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947" r:id="rId1"/>
  </p:sldMasterIdLst>
  <p:notesMasterIdLst>
    <p:notesMasterId r:id="rId105"/>
  </p:notesMasterIdLst>
  <p:sldIdLst>
    <p:sldId id="1131" r:id="rId2"/>
    <p:sldId id="1280" r:id="rId3"/>
    <p:sldId id="1282" r:id="rId4"/>
    <p:sldId id="1283" r:id="rId5"/>
    <p:sldId id="1284" r:id="rId6"/>
    <p:sldId id="1285" r:id="rId7"/>
    <p:sldId id="1286" r:id="rId8"/>
    <p:sldId id="1287" r:id="rId9"/>
    <p:sldId id="1288" r:id="rId10"/>
    <p:sldId id="1289" r:id="rId11"/>
    <p:sldId id="1290" r:id="rId12"/>
    <p:sldId id="1291" r:id="rId13"/>
    <p:sldId id="1292" r:id="rId14"/>
    <p:sldId id="1293" r:id="rId15"/>
    <p:sldId id="1294" r:id="rId16"/>
    <p:sldId id="1295" r:id="rId17"/>
    <p:sldId id="1296" r:id="rId18"/>
    <p:sldId id="1297" r:id="rId19"/>
    <p:sldId id="1298" r:id="rId20"/>
    <p:sldId id="1299" r:id="rId21"/>
    <p:sldId id="1300" r:id="rId22"/>
    <p:sldId id="1301" r:id="rId23"/>
    <p:sldId id="1302" r:id="rId24"/>
    <p:sldId id="1303" r:id="rId25"/>
    <p:sldId id="1304" r:id="rId26"/>
    <p:sldId id="1305" r:id="rId27"/>
    <p:sldId id="1306" r:id="rId28"/>
    <p:sldId id="1307" r:id="rId29"/>
    <p:sldId id="1308" r:id="rId30"/>
    <p:sldId id="1309" r:id="rId31"/>
    <p:sldId id="1310" r:id="rId32"/>
    <p:sldId id="1311" r:id="rId33"/>
    <p:sldId id="1312" r:id="rId34"/>
    <p:sldId id="1313" r:id="rId35"/>
    <p:sldId id="1314" r:id="rId36"/>
    <p:sldId id="1315" r:id="rId37"/>
    <p:sldId id="1316" r:id="rId38"/>
    <p:sldId id="1317" r:id="rId39"/>
    <p:sldId id="1318" r:id="rId40"/>
    <p:sldId id="1319" r:id="rId41"/>
    <p:sldId id="1320" r:id="rId42"/>
    <p:sldId id="1321" r:id="rId43"/>
    <p:sldId id="1322" r:id="rId44"/>
    <p:sldId id="1323" r:id="rId45"/>
    <p:sldId id="1324" r:id="rId46"/>
    <p:sldId id="1325" r:id="rId47"/>
    <p:sldId id="1326" r:id="rId48"/>
    <p:sldId id="1327" r:id="rId49"/>
    <p:sldId id="1328" r:id="rId50"/>
    <p:sldId id="1329" r:id="rId51"/>
    <p:sldId id="1330" r:id="rId52"/>
    <p:sldId id="1331" r:id="rId53"/>
    <p:sldId id="1332" r:id="rId54"/>
    <p:sldId id="1333" r:id="rId55"/>
    <p:sldId id="1334" r:id="rId56"/>
    <p:sldId id="1335" r:id="rId57"/>
    <p:sldId id="1336" r:id="rId58"/>
    <p:sldId id="1337" r:id="rId59"/>
    <p:sldId id="1338" r:id="rId60"/>
    <p:sldId id="1339" r:id="rId61"/>
    <p:sldId id="1340" r:id="rId62"/>
    <p:sldId id="1341" r:id="rId63"/>
    <p:sldId id="1342" r:id="rId64"/>
    <p:sldId id="1343" r:id="rId65"/>
    <p:sldId id="1344" r:id="rId66"/>
    <p:sldId id="1345" r:id="rId67"/>
    <p:sldId id="1346" r:id="rId68"/>
    <p:sldId id="1347" r:id="rId69"/>
    <p:sldId id="1348" r:id="rId70"/>
    <p:sldId id="1349" r:id="rId71"/>
    <p:sldId id="1350" r:id="rId72"/>
    <p:sldId id="1351" r:id="rId73"/>
    <p:sldId id="1352" r:id="rId74"/>
    <p:sldId id="1353" r:id="rId75"/>
    <p:sldId id="1354" r:id="rId76"/>
    <p:sldId id="1355" r:id="rId77"/>
    <p:sldId id="1356" r:id="rId78"/>
    <p:sldId id="1357" r:id="rId79"/>
    <p:sldId id="1358" r:id="rId80"/>
    <p:sldId id="1359" r:id="rId81"/>
    <p:sldId id="1360" r:id="rId82"/>
    <p:sldId id="1361" r:id="rId83"/>
    <p:sldId id="1362" r:id="rId84"/>
    <p:sldId id="1363" r:id="rId85"/>
    <p:sldId id="1364" r:id="rId86"/>
    <p:sldId id="1365" r:id="rId87"/>
    <p:sldId id="1366" r:id="rId88"/>
    <p:sldId id="1367" r:id="rId89"/>
    <p:sldId id="1368" r:id="rId90"/>
    <p:sldId id="1369" r:id="rId91"/>
    <p:sldId id="1370" r:id="rId92"/>
    <p:sldId id="1371" r:id="rId93"/>
    <p:sldId id="1372" r:id="rId94"/>
    <p:sldId id="1373" r:id="rId95"/>
    <p:sldId id="1374" r:id="rId96"/>
    <p:sldId id="1375" r:id="rId97"/>
    <p:sldId id="1376" r:id="rId98"/>
    <p:sldId id="1377" r:id="rId99"/>
    <p:sldId id="1378" r:id="rId100"/>
    <p:sldId id="1379" r:id="rId101"/>
    <p:sldId id="1380" r:id="rId102"/>
    <p:sldId id="1381" r:id="rId103"/>
    <p:sldId id="1382" r:id="rId104"/>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 / Title Slide" id="{BEF29D6A-1967-334A-BD90-6A2E587A8F8D}">
          <p14:sldIdLst>
            <p14:sldId id="1131"/>
          </p14:sldIdLst>
        </p14:section>
        <p14:section name="Untitled Section" id="{269CC7A4-100B-4DB8-A53E-29A3382548DF}">
          <p14:sldIdLst>
            <p14:sldId id="1280"/>
            <p14:sldId id="1282"/>
            <p14:sldId id="1283"/>
            <p14:sldId id="1284"/>
            <p14:sldId id="1285"/>
            <p14:sldId id="1286"/>
            <p14:sldId id="1287"/>
            <p14:sldId id="1288"/>
            <p14:sldId id="1289"/>
            <p14:sldId id="1290"/>
            <p14:sldId id="1291"/>
            <p14:sldId id="1292"/>
            <p14:sldId id="1293"/>
            <p14:sldId id="1294"/>
            <p14:sldId id="1295"/>
            <p14:sldId id="1296"/>
            <p14:sldId id="1297"/>
            <p14:sldId id="1298"/>
            <p14:sldId id="1299"/>
            <p14:sldId id="1300"/>
            <p14:sldId id="1301"/>
            <p14:sldId id="1302"/>
            <p14:sldId id="1303"/>
            <p14:sldId id="1304"/>
            <p14:sldId id="1305"/>
            <p14:sldId id="1306"/>
            <p14:sldId id="1307"/>
            <p14:sldId id="1308"/>
            <p14:sldId id="1309"/>
            <p14:sldId id="1310"/>
            <p14:sldId id="1311"/>
            <p14:sldId id="1312"/>
            <p14:sldId id="1313"/>
            <p14:sldId id="1314"/>
            <p14:sldId id="1315"/>
            <p14:sldId id="1316"/>
            <p14:sldId id="1317"/>
            <p14:sldId id="1318"/>
            <p14:sldId id="1319"/>
            <p14:sldId id="1320"/>
            <p14:sldId id="1321"/>
            <p14:sldId id="1322"/>
            <p14:sldId id="1323"/>
            <p14:sldId id="1324"/>
            <p14:sldId id="1325"/>
            <p14:sldId id="1326"/>
            <p14:sldId id="1327"/>
            <p14:sldId id="1328"/>
            <p14:sldId id="1329"/>
            <p14:sldId id="1330"/>
            <p14:sldId id="1331"/>
            <p14:sldId id="1332"/>
            <p14:sldId id="1333"/>
            <p14:sldId id="1334"/>
            <p14:sldId id="1335"/>
            <p14:sldId id="1336"/>
            <p14:sldId id="1337"/>
            <p14:sldId id="1338"/>
            <p14:sldId id="1339"/>
            <p14:sldId id="1340"/>
            <p14:sldId id="1341"/>
            <p14:sldId id="1342"/>
            <p14:sldId id="1343"/>
            <p14:sldId id="1344"/>
            <p14:sldId id="1345"/>
            <p14:sldId id="1346"/>
            <p14:sldId id="1347"/>
            <p14:sldId id="1348"/>
            <p14:sldId id="1349"/>
            <p14:sldId id="1350"/>
            <p14:sldId id="1351"/>
            <p14:sldId id="1352"/>
            <p14:sldId id="1353"/>
            <p14:sldId id="1354"/>
            <p14:sldId id="1355"/>
            <p14:sldId id="1356"/>
            <p14:sldId id="1357"/>
            <p14:sldId id="1358"/>
            <p14:sldId id="1359"/>
            <p14:sldId id="1360"/>
            <p14:sldId id="1361"/>
            <p14:sldId id="1362"/>
            <p14:sldId id="1363"/>
            <p14:sldId id="1364"/>
            <p14:sldId id="1365"/>
            <p14:sldId id="1366"/>
            <p14:sldId id="1367"/>
            <p14:sldId id="1368"/>
            <p14:sldId id="1369"/>
            <p14:sldId id="1370"/>
            <p14:sldId id="1371"/>
            <p14:sldId id="1372"/>
            <p14:sldId id="1373"/>
            <p14:sldId id="1374"/>
            <p14:sldId id="1375"/>
            <p14:sldId id="1376"/>
            <p14:sldId id="1377"/>
            <p14:sldId id="1378"/>
            <p14:sldId id="1379"/>
            <p14:sldId id="1380"/>
            <p14:sldId id="1381"/>
            <p14:sldId id="1382"/>
          </p14:sldIdLst>
        </p14:section>
      </p14:sectionLst>
    </p:ext>
    <p:ext uri="{EFAFB233-063F-42B5-8137-9DF3F51BA10A}">
      <p15:sldGuideLst xmlns:p15="http://schemas.microsoft.com/office/powerpoint/2012/main" xmlns="">
        <p15:guide id="3" orient="horz" pos="2750" userDrawn="1">
          <p15:clr>
            <a:srgbClr val="A4A3A4"/>
          </p15:clr>
        </p15:guide>
        <p15:guide id="4" pos="2018"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ttler, Kristi" initials="SK" lastIdx="15" clrIdx="0"/>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3300"/>
    <a:srgbClr val="16ABEE"/>
    <a:srgbClr val="CC0066"/>
    <a:srgbClr val="FFFFFF"/>
    <a:srgbClr val="FAC678"/>
    <a:srgbClr val="0A577A"/>
    <a:srgbClr val="7CBD32"/>
    <a:srgbClr val="AED87C"/>
    <a:srgbClr val="FC9F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E3FDE45-AF77-4B5C-9715-49D594BDF05E}" styleName="Style léger 1 - Accentuation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91EBBBCC-DAD2-459C-BE2E-F6DE35CF9A28}" styleName="Style foncé 2 - Accentuation 3/Accentuation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21E4AEA4-8DFA-4A89-87EB-49C32662AFE0}" styleName="Style moyen 2 - Accentuatio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Aucun style, aucune grill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162" autoAdjust="0"/>
    <p:restoredTop sz="78648" autoAdjust="0"/>
  </p:normalViewPr>
  <p:slideViewPr>
    <p:cSldViewPr>
      <p:cViewPr varScale="1">
        <p:scale>
          <a:sx n="53" d="100"/>
          <a:sy n="53" d="100"/>
        </p:scale>
        <p:origin x="-1878" y="-96"/>
      </p:cViewPr>
      <p:guideLst>
        <p:guide orient="horz" pos="2750"/>
        <p:guide pos="2018"/>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150" d="100"/>
        <a:sy n="1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presProps" Target="presProp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commentAuthors" Target="commentAuthor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theme" Target="theme/theme1.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68.wmf"/><Relationship Id="rId1" Type="http://schemas.openxmlformats.org/officeDocument/2006/relationships/image" Target="../media/image67.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73.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75.wmf"/><Relationship Id="rId1" Type="http://schemas.openxmlformats.org/officeDocument/2006/relationships/image" Target="../media/image74.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22.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38.wmf"/><Relationship Id="rId1" Type="http://schemas.openxmlformats.org/officeDocument/2006/relationships/image" Target="../media/image37.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0.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2.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4.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57.wmf"/><Relationship Id="rId1" Type="http://schemas.openxmlformats.org/officeDocument/2006/relationships/image" Target="../media/image56.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image" Target="../media/image59.wmf"/><Relationship Id="rId1" Type="http://schemas.openxmlformats.org/officeDocument/2006/relationships/image" Target="../media/image58.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62.wmf"/><Relationship Id="rId1" Type="http://schemas.openxmlformats.org/officeDocument/2006/relationships/image" Target="../media/image61.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65.wmf"/><Relationship Id="rId2" Type="http://schemas.openxmlformats.org/officeDocument/2006/relationships/image" Target="../media/image64.wmf"/><Relationship Id="rId1" Type="http://schemas.openxmlformats.org/officeDocument/2006/relationships/image" Target="../media/image63.wmf"/><Relationship Id="rId4" Type="http://schemas.openxmlformats.org/officeDocument/2006/relationships/image" Target="../media/image6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CA" dirty="0"/>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C76EAF8-3271-4142-89B6-932C21916834}" type="datetimeFigureOut">
              <a:rPr lang="fr-FR" smtClean="0"/>
              <a:pPr/>
              <a:t>07/07/2020</a:t>
            </a:fld>
            <a:endParaRPr lang="fr-CA" dirty="0"/>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CA" dirty="0"/>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CA"/>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CA" dirty="0"/>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DAD251D-F4B4-477B-AC6C-B1160455DDA7}" type="slidenum">
              <a:rPr lang="fr-CA" smtClean="0"/>
              <a:pPr/>
              <a:t>‹#›</a:t>
            </a:fld>
            <a:endParaRPr lang="fr-CA" dirty="0"/>
          </a:p>
        </p:txBody>
      </p:sp>
    </p:spTree>
    <p:extLst>
      <p:ext uri="{BB962C8B-B14F-4D97-AF65-F5344CB8AC3E}">
        <p14:creationId xmlns:p14="http://schemas.microsoft.com/office/powerpoint/2010/main" val="8693868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3" Type="http://schemas.openxmlformats.org/officeDocument/2006/relationships/hyperlink" Target="http://dx.doi.org/10.1002/eqe.2443" TargetMode="External"/><Relationship Id="rId2" Type="http://schemas.openxmlformats.org/officeDocument/2006/relationships/slide" Target="../slides/slide100.xml"/><Relationship Id="rId1" Type="http://schemas.openxmlformats.org/officeDocument/2006/relationships/notesMaster" Target="../notesMasters/notesMaster1.xml"/><Relationship Id="rId4" Type="http://schemas.openxmlformats.org/officeDocument/2006/relationships/hyperlink" Target="http://dx.doi.org/10.1002/eqe.2442" TargetMode="External"/></Relationships>
</file>

<file path=ppt/notesSlides/_rels/notesSlide101.xml.rels><?xml version="1.0" encoding="UTF-8" standalone="yes"?>
<Relationships xmlns="http://schemas.openxmlformats.org/package/2006/relationships"><Relationship Id="rId3" Type="http://schemas.openxmlformats.org/officeDocument/2006/relationships/hyperlink" Target="http://dx.doi.org/10.1061/(ASCE)ST.1943-541X.0000576" TargetMode="External"/><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en-US" altLang="en-US" sz="1200" dirty="0" smtClean="0"/>
              <a:t>This series of PowerPoint presentations covers the fundamentals of the design of seismic-resistant steel building structures. The primary focus of the material is on ductile detailing of steel structures for seismic resistance, rather than on calculation of lateral forces, dynamic analysis, or other general topics on earthquake engineering. The material is intended primarily for use at the graduate level, although many portions of the presentations are appropriate for undergraduates. </a:t>
            </a:r>
          </a:p>
          <a:p>
            <a:endParaRPr lang="en-US" altLang="en-US" sz="1200" dirty="0" smtClean="0"/>
          </a:p>
          <a:p>
            <a:r>
              <a:rPr lang="en-US" altLang="en-US" sz="1200" dirty="0" smtClean="0"/>
              <a:t>The presentations are closely tied to the 2016 AISC </a:t>
            </a:r>
            <a:r>
              <a:rPr lang="en-US" altLang="en-US" sz="1200" i="1" dirty="0" smtClean="0"/>
              <a:t>Seismic Provisions for Structural Steel Buildings </a:t>
            </a:r>
            <a:r>
              <a:rPr lang="en-US" altLang="en-US" sz="1200" dirty="0" smtClean="0"/>
              <a:t>(referred to herein as the AISC </a:t>
            </a:r>
            <a:r>
              <a:rPr lang="en-US" altLang="en-US" sz="1200" i="1" dirty="0" smtClean="0"/>
              <a:t>Seismic Provisions</a:t>
            </a:r>
            <a:r>
              <a:rPr lang="en-US" altLang="en-US" sz="1200" dirty="0" smtClean="0"/>
              <a:t>). The presentations discuss basic principles of the behavior of seismic response of steel structures, and show how these principles are treated in the AISC </a:t>
            </a:r>
            <a:r>
              <a:rPr lang="en-US" altLang="en-US" sz="1200" i="1" dirty="0" smtClean="0"/>
              <a:t>Seismic Provisions</a:t>
            </a:r>
            <a:r>
              <a:rPr lang="en-US" altLang="en-US" sz="1200" dirty="0" smtClean="0"/>
              <a:t>. The presentations are most effective if the students have a copy of the AISC </a:t>
            </a:r>
            <a:r>
              <a:rPr lang="en-US" altLang="en-US" sz="1200" i="1" dirty="0" smtClean="0"/>
              <a:t>Seismic Provisions</a:t>
            </a:r>
            <a:r>
              <a:rPr lang="en-US" altLang="en-US" sz="1200" dirty="0" smtClean="0"/>
              <a:t>. A free copy can be downloaded from the AISC website, at: www.aisc.org.</a:t>
            </a:r>
          </a:p>
          <a:p>
            <a:endParaRPr lang="en-US" altLang="en-US" sz="1200" dirty="0" smtClean="0"/>
          </a:p>
          <a:p>
            <a:r>
              <a:rPr lang="en-US" altLang="en-US" sz="1200" dirty="0" smtClean="0"/>
              <a:t>For basic steel design topics, the presentation refers to the 2016 AISC </a:t>
            </a:r>
            <a:r>
              <a:rPr lang="en-US" altLang="en-US" sz="1200" i="1" dirty="0" smtClean="0"/>
              <a:t>Specification for Structural Steel Buildings</a:t>
            </a:r>
            <a:r>
              <a:rPr lang="en-US" altLang="en-US" sz="1200" dirty="0" smtClean="0"/>
              <a:t> (herein referred to as the AISC </a:t>
            </a:r>
            <a:r>
              <a:rPr lang="en-US" altLang="en-US" sz="1200" i="1" dirty="0" smtClean="0"/>
              <a:t>Specification</a:t>
            </a:r>
            <a:r>
              <a:rPr lang="en-US" altLang="en-US" sz="1200" dirty="0" smtClean="0"/>
              <a:t>). Both the 2016 AISC </a:t>
            </a:r>
            <a:r>
              <a:rPr lang="en-US" altLang="en-US" sz="1200" i="1" dirty="0" smtClean="0"/>
              <a:t>Seismic Provisions</a:t>
            </a:r>
            <a:r>
              <a:rPr lang="en-US" altLang="en-US" sz="1200" dirty="0" smtClean="0"/>
              <a:t> and AISC </a:t>
            </a:r>
            <a:r>
              <a:rPr lang="en-US" altLang="en-US" sz="1200" i="1" dirty="0" smtClean="0"/>
              <a:t>Specification </a:t>
            </a:r>
            <a:r>
              <a:rPr lang="en-US" altLang="en-US" sz="1200" dirty="0" smtClean="0"/>
              <a:t>are written in the combined LRFD - ASD format. These PowerPoint presentations, however, present only the LRFD format. For seismic-resistant design, the LRFD format is preferable, in that it more closely follows the element capacity concepts used seismic design. </a:t>
            </a:r>
          </a:p>
          <a:p>
            <a:endParaRPr lang="en-US" altLang="en-US" sz="1200" dirty="0" smtClean="0"/>
          </a:p>
          <a:p>
            <a:r>
              <a:rPr lang="en-US" altLang="en-US" sz="1200" dirty="0" smtClean="0"/>
              <a:t>For code related seismic-design topics not covered in the AISC </a:t>
            </a:r>
            <a:r>
              <a:rPr lang="en-US" altLang="en-US" sz="1200" i="1" dirty="0" smtClean="0"/>
              <a:t>Seismic Provisions </a:t>
            </a:r>
            <a:r>
              <a:rPr lang="en-US" altLang="en-US" sz="1200" dirty="0" smtClean="0"/>
              <a:t>(seismic design categories, R-factors, seismic </a:t>
            </a:r>
            <a:r>
              <a:rPr lang="en-US" altLang="en-US" sz="1200" dirty="0" err="1" smtClean="0"/>
              <a:t>overstrength</a:t>
            </a:r>
            <a:r>
              <a:rPr lang="en-US" altLang="en-US" sz="1200" dirty="0" smtClean="0"/>
              <a:t> factors, etc.), the presentations refer to ASCE 7-16 (with Supplement 1) - </a:t>
            </a:r>
            <a:r>
              <a:rPr lang="en-US" altLang="en-US" sz="1200" i="1" dirty="0" smtClean="0"/>
              <a:t>Minimum Design Loads for Buildings and Other Structures</a:t>
            </a:r>
            <a:r>
              <a:rPr lang="en-US" altLang="en-US" sz="1200" dirty="0" smtClean="0"/>
              <a:t>.</a:t>
            </a:r>
          </a:p>
          <a:p>
            <a:endParaRPr lang="en-US" altLang="en-US" sz="1200" dirty="0" smtClean="0"/>
          </a:p>
          <a:p>
            <a:r>
              <a:rPr lang="en-US" altLang="en-US" sz="1200" dirty="0" smtClean="0"/>
              <a:t>For questions, comments, corrections, or suggestions on these presentations, please contact:</a:t>
            </a:r>
          </a:p>
          <a:p>
            <a:endParaRPr lang="en-US" altLang="en-US" sz="1200" dirty="0" smtClean="0"/>
          </a:p>
          <a:p>
            <a:r>
              <a:rPr lang="en-US" altLang="en-US" sz="1200" dirty="0" smtClean="0"/>
              <a:t>AISC University Programs</a:t>
            </a:r>
          </a:p>
          <a:p>
            <a:r>
              <a:rPr lang="en-US" altLang="en-US" sz="1200" dirty="0" smtClean="0"/>
              <a:t>Email: universityprograms@aisc.org</a:t>
            </a:r>
          </a:p>
          <a:p>
            <a:endParaRPr lang="en-US" altLang="en-US" sz="1200" dirty="0" smtClean="0"/>
          </a:p>
          <a:p>
            <a:endParaRPr lang="en-US" altLang="en-US" sz="1200" dirty="0" smtClean="0"/>
          </a:p>
          <a:p>
            <a:r>
              <a:rPr lang="en-US" altLang="en-US" sz="1200" dirty="0" smtClean="0"/>
              <a:t>Acknowledgments:</a:t>
            </a:r>
          </a:p>
          <a:p>
            <a:r>
              <a:rPr lang="en-US" altLang="en-US" sz="1200" dirty="0" smtClean="0"/>
              <a:t>These presentations were prepared by Michael D. </a:t>
            </a:r>
            <a:r>
              <a:rPr lang="en-US" altLang="en-US" sz="1200" dirty="0" err="1" smtClean="0"/>
              <a:t>Engelhardt</a:t>
            </a:r>
            <a:r>
              <a:rPr lang="en-US" altLang="en-US" sz="1200" dirty="0" smtClean="0"/>
              <a:t> (University of Texas at Austin) with support from the AISC </a:t>
            </a:r>
            <a:r>
              <a:rPr lang="en-US" altLang="en-US" sz="1200" i="1" dirty="0" smtClean="0"/>
              <a:t>Educator Career Enhancement Award</a:t>
            </a:r>
            <a:r>
              <a:rPr lang="en-US" altLang="en-US" sz="1200" dirty="0" smtClean="0"/>
              <a:t>.  The author also gratefully acknowledges contributions and review provided by the AISC Task Group for this project:</a:t>
            </a:r>
          </a:p>
          <a:p>
            <a:r>
              <a:rPr lang="en-US" altLang="en-US" sz="1200" dirty="0" smtClean="0"/>
              <a:t>Mark Bowman - Purdue University</a:t>
            </a:r>
          </a:p>
          <a:p>
            <a:r>
              <a:rPr lang="en-US" altLang="en-US" sz="1200" dirty="0" smtClean="0"/>
              <a:t>Steve </a:t>
            </a:r>
            <a:r>
              <a:rPr lang="en-US" altLang="en-US" sz="1200" dirty="0" err="1" smtClean="0"/>
              <a:t>Mahin</a:t>
            </a:r>
            <a:r>
              <a:rPr lang="en-US" altLang="en-US" sz="1200" dirty="0" smtClean="0"/>
              <a:t> - University of California at Berkeley</a:t>
            </a:r>
          </a:p>
          <a:p>
            <a:r>
              <a:rPr lang="en-US" altLang="en-US" sz="1200" dirty="0" smtClean="0"/>
              <a:t>Brett Manning - PMB 200</a:t>
            </a:r>
          </a:p>
          <a:p>
            <a:r>
              <a:rPr lang="en-US" altLang="en-US" sz="1200" dirty="0" smtClean="0"/>
              <a:t>Carol </a:t>
            </a:r>
            <a:r>
              <a:rPr lang="en-US" altLang="en-US" sz="1200" dirty="0" err="1" smtClean="0"/>
              <a:t>Pivonka</a:t>
            </a:r>
            <a:r>
              <a:rPr lang="en-US" altLang="en-US" sz="1200" dirty="0" smtClean="0"/>
              <a:t> - AISC</a:t>
            </a:r>
          </a:p>
          <a:p>
            <a:r>
              <a:rPr lang="en-US" altLang="en-US" sz="1200" dirty="0" smtClean="0"/>
              <a:t>Larry </a:t>
            </a:r>
            <a:r>
              <a:rPr lang="en-US" altLang="en-US" sz="1200" dirty="0" err="1" smtClean="0"/>
              <a:t>Reaveley</a:t>
            </a:r>
            <a:r>
              <a:rPr lang="en-US" altLang="en-US" sz="1200" dirty="0" smtClean="0"/>
              <a:t> - University of Utah</a:t>
            </a:r>
          </a:p>
          <a:p>
            <a:pPr>
              <a:lnSpc>
                <a:spcPct val="80000"/>
              </a:lnSpc>
            </a:pPr>
            <a:r>
              <a:rPr lang="en-US" altLang="en-US" sz="1200" dirty="0" smtClean="0"/>
              <a:t>Rafael </a:t>
            </a:r>
            <a:r>
              <a:rPr lang="en-US" altLang="en-US" sz="1200" dirty="0" err="1" smtClean="0"/>
              <a:t>Sabelli</a:t>
            </a:r>
            <a:r>
              <a:rPr lang="en-US" altLang="en-US" sz="1200" dirty="0" smtClean="0"/>
              <a:t> - </a:t>
            </a:r>
            <a:r>
              <a:rPr lang="en-US" altLang="en-US" sz="1200" dirty="0" err="1" smtClean="0"/>
              <a:t>Dasse</a:t>
            </a:r>
            <a:r>
              <a:rPr lang="en-US" altLang="en-US" sz="1200" dirty="0" smtClean="0"/>
              <a:t> Design, San Francisco</a:t>
            </a:r>
          </a:p>
          <a:p>
            <a:r>
              <a:rPr lang="en-US" altLang="en-US" sz="1200" dirty="0" smtClean="0"/>
              <a:t>Tom Sabol - </a:t>
            </a:r>
            <a:r>
              <a:rPr lang="en-US" altLang="en-US" sz="1200" dirty="0" err="1" smtClean="0"/>
              <a:t>Englekirk</a:t>
            </a:r>
            <a:r>
              <a:rPr lang="en-US" altLang="en-US" sz="1200" dirty="0" smtClean="0"/>
              <a:t> &amp; Sabol Consulting Engineers, Los Angeles</a:t>
            </a:r>
          </a:p>
          <a:p>
            <a:r>
              <a:rPr lang="en-US" altLang="en-US" sz="1200" dirty="0" smtClean="0"/>
              <a:t>Chia-Ming </a:t>
            </a:r>
            <a:r>
              <a:rPr lang="en-US" altLang="en-US" sz="1200" dirty="0" err="1" smtClean="0"/>
              <a:t>Uang</a:t>
            </a:r>
            <a:r>
              <a:rPr lang="en-US" altLang="en-US" sz="1200" dirty="0" smtClean="0"/>
              <a:t> - University of California at San Diego</a:t>
            </a:r>
          </a:p>
          <a:p>
            <a:endParaRPr lang="en-US" altLang="en-US" sz="1200" dirty="0" smtClean="0"/>
          </a:p>
          <a:p>
            <a:r>
              <a:rPr lang="en-US" altLang="en-US" sz="1200" dirty="0" smtClean="0"/>
              <a:t>The module on Special Plate Shear Walls was prepared by Rafael </a:t>
            </a:r>
            <a:r>
              <a:rPr lang="en-US" altLang="en-US" sz="1200" dirty="0" err="1" smtClean="0"/>
              <a:t>Sabelli</a:t>
            </a:r>
            <a:r>
              <a:rPr lang="en-US" altLang="en-US" sz="1200" dirty="0" smtClean="0"/>
              <a:t> - </a:t>
            </a:r>
            <a:r>
              <a:rPr lang="en-US" altLang="en-US" sz="1200" dirty="0" err="1" smtClean="0"/>
              <a:t>Dasse</a:t>
            </a:r>
            <a:r>
              <a:rPr lang="en-US" altLang="en-US" sz="1200" dirty="0" smtClean="0"/>
              <a:t> Design, San Francisco. The contributions of Prof. Sharon Wood of the University of Texas at Austin to Module 1 are also gratefully acknowledged.</a:t>
            </a:r>
          </a:p>
          <a:p>
            <a:endParaRPr lang="en-US" altLang="en-US" sz="1200" dirty="0" smtClean="0"/>
          </a:p>
          <a:p>
            <a:r>
              <a:rPr lang="en-US" altLang="en-US" sz="1200" dirty="0" smtClean="0"/>
              <a:t>Version 2 (Updates to 2016 AISC </a:t>
            </a:r>
            <a:r>
              <a:rPr lang="en-US" altLang="en-US" sz="1200" i="1" dirty="0" smtClean="0"/>
              <a:t>Seismic Design Provisions</a:t>
            </a:r>
            <a:r>
              <a:rPr lang="en-US" altLang="en-US" sz="1200" dirty="0" smtClean="0"/>
              <a:t>):</a:t>
            </a:r>
          </a:p>
          <a:p>
            <a:r>
              <a:rPr lang="en-US" altLang="en-US" sz="1200" dirty="0" smtClean="0"/>
              <a:t>Patricia Clayton – University of Texas at Austin</a:t>
            </a:r>
          </a:p>
          <a:p>
            <a:r>
              <a:rPr lang="en-US" altLang="en-US" sz="1200" dirty="0" smtClean="0"/>
              <a:t>Larry </a:t>
            </a:r>
            <a:r>
              <a:rPr lang="en-US" altLang="en-US" sz="1200" dirty="0" err="1" smtClean="0"/>
              <a:t>Fahnestock</a:t>
            </a:r>
            <a:r>
              <a:rPr lang="en-US" altLang="en-US" sz="1200" dirty="0" smtClean="0"/>
              <a:t> – University of Illinois at Urbana-Champaign</a:t>
            </a:r>
          </a:p>
          <a:p>
            <a:r>
              <a:rPr lang="en-US" altLang="en-US" sz="1200" dirty="0" smtClean="0"/>
              <a:t>Matthew </a:t>
            </a:r>
            <a:r>
              <a:rPr lang="en-US" altLang="en-US" sz="1200" dirty="0" err="1" smtClean="0"/>
              <a:t>Eatherton</a:t>
            </a:r>
            <a:r>
              <a:rPr lang="en-US" altLang="en-US" sz="1200" dirty="0" smtClean="0"/>
              <a:t> – Virginia Tech</a:t>
            </a:r>
          </a:p>
          <a:p>
            <a:r>
              <a:rPr lang="en-US" altLang="en-US" sz="1200" dirty="0" smtClean="0"/>
              <a:t>Paul Richards – </a:t>
            </a:r>
            <a:r>
              <a:rPr lang="en-US" altLang="en-US" sz="1200" dirty="0" err="1" smtClean="0"/>
              <a:t>DuraFuse</a:t>
            </a:r>
            <a:r>
              <a:rPr lang="en-US" altLang="en-US" sz="1200" dirty="0" smtClean="0"/>
              <a:t> Frames</a:t>
            </a:r>
          </a:p>
          <a:p>
            <a:endParaRPr lang="en-US" smtClean="0"/>
          </a:p>
          <a:p>
            <a:endParaRPr lang="en-US" dirty="0"/>
          </a:p>
        </p:txBody>
      </p:sp>
      <p:sp>
        <p:nvSpPr>
          <p:cNvPr id="4" name="Slide Number Placeholder 3"/>
          <p:cNvSpPr>
            <a:spLocks noGrp="1"/>
          </p:cNvSpPr>
          <p:nvPr>
            <p:ph type="sldNum" sz="quarter" idx="10"/>
          </p:nvPr>
        </p:nvSpPr>
        <p:spPr/>
        <p:txBody>
          <a:bodyPr/>
          <a:lstStyle/>
          <a:p>
            <a:fld id="{FDAD251D-F4B4-477B-AC6C-B1160455DDA7}" type="slidenum">
              <a:rPr lang="fr-CA" smtClean="0"/>
              <a:pPr/>
              <a:t>1</a:t>
            </a:fld>
            <a:endParaRPr lang="fr-CA" dirty="0"/>
          </a:p>
        </p:txBody>
      </p:sp>
    </p:spTree>
    <p:extLst>
      <p:ext uri="{BB962C8B-B14F-4D97-AF65-F5344CB8AC3E}">
        <p14:creationId xmlns:p14="http://schemas.microsoft.com/office/powerpoint/2010/main" val="93029451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637549A-AEA7-4F93-A17E-46C1499FC6E8}" type="slidenum">
              <a:rPr lang="en-US" altLang="en-US" sz="1000">
                <a:latin typeface="Times New Roman" panose="02020603050405020304" pitchFamily="18" charset="0"/>
              </a:rPr>
              <a:pPr/>
              <a:t>10</a:t>
            </a:fld>
            <a:endParaRPr lang="en-US" altLang="en-US" sz="1000">
              <a:latin typeface="Times New Roman" panose="02020603050405020304" pitchFamily="18" charset="0"/>
            </a:endParaRPr>
          </a:p>
        </p:txBody>
      </p:sp>
      <p:sp>
        <p:nvSpPr>
          <p:cNvPr id="23555" name="Rectangle 2"/>
          <p:cNvSpPr>
            <a:spLocks noGrp="1" noRot="1" noChangeAspect="1" noChangeArrowheads="1" noTextEdit="1"/>
          </p:cNvSpPr>
          <p:nvPr>
            <p:ph type="sldImg"/>
          </p:nvPr>
        </p:nvSpPr>
        <p:spPr>
          <a:ln/>
        </p:spPr>
      </p:sp>
      <p:sp>
        <p:nvSpPr>
          <p:cNvPr id="23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LA Live building in Los Angeles is 55 stories tall and employs SPSWs to resist earthquake loads.  The steel web plates were ¼ to 3/8 inch thick (compared to approximately 30 inch thick concrete walls that would be required to resist the same loads). Use of SPSWs instead of concrete shear walls resulted in 35% reduction of structural weight. Concrete filled box columns were used as vertical boundary elements. Outriggers at roof level and mid-height were used to control drifts, and employed buckling-restrained braces as fuse elements. A photo of the SPSW foundation reinforcement is also shown</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00" dirty="0">
                <a:latin typeface="Times New Roman" pitchFamily="18" charset="0"/>
              </a:rPr>
              <a:t>Recent research by Li et al. (2014) at the National Center for Research on Earthquake Engineering (NCREE) in Taiwan has developed recommendations for design that allow the formation of the column plastic hinges, not at the base as previously recommended, but at a height of ¼ to 1/3 of the story height above the base where the moment is typically maximum in the compression column. This design approach reduces flexural demands significantly and does not impact performance of the system as long as the column does not form a plastic hinge at the top of the first story. In full-scale two-story tests, Li et al. (2014) found that a 20% reduction in column weight could be achieved with no impact on performance.</a:t>
            </a:r>
          </a:p>
          <a:p>
            <a:endParaRPr lang="en-US" sz="1100" dirty="0">
              <a:latin typeface="Times New Roman" pitchFamily="18" charset="0"/>
            </a:endParaRPr>
          </a:p>
          <a:p>
            <a:r>
              <a:rPr lang="en-US" sz="1100" dirty="0">
                <a:latin typeface="Times New Roman" pitchFamily="18" charset="0"/>
              </a:rPr>
              <a:t>References:</a:t>
            </a:r>
          </a:p>
          <a:p>
            <a:pPr fontAlgn="base"/>
            <a:r>
              <a:rPr lang="en-US" sz="1100" dirty="0">
                <a:latin typeface="Times New Roman" pitchFamily="18" charset="0"/>
              </a:rPr>
              <a:t>Li, C.H, Tsai, K.C., and Lee, H.C. (2014a). “Seismic design and testing of the bottom vertical boundary elements in steel plate shear walls. Part 1: design methodology.” </a:t>
            </a:r>
            <a:r>
              <a:rPr lang="en-US" sz="1100" i="1" dirty="0">
                <a:latin typeface="Times New Roman" pitchFamily="18" charset="0"/>
              </a:rPr>
              <a:t>Earthquake Engineering and Structural Dynamics</a:t>
            </a:r>
            <a:r>
              <a:rPr lang="en-US" sz="1100" dirty="0">
                <a:latin typeface="Times New Roman" pitchFamily="18" charset="0"/>
              </a:rPr>
              <a:t>, </a:t>
            </a:r>
            <a:r>
              <a:rPr lang="en-US" sz="1100" dirty="0">
                <a:solidFill>
                  <a:schemeClr val="bg2"/>
                </a:solidFill>
                <a:latin typeface="Times New Roman" pitchFamily="18" charset="0"/>
                <a:hlinkClick r:id="rId3"/>
              </a:rPr>
              <a:t>http://dx.doi.org/10.1002/eqe.2443</a:t>
            </a:r>
            <a:endParaRPr lang="en-US" sz="1100" dirty="0">
              <a:solidFill>
                <a:schemeClr val="bg2"/>
              </a:solidFill>
              <a:latin typeface="Times New Roman" pitchFamily="18" charset="0"/>
            </a:endParaRPr>
          </a:p>
          <a:p>
            <a:pPr fontAlgn="base"/>
            <a:r>
              <a:rPr lang="en-US" sz="1100" dirty="0">
                <a:latin typeface="Times New Roman" pitchFamily="18" charset="0"/>
              </a:rPr>
              <a:t>Li, C.H, Tsai, K.C., and Lee, H.C. (2014b)“Seismic design and testing of the bottom vertical boundary elements in steel plate shear walls. Part 2: experimental studies.” </a:t>
            </a:r>
            <a:r>
              <a:rPr lang="en-US" sz="1100" i="1" dirty="0">
                <a:latin typeface="Times New Roman" pitchFamily="18" charset="0"/>
              </a:rPr>
              <a:t>Earthquake Engineering and Structural Dynamics</a:t>
            </a:r>
            <a:r>
              <a:rPr lang="en-US" sz="1100" dirty="0">
                <a:latin typeface="Times New Roman" pitchFamily="18" charset="0"/>
              </a:rPr>
              <a:t>, </a:t>
            </a:r>
            <a:r>
              <a:rPr lang="en-US" sz="1100" dirty="0">
                <a:solidFill>
                  <a:schemeClr val="bg2"/>
                </a:solidFill>
                <a:latin typeface="Times New Roman" pitchFamily="18" charset="0"/>
                <a:hlinkClick r:id="rId4"/>
              </a:rPr>
              <a:t>http://dx.doi.org/10.1002/eqe.2442</a:t>
            </a:r>
            <a:endParaRPr lang="en-US" sz="1100" dirty="0">
              <a:solidFill>
                <a:schemeClr val="bg2"/>
              </a:solidFill>
              <a:latin typeface="Times New Roman" pitchFamily="18" charset="0"/>
            </a:endParaRPr>
          </a:p>
          <a:p>
            <a:endParaRPr lang="en-US" dirty="0"/>
          </a:p>
        </p:txBody>
      </p:sp>
      <p:sp>
        <p:nvSpPr>
          <p:cNvPr id="4" name="Slide Number Placeholder 3"/>
          <p:cNvSpPr>
            <a:spLocks noGrp="1"/>
          </p:cNvSpPr>
          <p:nvPr>
            <p:ph type="sldNum" sz="quarter" idx="10"/>
          </p:nvPr>
        </p:nvSpPr>
        <p:spPr/>
        <p:txBody>
          <a:bodyPr/>
          <a:lstStyle/>
          <a:p>
            <a:pPr>
              <a:defRPr/>
            </a:pPr>
            <a:fld id="{9E33F215-1E83-4F50-970A-E164428A1A5D}" type="slidenum">
              <a:rPr lang="en-US" altLang="en-US" smtClean="0"/>
              <a:pPr>
                <a:defRPr/>
              </a:pPr>
              <a:t>100</a:t>
            </a:fld>
            <a:endParaRPr lang="en-US" altLang="en-US"/>
          </a:p>
        </p:txBody>
      </p:sp>
    </p:spTree>
    <p:extLst>
      <p:ext uri="{BB962C8B-B14F-4D97-AF65-F5344CB8AC3E}">
        <p14:creationId xmlns:p14="http://schemas.microsoft.com/office/powerpoint/2010/main" val="365294425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Borello</a:t>
            </a:r>
            <a:r>
              <a:rPr lang="en-US" dirty="0" smtClean="0"/>
              <a:t> and Fahnestock tested</a:t>
            </a:r>
            <a:r>
              <a:rPr lang="en-US" baseline="0" dirty="0" smtClean="0"/>
              <a:t> two, approximately half-scale coupled steel plate shear wall systems with different degrees of coupling. The degree of coupling (DC), defined as the ratio of the overturning moment resisted by the individual walls to the total overturning moment, in the specimens were varied from 0.2 to 0.4. The specimen with DC=0.2 employed flexure-controlled coupling beams, while the specimen with DC=0.4 had intermediate coupling beams that exhibited shear and flexural hinging. The specimens and loading were designed to represent the bottom three stories of a six-story SPSW.</a:t>
            </a:r>
          </a:p>
          <a:p>
            <a:r>
              <a:rPr lang="en-US" baseline="0" dirty="0" smtClean="0"/>
              <a:t>Both specimens were able to reach drifts of 4% without significant loss of capacity.</a:t>
            </a:r>
          </a:p>
          <a:p>
            <a:endParaRPr lang="en-US" baseline="0" dirty="0" smtClean="0"/>
          </a:p>
          <a:p>
            <a:r>
              <a:rPr lang="en-US" baseline="0" dirty="0" smtClean="0"/>
              <a:t>Reference:</a:t>
            </a:r>
          </a:p>
          <a:p>
            <a:r>
              <a:rPr lang="en-US" sz="1100" dirty="0" err="1">
                <a:latin typeface="Times New Roman" pitchFamily="18" charset="0"/>
              </a:rPr>
              <a:t>Borello</a:t>
            </a:r>
            <a:r>
              <a:rPr lang="en-US" sz="1100" dirty="0">
                <a:latin typeface="Times New Roman" pitchFamily="18" charset="0"/>
              </a:rPr>
              <a:t>, D. and Fahnestock, L. (2013). ”Seismic Design and Analysis of Steel Plate Shear Walls with Coupling.” </a:t>
            </a:r>
            <a:r>
              <a:rPr lang="en-US" sz="1100" i="1" dirty="0">
                <a:latin typeface="Times New Roman" pitchFamily="18" charset="0"/>
              </a:rPr>
              <a:t>Journal of Structural Engineering</a:t>
            </a:r>
            <a:r>
              <a:rPr lang="en-US" sz="1100" dirty="0">
                <a:latin typeface="Times New Roman" pitchFamily="18" charset="0"/>
              </a:rPr>
              <a:t>, ASCE, Vol. 139, SPECIAL ISSUE: NEES 2: Advances in Earthquake Engineering, 1263–1273. </a:t>
            </a:r>
            <a:r>
              <a:rPr lang="en-US" sz="1100" dirty="0">
                <a:latin typeface="Times New Roman" pitchFamily="18" charset="0"/>
                <a:hlinkClick r:id="rId3"/>
              </a:rPr>
              <a:t>http://dx.doi.org/10.1061/(ASCE)ST.1943-541X.0000576</a:t>
            </a:r>
            <a:endParaRPr lang="en-US" b="0" baseline="0" dirty="0" smtClean="0"/>
          </a:p>
        </p:txBody>
      </p:sp>
      <p:sp>
        <p:nvSpPr>
          <p:cNvPr id="4" name="Slide Number Placeholder 3"/>
          <p:cNvSpPr>
            <a:spLocks noGrp="1"/>
          </p:cNvSpPr>
          <p:nvPr>
            <p:ph type="sldNum" sz="quarter" idx="10"/>
          </p:nvPr>
        </p:nvSpPr>
        <p:spPr/>
        <p:txBody>
          <a:bodyPr/>
          <a:lstStyle/>
          <a:p>
            <a:pPr>
              <a:defRPr/>
            </a:pPr>
            <a:fld id="{9E33F215-1E83-4F50-970A-E164428A1A5D}" type="slidenum">
              <a:rPr lang="en-US" altLang="en-US" smtClean="0"/>
              <a:pPr>
                <a:defRPr/>
              </a:pPr>
              <a:t>101</a:t>
            </a:fld>
            <a:endParaRPr lang="en-US" altLang="en-US"/>
          </a:p>
        </p:txBody>
      </p:sp>
    </p:spTree>
    <p:extLst>
      <p:ext uri="{BB962C8B-B14F-4D97-AF65-F5344CB8AC3E}">
        <p14:creationId xmlns:p14="http://schemas.microsoft.com/office/powerpoint/2010/main" val="35682880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CD7F4015-714C-4AB2-838B-E26F7BE2BAF6}" type="slidenum">
              <a:rPr lang="en-US" altLang="en-US" sz="1000">
                <a:latin typeface="Times New Roman" panose="02020603050405020304" pitchFamily="18" charset="0"/>
              </a:rPr>
              <a:pPr/>
              <a:t>102</a:t>
            </a:fld>
            <a:endParaRPr lang="en-US" altLang="en-US" sz="1000">
              <a:latin typeface="Times New Roman" panose="02020603050405020304" pitchFamily="18"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Footnotes:</a:t>
            </a:r>
          </a:p>
          <a:p>
            <a:r>
              <a:rPr lang="en-US" altLang="en-US" dirty="0" smtClean="0"/>
              <a:t>1 </a:t>
            </a:r>
            <a:r>
              <a:rPr lang="en-US" altLang="en-US" i="1" dirty="0" smtClean="0"/>
              <a:t>Denotes non-mandatory, typical value. Designers must specify required value.</a:t>
            </a:r>
            <a:endParaRPr lang="en-US" altLang="en-US" dirty="0" smtClean="0"/>
          </a:p>
          <a:p>
            <a:r>
              <a:rPr lang="en-US" altLang="en-US" dirty="0" smtClean="0"/>
              <a:t>2 </a:t>
            </a:r>
            <a:r>
              <a:rPr lang="en-US" altLang="en-US" i="1" dirty="0" smtClean="0"/>
              <a:t>Value for thickness between 0.097 and 0.230 in.</a:t>
            </a:r>
            <a:endParaRPr lang="en-US" altLang="en-US" dirty="0" smtClean="0"/>
          </a:p>
          <a:p>
            <a:r>
              <a:rPr lang="en-US" altLang="en-US" dirty="0" smtClean="0"/>
              <a:t>3 </a:t>
            </a:r>
            <a:r>
              <a:rPr lang="en-US" altLang="en-US" i="1" dirty="0" smtClean="0"/>
              <a:t>Value for thickness between 0.064 and 0.097 in.</a:t>
            </a:r>
            <a:endParaRPr lang="en-US" altLang="en-US" dirty="0" smtClean="0"/>
          </a:p>
          <a:p>
            <a:r>
              <a:rPr lang="en-US" altLang="en-US" dirty="0" smtClean="0"/>
              <a:t>4 </a:t>
            </a:r>
            <a:r>
              <a:rPr lang="en-US" altLang="en-US" i="1" dirty="0" smtClean="0"/>
              <a:t>Value for thickness between 0.025 and 0.064 in.</a:t>
            </a:r>
            <a:endParaRPr lang="en-US" altLang="en-US" dirty="0" smtClean="0"/>
          </a:p>
          <a:p>
            <a:r>
              <a:rPr lang="en-US" altLang="en-US" dirty="0" smtClean="0"/>
              <a:t>5 </a:t>
            </a:r>
            <a:r>
              <a:rPr lang="en-US" altLang="en-US" i="1" dirty="0" smtClean="0"/>
              <a:t>Value for thickness above 0.097 in.</a:t>
            </a:r>
            <a:endParaRPr lang="en-US" altLang="en-US" dirty="0" smtClean="0"/>
          </a:p>
          <a:p>
            <a:r>
              <a:rPr lang="en-US" altLang="en-US" dirty="0" smtClean="0"/>
              <a:t>6 </a:t>
            </a:r>
            <a:r>
              <a:rPr lang="en-US" altLang="en-US" i="1" dirty="0" smtClean="0"/>
              <a:t>Value for thickness up to 0.097 in.</a:t>
            </a:r>
          </a:p>
          <a:p>
            <a:r>
              <a:rPr lang="en-US" altLang="en-US" dirty="0" smtClean="0"/>
              <a:t>Note that low-strength steel is preferable for SPSW. However, most of these steels require testing to establish their mechanical properties (at least the expected yield strength). Designers need to investigate the advantages of using these materials as compared to the better-defined A36.</a:t>
            </a:r>
          </a:p>
          <a:p>
            <a:r>
              <a:rPr lang="en-US" altLang="en-US" dirty="0" smtClean="0"/>
              <a:t>This</a:t>
            </a:r>
            <a:r>
              <a:rPr lang="en-US" altLang="en-US" baseline="0" dirty="0" smtClean="0"/>
              <a:t> table is modified from AISC Design Guide 20, with </a:t>
            </a:r>
            <a:r>
              <a:rPr lang="en-US" altLang="en-US" i="1" baseline="0" dirty="0" smtClean="0"/>
              <a:t>R</a:t>
            </a:r>
            <a:r>
              <a:rPr lang="en-US" altLang="en-US" i="1" baseline="-25000" dirty="0" smtClean="0"/>
              <a:t>y</a:t>
            </a:r>
            <a:r>
              <a:rPr lang="en-US" altLang="en-US" baseline="0" dirty="0" smtClean="0"/>
              <a:t> values being updated according to the 2016 Seismic Provisions.</a:t>
            </a:r>
            <a:endParaRPr lang="en-US" altLang="en-US" dirty="0" smtClean="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9F3AAC7-BFCE-4EE2-A9E8-53B840D5BDFE}" type="slidenum">
              <a:rPr lang="en-US" altLang="en-US" sz="1000">
                <a:latin typeface="Times New Roman" panose="02020603050405020304" pitchFamily="18" charset="0"/>
              </a:rPr>
              <a:pPr/>
              <a:t>103</a:t>
            </a:fld>
            <a:endParaRPr lang="en-US" altLang="en-US" sz="1000">
              <a:latin typeface="Times New Roman" panose="02020603050405020304" pitchFamily="18"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table shows the availability of steel materials discussed previously in different thicknesses. Thinner sizes are available, but </a:t>
            </a:r>
            <a:r>
              <a:rPr lang="en-US" altLang="en-US" dirty="0" err="1" smtClean="0"/>
              <a:t>weldability</a:t>
            </a:r>
            <a:r>
              <a:rPr lang="en-US" altLang="en-US" dirty="0" smtClean="0"/>
              <a:t> is a concern.</a:t>
            </a:r>
          </a:p>
          <a:p>
            <a:pPr defTabSz="897967" eaLnBrk="0" fontAlgn="base" hangingPunct="0">
              <a:spcBef>
                <a:spcPct val="30000"/>
              </a:spcBef>
              <a:spcAft>
                <a:spcPct val="0"/>
              </a:spcAft>
              <a:defRPr/>
            </a:pPr>
            <a:r>
              <a:rPr lang="en-US" altLang="en-US" dirty="0" smtClean="0"/>
              <a:t>This</a:t>
            </a:r>
            <a:r>
              <a:rPr lang="en-US" altLang="en-US" baseline="0" dirty="0" smtClean="0"/>
              <a:t> table is from AISC Design Guide 20.</a:t>
            </a:r>
            <a:endParaRPr lang="en-US" altLang="en-US" dirty="0"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4C2032F-C92A-4D5D-AE9D-873656C74119}" type="slidenum">
              <a:rPr lang="en-US" altLang="en-US" sz="1000">
                <a:latin typeface="Times New Roman" panose="02020603050405020304" pitchFamily="18" charset="0"/>
              </a:rPr>
              <a:pPr/>
              <a:t>11</a:t>
            </a:fld>
            <a:endParaRPr lang="en-US" altLang="en-US" sz="1000">
              <a:latin typeface="Times New Roman" panose="02020603050405020304" pitchFamily="18" charset="0"/>
            </a:endParaRPr>
          </a:p>
        </p:txBody>
      </p:sp>
      <p:sp>
        <p:nvSpPr>
          <p:cNvPr id="25603" name="Rectangle 2"/>
          <p:cNvSpPr>
            <a:spLocks noGrp="1" noRot="1" noChangeAspect="1" noChangeArrowheads="1" noTextEdit="1"/>
          </p:cNvSpPr>
          <p:nvPr>
            <p:ph type="sldImg"/>
          </p:nvPr>
        </p:nvSpPr>
        <p:spPr>
          <a:ln/>
        </p:spPr>
      </p:sp>
      <p:sp>
        <p:nvSpPr>
          <p:cNvPr id="25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Single-story wall panels were fabricated in the shop and transported to the site.</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77405739-0A98-423F-BDB7-7CA8550C5EAC}" type="slidenum">
              <a:rPr lang="en-US" altLang="en-US" sz="1000">
                <a:latin typeface="Times New Roman" panose="02020603050405020304" pitchFamily="18" charset="0"/>
              </a:rPr>
              <a:pPr/>
              <a:t>12</a:t>
            </a:fld>
            <a:endParaRPr lang="en-US" altLang="en-US" sz="1000">
              <a:latin typeface="Times New Roman" panose="02020603050405020304" pitchFamily="18" charset="0"/>
            </a:endParaRPr>
          </a:p>
        </p:txBody>
      </p:sp>
      <p:sp>
        <p:nvSpPr>
          <p:cNvPr id="27651" name="Rectangle 2"/>
          <p:cNvSpPr>
            <a:spLocks noGrp="1" noRot="1" noChangeAspect="1" noChangeArrowheads="1" noTextEdit="1"/>
          </p:cNvSpPr>
          <p:nvPr>
            <p:ph type="sldImg"/>
          </p:nvPr>
        </p:nvSpPr>
        <p:spPr>
          <a:ln/>
        </p:spPr>
      </p:sp>
      <p:sp>
        <p:nvSpPr>
          <p:cNvPr id="27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Traditional shearwall analysis:</a:t>
            </a:r>
          </a:p>
          <a:p>
            <a:r>
              <a:rPr lang="en-US" altLang="en-US" smtClean="0"/>
              <a:t>Lateral force causes overturning, which is resisted by a couple of equal and opposite forces in the columns. Shear is resisted in the web, which delivers this force to the foundation.</a:t>
            </a:r>
          </a:p>
          <a:p>
            <a:r>
              <a:rPr lang="en-US" altLang="en-US" smtClean="0"/>
              <a:t>This is similar to beam theory applied to a WF shape.</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37ED20E-2D48-4841-93F8-D99084559F3F}" type="slidenum">
              <a:rPr lang="en-US" altLang="en-US" sz="1000">
                <a:latin typeface="Times New Roman" panose="02020603050405020304" pitchFamily="18" charset="0"/>
              </a:rPr>
              <a:pPr/>
              <a:t>13</a:t>
            </a:fld>
            <a:endParaRPr lang="en-US" altLang="en-US" sz="1000">
              <a:latin typeface="Times New Roman" panose="02020603050405020304" pitchFamily="18" charset="0"/>
            </a:endParaRPr>
          </a:p>
        </p:txBody>
      </p:sp>
      <p:sp>
        <p:nvSpPr>
          <p:cNvPr id="29699" name="Rectangle 2"/>
          <p:cNvSpPr>
            <a:spLocks noGrp="1" noRot="1" noChangeAspect="1" noChangeArrowheads="1" noTextEdit="1"/>
          </p:cNvSpPr>
          <p:nvPr>
            <p:ph type="sldImg"/>
          </p:nvPr>
        </p:nvSpPr>
        <p:spPr>
          <a:ln/>
        </p:spPr>
      </p:sp>
      <p:sp>
        <p:nvSpPr>
          <p:cNvPr id="29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Steel plate shear walls are in some ways analogous to a braced frame in which the braces are in tension. The slender web plate is subject to shear buckling at a low stress level, leaving the strength of the plate in tension to provide almost the entirety of the resistance. Some of the overturning is carried by the brace, so the tension force in the left-hand column is less than the compression force in the right-hand column. </a:t>
            </a:r>
          </a:p>
          <a:p>
            <a:endParaRPr lang="en-US" altLang="en-US" smtClean="0"/>
          </a:p>
          <a:p>
            <a:r>
              <a:rPr lang="en-US" altLang="en-US" smtClean="0"/>
              <a:t>Frame members (beams and columns) are subject to high axial forces. In particular, the beams tend to have high compression forces to resist the horizontal component of the brace tension. This analogy is incomplete, as the web plate tension is distributed across a wide are, not just at the panel points of a vertical truss, and thus the framing members are subject to bending forces from the transverse loading.</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47D7E33-95DB-4361-A8AF-ECC3F27D56C6}" type="slidenum">
              <a:rPr lang="en-US" altLang="en-US" sz="1000">
                <a:latin typeface="Times New Roman" panose="02020603050405020304" pitchFamily="18" charset="0"/>
              </a:rPr>
              <a:pPr/>
              <a:t>14</a:t>
            </a:fld>
            <a:endParaRPr lang="en-US" altLang="en-US" sz="1000">
              <a:latin typeface="Times New Roman" panose="02020603050405020304" pitchFamily="18" charset="0"/>
            </a:endParaRPr>
          </a:p>
        </p:txBody>
      </p:sp>
      <p:sp>
        <p:nvSpPr>
          <p:cNvPr id="32771" name="Rectangle 2"/>
          <p:cNvSpPr>
            <a:spLocks noGrp="1" noRot="1" noChangeAspect="1" noChangeArrowheads="1" noTextEdit="1"/>
          </p:cNvSpPr>
          <p:nvPr>
            <p:ph type="sldImg"/>
          </p:nvPr>
        </p:nvSpPr>
        <p:spPr>
          <a:ln/>
        </p:spPr>
      </p:sp>
      <p:sp>
        <p:nvSpPr>
          <p:cNvPr id="32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08D232F-12E3-406A-8A30-6BA7461B8EBB}" type="slidenum">
              <a:rPr lang="en-US" altLang="en-US" sz="1000">
                <a:latin typeface="Times New Roman" panose="02020603050405020304" pitchFamily="18" charset="0"/>
              </a:rPr>
              <a:pPr/>
              <a:t>15</a:t>
            </a:fld>
            <a:endParaRPr lang="en-US" altLang="en-US" sz="1000">
              <a:latin typeface="Times New Roman" panose="02020603050405020304" pitchFamily="18" charset="0"/>
            </a:endParaRPr>
          </a:p>
        </p:txBody>
      </p:sp>
      <p:sp>
        <p:nvSpPr>
          <p:cNvPr id="37891" name="Rectangle 2"/>
          <p:cNvSpPr>
            <a:spLocks noGrp="1" noRot="1" noChangeAspect="1" noChangeArrowheads="1" noTextEdit="1"/>
          </p:cNvSpPr>
          <p:nvPr>
            <p:ph type="sldImg"/>
          </p:nvPr>
        </p:nvSpPr>
        <p:spPr>
          <a:ln/>
        </p:spPr>
      </p:sp>
      <p:sp>
        <p:nvSpPr>
          <p:cNvPr id="37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5A3045F-8B1C-47B5-815B-904B037E688D}" type="slidenum">
              <a:rPr lang="en-US" altLang="en-US" sz="1000">
                <a:latin typeface="Times New Roman" panose="02020603050405020304" pitchFamily="18" charset="0"/>
              </a:rPr>
              <a:pPr/>
              <a:t>16</a:t>
            </a:fld>
            <a:endParaRPr lang="en-US" altLang="en-US" sz="1000">
              <a:latin typeface="Times New Roman" panose="02020603050405020304" pitchFamily="18" charset="0"/>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When the lateral load applied to the wall generates principal compressive stresses that exceed the compression strength of the plate, the plate buckles, generating fold lines in the plate perpendicular to these compressive stresses (and parallel to the principal tensile stresses). At this point, lateral loads are transferred through the plate by the principal tension stresses. This post-buckled behavior is typically referred to as “tension field action”. </a:t>
            </a:r>
          </a:p>
          <a:p>
            <a:r>
              <a:rPr lang="en-US" altLang="en-US" smtClean="0"/>
              <a:t>HBE = horizontal boundary element (beam).</a:t>
            </a:r>
          </a:p>
          <a:p>
            <a:r>
              <a:rPr lang="en-US" altLang="en-US" smtClean="0"/>
              <a:t>VBE = vertical boundary element (column).</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DB2912F-B3F5-4590-B80C-0B4CA5B4B503}" type="slidenum">
              <a:rPr lang="en-US" altLang="en-US" sz="1000">
                <a:latin typeface="Times New Roman" panose="02020603050405020304" pitchFamily="18" charset="0"/>
              </a:rPr>
              <a:pPr/>
              <a:t>17</a:t>
            </a:fld>
            <a:endParaRPr lang="en-US" altLang="en-US" sz="1000">
              <a:latin typeface="Times New Roman" panose="02020603050405020304" pitchFamily="18"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6564D6E-15E3-44A4-8083-A69C7CA0A41C}" type="slidenum">
              <a:rPr lang="en-US" altLang="en-US" sz="1000">
                <a:latin typeface="Times New Roman" panose="02020603050405020304" pitchFamily="18" charset="0"/>
              </a:rPr>
              <a:pPr/>
              <a:t>18</a:t>
            </a:fld>
            <a:endParaRPr lang="en-US" altLang="en-US" sz="1000">
              <a:latin typeface="Times New Roman" panose="02020603050405020304" pitchFamily="18" charset="0"/>
            </a:endParaRPr>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4D5DC3C-705A-4DD4-A412-33F64237CB41}" type="slidenum">
              <a:rPr lang="en-US" altLang="en-US" sz="1000">
                <a:latin typeface="Times New Roman" panose="02020603050405020304" pitchFamily="18" charset="0"/>
              </a:rPr>
              <a:pPr/>
              <a:t>19</a:t>
            </a:fld>
            <a:endParaRPr lang="en-US" altLang="en-US" sz="1000">
              <a:latin typeface="Times New Roman" panose="02020603050405020304" pitchFamily="18"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equation gives the angle of stress for web-plate tension based on the panel proportions and axial stiffness of the beams and columns, as well as the bending stiffness of the columns. It was derived based on multi-story walls, so the beam bending stiffness is assumed to be irrelevant, as the beam is pulled up by the web plate above and down by the web plate below. (where columns on either side or beams above and below the web plate are not identical, average values are used).</a:t>
            </a:r>
          </a:p>
          <a:p>
            <a:r>
              <a:rPr lang="en-US" altLang="en-US" dirty="0" smtClean="0"/>
              <a:t>This equation is based on a derivation by </a:t>
            </a:r>
            <a:r>
              <a:rPr lang="en-US" altLang="en-US" dirty="0" err="1" smtClean="0"/>
              <a:t>Thorburn</a:t>
            </a:r>
            <a:r>
              <a:rPr lang="en-US" altLang="en-US" dirty="0" smtClean="0"/>
              <a:t> et al. (1983) which considered a frame with simple beam-to-column connections. The derivation was subsequently modified by </a:t>
            </a:r>
            <a:r>
              <a:rPr lang="en-US" altLang="en-US" dirty="0" err="1" smtClean="0"/>
              <a:t>Timler</a:t>
            </a:r>
            <a:r>
              <a:rPr lang="en-US" altLang="en-US" dirty="0" smtClean="0"/>
              <a:t> (1988) into the form shown above. The equation is based on the assumption that the web plate has no compression strength. The tension field is assumed to be a constant stress at a constant angle. AISC also allows using a constant angle of 40 degrees based on work by </a:t>
            </a:r>
            <a:r>
              <a:rPr lang="en-US" altLang="en-US" dirty="0" err="1" smtClean="0"/>
              <a:t>Dastfan</a:t>
            </a:r>
            <a:r>
              <a:rPr lang="en-US" altLang="en-US" dirty="0" smtClean="0"/>
              <a:t> and Driver (2008). </a:t>
            </a:r>
          </a:p>
          <a:p>
            <a:endParaRPr lang="en-US" altLang="en-US" dirty="0" smtClean="0"/>
          </a:p>
          <a:p>
            <a:r>
              <a:rPr lang="en-US" altLang="en-US" dirty="0" smtClean="0"/>
              <a:t>Recent research (Fu et al. (2017), Webster (2013), etc.) suggests that a constant angle alpha of 45 degrees could be used in lieu of this equation for the design of the web plate, HBE, and VBE. The research is ongoing, and updates may appear in the next edition of the Provisions.</a:t>
            </a:r>
          </a:p>
          <a:p>
            <a:endParaRPr lang="en-US" altLang="en-US" dirty="0" smtClean="0"/>
          </a:p>
          <a:p>
            <a:r>
              <a:rPr lang="en-US" altLang="en-US" dirty="0" smtClean="0"/>
              <a:t>References:</a:t>
            </a:r>
          </a:p>
          <a:p>
            <a:pPr defTabSz="897967" eaLnBrk="0" fontAlgn="base" hangingPunct="0">
              <a:spcBef>
                <a:spcPct val="30000"/>
              </a:spcBef>
              <a:spcAft>
                <a:spcPct val="0"/>
              </a:spcAft>
              <a:defRPr/>
            </a:pPr>
            <a:r>
              <a:rPr lang="en-US" dirty="0" err="1" smtClean="0"/>
              <a:t>Dastfan</a:t>
            </a:r>
            <a:r>
              <a:rPr lang="en-US" dirty="0" smtClean="0"/>
              <a:t>, M. and Driver, R.G. 2008, “Flexural Stiffness Limits for Frame Members of Steel Plate Shear Wall Systems.” </a:t>
            </a:r>
            <a:r>
              <a:rPr lang="en-US" i="1" dirty="0" smtClean="0"/>
              <a:t>Proc., Annual Stability Conference</a:t>
            </a:r>
            <a:r>
              <a:rPr lang="en-US" dirty="0" smtClean="0"/>
              <a:t>, Nashville, Structural Stability Research Council, Rolla, MO.</a:t>
            </a:r>
            <a:endParaRPr lang="en-US" altLang="en-US" i="0" baseline="0" dirty="0" smtClean="0"/>
          </a:p>
          <a:p>
            <a:r>
              <a:rPr lang="en-US" altLang="en-US" dirty="0" smtClean="0"/>
              <a:t>Fu, Y., Wang, F., and Bruneau, M. (2017) “Diagonal Tension Field Inclination Angle in Steel Plate Shear Walls,” </a:t>
            </a:r>
            <a:r>
              <a:rPr lang="en-US" altLang="en-US" i="1" dirty="0" smtClean="0"/>
              <a:t>Journal of Structural</a:t>
            </a:r>
            <a:r>
              <a:rPr lang="en-US" altLang="en-US" i="1" baseline="0" dirty="0" smtClean="0"/>
              <a:t> Engineering</a:t>
            </a:r>
            <a:r>
              <a:rPr lang="en-US" altLang="en-US" i="0" baseline="0" dirty="0" smtClean="0"/>
              <a:t>, ASCE, 143(7), 04017058-1-14.</a:t>
            </a:r>
            <a:endParaRPr lang="en-US" altLang="en-US" dirty="0" smtClean="0"/>
          </a:p>
          <a:p>
            <a:r>
              <a:rPr lang="en-US" altLang="en-US" dirty="0" err="1" smtClean="0"/>
              <a:t>Thorburn</a:t>
            </a:r>
            <a:r>
              <a:rPr lang="en-US" altLang="en-US" dirty="0" smtClean="0"/>
              <a:t>, L.J., Kulak, G.L., and Montgomery, C.J. (1983) “Analysis of Steel Plate Shear Walls,” </a:t>
            </a:r>
            <a:r>
              <a:rPr lang="en-US" altLang="en-US" i="1" dirty="0" smtClean="0"/>
              <a:t>Structural</a:t>
            </a:r>
            <a:r>
              <a:rPr lang="en-US" altLang="en-US" i="1" baseline="0" dirty="0" smtClean="0"/>
              <a:t> Engineering Report No. 107</a:t>
            </a:r>
            <a:r>
              <a:rPr lang="en-US" altLang="en-US" i="0" baseline="0" dirty="0" smtClean="0"/>
              <a:t>, Dept. of Civil Engineering, University of Alberta, Edmonton, Alberta, Canada.</a:t>
            </a:r>
          </a:p>
          <a:p>
            <a:r>
              <a:rPr lang="en-US" altLang="en-US" i="0" baseline="0" dirty="0" err="1" smtClean="0"/>
              <a:t>Timler</a:t>
            </a:r>
            <a:r>
              <a:rPr lang="en-US" altLang="en-US" i="0" baseline="0" dirty="0" smtClean="0"/>
              <a:t>, P.A. (1988) “Design Procedures Development, Analytical Verification and Cost Evaluation of Steel Plate Shear Wall Structures,” </a:t>
            </a:r>
            <a:r>
              <a:rPr lang="en-US" altLang="en-US" i="1" baseline="0" dirty="0" smtClean="0"/>
              <a:t>Technical Report No. 98-01</a:t>
            </a:r>
            <a:r>
              <a:rPr lang="en-US" altLang="en-US" i="0" baseline="0" dirty="0" smtClean="0"/>
              <a:t>, Earthquake Engineering Research Facility, Department of Civil Engineering, University of British Columbia, Canada.</a:t>
            </a:r>
          </a:p>
          <a:p>
            <a:r>
              <a:rPr lang="en-US" altLang="en-US" i="0" baseline="0" dirty="0" smtClean="0"/>
              <a:t>Webster, D. (2013) “The behavior of unstiffened steel plate shear wall web plates and their impact on vertical boundary elements,” Ph.D. Dissertation, Department of Civil and Environmental Engineering, University of Washington, Seattle, WA.</a:t>
            </a:r>
          </a:p>
          <a:p>
            <a:endParaRPr lang="en-US" altLang="en-US" i="0" baseline="0" dirty="0" smtClean="0"/>
          </a:p>
          <a:p>
            <a:endParaRPr lang="en-US" altLang="en-US" dirty="0"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5"/>
          <p:cNvSpPr>
            <a:spLocks noGrp="1" noChangeArrowheads="1"/>
          </p:cNvSpPr>
          <p:nvPr>
            <p:ph type="sldNum" sz="quarter" idx="5"/>
          </p:nvPr>
        </p:nvSpPr>
        <p:spPr>
          <a:noFill/>
        </p:spPr>
        <p:txBody>
          <a:bodyPr/>
          <a:lstStyle>
            <a:lvl1pPr defTabSz="948709">
              <a:defRPr sz="2400" b="1">
                <a:solidFill>
                  <a:schemeClr val="tx1"/>
                </a:solidFill>
                <a:latin typeface="Arial Narrow" pitchFamily="34" charset="0"/>
              </a:defRPr>
            </a:lvl1pPr>
            <a:lvl2pPr marL="729057" indent="-280406" defTabSz="948709">
              <a:defRPr sz="2400" b="1">
                <a:solidFill>
                  <a:schemeClr val="tx1"/>
                </a:solidFill>
                <a:latin typeface="Arial Narrow" pitchFamily="34" charset="0"/>
              </a:defRPr>
            </a:lvl2pPr>
            <a:lvl3pPr marL="1121626" indent="-224325" defTabSz="948709">
              <a:defRPr sz="2400" b="1">
                <a:solidFill>
                  <a:schemeClr val="tx1"/>
                </a:solidFill>
                <a:latin typeface="Arial Narrow" pitchFamily="34" charset="0"/>
              </a:defRPr>
            </a:lvl3pPr>
            <a:lvl4pPr marL="1570276" indent="-224325" defTabSz="948709">
              <a:defRPr sz="2400" b="1">
                <a:solidFill>
                  <a:schemeClr val="tx1"/>
                </a:solidFill>
                <a:latin typeface="Arial Narrow" pitchFamily="34" charset="0"/>
              </a:defRPr>
            </a:lvl4pPr>
            <a:lvl5pPr marL="2018927" indent="-224325" defTabSz="948709">
              <a:defRPr sz="2400" b="1">
                <a:solidFill>
                  <a:schemeClr val="tx1"/>
                </a:solidFill>
                <a:latin typeface="Arial Narrow" pitchFamily="34" charset="0"/>
              </a:defRPr>
            </a:lvl5pPr>
            <a:lvl6pPr marL="2467577" indent="-224325" defTabSz="948709" eaLnBrk="0" fontAlgn="base" hangingPunct="0">
              <a:spcBef>
                <a:spcPct val="0"/>
              </a:spcBef>
              <a:spcAft>
                <a:spcPct val="0"/>
              </a:spcAft>
              <a:defRPr sz="2400" b="1">
                <a:solidFill>
                  <a:schemeClr val="tx1"/>
                </a:solidFill>
                <a:latin typeface="Arial Narrow" pitchFamily="34" charset="0"/>
              </a:defRPr>
            </a:lvl6pPr>
            <a:lvl7pPr marL="2916227" indent="-224325" defTabSz="948709" eaLnBrk="0" fontAlgn="base" hangingPunct="0">
              <a:spcBef>
                <a:spcPct val="0"/>
              </a:spcBef>
              <a:spcAft>
                <a:spcPct val="0"/>
              </a:spcAft>
              <a:defRPr sz="2400" b="1">
                <a:solidFill>
                  <a:schemeClr val="tx1"/>
                </a:solidFill>
                <a:latin typeface="Arial Narrow" pitchFamily="34" charset="0"/>
              </a:defRPr>
            </a:lvl7pPr>
            <a:lvl8pPr marL="3364878" indent="-224325" defTabSz="948709" eaLnBrk="0" fontAlgn="base" hangingPunct="0">
              <a:spcBef>
                <a:spcPct val="0"/>
              </a:spcBef>
              <a:spcAft>
                <a:spcPct val="0"/>
              </a:spcAft>
              <a:defRPr sz="2400" b="1">
                <a:solidFill>
                  <a:schemeClr val="tx1"/>
                </a:solidFill>
                <a:latin typeface="Arial Narrow" pitchFamily="34" charset="0"/>
              </a:defRPr>
            </a:lvl8pPr>
            <a:lvl9pPr marL="3813528" indent="-224325" defTabSz="948709" eaLnBrk="0" fontAlgn="base" hangingPunct="0">
              <a:spcBef>
                <a:spcPct val="0"/>
              </a:spcBef>
              <a:spcAft>
                <a:spcPct val="0"/>
              </a:spcAft>
              <a:defRPr sz="2400" b="1">
                <a:solidFill>
                  <a:schemeClr val="tx1"/>
                </a:solidFill>
                <a:latin typeface="Arial Narrow" pitchFamily="34" charset="0"/>
              </a:defRPr>
            </a:lvl9pPr>
          </a:lstStyle>
          <a:p>
            <a:fld id="{338F7B57-0666-46F8-A87E-87DF18D37972}" type="slidenum">
              <a:rPr lang="en-US" altLang="en-US" sz="1000" b="0">
                <a:latin typeface="Times New Roman" pitchFamily="18" charset="0"/>
              </a:rPr>
              <a:pPr/>
              <a:t>2</a:t>
            </a:fld>
            <a:endParaRPr lang="en-US" altLang="en-US" sz="1000" b="0">
              <a:latin typeface="Times New Roman" pitchFamily="18"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p:spPr>
        <p:txBody>
          <a:bodyPr/>
          <a:lstStyle/>
          <a:p>
            <a:r>
              <a:rPr lang="en-US" altLang="en-US" dirty="0" smtClean="0"/>
              <a:t>This PowerPoint series is dividing into 6 modules. This is the Module No. 6 on: "Special Plate Shear Walls” </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5FABB11-9E48-44A9-8EE7-FE96F13282F4}" type="slidenum">
              <a:rPr lang="en-US" altLang="en-US" sz="1000">
                <a:latin typeface="Times New Roman" panose="02020603050405020304" pitchFamily="18" charset="0"/>
              </a:rPr>
              <a:pPr/>
              <a:t>20</a:t>
            </a:fld>
            <a:endParaRPr lang="en-US" altLang="en-US" sz="1000">
              <a:latin typeface="Times New Roman" panose="02020603050405020304" pitchFamily="18" charset="0"/>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To examine the mechanics of steel plate shear walls, we can look at a single-story subject to lateral forces (applied equally from each side).</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FB0FFE8-3C4E-4294-8C92-38664092EE15}" type="slidenum">
              <a:rPr lang="en-US" altLang="en-US" sz="1000">
                <a:latin typeface="Times New Roman" panose="02020603050405020304" pitchFamily="18" charset="0"/>
              </a:rPr>
              <a:pPr/>
              <a:t>21</a:t>
            </a:fld>
            <a:endParaRPr lang="en-US" altLang="en-US" sz="1000">
              <a:latin typeface="Times New Roman" panose="02020603050405020304" pitchFamily="18" charset="0"/>
            </a:endParaRPr>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buFontTx/>
              <a:buAutoNum type="arabicPeriod"/>
            </a:pPr>
            <a:r>
              <a:rPr lang="en-US" altLang="en-US" smtClean="0"/>
              <a:t>Uniform stress is assumed in the web (the expected material stress for seismic design). This stress is at a uniform angle.</a:t>
            </a:r>
          </a:p>
          <a:p>
            <a:pPr marL="226745" indent="-226745">
              <a:buFontTx/>
              <a:buAutoNum type="arabicPeriod"/>
            </a:pPr>
            <a:r>
              <a:rPr lang="en-US" altLang="en-US" smtClean="0"/>
              <a:t>This web plate pulls inward on the surrounding beam (HBE, horizontal boundary element) and columns (VBE, vertical boundary elements) (and foundation).</a:t>
            </a:r>
          </a:p>
          <a:p>
            <a:pPr marL="226745" indent="-226745">
              <a:buFontTx/>
              <a:buAutoNum type="arabicPeriod"/>
            </a:pPr>
            <a:r>
              <a:rPr lang="en-US" altLang="en-US" smtClean="0"/>
              <a:t>The force on the beam acts downward and to the left. The downward component causes a shear reaction at either end of the beam. (V</a:t>
            </a:r>
            <a:r>
              <a:rPr lang="en-US" altLang="en-US" baseline="-25000" smtClean="0"/>
              <a:t>hbe</a:t>
            </a:r>
            <a:r>
              <a:rPr lang="en-US" altLang="en-US" smtClean="0"/>
              <a:t>)</a:t>
            </a:r>
          </a:p>
          <a:p>
            <a:pPr marL="226745" indent="-226745">
              <a:buFontTx/>
              <a:buAutoNum type="arabicPeriod"/>
            </a:pPr>
            <a:r>
              <a:rPr lang="en-US" altLang="en-US" smtClean="0"/>
              <a:t>The shear reactions act on the columns. On the compression side, the shear reaction acts in the same direction as the vertical component of the diagonal force from the web plate, resulting in a large vertical reaction at the base of the column. (P</a:t>
            </a:r>
            <a:r>
              <a:rPr lang="en-US" altLang="en-US" baseline="-25000" smtClean="0"/>
              <a:t>vbe</a:t>
            </a:r>
            <a:r>
              <a:rPr lang="en-US" altLang="en-US" smtClean="0"/>
              <a:t>)</a:t>
            </a:r>
          </a:p>
          <a:p>
            <a:pPr marL="226745" indent="-226745">
              <a:buFontTx/>
              <a:buAutoNum type="arabicPeriod"/>
            </a:pPr>
            <a:r>
              <a:rPr lang="en-US" altLang="en-US" smtClean="0"/>
              <a:t>On the tension side, the shear reaction acts in the opposite direction from that of the vertical component of the diagonal force from the web plate, resulting in a smaller vertical reaction at the base of the column. (P</a:t>
            </a:r>
            <a:r>
              <a:rPr lang="en-US" altLang="en-US" baseline="-25000" smtClean="0"/>
              <a:t>vbe</a:t>
            </a:r>
            <a:r>
              <a:rPr lang="en-US" altLang="en-US" smtClean="0"/>
              <a:t>)</a:t>
            </a:r>
          </a:p>
          <a:p>
            <a:pPr marL="226745" indent="-226745">
              <a:buFontTx/>
              <a:buAutoNum type="arabicPeriod"/>
            </a:pPr>
            <a:r>
              <a:rPr lang="en-US" altLang="en-US" smtClean="0"/>
              <a:t>The horizontal component of the diagonal force from the web plate acts on the column, causing a shear reaction at the bottom (V</a:t>
            </a:r>
            <a:r>
              <a:rPr lang="en-US" altLang="en-US" baseline="-25000" smtClean="0"/>
              <a:t>vbe</a:t>
            </a:r>
            <a:r>
              <a:rPr lang="en-US" altLang="en-US" smtClean="0"/>
              <a:t>). At the top of the tension column, the reaction of the column against the beam is the sum of the applied collector force and this shear reaction. This force applies compression to the beam. (F+P</a:t>
            </a:r>
            <a:r>
              <a:rPr lang="en-US" altLang="en-US" baseline="-25000" smtClean="0"/>
              <a:t>hbe(vbe)</a:t>
            </a:r>
            <a:r>
              <a:rPr lang="en-US" altLang="en-US" smtClean="0"/>
              <a:t>)</a:t>
            </a:r>
          </a:p>
          <a:p>
            <a:pPr marL="226745" indent="-226745">
              <a:buFontTx/>
              <a:buAutoNum type="arabicPeriod"/>
            </a:pPr>
            <a:r>
              <a:rPr lang="en-US" altLang="en-US" smtClean="0"/>
              <a:t>At the compression column, the reaction of the column against the beam is the difference between the applied collector force and this shear reaction. This force applies tension to the beam. (F-P</a:t>
            </a:r>
            <a:r>
              <a:rPr lang="en-US" altLang="en-US" baseline="-25000" smtClean="0"/>
              <a:t>hbe(vbe)</a:t>
            </a:r>
            <a:r>
              <a:rPr lang="en-US" altLang="en-US" smtClean="0"/>
              <a:t>)</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437F729-86BA-4FDB-9111-BCB0D79B96FC}" type="slidenum">
              <a:rPr lang="en-US" altLang="en-US" sz="1000">
                <a:latin typeface="Times New Roman" panose="02020603050405020304" pitchFamily="18" charset="0"/>
              </a:rPr>
              <a:pPr/>
              <a:t>22</a:t>
            </a:fld>
            <a:endParaRPr lang="en-US" altLang="en-US" sz="1000">
              <a:latin typeface="Times New Roman" panose="02020603050405020304" pitchFamily="18" charset="0"/>
            </a:endParaRPr>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resulting reactions are:</a:t>
            </a:r>
          </a:p>
          <a:p>
            <a:r>
              <a:rPr lang="en-US" altLang="en-US" smtClean="0"/>
              <a:t>Large compression column axial reaction; smaller tension axial reaction.</a:t>
            </a:r>
          </a:p>
          <a:p>
            <a:r>
              <a:rPr lang="en-US" altLang="en-US" smtClean="0"/>
              <a:t>Much of the tension is resisted by the web-plate tension.</a:t>
            </a:r>
          </a:p>
          <a:p>
            <a:r>
              <a:rPr lang="en-US" altLang="en-US" smtClean="0"/>
              <a:t>Column horizontal reactions in opposite directions.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3C8FA0E-BEDC-49D7-AA9F-6A672B25E53A}" type="slidenum">
              <a:rPr lang="en-US" altLang="en-US" sz="1000">
                <a:latin typeface="Times New Roman" panose="02020603050405020304" pitchFamily="18" charset="0"/>
              </a:rPr>
              <a:pPr/>
              <a:t>23</a:t>
            </a:fld>
            <a:endParaRPr lang="en-US" altLang="en-US" sz="1000">
              <a:latin typeface="Times New Roman" panose="02020603050405020304" pitchFamily="18"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For multi-story steel-plate shear walls at levels other than the top, the inward forces acting on the columns from the web-plate tension stress tend to put the beams in compression; these forces tend to outweigh the collector forces at any given level. Here the portion of column that imposes inward forces on the beam is shown.</a:t>
            </a:r>
          </a:p>
          <a:p>
            <a:pPr marL="226745" indent="-226745"/>
            <a:r>
              <a:rPr lang="en-US" altLang="en-US" smtClean="0"/>
              <a:t>Both connection forces tend to apply compression to the beam.</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91C33D7-935A-451C-9449-55A21813869A}" type="slidenum">
              <a:rPr lang="en-US" altLang="en-US" sz="1000">
                <a:latin typeface="Times New Roman" panose="02020603050405020304" pitchFamily="18" charset="0"/>
              </a:rPr>
              <a:pPr/>
              <a:t>24</a:t>
            </a:fld>
            <a:endParaRPr lang="en-US" altLang="en-US" sz="1000">
              <a:latin typeface="Times New Roman" panose="02020603050405020304" pitchFamily="18" charset="0"/>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In the non-linear range, slender-web shear walls experience elastic shear buckling at low drifts. The strength realized in compression is negligible. Shear buckling is followed by development of a tension field anchored by the beams and columns (causing inward flexure). Also, as beams and columns are rigidly connected, they experience additional flexure.</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336F94D-60B1-4FE8-B88B-9B34CD0D9ADE}" type="slidenum">
              <a:rPr lang="en-US" altLang="en-US" sz="1000">
                <a:latin typeface="Times New Roman" panose="02020603050405020304" pitchFamily="18" charset="0"/>
              </a:rPr>
              <a:pPr/>
              <a:t>25</a:t>
            </a:fld>
            <a:endParaRPr lang="en-US" altLang="en-US" sz="1000">
              <a:latin typeface="Times New Roman" panose="02020603050405020304" pitchFamily="18"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 SPSW test specimen utilizing a light-gauge infill (thickness of 0.0396 in. The specimen used W12x96 columns and W12x86 beams. This test was performed using quasi-static cyclic loading conforming to the recommended loading protocol of ATC 24. This specimen reached a ductility ratio of 12 and drift of 3.7%, and the infill was found to provide approximately 90% of the initial stiffness of the system. </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18E4120-99EC-4EFE-8911-672FC78240F5}" type="slidenum">
              <a:rPr lang="en-US" altLang="en-US" sz="1000">
                <a:latin typeface="Times New Roman" panose="02020603050405020304" pitchFamily="18" charset="0"/>
              </a:rPr>
              <a:pPr/>
              <a:t>26</a:t>
            </a:fld>
            <a:endParaRPr lang="en-US" altLang="en-US" sz="1000">
              <a:latin typeface="Times New Roman" panose="02020603050405020304" pitchFamily="18"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ideal yield mechanism of a multi-story steel-plate shear wall is the yielding of web plates at every level, in conjunction with the formation of plastic hinges in the beams at each level.</a:t>
            </a:r>
          </a:p>
          <a:p>
            <a:endParaRPr lang="en-US" altLang="en-US" smtClean="0"/>
          </a:p>
          <a:p>
            <a:r>
              <a:rPr lang="en-US" altLang="en-US" smtClean="0"/>
              <a:t>This is unlike concrete shear walls, where the design generally favors a single flexural hinge at the base instead of shear yielding. Such behavior is not acceptable for steel plate shear walls, as the hinge would form by compression failure (due in part to the internal mechanics discussed earlier), and there is no ability in the web to resist vertical loads.</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959F43B-6FEA-4A54-A0F7-E03994E640CA}" type="slidenum">
              <a:rPr lang="en-US" altLang="en-US" sz="1000">
                <a:latin typeface="Times New Roman" panose="02020603050405020304" pitchFamily="18" charset="0"/>
              </a:rPr>
              <a:pPr/>
              <a:t>27</a:t>
            </a:fld>
            <a:endParaRPr lang="en-US" altLang="en-US" sz="1000">
              <a:latin typeface="Times New Roman" panose="02020603050405020304" pitchFamily="18"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Observation of the specimen following the test revealed minimal whitewash flaking in the beam-column connections, leading the researchers to conclude that most of the energy dissipation was done through the yielding of the plates. (The damaged first floor was removed after the initial testing and the specimen retested as a three-story frame).</a:t>
            </a:r>
          </a:p>
          <a:p>
            <a:r>
              <a:rPr lang="en-US" altLang="en-US" dirty="0" smtClean="0"/>
              <a:t>(</a:t>
            </a:r>
            <a:r>
              <a:rPr lang="en-US" altLang="en-US" dirty="0" err="1" smtClean="0"/>
              <a:t>Behbahanifard</a:t>
            </a:r>
            <a:r>
              <a:rPr lang="en-US" altLang="en-US" dirty="0" smtClean="0"/>
              <a:t> et al. 2003) </a:t>
            </a:r>
          </a:p>
          <a:p>
            <a:endParaRPr lang="en-US" altLang="en-US" dirty="0" smtClean="0"/>
          </a:p>
          <a:p>
            <a:r>
              <a:rPr lang="en-US" altLang="en-US" dirty="0" smtClean="0"/>
              <a:t>Reference: </a:t>
            </a:r>
          </a:p>
          <a:p>
            <a:r>
              <a:rPr lang="en-US" dirty="0" err="1" smtClean="0"/>
              <a:t>Behbahanifard</a:t>
            </a:r>
            <a:r>
              <a:rPr lang="en-US" dirty="0" smtClean="0"/>
              <a:t>, M., Gilbert, R., </a:t>
            </a:r>
            <a:r>
              <a:rPr lang="en-US" dirty="0" err="1" smtClean="0"/>
              <a:t>Grondin</a:t>
            </a:r>
            <a:r>
              <a:rPr lang="en-US" dirty="0" smtClean="0"/>
              <a:t>, Y., and </a:t>
            </a:r>
            <a:r>
              <a:rPr lang="en-US" dirty="0" err="1" smtClean="0"/>
              <a:t>Elwi</a:t>
            </a:r>
            <a:r>
              <a:rPr lang="en-US" dirty="0" smtClean="0"/>
              <a:t>, A.E. (2003) Experimental and Numerical Investigation of Steel Plate Shear Walls, Department of Civil and Environmental Engineering, University of Alberta, Edmonton.</a:t>
            </a:r>
            <a:endParaRPr lang="en-US" altLang="en-US" dirty="0"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1CF015C3-AF79-4ED2-BA1B-D48757439C6E}" type="slidenum">
              <a:rPr lang="en-US" altLang="en-US" sz="1000">
                <a:latin typeface="Times New Roman" panose="02020603050405020304" pitchFamily="18" charset="0"/>
              </a:rPr>
              <a:pPr/>
              <a:t>28</a:t>
            </a:fld>
            <a:endParaRPr lang="en-US" altLang="en-US" sz="1000">
              <a:latin typeface="Times New Roman" panose="02020603050405020304" pitchFamily="18"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As mentioned before, the inward forces on the beams and columns cause significant flexure.</a:t>
            </a:r>
          </a:p>
          <a:p>
            <a:r>
              <a:rPr lang="en-US" altLang="en-US" dirty="0" smtClean="0"/>
              <a:t>Columns are required to have a minimum stiffness to reduce variations of strain in the web plate, which tends to have more flexible anchorage at the column mid height. Flexible columns will not be able to develop the full web-plate strength.</a:t>
            </a:r>
          </a:p>
          <a:p>
            <a:endParaRPr lang="en-US" altLang="en-US" dirty="0" smtClean="0"/>
          </a:p>
          <a:p>
            <a:r>
              <a:rPr lang="en-US" altLang="en-US" dirty="0" smtClean="0"/>
              <a:t>Beams are required to</a:t>
            </a:r>
            <a:r>
              <a:rPr lang="en-US" altLang="en-US" baseline="0" dirty="0" smtClean="0"/>
              <a:t> have adequate stiffness to develop full yielding in the web plates at the design drift. </a:t>
            </a:r>
            <a:r>
              <a:rPr lang="en-US" sz="1100" dirty="0">
                <a:latin typeface="Times New Roman" pitchFamily="18" charset="0"/>
              </a:rPr>
              <a:t>The beam moment of inertia, </a:t>
            </a:r>
            <a:r>
              <a:rPr lang="en-US" sz="1100" dirty="0" err="1">
                <a:latin typeface="Times New Roman" pitchFamily="18" charset="0"/>
              </a:rPr>
              <a:t>I</a:t>
            </a:r>
            <a:r>
              <a:rPr lang="en-US" sz="1100" baseline="-25000" dirty="0" err="1">
                <a:latin typeface="Times New Roman" pitchFamily="18" charset="0"/>
              </a:rPr>
              <a:t>b</a:t>
            </a:r>
            <a:r>
              <a:rPr lang="en-US" sz="1100" dirty="0">
                <a:latin typeface="Times New Roman" pitchFamily="18" charset="0"/>
              </a:rPr>
              <a:t>, should not less than 0.0031L</a:t>
            </a:r>
            <a:r>
              <a:rPr lang="en-US" sz="1100" baseline="30000" dirty="0">
                <a:latin typeface="Times New Roman" pitchFamily="18" charset="0"/>
              </a:rPr>
              <a:t>4</a:t>
            </a:r>
            <a:r>
              <a:rPr lang="en-US" sz="1100" dirty="0">
                <a:latin typeface="Times New Roman" pitchFamily="18" charset="0"/>
              </a:rPr>
              <a:t>/h times the difference in web plate thicknesses above and below the beam.</a:t>
            </a:r>
            <a:endParaRPr lang="en-US" altLang="en-US" dirty="0"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3931035-FC99-4ECF-B085-99557AB032F3}" type="slidenum">
              <a:rPr lang="en-US" altLang="en-US" sz="1000">
                <a:latin typeface="Times New Roman" panose="02020603050405020304" pitchFamily="18" charset="0"/>
              </a:rPr>
              <a:pPr/>
              <a:t>29</a:t>
            </a:fld>
            <a:endParaRPr lang="en-US" altLang="en-US" sz="1000">
              <a:latin typeface="Times New Roman" panose="02020603050405020304" pitchFamily="18"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Note the hourglass shape that the wall takes after several cycles of inelasticity.</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dirty="0" smtClean="0"/>
              <a:t>These are the major topic areas to be covered in the module.</a:t>
            </a:r>
          </a:p>
        </p:txBody>
      </p:sp>
      <p:sp>
        <p:nvSpPr>
          <p:cNvPr id="4" name="Slide Number Placeholder 3"/>
          <p:cNvSpPr>
            <a:spLocks noGrp="1"/>
          </p:cNvSpPr>
          <p:nvPr>
            <p:ph type="sldNum" sz="quarter" idx="10"/>
          </p:nvPr>
        </p:nvSpPr>
        <p:spPr/>
        <p:txBody>
          <a:bodyPr/>
          <a:lstStyle/>
          <a:p>
            <a:fld id="{FDAD251D-F4B4-477B-AC6C-B1160455DDA7}" type="slidenum">
              <a:rPr lang="fr-CA" smtClean="0"/>
              <a:pPr/>
              <a:t>3</a:t>
            </a:fld>
            <a:endParaRPr lang="fr-CA" dirty="0"/>
          </a:p>
        </p:txBody>
      </p:sp>
    </p:spTree>
    <p:extLst>
      <p:ext uri="{BB962C8B-B14F-4D97-AF65-F5344CB8AC3E}">
        <p14:creationId xmlns:p14="http://schemas.microsoft.com/office/powerpoint/2010/main" val="19868000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061BE8F7-9C1D-4FD5-9CF5-2A2059DDD53A}" type="slidenum">
              <a:rPr lang="en-US" altLang="en-US" sz="1000">
                <a:latin typeface="Times New Roman" panose="02020603050405020304" pitchFamily="18" charset="0"/>
              </a:rPr>
              <a:pPr/>
              <a:t>30</a:t>
            </a:fld>
            <a:endParaRPr lang="en-US" altLang="en-US" sz="1000">
              <a:latin typeface="Times New Roman" panose="02020603050405020304" pitchFamily="18"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In the extreme, long panels have very uneven web-plate tension. </a:t>
            </a:r>
            <a:r>
              <a:rPr lang="en-US" altLang="ja-JP" smtClean="0"/>
              <a:t>This study by Bruneau and Bhagwagar illustrates that, theoretically, with infinitely elastic beam/columns, undesirable behavior could be developed in SPSW having high width-to-height aspect ratio of the panel and low stiffness to the boundary elements. In one such theoretical case, truss members 1 to 8 are in compression as a result of the beam and column deflections induced by the other strips in tension. In this case, the entire tension field is taken by the last four truss members (and behavior would be worse if the bottom beam were also free to deflect). While this extreme example is not practical, it illustrates that the infill plate yields progressively across its width, as a function of the stiffness of its surrounding beams and columns; simultaneous yielding across the entire infill plate width would require rigid columns and beams as well as pin beam-to-column connections.</a:t>
            </a:r>
            <a:endParaRPr lang="en-US" alt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a:ln/>
        </p:spPr>
      </p:sp>
      <p:sp>
        <p:nvSpPr>
          <p:cNvPr id="72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Experimental and numerical studies by Purba and Bruneau showed that in-span hinging of the beams (caused by the flexural demands of the inward web plate forces) can cause excessive vertical deflections in the beams. These large deflections, much like the previous example of the flexible elastic beams, leads to partial yielding of the web plate, ultimately reducing the total lateral load resisting capacity. These findings suggest that development of in-span beam hinges should be avoided in design.</a:t>
            </a:r>
          </a:p>
        </p:txBody>
      </p:sp>
      <p:sp>
        <p:nvSpPr>
          <p:cNvPr id="727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DDD78B3-A048-4009-9647-4F6A8E825F44}" type="slidenum">
              <a:rPr lang="en-US" altLang="en-US" sz="1000">
                <a:latin typeface="Times New Roman" panose="02020603050405020304" pitchFamily="18" charset="0"/>
              </a:rPr>
              <a:pPr/>
              <a:t>31</a:t>
            </a:fld>
            <a:endParaRPr lang="en-US" altLang="en-US" sz="1000">
              <a:latin typeface="Times New Roman" panose="02020603050405020304" pitchFamily="18"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778E4639-7C1E-4779-8F03-2B90ACF25893}" type="slidenum">
              <a:rPr lang="en-US" altLang="en-US" sz="1000">
                <a:latin typeface="Times New Roman" panose="02020603050405020304" pitchFamily="18" charset="0"/>
              </a:rPr>
              <a:pPr/>
              <a:t>32</a:t>
            </a:fld>
            <a:endParaRPr lang="en-US" altLang="en-US" sz="1000">
              <a:latin typeface="Times New Roman" panose="02020603050405020304" pitchFamily="18"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 series of vertical struts may also be added. These struts are designed assuming that every web plate is at its expected yield stress, transmitting the upward force on the foundation to the beams above, canceling out at the top beam.</a:t>
            </a:r>
          </a:p>
          <a:p>
            <a:r>
              <a:rPr lang="en-US" altLang="en-US" smtClean="0"/>
              <a:t>This configuration provides a natural splice location for web plates. Typically a maximum width of plate is 8 feet, so a vertical or horizontal splice is to be expected.</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7D55D5B-25B0-4029-AE82-EE6D4AC53CAD}" type="slidenum">
              <a:rPr lang="en-US" altLang="en-US" sz="1000">
                <a:latin typeface="Times New Roman" panose="02020603050405020304" pitchFamily="18" charset="0"/>
              </a:rPr>
              <a:pPr/>
              <a:t>33</a:t>
            </a:fld>
            <a:endParaRPr lang="en-US" altLang="en-US" sz="1000">
              <a:latin typeface="Times New Roman" panose="02020603050405020304" pitchFamily="18"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To resist this inward force on the columns, a horizontal strut may be added, thus reducing the flexural span of the column. The axial force is due to the inward component of the plate force on the columns.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C3E43AC-6C86-4195-91B7-EAA9FCD78F0E}" type="slidenum">
              <a:rPr lang="en-US" altLang="en-US" sz="1000">
                <a:latin typeface="Times New Roman" panose="02020603050405020304" pitchFamily="18" charset="0"/>
              </a:rPr>
              <a:pPr/>
              <a:t>34</a:t>
            </a:fld>
            <a:endParaRPr lang="en-US" altLang="en-US" sz="1000">
              <a:latin typeface="Times New Roman" panose="02020603050405020304" pitchFamily="18" charset="0"/>
            </a:endParaRPr>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SPSW are required to include a rigid frame. Thus the inward forces on boundary elements cause not only flexure in the span, but fixed-end reactions at the connections.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75ABA47E-27D3-432E-883A-6E790A5C76BB}" type="slidenum">
              <a:rPr lang="en-US" altLang="en-US" sz="1000">
                <a:latin typeface="Times New Roman" panose="02020603050405020304" pitchFamily="18" charset="0"/>
              </a:rPr>
              <a:pPr/>
              <a:t>35</a:t>
            </a:fld>
            <a:endParaRPr lang="en-US" altLang="en-US" sz="1000">
              <a:latin typeface="Times New Roman" panose="02020603050405020304" pitchFamily="18" charset="0"/>
            </a:endParaRPr>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SPSW are required to include a rigid frame. Thus moment-frame flexural forces are generated in boundary elements.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164B7FD-B5A1-4668-BE38-6AF10A559EC4}" type="slidenum">
              <a:rPr lang="en-US" altLang="en-US" sz="1000">
                <a:latin typeface="Times New Roman" panose="02020603050405020304" pitchFamily="18" charset="0"/>
              </a:rPr>
              <a:pPr/>
              <a:t>36</a:t>
            </a:fld>
            <a:endParaRPr lang="en-US" altLang="en-US" sz="1000">
              <a:latin typeface="Times New Roman" panose="02020603050405020304" pitchFamily="18" charset="0"/>
            </a:endParaRPr>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Moment-frame behavior can be analyzed using conventional methods (such as described in FEMA 350). Probable moment strength is calculated at the expected plastic hinge location, and projected to the column centerline (for strong-column/weak-beam checks), or to the column face (for calculation of panel-zone shear).</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3F7833A-F477-4EF4-A957-B53DCC1B50A6}" type="slidenum">
              <a:rPr lang="en-US" altLang="en-US" sz="1000">
                <a:latin typeface="Times New Roman" panose="02020603050405020304" pitchFamily="18" charset="0"/>
              </a:rPr>
              <a:pPr/>
              <a:t>37</a:t>
            </a:fld>
            <a:endParaRPr lang="en-US" altLang="en-US" sz="1000">
              <a:latin typeface="Times New Roman" panose="02020603050405020304" pitchFamily="18" charset="0"/>
            </a:endParaRPr>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model is the most commonly used.</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0585F3F6-6CF4-40FD-8BA0-EA91917AA4E7}" type="slidenum">
              <a:rPr lang="en-US" altLang="en-US" sz="1000">
                <a:latin typeface="Times New Roman" panose="02020603050405020304" pitchFamily="18" charset="0"/>
              </a:rPr>
              <a:pPr/>
              <a:t>38</a:t>
            </a:fld>
            <a:endParaRPr lang="en-US" altLang="en-US" sz="1000">
              <a:latin typeface="Times New Roman" panose="02020603050405020304" pitchFamily="18" charset="0"/>
            </a:endParaRPr>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Nonlinear truss elements can be used in a strip model.</a:t>
            </a:r>
          </a:p>
          <a:p>
            <a:r>
              <a:rPr lang="en-US" altLang="en-US" smtClean="0"/>
              <a:t>In this example SPSW has been for the strengthening of a moment resisting frame damaged by the 1994 Northridge Earthquake. The existing steel moment frame columns and girders were used to provide the vertical and horizontal boundary elements of the SPSW panels. The design was validated by both nonlinear static pushover methods using the FEMA 356 target displacement method to estimate rooftop displacements.  The nonlinear pushover model consisted of unidirectional equivalent diagonal “strips” to model the tensile field behavior of shear panel and the force transfers in the boundary elements.  This analysis was further validated by nonlinear time history analysis using tension-only diagonal strips in both directions to model the tensile field behavior in both directions during the time history responses. </a:t>
            </a:r>
          </a:p>
          <a:p>
            <a:r>
              <a:rPr lang="en-US" altLang="en-US" smtClean="0"/>
              <a:t>The SPSW system provided significant stiffness to the original moment frame and did not take up as much space as a comparable concrete shear wall or steel braced frame.  The concept also allowed to keep the building occupied during construction.</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7D8C5DB-F703-4555-93C5-5FB305AE554A}" type="slidenum">
              <a:rPr lang="en-US" altLang="en-US" sz="1000">
                <a:latin typeface="Times New Roman" panose="02020603050405020304" pitchFamily="18" charset="0"/>
              </a:rPr>
              <a:pPr/>
              <a:t>39</a:t>
            </a:fld>
            <a:endParaRPr lang="en-US" altLang="en-US" sz="1000">
              <a:latin typeface="Times New Roman" panose="02020603050405020304" pitchFamily="18" charset="0"/>
            </a:endParaRPr>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Yielding of the web plate takes place gradually over the width of the plate, beginning near the beam-column connections and spreading inward. Significant drift must take place before the entire web plate is yielded, especially where beams are flexible and are not stiffened by tension from a web plate above.</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03F254B-C86F-4971-A4CD-6ECBFA3997A0}" type="slidenum">
              <a:rPr lang="en-US" altLang="en-US" sz="1000">
                <a:latin typeface="Times New Roman" panose="02020603050405020304" pitchFamily="18" charset="0"/>
              </a:rPr>
              <a:pPr/>
              <a:t>4</a:t>
            </a:fld>
            <a:endParaRPr lang="en-US" altLang="en-US" sz="1000">
              <a:latin typeface="Times New Roman" panose="02020603050405020304" pitchFamily="18" charset="0"/>
            </a:endParaRPr>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Typically, steel plate shear walls are used as infills in Japanese practice. Steel plate shear walls are typically stiffened to permit full shear yielding of the web plate. These walls were always stiffened (sometimes heavily) as buckling is not permitted for members providing lateral load resistance in Japan.</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0BF84E8-3C1A-482B-A0B3-AE1F6946C1BF}" type="slidenum">
              <a:rPr lang="en-US" altLang="en-US" sz="1000">
                <a:latin typeface="Times New Roman" panose="02020603050405020304" pitchFamily="18" charset="0"/>
              </a:rPr>
              <a:pPr/>
              <a:t>40</a:t>
            </a:fld>
            <a:endParaRPr lang="en-US" altLang="en-US" sz="1000">
              <a:latin typeface="Times New Roman" panose="02020603050405020304" pitchFamily="18" charset="0"/>
            </a:endParaRPr>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This method requires software with orthotropic membrane elements. The capability of setting the shear modulus to zero is important for taller walls and flanged walls (i.e., tube systems).</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13CC08FF-C3A9-4AB2-B766-10DB3B6A35DC}" type="slidenum">
              <a:rPr lang="en-US" altLang="en-US" sz="1000">
                <a:latin typeface="Times New Roman" panose="02020603050405020304" pitchFamily="18" charset="0"/>
              </a:rPr>
              <a:pPr/>
              <a:t>41</a:t>
            </a:fld>
            <a:endParaRPr lang="en-US" altLang="en-US" sz="1000">
              <a:latin typeface="Times New Roman" panose="02020603050405020304" pitchFamily="18" charset="0"/>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buFontTx/>
              <a:buAutoNum type="alphaLcParenBoth"/>
            </a:pPr>
            <a:r>
              <a:rPr lang="en-US" altLang="en-US" smtClean="0"/>
              <a:t> Elevation; </a:t>
            </a:r>
          </a:p>
          <a:p>
            <a:pPr marL="226745" indent="-226745">
              <a:buFontTx/>
              <a:buAutoNum type="alphaLcParenBoth"/>
            </a:pPr>
            <a:r>
              <a:rPr lang="en-US" altLang="en-US" smtClean="0"/>
              <a:t> deflected shape, and; </a:t>
            </a:r>
          </a:p>
          <a:p>
            <a:pPr marL="226745" indent="-226745">
              <a:buFontTx/>
              <a:buAutoNum type="alphaLcParenBoth"/>
            </a:pPr>
            <a:r>
              <a:rPr lang="en-US" altLang="en-US" smtClean="0"/>
              <a:t> effective stress contours from finite element analysis</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067321A-DE74-4CC7-BCC9-C4C40984CE54}" type="slidenum">
              <a:rPr lang="en-US" altLang="en-US" sz="1000">
                <a:latin typeface="Times New Roman" panose="02020603050405020304" pitchFamily="18" charset="0"/>
              </a:rPr>
              <a:pPr/>
              <a:t>42</a:t>
            </a:fld>
            <a:endParaRPr lang="en-US" altLang="en-US" sz="1000">
              <a:latin typeface="Times New Roman" panose="02020603050405020304" pitchFamily="18" charset="0"/>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Beam axial forces are due to inward forces on the columns, and differential tension between the web plate above and below.</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09E69E7-B9CD-4924-B7FA-FF0238C78902}" type="slidenum">
              <a:rPr lang="en-US" altLang="en-US" sz="1000">
                <a:latin typeface="Times New Roman" panose="02020603050405020304" pitchFamily="18" charset="0"/>
              </a:rPr>
              <a:pPr/>
              <a:t>43</a:t>
            </a:fld>
            <a:endParaRPr lang="en-US" altLang="en-US" sz="1000">
              <a:latin typeface="Times New Roman" panose="02020603050405020304" pitchFamily="18" charset="0"/>
            </a:endParaRPr>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More axial force may be delivered at a given story than that derived based on the assumption of every web plate yielding simultaneously. Maximum collector forces from diaphragm analysis should also be considered.</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002BD28C-8799-45CB-8BCE-3BA2339DE054}" type="slidenum">
              <a:rPr lang="en-US" altLang="en-US" sz="1000">
                <a:latin typeface="Times New Roman" panose="02020603050405020304" pitchFamily="18" charset="0"/>
              </a:rPr>
              <a:pPr/>
              <a:t>44</a:t>
            </a:fld>
            <a:endParaRPr lang="en-US" altLang="en-US" sz="1000">
              <a:latin typeface="Times New Roman" panose="02020603050405020304" pitchFamily="18" charset="0"/>
            </a:endParaRPr>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For midspan beam moment, plastic hinges are assumed at each end of the beam, so a simple-span moment is calculated. </a:t>
            </a:r>
          </a:p>
          <a:p>
            <a:pPr marL="226745" indent="-226745"/>
            <a:r>
              <a:rPr lang="en-US" altLang="en-US" smtClean="0"/>
              <a:t>There is no required moment strength at the ends of the beam.</a:t>
            </a:r>
          </a:p>
          <a:p>
            <a:pPr marL="226745" indent="-226745"/>
            <a:r>
              <a:rPr lang="en-US" altLang="en-US" smtClean="0"/>
              <a:t>Beam seismic shear is due to both web-plate yielding and beam plastic hinging. At the compression-column side, the two are additive.</a:t>
            </a:r>
          </a:p>
          <a:p>
            <a:pPr marL="226745" indent="-226745"/>
            <a:r>
              <a:rPr lang="en-US" altLang="en-US" smtClean="0"/>
              <a:t>Mpr is based on the beam expected strength, reduced by the axial force present.</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CBC2405D-88E0-4492-BFCA-252B0856AFC0}" type="slidenum">
              <a:rPr lang="en-US" altLang="en-US" sz="1000">
                <a:latin typeface="Times New Roman" panose="02020603050405020304" pitchFamily="18" charset="0"/>
              </a:rPr>
              <a:pPr/>
              <a:t>45</a:t>
            </a:fld>
            <a:endParaRPr lang="en-US" altLang="en-US" sz="1000">
              <a:latin typeface="Times New Roman" panose="02020603050405020304" pitchFamily="18" charset="0"/>
            </a:endParaRPr>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For VBE axial forces, a capacity design may be employed, or the force from levels above may be approximated in some fashion, such as by use of the overstrength factor.</a:t>
            </a:r>
          </a:p>
          <a:p>
            <a:pPr marL="226745" indent="-226745"/>
            <a:r>
              <a:rPr lang="en-US" altLang="en-US" smtClean="0"/>
              <a:t>Note that on the tension column side the beam reaction due to web-plate tension reduces the axial force in the column. For the tension column, capacity design tends to result in lower forces than approximate methods.</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7357A8C-F10C-48BE-9158-02AC009E5556}" type="slidenum">
              <a:rPr lang="en-US" altLang="en-US" sz="1000">
                <a:latin typeface="Times New Roman" panose="02020603050405020304" pitchFamily="18" charset="0"/>
              </a:rPr>
              <a:pPr/>
              <a:t>46</a:t>
            </a:fld>
            <a:endParaRPr lang="en-US" altLang="en-US" sz="1000">
              <a:latin typeface="Times New Roman" panose="02020603050405020304" pitchFamily="18" charset="0"/>
            </a:endParaRPr>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CAP is full capacity design. Note the tension forces are much lower than compression.</a:t>
            </a:r>
          </a:p>
          <a:p>
            <a:r>
              <a:rPr lang="en-US" altLang="en-US" dirty="0" smtClean="0"/>
              <a:t>LE + CD uses the capacity of a single level plus the amplified axial forces of the level above.</a:t>
            </a:r>
          </a:p>
          <a:p>
            <a:r>
              <a:rPr lang="en-US" altLang="en-US" dirty="0" smtClean="0"/>
              <a:t>ICD is used in the Canadian code. It amplifies all levels by the </a:t>
            </a:r>
            <a:r>
              <a:rPr lang="en-US" altLang="en-US" dirty="0" err="1" smtClean="0"/>
              <a:t>overstrength</a:t>
            </a:r>
            <a:r>
              <a:rPr lang="en-US" altLang="en-US" dirty="0" smtClean="0"/>
              <a:t> of the first level, reducing the overturning moment linearly.</a:t>
            </a:r>
          </a:p>
          <a:p>
            <a:r>
              <a:rPr lang="en-US" altLang="en-US" dirty="0" smtClean="0"/>
              <a:t>POA (push-over analysis) tracks column axial forces as the frame displaces. The maximum column forces may be lower than in a full capacity design if the web plate does not fully yield at the maximum expected drift, which is often calculated using methods such as FEMA 356.</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17E84CE8-A2B6-457A-BC70-EAF0780A4837}" type="slidenum">
              <a:rPr lang="en-US" altLang="en-US" sz="1000">
                <a:latin typeface="Times New Roman" panose="02020603050405020304" pitchFamily="18" charset="0"/>
              </a:rPr>
              <a:pPr/>
              <a:t>47</a:t>
            </a:fld>
            <a:endParaRPr lang="en-US" altLang="en-US" sz="1000">
              <a:latin typeface="Times New Roman" panose="02020603050405020304" pitchFamily="18" charset="0"/>
            </a:endParaRPr>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Column flexural forces are due to web-plate tension, and plastic hinge formation in the beams.</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336D18C-6CA4-4883-9E13-DE00930F5247}" type="slidenum">
              <a:rPr lang="en-US" altLang="en-US" sz="1000">
                <a:latin typeface="Times New Roman" panose="02020603050405020304" pitchFamily="18" charset="0"/>
              </a:rPr>
              <a:pPr/>
              <a:t>48</a:t>
            </a:fld>
            <a:endParaRPr lang="en-US" altLang="en-US" sz="1000">
              <a:latin typeface="Times New Roman" panose="02020603050405020304" pitchFamily="18"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6745" indent="-226745"/>
            <a:r>
              <a:rPr lang="en-US" altLang="en-US" smtClean="0"/>
              <a:t>The HBE are subject to high axial force. Therefore, the moments that they can impose on the VBE are reduced. This also reduces the beam shear due to flexural hinging. The reduced plastic capacity due to the presence of axial loads can be estimated using this equation.</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4D237DB-9424-41DB-95EE-1311B7F941A9}" type="slidenum">
              <a:rPr lang="en-US" altLang="en-US" sz="1000">
                <a:latin typeface="Times New Roman" panose="02020603050405020304" pitchFamily="18" charset="0"/>
              </a:rPr>
              <a:pPr/>
              <a:t>49</a:t>
            </a:fld>
            <a:endParaRPr lang="en-US" altLang="en-US" sz="1000">
              <a:latin typeface="Times New Roman" panose="02020603050405020304" pitchFamily="18" charset="0"/>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 column may be designed from the free-body diagram of a member with web-plate and beam-hinging loads applied. The applied lateral seismic loads, Fi, can be determined from consideration of the plastic collapse mechanism (Berman and Bruneau, 2008).  </a:t>
            </a:r>
          </a:p>
          <a:p>
            <a:endParaRPr lang="en-US" altLang="en-US" dirty="0" smtClean="0"/>
          </a:p>
          <a:p>
            <a:r>
              <a:rPr lang="en-US" altLang="en-US" dirty="0" smtClean="0"/>
              <a:t>Reference:</a:t>
            </a:r>
          </a:p>
          <a:p>
            <a:r>
              <a:rPr lang="en-US" dirty="0" smtClean="0"/>
              <a:t>Berman, J.W., and Bruneau, M. (2008) “Capacity design of vertical boundary elements in steel plate shear walls,” AISC, </a:t>
            </a:r>
            <a:r>
              <a:rPr lang="en-US" i="1" dirty="0" smtClean="0"/>
              <a:t>Engineering Journal</a:t>
            </a:r>
            <a:r>
              <a:rPr lang="en-US" dirty="0" smtClean="0"/>
              <a:t>, first quarter 57-71.</a:t>
            </a:r>
            <a:endParaRPr lang="en-US" altLang="en-US" dirty="0"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D0A186D-64F7-4F0B-8622-FCC3A3A42A7C}" type="slidenum">
              <a:rPr lang="en-US" altLang="en-US" sz="1000">
                <a:latin typeface="Times New Roman" panose="02020603050405020304" pitchFamily="18" charset="0"/>
              </a:rPr>
              <a:pPr/>
              <a:t>5</a:t>
            </a:fld>
            <a:endParaRPr lang="en-US" altLang="en-US" sz="1000">
              <a:latin typeface="Times New Roman" panose="02020603050405020304" pitchFamily="18" charset="0"/>
            </a:endParaRPr>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Stiffening can be in both directions; typically vertical and horizontal stiffeners are place on opposite sides from each other.</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7C9B9018-3453-4862-BE73-D3099BEE6A7A}" type="slidenum">
              <a:rPr lang="en-US" altLang="en-US" sz="1000">
                <a:latin typeface="Times New Roman" panose="02020603050405020304" pitchFamily="18" charset="0"/>
              </a:rPr>
              <a:pPr/>
              <a:t>50</a:t>
            </a:fld>
            <a:endParaRPr lang="en-US" altLang="en-US" sz="1000">
              <a:latin typeface="Times New Roman" panose="02020603050405020304" pitchFamily="18" charset="0"/>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This approach is problematic due to the irregularities introduced. Inelastic drift may be concentrated, and the transfer forces may be very difficult to detail.</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CC09F9D3-C69B-441C-9C73-FDD45E9833B3}" type="slidenum">
              <a:rPr lang="en-US" altLang="en-US" sz="1000">
                <a:latin typeface="Times New Roman" panose="02020603050405020304" pitchFamily="18" charset="0"/>
              </a:rPr>
              <a:pPr/>
              <a:t>51</a:t>
            </a:fld>
            <a:endParaRPr lang="en-US" altLang="en-US" sz="1000">
              <a:latin typeface="Times New Roman" panose="02020603050405020304" pitchFamily="18" charset="0"/>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Outrigger beams and coupler beams can greatly reduce column axial forces, and can significantly stiffen the frame. Research by </a:t>
            </a:r>
            <a:r>
              <a:rPr lang="en-US" altLang="en-US" dirty="0" err="1" smtClean="0"/>
              <a:t>Borello</a:t>
            </a:r>
            <a:r>
              <a:rPr lang="en-US" altLang="en-US" baseline="0" dirty="0" smtClean="0"/>
              <a:t> and Fahnestock (2013) showed significant steel weight savings when two SPSW wall piers are coupled compared to when they are considered individual piers.</a:t>
            </a:r>
            <a:endParaRPr lang="en-US" altLang="en-US" dirty="0"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08A1090-AB08-4493-A191-ECFA8CFAA285}" type="slidenum">
              <a:rPr lang="en-US" altLang="en-US" sz="1000">
                <a:latin typeface="Times New Roman" panose="02020603050405020304" pitchFamily="18" charset="0"/>
              </a:rPr>
              <a:pPr/>
              <a:t>52</a:t>
            </a:fld>
            <a:endParaRPr lang="en-US" altLang="en-US" sz="1000">
              <a:latin typeface="Times New Roman" panose="02020603050405020304" pitchFamily="18" charset="0"/>
            </a:endParaRPr>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To form a story mechanism, both the tension and the compression column must hinge. The tension column has a great deal of extra strength due to the lesser axial force. Thus the sum of the moments acting on both columns is compared to the sum of the column flexural strength, reduced considering the different axial forces.</a:t>
            </a:r>
          </a:p>
          <a:p>
            <a:endParaRPr lang="en-US" altLang="en-US" dirty="0" smtClean="0"/>
          </a:p>
          <a:p>
            <a:r>
              <a:rPr lang="en-US" altLang="en-US" dirty="0" smtClean="0"/>
              <a:t>The equation</a:t>
            </a:r>
            <a:r>
              <a:rPr lang="en-US" altLang="en-US" baseline="0" dirty="0" smtClean="0"/>
              <a:t> shown is the strong column-weak beam equations from the Provisions Section E3.4a, rearranged to solve for the required column plastic modulus. The column plastic capacity is reduced here considering the average of the required axial strength in tension and compression.</a:t>
            </a:r>
            <a:endParaRPr lang="en-US" altLang="en-US" dirty="0"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4632A72-B496-4829-8A8D-DEFE1258FC86}" type="slidenum">
              <a:rPr lang="en-US" altLang="en-US" sz="1000">
                <a:latin typeface="Times New Roman" panose="02020603050405020304" pitchFamily="18" charset="0"/>
              </a:rPr>
              <a:pPr/>
              <a:t>53</a:t>
            </a:fld>
            <a:endParaRPr lang="en-US" altLang="en-US" sz="1000">
              <a:latin typeface="Times New Roman" panose="02020603050405020304" pitchFamily="18" charset="0"/>
            </a:endParaRPr>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These are the AISC 341 provisions specifically addressing SPSW. They are described in greater detail in the following slides.</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52C7429-CC1C-4319-8320-1F3D89A48909}" type="slidenum">
              <a:rPr lang="en-US" altLang="en-US" sz="1000">
                <a:latin typeface="Times New Roman" panose="02020603050405020304" pitchFamily="18" charset="0"/>
              </a:rPr>
              <a:pPr/>
              <a:t>54</a:t>
            </a:fld>
            <a:endParaRPr lang="en-US" altLang="en-US" sz="1000">
              <a:latin typeface="Times New Roman" panose="02020603050405020304" pitchFamily="18"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Web yielding is the primary mechanism for dissipating seismic energy. Because beams and columns form a rigid frame, it is expected that yielding will occur at the beam-column connections at the design story drift.</a:t>
            </a:r>
          </a:p>
          <a:p>
            <a:r>
              <a:rPr lang="en-US" altLang="en-US" dirty="0" smtClean="0"/>
              <a:t>ASCE 7 contains the design parameters for SPSW.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52C7429-CC1C-4319-8320-1F3D89A48909}" type="slidenum">
              <a:rPr lang="en-US" altLang="en-US" sz="1000">
                <a:latin typeface="Times New Roman" panose="02020603050405020304" pitchFamily="18" charset="0"/>
              </a:rPr>
              <a:pPr/>
              <a:t>55</a:t>
            </a:fld>
            <a:endParaRPr lang="en-US" altLang="en-US" sz="1000">
              <a:latin typeface="Times New Roman" panose="02020603050405020304" pitchFamily="18"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The web</a:t>
            </a:r>
            <a:r>
              <a:rPr lang="en-US" altLang="en-US" baseline="0" dirty="0" smtClean="0"/>
              <a:t> plates are designed to resist 100% of the design story shear forces. Research by </a:t>
            </a:r>
            <a:r>
              <a:rPr lang="en-US" altLang="en-US" baseline="0" dirty="0" err="1" smtClean="0"/>
              <a:t>Purba</a:t>
            </a:r>
            <a:r>
              <a:rPr lang="en-US" altLang="en-US" baseline="0" dirty="0" smtClean="0"/>
              <a:t> and Bruneau (2014) found that SPSWs designed by distributing the story shear forces between the web plate and boundary frame resulted in excessive drifts compared to SPSWs in which the web plate was designed for the full story shear force.</a:t>
            </a:r>
          </a:p>
          <a:p>
            <a:endParaRPr lang="en-US" altLang="en-US" baseline="0" dirty="0" smtClean="0"/>
          </a:p>
        </p:txBody>
      </p:sp>
    </p:spTree>
    <p:extLst>
      <p:ext uri="{BB962C8B-B14F-4D97-AF65-F5344CB8AC3E}">
        <p14:creationId xmlns:p14="http://schemas.microsoft.com/office/powerpoint/2010/main" val="6344567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73E72D4-4BAE-414E-8573-7E7388CC0FBB}" type="slidenum">
              <a:rPr lang="en-US" altLang="en-US" sz="1000">
                <a:latin typeface="Times New Roman" panose="02020603050405020304" pitchFamily="18" charset="0"/>
              </a:rPr>
              <a:pPr/>
              <a:t>56</a:t>
            </a:fld>
            <a:endParaRPr lang="en-US" altLang="en-US" sz="1000">
              <a:latin typeface="Times New Roman" panose="02020603050405020304" pitchFamily="18" charset="0"/>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VBE forces must include overturning from levels above. Transverse flexure may be significant.</a:t>
            </a:r>
          </a:p>
          <a:p>
            <a:r>
              <a:rPr lang="en-US" altLang="en-US" smtClean="0"/>
              <a:t>HBE forces take into account tension above and below, which tend to counteract each other.</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3D4AB0F-6FAC-49DE-9063-ADC10EA3E217}" type="slidenum">
              <a:rPr lang="en-US" altLang="en-US" sz="1000">
                <a:latin typeface="Times New Roman" panose="02020603050405020304" pitchFamily="18" charset="0"/>
              </a:rPr>
              <a:pPr/>
              <a:t>57</a:t>
            </a:fld>
            <a:endParaRPr lang="en-US" altLang="en-US" sz="1000">
              <a:latin typeface="Times New Roman" panose="02020603050405020304" pitchFamily="18"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stiffness requirement applies to columns. It is recommended that it be applied to the beams as well (based on the difference between the thickness of the web plates above and below the HBE)</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9EF11E2-6CB3-4448-A2DE-AAF907A3A25C}" type="slidenum">
              <a:rPr lang="en-US" altLang="en-US" sz="1000">
                <a:latin typeface="Times New Roman" panose="02020603050405020304" pitchFamily="18" charset="0"/>
              </a:rPr>
              <a:pPr/>
              <a:t>58</a:t>
            </a:fld>
            <a:endParaRPr lang="en-US" altLang="en-US" sz="1000">
              <a:latin typeface="Times New Roman" panose="02020603050405020304" pitchFamily="18"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Section F5.4b </a:t>
            </a:r>
            <a:r>
              <a:rPr lang="en-US" altLang="en-US" i="1" dirty="0" smtClean="0"/>
              <a:t>Column-Beam Moment Ratio</a:t>
            </a:r>
            <a:r>
              <a:rPr lang="en-US" altLang="en-US" dirty="0" smtClean="0"/>
              <a:t> is the where the AISC </a:t>
            </a:r>
            <a:r>
              <a:rPr lang="en-US" altLang="en-US" i="1" dirty="0" smtClean="0"/>
              <a:t>Seismic Provisions</a:t>
            </a:r>
            <a:r>
              <a:rPr lang="en-US" altLang="en-US" dirty="0" smtClean="0"/>
              <a:t> enforce the strong column - weak beam requirement for Special Moment Frames. This requirement is intended to prevent the formation of a soft story that can result when plastic hinges form in the columns rather than in the girders.</a:t>
            </a:r>
            <a:endParaRPr lang="en-US" altLang="en-US" i="1" dirty="0"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F0EBE45-FA2E-47E2-ACFC-73EE982C7DDC}" type="slidenum">
              <a:rPr lang="en-US" altLang="en-US" sz="1000">
                <a:latin typeface="Times New Roman" panose="02020603050405020304" pitchFamily="18" charset="0"/>
              </a:rPr>
              <a:pPr/>
              <a:t>59</a:t>
            </a:fld>
            <a:endParaRPr lang="en-US" altLang="en-US" sz="1000">
              <a:latin typeface="Times New Roman" panose="02020603050405020304" pitchFamily="18" charset="0"/>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This equation must be satisfied at beam-column joints in Special Moment Frames. Simply stated, this equation requires that the sum of the plastic moment capacities of columns at a joint must exceed the sum of the plastic moment capacities of the beams framing into the joints. That is, columns must be stronger than beams. </a:t>
            </a:r>
          </a:p>
          <a:p>
            <a:endParaRPr lang="en-US"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B653092-09BF-4B0E-A227-A9B06AFC842A}" type="slidenum">
              <a:rPr lang="en-US" altLang="en-US" sz="1000">
                <a:latin typeface="Times New Roman" panose="02020603050405020304" pitchFamily="18" charset="0"/>
              </a:rPr>
              <a:pPr/>
              <a:t>6</a:t>
            </a:fld>
            <a:endParaRPr lang="en-US" altLang="en-US" sz="1000">
              <a:latin typeface="Times New Roman" panose="02020603050405020304" pitchFamily="18" charset="0"/>
            </a:endParaRPr>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smtClean="0"/>
              <a:t>The core for the U.S. Federal Courthouse 23-story building in Seattle employs SPSW in the North-South direction. Braced frames are used in the East-West direction.  Selection of SPW for this project was based on four advantages associated with this system. First, the SPW system required walls thinner than those needed for an equivalent concrete shear wall (18 inches including the furring for the SPSW, versus 28 inches for the concrete shearwall), resulting in savings of approximately 2% in gross square footage. Second, the system was lighter than concrete shear walls (approximately 18% less than using an equivalent concrete shear wall core system), with a corresponding reduction in foundation loads due to gravity and overall building seismic loads. The third advantage was the reduced construction time as the wall was fast to erect, did not require a curing period, and was (according to the steel erector for that project) easier to assemble than equivalent special concentrically braced frames. The fourth advantage of this system is the excellent post-buckling strength and ductility (experiments conducted to validate the system used for this particular project are described later). </a:t>
            </a:r>
            <a:endParaRPr lang="en-US" altLang="en-US"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85836E7-E841-4B7E-9473-1555478DD656}" type="slidenum">
              <a:rPr lang="en-US" altLang="en-US" sz="1000">
                <a:latin typeface="Times New Roman" panose="02020603050405020304" pitchFamily="18" charset="0"/>
              </a:rPr>
              <a:pPr/>
              <a:t>60</a:t>
            </a:fld>
            <a:endParaRPr lang="en-US" altLang="en-US" sz="1000">
              <a:latin typeface="Times New Roman" panose="02020603050405020304" pitchFamily="18"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Definitions of terms in Eq. E3-1 are given on this slide.</a:t>
            </a:r>
          </a:p>
          <a:p>
            <a:endParaRPr lang="en-US" altLang="en-US" dirty="0" smtClean="0"/>
          </a:p>
          <a:p>
            <a:r>
              <a:rPr lang="en-US" altLang="en-US" dirty="0" smtClean="0"/>
              <a:t>Note that column flexural capacity (</a:t>
            </a:r>
            <a:r>
              <a:rPr lang="en-US" altLang="en-US" i="1" dirty="0" smtClean="0"/>
              <a:t>M</a:t>
            </a:r>
            <a:r>
              <a:rPr lang="en-US" altLang="en-US" i="1" baseline="30000" dirty="0" smtClean="0"/>
              <a:t>*</a:t>
            </a:r>
            <a:r>
              <a:rPr lang="en-US" altLang="en-US" i="1" baseline="-25000" dirty="0" smtClean="0"/>
              <a:t>pc</a:t>
            </a:r>
            <a:r>
              <a:rPr lang="en-US" altLang="en-US" dirty="0" smtClean="0"/>
              <a:t> ) is computed using minimum specified yield stress, and is reduced for the presence of axial force in the column. </a:t>
            </a:r>
          </a:p>
          <a:p>
            <a:r>
              <a:rPr lang="en-US" altLang="en-US" dirty="0" smtClean="0"/>
              <a:t>(See notes for Section E3.4 for further discussion).</a:t>
            </a:r>
          </a:p>
          <a:p>
            <a:endParaRPr lang="en-US" altLang="en-US" dirty="0" smtClean="0"/>
          </a:p>
          <a:p>
            <a:r>
              <a:rPr lang="en-US" altLang="en-US" dirty="0" smtClean="0"/>
              <a:t>On the other hand, beam flexural capacity (</a:t>
            </a:r>
            <a:r>
              <a:rPr lang="en-US" altLang="en-US" i="1" dirty="0" smtClean="0"/>
              <a:t>M</a:t>
            </a:r>
            <a:r>
              <a:rPr lang="en-US" altLang="en-US" i="1" baseline="30000" dirty="0" smtClean="0"/>
              <a:t>*</a:t>
            </a:r>
            <a:r>
              <a:rPr lang="en-US" altLang="en-US" i="1" baseline="-25000" dirty="0" err="1" smtClean="0"/>
              <a:t>pb</a:t>
            </a:r>
            <a:r>
              <a:rPr lang="en-US" altLang="en-US" dirty="0" smtClean="0"/>
              <a:t> ) is computed using expected yield stress, and also includes an allowance for strain hardening. The intent is to allow the beams to yield and strain harden, without causing flexural yielding in the columns. Note that for SPSW, beams (HBE) have large axial forces at the ends, due primarily to their role as struts resisting the inward forces on the VBE; these axial forces significantly reduce their flexural strength, and thus the moments that they can impose on the VBE. The beam flexural capacity (</a:t>
            </a:r>
            <a:r>
              <a:rPr lang="en-US" altLang="en-US" i="1" dirty="0" smtClean="0"/>
              <a:t>M</a:t>
            </a:r>
            <a:r>
              <a:rPr lang="en-US" altLang="en-US" i="1" baseline="30000" dirty="0" smtClean="0"/>
              <a:t>*</a:t>
            </a:r>
            <a:r>
              <a:rPr lang="en-US" altLang="en-US" i="1" baseline="-25000" dirty="0" err="1" smtClean="0"/>
              <a:t>pb</a:t>
            </a:r>
            <a:r>
              <a:rPr lang="en-US" altLang="en-US" dirty="0" smtClean="0"/>
              <a:t> ) also includes an additional moment due to shear amplification from the location of the plastic hinge to the column centerline, as denoted by </a:t>
            </a:r>
            <a:r>
              <a:rPr lang="en-US" altLang="en-US" i="1" dirty="0" err="1" smtClean="0"/>
              <a:t>M</a:t>
            </a:r>
            <a:r>
              <a:rPr lang="en-US" altLang="en-US" i="1" baseline="-25000" dirty="0" err="1" smtClean="0"/>
              <a:t>v</a:t>
            </a:r>
            <a:r>
              <a:rPr lang="en-US" altLang="en-US" dirty="0" smtClean="0"/>
              <a:t> and describes in Section E3.4 of the Provisions.</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BBB32F9-020A-448B-8E0C-9E03D897D3B3}" type="slidenum">
              <a:rPr lang="en-US" altLang="en-US" sz="1000">
                <a:latin typeface="Times New Roman" panose="02020603050405020304" pitchFamily="18" charset="0"/>
              </a:rPr>
              <a:pPr/>
              <a:t>61</a:t>
            </a:fld>
            <a:endParaRPr lang="en-US" altLang="en-US" sz="1000">
              <a:latin typeface="Times New Roman" panose="02020603050405020304" pitchFamily="18"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slide illustrates Eq. E3-1.</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D1B2F8A7-A13E-4910-A7C3-6F0ED0E38345}" type="slidenum">
              <a:rPr lang="en-US" altLang="en-US" sz="1000">
                <a:latin typeface="Times New Roman" panose="02020603050405020304" pitchFamily="18" charset="0"/>
              </a:rPr>
              <a:pPr/>
              <a:t>62</a:t>
            </a:fld>
            <a:endParaRPr lang="en-US" altLang="en-US" sz="1000">
              <a:latin typeface="Times New Roman" panose="02020603050405020304" pitchFamily="18"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This slides illustrates how to compute </a:t>
            </a:r>
            <a:r>
              <a:rPr lang="en-US" altLang="en-US" i="1" smtClean="0"/>
              <a:t>M</a:t>
            </a:r>
            <a:r>
              <a:rPr lang="en-US" altLang="en-US" i="1" baseline="30000" smtClean="0"/>
              <a:t>*</a:t>
            </a:r>
            <a:r>
              <a:rPr lang="en-US" altLang="en-US" i="1" baseline="-25000" smtClean="0"/>
              <a:t>pb.</a:t>
            </a:r>
            <a:endParaRPr lang="en-US" altLang="en-US" smtClean="0"/>
          </a:p>
          <a:p>
            <a:endParaRPr lang="en-US" altLang="en-US" smtClean="0"/>
          </a:p>
          <a:p>
            <a:r>
              <a:rPr lang="en-US" altLang="en-US" smtClean="0"/>
              <a:t>Note that </a:t>
            </a:r>
            <a:r>
              <a:rPr lang="en-US" altLang="en-US" i="1" smtClean="0"/>
              <a:t>M</a:t>
            </a:r>
            <a:r>
              <a:rPr lang="en-US" altLang="en-US" i="1" baseline="30000" smtClean="0"/>
              <a:t>*</a:t>
            </a:r>
            <a:r>
              <a:rPr lang="en-US" altLang="en-US" i="1" baseline="-25000" smtClean="0"/>
              <a:t>pb</a:t>
            </a:r>
            <a:r>
              <a:rPr lang="en-US" altLang="en-US" i="1" smtClean="0"/>
              <a:t> </a:t>
            </a:r>
            <a:r>
              <a:rPr lang="en-US" altLang="en-US" smtClean="0"/>
              <a:t>is computed at the intersection of the beam and column centerlines.</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1F2975CA-B03A-4B71-B445-16FDDB8F6529}" type="slidenum">
              <a:rPr lang="en-US" altLang="en-US" sz="1000">
                <a:latin typeface="Times New Roman" panose="02020603050405020304" pitchFamily="18" charset="0"/>
              </a:rPr>
              <a:pPr/>
              <a:t>63</a:t>
            </a:fld>
            <a:endParaRPr lang="en-US" altLang="en-US" sz="1000">
              <a:latin typeface="Times New Roman" panose="02020603050405020304" pitchFamily="18" charset="0"/>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This slides illustrates how to compute </a:t>
            </a:r>
            <a:r>
              <a:rPr lang="en-US" altLang="en-US" i="1" dirty="0" smtClean="0"/>
              <a:t>M</a:t>
            </a:r>
            <a:r>
              <a:rPr lang="en-US" altLang="en-US" i="1" baseline="30000" dirty="0" smtClean="0"/>
              <a:t>*</a:t>
            </a:r>
            <a:r>
              <a:rPr lang="en-US" altLang="en-US" i="1" baseline="-25000" dirty="0" smtClean="0"/>
              <a:t>pc</a:t>
            </a:r>
            <a:endParaRPr lang="en-US" altLang="en-US" dirty="0" smtClean="0"/>
          </a:p>
          <a:p>
            <a:endParaRPr lang="en-US" altLang="en-US" dirty="0" smtClean="0"/>
          </a:p>
          <a:p>
            <a:r>
              <a:rPr lang="en-US" altLang="en-US" dirty="0" smtClean="0"/>
              <a:t>Note that </a:t>
            </a:r>
            <a:r>
              <a:rPr lang="en-US" altLang="en-US" i="1" dirty="0" smtClean="0"/>
              <a:t>M</a:t>
            </a:r>
            <a:r>
              <a:rPr lang="en-US" altLang="en-US" i="1" baseline="30000" dirty="0" smtClean="0"/>
              <a:t>*</a:t>
            </a:r>
            <a:r>
              <a:rPr lang="en-US" altLang="en-US" i="1" baseline="-25000" dirty="0" smtClean="0"/>
              <a:t>pc</a:t>
            </a:r>
            <a:r>
              <a:rPr lang="en-US" altLang="en-US" i="1" dirty="0" smtClean="0"/>
              <a:t> </a:t>
            </a:r>
            <a:r>
              <a:rPr lang="en-US" altLang="en-US" dirty="0" smtClean="0"/>
              <a:t>is also computed at the intersection of the beam and column centerlines. Section E3.4a states that </a:t>
            </a:r>
            <a:r>
              <a:rPr lang="en-US" altLang="en-US" i="1" dirty="0" smtClean="0"/>
              <a:t>M</a:t>
            </a:r>
            <a:r>
              <a:rPr lang="en-US" altLang="en-US" i="1" baseline="30000" dirty="0" smtClean="0"/>
              <a:t>*</a:t>
            </a:r>
            <a:r>
              <a:rPr lang="en-US" altLang="en-US" i="1" baseline="-25000" dirty="0" smtClean="0"/>
              <a:t>pc</a:t>
            </a:r>
            <a:r>
              <a:rPr lang="en-US" altLang="en-US" baseline="-25000" dirty="0" smtClean="0"/>
              <a:t> </a:t>
            </a:r>
            <a:r>
              <a:rPr lang="en-US" altLang="en-US" dirty="0" smtClean="0"/>
              <a:t>may be taken as </a:t>
            </a:r>
            <a:r>
              <a:rPr lang="en-US" altLang="en-US" i="1" dirty="0" err="1" smtClean="0"/>
              <a:t>Z</a:t>
            </a:r>
            <a:r>
              <a:rPr lang="en-US" altLang="en-US" i="1" baseline="-25000" dirty="0" err="1" smtClean="0"/>
              <a:t>c</a:t>
            </a:r>
            <a:r>
              <a:rPr lang="en-US" altLang="en-US" i="1" baseline="-25000" dirty="0" smtClean="0"/>
              <a:t> </a:t>
            </a:r>
            <a:r>
              <a:rPr lang="en-US" altLang="en-US" dirty="0" smtClean="0"/>
              <a:t>(</a:t>
            </a:r>
            <a:r>
              <a:rPr lang="en-US" altLang="en-US" i="1" dirty="0" err="1" smtClean="0"/>
              <a:t>F</a:t>
            </a:r>
            <a:r>
              <a:rPr lang="en-US" altLang="en-US" i="1" baseline="-25000" dirty="0" err="1" smtClean="0"/>
              <a:t>yc</a:t>
            </a:r>
            <a:r>
              <a:rPr lang="en-US" altLang="en-US" i="1" dirty="0" smtClean="0"/>
              <a:t> </a:t>
            </a:r>
            <a:r>
              <a:rPr lang="en-US" altLang="en-US" dirty="0" smtClean="0"/>
              <a:t>- </a:t>
            </a:r>
            <a:r>
              <a:rPr lang="en-US" altLang="en-US" i="1" dirty="0" err="1" smtClean="0"/>
              <a:t>P</a:t>
            </a:r>
            <a:r>
              <a:rPr lang="en-US" altLang="en-US" i="1" baseline="-25000" dirty="0" err="1" smtClean="0"/>
              <a:t>uc</a:t>
            </a:r>
            <a:r>
              <a:rPr lang="en-US" altLang="en-US" i="1" dirty="0" smtClean="0"/>
              <a:t> / A</a:t>
            </a:r>
            <a:r>
              <a:rPr lang="en-US" altLang="en-US" i="1" baseline="-25000" dirty="0" smtClean="0"/>
              <a:t>g</a:t>
            </a:r>
            <a:r>
              <a:rPr lang="en-US" altLang="en-US" dirty="0" smtClean="0"/>
              <a:t>), which represents the flexural capacity of the column just outside of the joint (shown as </a:t>
            </a:r>
            <a:r>
              <a:rPr lang="en-US" altLang="en-US" i="1" dirty="0" err="1" smtClean="0"/>
              <a:t>M</a:t>
            </a:r>
            <a:r>
              <a:rPr lang="en-US" altLang="en-US" i="1" baseline="-25000" dirty="0" err="1" smtClean="0"/>
              <a:t>pc</a:t>
            </a:r>
            <a:r>
              <a:rPr lang="en-US" altLang="en-US" baseline="-25000" dirty="0" smtClean="0"/>
              <a:t> </a:t>
            </a:r>
            <a:r>
              <a:rPr lang="en-US" altLang="en-US" dirty="0" smtClean="0"/>
              <a:t>in the slide). While this is conservative, it may advantageous to compute </a:t>
            </a:r>
            <a:r>
              <a:rPr lang="en-US" altLang="en-US" i="1" dirty="0" smtClean="0"/>
              <a:t>M</a:t>
            </a:r>
            <a:r>
              <a:rPr lang="en-US" altLang="en-US" i="1" baseline="30000" dirty="0" smtClean="0"/>
              <a:t>*</a:t>
            </a:r>
            <a:r>
              <a:rPr lang="en-US" altLang="en-US" i="1" baseline="-25000" dirty="0" smtClean="0"/>
              <a:t>pc</a:t>
            </a:r>
            <a:r>
              <a:rPr lang="en-US" altLang="en-US" i="1" dirty="0" smtClean="0"/>
              <a:t> </a:t>
            </a:r>
            <a:r>
              <a:rPr lang="en-US" altLang="en-US" dirty="0" smtClean="0"/>
              <a:t>at the beam centerline for a more economical design.</a:t>
            </a:r>
          </a:p>
          <a:p>
            <a:endParaRPr lang="en-US" altLang="en-US" dirty="0" smtClean="0"/>
          </a:p>
          <a:p>
            <a:endParaRPr lang="en-US" altLang="en-US" dirty="0" smtClean="0"/>
          </a:p>
          <a:p>
            <a:endParaRPr lang="en-US" altLang="en-US" dirty="0"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BEF4826-8318-4057-90FB-CC34F8B16008}" type="slidenum">
              <a:rPr lang="en-US" altLang="en-US" sz="1000">
                <a:latin typeface="Times New Roman" panose="02020603050405020304" pitchFamily="18" charset="0"/>
              </a:rPr>
              <a:pPr/>
              <a:t>64</a:t>
            </a:fld>
            <a:endParaRPr lang="en-US" altLang="en-US" sz="1000">
              <a:latin typeface="Times New Roman" panose="02020603050405020304" pitchFamily="18"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Boundary elements are required at typical web openings (unless analysis and testing show otherwise). These local boundary elements are not part of the rigid frame. They resist unbalanced forces at the opening, and act as struts between VBE (and between HBE, if they repeat at each story).</a:t>
            </a:r>
          </a:p>
          <a:p>
            <a:r>
              <a:rPr lang="en-US" altLang="en-US" smtClean="0"/>
              <a:t>The verticals impose local overturning reactions on the HBEs.</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D745562-1C9A-4245-9D71-E649A548AE38}" type="slidenum">
              <a:rPr lang="en-US" altLang="en-US" sz="1000">
                <a:latin typeface="Times New Roman" panose="02020603050405020304" pitchFamily="18" charset="0"/>
              </a:rPr>
              <a:pPr/>
              <a:t>65</a:t>
            </a:fld>
            <a:endParaRPr lang="en-US" altLang="en-US" sz="1000">
              <a:latin typeface="Times New Roman" panose="02020603050405020304" pitchFamily="18"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These limits apply to both beams and columns. Note that beams are subject to significant axial forces.</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EA1E09B-C3B3-4ECC-BB9D-A1BDAF6854D2}" type="slidenum">
              <a:rPr lang="en-US" altLang="en-US" sz="1000">
                <a:latin typeface="Times New Roman" panose="02020603050405020304" pitchFamily="18" charset="0"/>
              </a:rPr>
              <a:pPr/>
              <a:t>66</a:t>
            </a:fld>
            <a:endParaRPr lang="en-US" altLang="en-US" sz="1000">
              <a:latin typeface="Times New Roman" panose="02020603050405020304" pitchFamily="18"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Lateral bracing is required to maintain stability of HBE during flexural yielding.</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919DC5A9-763A-4C83-AE7C-F1F0D5427100}" type="slidenum">
              <a:rPr lang="en-US" altLang="en-US" sz="1000">
                <a:latin typeface="Times New Roman" panose="02020603050405020304" pitchFamily="18" charset="0"/>
              </a:rPr>
              <a:pPr/>
              <a:t>67</a:t>
            </a:fld>
            <a:endParaRPr lang="en-US" altLang="en-US" sz="1000">
              <a:latin typeface="Times New Roman" panose="02020603050405020304" pitchFamily="18"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The bracing requirements are the same as for SMF. For A992 steel (R</a:t>
            </a:r>
            <a:r>
              <a:rPr lang="en-US" altLang="en-US" baseline="-25000" dirty="0" smtClean="0"/>
              <a:t>y</a:t>
            </a:r>
            <a:r>
              <a:rPr lang="en-US" altLang="en-US" dirty="0" smtClean="0"/>
              <a:t>=1.1,</a:t>
            </a:r>
            <a:r>
              <a:rPr lang="en-US" altLang="en-US" baseline="0" dirty="0" smtClean="0"/>
              <a:t> </a:t>
            </a:r>
            <a:r>
              <a:rPr lang="en-US" altLang="en-US" baseline="0" dirty="0" err="1" smtClean="0"/>
              <a:t>F</a:t>
            </a:r>
            <a:r>
              <a:rPr lang="en-US" altLang="en-US" baseline="-25000" dirty="0" err="1" smtClean="0"/>
              <a:t>y</a:t>
            </a:r>
            <a:r>
              <a:rPr lang="en-US" altLang="en-US" baseline="0" dirty="0" smtClean="0"/>
              <a:t>=50 </a:t>
            </a:r>
            <a:r>
              <a:rPr lang="en-US" altLang="en-US" baseline="0" dirty="0" err="1" smtClean="0"/>
              <a:t>ksi</a:t>
            </a:r>
            <a:r>
              <a:rPr lang="en-US" altLang="en-US" baseline="0" dirty="0" smtClean="0"/>
              <a:t>), this requirement comes out to </a:t>
            </a:r>
            <a:r>
              <a:rPr lang="en-US" altLang="en-US" baseline="0" dirty="0" err="1" smtClean="0"/>
              <a:t>L</a:t>
            </a:r>
            <a:r>
              <a:rPr lang="en-US" altLang="en-US" baseline="-25000" dirty="0" err="1" smtClean="0"/>
              <a:t>b</a:t>
            </a:r>
            <a:r>
              <a:rPr lang="en-US" altLang="en-US" baseline="0" dirty="0" smtClean="0"/>
              <a:t> ≤ 50r</a:t>
            </a:r>
            <a:r>
              <a:rPr lang="en-US" altLang="en-US" baseline="-25000" dirty="0" smtClean="0"/>
              <a:t>y.</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B109FE9-1861-496A-934C-4078EA7AAE5F}" type="slidenum">
              <a:rPr lang="en-US" altLang="en-US" sz="1000">
                <a:latin typeface="Times New Roman" panose="02020603050405020304" pitchFamily="18" charset="0"/>
              </a:rPr>
              <a:pPr/>
              <a:t>68</a:t>
            </a:fld>
            <a:endParaRPr lang="en-US" altLang="en-US" sz="1000">
              <a:latin typeface="Times New Roman" panose="02020603050405020304" pitchFamily="18"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F5.5b defines the strength of webs, as this element is not covered by the Specification. The coefficient of 0.42 (rather than the theoretical 0.5) represents the likely point of first yield, rather than the full yield.</a:t>
            </a:r>
          </a:p>
          <a:p>
            <a:r>
              <a:rPr lang="en-US" altLang="en-US" dirty="0" smtClean="0"/>
              <a:t>Lcf is the horizontal distance between flanges. The subscripts “b” and “c” denote beam and column, and the angle of tension stress is measured from vertical. The tension stress angle, alpha, is permitted to be taken as 40 degrees.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43878DC-604C-4C0D-9C56-2AB8F6588E00}" type="slidenum">
              <a:rPr lang="en-US" altLang="en-US" sz="1000">
                <a:latin typeface="Times New Roman" panose="02020603050405020304" pitchFamily="18" charset="0"/>
              </a:rPr>
              <a:pPr/>
              <a:t>69</a:t>
            </a:fld>
            <a:endParaRPr lang="en-US" altLang="en-US" sz="1000">
              <a:latin typeface="Times New Roman" panose="02020603050405020304" pitchFamily="18" charset="0"/>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Panel zones of beam-column connections in SPSW must comply with the requirements for SMF panel zones.</a:t>
            </a:r>
          </a:p>
          <a:p>
            <a:r>
              <a:rPr lang="en-US" altLang="en-US" smtClean="0"/>
              <a:t>SMF panel-zone requirements are presented in the subsequent slides.</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E23B5BAC-EAB6-407A-9FD2-BC406C9A0E15}" type="slidenum">
              <a:rPr lang="en-US" altLang="en-US" sz="1000">
                <a:latin typeface="Times New Roman" panose="02020603050405020304" pitchFamily="18" charset="0"/>
              </a:rPr>
              <a:pPr/>
              <a:t>7</a:t>
            </a:fld>
            <a:endParaRPr lang="en-US" altLang="en-US" sz="1000">
              <a:latin typeface="Times New Roman" panose="02020603050405020304" pitchFamily="18" charset="0"/>
            </a:endParaRPr>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courthouse employs SPSW connected to massive concrete-filled columns. These columns resist over a significant percentage of the shear at some levels.</a:t>
            </a:r>
          </a:p>
          <a:p>
            <a:endParaRPr lang="en-US" alt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AA61822-12E2-4249-8467-B5935AB8F43F}" type="slidenum">
              <a:rPr lang="en-US" altLang="en-US" sz="1000">
                <a:latin typeface="Times New Roman" panose="02020603050405020304" pitchFamily="18" charset="0"/>
              </a:rPr>
              <a:pPr/>
              <a:t>70</a:t>
            </a:fld>
            <a:endParaRPr lang="en-US" altLang="en-US" sz="1000">
              <a:latin typeface="Times New Roman" panose="02020603050405020304" pitchFamily="18"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Section E3.6e specifies how a designer should compute the </a:t>
            </a:r>
            <a:r>
              <a:rPr lang="en-US" altLang="en-US" i="1" dirty="0" smtClean="0"/>
              <a:t>required shear strength</a:t>
            </a:r>
            <a:r>
              <a:rPr lang="en-US" altLang="en-US" dirty="0" smtClean="0"/>
              <a:t> of the panel zone. This section states that the required shear strength of the panel zone is the shear force generated in the panel zone when plastic hinges have formed in the attached beams. Thus, this section indicates that the panel zone should not be so weak as to prevent formation of plastic hinges in the beams.</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D9F3DF5-03F5-496F-8387-F2A591E36C53}" type="slidenum">
              <a:rPr lang="en-US" altLang="en-US" sz="1000">
                <a:latin typeface="Times New Roman" panose="02020603050405020304" pitchFamily="18" charset="0"/>
              </a:rPr>
              <a:pPr/>
              <a:t>71</a:t>
            </a:fld>
            <a:endParaRPr lang="en-US" altLang="en-US" sz="1000">
              <a:latin typeface="Times New Roman" panose="02020603050405020304" pitchFamily="18"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These diagrams show how the beam probable moment is projected to the column face for purposes of computing panel-zone shear.</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E932686-0D9A-4207-B667-0B50CC0D2E93}" type="slidenum">
              <a:rPr lang="en-US" altLang="en-US" sz="1000">
                <a:latin typeface="Times New Roman" panose="02020603050405020304" pitchFamily="18" charset="0"/>
              </a:rPr>
              <a:pPr/>
              <a:t>72</a:t>
            </a:fld>
            <a:endParaRPr lang="en-US" altLang="en-US" sz="1000">
              <a:latin typeface="Times New Roman" panose="02020603050405020304" pitchFamily="18"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next three slides show how one can compute the required shear strength of the panel zone. The first step is to assume the moment in the beam is the expected plastic moment (reduced considering the axial force present), and is developed at the plastic hinge location.</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CB66024D-F7EA-4836-AB57-C62727DE9278}" type="slidenum">
              <a:rPr lang="en-US" altLang="en-US" sz="1000">
                <a:latin typeface="Times New Roman" panose="02020603050405020304" pitchFamily="18" charset="0"/>
              </a:rPr>
              <a:pPr/>
              <a:t>73</a:t>
            </a:fld>
            <a:endParaRPr lang="en-US" altLang="en-US" sz="1000">
              <a:latin typeface="Times New Roman" panose="02020603050405020304" pitchFamily="18" charset="0"/>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 expected moment at the hinge is then projected to the face of the column, based on the moment gradient (i.e. shear) in the beam.</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ED02C2E-52E7-4BA5-BB42-B4CACF9216F5}" type="slidenum">
              <a:rPr lang="en-US" altLang="en-US" sz="1000">
                <a:latin typeface="Times New Roman" panose="02020603050405020304" pitchFamily="18" charset="0"/>
              </a:rPr>
              <a:pPr/>
              <a:t>74</a:t>
            </a:fld>
            <a:endParaRPr lang="en-US" altLang="en-US" sz="1000">
              <a:latin typeface="Times New Roman" panose="02020603050405020304" pitchFamily="18"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Based on the column face moment, the shear in the panel zone can be estimated as shown in this slide. The column face moment is resolved into concentrated forces acting at the location of the beam flanges. Note that the shear in the portion of the column outside of the panel zone (</a:t>
            </a:r>
            <a:r>
              <a:rPr lang="en-US" altLang="en-US" dirty="0" err="1" smtClean="0"/>
              <a:t>V</a:t>
            </a:r>
            <a:r>
              <a:rPr lang="en-US" altLang="en-US" baseline="-25000" dirty="0" err="1" smtClean="0"/>
              <a:t>c</a:t>
            </a:r>
            <a:r>
              <a:rPr lang="en-US" altLang="en-US" dirty="0" smtClean="0"/>
              <a:t>) will act in a direction opposite to the panel zone shear generated by the beams. The value of </a:t>
            </a:r>
            <a:r>
              <a:rPr lang="en-US" altLang="en-US" dirty="0" err="1" smtClean="0"/>
              <a:t>V</a:t>
            </a:r>
            <a:r>
              <a:rPr lang="en-US" altLang="en-US" baseline="-25000" dirty="0" err="1" smtClean="0"/>
              <a:t>c</a:t>
            </a:r>
            <a:r>
              <a:rPr lang="en-US" altLang="en-US" dirty="0" smtClean="0"/>
              <a:t> is estimated based on the web-plate effect on the VBE.</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3D16A0E-E43D-43FA-900D-672D6F5C3724}" type="slidenum">
              <a:rPr lang="en-US" altLang="en-US" sz="1000">
                <a:latin typeface="Times New Roman" panose="02020603050405020304" pitchFamily="18" charset="0"/>
              </a:rPr>
              <a:pPr/>
              <a:t>75</a:t>
            </a:fld>
            <a:endParaRPr lang="en-US" altLang="en-US" sz="1000">
              <a:latin typeface="Times New Roman" panose="02020603050405020304" pitchFamily="18"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Next, Section E3.6e states that the design strength of the panel zone is computed using </a:t>
            </a:r>
            <a:r>
              <a:rPr lang="en-US" altLang="en-US" dirty="0" smtClean="0">
                <a:sym typeface="Symbol" panose="05050102010706020507" pitchFamily="18" charset="2"/>
              </a:rPr>
              <a:t>=1.</a:t>
            </a:r>
          </a:p>
          <a:p>
            <a:endParaRPr lang="en-US" altLang="en-US" dirty="0" smtClean="0">
              <a:sym typeface="Symbol" panose="05050102010706020507" pitchFamily="18" charset="2"/>
            </a:endParaRPr>
          </a:p>
          <a:p>
            <a:r>
              <a:rPr lang="en-US" altLang="en-US" dirty="0" smtClean="0">
                <a:sym typeface="Symbol" panose="05050102010706020507" pitchFamily="18" charset="2"/>
              </a:rPr>
              <a:t>Note that yielding of the panel zone is not considered to be a limit state. The goal of the AISC </a:t>
            </a:r>
            <a:r>
              <a:rPr lang="en-US" altLang="en-US" i="1" dirty="0" smtClean="0">
                <a:sym typeface="Symbol" panose="05050102010706020507" pitchFamily="18" charset="2"/>
              </a:rPr>
              <a:t>Seismic</a:t>
            </a:r>
            <a:r>
              <a:rPr lang="en-US" altLang="en-US" dirty="0" smtClean="0">
                <a:sym typeface="Symbol" panose="05050102010706020507" pitchFamily="18" charset="2"/>
              </a:rPr>
              <a:t> </a:t>
            </a:r>
            <a:r>
              <a:rPr lang="en-US" altLang="en-US" i="1" dirty="0" smtClean="0">
                <a:sym typeface="Symbol" panose="05050102010706020507" pitchFamily="18" charset="2"/>
              </a:rPr>
              <a:t>Provisions</a:t>
            </a:r>
            <a:r>
              <a:rPr lang="en-US" altLang="en-US" dirty="0" smtClean="0">
                <a:sym typeface="Symbol" panose="05050102010706020507" pitchFamily="18" charset="2"/>
              </a:rPr>
              <a:t> is to permit limited yielding of the panel zone. Consequently, the  factor has been chosen (along with the specified methods to compute </a:t>
            </a:r>
            <a:r>
              <a:rPr lang="en-US" altLang="en-US" i="1" dirty="0" smtClean="0">
                <a:sym typeface="Symbol" panose="05050102010706020507" pitchFamily="18" charset="2"/>
              </a:rPr>
              <a:t>R</a:t>
            </a:r>
            <a:r>
              <a:rPr lang="en-US" altLang="en-US" i="1" baseline="-25000" dirty="0" smtClean="0">
                <a:sym typeface="Symbol" panose="05050102010706020507" pitchFamily="18" charset="2"/>
              </a:rPr>
              <a:t>u</a:t>
            </a:r>
            <a:r>
              <a:rPr lang="en-US" altLang="en-US" i="1" dirty="0" smtClean="0">
                <a:sym typeface="Symbol" panose="05050102010706020507" pitchFamily="18" charset="2"/>
              </a:rPr>
              <a:t> </a:t>
            </a:r>
            <a:r>
              <a:rPr lang="en-US" altLang="en-US" dirty="0" smtClean="0">
                <a:sym typeface="Symbol" panose="05050102010706020507" pitchFamily="18" charset="2"/>
              </a:rPr>
              <a:t>and </a:t>
            </a:r>
            <a:r>
              <a:rPr lang="en-US" altLang="en-US" i="1" dirty="0" smtClean="0">
                <a:sym typeface="Symbol" panose="05050102010706020507" pitchFamily="18" charset="2"/>
              </a:rPr>
              <a:t>R</a:t>
            </a:r>
            <a:r>
              <a:rPr lang="en-US" altLang="en-US" i="1" baseline="-25000" dirty="0" smtClean="0">
                <a:sym typeface="Symbol" panose="05050102010706020507" pitchFamily="18" charset="2"/>
              </a:rPr>
              <a:t>v</a:t>
            </a:r>
            <a:r>
              <a:rPr lang="en-US" altLang="en-US" dirty="0" smtClean="0">
                <a:sym typeface="Symbol" panose="05050102010706020507" pitchFamily="18" charset="2"/>
              </a:rPr>
              <a:t>) so that the resulting design allows limited yielding of the panel zone when flexural plastic hinges have formed in the beams.</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98AB4116-5713-4EF0-9920-E5683133986A}" type="slidenum">
              <a:rPr lang="en-US" altLang="en-US" sz="1000">
                <a:latin typeface="Times New Roman" panose="02020603050405020304" pitchFamily="18" charset="0"/>
              </a:rPr>
              <a:pPr/>
              <a:t>76</a:t>
            </a:fld>
            <a:endParaRPr lang="en-US" altLang="en-US" sz="1000">
              <a:latin typeface="Times New Roman" panose="02020603050405020304" pitchFamily="18"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To compute the nominal shear strength of the panel zone, Section E3.6e refers to </a:t>
            </a:r>
            <a:r>
              <a:rPr lang="en-US" altLang="en-US" dirty="0" err="1" smtClean="0"/>
              <a:t>Eq</a:t>
            </a:r>
            <a:r>
              <a:rPr lang="en-US" altLang="en-US" dirty="0" smtClean="0"/>
              <a:t> J10-11 of the main AISC Specification (2016 edition). This equation is shown in the slide.</a:t>
            </a:r>
          </a:p>
          <a:p>
            <a:r>
              <a:rPr lang="en-US" altLang="en-US" dirty="0" smtClean="0"/>
              <a:t>The term outside of the brackets represents the shear yield strength of the column web (recall that the shear yield strength of steel is about 0.6F</a:t>
            </a:r>
            <a:r>
              <a:rPr lang="en-US" altLang="en-US" baseline="-25000" dirty="0" smtClean="0"/>
              <a:t>y</a:t>
            </a:r>
            <a:r>
              <a:rPr lang="en-US" altLang="en-US" dirty="0" smtClean="0"/>
              <a:t>). The term inside of the brackets represents a contribution of the column flanges to the shear strength of the panel zone.</a:t>
            </a:r>
          </a:p>
          <a:p>
            <a:endParaRPr lang="en-US" altLang="en-US" dirty="0" smtClean="0"/>
          </a:p>
          <a:p>
            <a:r>
              <a:rPr lang="en-US" altLang="en-US" dirty="0" smtClean="0"/>
              <a:t>The nominal shear strength computed by EQ J10-11 does not represent the shear at first yield. When this value of shear is reached in the panel zone, a significant degree of inelastic shear deformation will have already occurred. Using this equation, together with </a:t>
            </a:r>
            <a:r>
              <a:rPr lang="en-US" altLang="en-US" dirty="0" smtClean="0">
                <a:sym typeface="Symbol" panose="05050102010706020507" pitchFamily="18" charset="2"/>
              </a:rPr>
              <a:t>=1, is the way that the AISC </a:t>
            </a:r>
            <a:r>
              <a:rPr lang="en-US" altLang="en-US" i="1" dirty="0" smtClean="0">
                <a:sym typeface="Symbol" panose="05050102010706020507" pitchFamily="18" charset="2"/>
              </a:rPr>
              <a:t>Seismic Provisions</a:t>
            </a:r>
            <a:r>
              <a:rPr lang="en-US" altLang="en-US" dirty="0" smtClean="0">
                <a:sym typeface="Symbol" panose="05050102010706020507" pitchFamily="18" charset="2"/>
              </a:rPr>
              <a:t> permits limited shear yielding of the panel zone.</a:t>
            </a:r>
          </a:p>
          <a:p>
            <a:endParaRPr lang="en-US" altLang="en-US" dirty="0" smtClean="0">
              <a:sym typeface="Symbol" panose="05050102010706020507" pitchFamily="18" charset="2"/>
            </a:endParaRPr>
          </a:p>
          <a:p>
            <a:r>
              <a:rPr lang="en-US" altLang="en-US" dirty="0" smtClean="0">
                <a:sym typeface="Symbol" panose="05050102010706020507" pitchFamily="18" charset="2"/>
              </a:rPr>
              <a:t>EQ J10-11 is essentially the same as the panel zone shear strength equation developed by </a:t>
            </a:r>
            <a:r>
              <a:rPr lang="en-US" altLang="en-US" dirty="0" err="1" smtClean="0">
                <a:sym typeface="Symbol" panose="05050102010706020507" pitchFamily="18" charset="2"/>
              </a:rPr>
              <a:t>Krawinkler</a:t>
            </a:r>
            <a:r>
              <a:rPr lang="en-US" altLang="en-US" dirty="0" smtClean="0">
                <a:sym typeface="Symbol" panose="05050102010706020507" pitchFamily="18" charset="2"/>
              </a:rPr>
              <a:t> (1978).</a:t>
            </a:r>
          </a:p>
          <a:p>
            <a:endParaRPr lang="en-US" altLang="en-US" dirty="0" smtClean="0">
              <a:sym typeface="Symbol" panose="05050102010706020507" pitchFamily="18" charset="2"/>
            </a:endParaRPr>
          </a:p>
          <a:p>
            <a:r>
              <a:rPr lang="en-US" altLang="en-US" dirty="0" smtClean="0">
                <a:sym typeface="Symbol" panose="05050102010706020507" pitchFamily="18" charset="2"/>
              </a:rPr>
              <a:t>Ref: </a:t>
            </a:r>
            <a:r>
              <a:rPr lang="en-US" altLang="en-US" dirty="0" err="1" smtClean="0">
                <a:sym typeface="Symbol" panose="05050102010706020507" pitchFamily="18" charset="2"/>
              </a:rPr>
              <a:t>Krawinkler</a:t>
            </a:r>
            <a:r>
              <a:rPr lang="en-US" altLang="en-US" dirty="0" smtClean="0">
                <a:sym typeface="Symbol" panose="05050102010706020507" pitchFamily="18" charset="2"/>
              </a:rPr>
              <a:t>, H. (1978). “Shear in Beam-Column Joints in Seismic Design of Steel Frames.” </a:t>
            </a:r>
            <a:r>
              <a:rPr lang="en-US" altLang="en-US" i="1" dirty="0" smtClean="0">
                <a:sym typeface="Symbol" panose="05050102010706020507" pitchFamily="18" charset="2"/>
              </a:rPr>
              <a:t>Engineering Journal</a:t>
            </a:r>
            <a:r>
              <a:rPr lang="en-US" altLang="en-US" dirty="0" smtClean="0">
                <a:sym typeface="Symbol" panose="05050102010706020507" pitchFamily="18" charset="2"/>
              </a:rPr>
              <a:t>, American Institute of Steel Construction, Vol. 42, No. 4, 189-213.</a:t>
            </a:r>
            <a:r>
              <a:rPr lang="en-US" altLang="en-US" dirty="0" smtClean="0"/>
              <a:t> </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E46CB718-8E70-4596-B1E1-8F76A74F7AAC}" type="slidenum">
              <a:rPr lang="en-US" altLang="en-US" sz="1000">
                <a:latin typeface="Times New Roman" panose="02020603050405020304" pitchFamily="18" charset="0"/>
              </a:rPr>
              <a:pPr/>
              <a:t>77</a:t>
            </a:fld>
            <a:endParaRPr lang="en-US" altLang="en-US" sz="1000">
              <a:latin typeface="Times New Roman" panose="02020603050405020304" pitchFamily="18"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If the axial force in the column exceeds 0.75 </a:t>
            </a:r>
            <a:r>
              <a:rPr lang="en-US" altLang="en-US" i="1" dirty="0" smtClean="0"/>
              <a:t>P</a:t>
            </a:r>
            <a:r>
              <a:rPr lang="en-US" altLang="en-US" i="1" baseline="-25000" dirty="0" smtClean="0"/>
              <a:t>y</a:t>
            </a:r>
            <a:r>
              <a:rPr lang="en-US" altLang="en-US" i="1" dirty="0" smtClean="0"/>
              <a:t> </a:t>
            </a:r>
            <a:r>
              <a:rPr lang="en-US" altLang="en-US" dirty="0" smtClean="0"/>
              <a:t>(</a:t>
            </a:r>
            <a:r>
              <a:rPr lang="en-US" altLang="en-US" i="1" dirty="0" smtClean="0"/>
              <a:t>P</a:t>
            </a:r>
            <a:r>
              <a:rPr lang="en-US" altLang="en-US" i="1" baseline="-25000" dirty="0" smtClean="0"/>
              <a:t>y</a:t>
            </a:r>
            <a:r>
              <a:rPr lang="en-US" altLang="en-US" dirty="0" smtClean="0"/>
              <a:t> = </a:t>
            </a:r>
            <a:r>
              <a:rPr lang="en-US" altLang="en-US" i="1" dirty="0" smtClean="0"/>
              <a:t>A </a:t>
            </a:r>
            <a:r>
              <a:rPr lang="en-US" altLang="en-US" i="1" dirty="0" err="1" smtClean="0"/>
              <a:t>F</a:t>
            </a:r>
            <a:r>
              <a:rPr lang="en-US" altLang="en-US" i="1" baseline="-25000" dirty="0" err="1" smtClean="0"/>
              <a:t>y</a:t>
            </a:r>
            <a:r>
              <a:rPr lang="en-US" altLang="en-US" dirty="0" smtClean="0"/>
              <a:t>), then the main AISC Specification provides an alternative equation for the nominal shear strength of the panel zone. </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73EC550-DE36-461D-994C-F3A3CCF08E76}" type="slidenum">
              <a:rPr lang="en-US" altLang="en-US" sz="1000">
                <a:latin typeface="Times New Roman" panose="02020603050405020304" pitchFamily="18" charset="0"/>
              </a:rPr>
              <a:pPr/>
              <a:t>78</a:t>
            </a:fld>
            <a:endParaRPr lang="en-US" altLang="en-US" sz="1000">
              <a:latin typeface="Times New Roman" panose="02020603050405020304" pitchFamily="18" charset="0"/>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In order to satisfy the panel zone shear strength requirements in the AISC </a:t>
            </a:r>
            <a:r>
              <a:rPr lang="en-US" altLang="en-US" i="1" dirty="0" smtClean="0"/>
              <a:t>Seismic Provisions</a:t>
            </a:r>
            <a:r>
              <a:rPr lang="en-US" altLang="en-US" dirty="0" smtClean="0"/>
              <a:t>, it will sometimes be necessary to weld "</a:t>
            </a:r>
            <a:r>
              <a:rPr lang="en-US" altLang="en-US" dirty="0" err="1" smtClean="0"/>
              <a:t>doubler</a:t>
            </a:r>
            <a:r>
              <a:rPr lang="en-US" altLang="en-US" dirty="0" smtClean="0"/>
              <a:t> plates" to the column. </a:t>
            </a:r>
            <a:r>
              <a:rPr lang="en-US" altLang="en-US" dirty="0" err="1" smtClean="0"/>
              <a:t>Doubler</a:t>
            </a:r>
            <a:r>
              <a:rPr lang="en-US" altLang="en-US" dirty="0" smtClean="0"/>
              <a:t> plates are provided within the joint region, and increase the effective web area of the column. (Note that </a:t>
            </a:r>
            <a:r>
              <a:rPr lang="en-US" altLang="en-US" i="1" dirty="0" err="1" smtClean="0"/>
              <a:t>t</a:t>
            </a:r>
            <a:r>
              <a:rPr lang="en-US" altLang="en-US" i="1" baseline="-25000" dirty="0" err="1" smtClean="0"/>
              <a:t>p</a:t>
            </a:r>
            <a:r>
              <a:rPr lang="en-US" altLang="en-US" dirty="0" smtClean="0"/>
              <a:t> in </a:t>
            </a:r>
            <a:r>
              <a:rPr lang="en-US" altLang="en-US" dirty="0" err="1" smtClean="0"/>
              <a:t>Eq</a:t>
            </a:r>
            <a:r>
              <a:rPr lang="en-US" altLang="en-US" dirty="0" smtClean="0"/>
              <a:t> J10-11 is the combined thickness of column web and </a:t>
            </a:r>
            <a:r>
              <a:rPr lang="en-US" altLang="en-US" dirty="0" err="1" smtClean="0"/>
              <a:t>doubler</a:t>
            </a:r>
            <a:r>
              <a:rPr lang="en-US" altLang="en-US" dirty="0" smtClean="0"/>
              <a:t> plates.</a:t>
            </a:r>
          </a:p>
          <a:p>
            <a:r>
              <a:rPr lang="en-US" altLang="en-US" dirty="0" smtClean="0"/>
              <a:t>This slide shows several options for attachment of </a:t>
            </a:r>
            <a:r>
              <a:rPr lang="en-US" altLang="en-US" dirty="0" err="1" smtClean="0"/>
              <a:t>doubler</a:t>
            </a:r>
            <a:r>
              <a:rPr lang="en-US" altLang="en-US" dirty="0" smtClean="0"/>
              <a:t> plates to columns. The detail on the left is used most commonly in practice, even though it requires welding in the "k-area" of the column.</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64E44968-D2CF-41DB-8282-7BF7248C50E1}" type="slidenum">
              <a:rPr lang="en-US" altLang="en-US" sz="1000">
                <a:latin typeface="Times New Roman" panose="02020603050405020304" pitchFamily="18" charset="0"/>
              </a:rPr>
              <a:pPr/>
              <a:t>79</a:t>
            </a:fld>
            <a:endParaRPr lang="en-US" altLang="en-US" sz="1000">
              <a:latin typeface="Times New Roman" panose="02020603050405020304" pitchFamily="18" charset="0"/>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These are the AISC 341 provisions specifically addressing SPSW. They are described in greater detail in the following slides.</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96582009-F37D-482A-AD55-D908FA6E4141}" type="slidenum">
              <a:rPr lang="en-US" altLang="en-US" sz="1000">
                <a:latin typeface="Times New Roman" panose="02020603050405020304" pitchFamily="18" charset="0"/>
              </a:rPr>
              <a:pPr/>
              <a:t>8</a:t>
            </a:fld>
            <a:endParaRPr lang="en-US" altLang="en-US" sz="1000">
              <a:latin typeface="Times New Roman" panose="02020603050405020304" pitchFamily="18" charset="0"/>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Steel-plate shear walls can be used in light-frame construction, especially applications in low-rise residential buildings that have sizeable open floor plans and required to be built with an engineered framing system.  These were designed using SPSW as this system was deemed less expensive than the moment frame alternative, and faster to construct by having the SPSW shop fabricated.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8CB7CB24-C844-4AE5-BBC4-5AC7F06E90B1}" type="slidenum">
              <a:rPr lang="en-US" altLang="en-US" sz="1000">
                <a:latin typeface="Times New Roman" panose="02020603050405020304" pitchFamily="18" charset="0"/>
              </a:rPr>
              <a:pPr/>
              <a:t>80</a:t>
            </a:fld>
            <a:endParaRPr lang="en-US" altLang="en-US" sz="1000">
              <a:latin typeface="Times New Roman" panose="02020603050405020304" pitchFamily="18" charset="0"/>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These requirements are expressed as total force.</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9752DD9-BB50-45A7-8A82-9D615C8EF35F}" type="slidenum">
              <a:rPr lang="en-US" altLang="en-US" sz="1000">
                <a:latin typeface="Times New Roman" panose="02020603050405020304" pitchFamily="18" charset="0"/>
              </a:rPr>
              <a:pPr/>
              <a:t>81</a:t>
            </a:fld>
            <a:endParaRPr lang="en-US" altLang="en-US" sz="1000">
              <a:latin typeface="Times New Roman" panose="02020603050405020304" pitchFamily="18" charset="0"/>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WF beams are often used at the base as well. For light loading, the WT shown is an alternative.</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A4CDC70-745D-4D73-BA96-3A26B86917E7}" type="slidenum">
              <a:rPr lang="en-US" altLang="en-US" sz="1000">
                <a:latin typeface="Times New Roman" panose="02020603050405020304" pitchFamily="18" charset="0"/>
              </a:rPr>
              <a:pPr/>
              <a:t>82</a:t>
            </a:fld>
            <a:endParaRPr lang="en-US" altLang="en-US" sz="1000">
              <a:latin typeface="Times New Roman" panose="02020603050405020304" pitchFamily="18" charset="0"/>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Column</a:t>
            </a:r>
            <a:r>
              <a:rPr lang="en-US" altLang="en-US" baseline="0" dirty="0" smtClean="0"/>
              <a:t> s</a:t>
            </a:r>
            <a:r>
              <a:rPr lang="en-US" altLang="en-US" dirty="0" smtClean="0"/>
              <a:t>plices must comply with requirements of Section D2.5, and must use CJP welds</a:t>
            </a:r>
            <a:r>
              <a:rPr lang="en-US" altLang="en-US" baseline="0" dirty="0" smtClean="0"/>
              <a:t> if welds are used for the splice</a:t>
            </a:r>
            <a:r>
              <a:rPr lang="en-US" altLang="en-US" dirty="0" smtClean="0"/>
              <a:t>. Column splices are required to resist 50% of the lesser</a:t>
            </a:r>
            <a:r>
              <a:rPr lang="en-US" altLang="en-US" baseline="0" dirty="0" smtClean="0"/>
              <a:t> </a:t>
            </a:r>
            <a:r>
              <a:rPr lang="en-US" altLang="en-US" baseline="0" dirty="0" err="1" smtClean="0"/>
              <a:t>Mp</a:t>
            </a:r>
            <a:r>
              <a:rPr lang="en-US" altLang="en-US" baseline="0" dirty="0" smtClean="0"/>
              <a:t> of the connected members, and the requires shear strength is determines as the sum of the column plastic moments at the top and bottom ends of the column divided by the column clear height (Eqn. F4-2). </a:t>
            </a:r>
            <a:r>
              <a:rPr lang="en-US" altLang="en-US" dirty="0" smtClean="0"/>
              <a:t>The required tension on the column is the result of web-plate yielding over the stories above. However, as the HBE are being pulled down by the web plate, this tends to reduce the required VBE tension strength.</a:t>
            </a:r>
          </a:p>
          <a:p>
            <a:r>
              <a:rPr lang="en-US" altLang="en-US" dirty="0" smtClean="0"/>
              <a:t>Section D2.5 has special requirements for welded flange splices,</a:t>
            </a:r>
            <a:r>
              <a:rPr lang="en-US" altLang="en-US" baseline="0" dirty="0" smtClean="0"/>
              <a:t> including guidance on design of the tapered transitions in Section D2.5b(2)(c).</a:t>
            </a:r>
            <a:endParaRPr lang="en-US" altLang="en-US" dirty="0"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FAB29BD-0471-4B8B-8832-18CF1437F664}" type="slidenum">
              <a:rPr lang="en-US" altLang="en-US" sz="1000">
                <a:latin typeface="Times New Roman" panose="02020603050405020304" pitchFamily="18" charset="0"/>
              </a:rPr>
              <a:pPr/>
              <a:t>83</a:t>
            </a:fld>
            <a:endParaRPr lang="en-US" altLang="en-US" sz="1000">
              <a:latin typeface="Times New Roman" panose="02020603050405020304" pitchFamily="18" charset="0"/>
            </a:endParaRPr>
          </a:p>
        </p:txBody>
      </p:sp>
      <p:sp>
        <p:nvSpPr>
          <p:cNvPr id="178179" name="Rectangle 2"/>
          <p:cNvSpPr>
            <a:spLocks noGrp="1" noRot="1" noChangeAspect="1" noChangeArrowheads="1" noTextEdit="1"/>
          </p:cNvSpPr>
          <p:nvPr>
            <p:ph type="sldImg"/>
          </p:nvPr>
        </p:nvSpPr>
        <p:spPr>
          <a:ln/>
        </p:spPr>
      </p:sp>
      <p:sp>
        <p:nvSpPr>
          <p:cNvPr id="178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Other possible alternatives to a SPSW with oversized plates have been considered by </a:t>
            </a:r>
            <a:r>
              <a:rPr lang="en-US" altLang="en-US" dirty="0" err="1" smtClean="0"/>
              <a:t>Vian</a:t>
            </a:r>
            <a:r>
              <a:rPr lang="en-US" altLang="en-US" dirty="0" smtClean="0"/>
              <a:t> and Bruneau, including Low-Yield Steel (LYS)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SPSW while also serving as a method of reducing the panel strength and therefore the demand on the surrounding framing. This latter characteristic may prove beneficial in markets that do not have LYS readily available for structural applications.</a:t>
            </a:r>
          </a:p>
          <a:p>
            <a:endParaRPr lang="en-US" altLang="en-US" dirty="0" smtClean="0"/>
          </a:p>
          <a:p>
            <a:r>
              <a:rPr lang="en-US" altLang="en-US" dirty="0" smtClean="0"/>
              <a:t>References:</a:t>
            </a:r>
          </a:p>
          <a:p>
            <a:r>
              <a:rPr lang="en-US" sz="1100" dirty="0" err="1">
                <a:latin typeface="Times New Roman" pitchFamily="18" charset="0"/>
              </a:rPr>
              <a:t>Vian</a:t>
            </a:r>
            <a:r>
              <a:rPr lang="en-US" sz="1100" dirty="0">
                <a:latin typeface="Times New Roman" pitchFamily="18" charset="0"/>
              </a:rPr>
              <a:t> D., Bruneau, M. and </a:t>
            </a:r>
            <a:r>
              <a:rPr lang="en-US" sz="1100" dirty="0" err="1">
                <a:latin typeface="Times New Roman" pitchFamily="18" charset="0"/>
              </a:rPr>
              <a:t>Purba</a:t>
            </a:r>
            <a:r>
              <a:rPr lang="en-US" sz="1100" dirty="0">
                <a:latin typeface="Times New Roman" pitchFamily="18" charset="0"/>
              </a:rPr>
              <a:t>, R. (2009b), “Special Perforated Steel Plate Shear Walls with Reduced Beam Section Anchor Beams II: Analysis and Design Recommendations,” </a:t>
            </a:r>
            <a:r>
              <a:rPr lang="en-US" sz="1100" i="1" dirty="0">
                <a:latin typeface="Times New Roman" pitchFamily="18" charset="0"/>
              </a:rPr>
              <a:t>Journal of Structural Engineering</a:t>
            </a:r>
            <a:r>
              <a:rPr lang="en-US" sz="1100" dirty="0">
                <a:latin typeface="Times New Roman" pitchFamily="18" charset="0"/>
              </a:rPr>
              <a:t>, ASCE, Vol. 135, No. 3, pp. 221–228.</a:t>
            </a:r>
          </a:p>
          <a:p>
            <a:r>
              <a:rPr lang="en-US" sz="1100" dirty="0" err="1">
                <a:latin typeface="Times New Roman" pitchFamily="18" charset="0"/>
              </a:rPr>
              <a:t>Vian</a:t>
            </a:r>
            <a:r>
              <a:rPr lang="en-US" sz="1100" dirty="0">
                <a:latin typeface="Times New Roman" pitchFamily="18" charset="0"/>
              </a:rPr>
              <a:t> D., Bruneau, M., Tsai, K.C., and Lin, Y.C. (2009a), “Special Perforated Steel Plate Shear Walls with Reduced Beam Section Anchor Beams I: Experimental Investigation,” </a:t>
            </a:r>
            <a:r>
              <a:rPr lang="en-US" sz="1100" i="1" dirty="0">
                <a:latin typeface="Times New Roman" pitchFamily="18" charset="0"/>
              </a:rPr>
              <a:t>Journal of Structural Engineering</a:t>
            </a:r>
            <a:r>
              <a:rPr lang="en-US" sz="1100" dirty="0">
                <a:latin typeface="Times New Roman" pitchFamily="18" charset="0"/>
              </a:rPr>
              <a:t>, ASCE, Vol. 135, No. 3, pp. 211–220.</a:t>
            </a:r>
            <a:endParaRPr lang="en-US" altLang="en-US" dirty="0"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E86035E4-008C-4FF1-865E-AF4498A721C7}" type="slidenum">
              <a:rPr lang="en-US" altLang="en-US" sz="1000">
                <a:latin typeface="Times New Roman" panose="02020603050405020304" pitchFamily="18" charset="0"/>
              </a:rPr>
              <a:pPr/>
              <a:t>84</a:t>
            </a:fld>
            <a:endParaRPr lang="en-US" altLang="en-US" sz="1000">
              <a:latin typeface="Times New Roman" panose="02020603050405020304" pitchFamily="18" charset="0"/>
            </a:endParaRPr>
          </a:p>
        </p:txBody>
      </p:sp>
      <p:sp>
        <p:nvSpPr>
          <p:cNvPr id="180227" name="Rectangle 2"/>
          <p:cNvSpPr>
            <a:spLocks noGrp="1" noRot="1" noChangeAspect="1" noChangeArrowheads="1" noTextEdit="1"/>
          </p:cNvSpPr>
          <p:nvPr>
            <p:ph type="sldImg"/>
          </p:nvPr>
        </p:nvSpPr>
        <p:spPr>
          <a:ln/>
        </p:spPr>
      </p:sp>
      <p:sp>
        <p:nvSpPr>
          <p:cNvPr id="180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Perforations, or holes, are to be aligned at a 45degree angle, forcing the tension field to orient itself</a:t>
            </a:r>
            <a:r>
              <a:rPr lang="en-US" altLang="en-US" baseline="0" dirty="0" smtClean="0"/>
              <a:t> at that angle. </a:t>
            </a:r>
            <a:r>
              <a:rPr lang="en-US" altLang="en-US" dirty="0" smtClean="0"/>
              <a:t>The panel shear strength is based on the diameter of the perforations (D) and the 45 degree</a:t>
            </a:r>
            <a:r>
              <a:rPr lang="en-US" altLang="en-US" baseline="0" dirty="0" smtClean="0"/>
              <a:t> shortest center-to-center </a:t>
            </a:r>
            <a:r>
              <a:rPr lang="en-US" altLang="en-US" dirty="0" smtClean="0"/>
              <a:t>distance between perforations (</a:t>
            </a:r>
            <a:r>
              <a:rPr lang="en-US" altLang="en-US" dirty="0" err="1" smtClean="0"/>
              <a:t>S</a:t>
            </a:r>
            <a:r>
              <a:rPr lang="en-US" altLang="en-US" baseline="-25000" dirty="0" err="1" smtClean="0"/>
              <a:t>diag</a:t>
            </a:r>
            <a:r>
              <a:rPr lang="en-US" altLang="en-US" dirty="0" smtClean="0"/>
              <a:t>). The spacing between perforations should be at least 1.67D.</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FF86D353-4E56-40A6-8F91-0D2D0B49CF99}" type="slidenum">
              <a:rPr lang="en-US" altLang="en-US" sz="1000">
                <a:latin typeface="Times New Roman" panose="02020603050405020304" pitchFamily="18" charset="0"/>
              </a:rPr>
              <a:pPr/>
              <a:t>85</a:t>
            </a:fld>
            <a:endParaRPr lang="en-US" altLang="en-US" sz="1000">
              <a:latin typeface="Times New Roman" panose="02020603050405020304" pitchFamily="18"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In other situations, panels with reinforced cut-out corners provide the same strength as a solid panel while allowing some through access for utilities. </a:t>
            </a:r>
          </a:p>
          <a:p>
            <a:r>
              <a:rPr lang="en-US" altLang="en-US" dirty="0" smtClean="0"/>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A05AD30-5261-4C1D-8A0D-1B23BE2B1F94}" type="slidenum">
              <a:rPr lang="en-US" altLang="en-US" sz="1000">
                <a:latin typeface="Times New Roman" panose="02020603050405020304" pitchFamily="18" charset="0"/>
              </a:rPr>
              <a:pPr/>
              <a:t>86</a:t>
            </a:fld>
            <a:endParaRPr lang="en-US" altLang="en-US" sz="1000">
              <a:latin typeface="Times New Roman" panose="02020603050405020304" pitchFamily="18" charset="0"/>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Steel plate shear walls were used for the Olive View Medical Center at Sylmar in California’s San Fernando Valley.  This facility was constructed to replace the reinforced concrete hospital built in 1964 at that same location that had to be demolished due to the extensive damage it suffered during the 1971 San Fernando earthquake.  A combination of perimeter and interior shear walls was used, with reinforced concrete walls in the lower two stories and steel plate shear walls in the upper four stories.  Wall plates varied in thickness from 5/8 inch to ¾ inch, with various window openings, and were erected in 15.5 feet by 25 feet modules with bolted splices.  The wall design was considered less costly than moment resisting frames, and steel walls were used in the upper stories as a measure to reduce the weight of the structure.</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469FD6A3-43B0-4DC2-B2C7-7A96844B7658}" type="slidenum">
              <a:rPr lang="en-US" altLang="en-US" sz="1000">
                <a:latin typeface="Times New Roman" panose="02020603050405020304" pitchFamily="18" charset="0"/>
              </a:rPr>
              <a:pPr/>
              <a:t>87</a:t>
            </a:fld>
            <a:endParaRPr lang="en-US" altLang="en-US" sz="1000">
              <a:latin typeface="Times New Roman" panose="02020603050405020304" pitchFamily="18"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The hospital this hospital was severely shaken by the 1994 Northridge earthquake. Accelerometers at the site recorded peak ground accelerations of 0.91g, and instruments at the roof recorded peak values of 2.31g. No structural damage was reported, but substantial water damage occurred.  A number of unbraced sprinkler branch lines broke or leaked at threaded joints, sprinkler heads were broken off when struck by suspended ceiling systems, various pipes broke at their connection to </a:t>
            </a:r>
            <a:r>
              <a:rPr lang="en-US" altLang="en-US" dirty="0" err="1" smtClean="0"/>
              <a:t>equipments</a:t>
            </a:r>
            <a:r>
              <a:rPr lang="en-US" altLang="en-US" dirty="0" smtClean="0"/>
              <a:t>, and valves to chilled water lines fractured at the penthouse level.  Upper stories were contaminated with water flowing down and forcing evacuation.  Extensive non-structural damage such as failure of suspended ceiling systems, storage racks, book racks and ductwork was also reported.</a:t>
            </a:r>
            <a:endParaRPr lang="en-US" altLang="en-US" i="1" dirty="0"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5116421D-C0BF-41C3-916F-481515B24257}" type="slidenum">
              <a:rPr lang="en-US" altLang="en-US" sz="1000">
                <a:latin typeface="Times New Roman" panose="02020603050405020304" pitchFamily="18" charset="0"/>
              </a:rPr>
              <a:pPr/>
              <a:t>88</a:t>
            </a:fld>
            <a:endParaRPr lang="en-US" altLang="en-US" sz="1000">
              <a:latin typeface="Times New Roman" panose="02020603050405020304" pitchFamily="18"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In support of an earlier project employing this combination of wall and massive column, half-scale three-story SPSW test specimens were tested, subjected to a uniform shear force. </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A9EE0888-FE86-4260-B7B1-D38183422928}" type="slidenum">
              <a:rPr lang="en-US" altLang="en-US" sz="1000">
                <a:latin typeface="Times New Roman" panose="02020603050405020304" pitchFamily="18" charset="0"/>
              </a:rPr>
              <a:pPr/>
              <a:t>89</a:t>
            </a:fld>
            <a:endParaRPr lang="en-US" altLang="en-US" sz="1000">
              <a:latin typeface="Times New Roman" panose="02020603050405020304" pitchFamily="18"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The specimen behaved elastically up to inter-story drifts of 0.6%, when first yield lines were observed on the wall plate and W section column (the non-gravity column of the system that serve to frame an opening in the wall). Beyond that point, the compression diagonal and tension field action developed in the wall panels. At 2.2% drift, the W section column developed flange local buckling. The specimen was subjected to 40 elastic cycles and 39 inelastic ones, up to an inter-story drift of 3.3% and maximum shear strength of 917 kips. At that point, the upper floor-coupling beam completely fractured at the face of the column. A second specimen behaved similarly. It was subjected to 14 elastic cycles up to 0.7% drift, and 15 subsequent inelastic cycles, up to an inter-story drift of 2.2% and maximum shear force of 1,225 kips, when the upper floor-coupling beam fractured at the face of the column. Note that the concrete-filled tube columns resisted approximately 20% of the total lateral load, and that beams that connected to the columns transferred their load using reinforcing bars extended into the pipe column and welded to the beam flanges. The hysteresis loops for the walls in first floor and second floor of the second specimen are shown.</a:t>
            </a:r>
          </a:p>
          <a:p>
            <a:endParaRPr lang="en-US" altLang="en-US"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E6D9F98-341E-4CAD-8B21-BCA69E5F20F4}" type="slidenum">
              <a:rPr lang="en-US" altLang="en-US" sz="1000">
                <a:latin typeface="Times New Roman" panose="02020603050405020304" pitchFamily="18" charset="0"/>
              </a:rPr>
              <a:pPr/>
              <a:t>9</a:t>
            </a:fld>
            <a:endParaRPr lang="en-US" altLang="en-US" sz="1000">
              <a:latin typeface="Times New Roman" panose="02020603050405020304" pitchFamily="18"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A SPSW system was also selected for the seven-story ING building in Ste-Hyacinthe,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7B5E0559-9949-49B8-B155-BB03A3317F36}" type="slidenum">
              <a:rPr lang="en-US" altLang="en-US" sz="1000">
                <a:latin typeface="Times New Roman" panose="02020603050405020304" pitchFamily="18" charset="0"/>
              </a:rPr>
              <a:pPr/>
              <a:t>90</a:t>
            </a:fld>
            <a:endParaRPr lang="en-US" altLang="en-US" sz="1000">
              <a:latin typeface="Times New Roman" panose="02020603050405020304" pitchFamily="18"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 series of SPSW located around elevator shafts was found to be the best solution to resist lateral load on six-story building with irregular floor plan that provided a 39,830 sq. ft. expansion to the </a:t>
            </a:r>
            <a:r>
              <a:rPr lang="en-US" altLang="en-US" dirty="0" err="1" smtClean="0"/>
              <a:t>Canam</a:t>
            </a:r>
            <a:r>
              <a:rPr lang="en-US" altLang="en-US" dirty="0" smtClean="0"/>
              <a:t> </a:t>
            </a:r>
            <a:r>
              <a:rPr lang="en-US" altLang="en-US" dirty="0" err="1" smtClean="0"/>
              <a:t>Manac</a:t>
            </a:r>
            <a:r>
              <a:rPr lang="en-US" altLang="en-US" dirty="0" smtClean="0"/>
              <a:t> Group headquarters in St., Georges, Quebec.  Simplicity in construction details contributed to the cost effectiveness of the SPSW system.  Walls were 8.5 feet wide (center-to center of columns) and 75 feet tall, delimited by the dimensions of the elevator cores.  Infill plates were 0.19 inch throughout. Two-story tiers were shop-fabricated, and assembled in the field with slip-critical bolted splices.</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1EAFD453-542A-46F2-8A4D-F0A2A63A1B69}" type="slidenum">
              <a:rPr lang="en-US" altLang="en-US" sz="1000">
                <a:latin typeface="Times New Roman" panose="02020603050405020304" pitchFamily="18" charset="0"/>
              </a:rPr>
              <a:pPr/>
              <a:t>91</a:t>
            </a:fld>
            <a:endParaRPr lang="en-US" altLang="en-US" sz="1000">
              <a:latin typeface="Times New Roman" panose="02020603050405020304" pitchFamily="18"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A SPSW system was also selected for the seven-story ING building in </a:t>
            </a:r>
            <a:r>
              <a:rPr lang="en-US" altLang="en-US" dirty="0" err="1" smtClean="0"/>
              <a:t>Ste-Hyacinthe</a:t>
            </a:r>
            <a:r>
              <a:rPr lang="en-US" altLang="en-US" dirty="0" smtClean="0"/>
              <a:t>,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262D63E-EADD-4282-938C-3F86820D51D6}" type="slidenum">
              <a:rPr lang="en-US" altLang="en-US" sz="1000">
                <a:latin typeface="Times New Roman" panose="02020603050405020304" pitchFamily="18" charset="0"/>
              </a:rPr>
              <a:pPr/>
              <a:t>92</a:t>
            </a:fld>
            <a:endParaRPr lang="en-US" altLang="en-US" sz="1000">
              <a:latin typeface="Times New Roman" panose="02020603050405020304" pitchFamily="18"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SPSW were also used for a two-story addition to an existing single-story building of the </a:t>
            </a:r>
            <a:r>
              <a:rPr lang="en-US" altLang="en-US" i="1" dirty="0" err="1" smtClean="0"/>
              <a:t>Institut</a:t>
            </a:r>
            <a:r>
              <a:rPr lang="en-US" altLang="en-US" i="1" dirty="0" smtClean="0"/>
              <a:t> de </a:t>
            </a:r>
            <a:r>
              <a:rPr lang="en-US" altLang="en-US" i="1" dirty="0" err="1" smtClean="0"/>
              <a:t>Recherches</a:t>
            </a:r>
            <a:r>
              <a:rPr lang="en-US" altLang="en-US" i="1" dirty="0" smtClean="0"/>
              <a:t> </a:t>
            </a:r>
            <a:r>
              <a:rPr lang="en-US" altLang="en-US" i="1" dirty="0" err="1" smtClean="0"/>
              <a:t>Cliniques</a:t>
            </a:r>
            <a:r>
              <a:rPr lang="en-US" altLang="en-US" i="1" dirty="0" smtClean="0"/>
              <a:t> de Montréal</a:t>
            </a:r>
            <a:r>
              <a:rPr lang="en-US" altLang="en-US" dirty="0" smtClean="0"/>
              <a:t> (ICRM) in Montreal.  One of the SPSW spanned two stories, from the top of the existing one-story steel frame to the roof, another spanned three stories, with respective dimensions of 10 feet by 11.5 feet and 10 feet by 15.7 feet, with 0.27 inch thick plates.  Each wall was shipped as a unit to the site. </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B48558A8-7806-4054-9630-5EC96668EF38}" type="slidenum">
              <a:rPr lang="en-US" altLang="en-US" sz="1000">
                <a:latin typeface="Times New Roman" panose="02020603050405020304" pitchFamily="18" charset="0"/>
              </a:rPr>
              <a:pPr/>
              <a:t>93</a:t>
            </a:fld>
            <a:endParaRPr lang="en-US" altLang="en-US" sz="1000">
              <a:latin typeface="Times New Roman" panose="02020603050405020304" pitchFamily="18"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Kobe City Hall tower employs steel plate shear walls in configurations designed to reduce overturning forces on columns. The 35-story tower has stiffened steel-plate shear walls from the third floor and above (reinforced concrete walls were used in the basement levels, and composite walls over two stories were used as a transition between the steel and reinforced concrete walls</a:t>
            </a:r>
            <a:r>
              <a:rPr lang="en-US" altLang="ja-JP" smtClean="0"/>
              <a:t>).  The structure was subjected to the 1995 Kobe earthquake and experienced minor local buckling of the stiffened steel plate shear walls on the 26th story and residual building drifts (roof offsets by 8.9 inch and  1.4 inch from the vertical in the North and West directions respectively). </a:t>
            </a:r>
            <a:endParaRPr lang="en-US" altLang="en-US" smtClean="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B20921D-F7BA-49AA-A217-3D89B69E6B61}" type="slidenum">
              <a:rPr lang="en-US" altLang="en-US" sz="1000">
                <a:latin typeface="Times New Roman" panose="02020603050405020304" pitchFamily="18" charset="0"/>
              </a:rPr>
              <a:pPr/>
              <a:t>94</a:t>
            </a:fld>
            <a:endParaRPr lang="en-US" altLang="en-US" sz="1000">
              <a:latin typeface="Times New Roman" panose="02020603050405020304" pitchFamily="18" charset="0"/>
            </a:endParaRPr>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Experimental research suggests that, when cyclically subjected to deformation levels well beyond the elastic limit, SPSW possess adequate hysteretic response characteristics. In these experiments, single- and multi-story SPSW models of various scale levels were subjected to quasi-static cyclic loads. In all cases, resulting experimental hysteresis loops are stable up to relatively large ductility ratios, and indicate that significant amounts of energy are dissipated through inelastic deformations. Hysteresis loops, however, are invariably “pinched”. This is due to the fact that, when a SPSW is loaded in a given direction, tensile stresses do not develop diagonally until the deformation level is equal to the magnitude of residual deformations left by former inelastic incursions in the same direction.</a:t>
            </a:r>
          </a:p>
          <a:p>
            <a:r>
              <a:rPr lang="en-US" altLang="en-US" dirty="0" smtClean="0"/>
              <a:t>(Berman and Bruneau test at MCEER, 2003)</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D7F06FB-B01E-436D-B4E8-04FFFC0C8AEE}" type="slidenum">
              <a:rPr lang="en-US" altLang="en-US" sz="1000">
                <a:latin typeface="Times New Roman" panose="02020603050405020304" pitchFamily="18" charset="0"/>
              </a:rPr>
              <a:pPr/>
              <a:t>95</a:t>
            </a:fld>
            <a:endParaRPr lang="en-US" altLang="en-US" sz="1000">
              <a:latin typeface="Times New Roman" panose="02020603050405020304" pitchFamily="18"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Limit state of the specimen was due to fractures in the infill propagating from the welds which connected it to the boundary frame. </a:t>
            </a: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1690878-E55D-4742-A7FE-2025A4F8C2D8}" type="slidenum">
              <a:rPr lang="en-US" altLang="en-US" sz="1000">
                <a:latin typeface="Times New Roman" panose="02020603050405020304" pitchFamily="18" charset="0"/>
              </a:rPr>
              <a:pPr/>
              <a:t>96</a:t>
            </a:fld>
            <a:endParaRPr lang="en-US" altLang="en-US" sz="1000">
              <a:latin typeface="Times New Roman" panose="02020603050405020304" pitchFamily="18" charset="0"/>
            </a:endParaRPr>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Other possible alternatives to a SPW with oversized plates have been considered by </a:t>
            </a:r>
            <a:r>
              <a:rPr lang="en-US" altLang="en-US" dirty="0" err="1" smtClean="0"/>
              <a:t>Vian</a:t>
            </a:r>
            <a:r>
              <a:rPr lang="en-US" altLang="en-US" dirty="0" smtClean="0"/>
              <a:t> and Bruneau, including Low-Yield Steel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SPW while also serving as a method of reducing the panel strength and therefore the demand on the surrounding framing. This latter characteristic may prove beneficial in markets that do not have LYS readily available for structural applications.</a:t>
            </a: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3876F456-8285-437C-97A0-08FA2C5018F2}" type="slidenum">
              <a:rPr lang="en-US" altLang="en-US" sz="1000">
                <a:latin typeface="Times New Roman" panose="02020603050405020304" pitchFamily="18" charset="0"/>
              </a:rPr>
              <a:pPr/>
              <a:t>97</a:t>
            </a:fld>
            <a:endParaRPr lang="en-US" altLang="en-US" sz="1000">
              <a:latin typeface="Times New Roman" panose="02020603050405020304" pitchFamily="18" charset="0"/>
            </a:endParaRPr>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t>In other situations, panels with reinforced cut-out corners provide the same strength as a solid panel while allowing some through access for utilities. Tensile and flexural strength requirements for the corner reinforcements are provided in Section F5.7b.</a:t>
            </a:r>
          </a:p>
          <a:p>
            <a:r>
              <a:rPr lang="en-US" altLang="en-US" dirty="0" smtClean="0"/>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276C2C82-B3DD-4777-8A87-CDACD58FC28E}" type="slidenum">
              <a:rPr lang="en-US" altLang="en-US" sz="1000">
                <a:latin typeface="Times New Roman" panose="02020603050405020304" pitchFamily="18" charset="0"/>
              </a:rPr>
              <a:pPr/>
              <a:t>98</a:t>
            </a:fld>
            <a:endParaRPr lang="en-US" altLang="en-US" sz="1000">
              <a:latin typeface="Times New Roman" panose="02020603050405020304" pitchFamily="18" charset="0"/>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ja-JP" dirty="0" smtClean="0"/>
              <a:t>Driver </a:t>
            </a:r>
            <a:r>
              <a:rPr lang="en-US" altLang="ja-JP" i="1" dirty="0" smtClean="0"/>
              <a:t>et al.</a:t>
            </a:r>
            <a:r>
              <a:rPr lang="en-US" altLang="ja-JP" dirty="0" smtClean="0"/>
              <a:t> tested a large scale multi-story SPSW to better identify the elastic stiffness, the first yield, ductility and energy absorption capacity, cyclic stability, and failure mode of the wall. The test specimen was constructed with moment-resisting beam-to-column connections and a better understanding of the interaction between the plates and moment frame was sought. </a:t>
            </a:r>
          </a:p>
          <a:p>
            <a:endParaRPr lang="en-US" altLang="en-US" dirty="0" smtClean="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5"/>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2504">
              <a:defRPr sz="2300">
                <a:solidFill>
                  <a:schemeClr val="tx1"/>
                </a:solidFill>
                <a:latin typeface="Arial" panose="020B0604020202020204" pitchFamily="34" charset="0"/>
              </a:defRPr>
            </a:lvl1pPr>
            <a:lvl2pPr marL="702756" indent="-270291" defTabSz="932504">
              <a:defRPr sz="2300">
                <a:solidFill>
                  <a:schemeClr val="tx1"/>
                </a:solidFill>
                <a:latin typeface="Arial" panose="020B0604020202020204" pitchFamily="34" charset="0"/>
              </a:defRPr>
            </a:lvl2pPr>
            <a:lvl3pPr marL="1081164" indent="-216233" defTabSz="932504">
              <a:defRPr sz="2300">
                <a:solidFill>
                  <a:schemeClr val="tx1"/>
                </a:solidFill>
                <a:latin typeface="Arial" panose="020B0604020202020204" pitchFamily="34" charset="0"/>
              </a:defRPr>
            </a:lvl3pPr>
            <a:lvl4pPr marL="1513629" indent="-216233" defTabSz="932504">
              <a:defRPr sz="2300">
                <a:solidFill>
                  <a:schemeClr val="tx1"/>
                </a:solidFill>
                <a:latin typeface="Arial" panose="020B0604020202020204" pitchFamily="34" charset="0"/>
              </a:defRPr>
            </a:lvl4pPr>
            <a:lvl5pPr marL="1946095" indent="-216233" defTabSz="932504">
              <a:defRPr sz="2300">
                <a:solidFill>
                  <a:schemeClr val="tx1"/>
                </a:solidFill>
                <a:latin typeface="Arial" panose="020B0604020202020204" pitchFamily="34" charset="0"/>
              </a:defRPr>
            </a:lvl5pPr>
            <a:lvl6pPr marL="2378560" indent="-216233" defTabSz="932504" eaLnBrk="0" fontAlgn="base" hangingPunct="0">
              <a:spcBef>
                <a:spcPct val="0"/>
              </a:spcBef>
              <a:spcAft>
                <a:spcPct val="0"/>
              </a:spcAft>
              <a:defRPr sz="2300">
                <a:solidFill>
                  <a:schemeClr val="tx1"/>
                </a:solidFill>
                <a:latin typeface="Arial" panose="020B0604020202020204" pitchFamily="34" charset="0"/>
              </a:defRPr>
            </a:lvl6pPr>
            <a:lvl7pPr marL="2811026" indent="-216233" defTabSz="932504" eaLnBrk="0" fontAlgn="base" hangingPunct="0">
              <a:spcBef>
                <a:spcPct val="0"/>
              </a:spcBef>
              <a:spcAft>
                <a:spcPct val="0"/>
              </a:spcAft>
              <a:defRPr sz="2300">
                <a:solidFill>
                  <a:schemeClr val="tx1"/>
                </a:solidFill>
                <a:latin typeface="Arial" panose="020B0604020202020204" pitchFamily="34" charset="0"/>
              </a:defRPr>
            </a:lvl7pPr>
            <a:lvl8pPr marL="3243491" indent="-216233" defTabSz="932504" eaLnBrk="0" fontAlgn="base" hangingPunct="0">
              <a:spcBef>
                <a:spcPct val="0"/>
              </a:spcBef>
              <a:spcAft>
                <a:spcPct val="0"/>
              </a:spcAft>
              <a:defRPr sz="2300">
                <a:solidFill>
                  <a:schemeClr val="tx1"/>
                </a:solidFill>
                <a:latin typeface="Arial" panose="020B0604020202020204" pitchFamily="34" charset="0"/>
              </a:defRPr>
            </a:lvl8pPr>
            <a:lvl9pPr marL="3675957" indent="-216233" defTabSz="932504" eaLnBrk="0" fontAlgn="base" hangingPunct="0">
              <a:spcBef>
                <a:spcPct val="0"/>
              </a:spcBef>
              <a:spcAft>
                <a:spcPct val="0"/>
              </a:spcAft>
              <a:defRPr sz="2300">
                <a:solidFill>
                  <a:schemeClr val="tx1"/>
                </a:solidFill>
                <a:latin typeface="Arial" panose="020B0604020202020204" pitchFamily="34" charset="0"/>
              </a:defRPr>
            </a:lvl9pPr>
          </a:lstStyle>
          <a:p>
            <a:fld id="{0EDBC61F-24C9-4ED9-BB30-BF73B7536D70}" type="slidenum">
              <a:rPr lang="en-US" altLang="en-US" sz="1000">
                <a:latin typeface="Times New Roman" panose="02020603050405020304" pitchFamily="18" charset="0"/>
              </a:rPr>
              <a:pPr/>
              <a:t>99</a:t>
            </a:fld>
            <a:endParaRPr lang="en-US" altLang="en-US" sz="1000">
              <a:latin typeface="Times New Roman" panose="02020603050405020304" pitchFamily="18"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t>Local buckling of the column flange below the first story was observed at four times the yield displacement. Several tears in the first story plate and severe local buckling of the same column were observed at six times the yield displacement. At this point the structure was still holding 95% of the ultimate strength reached. Failure occurred at nine times the yield displacement when the complete joint penetration weld at the base of a column fractured. Even at this point the structure was holding 85% of the ultimate strength reached. </a:t>
            </a: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0" y="0"/>
            <a:ext cx="9144000" cy="4797152"/>
          </a:xfrm>
          <a:prstGeom prst="rect">
            <a:avLst/>
          </a:prstGeom>
          <a:blipFill>
            <a:blip r:embed="rId2"/>
            <a:tile tx="0" ty="0" sx="100000" sy="100000" flip="none" algn="tl"/>
          </a:blipFill>
        </p:spPr>
        <p:txBody>
          <a:bodyPr lIns="91429" tIns="45714" rIns="91429" bIns="45714"/>
          <a:lstStyle>
            <a:lvl1pPr>
              <a:defRPr sz="2000"/>
            </a:lvl1pPr>
          </a:lstStyle>
          <a:p>
            <a:r>
              <a:rPr lang="en-US" dirty="0" smtClean="0"/>
              <a:t>Large Image</a:t>
            </a:r>
            <a:endParaRPr lang="en-US" dirty="0"/>
          </a:p>
        </p:txBody>
      </p:sp>
      <p:sp>
        <p:nvSpPr>
          <p:cNvPr id="11" name="Text Placeholder 5"/>
          <p:cNvSpPr>
            <a:spLocks noGrp="1"/>
          </p:cNvSpPr>
          <p:nvPr>
            <p:ph type="body" sz="quarter" idx="4294967295"/>
          </p:nvPr>
        </p:nvSpPr>
        <p:spPr>
          <a:xfrm>
            <a:off x="467545" y="5229200"/>
            <a:ext cx="6192688" cy="1183878"/>
          </a:xfrm>
        </p:spPr>
        <p:txBody>
          <a:bodyPr anchor="b" anchorCtr="0">
            <a:noAutofit/>
          </a:bodyPr>
          <a:lstStyle/>
          <a:p>
            <a:r>
              <a:rPr lang="en-US" dirty="0" smtClean="0"/>
              <a:t>Arial Bold Title </a:t>
            </a:r>
            <a:r>
              <a:rPr lang="en-US" b="0" dirty="0" smtClean="0">
                <a:solidFill>
                  <a:schemeClr val="tx1">
                    <a:lumMod val="65000"/>
                    <a:lumOff val="35000"/>
                  </a:schemeClr>
                </a:solidFill>
                <a:latin typeface="Calibri Light"/>
                <a:cs typeface="Calibri Light"/>
              </a:rPr>
              <a:t>| Calibri Light Subtitle </a:t>
            </a:r>
          </a:p>
        </p:txBody>
      </p:sp>
      <p:pic>
        <p:nvPicPr>
          <p:cNvPr id="13" name="Picture 12"/>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6876256" y="5695948"/>
            <a:ext cx="1871193" cy="757388"/>
          </a:xfrm>
          <a:prstGeom prst="rect">
            <a:avLst/>
          </a:prstGeom>
        </p:spPr>
      </p:pic>
    </p:spTree>
    <p:extLst>
      <p:ext uri="{BB962C8B-B14F-4D97-AF65-F5344CB8AC3E}">
        <p14:creationId xmlns:p14="http://schemas.microsoft.com/office/powerpoint/2010/main" val="40257343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A900B804-E260-45E4-B3A9-3704B31366A3}" type="slidenum">
              <a:rPr lang="en-US" altLang="en-US"/>
              <a:pPr/>
              <a:t>‹#›</a:t>
            </a:fld>
            <a:endParaRPr lang="en-US" altLang="en-US"/>
          </a:p>
        </p:txBody>
      </p:sp>
    </p:spTree>
    <p:extLst>
      <p:ext uri="{BB962C8B-B14F-4D97-AF65-F5344CB8AC3E}">
        <p14:creationId xmlns:p14="http://schemas.microsoft.com/office/powerpoint/2010/main" val="2025893188"/>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Rectangle 2">
            <a:extLst>
              <a:ext uri="{FF2B5EF4-FFF2-40B4-BE49-F238E27FC236}">
                <a16:creationId xmlns="" xmlns:a16="http://schemas.microsoft.com/office/drawing/2014/main" id="{B51425D6-719F-4171-B55C-A8C02681C00C}"/>
              </a:ext>
            </a:extLst>
          </p:cNvPr>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3">
            <a:extLst>
              <a:ext uri="{FF2B5EF4-FFF2-40B4-BE49-F238E27FC236}">
                <a16:creationId xmlns="" xmlns:a16="http://schemas.microsoft.com/office/drawing/2014/main" id="{FC73516D-90E8-4D29-B84E-8DE597B7D40E}"/>
              </a:ext>
            </a:extLst>
          </p:cNvPr>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4">
            <a:extLst>
              <a:ext uri="{FF2B5EF4-FFF2-40B4-BE49-F238E27FC236}">
                <a16:creationId xmlns="" xmlns:a16="http://schemas.microsoft.com/office/drawing/2014/main" id="{6BAC2B68-CECF-4E6F-A16B-76C04049A157}"/>
              </a:ext>
            </a:extLst>
          </p:cNvPr>
          <p:cNvSpPr>
            <a:spLocks noGrp="1" noChangeArrowheads="1"/>
          </p:cNvSpPr>
          <p:nvPr>
            <p:ph type="sldNum" sz="quarter" idx="12"/>
          </p:nvPr>
        </p:nvSpPr>
        <p:spPr>
          <a:ln/>
        </p:spPr>
        <p:txBody>
          <a:bodyPr/>
          <a:lstStyle>
            <a:lvl1pPr>
              <a:defRPr/>
            </a:lvl1pPr>
          </a:lstStyle>
          <a:p>
            <a:fld id="{28B7E664-8303-47E0-8FD3-1584ACA3C5AB}" type="slidenum">
              <a:rPr lang="en-US" altLang="en-US"/>
              <a:pPr/>
              <a:t>‹#›</a:t>
            </a:fld>
            <a:endParaRPr lang="en-US" altLang="en-US"/>
          </a:p>
        </p:txBody>
      </p:sp>
    </p:spTree>
    <p:extLst>
      <p:ext uri="{BB962C8B-B14F-4D97-AF65-F5344CB8AC3E}">
        <p14:creationId xmlns:p14="http://schemas.microsoft.com/office/powerpoint/2010/main" val="42412872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ftr" sz="quarter" idx="11"/>
          </p:nvPr>
        </p:nvSpPr>
        <p:spPr>
          <a:ln/>
        </p:spPr>
        <p:txBody>
          <a:bodyPr/>
          <a:lstStyle>
            <a:lvl1pPr>
              <a:defRPr/>
            </a:lvl1pPr>
          </a:lstStyle>
          <a:p>
            <a:pPr>
              <a:defRPr/>
            </a:pPr>
            <a:endParaRPr lang="en-US"/>
          </a:p>
        </p:txBody>
      </p:sp>
      <p:sp>
        <p:nvSpPr>
          <p:cNvPr id="6" name="Rectangle 4"/>
          <p:cNvSpPr>
            <a:spLocks noGrp="1" noChangeArrowheads="1"/>
          </p:cNvSpPr>
          <p:nvPr>
            <p:ph type="sldNum" sz="quarter" idx="12"/>
          </p:nvPr>
        </p:nvSpPr>
        <p:spPr>
          <a:ln/>
        </p:spPr>
        <p:txBody>
          <a:bodyPr/>
          <a:lstStyle>
            <a:lvl1pPr>
              <a:defRPr/>
            </a:lvl1pPr>
          </a:lstStyle>
          <a:p>
            <a:pPr>
              <a:defRPr/>
            </a:pPr>
            <a:fld id="{7F8B92C1-5BDC-4712-94AA-681EEBC682B6}" type="slidenum">
              <a:rPr lang="en-US" altLang="en-US"/>
              <a:pPr>
                <a:defRPr/>
              </a:pPr>
              <a:t>‹#›</a:t>
            </a:fld>
            <a:endParaRPr lang="en-US" altLang="en-US"/>
          </a:p>
        </p:txBody>
      </p:sp>
    </p:spTree>
    <p:extLst>
      <p:ext uri="{BB962C8B-B14F-4D97-AF65-F5344CB8AC3E}">
        <p14:creationId xmlns:p14="http://schemas.microsoft.com/office/powerpoint/2010/main" val="192448671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ftr" sz="quarter" idx="11"/>
          </p:nvPr>
        </p:nvSpPr>
        <p:spPr>
          <a:ln/>
        </p:spPr>
        <p:txBody>
          <a:bodyPr/>
          <a:lstStyle>
            <a:lvl1pPr>
              <a:defRPr/>
            </a:lvl1pPr>
          </a:lstStyle>
          <a:p>
            <a:pPr>
              <a:defRPr/>
            </a:pPr>
            <a:endParaRPr lang="en-US"/>
          </a:p>
        </p:txBody>
      </p:sp>
      <p:sp>
        <p:nvSpPr>
          <p:cNvPr id="6" name="Rectangle 4"/>
          <p:cNvSpPr>
            <a:spLocks noGrp="1" noChangeArrowheads="1"/>
          </p:cNvSpPr>
          <p:nvPr>
            <p:ph type="sldNum" sz="quarter" idx="12"/>
          </p:nvPr>
        </p:nvSpPr>
        <p:spPr>
          <a:ln/>
        </p:spPr>
        <p:txBody>
          <a:bodyPr/>
          <a:lstStyle>
            <a:lvl1pPr>
              <a:defRPr/>
            </a:lvl1pPr>
          </a:lstStyle>
          <a:p>
            <a:pPr>
              <a:defRPr/>
            </a:pPr>
            <a:fld id="{C1CCA5B8-7BAD-464C-92A3-187564357519}" type="slidenum">
              <a:rPr lang="en-US" altLang="en-US"/>
              <a:pPr>
                <a:defRPr/>
              </a:pPr>
              <a:t>‹#›</a:t>
            </a:fld>
            <a:endParaRPr lang="en-US" altLang="en-US"/>
          </a:p>
        </p:txBody>
      </p:sp>
    </p:spTree>
    <p:extLst>
      <p:ext uri="{BB962C8B-B14F-4D97-AF65-F5344CB8AC3E}">
        <p14:creationId xmlns:p14="http://schemas.microsoft.com/office/powerpoint/2010/main" val="1173128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cxnSp>
        <p:nvCxnSpPr>
          <p:cNvPr id="9" name="Straight Connector 8"/>
          <p:cNvCxnSpPr/>
          <p:nvPr userDrawn="1"/>
        </p:nvCxnSpPr>
        <p:spPr>
          <a:xfrm>
            <a:off x="539552" y="1628800"/>
            <a:ext cx="8064896" cy="0"/>
          </a:xfrm>
          <a:prstGeom prst="line">
            <a:avLst/>
          </a:prstGeom>
          <a:ln cap="rnd" cmpd="sng">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10" name="Text Placeholder 8"/>
          <p:cNvSpPr>
            <a:spLocks noGrp="1"/>
          </p:cNvSpPr>
          <p:nvPr>
            <p:ph type="body" sz="quarter" idx="38" hasCustomPrompt="1"/>
          </p:nvPr>
        </p:nvSpPr>
        <p:spPr>
          <a:xfrm>
            <a:off x="519829" y="431870"/>
            <a:ext cx="8208912" cy="1124922"/>
          </a:xfrm>
          <a:prstGeom prst="rect">
            <a:avLst/>
          </a:prstGeom>
        </p:spPr>
        <p:txBody>
          <a:bodyPr vert="horz" lIns="91429" tIns="45714" rIns="91429" bIns="45714" anchor="b" anchorCtr="0">
            <a:noAutofit/>
          </a:bodyPr>
          <a:lstStyle>
            <a:lvl1pPr marL="0" indent="0" algn="ctr">
              <a:buFontTx/>
              <a:buNone/>
              <a:defRPr sz="32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Title 32 Points</a:t>
            </a:r>
            <a:endParaRPr lang="en-US" dirty="0"/>
          </a:p>
        </p:txBody>
      </p:sp>
      <p:sp>
        <p:nvSpPr>
          <p:cNvPr id="11" name="Text Placeholder 8"/>
          <p:cNvSpPr>
            <a:spLocks noGrp="1"/>
          </p:cNvSpPr>
          <p:nvPr>
            <p:ph type="body" sz="quarter" idx="39" hasCustomPrompt="1"/>
          </p:nvPr>
        </p:nvSpPr>
        <p:spPr>
          <a:xfrm>
            <a:off x="519829" y="1916832"/>
            <a:ext cx="8208912" cy="3960440"/>
          </a:xfrm>
          <a:prstGeom prst="rect">
            <a:avLst/>
          </a:prstGeom>
        </p:spPr>
        <p:txBody>
          <a:bodyPr vert="horz" lIns="91429" tIns="45714" rIns="91429" bIns="45714">
            <a:noAutofit/>
          </a:bodyPr>
          <a:lstStyle>
            <a:lvl1pPr marL="0" indent="0">
              <a:buFontTx/>
              <a:buNone/>
              <a:defRPr sz="2800" b="0" i="0">
                <a:solidFill>
                  <a:srgbClr val="000000"/>
                </a:solidFill>
                <a:latin typeface="+mn-lt"/>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Calibri Light Bold Subhead 28 Points</a:t>
            </a:r>
            <a:endParaRPr lang="en-US" dirty="0"/>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a:p>
        </p:txBody>
      </p:sp>
    </p:spTree>
    <p:extLst>
      <p:ext uri="{BB962C8B-B14F-4D97-AF65-F5344CB8AC3E}">
        <p14:creationId xmlns:p14="http://schemas.microsoft.com/office/powerpoint/2010/main" val="225021346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hf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ody Text">
    <p:spTree>
      <p:nvGrpSpPr>
        <p:cNvPr id="1" name=""/>
        <p:cNvGrpSpPr/>
        <p:nvPr/>
      </p:nvGrpSpPr>
      <p:grpSpPr>
        <a:xfrm>
          <a:off x="0" y="0"/>
          <a:ext cx="0" cy="0"/>
          <a:chOff x="0" y="0"/>
          <a:chExt cx="0" cy="0"/>
        </a:xfrm>
      </p:grpSpPr>
      <p:cxnSp>
        <p:nvCxnSpPr>
          <p:cNvPr id="9" name="Straight Connector 8"/>
          <p:cNvCxnSpPr/>
          <p:nvPr userDrawn="1"/>
        </p:nvCxnSpPr>
        <p:spPr>
          <a:xfrm>
            <a:off x="539552" y="980728"/>
            <a:ext cx="8064896" cy="0"/>
          </a:xfrm>
          <a:prstGeom prst="line">
            <a:avLst/>
          </a:prstGeom>
          <a:ln cap="rnd" cmpd="sng">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8" name="Text Placeholder 5"/>
          <p:cNvSpPr>
            <a:spLocks noGrp="1"/>
          </p:cNvSpPr>
          <p:nvPr>
            <p:ph type="body" sz="quarter" idx="12" hasCustomPrompt="1"/>
          </p:nvPr>
        </p:nvSpPr>
        <p:spPr>
          <a:xfrm>
            <a:off x="519829" y="1526850"/>
            <a:ext cx="8185388" cy="4854478"/>
          </a:xfrm>
          <a:prstGeom prst="rect">
            <a:avLst/>
          </a:prstGeom>
        </p:spPr>
        <p:txBody>
          <a:bodyPr vert="horz" lIns="91429" tIns="45714" rIns="91429" bIns="45714">
            <a:noAutofit/>
          </a:bodyPr>
          <a:lstStyle>
            <a:lvl1pPr marL="0" indent="0">
              <a:buFontTx/>
              <a:buNone/>
              <a:defRPr sz="2000" b="0" i="0">
                <a:solidFill>
                  <a:schemeClr val="tx1"/>
                </a:solidFill>
                <a:latin typeface="+mj-lt"/>
                <a:cs typeface="Calibri Light"/>
              </a:defRPr>
            </a:lvl1pPr>
            <a:lvl2pPr marL="457146" indent="0">
              <a:buFontTx/>
              <a:buNone/>
              <a:defRPr sz="1400">
                <a:solidFill>
                  <a:srgbClr val="FF0000"/>
                </a:solidFill>
                <a:latin typeface="Akkurat"/>
                <a:cs typeface="Akkurat"/>
              </a:defRPr>
            </a:lvl2pPr>
            <a:lvl3pPr marL="914293" indent="0">
              <a:buFontTx/>
              <a:buNone/>
              <a:defRPr sz="1400">
                <a:solidFill>
                  <a:srgbClr val="FF0000"/>
                </a:solidFill>
                <a:latin typeface="Akkurat"/>
                <a:cs typeface="Akkurat"/>
              </a:defRPr>
            </a:lvl3pPr>
            <a:lvl4pPr marL="1371440" indent="0">
              <a:buFontTx/>
              <a:buNone/>
              <a:defRPr sz="1400">
                <a:solidFill>
                  <a:srgbClr val="FF0000"/>
                </a:solidFill>
                <a:latin typeface="Akkurat"/>
                <a:cs typeface="Akkurat"/>
              </a:defRPr>
            </a:lvl4pPr>
            <a:lvl5pPr marL="1828586" indent="0">
              <a:buFontTx/>
              <a:buNone/>
              <a:defRPr sz="1400">
                <a:solidFill>
                  <a:srgbClr val="FF0000"/>
                </a:solidFill>
                <a:latin typeface="Akkurat"/>
                <a:cs typeface="Akkurat"/>
              </a:defRPr>
            </a:lvl5pPr>
          </a:lstStyle>
          <a:p>
            <a:r>
              <a:rPr lang="en-US" dirty="0" smtClean="0"/>
              <a:t>Calibri Light in black at 20 points. </a:t>
            </a:r>
            <a:endParaRPr lang="en-US" dirty="0"/>
          </a:p>
        </p:txBody>
      </p:sp>
      <p:sp>
        <p:nvSpPr>
          <p:cNvPr id="10" name="Text Placeholder 8"/>
          <p:cNvSpPr>
            <a:spLocks noGrp="1"/>
          </p:cNvSpPr>
          <p:nvPr>
            <p:ph type="body" sz="quarter" idx="38" hasCustomPrompt="1"/>
          </p:nvPr>
        </p:nvSpPr>
        <p:spPr>
          <a:xfrm>
            <a:off x="519829" y="431870"/>
            <a:ext cx="8208912" cy="620866"/>
          </a:xfrm>
          <a:prstGeom prst="rect">
            <a:avLst/>
          </a:prstGeom>
        </p:spPr>
        <p:txBody>
          <a:bodyPr vert="horz" lIns="91429" tIns="45714" rIns="91429" bIns="45714">
            <a:noAutofit/>
          </a:bodyPr>
          <a:lstStyle>
            <a:lvl1pPr marL="0" indent="0">
              <a:buFontTx/>
              <a:buNone/>
              <a:defRPr sz="30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Title 30 Points</a:t>
            </a:r>
            <a:endParaRPr lang="en-US" dirty="0"/>
          </a:p>
        </p:txBody>
      </p:sp>
      <p:sp>
        <p:nvSpPr>
          <p:cNvPr id="11" name="Text Placeholder 8"/>
          <p:cNvSpPr>
            <a:spLocks noGrp="1"/>
          </p:cNvSpPr>
          <p:nvPr>
            <p:ph type="body" sz="quarter" idx="39" hasCustomPrompt="1"/>
          </p:nvPr>
        </p:nvSpPr>
        <p:spPr>
          <a:xfrm>
            <a:off x="519829" y="1105942"/>
            <a:ext cx="8208912" cy="450850"/>
          </a:xfrm>
          <a:prstGeom prst="rect">
            <a:avLst/>
          </a:prstGeom>
        </p:spPr>
        <p:txBody>
          <a:bodyPr vert="horz" lIns="91429" tIns="45714" rIns="91429" bIns="45714">
            <a:normAutofit/>
          </a:bodyPr>
          <a:lstStyle>
            <a:lvl1pPr marL="0" indent="0">
              <a:buFontTx/>
              <a:buNone/>
              <a:defRPr sz="20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Subhead 20 Points</a:t>
            </a:r>
            <a:endParaRPr lang="en-US" dirty="0"/>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dirty="0"/>
          </a:p>
        </p:txBody>
      </p:sp>
    </p:spTree>
    <p:extLst>
      <p:ext uri="{BB962C8B-B14F-4D97-AF65-F5344CB8AC3E}">
        <p14:creationId xmlns:p14="http://schemas.microsoft.com/office/powerpoint/2010/main" val="93456357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odyText-LargeHeader">
    <p:spTree>
      <p:nvGrpSpPr>
        <p:cNvPr id="1" name=""/>
        <p:cNvGrpSpPr/>
        <p:nvPr/>
      </p:nvGrpSpPr>
      <p:grpSpPr>
        <a:xfrm>
          <a:off x="0" y="0"/>
          <a:ext cx="0" cy="0"/>
          <a:chOff x="0" y="0"/>
          <a:chExt cx="0" cy="0"/>
        </a:xfrm>
      </p:grpSpPr>
      <p:cxnSp>
        <p:nvCxnSpPr>
          <p:cNvPr id="9" name="Straight Connector 8"/>
          <p:cNvCxnSpPr/>
          <p:nvPr userDrawn="1"/>
        </p:nvCxnSpPr>
        <p:spPr>
          <a:xfrm>
            <a:off x="539552" y="1556792"/>
            <a:ext cx="8064896" cy="0"/>
          </a:xfrm>
          <a:prstGeom prst="line">
            <a:avLst/>
          </a:prstGeom>
          <a:ln cap="rnd" cmpd="sng">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8" name="Text Placeholder 5"/>
          <p:cNvSpPr>
            <a:spLocks noGrp="1"/>
          </p:cNvSpPr>
          <p:nvPr>
            <p:ph type="body" sz="quarter" idx="12" hasCustomPrompt="1"/>
          </p:nvPr>
        </p:nvSpPr>
        <p:spPr>
          <a:xfrm>
            <a:off x="519829" y="2060848"/>
            <a:ext cx="8185388" cy="4320480"/>
          </a:xfrm>
          <a:prstGeom prst="rect">
            <a:avLst/>
          </a:prstGeom>
        </p:spPr>
        <p:txBody>
          <a:bodyPr vert="horz" lIns="91429" tIns="45714" rIns="91429" bIns="45714">
            <a:noAutofit/>
          </a:bodyPr>
          <a:lstStyle>
            <a:lvl1pPr marL="0" indent="0">
              <a:buFontTx/>
              <a:buNone/>
              <a:defRPr sz="2000" b="0" i="0">
                <a:solidFill>
                  <a:schemeClr val="tx1"/>
                </a:solidFill>
                <a:latin typeface="+mj-lt"/>
                <a:cs typeface="Calibri Light"/>
              </a:defRPr>
            </a:lvl1pPr>
            <a:lvl2pPr marL="457146" indent="0">
              <a:buFontTx/>
              <a:buNone/>
              <a:defRPr sz="1400">
                <a:solidFill>
                  <a:srgbClr val="FF0000"/>
                </a:solidFill>
                <a:latin typeface="Akkurat"/>
                <a:cs typeface="Akkurat"/>
              </a:defRPr>
            </a:lvl2pPr>
            <a:lvl3pPr marL="914293" indent="0">
              <a:buFontTx/>
              <a:buNone/>
              <a:defRPr sz="1400">
                <a:solidFill>
                  <a:srgbClr val="FF0000"/>
                </a:solidFill>
                <a:latin typeface="Akkurat"/>
                <a:cs typeface="Akkurat"/>
              </a:defRPr>
            </a:lvl3pPr>
            <a:lvl4pPr marL="1371440" indent="0">
              <a:buFontTx/>
              <a:buNone/>
              <a:defRPr sz="1400">
                <a:solidFill>
                  <a:srgbClr val="FF0000"/>
                </a:solidFill>
                <a:latin typeface="Akkurat"/>
                <a:cs typeface="Akkurat"/>
              </a:defRPr>
            </a:lvl4pPr>
            <a:lvl5pPr marL="1828586" indent="0">
              <a:buFontTx/>
              <a:buNone/>
              <a:defRPr sz="1400">
                <a:solidFill>
                  <a:srgbClr val="FF0000"/>
                </a:solidFill>
                <a:latin typeface="Akkurat"/>
                <a:cs typeface="Akkurat"/>
              </a:defRPr>
            </a:lvl5pPr>
          </a:lstStyle>
          <a:p>
            <a:r>
              <a:rPr lang="en-US" dirty="0" smtClean="0"/>
              <a:t>Calibri Light in black at 20 points. </a:t>
            </a:r>
            <a:endParaRPr lang="en-US" dirty="0"/>
          </a:p>
        </p:txBody>
      </p:sp>
      <p:sp>
        <p:nvSpPr>
          <p:cNvPr id="10" name="Text Placeholder 8"/>
          <p:cNvSpPr>
            <a:spLocks noGrp="1"/>
          </p:cNvSpPr>
          <p:nvPr>
            <p:ph type="body" sz="quarter" idx="38" hasCustomPrompt="1"/>
          </p:nvPr>
        </p:nvSpPr>
        <p:spPr>
          <a:xfrm>
            <a:off x="519829" y="431870"/>
            <a:ext cx="8208912" cy="980906"/>
          </a:xfrm>
          <a:prstGeom prst="rect">
            <a:avLst/>
          </a:prstGeom>
        </p:spPr>
        <p:txBody>
          <a:bodyPr vert="horz" lIns="91429" tIns="45714" rIns="91429" bIns="45714">
            <a:noAutofit/>
          </a:bodyPr>
          <a:lstStyle>
            <a:lvl1pPr marL="0" indent="0">
              <a:buFontTx/>
              <a:buNone/>
              <a:defRPr sz="30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Title 30 Points</a:t>
            </a:r>
            <a:endParaRPr lang="en-US" dirty="0"/>
          </a:p>
        </p:txBody>
      </p:sp>
      <p:sp>
        <p:nvSpPr>
          <p:cNvPr id="11" name="Text Placeholder 8"/>
          <p:cNvSpPr>
            <a:spLocks noGrp="1"/>
          </p:cNvSpPr>
          <p:nvPr>
            <p:ph type="body" sz="quarter" idx="39" hasCustomPrompt="1"/>
          </p:nvPr>
        </p:nvSpPr>
        <p:spPr>
          <a:xfrm>
            <a:off x="519829" y="1609998"/>
            <a:ext cx="8208912" cy="450850"/>
          </a:xfrm>
          <a:prstGeom prst="rect">
            <a:avLst/>
          </a:prstGeom>
        </p:spPr>
        <p:txBody>
          <a:bodyPr vert="horz" lIns="91429" tIns="45714" rIns="91429" bIns="45714">
            <a:normAutofit/>
          </a:bodyPr>
          <a:lstStyle>
            <a:lvl1pPr marL="0" indent="0">
              <a:buFontTx/>
              <a:buNone/>
              <a:defRPr sz="20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Subhead 20 Points</a:t>
            </a:r>
            <a:endParaRPr lang="en-US" dirty="0"/>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a:p>
        </p:txBody>
      </p:sp>
    </p:spTree>
    <p:extLst>
      <p:ext uri="{BB962C8B-B14F-4D97-AF65-F5344CB8AC3E}">
        <p14:creationId xmlns:p14="http://schemas.microsoft.com/office/powerpoint/2010/main" val="320127445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ody Text - Smaller Header">
    <p:spTree>
      <p:nvGrpSpPr>
        <p:cNvPr id="1" name=""/>
        <p:cNvGrpSpPr/>
        <p:nvPr/>
      </p:nvGrpSpPr>
      <p:grpSpPr>
        <a:xfrm>
          <a:off x="0" y="0"/>
          <a:ext cx="0" cy="0"/>
          <a:chOff x="0" y="0"/>
          <a:chExt cx="0" cy="0"/>
        </a:xfrm>
      </p:grpSpPr>
      <p:cxnSp>
        <p:nvCxnSpPr>
          <p:cNvPr id="9" name="Straight Connector 8"/>
          <p:cNvCxnSpPr/>
          <p:nvPr userDrawn="1"/>
        </p:nvCxnSpPr>
        <p:spPr>
          <a:xfrm>
            <a:off x="199235" y="620688"/>
            <a:ext cx="8693245" cy="0"/>
          </a:xfrm>
          <a:prstGeom prst="line">
            <a:avLst/>
          </a:prstGeom>
          <a:ln cap="rnd" cmpd="sng">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10" name="Text Placeholder 8"/>
          <p:cNvSpPr>
            <a:spLocks noGrp="1"/>
          </p:cNvSpPr>
          <p:nvPr>
            <p:ph type="body" sz="quarter" idx="38" hasCustomPrompt="1"/>
          </p:nvPr>
        </p:nvSpPr>
        <p:spPr>
          <a:xfrm>
            <a:off x="179512" y="143838"/>
            <a:ext cx="8208912" cy="404842"/>
          </a:xfrm>
          <a:prstGeom prst="rect">
            <a:avLst/>
          </a:prstGeom>
        </p:spPr>
        <p:txBody>
          <a:bodyPr vert="horz" lIns="91429" tIns="45714" rIns="91429" bIns="45714">
            <a:noAutofit/>
          </a:bodyPr>
          <a:lstStyle>
            <a:lvl1pPr marL="0" indent="0">
              <a:buFontTx/>
              <a:buNone/>
              <a:defRPr sz="24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Title 24 Points</a:t>
            </a:r>
            <a:endParaRPr lang="en-US" dirty="0"/>
          </a:p>
        </p:txBody>
      </p:sp>
      <p:sp>
        <p:nvSpPr>
          <p:cNvPr id="11" name="Text Placeholder 8"/>
          <p:cNvSpPr>
            <a:spLocks noGrp="1"/>
          </p:cNvSpPr>
          <p:nvPr>
            <p:ph type="body" sz="quarter" idx="39" hasCustomPrompt="1"/>
          </p:nvPr>
        </p:nvSpPr>
        <p:spPr>
          <a:xfrm>
            <a:off x="179512" y="620688"/>
            <a:ext cx="8208912" cy="450850"/>
          </a:xfrm>
          <a:prstGeom prst="rect">
            <a:avLst/>
          </a:prstGeom>
        </p:spPr>
        <p:txBody>
          <a:bodyPr vert="horz" lIns="91429" tIns="45714" rIns="91429" bIns="45714">
            <a:normAutofit/>
          </a:bodyPr>
          <a:lstStyle>
            <a:lvl1pPr marL="0" indent="0">
              <a:buFontTx/>
              <a:buNone/>
              <a:defRPr sz="1600" b="1" i="0">
                <a:solidFill>
                  <a:schemeClr val="tx2"/>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Subhead 16 Points</a:t>
            </a:r>
            <a:endParaRPr lang="en-US" dirty="0"/>
          </a:p>
        </p:txBody>
      </p:sp>
      <p:sp>
        <p:nvSpPr>
          <p:cNvPr id="12"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a:p>
        </p:txBody>
      </p:sp>
    </p:spTree>
    <p:extLst>
      <p:ext uri="{BB962C8B-B14F-4D97-AF65-F5344CB8AC3E}">
        <p14:creationId xmlns:p14="http://schemas.microsoft.com/office/powerpoint/2010/main" val="68386355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ody Text - Smaller Header - Provisions">
    <p:spTree>
      <p:nvGrpSpPr>
        <p:cNvPr id="1" name=""/>
        <p:cNvGrpSpPr/>
        <p:nvPr/>
      </p:nvGrpSpPr>
      <p:grpSpPr>
        <a:xfrm>
          <a:off x="0" y="0"/>
          <a:ext cx="0" cy="0"/>
          <a:chOff x="0" y="0"/>
          <a:chExt cx="0" cy="0"/>
        </a:xfrm>
      </p:grpSpPr>
      <p:cxnSp>
        <p:nvCxnSpPr>
          <p:cNvPr id="9" name="Straight Connector 8"/>
          <p:cNvCxnSpPr/>
          <p:nvPr userDrawn="1"/>
        </p:nvCxnSpPr>
        <p:spPr>
          <a:xfrm>
            <a:off x="199235" y="980728"/>
            <a:ext cx="8693245" cy="0"/>
          </a:xfrm>
          <a:prstGeom prst="line">
            <a:avLst/>
          </a:prstGeom>
          <a:ln cap="rnd" cmpd="sng">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sp>
        <p:nvSpPr>
          <p:cNvPr id="10" name="Text Placeholder 8"/>
          <p:cNvSpPr>
            <a:spLocks noGrp="1"/>
          </p:cNvSpPr>
          <p:nvPr>
            <p:ph type="body" sz="quarter" idx="38" hasCustomPrompt="1"/>
          </p:nvPr>
        </p:nvSpPr>
        <p:spPr>
          <a:xfrm>
            <a:off x="179512" y="503878"/>
            <a:ext cx="8208912" cy="404842"/>
          </a:xfrm>
          <a:prstGeom prst="rect">
            <a:avLst/>
          </a:prstGeom>
        </p:spPr>
        <p:txBody>
          <a:bodyPr vert="horz" lIns="91429" tIns="45714" rIns="91429" bIns="45714">
            <a:noAutofit/>
          </a:bodyPr>
          <a:lstStyle>
            <a:lvl1pPr marL="0" indent="0">
              <a:buFontTx/>
              <a:buNone/>
              <a:defRPr sz="2400" b="1" i="0">
                <a:solidFill>
                  <a:srgbClr val="000000"/>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Title 24 Points</a:t>
            </a:r>
            <a:endParaRPr lang="en-US" dirty="0"/>
          </a:p>
        </p:txBody>
      </p:sp>
      <p:sp>
        <p:nvSpPr>
          <p:cNvPr id="11" name="Text Placeholder 8"/>
          <p:cNvSpPr>
            <a:spLocks noGrp="1"/>
          </p:cNvSpPr>
          <p:nvPr>
            <p:ph type="body" sz="quarter" idx="39" hasCustomPrompt="1"/>
          </p:nvPr>
        </p:nvSpPr>
        <p:spPr>
          <a:xfrm>
            <a:off x="179512" y="188640"/>
            <a:ext cx="8208912" cy="288032"/>
          </a:xfrm>
          <a:prstGeom prst="rect">
            <a:avLst/>
          </a:prstGeom>
        </p:spPr>
        <p:txBody>
          <a:bodyPr vert="horz" lIns="91429" tIns="45714" rIns="91429" bIns="45714">
            <a:noAutofit/>
          </a:bodyPr>
          <a:lstStyle>
            <a:lvl1pPr marL="0" indent="0">
              <a:buFontTx/>
              <a:buNone/>
              <a:defRPr sz="1800" b="1" i="1">
                <a:solidFill>
                  <a:schemeClr val="tx2"/>
                </a:solidFill>
                <a:latin typeface="Arial"/>
                <a:cs typeface="Arial"/>
              </a:defRPr>
            </a:lvl1pPr>
            <a:lvl2pPr marL="457146" indent="0">
              <a:buFontTx/>
              <a:buNone/>
              <a:defRPr sz="2400">
                <a:solidFill>
                  <a:schemeClr val="bg1"/>
                </a:solidFill>
                <a:latin typeface="Akkurat"/>
                <a:cs typeface="Akkurat"/>
              </a:defRPr>
            </a:lvl2pPr>
            <a:lvl3pPr marL="914293" indent="0">
              <a:buFontTx/>
              <a:buNone/>
              <a:defRPr sz="2400">
                <a:solidFill>
                  <a:schemeClr val="bg1"/>
                </a:solidFill>
                <a:latin typeface="Akkurat"/>
                <a:cs typeface="Akkurat"/>
              </a:defRPr>
            </a:lvl3pPr>
            <a:lvl4pPr marL="1371440" indent="0">
              <a:buFontTx/>
              <a:buNone/>
              <a:defRPr sz="2400">
                <a:solidFill>
                  <a:schemeClr val="bg1"/>
                </a:solidFill>
                <a:latin typeface="Akkurat"/>
                <a:cs typeface="Akkurat"/>
              </a:defRPr>
            </a:lvl4pPr>
            <a:lvl5pPr marL="1828586" indent="0">
              <a:buFontTx/>
              <a:buNone/>
              <a:defRPr sz="2400">
                <a:solidFill>
                  <a:schemeClr val="bg1"/>
                </a:solidFill>
                <a:latin typeface="Akkurat"/>
                <a:cs typeface="Akkurat"/>
              </a:defRPr>
            </a:lvl5pPr>
          </a:lstStyle>
          <a:p>
            <a:pPr lvl="0"/>
            <a:r>
              <a:rPr lang="en-US" dirty="0" smtClean="0"/>
              <a:t>Arial Bold Subhead 18 Points, Italic</a:t>
            </a:r>
            <a:endParaRPr lang="en-US" dirty="0"/>
          </a:p>
        </p:txBody>
      </p:sp>
      <p:sp>
        <p:nvSpPr>
          <p:cNvPr id="12"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a:p>
        </p:txBody>
      </p:sp>
    </p:spTree>
    <p:extLst>
      <p:ext uri="{BB962C8B-B14F-4D97-AF65-F5344CB8AC3E}">
        <p14:creationId xmlns:p14="http://schemas.microsoft.com/office/powerpoint/2010/main" val="339475478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a:t>
            </a:fld>
            <a:endParaRPr lang="en-US" altLang="en-US"/>
          </a:p>
        </p:txBody>
      </p:sp>
    </p:spTree>
    <p:extLst>
      <p:ext uri="{BB962C8B-B14F-4D97-AF65-F5344CB8AC3E}">
        <p14:creationId xmlns:p14="http://schemas.microsoft.com/office/powerpoint/2010/main" val="409668847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ck Background">
    <p:bg>
      <p:bgRef idx="1001">
        <a:schemeClr val="bg1"/>
      </p:bgRef>
    </p:bg>
    <p:spTree>
      <p:nvGrpSpPr>
        <p:cNvPr id="1" name=""/>
        <p:cNvGrpSpPr/>
        <p:nvPr/>
      </p:nvGrpSpPr>
      <p:grpSpPr>
        <a:xfrm>
          <a:off x="0" y="0"/>
          <a:ext cx="0" cy="0"/>
          <a:chOff x="0" y="0"/>
          <a:chExt cx="0" cy="0"/>
        </a:xfrm>
      </p:grpSpPr>
      <p:sp>
        <p:nvSpPr>
          <p:cNvPr id="2"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solidFill>
                  <a:schemeClr val="accent6"/>
                </a:solidFill>
              </a:defRPr>
            </a:lvl1pPr>
          </a:lstStyle>
          <a:p>
            <a:pPr>
              <a:defRPr/>
            </a:pPr>
            <a:fld id="{46425072-6E52-45A8-8A7E-A5B11BCA4176}" type="slidenum">
              <a:rPr lang="en-US" altLang="en-US" smtClean="0"/>
              <a:pPr>
                <a:defRPr/>
              </a:pPr>
              <a:t>‹#›</a:t>
            </a:fld>
            <a:endParaRPr lang="en-US" altLang="en-US" dirty="0"/>
          </a:p>
        </p:txBody>
      </p:sp>
    </p:spTree>
    <p:extLst>
      <p:ext uri="{BB962C8B-B14F-4D97-AF65-F5344CB8AC3E}">
        <p14:creationId xmlns:p14="http://schemas.microsoft.com/office/powerpoint/2010/main" val="205648582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fld id="{1F90B020-EA56-4166-88F8-DAEDBE5322A7}" type="slidenum">
              <a:rPr lang="en-US" altLang="en-US"/>
              <a:pPr/>
              <a:t>‹#›</a:t>
            </a:fld>
            <a:endParaRPr lang="en-US" altLang="en-US"/>
          </a:p>
        </p:txBody>
      </p:sp>
    </p:spTree>
    <p:extLst>
      <p:ext uri="{BB962C8B-B14F-4D97-AF65-F5344CB8AC3E}">
        <p14:creationId xmlns:p14="http://schemas.microsoft.com/office/powerpoint/2010/main" val="1830911653"/>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4022900-6042-614C-B879-FCAC9AB848D4}" type="datetimeFigureOut">
              <a:rPr lang="en-US" smtClean="0"/>
              <a:t>7/7/2020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ECEB389-514E-3A4F-9189-069402B7FC3B}" type="slidenum">
              <a:rPr lang="en-US" smtClean="0"/>
              <a:t>‹#›</a:t>
            </a:fld>
            <a:endParaRPr lang="en-US"/>
          </a:p>
        </p:txBody>
      </p:sp>
    </p:spTree>
    <p:extLst>
      <p:ext uri="{BB962C8B-B14F-4D97-AF65-F5344CB8AC3E}">
        <p14:creationId xmlns:p14="http://schemas.microsoft.com/office/powerpoint/2010/main" val="2322386140"/>
      </p:ext>
    </p:extLst>
  </p:cSld>
  <p:clrMap bg1="lt1" tx1="dk1" bg2="lt2" tx2="dk2" accent1="accent1" accent2="accent2" accent3="accent3" accent4="accent4" accent5="accent5" accent6="accent6" hlink="hlink" folHlink="folHlink"/>
  <p:sldLayoutIdLst>
    <p:sldLayoutId id="2147483962" r:id="rId1"/>
    <p:sldLayoutId id="2147483969" r:id="rId2"/>
    <p:sldLayoutId id="2147483959" r:id="rId3"/>
    <p:sldLayoutId id="2147483973" r:id="rId4"/>
    <p:sldLayoutId id="2147483968" r:id="rId5"/>
    <p:sldLayoutId id="2147483974" r:id="rId6"/>
    <p:sldLayoutId id="2147483954" r:id="rId7"/>
    <p:sldLayoutId id="2147483967" r:id="rId8"/>
    <p:sldLayoutId id="2147483970" r:id="rId9"/>
    <p:sldLayoutId id="2147483971" r:id="rId10"/>
    <p:sldLayoutId id="2147483976" r:id="rId11"/>
    <p:sldLayoutId id="2147483977" r:id="rId12"/>
    <p:sldLayoutId id="2147483978" r:id="rId13"/>
  </p:sldLayoutIdLst>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par>
    </p:tnLst>
  </p:timing>
  <p:txStyles>
    <p:titleStyle>
      <a:lvl1pPr algn="ctr" defTabSz="457200" rtl="0" eaLnBrk="1" latinLnBrk="0" hangingPunct="1">
        <a:spcBef>
          <a:spcPct val="0"/>
        </a:spcBef>
        <a:buNone/>
        <a:defRPr sz="3200" b="1" kern="1200">
          <a:solidFill>
            <a:schemeClr val="tx1"/>
          </a:solidFill>
          <a:latin typeface="Arial" panose="020B0604020202020204" pitchFamily="34" charset="0"/>
          <a:ea typeface="+mj-ea"/>
          <a:cs typeface="Arial" panose="020B0604020202020204" pitchFamily="34" charset="0"/>
        </a:defRPr>
      </a:lvl1pPr>
    </p:titleStyle>
    <p:bodyStyle>
      <a:lvl1pPr marL="0" indent="0" algn="l" defTabSz="457200" rtl="0" eaLnBrk="1" latinLnBrk="0" hangingPunct="1">
        <a:spcBef>
          <a:spcPct val="20000"/>
        </a:spcBef>
        <a:buFontTx/>
        <a:buNone/>
        <a:defRPr sz="2400" b="1"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2pPr>
      <a:lvl3pPr marL="11430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3pPr>
      <a:lvl4pPr marL="16002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4pPr>
      <a:lvl5pPr marL="20574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10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8.xml"/><Relationship Id="rId1" Type="http://schemas.openxmlformats.org/officeDocument/2006/relationships/vmlDrawing" Target="../drawings/vmlDrawing13.vml"/><Relationship Id="rId5" Type="http://schemas.openxmlformats.org/officeDocument/2006/relationships/image" Target="../media/image122.emf"/><Relationship Id="rId4" Type="http://schemas.openxmlformats.org/officeDocument/2006/relationships/oleObject" Target="../embeddings/oleObject23.bin"/></Relationships>
</file>

<file path=ppt/slides/_rels/slide1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22.png"/><Relationship Id="rId4" Type="http://schemas.openxmlformats.org/officeDocument/2006/relationships/oleObject" Target="../embeddings/oleObject1.bin"/></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18.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25.jpeg"/></Relationships>
</file>

<file path=ppt/slides/_rels/slide28.xml.rels><?xml version="1.0" encoding="UTF-8" standalone="yes"?>
<Relationships xmlns="http://schemas.openxmlformats.org/package/2006/relationships"><Relationship Id="rId8" Type="http://schemas.openxmlformats.org/officeDocument/2006/relationships/image" Target="../media/image38.wmf"/><Relationship Id="rId3" Type="http://schemas.openxmlformats.org/officeDocument/2006/relationships/notesSlide" Target="../notesSlides/notesSlide28.xml"/><Relationship Id="rId7" Type="http://schemas.openxmlformats.org/officeDocument/2006/relationships/oleObject" Target="../embeddings/oleObject3.bin"/><Relationship Id="rId2" Type="http://schemas.openxmlformats.org/officeDocument/2006/relationships/slideLayout" Target="../slideLayouts/slideLayout3.xml"/><Relationship Id="rId1" Type="http://schemas.openxmlformats.org/officeDocument/2006/relationships/vmlDrawing" Target="../drawings/vmlDrawing2.vml"/><Relationship Id="rId6" Type="http://schemas.openxmlformats.org/officeDocument/2006/relationships/image" Target="../media/image21.jpeg"/><Relationship Id="rId5" Type="http://schemas.openxmlformats.org/officeDocument/2006/relationships/image" Target="../media/image37.png"/><Relationship Id="rId10" Type="http://schemas.openxmlformats.org/officeDocument/2006/relationships/image" Target="../media/image270.png"/><Relationship Id="rId4" Type="http://schemas.openxmlformats.org/officeDocument/2006/relationships/oleObject" Target="../embeddings/oleObject2.bin"/><Relationship Id="rId9" Type="http://schemas.openxmlformats.org/officeDocument/2006/relationships/image" Target="../media/image42.pn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xml"/><Relationship Id="rId1" Type="http://schemas.openxmlformats.org/officeDocument/2006/relationships/vmlDrawing" Target="../drawings/vmlDrawing3.vml"/><Relationship Id="rId5" Type="http://schemas.openxmlformats.org/officeDocument/2006/relationships/image" Target="../media/image40.png"/><Relationship Id="rId4" Type="http://schemas.openxmlformats.org/officeDocument/2006/relationships/oleObject" Target="../embeddings/oleObject4.bin"/></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vmlDrawing" Target="../drawings/vmlDrawing4.vml"/><Relationship Id="rId6" Type="http://schemas.openxmlformats.org/officeDocument/2006/relationships/image" Target="../media/image42.wmf"/><Relationship Id="rId5" Type="http://schemas.openxmlformats.org/officeDocument/2006/relationships/oleObject" Target="../embeddings/oleObject5.bin"/><Relationship Id="rId4" Type="http://schemas.openxmlformats.org/officeDocument/2006/relationships/image" Target="../media/image43.wmf"/></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3.xml"/><Relationship Id="rId1" Type="http://schemas.openxmlformats.org/officeDocument/2006/relationships/vmlDrawing" Target="../drawings/vmlDrawing5.vml"/><Relationship Id="rId6" Type="http://schemas.openxmlformats.org/officeDocument/2006/relationships/image" Target="../media/image44.wmf"/><Relationship Id="rId5" Type="http://schemas.openxmlformats.org/officeDocument/2006/relationships/oleObject" Target="../embeddings/oleObject6.bin"/><Relationship Id="rId4" Type="http://schemas.openxmlformats.org/officeDocument/2006/relationships/image" Target="../media/image45.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notesSlide" Target="../notesSlides/notesSlide36.xml"/><Relationship Id="rId1" Type="http://schemas.openxmlformats.org/officeDocument/2006/relationships/slideLayout" Target="../slideLayouts/slideLayout3.xml"/><Relationship Id="rId5" Type="http://schemas.openxmlformats.org/officeDocument/2006/relationships/image" Target="../media/image48.wmf"/><Relationship Id="rId4" Type="http://schemas.openxmlformats.org/officeDocument/2006/relationships/image" Target="../media/image47.wmf"/></Relationships>
</file>

<file path=ppt/slides/_rels/slide37.xml.rels><?xml version="1.0" encoding="UTF-8" standalone="yes"?>
<Relationships xmlns="http://schemas.openxmlformats.org/package/2006/relationships"><Relationship Id="rId3" Type="http://schemas.openxmlformats.org/officeDocument/2006/relationships/image" Target="../media/image49.emf"/><Relationship Id="rId2" Type="http://schemas.openxmlformats.org/officeDocument/2006/relationships/notesSlide" Target="../notesSlides/notesSlide37.xml"/><Relationship Id="rId1" Type="http://schemas.openxmlformats.org/officeDocument/2006/relationships/slideLayout" Target="../slideLayouts/slideLayout3.xml"/><Relationship Id="rId5" Type="http://schemas.openxmlformats.org/officeDocument/2006/relationships/image" Target="../media/image55.png"/><Relationship Id="rId4" Type="http://schemas.openxmlformats.org/officeDocument/2006/relationships/image" Target="../media/image50.emf"/></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4.xml"/><Relationship Id="rId5" Type="http://schemas.openxmlformats.org/officeDocument/2006/relationships/image" Target="../media/image55.jpeg"/><Relationship Id="rId4" Type="http://schemas.openxmlformats.org/officeDocument/2006/relationships/image" Target="../media/image54.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7" Type="http://schemas.openxmlformats.org/officeDocument/2006/relationships/image" Target="../media/image57.wmf"/><Relationship Id="rId2" Type="http://schemas.openxmlformats.org/officeDocument/2006/relationships/slideLayout" Target="../slideLayouts/slideLayout3.xml"/><Relationship Id="rId1" Type="http://schemas.openxmlformats.org/officeDocument/2006/relationships/vmlDrawing" Target="../drawings/vmlDrawing6.vml"/><Relationship Id="rId6" Type="http://schemas.openxmlformats.org/officeDocument/2006/relationships/oleObject" Target="../embeddings/oleObject8.bin"/><Relationship Id="rId5" Type="http://schemas.openxmlformats.org/officeDocument/2006/relationships/image" Target="../media/image56.wmf"/><Relationship Id="rId4" Type="http://schemas.openxmlformats.org/officeDocument/2006/relationships/oleObject" Target="../embeddings/oleObject7.bin"/></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44.xml"/><Relationship Id="rId7" Type="http://schemas.openxmlformats.org/officeDocument/2006/relationships/image" Target="../media/image59.wmf"/><Relationship Id="rId2" Type="http://schemas.openxmlformats.org/officeDocument/2006/relationships/slideLayout" Target="../slideLayouts/slideLayout3.xml"/><Relationship Id="rId1" Type="http://schemas.openxmlformats.org/officeDocument/2006/relationships/vmlDrawing" Target="../drawings/vmlDrawing7.vml"/><Relationship Id="rId6" Type="http://schemas.openxmlformats.org/officeDocument/2006/relationships/oleObject" Target="../embeddings/oleObject10.bin"/><Relationship Id="rId5" Type="http://schemas.openxmlformats.org/officeDocument/2006/relationships/image" Target="../media/image58.wmf"/><Relationship Id="rId4" Type="http://schemas.openxmlformats.org/officeDocument/2006/relationships/oleObject" Target="../embeddings/oleObject9.bin"/><Relationship Id="rId9" Type="http://schemas.openxmlformats.org/officeDocument/2006/relationships/image" Target="../media/image60.wm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62.wmf"/><Relationship Id="rId2" Type="http://schemas.openxmlformats.org/officeDocument/2006/relationships/slideLayout" Target="../slideLayouts/slideLayout3.xml"/><Relationship Id="rId1" Type="http://schemas.openxmlformats.org/officeDocument/2006/relationships/vmlDrawing" Target="../drawings/vmlDrawing8.vml"/><Relationship Id="rId6" Type="http://schemas.openxmlformats.org/officeDocument/2006/relationships/oleObject" Target="../embeddings/oleObject13.bin"/><Relationship Id="rId5" Type="http://schemas.openxmlformats.org/officeDocument/2006/relationships/image" Target="../media/image61.wmf"/><Relationship Id="rId4" Type="http://schemas.openxmlformats.org/officeDocument/2006/relationships/oleObject" Target="../embeddings/oleObject12.bin"/></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8" Type="http://schemas.openxmlformats.org/officeDocument/2006/relationships/oleObject" Target="../embeddings/oleObject16.bin"/><Relationship Id="rId3" Type="http://schemas.openxmlformats.org/officeDocument/2006/relationships/notesSlide" Target="../notesSlides/notesSlide47.xml"/><Relationship Id="rId7" Type="http://schemas.openxmlformats.org/officeDocument/2006/relationships/image" Target="../media/image64.wmf"/><Relationship Id="rId2" Type="http://schemas.openxmlformats.org/officeDocument/2006/relationships/slideLayout" Target="../slideLayouts/slideLayout3.xml"/><Relationship Id="rId1" Type="http://schemas.openxmlformats.org/officeDocument/2006/relationships/vmlDrawing" Target="../drawings/vmlDrawing9.vml"/><Relationship Id="rId6" Type="http://schemas.openxmlformats.org/officeDocument/2006/relationships/oleObject" Target="../embeddings/oleObject15.bin"/><Relationship Id="rId11" Type="http://schemas.openxmlformats.org/officeDocument/2006/relationships/image" Target="../media/image66.wmf"/><Relationship Id="rId5" Type="http://schemas.openxmlformats.org/officeDocument/2006/relationships/image" Target="../media/image63.wmf"/><Relationship Id="rId10" Type="http://schemas.openxmlformats.org/officeDocument/2006/relationships/oleObject" Target="../embeddings/oleObject17.bin"/><Relationship Id="rId4" Type="http://schemas.openxmlformats.org/officeDocument/2006/relationships/oleObject" Target="../embeddings/oleObject14.bin"/><Relationship Id="rId9" Type="http://schemas.openxmlformats.org/officeDocument/2006/relationships/image" Target="../media/image65.wmf"/></Relationships>
</file>

<file path=ppt/slides/_rels/slide48.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notesSlide" Target="../notesSlides/notesSlide48.xml"/><Relationship Id="rId7" Type="http://schemas.openxmlformats.org/officeDocument/2006/relationships/image" Target="../media/image68.wmf"/><Relationship Id="rId2" Type="http://schemas.openxmlformats.org/officeDocument/2006/relationships/slideLayout" Target="../slideLayouts/slideLayout3.xml"/><Relationship Id="rId1" Type="http://schemas.openxmlformats.org/officeDocument/2006/relationships/vmlDrawing" Target="../drawings/vmlDrawing10.vml"/><Relationship Id="rId6" Type="http://schemas.openxmlformats.org/officeDocument/2006/relationships/oleObject" Target="../embeddings/oleObject19.bin"/><Relationship Id="rId5" Type="http://schemas.openxmlformats.org/officeDocument/2006/relationships/image" Target="../media/image67.wmf"/><Relationship Id="rId4" Type="http://schemas.openxmlformats.org/officeDocument/2006/relationships/oleObject" Target="../embeddings/oleObject18.bin"/></Relationships>
</file>

<file path=ppt/slides/_rels/slide4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image" Target="../media/image72.png"/><Relationship Id="rId4" Type="http://schemas.openxmlformats.org/officeDocument/2006/relationships/image" Target="../media/image71.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xml"/><Relationship Id="rId1" Type="http://schemas.openxmlformats.org/officeDocument/2006/relationships/vmlDrawing" Target="../drawings/vmlDrawing11.vml"/><Relationship Id="rId5" Type="http://schemas.openxmlformats.org/officeDocument/2006/relationships/image" Target="../media/image73.wmf"/><Relationship Id="rId4" Type="http://schemas.openxmlformats.org/officeDocument/2006/relationships/oleObject" Target="../embeddings/oleObject20.bin"/></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8" Type="http://schemas.openxmlformats.org/officeDocument/2006/relationships/oleObject" Target="../embeddings/oleObject22.bin"/><Relationship Id="rId3" Type="http://schemas.openxmlformats.org/officeDocument/2006/relationships/notesSlide" Target="../notesSlides/notesSlide57.xml"/><Relationship Id="rId7" Type="http://schemas.openxmlformats.org/officeDocument/2006/relationships/image" Target="../media/image74.wmf"/><Relationship Id="rId2" Type="http://schemas.openxmlformats.org/officeDocument/2006/relationships/slideLayout" Target="../slideLayouts/slideLayout6.xml"/><Relationship Id="rId1" Type="http://schemas.openxmlformats.org/officeDocument/2006/relationships/vmlDrawing" Target="../drawings/vmlDrawing12.vml"/><Relationship Id="rId6" Type="http://schemas.openxmlformats.org/officeDocument/2006/relationships/oleObject" Target="../embeddings/oleObject21.bin"/><Relationship Id="rId5" Type="http://schemas.openxmlformats.org/officeDocument/2006/relationships/image" Target="../media/image21.jpeg"/><Relationship Id="rId4" Type="http://schemas.openxmlformats.org/officeDocument/2006/relationships/image" Target="../media/image76.png"/><Relationship Id="rId9" Type="http://schemas.openxmlformats.org/officeDocument/2006/relationships/image" Target="../media/image75.wmf"/></Relationships>
</file>

<file path=ppt/slides/_rels/slide5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9.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0.xml"/><Relationship Id="rId1" Type="http://schemas.openxmlformats.org/officeDocument/2006/relationships/slideLayout" Target="../slideLayouts/slideLayout6.xml"/><Relationship Id="rId5" Type="http://schemas.openxmlformats.org/officeDocument/2006/relationships/image" Target="../media/image81.png"/><Relationship Id="rId4" Type="http://schemas.openxmlformats.org/officeDocument/2006/relationships/image" Target="../media/image80.png"/></Relationships>
</file>

<file path=ppt/slides/_rels/slide6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7.png"/><Relationship Id="rId2" Type="http://schemas.openxmlformats.org/officeDocument/2006/relationships/notesSlide" Target="../notesSlides/notesSlide65.xml"/><Relationship Id="rId1" Type="http://schemas.openxmlformats.org/officeDocument/2006/relationships/slideLayout" Target="../slideLayouts/slideLayout6.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6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68.xml"/><Relationship Id="rId1" Type="http://schemas.openxmlformats.org/officeDocument/2006/relationships/slideLayout" Target="../slideLayouts/slideLayout6.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6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notesSlide" Target="../notesSlides/notesSlide71.xml"/><Relationship Id="rId1" Type="http://schemas.openxmlformats.org/officeDocument/2006/relationships/slideLayout" Target="../slideLayouts/slideLayout5.xml"/><Relationship Id="rId5" Type="http://schemas.openxmlformats.org/officeDocument/2006/relationships/image" Target="../media/image48.wmf"/><Relationship Id="rId4" Type="http://schemas.openxmlformats.org/officeDocument/2006/relationships/image" Target="../media/image47.wmf"/></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4.xml"/><Relationship Id="rId1" Type="http://schemas.openxmlformats.org/officeDocument/2006/relationships/slideLayout" Target="../slideLayouts/slideLayout5.xml"/><Relationship Id="rId5" Type="http://schemas.openxmlformats.org/officeDocument/2006/relationships/image" Target="../media/image97.png"/><Relationship Id="rId4" Type="http://schemas.openxmlformats.org/officeDocument/2006/relationships/image" Target="../media/image96.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notesSlide" Target="../notesSlides/notesSlide78.xml"/><Relationship Id="rId1" Type="http://schemas.openxmlformats.org/officeDocument/2006/relationships/slideLayout" Target="../slideLayouts/slideLayout5.xml"/><Relationship Id="rId5" Type="http://schemas.openxmlformats.org/officeDocument/2006/relationships/image" Target="../media/image98.emf"/><Relationship Id="rId4" Type="http://schemas.openxmlformats.org/officeDocument/2006/relationships/image" Target="../media/image97.emf"/></Relationships>
</file>

<file path=ppt/slides/_rels/slide7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9.xml"/><Relationship Id="rId1" Type="http://schemas.openxmlformats.org/officeDocument/2006/relationships/slideLayout" Target="../slideLayouts/slideLayout6.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10.wmf"/></Relationships>
</file>

<file path=ppt/slides/_rels/slide8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84.xml"/><Relationship Id="rId1" Type="http://schemas.openxmlformats.org/officeDocument/2006/relationships/slideLayout" Target="../slideLayouts/slideLayout6.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85.xml.rels><?xml version="1.0" encoding="UTF-8" standalone="yes"?>
<Relationships xmlns="http://schemas.openxmlformats.org/package/2006/relationships"><Relationship Id="rId3" Type="http://schemas.openxmlformats.org/officeDocument/2006/relationships/image" Target="../media/image100.emf"/><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86.xml"/><Relationship Id="rId1" Type="http://schemas.openxmlformats.org/officeDocument/2006/relationships/slideLayout" Target="../slideLayouts/slideLayout3.xml"/><Relationship Id="rId5" Type="http://schemas.openxmlformats.org/officeDocument/2006/relationships/image" Target="../media/image102.emf"/><Relationship Id="rId4" Type="http://schemas.openxmlformats.org/officeDocument/2006/relationships/hyperlink" Target="file:///C:\Documents%20and%20Settings\sabelli\My%20Documents\Rafael\AISC\NASCC\smp.ram" TargetMode="External"/></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12.emf"/></Relationships>
</file>

<file path=ppt/slides/_rels/slide90.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91.xml"/><Relationship Id="rId1" Type="http://schemas.openxmlformats.org/officeDocument/2006/relationships/slideLayout" Target="../slideLayouts/slideLayout3.xml"/><Relationship Id="rId4" Type="http://schemas.openxmlformats.org/officeDocument/2006/relationships/image" Target="../media/image11.wmf"/></Relationships>
</file>

<file path=ppt/slides/_rels/slide9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100.emf"/><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9"/>
          <p:cNvSpPr txBox="1">
            <a:spLocks noChangeArrowheads="1"/>
          </p:cNvSpPr>
          <p:nvPr/>
        </p:nvSpPr>
        <p:spPr bwMode="auto">
          <a:xfrm>
            <a:off x="607243" y="2771673"/>
            <a:ext cx="4468813" cy="2585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lgn="ctr">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50000"/>
              <a:buChar char="•"/>
              <a:defRPr sz="2800" b="1">
                <a:solidFill>
                  <a:schemeClr val="tx1"/>
                </a:solidFill>
                <a:latin typeface="Arial" charset="0"/>
              </a:defRPr>
            </a:lvl1pPr>
            <a:lvl2pPr marL="742950" indent="-285750">
              <a:spcBef>
                <a:spcPct val="20000"/>
              </a:spcBef>
              <a:buClr>
                <a:schemeClr val="tx2"/>
              </a:buClr>
              <a:buSzPct val="100000"/>
              <a:buChar char="–"/>
              <a:defRPr sz="2800" b="1">
                <a:solidFill>
                  <a:schemeClr val="tx1"/>
                </a:solidFill>
                <a:latin typeface="Arial" charset="0"/>
              </a:defRPr>
            </a:lvl2pPr>
            <a:lvl3pPr marL="1143000" indent="-228600">
              <a:spcBef>
                <a:spcPct val="20000"/>
              </a:spcBef>
              <a:buClr>
                <a:schemeClr val="tx2"/>
              </a:buClr>
              <a:buSzPct val="100000"/>
              <a:buChar char="•"/>
              <a:defRPr sz="2400">
                <a:solidFill>
                  <a:schemeClr val="tx1"/>
                </a:solidFill>
                <a:latin typeface="Arial" charset="0"/>
              </a:defRPr>
            </a:lvl3pPr>
            <a:lvl4pPr marL="1600200" indent="-228600">
              <a:spcBef>
                <a:spcPct val="20000"/>
              </a:spcBef>
              <a:buClr>
                <a:schemeClr val="tx2"/>
              </a:buClr>
              <a:buSzPct val="100000"/>
              <a:buChar char="–"/>
              <a:defRPr sz="2000">
                <a:solidFill>
                  <a:schemeClr val="tx1"/>
                </a:solidFill>
                <a:latin typeface="Arial" charset="0"/>
              </a:defRPr>
            </a:lvl4pPr>
            <a:lvl5pPr marL="2057400" indent="-228600">
              <a:spcBef>
                <a:spcPct val="20000"/>
              </a:spcBef>
              <a:buClr>
                <a:schemeClr val="tx2"/>
              </a:buClr>
              <a:buSzPct val="100000"/>
              <a:buChar char="•"/>
              <a:defRPr sz="2000">
                <a:solidFill>
                  <a:schemeClr val="tx1"/>
                </a:solidFill>
                <a:latin typeface="Arial"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charset="0"/>
              </a:defRPr>
            </a:lvl9pPr>
          </a:lstStyle>
          <a:p>
            <a:pPr>
              <a:spcBef>
                <a:spcPct val="50000"/>
              </a:spcBef>
              <a:buClrTx/>
              <a:buSzTx/>
              <a:buFontTx/>
              <a:buNone/>
            </a:pPr>
            <a:r>
              <a:rPr lang="en-US" altLang="en-US" sz="1800" b="0" dirty="0">
                <a:latin typeface="Calibri Light" panose="020F0302020204030204" pitchFamily="34" charset="0"/>
                <a:cs typeface="Calibri Light" panose="020F0302020204030204" pitchFamily="34" charset="0"/>
              </a:rPr>
              <a:t>Prepared by</a:t>
            </a:r>
            <a:r>
              <a:rPr lang="en-US" altLang="en-US" sz="1800" b="0" dirty="0" smtClean="0">
                <a:latin typeface="Calibri Light" panose="020F0302020204030204" pitchFamily="34" charset="0"/>
                <a:cs typeface="Calibri Light" panose="020F0302020204030204" pitchFamily="34" charset="0"/>
              </a:rPr>
              <a:t>:</a:t>
            </a:r>
            <a:br>
              <a:rPr lang="en-US" altLang="en-US" sz="1800" b="0" dirty="0" smtClean="0">
                <a:latin typeface="Calibri Light" panose="020F0302020204030204" pitchFamily="34" charset="0"/>
                <a:cs typeface="Calibri Light" panose="020F0302020204030204" pitchFamily="34" charset="0"/>
              </a:rPr>
            </a:br>
            <a:r>
              <a:rPr lang="en-US" altLang="en-US" sz="1800" b="0" dirty="0" smtClean="0">
                <a:latin typeface="Calibri Light" panose="020F0302020204030204" pitchFamily="34" charset="0"/>
                <a:cs typeface="Calibri Light" panose="020F0302020204030204" pitchFamily="34" charset="0"/>
              </a:rPr>
              <a:t>Rafael </a:t>
            </a:r>
            <a:r>
              <a:rPr lang="en-US" altLang="en-US" sz="1800" b="0" dirty="0" err="1" smtClean="0">
                <a:latin typeface="Calibri Light" panose="020F0302020204030204" pitchFamily="34" charset="0"/>
                <a:cs typeface="Calibri Light" panose="020F0302020204030204" pitchFamily="34" charset="0"/>
              </a:rPr>
              <a:t>Sabelli</a:t>
            </a:r>
            <a:r>
              <a:rPr lang="en-US" altLang="en-US" sz="1800" b="0" dirty="0" smtClean="0">
                <a:latin typeface="Calibri Light" panose="020F0302020204030204" pitchFamily="34" charset="0"/>
                <a:cs typeface="Calibri Light" panose="020F0302020204030204" pitchFamily="34" charset="0"/>
              </a:rPr>
              <a:t>, SE</a:t>
            </a:r>
            <a:r>
              <a:rPr lang="en-US" altLang="en-US" sz="1800" b="0" dirty="0">
                <a:latin typeface="Calibri Light" panose="020F0302020204030204" pitchFamily="34" charset="0"/>
                <a:cs typeface="Calibri Light" panose="020F0302020204030204" pitchFamily="34" charset="0"/>
              </a:rPr>
              <a:t/>
            </a:r>
            <a:br>
              <a:rPr lang="en-US" altLang="en-US" sz="1800" b="0" dirty="0">
                <a:latin typeface="Calibri Light" panose="020F0302020204030204" pitchFamily="34" charset="0"/>
                <a:cs typeface="Calibri Light" panose="020F0302020204030204" pitchFamily="34" charset="0"/>
              </a:rPr>
            </a:br>
            <a:r>
              <a:rPr lang="en-US" altLang="en-US" sz="1800" b="0" dirty="0">
                <a:latin typeface="Calibri Light" panose="020F0302020204030204" pitchFamily="34" charset="0"/>
                <a:cs typeface="Calibri Light" panose="020F0302020204030204" pitchFamily="34" charset="0"/>
              </a:rPr>
              <a:t>Walter P. </a:t>
            </a:r>
            <a:r>
              <a:rPr lang="en-US" altLang="en-US" sz="1800" b="0" dirty="0" smtClean="0">
                <a:latin typeface="Calibri Light" panose="020F0302020204030204" pitchFamily="34" charset="0"/>
                <a:cs typeface="Calibri Light" panose="020F0302020204030204" pitchFamily="34" charset="0"/>
              </a:rPr>
              <a:t>Moore</a:t>
            </a:r>
          </a:p>
          <a:p>
            <a:pPr>
              <a:spcBef>
                <a:spcPct val="50000"/>
              </a:spcBef>
              <a:buClrTx/>
              <a:buSzTx/>
              <a:buFontTx/>
              <a:buNone/>
            </a:pPr>
            <a:r>
              <a:rPr lang="en-US" altLang="en-US" sz="1800" b="0" dirty="0" smtClean="0">
                <a:latin typeface="Calibri Light" panose="020F0302020204030204" pitchFamily="34" charset="0"/>
                <a:cs typeface="Calibri Light" panose="020F0302020204030204" pitchFamily="34" charset="0"/>
              </a:rPr>
              <a:t>Updated by:</a:t>
            </a:r>
            <a:r>
              <a:rPr lang="en-US" altLang="en-US" sz="1800" b="0" dirty="0">
                <a:latin typeface="Calibri Light" panose="020F0302020204030204" pitchFamily="34" charset="0"/>
                <a:cs typeface="Calibri Light" panose="020F0302020204030204" pitchFamily="34" charset="0"/>
              </a:rPr>
              <a:t/>
            </a:r>
            <a:br>
              <a:rPr lang="en-US" altLang="en-US" sz="1800" b="0" dirty="0">
                <a:latin typeface="Calibri Light" panose="020F0302020204030204" pitchFamily="34" charset="0"/>
                <a:cs typeface="Calibri Light" panose="020F0302020204030204" pitchFamily="34" charset="0"/>
              </a:rPr>
            </a:br>
            <a:r>
              <a:rPr lang="en-US" altLang="en-US" sz="1800" b="0" dirty="0" smtClean="0">
                <a:latin typeface="Calibri Light" panose="020F0302020204030204" pitchFamily="34" charset="0"/>
                <a:cs typeface="Calibri Light" panose="020F0302020204030204" pitchFamily="34" charset="0"/>
              </a:rPr>
              <a:t>Patricia Clayton, PhD</a:t>
            </a:r>
            <a:br>
              <a:rPr lang="en-US" altLang="en-US" sz="1800" b="0" dirty="0" smtClean="0">
                <a:latin typeface="Calibri Light" panose="020F0302020204030204" pitchFamily="34" charset="0"/>
                <a:cs typeface="Calibri Light" panose="020F0302020204030204" pitchFamily="34" charset="0"/>
              </a:rPr>
            </a:br>
            <a:r>
              <a:rPr lang="en-US" altLang="en-US" sz="1800" b="0" dirty="0" smtClean="0">
                <a:latin typeface="Calibri Light" panose="020F0302020204030204" pitchFamily="34" charset="0"/>
                <a:cs typeface="Calibri Light" panose="020F0302020204030204" pitchFamily="34" charset="0"/>
              </a:rPr>
              <a:t>University </a:t>
            </a:r>
            <a:r>
              <a:rPr lang="en-US" altLang="en-US" sz="1800" b="0" dirty="0">
                <a:latin typeface="Calibri Light" panose="020F0302020204030204" pitchFamily="34" charset="0"/>
                <a:cs typeface="Calibri Light" panose="020F0302020204030204" pitchFamily="34" charset="0"/>
              </a:rPr>
              <a:t>of Texas at Austin</a:t>
            </a:r>
          </a:p>
          <a:p>
            <a:pPr>
              <a:spcBef>
                <a:spcPct val="50000"/>
              </a:spcBef>
              <a:buClrTx/>
              <a:buSzTx/>
              <a:buFontTx/>
              <a:buNone/>
            </a:pPr>
            <a:r>
              <a:rPr lang="en-US" altLang="en-US" sz="1800" b="0" dirty="0" smtClean="0">
                <a:latin typeface="Calibri Light" panose="020F0302020204030204" pitchFamily="34" charset="0"/>
                <a:cs typeface="Calibri Light" panose="020F0302020204030204" pitchFamily="34" charset="0"/>
              </a:rPr>
              <a:t>with </a:t>
            </a:r>
            <a:r>
              <a:rPr lang="en-US" altLang="en-US" sz="1800" b="0" dirty="0">
                <a:latin typeface="Calibri Light" panose="020F0302020204030204" pitchFamily="34" charset="0"/>
                <a:cs typeface="Calibri Light" panose="020F0302020204030204" pitchFamily="34" charset="0"/>
              </a:rPr>
              <a:t>the support of the</a:t>
            </a:r>
            <a:br>
              <a:rPr lang="en-US" altLang="en-US" sz="1800" b="0" dirty="0">
                <a:latin typeface="Calibri Light" panose="020F0302020204030204" pitchFamily="34" charset="0"/>
                <a:cs typeface="Calibri Light" panose="020F0302020204030204" pitchFamily="34" charset="0"/>
              </a:rPr>
            </a:br>
            <a:r>
              <a:rPr lang="en-US" altLang="en-US" sz="1800" b="0" dirty="0">
                <a:latin typeface="Calibri Light" panose="020F0302020204030204" pitchFamily="34" charset="0"/>
                <a:cs typeface="Calibri Light" panose="020F0302020204030204" pitchFamily="34" charset="0"/>
              </a:rPr>
              <a:t>American Institute of Steel </a:t>
            </a:r>
            <a:r>
              <a:rPr lang="en-US" altLang="en-US" sz="1800" b="0" dirty="0" smtClean="0">
                <a:latin typeface="Calibri Light" panose="020F0302020204030204" pitchFamily="34" charset="0"/>
                <a:cs typeface="Calibri Light" panose="020F0302020204030204" pitchFamily="34" charset="0"/>
              </a:rPr>
              <a:t>Construction</a:t>
            </a:r>
            <a:endParaRPr lang="en-US" altLang="en-US" sz="1800" b="0" dirty="0">
              <a:latin typeface="Calibri Light" panose="020F0302020204030204" pitchFamily="34" charset="0"/>
              <a:cs typeface="Calibri Light" panose="020F0302020204030204" pitchFamily="34" charset="0"/>
            </a:endParaRPr>
          </a:p>
        </p:txBody>
      </p:sp>
      <p:sp>
        <p:nvSpPr>
          <p:cNvPr id="7" name="Text Box 13"/>
          <p:cNvSpPr txBox="1">
            <a:spLocks noChangeArrowheads="1"/>
          </p:cNvSpPr>
          <p:nvPr/>
        </p:nvSpPr>
        <p:spPr bwMode="auto">
          <a:xfrm>
            <a:off x="607243" y="5714092"/>
            <a:ext cx="32734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chemeClr val="bg2"/>
                </a:solidFill>
                <a:miter lim="800000"/>
                <a:headEnd/>
                <a:tailEnd type="none" w="med" len="lg"/>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50000"/>
              <a:buChar char="•"/>
              <a:defRPr sz="2800" b="1">
                <a:solidFill>
                  <a:schemeClr val="tx1"/>
                </a:solidFill>
                <a:latin typeface="Arial" charset="0"/>
              </a:defRPr>
            </a:lvl1pPr>
            <a:lvl2pPr marL="742950" indent="-285750">
              <a:spcBef>
                <a:spcPct val="20000"/>
              </a:spcBef>
              <a:buClr>
                <a:schemeClr val="tx2"/>
              </a:buClr>
              <a:buSzPct val="100000"/>
              <a:buChar char="–"/>
              <a:defRPr sz="2800" b="1">
                <a:solidFill>
                  <a:schemeClr val="tx1"/>
                </a:solidFill>
                <a:latin typeface="Arial" charset="0"/>
              </a:defRPr>
            </a:lvl2pPr>
            <a:lvl3pPr marL="1143000" indent="-228600">
              <a:spcBef>
                <a:spcPct val="20000"/>
              </a:spcBef>
              <a:buClr>
                <a:schemeClr val="tx2"/>
              </a:buClr>
              <a:buSzPct val="100000"/>
              <a:buChar char="•"/>
              <a:defRPr sz="2400">
                <a:solidFill>
                  <a:schemeClr val="tx1"/>
                </a:solidFill>
                <a:latin typeface="Arial" charset="0"/>
              </a:defRPr>
            </a:lvl3pPr>
            <a:lvl4pPr marL="1600200" indent="-228600">
              <a:spcBef>
                <a:spcPct val="20000"/>
              </a:spcBef>
              <a:buClr>
                <a:schemeClr val="tx2"/>
              </a:buClr>
              <a:buSzPct val="100000"/>
              <a:buChar char="–"/>
              <a:defRPr sz="2000">
                <a:solidFill>
                  <a:schemeClr val="tx1"/>
                </a:solidFill>
                <a:latin typeface="Arial" charset="0"/>
              </a:defRPr>
            </a:lvl4pPr>
            <a:lvl5pPr marL="2057400" indent="-228600">
              <a:spcBef>
                <a:spcPct val="20000"/>
              </a:spcBef>
              <a:buClr>
                <a:schemeClr val="tx2"/>
              </a:buClr>
              <a:buSzPct val="100000"/>
              <a:buChar char="•"/>
              <a:defRPr sz="2000">
                <a:solidFill>
                  <a:schemeClr val="tx1"/>
                </a:solidFill>
                <a:latin typeface="Arial"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charset="0"/>
              </a:defRPr>
            </a:lvl9pPr>
          </a:lstStyle>
          <a:p>
            <a:pPr>
              <a:spcBef>
                <a:spcPct val="50000"/>
              </a:spcBef>
              <a:buClrTx/>
              <a:buSzTx/>
              <a:buFontTx/>
              <a:buNone/>
            </a:pPr>
            <a:r>
              <a:rPr lang="en-US" altLang="en-US" sz="1400" i="1" dirty="0" smtClean="0">
                <a:latin typeface="Arial Narrow" pitchFamily="34" charset="0"/>
              </a:rPr>
              <a:t>Version </a:t>
            </a:r>
            <a:r>
              <a:rPr lang="en-US" altLang="en-US" sz="1400" i="1" dirty="0">
                <a:latin typeface="Arial Narrow" pitchFamily="34" charset="0"/>
              </a:rPr>
              <a:t>2 – July 2019</a:t>
            </a:r>
            <a:br>
              <a:rPr lang="en-US" altLang="en-US" sz="1400" i="1" dirty="0">
                <a:latin typeface="Arial Narrow" pitchFamily="34" charset="0"/>
              </a:rPr>
            </a:br>
            <a:r>
              <a:rPr lang="en-US" altLang="en-US" sz="1400" i="1" dirty="0">
                <a:latin typeface="Arial Narrow" pitchFamily="34" charset="0"/>
              </a:rPr>
              <a:t>Version 1 – March </a:t>
            </a:r>
            <a:r>
              <a:rPr lang="en-US" altLang="en-US" sz="1400" i="1" dirty="0" smtClean="0">
                <a:latin typeface="Arial Narrow" pitchFamily="34" charset="0"/>
              </a:rPr>
              <a:t>2007</a:t>
            </a:r>
          </a:p>
        </p:txBody>
      </p:sp>
      <p:sp>
        <p:nvSpPr>
          <p:cNvPr id="14" name="Text Placeholder 5"/>
          <p:cNvSpPr txBox="1">
            <a:spLocks/>
          </p:cNvSpPr>
          <p:nvPr/>
        </p:nvSpPr>
        <p:spPr>
          <a:xfrm>
            <a:off x="467544" y="476672"/>
            <a:ext cx="8424935" cy="1615926"/>
          </a:xfrm>
          <a:prstGeom prst="rect">
            <a:avLst/>
          </a:prstGeom>
        </p:spPr>
        <p:txBody>
          <a:bodyPr vert="horz" lIns="91440" tIns="45720" rIns="91440" bIns="45720" rtlCol="0" anchor="b" anchorCtr="0">
            <a:noAutofit/>
          </a:bodyPr>
          <a:lstStyle>
            <a:lvl1pPr marL="0" indent="0" algn="l" defTabSz="457200" rtl="0" eaLnBrk="1" latinLnBrk="0" hangingPunct="1">
              <a:spcBef>
                <a:spcPct val="20000"/>
              </a:spcBef>
              <a:buFontTx/>
              <a:buNone/>
              <a:defRPr sz="2400" b="1" kern="1200">
                <a:solidFill>
                  <a:schemeClr val="tx1"/>
                </a:solidFill>
                <a:latin typeface="Arial" panose="020B0604020202020204" pitchFamily="34" charset="0"/>
                <a:ea typeface="+mn-ea"/>
                <a:cs typeface="Arial" panose="020B0604020202020204" pitchFamily="34" charset="0"/>
              </a:defRPr>
            </a:lvl1pPr>
            <a:lvl2pPr marL="742950" indent="-28575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2pPr>
            <a:lvl3pPr marL="11430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3pPr>
            <a:lvl4pPr marL="16002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4pPr>
            <a:lvl5pPr marL="2057400" indent="-228600" algn="l" defTabSz="457200" rtl="0" eaLnBrk="1" latinLnBrk="0" hangingPunct="1">
              <a:spcBef>
                <a:spcPct val="20000"/>
              </a:spcBef>
              <a:buFont typeface="Arial"/>
              <a:buChar char="»"/>
              <a:defRPr sz="2000" kern="1200">
                <a:solidFill>
                  <a:schemeClr val="bg1">
                    <a:lumMod val="50000"/>
                  </a:schemeClr>
                </a:solidFill>
                <a:latin typeface="Calibri Light" panose="020F030202020403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en-US" sz="3200" dirty="0" smtClean="0"/>
              <a:t>Design of Seismic-Resistant Steel Building Structures</a:t>
            </a:r>
          </a:p>
          <a:p>
            <a:r>
              <a:rPr lang="en-US" sz="2800" b="0" dirty="0">
                <a:latin typeface="Calibri Light"/>
                <a:cs typeface="Calibri Light"/>
              </a:rPr>
              <a:t>6</a:t>
            </a:r>
            <a:r>
              <a:rPr lang="en-US" sz="2800" b="0" dirty="0" smtClean="0">
                <a:latin typeface="Calibri Light"/>
                <a:cs typeface="Calibri Light"/>
              </a:rPr>
              <a:t>. Special Plate Shear Walls</a:t>
            </a:r>
            <a:endParaRPr lang="en-US" sz="2800" b="0" dirty="0">
              <a:latin typeface="Calibri Light"/>
              <a:cs typeface="Calibri Light"/>
            </a:endParaRPr>
          </a:p>
        </p:txBody>
      </p:sp>
      <p:pic>
        <p:nvPicPr>
          <p:cNvPr id="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5842" y="1307265"/>
            <a:ext cx="3056637" cy="4133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1077002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LA Live </a:t>
            </a:r>
            <a:r>
              <a:rPr lang="en-US" dirty="0" smtClean="0"/>
              <a:t>Building </a:t>
            </a:r>
            <a:endParaRPr lang="en-US" dirty="0"/>
          </a:p>
        </p:txBody>
      </p:sp>
      <p:sp>
        <p:nvSpPr>
          <p:cNvPr id="22531" name="Rectangle 3"/>
          <p:cNvSpPr>
            <a:spLocks noChangeArrowheads="1"/>
          </p:cNvSpPr>
          <p:nvPr/>
        </p:nvSpPr>
        <p:spPr bwMode="auto">
          <a:xfrm>
            <a:off x="462856" y="6346129"/>
            <a:ext cx="48831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tx1">
                    <a:lumMod val="65000"/>
                    <a:lumOff val="35000"/>
                  </a:schemeClr>
                </a:solidFill>
              </a:rPr>
              <a:t>Courtesy of AISC</a:t>
            </a:r>
          </a:p>
        </p:txBody>
      </p:sp>
      <p:pic>
        <p:nvPicPr>
          <p:cNvPr id="22533" name="Picture 3" descr="100_33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856" y="1255663"/>
            <a:ext cx="5171554" cy="3878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4" name="Picture 3" descr="Picture 0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2040" y="4149080"/>
            <a:ext cx="4114800" cy="2620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5" name="Picture 2" descr="LA Live_2.jpg"/>
          <p:cNvPicPr>
            <a:picLocks noChangeAspect="1" noChangeArrowheads="1"/>
          </p:cNvPicPr>
          <p:nvPr/>
        </p:nvPicPr>
        <p:blipFill>
          <a:blip r:embed="rId5">
            <a:extLst>
              <a:ext uri="{28A0092B-C50C-407E-A947-70E740481C1C}">
                <a14:useLocalDpi xmlns:a14="http://schemas.microsoft.com/office/drawing/2010/main" val="0"/>
              </a:ext>
            </a:extLst>
          </a:blip>
          <a:srcRect l="33698" t="15662" r="30595" b="15662"/>
          <a:stretch>
            <a:fillRect/>
          </a:stretch>
        </p:blipFill>
        <p:spPr bwMode="auto">
          <a:xfrm>
            <a:off x="6372200" y="1255662"/>
            <a:ext cx="2227263"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7" name="Picture 4" descr="http://www.nyase.com/images/projects/lalive.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29775" y="-4665663"/>
            <a:ext cx="3429000" cy="433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solidFill>
                  <a:schemeClr val="bg1"/>
                </a:solidFill>
              </a:rPr>
              <a:pPr>
                <a:defRPr/>
              </a:pPr>
              <a:t>10</a:t>
            </a:fld>
            <a:endParaRPr lang="en-US" altLang="en-US">
              <a:solidFill>
                <a:schemeClr val="bg1"/>
              </a:solidFill>
            </a:endParaRPr>
          </a:p>
        </p:txBody>
      </p:sp>
    </p:spTree>
    <p:extLst>
      <p:ext uri="{BB962C8B-B14F-4D97-AF65-F5344CB8AC3E}">
        <p14:creationId xmlns:p14="http://schemas.microsoft.com/office/powerpoint/2010/main" val="154186012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mage"/>
          <p:cNvPicPr>
            <a:picLocks noChangeAspect="1" noChangeArrowheads="1"/>
          </p:cNvPicPr>
          <p:nvPr/>
        </p:nvPicPr>
        <p:blipFill rotWithShape="1">
          <a:blip r:embed="rId3">
            <a:extLst>
              <a:ext uri="{28A0092B-C50C-407E-A947-70E740481C1C}">
                <a14:useLocalDpi xmlns:a14="http://schemas.microsoft.com/office/drawing/2010/main" val="0"/>
              </a:ext>
            </a:extLst>
          </a:blip>
          <a:srcRect l="459" t="999" r="37368" b="7560"/>
          <a:stretch/>
        </p:blipFill>
        <p:spPr bwMode="auto">
          <a:xfrm>
            <a:off x="697779" y="1124744"/>
            <a:ext cx="7690645" cy="538950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4529932" y="6206474"/>
            <a:ext cx="38584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smtClean="0">
                <a:solidFill>
                  <a:schemeClr val="bg1"/>
                </a:solidFill>
              </a:rPr>
              <a:t>Chao-Hsien Li, NCREE, Taiwan</a:t>
            </a:r>
            <a:endParaRPr lang="en-US" altLang="en-US" sz="1400" i="1" dirty="0">
              <a:solidFill>
                <a:schemeClr val="bg1"/>
              </a:solidFill>
            </a:endParaRPr>
          </a:p>
        </p:txBody>
      </p:sp>
      <p:sp>
        <p:nvSpPr>
          <p:cNvPr id="8" name="Text Placeholder 7"/>
          <p:cNvSpPr>
            <a:spLocks noGrp="1"/>
          </p:cNvSpPr>
          <p:nvPr>
            <p:ph type="body" sz="quarter" idx="38"/>
          </p:nvPr>
        </p:nvSpPr>
        <p:spPr/>
        <p:txBody>
          <a:bodyPr/>
          <a:lstStyle/>
          <a:p>
            <a:r>
              <a:rPr lang="en-US" dirty="0"/>
              <a:t>Effects of Column Hinging</a:t>
            </a:r>
          </a:p>
        </p:txBody>
      </p:sp>
      <p:sp>
        <p:nvSpPr>
          <p:cNvPr id="11"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100</a:t>
            </a:fld>
            <a:endParaRPr lang="en-US" altLang="en-US" dirty="0"/>
          </a:p>
        </p:txBody>
      </p:sp>
    </p:spTree>
    <p:extLst>
      <p:ext uri="{BB962C8B-B14F-4D97-AF65-F5344CB8AC3E}">
        <p14:creationId xmlns:p14="http://schemas.microsoft.com/office/powerpoint/2010/main" val="22092917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2" name="Picture 4" descr="Image result for coupled steel plate shear wall illinoi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098" y="1196752"/>
            <a:ext cx="7923341" cy="5259117"/>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3"/>
          <p:cNvSpPr>
            <a:spLocks noChangeArrowheads="1"/>
          </p:cNvSpPr>
          <p:nvPr/>
        </p:nvSpPr>
        <p:spPr bwMode="auto">
          <a:xfrm>
            <a:off x="2543556" y="6136519"/>
            <a:ext cx="598888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t>Courtesy of </a:t>
            </a:r>
            <a:r>
              <a:rPr lang="en-US" altLang="en-US" sz="1400" i="1" dirty="0" smtClean="0"/>
              <a:t>Larry Fahnestock, Univ. of Illinois at Urbana-Champaign</a:t>
            </a:r>
            <a:endParaRPr lang="en-US" altLang="en-US" sz="1400" i="1" dirty="0"/>
          </a:p>
        </p:txBody>
      </p:sp>
      <p:sp>
        <p:nvSpPr>
          <p:cNvPr id="5" name="Text Placeholder 4"/>
          <p:cNvSpPr>
            <a:spLocks noGrp="1"/>
          </p:cNvSpPr>
          <p:nvPr>
            <p:ph type="body" sz="quarter" idx="38"/>
          </p:nvPr>
        </p:nvSpPr>
        <p:spPr/>
        <p:txBody>
          <a:bodyPr/>
          <a:lstStyle/>
          <a:p>
            <a:r>
              <a:rPr lang="en-US" dirty="0"/>
              <a:t>Coupled Steel Plate Shear Walls</a:t>
            </a: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101</a:t>
            </a:fld>
            <a:endParaRPr lang="en-US" altLang="en-US" dirty="0"/>
          </a:p>
        </p:txBody>
      </p:sp>
    </p:spTree>
    <p:extLst>
      <p:ext uri="{BB962C8B-B14F-4D97-AF65-F5344CB8AC3E}">
        <p14:creationId xmlns:p14="http://schemas.microsoft.com/office/powerpoint/2010/main" val="246089192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8614" name="Group 1382"/>
          <p:cNvGraphicFramePr>
            <a:graphicFrameLocks noGrp="1"/>
          </p:cNvGraphicFramePr>
          <p:nvPr>
            <p:ph idx="1"/>
            <p:extLst>
              <p:ext uri="{D42A27DB-BD31-4B8C-83A1-F6EECF244321}">
                <p14:modId xmlns:p14="http://schemas.microsoft.com/office/powerpoint/2010/main" val="2256335928"/>
              </p:ext>
            </p:extLst>
          </p:nvPr>
        </p:nvGraphicFramePr>
        <p:xfrm>
          <a:off x="180975" y="57150"/>
          <a:ext cx="8753475" cy="6826274"/>
        </p:xfrm>
        <a:graphic>
          <a:graphicData uri="http://schemas.openxmlformats.org/drawingml/2006/table">
            <a:tbl>
              <a:tblPr/>
              <a:tblGrid>
                <a:gridCol w="2479675">
                  <a:extLst>
                    <a:ext uri="{9D8B030D-6E8A-4147-A177-3AD203B41FA5}">
                      <a16:colId xmlns="" xmlns:a16="http://schemas.microsoft.com/office/drawing/2014/main" val="20000"/>
                    </a:ext>
                  </a:extLst>
                </a:gridCol>
                <a:gridCol w="1255713">
                  <a:extLst>
                    <a:ext uri="{9D8B030D-6E8A-4147-A177-3AD203B41FA5}">
                      <a16:colId xmlns="" xmlns:a16="http://schemas.microsoft.com/office/drawing/2014/main" val="20001"/>
                    </a:ext>
                  </a:extLst>
                </a:gridCol>
                <a:gridCol w="1252537">
                  <a:extLst>
                    <a:ext uri="{9D8B030D-6E8A-4147-A177-3AD203B41FA5}">
                      <a16:colId xmlns="" xmlns:a16="http://schemas.microsoft.com/office/drawing/2014/main" val="20002"/>
                    </a:ext>
                  </a:extLst>
                </a:gridCol>
                <a:gridCol w="1544638">
                  <a:extLst>
                    <a:ext uri="{9D8B030D-6E8A-4147-A177-3AD203B41FA5}">
                      <a16:colId xmlns="" xmlns:a16="http://schemas.microsoft.com/office/drawing/2014/main" val="20003"/>
                    </a:ext>
                  </a:extLst>
                </a:gridCol>
                <a:gridCol w="827087">
                  <a:extLst>
                    <a:ext uri="{9D8B030D-6E8A-4147-A177-3AD203B41FA5}">
                      <a16:colId xmlns="" xmlns:a16="http://schemas.microsoft.com/office/drawing/2014/main" val="20004"/>
                    </a:ext>
                  </a:extLst>
                </a:gridCol>
                <a:gridCol w="1393825">
                  <a:extLst>
                    <a:ext uri="{9D8B030D-6E8A-4147-A177-3AD203B41FA5}">
                      <a16:colId xmlns="" xmlns:a16="http://schemas.microsoft.com/office/drawing/2014/main" val="20005"/>
                    </a:ext>
                  </a:extLst>
                </a:gridCol>
              </a:tblGrid>
              <a:tr h="1292114">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600" b="0" i="0" u="none" strike="noStrike" cap="none" normalizeH="0" baseline="0" dirty="0" smtClean="0">
                          <a:ln>
                            <a:noFill/>
                          </a:ln>
                          <a:solidFill>
                            <a:schemeClr val="tx1"/>
                          </a:solidFill>
                          <a:effectLst/>
                          <a:latin typeface="Times New Roman" pitchFamily="18" charset="0"/>
                          <a:cs typeface="Times New Roman" pitchFamily="18" charset="0"/>
                        </a:rPr>
                        <a:t>ASTM Designation</a:t>
                      </a:r>
                      <a:endParaRPr kumimoji="0" lang="en-US" sz="1600" b="0" i="0" u="none" strike="noStrike" cap="none" normalizeH="0" baseline="0" dirty="0" smtClean="0">
                        <a:ln>
                          <a:noFill/>
                        </a:ln>
                        <a:solidFill>
                          <a:schemeClr val="tx1"/>
                        </a:solidFill>
                        <a:effectLst/>
                        <a:latin typeface="Times New Roman" pitchFamily="18" charset="0"/>
                      </a:endParaRPr>
                    </a:p>
                  </a:txBody>
                  <a:tcPr marT="45717" marB="45717"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Specified</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Minimum</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Yield Stress</a:t>
                      </a:r>
                    </a:p>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2000" b="0" i="1" u="none" strike="noStrike" cap="none" normalizeH="0" baseline="0" smtClean="0">
                          <a:ln>
                            <a:noFill/>
                          </a:ln>
                          <a:solidFill>
                            <a:schemeClr val="tx1"/>
                          </a:solidFill>
                          <a:effectLst/>
                          <a:latin typeface="Times New Roman" pitchFamily="18" charset="0"/>
                          <a:cs typeface="Times New Roman" pitchFamily="18" charset="0"/>
                        </a:rPr>
                        <a:t>F</a:t>
                      </a:r>
                      <a:r>
                        <a:rPr kumimoji="0" lang="en-US" sz="2000" b="0" i="1" u="none" strike="noStrike" cap="none" normalizeH="0" baseline="-30000" smtClean="0">
                          <a:ln>
                            <a:noFill/>
                          </a:ln>
                          <a:solidFill>
                            <a:schemeClr val="tx1"/>
                          </a:solidFill>
                          <a:effectLst/>
                          <a:latin typeface="Times New Roman" pitchFamily="18" charset="0"/>
                          <a:cs typeface="Times New Roman" pitchFamily="18" charset="0"/>
                        </a:rPr>
                        <a:t>y</a:t>
                      </a:r>
                      <a:endParaRPr kumimoji="0" lang="en-US" sz="2000" b="0"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(ksi)</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Specified</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Minimum</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Tensile Stress</a:t>
                      </a:r>
                    </a:p>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2000" b="0" i="1" u="none" strike="noStrike" cap="none" normalizeH="0" baseline="0" smtClean="0">
                          <a:ln>
                            <a:noFill/>
                          </a:ln>
                          <a:solidFill>
                            <a:schemeClr val="tx1"/>
                          </a:solidFill>
                          <a:effectLst/>
                          <a:latin typeface="Times New Roman" pitchFamily="18" charset="0"/>
                          <a:cs typeface="Times New Roman" pitchFamily="18" charset="0"/>
                        </a:rPr>
                        <a:t>F</a:t>
                      </a:r>
                      <a:r>
                        <a:rPr kumimoji="0" lang="en-US" sz="2000" b="0" i="1" u="none" strike="noStrike" cap="none" normalizeH="0" baseline="-30000" smtClean="0">
                          <a:ln>
                            <a:noFill/>
                          </a:ln>
                          <a:solidFill>
                            <a:schemeClr val="tx1"/>
                          </a:solidFill>
                          <a:effectLst/>
                          <a:latin typeface="Times New Roman" pitchFamily="18" charset="0"/>
                          <a:cs typeface="Times New Roman" pitchFamily="18" charset="0"/>
                        </a:rPr>
                        <a:t>u</a:t>
                      </a:r>
                      <a:endParaRPr kumimoji="0" lang="en-US" sz="2000" b="0" i="0" u="none" strike="noStrike" cap="none" normalizeH="0" baseline="0" smtClean="0">
                        <a:ln>
                          <a:noFill/>
                        </a:ln>
                        <a:solidFill>
                          <a:schemeClr val="tx1"/>
                        </a:solidFill>
                        <a:effectLst/>
                        <a:latin typeface="Times New Roman" pitchFamily="18" charset="0"/>
                        <a:cs typeface="Times New Roman" pitchFamily="18" charset="0"/>
                      </a:endParaRPr>
                    </a:p>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(ksi)</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Minimum</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Elongation in 2 in.</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Gage per</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ASTM A370</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(percent)</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Listed in</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AISC</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341?</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Ratio of</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Expected Yield</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to  Specified</a:t>
                      </a:r>
                    </a:p>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Minimum </a:t>
                      </a:r>
                    </a:p>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R</a:t>
                      </a:r>
                      <a:r>
                        <a:rPr kumimoji="0" lang="en-US" sz="2000" b="0" i="1" u="none" strike="noStrike" cap="none" normalizeH="0" baseline="-30000" dirty="0" smtClean="0">
                          <a:ln>
                            <a:noFill/>
                          </a:ln>
                          <a:solidFill>
                            <a:schemeClr val="tx1"/>
                          </a:solidFill>
                          <a:effectLst/>
                          <a:latin typeface="Times New Roman" pitchFamily="18" charset="0"/>
                          <a:cs typeface="Times New Roman" pitchFamily="18" charset="0"/>
                        </a:rPr>
                        <a:t>y</a:t>
                      </a:r>
                      <a:endParaRPr kumimoji="0" lang="en-US" sz="20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381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36575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A36</a:t>
                      </a:r>
                      <a:endParaRPr kumimoji="0" lang="en-US" sz="1400" b="0" i="0" u="none" strike="noStrike" cap="none" normalizeH="0" baseline="0" dirty="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58</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Yes</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1.3</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2"/>
                          </a:solidFill>
                          <a:effectLst/>
                          <a:latin typeface="Times New Roman" pitchFamily="18" charset="0"/>
                          <a:cs typeface="Times New Roman" pitchFamily="18" charset="0"/>
                        </a:rPr>
                        <a:t>A572 Gr. 42</a:t>
                      </a:r>
                      <a:endParaRPr kumimoji="0" lang="en-US" sz="1400" b="0" i="0" u="none" strike="noStrike" cap="none" normalizeH="0" baseline="0" dirty="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42</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24</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Yes</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1.3</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A572 Gr. 50</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50</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65</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21</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Yes</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1.1</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A588 Gr. 50</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70</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21</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Yes</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1.1</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2"/>
                          </a:solidFill>
                          <a:effectLst/>
                          <a:latin typeface="Times New Roman" pitchFamily="18" charset="0"/>
                          <a:cs typeface="Times New Roman" pitchFamily="18" charset="0"/>
                        </a:rPr>
                        <a:t>A709 Gr. 36</a:t>
                      </a:r>
                      <a:endParaRPr kumimoji="0" lang="en-US" sz="1400" b="0" i="0" u="none" strike="noStrike" cap="none" normalizeH="0" baseline="0" dirty="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58</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23</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A709 Gr. 50</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65</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21</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CS</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(30-50)</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1</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(25)</a:t>
                      </a:r>
                      <a:r>
                        <a:rPr kumimoji="0" lang="en-US" sz="1400" b="0" i="0" u="none" strike="noStrike" cap="none" normalizeH="0" baseline="30000" dirty="0" smtClean="0">
                          <a:ln>
                            <a:noFill/>
                          </a:ln>
                          <a:solidFill>
                            <a:schemeClr val="tx1"/>
                          </a:solidFill>
                          <a:effectLst/>
                          <a:latin typeface="Times New Roman" pitchFamily="18" charset="0"/>
                          <a:cs typeface="Times New Roman" pitchFamily="18" charset="0"/>
                        </a:rPr>
                        <a:t>1</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DS</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(30-45)</a:t>
                      </a:r>
                      <a:r>
                        <a:rPr kumimoji="0" lang="en-US" sz="1400" b="0" i="0" u="none" strike="noStrike" cap="none" normalizeH="0" baseline="30000" dirty="0" smtClean="0">
                          <a:ln>
                            <a:noFill/>
                          </a:ln>
                          <a:solidFill>
                            <a:schemeClr val="tx1"/>
                          </a:solidFill>
                          <a:effectLst/>
                          <a:latin typeface="Times New Roman" pitchFamily="18" charset="0"/>
                          <a:cs typeface="Times New Roman" pitchFamily="18" charset="0"/>
                        </a:rPr>
                        <a:t>1</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(28)</a:t>
                      </a:r>
                      <a:r>
                        <a:rPr kumimoji="0" lang="en-US" sz="1400" b="0" i="0" u="none" strike="noStrike" cap="none" normalizeH="0" baseline="30000" dirty="0" smtClean="0">
                          <a:ln>
                            <a:noFill/>
                          </a:ln>
                          <a:solidFill>
                            <a:schemeClr val="tx1"/>
                          </a:solidFill>
                          <a:effectLst/>
                          <a:latin typeface="Times New Roman" pitchFamily="18" charset="0"/>
                          <a:cs typeface="Times New Roman" pitchFamily="18" charset="0"/>
                        </a:rPr>
                        <a:t>1</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36575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SS Gr. 30</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49</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25</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2</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24</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3</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21</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4</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r h="36575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SS Gr. 33</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52</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23</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2</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22</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0"/>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SS Gr. 36 Type 1</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22</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2</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21</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1"/>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SS Gr. 36 Type 2</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36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58</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21</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2</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20</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2"/>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SS Gr. 40</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40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55</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21</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2</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20</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3</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3"/>
                  </a:ext>
                </a:extLst>
              </a:tr>
              <a:tr h="455574">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2"/>
                          </a:solidFill>
                          <a:effectLst/>
                          <a:latin typeface="Times New Roman" pitchFamily="18" charset="0"/>
                          <a:cs typeface="Times New Roman" pitchFamily="18" charset="0"/>
                        </a:rPr>
                        <a:t>A1011 HSLAS Gr. 45 Class 1</a:t>
                      </a:r>
                      <a:endParaRPr kumimoji="0" lang="en-US" sz="1400" b="0" i="0" u="none" strike="noStrike" cap="none" normalizeH="0" baseline="0" dirty="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45</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25</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5</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23</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4"/>
                  </a:ext>
                </a:extLst>
              </a:tr>
              <a:tr h="314298">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2"/>
                          </a:solidFill>
                          <a:effectLst/>
                          <a:latin typeface="Times New Roman" pitchFamily="18" charset="0"/>
                          <a:cs typeface="Times New Roman" pitchFamily="18" charset="0"/>
                        </a:rPr>
                        <a:t>A1011 HSLAS Gr. 45 Class 2</a:t>
                      </a:r>
                      <a:endParaRPr kumimoji="0" lang="en-US" sz="1400" b="0" i="0" u="none" strike="noStrike" cap="none" normalizeH="0" baseline="0" dirty="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45</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55</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25</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5</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23</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5"/>
                  </a:ext>
                </a:extLst>
              </a:tr>
              <a:tr h="314298">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HSLAS Gr. 50 Class 1</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65</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22</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5</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20</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127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6"/>
                  </a:ext>
                </a:extLst>
              </a:tr>
              <a:tr h="304792">
                <a:tc>
                  <a:txBody>
                    <a:bodyPr/>
                    <a:lstStyle/>
                    <a:p>
                      <a:pPr marL="342900" marR="0" lvl="0" indent="-342900" algn="l"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smtClean="0">
                          <a:ln>
                            <a:noFill/>
                          </a:ln>
                          <a:solidFill>
                            <a:schemeClr val="tx2"/>
                          </a:solidFill>
                          <a:effectLst/>
                          <a:latin typeface="Times New Roman" pitchFamily="18" charset="0"/>
                          <a:cs typeface="Times New Roman" pitchFamily="18" charset="0"/>
                        </a:rPr>
                        <a:t>A1011 HSLAS Gr. 50 Class 2</a:t>
                      </a:r>
                      <a:endParaRPr kumimoji="0" lang="en-US" sz="1400" b="0" i="0" u="none" strike="noStrike" cap="none" normalizeH="0" baseline="0" smtClean="0">
                        <a:ln>
                          <a:noFill/>
                        </a:ln>
                        <a:solidFill>
                          <a:schemeClr val="tx2"/>
                        </a:solidFill>
                        <a:effectLst/>
                        <a:latin typeface="Times New Roman" pitchFamily="18" charset="0"/>
                      </a:endParaRPr>
                    </a:p>
                  </a:txBody>
                  <a:tcPr marT="45717" marB="45717" anchor="ctr" horzOverflow="overflow">
                    <a:lnL w="381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50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60</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22</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5</a:t>
                      </a: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 20</a:t>
                      </a:r>
                      <a:r>
                        <a:rPr kumimoji="0" lang="en-US" sz="1400" b="0" i="0" u="none" strike="noStrike" cap="none" normalizeH="0" baseline="30000" smtClean="0">
                          <a:ln>
                            <a:noFill/>
                          </a:ln>
                          <a:solidFill>
                            <a:schemeClr val="tx1"/>
                          </a:solidFill>
                          <a:effectLst/>
                          <a:latin typeface="Times New Roman" pitchFamily="18" charset="0"/>
                          <a:cs typeface="Times New Roman" pitchFamily="18" charset="0"/>
                        </a:rPr>
                        <a:t>6</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tab pos="228600" algn="l"/>
                          <a:tab pos="457200" algn="l"/>
                          <a:tab pos="2797175" algn="r"/>
                        </a:tabLst>
                      </a:pPr>
                      <a:r>
                        <a:rPr kumimoji="0" lang="en-US" sz="1400" b="0" i="0" u="none" strike="noStrike" cap="none" normalizeH="0" baseline="0" smtClean="0">
                          <a:ln>
                            <a:noFill/>
                          </a:ln>
                          <a:solidFill>
                            <a:schemeClr val="tx1"/>
                          </a:solidFill>
                          <a:effectLst/>
                          <a:latin typeface="Times New Roman" pitchFamily="18" charset="0"/>
                          <a:cs typeface="Times New Roman" pitchFamily="18" charset="0"/>
                        </a:rPr>
                        <a:t>No</a:t>
                      </a:r>
                      <a:endParaRPr kumimoji="0" lang="en-US" sz="1400" b="0" i="0" u="none" strike="noStrike" cap="none" normalizeH="0" baseline="0" smtClean="0">
                        <a:ln>
                          <a:noFill/>
                        </a:ln>
                        <a:solidFill>
                          <a:schemeClr val="tx1"/>
                        </a:solidFill>
                        <a:effectLst/>
                        <a:latin typeface="Times New Roman" pitchFamily="18" charset="0"/>
                      </a:endParaRPr>
                    </a:p>
                  </a:txBody>
                  <a:tcPr marT="45717" marB="45717" anchor="ctr" horzOverflow="overflow">
                    <a:lnL w="12700" cap="flat" cmpd="sng" algn="ctr">
                      <a:solidFill>
                        <a:srgbClr val="DDDDDD"/>
                      </a:solidFill>
                      <a:prstDash val="solid"/>
                      <a:round/>
                      <a:headEnd type="none" w="med" len="med"/>
                      <a:tailEnd type="none" w="med" len="med"/>
                    </a:lnL>
                    <a:lnR w="127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1400" b="0" i="0" u="none" strike="noStrike" cap="none" normalizeH="0" baseline="0" dirty="0" smtClean="0">
                          <a:ln>
                            <a:noFill/>
                          </a:ln>
                          <a:solidFill>
                            <a:schemeClr val="tx1"/>
                          </a:solidFill>
                          <a:effectLst/>
                          <a:latin typeface="Times New Roman" pitchFamily="18" charset="0"/>
                          <a:cs typeface="Times New Roman" pitchFamily="18" charset="0"/>
                        </a:rPr>
                        <a:t>Not defined</a:t>
                      </a:r>
                      <a:endParaRPr kumimoji="0" lang="en-US" sz="1400" b="0" i="0" u="none" strike="noStrike" cap="none" normalizeH="0" baseline="0" dirty="0" smtClean="0">
                        <a:ln>
                          <a:noFill/>
                        </a:ln>
                        <a:solidFill>
                          <a:schemeClr val="tx1"/>
                        </a:solidFill>
                        <a:effectLst/>
                        <a:latin typeface="Times New Roman" pitchFamily="18" charset="0"/>
                      </a:endParaRPr>
                    </a:p>
                  </a:txBody>
                  <a:tcPr marT="45717" marB="45717" horzOverflow="overflow">
                    <a:lnL w="12700" cap="flat" cmpd="sng" algn="ctr">
                      <a:solidFill>
                        <a:srgbClr val="DDDDDD"/>
                      </a:solidFill>
                      <a:prstDash val="solid"/>
                      <a:round/>
                      <a:headEnd type="none" w="med" len="med"/>
                      <a:tailEnd type="none" w="med" len="med"/>
                    </a:lnL>
                    <a:lnR w="38100" cap="flat" cmpd="sng" algn="ctr">
                      <a:solidFill>
                        <a:srgbClr val="DDDDDD"/>
                      </a:solidFill>
                      <a:prstDash val="solid"/>
                      <a:round/>
                      <a:headEnd type="none" w="med" len="med"/>
                      <a:tailEnd type="none" w="med" len="med"/>
                    </a:lnR>
                    <a:lnT w="12700" cap="flat" cmpd="sng" algn="ctr">
                      <a:solidFill>
                        <a:srgbClr val="DDDDDD"/>
                      </a:solidFill>
                      <a:prstDash val="solid"/>
                      <a:round/>
                      <a:headEnd type="none" w="med" len="med"/>
                      <a:tailEnd type="none" w="med" len="med"/>
                    </a:lnT>
                    <a:lnB w="38100" cap="flat" cmpd="sng" algn="ctr">
                      <a:solidFill>
                        <a:srgbClr val="DDDDDD"/>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7"/>
                  </a:ext>
                </a:extLst>
              </a:tr>
            </a:tbl>
          </a:graphicData>
        </a:graphic>
      </p:graphicFrame>
    </p:spTree>
    <p:extLst>
      <p:ext uri="{BB962C8B-B14F-4D97-AF65-F5344CB8AC3E}">
        <p14:creationId xmlns:p14="http://schemas.microsoft.com/office/powerpoint/2010/main" val="342537326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6066" name="Object 2776"/>
          <p:cNvGraphicFramePr>
            <a:graphicFrameLocks noGrp="1" noChangeAspect="1"/>
          </p:cNvGraphicFramePr>
          <p:nvPr>
            <p:ph sz="half" idx="4294967295"/>
            <p:extLst>
              <p:ext uri="{D42A27DB-BD31-4B8C-83A1-F6EECF244321}">
                <p14:modId xmlns:p14="http://schemas.microsoft.com/office/powerpoint/2010/main" val="1078444696"/>
              </p:ext>
            </p:extLst>
          </p:nvPr>
        </p:nvGraphicFramePr>
        <p:xfrm>
          <a:off x="0" y="7938"/>
          <a:ext cx="8967788" cy="6851650"/>
        </p:xfrm>
        <a:graphic>
          <a:graphicData uri="http://schemas.openxmlformats.org/presentationml/2006/ole">
            <mc:AlternateContent xmlns:mc="http://schemas.openxmlformats.org/markup-compatibility/2006">
              <mc:Choice xmlns:v="urn:schemas-microsoft-com:vml" Requires="v">
                <p:oleObj spid="_x0000_s53299" name="Document" r:id="rId4" imgW="7264658" imgH="5670292" progId="Word.Document.8">
                  <p:embed/>
                </p:oleObj>
              </mc:Choice>
              <mc:Fallback>
                <p:oleObj name="Document" r:id="rId4" imgW="7264658" imgH="5670292" progId="Word.Documen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l="1259" r="2518" b="12901"/>
                      <a:stretch>
                        <a:fillRect/>
                      </a:stretch>
                    </p:blipFill>
                    <p:spPr bwMode="auto">
                      <a:xfrm>
                        <a:off x="0" y="7938"/>
                        <a:ext cx="8967788" cy="6851650"/>
                      </a:xfrm>
                      <a:prstGeom prst="rect">
                        <a:avLst/>
                      </a:prstGeom>
                      <a:solidFill>
                        <a:schemeClr val="bg1"/>
                      </a:solidFill>
                      <a:ln>
                        <a:noFill/>
                      </a:ln>
                      <a:effectLst/>
                      <a:extLst/>
                    </p:spPr>
                  </p:pic>
                </p:oleObj>
              </mc:Fallback>
            </mc:AlternateContent>
          </a:graphicData>
        </a:graphic>
      </p:graphicFrame>
    </p:spTree>
    <p:extLst>
      <p:ext uri="{BB962C8B-B14F-4D97-AF65-F5344CB8AC3E}">
        <p14:creationId xmlns:p14="http://schemas.microsoft.com/office/powerpoint/2010/main" val="13823648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LA Live Building </a:t>
            </a:r>
            <a:r>
              <a:rPr lang="en-US" dirty="0" smtClean="0"/>
              <a:t>- </a:t>
            </a:r>
            <a:r>
              <a:rPr lang="en-US" dirty="0"/>
              <a:t>F</a:t>
            </a:r>
            <a:r>
              <a:rPr lang="en-US" dirty="0" smtClean="0"/>
              <a:t>abrication </a:t>
            </a:r>
            <a:r>
              <a:rPr lang="en-US" dirty="0"/>
              <a:t>and </a:t>
            </a:r>
            <a:r>
              <a:rPr lang="en-US" dirty="0" smtClean="0"/>
              <a:t>Erection</a:t>
            </a:r>
            <a:endParaRPr lang="en-US" dirty="0"/>
          </a:p>
          <a:p>
            <a:endParaRPr lang="en-US" dirty="0"/>
          </a:p>
        </p:txBody>
      </p:sp>
      <p:pic>
        <p:nvPicPr>
          <p:cNvPr id="24580" name="Picture 7" descr="BRB' 7-10-08 0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175" y="1254125"/>
            <a:ext cx="36576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02_05_08 0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34480" y="4062413"/>
            <a:ext cx="36576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descr="5 min trip u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1920" y="1254125"/>
            <a:ext cx="36576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descr="Se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76863" y="4062413"/>
            <a:ext cx="36576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11</a:t>
            </a:fld>
            <a:endParaRPr lang="en-US" altLang="en-US"/>
          </a:p>
        </p:txBody>
      </p:sp>
      <p:sp>
        <p:nvSpPr>
          <p:cNvPr id="12" name="Rectangle 3"/>
          <p:cNvSpPr>
            <a:spLocks noChangeArrowheads="1"/>
          </p:cNvSpPr>
          <p:nvPr/>
        </p:nvSpPr>
        <p:spPr bwMode="auto">
          <a:xfrm>
            <a:off x="35496" y="6479401"/>
            <a:ext cx="48831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tx1">
                    <a:lumMod val="85000"/>
                    <a:lumOff val="15000"/>
                  </a:schemeClr>
                </a:solidFill>
              </a:rPr>
              <a:t>Courtesy of AISC</a:t>
            </a:r>
          </a:p>
        </p:txBody>
      </p:sp>
    </p:spTree>
    <p:extLst>
      <p:ext uri="{BB962C8B-B14F-4D97-AF65-F5344CB8AC3E}">
        <p14:creationId xmlns:p14="http://schemas.microsoft.com/office/powerpoint/2010/main" val="113160480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38"/>
          </p:nvPr>
        </p:nvSpPr>
        <p:spPr/>
        <p:txBody>
          <a:bodyPr/>
          <a:lstStyle/>
          <a:p>
            <a:r>
              <a:rPr lang="en-US" dirty="0"/>
              <a:t>Simplified Wall Analogy</a:t>
            </a:r>
          </a:p>
        </p:txBody>
      </p:sp>
      <p:grpSp>
        <p:nvGrpSpPr>
          <p:cNvPr id="2" name="Group 123"/>
          <p:cNvGrpSpPr>
            <a:grpSpLocks/>
          </p:cNvGrpSpPr>
          <p:nvPr/>
        </p:nvGrpSpPr>
        <p:grpSpPr bwMode="auto">
          <a:xfrm>
            <a:off x="2170113" y="5284788"/>
            <a:ext cx="303212" cy="835025"/>
            <a:chOff x="1367" y="3329"/>
            <a:chExt cx="191" cy="526"/>
          </a:xfrm>
        </p:grpSpPr>
        <p:sp>
          <p:nvSpPr>
            <p:cNvPr id="26672" name="Freeform 7"/>
            <p:cNvSpPr>
              <a:spLocks/>
            </p:cNvSpPr>
            <p:nvPr/>
          </p:nvSpPr>
          <p:spPr bwMode="auto">
            <a:xfrm>
              <a:off x="1426" y="3329"/>
              <a:ext cx="73" cy="329"/>
            </a:xfrm>
            <a:custGeom>
              <a:avLst/>
              <a:gdLst>
                <a:gd name="T0" fmla="*/ 0 w 514"/>
                <a:gd name="T1" fmla="*/ 0 h 2298"/>
                <a:gd name="T2" fmla="*/ 0 w 514"/>
                <a:gd name="T3" fmla="*/ 0 h 2298"/>
                <a:gd name="T4" fmla="*/ 0 w 514"/>
                <a:gd name="T5" fmla="*/ 0 h 2298"/>
                <a:gd name="T6" fmla="*/ 0 w 514"/>
                <a:gd name="T7" fmla="*/ 0 h 2298"/>
                <a:gd name="T8" fmla="*/ 0 60000 65536"/>
                <a:gd name="T9" fmla="*/ 0 60000 65536"/>
                <a:gd name="T10" fmla="*/ 0 60000 65536"/>
                <a:gd name="T11" fmla="*/ 0 60000 65536"/>
                <a:gd name="T12" fmla="*/ 0 w 514"/>
                <a:gd name="T13" fmla="*/ 0 h 2298"/>
                <a:gd name="T14" fmla="*/ 514 w 514"/>
                <a:gd name="T15" fmla="*/ 2298 h 2298"/>
              </a:gdLst>
              <a:ahLst/>
              <a:cxnLst>
                <a:cxn ang="T8">
                  <a:pos x="T0" y="T1"/>
                </a:cxn>
                <a:cxn ang="T9">
                  <a:pos x="T2" y="T3"/>
                </a:cxn>
                <a:cxn ang="T10">
                  <a:pos x="T4" y="T5"/>
                </a:cxn>
                <a:cxn ang="T11">
                  <a:pos x="T6" y="T7"/>
                </a:cxn>
              </a:cxnLst>
              <a:rect l="T12" t="T13" r="T14" b="T15"/>
              <a:pathLst>
                <a:path w="514" h="2298">
                  <a:moveTo>
                    <a:pt x="514" y="2298"/>
                  </a:moveTo>
                  <a:lnTo>
                    <a:pt x="0" y="2298"/>
                  </a:lnTo>
                  <a:lnTo>
                    <a:pt x="514" y="0"/>
                  </a:lnTo>
                  <a:lnTo>
                    <a:pt x="514" y="2298"/>
                  </a:lnTo>
                  <a:close/>
                </a:path>
              </a:pathLst>
            </a:custGeom>
            <a:solidFill>
              <a:schemeClr val="tx1"/>
            </a:solidFill>
            <a:ln w="9525">
              <a:solidFill>
                <a:schemeClr val="tx1"/>
              </a:solidFill>
              <a:round/>
              <a:headEnd/>
              <a:tailEnd/>
            </a:ln>
          </p:spPr>
          <p:txBody>
            <a:bodyPr/>
            <a:lstStyle/>
            <a:p>
              <a:endParaRPr lang="en-US"/>
            </a:p>
          </p:txBody>
        </p:sp>
        <p:sp>
          <p:nvSpPr>
            <p:cNvPr id="26673" name="Freeform 8"/>
            <p:cNvSpPr>
              <a:spLocks/>
            </p:cNvSpPr>
            <p:nvPr/>
          </p:nvSpPr>
          <p:spPr bwMode="auto">
            <a:xfrm>
              <a:off x="1426" y="3329"/>
              <a:ext cx="73" cy="329"/>
            </a:xfrm>
            <a:custGeom>
              <a:avLst/>
              <a:gdLst>
                <a:gd name="T0" fmla="*/ 0 w 514"/>
                <a:gd name="T1" fmla="*/ 0 h 2298"/>
                <a:gd name="T2" fmla="*/ 0 w 514"/>
                <a:gd name="T3" fmla="*/ 0 h 2298"/>
                <a:gd name="T4" fmla="*/ 0 w 514"/>
                <a:gd name="T5" fmla="*/ 0 h 2298"/>
                <a:gd name="T6" fmla="*/ 0 w 514"/>
                <a:gd name="T7" fmla="*/ 0 h 2298"/>
                <a:gd name="T8" fmla="*/ 0 60000 65536"/>
                <a:gd name="T9" fmla="*/ 0 60000 65536"/>
                <a:gd name="T10" fmla="*/ 0 60000 65536"/>
                <a:gd name="T11" fmla="*/ 0 60000 65536"/>
                <a:gd name="T12" fmla="*/ 0 w 514"/>
                <a:gd name="T13" fmla="*/ 0 h 2298"/>
                <a:gd name="T14" fmla="*/ 514 w 514"/>
                <a:gd name="T15" fmla="*/ 2298 h 2298"/>
              </a:gdLst>
              <a:ahLst/>
              <a:cxnLst>
                <a:cxn ang="T8">
                  <a:pos x="T0" y="T1"/>
                </a:cxn>
                <a:cxn ang="T9">
                  <a:pos x="T2" y="T3"/>
                </a:cxn>
                <a:cxn ang="T10">
                  <a:pos x="T4" y="T5"/>
                </a:cxn>
                <a:cxn ang="T11">
                  <a:pos x="T6" y="T7"/>
                </a:cxn>
              </a:cxnLst>
              <a:rect l="T12" t="T13" r="T14" b="T15"/>
              <a:pathLst>
                <a:path w="514" h="2298">
                  <a:moveTo>
                    <a:pt x="0" y="2298"/>
                  </a:moveTo>
                  <a:lnTo>
                    <a:pt x="514" y="0"/>
                  </a:lnTo>
                  <a:lnTo>
                    <a:pt x="0" y="0"/>
                  </a:lnTo>
                  <a:lnTo>
                    <a:pt x="0" y="2298"/>
                  </a:lnTo>
                  <a:close/>
                </a:path>
              </a:pathLst>
            </a:custGeom>
            <a:solidFill>
              <a:schemeClr val="tx1"/>
            </a:solidFill>
            <a:ln w="9525">
              <a:solidFill>
                <a:schemeClr val="tx1"/>
              </a:solidFill>
              <a:round/>
              <a:headEnd/>
              <a:tailEnd/>
            </a:ln>
          </p:spPr>
          <p:txBody>
            <a:bodyPr/>
            <a:lstStyle/>
            <a:p>
              <a:endParaRPr lang="en-US"/>
            </a:p>
          </p:txBody>
        </p:sp>
        <p:sp>
          <p:nvSpPr>
            <p:cNvPr id="26674" name="Rectangle 9"/>
            <p:cNvSpPr>
              <a:spLocks noChangeArrowheads="1"/>
            </p:cNvSpPr>
            <p:nvPr/>
          </p:nvSpPr>
          <p:spPr bwMode="auto">
            <a:xfrm>
              <a:off x="1426" y="3329"/>
              <a:ext cx="73" cy="329"/>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75" name="Freeform 10"/>
            <p:cNvSpPr>
              <a:spLocks/>
            </p:cNvSpPr>
            <p:nvPr/>
          </p:nvSpPr>
          <p:spPr bwMode="auto">
            <a:xfrm>
              <a:off x="1367" y="3599"/>
              <a:ext cx="95" cy="256"/>
            </a:xfrm>
            <a:custGeom>
              <a:avLst/>
              <a:gdLst>
                <a:gd name="T0" fmla="*/ 0 w 670"/>
                <a:gd name="T1" fmla="*/ 0 h 1794"/>
                <a:gd name="T2" fmla="*/ 0 w 670"/>
                <a:gd name="T3" fmla="*/ 0 h 1794"/>
                <a:gd name="T4" fmla="*/ 0 w 670"/>
                <a:gd name="T5" fmla="*/ 0 h 1794"/>
                <a:gd name="T6" fmla="*/ 0 w 670"/>
                <a:gd name="T7" fmla="*/ 0 h 1794"/>
                <a:gd name="T8" fmla="*/ 0 60000 65536"/>
                <a:gd name="T9" fmla="*/ 0 60000 65536"/>
                <a:gd name="T10" fmla="*/ 0 60000 65536"/>
                <a:gd name="T11" fmla="*/ 0 60000 65536"/>
                <a:gd name="T12" fmla="*/ 0 w 670"/>
                <a:gd name="T13" fmla="*/ 0 h 1794"/>
                <a:gd name="T14" fmla="*/ 670 w 670"/>
                <a:gd name="T15" fmla="*/ 1794 h 1794"/>
              </a:gdLst>
              <a:ahLst/>
              <a:cxnLst>
                <a:cxn ang="T8">
                  <a:pos x="T0" y="T1"/>
                </a:cxn>
                <a:cxn ang="T9">
                  <a:pos x="T2" y="T3"/>
                </a:cxn>
                <a:cxn ang="T10">
                  <a:pos x="T4" y="T5"/>
                </a:cxn>
                <a:cxn ang="T11">
                  <a:pos x="T6" y="T7"/>
                </a:cxn>
              </a:cxnLst>
              <a:rect l="T12" t="T13" r="T14" b="T15"/>
              <a:pathLst>
                <a:path w="670" h="1794">
                  <a:moveTo>
                    <a:pt x="670" y="409"/>
                  </a:moveTo>
                  <a:lnTo>
                    <a:pt x="0" y="0"/>
                  </a:lnTo>
                  <a:lnTo>
                    <a:pt x="670" y="1794"/>
                  </a:lnTo>
                  <a:lnTo>
                    <a:pt x="670" y="409"/>
                  </a:lnTo>
                  <a:close/>
                </a:path>
              </a:pathLst>
            </a:custGeom>
            <a:solidFill>
              <a:schemeClr val="tx1"/>
            </a:solidFill>
            <a:ln w="9525">
              <a:solidFill>
                <a:schemeClr val="tx1"/>
              </a:solidFill>
              <a:round/>
              <a:headEnd/>
              <a:tailEnd/>
            </a:ln>
          </p:spPr>
          <p:txBody>
            <a:bodyPr/>
            <a:lstStyle/>
            <a:p>
              <a:endParaRPr lang="en-US"/>
            </a:p>
          </p:txBody>
        </p:sp>
        <p:sp>
          <p:nvSpPr>
            <p:cNvPr id="26676" name="Freeform 11"/>
            <p:cNvSpPr>
              <a:spLocks/>
            </p:cNvSpPr>
            <p:nvPr/>
          </p:nvSpPr>
          <p:spPr bwMode="auto">
            <a:xfrm>
              <a:off x="1367" y="3599"/>
              <a:ext cx="95" cy="256"/>
            </a:xfrm>
            <a:custGeom>
              <a:avLst/>
              <a:gdLst>
                <a:gd name="T0" fmla="*/ 0 w 670"/>
                <a:gd name="T1" fmla="*/ 0 h 1794"/>
                <a:gd name="T2" fmla="*/ 0 w 670"/>
                <a:gd name="T3" fmla="*/ 0 h 1794"/>
                <a:gd name="T4" fmla="*/ 0 w 670"/>
                <a:gd name="T5" fmla="*/ 0 h 1794"/>
                <a:gd name="T6" fmla="*/ 0 w 670"/>
                <a:gd name="T7" fmla="*/ 0 h 1794"/>
                <a:gd name="T8" fmla="*/ 0 60000 65536"/>
                <a:gd name="T9" fmla="*/ 0 60000 65536"/>
                <a:gd name="T10" fmla="*/ 0 60000 65536"/>
                <a:gd name="T11" fmla="*/ 0 60000 65536"/>
                <a:gd name="T12" fmla="*/ 0 w 670"/>
                <a:gd name="T13" fmla="*/ 0 h 1794"/>
                <a:gd name="T14" fmla="*/ 670 w 670"/>
                <a:gd name="T15" fmla="*/ 1794 h 1794"/>
              </a:gdLst>
              <a:ahLst/>
              <a:cxnLst>
                <a:cxn ang="T8">
                  <a:pos x="T0" y="T1"/>
                </a:cxn>
                <a:cxn ang="T9">
                  <a:pos x="T2" y="T3"/>
                </a:cxn>
                <a:cxn ang="T10">
                  <a:pos x="T4" y="T5"/>
                </a:cxn>
                <a:cxn ang="T11">
                  <a:pos x="T6" y="T7"/>
                </a:cxn>
              </a:cxnLst>
              <a:rect l="T12" t="T13" r="T14" b="T15"/>
              <a:pathLst>
                <a:path w="670" h="1794">
                  <a:moveTo>
                    <a:pt x="670" y="409"/>
                  </a:moveTo>
                  <a:lnTo>
                    <a:pt x="0" y="0"/>
                  </a:lnTo>
                  <a:lnTo>
                    <a:pt x="670" y="1794"/>
                  </a:lnTo>
                  <a:lnTo>
                    <a:pt x="670" y="409"/>
                  </a:lnTo>
                  <a:close/>
                </a:path>
              </a:pathLst>
            </a:custGeom>
            <a:solidFill>
              <a:schemeClr val="tx1"/>
            </a:solidFill>
            <a:ln w="0">
              <a:solidFill>
                <a:schemeClr val="tx1"/>
              </a:solidFill>
              <a:round/>
              <a:headEnd/>
              <a:tailEnd/>
            </a:ln>
          </p:spPr>
          <p:txBody>
            <a:bodyPr/>
            <a:lstStyle/>
            <a:p>
              <a:endParaRPr lang="en-US"/>
            </a:p>
          </p:txBody>
        </p:sp>
        <p:sp>
          <p:nvSpPr>
            <p:cNvPr id="26677" name="Freeform 12"/>
            <p:cNvSpPr>
              <a:spLocks/>
            </p:cNvSpPr>
            <p:nvPr/>
          </p:nvSpPr>
          <p:spPr bwMode="auto">
            <a:xfrm>
              <a:off x="1462" y="3599"/>
              <a:ext cx="96" cy="256"/>
            </a:xfrm>
            <a:custGeom>
              <a:avLst/>
              <a:gdLst>
                <a:gd name="T0" fmla="*/ 0 w 669"/>
                <a:gd name="T1" fmla="*/ 0 h 1794"/>
                <a:gd name="T2" fmla="*/ 0 w 669"/>
                <a:gd name="T3" fmla="*/ 0 h 1794"/>
                <a:gd name="T4" fmla="*/ 0 w 669"/>
                <a:gd name="T5" fmla="*/ 0 h 1794"/>
                <a:gd name="T6" fmla="*/ 0 w 669"/>
                <a:gd name="T7" fmla="*/ 0 h 1794"/>
                <a:gd name="T8" fmla="*/ 0 60000 65536"/>
                <a:gd name="T9" fmla="*/ 0 60000 65536"/>
                <a:gd name="T10" fmla="*/ 0 60000 65536"/>
                <a:gd name="T11" fmla="*/ 0 60000 65536"/>
                <a:gd name="T12" fmla="*/ 0 w 669"/>
                <a:gd name="T13" fmla="*/ 0 h 1794"/>
                <a:gd name="T14" fmla="*/ 669 w 669"/>
                <a:gd name="T15" fmla="*/ 1794 h 1794"/>
              </a:gdLst>
              <a:ahLst/>
              <a:cxnLst>
                <a:cxn ang="T8">
                  <a:pos x="T0" y="T1"/>
                </a:cxn>
                <a:cxn ang="T9">
                  <a:pos x="T2" y="T3"/>
                </a:cxn>
                <a:cxn ang="T10">
                  <a:pos x="T4" y="T5"/>
                </a:cxn>
                <a:cxn ang="T11">
                  <a:pos x="T6" y="T7"/>
                </a:cxn>
              </a:cxnLst>
              <a:rect l="T12" t="T13" r="T14" b="T15"/>
              <a:pathLst>
                <a:path w="669" h="1794">
                  <a:moveTo>
                    <a:pt x="0" y="409"/>
                  </a:moveTo>
                  <a:lnTo>
                    <a:pt x="669" y="0"/>
                  </a:lnTo>
                  <a:lnTo>
                    <a:pt x="0" y="1794"/>
                  </a:lnTo>
                  <a:lnTo>
                    <a:pt x="0" y="409"/>
                  </a:lnTo>
                  <a:close/>
                </a:path>
              </a:pathLst>
            </a:custGeom>
            <a:solidFill>
              <a:schemeClr val="tx1"/>
            </a:solidFill>
            <a:ln w="9525">
              <a:solidFill>
                <a:schemeClr val="tx1"/>
              </a:solidFill>
              <a:round/>
              <a:headEnd/>
              <a:tailEnd/>
            </a:ln>
          </p:spPr>
          <p:txBody>
            <a:bodyPr/>
            <a:lstStyle/>
            <a:p>
              <a:endParaRPr lang="en-US"/>
            </a:p>
          </p:txBody>
        </p:sp>
        <p:sp>
          <p:nvSpPr>
            <p:cNvPr id="26678" name="Freeform 13"/>
            <p:cNvSpPr>
              <a:spLocks/>
            </p:cNvSpPr>
            <p:nvPr/>
          </p:nvSpPr>
          <p:spPr bwMode="auto">
            <a:xfrm>
              <a:off x="1462" y="3599"/>
              <a:ext cx="96" cy="256"/>
            </a:xfrm>
            <a:custGeom>
              <a:avLst/>
              <a:gdLst>
                <a:gd name="T0" fmla="*/ 0 w 669"/>
                <a:gd name="T1" fmla="*/ 0 h 1794"/>
                <a:gd name="T2" fmla="*/ 0 w 669"/>
                <a:gd name="T3" fmla="*/ 0 h 1794"/>
                <a:gd name="T4" fmla="*/ 0 w 669"/>
                <a:gd name="T5" fmla="*/ 0 h 1794"/>
                <a:gd name="T6" fmla="*/ 0 w 669"/>
                <a:gd name="T7" fmla="*/ 0 h 1794"/>
                <a:gd name="T8" fmla="*/ 0 60000 65536"/>
                <a:gd name="T9" fmla="*/ 0 60000 65536"/>
                <a:gd name="T10" fmla="*/ 0 60000 65536"/>
                <a:gd name="T11" fmla="*/ 0 60000 65536"/>
                <a:gd name="T12" fmla="*/ 0 w 669"/>
                <a:gd name="T13" fmla="*/ 0 h 1794"/>
                <a:gd name="T14" fmla="*/ 669 w 669"/>
                <a:gd name="T15" fmla="*/ 1794 h 1794"/>
              </a:gdLst>
              <a:ahLst/>
              <a:cxnLst>
                <a:cxn ang="T8">
                  <a:pos x="T0" y="T1"/>
                </a:cxn>
                <a:cxn ang="T9">
                  <a:pos x="T2" y="T3"/>
                </a:cxn>
                <a:cxn ang="T10">
                  <a:pos x="T4" y="T5"/>
                </a:cxn>
                <a:cxn ang="T11">
                  <a:pos x="T6" y="T7"/>
                </a:cxn>
              </a:cxnLst>
              <a:rect l="T12" t="T13" r="T14" b="T15"/>
              <a:pathLst>
                <a:path w="669" h="1794">
                  <a:moveTo>
                    <a:pt x="0" y="409"/>
                  </a:moveTo>
                  <a:lnTo>
                    <a:pt x="669" y="0"/>
                  </a:lnTo>
                  <a:lnTo>
                    <a:pt x="0" y="1794"/>
                  </a:lnTo>
                  <a:lnTo>
                    <a:pt x="0" y="409"/>
                  </a:lnTo>
                  <a:close/>
                </a:path>
              </a:pathLst>
            </a:custGeom>
            <a:solidFill>
              <a:schemeClr val="tx1"/>
            </a:solidFill>
            <a:ln w="0">
              <a:solidFill>
                <a:schemeClr val="tx1"/>
              </a:solidFill>
              <a:round/>
              <a:headEnd/>
              <a:tailEnd/>
            </a:ln>
          </p:spPr>
          <p:txBody>
            <a:bodyPr/>
            <a:lstStyle/>
            <a:p>
              <a:endParaRPr lang="en-US"/>
            </a:p>
          </p:txBody>
        </p:sp>
      </p:grpSp>
      <p:grpSp>
        <p:nvGrpSpPr>
          <p:cNvPr id="3" name="Group 122"/>
          <p:cNvGrpSpPr>
            <a:grpSpLocks/>
          </p:cNvGrpSpPr>
          <p:nvPr/>
        </p:nvGrpSpPr>
        <p:grpSpPr bwMode="auto">
          <a:xfrm>
            <a:off x="1055688" y="2428875"/>
            <a:ext cx="835025" cy="304800"/>
            <a:chOff x="665" y="1530"/>
            <a:chExt cx="526" cy="192"/>
          </a:xfrm>
        </p:grpSpPr>
        <p:sp>
          <p:nvSpPr>
            <p:cNvPr id="26665" name="Freeform 85"/>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26666" name="Freeform 86"/>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26667" name="Rectangle 87"/>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68" name="Freeform 88"/>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26669" name="Freeform 89"/>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26670" name="Freeform 90"/>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26671" name="Freeform 91"/>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grpSp>
        <p:nvGrpSpPr>
          <p:cNvPr id="4" name="Group 124"/>
          <p:cNvGrpSpPr>
            <a:grpSpLocks/>
          </p:cNvGrpSpPr>
          <p:nvPr/>
        </p:nvGrpSpPr>
        <p:grpSpPr bwMode="auto">
          <a:xfrm>
            <a:off x="6837363" y="5273675"/>
            <a:ext cx="303212" cy="835025"/>
            <a:chOff x="4307" y="3322"/>
            <a:chExt cx="191" cy="526"/>
          </a:xfrm>
        </p:grpSpPr>
        <p:sp>
          <p:nvSpPr>
            <p:cNvPr id="26658" name="Freeform 92"/>
            <p:cNvSpPr>
              <a:spLocks/>
            </p:cNvSpPr>
            <p:nvPr/>
          </p:nvSpPr>
          <p:spPr bwMode="auto">
            <a:xfrm>
              <a:off x="4366" y="3520"/>
              <a:ext cx="73" cy="328"/>
            </a:xfrm>
            <a:custGeom>
              <a:avLst/>
              <a:gdLst>
                <a:gd name="T0" fmla="*/ 0 w 514"/>
                <a:gd name="T1" fmla="*/ 0 h 2299"/>
                <a:gd name="T2" fmla="*/ 0 w 514"/>
                <a:gd name="T3" fmla="*/ 0 h 2299"/>
                <a:gd name="T4" fmla="*/ 0 w 514"/>
                <a:gd name="T5" fmla="*/ 0 h 2299"/>
                <a:gd name="T6" fmla="*/ 0 w 514"/>
                <a:gd name="T7" fmla="*/ 0 h 2299"/>
                <a:gd name="T8" fmla="*/ 0 60000 65536"/>
                <a:gd name="T9" fmla="*/ 0 60000 65536"/>
                <a:gd name="T10" fmla="*/ 0 60000 65536"/>
                <a:gd name="T11" fmla="*/ 0 60000 65536"/>
                <a:gd name="T12" fmla="*/ 0 w 514"/>
                <a:gd name="T13" fmla="*/ 0 h 2299"/>
                <a:gd name="T14" fmla="*/ 514 w 514"/>
                <a:gd name="T15" fmla="*/ 2299 h 2299"/>
              </a:gdLst>
              <a:ahLst/>
              <a:cxnLst>
                <a:cxn ang="T8">
                  <a:pos x="T0" y="T1"/>
                </a:cxn>
                <a:cxn ang="T9">
                  <a:pos x="T2" y="T3"/>
                </a:cxn>
                <a:cxn ang="T10">
                  <a:pos x="T4" y="T5"/>
                </a:cxn>
                <a:cxn ang="T11">
                  <a:pos x="T6" y="T7"/>
                </a:cxn>
              </a:cxnLst>
              <a:rect l="T12" t="T13" r="T14" b="T15"/>
              <a:pathLst>
                <a:path w="514" h="2299">
                  <a:moveTo>
                    <a:pt x="514" y="0"/>
                  </a:moveTo>
                  <a:lnTo>
                    <a:pt x="0" y="0"/>
                  </a:lnTo>
                  <a:lnTo>
                    <a:pt x="514" y="2299"/>
                  </a:lnTo>
                  <a:lnTo>
                    <a:pt x="514" y="0"/>
                  </a:lnTo>
                  <a:close/>
                </a:path>
              </a:pathLst>
            </a:custGeom>
            <a:solidFill>
              <a:schemeClr val="tx1"/>
            </a:solidFill>
            <a:ln w="9525">
              <a:solidFill>
                <a:schemeClr val="tx1"/>
              </a:solidFill>
              <a:round/>
              <a:headEnd/>
              <a:tailEnd/>
            </a:ln>
          </p:spPr>
          <p:txBody>
            <a:bodyPr/>
            <a:lstStyle/>
            <a:p>
              <a:endParaRPr lang="en-US"/>
            </a:p>
          </p:txBody>
        </p:sp>
        <p:sp>
          <p:nvSpPr>
            <p:cNvPr id="26659" name="Freeform 93"/>
            <p:cNvSpPr>
              <a:spLocks/>
            </p:cNvSpPr>
            <p:nvPr/>
          </p:nvSpPr>
          <p:spPr bwMode="auto">
            <a:xfrm>
              <a:off x="4366" y="3520"/>
              <a:ext cx="73" cy="328"/>
            </a:xfrm>
            <a:custGeom>
              <a:avLst/>
              <a:gdLst>
                <a:gd name="T0" fmla="*/ 0 w 514"/>
                <a:gd name="T1" fmla="*/ 0 h 2299"/>
                <a:gd name="T2" fmla="*/ 0 w 514"/>
                <a:gd name="T3" fmla="*/ 0 h 2299"/>
                <a:gd name="T4" fmla="*/ 0 w 514"/>
                <a:gd name="T5" fmla="*/ 0 h 2299"/>
                <a:gd name="T6" fmla="*/ 0 w 514"/>
                <a:gd name="T7" fmla="*/ 0 h 2299"/>
                <a:gd name="T8" fmla="*/ 0 60000 65536"/>
                <a:gd name="T9" fmla="*/ 0 60000 65536"/>
                <a:gd name="T10" fmla="*/ 0 60000 65536"/>
                <a:gd name="T11" fmla="*/ 0 60000 65536"/>
                <a:gd name="T12" fmla="*/ 0 w 514"/>
                <a:gd name="T13" fmla="*/ 0 h 2299"/>
                <a:gd name="T14" fmla="*/ 514 w 514"/>
                <a:gd name="T15" fmla="*/ 2299 h 2299"/>
              </a:gdLst>
              <a:ahLst/>
              <a:cxnLst>
                <a:cxn ang="T8">
                  <a:pos x="T0" y="T1"/>
                </a:cxn>
                <a:cxn ang="T9">
                  <a:pos x="T2" y="T3"/>
                </a:cxn>
                <a:cxn ang="T10">
                  <a:pos x="T4" y="T5"/>
                </a:cxn>
                <a:cxn ang="T11">
                  <a:pos x="T6" y="T7"/>
                </a:cxn>
              </a:cxnLst>
              <a:rect l="T12" t="T13" r="T14" b="T15"/>
              <a:pathLst>
                <a:path w="514" h="2299">
                  <a:moveTo>
                    <a:pt x="0" y="0"/>
                  </a:moveTo>
                  <a:lnTo>
                    <a:pt x="514" y="2299"/>
                  </a:lnTo>
                  <a:lnTo>
                    <a:pt x="0" y="2299"/>
                  </a:lnTo>
                  <a:lnTo>
                    <a:pt x="0" y="0"/>
                  </a:lnTo>
                  <a:close/>
                </a:path>
              </a:pathLst>
            </a:custGeom>
            <a:solidFill>
              <a:schemeClr val="tx1"/>
            </a:solidFill>
            <a:ln w="9525">
              <a:solidFill>
                <a:schemeClr val="tx1"/>
              </a:solidFill>
              <a:round/>
              <a:headEnd/>
              <a:tailEnd/>
            </a:ln>
          </p:spPr>
          <p:txBody>
            <a:bodyPr/>
            <a:lstStyle/>
            <a:p>
              <a:endParaRPr lang="en-US"/>
            </a:p>
          </p:txBody>
        </p:sp>
        <p:sp>
          <p:nvSpPr>
            <p:cNvPr id="26660" name="Rectangle 94"/>
            <p:cNvSpPr>
              <a:spLocks noChangeArrowheads="1"/>
            </p:cNvSpPr>
            <p:nvPr/>
          </p:nvSpPr>
          <p:spPr bwMode="auto">
            <a:xfrm>
              <a:off x="4366" y="3520"/>
              <a:ext cx="73" cy="328"/>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61" name="Freeform 95"/>
            <p:cNvSpPr>
              <a:spLocks/>
            </p:cNvSpPr>
            <p:nvPr/>
          </p:nvSpPr>
          <p:spPr bwMode="auto">
            <a:xfrm>
              <a:off x="4307" y="3322"/>
              <a:ext cx="96" cy="256"/>
            </a:xfrm>
            <a:custGeom>
              <a:avLst/>
              <a:gdLst>
                <a:gd name="T0" fmla="*/ 0 w 669"/>
                <a:gd name="T1" fmla="*/ 0 h 1794"/>
                <a:gd name="T2" fmla="*/ 0 w 669"/>
                <a:gd name="T3" fmla="*/ 0 h 1794"/>
                <a:gd name="T4" fmla="*/ 0 w 669"/>
                <a:gd name="T5" fmla="*/ 0 h 1794"/>
                <a:gd name="T6" fmla="*/ 0 w 669"/>
                <a:gd name="T7" fmla="*/ 0 h 1794"/>
                <a:gd name="T8" fmla="*/ 0 60000 65536"/>
                <a:gd name="T9" fmla="*/ 0 60000 65536"/>
                <a:gd name="T10" fmla="*/ 0 60000 65536"/>
                <a:gd name="T11" fmla="*/ 0 60000 65536"/>
                <a:gd name="T12" fmla="*/ 0 w 669"/>
                <a:gd name="T13" fmla="*/ 0 h 1794"/>
                <a:gd name="T14" fmla="*/ 669 w 669"/>
                <a:gd name="T15" fmla="*/ 1794 h 1794"/>
              </a:gdLst>
              <a:ahLst/>
              <a:cxnLst>
                <a:cxn ang="T8">
                  <a:pos x="T0" y="T1"/>
                </a:cxn>
                <a:cxn ang="T9">
                  <a:pos x="T2" y="T3"/>
                </a:cxn>
                <a:cxn ang="T10">
                  <a:pos x="T4" y="T5"/>
                </a:cxn>
                <a:cxn ang="T11">
                  <a:pos x="T6" y="T7"/>
                </a:cxn>
              </a:cxnLst>
              <a:rect l="T12" t="T13" r="T14" b="T15"/>
              <a:pathLst>
                <a:path w="669" h="1794">
                  <a:moveTo>
                    <a:pt x="669" y="1385"/>
                  </a:moveTo>
                  <a:lnTo>
                    <a:pt x="0" y="1794"/>
                  </a:lnTo>
                  <a:lnTo>
                    <a:pt x="669" y="0"/>
                  </a:lnTo>
                  <a:lnTo>
                    <a:pt x="669" y="1385"/>
                  </a:lnTo>
                  <a:close/>
                </a:path>
              </a:pathLst>
            </a:custGeom>
            <a:solidFill>
              <a:schemeClr val="tx1"/>
            </a:solidFill>
            <a:ln w="9525">
              <a:solidFill>
                <a:schemeClr val="tx1"/>
              </a:solidFill>
              <a:round/>
              <a:headEnd/>
              <a:tailEnd/>
            </a:ln>
          </p:spPr>
          <p:txBody>
            <a:bodyPr/>
            <a:lstStyle/>
            <a:p>
              <a:endParaRPr lang="en-US"/>
            </a:p>
          </p:txBody>
        </p:sp>
        <p:sp>
          <p:nvSpPr>
            <p:cNvPr id="26662" name="Freeform 96"/>
            <p:cNvSpPr>
              <a:spLocks/>
            </p:cNvSpPr>
            <p:nvPr/>
          </p:nvSpPr>
          <p:spPr bwMode="auto">
            <a:xfrm>
              <a:off x="4307" y="3322"/>
              <a:ext cx="96" cy="256"/>
            </a:xfrm>
            <a:custGeom>
              <a:avLst/>
              <a:gdLst>
                <a:gd name="T0" fmla="*/ 0 w 669"/>
                <a:gd name="T1" fmla="*/ 0 h 1794"/>
                <a:gd name="T2" fmla="*/ 0 w 669"/>
                <a:gd name="T3" fmla="*/ 0 h 1794"/>
                <a:gd name="T4" fmla="*/ 0 w 669"/>
                <a:gd name="T5" fmla="*/ 0 h 1794"/>
                <a:gd name="T6" fmla="*/ 0 w 669"/>
                <a:gd name="T7" fmla="*/ 0 h 1794"/>
                <a:gd name="T8" fmla="*/ 0 60000 65536"/>
                <a:gd name="T9" fmla="*/ 0 60000 65536"/>
                <a:gd name="T10" fmla="*/ 0 60000 65536"/>
                <a:gd name="T11" fmla="*/ 0 60000 65536"/>
                <a:gd name="T12" fmla="*/ 0 w 669"/>
                <a:gd name="T13" fmla="*/ 0 h 1794"/>
                <a:gd name="T14" fmla="*/ 669 w 669"/>
                <a:gd name="T15" fmla="*/ 1794 h 1794"/>
              </a:gdLst>
              <a:ahLst/>
              <a:cxnLst>
                <a:cxn ang="T8">
                  <a:pos x="T0" y="T1"/>
                </a:cxn>
                <a:cxn ang="T9">
                  <a:pos x="T2" y="T3"/>
                </a:cxn>
                <a:cxn ang="T10">
                  <a:pos x="T4" y="T5"/>
                </a:cxn>
                <a:cxn ang="T11">
                  <a:pos x="T6" y="T7"/>
                </a:cxn>
              </a:cxnLst>
              <a:rect l="T12" t="T13" r="T14" b="T15"/>
              <a:pathLst>
                <a:path w="669" h="1794">
                  <a:moveTo>
                    <a:pt x="669" y="1385"/>
                  </a:moveTo>
                  <a:lnTo>
                    <a:pt x="0" y="1794"/>
                  </a:lnTo>
                  <a:lnTo>
                    <a:pt x="669" y="0"/>
                  </a:lnTo>
                  <a:lnTo>
                    <a:pt x="669" y="1385"/>
                  </a:lnTo>
                  <a:close/>
                </a:path>
              </a:pathLst>
            </a:custGeom>
            <a:solidFill>
              <a:schemeClr val="tx1"/>
            </a:solidFill>
            <a:ln w="0">
              <a:solidFill>
                <a:schemeClr val="tx1"/>
              </a:solidFill>
              <a:round/>
              <a:headEnd/>
              <a:tailEnd/>
            </a:ln>
          </p:spPr>
          <p:txBody>
            <a:bodyPr/>
            <a:lstStyle/>
            <a:p>
              <a:endParaRPr lang="en-US"/>
            </a:p>
          </p:txBody>
        </p:sp>
        <p:sp>
          <p:nvSpPr>
            <p:cNvPr id="26663" name="Freeform 97"/>
            <p:cNvSpPr>
              <a:spLocks/>
            </p:cNvSpPr>
            <p:nvPr/>
          </p:nvSpPr>
          <p:spPr bwMode="auto">
            <a:xfrm>
              <a:off x="4403" y="3322"/>
              <a:ext cx="95" cy="256"/>
            </a:xfrm>
            <a:custGeom>
              <a:avLst/>
              <a:gdLst>
                <a:gd name="T0" fmla="*/ 0 w 670"/>
                <a:gd name="T1" fmla="*/ 0 h 1794"/>
                <a:gd name="T2" fmla="*/ 0 w 670"/>
                <a:gd name="T3" fmla="*/ 0 h 1794"/>
                <a:gd name="T4" fmla="*/ 0 w 670"/>
                <a:gd name="T5" fmla="*/ 0 h 1794"/>
                <a:gd name="T6" fmla="*/ 0 w 670"/>
                <a:gd name="T7" fmla="*/ 0 h 1794"/>
                <a:gd name="T8" fmla="*/ 0 60000 65536"/>
                <a:gd name="T9" fmla="*/ 0 60000 65536"/>
                <a:gd name="T10" fmla="*/ 0 60000 65536"/>
                <a:gd name="T11" fmla="*/ 0 60000 65536"/>
                <a:gd name="T12" fmla="*/ 0 w 670"/>
                <a:gd name="T13" fmla="*/ 0 h 1794"/>
                <a:gd name="T14" fmla="*/ 670 w 670"/>
                <a:gd name="T15" fmla="*/ 1794 h 1794"/>
              </a:gdLst>
              <a:ahLst/>
              <a:cxnLst>
                <a:cxn ang="T8">
                  <a:pos x="T0" y="T1"/>
                </a:cxn>
                <a:cxn ang="T9">
                  <a:pos x="T2" y="T3"/>
                </a:cxn>
                <a:cxn ang="T10">
                  <a:pos x="T4" y="T5"/>
                </a:cxn>
                <a:cxn ang="T11">
                  <a:pos x="T6" y="T7"/>
                </a:cxn>
              </a:cxnLst>
              <a:rect l="T12" t="T13" r="T14" b="T15"/>
              <a:pathLst>
                <a:path w="670" h="1794">
                  <a:moveTo>
                    <a:pt x="0" y="1385"/>
                  </a:moveTo>
                  <a:lnTo>
                    <a:pt x="670" y="1794"/>
                  </a:lnTo>
                  <a:lnTo>
                    <a:pt x="0" y="0"/>
                  </a:lnTo>
                  <a:lnTo>
                    <a:pt x="0" y="1385"/>
                  </a:lnTo>
                  <a:close/>
                </a:path>
              </a:pathLst>
            </a:custGeom>
            <a:solidFill>
              <a:schemeClr val="tx1"/>
            </a:solidFill>
            <a:ln w="9525">
              <a:solidFill>
                <a:schemeClr val="tx1"/>
              </a:solidFill>
              <a:round/>
              <a:headEnd/>
              <a:tailEnd/>
            </a:ln>
          </p:spPr>
          <p:txBody>
            <a:bodyPr/>
            <a:lstStyle/>
            <a:p>
              <a:endParaRPr lang="en-US"/>
            </a:p>
          </p:txBody>
        </p:sp>
        <p:sp>
          <p:nvSpPr>
            <p:cNvPr id="26664" name="Freeform 98"/>
            <p:cNvSpPr>
              <a:spLocks/>
            </p:cNvSpPr>
            <p:nvPr/>
          </p:nvSpPr>
          <p:spPr bwMode="auto">
            <a:xfrm>
              <a:off x="4403" y="3322"/>
              <a:ext cx="95" cy="256"/>
            </a:xfrm>
            <a:custGeom>
              <a:avLst/>
              <a:gdLst>
                <a:gd name="T0" fmla="*/ 0 w 670"/>
                <a:gd name="T1" fmla="*/ 0 h 1794"/>
                <a:gd name="T2" fmla="*/ 0 w 670"/>
                <a:gd name="T3" fmla="*/ 0 h 1794"/>
                <a:gd name="T4" fmla="*/ 0 w 670"/>
                <a:gd name="T5" fmla="*/ 0 h 1794"/>
                <a:gd name="T6" fmla="*/ 0 w 670"/>
                <a:gd name="T7" fmla="*/ 0 h 1794"/>
                <a:gd name="T8" fmla="*/ 0 60000 65536"/>
                <a:gd name="T9" fmla="*/ 0 60000 65536"/>
                <a:gd name="T10" fmla="*/ 0 60000 65536"/>
                <a:gd name="T11" fmla="*/ 0 60000 65536"/>
                <a:gd name="T12" fmla="*/ 0 w 670"/>
                <a:gd name="T13" fmla="*/ 0 h 1794"/>
                <a:gd name="T14" fmla="*/ 670 w 670"/>
                <a:gd name="T15" fmla="*/ 1794 h 1794"/>
              </a:gdLst>
              <a:ahLst/>
              <a:cxnLst>
                <a:cxn ang="T8">
                  <a:pos x="T0" y="T1"/>
                </a:cxn>
                <a:cxn ang="T9">
                  <a:pos x="T2" y="T3"/>
                </a:cxn>
                <a:cxn ang="T10">
                  <a:pos x="T4" y="T5"/>
                </a:cxn>
                <a:cxn ang="T11">
                  <a:pos x="T6" y="T7"/>
                </a:cxn>
              </a:cxnLst>
              <a:rect l="T12" t="T13" r="T14" b="T15"/>
              <a:pathLst>
                <a:path w="670" h="1794">
                  <a:moveTo>
                    <a:pt x="0" y="1385"/>
                  </a:moveTo>
                  <a:lnTo>
                    <a:pt x="670" y="1794"/>
                  </a:lnTo>
                  <a:lnTo>
                    <a:pt x="0" y="0"/>
                  </a:lnTo>
                  <a:lnTo>
                    <a:pt x="0" y="1385"/>
                  </a:lnTo>
                  <a:close/>
                </a:path>
              </a:pathLst>
            </a:custGeom>
            <a:solidFill>
              <a:schemeClr val="tx1"/>
            </a:solidFill>
            <a:ln w="0">
              <a:solidFill>
                <a:schemeClr val="tx1"/>
              </a:solidFill>
              <a:round/>
              <a:headEnd/>
              <a:tailEnd/>
            </a:ln>
          </p:spPr>
          <p:txBody>
            <a:bodyPr/>
            <a:lstStyle/>
            <a:p>
              <a:endParaRPr lang="en-US"/>
            </a:p>
          </p:txBody>
        </p:sp>
      </p:grpSp>
      <p:grpSp>
        <p:nvGrpSpPr>
          <p:cNvPr id="5" name="Group 125"/>
          <p:cNvGrpSpPr>
            <a:grpSpLocks/>
          </p:cNvGrpSpPr>
          <p:nvPr/>
        </p:nvGrpSpPr>
        <p:grpSpPr bwMode="auto">
          <a:xfrm>
            <a:off x="2490788" y="5284788"/>
            <a:ext cx="4348162" cy="144462"/>
            <a:chOff x="1569" y="3329"/>
            <a:chExt cx="2739" cy="91"/>
          </a:xfrm>
        </p:grpSpPr>
        <p:sp>
          <p:nvSpPr>
            <p:cNvPr id="26638" name="Freeform 14"/>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6639" name="Freeform 15"/>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6640" name="Freeform 16"/>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6641" name="Freeform 17"/>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6642" name="Freeform 18"/>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sp>
          <p:nvSpPr>
            <p:cNvPr id="26643" name="Freeform 99"/>
            <p:cNvSpPr>
              <a:spLocks/>
            </p:cNvSpPr>
            <p:nvPr/>
          </p:nvSpPr>
          <p:spPr bwMode="auto">
            <a:xfrm>
              <a:off x="2316"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6644" name="Freeform 100"/>
            <p:cNvSpPr>
              <a:spLocks/>
            </p:cNvSpPr>
            <p:nvPr/>
          </p:nvSpPr>
          <p:spPr bwMode="auto">
            <a:xfrm>
              <a:off x="2316"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6645" name="Freeform 101"/>
            <p:cNvSpPr>
              <a:spLocks/>
            </p:cNvSpPr>
            <p:nvPr/>
          </p:nvSpPr>
          <p:spPr bwMode="auto">
            <a:xfrm>
              <a:off x="2316"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6646" name="Freeform 102"/>
            <p:cNvSpPr>
              <a:spLocks/>
            </p:cNvSpPr>
            <p:nvPr/>
          </p:nvSpPr>
          <p:spPr bwMode="auto">
            <a:xfrm>
              <a:off x="2316"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6647" name="Freeform 103"/>
            <p:cNvSpPr>
              <a:spLocks/>
            </p:cNvSpPr>
            <p:nvPr/>
          </p:nvSpPr>
          <p:spPr bwMode="auto">
            <a:xfrm>
              <a:off x="2316"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sp>
          <p:nvSpPr>
            <p:cNvPr id="26648" name="Freeform 104"/>
            <p:cNvSpPr>
              <a:spLocks/>
            </p:cNvSpPr>
            <p:nvPr/>
          </p:nvSpPr>
          <p:spPr bwMode="auto">
            <a:xfrm>
              <a:off x="3063"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60" y="244"/>
                  </a:moveTo>
                  <a:lnTo>
                    <a:pt x="0" y="0"/>
                  </a:lnTo>
                  <a:lnTo>
                    <a:pt x="3486" y="244"/>
                  </a:lnTo>
                  <a:lnTo>
                    <a:pt x="1460" y="244"/>
                  </a:lnTo>
                  <a:close/>
                </a:path>
              </a:pathLst>
            </a:custGeom>
            <a:solidFill>
              <a:schemeClr val="tx1"/>
            </a:solidFill>
            <a:ln w="9525">
              <a:solidFill>
                <a:schemeClr val="tx1"/>
              </a:solidFill>
              <a:round/>
              <a:headEnd/>
              <a:tailEnd/>
            </a:ln>
          </p:spPr>
          <p:txBody>
            <a:bodyPr/>
            <a:lstStyle/>
            <a:p>
              <a:endParaRPr lang="en-US"/>
            </a:p>
          </p:txBody>
        </p:sp>
        <p:sp>
          <p:nvSpPr>
            <p:cNvPr id="26649" name="Freeform 105"/>
            <p:cNvSpPr>
              <a:spLocks/>
            </p:cNvSpPr>
            <p:nvPr/>
          </p:nvSpPr>
          <p:spPr bwMode="auto">
            <a:xfrm>
              <a:off x="3063"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6650" name="Freeform 106"/>
            <p:cNvSpPr>
              <a:spLocks/>
            </p:cNvSpPr>
            <p:nvPr/>
          </p:nvSpPr>
          <p:spPr bwMode="auto">
            <a:xfrm>
              <a:off x="3063"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60" y="244"/>
                  </a:moveTo>
                  <a:lnTo>
                    <a:pt x="0" y="0"/>
                  </a:lnTo>
                  <a:lnTo>
                    <a:pt x="3486" y="0"/>
                  </a:lnTo>
                  <a:lnTo>
                    <a:pt x="3486" y="244"/>
                  </a:lnTo>
                  <a:lnTo>
                    <a:pt x="1460" y="244"/>
                  </a:lnTo>
                  <a:close/>
                </a:path>
              </a:pathLst>
            </a:custGeom>
            <a:solidFill>
              <a:schemeClr val="tx1"/>
            </a:solidFill>
            <a:ln w="0">
              <a:solidFill>
                <a:schemeClr val="tx1"/>
              </a:solidFill>
              <a:round/>
              <a:headEnd/>
              <a:tailEnd/>
            </a:ln>
          </p:spPr>
          <p:txBody>
            <a:bodyPr/>
            <a:lstStyle/>
            <a:p>
              <a:endParaRPr lang="en-US"/>
            </a:p>
          </p:txBody>
        </p:sp>
        <p:sp>
          <p:nvSpPr>
            <p:cNvPr id="26651" name="Freeform 107"/>
            <p:cNvSpPr>
              <a:spLocks/>
            </p:cNvSpPr>
            <p:nvPr/>
          </p:nvSpPr>
          <p:spPr bwMode="auto">
            <a:xfrm>
              <a:off x="3063" y="3329"/>
              <a:ext cx="242"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60"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6652" name="Freeform 108"/>
            <p:cNvSpPr>
              <a:spLocks/>
            </p:cNvSpPr>
            <p:nvPr/>
          </p:nvSpPr>
          <p:spPr bwMode="auto">
            <a:xfrm>
              <a:off x="3063" y="3329"/>
              <a:ext cx="242"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60" y="244"/>
                  </a:lnTo>
                  <a:lnTo>
                    <a:pt x="1698" y="635"/>
                  </a:lnTo>
                  <a:close/>
                </a:path>
              </a:pathLst>
            </a:custGeom>
            <a:solidFill>
              <a:schemeClr val="tx1"/>
            </a:solidFill>
            <a:ln w="0">
              <a:solidFill>
                <a:schemeClr val="tx1"/>
              </a:solidFill>
              <a:round/>
              <a:headEnd/>
              <a:tailEnd/>
            </a:ln>
          </p:spPr>
          <p:txBody>
            <a:bodyPr/>
            <a:lstStyle/>
            <a:p>
              <a:endParaRPr lang="en-US"/>
            </a:p>
          </p:txBody>
        </p:sp>
        <p:sp>
          <p:nvSpPr>
            <p:cNvPr id="26653" name="Freeform 109"/>
            <p:cNvSpPr>
              <a:spLocks/>
            </p:cNvSpPr>
            <p:nvPr/>
          </p:nvSpPr>
          <p:spPr bwMode="auto">
            <a:xfrm>
              <a:off x="3810" y="3329"/>
              <a:ext cx="498" cy="35"/>
            </a:xfrm>
            <a:custGeom>
              <a:avLst/>
              <a:gdLst>
                <a:gd name="T0" fmla="*/ 0 w 3485"/>
                <a:gd name="T1" fmla="*/ 0 h 244"/>
                <a:gd name="T2" fmla="*/ 0 w 3485"/>
                <a:gd name="T3" fmla="*/ 0 h 244"/>
                <a:gd name="T4" fmla="*/ 0 w 3485"/>
                <a:gd name="T5" fmla="*/ 0 h 244"/>
                <a:gd name="T6" fmla="*/ 0 w 3485"/>
                <a:gd name="T7" fmla="*/ 0 h 244"/>
                <a:gd name="T8" fmla="*/ 0 60000 65536"/>
                <a:gd name="T9" fmla="*/ 0 60000 65536"/>
                <a:gd name="T10" fmla="*/ 0 60000 65536"/>
                <a:gd name="T11" fmla="*/ 0 60000 65536"/>
                <a:gd name="T12" fmla="*/ 0 w 3485"/>
                <a:gd name="T13" fmla="*/ 0 h 244"/>
                <a:gd name="T14" fmla="*/ 3485 w 3485"/>
                <a:gd name="T15" fmla="*/ 244 h 244"/>
              </a:gdLst>
              <a:ahLst/>
              <a:cxnLst>
                <a:cxn ang="T8">
                  <a:pos x="T0" y="T1"/>
                </a:cxn>
                <a:cxn ang="T9">
                  <a:pos x="T2" y="T3"/>
                </a:cxn>
                <a:cxn ang="T10">
                  <a:pos x="T4" y="T5"/>
                </a:cxn>
                <a:cxn ang="T11">
                  <a:pos x="T6" y="T7"/>
                </a:cxn>
              </a:cxnLst>
              <a:rect l="T12" t="T13" r="T14" b="T15"/>
              <a:pathLst>
                <a:path w="3485" h="244">
                  <a:moveTo>
                    <a:pt x="1459" y="244"/>
                  </a:moveTo>
                  <a:lnTo>
                    <a:pt x="0" y="0"/>
                  </a:lnTo>
                  <a:lnTo>
                    <a:pt x="3485"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6654" name="Freeform 110"/>
            <p:cNvSpPr>
              <a:spLocks/>
            </p:cNvSpPr>
            <p:nvPr/>
          </p:nvSpPr>
          <p:spPr bwMode="auto">
            <a:xfrm>
              <a:off x="3810" y="3329"/>
              <a:ext cx="498" cy="35"/>
            </a:xfrm>
            <a:custGeom>
              <a:avLst/>
              <a:gdLst>
                <a:gd name="T0" fmla="*/ 0 w 3485"/>
                <a:gd name="T1" fmla="*/ 0 h 244"/>
                <a:gd name="T2" fmla="*/ 0 w 3485"/>
                <a:gd name="T3" fmla="*/ 0 h 244"/>
                <a:gd name="T4" fmla="*/ 0 w 3485"/>
                <a:gd name="T5" fmla="*/ 0 h 244"/>
                <a:gd name="T6" fmla="*/ 0 w 3485"/>
                <a:gd name="T7" fmla="*/ 0 h 244"/>
                <a:gd name="T8" fmla="*/ 0 60000 65536"/>
                <a:gd name="T9" fmla="*/ 0 60000 65536"/>
                <a:gd name="T10" fmla="*/ 0 60000 65536"/>
                <a:gd name="T11" fmla="*/ 0 60000 65536"/>
                <a:gd name="T12" fmla="*/ 0 w 3485"/>
                <a:gd name="T13" fmla="*/ 0 h 244"/>
                <a:gd name="T14" fmla="*/ 3485 w 3485"/>
                <a:gd name="T15" fmla="*/ 244 h 244"/>
              </a:gdLst>
              <a:ahLst/>
              <a:cxnLst>
                <a:cxn ang="T8">
                  <a:pos x="T0" y="T1"/>
                </a:cxn>
                <a:cxn ang="T9">
                  <a:pos x="T2" y="T3"/>
                </a:cxn>
                <a:cxn ang="T10">
                  <a:pos x="T4" y="T5"/>
                </a:cxn>
                <a:cxn ang="T11">
                  <a:pos x="T6" y="T7"/>
                </a:cxn>
              </a:cxnLst>
              <a:rect l="T12" t="T13" r="T14" b="T15"/>
              <a:pathLst>
                <a:path w="3485" h="244">
                  <a:moveTo>
                    <a:pt x="0" y="0"/>
                  </a:moveTo>
                  <a:lnTo>
                    <a:pt x="3485" y="244"/>
                  </a:lnTo>
                  <a:lnTo>
                    <a:pt x="3485" y="0"/>
                  </a:lnTo>
                  <a:lnTo>
                    <a:pt x="0" y="0"/>
                  </a:lnTo>
                  <a:close/>
                </a:path>
              </a:pathLst>
            </a:custGeom>
            <a:solidFill>
              <a:schemeClr val="tx1"/>
            </a:solidFill>
            <a:ln w="9525">
              <a:solidFill>
                <a:schemeClr val="tx1"/>
              </a:solidFill>
              <a:round/>
              <a:headEnd/>
              <a:tailEnd/>
            </a:ln>
          </p:spPr>
          <p:txBody>
            <a:bodyPr/>
            <a:lstStyle/>
            <a:p>
              <a:endParaRPr lang="en-US"/>
            </a:p>
          </p:txBody>
        </p:sp>
        <p:sp>
          <p:nvSpPr>
            <p:cNvPr id="26655" name="Freeform 111"/>
            <p:cNvSpPr>
              <a:spLocks/>
            </p:cNvSpPr>
            <p:nvPr/>
          </p:nvSpPr>
          <p:spPr bwMode="auto">
            <a:xfrm>
              <a:off x="3810" y="3329"/>
              <a:ext cx="498" cy="35"/>
            </a:xfrm>
            <a:custGeom>
              <a:avLst/>
              <a:gdLst>
                <a:gd name="T0" fmla="*/ 0 w 3485"/>
                <a:gd name="T1" fmla="*/ 0 h 244"/>
                <a:gd name="T2" fmla="*/ 0 w 3485"/>
                <a:gd name="T3" fmla="*/ 0 h 244"/>
                <a:gd name="T4" fmla="*/ 0 w 3485"/>
                <a:gd name="T5" fmla="*/ 0 h 244"/>
                <a:gd name="T6" fmla="*/ 0 w 3485"/>
                <a:gd name="T7" fmla="*/ 0 h 244"/>
                <a:gd name="T8" fmla="*/ 0 w 3485"/>
                <a:gd name="T9" fmla="*/ 0 h 244"/>
                <a:gd name="T10" fmla="*/ 0 60000 65536"/>
                <a:gd name="T11" fmla="*/ 0 60000 65536"/>
                <a:gd name="T12" fmla="*/ 0 60000 65536"/>
                <a:gd name="T13" fmla="*/ 0 60000 65536"/>
                <a:gd name="T14" fmla="*/ 0 60000 65536"/>
                <a:gd name="T15" fmla="*/ 0 w 3485"/>
                <a:gd name="T16" fmla="*/ 0 h 244"/>
                <a:gd name="T17" fmla="*/ 3485 w 3485"/>
                <a:gd name="T18" fmla="*/ 244 h 244"/>
              </a:gdLst>
              <a:ahLst/>
              <a:cxnLst>
                <a:cxn ang="T10">
                  <a:pos x="T0" y="T1"/>
                </a:cxn>
                <a:cxn ang="T11">
                  <a:pos x="T2" y="T3"/>
                </a:cxn>
                <a:cxn ang="T12">
                  <a:pos x="T4" y="T5"/>
                </a:cxn>
                <a:cxn ang="T13">
                  <a:pos x="T6" y="T7"/>
                </a:cxn>
                <a:cxn ang="T14">
                  <a:pos x="T8" y="T9"/>
                </a:cxn>
              </a:cxnLst>
              <a:rect l="T15" t="T16" r="T17" b="T18"/>
              <a:pathLst>
                <a:path w="3485" h="244">
                  <a:moveTo>
                    <a:pt x="1459" y="244"/>
                  </a:moveTo>
                  <a:lnTo>
                    <a:pt x="0" y="0"/>
                  </a:lnTo>
                  <a:lnTo>
                    <a:pt x="3485" y="0"/>
                  </a:lnTo>
                  <a:lnTo>
                    <a:pt x="3485"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6656" name="Freeform 112"/>
            <p:cNvSpPr>
              <a:spLocks/>
            </p:cNvSpPr>
            <p:nvPr/>
          </p:nvSpPr>
          <p:spPr bwMode="auto">
            <a:xfrm>
              <a:off x="3810" y="3329"/>
              <a:ext cx="242"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6657" name="Freeform 113"/>
            <p:cNvSpPr>
              <a:spLocks/>
            </p:cNvSpPr>
            <p:nvPr/>
          </p:nvSpPr>
          <p:spPr bwMode="auto">
            <a:xfrm>
              <a:off x="3810" y="3329"/>
              <a:ext cx="242"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6631" name="Group 120"/>
          <p:cNvGrpSpPr>
            <a:grpSpLocks/>
          </p:cNvGrpSpPr>
          <p:nvPr/>
        </p:nvGrpSpPr>
        <p:grpSpPr bwMode="auto">
          <a:xfrm>
            <a:off x="1860550" y="2125663"/>
            <a:ext cx="5637213" cy="3035300"/>
            <a:chOff x="1172" y="1339"/>
            <a:chExt cx="3698" cy="1912"/>
          </a:xfrm>
        </p:grpSpPr>
        <p:sp>
          <p:nvSpPr>
            <p:cNvPr id="26633" name="Rectangle 115"/>
            <p:cNvSpPr>
              <a:spLocks noChangeArrowheads="1"/>
            </p:cNvSpPr>
            <p:nvPr/>
          </p:nvSpPr>
          <p:spPr bwMode="auto">
            <a:xfrm rot="5400000">
              <a:off x="2116" y="847"/>
              <a:ext cx="1788" cy="3019"/>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34" name="Rectangle 116"/>
            <p:cNvSpPr>
              <a:spLocks noChangeArrowheads="1"/>
            </p:cNvSpPr>
            <p:nvPr/>
          </p:nvSpPr>
          <p:spPr bwMode="auto">
            <a:xfrm rot="5400000">
              <a:off x="2918" y="-47"/>
              <a:ext cx="232" cy="3020"/>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35" name="Rectangle 117"/>
            <p:cNvSpPr>
              <a:spLocks noChangeArrowheads="1"/>
            </p:cNvSpPr>
            <p:nvPr/>
          </p:nvSpPr>
          <p:spPr bwMode="auto">
            <a:xfrm rot="5400000">
              <a:off x="2978" y="1360"/>
              <a:ext cx="85" cy="3698"/>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36" name="Rectangle 118"/>
            <p:cNvSpPr>
              <a:spLocks noChangeArrowheads="1"/>
            </p:cNvSpPr>
            <p:nvPr/>
          </p:nvSpPr>
          <p:spPr bwMode="auto">
            <a:xfrm>
              <a:off x="1392" y="1339"/>
              <a:ext cx="156" cy="1824"/>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6637" name="Rectangle 119"/>
            <p:cNvSpPr>
              <a:spLocks noChangeArrowheads="1"/>
            </p:cNvSpPr>
            <p:nvPr/>
          </p:nvSpPr>
          <p:spPr bwMode="auto">
            <a:xfrm>
              <a:off x="4448" y="1347"/>
              <a:ext cx="156" cy="1824"/>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6632" name="Rectangle 121"/>
          <p:cNvSpPr>
            <a:spLocks noChangeArrowheads="1"/>
          </p:cNvSpPr>
          <p:nvPr/>
        </p:nvSpPr>
        <p:spPr bwMode="auto">
          <a:xfrm rot="16200000" flipH="1">
            <a:off x="4580731" y="2262982"/>
            <a:ext cx="200025" cy="5675312"/>
          </a:xfrm>
          <a:prstGeom prst="rect">
            <a:avLst/>
          </a:prstGeom>
          <a:blipFill dpi="0" rotWithShape="1">
            <a:blip r:embed="rId3">
              <a:alphaModFix amt="90000"/>
            </a:blip>
            <a:srcRect/>
            <a:tile tx="0" ty="0" sx="100000" sy="100000" flip="none" algn="tl"/>
          </a:blipFill>
          <a:ln w="19050">
            <a:solidFill>
              <a:srgbClr val="595959"/>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12</a:t>
            </a:fld>
            <a:endParaRPr lang="en-US" altLang="en-US"/>
          </a:p>
        </p:txBody>
      </p:sp>
    </p:spTree>
    <p:extLst>
      <p:ext uri="{BB962C8B-B14F-4D97-AF65-F5344CB8AC3E}">
        <p14:creationId xmlns:p14="http://schemas.microsoft.com/office/powerpoint/2010/main" val="203952171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Tension-Only Braced Frame Analogy</a:t>
            </a:r>
          </a:p>
        </p:txBody>
      </p:sp>
      <p:sp>
        <p:nvSpPr>
          <p:cNvPr id="28675" name="Rectangle 978"/>
          <p:cNvSpPr>
            <a:spLocks noChangeArrowheads="1"/>
          </p:cNvSpPr>
          <p:nvPr/>
        </p:nvSpPr>
        <p:spPr bwMode="auto">
          <a:xfrm>
            <a:off x="7596188" y="5114925"/>
            <a:ext cx="1587"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8676" name="Rectangle 982"/>
          <p:cNvSpPr>
            <a:spLocks noChangeArrowheads="1"/>
          </p:cNvSpPr>
          <p:nvPr/>
        </p:nvSpPr>
        <p:spPr bwMode="auto">
          <a:xfrm>
            <a:off x="5792788" y="5114925"/>
            <a:ext cx="1587"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8677" name="Rectangle 986"/>
          <p:cNvSpPr>
            <a:spLocks noChangeArrowheads="1"/>
          </p:cNvSpPr>
          <p:nvPr/>
        </p:nvSpPr>
        <p:spPr bwMode="auto">
          <a:xfrm>
            <a:off x="5792788" y="5132388"/>
            <a:ext cx="1587"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8678" name="Rectangle 990"/>
          <p:cNvSpPr>
            <a:spLocks noChangeArrowheads="1"/>
          </p:cNvSpPr>
          <p:nvPr/>
        </p:nvSpPr>
        <p:spPr bwMode="auto">
          <a:xfrm>
            <a:off x="7596188" y="5132388"/>
            <a:ext cx="1587" cy="31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28679" name="Object 1020"/>
          <p:cNvGraphicFramePr>
            <a:graphicFrameLocks noChangeAspect="1"/>
          </p:cNvGraphicFramePr>
          <p:nvPr>
            <p:extLst>
              <p:ext uri="{D42A27DB-BD31-4B8C-83A1-F6EECF244321}">
                <p14:modId xmlns:p14="http://schemas.microsoft.com/office/powerpoint/2010/main" val="61219230"/>
              </p:ext>
            </p:extLst>
          </p:nvPr>
        </p:nvGraphicFramePr>
        <p:xfrm>
          <a:off x="2123728" y="1124744"/>
          <a:ext cx="4968552" cy="5530246"/>
        </p:xfrm>
        <a:graphic>
          <a:graphicData uri="http://schemas.openxmlformats.org/presentationml/2006/ole">
            <mc:AlternateContent xmlns:mc="http://schemas.openxmlformats.org/markup-compatibility/2006">
              <mc:Choice xmlns:v="urn:schemas-microsoft-com:vml" Requires="v">
                <p:oleObj spid="_x0000_s30772" name="Bitmap Image" r:id="rId4" imgW="4366638" imgH="4860952" progId="Paint.Picture">
                  <p:embed/>
                </p:oleObj>
              </mc:Choice>
              <mc:Fallback>
                <p:oleObj name="Bitmap Image" r:id="rId4" imgW="4366638" imgH="4860952" progId="Paint.Picture">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23728" y="1124744"/>
                        <a:ext cx="4968552" cy="5530246"/>
                      </a:xfrm>
                      <a:prstGeom prst="rect">
                        <a:avLst/>
                      </a:prstGeom>
                      <a:noFill/>
                      <a:ln>
                        <a:noFill/>
                      </a:ln>
                      <a:effectLst/>
                      <a:extLst/>
                    </p:spPr>
                  </p:pic>
                </p:oleObj>
              </mc:Fallback>
            </mc:AlternateContent>
          </a:graphicData>
        </a:graphic>
      </p:graphicFrame>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13</a:t>
            </a:fld>
            <a:endParaRPr lang="en-US" altLang="en-US"/>
          </a:p>
        </p:txBody>
      </p:sp>
    </p:spTree>
    <p:extLst>
      <p:ext uri="{BB962C8B-B14F-4D97-AF65-F5344CB8AC3E}">
        <p14:creationId xmlns:p14="http://schemas.microsoft.com/office/powerpoint/2010/main" val="40457877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1033"/>
          <p:cNvSpPr>
            <a:spLocks noChangeArrowheads="1"/>
          </p:cNvSpPr>
          <p:nvPr/>
        </p:nvSpPr>
        <p:spPr bwMode="auto">
          <a:xfrm rot="5400000">
            <a:off x="2732088" y="1171575"/>
            <a:ext cx="4237037" cy="5719763"/>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Text Placeholder 2"/>
          <p:cNvSpPr>
            <a:spLocks noGrp="1"/>
          </p:cNvSpPr>
          <p:nvPr>
            <p:ph type="body" sz="quarter" idx="38"/>
          </p:nvPr>
        </p:nvSpPr>
        <p:spPr/>
        <p:txBody>
          <a:bodyPr/>
          <a:lstStyle/>
          <a:p>
            <a:r>
              <a:rPr lang="en-US" dirty="0"/>
              <a:t>Plate-Girder Analogy</a:t>
            </a:r>
          </a:p>
        </p:txBody>
      </p:sp>
      <p:sp>
        <p:nvSpPr>
          <p:cNvPr id="30724" name="Freeform 7"/>
          <p:cNvSpPr>
            <a:spLocks/>
          </p:cNvSpPr>
          <p:nvPr/>
        </p:nvSpPr>
        <p:spPr bwMode="auto">
          <a:xfrm>
            <a:off x="7707313" y="4179888"/>
            <a:ext cx="6350" cy="2001837"/>
          </a:xfrm>
          <a:custGeom>
            <a:avLst/>
            <a:gdLst>
              <a:gd name="T0" fmla="*/ 0 w 14"/>
              <a:gd name="T1" fmla="*/ 2147483646 h 7329"/>
              <a:gd name="T2" fmla="*/ 2147483646 w 14"/>
              <a:gd name="T3" fmla="*/ 2147483646 h 7329"/>
              <a:gd name="T4" fmla="*/ 0 w 14"/>
              <a:gd name="T5" fmla="*/ 0 h 7329"/>
              <a:gd name="T6" fmla="*/ 0 w 14"/>
              <a:gd name="T7" fmla="*/ 2147483646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0" y="7329"/>
                </a:moveTo>
                <a:lnTo>
                  <a:pt x="14"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25" name="Freeform 8"/>
          <p:cNvSpPr>
            <a:spLocks/>
          </p:cNvSpPr>
          <p:nvPr/>
        </p:nvSpPr>
        <p:spPr bwMode="auto">
          <a:xfrm>
            <a:off x="7707313" y="4179888"/>
            <a:ext cx="6350" cy="2001837"/>
          </a:xfrm>
          <a:custGeom>
            <a:avLst/>
            <a:gdLst>
              <a:gd name="T0" fmla="*/ 2147483646 w 14"/>
              <a:gd name="T1" fmla="*/ 2147483646 h 7329"/>
              <a:gd name="T2" fmla="*/ 0 w 14"/>
              <a:gd name="T3" fmla="*/ 0 h 7329"/>
              <a:gd name="T4" fmla="*/ 2147483646 w 14"/>
              <a:gd name="T5" fmla="*/ 0 h 7329"/>
              <a:gd name="T6" fmla="*/ 2147483646 w 14"/>
              <a:gd name="T7" fmla="*/ 2147483646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14" y="7329"/>
                </a:moveTo>
                <a:lnTo>
                  <a:pt x="0" y="0"/>
                </a:lnTo>
                <a:lnTo>
                  <a:pt x="14" y="0"/>
                </a:lnTo>
                <a:lnTo>
                  <a:pt x="14"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26" name="Rectangle 9"/>
          <p:cNvSpPr>
            <a:spLocks noChangeArrowheads="1"/>
          </p:cNvSpPr>
          <p:nvPr/>
        </p:nvSpPr>
        <p:spPr bwMode="auto">
          <a:xfrm>
            <a:off x="7707313" y="4179888"/>
            <a:ext cx="6350" cy="200183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27" name="Freeform 10"/>
          <p:cNvSpPr>
            <a:spLocks/>
          </p:cNvSpPr>
          <p:nvPr/>
        </p:nvSpPr>
        <p:spPr bwMode="auto">
          <a:xfrm>
            <a:off x="7707313" y="4081463"/>
            <a:ext cx="6350" cy="98425"/>
          </a:xfrm>
          <a:custGeom>
            <a:avLst/>
            <a:gdLst>
              <a:gd name="T0" fmla="*/ 0 w 14"/>
              <a:gd name="T1" fmla="*/ 2147483646 h 365"/>
              <a:gd name="T2" fmla="*/ 2147483646 w 14"/>
              <a:gd name="T3" fmla="*/ 2147483646 h 365"/>
              <a:gd name="T4" fmla="*/ 0 w 14"/>
              <a:gd name="T5" fmla="*/ 0 h 365"/>
              <a:gd name="T6" fmla="*/ 0 w 14"/>
              <a:gd name="T7" fmla="*/ 2147483646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0" y="365"/>
                </a:moveTo>
                <a:lnTo>
                  <a:pt x="14"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28" name="Freeform 11"/>
          <p:cNvSpPr>
            <a:spLocks/>
          </p:cNvSpPr>
          <p:nvPr/>
        </p:nvSpPr>
        <p:spPr bwMode="auto">
          <a:xfrm>
            <a:off x="7707313" y="4081463"/>
            <a:ext cx="6350" cy="98425"/>
          </a:xfrm>
          <a:custGeom>
            <a:avLst/>
            <a:gdLst>
              <a:gd name="T0" fmla="*/ 2147483646 w 14"/>
              <a:gd name="T1" fmla="*/ 2147483646 h 365"/>
              <a:gd name="T2" fmla="*/ 0 w 14"/>
              <a:gd name="T3" fmla="*/ 0 h 365"/>
              <a:gd name="T4" fmla="*/ 2147483646 w 14"/>
              <a:gd name="T5" fmla="*/ 0 h 365"/>
              <a:gd name="T6" fmla="*/ 2147483646 w 14"/>
              <a:gd name="T7" fmla="*/ 2147483646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14" y="365"/>
                </a:moveTo>
                <a:lnTo>
                  <a:pt x="0" y="0"/>
                </a:lnTo>
                <a:lnTo>
                  <a:pt x="14" y="0"/>
                </a:lnTo>
                <a:lnTo>
                  <a:pt x="14"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29" name="Rectangle 12"/>
          <p:cNvSpPr>
            <a:spLocks noChangeArrowheads="1"/>
          </p:cNvSpPr>
          <p:nvPr/>
        </p:nvSpPr>
        <p:spPr bwMode="auto">
          <a:xfrm>
            <a:off x="7707313" y="40814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30" name="Freeform 13"/>
          <p:cNvSpPr>
            <a:spLocks/>
          </p:cNvSpPr>
          <p:nvPr/>
        </p:nvSpPr>
        <p:spPr bwMode="auto">
          <a:xfrm>
            <a:off x="7685088" y="4025900"/>
            <a:ext cx="22225" cy="11113"/>
          </a:xfrm>
          <a:custGeom>
            <a:avLst/>
            <a:gdLst>
              <a:gd name="T0" fmla="*/ 2147483646 w 70"/>
              <a:gd name="T1" fmla="*/ 0 h 29"/>
              <a:gd name="T2" fmla="*/ 2147483646 w 70"/>
              <a:gd name="T3" fmla="*/ 2147483646 h 29"/>
              <a:gd name="T4" fmla="*/ 0 w 70"/>
              <a:gd name="T5" fmla="*/ 2147483646 h 29"/>
              <a:gd name="T6" fmla="*/ 2147483646 w 70"/>
              <a:gd name="T7" fmla="*/ 0 h 29"/>
              <a:gd name="T8" fmla="*/ 0 60000 65536"/>
              <a:gd name="T9" fmla="*/ 0 60000 65536"/>
              <a:gd name="T10" fmla="*/ 0 60000 65536"/>
              <a:gd name="T11" fmla="*/ 0 60000 65536"/>
              <a:gd name="T12" fmla="*/ 0 w 70"/>
              <a:gd name="T13" fmla="*/ 0 h 29"/>
              <a:gd name="T14" fmla="*/ 70 w 70"/>
              <a:gd name="T15" fmla="*/ 29 h 29"/>
            </a:gdLst>
            <a:ahLst/>
            <a:cxnLst>
              <a:cxn ang="T8">
                <a:pos x="T0" y="T1"/>
              </a:cxn>
              <a:cxn ang="T9">
                <a:pos x="T2" y="T3"/>
              </a:cxn>
              <a:cxn ang="T10">
                <a:pos x="T4" y="T5"/>
              </a:cxn>
              <a:cxn ang="T11">
                <a:pos x="T6" y="T7"/>
              </a:cxn>
            </a:cxnLst>
            <a:rect l="T12" t="T13" r="T14" b="T15"/>
            <a:pathLst>
              <a:path w="70" h="29">
                <a:moveTo>
                  <a:pt x="70" y="0"/>
                </a:moveTo>
                <a:lnTo>
                  <a:pt x="70" y="14"/>
                </a:lnTo>
                <a:lnTo>
                  <a:pt x="0" y="29"/>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1" name="Freeform 14"/>
          <p:cNvSpPr>
            <a:spLocks/>
          </p:cNvSpPr>
          <p:nvPr/>
        </p:nvSpPr>
        <p:spPr bwMode="auto">
          <a:xfrm>
            <a:off x="7685088" y="4032250"/>
            <a:ext cx="22225" cy="4763"/>
          </a:xfrm>
          <a:custGeom>
            <a:avLst/>
            <a:gdLst>
              <a:gd name="T0" fmla="*/ 2147483646 w 70"/>
              <a:gd name="T1" fmla="*/ 0 h 26"/>
              <a:gd name="T2" fmla="*/ 0 w 70"/>
              <a:gd name="T3" fmla="*/ 2147483646 h 26"/>
              <a:gd name="T4" fmla="*/ 2147483646 w 70"/>
              <a:gd name="T5" fmla="*/ 2147483646 h 26"/>
              <a:gd name="T6" fmla="*/ 2147483646 w 70"/>
              <a:gd name="T7" fmla="*/ 0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70" y="0"/>
                </a:moveTo>
                <a:lnTo>
                  <a:pt x="0" y="15"/>
                </a:lnTo>
                <a:lnTo>
                  <a:pt x="10" y="26"/>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2" name="Freeform 15"/>
          <p:cNvSpPr>
            <a:spLocks/>
          </p:cNvSpPr>
          <p:nvPr/>
        </p:nvSpPr>
        <p:spPr bwMode="auto">
          <a:xfrm>
            <a:off x="7685088" y="4025900"/>
            <a:ext cx="22225" cy="11113"/>
          </a:xfrm>
          <a:custGeom>
            <a:avLst/>
            <a:gdLst>
              <a:gd name="T0" fmla="*/ 2147483646 w 70"/>
              <a:gd name="T1" fmla="*/ 0 h 40"/>
              <a:gd name="T2" fmla="*/ 2147483646 w 70"/>
              <a:gd name="T3" fmla="*/ 2147483646 h 40"/>
              <a:gd name="T4" fmla="*/ 2147483646 w 70"/>
              <a:gd name="T5" fmla="*/ 2147483646 h 40"/>
              <a:gd name="T6" fmla="*/ 0 w 70"/>
              <a:gd name="T7" fmla="*/ 2147483646 h 40"/>
              <a:gd name="T8" fmla="*/ 2147483646 w 70"/>
              <a:gd name="T9" fmla="*/ 0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70" y="0"/>
                </a:moveTo>
                <a:lnTo>
                  <a:pt x="70" y="14"/>
                </a:lnTo>
                <a:lnTo>
                  <a:pt x="10" y="40"/>
                </a:lnTo>
                <a:lnTo>
                  <a:pt x="0" y="29"/>
                </a:lnTo>
                <a:lnTo>
                  <a:pt x="7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3" name="Freeform 16"/>
          <p:cNvSpPr>
            <a:spLocks/>
          </p:cNvSpPr>
          <p:nvPr/>
        </p:nvSpPr>
        <p:spPr bwMode="auto">
          <a:xfrm>
            <a:off x="7680325" y="4037013"/>
            <a:ext cx="11113" cy="19050"/>
          </a:xfrm>
          <a:custGeom>
            <a:avLst/>
            <a:gdLst>
              <a:gd name="T0" fmla="*/ 2147483646 w 39"/>
              <a:gd name="T1" fmla="*/ 0 h 72"/>
              <a:gd name="T2" fmla="*/ 2147483646 w 39"/>
              <a:gd name="T3" fmla="*/ 2147483646 h 72"/>
              <a:gd name="T4" fmla="*/ 0 w 39"/>
              <a:gd name="T5" fmla="*/ 2147483646 h 72"/>
              <a:gd name="T6" fmla="*/ 2147483646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9" y="0"/>
                </a:moveTo>
                <a:lnTo>
                  <a:pt x="39"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4" name="Freeform 17"/>
          <p:cNvSpPr>
            <a:spLocks/>
          </p:cNvSpPr>
          <p:nvPr/>
        </p:nvSpPr>
        <p:spPr bwMode="auto">
          <a:xfrm>
            <a:off x="7680325" y="4037013"/>
            <a:ext cx="11113" cy="19050"/>
          </a:xfrm>
          <a:custGeom>
            <a:avLst/>
            <a:gdLst>
              <a:gd name="T0" fmla="*/ 2147483646 w 39"/>
              <a:gd name="T1" fmla="*/ 0 h 61"/>
              <a:gd name="T2" fmla="*/ 0 w 39"/>
              <a:gd name="T3" fmla="*/ 2147483646 h 61"/>
              <a:gd name="T4" fmla="*/ 2147483646 w 39"/>
              <a:gd name="T5" fmla="*/ 2147483646 h 61"/>
              <a:gd name="T6" fmla="*/ 2147483646 w 39"/>
              <a:gd name="T7" fmla="*/ 0 h 61"/>
              <a:gd name="T8" fmla="*/ 0 60000 65536"/>
              <a:gd name="T9" fmla="*/ 0 60000 65536"/>
              <a:gd name="T10" fmla="*/ 0 60000 65536"/>
              <a:gd name="T11" fmla="*/ 0 60000 65536"/>
              <a:gd name="T12" fmla="*/ 0 w 39"/>
              <a:gd name="T13" fmla="*/ 0 h 61"/>
              <a:gd name="T14" fmla="*/ 39 w 39"/>
              <a:gd name="T15" fmla="*/ 61 h 61"/>
            </a:gdLst>
            <a:ahLst/>
            <a:cxnLst>
              <a:cxn ang="T8">
                <a:pos x="T0" y="T1"/>
              </a:cxn>
              <a:cxn ang="T9">
                <a:pos x="T2" y="T3"/>
              </a:cxn>
              <a:cxn ang="T10">
                <a:pos x="T4" y="T5"/>
              </a:cxn>
              <a:cxn ang="T11">
                <a:pos x="T6" y="T7"/>
              </a:cxn>
            </a:cxnLst>
            <a:rect l="T12" t="T13" r="T14" b="T15"/>
            <a:pathLst>
              <a:path w="39" h="61">
                <a:moveTo>
                  <a:pt x="39" y="0"/>
                </a:moveTo>
                <a:lnTo>
                  <a:pt x="0" y="61"/>
                </a:lnTo>
                <a:lnTo>
                  <a:pt x="13" y="61"/>
                </a:lnTo>
                <a:lnTo>
                  <a:pt x="3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5" name="Freeform 18"/>
          <p:cNvSpPr>
            <a:spLocks/>
          </p:cNvSpPr>
          <p:nvPr/>
        </p:nvSpPr>
        <p:spPr bwMode="auto">
          <a:xfrm>
            <a:off x="7680325" y="4037013"/>
            <a:ext cx="11113" cy="19050"/>
          </a:xfrm>
          <a:custGeom>
            <a:avLst/>
            <a:gdLst>
              <a:gd name="T0" fmla="*/ 2147483646 w 39"/>
              <a:gd name="T1" fmla="*/ 0 h 72"/>
              <a:gd name="T2" fmla="*/ 2147483646 w 39"/>
              <a:gd name="T3" fmla="*/ 2147483646 h 72"/>
              <a:gd name="T4" fmla="*/ 2147483646 w 39"/>
              <a:gd name="T5" fmla="*/ 2147483646 h 72"/>
              <a:gd name="T6" fmla="*/ 0 w 39"/>
              <a:gd name="T7" fmla="*/ 2147483646 h 72"/>
              <a:gd name="T8" fmla="*/ 2147483646 w 39"/>
              <a:gd name="T9" fmla="*/ 0 h 72"/>
              <a:gd name="T10" fmla="*/ 0 60000 65536"/>
              <a:gd name="T11" fmla="*/ 0 60000 65536"/>
              <a:gd name="T12" fmla="*/ 0 60000 65536"/>
              <a:gd name="T13" fmla="*/ 0 60000 65536"/>
              <a:gd name="T14" fmla="*/ 0 60000 65536"/>
              <a:gd name="T15" fmla="*/ 0 w 39"/>
              <a:gd name="T16" fmla="*/ 0 h 72"/>
              <a:gd name="T17" fmla="*/ 39 w 39"/>
              <a:gd name="T18" fmla="*/ 72 h 72"/>
            </a:gdLst>
            <a:ahLst/>
            <a:cxnLst>
              <a:cxn ang="T10">
                <a:pos x="T0" y="T1"/>
              </a:cxn>
              <a:cxn ang="T11">
                <a:pos x="T2" y="T3"/>
              </a:cxn>
              <a:cxn ang="T12">
                <a:pos x="T4" y="T5"/>
              </a:cxn>
              <a:cxn ang="T13">
                <a:pos x="T6" y="T7"/>
              </a:cxn>
              <a:cxn ang="T14">
                <a:pos x="T8" y="T9"/>
              </a:cxn>
            </a:cxnLst>
            <a:rect l="T15" t="T16" r="T17" b="T18"/>
            <a:pathLst>
              <a:path w="39" h="72">
                <a:moveTo>
                  <a:pt x="29" y="0"/>
                </a:moveTo>
                <a:lnTo>
                  <a:pt x="39" y="11"/>
                </a:lnTo>
                <a:lnTo>
                  <a:pt x="13"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6" name="Freeform 19"/>
          <p:cNvSpPr>
            <a:spLocks/>
          </p:cNvSpPr>
          <p:nvPr/>
        </p:nvSpPr>
        <p:spPr bwMode="auto">
          <a:xfrm>
            <a:off x="7680325" y="4056063"/>
            <a:ext cx="4763" cy="19050"/>
          </a:xfrm>
          <a:custGeom>
            <a:avLst/>
            <a:gdLst>
              <a:gd name="T0" fmla="*/ 0 w 29"/>
              <a:gd name="T1" fmla="*/ 0 h 70"/>
              <a:gd name="T2" fmla="*/ 2147483646 w 29"/>
              <a:gd name="T3" fmla="*/ 0 h 70"/>
              <a:gd name="T4" fmla="*/ 2147483646 w 29"/>
              <a:gd name="T5" fmla="*/ 2147483646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3"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7" name="Freeform 20"/>
          <p:cNvSpPr>
            <a:spLocks/>
          </p:cNvSpPr>
          <p:nvPr/>
        </p:nvSpPr>
        <p:spPr bwMode="auto">
          <a:xfrm>
            <a:off x="7685088" y="4056063"/>
            <a:ext cx="6350" cy="19050"/>
          </a:xfrm>
          <a:custGeom>
            <a:avLst/>
            <a:gdLst>
              <a:gd name="T0" fmla="*/ 0 w 26"/>
              <a:gd name="T1" fmla="*/ 0 h 70"/>
              <a:gd name="T2" fmla="*/ 2147483646 w 26"/>
              <a:gd name="T3" fmla="*/ 2147483646 h 70"/>
              <a:gd name="T4" fmla="*/ 2147483646 w 26"/>
              <a:gd name="T5" fmla="*/ 2147483646 h 70"/>
              <a:gd name="T6" fmla="*/ 0 w 26"/>
              <a:gd name="T7" fmla="*/ 0 h 70"/>
              <a:gd name="T8" fmla="*/ 0 60000 65536"/>
              <a:gd name="T9" fmla="*/ 0 60000 65536"/>
              <a:gd name="T10" fmla="*/ 0 60000 65536"/>
              <a:gd name="T11" fmla="*/ 0 60000 65536"/>
              <a:gd name="T12" fmla="*/ 0 w 26"/>
              <a:gd name="T13" fmla="*/ 0 h 70"/>
              <a:gd name="T14" fmla="*/ 26 w 26"/>
              <a:gd name="T15" fmla="*/ 70 h 70"/>
            </a:gdLst>
            <a:ahLst/>
            <a:cxnLst>
              <a:cxn ang="T8">
                <a:pos x="T0" y="T1"/>
              </a:cxn>
              <a:cxn ang="T9">
                <a:pos x="T2" y="T3"/>
              </a:cxn>
              <a:cxn ang="T10">
                <a:pos x="T4" y="T5"/>
              </a:cxn>
              <a:cxn ang="T11">
                <a:pos x="T6" y="T7"/>
              </a:cxn>
            </a:cxnLst>
            <a:rect l="T12" t="T13" r="T14" b="T15"/>
            <a:pathLst>
              <a:path w="26" h="70">
                <a:moveTo>
                  <a:pt x="0" y="0"/>
                </a:moveTo>
                <a:lnTo>
                  <a:pt x="16" y="70"/>
                </a:lnTo>
                <a:lnTo>
                  <a:pt x="26"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38" name="Freeform 21"/>
          <p:cNvSpPr>
            <a:spLocks/>
          </p:cNvSpPr>
          <p:nvPr/>
        </p:nvSpPr>
        <p:spPr bwMode="auto">
          <a:xfrm>
            <a:off x="7680325" y="4056063"/>
            <a:ext cx="11113" cy="19050"/>
          </a:xfrm>
          <a:custGeom>
            <a:avLst/>
            <a:gdLst>
              <a:gd name="T0" fmla="*/ 0 w 39"/>
              <a:gd name="T1" fmla="*/ 0 h 70"/>
              <a:gd name="T2" fmla="*/ 2147483646 w 39"/>
              <a:gd name="T3" fmla="*/ 0 h 70"/>
              <a:gd name="T4" fmla="*/ 2147483646 w 39"/>
              <a:gd name="T5" fmla="*/ 2147483646 h 70"/>
              <a:gd name="T6" fmla="*/ 2147483646 w 39"/>
              <a:gd name="T7" fmla="*/ 2147483646 h 70"/>
              <a:gd name="T8" fmla="*/ 0 w 39"/>
              <a:gd name="T9" fmla="*/ 0 h 70"/>
              <a:gd name="T10" fmla="*/ 0 60000 65536"/>
              <a:gd name="T11" fmla="*/ 0 60000 65536"/>
              <a:gd name="T12" fmla="*/ 0 60000 65536"/>
              <a:gd name="T13" fmla="*/ 0 60000 65536"/>
              <a:gd name="T14" fmla="*/ 0 60000 65536"/>
              <a:gd name="T15" fmla="*/ 0 w 39"/>
              <a:gd name="T16" fmla="*/ 0 h 70"/>
              <a:gd name="T17" fmla="*/ 39 w 39"/>
              <a:gd name="T18" fmla="*/ 70 h 70"/>
            </a:gdLst>
            <a:ahLst/>
            <a:cxnLst>
              <a:cxn ang="T10">
                <a:pos x="T0" y="T1"/>
              </a:cxn>
              <a:cxn ang="T11">
                <a:pos x="T2" y="T3"/>
              </a:cxn>
              <a:cxn ang="T12">
                <a:pos x="T4" y="T5"/>
              </a:cxn>
              <a:cxn ang="T13">
                <a:pos x="T6" y="T7"/>
              </a:cxn>
              <a:cxn ang="T14">
                <a:pos x="T8" y="T9"/>
              </a:cxn>
            </a:cxnLst>
            <a:rect l="T15" t="T16" r="T17" b="T18"/>
            <a:pathLst>
              <a:path w="39" h="70">
                <a:moveTo>
                  <a:pt x="0" y="0"/>
                </a:moveTo>
                <a:lnTo>
                  <a:pt x="13" y="0"/>
                </a:lnTo>
                <a:lnTo>
                  <a:pt x="39"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39" name="Freeform 22"/>
          <p:cNvSpPr>
            <a:spLocks/>
          </p:cNvSpPr>
          <p:nvPr/>
        </p:nvSpPr>
        <p:spPr bwMode="auto">
          <a:xfrm>
            <a:off x="7685088" y="4070350"/>
            <a:ext cx="22225" cy="11113"/>
          </a:xfrm>
          <a:custGeom>
            <a:avLst/>
            <a:gdLst>
              <a:gd name="T0" fmla="*/ 0 w 70"/>
              <a:gd name="T1" fmla="*/ 2147483646 h 39"/>
              <a:gd name="T2" fmla="*/ 2147483646 w 70"/>
              <a:gd name="T3" fmla="*/ 0 h 39"/>
              <a:gd name="T4" fmla="*/ 2147483646 w 70"/>
              <a:gd name="T5" fmla="*/ 2147483646 h 39"/>
              <a:gd name="T6" fmla="*/ 0 w 70"/>
              <a:gd name="T7" fmla="*/ 2147483646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0" y="9"/>
                </a:moveTo>
                <a:lnTo>
                  <a:pt x="10" y="0"/>
                </a:lnTo>
                <a:lnTo>
                  <a:pt x="70"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0" name="Freeform 23"/>
          <p:cNvSpPr>
            <a:spLocks/>
          </p:cNvSpPr>
          <p:nvPr/>
        </p:nvSpPr>
        <p:spPr bwMode="auto">
          <a:xfrm>
            <a:off x="7691438" y="4070350"/>
            <a:ext cx="15875" cy="11113"/>
          </a:xfrm>
          <a:custGeom>
            <a:avLst/>
            <a:gdLst>
              <a:gd name="T0" fmla="*/ 0 w 60"/>
              <a:gd name="T1" fmla="*/ 0 h 39"/>
              <a:gd name="T2" fmla="*/ 2147483646 w 60"/>
              <a:gd name="T3" fmla="*/ 2147483646 h 39"/>
              <a:gd name="T4" fmla="*/ 2147483646 w 60"/>
              <a:gd name="T5" fmla="*/ 2147483646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1" name="Freeform 24"/>
          <p:cNvSpPr>
            <a:spLocks/>
          </p:cNvSpPr>
          <p:nvPr/>
        </p:nvSpPr>
        <p:spPr bwMode="auto">
          <a:xfrm>
            <a:off x="7685088" y="4070350"/>
            <a:ext cx="22225" cy="11113"/>
          </a:xfrm>
          <a:custGeom>
            <a:avLst/>
            <a:gdLst>
              <a:gd name="T0" fmla="*/ 0 w 70"/>
              <a:gd name="T1" fmla="*/ 2147483646 h 39"/>
              <a:gd name="T2" fmla="*/ 2147483646 w 70"/>
              <a:gd name="T3" fmla="*/ 0 h 39"/>
              <a:gd name="T4" fmla="*/ 2147483646 w 70"/>
              <a:gd name="T5" fmla="*/ 2147483646 h 39"/>
              <a:gd name="T6" fmla="*/ 2147483646 w 70"/>
              <a:gd name="T7" fmla="*/ 2147483646 h 39"/>
              <a:gd name="T8" fmla="*/ 0 w 70"/>
              <a:gd name="T9" fmla="*/ 2147483646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0" y="9"/>
                </a:moveTo>
                <a:lnTo>
                  <a:pt x="10" y="0"/>
                </a:lnTo>
                <a:lnTo>
                  <a:pt x="70" y="26"/>
                </a:lnTo>
                <a:lnTo>
                  <a:pt x="70"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2" name="Freeform 25"/>
          <p:cNvSpPr>
            <a:spLocks/>
          </p:cNvSpPr>
          <p:nvPr/>
        </p:nvSpPr>
        <p:spPr bwMode="auto">
          <a:xfrm>
            <a:off x="7707313" y="4021138"/>
            <a:ext cx="22225" cy="11112"/>
          </a:xfrm>
          <a:custGeom>
            <a:avLst/>
            <a:gdLst>
              <a:gd name="T0" fmla="*/ 0 w 70"/>
              <a:gd name="T1" fmla="*/ 2147483646 h 30"/>
              <a:gd name="T2" fmla="*/ 0 w 70"/>
              <a:gd name="T3" fmla="*/ 2147483646 h 30"/>
              <a:gd name="T4" fmla="*/ 2147483646 w 70"/>
              <a:gd name="T5" fmla="*/ 0 h 30"/>
              <a:gd name="T6" fmla="*/ 0 w 70"/>
              <a:gd name="T7" fmla="*/ 2147483646 h 30"/>
              <a:gd name="T8" fmla="*/ 0 60000 65536"/>
              <a:gd name="T9" fmla="*/ 0 60000 65536"/>
              <a:gd name="T10" fmla="*/ 0 60000 65536"/>
              <a:gd name="T11" fmla="*/ 0 60000 65536"/>
              <a:gd name="T12" fmla="*/ 0 w 70"/>
              <a:gd name="T13" fmla="*/ 0 h 30"/>
              <a:gd name="T14" fmla="*/ 70 w 70"/>
              <a:gd name="T15" fmla="*/ 30 h 30"/>
            </a:gdLst>
            <a:ahLst/>
            <a:cxnLst>
              <a:cxn ang="T8">
                <a:pos x="T0" y="T1"/>
              </a:cxn>
              <a:cxn ang="T9">
                <a:pos x="T2" y="T3"/>
              </a:cxn>
              <a:cxn ang="T10">
                <a:pos x="T4" y="T5"/>
              </a:cxn>
              <a:cxn ang="T11">
                <a:pos x="T6" y="T7"/>
              </a:cxn>
            </a:cxnLst>
            <a:rect l="T12" t="T13" r="T14" b="T15"/>
            <a:pathLst>
              <a:path w="70" h="30">
                <a:moveTo>
                  <a:pt x="0" y="30"/>
                </a:moveTo>
                <a:lnTo>
                  <a:pt x="0" y="16"/>
                </a:lnTo>
                <a:lnTo>
                  <a:pt x="70"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3" name="Freeform 26"/>
          <p:cNvSpPr>
            <a:spLocks/>
          </p:cNvSpPr>
          <p:nvPr/>
        </p:nvSpPr>
        <p:spPr bwMode="auto">
          <a:xfrm>
            <a:off x="7707313" y="4021138"/>
            <a:ext cx="22225" cy="4762"/>
          </a:xfrm>
          <a:custGeom>
            <a:avLst/>
            <a:gdLst>
              <a:gd name="T0" fmla="*/ 0 w 70"/>
              <a:gd name="T1" fmla="*/ 2147483646 h 26"/>
              <a:gd name="T2" fmla="*/ 2147483646 w 70"/>
              <a:gd name="T3" fmla="*/ 2147483646 h 26"/>
              <a:gd name="T4" fmla="*/ 2147483646 w 70"/>
              <a:gd name="T5" fmla="*/ 0 h 26"/>
              <a:gd name="T6" fmla="*/ 0 w 70"/>
              <a:gd name="T7" fmla="*/ 2147483646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0" y="26"/>
                </a:moveTo>
                <a:lnTo>
                  <a:pt x="70" y="10"/>
                </a:lnTo>
                <a:lnTo>
                  <a:pt x="60"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4" name="Freeform 27"/>
          <p:cNvSpPr>
            <a:spLocks/>
          </p:cNvSpPr>
          <p:nvPr/>
        </p:nvSpPr>
        <p:spPr bwMode="auto">
          <a:xfrm>
            <a:off x="7707313" y="4021138"/>
            <a:ext cx="22225" cy="11112"/>
          </a:xfrm>
          <a:custGeom>
            <a:avLst/>
            <a:gdLst>
              <a:gd name="T0" fmla="*/ 0 w 70"/>
              <a:gd name="T1" fmla="*/ 2147483646 h 40"/>
              <a:gd name="T2" fmla="*/ 0 w 70"/>
              <a:gd name="T3" fmla="*/ 2147483646 h 40"/>
              <a:gd name="T4" fmla="*/ 2147483646 w 70"/>
              <a:gd name="T5" fmla="*/ 0 h 40"/>
              <a:gd name="T6" fmla="*/ 2147483646 w 70"/>
              <a:gd name="T7" fmla="*/ 2147483646 h 40"/>
              <a:gd name="T8" fmla="*/ 0 w 70"/>
              <a:gd name="T9" fmla="*/ 2147483646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0" y="40"/>
                </a:moveTo>
                <a:lnTo>
                  <a:pt x="0" y="26"/>
                </a:lnTo>
                <a:lnTo>
                  <a:pt x="60" y="0"/>
                </a:lnTo>
                <a:lnTo>
                  <a:pt x="70"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5" name="Freeform 28"/>
          <p:cNvSpPr>
            <a:spLocks/>
          </p:cNvSpPr>
          <p:nvPr/>
        </p:nvSpPr>
        <p:spPr bwMode="auto">
          <a:xfrm>
            <a:off x="77295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2147483646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10" y="71"/>
                </a:moveTo>
                <a:lnTo>
                  <a:pt x="0" y="61"/>
                </a:lnTo>
                <a:lnTo>
                  <a:pt x="38" y="0"/>
                </a:lnTo>
                <a:lnTo>
                  <a:pt x="10"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6" name="Freeform 29"/>
          <p:cNvSpPr>
            <a:spLocks/>
          </p:cNvSpPr>
          <p:nvPr/>
        </p:nvSpPr>
        <p:spPr bwMode="auto">
          <a:xfrm>
            <a:off x="7729538" y="4002088"/>
            <a:ext cx="11112" cy="19050"/>
          </a:xfrm>
          <a:custGeom>
            <a:avLst/>
            <a:gdLst>
              <a:gd name="T0" fmla="*/ 0 w 38"/>
              <a:gd name="T1" fmla="*/ 2147483646 h 61"/>
              <a:gd name="T2" fmla="*/ 2147483646 w 38"/>
              <a:gd name="T3" fmla="*/ 0 h 61"/>
              <a:gd name="T4" fmla="*/ 2147483646 w 38"/>
              <a:gd name="T5" fmla="*/ 0 h 61"/>
              <a:gd name="T6" fmla="*/ 0 w 38"/>
              <a:gd name="T7" fmla="*/ 2147483646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5"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7" name="Freeform 30"/>
          <p:cNvSpPr>
            <a:spLocks/>
          </p:cNvSpPr>
          <p:nvPr/>
        </p:nvSpPr>
        <p:spPr bwMode="auto">
          <a:xfrm>
            <a:off x="77295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0 h 71"/>
              <a:gd name="T8" fmla="*/ 2147483646 w 38"/>
              <a:gd name="T9" fmla="*/ 2147483646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10" y="71"/>
                </a:moveTo>
                <a:lnTo>
                  <a:pt x="0" y="61"/>
                </a:lnTo>
                <a:lnTo>
                  <a:pt x="25" y="0"/>
                </a:lnTo>
                <a:lnTo>
                  <a:pt x="38" y="0"/>
                </a:lnTo>
                <a:lnTo>
                  <a:pt x="10"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48" name="Freeform 31"/>
          <p:cNvSpPr>
            <a:spLocks/>
          </p:cNvSpPr>
          <p:nvPr/>
        </p:nvSpPr>
        <p:spPr bwMode="auto">
          <a:xfrm>
            <a:off x="7729538" y="3983038"/>
            <a:ext cx="11112" cy="19050"/>
          </a:xfrm>
          <a:custGeom>
            <a:avLst/>
            <a:gdLst>
              <a:gd name="T0" fmla="*/ 2147483646 w 28"/>
              <a:gd name="T1" fmla="*/ 2147483646 h 70"/>
              <a:gd name="T2" fmla="*/ 2147483646 w 28"/>
              <a:gd name="T3" fmla="*/ 2147483646 h 70"/>
              <a:gd name="T4" fmla="*/ 0 w 28"/>
              <a:gd name="T5" fmla="*/ 0 h 70"/>
              <a:gd name="T6" fmla="*/ 2147483646 w 28"/>
              <a:gd name="T7" fmla="*/ 2147483646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49" name="Freeform 32"/>
          <p:cNvSpPr>
            <a:spLocks/>
          </p:cNvSpPr>
          <p:nvPr/>
        </p:nvSpPr>
        <p:spPr bwMode="auto">
          <a:xfrm>
            <a:off x="7729538" y="3983038"/>
            <a:ext cx="6350" cy="19050"/>
          </a:xfrm>
          <a:custGeom>
            <a:avLst/>
            <a:gdLst>
              <a:gd name="T0" fmla="*/ 2147483646 w 25"/>
              <a:gd name="T1" fmla="*/ 2147483646 h 70"/>
              <a:gd name="T2" fmla="*/ 2147483646 w 25"/>
              <a:gd name="T3" fmla="*/ 0 h 70"/>
              <a:gd name="T4" fmla="*/ 0 w 25"/>
              <a:gd name="T5" fmla="*/ 2147483646 h 70"/>
              <a:gd name="T6" fmla="*/ 2147483646 w 25"/>
              <a:gd name="T7" fmla="*/ 2147483646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9"/>
                </a:lnTo>
                <a:lnTo>
                  <a:pt x="25"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0" name="Freeform 33"/>
          <p:cNvSpPr>
            <a:spLocks/>
          </p:cNvSpPr>
          <p:nvPr/>
        </p:nvSpPr>
        <p:spPr bwMode="auto">
          <a:xfrm>
            <a:off x="7729538" y="3983038"/>
            <a:ext cx="11112" cy="19050"/>
          </a:xfrm>
          <a:custGeom>
            <a:avLst/>
            <a:gdLst>
              <a:gd name="T0" fmla="*/ 2147483646 w 38"/>
              <a:gd name="T1" fmla="*/ 2147483646 h 70"/>
              <a:gd name="T2" fmla="*/ 2147483646 w 38"/>
              <a:gd name="T3" fmla="*/ 2147483646 h 70"/>
              <a:gd name="T4" fmla="*/ 0 w 38"/>
              <a:gd name="T5" fmla="*/ 2147483646 h 70"/>
              <a:gd name="T6" fmla="*/ 2147483646 w 38"/>
              <a:gd name="T7" fmla="*/ 0 h 70"/>
              <a:gd name="T8" fmla="*/ 2147483646 w 38"/>
              <a:gd name="T9" fmla="*/ 2147483646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9"/>
                </a:lnTo>
                <a:lnTo>
                  <a:pt x="10"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51" name="Freeform 34"/>
          <p:cNvSpPr>
            <a:spLocks/>
          </p:cNvSpPr>
          <p:nvPr/>
        </p:nvSpPr>
        <p:spPr bwMode="auto">
          <a:xfrm>
            <a:off x="7707313" y="3976688"/>
            <a:ext cx="22225" cy="11112"/>
          </a:xfrm>
          <a:custGeom>
            <a:avLst/>
            <a:gdLst>
              <a:gd name="T0" fmla="*/ 2147483646 w 70"/>
              <a:gd name="T1" fmla="*/ 2147483646 h 39"/>
              <a:gd name="T2" fmla="*/ 2147483646 w 70"/>
              <a:gd name="T3" fmla="*/ 2147483646 h 39"/>
              <a:gd name="T4" fmla="*/ 0 w 70"/>
              <a:gd name="T5" fmla="*/ 0 h 39"/>
              <a:gd name="T6" fmla="*/ 2147483646 w 70"/>
              <a:gd name="T7" fmla="*/ 2147483646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70" y="30"/>
                </a:moveTo>
                <a:lnTo>
                  <a:pt x="60" y="39"/>
                </a:lnTo>
                <a:lnTo>
                  <a:pt x="0" y="0"/>
                </a:lnTo>
                <a:lnTo>
                  <a:pt x="7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2" name="Freeform 35"/>
          <p:cNvSpPr>
            <a:spLocks/>
          </p:cNvSpPr>
          <p:nvPr/>
        </p:nvSpPr>
        <p:spPr bwMode="auto">
          <a:xfrm>
            <a:off x="7707313" y="3976688"/>
            <a:ext cx="22225" cy="11112"/>
          </a:xfrm>
          <a:custGeom>
            <a:avLst/>
            <a:gdLst>
              <a:gd name="T0" fmla="*/ 2147483646 w 60"/>
              <a:gd name="T1" fmla="*/ 2147483646 h 39"/>
              <a:gd name="T2" fmla="*/ 0 w 60"/>
              <a:gd name="T3" fmla="*/ 0 h 39"/>
              <a:gd name="T4" fmla="*/ 0 w 60"/>
              <a:gd name="T5" fmla="*/ 2147483646 h 39"/>
              <a:gd name="T6" fmla="*/ 2147483646 w 60"/>
              <a:gd name="T7" fmla="*/ 2147483646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60" y="39"/>
                </a:moveTo>
                <a:lnTo>
                  <a:pt x="0" y="0"/>
                </a:lnTo>
                <a:lnTo>
                  <a:pt x="0" y="13"/>
                </a:lnTo>
                <a:lnTo>
                  <a:pt x="60"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3" name="Freeform 36"/>
          <p:cNvSpPr>
            <a:spLocks/>
          </p:cNvSpPr>
          <p:nvPr/>
        </p:nvSpPr>
        <p:spPr bwMode="auto">
          <a:xfrm>
            <a:off x="7707313" y="3976688"/>
            <a:ext cx="22225" cy="11112"/>
          </a:xfrm>
          <a:custGeom>
            <a:avLst/>
            <a:gdLst>
              <a:gd name="T0" fmla="*/ 2147483646 w 70"/>
              <a:gd name="T1" fmla="*/ 2147483646 h 39"/>
              <a:gd name="T2" fmla="*/ 2147483646 w 70"/>
              <a:gd name="T3" fmla="*/ 2147483646 h 39"/>
              <a:gd name="T4" fmla="*/ 0 w 70"/>
              <a:gd name="T5" fmla="*/ 2147483646 h 39"/>
              <a:gd name="T6" fmla="*/ 0 w 70"/>
              <a:gd name="T7" fmla="*/ 0 h 39"/>
              <a:gd name="T8" fmla="*/ 2147483646 w 70"/>
              <a:gd name="T9" fmla="*/ 2147483646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70" y="30"/>
                </a:moveTo>
                <a:lnTo>
                  <a:pt x="60" y="39"/>
                </a:lnTo>
                <a:lnTo>
                  <a:pt x="0" y="13"/>
                </a:lnTo>
                <a:lnTo>
                  <a:pt x="0" y="0"/>
                </a:lnTo>
                <a:lnTo>
                  <a:pt x="70"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54" name="Freeform 37"/>
          <p:cNvSpPr>
            <a:spLocks/>
          </p:cNvSpPr>
          <p:nvPr/>
        </p:nvSpPr>
        <p:spPr bwMode="auto">
          <a:xfrm>
            <a:off x="7707313" y="3878263"/>
            <a:ext cx="6350" cy="98425"/>
          </a:xfrm>
          <a:custGeom>
            <a:avLst/>
            <a:gdLst>
              <a:gd name="T0" fmla="*/ 0 w 14"/>
              <a:gd name="T1" fmla="*/ 2147483646 h 366"/>
              <a:gd name="T2" fmla="*/ 2147483646 w 14"/>
              <a:gd name="T3" fmla="*/ 2147483646 h 366"/>
              <a:gd name="T4" fmla="*/ 0 w 14"/>
              <a:gd name="T5" fmla="*/ 0 h 366"/>
              <a:gd name="T6" fmla="*/ 0 w 14"/>
              <a:gd name="T7" fmla="*/ 2147483646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0" y="366"/>
                </a:moveTo>
                <a:lnTo>
                  <a:pt x="14"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5" name="Freeform 38"/>
          <p:cNvSpPr>
            <a:spLocks/>
          </p:cNvSpPr>
          <p:nvPr/>
        </p:nvSpPr>
        <p:spPr bwMode="auto">
          <a:xfrm>
            <a:off x="7707313" y="3878263"/>
            <a:ext cx="6350" cy="98425"/>
          </a:xfrm>
          <a:custGeom>
            <a:avLst/>
            <a:gdLst>
              <a:gd name="T0" fmla="*/ 2147483646 w 14"/>
              <a:gd name="T1" fmla="*/ 2147483646 h 366"/>
              <a:gd name="T2" fmla="*/ 0 w 14"/>
              <a:gd name="T3" fmla="*/ 0 h 366"/>
              <a:gd name="T4" fmla="*/ 2147483646 w 14"/>
              <a:gd name="T5" fmla="*/ 0 h 366"/>
              <a:gd name="T6" fmla="*/ 2147483646 w 14"/>
              <a:gd name="T7" fmla="*/ 2147483646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14" y="366"/>
                </a:moveTo>
                <a:lnTo>
                  <a:pt x="0" y="0"/>
                </a:lnTo>
                <a:lnTo>
                  <a:pt x="14" y="0"/>
                </a:lnTo>
                <a:lnTo>
                  <a:pt x="14"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6" name="Rectangle 39"/>
          <p:cNvSpPr>
            <a:spLocks noChangeArrowheads="1"/>
          </p:cNvSpPr>
          <p:nvPr/>
        </p:nvSpPr>
        <p:spPr bwMode="auto">
          <a:xfrm>
            <a:off x="7707313" y="38782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57" name="Freeform 40"/>
          <p:cNvSpPr>
            <a:spLocks/>
          </p:cNvSpPr>
          <p:nvPr/>
        </p:nvSpPr>
        <p:spPr bwMode="auto">
          <a:xfrm>
            <a:off x="7707313" y="1876425"/>
            <a:ext cx="6350" cy="2001838"/>
          </a:xfrm>
          <a:custGeom>
            <a:avLst/>
            <a:gdLst>
              <a:gd name="T0" fmla="*/ 0 w 14"/>
              <a:gd name="T1" fmla="*/ 2147483646 h 7330"/>
              <a:gd name="T2" fmla="*/ 2147483646 w 14"/>
              <a:gd name="T3" fmla="*/ 2147483646 h 7330"/>
              <a:gd name="T4" fmla="*/ 0 w 14"/>
              <a:gd name="T5" fmla="*/ 0 h 7330"/>
              <a:gd name="T6" fmla="*/ 0 w 14"/>
              <a:gd name="T7" fmla="*/ 2147483646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0" y="7330"/>
                </a:moveTo>
                <a:lnTo>
                  <a:pt x="14"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8" name="Freeform 41"/>
          <p:cNvSpPr>
            <a:spLocks/>
          </p:cNvSpPr>
          <p:nvPr/>
        </p:nvSpPr>
        <p:spPr bwMode="auto">
          <a:xfrm>
            <a:off x="7707313" y="1876425"/>
            <a:ext cx="6350" cy="2001838"/>
          </a:xfrm>
          <a:custGeom>
            <a:avLst/>
            <a:gdLst>
              <a:gd name="T0" fmla="*/ 2147483646 w 14"/>
              <a:gd name="T1" fmla="*/ 2147483646 h 7330"/>
              <a:gd name="T2" fmla="*/ 0 w 14"/>
              <a:gd name="T3" fmla="*/ 0 h 7330"/>
              <a:gd name="T4" fmla="*/ 2147483646 w 14"/>
              <a:gd name="T5" fmla="*/ 0 h 7330"/>
              <a:gd name="T6" fmla="*/ 2147483646 w 14"/>
              <a:gd name="T7" fmla="*/ 2147483646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14" y="7330"/>
                </a:moveTo>
                <a:lnTo>
                  <a:pt x="0" y="0"/>
                </a:lnTo>
                <a:lnTo>
                  <a:pt x="14" y="0"/>
                </a:lnTo>
                <a:lnTo>
                  <a:pt x="14"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59" name="Rectangle 42"/>
          <p:cNvSpPr>
            <a:spLocks noChangeArrowheads="1"/>
          </p:cNvSpPr>
          <p:nvPr/>
        </p:nvSpPr>
        <p:spPr bwMode="auto">
          <a:xfrm>
            <a:off x="7707313" y="1876425"/>
            <a:ext cx="6350" cy="200183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60" name="Freeform 43"/>
          <p:cNvSpPr>
            <a:spLocks/>
          </p:cNvSpPr>
          <p:nvPr/>
        </p:nvSpPr>
        <p:spPr bwMode="auto">
          <a:xfrm>
            <a:off x="4824413" y="1974850"/>
            <a:ext cx="6350"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1" name="Freeform 44"/>
          <p:cNvSpPr>
            <a:spLocks/>
          </p:cNvSpPr>
          <p:nvPr/>
        </p:nvSpPr>
        <p:spPr bwMode="auto">
          <a:xfrm>
            <a:off x="4824413" y="1974850"/>
            <a:ext cx="6350"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2" name="Rectangle 45"/>
          <p:cNvSpPr>
            <a:spLocks noChangeArrowheads="1"/>
          </p:cNvSpPr>
          <p:nvPr/>
        </p:nvSpPr>
        <p:spPr bwMode="auto">
          <a:xfrm>
            <a:off x="4824413" y="1974850"/>
            <a:ext cx="42862"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63" name="Freeform 46"/>
          <p:cNvSpPr>
            <a:spLocks/>
          </p:cNvSpPr>
          <p:nvPr/>
        </p:nvSpPr>
        <p:spPr bwMode="auto">
          <a:xfrm>
            <a:off x="1985963" y="6078538"/>
            <a:ext cx="5721350" cy="4762"/>
          </a:xfrm>
          <a:custGeom>
            <a:avLst/>
            <a:gdLst>
              <a:gd name="T0" fmla="*/ 2147483646 w 18772"/>
              <a:gd name="T1" fmla="*/ 2147483646 h 13"/>
              <a:gd name="T2" fmla="*/ 2147483646 w 18772"/>
              <a:gd name="T3" fmla="*/ 0 h 13"/>
              <a:gd name="T4" fmla="*/ 0 w 18772"/>
              <a:gd name="T5" fmla="*/ 2147483646 h 13"/>
              <a:gd name="T6" fmla="*/ 2147483646 w 18772"/>
              <a:gd name="T7" fmla="*/ 2147483646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4" name="Freeform 47"/>
          <p:cNvSpPr>
            <a:spLocks/>
          </p:cNvSpPr>
          <p:nvPr/>
        </p:nvSpPr>
        <p:spPr bwMode="auto">
          <a:xfrm>
            <a:off x="1985963" y="6078538"/>
            <a:ext cx="5721350" cy="4762"/>
          </a:xfrm>
          <a:custGeom>
            <a:avLst/>
            <a:gdLst>
              <a:gd name="T0" fmla="*/ 2147483646 w 18772"/>
              <a:gd name="T1" fmla="*/ 0 h 13"/>
              <a:gd name="T2" fmla="*/ 0 w 18772"/>
              <a:gd name="T3" fmla="*/ 2147483646 h 13"/>
              <a:gd name="T4" fmla="*/ 0 w 18772"/>
              <a:gd name="T5" fmla="*/ 0 h 13"/>
              <a:gd name="T6" fmla="*/ 2147483646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5" name="Freeform 49"/>
          <p:cNvSpPr>
            <a:spLocks/>
          </p:cNvSpPr>
          <p:nvPr/>
        </p:nvSpPr>
        <p:spPr bwMode="auto">
          <a:xfrm>
            <a:off x="1985963" y="6151563"/>
            <a:ext cx="5721350" cy="6350"/>
          </a:xfrm>
          <a:custGeom>
            <a:avLst/>
            <a:gdLst>
              <a:gd name="T0" fmla="*/ 2147483646 w 18772"/>
              <a:gd name="T1" fmla="*/ 2147483646 h 7"/>
              <a:gd name="T2" fmla="*/ 2147483646 w 18772"/>
              <a:gd name="T3" fmla="*/ 0 h 7"/>
              <a:gd name="T4" fmla="*/ 0 w 18772"/>
              <a:gd name="T5" fmla="*/ 2147483646 h 7"/>
              <a:gd name="T6" fmla="*/ 2147483646 w 18772"/>
              <a:gd name="T7" fmla="*/ 2147483646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6" name="Freeform 50"/>
          <p:cNvSpPr>
            <a:spLocks/>
          </p:cNvSpPr>
          <p:nvPr/>
        </p:nvSpPr>
        <p:spPr bwMode="auto">
          <a:xfrm>
            <a:off x="1985963" y="6151563"/>
            <a:ext cx="5721350" cy="6350"/>
          </a:xfrm>
          <a:custGeom>
            <a:avLst/>
            <a:gdLst>
              <a:gd name="T0" fmla="*/ 2147483646 w 18772"/>
              <a:gd name="T1" fmla="*/ 0 h 7"/>
              <a:gd name="T2" fmla="*/ 0 w 18772"/>
              <a:gd name="T3" fmla="*/ 2147483646 h 7"/>
              <a:gd name="T4" fmla="*/ 0 w 18772"/>
              <a:gd name="T5" fmla="*/ 0 h 7"/>
              <a:gd name="T6" fmla="*/ 2147483646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7" name="Rectangle 51"/>
          <p:cNvSpPr>
            <a:spLocks noChangeArrowheads="1"/>
          </p:cNvSpPr>
          <p:nvPr/>
        </p:nvSpPr>
        <p:spPr bwMode="auto">
          <a:xfrm>
            <a:off x="1985963" y="6151563"/>
            <a:ext cx="5721350" cy="63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68" name="Freeform 52"/>
          <p:cNvSpPr>
            <a:spLocks/>
          </p:cNvSpPr>
          <p:nvPr/>
        </p:nvSpPr>
        <p:spPr bwMode="auto">
          <a:xfrm>
            <a:off x="1985963" y="1906588"/>
            <a:ext cx="5721350" cy="4762"/>
          </a:xfrm>
          <a:custGeom>
            <a:avLst/>
            <a:gdLst>
              <a:gd name="T0" fmla="*/ 2147483646 w 18772"/>
              <a:gd name="T1" fmla="*/ 2147483646 h 7"/>
              <a:gd name="T2" fmla="*/ 2147483646 w 18772"/>
              <a:gd name="T3" fmla="*/ 0 h 7"/>
              <a:gd name="T4" fmla="*/ 0 w 18772"/>
              <a:gd name="T5" fmla="*/ 2147483646 h 7"/>
              <a:gd name="T6" fmla="*/ 2147483646 w 18772"/>
              <a:gd name="T7" fmla="*/ 2147483646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69" name="Freeform 53"/>
          <p:cNvSpPr>
            <a:spLocks/>
          </p:cNvSpPr>
          <p:nvPr/>
        </p:nvSpPr>
        <p:spPr bwMode="auto">
          <a:xfrm>
            <a:off x="1985963" y="1906588"/>
            <a:ext cx="5721350" cy="4762"/>
          </a:xfrm>
          <a:custGeom>
            <a:avLst/>
            <a:gdLst>
              <a:gd name="T0" fmla="*/ 2147483646 w 18772"/>
              <a:gd name="T1" fmla="*/ 0 h 7"/>
              <a:gd name="T2" fmla="*/ 0 w 18772"/>
              <a:gd name="T3" fmla="*/ 2147483646 h 7"/>
              <a:gd name="T4" fmla="*/ 0 w 18772"/>
              <a:gd name="T5" fmla="*/ 0 h 7"/>
              <a:gd name="T6" fmla="*/ 2147483646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0" name="Rectangle 54"/>
          <p:cNvSpPr>
            <a:spLocks noChangeArrowheads="1"/>
          </p:cNvSpPr>
          <p:nvPr/>
        </p:nvSpPr>
        <p:spPr bwMode="auto">
          <a:xfrm>
            <a:off x="1985963" y="1906588"/>
            <a:ext cx="5721350" cy="47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71" name="Freeform 55"/>
          <p:cNvSpPr>
            <a:spLocks/>
          </p:cNvSpPr>
          <p:nvPr/>
        </p:nvSpPr>
        <p:spPr bwMode="auto">
          <a:xfrm>
            <a:off x="1985963" y="1974850"/>
            <a:ext cx="5721350" cy="4763"/>
          </a:xfrm>
          <a:custGeom>
            <a:avLst/>
            <a:gdLst>
              <a:gd name="T0" fmla="*/ 2147483646 w 18772"/>
              <a:gd name="T1" fmla="*/ 2147483646 h 13"/>
              <a:gd name="T2" fmla="*/ 2147483646 w 18772"/>
              <a:gd name="T3" fmla="*/ 0 h 13"/>
              <a:gd name="T4" fmla="*/ 0 w 18772"/>
              <a:gd name="T5" fmla="*/ 2147483646 h 13"/>
              <a:gd name="T6" fmla="*/ 2147483646 w 18772"/>
              <a:gd name="T7" fmla="*/ 2147483646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2" name="Freeform 56"/>
          <p:cNvSpPr>
            <a:spLocks/>
          </p:cNvSpPr>
          <p:nvPr/>
        </p:nvSpPr>
        <p:spPr bwMode="auto">
          <a:xfrm>
            <a:off x="1985963" y="1974850"/>
            <a:ext cx="5721350" cy="4763"/>
          </a:xfrm>
          <a:custGeom>
            <a:avLst/>
            <a:gdLst>
              <a:gd name="T0" fmla="*/ 2147483646 w 18772"/>
              <a:gd name="T1" fmla="*/ 0 h 13"/>
              <a:gd name="T2" fmla="*/ 0 w 18772"/>
              <a:gd name="T3" fmla="*/ 2147483646 h 13"/>
              <a:gd name="T4" fmla="*/ 0 w 18772"/>
              <a:gd name="T5" fmla="*/ 0 h 13"/>
              <a:gd name="T6" fmla="*/ 2147483646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3" name="Rectangle 57"/>
          <p:cNvSpPr>
            <a:spLocks noChangeArrowheads="1"/>
          </p:cNvSpPr>
          <p:nvPr/>
        </p:nvSpPr>
        <p:spPr bwMode="auto">
          <a:xfrm>
            <a:off x="1985963" y="1974850"/>
            <a:ext cx="5721350" cy="4763"/>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74" name="Freeform 58"/>
          <p:cNvSpPr>
            <a:spLocks/>
          </p:cNvSpPr>
          <p:nvPr/>
        </p:nvSpPr>
        <p:spPr bwMode="auto">
          <a:xfrm>
            <a:off x="4862513" y="1974850"/>
            <a:ext cx="6350"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5" name="Freeform 59"/>
          <p:cNvSpPr>
            <a:spLocks/>
          </p:cNvSpPr>
          <p:nvPr/>
        </p:nvSpPr>
        <p:spPr bwMode="auto">
          <a:xfrm>
            <a:off x="4862513" y="1974850"/>
            <a:ext cx="6350"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6" name="Rectangle 60"/>
          <p:cNvSpPr>
            <a:spLocks noChangeArrowheads="1"/>
          </p:cNvSpPr>
          <p:nvPr/>
        </p:nvSpPr>
        <p:spPr bwMode="auto">
          <a:xfrm>
            <a:off x="4862513" y="1974850"/>
            <a:ext cx="6350"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77" name="Freeform 61"/>
          <p:cNvSpPr>
            <a:spLocks/>
          </p:cNvSpPr>
          <p:nvPr/>
        </p:nvSpPr>
        <p:spPr bwMode="auto">
          <a:xfrm>
            <a:off x="2414588" y="1974850"/>
            <a:ext cx="4762"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8" name="Freeform 62"/>
          <p:cNvSpPr>
            <a:spLocks/>
          </p:cNvSpPr>
          <p:nvPr/>
        </p:nvSpPr>
        <p:spPr bwMode="auto">
          <a:xfrm>
            <a:off x="2414588" y="1974850"/>
            <a:ext cx="4762"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79" name="Rectangle 63"/>
          <p:cNvSpPr>
            <a:spLocks noChangeArrowheads="1"/>
          </p:cNvSpPr>
          <p:nvPr/>
        </p:nvSpPr>
        <p:spPr bwMode="auto">
          <a:xfrm>
            <a:off x="2414588" y="1974850"/>
            <a:ext cx="42862"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80" name="Freeform 64"/>
          <p:cNvSpPr>
            <a:spLocks/>
          </p:cNvSpPr>
          <p:nvPr/>
        </p:nvSpPr>
        <p:spPr bwMode="auto">
          <a:xfrm>
            <a:off x="2452688" y="1974850"/>
            <a:ext cx="4762"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1" name="Freeform 65"/>
          <p:cNvSpPr>
            <a:spLocks/>
          </p:cNvSpPr>
          <p:nvPr/>
        </p:nvSpPr>
        <p:spPr bwMode="auto">
          <a:xfrm>
            <a:off x="2452688" y="1974850"/>
            <a:ext cx="4762"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2" name="Rectangle 66"/>
          <p:cNvSpPr>
            <a:spLocks noChangeArrowheads="1"/>
          </p:cNvSpPr>
          <p:nvPr/>
        </p:nvSpPr>
        <p:spPr bwMode="auto">
          <a:xfrm>
            <a:off x="2452688" y="1974850"/>
            <a:ext cx="4762" cy="41084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83" name="Freeform 67"/>
          <p:cNvSpPr>
            <a:spLocks/>
          </p:cNvSpPr>
          <p:nvPr/>
        </p:nvSpPr>
        <p:spPr bwMode="auto">
          <a:xfrm>
            <a:off x="1979613" y="4179888"/>
            <a:ext cx="6350" cy="2001837"/>
          </a:xfrm>
          <a:custGeom>
            <a:avLst/>
            <a:gdLst>
              <a:gd name="T0" fmla="*/ 0 w 13"/>
              <a:gd name="T1" fmla="*/ 2147483646 h 7329"/>
              <a:gd name="T2" fmla="*/ 2147483646 w 13"/>
              <a:gd name="T3" fmla="*/ 2147483646 h 7329"/>
              <a:gd name="T4" fmla="*/ 0 w 13"/>
              <a:gd name="T5" fmla="*/ 0 h 7329"/>
              <a:gd name="T6" fmla="*/ 0 w 13"/>
              <a:gd name="T7" fmla="*/ 2147483646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0" y="7329"/>
                </a:moveTo>
                <a:lnTo>
                  <a:pt x="13"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4" name="Freeform 68"/>
          <p:cNvSpPr>
            <a:spLocks/>
          </p:cNvSpPr>
          <p:nvPr/>
        </p:nvSpPr>
        <p:spPr bwMode="auto">
          <a:xfrm>
            <a:off x="1979613" y="4179888"/>
            <a:ext cx="6350" cy="2001837"/>
          </a:xfrm>
          <a:custGeom>
            <a:avLst/>
            <a:gdLst>
              <a:gd name="T0" fmla="*/ 2147483646 w 13"/>
              <a:gd name="T1" fmla="*/ 2147483646 h 7329"/>
              <a:gd name="T2" fmla="*/ 0 w 13"/>
              <a:gd name="T3" fmla="*/ 0 h 7329"/>
              <a:gd name="T4" fmla="*/ 2147483646 w 13"/>
              <a:gd name="T5" fmla="*/ 0 h 7329"/>
              <a:gd name="T6" fmla="*/ 2147483646 w 13"/>
              <a:gd name="T7" fmla="*/ 2147483646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13" y="7329"/>
                </a:moveTo>
                <a:lnTo>
                  <a:pt x="0" y="0"/>
                </a:lnTo>
                <a:lnTo>
                  <a:pt x="13" y="0"/>
                </a:lnTo>
                <a:lnTo>
                  <a:pt x="13"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5" name="Rectangle 69"/>
          <p:cNvSpPr>
            <a:spLocks noChangeArrowheads="1"/>
          </p:cNvSpPr>
          <p:nvPr/>
        </p:nvSpPr>
        <p:spPr bwMode="auto">
          <a:xfrm>
            <a:off x="1979613" y="4179888"/>
            <a:ext cx="6350" cy="200183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86" name="Freeform 70"/>
          <p:cNvSpPr>
            <a:spLocks/>
          </p:cNvSpPr>
          <p:nvPr/>
        </p:nvSpPr>
        <p:spPr bwMode="auto">
          <a:xfrm>
            <a:off x="1979613" y="4081463"/>
            <a:ext cx="6350" cy="98425"/>
          </a:xfrm>
          <a:custGeom>
            <a:avLst/>
            <a:gdLst>
              <a:gd name="T0" fmla="*/ 0 w 13"/>
              <a:gd name="T1" fmla="*/ 2147483646 h 365"/>
              <a:gd name="T2" fmla="*/ 2147483646 w 13"/>
              <a:gd name="T3" fmla="*/ 2147483646 h 365"/>
              <a:gd name="T4" fmla="*/ 0 w 13"/>
              <a:gd name="T5" fmla="*/ 0 h 365"/>
              <a:gd name="T6" fmla="*/ 0 w 13"/>
              <a:gd name="T7" fmla="*/ 2147483646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0" y="365"/>
                </a:moveTo>
                <a:lnTo>
                  <a:pt x="13"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7" name="Freeform 71"/>
          <p:cNvSpPr>
            <a:spLocks/>
          </p:cNvSpPr>
          <p:nvPr/>
        </p:nvSpPr>
        <p:spPr bwMode="auto">
          <a:xfrm>
            <a:off x="1979613" y="4081463"/>
            <a:ext cx="6350" cy="98425"/>
          </a:xfrm>
          <a:custGeom>
            <a:avLst/>
            <a:gdLst>
              <a:gd name="T0" fmla="*/ 2147483646 w 13"/>
              <a:gd name="T1" fmla="*/ 2147483646 h 365"/>
              <a:gd name="T2" fmla="*/ 0 w 13"/>
              <a:gd name="T3" fmla="*/ 0 h 365"/>
              <a:gd name="T4" fmla="*/ 2147483646 w 13"/>
              <a:gd name="T5" fmla="*/ 0 h 365"/>
              <a:gd name="T6" fmla="*/ 2147483646 w 13"/>
              <a:gd name="T7" fmla="*/ 2147483646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13" y="365"/>
                </a:moveTo>
                <a:lnTo>
                  <a:pt x="0" y="0"/>
                </a:lnTo>
                <a:lnTo>
                  <a:pt x="13" y="0"/>
                </a:lnTo>
                <a:lnTo>
                  <a:pt x="13"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88" name="Rectangle 72"/>
          <p:cNvSpPr>
            <a:spLocks noChangeArrowheads="1"/>
          </p:cNvSpPr>
          <p:nvPr/>
        </p:nvSpPr>
        <p:spPr bwMode="auto">
          <a:xfrm>
            <a:off x="1979613" y="40814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789" name="Freeform 73"/>
          <p:cNvSpPr>
            <a:spLocks/>
          </p:cNvSpPr>
          <p:nvPr/>
        </p:nvSpPr>
        <p:spPr bwMode="auto">
          <a:xfrm>
            <a:off x="1963738" y="4025900"/>
            <a:ext cx="22225" cy="11113"/>
          </a:xfrm>
          <a:custGeom>
            <a:avLst/>
            <a:gdLst>
              <a:gd name="T0" fmla="*/ 2147483646 w 69"/>
              <a:gd name="T1" fmla="*/ 0 h 29"/>
              <a:gd name="T2" fmla="*/ 2147483646 w 69"/>
              <a:gd name="T3" fmla="*/ 2147483646 h 29"/>
              <a:gd name="T4" fmla="*/ 0 w 69"/>
              <a:gd name="T5" fmla="*/ 2147483646 h 29"/>
              <a:gd name="T6" fmla="*/ 2147483646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0" name="Freeform 74"/>
          <p:cNvSpPr>
            <a:spLocks/>
          </p:cNvSpPr>
          <p:nvPr/>
        </p:nvSpPr>
        <p:spPr bwMode="auto">
          <a:xfrm>
            <a:off x="1963738" y="4032250"/>
            <a:ext cx="22225" cy="4763"/>
          </a:xfrm>
          <a:custGeom>
            <a:avLst/>
            <a:gdLst>
              <a:gd name="T0" fmla="*/ 2147483646 w 69"/>
              <a:gd name="T1" fmla="*/ 0 h 26"/>
              <a:gd name="T2" fmla="*/ 0 w 69"/>
              <a:gd name="T3" fmla="*/ 2147483646 h 26"/>
              <a:gd name="T4" fmla="*/ 2147483646 w 69"/>
              <a:gd name="T5" fmla="*/ 2147483646 h 26"/>
              <a:gd name="T6" fmla="*/ 2147483646 w 69"/>
              <a:gd name="T7" fmla="*/ 0 h 26"/>
              <a:gd name="T8" fmla="*/ 0 60000 65536"/>
              <a:gd name="T9" fmla="*/ 0 60000 65536"/>
              <a:gd name="T10" fmla="*/ 0 60000 65536"/>
              <a:gd name="T11" fmla="*/ 0 60000 65536"/>
              <a:gd name="T12" fmla="*/ 0 w 69"/>
              <a:gd name="T13" fmla="*/ 0 h 26"/>
              <a:gd name="T14" fmla="*/ 69 w 69"/>
              <a:gd name="T15" fmla="*/ 26 h 26"/>
            </a:gdLst>
            <a:ahLst/>
            <a:cxnLst>
              <a:cxn ang="T8">
                <a:pos x="T0" y="T1"/>
              </a:cxn>
              <a:cxn ang="T9">
                <a:pos x="T2" y="T3"/>
              </a:cxn>
              <a:cxn ang="T10">
                <a:pos x="T4" y="T5"/>
              </a:cxn>
              <a:cxn ang="T11">
                <a:pos x="T6" y="T7"/>
              </a:cxn>
            </a:cxnLst>
            <a:rect l="T12" t="T13" r="T14" b="T15"/>
            <a:pathLst>
              <a:path w="69" h="26">
                <a:moveTo>
                  <a:pt x="69" y="0"/>
                </a:moveTo>
                <a:lnTo>
                  <a:pt x="0" y="15"/>
                </a:lnTo>
                <a:lnTo>
                  <a:pt x="9" y="26"/>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1" name="Freeform 75"/>
          <p:cNvSpPr>
            <a:spLocks/>
          </p:cNvSpPr>
          <p:nvPr/>
        </p:nvSpPr>
        <p:spPr bwMode="auto">
          <a:xfrm>
            <a:off x="1963738" y="4025900"/>
            <a:ext cx="22225" cy="11113"/>
          </a:xfrm>
          <a:custGeom>
            <a:avLst/>
            <a:gdLst>
              <a:gd name="T0" fmla="*/ 2147483646 w 69"/>
              <a:gd name="T1" fmla="*/ 0 h 40"/>
              <a:gd name="T2" fmla="*/ 2147483646 w 69"/>
              <a:gd name="T3" fmla="*/ 2147483646 h 40"/>
              <a:gd name="T4" fmla="*/ 2147483646 w 69"/>
              <a:gd name="T5" fmla="*/ 2147483646 h 40"/>
              <a:gd name="T6" fmla="*/ 0 w 69"/>
              <a:gd name="T7" fmla="*/ 2147483646 h 40"/>
              <a:gd name="T8" fmla="*/ 2147483646 w 69"/>
              <a:gd name="T9" fmla="*/ 0 h 40"/>
              <a:gd name="T10" fmla="*/ 0 60000 65536"/>
              <a:gd name="T11" fmla="*/ 0 60000 65536"/>
              <a:gd name="T12" fmla="*/ 0 60000 65536"/>
              <a:gd name="T13" fmla="*/ 0 60000 65536"/>
              <a:gd name="T14" fmla="*/ 0 60000 65536"/>
              <a:gd name="T15" fmla="*/ 0 w 69"/>
              <a:gd name="T16" fmla="*/ 0 h 40"/>
              <a:gd name="T17" fmla="*/ 69 w 69"/>
              <a:gd name="T18" fmla="*/ 40 h 40"/>
            </a:gdLst>
            <a:ahLst/>
            <a:cxnLst>
              <a:cxn ang="T10">
                <a:pos x="T0" y="T1"/>
              </a:cxn>
              <a:cxn ang="T11">
                <a:pos x="T2" y="T3"/>
              </a:cxn>
              <a:cxn ang="T12">
                <a:pos x="T4" y="T5"/>
              </a:cxn>
              <a:cxn ang="T13">
                <a:pos x="T6" y="T7"/>
              </a:cxn>
              <a:cxn ang="T14">
                <a:pos x="T8" y="T9"/>
              </a:cxn>
            </a:cxnLst>
            <a:rect l="T15" t="T16" r="T17" b="T18"/>
            <a:pathLst>
              <a:path w="69" h="40">
                <a:moveTo>
                  <a:pt x="69" y="0"/>
                </a:moveTo>
                <a:lnTo>
                  <a:pt x="69" y="14"/>
                </a:lnTo>
                <a:lnTo>
                  <a:pt x="9" y="40"/>
                </a:lnTo>
                <a:lnTo>
                  <a:pt x="0" y="29"/>
                </a:lnTo>
                <a:lnTo>
                  <a:pt x="6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2" name="Freeform 76"/>
          <p:cNvSpPr>
            <a:spLocks/>
          </p:cNvSpPr>
          <p:nvPr/>
        </p:nvSpPr>
        <p:spPr bwMode="auto">
          <a:xfrm>
            <a:off x="1952625" y="4037013"/>
            <a:ext cx="11113" cy="19050"/>
          </a:xfrm>
          <a:custGeom>
            <a:avLst/>
            <a:gdLst>
              <a:gd name="T0" fmla="*/ 2147483646 w 38"/>
              <a:gd name="T1" fmla="*/ 0 h 72"/>
              <a:gd name="T2" fmla="*/ 2147483646 w 38"/>
              <a:gd name="T3" fmla="*/ 2147483646 h 72"/>
              <a:gd name="T4" fmla="*/ 0 w 38"/>
              <a:gd name="T5" fmla="*/ 2147483646 h 72"/>
              <a:gd name="T6" fmla="*/ 2147483646 w 38"/>
              <a:gd name="T7" fmla="*/ 0 h 72"/>
              <a:gd name="T8" fmla="*/ 0 60000 65536"/>
              <a:gd name="T9" fmla="*/ 0 60000 65536"/>
              <a:gd name="T10" fmla="*/ 0 60000 65536"/>
              <a:gd name="T11" fmla="*/ 0 60000 65536"/>
              <a:gd name="T12" fmla="*/ 0 w 38"/>
              <a:gd name="T13" fmla="*/ 0 h 72"/>
              <a:gd name="T14" fmla="*/ 38 w 38"/>
              <a:gd name="T15" fmla="*/ 72 h 72"/>
            </a:gdLst>
            <a:ahLst/>
            <a:cxnLst>
              <a:cxn ang="T8">
                <a:pos x="T0" y="T1"/>
              </a:cxn>
              <a:cxn ang="T9">
                <a:pos x="T2" y="T3"/>
              </a:cxn>
              <a:cxn ang="T10">
                <a:pos x="T4" y="T5"/>
              </a:cxn>
              <a:cxn ang="T11">
                <a:pos x="T6" y="T7"/>
              </a:cxn>
            </a:cxnLst>
            <a:rect l="T12" t="T13" r="T14" b="T15"/>
            <a:pathLst>
              <a:path w="38" h="72">
                <a:moveTo>
                  <a:pt x="29" y="0"/>
                </a:moveTo>
                <a:lnTo>
                  <a:pt x="38"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3" name="Freeform 77"/>
          <p:cNvSpPr>
            <a:spLocks/>
          </p:cNvSpPr>
          <p:nvPr/>
        </p:nvSpPr>
        <p:spPr bwMode="auto">
          <a:xfrm>
            <a:off x="1952625" y="4037013"/>
            <a:ext cx="11113" cy="19050"/>
          </a:xfrm>
          <a:custGeom>
            <a:avLst/>
            <a:gdLst>
              <a:gd name="T0" fmla="*/ 2147483646 w 38"/>
              <a:gd name="T1" fmla="*/ 0 h 61"/>
              <a:gd name="T2" fmla="*/ 0 w 38"/>
              <a:gd name="T3" fmla="*/ 2147483646 h 61"/>
              <a:gd name="T4" fmla="*/ 2147483646 w 38"/>
              <a:gd name="T5" fmla="*/ 2147483646 h 61"/>
              <a:gd name="T6" fmla="*/ 2147483646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38" y="0"/>
                </a:moveTo>
                <a:lnTo>
                  <a:pt x="0" y="61"/>
                </a:lnTo>
                <a:lnTo>
                  <a:pt x="14" y="61"/>
                </a:lnTo>
                <a:lnTo>
                  <a:pt x="38"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4" name="Freeform 78"/>
          <p:cNvSpPr>
            <a:spLocks/>
          </p:cNvSpPr>
          <p:nvPr/>
        </p:nvSpPr>
        <p:spPr bwMode="auto">
          <a:xfrm>
            <a:off x="1952625" y="4037013"/>
            <a:ext cx="11113" cy="19050"/>
          </a:xfrm>
          <a:custGeom>
            <a:avLst/>
            <a:gdLst>
              <a:gd name="T0" fmla="*/ 2147483646 w 38"/>
              <a:gd name="T1" fmla="*/ 0 h 72"/>
              <a:gd name="T2" fmla="*/ 2147483646 w 38"/>
              <a:gd name="T3" fmla="*/ 2147483646 h 72"/>
              <a:gd name="T4" fmla="*/ 2147483646 w 38"/>
              <a:gd name="T5" fmla="*/ 2147483646 h 72"/>
              <a:gd name="T6" fmla="*/ 0 w 38"/>
              <a:gd name="T7" fmla="*/ 2147483646 h 72"/>
              <a:gd name="T8" fmla="*/ 2147483646 w 38"/>
              <a:gd name="T9" fmla="*/ 0 h 72"/>
              <a:gd name="T10" fmla="*/ 0 60000 65536"/>
              <a:gd name="T11" fmla="*/ 0 60000 65536"/>
              <a:gd name="T12" fmla="*/ 0 60000 65536"/>
              <a:gd name="T13" fmla="*/ 0 60000 65536"/>
              <a:gd name="T14" fmla="*/ 0 60000 65536"/>
              <a:gd name="T15" fmla="*/ 0 w 38"/>
              <a:gd name="T16" fmla="*/ 0 h 72"/>
              <a:gd name="T17" fmla="*/ 38 w 38"/>
              <a:gd name="T18" fmla="*/ 72 h 72"/>
            </a:gdLst>
            <a:ahLst/>
            <a:cxnLst>
              <a:cxn ang="T10">
                <a:pos x="T0" y="T1"/>
              </a:cxn>
              <a:cxn ang="T11">
                <a:pos x="T2" y="T3"/>
              </a:cxn>
              <a:cxn ang="T12">
                <a:pos x="T4" y="T5"/>
              </a:cxn>
              <a:cxn ang="T13">
                <a:pos x="T6" y="T7"/>
              </a:cxn>
              <a:cxn ang="T14">
                <a:pos x="T8" y="T9"/>
              </a:cxn>
            </a:cxnLst>
            <a:rect l="T15" t="T16" r="T17" b="T18"/>
            <a:pathLst>
              <a:path w="38" h="72">
                <a:moveTo>
                  <a:pt x="29" y="0"/>
                </a:moveTo>
                <a:lnTo>
                  <a:pt x="38" y="11"/>
                </a:lnTo>
                <a:lnTo>
                  <a:pt x="14"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5" name="Freeform 79"/>
          <p:cNvSpPr>
            <a:spLocks/>
          </p:cNvSpPr>
          <p:nvPr/>
        </p:nvSpPr>
        <p:spPr bwMode="auto">
          <a:xfrm>
            <a:off x="1952625" y="4056063"/>
            <a:ext cx="11113" cy="19050"/>
          </a:xfrm>
          <a:custGeom>
            <a:avLst/>
            <a:gdLst>
              <a:gd name="T0" fmla="*/ 0 w 29"/>
              <a:gd name="T1" fmla="*/ 0 h 70"/>
              <a:gd name="T2" fmla="*/ 2147483646 w 29"/>
              <a:gd name="T3" fmla="*/ 0 h 70"/>
              <a:gd name="T4" fmla="*/ 2147483646 w 29"/>
              <a:gd name="T5" fmla="*/ 2147483646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4"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6" name="Freeform 80"/>
          <p:cNvSpPr>
            <a:spLocks/>
          </p:cNvSpPr>
          <p:nvPr/>
        </p:nvSpPr>
        <p:spPr bwMode="auto">
          <a:xfrm>
            <a:off x="1957388" y="4056063"/>
            <a:ext cx="6350" cy="19050"/>
          </a:xfrm>
          <a:custGeom>
            <a:avLst/>
            <a:gdLst>
              <a:gd name="T0" fmla="*/ 0 w 24"/>
              <a:gd name="T1" fmla="*/ 0 h 70"/>
              <a:gd name="T2" fmla="*/ 2147483646 w 24"/>
              <a:gd name="T3" fmla="*/ 2147483646 h 70"/>
              <a:gd name="T4" fmla="*/ 2147483646 w 24"/>
              <a:gd name="T5" fmla="*/ 2147483646 h 70"/>
              <a:gd name="T6" fmla="*/ 0 w 24"/>
              <a:gd name="T7" fmla="*/ 0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0" y="0"/>
                </a:moveTo>
                <a:lnTo>
                  <a:pt x="15" y="70"/>
                </a:lnTo>
                <a:lnTo>
                  <a:pt x="24"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7" name="Freeform 81"/>
          <p:cNvSpPr>
            <a:spLocks/>
          </p:cNvSpPr>
          <p:nvPr/>
        </p:nvSpPr>
        <p:spPr bwMode="auto">
          <a:xfrm>
            <a:off x="1952625" y="4056063"/>
            <a:ext cx="11113" cy="19050"/>
          </a:xfrm>
          <a:custGeom>
            <a:avLst/>
            <a:gdLst>
              <a:gd name="T0" fmla="*/ 0 w 38"/>
              <a:gd name="T1" fmla="*/ 0 h 70"/>
              <a:gd name="T2" fmla="*/ 2147483646 w 38"/>
              <a:gd name="T3" fmla="*/ 0 h 70"/>
              <a:gd name="T4" fmla="*/ 2147483646 w 38"/>
              <a:gd name="T5" fmla="*/ 2147483646 h 70"/>
              <a:gd name="T6" fmla="*/ 2147483646 w 38"/>
              <a:gd name="T7" fmla="*/ 2147483646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0" y="0"/>
                </a:moveTo>
                <a:lnTo>
                  <a:pt x="14" y="0"/>
                </a:lnTo>
                <a:lnTo>
                  <a:pt x="38"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798" name="Freeform 82"/>
          <p:cNvSpPr>
            <a:spLocks/>
          </p:cNvSpPr>
          <p:nvPr/>
        </p:nvSpPr>
        <p:spPr bwMode="auto">
          <a:xfrm>
            <a:off x="1963738" y="4070350"/>
            <a:ext cx="22225" cy="11113"/>
          </a:xfrm>
          <a:custGeom>
            <a:avLst/>
            <a:gdLst>
              <a:gd name="T0" fmla="*/ 0 w 69"/>
              <a:gd name="T1" fmla="*/ 2147483646 h 39"/>
              <a:gd name="T2" fmla="*/ 2147483646 w 69"/>
              <a:gd name="T3" fmla="*/ 0 h 39"/>
              <a:gd name="T4" fmla="*/ 2147483646 w 69"/>
              <a:gd name="T5" fmla="*/ 2147483646 h 39"/>
              <a:gd name="T6" fmla="*/ 0 w 69"/>
              <a:gd name="T7" fmla="*/ 2147483646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9"/>
                </a:moveTo>
                <a:lnTo>
                  <a:pt x="9" y="0"/>
                </a:lnTo>
                <a:lnTo>
                  <a:pt x="69"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799" name="Freeform 83"/>
          <p:cNvSpPr>
            <a:spLocks/>
          </p:cNvSpPr>
          <p:nvPr/>
        </p:nvSpPr>
        <p:spPr bwMode="auto">
          <a:xfrm>
            <a:off x="1963738" y="4070350"/>
            <a:ext cx="22225" cy="11113"/>
          </a:xfrm>
          <a:custGeom>
            <a:avLst/>
            <a:gdLst>
              <a:gd name="T0" fmla="*/ 0 w 60"/>
              <a:gd name="T1" fmla="*/ 0 h 39"/>
              <a:gd name="T2" fmla="*/ 2147483646 w 60"/>
              <a:gd name="T3" fmla="*/ 2147483646 h 39"/>
              <a:gd name="T4" fmla="*/ 2147483646 w 60"/>
              <a:gd name="T5" fmla="*/ 2147483646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0" name="Freeform 84"/>
          <p:cNvSpPr>
            <a:spLocks/>
          </p:cNvSpPr>
          <p:nvPr/>
        </p:nvSpPr>
        <p:spPr bwMode="auto">
          <a:xfrm>
            <a:off x="1963738" y="4070350"/>
            <a:ext cx="22225" cy="11113"/>
          </a:xfrm>
          <a:custGeom>
            <a:avLst/>
            <a:gdLst>
              <a:gd name="T0" fmla="*/ 0 w 69"/>
              <a:gd name="T1" fmla="*/ 2147483646 h 39"/>
              <a:gd name="T2" fmla="*/ 2147483646 w 69"/>
              <a:gd name="T3" fmla="*/ 0 h 39"/>
              <a:gd name="T4" fmla="*/ 2147483646 w 69"/>
              <a:gd name="T5" fmla="*/ 2147483646 h 39"/>
              <a:gd name="T6" fmla="*/ 2147483646 w 69"/>
              <a:gd name="T7" fmla="*/ 2147483646 h 39"/>
              <a:gd name="T8" fmla="*/ 0 w 69"/>
              <a:gd name="T9" fmla="*/ 2147483646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9"/>
                </a:moveTo>
                <a:lnTo>
                  <a:pt x="9" y="0"/>
                </a:lnTo>
                <a:lnTo>
                  <a:pt x="69" y="26"/>
                </a:lnTo>
                <a:lnTo>
                  <a:pt x="69"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1" name="Freeform 85"/>
          <p:cNvSpPr>
            <a:spLocks/>
          </p:cNvSpPr>
          <p:nvPr/>
        </p:nvSpPr>
        <p:spPr bwMode="auto">
          <a:xfrm>
            <a:off x="1985963" y="4021138"/>
            <a:ext cx="15875" cy="11112"/>
          </a:xfrm>
          <a:custGeom>
            <a:avLst/>
            <a:gdLst>
              <a:gd name="T0" fmla="*/ 0 w 71"/>
              <a:gd name="T1" fmla="*/ 2147483646 h 30"/>
              <a:gd name="T2" fmla="*/ 0 w 71"/>
              <a:gd name="T3" fmla="*/ 2147483646 h 30"/>
              <a:gd name="T4" fmla="*/ 2147483646 w 71"/>
              <a:gd name="T5" fmla="*/ 0 h 30"/>
              <a:gd name="T6" fmla="*/ 0 w 71"/>
              <a:gd name="T7" fmla="*/ 2147483646 h 30"/>
              <a:gd name="T8" fmla="*/ 0 60000 65536"/>
              <a:gd name="T9" fmla="*/ 0 60000 65536"/>
              <a:gd name="T10" fmla="*/ 0 60000 65536"/>
              <a:gd name="T11" fmla="*/ 0 60000 65536"/>
              <a:gd name="T12" fmla="*/ 0 w 71"/>
              <a:gd name="T13" fmla="*/ 0 h 30"/>
              <a:gd name="T14" fmla="*/ 71 w 71"/>
              <a:gd name="T15" fmla="*/ 30 h 30"/>
            </a:gdLst>
            <a:ahLst/>
            <a:cxnLst>
              <a:cxn ang="T8">
                <a:pos x="T0" y="T1"/>
              </a:cxn>
              <a:cxn ang="T9">
                <a:pos x="T2" y="T3"/>
              </a:cxn>
              <a:cxn ang="T10">
                <a:pos x="T4" y="T5"/>
              </a:cxn>
              <a:cxn ang="T11">
                <a:pos x="T6" y="T7"/>
              </a:cxn>
            </a:cxnLst>
            <a:rect l="T12" t="T13" r="T14" b="T15"/>
            <a:pathLst>
              <a:path w="71" h="30">
                <a:moveTo>
                  <a:pt x="0" y="30"/>
                </a:moveTo>
                <a:lnTo>
                  <a:pt x="0" y="16"/>
                </a:lnTo>
                <a:lnTo>
                  <a:pt x="71"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2" name="Freeform 86"/>
          <p:cNvSpPr>
            <a:spLocks/>
          </p:cNvSpPr>
          <p:nvPr/>
        </p:nvSpPr>
        <p:spPr bwMode="auto">
          <a:xfrm>
            <a:off x="1985963" y="4021138"/>
            <a:ext cx="15875" cy="4762"/>
          </a:xfrm>
          <a:custGeom>
            <a:avLst/>
            <a:gdLst>
              <a:gd name="T0" fmla="*/ 0 w 71"/>
              <a:gd name="T1" fmla="*/ 2147483646 h 26"/>
              <a:gd name="T2" fmla="*/ 2147483646 w 71"/>
              <a:gd name="T3" fmla="*/ 2147483646 h 26"/>
              <a:gd name="T4" fmla="*/ 2147483646 w 71"/>
              <a:gd name="T5" fmla="*/ 0 h 26"/>
              <a:gd name="T6" fmla="*/ 0 w 71"/>
              <a:gd name="T7" fmla="*/ 2147483646 h 26"/>
              <a:gd name="T8" fmla="*/ 0 60000 65536"/>
              <a:gd name="T9" fmla="*/ 0 60000 65536"/>
              <a:gd name="T10" fmla="*/ 0 60000 65536"/>
              <a:gd name="T11" fmla="*/ 0 60000 65536"/>
              <a:gd name="T12" fmla="*/ 0 w 71"/>
              <a:gd name="T13" fmla="*/ 0 h 26"/>
              <a:gd name="T14" fmla="*/ 71 w 71"/>
              <a:gd name="T15" fmla="*/ 26 h 26"/>
            </a:gdLst>
            <a:ahLst/>
            <a:cxnLst>
              <a:cxn ang="T8">
                <a:pos x="T0" y="T1"/>
              </a:cxn>
              <a:cxn ang="T9">
                <a:pos x="T2" y="T3"/>
              </a:cxn>
              <a:cxn ang="T10">
                <a:pos x="T4" y="T5"/>
              </a:cxn>
              <a:cxn ang="T11">
                <a:pos x="T6" y="T7"/>
              </a:cxn>
            </a:cxnLst>
            <a:rect l="T12" t="T13" r="T14" b="T15"/>
            <a:pathLst>
              <a:path w="71" h="26">
                <a:moveTo>
                  <a:pt x="0" y="26"/>
                </a:moveTo>
                <a:lnTo>
                  <a:pt x="71" y="10"/>
                </a:lnTo>
                <a:lnTo>
                  <a:pt x="62"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3" name="Freeform 87"/>
          <p:cNvSpPr>
            <a:spLocks/>
          </p:cNvSpPr>
          <p:nvPr/>
        </p:nvSpPr>
        <p:spPr bwMode="auto">
          <a:xfrm>
            <a:off x="1985963" y="4021138"/>
            <a:ext cx="15875" cy="11112"/>
          </a:xfrm>
          <a:custGeom>
            <a:avLst/>
            <a:gdLst>
              <a:gd name="T0" fmla="*/ 0 w 71"/>
              <a:gd name="T1" fmla="*/ 2147483646 h 40"/>
              <a:gd name="T2" fmla="*/ 0 w 71"/>
              <a:gd name="T3" fmla="*/ 2147483646 h 40"/>
              <a:gd name="T4" fmla="*/ 2147483646 w 71"/>
              <a:gd name="T5" fmla="*/ 0 h 40"/>
              <a:gd name="T6" fmla="*/ 2147483646 w 71"/>
              <a:gd name="T7" fmla="*/ 2147483646 h 40"/>
              <a:gd name="T8" fmla="*/ 0 w 71"/>
              <a:gd name="T9" fmla="*/ 2147483646 h 40"/>
              <a:gd name="T10" fmla="*/ 0 60000 65536"/>
              <a:gd name="T11" fmla="*/ 0 60000 65536"/>
              <a:gd name="T12" fmla="*/ 0 60000 65536"/>
              <a:gd name="T13" fmla="*/ 0 60000 65536"/>
              <a:gd name="T14" fmla="*/ 0 60000 65536"/>
              <a:gd name="T15" fmla="*/ 0 w 71"/>
              <a:gd name="T16" fmla="*/ 0 h 40"/>
              <a:gd name="T17" fmla="*/ 71 w 71"/>
              <a:gd name="T18" fmla="*/ 40 h 40"/>
            </a:gdLst>
            <a:ahLst/>
            <a:cxnLst>
              <a:cxn ang="T10">
                <a:pos x="T0" y="T1"/>
              </a:cxn>
              <a:cxn ang="T11">
                <a:pos x="T2" y="T3"/>
              </a:cxn>
              <a:cxn ang="T12">
                <a:pos x="T4" y="T5"/>
              </a:cxn>
              <a:cxn ang="T13">
                <a:pos x="T6" y="T7"/>
              </a:cxn>
              <a:cxn ang="T14">
                <a:pos x="T8" y="T9"/>
              </a:cxn>
            </a:cxnLst>
            <a:rect l="T15" t="T16" r="T17" b="T18"/>
            <a:pathLst>
              <a:path w="71" h="40">
                <a:moveTo>
                  <a:pt x="0" y="40"/>
                </a:moveTo>
                <a:lnTo>
                  <a:pt x="0" y="26"/>
                </a:lnTo>
                <a:lnTo>
                  <a:pt x="62" y="0"/>
                </a:lnTo>
                <a:lnTo>
                  <a:pt x="71"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4" name="Freeform 88"/>
          <p:cNvSpPr>
            <a:spLocks/>
          </p:cNvSpPr>
          <p:nvPr/>
        </p:nvSpPr>
        <p:spPr bwMode="auto">
          <a:xfrm>
            <a:off x="20018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2147483646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9" y="71"/>
                </a:moveTo>
                <a:lnTo>
                  <a:pt x="0" y="61"/>
                </a:lnTo>
                <a:lnTo>
                  <a:pt x="38" y="0"/>
                </a:lnTo>
                <a:lnTo>
                  <a:pt x="9"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5" name="Freeform 89"/>
          <p:cNvSpPr>
            <a:spLocks/>
          </p:cNvSpPr>
          <p:nvPr/>
        </p:nvSpPr>
        <p:spPr bwMode="auto">
          <a:xfrm>
            <a:off x="2001838" y="4002088"/>
            <a:ext cx="11112" cy="19050"/>
          </a:xfrm>
          <a:custGeom>
            <a:avLst/>
            <a:gdLst>
              <a:gd name="T0" fmla="*/ 0 w 38"/>
              <a:gd name="T1" fmla="*/ 2147483646 h 61"/>
              <a:gd name="T2" fmla="*/ 2147483646 w 38"/>
              <a:gd name="T3" fmla="*/ 0 h 61"/>
              <a:gd name="T4" fmla="*/ 2147483646 w 38"/>
              <a:gd name="T5" fmla="*/ 0 h 61"/>
              <a:gd name="T6" fmla="*/ 0 w 38"/>
              <a:gd name="T7" fmla="*/ 2147483646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4"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6" name="Freeform 90"/>
          <p:cNvSpPr>
            <a:spLocks/>
          </p:cNvSpPr>
          <p:nvPr/>
        </p:nvSpPr>
        <p:spPr bwMode="auto">
          <a:xfrm>
            <a:off x="20018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0 h 71"/>
              <a:gd name="T8" fmla="*/ 2147483646 w 38"/>
              <a:gd name="T9" fmla="*/ 2147483646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9" y="71"/>
                </a:moveTo>
                <a:lnTo>
                  <a:pt x="0" y="61"/>
                </a:lnTo>
                <a:lnTo>
                  <a:pt x="24" y="0"/>
                </a:lnTo>
                <a:lnTo>
                  <a:pt x="38" y="0"/>
                </a:lnTo>
                <a:lnTo>
                  <a:pt x="9"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07" name="Freeform 91"/>
          <p:cNvSpPr>
            <a:spLocks/>
          </p:cNvSpPr>
          <p:nvPr/>
        </p:nvSpPr>
        <p:spPr bwMode="auto">
          <a:xfrm>
            <a:off x="2001838" y="3983038"/>
            <a:ext cx="11112" cy="19050"/>
          </a:xfrm>
          <a:custGeom>
            <a:avLst/>
            <a:gdLst>
              <a:gd name="T0" fmla="*/ 2147483646 w 29"/>
              <a:gd name="T1" fmla="*/ 2147483646 h 70"/>
              <a:gd name="T2" fmla="*/ 2147483646 w 29"/>
              <a:gd name="T3" fmla="*/ 2147483646 h 70"/>
              <a:gd name="T4" fmla="*/ 0 w 29"/>
              <a:gd name="T5" fmla="*/ 0 h 70"/>
              <a:gd name="T6" fmla="*/ 2147483646 w 29"/>
              <a:gd name="T7" fmla="*/ 2147483646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29" y="70"/>
                </a:moveTo>
                <a:lnTo>
                  <a:pt x="15" y="70"/>
                </a:lnTo>
                <a:lnTo>
                  <a:pt x="0" y="0"/>
                </a:lnTo>
                <a:lnTo>
                  <a:pt x="29"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8" name="Freeform 92"/>
          <p:cNvSpPr>
            <a:spLocks/>
          </p:cNvSpPr>
          <p:nvPr/>
        </p:nvSpPr>
        <p:spPr bwMode="auto">
          <a:xfrm>
            <a:off x="2001838" y="3983038"/>
            <a:ext cx="6350" cy="19050"/>
          </a:xfrm>
          <a:custGeom>
            <a:avLst/>
            <a:gdLst>
              <a:gd name="T0" fmla="*/ 2147483646 w 24"/>
              <a:gd name="T1" fmla="*/ 2147483646 h 70"/>
              <a:gd name="T2" fmla="*/ 2147483646 w 24"/>
              <a:gd name="T3" fmla="*/ 0 h 70"/>
              <a:gd name="T4" fmla="*/ 0 w 24"/>
              <a:gd name="T5" fmla="*/ 2147483646 h 70"/>
              <a:gd name="T6" fmla="*/ 2147483646 w 24"/>
              <a:gd name="T7" fmla="*/ 2147483646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24" y="70"/>
                </a:moveTo>
                <a:lnTo>
                  <a:pt x="9" y="0"/>
                </a:lnTo>
                <a:lnTo>
                  <a:pt x="0" y="9"/>
                </a:lnTo>
                <a:lnTo>
                  <a:pt x="24"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09" name="Freeform 93"/>
          <p:cNvSpPr>
            <a:spLocks/>
          </p:cNvSpPr>
          <p:nvPr/>
        </p:nvSpPr>
        <p:spPr bwMode="auto">
          <a:xfrm>
            <a:off x="2001838" y="3983038"/>
            <a:ext cx="11112" cy="19050"/>
          </a:xfrm>
          <a:custGeom>
            <a:avLst/>
            <a:gdLst>
              <a:gd name="T0" fmla="*/ 2147483646 w 38"/>
              <a:gd name="T1" fmla="*/ 2147483646 h 70"/>
              <a:gd name="T2" fmla="*/ 2147483646 w 38"/>
              <a:gd name="T3" fmla="*/ 2147483646 h 70"/>
              <a:gd name="T4" fmla="*/ 0 w 38"/>
              <a:gd name="T5" fmla="*/ 2147483646 h 70"/>
              <a:gd name="T6" fmla="*/ 2147483646 w 38"/>
              <a:gd name="T7" fmla="*/ 0 h 70"/>
              <a:gd name="T8" fmla="*/ 2147483646 w 38"/>
              <a:gd name="T9" fmla="*/ 2147483646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4" y="70"/>
                </a:lnTo>
                <a:lnTo>
                  <a:pt x="0" y="9"/>
                </a:lnTo>
                <a:lnTo>
                  <a:pt x="9"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0" name="Freeform 94"/>
          <p:cNvSpPr>
            <a:spLocks/>
          </p:cNvSpPr>
          <p:nvPr/>
        </p:nvSpPr>
        <p:spPr bwMode="auto">
          <a:xfrm>
            <a:off x="1985963" y="3976688"/>
            <a:ext cx="15875" cy="11112"/>
          </a:xfrm>
          <a:custGeom>
            <a:avLst/>
            <a:gdLst>
              <a:gd name="T0" fmla="*/ 2147483646 w 71"/>
              <a:gd name="T1" fmla="*/ 2147483646 h 39"/>
              <a:gd name="T2" fmla="*/ 2147483646 w 71"/>
              <a:gd name="T3" fmla="*/ 2147483646 h 39"/>
              <a:gd name="T4" fmla="*/ 0 w 71"/>
              <a:gd name="T5" fmla="*/ 0 h 39"/>
              <a:gd name="T6" fmla="*/ 2147483646 w 71"/>
              <a:gd name="T7" fmla="*/ 2147483646 h 39"/>
              <a:gd name="T8" fmla="*/ 0 60000 65536"/>
              <a:gd name="T9" fmla="*/ 0 60000 65536"/>
              <a:gd name="T10" fmla="*/ 0 60000 65536"/>
              <a:gd name="T11" fmla="*/ 0 60000 65536"/>
              <a:gd name="T12" fmla="*/ 0 w 71"/>
              <a:gd name="T13" fmla="*/ 0 h 39"/>
              <a:gd name="T14" fmla="*/ 71 w 71"/>
              <a:gd name="T15" fmla="*/ 39 h 39"/>
            </a:gdLst>
            <a:ahLst/>
            <a:cxnLst>
              <a:cxn ang="T8">
                <a:pos x="T0" y="T1"/>
              </a:cxn>
              <a:cxn ang="T9">
                <a:pos x="T2" y="T3"/>
              </a:cxn>
              <a:cxn ang="T10">
                <a:pos x="T4" y="T5"/>
              </a:cxn>
              <a:cxn ang="T11">
                <a:pos x="T6" y="T7"/>
              </a:cxn>
            </a:cxnLst>
            <a:rect l="T12" t="T13" r="T14" b="T15"/>
            <a:pathLst>
              <a:path w="71" h="39">
                <a:moveTo>
                  <a:pt x="71" y="30"/>
                </a:moveTo>
                <a:lnTo>
                  <a:pt x="62" y="39"/>
                </a:lnTo>
                <a:lnTo>
                  <a:pt x="0" y="0"/>
                </a:lnTo>
                <a:lnTo>
                  <a:pt x="71"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1" name="Freeform 95"/>
          <p:cNvSpPr>
            <a:spLocks/>
          </p:cNvSpPr>
          <p:nvPr/>
        </p:nvSpPr>
        <p:spPr bwMode="auto">
          <a:xfrm>
            <a:off x="1985963" y="3976688"/>
            <a:ext cx="15875" cy="11112"/>
          </a:xfrm>
          <a:custGeom>
            <a:avLst/>
            <a:gdLst>
              <a:gd name="T0" fmla="*/ 2147483646 w 62"/>
              <a:gd name="T1" fmla="*/ 2147483646 h 39"/>
              <a:gd name="T2" fmla="*/ 0 w 62"/>
              <a:gd name="T3" fmla="*/ 0 h 39"/>
              <a:gd name="T4" fmla="*/ 0 w 62"/>
              <a:gd name="T5" fmla="*/ 2147483646 h 39"/>
              <a:gd name="T6" fmla="*/ 2147483646 w 62"/>
              <a:gd name="T7" fmla="*/ 2147483646 h 39"/>
              <a:gd name="T8" fmla="*/ 0 60000 65536"/>
              <a:gd name="T9" fmla="*/ 0 60000 65536"/>
              <a:gd name="T10" fmla="*/ 0 60000 65536"/>
              <a:gd name="T11" fmla="*/ 0 60000 65536"/>
              <a:gd name="T12" fmla="*/ 0 w 62"/>
              <a:gd name="T13" fmla="*/ 0 h 39"/>
              <a:gd name="T14" fmla="*/ 62 w 62"/>
              <a:gd name="T15" fmla="*/ 39 h 39"/>
            </a:gdLst>
            <a:ahLst/>
            <a:cxnLst>
              <a:cxn ang="T8">
                <a:pos x="T0" y="T1"/>
              </a:cxn>
              <a:cxn ang="T9">
                <a:pos x="T2" y="T3"/>
              </a:cxn>
              <a:cxn ang="T10">
                <a:pos x="T4" y="T5"/>
              </a:cxn>
              <a:cxn ang="T11">
                <a:pos x="T6" y="T7"/>
              </a:cxn>
            </a:cxnLst>
            <a:rect l="T12" t="T13" r="T14" b="T15"/>
            <a:pathLst>
              <a:path w="62" h="39">
                <a:moveTo>
                  <a:pt x="62" y="39"/>
                </a:moveTo>
                <a:lnTo>
                  <a:pt x="0" y="0"/>
                </a:lnTo>
                <a:lnTo>
                  <a:pt x="0" y="13"/>
                </a:lnTo>
                <a:lnTo>
                  <a:pt x="62"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2" name="Freeform 96"/>
          <p:cNvSpPr>
            <a:spLocks/>
          </p:cNvSpPr>
          <p:nvPr/>
        </p:nvSpPr>
        <p:spPr bwMode="auto">
          <a:xfrm>
            <a:off x="1985963" y="3976688"/>
            <a:ext cx="15875" cy="11112"/>
          </a:xfrm>
          <a:custGeom>
            <a:avLst/>
            <a:gdLst>
              <a:gd name="T0" fmla="*/ 2147483646 w 71"/>
              <a:gd name="T1" fmla="*/ 2147483646 h 39"/>
              <a:gd name="T2" fmla="*/ 2147483646 w 71"/>
              <a:gd name="T3" fmla="*/ 2147483646 h 39"/>
              <a:gd name="T4" fmla="*/ 0 w 71"/>
              <a:gd name="T5" fmla="*/ 2147483646 h 39"/>
              <a:gd name="T6" fmla="*/ 0 w 71"/>
              <a:gd name="T7" fmla="*/ 0 h 39"/>
              <a:gd name="T8" fmla="*/ 2147483646 w 71"/>
              <a:gd name="T9" fmla="*/ 2147483646 h 39"/>
              <a:gd name="T10" fmla="*/ 0 60000 65536"/>
              <a:gd name="T11" fmla="*/ 0 60000 65536"/>
              <a:gd name="T12" fmla="*/ 0 60000 65536"/>
              <a:gd name="T13" fmla="*/ 0 60000 65536"/>
              <a:gd name="T14" fmla="*/ 0 60000 65536"/>
              <a:gd name="T15" fmla="*/ 0 w 71"/>
              <a:gd name="T16" fmla="*/ 0 h 39"/>
              <a:gd name="T17" fmla="*/ 71 w 71"/>
              <a:gd name="T18" fmla="*/ 39 h 39"/>
            </a:gdLst>
            <a:ahLst/>
            <a:cxnLst>
              <a:cxn ang="T10">
                <a:pos x="T0" y="T1"/>
              </a:cxn>
              <a:cxn ang="T11">
                <a:pos x="T2" y="T3"/>
              </a:cxn>
              <a:cxn ang="T12">
                <a:pos x="T4" y="T5"/>
              </a:cxn>
              <a:cxn ang="T13">
                <a:pos x="T6" y="T7"/>
              </a:cxn>
              <a:cxn ang="T14">
                <a:pos x="T8" y="T9"/>
              </a:cxn>
            </a:cxnLst>
            <a:rect l="T15" t="T16" r="T17" b="T18"/>
            <a:pathLst>
              <a:path w="71" h="39">
                <a:moveTo>
                  <a:pt x="71" y="30"/>
                </a:moveTo>
                <a:lnTo>
                  <a:pt x="62" y="39"/>
                </a:lnTo>
                <a:lnTo>
                  <a:pt x="0" y="13"/>
                </a:lnTo>
                <a:lnTo>
                  <a:pt x="0" y="0"/>
                </a:lnTo>
                <a:lnTo>
                  <a:pt x="71"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13" name="Freeform 97"/>
          <p:cNvSpPr>
            <a:spLocks/>
          </p:cNvSpPr>
          <p:nvPr/>
        </p:nvSpPr>
        <p:spPr bwMode="auto">
          <a:xfrm>
            <a:off x="1979613" y="3878263"/>
            <a:ext cx="6350" cy="98425"/>
          </a:xfrm>
          <a:custGeom>
            <a:avLst/>
            <a:gdLst>
              <a:gd name="T0" fmla="*/ 0 w 13"/>
              <a:gd name="T1" fmla="*/ 2147483646 h 366"/>
              <a:gd name="T2" fmla="*/ 2147483646 w 13"/>
              <a:gd name="T3" fmla="*/ 2147483646 h 366"/>
              <a:gd name="T4" fmla="*/ 0 w 13"/>
              <a:gd name="T5" fmla="*/ 0 h 366"/>
              <a:gd name="T6" fmla="*/ 0 w 13"/>
              <a:gd name="T7" fmla="*/ 2147483646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0" y="366"/>
                </a:moveTo>
                <a:lnTo>
                  <a:pt x="13"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4" name="Freeform 98"/>
          <p:cNvSpPr>
            <a:spLocks/>
          </p:cNvSpPr>
          <p:nvPr/>
        </p:nvSpPr>
        <p:spPr bwMode="auto">
          <a:xfrm>
            <a:off x="1979613" y="3878263"/>
            <a:ext cx="6350" cy="98425"/>
          </a:xfrm>
          <a:custGeom>
            <a:avLst/>
            <a:gdLst>
              <a:gd name="T0" fmla="*/ 2147483646 w 13"/>
              <a:gd name="T1" fmla="*/ 2147483646 h 366"/>
              <a:gd name="T2" fmla="*/ 0 w 13"/>
              <a:gd name="T3" fmla="*/ 0 h 366"/>
              <a:gd name="T4" fmla="*/ 2147483646 w 13"/>
              <a:gd name="T5" fmla="*/ 0 h 366"/>
              <a:gd name="T6" fmla="*/ 2147483646 w 13"/>
              <a:gd name="T7" fmla="*/ 2147483646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13" y="366"/>
                </a:moveTo>
                <a:lnTo>
                  <a:pt x="0" y="0"/>
                </a:lnTo>
                <a:lnTo>
                  <a:pt x="13" y="0"/>
                </a:lnTo>
                <a:lnTo>
                  <a:pt x="13"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5" name="Rectangle 99"/>
          <p:cNvSpPr>
            <a:spLocks noChangeArrowheads="1"/>
          </p:cNvSpPr>
          <p:nvPr/>
        </p:nvSpPr>
        <p:spPr bwMode="auto">
          <a:xfrm>
            <a:off x="1979613" y="38782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816" name="Freeform 100"/>
          <p:cNvSpPr>
            <a:spLocks/>
          </p:cNvSpPr>
          <p:nvPr/>
        </p:nvSpPr>
        <p:spPr bwMode="auto">
          <a:xfrm>
            <a:off x="1979613" y="1876425"/>
            <a:ext cx="6350" cy="2001838"/>
          </a:xfrm>
          <a:custGeom>
            <a:avLst/>
            <a:gdLst>
              <a:gd name="T0" fmla="*/ 0 w 13"/>
              <a:gd name="T1" fmla="*/ 2147483646 h 7330"/>
              <a:gd name="T2" fmla="*/ 2147483646 w 13"/>
              <a:gd name="T3" fmla="*/ 2147483646 h 7330"/>
              <a:gd name="T4" fmla="*/ 0 w 13"/>
              <a:gd name="T5" fmla="*/ 0 h 7330"/>
              <a:gd name="T6" fmla="*/ 0 w 13"/>
              <a:gd name="T7" fmla="*/ 2147483646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0" y="7330"/>
                </a:moveTo>
                <a:lnTo>
                  <a:pt x="13"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7" name="Freeform 101"/>
          <p:cNvSpPr>
            <a:spLocks/>
          </p:cNvSpPr>
          <p:nvPr/>
        </p:nvSpPr>
        <p:spPr bwMode="auto">
          <a:xfrm>
            <a:off x="1979613" y="1876425"/>
            <a:ext cx="6350" cy="2001838"/>
          </a:xfrm>
          <a:custGeom>
            <a:avLst/>
            <a:gdLst>
              <a:gd name="T0" fmla="*/ 2147483646 w 13"/>
              <a:gd name="T1" fmla="*/ 2147483646 h 7330"/>
              <a:gd name="T2" fmla="*/ 0 w 13"/>
              <a:gd name="T3" fmla="*/ 0 h 7330"/>
              <a:gd name="T4" fmla="*/ 2147483646 w 13"/>
              <a:gd name="T5" fmla="*/ 0 h 7330"/>
              <a:gd name="T6" fmla="*/ 2147483646 w 13"/>
              <a:gd name="T7" fmla="*/ 2147483646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13" y="7330"/>
                </a:moveTo>
                <a:lnTo>
                  <a:pt x="0" y="0"/>
                </a:lnTo>
                <a:lnTo>
                  <a:pt x="13" y="0"/>
                </a:lnTo>
                <a:lnTo>
                  <a:pt x="13"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18" name="Rectangle 102"/>
          <p:cNvSpPr>
            <a:spLocks noChangeArrowheads="1"/>
          </p:cNvSpPr>
          <p:nvPr/>
        </p:nvSpPr>
        <p:spPr bwMode="auto">
          <a:xfrm>
            <a:off x="1979613" y="1876425"/>
            <a:ext cx="6350" cy="200183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819" name="Freeform 103"/>
          <p:cNvSpPr>
            <a:spLocks/>
          </p:cNvSpPr>
          <p:nvPr/>
        </p:nvSpPr>
        <p:spPr bwMode="auto">
          <a:xfrm>
            <a:off x="7273925" y="1974850"/>
            <a:ext cx="4763"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0" name="Freeform 104"/>
          <p:cNvSpPr>
            <a:spLocks/>
          </p:cNvSpPr>
          <p:nvPr/>
        </p:nvSpPr>
        <p:spPr bwMode="auto">
          <a:xfrm>
            <a:off x="7273925" y="1974850"/>
            <a:ext cx="4763"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1" name="Rectangle 105"/>
          <p:cNvSpPr>
            <a:spLocks noChangeArrowheads="1"/>
          </p:cNvSpPr>
          <p:nvPr/>
        </p:nvSpPr>
        <p:spPr bwMode="auto">
          <a:xfrm>
            <a:off x="7235825" y="1974850"/>
            <a:ext cx="42863"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822" name="Freeform 106"/>
          <p:cNvSpPr>
            <a:spLocks/>
          </p:cNvSpPr>
          <p:nvPr/>
        </p:nvSpPr>
        <p:spPr bwMode="auto">
          <a:xfrm>
            <a:off x="7235825" y="1974850"/>
            <a:ext cx="4763"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3" name="Freeform 107"/>
          <p:cNvSpPr>
            <a:spLocks/>
          </p:cNvSpPr>
          <p:nvPr/>
        </p:nvSpPr>
        <p:spPr bwMode="auto">
          <a:xfrm>
            <a:off x="7235825" y="1974850"/>
            <a:ext cx="4763"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4" name="Rectangle 108"/>
          <p:cNvSpPr>
            <a:spLocks noChangeArrowheads="1"/>
          </p:cNvSpPr>
          <p:nvPr/>
        </p:nvSpPr>
        <p:spPr bwMode="auto">
          <a:xfrm>
            <a:off x="7235825" y="1974850"/>
            <a:ext cx="4763" cy="4108450"/>
          </a:xfrm>
          <a:prstGeom prst="rect">
            <a:avLst/>
          </a:prstGeom>
          <a:solidFill>
            <a:srgbClr val="CECECE"/>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825" name="Freeform 109"/>
          <p:cNvSpPr>
            <a:spLocks/>
          </p:cNvSpPr>
          <p:nvPr/>
        </p:nvSpPr>
        <p:spPr bwMode="auto">
          <a:xfrm>
            <a:off x="6954838" y="4243388"/>
            <a:ext cx="160337" cy="176212"/>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6" name="Freeform 110"/>
          <p:cNvSpPr>
            <a:spLocks/>
          </p:cNvSpPr>
          <p:nvPr/>
        </p:nvSpPr>
        <p:spPr bwMode="auto">
          <a:xfrm>
            <a:off x="6961188" y="4243388"/>
            <a:ext cx="158750" cy="176212"/>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7" name="Freeform 111"/>
          <p:cNvSpPr>
            <a:spLocks/>
          </p:cNvSpPr>
          <p:nvPr/>
        </p:nvSpPr>
        <p:spPr bwMode="auto">
          <a:xfrm>
            <a:off x="6954838" y="4243388"/>
            <a:ext cx="165100" cy="176212"/>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28" name="Freeform 112"/>
          <p:cNvSpPr>
            <a:spLocks/>
          </p:cNvSpPr>
          <p:nvPr/>
        </p:nvSpPr>
        <p:spPr bwMode="auto">
          <a:xfrm>
            <a:off x="6916738" y="44196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29" name="Freeform 113"/>
          <p:cNvSpPr>
            <a:spLocks/>
          </p:cNvSpPr>
          <p:nvPr/>
        </p:nvSpPr>
        <p:spPr bwMode="auto">
          <a:xfrm>
            <a:off x="6916738" y="44196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30" name="Freeform 114"/>
          <p:cNvSpPr>
            <a:spLocks/>
          </p:cNvSpPr>
          <p:nvPr/>
        </p:nvSpPr>
        <p:spPr bwMode="auto">
          <a:xfrm>
            <a:off x="6916738" y="438626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31" name="Freeform 115"/>
          <p:cNvSpPr>
            <a:spLocks/>
          </p:cNvSpPr>
          <p:nvPr/>
        </p:nvSpPr>
        <p:spPr bwMode="auto">
          <a:xfrm>
            <a:off x="6916738" y="438626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32" name="Freeform 116"/>
          <p:cNvSpPr>
            <a:spLocks/>
          </p:cNvSpPr>
          <p:nvPr/>
        </p:nvSpPr>
        <p:spPr bwMode="auto">
          <a:xfrm>
            <a:off x="6954838" y="4135438"/>
            <a:ext cx="160337" cy="176212"/>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33" name="Freeform 117"/>
          <p:cNvSpPr>
            <a:spLocks/>
          </p:cNvSpPr>
          <p:nvPr/>
        </p:nvSpPr>
        <p:spPr bwMode="auto">
          <a:xfrm>
            <a:off x="6961188" y="4135438"/>
            <a:ext cx="158750" cy="176212"/>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34" name="Freeform 118"/>
          <p:cNvSpPr>
            <a:spLocks/>
          </p:cNvSpPr>
          <p:nvPr/>
        </p:nvSpPr>
        <p:spPr bwMode="auto">
          <a:xfrm>
            <a:off x="6954838" y="4135438"/>
            <a:ext cx="165100" cy="176212"/>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35" name="Freeform 119"/>
          <p:cNvSpPr>
            <a:spLocks/>
          </p:cNvSpPr>
          <p:nvPr/>
        </p:nvSpPr>
        <p:spPr bwMode="auto">
          <a:xfrm>
            <a:off x="6916738" y="431165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36" name="Freeform 120"/>
          <p:cNvSpPr>
            <a:spLocks/>
          </p:cNvSpPr>
          <p:nvPr/>
        </p:nvSpPr>
        <p:spPr bwMode="auto">
          <a:xfrm>
            <a:off x="6916738" y="431165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37" name="Freeform 121"/>
          <p:cNvSpPr>
            <a:spLocks/>
          </p:cNvSpPr>
          <p:nvPr/>
        </p:nvSpPr>
        <p:spPr bwMode="auto">
          <a:xfrm>
            <a:off x="6916738" y="427831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38" name="Freeform 122"/>
          <p:cNvSpPr>
            <a:spLocks/>
          </p:cNvSpPr>
          <p:nvPr/>
        </p:nvSpPr>
        <p:spPr bwMode="auto">
          <a:xfrm>
            <a:off x="6916738" y="427831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39" name="Freeform 123"/>
          <p:cNvSpPr>
            <a:spLocks/>
          </p:cNvSpPr>
          <p:nvPr/>
        </p:nvSpPr>
        <p:spPr bwMode="auto">
          <a:xfrm>
            <a:off x="6954838" y="402590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0" name="Freeform 124"/>
          <p:cNvSpPr>
            <a:spLocks/>
          </p:cNvSpPr>
          <p:nvPr/>
        </p:nvSpPr>
        <p:spPr bwMode="auto">
          <a:xfrm>
            <a:off x="6961188" y="40259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1" name="Freeform 125"/>
          <p:cNvSpPr>
            <a:spLocks/>
          </p:cNvSpPr>
          <p:nvPr/>
        </p:nvSpPr>
        <p:spPr bwMode="auto">
          <a:xfrm>
            <a:off x="6954838" y="402590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42" name="Freeform 126"/>
          <p:cNvSpPr>
            <a:spLocks/>
          </p:cNvSpPr>
          <p:nvPr/>
        </p:nvSpPr>
        <p:spPr bwMode="auto">
          <a:xfrm>
            <a:off x="6916738" y="42037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3" name="Freeform 127"/>
          <p:cNvSpPr>
            <a:spLocks/>
          </p:cNvSpPr>
          <p:nvPr/>
        </p:nvSpPr>
        <p:spPr bwMode="auto">
          <a:xfrm>
            <a:off x="6916738" y="42037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44" name="Freeform 128"/>
          <p:cNvSpPr>
            <a:spLocks/>
          </p:cNvSpPr>
          <p:nvPr/>
        </p:nvSpPr>
        <p:spPr bwMode="auto">
          <a:xfrm>
            <a:off x="6916738" y="4168775"/>
            <a:ext cx="38100" cy="79375"/>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5" name="Freeform 129"/>
          <p:cNvSpPr>
            <a:spLocks/>
          </p:cNvSpPr>
          <p:nvPr/>
        </p:nvSpPr>
        <p:spPr bwMode="auto">
          <a:xfrm>
            <a:off x="6916738" y="4168775"/>
            <a:ext cx="38100" cy="79375"/>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46" name="Freeform 130"/>
          <p:cNvSpPr>
            <a:spLocks/>
          </p:cNvSpPr>
          <p:nvPr/>
        </p:nvSpPr>
        <p:spPr bwMode="auto">
          <a:xfrm>
            <a:off x="6954838" y="391795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7" name="Freeform 131"/>
          <p:cNvSpPr>
            <a:spLocks/>
          </p:cNvSpPr>
          <p:nvPr/>
        </p:nvSpPr>
        <p:spPr bwMode="auto">
          <a:xfrm>
            <a:off x="6961188" y="391795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48" name="Freeform 132"/>
          <p:cNvSpPr>
            <a:spLocks/>
          </p:cNvSpPr>
          <p:nvPr/>
        </p:nvSpPr>
        <p:spPr bwMode="auto">
          <a:xfrm>
            <a:off x="6954838" y="391795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49" name="Freeform 133"/>
          <p:cNvSpPr>
            <a:spLocks/>
          </p:cNvSpPr>
          <p:nvPr/>
        </p:nvSpPr>
        <p:spPr bwMode="auto">
          <a:xfrm>
            <a:off x="6916738" y="409575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0" name="Freeform 134"/>
          <p:cNvSpPr>
            <a:spLocks/>
          </p:cNvSpPr>
          <p:nvPr/>
        </p:nvSpPr>
        <p:spPr bwMode="auto">
          <a:xfrm>
            <a:off x="6916738" y="409575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1" name="Freeform 135"/>
          <p:cNvSpPr>
            <a:spLocks/>
          </p:cNvSpPr>
          <p:nvPr/>
        </p:nvSpPr>
        <p:spPr bwMode="auto">
          <a:xfrm>
            <a:off x="6916738" y="4060825"/>
            <a:ext cx="38100"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2" name="Freeform 136"/>
          <p:cNvSpPr>
            <a:spLocks/>
          </p:cNvSpPr>
          <p:nvPr/>
        </p:nvSpPr>
        <p:spPr bwMode="auto">
          <a:xfrm>
            <a:off x="6916738" y="4060825"/>
            <a:ext cx="38100"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3" name="Freeform 137"/>
          <p:cNvSpPr>
            <a:spLocks/>
          </p:cNvSpPr>
          <p:nvPr/>
        </p:nvSpPr>
        <p:spPr bwMode="auto">
          <a:xfrm>
            <a:off x="6954838" y="381000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4" name="Freeform 138"/>
          <p:cNvSpPr>
            <a:spLocks/>
          </p:cNvSpPr>
          <p:nvPr/>
        </p:nvSpPr>
        <p:spPr bwMode="auto">
          <a:xfrm>
            <a:off x="6961188" y="38100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5" name="Freeform 139"/>
          <p:cNvSpPr>
            <a:spLocks/>
          </p:cNvSpPr>
          <p:nvPr/>
        </p:nvSpPr>
        <p:spPr bwMode="auto">
          <a:xfrm>
            <a:off x="6954838" y="381000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6" name="Freeform 140"/>
          <p:cNvSpPr>
            <a:spLocks/>
          </p:cNvSpPr>
          <p:nvPr/>
        </p:nvSpPr>
        <p:spPr bwMode="auto">
          <a:xfrm>
            <a:off x="6916738" y="398780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7" name="Freeform 141"/>
          <p:cNvSpPr>
            <a:spLocks/>
          </p:cNvSpPr>
          <p:nvPr/>
        </p:nvSpPr>
        <p:spPr bwMode="auto">
          <a:xfrm>
            <a:off x="6916738" y="398780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58" name="Freeform 142"/>
          <p:cNvSpPr>
            <a:spLocks/>
          </p:cNvSpPr>
          <p:nvPr/>
        </p:nvSpPr>
        <p:spPr bwMode="auto">
          <a:xfrm>
            <a:off x="6916738" y="3952875"/>
            <a:ext cx="38100" cy="7937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59" name="Freeform 143"/>
          <p:cNvSpPr>
            <a:spLocks/>
          </p:cNvSpPr>
          <p:nvPr/>
        </p:nvSpPr>
        <p:spPr bwMode="auto">
          <a:xfrm>
            <a:off x="6916738" y="3952875"/>
            <a:ext cx="38100" cy="7937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0" name="Freeform 144"/>
          <p:cNvSpPr>
            <a:spLocks/>
          </p:cNvSpPr>
          <p:nvPr/>
        </p:nvSpPr>
        <p:spPr bwMode="auto">
          <a:xfrm>
            <a:off x="6954838" y="370205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1" name="Freeform 145"/>
          <p:cNvSpPr>
            <a:spLocks/>
          </p:cNvSpPr>
          <p:nvPr/>
        </p:nvSpPr>
        <p:spPr bwMode="auto">
          <a:xfrm>
            <a:off x="6961188" y="370205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2" name="Freeform 146"/>
          <p:cNvSpPr>
            <a:spLocks/>
          </p:cNvSpPr>
          <p:nvPr/>
        </p:nvSpPr>
        <p:spPr bwMode="auto">
          <a:xfrm>
            <a:off x="6954838" y="370205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3" name="Freeform 147"/>
          <p:cNvSpPr>
            <a:spLocks/>
          </p:cNvSpPr>
          <p:nvPr/>
        </p:nvSpPr>
        <p:spPr bwMode="auto">
          <a:xfrm>
            <a:off x="6916738" y="38782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4" name="Freeform 148"/>
          <p:cNvSpPr>
            <a:spLocks/>
          </p:cNvSpPr>
          <p:nvPr/>
        </p:nvSpPr>
        <p:spPr bwMode="auto">
          <a:xfrm>
            <a:off x="6916738" y="38782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5" name="Freeform 149"/>
          <p:cNvSpPr>
            <a:spLocks/>
          </p:cNvSpPr>
          <p:nvPr/>
        </p:nvSpPr>
        <p:spPr bwMode="auto">
          <a:xfrm>
            <a:off x="6916738" y="3844925"/>
            <a:ext cx="38100" cy="77788"/>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6" name="Freeform 150"/>
          <p:cNvSpPr>
            <a:spLocks/>
          </p:cNvSpPr>
          <p:nvPr/>
        </p:nvSpPr>
        <p:spPr bwMode="auto">
          <a:xfrm>
            <a:off x="6916738" y="3844925"/>
            <a:ext cx="38100" cy="77788"/>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67" name="Freeform 151"/>
          <p:cNvSpPr>
            <a:spLocks/>
          </p:cNvSpPr>
          <p:nvPr/>
        </p:nvSpPr>
        <p:spPr bwMode="auto">
          <a:xfrm>
            <a:off x="6954838" y="359410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8" name="Freeform 152"/>
          <p:cNvSpPr>
            <a:spLocks/>
          </p:cNvSpPr>
          <p:nvPr/>
        </p:nvSpPr>
        <p:spPr bwMode="auto">
          <a:xfrm>
            <a:off x="6961188" y="359410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69" name="Freeform 153"/>
          <p:cNvSpPr>
            <a:spLocks/>
          </p:cNvSpPr>
          <p:nvPr/>
        </p:nvSpPr>
        <p:spPr bwMode="auto">
          <a:xfrm>
            <a:off x="6954838" y="359410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0" name="Freeform 154"/>
          <p:cNvSpPr>
            <a:spLocks/>
          </p:cNvSpPr>
          <p:nvPr/>
        </p:nvSpPr>
        <p:spPr bwMode="auto">
          <a:xfrm>
            <a:off x="6916738" y="377031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71" name="Freeform 155"/>
          <p:cNvSpPr>
            <a:spLocks/>
          </p:cNvSpPr>
          <p:nvPr/>
        </p:nvSpPr>
        <p:spPr bwMode="auto">
          <a:xfrm>
            <a:off x="6916738" y="377031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2" name="Freeform 156"/>
          <p:cNvSpPr>
            <a:spLocks/>
          </p:cNvSpPr>
          <p:nvPr/>
        </p:nvSpPr>
        <p:spPr bwMode="auto">
          <a:xfrm>
            <a:off x="6916738" y="3741738"/>
            <a:ext cx="38100" cy="7302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73" name="Freeform 157"/>
          <p:cNvSpPr>
            <a:spLocks/>
          </p:cNvSpPr>
          <p:nvPr/>
        </p:nvSpPr>
        <p:spPr bwMode="auto">
          <a:xfrm>
            <a:off x="6916738" y="3741738"/>
            <a:ext cx="38100" cy="7302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4" name="Freeform 158"/>
          <p:cNvSpPr>
            <a:spLocks/>
          </p:cNvSpPr>
          <p:nvPr/>
        </p:nvSpPr>
        <p:spPr bwMode="auto">
          <a:xfrm>
            <a:off x="6954838" y="348615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75" name="Freeform 159"/>
          <p:cNvSpPr>
            <a:spLocks/>
          </p:cNvSpPr>
          <p:nvPr/>
        </p:nvSpPr>
        <p:spPr bwMode="auto">
          <a:xfrm>
            <a:off x="6961188" y="348615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76" name="Freeform 160"/>
          <p:cNvSpPr>
            <a:spLocks/>
          </p:cNvSpPr>
          <p:nvPr/>
        </p:nvSpPr>
        <p:spPr bwMode="auto">
          <a:xfrm>
            <a:off x="6954838" y="348615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7" name="Freeform 161"/>
          <p:cNvSpPr>
            <a:spLocks/>
          </p:cNvSpPr>
          <p:nvPr/>
        </p:nvSpPr>
        <p:spPr bwMode="auto">
          <a:xfrm>
            <a:off x="6916738" y="36623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78" name="Freeform 162"/>
          <p:cNvSpPr>
            <a:spLocks/>
          </p:cNvSpPr>
          <p:nvPr/>
        </p:nvSpPr>
        <p:spPr bwMode="auto">
          <a:xfrm>
            <a:off x="6916738" y="36623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79" name="Freeform 163"/>
          <p:cNvSpPr>
            <a:spLocks/>
          </p:cNvSpPr>
          <p:nvPr/>
        </p:nvSpPr>
        <p:spPr bwMode="auto">
          <a:xfrm>
            <a:off x="6916738" y="3632200"/>
            <a:ext cx="38100" cy="74613"/>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0" name="Freeform 164"/>
          <p:cNvSpPr>
            <a:spLocks/>
          </p:cNvSpPr>
          <p:nvPr/>
        </p:nvSpPr>
        <p:spPr bwMode="auto">
          <a:xfrm>
            <a:off x="6916738" y="3632200"/>
            <a:ext cx="38100" cy="74613"/>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1" name="Freeform 165"/>
          <p:cNvSpPr>
            <a:spLocks/>
          </p:cNvSpPr>
          <p:nvPr/>
        </p:nvSpPr>
        <p:spPr bwMode="auto">
          <a:xfrm>
            <a:off x="6954838" y="3376613"/>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2" name="Freeform 166"/>
          <p:cNvSpPr>
            <a:spLocks/>
          </p:cNvSpPr>
          <p:nvPr/>
        </p:nvSpPr>
        <p:spPr bwMode="auto">
          <a:xfrm>
            <a:off x="6961188" y="3376613"/>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3" name="Freeform 167"/>
          <p:cNvSpPr>
            <a:spLocks/>
          </p:cNvSpPr>
          <p:nvPr/>
        </p:nvSpPr>
        <p:spPr bwMode="auto">
          <a:xfrm>
            <a:off x="6954838" y="3376613"/>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4" name="Freeform 168"/>
          <p:cNvSpPr>
            <a:spLocks/>
          </p:cNvSpPr>
          <p:nvPr/>
        </p:nvSpPr>
        <p:spPr bwMode="auto">
          <a:xfrm>
            <a:off x="6916738" y="355441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5" name="Freeform 169"/>
          <p:cNvSpPr>
            <a:spLocks/>
          </p:cNvSpPr>
          <p:nvPr/>
        </p:nvSpPr>
        <p:spPr bwMode="auto">
          <a:xfrm>
            <a:off x="6916738" y="355441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6" name="Freeform 170"/>
          <p:cNvSpPr>
            <a:spLocks/>
          </p:cNvSpPr>
          <p:nvPr/>
        </p:nvSpPr>
        <p:spPr bwMode="auto">
          <a:xfrm>
            <a:off x="6916738" y="352425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7" name="Freeform 171"/>
          <p:cNvSpPr>
            <a:spLocks/>
          </p:cNvSpPr>
          <p:nvPr/>
        </p:nvSpPr>
        <p:spPr bwMode="auto">
          <a:xfrm>
            <a:off x="6916738" y="352425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88" name="Freeform 172"/>
          <p:cNvSpPr>
            <a:spLocks/>
          </p:cNvSpPr>
          <p:nvPr/>
        </p:nvSpPr>
        <p:spPr bwMode="auto">
          <a:xfrm>
            <a:off x="6954838" y="3273425"/>
            <a:ext cx="160337" cy="173038"/>
          </a:xfrm>
          <a:custGeom>
            <a:avLst/>
            <a:gdLst>
              <a:gd name="T0" fmla="*/ 0 w 523"/>
              <a:gd name="T1" fmla="*/ 2147483646 h 644"/>
              <a:gd name="T2" fmla="*/ 2147483646 w 523"/>
              <a:gd name="T3" fmla="*/ 2147483646 h 644"/>
              <a:gd name="T4" fmla="*/ 2147483646 w 523"/>
              <a:gd name="T5" fmla="*/ 0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89" name="Freeform 173"/>
          <p:cNvSpPr>
            <a:spLocks/>
          </p:cNvSpPr>
          <p:nvPr/>
        </p:nvSpPr>
        <p:spPr bwMode="auto">
          <a:xfrm>
            <a:off x="6961188" y="3273425"/>
            <a:ext cx="158750" cy="173038"/>
          </a:xfrm>
          <a:custGeom>
            <a:avLst/>
            <a:gdLst>
              <a:gd name="T0" fmla="*/ 0 w 523"/>
              <a:gd name="T1" fmla="*/ 2147483646 h 644"/>
              <a:gd name="T2" fmla="*/ 2147483646 w 523"/>
              <a:gd name="T3" fmla="*/ 0 h 644"/>
              <a:gd name="T4" fmla="*/ 2147483646 w 523"/>
              <a:gd name="T5" fmla="*/ 2147483646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0" name="Freeform 174"/>
          <p:cNvSpPr>
            <a:spLocks/>
          </p:cNvSpPr>
          <p:nvPr/>
        </p:nvSpPr>
        <p:spPr bwMode="auto">
          <a:xfrm>
            <a:off x="6954838" y="3273425"/>
            <a:ext cx="165100" cy="173038"/>
          </a:xfrm>
          <a:custGeom>
            <a:avLst/>
            <a:gdLst>
              <a:gd name="T0" fmla="*/ 0 w 533"/>
              <a:gd name="T1" fmla="*/ 2147483646 h 644"/>
              <a:gd name="T2" fmla="*/ 2147483646 w 533"/>
              <a:gd name="T3" fmla="*/ 2147483646 h 644"/>
              <a:gd name="T4" fmla="*/ 2147483646 w 533"/>
              <a:gd name="T5" fmla="*/ 2147483646 h 644"/>
              <a:gd name="T6" fmla="*/ 2147483646 w 533"/>
              <a:gd name="T7" fmla="*/ 0 h 644"/>
              <a:gd name="T8" fmla="*/ 0 w 533"/>
              <a:gd name="T9" fmla="*/ 2147483646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1" name="Freeform 175"/>
          <p:cNvSpPr>
            <a:spLocks/>
          </p:cNvSpPr>
          <p:nvPr/>
        </p:nvSpPr>
        <p:spPr bwMode="auto">
          <a:xfrm>
            <a:off x="6916738" y="344646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2" name="Freeform 176"/>
          <p:cNvSpPr>
            <a:spLocks/>
          </p:cNvSpPr>
          <p:nvPr/>
        </p:nvSpPr>
        <p:spPr bwMode="auto">
          <a:xfrm>
            <a:off x="6916738" y="344646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3" name="Freeform 177"/>
          <p:cNvSpPr>
            <a:spLocks/>
          </p:cNvSpPr>
          <p:nvPr/>
        </p:nvSpPr>
        <p:spPr bwMode="auto">
          <a:xfrm>
            <a:off x="6916738" y="341630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4" name="Freeform 178"/>
          <p:cNvSpPr>
            <a:spLocks/>
          </p:cNvSpPr>
          <p:nvPr/>
        </p:nvSpPr>
        <p:spPr bwMode="auto">
          <a:xfrm>
            <a:off x="6916738" y="341630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5" name="Freeform 179"/>
          <p:cNvSpPr>
            <a:spLocks/>
          </p:cNvSpPr>
          <p:nvPr/>
        </p:nvSpPr>
        <p:spPr bwMode="auto">
          <a:xfrm>
            <a:off x="6954838" y="3165475"/>
            <a:ext cx="160337" cy="173038"/>
          </a:xfrm>
          <a:custGeom>
            <a:avLst/>
            <a:gdLst>
              <a:gd name="T0" fmla="*/ 0 w 523"/>
              <a:gd name="T1" fmla="*/ 2147483646 h 644"/>
              <a:gd name="T2" fmla="*/ 2147483646 w 523"/>
              <a:gd name="T3" fmla="*/ 2147483646 h 644"/>
              <a:gd name="T4" fmla="*/ 2147483646 w 523"/>
              <a:gd name="T5" fmla="*/ 0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6" name="Freeform 180"/>
          <p:cNvSpPr>
            <a:spLocks/>
          </p:cNvSpPr>
          <p:nvPr/>
        </p:nvSpPr>
        <p:spPr bwMode="auto">
          <a:xfrm>
            <a:off x="6961188" y="3165475"/>
            <a:ext cx="158750" cy="173038"/>
          </a:xfrm>
          <a:custGeom>
            <a:avLst/>
            <a:gdLst>
              <a:gd name="T0" fmla="*/ 0 w 523"/>
              <a:gd name="T1" fmla="*/ 2147483646 h 644"/>
              <a:gd name="T2" fmla="*/ 2147483646 w 523"/>
              <a:gd name="T3" fmla="*/ 0 h 644"/>
              <a:gd name="T4" fmla="*/ 2147483646 w 523"/>
              <a:gd name="T5" fmla="*/ 2147483646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7" name="Freeform 181"/>
          <p:cNvSpPr>
            <a:spLocks/>
          </p:cNvSpPr>
          <p:nvPr/>
        </p:nvSpPr>
        <p:spPr bwMode="auto">
          <a:xfrm>
            <a:off x="6954838" y="3165475"/>
            <a:ext cx="165100" cy="173038"/>
          </a:xfrm>
          <a:custGeom>
            <a:avLst/>
            <a:gdLst>
              <a:gd name="T0" fmla="*/ 0 w 533"/>
              <a:gd name="T1" fmla="*/ 2147483646 h 644"/>
              <a:gd name="T2" fmla="*/ 2147483646 w 533"/>
              <a:gd name="T3" fmla="*/ 2147483646 h 644"/>
              <a:gd name="T4" fmla="*/ 2147483646 w 533"/>
              <a:gd name="T5" fmla="*/ 2147483646 h 644"/>
              <a:gd name="T6" fmla="*/ 2147483646 w 533"/>
              <a:gd name="T7" fmla="*/ 0 h 644"/>
              <a:gd name="T8" fmla="*/ 0 w 533"/>
              <a:gd name="T9" fmla="*/ 2147483646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898" name="Freeform 182"/>
          <p:cNvSpPr>
            <a:spLocks/>
          </p:cNvSpPr>
          <p:nvPr/>
        </p:nvSpPr>
        <p:spPr bwMode="auto">
          <a:xfrm>
            <a:off x="6916738" y="3338513"/>
            <a:ext cx="77787" cy="42862"/>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899" name="Freeform 183"/>
          <p:cNvSpPr>
            <a:spLocks/>
          </p:cNvSpPr>
          <p:nvPr/>
        </p:nvSpPr>
        <p:spPr bwMode="auto">
          <a:xfrm>
            <a:off x="6916738" y="3338513"/>
            <a:ext cx="77787" cy="42862"/>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00" name="Freeform 184"/>
          <p:cNvSpPr>
            <a:spLocks/>
          </p:cNvSpPr>
          <p:nvPr/>
        </p:nvSpPr>
        <p:spPr bwMode="auto">
          <a:xfrm>
            <a:off x="6916738" y="33083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01" name="Freeform 185"/>
          <p:cNvSpPr>
            <a:spLocks/>
          </p:cNvSpPr>
          <p:nvPr/>
        </p:nvSpPr>
        <p:spPr bwMode="auto">
          <a:xfrm>
            <a:off x="6916738" y="33083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02" name="Freeform 186"/>
          <p:cNvSpPr>
            <a:spLocks/>
          </p:cNvSpPr>
          <p:nvPr/>
        </p:nvSpPr>
        <p:spPr bwMode="auto">
          <a:xfrm>
            <a:off x="6954838" y="3057525"/>
            <a:ext cx="160337" cy="17145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03" name="Freeform 187"/>
          <p:cNvSpPr>
            <a:spLocks/>
          </p:cNvSpPr>
          <p:nvPr/>
        </p:nvSpPr>
        <p:spPr bwMode="auto">
          <a:xfrm>
            <a:off x="6961188" y="3057525"/>
            <a:ext cx="158750" cy="17145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04" name="Freeform 188"/>
          <p:cNvSpPr>
            <a:spLocks/>
          </p:cNvSpPr>
          <p:nvPr/>
        </p:nvSpPr>
        <p:spPr bwMode="auto">
          <a:xfrm>
            <a:off x="6954838" y="3057525"/>
            <a:ext cx="165100" cy="17145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05" name="Freeform 189"/>
          <p:cNvSpPr>
            <a:spLocks/>
          </p:cNvSpPr>
          <p:nvPr/>
        </p:nvSpPr>
        <p:spPr bwMode="auto">
          <a:xfrm>
            <a:off x="6916738" y="32289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06" name="Freeform 190"/>
          <p:cNvSpPr>
            <a:spLocks/>
          </p:cNvSpPr>
          <p:nvPr/>
        </p:nvSpPr>
        <p:spPr bwMode="auto">
          <a:xfrm>
            <a:off x="6916738" y="32289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07" name="Freeform 191"/>
          <p:cNvSpPr>
            <a:spLocks/>
          </p:cNvSpPr>
          <p:nvPr/>
        </p:nvSpPr>
        <p:spPr bwMode="auto">
          <a:xfrm>
            <a:off x="6916738" y="320040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08" name="Freeform 192"/>
          <p:cNvSpPr>
            <a:spLocks/>
          </p:cNvSpPr>
          <p:nvPr/>
        </p:nvSpPr>
        <p:spPr bwMode="auto">
          <a:xfrm>
            <a:off x="6916738" y="320040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09" name="Freeform 193"/>
          <p:cNvSpPr>
            <a:spLocks/>
          </p:cNvSpPr>
          <p:nvPr/>
        </p:nvSpPr>
        <p:spPr bwMode="auto">
          <a:xfrm>
            <a:off x="6954838" y="2949575"/>
            <a:ext cx="160337" cy="17145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0" name="Freeform 194"/>
          <p:cNvSpPr>
            <a:spLocks/>
          </p:cNvSpPr>
          <p:nvPr/>
        </p:nvSpPr>
        <p:spPr bwMode="auto">
          <a:xfrm>
            <a:off x="6961188" y="2949575"/>
            <a:ext cx="158750" cy="17145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1" name="Freeform 195"/>
          <p:cNvSpPr>
            <a:spLocks/>
          </p:cNvSpPr>
          <p:nvPr/>
        </p:nvSpPr>
        <p:spPr bwMode="auto">
          <a:xfrm>
            <a:off x="6954838" y="2949575"/>
            <a:ext cx="165100" cy="17145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12" name="Freeform 196"/>
          <p:cNvSpPr>
            <a:spLocks/>
          </p:cNvSpPr>
          <p:nvPr/>
        </p:nvSpPr>
        <p:spPr bwMode="auto">
          <a:xfrm>
            <a:off x="6916738" y="312102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3" name="Freeform 197"/>
          <p:cNvSpPr>
            <a:spLocks/>
          </p:cNvSpPr>
          <p:nvPr/>
        </p:nvSpPr>
        <p:spPr bwMode="auto">
          <a:xfrm>
            <a:off x="6916738" y="312102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14" name="Freeform 198"/>
          <p:cNvSpPr>
            <a:spLocks/>
          </p:cNvSpPr>
          <p:nvPr/>
        </p:nvSpPr>
        <p:spPr bwMode="auto">
          <a:xfrm>
            <a:off x="6916738" y="30924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5" name="Freeform 199"/>
          <p:cNvSpPr>
            <a:spLocks/>
          </p:cNvSpPr>
          <p:nvPr/>
        </p:nvSpPr>
        <p:spPr bwMode="auto">
          <a:xfrm>
            <a:off x="6916738" y="30924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16" name="Freeform 200"/>
          <p:cNvSpPr>
            <a:spLocks/>
          </p:cNvSpPr>
          <p:nvPr/>
        </p:nvSpPr>
        <p:spPr bwMode="auto">
          <a:xfrm>
            <a:off x="6954838" y="2840038"/>
            <a:ext cx="160337" cy="173037"/>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7" name="Freeform 201"/>
          <p:cNvSpPr>
            <a:spLocks/>
          </p:cNvSpPr>
          <p:nvPr/>
        </p:nvSpPr>
        <p:spPr bwMode="auto">
          <a:xfrm>
            <a:off x="6961188" y="2840038"/>
            <a:ext cx="158750" cy="173037"/>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18" name="Freeform 202"/>
          <p:cNvSpPr>
            <a:spLocks/>
          </p:cNvSpPr>
          <p:nvPr/>
        </p:nvSpPr>
        <p:spPr bwMode="auto">
          <a:xfrm>
            <a:off x="6954838" y="2840038"/>
            <a:ext cx="165100" cy="173037"/>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19" name="Freeform 203"/>
          <p:cNvSpPr>
            <a:spLocks/>
          </p:cNvSpPr>
          <p:nvPr/>
        </p:nvSpPr>
        <p:spPr bwMode="auto">
          <a:xfrm>
            <a:off x="6916738" y="30130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20" name="Freeform 204"/>
          <p:cNvSpPr>
            <a:spLocks/>
          </p:cNvSpPr>
          <p:nvPr/>
        </p:nvSpPr>
        <p:spPr bwMode="auto">
          <a:xfrm>
            <a:off x="6916738" y="30130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21" name="Freeform 205"/>
          <p:cNvSpPr>
            <a:spLocks/>
          </p:cNvSpPr>
          <p:nvPr/>
        </p:nvSpPr>
        <p:spPr bwMode="auto">
          <a:xfrm>
            <a:off x="6916738" y="2982913"/>
            <a:ext cx="38100" cy="74612"/>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22" name="Freeform 206"/>
          <p:cNvSpPr>
            <a:spLocks/>
          </p:cNvSpPr>
          <p:nvPr/>
        </p:nvSpPr>
        <p:spPr bwMode="auto">
          <a:xfrm>
            <a:off x="6916738" y="2982913"/>
            <a:ext cx="38100" cy="74612"/>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0923" name="Group 408"/>
          <p:cNvGrpSpPr>
            <a:grpSpLocks/>
          </p:cNvGrpSpPr>
          <p:nvPr/>
        </p:nvGrpSpPr>
        <p:grpSpPr bwMode="auto">
          <a:xfrm>
            <a:off x="4967288" y="2090738"/>
            <a:ext cx="2157412" cy="3892550"/>
            <a:chOff x="2820" y="2210"/>
            <a:chExt cx="393" cy="791"/>
          </a:xfrm>
        </p:grpSpPr>
        <p:sp>
          <p:nvSpPr>
            <p:cNvPr id="31797" name="Freeform 208"/>
            <p:cNvSpPr>
              <a:spLocks/>
            </p:cNvSpPr>
            <p:nvPr/>
          </p:nvSpPr>
          <p:spPr bwMode="auto">
            <a:xfrm>
              <a:off x="3183"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8" name="Freeform 209"/>
            <p:cNvSpPr>
              <a:spLocks/>
            </p:cNvSpPr>
            <p:nvPr/>
          </p:nvSpPr>
          <p:spPr bwMode="auto">
            <a:xfrm>
              <a:off x="3184"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9" name="Freeform 210"/>
            <p:cNvSpPr>
              <a:spLocks/>
            </p:cNvSpPr>
            <p:nvPr/>
          </p:nvSpPr>
          <p:spPr bwMode="auto">
            <a:xfrm>
              <a:off x="3183"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0" name="Freeform 211"/>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01" name="Freeform 212"/>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2" name="Freeform 213"/>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03" name="Freeform 214"/>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4" name="Freeform 215"/>
            <p:cNvSpPr>
              <a:spLocks/>
            </p:cNvSpPr>
            <p:nvPr/>
          </p:nvSpPr>
          <p:spPr bwMode="auto">
            <a:xfrm>
              <a:off x="3183"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05" name="Freeform 216"/>
            <p:cNvSpPr>
              <a:spLocks/>
            </p:cNvSpPr>
            <p:nvPr/>
          </p:nvSpPr>
          <p:spPr bwMode="auto">
            <a:xfrm>
              <a:off x="3184"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06" name="Freeform 217"/>
            <p:cNvSpPr>
              <a:spLocks/>
            </p:cNvSpPr>
            <p:nvPr/>
          </p:nvSpPr>
          <p:spPr bwMode="auto">
            <a:xfrm>
              <a:off x="3183"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7" name="Freeform 218"/>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08" name="Freeform 219"/>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09" name="Freeform 220"/>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0" name="Freeform 221"/>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1" name="Freeform 222"/>
            <p:cNvSpPr>
              <a:spLocks/>
            </p:cNvSpPr>
            <p:nvPr/>
          </p:nvSpPr>
          <p:spPr bwMode="auto">
            <a:xfrm>
              <a:off x="3183"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2" name="Freeform 223"/>
            <p:cNvSpPr>
              <a:spLocks/>
            </p:cNvSpPr>
            <p:nvPr/>
          </p:nvSpPr>
          <p:spPr bwMode="auto">
            <a:xfrm>
              <a:off x="3184"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3" name="Freeform 224"/>
            <p:cNvSpPr>
              <a:spLocks/>
            </p:cNvSpPr>
            <p:nvPr/>
          </p:nvSpPr>
          <p:spPr bwMode="auto">
            <a:xfrm>
              <a:off x="3183"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4" name="Freeform 225"/>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5" name="Freeform 226"/>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6" name="Freeform 227"/>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7" name="Freeform 228"/>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18" name="Freeform 229"/>
            <p:cNvSpPr>
              <a:spLocks/>
            </p:cNvSpPr>
            <p:nvPr/>
          </p:nvSpPr>
          <p:spPr bwMode="auto">
            <a:xfrm>
              <a:off x="3183"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19" name="Freeform 230"/>
            <p:cNvSpPr>
              <a:spLocks/>
            </p:cNvSpPr>
            <p:nvPr/>
          </p:nvSpPr>
          <p:spPr bwMode="auto">
            <a:xfrm>
              <a:off x="3184"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0" name="Freeform 231"/>
            <p:cNvSpPr>
              <a:spLocks/>
            </p:cNvSpPr>
            <p:nvPr/>
          </p:nvSpPr>
          <p:spPr bwMode="auto">
            <a:xfrm>
              <a:off x="3183"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1" name="Freeform 232"/>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2" name="Freeform 233"/>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3" name="Freeform 234"/>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4" name="Freeform 235"/>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5" name="Freeform 236"/>
            <p:cNvSpPr>
              <a:spLocks/>
            </p:cNvSpPr>
            <p:nvPr/>
          </p:nvSpPr>
          <p:spPr bwMode="auto">
            <a:xfrm>
              <a:off x="3183"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6" name="Freeform 237"/>
            <p:cNvSpPr>
              <a:spLocks/>
            </p:cNvSpPr>
            <p:nvPr/>
          </p:nvSpPr>
          <p:spPr bwMode="auto">
            <a:xfrm>
              <a:off x="3184"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7" name="Freeform 238"/>
            <p:cNvSpPr>
              <a:spLocks/>
            </p:cNvSpPr>
            <p:nvPr/>
          </p:nvSpPr>
          <p:spPr bwMode="auto">
            <a:xfrm>
              <a:off x="3183"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28" name="Freeform 239"/>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29" name="Freeform 240"/>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0" name="Freeform 241"/>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31" name="Freeform 242"/>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2" name="Freeform 243"/>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33" name="Freeform 244"/>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4" name="Freeform 245"/>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35" name="Freeform 246"/>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6" name="Freeform 247"/>
            <p:cNvSpPr>
              <a:spLocks/>
            </p:cNvSpPr>
            <p:nvPr/>
          </p:nvSpPr>
          <p:spPr bwMode="auto">
            <a:xfrm>
              <a:off x="3183"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37" name="Freeform 248"/>
            <p:cNvSpPr>
              <a:spLocks/>
            </p:cNvSpPr>
            <p:nvPr/>
          </p:nvSpPr>
          <p:spPr bwMode="auto">
            <a:xfrm>
              <a:off x="3184"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38" name="Freeform 249"/>
            <p:cNvSpPr>
              <a:spLocks/>
            </p:cNvSpPr>
            <p:nvPr/>
          </p:nvSpPr>
          <p:spPr bwMode="auto">
            <a:xfrm>
              <a:off x="3183"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39" name="Freeform 250"/>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0" name="Freeform 251"/>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1" name="Freeform 252"/>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2" name="Freeform 253"/>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3" name="Freeform 254"/>
            <p:cNvSpPr>
              <a:spLocks/>
            </p:cNvSpPr>
            <p:nvPr/>
          </p:nvSpPr>
          <p:spPr bwMode="auto">
            <a:xfrm>
              <a:off x="3183"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4" name="Freeform 255"/>
            <p:cNvSpPr>
              <a:spLocks/>
            </p:cNvSpPr>
            <p:nvPr/>
          </p:nvSpPr>
          <p:spPr bwMode="auto">
            <a:xfrm>
              <a:off x="3184"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5" name="Freeform 256"/>
            <p:cNvSpPr>
              <a:spLocks/>
            </p:cNvSpPr>
            <p:nvPr/>
          </p:nvSpPr>
          <p:spPr bwMode="auto">
            <a:xfrm>
              <a:off x="3183"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6" name="Freeform 257"/>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7" name="Freeform 258"/>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48" name="Rectangle 259"/>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849" name="Freeform 260"/>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0" name="Freeform 261"/>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1" name="Rectangle 262"/>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852" name="Freeform 263"/>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3" name="Freeform 264"/>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4" name="Rectangle 265"/>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855" name="Freeform 266"/>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6" name="Freeform 267"/>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7" name="Rectangle 268"/>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858" name="Freeform 269"/>
            <p:cNvSpPr>
              <a:spLocks/>
            </p:cNvSpPr>
            <p:nvPr/>
          </p:nvSpPr>
          <p:spPr bwMode="auto">
            <a:xfrm>
              <a:off x="2821"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59" name="Freeform 270"/>
            <p:cNvSpPr>
              <a:spLocks/>
            </p:cNvSpPr>
            <p:nvPr/>
          </p:nvSpPr>
          <p:spPr bwMode="auto">
            <a:xfrm>
              <a:off x="282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0" name="Freeform 271"/>
            <p:cNvSpPr>
              <a:spLocks/>
            </p:cNvSpPr>
            <p:nvPr/>
          </p:nvSpPr>
          <p:spPr bwMode="auto">
            <a:xfrm>
              <a:off x="2820"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1" name="Freeform 272"/>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2" name="Freeform 273"/>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3" name="Freeform 274"/>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4" name="Freeform 275"/>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5" name="Freeform 276"/>
            <p:cNvSpPr>
              <a:spLocks/>
            </p:cNvSpPr>
            <p:nvPr/>
          </p:nvSpPr>
          <p:spPr bwMode="auto">
            <a:xfrm>
              <a:off x="2821"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6" name="Freeform 277"/>
            <p:cNvSpPr>
              <a:spLocks/>
            </p:cNvSpPr>
            <p:nvPr/>
          </p:nvSpPr>
          <p:spPr bwMode="auto">
            <a:xfrm>
              <a:off x="282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7" name="Freeform 278"/>
            <p:cNvSpPr>
              <a:spLocks/>
            </p:cNvSpPr>
            <p:nvPr/>
          </p:nvSpPr>
          <p:spPr bwMode="auto">
            <a:xfrm>
              <a:off x="2820"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68" name="Freeform 279"/>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69" name="Freeform 280"/>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0" name="Freeform 281"/>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71" name="Freeform 282"/>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2" name="Freeform 283"/>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73" name="Freeform 284"/>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4" name="Freeform 285"/>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75" name="Freeform 286"/>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6" name="Freeform 287"/>
            <p:cNvSpPr>
              <a:spLocks/>
            </p:cNvSpPr>
            <p:nvPr/>
          </p:nvSpPr>
          <p:spPr bwMode="auto">
            <a:xfrm>
              <a:off x="2821"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77" name="Freeform 288"/>
            <p:cNvSpPr>
              <a:spLocks/>
            </p:cNvSpPr>
            <p:nvPr/>
          </p:nvSpPr>
          <p:spPr bwMode="auto">
            <a:xfrm>
              <a:off x="282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78" name="Freeform 289"/>
            <p:cNvSpPr>
              <a:spLocks/>
            </p:cNvSpPr>
            <p:nvPr/>
          </p:nvSpPr>
          <p:spPr bwMode="auto">
            <a:xfrm>
              <a:off x="2820"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79" name="Freeform 290"/>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0" name="Freeform 291"/>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1" name="Freeform 292"/>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2" name="Freeform 293"/>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3" name="Freeform 294"/>
            <p:cNvSpPr>
              <a:spLocks/>
            </p:cNvSpPr>
            <p:nvPr/>
          </p:nvSpPr>
          <p:spPr bwMode="auto">
            <a:xfrm>
              <a:off x="2821"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4" name="Freeform 295"/>
            <p:cNvSpPr>
              <a:spLocks/>
            </p:cNvSpPr>
            <p:nvPr/>
          </p:nvSpPr>
          <p:spPr bwMode="auto">
            <a:xfrm>
              <a:off x="282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5" name="Freeform 296"/>
            <p:cNvSpPr>
              <a:spLocks/>
            </p:cNvSpPr>
            <p:nvPr/>
          </p:nvSpPr>
          <p:spPr bwMode="auto">
            <a:xfrm>
              <a:off x="2820"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6" name="Freeform 297"/>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7" name="Freeform 298"/>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88" name="Freeform 299"/>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89" name="Freeform 300"/>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90" name="Freeform 301"/>
            <p:cNvSpPr>
              <a:spLocks/>
            </p:cNvSpPr>
            <p:nvPr/>
          </p:nvSpPr>
          <p:spPr bwMode="auto">
            <a:xfrm>
              <a:off x="2821"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1" name="Freeform 302"/>
            <p:cNvSpPr>
              <a:spLocks/>
            </p:cNvSpPr>
            <p:nvPr/>
          </p:nvSpPr>
          <p:spPr bwMode="auto">
            <a:xfrm>
              <a:off x="282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2" name="Freeform 303"/>
            <p:cNvSpPr>
              <a:spLocks/>
            </p:cNvSpPr>
            <p:nvPr/>
          </p:nvSpPr>
          <p:spPr bwMode="auto">
            <a:xfrm>
              <a:off x="2820"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93" name="Freeform 304"/>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4" name="Freeform 305"/>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95" name="Freeform 306"/>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6" name="Freeform 307"/>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97" name="Freeform 308"/>
            <p:cNvSpPr>
              <a:spLocks/>
            </p:cNvSpPr>
            <p:nvPr/>
          </p:nvSpPr>
          <p:spPr bwMode="auto">
            <a:xfrm>
              <a:off x="2821"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8" name="Freeform 309"/>
            <p:cNvSpPr>
              <a:spLocks/>
            </p:cNvSpPr>
            <p:nvPr/>
          </p:nvSpPr>
          <p:spPr bwMode="auto">
            <a:xfrm>
              <a:off x="282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899" name="Freeform 310"/>
            <p:cNvSpPr>
              <a:spLocks/>
            </p:cNvSpPr>
            <p:nvPr/>
          </p:nvSpPr>
          <p:spPr bwMode="auto">
            <a:xfrm>
              <a:off x="2820"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00" name="Freeform 311"/>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01" name="Freeform 312"/>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02" name="Freeform 313"/>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03" name="Freeform 314"/>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04" name="Freeform 315"/>
            <p:cNvSpPr>
              <a:spLocks/>
            </p:cNvSpPr>
            <p:nvPr/>
          </p:nvSpPr>
          <p:spPr bwMode="auto">
            <a:xfrm>
              <a:off x="2821"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05" name="Freeform 316"/>
            <p:cNvSpPr>
              <a:spLocks/>
            </p:cNvSpPr>
            <p:nvPr/>
          </p:nvSpPr>
          <p:spPr bwMode="auto">
            <a:xfrm>
              <a:off x="282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06" name="Freeform 317"/>
            <p:cNvSpPr>
              <a:spLocks/>
            </p:cNvSpPr>
            <p:nvPr/>
          </p:nvSpPr>
          <p:spPr bwMode="auto">
            <a:xfrm>
              <a:off x="2820"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07" name="Freeform 318"/>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08" name="Freeform 319"/>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09" name="Freeform 320"/>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0" name="Freeform 321"/>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11" name="Freeform 322"/>
            <p:cNvSpPr>
              <a:spLocks/>
            </p:cNvSpPr>
            <p:nvPr/>
          </p:nvSpPr>
          <p:spPr bwMode="auto">
            <a:xfrm>
              <a:off x="2821"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2" name="Freeform 323"/>
            <p:cNvSpPr>
              <a:spLocks/>
            </p:cNvSpPr>
            <p:nvPr/>
          </p:nvSpPr>
          <p:spPr bwMode="auto">
            <a:xfrm>
              <a:off x="282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3" name="Freeform 324"/>
            <p:cNvSpPr>
              <a:spLocks/>
            </p:cNvSpPr>
            <p:nvPr/>
          </p:nvSpPr>
          <p:spPr bwMode="auto">
            <a:xfrm>
              <a:off x="2820"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14" name="Freeform 325"/>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5" name="Freeform 326"/>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16" name="Freeform 327"/>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7" name="Freeform 328"/>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18" name="Freeform 329"/>
            <p:cNvSpPr>
              <a:spLocks/>
            </p:cNvSpPr>
            <p:nvPr/>
          </p:nvSpPr>
          <p:spPr bwMode="auto">
            <a:xfrm>
              <a:off x="2821"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19" name="Freeform 330"/>
            <p:cNvSpPr>
              <a:spLocks/>
            </p:cNvSpPr>
            <p:nvPr/>
          </p:nvSpPr>
          <p:spPr bwMode="auto">
            <a:xfrm>
              <a:off x="282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0" name="Freeform 331"/>
            <p:cNvSpPr>
              <a:spLocks/>
            </p:cNvSpPr>
            <p:nvPr/>
          </p:nvSpPr>
          <p:spPr bwMode="auto">
            <a:xfrm>
              <a:off x="2820"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21" name="Freeform 332"/>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2" name="Freeform 333"/>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23" name="Freeform 334"/>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4" name="Freeform 335"/>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25" name="Freeform 336"/>
            <p:cNvSpPr>
              <a:spLocks/>
            </p:cNvSpPr>
            <p:nvPr/>
          </p:nvSpPr>
          <p:spPr bwMode="auto">
            <a:xfrm>
              <a:off x="2821"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6" name="Freeform 337"/>
            <p:cNvSpPr>
              <a:spLocks/>
            </p:cNvSpPr>
            <p:nvPr/>
          </p:nvSpPr>
          <p:spPr bwMode="auto">
            <a:xfrm>
              <a:off x="282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7" name="Freeform 338"/>
            <p:cNvSpPr>
              <a:spLocks/>
            </p:cNvSpPr>
            <p:nvPr/>
          </p:nvSpPr>
          <p:spPr bwMode="auto">
            <a:xfrm>
              <a:off x="2820"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28" name="Freeform 339"/>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29" name="Freeform 340"/>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30" name="Freeform 341"/>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31" name="Freeform 342"/>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32" name="Freeform 343"/>
            <p:cNvSpPr>
              <a:spLocks/>
            </p:cNvSpPr>
            <p:nvPr/>
          </p:nvSpPr>
          <p:spPr bwMode="auto">
            <a:xfrm>
              <a:off x="2821"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33" name="Freeform 344"/>
            <p:cNvSpPr>
              <a:spLocks/>
            </p:cNvSpPr>
            <p:nvPr/>
          </p:nvSpPr>
          <p:spPr bwMode="auto">
            <a:xfrm>
              <a:off x="282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34" name="Freeform 345"/>
            <p:cNvSpPr>
              <a:spLocks/>
            </p:cNvSpPr>
            <p:nvPr/>
          </p:nvSpPr>
          <p:spPr bwMode="auto">
            <a:xfrm>
              <a:off x="2820"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35" name="Freeform 346"/>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36" name="Freeform 347"/>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37" name="Freeform 348"/>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38" name="Freeform 349"/>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39" name="Freeform 350"/>
            <p:cNvSpPr>
              <a:spLocks/>
            </p:cNvSpPr>
            <p:nvPr/>
          </p:nvSpPr>
          <p:spPr bwMode="auto">
            <a:xfrm>
              <a:off x="2821"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0" name="Freeform 351"/>
            <p:cNvSpPr>
              <a:spLocks/>
            </p:cNvSpPr>
            <p:nvPr/>
          </p:nvSpPr>
          <p:spPr bwMode="auto">
            <a:xfrm>
              <a:off x="282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1" name="Freeform 352"/>
            <p:cNvSpPr>
              <a:spLocks/>
            </p:cNvSpPr>
            <p:nvPr/>
          </p:nvSpPr>
          <p:spPr bwMode="auto">
            <a:xfrm>
              <a:off x="2820"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42" name="Freeform 353"/>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3" name="Freeform 354"/>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44" name="Freeform 355"/>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5" name="Freeform 356"/>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46" name="Freeform 357"/>
            <p:cNvSpPr>
              <a:spLocks/>
            </p:cNvSpPr>
            <p:nvPr/>
          </p:nvSpPr>
          <p:spPr bwMode="auto">
            <a:xfrm>
              <a:off x="2821"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7" name="Freeform 358"/>
            <p:cNvSpPr>
              <a:spLocks/>
            </p:cNvSpPr>
            <p:nvPr/>
          </p:nvSpPr>
          <p:spPr bwMode="auto">
            <a:xfrm>
              <a:off x="282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48" name="Freeform 359"/>
            <p:cNvSpPr>
              <a:spLocks/>
            </p:cNvSpPr>
            <p:nvPr/>
          </p:nvSpPr>
          <p:spPr bwMode="auto">
            <a:xfrm>
              <a:off x="2820"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49" name="Freeform 360"/>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0" name="Freeform 361"/>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51" name="Freeform 362"/>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2" name="Freeform 363"/>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53" name="Freeform 364"/>
            <p:cNvSpPr>
              <a:spLocks/>
            </p:cNvSpPr>
            <p:nvPr/>
          </p:nvSpPr>
          <p:spPr bwMode="auto">
            <a:xfrm>
              <a:off x="2821"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4" name="Freeform 365"/>
            <p:cNvSpPr>
              <a:spLocks/>
            </p:cNvSpPr>
            <p:nvPr/>
          </p:nvSpPr>
          <p:spPr bwMode="auto">
            <a:xfrm>
              <a:off x="282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5" name="Freeform 366"/>
            <p:cNvSpPr>
              <a:spLocks/>
            </p:cNvSpPr>
            <p:nvPr/>
          </p:nvSpPr>
          <p:spPr bwMode="auto">
            <a:xfrm>
              <a:off x="2820"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56" name="Freeform 367"/>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7" name="Freeform 368"/>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58" name="Freeform 369"/>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59" name="Freeform 370"/>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60" name="Freeform 371"/>
            <p:cNvSpPr>
              <a:spLocks/>
            </p:cNvSpPr>
            <p:nvPr/>
          </p:nvSpPr>
          <p:spPr bwMode="auto">
            <a:xfrm>
              <a:off x="2821"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1" name="Freeform 372"/>
            <p:cNvSpPr>
              <a:spLocks/>
            </p:cNvSpPr>
            <p:nvPr/>
          </p:nvSpPr>
          <p:spPr bwMode="auto">
            <a:xfrm>
              <a:off x="282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2" name="Freeform 373"/>
            <p:cNvSpPr>
              <a:spLocks/>
            </p:cNvSpPr>
            <p:nvPr/>
          </p:nvSpPr>
          <p:spPr bwMode="auto">
            <a:xfrm>
              <a:off x="2820"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63" name="Freeform 374"/>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4" name="Freeform 375"/>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65" name="Freeform 376"/>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6" name="Freeform 377"/>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67" name="Freeform 378"/>
            <p:cNvSpPr>
              <a:spLocks/>
            </p:cNvSpPr>
            <p:nvPr/>
          </p:nvSpPr>
          <p:spPr bwMode="auto">
            <a:xfrm>
              <a:off x="2821"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8" name="Freeform 379"/>
            <p:cNvSpPr>
              <a:spLocks/>
            </p:cNvSpPr>
            <p:nvPr/>
          </p:nvSpPr>
          <p:spPr bwMode="auto">
            <a:xfrm>
              <a:off x="282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69" name="Freeform 380"/>
            <p:cNvSpPr>
              <a:spLocks/>
            </p:cNvSpPr>
            <p:nvPr/>
          </p:nvSpPr>
          <p:spPr bwMode="auto">
            <a:xfrm>
              <a:off x="2820"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70" name="Freeform 381"/>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71" name="Freeform 382"/>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72" name="Freeform 383"/>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73" name="Freeform 384"/>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74" name="Freeform 385"/>
            <p:cNvSpPr>
              <a:spLocks/>
            </p:cNvSpPr>
            <p:nvPr/>
          </p:nvSpPr>
          <p:spPr bwMode="auto">
            <a:xfrm>
              <a:off x="2821"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75" name="Freeform 386"/>
            <p:cNvSpPr>
              <a:spLocks/>
            </p:cNvSpPr>
            <p:nvPr/>
          </p:nvSpPr>
          <p:spPr bwMode="auto">
            <a:xfrm>
              <a:off x="282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76" name="Freeform 387"/>
            <p:cNvSpPr>
              <a:spLocks/>
            </p:cNvSpPr>
            <p:nvPr/>
          </p:nvSpPr>
          <p:spPr bwMode="auto">
            <a:xfrm>
              <a:off x="2820"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77" name="Freeform 388"/>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78" name="Freeform 389"/>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79" name="Freeform 390"/>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0" name="Freeform 391"/>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81" name="Freeform 392"/>
            <p:cNvSpPr>
              <a:spLocks/>
            </p:cNvSpPr>
            <p:nvPr/>
          </p:nvSpPr>
          <p:spPr bwMode="auto">
            <a:xfrm>
              <a:off x="2821"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2" name="Freeform 393"/>
            <p:cNvSpPr>
              <a:spLocks/>
            </p:cNvSpPr>
            <p:nvPr/>
          </p:nvSpPr>
          <p:spPr bwMode="auto">
            <a:xfrm>
              <a:off x="282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3" name="Freeform 394"/>
            <p:cNvSpPr>
              <a:spLocks/>
            </p:cNvSpPr>
            <p:nvPr/>
          </p:nvSpPr>
          <p:spPr bwMode="auto">
            <a:xfrm>
              <a:off x="2820"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84" name="Freeform 395"/>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5" name="Freeform 396"/>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86" name="Freeform 397"/>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7" name="Freeform 398"/>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88" name="Freeform 399"/>
            <p:cNvSpPr>
              <a:spLocks/>
            </p:cNvSpPr>
            <p:nvPr/>
          </p:nvSpPr>
          <p:spPr bwMode="auto">
            <a:xfrm>
              <a:off x="2821"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89" name="Freeform 400"/>
            <p:cNvSpPr>
              <a:spLocks/>
            </p:cNvSpPr>
            <p:nvPr/>
          </p:nvSpPr>
          <p:spPr bwMode="auto">
            <a:xfrm>
              <a:off x="282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90" name="Freeform 401"/>
            <p:cNvSpPr>
              <a:spLocks/>
            </p:cNvSpPr>
            <p:nvPr/>
          </p:nvSpPr>
          <p:spPr bwMode="auto">
            <a:xfrm>
              <a:off x="2820"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91" name="Freeform 402"/>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92" name="Freeform 403"/>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93" name="Freeform 404"/>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94" name="Freeform 405"/>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995" name="Freeform 406"/>
            <p:cNvSpPr>
              <a:spLocks/>
            </p:cNvSpPr>
            <p:nvPr/>
          </p:nvSpPr>
          <p:spPr bwMode="auto">
            <a:xfrm>
              <a:off x="2821"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996" name="Freeform 407"/>
            <p:cNvSpPr>
              <a:spLocks/>
            </p:cNvSpPr>
            <p:nvPr/>
          </p:nvSpPr>
          <p:spPr bwMode="auto">
            <a:xfrm>
              <a:off x="282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0924" name="Group 609"/>
          <p:cNvGrpSpPr>
            <a:grpSpLocks/>
          </p:cNvGrpSpPr>
          <p:nvPr/>
        </p:nvGrpSpPr>
        <p:grpSpPr bwMode="auto">
          <a:xfrm>
            <a:off x="2551113" y="2082800"/>
            <a:ext cx="2614612" cy="3892550"/>
            <a:chOff x="2381" y="2210"/>
            <a:chExt cx="476" cy="791"/>
          </a:xfrm>
        </p:grpSpPr>
        <p:sp>
          <p:nvSpPr>
            <p:cNvPr id="31597" name="Freeform 409"/>
            <p:cNvSpPr>
              <a:spLocks/>
            </p:cNvSpPr>
            <p:nvPr/>
          </p:nvSpPr>
          <p:spPr bwMode="auto">
            <a:xfrm>
              <a:off x="2820"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98" name="Freeform 410"/>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99" name="Freeform 411"/>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00" name="Freeform 412"/>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1" name="Freeform 413"/>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02" name="Freeform 414"/>
            <p:cNvSpPr>
              <a:spLocks/>
            </p:cNvSpPr>
            <p:nvPr/>
          </p:nvSpPr>
          <p:spPr bwMode="auto">
            <a:xfrm>
              <a:off x="2821"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3" name="Freeform 415"/>
            <p:cNvSpPr>
              <a:spLocks/>
            </p:cNvSpPr>
            <p:nvPr/>
          </p:nvSpPr>
          <p:spPr bwMode="auto">
            <a:xfrm>
              <a:off x="282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4" name="Freeform 416"/>
            <p:cNvSpPr>
              <a:spLocks/>
            </p:cNvSpPr>
            <p:nvPr/>
          </p:nvSpPr>
          <p:spPr bwMode="auto">
            <a:xfrm>
              <a:off x="2820"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05" name="Freeform 417"/>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6" name="Freeform 418"/>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7" name="Freeform 419"/>
            <p:cNvSpPr>
              <a:spLocks/>
            </p:cNvSpPr>
            <p:nvPr/>
          </p:nvSpPr>
          <p:spPr bwMode="auto">
            <a:xfrm>
              <a:off x="2382" y="2526"/>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08" name="Freeform 420"/>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09" name="Freeform 421"/>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0" name="Freeform 422"/>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11" name="Freeform 423"/>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2" name="Freeform 424"/>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13" name="Freeform 425"/>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14" name="Freeform 426"/>
            <p:cNvSpPr>
              <a:spLocks/>
            </p:cNvSpPr>
            <p:nvPr/>
          </p:nvSpPr>
          <p:spPr bwMode="auto">
            <a:xfrm>
              <a:off x="2382" y="254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5" name="Freeform 427"/>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16" name="Freeform 428"/>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7" name="Freeform 429"/>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18" name="Freeform 430"/>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19" name="Freeform 431"/>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0" name="Freeform 432"/>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1" name="Freeform 433"/>
            <p:cNvSpPr>
              <a:spLocks/>
            </p:cNvSpPr>
            <p:nvPr/>
          </p:nvSpPr>
          <p:spPr bwMode="auto">
            <a:xfrm>
              <a:off x="2382" y="257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22" name="Freeform 434"/>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3" name="Freeform 435"/>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24" name="Freeform 436"/>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5" name="Freeform 437"/>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26" name="Freeform 438"/>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7" name="Freeform 439"/>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28" name="Freeform 440"/>
            <p:cNvSpPr>
              <a:spLocks/>
            </p:cNvSpPr>
            <p:nvPr/>
          </p:nvSpPr>
          <p:spPr bwMode="auto">
            <a:xfrm>
              <a:off x="2382" y="2592"/>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29" name="Freeform 441"/>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0" name="Freeform 442"/>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31" name="Freeform 443"/>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2" name="Freeform 444"/>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33" name="Freeform 445"/>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4" name="Freeform 446"/>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5" name="Freeform 447"/>
            <p:cNvSpPr>
              <a:spLocks/>
            </p:cNvSpPr>
            <p:nvPr/>
          </p:nvSpPr>
          <p:spPr bwMode="auto">
            <a:xfrm>
              <a:off x="2382" y="261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36" name="Freeform 448"/>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7" name="Freeform 449"/>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38" name="Freeform 450"/>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39" name="Freeform 451"/>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40" name="Freeform 452"/>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1" name="Freeform 453"/>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2" name="Freeform 454"/>
            <p:cNvSpPr>
              <a:spLocks/>
            </p:cNvSpPr>
            <p:nvPr/>
          </p:nvSpPr>
          <p:spPr bwMode="auto">
            <a:xfrm>
              <a:off x="2382" y="263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43" name="Freeform 455"/>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4" name="Freeform 456"/>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45" name="Freeform 457"/>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6" name="Freeform 458"/>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47" name="Freeform 459"/>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8" name="Freeform 460"/>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49" name="Freeform 461"/>
            <p:cNvSpPr>
              <a:spLocks/>
            </p:cNvSpPr>
            <p:nvPr/>
          </p:nvSpPr>
          <p:spPr bwMode="auto">
            <a:xfrm>
              <a:off x="2382" y="265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0" name="Freeform 462"/>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51" name="Freeform 463"/>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2" name="Freeform 464"/>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53" name="Freeform 465"/>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4" name="Freeform 466"/>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55" name="Freeform 467"/>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56" name="Freeform 468"/>
            <p:cNvSpPr>
              <a:spLocks/>
            </p:cNvSpPr>
            <p:nvPr/>
          </p:nvSpPr>
          <p:spPr bwMode="auto">
            <a:xfrm>
              <a:off x="2382" y="2680"/>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7" name="Freeform 469"/>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58" name="Freeform 470"/>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59" name="Freeform 471"/>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0" name="Freeform 472"/>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61" name="Freeform 473"/>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2" name="Freeform 474"/>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3" name="Freeform 475"/>
            <p:cNvSpPr>
              <a:spLocks/>
            </p:cNvSpPr>
            <p:nvPr/>
          </p:nvSpPr>
          <p:spPr bwMode="auto">
            <a:xfrm>
              <a:off x="2382" y="2702"/>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64" name="Freeform 476"/>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5" name="Freeform 477"/>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66" name="Freeform 478"/>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7" name="Freeform 479"/>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68" name="Freeform 480"/>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69" name="Freeform 481"/>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0" name="Freeform 482"/>
            <p:cNvSpPr>
              <a:spLocks/>
            </p:cNvSpPr>
            <p:nvPr/>
          </p:nvSpPr>
          <p:spPr bwMode="auto">
            <a:xfrm>
              <a:off x="2382" y="272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71" name="Freeform 483"/>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2" name="Freeform 484"/>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73" name="Freeform 485"/>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4" name="Freeform 486"/>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75" name="Freeform 487"/>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6" name="Freeform 488"/>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7" name="Freeform 489"/>
            <p:cNvSpPr>
              <a:spLocks/>
            </p:cNvSpPr>
            <p:nvPr/>
          </p:nvSpPr>
          <p:spPr bwMode="auto">
            <a:xfrm>
              <a:off x="2382" y="274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78" name="Freeform 490"/>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79" name="Freeform 491"/>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0" name="Freeform 492"/>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81" name="Freeform 493"/>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2" name="Freeform 494"/>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83" name="Freeform 495"/>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84" name="Freeform 496"/>
            <p:cNvSpPr>
              <a:spLocks/>
            </p:cNvSpPr>
            <p:nvPr/>
          </p:nvSpPr>
          <p:spPr bwMode="auto">
            <a:xfrm>
              <a:off x="2382" y="276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5" name="Freeform 497"/>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86" name="Freeform 498"/>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7" name="Freeform 499"/>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88" name="Freeform 500"/>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89" name="Freeform 501"/>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0" name="Freeform 502"/>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1" name="Freeform 503"/>
            <p:cNvSpPr>
              <a:spLocks/>
            </p:cNvSpPr>
            <p:nvPr/>
          </p:nvSpPr>
          <p:spPr bwMode="auto">
            <a:xfrm>
              <a:off x="2382" y="2789"/>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92" name="Freeform 504"/>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3" name="Freeform 505"/>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94" name="Freeform 506"/>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5" name="Freeform 507"/>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96" name="Freeform 508"/>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7" name="Freeform 509"/>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698" name="Freeform 510"/>
            <p:cNvSpPr>
              <a:spLocks/>
            </p:cNvSpPr>
            <p:nvPr/>
          </p:nvSpPr>
          <p:spPr bwMode="auto">
            <a:xfrm>
              <a:off x="2382" y="2811"/>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699" name="Freeform 511"/>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0" name="Freeform 512"/>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1" name="Freeform 513"/>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2" name="Freeform 514"/>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3" name="Freeform 515"/>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4" name="Freeform 516"/>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5" name="Freeform 517"/>
            <p:cNvSpPr>
              <a:spLocks/>
            </p:cNvSpPr>
            <p:nvPr/>
          </p:nvSpPr>
          <p:spPr bwMode="auto">
            <a:xfrm>
              <a:off x="2382" y="2833"/>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6" name="Freeform 518"/>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7" name="Freeform 519"/>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08" name="Freeform 520"/>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09" name="Freeform 521"/>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10" name="Freeform 522"/>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1" name="Freeform 523"/>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2" name="Freeform 524"/>
            <p:cNvSpPr>
              <a:spLocks/>
            </p:cNvSpPr>
            <p:nvPr/>
          </p:nvSpPr>
          <p:spPr bwMode="auto">
            <a:xfrm>
              <a:off x="2382" y="285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13" name="Freeform 525"/>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4" name="Freeform 526"/>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15" name="Freeform 527"/>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6" name="Freeform 528"/>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17" name="Freeform 529"/>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8" name="Freeform 530"/>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19" name="Freeform 531"/>
            <p:cNvSpPr>
              <a:spLocks/>
            </p:cNvSpPr>
            <p:nvPr/>
          </p:nvSpPr>
          <p:spPr bwMode="auto">
            <a:xfrm>
              <a:off x="2382" y="287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0" name="Freeform 532"/>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21" name="Freeform 533"/>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2" name="Freeform 534"/>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23" name="Freeform 535"/>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4" name="Freeform 536"/>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25" name="Freeform 537"/>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26" name="Freeform 538"/>
            <p:cNvSpPr>
              <a:spLocks/>
            </p:cNvSpPr>
            <p:nvPr/>
          </p:nvSpPr>
          <p:spPr bwMode="auto">
            <a:xfrm>
              <a:off x="2382" y="289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7" name="Freeform 539"/>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28" name="Freeform 540"/>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29" name="Freeform 541"/>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0" name="Freeform 542"/>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31" name="Freeform 543"/>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2" name="Freeform 544"/>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3" name="Freeform 545"/>
            <p:cNvSpPr>
              <a:spLocks/>
            </p:cNvSpPr>
            <p:nvPr/>
          </p:nvSpPr>
          <p:spPr bwMode="auto">
            <a:xfrm>
              <a:off x="2382" y="2921"/>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34" name="Freeform 546"/>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5" name="Freeform 547"/>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36" name="Freeform 548"/>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7" name="Freeform 549"/>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38" name="Freeform 550"/>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39" name="Freeform 551"/>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0" name="Freeform 552"/>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41" name="Freeform 553"/>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2" name="Freeform 554"/>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43" name="Freeform 555"/>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44" name="Freeform 556"/>
            <p:cNvSpPr>
              <a:spLocks/>
            </p:cNvSpPr>
            <p:nvPr/>
          </p:nvSpPr>
          <p:spPr bwMode="auto">
            <a:xfrm>
              <a:off x="2382" y="294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5" name="Freeform 557"/>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46" name="Freeform 558"/>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7" name="Freeform 559"/>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48" name="Freeform 560"/>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49" name="Freeform 561"/>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0" name="Freeform 562"/>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1" name="Freeform 563"/>
            <p:cNvSpPr>
              <a:spLocks/>
            </p:cNvSpPr>
            <p:nvPr/>
          </p:nvSpPr>
          <p:spPr bwMode="auto">
            <a:xfrm>
              <a:off x="2382" y="296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52" name="Freeform 564"/>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3" name="Freeform 565"/>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4" name="Rectangle 566"/>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755" name="Freeform 567"/>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6" name="Freeform 568"/>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7" name="Rectangle 569"/>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758" name="Freeform 570"/>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59" name="Freeform 571"/>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0" name="Rectangle 572"/>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761" name="Freeform 573"/>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2" name="Freeform 574"/>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3" name="Rectangle 575"/>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764" name="Freeform 576"/>
            <p:cNvSpPr>
              <a:spLocks/>
            </p:cNvSpPr>
            <p:nvPr/>
          </p:nvSpPr>
          <p:spPr bwMode="auto">
            <a:xfrm>
              <a:off x="2744" y="221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5" name="Freeform 577"/>
            <p:cNvSpPr>
              <a:spLocks/>
            </p:cNvSpPr>
            <p:nvPr/>
          </p:nvSpPr>
          <p:spPr bwMode="auto">
            <a:xfrm>
              <a:off x="2745"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6" name="Freeform 578"/>
            <p:cNvSpPr>
              <a:spLocks/>
            </p:cNvSpPr>
            <p:nvPr/>
          </p:nvSpPr>
          <p:spPr bwMode="auto">
            <a:xfrm>
              <a:off x="2744"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7" name="Freeform 579"/>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68" name="Freeform 580"/>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69" name="Freeform 581"/>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0" name="Freeform 582"/>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1" name="Freeform 583"/>
            <p:cNvSpPr>
              <a:spLocks/>
            </p:cNvSpPr>
            <p:nvPr/>
          </p:nvSpPr>
          <p:spPr bwMode="auto">
            <a:xfrm>
              <a:off x="2744" y="2232"/>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2" name="Freeform 584"/>
            <p:cNvSpPr>
              <a:spLocks/>
            </p:cNvSpPr>
            <p:nvPr/>
          </p:nvSpPr>
          <p:spPr bwMode="auto">
            <a:xfrm>
              <a:off x="2745"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3" name="Freeform 585"/>
            <p:cNvSpPr>
              <a:spLocks/>
            </p:cNvSpPr>
            <p:nvPr/>
          </p:nvSpPr>
          <p:spPr bwMode="auto">
            <a:xfrm>
              <a:off x="2744"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4" name="Freeform 586"/>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5" name="Freeform 587"/>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6" name="Freeform 588"/>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7" name="Freeform 589"/>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8" name="Freeform 590"/>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79" name="Freeform 591"/>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0" name="Freeform 592"/>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81" name="Freeform 593"/>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2" name="Freeform 594"/>
            <p:cNvSpPr>
              <a:spLocks/>
            </p:cNvSpPr>
            <p:nvPr/>
          </p:nvSpPr>
          <p:spPr bwMode="auto">
            <a:xfrm>
              <a:off x="2744" y="2254"/>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83" name="Freeform 595"/>
            <p:cNvSpPr>
              <a:spLocks/>
            </p:cNvSpPr>
            <p:nvPr/>
          </p:nvSpPr>
          <p:spPr bwMode="auto">
            <a:xfrm>
              <a:off x="2745"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84" name="Freeform 596"/>
            <p:cNvSpPr>
              <a:spLocks/>
            </p:cNvSpPr>
            <p:nvPr/>
          </p:nvSpPr>
          <p:spPr bwMode="auto">
            <a:xfrm>
              <a:off x="2744"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5" name="Freeform 597"/>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86" name="Freeform 598"/>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7" name="Freeform 599"/>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88" name="Freeform 600"/>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89" name="Freeform 601"/>
            <p:cNvSpPr>
              <a:spLocks/>
            </p:cNvSpPr>
            <p:nvPr/>
          </p:nvSpPr>
          <p:spPr bwMode="auto">
            <a:xfrm>
              <a:off x="2744" y="2276"/>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0" name="Freeform 602"/>
            <p:cNvSpPr>
              <a:spLocks/>
            </p:cNvSpPr>
            <p:nvPr/>
          </p:nvSpPr>
          <p:spPr bwMode="auto">
            <a:xfrm>
              <a:off x="2745"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1" name="Freeform 603"/>
            <p:cNvSpPr>
              <a:spLocks/>
            </p:cNvSpPr>
            <p:nvPr/>
          </p:nvSpPr>
          <p:spPr bwMode="auto">
            <a:xfrm>
              <a:off x="2744"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2" name="Freeform 604"/>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3" name="Freeform 605"/>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4" name="Freeform 606"/>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795" name="Freeform 607"/>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96" name="Freeform 608"/>
            <p:cNvSpPr>
              <a:spLocks/>
            </p:cNvSpPr>
            <p:nvPr/>
          </p:nvSpPr>
          <p:spPr bwMode="auto">
            <a:xfrm>
              <a:off x="2744" y="2298"/>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0925" name="Group 810"/>
          <p:cNvGrpSpPr>
            <a:grpSpLocks/>
          </p:cNvGrpSpPr>
          <p:nvPr/>
        </p:nvGrpSpPr>
        <p:grpSpPr bwMode="auto">
          <a:xfrm>
            <a:off x="4506913" y="2516188"/>
            <a:ext cx="3068637" cy="3459162"/>
            <a:chOff x="2737" y="2298"/>
            <a:chExt cx="559" cy="703"/>
          </a:xfrm>
        </p:grpSpPr>
        <p:sp>
          <p:nvSpPr>
            <p:cNvPr id="31397" name="Freeform 610"/>
            <p:cNvSpPr>
              <a:spLocks/>
            </p:cNvSpPr>
            <p:nvPr/>
          </p:nvSpPr>
          <p:spPr bwMode="auto">
            <a:xfrm>
              <a:off x="2745"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98" name="Freeform 611"/>
            <p:cNvSpPr>
              <a:spLocks/>
            </p:cNvSpPr>
            <p:nvPr/>
          </p:nvSpPr>
          <p:spPr bwMode="auto">
            <a:xfrm>
              <a:off x="2744"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99" name="Freeform 612"/>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0" name="Freeform 613"/>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01" name="Freeform 614"/>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2" name="Freeform 615"/>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03" name="Freeform 616"/>
            <p:cNvSpPr>
              <a:spLocks/>
            </p:cNvSpPr>
            <p:nvPr/>
          </p:nvSpPr>
          <p:spPr bwMode="auto">
            <a:xfrm>
              <a:off x="2744" y="232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4" name="Freeform 617"/>
            <p:cNvSpPr>
              <a:spLocks/>
            </p:cNvSpPr>
            <p:nvPr/>
          </p:nvSpPr>
          <p:spPr bwMode="auto">
            <a:xfrm>
              <a:off x="2745"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5" name="Freeform 618"/>
            <p:cNvSpPr>
              <a:spLocks/>
            </p:cNvSpPr>
            <p:nvPr/>
          </p:nvSpPr>
          <p:spPr bwMode="auto">
            <a:xfrm>
              <a:off x="2744"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06" name="Freeform 619"/>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7" name="Freeform 620"/>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08" name="Freeform 621"/>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09" name="Freeform 622"/>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10" name="Freeform 623"/>
            <p:cNvSpPr>
              <a:spLocks/>
            </p:cNvSpPr>
            <p:nvPr/>
          </p:nvSpPr>
          <p:spPr bwMode="auto">
            <a:xfrm>
              <a:off x="2744" y="2342"/>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1" name="Freeform 624"/>
            <p:cNvSpPr>
              <a:spLocks/>
            </p:cNvSpPr>
            <p:nvPr/>
          </p:nvSpPr>
          <p:spPr bwMode="auto">
            <a:xfrm>
              <a:off x="2745"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2" name="Freeform 625"/>
            <p:cNvSpPr>
              <a:spLocks/>
            </p:cNvSpPr>
            <p:nvPr/>
          </p:nvSpPr>
          <p:spPr bwMode="auto">
            <a:xfrm>
              <a:off x="2744"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13" name="Freeform 626"/>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4" name="Freeform 627"/>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15" name="Freeform 628"/>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6" name="Freeform 629"/>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17" name="Freeform 630"/>
            <p:cNvSpPr>
              <a:spLocks/>
            </p:cNvSpPr>
            <p:nvPr/>
          </p:nvSpPr>
          <p:spPr bwMode="auto">
            <a:xfrm>
              <a:off x="2744" y="2364"/>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8" name="Freeform 631"/>
            <p:cNvSpPr>
              <a:spLocks/>
            </p:cNvSpPr>
            <p:nvPr/>
          </p:nvSpPr>
          <p:spPr bwMode="auto">
            <a:xfrm>
              <a:off x="2745"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19" name="Freeform 632"/>
            <p:cNvSpPr>
              <a:spLocks/>
            </p:cNvSpPr>
            <p:nvPr/>
          </p:nvSpPr>
          <p:spPr bwMode="auto">
            <a:xfrm>
              <a:off x="2744" y="236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20" name="Freeform 633"/>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21" name="Freeform 634"/>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22" name="Freeform 635"/>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23" name="Freeform 636"/>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24" name="Freeform 637"/>
            <p:cNvSpPr>
              <a:spLocks/>
            </p:cNvSpPr>
            <p:nvPr/>
          </p:nvSpPr>
          <p:spPr bwMode="auto">
            <a:xfrm>
              <a:off x="2744" y="2386"/>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25" name="Freeform 638"/>
            <p:cNvSpPr>
              <a:spLocks/>
            </p:cNvSpPr>
            <p:nvPr/>
          </p:nvSpPr>
          <p:spPr bwMode="auto">
            <a:xfrm>
              <a:off x="2745"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26" name="Freeform 639"/>
            <p:cNvSpPr>
              <a:spLocks/>
            </p:cNvSpPr>
            <p:nvPr/>
          </p:nvSpPr>
          <p:spPr bwMode="auto">
            <a:xfrm>
              <a:off x="2744" y="238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27" name="Freeform 640"/>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28" name="Freeform 641"/>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29" name="Freeform 642"/>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0" name="Freeform 643"/>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31" name="Freeform 644"/>
            <p:cNvSpPr>
              <a:spLocks/>
            </p:cNvSpPr>
            <p:nvPr/>
          </p:nvSpPr>
          <p:spPr bwMode="auto">
            <a:xfrm>
              <a:off x="2744" y="2408"/>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2" name="Freeform 645"/>
            <p:cNvSpPr>
              <a:spLocks/>
            </p:cNvSpPr>
            <p:nvPr/>
          </p:nvSpPr>
          <p:spPr bwMode="auto">
            <a:xfrm>
              <a:off x="2745"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3" name="Freeform 646"/>
            <p:cNvSpPr>
              <a:spLocks/>
            </p:cNvSpPr>
            <p:nvPr/>
          </p:nvSpPr>
          <p:spPr bwMode="auto">
            <a:xfrm>
              <a:off x="2744" y="240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34" name="Freeform 647"/>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5" name="Freeform 648"/>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36" name="Freeform 649"/>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7" name="Freeform 650"/>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38" name="Freeform 651"/>
            <p:cNvSpPr>
              <a:spLocks/>
            </p:cNvSpPr>
            <p:nvPr/>
          </p:nvSpPr>
          <p:spPr bwMode="auto">
            <a:xfrm>
              <a:off x="2744" y="2430"/>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39" name="Freeform 652"/>
            <p:cNvSpPr>
              <a:spLocks/>
            </p:cNvSpPr>
            <p:nvPr/>
          </p:nvSpPr>
          <p:spPr bwMode="auto">
            <a:xfrm>
              <a:off x="2745"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0" name="Freeform 653"/>
            <p:cNvSpPr>
              <a:spLocks/>
            </p:cNvSpPr>
            <p:nvPr/>
          </p:nvSpPr>
          <p:spPr bwMode="auto">
            <a:xfrm>
              <a:off x="2744" y="2430"/>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41" name="Freeform 654"/>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2" name="Freeform 655"/>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43" name="Freeform 656"/>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4" name="Freeform 657"/>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45" name="Freeform 658"/>
            <p:cNvSpPr>
              <a:spLocks/>
            </p:cNvSpPr>
            <p:nvPr/>
          </p:nvSpPr>
          <p:spPr bwMode="auto">
            <a:xfrm>
              <a:off x="2744" y="2452"/>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6" name="Freeform 659"/>
            <p:cNvSpPr>
              <a:spLocks/>
            </p:cNvSpPr>
            <p:nvPr/>
          </p:nvSpPr>
          <p:spPr bwMode="auto">
            <a:xfrm>
              <a:off x="2745"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7" name="Freeform 660"/>
            <p:cNvSpPr>
              <a:spLocks/>
            </p:cNvSpPr>
            <p:nvPr/>
          </p:nvSpPr>
          <p:spPr bwMode="auto">
            <a:xfrm>
              <a:off x="2744" y="2452"/>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48" name="Freeform 661"/>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49" name="Freeform 662"/>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50" name="Freeform 663"/>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51" name="Freeform 664"/>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52" name="Freeform 665"/>
            <p:cNvSpPr>
              <a:spLocks/>
            </p:cNvSpPr>
            <p:nvPr/>
          </p:nvSpPr>
          <p:spPr bwMode="auto">
            <a:xfrm>
              <a:off x="2744" y="247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53" name="Freeform 666"/>
            <p:cNvSpPr>
              <a:spLocks/>
            </p:cNvSpPr>
            <p:nvPr/>
          </p:nvSpPr>
          <p:spPr bwMode="auto">
            <a:xfrm>
              <a:off x="2745"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54" name="Freeform 667"/>
            <p:cNvSpPr>
              <a:spLocks/>
            </p:cNvSpPr>
            <p:nvPr/>
          </p:nvSpPr>
          <p:spPr bwMode="auto">
            <a:xfrm>
              <a:off x="2744" y="247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55" name="Freeform 668"/>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56" name="Freeform 669"/>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57" name="Freeform 670"/>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58" name="Freeform 671"/>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59" name="Freeform 672"/>
            <p:cNvSpPr>
              <a:spLocks/>
            </p:cNvSpPr>
            <p:nvPr/>
          </p:nvSpPr>
          <p:spPr bwMode="auto">
            <a:xfrm>
              <a:off x="2744" y="2495"/>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0" name="Freeform 673"/>
            <p:cNvSpPr>
              <a:spLocks/>
            </p:cNvSpPr>
            <p:nvPr/>
          </p:nvSpPr>
          <p:spPr bwMode="auto">
            <a:xfrm>
              <a:off x="2745"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1" name="Freeform 674"/>
            <p:cNvSpPr>
              <a:spLocks/>
            </p:cNvSpPr>
            <p:nvPr/>
          </p:nvSpPr>
          <p:spPr bwMode="auto">
            <a:xfrm>
              <a:off x="2744" y="249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62" name="Freeform 675"/>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3" name="Freeform 676"/>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64" name="Freeform 677"/>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5" name="Freeform 678"/>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66" name="Freeform 679"/>
            <p:cNvSpPr>
              <a:spLocks/>
            </p:cNvSpPr>
            <p:nvPr/>
          </p:nvSpPr>
          <p:spPr bwMode="auto">
            <a:xfrm>
              <a:off x="2744" y="2517"/>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7" name="Freeform 680"/>
            <p:cNvSpPr>
              <a:spLocks/>
            </p:cNvSpPr>
            <p:nvPr/>
          </p:nvSpPr>
          <p:spPr bwMode="auto">
            <a:xfrm>
              <a:off x="2745"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68" name="Freeform 681"/>
            <p:cNvSpPr>
              <a:spLocks/>
            </p:cNvSpPr>
            <p:nvPr/>
          </p:nvSpPr>
          <p:spPr bwMode="auto">
            <a:xfrm>
              <a:off x="2744" y="251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69" name="Freeform 682"/>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0" name="Freeform 683"/>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71" name="Freeform 684"/>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2" name="Freeform 685"/>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73" name="Freeform 686"/>
            <p:cNvSpPr>
              <a:spLocks/>
            </p:cNvSpPr>
            <p:nvPr/>
          </p:nvSpPr>
          <p:spPr bwMode="auto">
            <a:xfrm>
              <a:off x="2744" y="2539"/>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4" name="Freeform 687"/>
            <p:cNvSpPr>
              <a:spLocks/>
            </p:cNvSpPr>
            <p:nvPr/>
          </p:nvSpPr>
          <p:spPr bwMode="auto">
            <a:xfrm>
              <a:off x="2745"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5" name="Freeform 688"/>
            <p:cNvSpPr>
              <a:spLocks/>
            </p:cNvSpPr>
            <p:nvPr/>
          </p:nvSpPr>
          <p:spPr bwMode="auto">
            <a:xfrm>
              <a:off x="2744" y="253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76" name="Freeform 689"/>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7" name="Freeform 690"/>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78" name="Freeform 691"/>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79" name="Freeform 692"/>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80" name="Freeform 693"/>
            <p:cNvSpPr>
              <a:spLocks/>
            </p:cNvSpPr>
            <p:nvPr/>
          </p:nvSpPr>
          <p:spPr bwMode="auto">
            <a:xfrm>
              <a:off x="2744" y="2561"/>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1" name="Freeform 694"/>
            <p:cNvSpPr>
              <a:spLocks/>
            </p:cNvSpPr>
            <p:nvPr/>
          </p:nvSpPr>
          <p:spPr bwMode="auto">
            <a:xfrm>
              <a:off x="2745"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2" name="Freeform 695"/>
            <p:cNvSpPr>
              <a:spLocks/>
            </p:cNvSpPr>
            <p:nvPr/>
          </p:nvSpPr>
          <p:spPr bwMode="auto">
            <a:xfrm>
              <a:off x="2744" y="2561"/>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83" name="Freeform 696"/>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4" name="Freeform 697"/>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85" name="Freeform 698"/>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6" name="Freeform 699"/>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87" name="Freeform 700"/>
            <p:cNvSpPr>
              <a:spLocks/>
            </p:cNvSpPr>
            <p:nvPr/>
          </p:nvSpPr>
          <p:spPr bwMode="auto">
            <a:xfrm>
              <a:off x="2744" y="258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8" name="Freeform 701"/>
            <p:cNvSpPr>
              <a:spLocks/>
            </p:cNvSpPr>
            <p:nvPr/>
          </p:nvSpPr>
          <p:spPr bwMode="auto">
            <a:xfrm>
              <a:off x="2745"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89" name="Freeform 702"/>
            <p:cNvSpPr>
              <a:spLocks/>
            </p:cNvSpPr>
            <p:nvPr/>
          </p:nvSpPr>
          <p:spPr bwMode="auto">
            <a:xfrm>
              <a:off x="2744" y="258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90" name="Freeform 703"/>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91" name="Freeform 704"/>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92" name="Freeform 705"/>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93" name="Freeform 706"/>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94" name="Freeform 707"/>
            <p:cNvSpPr>
              <a:spLocks/>
            </p:cNvSpPr>
            <p:nvPr/>
          </p:nvSpPr>
          <p:spPr bwMode="auto">
            <a:xfrm>
              <a:off x="2744" y="2605"/>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95" name="Freeform 708"/>
            <p:cNvSpPr>
              <a:spLocks/>
            </p:cNvSpPr>
            <p:nvPr/>
          </p:nvSpPr>
          <p:spPr bwMode="auto">
            <a:xfrm>
              <a:off x="2745"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96" name="Freeform 709"/>
            <p:cNvSpPr>
              <a:spLocks/>
            </p:cNvSpPr>
            <p:nvPr/>
          </p:nvSpPr>
          <p:spPr bwMode="auto">
            <a:xfrm>
              <a:off x="2744" y="260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97" name="Freeform 710"/>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498" name="Freeform 711"/>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499" name="Freeform 712"/>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0" name="Freeform 713"/>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01" name="Freeform 714"/>
            <p:cNvSpPr>
              <a:spLocks/>
            </p:cNvSpPr>
            <p:nvPr/>
          </p:nvSpPr>
          <p:spPr bwMode="auto">
            <a:xfrm>
              <a:off x="2744" y="2627"/>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2" name="Freeform 715"/>
            <p:cNvSpPr>
              <a:spLocks/>
            </p:cNvSpPr>
            <p:nvPr/>
          </p:nvSpPr>
          <p:spPr bwMode="auto">
            <a:xfrm>
              <a:off x="2745"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3" name="Freeform 716"/>
            <p:cNvSpPr>
              <a:spLocks/>
            </p:cNvSpPr>
            <p:nvPr/>
          </p:nvSpPr>
          <p:spPr bwMode="auto">
            <a:xfrm>
              <a:off x="2744" y="2627"/>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04" name="Freeform 717"/>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5" name="Freeform 718"/>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06" name="Freeform 719"/>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7" name="Freeform 720"/>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08" name="Freeform 721"/>
            <p:cNvSpPr>
              <a:spLocks/>
            </p:cNvSpPr>
            <p:nvPr/>
          </p:nvSpPr>
          <p:spPr bwMode="auto">
            <a:xfrm>
              <a:off x="2744" y="2649"/>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09" name="Freeform 722"/>
            <p:cNvSpPr>
              <a:spLocks/>
            </p:cNvSpPr>
            <p:nvPr/>
          </p:nvSpPr>
          <p:spPr bwMode="auto">
            <a:xfrm>
              <a:off x="2745"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0" name="Freeform 723"/>
            <p:cNvSpPr>
              <a:spLocks/>
            </p:cNvSpPr>
            <p:nvPr/>
          </p:nvSpPr>
          <p:spPr bwMode="auto">
            <a:xfrm>
              <a:off x="2744" y="2649"/>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11" name="Freeform 724"/>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0"/>
                  </a:moveTo>
                  <a:lnTo>
                    <a:pt x="0" y="0"/>
                  </a:lnTo>
                  <a:lnTo>
                    <a:pt x="27" y="7903"/>
                  </a:lnTo>
                  <a:lnTo>
                    <a:pt x="27"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2" name="Freeform 725"/>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0"/>
                  </a:moveTo>
                  <a:lnTo>
                    <a:pt x="27"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3" name="Rectangle 726"/>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514" name="Freeform 727"/>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7903"/>
                  </a:moveTo>
                  <a:lnTo>
                    <a:pt x="27"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5" name="Freeform 728"/>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7903"/>
                  </a:moveTo>
                  <a:lnTo>
                    <a:pt x="0" y="0"/>
                  </a:lnTo>
                  <a:lnTo>
                    <a:pt x="27" y="0"/>
                  </a:lnTo>
                  <a:lnTo>
                    <a:pt x="27"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6" name="Rectangle 729"/>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517" name="Freeform 730"/>
            <p:cNvSpPr>
              <a:spLocks/>
            </p:cNvSpPr>
            <p:nvPr/>
          </p:nvSpPr>
          <p:spPr bwMode="auto">
            <a:xfrm>
              <a:off x="326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8" name="Freeform 731"/>
            <p:cNvSpPr>
              <a:spLocks/>
            </p:cNvSpPr>
            <p:nvPr/>
          </p:nvSpPr>
          <p:spPr bwMode="auto">
            <a:xfrm>
              <a:off x="3259"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19" name="Freeform 732"/>
            <p:cNvSpPr>
              <a:spLocks/>
            </p:cNvSpPr>
            <p:nvPr/>
          </p:nvSpPr>
          <p:spPr bwMode="auto">
            <a:xfrm>
              <a:off x="3259"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0" name="Freeform 733"/>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21" name="Freeform 734"/>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2" name="Freeform 735"/>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23" name="Freeform 736"/>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4" name="Freeform 737"/>
            <p:cNvSpPr>
              <a:spLocks/>
            </p:cNvSpPr>
            <p:nvPr/>
          </p:nvSpPr>
          <p:spPr bwMode="auto">
            <a:xfrm>
              <a:off x="326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25" name="Freeform 738"/>
            <p:cNvSpPr>
              <a:spLocks/>
            </p:cNvSpPr>
            <p:nvPr/>
          </p:nvSpPr>
          <p:spPr bwMode="auto">
            <a:xfrm>
              <a:off x="3259"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26" name="Freeform 739"/>
            <p:cNvSpPr>
              <a:spLocks/>
            </p:cNvSpPr>
            <p:nvPr/>
          </p:nvSpPr>
          <p:spPr bwMode="auto">
            <a:xfrm>
              <a:off x="3259"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7" name="Freeform 740"/>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28" name="Freeform 741"/>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29" name="Freeform 742"/>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0" name="Freeform 743"/>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1" name="Freeform 744"/>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2" name="Freeform 745"/>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3" name="Freeform 746"/>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4" name="Freeform 747"/>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5" name="Freeform 748"/>
            <p:cNvSpPr>
              <a:spLocks/>
            </p:cNvSpPr>
            <p:nvPr/>
          </p:nvSpPr>
          <p:spPr bwMode="auto">
            <a:xfrm>
              <a:off x="326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6" name="Freeform 749"/>
            <p:cNvSpPr>
              <a:spLocks/>
            </p:cNvSpPr>
            <p:nvPr/>
          </p:nvSpPr>
          <p:spPr bwMode="auto">
            <a:xfrm>
              <a:off x="3259"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7" name="Freeform 750"/>
            <p:cNvSpPr>
              <a:spLocks/>
            </p:cNvSpPr>
            <p:nvPr/>
          </p:nvSpPr>
          <p:spPr bwMode="auto">
            <a:xfrm>
              <a:off x="3259"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38" name="Freeform 751"/>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39" name="Freeform 752"/>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0" name="Freeform 753"/>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41" name="Freeform 754"/>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2" name="Freeform 755"/>
            <p:cNvSpPr>
              <a:spLocks/>
            </p:cNvSpPr>
            <p:nvPr/>
          </p:nvSpPr>
          <p:spPr bwMode="auto">
            <a:xfrm>
              <a:off x="326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43" name="Freeform 756"/>
            <p:cNvSpPr>
              <a:spLocks/>
            </p:cNvSpPr>
            <p:nvPr/>
          </p:nvSpPr>
          <p:spPr bwMode="auto">
            <a:xfrm>
              <a:off x="3259"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44" name="Freeform 757"/>
            <p:cNvSpPr>
              <a:spLocks/>
            </p:cNvSpPr>
            <p:nvPr/>
          </p:nvSpPr>
          <p:spPr bwMode="auto">
            <a:xfrm>
              <a:off x="3259"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5" name="Freeform 758"/>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46" name="Freeform 759"/>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7" name="Freeform 760"/>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48" name="Freeform 761"/>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49" name="Freeform 762"/>
            <p:cNvSpPr>
              <a:spLocks/>
            </p:cNvSpPr>
            <p:nvPr/>
          </p:nvSpPr>
          <p:spPr bwMode="auto">
            <a:xfrm>
              <a:off x="326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0" name="Freeform 763"/>
            <p:cNvSpPr>
              <a:spLocks/>
            </p:cNvSpPr>
            <p:nvPr/>
          </p:nvSpPr>
          <p:spPr bwMode="auto">
            <a:xfrm>
              <a:off x="3259"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1" name="Freeform 764"/>
            <p:cNvSpPr>
              <a:spLocks/>
            </p:cNvSpPr>
            <p:nvPr/>
          </p:nvSpPr>
          <p:spPr bwMode="auto">
            <a:xfrm>
              <a:off x="3259"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2" name="Freeform 765"/>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3" name="Freeform 766"/>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4" name="Freeform 767"/>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5" name="Freeform 768"/>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6" name="Freeform 769"/>
            <p:cNvSpPr>
              <a:spLocks/>
            </p:cNvSpPr>
            <p:nvPr/>
          </p:nvSpPr>
          <p:spPr bwMode="auto">
            <a:xfrm>
              <a:off x="326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7" name="Freeform 770"/>
            <p:cNvSpPr>
              <a:spLocks/>
            </p:cNvSpPr>
            <p:nvPr/>
          </p:nvSpPr>
          <p:spPr bwMode="auto">
            <a:xfrm>
              <a:off x="3259"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58" name="Freeform 771"/>
            <p:cNvSpPr>
              <a:spLocks/>
            </p:cNvSpPr>
            <p:nvPr/>
          </p:nvSpPr>
          <p:spPr bwMode="auto">
            <a:xfrm>
              <a:off x="3259"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59" name="Freeform 772"/>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0" name="Freeform 773"/>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1" name="Freeform 774"/>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2" name="Freeform 775"/>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3" name="Freeform 776"/>
            <p:cNvSpPr>
              <a:spLocks/>
            </p:cNvSpPr>
            <p:nvPr/>
          </p:nvSpPr>
          <p:spPr bwMode="auto">
            <a:xfrm>
              <a:off x="326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4" name="Freeform 777"/>
            <p:cNvSpPr>
              <a:spLocks/>
            </p:cNvSpPr>
            <p:nvPr/>
          </p:nvSpPr>
          <p:spPr bwMode="auto">
            <a:xfrm>
              <a:off x="3259"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5" name="Freeform 778"/>
            <p:cNvSpPr>
              <a:spLocks/>
            </p:cNvSpPr>
            <p:nvPr/>
          </p:nvSpPr>
          <p:spPr bwMode="auto">
            <a:xfrm>
              <a:off x="3259"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6" name="Freeform 779"/>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7" name="Freeform 780"/>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68" name="Freeform 781"/>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69" name="Freeform 782"/>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0" name="Freeform 783"/>
            <p:cNvSpPr>
              <a:spLocks/>
            </p:cNvSpPr>
            <p:nvPr/>
          </p:nvSpPr>
          <p:spPr bwMode="auto">
            <a:xfrm>
              <a:off x="326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1" name="Freeform 784"/>
            <p:cNvSpPr>
              <a:spLocks/>
            </p:cNvSpPr>
            <p:nvPr/>
          </p:nvSpPr>
          <p:spPr bwMode="auto">
            <a:xfrm>
              <a:off x="3259"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2" name="Freeform 785"/>
            <p:cNvSpPr>
              <a:spLocks/>
            </p:cNvSpPr>
            <p:nvPr/>
          </p:nvSpPr>
          <p:spPr bwMode="auto">
            <a:xfrm>
              <a:off x="3259"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3" name="Freeform 786"/>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4" name="Freeform 787"/>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5" name="Freeform 788"/>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6" name="Freeform 789"/>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77" name="Freeform 790"/>
            <p:cNvSpPr>
              <a:spLocks/>
            </p:cNvSpPr>
            <p:nvPr/>
          </p:nvSpPr>
          <p:spPr bwMode="auto">
            <a:xfrm>
              <a:off x="326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8" name="Freeform 791"/>
            <p:cNvSpPr>
              <a:spLocks/>
            </p:cNvSpPr>
            <p:nvPr/>
          </p:nvSpPr>
          <p:spPr bwMode="auto">
            <a:xfrm>
              <a:off x="3259"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79" name="Freeform 792"/>
            <p:cNvSpPr>
              <a:spLocks/>
            </p:cNvSpPr>
            <p:nvPr/>
          </p:nvSpPr>
          <p:spPr bwMode="auto">
            <a:xfrm>
              <a:off x="3259"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0" name="Freeform 793"/>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81" name="Freeform 794"/>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2" name="Freeform 795"/>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83" name="Freeform 796"/>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4" name="Freeform 797"/>
            <p:cNvSpPr>
              <a:spLocks/>
            </p:cNvSpPr>
            <p:nvPr/>
          </p:nvSpPr>
          <p:spPr bwMode="auto">
            <a:xfrm>
              <a:off x="326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85" name="Freeform 798"/>
            <p:cNvSpPr>
              <a:spLocks/>
            </p:cNvSpPr>
            <p:nvPr/>
          </p:nvSpPr>
          <p:spPr bwMode="auto">
            <a:xfrm>
              <a:off x="3259"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86" name="Freeform 799"/>
            <p:cNvSpPr>
              <a:spLocks/>
            </p:cNvSpPr>
            <p:nvPr/>
          </p:nvSpPr>
          <p:spPr bwMode="auto">
            <a:xfrm>
              <a:off x="3259"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7" name="Freeform 800"/>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88" name="Freeform 801"/>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89" name="Freeform 802"/>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90" name="Freeform 803"/>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91" name="Freeform 804"/>
            <p:cNvSpPr>
              <a:spLocks/>
            </p:cNvSpPr>
            <p:nvPr/>
          </p:nvSpPr>
          <p:spPr bwMode="auto">
            <a:xfrm>
              <a:off x="326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92" name="Freeform 805"/>
            <p:cNvSpPr>
              <a:spLocks/>
            </p:cNvSpPr>
            <p:nvPr/>
          </p:nvSpPr>
          <p:spPr bwMode="auto">
            <a:xfrm>
              <a:off x="3259"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93" name="Freeform 806"/>
            <p:cNvSpPr>
              <a:spLocks/>
            </p:cNvSpPr>
            <p:nvPr/>
          </p:nvSpPr>
          <p:spPr bwMode="auto">
            <a:xfrm>
              <a:off x="3259"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94" name="Freeform 807"/>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595" name="Freeform 808"/>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596" name="Freeform 809"/>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0926" name="Group 1011"/>
          <p:cNvGrpSpPr>
            <a:grpSpLocks/>
          </p:cNvGrpSpPr>
          <p:nvPr/>
        </p:nvGrpSpPr>
        <p:grpSpPr bwMode="auto">
          <a:xfrm>
            <a:off x="2100263" y="2300288"/>
            <a:ext cx="5475287" cy="2484437"/>
            <a:chOff x="2299" y="2254"/>
            <a:chExt cx="997" cy="505"/>
          </a:xfrm>
        </p:grpSpPr>
        <p:sp>
          <p:nvSpPr>
            <p:cNvPr id="31197" name="Freeform 811"/>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98" name="Freeform 812"/>
            <p:cNvSpPr>
              <a:spLocks/>
            </p:cNvSpPr>
            <p:nvPr/>
          </p:nvSpPr>
          <p:spPr bwMode="auto">
            <a:xfrm>
              <a:off x="326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199" name="Freeform 813"/>
            <p:cNvSpPr>
              <a:spLocks/>
            </p:cNvSpPr>
            <p:nvPr/>
          </p:nvSpPr>
          <p:spPr bwMode="auto">
            <a:xfrm>
              <a:off x="3259"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0" name="Freeform 814"/>
            <p:cNvSpPr>
              <a:spLocks/>
            </p:cNvSpPr>
            <p:nvPr/>
          </p:nvSpPr>
          <p:spPr bwMode="auto">
            <a:xfrm>
              <a:off x="3259"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01" name="Freeform 815"/>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2" name="Freeform 816"/>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03" name="Freeform 817"/>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4" name="Freeform 818"/>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05" name="Freeform 819"/>
            <p:cNvSpPr>
              <a:spLocks/>
            </p:cNvSpPr>
            <p:nvPr/>
          </p:nvSpPr>
          <p:spPr bwMode="auto">
            <a:xfrm>
              <a:off x="326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6" name="Freeform 820"/>
            <p:cNvSpPr>
              <a:spLocks/>
            </p:cNvSpPr>
            <p:nvPr/>
          </p:nvSpPr>
          <p:spPr bwMode="auto">
            <a:xfrm>
              <a:off x="3259"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7" name="Freeform 821"/>
            <p:cNvSpPr>
              <a:spLocks/>
            </p:cNvSpPr>
            <p:nvPr/>
          </p:nvSpPr>
          <p:spPr bwMode="auto">
            <a:xfrm>
              <a:off x="3259"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08" name="Freeform 822"/>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09" name="Freeform 823"/>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10" name="Freeform 824"/>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11" name="Freeform 825"/>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12" name="Freeform 826"/>
            <p:cNvSpPr>
              <a:spLocks/>
            </p:cNvSpPr>
            <p:nvPr/>
          </p:nvSpPr>
          <p:spPr bwMode="auto">
            <a:xfrm>
              <a:off x="326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13" name="Freeform 827"/>
            <p:cNvSpPr>
              <a:spLocks/>
            </p:cNvSpPr>
            <p:nvPr/>
          </p:nvSpPr>
          <p:spPr bwMode="auto">
            <a:xfrm>
              <a:off x="3259"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14" name="Freeform 828"/>
            <p:cNvSpPr>
              <a:spLocks/>
            </p:cNvSpPr>
            <p:nvPr/>
          </p:nvSpPr>
          <p:spPr bwMode="auto">
            <a:xfrm>
              <a:off x="3259"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15" name="Freeform 829"/>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16" name="Freeform 830"/>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17" name="Freeform 831"/>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18" name="Freeform 832"/>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19" name="Freeform 833"/>
            <p:cNvSpPr>
              <a:spLocks/>
            </p:cNvSpPr>
            <p:nvPr/>
          </p:nvSpPr>
          <p:spPr bwMode="auto">
            <a:xfrm>
              <a:off x="326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0" name="Freeform 834"/>
            <p:cNvSpPr>
              <a:spLocks/>
            </p:cNvSpPr>
            <p:nvPr/>
          </p:nvSpPr>
          <p:spPr bwMode="auto">
            <a:xfrm>
              <a:off x="3259"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1" name="Freeform 835"/>
            <p:cNvSpPr>
              <a:spLocks/>
            </p:cNvSpPr>
            <p:nvPr/>
          </p:nvSpPr>
          <p:spPr bwMode="auto">
            <a:xfrm>
              <a:off x="3259"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22" name="Freeform 836"/>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3" name="Freeform 837"/>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24" name="Freeform 838"/>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5" name="Freeform 839"/>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26" name="Freeform 840"/>
            <p:cNvSpPr>
              <a:spLocks/>
            </p:cNvSpPr>
            <p:nvPr/>
          </p:nvSpPr>
          <p:spPr bwMode="auto">
            <a:xfrm>
              <a:off x="326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7" name="Freeform 841"/>
            <p:cNvSpPr>
              <a:spLocks/>
            </p:cNvSpPr>
            <p:nvPr/>
          </p:nvSpPr>
          <p:spPr bwMode="auto">
            <a:xfrm>
              <a:off x="3259"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28" name="Freeform 842"/>
            <p:cNvSpPr>
              <a:spLocks/>
            </p:cNvSpPr>
            <p:nvPr/>
          </p:nvSpPr>
          <p:spPr bwMode="auto">
            <a:xfrm>
              <a:off x="3259"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29" name="Freeform 843"/>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0" name="Freeform 844"/>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1" name="Freeform 845"/>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2" name="Freeform 846"/>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3" name="Freeform 847"/>
            <p:cNvSpPr>
              <a:spLocks/>
            </p:cNvSpPr>
            <p:nvPr/>
          </p:nvSpPr>
          <p:spPr bwMode="auto">
            <a:xfrm>
              <a:off x="326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4" name="Freeform 848"/>
            <p:cNvSpPr>
              <a:spLocks/>
            </p:cNvSpPr>
            <p:nvPr/>
          </p:nvSpPr>
          <p:spPr bwMode="auto">
            <a:xfrm>
              <a:off x="3259"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5" name="Freeform 849"/>
            <p:cNvSpPr>
              <a:spLocks/>
            </p:cNvSpPr>
            <p:nvPr/>
          </p:nvSpPr>
          <p:spPr bwMode="auto">
            <a:xfrm>
              <a:off x="3259"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6" name="Freeform 850"/>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7" name="Freeform 851"/>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38" name="Freeform 852"/>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39" name="Freeform 853"/>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40" name="Freeform 854"/>
            <p:cNvSpPr>
              <a:spLocks/>
            </p:cNvSpPr>
            <p:nvPr/>
          </p:nvSpPr>
          <p:spPr bwMode="auto">
            <a:xfrm>
              <a:off x="326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1" name="Freeform 855"/>
            <p:cNvSpPr>
              <a:spLocks/>
            </p:cNvSpPr>
            <p:nvPr/>
          </p:nvSpPr>
          <p:spPr bwMode="auto">
            <a:xfrm>
              <a:off x="3259"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2" name="Freeform 856"/>
            <p:cNvSpPr>
              <a:spLocks/>
            </p:cNvSpPr>
            <p:nvPr/>
          </p:nvSpPr>
          <p:spPr bwMode="auto">
            <a:xfrm>
              <a:off x="3259"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43" name="Freeform 857"/>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4" name="Freeform 858"/>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45" name="Freeform 859"/>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6" name="Freeform 860"/>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47" name="Freeform 861"/>
            <p:cNvSpPr>
              <a:spLocks/>
            </p:cNvSpPr>
            <p:nvPr/>
          </p:nvSpPr>
          <p:spPr bwMode="auto">
            <a:xfrm>
              <a:off x="326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8" name="Freeform 862"/>
            <p:cNvSpPr>
              <a:spLocks/>
            </p:cNvSpPr>
            <p:nvPr/>
          </p:nvSpPr>
          <p:spPr bwMode="auto">
            <a:xfrm>
              <a:off x="3259"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49" name="Freeform 863"/>
            <p:cNvSpPr>
              <a:spLocks/>
            </p:cNvSpPr>
            <p:nvPr/>
          </p:nvSpPr>
          <p:spPr bwMode="auto">
            <a:xfrm>
              <a:off x="3259"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50" name="Freeform 864"/>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51" name="Freeform 865"/>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52" name="Freeform 866"/>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53" name="Freeform 867"/>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54" name="Freeform 868"/>
            <p:cNvSpPr>
              <a:spLocks/>
            </p:cNvSpPr>
            <p:nvPr/>
          </p:nvSpPr>
          <p:spPr bwMode="auto">
            <a:xfrm>
              <a:off x="326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55" name="Freeform 869"/>
            <p:cNvSpPr>
              <a:spLocks/>
            </p:cNvSpPr>
            <p:nvPr/>
          </p:nvSpPr>
          <p:spPr bwMode="auto">
            <a:xfrm>
              <a:off x="3259"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56" name="Freeform 870"/>
            <p:cNvSpPr>
              <a:spLocks/>
            </p:cNvSpPr>
            <p:nvPr/>
          </p:nvSpPr>
          <p:spPr bwMode="auto">
            <a:xfrm>
              <a:off x="3259"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57" name="Freeform 871"/>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58" name="Freeform 872"/>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59" name="Freeform 873"/>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0" name="Freeform 874"/>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61" name="Freeform 875"/>
            <p:cNvSpPr>
              <a:spLocks/>
            </p:cNvSpPr>
            <p:nvPr/>
          </p:nvSpPr>
          <p:spPr bwMode="auto">
            <a:xfrm>
              <a:off x="326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2" name="Freeform 876"/>
            <p:cNvSpPr>
              <a:spLocks/>
            </p:cNvSpPr>
            <p:nvPr/>
          </p:nvSpPr>
          <p:spPr bwMode="auto">
            <a:xfrm>
              <a:off x="3259"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3" name="Freeform 877"/>
            <p:cNvSpPr>
              <a:spLocks/>
            </p:cNvSpPr>
            <p:nvPr/>
          </p:nvSpPr>
          <p:spPr bwMode="auto">
            <a:xfrm>
              <a:off x="3259"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64" name="Freeform 878"/>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5" name="Freeform 879"/>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6" name="Freeform 880"/>
            <p:cNvSpPr>
              <a:spLocks/>
            </p:cNvSpPr>
            <p:nvPr/>
          </p:nvSpPr>
          <p:spPr bwMode="auto">
            <a:xfrm>
              <a:off x="2306" y="2649"/>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67" name="Freeform 881"/>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68" name="Freeform 882"/>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69" name="Freeform 883"/>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0" name="Freeform 884"/>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71" name="Freeform 885"/>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2" name="Freeform 886"/>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3" name="Freeform 887"/>
            <p:cNvSpPr>
              <a:spLocks/>
            </p:cNvSpPr>
            <p:nvPr/>
          </p:nvSpPr>
          <p:spPr bwMode="auto">
            <a:xfrm>
              <a:off x="2306" y="2627"/>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74" name="Freeform 888"/>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5" name="Freeform 889"/>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76" name="Freeform 890"/>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7" name="Freeform 891"/>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78" name="Freeform 892"/>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79" name="Freeform 893"/>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0" name="Freeform 894"/>
            <p:cNvSpPr>
              <a:spLocks/>
            </p:cNvSpPr>
            <p:nvPr/>
          </p:nvSpPr>
          <p:spPr bwMode="auto">
            <a:xfrm>
              <a:off x="2306" y="260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81" name="Freeform 895"/>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2" name="Freeform 896"/>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83" name="Freeform 897"/>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4" name="Freeform 898"/>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85" name="Freeform 899"/>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6" name="Freeform 900"/>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7" name="Freeform 901"/>
            <p:cNvSpPr>
              <a:spLocks/>
            </p:cNvSpPr>
            <p:nvPr/>
          </p:nvSpPr>
          <p:spPr bwMode="auto">
            <a:xfrm>
              <a:off x="2306" y="258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88" name="Freeform 902"/>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89" name="Freeform 903"/>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90" name="Freeform 904"/>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91" name="Freeform 905"/>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92" name="Freeform 906"/>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93" name="Freeform 907"/>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94" name="Freeform 908"/>
            <p:cNvSpPr>
              <a:spLocks/>
            </p:cNvSpPr>
            <p:nvPr/>
          </p:nvSpPr>
          <p:spPr bwMode="auto">
            <a:xfrm>
              <a:off x="2306" y="2561"/>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95" name="Freeform 909"/>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96" name="Freeform 910"/>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97" name="Freeform 911"/>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298" name="Freeform 912"/>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299" name="Freeform 913"/>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0" name="Freeform 914"/>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1" name="Freeform 915"/>
            <p:cNvSpPr>
              <a:spLocks/>
            </p:cNvSpPr>
            <p:nvPr/>
          </p:nvSpPr>
          <p:spPr bwMode="auto">
            <a:xfrm>
              <a:off x="2306" y="253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02" name="Freeform 916"/>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3" name="Freeform 917"/>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04" name="Freeform 918"/>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5" name="Freeform 919"/>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06" name="Freeform 920"/>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7" name="Freeform 921"/>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08" name="Freeform 922"/>
            <p:cNvSpPr>
              <a:spLocks/>
            </p:cNvSpPr>
            <p:nvPr/>
          </p:nvSpPr>
          <p:spPr bwMode="auto">
            <a:xfrm>
              <a:off x="2306" y="251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09" name="Freeform 923"/>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0" name="Freeform 924"/>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11" name="Freeform 925"/>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2" name="Freeform 926"/>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13" name="Freeform 927"/>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4" name="Freeform 928"/>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5" name="Freeform 929"/>
            <p:cNvSpPr>
              <a:spLocks/>
            </p:cNvSpPr>
            <p:nvPr/>
          </p:nvSpPr>
          <p:spPr bwMode="auto">
            <a:xfrm>
              <a:off x="2306" y="249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16" name="Freeform 930"/>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7" name="Freeform 931"/>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18" name="Freeform 932"/>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19" name="Freeform 933"/>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20" name="Freeform 934"/>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1" name="Freeform 935"/>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2" name="Freeform 936"/>
            <p:cNvSpPr>
              <a:spLocks/>
            </p:cNvSpPr>
            <p:nvPr/>
          </p:nvSpPr>
          <p:spPr bwMode="auto">
            <a:xfrm>
              <a:off x="2306" y="247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23" name="Freeform 937"/>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4" name="Freeform 938"/>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25" name="Freeform 939"/>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6" name="Freeform 940"/>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27" name="Freeform 941"/>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8" name="Freeform 942"/>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29" name="Freeform 943"/>
            <p:cNvSpPr>
              <a:spLocks/>
            </p:cNvSpPr>
            <p:nvPr/>
          </p:nvSpPr>
          <p:spPr bwMode="auto">
            <a:xfrm>
              <a:off x="2306" y="2452"/>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0" name="Freeform 944"/>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31" name="Freeform 945"/>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2" name="Freeform 946"/>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33" name="Freeform 947"/>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4" name="Freeform 948"/>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35" name="Freeform 949"/>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36" name="Freeform 950"/>
            <p:cNvSpPr>
              <a:spLocks/>
            </p:cNvSpPr>
            <p:nvPr/>
          </p:nvSpPr>
          <p:spPr bwMode="auto">
            <a:xfrm>
              <a:off x="2306" y="2430"/>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7" name="Freeform 951"/>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38" name="Freeform 952"/>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39" name="Freeform 953"/>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0" name="Freeform 954"/>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41" name="Freeform 955"/>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2" name="Freeform 956"/>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3" name="Freeform 957"/>
            <p:cNvSpPr>
              <a:spLocks/>
            </p:cNvSpPr>
            <p:nvPr/>
          </p:nvSpPr>
          <p:spPr bwMode="auto">
            <a:xfrm>
              <a:off x="2306" y="240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44" name="Freeform 958"/>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5" name="Freeform 959"/>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46" name="Freeform 960"/>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7" name="Freeform 961"/>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48" name="Freeform 962"/>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49" name="Freeform 963"/>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0" name="Freeform 964"/>
            <p:cNvSpPr>
              <a:spLocks/>
            </p:cNvSpPr>
            <p:nvPr/>
          </p:nvSpPr>
          <p:spPr bwMode="auto">
            <a:xfrm>
              <a:off x="2306" y="238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51" name="Freeform 965"/>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2" name="Freeform 966"/>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53" name="Freeform 967"/>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4" name="Freeform 968"/>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55" name="Freeform 969"/>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6" name="Freeform 970"/>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7" name="Freeform 971"/>
            <p:cNvSpPr>
              <a:spLocks/>
            </p:cNvSpPr>
            <p:nvPr/>
          </p:nvSpPr>
          <p:spPr bwMode="auto">
            <a:xfrm>
              <a:off x="2306" y="236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58" name="Freeform 972"/>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59" name="Freeform 973"/>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60" name="Freeform 974"/>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61" name="Freeform 975"/>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62" name="Freeform 976"/>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63" name="Freeform 977"/>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64" name="Freeform 978"/>
            <p:cNvSpPr>
              <a:spLocks/>
            </p:cNvSpPr>
            <p:nvPr/>
          </p:nvSpPr>
          <p:spPr bwMode="auto">
            <a:xfrm>
              <a:off x="2306" y="2342"/>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65" name="Freeform 979"/>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66" name="Freeform 980"/>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67" name="Freeform 981"/>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68" name="Freeform 982"/>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69" name="Freeform 983"/>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0" name="Freeform 984"/>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1" name="Freeform 985"/>
            <p:cNvSpPr>
              <a:spLocks/>
            </p:cNvSpPr>
            <p:nvPr/>
          </p:nvSpPr>
          <p:spPr bwMode="auto">
            <a:xfrm>
              <a:off x="2306" y="232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72" name="Freeform 986"/>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3" name="Freeform 987"/>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74" name="Freeform 988"/>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5" name="Freeform 989"/>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76" name="Freeform 990"/>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7" name="Freeform 991"/>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78" name="Freeform 992"/>
            <p:cNvSpPr>
              <a:spLocks/>
            </p:cNvSpPr>
            <p:nvPr/>
          </p:nvSpPr>
          <p:spPr bwMode="auto">
            <a:xfrm>
              <a:off x="2306" y="229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79" name="Freeform 993"/>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0" name="Freeform 994"/>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81" name="Freeform 995"/>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2" name="Freeform 996"/>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83" name="Freeform 997"/>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4" name="Freeform 998"/>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5" name="Freeform 999"/>
            <p:cNvSpPr>
              <a:spLocks/>
            </p:cNvSpPr>
            <p:nvPr/>
          </p:nvSpPr>
          <p:spPr bwMode="auto">
            <a:xfrm>
              <a:off x="2306" y="227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86" name="Freeform 1000"/>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7" name="Freeform 1001"/>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88" name="Freeform 1002"/>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89" name="Freeform 1003"/>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90" name="Freeform 1004"/>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91" name="Freeform 1005"/>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92" name="Freeform 1006"/>
            <p:cNvSpPr>
              <a:spLocks/>
            </p:cNvSpPr>
            <p:nvPr/>
          </p:nvSpPr>
          <p:spPr bwMode="auto">
            <a:xfrm>
              <a:off x="2306" y="225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93" name="Freeform 1007"/>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94" name="Freeform 1008"/>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395" name="Freeform 1009"/>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1396" name="Freeform 1010"/>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0927" name="Freeform 1012"/>
          <p:cNvSpPr>
            <a:spLocks/>
          </p:cNvSpPr>
          <p:nvPr/>
        </p:nvSpPr>
        <p:spPr bwMode="auto">
          <a:xfrm>
            <a:off x="2100263" y="233362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28" name="Freeform 1013"/>
          <p:cNvSpPr>
            <a:spLocks/>
          </p:cNvSpPr>
          <p:nvPr/>
        </p:nvSpPr>
        <p:spPr bwMode="auto">
          <a:xfrm>
            <a:off x="2100263" y="233362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29" name="Freeform 1014"/>
          <p:cNvSpPr>
            <a:spLocks/>
          </p:cNvSpPr>
          <p:nvPr/>
        </p:nvSpPr>
        <p:spPr bwMode="auto">
          <a:xfrm>
            <a:off x="2100263" y="236855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0" name="Freeform 1015"/>
          <p:cNvSpPr>
            <a:spLocks/>
          </p:cNvSpPr>
          <p:nvPr/>
        </p:nvSpPr>
        <p:spPr bwMode="auto">
          <a:xfrm>
            <a:off x="2100263" y="236855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31" name="Freeform 1016"/>
          <p:cNvSpPr>
            <a:spLocks/>
          </p:cNvSpPr>
          <p:nvPr/>
        </p:nvSpPr>
        <p:spPr bwMode="auto">
          <a:xfrm>
            <a:off x="2139950" y="2190750"/>
            <a:ext cx="158750" cy="177800"/>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2" name="Freeform 1017"/>
          <p:cNvSpPr>
            <a:spLocks/>
          </p:cNvSpPr>
          <p:nvPr/>
        </p:nvSpPr>
        <p:spPr bwMode="auto">
          <a:xfrm>
            <a:off x="2139950" y="2190750"/>
            <a:ext cx="158750" cy="177800"/>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3" name="Freeform 1018"/>
          <p:cNvSpPr>
            <a:spLocks/>
          </p:cNvSpPr>
          <p:nvPr/>
        </p:nvSpPr>
        <p:spPr bwMode="auto">
          <a:xfrm>
            <a:off x="2139950" y="2190750"/>
            <a:ext cx="158750" cy="177800"/>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34" name="Freeform 1019"/>
          <p:cNvSpPr>
            <a:spLocks/>
          </p:cNvSpPr>
          <p:nvPr/>
        </p:nvSpPr>
        <p:spPr bwMode="auto">
          <a:xfrm>
            <a:off x="2100263" y="222567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5" name="Freeform 1020"/>
          <p:cNvSpPr>
            <a:spLocks/>
          </p:cNvSpPr>
          <p:nvPr/>
        </p:nvSpPr>
        <p:spPr bwMode="auto">
          <a:xfrm>
            <a:off x="2100263" y="222567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36" name="Freeform 1021"/>
          <p:cNvSpPr>
            <a:spLocks/>
          </p:cNvSpPr>
          <p:nvPr/>
        </p:nvSpPr>
        <p:spPr bwMode="auto">
          <a:xfrm>
            <a:off x="2100263" y="226060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7" name="Freeform 1022"/>
          <p:cNvSpPr>
            <a:spLocks/>
          </p:cNvSpPr>
          <p:nvPr/>
        </p:nvSpPr>
        <p:spPr bwMode="auto">
          <a:xfrm>
            <a:off x="2100263" y="226060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38" name="Freeform 1023"/>
          <p:cNvSpPr>
            <a:spLocks/>
          </p:cNvSpPr>
          <p:nvPr/>
        </p:nvSpPr>
        <p:spPr bwMode="auto">
          <a:xfrm>
            <a:off x="2139950" y="2082800"/>
            <a:ext cx="158750"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39" name="Freeform 1024"/>
          <p:cNvSpPr>
            <a:spLocks/>
          </p:cNvSpPr>
          <p:nvPr/>
        </p:nvSpPr>
        <p:spPr bwMode="auto">
          <a:xfrm>
            <a:off x="2139950" y="20828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40" name="Freeform 1025"/>
          <p:cNvSpPr>
            <a:spLocks/>
          </p:cNvSpPr>
          <p:nvPr/>
        </p:nvSpPr>
        <p:spPr bwMode="auto">
          <a:xfrm>
            <a:off x="2139950" y="2082800"/>
            <a:ext cx="15875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41" name="Freeform 1026"/>
          <p:cNvSpPr>
            <a:spLocks/>
          </p:cNvSpPr>
          <p:nvPr/>
        </p:nvSpPr>
        <p:spPr bwMode="auto">
          <a:xfrm>
            <a:off x="2292350" y="2082800"/>
            <a:ext cx="11113" cy="2160588"/>
          </a:xfrm>
          <a:custGeom>
            <a:avLst/>
            <a:gdLst>
              <a:gd name="T0" fmla="*/ 0 w 26"/>
              <a:gd name="T1" fmla="*/ 2147483646 h 7902"/>
              <a:gd name="T2" fmla="*/ 2147483646 w 26"/>
              <a:gd name="T3" fmla="*/ 2147483646 h 7902"/>
              <a:gd name="T4" fmla="*/ 0 w 26"/>
              <a:gd name="T5" fmla="*/ 0 h 7902"/>
              <a:gd name="T6" fmla="*/ 0 w 26"/>
              <a:gd name="T7" fmla="*/ 2147483646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42" name="Freeform 1027"/>
          <p:cNvSpPr>
            <a:spLocks/>
          </p:cNvSpPr>
          <p:nvPr/>
        </p:nvSpPr>
        <p:spPr bwMode="auto">
          <a:xfrm>
            <a:off x="2292350" y="2082800"/>
            <a:ext cx="11113" cy="2160588"/>
          </a:xfrm>
          <a:custGeom>
            <a:avLst/>
            <a:gdLst>
              <a:gd name="T0" fmla="*/ 2147483646 w 26"/>
              <a:gd name="T1" fmla="*/ 2147483646 h 7902"/>
              <a:gd name="T2" fmla="*/ 0 w 26"/>
              <a:gd name="T3" fmla="*/ 0 h 7902"/>
              <a:gd name="T4" fmla="*/ 2147483646 w 26"/>
              <a:gd name="T5" fmla="*/ 0 h 7902"/>
              <a:gd name="T6" fmla="*/ 2147483646 w 26"/>
              <a:gd name="T7" fmla="*/ 2147483646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43" name="Rectangle 1028"/>
          <p:cNvSpPr>
            <a:spLocks noChangeArrowheads="1"/>
          </p:cNvSpPr>
          <p:nvPr/>
        </p:nvSpPr>
        <p:spPr bwMode="auto">
          <a:xfrm>
            <a:off x="2292350" y="2082800"/>
            <a:ext cx="11113" cy="216058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44" name="Freeform 1029"/>
          <p:cNvSpPr>
            <a:spLocks/>
          </p:cNvSpPr>
          <p:nvPr/>
        </p:nvSpPr>
        <p:spPr bwMode="auto">
          <a:xfrm>
            <a:off x="2292350" y="2082800"/>
            <a:ext cx="11113" cy="2160588"/>
          </a:xfrm>
          <a:custGeom>
            <a:avLst/>
            <a:gdLst>
              <a:gd name="T0" fmla="*/ 2147483646 w 26"/>
              <a:gd name="T1" fmla="*/ 0 h 7902"/>
              <a:gd name="T2" fmla="*/ 0 w 26"/>
              <a:gd name="T3" fmla="*/ 0 h 7902"/>
              <a:gd name="T4" fmla="*/ 2147483646 w 26"/>
              <a:gd name="T5" fmla="*/ 2147483646 h 7902"/>
              <a:gd name="T6" fmla="*/ 2147483646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45" name="Freeform 1030"/>
          <p:cNvSpPr>
            <a:spLocks/>
          </p:cNvSpPr>
          <p:nvPr/>
        </p:nvSpPr>
        <p:spPr bwMode="auto">
          <a:xfrm>
            <a:off x="2292350" y="2082800"/>
            <a:ext cx="11113" cy="2160588"/>
          </a:xfrm>
          <a:custGeom>
            <a:avLst/>
            <a:gdLst>
              <a:gd name="T0" fmla="*/ 0 w 26"/>
              <a:gd name="T1" fmla="*/ 0 h 7902"/>
              <a:gd name="T2" fmla="*/ 2147483646 w 26"/>
              <a:gd name="T3" fmla="*/ 2147483646 h 7902"/>
              <a:gd name="T4" fmla="*/ 0 w 26"/>
              <a:gd name="T5" fmla="*/ 2147483646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0946" name="Rectangle 1031"/>
          <p:cNvSpPr>
            <a:spLocks noChangeArrowheads="1"/>
          </p:cNvSpPr>
          <p:nvPr/>
        </p:nvSpPr>
        <p:spPr bwMode="auto">
          <a:xfrm>
            <a:off x="2292350" y="2082800"/>
            <a:ext cx="11113" cy="216058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47" name="Rectangle 48"/>
          <p:cNvSpPr>
            <a:spLocks noChangeArrowheads="1"/>
          </p:cNvSpPr>
          <p:nvPr/>
        </p:nvSpPr>
        <p:spPr bwMode="auto">
          <a:xfrm>
            <a:off x="1985963" y="6046788"/>
            <a:ext cx="5721350" cy="96837"/>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48" name="Rectangle 1034"/>
          <p:cNvSpPr>
            <a:spLocks noChangeArrowheads="1"/>
          </p:cNvSpPr>
          <p:nvPr/>
        </p:nvSpPr>
        <p:spPr bwMode="auto">
          <a:xfrm>
            <a:off x="1995488" y="1912938"/>
            <a:ext cx="5721350" cy="96837"/>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51308" name="AutoShape 1036"/>
          <p:cNvSpPr>
            <a:spLocks noChangeArrowheads="1"/>
          </p:cNvSpPr>
          <p:nvPr/>
        </p:nvSpPr>
        <p:spPr bwMode="auto">
          <a:xfrm rot="5400000">
            <a:off x="2777331" y="1902619"/>
            <a:ext cx="1514475" cy="1944688"/>
          </a:xfrm>
          <a:prstGeom prst="rtTriangle">
            <a:avLst/>
          </a:prstGeom>
          <a:solidFill>
            <a:schemeClr val="bg2"/>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51311" name="Text Box 1039"/>
          <p:cNvSpPr txBox="1">
            <a:spLocks noChangeArrowheads="1"/>
          </p:cNvSpPr>
          <p:nvPr/>
        </p:nvSpPr>
        <p:spPr bwMode="auto">
          <a:xfrm>
            <a:off x="2795588" y="2079625"/>
            <a:ext cx="1422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t>Not used in shear</a:t>
            </a:r>
          </a:p>
        </p:txBody>
      </p:sp>
      <p:sp>
        <p:nvSpPr>
          <p:cNvPr id="951312" name="AutoShape 1040"/>
          <p:cNvSpPr>
            <a:spLocks noChangeArrowheads="1"/>
          </p:cNvSpPr>
          <p:nvPr/>
        </p:nvSpPr>
        <p:spPr bwMode="auto">
          <a:xfrm rot="5400000">
            <a:off x="5177631" y="1864519"/>
            <a:ext cx="1514475" cy="1944688"/>
          </a:xfrm>
          <a:prstGeom prst="rtTriangle">
            <a:avLst/>
          </a:prstGeom>
          <a:solidFill>
            <a:schemeClr val="bg2"/>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rot="10800000" vert="eaVert"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51314" name="AutoShape 1042"/>
          <p:cNvSpPr>
            <a:spLocks noChangeArrowheads="1"/>
          </p:cNvSpPr>
          <p:nvPr/>
        </p:nvSpPr>
        <p:spPr bwMode="auto">
          <a:xfrm rot="-5400000">
            <a:off x="5390356" y="4210844"/>
            <a:ext cx="1514475" cy="1944688"/>
          </a:xfrm>
          <a:prstGeom prst="rtTriangle">
            <a:avLst/>
          </a:prstGeom>
          <a:solidFill>
            <a:schemeClr val="bg2"/>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vert="eaVert"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51316" name="AutoShape 1044"/>
          <p:cNvSpPr>
            <a:spLocks noChangeArrowheads="1"/>
          </p:cNvSpPr>
          <p:nvPr/>
        </p:nvSpPr>
        <p:spPr bwMode="auto">
          <a:xfrm rot="-5400000">
            <a:off x="2985294" y="4283869"/>
            <a:ext cx="1514475" cy="1944687"/>
          </a:xfrm>
          <a:prstGeom prst="rtTriangle">
            <a:avLst/>
          </a:prstGeom>
          <a:solidFill>
            <a:schemeClr val="bg2"/>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vert="eaVert"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51318" name="Text Box 1046"/>
          <p:cNvSpPr txBox="1">
            <a:spLocks noChangeArrowheads="1"/>
          </p:cNvSpPr>
          <p:nvPr/>
        </p:nvSpPr>
        <p:spPr bwMode="auto">
          <a:xfrm>
            <a:off x="5200650" y="2079625"/>
            <a:ext cx="14224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t>Not used in shear</a:t>
            </a:r>
          </a:p>
        </p:txBody>
      </p:sp>
      <p:sp>
        <p:nvSpPr>
          <p:cNvPr id="951321" name="Text Box 1049"/>
          <p:cNvSpPr txBox="1">
            <a:spLocks noChangeArrowheads="1"/>
          </p:cNvSpPr>
          <p:nvPr/>
        </p:nvSpPr>
        <p:spPr bwMode="auto">
          <a:xfrm>
            <a:off x="5491163" y="5284788"/>
            <a:ext cx="1390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2000" b="0"/>
              <a:t>Not used in shear</a:t>
            </a:r>
          </a:p>
        </p:txBody>
      </p:sp>
      <p:grpSp>
        <p:nvGrpSpPr>
          <p:cNvPr id="30956" name="Group 1114"/>
          <p:cNvGrpSpPr>
            <a:grpSpLocks/>
          </p:cNvGrpSpPr>
          <p:nvPr/>
        </p:nvGrpSpPr>
        <p:grpSpPr bwMode="auto">
          <a:xfrm>
            <a:off x="6881813" y="4641850"/>
            <a:ext cx="225425" cy="1290638"/>
            <a:chOff x="731" y="2449"/>
            <a:chExt cx="192" cy="539"/>
          </a:xfrm>
        </p:grpSpPr>
        <p:sp>
          <p:nvSpPr>
            <p:cNvPr id="31138" name="Freeform 1051"/>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29" y="0"/>
                  </a:moveTo>
                  <a:lnTo>
                    <a:pt x="0" y="0"/>
                  </a:lnTo>
                  <a:lnTo>
                    <a:pt x="29" y="3006"/>
                  </a:lnTo>
                  <a:lnTo>
                    <a:pt x="29" y="0"/>
                  </a:lnTo>
                  <a:close/>
                </a:path>
              </a:pathLst>
            </a:custGeom>
            <a:solidFill>
              <a:srgbClr val="000000"/>
            </a:solidFill>
            <a:ln w="9525">
              <a:solidFill>
                <a:schemeClr val="tx1"/>
              </a:solidFill>
              <a:round/>
              <a:headEnd/>
              <a:tailEnd/>
            </a:ln>
          </p:spPr>
          <p:txBody>
            <a:bodyPr/>
            <a:lstStyle/>
            <a:p>
              <a:endParaRPr lang="en-US"/>
            </a:p>
          </p:txBody>
        </p:sp>
        <p:sp>
          <p:nvSpPr>
            <p:cNvPr id="31139" name="Freeform 1052"/>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0" y="0"/>
                  </a:moveTo>
                  <a:lnTo>
                    <a:pt x="29" y="3006"/>
                  </a:lnTo>
                  <a:lnTo>
                    <a:pt x="0" y="3006"/>
                  </a:lnTo>
                  <a:lnTo>
                    <a:pt x="0" y="0"/>
                  </a:lnTo>
                  <a:close/>
                </a:path>
              </a:pathLst>
            </a:custGeom>
            <a:solidFill>
              <a:srgbClr val="000000"/>
            </a:solidFill>
            <a:ln w="9525">
              <a:solidFill>
                <a:schemeClr val="tx1"/>
              </a:solidFill>
              <a:round/>
              <a:headEnd/>
              <a:tailEnd/>
            </a:ln>
          </p:spPr>
          <p:txBody>
            <a:bodyPr/>
            <a:lstStyle/>
            <a:p>
              <a:endParaRPr lang="en-US"/>
            </a:p>
          </p:txBody>
        </p:sp>
        <p:sp>
          <p:nvSpPr>
            <p:cNvPr id="31140" name="Rectangle 1053"/>
            <p:cNvSpPr>
              <a:spLocks noChangeArrowheads="1"/>
            </p:cNvSpPr>
            <p:nvPr/>
          </p:nvSpPr>
          <p:spPr bwMode="auto">
            <a:xfrm rot="12641">
              <a:off x="918" y="2469"/>
              <a:ext cx="5" cy="50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41" name="Freeform 1054"/>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42" name="Freeform 1055"/>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143" name="Rectangle 1056"/>
            <p:cNvSpPr>
              <a:spLocks noChangeArrowheads="1"/>
            </p:cNvSpPr>
            <p:nvPr/>
          </p:nvSpPr>
          <p:spPr bwMode="auto">
            <a:xfrm rot="12641">
              <a:off x="771" y="2468"/>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44" name="Freeform 1057"/>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45" name="Freeform 1058"/>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46" name="Freeform 1059"/>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47" name="Freeform 1060"/>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48" name="Freeform 1061"/>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149" name="Freeform 1062"/>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50" name="Freeform 1063"/>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51" name="Freeform 1064"/>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52" name="Freeform 1065"/>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53" name="Freeform 1066"/>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54" name="Rectangle 1067"/>
            <p:cNvSpPr>
              <a:spLocks noChangeArrowheads="1"/>
            </p:cNvSpPr>
            <p:nvPr/>
          </p:nvSpPr>
          <p:spPr bwMode="auto">
            <a:xfrm rot="12641">
              <a:off x="770" y="2539"/>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55" name="Freeform 1068"/>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56" name="Freeform 1069"/>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57" name="Rectangle 1070"/>
            <p:cNvSpPr>
              <a:spLocks noChangeArrowheads="1"/>
            </p:cNvSpPr>
            <p:nvPr/>
          </p:nvSpPr>
          <p:spPr bwMode="auto">
            <a:xfrm rot="12641">
              <a:off x="770" y="261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58" name="Freeform 1071"/>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59" name="Freeform 1072"/>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60" name="Freeform 1073"/>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61" name="Freeform 1074"/>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62" name="Freeform 1075"/>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63" name="Freeform 1076"/>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64" name="Freeform 1077"/>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165" name="Freeform 1078"/>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66" name="Freeform 1079"/>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67" name="Freeform 1080"/>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68" name="Rectangle 1081"/>
            <p:cNvSpPr>
              <a:spLocks noChangeArrowheads="1"/>
            </p:cNvSpPr>
            <p:nvPr/>
          </p:nvSpPr>
          <p:spPr bwMode="auto">
            <a:xfrm rot="12641">
              <a:off x="770" y="2754"/>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69" name="Freeform 1082"/>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70" name="Freeform 1083"/>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71" name="Rectangle 1084"/>
            <p:cNvSpPr>
              <a:spLocks noChangeArrowheads="1"/>
            </p:cNvSpPr>
            <p:nvPr/>
          </p:nvSpPr>
          <p:spPr bwMode="auto">
            <a:xfrm rot="12641">
              <a:off x="770" y="2682"/>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72" name="Freeform 1085"/>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73" name="Freeform 1086"/>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74" name="Freeform 1087"/>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75" name="Freeform 1088"/>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76" name="Freeform 1089"/>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77" name="Freeform 1090"/>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78" name="Freeform 1091"/>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0"/>
                  </a:moveTo>
                  <a:lnTo>
                    <a:pt x="0" y="16"/>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79" name="Freeform 1092"/>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16"/>
                  </a:moveTo>
                  <a:lnTo>
                    <a:pt x="901" y="0"/>
                  </a:lnTo>
                  <a:lnTo>
                    <a:pt x="901" y="16"/>
                  </a:lnTo>
                  <a:lnTo>
                    <a:pt x="0" y="16"/>
                  </a:lnTo>
                  <a:close/>
                </a:path>
              </a:pathLst>
            </a:custGeom>
            <a:solidFill>
              <a:srgbClr val="000000"/>
            </a:solidFill>
            <a:ln w="9525">
              <a:solidFill>
                <a:schemeClr val="tx1"/>
              </a:solidFill>
              <a:round/>
              <a:headEnd/>
              <a:tailEnd/>
            </a:ln>
          </p:spPr>
          <p:txBody>
            <a:bodyPr/>
            <a:lstStyle/>
            <a:p>
              <a:endParaRPr lang="en-US"/>
            </a:p>
          </p:txBody>
        </p:sp>
        <p:sp>
          <p:nvSpPr>
            <p:cNvPr id="31180" name="Rectangle 1093"/>
            <p:cNvSpPr>
              <a:spLocks noChangeArrowheads="1"/>
            </p:cNvSpPr>
            <p:nvPr/>
          </p:nvSpPr>
          <p:spPr bwMode="auto">
            <a:xfrm rot="12641">
              <a:off x="769" y="2897"/>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81" name="Freeform 1094"/>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82" name="Freeform 1095"/>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83" name="Freeform 1096"/>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solidFill>
              <a:srgbClr val="000000"/>
            </a:solidFill>
            <a:ln w="9525">
              <a:solidFill>
                <a:schemeClr val="tx1"/>
              </a:solidFill>
              <a:round/>
              <a:headEnd/>
              <a:tailEnd/>
            </a:ln>
          </p:spPr>
          <p:txBody>
            <a:bodyPr/>
            <a:lstStyle/>
            <a:p>
              <a:endParaRPr lang="en-US"/>
            </a:p>
          </p:txBody>
        </p:sp>
        <p:sp>
          <p:nvSpPr>
            <p:cNvPr id="31184" name="Freeform 1097"/>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85" name="Freeform 1098"/>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86" name="Freeform 1099"/>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87" name="Freeform 1100"/>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88" name="Freeform 1101"/>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89" name="Rectangle 1102"/>
            <p:cNvSpPr>
              <a:spLocks noChangeArrowheads="1"/>
            </p:cNvSpPr>
            <p:nvPr/>
          </p:nvSpPr>
          <p:spPr bwMode="auto">
            <a:xfrm rot="12641">
              <a:off x="769" y="2826"/>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90" name="Freeform 1103"/>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91" name="Freeform 1104"/>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192" name="Rectangle 1105"/>
            <p:cNvSpPr>
              <a:spLocks noChangeArrowheads="1"/>
            </p:cNvSpPr>
            <p:nvPr/>
          </p:nvSpPr>
          <p:spPr bwMode="auto">
            <a:xfrm rot="12641">
              <a:off x="769" y="2969"/>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93" name="Freeform 1106"/>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94" name="Freeform 1107"/>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95" name="Freeform 1108"/>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196" name="Freeform 1109"/>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51387" name="Text Box 1115"/>
          <p:cNvSpPr txBox="1">
            <a:spLocks noChangeArrowheads="1"/>
          </p:cNvSpPr>
          <p:nvPr/>
        </p:nvSpPr>
        <p:spPr bwMode="auto">
          <a:xfrm>
            <a:off x="3079750" y="5373688"/>
            <a:ext cx="13906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2000" b="0"/>
              <a:t>Not used in shear</a:t>
            </a:r>
          </a:p>
        </p:txBody>
      </p:sp>
      <p:grpSp>
        <p:nvGrpSpPr>
          <p:cNvPr id="30958" name="Group 1116"/>
          <p:cNvGrpSpPr>
            <a:grpSpLocks/>
          </p:cNvGrpSpPr>
          <p:nvPr/>
        </p:nvGrpSpPr>
        <p:grpSpPr bwMode="auto">
          <a:xfrm>
            <a:off x="4470400" y="4730750"/>
            <a:ext cx="225425" cy="1290638"/>
            <a:chOff x="731" y="2449"/>
            <a:chExt cx="192" cy="539"/>
          </a:xfrm>
        </p:grpSpPr>
        <p:sp>
          <p:nvSpPr>
            <p:cNvPr id="31079" name="Freeform 1117"/>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29" y="0"/>
                  </a:moveTo>
                  <a:lnTo>
                    <a:pt x="0" y="0"/>
                  </a:lnTo>
                  <a:lnTo>
                    <a:pt x="29" y="3006"/>
                  </a:lnTo>
                  <a:lnTo>
                    <a:pt x="29" y="0"/>
                  </a:lnTo>
                  <a:close/>
                </a:path>
              </a:pathLst>
            </a:custGeom>
            <a:solidFill>
              <a:srgbClr val="000000"/>
            </a:solidFill>
            <a:ln w="9525">
              <a:solidFill>
                <a:schemeClr val="tx1"/>
              </a:solidFill>
              <a:round/>
              <a:headEnd/>
              <a:tailEnd/>
            </a:ln>
          </p:spPr>
          <p:txBody>
            <a:bodyPr/>
            <a:lstStyle/>
            <a:p>
              <a:endParaRPr lang="en-US"/>
            </a:p>
          </p:txBody>
        </p:sp>
        <p:sp>
          <p:nvSpPr>
            <p:cNvPr id="31080" name="Freeform 1118"/>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0" y="0"/>
                  </a:moveTo>
                  <a:lnTo>
                    <a:pt x="29" y="3006"/>
                  </a:lnTo>
                  <a:lnTo>
                    <a:pt x="0" y="3006"/>
                  </a:lnTo>
                  <a:lnTo>
                    <a:pt x="0" y="0"/>
                  </a:lnTo>
                  <a:close/>
                </a:path>
              </a:pathLst>
            </a:custGeom>
            <a:solidFill>
              <a:srgbClr val="000000"/>
            </a:solidFill>
            <a:ln w="9525">
              <a:solidFill>
                <a:schemeClr val="tx1"/>
              </a:solidFill>
              <a:round/>
              <a:headEnd/>
              <a:tailEnd/>
            </a:ln>
          </p:spPr>
          <p:txBody>
            <a:bodyPr/>
            <a:lstStyle/>
            <a:p>
              <a:endParaRPr lang="en-US"/>
            </a:p>
          </p:txBody>
        </p:sp>
        <p:sp>
          <p:nvSpPr>
            <p:cNvPr id="31081" name="Rectangle 1119"/>
            <p:cNvSpPr>
              <a:spLocks noChangeArrowheads="1"/>
            </p:cNvSpPr>
            <p:nvPr/>
          </p:nvSpPr>
          <p:spPr bwMode="auto">
            <a:xfrm rot="12641">
              <a:off x="918" y="2469"/>
              <a:ext cx="5" cy="50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82" name="Freeform 1120"/>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83" name="Freeform 1121"/>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084" name="Rectangle 1122"/>
            <p:cNvSpPr>
              <a:spLocks noChangeArrowheads="1"/>
            </p:cNvSpPr>
            <p:nvPr/>
          </p:nvSpPr>
          <p:spPr bwMode="auto">
            <a:xfrm rot="12641">
              <a:off x="771" y="2468"/>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85" name="Freeform 1123"/>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86" name="Freeform 1124"/>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7" name="Freeform 1125"/>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88" name="Freeform 1126"/>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89" name="Freeform 1127"/>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090" name="Freeform 1128"/>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91" name="Freeform 1129"/>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92" name="Freeform 1130"/>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93" name="Freeform 1131"/>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94" name="Freeform 1132"/>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95" name="Rectangle 1133"/>
            <p:cNvSpPr>
              <a:spLocks noChangeArrowheads="1"/>
            </p:cNvSpPr>
            <p:nvPr/>
          </p:nvSpPr>
          <p:spPr bwMode="auto">
            <a:xfrm rot="12641">
              <a:off x="770" y="2539"/>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96" name="Freeform 1134"/>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97" name="Freeform 1135"/>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98" name="Rectangle 1136"/>
            <p:cNvSpPr>
              <a:spLocks noChangeArrowheads="1"/>
            </p:cNvSpPr>
            <p:nvPr/>
          </p:nvSpPr>
          <p:spPr bwMode="auto">
            <a:xfrm rot="12641">
              <a:off x="770" y="261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99" name="Freeform 1137"/>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00" name="Freeform 1138"/>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01" name="Freeform 1139"/>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02" name="Freeform 1140"/>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03" name="Freeform 1141"/>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04" name="Freeform 1142"/>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05" name="Freeform 1143"/>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106" name="Freeform 1144"/>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07" name="Freeform 1145"/>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08" name="Freeform 1146"/>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09" name="Rectangle 1147"/>
            <p:cNvSpPr>
              <a:spLocks noChangeArrowheads="1"/>
            </p:cNvSpPr>
            <p:nvPr/>
          </p:nvSpPr>
          <p:spPr bwMode="auto">
            <a:xfrm rot="12641">
              <a:off x="770" y="2754"/>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10" name="Freeform 1148"/>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11" name="Freeform 1149"/>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12" name="Rectangle 1150"/>
            <p:cNvSpPr>
              <a:spLocks noChangeArrowheads="1"/>
            </p:cNvSpPr>
            <p:nvPr/>
          </p:nvSpPr>
          <p:spPr bwMode="auto">
            <a:xfrm rot="12641">
              <a:off x="770" y="2682"/>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13" name="Freeform 1151"/>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14" name="Freeform 1152"/>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15" name="Freeform 1153"/>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16" name="Freeform 1154"/>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17" name="Freeform 1155"/>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118" name="Freeform 1156"/>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19" name="Freeform 1157"/>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0"/>
                  </a:moveTo>
                  <a:lnTo>
                    <a:pt x="0" y="16"/>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20" name="Freeform 1158"/>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16"/>
                  </a:moveTo>
                  <a:lnTo>
                    <a:pt x="901" y="0"/>
                  </a:lnTo>
                  <a:lnTo>
                    <a:pt x="901" y="16"/>
                  </a:lnTo>
                  <a:lnTo>
                    <a:pt x="0" y="16"/>
                  </a:lnTo>
                  <a:close/>
                </a:path>
              </a:pathLst>
            </a:custGeom>
            <a:solidFill>
              <a:srgbClr val="000000"/>
            </a:solidFill>
            <a:ln w="9525">
              <a:solidFill>
                <a:schemeClr val="tx1"/>
              </a:solidFill>
              <a:round/>
              <a:headEnd/>
              <a:tailEnd/>
            </a:ln>
          </p:spPr>
          <p:txBody>
            <a:bodyPr/>
            <a:lstStyle/>
            <a:p>
              <a:endParaRPr lang="en-US"/>
            </a:p>
          </p:txBody>
        </p:sp>
        <p:sp>
          <p:nvSpPr>
            <p:cNvPr id="31121" name="Rectangle 1159"/>
            <p:cNvSpPr>
              <a:spLocks noChangeArrowheads="1"/>
            </p:cNvSpPr>
            <p:nvPr/>
          </p:nvSpPr>
          <p:spPr bwMode="auto">
            <a:xfrm rot="12641">
              <a:off x="769" y="2897"/>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22" name="Freeform 1160"/>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23" name="Freeform 1161"/>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24" name="Freeform 1162"/>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solidFill>
              <a:srgbClr val="000000"/>
            </a:solidFill>
            <a:ln w="9525">
              <a:solidFill>
                <a:schemeClr val="tx1"/>
              </a:solidFill>
              <a:round/>
              <a:headEnd/>
              <a:tailEnd/>
            </a:ln>
          </p:spPr>
          <p:txBody>
            <a:bodyPr/>
            <a:lstStyle/>
            <a:p>
              <a:endParaRPr lang="en-US"/>
            </a:p>
          </p:txBody>
        </p:sp>
        <p:sp>
          <p:nvSpPr>
            <p:cNvPr id="31125" name="Freeform 1163"/>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26" name="Freeform 1164"/>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27" name="Freeform 1165"/>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28" name="Freeform 1166"/>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29" name="Freeform 1167"/>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130" name="Rectangle 1168"/>
            <p:cNvSpPr>
              <a:spLocks noChangeArrowheads="1"/>
            </p:cNvSpPr>
            <p:nvPr/>
          </p:nvSpPr>
          <p:spPr bwMode="auto">
            <a:xfrm rot="12641">
              <a:off x="769" y="2826"/>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31" name="Freeform 1169"/>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132" name="Freeform 1170"/>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133" name="Rectangle 1171"/>
            <p:cNvSpPr>
              <a:spLocks noChangeArrowheads="1"/>
            </p:cNvSpPr>
            <p:nvPr/>
          </p:nvSpPr>
          <p:spPr bwMode="auto">
            <a:xfrm rot="12641">
              <a:off x="769" y="2969"/>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134" name="Freeform 1172"/>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135" name="Freeform 1173"/>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136" name="Freeform 1174"/>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137" name="Freeform 1175"/>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0959" name="Group 1176"/>
          <p:cNvGrpSpPr>
            <a:grpSpLocks/>
          </p:cNvGrpSpPr>
          <p:nvPr/>
        </p:nvGrpSpPr>
        <p:grpSpPr bwMode="auto">
          <a:xfrm flipH="1">
            <a:off x="4976813" y="2005013"/>
            <a:ext cx="225425" cy="1290637"/>
            <a:chOff x="731" y="2449"/>
            <a:chExt cx="192" cy="539"/>
          </a:xfrm>
        </p:grpSpPr>
        <p:sp>
          <p:nvSpPr>
            <p:cNvPr id="31020" name="Freeform 1177"/>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29" y="0"/>
                  </a:moveTo>
                  <a:lnTo>
                    <a:pt x="0" y="0"/>
                  </a:lnTo>
                  <a:lnTo>
                    <a:pt x="29" y="3006"/>
                  </a:lnTo>
                  <a:lnTo>
                    <a:pt x="29" y="0"/>
                  </a:lnTo>
                  <a:close/>
                </a:path>
              </a:pathLst>
            </a:custGeom>
            <a:solidFill>
              <a:srgbClr val="000000"/>
            </a:solidFill>
            <a:ln w="9525">
              <a:solidFill>
                <a:schemeClr val="tx1"/>
              </a:solidFill>
              <a:round/>
              <a:headEnd/>
              <a:tailEnd/>
            </a:ln>
          </p:spPr>
          <p:txBody>
            <a:bodyPr/>
            <a:lstStyle/>
            <a:p>
              <a:endParaRPr lang="en-US"/>
            </a:p>
          </p:txBody>
        </p:sp>
        <p:sp>
          <p:nvSpPr>
            <p:cNvPr id="31021" name="Freeform 1178"/>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0" y="0"/>
                  </a:moveTo>
                  <a:lnTo>
                    <a:pt x="29" y="3006"/>
                  </a:lnTo>
                  <a:lnTo>
                    <a:pt x="0" y="3006"/>
                  </a:lnTo>
                  <a:lnTo>
                    <a:pt x="0" y="0"/>
                  </a:lnTo>
                  <a:close/>
                </a:path>
              </a:pathLst>
            </a:custGeom>
            <a:solidFill>
              <a:srgbClr val="000000"/>
            </a:solidFill>
            <a:ln w="9525">
              <a:solidFill>
                <a:schemeClr val="tx1"/>
              </a:solidFill>
              <a:round/>
              <a:headEnd/>
              <a:tailEnd/>
            </a:ln>
          </p:spPr>
          <p:txBody>
            <a:bodyPr/>
            <a:lstStyle/>
            <a:p>
              <a:endParaRPr lang="en-US"/>
            </a:p>
          </p:txBody>
        </p:sp>
        <p:sp>
          <p:nvSpPr>
            <p:cNvPr id="31022" name="Rectangle 1179"/>
            <p:cNvSpPr>
              <a:spLocks noChangeArrowheads="1"/>
            </p:cNvSpPr>
            <p:nvPr/>
          </p:nvSpPr>
          <p:spPr bwMode="auto">
            <a:xfrm rot="12641">
              <a:off x="918" y="2469"/>
              <a:ext cx="5" cy="50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23" name="Freeform 1180"/>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24" name="Freeform 1181"/>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025" name="Rectangle 1182"/>
            <p:cNvSpPr>
              <a:spLocks noChangeArrowheads="1"/>
            </p:cNvSpPr>
            <p:nvPr/>
          </p:nvSpPr>
          <p:spPr bwMode="auto">
            <a:xfrm rot="12641">
              <a:off x="771" y="2468"/>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26" name="Freeform 1183"/>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27" name="Freeform 1184"/>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28" name="Freeform 1185"/>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29" name="Freeform 1186"/>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30" name="Freeform 1187"/>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031" name="Freeform 1188"/>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32" name="Freeform 1189"/>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33" name="Freeform 1190"/>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34" name="Freeform 1191"/>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35" name="Freeform 1192"/>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36" name="Rectangle 1193"/>
            <p:cNvSpPr>
              <a:spLocks noChangeArrowheads="1"/>
            </p:cNvSpPr>
            <p:nvPr/>
          </p:nvSpPr>
          <p:spPr bwMode="auto">
            <a:xfrm rot="12641">
              <a:off x="770" y="2539"/>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37" name="Freeform 1194"/>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38" name="Freeform 1195"/>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39" name="Rectangle 1196"/>
            <p:cNvSpPr>
              <a:spLocks noChangeArrowheads="1"/>
            </p:cNvSpPr>
            <p:nvPr/>
          </p:nvSpPr>
          <p:spPr bwMode="auto">
            <a:xfrm rot="12641">
              <a:off x="770" y="261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40" name="Freeform 1197"/>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41" name="Freeform 1198"/>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42" name="Freeform 1199"/>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43" name="Freeform 1200"/>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44" name="Freeform 1201"/>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45" name="Freeform 1202"/>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46" name="Freeform 1203"/>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047" name="Freeform 1204"/>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48" name="Freeform 1205"/>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49" name="Freeform 1206"/>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50" name="Rectangle 1207"/>
            <p:cNvSpPr>
              <a:spLocks noChangeArrowheads="1"/>
            </p:cNvSpPr>
            <p:nvPr/>
          </p:nvSpPr>
          <p:spPr bwMode="auto">
            <a:xfrm rot="12641">
              <a:off x="770" y="2754"/>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51" name="Freeform 1208"/>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52" name="Freeform 1209"/>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53" name="Rectangle 1210"/>
            <p:cNvSpPr>
              <a:spLocks noChangeArrowheads="1"/>
            </p:cNvSpPr>
            <p:nvPr/>
          </p:nvSpPr>
          <p:spPr bwMode="auto">
            <a:xfrm rot="12641">
              <a:off x="770" y="2682"/>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54" name="Freeform 1211"/>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55" name="Freeform 1212"/>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56" name="Freeform 1213"/>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57" name="Freeform 1214"/>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58" name="Freeform 1215"/>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59" name="Freeform 1216"/>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60" name="Freeform 1217"/>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0"/>
                  </a:moveTo>
                  <a:lnTo>
                    <a:pt x="0" y="16"/>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61" name="Freeform 1218"/>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16"/>
                  </a:moveTo>
                  <a:lnTo>
                    <a:pt x="901" y="0"/>
                  </a:lnTo>
                  <a:lnTo>
                    <a:pt x="901" y="16"/>
                  </a:lnTo>
                  <a:lnTo>
                    <a:pt x="0" y="16"/>
                  </a:lnTo>
                  <a:close/>
                </a:path>
              </a:pathLst>
            </a:custGeom>
            <a:solidFill>
              <a:srgbClr val="000000"/>
            </a:solidFill>
            <a:ln w="9525">
              <a:solidFill>
                <a:schemeClr val="tx1"/>
              </a:solidFill>
              <a:round/>
              <a:headEnd/>
              <a:tailEnd/>
            </a:ln>
          </p:spPr>
          <p:txBody>
            <a:bodyPr/>
            <a:lstStyle/>
            <a:p>
              <a:endParaRPr lang="en-US"/>
            </a:p>
          </p:txBody>
        </p:sp>
        <p:sp>
          <p:nvSpPr>
            <p:cNvPr id="31062" name="Rectangle 1219"/>
            <p:cNvSpPr>
              <a:spLocks noChangeArrowheads="1"/>
            </p:cNvSpPr>
            <p:nvPr/>
          </p:nvSpPr>
          <p:spPr bwMode="auto">
            <a:xfrm rot="12641">
              <a:off x="769" y="2897"/>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63" name="Freeform 1220"/>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64" name="Freeform 1221"/>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65" name="Freeform 1222"/>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solidFill>
              <a:srgbClr val="000000"/>
            </a:solidFill>
            <a:ln w="9525">
              <a:solidFill>
                <a:schemeClr val="tx1"/>
              </a:solidFill>
              <a:round/>
              <a:headEnd/>
              <a:tailEnd/>
            </a:ln>
          </p:spPr>
          <p:txBody>
            <a:bodyPr/>
            <a:lstStyle/>
            <a:p>
              <a:endParaRPr lang="en-US"/>
            </a:p>
          </p:txBody>
        </p:sp>
        <p:sp>
          <p:nvSpPr>
            <p:cNvPr id="31066" name="Freeform 1223"/>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67" name="Freeform 1224"/>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68" name="Freeform 1225"/>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69" name="Freeform 1226"/>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70" name="Freeform 1227"/>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71" name="Rectangle 1228"/>
            <p:cNvSpPr>
              <a:spLocks noChangeArrowheads="1"/>
            </p:cNvSpPr>
            <p:nvPr/>
          </p:nvSpPr>
          <p:spPr bwMode="auto">
            <a:xfrm rot="12641">
              <a:off x="769" y="2826"/>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72" name="Freeform 1229"/>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73" name="Freeform 1230"/>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074" name="Rectangle 1231"/>
            <p:cNvSpPr>
              <a:spLocks noChangeArrowheads="1"/>
            </p:cNvSpPr>
            <p:nvPr/>
          </p:nvSpPr>
          <p:spPr bwMode="auto">
            <a:xfrm rot="12641">
              <a:off x="769" y="2969"/>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75" name="Freeform 1232"/>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76" name="Freeform 1233"/>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77" name="Freeform 1234"/>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078" name="Freeform 1235"/>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0960" name="Group 1236"/>
          <p:cNvGrpSpPr>
            <a:grpSpLocks/>
          </p:cNvGrpSpPr>
          <p:nvPr/>
        </p:nvGrpSpPr>
        <p:grpSpPr bwMode="auto">
          <a:xfrm flipH="1">
            <a:off x="2565400" y="2093913"/>
            <a:ext cx="225425" cy="1290637"/>
            <a:chOff x="731" y="2449"/>
            <a:chExt cx="192" cy="539"/>
          </a:xfrm>
        </p:grpSpPr>
        <p:sp>
          <p:nvSpPr>
            <p:cNvPr id="30961" name="Freeform 1237"/>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29" y="0"/>
                  </a:moveTo>
                  <a:lnTo>
                    <a:pt x="0" y="0"/>
                  </a:lnTo>
                  <a:lnTo>
                    <a:pt x="29" y="3006"/>
                  </a:lnTo>
                  <a:lnTo>
                    <a:pt x="29" y="0"/>
                  </a:lnTo>
                  <a:close/>
                </a:path>
              </a:pathLst>
            </a:custGeom>
            <a:solidFill>
              <a:srgbClr val="000000"/>
            </a:solidFill>
            <a:ln w="9525">
              <a:solidFill>
                <a:schemeClr val="tx1"/>
              </a:solidFill>
              <a:round/>
              <a:headEnd/>
              <a:tailEnd/>
            </a:ln>
          </p:spPr>
          <p:txBody>
            <a:bodyPr/>
            <a:lstStyle/>
            <a:p>
              <a:endParaRPr lang="en-US"/>
            </a:p>
          </p:txBody>
        </p:sp>
        <p:sp>
          <p:nvSpPr>
            <p:cNvPr id="30962" name="Freeform 1238"/>
            <p:cNvSpPr>
              <a:spLocks/>
            </p:cNvSpPr>
            <p:nvPr/>
          </p:nvSpPr>
          <p:spPr bwMode="auto">
            <a:xfrm rot="12641">
              <a:off x="918" y="2469"/>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0" y="0"/>
                  </a:moveTo>
                  <a:lnTo>
                    <a:pt x="29" y="3006"/>
                  </a:lnTo>
                  <a:lnTo>
                    <a:pt x="0" y="3006"/>
                  </a:lnTo>
                  <a:lnTo>
                    <a:pt x="0" y="0"/>
                  </a:lnTo>
                  <a:close/>
                </a:path>
              </a:pathLst>
            </a:custGeom>
            <a:solidFill>
              <a:srgbClr val="000000"/>
            </a:solidFill>
            <a:ln w="9525">
              <a:solidFill>
                <a:schemeClr val="tx1"/>
              </a:solidFill>
              <a:round/>
              <a:headEnd/>
              <a:tailEnd/>
            </a:ln>
          </p:spPr>
          <p:txBody>
            <a:bodyPr/>
            <a:lstStyle/>
            <a:p>
              <a:endParaRPr lang="en-US"/>
            </a:p>
          </p:txBody>
        </p:sp>
        <p:sp>
          <p:nvSpPr>
            <p:cNvPr id="30963" name="Rectangle 1239"/>
            <p:cNvSpPr>
              <a:spLocks noChangeArrowheads="1"/>
            </p:cNvSpPr>
            <p:nvPr/>
          </p:nvSpPr>
          <p:spPr bwMode="auto">
            <a:xfrm rot="12641">
              <a:off x="918" y="2469"/>
              <a:ext cx="5" cy="50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64" name="Freeform 1240"/>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0965" name="Freeform 1241"/>
            <p:cNvSpPr>
              <a:spLocks/>
            </p:cNvSpPr>
            <p:nvPr/>
          </p:nvSpPr>
          <p:spPr bwMode="auto">
            <a:xfrm rot="12641">
              <a:off x="771" y="2468"/>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0966" name="Rectangle 1242"/>
            <p:cNvSpPr>
              <a:spLocks noChangeArrowheads="1"/>
            </p:cNvSpPr>
            <p:nvPr/>
          </p:nvSpPr>
          <p:spPr bwMode="auto">
            <a:xfrm rot="12641">
              <a:off x="771" y="2468"/>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67" name="Freeform 1243"/>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0968" name="Freeform 1244"/>
            <p:cNvSpPr>
              <a:spLocks/>
            </p:cNvSpPr>
            <p:nvPr/>
          </p:nvSpPr>
          <p:spPr bwMode="auto">
            <a:xfrm rot="12641">
              <a:off x="733" y="2449"/>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69" name="Freeform 1245"/>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0970" name="Freeform 1246"/>
            <p:cNvSpPr>
              <a:spLocks/>
            </p:cNvSpPr>
            <p:nvPr/>
          </p:nvSpPr>
          <p:spPr bwMode="auto">
            <a:xfrm rot="12641">
              <a:off x="733" y="246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1" name="Freeform 1247"/>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0972" name="Freeform 1248"/>
            <p:cNvSpPr>
              <a:spLocks/>
            </p:cNvSpPr>
            <p:nvPr/>
          </p:nvSpPr>
          <p:spPr bwMode="auto">
            <a:xfrm rot="12641">
              <a:off x="732" y="2521"/>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3" name="Freeform 1249"/>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0974" name="Freeform 1250"/>
            <p:cNvSpPr>
              <a:spLocks/>
            </p:cNvSpPr>
            <p:nvPr/>
          </p:nvSpPr>
          <p:spPr bwMode="auto">
            <a:xfrm rot="12641">
              <a:off x="732" y="253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75" name="Freeform 1251"/>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0976" name="Freeform 1252"/>
            <p:cNvSpPr>
              <a:spLocks/>
            </p:cNvSpPr>
            <p:nvPr/>
          </p:nvSpPr>
          <p:spPr bwMode="auto">
            <a:xfrm rot="12641">
              <a:off x="770" y="2539"/>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0977" name="Rectangle 1253"/>
            <p:cNvSpPr>
              <a:spLocks noChangeArrowheads="1"/>
            </p:cNvSpPr>
            <p:nvPr/>
          </p:nvSpPr>
          <p:spPr bwMode="auto">
            <a:xfrm rot="12641">
              <a:off x="770" y="2539"/>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78" name="Freeform 1254"/>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0979" name="Freeform 1255"/>
            <p:cNvSpPr>
              <a:spLocks/>
            </p:cNvSpPr>
            <p:nvPr/>
          </p:nvSpPr>
          <p:spPr bwMode="auto">
            <a:xfrm rot="12641">
              <a:off x="770" y="261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0980" name="Rectangle 1256"/>
            <p:cNvSpPr>
              <a:spLocks noChangeArrowheads="1"/>
            </p:cNvSpPr>
            <p:nvPr/>
          </p:nvSpPr>
          <p:spPr bwMode="auto">
            <a:xfrm rot="12641">
              <a:off x="770" y="261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81" name="Freeform 1257"/>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0982" name="Freeform 1258"/>
            <p:cNvSpPr>
              <a:spLocks/>
            </p:cNvSpPr>
            <p:nvPr/>
          </p:nvSpPr>
          <p:spPr bwMode="auto">
            <a:xfrm rot="12641">
              <a:off x="732" y="2611"/>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3" name="Freeform 1259"/>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0984" name="Freeform 1260"/>
            <p:cNvSpPr>
              <a:spLocks/>
            </p:cNvSpPr>
            <p:nvPr/>
          </p:nvSpPr>
          <p:spPr bwMode="auto">
            <a:xfrm rot="12641">
              <a:off x="732" y="2592"/>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5" name="Freeform 1261"/>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0986" name="Freeform 1262"/>
            <p:cNvSpPr>
              <a:spLocks/>
            </p:cNvSpPr>
            <p:nvPr/>
          </p:nvSpPr>
          <p:spPr bwMode="auto">
            <a:xfrm rot="12641">
              <a:off x="732" y="275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7" name="Freeform 1263"/>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0988" name="Freeform 1264"/>
            <p:cNvSpPr>
              <a:spLocks/>
            </p:cNvSpPr>
            <p:nvPr/>
          </p:nvSpPr>
          <p:spPr bwMode="auto">
            <a:xfrm rot="12641">
              <a:off x="732" y="273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89" name="Freeform 1265"/>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0990" name="Freeform 1266"/>
            <p:cNvSpPr>
              <a:spLocks/>
            </p:cNvSpPr>
            <p:nvPr/>
          </p:nvSpPr>
          <p:spPr bwMode="auto">
            <a:xfrm rot="12641">
              <a:off x="770" y="2754"/>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0991" name="Rectangle 1267"/>
            <p:cNvSpPr>
              <a:spLocks noChangeArrowheads="1"/>
            </p:cNvSpPr>
            <p:nvPr/>
          </p:nvSpPr>
          <p:spPr bwMode="auto">
            <a:xfrm rot="12641">
              <a:off x="770" y="2754"/>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92" name="Freeform 1268"/>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0993" name="Freeform 1269"/>
            <p:cNvSpPr>
              <a:spLocks/>
            </p:cNvSpPr>
            <p:nvPr/>
          </p:nvSpPr>
          <p:spPr bwMode="auto">
            <a:xfrm rot="12641">
              <a:off x="770" y="2682"/>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0994" name="Rectangle 1270"/>
            <p:cNvSpPr>
              <a:spLocks noChangeArrowheads="1"/>
            </p:cNvSpPr>
            <p:nvPr/>
          </p:nvSpPr>
          <p:spPr bwMode="auto">
            <a:xfrm rot="12641">
              <a:off x="770" y="2682"/>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0995" name="Freeform 1271"/>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0996" name="Freeform 1272"/>
            <p:cNvSpPr>
              <a:spLocks/>
            </p:cNvSpPr>
            <p:nvPr/>
          </p:nvSpPr>
          <p:spPr bwMode="auto">
            <a:xfrm rot="12641">
              <a:off x="732" y="2683"/>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7" name="Freeform 1273"/>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0998" name="Freeform 1274"/>
            <p:cNvSpPr>
              <a:spLocks/>
            </p:cNvSpPr>
            <p:nvPr/>
          </p:nvSpPr>
          <p:spPr bwMode="auto">
            <a:xfrm rot="12641">
              <a:off x="732" y="26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0999" name="Freeform 1275"/>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31000" name="Freeform 1276"/>
            <p:cNvSpPr>
              <a:spLocks/>
            </p:cNvSpPr>
            <p:nvPr/>
          </p:nvSpPr>
          <p:spPr bwMode="auto">
            <a:xfrm rot="12641">
              <a:off x="731" y="2879"/>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1" name="Freeform 1277"/>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0"/>
                  </a:moveTo>
                  <a:lnTo>
                    <a:pt x="0" y="16"/>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02" name="Freeform 1278"/>
            <p:cNvSpPr>
              <a:spLocks/>
            </p:cNvSpPr>
            <p:nvPr/>
          </p:nvSpPr>
          <p:spPr bwMode="auto">
            <a:xfrm rot="12641">
              <a:off x="769" y="2897"/>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16"/>
                  </a:moveTo>
                  <a:lnTo>
                    <a:pt x="901" y="0"/>
                  </a:lnTo>
                  <a:lnTo>
                    <a:pt x="901" y="16"/>
                  </a:lnTo>
                  <a:lnTo>
                    <a:pt x="0" y="16"/>
                  </a:lnTo>
                  <a:close/>
                </a:path>
              </a:pathLst>
            </a:custGeom>
            <a:solidFill>
              <a:srgbClr val="000000"/>
            </a:solidFill>
            <a:ln w="9525">
              <a:solidFill>
                <a:schemeClr val="tx1"/>
              </a:solidFill>
              <a:round/>
              <a:headEnd/>
              <a:tailEnd/>
            </a:ln>
          </p:spPr>
          <p:txBody>
            <a:bodyPr/>
            <a:lstStyle/>
            <a:p>
              <a:endParaRPr lang="en-US"/>
            </a:p>
          </p:txBody>
        </p:sp>
        <p:sp>
          <p:nvSpPr>
            <p:cNvPr id="31003" name="Rectangle 1279"/>
            <p:cNvSpPr>
              <a:spLocks noChangeArrowheads="1"/>
            </p:cNvSpPr>
            <p:nvPr/>
          </p:nvSpPr>
          <p:spPr bwMode="auto">
            <a:xfrm rot="12641">
              <a:off x="769" y="2897"/>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04" name="Freeform 1280"/>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05" name="Freeform 1281"/>
            <p:cNvSpPr>
              <a:spLocks/>
            </p:cNvSpPr>
            <p:nvPr/>
          </p:nvSpPr>
          <p:spPr bwMode="auto">
            <a:xfrm rot="12641">
              <a:off x="731" y="289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6" name="Freeform 1282"/>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solidFill>
              <a:srgbClr val="000000"/>
            </a:solidFill>
            <a:ln w="9525">
              <a:solidFill>
                <a:schemeClr val="tx1"/>
              </a:solidFill>
              <a:round/>
              <a:headEnd/>
              <a:tailEnd/>
            </a:ln>
          </p:spPr>
          <p:txBody>
            <a:bodyPr/>
            <a:lstStyle/>
            <a:p>
              <a:endParaRPr lang="en-US"/>
            </a:p>
          </p:txBody>
        </p:sp>
        <p:sp>
          <p:nvSpPr>
            <p:cNvPr id="31007" name="Freeform 1283"/>
            <p:cNvSpPr>
              <a:spLocks/>
            </p:cNvSpPr>
            <p:nvPr/>
          </p:nvSpPr>
          <p:spPr bwMode="auto">
            <a:xfrm rot="12641">
              <a:off x="731" y="2807"/>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08" name="Freeform 1284"/>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09" name="Freeform 1285"/>
            <p:cNvSpPr>
              <a:spLocks/>
            </p:cNvSpPr>
            <p:nvPr/>
          </p:nvSpPr>
          <p:spPr bwMode="auto">
            <a:xfrm rot="12641">
              <a:off x="731" y="2826"/>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10" name="Freeform 1286"/>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11" name="Freeform 1287"/>
            <p:cNvSpPr>
              <a:spLocks/>
            </p:cNvSpPr>
            <p:nvPr/>
          </p:nvSpPr>
          <p:spPr bwMode="auto">
            <a:xfrm rot="12641">
              <a:off x="769" y="282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31012" name="Rectangle 1288"/>
            <p:cNvSpPr>
              <a:spLocks noChangeArrowheads="1"/>
            </p:cNvSpPr>
            <p:nvPr/>
          </p:nvSpPr>
          <p:spPr bwMode="auto">
            <a:xfrm rot="12641">
              <a:off x="769" y="2826"/>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13" name="Freeform 1289"/>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31014" name="Freeform 1290"/>
            <p:cNvSpPr>
              <a:spLocks/>
            </p:cNvSpPr>
            <p:nvPr/>
          </p:nvSpPr>
          <p:spPr bwMode="auto">
            <a:xfrm rot="12641">
              <a:off x="769" y="2969"/>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31015" name="Rectangle 1291"/>
            <p:cNvSpPr>
              <a:spLocks noChangeArrowheads="1"/>
            </p:cNvSpPr>
            <p:nvPr/>
          </p:nvSpPr>
          <p:spPr bwMode="auto">
            <a:xfrm rot="12641">
              <a:off x="769" y="2969"/>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1016" name="Freeform 1292"/>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31017" name="Freeform 1293"/>
            <p:cNvSpPr>
              <a:spLocks/>
            </p:cNvSpPr>
            <p:nvPr/>
          </p:nvSpPr>
          <p:spPr bwMode="auto">
            <a:xfrm rot="12641">
              <a:off x="731" y="2969"/>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018" name="Freeform 1294"/>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31019" name="Freeform 1295"/>
            <p:cNvSpPr>
              <a:spLocks/>
            </p:cNvSpPr>
            <p:nvPr/>
          </p:nvSpPr>
          <p:spPr bwMode="auto">
            <a:xfrm rot="12641">
              <a:off x="731" y="2950"/>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27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14</a:t>
            </a:fld>
            <a:endParaRPr lang="en-US" altLang="en-US"/>
          </a:p>
        </p:txBody>
      </p:sp>
    </p:spTree>
    <p:extLst>
      <p:ext uri="{BB962C8B-B14F-4D97-AF65-F5344CB8AC3E}">
        <p14:creationId xmlns:p14="http://schemas.microsoft.com/office/powerpoint/2010/main" val="285296917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9513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513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513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5130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513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5131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513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513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308" grpId="0" animBg="1"/>
      <p:bldP spid="951311" grpId="0"/>
      <p:bldP spid="951312" grpId="0" animBg="1"/>
      <p:bldP spid="951314" grpId="0" animBg="1"/>
      <p:bldP spid="951316" grpId="0" animBg="1"/>
      <p:bldP spid="951318" grpId="0"/>
      <p:bldP spid="951321" grpId="0"/>
      <p:bldP spid="95138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970" name="Rectangle 2"/>
          <p:cNvSpPr>
            <a:spLocks noChangeArrowheads="1"/>
          </p:cNvSpPr>
          <p:nvPr/>
        </p:nvSpPr>
        <p:spPr bwMode="auto">
          <a:xfrm rot="5400000">
            <a:off x="2751138" y="1160462"/>
            <a:ext cx="4237038" cy="5719763"/>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rot="10800000" vert="eaVert"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8" name="Text Placeholder 17"/>
          <p:cNvSpPr>
            <a:spLocks noGrp="1"/>
          </p:cNvSpPr>
          <p:nvPr>
            <p:ph type="body" sz="quarter" idx="38"/>
          </p:nvPr>
        </p:nvSpPr>
        <p:spPr/>
        <p:txBody>
          <a:bodyPr/>
          <a:lstStyle/>
          <a:p>
            <a:r>
              <a:rPr lang="en-US" dirty="0"/>
              <a:t>Plate-Girder Analogy</a:t>
            </a:r>
          </a:p>
        </p:txBody>
      </p:sp>
      <p:sp>
        <p:nvSpPr>
          <p:cNvPr id="1235972" name="Freeform 4"/>
          <p:cNvSpPr>
            <a:spLocks/>
          </p:cNvSpPr>
          <p:nvPr/>
        </p:nvSpPr>
        <p:spPr bwMode="auto">
          <a:xfrm>
            <a:off x="7707313" y="4179888"/>
            <a:ext cx="6350" cy="2001837"/>
          </a:xfrm>
          <a:custGeom>
            <a:avLst/>
            <a:gdLst>
              <a:gd name="T0" fmla="*/ 0 w 14"/>
              <a:gd name="T1" fmla="*/ 2147483646 h 7329"/>
              <a:gd name="T2" fmla="*/ 2147483646 w 14"/>
              <a:gd name="T3" fmla="*/ 2147483646 h 7329"/>
              <a:gd name="T4" fmla="*/ 0 w 14"/>
              <a:gd name="T5" fmla="*/ 0 h 7329"/>
              <a:gd name="T6" fmla="*/ 0 w 14"/>
              <a:gd name="T7" fmla="*/ 2147483646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0" y="7329"/>
                </a:moveTo>
                <a:lnTo>
                  <a:pt x="14"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73" name="Freeform 5"/>
          <p:cNvSpPr>
            <a:spLocks/>
          </p:cNvSpPr>
          <p:nvPr/>
        </p:nvSpPr>
        <p:spPr bwMode="auto">
          <a:xfrm>
            <a:off x="7707313" y="4179888"/>
            <a:ext cx="6350" cy="2001837"/>
          </a:xfrm>
          <a:custGeom>
            <a:avLst/>
            <a:gdLst>
              <a:gd name="T0" fmla="*/ 2147483646 w 14"/>
              <a:gd name="T1" fmla="*/ 2147483646 h 7329"/>
              <a:gd name="T2" fmla="*/ 0 w 14"/>
              <a:gd name="T3" fmla="*/ 0 h 7329"/>
              <a:gd name="T4" fmla="*/ 2147483646 w 14"/>
              <a:gd name="T5" fmla="*/ 0 h 7329"/>
              <a:gd name="T6" fmla="*/ 2147483646 w 14"/>
              <a:gd name="T7" fmla="*/ 2147483646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14" y="7329"/>
                </a:moveTo>
                <a:lnTo>
                  <a:pt x="0" y="0"/>
                </a:lnTo>
                <a:lnTo>
                  <a:pt x="14" y="0"/>
                </a:lnTo>
                <a:lnTo>
                  <a:pt x="14"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74" name="Rectangle 6"/>
          <p:cNvSpPr>
            <a:spLocks noChangeArrowheads="1"/>
          </p:cNvSpPr>
          <p:nvPr/>
        </p:nvSpPr>
        <p:spPr bwMode="auto">
          <a:xfrm>
            <a:off x="7707313" y="4179888"/>
            <a:ext cx="6350" cy="200183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5975" name="Freeform 7"/>
          <p:cNvSpPr>
            <a:spLocks/>
          </p:cNvSpPr>
          <p:nvPr/>
        </p:nvSpPr>
        <p:spPr bwMode="auto">
          <a:xfrm>
            <a:off x="7707313" y="4081463"/>
            <a:ext cx="6350" cy="98425"/>
          </a:xfrm>
          <a:custGeom>
            <a:avLst/>
            <a:gdLst>
              <a:gd name="T0" fmla="*/ 0 w 14"/>
              <a:gd name="T1" fmla="*/ 2147483646 h 365"/>
              <a:gd name="T2" fmla="*/ 2147483646 w 14"/>
              <a:gd name="T3" fmla="*/ 2147483646 h 365"/>
              <a:gd name="T4" fmla="*/ 0 w 14"/>
              <a:gd name="T5" fmla="*/ 0 h 365"/>
              <a:gd name="T6" fmla="*/ 0 w 14"/>
              <a:gd name="T7" fmla="*/ 2147483646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0" y="365"/>
                </a:moveTo>
                <a:lnTo>
                  <a:pt x="14"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76" name="Freeform 8"/>
          <p:cNvSpPr>
            <a:spLocks/>
          </p:cNvSpPr>
          <p:nvPr/>
        </p:nvSpPr>
        <p:spPr bwMode="auto">
          <a:xfrm>
            <a:off x="7707313" y="4081463"/>
            <a:ext cx="6350" cy="98425"/>
          </a:xfrm>
          <a:custGeom>
            <a:avLst/>
            <a:gdLst>
              <a:gd name="T0" fmla="*/ 2147483646 w 14"/>
              <a:gd name="T1" fmla="*/ 2147483646 h 365"/>
              <a:gd name="T2" fmla="*/ 0 w 14"/>
              <a:gd name="T3" fmla="*/ 0 h 365"/>
              <a:gd name="T4" fmla="*/ 2147483646 w 14"/>
              <a:gd name="T5" fmla="*/ 0 h 365"/>
              <a:gd name="T6" fmla="*/ 2147483646 w 14"/>
              <a:gd name="T7" fmla="*/ 2147483646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14" y="365"/>
                </a:moveTo>
                <a:lnTo>
                  <a:pt x="0" y="0"/>
                </a:lnTo>
                <a:lnTo>
                  <a:pt x="14" y="0"/>
                </a:lnTo>
                <a:lnTo>
                  <a:pt x="14"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77" name="Rectangle 9"/>
          <p:cNvSpPr>
            <a:spLocks noChangeArrowheads="1"/>
          </p:cNvSpPr>
          <p:nvPr/>
        </p:nvSpPr>
        <p:spPr bwMode="auto">
          <a:xfrm>
            <a:off x="7707313" y="40814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5978" name="Freeform 10"/>
          <p:cNvSpPr>
            <a:spLocks/>
          </p:cNvSpPr>
          <p:nvPr/>
        </p:nvSpPr>
        <p:spPr bwMode="auto">
          <a:xfrm>
            <a:off x="7685088" y="4025900"/>
            <a:ext cx="22225" cy="11113"/>
          </a:xfrm>
          <a:custGeom>
            <a:avLst/>
            <a:gdLst>
              <a:gd name="T0" fmla="*/ 2147483646 w 70"/>
              <a:gd name="T1" fmla="*/ 0 h 29"/>
              <a:gd name="T2" fmla="*/ 2147483646 w 70"/>
              <a:gd name="T3" fmla="*/ 2147483646 h 29"/>
              <a:gd name="T4" fmla="*/ 0 w 70"/>
              <a:gd name="T5" fmla="*/ 2147483646 h 29"/>
              <a:gd name="T6" fmla="*/ 2147483646 w 70"/>
              <a:gd name="T7" fmla="*/ 0 h 29"/>
              <a:gd name="T8" fmla="*/ 0 60000 65536"/>
              <a:gd name="T9" fmla="*/ 0 60000 65536"/>
              <a:gd name="T10" fmla="*/ 0 60000 65536"/>
              <a:gd name="T11" fmla="*/ 0 60000 65536"/>
              <a:gd name="T12" fmla="*/ 0 w 70"/>
              <a:gd name="T13" fmla="*/ 0 h 29"/>
              <a:gd name="T14" fmla="*/ 70 w 70"/>
              <a:gd name="T15" fmla="*/ 29 h 29"/>
            </a:gdLst>
            <a:ahLst/>
            <a:cxnLst>
              <a:cxn ang="T8">
                <a:pos x="T0" y="T1"/>
              </a:cxn>
              <a:cxn ang="T9">
                <a:pos x="T2" y="T3"/>
              </a:cxn>
              <a:cxn ang="T10">
                <a:pos x="T4" y="T5"/>
              </a:cxn>
              <a:cxn ang="T11">
                <a:pos x="T6" y="T7"/>
              </a:cxn>
            </a:cxnLst>
            <a:rect l="T12" t="T13" r="T14" b="T15"/>
            <a:pathLst>
              <a:path w="70" h="29">
                <a:moveTo>
                  <a:pt x="70" y="0"/>
                </a:moveTo>
                <a:lnTo>
                  <a:pt x="70" y="14"/>
                </a:lnTo>
                <a:lnTo>
                  <a:pt x="0" y="29"/>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79" name="Freeform 11"/>
          <p:cNvSpPr>
            <a:spLocks/>
          </p:cNvSpPr>
          <p:nvPr/>
        </p:nvSpPr>
        <p:spPr bwMode="auto">
          <a:xfrm>
            <a:off x="7685088" y="4032250"/>
            <a:ext cx="22225" cy="4763"/>
          </a:xfrm>
          <a:custGeom>
            <a:avLst/>
            <a:gdLst>
              <a:gd name="T0" fmla="*/ 2147483646 w 70"/>
              <a:gd name="T1" fmla="*/ 0 h 26"/>
              <a:gd name="T2" fmla="*/ 0 w 70"/>
              <a:gd name="T3" fmla="*/ 2147483646 h 26"/>
              <a:gd name="T4" fmla="*/ 2147483646 w 70"/>
              <a:gd name="T5" fmla="*/ 2147483646 h 26"/>
              <a:gd name="T6" fmla="*/ 2147483646 w 70"/>
              <a:gd name="T7" fmla="*/ 0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70" y="0"/>
                </a:moveTo>
                <a:lnTo>
                  <a:pt x="0" y="15"/>
                </a:lnTo>
                <a:lnTo>
                  <a:pt x="10" y="26"/>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0" name="Freeform 12"/>
          <p:cNvSpPr>
            <a:spLocks/>
          </p:cNvSpPr>
          <p:nvPr/>
        </p:nvSpPr>
        <p:spPr bwMode="auto">
          <a:xfrm>
            <a:off x="7685088" y="4025900"/>
            <a:ext cx="22225" cy="11113"/>
          </a:xfrm>
          <a:custGeom>
            <a:avLst/>
            <a:gdLst>
              <a:gd name="T0" fmla="*/ 2147483646 w 70"/>
              <a:gd name="T1" fmla="*/ 0 h 40"/>
              <a:gd name="T2" fmla="*/ 2147483646 w 70"/>
              <a:gd name="T3" fmla="*/ 2147483646 h 40"/>
              <a:gd name="T4" fmla="*/ 2147483646 w 70"/>
              <a:gd name="T5" fmla="*/ 2147483646 h 40"/>
              <a:gd name="T6" fmla="*/ 0 w 70"/>
              <a:gd name="T7" fmla="*/ 2147483646 h 40"/>
              <a:gd name="T8" fmla="*/ 2147483646 w 70"/>
              <a:gd name="T9" fmla="*/ 0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70" y="0"/>
                </a:moveTo>
                <a:lnTo>
                  <a:pt x="70" y="14"/>
                </a:lnTo>
                <a:lnTo>
                  <a:pt x="10" y="40"/>
                </a:lnTo>
                <a:lnTo>
                  <a:pt x="0" y="29"/>
                </a:lnTo>
                <a:lnTo>
                  <a:pt x="7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81" name="Freeform 13"/>
          <p:cNvSpPr>
            <a:spLocks/>
          </p:cNvSpPr>
          <p:nvPr/>
        </p:nvSpPr>
        <p:spPr bwMode="auto">
          <a:xfrm>
            <a:off x="7680325" y="4037013"/>
            <a:ext cx="11113" cy="19050"/>
          </a:xfrm>
          <a:custGeom>
            <a:avLst/>
            <a:gdLst>
              <a:gd name="T0" fmla="*/ 2147483646 w 39"/>
              <a:gd name="T1" fmla="*/ 0 h 72"/>
              <a:gd name="T2" fmla="*/ 2147483646 w 39"/>
              <a:gd name="T3" fmla="*/ 2147483646 h 72"/>
              <a:gd name="T4" fmla="*/ 0 w 39"/>
              <a:gd name="T5" fmla="*/ 2147483646 h 72"/>
              <a:gd name="T6" fmla="*/ 2147483646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9" y="0"/>
                </a:moveTo>
                <a:lnTo>
                  <a:pt x="39"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2" name="Freeform 14"/>
          <p:cNvSpPr>
            <a:spLocks/>
          </p:cNvSpPr>
          <p:nvPr/>
        </p:nvSpPr>
        <p:spPr bwMode="auto">
          <a:xfrm>
            <a:off x="7680325" y="4037013"/>
            <a:ext cx="11113" cy="19050"/>
          </a:xfrm>
          <a:custGeom>
            <a:avLst/>
            <a:gdLst>
              <a:gd name="T0" fmla="*/ 2147483646 w 39"/>
              <a:gd name="T1" fmla="*/ 0 h 61"/>
              <a:gd name="T2" fmla="*/ 0 w 39"/>
              <a:gd name="T3" fmla="*/ 2147483646 h 61"/>
              <a:gd name="T4" fmla="*/ 2147483646 w 39"/>
              <a:gd name="T5" fmla="*/ 2147483646 h 61"/>
              <a:gd name="T6" fmla="*/ 2147483646 w 39"/>
              <a:gd name="T7" fmla="*/ 0 h 61"/>
              <a:gd name="T8" fmla="*/ 0 60000 65536"/>
              <a:gd name="T9" fmla="*/ 0 60000 65536"/>
              <a:gd name="T10" fmla="*/ 0 60000 65536"/>
              <a:gd name="T11" fmla="*/ 0 60000 65536"/>
              <a:gd name="T12" fmla="*/ 0 w 39"/>
              <a:gd name="T13" fmla="*/ 0 h 61"/>
              <a:gd name="T14" fmla="*/ 39 w 39"/>
              <a:gd name="T15" fmla="*/ 61 h 61"/>
            </a:gdLst>
            <a:ahLst/>
            <a:cxnLst>
              <a:cxn ang="T8">
                <a:pos x="T0" y="T1"/>
              </a:cxn>
              <a:cxn ang="T9">
                <a:pos x="T2" y="T3"/>
              </a:cxn>
              <a:cxn ang="T10">
                <a:pos x="T4" y="T5"/>
              </a:cxn>
              <a:cxn ang="T11">
                <a:pos x="T6" y="T7"/>
              </a:cxn>
            </a:cxnLst>
            <a:rect l="T12" t="T13" r="T14" b="T15"/>
            <a:pathLst>
              <a:path w="39" h="61">
                <a:moveTo>
                  <a:pt x="39" y="0"/>
                </a:moveTo>
                <a:lnTo>
                  <a:pt x="0" y="61"/>
                </a:lnTo>
                <a:lnTo>
                  <a:pt x="13" y="61"/>
                </a:lnTo>
                <a:lnTo>
                  <a:pt x="3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3" name="Freeform 15"/>
          <p:cNvSpPr>
            <a:spLocks/>
          </p:cNvSpPr>
          <p:nvPr/>
        </p:nvSpPr>
        <p:spPr bwMode="auto">
          <a:xfrm>
            <a:off x="7680325" y="4037013"/>
            <a:ext cx="11113" cy="19050"/>
          </a:xfrm>
          <a:custGeom>
            <a:avLst/>
            <a:gdLst>
              <a:gd name="T0" fmla="*/ 2147483646 w 39"/>
              <a:gd name="T1" fmla="*/ 0 h 72"/>
              <a:gd name="T2" fmla="*/ 2147483646 w 39"/>
              <a:gd name="T3" fmla="*/ 2147483646 h 72"/>
              <a:gd name="T4" fmla="*/ 2147483646 w 39"/>
              <a:gd name="T5" fmla="*/ 2147483646 h 72"/>
              <a:gd name="T6" fmla="*/ 0 w 39"/>
              <a:gd name="T7" fmla="*/ 2147483646 h 72"/>
              <a:gd name="T8" fmla="*/ 2147483646 w 39"/>
              <a:gd name="T9" fmla="*/ 0 h 72"/>
              <a:gd name="T10" fmla="*/ 0 60000 65536"/>
              <a:gd name="T11" fmla="*/ 0 60000 65536"/>
              <a:gd name="T12" fmla="*/ 0 60000 65536"/>
              <a:gd name="T13" fmla="*/ 0 60000 65536"/>
              <a:gd name="T14" fmla="*/ 0 60000 65536"/>
              <a:gd name="T15" fmla="*/ 0 w 39"/>
              <a:gd name="T16" fmla="*/ 0 h 72"/>
              <a:gd name="T17" fmla="*/ 39 w 39"/>
              <a:gd name="T18" fmla="*/ 72 h 72"/>
            </a:gdLst>
            <a:ahLst/>
            <a:cxnLst>
              <a:cxn ang="T10">
                <a:pos x="T0" y="T1"/>
              </a:cxn>
              <a:cxn ang="T11">
                <a:pos x="T2" y="T3"/>
              </a:cxn>
              <a:cxn ang="T12">
                <a:pos x="T4" y="T5"/>
              </a:cxn>
              <a:cxn ang="T13">
                <a:pos x="T6" y="T7"/>
              </a:cxn>
              <a:cxn ang="T14">
                <a:pos x="T8" y="T9"/>
              </a:cxn>
            </a:cxnLst>
            <a:rect l="T15" t="T16" r="T17" b="T18"/>
            <a:pathLst>
              <a:path w="39" h="72">
                <a:moveTo>
                  <a:pt x="29" y="0"/>
                </a:moveTo>
                <a:lnTo>
                  <a:pt x="39" y="11"/>
                </a:lnTo>
                <a:lnTo>
                  <a:pt x="13"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84" name="Freeform 16"/>
          <p:cNvSpPr>
            <a:spLocks/>
          </p:cNvSpPr>
          <p:nvPr/>
        </p:nvSpPr>
        <p:spPr bwMode="auto">
          <a:xfrm>
            <a:off x="7680325" y="4056063"/>
            <a:ext cx="4763" cy="19050"/>
          </a:xfrm>
          <a:custGeom>
            <a:avLst/>
            <a:gdLst>
              <a:gd name="T0" fmla="*/ 0 w 29"/>
              <a:gd name="T1" fmla="*/ 0 h 70"/>
              <a:gd name="T2" fmla="*/ 2147483646 w 29"/>
              <a:gd name="T3" fmla="*/ 0 h 70"/>
              <a:gd name="T4" fmla="*/ 2147483646 w 29"/>
              <a:gd name="T5" fmla="*/ 2147483646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3"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5" name="Freeform 17"/>
          <p:cNvSpPr>
            <a:spLocks/>
          </p:cNvSpPr>
          <p:nvPr/>
        </p:nvSpPr>
        <p:spPr bwMode="auto">
          <a:xfrm>
            <a:off x="7685088" y="4056063"/>
            <a:ext cx="6350" cy="19050"/>
          </a:xfrm>
          <a:custGeom>
            <a:avLst/>
            <a:gdLst>
              <a:gd name="T0" fmla="*/ 0 w 26"/>
              <a:gd name="T1" fmla="*/ 0 h 70"/>
              <a:gd name="T2" fmla="*/ 2147483646 w 26"/>
              <a:gd name="T3" fmla="*/ 2147483646 h 70"/>
              <a:gd name="T4" fmla="*/ 2147483646 w 26"/>
              <a:gd name="T5" fmla="*/ 2147483646 h 70"/>
              <a:gd name="T6" fmla="*/ 0 w 26"/>
              <a:gd name="T7" fmla="*/ 0 h 70"/>
              <a:gd name="T8" fmla="*/ 0 60000 65536"/>
              <a:gd name="T9" fmla="*/ 0 60000 65536"/>
              <a:gd name="T10" fmla="*/ 0 60000 65536"/>
              <a:gd name="T11" fmla="*/ 0 60000 65536"/>
              <a:gd name="T12" fmla="*/ 0 w 26"/>
              <a:gd name="T13" fmla="*/ 0 h 70"/>
              <a:gd name="T14" fmla="*/ 26 w 26"/>
              <a:gd name="T15" fmla="*/ 70 h 70"/>
            </a:gdLst>
            <a:ahLst/>
            <a:cxnLst>
              <a:cxn ang="T8">
                <a:pos x="T0" y="T1"/>
              </a:cxn>
              <a:cxn ang="T9">
                <a:pos x="T2" y="T3"/>
              </a:cxn>
              <a:cxn ang="T10">
                <a:pos x="T4" y="T5"/>
              </a:cxn>
              <a:cxn ang="T11">
                <a:pos x="T6" y="T7"/>
              </a:cxn>
            </a:cxnLst>
            <a:rect l="T12" t="T13" r="T14" b="T15"/>
            <a:pathLst>
              <a:path w="26" h="70">
                <a:moveTo>
                  <a:pt x="0" y="0"/>
                </a:moveTo>
                <a:lnTo>
                  <a:pt x="16" y="70"/>
                </a:lnTo>
                <a:lnTo>
                  <a:pt x="26"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6" name="Freeform 18"/>
          <p:cNvSpPr>
            <a:spLocks/>
          </p:cNvSpPr>
          <p:nvPr/>
        </p:nvSpPr>
        <p:spPr bwMode="auto">
          <a:xfrm>
            <a:off x="7680325" y="4056063"/>
            <a:ext cx="11113" cy="19050"/>
          </a:xfrm>
          <a:custGeom>
            <a:avLst/>
            <a:gdLst>
              <a:gd name="T0" fmla="*/ 0 w 39"/>
              <a:gd name="T1" fmla="*/ 0 h 70"/>
              <a:gd name="T2" fmla="*/ 2147483646 w 39"/>
              <a:gd name="T3" fmla="*/ 0 h 70"/>
              <a:gd name="T4" fmla="*/ 2147483646 w 39"/>
              <a:gd name="T5" fmla="*/ 2147483646 h 70"/>
              <a:gd name="T6" fmla="*/ 2147483646 w 39"/>
              <a:gd name="T7" fmla="*/ 2147483646 h 70"/>
              <a:gd name="T8" fmla="*/ 0 w 39"/>
              <a:gd name="T9" fmla="*/ 0 h 70"/>
              <a:gd name="T10" fmla="*/ 0 60000 65536"/>
              <a:gd name="T11" fmla="*/ 0 60000 65536"/>
              <a:gd name="T12" fmla="*/ 0 60000 65536"/>
              <a:gd name="T13" fmla="*/ 0 60000 65536"/>
              <a:gd name="T14" fmla="*/ 0 60000 65536"/>
              <a:gd name="T15" fmla="*/ 0 w 39"/>
              <a:gd name="T16" fmla="*/ 0 h 70"/>
              <a:gd name="T17" fmla="*/ 39 w 39"/>
              <a:gd name="T18" fmla="*/ 70 h 70"/>
            </a:gdLst>
            <a:ahLst/>
            <a:cxnLst>
              <a:cxn ang="T10">
                <a:pos x="T0" y="T1"/>
              </a:cxn>
              <a:cxn ang="T11">
                <a:pos x="T2" y="T3"/>
              </a:cxn>
              <a:cxn ang="T12">
                <a:pos x="T4" y="T5"/>
              </a:cxn>
              <a:cxn ang="T13">
                <a:pos x="T6" y="T7"/>
              </a:cxn>
              <a:cxn ang="T14">
                <a:pos x="T8" y="T9"/>
              </a:cxn>
            </a:cxnLst>
            <a:rect l="T15" t="T16" r="T17" b="T18"/>
            <a:pathLst>
              <a:path w="39" h="70">
                <a:moveTo>
                  <a:pt x="0" y="0"/>
                </a:moveTo>
                <a:lnTo>
                  <a:pt x="13" y="0"/>
                </a:lnTo>
                <a:lnTo>
                  <a:pt x="39"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87" name="Freeform 19"/>
          <p:cNvSpPr>
            <a:spLocks/>
          </p:cNvSpPr>
          <p:nvPr/>
        </p:nvSpPr>
        <p:spPr bwMode="auto">
          <a:xfrm>
            <a:off x="7685088" y="4070350"/>
            <a:ext cx="22225" cy="11113"/>
          </a:xfrm>
          <a:custGeom>
            <a:avLst/>
            <a:gdLst>
              <a:gd name="T0" fmla="*/ 0 w 70"/>
              <a:gd name="T1" fmla="*/ 2147483646 h 39"/>
              <a:gd name="T2" fmla="*/ 2147483646 w 70"/>
              <a:gd name="T3" fmla="*/ 0 h 39"/>
              <a:gd name="T4" fmla="*/ 2147483646 w 70"/>
              <a:gd name="T5" fmla="*/ 2147483646 h 39"/>
              <a:gd name="T6" fmla="*/ 0 w 70"/>
              <a:gd name="T7" fmla="*/ 2147483646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0" y="9"/>
                </a:moveTo>
                <a:lnTo>
                  <a:pt x="10" y="0"/>
                </a:lnTo>
                <a:lnTo>
                  <a:pt x="70"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8" name="Freeform 20"/>
          <p:cNvSpPr>
            <a:spLocks/>
          </p:cNvSpPr>
          <p:nvPr/>
        </p:nvSpPr>
        <p:spPr bwMode="auto">
          <a:xfrm>
            <a:off x="7691438" y="4070350"/>
            <a:ext cx="15875" cy="11113"/>
          </a:xfrm>
          <a:custGeom>
            <a:avLst/>
            <a:gdLst>
              <a:gd name="T0" fmla="*/ 0 w 60"/>
              <a:gd name="T1" fmla="*/ 0 h 39"/>
              <a:gd name="T2" fmla="*/ 2147483646 w 60"/>
              <a:gd name="T3" fmla="*/ 2147483646 h 39"/>
              <a:gd name="T4" fmla="*/ 2147483646 w 60"/>
              <a:gd name="T5" fmla="*/ 2147483646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89" name="Freeform 21"/>
          <p:cNvSpPr>
            <a:spLocks/>
          </p:cNvSpPr>
          <p:nvPr/>
        </p:nvSpPr>
        <p:spPr bwMode="auto">
          <a:xfrm>
            <a:off x="7685088" y="4070350"/>
            <a:ext cx="22225" cy="11113"/>
          </a:xfrm>
          <a:custGeom>
            <a:avLst/>
            <a:gdLst>
              <a:gd name="T0" fmla="*/ 0 w 70"/>
              <a:gd name="T1" fmla="*/ 2147483646 h 39"/>
              <a:gd name="T2" fmla="*/ 2147483646 w 70"/>
              <a:gd name="T3" fmla="*/ 0 h 39"/>
              <a:gd name="T4" fmla="*/ 2147483646 w 70"/>
              <a:gd name="T5" fmla="*/ 2147483646 h 39"/>
              <a:gd name="T6" fmla="*/ 2147483646 w 70"/>
              <a:gd name="T7" fmla="*/ 2147483646 h 39"/>
              <a:gd name="T8" fmla="*/ 0 w 70"/>
              <a:gd name="T9" fmla="*/ 2147483646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0" y="9"/>
                </a:moveTo>
                <a:lnTo>
                  <a:pt x="10" y="0"/>
                </a:lnTo>
                <a:lnTo>
                  <a:pt x="70" y="26"/>
                </a:lnTo>
                <a:lnTo>
                  <a:pt x="70"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90" name="Freeform 22"/>
          <p:cNvSpPr>
            <a:spLocks/>
          </p:cNvSpPr>
          <p:nvPr/>
        </p:nvSpPr>
        <p:spPr bwMode="auto">
          <a:xfrm>
            <a:off x="7707313" y="4021138"/>
            <a:ext cx="22225" cy="11112"/>
          </a:xfrm>
          <a:custGeom>
            <a:avLst/>
            <a:gdLst>
              <a:gd name="T0" fmla="*/ 0 w 70"/>
              <a:gd name="T1" fmla="*/ 2147483646 h 30"/>
              <a:gd name="T2" fmla="*/ 0 w 70"/>
              <a:gd name="T3" fmla="*/ 2147483646 h 30"/>
              <a:gd name="T4" fmla="*/ 2147483646 w 70"/>
              <a:gd name="T5" fmla="*/ 0 h 30"/>
              <a:gd name="T6" fmla="*/ 0 w 70"/>
              <a:gd name="T7" fmla="*/ 2147483646 h 30"/>
              <a:gd name="T8" fmla="*/ 0 60000 65536"/>
              <a:gd name="T9" fmla="*/ 0 60000 65536"/>
              <a:gd name="T10" fmla="*/ 0 60000 65536"/>
              <a:gd name="T11" fmla="*/ 0 60000 65536"/>
              <a:gd name="T12" fmla="*/ 0 w 70"/>
              <a:gd name="T13" fmla="*/ 0 h 30"/>
              <a:gd name="T14" fmla="*/ 70 w 70"/>
              <a:gd name="T15" fmla="*/ 30 h 30"/>
            </a:gdLst>
            <a:ahLst/>
            <a:cxnLst>
              <a:cxn ang="T8">
                <a:pos x="T0" y="T1"/>
              </a:cxn>
              <a:cxn ang="T9">
                <a:pos x="T2" y="T3"/>
              </a:cxn>
              <a:cxn ang="T10">
                <a:pos x="T4" y="T5"/>
              </a:cxn>
              <a:cxn ang="T11">
                <a:pos x="T6" y="T7"/>
              </a:cxn>
            </a:cxnLst>
            <a:rect l="T12" t="T13" r="T14" b="T15"/>
            <a:pathLst>
              <a:path w="70" h="30">
                <a:moveTo>
                  <a:pt x="0" y="30"/>
                </a:moveTo>
                <a:lnTo>
                  <a:pt x="0" y="16"/>
                </a:lnTo>
                <a:lnTo>
                  <a:pt x="70"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1" name="Freeform 23"/>
          <p:cNvSpPr>
            <a:spLocks/>
          </p:cNvSpPr>
          <p:nvPr/>
        </p:nvSpPr>
        <p:spPr bwMode="auto">
          <a:xfrm>
            <a:off x="7707313" y="4021138"/>
            <a:ext cx="22225" cy="4762"/>
          </a:xfrm>
          <a:custGeom>
            <a:avLst/>
            <a:gdLst>
              <a:gd name="T0" fmla="*/ 0 w 70"/>
              <a:gd name="T1" fmla="*/ 2147483646 h 26"/>
              <a:gd name="T2" fmla="*/ 2147483646 w 70"/>
              <a:gd name="T3" fmla="*/ 2147483646 h 26"/>
              <a:gd name="T4" fmla="*/ 2147483646 w 70"/>
              <a:gd name="T5" fmla="*/ 0 h 26"/>
              <a:gd name="T6" fmla="*/ 0 w 70"/>
              <a:gd name="T7" fmla="*/ 2147483646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0" y="26"/>
                </a:moveTo>
                <a:lnTo>
                  <a:pt x="70" y="10"/>
                </a:lnTo>
                <a:lnTo>
                  <a:pt x="60"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2" name="Freeform 24"/>
          <p:cNvSpPr>
            <a:spLocks/>
          </p:cNvSpPr>
          <p:nvPr/>
        </p:nvSpPr>
        <p:spPr bwMode="auto">
          <a:xfrm>
            <a:off x="7707313" y="4021138"/>
            <a:ext cx="22225" cy="11112"/>
          </a:xfrm>
          <a:custGeom>
            <a:avLst/>
            <a:gdLst>
              <a:gd name="T0" fmla="*/ 0 w 70"/>
              <a:gd name="T1" fmla="*/ 2147483646 h 40"/>
              <a:gd name="T2" fmla="*/ 0 w 70"/>
              <a:gd name="T3" fmla="*/ 2147483646 h 40"/>
              <a:gd name="T4" fmla="*/ 2147483646 w 70"/>
              <a:gd name="T5" fmla="*/ 0 h 40"/>
              <a:gd name="T6" fmla="*/ 2147483646 w 70"/>
              <a:gd name="T7" fmla="*/ 2147483646 h 40"/>
              <a:gd name="T8" fmla="*/ 0 w 70"/>
              <a:gd name="T9" fmla="*/ 2147483646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0" y="40"/>
                </a:moveTo>
                <a:lnTo>
                  <a:pt x="0" y="26"/>
                </a:lnTo>
                <a:lnTo>
                  <a:pt x="60" y="0"/>
                </a:lnTo>
                <a:lnTo>
                  <a:pt x="70"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93" name="Freeform 25"/>
          <p:cNvSpPr>
            <a:spLocks/>
          </p:cNvSpPr>
          <p:nvPr/>
        </p:nvSpPr>
        <p:spPr bwMode="auto">
          <a:xfrm>
            <a:off x="77295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2147483646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10" y="71"/>
                </a:moveTo>
                <a:lnTo>
                  <a:pt x="0" y="61"/>
                </a:lnTo>
                <a:lnTo>
                  <a:pt x="38" y="0"/>
                </a:lnTo>
                <a:lnTo>
                  <a:pt x="10"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4" name="Freeform 26"/>
          <p:cNvSpPr>
            <a:spLocks/>
          </p:cNvSpPr>
          <p:nvPr/>
        </p:nvSpPr>
        <p:spPr bwMode="auto">
          <a:xfrm>
            <a:off x="7729538" y="4002088"/>
            <a:ext cx="11112" cy="19050"/>
          </a:xfrm>
          <a:custGeom>
            <a:avLst/>
            <a:gdLst>
              <a:gd name="T0" fmla="*/ 0 w 38"/>
              <a:gd name="T1" fmla="*/ 2147483646 h 61"/>
              <a:gd name="T2" fmla="*/ 2147483646 w 38"/>
              <a:gd name="T3" fmla="*/ 0 h 61"/>
              <a:gd name="T4" fmla="*/ 2147483646 w 38"/>
              <a:gd name="T5" fmla="*/ 0 h 61"/>
              <a:gd name="T6" fmla="*/ 0 w 38"/>
              <a:gd name="T7" fmla="*/ 2147483646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5"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5" name="Freeform 27"/>
          <p:cNvSpPr>
            <a:spLocks/>
          </p:cNvSpPr>
          <p:nvPr/>
        </p:nvSpPr>
        <p:spPr bwMode="auto">
          <a:xfrm>
            <a:off x="77295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0 h 71"/>
              <a:gd name="T8" fmla="*/ 2147483646 w 38"/>
              <a:gd name="T9" fmla="*/ 2147483646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10" y="71"/>
                </a:moveTo>
                <a:lnTo>
                  <a:pt x="0" y="61"/>
                </a:lnTo>
                <a:lnTo>
                  <a:pt x="25" y="0"/>
                </a:lnTo>
                <a:lnTo>
                  <a:pt x="38" y="0"/>
                </a:lnTo>
                <a:lnTo>
                  <a:pt x="10"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96" name="Freeform 28"/>
          <p:cNvSpPr>
            <a:spLocks/>
          </p:cNvSpPr>
          <p:nvPr/>
        </p:nvSpPr>
        <p:spPr bwMode="auto">
          <a:xfrm>
            <a:off x="7729538" y="3983038"/>
            <a:ext cx="11112" cy="19050"/>
          </a:xfrm>
          <a:custGeom>
            <a:avLst/>
            <a:gdLst>
              <a:gd name="T0" fmla="*/ 2147483646 w 28"/>
              <a:gd name="T1" fmla="*/ 2147483646 h 70"/>
              <a:gd name="T2" fmla="*/ 2147483646 w 28"/>
              <a:gd name="T3" fmla="*/ 2147483646 h 70"/>
              <a:gd name="T4" fmla="*/ 0 w 28"/>
              <a:gd name="T5" fmla="*/ 0 h 70"/>
              <a:gd name="T6" fmla="*/ 2147483646 w 28"/>
              <a:gd name="T7" fmla="*/ 2147483646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7" name="Freeform 29"/>
          <p:cNvSpPr>
            <a:spLocks/>
          </p:cNvSpPr>
          <p:nvPr/>
        </p:nvSpPr>
        <p:spPr bwMode="auto">
          <a:xfrm>
            <a:off x="7729538" y="3983038"/>
            <a:ext cx="6350" cy="19050"/>
          </a:xfrm>
          <a:custGeom>
            <a:avLst/>
            <a:gdLst>
              <a:gd name="T0" fmla="*/ 2147483646 w 25"/>
              <a:gd name="T1" fmla="*/ 2147483646 h 70"/>
              <a:gd name="T2" fmla="*/ 2147483646 w 25"/>
              <a:gd name="T3" fmla="*/ 0 h 70"/>
              <a:gd name="T4" fmla="*/ 0 w 25"/>
              <a:gd name="T5" fmla="*/ 2147483646 h 70"/>
              <a:gd name="T6" fmla="*/ 2147483646 w 25"/>
              <a:gd name="T7" fmla="*/ 2147483646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9"/>
                </a:lnTo>
                <a:lnTo>
                  <a:pt x="25"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5998" name="Freeform 30"/>
          <p:cNvSpPr>
            <a:spLocks/>
          </p:cNvSpPr>
          <p:nvPr/>
        </p:nvSpPr>
        <p:spPr bwMode="auto">
          <a:xfrm>
            <a:off x="7729538" y="3983038"/>
            <a:ext cx="11112" cy="19050"/>
          </a:xfrm>
          <a:custGeom>
            <a:avLst/>
            <a:gdLst>
              <a:gd name="T0" fmla="*/ 2147483646 w 38"/>
              <a:gd name="T1" fmla="*/ 2147483646 h 70"/>
              <a:gd name="T2" fmla="*/ 2147483646 w 38"/>
              <a:gd name="T3" fmla="*/ 2147483646 h 70"/>
              <a:gd name="T4" fmla="*/ 0 w 38"/>
              <a:gd name="T5" fmla="*/ 2147483646 h 70"/>
              <a:gd name="T6" fmla="*/ 2147483646 w 38"/>
              <a:gd name="T7" fmla="*/ 0 h 70"/>
              <a:gd name="T8" fmla="*/ 2147483646 w 38"/>
              <a:gd name="T9" fmla="*/ 2147483646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9"/>
                </a:lnTo>
                <a:lnTo>
                  <a:pt x="10"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999" name="Freeform 31"/>
          <p:cNvSpPr>
            <a:spLocks/>
          </p:cNvSpPr>
          <p:nvPr/>
        </p:nvSpPr>
        <p:spPr bwMode="auto">
          <a:xfrm>
            <a:off x="7707313" y="3976688"/>
            <a:ext cx="22225" cy="11112"/>
          </a:xfrm>
          <a:custGeom>
            <a:avLst/>
            <a:gdLst>
              <a:gd name="T0" fmla="*/ 2147483646 w 70"/>
              <a:gd name="T1" fmla="*/ 2147483646 h 39"/>
              <a:gd name="T2" fmla="*/ 2147483646 w 70"/>
              <a:gd name="T3" fmla="*/ 2147483646 h 39"/>
              <a:gd name="T4" fmla="*/ 0 w 70"/>
              <a:gd name="T5" fmla="*/ 0 h 39"/>
              <a:gd name="T6" fmla="*/ 2147483646 w 70"/>
              <a:gd name="T7" fmla="*/ 2147483646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70" y="30"/>
                </a:moveTo>
                <a:lnTo>
                  <a:pt x="60" y="39"/>
                </a:lnTo>
                <a:lnTo>
                  <a:pt x="0" y="0"/>
                </a:lnTo>
                <a:lnTo>
                  <a:pt x="7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0" name="Freeform 32"/>
          <p:cNvSpPr>
            <a:spLocks/>
          </p:cNvSpPr>
          <p:nvPr/>
        </p:nvSpPr>
        <p:spPr bwMode="auto">
          <a:xfrm>
            <a:off x="7707313" y="3976688"/>
            <a:ext cx="22225" cy="11112"/>
          </a:xfrm>
          <a:custGeom>
            <a:avLst/>
            <a:gdLst>
              <a:gd name="T0" fmla="*/ 2147483646 w 60"/>
              <a:gd name="T1" fmla="*/ 2147483646 h 39"/>
              <a:gd name="T2" fmla="*/ 0 w 60"/>
              <a:gd name="T3" fmla="*/ 0 h 39"/>
              <a:gd name="T4" fmla="*/ 0 w 60"/>
              <a:gd name="T5" fmla="*/ 2147483646 h 39"/>
              <a:gd name="T6" fmla="*/ 2147483646 w 60"/>
              <a:gd name="T7" fmla="*/ 2147483646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60" y="39"/>
                </a:moveTo>
                <a:lnTo>
                  <a:pt x="0" y="0"/>
                </a:lnTo>
                <a:lnTo>
                  <a:pt x="0" y="13"/>
                </a:lnTo>
                <a:lnTo>
                  <a:pt x="60"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1" name="Freeform 33"/>
          <p:cNvSpPr>
            <a:spLocks/>
          </p:cNvSpPr>
          <p:nvPr/>
        </p:nvSpPr>
        <p:spPr bwMode="auto">
          <a:xfrm>
            <a:off x="7707313" y="3976688"/>
            <a:ext cx="22225" cy="11112"/>
          </a:xfrm>
          <a:custGeom>
            <a:avLst/>
            <a:gdLst>
              <a:gd name="T0" fmla="*/ 2147483646 w 70"/>
              <a:gd name="T1" fmla="*/ 2147483646 h 39"/>
              <a:gd name="T2" fmla="*/ 2147483646 w 70"/>
              <a:gd name="T3" fmla="*/ 2147483646 h 39"/>
              <a:gd name="T4" fmla="*/ 0 w 70"/>
              <a:gd name="T5" fmla="*/ 2147483646 h 39"/>
              <a:gd name="T6" fmla="*/ 0 w 70"/>
              <a:gd name="T7" fmla="*/ 0 h 39"/>
              <a:gd name="T8" fmla="*/ 2147483646 w 70"/>
              <a:gd name="T9" fmla="*/ 2147483646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70" y="30"/>
                </a:moveTo>
                <a:lnTo>
                  <a:pt x="60" y="39"/>
                </a:lnTo>
                <a:lnTo>
                  <a:pt x="0" y="13"/>
                </a:lnTo>
                <a:lnTo>
                  <a:pt x="0" y="0"/>
                </a:lnTo>
                <a:lnTo>
                  <a:pt x="70"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02" name="Freeform 34"/>
          <p:cNvSpPr>
            <a:spLocks/>
          </p:cNvSpPr>
          <p:nvPr/>
        </p:nvSpPr>
        <p:spPr bwMode="auto">
          <a:xfrm>
            <a:off x="7707313" y="3878263"/>
            <a:ext cx="6350" cy="98425"/>
          </a:xfrm>
          <a:custGeom>
            <a:avLst/>
            <a:gdLst>
              <a:gd name="T0" fmla="*/ 0 w 14"/>
              <a:gd name="T1" fmla="*/ 2147483646 h 366"/>
              <a:gd name="T2" fmla="*/ 2147483646 w 14"/>
              <a:gd name="T3" fmla="*/ 2147483646 h 366"/>
              <a:gd name="T4" fmla="*/ 0 w 14"/>
              <a:gd name="T5" fmla="*/ 0 h 366"/>
              <a:gd name="T6" fmla="*/ 0 w 14"/>
              <a:gd name="T7" fmla="*/ 2147483646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0" y="366"/>
                </a:moveTo>
                <a:lnTo>
                  <a:pt x="14"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3" name="Freeform 35"/>
          <p:cNvSpPr>
            <a:spLocks/>
          </p:cNvSpPr>
          <p:nvPr/>
        </p:nvSpPr>
        <p:spPr bwMode="auto">
          <a:xfrm>
            <a:off x="7707313" y="3878263"/>
            <a:ext cx="6350" cy="98425"/>
          </a:xfrm>
          <a:custGeom>
            <a:avLst/>
            <a:gdLst>
              <a:gd name="T0" fmla="*/ 2147483646 w 14"/>
              <a:gd name="T1" fmla="*/ 2147483646 h 366"/>
              <a:gd name="T2" fmla="*/ 0 w 14"/>
              <a:gd name="T3" fmla="*/ 0 h 366"/>
              <a:gd name="T4" fmla="*/ 2147483646 w 14"/>
              <a:gd name="T5" fmla="*/ 0 h 366"/>
              <a:gd name="T6" fmla="*/ 2147483646 w 14"/>
              <a:gd name="T7" fmla="*/ 2147483646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14" y="366"/>
                </a:moveTo>
                <a:lnTo>
                  <a:pt x="0" y="0"/>
                </a:lnTo>
                <a:lnTo>
                  <a:pt x="14" y="0"/>
                </a:lnTo>
                <a:lnTo>
                  <a:pt x="14"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4" name="Rectangle 36"/>
          <p:cNvSpPr>
            <a:spLocks noChangeArrowheads="1"/>
          </p:cNvSpPr>
          <p:nvPr/>
        </p:nvSpPr>
        <p:spPr bwMode="auto">
          <a:xfrm>
            <a:off x="7707313" y="38782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05" name="Freeform 37"/>
          <p:cNvSpPr>
            <a:spLocks/>
          </p:cNvSpPr>
          <p:nvPr/>
        </p:nvSpPr>
        <p:spPr bwMode="auto">
          <a:xfrm>
            <a:off x="7707313" y="1876425"/>
            <a:ext cx="6350" cy="2001838"/>
          </a:xfrm>
          <a:custGeom>
            <a:avLst/>
            <a:gdLst>
              <a:gd name="T0" fmla="*/ 0 w 14"/>
              <a:gd name="T1" fmla="*/ 2147483646 h 7330"/>
              <a:gd name="T2" fmla="*/ 2147483646 w 14"/>
              <a:gd name="T3" fmla="*/ 2147483646 h 7330"/>
              <a:gd name="T4" fmla="*/ 0 w 14"/>
              <a:gd name="T5" fmla="*/ 0 h 7330"/>
              <a:gd name="T6" fmla="*/ 0 w 14"/>
              <a:gd name="T7" fmla="*/ 2147483646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0" y="7330"/>
                </a:moveTo>
                <a:lnTo>
                  <a:pt x="14"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6" name="Freeform 38"/>
          <p:cNvSpPr>
            <a:spLocks/>
          </p:cNvSpPr>
          <p:nvPr/>
        </p:nvSpPr>
        <p:spPr bwMode="auto">
          <a:xfrm>
            <a:off x="7707313" y="1876425"/>
            <a:ext cx="6350" cy="2001838"/>
          </a:xfrm>
          <a:custGeom>
            <a:avLst/>
            <a:gdLst>
              <a:gd name="T0" fmla="*/ 2147483646 w 14"/>
              <a:gd name="T1" fmla="*/ 2147483646 h 7330"/>
              <a:gd name="T2" fmla="*/ 0 w 14"/>
              <a:gd name="T3" fmla="*/ 0 h 7330"/>
              <a:gd name="T4" fmla="*/ 2147483646 w 14"/>
              <a:gd name="T5" fmla="*/ 0 h 7330"/>
              <a:gd name="T6" fmla="*/ 2147483646 w 14"/>
              <a:gd name="T7" fmla="*/ 2147483646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14" y="7330"/>
                </a:moveTo>
                <a:lnTo>
                  <a:pt x="0" y="0"/>
                </a:lnTo>
                <a:lnTo>
                  <a:pt x="14" y="0"/>
                </a:lnTo>
                <a:lnTo>
                  <a:pt x="14"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7" name="Rectangle 39"/>
          <p:cNvSpPr>
            <a:spLocks noChangeArrowheads="1"/>
          </p:cNvSpPr>
          <p:nvPr/>
        </p:nvSpPr>
        <p:spPr bwMode="auto">
          <a:xfrm>
            <a:off x="7707313" y="1876425"/>
            <a:ext cx="6350" cy="200183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08" name="Freeform 40"/>
          <p:cNvSpPr>
            <a:spLocks/>
          </p:cNvSpPr>
          <p:nvPr/>
        </p:nvSpPr>
        <p:spPr bwMode="auto">
          <a:xfrm>
            <a:off x="4824413" y="1974850"/>
            <a:ext cx="6350"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09" name="Freeform 41"/>
          <p:cNvSpPr>
            <a:spLocks/>
          </p:cNvSpPr>
          <p:nvPr/>
        </p:nvSpPr>
        <p:spPr bwMode="auto">
          <a:xfrm>
            <a:off x="4824413" y="1974850"/>
            <a:ext cx="6350"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0" name="Rectangle 42"/>
          <p:cNvSpPr>
            <a:spLocks noChangeArrowheads="1"/>
          </p:cNvSpPr>
          <p:nvPr/>
        </p:nvSpPr>
        <p:spPr bwMode="auto">
          <a:xfrm>
            <a:off x="4824413" y="1974850"/>
            <a:ext cx="42862"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11" name="Freeform 43"/>
          <p:cNvSpPr>
            <a:spLocks/>
          </p:cNvSpPr>
          <p:nvPr/>
        </p:nvSpPr>
        <p:spPr bwMode="auto">
          <a:xfrm>
            <a:off x="1985963" y="6078538"/>
            <a:ext cx="5721350" cy="4762"/>
          </a:xfrm>
          <a:custGeom>
            <a:avLst/>
            <a:gdLst>
              <a:gd name="T0" fmla="*/ 2147483646 w 18772"/>
              <a:gd name="T1" fmla="*/ 2147483646 h 13"/>
              <a:gd name="T2" fmla="*/ 2147483646 w 18772"/>
              <a:gd name="T3" fmla="*/ 0 h 13"/>
              <a:gd name="T4" fmla="*/ 0 w 18772"/>
              <a:gd name="T5" fmla="*/ 2147483646 h 13"/>
              <a:gd name="T6" fmla="*/ 2147483646 w 18772"/>
              <a:gd name="T7" fmla="*/ 2147483646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2" name="Freeform 44"/>
          <p:cNvSpPr>
            <a:spLocks/>
          </p:cNvSpPr>
          <p:nvPr/>
        </p:nvSpPr>
        <p:spPr bwMode="auto">
          <a:xfrm>
            <a:off x="1985963" y="6078538"/>
            <a:ext cx="5721350" cy="4762"/>
          </a:xfrm>
          <a:custGeom>
            <a:avLst/>
            <a:gdLst>
              <a:gd name="T0" fmla="*/ 2147483646 w 18772"/>
              <a:gd name="T1" fmla="*/ 0 h 13"/>
              <a:gd name="T2" fmla="*/ 0 w 18772"/>
              <a:gd name="T3" fmla="*/ 2147483646 h 13"/>
              <a:gd name="T4" fmla="*/ 0 w 18772"/>
              <a:gd name="T5" fmla="*/ 0 h 13"/>
              <a:gd name="T6" fmla="*/ 2147483646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3" name="Freeform 45"/>
          <p:cNvSpPr>
            <a:spLocks/>
          </p:cNvSpPr>
          <p:nvPr/>
        </p:nvSpPr>
        <p:spPr bwMode="auto">
          <a:xfrm>
            <a:off x="1985963" y="6151563"/>
            <a:ext cx="5721350" cy="6350"/>
          </a:xfrm>
          <a:custGeom>
            <a:avLst/>
            <a:gdLst>
              <a:gd name="T0" fmla="*/ 2147483646 w 18772"/>
              <a:gd name="T1" fmla="*/ 2147483646 h 7"/>
              <a:gd name="T2" fmla="*/ 2147483646 w 18772"/>
              <a:gd name="T3" fmla="*/ 0 h 7"/>
              <a:gd name="T4" fmla="*/ 0 w 18772"/>
              <a:gd name="T5" fmla="*/ 2147483646 h 7"/>
              <a:gd name="T6" fmla="*/ 2147483646 w 18772"/>
              <a:gd name="T7" fmla="*/ 2147483646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4" name="Freeform 46"/>
          <p:cNvSpPr>
            <a:spLocks/>
          </p:cNvSpPr>
          <p:nvPr/>
        </p:nvSpPr>
        <p:spPr bwMode="auto">
          <a:xfrm>
            <a:off x="1985963" y="6151563"/>
            <a:ext cx="5721350" cy="6350"/>
          </a:xfrm>
          <a:custGeom>
            <a:avLst/>
            <a:gdLst>
              <a:gd name="T0" fmla="*/ 2147483646 w 18772"/>
              <a:gd name="T1" fmla="*/ 0 h 7"/>
              <a:gd name="T2" fmla="*/ 0 w 18772"/>
              <a:gd name="T3" fmla="*/ 2147483646 h 7"/>
              <a:gd name="T4" fmla="*/ 0 w 18772"/>
              <a:gd name="T5" fmla="*/ 0 h 7"/>
              <a:gd name="T6" fmla="*/ 2147483646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5" name="Rectangle 47"/>
          <p:cNvSpPr>
            <a:spLocks noChangeArrowheads="1"/>
          </p:cNvSpPr>
          <p:nvPr/>
        </p:nvSpPr>
        <p:spPr bwMode="auto">
          <a:xfrm>
            <a:off x="1985963" y="6151563"/>
            <a:ext cx="5721350" cy="63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16" name="Freeform 48"/>
          <p:cNvSpPr>
            <a:spLocks/>
          </p:cNvSpPr>
          <p:nvPr/>
        </p:nvSpPr>
        <p:spPr bwMode="auto">
          <a:xfrm>
            <a:off x="1985963" y="1906588"/>
            <a:ext cx="5721350" cy="4762"/>
          </a:xfrm>
          <a:custGeom>
            <a:avLst/>
            <a:gdLst>
              <a:gd name="T0" fmla="*/ 2147483646 w 18772"/>
              <a:gd name="T1" fmla="*/ 2147483646 h 7"/>
              <a:gd name="T2" fmla="*/ 2147483646 w 18772"/>
              <a:gd name="T3" fmla="*/ 0 h 7"/>
              <a:gd name="T4" fmla="*/ 0 w 18772"/>
              <a:gd name="T5" fmla="*/ 2147483646 h 7"/>
              <a:gd name="T6" fmla="*/ 2147483646 w 18772"/>
              <a:gd name="T7" fmla="*/ 2147483646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7" name="Freeform 49"/>
          <p:cNvSpPr>
            <a:spLocks/>
          </p:cNvSpPr>
          <p:nvPr/>
        </p:nvSpPr>
        <p:spPr bwMode="auto">
          <a:xfrm>
            <a:off x="1985963" y="1906588"/>
            <a:ext cx="5721350" cy="4762"/>
          </a:xfrm>
          <a:custGeom>
            <a:avLst/>
            <a:gdLst>
              <a:gd name="T0" fmla="*/ 2147483646 w 18772"/>
              <a:gd name="T1" fmla="*/ 0 h 7"/>
              <a:gd name="T2" fmla="*/ 0 w 18772"/>
              <a:gd name="T3" fmla="*/ 2147483646 h 7"/>
              <a:gd name="T4" fmla="*/ 0 w 18772"/>
              <a:gd name="T5" fmla="*/ 0 h 7"/>
              <a:gd name="T6" fmla="*/ 2147483646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18" name="Rectangle 50"/>
          <p:cNvSpPr>
            <a:spLocks noChangeArrowheads="1"/>
          </p:cNvSpPr>
          <p:nvPr/>
        </p:nvSpPr>
        <p:spPr bwMode="auto">
          <a:xfrm>
            <a:off x="1985963" y="1906588"/>
            <a:ext cx="5721350" cy="47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19" name="Freeform 51"/>
          <p:cNvSpPr>
            <a:spLocks/>
          </p:cNvSpPr>
          <p:nvPr/>
        </p:nvSpPr>
        <p:spPr bwMode="auto">
          <a:xfrm>
            <a:off x="1985963" y="1974850"/>
            <a:ext cx="5721350" cy="4763"/>
          </a:xfrm>
          <a:custGeom>
            <a:avLst/>
            <a:gdLst>
              <a:gd name="T0" fmla="*/ 2147483646 w 18772"/>
              <a:gd name="T1" fmla="*/ 2147483646 h 13"/>
              <a:gd name="T2" fmla="*/ 2147483646 w 18772"/>
              <a:gd name="T3" fmla="*/ 0 h 13"/>
              <a:gd name="T4" fmla="*/ 0 w 18772"/>
              <a:gd name="T5" fmla="*/ 2147483646 h 13"/>
              <a:gd name="T6" fmla="*/ 2147483646 w 18772"/>
              <a:gd name="T7" fmla="*/ 2147483646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0" name="Freeform 52"/>
          <p:cNvSpPr>
            <a:spLocks/>
          </p:cNvSpPr>
          <p:nvPr/>
        </p:nvSpPr>
        <p:spPr bwMode="auto">
          <a:xfrm>
            <a:off x="1985963" y="1974850"/>
            <a:ext cx="5721350" cy="4763"/>
          </a:xfrm>
          <a:custGeom>
            <a:avLst/>
            <a:gdLst>
              <a:gd name="T0" fmla="*/ 2147483646 w 18772"/>
              <a:gd name="T1" fmla="*/ 0 h 13"/>
              <a:gd name="T2" fmla="*/ 0 w 18772"/>
              <a:gd name="T3" fmla="*/ 2147483646 h 13"/>
              <a:gd name="T4" fmla="*/ 0 w 18772"/>
              <a:gd name="T5" fmla="*/ 0 h 13"/>
              <a:gd name="T6" fmla="*/ 2147483646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1" name="Rectangle 53"/>
          <p:cNvSpPr>
            <a:spLocks noChangeArrowheads="1"/>
          </p:cNvSpPr>
          <p:nvPr/>
        </p:nvSpPr>
        <p:spPr bwMode="auto">
          <a:xfrm>
            <a:off x="1985963" y="1974850"/>
            <a:ext cx="5721350" cy="4763"/>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22" name="Freeform 54"/>
          <p:cNvSpPr>
            <a:spLocks/>
          </p:cNvSpPr>
          <p:nvPr/>
        </p:nvSpPr>
        <p:spPr bwMode="auto">
          <a:xfrm>
            <a:off x="4862513" y="1974850"/>
            <a:ext cx="6350"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3" name="Freeform 55"/>
          <p:cNvSpPr>
            <a:spLocks/>
          </p:cNvSpPr>
          <p:nvPr/>
        </p:nvSpPr>
        <p:spPr bwMode="auto">
          <a:xfrm>
            <a:off x="4862513" y="1974850"/>
            <a:ext cx="6350"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4" name="Rectangle 56"/>
          <p:cNvSpPr>
            <a:spLocks noChangeArrowheads="1"/>
          </p:cNvSpPr>
          <p:nvPr/>
        </p:nvSpPr>
        <p:spPr bwMode="auto">
          <a:xfrm>
            <a:off x="4862513" y="1974850"/>
            <a:ext cx="6350"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25" name="Freeform 57"/>
          <p:cNvSpPr>
            <a:spLocks/>
          </p:cNvSpPr>
          <p:nvPr/>
        </p:nvSpPr>
        <p:spPr bwMode="auto">
          <a:xfrm>
            <a:off x="2414588" y="1974850"/>
            <a:ext cx="4762"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6" name="Freeform 58"/>
          <p:cNvSpPr>
            <a:spLocks/>
          </p:cNvSpPr>
          <p:nvPr/>
        </p:nvSpPr>
        <p:spPr bwMode="auto">
          <a:xfrm>
            <a:off x="2414588" y="1974850"/>
            <a:ext cx="4762"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7" name="Rectangle 59"/>
          <p:cNvSpPr>
            <a:spLocks noChangeArrowheads="1"/>
          </p:cNvSpPr>
          <p:nvPr/>
        </p:nvSpPr>
        <p:spPr bwMode="auto">
          <a:xfrm>
            <a:off x="2414588" y="1974850"/>
            <a:ext cx="42862"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28" name="Freeform 60"/>
          <p:cNvSpPr>
            <a:spLocks/>
          </p:cNvSpPr>
          <p:nvPr/>
        </p:nvSpPr>
        <p:spPr bwMode="auto">
          <a:xfrm>
            <a:off x="2452688" y="1974850"/>
            <a:ext cx="4762"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29" name="Freeform 61"/>
          <p:cNvSpPr>
            <a:spLocks/>
          </p:cNvSpPr>
          <p:nvPr/>
        </p:nvSpPr>
        <p:spPr bwMode="auto">
          <a:xfrm>
            <a:off x="2452688" y="1974850"/>
            <a:ext cx="4762"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0" name="Rectangle 62"/>
          <p:cNvSpPr>
            <a:spLocks noChangeArrowheads="1"/>
          </p:cNvSpPr>
          <p:nvPr/>
        </p:nvSpPr>
        <p:spPr bwMode="auto">
          <a:xfrm>
            <a:off x="2452688" y="1974850"/>
            <a:ext cx="4762" cy="41084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31" name="Freeform 63"/>
          <p:cNvSpPr>
            <a:spLocks/>
          </p:cNvSpPr>
          <p:nvPr/>
        </p:nvSpPr>
        <p:spPr bwMode="auto">
          <a:xfrm>
            <a:off x="1979613" y="4179888"/>
            <a:ext cx="6350" cy="2001837"/>
          </a:xfrm>
          <a:custGeom>
            <a:avLst/>
            <a:gdLst>
              <a:gd name="T0" fmla="*/ 0 w 13"/>
              <a:gd name="T1" fmla="*/ 2147483646 h 7329"/>
              <a:gd name="T2" fmla="*/ 2147483646 w 13"/>
              <a:gd name="T3" fmla="*/ 2147483646 h 7329"/>
              <a:gd name="T4" fmla="*/ 0 w 13"/>
              <a:gd name="T5" fmla="*/ 0 h 7329"/>
              <a:gd name="T6" fmla="*/ 0 w 13"/>
              <a:gd name="T7" fmla="*/ 2147483646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0" y="7329"/>
                </a:moveTo>
                <a:lnTo>
                  <a:pt x="13"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2" name="Freeform 64"/>
          <p:cNvSpPr>
            <a:spLocks/>
          </p:cNvSpPr>
          <p:nvPr/>
        </p:nvSpPr>
        <p:spPr bwMode="auto">
          <a:xfrm>
            <a:off x="1979613" y="4179888"/>
            <a:ext cx="6350" cy="2001837"/>
          </a:xfrm>
          <a:custGeom>
            <a:avLst/>
            <a:gdLst>
              <a:gd name="T0" fmla="*/ 2147483646 w 13"/>
              <a:gd name="T1" fmla="*/ 2147483646 h 7329"/>
              <a:gd name="T2" fmla="*/ 0 w 13"/>
              <a:gd name="T3" fmla="*/ 0 h 7329"/>
              <a:gd name="T4" fmla="*/ 2147483646 w 13"/>
              <a:gd name="T5" fmla="*/ 0 h 7329"/>
              <a:gd name="T6" fmla="*/ 2147483646 w 13"/>
              <a:gd name="T7" fmla="*/ 2147483646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13" y="7329"/>
                </a:moveTo>
                <a:lnTo>
                  <a:pt x="0" y="0"/>
                </a:lnTo>
                <a:lnTo>
                  <a:pt x="13" y="0"/>
                </a:lnTo>
                <a:lnTo>
                  <a:pt x="13"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3" name="Rectangle 65"/>
          <p:cNvSpPr>
            <a:spLocks noChangeArrowheads="1"/>
          </p:cNvSpPr>
          <p:nvPr/>
        </p:nvSpPr>
        <p:spPr bwMode="auto">
          <a:xfrm>
            <a:off x="1979613" y="4179888"/>
            <a:ext cx="6350" cy="200183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34" name="Freeform 66"/>
          <p:cNvSpPr>
            <a:spLocks/>
          </p:cNvSpPr>
          <p:nvPr/>
        </p:nvSpPr>
        <p:spPr bwMode="auto">
          <a:xfrm>
            <a:off x="1979613" y="4081463"/>
            <a:ext cx="6350" cy="98425"/>
          </a:xfrm>
          <a:custGeom>
            <a:avLst/>
            <a:gdLst>
              <a:gd name="T0" fmla="*/ 0 w 13"/>
              <a:gd name="T1" fmla="*/ 2147483646 h 365"/>
              <a:gd name="T2" fmla="*/ 2147483646 w 13"/>
              <a:gd name="T3" fmla="*/ 2147483646 h 365"/>
              <a:gd name="T4" fmla="*/ 0 w 13"/>
              <a:gd name="T5" fmla="*/ 0 h 365"/>
              <a:gd name="T6" fmla="*/ 0 w 13"/>
              <a:gd name="T7" fmla="*/ 2147483646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0" y="365"/>
                </a:moveTo>
                <a:lnTo>
                  <a:pt x="13"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5" name="Freeform 67"/>
          <p:cNvSpPr>
            <a:spLocks/>
          </p:cNvSpPr>
          <p:nvPr/>
        </p:nvSpPr>
        <p:spPr bwMode="auto">
          <a:xfrm>
            <a:off x="1979613" y="4081463"/>
            <a:ext cx="6350" cy="98425"/>
          </a:xfrm>
          <a:custGeom>
            <a:avLst/>
            <a:gdLst>
              <a:gd name="T0" fmla="*/ 2147483646 w 13"/>
              <a:gd name="T1" fmla="*/ 2147483646 h 365"/>
              <a:gd name="T2" fmla="*/ 0 w 13"/>
              <a:gd name="T3" fmla="*/ 0 h 365"/>
              <a:gd name="T4" fmla="*/ 2147483646 w 13"/>
              <a:gd name="T5" fmla="*/ 0 h 365"/>
              <a:gd name="T6" fmla="*/ 2147483646 w 13"/>
              <a:gd name="T7" fmla="*/ 2147483646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13" y="365"/>
                </a:moveTo>
                <a:lnTo>
                  <a:pt x="0" y="0"/>
                </a:lnTo>
                <a:lnTo>
                  <a:pt x="13" y="0"/>
                </a:lnTo>
                <a:lnTo>
                  <a:pt x="13"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6" name="Rectangle 68"/>
          <p:cNvSpPr>
            <a:spLocks noChangeArrowheads="1"/>
          </p:cNvSpPr>
          <p:nvPr/>
        </p:nvSpPr>
        <p:spPr bwMode="auto">
          <a:xfrm>
            <a:off x="1979613" y="40814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37" name="Freeform 69"/>
          <p:cNvSpPr>
            <a:spLocks/>
          </p:cNvSpPr>
          <p:nvPr/>
        </p:nvSpPr>
        <p:spPr bwMode="auto">
          <a:xfrm>
            <a:off x="1963738" y="4025900"/>
            <a:ext cx="22225" cy="11113"/>
          </a:xfrm>
          <a:custGeom>
            <a:avLst/>
            <a:gdLst>
              <a:gd name="T0" fmla="*/ 2147483646 w 69"/>
              <a:gd name="T1" fmla="*/ 0 h 29"/>
              <a:gd name="T2" fmla="*/ 2147483646 w 69"/>
              <a:gd name="T3" fmla="*/ 2147483646 h 29"/>
              <a:gd name="T4" fmla="*/ 0 w 69"/>
              <a:gd name="T5" fmla="*/ 2147483646 h 29"/>
              <a:gd name="T6" fmla="*/ 2147483646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8" name="Freeform 70"/>
          <p:cNvSpPr>
            <a:spLocks/>
          </p:cNvSpPr>
          <p:nvPr/>
        </p:nvSpPr>
        <p:spPr bwMode="auto">
          <a:xfrm>
            <a:off x="1963738" y="4032250"/>
            <a:ext cx="22225" cy="4763"/>
          </a:xfrm>
          <a:custGeom>
            <a:avLst/>
            <a:gdLst>
              <a:gd name="T0" fmla="*/ 2147483646 w 69"/>
              <a:gd name="T1" fmla="*/ 0 h 26"/>
              <a:gd name="T2" fmla="*/ 0 w 69"/>
              <a:gd name="T3" fmla="*/ 2147483646 h 26"/>
              <a:gd name="T4" fmla="*/ 2147483646 w 69"/>
              <a:gd name="T5" fmla="*/ 2147483646 h 26"/>
              <a:gd name="T6" fmla="*/ 2147483646 w 69"/>
              <a:gd name="T7" fmla="*/ 0 h 26"/>
              <a:gd name="T8" fmla="*/ 0 60000 65536"/>
              <a:gd name="T9" fmla="*/ 0 60000 65536"/>
              <a:gd name="T10" fmla="*/ 0 60000 65536"/>
              <a:gd name="T11" fmla="*/ 0 60000 65536"/>
              <a:gd name="T12" fmla="*/ 0 w 69"/>
              <a:gd name="T13" fmla="*/ 0 h 26"/>
              <a:gd name="T14" fmla="*/ 69 w 69"/>
              <a:gd name="T15" fmla="*/ 26 h 26"/>
            </a:gdLst>
            <a:ahLst/>
            <a:cxnLst>
              <a:cxn ang="T8">
                <a:pos x="T0" y="T1"/>
              </a:cxn>
              <a:cxn ang="T9">
                <a:pos x="T2" y="T3"/>
              </a:cxn>
              <a:cxn ang="T10">
                <a:pos x="T4" y="T5"/>
              </a:cxn>
              <a:cxn ang="T11">
                <a:pos x="T6" y="T7"/>
              </a:cxn>
            </a:cxnLst>
            <a:rect l="T12" t="T13" r="T14" b="T15"/>
            <a:pathLst>
              <a:path w="69" h="26">
                <a:moveTo>
                  <a:pt x="69" y="0"/>
                </a:moveTo>
                <a:lnTo>
                  <a:pt x="0" y="15"/>
                </a:lnTo>
                <a:lnTo>
                  <a:pt x="9" y="26"/>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39" name="Freeform 71"/>
          <p:cNvSpPr>
            <a:spLocks/>
          </p:cNvSpPr>
          <p:nvPr/>
        </p:nvSpPr>
        <p:spPr bwMode="auto">
          <a:xfrm>
            <a:off x="1963738" y="4025900"/>
            <a:ext cx="22225" cy="11113"/>
          </a:xfrm>
          <a:custGeom>
            <a:avLst/>
            <a:gdLst>
              <a:gd name="T0" fmla="*/ 2147483646 w 69"/>
              <a:gd name="T1" fmla="*/ 0 h 40"/>
              <a:gd name="T2" fmla="*/ 2147483646 w 69"/>
              <a:gd name="T3" fmla="*/ 2147483646 h 40"/>
              <a:gd name="T4" fmla="*/ 2147483646 w 69"/>
              <a:gd name="T5" fmla="*/ 2147483646 h 40"/>
              <a:gd name="T6" fmla="*/ 0 w 69"/>
              <a:gd name="T7" fmla="*/ 2147483646 h 40"/>
              <a:gd name="T8" fmla="*/ 2147483646 w 69"/>
              <a:gd name="T9" fmla="*/ 0 h 40"/>
              <a:gd name="T10" fmla="*/ 0 60000 65536"/>
              <a:gd name="T11" fmla="*/ 0 60000 65536"/>
              <a:gd name="T12" fmla="*/ 0 60000 65536"/>
              <a:gd name="T13" fmla="*/ 0 60000 65536"/>
              <a:gd name="T14" fmla="*/ 0 60000 65536"/>
              <a:gd name="T15" fmla="*/ 0 w 69"/>
              <a:gd name="T16" fmla="*/ 0 h 40"/>
              <a:gd name="T17" fmla="*/ 69 w 69"/>
              <a:gd name="T18" fmla="*/ 40 h 40"/>
            </a:gdLst>
            <a:ahLst/>
            <a:cxnLst>
              <a:cxn ang="T10">
                <a:pos x="T0" y="T1"/>
              </a:cxn>
              <a:cxn ang="T11">
                <a:pos x="T2" y="T3"/>
              </a:cxn>
              <a:cxn ang="T12">
                <a:pos x="T4" y="T5"/>
              </a:cxn>
              <a:cxn ang="T13">
                <a:pos x="T6" y="T7"/>
              </a:cxn>
              <a:cxn ang="T14">
                <a:pos x="T8" y="T9"/>
              </a:cxn>
            </a:cxnLst>
            <a:rect l="T15" t="T16" r="T17" b="T18"/>
            <a:pathLst>
              <a:path w="69" h="40">
                <a:moveTo>
                  <a:pt x="69" y="0"/>
                </a:moveTo>
                <a:lnTo>
                  <a:pt x="69" y="14"/>
                </a:lnTo>
                <a:lnTo>
                  <a:pt x="9" y="40"/>
                </a:lnTo>
                <a:lnTo>
                  <a:pt x="0" y="29"/>
                </a:lnTo>
                <a:lnTo>
                  <a:pt x="6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40" name="Freeform 72"/>
          <p:cNvSpPr>
            <a:spLocks/>
          </p:cNvSpPr>
          <p:nvPr/>
        </p:nvSpPr>
        <p:spPr bwMode="auto">
          <a:xfrm>
            <a:off x="1952625" y="4037013"/>
            <a:ext cx="11113" cy="19050"/>
          </a:xfrm>
          <a:custGeom>
            <a:avLst/>
            <a:gdLst>
              <a:gd name="T0" fmla="*/ 2147483646 w 38"/>
              <a:gd name="T1" fmla="*/ 0 h 72"/>
              <a:gd name="T2" fmla="*/ 2147483646 w 38"/>
              <a:gd name="T3" fmla="*/ 2147483646 h 72"/>
              <a:gd name="T4" fmla="*/ 0 w 38"/>
              <a:gd name="T5" fmla="*/ 2147483646 h 72"/>
              <a:gd name="T6" fmla="*/ 2147483646 w 38"/>
              <a:gd name="T7" fmla="*/ 0 h 72"/>
              <a:gd name="T8" fmla="*/ 0 60000 65536"/>
              <a:gd name="T9" fmla="*/ 0 60000 65536"/>
              <a:gd name="T10" fmla="*/ 0 60000 65536"/>
              <a:gd name="T11" fmla="*/ 0 60000 65536"/>
              <a:gd name="T12" fmla="*/ 0 w 38"/>
              <a:gd name="T13" fmla="*/ 0 h 72"/>
              <a:gd name="T14" fmla="*/ 38 w 38"/>
              <a:gd name="T15" fmla="*/ 72 h 72"/>
            </a:gdLst>
            <a:ahLst/>
            <a:cxnLst>
              <a:cxn ang="T8">
                <a:pos x="T0" y="T1"/>
              </a:cxn>
              <a:cxn ang="T9">
                <a:pos x="T2" y="T3"/>
              </a:cxn>
              <a:cxn ang="T10">
                <a:pos x="T4" y="T5"/>
              </a:cxn>
              <a:cxn ang="T11">
                <a:pos x="T6" y="T7"/>
              </a:cxn>
            </a:cxnLst>
            <a:rect l="T12" t="T13" r="T14" b="T15"/>
            <a:pathLst>
              <a:path w="38" h="72">
                <a:moveTo>
                  <a:pt x="29" y="0"/>
                </a:moveTo>
                <a:lnTo>
                  <a:pt x="38"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1" name="Freeform 73"/>
          <p:cNvSpPr>
            <a:spLocks/>
          </p:cNvSpPr>
          <p:nvPr/>
        </p:nvSpPr>
        <p:spPr bwMode="auto">
          <a:xfrm>
            <a:off x="1952625" y="4037013"/>
            <a:ext cx="11113" cy="19050"/>
          </a:xfrm>
          <a:custGeom>
            <a:avLst/>
            <a:gdLst>
              <a:gd name="T0" fmla="*/ 2147483646 w 38"/>
              <a:gd name="T1" fmla="*/ 0 h 61"/>
              <a:gd name="T2" fmla="*/ 0 w 38"/>
              <a:gd name="T3" fmla="*/ 2147483646 h 61"/>
              <a:gd name="T4" fmla="*/ 2147483646 w 38"/>
              <a:gd name="T5" fmla="*/ 2147483646 h 61"/>
              <a:gd name="T6" fmla="*/ 2147483646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38" y="0"/>
                </a:moveTo>
                <a:lnTo>
                  <a:pt x="0" y="61"/>
                </a:lnTo>
                <a:lnTo>
                  <a:pt x="14" y="61"/>
                </a:lnTo>
                <a:lnTo>
                  <a:pt x="38"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2" name="Freeform 74"/>
          <p:cNvSpPr>
            <a:spLocks/>
          </p:cNvSpPr>
          <p:nvPr/>
        </p:nvSpPr>
        <p:spPr bwMode="auto">
          <a:xfrm>
            <a:off x="1952625" y="4037013"/>
            <a:ext cx="11113" cy="19050"/>
          </a:xfrm>
          <a:custGeom>
            <a:avLst/>
            <a:gdLst>
              <a:gd name="T0" fmla="*/ 2147483646 w 38"/>
              <a:gd name="T1" fmla="*/ 0 h 72"/>
              <a:gd name="T2" fmla="*/ 2147483646 w 38"/>
              <a:gd name="T3" fmla="*/ 2147483646 h 72"/>
              <a:gd name="T4" fmla="*/ 2147483646 w 38"/>
              <a:gd name="T5" fmla="*/ 2147483646 h 72"/>
              <a:gd name="T6" fmla="*/ 0 w 38"/>
              <a:gd name="T7" fmla="*/ 2147483646 h 72"/>
              <a:gd name="T8" fmla="*/ 2147483646 w 38"/>
              <a:gd name="T9" fmla="*/ 0 h 72"/>
              <a:gd name="T10" fmla="*/ 0 60000 65536"/>
              <a:gd name="T11" fmla="*/ 0 60000 65536"/>
              <a:gd name="T12" fmla="*/ 0 60000 65536"/>
              <a:gd name="T13" fmla="*/ 0 60000 65536"/>
              <a:gd name="T14" fmla="*/ 0 60000 65536"/>
              <a:gd name="T15" fmla="*/ 0 w 38"/>
              <a:gd name="T16" fmla="*/ 0 h 72"/>
              <a:gd name="T17" fmla="*/ 38 w 38"/>
              <a:gd name="T18" fmla="*/ 72 h 72"/>
            </a:gdLst>
            <a:ahLst/>
            <a:cxnLst>
              <a:cxn ang="T10">
                <a:pos x="T0" y="T1"/>
              </a:cxn>
              <a:cxn ang="T11">
                <a:pos x="T2" y="T3"/>
              </a:cxn>
              <a:cxn ang="T12">
                <a:pos x="T4" y="T5"/>
              </a:cxn>
              <a:cxn ang="T13">
                <a:pos x="T6" y="T7"/>
              </a:cxn>
              <a:cxn ang="T14">
                <a:pos x="T8" y="T9"/>
              </a:cxn>
            </a:cxnLst>
            <a:rect l="T15" t="T16" r="T17" b="T18"/>
            <a:pathLst>
              <a:path w="38" h="72">
                <a:moveTo>
                  <a:pt x="29" y="0"/>
                </a:moveTo>
                <a:lnTo>
                  <a:pt x="38" y="11"/>
                </a:lnTo>
                <a:lnTo>
                  <a:pt x="14"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43" name="Freeform 75"/>
          <p:cNvSpPr>
            <a:spLocks/>
          </p:cNvSpPr>
          <p:nvPr/>
        </p:nvSpPr>
        <p:spPr bwMode="auto">
          <a:xfrm>
            <a:off x="1952625" y="4056063"/>
            <a:ext cx="11113" cy="19050"/>
          </a:xfrm>
          <a:custGeom>
            <a:avLst/>
            <a:gdLst>
              <a:gd name="T0" fmla="*/ 0 w 29"/>
              <a:gd name="T1" fmla="*/ 0 h 70"/>
              <a:gd name="T2" fmla="*/ 2147483646 w 29"/>
              <a:gd name="T3" fmla="*/ 0 h 70"/>
              <a:gd name="T4" fmla="*/ 2147483646 w 29"/>
              <a:gd name="T5" fmla="*/ 2147483646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4"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4" name="Freeform 76"/>
          <p:cNvSpPr>
            <a:spLocks/>
          </p:cNvSpPr>
          <p:nvPr/>
        </p:nvSpPr>
        <p:spPr bwMode="auto">
          <a:xfrm>
            <a:off x="1957388" y="4056063"/>
            <a:ext cx="6350" cy="19050"/>
          </a:xfrm>
          <a:custGeom>
            <a:avLst/>
            <a:gdLst>
              <a:gd name="T0" fmla="*/ 0 w 24"/>
              <a:gd name="T1" fmla="*/ 0 h 70"/>
              <a:gd name="T2" fmla="*/ 2147483646 w 24"/>
              <a:gd name="T3" fmla="*/ 2147483646 h 70"/>
              <a:gd name="T4" fmla="*/ 2147483646 w 24"/>
              <a:gd name="T5" fmla="*/ 2147483646 h 70"/>
              <a:gd name="T6" fmla="*/ 0 w 24"/>
              <a:gd name="T7" fmla="*/ 0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0" y="0"/>
                </a:moveTo>
                <a:lnTo>
                  <a:pt x="15" y="70"/>
                </a:lnTo>
                <a:lnTo>
                  <a:pt x="24"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5" name="Freeform 77"/>
          <p:cNvSpPr>
            <a:spLocks/>
          </p:cNvSpPr>
          <p:nvPr/>
        </p:nvSpPr>
        <p:spPr bwMode="auto">
          <a:xfrm>
            <a:off x="1952625" y="4056063"/>
            <a:ext cx="11113" cy="19050"/>
          </a:xfrm>
          <a:custGeom>
            <a:avLst/>
            <a:gdLst>
              <a:gd name="T0" fmla="*/ 0 w 38"/>
              <a:gd name="T1" fmla="*/ 0 h 70"/>
              <a:gd name="T2" fmla="*/ 2147483646 w 38"/>
              <a:gd name="T3" fmla="*/ 0 h 70"/>
              <a:gd name="T4" fmla="*/ 2147483646 w 38"/>
              <a:gd name="T5" fmla="*/ 2147483646 h 70"/>
              <a:gd name="T6" fmla="*/ 2147483646 w 38"/>
              <a:gd name="T7" fmla="*/ 2147483646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0" y="0"/>
                </a:moveTo>
                <a:lnTo>
                  <a:pt x="14" y="0"/>
                </a:lnTo>
                <a:lnTo>
                  <a:pt x="38"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46" name="Freeform 78"/>
          <p:cNvSpPr>
            <a:spLocks/>
          </p:cNvSpPr>
          <p:nvPr/>
        </p:nvSpPr>
        <p:spPr bwMode="auto">
          <a:xfrm>
            <a:off x="1963738" y="4070350"/>
            <a:ext cx="22225" cy="11113"/>
          </a:xfrm>
          <a:custGeom>
            <a:avLst/>
            <a:gdLst>
              <a:gd name="T0" fmla="*/ 0 w 69"/>
              <a:gd name="T1" fmla="*/ 2147483646 h 39"/>
              <a:gd name="T2" fmla="*/ 2147483646 w 69"/>
              <a:gd name="T3" fmla="*/ 0 h 39"/>
              <a:gd name="T4" fmla="*/ 2147483646 w 69"/>
              <a:gd name="T5" fmla="*/ 2147483646 h 39"/>
              <a:gd name="T6" fmla="*/ 0 w 69"/>
              <a:gd name="T7" fmla="*/ 2147483646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9"/>
                </a:moveTo>
                <a:lnTo>
                  <a:pt x="9" y="0"/>
                </a:lnTo>
                <a:lnTo>
                  <a:pt x="69"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7" name="Freeform 79"/>
          <p:cNvSpPr>
            <a:spLocks/>
          </p:cNvSpPr>
          <p:nvPr/>
        </p:nvSpPr>
        <p:spPr bwMode="auto">
          <a:xfrm>
            <a:off x="1963738" y="4070350"/>
            <a:ext cx="22225" cy="11113"/>
          </a:xfrm>
          <a:custGeom>
            <a:avLst/>
            <a:gdLst>
              <a:gd name="T0" fmla="*/ 0 w 60"/>
              <a:gd name="T1" fmla="*/ 0 h 39"/>
              <a:gd name="T2" fmla="*/ 2147483646 w 60"/>
              <a:gd name="T3" fmla="*/ 2147483646 h 39"/>
              <a:gd name="T4" fmla="*/ 2147483646 w 60"/>
              <a:gd name="T5" fmla="*/ 2147483646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48" name="Freeform 80"/>
          <p:cNvSpPr>
            <a:spLocks/>
          </p:cNvSpPr>
          <p:nvPr/>
        </p:nvSpPr>
        <p:spPr bwMode="auto">
          <a:xfrm>
            <a:off x="1963738" y="4070350"/>
            <a:ext cx="22225" cy="11113"/>
          </a:xfrm>
          <a:custGeom>
            <a:avLst/>
            <a:gdLst>
              <a:gd name="T0" fmla="*/ 0 w 69"/>
              <a:gd name="T1" fmla="*/ 2147483646 h 39"/>
              <a:gd name="T2" fmla="*/ 2147483646 w 69"/>
              <a:gd name="T3" fmla="*/ 0 h 39"/>
              <a:gd name="T4" fmla="*/ 2147483646 w 69"/>
              <a:gd name="T5" fmla="*/ 2147483646 h 39"/>
              <a:gd name="T6" fmla="*/ 2147483646 w 69"/>
              <a:gd name="T7" fmla="*/ 2147483646 h 39"/>
              <a:gd name="T8" fmla="*/ 0 w 69"/>
              <a:gd name="T9" fmla="*/ 2147483646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9"/>
                </a:moveTo>
                <a:lnTo>
                  <a:pt x="9" y="0"/>
                </a:lnTo>
                <a:lnTo>
                  <a:pt x="69" y="26"/>
                </a:lnTo>
                <a:lnTo>
                  <a:pt x="69"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49" name="Freeform 81"/>
          <p:cNvSpPr>
            <a:spLocks/>
          </p:cNvSpPr>
          <p:nvPr/>
        </p:nvSpPr>
        <p:spPr bwMode="auto">
          <a:xfrm>
            <a:off x="1985963" y="4021138"/>
            <a:ext cx="15875" cy="11112"/>
          </a:xfrm>
          <a:custGeom>
            <a:avLst/>
            <a:gdLst>
              <a:gd name="T0" fmla="*/ 0 w 71"/>
              <a:gd name="T1" fmla="*/ 2147483646 h 30"/>
              <a:gd name="T2" fmla="*/ 0 w 71"/>
              <a:gd name="T3" fmla="*/ 2147483646 h 30"/>
              <a:gd name="T4" fmla="*/ 2147483646 w 71"/>
              <a:gd name="T5" fmla="*/ 0 h 30"/>
              <a:gd name="T6" fmla="*/ 0 w 71"/>
              <a:gd name="T7" fmla="*/ 2147483646 h 30"/>
              <a:gd name="T8" fmla="*/ 0 60000 65536"/>
              <a:gd name="T9" fmla="*/ 0 60000 65536"/>
              <a:gd name="T10" fmla="*/ 0 60000 65536"/>
              <a:gd name="T11" fmla="*/ 0 60000 65536"/>
              <a:gd name="T12" fmla="*/ 0 w 71"/>
              <a:gd name="T13" fmla="*/ 0 h 30"/>
              <a:gd name="T14" fmla="*/ 71 w 71"/>
              <a:gd name="T15" fmla="*/ 30 h 30"/>
            </a:gdLst>
            <a:ahLst/>
            <a:cxnLst>
              <a:cxn ang="T8">
                <a:pos x="T0" y="T1"/>
              </a:cxn>
              <a:cxn ang="T9">
                <a:pos x="T2" y="T3"/>
              </a:cxn>
              <a:cxn ang="T10">
                <a:pos x="T4" y="T5"/>
              </a:cxn>
              <a:cxn ang="T11">
                <a:pos x="T6" y="T7"/>
              </a:cxn>
            </a:cxnLst>
            <a:rect l="T12" t="T13" r="T14" b="T15"/>
            <a:pathLst>
              <a:path w="71" h="30">
                <a:moveTo>
                  <a:pt x="0" y="30"/>
                </a:moveTo>
                <a:lnTo>
                  <a:pt x="0" y="16"/>
                </a:lnTo>
                <a:lnTo>
                  <a:pt x="71"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0" name="Freeform 82"/>
          <p:cNvSpPr>
            <a:spLocks/>
          </p:cNvSpPr>
          <p:nvPr/>
        </p:nvSpPr>
        <p:spPr bwMode="auto">
          <a:xfrm>
            <a:off x="1985963" y="4021138"/>
            <a:ext cx="15875" cy="4762"/>
          </a:xfrm>
          <a:custGeom>
            <a:avLst/>
            <a:gdLst>
              <a:gd name="T0" fmla="*/ 0 w 71"/>
              <a:gd name="T1" fmla="*/ 2147483646 h 26"/>
              <a:gd name="T2" fmla="*/ 2147483646 w 71"/>
              <a:gd name="T3" fmla="*/ 2147483646 h 26"/>
              <a:gd name="T4" fmla="*/ 2147483646 w 71"/>
              <a:gd name="T5" fmla="*/ 0 h 26"/>
              <a:gd name="T6" fmla="*/ 0 w 71"/>
              <a:gd name="T7" fmla="*/ 2147483646 h 26"/>
              <a:gd name="T8" fmla="*/ 0 60000 65536"/>
              <a:gd name="T9" fmla="*/ 0 60000 65536"/>
              <a:gd name="T10" fmla="*/ 0 60000 65536"/>
              <a:gd name="T11" fmla="*/ 0 60000 65536"/>
              <a:gd name="T12" fmla="*/ 0 w 71"/>
              <a:gd name="T13" fmla="*/ 0 h 26"/>
              <a:gd name="T14" fmla="*/ 71 w 71"/>
              <a:gd name="T15" fmla="*/ 26 h 26"/>
            </a:gdLst>
            <a:ahLst/>
            <a:cxnLst>
              <a:cxn ang="T8">
                <a:pos x="T0" y="T1"/>
              </a:cxn>
              <a:cxn ang="T9">
                <a:pos x="T2" y="T3"/>
              </a:cxn>
              <a:cxn ang="T10">
                <a:pos x="T4" y="T5"/>
              </a:cxn>
              <a:cxn ang="T11">
                <a:pos x="T6" y="T7"/>
              </a:cxn>
            </a:cxnLst>
            <a:rect l="T12" t="T13" r="T14" b="T15"/>
            <a:pathLst>
              <a:path w="71" h="26">
                <a:moveTo>
                  <a:pt x="0" y="26"/>
                </a:moveTo>
                <a:lnTo>
                  <a:pt x="71" y="10"/>
                </a:lnTo>
                <a:lnTo>
                  <a:pt x="62"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1" name="Freeform 83"/>
          <p:cNvSpPr>
            <a:spLocks/>
          </p:cNvSpPr>
          <p:nvPr/>
        </p:nvSpPr>
        <p:spPr bwMode="auto">
          <a:xfrm>
            <a:off x="1985963" y="4021138"/>
            <a:ext cx="15875" cy="11112"/>
          </a:xfrm>
          <a:custGeom>
            <a:avLst/>
            <a:gdLst>
              <a:gd name="T0" fmla="*/ 0 w 71"/>
              <a:gd name="T1" fmla="*/ 2147483646 h 40"/>
              <a:gd name="T2" fmla="*/ 0 w 71"/>
              <a:gd name="T3" fmla="*/ 2147483646 h 40"/>
              <a:gd name="T4" fmla="*/ 2147483646 w 71"/>
              <a:gd name="T5" fmla="*/ 0 h 40"/>
              <a:gd name="T6" fmla="*/ 2147483646 w 71"/>
              <a:gd name="T7" fmla="*/ 2147483646 h 40"/>
              <a:gd name="T8" fmla="*/ 0 w 71"/>
              <a:gd name="T9" fmla="*/ 2147483646 h 40"/>
              <a:gd name="T10" fmla="*/ 0 60000 65536"/>
              <a:gd name="T11" fmla="*/ 0 60000 65536"/>
              <a:gd name="T12" fmla="*/ 0 60000 65536"/>
              <a:gd name="T13" fmla="*/ 0 60000 65536"/>
              <a:gd name="T14" fmla="*/ 0 60000 65536"/>
              <a:gd name="T15" fmla="*/ 0 w 71"/>
              <a:gd name="T16" fmla="*/ 0 h 40"/>
              <a:gd name="T17" fmla="*/ 71 w 71"/>
              <a:gd name="T18" fmla="*/ 40 h 40"/>
            </a:gdLst>
            <a:ahLst/>
            <a:cxnLst>
              <a:cxn ang="T10">
                <a:pos x="T0" y="T1"/>
              </a:cxn>
              <a:cxn ang="T11">
                <a:pos x="T2" y="T3"/>
              </a:cxn>
              <a:cxn ang="T12">
                <a:pos x="T4" y="T5"/>
              </a:cxn>
              <a:cxn ang="T13">
                <a:pos x="T6" y="T7"/>
              </a:cxn>
              <a:cxn ang="T14">
                <a:pos x="T8" y="T9"/>
              </a:cxn>
            </a:cxnLst>
            <a:rect l="T15" t="T16" r="T17" b="T18"/>
            <a:pathLst>
              <a:path w="71" h="40">
                <a:moveTo>
                  <a:pt x="0" y="40"/>
                </a:moveTo>
                <a:lnTo>
                  <a:pt x="0" y="26"/>
                </a:lnTo>
                <a:lnTo>
                  <a:pt x="62" y="0"/>
                </a:lnTo>
                <a:lnTo>
                  <a:pt x="71"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52" name="Freeform 84"/>
          <p:cNvSpPr>
            <a:spLocks/>
          </p:cNvSpPr>
          <p:nvPr/>
        </p:nvSpPr>
        <p:spPr bwMode="auto">
          <a:xfrm>
            <a:off x="20018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2147483646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9" y="71"/>
                </a:moveTo>
                <a:lnTo>
                  <a:pt x="0" y="61"/>
                </a:lnTo>
                <a:lnTo>
                  <a:pt x="38" y="0"/>
                </a:lnTo>
                <a:lnTo>
                  <a:pt x="9"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3" name="Freeform 85"/>
          <p:cNvSpPr>
            <a:spLocks/>
          </p:cNvSpPr>
          <p:nvPr/>
        </p:nvSpPr>
        <p:spPr bwMode="auto">
          <a:xfrm>
            <a:off x="2001838" y="4002088"/>
            <a:ext cx="11112" cy="19050"/>
          </a:xfrm>
          <a:custGeom>
            <a:avLst/>
            <a:gdLst>
              <a:gd name="T0" fmla="*/ 0 w 38"/>
              <a:gd name="T1" fmla="*/ 2147483646 h 61"/>
              <a:gd name="T2" fmla="*/ 2147483646 w 38"/>
              <a:gd name="T3" fmla="*/ 0 h 61"/>
              <a:gd name="T4" fmla="*/ 2147483646 w 38"/>
              <a:gd name="T5" fmla="*/ 0 h 61"/>
              <a:gd name="T6" fmla="*/ 0 w 38"/>
              <a:gd name="T7" fmla="*/ 2147483646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4"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4" name="Freeform 86"/>
          <p:cNvSpPr>
            <a:spLocks/>
          </p:cNvSpPr>
          <p:nvPr/>
        </p:nvSpPr>
        <p:spPr bwMode="auto">
          <a:xfrm>
            <a:off x="2001838" y="4002088"/>
            <a:ext cx="11112" cy="19050"/>
          </a:xfrm>
          <a:custGeom>
            <a:avLst/>
            <a:gdLst>
              <a:gd name="T0" fmla="*/ 2147483646 w 38"/>
              <a:gd name="T1" fmla="*/ 2147483646 h 71"/>
              <a:gd name="T2" fmla="*/ 0 w 38"/>
              <a:gd name="T3" fmla="*/ 2147483646 h 71"/>
              <a:gd name="T4" fmla="*/ 2147483646 w 38"/>
              <a:gd name="T5" fmla="*/ 0 h 71"/>
              <a:gd name="T6" fmla="*/ 2147483646 w 38"/>
              <a:gd name="T7" fmla="*/ 0 h 71"/>
              <a:gd name="T8" fmla="*/ 2147483646 w 38"/>
              <a:gd name="T9" fmla="*/ 2147483646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9" y="71"/>
                </a:moveTo>
                <a:lnTo>
                  <a:pt x="0" y="61"/>
                </a:lnTo>
                <a:lnTo>
                  <a:pt x="24" y="0"/>
                </a:lnTo>
                <a:lnTo>
                  <a:pt x="38" y="0"/>
                </a:lnTo>
                <a:lnTo>
                  <a:pt x="9"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55" name="Freeform 87"/>
          <p:cNvSpPr>
            <a:spLocks/>
          </p:cNvSpPr>
          <p:nvPr/>
        </p:nvSpPr>
        <p:spPr bwMode="auto">
          <a:xfrm>
            <a:off x="2001838" y="3983038"/>
            <a:ext cx="11112" cy="19050"/>
          </a:xfrm>
          <a:custGeom>
            <a:avLst/>
            <a:gdLst>
              <a:gd name="T0" fmla="*/ 2147483646 w 29"/>
              <a:gd name="T1" fmla="*/ 2147483646 h 70"/>
              <a:gd name="T2" fmla="*/ 2147483646 w 29"/>
              <a:gd name="T3" fmla="*/ 2147483646 h 70"/>
              <a:gd name="T4" fmla="*/ 0 w 29"/>
              <a:gd name="T5" fmla="*/ 0 h 70"/>
              <a:gd name="T6" fmla="*/ 2147483646 w 29"/>
              <a:gd name="T7" fmla="*/ 2147483646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29" y="70"/>
                </a:moveTo>
                <a:lnTo>
                  <a:pt x="15" y="70"/>
                </a:lnTo>
                <a:lnTo>
                  <a:pt x="0" y="0"/>
                </a:lnTo>
                <a:lnTo>
                  <a:pt x="29"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6" name="Freeform 88"/>
          <p:cNvSpPr>
            <a:spLocks/>
          </p:cNvSpPr>
          <p:nvPr/>
        </p:nvSpPr>
        <p:spPr bwMode="auto">
          <a:xfrm>
            <a:off x="2001838" y="3983038"/>
            <a:ext cx="6350" cy="19050"/>
          </a:xfrm>
          <a:custGeom>
            <a:avLst/>
            <a:gdLst>
              <a:gd name="T0" fmla="*/ 2147483646 w 24"/>
              <a:gd name="T1" fmla="*/ 2147483646 h 70"/>
              <a:gd name="T2" fmla="*/ 2147483646 w 24"/>
              <a:gd name="T3" fmla="*/ 0 h 70"/>
              <a:gd name="T4" fmla="*/ 0 w 24"/>
              <a:gd name="T5" fmla="*/ 2147483646 h 70"/>
              <a:gd name="T6" fmla="*/ 2147483646 w 24"/>
              <a:gd name="T7" fmla="*/ 2147483646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24" y="70"/>
                </a:moveTo>
                <a:lnTo>
                  <a:pt x="9" y="0"/>
                </a:lnTo>
                <a:lnTo>
                  <a:pt x="0" y="9"/>
                </a:lnTo>
                <a:lnTo>
                  <a:pt x="24"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7" name="Freeform 89"/>
          <p:cNvSpPr>
            <a:spLocks/>
          </p:cNvSpPr>
          <p:nvPr/>
        </p:nvSpPr>
        <p:spPr bwMode="auto">
          <a:xfrm>
            <a:off x="2001838" y="3983038"/>
            <a:ext cx="11112" cy="19050"/>
          </a:xfrm>
          <a:custGeom>
            <a:avLst/>
            <a:gdLst>
              <a:gd name="T0" fmla="*/ 2147483646 w 38"/>
              <a:gd name="T1" fmla="*/ 2147483646 h 70"/>
              <a:gd name="T2" fmla="*/ 2147483646 w 38"/>
              <a:gd name="T3" fmla="*/ 2147483646 h 70"/>
              <a:gd name="T4" fmla="*/ 0 w 38"/>
              <a:gd name="T5" fmla="*/ 2147483646 h 70"/>
              <a:gd name="T6" fmla="*/ 2147483646 w 38"/>
              <a:gd name="T7" fmla="*/ 0 h 70"/>
              <a:gd name="T8" fmla="*/ 2147483646 w 38"/>
              <a:gd name="T9" fmla="*/ 2147483646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4" y="70"/>
                </a:lnTo>
                <a:lnTo>
                  <a:pt x="0" y="9"/>
                </a:lnTo>
                <a:lnTo>
                  <a:pt x="9"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58" name="Freeform 90"/>
          <p:cNvSpPr>
            <a:spLocks/>
          </p:cNvSpPr>
          <p:nvPr/>
        </p:nvSpPr>
        <p:spPr bwMode="auto">
          <a:xfrm>
            <a:off x="1985963" y="3976688"/>
            <a:ext cx="15875" cy="11112"/>
          </a:xfrm>
          <a:custGeom>
            <a:avLst/>
            <a:gdLst>
              <a:gd name="T0" fmla="*/ 2147483646 w 71"/>
              <a:gd name="T1" fmla="*/ 2147483646 h 39"/>
              <a:gd name="T2" fmla="*/ 2147483646 w 71"/>
              <a:gd name="T3" fmla="*/ 2147483646 h 39"/>
              <a:gd name="T4" fmla="*/ 0 w 71"/>
              <a:gd name="T5" fmla="*/ 0 h 39"/>
              <a:gd name="T6" fmla="*/ 2147483646 w 71"/>
              <a:gd name="T7" fmla="*/ 2147483646 h 39"/>
              <a:gd name="T8" fmla="*/ 0 60000 65536"/>
              <a:gd name="T9" fmla="*/ 0 60000 65536"/>
              <a:gd name="T10" fmla="*/ 0 60000 65536"/>
              <a:gd name="T11" fmla="*/ 0 60000 65536"/>
              <a:gd name="T12" fmla="*/ 0 w 71"/>
              <a:gd name="T13" fmla="*/ 0 h 39"/>
              <a:gd name="T14" fmla="*/ 71 w 71"/>
              <a:gd name="T15" fmla="*/ 39 h 39"/>
            </a:gdLst>
            <a:ahLst/>
            <a:cxnLst>
              <a:cxn ang="T8">
                <a:pos x="T0" y="T1"/>
              </a:cxn>
              <a:cxn ang="T9">
                <a:pos x="T2" y="T3"/>
              </a:cxn>
              <a:cxn ang="T10">
                <a:pos x="T4" y="T5"/>
              </a:cxn>
              <a:cxn ang="T11">
                <a:pos x="T6" y="T7"/>
              </a:cxn>
            </a:cxnLst>
            <a:rect l="T12" t="T13" r="T14" b="T15"/>
            <a:pathLst>
              <a:path w="71" h="39">
                <a:moveTo>
                  <a:pt x="71" y="30"/>
                </a:moveTo>
                <a:lnTo>
                  <a:pt x="62" y="39"/>
                </a:lnTo>
                <a:lnTo>
                  <a:pt x="0" y="0"/>
                </a:lnTo>
                <a:lnTo>
                  <a:pt x="71"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59" name="Freeform 91"/>
          <p:cNvSpPr>
            <a:spLocks/>
          </p:cNvSpPr>
          <p:nvPr/>
        </p:nvSpPr>
        <p:spPr bwMode="auto">
          <a:xfrm>
            <a:off x="1985963" y="3976688"/>
            <a:ext cx="15875" cy="11112"/>
          </a:xfrm>
          <a:custGeom>
            <a:avLst/>
            <a:gdLst>
              <a:gd name="T0" fmla="*/ 2147483646 w 62"/>
              <a:gd name="T1" fmla="*/ 2147483646 h 39"/>
              <a:gd name="T2" fmla="*/ 0 w 62"/>
              <a:gd name="T3" fmla="*/ 0 h 39"/>
              <a:gd name="T4" fmla="*/ 0 w 62"/>
              <a:gd name="T5" fmla="*/ 2147483646 h 39"/>
              <a:gd name="T6" fmla="*/ 2147483646 w 62"/>
              <a:gd name="T7" fmla="*/ 2147483646 h 39"/>
              <a:gd name="T8" fmla="*/ 0 60000 65536"/>
              <a:gd name="T9" fmla="*/ 0 60000 65536"/>
              <a:gd name="T10" fmla="*/ 0 60000 65536"/>
              <a:gd name="T11" fmla="*/ 0 60000 65536"/>
              <a:gd name="T12" fmla="*/ 0 w 62"/>
              <a:gd name="T13" fmla="*/ 0 h 39"/>
              <a:gd name="T14" fmla="*/ 62 w 62"/>
              <a:gd name="T15" fmla="*/ 39 h 39"/>
            </a:gdLst>
            <a:ahLst/>
            <a:cxnLst>
              <a:cxn ang="T8">
                <a:pos x="T0" y="T1"/>
              </a:cxn>
              <a:cxn ang="T9">
                <a:pos x="T2" y="T3"/>
              </a:cxn>
              <a:cxn ang="T10">
                <a:pos x="T4" y="T5"/>
              </a:cxn>
              <a:cxn ang="T11">
                <a:pos x="T6" y="T7"/>
              </a:cxn>
            </a:cxnLst>
            <a:rect l="T12" t="T13" r="T14" b="T15"/>
            <a:pathLst>
              <a:path w="62" h="39">
                <a:moveTo>
                  <a:pt x="62" y="39"/>
                </a:moveTo>
                <a:lnTo>
                  <a:pt x="0" y="0"/>
                </a:lnTo>
                <a:lnTo>
                  <a:pt x="0" y="13"/>
                </a:lnTo>
                <a:lnTo>
                  <a:pt x="62"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0" name="Freeform 92"/>
          <p:cNvSpPr>
            <a:spLocks/>
          </p:cNvSpPr>
          <p:nvPr/>
        </p:nvSpPr>
        <p:spPr bwMode="auto">
          <a:xfrm>
            <a:off x="1985963" y="3976688"/>
            <a:ext cx="15875" cy="11112"/>
          </a:xfrm>
          <a:custGeom>
            <a:avLst/>
            <a:gdLst>
              <a:gd name="T0" fmla="*/ 2147483646 w 71"/>
              <a:gd name="T1" fmla="*/ 2147483646 h 39"/>
              <a:gd name="T2" fmla="*/ 2147483646 w 71"/>
              <a:gd name="T3" fmla="*/ 2147483646 h 39"/>
              <a:gd name="T4" fmla="*/ 0 w 71"/>
              <a:gd name="T5" fmla="*/ 2147483646 h 39"/>
              <a:gd name="T6" fmla="*/ 0 w 71"/>
              <a:gd name="T7" fmla="*/ 0 h 39"/>
              <a:gd name="T8" fmla="*/ 2147483646 w 71"/>
              <a:gd name="T9" fmla="*/ 2147483646 h 39"/>
              <a:gd name="T10" fmla="*/ 0 60000 65536"/>
              <a:gd name="T11" fmla="*/ 0 60000 65536"/>
              <a:gd name="T12" fmla="*/ 0 60000 65536"/>
              <a:gd name="T13" fmla="*/ 0 60000 65536"/>
              <a:gd name="T14" fmla="*/ 0 60000 65536"/>
              <a:gd name="T15" fmla="*/ 0 w 71"/>
              <a:gd name="T16" fmla="*/ 0 h 39"/>
              <a:gd name="T17" fmla="*/ 71 w 71"/>
              <a:gd name="T18" fmla="*/ 39 h 39"/>
            </a:gdLst>
            <a:ahLst/>
            <a:cxnLst>
              <a:cxn ang="T10">
                <a:pos x="T0" y="T1"/>
              </a:cxn>
              <a:cxn ang="T11">
                <a:pos x="T2" y="T3"/>
              </a:cxn>
              <a:cxn ang="T12">
                <a:pos x="T4" y="T5"/>
              </a:cxn>
              <a:cxn ang="T13">
                <a:pos x="T6" y="T7"/>
              </a:cxn>
              <a:cxn ang="T14">
                <a:pos x="T8" y="T9"/>
              </a:cxn>
            </a:cxnLst>
            <a:rect l="T15" t="T16" r="T17" b="T18"/>
            <a:pathLst>
              <a:path w="71" h="39">
                <a:moveTo>
                  <a:pt x="71" y="30"/>
                </a:moveTo>
                <a:lnTo>
                  <a:pt x="62" y="39"/>
                </a:lnTo>
                <a:lnTo>
                  <a:pt x="0" y="13"/>
                </a:lnTo>
                <a:lnTo>
                  <a:pt x="0" y="0"/>
                </a:lnTo>
                <a:lnTo>
                  <a:pt x="71"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61" name="Freeform 93"/>
          <p:cNvSpPr>
            <a:spLocks/>
          </p:cNvSpPr>
          <p:nvPr/>
        </p:nvSpPr>
        <p:spPr bwMode="auto">
          <a:xfrm>
            <a:off x="1979613" y="3878263"/>
            <a:ext cx="6350" cy="98425"/>
          </a:xfrm>
          <a:custGeom>
            <a:avLst/>
            <a:gdLst>
              <a:gd name="T0" fmla="*/ 0 w 13"/>
              <a:gd name="T1" fmla="*/ 2147483646 h 366"/>
              <a:gd name="T2" fmla="*/ 2147483646 w 13"/>
              <a:gd name="T3" fmla="*/ 2147483646 h 366"/>
              <a:gd name="T4" fmla="*/ 0 w 13"/>
              <a:gd name="T5" fmla="*/ 0 h 366"/>
              <a:gd name="T6" fmla="*/ 0 w 13"/>
              <a:gd name="T7" fmla="*/ 2147483646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0" y="366"/>
                </a:moveTo>
                <a:lnTo>
                  <a:pt x="13"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2" name="Freeform 94"/>
          <p:cNvSpPr>
            <a:spLocks/>
          </p:cNvSpPr>
          <p:nvPr/>
        </p:nvSpPr>
        <p:spPr bwMode="auto">
          <a:xfrm>
            <a:off x="1979613" y="3878263"/>
            <a:ext cx="6350" cy="98425"/>
          </a:xfrm>
          <a:custGeom>
            <a:avLst/>
            <a:gdLst>
              <a:gd name="T0" fmla="*/ 2147483646 w 13"/>
              <a:gd name="T1" fmla="*/ 2147483646 h 366"/>
              <a:gd name="T2" fmla="*/ 0 w 13"/>
              <a:gd name="T3" fmla="*/ 0 h 366"/>
              <a:gd name="T4" fmla="*/ 2147483646 w 13"/>
              <a:gd name="T5" fmla="*/ 0 h 366"/>
              <a:gd name="T6" fmla="*/ 2147483646 w 13"/>
              <a:gd name="T7" fmla="*/ 2147483646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13" y="366"/>
                </a:moveTo>
                <a:lnTo>
                  <a:pt x="0" y="0"/>
                </a:lnTo>
                <a:lnTo>
                  <a:pt x="13" y="0"/>
                </a:lnTo>
                <a:lnTo>
                  <a:pt x="13"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3" name="Rectangle 95"/>
          <p:cNvSpPr>
            <a:spLocks noChangeArrowheads="1"/>
          </p:cNvSpPr>
          <p:nvPr/>
        </p:nvSpPr>
        <p:spPr bwMode="auto">
          <a:xfrm>
            <a:off x="1979613" y="3878263"/>
            <a:ext cx="6350" cy="98425"/>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64" name="Freeform 96"/>
          <p:cNvSpPr>
            <a:spLocks/>
          </p:cNvSpPr>
          <p:nvPr/>
        </p:nvSpPr>
        <p:spPr bwMode="auto">
          <a:xfrm>
            <a:off x="1979613" y="1876425"/>
            <a:ext cx="6350" cy="2001838"/>
          </a:xfrm>
          <a:custGeom>
            <a:avLst/>
            <a:gdLst>
              <a:gd name="T0" fmla="*/ 0 w 13"/>
              <a:gd name="T1" fmla="*/ 2147483646 h 7330"/>
              <a:gd name="T2" fmla="*/ 2147483646 w 13"/>
              <a:gd name="T3" fmla="*/ 2147483646 h 7330"/>
              <a:gd name="T4" fmla="*/ 0 w 13"/>
              <a:gd name="T5" fmla="*/ 0 h 7330"/>
              <a:gd name="T6" fmla="*/ 0 w 13"/>
              <a:gd name="T7" fmla="*/ 2147483646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0" y="7330"/>
                </a:moveTo>
                <a:lnTo>
                  <a:pt x="13"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5" name="Freeform 97"/>
          <p:cNvSpPr>
            <a:spLocks/>
          </p:cNvSpPr>
          <p:nvPr/>
        </p:nvSpPr>
        <p:spPr bwMode="auto">
          <a:xfrm>
            <a:off x="1979613" y="1876425"/>
            <a:ext cx="6350" cy="2001838"/>
          </a:xfrm>
          <a:custGeom>
            <a:avLst/>
            <a:gdLst>
              <a:gd name="T0" fmla="*/ 2147483646 w 13"/>
              <a:gd name="T1" fmla="*/ 2147483646 h 7330"/>
              <a:gd name="T2" fmla="*/ 0 w 13"/>
              <a:gd name="T3" fmla="*/ 0 h 7330"/>
              <a:gd name="T4" fmla="*/ 2147483646 w 13"/>
              <a:gd name="T5" fmla="*/ 0 h 7330"/>
              <a:gd name="T6" fmla="*/ 2147483646 w 13"/>
              <a:gd name="T7" fmla="*/ 2147483646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13" y="7330"/>
                </a:moveTo>
                <a:lnTo>
                  <a:pt x="0" y="0"/>
                </a:lnTo>
                <a:lnTo>
                  <a:pt x="13" y="0"/>
                </a:lnTo>
                <a:lnTo>
                  <a:pt x="13"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6" name="Rectangle 98"/>
          <p:cNvSpPr>
            <a:spLocks noChangeArrowheads="1"/>
          </p:cNvSpPr>
          <p:nvPr/>
        </p:nvSpPr>
        <p:spPr bwMode="auto">
          <a:xfrm>
            <a:off x="1979613" y="1876425"/>
            <a:ext cx="6350" cy="200183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67" name="Freeform 99"/>
          <p:cNvSpPr>
            <a:spLocks/>
          </p:cNvSpPr>
          <p:nvPr/>
        </p:nvSpPr>
        <p:spPr bwMode="auto">
          <a:xfrm>
            <a:off x="7273925" y="1974850"/>
            <a:ext cx="4763"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8" name="Freeform 100"/>
          <p:cNvSpPr>
            <a:spLocks/>
          </p:cNvSpPr>
          <p:nvPr/>
        </p:nvSpPr>
        <p:spPr bwMode="auto">
          <a:xfrm>
            <a:off x="7273925" y="1974850"/>
            <a:ext cx="4763"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69" name="Rectangle 101"/>
          <p:cNvSpPr>
            <a:spLocks noChangeArrowheads="1"/>
          </p:cNvSpPr>
          <p:nvPr/>
        </p:nvSpPr>
        <p:spPr bwMode="auto">
          <a:xfrm>
            <a:off x="7235825" y="1974850"/>
            <a:ext cx="42863" cy="4108450"/>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70" name="Freeform 102"/>
          <p:cNvSpPr>
            <a:spLocks/>
          </p:cNvSpPr>
          <p:nvPr/>
        </p:nvSpPr>
        <p:spPr bwMode="auto">
          <a:xfrm>
            <a:off x="7235825" y="1974850"/>
            <a:ext cx="4763" cy="4108450"/>
          </a:xfrm>
          <a:custGeom>
            <a:avLst/>
            <a:gdLst>
              <a:gd name="T0" fmla="*/ 0 w 13"/>
              <a:gd name="T1" fmla="*/ 2147483646 h 15015"/>
              <a:gd name="T2" fmla="*/ 2147483646 w 13"/>
              <a:gd name="T3" fmla="*/ 2147483646 h 15015"/>
              <a:gd name="T4" fmla="*/ 0 w 13"/>
              <a:gd name="T5" fmla="*/ 0 h 15015"/>
              <a:gd name="T6" fmla="*/ 0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1" name="Freeform 103"/>
          <p:cNvSpPr>
            <a:spLocks/>
          </p:cNvSpPr>
          <p:nvPr/>
        </p:nvSpPr>
        <p:spPr bwMode="auto">
          <a:xfrm>
            <a:off x="7235825" y="1974850"/>
            <a:ext cx="4763" cy="4108450"/>
          </a:xfrm>
          <a:custGeom>
            <a:avLst/>
            <a:gdLst>
              <a:gd name="T0" fmla="*/ 2147483646 w 13"/>
              <a:gd name="T1" fmla="*/ 2147483646 h 15015"/>
              <a:gd name="T2" fmla="*/ 0 w 13"/>
              <a:gd name="T3" fmla="*/ 0 h 15015"/>
              <a:gd name="T4" fmla="*/ 2147483646 w 13"/>
              <a:gd name="T5" fmla="*/ 0 h 15015"/>
              <a:gd name="T6" fmla="*/ 2147483646 w 13"/>
              <a:gd name="T7" fmla="*/ 2147483646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2" name="Rectangle 104"/>
          <p:cNvSpPr>
            <a:spLocks noChangeArrowheads="1"/>
          </p:cNvSpPr>
          <p:nvPr/>
        </p:nvSpPr>
        <p:spPr bwMode="auto">
          <a:xfrm>
            <a:off x="7235825" y="1974850"/>
            <a:ext cx="4763" cy="4108450"/>
          </a:xfrm>
          <a:prstGeom prst="rect">
            <a:avLst/>
          </a:prstGeom>
          <a:solidFill>
            <a:srgbClr val="CECECE"/>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073" name="Freeform 105"/>
          <p:cNvSpPr>
            <a:spLocks/>
          </p:cNvSpPr>
          <p:nvPr/>
        </p:nvSpPr>
        <p:spPr bwMode="auto">
          <a:xfrm>
            <a:off x="6954838" y="4243388"/>
            <a:ext cx="160337" cy="176212"/>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4" name="Freeform 106"/>
          <p:cNvSpPr>
            <a:spLocks/>
          </p:cNvSpPr>
          <p:nvPr/>
        </p:nvSpPr>
        <p:spPr bwMode="auto">
          <a:xfrm>
            <a:off x="6961188" y="4243388"/>
            <a:ext cx="158750" cy="176212"/>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5" name="Freeform 107"/>
          <p:cNvSpPr>
            <a:spLocks/>
          </p:cNvSpPr>
          <p:nvPr/>
        </p:nvSpPr>
        <p:spPr bwMode="auto">
          <a:xfrm>
            <a:off x="6954838" y="4243388"/>
            <a:ext cx="165100" cy="176212"/>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76" name="Freeform 108"/>
          <p:cNvSpPr>
            <a:spLocks/>
          </p:cNvSpPr>
          <p:nvPr/>
        </p:nvSpPr>
        <p:spPr bwMode="auto">
          <a:xfrm>
            <a:off x="6916738" y="44196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7" name="Freeform 109"/>
          <p:cNvSpPr>
            <a:spLocks/>
          </p:cNvSpPr>
          <p:nvPr/>
        </p:nvSpPr>
        <p:spPr bwMode="auto">
          <a:xfrm>
            <a:off x="6916738" y="44196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78" name="Freeform 110"/>
          <p:cNvSpPr>
            <a:spLocks/>
          </p:cNvSpPr>
          <p:nvPr/>
        </p:nvSpPr>
        <p:spPr bwMode="auto">
          <a:xfrm>
            <a:off x="6916738" y="438626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79" name="Freeform 111"/>
          <p:cNvSpPr>
            <a:spLocks/>
          </p:cNvSpPr>
          <p:nvPr/>
        </p:nvSpPr>
        <p:spPr bwMode="auto">
          <a:xfrm>
            <a:off x="6916738" y="438626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80" name="Freeform 112"/>
          <p:cNvSpPr>
            <a:spLocks/>
          </p:cNvSpPr>
          <p:nvPr/>
        </p:nvSpPr>
        <p:spPr bwMode="auto">
          <a:xfrm>
            <a:off x="6954838" y="4135438"/>
            <a:ext cx="160337" cy="176212"/>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1" name="Freeform 113"/>
          <p:cNvSpPr>
            <a:spLocks/>
          </p:cNvSpPr>
          <p:nvPr/>
        </p:nvSpPr>
        <p:spPr bwMode="auto">
          <a:xfrm>
            <a:off x="6961188" y="4135438"/>
            <a:ext cx="158750" cy="176212"/>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2" name="Freeform 114"/>
          <p:cNvSpPr>
            <a:spLocks/>
          </p:cNvSpPr>
          <p:nvPr/>
        </p:nvSpPr>
        <p:spPr bwMode="auto">
          <a:xfrm>
            <a:off x="6954838" y="4135438"/>
            <a:ext cx="165100" cy="176212"/>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83" name="Freeform 115"/>
          <p:cNvSpPr>
            <a:spLocks/>
          </p:cNvSpPr>
          <p:nvPr/>
        </p:nvSpPr>
        <p:spPr bwMode="auto">
          <a:xfrm>
            <a:off x="6916738" y="431165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4" name="Freeform 116"/>
          <p:cNvSpPr>
            <a:spLocks/>
          </p:cNvSpPr>
          <p:nvPr/>
        </p:nvSpPr>
        <p:spPr bwMode="auto">
          <a:xfrm>
            <a:off x="6916738" y="431165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85" name="Freeform 117"/>
          <p:cNvSpPr>
            <a:spLocks/>
          </p:cNvSpPr>
          <p:nvPr/>
        </p:nvSpPr>
        <p:spPr bwMode="auto">
          <a:xfrm>
            <a:off x="6916738" y="427831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6" name="Freeform 118"/>
          <p:cNvSpPr>
            <a:spLocks/>
          </p:cNvSpPr>
          <p:nvPr/>
        </p:nvSpPr>
        <p:spPr bwMode="auto">
          <a:xfrm>
            <a:off x="6916738" y="4278313"/>
            <a:ext cx="38100" cy="77787"/>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87" name="Freeform 119"/>
          <p:cNvSpPr>
            <a:spLocks/>
          </p:cNvSpPr>
          <p:nvPr/>
        </p:nvSpPr>
        <p:spPr bwMode="auto">
          <a:xfrm>
            <a:off x="6954838" y="402590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8" name="Freeform 120"/>
          <p:cNvSpPr>
            <a:spLocks/>
          </p:cNvSpPr>
          <p:nvPr/>
        </p:nvSpPr>
        <p:spPr bwMode="auto">
          <a:xfrm>
            <a:off x="6961188" y="40259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89" name="Freeform 121"/>
          <p:cNvSpPr>
            <a:spLocks/>
          </p:cNvSpPr>
          <p:nvPr/>
        </p:nvSpPr>
        <p:spPr bwMode="auto">
          <a:xfrm>
            <a:off x="6954838" y="402590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90" name="Freeform 122"/>
          <p:cNvSpPr>
            <a:spLocks/>
          </p:cNvSpPr>
          <p:nvPr/>
        </p:nvSpPr>
        <p:spPr bwMode="auto">
          <a:xfrm>
            <a:off x="6916738" y="42037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91" name="Freeform 123"/>
          <p:cNvSpPr>
            <a:spLocks/>
          </p:cNvSpPr>
          <p:nvPr/>
        </p:nvSpPr>
        <p:spPr bwMode="auto">
          <a:xfrm>
            <a:off x="6916738" y="4203700"/>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92" name="Freeform 124"/>
          <p:cNvSpPr>
            <a:spLocks/>
          </p:cNvSpPr>
          <p:nvPr/>
        </p:nvSpPr>
        <p:spPr bwMode="auto">
          <a:xfrm>
            <a:off x="6916738" y="4168775"/>
            <a:ext cx="38100" cy="79375"/>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93" name="Freeform 125"/>
          <p:cNvSpPr>
            <a:spLocks/>
          </p:cNvSpPr>
          <p:nvPr/>
        </p:nvSpPr>
        <p:spPr bwMode="auto">
          <a:xfrm>
            <a:off x="6916738" y="4168775"/>
            <a:ext cx="38100" cy="79375"/>
          </a:xfrm>
          <a:custGeom>
            <a:avLst/>
            <a:gdLst>
              <a:gd name="T0" fmla="*/ 2147483646 w 134"/>
              <a:gd name="T1" fmla="*/ 2147483646 h 276"/>
              <a:gd name="T2" fmla="*/ 2147483646 w 134"/>
              <a:gd name="T3" fmla="*/ 0 h 276"/>
              <a:gd name="T4" fmla="*/ 0 w 134"/>
              <a:gd name="T5" fmla="*/ 2147483646 h 276"/>
              <a:gd name="T6" fmla="*/ 2147483646 w 134"/>
              <a:gd name="T7" fmla="*/ 2147483646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94" name="Freeform 126"/>
          <p:cNvSpPr>
            <a:spLocks/>
          </p:cNvSpPr>
          <p:nvPr/>
        </p:nvSpPr>
        <p:spPr bwMode="auto">
          <a:xfrm>
            <a:off x="6954838" y="391795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95" name="Freeform 127"/>
          <p:cNvSpPr>
            <a:spLocks/>
          </p:cNvSpPr>
          <p:nvPr/>
        </p:nvSpPr>
        <p:spPr bwMode="auto">
          <a:xfrm>
            <a:off x="6961188" y="391795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96" name="Freeform 128"/>
          <p:cNvSpPr>
            <a:spLocks/>
          </p:cNvSpPr>
          <p:nvPr/>
        </p:nvSpPr>
        <p:spPr bwMode="auto">
          <a:xfrm>
            <a:off x="6954838" y="391795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97" name="Freeform 129"/>
          <p:cNvSpPr>
            <a:spLocks/>
          </p:cNvSpPr>
          <p:nvPr/>
        </p:nvSpPr>
        <p:spPr bwMode="auto">
          <a:xfrm>
            <a:off x="6916738" y="409575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098" name="Freeform 130"/>
          <p:cNvSpPr>
            <a:spLocks/>
          </p:cNvSpPr>
          <p:nvPr/>
        </p:nvSpPr>
        <p:spPr bwMode="auto">
          <a:xfrm>
            <a:off x="6916738" y="409575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99" name="Freeform 131"/>
          <p:cNvSpPr>
            <a:spLocks/>
          </p:cNvSpPr>
          <p:nvPr/>
        </p:nvSpPr>
        <p:spPr bwMode="auto">
          <a:xfrm>
            <a:off x="6916738" y="4060825"/>
            <a:ext cx="38100"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0" name="Freeform 132"/>
          <p:cNvSpPr>
            <a:spLocks/>
          </p:cNvSpPr>
          <p:nvPr/>
        </p:nvSpPr>
        <p:spPr bwMode="auto">
          <a:xfrm>
            <a:off x="6916738" y="4060825"/>
            <a:ext cx="38100"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01" name="Freeform 133"/>
          <p:cNvSpPr>
            <a:spLocks/>
          </p:cNvSpPr>
          <p:nvPr/>
        </p:nvSpPr>
        <p:spPr bwMode="auto">
          <a:xfrm>
            <a:off x="6954838" y="3810000"/>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2" name="Freeform 134"/>
          <p:cNvSpPr>
            <a:spLocks/>
          </p:cNvSpPr>
          <p:nvPr/>
        </p:nvSpPr>
        <p:spPr bwMode="auto">
          <a:xfrm>
            <a:off x="6961188" y="38100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3" name="Freeform 135"/>
          <p:cNvSpPr>
            <a:spLocks/>
          </p:cNvSpPr>
          <p:nvPr/>
        </p:nvSpPr>
        <p:spPr bwMode="auto">
          <a:xfrm>
            <a:off x="6954838" y="3810000"/>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04" name="Freeform 136"/>
          <p:cNvSpPr>
            <a:spLocks/>
          </p:cNvSpPr>
          <p:nvPr/>
        </p:nvSpPr>
        <p:spPr bwMode="auto">
          <a:xfrm>
            <a:off x="6916738" y="398780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5" name="Freeform 137"/>
          <p:cNvSpPr>
            <a:spLocks/>
          </p:cNvSpPr>
          <p:nvPr/>
        </p:nvSpPr>
        <p:spPr bwMode="auto">
          <a:xfrm>
            <a:off x="6916738" y="3987800"/>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06" name="Freeform 138"/>
          <p:cNvSpPr>
            <a:spLocks/>
          </p:cNvSpPr>
          <p:nvPr/>
        </p:nvSpPr>
        <p:spPr bwMode="auto">
          <a:xfrm>
            <a:off x="6916738" y="3952875"/>
            <a:ext cx="38100" cy="7937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7" name="Freeform 139"/>
          <p:cNvSpPr>
            <a:spLocks/>
          </p:cNvSpPr>
          <p:nvPr/>
        </p:nvSpPr>
        <p:spPr bwMode="auto">
          <a:xfrm>
            <a:off x="6916738" y="3952875"/>
            <a:ext cx="38100" cy="7937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08" name="Freeform 140"/>
          <p:cNvSpPr>
            <a:spLocks/>
          </p:cNvSpPr>
          <p:nvPr/>
        </p:nvSpPr>
        <p:spPr bwMode="auto">
          <a:xfrm>
            <a:off x="6954838" y="370205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09" name="Freeform 141"/>
          <p:cNvSpPr>
            <a:spLocks/>
          </p:cNvSpPr>
          <p:nvPr/>
        </p:nvSpPr>
        <p:spPr bwMode="auto">
          <a:xfrm>
            <a:off x="6961188" y="370205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0" name="Freeform 142"/>
          <p:cNvSpPr>
            <a:spLocks/>
          </p:cNvSpPr>
          <p:nvPr/>
        </p:nvSpPr>
        <p:spPr bwMode="auto">
          <a:xfrm>
            <a:off x="6954838" y="370205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11" name="Freeform 143"/>
          <p:cNvSpPr>
            <a:spLocks/>
          </p:cNvSpPr>
          <p:nvPr/>
        </p:nvSpPr>
        <p:spPr bwMode="auto">
          <a:xfrm>
            <a:off x="6916738" y="38782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2" name="Freeform 144"/>
          <p:cNvSpPr>
            <a:spLocks/>
          </p:cNvSpPr>
          <p:nvPr/>
        </p:nvSpPr>
        <p:spPr bwMode="auto">
          <a:xfrm>
            <a:off x="6916738" y="38782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13" name="Freeform 145"/>
          <p:cNvSpPr>
            <a:spLocks/>
          </p:cNvSpPr>
          <p:nvPr/>
        </p:nvSpPr>
        <p:spPr bwMode="auto">
          <a:xfrm>
            <a:off x="6916738" y="3844925"/>
            <a:ext cx="38100" cy="77788"/>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4" name="Freeform 146"/>
          <p:cNvSpPr>
            <a:spLocks/>
          </p:cNvSpPr>
          <p:nvPr/>
        </p:nvSpPr>
        <p:spPr bwMode="auto">
          <a:xfrm>
            <a:off x="6916738" y="3844925"/>
            <a:ext cx="38100" cy="77788"/>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15" name="Freeform 147"/>
          <p:cNvSpPr>
            <a:spLocks/>
          </p:cNvSpPr>
          <p:nvPr/>
        </p:nvSpPr>
        <p:spPr bwMode="auto">
          <a:xfrm>
            <a:off x="6954838" y="359410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6" name="Freeform 148"/>
          <p:cNvSpPr>
            <a:spLocks/>
          </p:cNvSpPr>
          <p:nvPr/>
        </p:nvSpPr>
        <p:spPr bwMode="auto">
          <a:xfrm>
            <a:off x="6961188" y="359410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7" name="Freeform 149"/>
          <p:cNvSpPr>
            <a:spLocks/>
          </p:cNvSpPr>
          <p:nvPr/>
        </p:nvSpPr>
        <p:spPr bwMode="auto">
          <a:xfrm>
            <a:off x="6954838" y="359410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18" name="Freeform 150"/>
          <p:cNvSpPr>
            <a:spLocks/>
          </p:cNvSpPr>
          <p:nvPr/>
        </p:nvSpPr>
        <p:spPr bwMode="auto">
          <a:xfrm>
            <a:off x="6916738" y="377031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19" name="Freeform 151"/>
          <p:cNvSpPr>
            <a:spLocks/>
          </p:cNvSpPr>
          <p:nvPr/>
        </p:nvSpPr>
        <p:spPr bwMode="auto">
          <a:xfrm>
            <a:off x="6916738" y="377031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20" name="Freeform 152"/>
          <p:cNvSpPr>
            <a:spLocks/>
          </p:cNvSpPr>
          <p:nvPr/>
        </p:nvSpPr>
        <p:spPr bwMode="auto">
          <a:xfrm>
            <a:off x="6916738" y="3741738"/>
            <a:ext cx="38100" cy="7302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21" name="Freeform 153"/>
          <p:cNvSpPr>
            <a:spLocks/>
          </p:cNvSpPr>
          <p:nvPr/>
        </p:nvSpPr>
        <p:spPr bwMode="auto">
          <a:xfrm>
            <a:off x="6916738" y="3741738"/>
            <a:ext cx="38100" cy="73025"/>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22" name="Freeform 154"/>
          <p:cNvSpPr>
            <a:spLocks/>
          </p:cNvSpPr>
          <p:nvPr/>
        </p:nvSpPr>
        <p:spPr bwMode="auto">
          <a:xfrm>
            <a:off x="6954838" y="3486150"/>
            <a:ext cx="160337" cy="176213"/>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23" name="Freeform 155"/>
          <p:cNvSpPr>
            <a:spLocks/>
          </p:cNvSpPr>
          <p:nvPr/>
        </p:nvSpPr>
        <p:spPr bwMode="auto">
          <a:xfrm>
            <a:off x="6961188" y="3486150"/>
            <a:ext cx="158750" cy="176213"/>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24" name="Freeform 156"/>
          <p:cNvSpPr>
            <a:spLocks/>
          </p:cNvSpPr>
          <p:nvPr/>
        </p:nvSpPr>
        <p:spPr bwMode="auto">
          <a:xfrm>
            <a:off x="6954838" y="3486150"/>
            <a:ext cx="165100" cy="176213"/>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25" name="Freeform 157"/>
          <p:cNvSpPr>
            <a:spLocks/>
          </p:cNvSpPr>
          <p:nvPr/>
        </p:nvSpPr>
        <p:spPr bwMode="auto">
          <a:xfrm>
            <a:off x="6916738" y="36623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26" name="Freeform 158"/>
          <p:cNvSpPr>
            <a:spLocks/>
          </p:cNvSpPr>
          <p:nvPr/>
        </p:nvSpPr>
        <p:spPr bwMode="auto">
          <a:xfrm>
            <a:off x="6916738" y="3662363"/>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27" name="Freeform 159"/>
          <p:cNvSpPr>
            <a:spLocks/>
          </p:cNvSpPr>
          <p:nvPr/>
        </p:nvSpPr>
        <p:spPr bwMode="auto">
          <a:xfrm>
            <a:off x="6916738" y="3632200"/>
            <a:ext cx="38100" cy="74613"/>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28" name="Freeform 160"/>
          <p:cNvSpPr>
            <a:spLocks/>
          </p:cNvSpPr>
          <p:nvPr/>
        </p:nvSpPr>
        <p:spPr bwMode="auto">
          <a:xfrm>
            <a:off x="6916738" y="3632200"/>
            <a:ext cx="38100" cy="74613"/>
          </a:xfrm>
          <a:custGeom>
            <a:avLst/>
            <a:gdLst>
              <a:gd name="T0" fmla="*/ 2147483646 w 134"/>
              <a:gd name="T1" fmla="*/ 2147483646 h 278"/>
              <a:gd name="T2" fmla="*/ 2147483646 w 134"/>
              <a:gd name="T3" fmla="*/ 0 h 278"/>
              <a:gd name="T4" fmla="*/ 0 w 134"/>
              <a:gd name="T5" fmla="*/ 2147483646 h 278"/>
              <a:gd name="T6" fmla="*/ 2147483646 w 134"/>
              <a:gd name="T7" fmla="*/ 2147483646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29" name="Freeform 161"/>
          <p:cNvSpPr>
            <a:spLocks/>
          </p:cNvSpPr>
          <p:nvPr/>
        </p:nvSpPr>
        <p:spPr bwMode="auto">
          <a:xfrm>
            <a:off x="6954838" y="3376613"/>
            <a:ext cx="160337"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0" name="Freeform 162"/>
          <p:cNvSpPr>
            <a:spLocks/>
          </p:cNvSpPr>
          <p:nvPr/>
        </p:nvSpPr>
        <p:spPr bwMode="auto">
          <a:xfrm>
            <a:off x="6961188" y="3376613"/>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1" name="Freeform 163"/>
          <p:cNvSpPr>
            <a:spLocks/>
          </p:cNvSpPr>
          <p:nvPr/>
        </p:nvSpPr>
        <p:spPr bwMode="auto">
          <a:xfrm>
            <a:off x="6954838" y="3376613"/>
            <a:ext cx="16510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32" name="Freeform 164"/>
          <p:cNvSpPr>
            <a:spLocks/>
          </p:cNvSpPr>
          <p:nvPr/>
        </p:nvSpPr>
        <p:spPr bwMode="auto">
          <a:xfrm>
            <a:off x="6916738" y="355441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3" name="Freeform 165"/>
          <p:cNvSpPr>
            <a:spLocks/>
          </p:cNvSpPr>
          <p:nvPr/>
        </p:nvSpPr>
        <p:spPr bwMode="auto">
          <a:xfrm>
            <a:off x="6916738" y="355441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34" name="Freeform 166"/>
          <p:cNvSpPr>
            <a:spLocks/>
          </p:cNvSpPr>
          <p:nvPr/>
        </p:nvSpPr>
        <p:spPr bwMode="auto">
          <a:xfrm>
            <a:off x="6916738" y="352425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5" name="Freeform 167"/>
          <p:cNvSpPr>
            <a:spLocks/>
          </p:cNvSpPr>
          <p:nvPr/>
        </p:nvSpPr>
        <p:spPr bwMode="auto">
          <a:xfrm>
            <a:off x="6916738" y="352425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36" name="Freeform 168"/>
          <p:cNvSpPr>
            <a:spLocks/>
          </p:cNvSpPr>
          <p:nvPr/>
        </p:nvSpPr>
        <p:spPr bwMode="auto">
          <a:xfrm>
            <a:off x="6954838" y="3273425"/>
            <a:ext cx="160337" cy="173038"/>
          </a:xfrm>
          <a:custGeom>
            <a:avLst/>
            <a:gdLst>
              <a:gd name="T0" fmla="*/ 0 w 523"/>
              <a:gd name="T1" fmla="*/ 2147483646 h 644"/>
              <a:gd name="T2" fmla="*/ 2147483646 w 523"/>
              <a:gd name="T3" fmla="*/ 2147483646 h 644"/>
              <a:gd name="T4" fmla="*/ 2147483646 w 523"/>
              <a:gd name="T5" fmla="*/ 0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7" name="Freeform 169"/>
          <p:cNvSpPr>
            <a:spLocks/>
          </p:cNvSpPr>
          <p:nvPr/>
        </p:nvSpPr>
        <p:spPr bwMode="auto">
          <a:xfrm>
            <a:off x="6961188" y="3273425"/>
            <a:ext cx="158750" cy="173038"/>
          </a:xfrm>
          <a:custGeom>
            <a:avLst/>
            <a:gdLst>
              <a:gd name="T0" fmla="*/ 0 w 523"/>
              <a:gd name="T1" fmla="*/ 2147483646 h 644"/>
              <a:gd name="T2" fmla="*/ 2147483646 w 523"/>
              <a:gd name="T3" fmla="*/ 0 h 644"/>
              <a:gd name="T4" fmla="*/ 2147483646 w 523"/>
              <a:gd name="T5" fmla="*/ 2147483646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38" name="Freeform 170"/>
          <p:cNvSpPr>
            <a:spLocks/>
          </p:cNvSpPr>
          <p:nvPr/>
        </p:nvSpPr>
        <p:spPr bwMode="auto">
          <a:xfrm>
            <a:off x="6954838" y="3273425"/>
            <a:ext cx="165100" cy="173038"/>
          </a:xfrm>
          <a:custGeom>
            <a:avLst/>
            <a:gdLst>
              <a:gd name="T0" fmla="*/ 0 w 533"/>
              <a:gd name="T1" fmla="*/ 2147483646 h 644"/>
              <a:gd name="T2" fmla="*/ 2147483646 w 533"/>
              <a:gd name="T3" fmla="*/ 2147483646 h 644"/>
              <a:gd name="T4" fmla="*/ 2147483646 w 533"/>
              <a:gd name="T5" fmla="*/ 2147483646 h 644"/>
              <a:gd name="T6" fmla="*/ 2147483646 w 533"/>
              <a:gd name="T7" fmla="*/ 0 h 644"/>
              <a:gd name="T8" fmla="*/ 0 w 533"/>
              <a:gd name="T9" fmla="*/ 2147483646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39" name="Freeform 171"/>
          <p:cNvSpPr>
            <a:spLocks/>
          </p:cNvSpPr>
          <p:nvPr/>
        </p:nvSpPr>
        <p:spPr bwMode="auto">
          <a:xfrm>
            <a:off x="6916738" y="344646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0" name="Freeform 172"/>
          <p:cNvSpPr>
            <a:spLocks/>
          </p:cNvSpPr>
          <p:nvPr/>
        </p:nvSpPr>
        <p:spPr bwMode="auto">
          <a:xfrm>
            <a:off x="6916738" y="3446463"/>
            <a:ext cx="77787" cy="44450"/>
          </a:xfrm>
          <a:custGeom>
            <a:avLst/>
            <a:gdLst>
              <a:gd name="T0" fmla="*/ 2147483646 w 251"/>
              <a:gd name="T1" fmla="*/ 0 h 162"/>
              <a:gd name="T2" fmla="*/ 2147483646 w 251"/>
              <a:gd name="T3" fmla="*/ 2147483646 h 162"/>
              <a:gd name="T4" fmla="*/ 0 w 251"/>
              <a:gd name="T5" fmla="*/ 2147483646 h 162"/>
              <a:gd name="T6" fmla="*/ 2147483646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41" name="Freeform 173"/>
          <p:cNvSpPr>
            <a:spLocks/>
          </p:cNvSpPr>
          <p:nvPr/>
        </p:nvSpPr>
        <p:spPr bwMode="auto">
          <a:xfrm>
            <a:off x="6916738" y="341630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2" name="Freeform 174"/>
          <p:cNvSpPr>
            <a:spLocks/>
          </p:cNvSpPr>
          <p:nvPr/>
        </p:nvSpPr>
        <p:spPr bwMode="auto">
          <a:xfrm>
            <a:off x="6916738" y="3416300"/>
            <a:ext cx="38100" cy="74613"/>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43" name="Freeform 175"/>
          <p:cNvSpPr>
            <a:spLocks/>
          </p:cNvSpPr>
          <p:nvPr/>
        </p:nvSpPr>
        <p:spPr bwMode="auto">
          <a:xfrm>
            <a:off x="6954838" y="3165475"/>
            <a:ext cx="160337" cy="173038"/>
          </a:xfrm>
          <a:custGeom>
            <a:avLst/>
            <a:gdLst>
              <a:gd name="T0" fmla="*/ 0 w 523"/>
              <a:gd name="T1" fmla="*/ 2147483646 h 644"/>
              <a:gd name="T2" fmla="*/ 2147483646 w 523"/>
              <a:gd name="T3" fmla="*/ 2147483646 h 644"/>
              <a:gd name="T4" fmla="*/ 2147483646 w 523"/>
              <a:gd name="T5" fmla="*/ 0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4" name="Freeform 176"/>
          <p:cNvSpPr>
            <a:spLocks/>
          </p:cNvSpPr>
          <p:nvPr/>
        </p:nvSpPr>
        <p:spPr bwMode="auto">
          <a:xfrm>
            <a:off x="6961188" y="3165475"/>
            <a:ext cx="158750" cy="173038"/>
          </a:xfrm>
          <a:custGeom>
            <a:avLst/>
            <a:gdLst>
              <a:gd name="T0" fmla="*/ 0 w 523"/>
              <a:gd name="T1" fmla="*/ 2147483646 h 644"/>
              <a:gd name="T2" fmla="*/ 2147483646 w 523"/>
              <a:gd name="T3" fmla="*/ 0 h 644"/>
              <a:gd name="T4" fmla="*/ 2147483646 w 523"/>
              <a:gd name="T5" fmla="*/ 2147483646 h 644"/>
              <a:gd name="T6" fmla="*/ 0 w 523"/>
              <a:gd name="T7" fmla="*/ 2147483646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5" name="Freeform 177"/>
          <p:cNvSpPr>
            <a:spLocks/>
          </p:cNvSpPr>
          <p:nvPr/>
        </p:nvSpPr>
        <p:spPr bwMode="auto">
          <a:xfrm>
            <a:off x="6954838" y="3165475"/>
            <a:ext cx="165100" cy="173038"/>
          </a:xfrm>
          <a:custGeom>
            <a:avLst/>
            <a:gdLst>
              <a:gd name="T0" fmla="*/ 0 w 533"/>
              <a:gd name="T1" fmla="*/ 2147483646 h 644"/>
              <a:gd name="T2" fmla="*/ 2147483646 w 533"/>
              <a:gd name="T3" fmla="*/ 2147483646 h 644"/>
              <a:gd name="T4" fmla="*/ 2147483646 w 533"/>
              <a:gd name="T5" fmla="*/ 2147483646 h 644"/>
              <a:gd name="T6" fmla="*/ 2147483646 w 533"/>
              <a:gd name="T7" fmla="*/ 0 h 644"/>
              <a:gd name="T8" fmla="*/ 0 w 533"/>
              <a:gd name="T9" fmla="*/ 2147483646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46" name="Freeform 178"/>
          <p:cNvSpPr>
            <a:spLocks/>
          </p:cNvSpPr>
          <p:nvPr/>
        </p:nvSpPr>
        <p:spPr bwMode="auto">
          <a:xfrm>
            <a:off x="6916738" y="3338513"/>
            <a:ext cx="77787" cy="42862"/>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7" name="Freeform 179"/>
          <p:cNvSpPr>
            <a:spLocks/>
          </p:cNvSpPr>
          <p:nvPr/>
        </p:nvSpPr>
        <p:spPr bwMode="auto">
          <a:xfrm>
            <a:off x="6916738" y="3338513"/>
            <a:ext cx="77787" cy="42862"/>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48" name="Freeform 180"/>
          <p:cNvSpPr>
            <a:spLocks/>
          </p:cNvSpPr>
          <p:nvPr/>
        </p:nvSpPr>
        <p:spPr bwMode="auto">
          <a:xfrm>
            <a:off x="6916738" y="33083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49" name="Freeform 181"/>
          <p:cNvSpPr>
            <a:spLocks/>
          </p:cNvSpPr>
          <p:nvPr/>
        </p:nvSpPr>
        <p:spPr bwMode="auto">
          <a:xfrm>
            <a:off x="6916738" y="33083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50" name="Freeform 182"/>
          <p:cNvSpPr>
            <a:spLocks/>
          </p:cNvSpPr>
          <p:nvPr/>
        </p:nvSpPr>
        <p:spPr bwMode="auto">
          <a:xfrm>
            <a:off x="6954838" y="3057525"/>
            <a:ext cx="160337" cy="17145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1" name="Freeform 183"/>
          <p:cNvSpPr>
            <a:spLocks/>
          </p:cNvSpPr>
          <p:nvPr/>
        </p:nvSpPr>
        <p:spPr bwMode="auto">
          <a:xfrm>
            <a:off x="6961188" y="3057525"/>
            <a:ext cx="158750" cy="17145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2" name="Freeform 184"/>
          <p:cNvSpPr>
            <a:spLocks/>
          </p:cNvSpPr>
          <p:nvPr/>
        </p:nvSpPr>
        <p:spPr bwMode="auto">
          <a:xfrm>
            <a:off x="6954838" y="3057525"/>
            <a:ext cx="165100" cy="17145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53" name="Freeform 185"/>
          <p:cNvSpPr>
            <a:spLocks/>
          </p:cNvSpPr>
          <p:nvPr/>
        </p:nvSpPr>
        <p:spPr bwMode="auto">
          <a:xfrm>
            <a:off x="6916738" y="32289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4" name="Freeform 186"/>
          <p:cNvSpPr>
            <a:spLocks/>
          </p:cNvSpPr>
          <p:nvPr/>
        </p:nvSpPr>
        <p:spPr bwMode="auto">
          <a:xfrm>
            <a:off x="6916738" y="32289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55" name="Freeform 187"/>
          <p:cNvSpPr>
            <a:spLocks/>
          </p:cNvSpPr>
          <p:nvPr/>
        </p:nvSpPr>
        <p:spPr bwMode="auto">
          <a:xfrm>
            <a:off x="6916738" y="320040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6" name="Freeform 188"/>
          <p:cNvSpPr>
            <a:spLocks/>
          </p:cNvSpPr>
          <p:nvPr/>
        </p:nvSpPr>
        <p:spPr bwMode="auto">
          <a:xfrm>
            <a:off x="6916738" y="320040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57" name="Freeform 189"/>
          <p:cNvSpPr>
            <a:spLocks/>
          </p:cNvSpPr>
          <p:nvPr/>
        </p:nvSpPr>
        <p:spPr bwMode="auto">
          <a:xfrm>
            <a:off x="6954838" y="2949575"/>
            <a:ext cx="160337" cy="17145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8" name="Freeform 190"/>
          <p:cNvSpPr>
            <a:spLocks/>
          </p:cNvSpPr>
          <p:nvPr/>
        </p:nvSpPr>
        <p:spPr bwMode="auto">
          <a:xfrm>
            <a:off x="6961188" y="2949575"/>
            <a:ext cx="158750" cy="17145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59" name="Freeform 191"/>
          <p:cNvSpPr>
            <a:spLocks/>
          </p:cNvSpPr>
          <p:nvPr/>
        </p:nvSpPr>
        <p:spPr bwMode="auto">
          <a:xfrm>
            <a:off x="6954838" y="2949575"/>
            <a:ext cx="165100" cy="17145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60" name="Freeform 192"/>
          <p:cNvSpPr>
            <a:spLocks/>
          </p:cNvSpPr>
          <p:nvPr/>
        </p:nvSpPr>
        <p:spPr bwMode="auto">
          <a:xfrm>
            <a:off x="6916738" y="312102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61" name="Freeform 193"/>
          <p:cNvSpPr>
            <a:spLocks/>
          </p:cNvSpPr>
          <p:nvPr/>
        </p:nvSpPr>
        <p:spPr bwMode="auto">
          <a:xfrm>
            <a:off x="6916738" y="312102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62" name="Freeform 194"/>
          <p:cNvSpPr>
            <a:spLocks/>
          </p:cNvSpPr>
          <p:nvPr/>
        </p:nvSpPr>
        <p:spPr bwMode="auto">
          <a:xfrm>
            <a:off x="6916738" y="30924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63" name="Freeform 195"/>
          <p:cNvSpPr>
            <a:spLocks/>
          </p:cNvSpPr>
          <p:nvPr/>
        </p:nvSpPr>
        <p:spPr bwMode="auto">
          <a:xfrm>
            <a:off x="6916738" y="3092450"/>
            <a:ext cx="38100" cy="7302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64" name="Freeform 196"/>
          <p:cNvSpPr>
            <a:spLocks/>
          </p:cNvSpPr>
          <p:nvPr/>
        </p:nvSpPr>
        <p:spPr bwMode="auto">
          <a:xfrm>
            <a:off x="6954838" y="2840038"/>
            <a:ext cx="160337" cy="173037"/>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65" name="Freeform 197"/>
          <p:cNvSpPr>
            <a:spLocks/>
          </p:cNvSpPr>
          <p:nvPr/>
        </p:nvSpPr>
        <p:spPr bwMode="auto">
          <a:xfrm>
            <a:off x="6961188" y="2840038"/>
            <a:ext cx="158750" cy="173037"/>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66" name="Freeform 198"/>
          <p:cNvSpPr>
            <a:spLocks/>
          </p:cNvSpPr>
          <p:nvPr/>
        </p:nvSpPr>
        <p:spPr bwMode="auto">
          <a:xfrm>
            <a:off x="6954838" y="2840038"/>
            <a:ext cx="165100" cy="173037"/>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67" name="Freeform 199"/>
          <p:cNvSpPr>
            <a:spLocks/>
          </p:cNvSpPr>
          <p:nvPr/>
        </p:nvSpPr>
        <p:spPr bwMode="auto">
          <a:xfrm>
            <a:off x="6916738" y="30130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68" name="Freeform 200"/>
          <p:cNvSpPr>
            <a:spLocks/>
          </p:cNvSpPr>
          <p:nvPr/>
        </p:nvSpPr>
        <p:spPr bwMode="auto">
          <a:xfrm>
            <a:off x="6916738" y="3013075"/>
            <a:ext cx="77787" cy="44450"/>
          </a:xfrm>
          <a:custGeom>
            <a:avLst/>
            <a:gdLst>
              <a:gd name="T0" fmla="*/ 2147483646 w 251"/>
              <a:gd name="T1" fmla="*/ 0 h 163"/>
              <a:gd name="T2" fmla="*/ 2147483646 w 251"/>
              <a:gd name="T3" fmla="*/ 2147483646 h 163"/>
              <a:gd name="T4" fmla="*/ 0 w 251"/>
              <a:gd name="T5" fmla="*/ 2147483646 h 163"/>
              <a:gd name="T6" fmla="*/ 2147483646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69" name="Freeform 201"/>
          <p:cNvSpPr>
            <a:spLocks/>
          </p:cNvSpPr>
          <p:nvPr/>
        </p:nvSpPr>
        <p:spPr bwMode="auto">
          <a:xfrm>
            <a:off x="6916738" y="2982913"/>
            <a:ext cx="38100" cy="74612"/>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170" name="Freeform 202"/>
          <p:cNvSpPr>
            <a:spLocks/>
          </p:cNvSpPr>
          <p:nvPr/>
        </p:nvSpPr>
        <p:spPr bwMode="auto">
          <a:xfrm>
            <a:off x="6916738" y="2982913"/>
            <a:ext cx="38100" cy="74612"/>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2" name="Group 203"/>
          <p:cNvGrpSpPr>
            <a:grpSpLocks/>
          </p:cNvGrpSpPr>
          <p:nvPr/>
        </p:nvGrpSpPr>
        <p:grpSpPr bwMode="auto">
          <a:xfrm>
            <a:off x="4962525" y="2082800"/>
            <a:ext cx="2157413" cy="3892550"/>
            <a:chOff x="2820" y="2210"/>
            <a:chExt cx="393" cy="791"/>
          </a:xfrm>
        </p:grpSpPr>
        <p:sp>
          <p:nvSpPr>
            <p:cNvPr id="37624" name="Freeform 204"/>
            <p:cNvSpPr>
              <a:spLocks/>
            </p:cNvSpPr>
            <p:nvPr/>
          </p:nvSpPr>
          <p:spPr bwMode="auto">
            <a:xfrm>
              <a:off x="3183"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25" name="Freeform 205"/>
            <p:cNvSpPr>
              <a:spLocks/>
            </p:cNvSpPr>
            <p:nvPr/>
          </p:nvSpPr>
          <p:spPr bwMode="auto">
            <a:xfrm>
              <a:off x="3184"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26" name="Freeform 206"/>
            <p:cNvSpPr>
              <a:spLocks/>
            </p:cNvSpPr>
            <p:nvPr/>
          </p:nvSpPr>
          <p:spPr bwMode="auto">
            <a:xfrm>
              <a:off x="3183"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27" name="Freeform 207"/>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28" name="Freeform 208"/>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29" name="Freeform 209"/>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0" name="Freeform 210"/>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31" name="Freeform 211"/>
            <p:cNvSpPr>
              <a:spLocks/>
            </p:cNvSpPr>
            <p:nvPr/>
          </p:nvSpPr>
          <p:spPr bwMode="auto">
            <a:xfrm>
              <a:off x="3183"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2" name="Freeform 212"/>
            <p:cNvSpPr>
              <a:spLocks/>
            </p:cNvSpPr>
            <p:nvPr/>
          </p:nvSpPr>
          <p:spPr bwMode="auto">
            <a:xfrm>
              <a:off x="3184"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3" name="Freeform 213"/>
            <p:cNvSpPr>
              <a:spLocks/>
            </p:cNvSpPr>
            <p:nvPr/>
          </p:nvSpPr>
          <p:spPr bwMode="auto">
            <a:xfrm>
              <a:off x="3183"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34" name="Freeform 214"/>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5" name="Freeform 215"/>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36" name="Freeform 216"/>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7" name="Freeform 217"/>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38" name="Freeform 218"/>
            <p:cNvSpPr>
              <a:spLocks/>
            </p:cNvSpPr>
            <p:nvPr/>
          </p:nvSpPr>
          <p:spPr bwMode="auto">
            <a:xfrm>
              <a:off x="3183"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39" name="Freeform 219"/>
            <p:cNvSpPr>
              <a:spLocks/>
            </p:cNvSpPr>
            <p:nvPr/>
          </p:nvSpPr>
          <p:spPr bwMode="auto">
            <a:xfrm>
              <a:off x="3184"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0" name="Freeform 220"/>
            <p:cNvSpPr>
              <a:spLocks/>
            </p:cNvSpPr>
            <p:nvPr/>
          </p:nvSpPr>
          <p:spPr bwMode="auto">
            <a:xfrm>
              <a:off x="3183"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41" name="Freeform 221"/>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2" name="Freeform 222"/>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43" name="Freeform 223"/>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4" name="Freeform 224"/>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45" name="Freeform 225"/>
            <p:cNvSpPr>
              <a:spLocks/>
            </p:cNvSpPr>
            <p:nvPr/>
          </p:nvSpPr>
          <p:spPr bwMode="auto">
            <a:xfrm>
              <a:off x="3183"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6" name="Freeform 226"/>
            <p:cNvSpPr>
              <a:spLocks/>
            </p:cNvSpPr>
            <p:nvPr/>
          </p:nvSpPr>
          <p:spPr bwMode="auto">
            <a:xfrm>
              <a:off x="3184"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7" name="Freeform 227"/>
            <p:cNvSpPr>
              <a:spLocks/>
            </p:cNvSpPr>
            <p:nvPr/>
          </p:nvSpPr>
          <p:spPr bwMode="auto">
            <a:xfrm>
              <a:off x="3183"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48" name="Freeform 228"/>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49" name="Freeform 229"/>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50" name="Freeform 230"/>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51" name="Freeform 231"/>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52" name="Freeform 232"/>
            <p:cNvSpPr>
              <a:spLocks/>
            </p:cNvSpPr>
            <p:nvPr/>
          </p:nvSpPr>
          <p:spPr bwMode="auto">
            <a:xfrm>
              <a:off x="3183"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53" name="Freeform 233"/>
            <p:cNvSpPr>
              <a:spLocks/>
            </p:cNvSpPr>
            <p:nvPr/>
          </p:nvSpPr>
          <p:spPr bwMode="auto">
            <a:xfrm>
              <a:off x="3184"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54" name="Freeform 234"/>
            <p:cNvSpPr>
              <a:spLocks/>
            </p:cNvSpPr>
            <p:nvPr/>
          </p:nvSpPr>
          <p:spPr bwMode="auto">
            <a:xfrm>
              <a:off x="3183"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55" name="Freeform 235"/>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56" name="Freeform 236"/>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57" name="Freeform 237"/>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58" name="Freeform 238"/>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59" name="Freeform 239"/>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0" name="Freeform 240"/>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61" name="Freeform 241"/>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2" name="Freeform 242"/>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63" name="Freeform 243"/>
            <p:cNvSpPr>
              <a:spLocks/>
            </p:cNvSpPr>
            <p:nvPr/>
          </p:nvSpPr>
          <p:spPr bwMode="auto">
            <a:xfrm>
              <a:off x="3183"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4" name="Freeform 244"/>
            <p:cNvSpPr>
              <a:spLocks/>
            </p:cNvSpPr>
            <p:nvPr/>
          </p:nvSpPr>
          <p:spPr bwMode="auto">
            <a:xfrm>
              <a:off x="3184"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5" name="Freeform 245"/>
            <p:cNvSpPr>
              <a:spLocks/>
            </p:cNvSpPr>
            <p:nvPr/>
          </p:nvSpPr>
          <p:spPr bwMode="auto">
            <a:xfrm>
              <a:off x="3183"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66" name="Freeform 246"/>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7" name="Freeform 247"/>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68" name="Freeform 248"/>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69" name="Freeform 249"/>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70" name="Freeform 250"/>
            <p:cNvSpPr>
              <a:spLocks/>
            </p:cNvSpPr>
            <p:nvPr/>
          </p:nvSpPr>
          <p:spPr bwMode="auto">
            <a:xfrm>
              <a:off x="3183"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1" name="Freeform 251"/>
            <p:cNvSpPr>
              <a:spLocks/>
            </p:cNvSpPr>
            <p:nvPr/>
          </p:nvSpPr>
          <p:spPr bwMode="auto">
            <a:xfrm>
              <a:off x="3184"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2" name="Freeform 252"/>
            <p:cNvSpPr>
              <a:spLocks/>
            </p:cNvSpPr>
            <p:nvPr/>
          </p:nvSpPr>
          <p:spPr bwMode="auto">
            <a:xfrm>
              <a:off x="3183"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73" name="Freeform 253"/>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4" name="Freeform 254"/>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5" name="Rectangle 255"/>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676" name="Freeform 256"/>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7" name="Freeform 257"/>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78" name="Rectangle 258"/>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679" name="Freeform 259"/>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0" name="Freeform 260"/>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1" name="Rectangle 261"/>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682" name="Freeform 262"/>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3" name="Freeform 263"/>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4" name="Rectangle 264"/>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685" name="Freeform 265"/>
            <p:cNvSpPr>
              <a:spLocks/>
            </p:cNvSpPr>
            <p:nvPr/>
          </p:nvSpPr>
          <p:spPr bwMode="auto">
            <a:xfrm>
              <a:off x="2821"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6" name="Freeform 266"/>
            <p:cNvSpPr>
              <a:spLocks/>
            </p:cNvSpPr>
            <p:nvPr/>
          </p:nvSpPr>
          <p:spPr bwMode="auto">
            <a:xfrm>
              <a:off x="282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7" name="Freeform 267"/>
            <p:cNvSpPr>
              <a:spLocks/>
            </p:cNvSpPr>
            <p:nvPr/>
          </p:nvSpPr>
          <p:spPr bwMode="auto">
            <a:xfrm>
              <a:off x="2820"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88" name="Freeform 268"/>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89" name="Freeform 269"/>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90" name="Freeform 270"/>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91" name="Freeform 271"/>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92" name="Freeform 272"/>
            <p:cNvSpPr>
              <a:spLocks/>
            </p:cNvSpPr>
            <p:nvPr/>
          </p:nvSpPr>
          <p:spPr bwMode="auto">
            <a:xfrm>
              <a:off x="2821"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93" name="Freeform 273"/>
            <p:cNvSpPr>
              <a:spLocks/>
            </p:cNvSpPr>
            <p:nvPr/>
          </p:nvSpPr>
          <p:spPr bwMode="auto">
            <a:xfrm>
              <a:off x="282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94" name="Freeform 274"/>
            <p:cNvSpPr>
              <a:spLocks/>
            </p:cNvSpPr>
            <p:nvPr/>
          </p:nvSpPr>
          <p:spPr bwMode="auto">
            <a:xfrm>
              <a:off x="2820"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95" name="Freeform 275"/>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96" name="Freeform 276"/>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97" name="Freeform 277"/>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98" name="Freeform 278"/>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99" name="Freeform 279"/>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0" name="Freeform 280"/>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01" name="Freeform 281"/>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2" name="Freeform 282"/>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03" name="Freeform 283"/>
            <p:cNvSpPr>
              <a:spLocks/>
            </p:cNvSpPr>
            <p:nvPr/>
          </p:nvSpPr>
          <p:spPr bwMode="auto">
            <a:xfrm>
              <a:off x="2821"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4" name="Freeform 284"/>
            <p:cNvSpPr>
              <a:spLocks/>
            </p:cNvSpPr>
            <p:nvPr/>
          </p:nvSpPr>
          <p:spPr bwMode="auto">
            <a:xfrm>
              <a:off x="282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5" name="Freeform 285"/>
            <p:cNvSpPr>
              <a:spLocks/>
            </p:cNvSpPr>
            <p:nvPr/>
          </p:nvSpPr>
          <p:spPr bwMode="auto">
            <a:xfrm>
              <a:off x="2820"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06" name="Freeform 286"/>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7" name="Freeform 287"/>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08" name="Freeform 288"/>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09" name="Freeform 289"/>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10" name="Freeform 290"/>
            <p:cNvSpPr>
              <a:spLocks/>
            </p:cNvSpPr>
            <p:nvPr/>
          </p:nvSpPr>
          <p:spPr bwMode="auto">
            <a:xfrm>
              <a:off x="2821"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1" name="Freeform 291"/>
            <p:cNvSpPr>
              <a:spLocks/>
            </p:cNvSpPr>
            <p:nvPr/>
          </p:nvSpPr>
          <p:spPr bwMode="auto">
            <a:xfrm>
              <a:off x="282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2" name="Freeform 292"/>
            <p:cNvSpPr>
              <a:spLocks/>
            </p:cNvSpPr>
            <p:nvPr/>
          </p:nvSpPr>
          <p:spPr bwMode="auto">
            <a:xfrm>
              <a:off x="2820"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13" name="Freeform 293"/>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4" name="Freeform 294"/>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15" name="Freeform 295"/>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6" name="Freeform 296"/>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17" name="Freeform 297"/>
            <p:cNvSpPr>
              <a:spLocks/>
            </p:cNvSpPr>
            <p:nvPr/>
          </p:nvSpPr>
          <p:spPr bwMode="auto">
            <a:xfrm>
              <a:off x="2821"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8" name="Freeform 298"/>
            <p:cNvSpPr>
              <a:spLocks/>
            </p:cNvSpPr>
            <p:nvPr/>
          </p:nvSpPr>
          <p:spPr bwMode="auto">
            <a:xfrm>
              <a:off x="282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19" name="Freeform 299"/>
            <p:cNvSpPr>
              <a:spLocks/>
            </p:cNvSpPr>
            <p:nvPr/>
          </p:nvSpPr>
          <p:spPr bwMode="auto">
            <a:xfrm>
              <a:off x="2820"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20" name="Freeform 300"/>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21" name="Freeform 301"/>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22" name="Freeform 302"/>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23" name="Freeform 303"/>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24" name="Freeform 304"/>
            <p:cNvSpPr>
              <a:spLocks/>
            </p:cNvSpPr>
            <p:nvPr/>
          </p:nvSpPr>
          <p:spPr bwMode="auto">
            <a:xfrm>
              <a:off x="2821"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25" name="Freeform 305"/>
            <p:cNvSpPr>
              <a:spLocks/>
            </p:cNvSpPr>
            <p:nvPr/>
          </p:nvSpPr>
          <p:spPr bwMode="auto">
            <a:xfrm>
              <a:off x="282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26" name="Freeform 306"/>
            <p:cNvSpPr>
              <a:spLocks/>
            </p:cNvSpPr>
            <p:nvPr/>
          </p:nvSpPr>
          <p:spPr bwMode="auto">
            <a:xfrm>
              <a:off x="2820"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27" name="Freeform 307"/>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28" name="Freeform 308"/>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29" name="Freeform 309"/>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0" name="Freeform 310"/>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31" name="Freeform 311"/>
            <p:cNvSpPr>
              <a:spLocks/>
            </p:cNvSpPr>
            <p:nvPr/>
          </p:nvSpPr>
          <p:spPr bwMode="auto">
            <a:xfrm>
              <a:off x="2821"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2" name="Freeform 312"/>
            <p:cNvSpPr>
              <a:spLocks/>
            </p:cNvSpPr>
            <p:nvPr/>
          </p:nvSpPr>
          <p:spPr bwMode="auto">
            <a:xfrm>
              <a:off x="282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3" name="Freeform 313"/>
            <p:cNvSpPr>
              <a:spLocks/>
            </p:cNvSpPr>
            <p:nvPr/>
          </p:nvSpPr>
          <p:spPr bwMode="auto">
            <a:xfrm>
              <a:off x="2820"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34" name="Freeform 314"/>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5" name="Freeform 315"/>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36" name="Freeform 316"/>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7" name="Freeform 317"/>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38" name="Freeform 318"/>
            <p:cNvSpPr>
              <a:spLocks/>
            </p:cNvSpPr>
            <p:nvPr/>
          </p:nvSpPr>
          <p:spPr bwMode="auto">
            <a:xfrm>
              <a:off x="2821"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39" name="Freeform 319"/>
            <p:cNvSpPr>
              <a:spLocks/>
            </p:cNvSpPr>
            <p:nvPr/>
          </p:nvSpPr>
          <p:spPr bwMode="auto">
            <a:xfrm>
              <a:off x="282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0" name="Freeform 320"/>
            <p:cNvSpPr>
              <a:spLocks/>
            </p:cNvSpPr>
            <p:nvPr/>
          </p:nvSpPr>
          <p:spPr bwMode="auto">
            <a:xfrm>
              <a:off x="2820"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41" name="Freeform 321"/>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2" name="Freeform 322"/>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43" name="Freeform 323"/>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4" name="Freeform 324"/>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45" name="Freeform 325"/>
            <p:cNvSpPr>
              <a:spLocks/>
            </p:cNvSpPr>
            <p:nvPr/>
          </p:nvSpPr>
          <p:spPr bwMode="auto">
            <a:xfrm>
              <a:off x="2821"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6" name="Freeform 326"/>
            <p:cNvSpPr>
              <a:spLocks/>
            </p:cNvSpPr>
            <p:nvPr/>
          </p:nvSpPr>
          <p:spPr bwMode="auto">
            <a:xfrm>
              <a:off x="282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7" name="Freeform 327"/>
            <p:cNvSpPr>
              <a:spLocks/>
            </p:cNvSpPr>
            <p:nvPr/>
          </p:nvSpPr>
          <p:spPr bwMode="auto">
            <a:xfrm>
              <a:off x="2820"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48" name="Freeform 328"/>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49" name="Freeform 329"/>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50" name="Freeform 330"/>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51" name="Freeform 331"/>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52" name="Freeform 332"/>
            <p:cNvSpPr>
              <a:spLocks/>
            </p:cNvSpPr>
            <p:nvPr/>
          </p:nvSpPr>
          <p:spPr bwMode="auto">
            <a:xfrm>
              <a:off x="2821"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53" name="Freeform 333"/>
            <p:cNvSpPr>
              <a:spLocks/>
            </p:cNvSpPr>
            <p:nvPr/>
          </p:nvSpPr>
          <p:spPr bwMode="auto">
            <a:xfrm>
              <a:off x="282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54" name="Freeform 334"/>
            <p:cNvSpPr>
              <a:spLocks/>
            </p:cNvSpPr>
            <p:nvPr/>
          </p:nvSpPr>
          <p:spPr bwMode="auto">
            <a:xfrm>
              <a:off x="2820"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55" name="Freeform 335"/>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56" name="Freeform 336"/>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57" name="Freeform 337"/>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58" name="Freeform 338"/>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59" name="Freeform 339"/>
            <p:cNvSpPr>
              <a:spLocks/>
            </p:cNvSpPr>
            <p:nvPr/>
          </p:nvSpPr>
          <p:spPr bwMode="auto">
            <a:xfrm>
              <a:off x="2821"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0" name="Freeform 340"/>
            <p:cNvSpPr>
              <a:spLocks/>
            </p:cNvSpPr>
            <p:nvPr/>
          </p:nvSpPr>
          <p:spPr bwMode="auto">
            <a:xfrm>
              <a:off x="282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1" name="Freeform 341"/>
            <p:cNvSpPr>
              <a:spLocks/>
            </p:cNvSpPr>
            <p:nvPr/>
          </p:nvSpPr>
          <p:spPr bwMode="auto">
            <a:xfrm>
              <a:off x="2820"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62" name="Freeform 342"/>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3" name="Freeform 343"/>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64" name="Freeform 344"/>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5" name="Freeform 345"/>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66" name="Freeform 346"/>
            <p:cNvSpPr>
              <a:spLocks/>
            </p:cNvSpPr>
            <p:nvPr/>
          </p:nvSpPr>
          <p:spPr bwMode="auto">
            <a:xfrm>
              <a:off x="2821"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7" name="Freeform 347"/>
            <p:cNvSpPr>
              <a:spLocks/>
            </p:cNvSpPr>
            <p:nvPr/>
          </p:nvSpPr>
          <p:spPr bwMode="auto">
            <a:xfrm>
              <a:off x="282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68" name="Freeform 348"/>
            <p:cNvSpPr>
              <a:spLocks/>
            </p:cNvSpPr>
            <p:nvPr/>
          </p:nvSpPr>
          <p:spPr bwMode="auto">
            <a:xfrm>
              <a:off x="2820"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69" name="Freeform 349"/>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0" name="Freeform 350"/>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71" name="Freeform 351"/>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2" name="Freeform 352"/>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73" name="Freeform 353"/>
            <p:cNvSpPr>
              <a:spLocks/>
            </p:cNvSpPr>
            <p:nvPr/>
          </p:nvSpPr>
          <p:spPr bwMode="auto">
            <a:xfrm>
              <a:off x="2821"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4" name="Freeform 354"/>
            <p:cNvSpPr>
              <a:spLocks/>
            </p:cNvSpPr>
            <p:nvPr/>
          </p:nvSpPr>
          <p:spPr bwMode="auto">
            <a:xfrm>
              <a:off x="282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5" name="Freeform 355"/>
            <p:cNvSpPr>
              <a:spLocks/>
            </p:cNvSpPr>
            <p:nvPr/>
          </p:nvSpPr>
          <p:spPr bwMode="auto">
            <a:xfrm>
              <a:off x="2820"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76" name="Freeform 356"/>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7" name="Freeform 357"/>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78" name="Freeform 358"/>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79" name="Freeform 359"/>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80" name="Freeform 360"/>
            <p:cNvSpPr>
              <a:spLocks/>
            </p:cNvSpPr>
            <p:nvPr/>
          </p:nvSpPr>
          <p:spPr bwMode="auto">
            <a:xfrm>
              <a:off x="2821"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1" name="Freeform 361"/>
            <p:cNvSpPr>
              <a:spLocks/>
            </p:cNvSpPr>
            <p:nvPr/>
          </p:nvSpPr>
          <p:spPr bwMode="auto">
            <a:xfrm>
              <a:off x="282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2" name="Freeform 362"/>
            <p:cNvSpPr>
              <a:spLocks/>
            </p:cNvSpPr>
            <p:nvPr/>
          </p:nvSpPr>
          <p:spPr bwMode="auto">
            <a:xfrm>
              <a:off x="2820"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83" name="Freeform 363"/>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4" name="Freeform 364"/>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85" name="Freeform 365"/>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6" name="Freeform 366"/>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87" name="Freeform 367"/>
            <p:cNvSpPr>
              <a:spLocks/>
            </p:cNvSpPr>
            <p:nvPr/>
          </p:nvSpPr>
          <p:spPr bwMode="auto">
            <a:xfrm>
              <a:off x="2821"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8" name="Freeform 368"/>
            <p:cNvSpPr>
              <a:spLocks/>
            </p:cNvSpPr>
            <p:nvPr/>
          </p:nvSpPr>
          <p:spPr bwMode="auto">
            <a:xfrm>
              <a:off x="282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89" name="Freeform 369"/>
            <p:cNvSpPr>
              <a:spLocks/>
            </p:cNvSpPr>
            <p:nvPr/>
          </p:nvSpPr>
          <p:spPr bwMode="auto">
            <a:xfrm>
              <a:off x="2820"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90" name="Freeform 370"/>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91" name="Freeform 371"/>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92" name="Freeform 372"/>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93" name="Freeform 373"/>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94" name="Freeform 374"/>
            <p:cNvSpPr>
              <a:spLocks/>
            </p:cNvSpPr>
            <p:nvPr/>
          </p:nvSpPr>
          <p:spPr bwMode="auto">
            <a:xfrm>
              <a:off x="2821"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95" name="Freeform 375"/>
            <p:cNvSpPr>
              <a:spLocks/>
            </p:cNvSpPr>
            <p:nvPr/>
          </p:nvSpPr>
          <p:spPr bwMode="auto">
            <a:xfrm>
              <a:off x="282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96" name="Freeform 376"/>
            <p:cNvSpPr>
              <a:spLocks/>
            </p:cNvSpPr>
            <p:nvPr/>
          </p:nvSpPr>
          <p:spPr bwMode="auto">
            <a:xfrm>
              <a:off x="2820"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97" name="Freeform 377"/>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798" name="Freeform 378"/>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799" name="Freeform 379"/>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0" name="Freeform 380"/>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01" name="Freeform 381"/>
            <p:cNvSpPr>
              <a:spLocks/>
            </p:cNvSpPr>
            <p:nvPr/>
          </p:nvSpPr>
          <p:spPr bwMode="auto">
            <a:xfrm>
              <a:off x="2821"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2" name="Freeform 382"/>
            <p:cNvSpPr>
              <a:spLocks/>
            </p:cNvSpPr>
            <p:nvPr/>
          </p:nvSpPr>
          <p:spPr bwMode="auto">
            <a:xfrm>
              <a:off x="282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3" name="Freeform 383"/>
            <p:cNvSpPr>
              <a:spLocks/>
            </p:cNvSpPr>
            <p:nvPr/>
          </p:nvSpPr>
          <p:spPr bwMode="auto">
            <a:xfrm>
              <a:off x="2820"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04" name="Freeform 384"/>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5" name="Freeform 385"/>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06" name="Freeform 386"/>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7" name="Freeform 387"/>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08" name="Freeform 388"/>
            <p:cNvSpPr>
              <a:spLocks/>
            </p:cNvSpPr>
            <p:nvPr/>
          </p:nvSpPr>
          <p:spPr bwMode="auto">
            <a:xfrm>
              <a:off x="2821"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09" name="Freeform 389"/>
            <p:cNvSpPr>
              <a:spLocks/>
            </p:cNvSpPr>
            <p:nvPr/>
          </p:nvSpPr>
          <p:spPr bwMode="auto">
            <a:xfrm>
              <a:off x="282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0" name="Freeform 390"/>
            <p:cNvSpPr>
              <a:spLocks/>
            </p:cNvSpPr>
            <p:nvPr/>
          </p:nvSpPr>
          <p:spPr bwMode="auto">
            <a:xfrm>
              <a:off x="2820"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11" name="Freeform 391"/>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2" name="Freeform 392"/>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13" name="Freeform 393"/>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4" name="Freeform 394"/>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15" name="Freeform 395"/>
            <p:cNvSpPr>
              <a:spLocks/>
            </p:cNvSpPr>
            <p:nvPr/>
          </p:nvSpPr>
          <p:spPr bwMode="auto">
            <a:xfrm>
              <a:off x="2821"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6" name="Freeform 396"/>
            <p:cNvSpPr>
              <a:spLocks/>
            </p:cNvSpPr>
            <p:nvPr/>
          </p:nvSpPr>
          <p:spPr bwMode="auto">
            <a:xfrm>
              <a:off x="282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7" name="Freeform 397"/>
            <p:cNvSpPr>
              <a:spLocks/>
            </p:cNvSpPr>
            <p:nvPr/>
          </p:nvSpPr>
          <p:spPr bwMode="auto">
            <a:xfrm>
              <a:off x="2820"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18" name="Freeform 398"/>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19" name="Freeform 399"/>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20" name="Freeform 400"/>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21" name="Freeform 401"/>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22" name="Freeform 402"/>
            <p:cNvSpPr>
              <a:spLocks/>
            </p:cNvSpPr>
            <p:nvPr/>
          </p:nvSpPr>
          <p:spPr bwMode="auto">
            <a:xfrm>
              <a:off x="2821"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823" name="Freeform 403"/>
            <p:cNvSpPr>
              <a:spLocks/>
            </p:cNvSpPr>
            <p:nvPr/>
          </p:nvSpPr>
          <p:spPr bwMode="auto">
            <a:xfrm>
              <a:off x="282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 name="Group 404"/>
          <p:cNvGrpSpPr>
            <a:grpSpLocks/>
          </p:cNvGrpSpPr>
          <p:nvPr/>
        </p:nvGrpSpPr>
        <p:grpSpPr bwMode="auto">
          <a:xfrm>
            <a:off x="2551113" y="2082800"/>
            <a:ext cx="2614612" cy="3892550"/>
            <a:chOff x="2381" y="2210"/>
            <a:chExt cx="476" cy="791"/>
          </a:xfrm>
        </p:grpSpPr>
        <p:sp>
          <p:nvSpPr>
            <p:cNvPr id="37424" name="Freeform 405"/>
            <p:cNvSpPr>
              <a:spLocks/>
            </p:cNvSpPr>
            <p:nvPr/>
          </p:nvSpPr>
          <p:spPr bwMode="auto">
            <a:xfrm>
              <a:off x="2820"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25" name="Freeform 406"/>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26" name="Freeform 407"/>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27" name="Freeform 408"/>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28" name="Freeform 409"/>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29" name="Freeform 410"/>
            <p:cNvSpPr>
              <a:spLocks/>
            </p:cNvSpPr>
            <p:nvPr/>
          </p:nvSpPr>
          <p:spPr bwMode="auto">
            <a:xfrm>
              <a:off x="2821"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0" name="Freeform 411"/>
            <p:cNvSpPr>
              <a:spLocks/>
            </p:cNvSpPr>
            <p:nvPr/>
          </p:nvSpPr>
          <p:spPr bwMode="auto">
            <a:xfrm>
              <a:off x="282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1" name="Freeform 412"/>
            <p:cNvSpPr>
              <a:spLocks/>
            </p:cNvSpPr>
            <p:nvPr/>
          </p:nvSpPr>
          <p:spPr bwMode="auto">
            <a:xfrm>
              <a:off x="2820"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32" name="Freeform 413"/>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3" name="Freeform 414"/>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4" name="Freeform 415"/>
            <p:cNvSpPr>
              <a:spLocks/>
            </p:cNvSpPr>
            <p:nvPr/>
          </p:nvSpPr>
          <p:spPr bwMode="auto">
            <a:xfrm>
              <a:off x="2382" y="2526"/>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35" name="Freeform 416"/>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6" name="Freeform 417"/>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37" name="Freeform 418"/>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38" name="Freeform 419"/>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39" name="Freeform 420"/>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0" name="Freeform 421"/>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1" name="Freeform 422"/>
            <p:cNvSpPr>
              <a:spLocks/>
            </p:cNvSpPr>
            <p:nvPr/>
          </p:nvSpPr>
          <p:spPr bwMode="auto">
            <a:xfrm>
              <a:off x="2382" y="254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42" name="Freeform 423"/>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3" name="Freeform 424"/>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44" name="Freeform 425"/>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5" name="Freeform 426"/>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46" name="Freeform 427"/>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7" name="Freeform 428"/>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48" name="Freeform 429"/>
            <p:cNvSpPr>
              <a:spLocks/>
            </p:cNvSpPr>
            <p:nvPr/>
          </p:nvSpPr>
          <p:spPr bwMode="auto">
            <a:xfrm>
              <a:off x="2382" y="257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49" name="Freeform 430"/>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0" name="Freeform 431"/>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51" name="Freeform 432"/>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2" name="Freeform 433"/>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53" name="Freeform 434"/>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4" name="Freeform 435"/>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5" name="Freeform 436"/>
            <p:cNvSpPr>
              <a:spLocks/>
            </p:cNvSpPr>
            <p:nvPr/>
          </p:nvSpPr>
          <p:spPr bwMode="auto">
            <a:xfrm>
              <a:off x="2382" y="2592"/>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56" name="Freeform 437"/>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7" name="Freeform 438"/>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58" name="Freeform 439"/>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59" name="Freeform 440"/>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60" name="Freeform 441"/>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1" name="Freeform 442"/>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2" name="Freeform 443"/>
            <p:cNvSpPr>
              <a:spLocks/>
            </p:cNvSpPr>
            <p:nvPr/>
          </p:nvSpPr>
          <p:spPr bwMode="auto">
            <a:xfrm>
              <a:off x="2382" y="261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63" name="Freeform 444"/>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4" name="Freeform 445"/>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65" name="Freeform 446"/>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6" name="Freeform 447"/>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67" name="Freeform 448"/>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8" name="Freeform 449"/>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69" name="Freeform 450"/>
            <p:cNvSpPr>
              <a:spLocks/>
            </p:cNvSpPr>
            <p:nvPr/>
          </p:nvSpPr>
          <p:spPr bwMode="auto">
            <a:xfrm>
              <a:off x="2382" y="263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70" name="Freeform 451"/>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71" name="Freeform 452"/>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72" name="Freeform 453"/>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73" name="Freeform 454"/>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74" name="Freeform 455"/>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75" name="Freeform 456"/>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76" name="Freeform 457"/>
            <p:cNvSpPr>
              <a:spLocks/>
            </p:cNvSpPr>
            <p:nvPr/>
          </p:nvSpPr>
          <p:spPr bwMode="auto">
            <a:xfrm>
              <a:off x="2382" y="265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77" name="Freeform 458"/>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78" name="Freeform 459"/>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79" name="Freeform 460"/>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0" name="Freeform 461"/>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81" name="Freeform 462"/>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2" name="Freeform 463"/>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3" name="Freeform 464"/>
            <p:cNvSpPr>
              <a:spLocks/>
            </p:cNvSpPr>
            <p:nvPr/>
          </p:nvSpPr>
          <p:spPr bwMode="auto">
            <a:xfrm>
              <a:off x="2382" y="2680"/>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84" name="Freeform 465"/>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5" name="Freeform 466"/>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86" name="Freeform 467"/>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7" name="Freeform 468"/>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88" name="Freeform 469"/>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89" name="Freeform 470"/>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0" name="Freeform 471"/>
            <p:cNvSpPr>
              <a:spLocks/>
            </p:cNvSpPr>
            <p:nvPr/>
          </p:nvSpPr>
          <p:spPr bwMode="auto">
            <a:xfrm>
              <a:off x="2382" y="2702"/>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91" name="Freeform 472"/>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2" name="Freeform 473"/>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93" name="Freeform 474"/>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4" name="Freeform 475"/>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95" name="Freeform 476"/>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6" name="Freeform 477"/>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7" name="Freeform 478"/>
            <p:cNvSpPr>
              <a:spLocks/>
            </p:cNvSpPr>
            <p:nvPr/>
          </p:nvSpPr>
          <p:spPr bwMode="auto">
            <a:xfrm>
              <a:off x="2382" y="272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98" name="Freeform 479"/>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99" name="Freeform 480"/>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00" name="Freeform 481"/>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01" name="Freeform 482"/>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02" name="Freeform 483"/>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03" name="Freeform 484"/>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04" name="Freeform 485"/>
            <p:cNvSpPr>
              <a:spLocks/>
            </p:cNvSpPr>
            <p:nvPr/>
          </p:nvSpPr>
          <p:spPr bwMode="auto">
            <a:xfrm>
              <a:off x="2382" y="274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05" name="Freeform 486"/>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06" name="Freeform 487"/>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07" name="Freeform 488"/>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08" name="Freeform 489"/>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09" name="Freeform 490"/>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0" name="Freeform 491"/>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1" name="Freeform 492"/>
            <p:cNvSpPr>
              <a:spLocks/>
            </p:cNvSpPr>
            <p:nvPr/>
          </p:nvSpPr>
          <p:spPr bwMode="auto">
            <a:xfrm>
              <a:off x="2382" y="276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12" name="Freeform 493"/>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3" name="Freeform 494"/>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14" name="Freeform 495"/>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5" name="Freeform 496"/>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16" name="Freeform 497"/>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7" name="Freeform 498"/>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18" name="Freeform 499"/>
            <p:cNvSpPr>
              <a:spLocks/>
            </p:cNvSpPr>
            <p:nvPr/>
          </p:nvSpPr>
          <p:spPr bwMode="auto">
            <a:xfrm>
              <a:off x="2382" y="2789"/>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19" name="Freeform 500"/>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0" name="Freeform 501"/>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21" name="Freeform 502"/>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2" name="Freeform 503"/>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23" name="Freeform 504"/>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4" name="Freeform 505"/>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5" name="Freeform 506"/>
            <p:cNvSpPr>
              <a:spLocks/>
            </p:cNvSpPr>
            <p:nvPr/>
          </p:nvSpPr>
          <p:spPr bwMode="auto">
            <a:xfrm>
              <a:off x="2382" y="2811"/>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26" name="Freeform 507"/>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7" name="Freeform 508"/>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28" name="Freeform 509"/>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29" name="Freeform 510"/>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30" name="Freeform 511"/>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1" name="Freeform 512"/>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2" name="Freeform 513"/>
            <p:cNvSpPr>
              <a:spLocks/>
            </p:cNvSpPr>
            <p:nvPr/>
          </p:nvSpPr>
          <p:spPr bwMode="auto">
            <a:xfrm>
              <a:off x="2382" y="2833"/>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33" name="Freeform 514"/>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4" name="Freeform 515"/>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35" name="Freeform 516"/>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6" name="Freeform 517"/>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37" name="Freeform 518"/>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8" name="Freeform 519"/>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39" name="Freeform 520"/>
            <p:cNvSpPr>
              <a:spLocks/>
            </p:cNvSpPr>
            <p:nvPr/>
          </p:nvSpPr>
          <p:spPr bwMode="auto">
            <a:xfrm>
              <a:off x="2382" y="285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40" name="Freeform 521"/>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41" name="Freeform 522"/>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42" name="Freeform 523"/>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43" name="Freeform 524"/>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44" name="Freeform 525"/>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45" name="Freeform 526"/>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46" name="Freeform 527"/>
            <p:cNvSpPr>
              <a:spLocks/>
            </p:cNvSpPr>
            <p:nvPr/>
          </p:nvSpPr>
          <p:spPr bwMode="auto">
            <a:xfrm>
              <a:off x="2382" y="287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47" name="Freeform 528"/>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48" name="Freeform 529"/>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49" name="Freeform 530"/>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0" name="Freeform 531"/>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51" name="Freeform 532"/>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2" name="Freeform 533"/>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3" name="Freeform 534"/>
            <p:cNvSpPr>
              <a:spLocks/>
            </p:cNvSpPr>
            <p:nvPr/>
          </p:nvSpPr>
          <p:spPr bwMode="auto">
            <a:xfrm>
              <a:off x="2382" y="289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54" name="Freeform 535"/>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5" name="Freeform 536"/>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56" name="Freeform 537"/>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7" name="Freeform 538"/>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58" name="Freeform 539"/>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59" name="Freeform 540"/>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60" name="Freeform 541"/>
            <p:cNvSpPr>
              <a:spLocks/>
            </p:cNvSpPr>
            <p:nvPr/>
          </p:nvSpPr>
          <p:spPr bwMode="auto">
            <a:xfrm>
              <a:off x="2382" y="2921"/>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61" name="Freeform 542"/>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62" name="Freeform 543"/>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63" name="Freeform 544"/>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64" name="Freeform 545"/>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65" name="Freeform 546"/>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66" name="Freeform 547"/>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67" name="Freeform 548"/>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68" name="Freeform 549"/>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69" name="Freeform 550"/>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0" name="Freeform 551"/>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1" name="Freeform 552"/>
            <p:cNvSpPr>
              <a:spLocks/>
            </p:cNvSpPr>
            <p:nvPr/>
          </p:nvSpPr>
          <p:spPr bwMode="auto">
            <a:xfrm>
              <a:off x="2382" y="294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72" name="Freeform 553"/>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3" name="Freeform 554"/>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74" name="Freeform 555"/>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5" name="Freeform 556"/>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76" name="Freeform 557"/>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7" name="Freeform 558"/>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78" name="Freeform 559"/>
            <p:cNvSpPr>
              <a:spLocks/>
            </p:cNvSpPr>
            <p:nvPr/>
          </p:nvSpPr>
          <p:spPr bwMode="auto">
            <a:xfrm>
              <a:off x="2382" y="296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79" name="Freeform 560"/>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0" name="Freeform 561"/>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1" name="Rectangle 562"/>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582" name="Freeform 563"/>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3" name="Freeform 564"/>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4" name="Rectangle 565"/>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585" name="Freeform 566"/>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6" name="Freeform 567"/>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7" name="Rectangle 568"/>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588" name="Freeform 569"/>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89" name="Freeform 570"/>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0" name="Rectangle 571"/>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591" name="Freeform 572"/>
            <p:cNvSpPr>
              <a:spLocks/>
            </p:cNvSpPr>
            <p:nvPr/>
          </p:nvSpPr>
          <p:spPr bwMode="auto">
            <a:xfrm>
              <a:off x="2744" y="221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2" name="Freeform 573"/>
            <p:cNvSpPr>
              <a:spLocks/>
            </p:cNvSpPr>
            <p:nvPr/>
          </p:nvSpPr>
          <p:spPr bwMode="auto">
            <a:xfrm>
              <a:off x="2745"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3" name="Freeform 574"/>
            <p:cNvSpPr>
              <a:spLocks/>
            </p:cNvSpPr>
            <p:nvPr/>
          </p:nvSpPr>
          <p:spPr bwMode="auto">
            <a:xfrm>
              <a:off x="2744"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94" name="Freeform 575"/>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5" name="Freeform 576"/>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96" name="Freeform 577"/>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7" name="Freeform 578"/>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598" name="Freeform 579"/>
            <p:cNvSpPr>
              <a:spLocks/>
            </p:cNvSpPr>
            <p:nvPr/>
          </p:nvSpPr>
          <p:spPr bwMode="auto">
            <a:xfrm>
              <a:off x="2744" y="2232"/>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599" name="Freeform 580"/>
            <p:cNvSpPr>
              <a:spLocks/>
            </p:cNvSpPr>
            <p:nvPr/>
          </p:nvSpPr>
          <p:spPr bwMode="auto">
            <a:xfrm>
              <a:off x="2745"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00" name="Freeform 581"/>
            <p:cNvSpPr>
              <a:spLocks/>
            </p:cNvSpPr>
            <p:nvPr/>
          </p:nvSpPr>
          <p:spPr bwMode="auto">
            <a:xfrm>
              <a:off x="2744"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01" name="Freeform 582"/>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02" name="Freeform 583"/>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03" name="Freeform 584"/>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04" name="Freeform 585"/>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05" name="Freeform 586"/>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06" name="Freeform 587"/>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07" name="Freeform 588"/>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08" name="Freeform 589"/>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09" name="Freeform 590"/>
            <p:cNvSpPr>
              <a:spLocks/>
            </p:cNvSpPr>
            <p:nvPr/>
          </p:nvSpPr>
          <p:spPr bwMode="auto">
            <a:xfrm>
              <a:off x="2744" y="2254"/>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0" name="Freeform 591"/>
            <p:cNvSpPr>
              <a:spLocks/>
            </p:cNvSpPr>
            <p:nvPr/>
          </p:nvSpPr>
          <p:spPr bwMode="auto">
            <a:xfrm>
              <a:off x="2745"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1" name="Freeform 592"/>
            <p:cNvSpPr>
              <a:spLocks/>
            </p:cNvSpPr>
            <p:nvPr/>
          </p:nvSpPr>
          <p:spPr bwMode="auto">
            <a:xfrm>
              <a:off x="2744"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12" name="Freeform 593"/>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3" name="Freeform 594"/>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14" name="Freeform 595"/>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5" name="Freeform 596"/>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16" name="Freeform 597"/>
            <p:cNvSpPr>
              <a:spLocks/>
            </p:cNvSpPr>
            <p:nvPr/>
          </p:nvSpPr>
          <p:spPr bwMode="auto">
            <a:xfrm>
              <a:off x="2744" y="2276"/>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7" name="Freeform 598"/>
            <p:cNvSpPr>
              <a:spLocks/>
            </p:cNvSpPr>
            <p:nvPr/>
          </p:nvSpPr>
          <p:spPr bwMode="auto">
            <a:xfrm>
              <a:off x="2745"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18" name="Freeform 599"/>
            <p:cNvSpPr>
              <a:spLocks/>
            </p:cNvSpPr>
            <p:nvPr/>
          </p:nvSpPr>
          <p:spPr bwMode="auto">
            <a:xfrm>
              <a:off x="2744"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19" name="Freeform 600"/>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20" name="Freeform 601"/>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21" name="Freeform 602"/>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622" name="Freeform 603"/>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623" name="Freeform 604"/>
            <p:cNvSpPr>
              <a:spLocks/>
            </p:cNvSpPr>
            <p:nvPr/>
          </p:nvSpPr>
          <p:spPr bwMode="auto">
            <a:xfrm>
              <a:off x="2744" y="2298"/>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4" name="Group 605"/>
          <p:cNvGrpSpPr>
            <a:grpSpLocks/>
          </p:cNvGrpSpPr>
          <p:nvPr/>
        </p:nvGrpSpPr>
        <p:grpSpPr bwMode="auto">
          <a:xfrm>
            <a:off x="4506913" y="2516188"/>
            <a:ext cx="3068637" cy="3459162"/>
            <a:chOff x="2737" y="2298"/>
            <a:chExt cx="559" cy="703"/>
          </a:xfrm>
        </p:grpSpPr>
        <p:sp>
          <p:nvSpPr>
            <p:cNvPr id="37224" name="Freeform 606"/>
            <p:cNvSpPr>
              <a:spLocks/>
            </p:cNvSpPr>
            <p:nvPr/>
          </p:nvSpPr>
          <p:spPr bwMode="auto">
            <a:xfrm>
              <a:off x="2745"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25" name="Freeform 607"/>
            <p:cNvSpPr>
              <a:spLocks/>
            </p:cNvSpPr>
            <p:nvPr/>
          </p:nvSpPr>
          <p:spPr bwMode="auto">
            <a:xfrm>
              <a:off x="2744"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26" name="Freeform 608"/>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27" name="Freeform 609"/>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28" name="Freeform 610"/>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29" name="Freeform 611"/>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30" name="Freeform 612"/>
            <p:cNvSpPr>
              <a:spLocks/>
            </p:cNvSpPr>
            <p:nvPr/>
          </p:nvSpPr>
          <p:spPr bwMode="auto">
            <a:xfrm>
              <a:off x="2744" y="232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1" name="Freeform 613"/>
            <p:cNvSpPr>
              <a:spLocks/>
            </p:cNvSpPr>
            <p:nvPr/>
          </p:nvSpPr>
          <p:spPr bwMode="auto">
            <a:xfrm>
              <a:off x="2745"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2" name="Freeform 614"/>
            <p:cNvSpPr>
              <a:spLocks/>
            </p:cNvSpPr>
            <p:nvPr/>
          </p:nvSpPr>
          <p:spPr bwMode="auto">
            <a:xfrm>
              <a:off x="2744"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33" name="Freeform 615"/>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4" name="Freeform 616"/>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35" name="Freeform 617"/>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6" name="Freeform 618"/>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37" name="Freeform 619"/>
            <p:cNvSpPr>
              <a:spLocks/>
            </p:cNvSpPr>
            <p:nvPr/>
          </p:nvSpPr>
          <p:spPr bwMode="auto">
            <a:xfrm>
              <a:off x="2744" y="2342"/>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8" name="Freeform 620"/>
            <p:cNvSpPr>
              <a:spLocks/>
            </p:cNvSpPr>
            <p:nvPr/>
          </p:nvSpPr>
          <p:spPr bwMode="auto">
            <a:xfrm>
              <a:off x="2745"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39" name="Freeform 621"/>
            <p:cNvSpPr>
              <a:spLocks/>
            </p:cNvSpPr>
            <p:nvPr/>
          </p:nvSpPr>
          <p:spPr bwMode="auto">
            <a:xfrm>
              <a:off x="2744"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40" name="Freeform 622"/>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41" name="Freeform 623"/>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42" name="Freeform 624"/>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43" name="Freeform 625"/>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44" name="Freeform 626"/>
            <p:cNvSpPr>
              <a:spLocks/>
            </p:cNvSpPr>
            <p:nvPr/>
          </p:nvSpPr>
          <p:spPr bwMode="auto">
            <a:xfrm>
              <a:off x="2744" y="2364"/>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45" name="Freeform 627"/>
            <p:cNvSpPr>
              <a:spLocks/>
            </p:cNvSpPr>
            <p:nvPr/>
          </p:nvSpPr>
          <p:spPr bwMode="auto">
            <a:xfrm>
              <a:off x="2745"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46" name="Freeform 628"/>
            <p:cNvSpPr>
              <a:spLocks/>
            </p:cNvSpPr>
            <p:nvPr/>
          </p:nvSpPr>
          <p:spPr bwMode="auto">
            <a:xfrm>
              <a:off x="2744" y="236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47" name="Freeform 629"/>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48" name="Freeform 630"/>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49" name="Freeform 631"/>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0" name="Freeform 632"/>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51" name="Freeform 633"/>
            <p:cNvSpPr>
              <a:spLocks/>
            </p:cNvSpPr>
            <p:nvPr/>
          </p:nvSpPr>
          <p:spPr bwMode="auto">
            <a:xfrm>
              <a:off x="2744" y="2386"/>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2" name="Freeform 634"/>
            <p:cNvSpPr>
              <a:spLocks/>
            </p:cNvSpPr>
            <p:nvPr/>
          </p:nvSpPr>
          <p:spPr bwMode="auto">
            <a:xfrm>
              <a:off x="2745"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3" name="Freeform 635"/>
            <p:cNvSpPr>
              <a:spLocks/>
            </p:cNvSpPr>
            <p:nvPr/>
          </p:nvSpPr>
          <p:spPr bwMode="auto">
            <a:xfrm>
              <a:off x="2744" y="238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54" name="Freeform 636"/>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5" name="Freeform 637"/>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56" name="Freeform 638"/>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7" name="Freeform 639"/>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58" name="Freeform 640"/>
            <p:cNvSpPr>
              <a:spLocks/>
            </p:cNvSpPr>
            <p:nvPr/>
          </p:nvSpPr>
          <p:spPr bwMode="auto">
            <a:xfrm>
              <a:off x="2744" y="2408"/>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59" name="Freeform 641"/>
            <p:cNvSpPr>
              <a:spLocks/>
            </p:cNvSpPr>
            <p:nvPr/>
          </p:nvSpPr>
          <p:spPr bwMode="auto">
            <a:xfrm>
              <a:off x="2745"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0" name="Freeform 642"/>
            <p:cNvSpPr>
              <a:spLocks/>
            </p:cNvSpPr>
            <p:nvPr/>
          </p:nvSpPr>
          <p:spPr bwMode="auto">
            <a:xfrm>
              <a:off x="2744" y="240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61" name="Freeform 643"/>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2" name="Freeform 644"/>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63" name="Freeform 645"/>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4" name="Freeform 646"/>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65" name="Freeform 647"/>
            <p:cNvSpPr>
              <a:spLocks/>
            </p:cNvSpPr>
            <p:nvPr/>
          </p:nvSpPr>
          <p:spPr bwMode="auto">
            <a:xfrm>
              <a:off x="2744" y="2430"/>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6" name="Freeform 648"/>
            <p:cNvSpPr>
              <a:spLocks/>
            </p:cNvSpPr>
            <p:nvPr/>
          </p:nvSpPr>
          <p:spPr bwMode="auto">
            <a:xfrm>
              <a:off x="2745"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7" name="Freeform 649"/>
            <p:cNvSpPr>
              <a:spLocks/>
            </p:cNvSpPr>
            <p:nvPr/>
          </p:nvSpPr>
          <p:spPr bwMode="auto">
            <a:xfrm>
              <a:off x="2744" y="2430"/>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68" name="Freeform 650"/>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69" name="Freeform 651"/>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70" name="Freeform 652"/>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71" name="Freeform 653"/>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72" name="Freeform 654"/>
            <p:cNvSpPr>
              <a:spLocks/>
            </p:cNvSpPr>
            <p:nvPr/>
          </p:nvSpPr>
          <p:spPr bwMode="auto">
            <a:xfrm>
              <a:off x="2744" y="2452"/>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73" name="Freeform 655"/>
            <p:cNvSpPr>
              <a:spLocks/>
            </p:cNvSpPr>
            <p:nvPr/>
          </p:nvSpPr>
          <p:spPr bwMode="auto">
            <a:xfrm>
              <a:off x="2745"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74" name="Freeform 656"/>
            <p:cNvSpPr>
              <a:spLocks/>
            </p:cNvSpPr>
            <p:nvPr/>
          </p:nvSpPr>
          <p:spPr bwMode="auto">
            <a:xfrm>
              <a:off x="2744" y="2452"/>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75" name="Freeform 657"/>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76" name="Freeform 658"/>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77" name="Freeform 659"/>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78" name="Freeform 660"/>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79" name="Freeform 661"/>
            <p:cNvSpPr>
              <a:spLocks/>
            </p:cNvSpPr>
            <p:nvPr/>
          </p:nvSpPr>
          <p:spPr bwMode="auto">
            <a:xfrm>
              <a:off x="2744" y="247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0" name="Freeform 662"/>
            <p:cNvSpPr>
              <a:spLocks/>
            </p:cNvSpPr>
            <p:nvPr/>
          </p:nvSpPr>
          <p:spPr bwMode="auto">
            <a:xfrm>
              <a:off x="2745"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1" name="Freeform 663"/>
            <p:cNvSpPr>
              <a:spLocks/>
            </p:cNvSpPr>
            <p:nvPr/>
          </p:nvSpPr>
          <p:spPr bwMode="auto">
            <a:xfrm>
              <a:off x="2744" y="247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82" name="Freeform 664"/>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3" name="Freeform 665"/>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84" name="Freeform 666"/>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5" name="Freeform 667"/>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86" name="Freeform 668"/>
            <p:cNvSpPr>
              <a:spLocks/>
            </p:cNvSpPr>
            <p:nvPr/>
          </p:nvSpPr>
          <p:spPr bwMode="auto">
            <a:xfrm>
              <a:off x="2744" y="2495"/>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7" name="Freeform 669"/>
            <p:cNvSpPr>
              <a:spLocks/>
            </p:cNvSpPr>
            <p:nvPr/>
          </p:nvSpPr>
          <p:spPr bwMode="auto">
            <a:xfrm>
              <a:off x="2745"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88" name="Freeform 670"/>
            <p:cNvSpPr>
              <a:spLocks/>
            </p:cNvSpPr>
            <p:nvPr/>
          </p:nvSpPr>
          <p:spPr bwMode="auto">
            <a:xfrm>
              <a:off x="2744" y="249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89" name="Freeform 671"/>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0" name="Freeform 672"/>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91" name="Freeform 673"/>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2" name="Freeform 674"/>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93" name="Freeform 675"/>
            <p:cNvSpPr>
              <a:spLocks/>
            </p:cNvSpPr>
            <p:nvPr/>
          </p:nvSpPr>
          <p:spPr bwMode="auto">
            <a:xfrm>
              <a:off x="2744" y="2517"/>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4" name="Freeform 676"/>
            <p:cNvSpPr>
              <a:spLocks/>
            </p:cNvSpPr>
            <p:nvPr/>
          </p:nvSpPr>
          <p:spPr bwMode="auto">
            <a:xfrm>
              <a:off x="2745"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5" name="Freeform 677"/>
            <p:cNvSpPr>
              <a:spLocks/>
            </p:cNvSpPr>
            <p:nvPr/>
          </p:nvSpPr>
          <p:spPr bwMode="auto">
            <a:xfrm>
              <a:off x="2744" y="251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96" name="Freeform 678"/>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7" name="Freeform 679"/>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98" name="Freeform 680"/>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99" name="Freeform 681"/>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00" name="Freeform 682"/>
            <p:cNvSpPr>
              <a:spLocks/>
            </p:cNvSpPr>
            <p:nvPr/>
          </p:nvSpPr>
          <p:spPr bwMode="auto">
            <a:xfrm>
              <a:off x="2744" y="2539"/>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1" name="Freeform 683"/>
            <p:cNvSpPr>
              <a:spLocks/>
            </p:cNvSpPr>
            <p:nvPr/>
          </p:nvSpPr>
          <p:spPr bwMode="auto">
            <a:xfrm>
              <a:off x="2745"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2" name="Freeform 684"/>
            <p:cNvSpPr>
              <a:spLocks/>
            </p:cNvSpPr>
            <p:nvPr/>
          </p:nvSpPr>
          <p:spPr bwMode="auto">
            <a:xfrm>
              <a:off x="2744" y="253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03" name="Freeform 685"/>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4" name="Freeform 686"/>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05" name="Freeform 687"/>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6" name="Freeform 688"/>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07" name="Freeform 689"/>
            <p:cNvSpPr>
              <a:spLocks/>
            </p:cNvSpPr>
            <p:nvPr/>
          </p:nvSpPr>
          <p:spPr bwMode="auto">
            <a:xfrm>
              <a:off x="2744" y="2561"/>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8" name="Freeform 690"/>
            <p:cNvSpPr>
              <a:spLocks/>
            </p:cNvSpPr>
            <p:nvPr/>
          </p:nvSpPr>
          <p:spPr bwMode="auto">
            <a:xfrm>
              <a:off x="2745"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09" name="Freeform 691"/>
            <p:cNvSpPr>
              <a:spLocks/>
            </p:cNvSpPr>
            <p:nvPr/>
          </p:nvSpPr>
          <p:spPr bwMode="auto">
            <a:xfrm>
              <a:off x="2744" y="2561"/>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10" name="Freeform 692"/>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11" name="Freeform 693"/>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12" name="Freeform 694"/>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13" name="Freeform 695"/>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14" name="Freeform 696"/>
            <p:cNvSpPr>
              <a:spLocks/>
            </p:cNvSpPr>
            <p:nvPr/>
          </p:nvSpPr>
          <p:spPr bwMode="auto">
            <a:xfrm>
              <a:off x="2744" y="258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15" name="Freeform 697"/>
            <p:cNvSpPr>
              <a:spLocks/>
            </p:cNvSpPr>
            <p:nvPr/>
          </p:nvSpPr>
          <p:spPr bwMode="auto">
            <a:xfrm>
              <a:off x="2745"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16" name="Freeform 698"/>
            <p:cNvSpPr>
              <a:spLocks/>
            </p:cNvSpPr>
            <p:nvPr/>
          </p:nvSpPr>
          <p:spPr bwMode="auto">
            <a:xfrm>
              <a:off x="2744" y="258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17" name="Freeform 699"/>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18" name="Freeform 700"/>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19" name="Freeform 701"/>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0" name="Freeform 702"/>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21" name="Freeform 703"/>
            <p:cNvSpPr>
              <a:spLocks/>
            </p:cNvSpPr>
            <p:nvPr/>
          </p:nvSpPr>
          <p:spPr bwMode="auto">
            <a:xfrm>
              <a:off x="2744" y="2605"/>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2" name="Freeform 704"/>
            <p:cNvSpPr>
              <a:spLocks/>
            </p:cNvSpPr>
            <p:nvPr/>
          </p:nvSpPr>
          <p:spPr bwMode="auto">
            <a:xfrm>
              <a:off x="2745"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3" name="Freeform 705"/>
            <p:cNvSpPr>
              <a:spLocks/>
            </p:cNvSpPr>
            <p:nvPr/>
          </p:nvSpPr>
          <p:spPr bwMode="auto">
            <a:xfrm>
              <a:off x="2744" y="260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24" name="Freeform 706"/>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5" name="Freeform 707"/>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26" name="Freeform 708"/>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7" name="Freeform 709"/>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28" name="Freeform 710"/>
            <p:cNvSpPr>
              <a:spLocks/>
            </p:cNvSpPr>
            <p:nvPr/>
          </p:nvSpPr>
          <p:spPr bwMode="auto">
            <a:xfrm>
              <a:off x="2744" y="2627"/>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29" name="Freeform 711"/>
            <p:cNvSpPr>
              <a:spLocks/>
            </p:cNvSpPr>
            <p:nvPr/>
          </p:nvSpPr>
          <p:spPr bwMode="auto">
            <a:xfrm>
              <a:off x="2745"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0" name="Freeform 712"/>
            <p:cNvSpPr>
              <a:spLocks/>
            </p:cNvSpPr>
            <p:nvPr/>
          </p:nvSpPr>
          <p:spPr bwMode="auto">
            <a:xfrm>
              <a:off x="2744" y="2627"/>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31" name="Freeform 713"/>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2" name="Freeform 714"/>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33" name="Freeform 715"/>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4" name="Freeform 716"/>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35" name="Freeform 717"/>
            <p:cNvSpPr>
              <a:spLocks/>
            </p:cNvSpPr>
            <p:nvPr/>
          </p:nvSpPr>
          <p:spPr bwMode="auto">
            <a:xfrm>
              <a:off x="2744" y="2649"/>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6" name="Freeform 718"/>
            <p:cNvSpPr>
              <a:spLocks/>
            </p:cNvSpPr>
            <p:nvPr/>
          </p:nvSpPr>
          <p:spPr bwMode="auto">
            <a:xfrm>
              <a:off x="2745"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7" name="Freeform 719"/>
            <p:cNvSpPr>
              <a:spLocks/>
            </p:cNvSpPr>
            <p:nvPr/>
          </p:nvSpPr>
          <p:spPr bwMode="auto">
            <a:xfrm>
              <a:off x="2744" y="2649"/>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38" name="Freeform 720"/>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0"/>
                  </a:moveTo>
                  <a:lnTo>
                    <a:pt x="0" y="0"/>
                  </a:lnTo>
                  <a:lnTo>
                    <a:pt x="27" y="7903"/>
                  </a:lnTo>
                  <a:lnTo>
                    <a:pt x="27"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39" name="Freeform 721"/>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0"/>
                  </a:moveTo>
                  <a:lnTo>
                    <a:pt x="27"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0" name="Rectangle 722"/>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341" name="Freeform 723"/>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7903"/>
                  </a:moveTo>
                  <a:lnTo>
                    <a:pt x="27"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2" name="Freeform 724"/>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7903"/>
                  </a:moveTo>
                  <a:lnTo>
                    <a:pt x="0" y="0"/>
                  </a:lnTo>
                  <a:lnTo>
                    <a:pt x="27" y="0"/>
                  </a:lnTo>
                  <a:lnTo>
                    <a:pt x="27"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3" name="Rectangle 725"/>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7344" name="Freeform 726"/>
            <p:cNvSpPr>
              <a:spLocks/>
            </p:cNvSpPr>
            <p:nvPr/>
          </p:nvSpPr>
          <p:spPr bwMode="auto">
            <a:xfrm>
              <a:off x="326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5" name="Freeform 727"/>
            <p:cNvSpPr>
              <a:spLocks/>
            </p:cNvSpPr>
            <p:nvPr/>
          </p:nvSpPr>
          <p:spPr bwMode="auto">
            <a:xfrm>
              <a:off x="3259"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6" name="Freeform 728"/>
            <p:cNvSpPr>
              <a:spLocks/>
            </p:cNvSpPr>
            <p:nvPr/>
          </p:nvSpPr>
          <p:spPr bwMode="auto">
            <a:xfrm>
              <a:off x="3259"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47" name="Freeform 729"/>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48" name="Freeform 730"/>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49" name="Freeform 731"/>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0" name="Freeform 732"/>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51" name="Freeform 733"/>
            <p:cNvSpPr>
              <a:spLocks/>
            </p:cNvSpPr>
            <p:nvPr/>
          </p:nvSpPr>
          <p:spPr bwMode="auto">
            <a:xfrm>
              <a:off x="326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2" name="Freeform 734"/>
            <p:cNvSpPr>
              <a:spLocks/>
            </p:cNvSpPr>
            <p:nvPr/>
          </p:nvSpPr>
          <p:spPr bwMode="auto">
            <a:xfrm>
              <a:off x="3259"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3" name="Freeform 735"/>
            <p:cNvSpPr>
              <a:spLocks/>
            </p:cNvSpPr>
            <p:nvPr/>
          </p:nvSpPr>
          <p:spPr bwMode="auto">
            <a:xfrm>
              <a:off x="3259"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54" name="Freeform 736"/>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5" name="Freeform 737"/>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56" name="Freeform 738"/>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7" name="Freeform 739"/>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58" name="Freeform 740"/>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59" name="Freeform 741"/>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60" name="Freeform 742"/>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61" name="Freeform 743"/>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62" name="Freeform 744"/>
            <p:cNvSpPr>
              <a:spLocks/>
            </p:cNvSpPr>
            <p:nvPr/>
          </p:nvSpPr>
          <p:spPr bwMode="auto">
            <a:xfrm>
              <a:off x="326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63" name="Freeform 745"/>
            <p:cNvSpPr>
              <a:spLocks/>
            </p:cNvSpPr>
            <p:nvPr/>
          </p:nvSpPr>
          <p:spPr bwMode="auto">
            <a:xfrm>
              <a:off x="3259"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64" name="Freeform 746"/>
            <p:cNvSpPr>
              <a:spLocks/>
            </p:cNvSpPr>
            <p:nvPr/>
          </p:nvSpPr>
          <p:spPr bwMode="auto">
            <a:xfrm>
              <a:off x="3259"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65" name="Freeform 747"/>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66" name="Freeform 748"/>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67" name="Freeform 749"/>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68" name="Freeform 750"/>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69" name="Freeform 751"/>
            <p:cNvSpPr>
              <a:spLocks/>
            </p:cNvSpPr>
            <p:nvPr/>
          </p:nvSpPr>
          <p:spPr bwMode="auto">
            <a:xfrm>
              <a:off x="326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0" name="Freeform 752"/>
            <p:cNvSpPr>
              <a:spLocks/>
            </p:cNvSpPr>
            <p:nvPr/>
          </p:nvSpPr>
          <p:spPr bwMode="auto">
            <a:xfrm>
              <a:off x="3259"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1" name="Freeform 753"/>
            <p:cNvSpPr>
              <a:spLocks/>
            </p:cNvSpPr>
            <p:nvPr/>
          </p:nvSpPr>
          <p:spPr bwMode="auto">
            <a:xfrm>
              <a:off x="3259"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72" name="Freeform 754"/>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3" name="Freeform 755"/>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74" name="Freeform 756"/>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5" name="Freeform 757"/>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76" name="Freeform 758"/>
            <p:cNvSpPr>
              <a:spLocks/>
            </p:cNvSpPr>
            <p:nvPr/>
          </p:nvSpPr>
          <p:spPr bwMode="auto">
            <a:xfrm>
              <a:off x="326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7" name="Freeform 759"/>
            <p:cNvSpPr>
              <a:spLocks/>
            </p:cNvSpPr>
            <p:nvPr/>
          </p:nvSpPr>
          <p:spPr bwMode="auto">
            <a:xfrm>
              <a:off x="3259"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78" name="Freeform 760"/>
            <p:cNvSpPr>
              <a:spLocks/>
            </p:cNvSpPr>
            <p:nvPr/>
          </p:nvSpPr>
          <p:spPr bwMode="auto">
            <a:xfrm>
              <a:off x="3259"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79" name="Freeform 761"/>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0" name="Freeform 762"/>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81" name="Freeform 763"/>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2" name="Freeform 764"/>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83" name="Freeform 765"/>
            <p:cNvSpPr>
              <a:spLocks/>
            </p:cNvSpPr>
            <p:nvPr/>
          </p:nvSpPr>
          <p:spPr bwMode="auto">
            <a:xfrm>
              <a:off x="326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4" name="Freeform 766"/>
            <p:cNvSpPr>
              <a:spLocks/>
            </p:cNvSpPr>
            <p:nvPr/>
          </p:nvSpPr>
          <p:spPr bwMode="auto">
            <a:xfrm>
              <a:off x="3259"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5" name="Freeform 767"/>
            <p:cNvSpPr>
              <a:spLocks/>
            </p:cNvSpPr>
            <p:nvPr/>
          </p:nvSpPr>
          <p:spPr bwMode="auto">
            <a:xfrm>
              <a:off x="3259"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86" name="Freeform 768"/>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7" name="Freeform 769"/>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88" name="Freeform 770"/>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89" name="Freeform 771"/>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90" name="Freeform 772"/>
            <p:cNvSpPr>
              <a:spLocks/>
            </p:cNvSpPr>
            <p:nvPr/>
          </p:nvSpPr>
          <p:spPr bwMode="auto">
            <a:xfrm>
              <a:off x="326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1" name="Freeform 773"/>
            <p:cNvSpPr>
              <a:spLocks/>
            </p:cNvSpPr>
            <p:nvPr/>
          </p:nvSpPr>
          <p:spPr bwMode="auto">
            <a:xfrm>
              <a:off x="3259"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2" name="Freeform 774"/>
            <p:cNvSpPr>
              <a:spLocks/>
            </p:cNvSpPr>
            <p:nvPr/>
          </p:nvSpPr>
          <p:spPr bwMode="auto">
            <a:xfrm>
              <a:off x="3259"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93" name="Freeform 775"/>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4" name="Freeform 776"/>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95" name="Freeform 777"/>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6" name="Freeform 778"/>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397" name="Freeform 779"/>
            <p:cNvSpPr>
              <a:spLocks/>
            </p:cNvSpPr>
            <p:nvPr/>
          </p:nvSpPr>
          <p:spPr bwMode="auto">
            <a:xfrm>
              <a:off x="326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8" name="Freeform 780"/>
            <p:cNvSpPr>
              <a:spLocks/>
            </p:cNvSpPr>
            <p:nvPr/>
          </p:nvSpPr>
          <p:spPr bwMode="auto">
            <a:xfrm>
              <a:off x="3259"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399" name="Freeform 781"/>
            <p:cNvSpPr>
              <a:spLocks/>
            </p:cNvSpPr>
            <p:nvPr/>
          </p:nvSpPr>
          <p:spPr bwMode="auto">
            <a:xfrm>
              <a:off x="3259"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00" name="Freeform 782"/>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01" name="Freeform 783"/>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02" name="Freeform 784"/>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03" name="Freeform 785"/>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04" name="Freeform 786"/>
            <p:cNvSpPr>
              <a:spLocks/>
            </p:cNvSpPr>
            <p:nvPr/>
          </p:nvSpPr>
          <p:spPr bwMode="auto">
            <a:xfrm>
              <a:off x="326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05" name="Freeform 787"/>
            <p:cNvSpPr>
              <a:spLocks/>
            </p:cNvSpPr>
            <p:nvPr/>
          </p:nvSpPr>
          <p:spPr bwMode="auto">
            <a:xfrm>
              <a:off x="3259"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06" name="Freeform 788"/>
            <p:cNvSpPr>
              <a:spLocks/>
            </p:cNvSpPr>
            <p:nvPr/>
          </p:nvSpPr>
          <p:spPr bwMode="auto">
            <a:xfrm>
              <a:off x="3259"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07" name="Freeform 789"/>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08" name="Freeform 790"/>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09" name="Freeform 791"/>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0" name="Freeform 792"/>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11" name="Freeform 793"/>
            <p:cNvSpPr>
              <a:spLocks/>
            </p:cNvSpPr>
            <p:nvPr/>
          </p:nvSpPr>
          <p:spPr bwMode="auto">
            <a:xfrm>
              <a:off x="326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2" name="Freeform 794"/>
            <p:cNvSpPr>
              <a:spLocks/>
            </p:cNvSpPr>
            <p:nvPr/>
          </p:nvSpPr>
          <p:spPr bwMode="auto">
            <a:xfrm>
              <a:off x="3259"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3" name="Freeform 795"/>
            <p:cNvSpPr>
              <a:spLocks/>
            </p:cNvSpPr>
            <p:nvPr/>
          </p:nvSpPr>
          <p:spPr bwMode="auto">
            <a:xfrm>
              <a:off x="3259"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14" name="Freeform 796"/>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5" name="Freeform 797"/>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16" name="Freeform 798"/>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7" name="Freeform 799"/>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18" name="Freeform 800"/>
            <p:cNvSpPr>
              <a:spLocks/>
            </p:cNvSpPr>
            <p:nvPr/>
          </p:nvSpPr>
          <p:spPr bwMode="auto">
            <a:xfrm>
              <a:off x="326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19" name="Freeform 801"/>
            <p:cNvSpPr>
              <a:spLocks/>
            </p:cNvSpPr>
            <p:nvPr/>
          </p:nvSpPr>
          <p:spPr bwMode="auto">
            <a:xfrm>
              <a:off x="3259"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20" name="Freeform 802"/>
            <p:cNvSpPr>
              <a:spLocks/>
            </p:cNvSpPr>
            <p:nvPr/>
          </p:nvSpPr>
          <p:spPr bwMode="auto">
            <a:xfrm>
              <a:off x="3259"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21" name="Freeform 803"/>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422" name="Freeform 804"/>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423" name="Freeform 805"/>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5" name="Group 806"/>
          <p:cNvGrpSpPr>
            <a:grpSpLocks/>
          </p:cNvGrpSpPr>
          <p:nvPr/>
        </p:nvGrpSpPr>
        <p:grpSpPr bwMode="auto">
          <a:xfrm>
            <a:off x="2100263" y="2300288"/>
            <a:ext cx="5475287" cy="2484437"/>
            <a:chOff x="2299" y="2254"/>
            <a:chExt cx="997" cy="505"/>
          </a:xfrm>
        </p:grpSpPr>
        <p:sp>
          <p:nvSpPr>
            <p:cNvPr id="37024" name="Freeform 807"/>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25" name="Freeform 808"/>
            <p:cNvSpPr>
              <a:spLocks/>
            </p:cNvSpPr>
            <p:nvPr/>
          </p:nvSpPr>
          <p:spPr bwMode="auto">
            <a:xfrm>
              <a:off x="326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26" name="Freeform 809"/>
            <p:cNvSpPr>
              <a:spLocks/>
            </p:cNvSpPr>
            <p:nvPr/>
          </p:nvSpPr>
          <p:spPr bwMode="auto">
            <a:xfrm>
              <a:off x="3259"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27" name="Freeform 810"/>
            <p:cNvSpPr>
              <a:spLocks/>
            </p:cNvSpPr>
            <p:nvPr/>
          </p:nvSpPr>
          <p:spPr bwMode="auto">
            <a:xfrm>
              <a:off x="3259"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28" name="Freeform 811"/>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29" name="Freeform 812"/>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30" name="Freeform 813"/>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31" name="Freeform 814"/>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32" name="Freeform 815"/>
            <p:cNvSpPr>
              <a:spLocks/>
            </p:cNvSpPr>
            <p:nvPr/>
          </p:nvSpPr>
          <p:spPr bwMode="auto">
            <a:xfrm>
              <a:off x="326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33" name="Freeform 816"/>
            <p:cNvSpPr>
              <a:spLocks/>
            </p:cNvSpPr>
            <p:nvPr/>
          </p:nvSpPr>
          <p:spPr bwMode="auto">
            <a:xfrm>
              <a:off x="3259"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34" name="Freeform 817"/>
            <p:cNvSpPr>
              <a:spLocks/>
            </p:cNvSpPr>
            <p:nvPr/>
          </p:nvSpPr>
          <p:spPr bwMode="auto">
            <a:xfrm>
              <a:off x="3259"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35" name="Freeform 818"/>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36" name="Freeform 819"/>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37" name="Freeform 820"/>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38" name="Freeform 821"/>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39" name="Freeform 822"/>
            <p:cNvSpPr>
              <a:spLocks/>
            </p:cNvSpPr>
            <p:nvPr/>
          </p:nvSpPr>
          <p:spPr bwMode="auto">
            <a:xfrm>
              <a:off x="326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0" name="Freeform 823"/>
            <p:cNvSpPr>
              <a:spLocks/>
            </p:cNvSpPr>
            <p:nvPr/>
          </p:nvSpPr>
          <p:spPr bwMode="auto">
            <a:xfrm>
              <a:off x="3259"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1" name="Freeform 824"/>
            <p:cNvSpPr>
              <a:spLocks/>
            </p:cNvSpPr>
            <p:nvPr/>
          </p:nvSpPr>
          <p:spPr bwMode="auto">
            <a:xfrm>
              <a:off x="3259"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42" name="Freeform 825"/>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3" name="Freeform 826"/>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44" name="Freeform 827"/>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5" name="Freeform 828"/>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46" name="Freeform 829"/>
            <p:cNvSpPr>
              <a:spLocks/>
            </p:cNvSpPr>
            <p:nvPr/>
          </p:nvSpPr>
          <p:spPr bwMode="auto">
            <a:xfrm>
              <a:off x="326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7" name="Freeform 830"/>
            <p:cNvSpPr>
              <a:spLocks/>
            </p:cNvSpPr>
            <p:nvPr/>
          </p:nvSpPr>
          <p:spPr bwMode="auto">
            <a:xfrm>
              <a:off x="3259"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48" name="Freeform 831"/>
            <p:cNvSpPr>
              <a:spLocks/>
            </p:cNvSpPr>
            <p:nvPr/>
          </p:nvSpPr>
          <p:spPr bwMode="auto">
            <a:xfrm>
              <a:off x="3259"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49" name="Freeform 832"/>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0" name="Freeform 833"/>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51" name="Freeform 834"/>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2" name="Freeform 835"/>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53" name="Freeform 836"/>
            <p:cNvSpPr>
              <a:spLocks/>
            </p:cNvSpPr>
            <p:nvPr/>
          </p:nvSpPr>
          <p:spPr bwMode="auto">
            <a:xfrm>
              <a:off x="326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4" name="Freeform 837"/>
            <p:cNvSpPr>
              <a:spLocks/>
            </p:cNvSpPr>
            <p:nvPr/>
          </p:nvSpPr>
          <p:spPr bwMode="auto">
            <a:xfrm>
              <a:off x="3259"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5" name="Freeform 838"/>
            <p:cNvSpPr>
              <a:spLocks/>
            </p:cNvSpPr>
            <p:nvPr/>
          </p:nvSpPr>
          <p:spPr bwMode="auto">
            <a:xfrm>
              <a:off x="3259"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56" name="Freeform 839"/>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7" name="Freeform 840"/>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58" name="Freeform 841"/>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59" name="Freeform 842"/>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60" name="Freeform 843"/>
            <p:cNvSpPr>
              <a:spLocks/>
            </p:cNvSpPr>
            <p:nvPr/>
          </p:nvSpPr>
          <p:spPr bwMode="auto">
            <a:xfrm>
              <a:off x="326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1" name="Freeform 844"/>
            <p:cNvSpPr>
              <a:spLocks/>
            </p:cNvSpPr>
            <p:nvPr/>
          </p:nvSpPr>
          <p:spPr bwMode="auto">
            <a:xfrm>
              <a:off x="3259"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2" name="Freeform 845"/>
            <p:cNvSpPr>
              <a:spLocks/>
            </p:cNvSpPr>
            <p:nvPr/>
          </p:nvSpPr>
          <p:spPr bwMode="auto">
            <a:xfrm>
              <a:off x="3259"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63" name="Freeform 846"/>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4" name="Freeform 847"/>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65" name="Freeform 848"/>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6" name="Freeform 849"/>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67" name="Freeform 850"/>
            <p:cNvSpPr>
              <a:spLocks/>
            </p:cNvSpPr>
            <p:nvPr/>
          </p:nvSpPr>
          <p:spPr bwMode="auto">
            <a:xfrm>
              <a:off x="326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8" name="Freeform 851"/>
            <p:cNvSpPr>
              <a:spLocks/>
            </p:cNvSpPr>
            <p:nvPr/>
          </p:nvSpPr>
          <p:spPr bwMode="auto">
            <a:xfrm>
              <a:off x="3259"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69" name="Freeform 852"/>
            <p:cNvSpPr>
              <a:spLocks/>
            </p:cNvSpPr>
            <p:nvPr/>
          </p:nvSpPr>
          <p:spPr bwMode="auto">
            <a:xfrm>
              <a:off x="3259"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70" name="Freeform 853"/>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71" name="Freeform 854"/>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72" name="Freeform 855"/>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73" name="Freeform 856"/>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74" name="Freeform 857"/>
            <p:cNvSpPr>
              <a:spLocks/>
            </p:cNvSpPr>
            <p:nvPr/>
          </p:nvSpPr>
          <p:spPr bwMode="auto">
            <a:xfrm>
              <a:off x="326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75" name="Freeform 858"/>
            <p:cNvSpPr>
              <a:spLocks/>
            </p:cNvSpPr>
            <p:nvPr/>
          </p:nvSpPr>
          <p:spPr bwMode="auto">
            <a:xfrm>
              <a:off x="3259"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76" name="Freeform 859"/>
            <p:cNvSpPr>
              <a:spLocks/>
            </p:cNvSpPr>
            <p:nvPr/>
          </p:nvSpPr>
          <p:spPr bwMode="auto">
            <a:xfrm>
              <a:off x="3259"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77" name="Freeform 860"/>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78" name="Freeform 861"/>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79" name="Freeform 862"/>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0" name="Freeform 863"/>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81" name="Freeform 864"/>
            <p:cNvSpPr>
              <a:spLocks/>
            </p:cNvSpPr>
            <p:nvPr/>
          </p:nvSpPr>
          <p:spPr bwMode="auto">
            <a:xfrm>
              <a:off x="326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2" name="Freeform 865"/>
            <p:cNvSpPr>
              <a:spLocks/>
            </p:cNvSpPr>
            <p:nvPr/>
          </p:nvSpPr>
          <p:spPr bwMode="auto">
            <a:xfrm>
              <a:off x="3259"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3" name="Freeform 866"/>
            <p:cNvSpPr>
              <a:spLocks/>
            </p:cNvSpPr>
            <p:nvPr/>
          </p:nvSpPr>
          <p:spPr bwMode="auto">
            <a:xfrm>
              <a:off x="3259"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84" name="Freeform 867"/>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5" name="Freeform 868"/>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86" name="Freeform 869"/>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7" name="Freeform 870"/>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88" name="Freeform 871"/>
            <p:cNvSpPr>
              <a:spLocks/>
            </p:cNvSpPr>
            <p:nvPr/>
          </p:nvSpPr>
          <p:spPr bwMode="auto">
            <a:xfrm>
              <a:off x="326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89" name="Freeform 872"/>
            <p:cNvSpPr>
              <a:spLocks/>
            </p:cNvSpPr>
            <p:nvPr/>
          </p:nvSpPr>
          <p:spPr bwMode="auto">
            <a:xfrm>
              <a:off x="3259"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0" name="Freeform 873"/>
            <p:cNvSpPr>
              <a:spLocks/>
            </p:cNvSpPr>
            <p:nvPr/>
          </p:nvSpPr>
          <p:spPr bwMode="auto">
            <a:xfrm>
              <a:off x="3259"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91" name="Freeform 874"/>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2" name="Freeform 875"/>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3" name="Freeform 876"/>
            <p:cNvSpPr>
              <a:spLocks/>
            </p:cNvSpPr>
            <p:nvPr/>
          </p:nvSpPr>
          <p:spPr bwMode="auto">
            <a:xfrm>
              <a:off x="2306" y="2649"/>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94" name="Freeform 877"/>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5" name="Freeform 878"/>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96" name="Freeform 879"/>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7" name="Freeform 880"/>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98" name="Freeform 881"/>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99" name="Freeform 882"/>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0" name="Freeform 883"/>
            <p:cNvSpPr>
              <a:spLocks/>
            </p:cNvSpPr>
            <p:nvPr/>
          </p:nvSpPr>
          <p:spPr bwMode="auto">
            <a:xfrm>
              <a:off x="2306" y="2627"/>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01" name="Freeform 884"/>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2" name="Freeform 885"/>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03" name="Freeform 886"/>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4" name="Freeform 887"/>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05" name="Freeform 888"/>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6" name="Freeform 889"/>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7" name="Freeform 890"/>
            <p:cNvSpPr>
              <a:spLocks/>
            </p:cNvSpPr>
            <p:nvPr/>
          </p:nvSpPr>
          <p:spPr bwMode="auto">
            <a:xfrm>
              <a:off x="2306" y="260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08" name="Freeform 891"/>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09" name="Freeform 892"/>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10" name="Freeform 893"/>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11" name="Freeform 894"/>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12" name="Freeform 895"/>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13" name="Freeform 896"/>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14" name="Freeform 897"/>
            <p:cNvSpPr>
              <a:spLocks/>
            </p:cNvSpPr>
            <p:nvPr/>
          </p:nvSpPr>
          <p:spPr bwMode="auto">
            <a:xfrm>
              <a:off x="2306" y="258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15" name="Freeform 898"/>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16" name="Freeform 899"/>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17" name="Freeform 900"/>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18" name="Freeform 901"/>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19" name="Freeform 902"/>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0" name="Freeform 903"/>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1" name="Freeform 904"/>
            <p:cNvSpPr>
              <a:spLocks/>
            </p:cNvSpPr>
            <p:nvPr/>
          </p:nvSpPr>
          <p:spPr bwMode="auto">
            <a:xfrm>
              <a:off x="2306" y="2561"/>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22" name="Freeform 905"/>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3" name="Freeform 906"/>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24" name="Freeform 907"/>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5" name="Freeform 908"/>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26" name="Freeform 909"/>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7" name="Freeform 910"/>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28" name="Freeform 911"/>
            <p:cNvSpPr>
              <a:spLocks/>
            </p:cNvSpPr>
            <p:nvPr/>
          </p:nvSpPr>
          <p:spPr bwMode="auto">
            <a:xfrm>
              <a:off x="2306" y="253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29" name="Freeform 912"/>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0" name="Freeform 913"/>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31" name="Freeform 914"/>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2" name="Freeform 915"/>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33" name="Freeform 916"/>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4" name="Freeform 917"/>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5" name="Freeform 918"/>
            <p:cNvSpPr>
              <a:spLocks/>
            </p:cNvSpPr>
            <p:nvPr/>
          </p:nvSpPr>
          <p:spPr bwMode="auto">
            <a:xfrm>
              <a:off x="2306" y="251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36" name="Freeform 919"/>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7" name="Freeform 920"/>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38" name="Freeform 921"/>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39" name="Freeform 922"/>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40" name="Freeform 923"/>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1" name="Freeform 924"/>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2" name="Freeform 925"/>
            <p:cNvSpPr>
              <a:spLocks/>
            </p:cNvSpPr>
            <p:nvPr/>
          </p:nvSpPr>
          <p:spPr bwMode="auto">
            <a:xfrm>
              <a:off x="2306" y="249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43" name="Freeform 926"/>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4" name="Freeform 927"/>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45" name="Freeform 928"/>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6" name="Freeform 929"/>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47" name="Freeform 930"/>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8" name="Freeform 931"/>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49" name="Freeform 932"/>
            <p:cNvSpPr>
              <a:spLocks/>
            </p:cNvSpPr>
            <p:nvPr/>
          </p:nvSpPr>
          <p:spPr bwMode="auto">
            <a:xfrm>
              <a:off x="2306" y="247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50" name="Freeform 933"/>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51" name="Freeform 934"/>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52" name="Freeform 935"/>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53" name="Freeform 936"/>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54" name="Freeform 937"/>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55" name="Freeform 938"/>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56" name="Freeform 939"/>
            <p:cNvSpPr>
              <a:spLocks/>
            </p:cNvSpPr>
            <p:nvPr/>
          </p:nvSpPr>
          <p:spPr bwMode="auto">
            <a:xfrm>
              <a:off x="2306" y="2452"/>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57" name="Freeform 940"/>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58" name="Freeform 941"/>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59" name="Freeform 942"/>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0" name="Freeform 943"/>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61" name="Freeform 944"/>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2" name="Freeform 945"/>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3" name="Freeform 946"/>
            <p:cNvSpPr>
              <a:spLocks/>
            </p:cNvSpPr>
            <p:nvPr/>
          </p:nvSpPr>
          <p:spPr bwMode="auto">
            <a:xfrm>
              <a:off x="2306" y="2430"/>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64" name="Freeform 947"/>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5" name="Freeform 948"/>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66" name="Freeform 949"/>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7" name="Freeform 950"/>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68" name="Freeform 951"/>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69" name="Freeform 952"/>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0" name="Freeform 953"/>
            <p:cNvSpPr>
              <a:spLocks/>
            </p:cNvSpPr>
            <p:nvPr/>
          </p:nvSpPr>
          <p:spPr bwMode="auto">
            <a:xfrm>
              <a:off x="2306" y="240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71" name="Freeform 954"/>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2" name="Freeform 955"/>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73" name="Freeform 956"/>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4" name="Freeform 957"/>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75" name="Freeform 958"/>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6" name="Freeform 959"/>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7" name="Freeform 960"/>
            <p:cNvSpPr>
              <a:spLocks/>
            </p:cNvSpPr>
            <p:nvPr/>
          </p:nvSpPr>
          <p:spPr bwMode="auto">
            <a:xfrm>
              <a:off x="2306" y="238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78" name="Freeform 961"/>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79" name="Freeform 962"/>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80" name="Freeform 963"/>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81" name="Freeform 964"/>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82" name="Freeform 965"/>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83" name="Freeform 966"/>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84" name="Freeform 967"/>
            <p:cNvSpPr>
              <a:spLocks/>
            </p:cNvSpPr>
            <p:nvPr/>
          </p:nvSpPr>
          <p:spPr bwMode="auto">
            <a:xfrm>
              <a:off x="2306" y="236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85" name="Freeform 968"/>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86" name="Freeform 969"/>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87" name="Freeform 970"/>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88" name="Freeform 971"/>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89" name="Freeform 972"/>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0" name="Freeform 973"/>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1" name="Freeform 974"/>
            <p:cNvSpPr>
              <a:spLocks/>
            </p:cNvSpPr>
            <p:nvPr/>
          </p:nvSpPr>
          <p:spPr bwMode="auto">
            <a:xfrm>
              <a:off x="2306" y="2342"/>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92" name="Freeform 975"/>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3" name="Freeform 976"/>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94" name="Freeform 977"/>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5" name="Freeform 978"/>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96" name="Freeform 979"/>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7" name="Freeform 980"/>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198" name="Freeform 981"/>
            <p:cNvSpPr>
              <a:spLocks/>
            </p:cNvSpPr>
            <p:nvPr/>
          </p:nvSpPr>
          <p:spPr bwMode="auto">
            <a:xfrm>
              <a:off x="2306" y="232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199" name="Freeform 982"/>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0" name="Freeform 983"/>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01" name="Freeform 984"/>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2" name="Freeform 985"/>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03" name="Freeform 986"/>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4" name="Freeform 987"/>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5" name="Freeform 988"/>
            <p:cNvSpPr>
              <a:spLocks/>
            </p:cNvSpPr>
            <p:nvPr/>
          </p:nvSpPr>
          <p:spPr bwMode="auto">
            <a:xfrm>
              <a:off x="2306" y="229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06" name="Freeform 989"/>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7" name="Freeform 990"/>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08" name="Freeform 991"/>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09" name="Freeform 992"/>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10" name="Freeform 993"/>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1" name="Freeform 994"/>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2" name="Freeform 995"/>
            <p:cNvSpPr>
              <a:spLocks/>
            </p:cNvSpPr>
            <p:nvPr/>
          </p:nvSpPr>
          <p:spPr bwMode="auto">
            <a:xfrm>
              <a:off x="2306" y="227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13" name="Freeform 996"/>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4" name="Freeform 997"/>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15" name="Freeform 998"/>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6" name="Freeform 999"/>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17" name="Freeform 1000"/>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8" name="Freeform 1001"/>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19" name="Freeform 1002"/>
            <p:cNvSpPr>
              <a:spLocks/>
            </p:cNvSpPr>
            <p:nvPr/>
          </p:nvSpPr>
          <p:spPr bwMode="auto">
            <a:xfrm>
              <a:off x="2306" y="225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20" name="Freeform 1003"/>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21" name="Freeform 1004"/>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222" name="Freeform 1005"/>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223" name="Freeform 1006"/>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236975" name="Freeform 1007"/>
          <p:cNvSpPr>
            <a:spLocks/>
          </p:cNvSpPr>
          <p:nvPr/>
        </p:nvSpPr>
        <p:spPr bwMode="auto">
          <a:xfrm>
            <a:off x="2100263" y="233362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76" name="Freeform 1008"/>
          <p:cNvSpPr>
            <a:spLocks/>
          </p:cNvSpPr>
          <p:nvPr/>
        </p:nvSpPr>
        <p:spPr bwMode="auto">
          <a:xfrm>
            <a:off x="2100263" y="233362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77" name="Freeform 1009"/>
          <p:cNvSpPr>
            <a:spLocks/>
          </p:cNvSpPr>
          <p:nvPr/>
        </p:nvSpPr>
        <p:spPr bwMode="auto">
          <a:xfrm>
            <a:off x="2100263" y="236855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78" name="Freeform 1010"/>
          <p:cNvSpPr>
            <a:spLocks/>
          </p:cNvSpPr>
          <p:nvPr/>
        </p:nvSpPr>
        <p:spPr bwMode="auto">
          <a:xfrm>
            <a:off x="2100263" y="236855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79" name="Freeform 1011"/>
          <p:cNvSpPr>
            <a:spLocks/>
          </p:cNvSpPr>
          <p:nvPr/>
        </p:nvSpPr>
        <p:spPr bwMode="auto">
          <a:xfrm>
            <a:off x="2139950" y="2190750"/>
            <a:ext cx="158750" cy="177800"/>
          </a:xfrm>
          <a:custGeom>
            <a:avLst/>
            <a:gdLst>
              <a:gd name="T0" fmla="*/ 0 w 523"/>
              <a:gd name="T1" fmla="*/ 2147483646 h 642"/>
              <a:gd name="T2" fmla="*/ 2147483646 w 523"/>
              <a:gd name="T3" fmla="*/ 2147483646 h 642"/>
              <a:gd name="T4" fmla="*/ 2147483646 w 523"/>
              <a:gd name="T5" fmla="*/ 0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0" name="Freeform 1012"/>
          <p:cNvSpPr>
            <a:spLocks/>
          </p:cNvSpPr>
          <p:nvPr/>
        </p:nvSpPr>
        <p:spPr bwMode="auto">
          <a:xfrm>
            <a:off x="2139950" y="2190750"/>
            <a:ext cx="158750" cy="177800"/>
          </a:xfrm>
          <a:custGeom>
            <a:avLst/>
            <a:gdLst>
              <a:gd name="T0" fmla="*/ 0 w 523"/>
              <a:gd name="T1" fmla="*/ 2147483646 h 642"/>
              <a:gd name="T2" fmla="*/ 2147483646 w 523"/>
              <a:gd name="T3" fmla="*/ 0 h 642"/>
              <a:gd name="T4" fmla="*/ 2147483646 w 523"/>
              <a:gd name="T5" fmla="*/ 2147483646 h 642"/>
              <a:gd name="T6" fmla="*/ 0 w 523"/>
              <a:gd name="T7" fmla="*/ 2147483646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1" name="Freeform 1013"/>
          <p:cNvSpPr>
            <a:spLocks/>
          </p:cNvSpPr>
          <p:nvPr/>
        </p:nvSpPr>
        <p:spPr bwMode="auto">
          <a:xfrm>
            <a:off x="2139950" y="2190750"/>
            <a:ext cx="158750" cy="177800"/>
          </a:xfrm>
          <a:custGeom>
            <a:avLst/>
            <a:gdLst>
              <a:gd name="T0" fmla="*/ 0 w 533"/>
              <a:gd name="T1" fmla="*/ 2147483646 h 642"/>
              <a:gd name="T2" fmla="*/ 2147483646 w 533"/>
              <a:gd name="T3" fmla="*/ 2147483646 h 642"/>
              <a:gd name="T4" fmla="*/ 2147483646 w 533"/>
              <a:gd name="T5" fmla="*/ 2147483646 h 642"/>
              <a:gd name="T6" fmla="*/ 2147483646 w 533"/>
              <a:gd name="T7" fmla="*/ 0 h 642"/>
              <a:gd name="T8" fmla="*/ 0 w 533"/>
              <a:gd name="T9" fmla="*/ 2147483646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82" name="Freeform 1014"/>
          <p:cNvSpPr>
            <a:spLocks/>
          </p:cNvSpPr>
          <p:nvPr/>
        </p:nvSpPr>
        <p:spPr bwMode="auto">
          <a:xfrm>
            <a:off x="2100263" y="222567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3" name="Freeform 1015"/>
          <p:cNvSpPr>
            <a:spLocks/>
          </p:cNvSpPr>
          <p:nvPr/>
        </p:nvSpPr>
        <p:spPr bwMode="auto">
          <a:xfrm>
            <a:off x="2100263" y="2225675"/>
            <a:ext cx="39687" cy="79375"/>
          </a:xfrm>
          <a:custGeom>
            <a:avLst/>
            <a:gdLst>
              <a:gd name="T0" fmla="*/ 2147483646 w 134"/>
              <a:gd name="T1" fmla="*/ 2147483646 h 277"/>
              <a:gd name="T2" fmla="*/ 2147483646 w 134"/>
              <a:gd name="T3" fmla="*/ 0 h 277"/>
              <a:gd name="T4" fmla="*/ 0 w 134"/>
              <a:gd name="T5" fmla="*/ 2147483646 h 277"/>
              <a:gd name="T6" fmla="*/ 2147483646 w 134"/>
              <a:gd name="T7" fmla="*/ 2147483646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84" name="Freeform 1016"/>
          <p:cNvSpPr>
            <a:spLocks/>
          </p:cNvSpPr>
          <p:nvPr/>
        </p:nvSpPr>
        <p:spPr bwMode="auto">
          <a:xfrm>
            <a:off x="2100263" y="226060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5" name="Freeform 1017"/>
          <p:cNvSpPr>
            <a:spLocks/>
          </p:cNvSpPr>
          <p:nvPr/>
        </p:nvSpPr>
        <p:spPr bwMode="auto">
          <a:xfrm>
            <a:off x="2100263" y="2260600"/>
            <a:ext cx="77787" cy="44450"/>
          </a:xfrm>
          <a:custGeom>
            <a:avLst/>
            <a:gdLst>
              <a:gd name="T0" fmla="*/ 2147483646 w 252"/>
              <a:gd name="T1" fmla="*/ 0 h 163"/>
              <a:gd name="T2" fmla="*/ 2147483646 w 252"/>
              <a:gd name="T3" fmla="*/ 2147483646 h 163"/>
              <a:gd name="T4" fmla="*/ 0 w 252"/>
              <a:gd name="T5" fmla="*/ 2147483646 h 163"/>
              <a:gd name="T6" fmla="*/ 2147483646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86" name="Freeform 1018"/>
          <p:cNvSpPr>
            <a:spLocks/>
          </p:cNvSpPr>
          <p:nvPr/>
        </p:nvSpPr>
        <p:spPr bwMode="auto">
          <a:xfrm>
            <a:off x="2139950" y="2082800"/>
            <a:ext cx="158750" cy="177800"/>
          </a:xfrm>
          <a:custGeom>
            <a:avLst/>
            <a:gdLst>
              <a:gd name="T0" fmla="*/ 0 w 523"/>
              <a:gd name="T1" fmla="*/ 2147483646 h 643"/>
              <a:gd name="T2" fmla="*/ 2147483646 w 523"/>
              <a:gd name="T3" fmla="*/ 2147483646 h 643"/>
              <a:gd name="T4" fmla="*/ 2147483646 w 523"/>
              <a:gd name="T5" fmla="*/ 0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7" name="Freeform 1019"/>
          <p:cNvSpPr>
            <a:spLocks/>
          </p:cNvSpPr>
          <p:nvPr/>
        </p:nvSpPr>
        <p:spPr bwMode="auto">
          <a:xfrm>
            <a:off x="2139950" y="2082800"/>
            <a:ext cx="158750" cy="177800"/>
          </a:xfrm>
          <a:custGeom>
            <a:avLst/>
            <a:gdLst>
              <a:gd name="T0" fmla="*/ 0 w 523"/>
              <a:gd name="T1" fmla="*/ 2147483646 h 643"/>
              <a:gd name="T2" fmla="*/ 2147483646 w 523"/>
              <a:gd name="T3" fmla="*/ 0 h 643"/>
              <a:gd name="T4" fmla="*/ 2147483646 w 523"/>
              <a:gd name="T5" fmla="*/ 2147483646 h 643"/>
              <a:gd name="T6" fmla="*/ 0 w 523"/>
              <a:gd name="T7" fmla="*/ 2147483646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88" name="Freeform 1020"/>
          <p:cNvSpPr>
            <a:spLocks/>
          </p:cNvSpPr>
          <p:nvPr/>
        </p:nvSpPr>
        <p:spPr bwMode="auto">
          <a:xfrm>
            <a:off x="2139950" y="2082800"/>
            <a:ext cx="158750" cy="177800"/>
          </a:xfrm>
          <a:custGeom>
            <a:avLst/>
            <a:gdLst>
              <a:gd name="T0" fmla="*/ 0 w 533"/>
              <a:gd name="T1" fmla="*/ 2147483646 h 643"/>
              <a:gd name="T2" fmla="*/ 2147483646 w 533"/>
              <a:gd name="T3" fmla="*/ 2147483646 h 643"/>
              <a:gd name="T4" fmla="*/ 2147483646 w 533"/>
              <a:gd name="T5" fmla="*/ 2147483646 h 643"/>
              <a:gd name="T6" fmla="*/ 2147483646 w 533"/>
              <a:gd name="T7" fmla="*/ 0 h 643"/>
              <a:gd name="T8" fmla="*/ 0 w 533"/>
              <a:gd name="T9" fmla="*/ 2147483646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89" name="Freeform 1021"/>
          <p:cNvSpPr>
            <a:spLocks/>
          </p:cNvSpPr>
          <p:nvPr/>
        </p:nvSpPr>
        <p:spPr bwMode="auto">
          <a:xfrm>
            <a:off x="2292350" y="2082800"/>
            <a:ext cx="11113" cy="2160588"/>
          </a:xfrm>
          <a:custGeom>
            <a:avLst/>
            <a:gdLst>
              <a:gd name="T0" fmla="*/ 0 w 26"/>
              <a:gd name="T1" fmla="*/ 2147483646 h 7902"/>
              <a:gd name="T2" fmla="*/ 2147483646 w 26"/>
              <a:gd name="T3" fmla="*/ 2147483646 h 7902"/>
              <a:gd name="T4" fmla="*/ 0 w 26"/>
              <a:gd name="T5" fmla="*/ 0 h 7902"/>
              <a:gd name="T6" fmla="*/ 0 w 26"/>
              <a:gd name="T7" fmla="*/ 2147483646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90" name="Freeform 1022"/>
          <p:cNvSpPr>
            <a:spLocks/>
          </p:cNvSpPr>
          <p:nvPr/>
        </p:nvSpPr>
        <p:spPr bwMode="auto">
          <a:xfrm>
            <a:off x="2292350" y="2082800"/>
            <a:ext cx="11113" cy="2160588"/>
          </a:xfrm>
          <a:custGeom>
            <a:avLst/>
            <a:gdLst>
              <a:gd name="T0" fmla="*/ 2147483646 w 26"/>
              <a:gd name="T1" fmla="*/ 2147483646 h 7902"/>
              <a:gd name="T2" fmla="*/ 0 w 26"/>
              <a:gd name="T3" fmla="*/ 0 h 7902"/>
              <a:gd name="T4" fmla="*/ 2147483646 w 26"/>
              <a:gd name="T5" fmla="*/ 0 h 7902"/>
              <a:gd name="T6" fmla="*/ 2147483646 w 26"/>
              <a:gd name="T7" fmla="*/ 2147483646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91" name="Rectangle 1023"/>
          <p:cNvSpPr>
            <a:spLocks noChangeArrowheads="1"/>
          </p:cNvSpPr>
          <p:nvPr/>
        </p:nvSpPr>
        <p:spPr bwMode="auto">
          <a:xfrm>
            <a:off x="2292350" y="2082800"/>
            <a:ext cx="11113" cy="216058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992" name="Freeform 1024"/>
          <p:cNvSpPr>
            <a:spLocks/>
          </p:cNvSpPr>
          <p:nvPr/>
        </p:nvSpPr>
        <p:spPr bwMode="auto">
          <a:xfrm>
            <a:off x="2292350" y="2082800"/>
            <a:ext cx="11113" cy="2160588"/>
          </a:xfrm>
          <a:custGeom>
            <a:avLst/>
            <a:gdLst>
              <a:gd name="T0" fmla="*/ 2147483646 w 26"/>
              <a:gd name="T1" fmla="*/ 0 h 7902"/>
              <a:gd name="T2" fmla="*/ 0 w 26"/>
              <a:gd name="T3" fmla="*/ 0 h 7902"/>
              <a:gd name="T4" fmla="*/ 2147483646 w 26"/>
              <a:gd name="T5" fmla="*/ 2147483646 h 7902"/>
              <a:gd name="T6" fmla="*/ 2147483646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93" name="Freeform 1025"/>
          <p:cNvSpPr>
            <a:spLocks/>
          </p:cNvSpPr>
          <p:nvPr/>
        </p:nvSpPr>
        <p:spPr bwMode="auto">
          <a:xfrm>
            <a:off x="2292350" y="2082800"/>
            <a:ext cx="11113" cy="2160588"/>
          </a:xfrm>
          <a:custGeom>
            <a:avLst/>
            <a:gdLst>
              <a:gd name="T0" fmla="*/ 0 w 26"/>
              <a:gd name="T1" fmla="*/ 0 h 7902"/>
              <a:gd name="T2" fmla="*/ 2147483646 w 26"/>
              <a:gd name="T3" fmla="*/ 2147483646 h 7902"/>
              <a:gd name="T4" fmla="*/ 0 w 26"/>
              <a:gd name="T5" fmla="*/ 2147483646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1236994" name="Rectangle 1026"/>
          <p:cNvSpPr>
            <a:spLocks noChangeArrowheads="1"/>
          </p:cNvSpPr>
          <p:nvPr/>
        </p:nvSpPr>
        <p:spPr bwMode="auto">
          <a:xfrm>
            <a:off x="2292350" y="2082800"/>
            <a:ext cx="11113" cy="216058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995" name="Rectangle 1027"/>
          <p:cNvSpPr>
            <a:spLocks noChangeArrowheads="1"/>
          </p:cNvSpPr>
          <p:nvPr/>
        </p:nvSpPr>
        <p:spPr bwMode="auto">
          <a:xfrm>
            <a:off x="1985963" y="6046788"/>
            <a:ext cx="5721350" cy="96837"/>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6996" name="Rectangle 1028"/>
          <p:cNvSpPr>
            <a:spLocks noChangeArrowheads="1"/>
          </p:cNvSpPr>
          <p:nvPr/>
        </p:nvSpPr>
        <p:spPr bwMode="auto">
          <a:xfrm>
            <a:off x="1995488" y="1912938"/>
            <a:ext cx="5721350" cy="96837"/>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7005" name="Rectangle 1037"/>
          <p:cNvSpPr>
            <a:spLocks noChangeArrowheads="1"/>
          </p:cNvSpPr>
          <p:nvPr/>
        </p:nvSpPr>
        <p:spPr bwMode="auto">
          <a:xfrm>
            <a:off x="1985963" y="6046788"/>
            <a:ext cx="5721350" cy="492125"/>
          </a:xfrm>
          <a:prstGeom prst="rect">
            <a:avLst/>
          </a:prstGeom>
          <a:solidFill>
            <a:srgbClr val="808080"/>
          </a:solidFill>
          <a:ln w="53975">
            <a:solidFill>
              <a:srgbClr val="333333"/>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37006" name="Rectangle 1038"/>
          <p:cNvSpPr>
            <a:spLocks noChangeArrowheads="1"/>
          </p:cNvSpPr>
          <p:nvPr/>
        </p:nvSpPr>
        <p:spPr bwMode="auto">
          <a:xfrm>
            <a:off x="1995488" y="1531938"/>
            <a:ext cx="5721350" cy="477837"/>
          </a:xfrm>
          <a:prstGeom prst="rect">
            <a:avLst/>
          </a:prstGeom>
          <a:solidFill>
            <a:srgbClr val="808080"/>
          </a:solidFill>
          <a:ln w="53975">
            <a:solidFill>
              <a:srgbClr val="333333"/>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6" name="Group 1443"/>
          <p:cNvGrpSpPr>
            <a:grpSpLocks/>
          </p:cNvGrpSpPr>
          <p:nvPr/>
        </p:nvGrpSpPr>
        <p:grpSpPr bwMode="auto">
          <a:xfrm rot="5400000" flipH="1">
            <a:off x="3438525" y="1143001"/>
            <a:ext cx="198437" cy="2055812"/>
            <a:chOff x="432" y="1760"/>
            <a:chExt cx="125" cy="1295"/>
          </a:xfrm>
        </p:grpSpPr>
        <p:sp>
          <p:nvSpPr>
            <p:cNvPr id="36897" name="Freeform 1315"/>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8" name="Freeform 1316"/>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9" name="Freeform 1317"/>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00" name="Freeform 1318"/>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01" name="Freeform 1319"/>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02" name="Freeform 1320"/>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03" name="Freeform 1321"/>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04" name="Freeform 1322"/>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05" name="Freeform 1323"/>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06" name="Freeform 1324"/>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07" name="Freeform 1325"/>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08" name="Freeform 1326"/>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09" name="Freeform 1327"/>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0" name="Freeform 1328"/>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11" name="Freeform 1329"/>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2" name="Freeform 1330"/>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3" name="Freeform 1331"/>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14" name="Freeform 1332"/>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5" name="Freeform 1333"/>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16" name="Freeform 1334"/>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7" name="Freeform 1335"/>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18" name="Freeform 1336"/>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19" name="Freeform 1337"/>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0" name="Freeform 1338"/>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1" name="Freeform 1339"/>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2" name="Freeform 1340"/>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3" name="Freeform 1341"/>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4" name="Freeform 1342"/>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5" name="Freeform 1343"/>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6" name="Freeform 1344"/>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7" name="Freeform 1345"/>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28" name="Freeform 1346"/>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29" name="Freeform 1347"/>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0" name="Freeform 1348"/>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31" name="Freeform 1349"/>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2" name="Freeform 1350"/>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33" name="Freeform 1351"/>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34" name="Freeform 1352"/>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5" name="Freeform 1353"/>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36" name="Freeform 1354"/>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7" name="Freeform 1355"/>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38" name="Freeform 1356"/>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39" name="Freeform 1357"/>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0" name="Freeform 1358"/>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1" name="Freeform 1359"/>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42" name="Freeform 1360"/>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3" name="Freeform 1361"/>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44" name="Freeform 1362"/>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5" name="Freeform 1363"/>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46" name="Freeform 1364"/>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7" name="Freeform 1365"/>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48" name="Freeform 1366"/>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49" name="Freeform 1367"/>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0" name="Freeform 1368"/>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51" name="Freeform 1369"/>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2" name="Freeform 1370"/>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53" name="Freeform 1371"/>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4" name="Freeform 1372"/>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5" name="Freeform 1373"/>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56" name="Freeform 1374"/>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7" name="Freeform 1375"/>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58" name="Freeform 1376"/>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59" name="Freeform 1377"/>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60" name="Freeform 1378"/>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1" name="Freeform 1379"/>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2" name="Freeform 1380"/>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63" name="Freeform 1381"/>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4" name="Freeform 1382"/>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65" name="Freeform 1383"/>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6" name="Freeform 1384"/>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67" name="Freeform 1385"/>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8" name="Freeform 1386"/>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69" name="Freeform 1387"/>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70" name="Freeform 1388"/>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71" name="Freeform 1389"/>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72" name="Freeform 1390"/>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73" name="Freeform 1391"/>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74" name="Freeform 1392"/>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75" name="Freeform 1393"/>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76" name="Freeform 1394"/>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77" name="Freeform 1395"/>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78" name="Freeform 1396"/>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79" name="Freeform 1397"/>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0" name="Freeform 1398"/>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1" name="Freeform 1399"/>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2" name="Freeform 1400"/>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3" name="Freeform 1401"/>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4" name="Freeform 1402"/>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5" name="Freeform 1403"/>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6" name="Freeform 1404"/>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7" name="Freeform 1405"/>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88" name="Freeform 1406"/>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89" name="Freeform 1407"/>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0" name="Freeform 1408"/>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1" name="Freeform 1409"/>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2" name="Freeform 1410"/>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3" name="Freeform 1411"/>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4" name="Freeform 1412"/>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5" name="Freeform 1413"/>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6" name="Freeform 1414"/>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7" name="Freeform 1415"/>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998" name="Freeform 1416"/>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999" name="Freeform 1417"/>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0" name="Freeform 1418"/>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01" name="Freeform 1419"/>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2" name="Freeform 1420"/>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03" name="Freeform 1421"/>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04" name="Freeform 1422"/>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5" name="Freeform 1423"/>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06" name="Freeform 1424"/>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7" name="Freeform 1425"/>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08" name="Freeform 1426"/>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09" name="Freeform 1427"/>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0" name="Freeform 1428"/>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1" name="Freeform 1429"/>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12" name="Freeform 1430"/>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3" name="Freeform 1431"/>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14" name="Freeform 1432"/>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5" name="Freeform 1433"/>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16" name="Freeform 1434"/>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7" name="Freeform 1435"/>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18" name="Freeform 1436"/>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19" name="Freeform 1437"/>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20" name="Freeform 1438"/>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21" name="Freeform 1439"/>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7022" name="Freeform 1440"/>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023" name="Rectangle 1442"/>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7" name="Group 1444"/>
          <p:cNvGrpSpPr>
            <a:grpSpLocks/>
          </p:cNvGrpSpPr>
          <p:nvPr/>
        </p:nvGrpSpPr>
        <p:grpSpPr bwMode="auto">
          <a:xfrm rot="5400000" flipH="1">
            <a:off x="5867400" y="1154113"/>
            <a:ext cx="198438" cy="2055812"/>
            <a:chOff x="432" y="1760"/>
            <a:chExt cx="125" cy="1295"/>
          </a:xfrm>
        </p:grpSpPr>
        <p:sp>
          <p:nvSpPr>
            <p:cNvPr id="36770" name="Freeform 1445"/>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1" name="Freeform 1446"/>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2" name="Freeform 1447"/>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73" name="Freeform 1448"/>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4" name="Freeform 1449"/>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75" name="Freeform 1450"/>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6" name="Freeform 1451"/>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77" name="Freeform 1452"/>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8" name="Freeform 1453"/>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79" name="Freeform 1454"/>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80" name="Freeform 1455"/>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81" name="Freeform 1456"/>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82" name="Freeform 1457"/>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83" name="Freeform 1458"/>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84" name="Freeform 1459"/>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85" name="Freeform 1460"/>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86" name="Freeform 1461"/>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87" name="Freeform 1462"/>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88" name="Freeform 1463"/>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89" name="Freeform 1464"/>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0" name="Freeform 1465"/>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91" name="Freeform 1466"/>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2" name="Freeform 1467"/>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3" name="Freeform 1468"/>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94" name="Freeform 1469"/>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5" name="Freeform 1470"/>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96" name="Freeform 1471"/>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7" name="Freeform 1472"/>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98" name="Freeform 1473"/>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99" name="Freeform 1474"/>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0" name="Freeform 1475"/>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01" name="Freeform 1476"/>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2" name="Freeform 1477"/>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03" name="Freeform 1478"/>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4" name="Freeform 1479"/>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05" name="Freeform 1480"/>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6" name="Freeform 1481"/>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7" name="Freeform 1482"/>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08" name="Freeform 1483"/>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09" name="Freeform 1484"/>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10" name="Freeform 1485"/>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11" name="Freeform 1486"/>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12" name="Freeform 1487"/>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13" name="Freeform 1488"/>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14" name="Freeform 1489"/>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15" name="Freeform 1490"/>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16" name="Freeform 1491"/>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17" name="Freeform 1492"/>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18" name="Freeform 1493"/>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19" name="Freeform 1494"/>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0" name="Freeform 1495"/>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1" name="Freeform 1496"/>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22" name="Freeform 1497"/>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3" name="Freeform 1498"/>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24" name="Freeform 1499"/>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5" name="Freeform 1500"/>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26" name="Freeform 1501"/>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7" name="Freeform 1502"/>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28" name="Freeform 1503"/>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29" name="Freeform 1504"/>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0" name="Freeform 1505"/>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31" name="Freeform 1506"/>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2" name="Freeform 1507"/>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33" name="Freeform 1508"/>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4" name="Freeform 1509"/>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5" name="Freeform 1510"/>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36" name="Freeform 1511"/>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7" name="Freeform 1512"/>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38" name="Freeform 1513"/>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39" name="Freeform 1514"/>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40" name="Freeform 1515"/>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1" name="Freeform 1516"/>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2" name="Freeform 1517"/>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43" name="Freeform 1518"/>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4" name="Freeform 1519"/>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45" name="Freeform 1520"/>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6" name="Freeform 1521"/>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47" name="Freeform 1522"/>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8" name="Freeform 1523"/>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49" name="Freeform 1524"/>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50" name="Freeform 1525"/>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51" name="Freeform 1526"/>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52" name="Freeform 1527"/>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53" name="Freeform 1528"/>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54" name="Freeform 1529"/>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55" name="Freeform 1530"/>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56" name="Freeform 1531"/>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57" name="Freeform 1532"/>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58" name="Freeform 1533"/>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59" name="Freeform 1534"/>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0" name="Freeform 1535"/>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61" name="Freeform 1536"/>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2" name="Freeform 1537"/>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3" name="Freeform 1538"/>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64" name="Freeform 1539"/>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5" name="Freeform 1540"/>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66" name="Freeform 1541"/>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7" name="Freeform 1542"/>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68" name="Freeform 1543"/>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69" name="Freeform 1544"/>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0" name="Freeform 1545"/>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1" name="Freeform 1546"/>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2" name="Freeform 1547"/>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3" name="Freeform 1548"/>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4" name="Freeform 1549"/>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5" name="Freeform 1550"/>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6" name="Freeform 1551"/>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7" name="Freeform 1552"/>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78" name="Freeform 1553"/>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79" name="Freeform 1554"/>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0" name="Freeform 1555"/>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81" name="Freeform 1556"/>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2" name="Freeform 1557"/>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83" name="Freeform 1558"/>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84" name="Freeform 1559"/>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5" name="Freeform 1560"/>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86" name="Freeform 1561"/>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7" name="Freeform 1562"/>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88" name="Freeform 1563"/>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89" name="Freeform 1564"/>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0" name="Freeform 1565"/>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1" name="Freeform 1566"/>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2" name="Freeform 1567"/>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3" name="Freeform 1568"/>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4" name="Freeform 1569"/>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895" name="Freeform 1570"/>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896" name="Rectangle 1571"/>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8" name="Group 1572"/>
          <p:cNvGrpSpPr>
            <a:grpSpLocks/>
          </p:cNvGrpSpPr>
          <p:nvPr/>
        </p:nvGrpSpPr>
        <p:grpSpPr bwMode="auto">
          <a:xfrm rot="16200000" flipH="1">
            <a:off x="3644900" y="4830763"/>
            <a:ext cx="198438" cy="2055812"/>
            <a:chOff x="432" y="1760"/>
            <a:chExt cx="125" cy="1295"/>
          </a:xfrm>
        </p:grpSpPr>
        <p:sp>
          <p:nvSpPr>
            <p:cNvPr id="36643" name="Freeform 1573"/>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44" name="Freeform 1574"/>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45" name="Freeform 1575"/>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46" name="Freeform 1576"/>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47" name="Freeform 1577"/>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48" name="Freeform 1578"/>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49" name="Freeform 1579"/>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50" name="Freeform 1580"/>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1" name="Freeform 1581"/>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2" name="Freeform 1582"/>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53" name="Freeform 1583"/>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4" name="Freeform 1584"/>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55" name="Freeform 1585"/>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6" name="Freeform 1586"/>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57" name="Freeform 1587"/>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8" name="Freeform 1588"/>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59" name="Freeform 1589"/>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60" name="Freeform 1590"/>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61" name="Freeform 1591"/>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62" name="Freeform 1592"/>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63" name="Freeform 1593"/>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64" name="Freeform 1594"/>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65" name="Freeform 1595"/>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66" name="Freeform 1596"/>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67" name="Freeform 1597"/>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68" name="Freeform 1598"/>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69" name="Freeform 1599"/>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0" name="Freeform 1600"/>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71" name="Freeform 1601"/>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2" name="Freeform 1602"/>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3" name="Freeform 1603"/>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74" name="Freeform 1604"/>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5" name="Freeform 1605"/>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76" name="Freeform 1606"/>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7" name="Freeform 1607"/>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78" name="Freeform 1608"/>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79" name="Freeform 1609"/>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0" name="Freeform 1610"/>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81" name="Freeform 1611"/>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2" name="Freeform 1612"/>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83" name="Freeform 1613"/>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4" name="Freeform 1614"/>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85" name="Freeform 1615"/>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6" name="Freeform 1616"/>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7" name="Freeform 1617"/>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88" name="Freeform 1618"/>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89" name="Freeform 1619"/>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90" name="Freeform 1620"/>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91" name="Freeform 1621"/>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92" name="Freeform 1622"/>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93" name="Freeform 1623"/>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94" name="Freeform 1624"/>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95" name="Freeform 1625"/>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96" name="Freeform 1626"/>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97" name="Freeform 1627"/>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98" name="Freeform 1628"/>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99" name="Freeform 1629"/>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0" name="Freeform 1630"/>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1" name="Freeform 1631"/>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02" name="Freeform 1632"/>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3" name="Freeform 1633"/>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04" name="Freeform 1634"/>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5" name="Freeform 1635"/>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06" name="Freeform 1636"/>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7" name="Freeform 1637"/>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08" name="Freeform 1638"/>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09" name="Freeform 1639"/>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0" name="Freeform 1640"/>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11" name="Freeform 1641"/>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2" name="Freeform 1642"/>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13" name="Freeform 1643"/>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4" name="Freeform 1644"/>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5" name="Freeform 1645"/>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16" name="Freeform 1646"/>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7" name="Freeform 1647"/>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18" name="Freeform 1648"/>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19" name="Freeform 1649"/>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20" name="Freeform 1650"/>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1" name="Freeform 1651"/>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2" name="Freeform 1652"/>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23" name="Freeform 1653"/>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4" name="Freeform 1654"/>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25" name="Freeform 1655"/>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6" name="Freeform 1656"/>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27" name="Freeform 1657"/>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8" name="Freeform 1658"/>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29" name="Freeform 1659"/>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30" name="Freeform 1660"/>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31" name="Freeform 1661"/>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32" name="Freeform 1662"/>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33" name="Freeform 1663"/>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34" name="Freeform 1664"/>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35" name="Freeform 1665"/>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36" name="Freeform 1666"/>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37" name="Freeform 1667"/>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38" name="Freeform 1668"/>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39" name="Freeform 1669"/>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0" name="Freeform 1670"/>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41" name="Freeform 1671"/>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2" name="Freeform 1672"/>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3" name="Freeform 1673"/>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44" name="Freeform 1674"/>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5" name="Freeform 1675"/>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46" name="Freeform 1676"/>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7" name="Freeform 1677"/>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48" name="Freeform 1678"/>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49" name="Freeform 1679"/>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0" name="Freeform 1680"/>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51" name="Freeform 1681"/>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2" name="Freeform 1682"/>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53" name="Freeform 1683"/>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4" name="Freeform 1684"/>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55" name="Freeform 1685"/>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6" name="Freeform 1686"/>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7" name="Freeform 1687"/>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58" name="Freeform 1688"/>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59" name="Freeform 1689"/>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60" name="Freeform 1690"/>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61" name="Freeform 1691"/>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62" name="Freeform 1692"/>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63" name="Freeform 1693"/>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64" name="Freeform 1694"/>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65" name="Freeform 1695"/>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66" name="Freeform 1696"/>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67" name="Freeform 1697"/>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768" name="Freeform 1698"/>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769" name="Rectangle 1699"/>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9" name="Group 1700"/>
          <p:cNvGrpSpPr>
            <a:grpSpLocks/>
          </p:cNvGrpSpPr>
          <p:nvPr/>
        </p:nvGrpSpPr>
        <p:grpSpPr bwMode="auto">
          <a:xfrm rot="16200000" flipH="1">
            <a:off x="6073775" y="4841876"/>
            <a:ext cx="198437" cy="2055812"/>
            <a:chOff x="432" y="1760"/>
            <a:chExt cx="125" cy="1295"/>
          </a:xfrm>
        </p:grpSpPr>
        <p:sp>
          <p:nvSpPr>
            <p:cNvPr id="36516" name="Freeform 1701"/>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17" name="Freeform 1702"/>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18" name="Freeform 1703"/>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19" name="Freeform 1704"/>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0" name="Freeform 1705"/>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21" name="Freeform 1706"/>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2" name="Freeform 1707"/>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23" name="Freeform 1708"/>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4" name="Freeform 1709"/>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5" name="Freeform 1710"/>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26" name="Freeform 1711"/>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7" name="Freeform 1712"/>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28" name="Freeform 1713"/>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29" name="Freeform 1714"/>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30" name="Freeform 1715"/>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1" name="Freeform 1716"/>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2" name="Freeform 1717"/>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33" name="Freeform 1718"/>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4" name="Freeform 1719"/>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35" name="Freeform 1720"/>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6" name="Freeform 1721"/>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37" name="Freeform 1722"/>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8" name="Freeform 1723"/>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39" name="Freeform 1724"/>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40" name="Freeform 1725"/>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41" name="Freeform 1726"/>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42" name="Freeform 1727"/>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43" name="Freeform 1728"/>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44" name="Freeform 1729"/>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45" name="Freeform 1730"/>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46" name="Freeform 1731"/>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47" name="Freeform 1732"/>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48" name="Freeform 1733"/>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49" name="Freeform 1734"/>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0" name="Freeform 1735"/>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51" name="Freeform 1736"/>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2" name="Freeform 1737"/>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3" name="Freeform 1738"/>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54" name="Freeform 1739"/>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5" name="Freeform 1740"/>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56" name="Freeform 1741"/>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7" name="Freeform 1742"/>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58" name="Freeform 1743"/>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59" name="Freeform 1744"/>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0" name="Freeform 1745"/>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61" name="Freeform 1746"/>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2" name="Freeform 1747"/>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63" name="Freeform 1748"/>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4" name="Freeform 1749"/>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65" name="Freeform 1750"/>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6" name="Freeform 1751"/>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7" name="Freeform 1752"/>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68" name="Freeform 1753"/>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69" name="Freeform 1754"/>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70" name="Freeform 1755"/>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71" name="Freeform 1756"/>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72" name="Freeform 1757"/>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73" name="Freeform 1758"/>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74" name="Freeform 1759"/>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75" name="Freeform 1760"/>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76" name="Freeform 1761"/>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77" name="Freeform 1762"/>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78" name="Freeform 1763"/>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79" name="Freeform 1764"/>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0" name="Freeform 1765"/>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1" name="Freeform 1766"/>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82" name="Freeform 1767"/>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3" name="Freeform 1768"/>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84" name="Freeform 1769"/>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5" name="Freeform 1770"/>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86" name="Freeform 1771"/>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7" name="Freeform 1772"/>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88" name="Freeform 1773"/>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89" name="Freeform 1774"/>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0" name="Freeform 1775"/>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91" name="Freeform 1776"/>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2" name="Freeform 1777"/>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93" name="Freeform 1778"/>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4" name="Freeform 1779"/>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5" name="Freeform 1780"/>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96" name="Freeform 1781"/>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7" name="Freeform 1782"/>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98" name="Freeform 1783"/>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99" name="Freeform 1784"/>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00" name="Freeform 1785"/>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1" name="Freeform 1786"/>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2" name="Freeform 1787"/>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03" name="Freeform 1788"/>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4" name="Freeform 1789"/>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05" name="Freeform 1790"/>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6" name="Freeform 1791"/>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07" name="Freeform 1792"/>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8" name="Freeform 1793"/>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09" name="Freeform 1794"/>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10" name="Freeform 1795"/>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11" name="Freeform 1796"/>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12" name="Freeform 1797"/>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13" name="Freeform 1798"/>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14" name="Freeform 1799"/>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15" name="Freeform 1800"/>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16" name="Freeform 1801"/>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17" name="Freeform 1802"/>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18" name="Freeform 1803"/>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19" name="Freeform 1804"/>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0" name="Freeform 1805"/>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21" name="Freeform 1806"/>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2" name="Freeform 1807"/>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3" name="Freeform 1808"/>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24" name="Freeform 1809"/>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5" name="Freeform 1810"/>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26" name="Freeform 1811"/>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7" name="Freeform 1812"/>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28" name="Freeform 1813"/>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29" name="Freeform 1814"/>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0" name="Freeform 1815"/>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31" name="Freeform 1816"/>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2" name="Freeform 1817"/>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33" name="Freeform 1818"/>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4" name="Freeform 1819"/>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35" name="Freeform 1820"/>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6" name="Freeform 1821"/>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7" name="Freeform 1822"/>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38" name="Freeform 1823"/>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39" name="Freeform 1824"/>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40" name="Freeform 1825"/>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641" name="Freeform 1826"/>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642" name="Rectangle 1827"/>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0" name="Group 1956"/>
          <p:cNvGrpSpPr>
            <a:grpSpLocks/>
          </p:cNvGrpSpPr>
          <p:nvPr/>
        </p:nvGrpSpPr>
        <p:grpSpPr bwMode="auto">
          <a:xfrm>
            <a:off x="2532063" y="2403475"/>
            <a:ext cx="198437" cy="1306513"/>
            <a:chOff x="1595" y="1514"/>
            <a:chExt cx="125" cy="823"/>
          </a:xfrm>
        </p:grpSpPr>
        <p:sp>
          <p:nvSpPr>
            <p:cNvPr id="36438" name="Freeform 1878"/>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39" name="Freeform 1879"/>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0" name="Freeform 1880"/>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41" name="Freeform 1881"/>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2" name="Freeform 1882"/>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43" name="Freeform 1883"/>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4" name="Freeform 1884"/>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45" name="Freeform 1885"/>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6" name="Freeform 1886"/>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7" name="Freeform 1887"/>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48" name="Freeform 1888"/>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49" name="Freeform 1889"/>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50" name="Freeform 1890"/>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51" name="Freeform 1891"/>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52" name="Freeform 1892"/>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53" name="Freeform 1893"/>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54" name="Freeform 1894"/>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55" name="Freeform 1895"/>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56" name="Freeform 1896"/>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57" name="Freeform 1897"/>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58" name="Freeform 1898"/>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59" name="Freeform 1899"/>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0" name="Freeform 1900"/>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1" name="Freeform 1901"/>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62" name="Freeform 1902"/>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3" name="Freeform 1903"/>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64" name="Freeform 1904"/>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5" name="Freeform 1905"/>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66" name="Freeform 1906"/>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7" name="Freeform 1907"/>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68" name="Freeform 1908"/>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69" name="Freeform 1909"/>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0" name="Freeform 1910"/>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71" name="Freeform 1911"/>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2" name="Freeform 1912"/>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73" name="Freeform 1913"/>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4" name="Freeform 1914"/>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5" name="Freeform 1915"/>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76" name="Freeform 1916"/>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7" name="Freeform 1917"/>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78" name="Freeform 1918"/>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79" name="Freeform 1919"/>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80" name="Freeform 1920"/>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1" name="Freeform 1921"/>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2" name="Freeform 1922"/>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83" name="Freeform 1923"/>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4" name="Freeform 1924"/>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85" name="Freeform 1925"/>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6" name="Freeform 1926"/>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87" name="Freeform 1927"/>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8" name="Freeform 1928"/>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89" name="Freeform 1929"/>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90" name="Freeform 1930"/>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91" name="Freeform 1931"/>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92" name="Freeform 1932"/>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93" name="Freeform 1933"/>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94" name="Freeform 1934"/>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95" name="Freeform 1935"/>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96" name="Freeform 1936"/>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97" name="Freeform 1937"/>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98" name="Freeform 1938"/>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99" name="Freeform 1939"/>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0" name="Freeform 1940"/>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01" name="Freeform 1941"/>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2" name="Freeform 1942"/>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3" name="Freeform 1943"/>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04" name="Freeform 1944"/>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5" name="Freeform 1945"/>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06" name="Freeform 1946"/>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7" name="Freeform 1947"/>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08" name="Freeform 1948"/>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09" name="Freeform 1949"/>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10" name="Freeform 1950"/>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11" name="Freeform 1951"/>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12" name="Freeform 1952"/>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13" name="Freeform 1953"/>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514" name="Freeform 1954"/>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515" name="Rectangle 1955"/>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1" name="Group 1957"/>
          <p:cNvGrpSpPr>
            <a:grpSpLocks/>
          </p:cNvGrpSpPr>
          <p:nvPr/>
        </p:nvGrpSpPr>
        <p:grpSpPr bwMode="auto">
          <a:xfrm>
            <a:off x="4940300" y="2355850"/>
            <a:ext cx="198438" cy="1306513"/>
            <a:chOff x="1595" y="1514"/>
            <a:chExt cx="125" cy="823"/>
          </a:xfrm>
        </p:grpSpPr>
        <p:sp>
          <p:nvSpPr>
            <p:cNvPr id="36360" name="Freeform 1958"/>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1" name="Freeform 1959"/>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2" name="Freeform 1960"/>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3" name="Freeform 1961"/>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4" name="Freeform 1962"/>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5" name="Freeform 1963"/>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6" name="Freeform 1964"/>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7" name="Freeform 1965"/>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8" name="Freeform 1966"/>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69" name="Freeform 1967"/>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70" name="Freeform 1968"/>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71" name="Freeform 1969"/>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72" name="Freeform 1970"/>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73" name="Freeform 1971"/>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74" name="Freeform 1972"/>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75" name="Freeform 1973"/>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76" name="Freeform 1974"/>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77" name="Freeform 1975"/>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78" name="Freeform 1976"/>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79" name="Freeform 1977"/>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0" name="Freeform 1978"/>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81" name="Freeform 1979"/>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2" name="Freeform 1980"/>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3" name="Freeform 1981"/>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84" name="Freeform 1982"/>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5" name="Freeform 1983"/>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86" name="Freeform 1984"/>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7" name="Freeform 1985"/>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88" name="Freeform 1986"/>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89" name="Freeform 1987"/>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0" name="Freeform 1988"/>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91" name="Freeform 1989"/>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2" name="Freeform 1990"/>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93" name="Freeform 1991"/>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4" name="Freeform 1992"/>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95" name="Freeform 1993"/>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6" name="Freeform 1994"/>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7" name="Freeform 1995"/>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98" name="Freeform 1996"/>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99" name="Freeform 1997"/>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00" name="Freeform 1998"/>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01" name="Freeform 1999"/>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02" name="Freeform 2000"/>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03" name="Freeform 2001"/>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04" name="Freeform 2002"/>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05" name="Freeform 2003"/>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06" name="Freeform 2004"/>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07" name="Freeform 2005"/>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08" name="Freeform 2006"/>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09" name="Freeform 2007"/>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0" name="Freeform 2008"/>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1" name="Freeform 2009"/>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12" name="Freeform 2010"/>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3" name="Freeform 2011"/>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14" name="Freeform 2012"/>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5" name="Freeform 2013"/>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16" name="Freeform 2014"/>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7" name="Freeform 2015"/>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18" name="Freeform 2016"/>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19" name="Freeform 2017"/>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0" name="Freeform 2018"/>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21" name="Freeform 2019"/>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2" name="Freeform 2020"/>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23" name="Freeform 2021"/>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4" name="Freeform 2022"/>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5" name="Freeform 2023"/>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26" name="Freeform 2024"/>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7" name="Freeform 2025"/>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28" name="Freeform 2026"/>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29" name="Freeform 2027"/>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30" name="Freeform 2028"/>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31" name="Freeform 2029"/>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32" name="Freeform 2030"/>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33" name="Freeform 2031"/>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34" name="Freeform 2032"/>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35" name="Freeform 2033"/>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436" name="Freeform 2034"/>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437" name="Rectangle 2035"/>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2" name="Group 2036"/>
          <p:cNvGrpSpPr>
            <a:grpSpLocks/>
          </p:cNvGrpSpPr>
          <p:nvPr/>
        </p:nvGrpSpPr>
        <p:grpSpPr bwMode="auto">
          <a:xfrm>
            <a:off x="7339013" y="2355850"/>
            <a:ext cx="198437" cy="1306513"/>
            <a:chOff x="1595" y="1514"/>
            <a:chExt cx="125" cy="823"/>
          </a:xfrm>
        </p:grpSpPr>
        <p:sp>
          <p:nvSpPr>
            <p:cNvPr id="36282" name="Freeform 2037"/>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83" name="Freeform 2038"/>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84" name="Freeform 2039"/>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5" name="Freeform 2040"/>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86" name="Freeform 2041"/>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7" name="Freeform 2042"/>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88" name="Freeform 2043"/>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9" name="Freeform 2044"/>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0" name="Freeform 2045"/>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1" name="Freeform 2046"/>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2" name="Freeform 2047"/>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3" name="Freeform 2048"/>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4" name="Freeform 2049"/>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5" name="Freeform 2050"/>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6" name="Freeform 2051"/>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7" name="Freeform 2052"/>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98" name="Freeform 2053"/>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9" name="Freeform 2054"/>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0" name="Freeform 2055"/>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01" name="Freeform 2056"/>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2" name="Freeform 2057"/>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03" name="Freeform 2058"/>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4" name="Freeform 2059"/>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5" name="Freeform 2060"/>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06" name="Freeform 2061"/>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7" name="Freeform 2062"/>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08" name="Freeform 2063"/>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09" name="Freeform 2064"/>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0" name="Freeform 2065"/>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1" name="Freeform 2066"/>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2" name="Freeform 2067"/>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3" name="Freeform 2068"/>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4" name="Freeform 2069"/>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5" name="Freeform 2070"/>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6" name="Freeform 2071"/>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7" name="Freeform 2072"/>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8" name="Freeform 2073"/>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19" name="Freeform 2074"/>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20" name="Freeform 2075"/>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21" name="Freeform 2076"/>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22" name="Freeform 2077"/>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23" name="Freeform 2078"/>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24" name="Freeform 2079"/>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25" name="Freeform 2080"/>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26" name="Freeform 2081"/>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27" name="Freeform 2082"/>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28" name="Freeform 2083"/>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29" name="Freeform 2084"/>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0" name="Freeform 2085"/>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31" name="Freeform 2086"/>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2" name="Freeform 2087"/>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3" name="Freeform 2088"/>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34" name="Freeform 2089"/>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5" name="Freeform 2090"/>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36" name="Freeform 2091"/>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7" name="Freeform 2092"/>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38" name="Freeform 2093"/>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39" name="Freeform 2094"/>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0" name="Freeform 2095"/>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1" name="Freeform 2096"/>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2" name="Freeform 2097"/>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3" name="Freeform 2098"/>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4" name="Freeform 2099"/>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5" name="Freeform 2100"/>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6" name="Freeform 2101"/>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7" name="Freeform 2102"/>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8" name="Freeform 2103"/>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49" name="Freeform 2104"/>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0" name="Freeform 2105"/>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51" name="Freeform 2106"/>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2" name="Freeform 2107"/>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53" name="Freeform 2108"/>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54" name="Freeform 2109"/>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5" name="Freeform 2110"/>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56" name="Freeform 2111"/>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7" name="Freeform 2112"/>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358" name="Freeform 2113"/>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9" name="Rectangle 2114"/>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3" name="Group 2115"/>
          <p:cNvGrpSpPr>
            <a:grpSpLocks/>
          </p:cNvGrpSpPr>
          <p:nvPr/>
        </p:nvGrpSpPr>
        <p:grpSpPr bwMode="auto">
          <a:xfrm rot="10800000">
            <a:off x="2117725" y="4421188"/>
            <a:ext cx="198438" cy="1306512"/>
            <a:chOff x="1595" y="1514"/>
            <a:chExt cx="125" cy="823"/>
          </a:xfrm>
        </p:grpSpPr>
        <p:sp>
          <p:nvSpPr>
            <p:cNvPr id="36204" name="Freeform 2116"/>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05" name="Freeform 2117"/>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06" name="Freeform 2118"/>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7" name="Freeform 2119"/>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08" name="Freeform 2120"/>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9" name="Freeform 2121"/>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0" name="Freeform 2122"/>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11" name="Freeform 2123"/>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2" name="Freeform 2124"/>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3" name="Freeform 2125"/>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14" name="Freeform 2126"/>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5" name="Freeform 2127"/>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16" name="Freeform 2128"/>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7" name="Freeform 2129"/>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18" name="Freeform 2130"/>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19" name="Freeform 2131"/>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0" name="Freeform 2132"/>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21" name="Freeform 2133"/>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2" name="Freeform 2134"/>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23" name="Freeform 2135"/>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4" name="Freeform 2136"/>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25" name="Freeform 2137"/>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6" name="Freeform 2138"/>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7" name="Freeform 2139"/>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28" name="Freeform 2140"/>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29" name="Freeform 2141"/>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30" name="Freeform 2142"/>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31" name="Freeform 2143"/>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32" name="Freeform 2144"/>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33" name="Freeform 2145"/>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34" name="Freeform 2146"/>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35" name="Freeform 2147"/>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36" name="Freeform 2148"/>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37" name="Freeform 2149"/>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38" name="Freeform 2150"/>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39" name="Freeform 2151"/>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0" name="Freeform 2152"/>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1" name="Freeform 2153"/>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42" name="Freeform 2154"/>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3" name="Freeform 2155"/>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44" name="Freeform 2156"/>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5" name="Freeform 2157"/>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46" name="Freeform 2158"/>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7" name="Freeform 2159"/>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48" name="Freeform 2160"/>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49" name="Freeform 2161"/>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0" name="Freeform 2162"/>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51" name="Freeform 2163"/>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2" name="Freeform 2164"/>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53" name="Freeform 2165"/>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4" name="Freeform 2166"/>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5" name="Freeform 2167"/>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56" name="Freeform 2168"/>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7" name="Freeform 2169"/>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58" name="Freeform 2170"/>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59" name="Freeform 2171"/>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60" name="Freeform 2172"/>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1" name="Freeform 2173"/>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2" name="Freeform 2174"/>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63" name="Freeform 2175"/>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4" name="Freeform 2176"/>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65" name="Freeform 2177"/>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6" name="Freeform 2178"/>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67" name="Freeform 2179"/>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8" name="Freeform 2180"/>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69" name="Freeform 2181"/>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0" name="Freeform 2182"/>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71" name="Freeform 2183"/>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2" name="Freeform 2184"/>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73" name="Freeform 2185"/>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4" name="Freeform 2186"/>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75" name="Freeform 2187"/>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76" name="Freeform 2188"/>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7" name="Freeform 2189"/>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78" name="Freeform 2190"/>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9" name="Freeform 2191"/>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80" name="Freeform 2192"/>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1" name="Rectangle 2193"/>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4" name="Group 2194"/>
          <p:cNvGrpSpPr>
            <a:grpSpLocks/>
          </p:cNvGrpSpPr>
          <p:nvPr/>
        </p:nvGrpSpPr>
        <p:grpSpPr bwMode="auto">
          <a:xfrm rot="10800000">
            <a:off x="4525963" y="4373563"/>
            <a:ext cx="198437" cy="1306512"/>
            <a:chOff x="1595" y="1514"/>
            <a:chExt cx="125" cy="823"/>
          </a:xfrm>
        </p:grpSpPr>
        <p:sp>
          <p:nvSpPr>
            <p:cNvPr id="36126" name="Freeform 2195"/>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27" name="Freeform 2196"/>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28" name="Freeform 2197"/>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9" name="Freeform 2198"/>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0" name="Freeform 2199"/>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1" name="Freeform 2200"/>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2" name="Freeform 2201"/>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3" name="Freeform 2202"/>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4" name="Freeform 2203"/>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5" name="Freeform 2204"/>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6" name="Freeform 2205"/>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7" name="Freeform 2206"/>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8" name="Freeform 2207"/>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39" name="Freeform 2208"/>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0" name="Freeform 2209"/>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1" name="Freeform 2210"/>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2" name="Freeform 2211"/>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3" name="Freeform 2212"/>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4" name="Freeform 2213"/>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5" name="Freeform 2214"/>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6" name="Freeform 2215"/>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7" name="Freeform 2216"/>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8" name="Freeform 2217"/>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49" name="Freeform 2218"/>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50" name="Freeform 2219"/>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51" name="Freeform 2220"/>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52" name="Freeform 2221"/>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53" name="Freeform 2222"/>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54" name="Freeform 2223"/>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55" name="Freeform 2224"/>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56" name="Freeform 2225"/>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57" name="Freeform 2226"/>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58" name="Freeform 2227"/>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59" name="Freeform 2228"/>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0" name="Freeform 2229"/>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61" name="Freeform 2230"/>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2" name="Freeform 2231"/>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3" name="Freeform 2232"/>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64" name="Freeform 2233"/>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5" name="Freeform 2234"/>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66" name="Freeform 2235"/>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7" name="Freeform 2236"/>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68" name="Freeform 2237"/>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69" name="Freeform 2238"/>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0" name="Freeform 2239"/>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71" name="Freeform 2240"/>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2" name="Freeform 2241"/>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73" name="Freeform 2242"/>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4" name="Freeform 2243"/>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75" name="Freeform 2244"/>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6" name="Freeform 2245"/>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7" name="Freeform 2246"/>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78" name="Freeform 2247"/>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79" name="Freeform 2248"/>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80" name="Freeform 2249"/>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81" name="Freeform 2250"/>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82" name="Freeform 2251"/>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83" name="Freeform 2252"/>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84" name="Freeform 2253"/>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85" name="Freeform 2254"/>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86" name="Freeform 2255"/>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87" name="Freeform 2256"/>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88" name="Freeform 2257"/>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89" name="Freeform 2258"/>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0" name="Freeform 2259"/>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1" name="Freeform 2260"/>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2" name="Freeform 2261"/>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3" name="Freeform 2262"/>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4" name="Freeform 2263"/>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5" name="Freeform 2264"/>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6" name="Freeform 2265"/>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7" name="Freeform 2266"/>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98" name="Freeform 2267"/>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9" name="Freeform 2268"/>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00" name="Freeform 2269"/>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1" name="Freeform 2270"/>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202" name="Freeform 2271"/>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3" name="Rectangle 2272"/>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5" name="Group 2273"/>
          <p:cNvGrpSpPr>
            <a:grpSpLocks/>
          </p:cNvGrpSpPr>
          <p:nvPr/>
        </p:nvGrpSpPr>
        <p:grpSpPr bwMode="auto">
          <a:xfrm rot="10800000">
            <a:off x="6924675" y="4373563"/>
            <a:ext cx="198438" cy="1306512"/>
            <a:chOff x="1595" y="1514"/>
            <a:chExt cx="125" cy="823"/>
          </a:xfrm>
        </p:grpSpPr>
        <p:sp>
          <p:nvSpPr>
            <p:cNvPr id="36048" name="Freeform 2274"/>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9" name="Freeform 2275"/>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0" name="Freeform 2276"/>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51" name="Freeform 2277"/>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2" name="Freeform 2278"/>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53" name="Freeform 2279"/>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4" name="Freeform 2280"/>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55" name="Freeform 2281"/>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6" name="Freeform 2282"/>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7" name="Freeform 2283"/>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58" name="Freeform 2284"/>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59" name="Freeform 2285"/>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60" name="Freeform 2286"/>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61" name="Freeform 2287"/>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62" name="Freeform 2288"/>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63" name="Freeform 2289"/>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64" name="Freeform 2290"/>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65" name="Freeform 2291"/>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66" name="Freeform 2292"/>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67" name="Freeform 2293"/>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68" name="Freeform 2294"/>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69" name="Freeform 2295"/>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0" name="Freeform 2296"/>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1" name="Freeform 2297"/>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72" name="Freeform 2298"/>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3" name="Freeform 2299"/>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74" name="Freeform 2300"/>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5" name="Freeform 2301"/>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76" name="Freeform 2302"/>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7" name="Freeform 2303"/>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78" name="Freeform 2304"/>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79" name="Freeform 2305"/>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0" name="Freeform 2306"/>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81" name="Freeform 2307"/>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2" name="Freeform 2308"/>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83" name="Freeform 2309"/>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4" name="Freeform 2310"/>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5" name="Freeform 2311"/>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86" name="Freeform 2312"/>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7" name="Freeform 2313"/>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88" name="Freeform 2314"/>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89" name="Freeform 2315"/>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90" name="Freeform 2316"/>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1" name="Freeform 2317"/>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2" name="Freeform 2318"/>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93" name="Freeform 2319"/>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4" name="Freeform 2320"/>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95" name="Freeform 2321"/>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6" name="Freeform 2322"/>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97" name="Freeform 2323"/>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8" name="Freeform 2324"/>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99" name="Freeform 2325"/>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00" name="Freeform 2326"/>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01" name="Freeform 2327"/>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02" name="Freeform 2328"/>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03" name="Freeform 2329"/>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04" name="Freeform 2330"/>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05" name="Freeform 2331"/>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06" name="Freeform 2332"/>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07" name="Freeform 2333"/>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08" name="Freeform 2334"/>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09" name="Freeform 2335"/>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0" name="Freeform 2336"/>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1" name="Freeform 2337"/>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2" name="Freeform 2338"/>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3" name="Freeform 2339"/>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4" name="Freeform 2340"/>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5" name="Freeform 2341"/>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6" name="Freeform 2342"/>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7" name="Freeform 2343"/>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8" name="Freeform 2344"/>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19" name="Freeform 2345"/>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20" name="Freeform 2346"/>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1" name="Freeform 2347"/>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22" name="Freeform 2348"/>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3" name="Freeform 2349"/>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124" name="Freeform 2350"/>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5" name="Rectangle 2351"/>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6" name="Group 4366"/>
          <p:cNvGrpSpPr>
            <a:grpSpLocks/>
          </p:cNvGrpSpPr>
          <p:nvPr/>
        </p:nvGrpSpPr>
        <p:grpSpPr bwMode="auto">
          <a:xfrm>
            <a:off x="1949450" y="1531938"/>
            <a:ext cx="5788025" cy="5006975"/>
            <a:chOff x="1326" y="1061"/>
            <a:chExt cx="3646" cy="3154"/>
          </a:xfrm>
        </p:grpSpPr>
        <p:sp>
          <p:nvSpPr>
            <p:cNvPr id="34034" name="Rectangle 2352"/>
            <p:cNvSpPr>
              <a:spLocks noChangeArrowheads="1"/>
            </p:cNvSpPr>
            <p:nvPr/>
          </p:nvSpPr>
          <p:spPr bwMode="auto">
            <a:xfrm rot="5400000">
              <a:off x="1829" y="827"/>
              <a:ext cx="2669" cy="3603"/>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rot="10800000" vert="eaVert"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35" name="Freeform 2353"/>
            <p:cNvSpPr>
              <a:spLocks/>
            </p:cNvSpPr>
            <p:nvPr/>
          </p:nvSpPr>
          <p:spPr bwMode="auto">
            <a:xfrm>
              <a:off x="4951" y="2729"/>
              <a:ext cx="4" cy="1261"/>
            </a:xfrm>
            <a:custGeom>
              <a:avLst/>
              <a:gdLst>
                <a:gd name="T0" fmla="*/ 0 w 14"/>
                <a:gd name="T1" fmla="*/ 1 h 7329"/>
                <a:gd name="T2" fmla="*/ 0 w 14"/>
                <a:gd name="T3" fmla="*/ 1 h 7329"/>
                <a:gd name="T4" fmla="*/ 0 w 14"/>
                <a:gd name="T5" fmla="*/ 0 h 7329"/>
                <a:gd name="T6" fmla="*/ 0 w 14"/>
                <a:gd name="T7" fmla="*/ 1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0" y="7329"/>
                  </a:moveTo>
                  <a:lnTo>
                    <a:pt x="14"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36" name="Freeform 2354"/>
            <p:cNvSpPr>
              <a:spLocks/>
            </p:cNvSpPr>
            <p:nvPr/>
          </p:nvSpPr>
          <p:spPr bwMode="auto">
            <a:xfrm>
              <a:off x="4951" y="2729"/>
              <a:ext cx="4" cy="1261"/>
            </a:xfrm>
            <a:custGeom>
              <a:avLst/>
              <a:gdLst>
                <a:gd name="T0" fmla="*/ 0 w 14"/>
                <a:gd name="T1" fmla="*/ 1 h 7329"/>
                <a:gd name="T2" fmla="*/ 0 w 14"/>
                <a:gd name="T3" fmla="*/ 0 h 7329"/>
                <a:gd name="T4" fmla="*/ 0 w 14"/>
                <a:gd name="T5" fmla="*/ 0 h 7329"/>
                <a:gd name="T6" fmla="*/ 0 w 14"/>
                <a:gd name="T7" fmla="*/ 1 h 7329"/>
                <a:gd name="T8" fmla="*/ 0 60000 65536"/>
                <a:gd name="T9" fmla="*/ 0 60000 65536"/>
                <a:gd name="T10" fmla="*/ 0 60000 65536"/>
                <a:gd name="T11" fmla="*/ 0 60000 65536"/>
                <a:gd name="T12" fmla="*/ 0 w 14"/>
                <a:gd name="T13" fmla="*/ 0 h 7329"/>
                <a:gd name="T14" fmla="*/ 14 w 14"/>
                <a:gd name="T15" fmla="*/ 7329 h 7329"/>
              </a:gdLst>
              <a:ahLst/>
              <a:cxnLst>
                <a:cxn ang="T8">
                  <a:pos x="T0" y="T1"/>
                </a:cxn>
                <a:cxn ang="T9">
                  <a:pos x="T2" y="T3"/>
                </a:cxn>
                <a:cxn ang="T10">
                  <a:pos x="T4" y="T5"/>
                </a:cxn>
                <a:cxn ang="T11">
                  <a:pos x="T6" y="T7"/>
                </a:cxn>
              </a:cxnLst>
              <a:rect l="T12" t="T13" r="T14" b="T15"/>
              <a:pathLst>
                <a:path w="14" h="7329">
                  <a:moveTo>
                    <a:pt x="14" y="7329"/>
                  </a:moveTo>
                  <a:lnTo>
                    <a:pt x="0" y="0"/>
                  </a:lnTo>
                  <a:lnTo>
                    <a:pt x="14" y="0"/>
                  </a:lnTo>
                  <a:lnTo>
                    <a:pt x="14"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37" name="Rectangle 2355"/>
            <p:cNvSpPr>
              <a:spLocks noChangeArrowheads="1"/>
            </p:cNvSpPr>
            <p:nvPr/>
          </p:nvSpPr>
          <p:spPr bwMode="auto">
            <a:xfrm>
              <a:off x="4951" y="2729"/>
              <a:ext cx="4" cy="12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38" name="Freeform 2356"/>
            <p:cNvSpPr>
              <a:spLocks/>
            </p:cNvSpPr>
            <p:nvPr/>
          </p:nvSpPr>
          <p:spPr bwMode="auto">
            <a:xfrm>
              <a:off x="4951" y="2667"/>
              <a:ext cx="4" cy="62"/>
            </a:xfrm>
            <a:custGeom>
              <a:avLst/>
              <a:gdLst>
                <a:gd name="T0" fmla="*/ 0 w 14"/>
                <a:gd name="T1" fmla="*/ 0 h 365"/>
                <a:gd name="T2" fmla="*/ 0 w 14"/>
                <a:gd name="T3" fmla="*/ 0 h 365"/>
                <a:gd name="T4" fmla="*/ 0 w 14"/>
                <a:gd name="T5" fmla="*/ 0 h 365"/>
                <a:gd name="T6" fmla="*/ 0 w 14"/>
                <a:gd name="T7" fmla="*/ 0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0" y="365"/>
                  </a:moveTo>
                  <a:lnTo>
                    <a:pt x="14"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39" name="Freeform 2357"/>
            <p:cNvSpPr>
              <a:spLocks/>
            </p:cNvSpPr>
            <p:nvPr/>
          </p:nvSpPr>
          <p:spPr bwMode="auto">
            <a:xfrm>
              <a:off x="4951" y="2667"/>
              <a:ext cx="4" cy="62"/>
            </a:xfrm>
            <a:custGeom>
              <a:avLst/>
              <a:gdLst>
                <a:gd name="T0" fmla="*/ 0 w 14"/>
                <a:gd name="T1" fmla="*/ 0 h 365"/>
                <a:gd name="T2" fmla="*/ 0 w 14"/>
                <a:gd name="T3" fmla="*/ 0 h 365"/>
                <a:gd name="T4" fmla="*/ 0 w 14"/>
                <a:gd name="T5" fmla="*/ 0 h 365"/>
                <a:gd name="T6" fmla="*/ 0 w 14"/>
                <a:gd name="T7" fmla="*/ 0 h 365"/>
                <a:gd name="T8" fmla="*/ 0 60000 65536"/>
                <a:gd name="T9" fmla="*/ 0 60000 65536"/>
                <a:gd name="T10" fmla="*/ 0 60000 65536"/>
                <a:gd name="T11" fmla="*/ 0 60000 65536"/>
                <a:gd name="T12" fmla="*/ 0 w 14"/>
                <a:gd name="T13" fmla="*/ 0 h 365"/>
                <a:gd name="T14" fmla="*/ 14 w 14"/>
                <a:gd name="T15" fmla="*/ 365 h 365"/>
              </a:gdLst>
              <a:ahLst/>
              <a:cxnLst>
                <a:cxn ang="T8">
                  <a:pos x="T0" y="T1"/>
                </a:cxn>
                <a:cxn ang="T9">
                  <a:pos x="T2" y="T3"/>
                </a:cxn>
                <a:cxn ang="T10">
                  <a:pos x="T4" y="T5"/>
                </a:cxn>
                <a:cxn ang="T11">
                  <a:pos x="T6" y="T7"/>
                </a:cxn>
              </a:cxnLst>
              <a:rect l="T12" t="T13" r="T14" b="T15"/>
              <a:pathLst>
                <a:path w="14" h="365">
                  <a:moveTo>
                    <a:pt x="14" y="365"/>
                  </a:moveTo>
                  <a:lnTo>
                    <a:pt x="0" y="0"/>
                  </a:lnTo>
                  <a:lnTo>
                    <a:pt x="14" y="0"/>
                  </a:lnTo>
                  <a:lnTo>
                    <a:pt x="14"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0" name="Rectangle 2358"/>
            <p:cNvSpPr>
              <a:spLocks noChangeArrowheads="1"/>
            </p:cNvSpPr>
            <p:nvPr/>
          </p:nvSpPr>
          <p:spPr bwMode="auto">
            <a:xfrm>
              <a:off x="4951" y="2667"/>
              <a:ext cx="4" cy="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41" name="Freeform 2359"/>
            <p:cNvSpPr>
              <a:spLocks/>
            </p:cNvSpPr>
            <p:nvPr/>
          </p:nvSpPr>
          <p:spPr bwMode="auto">
            <a:xfrm>
              <a:off x="4937" y="2632"/>
              <a:ext cx="14" cy="7"/>
            </a:xfrm>
            <a:custGeom>
              <a:avLst/>
              <a:gdLst>
                <a:gd name="T0" fmla="*/ 0 w 70"/>
                <a:gd name="T1" fmla="*/ 0 h 29"/>
                <a:gd name="T2" fmla="*/ 0 w 70"/>
                <a:gd name="T3" fmla="*/ 0 h 29"/>
                <a:gd name="T4" fmla="*/ 0 w 70"/>
                <a:gd name="T5" fmla="*/ 0 h 29"/>
                <a:gd name="T6" fmla="*/ 0 w 70"/>
                <a:gd name="T7" fmla="*/ 0 h 29"/>
                <a:gd name="T8" fmla="*/ 0 60000 65536"/>
                <a:gd name="T9" fmla="*/ 0 60000 65536"/>
                <a:gd name="T10" fmla="*/ 0 60000 65536"/>
                <a:gd name="T11" fmla="*/ 0 60000 65536"/>
                <a:gd name="T12" fmla="*/ 0 w 70"/>
                <a:gd name="T13" fmla="*/ 0 h 29"/>
                <a:gd name="T14" fmla="*/ 70 w 70"/>
                <a:gd name="T15" fmla="*/ 29 h 29"/>
              </a:gdLst>
              <a:ahLst/>
              <a:cxnLst>
                <a:cxn ang="T8">
                  <a:pos x="T0" y="T1"/>
                </a:cxn>
                <a:cxn ang="T9">
                  <a:pos x="T2" y="T3"/>
                </a:cxn>
                <a:cxn ang="T10">
                  <a:pos x="T4" y="T5"/>
                </a:cxn>
                <a:cxn ang="T11">
                  <a:pos x="T6" y="T7"/>
                </a:cxn>
              </a:cxnLst>
              <a:rect l="T12" t="T13" r="T14" b="T15"/>
              <a:pathLst>
                <a:path w="70" h="29">
                  <a:moveTo>
                    <a:pt x="70" y="0"/>
                  </a:moveTo>
                  <a:lnTo>
                    <a:pt x="70" y="14"/>
                  </a:lnTo>
                  <a:lnTo>
                    <a:pt x="0" y="29"/>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2" name="Freeform 2360"/>
            <p:cNvSpPr>
              <a:spLocks/>
            </p:cNvSpPr>
            <p:nvPr/>
          </p:nvSpPr>
          <p:spPr bwMode="auto">
            <a:xfrm>
              <a:off x="4937" y="2636"/>
              <a:ext cx="14" cy="3"/>
            </a:xfrm>
            <a:custGeom>
              <a:avLst/>
              <a:gdLst>
                <a:gd name="T0" fmla="*/ 0 w 70"/>
                <a:gd name="T1" fmla="*/ 0 h 26"/>
                <a:gd name="T2" fmla="*/ 0 w 70"/>
                <a:gd name="T3" fmla="*/ 0 h 26"/>
                <a:gd name="T4" fmla="*/ 0 w 70"/>
                <a:gd name="T5" fmla="*/ 0 h 26"/>
                <a:gd name="T6" fmla="*/ 0 w 70"/>
                <a:gd name="T7" fmla="*/ 0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70" y="0"/>
                  </a:moveTo>
                  <a:lnTo>
                    <a:pt x="0" y="15"/>
                  </a:lnTo>
                  <a:lnTo>
                    <a:pt x="10" y="26"/>
                  </a:lnTo>
                  <a:lnTo>
                    <a:pt x="7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3" name="Freeform 2361"/>
            <p:cNvSpPr>
              <a:spLocks/>
            </p:cNvSpPr>
            <p:nvPr/>
          </p:nvSpPr>
          <p:spPr bwMode="auto">
            <a:xfrm>
              <a:off x="4937" y="2632"/>
              <a:ext cx="14" cy="7"/>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70" y="0"/>
                  </a:moveTo>
                  <a:lnTo>
                    <a:pt x="70" y="14"/>
                  </a:lnTo>
                  <a:lnTo>
                    <a:pt x="10" y="40"/>
                  </a:lnTo>
                  <a:lnTo>
                    <a:pt x="0" y="29"/>
                  </a:lnTo>
                  <a:lnTo>
                    <a:pt x="7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44" name="Freeform 2362"/>
            <p:cNvSpPr>
              <a:spLocks/>
            </p:cNvSpPr>
            <p:nvPr/>
          </p:nvSpPr>
          <p:spPr bwMode="auto">
            <a:xfrm>
              <a:off x="4934" y="2639"/>
              <a:ext cx="7" cy="12"/>
            </a:xfrm>
            <a:custGeom>
              <a:avLst/>
              <a:gdLst>
                <a:gd name="T0" fmla="*/ 0 w 39"/>
                <a:gd name="T1" fmla="*/ 0 h 72"/>
                <a:gd name="T2" fmla="*/ 0 w 39"/>
                <a:gd name="T3" fmla="*/ 0 h 72"/>
                <a:gd name="T4" fmla="*/ 0 w 39"/>
                <a:gd name="T5" fmla="*/ 0 h 72"/>
                <a:gd name="T6" fmla="*/ 0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9" y="0"/>
                  </a:moveTo>
                  <a:lnTo>
                    <a:pt x="39"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5" name="Freeform 2363"/>
            <p:cNvSpPr>
              <a:spLocks/>
            </p:cNvSpPr>
            <p:nvPr/>
          </p:nvSpPr>
          <p:spPr bwMode="auto">
            <a:xfrm>
              <a:off x="4934" y="2639"/>
              <a:ext cx="7" cy="12"/>
            </a:xfrm>
            <a:custGeom>
              <a:avLst/>
              <a:gdLst>
                <a:gd name="T0" fmla="*/ 0 w 39"/>
                <a:gd name="T1" fmla="*/ 0 h 61"/>
                <a:gd name="T2" fmla="*/ 0 w 39"/>
                <a:gd name="T3" fmla="*/ 0 h 61"/>
                <a:gd name="T4" fmla="*/ 0 w 39"/>
                <a:gd name="T5" fmla="*/ 0 h 61"/>
                <a:gd name="T6" fmla="*/ 0 w 39"/>
                <a:gd name="T7" fmla="*/ 0 h 61"/>
                <a:gd name="T8" fmla="*/ 0 60000 65536"/>
                <a:gd name="T9" fmla="*/ 0 60000 65536"/>
                <a:gd name="T10" fmla="*/ 0 60000 65536"/>
                <a:gd name="T11" fmla="*/ 0 60000 65536"/>
                <a:gd name="T12" fmla="*/ 0 w 39"/>
                <a:gd name="T13" fmla="*/ 0 h 61"/>
                <a:gd name="T14" fmla="*/ 39 w 39"/>
                <a:gd name="T15" fmla="*/ 61 h 61"/>
              </a:gdLst>
              <a:ahLst/>
              <a:cxnLst>
                <a:cxn ang="T8">
                  <a:pos x="T0" y="T1"/>
                </a:cxn>
                <a:cxn ang="T9">
                  <a:pos x="T2" y="T3"/>
                </a:cxn>
                <a:cxn ang="T10">
                  <a:pos x="T4" y="T5"/>
                </a:cxn>
                <a:cxn ang="T11">
                  <a:pos x="T6" y="T7"/>
                </a:cxn>
              </a:cxnLst>
              <a:rect l="T12" t="T13" r="T14" b="T15"/>
              <a:pathLst>
                <a:path w="39" h="61">
                  <a:moveTo>
                    <a:pt x="39" y="0"/>
                  </a:moveTo>
                  <a:lnTo>
                    <a:pt x="0" y="61"/>
                  </a:lnTo>
                  <a:lnTo>
                    <a:pt x="13" y="61"/>
                  </a:lnTo>
                  <a:lnTo>
                    <a:pt x="3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6" name="Freeform 2364"/>
            <p:cNvSpPr>
              <a:spLocks/>
            </p:cNvSpPr>
            <p:nvPr/>
          </p:nvSpPr>
          <p:spPr bwMode="auto">
            <a:xfrm>
              <a:off x="4934" y="2639"/>
              <a:ext cx="7" cy="12"/>
            </a:xfrm>
            <a:custGeom>
              <a:avLst/>
              <a:gdLst>
                <a:gd name="T0" fmla="*/ 0 w 39"/>
                <a:gd name="T1" fmla="*/ 0 h 72"/>
                <a:gd name="T2" fmla="*/ 0 w 39"/>
                <a:gd name="T3" fmla="*/ 0 h 72"/>
                <a:gd name="T4" fmla="*/ 0 w 39"/>
                <a:gd name="T5" fmla="*/ 0 h 72"/>
                <a:gd name="T6" fmla="*/ 0 w 39"/>
                <a:gd name="T7" fmla="*/ 0 h 72"/>
                <a:gd name="T8" fmla="*/ 0 w 39"/>
                <a:gd name="T9" fmla="*/ 0 h 72"/>
                <a:gd name="T10" fmla="*/ 0 60000 65536"/>
                <a:gd name="T11" fmla="*/ 0 60000 65536"/>
                <a:gd name="T12" fmla="*/ 0 60000 65536"/>
                <a:gd name="T13" fmla="*/ 0 60000 65536"/>
                <a:gd name="T14" fmla="*/ 0 60000 65536"/>
                <a:gd name="T15" fmla="*/ 0 w 39"/>
                <a:gd name="T16" fmla="*/ 0 h 72"/>
                <a:gd name="T17" fmla="*/ 39 w 39"/>
                <a:gd name="T18" fmla="*/ 72 h 72"/>
              </a:gdLst>
              <a:ahLst/>
              <a:cxnLst>
                <a:cxn ang="T10">
                  <a:pos x="T0" y="T1"/>
                </a:cxn>
                <a:cxn ang="T11">
                  <a:pos x="T2" y="T3"/>
                </a:cxn>
                <a:cxn ang="T12">
                  <a:pos x="T4" y="T5"/>
                </a:cxn>
                <a:cxn ang="T13">
                  <a:pos x="T6" y="T7"/>
                </a:cxn>
                <a:cxn ang="T14">
                  <a:pos x="T8" y="T9"/>
                </a:cxn>
              </a:cxnLst>
              <a:rect l="T15" t="T16" r="T17" b="T18"/>
              <a:pathLst>
                <a:path w="39" h="72">
                  <a:moveTo>
                    <a:pt x="29" y="0"/>
                  </a:moveTo>
                  <a:lnTo>
                    <a:pt x="39" y="11"/>
                  </a:lnTo>
                  <a:lnTo>
                    <a:pt x="13"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47" name="Freeform 2365"/>
            <p:cNvSpPr>
              <a:spLocks/>
            </p:cNvSpPr>
            <p:nvPr/>
          </p:nvSpPr>
          <p:spPr bwMode="auto">
            <a:xfrm>
              <a:off x="4934" y="2651"/>
              <a:ext cx="3" cy="12"/>
            </a:xfrm>
            <a:custGeom>
              <a:avLst/>
              <a:gdLst>
                <a:gd name="T0" fmla="*/ 0 w 29"/>
                <a:gd name="T1" fmla="*/ 0 h 70"/>
                <a:gd name="T2" fmla="*/ 0 w 29"/>
                <a:gd name="T3" fmla="*/ 0 h 70"/>
                <a:gd name="T4" fmla="*/ 0 w 29"/>
                <a:gd name="T5" fmla="*/ 0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3"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8" name="Freeform 2366"/>
            <p:cNvSpPr>
              <a:spLocks/>
            </p:cNvSpPr>
            <p:nvPr/>
          </p:nvSpPr>
          <p:spPr bwMode="auto">
            <a:xfrm>
              <a:off x="4937" y="2651"/>
              <a:ext cx="4" cy="12"/>
            </a:xfrm>
            <a:custGeom>
              <a:avLst/>
              <a:gdLst>
                <a:gd name="T0" fmla="*/ 0 w 26"/>
                <a:gd name="T1" fmla="*/ 0 h 70"/>
                <a:gd name="T2" fmla="*/ 0 w 26"/>
                <a:gd name="T3" fmla="*/ 0 h 70"/>
                <a:gd name="T4" fmla="*/ 0 w 26"/>
                <a:gd name="T5" fmla="*/ 0 h 70"/>
                <a:gd name="T6" fmla="*/ 0 w 26"/>
                <a:gd name="T7" fmla="*/ 0 h 70"/>
                <a:gd name="T8" fmla="*/ 0 60000 65536"/>
                <a:gd name="T9" fmla="*/ 0 60000 65536"/>
                <a:gd name="T10" fmla="*/ 0 60000 65536"/>
                <a:gd name="T11" fmla="*/ 0 60000 65536"/>
                <a:gd name="T12" fmla="*/ 0 w 26"/>
                <a:gd name="T13" fmla="*/ 0 h 70"/>
                <a:gd name="T14" fmla="*/ 26 w 26"/>
                <a:gd name="T15" fmla="*/ 70 h 70"/>
              </a:gdLst>
              <a:ahLst/>
              <a:cxnLst>
                <a:cxn ang="T8">
                  <a:pos x="T0" y="T1"/>
                </a:cxn>
                <a:cxn ang="T9">
                  <a:pos x="T2" y="T3"/>
                </a:cxn>
                <a:cxn ang="T10">
                  <a:pos x="T4" y="T5"/>
                </a:cxn>
                <a:cxn ang="T11">
                  <a:pos x="T6" y="T7"/>
                </a:cxn>
              </a:cxnLst>
              <a:rect l="T12" t="T13" r="T14" b="T15"/>
              <a:pathLst>
                <a:path w="26" h="70">
                  <a:moveTo>
                    <a:pt x="0" y="0"/>
                  </a:moveTo>
                  <a:lnTo>
                    <a:pt x="16" y="70"/>
                  </a:lnTo>
                  <a:lnTo>
                    <a:pt x="26"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49" name="Freeform 2367"/>
            <p:cNvSpPr>
              <a:spLocks/>
            </p:cNvSpPr>
            <p:nvPr/>
          </p:nvSpPr>
          <p:spPr bwMode="auto">
            <a:xfrm>
              <a:off x="4934" y="2651"/>
              <a:ext cx="7" cy="12"/>
            </a:xfrm>
            <a:custGeom>
              <a:avLst/>
              <a:gdLst>
                <a:gd name="T0" fmla="*/ 0 w 39"/>
                <a:gd name="T1" fmla="*/ 0 h 70"/>
                <a:gd name="T2" fmla="*/ 0 w 39"/>
                <a:gd name="T3" fmla="*/ 0 h 70"/>
                <a:gd name="T4" fmla="*/ 0 w 39"/>
                <a:gd name="T5" fmla="*/ 0 h 70"/>
                <a:gd name="T6" fmla="*/ 0 w 39"/>
                <a:gd name="T7" fmla="*/ 0 h 70"/>
                <a:gd name="T8" fmla="*/ 0 w 39"/>
                <a:gd name="T9" fmla="*/ 0 h 70"/>
                <a:gd name="T10" fmla="*/ 0 60000 65536"/>
                <a:gd name="T11" fmla="*/ 0 60000 65536"/>
                <a:gd name="T12" fmla="*/ 0 60000 65536"/>
                <a:gd name="T13" fmla="*/ 0 60000 65536"/>
                <a:gd name="T14" fmla="*/ 0 60000 65536"/>
                <a:gd name="T15" fmla="*/ 0 w 39"/>
                <a:gd name="T16" fmla="*/ 0 h 70"/>
                <a:gd name="T17" fmla="*/ 39 w 39"/>
                <a:gd name="T18" fmla="*/ 70 h 70"/>
              </a:gdLst>
              <a:ahLst/>
              <a:cxnLst>
                <a:cxn ang="T10">
                  <a:pos x="T0" y="T1"/>
                </a:cxn>
                <a:cxn ang="T11">
                  <a:pos x="T2" y="T3"/>
                </a:cxn>
                <a:cxn ang="T12">
                  <a:pos x="T4" y="T5"/>
                </a:cxn>
                <a:cxn ang="T13">
                  <a:pos x="T6" y="T7"/>
                </a:cxn>
                <a:cxn ang="T14">
                  <a:pos x="T8" y="T9"/>
                </a:cxn>
              </a:cxnLst>
              <a:rect l="T15" t="T16" r="T17" b="T18"/>
              <a:pathLst>
                <a:path w="39" h="70">
                  <a:moveTo>
                    <a:pt x="0" y="0"/>
                  </a:moveTo>
                  <a:lnTo>
                    <a:pt x="13" y="0"/>
                  </a:lnTo>
                  <a:lnTo>
                    <a:pt x="39"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50" name="Freeform 2368"/>
            <p:cNvSpPr>
              <a:spLocks/>
            </p:cNvSpPr>
            <p:nvPr/>
          </p:nvSpPr>
          <p:spPr bwMode="auto">
            <a:xfrm>
              <a:off x="4937" y="2660"/>
              <a:ext cx="14" cy="7"/>
            </a:xfrm>
            <a:custGeom>
              <a:avLst/>
              <a:gdLst>
                <a:gd name="T0" fmla="*/ 0 w 70"/>
                <a:gd name="T1" fmla="*/ 0 h 39"/>
                <a:gd name="T2" fmla="*/ 0 w 70"/>
                <a:gd name="T3" fmla="*/ 0 h 39"/>
                <a:gd name="T4" fmla="*/ 0 w 70"/>
                <a:gd name="T5" fmla="*/ 0 h 39"/>
                <a:gd name="T6" fmla="*/ 0 w 70"/>
                <a:gd name="T7" fmla="*/ 0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0" y="9"/>
                  </a:moveTo>
                  <a:lnTo>
                    <a:pt x="10" y="0"/>
                  </a:lnTo>
                  <a:lnTo>
                    <a:pt x="70"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1" name="Freeform 2369"/>
            <p:cNvSpPr>
              <a:spLocks/>
            </p:cNvSpPr>
            <p:nvPr/>
          </p:nvSpPr>
          <p:spPr bwMode="auto">
            <a:xfrm>
              <a:off x="4941" y="2660"/>
              <a:ext cx="10" cy="7"/>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2" name="Freeform 2370"/>
            <p:cNvSpPr>
              <a:spLocks/>
            </p:cNvSpPr>
            <p:nvPr/>
          </p:nvSpPr>
          <p:spPr bwMode="auto">
            <a:xfrm>
              <a:off x="4937" y="2660"/>
              <a:ext cx="14" cy="7"/>
            </a:xfrm>
            <a:custGeom>
              <a:avLst/>
              <a:gdLst>
                <a:gd name="T0" fmla="*/ 0 w 70"/>
                <a:gd name="T1" fmla="*/ 0 h 39"/>
                <a:gd name="T2" fmla="*/ 0 w 70"/>
                <a:gd name="T3" fmla="*/ 0 h 39"/>
                <a:gd name="T4" fmla="*/ 0 w 70"/>
                <a:gd name="T5" fmla="*/ 0 h 39"/>
                <a:gd name="T6" fmla="*/ 0 w 70"/>
                <a:gd name="T7" fmla="*/ 0 h 39"/>
                <a:gd name="T8" fmla="*/ 0 w 70"/>
                <a:gd name="T9" fmla="*/ 0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0" y="9"/>
                  </a:moveTo>
                  <a:lnTo>
                    <a:pt x="10" y="0"/>
                  </a:lnTo>
                  <a:lnTo>
                    <a:pt x="70" y="26"/>
                  </a:lnTo>
                  <a:lnTo>
                    <a:pt x="70"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53" name="Freeform 2371"/>
            <p:cNvSpPr>
              <a:spLocks/>
            </p:cNvSpPr>
            <p:nvPr/>
          </p:nvSpPr>
          <p:spPr bwMode="auto">
            <a:xfrm>
              <a:off x="4951" y="2629"/>
              <a:ext cx="14" cy="7"/>
            </a:xfrm>
            <a:custGeom>
              <a:avLst/>
              <a:gdLst>
                <a:gd name="T0" fmla="*/ 0 w 70"/>
                <a:gd name="T1" fmla="*/ 0 h 30"/>
                <a:gd name="T2" fmla="*/ 0 w 70"/>
                <a:gd name="T3" fmla="*/ 0 h 30"/>
                <a:gd name="T4" fmla="*/ 0 w 70"/>
                <a:gd name="T5" fmla="*/ 0 h 30"/>
                <a:gd name="T6" fmla="*/ 0 w 70"/>
                <a:gd name="T7" fmla="*/ 0 h 30"/>
                <a:gd name="T8" fmla="*/ 0 60000 65536"/>
                <a:gd name="T9" fmla="*/ 0 60000 65536"/>
                <a:gd name="T10" fmla="*/ 0 60000 65536"/>
                <a:gd name="T11" fmla="*/ 0 60000 65536"/>
                <a:gd name="T12" fmla="*/ 0 w 70"/>
                <a:gd name="T13" fmla="*/ 0 h 30"/>
                <a:gd name="T14" fmla="*/ 70 w 70"/>
                <a:gd name="T15" fmla="*/ 30 h 30"/>
              </a:gdLst>
              <a:ahLst/>
              <a:cxnLst>
                <a:cxn ang="T8">
                  <a:pos x="T0" y="T1"/>
                </a:cxn>
                <a:cxn ang="T9">
                  <a:pos x="T2" y="T3"/>
                </a:cxn>
                <a:cxn ang="T10">
                  <a:pos x="T4" y="T5"/>
                </a:cxn>
                <a:cxn ang="T11">
                  <a:pos x="T6" y="T7"/>
                </a:cxn>
              </a:cxnLst>
              <a:rect l="T12" t="T13" r="T14" b="T15"/>
              <a:pathLst>
                <a:path w="70" h="30">
                  <a:moveTo>
                    <a:pt x="0" y="30"/>
                  </a:moveTo>
                  <a:lnTo>
                    <a:pt x="0" y="16"/>
                  </a:lnTo>
                  <a:lnTo>
                    <a:pt x="70"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4" name="Freeform 2372"/>
            <p:cNvSpPr>
              <a:spLocks/>
            </p:cNvSpPr>
            <p:nvPr/>
          </p:nvSpPr>
          <p:spPr bwMode="auto">
            <a:xfrm>
              <a:off x="4951" y="2629"/>
              <a:ext cx="14" cy="3"/>
            </a:xfrm>
            <a:custGeom>
              <a:avLst/>
              <a:gdLst>
                <a:gd name="T0" fmla="*/ 0 w 70"/>
                <a:gd name="T1" fmla="*/ 0 h 26"/>
                <a:gd name="T2" fmla="*/ 0 w 70"/>
                <a:gd name="T3" fmla="*/ 0 h 26"/>
                <a:gd name="T4" fmla="*/ 0 w 70"/>
                <a:gd name="T5" fmla="*/ 0 h 26"/>
                <a:gd name="T6" fmla="*/ 0 w 70"/>
                <a:gd name="T7" fmla="*/ 0 h 26"/>
                <a:gd name="T8" fmla="*/ 0 60000 65536"/>
                <a:gd name="T9" fmla="*/ 0 60000 65536"/>
                <a:gd name="T10" fmla="*/ 0 60000 65536"/>
                <a:gd name="T11" fmla="*/ 0 60000 65536"/>
                <a:gd name="T12" fmla="*/ 0 w 70"/>
                <a:gd name="T13" fmla="*/ 0 h 26"/>
                <a:gd name="T14" fmla="*/ 70 w 70"/>
                <a:gd name="T15" fmla="*/ 26 h 26"/>
              </a:gdLst>
              <a:ahLst/>
              <a:cxnLst>
                <a:cxn ang="T8">
                  <a:pos x="T0" y="T1"/>
                </a:cxn>
                <a:cxn ang="T9">
                  <a:pos x="T2" y="T3"/>
                </a:cxn>
                <a:cxn ang="T10">
                  <a:pos x="T4" y="T5"/>
                </a:cxn>
                <a:cxn ang="T11">
                  <a:pos x="T6" y="T7"/>
                </a:cxn>
              </a:cxnLst>
              <a:rect l="T12" t="T13" r="T14" b="T15"/>
              <a:pathLst>
                <a:path w="70" h="26">
                  <a:moveTo>
                    <a:pt x="0" y="26"/>
                  </a:moveTo>
                  <a:lnTo>
                    <a:pt x="70" y="10"/>
                  </a:lnTo>
                  <a:lnTo>
                    <a:pt x="60"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5" name="Freeform 2373"/>
            <p:cNvSpPr>
              <a:spLocks/>
            </p:cNvSpPr>
            <p:nvPr/>
          </p:nvSpPr>
          <p:spPr bwMode="auto">
            <a:xfrm>
              <a:off x="4951" y="2629"/>
              <a:ext cx="14" cy="7"/>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60000 65536"/>
                <a:gd name="T11" fmla="*/ 0 60000 65536"/>
                <a:gd name="T12" fmla="*/ 0 60000 65536"/>
                <a:gd name="T13" fmla="*/ 0 60000 65536"/>
                <a:gd name="T14" fmla="*/ 0 60000 65536"/>
                <a:gd name="T15" fmla="*/ 0 w 70"/>
                <a:gd name="T16" fmla="*/ 0 h 40"/>
                <a:gd name="T17" fmla="*/ 70 w 70"/>
                <a:gd name="T18" fmla="*/ 40 h 40"/>
              </a:gdLst>
              <a:ahLst/>
              <a:cxnLst>
                <a:cxn ang="T10">
                  <a:pos x="T0" y="T1"/>
                </a:cxn>
                <a:cxn ang="T11">
                  <a:pos x="T2" y="T3"/>
                </a:cxn>
                <a:cxn ang="T12">
                  <a:pos x="T4" y="T5"/>
                </a:cxn>
                <a:cxn ang="T13">
                  <a:pos x="T6" y="T7"/>
                </a:cxn>
                <a:cxn ang="T14">
                  <a:pos x="T8" y="T9"/>
                </a:cxn>
              </a:cxnLst>
              <a:rect l="T15" t="T16" r="T17" b="T18"/>
              <a:pathLst>
                <a:path w="70" h="40">
                  <a:moveTo>
                    <a:pt x="0" y="40"/>
                  </a:moveTo>
                  <a:lnTo>
                    <a:pt x="0" y="26"/>
                  </a:lnTo>
                  <a:lnTo>
                    <a:pt x="60" y="0"/>
                  </a:lnTo>
                  <a:lnTo>
                    <a:pt x="70"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56" name="Freeform 2374"/>
            <p:cNvSpPr>
              <a:spLocks/>
            </p:cNvSpPr>
            <p:nvPr/>
          </p:nvSpPr>
          <p:spPr bwMode="auto">
            <a:xfrm>
              <a:off x="4965" y="2617"/>
              <a:ext cx="7" cy="12"/>
            </a:xfrm>
            <a:custGeom>
              <a:avLst/>
              <a:gdLst>
                <a:gd name="T0" fmla="*/ 0 w 38"/>
                <a:gd name="T1" fmla="*/ 0 h 71"/>
                <a:gd name="T2" fmla="*/ 0 w 38"/>
                <a:gd name="T3" fmla="*/ 0 h 71"/>
                <a:gd name="T4" fmla="*/ 0 w 38"/>
                <a:gd name="T5" fmla="*/ 0 h 71"/>
                <a:gd name="T6" fmla="*/ 0 w 38"/>
                <a:gd name="T7" fmla="*/ 0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10" y="71"/>
                  </a:moveTo>
                  <a:lnTo>
                    <a:pt x="0" y="61"/>
                  </a:lnTo>
                  <a:lnTo>
                    <a:pt x="38" y="0"/>
                  </a:lnTo>
                  <a:lnTo>
                    <a:pt x="10"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7" name="Freeform 2375"/>
            <p:cNvSpPr>
              <a:spLocks/>
            </p:cNvSpPr>
            <p:nvPr/>
          </p:nvSpPr>
          <p:spPr bwMode="auto">
            <a:xfrm>
              <a:off x="4965" y="2617"/>
              <a:ext cx="7" cy="12"/>
            </a:xfrm>
            <a:custGeom>
              <a:avLst/>
              <a:gdLst>
                <a:gd name="T0" fmla="*/ 0 w 38"/>
                <a:gd name="T1" fmla="*/ 0 h 61"/>
                <a:gd name="T2" fmla="*/ 0 w 38"/>
                <a:gd name="T3" fmla="*/ 0 h 61"/>
                <a:gd name="T4" fmla="*/ 0 w 38"/>
                <a:gd name="T5" fmla="*/ 0 h 61"/>
                <a:gd name="T6" fmla="*/ 0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5"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58" name="Freeform 2376"/>
            <p:cNvSpPr>
              <a:spLocks/>
            </p:cNvSpPr>
            <p:nvPr/>
          </p:nvSpPr>
          <p:spPr bwMode="auto">
            <a:xfrm>
              <a:off x="4965" y="2617"/>
              <a:ext cx="7" cy="12"/>
            </a:xfrm>
            <a:custGeom>
              <a:avLst/>
              <a:gdLst>
                <a:gd name="T0" fmla="*/ 0 w 38"/>
                <a:gd name="T1" fmla="*/ 0 h 71"/>
                <a:gd name="T2" fmla="*/ 0 w 38"/>
                <a:gd name="T3" fmla="*/ 0 h 71"/>
                <a:gd name="T4" fmla="*/ 0 w 38"/>
                <a:gd name="T5" fmla="*/ 0 h 71"/>
                <a:gd name="T6" fmla="*/ 0 w 38"/>
                <a:gd name="T7" fmla="*/ 0 h 71"/>
                <a:gd name="T8" fmla="*/ 0 w 38"/>
                <a:gd name="T9" fmla="*/ 0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10" y="71"/>
                  </a:moveTo>
                  <a:lnTo>
                    <a:pt x="0" y="61"/>
                  </a:lnTo>
                  <a:lnTo>
                    <a:pt x="25" y="0"/>
                  </a:lnTo>
                  <a:lnTo>
                    <a:pt x="38" y="0"/>
                  </a:lnTo>
                  <a:lnTo>
                    <a:pt x="10"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59" name="Freeform 2377"/>
            <p:cNvSpPr>
              <a:spLocks/>
            </p:cNvSpPr>
            <p:nvPr/>
          </p:nvSpPr>
          <p:spPr bwMode="auto">
            <a:xfrm>
              <a:off x="4965" y="2605"/>
              <a:ext cx="7" cy="12"/>
            </a:xfrm>
            <a:custGeom>
              <a:avLst/>
              <a:gdLst>
                <a:gd name="T0" fmla="*/ 0 w 28"/>
                <a:gd name="T1" fmla="*/ 0 h 70"/>
                <a:gd name="T2" fmla="*/ 0 w 28"/>
                <a:gd name="T3" fmla="*/ 0 h 70"/>
                <a:gd name="T4" fmla="*/ 0 w 28"/>
                <a:gd name="T5" fmla="*/ 0 h 70"/>
                <a:gd name="T6" fmla="*/ 0 w 28"/>
                <a:gd name="T7" fmla="*/ 0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0" name="Freeform 2378"/>
            <p:cNvSpPr>
              <a:spLocks/>
            </p:cNvSpPr>
            <p:nvPr/>
          </p:nvSpPr>
          <p:spPr bwMode="auto">
            <a:xfrm>
              <a:off x="4965" y="2605"/>
              <a:ext cx="4" cy="12"/>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9"/>
                  </a:lnTo>
                  <a:lnTo>
                    <a:pt x="25"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1" name="Freeform 2379"/>
            <p:cNvSpPr>
              <a:spLocks/>
            </p:cNvSpPr>
            <p:nvPr/>
          </p:nvSpPr>
          <p:spPr bwMode="auto">
            <a:xfrm>
              <a:off x="4965" y="2605"/>
              <a:ext cx="7" cy="12"/>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9"/>
                  </a:lnTo>
                  <a:lnTo>
                    <a:pt x="10"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2" name="Freeform 2380"/>
            <p:cNvSpPr>
              <a:spLocks/>
            </p:cNvSpPr>
            <p:nvPr/>
          </p:nvSpPr>
          <p:spPr bwMode="auto">
            <a:xfrm>
              <a:off x="4951" y="2601"/>
              <a:ext cx="14" cy="7"/>
            </a:xfrm>
            <a:custGeom>
              <a:avLst/>
              <a:gdLst>
                <a:gd name="T0" fmla="*/ 0 w 70"/>
                <a:gd name="T1" fmla="*/ 0 h 39"/>
                <a:gd name="T2" fmla="*/ 0 w 70"/>
                <a:gd name="T3" fmla="*/ 0 h 39"/>
                <a:gd name="T4" fmla="*/ 0 w 70"/>
                <a:gd name="T5" fmla="*/ 0 h 39"/>
                <a:gd name="T6" fmla="*/ 0 w 70"/>
                <a:gd name="T7" fmla="*/ 0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70" y="30"/>
                  </a:moveTo>
                  <a:lnTo>
                    <a:pt x="60" y="39"/>
                  </a:lnTo>
                  <a:lnTo>
                    <a:pt x="0" y="0"/>
                  </a:lnTo>
                  <a:lnTo>
                    <a:pt x="7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3" name="Freeform 2381"/>
            <p:cNvSpPr>
              <a:spLocks/>
            </p:cNvSpPr>
            <p:nvPr/>
          </p:nvSpPr>
          <p:spPr bwMode="auto">
            <a:xfrm>
              <a:off x="4951" y="2601"/>
              <a:ext cx="14" cy="7"/>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60" y="39"/>
                  </a:moveTo>
                  <a:lnTo>
                    <a:pt x="0" y="0"/>
                  </a:lnTo>
                  <a:lnTo>
                    <a:pt x="0" y="13"/>
                  </a:lnTo>
                  <a:lnTo>
                    <a:pt x="60"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4" name="Freeform 2382"/>
            <p:cNvSpPr>
              <a:spLocks/>
            </p:cNvSpPr>
            <p:nvPr/>
          </p:nvSpPr>
          <p:spPr bwMode="auto">
            <a:xfrm>
              <a:off x="4951" y="2601"/>
              <a:ext cx="14" cy="7"/>
            </a:xfrm>
            <a:custGeom>
              <a:avLst/>
              <a:gdLst>
                <a:gd name="T0" fmla="*/ 0 w 70"/>
                <a:gd name="T1" fmla="*/ 0 h 39"/>
                <a:gd name="T2" fmla="*/ 0 w 70"/>
                <a:gd name="T3" fmla="*/ 0 h 39"/>
                <a:gd name="T4" fmla="*/ 0 w 70"/>
                <a:gd name="T5" fmla="*/ 0 h 39"/>
                <a:gd name="T6" fmla="*/ 0 w 70"/>
                <a:gd name="T7" fmla="*/ 0 h 39"/>
                <a:gd name="T8" fmla="*/ 0 w 70"/>
                <a:gd name="T9" fmla="*/ 0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70" y="30"/>
                  </a:moveTo>
                  <a:lnTo>
                    <a:pt x="60" y="39"/>
                  </a:lnTo>
                  <a:lnTo>
                    <a:pt x="0" y="13"/>
                  </a:lnTo>
                  <a:lnTo>
                    <a:pt x="0" y="0"/>
                  </a:lnTo>
                  <a:lnTo>
                    <a:pt x="70"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5" name="Freeform 2383"/>
            <p:cNvSpPr>
              <a:spLocks/>
            </p:cNvSpPr>
            <p:nvPr/>
          </p:nvSpPr>
          <p:spPr bwMode="auto">
            <a:xfrm>
              <a:off x="4951" y="2539"/>
              <a:ext cx="4" cy="62"/>
            </a:xfrm>
            <a:custGeom>
              <a:avLst/>
              <a:gdLst>
                <a:gd name="T0" fmla="*/ 0 w 14"/>
                <a:gd name="T1" fmla="*/ 0 h 366"/>
                <a:gd name="T2" fmla="*/ 0 w 14"/>
                <a:gd name="T3" fmla="*/ 0 h 366"/>
                <a:gd name="T4" fmla="*/ 0 w 14"/>
                <a:gd name="T5" fmla="*/ 0 h 366"/>
                <a:gd name="T6" fmla="*/ 0 w 14"/>
                <a:gd name="T7" fmla="*/ 0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0" y="366"/>
                  </a:moveTo>
                  <a:lnTo>
                    <a:pt x="14"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6" name="Freeform 2384"/>
            <p:cNvSpPr>
              <a:spLocks/>
            </p:cNvSpPr>
            <p:nvPr/>
          </p:nvSpPr>
          <p:spPr bwMode="auto">
            <a:xfrm>
              <a:off x="4951" y="2539"/>
              <a:ext cx="4" cy="62"/>
            </a:xfrm>
            <a:custGeom>
              <a:avLst/>
              <a:gdLst>
                <a:gd name="T0" fmla="*/ 0 w 14"/>
                <a:gd name="T1" fmla="*/ 0 h 366"/>
                <a:gd name="T2" fmla="*/ 0 w 14"/>
                <a:gd name="T3" fmla="*/ 0 h 366"/>
                <a:gd name="T4" fmla="*/ 0 w 14"/>
                <a:gd name="T5" fmla="*/ 0 h 366"/>
                <a:gd name="T6" fmla="*/ 0 w 14"/>
                <a:gd name="T7" fmla="*/ 0 h 366"/>
                <a:gd name="T8" fmla="*/ 0 60000 65536"/>
                <a:gd name="T9" fmla="*/ 0 60000 65536"/>
                <a:gd name="T10" fmla="*/ 0 60000 65536"/>
                <a:gd name="T11" fmla="*/ 0 60000 65536"/>
                <a:gd name="T12" fmla="*/ 0 w 14"/>
                <a:gd name="T13" fmla="*/ 0 h 366"/>
                <a:gd name="T14" fmla="*/ 14 w 14"/>
                <a:gd name="T15" fmla="*/ 366 h 366"/>
              </a:gdLst>
              <a:ahLst/>
              <a:cxnLst>
                <a:cxn ang="T8">
                  <a:pos x="T0" y="T1"/>
                </a:cxn>
                <a:cxn ang="T9">
                  <a:pos x="T2" y="T3"/>
                </a:cxn>
                <a:cxn ang="T10">
                  <a:pos x="T4" y="T5"/>
                </a:cxn>
                <a:cxn ang="T11">
                  <a:pos x="T6" y="T7"/>
                </a:cxn>
              </a:cxnLst>
              <a:rect l="T12" t="T13" r="T14" b="T15"/>
              <a:pathLst>
                <a:path w="14" h="366">
                  <a:moveTo>
                    <a:pt x="14" y="366"/>
                  </a:moveTo>
                  <a:lnTo>
                    <a:pt x="0" y="0"/>
                  </a:lnTo>
                  <a:lnTo>
                    <a:pt x="14" y="0"/>
                  </a:lnTo>
                  <a:lnTo>
                    <a:pt x="14"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7" name="Rectangle 2385"/>
            <p:cNvSpPr>
              <a:spLocks noChangeArrowheads="1"/>
            </p:cNvSpPr>
            <p:nvPr/>
          </p:nvSpPr>
          <p:spPr bwMode="auto">
            <a:xfrm>
              <a:off x="4951" y="2539"/>
              <a:ext cx="4" cy="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68" name="Freeform 2386"/>
            <p:cNvSpPr>
              <a:spLocks/>
            </p:cNvSpPr>
            <p:nvPr/>
          </p:nvSpPr>
          <p:spPr bwMode="auto">
            <a:xfrm>
              <a:off x="4951" y="1278"/>
              <a:ext cx="4" cy="1261"/>
            </a:xfrm>
            <a:custGeom>
              <a:avLst/>
              <a:gdLst>
                <a:gd name="T0" fmla="*/ 0 w 14"/>
                <a:gd name="T1" fmla="*/ 1 h 7330"/>
                <a:gd name="T2" fmla="*/ 0 w 14"/>
                <a:gd name="T3" fmla="*/ 1 h 7330"/>
                <a:gd name="T4" fmla="*/ 0 w 14"/>
                <a:gd name="T5" fmla="*/ 0 h 7330"/>
                <a:gd name="T6" fmla="*/ 0 w 14"/>
                <a:gd name="T7" fmla="*/ 1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0" y="7330"/>
                  </a:moveTo>
                  <a:lnTo>
                    <a:pt x="14"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69" name="Freeform 2387"/>
            <p:cNvSpPr>
              <a:spLocks/>
            </p:cNvSpPr>
            <p:nvPr/>
          </p:nvSpPr>
          <p:spPr bwMode="auto">
            <a:xfrm>
              <a:off x="4951" y="1278"/>
              <a:ext cx="4" cy="1261"/>
            </a:xfrm>
            <a:custGeom>
              <a:avLst/>
              <a:gdLst>
                <a:gd name="T0" fmla="*/ 0 w 14"/>
                <a:gd name="T1" fmla="*/ 1 h 7330"/>
                <a:gd name="T2" fmla="*/ 0 w 14"/>
                <a:gd name="T3" fmla="*/ 0 h 7330"/>
                <a:gd name="T4" fmla="*/ 0 w 14"/>
                <a:gd name="T5" fmla="*/ 0 h 7330"/>
                <a:gd name="T6" fmla="*/ 0 w 14"/>
                <a:gd name="T7" fmla="*/ 1 h 7330"/>
                <a:gd name="T8" fmla="*/ 0 60000 65536"/>
                <a:gd name="T9" fmla="*/ 0 60000 65536"/>
                <a:gd name="T10" fmla="*/ 0 60000 65536"/>
                <a:gd name="T11" fmla="*/ 0 60000 65536"/>
                <a:gd name="T12" fmla="*/ 0 w 14"/>
                <a:gd name="T13" fmla="*/ 0 h 7330"/>
                <a:gd name="T14" fmla="*/ 14 w 14"/>
                <a:gd name="T15" fmla="*/ 7330 h 7330"/>
              </a:gdLst>
              <a:ahLst/>
              <a:cxnLst>
                <a:cxn ang="T8">
                  <a:pos x="T0" y="T1"/>
                </a:cxn>
                <a:cxn ang="T9">
                  <a:pos x="T2" y="T3"/>
                </a:cxn>
                <a:cxn ang="T10">
                  <a:pos x="T4" y="T5"/>
                </a:cxn>
                <a:cxn ang="T11">
                  <a:pos x="T6" y="T7"/>
                </a:cxn>
              </a:cxnLst>
              <a:rect l="T12" t="T13" r="T14" b="T15"/>
              <a:pathLst>
                <a:path w="14" h="7330">
                  <a:moveTo>
                    <a:pt x="14" y="7330"/>
                  </a:moveTo>
                  <a:lnTo>
                    <a:pt x="0" y="0"/>
                  </a:lnTo>
                  <a:lnTo>
                    <a:pt x="14" y="0"/>
                  </a:lnTo>
                  <a:lnTo>
                    <a:pt x="14"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0" name="Rectangle 2388"/>
            <p:cNvSpPr>
              <a:spLocks noChangeArrowheads="1"/>
            </p:cNvSpPr>
            <p:nvPr/>
          </p:nvSpPr>
          <p:spPr bwMode="auto">
            <a:xfrm>
              <a:off x="4951" y="1278"/>
              <a:ext cx="4" cy="12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71" name="Freeform 2389"/>
            <p:cNvSpPr>
              <a:spLocks/>
            </p:cNvSpPr>
            <p:nvPr/>
          </p:nvSpPr>
          <p:spPr bwMode="auto">
            <a:xfrm>
              <a:off x="3135" y="1340"/>
              <a:ext cx="4"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2" name="Freeform 2390"/>
            <p:cNvSpPr>
              <a:spLocks/>
            </p:cNvSpPr>
            <p:nvPr/>
          </p:nvSpPr>
          <p:spPr bwMode="auto">
            <a:xfrm>
              <a:off x="3135" y="1340"/>
              <a:ext cx="4"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3" name="Rectangle 2391"/>
            <p:cNvSpPr>
              <a:spLocks noChangeArrowheads="1"/>
            </p:cNvSpPr>
            <p:nvPr/>
          </p:nvSpPr>
          <p:spPr bwMode="auto">
            <a:xfrm>
              <a:off x="3135" y="1340"/>
              <a:ext cx="27" cy="2588"/>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74" name="Freeform 2392"/>
            <p:cNvSpPr>
              <a:spLocks/>
            </p:cNvSpPr>
            <p:nvPr/>
          </p:nvSpPr>
          <p:spPr bwMode="auto">
            <a:xfrm>
              <a:off x="1347" y="3925"/>
              <a:ext cx="3604" cy="3"/>
            </a:xfrm>
            <a:custGeom>
              <a:avLst/>
              <a:gdLst>
                <a:gd name="T0" fmla="*/ 5 w 18772"/>
                <a:gd name="T1" fmla="*/ 0 h 13"/>
                <a:gd name="T2" fmla="*/ 5 w 18772"/>
                <a:gd name="T3" fmla="*/ 0 h 13"/>
                <a:gd name="T4" fmla="*/ 0 w 18772"/>
                <a:gd name="T5" fmla="*/ 0 h 13"/>
                <a:gd name="T6" fmla="*/ 5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5" name="Freeform 2393"/>
            <p:cNvSpPr>
              <a:spLocks/>
            </p:cNvSpPr>
            <p:nvPr/>
          </p:nvSpPr>
          <p:spPr bwMode="auto">
            <a:xfrm>
              <a:off x="1347" y="3925"/>
              <a:ext cx="3604" cy="3"/>
            </a:xfrm>
            <a:custGeom>
              <a:avLst/>
              <a:gdLst>
                <a:gd name="T0" fmla="*/ 5 w 18772"/>
                <a:gd name="T1" fmla="*/ 0 h 13"/>
                <a:gd name="T2" fmla="*/ 0 w 18772"/>
                <a:gd name="T3" fmla="*/ 0 h 13"/>
                <a:gd name="T4" fmla="*/ 0 w 18772"/>
                <a:gd name="T5" fmla="*/ 0 h 13"/>
                <a:gd name="T6" fmla="*/ 5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6" name="Freeform 2394"/>
            <p:cNvSpPr>
              <a:spLocks/>
            </p:cNvSpPr>
            <p:nvPr/>
          </p:nvSpPr>
          <p:spPr bwMode="auto">
            <a:xfrm>
              <a:off x="1347" y="3971"/>
              <a:ext cx="3604" cy="4"/>
            </a:xfrm>
            <a:custGeom>
              <a:avLst/>
              <a:gdLst>
                <a:gd name="T0" fmla="*/ 5 w 18772"/>
                <a:gd name="T1" fmla="*/ 1 h 7"/>
                <a:gd name="T2" fmla="*/ 5 w 18772"/>
                <a:gd name="T3" fmla="*/ 0 h 7"/>
                <a:gd name="T4" fmla="*/ 0 w 18772"/>
                <a:gd name="T5" fmla="*/ 1 h 7"/>
                <a:gd name="T6" fmla="*/ 5 w 18772"/>
                <a:gd name="T7" fmla="*/ 1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7" name="Freeform 2395"/>
            <p:cNvSpPr>
              <a:spLocks/>
            </p:cNvSpPr>
            <p:nvPr/>
          </p:nvSpPr>
          <p:spPr bwMode="auto">
            <a:xfrm>
              <a:off x="1347" y="3971"/>
              <a:ext cx="3604" cy="4"/>
            </a:xfrm>
            <a:custGeom>
              <a:avLst/>
              <a:gdLst>
                <a:gd name="T0" fmla="*/ 5 w 18772"/>
                <a:gd name="T1" fmla="*/ 0 h 7"/>
                <a:gd name="T2" fmla="*/ 0 w 18772"/>
                <a:gd name="T3" fmla="*/ 1 h 7"/>
                <a:gd name="T4" fmla="*/ 0 w 18772"/>
                <a:gd name="T5" fmla="*/ 0 h 7"/>
                <a:gd name="T6" fmla="*/ 5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78" name="Rectangle 2396"/>
            <p:cNvSpPr>
              <a:spLocks noChangeArrowheads="1"/>
            </p:cNvSpPr>
            <p:nvPr/>
          </p:nvSpPr>
          <p:spPr bwMode="auto">
            <a:xfrm>
              <a:off x="1347" y="3971"/>
              <a:ext cx="3604" cy="4"/>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79" name="Freeform 2397"/>
            <p:cNvSpPr>
              <a:spLocks/>
            </p:cNvSpPr>
            <p:nvPr/>
          </p:nvSpPr>
          <p:spPr bwMode="auto">
            <a:xfrm>
              <a:off x="1347" y="1297"/>
              <a:ext cx="3604" cy="3"/>
            </a:xfrm>
            <a:custGeom>
              <a:avLst/>
              <a:gdLst>
                <a:gd name="T0" fmla="*/ 5 w 18772"/>
                <a:gd name="T1" fmla="*/ 0 h 7"/>
                <a:gd name="T2" fmla="*/ 5 w 18772"/>
                <a:gd name="T3" fmla="*/ 0 h 7"/>
                <a:gd name="T4" fmla="*/ 0 w 18772"/>
                <a:gd name="T5" fmla="*/ 0 h 7"/>
                <a:gd name="T6" fmla="*/ 5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7"/>
                  </a:moveTo>
                  <a:lnTo>
                    <a:pt x="18772" y="0"/>
                  </a:lnTo>
                  <a:lnTo>
                    <a:pt x="0" y="7"/>
                  </a:lnTo>
                  <a:lnTo>
                    <a:pt x="18772" y="7"/>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0" name="Freeform 2398"/>
            <p:cNvSpPr>
              <a:spLocks/>
            </p:cNvSpPr>
            <p:nvPr/>
          </p:nvSpPr>
          <p:spPr bwMode="auto">
            <a:xfrm>
              <a:off x="1347" y="1297"/>
              <a:ext cx="3604" cy="3"/>
            </a:xfrm>
            <a:custGeom>
              <a:avLst/>
              <a:gdLst>
                <a:gd name="T0" fmla="*/ 5 w 18772"/>
                <a:gd name="T1" fmla="*/ 0 h 7"/>
                <a:gd name="T2" fmla="*/ 0 w 18772"/>
                <a:gd name="T3" fmla="*/ 0 h 7"/>
                <a:gd name="T4" fmla="*/ 0 w 18772"/>
                <a:gd name="T5" fmla="*/ 0 h 7"/>
                <a:gd name="T6" fmla="*/ 5 w 18772"/>
                <a:gd name="T7" fmla="*/ 0 h 7"/>
                <a:gd name="T8" fmla="*/ 0 60000 65536"/>
                <a:gd name="T9" fmla="*/ 0 60000 65536"/>
                <a:gd name="T10" fmla="*/ 0 60000 65536"/>
                <a:gd name="T11" fmla="*/ 0 60000 65536"/>
                <a:gd name="T12" fmla="*/ 0 w 18772"/>
                <a:gd name="T13" fmla="*/ 0 h 7"/>
                <a:gd name="T14" fmla="*/ 18772 w 18772"/>
                <a:gd name="T15" fmla="*/ 7 h 7"/>
              </a:gdLst>
              <a:ahLst/>
              <a:cxnLst>
                <a:cxn ang="T8">
                  <a:pos x="T0" y="T1"/>
                </a:cxn>
                <a:cxn ang="T9">
                  <a:pos x="T2" y="T3"/>
                </a:cxn>
                <a:cxn ang="T10">
                  <a:pos x="T4" y="T5"/>
                </a:cxn>
                <a:cxn ang="T11">
                  <a:pos x="T6" y="T7"/>
                </a:cxn>
              </a:cxnLst>
              <a:rect l="T12" t="T13" r="T14" b="T15"/>
              <a:pathLst>
                <a:path w="18772" h="7">
                  <a:moveTo>
                    <a:pt x="18772" y="0"/>
                  </a:moveTo>
                  <a:lnTo>
                    <a:pt x="0" y="7"/>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1" name="Rectangle 2399"/>
            <p:cNvSpPr>
              <a:spLocks noChangeArrowheads="1"/>
            </p:cNvSpPr>
            <p:nvPr/>
          </p:nvSpPr>
          <p:spPr bwMode="auto">
            <a:xfrm>
              <a:off x="1347" y="1297"/>
              <a:ext cx="3604" cy="3"/>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82" name="Freeform 2400"/>
            <p:cNvSpPr>
              <a:spLocks/>
            </p:cNvSpPr>
            <p:nvPr/>
          </p:nvSpPr>
          <p:spPr bwMode="auto">
            <a:xfrm>
              <a:off x="1347" y="1340"/>
              <a:ext cx="3604" cy="3"/>
            </a:xfrm>
            <a:custGeom>
              <a:avLst/>
              <a:gdLst>
                <a:gd name="T0" fmla="*/ 5 w 18772"/>
                <a:gd name="T1" fmla="*/ 0 h 13"/>
                <a:gd name="T2" fmla="*/ 5 w 18772"/>
                <a:gd name="T3" fmla="*/ 0 h 13"/>
                <a:gd name="T4" fmla="*/ 0 w 18772"/>
                <a:gd name="T5" fmla="*/ 0 h 13"/>
                <a:gd name="T6" fmla="*/ 5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13"/>
                  </a:moveTo>
                  <a:lnTo>
                    <a:pt x="18772" y="0"/>
                  </a:lnTo>
                  <a:lnTo>
                    <a:pt x="0" y="13"/>
                  </a:lnTo>
                  <a:lnTo>
                    <a:pt x="18772" y="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3" name="Freeform 2401"/>
            <p:cNvSpPr>
              <a:spLocks/>
            </p:cNvSpPr>
            <p:nvPr/>
          </p:nvSpPr>
          <p:spPr bwMode="auto">
            <a:xfrm>
              <a:off x="1347" y="1340"/>
              <a:ext cx="3604" cy="3"/>
            </a:xfrm>
            <a:custGeom>
              <a:avLst/>
              <a:gdLst>
                <a:gd name="T0" fmla="*/ 5 w 18772"/>
                <a:gd name="T1" fmla="*/ 0 h 13"/>
                <a:gd name="T2" fmla="*/ 0 w 18772"/>
                <a:gd name="T3" fmla="*/ 0 h 13"/>
                <a:gd name="T4" fmla="*/ 0 w 18772"/>
                <a:gd name="T5" fmla="*/ 0 h 13"/>
                <a:gd name="T6" fmla="*/ 5 w 18772"/>
                <a:gd name="T7" fmla="*/ 0 h 13"/>
                <a:gd name="T8" fmla="*/ 0 60000 65536"/>
                <a:gd name="T9" fmla="*/ 0 60000 65536"/>
                <a:gd name="T10" fmla="*/ 0 60000 65536"/>
                <a:gd name="T11" fmla="*/ 0 60000 65536"/>
                <a:gd name="T12" fmla="*/ 0 w 18772"/>
                <a:gd name="T13" fmla="*/ 0 h 13"/>
                <a:gd name="T14" fmla="*/ 18772 w 18772"/>
                <a:gd name="T15" fmla="*/ 13 h 13"/>
              </a:gdLst>
              <a:ahLst/>
              <a:cxnLst>
                <a:cxn ang="T8">
                  <a:pos x="T0" y="T1"/>
                </a:cxn>
                <a:cxn ang="T9">
                  <a:pos x="T2" y="T3"/>
                </a:cxn>
                <a:cxn ang="T10">
                  <a:pos x="T4" y="T5"/>
                </a:cxn>
                <a:cxn ang="T11">
                  <a:pos x="T6" y="T7"/>
                </a:cxn>
              </a:cxnLst>
              <a:rect l="T12" t="T13" r="T14" b="T15"/>
              <a:pathLst>
                <a:path w="18772" h="13">
                  <a:moveTo>
                    <a:pt x="18772" y="0"/>
                  </a:moveTo>
                  <a:lnTo>
                    <a:pt x="0" y="13"/>
                  </a:lnTo>
                  <a:lnTo>
                    <a:pt x="0" y="0"/>
                  </a:lnTo>
                  <a:lnTo>
                    <a:pt x="18772"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4" name="Rectangle 2402"/>
            <p:cNvSpPr>
              <a:spLocks noChangeArrowheads="1"/>
            </p:cNvSpPr>
            <p:nvPr/>
          </p:nvSpPr>
          <p:spPr bwMode="auto">
            <a:xfrm>
              <a:off x="1347" y="1340"/>
              <a:ext cx="3604" cy="3"/>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85" name="Freeform 2403"/>
            <p:cNvSpPr>
              <a:spLocks/>
            </p:cNvSpPr>
            <p:nvPr/>
          </p:nvSpPr>
          <p:spPr bwMode="auto">
            <a:xfrm>
              <a:off x="3159" y="1340"/>
              <a:ext cx="4"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6" name="Freeform 2404"/>
            <p:cNvSpPr>
              <a:spLocks/>
            </p:cNvSpPr>
            <p:nvPr/>
          </p:nvSpPr>
          <p:spPr bwMode="auto">
            <a:xfrm>
              <a:off x="3159" y="1340"/>
              <a:ext cx="4"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7" name="Rectangle 2405"/>
            <p:cNvSpPr>
              <a:spLocks noChangeArrowheads="1"/>
            </p:cNvSpPr>
            <p:nvPr/>
          </p:nvSpPr>
          <p:spPr bwMode="auto">
            <a:xfrm>
              <a:off x="3159" y="1340"/>
              <a:ext cx="4" cy="2588"/>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88" name="Freeform 2406"/>
            <p:cNvSpPr>
              <a:spLocks/>
            </p:cNvSpPr>
            <p:nvPr/>
          </p:nvSpPr>
          <p:spPr bwMode="auto">
            <a:xfrm>
              <a:off x="1617" y="1340"/>
              <a:ext cx="3"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89" name="Freeform 2407"/>
            <p:cNvSpPr>
              <a:spLocks/>
            </p:cNvSpPr>
            <p:nvPr/>
          </p:nvSpPr>
          <p:spPr bwMode="auto">
            <a:xfrm>
              <a:off x="1617" y="1340"/>
              <a:ext cx="3"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0" name="Rectangle 2408"/>
            <p:cNvSpPr>
              <a:spLocks noChangeArrowheads="1"/>
            </p:cNvSpPr>
            <p:nvPr/>
          </p:nvSpPr>
          <p:spPr bwMode="auto">
            <a:xfrm>
              <a:off x="1617" y="1340"/>
              <a:ext cx="27" cy="2588"/>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91" name="Freeform 2409"/>
            <p:cNvSpPr>
              <a:spLocks/>
            </p:cNvSpPr>
            <p:nvPr/>
          </p:nvSpPr>
          <p:spPr bwMode="auto">
            <a:xfrm>
              <a:off x="1641" y="1340"/>
              <a:ext cx="3"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2" name="Freeform 2410"/>
            <p:cNvSpPr>
              <a:spLocks/>
            </p:cNvSpPr>
            <p:nvPr/>
          </p:nvSpPr>
          <p:spPr bwMode="auto">
            <a:xfrm>
              <a:off x="1641" y="1340"/>
              <a:ext cx="3"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3" name="Rectangle 2411"/>
            <p:cNvSpPr>
              <a:spLocks noChangeArrowheads="1"/>
            </p:cNvSpPr>
            <p:nvPr/>
          </p:nvSpPr>
          <p:spPr bwMode="auto">
            <a:xfrm>
              <a:off x="1641" y="1340"/>
              <a:ext cx="3" cy="2588"/>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94" name="Freeform 2412"/>
            <p:cNvSpPr>
              <a:spLocks/>
            </p:cNvSpPr>
            <p:nvPr/>
          </p:nvSpPr>
          <p:spPr bwMode="auto">
            <a:xfrm>
              <a:off x="1343" y="2729"/>
              <a:ext cx="4" cy="1261"/>
            </a:xfrm>
            <a:custGeom>
              <a:avLst/>
              <a:gdLst>
                <a:gd name="T0" fmla="*/ 0 w 13"/>
                <a:gd name="T1" fmla="*/ 1 h 7329"/>
                <a:gd name="T2" fmla="*/ 0 w 13"/>
                <a:gd name="T3" fmla="*/ 1 h 7329"/>
                <a:gd name="T4" fmla="*/ 0 w 13"/>
                <a:gd name="T5" fmla="*/ 0 h 7329"/>
                <a:gd name="T6" fmla="*/ 0 w 13"/>
                <a:gd name="T7" fmla="*/ 1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0" y="7329"/>
                  </a:moveTo>
                  <a:lnTo>
                    <a:pt x="13" y="7329"/>
                  </a:lnTo>
                  <a:lnTo>
                    <a:pt x="0" y="0"/>
                  </a:lnTo>
                  <a:lnTo>
                    <a:pt x="0"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5" name="Freeform 2413"/>
            <p:cNvSpPr>
              <a:spLocks/>
            </p:cNvSpPr>
            <p:nvPr/>
          </p:nvSpPr>
          <p:spPr bwMode="auto">
            <a:xfrm>
              <a:off x="1343" y="2729"/>
              <a:ext cx="4" cy="1261"/>
            </a:xfrm>
            <a:custGeom>
              <a:avLst/>
              <a:gdLst>
                <a:gd name="T0" fmla="*/ 0 w 13"/>
                <a:gd name="T1" fmla="*/ 1 h 7329"/>
                <a:gd name="T2" fmla="*/ 0 w 13"/>
                <a:gd name="T3" fmla="*/ 0 h 7329"/>
                <a:gd name="T4" fmla="*/ 0 w 13"/>
                <a:gd name="T5" fmla="*/ 0 h 7329"/>
                <a:gd name="T6" fmla="*/ 0 w 13"/>
                <a:gd name="T7" fmla="*/ 1 h 7329"/>
                <a:gd name="T8" fmla="*/ 0 60000 65536"/>
                <a:gd name="T9" fmla="*/ 0 60000 65536"/>
                <a:gd name="T10" fmla="*/ 0 60000 65536"/>
                <a:gd name="T11" fmla="*/ 0 60000 65536"/>
                <a:gd name="T12" fmla="*/ 0 w 13"/>
                <a:gd name="T13" fmla="*/ 0 h 7329"/>
                <a:gd name="T14" fmla="*/ 13 w 13"/>
                <a:gd name="T15" fmla="*/ 7329 h 7329"/>
              </a:gdLst>
              <a:ahLst/>
              <a:cxnLst>
                <a:cxn ang="T8">
                  <a:pos x="T0" y="T1"/>
                </a:cxn>
                <a:cxn ang="T9">
                  <a:pos x="T2" y="T3"/>
                </a:cxn>
                <a:cxn ang="T10">
                  <a:pos x="T4" y="T5"/>
                </a:cxn>
                <a:cxn ang="T11">
                  <a:pos x="T6" y="T7"/>
                </a:cxn>
              </a:cxnLst>
              <a:rect l="T12" t="T13" r="T14" b="T15"/>
              <a:pathLst>
                <a:path w="13" h="7329">
                  <a:moveTo>
                    <a:pt x="13" y="7329"/>
                  </a:moveTo>
                  <a:lnTo>
                    <a:pt x="0" y="0"/>
                  </a:lnTo>
                  <a:lnTo>
                    <a:pt x="13" y="0"/>
                  </a:lnTo>
                  <a:lnTo>
                    <a:pt x="13" y="732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6" name="Rectangle 2414"/>
            <p:cNvSpPr>
              <a:spLocks noChangeArrowheads="1"/>
            </p:cNvSpPr>
            <p:nvPr/>
          </p:nvSpPr>
          <p:spPr bwMode="auto">
            <a:xfrm>
              <a:off x="1343" y="2729"/>
              <a:ext cx="4" cy="12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097" name="Freeform 2415"/>
            <p:cNvSpPr>
              <a:spLocks/>
            </p:cNvSpPr>
            <p:nvPr/>
          </p:nvSpPr>
          <p:spPr bwMode="auto">
            <a:xfrm>
              <a:off x="1343" y="2667"/>
              <a:ext cx="4" cy="62"/>
            </a:xfrm>
            <a:custGeom>
              <a:avLst/>
              <a:gdLst>
                <a:gd name="T0" fmla="*/ 0 w 13"/>
                <a:gd name="T1" fmla="*/ 0 h 365"/>
                <a:gd name="T2" fmla="*/ 0 w 13"/>
                <a:gd name="T3" fmla="*/ 0 h 365"/>
                <a:gd name="T4" fmla="*/ 0 w 13"/>
                <a:gd name="T5" fmla="*/ 0 h 365"/>
                <a:gd name="T6" fmla="*/ 0 w 13"/>
                <a:gd name="T7" fmla="*/ 0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0" y="365"/>
                  </a:moveTo>
                  <a:lnTo>
                    <a:pt x="13" y="365"/>
                  </a:lnTo>
                  <a:lnTo>
                    <a:pt x="0" y="0"/>
                  </a:lnTo>
                  <a:lnTo>
                    <a:pt x="0"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8" name="Freeform 2416"/>
            <p:cNvSpPr>
              <a:spLocks/>
            </p:cNvSpPr>
            <p:nvPr/>
          </p:nvSpPr>
          <p:spPr bwMode="auto">
            <a:xfrm>
              <a:off x="1343" y="2667"/>
              <a:ext cx="4" cy="62"/>
            </a:xfrm>
            <a:custGeom>
              <a:avLst/>
              <a:gdLst>
                <a:gd name="T0" fmla="*/ 0 w 13"/>
                <a:gd name="T1" fmla="*/ 0 h 365"/>
                <a:gd name="T2" fmla="*/ 0 w 13"/>
                <a:gd name="T3" fmla="*/ 0 h 365"/>
                <a:gd name="T4" fmla="*/ 0 w 13"/>
                <a:gd name="T5" fmla="*/ 0 h 365"/>
                <a:gd name="T6" fmla="*/ 0 w 13"/>
                <a:gd name="T7" fmla="*/ 0 h 365"/>
                <a:gd name="T8" fmla="*/ 0 60000 65536"/>
                <a:gd name="T9" fmla="*/ 0 60000 65536"/>
                <a:gd name="T10" fmla="*/ 0 60000 65536"/>
                <a:gd name="T11" fmla="*/ 0 60000 65536"/>
                <a:gd name="T12" fmla="*/ 0 w 13"/>
                <a:gd name="T13" fmla="*/ 0 h 365"/>
                <a:gd name="T14" fmla="*/ 13 w 13"/>
                <a:gd name="T15" fmla="*/ 365 h 365"/>
              </a:gdLst>
              <a:ahLst/>
              <a:cxnLst>
                <a:cxn ang="T8">
                  <a:pos x="T0" y="T1"/>
                </a:cxn>
                <a:cxn ang="T9">
                  <a:pos x="T2" y="T3"/>
                </a:cxn>
                <a:cxn ang="T10">
                  <a:pos x="T4" y="T5"/>
                </a:cxn>
                <a:cxn ang="T11">
                  <a:pos x="T6" y="T7"/>
                </a:cxn>
              </a:cxnLst>
              <a:rect l="T12" t="T13" r="T14" b="T15"/>
              <a:pathLst>
                <a:path w="13" h="365">
                  <a:moveTo>
                    <a:pt x="13" y="365"/>
                  </a:moveTo>
                  <a:lnTo>
                    <a:pt x="0" y="0"/>
                  </a:lnTo>
                  <a:lnTo>
                    <a:pt x="13" y="0"/>
                  </a:lnTo>
                  <a:lnTo>
                    <a:pt x="13" y="36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099" name="Rectangle 2417"/>
            <p:cNvSpPr>
              <a:spLocks noChangeArrowheads="1"/>
            </p:cNvSpPr>
            <p:nvPr/>
          </p:nvSpPr>
          <p:spPr bwMode="auto">
            <a:xfrm>
              <a:off x="1343" y="2667"/>
              <a:ext cx="4" cy="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100" name="Freeform 2418"/>
            <p:cNvSpPr>
              <a:spLocks/>
            </p:cNvSpPr>
            <p:nvPr/>
          </p:nvSpPr>
          <p:spPr bwMode="auto">
            <a:xfrm>
              <a:off x="1333" y="2632"/>
              <a:ext cx="14" cy="7"/>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1" name="Freeform 2419"/>
            <p:cNvSpPr>
              <a:spLocks/>
            </p:cNvSpPr>
            <p:nvPr/>
          </p:nvSpPr>
          <p:spPr bwMode="auto">
            <a:xfrm>
              <a:off x="1333" y="2636"/>
              <a:ext cx="14" cy="3"/>
            </a:xfrm>
            <a:custGeom>
              <a:avLst/>
              <a:gdLst>
                <a:gd name="T0" fmla="*/ 0 w 69"/>
                <a:gd name="T1" fmla="*/ 0 h 26"/>
                <a:gd name="T2" fmla="*/ 0 w 69"/>
                <a:gd name="T3" fmla="*/ 0 h 26"/>
                <a:gd name="T4" fmla="*/ 0 w 69"/>
                <a:gd name="T5" fmla="*/ 0 h 26"/>
                <a:gd name="T6" fmla="*/ 0 w 69"/>
                <a:gd name="T7" fmla="*/ 0 h 26"/>
                <a:gd name="T8" fmla="*/ 0 60000 65536"/>
                <a:gd name="T9" fmla="*/ 0 60000 65536"/>
                <a:gd name="T10" fmla="*/ 0 60000 65536"/>
                <a:gd name="T11" fmla="*/ 0 60000 65536"/>
                <a:gd name="T12" fmla="*/ 0 w 69"/>
                <a:gd name="T13" fmla="*/ 0 h 26"/>
                <a:gd name="T14" fmla="*/ 69 w 69"/>
                <a:gd name="T15" fmla="*/ 26 h 26"/>
              </a:gdLst>
              <a:ahLst/>
              <a:cxnLst>
                <a:cxn ang="T8">
                  <a:pos x="T0" y="T1"/>
                </a:cxn>
                <a:cxn ang="T9">
                  <a:pos x="T2" y="T3"/>
                </a:cxn>
                <a:cxn ang="T10">
                  <a:pos x="T4" y="T5"/>
                </a:cxn>
                <a:cxn ang="T11">
                  <a:pos x="T6" y="T7"/>
                </a:cxn>
              </a:cxnLst>
              <a:rect l="T12" t="T13" r="T14" b="T15"/>
              <a:pathLst>
                <a:path w="69" h="26">
                  <a:moveTo>
                    <a:pt x="69" y="0"/>
                  </a:moveTo>
                  <a:lnTo>
                    <a:pt x="0" y="15"/>
                  </a:lnTo>
                  <a:lnTo>
                    <a:pt x="9" y="26"/>
                  </a:lnTo>
                  <a:lnTo>
                    <a:pt x="6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2" name="Freeform 2420"/>
            <p:cNvSpPr>
              <a:spLocks/>
            </p:cNvSpPr>
            <p:nvPr/>
          </p:nvSpPr>
          <p:spPr bwMode="auto">
            <a:xfrm>
              <a:off x="1333" y="2632"/>
              <a:ext cx="14" cy="7"/>
            </a:xfrm>
            <a:custGeom>
              <a:avLst/>
              <a:gdLst>
                <a:gd name="T0" fmla="*/ 0 w 69"/>
                <a:gd name="T1" fmla="*/ 0 h 40"/>
                <a:gd name="T2" fmla="*/ 0 w 69"/>
                <a:gd name="T3" fmla="*/ 0 h 40"/>
                <a:gd name="T4" fmla="*/ 0 w 69"/>
                <a:gd name="T5" fmla="*/ 0 h 40"/>
                <a:gd name="T6" fmla="*/ 0 w 69"/>
                <a:gd name="T7" fmla="*/ 0 h 40"/>
                <a:gd name="T8" fmla="*/ 0 w 69"/>
                <a:gd name="T9" fmla="*/ 0 h 40"/>
                <a:gd name="T10" fmla="*/ 0 60000 65536"/>
                <a:gd name="T11" fmla="*/ 0 60000 65536"/>
                <a:gd name="T12" fmla="*/ 0 60000 65536"/>
                <a:gd name="T13" fmla="*/ 0 60000 65536"/>
                <a:gd name="T14" fmla="*/ 0 60000 65536"/>
                <a:gd name="T15" fmla="*/ 0 w 69"/>
                <a:gd name="T16" fmla="*/ 0 h 40"/>
                <a:gd name="T17" fmla="*/ 69 w 69"/>
                <a:gd name="T18" fmla="*/ 40 h 40"/>
              </a:gdLst>
              <a:ahLst/>
              <a:cxnLst>
                <a:cxn ang="T10">
                  <a:pos x="T0" y="T1"/>
                </a:cxn>
                <a:cxn ang="T11">
                  <a:pos x="T2" y="T3"/>
                </a:cxn>
                <a:cxn ang="T12">
                  <a:pos x="T4" y="T5"/>
                </a:cxn>
                <a:cxn ang="T13">
                  <a:pos x="T6" y="T7"/>
                </a:cxn>
                <a:cxn ang="T14">
                  <a:pos x="T8" y="T9"/>
                </a:cxn>
              </a:cxnLst>
              <a:rect l="T15" t="T16" r="T17" b="T18"/>
              <a:pathLst>
                <a:path w="69" h="40">
                  <a:moveTo>
                    <a:pt x="69" y="0"/>
                  </a:moveTo>
                  <a:lnTo>
                    <a:pt x="69" y="14"/>
                  </a:lnTo>
                  <a:lnTo>
                    <a:pt x="9" y="40"/>
                  </a:lnTo>
                  <a:lnTo>
                    <a:pt x="0" y="29"/>
                  </a:lnTo>
                  <a:lnTo>
                    <a:pt x="6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03" name="Freeform 2421"/>
            <p:cNvSpPr>
              <a:spLocks/>
            </p:cNvSpPr>
            <p:nvPr/>
          </p:nvSpPr>
          <p:spPr bwMode="auto">
            <a:xfrm>
              <a:off x="1326" y="2639"/>
              <a:ext cx="7" cy="12"/>
            </a:xfrm>
            <a:custGeom>
              <a:avLst/>
              <a:gdLst>
                <a:gd name="T0" fmla="*/ 0 w 38"/>
                <a:gd name="T1" fmla="*/ 0 h 72"/>
                <a:gd name="T2" fmla="*/ 0 w 38"/>
                <a:gd name="T3" fmla="*/ 0 h 72"/>
                <a:gd name="T4" fmla="*/ 0 w 38"/>
                <a:gd name="T5" fmla="*/ 0 h 72"/>
                <a:gd name="T6" fmla="*/ 0 w 38"/>
                <a:gd name="T7" fmla="*/ 0 h 72"/>
                <a:gd name="T8" fmla="*/ 0 60000 65536"/>
                <a:gd name="T9" fmla="*/ 0 60000 65536"/>
                <a:gd name="T10" fmla="*/ 0 60000 65536"/>
                <a:gd name="T11" fmla="*/ 0 60000 65536"/>
                <a:gd name="T12" fmla="*/ 0 w 38"/>
                <a:gd name="T13" fmla="*/ 0 h 72"/>
                <a:gd name="T14" fmla="*/ 38 w 38"/>
                <a:gd name="T15" fmla="*/ 72 h 72"/>
              </a:gdLst>
              <a:ahLst/>
              <a:cxnLst>
                <a:cxn ang="T8">
                  <a:pos x="T0" y="T1"/>
                </a:cxn>
                <a:cxn ang="T9">
                  <a:pos x="T2" y="T3"/>
                </a:cxn>
                <a:cxn ang="T10">
                  <a:pos x="T4" y="T5"/>
                </a:cxn>
                <a:cxn ang="T11">
                  <a:pos x="T6" y="T7"/>
                </a:cxn>
              </a:cxnLst>
              <a:rect l="T12" t="T13" r="T14" b="T15"/>
              <a:pathLst>
                <a:path w="38" h="72">
                  <a:moveTo>
                    <a:pt x="29" y="0"/>
                  </a:moveTo>
                  <a:lnTo>
                    <a:pt x="38" y="11"/>
                  </a:lnTo>
                  <a:lnTo>
                    <a:pt x="0" y="72"/>
                  </a:lnTo>
                  <a:lnTo>
                    <a:pt x="29"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4" name="Freeform 2422"/>
            <p:cNvSpPr>
              <a:spLocks/>
            </p:cNvSpPr>
            <p:nvPr/>
          </p:nvSpPr>
          <p:spPr bwMode="auto">
            <a:xfrm>
              <a:off x="1326" y="2639"/>
              <a:ext cx="7" cy="12"/>
            </a:xfrm>
            <a:custGeom>
              <a:avLst/>
              <a:gdLst>
                <a:gd name="T0" fmla="*/ 0 w 38"/>
                <a:gd name="T1" fmla="*/ 0 h 61"/>
                <a:gd name="T2" fmla="*/ 0 w 38"/>
                <a:gd name="T3" fmla="*/ 0 h 61"/>
                <a:gd name="T4" fmla="*/ 0 w 38"/>
                <a:gd name="T5" fmla="*/ 0 h 61"/>
                <a:gd name="T6" fmla="*/ 0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38" y="0"/>
                  </a:moveTo>
                  <a:lnTo>
                    <a:pt x="0" y="61"/>
                  </a:lnTo>
                  <a:lnTo>
                    <a:pt x="14" y="61"/>
                  </a:lnTo>
                  <a:lnTo>
                    <a:pt x="38"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5" name="Freeform 2423"/>
            <p:cNvSpPr>
              <a:spLocks/>
            </p:cNvSpPr>
            <p:nvPr/>
          </p:nvSpPr>
          <p:spPr bwMode="auto">
            <a:xfrm>
              <a:off x="1326" y="2639"/>
              <a:ext cx="7" cy="12"/>
            </a:xfrm>
            <a:custGeom>
              <a:avLst/>
              <a:gdLst>
                <a:gd name="T0" fmla="*/ 0 w 38"/>
                <a:gd name="T1" fmla="*/ 0 h 72"/>
                <a:gd name="T2" fmla="*/ 0 w 38"/>
                <a:gd name="T3" fmla="*/ 0 h 72"/>
                <a:gd name="T4" fmla="*/ 0 w 38"/>
                <a:gd name="T5" fmla="*/ 0 h 72"/>
                <a:gd name="T6" fmla="*/ 0 w 38"/>
                <a:gd name="T7" fmla="*/ 0 h 72"/>
                <a:gd name="T8" fmla="*/ 0 w 38"/>
                <a:gd name="T9" fmla="*/ 0 h 72"/>
                <a:gd name="T10" fmla="*/ 0 60000 65536"/>
                <a:gd name="T11" fmla="*/ 0 60000 65536"/>
                <a:gd name="T12" fmla="*/ 0 60000 65536"/>
                <a:gd name="T13" fmla="*/ 0 60000 65536"/>
                <a:gd name="T14" fmla="*/ 0 60000 65536"/>
                <a:gd name="T15" fmla="*/ 0 w 38"/>
                <a:gd name="T16" fmla="*/ 0 h 72"/>
                <a:gd name="T17" fmla="*/ 38 w 38"/>
                <a:gd name="T18" fmla="*/ 72 h 72"/>
              </a:gdLst>
              <a:ahLst/>
              <a:cxnLst>
                <a:cxn ang="T10">
                  <a:pos x="T0" y="T1"/>
                </a:cxn>
                <a:cxn ang="T11">
                  <a:pos x="T2" y="T3"/>
                </a:cxn>
                <a:cxn ang="T12">
                  <a:pos x="T4" y="T5"/>
                </a:cxn>
                <a:cxn ang="T13">
                  <a:pos x="T6" y="T7"/>
                </a:cxn>
                <a:cxn ang="T14">
                  <a:pos x="T8" y="T9"/>
                </a:cxn>
              </a:cxnLst>
              <a:rect l="T15" t="T16" r="T17" b="T18"/>
              <a:pathLst>
                <a:path w="38" h="72">
                  <a:moveTo>
                    <a:pt x="29" y="0"/>
                  </a:moveTo>
                  <a:lnTo>
                    <a:pt x="38" y="11"/>
                  </a:lnTo>
                  <a:lnTo>
                    <a:pt x="14" y="72"/>
                  </a:lnTo>
                  <a:lnTo>
                    <a:pt x="0" y="72"/>
                  </a:lnTo>
                  <a:lnTo>
                    <a:pt x="29"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06" name="Freeform 2424"/>
            <p:cNvSpPr>
              <a:spLocks/>
            </p:cNvSpPr>
            <p:nvPr/>
          </p:nvSpPr>
          <p:spPr bwMode="auto">
            <a:xfrm>
              <a:off x="1326" y="2651"/>
              <a:ext cx="7" cy="12"/>
            </a:xfrm>
            <a:custGeom>
              <a:avLst/>
              <a:gdLst>
                <a:gd name="T0" fmla="*/ 0 w 29"/>
                <a:gd name="T1" fmla="*/ 0 h 70"/>
                <a:gd name="T2" fmla="*/ 0 w 29"/>
                <a:gd name="T3" fmla="*/ 0 h 70"/>
                <a:gd name="T4" fmla="*/ 0 w 29"/>
                <a:gd name="T5" fmla="*/ 0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0" y="0"/>
                  </a:moveTo>
                  <a:lnTo>
                    <a:pt x="14" y="0"/>
                  </a:lnTo>
                  <a:lnTo>
                    <a:pt x="29" y="70"/>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7" name="Freeform 2425"/>
            <p:cNvSpPr>
              <a:spLocks/>
            </p:cNvSpPr>
            <p:nvPr/>
          </p:nvSpPr>
          <p:spPr bwMode="auto">
            <a:xfrm>
              <a:off x="1329" y="2651"/>
              <a:ext cx="4" cy="12"/>
            </a:xfrm>
            <a:custGeom>
              <a:avLst/>
              <a:gdLst>
                <a:gd name="T0" fmla="*/ 0 w 24"/>
                <a:gd name="T1" fmla="*/ 0 h 70"/>
                <a:gd name="T2" fmla="*/ 0 w 24"/>
                <a:gd name="T3" fmla="*/ 0 h 70"/>
                <a:gd name="T4" fmla="*/ 0 w 24"/>
                <a:gd name="T5" fmla="*/ 0 h 70"/>
                <a:gd name="T6" fmla="*/ 0 w 24"/>
                <a:gd name="T7" fmla="*/ 0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0" y="0"/>
                  </a:moveTo>
                  <a:lnTo>
                    <a:pt x="15" y="70"/>
                  </a:lnTo>
                  <a:lnTo>
                    <a:pt x="24" y="61"/>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08" name="Freeform 2426"/>
            <p:cNvSpPr>
              <a:spLocks/>
            </p:cNvSpPr>
            <p:nvPr/>
          </p:nvSpPr>
          <p:spPr bwMode="auto">
            <a:xfrm>
              <a:off x="1326" y="2651"/>
              <a:ext cx="7" cy="12"/>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0" y="0"/>
                  </a:moveTo>
                  <a:lnTo>
                    <a:pt x="14" y="0"/>
                  </a:lnTo>
                  <a:lnTo>
                    <a:pt x="38" y="61"/>
                  </a:lnTo>
                  <a:lnTo>
                    <a:pt x="29" y="70"/>
                  </a:lnTo>
                  <a:lnTo>
                    <a:pt x="0"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09" name="Freeform 2427"/>
            <p:cNvSpPr>
              <a:spLocks/>
            </p:cNvSpPr>
            <p:nvPr/>
          </p:nvSpPr>
          <p:spPr bwMode="auto">
            <a:xfrm>
              <a:off x="1333" y="2660"/>
              <a:ext cx="14" cy="7"/>
            </a:xfrm>
            <a:custGeom>
              <a:avLst/>
              <a:gdLst>
                <a:gd name="T0" fmla="*/ 0 w 69"/>
                <a:gd name="T1" fmla="*/ 0 h 39"/>
                <a:gd name="T2" fmla="*/ 0 w 69"/>
                <a:gd name="T3" fmla="*/ 0 h 39"/>
                <a:gd name="T4" fmla="*/ 0 w 69"/>
                <a:gd name="T5" fmla="*/ 0 h 39"/>
                <a:gd name="T6" fmla="*/ 0 w 69"/>
                <a:gd name="T7" fmla="*/ 0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9"/>
                  </a:moveTo>
                  <a:lnTo>
                    <a:pt x="9" y="0"/>
                  </a:lnTo>
                  <a:lnTo>
                    <a:pt x="69" y="39"/>
                  </a:lnTo>
                  <a:lnTo>
                    <a:pt x="0"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0" name="Freeform 2428"/>
            <p:cNvSpPr>
              <a:spLocks/>
            </p:cNvSpPr>
            <p:nvPr/>
          </p:nvSpPr>
          <p:spPr bwMode="auto">
            <a:xfrm>
              <a:off x="1333" y="2660"/>
              <a:ext cx="14" cy="7"/>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1" name="Freeform 2429"/>
            <p:cNvSpPr>
              <a:spLocks/>
            </p:cNvSpPr>
            <p:nvPr/>
          </p:nvSpPr>
          <p:spPr bwMode="auto">
            <a:xfrm>
              <a:off x="1333" y="2660"/>
              <a:ext cx="14"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9"/>
                  </a:moveTo>
                  <a:lnTo>
                    <a:pt x="9" y="0"/>
                  </a:lnTo>
                  <a:lnTo>
                    <a:pt x="69" y="26"/>
                  </a:lnTo>
                  <a:lnTo>
                    <a:pt x="69" y="39"/>
                  </a:lnTo>
                  <a:lnTo>
                    <a:pt x="0"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12" name="Freeform 2430"/>
            <p:cNvSpPr>
              <a:spLocks/>
            </p:cNvSpPr>
            <p:nvPr/>
          </p:nvSpPr>
          <p:spPr bwMode="auto">
            <a:xfrm>
              <a:off x="1347" y="2629"/>
              <a:ext cx="10" cy="7"/>
            </a:xfrm>
            <a:custGeom>
              <a:avLst/>
              <a:gdLst>
                <a:gd name="T0" fmla="*/ 0 w 71"/>
                <a:gd name="T1" fmla="*/ 0 h 30"/>
                <a:gd name="T2" fmla="*/ 0 w 71"/>
                <a:gd name="T3" fmla="*/ 0 h 30"/>
                <a:gd name="T4" fmla="*/ 0 w 71"/>
                <a:gd name="T5" fmla="*/ 0 h 30"/>
                <a:gd name="T6" fmla="*/ 0 w 71"/>
                <a:gd name="T7" fmla="*/ 0 h 30"/>
                <a:gd name="T8" fmla="*/ 0 60000 65536"/>
                <a:gd name="T9" fmla="*/ 0 60000 65536"/>
                <a:gd name="T10" fmla="*/ 0 60000 65536"/>
                <a:gd name="T11" fmla="*/ 0 60000 65536"/>
                <a:gd name="T12" fmla="*/ 0 w 71"/>
                <a:gd name="T13" fmla="*/ 0 h 30"/>
                <a:gd name="T14" fmla="*/ 71 w 71"/>
                <a:gd name="T15" fmla="*/ 30 h 30"/>
              </a:gdLst>
              <a:ahLst/>
              <a:cxnLst>
                <a:cxn ang="T8">
                  <a:pos x="T0" y="T1"/>
                </a:cxn>
                <a:cxn ang="T9">
                  <a:pos x="T2" y="T3"/>
                </a:cxn>
                <a:cxn ang="T10">
                  <a:pos x="T4" y="T5"/>
                </a:cxn>
                <a:cxn ang="T11">
                  <a:pos x="T6" y="T7"/>
                </a:cxn>
              </a:cxnLst>
              <a:rect l="T12" t="T13" r="T14" b="T15"/>
              <a:pathLst>
                <a:path w="71" h="30">
                  <a:moveTo>
                    <a:pt x="0" y="30"/>
                  </a:moveTo>
                  <a:lnTo>
                    <a:pt x="0" y="16"/>
                  </a:lnTo>
                  <a:lnTo>
                    <a:pt x="71" y="0"/>
                  </a:lnTo>
                  <a:lnTo>
                    <a:pt x="0"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3" name="Freeform 2431"/>
            <p:cNvSpPr>
              <a:spLocks/>
            </p:cNvSpPr>
            <p:nvPr/>
          </p:nvSpPr>
          <p:spPr bwMode="auto">
            <a:xfrm>
              <a:off x="1347" y="2629"/>
              <a:ext cx="10" cy="3"/>
            </a:xfrm>
            <a:custGeom>
              <a:avLst/>
              <a:gdLst>
                <a:gd name="T0" fmla="*/ 0 w 71"/>
                <a:gd name="T1" fmla="*/ 0 h 26"/>
                <a:gd name="T2" fmla="*/ 0 w 71"/>
                <a:gd name="T3" fmla="*/ 0 h 26"/>
                <a:gd name="T4" fmla="*/ 0 w 71"/>
                <a:gd name="T5" fmla="*/ 0 h 26"/>
                <a:gd name="T6" fmla="*/ 0 w 71"/>
                <a:gd name="T7" fmla="*/ 0 h 26"/>
                <a:gd name="T8" fmla="*/ 0 60000 65536"/>
                <a:gd name="T9" fmla="*/ 0 60000 65536"/>
                <a:gd name="T10" fmla="*/ 0 60000 65536"/>
                <a:gd name="T11" fmla="*/ 0 60000 65536"/>
                <a:gd name="T12" fmla="*/ 0 w 71"/>
                <a:gd name="T13" fmla="*/ 0 h 26"/>
                <a:gd name="T14" fmla="*/ 71 w 71"/>
                <a:gd name="T15" fmla="*/ 26 h 26"/>
              </a:gdLst>
              <a:ahLst/>
              <a:cxnLst>
                <a:cxn ang="T8">
                  <a:pos x="T0" y="T1"/>
                </a:cxn>
                <a:cxn ang="T9">
                  <a:pos x="T2" y="T3"/>
                </a:cxn>
                <a:cxn ang="T10">
                  <a:pos x="T4" y="T5"/>
                </a:cxn>
                <a:cxn ang="T11">
                  <a:pos x="T6" y="T7"/>
                </a:cxn>
              </a:cxnLst>
              <a:rect l="T12" t="T13" r="T14" b="T15"/>
              <a:pathLst>
                <a:path w="71" h="26">
                  <a:moveTo>
                    <a:pt x="0" y="26"/>
                  </a:moveTo>
                  <a:lnTo>
                    <a:pt x="71" y="10"/>
                  </a:lnTo>
                  <a:lnTo>
                    <a:pt x="62" y="0"/>
                  </a:lnTo>
                  <a:lnTo>
                    <a:pt x="0" y="2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4" name="Freeform 2432"/>
            <p:cNvSpPr>
              <a:spLocks/>
            </p:cNvSpPr>
            <p:nvPr/>
          </p:nvSpPr>
          <p:spPr bwMode="auto">
            <a:xfrm>
              <a:off x="1347" y="2629"/>
              <a:ext cx="10" cy="7"/>
            </a:xfrm>
            <a:custGeom>
              <a:avLst/>
              <a:gdLst>
                <a:gd name="T0" fmla="*/ 0 w 71"/>
                <a:gd name="T1" fmla="*/ 0 h 40"/>
                <a:gd name="T2" fmla="*/ 0 w 71"/>
                <a:gd name="T3" fmla="*/ 0 h 40"/>
                <a:gd name="T4" fmla="*/ 0 w 71"/>
                <a:gd name="T5" fmla="*/ 0 h 40"/>
                <a:gd name="T6" fmla="*/ 0 w 71"/>
                <a:gd name="T7" fmla="*/ 0 h 40"/>
                <a:gd name="T8" fmla="*/ 0 w 71"/>
                <a:gd name="T9" fmla="*/ 0 h 40"/>
                <a:gd name="T10" fmla="*/ 0 60000 65536"/>
                <a:gd name="T11" fmla="*/ 0 60000 65536"/>
                <a:gd name="T12" fmla="*/ 0 60000 65536"/>
                <a:gd name="T13" fmla="*/ 0 60000 65536"/>
                <a:gd name="T14" fmla="*/ 0 60000 65536"/>
                <a:gd name="T15" fmla="*/ 0 w 71"/>
                <a:gd name="T16" fmla="*/ 0 h 40"/>
                <a:gd name="T17" fmla="*/ 71 w 71"/>
                <a:gd name="T18" fmla="*/ 40 h 40"/>
              </a:gdLst>
              <a:ahLst/>
              <a:cxnLst>
                <a:cxn ang="T10">
                  <a:pos x="T0" y="T1"/>
                </a:cxn>
                <a:cxn ang="T11">
                  <a:pos x="T2" y="T3"/>
                </a:cxn>
                <a:cxn ang="T12">
                  <a:pos x="T4" y="T5"/>
                </a:cxn>
                <a:cxn ang="T13">
                  <a:pos x="T6" y="T7"/>
                </a:cxn>
                <a:cxn ang="T14">
                  <a:pos x="T8" y="T9"/>
                </a:cxn>
              </a:cxnLst>
              <a:rect l="T15" t="T16" r="T17" b="T18"/>
              <a:pathLst>
                <a:path w="71" h="40">
                  <a:moveTo>
                    <a:pt x="0" y="40"/>
                  </a:moveTo>
                  <a:lnTo>
                    <a:pt x="0" y="26"/>
                  </a:lnTo>
                  <a:lnTo>
                    <a:pt x="62" y="0"/>
                  </a:lnTo>
                  <a:lnTo>
                    <a:pt x="71" y="10"/>
                  </a:lnTo>
                  <a:lnTo>
                    <a:pt x="0" y="4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15" name="Freeform 2433"/>
            <p:cNvSpPr>
              <a:spLocks/>
            </p:cNvSpPr>
            <p:nvPr/>
          </p:nvSpPr>
          <p:spPr bwMode="auto">
            <a:xfrm>
              <a:off x="1357" y="2617"/>
              <a:ext cx="7" cy="12"/>
            </a:xfrm>
            <a:custGeom>
              <a:avLst/>
              <a:gdLst>
                <a:gd name="T0" fmla="*/ 0 w 38"/>
                <a:gd name="T1" fmla="*/ 0 h 71"/>
                <a:gd name="T2" fmla="*/ 0 w 38"/>
                <a:gd name="T3" fmla="*/ 0 h 71"/>
                <a:gd name="T4" fmla="*/ 0 w 38"/>
                <a:gd name="T5" fmla="*/ 0 h 71"/>
                <a:gd name="T6" fmla="*/ 0 w 38"/>
                <a:gd name="T7" fmla="*/ 0 h 71"/>
                <a:gd name="T8" fmla="*/ 0 60000 65536"/>
                <a:gd name="T9" fmla="*/ 0 60000 65536"/>
                <a:gd name="T10" fmla="*/ 0 60000 65536"/>
                <a:gd name="T11" fmla="*/ 0 60000 65536"/>
                <a:gd name="T12" fmla="*/ 0 w 38"/>
                <a:gd name="T13" fmla="*/ 0 h 71"/>
                <a:gd name="T14" fmla="*/ 38 w 38"/>
                <a:gd name="T15" fmla="*/ 71 h 71"/>
              </a:gdLst>
              <a:ahLst/>
              <a:cxnLst>
                <a:cxn ang="T8">
                  <a:pos x="T0" y="T1"/>
                </a:cxn>
                <a:cxn ang="T9">
                  <a:pos x="T2" y="T3"/>
                </a:cxn>
                <a:cxn ang="T10">
                  <a:pos x="T4" y="T5"/>
                </a:cxn>
                <a:cxn ang="T11">
                  <a:pos x="T6" y="T7"/>
                </a:cxn>
              </a:cxnLst>
              <a:rect l="T12" t="T13" r="T14" b="T15"/>
              <a:pathLst>
                <a:path w="38" h="71">
                  <a:moveTo>
                    <a:pt x="9" y="71"/>
                  </a:moveTo>
                  <a:lnTo>
                    <a:pt x="0" y="61"/>
                  </a:lnTo>
                  <a:lnTo>
                    <a:pt x="38" y="0"/>
                  </a:lnTo>
                  <a:lnTo>
                    <a:pt x="9" y="7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6" name="Freeform 2434"/>
            <p:cNvSpPr>
              <a:spLocks/>
            </p:cNvSpPr>
            <p:nvPr/>
          </p:nvSpPr>
          <p:spPr bwMode="auto">
            <a:xfrm>
              <a:off x="1357" y="2617"/>
              <a:ext cx="7" cy="12"/>
            </a:xfrm>
            <a:custGeom>
              <a:avLst/>
              <a:gdLst>
                <a:gd name="T0" fmla="*/ 0 w 38"/>
                <a:gd name="T1" fmla="*/ 0 h 61"/>
                <a:gd name="T2" fmla="*/ 0 w 38"/>
                <a:gd name="T3" fmla="*/ 0 h 61"/>
                <a:gd name="T4" fmla="*/ 0 w 38"/>
                <a:gd name="T5" fmla="*/ 0 h 61"/>
                <a:gd name="T6" fmla="*/ 0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0" y="61"/>
                  </a:moveTo>
                  <a:lnTo>
                    <a:pt x="38" y="0"/>
                  </a:lnTo>
                  <a:lnTo>
                    <a:pt x="24" y="0"/>
                  </a:lnTo>
                  <a:lnTo>
                    <a:pt x="0" y="61"/>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7" name="Freeform 2435"/>
            <p:cNvSpPr>
              <a:spLocks/>
            </p:cNvSpPr>
            <p:nvPr/>
          </p:nvSpPr>
          <p:spPr bwMode="auto">
            <a:xfrm>
              <a:off x="1357" y="2617"/>
              <a:ext cx="7" cy="12"/>
            </a:xfrm>
            <a:custGeom>
              <a:avLst/>
              <a:gdLst>
                <a:gd name="T0" fmla="*/ 0 w 38"/>
                <a:gd name="T1" fmla="*/ 0 h 71"/>
                <a:gd name="T2" fmla="*/ 0 w 38"/>
                <a:gd name="T3" fmla="*/ 0 h 71"/>
                <a:gd name="T4" fmla="*/ 0 w 38"/>
                <a:gd name="T5" fmla="*/ 0 h 71"/>
                <a:gd name="T6" fmla="*/ 0 w 38"/>
                <a:gd name="T7" fmla="*/ 0 h 71"/>
                <a:gd name="T8" fmla="*/ 0 w 38"/>
                <a:gd name="T9" fmla="*/ 0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9" y="71"/>
                  </a:moveTo>
                  <a:lnTo>
                    <a:pt x="0" y="61"/>
                  </a:lnTo>
                  <a:lnTo>
                    <a:pt x="24" y="0"/>
                  </a:lnTo>
                  <a:lnTo>
                    <a:pt x="38" y="0"/>
                  </a:lnTo>
                  <a:lnTo>
                    <a:pt x="9" y="71"/>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18" name="Freeform 2436"/>
            <p:cNvSpPr>
              <a:spLocks/>
            </p:cNvSpPr>
            <p:nvPr/>
          </p:nvSpPr>
          <p:spPr bwMode="auto">
            <a:xfrm>
              <a:off x="1357" y="2605"/>
              <a:ext cx="7" cy="12"/>
            </a:xfrm>
            <a:custGeom>
              <a:avLst/>
              <a:gdLst>
                <a:gd name="T0" fmla="*/ 0 w 29"/>
                <a:gd name="T1" fmla="*/ 0 h 70"/>
                <a:gd name="T2" fmla="*/ 0 w 29"/>
                <a:gd name="T3" fmla="*/ 0 h 70"/>
                <a:gd name="T4" fmla="*/ 0 w 29"/>
                <a:gd name="T5" fmla="*/ 0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29" y="70"/>
                  </a:moveTo>
                  <a:lnTo>
                    <a:pt x="15" y="70"/>
                  </a:lnTo>
                  <a:lnTo>
                    <a:pt x="0" y="0"/>
                  </a:lnTo>
                  <a:lnTo>
                    <a:pt x="29"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19" name="Freeform 2437"/>
            <p:cNvSpPr>
              <a:spLocks/>
            </p:cNvSpPr>
            <p:nvPr/>
          </p:nvSpPr>
          <p:spPr bwMode="auto">
            <a:xfrm>
              <a:off x="1357" y="2605"/>
              <a:ext cx="4" cy="12"/>
            </a:xfrm>
            <a:custGeom>
              <a:avLst/>
              <a:gdLst>
                <a:gd name="T0" fmla="*/ 0 w 24"/>
                <a:gd name="T1" fmla="*/ 0 h 70"/>
                <a:gd name="T2" fmla="*/ 0 w 24"/>
                <a:gd name="T3" fmla="*/ 0 h 70"/>
                <a:gd name="T4" fmla="*/ 0 w 24"/>
                <a:gd name="T5" fmla="*/ 0 h 70"/>
                <a:gd name="T6" fmla="*/ 0 w 24"/>
                <a:gd name="T7" fmla="*/ 0 h 70"/>
                <a:gd name="T8" fmla="*/ 0 60000 65536"/>
                <a:gd name="T9" fmla="*/ 0 60000 65536"/>
                <a:gd name="T10" fmla="*/ 0 60000 65536"/>
                <a:gd name="T11" fmla="*/ 0 60000 65536"/>
                <a:gd name="T12" fmla="*/ 0 w 24"/>
                <a:gd name="T13" fmla="*/ 0 h 70"/>
                <a:gd name="T14" fmla="*/ 24 w 24"/>
                <a:gd name="T15" fmla="*/ 70 h 70"/>
              </a:gdLst>
              <a:ahLst/>
              <a:cxnLst>
                <a:cxn ang="T8">
                  <a:pos x="T0" y="T1"/>
                </a:cxn>
                <a:cxn ang="T9">
                  <a:pos x="T2" y="T3"/>
                </a:cxn>
                <a:cxn ang="T10">
                  <a:pos x="T4" y="T5"/>
                </a:cxn>
                <a:cxn ang="T11">
                  <a:pos x="T6" y="T7"/>
                </a:cxn>
              </a:cxnLst>
              <a:rect l="T12" t="T13" r="T14" b="T15"/>
              <a:pathLst>
                <a:path w="24" h="70">
                  <a:moveTo>
                    <a:pt x="24" y="70"/>
                  </a:moveTo>
                  <a:lnTo>
                    <a:pt x="9" y="0"/>
                  </a:lnTo>
                  <a:lnTo>
                    <a:pt x="0" y="9"/>
                  </a:lnTo>
                  <a:lnTo>
                    <a:pt x="24" y="7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0" name="Freeform 2438"/>
            <p:cNvSpPr>
              <a:spLocks/>
            </p:cNvSpPr>
            <p:nvPr/>
          </p:nvSpPr>
          <p:spPr bwMode="auto">
            <a:xfrm>
              <a:off x="1357" y="2605"/>
              <a:ext cx="7" cy="12"/>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4" y="70"/>
                  </a:lnTo>
                  <a:lnTo>
                    <a:pt x="0" y="9"/>
                  </a:lnTo>
                  <a:lnTo>
                    <a:pt x="9" y="0"/>
                  </a:lnTo>
                  <a:lnTo>
                    <a:pt x="38" y="7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21" name="Freeform 2439"/>
            <p:cNvSpPr>
              <a:spLocks/>
            </p:cNvSpPr>
            <p:nvPr/>
          </p:nvSpPr>
          <p:spPr bwMode="auto">
            <a:xfrm>
              <a:off x="1347" y="2601"/>
              <a:ext cx="10" cy="7"/>
            </a:xfrm>
            <a:custGeom>
              <a:avLst/>
              <a:gdLst>
                <a:gd name="T0" fmla="*/ 0 w 71"/>
                <a:gd name="T1" fmla="*/ 0 h 39"/>
                <a:gd name="T2" fmla="*/ 0 w 71"/>
                <a:gd name="T3" fmla="*/ 0 h 39"/>
                <a:gd name="T4" fmla="*/ 0 w 71"/>
                <a:gd name="T5" fmla="*/ 0 h 39"/>
                <a:gd name="T6" fmla="*/ 0 w 71"/>
                <a:gd name="T7" fmla="*/ 0 h 39"/>
                <a:gd name="T8" fmla="*/ 0 60000 65536"/>
                <a:gd name="T9" fmla="*/ 0 60000 65536"/>
                <a:gd name="T10" fmla="*/ 0 60000 65536"/>
                <a:gd name="T11" fmla="*/ 0 60000 65536"/>
                <a:gd name="T12" fmla="*/ 0 w 71"/>
                <a:gd name="T13" fmla="*/ 0 h 39"/>
                <a:gd name="T14" fmla="*/ 71 w 71"/>
                <a:gd name="T15" fmla="*/ 39 h 39"/>
              </a:gdLst>
              <a:ahLst/>
              <a:cxnLst>
                <a:cxn ang="T8">
                  <a:pos x="T0" y="T1"/>
                </a:cxn>
                <a:cxn ang="T9">
                  <a:pos x="T2" y="T3"/>
                </a:cxn>
                <a:cxn ang="T10">
                  <a:pos x="T4" y="T5"/>
                </a:cxn>
                <a:cxn ang="T11">
                  <a:pos x="T6" y="T7"/>
                </a:cxn>
              </a:cxnLst>
              <a:rect l="T12" t="T13" r="T14" b="T15"/>
              <a:pathLst>
                <a:path w="71" h="39">
                  <a:moveTo>
                    <a:pt x="71" y="30"/>
                  </a:moveTo>
                  <a:lnTo>
                    <a:pt x="62" y="39"/>
                  </a:lnTo>
                  <a:lnTo>
                    <a:pt x="0" y="0"/>
                  </a:lnTo>
                  <a:lnTo>
                    <a:pt x="71" y="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2" name="Freeform 2440"/>
            <p:cNvSpPr>
              <a:spLocks/>
            </p:cNvSpPr>
            <p:nvPr/>
          </p:nvSpPr>
          <p:spPr bwMode="auto">
            <a:xfrm>
              <a:off x="1347" y="2601"/>
              <a:ext cx="10" cy="7"/>
            </a:xfrm>
            <a:custGeom>
              <a:avLst/>
              <a:gdLst>
                <a:gd name="T0" fmla="*/ 0 w 62"/>
                <a:gd name="T1" fmla="*/ 0 h 39"/>
                <a:gd name="T2" fmla="*/ 0 w 62"/>
                <a:gd name="T3" fmla="*/ 0 h 39"/>
                <a:gd name="T4" fmla="*/ 0 w 62"/>
                <a:gd name="T5" fmla="*/ 0 h 39"/>
                <a:gd name="T6" fmla="*/ 0 w 62"/>
                <a:gd name="T7" fmla="*/ 0 h 39"/>
                <a:gd name="T8" fmla="*/ 0 60000 65536"/>
                <a:gd name="T9" fmla="*/ 0 60000 65536"/>
                <a:gd name="T10" fmla="*/ 0 60000 65536"/>
                <a:gd name="T11" fmla="*/ 0 60000 65536"/>
                <a:gd name="T12" fmla="*/ 0 w 62"/>
                <a:gd name="T13" fmla="*/ 0 h 39"/>
                <a:gd name="T14" fmla="*/ 62 w 62"/>
                <a:gd name="T15" fmla="*/ 39 h 39"/>
              </a:gdLst>
              <a:ahLst/>
              <a:cxnLst>
                <a:cxn ang="T8">
                  <a:pos x="T0" y="T1"/>
                </a:cxn>
                <a:cxn ang="T9">
                  <a:pos x="T2" y="T3"/>
                </a:cxn>
                <a:cxn ang="T10">
                  <a:pos x="T4" y="T5"/>
                </a:cxn>
                <a:cxn ang="T11">
                  <a:pos x="T6" y="T7"/>
                </a:cxn>
              </a:cxnLst>
              <a:rect l="T12" t="T13" r="T14" b="T15"/>
              <a:pathLst>
                <a:path w="62" h="39">
                  <a:moveTo>
                    <a:pt x="62" y="39"/>
                  </a:moveTo>
                  <a:lnTo>
                    <a:pt x="0" y="0"/>
                  </a:lnTo>
                  <a:lnTo>
                    <a:pt x="0" y="13"/>
                  </a:lnTo>
                  <a:lnTo>
                    <a:pt x="62" y="3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3" name="Freeform 2441"/>
            <p:cNvSpPr>
              <a:spLocks/>
            </p:cNvSpPr>
            <p:nvPr/>
          </p:nvSpPr>
          <p:spPr bwMode="auto">
            <a:xfrm>
              <a:off x="1347" y="2601"/>
              <a:ext cx="10" cy="7"/>
            </a:xfrm>
            <a:custGeom>
              <a:avLst/>
              <a:gdLst>
                <a:gd name="T0" fmla="*/ 0 w 71"/>
                <a:gd name="T1" fmla="*/ 0 h 39"/>
                <a:gd name="T2" fmla="*/ 0 w 71"/>
                <a:gd name="T3" fmla="*/ 0 h 39"/>
                <a:gd name="T4" fmla="*/ 0 w 71"/>
                <a:gd name="T5" fmla="*/ 0 h 39"/>
                <a:gd name="T6" fmla="*/ 0 w 71"/>
                <a:gd name="T7" fmla="*/ 0 h 39"/>
                <a:gd name="T8" fmla="*/ 0 w 71"/>
                <a:gd name="T9" fmla="*/ 0 h 39"/>
                <a:gd name="T10" fmla="*/ 0 60000 65536"/>
                <a:gd name="T11" fmla="*/ 0 60000 65536"/>
                <a:gd name="T12" fmla="*/ 0 60000 65536"/>
                <a:gd name="T13" fmla="*/ 0 60000 65536"/>
                <a:gd name="T14" fmla="*/ 0 60000 65536"/>
                <a:gd name="T15" fmla="*/ 0 w 71"/>
                <a:gd name="T16" fmla="*/ 0 h 39"/>
                <a:gd name="T17" fmla="*/ 71 w 71"/>
                <a:gd name="T18" fmla="*/ 39 h 39"/>
              </a:gdLst>
              <a:ahLst/>
              <a:cxnLst>
                <a:cxn ang="T10">
                  <a:pos x="T0" y="T1"/>
                </a:cxn>
                <a:cxn ang="T11">
                  <a:pos x="T2" y="T3"/>
                </a:cxn>
                <a:cxn ang="T12">
                  <a:pos x="T4" y="T5"/>
                </a:cxn>
                <a:cxn ang="T13">
                  <a:pos x="T6" y="T7"/>
                </a:cxn>
                <a:cxn ang="T14">
                  <a:pos x="T8" y="T9"/>
                </a:cxn>
              </a:cxnLst>
              <a:rect l="T15" t="T16" r="T17" b="T18"/>
              <a:pathLst>
                <a:path w="71" h="39">
                  <a:moveTo>
                    <a:pt x="71" y="30"/>
                  </a:moveTo>
                  <a:lnTo>
                    <a:pt x="62" y="39"/>
                  </a:lnTo>
                  <a:lnTo>
                    <a:pt x="0" y="13"/>
                  </a:lnTo>
                  <a:lnTo>
                    <a:pt x="0" y="0"/>
                  </a:lnTo>
                  <a:lnTo>
                    <a:pt x="71" y="3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24" name="Freeform 2442"/>
            <p:cNvSpPr>
              <a:spLocks/>
            </p:cNvSpPr>
            <p:nvPr/>
          </p:nvSpPr>
          <p:spPr bwMode="auto">
            <a:xfrm>
              <a:off x="1343" y="2539"/>
              <a:ext cx="4" cy="62"/>
            </a:xfrm>
            <a:custGeom>
              <a:avLst/>
              <a:gdLst>
                <a:gd name="T0" fmla="*/ 0 w 13"/>
                <a:gd name="T1" fmla="*/ 0 h 366"/>
                <a:gd name="T2" fmla="*/ 0 w 13"/>
                <a:gd name="T3" fmla="*/ 0 h 366"/>
                <a:gd name="T4" fmla="*/ 0 w 13"/>
                <a:gd name="T5" fmla="*/ 0 h 366"/>
                <a:gd name="T6" fmla="*/ 0 w 13"/>
                <a:gd name="T7" fmla="*/ 0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0" y="366"/>
                  </a:moveTo>
                  <a:lnTo>
                    <a:pt x="13" y="366"/>
                  </a:lnTo>
                  <a:lnTo>
                    <a:pt x="0" y="0"/>
                  </a:lnTo>
                  <a:lnTo>
                    <a:pt x="0"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5" name="Freeform 2443"/>
            <p:cNvSpPr>
              <a:spLocks/>
            </p:cNvSpPr>
            <p:nvPr/>
          </p:nvSpPr>
          <p:spPr bwMode="auto">
            <a:xfrm>
              <a:off x="1343" y="2539"/>
              <a:ext cx="4" cy="62"/>
            </a:xfrm>
            <a:custGeom>
              <a:avLst/>
              <a:gdLst>
                <a:gd name="T0" fmla="*/ 0 w 13"/>
                <a:gd name="T1" fmla="*/ 0 h 366"/>
                <a:gd name="T2" fmla="*/ 0 w 13"/>
                <a:gd name="T3" fmla="*/ 0 h 366"/>
                <a:gd name="T4" fmla="*/ 0 w 13"/>
                <a:gd name="T5" fmla="*/ 0 h 366"/>
                <a:gd name="T6" fmla="*/ 0 w 13"/>
                <a:gd name="T7" fmla="*/ 0 h 366"/>
                <a:gd name="T8" fmla="*/ 0 60000 65536"/>
                <a:gd name="T9" fmla="*/ 0 60000 65536"/>
                <a:gd name="T10" fmla="*/ 0 60000 65536"/>
                <a:gd name="T11" fmla="*/ 0 60000 65536"/>
                <a:gd name="T12" fmla="*/ 0 w 13"/>
                <a:gd name="T13" fmla="*/ 0 h 366"/>
                <a:gd name="T14" fmla="*/ 13 w 13"/>
                <a:gd name="T15" fmla="*/ 366 h 366"/>
              </a:gdLst>
              <a:ahLst/>
              <a:cxnLst>
                <a:cxn ang="T8">
                  <a:pos x="T0" y="T1"/>
                </a:cxn>
                <a:cxn ang="T9">
                  <a:pos x="T2" y="T3"/>
                </a:cxn>
                <a:cxn ang="T10">
                  <a:pos x="T4" y="T5"/>
                </a:cxn>
                <a:cxn ang="T11">
                  <a:pos x="T6" y="T7"/>
                </a:cxn>
              </a:cxnLst>
              <a:rect l="T12" t="T13" r="T14" b="T15"/>
              <a:pathLst>
                <a:path w="13" h="366">
                  <a:moveTo>
                    <a:pt x="13" y="366"/>
                  </a:moveTo>
                  <a:lnTo>
                    <a:pt x="0" y="0"/>
                  </a:lnTo>
                  <a:lnTo>
                    <a:pt x="13" y="0"/>
                  </a:lnTo>
                  <a:lnTo>
                    <a:pt x="13" y="366"/>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6" name="Rectangle 2444"/>
            <p:cNvSpPr>
              <a:spLocks noChangeArrowheads="1"/>
            </p:cNvSpPr>
            <p:nvPr/>
          </p:nvSpPr>
          <p:spPr bwMode="auto">
            <a:xfrm>
              <a:off x="1343" y="2539"/>
              <a:ext cx="4" cy="62"/>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127" name="Freeform 2445"/>
            <p:cNvSpPr>
              <a:spLocks/>
            </p:cNvSpPr>
            <p:nvPr/>
          </p:nvSpPr>
          <p:spPr bwMode="auto">
            <a:xfrm>
              <a:off x="1343" y="1278"/>
              <a:ext cx="4" cy="1261"/>
            </a:xfrm>
            <a:custGeom>
              <a:avLst/>
              <a:gdLst>
                <a:gd name="T0" fmla="*/ 0 w 13"/>
                <a:gd name="T1" fmla="*/ 1 h 7330"/>
                <a:gd name="T2" fmla="*/ 0 w 13"/>
                <a:gd name="T3" fmla="*/ 1 h 7330"/>
                <a:gd name="T4" fmla="*/ 0 w 13"/>
                <a:gd name="T5" fmla="*/ 0 h 7330"/>
                <a:gd name="T6" fmla="*/ 0 w 13"/>
                <a:gd name="T7" fmla="*/ 1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0" y="7330"/>
                  </a:moveTo>
                  <a:lnTo>
                    <a:pt x="13" y="7330"/>
                  </a:lnTo>
                  <a:lnTo>
                    <a:pt x="0" y="0"/>
                  </a:lnTo>
                  <a:lnTo>
                    <a:pt x="0"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8" name="Freeform 2446"/>
            <p:cNvSpPr>
              <a:spLocks/>
            </p:cNvSpPr>
            <p:nvPr/>
          </p:nvSpPr>
          <p:spPr bwMode="auto">
            <a:xfrm>
              <a:off x="1343" y="1278"/>
              <a:ext cx="4" cy="1261"/>
            </a:xfrm>
            <a:custGeom>
              <a:avLst/>
              <a:gdLst>
                <a:gd name="T0" fmla="*/ 0 w 13"/>
                <a:gd name="T1" fmla="*/ 1 h 7330"/>
                <a:gd name="T2" fmla="*/ 0 w 13"/>
                <a:gd name="T3" fmla="*/ 0 h 7330"/>
                <a:gd name="T4" fmla="*/ 0 w 13"/>
                <a:gd name="T5" fmla="*/ 0 h 7330"/>
                <a:gd name="T6" fmla="*/ 0 w 13"/>
                <a:gd name="T7" fmla="*/ 1 h 7330"/>
                <a:gd name="T8" fmla="*/ 0 60000 65536"/>
                <a:gd name="T9" fmla="*/ 0 60000 65536"/>
                <a:gd name="T10" fmla="*/ 0 60000 65536"/>
                <a:gd name="T11" fmla="*/ 0 60000 65536"/>
                <a:gd name="T12" fmla="*/ 0 w 13"/>
                <a:gd name="T13" fmla="*/ 0 h 7330"/>
                <a:gd name="T14" fmla="*/ 13 w 13"/>
                <a:gd name="T15" fmla="*/ 7330 h 7330"/>
              </a:gdLst>
              <a:ahLst/>
              <a:cxnLst>
                <a:cxn ang="T8">
                  <a:pos x="T0" y="T1"/>
                </a:cxn>
                <a:cxn ang="T9">
                  <a:pos x="T2" y="T3"/>
                </a:cxn>
                <a:cxn ang="T10">
                  <a:pos x="T4" y="T5"/>
                </a:cxn>
                <a:cxn ang="T11">
                  <a:pos x="T6" y="T7"/>
                </a:cxn>
              </a:cxnLst>
              <a:rect l="T12" t="T13" r="T14" b="T15"/>
              <a:pathLst>
                <a:path w="13" h="7330">
                  <a:moveTo>
                    <a:pt x="13" y="7330"/>
                  </a:moveTo>
                  <a:lnTo>
                    <a:pt x="0" y="0"/>
                  </a:lnTo>
                  <a:lnTo>
                    <a:pt x="13" y="0"/>
                  </a:lnTo>
                  <a:lnTo>
                    <a:pt x="13" y="733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29" name="Rectangle 2447"/>
            <p:cNvSpPr>
              <a:spLocks noChangeArrowheads="1"/>
            </p:cNvSpPr>
            <p:nvPr/>
          </p:nvSpPr>
          <p:spPr bwMode="auto">
            <a:xfrm>
              <a:off x="1343" y="1278"/>
              <a:ext cx="4" cy="12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130" name="Freeform 2448"/>
            <p:cNvSpPr>
              <a:spLocks/>
            </p:cNvSpPr>
            <p:nvPr/>
          </p:nvSpPr>
          <p:spPr bwMode="auto">
            <a:xfrm>
              <a:off x="4678" y="1340"/>
              <a:ext cx="3"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1" name="Freeform 2449"/>
            <p:cNvSpPr>
              <a:spLocks/>
            </p:cNvSpPr>
            <p:nvPr/>
          </p:nvSpPr>
          <p:spPr bwMode="auto">
            <a:xfrm>
              <a:off x="4678" y="1340"/>
              <a:ext cx="3"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2" name="Rectangle 2450"/>
            <p:cNvSpPr>
              <a:spLocks noChangeArrowheads="1"/>
            </p:cNvSpPr>
            <p:nvPr/>
          </p:nvSpPr>
          <p:spPr bwMode="auto">
            <a:xfrm>
              <a:off x="4654" y="1340"/>
              <a:ext cx="27" cy="2588"/>
            </a:xfrm>
            <a:prstGeom prst="rect">
              <a:avLst/>
            </a:prstGeom>
            <a:solidFill>
              <a:srgbClr val="808080"/>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133" name="Freeform 2451"/>
            <p:cNvSpPr>
              <a:spLocks/>
            </p:cNvSpPr>
            <p:nvPr/>
          </p:nvSpPr>
          <p:spPr bwMode="auto">
            <a:xfrm>
              <a:off x="4654" y="1340"/>
              <a:ext cx="3" cy="2588"/>
            </a:xfrm>
            <a:custGeom>
              <a:avLst/>
              <a:gdLst>
                <a:gd name="T0" fmla="*/ 0 w 13"/>
                <a:gd name="T1" fmla="*/ 2 h 15015"/>
                <a:gd name="T2" fmla="*/ 0 w 13"/>
                <a:gd name="T3" fmla="*/ 2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0" y="15015"/>
                  </a:moveTo>
                  <a:lnTo>
                    <a:pt x="13" y="15015"/>
                  </a:lnTo>
                  <a:lnTo>
                    <a:pt x="0" y="0"/>
                  </a:lnTo>
                  <a:lnTo>
                    <a:pt x="0"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4" name="Freeform 2452"/>
            <p:cNvSpPr>
              <a:spLocks/>
            </p:cNvSpPr>
            <p:nvPr/>
          </p:nvSpPr>
          <p:spPr bwMode="auto">
            <a:xfrm>
              <a:off x="4654" y="1340"/>
              <a:ext cx="3" cy="2588"/>
            </a:xfrm>
            <a:custGeom>
              <a:avLst/>
              <a:gdLst>
                <a:gd name="T0" fmla="*/ 0 w 13"/>
                <a:gd name="T1" fmla="*/ 2 h 15015"/>
                <a:gd name="T2" fmla="*/ 0 w 13"/>
                <a:gd name="T3" fmla="*/ 0 h 15015"/>
                <a:gd name="T4" fmla="*/ 0 w 13"/>
                <a:gd name="T5" fmla="*/ 0 h 15015"/>
                <a:gd name="T6" fmla="*/ 0 w 13"/>
                <a:gd name="T7" fmla="*/ 2 h 15015"/>
                <a:gd name="T8" fmla="*/ 0 60000 65536"/>
                <a:gd name="T9" fmla="*/ 0 60000 65536"/>
                <a:gd name="T10" fmla="*/ 0 60000 65536"/>
                <a:gd name="T11" fmla="*/ 0 60000 65536"/>
                <a:gd name="T12" fmla="*/ 0 w 13"/>
                <a:gd name="T13" fmla="*/ 0 h 15015"/>
                <a:gd name="T14" fmla="*/ 13 w 13"/>
                <a:gd name="T15" fmla="*/ 15015 h 15015"/>
              </a:gdLst>
              <a:ahLst/>
              <a:cxnLst>
                <a:cxn ang="T8">
                  <a:pos x="T0" y="T1"/>
                </a:cxn>
                <a:cxn ang="T9">
                  <a:pos x="T2" y="T3"/>
                </a:cxn>
                <a:cxn ang="T10">
                  <a:pos x="T4" y="T5"/>
                </a:cxn>
                <a:cxn ang="T11">
                  <a:pos x="T6" y="T7"/>
                </a:cxn>
              </a:cxnLst>
              <a:rect l="T12" t="T13" r="T14" b="T15"/>
              <a:pathLst>
                <a:path w="13" h="15015">
                  <a:moveTo>
                    <a:pt x="13" y="15015"/>
                  </a:moveTo>
                  <a:lnTo>
                    <a:pt x="0" y="0"/>
                  </a:lnTo>
                  <a:lnTo>
                    <a:pt x="13" y="0"/>
                  </a:lnTo>
                  <a:lnTo>
                    <a:pt x="13" y="150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5" name="Rectangle 2453"/>
            <p:cNvSpPr>
              <a:spLocks noChangeArrowheads="1"/>
            </p:cNvSpPr>
            <p:nvPr/>
          </p:nvSpPr>
          <p:spPr bwMode="auto">
            <a:xfrm>
              <a:off x="4654" y="1340"/>
              <a:ext cx="3" cy="2588"/>
            </a:xfrm>
            <a:prstGeom prst="rect">
              <a:avLst/>
            </a:prstGeom>
            <a:solidFill>
              <a:srgbClr val="CECECE"/>
            </a:solidFill>
            <a:ln w="9525">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136" name="Freeform 2454"/>
            <p:cNvSpPr>
              <a:spLocks/>
            </p:cNvSpPr>
            <p:nvPr/>
          </p:nvSpPr>
          <p:spPr bwMode="auto">
            <a:xfrm>
              <a:off x="4477" y="276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7" name="Freeform 2455"/>
            <p:cNvSpPr>
              <a:spLocks/>
            </p:cNvSpPr>
            <p:nvPr/>
          </p:nvSpPr>
          <p:spPr bwMode="auto">
            <a:xfrm>
              <a:off x="4481" y="2769"/>
              <a:ext cx="100"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38" name="Freeform 2456"/>
            <p:cNvSpPr>
              <a:spLocks/>
            </p:cNvSpPr>
            <p:nvPr/>
          </p:nvSpPr>
          <p:spPr bwMode="auto">
            <a:xfrm>
              <a:off x="4477" y="2769"/>
              <a:ext cx="104"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39" name="Freeform 2457"/>
            <p:cNvSpPr>
              <a:spLocks/>
            </p:cNvSpPr>
            <p:nvPr/>
          </p:nvSpPr>
          <p:spPr bwMode="auto">
            <a:xfrm>
              <a:off x="4453" y="2880"/>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0" name="Freeform 2458"/>
            <p:cNvSpPr>
              <a:spLocks/>
            </p:cNvSpPr>
            <p:nvPr/>
          </p:nvSpPr>
          <p:spPr bwMode="auto">
            <a:xfrm>
              <a:off x="4453" y="2880"/>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1" name="Freeform 2459"/>
            <p:cNvSpPr>
              <a:spLocks/>
            </p:cNvSpPr>
            <p:nvPr/>
          </p:nvSpPr>
          <p:spPr bwMode="auto">
            <a:xfrm>
              <a:off x="4453" y="2859"/>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2" name="Freeform 2460"/>
            <p:cNvSpPr>
              <a:spLocks/>
            </p:cNvSpPr>
            <p:nvPr/>
          </p:nvSpPr>
          <p:spPr bwMode="auto">
            <a:xfrm>
              <a:off x="4453" y="2859"/>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3" name="Freeform 2461"/>
            <p:cNvSpPr>
              <a:spLocks/>
            </p:cNvSpPr>
            <p:nvPr/>
          </p:nvSpPr>
          <p:spPr bwMode="auto">
            <a:xfrm>
              <a:off x="4477" y="2701"/>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4" name="Freeform 2462"/>
            <p:cNvSpPr>
              <a:spLocks/>
            </p:cNvSpPr>
            <p:nvPr/>
          </p:nvSpPr>
          <p:spPr bwMode="auto">
            <a:xfrm>
              <a:off x="4481" y="2701"/>
              <a:ext cx="100"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5" name="Freeform 2463"/>
            <p:cNvSpPr>
              <a:spLocks/>
            </p:cNvSpPr>
            <p:nvPr/>
          </p:nvSpPr>
          <p:spPr bwMode="auto">
            <a:xfrm>
              <a:off x="4477" y="2701"/>
              <a:ext cx="104"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6" name="Freeform 2464"/>
            <p:cNvSpPr>
              <a:spLocks/>
            </p:cNvSpPr>
            <p:nvPr/>
          </p:nvSpPr>
          <p:spPr bwMode="auto">
            <a:xfrm>
              <a:off x="4453" y="2812"/>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7" name="Freeform 2465"/>
            <p:cNvSpPr>
              <a:spLocks/>
            </p:cNvSpPr>
            <p:nvPr/>
          </p:nvSpPr>
          <p:spPr bwMode="auto">
            <a:xfrm>
              <a:off x="4453" y="2812"/>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8" name="Freeform 2466"/>
            <p:cNvSpPr>
              <a:spLocks/>
            </p:cNvSpPr>
            <p:nvPr/>
          </p:nvSpPr>
          <p:spPr bwMode="auto">
            <a:xfrm>
              <a:off x="4453" y="2791"/>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49" name="Freeform 2467"/>
            <p:cNvSpPr>
              <a:spLocks/>
            </p:cNvSpPr>
            <p:nvPr/>
          </p:nvSpPr>
          <p:spPr bwMode="auto">
            <a:xfrm>
              <a:off x="4453" y="2791"/>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0" name="Freeform 2468"/>
            <p:cNvSpPr>
              <a:spLocks/>
            </p:cNvSpPr>
            <p:nvPr/>
          </p:nvSpPr>
          <p:spPr bwMode="auto">
            <a:xfrm>
              <a:off x="4477" y="2632"/>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1" name="Freeform 2469"/>
            <p:cNvSpPr>
              <a:spLocks/>
            </p:cNvSpPr>
            <p:nvPr/>
          </p:nvSpPr>
          <p:spPr bwMode="auto">
            <a:xfrm>
              <a:off x="4481" y="2632"/>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2" name="Freeform 2470"/>
            <p:cNvSpPr>
              <a:spLocks/>
            </p:cNvSpPr>
            <p:nvPr/>
          </p:nvSpPr>
          <p:spPr bwMode="auto">
            <a:xfrm>
              <a:off x="4477" y="2632"/>
              <a:ext cx="104"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3" name="Freeform 2471"/>
            <p:cNvSpPr>
              <a:spLocks/>
            </p:cNvSpPr>
            <p:nvPr/>
          </p:nvSpPr>
          <p:spPr bwMode="auto">
            <a:xfrm>
              <a:off x="4453" y="2744"/>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4" name="Freeform 2472"/>
            <p:cNvSpPr>
              <a:spLocks/>
            </p:cNvSpPr>
            <p:nvPr/>
          </p:nvSpPr>
          <p:spPr bwMode="auto">
            <a:xfrm>
              <a:off x="4453" y="2744"/>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5" name="Freeform 2473"/>
            <p:cNvSpPr>
              <a:spLocks/>
            </p:cNvSpPr>
            <p:nvPr/>
          </p:nvSpPr>
          <p:spPr bwMode="auto">
            <a:xfrm>
              <a:off x="4453" y="2722"/>
              <a:ext cx="24" cy="50"/>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6" name="Freeform 2474"/>
            <p:cNvSpPr>
              <a:spLocks/>
            </p:cNvSpPr>
            <p:nvPr/>
          </p:nvSpPr>
          <p:spPr bwMode="auto">
            <a:xfrm>
              <a:off x="4453" y="2722"/>
              <a:ext cx="24" cy="50"/>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7" name="Freeform 2475"/>
            <p:cNvSpPr>
              <a:spLocks/>
            </p:cNvSpPr>
            <p:nvPr/>
          </p:nvSpPr>
          <p:spPr bwMode="auto">
            <a:xfrm>
              <a:off x="4477" y="256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8" name="Freeform 2476"/>
            <p:cNvSpPr>
              <a:spLocks/>
            </p:cNvSpPr>
            <p:nvPr/>
          </p:nvSpPr>
          <p:spPr bwMode="auto">
            <a:xfrm>
              <a:off x="4481" y="2564"/>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59" name="Freeform 2477"/>
            <p:cNvSpPr>
              <a:spLocks/>
            </p:cNvSpPr>
            <p:nvPr/>
          </p:nvSpPr>
          <p:spPr bwMode="auto">
            <a:xfrm>
              <a:off x="4477" y="2564"/>
              <a:ext cx="104"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60" name="Freeform 2478"/>
            <p:cNvSpPr>
              <a:spLocks/>
            </p:cNvSpPr>
            <p:nvPr/>
          </p:nvSpPr>
          <p:spPr bwMode="auto">
            <a:xfrm>
              <a:off x="4453" y="2676"/>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61" name="Freeform 2479"/>
            <p:cNvSpPr>
              <a:spLocks/>
            </p:cNvSpPr>
            <p:nvPr/>
          </p:nvSpPr>
          <p:spPr bwMode="auto">
            <a:xfrm>
              <a:off x="4453" y="2676"/>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62" name="Freeform 2480"/>
            <p:cNvSpPr>
              <a:spLocks/>
            </p:cNvSpPr>
            <p:nvPr/>
          </p:nvSpPr>
          <p:spPr bwMode="auto">
            <a:xfrm>
              <a:off x="4453" y="2654"/>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63" name="Freeform 2481"/>
            <p:cNvSpPr>
              <a:spLocks/>
            </p:cNvSpPr>
            <p:nvPr/>
          </p:nvSpPr>
          <p:spPr bwMode="auto">
            <a:xfrm>
              <a:off x="4453" y="2654"/>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64" name="Freeform 2482"/>
            <p:cNvSpPr>
              <a:spLocks/>
            </p:cNvSpPr>
            <p:nvPr/>
          </p:nvSpPr>
          <p:spPr bwMode="auto">
            <a:xfrm>
              <a:off x="4477" y="24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65" name="Freeform 2483"/>
            <p:cNvSpPr>
              <a:spLocks/>
            </p:cNvSpPr>
            <p:nvPr/>
          </p:nvSpPr>
          <p:spPr bwMode="auto">
            <a:xfrm>
              <a:off x="4481" y="2496"/>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66" name="Freeform 2484"/>
            <p:cNvSpPr>
              <a:spLocks/>
            </p:cNvSpPr>
            <p:nvPr/>
          </p:nvSpPr>
          <p:spPr bwMode="auto">
            <a:xfrm>
              <a:off x="4477" y="2496"/>
              <a:ext cx="104"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67" name="Freeform 2485"/>
            <p:cNvSpPr>
              <a:spLocks/>
            </p:cNvSpPr>
            <p:nvPr/>
          </p:nvSpPr>
          <p:spPr bwMode="auto">
            <a:xfrm>
              <a:off x="4453" y="2608"/>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68" name="Freeform 2486"/>
            <p:cNvSpPr>
              <a:spLocks/>
            </p:cNvSpPr>
            <p:nvPr/>
          </p:nvSpPr>
          <p:spPr bwMode="auto">
            <a:xfrm>
              <a:off x="4453" y="2608"/>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69" name="Freeform 2487"/>
            <p:cNvSpPr>
              <a:spLocks/>
            </p:cNvSpPr>
            <p:nvPr/>
          </p:nvSpPr>
          <p:spPr bwMode="auto">
            <a:xfrm>
              <a:off x="4453" y="2586"/>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0" name="Freeform 2488"/>
            <p:cNvSpPr>
              <a:spLocks/>
            </p:cNvSpPr>
            <p:nvPr/>
          </p:nvSpPr>
          <p:spPr bwMode="auto">
            <a:xfrm>
              <a:off x="4453" y="2586"/>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71" name="Freeform 2489"/>
            <p:cNvSpPr>
              <a:spLocks/>
            </p:cNvSpPr>
            <p:nvPr/>
          </p:nvSpPr>
          <p:spPr bwMode="auto">
            <a:xfrm>
              <a:off x="4477" y="2428"/>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2" name="Freeform 2490"/>
            <p:cNvSpPr>
              <a:spLocks/>
            </p:cNvSpPr>
            <p:nvPr/>
          </p:nvSpPr>
          <p:spPr bwMode="auto">
            <a:xfrm>
              <a:off x="4481" y="2428"/>
              <a:ext cx="100"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3" name="Freeform 2491"/>
            <p:cNvSpPr>
              <a:spLocks/>
            </p:cNvSpPr>
            <p:nvPr/>
          </p:nvSpPr>
          <p:spPr bwMode="auto">
            <a:xfrm>
              <a:off x="4477" y="2428"/>
              <a:ext cx="104"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74" name="Freeform 2492"/>
            <p:cNvSpPr>
              <a:spLocks/>
            </p:cNvSpPr>
            <p:nvPr/>
          </p:nvSpPr>
          <p:spPr bwMode="auto">
            <a:xfrm>
              <a:off x="4453" y="2539"/>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5" name="Freeform 2493"/>
            <p:cNvSpPr>
              <a:spLocks/>
            </p:cNvSpPr>
            <p:nvPr/>
          </p:nvSpPr>
          <p:spPr bwMode="auto">
            <a:xfrm>
              <a:off x="4453" y="2539"/>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76" name="Freeform 2494"/>
            <p:cNvSpPr>
              <a:spLocks/>
            </p:cNvSpPr>
            <p:nvPr/>
          </p:nvSpPr>
          <p:spPr bwMode="auto">
            <a:xfrm>
              <a:off x="4453" y="2518"/>
              <a:ext cx="24" cy="49"/>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7" name="Freeform 2495"/>
            <p:cNvSpPr>
              <a:spLocks/>
            </p:cNvSpPr>
            <p:nvPr/>
          </p:nvSpPr>
          <p:spPr bwMode="auto">
            <a:xfrm>
              <a:off x="4453" y="2518"/>
              <a:ext cx="24" cy="49"/>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78" name="Freeform 2496"/>
            <p:cNvSpPr>
              <a:spLocks/>
            </p:cNvSpPr>
            <p:nvPr/>
          </p:nvSpPr>
          <p:spPr bwMode="auto">
            <a:xfrm>
              <a:off x="4477" y="2360"/>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79" name="Freeform 2497"/>
            <p:cNvSpPr>
              <a:spLocks/>
            </p:cNvSpPr>
            <p:nvPr/>
          </p:nvSpPr>
          <p:spPr bwMode="auto">
            <a:xfrm>
              <a:off x="4481" y="2360"/>
              <a:ext cx="100"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0" name="Freeform 2498"/>
            <p:cNvSpPr>
              <a:spLocks/>
            </p:cNvSpPr>
            <p:nvPr/>
          </p:nvSpPr>
          <p:spPr bwMode="auto">
            <a:xfrm>
              <a:off x="4477" y="2360"/>
              <a:ext cx="104"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81" name="Freeform 2499"/>
            <p:cNvSpPr>
              <a:spLocks/>
            </p:cNvSpPr>
            <p:nvPr/>
          </p:nvSpPr>
          <p:spPr bwMode="auto">
            <a:xfrm>
              <a:off x="4453" y="2471"/>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2" name="Freeform 2500"/>
            <p:cNvSpPr>
              <a:spLocks/>
            </p:cNvSpPr>
            <p:nvPr/>
          </p:nvSpPr>
          <p:spPr bwMode="auto">
            <a:xfrm>
              <a:off x="4453" y="2471"/>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83" name="Freeform 2501"/>
            <p:cNvSpPr>
              <a:spLocks/>
            </p:cNvSpPr>
            <p:nvPr/>
          </p:nvSpPr>
          <p:spPr bwMode="auto">
            <a:xfrm>
              <a:off x="4453" y="2453"/>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4" name="Freeform 2502"/>
            <p:cNvSpPr>
              <a:spLocks/>
            </p:cNvSpPr>
            <p:nvPr/>
          </p:nvSpPr>
          <p:spPr bwMode="auto">
            <a:xfrm>
              <a:off x="4453" y="2453"/>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85" name="Freeform 2503"/>
            <p:cNvSpPr>
              <a:spLocks/>
            </p:cNvSpPr>
            <p:nvPr/>
          </p:nvSpPr>
          <p:spPr bwMode="auto">
            <a:xfrm>
              <a:off x="4477" y="2292"/>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6" name="Freeform 2504"/>
            <p:cNvSpPr>
              <a:spLocks/>
            </p:cNvSpPr>
            <p:nvPr/>
          </p:nvSpPr>
          <p:spPr bwMode="auto">
            <a:xfrm>
              <a:off x="4481" y="2292"/>
              <a:ext cx="100"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7" name="Freeform 2505"/>
            <p:cNvSpPr>
              <a:spLocks/>
            </p:cNvSpPr>
            <p:nvPr/>
          </p:nvSpPr>
          <p:spPr bwMode="auto">
            <a:xfrm>
              <a:off x="4477" y="2292"/>
              <a:ext cx="104"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88" name="Freeform 2506"/>
            <p:cNvSpPr>
              <a:spLocks/>
            </p:cNvSpPr>
            <p:nvPr/>
          </p:nvSpPr>
          <p:spPr bwMode="auto">
            <a:xfrm>
              <a:off x="4453" y="2403"/>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89" name="Freeform 2507"/>
            <p:cNvSpPr>
              <a:spLocks/>
            </p:cNvSpPr>
            <p:nvPr/>
          </p:nvSpPr>
          <p:spPr bwMode="auto">
            <a:xfrm>
              <a:off x="4453" y="2403"/>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0" name="Freeform 2508"/>
            <p:cNvSpPr>
              <a:spLocks/>
            </p:cNvSpPr>
            <p:nvPr/>
          </p:nvSpPr>
          <p:spPr bwMode="auto">
            <a:xfrm>
              <a:off x="4453" y="2384"/>
              <a:ext cx="24" cy="47"/>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91" name="Freeform 2509"/>
            <p:cNvSpPr>
              <a:spLocks/>
            </p:cNvSpPr>
            <p:nvPr/>
          </p:nvSpPr>
          <p:spPr bwMode="auto">
            <a:xfrm>
              <a:off x="4453" y="2384"/>
              <a:ext cx="24" cy="47"/>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2" name="Freeform 2510"/>
            <p:cNvSpPr>
              <a:spLocks/>
            </p:cNvSpPr>
            <p:nvPr/>
          </p:nvSpPr>
          <p:spPr bwMode="auto">
            <a:xfrm>
              <a:off x="4477" y="2223"/>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93" name="Freeform 2511"/>
            <p:cNvSpPr>
              <a:spLocks/>
            </p:cNvSpPr>
            <p:nvPr/>
          </p:nvSpPr>
          <p:spPr bwMode="auto">
            <a:xfrm>
              <a:off x="4481" y="2223"/>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94" name="Freeform 2512"/>
            <p:cNvSpPr>
              <a:spLocks/>
            </p:cNvSpPr>
            <p:nvPr/>
          </p:nvSpPr>
          <p:spPr bwMode="auto">
            <a:xfrm>
              <a:off x="4477" y="2223"/>
              <a:ext cx="104"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5" name="Freeform 2513"/>
            <p:cNvSpPr>
              <a:spLocks/>
            </p:cNvSpPr>
            <p:nvPr/>
          </p:nvSpPr>
          <p:spPr bwMode="auto">
            <a:xfrm>
              <a:off x="4453" y="2335"/>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96" name="Freeform 2514"/>
            <p:cNvSpPr>
              <a:spLocks/>
            </p:cNvSpPr>
            <p:nvPr/>
          </p:nvSpPr>
          <p:spPr bwMode="auto">
            <a:xfrm>
              <a:off x="4453" y="2335"/>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7" name="Freeform 2515"/>
            <p:cNvSpPr>
              <a:spLocks/>
            </p:cNvSpPr>
            <p:nvPr/>
          </p:nvSpPr>
          <p:spPr bwMode="auto">
            <a:xfrm>
              <a:off x="4453" y="2316"/>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198" name="Freeform 2516"/>
            <p:cNvSpPr>
              <a:spLocks/>
            </p:cNvSpPr>
            <p:nvPr/>
          </p:nvSpPr>
          <p:spPr bwMode="auto">
            <a:xfrm>
              <a:off x="4453" y="2316"/>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9" name="Freeform 2517"/>
            <p:cNvSpPr>
              <a:spLocks/>
            </p:cNvSpPr>
            <p:nvPr/>
          </p:nvSpPr>
          <p:spPr bwMode="auto">
            <a:xfrm>
              <a:off x="4477" y="215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0" name="Freeform 2518"/>
            <p:cNvSpPr>
              <a:spLocks/>
            </p:cNvSpPr>
            <p:nvPr/>
          </p:nvSpPr>
          <p:spPr bwMode="auto">
            <a:xfrm>
              <a:off x="4481" y="2158"/>
              <a:ext cx="100"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1" name="Freeform 2519"/>
            <p:cNvSpPr>
              <a:spLocks/>
            </p:cNvSpPr>
            <p:nvPr/>
          </p:nvSpPr>
          <p:spPr bwMode="auto">
            <a:xfrm>
              <a:off x="4477" y="2158"/>
              <a:ext cx="104"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02" name="Freeform 2520"/>
            <p:cNvSpPr>
              <a:spLocks/>
            </p:cNvSpPr>
            <p:nvPr/>
          </p:nvSpPr>
          <p:spPr bwMode="auto">
            <a:xfrm>
              <a:off x="4453" y="2267"/>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3" name="Freeform 2521"/>
            <p:cNvSpPr>
              <a:spLocks/>
            </p:cNvSpPr>
            <p:nvPr/>
          </p:nvSpPr>
          <p:spPr bwMode="auto">
            <a:xfrm>
              <a:off x="4453" y="2267"/>
              <a:ext cx="49" cy="28"/>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04" name="Freeform 2522"/>
            <p:cNvSpPr>
              <a:spLocks/>
            </p:cNvSpPr>
            <p:nvPr/>
          </p:nvSpPr>
          <p:spPr bwMode="auto">
            <a:xfrm>
              <a:off x="4453" y="224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5" name="Freeform 2523"/>
            <p:cNvSpPr>
              <a:spLocks/>
            </p:cNvSpPr>
            <p:nvPr/>
          </p:nvSpPr>
          <p:spPr bwMode="auto">
            <a:xfrm>
              <a:off x="4453" y="224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06" name="Freeform 2524"/>
            <p:cNvSpPr>
              <a:spLocks/>
            </p:cNvSpPr>
            <p:nvPr/>
          </p:nvSpPr>
          <p:spPr bwMode="auto">
            <a:xfrm>
              <a:off x="4477" y="2090"/>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7" name="Freeform 2525"/>
            <p:cNvSpPr>
              <a:spLocks/>
            </p:cNvSpPr>
            <p:nvPr/>
          </p:nvSpPr>
          <p:spPr bwMode="auto">
            <a:xfrm>
              <a:off x="4481" y="2090"/>
              <a:ext cx="100"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08" name="Freeform 2526"/>
            <p:cNvSpPr>
              <a:spLocks/>
            </p:cNvSpPr>
            <p:nvPr/>
          </p:nvSpPr>
          <p:spPr bwMode="auto">
            <a:xfrm>
              <a:off x="4477" y="2090"/>
              <a:ext cx="104"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09" name="Freeform 2527"/>
            <p:cNvSpPr>
              <a:spLocks/>
            </p:cNvSpPr>
            <p:nvPr/>
          </p:nvSpPr>
          <p:spPr bwMode="auto">
            <a:xfrm>
              <a:off x="4453" y="2199"/>
              <a:ext cx="49" cy="27"/>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0" name="Freeform 2528"/>
            <p:cNvSpPr>
              <a:spLocks/>
            </p:cNvSpPr>
            <p:nvPr/>
          </p:nvSpPr>
          <p:spPr bwMode="auto">
            <a:xfrm>
              <a:off x="4453" y="2199"/>
              <a:ext cx="49" cy="27"/>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11" name="Freeform 2529"/>
            <p:cNvSpPr>
              <a:spLocks/>
            </p:cNvSpPr>
            <p:nvPr/>
          </p:nvSpPr>
          <p:spPr bwMode="auto">
            <a:xfrm>
              <a:off x="4453" y="2180"/>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2" name="Freeform 2530"/>
            <p:cNvSpPr>
              <a:spLocks/>
            </p:cNvSpPr>
            <p:nvPr/>
          </p:nvSpPr>
          <p:spPr bwMode="auto">
            <a:xfrm>
              <a:off x="4453" y="2180"/>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13" name="Freeform 2531"/>
            <p:cNvSpPr>
              <a:spLocks/>
            </p:cNvSpPr>
            <p:nvPr/>
          </p:nvSpPr>
          <p:spPr bwMode="auto">
            <a:xfrm>
              <a:off x="4477" y="2022"/>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4" name="Freeform 2532"/>
            <p:cNvSpPr>
              <a:spLocks/>
            </p:cNvSpPr>
            <p:nvPr/>
          </p:nvSpPr>
          <p:spPr bwMode="auto">
            <a:xfrm>
              <a:off x="4481" y="2022"/>
              <a:ext cx="100"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5" name="Freeform 2533"/>
            <p:cNvSpPr>
              <a:spLocks/>
            </p:cNvSpPr>
            <p:nvPr/>
          </p:nvSpPr>
          <p:spPr bwMode="auto">
            <a:xfrm>
              <a:off x="4477" y="2022"/>
              <a:ext cx="104"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16" name="Freeform 2534"/>
            <p:cNvSpPr>
              <a:spLocks/>
            </p:cNvSpPr>
            <p:nvPr/>
          </p:nvSpPr>
          <p:spPr bwMode="auto">
            <a:xfrm>
              <a:off x="4453" y="2130"/>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7" name="Freeform 2535"/>
            <p:cNvSpPr>
              <a:spLocks/>
            </p:cNvSpPr>
            <p:nvPr/>
          </p:nvSpPr>
          <p:spPr bwMode="auto">
            <a:xfrm>
              <a:off x="4453" y="2130"/>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18" name="Freeform 2536"/>
            <p:cNvSpPr>
              <a:spLocks/>
            </p:cNvSpPr>
            <p:nvPr/>
          </p:nvSpPr>
          <p:spPr bwMode="auto">
            <a:xfrm>
              <a:off x="4453" y="211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19" name="Freeform 2537"/>
            <p:cNvSpPr>
              <a:spLocks/>
            </p:cNvSpPr>
            <p:nvPr/>
          </p:nvSpPr>
          <p:spPr bwMode="auto">
            <a:xfrm>
              <a:off x="4453" y="211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0" name="Freeform 2538"/>
            <p:cNvSpPr>
              <a:spLocks/>
            </p:cNvSpPr>
            <p:nvPr/>
          </p:nvSpPr>
          <p:spPr bwMode="auto">
            <a:xfrm>
              <a:off x="4477" y="1954"/>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1" name="Freeform 2539"/>
            <p:cNvSpPr>
              <a:spLocks/>
            </p:cNvSpPr>
            <p:nvPr/>
          </p:nvSpPr>
          <p:spPr bwMode="auto">
            <a:xfrm>
              <a:off x="4481" y="1954"/>
              <a:ext cx="100"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2" name="Freeform 2540"/>
            <p:cNvSpPr>
              <a:spLocks/>
            </p:cNvSpPr>
            <p:nvPr/>
          </p:nvSpPr>
          <p:spPr bwMode="auto">
            <a:xfrm>
              <a:off x="4477" y="1954"/>
              <a:ext cx="104"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3" name="Freeform 2541"/>
            <p:cNvSpPr>
              <a:spLocks/>
            </p:cNvSpPr>
            <p:nvPr/>
          </p:nvSpPr>
          <p:spPr bwMode="auto">
            <a:xfrm>
              <a:off x="4453" y="2062"/>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4" name="Freeform 2542"/>
            <p:cNvSpPr>
              <a:spLocks/>
            </p:cNvSpPr>
            <p:nvPr/>
          </p:nvSpPr>
          <p:spPr bwMode="auto">
            <a:xfrm>
              <a:off x="4453" y="2062"/>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5" name="Freeform 2543"/>
            <p:cNvSpPr>
              <a:spLocks/>
            </p:cNvSpPr>
            <p:nvPr/>
          </p:nvSpPr>
          <p:spPr bwMode="auto">
            <a:xfrm>
              <a:off x="4453" y="204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6" name="Freeform 2544"/>
            <p:cNvSpPr>
              <a:spLocks/>
            </p:cNvSpPr>
            <p:nvPr/>
          </p:nvSpPr>
          <p:spPr bwMode="auto">
            <a:xfrm>
              <a:off x="4453" y="204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7" name="Freeform 2545"/>
            <p:cNvSpPr>
              <a:spLocks/>
            </p:cNvSpPr>
            <p:nvPr/>
          </p:nvSpPr>
          <p:spPr bwMode="auto">
            <a:xfrm>
              <a:off x="4477" y="1885"/>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8" name="Freeform 2546"/>
            <p:cNvSpPr>
              <a:spLocks/>
            </p:cNvSpPr>
            <p:nvPr/>
          </p:nvSpPr>
          <p:spPr bwMode="auto">
            <a:xfrm>
              <a:off x="4481" y="1885"/>
              <a:ext cx="100"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29" name="Freeform 2547"/>
            <p:cNvSpPr>
              <a:spLocks/>
            </p:cNvSpPr>
            <p:nvPr/>
          </p:nvSpPr>
          <p:spPr bwMode="auto">
            <a:xfrm>
              <a:off x="4477" y="1885"/>
              <a:ext cx="104"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0" name="Freeform 2548"/>
            <p:cNvSpPr>
              <a:spLocks/>
            </p:cNvSpPr>
            <p:nvPr/>
          </p:nvSpPr>
          <p:spPr bwMode="auto">
            <a:xfrm>
              <a:off x="4453" y="1994"/>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31" name="Freeform 2549"/>
            <p:cNvSpPr>
              <a:spLocks/>
            </p:cNvSpPr>
            <p:nvPr/>
          </p:nvSpPr>
          <p:spPr bwMode="auto">
            <a:xfrm>
              <a:off x="4453" y="1994"/>
              <a:ext cx="49" cy="28"/>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2" name="Freeform 2550"/>
            <p:cNvSpPr>
              <a:spLocks/>
            </p:cNvSpPr>
            <p:nvPr/>
          </p:nvSpPr>
          <p:spPr bwMode="auto">
            <a:xfrm>
              <a:off x="4453" y="197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33" name="Freeform 2551"/>
            <p:cNvSpPr>
              <a:spLocks/>
            </p:cNvSpPr>
            <p:nvPr/>
          </p:nvSpPr>
          <p:spPr bwMode="auto">
            <a:xfrm>
              <a:off x="4453" y="197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4234" name="Group 2552"/>
            <p:cNvGrpSpPr>
              <a:grpSpLocks/>
            </p:cNvGrpSpPr>
            <p:nvPr/>
          </p:nvGrpSpPr>
          <p:grpSpPr bwMode="auto">
            <a:xfrm>
              <a:off x="3222" y="1408"/>
              <a:ext cx="1359" cy="2452"/>
              <a:chOff x="2820" y="2210"/>
              <a:chExt cx="393" cy="791"/>
            </a:xfrm>
          </p:grpSpPr>
          <p:sp>
            <p:nvSpPr>
              <p:cNvPr id="35848" name="Freeform 2553"/>
              <p:cNvSpPr>
                <a:spLocks/>
              </p:cNvSpPr>
              <p:nvPr/>
            </p:nvSpPr>
            <p:spPr bwMode="auto">
              <a:xfrm>
                <a:off x="3183"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49" name="Freeform 2554"/>
              <p:cNvSpPr>
                <a:spLocks/>
              </p:cNvSpPr>
              <p:nvPr/>
            </p:nvSpPr>
            <p:spPr bwMode="auto">
              <a:xfrm>
                <a:off x="3184"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0" name="Freeform 2555"/>
              <p:cNvSpPr>
                <a:spLocks/>
              </p:cNvSpPr>
              <p:nvPr/>
            </p:nvSpPr>
            <p:spPr bwMode="auto">
              <a:xfrm>
                <a:off x="3183"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1" name="Freeform 2556"/>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2" name="Freeform 2557"/>
              <p:cNvSpPr>
                <a:spLocks/>
              </p:cNvSpPr>
              <p:nvPr/>
            </p:nvSpPr>
            <p:spPr bwMode="auto">
              <a:xfrm>
                <a:off x="3176"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3" name="Freeform 2558"/>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4" name="Freeform 2559"/>
              <p:cNvSpPr>
                <a:spLocks/>
              </p:cNvSpPr>
              <p:nvPr/>
            </p:nvSpPr>
            <p:spPr bwMode="auto">
              <a:xfrm>
                <a:off x="3176"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5" name="Freeform 2560"/>
              <p:cNvSpPr>
                <a:spLocks/>
              </p:cNvSpPr>
              <p:nvPr/>
            </p:nvSpPr>
            <p:spPr bwMode="auto">
              <a:xfrm>
                <a:off x="3183"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6" name="Freeform 2561"/>
              <p:cNvSpPr>
                <a:spLocks/>
              </p:cNvSpPr>
              <p:nvPr/>
            </p:nvSpPr>
            <p:spPr bwMode="auto">
              <a:xfrm>
                <a:off x="3184"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7" name="Freeform 2562"/>
              <p:cNvSpPr>
                <a:spLocks/>
              </p:cNvSpPr>
              <p:nvPr/>
            </p:nvSpPr>
            <p:spPr bwMode="auto">
              <a:xfrm>
                <a:off x="3183"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58" name="Freeform 2563"/>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59" name="Freeform 2564"/>
              <p:cNvSpPr>
                <a:spLocks/>
              </p:cNvSpPr>
              <p:nvPr/>
            </p:nvSpPr>
            <p:spPr bwMode="auto">
              <a:xfrm>
                <a:off x="3176"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0" name="Freeform 2565"/>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61" name="Freeform 2566"/>
              <p:cNvSpPr>
                <a:spLocks/>
              </p:cNvSpPr>
              <p:nvPr/>
            </p:nvSpPr>
            <p:spPr bwMode="auto">
              <a:xfrm>
                <a:off x="3176"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2" name="Freeform 2567"/>
              <p:cNvSpPr>
                <a:spLocks/>
              </p:cNvSpPr>
              <p:nvPr/>
            </p:nvSpPr>
            <p:spPr bwMode="auto">
              <a:xfrm>
                <a:off x="3183"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63" name="Freeform 2568"/>
              <p:cNvSpPr>
                <a:spLocks/>
              </p:cNvSpPr>
              <p:nvPr/>
            </p:nvSpPr>
            <p:spPr bwMode="auto">
              <a:xfrm>
                <a:off x="3184"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64" name="Freeform 2569"/>
              <p:cNvSpPr>
                <a:spLocks/>
              </p:cNvSpPr>
              <p:nvPr/>
            </p:nvSpPr>
            <p:spPr bwMode="auto">
              <a:xfrm>
                <a:off x="3183"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5" name="Freeform 2570"/>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66" name="Freeform 2571"/>
              <p:cNvSpPr>
                <a:spLocks/>
              </p:cNvSpPr>
              <p:nvPr/>
            </p:nvSpPr>
            <p:spPr bwMode="auto">
              <a:xfrm>
                <a:off x="3176"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7" name="Freeform 2572"/>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68" name="Freeform 2573"/>
              <p:cNvSpPr>
                <a:spLocks/>
              </p:cNvSpPr>
              <p:nvPr/>
            </p:nvSpPr>
            <p:spPr bwMode="auto">
              <a:xfrm>
                <a:off x="3176"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69" name="Freeform 2574"/>
              <p:cNvSpPr>
                <a:spLocks/>
              </p:cNvSpPr>
              <p:nvPr/>
            </p:nvSpPr>
            <p:spPr bwMode="auto">
              <a:xfrm>
                <a:off x="3183"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0" name="Freeform 2575"/>
              <p:cNvSpPr>
                <a:spLocks/>
              </p:cNvSpPr>
              <p:nvPr/>
            </p:nvSpPr>
            <p:spPr bwMode="auto">
              <a:xfrm>
                <a:off x="3184"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1" name="Freeform 2576"/>
              <p:cNvSpPr>
                <a:spLocks/>
              </p:cNvSpPr>
              <p:nvPr/>
            </p:nvSpPr>
            <p:spPr bwMode="auto">
              <a:xfrm>
                <a:off x="3183"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2" name="Freeform 2577"/>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3" name="Freeform 2578"/>
              <p:cNvSpPr>
                <a:spLocks/>
              </p:cNvSpPr>
              <p:nvPr/>
            </p:nvSpPr>
            <p:spPr bwMode="auto">
              <a:xfrm>
                <a:off x="3176"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4" name="Freeform 2579"/>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5" name="Freeform 2580"/>
              <p:cNvSpPr>
                <a:spLocks/>
              </p:cNvSpPr>
              <p:nvPr/>
            </p:nvSpPr>
            <p:spPr bwMode="auto">
              <a:xfrm>
                <a:off x="3176"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6" name="Freeform 2581"/>
              <p:cNvSpPr>
                <a:spLocks/>
              </p:cNvSpPr>
              <p:nvPr/>
            </p:nvSpPr>
            <p:spPr bwMode="auto">
              <a:xfrm>
                <a:off x="3183"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7" name="Freeform 2582"/>
              <p:cNvSpPr>
                <a:spLocks/>
              </p:cNvSpPr>
              <p:nvPr/>
            </p:nvSpPr>
            <p:spPr bwMode="auto">
              <a:xfrm>
                <a:off x="3184"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78" name="Freeform 2583"/>
              <p:cNvSpPr>
                <a:spLocks/>
              </p:cNvSpPr>
              <p:nvPr/>
            </p:nvSpPr>
            <p:spPr bwMode="auto">
              <a:xfrm>
                <a:off x="3183"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9" name="Freeform 2584"/>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0" name="Freeform 2585"/>
              <p:cNvSpPr>
                <a:spLocks/>
              </p:cNvSpPr>
              <p:nvPr/>
            </p:nvSpPr>
            <p:spPr bwMode="auto">
              <a:xfrm>
                <a:off x="3176"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1" name="Freeform 2586"/>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2" name="Freeform 2587"/>
              <p:cNvSpPr>
                <a:spLocks/>
              </p:cNvSpPr>
              <p:nvPr/>
            </p:nvSpPr>
            <p:spPr bwMode="auto">
              <a:xfrm>
                <a:off x="3176"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3" name="Freeform 2588"/>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4" name="Freeform 2589"/>
              <p:cNvSpPr>
                <a:spLocks/>
              </p:cNvSpPr>
              <p:nvPr/>
            </p:nvSpPr>
            <p:spPr bwMode="auto">
              <a:xfrm>
                <a:off x="3176" y="22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5" name="Freeform 2590"/>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6" name="Freeform 2591"/>
              <p:cNvSpPr>
                <a:spLocks/>
              </p:cNvSpPr>
              <p:nvPr/>
            </p:nvSpPr>
            <p:spPr bwMode="auto">
              <a:xfrm>
                <a:off x="3176"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87" name="Freeform 2592"/>
              <p:cNvSpPr>
                <a:spLocks/>
              </p:cNvSpPr>
              <p:nvPr/>
            </p:nvSpPr>
            <p:spPr bwMode="auto">
              <a:xfrm>
                <a:off x="3183"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8" name="Freeform 2593"/>
              <p:cNvSpPr>
                <a:spLocks/>
              </p:cNvSpPr>
              <p:nvPr/>
            </p:nvSpPr>
            <p:spPr bwMode="auto">
              <a:xfrm>
                <a:off x="3184"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89" name="Freeform 2594"/>
              <p:cNvSpPr>
                <a:spLocks/>
              </p:cNvSpPr>
              <p:nvPr/>
            </p:nvSpPr>
            <p:spPr bwMode="auto">
              <a:xfrm>
                <a:off x="3183"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0" name="Freeform 2595"/>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1" name="Freeform 2596"/>
              <p:cNvSpPr>
                <a:spLocks/>
              </p:cNvSpPr>
              <p:nvPr/>
            </p:nvSpPr>
            <p:spPr bwMode="auto">
              <a:xfrm>
                <a:off x="3176" y="2239"/>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2" name="Freeform 2597"/>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3" name="Freeform 2598"/>
              <p:cNvSpPr>
                <a:spLocks/>
              </p:cNvSpPr>
              <p:nvPr/>
            </p:nvSpPr>
            <p:spPr bwMode="auto">
              <a:xfrm>
                <a:off x="3176"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4" name="Freeform 2599"/>
              <p:cNvSpPr>
                <a:spLocks/>
              </p:cNvSpPr>
              <p:nvPr/>
            </p:nvSpPr>
            <p:spPr bwMode="auto">
              <a:xfrm>
                <a:off x="3183"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5" name="Freeform 2600"/>
              <p:cNvSpPr>
                <a:spLocks/>
              </p:cNvSpPr>
              <p:nvPr/>
            </p:nvSpPr>
            <p:spPr bwMode="auto">
              <a:xfrm>
                <a:off x="3184"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6" name="Freeform 2601"/>
              <p:cNvSpPr>
                <a:spLocks/>
              </p:cNvSpPr>
              <p:nvPr/>
            </p:nvSpPr>
            <p:spPr bwMode="auto">
              <a:xfrm>
                <a:off x="3183"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97" name="Freeform 2602"/>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8" name="Freeform 2603"/>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99" name="Rectangle 2604"/>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900" name="Freeform 2605"/>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1" name="Freeform 2606"/>
              <p:cNvSpPr>
                <a:spLocks/>
              </p:cNvSpPr>
              <p:nvPr/>
            </p:nvSpPr>
            <p:spPr bwMode="auto">
              <a:xfrm>
                <a:off x="3212" y="2210"/>
                <a:ext cx="1"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2" name="Rectangle 2607"/>
              <p:cNvSpPr>
                <a:spLocks noChangeArrowheads="1"/>
              </p:cNvSpPr>
              <p:nvPr/>
            </p:nvSpPr>
            <p:spPr bwMode="auto">
              <a:xfrm>
                <a:off x="3212" y="2210"/>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903" name="Freeform 2608"/>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4" name="Freeform 2609"/>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5" name="Rectangle 2610"/>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906" name="Freeform 2611"/>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7" name="Freeform 2612"/>
              <p:cNvSpPr>
                <a:spLocks/>
              </p:cNvSpPr>
              <p:nvPr/>
            </p:nvSpPr>
            <p:spPr bwMode="auto">
              <a:xfrm>
                <a:off x="2820" y="2562"/>
                <a:ext cx="1"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08" name="Rectangle 2613"/>
              <p:cNvSpPr>
                <a:spLocks noChangeArrowheads="1"/>
              </p:cNvSpPr>
              <p:nvPr/>
            </p:nvSpPr>
            <p:spPr bwMode="auto">
              <a:xfrm>
                <a:off x="2820"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909" name="Freeform 2614"/>
              <p:cNvSpPr>
                <a:spLocks/>
              </p:cNvSpPr>
              <p:nvPr/>
            </p:nvSpPr>
            <p:spPr bwMode="auto">
              <a:xfrm>
                <a:off x="2821"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0" name="Freeform 2615"/>
              <p:cNvSpPr>
                <a:spLocks/>
              </p:cNvSpPr>
              <p:nvPr/>
            </p:nvSpPr>
            <p:spPr bwMode="auto">
              <a:xfrm>
                <a:off x="282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1" name="Freeform 2616"/>
              <p:cNvSpPr>
                <a:spLocks/>
              </p:cNvSpPr>
              <p:nvPr/>
            </p:nvSpPr>
            <p:spPr bwMode="auto">
              <a:xfrm>
                <a:off x="2820"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2" name="Freeform 2617"/>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3" name="Freeform 2618"/>
              <p:cNvSpPr>
                <a:spLocks/>
              </p:cNvSpPr>
              <p:nvPr/>
            </p:nvSpPr>
            <p:spPr bwMode="auto">
              <a:xfrm>
                <a:off x="2843"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4" name="Freeform 2619"/>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5" name="Freeform 2620"/>
              <p:cNvSpPr>
                <a:spLocks/>
              </p:cNvSpPr>
              <p:nvPr/>
            </p:nvSpPr>
            <p:spPr bwMode="auto">
              <a:xfrm>
                <a:off x="2850"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6" name="Freeform 2621"/>
              <p:cNvSpPr>
                <a:spLocks/>
              </p:cNvSpPr>
              <p:nvPr/>
            </p:nvSpPr>
            <p:spPr bwMode="auto">
              <a:xfrm>
                <a:off x="2821"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7" name="Freeform 2622"/>
              <p:cNvSpPr>
                <a:spLocks/>
              </p:cNvSpPr>
              <p:nvPr/>
            </p:nvSpPr>
            <p:spPr bwMode="auto">
              <a:xfrm>
                <a:off x="282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18" name="Freeform 2623"/>
              <p:cNvSpPr>
                <a:spLocks/>
              </p:cNvSpPr>
              <p:nvPr/>
            </p:nvSpPr>
            <p:spPr bwMode="auto">
              <a:xfrm>
                <a:off x="2820"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19" name="Freeform 2624"/>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0" name="Freeform 2625"/>
              <p:cNvSpPr>
                <a:spLocks/>
              </p:cNvSpPr>
              <p:nvPr/>
            </p:nvSpPr>
            <p:spPr bwMode="auto">
              <a:xfrm>
                <a:off x="2843"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21" name="Freeform 2626"/>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2" name="Freeform 2627"/>
              <p:cNvSpPr>
                <a:spLocks/>
              </p:cNvSpPr>
              <p:nvPr/>
            </p:nvSpPr>
            <p:spPr bwMode="auto">
              <a:xfrm>
                <a:off x="2850"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23" name="Freeform 2628"/>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4" name="Freeform 2629"/>
              <p:cNvSpPr>
                <a:spLocks/>
              </p:cNvSpPr>
              <p:nvPr/>
            </p:nvSpPr>
            <p:spPr bwMode="auto">
              <a:xfrm>
                <a:off x="2850"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25" name="Freeform 2630"/>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6" name="Freeform 2631"/>
              <p:cNvSpPr>
                <a:spLocks/>
              </p:cNvSpPr>
              <p:nvPr/>
            </p:nvSpPr>
            <p:spPr bwMode="auto">
              <a:xfrm>
                <a:off x="2843"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27" name="Freeform 2632"/>
              <p:cNvSpPr>
                <a:spLocks/>
              </p:cNvSpPr>
              <p:nvPr/>
            </p:nvSpPr>
            <p:spPr bwMode="auto">
              <a:xfrm>
                <a:off x="2821"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8" name="Freeform 2633"/>
              <p:cNvSpPr>
                <a:spLocks/>
              </p:cNvSpPr>
              <p:nvPr/>
            </p:nvSpPr>
            <p:spPr bwMode="auto">
              <a:xfrm>
                <a:off x="282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29" name="Freeform 2634"/>
              <p:cNvSpPr>
                <a:spLocks/>
              </p:cNvSpPr>
              <p:nvPr/>
            </p:nvSpPr>
            <p:spPr bwMode="auto">
              <a:xfrm>
                <a:off x="2820"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30" name="Freeform 2635"/>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31" name="Freeform 2636"/>
              <p:cNvSpPr>
                <a:spLocks/>
              </p:cNvSpPr>
              <p:nvPr/>
            </p:nvSpPr>
            <p:spPr bwMode="auto">
              <a:xfrm>
                <a:off x="2850"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32" name="Freeform 2637"/>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33" name="Freeform 2638"/>
              <p:cNvSpPr>
                <a:spLocks/>
              </p:cNvSpPr>
              <p:nvPr/>
            </p:nvSpPr>
            <p:spPr bwMode="auto">
              <a:xfrm>
                <a:off x="2843"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34" name="Freeform 2639"/>
              <p:cNvSpPr>
                <a:spLocks/>
              </p:cNvSpPr>
              <p:nvPr/>
            </p:nvSpPr>
            <p:spPr bwMode="auto">
              <a:xfrm>
                <a:off x="2821"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35" name="Freeform 2640"/>
              <p:cNvSpPr>
                <a:spLocks/>
              </p:cNvSpPr>
              <p:nvPr/>
            </p:nvSpPr>
            <p:spPr bwMode="auto">
              <a:xfrm>
                <a:off x="282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36" name="Freeform 2641"/>
              <p:cNvSpPr>
                <a:spLocks/>
              </p:cNvSpPr>
              <p:nvPr/>
            </p:nvSpPr>
            <p:spPr bwMode="auto">
              <a:xfrm>
                <a:off x="2820"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37" name="Freeform 2642"/>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38" name="Freeform 2643"/>
              <p:cNvSpPr>
                <a:spLocks/>
              </p:cNvSpPr>
              <p:nvPr/>
            </p:nvSpPr>
            <p:spPr bwMode="auto">
              <a:xfrm>
                <a:off x="2850"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39" name="Freeform 2644"/>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0" name="Freeform 2645"/>
              <p:cNvSpPr>
                <a:spLocks/>
              </p:cNvSpPr>
              <p:nvPr/>
            </p:nvSpPr>
            <p:spPr bwMode="auto">
              <a:xfrm>
                <a:off x="2843"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1" name="Freeform 2646"/>
              <p:cNvSpPr>
                <a:spLocks/>
              </p:cNvSpPr>
              <p:nvPr/>
            </p:nvSpPr>
            <p:spPr bwMode="auto">
              <a:xfrm>
                <a:off x="2821"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2" name="Freeform 2647"/>
              <p:cNvSpPr>
                <a:spLocks/>
              </p:cNvSpPr>
              <p:nvPr/>
            </p:nvSpPr>
            <p:spPr bwMode="auto">
              <a:xfrm>
                <a:off x="282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3" name="Freeform 2648"/>
              <p:cNvSpPr>
                <a:spLocks/>
              </p:cNvSpPr>
              <p:nvPr/>
            </p:nvSpPr>
            <p:spPr bwMode="auto">
              <a:xfrm>
                <a:off x="2820"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4" name="Freeform 2649"/>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5" name="Freeform 2650"/>
              <p:cNvSpPr>
                <a:spLocks/>
              </p:cNvSpPr>
              <p:nvPr/>
            </p:nvSpPr>
            <p:spPr bwMode="auto">
              <a:xfrm>
                <a:off x="2850"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6" name="Freeform 2651"/>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7" name="Freeform 2652"/>
              <p:cNvSpPr>
                <a:spLocks/>
              </p:cNvSpPr>
              <p:nvPr/>
            </p:nvSpPr>
            <p:spPr bwMode="auto">
              <a:xfrm>
                <a:off x="2843"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8" name="Freeform 2653"/>
              <p:cNvSpPr>
                <a:spLocks/>
              </p:cNvSpPr>
              <p:nvPr/>
            </p:nvSpPr>
            <p:spPr bwMode="auto">
              <a:xfrm>
                <a:off x="2821"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49" name="Freeform 2654"/>
              <p:cNvSpPr>
                <a:spLocks/>
              </p:cNvSpPr>
              <p:nvPr/>
            </p:nvSpPr>
            <p:spPr bwMode="auto">
              <a:xfrm>
                <a:off x="282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0" name="Freeform 2655"/>
              <p:cNvSpPr>
                <a:spLocks/>
              </p:cNvSpPr>
              <p:nvPr/>
            </p:nvSpPr>
            <p:spPr bwMode="auto">
              <a:xfrm>
                <a:off x="2820"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1" name="Freeform 2656"/>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2" name="Freeform 2657"/>
              <p:cNvSpPr>
                <a:spLocks/>
              </p:cNvSpPr>
              <p:nvPr/>
            </p:nvSpPr>
            <p:spPr bwMode="auto">
              <a:xfrm>
                <a:off x="2850"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3" name="Freeform 2658"/>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4" name="Freeform 2659"/>
              <p:cNvSpPr>
                <a:spLocks/>
              </p:cNvSpPr>
              <p:nvPr/>
            </p:nvSpPr>
            <p:spPr bwMode="auto">
              <a:xfrm>
                <a:off x="2843"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5" name="Freeform 2660"/>
              <p:cNvSpPr>
                <a:spLocks/>
              </p:cNvSpPr>
              <p:nvPr/>
            </p:nvSpPr>
            <p:spPr bwMode="auto">
              <a:xfrm>
                <a:off x="2821"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6" name="Freeform 2661"/>
              <p:cNvSpPr>
                <a:spLocks/>
              </p:cNvSpPr>
              <p:nvPr/>
            </p:nvSpPr>
            <p:spPr bwMode="auto">
              <a:xfrm>
                <a:off x="282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7" name="Freeform 2662"/>
              <p:cNvSpPr>
                <a:spLocks/>
              </p:cNvSpPr>
              <p:nvPr/>
            </p:nvSpPr>
            <p:spPr bwMode="auto">
              <a:xfrm>
                <a:off x="2820"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8" name="Freeform 2663"/>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59" name="Freeform 2664"/>
              <p:cNvSpPr>
                <a:spLocks/>
              </p:cNvSpPr>
              <p:nvPr/>
            </p:nvSpPr>
            <p:spPr bwMode="auto">
              <a:xfrm>
                <a:off x="2850"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0" name="Freeform 2665"/>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61" name="Freeform 2666"/>
              <p:cNvSpPr>
                <a:spLocks/>
              </p:cNvSpPr>
              <p:nvPr/>
            </p:nvSpPr>
            <p:spPr bwMode="auto">
              <a:xfrm>
                <a:off x="2843"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2" name="Freeform 2667"/>
              <p:cNvSpPr>
                <a:spLocks/>
              </p:cNvSpPr>
              <p:nvPr/>
            </p:nvSpPr>
            <p:spPr bwMode="auto">
              <a:xfrm>
                <a:off x="2821"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63" name="Freeform 2668"/>
              <p:cNvSpPr>
                <a:spLocks/>
              </p:cNvSpPr>
              <p:nvPr/>
            </p:nvSpPr>
            <p:spPr bwMode="auto">
              <a:xfrm>
                <a:off x="282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64" name="Freeform 2669"/>
              <p:cNvSpPr>
                <a:spLocks/>
              </p:cNvSpPr>
              <p:nvPr/>
            </p:nvSpPr>
            <p:spPr bwMode="auto">
              <a:xfrm>
                <a:off x="2820"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5" name="Freeform 2670"/>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66" name="Freeform 2671"/>
              <p:cNvSpPr>
                <a:spLocks/>
              </p:cNvSpPr>
              <p:nvPr/>
            </p:nvSpPr>
            <p:spPr bwMode="auto">
              <a:xfrm>
                <a:off x="2850"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7" name="Freeform 2672"/>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68" name="Freeform 2673"/>
              <p:cNvSpPr>
                <a:spLocks/>
              </p:cNvSpPr>
              <p:nvPr/>
            </p:nvSpPr>
            <p:spPr bwMode="auto">
              <a:xfrm>
                <a:off x="2843"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9" name="Freeform 2674"/>
              <p:cNvSpPr>
                <a:spLocks/>
              </p:cNvSpPr>
              <p:nvPr/>
            </p:nvSpPr>
            <p:spPr bwMode="auto">
              <a:xfrm>
                <a:off x="2821"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0" name="Freeform 2675"/>
              <p:cNvSpPr>
                <a:spLocks/>
              </p:cNvSpPr>
              <p:nvPr/>
            </p:nvSpPr>
            <p:spPr bwMode="auto">
              <a:xfrm>
                <a:off x="282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1" name="Freeform 2676"/>
              <p:cNvSpPr>
                <a:spLocks/>
              </p:cNvSpPr>
              <p:nvPr/>
            </p:nvSpPr>
            <p:spPr bwMode="auto">
              <a:xfrm>
                <a:off x="2820"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2" name="Freeform 2677"/>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3" name="Freeform 2678"/>
              <p:cNvSpPr>
                <a:spLocks/>
              </p:cNvSpPr>
              <p:nvPr/>
            </p:nvSpPr>
            <p:spPr bwMode="auto">
              <a:xfrm>
                <a:off x="2850"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4" name="Freeform 2679"/>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5" name="Freeform 2680"/>
              <p:cNvSpPr>
                <a:spLocks/>
              </p:cNvSpPr>
              <p:nvPr/>
            </p:nvSpPr>
            <p:spPr bwMode="auto">
              <a:xfrm>
                <a:off x="2843"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6" name="Freeform 2681"/>
              <p:cNvSpPr>
                <a:spLocks/>
              </p:cNvSpPr>
              <p:nvPr/>
            </p:nvSpPr>
            <p:spPr bwMode="auto">
              <a:xfrm>
                <a:off x="2821"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7" name="Freeform 2682"/>
              <p:cNvSpPr>
                <a:spLocks/>
              </p:cNvSpPr>
              <p:nvPr/>
            </p:nvSpPr>
            <p:spPr bwMode="auto">
              <a:xfrm>
                <a:off x="282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78" name="Freeform 2683"/>
              <p:cNvSpPr>
                <a:spLocks/>
              </p:cNvSpPr>
              <p:nvPr/>
            </p:nvSpPr>
            <p:spPr bwMode="auto">
              <a:xfrm>
                <a:off x="2820"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79" name="Freeform 2684"/>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0" name="Freeform 2685"/>
              <p:cNvSpPr>
                <a:spLocks/>
              </p:cNvSpPr>
              <p:nvPr/>
            </p:nvSpPr>
            <p:spPr bwMode="auto">
              <a:xfrm>
                <a:off x="2850"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81" name="Freeform 2686"/>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2" name="Freeform 2687"/>
              <p:cNvSpPr>
                <a:spLocks/>
              </p:cNvSpPr>
              <p:nvPr/>
            </p:nvSpPr>
            <p:spPr bwMode="auto">
              <a:xfrm>
                <a:off x="2843"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83" name="Freeform 2688"/>
              <p:cNvSpPr>
                <a:spLocks/>
              </p:cNvSpPr>
              <p:nvPr/>
            </p:nvSpPr>
            <p:spPr bwMode="auto">
              <a:xfrm>
                <a:off x="2821"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4" name="Freeform 2689"/>
              <p:cNvSpPr>
                <a:spLocks/>
              </p:cNvSpPr>
              <p:nvPr/>
            </p:nvSpPr>
            <p:spPr bwMode="auto">
              <a:xfrm>
                <a:off x="282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5" name="Freeform 2690"/>
              <p:cNvSpPr>
                <a:spLocks/>
              </p:cNvSpPr>
              <p:nvPr/>
            </p:nvSpPr>
            <p:spPr bwMode="auto">
              <a:xfrm>
                <a:off x="2820"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86" name="Freeform 2691"/>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7" name="Freeform 2692"/>
              <p:cNvSpPr>
                <a:spLocks/>
              </p:cNvSpPr>
              <p:nvPr/>
            </p:nvSpPr>
            <p:spPr bwMode="auto">
              <a:xfrm>
                <a:off x="2850"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88" name="Freeform 2693"/>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89" name="Freeform 2694"/>
              <p:cNvSpPr>
                <a:spLocks/>
              </p:cNvSpPr>
              <p:nvPr/>
            </p:nvSpPr>
            <p:spPr bwMode="auto">
              <a:xfrm>
                <a:off x="2843"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0" name="Freeform 2695"/>
              <p:cNvSpPr>
                <a:spLocks/>
              </p:cNvSpPr>
              <p:nvPr/>
            </p:nvSpPr>
            <p:spPr bwMode="auto">
              <a:xfrm>
                <a:off x="2821"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1" name="Freeform 2696"/>
              <p:cNvSpPr>
                <a:spLocks/>
              </p:cNvSpPr>
              <p:nvPr/>
            </p:nvSpPr>
            <p:spPr bwMode="auto">
              <a:xfrm>
                <a:off x="282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2" name="Freeform 2697"/>
              <p:cNvSpPr>
                <a:spLocks/>
              </p:cNvSpPr>
              <p:nvPr/>
            </p:nvSpPr>
            <p:spPr bwMode="auto">
              <a:xfrm>
                <a:off x="2820"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3" name="Freeform 2698"/>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4" name="Freeform 2699"/>
              <p:cNvSpPr>
                <a:spLocks/>
              </p:cNvSpPr>
              <p:nvPr/>
            </p:nvSpPr>
            <p:spPr bwMode="auto">
              <a:xfrm>
                <a:off x="2850"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5" name="Freeform 2700"/>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6" name="Freeform 2701"/>
              <p:cNvSpPr>
                <a:spLocks/>
              </p:cNvSpPr>
              <p:nvPr/>
            </p:nvSpPr>
            <p:spPr bwMode="auto">
              <a:xfrm>
                <a:off x="2843"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97" name="Freeform 2702"/>
              <p:cNvSpPr>
                <a:spLocks/>
              </p:cNvSpPr>
              <p:nvPr/>
            </p:nvSpPr>
            <p:spPr bwMode="auto">
              <a:xfrm>
                <a:off x="2821"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8" name="Freeform 2703"/>
              <p:cNvSpPr>
                <a:spLocks/>
              </p:cNvSpPr>
              <p:nvPr/>
            </p:nvSpPr>
            <p:spPr bwMode="auto">
              <a:xfrm>
                <a:off x="282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999" name="Freeform 2704"/>
              <p:cNvSpPr>
                <a:spLocks/>
              </p:cNvSpPr>
              <p:nvPr/>
            </p:nvSpPr>
            <p:spPr bwMode="auto">
              <a:xfrm>
                <a:off x="2820"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00" name="Freeform 2705"/>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01" name="Freeform 2706"/>
              <p:cNvSpPr>
                <a:spLocks/>
              </p:cNvSpPr>
              <p:nvPr/>
            </p:nvSpPr>
            <p:spPr bwMode="auto">
              <a:xfrm>
                <a:off x="2850"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02" name="Freeform 2707"/>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03" name="Freeform 2708"/>
              <p:cNvSpPr>
                <a:spLocks/>
              </p:cNvSpPr>
              <p:nvPr/>
            </p:nvSpPr>
            <p:spPr bwMode="auto">
              <a:xfrm>
                <a:off x="2843"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04" name="Freeform 2709"/>
              <p:cNvSpPr>
                <a:spLocks/>
              </p:cNvSpPr>
              <p:nvPr/>
            </p:nvSpPr>
            <p:spPr bwMode="auto">
              <a:xfrm>
                <a:off x="2821"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05" name="Freeform 2710"/>
              <p:cNvSpPr>
                <a:spLocks/>
              </p:cNvSpPr>
              <p:nvPr/>
            </p:nvSpPr>
            <p:spPr bwMode="auto">
              <a:xfrm>
                <a:off x="282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06" name="Freeform 2711"/>
              <p:cNvSpPr>
                <a:spLocks/>
              </p:cNvSpPr>
              <p:nvPr/>
            </p:nvSpPr>
            <p:spPr bwMode="auto">
              <a:xfrm>
                <a:off x="2820"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07" name="Freeform 2712"/>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08" name="Freeform 2713"/>
              <p:cNvSpPr>
                <a:spLocks/>
              </p:cNvSpPr>
              <p:nvPr/>
            </p:nvSpPr>
            <p:spPr bwMode="auto">
              <a:xfrm>
                <a:off x="2850"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09" name="Freeform 2714"/>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0" name="Freeform 2715"/>
              <p:cNvSpPr>
                <a:spLocks/>
              </p:cNvSpPr>
              <p:nvPr/>
            </p:nvSpPr>
            <p:spPr bwMode="auto">
              <a:xfrm>
                <a:off x="2843"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11" name="Freeform 2716"/>
              <p:cNvSpPr>
                <a:spLocks/>
              </p:cNvSpPr>
              <p:nvPr/>
            </p:nvSpPr>
            <p:spPr bwMode="auto">
              <a:xfrm>
                <a:off x="2821"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2" name="Freeform 2717"/>
              <p:cNvSpPr>
                <a:spLocks/>
              </p:cNvSpPr>
              <p:nvPr/>
            </p:nvSpPr>
            <p:spPr bwMode="auto">
              <a:xfrm>
                <a:off x="282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3" name="Freeform 2718"/>
              <p:cNvSpPr>
                <a:spLocks/>
              </p:cNvSpPr>
              <p:nvPr/>
            </p:nvSpPr>
            <p:spPr bwMode="auto">
              <a:xfrm>
                <a:off x="2820"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14" name="Freeform 2719"/>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5" name="Freeform 2720"/>
              <p:cNvSpPr>
                <a:spLocks/>
              </p:cNvSpPr>
              <p:nvPr/>
            </p:nvSpPr>
            <p:spPr bwMode="auto">
              <a:xfrm>
                <a:off x="2850"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16" name="Freeform 2721"/>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7" name="Freeform 2722"/>
              <p:cNvSpPr>
                <a:spLocks/>
              </p:cNvSpPr>
              <p:nvPr/>
            </p:nvSpPr>
            <p:spPr bwMode="auto">
              <a:xfrm>
                <a:off x="2843"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18" name="Freeform 2723"/>
              <p:cNvSpPr>
                <a:spLocks/>
              </p:cNvSpPr>
              <p:nvPr/>
            </p:nvSpPr>
            <p:spPr bwMode="auto">
              <a:xfrm>
                <a:off x="2821"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19" name="Freeform 2724"/>
              <p:cNvSpPr>
                <a:spLocks/>
              </p:cNvSpPr>
              <p:nvPr/>
            </p:nvSpPr>
            <p:spPr bwMode="auto">
              <a:xfrm>
                <a:off x="282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0" name="Freeform 2725"/>
              <p:cNvSpPr>
                <a:spLocks/>
              </p:cNvSpPr>
              <p:nvPr/>
            </p:nvSpPr>
            <p:spPr bwMode="auto">
              <a:xfrm>
                <a:off x="2820"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21" name="Freeform 2726"/>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2" name="Freeform 2727"/>
              <p:cNvSpPr>
                <a:spLocks/>
              </p:cNvSpPr>
              <p:nvPr/>
            </p:nvSpPr>
            <p:spPr bwMode="auto">
              <a:xfrm>
                <a:off x="2850"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23" name="Freeform 2728"/>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4" name="Freeform 2729"/>
              <p:cNvSpPr>
                <a:spLocks/>
              </p:cNvSpPr>
              <p:nvPr/>
            </p:nvSpPr>
            <p:spPr bwMode="auto">
              <a:xfrm>
                <a:off x="2843"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25" name="Freeform 2730"/>
              <p:cNvSpPr>
                <a:spLocks/>
              </p:cNvSpPr>
              <p:nvPr/>
            </p:nvSpPr>
            <p:spPr bwMode="auto">
              <a:xfrm>
                <a:off x="2821"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6" name="Freeform 2731"/>
              <p:cNvSpPr>
                <a:spLocks/>
              </p:cNvSpPr>
              <p:nvPr/>
            </p:nvSpPr>
            <p:spPr bwMode="auto">
              <a:xfrm>
                <a:off x="282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7" name="Freeform 2732"/>
              <p:cNvSpPr>
                <a:spLocks/>
              </p:cNvSpPr>
              <p:nvPr/>
            </p:nvSpPr>
            <p:spPr bwMode="auto">
              <a:xfrm>
                <a:off x="2820"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28" name="Freeform 2733"/>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29" name="Freeform 2734"/>
              <p:cNvSpPr>
                <a:spLocks/>
              </p:cNvSpPr>
              <p:nvPr/>
            </p:nvSpPr>
            <p:spPr bwMode="auto">
              <a:xfrm>
                <a:off x="2850"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30" name="Freeform 2735"/>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31" name="Freeform 2736"/>
              <p:cNvSpPr>
                <a:spLocks/>
              </p:cNvSpPr>
              <p:nvPr/>
            </p:nvSpPr>
            <p:spPr bwMode="auto">
              <a:xfrm>
                <a:off x="2843"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32" name="Freeform 2737"/>
              <p:cNvSpPr>
                <a:spLocks/>
              </p:cNvSpPr>
              <p:nvPr/>
            </p:nvSpPr>
            <p:spPr bwMode="auto">
              <a:xfrm>
                <a:off x="2821"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33" name="Freeform 2738"/>
              <p:cNvSpPr>
                <a:spLocks/>
              </p:cNvSpPr>
              <p:nvPr/>
            </p:nvSpPr>
            <p:spPr bwMode="auto">
              <a:xfrm>
                <a:off x="282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34" name="Freeform 2739"/>
              <p:cNvSpPr>
                <a:spLocks/>
              </p:cNvSpPr>
              <p:nvPr/>
            </p:nvSpPr>
            <p:spPr bwMode="auto">
              <a:xfrm>
                <a:off x="2820"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35" name="Freeform 2740"/>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36" name="Freeform 2741"/>
              <p:cNvSpPr>
                <a:spLocks/>
              </p:cNvSpPr>
              <p:nvPr/>
            </p:nvSpPr>
            <p:spPr bwMode="auto">
              <a:xfrm>
                <a:off x="2850"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37" name="Freeform 2742"/>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38" name="Freeform 2743"/>
              <p:cNvSpPr>
                <a:spLocks/>
              </p:cNvSpPr>
              <p:nvPr/>
            </p:nvSpPr>
            <p:spPr bwMode="auto">
              <a:xfrm>
                <a:off x="2843"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39" name="Freeform 2744"/>
              <p:cNvSpPr>
                <a:spLocks/>
              </p:cNvSpPr>
              <p:nvPr/>
            </p:nvSpPr>
            <p:spPr bwMode="auto">
              <a:xfrm>
                <a:off x="2821"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0" name="Freeform 2745"/>
              <p:cNvSpPr>
                <a:spLocks/>
              </p:cNvSpPr>
              <p:nvPr/>
            </p:nvSpPr>
            <p:spPr bwMode="auto">
              <a:xfrm>
                <a:off x="282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1" name="Freeform 2746"/>
              <p:cNvSpPr>
                <a:spLocks/>
              </p:cNvSpPr>
              <p:nvPr/>
            </p:nvSpPr>
            <p:spPr bwMode="auto">
              <a:xfrm>
                <a:off x="2820"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42" name="Freeform 2747"/>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3" name="Freeform 2748"/>
              <p:cNvSpPr>
                <a:spLocks/>
              </p:cNvSpPr>
              <p:nvPr/>
            </p:nvSpPr>
            <p:spPr bwMode="auto">
              <a:xfrm>
                <a:off x="2850"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44" name="Freeform 2749"/>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5" name="Freeform 2750"/>
              <p:cNvSpPr>
                <a:spLocks/>
              </p:cNvSpPr>
              <p:nvPr/>
            </p:nvSpPr>
            <p:spPr bwMode="auto">
              <a:xfrm>
                <a:off x="2843"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046" name="Freeform 2751"/>
              <p:cNvSpPr>
                <a:spLocks/>
              </p:cNvSpPr>
              <p:nvPr/>
            </p:nvSpPr>
            <p:spPr bwMode="auto">
              <a:xfrm>
                <a:off x="2821"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6047" name="Freeform 2752"/>
              <p:cNvSpPr>
                <a:spLocks/>
              </p:cNvSpPr>
              <p:nvPr/>
            </p:nvSpPr>
            <p:spPr bwMode="auto">
              <a:xfrm>
                <a:off x="282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4235" name="Group 2753"/>
            <p:cNvGrpSpPr>
              <a:grpSpLocks/>
            </p:cNvGrpSpPr>
            <p:nvPr/>
          </p:nvGrpSpPr>
          <p:grpSpPr bwMode="auto">
            <a:xfrm>
              <a:off x="1703" y="1408"/>
              <a:ext cx="1647" cy="2452"/>
              <a:chOff x="2381" y="2210"/>
              <a:chExt cx="476" cy="791"/>
            </a:xfrm>
          </p:grpSpPr>
          <p:sp>
            <p:nvSpPr>
              <p:cNvPr id="35648" name="Freeform 2754"/>
              <p:cNvSpPr>
                <a:spLocks/>
              </p:cNvSpPr>
              <p:nvPr/>
            </p:nvSpPr>
            <p:spPr bwMode="auto">
              <a:xfrm>
                <a:off x="2820"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49" name="Freeform 2755"/>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0" name="Freeform 2756"/>
              <p:cNvSpPr>
                <a:spLocks/>
              </p:cNvSpPr>
              <p:nvPr/>
            </p:nvSpPr>
            <p:spPr bwMode="auto">
              <a:xfrm>
                <a:off x="2850"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51" name="Freeform 2757"/>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2" name="Freeform 2758"/>
              <p:cNvSpPr>
                <a:spLocks/>
              </p:cNvSpPr>
              <p:nvPr/>
            </p:nvSpPr>
            <p:spPr bwMode="auto">
              <a:xfrm>
                <a:off x="2843"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53" name="Freeform 2759"/>
              <p:cNvSpPr>
                <a:spLocks/>
              </p:cNvSpPr>
              <p:nvPr/>
            </p:nvSpPr>
            <p:spPr bwMode="auto">
              <a:xfrm>
                <a:off x="2821"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4" name="Freeform 2760"/>
              <p:cNvSpPr>
                <a:spLocks/>
              </p:cNvSpPr>
              <p:nvPr/>
            </p:nvSpPr>
            <p:spPr bwMode="auto">
              <a:xfrm>
                <a:off x="282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5" name="Freeform 2761"/>
              <p:cNvSpPr>
                <a:spLocks/>
              </p:cNvSpPr>
              <p:nvPr/>
            </p:nvSpPr>
            <p:spPr bwMode="auto">
              <a:xfrm>
                <a:off x="2820"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56" name="Freeform 2762"/>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7" name="Freeform 2763"/>
              <p:cNvSpPr>
                <a:spLocks/>
              </p:cNvSpPr>
              <p:nvPr/>
            </p:nvSpPr>
            <p:spPr bwMode="auto">
              <a:xfrm>
                <a:off x="2382"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58" name="Freeform 2764"/>
              <p:cNvSpPr>
                <a:spLocks/>
              </p:cNvSpPr>
              <p:nvPr/>
            </p:nvSpPr>
            <p:spPr bwMode="auto">
              <a:xfrm>
                <a:off x="2382" y="2526"/>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59" name="Freeform 2765"/>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0" name="Freeform 2766"/>
              <p:cNvSpPr>
                <a:spLocks/>
              </p:cNvSpPr>
              <p:nvPr/>
            </p:nvSpPr>
            <p:spPr bwMode="auto">
              <a:xfrm>
                <a:off x="2404" y="251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61" name="Freeform 2767"/>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2" name="Freeform 2768"/>
              <p:cNvSpPr>
                <a:spLocks/>
              </p:cNvSpPr>
              <p:nvPr/>
            </p:nvSpPr>
            <p:spPr bwMode="auto">
              <a:xfrm>
                <a:off x="2411" y="2517"/>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63" name="Freeform 2769"/>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4" name="Freeform 2770"/>
              <p:cNvSpPr>
                <a:spLocks/>
              </p:cNvSpPr>
              <p:nvPr/>
            </p:nvSpPr>
            <p:spPr bwMode="auto">
              <a:xfrm>
                <a:off x="2382"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5" name="Freeform 2771"/>
              <p:cNvSpPr>
                <a:spLocks/>
              </p:cNvSpPr>
              <p:nvPr/>
            </p:nvSpPr>
            <p:spPr bwMode="auto">
              <a:xfrm>
                <a:off x="2382" y="254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66" name="Freeform 2772"/>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7" name="Freeform 2773"/>
              <p:cNvSpPr>
                <a:spLocks/>
              </p:cNvSpPr>
              <p:nvPr/>
            </p:nvSpPr>
            <p:spPr bwMode="auto">
              <a:xfrm>
                <a:off x="2404" y="253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68" name="Freeform 2774"/>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69" name="Freeform 2775"/>
              <p:cNvSpPr>
                <a:spLocks/>
              </p:cNvSpPr>
              <p:nvPr/>
            </p:nvSpPr>
            <p:spPr bwMode="auto">
              <a:xfrm>
                <a:off x="2411" y="2539"/>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70" name="Freeform 2776"/>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1" name="Freeform 2777"/>
              <p:cNvSpPr>
                <a:spLocks/>
              </p:cNvSpPr>
              <p:nvPr/>
            </p:nvSpPr>
            <p:spPr bwMode="auto">
              <a:xfrm>
                <a:off x="2382"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2" name="Freeform 2778"/>
              <p:cNvSpPr>
                <a:spLocks/>
              </p:cNvSpPr>
              <p:nvPr/>
            </p:nvSpPr>
            <p:spPr bwMode="auto">
              <a:xfrm>
                <a:off x="2382" y="257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73" name="Freeform 2779"/>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4" name="Freeform 2780"/>
              <p:cNvSpPr>
                <a:spLocks/>
              </p:cNvSpPr>
              <p:nvPr/>
            </p:nvSpPr>
            <p:spPr bwMode="auto">
              <a:xfrm>
                <a:off x="2404" y="256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75" name="Freeform 2781"/>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6" name="Freeform 2782"/>
              <p:cNvSpPr>
                <a:spLocks/>
              </p:cNvSpPr>
              <p:nvPr/>
            </p:nvSpPr>
            <p:spPr bwMode="auto">
              <a:xfrm>
                <a:off x="2411" y="2561"/>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77" name="Freeform 2783"/>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8" name="Freeform 2784"/>
              <p:cNvSpPr>
                <a:spLocks/>
              </p:cNvSpPr>
              <p:nvPr/>
            </p:nvSpPr>
            <p:spPr bwMode="auto">
              <a:xfrm>
                <a:off x="2382"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79" name="Freeform 2785"/>
              <p:cNvSpPr>
                <a:spLocks/>
              </p:cNvSpPr>
              <p:nvPr/>
            </p:nvSpPr>
            <p:spPr bwMode="auto">
              <a:xfrm>
                <a:off x="2382" y="2592"/>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80" name="Freeform 2786"/>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81" name="Freeform 2787"/>
              <p:cNvSpPr>
                <a:spLocks/>
              </p:cNvSpPr>
              <p:nvPr/>
            </p:nvSpPr>
            <p:spPr bwMode="auto">
              <a:xfrm>
                <a:off x="2404" y="258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82" name="Freeform 2788"/>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83" name="Freeform 2789"/>
              <p:cNvSpPr>
                <a:spLocks/>
              </p:cNvSpPr>
              <p:nvPr/>
            </p:nvSpPr>
            <p:spPr bwMode="auto">
              <a:xfrm>
                <a:off x="2411" y="25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84" name="Freeform 2790"/>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85" name="Freeform 2791"/>
              <p:cNvSpPr>
                <a:spLocks/>
              </p:cNvSpPr>
              <p:nvPr/>
            </p:nvSpPr>
            <p:spPr bwMode="auto">
              <a:xfrm>
                <a:off x="2382"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86" name="Freeform 2792"/>
              <p:cNvSpPr>
                <a:spLocks/>
              </p:cNvSpPr>
              <p:nvPr/>
            </p:nvSpPr>
            <p:spPr bwMode="auto">
              <a:xfrm>
                <a:off x="2382" y="261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87" name="Freeform 2793"/>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88" name="Freeform 2794"/>
              <p:cNvSpPr>
                <a:spLocks/>
              </p:cNvSpPr>
              <p:nvPr/>
            </p:nvSpPr>
            <p:spPr bwMode="auto">
              <a:xfrm>
                <a:off x="2404" y="260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89" name="Freeform 2795"/>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0" name="Freeform 2796"/>
              <p:cNvSpPr>
                <a:spLocks/>
              </p:cNvSpPr>
              <p:nvPr/>
            </p:nvSpPr>
            <p:spPr bwMode="auto">
              <a:xfrm>
                <a:off x="2411" y="26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91" name="Freeform 2797"/>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2" name="Freeform 2798"/>
              <p:cNvSpPr>
                <a:spLocks/>
              </p:cNvSpPr>
              <p:nvPr/>
            </p:nvSpPr>
            <p:spPr bwMode="auto">
              <a:xfrm>
                <a:off x="2382"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3" name="Freeform 2799"/>
              <p:cNvSpPr>
                <a:spLocks/>
              </p:cNvSpPr>
              <p:nvPr/>
            </p:nvSpPr>
            <p:spPr bwMode="auto">
              <a:xfrm>
                <a:off x="2382" y="263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94" name="Freeform 2800"/>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5" name="Freeform 2801"/>
              <p:cNvSpPr>
                <a:spLocks/>
              </p:cNvSpPr>
              <p:nvPr/>
            </p:nvSpPr>
            <p:spPr bwMode="auto">
              <a:xfrm>
                <a:off x="2404" y="262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17" y="163"/>
                    </a:moveTo>
                    <a:lnTo>
                      <a:pt x="0" y="145"/>
                    </a:lnTo>
                    <a:lnTo>
                      <a:pt x="251" y="0"/>
                    </a:lnTo>
                    <a:lnTo>
                      <a:pt x="117"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96" name="Freeform 2802"/>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7" name="Freeform 2803"/>
              <p:cNvSpPr>
                <a:spLocks/>
              </p:cNvSpPr>
              <p:nvPr/>
            </p:nvSpPr>
            <p:spPr bwMode="auto">
              <a:xfrm>
                <a:off x="2411" y="262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98" name="Freeform 2804"/>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99" name="Freeform 2805"/>
              <p:cNvSpPr>
                <a:spLocks/>
              </p:cNvSpPr>
              <p:nvPr/>
            </p:nvSpPr>
            <p:spPr bwMode="auto">
              <a:xfrm>
                <a:off x="2382"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0" name="Freeform 2806"/>
              <p:cNvSpPr>
                <a:spLocks/>
              </p:cNvSpPr>
              <p:nvPr/>
            </p:nvSpPr>
            <p:spPr bwMode="auto">
              <a:xfrm>
                <a:off x="2382" y="265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1" name="Freeform 2807"/>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2" name="Freeform 2808"/>
              <p:cNvSpPr>
                <a:spLocks/>
              </p:cNvSpPr>
              <p:nvPr/>
            </p:nvSpPr>
            <p:spPr bwMode="auto">
              <a:xfrm>
                <a:off x="2404" y="264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3" name="Freeform 2809"/>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4" name="Freeform 2810"/>
              <p:cNvSpPr>
                <a:spLocks/>
              </p:cNvSpPr>
              <p:nvPr/>
            </p:nvSpPr>
            <p:spPr bwMode="auto">
              <a:xfrm>
                <a:off x="2411" y="26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5" name="Freeform 2811"/>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6" name="Freeform 2812"/>
              <p:cNvSpPr>
                <a:spLocks/>
              </p:cNvSpPr>
              <p:nvPr/>
            </p:nvSpPr>
            <p:spPr bwMode="auto">
              <a:xfrm>
                <a:off x="2382"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7" name="Freeform 2813"/>
              <p:cNvSpPr>
                <a:spLocks/>
              </p:cNvSpPr>
              <p:nvPr/>
            </p:nvSpPr>
            <p:spPr bwMode="auto">
              <a:xfrm>
                <a:off x="2382" y="2680"/>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8" name="Freeform 2814"/>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09" name="Freeform 2815"/>
              <p:cNvSpPr>
                <a:spLocks/>
              </p:cNvSpPr>
              <p:nvPr/>
            </p:nvSpPr>
            <p:spPr bwMode="auto">
              <a:xfrm>
                <a:off x="2404" y="267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10" name="Freeform 2816"/>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11" name="Freeform 2817"/>
              <p:cNvSpPr>
                <a:spLocks/>
              </p:cNvSpPr>
              <p:nvPr/>
            </p:nvSpPr>
            <p:spPr bwMode="auto">
              <a:xfrm>
                <a:off x="2411" y="26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12" name="Freeform 2818"/>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13" name="Freeform 2819"/>
              <p:cNvSpPr>
                <a:spLocks/>
              </p:cNvSpPr>
              <p:nvPr/>
            </p:nvSpPr>
            <p:spPr bwMode="auto">
              <a:xfrm>
                <a:off x="2382"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14" name="Freeform 2820"/>
              <p:cNvSpPr>
                <a:spLocks/>
              </p:cNvSpPr>
              <p:nvPr/>
            </p:nvSpPr>
            <p:spPr bwMode="auto">
              <a:xfrm>
                <a:off x="2382" y="2702"/>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15" name="Freeform 2821"/>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16" name="Freeform 2822"/>
              <p:cNvSpPr>
                <a:spLocks/>
              </p:cNvSpPr>
              <p:nvPr/>
            </p:nvSpPr>
            <p:spPr bwMode="auto">
              <a:xfrm>
                <a:off x="2404" y="269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17" name="Freeform 2823"/>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18" name="Freeform 2824"/>
              <p:cNvSpPr>
                <a:spLocks/>
              </p:cNvSpPr>
              <p:nvPr/>
            </p:nvSpPr>
            <p:spPr bwMode="auto">
              <a:xfrm>
                <a:off x="2411" y="26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19" name="Freeform 2825"/>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0" name="Freeform 2826"/>
              <p:cNvSpPr>
                <a:spLocks/>
              </p:cNvSpPr>
              <p:nvPr/>
            </p:nvSpPr>
            <p:spPr bwMode="auto">
              <a:xfrm>
                <a:off x="2382"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1" name="Freeform 2827"/>
              <p:cNvSpPr>
                <a:spLocks/>
              </p:cNvSpPr>
              <p:nvPr/>
            </p:nvSpPr>
            <p:spPr bwMode="auto">
              <a:xfrm>
                <a:off x="2382" y="272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22" name="Freeform 2828"/>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3" name="Freeform 2829"/>
              <p:cNvSpPr>
                <a:spLocks/>
              </p:cNvSpPr>
              <p:nvPr/>
            </p:nvSpPr>
            <p:spPr bwMode="auto">
              <a:xfrm>
                <a:off x="2404" y="271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24" name="Freeform 2830"/>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5" name="Freeform 2831"/>
              <p:cNvSpPr>
                <a:spLocks/>
              </p:cNvSpPr>
              <p:nvPr/>
            </p:nvSpPr>
            <p:spPr bwMode="auto">
              <a:xfrm>
                <a:off x="2411" y="27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26" name="Freeform 2832"/>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7" name="Freeform 2833"/>
              <p:cNvSpPr>
                <a:spLocks/>
              </p:cNvSpPr>
              <p:nvPr/>
            </p:nvSpPr>
            <p:spPr bwMode="auto">
              <a:xfrm>
                <a:off x="2382"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28" name="Freeform 2834"/>
              <p:cNvSpPr>
                <a:spLocks/>
              </p:cNvSpPr>
              <p:nvPr/>
            </p:nvSpPr>
            <p:spPr bwMode="auto">
              <a:xfrm>
                <a:off x="2382" y="274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29" name="Freeform 2835"/>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0" name="Freeform 2836"/>
              <p:cNvSpPr>
                <a:spLocks/>
              </p:cNvSpPr>
              <p:nvPr/>
            </p:nvSpPr>
            <p:spPr bwMode="auto">
              <a:xfrm>
                <a:off x="2404" y="273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31" name="Freeform 2837"/>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2" name="Freeform 2838"/>
              <p:cNvSpPr>
                <a:spLocks/>
              </p:cNvSpPr>
              <p:nvPr/>
            </p:nvSpPr>
            <p:spPr bwMode="auto">
              <a:xfrm>
                <a:off x="2411" y="27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33" name="Freeform 2839"/>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4" name="Freeform 2840"/>
              <p:cNvSpPr>
                <a:spLocks/>
              </p:cNvSpPr>
              <p:nvPr/>
            </p:nvSpPr>
            <p:spPr bwMode="auto">
              <a:xfrm>
                <a:off x="2382"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5" name="Freeform 2841"/>
              <p:cNvSpPr>
                <a:spLocks/>
              </p:cNvSpPr>
              <p:nvPr/>
            </p:nvSpPr>
            <p:spPr bwMode="auto">
              <a:xfrm>
                <a:off x="2382" y="276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36" name="Freeform 2842"/>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7" name="Freeform 2843"/>
              <p:cNvSpPr>
                <a:spLocks/>
              </p:cNvSpPr>
              <p:nvPr/>
            </p:nvSpPr>
            <p:spPr bwMode="auto">
              <a:xfrm>
                <a:off x="2404" y="275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38" name="Freeform 2844"/>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39" name="Freeform 2845"/>
              <p:cNvSpPr>
                <a:spLocks/>
              </p:cNvSpPr>
              <p:nvPr/>
            </p:nvSpPr>
            <p:spPr bwMode="auto">
              <a:xfrm>
                <a:off x="2411" y="27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40" name="Freeform 2846"/>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1" name="Freeform 2847"/>
              <p:cNvSpPr>
                <a:spLocks/>
              </p:cNvSpPr>
              <p:nvPr/>
            </p:nvSpPr>
            <p:spPr bwMode="auto">
              <a:xfrm>
                <a:off x="2382"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2" name="Freeform 2848"/>
              <p:cNvSpPr>
                <a:spLocks/>
              </p:cNvSpPr>
              <p:nvPr/>
            </p:nvSpPr>
            <p:spPr bwMode="auto">
              <a:xfrm>
                <a:off x="2382" y="2789"/>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43" name="Freeform 2849"/>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4" name="Freeform 2850"/>
              <p:cNvSpPr>
                <a:spLocks/>
              </p:cNvSpPr>
              <p:nvPr/>
            </p:nvSpPr>
            <p:spPr bwMode="auto">
              <a:xfrm>
                <a:off x="2404" y="278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5"/>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45" name="Freeform 2851"/>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6" name="Freeform 2852"/>
              <p:cNvSpPr>
                <a:spLocks/>
              </p:cNvSpPr>
              <p:nvPr/>
            </p:nvSpPr>
            <p:spPr bwMode="auto">
              <a:xfrm>
                <a:off x="2411" y="27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47" name="Freeform 2853"/>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8" name="Freeform 2854"/>
              <p:cNvSpPr>
                <a:spLocks/>
              </p:cNvSpPr>
              <p:nvPr/>
            </p:nvSpPr>
            <p:spPr bwMode="auto">
              <a:xfrm>
                <a:off x="2382"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49" name="Freeform 2855"/>
              <p:cNvSpPr>
                <a:spLocks/>
              </p:cNvSpPr>
              <p:nvPr/>
            </p:nvSpPr>
            <p:spPr bwMode="auto">
              <a:xfrm>
                <a:off x="2382" y="2811"/>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50" name="Freeform 2856"/>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51" name="Freeform 2857"/>
              <p:cNvSpPr>
                <a:spLocks/>
              </p:cNvSpPr>
              <p:nvPr/>
            </p:nvSpPr>
            <p:spPr bwMode="auto">
              <a:xfrm>
                <a:off x="2404" y="2803"/>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52" name="Freeform 2858"/>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53" name="Freeform 2859"/>
              <p:cNvSpPr>
                <a:spLocks/>
              </p:cNvSpPr>
              <p:nvPr/>
            </p:nvSpPr>
            <p:spPr bwMode="auto">
              <a:xfrm>
                <a:off x="2411" y="28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54" name="Freeform 2860"/>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55" name="Freeform 2861"/>
              <p:cNvSpPr>
                <a:spLocks/>
              </p:cNvSpPr>
              <p:nvPr/>
            </p:nvSpPr>
            <p:spPr bwMode="auto">
              <a:xfrm>
                <a:off x="2382"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56" name="Freeform 2862"/>
              <p:cNvSpPr>
                <a:spLocks/>
              </p:cNvSpPr>
              <p:nvPr/>
            </p:nvSpPr>
            <p:spPr bwMode="auto">
              <a:xfrm>
                <a:off x="2382" y="2833"/>
                <a:ext cx="29"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57" name="Freeform 2863"/>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58" name="Freeform 2864"/>
              <p:cNvSpPr>
                <a:spLocks/>
              </p:cNvSpPr>
              <p:nvPr/>
            </p:nvSpPr>
            <p:spPr bwMode="auto">
              <a:xfrm>
                <a:off x="2404" y="282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59" name="Freeform 2865"/>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0" name="Freeform 2866"/>
              <p:cNvSpPr>
                <a:spLocks/>
              </p:cNvSpPr>
              <p:nvPr/>
            </p:nvSpPr>
            <p:spPr bwMode="auto">
              <a:xfrm>
                <a:off x="2411" y="282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61" name="Freeform 2867"/>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2" name="Freeform 2868"/>
              <p:cNvSpPr>
                <a:spLocks/>
              </p:cNvSpPr>
              <p:nvPr/>
            </p:nvSpPr>
            <p:spPr bwMode="auto">
              <a:xfrm>
                <a:off x="2382"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3" name="Freeform 2869"/>
              <p:cNvSpPr>
                <a:spLocks/>
              </p:cNvSpPr>
              <p:nvPr/>
            </p:nvSpPr>
            <p:spPr bwMode="auto">
              <a:xfrm>
                <a:off x="2382" y="285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64" name="Freeform 2870"/>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5" name="Freeform 2871"/>
              <p:cNvSpPr>
                <a:spLocks/>
              </p:cNvSpPr>
              <p:nvPr/>
            </p:nvSpPr>
            <p:spPr bwMode="auto">
              <a:xfrm>
                <a:off x="2404" y="2847"/>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66" name="Freeform 2872"/>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7" name="Freeform 2873"/>
              <p:cNvSpPr>
                <a:spLocks/>
              </p:cNvSpPr>
              <p:nvPr/>
            </p:nvSpPr>
            <p:spPr bwMode="auto">
              <a:xfrm>
                <a:off x="2411" y="28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68" name="Freeform 2874"/>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69" name="Freeform 2875"/>
              <p:cNvSpPr>
                <a:spLocks/>
              </p:cNvSpPr>
              <p:nvPr/>
            </p:nvSpPr>
            <p:spPr bwMode="auto">
              <a:xfrm>
                <a:off x="2382"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0" name="Freeform 2876"/>
              <p:cNvSpPr>
                <a:spLocks/>
              </p:cNvSpPr>
              <p:nvPr/>
            </p:nvSpPr>
            <p:spPr bwMode="auto">
              <a:xfrm>
                <a:off x="2382" y="287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71" name="Freeform 2877"/>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2" name="Freeform 2878"/>
              <p:cNvSpPr>
                <a:spLocks/>
              </p:cNvSpPr>
              <p:nvPr/>
            </p:nvSpPr>
            <p:spPr bwMode="auto">
              <a:xfrm>
                <a:off x="2404" y="2868"/>
                <a:ext cx="14" cy="10"/>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73" name="Freeform 2879"/>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4" name="Freeform 2880"/>
              <p:cNvSpPr>
                <a:spLocks/>
              </p:cNvSpPr>
              <p:nvPr/>
            </p:nvSpPr>
            <p:spPr bwMode="auto">
              <a:xfrm>
                <a:off x="2411" y="28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75" name="Freeform 2881"/>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6" name="Freeform 2882"/>
              <p:cNvSpPr>
                <a:spLocks/>
              </p:cNvSpPr>
              <p:nvPr/>
            </p:nvSpPr>
            <p:spPr bwMode="auto">
              <a:xfrm>
                <a:off x="2382"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7" name="Freeform 2883"/>
              <p:cNvSpPr>
                <a:spLocks/>
              </p:cNvSpPr>
              <p:nvPr/>
            </p:nvSpPr>
            <p:spPr bwMode="auto">
              <a:xfrm>
                <a:off x="2382" y="289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78" name="Freeform 2884"/>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79" name="Freeform 2885"/>
              <p:cNvSpPr>
                <a:spLocks/>
              </p:cNvSpPr>
              <p:nvPr/>
            </p:nvSpPr>
            <p:spPr bwMode="auto">
              <a:xfrm>
                <a:off x="2404" y="2890"/>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80" name="Freeform 2886"/>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81" name="Freeform 2887"/>
              <p:cNvSpPr>
                <a:spLocks/>
              </p:cNvSpPr>
              <p:nvPr/>
            </p:nvSpPr>
            <p:spPr bwMode="auto">
              <a:xfrm>
                <a:off x="2411" y="28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82" name="Freeform 2888"/>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83" name="Freeform 2889"/>
              <p:cNvSpPr>
                <a:spLocks/>
              </p:cNvSpPr>
              <p:nvPr/>
            </p:nvSpPr>
            <p:spPr bwMode="auto">
              <a:xfrm>
                <a:off x="2382"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84" name="Freeform 2890"/>
              <p:cNvSpPr>
                <a:spLocks/>
              </p:cNvSpPr>
              <p:nvPr/>
            </p:nvSpPr>
            <p:spPr bwMode="auto">
              <a:xfrm>
                <a:off x="2382" y="2921"/>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85" name="Freeform 2891"/>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86" name="Freeform 2892"/>
              <p:cNvSpPr>
                <a:spLocks/>
              </p:cNvSpPr>
              <p:nvPr/>
            </p:nvSpPr>
            <p:spPr bwMode="auto">
              <a:xfrm>
                <a:off x="2404" y="2912"/>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17" y="164"/>
                    </a:moveTo>
                    <a:lnTo>
                      <a:pt x="0" y="145"/>
                    </a:lnTo>
                    <a:lnTo>
                      <a:pt x="251" y="0"/>
                    </a:lnTo>
                    <a:lnTo>
                      <a:pt x="117"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87" name="Freeform 2893"/>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88" name="Freeform 2894"/>
              <p:cNvSpPr>
                <a:spLocks/>
              </p:cNvSpPr>
              <p:nvPr/>
            </p:nvSpPr>
            <p:spPr bwMode="auto">
              <a:xfrm>
                <a:off x="2411" y="2912"/>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89" name="Freeform 2895"/>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0" name="Freeform 2896"/>
              <p:cNvSpPr>
                <a:spLocks/>
              </p:cNvSpPr>
              <p:nvPr/>
            </p:nvSpPr>
            <p:spPr bwMode="auto">
              <a:xfrm>
                <a:off x="2411" y="29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91" name="Freeform 2897"/>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2" name="Freeform 2898"/>
              <p:cNvSpPr>
                <a:spLocks/>
              </p:cNvSpPr>
              <p:nvPr/>
            </p:nvSpPr>
            <p:spPr bwMode="auto">
              <a:xfrm>
                <a:off x="2404" y="2934"/>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3"/>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93" name="Freeform 2899"/>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4" name="Freeform 2900"/>
              <p:cNvSpPr>
                <a:spLocks/>
              </p:cNvSpPr>
              <p:nvPr/>
            </p:nvSpPr>
            <p:spPr bwMode="auto">
              <a:xfrm>
                <a:off x="2382"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5" name="Freeform 2901"/>
              <p:cNvSpPr>
                <a:spLocks/>
              </p:cNvSpPr>
              <p:nvPr/>
            </p:nvSpPr>
            <p:spPr bwMode="auto">
              <a:xfrm>
                <a:off x="2382" y="294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96" name="Freeform 2902"/>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7" name="Freeform 2903"/>
              <p:cNvSpPr>
                <a:spLocks/>
              </p:cNvSpPr>
              <p:nvPr/>
            </p:nvSpPr>
            <p:spPr bwMode="auto">
              <a:xfrm>
                <a:off x="2411" y="29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98" name="Freeform 2904"/>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799" name="Freeform 2905"/>
              <p:cNvSpPr>
                <a:spLocks/>
              </p:cNvSpPr>
              <p:nvPr/>
            </p:nvSpPr>
            <p:spPr bwMode="auto">
              <a:xfrm>
                <a:off x="2404" y="2956"/>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17" y="162"/>
                    </a:moveTo>
                    <a:lnTo>
                      <a:pt x="0" y="144"/>
                    </a:lnTo>
                    <a:lnTo>
                      <a:pt x="251" y="0"/>
                    </a:lnTo>
                    <a:lnTo>
                      <a:pt x="117"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00" name="Freeform 2906"/>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1" name="Freeform 2907"/>
              <p:cNvSpPr>
                <a:spLocks/>
              </p:cNvSpPr>
              <p:nvPr/>
            </p:nvSpPr>
            <p:spPr bwMode="auto">
              <a:xfrm>
                <a:off x="2382"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2" name="Freeform 2908"/>
              <p:cNvSpPr>
                <a:spLocks/>
              </p:cNvSpPr>
              <p:nvPr/>
            </p:nvSpPr>
            <p:spPr bwMode="auto">
              <a:xfrm>
                <a:off x="2382" y="296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03" name="Freeform 2909"/>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0"/>
                    </a:moveTo>
                    <a:lnTo>
                      <a:pt x="0" y="0"/>
                    </a:lnTo>
                    <a:lnTo>
                      <a:pt x="26" y="7903"/>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4" name="Freeform 2910"/>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0"/>
                    </a:moveTo>
                    <a:lnTo>
                      <a:pt x="26"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5" name="Rectangle 2911"/>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806" name="Freeform 2912"/>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0" y="7903"/>
                    </a:moveTo>
                    <a:lnTo>
                      <a:pt x="26"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7" name="Freeform 2913"/>
              <p:cNvSpPr>
                <a:spLocks/>
              </p:cNvSpPr>
              <p:nvPr/>
            </p:nvSpPr>
            <p:spPr bwMode="auto">
              <a:xfrm>
                <a:off x="2381" y="2562"/>
                <a:ext cx="2" cy="439"/>
              </a:xfrm>
              <a:custGeom>
                <a:avLst/>
                <a:gdLst>
                  <a:gd name="T0" fmla="*/ 0 w 26"/>
                  <a:gd name="T1" fmla="*/ 0 h 7903"/>
                  <a:gd name="T2" fmla="*/ 0 w 26"/>
                  <a:gd name="T3" fmla="*/ 0 h 7903"/>
                  <a:gd name="T4" fmla="*/ 0 w 26"/>
                  <a:gd name="T5" fmla="*/ 0 h 7903"/>
                  <a:gd name="T6" fmla="*/ 0 w 26"/>
                  <a:gd name="T7" fmla="*/ 0 h 7903"/>
                  <a:gd name="T8" fmla="*/ 0 60000 65536"/>
                  <a:gd name="T9" fmla="*/ 0 60000 65536"/>
                  <a:gd name="T10" fmla="*/ 0 60000 65536"/>
                  <a:gd name="T11" fmla="*/ 0 60000 65536"/>
                  <a:gd name="T12" fmla="*/ 0 w 26"/>
                  <a:gd name="T13" fmla="*/ 0 h 7903"/>
                  <a:gd name="T14" fmla="*/ 26 w 26"/>
                  <a:gd name="T15" fmla="*/ 7903 h 7903"/>
                </a:gdLst>
                <a:ahLst/>
                <a:cxnLst>
                  <a:cxn ang="T8">
                    <a:pos x="T0" y="T1"/>
                  </a:cxn>
                  <a:cxn ang="T9">
                    <a:pos x="T2" y="T3"/>
                  </a:cxn>
                  <a:cxn ang="T10">
                    <a:pos x="T4" y="T5"/>
                  </a:cxn>
                  <a:cxn ang="T11">
                    <a:pos x="T6" y="T7"/>
                  </a:cxn>
                </a:cxnLst>
                <a:rect l="T12" t="T13" r="T14" b="T15"/>
                <a:pathLst>
                  <a:path w="26" h="7903">
                    <a:moveTo>
                      <a:pt x="26" y="7903"/>
                    </a:moveTo>
                    <a:lnTo>
                      <a:pt x="0" y="0"/>
                    </a:lnTo>
                    <a:lnTo>
                      <a:pt x="26" y="0"/>
                    </a:lnTo>
                    <a:lnTo>
                      <a:pt x="26"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08" name="Rectangle 2914"/>
              <p:cNvSpPr>
                <a:spLocks noChangeArrowheads="1"/>
              </p:cNvSpPr>
              <p:nvPr/>
            </p:nvSpPr>
            <p:spPr bwMode="auto">
              <a:xfrm>
                <a:off x="2381" y="2562"/>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809" name="Freeform 2915"/>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0" name="Freeform 2916"/>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1" name="Rectangle 2917"/>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812" name="Freeform 2918"/>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3" name="Freeform 2919"/>
              <p:cNvSpPr>
                <a:spLocks/>
              </p:cNvSpPr>
              <p:nvPr/>
            </p:nvSpPr>
            <p:spPr bwMode="auto">
              <a:xfrm>
                <a:off x="2773" y="2210"/>
                <a:ext cx="2" cy="439"/>
              </a:xfrm>
              <a:custGeom>
                <a:avLst/>
                <a:gdLst>
                  <a:gd name="T0" fmla="*/ 0 w 26"/>
                  <a:gd name="T1" fmla="*/ 0 h 7902"/>
                  <a:gd name="T2" fmla="*/ 0 w 26"/>
                  <a:gd name="T3" fmla="*/ 0 h 7902"/>
                  <a:gd name="T4" fmla="*/ 0 w 26"/>
                  <a:gd name="T5" fmla="*/ 0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4" name="Rectangle 2920"/>
              <p:cNvSpPr>
                <a:spLocks noChangeArrowheads="1"/>
              </p:cNvSpPr>
              <p:nvPr/>
            </p:nvSpPr>
            <p:spPr bwMode="auto">
              <a:xfrm>
                <a:off x="2773" y="2210"/>
                <a:ext cx="2"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815" name="Freeform 2921"/>
              <p:cNvSpPr>
                <a:spLocks/>
              </p:cNvSpPr>
              <p:nvPr/>
            </p:nvSpPr>
            <p:spPr bwMode="auto">
              <a:xfrm>
                <a:off x="2744" y="221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6" name="Freeform 2922"/>
              <p:cNvSpPr>
                <a:spLocks/>
              </p:cNvSpPr>
              <p:nvPr/>
            </p:nvSpPr>
            <p:spPr bwMode="auto">
              <a:xfrm>
                <a:off x="2745" y="221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7" name="Freeform 2923"/>
              <p:cNvSpPr>
                <a:spLocks/>
              </p:cNvSpPr>
              <p:nvPr/>
            </p:nvSpPr>
            <p:spPr bwMode="auto">
              <a:xfrm>
                <a:off x="2744" y="221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18" name="Freeform 2924"/>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19" name="Freeform 2925"/>
              <p:cNvSpPr>
                <a:spLocks/>
              </p:cNvSpPr>
              <p:nvPr/>
            </p:nvSpPr>
            <p:spPr bwMode="auto">
              <a:xfrm>
                <a:off x="2737" y="2246"/>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20" name="Freeform 2926"/>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21" name="Freeform 2927"/>
              <p:cNvSpPr>
                <a:spLocks/>
              </p:cNvSpPr>
              <p:nvPr/>
            </p:nvSpPr>
            <p:spPr bwMode="auto">
              <a:xfrm>
                <a:off x="2737" y="2239"/>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22" name="Freeform 2928"/>
              <p:cNvSpPr>
                <a:spLocks/>
              </p:cNvSpPr>
              <p:nvPr/>
            </p:nvSpPr>
            <p:spPr bwMode="auto">
              <a:xfrm>
                <a:off x="2744" y="2232"/>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23" name="Freeform 2929"/>
              <p:cNvSpPr>
                <a:spLocks/>
              </p:cNvSpPr>
              <p:nvPr/>
            </p:nvSpPr>
            <p:spPr bwMode="auto">
              <a:xfrm>
                <a:off x="2745" y="223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24" name="Freeform 2930"/>
              <p:cNvSpPr>
                <a:spLocks/>
              </p:cNvSpPr>
              <p:nvPr/>
            </p:nvSpPr>
            <p:spPr bwMode="auto">
              <a:xfrm>
                <a:off x="2744" y="223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25" name="Freeform 2931"/>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26" name="Freeform 2932"/>
              <p:cNvSpPr>
                <a:spLocks/>
              </p:cNvSpPr>
              <p:nvPr/>
            </p:nvSpPr>
            <p:spPr bwMode="auto">
              <a:xfrm>
                <a:off x="2737" y="2268"/>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27" name="Freeform 2933"/>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28" name="Freeform 2934"/>
              <p:cNvSpPr>
                <a:spLocks/>
              </p:cNvSpPr>
              <p:nvPr/>
            </p:nvSpPr>
            <p:spPr bwMode="auto">
              <a:xfrm>
                <a:off x="2737" y="22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29" name="Freeform 2935"/>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0" name="Freeform 2936"/>
              <p:cNvSpPr>
                <a:spLocks/>
              </p:cNvSpPr>
              <p:nvPr/>
            </p:nvSpPr>
            <p:spPr bwMode="auto">
              <a:xfrm>
                <a:off x="2737" y="22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31" name="Freeform 2937"/>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2" name="Freeform 2938"/>
              <p:cNvSpPr>
                <a:spLocks/>
              </p:cNvSpPr>
              <p:nvPr/>
            </p:nvSpPr>
            <p:spPr bwMode="auto">
              <a:xfrm>
                <a:off x="2737" y="2289"/>
                <a:ext cx="14" cy="10"/>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33" name="Freeform 2939"/>
              <p:cNvSpPr>
                <a:spLocks/>
              </p:cNvSpPr>
              <p:nvPr/>
            </p:nvSpPr>
            <p:spPr bwMode="auto">
              <a:xfrm>
                <a:off x="2744" y="2254"/>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4" name="Freeform 2940"/>
              <p:cNvSpPr>
                <a:spLocks/>
              </p:cNvSpPr>
              <p:nvPr/>
            </p:nvSpPr>
            <p:spPr bwMode="auto">
              <a:xfrm>
                <a:off x="2745"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5" name="Freeform 2941"/>
              <p:cNvSpPr>
                <a:spLocks/>
              </p:cNvSpPr>
              <p:nvPr/>
            </p:nvSpPr>
            <p:spPr bwMode="auto">
              <a:xfrm>
                <a:off x="2744" y="225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36" name="Freeform 2942"/>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7" name="Freeform 2943"/>
              <p:cNvSpPr>
                <a:spLocks/>
              </p:cNvSpPr>
              <p:nvPr/>
            </p:nvSpPr>
            <p:spPr bwMode="auto">
              <a:xfrm>
                <a:off x="2737" y="23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38" name="Freeform 2944"/>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39" name="Freeform 2945"/>
              <p:cNvSpPr>
                <a:spLocks/>
              </p:cNvSpPr>
              <p:nvPr/>
            </p:nvSpPr>
            <p:spPr bwMode="auto">
              <a:xfrm>
                <a:off x="2737" y="231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40" name="Freeform 2946"/>
              <p:cNvSpPr>
                <a:spLocks/>
              </p:cNvSpPr>
              <p:nvPr/>
            </p:nvSpPr>
            <p:spPr bwMode="auto">
              <a:xfrm>
                <a:off x="2744" y="2276"/>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41" name="Freeform 2947"/>
              <p:cNvSpPr>
                <a:spLocks/>
              </p:cNvSpPr>
              <p:nvPr/>
            </p:nvSpPr>
            <p:spPr bwMode="auto">
              <a:xfrm>
                <a:off x="2745"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42" name="Freeform 2948"/>
              <p:cNvSpPr>
                <a:spLocks/>
              </p:cNvSpPr>
              <p:nvPr/>
            </p:nvSpPr>
            <p:spPr bwMode="auto">
              <a:xfrm>
                <a:off x="2744" y="227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43" name="Freeform 2949"/>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44" name="Freeform 2950"/>
              <p:cNvSpPr>
                <a:spLocks/>
              </p:cNvSpPr>
              <p:nvPr/>
            </p:nvSpPr>
            <p:spPr bwMode="auto">
              <a:xfrm>
                <a:off x="2737" y="2327"/>
                <a:ext cx="8"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45" name="Freeform 2951"/>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846" name="Freeform 2952"/>
              <p:cNvSpPr>
                <a:spLocks/>
              </p:cNvSpPr>
              <p:nvPr/>
            </p:nvSpPr>
            <p:spPr bwMode="auto">
              <a:xfrm>
                <a:off x="2737" y="233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47" name="Freeform 2953"/>
              <p:cNvSpPr>
                <a:spLocks/>
              </p:cNvSpPr>
              <p:nvPr/>
            </p:nvSpPr>
            <p:spPr bwMode="auto">
              <a:xfrm>
                <a:off x="2744" y="2298"/>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4236" name="Group 2954"/>
            <p:cNvGrpSpPr>
              <a:grpSpLocks/>
            </p:cNvGrpSpPr>
            <p:nvPr/>
          </p:nvGrpSpPr>
          <p:grpSpPr bwMode="auto">
            <a:xfrm>
              <a:off x="2935" y="1681"/>
              <a:ext cx="1933" cy="2179"/>
              <a:chOff x="2737" y="2298"/>
              <a:chExt cx="559" cy="703"/>
            </a:xfrm>
          </p:grpSpPr>
          <p:sp>
            <p:nvSpPr>
              <p:cNvPr id="35448" name="Freeform 2955"/>
              <p:cNvSpPr>
                <a:spLocks/>
              </p:cNvSpPr>
              <p:nvPr/>
            </p:nvSpPr>
            <p:spPr bwMode="auto">
              <a:xfrm>
                <a:off x="2745"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9" name="Freeform 2956"/>
              <p:cNvSpPr>
                <a:spLocks/>
              </p:cNvSpPr>
              <p:nvPr/>
            </p:nvSpPr>
            <p:spPr bwMode="auto">
              <a:xfrm>
                <a:off x="2744" y="229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50" name="Freeform 2957"/>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51" name="Freeform 2958"/>
              <p:cNvSpPr>
                <a:spLocks/>
              </p:cNvSpPr>
              <p:nvPr/>
            </p:nvSpPr>
            <p:spPr bwMode="auto">
              <a:xfrm>
                <a:off x="2737" y="23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52" name="Freeform 2959"/>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53" name="Freeform 2960"/>
              <p:cNvSpPr>
                <a:spLocks/>
              </p:cNvSpPr>
              <p:nvPr/>
            </p:nvSpPr>
            <p:spPr bwMode="auto">
              <a:xfrm>
                <a:off x="2737" y="2355"/>
                <a:ext cx="14" cy="9"/>
              </a:xfrm>
              <a:custGeom>
                <a:avLst/>
                <a:gdLst>
                  <a:gd name="T0" fmla="*/ 0 w 251"/>
                  <a:gd name="T1" fmla="*/ 0 h 164"/>
                  <a:gd name="T2" fmla="*/ 0 w 251"/>
                  <a:gd name="T3" fmla="*/ 0 h 164"/>
                  <a:gd name="T4" fmla="*/ 0 w 251"/>
                  <a:gd name="T5" fmla="*/ 0 h 164"/>
                  <a:gd name="T6" fmla="*/ 0 w 251"/>
                  <a:gd name="T7" fmla="*/ 0 h 164"/>
                  <a:gd name="T8" fmla="*/ 0 60000 65536"/>
                  <a:gd name="T9" fmla="*/ 0 60000 65536"/>
                  <a:gd name="T10" fmla="*/ 0 60000 65536"/>
                  <a:gd name="T11" fmla="*/ 0 60000 65536"/>
                  <a:gd name="T12" fmla="*/ 0 w 251"/>
                  <a:gd name="T13" fmla="*/ 0 h 164"/>
                  <a:gd name="T14" fmla="*/ 251 w 251"/>
                  <a:gd name="T15" fmla="*/ 164 h 164"/>
                </a:gdLst>
                <a:ahLst/>
                <a:cxnLst>
                  <a:cxn ang="T8">
                    <a:pos x="T0" y="T1"/>
                  </a:cxn>
                  <a:cxn ang="T9">
                    <a:pos x="T2" y="T3"/>
                  </a:cxn>
                  <a:cxn ang="T10">
                    <a:pos x="T4" y="T5"/>
                  </a:cxn>
                  <a:cxn ang="T11">
                    <a:pos x="T6" y="T7"/>
                  </a:cxn>
                </a:cxnLst>
                <a:rect l="T12" t="T13" r="T14" b="T15"/>
                <a:pathLst>
                  <a:path w="251" h="164">
                    <a:moveTo>
                      <a:pt x="134" y="0"/>
                    </a:moveTo>
                    <a:lnTo>
                      <a:pt x="251"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54" name="Freeform 2961"/>
              <p:cNvSpPr>
                <a:spLocks/>
              </p:cNvSpPr>
              <p:nvPr/>
            </p:nvSpPr>
            <p:spPr bwMode="auto">
              <a:xfrm>
                <a:off x="2744" y="2320"/>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55" name="Freeform 2962"/>
              <p:cNvSpPr>
                <a:spLocks/>
              </p:cNvSpPr>
              <p:nvPr/>
            </p:nvSpPr>
            <p:spPr bwMode="auto">
              <a:xfrm>
                <a:off x="2745"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56" name="Freeform 2963"/>
              <p:cNvSpPr>
                <a:spLocks/>
              </p:cNvSpPr>
              <p:nvPr/>
            </p:nvSpPr>
            <p:spPr bwMode="auto">
              <a:xfrm>
                <a:off x="2744" y="232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57" name="Freeform 2964"/>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58" name="Freeform 2965"/>
              <p:cNvSpPr>
                <a:spLocks/>
              </p:cNvSpPr>
              <p:nvPr/>
            </p:nvSpPr>
            <p:spPr bwMode="auto">
              <a:xfrm>
                <a:off x="2737" y="23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59" name="Freeform 2966"/>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0" name="Freeform 2967"/>
              <p:cNvSpPr>
                <a:spLocks/>
              </p:cNvSpPr>
              <p:nvPr/>
            </p:nvSpPr>
            <p:spPr bwMode="auto">
              <a:xfrm>
                <a:off x="2737" y="237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61" name="Freeform 2968"/>
              <p:cNvSpPr>
                <a:spLocks/>
              </p:cNvSpPr>
              <p:nvPr/>
            </p:nvSpPr>
            <p:spPr bwMode="auto">
              <a:xfrm>
                <a:off x="2744" y="2342"/>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2" name="Freeform 2969"/>
              <p:cNvSpPr>
                <a:spLocks/>
              </p:cNvSpPr>
              <p:nvPr/>
            </p:nvSpPr>
            <p:spPr bwMode="auto">
              <a:xfrm>
                <a:off x="2745"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3" name="Freeform 2970"/>
              <p:cNvSpPr>
                <a:spLocks/>
              </p:cNvSpPr>
              <p:nvPr/>
            </p:nvSpPr>
            <p:spPr bwMode="auto">
              <a:xfrm>
                <a:off x="2744" y="2342"/>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64" name="Freeform 2971"/>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5" name="Freeform 2972"/>
              <p:cNvSpPr>
                <a:spLocks/>
              </p:cNvSpPr>
              <p:nvPr/>
            </p:nvSpPr>
            <p:spPr bwMode="auto">
              <a:xfrm>
                <a:off x="2737" y="23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66" name="Freeform 2973"/>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7" name="Freeform 2974"/>
              <p:cNvSpPr>
                <a:spLocks/>
              </p:cNvSpPr>
              <p:nvPr/>
            </p:nvSpPr>
            <p:spPr bwMode="auto">
              <a:xfrm>
                <a:off x="2737" y="239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68" name="Freeform 2975"/>
              <p:cNvSpPr>
                <a:spLocks/>
              </p:cNvSpPr>
              <p:nvPr/>
            </p:nvSpPr>
            <p:spPr bwMode="auto">
              <a:xfrm>
                <a:off x="2744" y="2364"/>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69" name="Freeform 2976"/>
              <p:cNvSpPr>
                <a:spLocks/>
              </p:cNvSpPr>
              <p:nvPr/>
            </p:nvSpPr>
            <p:spPr bwMode="auto">
              <a:xfrm>
                <a:off x="2745"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0" name="Freeform 2977"/>
              <p:cNvSpPr>
                <a:spLocks/>
              </p:cNvSpPr>
              <p:nvPr/>
            </p:nvSpPr>
            <p:spPr bwMode="auto">
              <a:xfrm>
                <a:off x="2744" y="236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71" name="Freeform 2978"/>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2" name="Freeform 2979"/>
              <p:cNvSpPr>
                <a:spLocks/>
              </p:cNvSpPr>
              <p:nvPr/>
            </p:nvSpPr>
            <p:spPr bwMode="auto">
              <a:xfrm>
                <a:off x="2737" y="24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73" name="Freeform 2980"/>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4" name="Freeform 2981"/>
              <p:cNvSpPr>
                <a:spLocks/>
              </p:cNvSpPr>
              <p:nvPr/>
            </p:nvSpPr>
            <p:spPr bwMode="auto">
              <a:xfrm>
                <a:off x="2737" y="242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75" name="Freeform 2982"/>
              <p:cNvSpPr>
                <a:spLocks/>
              </p:cNvSpPr>
              <p:nvPr/>
            </p:nvSpPr>
            <p:spPr bwMode="auto">
              <a:xfrm>
                <a:off x="2744" y="2386"/>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6" name="Freeform 2983"/>
              <p:cNvSpPr>
                <a:spLocks/>
              </p:cNvSpPr>
              <p:nvPr/>
            </p:nvSpPr>
            <p:spPr bwMode="auto">
              <a:xfrm>
                <a:off x="2745"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7" name="Freeform 2984"/>
              <p:cNvSpPr>
                <a:spLocks/>
              </p:cNvSpPr>
              <p:nvPr/>
            </p:nvSpPr>
            <p:spPr bwMode="auto">
              <a:xfrm>
                <a:off x="2744" y="238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78" name="Freeform 2985"/>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79" name="Freeform 2986"/>
              <p:cNvSpPr>
                <a:spLocks/>
              </p:cNvSpPr>
              <p:nvPr/>
            </p:nvSpPr>
            <p:spPr bwMode="auto">
              <a:xfrm>
                <a:off x="2737" y="24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80" name="Freeform 2987"/>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81" name="Freeform 2988"/>
              <p:cNvSpPr>
                <a:spLocks/>
              </p:cNvSpPr>
              <p:nvPr/>
            </p:nvSpPr>
            <p:spPr bwMode="auto">
              <a:xfrm>
                <a:off x="2737" y="244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82" name="Freeform 2989"/>
              <p:cNvSpPr>
                <a:spLocks/>
              </p:cNvSpPr>
              <p:nvPr/>
            </p:nvSpPr>
            <p:spPr bwMode="auto">
              <a:xfrm>
                <a:off x="2744" y="2408"/>
                <a:ext cx="30"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83" name="Freeform 2990"/>
              <p:cNvSpPr>
                <a:spLocks/>
              </p:cNvSpPr>
              <p:nvPr/>
            </p:nvSpPr>
            <p:spPr bwMode="auto">
              <a:xfrm>
                <a:off x="2745"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84" name="Freeform 2991"/>
              <p:cNvSpPr>
                <a:spLocks/>
              </p:cNvSpPr>
              <p:nvPr/>
            </p:nvSpPr>
            <p:spPr bwMode="auto">
              <a:xfrm>
                <a:off x="2744" y="240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85" name="Freeform 2992"/>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86" name="Freeform 2993"/>
              <p:cNvSpPr>
                <a:spLocks/>
              </p:cNvSpPr>
              <p:nvPr/>
            </p:nvSpPr>
            <p:spPr bwMode="auto">
              <a:xfrm>
                <a:off x="2737" y="24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87" name="Freeform 2994"/>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88" name="Freeform 2995"/>
              <p:cNvSpPr>
                <a:spLocks/>
              </p:cNvSpPr>
              <p:nvPr/>
            </p:nvSpPr>
            <p:spPr bwMode="auto">
              <a:xfrm>
                <a:off x="2737" y="246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89" name="Freeform 2996"/>
              <p:cNvSpPr>
                <a:spLocks/>
              </p:cNvSpPr>
              <p:nvPr/>
            </p:nvSpPr>
            <p:spPr bwMode="auto">
              <a:xfrm>
                <a:off x="2744" y="2430"/>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0" name="Freeform 2997"/>
              <p:cNvSpPr>
                <a:spLocks/>
              </p:cNvSpPr>
              <p:nvPr/>
            </p:nvSpPr>
            <p:spPr bwMode="auto">
              <a:xfrm>
                <a:off x="2745"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1" name="Freeform 2998"/>
              <p:cNvSpPr>
                <a:spLocks/>
              </p:cNvSpPr>
              <p:nvPr/>
            </p:nvSpPr>
            <p:spPr bwMode="auto">
              <a:xfrm>
                <a:off x="2744" y="2430"/>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92" name="Freeform 2999"/>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3" name="Freeform 3000"/>
              <p:cNvSpPr>
                <a:spLocks/>
              </p:cNvSpPr>
              <p:nvPr/>
            </p:nvSpPr>
            <p:spPr bwMode="auto">
              <a:xfrm>
                <a:off x="2737" y="24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94" name="Freeform 3001"/>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5" name="Freeform 3002"/>
              <p:cNvSpPr>
                <a:spLocks/>
              </p:cNvSpPr>
              <p:nvPr/>
            </p:nvSpPr>
            <p:spPr bwMode="auto">
              <a:xfrm>
                <a:off x="2737" y="2487"/>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96" name="Freeform 3003"/>
              <p:cNvSpPr>
                <a:spLocks/>
              </p:cNvSpPr>
              <p:nvPr/>
            </p:nvSpPr>
            <p:spPr bwMode="auto">
              <a:xfrm>
                <a:off x="2744" y="2452"/>
                <a:ext cx="30"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7" name="Freeform 3004"/>
              <p:cNvSpPr>
                <a:spLocks/>
              </p:cNvSpPr>
              <p:nvPr/>
            </p:nvSpPr>
            <p:spPr bwMode="auto">
              <a:xfrm>
                <a:off x="2745"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98" name="Freeform 3005"/>
              <p:cNvSpPr>
                <a:spLocks/>
              </p:cNvSpPr>
              <p:nvPr/>
            </p:nvSpPr>
            <p:spPr bwMode="auto">
              <a:xfrm>
                <a:off x="2744" y="2452"/>
                <a:ext cx="30"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99" name="Freeform 3006"/>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0" name="Freeform 3007"/>
              <p:cNvSpPr>
                <a:spLocks/>
              </p:cNvSpPr>
              <p:nvPr/>
            </p:nvSpPr>
            <p:spPr bwMode="auto">
              <a:xfrm>
                <a:off x="2737" y="25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01" name="Freeform 3008"/>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2" name="Freeform 3009"/>
              <p:cNvSpPr>
                <a:spLocks/>
              </p:cNvSpPr>
              <p:nvPr/>
            </p:nvSpPr>
            <p:spPr bwMode="auto">
              <a:xfrm>
                <a:off x="2737" y="2509"/>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03" name="Freeform 3010"/>
              <p:cNvSpPr>
                <a:spLocks/>
              </p:cNvSpPr>
              <p:nvPr/>
            </p:nvSpPr>
            <p:spPr bwMode="auto">
              <a:xfrm>
                <a:off x="2744" y="247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4" name="Freeform 3011"/>
              <p:cNvSpPr>
                <a:spLocks/>
              </p:cNvSpPr>
              <p:nvPr/>
            </p:nvSpPr>
            <p:spPr bwMode="auto">
              <a:xfrm>
                <a:off x="2745"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5" name="Freeform 3012"/>
              <p:cNvSpPr>
                <a:spLocks/>
              </p:cNvSpPr>
              <p:nvPr/>
            </p:nvSpPr>
            <p:spPr bwMode="auto">
              <a:xfrm>
                <a:off x="2744" y="247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06" name="Freeform 3013"/>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7" name="Freeform 3014"/>
              <p:cNvSpPr>
                <a:spLocks/>
              </p:cNvSpPr>
              <p:nvPr/>
            </p:nvSpPr>
            <p:spPr bwMode="auto">
              <a:xfrm>
                <a:off x="2737" y="2525"/>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08" name="Freeform 3015"/>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09" name="Freeform 3016"/>
              <p:cNvSpPr>
                <a:spLocks/>
              </p:cNvSpPr>
              <p:nvPr/>
            </p:nvSpPr>
            <p:spPr bwMode="auto">
              <a:xfrm>
                <a:off x="2737" y="2531"/>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10" name="Freeform 3017"/>
              <p:cNvSpPr>
                <a:spLocks/>
              </p:cNvSpPr>
              <p:nvPr/>
            </p:nvSpPr>
            <p:spPr bwMode="auto">
              <a:xfrm>
                <a:off x="2744" y="2495"/>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1" name="Freeform 3018"/>
              <p:cNvSpPr>
                <a:spLocks/>
              </p:cNvSpPr>
              <p:nvPr/>
            </p:nvSpPr>
            <p:spPr bwMode="auto">
              <a:xfrm>
                <a:off x="2745"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2" name="Freeform 3019"/>
              <p:cNvSpPr>
                <a:spLocks/>
              </p:cNvSpPr>
              <p:nvPr/>
            </p:nvSpPr>
            <p:spPr bwMode="auto">
              <a:xfrm>
                <a:off x="2744" y="249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13" name="Freeform 3020"/>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4" name="Freeform 3021"/>
              <p:cNvSpPr>
                <a:spLocks/>
              </p:cNvSpPr>
              <p:nvPr/>
            </p:nvSpPr>
            <p:spPr bwMode="auto">
              <a:xfrm>
                <a:off x="2737" y="25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15" name="Freeform 3022"/>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6" name="Freeform 3023"/>
              <p:cNvSpPr>
                <a:spLocks/>
              </p:cNvSpPr>
              <p:nvPr/>
            </p:nvSpPr>
            <p:spPr bwMode="auto">
              <a:xfrm>
                <a:off x="2737" y="2553"/>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17" name="Freeform 3024"/>
              <p:cNvSpPr>
                <a:spLocks/>
              </p:cNvSpPr>
              <p:nvPr/>
            </p:nvSpPr>
            <p:spPr bwMode="auto">
              <a:xfrm>
                <a:off x="2744" y="2517"/>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8" name="Freeform 3025"/>
              <p:cNvSpPr>
                <a:spLocks/>
              </p:cNvSpPr>
              <p:nvPr/>
            </p:nvSpPr>
            <p:spPr bwMode="auto">
              <a:xfrm>
                <a:off x="2745"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19" name="Freeform 3026"/>
              <p:cNvSpPr>
                <a:spLocks/>
              </p:cNvSpPr>
              <p:nvPr/>
            </p:nvSpPr>
            <p:spPr bwMode="auto">
              <a:xfrm>
                <a:off x="2744" y="251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20" name="Freeform 3027"/>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21" name="Freeform 3028"/>
              <p:cNvSpPr>
                <a:spLocks/>
              </p:cNvSpPr>
              <p:nvPr/>
            </p:nvSpPr>
            <p:spPr bwMode="auto">
              <a:xfrm>
                <a:off x="2737" y="25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22" name="Freeform 3029"/>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23" name="Freeform 3030"/>
              <p:cNvSpPr>
                <a:spLocks/>
              </p:cNvSpPr>
              <p:nvPr/>
            </p:nvSpPr>
            <p:spPr bwMode="auto">
              <a:xfrm>
                <a:off x="2737" y="2575"/>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24" name="Freeform 3031"/>
              <p:cNvSpPr>
                <a:spLocks/>
              </p:cNvSpPr>
              <p:nvPr/>
            </p:nvSpPr>
            <p:spPr bwMode="auto">
              <a:xfrm>
                <a:off x="2744" y="2539"/>
                <a:ext cx="30"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25" name="Freeform 3032"/>
              <p:cNvSpPr>
                <a:spLocks/>
              </p:cNvSpPr>
              <p:nvPr/>
            </p:nvSpPr>
            <p:spPr bwMode="auto">
              <a:xfrm>
                <a:off x="2745"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26" name="Freeform 3033"/>
              <p:cNvSpPr>
                <a:spLocks/>
              </p:cNvSpPr>
              <p:nvPr/>
            </p:nvSpPr>
            <p:spPr bwMode="auto">
              <a:xfrm>
                <a:off x="2744" y="253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27" name="Freeform 3034"/>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28" name="Freeform 3035"/>
              <p:cNvSpPr>
                <a:spLocks/>
              </p:cNvSpPr>
              <p:nvPr/>
            </p:nvSpPr>
            <p:spPr bwMode="auto">
              <a:xfrm>
                <a:off x="2737" y="25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29" name="Freeform 3036"/>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0" name="Freeform 3037"/>
              <p:cNvSpPr>
                <a:spLocks/>
              </p:cNvSpPr>
              <p:nvPr/>
            </p:nvSpPr>
            <p:spPr bwMode="auto">
              <a:xfrm>
                <a:off x="2737" y="2597"/>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31" name="Freeform 3038"/>
              <p:cNvSpPr>
                <a:spLocks/>
              </p:cNvSpPr>
              <p:nvPr/>
            </p:nvSpPr>
            <p:spPr bwMode="auto">
              <a:xfrm>
                <a:off x="2744" y="2561"/>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2" name="Freeform 3039"/>
              <p:cNvSpPr>
                <a:spLocks/>
              </p:cNvSpPr>
              <p:nvPr/>
            </p:nvSpPr>
            <p:spPr bwMode="auto">
              <a:xfrm>
                <a:off x="2745"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3" name="Freeform 3040"/>
              <p:cNvSpPr>
                <a:spLocks/>
              </p:cNvSpPr>
              <p:nvPr/>
            </p:nvSpPr>
            <p:spPr bwMode="auto">
              <a:xfrm>
                <a:off x="2744" y="2561"/>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34" name="Freeform 3041"/>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5" name="Freeform 3042"/>
              <p:cNvSpPr>
                <a:spLocks/>
              </p:cNvSpPr>
              <p:nvPr/>
            </p:nvSpPr>
            <p:spPr bwMode="auto">
              <a:xfrm>
                <a:off x="2737" y="2612"/>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36" name="Freeform 3043"/>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7" name="Freeform 3044"/>
              <p:cNvSpPr>
                <a:spLocks/>
              </p:cNvSpPr>
              <p:nvPr/>
            </p:nvSpPr>
            <p:spPr bwMode="auto">
              <a:xfrm>
                <a:off x="2737" y="2619"/>
                <a:ext cx="14" cy="9"/>
              </a:xfrm>
              <a:custGeom>
                <a:avLst/>
                <a:gdLst>
                  <a:gd name="T0" fmla="*/ 0 w 251"/>
                  <a:gd name="T1" fmla="*/ 0 h 163"/>
                  <a:gd name="T2" fmla="*/ 0 w 251"/>
                  <a:gd name="T3" fmla="*/ 0 h 163"/>
                  <a:gd name="T4" fmla="*/ 0 w 251"/>
                  <a:gd name="T5" fmla="*/ 0 h 163"/>
                  <a:gd name="T6" fmla="*/ 0 w 251"/>
                  <a:gd name="T7" fmla="*/ 0 h 163"/>
                  <a:gd name="T8" fmla="*/ 0 60000 65536"/>
                  <a:gd name="T9" fmla="*/ 0 60000 65536"/>
                  <a:gd name="T10" fmla="*/ 0 60000 65536"/>
                  <a:gd name="T11" fmla="*/ 0 60000 65536"/>
                  <a:gd name="T12" fmla="*/ 0 w 251"/>
                  <a:gd name="T13" fmla="*/ 0 h 163"/>
                  <a:gd name="T14" fmla="*/ 251 w 251"/>
                  <a:gd name="T15" fmla="*/ 163 h 163"/>
                </a:gdLst>
                <a:ahLst/>
                <a:cxnLst>
                  <a:cxn ang="T8">
                    <a:pos x="T0" y="T1"/>
                  </a:cxn>
                  <a:cxn ang="T9">
                    <a:pos x="T2" y="T3"/>
                  </a:cxn>
                  <a:cxn ang="T10">
                    <a:pos x="T4" y="T5"/>
                  </a:cxn>
                  <a:cxn ang="T11">
                    <a:pos x="T6" y="T7"/>
                  </a:cxn>
                </a:cxnLst>
                <a:rect l="T12" t="T13" r="T14" b="T15"/>
                <a:pathLst>
                  <a:path w="251" h="163">
                    <a:moveTo>
                      <a:pt x="134" y="0"/>
                    </a:moveTo>
                    <a:lnTo>
                      <a:pt x="251"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38" name="Freeform 3045"/>
              <p:cNvSpPr>
                <a:spLocks/>
              </p:cNvSpPr>
              <p:nvPr/>
            </p:nvSpPr>
            <p:spPr bwMode="auto">
              <a:xfrm>
                <a:off x="2744" y="2583"/>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39" name="Freeform 3046"/>
              <p:cNvSpPr>
                <a:spLocks/>
              </p:cNvSpPr>
              <p:nvPr/>
            </p:nvSpPr>
            <p:spPr bwMode="auto">
              <a:xfrm>
                <a:off x="2745"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0" name="Freeform 3047"/>
              <p:cNvSpPr>
                <a:spLocks/>
              </p:cNvSpPr>
              <p:nvPr/>
            </p:nvSpPr>
            <p:spPr bwMode="auto">
              <a:xfrm>
                <a:off x="2744" y="258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41" name="Freeform 3048"/>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2" name="Freeform 3049"/>
              <p:cNvSpPr>
                <a:spLocks/>
              </p:cNvSpPr>
              <p:nvPr/>
            </p:nvSpPr>
            <p:spPr bwMode="auto">
              <a:xfrm>
                <a:off x="2737" y="26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43" name="Freeform 3050"/>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4" name="Freeform 3051"/>
              <p:cNvSpPr>
                <a:spLocks/>
              </p:cNvSpPr>
              <p:nvPr/>
            </p:nvSpPr>
            <p:spPr bwMode="auto">
              <a:xfrm>
                <a:off x="2737" y="2641"/>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45" name="Freeform 3052"/>
              <p:cNvSpPr>
                <a:spLocks/>
              </p:cNvSpPr>
              <p:nvPr/>
            </p:nvSpPr>
            <p:spPr bwMode="auto">
              <a:xfrm>
                <a:off x="2744" y="2605"/>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6" name="Freeform 3053"/>
              <p:cNvSpPr>
                <a:spLocks/>
              </p:cNvSpPr>
              <p:nvPr/>
            </p:nvSpPr>
            <p:spPr bwMode="auto">
              <a:xfrm>
                <a:off x="2745"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7" name="Freeform 3054"/>
              <p:cNvSpPr>
                <a:spLocks/>
              </p:cNvSpPr>
              <p:nvPr/>
            </p:nvSpPr>
            <p:spPr bwMode="auto">
              <a:xfrm>
                <a:off x="2744" y="260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48" name="Freeform 3055"/>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49" name="Freeform 3056"/>
              <p:cNvSpPr>
                <a:spLocks/>
              </p:cNvSpPr>
              <p:nvPr/>
            </p:nvSpPr>
            <p:spPr bwMode="auto">
              <a:xfrm>
                <a:off x="2737" y="26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50" name="Freeform 3057"/>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51" name="Freeform 3058"/>
              <p:cNvSpPr>
                <a:spLocks/>
              </p:cNvSpPr>
              <p:nvPr/>
            </p:nvSpPr>
            <p:spPr bwMode="auto">
              <a:xfrm>
                <a:off x="2737" y="2663"/>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52" name="Freeform 3059"/>
              <p:cNvSpPr>
                <a:spLocks/>
              </p:cNvSpPr>
              <p:nvPr/>
            </p:nvSpPr>
            <p:spPr bwMode="auto">
              <a:xfrm>
                <a:off x="2744" y="2627"/>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53" name="Freeform 3060"/>
              <p:cNvSpPr>
                <a:spLocks/>
              </p:cNvSpPr>
              <p:nvPr/>
            </p:nvSpPr>
            <p:spPr bwMode="auto">
              <a:xfrm>
                <a:off x="2745"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54" name="Freeform 3061"/>
              <p:cNvSpPr>
                <a:spLocks/>
              </p:cNvSpPr>
              <p:nvPr/>
            </p:nvSpPr>
            <p:spPr bwMode="auto">
              <a:xfrm>
                <a:off x="2744" y="2627"/>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55" name="Freeform 3062"/>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56" name="Freeform 3063"/>
              <p:cNvSpPr>
                <a:spLocks/>
              </p:cNvSpPr>
              <p:nvPr/>
            </p:nvSpPr>
            <p:spPr bwMode="auto">
              <a:xfrm>
                <a:off x="2737" y="2678"/>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57" name="Freeform 3064"/>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58" name="Freeform 3065"/>
              <p:cNvSpPr>
                <a:spLocks/>
              </p:cNvSpPr>
              <p:nvPr/>
            </p:nvSpPr>
            <p:spPr bwMode="auto">
              <a:xfrm>
                <a:off x="2737" y="2685"/>
                <a:ext cx="14" cy="9"/>
              </a:xfrm>
              <a:custGeom>
                <a:avLst/>
                <a:gdLst>
                  <a:gd name="T0" fmla="*/ 0 w 251"/>
                  <a:gd name="T1" fmla="*/ 0 h 162"/>
                  <a:gd name="T2" fmla="*/ 0 w 251"/>
                  <a:gd name="T3" fmla="*/ 0 h 162"/>
                  <a:gd name="T4" fmla="*/ 0 w 251"/>
                  <a:gd name="T5" fmla="*/ 0 h 162"/>
                  <a:gd name="T6" fmla="*/ 0 w 251"/>
                  <a:gd name="T7" fmla="*/ 0 h 162"/>
                  <a:gd name="T8" fmla="*/ 0 60000 65536"/>
                  <a:gd name="T9" fmla="*/ 0 60000 65536"/>
                  <a:gd name="T10" fmla="*/ 0 60000 65536"/>
                  <a:gd name="T11" fmla="*/ 0 60000 65536"/>
                  <a:gd name="T12" fmla="*/ 0 w 251"/>
                  <a:gd name="T13" fmla="*/ 0 h 162"/>
                  <a:gd name="T14" fmla="*/ 251 w 251"/>
                  <a:gd name="T15" fmla="*/ 162 h 162"/>
                </a:gdLst>
                <a:ahLst/>
                <a:cxnLst>
                  <a:cxn ang="T8">
                    <a:pos x="T0" y="T1"/>
                  </a:cxn>
                  <a:cxn ang="T9">
                    <a:pos x="T2" y="T3"/>
                  </a:cxn>
                  <a:cxn ang="T10">
                    <a:pos x="T4" y="T5"/>
                  </a:cxn>
                  <a:cxn ang="T11">
                    <a:pos x="T6" y="T7"/>
                  </a:cxn>
                </a:cxnLst>
                <a:rect l="T12" t="T13" r="T14" b="T15"/>
                <a:pathLst>
                  <a:path w="251" h="162">
                    <a:moveTo>
                      <a:pt x="134" y="0"/>
                    </a:moveTo>
                    <a:lnTo>
                      <a:pt x="251"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59" name="Freeform 3066"/>
              <p:cNvSpPr>
                <a:spLocks/>
              </p:cNvSpPr>
              <p:nvPr/>
            </p:nvSpPr>
            <p:spPr bwMode="auto">
              <a:xfrm>
                <a:off x="2744" y="2649"/>
                <a:ext cx="30"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0" name="Freeform 3067"/>
              <p:cNvSpPr>
                <a:spLocks/>
              </p:cNvSpPr>
              <p:nvPr/>
            </p:nvSpPr>
            <p:spPr bwMode="auto">
              <a:xfrm>
                <a:off x="2745"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1" name="Freeform 3068"/>
              <p:cNvSpPr>
                <a:spLocks/>
              </p:cNvSpPr>
              <p:nvPr/>
            </p:nvSpPr>
            <p:spPr bwMode="auto">
              <a:xfrm>
                <a:off x="2744" y="2649"/>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62" name="Freeform 3069"/>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0"/>
                    </a:moveTo>
                    <a:lnTo>
                      <a:pt x="0" y="0"/>
                    </a:lnTo>
                    <a:lnTo>
                      <a:pt x="27" y="7903"/>
                    </a:lnTo>
                    <a:lnTo>
                      <a:pt x="27"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3" name="Freeform 3070"/>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0"/>
                    </a:moveTo>
                    <a:lnTo>
                      <a:pt x="27" y="7903"/>
                    </a:lnTo>
                    <a:lnTo>
                      <a:pt x="0" y="7903"/>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4" name="Rectangle 3071"/>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565" name="Freeform 3072"/>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0" y="7903"/>
                    </a:moveTo>
                    <a:lnTo>
                      <a:pt x="27" y="7903"/>
                    </a:lnTo>
                    <a:lnTo>
                      <a:pt x="0" y="0"/>
                    </a:lnTo>
                    <a:lnTo>
                      <a:pt x="0"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6" name="Freeform 3073"/>
              <p:cNvSpPr>
                <a:spLocks/>
              </p:cNvSpPr>
              <p:nvPr/>
            </p:nvSpPr>
            <p:spPr bwMode="auto">
              <a:xfrm>
                <a:off x="3259" y="2562"/>
                <a:ext cx="1" cy="439"/>
              </a:xfrm>
              <a:custGeom>
                <a:avLst/>
                <a:gdLst>
                  <a:gd name="T0" fmla="*/ 0 w 27"/>
                  <a:gd name="T1" fmla="*/ 0 h 7903"/>
                  <a:gd name="T2" fmla="*/ 0 w 27"/>
                  <a:gd name="T3" fmla="*/ 0 h 7903"/>
                  <a:gd name="T4" fmla="*/ 0 w 27"/>
                  <a:gd name="T5" fmla="*/ 0 h 7903"/>
                  <a:gd name="T6" fmla="*/ 0 w 27"/>
                  <a:gd name="T7" fmla="*/ 0 h 7903"/>
                  <a:gd name="T8" fmla="*/ 0 60000 65536"/>
                  <a:gd name="T9" fmla="*/ 0 60000 65536"/>
                  <a:gd name="T10" fmla="*/ 0 60000 65536"/>
                  <a:gd name="T11" fmla="*/ 0 60000 65536"/>
                  <a:gd name="T12" fmla="*/ 0 w 27"/>
                  <a:gd name="T13" fmla="*/ 0 h 7903"/>
                  <a:gd name="T14" fmla="*/ 27 w 27"/>
                  <a:gd name="T15" fmla="*/ 7903 h 7903"/>
                </a:gdLst>
                <a:ahLst/>
                <a:cxnLst>
                  <a:cxn ang="T8">
                    <a:pos x="T0" y="T1"/>
                  </a:cxn>
                  <a:cxn ang="T9">
                    <a:pos x="T2" y="T3"/>
                  </a:cxn>
                  <a:cxn ang="T10">
                    <a:pos x="T4" y="T5"/>
                  </a:cxn>
                  <a:cxn ang="T11">
                    <a:pos x="T6" y="T7"/>
                  </a:cxn>
                </a:cxnLst>
                <a:rect l="T12" t="T13" r="T14" b="T15"/>
                <a:pathLst>
                  <a:path w="27" h="7903">
                    <a:moveTo>
                      <a:pt x="27" y="7903"/>
                    </a:moveTo>
                    <a:lnTo>
                      <a:pt x="0" y="0"/>
                    </a:lnTo>
                    <a:lnTo>
                      <a:pt x="27" y="0"/>
                    </a:lnTo>
                    <a:lnTo>
                      <a:pt x="27" y="790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7" name="Rectangle 3074"/>
              <p:cNvSpPr>
                <a:spLocks noChangeArrowheads="1"/>
              </p:cNvSpPr>
              <p:nvPr/>
            </p:nvSpPr>
            <p:spPr bwMode="auto">
              <a:xfrm>
                <a:off x="3259" y="2562"/>
                <a:ext cx="1" cy="439"/>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5568" name="Freeform 3075"/>
              <p:cNvSpPr>
                <a:spLocks/>
              </p:cNvSpPr>
              <p:nvPr/>
            </p:nvSpPr>
            <p:spPr bwMode="auto">
              <a:xfrm>
                <a:off x="3260"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69" name="Freeform 3076"/>
              <p:cNvSpPr>
                <a:spLocks/>
              </p:cNvSpPr>
              <p:nvPr/>
            </p:nvSpPr>
            <p:spPr bwMode="auto">
              <a:xfrm>
                <a:off x="3259" y="296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0" name="Freeform 3077"/>
              <p:cNvSpPr>
                <a:spLocks/>
              </p:cNvSpPr>
              <p:nvPr/>
            </p:nvSpPr>
            <p:spPr bwMode="auto">
              <a:xfrm>
                <a:off x="3259" y="2965"/>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71" name="Freeform 3078"/>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2" name="Freeform 3079"/>
              <p:cNvSpPr>
                <a:spLocks/>
              </p:cNvSpPr>
              <p:nvPr/>
            </p:nvSpPr>
            <p:spPr bwMode="auto">
              <a:xfrm>
                <a:off x="3282" y="2956"/>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73" name="Freeform 3080"/>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4" name="Freeform 3081"/>
              <p:cNvSpPr>
                <a:spLocks/>
              </p:cNvSpPr>
              <p:nvPr/>
            </p:nvSpPr>
            <p:spPr bwMode="auto">
              <a:xfrm>
                <a:off x="3288" y="2956"/>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75" name="Freeform 3082"/>
              <p:cNvSpPr>
                <a:spLocks/>
              </p:cNvSpPr>
              <p:nvPr/>
            </p:nvSpPr>
            <p:spPr bwMode="auto">
              <a:xfrm>
                <a:off x="3260"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6" name="Freeform 3083"/>
              <p:cNvSpPr>
                <a:spLocks/>
              </p:cNvSpPr>
              <p:nvPr/>
            </p:nvSpPr>
            <p:spPr bwMode="auto">
              <a:xfrm>
                <a:off x="3259" y="294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7" name="Freeform 3084"/>
              <p:cNvSpPr>
                <a:spLocks/>
              </p:cNvSpPr>
              <p:nvPr/>
            </p:nvSpPr>
            <p:spPr bwMode="auto">
              <a:xfrm>
                <a:off x="3259" y="2943"/>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78" name="Freeform 3085"/>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79" name="Freeform 3086"/>
              <p:cNvSpPr>
                <a:spLocks/>
              </p:cNvSpPr>
              <p:nvPr/>
            </p:nvSpPr>
            <p:spPr bwMode="auto">
              <a:xfrm>
                <a:off x="3282" y="2934"/>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3"/>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80" name="Freeform 3087"/>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81" name="Freeform 3088"/>
              <p:cNvSpPr>
                <a:spLocks/>
              </p:cNvSpPr>
              <p:nvPr/>
            </p:nvSpPr>
            <p:spPr bwMode="auto">
              <a:xfrm>
                <a:off x="3288" y="2934"/>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82" name="Freeform 3089"/>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83" name="Freeform 3090"/>
              <p:cNvSpPr>
                <a:spLocks/>
              </p:cNvSpPr>
              <p:nvPr/>
            </p:nvSpPr>
            <p:spPr bwMode="auto">
              <a:xfrm>
                <a:off x="3288" y="2912"/>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84" name="Freeform 3091"/>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85" name="Freeform 3092"/>
              <p:cNvSpPr>
                <a:spLocks/>
              </p:cNvSpPr>
              <p:nvPr/>
            </p:nvSpPr>
            <p:spPr bwMode="auto">
              <a:xfrm>
                <a:off x="3282" y="2912"/>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86" name="Freeform 3093"/>
              <p:cNvSpPr>
                <a:spLocks/>
              </p:cNvSpPr>
              <p:nvPr/>
            </p:nvSpPr>
            <p:spPr bwMode="auto">
              <a:xfrm>
                <a:off x="3260"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87" name="Freeform 3094"/>
              <p:cNvSpPr>
                <a:spLocks/>
              </p:cNvSpPr>
              <p:nvPr/>
            </p:nvSpPr>
            <p:spPr bwMode="auto">
              <a:xfrm>
                <a:off x="3259" y="2921"/>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88" name="Freeform 3095"/>
              <p:cNvSpPr>
                <a:spLocks/>
              </p:cNvSpPr>
              <p:nvPr/>
            </p:nvSpPr>
            <p:spPr bwMode="auto">
              <a:xfrm>
                <a:off x="3259" y="2921"/>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89" name="Freeform 3096"/>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0" name="Freeform 3097"/>
              <p:cNvSpPr>
                <a:spLocks/>
              </p:cNvSpPr>
              <p:nvPr/>
            </p:nvSpPr>
            <p:spPr bwMode="auto">
              <a:xfrm>
                <a:off x="3288" y="2890"/>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91" name="Freeform 3098"/>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2" name="Freeform 3099"/>
              <p:cNvSpPr>
                <a:spLocks/>
              </p:cNvSpPr>
              <p:nvPr/>
            </p:nvSpPr>
            <p:spPr bwMode="auto">
              <a:xfrm>
                <a:off x="3282" y="2890"/>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93" name="Freeform 3100"/>
              <p:cNvSpPr>
                <a:spLocks/>
              </p:cNvSpPr>
              <p:nvPr/>
            </p:nvSpPr>
            <p:spPr bwMode="auto">
              <a:xfrm>
                <a:off x="3260"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4" name="Freeform 3101"/>
              <p:cNvSpPr>
                <a:spLocks/>
              </p:cNvSpPr>
              <p:nvPr/>
            </p:nvSpPr>
            <p:spPr bwMode="auto">
              <a:xfrm>
                <a:off x="3259" y="289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5" name="Freeform 3102"/>
              <p:cNvSpPr>
                <a:spLocks/>
              </p:cNvSpPr>
              <p:nvPr/>
            </p:nvSpPr>
            <p:spPr bwMode="auto">
              <a:xfrm>
                <a:off x="3259" y="2899"/>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96" name="Freeform 3103"/>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7" name="Freeform 3104"/>
              <p:cNvSpPr>
                <a:spLocks/>
              </p:cNvSpPr>
              <p:nvPr/>
            </p:nvSpPr>
            <p:spPr bwMode="auto">
              <a:xfrm>
                <a:off x="3288" y="2868"/>
                <a:ext cx="8"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598" name="Freeform 3105"/>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599" name="Freeform 3106"/>
              <p:cNvSpPr>
                <a:spLocks/>
              </p:cNvSpPr>
              <p:nvPr/>
            </p:nvSpPr>
            <p:spPr bwMode="auto">
              <a:xfrm>
                <a:off x="3282" y="2868"/>
                <a:ext cx="14" cy="10"/>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00" name="Freeform 3107"/>
              <p:cNvSpPr>
                <a:spLocks/>
              </p:cNvSpPr>
              <p:nvPr/>
            </p:nvSpPr>
            <p:spPr bwMode="auto">
              <a:xfrm>
                <a:off x="3260"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1" name="Freeform 3108"/>
              <p:cNvSpPr>
                <a:spLocks/>
              </p:cNvSpPr>
              <p:nvPr/>
            </p:nvSpPr>
            <p:spPr bwMode="auto">
              <a:xfrm>
                <a:off x="3259" y="287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2" name="Freeform 3109"/>
              <p:cNvSpPr>
                <a:spLocks/>
              </p:cNvSpPr>
              <p:nvPr/>
            </p:nvSpPr>
            <p:spPr bwMode="auto">
              <a:xfrm>
                <a:off x="3259" y="2877"/>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03" name="Freeform 3110"/>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4" name="Freeform 3111"/>
              <p:cNvSpPr>
                <a:spLocks/>
              </p:cNvSpPr>
              <p:nvPr/>
            </p:nvSpPr>
            <p:spPr bwMode="auto">
              <a:xfrm>
                <a:off x="3288" y="2847"/>
                <a:ext cx="8"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0" y="164"/>
                    </a:moveTo>
                    <a:lnTo>
                      <a:pt x="38" y="278"/>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05" name="Freeform 3112"/>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6" name="Freeform 3113"/>
              <p:cNvSpPr>
                <a:spLocks/>
              </p:cNvSpPr>
              <p:nvPr/>
            </p:nvSpPr>
            <p:spPr bwMode="auto">
              <a:xfrm>
                <a:off x="3282" y="2847"/>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07" name="Freeform 3114"/>
              <p:cNvSpPr>
                <a:spLocks/>
              </p:cNvSpPr>
              <p:nvPr/>
            </p:nvSpPr>
            <p:spPr bwMode="auto">
              <a:xfrm>
                <a:off x="3260"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8" name="Freeform 3115"/>
              <p:cNvSpPr>
                <a:spLocks/>
              </p:cNvSpPr>
              <p:nvPr/>
            </p:nvSpPr>
            <p:spPr bwMode="auto">
              <a:xfrm>
                <a:off x="3259" y="285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3"/>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09" name="Freeform 3116"/>
              <p:cNvSpPr>
                <a:spLocks/>
              </p:cNvSpPr>
              <p:nvPr/>
            </p:nvSpPr>
            <p:spPr bwMode="auto">
              <a:xfrm>
                <a:off x="3259" y="2855"/>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3"/>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10" name="Freeform 3117"/>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11" name="Freeform 3118"/>
              <p:cNvSpPr>
                <a:spLocks/>
              </p:cNvSpPr>
              <p:nvPr/>
            </p:nvSpPr>
            <p:spPr bwMode="auto">
              <a:xfrm>
                <a:off x="3288" y="282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12" name="Freeform 3119"/>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13" name="Freeform 3120"/>
              <p:cNvSpPr>
                <a:spLocks/>
              </p:cNvSpPr>
              <p:nvPr/>
            </p:nvSpPr>
            <p:spPr bwMode="auto">
              <a:xfrm>
                <a:off x="3282" y="282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14" name="Freeform 3121"/>
              <p:cNvSpPr>
                <a:spLocks/>
              </p:cNvSpPr>
              <p:nvPr/>
            </p:nvSpPr>
            <p:spPr bwMode="auto">
              <a:xfrm>
                <a:off x="3260"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15" name="Freeform 3122"/>
              <p:cNvSpPr>
                <a:spLocks/>
              </p:cNvSpPr>
              <p:nvPr/>
            </p:nvSpPr>
            <p:spPr bwMode="auto">
              <a:xfrm>
                <a:off x="3259" y="2833"/>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16" name="Freeform 3123"/>
              <p:cNvSpPr>
                <a:spLocks/>
              </p:cNvSpPr>
              <p:nvPr/>
            </p:nvSpPr>
            <p:spPr bwMode="auto">
              <a:xfrm>
                <a:off x="3259" y="2833"/>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17" name="Freeform 3124"/>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18" name="Freeform 3125"/>
              <p:cNvSpPr>
                <a:spLocks/>
              </p:cNvSpPr>
              <p:nvPr/>
            </p:nvSpPr>
            <p:spPr bwMode="auto">
              <a:xfrm>
                <a:off x="3288" y="280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4"/>
                    </a:moveTo>
                    <a:lnTo>
                      <a:pt x="38" y="277"/>
                    </a:lnTo>
                    <a:lnTo>
                      <a:pt x="134" y="0"/>
                    </a:lnTo>
                    <a:lnTo>
                      <a:pt x="0"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19" name="Freeform 3126"/>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0" name="Freeform 3127"/>
              <p:cNvSpPr>
                <a:spLocks/>
              </p:cNvSpPr>
              <p:nvPr/>
            </p:nvSpPr>
            <p:spPr bwMode="auto">
              <a:xfrm>
                <a:off x="3282" y="2803"/>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18" y="164"/>
                    </a:moveTo>
                    <a:lnTo>
                      <a:pt x="0" y="145"/>
                    </a:lnTo>
                    <a:lnTo>
                      <a:pt x="252" y="0"/>
                    </a:lnTo>
                    <a:lnTo>
                      <a:pt x="118" y="16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21" name="Freeform 3128"/>
              <p:cNvSpPr>
                <a:spLocks/>
              </p:cNvSpPr>
              <p:nvPr/>
            </p:nvSpPr>
            <p:spPr bwMode="auto">
              <a:xfrm>
                <a:off x="3260"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2" name="Freeform 3129"/>
              <p:cNvSpPr>
                <a:spLocks/>
              </p:cNvSpPr>
              <p:nvPr/>
            </p:nvSpPr>
            <p:spPr bwMode="auto">
              <a:xfrm>
                <a:off x="3259" y="2811"/>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3" name="Freeform 3130"/>
              <p:cNvSpPr>
                <a:spLocks/>
              </p:cNvSpPr>
              <p:nvPr/>
            </p:nvSpPr>
            <p:spPr bwMode="auto">
              <a:xfrm>
                <a:off x="3259" y="2811"/>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24" name="Freeform 3131"/>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5" name="Freeform 3132"/>
              <p:cNvSpPr>
                <a:spLocks/>
              </p:cNvSpPr>
              <p:nvPr/>
            </p:nvSpPr>
            <p:spPr bwMode="auto">
              <a:xfrm>
                <a:off x="3288" y="278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26" name="Freeform 3133"/>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7" name="Freeform 3134"/>
              <p:cNvSpPr>
                <a:spLocks/>
              </p:cNvSpPr>
              <p:nvPr/>
            </p:nvSpPr>
            <p:spPr bwMode="auto">
              <a:xfrm>
                <a:off x="3282" y="278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28" name="Freeform 3135"/>
              <p:cNvSpPr>
                <a:spLocks/>
              </p:cNvSpPr>
              <p:nvPr/>
            </p:nvSpPr>
            <p:spPr bwMode="auto">
              <a:xfrm>
                <a:off x="3260"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10"/>
                    </a:moveTo>
                    <a:lnTo>
                      <a:pt x="513" y="0"/>
                    </a:lnTo>
                    <a:lnTo>
                      <a:pt x="0" y="644"/>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29" name="Freeform 3136"/>
              <p:cNvSpPr>
                <a:spLocks/>
              </p:cNvSpPr>
              <p:nvPr/>
            </p:nvSpPr>
            <p:spPr bwMode="auto">
              <a:xfrm>
                <a:off x="3259" y="2789"/>
                <a:ext cx="29" cy="36"/>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523" y="0"/>
                    </a:moveTo>
                    <a:lnTo>
                      <a:pt x="10" y="644"/>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0" name="Freeform 3137"/>
              <p:cNvSpPr>
                <a:spLocks/>
              </p:cNvSpPr>
              <p:nvPr/>
            </p:nvSpPr>
            <p:spPr bwMode="auto">
              <a:xfrm>
                <a:off x="3259" y="2789"/>
                <a:ext cx="30" cy="36"/>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533" y="10"/>
                    </a:moveTo>
                    <a:lnTo>
                      <a:pt x="523" y="0"/>
                    </a:lnTo>
                    <a:lnTo>
                      <a:pt x="0" y="635"/>
                    </a:lnTo>
                    <a:lnTo>
                      <a:pt x="10" y="644"/>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31" name="Freeform 3138"/>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2" name="Freeform 3139"/>
              <p:cNvSpPr>
                <a:spLocks/>
              </p:cNvSpPr>
              <p:nvPr/>
            </p:nvSpPr>
            <p:spPr bwMode="auto">
              <a:xfrm>
                <a:off x="3288" y="275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33" name="Freeform 3140"/>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4" name="Freeform 3141"/>
              <p:cNvSpPr>
                <a:spLocks/>
              </p:cNvSpPr>
              <p:nvPr/>
            </p:nvSpPr>
            <p:spPr bwMode="auto">
              <a:xfrm>
                <a:off x="3282" y="275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35" name="Freeform 3142"/>
              <p:cNvSpPr>
                <a:spLocks/>
              </p:cNvSpPr>
              <p:nvPr/>
            </p:nvSpPr>
            <p:spPr bwMode="auto">
              <a:xfrm>
                <a:off x="3260"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10"/>
                    </a:moveTo>
                    <a:lnTo>
                      <a:pt x="513" y="0"/>
                    </a:lnTo>
                    <a:lnTo>
                      <a:pt x="0" y="643"/>
                    </a:lnTo>
                    <a:lnTo>
                      <a:pt x="523" y="1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6" name="Freeform 3143"/>
              <p:cNvSpPr>
                <a:spLocks/>
              </p:cNvSpPr>
              <p:nvPr/>
            </p:nvSpPr>
            <p:spPr bwMode="auto">
              <a:xfrm>
                <a:off x="3259" y="276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7" name="Freeform 3144"/>
              <p:cNvSpPr>
                <a:spLocks/>
              </p:cNvSpPr>
              <p:nvPr/>
            </p:nvSpPr>
            <p:spPr bwMode="auto">
              <a:xfrm>
                <a:off x="3259" y="2768"/>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10"/>
                    </a:moveTo>
                    <a:lnTo>
                      <a:pt x="523" y="0"/>
                    </a:lnTo>
                    <a:lnTo>
                      <a:pt x="0" y="635"/>
                    </a:lnTo>
                    <a:lnTo>
                      <a:pt x="10" y="643"/>
                    </a:lnTo>
                    <a:lnTo>
                      <a:pt x="533" y="1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38" name="Freeform 3145"/>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39" name="Freeform 3146"/>
              <p:cNvSpPr>
                <a:spLocks/>
              </p:cNvSpPr>
              <p:nvPr/>
            </p:nvSpPr>
            <p:spPr bwMode="auto">
              <a:xfrm>
                <a:off x="3288" y="273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40" name="Freeform 3147"/>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41" name="Freeform 3148"/>
              <p:cNvSpPr>
                <a:spLocks/>
              </p:cNvSpPr>
              <p:nvPr/>
            </p:nvSpPr>
            <p:spPr bwMode="auto">
              <a:xfrm>
                <a:off x="3282" y="273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42" name="Freeform 3149"/>
              <p:cNvSpPr>
                <a:spLocks/>
              </p:cNvSpPr>
              <p:nvPr/>
            </p:nvSpPr>
            <p:spPr bwMode="auto">
              <a:xfrm>
                <a:off x="3260"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43" name="Freeform 3150"/>
              <p:cNvSpPr>
                <a:spLocks/>
              </p:cNvSpPr>
              <p:nvPr/>
            </p:nvSpPr>
            <p:spPr bwMode="auto">
              <a:xfrm>
                <a:off x="3259" y="274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44" name="Freeform 3151"/>
              <p:cNvSpPr>
                <a:spLocks/>
              </p:cNvSpPr>
              <p:nvPr/>
            </p:nvSpPr>
            <p:spPr bwMode="auto">
              <a:xfrm>
                <a:off x="3259" y="2746"/>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5"/>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45" name="Freeform 3152"/>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646" name="Freeform 3153"/>
              <p:cNvSpPr>
                <a:spLocks/>
              </p:cNvSpPr>
              <p:nvPr/>
            </p:nvSpPr>
            <p:spPr bwMode="auto">
              <a:xfrm>
                <a:off x="3288" y="271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647" name="Freeform 3154"/>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grpSp>
        <p:grpSp>
          <p:nvGrpSpPr>
            <p:cNvPr id="34237" name="Group 3155"/>
            <p:cNvGrpSpPr>
              <a:grpSpLocks/>
            </p:cNvGrpSpPr>
            <p:nvPr/>
          </p:nvGrpSpPr>
          <p:grpSpPr bwMode="auto">
            <a:xfrm>
              <a:off x="1419" y="1545"/>
              <a:ext cx="3449" cy="1565"/>
              <a:chOff x="2299" y="2254"/>
              <a:chExt cx="997" cy="505"/>
            </a:xfrm>
          </p:grpSpPr>
          <p:sp>
            <p:nvSpPr>
              <p:cNvPr id="35248" name="Freeform 3156"/>
              <p:cNvSpPr>
                <a:spLocks/>
              </p:cNvSpPr>
              <p:nvPr/>
            </p:nvSpPr>
            <p:spPr bwMode="auto">
              <a:xfrm>
                <a:off x="3282" y="271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9" name="Freeform 3157"/>
              <p:cNvSpPr>
                <a:spLocks/>
              </p:cNvSpPr>
              <p:nvPr/>
            </p:nvSpPr>
            <p:spPr bwMode="auto">
              <a:xfrm>
                <a:off x="3260"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0" name="Freeform 3158"/>
              <p:cNvSpPr>
                <a:spLocks/>
              </p:cNvSpPr>
              <p:nvPr/>
            </p:nvSpPr>
            <p:spPr bwMode="auto">
              <a:xfrm>
                <a:off x="3259" y="272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1" name="Freeform 3159"/>
              <p:cNvSpPr>
                <a:spLocks/>
              </p:cNvSpPr>
              <p:nvPr/>
            </p:nvSpPr>
            <p:spPr bwMode="auto">
              <a:xfrm>
                <a:off x="3259" y="2724"/>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2" name="Freeform 3160"/>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3" name="Freeform 3161"/>
              <p:cNvSpPr>
                <a:spLocks/>
              </p:cNvSpPr>
              <p:nvPr/>
            </p:nvSpPr>
            <p:spPr bwMode="auto">
              <a:xfrm>
                <a:off x="3288" y="2693"/>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4" name="Freeform 3162"/>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5" name="Freeform 3163"/>
              <p:cNvSpPr>
                <a:spLocks/>
              </p:cNvSpPr>
              <p:nvPr/>
            </p:nvSpPr>
            <p:spPr bwMode="auto">
              <a:xfrm>
                <a:off x="3282" y="269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6" name="Freeform 3164"/>
              <p:cNvSpPr>
                <a:spLocks/>
              </p:cNvSpPr>
              <p:nvPr/>
            </p:nvSpPr>
            <p:spPr bwMode="auto">
              <a:xfrm>
                <a:off x="3260"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7" name="Freeform 3165"/>
              <p:cNvSpPr>
                <a:spLocks/>
              </p:cNvSpPr>
              <p:nvPr/>
            </p:nvSpPr>
            <p:spPr bwMode="auto">
              <a:xfrm>
                <a:off x="3259" y="2702"/>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58" name="Freeform 3166"/>
              <p:cNvSpPr>
                <a:spLocks/>
              </p:cNvSpPr>
              <p:nvPr/>
            </p:nvSpPr>
            <p:spPr bwMode="auto">
              <a:xfrm>
                <a:off x="3259" y="2702"/>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9" name="Freeform 3167"/>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0" name="Freeform 3168"/>
              <p:cNvSpPr>
                <a:spLocks/>
              </p:cNvSpPr>
              <p:nvPr/>
            </p:nvSpPr>
            <p:spPr bwMode="auto">
              <a:xfrm>
                <a:off x="3288" y="2671"/>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1" name="Freeform 3169"/>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2" name="Freeform 3170"/>
              <p:cNvSpPr>
                <a:spLocks/>
              </p:cNvSpPr>
              <p:nvPr/>
            </p:nvSpPr>
            <p:spPr bwMode="auto">
              <a:xfrm>
                <a:off x="3282" y="267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3" name="Freeform 3171"/>
              <p:cNvSpPr>
                <a:spLocks/>
              </p:cNvSpPr>
              <p:nvPr/>
            </p:nvSpPr>
            <p:spPr bwMode="auto">
              <a:xfrm>
                <a:off x="3260"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4" name="Freeform 3172"/>
              <p:cNvSpPr>
                <a:spLocks/>
              </p:cNvSpPr>
              <p:nvPr/>
            </p:nvSpPr>
            <p:spPr bwMode="auto">
              <a:xfrm>
                <a:off x="3259" y="2680"/>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5" name="Freeform 3173"/>
              <p:cNvSpPr>
                <a:spLocks/>
              </p:cNvSpPr>
              <p:nvPr/>
            </p:nvSpPr>
            <p:spPr bwMode="auto">
              <a:xfrm>
                <a:off x="3259" y="2680"/>
                <a:ext cx="30"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6" name="Freeform 3174"/>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7" name="Freeform 3175"/>
              <p:cNvSpPr>
                <a:spLocks/>
              </p:cNvSpPr>
              <p:nvPr/>
            </p:nvSpPr>
            <p:spPr bwMode="auto">
              <a:xfrm>
                <a:off x="3288" y="2649"/>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2"/>
                    </a:moveTo>
                    <a:lnTo>
                      <a:pt x="38" y="277"/>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8" name="Freeform 3176"/>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69" name="Freeform 3177"/>
              <p:cNvSpPr>
                <a:spLocks/>
              </p:cNvSpPr>
              <p:nvPr/>
            </p:nvSpPr>
            <p:spPr bwMode="auto">
              <a:xfrm>
                <a:off x="3282" y="264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4"/>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70" name="Freeform 3178"/>
              <p:cNvSpPr>
                <a:spLocks/>
              </p:cNvSpPr>
              <p:nvPr/>
            </p:nvSpPr>
            <p:spPr bwMode="auto">
              <a:xfrm>
                <a:off x="3260"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8"/>
                    </a:moveTo>
                    <a:lnTo>
                      <a:pt x="513" y="0"/>
                    </a:lnTo>
                    <a:lnTo>
                      <a:pt x="0" y="643"/>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1" name="Freeform 3179"/>
              <p:cNvSpPr>
                <a:spLocks/>
              </p:cNvSpPr>
              <p:nvPr/>
            </p:nvSpPr>
            <p:spPr bwMode="auto">
              <a:xfrm>
                <a:off x="3259" y="265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2" name="Freeform 3180"/>
              <p:cNvSpPr>
                <a:spLocks/>
              </p:cNvSpPr>
              <p:nvPr/>
            </p:nvSpPr>
            <p:spPr bwMode="auto">
              <a:xfrm>
                <a:off x="3259" y="265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8"/>
                    </a:moveTo>
                    <a:lnTo>
                      <a:pt x="523" y="0"/>
                    </a:lnTo>
                    <a:lnTo>
                      <a:pt x="0" y="634"/>
                    </a:lnTo>
                    <a:lnTo>
                      <a:pt x="10" y="643"/>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73" name="Freeform 3181"/>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4" name="Freeform 3182"/>
              <p:cNvSpPr>
                <a:spLocks/>
              </p:cNvSpPr>
              <p:nvPr/>
            </p:nvSpPr>
            <p:spPr bwMode="auto">
              <a:xfrm>
                <a:off x="3288" y="2627"/>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75" name="Freeform 3183"/>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6" name="Freeform 3184"/>
              <p:cNvSpPr>
                <a:spLocks/>
              </p:cNvSpPr>
              <p:nvPr/>
            </p:nvSpPr>
            <p:spPr bwMode="auto">
              <a:xfrm>
                <a:off x="3282" y="262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77" name="Freeform 3185"/>
              <p:cNvSpPr>
                <a:spLocks/>
              </p:cNvSpPr>
              <p:nvPr/>
            </p:nvSpPr>
            <p:spPr bwMode="auto">
              <a:xfrm>
                <a:off x="3260"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8" name="Freeform 3186"/>
              <p:cNvSpPr>
                <a:spLocks/>
              </p:cNvSpPr>
              <p:nvPr/>
            </p:nvSpPr>
            <p:spPr bwMode="auto">
              <a:xfrm>
                <a:off x="3259" y="263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79" name="Freeform 3187"/>
              <p:cNvSpPr>
                <a:spLocks/>
              </p:cNvSpPr>
              <p:nvPr/>
            </p:nvSpPr>
            <p:spPr bwMode="auto">
              <a:xfrm>
                <a:off x="3259" y="2636"/>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0" name="Freeform 3188"/>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81" name="Freeform 3189"/>
              <p:cNvSpPr>
                <a:spLocks/>
              </p:cNvSpPr>
              <p:nvPr/>
            </p:nvSpPr>
            <p:spPr bwMode="auto">
              <a:xfrm>
                <a:off x="3288" y="2605"/>
                <a:ext cx="8"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2" name="Freeform 3190"/>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83" name="Freeform 3191"/>
              <p:cNvSpPr>
                <a:spLocks/>
              </p:cNvSpPr>
              <p:nvPr/>
            </p:nvSpPr>
            <p:spPr bwMode="auto">
              <a:xfrm>
                <a:off x="3282" y="260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4" name="Freeform 3192"/>
              <p:cNvSpPr>
                <a:spLocks/>
              </p:cNvSpPr>
              <p:nvPr/>
            </p:nvSpPr>
            <p:spPr bwMode="auto">
              <a:xfrm>
                <a:off x="3260"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85" name="Freeform 3193"/>
              <p:cNvSpPr>
                <a:spLocks/>
              </p:cNvSpPr>
              <p:nvPr/>
            </p:nvSpPr>
            <p:spPr bwMode="auto">
              <a:xfrm>
                <a:off x="3259" y="261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86" name="Freeform 3194"/>
              <p:cNvSpPr>
                <a:spLocks/>
              </p:cNvSpPr>
              <p:nvPr/>
            </p:nvSpPr>
            <p:spPr bwMode="auto">
              <a:xfrm>
                <a:off x="3259" y="2614"/>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7" name="Freeform 3195"/>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88" name="Freeform 3196"/>
              <p:cNvSpPr>
                <a:spLocks/>
              </p:cNvSpPr>
              <p:nvPr/>
            </p:nvSpPr>
            <p:spPr bwMode="auto">
              <a:xfrm>
                <a:off x="3288" y="2583"/>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9" name="Freeform 3197"/>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0" name="Freeform 3198"/>
              <p:cNvSpPr>
                <a:spLocks/>
              </p:cNvSpPr>
              <p:nvPr/>
            </p:nvSpPr>
            <p:spPr bwMode="auto">
              <a:xfrm>
                <a:off x="3282" y="258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91" name="Freeform 3199"/>
              <p:cNvSpPr>
                <a:spLocks/>
              </p:cNvSpPr>
              <p:nvPr/>
            </p:nvSpPr>
            <p:spPr bwMode="auto">
              <a:xfrm>
                <a:off x="3260"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8"/>
                    </a:moveTo>
                    <a:lnTo>
                      <a:pt x="513" y="0"/>
                    </a:lnTo>
                    <a:lnTo>
                      <a:pt x="0" y="642"/>
                    </a:lnTo>
                    <a:lnTo>
                      <a:pt x="523" y="8"/>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2" name="Freeform 3200"/>
              <p:cNvSpPr>
                <a:spLocks/>
              </p:cNvSpPr>
              <p:nvPr/>
            </p:nvSpPr>
            <p:spPr bwMode="auto">
              <a:xfrm>
                <a:off x="3259" y="2592"/>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523" y="0"/>
                    </a:moveTo>
                    <a:lnTo>
                      <a:pt x="10" y="642"/>
                    </a:lnTo>
                    <a:lnTo>
                      <a:pt x="0" y="634"/>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3" name="Freeform 3201"/>
              <p:cNvSpPr>
                <a:spLocks/>
              </p:cNvSpPr>
              <p:nvPr/>
            </p:nvSpPr>
            <p:spPr bwMode="auto">
              <a:xfrm>
                <a:off x="3259" y="2592"/>
                <a:ext cx="30"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533" y="8"/>
                    </a:moveTo>
                    <a:lnTo>
                      <a:pt x="523" y="0"/>
                    </a:lnTo>
                    <a:lnTo>
                      <a:pt x="0" y="634"/>
                    </a:lnTo>
                    <a:lnTo>
                      <a:pt x="10" y="642"/>
                    </a:lnTo>
                    <a:lnTo>
                      <a:pt x="533" y="8"/>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94" name="Freeform 3202"/>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5" name="Freeform 3203"/>
              <p:cNvSpPr>
                <a:spLocks/>
              </p:cNvSpPr>
              <p:nvPr/>
            </p:nvSpPr>
            <p:spPr bwMode="auto">
              <a:xfrm>
                <a:off x="3288" y="2561"/>
                <a:ext cx="8"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0" y="163"/>
                    </a:moveTo>
                    <a:lnTo>
                      <a:pt x="38" y="277"/>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96" name="Freeform 3204"/>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7" name="Freeform 3205"/>
              <p:cNvSpPr>
                <a:spLocks/>
              </p:cNvSpPr>
              <p:nvPr/>
            </p:nvSpPr>
            <p:spPr bwMode="auto">
              <a:xfrm>
                <a:off x="3282" y="256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98" name="Freeform 3206"/>
              <p:cNvSpPr>
                <a:spLocks/>
              </p:cNvSpPr>
              <p:nvPr/>
            </p:nvSpPr>
            <p:spPr bwMode="auto">
              <a:xfrm>
                <a:off x="3260"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99" name="Freeform 3207"/>
              <p:cNvSpPr>
                <a:spLocks/>
              </p:cNvSpPr>
              <p:nvPr/>
            </p:nvSpPr>
            <p:spPr bwMode="auto">
              <a:xfrm>
                <a:off x="3259" y="257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0" name="Freeform 3208"/>
              <p:cNvSpPr>
                <a:spLocks/>
              </p:cNvSpPr>
              <p:nvPr/>
            </p:nvSpPr>
            <p:spPr bwMode="auto">
              <a:xfrm>
                <a:off x="3259" y="2570"/>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01" name="Freeform 3209"/>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2" name="Freeform 3210"/>
              <p:cNvSpPr>
                <a:spLocks/>
              </p:cNvSpPr>
              <p:nvPr/>
            </p:nvSpPr>
            <p:spPr bwMode="auto">
              <a:xfrm>
                <a:off x="3288" y="2539"/>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3"/>
                    </a:moveTo>
                    <a:lnTo>
                      <a:pt x="38" y="276"/>
                    </a:lnTo>
                    <a:lnTo>
                      <a:pt x="134" y="0"/>
                    </a:lnTo>
                    <a:lnTo>
                      <a:pt x="0"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03" name="Freeform 3211"/>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4" name="Freeform 3212"/>
              <p:cNvSpPr>
                <a:spLocks/>
              </p:cNvSpPr>
              <p:nvPr/>
            </p:nvSpPr>
            <p:spPr bwMode="auto">
              <a:xfrm>
                <a:off x="3282" y="253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18" y="163"/>
                    </a:moveTo>
                    <a:lnTo>
                      <a:pt x="0" y="145"/>
                    </a:lnTo>
                    <a:lnTo>
                      <a:pt x="252" y="0"/>
                    </a:lnTo>
                    <a:lnTo>
                      <a:pt x="118" y="16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05" name="Freeform 3213"/>
              <p:cNvSpPr>
                <a:spLocks/>
              </p:cNvSpPr>
              <p:nvPr/>
            </p:nvSpPr>
            <p:spPr bwMode="auto">
              <a:xfrm>
                <a:off x="3260"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6" name="Freeform 3214"/>
              <p:cNvSpPr>
                <a:spLocks/>
              </p:cNvSpPr>
              <p:nvPr/>
            </p:nvSpPr>
            <p:spPr bwMode="auto">
              <a:xfrm>
                <a:off x="3259" y="254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7" name="Freeform 3215"/>
              <p:cNvSpPr>
                <a:spLocks/>
              </p:cNvSpPr>
              <p:nvPr/>
            </p:nvSpPr>
            <p:spPr bwMode="auto">
              <a:xfrm>
                <a:off x="3259" y="2548"/>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08" name="Freeform 3216"/>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09" name="Freeform 3217"/>
              <p:cNvSpPr>
                <a:spLocks/>
              </p:cNvSpPr>
              <p:nvPr/>
            </p:nvSpPr>
            <p:spPr bwMode="auto">
              <a:xfrm>
                <a:off x="3288" y="2517"/>
                <a:ext cx="8"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0" y="162"/>
                    </a:moveTo>
                    <a:lnTo>
                      <a:pt x="38" y="276"/>
                    </a:lnTo>
                    <a:lnTo>
                      <a:pt x="134" y="0"/>
                    </a:lnTo>
                    <a:lnTo>
                      <a:pt x="0"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10" name="Freeform 3218"/>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1" name="Freeform 3219"/>
              <p:cNvSpPr>
                <a:spLocks/>
              </p:cNvSpPr>
              <p:nvPr/>
            </p:nvSpPr>
            <p:spPr bwMode="auto">
              <a:xfrm>
                <a:off x="3282" y="251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18" y="162"/>
                    </a:moveTo>
                    <a:lnTo>
                      <a:pt x="0" y="145"/>
                    </a:lnTo>
                    <a:lnTo>
                      <a:pt x="252" y="0"/>
                    </a:lnTo>
                    <a:lnTo>
                      <a:pt x="118" y="162"/>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12" name="Freeform 3220"/>
              <p:cNvSpPr>
                <a:spLocks/>
              </p:cNvSpPr>
              <p:nvPr/>
            </p:nvSpPr>
            <p:spPr bwMode="auto">
              <a:xfrm>
                <a:off x="3260"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9"/>
                    </a:moveTo>
                    <a:lnTo>
                      <a:pt x="513" y="0"/>
                    </a:lnTo>
                    <a:lnTo>
                      <a:pt x="0" y="643"/>
                    </a:lnTo>
                    <a:lnTo>
                      <a:pt x="523" y="9"/>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3" name="Freeform 3221"/>
              <p:cNvSpPr>
                <a:spLocks/>
              </p:cNvSpPr>
              <p:nvPr/>
            </p:nvSpPr>
            <p:spPr bwMode="auto">
              <a:xfrm>
                <a:off x="3259" y="2526"/>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523" y="0"/>
                    </a:moveTo>
                    <a:lnTo>
                      <a:pt x="10" y="643"/>
                    </a:lnTo>
                    <a:lnTo>
                      <a:pt x="0" y="635"/>
                    </a:lnTo>
                    <a:lnTo>
                      <a:pt x="523"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4" name="Freeform 3222"/>
              <p:cNvSpPr>
                <a:spLocks/>
              </p:cNvSpPr>
              <p:nvPr/>
            </p:nvSpPr>
            <p:spPr bwMode="auto">
              <a:xfrm>
                <a:off x="3259" y="2526"/>
                <a:ext cx="30"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533" y="9"/>
                    </a:moveTo>
                    <a:lnTo>
                      <a:pt x="523" y="0"/>
                    </a:lnTo>
                    <a:lnTo>
                      <a:pt x="0" y="635"/>
                    </a:lnTo>
                    <a:lnTo>
                      <a:pt x="10" y="643"/>
                    </a:lnTo>
                    <a:lnTo>
                      <a:pt x="533" y="9"/>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15" name="Freeform 3223"/>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6" name="Freeform 3224"/>
              <p:cNvSpPr>
                <a:spLocks/>
              </p:cNvSpPr>
              <p:nvPr/>
            </p:nvSpPr>
            <p:spPr bwMode="auto">
              <a:xfrm>
                <a:off x="2306" y="2649"/>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7" name="Freeform 3225"/>
              <p:cNvSpPr>
                <a:spLocks/>
              </p:cNvSpPr>
              <p:nvPr/>
            </p:nvSpPr>
            <p:spPr bwMode="auto">
              <a:xfrm>
                <a:off x="2306" y="2649"/>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8"/>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18" name="Freeform 3226"/>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19" name="Freeform 3227"/>
              <p:cNvSpPr>
                <a:spLocks/>
              </p:cNvSpPr>
              <p:nvPr/>
            </p:nvSpPr>
            <p:spPr bwMode="auto">
              <a:xfrm>
                <a:off x="2299" y="2685"/>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0" name="Freeform 3228"/>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21" name="Freeform 3229"/>
              <p:cNvSpPr>
                <a:spLocks/>
              </p:cNvSpPr>
              <p:nvPr/>
            </p:nvSpPr>
            <p:spPr bwMode="auto">
              <a:xfrm>
                <a:off x="2299" y="2678"/>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2" name="Freeform 3230"/>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23" name="Freeform 3231"/>
              <p:cNvSpPr>
                <a:spLocks/>
              </p:cNvSpPr>
              <p:nvPr/>
            </p:nvSpPr>
            <p:spPr bwMode="auto">
              <a:xfrm>
                <a:off x="2306" y="2627"/>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24" name="Freeform 3232"/>
              <p:cNvSpPr>
                <a:spLocks/>
              </p:cNvSpPr>
              <p:nvPr/>
            </p:nvSpPr>
            <p:spPr bwMode="auto">
              <a:xfrm>
                <a:off x="2306" y="2627"/>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5" name="Freeform 3233"/>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26" name="Freeform 3234"/>
              <p:cNvSpPr>
                <a:spLocks/>
              </p:cNvSpPr>
              <p:nvPr/>
            </p:nvSpPr>
            <p:spPr bwMode="auto">
              <a:xfrm>
                <a:off x="2299" y="2663"/>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7" name="Freeform 3235"/>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28" name="Freeform 3236"/>
              <p:cNvSpPr>
                <a:spLocks/>
              </p:cNvSpPr>
              <p:nvPr/>
            </p:nvSpPr>
            <p:spPr bwMode="auto">
              <a:xfrm>
                <a:off x="2299" y="2656"/>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29" name="Freeform 3237"/>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0" name="Freeform 3238"/>
              <p:cNvSpPr>
                <a:spLocks/>
              </p:cNvSpPr>
              <p:nvPr/>
            </p:nvSpPr>
            <p:spPr bwMode="auto">
              <a:xfrm>
                <a:off x="2306" y="2605"/>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1" name="Freeform 3239"/>
              <p:cNvSpPr>
                <a:spLocks/>
              </p:cNvSpPr>
              <p:nvPr/>
            </p:nvSpPr>
            <p:spPr bwMode="auto">
              <a:xfrm>
                <a:off x="2306" y="2605"/>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32" name="Freeform 3240"/>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3" name="Freeform 3241"/>
              <p:cNvSpPr>
                <a:spLocks/>
              </p:cNvSpPr>
              <p:nvPr/>
            </p:nvSpPr>
            <p:spPr bwMode="auto">
              <a:xfrm>
                <a:off x="2299" y="2641"/>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34" name="Freeform 3242"/>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5" name="Freeform 3243"/>
              <p:cNvSpPr>
                <a:spLocks/>
              </p:cNvSpPr>
              <p:nvPr/>
            </p:nvSpPr>
            <p:spPr bwMode="auto">
              <a:xfrm>
                <a:off x="2299" y="2634"/>
                <a:ext cx="7" cy="16"/>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36" name="Freeform 3244"/>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7" name="Freeform 3245"/>
              <p:cNvSpPr>
                <a:spLocks/>
              </p:cNvSpPr>
              <p:nvPr/>
            </p:nvSpPr>
            <p:spPr bwMode="auto">
              <a:xfrm>
                <a:off x="2306" y="258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38" name="Freeform 3246"/>
              <p:cNvSpPr>
                <a:spLocks/>
              </p:cNvSpPr>
              <p:nvPr/>
            </p:nvSpPr>
            <p:spPr bwMode="auto">
              <a:xfrm>
                <a:off x="2306" y="258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39" name="Freeform 3247"/>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0" name="Freeform 3248"/>
              <p:cNvSpPr>
                <a:spLocks/>
              </p:cNvSpPr>
              <p:nvPr/>
            </p:nvSpPr>
            <p:spPr bwMode="auto">
              <a:xfrm>
                <a:off x="2299" y="261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41" name="Freeform 3249"/>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2" name="Freeform 3250"/>
              <p:cNvSpPr>
                <a:spLocks/>
              </p:cNvSpPr>
              <p:nvPr/>
            </p:nvSpPr>
            <p:spPr bwMode="auto">
              <a:xfrm>
                <a:off x="2299" y="2612"/>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43" name="Freeform 3251"/>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4" name="Freeform 3252"/>
              <p:cNvSpPr>
                <a:spLocks/>
              </p:cNvSpPr>
              <p:nvPr/>
            </p:nvSpPr>
            <p:spPr bwMode="auto">
              <a:xfrm>
                <a:off x="2306" y="2561"/>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5" name="Freeform 3253"/>
              <p:cNvSpPr>
                <a:spLocks/>
              </p:cNvSpPr>
              <p:nvPr/>
            </p:nvSpPr>
            <p:spPr bwMode="auto">
              <a:xfrm>
                <a:off x="2306" y="2561"/>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46" name="Freeform 3254"/>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7" name="Freeform 3255"/>
              <p:cNvSpPr>
                <a:spLocks/>
              </p:cNvSpPr>
              <p:nvPr/>
            </p:nvSpPr>
            <p:spPr bwMode="auto">
              <a:xfrm>
                <a:off x="2299" y="259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48" name="Freeform 3256"/>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49" name="Freeform 3257"/>
              <p:cNvSpPr>
                <a:spLocks/>
              </p:cNvSpPr>
              <p:nvPr/>
            </p:nvSpPr>
            <p:spPr bwMode="auto">
              <a:xfrm>
                <a:off x="2299" y="2590"/>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50" name="Freeform 3258"/>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1" name="Freeform 3259"/>
              <p:cNvSpPr>
                <a:spLocks/>
              </p:cNvSpPr>
              <p:nvPr/>
            </p:nvSpPr>
            <p:spPr bwMode="auto">
              <a:xfrm>
                <a:off x="2306" y="2539"/>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2" name="Freeform 3260"/>
              <p:cNvSpPr>
                <a:spLocks/>
              </p:cNvSpPr>
              <p:nvPr/>
            </p:nvSpPr>
            <p:spPr bwMode="auto">
              <a:xfrm>
                <a:off x="2306" y="2539"/>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53" name="Freeform 3261"/>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4" name="Freeform 3262"/>
              <p:cNvSpPr>
                <a:spLocks/>
              </p:cNvSpPr>
              <p:nvPr/>
            </p:nvSpPr>
            <p:spPr bwMode="auto">
              <a:xfrm>
                <a:off x="2299" y="257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55" name="Freeform 3263"/>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6" name="Freeform 3264"/>
              <p:cNvSpPr>
                <a:spLocks/>
              </p:cNvSpPr>
              <p:nvPr/>
            </p:nvSpPr>
            <p:spPr bwMode="auto">
              <a:xfrm>
                <a:off x="2299" y="2568"/>
                <a:ext cx="7" cy="1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57" name="Freeform 3265"/>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8" name="Freeform 3266"/>
              <p:cNvSpPr>
                <a:spLocks/>
              </p:cNvSpPr>
              <p:nvPr/>
            </p:nvSpPr>
            <p:spPr bwMode="auto">
              <a:xfrm>
                <a:off x="2306" y="2517"/>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59" name="Freeform 3267"/>
              <p:cNvSpPr>
                <a:spLocks/>
              </p:cNvSpPr>
              <p:nvPr/>
            </p:nvSpPr>
            <p:spPr bwMode="auto">
              <a:xfrm>
                <a:off x="2306" y="2517"/>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60" name="Freeform 3268"/>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61" name="Freeform 3269"/>
              <p:cNvSpPr>
                <a:spLocks/>
              </p:cNvSpPr>
              <p:nvPr/>
            </p:nvSpPr>
            <p:spPr bwMode="auto">
              <a:xfrm>
                <a:off x="2299" y="255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62" name="Freeform 3270"/>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63" name="Freeform 3271"/>
              <p:cNvSpPr>
                <a:spLocks/>
              </p:cNvSpPr>
              <p:nvPr/>
            </p:nvSpPr>
            <p:spPr bwMode="auto">
              <a:xfrm>
                <a:off x="2299" y="2547"/>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64" name="Freeform 3272"/>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65" name="Freeform 3273"/>
              <p:cNvSpPr>
                <a:spLocks/>
              </p:cNvSpPr>
              <p:nvPr/>
            </p:nvSpPr>
            <p:spPr bwMode="auto">
              <a:xfrm>
                <a:off x="2306" y="2495"/>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66" name="Freeform 3274"/>
              <p:cNvSpPr>
                <a:spLocks/>
              </p:cNvSpPr>
              <p:nvPr/>
            </p:nvSpPr>
            <p:spPr bwMode="auto">
              <a:xfrm>
                <a:off x="2306" y="2495"/>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67" name="Freeform 3275"/>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68" name="Freeform 3276"/>
              <p:cNvSpPr>
                <a:spLocks/>
              </p:cNvSpPr>
              <p:nvPr/>
            </p:nvSpPr>
            <p:spPr bwMode="auto">
              <a:xfrm>
                <a:off x="2299" y="253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69" name="Freeform 3277"/>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0" name="Freeform 3278"/>
              <p:cNvSpPr>
                <a:spLocks/>
              </p:cNvSpPr>
              <p:nvPr/>
            </p:nvSpPr>
            <p:spPr bwMode="auto">
              <a:xfrm>
                <a:off x="2299" y="2525"/>
                <a:ext cx="7" cy="15"/>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71" name="Freeform 3279"/>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2" name="Freeform 3280"/>
              <p:cNvSpPr>
                <a:spLocks/>
              </p:cNvSpPr>
              <p:nvPr/>
            </p:nvSpPr>
            <p:spPr bwMode="auto">
              <a:xfrm>
                <a:off x="2306" y="2473"/>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3" name="Freeform 3281"/>
              <p:cNvSpPr>
                <a:spLocks/>
              </p:cNvSpPr>
              <p:nvPr/>
            </p:nvSpPr>
            <p:spPr bwMode="auto">
              <a:xfrm>
                <a:off x="2306" y="2473"/>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74" name="Freeform 3282"/>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5" name="Freeform 3283"/>
              <p:cNvSpPr>
                <a:spLocks/>
              </p:cNvSpPr>
              <p:nvPr/>
            </p:nvSpPr>
            <p:spPr bwMode="auto">
              <a:xfrm>
                <a:off x="2299" y="2509"/>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76" name="Freeform 3284"/>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7" name="Freeform 3285"/>
              <p:cNvSpPr>
                <a:spLocks/>
              </p:cNvSpPr>
              <p:nvPr/>
            </p:nvSpPr>
            <p:spPr bwMode="auto">
              <a:xfrm>
                <a:off x="2299" y="250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78" name="Freeform 3286"/>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79" name="Freeform 3287"/>
              <p:cNvSpPr>
                <a:spLocks/>
              </p:cNvSpPr>
              <p:nvPr/>
            </p:nvSpPr>
            <p:spPr bwMode="auto">
              <a:xfrm>
                <a:off x="2306" y="2452"/>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0" name="Freeform 3288"/>
              <p:cNvSpPr>
                <a:spLocks/>
              </p:cNvSpPr>
              <p:nvPr/>
            </p:nvSpPr>
            <p:spPr bwMode="auto">
              <a:xfrm>
                <a:off x="2306" y="2452"/>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81" name="Freeform 3289"/>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2" name="Freeform 3290"/>
              <p:cNvSpPr>
                <a:spLocks/>
              </p:cNvSpPr>
              <p:nvPr/>
            </p:nvSpPr>
            <p:spPr bwMode="auto">
              <a:xfrm>
                <a:off x="2299" y="2487"/>
                <a:ext cx="14" cy="9"/>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83" name="Freeform 3291"/>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4" name="Freeform 3292"/>
              <p:cNvSpPr>
                <a:spLocks/>
              </p:cNvSpPr>
              <p:nvPr/>
            </p:nvSpPr>
            <p:spPr bwMode="auto">
              <a:xfrm>
                <a:off x="2299" y="248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85" name="Freeform 3293"/>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6" name="Freeform 3294"/>
              <p:cNvSpPr>
                <a:spLocks/>
              </p:cNvSpPr>
              <p:nvPr/>
            </p:nvSpPr>
            <p:spPr bwMode="auto">
              <a:xfrm>
                <a:off x="2306" y="2430"/>
                <a:ext cx="29" cy="35"/>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7" name="Freeform 3295"/>
              <p:cNvSpPr>
                <a:spLocks/>
              </p:cNvSpPr>
              <p:nvPr/>
            </p:nvSpPr>
            <p:spPr bwMode="auto">
              <a:xfrm>
                <a:off x="2306" y="2430"/>
                <a:ext cx="29" cy="35"/>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88" name="Freeform 3296"/>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89" name="Freeform 3297"/>
              <p:cNvSpPr>
                <a:spLocks/>
              </p:cNvSpPr>
              <p:nvPr/>
            </p:nvSpPr>
            <p:spPr bwMode="auto">
              <a:xfrm>
                <a:off x="2299" y="2465"/>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90" name="Freeform 3298"/>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91" name="Freeform 3299"/>
              <p:cNvSpPr>
                <a:spLocks/>
              </p:cNvSpPr>
              <p:nvPr/>
            </p:nvSpPr>
            <p:spPr bwMode="auto">
              <a:xfrm>
                <a:off x="2299" y="245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92" name="Freeform 3300"/>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93" name="Freeform 3301"/>
              <p:cNvSpPr>
                <a:spLocks/>
              </p:cNvSpPr>
              <p:nvPr/>
            </p:nvSpPr>
            <p:spPr bwMode="auto">
              <a:xfrm>
                <a:off x="2306" y="2408"/>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94" name="Freeform 3302"/>
              <p:cNvSpPr>
                <a:spLocks/>
              </p:cNvSpPr>
              <p:nvPr/>
            </p:nvSpPr>
            <p:spPr bwMode="auto">
              <a:xfrm>
                <a:off x="2306" y="2408"/>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95" name="Freeform 3303"/>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96" name="Freeform 3304"/>
              <p:cNvSpPr>
                <a:spLocks/>
              </p:cNvSpPr>
              <p:nvPr/>
            </p:nvSpPr>
            <p:spPr bwMode="auto">
              <a:xfrm>
                <a:off x="2299" y="244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97" name="Freeform 3305"/>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398" name="Freeform 3306"/>
              <p:cNvSpPr>
                <a:spLocks/>
              </p:cNvSpPr>
              <p:nvPr/>
            </p:nvSpPr>
            <p:spPr bwMode="auto">
              <a:xfrm>
                <a:off x="2299" y="2437"/>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399" name="Freeform 3307"/>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0" name="Freeform 3308"/>
              <p:cNvSpPr>
                <a:spLocks/>
              </p:cNvSpPr>
              <p:nvPr/>
            </p:nvSpPr>
            <p:spPr bwMode="auto">
              <a:xfrm>
                <a:off x="2306" y="2386"/>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1" name="Freeform 3309"/>
              <p:cNvSpPr>
                <a:spLocks/>
              </p:cNvSpPr>
              <p:nvPr/>
            </p:nvSpPr>
            <p:spPr bwMode="auto">
              <a:xfrm>
                <a:off x="2306" y="2386"/>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2" name="Freeform 3310"/>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3" name="Freeform 3311"/>
              <p:cNvSpPr>
                <a:spLocks/>
              </p:cNvSpPr>
              <p:nvPr/>
            </p:nvSpPr>
            <p:spPr bwMode="auto">
              <a:xfrm>
                <a:off x="2299" y="242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4" name="Freeform 3312"/>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5" name="Freeform 3313"/>
              <p:cNvSpPr>
                <a:spLocks/>
              </p:cNvSpPr>
              <p:nvPr/>
            </p:nvSpPr>
            <p:spPr bwMode="auto">
              <a:xfrm>
                <a:off x="2299" y="241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6" name="Freeform 3314"/>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7" name="Freeform 3315"/>
              <p:cNvSpPr>
                <a:spLocks/>
              </p:cNvSpPr>
              <p:nvPr/>
            </p:nvSpPr>
            <p:spPr bwMode="auto">
              <a:xfrm>
                <a:off x="2306" y="2364"/>
                <a:ext cx="29" cy="35"/>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08" name="Freeform 3316"/>
              <p:cNvSpPr>
                <a:spLocks/>
              </p:cNvSpPr>
              <p:nvPr/>
            </p:nvSpPr>
            <p:spPr bwMode="auto">
              <a:xfrm>
                <a:off x="2306" y="2364"/>
                <a:ext cx="29" cy="35"/>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9" name="Freeform 3317"/>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0" name="Freeform 3318"/>
              <p:cNvSpPr>
                <a:spLocks/>
              </p:cNvSpPr>
              <p:nvPr/>
            </p:nvSpPr>
            <p:spPr bwMode="auto">
              <a:xfrm>
                <a:off x="2299" y="2399"/>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11" name="Freeform 3319"/>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2" name="Freeform 3320"/>
              <p:cNvSpPr>
                <a:spLocks/>
              </p:cNvSpPr>
              <p:nvPr/>
            </p:nvSpPr>
            <p:spPr bwMode="auto">
              <a:xfrm>
                <a:off x="2299" y="2393"/>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13" name="Freeform 3321"/>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4" name="Freeform 3322"/>
              <p:cNvSpPr>
                <a:spLocks/>
              </p:cNvSpPr>
              <p:nvPr/>
            </p:nvSpPr>
            <p:spPr bwMode="auto">
              <a:xfrm>
                <a:off x="2306" y="2342"/>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5" name="Freeform 3323"/>
              <p:cNvSpPr>
                <a:spLocks/>
              </p:cNvSpPr>
              <p:nvPr/>
            </p:nvSpPr>
            <p:spPr bwMode="auto">
              <a:xfrm>
                <a:off x="2306" y="2342"/>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16" name="Freeform 3324"/>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7" name="Freeform 3325"/>
              <p:cNvSpPr>
                <a:spLocks/>
              </p:cNvSpPr>
              <p:nvPr/>
            </p:nvSpPr>
            <p:spPr bwMode="auto">
              <a:xfrm>
                <a:off x="2299" y="2377"/>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18" name="Freeform 3326"/>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19" name="Freeform 3327"/>
              <p:cNvSpPr>
                <a:spLocks/>
              </p:cNvSpPr>
              <p:nvPr/>
            </p:nvSpPr>
            <p:spPr bwMode="auto">
              <a:xfrm>
                <a:off x="2299" y="2371"/>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20" name="Freeform 3328"/>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1" name="Freeform 3329"/>
              <p:cNvSpPr>
                <a:spLocks/>
              </p:cNvSpPr>
              <p:nvPr/>
            </p:nvSpPr>
            <p:spPr bwMode="auto">
              <a:xfrm>
                <a:off x="2306" y="2320"/>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2" name="Freeform 3330"/>
              <p:cNvSpPr>
                <a:spLocks/>
              </p:cNvSpPr>
              <p:nvPr/>
            </p:nvSpPr>
            <p:spPr bwMode="auto">
              <a:xfrm>
                <a:off x="2306" y="2320"/>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23" name="Freeform 3331"/>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4" name="Freeform 3332"/>
              <p:cNvSpPr>
                <a:spLocks/>
              </p:cNvSpPr>
              <p:nvPr/>
            </p:nvSpPr>
            <p:spPr bwMode="auto">
              <a:xfrm>
                <a:off x="2299" y="2355"/>
                <a:ext cx="14" cy="9"/>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25" name="Freeform 3333"/>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6" name="Freeform 3334"/>
              <p:cNvSpPr>
                <a:spLocks/>
              </p:cNvSpPr>
              <p:nvPr/>
            </p:nvSpPr>
            <p:spPr bwMode="auto">
              <a:xfrm>
                <a:off x="2299" y="2349"/>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27" name="Freeform 3335"/>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8" name="Freeform 3336"/>
              <p:cNvSpPr>
                <a:spLocks/>
              </p:cNvSpPr>
              <p:nvPr/>
            </p:nvSpPr>
            <p:spPr bwMode="auto">
              <a:xfrm>
                <a:off x="2306" y="2298"/>
                <a:ext cx="29" cy="36"/>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29" name="Freeform 3337"/>
              <p:cNvSpPr>
                <a:spLocks/>
              </p:cNvSpPr>
              <p:nvPr/>
            </p:nvSpPr>
            <p:spPr bwMode="auto">
              <a:xfrm>
                <a:off x="2306" y="2298"/>
                <a:ext cx="29" cy="36"/>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30" name="Freeform 3338"/>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31" name="Freeform 3339"/>
              <p:cNvSpPr>
                <a:spLocks/>
              </p:cNvSpPr>
              <p:nvPr/>
            </p:nvSpPr>
            <p:spPr bwMode="auto">
              <a:xfrm>
                <a:off x="2299" y="2333"/>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32" name="Freeform 3340"/>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33" name="Freeform 3341"/>
              <p:cNvSpPr>
                <a:spLocks/>
              </p:cNvSpPr>
              <p:nvPr/>
            </p:nvSpPr>
            <p:spPr bwMode="auto">
              <a:xfrm>
                <a:off x="2299" y="2327"/>
                <a:ext cx="7" cy="15"/>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34" name="Freeform 3342"/>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35" name="Freeform 3343"/>
              <p:cNvSpPr>
                <a:spLocks/>
              </p:cNvSpPr>
              <p:nvPr/>
            </p:nvSpPr>
            <p:spPr bwMode="auto">
              <a:xfrm>
                <a:off x="2306" y="2276"/>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36" name="Freeform 3344"/>
              <p:cNvSpPr>
                <a:spLocks/>
              </p:cNvSpPr>
              <p:nvPr/>
            </p:nvSpPr>
            <p:spPr bwMode="auto">
              <a:xfrm>
                <a:off x="2306" y="2276"/>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37" name="Freeform 3345"/>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38" name="Freeform 3346"/>
              <p:cNvSpPr>
                <a:spLocks/>
              </p:cNvSpPr>
              <p:nvPr/>
            </p:nvSpPr>
            <p:spPr bwMode="auto">
              <a:xfrm>
                <a:off x="2299" y="2311"/>
                <a:ext cx="14" cy="9"/>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39" name="Freeform 3347"/>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0" name="Freeform 3348"/>
              <p:cNvSpPr>
                <a:spLocks/>
              </p:cNvSpPr>
              <p:nvPr/>
            </p:nvSpPr>
            <p:spPr bwMode="auto">
              <a:xfrm>
                <a:off x="2299" y="2305"/>
                <a:ext cx="7" cy="15"/>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41" name="Freeform 3349"/>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2" name="Freeform 3350"/>
              <p:cNvSpPr>
                <a:spLocks/>
              </p:cNvSpPr>
              <p:nvPr/>
            </p:nvSpPr>
            <p:spPr bwMode="auto">
              <a:xfrm>
                <a:off x="2306" y="2254"/>
                <a:ext cx="29" cy="36"/>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3" name="Freeform 3351"/>
              <p:cNvSpPr>
                <a:spLocks/>
              </p:cNvSpPr>
              <p:nvPr/>
            </p:nvSpPr>
            <p:spPr bwMode="auto">
              <a:xfrm>
                <a:off x="2306" y="2254"/>
                <a:ext cx="29" cy="36"/>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44" name="Freeform 3352"/>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5" name="Freeform 3353"/>
              <p:cNvSpPr>
                <a:spLocks/>
              </p:cNvSpPr>
              <p:nvPr/>
            </p:nvSpPr>
            <p:spPr bwMode="auto">
              <a:xfrm>
                <a:off x="2299" y="2289"/>
                <a:ext cx="14" cy="10"/>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46" name="Freeform 3354"/>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447" name="Freeform 3355"/>
              <p:cNvSpPr>
                <a:spLocks/>
              </p:cNvSpPr>
              <p:nvPr/>
            </p:nvSpPr>
            <p:spPr bwMode="auto">
              <a:xfrm>
                <a:off x="2299" y="2283"/>
                <a:ext cx="7" cy="1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4238" name="Freeform 3356"/>
            <p:cNvSpPr>
              <a:spLocks/>
            </p:cNvSpPr>
            <p:nvPr/>
          </p:nvSpPr>
          <p:spPr bwMode="auto">
            <a:xfrm>
              <a:off x="1419" y="1566"/>
              <a:ext cx="25"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39" name="Freeform 3357"/>
            <p:cNvSpPr>
              <a:spLocks/>
            </p:cNvSpPr>
            <p:nvPr/>
          </p:nvSpPr>
          <p:spPr bwMode="auto">
            <a:xfrm>
              <a:off x="1419" y="1566"/>
              <a:ext cx="25"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0" name="Freeform 3358"/>
            <p:cNvSpPr>
              <a:spLocks/>
            </p:cNvSpPr>
            <p:nvPr/>
          </p:nvSpPr>
          <p:spPr bwMode="auto">
            <a:xfrm>
              <a:off x="1419" y="1588"/>
              <a:ext cx="49"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41" name="Freeform 3359"/>
            <p:cNvSpPr>
              <a:spLocks/>
            </p:cNvSpPr>
            <p:nvPr/>
          </p:nvSpPr>
          <p:spPr bwMode="auto">
            <a:xfrm>
              <a:off x="1419" y="1588"/>
              <a:ext cx="49"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2" name="Freeform 3360"/>
            <p:cNvSpPr>
              <a:spLocks/>
            </p:cNvSpPr>
            <p:nvPr/>
          </p:nvSpPr>
          <p:spPr bwMode="auto">
            <a:xfrm>
              <a:off x="1444" y="1476"/>
              <a:ext cx="100"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43" name="Freeform 3361"/>
            <p:cNvSpPr>
              <a:spLocks/>
            </p:cNvSpPr>
            <p:nvPr/>
          </p:nvSpPr>
          <p:spPr bwMode="auto">
            <a:xfrm>
              <a:off x="1444" y="1476"/>
              <a:ext cx="100"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44" name="Freeform 3362"/>
            <p:cNvSpPr>
              <a:spLocks/>
            </p:cNvSpPr>
            <p:nvPr/>
          </p:nvSpPr>
          <p:spPr bwMode="auto">
            <a:xfrm>
              <a:off x="1444" y="1476"/>
              <a:ext cx="100"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5" name="Freeform 3363"/>
            <p:cNvSpPr>
              <a:spLocks/>
            </p:cNvSpPr>
            <p:nvPr/>
          </p:nvSpPr>
          <p:spPr bwMode="auto">
            <a:xfrm>
              <a:off x="1419" y="1498"/>
              <a:ext cx="25"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46" name="Freeform 3364"/>
            <p:cNvSpPr>
              <a:spLocks/>
            </p:cNvSpPr>
            <p:nvPr/>
          </p:nvSpPr>
          <p:spPr bwMode="auto">
            <a:xfrm>
              <a:off x="1419" y="1498"/>
              <a:ext cx="25"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7" name="Freeform 3365"/>
            <p:cNvSpPr>
              <a:spLocks/>
            </p:cNvSpPr>
            <p:nvPr/>
          </p:nvSpPr>
          <p:spPr bwMode="auto">
            <a:xfrm>
              <a:off x="1419" y="1520"/>
              <a:ext cx="49"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48" name="Freeform 3366"/>
            <p:cNvSpPr>
              <a:spLocks/>
            </p:cNvSpPr>
            <p:nvPr/>
          </p:nvSpPr>
          <p:spPr bwMode="auto">
            <a:xfrm>
              <a:off x="1419" y="1520"/>
              <a:ext cx="49"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9" name="Freeform 3367"/>
            <p:cNvSpPr>
              <a:spLocks/>
            </p:cNvSpPr>
            <p:nvPr/>
          </p:nvSpPr>
          <p:spPr bwMode="auto">
            <a:xfrm>
              <a:off x="1444" y="1408"/>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0" name="Freeform 3368"/>
            <p:cNvSpPr>
              <a:spLocks/>
            </p:cNvSpPr>
            <p:nvPr/>
          </p:nvSpPr>
          <p:spPr bwMode="auto">
            <a:xfrm>
              <a:off x="1444" y="1408"/>
              <a:ext cx="100"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1" name="Freeform 3369"/>
            <p:cNvSpPr>
              <a:spLocks/>
            </p:cNvSpPr>
            <p:nvPr/>
          </p:nvSpPr>
          <p:spPr bwMode="auto">
            <a:xfrm>
              <a:off x="1444" y="1408"/>
              <a:ext cx="100"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52" name="Freeform 3370"/>
            <p:cNvSpPr>
              <a:spLocks/>
            </p:cNvSpPr>
            <p:nvPr/>
          </p:nvSpPr>
          <p:spPr bwMode="auto">
            <a:xfrm>
              <a:off x="1540" y="1408"/>
              <a:ext cx="7" cy="1361"/>
            </a:xfrm>
            <a:custGeom>
              <a:avLst/>
              <a:gdLst>
                <a:gd name="T0" fmla="*/ 0 w 26"/>
                <a:gd name="T1" fmla="*/ 1 h 7902"/>
                <a:gd name="T2" fmla="*/ 0 w 26"/>
                <a:gd name="T3" fmla="*/ 1 h 7902"/>
                <a:gd name="T4" fmla="*/ 0 w 26"/>
                <a:gd name="T5" fmla="*/ 0 h 7902"/>
                <a:gd name="T6" fmla="*/ 0 w 26"/>
                <a:gd name="T7" fmla="*/ 1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7902"/>
                  </a:moveTo>
                  <a:lnTo>
                    <a:pt x="26" y="7902"/>
                  </a:lnTo>
                  <a:lnTo>
                    <a:pt x="0" y="0"/>
                  </a:lnTo>
                  <a:lnTo>
                    <a:pt x="0"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3" name="Freeform 3371"/>
            <p:cNvSpPr>
              <a:spLocks/>
            </p:cNvSpPr>
            <p:nvPr/>
          </p:nvSpPr>
          <p:spPr bwMode="auto">
            <a:xfrm>
              <a:off x="1540" y="1408"/>
              <a:ext cx="7" cy="1361"/>
            </a:xfrm>
            <a:custGeom>
              <a:avLst/>
              <a:gdLst>
                <a:gd name="T0" fmla="*/ 0 w 26"/>
                <a:gd name="T1" fmla="*/ 1 h 7902"/>
                <a:gd name="T2" fmla="*/ 0 w 26"/>
                <a:gd name="T3" fmla="*/ 0 h 7902"/>
                <a:gd name="T4" fmla="*/ 0 w 26"/>
                <a:gd name="T5" fmla="*/ 0 h 7902"/>
                <a:gd name="T6" fmla="*/ 0 w 26"/>
                <a:gd name="T7" fmla="*/ 1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7902"/>
                  </a:moveTo>
                  <a:lnTo>
                    <a:pt x="0" y="0"/>
                  </a:lnTo>
                  <a:lnTo>
                    <a:pt x="26" y="0"/>
                  </a:lnTo>
                  <a:lnTo>
                    <a:pt x="26" y="790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4" name="Rectangle 3372"/>
            <p:cNvSpPr>
              <a:spLocks noChangeArrowheads="1"/>
            </p:cNvSpPr>
            <p:nvPr/>
          </p:nvSpPr>
          <p:spPr bwMode="auto">
            <a:xfrm>
              <a:off x="1540" y="1408"/>
              <a:ext cx="7" cy="13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255" name="Freeform 3373"/>
            <p:cNvSpPr>
              <a:spLocks/>
            </p:cNvSpPr>
            <p:nvPr/>
          </p:nvSpPr>
          <p:spPr bwMode="auto">
            <a:xfrm>
              <a:off x="1540" y="1408"/>
              <a:ext cx="7" cy="1361"/>
            </a:xfrm>
            <a:custGeom>
              <a:avLst/>
              <a:gdLst>
                <a:gd name="T0" fmla="*/ 0 w 26"/>
                <a:gd name="T1" fmla="*/ 0 h 7902"/>
                <a:gd name="T2" fmla="*/ 0 w 26"/>
                <a:gd name="T3" fmla="*/ 0 h 7902"/>
                <a:gd name="T4" fmla="*/ 0 w 26"/>
                <a:gd name="T5" fmla="*/ 1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26" y="0"/>
                  </a:moveTo>
                  <a:lnTo>
                    <a:pt x="0" y="0"/>
                  </a:lnTo>
                  <a:lnTo>
                    <a:pt x="26" y="7902"/>
                  </a:lnTo>
                  <a:lnTo>
                    <a:pt x="26"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6" name="Freeform 3374"/>
            <p:cNvSpPr>
              <a:spLocks/>
            </p:cNvSpPr>
            <p:nvPr/>
          </p:nvSpPr>
          <p:spPr bwMode="auto">
            <a:xfrm>
              <a:off x="1540" y="1408"/>
              <a:ext cx="7" cy="1361"/>
            </a:xfrm>
            <a:custGeom>
              <a:avLst/>
              <a:gdLst>
                <a:gd name="T0" fmla="*/ 0 w 26"/>
                <a:gd name="T1" fmla="*/ 0 h 7902"/>
                <a:gd name="T2" fmla="*/ 0 w 26"/>
                <a:gd name="T3" fmla="*/ 1 h 7902"/>
                <a:gd name="T4" fmla="*/ 0 w 26"/>
                <a:gd name="T5" fmla="*/ 1 h 7902"/>
                <a:gd name="T6" fmla="*/ 0 w 26"/>
                <a:gd name="T7" fmla="*/ 0 h 7902"/>
                <a:gd name="T8" fmla="*/ 0 60000 65536"/>
                <a:gd name="T9" fmla="*/ 0 60000 65536"/>
                <a:gd name="T10" fmla="*/ 0 60000 65536"/>
                <a:gd name="T11" fmla="*/ 0 60000 65536"/>
                <a:gd name="T12" fmla="*/ 0 w 26"/>
                <a:gd name="T13" fmla="*/ 0 h 7902"/>
                <a:gd name="T14" fmla="*/ 26 w 26"/>
                <a:gd name="T15" fmla="*/ 7902 h 7902"/>
              </a:gdLst>
              <a:ahLst/>
              <a:cxnLst>
                <a:cxn ang="T8">
                  <a:pos x="T0" y="T1"/>
                </a:cxn>
                <a:cxn ang="T9">
                  <a:pos x="T2" y="T3"/>
                </a:cxn>
                <a:cxn ang="T10">
                  <a:pos x="T4" y="T5"/>
                </a:cxn>
                <a:cxn ang="T11">
                  <a:pos x="T6" y="T7"/>
                </a:cxn>
              </a:cxnLst>
              <a:rect l="T12" t="T13" r="T14" b="T15"/>
              <a:pathLst>
                <a:path w="26" h="7902">
                  <a:moveTo>
                    <a:pt x="0" y="0"/>
                  </a:moveTo>
                  <a:lnTo>
                    <a:pt x="26" y="7902"/>
                  </a:lnTo>
                  <a:lnTo>
                    <a:pt x="0" y="7902"/>
                  </a:lnTo>
                  <a:lnTo>
                    <a:pt x="0"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57" name="Rectangle 3375"/>
            <p:cNvSpPr>
              <a:spLocks noChangeArrowheads="1"/>
            </p:cNvSpPr>
            <p:nvPr/>
          </p:nvSpPr>
          <p:spPr bwMode="auto">
            <a:xfrm>
              <a:off x="1540" y="1408"/>
              <a:ext cx="7" cy="136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258" name="Rectangle 3376"/>
            <p:cNvSpPr>
              <a:spLocks noChangeArrowheads="1"/>
            </p:cNvSpPr>
            <p:nvPr/>
          </p:nvSpPr>
          <p:spPr bwMode="auto">
            <a:xfrm>
              <a:off x="1347" y="3905"/>
              <a:ext cx="3604" cy="61"/>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259" name="Rectangle 3377"/>
            <p:cNvSpPr>
              <a:spLocks noChangeArrowheads="1"/>
            </p:cNvSpPr>
            <p:nvPr/>
          </p:nvSpPr>
          <p:spPr bwMode="auto">
            <a:xfrm>
              <a:off x="1353" y="1301"/>
              <a:ext cx="3604" cy="61"/>
            </a:xfrm>
            <a:prstGeom prst="rect">
              <a:avLst/>
            </a:prstGeom>
            <a:solidFill>
              <a:srgbClr val="808080"/>
            </a:solidFill>
            <a:ln w="19050">
              <a:solidFill>
                <a:srgbClr val="000000"/>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260" name="Rectangle 3378"/>
            <p:cNvSpPr>
              <a:spLocks noChangeArrowheads="1"/>
            </p:cNvSpPr>
            <p:nvPr/>
          </p:nvSpPr>
          <p:spPr bwMode="auto">
            <a:xfrm>
              <a:off x="1347" y="3905"/>
              <a:ext cx="3604" cy="310"/>
            </a:xfrm>
            <a:prstGeom prst="rect">
              <a:avLst/>
            </a:prstGeom>
            <a:solidFill>
              <a:srgbClr val="808080"/>
            </a:solidFill>
            <a:ln w="53975">
              <a:solidFill>
                <a:srgbClr val="333333"/>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4261" name="Rectangle 3379"/>
            <p:cNvSpPr>
              <a:spLocks noChangeArrowheads="1"/>
            </p:cNvSpPr>
            <p:nvPr/>
          </p:nvSpPr>
          <p:spPr bwMode="auto">
            <a:xfrm>
              <a:off x="1353" y="1061"/>
              <a:ext cx="3604" cy="301"/>
            </a:xfrm>
            <a:prstGeom prst="rect">
              <a:avLst/>
            </a:prstGeom>
            <a:solidFill>
              <a:srgbClr val="808080"/>
            </a:solidFill>
            <a:ln w="53975">
              <a:solidFill>
                <a:srgbClr val="333333"/>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34262" name="Group 3380"/>
            <p:cNvGrpSpPr>
              <a:grpSpLocks/>
            </p:cNvGrpSpPr>
            <p:nvPr/>
          </p:nvGrpSpPr>
          <p:grpSpPr bwMode="auto">
            <a:xfrm rot="5400000" flipH="1">
              <a:off x="2262" y="816"/>
              <a:ext cx="125" cy="1295"/>
              <a:chOff x="432" y="1760"/>
              <a:chExt cx="125" cy="1295"/>
            </a:xfrm>
          </p:grpSpPr>
          <p:sp>
            <p:nvSpPr>
              <p:cNvPr id="35121" name="Freeform 3381"/>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22" name="Freeform 3382"/>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23" name="Freeform 3383"/>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24" name="Freeform 3384"/>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25" name="Freeform 3385"/>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26" name="Freeform 3386"/>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27" name="Freeform 3387"/>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28" name="Freeform 3388"/>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29" name="Freeform 3389"/>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0" name="Freeform 3390"/>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1" name="Freeform 3391"/>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2" name="Freeform 3392"/>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3" name="Freeform 3393"/>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4" name="Freeform 3394"/>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5" name="Freeform 3395"/>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6" name="Freeform 3396"/>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7" name="Freeform 3397"/>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8" name="Freeform 3398"/>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39" name="Freeform 3399"/>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0" name="Freeform 3400"/>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41" name="Freeform 3401"/>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2" name="Freeform 3402"/>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43" name="Freeform 3403"/>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44" name="Freeform 3404"/>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5" name="Freeform 3405"/>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46" name="Freeform 3406"/>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7" name="Freeform 3407"/>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48" name="Freeform 3408"/>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9" name="Freeform 3409"/>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0" name="Freeform 3410"/>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1" name="Freeform 3411"/>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52" name="Freeform 3412"/>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3" name="Freeform 3413"/>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54" name="Freeform 3414"/>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5" name="Freeform 3415"/>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56" name="Freeform 3416"/>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7" name="Freeform 3417"/>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58" name="Freeform 3418"/>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59" name="Freeform 3419"/>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0" name="Freeform 3420"/>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1" name="Freeform 3421"/>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2" name="Freeform 3422"/>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3" name="Freeform 3423"/>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4" name="Freeform 3424"/>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5" name="Freeform 3425"/>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6" name="Freeform 3426"/>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7" name="Freeform 3427"/>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8" name="Freeform 3428"/>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69" name="Freeform 3429"/>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0" name="Freeform 3430"/>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1" name="Freeform 3431"/>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2" name="Freeform 3432"/>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3" name="Freeform 3433"/>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4" name="Freeform 3434"/>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5" name="Freeform 3435"/>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6" name="Freeform 3436"/>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7" name="Freeform 3437"/>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8" name="Freeform 3438"/>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79" name="Freeform 3439"/>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80" name="Freeform 3440"/>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81" name="Freeform 3441"/>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82" name="Freeform 3442"/>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83" name="Freeform 3443"/>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84" name="Freeform 3444"/>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85" name="Freeform 3445"/>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86" name="Freeform 3446"/>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87" name="Freeform 3447"/>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88" name="Freeform 3448"/>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89" name="Freeform 3449"/>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0" name="Freeform 3450"/>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91" name="Freeform 3451"/>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2" name="Freeform 3452"/>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3" name="Freeform 3453"/>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94" name="Freeform 3454"/>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5" name="Freeform 3455"/>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96" name="Freeform 3456"/>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7" name="Freeform 3457"/>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98" name="Freeform 3458"/>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99" name="Freeform 3459"/>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0" name="Freeform 3460"/>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1" name="Freeform 3461"/>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2" name="Freeform 3462"/>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3" name="Freeform 3463"/>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4" name="Freeform 3464"/>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5" name="Freeform 3465"/>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6" name="Freeform 3466"/>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7" name="Freeform 3467"/>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8" name="Freeform 3468"/>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09" name="Freeform 3469"/>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0" name="Freeform 3470"/>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11" name="Freeform 3471"/>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2" name="Freeform 3472"/>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13" name="Freeform 3473"/>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14" name="Freeform 3474"/>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5" name="Freeform 3475"/>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16" name="Freeform 3476"/>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7" name="Freeform 3477"/>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18" name="Freeform 3478"/>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9" name="Freeform 3479"/>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0" name="Freeform 3480"/>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1" name="Freeform 3481"/>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2" name="Freeform 3482"/>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3" name="Freeform 3483"/>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4" name="Freeform 3484"/>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5" name="Freeform 3485"/>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6" name="Freeform 3486"/>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7" name="Freeform 3487"/>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28" name="Freeform 3488"/>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9" name="Freeform 3489"/>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0" name="Freeform 3490"/>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1" name="Freeform 3491"/>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2" name="Freeform 3492"/>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3" name="Freeform 3493"/>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4" name="Freeform 3494"/>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5" name="Freeform 3495"/>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6" name="Freeform 3496"/>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7" name="Freeform 3497"/>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8" name="Freeform 3498"/>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39" name="Freeform 3499"/>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0" name="Freeform 3500"/>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41" name="Freeform 3501"/>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42" name="Freeform 3502"/>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3" name="Freeform 3503"/>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44" name="Freeform 3504"/>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5" name="Freeform 3505"/>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246" name="Freeform 3506"/>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7" name="Rectangle 3507"/>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3" name="Group 3508"/>
            <p:cNvGrpSpPr>
              <a:grpSpLocks/>
            </p:cNvGrpSpPr>
            <p:nvPr/>
          </p:nvGrpSpPr>
          <p:grpSpPr bwMode="auto">
            <a:xfrm rot="5400000" flipH="1">
              <a:off x="3792" y="823"/>
              <a:ext cx="125" cy="1295"/>
              <a:chOff x="432" y="1760"/>
              <a:chExt cx="125" cy="1295"/>
            </a:xfrm>
          </p:grpSpPr>
          <p:sp>
            <p:nvSpPr>
              <p:cNvPr id="34994" name="Freeform 3509"/>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95" name="Freeform 3510"/>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96" name="Freeform 3511"/>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7" name="Freeform 3512"/>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98" name="Freeform 3513"/>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9" name="Freeform 3514"/>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0" name="Freeform 3515"/>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1" name="Freeform 3516"/>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2" name="Freeform 3517"/>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3" name="Freeform 3518"/>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4" name="Freeform 3519"/>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5" name="Freeform 3520"/>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6" name="Freeform 3521"/>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7" name="Freeform 3522"/>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8" name="Freeform 3523"/>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09" name="Freeform 3524"/>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0" name="Freeform 3525"/>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1" name="Freeform 3526"/>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2" name="Freeform 3527"/>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3" name="Freeform 3528"/>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4" name="Freeform 3529"/>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5" name="Freeform 3530"/>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6" name="Freeform 3531"/>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7" name="Freeform 3532"/>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8" name="Freeform 3533"/>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19" name="Freeform 3534"/>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0" name="Freeform 3535"/>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21" name="Freeform 3536"/>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2" name="Freeform 3537"/>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23" name="Freeform 3538"/>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24" name="Freeform 3539"/>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5" name="Freeform 3540"/>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26" name="Freeform 3541"/>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7" name="Freeform 3542"/>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28" name="Freeform 3543"/>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9" name="Freeform 3544"/>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0" name="Freeform 3545"/>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1" name="Freeform 3546"/>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2" name="Freeform 3547"/>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3" name="Freeform 3548"/>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4" name="Freeform 3549"/>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5" name="Freeform 3550"/>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6" name="Freeform 3551"/>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7" name="Freeform 3552"/>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38" name="Freeform 3553"/>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9" name="Freeform 3554"/>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0" name="Freeform 3555"/>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1" name="Freeform 3556"/>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2" name="Freeform 3557"/>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3" name="Freeform 3558"/>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4" name="Freeform 3559"/>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5" name="Freeform 3560"/>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6" name="Freeform 3561"/>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7" name="Freeform 3562"/>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8" name="Freeform 3563"/>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49" name="Freeform 3564"/>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0" name="Freeform 3565"/>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1" name="Freeform 3566"/>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2" name="Freeform 3567"/>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3" name="Freeform 3568"/>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4" name="Freeform 3569"/>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5" name="Freeform 3570"/>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6" name="Freeform 3571"/>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7" name="Freeform 3572"/>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8" name="Freeform 3573"/>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59" name="Freeform 3574"/>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0" name="Freeform 3575"/>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61" name="Freeform 3576"/>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2" name="Freeform 3577"/>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63" name="Freeform 3578"/>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4" name="Freeform 3579"/>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65" name="Freeform 3580"/>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66" name="Freeform 3581"/>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7" name="Freeform 3582"/>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68" name="Freeform 3583"/>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9" name="Freeform 3584"/>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0" name="Freeform 3585"/>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71" name="Freeform 3586"/>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2" name="Freeform 3587"/>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3" name="Freeform 3588"/>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74" name="Freeform 3589"/>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5" name="Freeform 3590"/>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76" name="Freeform 3591"/>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7" name="Freeform 3592"/>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78" name="Freeform 3593"/>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79" name="Freeform 3594"/>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0" name="Freeform 3595"/>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1" name="Freeform 3596"/>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2" name="Freeform 3597"/>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3" name="Freeform 3598"/>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4" name="Freeform 3599"/>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5" name="Freeform 3600"/>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6" name="Freeform 3601"/>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7" name="Freeform 3602"/>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8" name="Freeform 3603"/>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89" name="Freeform 3604"/>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90" name="Freeform 3605"/>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91" name="Freeform 3606"/>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92" name="Freeform 3607"/>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93" name="Freeform 3608"/>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94" name="Freeform 3609"/>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95" name="Freeform 3610"/>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96" name="Freeform 3611"/>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97" name="Freeform 3612"/>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098" name="Freeform 3613"/>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99" name="Freeform 3614"/>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0" name="Freeform 3615"/>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1" name="Freeform 3616"/>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02" name="Freeform 3617"/>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3" name="Freeform 3618"/>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04" name="Freeform 3619"/>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5" name="Freeform 3620"/>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06" name="Freeform 3621"/>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7" name="Freeform 3622"/>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08" name="Freeform 3623"/>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09" name="Freeform 3624"/>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0" name="Freeform 3625"/>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11" name="Freeform 3626"/>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2" name="Freeform 3627"/>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13" name="Freeform 3628"/>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4" name="Freeform 3629"/>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5" name="Freeform 3630"/>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16" name="Freeform 3631"/>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7" name="Freeform 3632"/>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18" name="Freeform 3633"/>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5119" name="Freeform 3634"/>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20" name="Rectangle 3635"/>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4" name="Group 3636"/>
            <p:cNvGrpSpPr>
              <a:grpSpLocks/>
            </p:cNvGrpSpPr>
            <p:nvPr/>
          </p:nvGrpSpPr>
          <p:grpSpPr bwMode="auto">
            <a:xfrm rot="16200000" flipH="1">
              <a:off x="2392" y="3139"/>
              <a:ext cx="125" cy="1295"/>
              <a:chOff x="432" y="1760"/>
              <a:chExt cx="125" cy="1295"/>
            </a:xfrm>
          </p:grpSpPr>
          <p:sp>
            <p:nvSpPr>
              <p:cNvPr id="34867" name="Freeform 3637"/>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8" name="Freeform 3638"/>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9" name="Freeform 3639"/>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0" name="Freeform 3640"/>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71" name="Freeform 3641"/>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2" name="Freeform 3642"/>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73" name="Freeform 3643"/>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4" name="Freeform 3644"/>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75" name="Freeform 3645"/>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76" name="Freeform 3646"/>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7" name="Freeform 3647"/>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78" name="Freeform 3648"/>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9" name="Freeform 3649"/>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0" name="Freeform 3650"/>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1" name="Freeform 3651"/>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2" name="Freeform 3652"/>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3" name="Freeform 3653"/>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4" name="Freeform 3654"/>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5" name="Freeform 3655"/>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6" name="Freeform 3656"/>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7" name="Freeform 3657"/>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88" name="Freeform 3658"/>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89" name="Freeform 3659"/>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0" name="Freeform 3660"/>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91" name="Freeform 3661"/>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2" name="Freeform 3662"/>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93" name="Freeform 3663"/>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4" name="Freeform 3664"/>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95" name="Freeform 3665"/>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6" name="Freeform 3666"/>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7" name="Freeform 3667"/>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98" name="Freeform 3668"/>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99" name="Freeform 3669"/>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0" name="Freeform 3670"/>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01" name="Freeform 3671"/>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2" name="Freeform 3672"/>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03" name="Freeform 3673"/>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04" name="Freeform 3674"/>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5" name="Freeform 3675"/>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06" name="Freeform 3676"/>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7" name="Freeform 3677"/>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08" name="Freeform 3678"/>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9" name="Freeform 3679"/>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0" name="Freeform 3680"/>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1" name="Freeform 3681"/>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2" name="Freeform 3682"/>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3" name="Freeform 3683"/>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4" name="Freeform 3684"/>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5" name="Freeform 3685"/>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6" name="Freeform 3686"/>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7" name="Freeform 3687"/>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18" name="Freeform 3688"/>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9" name="Freeform 3689"/>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0" name="Freeform 3690"/>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21" name="Freeform 3691"/>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2" name="Freeform 3692"/>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23" name="Freeform 3693"/>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4" name="Freeform 3694"/>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5" name="Freeform 3695"/>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26" name="Freeform 3696"/>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7" name="Freeform 3697"/>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28" name="Freeform 3698"/>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29" name="Freeform 3699"/>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0" name="Freeform 3700"/>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1" name="Freeform 3701"/>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2" name="Freeform 3702"/>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3" name="Freeform 3703"/>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4" name="Freeform 3704"/>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5" name="Freeform 3705"/>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6" name="Freeform 3706"/>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37" name="Freeform 3707"/>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8" name="Freeform 3708"/>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39" name="Freeform 3709"/>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0" name="Freeform 3710"/>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41" name="Freeform 3711"/>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2" name="Freeform 3712"/>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43" name="Freeform 3713"/>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4" name="Freeform 3714"/>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45" name="Freeform 3715"/>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46" name="Freeform 3716"/>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7" name="Freeform 3717"/>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48" name="Freeform 3718"/>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9" name="Freeform 3719"/>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0" name="Freeform 3720"/>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1" name="Freeform 3721"/>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2" name="Freeform 3722"/>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3" name="Freeform 3723"/>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4" name="Freeform 3724"/>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5" name="Freeform 3725"/>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6" name="Freeform 3726"/>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7" name="Freeform 3727"/>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8" name="Freeform 3728"/>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59" name="Freeform 3729"/>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0" name="Freeform 3730"/>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1" name="Freeform 3731"/>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2" name="Freeform 3732"/>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3" name="Freeform 3733"/>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4" name="Freeform 3734"/>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5" name="Freeform 3735"/>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6" name="Freeform 3736"/>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7" name="Freeform 3737"/>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3738"/>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69" name="Freeform 3739"/>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0" name="Freeform 3740"/>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71" name="Freeform 3741"/>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2" name="Freeform 3742"/>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73" name="Freeform 3743"/>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74" name="Freeform 3744"/>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5" name="Freeform 3745"/>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76" name="Freeform 3746"/>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7" name="Freeform 3747"/>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78" name="Freeform 3748"/>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9" name="Freeform 3749"/>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0" name="Freeform 3750"/>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1" name="Freeform 3751"/>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2" name="Freeform 3752"/>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3" name="Freeform 3753"/>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4" name="Freeform 3754"/>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5" name="Freeform 3755"/>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6" name="Freeform 3756"/>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7" name="Freeform 3757"/>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88" name="Freeform 3758"/>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9" name="Freeform 3759"/>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90" name="Freeform 3760"/>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1" name="Freeform 3761"/>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992" name="Freeform 3762"/>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3" name="Rectangle 3763"/>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5" name="Group 3764"/>
            <p:cNvGrpSpPr>
              <a:grpSpLocks/>
            </p:cNvGrpSpPr>
            <p:nvPr/>
          </p:nvGrpSpPr>
          <p:grpSpPr bwMode="auto">
            <a:xfrm rot="16200000" flipH="1">
              <a:off x="3922" y="3146"/>
              <a:ext cx="125" cy="1295"/>
              <a:chOff x="432" y="1760"/>
              <a:chExt cx="125" cy="1295"/>
            </a:xfrm>
          </p:grpSpPr>
          <p:sp>
            <p:nvSpPr>
              <p:cNvPr id="34740" name="Freeform 3765"/>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1" name="Freeform 3766"/>
              <p:cNvSpPr>
                <a:spLocks/>
              </p:cNvSpPr>
              <p:nvPr/>
            </p:nvSpPr>
            <p:spPr bwMode="auto">
              <a:xfrm>
                <a:off x="456" y="29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2" name="Freeform 3767"/>
              <p:cNvSpPr>
                <a:spLocks/>
              </p:cNvSpPr>
              <p:nvPr/>
            </p:nvSpPr>
            <p:spPr bwMode="auto">
              <a:xfrm>
                <a:off x="456" y="29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43" name="Freeform 3768"/>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4" name="Freeform 3769"/>
              <p:cNvSpPr>
                <a:spLocks/>
              </p:cNvSpPr>
              <p:nvPr/>
            </p:nvSpPr>
            <p:spPr bwMode="auto">
              <a:xfrm>
                <a:off x="432" y="3027"/>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45" name="Freeform 3770"/>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6" name="Freeform 3771"/>
              <p:cNvSpPr>
                <a:spLocks/>
              </p:cNvSpPr>
              <p:nvPr/>
            </p:nvSpPr>
            <p:spPr bwMode="auto">
              <a:xfrm>
                <a:off x="432" y="3006"/>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47" name="Freeform 3772"/>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8" name="Freeform 3773"/>
              <p:cNvSpPr>
                <a:spLocks/>
              </p:cNvSpPr>
              <p:nvPr/>
            </p:nvSpPr>
            <p:spPr bwMode="auto">
              <a:xfrm>
                <a:off x="456" y="28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49" name="Freeform 3774"/>
              <p:cNvSpPr>
                <a:spLocks/>
              </p:cNvSpPr>
              <p:nvPr/>
            </p:nvSpPr>
            <p:spPr bwMode="auto">
              <a:xfrm>
                <a:off x="456" y="28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50" name="Freeform 3775"/>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51" name="Freeform 3776"/>
              <p:cNvSpPr>
                <a:spLocks/>
              </p:cNvSpPr>
              <p:nvPr/>
            </p:nvSpPr>
            <p:spPr bwMode="auto">
              <a:xfrm>
                <a:off x="432" y="2959"/>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7"/>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52" name="Freeform 3777"/>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53" name="Freeform 3778"/>
              <p:cNvSpPr>
                <a:spLocks/>
              </p:cNvSpPr>
              <p:nvPr/>
            </p:nvSpPr>
            <p:spPr bwMode="auto">
              <a:xfrm>
                <a:off x="432" y="2938"/>
                <a:ext cx="24" cy="49"/>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4"/>
                    </a:moveTo>
                    <a:lnTo>
                      <a:pt x="96" y="0"/>
                    </a:lnTo>
                    <a:lnTo>
                      <a:pt x="0" y="276"/>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54" name="Freeform 3779"/>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55" name="Freeform 3780"/>
              <p:cNvSpPr>
                <a:spLocks/>
              </p:cNvSpPr>
              <p:nvPr/>
            </p:nvSpPr>
            <p:spPr bwMode="auto">
              <a:xfrm>
                <a:off x="456" y="2780"/>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56" name="Freeform 3781"/>
              <p:cNvSpPr>
                <a:spLocks/>
              </p:cNvSpPr>
              <p:nvPr/>
            </p:nvSpPr>
            <p:spPr bwMode="auto">
              <a:xfrm>
                <a:off x="456" y="2780"/>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57" name="Freeform 3782"/>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58" name="Freeform 3783"/>
              <p:cNvSpPr>
                <a:spLocks/>
              </p:cNvSpPr>
              <p:nvPr/>
            </p:nvSpPr>
            <p:spPr bwMode="auto">
              <a:xfrm>
                <a:off x="432" y="289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59" name="Freeform 3784"/>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0" name="Freeform 3785"/>
              <p:cNvSpPr>
                <a:spLocks/>
              </p:cNvSpPr>
              <p:nvPr/>
            </p:nvSpPr>
            <p:spPr bwMode="auto">
              <a:xfrm>
                <a:off x="432" y="2869"/>
                <a:ext cx="24" cy="50"/>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61" name="Freeform 3786"/>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2" name="Freeform 3787"/>
              <p:cNvSpPr>
                <a:spLocks/>
              </p:cNvSpPr>
              <p:nvPr/>
            </p:nvSpPr>
            <p:spPr bwMode="auto">
              <a:xfrm>
                <a:off x="456" y="2711"/>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3" name="Freeform 3788"/>
              <p:cNvSpPr>
                <a:spLocks/>
              </p:cNvSpPr>
              <p:nvPr/>
            </p:nvSpPr>
            <p:spPr bwMode="auto">
              <a:xfrm>
                <a:off x="456" y="2711"/>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64" name="Freeform 3789"/>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5" name="Freeform 3790"/>
              <p:cNvSpPr>
                <a:spLocks/>
              </p:cNvSpPr>
              <p:nvPr/>
            </p:nvSpPr>
            <p:spPr bwMode="auto">
              <a:xfrm>
                <a:off x="432" y="28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66" name="Freeform 3791"/>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7" name="Freeform 3792"/>
              <p:cNvSpPr>
                <a:spLocks/>
              </p:cNvSpPr>
              <p:nvPr/>
            </p:nvSpPr>
            <p:spPr bwMode="auto">
              <a:xfrm>
                <a:off x="432" y="2801"/>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68" name="Freeform 3793"/>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69" name="Freeform 3794"/>
              <p:cNvSpPr>
                <a:spLocks/>
              </p:cNvSpPr>
              <p:nvPr/>
            </p:nvSpPr>
            <p:spPr bwMode="auto">
              <a:xfrm>
                <a:off x="456" y="2643"/>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0" name="Freeform 3795"/>
              <p:cNvSpPr>
                <a:spLocks/>
              </p:cNvSpPr>
              <p:nvPr/>
            </p:nvSpPr>
            <p:spPr bwMode="auto">
              <a:xfrm>
                <a:off x="456" y="2643"/>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71" name="Freeform 3796"/>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2" name="Freeform 3797"/>
              <p:cNvSpPr>
                <a:spLocks/>
              </p:cNvSpPr>
              <p:nvPr/>
            </p:nvSpPr>
            <p:spPr bwMode="auto">
              <a:xfrm>
                <a:off x="432" y="27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73" name="Freeform 3798"/>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4" name="Freeform 3799"/>
              <p:cNvSpPr>
                <a:spLocks/>
              </p:cNvSpPr>
              <p:nvPr/>
            </p:nvSpPr>
            <p:spPr bwMode="auto">
              <a:xfrm>
                <a:off x="432" y="2733"/>
                <a:ext cx="24" cy="50"/>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75" name="Freeform 3800"/>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6" name="Freeform 3801"/>
              <p:cNvSpPr>
                <a:spLocks/>
              </p:cNvSpPr>
              <p:nvPr/>
            </p:nvSpPr>
            <p:spPr bwMode="auto">
              <a:xfrm>
                <a:off x="456" y="2575"/>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7" name="Freeform 3802"/>
              <p:cNvSpPr>
                <a:spLocks/>
              </p:cNvSpPr>
              <p:nvPr/>
            </p:nvSpPr>
            <p:spPr bwMode="auto">
              <a:xfrm>
                <a:off x="456" y="2575"/>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78" name="Freeform 3803"/>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79" name="Freeform 3804"/>
              <p:cNvSpPr>
                <a:spLocks/>
              </p:cNvSpPr>
              <p:nvPr/>
            </p:nvSpPr>
            <p:spPr bwMode="auto">
              <a:xfrm>
                <a:off x="432" y="26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0" name="Freeform 3805"/>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81" name="Freeform 3806"/>
              <p:cNvSpPr>
                <a:spLocks/>
              </p:cNvSpPr>
              <p:nvPr/>
            </p:nvSpPr>
            <p:spPr bwMode="auto">
              <a:xfrm>
                <a:off x="432" y="2668"/>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2" name="Freeform 3807"/>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83" name="Freeform 3808"/>
              <p:cNvSpPr>
                <a:spLocks/>
              </p:cNvSpPr>
              <p:nvPr/>
            </p:nvSpPr>
            <p:spPr bwMode="auto">
              <a:xfrm>
                <a:off x="456" y="2507"/>
                <a:ext cx="101" cy="111"/>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84" name="Freeform 3809"/>
              <p:cNvSpPr>
                <a:spLocks/>
              </p:cNvSpPr>
              <p:nvPr/>
            </p:nvSpPr>
            <p:spPr bwMode="auto">
              <a:xfrm>
                <a:off x="456" y="2507"/>
                <a:ext cx="101" cy="111"/>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5" name="Freeform 3810"/>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86" name="Freeform 3811"/>
              <p:cNvSpPr>
                <a:spLocks/>
              </p:cNvSpPr>
              <p:nvPr/>
            </p:nvSpPr>
            <p:spPr bwMode="auto">
              <a:xfrm>
                <a:off x="432" y="26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7" name="Freeform 3812"/>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88" name="Freeform 3813"/>
              <p:cNvSpPr>
                <a:spLocks/>
              </p:cNvSpPr>
              <p:nvPr/>
            </p:nvSpPr>
            <p:spPr bwMode="auto">
              <a:xfrm>
                <a:off x="432" y="2600"/>
                <a:ext cx="24" cy="46"/>
              </a:xfrm>
              <a:custGeom>
                <a:avLst/>
                <a:gdLst>
                  <a:gd name="T0" fmla="*/ 0 w 134"/>
                  <a:gd name="T1" fmla="*/ 0 h 278"/>
                  <a:gd name="T2" fmla="*/ 0 w 134"/>
                  <a:gd name="T3" fmla="*/ 0 h 278"/>
                  <a:gd name="T4" fmla="*/ 0 w 134"/>
                  <a:gd name="T5" fmla="*/ 0 h 278"/>
                  <a:gd name="T6" fmla="*/ 0 w 134"/>
                  <a:gd name="T7" fmla="*/ 0 h 278"/>
                  <a:gd name="T8" fmla="*/ 0 60000 65536"/>
                  <a:gd name="T9" fmla="*/ 0 60000 65536"/>
                  <a:gd name="T10" fmla="*/ 0 60000 65536"/>
                  <a:gd name="T11" fmla="*/ 0 60000 65536"/>
                  <a:gd name="T12" fmla="*/ 0 w 134"/>
                  <a:gd name="T13" fmla="*/ 0 h 278"/>
                  <a:gd name="T14" fmla="*/ 134 w 134"/>
                  <a:gd name="T15" fmla="*/ 278 h 278"/>
                </a:gdLst>
                <a:ahLst/>
                <a:cxnLst>
                  <a:cxn ang="T8">
                    <a:pos x="T0" y="T1"/>
                  </a:cxn>
                  <a:cxn ang="T9">
                    <a:pos x="T2" y="T3"/>
                  </a:cxn>
                  <a:cxn ang="T10">
                    <a:pos x="T4" y="T5"/>
                  </a:cxn>
                  <a:cxn ang="T11">
                    <a:pos x="T6" y="T7"/>
                  </a:cxn>
                </a:cxnLst>
                <a:rect l="T12" t="T13" r="T14" b="T15"/>
                <a:pathLst>
                  <a:path w="134" h="278">
                    <a:moveTo>
                      <a:pt x="134" y="115"/>
                    </a:moveTo>
                    <a:lnTo>
                      <a:pt x="96" y="0"/>
                    </a:lnTo>
                    <a:lnTo>
                      <a:pt x="0" y="278"/>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9" name="Freeform 3814"/>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0" name="Freeform 3815"/>
              <p:cNvSpPr>
                <a:spLocks/>
              </p:cNvSpPr>
              <p:nvPr/>
            </p:nvSpPr>
            <p:spPr bwMode="auto">
              <a:xfrm>
                <a:off x="456" y="2439"/>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1" name="Freeform 3816"/>
              <p:cNvSpPr>
                <a:spLocks/>
              </p:cNvSpPr>
              <p:nvPr/>
            </p:nvSpPr>
            <p:spPr bwMode="auto">
              <a:xfrm>
                <a:off x="456" y="2439"/>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92" name="Freeform 3817"/>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3" name="Freeform 3818"/>
              <p:cNvSpPr>
                <a:spLocks/>
              </p:cNvSpPr>
              <p:nvPr/>
            </p:nvSpPr>
            <p:spPr bwMode="auto">
              <a:xfrm>
                <a:off x="432" y="2550"/>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94" name="Freeform 3819"/>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5" name="Freeform 3820"/>
              <p:cNvSpPr>
                <a:spLocks/>
              </p:cNvSpPr>
              <p:nvPr/>
            </p:nvSpPr>
            <p:spPr bwMode="auto">
              <a:xfrm>
                <a:off x="432" y="2532"/>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96" name="Freeform 3821"/>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7" name="Freeform 3822"/>
              <p:cNvSpPr>
                <a:spLocks/>
              </p:cNvSpPr>
              <p:nvPr/>
            </p:nvSpPr>
            <p:spPr bwMode="auto">
              <a:xfrm>
                <a:off x="456" y="2374"/>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98" name="Freeform 3823"/>
              <p:cNvSpPr>
                <a:spLocks/>
              </p:cNvSpPr>
              <p:nvPr/>
            </p:nvSpPr>
            <p:spPr bwMode="auto">
              <a:xfrm>
                <a:off x="456" y="2374"/>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99" name="Freeform 3824"/>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0" name="Freeform 3825"/>
              <p:cNvSpPr>
                <a:spLocks/>
              </p:cNvSpPr>
              <p:nvPr/>
            </p:nvSpPr>
            <p:spPr bwMode="auto">
              <a:xfrm>
                <a:off x="432" y="24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01" name="Freeform 3826"/>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2" name="Freeform 3827"/>
              <p:cNvSpPr>
                <a:spLocks/>
              </p:cNvSpPr>
              <p:nvPr/>
            </p:nvSpPr>
            <p:spPr bwMode="auto">
              <a:xfrm>
                <a:off x="432" y="2463"/>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03" name="Freeform 3828"/>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4" name="Freeform 3829"/>
              <p:cNvSpPr>
                <a:spLocks/>
              </p:cNvSpPr>
              <p:nvPr/>
            </p:nvSpPr>
            <p:spPr bwMode="auto">
              <a:xfrm>
                <a:off x="456" y="2305"/>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5" name="Freeform 3830"/>
              <p:cNvSpPr>
                <a:spLocks/>
              </p:cNvSpPr>
              <p:nvPr/>
            </p:nvSpPr>
            <p:spPr bwMode="auto">
              <a:xfrm>
                <a:off x="456" y="2305"/>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06" name="Freeform 3831"/>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7" name="Freeform 3832"/>
              <p:cNvSpPr>
                <a:spLocks/>
              </p:cNvSpPr>
              <p:nvPr/>
            </p:nvSpPr>
            <p:spPr bwMode="auto">
              <a:xfrm>
                <a:off x="432" y="2414"/>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08" name="Freeform 3833"/>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09" name="Freeform 3834"/>
              <p:cNvSpPr>
                <a:spLocks/>
              </p:cNvSpPr>
              <p:nvPr/>
            </p:nvSpPr>
            <p:spPr bwMode="auto">
              <a:xfrm>
                <a:off x="432" y="2395"/>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10" name="Freeform 3835"/>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1" name="Freeform 3836"/>
              <p:cNvSpPr>
                <a:spLocks/>
              </p:cNvSpPr>
              <p:nvPr/>
            </p:nvSpPr>
            <p:spPr bwMode="auto">
              <a:xfrm>
                <a:off x="456" y="2237"/>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2" name="Freeform 3837"/>
              <p:cNvSpPr>
                <a:spLocks/>
              </p:cNvSpPr>
              <p:nvPr/>
            </p:nvSpPr>
            <p:spPr bwMode="auto">
              <a:xfrm>
                <a:off x="456" y="2237"/>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13" name="Freeform 3838"/>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4" name="Freeform 3839"/>
              <p:cNvSpPr>
                <a:spLocks/>
              </p:cNvSpPr>
              <p:nvPr/>
            </p:nvSpPr>
            <p:spPr bwMode="auto">
              <a:xfrm>
                <a:off x="432" y="2346"/>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15" name="Freeform 3840"/>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6" name="Freeform 3841"/>
              <p:cNvSpPr>
                <a:spLocks/>
              </p:cNvSpPr>
              <p:nvPr/>
            </p:nvSpPr>
            <p:spPr bwMode="auto">
              <a:xfrm>
                <a:off x="432" y="23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17" name="Freeform 3842"/>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8" name="Freeform 3843"/>
              <p:cNvSpPr>
                <a:spLocks/>
              </p:cNvSpPr>
              <p:nvPr/>
            </p:nvSpPr>
            <p:spPr bwMode="auto">
              <a:xfrm>
                <a:off x="456" y="2169"/>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19" name="Freeform 3844"/>
              <p:cNvSpPr>
                <a:spLocks/>
              </p:cNvSpPr>
              <p:nvPr/>
            </p:nvSpPr>
            <p:spPr bwMode="auto">
              <a:xfrm>
                <a:off x="456" y="2169"/>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0" name="Freeform 3845"/>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21" name="Freeform 3846"/>
              <p:cNvSpPr>
                <a:spLocks/>
              </p:cNvSpPr>
              <p:nvPr/>
            </p:nvSpPr>
            <p:spPr bwMode="auto">
              <a:xfrm>
                <a:off x="432" y="2278"/>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2" name="Freeform 3847"/>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23" name="Freeform 3848"/>
              <p:cNvSpPr>
                <a:spLocks/>
              </p:cNvSpPr>
              <p:nvPr/>
            </p:nvSpPr>
            <p:spPr bwMode="auto">
              <a:xfrm>
                <a:off x="432" y="2259"/>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4" name="Freeform 3849"/>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25" name="Freeform 3850"/>
              <p:cNvSpPr>
                <a:spLocks/>
              </p:cNvSpPr>
              <p:nvPr/>
            </p:nvSpPr>
            <p:spPr bwMode="auto">
              <a:xfrm>
                <a:off x="456" y="2101"/>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26" name="Freeform 3851"/>
              <p:cNvSpPr>
                <a:spLocks/>
              </p:cNvSpPr>
              <p:nvPr/>
            </p:nvSpPr>
            <p:spPr bwMode="auto">
              <a:xfrm>
                <a:off x="456" y="2101"/>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7" name="Freeform 3852"/>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28" name="Freeform 3853"/>
              <p:cNvSpPr>
                <a:spLocks/>
              </p:cNvSpPr>
              <p:nvPr/>
            </p:nvSpPr>
            <p:spPr bwMode="auto">
              <a:xfrm>
                <a:off x="432" y="220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29" name="Freeform 3854"/>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0" name="Freeform 3855"/>
              <p:cNvSpPr>
                <a:spLocks/>
              </p:cNvSpPr>
              <p:nvPr/>
            </p:nvSpPr>
            <p:spPr bwMode="auto">
              <a:xfrm>
                <a:off x="432" y="2191"/>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1" name="Freeform 3856"/>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2" name="Freeform 3857"/>
              <p:cNvSpPr>
                <a:spLocks/>
              </p:cNvSpPr>
              <p:nvPr/>
            </p:nvSpPr>
            <p:spPr bwMode="auto">
              <a:xfrm>
                <a:off x="456" y="2033"/>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3" name="Freeform 3858"/>
              <p:cNvSpPr>
                <a:spLocks/>
              </p:cNvSpPr>
              <p:nvPr/>
            </p:nvSpPr>
            <p:spPr bwMode="auto">
              <a:xfrm>
                <a:off x="456" y="2033"/>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4" name="Freeform 3859"/>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5" name="Freeform 3860"/>
              <p:cNvSpPr>
                <a:spLocks/>
              </p:cNvSpPr>
              <p:nvPr/>
            </p:nvSpPr>
            <p:spPr bwMode="auto">
              <a:xfrm>
                <a:off x="432" y="2141"/>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6" name="Freeform 3861"/>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7" name="Freeform 3862"/>
              <p:cNvSpPr>
                <a:spLocks/>
              </p:cNvSpPr>
              <p:nvPr/>
            </p:nvSpPr>
            <p:spPr bwMode="auto">
              <a:xfrm>
                <a:off x="432" y="21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38" name="Freeform 3863"/>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39" name="Freeform 3864"/>
              <p:cNvSpPr>
                <a:spLocks/>
              </p:cNvSpPr>
              <p:nvPr/>
            </p:nvSpPr>
            <p:spPr bwMode="auto">
              <a:xfrm>
                <a:off x="456" y="1965"/>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0" name="Freeform 3865"/>
              <p:cNvSpPr>
                <a:spLocks/>
              </p:cNvSpPr>
              <p:nvPr/>
            </p:nvSpPr>
            <p:spPr bwMode="auto">
              <a:xfrm>
                <a:off x="456" y="1965"/>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1" name="Freeform 3866"/>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2" name="Freeform 3867"/>
              <p:cNvSpPr>
                <a:spLocks/>
              </p:cNvSpPr>
              <p:nvPr/>
            </p:nvSpPr>
            <p:spPr bwMode="auto">
              <a:xfrm>
                <a:off x="432" y="2073"/>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3" name="Freeform 3868"/>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4" name="Freeform 3869"/>
              <p:cNvSpPr>
                <a:spLocks/>
              </p:cNvSpPr>
              <p:nvPr/>
            </p:nvSpPr>
            <p:spPr bwMode="auto">
              <a:xfrm>
                <a:off x="432" y="2054"/>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5" name="Freeform 3870"/>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6" name="Freeform 3871"/>
              <p:cNvSpPr>
                <a:spLocks/>
              </p:cNvSpPr>
              <p:nvPr/>
            </p:nvSpPr>
            <p:spPr bwMode="auto">
              <a:xfrm>
                <a:off x="456" y="1896"/>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7" name="Freeform 3872"/>
              <p:cNvSpPr>
                <a:spLocks/>
              </p:cNvSpPr>
              <p:nvPr/>
            </p:nvSpPr>
            <p:spPr bwMode="auto">
              <a:xfrm>
                <a:off x="456" y="1896"/>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8" name="Freeform 3873"/>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49" name="Freeform 3874"/>
              <p:cNvSpPr>
                <a:spLocks/>
              </p:cNvSpPr>
              <p:nvPr/>
            </p:nvSpPr>
            <p:spPr bwMode="auto">
              <a:xfrm>
                <a:off x="432" y="200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0" name="Freeform 3875"/>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51" name="Freeform 3876"/>
              <p:cNvSpPr>
                <a:spLocks/>
              </p:cNvSpPr>
              <p:nvPr/>
            </p:nvSpPr>
            <p:spPr bwMode="auto">
              <a:xfrm>
                <a:off x="432" y="1986"/>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2" name="Freeform 3877"/>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53" name="Freeform 3878"/>
              <p:cNvSpPr>
                <a:spLocks/>
              </p:cNvSpPr>
              <p:nvPr/>
            </p:nvSpPr>
            <p:spPr bwMode="auto">
              <a:xfrm>
                <a:off x="456" y="1828"/>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54" name="Freeform 3879"/>
              <p:cNvSpPr>
                <a:spLocks/>
              </p:cNvSpPr>
              <p:nvPr/>
            </p:nvSpPr>
            <p:spPr bwMode="auto">
              <a:xfrm>
                <a:off x="456" y="1828"/>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5" name="Freeform 3880"/>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56" name="Freeform 3881"/>
              <p:cNvSpPr>
                <a:spLocks/>
              </p:cNvSpPr>
              <p:nvPr/>
            </p:nvSpPr>
            <p:spPr bwMode="auto">
              <a:xfrm>
                <a:off x="432" y="193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7" name="Freeform 3882"/>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58" name="Freeform 3883"/>
              <p:cNvSpPr>
                <a:spLocks/>
              </p:cNvSpPr>
              <p:nvPr/>
            </p:nvSpPr>
            <p:spPr bwMode="auto">
              <a:xfrm>
                <a:off x="432" y="19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9" name="Freeform 3884"/>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0" name="Freeform 3885"/>
              <p:cNvSpPr>
                <a:spLocks/>
              </p:cNvSpPr>
              <p:nvPr/>
            </p:nvSpPr>
            <p:spPr bwMode="auto">
              <a:xfrm>
                <a:off x="456" y="176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1" name="Freeform 3886"/>
              <p:cNvSpPr>
                <a:spLocks/>
              </p:cNvSpPr>
              <p:nvPr/>
            </p:nvSpPr>
            <p:spPr bwMode="auto">
              <a:xfrm>
                <a:off x="456" y="176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2" name="Freeform 3887"/>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3" name="Freeform 3888"/>
              <p:cNvSpPr>
                <a:spLocks/>
              </p:cNvSpPr>
              <p:nvPr/>
            </p:nvSpPr>
            <p:spPr bwMode="auto">
              <a:xfrm>
                <a:off x="432" y="1868"/>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4" name="Freeform 3889"/>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865" name="Freeform 3890"/>
              <p:cNvSpPr>
                <a:spLocks/>
              </p:cNvSpPr>
              <p:nvPr/>
            </p:nvSpPr>
            <p:spPr bwMode="auto">
              <a:xfrm>
                <a:off x="432" y="1850"/>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6" name="Rectangle 3891"/>
              <p:cNvSpPr>
                <a:spLocks noChangeArrowheads="1"/>
              </p:cNvSpPr>
              <p:nvPr/>
            </p:nvSpPr>
            <p:spPr bwMode="auto">
              <a:xfrm>
                <a:off x="550" y="1780"/>
                <a:ext cx="7" cy="1146"/>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6" name="Group 3892"/>
            <p:cNvGrpSpPr>
              <a:grpSpLocks/>
            </p:cNvGrpSpPr>
            <p:nvPr/>
          </p:nvGrpSpPr>
          <p:grpSpPr bwMode="auto">
            <a:xfrm>
              <a:off x="1691" y="1610"/>
              <a:ext cx="125" cy="823"/>
              <a:chOff x="1595" y="1514"/>
              <a:chExt cx="125" cy="823"/>
            </a:xfrm>
          </p:grpSpPr>
          <p:sp>
            <p:nvSpPr>
              <p:cNvPr id="34662" name="Freeform 3893"/>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63" name="Freeform 3894"/>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64" name="Freeform 3895"/>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65" name="Freeform 3896"/>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66" name="Freeform 3897"/>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67" name="Freeform 3898"/>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68" name="Freeform 3899"/>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69" name="Freeform 3900"/>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0" name="Freeform 3901"/>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1" name="Freeform 3902"/>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72" name="Freeform 3903"/>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3" name="Freeform 3904"/>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74" name="Freeform 3905"/>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5" name="Freeform 3906"/>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76" name="Freeform 3907"/>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7" name="Freeform 3908"/>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78" name="Freeform 3909"/>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79" name="Freeform 3910"/>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0" name="Freeform 3911"/>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81" name="Freeform 3912"/>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2" name="Freeform 3913"/>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83" name="Freeform 3914"/>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4" name="Freeform 3915"/>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5" name="Freeform 3916"/>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86" name="Freeform 3917"/>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7" name="Freeform 3918"/>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88" name="Freeform 3919"/>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89" name="Freeform 3920"/>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90" name="Freeform 3921"/>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1" name="Freeform 3922"/>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2" name="Freeform 3923"/>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93" name="Freeform 3924"/>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4" name="Freeform 3925"/>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95" name="Freeform 3926"/>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6" name="Freeform 3927"/>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97" name="Freeform 3928"/>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8" name="Freeform 3929"/>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99" name="Freeform 3930"/>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00" name="Freeform 3931"/>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01" name="Freeform 3932"/>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02" name="Freeform 3933"/>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03" name="Freeform 3934"/>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04" name="Freeform 3935"/>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05" name="Freeform 3936"/>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06" name="Freeform 3937"/>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07" name="Freeform 3938"/>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08" name="Freeform 3939"/>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09" name="Freeform 3940"/>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0" name="Freeform 3941"/>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11" name="Freeform 3942"/>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2" name="Freeform 3943"/>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3" name="Freeform 3944"/>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14" name="Freeform 3945"/>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5" name="Freeform 3946"/>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16" name="Freeform 3947"/>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7" name="Freeform 3948"/>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18" name="Freeform 3949"/>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19" name="Freeform 3950"/>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0" name="Freeform 3951"/>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21" name="Freeform 3952"/>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2" name="Freeform 3953"/>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23" name="Freeform 3954"/>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4" name="Freeform 3955"/>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25" name="Freeform 3956"/>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6" name="Freeform 3957"/>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7" name="Freeform 3958"/>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28" name="Freeform 3959"/>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29" name="Freeform 3960"/>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30" name="Freeform 3961"/>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31" name="Freeform 3962"/>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32" name="Freeform 3963"/>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33" name="Freeform 3964"/>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34" name="Freeform 3965"/>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35" name="Freeform 3966"/>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36" name="Freeform 3967"/>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37" name="Freeform 3968"/>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738" name="Freeform 3969"/>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39" name="Rectangle 3970"/>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7" name="Group 3971"/>
            <p:cNvGrpSpPr>
              <a:grpSpLocks/>
            </p:cNvGrpSpPr>
            <p:nvPr/>
          </p:nvGrpSpPr>
          <p:grpSpPr bwMode="auto">
            <a:xfrm>
              <a:off x="3208" y="1580"/>
              <a:ext cx="125" cy="823"/>
              <a:chOff x="1595" y="1514"/>
              <a:chExt cx="125" cy="823"/>
            </a:xfrm>
          </p:grpSpPr>
          <p:sp>
            <p:nvSpPr>
              <p:cNvPr id="34584" name="Freeform 3972"/>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85" name="Freeform 3973"/>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86" name="Freeform 3974"/>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87" name="Freeform 3975"/>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88" name="Freeform 3976"/>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89" name="Freeform 3977"/>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0" name="Freeform 3978"/>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91" name="Freeform 3979"/>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2" name="Freeform 3980"/>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3" name="Freeform 3981"/>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94" name="Freeform 3982"/>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5" name="Freeform 3983"/>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96" name="Freeform 3984"/>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7" name="Freeform 3985"/>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98" name="Freeform 3986"/>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99" name="Freeform 3987"/>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0" name="Freeform 3988"/>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01" name="Freeform 3989"/>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2" name="Freeform 3990"/>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03" name="Freeform 3991"/>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4" name="Freeform 3992"/>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05" name="Freeform 3993"/>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6" name="Freeform 3994"/>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7" name="Freeform 3995"/>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08" name="Freeform 3996"/>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09" name="Freeform 3997"/>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10" name="Freeform 3998"/>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11" name="Freeform 3999"/>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12" name="Freeform 4000"/>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13" name="Freeform 4001"/>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14" name="Freeform 4002"/>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15" name="Freeform 4003"/>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16" name="Freeform 4004"/>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17" name="Freeform 4005"/>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18" name="Freeform 4006"/>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19" name="Freeform 4007"/>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0" name="Freeform 4008"/>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1" name="Freeform 4009"/>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22" name="Freeform 4010"/>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3" name="Freeform 4011"/>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24" name="Freeform 4012"/>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5" name="Freeform 4013"/>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26" name="Freeform 4014"/>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7" name="Freeform 4015"/>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28" name="Freeform 4016"/>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29" name="Freeform 4017"/>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0" name="Freeform 4018"/>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31" name="Freeform 4019"/>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2" name="Freeform 4020"/>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33" name="Freeform 4021"/>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4" name="Freeform 4022"/>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5" name="Freeform 4023"/>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36" name="Freeform 4024"/>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7" name="Freeform 4025"/>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38" name="Freeform 4026"/>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39" name="Freeform 4027"/>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40" name="Freeform 4028"/>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1" name="Freeform 4029"/>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2" name="Freeform 4030"/>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43" name="Freeform 4031"/>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4" name="Freeform 4032"/>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45" name="Freeform 4033"/>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6" name="Freeform 4034"/>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47" name="Freeform 4035"/>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8" name="Freeform 4036"/>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49" name="Freeform 4037"/>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50" name="Freeform 4038"/>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51" name="Freeform 4039"/>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52" name="Freeform 4040"/>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53" name="Freeform 4041"/>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54" name="Freeform 4042"/>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55" name="Freeform 4043"/>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56" name="Freeform 4044"/>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57" name="Freeform 4045"/>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58" name="Freeform 4046"/>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59" name="Freeform 4047"/>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660" name="Freeform 4048"/>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661" name="Rectangle 4049"/>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8" name="Group 4050"/>
            <p:cNvGrpSpPr>
              <a:grpSpLocks/>
            </p:cNvGrpSpPr>
            <p:nvPr/>
          </p:nvGrpSpPr>
          <p:grpSpPr bwMode="auto">
            <a:xfrm>
              <a:off x="4719" y="1580"/>
              <a:ext cx="125" cy="823"/>
              <a:chOff x="1595" y="1514"/>
              <a:chExt cx="125" cy="823"/>
            </a:xfrm>
          </p:grpSpPr>
          <p:sp>
            <p:nvSpPr>
              <p:cNvPr id="34506" name="Freeform 4051"/>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07" name="Freeform 4052"/>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08" name="Freeform 4053"/>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09" name="Freeform 4054"/>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0" name="Freeform 4055"/>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11" name="Freeform 4056"/>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2" name="Freeform 4057"/>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13" name="Freeform 4058"/>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4" name="Freeform 4059"/>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5" name="Freeform 4060"/>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16" name="Freeform 4061"/>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7" name="Freeform 4062"/>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18" name="Freeform 4063"/>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19" name="Freeform 4064"/>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20" name="Freeform 4065"/>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1" name="Freeform 4066"/>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2" name="Freeform 4067"/>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23" name="Freeform 4068"/>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4" name="Freeform 4069"/>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25" name="Freeform 4070"/>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6" name="Freeform 4071"/>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27" name="Freeform 4072"/>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8" name="Freeform 4073"/>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29" name="Freeform 4074"/>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30" name="Freeform 4075"/>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31" name="Freeform 4076"/>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32" name="Freeform 4077"/>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33" name="Freeform 4078"/>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34" name="Freeform 4079"/>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35" name="Freeform 4080"/>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36" name="Freeform 4081"/>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37" name="Freeform 4082"/>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38" name="Freeform 4083"/>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39" name="Freeform 4084"/>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0" name="Freeform 4085"/>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41" name="Freeform 4086"/>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2" name="Freeform 4087"/>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3" name="Freeform 4088"/>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44" name="Freeform 4089"/>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5" name="Freeform 4090"/>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46" name="Freeform 4091"/>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7" name="Freeform 4092"/>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48" name="Freeform 4093"/>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49" name="Freeform 4094"/>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0" name="Freeform 4095"/>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51" name="Freeform 4096"/>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2" name="Freeform 4097"/>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53" name="Freeform 4098"/>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4" name="Freeform 4099"/>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55" name="Freeform 4100"/>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6" name="Freeform 4101"/>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7" name="Freeform 4102"/>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58" name="Freeform 4103"/>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59" name="Freeform 4104"/>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60" name="Freeform 4105"/>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61" name="Freeform 4106"/>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62" name="Freeform 4107"/>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63" name="Freeform 4108"/>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64" name="Freeform 4109"/>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65" name="Freeform 4110"/>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66" name="Freeform 4111"/>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67" name="Freeform 4112"/>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68" name="Freeform 4113"/>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69" name="Freeform 4114"/>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0" name="Freeform 4115"/>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1" name="Freeform 4116"/>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72" name="Freeform 4117"/>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3" name="Freeform 4118"/>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74" name="Freeform 4119"/>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5" name="Freeform 4120"/>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76" name="Freeform 4121"/>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7" name="Freeform 4122"/>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78" name="Freeform 4123"/>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79" name="Freeform 4124"/>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80" name="Freeform 4125"/>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81" name="Freeform 4126"/>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82" name="Freeform 4127"/>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83" name="Rectangle 4128"/>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69" name="Group 4129"/>
            <p:cNvGrpSpPr>
              <a:grpSpLocks/>
            </p:cNvGrpSpPr>
            <p:nvPr/>
          </p:nvGrpSpPr>
          <p:grpSpPr bwMode="auto">
            <a:xfrm rot="10800000">
              <a:off x="1430" y="2881"/>
              <a:ext cx="125" cy="823"/>
              <a:chOff x="1595" y="1514"/>
              <a:chExt cx="125" cy="823"/>
            </a:xfrm>
          </p:grpSpPr>
          <p:sp>
            <p:nvSpPr>
              <p:cNvPr id="34428" name="Freeform 4130"/>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29" name="Freeform 4131"/>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0" name="Freeform 4132"/>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31" name="Freeform 4133"/>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2" name="Freeform 4134"/>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33" name="Freeform 4135"/>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4" name="Freeform 4136"/>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35" name="Freeform 4137"/>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6" name="Freeform 4138"/>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7" name="Freeform 4139"/>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38" name="Freeform 4140"/>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39" name="Freeform 4141"/>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40" name="Freeform 4142"/>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41" name="Freeform 4143"/>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42" name="Freeform 4144"/>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43" name="Freeform 4145"/>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44" name="Freeform 4146"/>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45" name="Freeform 4147"/>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46" name="Freeform 4148"/>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47" name="Freeform 4149"/>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48" name="Freeform 4150"/>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49" name="Freeform 4151"/>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0" name="Freeform 4152"/>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1" name="Freeform 4153"/>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52" name="Freeform 4154"/>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3" name="Freeform 4155"/>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54" name="Freeform 4156"/>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5" name="Freeform 4157"/>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56" name="Freeform 4158"/>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7" name="Freeform 4159"/>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58" name="Freeform 4160"/>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59" name="Freeform 4161"/>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0" name="Freeform 4162"/>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61" name="Freeform 4163"/>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2" name="Freeform 4164"/>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63" name="Freeform 4165"/>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4" name="Freeform 4166"/>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5" name="Freeform 4167"/>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66" name="Freeform 4168"/>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7" name="Freeform 4169"/>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68" name="Freeform 4170"/>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69" name="Freeform 4171"/>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70" name="Freeform 4172"/>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1" name="Freeform 4173"/>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2" name="Freeform 4174"/>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73" name="Freeform 4175"/>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4" name="Freeform 4176"/>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75" name="Freeform 4177"/>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6" name="Freeform 4178"/>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77" name="Freeform 4179"/>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8" name="Freeform 4180"/>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79" name="Freeform 4181"/>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0" name="Freeform 4182"/>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81" name="Freeform 4183"/>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2" name="Freeform 4184"/>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83" name="Freeform 4185"/>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4" name="Freeform 4186"/>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85" name="Freeform 4187"/>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86" name="Freeform 4188"/>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7" name="Freeform 4189"/>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88" name="Freeform 4190"/>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9" name="Freeform 4191"/>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0" name="Freeform 4192"/>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91" name="Freeform 4193"/>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2" name="Freeform 4194"/>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3" name="Freeform 4195"/>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94" name="Freeform 4196"/>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5" name="Freeform 4197"/>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96" name="Freeform 4198"/>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7" name="Freeform 4199"/>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98" name="Freeform 4200"/>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99" name="Freeform 4201"/>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00" name="Freeform 4202"/>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01" name="Freeform 4203"/>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02" name="Freeform 4204"/>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03" name="Freeform 4205"/>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504" name="Freeform 4206"/>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505" name="Rectangle 4207"/>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70" name="Group 4208"/>
            <p:cNvGrpSpPr>
              <a:grpSpLocks/>
            </p:cNvGrpSpPr>
            <p:nvPr/>
          </p:nvGrpSpPr>
          <p:grpSpPr bwMode="auto">
            <a:xfrm rot="10800000">
              <a:off x="2947" y="2851"/>
              <a:ext cx="125" cy="823"/>
              <a:chOff x="1595" y="1514"/>
              <a:chExt cx="125" cy="823"/>
            </a:xfrm>
          </p:grpSpPr>
          <p:sp>
            <p:nvSpPr>
              <p:cNvPr id="34350" name="Freeform 4209"/>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1" name="Freeform 4210"/>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2" name="Freeform 4211"/>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53" name="Freeform 4212"/>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4" name="Freeform 4213"/>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55" name="Freeform 4214"/>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6" name="Freeform 4215"/>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57" name="Freeform 4216"/>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8" name="Freeform 4217"/>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59" name="Freeform 4218"/>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60" name="Freeform 4219"/>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61" name="Freeform 4220"/>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62" name="Freeform 4221"/>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63" name="Freeform 4222"/>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64" name="Freeform 4223"/>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65" name="Freeform 4224"/>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66" name="Freeform 4225"/>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67" name="Freeform 4226"/>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68" name="Freeform 4227"/>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69" name="Freeform 4228"/>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0" name="Freeform 4229"/>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71" name="Freeform 4230"/>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2" name="Freeform 4231"/>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3" name="Freeform 4232"/>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74" name="Freeform 4233"/>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5" name="Freeform 4234"/>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76" name="Freeform 4235"/>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7" name="Freeform 4236"/>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78" name="Freeform 4237"/>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79" name="Freeform 4238"/>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0" name="Freeform 4239"/>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81" name="Freeform 4240"/>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2" name="Freeform 4241"/>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83" name="Freeform 4242"/>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4" name="Freeform 4243"/>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85" name="Freeform 4244"/>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6" name="Freeform 4245"/>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7" name="Freeform 4246"/>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88" name="Freeform 4247"/>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89" name="Freeform 4248"/>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90" name="Freeform 4249"/>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91" name="Freeform 4250"/>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92" name="Freeform 4251"/>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93" name="Freeform 4252"/>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94" name="Freeform 4253"/>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95" name="Freeform 4254"/>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96" name="Freeform 4255"/>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97" name="Freeform 4256"/>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98" name="Freeform 4257"/>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99" name="Freeform 4258"/>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0" name="Freeform 4259"/>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1" name="Freeform 4260"/>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02" name="Freeform 4261"/>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3" name="Freeform 4262"/>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04" name="Freeform 4263"/>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5" name="Freeform 4264"/>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06" name="Freeform 4265"/>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7" name="Freeform 4266"/>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08" name="Freeform 4267"/>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09" name="Freeform 4268"/>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0" name="Freeform 4269"/>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11" name="Freeform 4270"/>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2" name="Freeform 4271"/>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13" name="Freeform 4272"/>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4" name="Freeform 4273"/>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5" name="Freeform 4274"/>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16" name="Freeform 4275"/>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7" name="Freeform 4276"/>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18" name="Freeform 4277"/>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19" name="Freeform 4278"/>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20" name="Freeform 4279"/>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21" name="Freeform 4280"/>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22" name="Freeform 4281"/>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23" name="Freeform 4282"/>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24" name="Freeform 4283"/>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25" name="Freeform 4284"/>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426" name="Freeform 4285"/>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27" name="Rectangle 4286"/>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4271" name="Group 4287"/>
            <p:cNvGrpSpPr>
              <a:grpSpLocks/>
            </p:cNvGrpSpPr>
            <p:nvPr/>
          </p:nvGrpSpPr>
          <p:grpSpPr bwMode="auto">
            <a:xfrm rot="10800000">
              <a:off x="4458" y="2851"/>
              <a:ext cx="125" cy="823"/>
              <a:chOff x="1595" y="1514"/>
              <a:chExt cx="125" cy="823"/>
            </a:xfrm>
          </p:grpSpPr>
          <p:sp>
            <p:nvSpPr>
              <p:cNvPr id="34272" name="Freeform 4288"/>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73" name="Freeform 4289"/>
              <p:cNvSpPr>
                <a:spLocks/>
              </p:cNvSpPr>
              <p:nvPr/>
            </p:nvSpPr>
            <p:spPr bwMode="auto">
              <a:xfrm flipH="1" flipV="1">
                <a:off x="1595" y="1542"/>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74" name="Freeform 4290"/>
              <p:cNvSpPr>
                <a:spLocks/>
              </p:cNvSpPr>
              <p:nvPr/>
            </p:nvSpPr>
            <p:spPr bwMode="auto">
              <a:xfrm flipH="1" flipV="1">
                <a:off x="1595" y="1542"/>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9"/>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75" name="Freeform 4291"/>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76" name="Freeform 4292"/>
              <p:cNvSpPr>
                <a:spLocks/>
              </p:cNvSpPr>
              <p:nvPr/>
            </p:nvSpPr>
            <p:spPr bwMode="auto">
              <a:xfrm flipH="1" flipV="1">
                <a:off x="1672" y="1514"/>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77" name="Freeform 4293"/>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78" name="Freeform 4294"/>
              <p:cNvSpPr>
                <a:spLocks/>
              </p:cNvSpPr>
              <p:nvPr/>
            </p:nvSpPr>
            <p:spPr bwMode="auto">
              <a:xfrm flipH="1" flipV="1">
                <a:off x="1696" y="1514"/>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79" name="Freeform 4295"/>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0" name="Freeform 4296"/>
              <p:cNvSpPr>
                <a:spLocks/>
              </p:cNvSpPr>
              <p:nvPr/>
            </p:nvSpPr>
            <p:spPr bwMode="auto">
              <a:xfrm flipH="1" flipV="1">
                <a:off x="1595" y="1610"/>
                <a:ext cx="101" cy="108"/>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1" name="Freeform 4297"/>
              <p:cNvSpPr>
                <a:spLocks/>
              </p:cNvSpPr>
              <p:nvPr/>
            </p:nvSpPr>
            <p:spPr bwMode="auto">
              <a:xfrm flipH="1" flipV="1">
                <a:off x="1595" y="1610"/>
                <a:ext cx="101" cy="108"/>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82" name="Freeform 4298"/>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3" name="Freeform 4299"/>
              <p:cNvSpPr>
                <a:spLocks/>
              </p:cNvSpPr>
              <p:nvPr/>
            </p:nvSpPr>
            <p:spPr bwMode="auto">
              <a:xfrm flipH="1" flipV="1">
                <a:off x="1672" y="1582"/>
                <a:ext cx="48" cy="28"/>
              </a:xfrm>
              <a:custGeom>
                <a:avLst/>
                <a:gdLst>
                  <a:gd name="T0" fmla="*/ 0 w 252"/>
                  <a:gd name="T1" fmla="*/ 0 h 162"/>
                  <a:gd name="T2" fmla="*/ 0 w 252"/>
                  <a:gd name="T3" fmla="*/ 0 h 162"/>
                  <a:gd name="T4" fmla="*/ 0 w 252"/>
                  <a:gd name="T5" fmla="*/ 0 h 162"/>
                  <a:gd name="T6" fmla="*/ 0 w 252"/>
                  <a:gd name="T7" fmla="*/ 0 h 162"/>
                  <a:gd name="T8" fmla="*/ 0 60000 65536"/>
                  <a:gd name="T9" fmla="*/ 0 60000 65536"/>
                  <a:gd name="T10" fmla="*/ 0 60000 65536"/>
                  <a:gd name="T11" fmla="*/ 0 60000 65536"/>
                  <a:gd name="T12" fmla="*/ 0 w 252"/>
                  <a:gd name="T13" fmla="*/ 0 h 162"/>
                  <a:gd name="T14" fmla="*/ 252 w 252"/>
                  <a:gd name="T15" fmla="*/ 162 h 162"/>
                </a:gdLst>
                <a:ahLst/>
                <a:cxnLst>
                  <a:cxn ang="T8">
                    <a:pos x="T0" y="T1"/>
                  </a:cxn>
                  <a:cxn ang="T9">
                    <a:pos x="T2" y="T3"/>
                  </a:cxn>
                  <a:cxn ang="T10">
                    <a:pos x="T4" y="T5"/>
                  </a:cxn>
                  <a:cxn ang="T11">
                    <a:pos x="T6" y="T7"/>
                  </a:cxn>
                </a:cxnLst>
                <a:rect l="T12" t="T13" r="T14" b="T15"/>
                <a:pathLst>
                  <a:path w="252" h="162">
                    <a:moveTo>
                      <a:pt x="134" y="0"/>
                    </a:moveTo>
                    <a:lnTo>
                      <a:pt x="252" y="18"/>
                    </a:lnTo>
                    <a:lnTo>
                      <a:pt x="0" y="162"/>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84" name="Freeform 4300"/>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5" name="Freeform 4301"/>
              <p:cNvSpPr>
                <a:spLocks/>
              </p:cNvSpPr>
              <p:nvPr/>
            </p:nvSpPr>
            <p:spPr bwMode="auto">
              <a:xfrm flipH="1" flipV="1">
                <a:off x="1696" y="1582"/>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5"/>
                    </a:moveTo>
                    <a:lnTo>
                      <a:pt x="96" y="0"/>
                    </a:lnTo>
                    <a:lnTo>
                      <a:pt x="0" y="277"/>
                    </a:lnTo>
                    <a:lnTo>
                      <a:pt x="134" y="11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86" name="Freeform 4302"/>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35"/>
                    </a:moveTo>
                    <a:lnTo>
                      <a:pt x="10" y="644"/>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7" name="Freeform 4303"/>
              <p:cNvSpPr>
                <a:spLocks/>
              </p:cNvSpPr>
              <p:nvPr/>
            </p:nvSpPr>
            <p:spPr bwMode="auto">
              <a:xfrm flipH="1" flipV="1">
                <a:off x="1595" y="1678"/>
                <a:ext cx="101" cy="109"/>
              </a:xfrm>
              <a:custGeom>
                <a:avLst/>
                <a:gdLst>
                  <a:gd name="T0" fmla="*/ 0 w 523"/>
                  <a:gd name="T1" fmla="*/ 0 h 644"/>
                  <a:gd name="T2" fmla="*/ 0 w 523"/>
                  <a:gd name="T3" fmla="*/ 0 h 644"/>
                  <a:gd name="T4" fmla="*/ 0 w 523"/>
                  <a:gd name="T5" fmla="*/ 0 h 644"/>
                  <a:gd name="T6" fmla="*/ 0 w 523"/>
                  <a:gd name="T7" fmla="*/ 0 h 644"/>
                  <a:gd name="T8" fmla="*/ 0 60000 65536"/>
                  <a:gd name="T9" fmla="*/ 0 60000 65536"/>
                  <a:gd name="T10" fmla="*/ 0 60000 65536"/>
                  <a:gd name="T11" fmla="*/ 0 60000 65536"/>
                  <a:gd name="T12" fmla="*/ 0 w 523"/>
                  <a:gd name="T13" fmla="*/ 0 h 644"/>
                  <a:gd name="T14" fmla="*/ 523 w 523"/>
                  <a:gd name="T15" fmla="*/ 644 h 644"/>
                </a:gdLst>
                <a:ahLst/>
                <a:cxnLst>
                  <a:cxn ang="T8">
                    <a:pos x="T0" y="T1"/>
                  </a:cxn>
                  <a:cxn ang="T9">
                    <a:pos x="T2" y="T3"/>
                  </a:cxn>
                  <a:cxn ang="T10">
                    <a:pos x="T4" y="T5"/>
                  </a:cxn>
                  <a:cxn ang="T11">
                    <a:pos x="T6" y="T7"/>
                  </a:cxn>
                </a:cxnLst>
                <a:rect l="T12" t="T13" r="T14" b="T15"/>
                <a:pathLst>
                  <a:path w="523" h="644">
                    <a:moveTo>
                      <a:pt x="0" y="644"/>
                    </a:moveTo>
                    <a:lnTo>
                      <a:pt x="513" y="0"/>
                    </a:lnTo>
                    <a:lnTo>
                      <a:pt x="523" y="10"/>
                    </a:lnTo>
                    <a:lnTo>
                      <a:pt x="0" y="64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88" name="Freeform 4304"/>
              <p:cNvSpPr>
                <a:spLocks/>
              </p:cNvSpPr>
              <p:nvPr/>
            </p:nvSpPr>
            <p:spPr bwMode="auto">
              <a:xfrm flipH="1" flipV="1">
                <a:off x="1595" y="1678"/>
                <a:ext cx="101" cy="109"/>
              </a:xfrm>
              <a:custGeom>
                <a:avLst/>
                <a:gdLst>
                  <a:gd name="T0" fmla="*/ 0 w 533"/>
                  <a:gd name="T1" fmla="*/ 0 h 644"/>
                  <a:gd name="T2" fmla="*/ 0 w 533"/>
                  <a:gd name="T3" fmla="*/ 0 h 644"/>
                  <a:gd name="T4" fmla="*/ 0 w 533"/>
                  <a:gd name="T5" fmla="*/ 0 h 644"/>
                  <a:gd name="T6" fmla="*/ 0 w 533"/>
                  <a:gd name="T7" fmla="*/ 0 h 644"/>
                  <a:gd name="T8" fmla="*/ 0 w 533"/>
                  <a:gd name="T9" fmla="*/ 0 h 644"/>
                  <a:gd name="T10" fmla="*/ 0 60000 65536"/>
                  <a:gd name="T11" fmla="*/ 0 60000 65536"/>
                  <a:gd name="T12" fmla="*/ 0 60000 65536"/>
                  <a:gd name="T13" fmla="*/ 0 60000 65536"/>
                  <a:gd name="T14" fmla="*/ 0 60000 65536"/>
                  <a:gd name="T15" fmla="*/ 0 w 533"/>
                  <a:gd name="T16" fmla="*/ 0 h 644"/>
                  <a:gd name="T17" fmla="*/ 533 w 533"/>
                  <a:gd name="T18" fmla="*/ 644 h 644"/>
                </a:gdLst>
                <a:ahLst/>
                <a:cxnLst>
                  <a:cxn ang="T10">
                    <a:pos x="T0" y="T1"/>
                  </a:cxn>
                  <a:cxn ang="T11">
                    <a:pos x="T2" y="T3"/>
                  </a:cxn>
                  <a:cxn ang="T12">
                    <a:pos x="T4" y="T5"/>
                  </a:cxn>
                  <a:cxn ang="T13">
                    <a:pos x="T6" y="T7"/>
                  </a:cxn>
                  <a:cxn ang="T14">
                    <a:pos x="T8" y="T9"/>
                  </a:cxn>
                </a:cxnLst>
                <a:rect l="T15" t="T16" r="T17" b="T18"/>
                <a:pathLst>
                  <a:path w="533" h="644">
                    <a:moveTo>
                      <a:pt x="0" y="635"/>
                    </a:moveTo>
                    <a:lnTo>
                      <a:pt x="10" y="644"/>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89" name="Freeform 4305"/>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0" name="Freeform 4306"/>
              <p:cNvSpPr>
                <a:spLocks/>
              </p:cNvSpPr>
              <p:nvPr/>
            </p:nvSpPr>
            <p:spPr bwMode="auto">
              <a:xfrm flipH="1" flipV="1">
                <a:off x="1672" y="1650"/>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1" name="Freeform 4307"/>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2" name="Freeform 4308"/>
              <p:cNvSpPr>
                <a:spLocks/>
              </p:cNvSpPr>
              <p:nvPr/>
            </p:nvSpPr>
            <p:spPr bwMode="auto">
              <a:xfrm flipH="1" flipV="1">
                <a:off x="1696" y="1650"/>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3" name="Freeform 4309"/>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4" name="Freeform 4310"/>
              <p:cNvSpPr>
                <a:spLocks/>
              </p:cNvSpPr>
              <p:nvPr/>
            </p:nvSpPr>
            <p:spPr bwMode="auto">
              <a:xfrm flipH="1" flipV="1">
                <a:off x="1595" y="1746"/>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10"/>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5" name="Freeform 4311"/>
              <p:cNvSpPr>
                <a:spLocks/>
              </p:cNvSpPr>
              <p:nvPr/>
            </p:nvSpPr>
            <p:spPr bwMode="auto">
              <a:xfrm flipH="1" flipV="1">
                <a:off x="1595" y="1746"/>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10"/>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6" name="Freeform 4312"/>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7" name="Freeform 4313"/>
              <p:cNvSpPr>
                <a:spLocks/>
              </p:cNvSpPr>
              <p:nvPr/>
            </p:nvSpPr>
            <p:spPr bwMode="auto">
              <a:xfrm flipH="1" flipV="1">
                <a:off x="1672" y="1718"/>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8" name="Freeform 4314"/>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299" name="Freeform 4315"/>
              <p:cNvSpPr>
                <a:spLocks/>
              </p:cNvSpPr>
              <p:nvPr/>
            </p:nvSpPr>
            <p:spPr bwMode="auto">
              <a:xfrm flipH="1" flipV="1">
                <a:off x="1696" y="1718"/>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0" name="Freeform 4316"/>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5"/>
                    </a:moveTo>
                    <a:lnTo>
                      <a:pt x="10" y="643"/>
                    </a:lnTo>
                    <a:lnTo>
                      <a:pt x="523" y="0"/>
                    </a:lnTo>
                    <a:lnTo>
                      <a:pt x="0" y="635"/>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1" name="Freeform 4317"/>
              <p:cNvSpPr>
                <a:spLocks/>
              </p:cNvSpPr>
              <p:nvPr/>
            </p:nvSpPr>
            <p:spPr bwMode="auto">
              <a:xfrm flipH="1" flipV="1">
                <a:off x="1595" y="1814"/>
                <a:ext cx="101" cy="109"/>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9"/>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2" name="Freeform 4318"/>
              <p:cNvSpPr>
                <a:spLocks/>
              </p:cNvSpPr>
              <p:nvPr/>
            </p:nvSpPr>
            <p:spPr bwMode="auto">
              <a:xfrm flipH="1" flipV="1">
                <a:off x="1595" y="1814"/>
                <a:ext cx="101" cy="109"/>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5"/>
                    </a:moveTo>
                    <a:lnTo>
                      <a:pt x="10" y="643"/>
                    </a:lnTo>
                    <a:lnTo>
                      <a:pt x="533" y="9"/>
                    </a:lnTo>
                    <a:lnTo>
                      <a:pt x="523" y="0"/>
                    </a:lnTo>
                    <a:lnTo>
                      <a:pt x="0" y="635"/>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3" name="Freeform 4319"/>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4" name="Freeform 4320"/>
              <p:cNvSpPr>
                <a:spLocks/>
              </p:cNvSpPr>
              <p:nvPr/>
            </p:nvSpPr>
            <p:spPr bwMode="auto">
              <a:xfrm flipH="1" flipV="1">
                <a:off x="1672" y="1787"/>
                <a:ext cx="48" cy="27"/>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5" name="Freeform 4321"/>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6" name="Freeform 4322"/>
              <p:cNvSpPr>
                <a:spLocks/>
              </p:cNvSpPr>
              <p:nvPr/>
            </p:nvSpPr>
            <p:spPr bwMode="auto">
              <a:xfrm flipH="1" flipV="1">
                <a:off x="1696" y="1787"/>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7" name="Freeform 4323"/>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8" name="Freeform 4324"/>
              <p:cNvSpPr>
                <a:spLocks/>
              </p:cNvSpPr>
              <p:nvPr/>
            </p:nvSpPr>
            <p:spPr bwMode="auto">
              <a:xfrm flipH="1" flipV="1">
                <a:off x="1595" y="1883"/>
                <a:ext cx="101" cy="108"/>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09" name="Freeform 4325"/>
              <p:cNvSpPr>
                <a:spLocks/>
              </p:cNvSpPr>
              <p:nvPr/>
            </p:nvSpPr>
            <p:spPr bwMode="auto">
              <a:xfrm flipH="1" flipV="1">
                <a:off x="1595" y="1883"/>
                <a:ext cx="101" cy="108"/>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0" name="Freeform 4326"/>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11" name="Freeform 4327"/>
              <p:cNvSpPr>
                <a:spLocks/>
              </p:cNvSpPr>
              <p:nvPr/>
            </p:nvSpPr>
            <p:spPr bwMode="auto">
              <a:xfrm flipH="1" flipV="1">
                <a:off x="1672" y="1855"/>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2" name="Freeform 4328"/>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13" name="Freeform 4329"/>
              <p:cNvSpPr>
                <a:spLocks/>
              </p:cNvSpPr>
              <p:nvPr/>
            </p:nvSpPr>
            <p:spPr bwMode="auto">
              <a:xfrm flipH="1" flipV="1">
                <a:off x="1696" y="1855"/>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4" name="Freeform 4330"/>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15" name="Freeform 4331"/>
              <p:cNvSpPr>
                <a:spLocks/>
              </p:cNvSpPr>
              <p:nvPr/>
            </p:nvSpPr>
            <p:spPr bwMode="auto">
              <a:xfrm flipH="1" flipV="1">
                <a:off x="1595" y="1948"/>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16" name="Freeform 4332"/>
              <p:cNvSpPr>
                <a:spLocks/>
              </p:cNvSpPr>
              <p:nvPr/>
            </p:nvSpPr>
            <p:spPr bwMode="auto">
              <a:xfrm flipH="1" flipV="1">
                <a:off x="1595" y="1948"/>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7" name="Freeform 4333"/>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18" name="Freeform 4334"/>
              <p:cNvSpPr>
                <a:spLocks/>
              </p:cNvSpPr>
              <p:nvPr/>
            </p:nvSpPr>
            <p:spPr bwMode="auto">
              <a:xfrm flipH="1" flipV="1">
                <a:off x="1672" y="1923"/>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9" name="Freeform 4335"/>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0" name="Freeform 4336"/>
              <p:cNvSpPr>
                <a:spLocks/>
              </p:cNvSpPr>
              <p:nvPr/>
            </p:nvSpPr>
            <p:spPr bwMode="auto">
              <a:xfrm flipH="1" flipV="1">
                <a:off x="1696" y="1923"/>
                <a:ext cx="24" cy="46"/>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21" name="Freeform 4337"/>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2" name="Freeform 4338"/>
              <p:cNvSpPr>
                <a:spLocks/>
              </p:cNvSpPr>
              <p:nvPr/>
            </p:nvSpPr>
            <p:spPr bwMode="auto">
              <a:xfrm flipH="1" flipV="1">
                <a:off x="1595" y="2016"/>
                <a:ext cx="101" cy="111"/>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3" name="Freeform 4339"/>
              <p:cNvSpPr>
                <a:spLocks/>
              </p:cNvSpPr>
              <p:nvPr/>
            </p:nvSpPr>
            <p:spPr bwMode="auto">
              <a:xfrm flipH="1" flipV="1">
                <a:off x="1595" y="2016"/>
                <a:ext cx="101" cy="111"/>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24" name="Freeform 4340"/>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5" name="Freeform 4341"/>
              <p:cNvSpPr>
                <a:spLocks/>
              </p:cNvSpPr>
              <p:nvPr/>
            </p:nvSpPr>
            <p:spPr bwMode="auto">
              <a:xfrm flipH="1" flipV="1">
                <a:off x="1672" y="1991"/>
                <a:ext cx="48" cy="28"/>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134" y="0"/>
                    </a:moveTo>
                    <a:lnTo>
                      <a:pt x="252" y="19"/>
                    </a:lnTo>
                    <a:lnTo>
                      <a:pt x="0" y="164"/>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26" name="Freeform 4342"/>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7" name="Freeform 4343"/>
              <p:cNvSpPr>
                <a:spLocks/>
              </p:cNvSpPr>
              <p:nvPr/>
            </p:nvSpPr>
            <p:spPr bwMode="auto">
              <a:xfrm flipH="1" flipV="1">
                <a:off x="1696" y="1991"/>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3"/>
                    </a:moveTo>
                    <a:lnTo>
                      <a:pt x="96" y="0"/>
                    </a:lnTo>
                    <a:lnTo>
                      <a:pt x="0" y="277"/>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28" name="Freeform 4344"/>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34"/>
                    </a:moveTo>
                    <a:lnTo>
                      <a:pt x="10" y="643"/>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29" name="Freeform 4345"/>
              <p:cNvSpPr>
                <a:spLocks/>
              </p:cNvSpPr>
              <p:nvPr/>
            </p:nvSpPr>
            <p:spPr bwMode="auto">
              <a:xfrm flipH="1" flipV="1">
                <a:off x="1595" y="2084"/>
                <a:ext cx="101" cy="112"/>
              </a:xfrm>
              <a:custGeom>
                <a:avLst/>
                <a:gdLst>
                  <a:gd name="T0" fmla="*/ 0 w 523"/>
                  <a:gd name="T1" fmla="*/ 0 h 643"/>
                  <a:gd name="T2" fmla="*/ 0 w 523"/>
                  <a:gd name="T3" fmla="*/ 0 h 643"/>
                  <a:gd name="T4" fmla="*/ 0 w 523"/>
                  <a:gd name="T5" fmla="*/ 0 h 643"/>
                  <a:gd name="T6" fmla="*/ 0 w 523"/>
                  <a:gd name="T7" fmla="*/ 0 h 643"/>
                  <a:gd name="T8" fmla="*/ 0 60000 65536"/>
                  <a:gd name="T9" fmla="*/ 0 60000 65536"/>
                  <a:gd name="T10" fmla="*/ 0 60000 65536"/>
                  <a:gd name="T11" fmla="*/ 0 60000 65536"/>
                  <a:gd name="T12" fmla="*/ 0 w 523"/>
                  <a:gd name="T13" fmla="*/ 0 h 643"/>
                  <a:gd name="T14" fmla="*/ 523 w 523"/>
                  <a:gd name="T15" fmla="*/ 643 h 643"/>
                </a:gdLst>
                <a:ahLst/>
                <a:cxnLst>
                  <a:cxn ang="T8">
                    <a:pos x="T0" y="T1"/>
                  </a:cxn>
                  <a:cxn ang="T9">
                    <a:pos x="T2" y="T3"/>
                  </a:cxn>
                  <a:cxn ang="T10">
                    <a:pos x="T4" y="T5"/>
                  </a:cxn>
                  <a:cxn ang="T11">
                    <a:pos x="T6" y="T7"/>
                  </a:cxn>
                </a:cxnLst>
                <a:rect l="T12" t="T13" r="T14" b="T15"/>
                <a:pathLst>
                  <a:path w="523" h="643">
                    <a:moveTo>
                      <a:pt x="0" y="643"/>
                    </a:moveTo>
                    <a:lnTo>
                      <a:pt x="513" y="0"/>
                    </a:lnTo>
                    <a:lnTo>
                      <a:pt x="523" y="8"/>
                    </a:lnTo>
                    <a:lnTo>
                      <a:pt x="0" y="64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0" name="Freeform 4346"/>
              <p:cNvSpPr>
                <a:spLocks/>
              </p:cNvSpPr>
              <p:nvPr/>
            </p:nvSpPr>
            <p:spPr bwMode="auto">
              <a:xfrm flipH="1" flipV="1">
                <a:off x="1595" y="2084"/>
                <a:ext cx="101" cy="112"/>
              </a:xfrm>
              <a:custGeom>
                <a:avLst/>
                <a:gdLst>
                  <a:gd name="T0" fmla="*/ 0 w 533"/>
                  <a:gd name="T1" fmla="*/ 0 h 643"/>
                  <a:gd name="T2" fmla="*/ 0 w 533"/>
                  <a:gd name="T3" fmla="*/ 0 h 643"/>
                  <a:gd name="T4" fmla="*/ 0 w 533"/>
                  <a:gd name="T5" fmla="*/ 0 h 643"/>
                  <a:gd name="T6" fmla="*/ 0 w 533"/>
                  <a:gd name="T7" fmla="*/ 0 h 643"/>
                  <a:gd name="T8" fmla="*/ 0 w 533"/>
                  <a:gd name="T9" fmla="*/ 0 h 643"/>
                  <a:gd name="T10" fmla="*/ 0 60000 65536"/>
                  <a:gd name="T11" fmla="*/ 0 60000 65536"/>
                  <a:gd name="T12" fmla="*/ 0 60000 65536"/>
                  <a:gd name="T13" fmla="*/ 0 60000 65536"/>
                  <a:gd name="T14" fmla="*/ 0 60000 65536"/>
                  <a:gd name="T15" fmla="*/ 0 w 533"/>
                  <a:gd name="T16" fmla="*/ 0 h 643"/>
                  <a:gd name="T17" fmla="*/ 533 w 533"/>
                  <a:gd name="T18" fmla="*/ 643 h 643"/>
                </a:gdLst>
                <a:ahLst/>
                <a:cxnLst>
                  <a:cxn ang="T10">
                    <a:pos x="T0" y="T1"/>
                  </a:cxn>
                  <a:cxn ang="T11">
                    <a:pos x="T2" y="T3"/>
                  </a:cxn>
                  <a:cxn ang="T12">
                    <a:pos x="T4" y="T5"/>
                  </a:cxn>
                  <a:cxn ang="T13">
                    <a:pos x="T6" y="T7"/>
                  </a:cxn>
                  <a:cxn ang="T14">
                    <a:pos x="T8" y="T9"/>
                  </a:cxn>
                </a:cxnLst>
                <a:rect l="T15" t="T16" r="T17" b="T18"/>
                <a:pathLst>
                  <a:path w="533" h="643">
                    <a:moveTo>
                      <a:pt x="0" y="634"/>
                    </a:moveTo>
                    <a:lnTo>
                      <a:pt x="10" y="643"/>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31" name="Freeform 4347"/>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2" name="Freeform 4348"/>
              <p:cNvSpPr>
                <a:spLocks/>
              </p:cNvSpPr>
              <p:nvPr/>
            </p:nvSpPr>
            <p:spPr bwMode="auto">
              <a:xfrm flipH="1" flipV="1">
                <a:off x="1672" y="2059"/>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9"/>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33" name="Freeform 4349"/>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4" name="Freeform 4350"/>
              <p:cNvSpPr>
                <a:spLocks/>
              </p:cNvSpPr>
              <p:nvPr/>
            </p:nvSpPr>
            <p:spPr bwMode="auto">
              <a:xfrm flipH="1" flipV="1">
                <a:off x="1696" y="2059"/>
                <a:ext cx="24" cy="47"/>
              </a:xfrm>
              <a:custGeom>
                <a:avLst/>
                <a:gdLst>
                  <a:gd name="T0" fmla="*/ 0 w 134"/>
                  <a:gd name="T1" fmla="*/ 0 h 276"/>
                  <a:gd name="T2" fmla="*/ 0 w 134"/>
                  <a:gd name="T3" fmla="*/ 0 h 276"/>
                  <a:gd name="T4" fmla="*/ 0 w 134"/>
                  <a:gd name="T5" fmla="*/ 0 h 276"/>
                  <a:gd name="T6" fmla="*/ 0 w 134"/>
                  <a:gd name="T7" fmla="*/ 0 h 276"/>
                  <a:gd name="T8" fmla="*/ 0 60000 65536"/>
                  <a:gd name="T9" fmla="*/ 0 60000 65536"/>
                  <a:gd name="T10" fmla="*/ 0 60000 65536"/>
                  <a:gd name="T11" fmla="*/ 0 60000 65536"/>
                  <a:gd name="T12" fmla="*/ 0 w 134"/>
                  <a:gd name="T13" fmla="*/ 0 h 276"/>
                  <a:gd name="T14" fmla="*/ 134 w 134"/>
                  <a:gd name="T15" fmla="*/ 276 h 276"/>
                </a:gdLst>
                <a:ahLst/>
                <a:cxnLst>
                  <a:cxn ang="T8">
                    <a:pos x="T0" y="T1"/>
                  </a:cxn>
                  <a:cxn ang="T9">
                    <a:pos x="T2" y="T3"/>
                  </a:cxn>
                  <a:cxn ang="T10">
                    <a:pos x="T4" y="T5"/>
                  </a:cxn>
                  <a:cxn ang="T11">
                    <a:pos x="T6" y="T7"/>
                  </a:cxn>
                </a:cxnLst>
                <a:rect l="T12" t="T13" r="T14" b="T15"/>
                <a:pathLst>
                  <a:path w="134" h="276">
                    <a:moveTo>
                      <a:pt x="134" y="113"/>
                    </a:moveTo>
                    <a:lnTo>
                      <a:pt x="96" y="0"/>
                    </a:lnTo>
                    <a:lnTo>
                      <a:pt x="0" y="276"/>
                    </a:lnTo>
                    <a:lnTo>
                      <a:pt x="134" y="113"/>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35" name="Freeform 4351"/>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6" name="Freeform 4352"/>
              <p:cNvSpPr>
                <a:spLocks/>
              </p:cNvSpPr>
              <p:nvPr/>
            </p:nvSpPr>
            <p:spPr bwMode="auto">
              <a:xfrm flipH="1" flipV="1">
                <a:off x="1595" y="2152"/>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7" name="Freeform 4353"/>
              <p:cNvSpPr>
                <a:spLocks/>
              </p:cNvSpPr>
              <p:nvPr/>
            </p:nvSpPr>
            <p:spPr bwMode="auto">
              <a:xfrm flipH="1" flipV="1">
                <a:off x="1595" y="2152"/>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38" name="Freeform 4354"/>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39" name="Freeform 4355"/>
              <p:cNvSpPr>
                <a:spLocks/>
              </p:cNvSpPr>
              <p:nvPr/>
            </p:nvSpPr>
            <p:spPr bwMode="auto">
              <a:xfrm flipH="1" flipV="1">
                <a:off x="1672" y="2127"/>
                <a:ext cx="48" cy="28"/>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40" name="Freeform 4356"/>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41" name="Freeform 4357"/>
              <p:cNvSpPr>
                <a:spLocks/>
              </p:cNvSpPr>
              <p:nvPr/>
            </p:nvSpPr>
            <p:spPr bwMode="auto">
              <a:xfrm flipH="1" flipV="1">
                <a:off x="1696" y="2127"/>
                <a:ext cx="24" cy="47"/>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42" name="Freeform 4358"/>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34"/>
                    </a:moveTo>
                    <a:lnTo>
                      <a:pt x="10" y="642"/>
                    </a:lnTo>
                    <a:lnTo>
                      <a:pt x="523" y="0"/>
                    </a:lnTo>
                    <a:lnTo>
                      <a:pt x="0" y="63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43" name="Freeform 4359"/>
              <p:cNvSpPr>
                <a:spLocks/>
              </p:cNvSpPr>
              <p:nvPr/>
            </p:nvSpPr>
            <p:spPr bwMode="auto">
              <a:xfrm flipH="1" flipV="1">
                <a:off x="1595" y="2220"/>
                <a:ext cx="101" cy="112"/>
              </a:xfrm>
              <a:custGeom>
                <a:avLst/>
                <a:gdLst>
                  <a:gd name="T0" fmla="*/ 0 w 523"/>
                  <a:gd name="T1" fmla="*/ 0 h 642"/>
                  <a:gd name="T2" fmla="*/ 0 w 523"/>
                  <a:gd name="T3" fmla="*/ 0 h 642"/>
                  <a:gd name="T4" fmla="*/ 0 w 523"/>
                  <a:gd name="T5" fmla="*/ 0 h 642"/>
                  <a:gd name="T6" fmla="*/ 0 w 523"/>
                  <a:gd name="T7" fmla="*/ 0 h 642"/>
                  <a:gd name="T8" fmla="*/ 0 60000 65536"/>
                  <a:gd name="T9" fmla="*/ 0 60000 65536"/>
                  <a:gd name="T10" fmla="*/ 0 60000 65536"/>
                  <a:gd name="T11" fmla="*/ 0 60000 65536"/>
                  <a:gd name="T12" fmla="*/ 0 w 523"/>
                  <a:gd name="T13" fmla="*/ 0 h 642"/>
                  <a:gd name="T14" fmla="*/ 523 w 523"/>
                  <a:gd name="T15" fmla="*/ 642 h 642"/>
                </a:gdLst>
                <a:ahLst/>
                <a:cxnLst>
                  <a:cxn ang="T8">
                    <a:pos x="T0" y="T1"/>
                  </a:cxn>
                  <a:cxn ang="T9">
                    <a:pos x="T2" y="T3"/>
                  </a:cxn>
                  <a:cxn ang="T10">
                    <a:pos x="T4" y="T5"/>
                  </a:cxn>
                  <a:cxn ang="T11">
                    <a:pos x="T6" y="T7"/>
                  </a:cxn>
                </a:cxnLst>
                <a:rect l="T12" t="T13" r="T14" b="T15"/>
                <a:pathLst>
                  <a:path w="523" h="642">
                    <a:moveTo>
                      <a:pt x="0" y="642"/>
                    </a:moveTo>
                    <a:lnTo>
                      <a:pt x="513" y="0"/>
                    </a:lnTo>
                    <a:lnTo>
                      <a:pt x="523" y="8"/>
                    </a:lnTo>
                    <a:lnTo>
                      <a:pt x="0" y="642"/>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44" name="Freeform 4360"/>
              <p:cNvSpPr>
                <a:spLocks/>
              </p:cNvSpPr>
              <p:nvPr/>
            </p:nvSpPr>
            <p:spPr bwMode="auto">
              <a:xfrm flipH="1" flipV="1">
                <a:off x="1595" y="2220"/>
                <a:ext cx="101" cy="112"/>
              </a:xfrm>
              <a:custGeom>
                <a:avLst/>
                <a:gdLst>
                  <a:gd name="T0" fmla="*/ 0 w 533"/>
                  <a:gd name="T1" fmla="*/ 0 h 642"/>
                  <a:gd name="T2" fmla="*/ 0 w 533"/>
                  <a:gd name="T3" fmla="*/ 0 h 642"/>
                  <a:gd name="T4" fmla="*/ 0 w 533"/>
                  <a:gd name="T5" fmla="*/ 0 h 642"/>
                  <a:gd name="T6" fmla="*/ 0 w 533"/>
                  <a:gd name="T7" fmla="*/ 0 h 642"/>
                  <a:gd name="T8" fmla="*/ 0 w 533"/>
                  <a:gd name="T9" fmla="*/ 0 h 642"/>
                  <a:gd name="T10" fmla="*/ 0 60000 65536"/>
                  <a:gd name="T11" fmla="*/ 0 60000 65536"/>
                  <a:gd name="T12" fmla="*/ 0 60000 65536"/>
                  <a:gd name="T13" fmla="*/ 0 60000 65536"/>
                  <a:gd name="T14" fmla="*/ 0 60000 65536"/>
                  <a:gd name="T15" fmla="*/ 0 w 533"/>
                  <a:gd name="T16" fmla="*/ 0 h 642"/>
                  <a:gd name="T17" fmla="*/ 533 w 533"/>
                  <a:gd name="T18" fmla="*/ 642 h 642"/>
                </a:gdLst>
                <a:ahLst/>
                <a:cxnLst>
                  <a:cxn ang="T10">
                    <a:pos x="T0" y="T1"/>
                  </a:cxn>
                  <a:cxn ang="T11">
                    <a:pos x="T2" y="T3"/>
                  </a:cxn>
                  <a:cxn ang="T12">
                    <a:pos x="T4" y="T5"/>
                  </a:cxn>
                  <a:cxn ang="T13">
                    <a:pos x="T6" y="T7"/>
                  </a:cxn>
                  <a:cxn ang="T14">
                    <a:pos x="T8" y="T9"/>
                  </a:cxn>
                </a:cxnLst>
                <a:rect l="T15" t="T16" r="T17" b="T18"/>
                <a:pathLst>
                  <a:path w="533" h="642">
                    <a:moveTo>
                      <a:pt x="0" y="634"/>
                    </a:moveTo>
                    <a:lnTo>
                      <a:pt x="10" y="642"/>
                    </a:lnTo>
                    <a:lnTo>
                      <a:pt x="533" y="8"/>
                    </a:lnTo>
                    <a:lnTo>
                      <a:pt x="523" y="0"/>
                    </a:lnTo>
                    <a:lnTo>
                      <a:pt x="0" y="63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45" name="Freeform 4361"/>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46" name="Freeform 4362"/>
              <p:cNvSpPr>
                <a:spLocks/>
              </p:cNvSpPr>
              <p:nvPr/>
            </p:nvSpPr>
            <p:spPr bwMode="auto">
              <a:xfrm flipH="1" flipV="1">
                <a:off x="1672" y="2193"/>
                <a:ext cx="48" cy="31"/>
              </a:xfrm>
              <a:custGeom>
                <a:avLst/>
                <a:gdLst>
                  <a:gd name="T0" fmla="*/ 0 w 252"/>
                  <a:gd name="T1" fmla="*/ 0 h 163"/>
                  <a:gd name="T2" fmla="*/ 0 w 252"/>
                  <a:gd name="T3" fmla="*/ 0 h 163"/>
                  <a:gd name="T4" fmla="*/ 0 w 252"/>
                  <a:gd name="T5" fmla="*/ 0 h 163"/>
                  <a:gd name="T6" fmla="*/ 0 w 252"/>
                  <a:gd name="T7" fmla="*/ 0 h 163"/>
                  <a:gd name="T8" fmla="*/ 0 60000 65536"/>
                  <a:gd name="T9" fmla="*/ 0 60000 65536"/>
                  <a:gd name="T10" fmla="*/ 0 60000 65536"/>
                  <a:gd name="T11" fmla="*/ 0 60000 65536"/>
                  <a:gd name="T12" fmla="*/ 0 w 252"/>
                  <a:gd name="T13" fmla="*/ 0 h 163"/>
                  <a:gd name="T14" fmla="*/ 252 w 252"/>
                  <a:gd name="T15" fmla="*/ 163 h 163"/>
                </a:gdLst>
                <a:ahLst/>
                <a:cxnLst>
                  <a:cxn ang="T8">
                    <a:pos x="T0" y="T1"/>
                  </a:cxn>
                  <a:cxn ang="T9">
                    <a:pos x="T2" y="T3"/>
                  </a:cxn>
                  <a:cxn ang="T10">
                    <a:pos x="T4" y="T5"/>
                  </a:cxn>
                  <a:cxn ang="T11">
                    <a:pos x="T6" y="T7"/>
                  </a:cxn>
                </a:cxnLst>
                <a:rect l="T12" t="T13" r="T14" b="T15"/>
                <a:pathLst>
                  <a:path w="252" h="163">
                    <a:moveTo>
                      <a:pt x="134" y="0"/>
                    </a:moveTo>
                    <a:lnTo>
                      <a:pt x="252" y="18"/>
                    </a:lnTo>
                    <a:lnTo>
                      <a:pt x="0" y="163"/>
                    </a:lnTo>
                    <a:lnTo>
                      <a:pt x="134" y="0"/>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47" name="Freeform 4363"/>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solidFill>
                <a:srgbClr val="000000"/>
              </a:solidFill>
              <a:ln>
                <a:noFill/>
              </a:ln>
              <a:extLst>
                <a:ext uri="{91240B29-F687-4F45-9708-019B960494DF}">
                  <a14:hiddenLine xmlns:a14="http://schemas.microsoft.com/office/drawing/2010/main" w="19050">
                    <a:solidFill>
                      <a:srgbClr val="000000"/>
                    </a:solidFill>
                    <a:round/>
                    <a:headEnd/>
                    <a:tailEnd/>
                  </a14:hiddenLine>
                </a:ext>
              </a:extLst>
            </p:spPr>
            <p:txBody>
              <a:bodyPr/>
              <a:lstStyle/>
              <a:p>
                <a:endParaRPr lang="en-US"/>
              </a:p>
            </p:txBody>
          </p:sp>
          <p:sp>
            <p:nvSpPr>
              <p:cNvPr id="34348" name="Freeform 4364"/>
              <p:cNvSpPr>
                <a:spLocks/>
              </p:cNvSpPr>
              <p:nvPr/>
            </p:nvSpPr>
            <p:spPr bwMode="auto">
              <a:xfrm flipH="1" flipV="1">
                <a:off x="1696" y="2193"/>
                <a:ext cx="24" cy="49"/>
              </a:xfrm>
              <a:custGeom>
                <a:avLst/>
                <a:gdLst>
                  <a:gd name="T0" fmla="*/ 0 w 134"/>
                  <a:gd name="T1" fmla="*/ 0 h 277"/>
                  <a:gd name="T2" fmla="*/ 0 w 134"/>
                  <a:gd name="T3" fmla="*/ 0 h 277"/>
                  <a:gd name="T4" fmla="*/ 0 w 134"/>
                  <a:gd name="T5" fmla="*/ 0 h 277"/>
                  <a:gd name="T6" fmla="*/ 0 w 134"/>
                  <a:gd name="T7" fmla="*/ 0 h 277"/>
                  <a:gd name="T8" fmla="*/ 0 60000 65536"/>
                  <a:gd name="T9" fmla="*/ 0 60000 65536"/>
                  <a:gd name="T10" fmla="*/ 0 60000 65536"/>
                  <a:gd name="T11" fmla="*/ 0 60000 65536"/>
                  <a:gd name="T12" fmla="*/ 0 w 134"/>
                  <a:gd name="T13" fmla="*/ 0 h 277"/>
                  <a:gd name="T14" fmla="*/ 134 w 134"/>
                  <a:gd name="T15" fmla="*/ 277 h 277"/>
                </a:gdLst>
                <a:ahLst/>
                <a:cxnLst>
                  <a:cxn ang="T8">
                    <a:pos x="T0" y="T1"/>
                  </a:cxn>
                  <a:cxn ang="T9">
                    <a:pos x="T2" y="T3"/>
                  </a:cxn>
                  <a:cxn ang="T10">
                    <a:pos x="T4" y="T5"/>
                  </a:cxn>
                  <a:cxn ang="T11">
                    <a:pos x="T6" y="T7"/>
                  </a:cxn>
                </a:cxnLst>
                <a:rect l="T12" t="T13" r="T14" b="T15"/>
                <a:pathLst>
                  <a:path w="134" h="277">
                    <a:moveTo>
                      <a:pt x="134" y="114"/>
                    </a:moveTo>
                    <a:lnTo>
                      <a:pt x="96" y="0"/>
                    </a:lnTo>
                    <a:lnTo>
                      <a:pt x="0" y="277"/>
                    </a:lnTo>
                    <a:lnTo>
                      <a:pt x="134" y="114"/>
                    </a:lnTo>
                    <a:close/>
                  </a:path>
                </a:pathLst>
              </a:custGeom>
              <a:noFill/>
              <a:ln w="190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49" name="Rectangle 4365"/>
              <p:cNvSpPr>
                <a:spLocks noChangeArrowheads="1"/>
              </p:cNvSpPr>
              <p:nvPr/>
            </p:nvSpPr>
            <p:spPr bwMode="auto">
              <a:xfrm flipH="1" flipV="1">
                <a:off x="1595" y="1646"/>
                <a:ext cx="7" cy="691"/>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sp>
        <p:nvSpPr>
          <p:cNvPr id="4032"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15</a:t>
            </a:fld>
            <a:endParaRPr lang="en-US" altLang="en-US"/>
          </a:p>
        </p:txBody>
      </p:sp>
    </p:spTree>
    <p:extLst>
      <p:ext uri="{BB962C8B-B14F-4D97-AF65-F5344CB8AC3E}">
        <p14:creationId xmlns:p14="http://schemas.microsoft.com/office/powerpoint/2010/main" val="323819515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1235970"/>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1235972"/>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1235973"/>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235974"/>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1235975"/>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1235976"/>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1235977"/>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1235978"/>
                                        </p:tgtEl>
                                        <p:attrNameLst>
                                          <p:attrName>style.visibility</p:attrName>
                                        </p:attrNameLst>
                                      </p:cBhvr>
                                      <p:to>
                                        <p:strVal val="hidden"/>
                                      </p:to>
                                    </p:set>
                                  </p:childTnLst>
                                </p:cTn>
                              </p:par>
                              <p:par>
                                <p:cTn id="43" presetID="1" presetClass="exit" presetSubtype="0" fill="hold" nodeType="withEffect">
                                  <p:stCondLst>
                                    <p:cond delay="0"/>
                                  </p:stCondLst>
                                  <p:childTnLst>
                                    <p:set>
                                      <p:cBhvr>
                                        <p:cTn id="44" dur="1" fill="hold">
                                          <p:stCondLst>
                                            <p:cond delay="0"/>
                                          </p:stCondLst>
                                        </p:cTn>
                                        <p:tgtEl>
                                          <p:spTgt spid="1235979"/>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1235980"/>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1235981"/>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1235982"/>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1235983"/>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123598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1235985"/>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1235986"/>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1235987"/>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1235988"/>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1235989"/>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235990"/>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1235991"/>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1235992"/>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1235993"/>
                                        </p:tgtEl>
                                        <p:attrNameLst>
                                          <p:attrName>style.visibility</p:attrName>
                                        </p:attrNameLst>
                                      </p:cBhvr>
                                      <p:to>
                                        <p:strVal val="hidden"/>
                                      </p:to>
                                    </p:set>
                                  </p:childTnLst>
                                </p:cTn>
                              </p:par>
                              <p:par>
                                <p:cTn id="73" presetID="1" presetClass="exit" presetSubtype="0" fill="hold" nodeType="withEffect">
                                  <p:stCondLst>
                                    <p:cond delay="0"/>
                                  </p:stCondLst>
                                  <p:childTnLst>
                                    <p:set>
                                      <p:cBhvr>
                                        <p:cTn id="74" dur="1" fill="hold">
                                          <p:stCondLst>
                                            <p:cond delay="0"/>
                                          </p:stCondLst>
                                        </p:cTn>
                                        <p:tgtEl>
                                          <p:spTgt spid="1235994"/>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1235995"/>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1235996"/>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1235997"/>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1235998"/>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235999"/>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1236000"/>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1236001"/>
                                        </p:tgtEl>
                                        <p:attrNameLst>
                                          <p:attrName>style.visibility</p:attrName>
                                        </p:attrNameLst>
                                      </p:cBhvr>
                                      <p:to>
                                        <p:strVal val="hidden"/>
                                      </p:to>
                                    </p:set>
                                  </p:childTnLst>
                                </p:cTn>
                              </p:par>
                              <p:par>
                                <p:cTn id="89" presetID="1" presetClass="exit" presetSubtype="0" fill="hold" nodeType="withEffect">
                                  <p:stCondLst>
                                    <p:cond delay="0"/>
                                  </p:stCondLst>
                                  <p:childTnLst>
                                    <p:set>
                                      <p:cBhvr>
                                        <p:cTn id="90" dur="1" fill="hold">
                                          <p:stCondLst>
                                            <p:cond delay="0"/>
                                          </p:stCondLst>
                                        </p:cTn>
                                        <p:tgtEl>
                                          <p:spTgt spid="1236002"/>
                                        </p:tgtEl>
                                        <p:attrNameLst>
                                          <p:attrName>style.visibility</p:attrName>
                                        </p:attrNameLst>
                                      </p:cBhvr>
                                      <p:to>
                                        <p:strVal val="hidden"/>
                                      </p:to>
                                    </p:set>
                                  </p:childTnLst>
                                </p:cTn>
                              </p:par>
                              <p:par>
                                <p:cTn id="91" presetID="1" presetClass="exit" presetSubtype="0" fill="hold" nodeType="withEffect">
                                  <p:stCondLst>
                                    <p:cond delay="0"/>
                                  </p:stCondLst>
                                  <p:childTnLst>
                                    <p:set>
                                      <p:cBhvr>
                                        <p:cTn id="92" dur="1" fill="hold">
                                          <p:stCondLst>
                                            <p:cond delay="0"/>
                                          </p:stCondLst>
                                        </p:cTn>
                                        <p:tgtEl>
                                          <p:spTgt spid="1236003"/>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236004"/>
                                        </p:tgtEl>
                                        <p:attrNameLst>
                                          <p:attrName>style.visibility</p:attrName>
                                        </p:attrNameLst>
                                      </p:cBhvr>
                                      <p:to>
                                        <p:strVal val="hidden"/>
                                      </p:to>
                                    </p:set>
                                  </p:childTnLst>
                                </p:cTn>
                              </p:par>
                              <p:par>
                                <p:cTn id="95" presetID="1" presetClass="exit" presetSubtype="0" fill="hold" nodeType="withEffect">
                                  <p:stCondLst>
                                    <p:cond delay="0"/>
                                  </p:stCondLst>
                                  <p:childTnLst>
                                    <p:set>
                                      <p:cBhvr>
                                        <p:cTn id="96" dur="1" fill="hold">
                                          <p:stCondLst>
                                            <p:cond delay="0"/>
                                          </p:stCondLst>
                                        </p:cTn>
                                        <p:tgtEl>
                                          <p:spTgt spid="1236005"/>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1236006"/>
                                        </p:tgtEl>
                                        <p:attrNameLst>
                                          <p:attrName>style.visibility</p:attrName>
                                        </p:attrNameLst>
                                      </p:cBhvr>
                                      <p:to>
                                        <p:strVal val="hidden"/>
                                      </p:to>
                                    </p:set>
                                  </p:childTnLst>
                                </p:cTn>
                              </p:par>
                              <p:par>
                                <p:cTn id="99" presetID="1" presetClass="exit" presetSubtype="0" fill="hold" grpId="0" nodeType="withEffect">
                                  <p:stCondLst>
                                    <p:cond delay="0"/>
                                  </p:stCondLst>
                                  <p:childTnLst>
                                    <p:set>
                                      <p:cBhvr>
                                        <p:cTn id="100" dur="1" fill="hold">
                                          <p:stCondLst>
                                            <p:cond delay="0"/>
                                          </p:stCondLst>
                                        </p:cTn>
                                        <p:tgtEl>
                                          <p:spTgt spid="1236007"/>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1236008"/>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236009"/>
                                        </p:tgtEl>
                                        <p:attrNameLst>
                                          <p:attrName>style.visibility</p:attrName>
                                        </p:attrNameLst>
                                      </p:cBhvr>
                                      <p:to>
                                        <p:strVal val="hidden"/>
                                      </p:to>
                                    </p:set>
                                  </p:childTnLst>
                                </p:cTn>
                              </p:par>
                              <p:par>
                                <p:cTn id="105" presetID="1" presetClass="exit" presetSubtype="0" fill="hold" grpId="0" nodeType="withEffect">
                                  <p:stCondLst>
                                    <p:cond delay="0"/>
                                  </p:stCondLst>
                                  <p:childTnLst>
                                    <p:set>
                                      <p:cBhvr>
                                        <p:cTn id="106" dur="1" fill="hold">
                                          <p:stCondLst>
                                            <p:cond delay="0"/>
                                          </p:stCondLst>
                                        </p:cTn>
                                        <p:tgtEl>
                                          <p:spTgt spid="1236010"/>
                                        </p:tgtEl>
                                        <p:attrNameLst>
                                          <p:attrName>style.visibility</p:attrName>
                                        </p:attrNameLst>
                                      </p:cBhvr>
                                      <p:to>
                                        <p:strVal val="hidden"/>
                                      </p:to>
                                    </p:set>
                                  </p:childTnLst>
                                </p:cTn>
                              </p:par>
                              <p:par>
                                <p:cTn id="107" presetID="1" presetClass="exit" presetSubtype="0" fill="hold" nodeType="withEffect">
                                  <p:stCondLst>
                                    <p:cond delay="0"/>
                                  </p:stCondLst>
                                  <p:childTnLst>
                                    <p:set>
                                      <p:cBhvr>
                                        <p:cTn id="108" dur="1" fill="hold">
                                          <p:stCondLst>
                                            <p:cond delay="0"/>
                                          </p:stCondLst>
                                        </p:cTn>
                                        <p:tgtEl>
                                          <p:spTgt spid="1236011"/>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1236012"/>
                                        </p:tgtEl>
                                        <p:attrNameLst>
                                          <p:attrName>style.visibility</p:attrName>
                                        </p:attrNameLst>
                                      </p:cBhvr>
                                      <p:to>
                                        <p:strVal val="hidden"/>
                                      </p:to>
                                    </p:set>
                                  </p:childTnLst>
                                </p:cTn>
                              </p:par>
                              <p:par>
                                <p:cTn id="111" presetID="1" presetClass="exit" presetSubtype="0" fill="hold" nodeType="withEffect">
                                  <p:stCondLst>
                                    <p:cond delay="0"/>
                                  </p:stCondLst>
                                  <p:childTnLst>
                                    <p:set>
                                      <p:cBhvr>
                                        <p:cTn id="112" dur="1" fill="hold">
                                          <p:stCondLst>
                                            <p:cond delay="0"/>
                                          </p:stCondLst>
                                        </p:cTn>
                                        <p:tgtEl>
                                          <p:spTgt spid="1236013"/>
                                        </p:tgtEl>
                                        <p:attrNameLst>
                                          <p:attrName>style.visibility</p:attrName>
                                        </p:attrNameLst>
                                      </p:cBhvr>
                                      <p:to>
                                        <p:strVal val="hidden"/>
                                      </p:to>
                                    </p:set>
                                  </p:childTnLst>
                                </p:cTn>
                              </p:par>
                              <p:par>
                                <p:cTn id="113" presetID="1" presetClass="exit" presetSubtype="0" fill="hold" nodeType="withEffect">
                                  <p:stCondLst>
                                    <p:cond delay="0"/>
                                  </p:stCondLst>
                                  <p:childTnLst>
                                    <p:set>
                                      <p:cBhvr>
                                        <p:cTn id="114" dur="1" fill="hold">
                                          <p:stCondLst>
                                            <p:cond delay="0"/>
                                          </p:stCondLst>
                                        </p:cTn>
                                        <p:tgtEl>
                                          <p:spTgt spid="1236014"/>
                                        </p:tgtEl>
                                        <p:attrNameLst>
                                          <p:attrName>style.visibility</p:attrName>
                                        </p:attrNameLst>
                                      </p:cBhvr>
                                      <p:to>
                                        <p:strVal val="hidden"/>
                                      </p:to>
                                    </p:set>
                                  </p:childTnLst>
                                </p:cTn>
                              </p:par>
                              <p:par>
                                <p:cTn id="115" presetID="1" presetClass="exit" presetSubtype="0" fill="hold" grpId="0" nodeType="withEffect">
                                  <p:stCondLst>
                                    <p:cond delay="0"/>
                                  </p:stCondLst>
                                  <p:childTnLst>
                                    <p:set>
                                      <p:cBhvr>
                                        <p:cTn id="116" dur="1" fill="hold">
                                          <p:stCondLst>
                                            <p:cond delay="0"/>
                                          </p:stCondLst>
                                        </p:cTn>
                                        <p:tgtEl>
                                          <p:spTgt spid="1236015"/>
                                        </p:tgtEl>
                                        <p:attrNameLst>
                                          <p:attrName>style.visibility</p:attrName>
                                        </p:attrNameLst>
                                      </p:cBhvr>
                                      <p:to>
                                        <p:strVal val="hidden"/>
                                      </p:to>
                                    </p:set>
                                  </p:childTnLst>
                                </p:cTn>
                              </p:par>
                              <p:par>
                                <p:cTn id="117" presetID="1" presetClass="exit" presetSubtype="0" fill="hold" nodeType="withEffect">
                                  <p:stCondLst>
                                    <p:cond delay="0"/>
                                  </p:stCondLst>
                                  <p:childTnLst>
                                    <p:set>
                                      <p:cBhvr>
                                        <p:cTn id="118" dur="1" fill="hold">
                                          <p:stCondLst>
                                            <p:cond delay="0"/>
                                          </p:stCondLst>
                                        </p:cTn>
                                        <p:tgtEl>
                                          <p:spTgt spid="1236016"/>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1236017"/>
                                        </p:tgtEl>
                                        <p:attrNameLst>
                                          <p:attrName>style.visibility</p:attrName>
                                        </p:attrNameLst>
                                      </p:cBhvr>
                                      <p:to>
                                        <p:strVal val="hidden"/>
                                      </p:to>
                                    </p:set>
                                  </p:childTnLst>
                                </p:cTn>
                              </p:par>
                              <p:par>
                                <p:cTn id="121" presetID="1" presetClass="exit" presetSubtype="0" fill="hold" grpId="0" nodeType="withEffect">
                                  <p:stCondLst>
                                    <p:cond delay="0"/>
                                  </p:stCondLst>
                                  <p:childTnLst>
                                    <p:set>
                                      <p:cBhvr>
                                        <p:cTn id="122" dur="1" fill="hold">
                                          <p:stCondLst>
                                            <p:cond delay="0"/>
                                          </p:stCondLst>
                                        </p:cTn>
                                        <p:tgtEl>
                                          <p:spTgt spid="1236018"/>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1236019"/>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1236020"/>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1236021"/>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1236022"/>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1236023"/>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1236024"/>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1236025"/>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1236026"/>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1236027"/>
                                        </p:tgtEl>
                                        <p:attrNameLst>
                                          <p:attrName>style.visibility</p:attrName>
                                        </p:attrNameLst>
                                      </p:cBhvr>
                                      <p:to>
                                        <p:strVal val="hidden"/>
                                      </p:to>
                                    </p:set>
                                  </p:childTnLst>
                                </p:cTn>
                              </p:par>
                              <p:par>
                                <p:cTn id="141" presetID="1" presetClass="exit" presetSubtype="0" fill="hold" nodeType="withEffect">
                                  <p:stCondLst>
                                    <p:cond delay="0"/>
                                  </p:stCondLst>
                                  <p:childTnLst>
                                    <p:set>
                                      <p:cBhvr>
                                        <p:cTn id="142" dur="1" fill="hold">
                                          <p:stCondLst>
                                            <p:cond delay="0"/>
                                          </p:stCondLst>
                                        </p:cTn>
                                        <p:tgtEl>
                                          <p:spTgt spid="1236028"/>
                                        </p:tgtEl>
                                        <p:attrNameLst>
                                          <p:attrName>style.visibility</p:attrName>
                                        </p:attrNameLst>
                                      </p:cBhvr>
                                      <p:to>
                                        <p:strVal val="hidden"/>
                                      </p:to>
                                    </p:set>
                                  </p:childTnLst>
                                </p:cTn>
                              </p:par>
                              <p:par>
                                <p:cTn id="143" presetID="1" presetClass="exit" presetSubtype="0" fill="hold" nodeType="withEffect">
                                  <p:stCondLst>
                                    <p:cond delay="0"/>
                                  </p:stCondLst>
                                  <p:childTnLst>
                                    <p:set>
                                      <p:cBhvr>
                                        <p:cTn id="144" dur="1" fill="hold">
                                          <p:stCondLst>
                                            <p:cond delay="0"/>
                                          </p:stCondLst>
                                        </p:cTn>
                                        <p:tgtEl>
                                          <p:spTgt spid="1236029"/>
                                        </p:tgtEl>
                                        <p:attrNameLst>
                                          <p:attrName>style.visibility</p:attrName>
                                        </p:attrNameLst>
                                      </p:cBhvr>
                                      <p:to>
                                        <p:strVal val="hidden"/>
                                      </p:to>
                                    </p:set>
                                  </p:childTnLst>
                                </p:cTn>
                              </p:par>
                              <p:par>
                                <p:cTn id="145" presetID="1" presetClass="exit" presetSubtype="0" fill="hold" grpId="0" nodeType="withEffect">
                                  <p:stCondLst>
                                    <p:cond delay="0"/>
                                  </p:stCondLst>
                                  <p:childTnLst>
                                    <p:set>
                                      <p:cBhvr>
                                        <p:cTn id="146" dur="1" fill="hold">
                                          <p:stCondLst>
                                            <p:cond delay="0"/>
                                          </p:stCondLst>
                                        </p:cTn>
                                        <p:tgtEl>
                                          <p:spTgt spid="1236030"/>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1236031"/>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1236032"/>
                                        </p:tgtEl>
                                        <p:attrNameLst>
                                          <p:attrName>style.visibility</p:attrName>
                                        </p:attrNameLst>
                                      </p:cBhvr>
                                      <p:to>
                                        <p:strVal val="hidden"/>
                                      </p:to>
                                    </p:set>
                                  </p:childTnLst>
                                </p:cTn>
                              </p:par>
                              <p:par>
                                <p:cTn id="151" presetID="1" presetClass="exit" presetSubtype="0" fill="hold" grpId="0" nodeType="withEffect">
                                  <p:stCondLst>
                                    <p:cond delay="0"/>
                                  </p:stCondLst>
                                  <p:childTnLst>
                                    <p:set>
                                      <p:cBhvr>
                                        <p:cTn id="152" dur="1" fill="hold">
                                          <p:stCondLst>
                                            <p:cond delay="0"/>
                                          </p:stCondLst>
                                        </p:cTn>
                                        <p:tgtEl>
                                          <p:spTgt spid="1236033"/>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236034"/>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236035"/>
                                        </p:tgtEl>
                                        <p:attrNameLst>
                                          <p:attrName>style.visibility</p:attrName>
                                        </p:attrNameLst>
                                      </p:cBhvr>
                                      <p:to>
                                        <p:strVal val="hidden"/>
                                      </p:to>
                                    </p:set>
                                  </p:childTnLst>
                                </p:cTn>
                              </p:par>
                              <p:par>
                                <p:cTn id="157" presetID="1" presetClass="exit" presetSubtype="0" fill="hold" grpId="0" nodeType="withEffect">
                                  <p:stCondLst>
                                    <p:cond delay="0"/>
                                  </p:stCondLst>
                                  <p:childTnLst>
                                    <p:set>
                                      <p:cBhvr>
                                        <p:cTn id="158" dur="1" fill="hold">
                                          <p:stCondLst>
                                            <p:cond delay="0"/>
                                          </p:stCondLst>
                                        </p:cTn>
                                        <p:tgtEl>
                                          <p:spTgt spid="1236036"/>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236037"/>
                                        </p:tgtEl>
                                        <p:attrNameLst>
                                          <p:attrName>style.visibility</p:attrName>
                                        </p:attrNameLst>
                                      </p:cBhvr>
                                      <p:to>
                                        <p:strVal val="hidden"/>
                                      </p:to>
                                    </p:set>
                                  </p:childTnLst>
                                </p:cTn>
                              </p:par>
                              <p:par>
                                <p:cTn id="161" presetID="1" presetClass="exit" presetSubtype="0" fill="hold" nodeType="withEffect">
                                  <p:stCondLst>
                                    <p:cond delay="0"/>
                                  </p:stCondLst>
                                  <p:childTnLst>
                                    <p:set>
                                      <p:cBhvr>
                                        <p:cTn id="162" dur="1" fill="hold">
                                          <p:stCondLst>
                                            <p:cond delay="0"/>
                                          </p:stCondLst>
                                        </p:cTn>
                                        <p:tgtEl>
                                          <p:spTgt spid="1236038"/>
                                        </p:tgtEl>
                                        <p:attrNameLst>
                                          <p:attrName>style.visibility</p:attrName>
                                        </p:attrNameLst>
                                      </p:cBhvr>
                                      <p:to>
                                        <p:strVal val="hidden"/>
                                      </p:to>
                                    </p:set>
                                  </p:childTnLst>
                                </p:cTn>
                              </p:par>
                              <p:par>
                                <p:cTn id="163" presetID="1" presetClass="exit" presetSubtype="0" fill="hold" nodeType="withEffect">
                                  <p:stCondLst>
                                    <p:cond delay="0"/>
                                  </p:stCondLst>
                                  <p:childTnLst>
                                    <p:set>
                                      <p:cBhvr>
                                        <p:cTn id="164" dur="1" fill="hold">
                                          <p:stCondLst>
                                            <p:cond delay="0"/>
                                          </p:stCondLst>
                                        </p:cTn>
                                        <p:tgtEl>
                                          <p:spTgt spid="1236039"/>
                                        </p:tgtEl>
                                        <p:attrNameLst>
                                          <p:attrName>style.visibility</p:attrName>
                                        </p:attrNameLst>
                                      </p:cBhvr>
                                      <p:to>
                                        <p:strVal val="hidden"/>
                                      </p:to>
                                    </p:set>
                                  </p:childTnLst>
                                </p:cTn>
                              </p:par>
                              <p:par>
                                <p:cTn id="165" presetID="1" presetClass="exit" presetSubtype="0" fill="hold" nodeType="withEffect">
                                  <p:stCondLst>
                                    <p:cond delay="0"/>
                                  </p:stCondLst>
                                  <p:childTnLst>
                                    <p:set>
                                      <p:cBhvr>
                                        <p:cTn id="166" dur="1" fill="hold">
                                          <p:stCondLst>
                                            <p:cond delay="0"/>
                                          </p:stCondLst>
                                        </p:cTn>
                                        <p:tgtEl>
                                          <p:spTgt spid="1236040"/>
                                        </p:tgtEl>
                                        <p:attrNameLst>
                                          <p:attrName>style.visibility</p:attrName>
                                        </p:attrNameLst>
                                      </p:cBhvr>
                                      <p:to>
                                        <p:strVal val="hidden"/>
                                      </p:to>
                                    </p:set>
                                  </p:childTnLst>
                                </p:cTn>
                              </p:par>
                              <p:par>
                                <p:cTn id="167" presetID="1" presetClass="exit" presetSubtype="0" fill="hold" nodeType="withEffect">
                                  <p:stCondLst>
                                    <p:cond delay="0"/>
                                  </p:stCondLst>
                                  <p:childTnLst>
                                    <p:set>
                                      <p:cBhvr>
                                        <p:cTn id="168" dur="1" fill="hold">
                                          <p:stCondLst>
                                            <p:cond delay="0"/>
                                          </p:stCondLst>
                                        </p:cTn>
                                        <p:tgtEl>
                                          <p:spTgt spid="1236041"/>
                                        </p:tgtEl>
                                        <p:attrNameLst>
                                          <p:attrName>style.visibility</p:attrName>
                                        </p:attrNameLst>
                                      </p:cBhvr>
                                      <p:to>
                                        <p:strVal val="hidden"/>
                                      </p:to>
                                    </p:set>
                                  </p:childTnLst>
                                </p:cTn>
                              </p:par>
                              <p:par>
                                <p:cTn id="169" presetID="1" presetClass="exit" presetSubtype="0" fill="hold" nodeType="withEffect">
                                  <p:stCondLst>
                                    <p:cond delay="0"/>
                                  </p:stCondLst>
                                  <p:childTnLst>
                                    <p:set>
                                      <p:cBhvr>
                                        <p:cTn id="170" dur="1" fill="hold">
                                          <p:stCondLst>
                                            <p:cond delay="0"/>
                                          </p:stCondLst>
                                        </p:cTn>
                                        <p:tgtEl>
                                          <p:spTgt spid="1236042"/>
                                        </p:tgtEl>
                                        <p:attrNameLst>
                                          <p:attrName>style.visibility</p:attrName>
                                        </p:attrNameLst>
                                      </p:cBhvr>
                                      <p:to>
                                        <p:strVal val="hidden"/>
                                      </p:to>
                                    </p:set>
                                  </p:childTnLst>
                                </p:cTn>
                              </p:par>
                              <p:par>
                                <p:cTn id="171" presetID="1" presetClass="exit" presetSubtype="0" fill="hold" nodeType="withEffect">
                                  <p:stCondLst>
                                    <p:cond delay="0"/>
                                  </p:stCondLst>
                                  <p:childTnLst>
                                    <p:set>
                                      <p:cBhvr>
                                        <p:cTn id="172" dur="1" fill="hold">
                                          <p:stCondLst>
                                            <p:cond delay="0"/>
                                          </p:stCondLst>
                                        </p:cTn>
                                        <p:tgtEl>
                                          <p:spTgt spid="1236043"/>
                                        </p:tgtEl>
                                        <p:attrNameLst>
                                          <p:attrName>style.visibility</p:attrName>
                                        </p:attrNameLst>
                                      </p:cBhvr>
                                      <p:to>
                                        <p:strVal val="hidden"/>
                                      </p:to>
                                    </p:set>
                                  </p:childTnLst>
                                </p:cTn>
                              </p:par>
                              <p:par>
                                <p:cTn id="173" presetID="1" presetClass="exit" presetSubtype="0" fill="hold" nodeType="withEffect">
                                  <p:stCondLst>
                                    <p:cond delay="0"/>
                                  </p:stCondLst>
                                  <p:childTnLst>
                                    <p:set>
                                      <p:cBhvr>
                                        <p:cTn id="174" dur="1" fill="hold">
                                          <p:stCondLst>
                                            <p:cond delay="0"/>
                                          </p:stCondLst>
                                        </p:cTn>
                                        <p:tgtEl>
                                          <p:spTgt spid="1236044"/>
                                        </p:tgtEl>
                                        <p:attrNameLst>
                                          <p:attrName>style.visibility</p:attrName>
                                        </p:attrNameLst>
                                      </p:cBhvr>
                                      <p:to>
                                        <p:strVal val="hidden"/>
                                      </p:to>
                                    </p:set>
                                  </p:childTnLst>
                                </p:cTn>
                              </p:par>
                              <p:par>
                                <p:cTn id="175" presetID="1" presetClass="exit" presetSubtype="0" fill="hold" nodeType="withEffect">
                                  <p:stCondLst>
                                    <p:cond delay="0"/>
                                  </p:stCondLst>
                                  <p:childTnLst>
                                    <p:set>
                                      <p:cBhvr>
                                        <p:cTn id="176" dur="1" fill="hold">
                                          <p:stCondLst>
                                            <p:cond delay="0"/>
                                          </p:stCondLst>
                                        </p:cTn>
                                        <p:tgtEl>
                                          <p:spTgt spid="1236045"/>
                                        </p:tgtEl>
                                        <p:attrNameLst>
                                          <p:attrName>style.visibility</p:attrName>
                                        </p:attrNameLst>
                                      </p:cBhvr>
                                      <p:to>
                                        <p:strVal val="hidden"/>
                                      </p:to>
                                    </p:set>
                                  </p:childTnLst>
                                </p:cTn>
                              </p:par>
                              <p:par>
                                <p:cTn id="177" presetID="1" presetClass="exit" presetSubtype="0" fill="hold" nodeType="withEffect">
                                  <p:stCondLst>
                                    <p:cond delay="0"/>
                                  </p:stCondLst>
                                  <p:childTnLst>
                                    <p:set>
                                      <p:cBhvr>
                                        <p:cTn id="178" dur="1" fill="hold">
                                          <p:stCondLst>
                                            <p:cond delay="0"/>
                                          </p:stCondLst>
                                        </p:cTn>
                                        <p:tgtEl>
                                          <p:spTgt spid="1236046"/>
                                        </p:tgtEl>
                                        <p:attrNameLst>
                                          <p:attrName>style.visibility</p:attrName>
                                        </p:attrNameLst>
                                      </p:cBhvr>
                                      <p:to>
                                        <p:strVal val="hidden"/>
                                      </p:to>
                                    </p:set>
                                  </p:childTnLst>
                                </p:cTn>
                              </p:par>
                              <p:par>
                                <p:cTn id="179" presetID="1" presetClass="exit" presetSubtype="0" fill="hold" nodeType="withEffect">
                                  <p:stCondLst>
                                    <p:cond delay="0"/>
                                  </p:stCondLst>
                                  <p:childTnLst>
                                    <p:set>
                                      <p:cBhvr>
                                        <p:cTn id="180" dur="1" fill="hold">
                                          <p:stCondLst>
                                            <p:cond delay="0"/>
                                          </p:stCondLst>
                                        </p:cTn>
                                        <p:tgtEl>
                                          <p:spTgt spid="1236047"/>
                                        </p:tgtEl>
                                        <p:attrNameLst>
                                          <p:attrName>style.visibility</p:attrName>
                                        </p:attrNameLst>
                                      </p:cBhvr>
                                      <p:to>
                                        <p:strVal val="hidden"/>
                                      </p:to>
                                    </p:set>
                                  </p:childTnLst>
                                </p:cTn>
                              </p:par>
                              <p:par>
                                <p:cTn id="181" presetID="1" presetClass="exit" presetSubtype="0" fill="hold" nodeType="withEffect">
                                  <p:stCondLst>
                                    <p:cond delay="0"/>
                                  </p:stCondLst>
                                  <p:childTnLst>
                                    <p:set>
                                      <p:cBhvr>
                                        <p:cTn id="182" dur="1" fill="hold">
                                          <p:stCondLst>
                                            <p:cond delay="0"/>
                                          </p:stCondLst>
                                        </p:cTn>
                                        <p:tgtEl>
                                          <p:spTgt spid="1236048"/>
                                        </p:tgtEl>
                                        <p:attrNameLst>
                                          <p:attrName>style.visibility</p:attrName>
                                        </p:attrNameLst>
                                      </p:cBhvr>
                                      <p:to>
                                        <p:strVal val="hidden"/>
                                      </p:to>
                                    </p:set>
                                  </p:childTnLst>
                                </p:cTn>
                              </p:par>
                              <p:par>
                                <p:cTn id="183" presetID="1" presetClass="exit" presetSubtype="0" fill="hold" nodeType="withEffect">
                                  <p:stCondLst>
                                    <p:cond delay="0"/>
                                  </p:stCondLst>
                                  <p:childTnLst>
                                    <p:set>
                                      <p:cBhvr>
                                        <p:cTn id="184" dur="1" fill="hold">
                                          <p:stCondLst>
                                            <p:cond delay="0"/>
                                          </p:stCondLst>
                                        </p:cTn>
                                        <p:tgtEl>
                                          <p:spTgt spid="1236049"/>
                                        </p:tgtEl>
                                        <p:attrNameLst>
                                          <p:attrName>style.visibility</p:attrName>
                                        </p:attrNameLst>
                                      </p:cBhvr>
                                      <p:to>
                                        <p:strVal val="hidden"/>
                                      </p:to>
                                    </p:set>
                                  </p:childTnLst>
                                </p:cTn>
                              </p:par>
                              <p:par>
                                <p:cTn id="185" presetID="1" presetClass="exit" presetSubtype="0" fill="hold" nodeType="withEffect">
                                  <p:stCondLst>
                                    <p:cond delay="0"/>
                                  </p:stCondLst>
                                  <p:childTnLst>
                                    <p:set>
                                      <p:cBhvr>
                                        <p:cTn id="186" dur="1" fill="hold">
                                          <p:stCondLst>
                                            <p:cond delay="0"/>
                                          </p:stCondLst>
                                        </p:cTn>
                                        <p:tgtEl>
                                          <p:spTgt spid="1236050"/>
                                        </p:tgtEl>
                                        <p:attrNameLst>
                                          <p:attrName>style.visibility</p:attrName>
                                        </p:attrNameLst>
                                      </p:cBhvr>
                                      <p:to>
                                        <p:strVal val="hidden"/>
                                      </p:to>
                                    </p:set>
                                  </p:childTnLst>
                                </p:cTn>
                              </p:par>
                              <p:par>
                                <p:cTn id="187" presetID="1" presetClass="exit" presetSubtype="0" fill="hold" nodeType="withEffect">
                                  <p:stCondLst>
                                    <p:cond delay="0"/>
                                  </p:stCondLst>
                                  <p:childTnLst>
                                    <p:set>
                                      <p:cBhvr>
                                        <p:cTn id="188" dur="1" fill="hold">
                                          <p:stCondLst>
                                            <p:cond delay="0"/>
                                          </p:stCondLst>
                                        </p:cTn>
                                        <p:tgtEl>
                                          <p:spTgt spid="1236051"/>
                                        </p:tgtEl>
                                        <p:attrNameLst>
                                          <p:attrName>style.visibility</p:attrName>
                                        </p:attrNameLst>
                                      </p:cBhvr>
                                      <p:to>
                                        <p:strVal val="hidden"/>
                                      </p:to>
                                    </p:set>
                                  </p:childTnLst>
                                </p:cTn>
                              </p:par>
                              <p:par>
                                <p:cTn id="189" presetID="1" presetClass="exit" presetSubtype="0" fill="hold" nodeType="withEffect">
                                  <p:stCondLst>
                                    <p:cond delay="0"/>
                                  </p:stCondLst>
                                  <p:childTnLst>
                                    <p:set>
                                      <p:cBhvr>
                                        <p:cTn id="190" dur="1" fill="hold">
                                          <p:stCondLst>
                                            <p:cond delay="0"/>
                                          </p:stCondLst>
                                        </p:cTn>
                                        <p:tgtEl>
                                          <p:spTgt spid="1236052"/>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1236053"/>
                                        </p:tgtEl>
                                        <p:attrNameLst>
                                          <p:attrName>style.visibility</p:attrName>
                                        </p:attrNameLst>
                                      </p:cBhvr>
                                      <p:to>
                                        <p:strVal val="hidden"/>
                                      </p:to>
                                    </p:set>
                                  </p:childTnLst>
                                </p:cTn>
                              </p:par>
                              <p:par>
                                <p:cTn id="193" presetID="1" presetClass="exit" presetSubtype="0" fill="hold" nodeType="withEffect">
                                  <p:stCondLst>
                                    <p:cond delay="0"/>
                                  </p:stCondLst>
                                  <p:childTnLst>
                                    <p:set>
                                      <p:cBhvr>
                                        <p:cTn id="194" dur="1" fill="hold">
                                          <p:stCondLst>
                                            <p:cond delay="0"/>
                                          </p:stCondLst>
                                        </p:cTn>
                                        <p:tgtEl>
                                          <p:spTgt spid="1236054"/>
                                        </p:tgtEl>
                                        <p:attrNameLst>
                                          <p:attrName>style.visibility</p:attrName>
                                        </p:attrNameLst>
                                      </p:cBhvr>
                                      <p:to>
                                        <p:strVal val="hidden"/>
                                      </p:to>
                                    </p:set>
                                  </p:childTnLst>
                                </p:cTn>
                              </p:par>
                              <p:par>
                                <p:cTn id="195" presetID="1" presetClass="exit" presetSubtype="0" fill="hold" nodeType="withEffect">
                                  <p:stCondLst>
                                    <p:cond delay="0"/>
                                  </p:stCondLst>
                                  <p:childTnLst>
                                    <p:set>
                                      <p:cBhvr>
                                        <p:cTn id="196" dur="1" fill="hold">
                                          <p:stCondLst>
                                            <p:cond delay="0"/>
                                          </p:stCondLst>
                                        </p:cTn>
                                        <p:tgtEl>
                                          <p:spTgt spid="1236055"/>
                                        </p:tgtEl>
                                        <p:attrNameLst>
                                          <p:attrName>style.visibility</p:attrName>
                                        </p:attrNameLst>
                                      </p:cBhvr>
                                      <p:to>
                                        <p:strVal val="hidden"/>
                                      </p:to>
                                    </p:set>
                                  </p:childTnLst>
                                </p:cTn>
                              </p:par>
                              <p:par>
                                <p:cTn id="197" presetID="1" presetClass="exit" presetSubtype="0" fill="hold" nodeType="withEffect">
                                  <p:stCondLst>
                                    <p:cond delay="0"/>
                                  </p:stCondLst>
                                  <p:childTnLst>
                                    <p:set>
                                      <p:cBhvr>
                                        <p:cTn id="198" dur="1" fill="hold">
                                          <p:stCondLst>
                                            <p:cond delay="0"/>
                                          </p:stCondLst>
                                        </p:cTn>
                                        <p:tgtEl>
                                          <p:spTgt spid="1236056"/>
                                        </p:tgtEl>
                                        <p:attrNameLst>
                                          <p:attrName>style.visibility</p:attrName>
                                        </p:attrNameLst>
                                      </p:cBhvr>
                                      <p:to>
                                        <p:strVal val="hidden"/>
                                      </p:to>
                                    </p:set>
                                  </p:childTnLst>
                                </p:cTn>
                              </p:par>
                              <p:par>
                                <p:cTn id="199" presetID="1" presetClass="exit" presetSubtype="0" fill="hold" nodeType="withEffect">
                                  <p:stCondLst>
                                    <p:cond delay="0"/>
                                  </p:stCondLst>
                                  <p:childTnLst>
                                    <p:set>
                                      <p:cBhvr>
                                        <p:cTn id="200" dur="1" fill="hold">
                                          <p:stCondLst>
                                            <p:cond delay="0"/>
                                          </p:stCondLst>
                                        </p:cTn>
                                        <p:tgtEl>
                                          <p:spTgt spid="1236057"/>
                                        </p:tgtEl>
                                        <p:attrNameLst>
                                          <p:attrName>style.visibility</p:attrName>
                                        </p:attrNameLst>
                                      </p:cBhvr>
                                      <p:to>
                                        <p:strVal val="hidden"/>
                                      </p:to>
                                    </p:set>
                                  </p:childTnLst>
                                </p:cTn>
                              </p:par>
                              <p:par>
                                <p:cTn id="201" presetID="1" presetClass="exit" presetSubtype="0" fill="hold" nodeType="withEffect">
                                  <p:stCondLst>
                                    <p:cond delay="0"/>
                                  </p:stCondLst>
                                  <p:childTnLst>
                                    <p:set>
                                      <p:cBhvr>
                                        <p:cTn id="202" dur="1" fill="hold">
                                          <p:stCondLst>
                                            <p:cond delay="0"/>
                                          </p:stCondLst>
                                        </p:cTn>
                                        <p:tgtEl>
                                          <p:spTgt spid="1236058"/>
                                        </p:tgtEl>
                                        <p:attrNameLst>
                                          <p:attrName>style.visibility</p:attrName>
                                        </p:attrNameLst>
                                      </p:cBhvr>
                                      <p:to>
                                        <p:strVal val="hidden"/>
                                      </p:to>
                                    </p:set>
                                  </p:childTnLst>
                                </p:cTn>
                              </p:par>
                              <p:par>
                                <p:cTn id="203" presetID="1" presetClass="exit" presetSubtype="0" fill="hold" nodeType="withEffect">
                                  <p:stCondLst>
                                    <p:cond delay="0"/>
                                  </p:stCondLst>
                                  <p:childTnLst>
                                    <p:set>
                                      <p:cBhvr>
                                        <p:cTn id="204" dur="1" fill="hold">
                                          <p:stCondLst>
                                            <p:cond delay="0"/>
                                          </p:stCondLst>
                                        </p:cTn>
                                        <p:tgtEl>
                                          <p:spTgt spid="1236059"/>
                                        </p:tgtEl>
                                        <p:attrNameLst>
                                          <p:attrName>style.visibility</p:attrName>
                                        </p:attrNameLst>
                                      </p:cBhvr>
                                      <p:to>
                                        <p:strVal val="hidden"/>
                                      </p:to>
                                    </p:set>
                                  </p:childTnLst>
                                </p:cTn>
                              </p:par>
                              <p:par>
                                <p:cTn id="205" presetID="1" presetClass="exit" presetSubtype="0" fill="hold" nodeType="withEffect">
                                  <p:stCondLst>
                                    <p:cond delay="0"/>
                                  </p:stCondLst>
                                  <p:childTnLst>
                                    <p:set>
                                      <p:cBhvr>
                                        <p:cTn id="206" dur="1" fill="hold">
                                          <p:stCondLst>
                                            <p:cond delay="0"/>
                                          </p:stCondLst>
                                        </p:cTn>
                                        <p:tgtEl>
                                          <p:spTgt spid="1236060"/>
                                        </p:tgtEl>
                                        <p:attrNameLst>
                                          <p:attrName>style.visibility</p:attrName>
                                        </p:attrNameLst>
                                      </p:cBhvr>
                                      <p:to>
                                        <p:strVal val="hidden"/>
                                      </p:to>
                                    </p:set>
                                  </p:childTnLst>
                                </p:cTn>
                              </p:par>
                              <p:par>
                                <p:cTn id="207" presetID="1" presetClass="exit" presetSubtype="0" fill="hold" nodeType="withEffect">
                                  <p:stCondLst>
                                    <p:cond delay="0"/>
                                  </p:stCondLst>
                                  <p:childTnLst>
                                    <p:set>
                                      <p:cBhvr>
                                        <p:cTn id="208" dur="1" fill="hold">
                                          <p:stCondLst>
                                            <p:cond delay="0"/>
                                          </p:stCondLst>
                                        </p:cTn>
                                        <p:tgtEl>
                                          <p:spTgt spid="1236061"/>
                                        </p:tgtEl>
                                        <p:attrNameLst>
                                          <p:attrName>style.visibility</p:attrName>
                                        </p:attrNameLst>
                                      </p:cBhvr>
                                      <p:to>
                                        <p:strVal val="hidden"/>
                                      </p:to>
                                    </p:set>
                                  </p:childTnLst>
                                </p:cTn>
                              </p:par>
                              <p:par>
                                <p:cTn id="209" presetID="1" presetClass="exit" presetSubtype="0" fill="hold" nodeType="withEffect">
                                  <p:stCondLst>
                                    <p:cond delay="0"/>
                                  </p:stCondLst>
                                  <p:childTnLst>
                                    <p:set>
                                      <p:cBhvr>
                                        <p:cTn id="210" dur="1" fill="hold">
                                          <p:stCondLst>
                                            <p:cond delay="0"/>
                                          </p:stCondLst>
                                        </p:cTn>
                                        <p:tgtEl>
                                          <p:spTgt spid="1236062"/>
                                        </p:tgtEl>
                                        <p:attrNameLst>
                                          <p:attrName>style.visibility</p:attrName>
                                        </p:attrNameLst>
                                      </p:cBhvr>
                                      <p:to>
                                        <p:strVal val="hidden"/>
                                      </p:to>
                                    </p:set>
                                  </p:childTnLst>
                                </p:cTn>
                              </p:par>
                              <p:par>
                                <p:cTn id="211" presetID="1" presetClass="exit" presetSubtype="0" fill="hold" grpId="0" nodeType="withEffect">
                                  <p:stCondLst>
                                    <p:cond delay="0"/>
                                  </p:stCondLst>
                                  <p:childTnLst>
                                    <p:set>
                                      <p:cBhvr>
                                        <p:cTn id="212" dur="1" fill="hold">
                                          <p:stCondLst>
                                            <p:cond delay="0"/>
                                          </p:stCondLst>
                                        </p:cTn>
                                        <p:tgtEl>
                                          <p:spTgt spid="1236063"/>
                                        </p:tgtEl>
                                        <p:attrNameLst>
                                          <p:attrName>style.visibility</p:attrName>
                                        </p:attrNameLst>
                                      </p:cBhvr>
                                      <p:to>
                                        <p:strVal val="hidden"/>
                                      </p:to>
                                    </p:set>
                                  </p:childTnLst>
                                </p:cTn>
                              </p:par>
                              <p:par>
                                <p:cTn id="213" presetID="1" presetClass="exit" presetSubtype="0" fill="hold" nodeType="withEffect">
                                  <p:stCondLst>
                                    <p:cond delay="0"/>
                                  </p:stCondLst>
                                  <p:childTnLst>
                                    <p:set>
                                      <p:cBhvr>
                                        <p:cTn id="214" dur="1" fill="hold">
                                          <p:stCondLst>
                                            <p:cond delay="0"/>
                                          </p:stCondLst>
                                        </p:cTn>
                                        <p:tgtEl>
                                          <p:spTgt spid="1236064"/>
                                        </p:tgtEl>
                                        <p:attrNameLst>
                                          <p:attrName>style.visibility</p:attrName>
                                        </p:attrNameLst>
                                      </p:cBhvr>
                                      <p:to>
                                        <p:strVal val="hidden"/>
                                      </p:to>
                                    </p:set>
                                  </p:childTnLst>
                                </p:cTn>
                              </p:par>
                              <p:par>
                                <p:cTn id="215" presetID="1" presetClass="exit" presetSubtype="0" fill="hold" nodeType="withEffect">
                                  <p:stCondLst>
                                    <p:cond delay="0"/>
                                  </p:stCondLst>
                                  <p:childTnLst>
                                    <p:set>
                                      <p:cBhvr>
                                        <p:cTn id="216" dur="1" fill="hold">
                                          <p:stCondLst>
                                            <p:cond delay="0"/>
                                          </p:stCondLst>
                                        </p:cTn>
                                        <p:tgtEl>
                                          <p:spTgt spid="1236065"/>
                                        </p:tgtEl>
                                        <p:attrNameLst>
                                          <p:attrName>style.visibility</p:attrName>
                                        </p:attrNameLst>
                                      </p:cBhvr>
                                      <p:to>
                                        <p:strVal val="hidden"/>
                                      </p:to>
                                    </p:set>
                                  </p:childTnLst>
                                </p:cTn>
                              </p:par>
                              <p:par>
                                <p:cTn id="217" presetID="1" presetClass="exit" presetSubtype="0" fill="hold" grpId="0" nodeType="withEffect">
                                  <p:stCondLst>
                                    <p:cond delay="0"/>
                                  </p:stCondLst>
                                  <p:childTnLst>
                                    <p:set>
                                      <p:cBhvr>
                                        <p:cTn id="218" dur="1" fill="hold">
                                          <p:stCondLst>
                                            <p:cond delay="0"/>
                                          </p:stCondLst>
                                        </p:cTn>
                                        <p:tgtEl>
                                          <p:spTgt spid="1236066"/>
                                        </p:tgtEl>
                                        <p:attrNameLst>
                                          <p:attrName>style.visibility</p:attrName>
                                        </p:attrNameLst>
                                      </p:cBhvr>
                                      <p:to>
                                        <p:strVal val="hidden"/>
                                      </p:to>
                                    </p:set>
                                  </p:childTnLst>
                                </p:cTn>
                              </p:par>
                              <p:par>
                                <p:cTn id="219" presetID="1" presetClass="exit" presetSubtype="0" fill="hold" nodeType="withEffect">
                                  <p:stCondLst>
                                    <p:cond delay="0"/>
                                  </p:stCondLst>
                                  <p:childTnLst>
                                    <p:set>
                                      <p:cBhvr>
                                        <p:cTn id="220" dur="1" fill="hold">
                                          <p:stCondLst>
                                            <p:cond delay="0"/>
                                          </p:stCondLst>
                                        </p:cTn>
                                        <p:tgtEl>
                                          <p:spTgt spid="1236067"/>
                                        </p:tgtEl>
                                        <p:attrNameLst>
                                          <p:attrName>style.visibility</p:attrName>
                                        </p:attrNameLst>
                                      </p:cBhvr>
                                      <p:to>
                                        <p:strVal val="hidden"/>
                                      </p:to>
                                    </p:set>
                                  </p:childTnLst>
                                </p:cTn>
                              </p:par>
                              <p:par>
                                <p:cTn id="221" presetID="1" presetClass="exit" presetSubtype="0" fill="hold" nodeType="withEffect">
                                  <p:stCondLst>
                                    <p:cond delay="0"/>
                                  </p:stCondLst>
                                  <p:childTnLst>
                                    <p:set>
                                      <p:cBhvr>
                                        <p:cTn id="222" dur="1" fill="hold">
                                          <p:stCondLst>
                                            <p:cond delay="0"/>
                                          </p:stCondLst>
                                        </p:cTn>
                                        <p:tgtEl>
                                          <p:spTgt spid="1236068"/>
                                        </p:tgtEl>
                                        <p:attrNameLst>
                                          <p:attrName>style.visibility</p:attrName>
                                        </p:attrNameLst>
                                      </p:cBhvr>
                                      <p:to>
                                        <p:strVal val="hidden"/>
                                      </p:to>
                                    </p:set>
                                  </p:childTnLst>
                                </p:cTn>
                              </p:par>
                              <p:par>
                                <p:cTn id="223" presetID="1" presetClass="exit" presetSubtype="0" fill="hold" grpId="0" nodeType="withEffect">
                                  <p:stCondLst>
                                    <p:cond delay="0"/>
                                  </p:stCondLst>
                                  <p:childTnLst>
                                    <p:set>
                                      <p:cBhvr>
                                        <p:cTn id="224" dur="1" fill="hold">
                                          <p:stCondLst>
                                            <p:cond delay="0"/>
                                          </p:stCondLst>
                                        </p:cTn>
                                        <p:tgtEl>
                                          <p:spTgt spid="1236069"/>
                                        </p:tgtEl>
                                        <p:attrNameLst>
                                          <p:attrName>style.visibility</p:attrName>
                                        </p:attrNameLst>
                                      </p:cBhvr>
                                      <p:to>
                                        <p:strVal val="hidden"/>
                                      </p:to>
                                    </p:set>
                                  </p:childTnLst>
                                </p:cTn>
                              </p:par>
                              <p:par>
                                <p:cTn id="225" presetID="1" presetClass="exit" presetSubtype="0" fill="hold" nodeType="withEffect">
                                  <p:stCondLst>
                                    <p:cond delay="0"/>
                                  </p:stCondLst>
                                  <p:childTnLst>
                                    <p:set>
                                      <p:cBhvr>
                                        <p:cTn id="226" dur="1" fill="hold">
                                          <p:stCondLst>
                                            <p:cond delay="0"/>
                                          </p:stCondLst>
                                        </p:cTn>
                                        <p:tgtEl>
                                          <p:spTgt spid="1236070"/>
                                        </p:tgtEl>
                                        <p:attrNameLst>
                                          <p:attrName>style.visibility</p:attrName>
                                        </p:attrNameLst>
                                      </p:cBhvr>
                                      <p:to>
                                        <p:strVal val="hidden"/>
                                      </p:to>
                                    </p:set>
                                  </p:childTnLst>
                                </p:cTn>
                              </p:par>
                              <p:par>
                                <p:cTn id="227" presetID="1" presetClass="exit" presetSubtype="0" fill="hold" nodeType="withEffect">
                                  <p:stCondLst>
                                    <p:cond delay="0"/>
                                  </p:stCondLst>
                                  <p:childTnLst>
                                    <p:set>
                                      <p:cBhvr>
                                        <p:cTn id="228" dur="1" fill="hold">
                                          <p:stCondLst>
                                            <p:cond delay="0"/>
                                          </p:stCondLst>
                                        </p:cTn>
                                        <p:tgtEl>
                                          <p:spTgt spid="1236071"/>
                                        </p:tgtEl>
                                        <p:attrNameLst>
                                          <p:attrName>style.visibility</p:attrName>
                                        </p:attrNameLst>
                                      </p:cBhvr>
                                      <p:to>
                                        <p:strVal val="hidden"/>
                                      </p:to>
                                    </p:set>
                                  </p:childTnLst>
                                </p:cTn>
                              </p:par>
                              <p:par>
                                <p:cTn id="229" presetID="1" presetClass="exit" presetSubtype="0" fill="hold" grpId="0" nodeType="withEffect">
                                  <p:stCondLst>
                                    <p:cond delay="0"/>
                                  </p:stCondLst>
                                  <p:childTnLst>
                                    <p:set>
                                      <p:cBhvr>
                                        <p:cTn id="230" dur="1" fill="hold">
                                          <p:stCondLst>
                                            <p:cond delay="0"/>
                                          </p:stCondLst>
                                        </p:cTn>
                                        <p:tgtEl>
                                          <p:spTgt spid="1236072"/>
                                        </p:tgtEl>
                                        <p:attrNameLst>
                                          <p:attrName>style.visibility</p:attrName>
                                        </p:attrNameLst>
                                      </p:cBhvr>
                                      <p:to>
                                        <p:strVal val="hidden"/>
                                      </p:to>
                                    </p:set>
                                  </p:childTnLst>
                                </p:cTn>
                              </p:par>
                              <p:par>
                                <p:cTn id="231" presetID="1" presetClass="exit" presetSubtype="0" fill="hold" nodeType="withEffect">
                                  <p:stCondLst>
                                    <p:cond delay="0"/>
                                  </p:stCondLst>
                                  <p:childTnLst>
                                    <p:set>
                                      <p:cBhvr>
                                        <p:cTn id="232" dur="1" fill="hold">
                                          <p:stCondLst>
                                            <p:cond delay="0"/>
                                          </p:stCondLst>
                                        </p:cTn>
                                        <p:tgtEl>
                                          <p:spTgt spid="1236073"/>
                                        </p:tgtEl>
                                        <p:attrNameLst>
                                          <p:attrName>style.visibility</p:attrName>
                                        </p:attrNameLst>
                                      </p:cBhvr>
                                      <p:to>
                                        <p:strVal val="hidden"/>
                                      </p:to>
                                    </p:set>
                                  </p:childTnLst>
                                </p:cTn>
                              </p:par>
                              <p:par>
                                <p:cTn id="233" presetID="1" presetClass="exit" presetSubtype="0" fill="hold" nodeType="withEffect">
                                  <p:stCondLst>
                                    <p:cond delay="0"/>
                                  </p:stCondLst>
                                  <p:childTnLst>
                                    <p:set>
                                      <p:cBhvr>
                                        <p:cTn id="234" dur="1" fill="hold">
                                          <p:stCondLst>
                                            <p:cond delay="0"/>
                                          </p:stCondLst>
                                        </p:cTn>
                                        <p:tgtEl>
                                          <p:spTgt spid="1236074"/>
                                        </p:tgtEl>
                                        <p:attrNameLst>
                                          <p:attrName>style.visibility</p:attrName>
                                        </p:attrNameLst>
                                      </p:cBhvr>
                                      <p:to>
                                        <p:strVal val="hidden"/>
                                      </p:to>
                                    </p:set>
                                  </p:childTnLst>
                                </p:cTn>
                              </p:par>
                              <p:par>
                                <p:cTn id="235" presetID="1" presetClass="exit" presetSubtype="0" fill="hold" nodeType="withEffect">
                                  <p:stCondLst>
                                    <p:cond delay="0"/>
                                  </p:stCondLst>
                                  <p:childTnLst>
                                    <p:set>
                                      <p:cBhvr>
                                        <p:cTn id="236" dur="1" fill="hold">
                                          <p:stCondLst>
                                            <p:cond delay="0"/>
                                          </p:stCondLst>
                                        </p:cTn>
                                        <p:tgtEl>
                                          <p:spTgt spid="1236075"/>
                                        </p:tgtEl>
                                        <p:attrNameLst>
                                          <p:attrName>style.visibility</p:attrName>
                                        </p:attrNameLst>
                                      </p:cBhvr>
                                      <p:to>
                                        <p:strVal val="hidden"/>
                                      </p:to>
                                    </p:set>
                                  </p:childTnLst>
                                </p:cTn>
                              </p:par>
                              <p:par>
                                <p:cTn id="237" presetID="1" presetClass="exit" presetSubtype="0" fill="hold" nodeType="withEffect">
                                  <p:stCondLst>
                                    <p:cond delay="0"/>
                                  </p:stCondLst>
                                  <p:childTnLst>
                                    <p:set>
                                      <p:cBhvr>
                                        <p:cTn id="238" dur="1" fill="hold">
                                          <p:stCondLst>
                                            <p:cond delay="0"/>
                                          </p:stCondLst>
                                        </p:cTn>
                                        <p:tgtEl>
                                          <p:spTgt spid="1236076"/>
                                        </p:tgtEl>
                                        <p:attrNameLst>
                                          <p:attrName>style.visibility</p:attrName>
                                        </p:attrNameLst>
                                      </p:cBhvr>
                                      <p:to>
                                        <p:strVal val="hidden"/>
                                      </p:to>
                                    </p:set>
                                  </p:childTnLst>
                                </p:cTn>
                              </p:par>
                              <p:par>
                                <p:cTn id="239" presetID="1" presetClass="exit" presetSubtype="0" fill="hold" nodeType="withEffect">
                                  <p:stCondLst>
                                    <p:cond delay="0"/>
                                  </p:stCondLst>
                                  <p:childTnLst>
                                    <p:set>
                                      <p:cBhvr>
                                        <p:cTn id="240" dur="1" fill="hold">
                                          <p:stCondLst>
                                            <p:cond delay="0"/>
                                          </p:stCondLst>
                                        </p:cTn>
                                        <p:tgtEl>
                                          <p:spTgt spid="1236077"/>
                                        </p:tgtEl>
                                        <p:attrNameLst>
                                          <p:attrName>style.visibility</p:attrName>
                                        </p:attrNameLst>
                                      </p:cBhvr>
                                      <p:to>
                                        <p:strVal val="hidden"/>
                                      </p:to>
                                    </p:set>
                                  </p:childTnLst>
                                </p:cTn>
                              </p:par>
                              <p:par>
                                <p:cTn id="241" presetID="1" presetClass="exit" presetSubtype="0" fill="hold" nodeType="withEffect">
                                  <p:stCondLst>
                                    <p:cond delay="0"/>
                                  </p:stCondLst>
                                  <p:childTnLst>
                                    <p:set>
                                      <p:cBhvr>
                                        <p:cTn id="242" dur="1" fill="hold">
                                          <p:stCondLst>
                                            <p:cond delay="0"/>
                                          </p:stCondLst>
                                        </p:cTn>
                                        <p:tgtEl>
                                          <p:spTgt spid="1236078"/>
                                        </p:tgtEl>
                                        <p:attrNameLst>
                                          <p:attrName>style.visibility</p:attrName>
                                        </p:attrNameLst>
                                      </p:cBhvr>
                                      <p:to>
                                        <p:strVal val="hidden"/>
                                      </p:to>
                                    </p:set>
                                  </p:childTnLst>
                                </p:cTn>
                              </p:par>
                              <p:par>
                                <p:cTn id="243" presetID="1" presetClass="exit" presetSubtype="0" fill="hold" nodeType="withEffect">
                                  <p:stCondLst>
                                    <p:cond delay="0"/>
                                  </p:stCondLst>
                                  <p:childTnLst>
                                    <p:set>
                                      <p:cBhvr>
                                        <p:cTn id="244" dur="1" fill="hold">
                                          <p:stCondLst>
                                            <p:cond delay="0"/>
                                          </p:stCondLst>
                                        </p:cTn>
                                        <p:tgtEl>
                                          <p:spTgt spid="1236079"/>
                                        </p:tgtEl>
                                        <p:attrNameLst>
                                          <p:attrName>style.visibility</p:attrName>
                                        </p:attrNameLst>
                                      </p:cBhvr>
                                      <p:to>
                                        <p:strVal val="hidden"/>
                                      </p:to>
                                    </p:set>
                                  </p:childTnLst>
                                </p:cTn>
                              </p:par>
                              <p:par>
                                <p:cTn id="245" presetID="1" presetClass="exit" presetSubtype="0" fill="hold" nodeType="withEffect">
                                  <p:stCondLst>
                                    <p:cond delay="0"/>
                                  </p:stCondLst>
                                  <p:childTnLst>
                                    <p:set>
                                      <p:cBhvr>
                                        <p:cTn id="246" dur="1" fill="hold">
                                          <p:stCondLst>
                                            <p:cond delay="0"/>
                                          </p:stCondLst>
                                        </p:cTn>
                                        <p:tgtEl>
                                          <p:spTgt spid="1236080"/>
                                        </p:tgtEl>
                                        <p:attrNameLst>
                                          <p:attrName>style.visibility</p:attrName>
                                        </p:attrNameLst>
                                      </p:cBhvr>
                                      <p:to>
                                        <p:strVal val="hidden"/>
                                      </p:to>
                                    </p:set>
                                  </p:childTnLst>
                                </p:cTn>
                              </p:par>
                              <p:par>
                                <p:cTn id="247" presetID="1" presetClass="exit" presetSubtype="0" fill="hold" nodeType="withEffect">
                                  <p:stCondLst>
                                    <p:cond delay="0"/>
                                  </p:stCondLst>
                                  <p:childTnLst>
                                    <p:set>
                                      <p:cBhvr>
                                        <p:cTn id="248" dur="1" fill="hold">
                                          <p:stCondLst>
                                            <p:cond delay="0"/>
                                          </p:stCondLst>
                                        </p:cTn>
                                        <p:tgtEl>
                                          <p:spTgt spid="1236081"/>
                                        </p:tgtEl>
                                        <p:attrNameLst>
                                          <p:attrName>style.visibility</p:attrName>
                                        </p:attrNameLst>
                                      </p:cBhvr>
                                      <p:to>
                                        <p:strVal val="hidden"/>
                                      </p:to>
                                    </p:set>
                                  </p:childTnLst>
                                </p:cTn>
                              </p:par>
                              <p:par>
                                <p:cTn id="249" presetID="1" presetClass="exit" presetSubtype="0" fill="hold" nodeType="withEffect">
                                  <p:stCondLst>
                                    <p:cond delay="0"/>
                                  </p:stCondLst>
                                  <p:childTnLst>
                                    <p:set>
                                      <p:cBhvr>
                                        <p:cTn id="250" dur="1" fill="hold">
                                          <p:stCondLst>
                                            <p:cond delay="0"/>
                                          </p:stCondLst>
                                        </p:cTn>
                                        <p:tgtEl>
                                          <p:spTgt spid="1236082"/>
                                        </p:tgtEl>
                                        <p:attrNameLst>
                                          <p:attrName>style.visibility</p:attrName>
                                        </p:attrNameLst>
                                      </p:cBhvr>
                                      <p:to>
                                        <p:strVal val="hidden"/>
                                      </p:to>
                                    </p:set>
                                  </p:childTnLst>
                                </p:cTn>
                              </p:par>
                              <p:par>
                                <p:cTn id="251" presetID="1" presetClass="exit" presetSubtype="0" fill="hold" nodeType="withEffect">
                                  <p:stCondLst>
                                    <p:cond delay="0"/>
                                  </p:stCondLst>
                                  <p:childTnLst>
                                    <p:set>
                                      <p:cBhvr>
                                        <p:cTn id="252" dur="1" fill="hold">
                                          <p:stCondLst>
                                            <p:cond delay="0"/>
                                          </p:stCondLst>
                                        </p:cTn>
                                        <p:tgtEl>
                                          <p:spTgt spid="1236083"/>
                                        </p:tgtEl>
                                        <p:attrNameLst>
                                          <p:attrName>style.visibility</p:attrName>
                                        </p:attrNameLst>
                                      </p:cBhvr>
                                      <p:to>
                                        <p:strVal val="hidden"/>
                                      </p:to>
                                    </p:set>
                                  </p:childTnLst>
                                </p:cTn>
                              </p:par>
                              <p:par>
                                <p:cTn id="253" presetID="1" presetClass="exit" presetSubtype="0" fill="hold" nodeType="withEffect">
                                  <p:stCondLst>
                                    <p:cond delay="0"/>
                                  </p:stCondLst>
                                  <p:childTnLst>
                                    <p:set>
                                      <p:cBhvr>
                                        <p:cTn id="254" dur="1" fill="hold">
                                          <p:stCondLst>
                                            <p:cond delay="0"/>
                                          </p:stCondLst>
                                        </p:cTn>
                                        <p:tgtEl>
                                          <p:spTgt spid="1236084"/>
                                        </p:tgtEl>
                                        <p:attrNameLst>
                                          <p:attrName>style.visibility</p:attrName>
                                        </p:attrNameLst>
                                      </p:cBhvr>
                                      <p:to>
                                        <p:strVal val="hidden"/>
                                      </p:to>
                                    </p:set>
                                  </p:childTnLst>
                                </p:cTn>
                              </p:par>
                              <p:par>
                                <p:cTn id="255" presetID="1" presetClass="exit" presetSubtype="0" fill="hold" nodeType="withEffect">
                                  <p:stCondLst>
                                    <p:cond delay="0"/>
                                  </p:stCondLst>
                                  <p:childTnLst>
                                    <p:set>
                                      <p:cBhvr>
                                        <p:cTn id="256" dur="1" fill="hold">
                                          <p:stCondLst>
                                            <p:cond delay="0"/>
                                          </p:stCondLst>
                                        </p:cTn>
                                        <p:tgtEl>
                                          <p:spTgt spid="1236085"/>
                                        </p:tgtEl>
                                        <p:attrNameLst>
                                          <p:attrName>style.visibility</p:attrName>
                                        </p:attrNameLst>
                                      </p:cBhvr>
                                      <p:to>
                                        <p:strVal val="hidden"/>
                                      </p:to>
                                    </p:set>
                                  </p:childTnLst>
                                </p:cTn>
                              </p:par>
                              <p:par>
                                <p:cTn id="257" presetID="1" presetClass="exit" presetSubtype="0" fill="hold" nodeType="withEffect">
                                  <p:stCondLst>
                                    <p:cond delay="0"/>
                                  </p:stCondLst>
                                  <p:childTnLst>
                                    <p:set>
                                      <p:cBhvr>
                                        <p:cTn id="258" dur="1" fill="hold">
                                          <p:stCondLst>
                                            <p:cond delay="0"/>
                                          </p:stCondLst>
                                        </p:cTn>
                                        <p:tgtEl>
                                          <p:spTgt spid="1236086"/>
                                        </p:tgtEl>
                                        <p:attrNameLst>
                                          <p:attrName>style.visibility</p:attrName>
                                        </p:attrNameLst>
                                      </p:cBhvr>
                                      <p:to>
                                        <p:strVal val="hidden"/>
                                      </p:to>
                                    </p:set>
                                  </p:childTnLst>
                                </p:cTn>
                              </p:par>
                              <p:par>
                                <p:cTn id="259" presetID="1" presetClass="exit" presetSubtype="0" fill="hold" nodeType="withEffect">
                                  <p:stCondLst>
                                    <p:cond delay="0"/>
                                  </p:stCondLst>
                                  <p:childTnLst>
                                    <p:set>
                                      <p:cBhvr>
                                        <p:cTn id="260" dur="1" fill="hold">
                                          <p:stCondLst>
                                            <p:cond delay="0"/>
                                          </p:stCondLst>
                                        </p:cTn>
                                        <p:tgtEl>
                                          <p:spTgt spid="1236087"/>
                                        </p:tgtEl>
                                        <p:attrNameLst>
                                          <p:attrName>style.visibility</p:attrName>
                                        </p:attrNameLst>
                                      </p:cBhvr>
                                      <p:to>
                                        <p:strVal val="hidden"/>
                                      </p:to>
                                    </p:set>
                                  </p:childTnLst>
                                </p:cTn>
                              </p:par>
                              <p:par>
                                <p:cTn id="261" presetID="1" presetClass="exit" presetSubtype="0" fill="hold" nodeType="withEffect">
                                  <p:stCondLst>
                                    <p:cond delay="0"/>
                                  </p:stCondLst>
                                  <p:childTnLst>
                                    <p:set>
                                      <p:cBhvr>
                                        <p:cTn id="262" dur="1" fill="hold">
                                          <p:stCondLst>
                                            <p:cond delay="0"/>
                                          </p:stCondLst>
                                        </p:cTn>
                                        <p:tgtEl>
                                          <p:spTgt spid="1236088"/>
                                        </p:tgtEl>
                                        <p:attrNameLst>
                                          <p:attrName>style.visibility</p:attrName>
                                        </p:attrNameLst>
                                      </p:cBhvr>
                                      <p:to>
                                        <p:strVal val="hidden"/>
                                      </p:to>
                                    </p:set>
                                  </p:childTnLst>
                                </p:cTn>
                              </p:par>
                              <p:par>
                                <p:cTn id="263" presetID="1" presetClass="exit" presetSubtype="0" fill="hold" nodeType="withEffect">
                                  <p:stCondLst>
                                    <p:cond delay="0"/>
                                  </p:stCondLst>
                                  <p:childTnLst>
                                    <p:set>
                                      <p:cBhvr>
                                        <p:cTn id="264" dur="1" fill="hold">
                                          <p:stCondLst>
                                            <p:cond delay="0"/>
                                          </p:stCondLst>
                                        </p:cTn>
                                        <p:tgtEl>
                                          <p:spTgt spid="1236089"/>
                                        </p:tgtEl>
                                        <p:attrNameLst>
                                          <p:attrName>style.visibility</p:attrName>
                                        </p:attrNameLst>
                                      </p:cBhvr>
                                      <p:to>
                                        <p:strVal val="hidden"/>
                                      </p:to>
                                    </p:set>
                                  </p:childTnLst>
                                </p:cTn>
                              </p:par>
                              <p:par>
                                <p:cTn id="265" presetID="1" presetClass="exit" presetSubtype="0" fill="hold" nodeType="withEffect">
                                  <p:stCondLst>
                                    <p:cond delay="0"/>
                                  </p:stCondLst>
                                  <p:childTnLst>
                                    <p:set>
                                      <p:cBhvr>
                                        <p:cTn id="266" dur="1" fill="hold">
                                          <p:stCondLst>
                                            <p:cond delay="0"/>
                                          </p:stCondLst>
                                        </p:cTn>
                                        <p:tgtEl>
                                          <p:spTgt spid="1236090"/>
                                        </p:tgtEl>
                                        <p:attrNameLst>
                                          <p:attrName>style.visibility</p:attrName>
                                        </p:attrNameLst>
                                      </p:cBhvr>
                                      <p:to>
                                        <p:strVal val="hidden"/>
                                      </p:to>
                                    </p:set>
                                  </p:childTnLst>
                                </p:cTn>
                              </p:par>
                              <p:par>
                                <p:cTn id="267" presetID="1" presetClass="exit" presetSubtype="0" fill="hold" nodeType="withEffect">
                                  <p:stCondLst>
                                    <p:cond delay="0"/>
                                  </p:stCondLst>
                                  <p:childTnLst>
                                    <p:set>
                                      <p:cBhvr>
                                        <p:cTn id="268" dur="1" fill="hold">
                                          <p:stCondLst>
                                            <p:cond delay="0"/>
                                          </p:stCondLst>
                                        </p:cTn>
                                        <p:tgtEl>
                                          <p:spTgt spid="1236091"/>
                                        </p:tgtEl>
                                        <p:attrNameLst>
                                          <p:attrName>style.visibility</p:attrName>
                                        </p:attrNameLst>
                                      </p:cBhvr>
                                      <p:to>
                                        <p:strVal val="hidden"/>
                                      </p:to>
                                    </p:set>
                                  </p:childTnLst>
                                </p:cTn>
                              </p:par>
                              <p:par>
                                <p:cTn id="269" presetID="1" presetClass="exit" presetSubtype="0" fill="hold" nodeType="withEffect">
                                  <p:stCondLst>
                                    <p:cond delay="0"/>
                                  </p:stCondLst>
                                  <p:childTnLst>
                                    <p:set>
                                      <p:cBhvr>
                                        <p:cTn id="270" dur="1" fill="hold">
                                          <p:stCondLst>
                                            <p:cond delay="0"/>
                                          </p:stCondLst>
                                        </p:cTn>
                                        <p:tgtEl>
                                          <p:spTgt spid="1236092"/>
                                        </p:tgtEl>
                                        <p:attrNameLst>
                                          <p:attrName>style.visibility</p:attrName>
                                        </p:attrNameLst>
                                      </p:cBhvr>
                                      <p:to>
                                        <p:strVal val="hidden"/>
                                      </p:to>
                                    </p:set>
                                  </p:childTnLst>
                                </p:cTn>
                              </p:par>
                              <p:par>
                                <p:cTn id="271" presetID="1" presetClass="exit" presetSubtype="0" fill="hold" nodeType="withEffect">
                                  <p:stCondLst>
                                    <p:cond delay="0"/>
                                  </p:stCondLst>
                                  <p:childTnLst>
                                    <p:set>
                                      <p:cBhvr>
                                        <p:cTn id="272" dur="1" fill="hold">
                                          <p:stCondLst>
                                            <p:cond delay="0"/>
                                          </p:stCondLst>
                                        </p:cTn>
                                        <p:tgtEl>
                                          <p:spTgt spid="1236093"/>
                                        </p:tgtEl>
                                        <p:attrNameLst>
                                          <p:attrName>style.visibility</p:attrName>
                                        </p:attrNameLst>
                                      </p:cBhvr>
                                      <p:to>
                                        <p:strVal val="hidden"/>
                                      </p:to>
                                    </p:set>
                                  </p:childTnLst>
                                </p:cTn>
                              </p:par>
                              <p:par>
                                <p:cTn id="273" presetID="1" presetClass="exit" presetSubtype="0" fill="hold" nodeType="withEffect">
                                  <p:stCondLst>
                                    <p:cond delay="0"/>
                                  </p:stCondLst>
                                  <p:childTnLst>
                                    <p:set>
                                      <p:cBhvr>
                                        <p:cTn id="274" dur="1" fill="hold">
                                          <p:stCondLst>
                                            <p:cond delay="0"/>
                                          </p:stCondLst>
                                        </p:cTn>
                                        <p:tgtEl>
                                          <p:spTgt spid="1236094"/>
                                        </p:tgtEl>
                                        <p:attrNameLst>
                                          <p:attrName>style.visibility</p:attrName>
                                        </p:attrNameLst>
                                      </p:cBhvr>
                                      <p:to>
                                        <p:strVal val="hidden"/>
                                      </p:to>
                                    </p:set>
                                  </p:childTnLst>
                                </p:cTn>
                              </p:par>
                              <p:par>
                                <p:cTn id="275" presetID="1" presetClass="exit" presetSubtype="0" fill="hold" nodeType="withEffect">
                                  <p:stCondLst>
                                    <p:cond delay="0"/>
                                  </p:stCondLst>
                                  <p:childTnLst>
                                    <p:set>
                                      <p:cBhvr>
                                        <p:cTn id="276" dur="1" fill="hold">
                                          <p:stCondLst>
                                            <p:cond delay="0"/>
                                          </p:stCondLst>
                                        </p:cTn>
                                        <p:tgtEl>
                                          <p:spTgt spid="1236095"/>
                                        </p:tgtEl>
                                        <p:attrNameLst>
                                          <p:attrName>style.visibility</p:attrName>
                                        </p:attrNameLst>
                                      </p:cBhvr>
                                      <p:to>
                                        <p:strVal val="hidden"/>
                                      </p:to>
                                    </p:set>
                                  </p:childTnLst>
                                </p:cTn>
                              </p:par>
                              <p:par>
                                <p:cTn id="277" presetID="1" presetClass="exit" presetSubtype="0" fill="hold" nodeType="withEffect">
                                  <p:stCondLst>
                                    <p:cond delay="0"/>
                                  </p:stCondLst>
                                  <p:childTnLst>
                                    <p:set>
                                      <p:cBhvr>
                                        <p:cTn id="278" dur="1" fill="hold">
                                          <p:stCondLst>
                                            <p:cond delay="0"/>
                                          </p:stCondLst>
                                        </p:cTn>
                                        <p:tgtEl>
                                          <p:spTgt spid="1236096"/>
                                        </p:tgtEl>
                                        <p:attrNameLst>
                                          <p:attrName>style.visibility</p:attrName>
                                        </p:attrNameLst>
                                      </p:cBhvr>
                                      <p:to>
                                        <p:strVal val="hidden"/>
                                      </p:to>
                                    </p:set>
                                  </p:childTnLst>
                                </p:cTn>
                              </p:par>
                              <p:par>
                                <p:cTn id="279" presetID="1" presetClass="exit" presetSubtype="0" fill="hold" nodeType="withEffect">
                                  <p:stCondLst>
                                    <p:cond delay="0"/>
                                  </p:stCondLst>
                                  <p:childTnLst>
                                    <p:set>
                                      <p:cBhvr>
                                        <p:cTn id="280" dur="1" fill="hold">
                                          <p:stCondLst>
                                            <p:cond delay="0"/>
                                          </p:stCondLst>
                                        </p:cTn>
                                        <p:tgtEl>
                                          <p:spTgt spid="1236097"/>
                                        </p:tgtEl>
                                        <p:attrNameLst>
                                          <p:attrName>style.visibility</p:attrName>
                                        </p:attrNameLst>
                                      </p:cBhvr>
                                      <p:to>
                                        <p:strVal val="hidden"/>
                                      </p:to>
                                    </p:set>
                                  </p:childTnLst>
                                </p:cTn>
                              </p:par>
                              <p:par>
                                <p:cTn id="281" presetID="1" presetClass="exit" presetSubtype="0" fill="hold" nodeType="withEffect">
                                  <p:stCondLst>
                                    <p:cond delay="0"/>
                                  </p:stCondLst>
                                  <p:childTnLst>
                                    <p:set>
                                      <p:cBhvr>
                                        <p:cTn id="282" dur="1" fill="hold">
                                          <p:stCondLst>
                                            <p:cond delay="0"/>
                                          </p:stCondLst>
                                        </p:cTn>
                                        <p:tgtEl>
                                          <p:spTgt spid="1236098"/>
                                        </p:tgtEl>
                                        <p:attrNameLst>
                                          <p:attrName>style.visibility</p:attrName>
                                        </p:attrNameLst>
                                      </p:cBhvr>
                                      <p:to>
                                        <p:strVal val="hidden"/>
                                      </p:to>
                                    </p:set>
                                  </p:childTnLst>
                                </p:cTn>
                              </p:par>
                              <p:par>
                                <p:cTn id="283" presetID="1" presetClass="exit" presetSubtype="0" fill="hold" nodeType="withEffect">
                                  <p:stCondLst>
                                    <p:cond delay="0"/>
                                  </p:stCondLst>
                                  <p:childTnLst>
                                    <p:set>
                                      <p:cBhvr>
                                        <p:cTn id="284" dur="1" fill="hold">
                                          <p:stCondLst>
                                            <p:cond delay="0"/>
                                          </p:stCondLst>
                                        </p:cTn>
                                        <p:tgtEl>
                                          <p:spTgt spid="1236099"/>
                                        </p:tgtEl>
                                        <p:attrNameLst>
                                          <p:attrName>style.visibility</p:attrName>
                                        </p:attrNameLst>
                                      </p:cBhvr>
                                      <p:to>
                                        <p:strVal val="hidden"/>
                                      </p:to>
                                    </p:set>
                                  </p:childTnLst>
                                </p:cTn>
                              </p:par>
                              <p:par>
                                <p:cTn id="285" presetID="1" presetClass="exit" presetSubtype="0" fill="hold" nodeType="withEffect">
                                  <p:stCondLst>
                                    <p:cond delay="0"/>
                                  </p:stCondLst>
                                  <p:childTnLst>
                                    <p:set>
                                      <p:cBhvr>
                                        <p:cTn id="286" dur="1" fill="hold">
                                          <p:stCondLst>
                                            <p:cond delay="0"/>
                                          </p:stCondLst>
                                        </p:cTn>
                                        <p:tgtEl>
                                          <p:spTgt spid="1236100"/>
                                        </p:tgtEl>
                                        <p:attrNameLst>
                                          <p:attrName>style.visibility</p:attrName>
                                        </p:attrNameLst>
                                      </p:cBhvr>
                                      <p:to>
                                        <p:strVal val="hidden"/>
                                      </p:to>
                                    </p:set>
                                  </p:childTnLst>
                                </p:cTn>
                              </p:par>
                              <p:par>
                                <p:cTn id="287" presetID="1" presetClass="exit" presetSubtype="0" fill="hold" nodeType="withEffect">
                                  <p:stCondLst>
                                    <p:cond delay="0"/>
                                  </p:stCondLst>
                                  <p:childTnLst>
                                    <p:set>
                                      <p:cBhvr>
                                        <p:cTn id="288" dur="1" fill="hold">
                                          <p:stCondLst>
                                            <p:cond delay="0"/>
                                          </p:stCondLst>
                                        </p:cTn>
                                        <p:tgtEl>
                                          <p:spTgt spid="1236101"/>
                                        </p:tgtEl>
                                        <p:attrNameLst>
                                          <p:attrName>style.visibility</p:attrName>
                                        </p:attrNameLst>
                                      </p:cBhvr>
                                      <p:to>
                                        <p:strVal val="hidden"/>
                                      </p:to>
                                    </p:set>
                                  </p:childTnLst>
                                </p:cTn>
                              </p:par>
                              <p:par>
                                <p:cTn id="289" presetID="1" presetClass="exit" presetSubtype="0" fill="hold" nodeType="withEffect">
                                  <p:stCondLst>
                                    <p:cond delay="0"/>
                                  </p:stCondLst>
                                  <p:childTnLst>
                                    <p:set>
                                      <p:cBhvr>
                                        <p:cTn id="290" dur="1" fill="hold">
                                          <p:stCondLst>
                                            <p:cond delay="0"/>
                                          </p:stCondLst>
                                        </p:cTn>
                                        <p:tgtEl>
                                          <p:spTgt spid="1236102"/>
                                        </p:tgtEl>
                                        <p:attrNameLst>
                                          <p:attrName>style.visibility</p:attrName>
                                        </p:attrNameLst>
                                      </p:cBhvr>
                                      <p:to>
                                        <p:strVal val="hidden"/>
                                      </p:to>
                                    </p:set>
                                  </p:childTnLst>
                                </p:cTn>
                              </p:par>
                              <p:par>
                                <p:cTn id="291" presetID="1" presetClass="exit" presetSubtype="0" fill="hold" nodeType="withEffect">
                                  <p:stCondLst>
                                    <p:cond delay="0"/>
                                  </p:stCondLst>
                                  <p:childTnLst>
                                    <p:set>
                                      <p:cBhvr>
                                        <p:cTn id="292" dur="1" fill="hold">
                                          <p:stCondLst>
                                            <p:cond delay="0"/>
                                          </p:stCondLst>
                                        </p:cTn>
                                        <p:tgtEl>
                                          <p:spTgt spid="1236103"/>
                                        </p:tgtEl>
                                        <p:attrNameLst>
                                          <p:attrName>style.visibility</p:attrName>
                                        </p:attrNameLst>
                                      </p:cBhvr>
                                      <p:to>
                                        <p:strVal val="hidden"/>
                                      </p:to>
                                    </p:set>
                                  </p:childTnLst>
                                </p:cTn>
                              </p:par>
                              <p:par>
                                <p:cTn id="293" presetID="1" presetClass="exit" presetSubtype="0" fill="hold" nodeType="withEffect">
                                  <p:stCondLst>
                                    <p:cond delay="0"/>
                                  </p:stCondLst>
                                  <p:childTnLst>
                                    <p:set>
                                      <p:cBhvr>
                                        <p:cTn id="294" dur="1" fill="hold">
                                          <p:stCondLst>
                                            <p:cond delay="0"/>
                                          </p:stCondLst>
                                        </p:cTn>
                                        <p:tgtEl>
                                          <p:spTgt spid="1236104"/>
                                        </p:tgtEl>
                                        <p:attrNameLst>
                                          <p:attrName>style.visibility</p:attrName>
                                        </p:attrNameLst>
                                      </p:cBhvr>
                                      <p:to>
                                        <p:strVal val="hidden"/>
                                      </p:to>
                                    </p:set>
                                  </p:childTnLst>
                                </p:cTn>
                              </p:par>
                              <p:par>
                                <p:cTn id="295" presetID="1" presetClass="exit" presetSubtype="0" fill="hold" nodeType="withEffect">
                                  <p:stCondLst>
                                    <p:cond delay="0"/>
                                  </p:stCondLst>
                                  <p:childTnLst>
                                    <p:set>
                                      <p:cBhvr>
                                        <p:cTn id="296" dur="1" fill="hold">
                                          <p:stCondLst>
                                            <p:cond delay="0"/>
                                          </p:stCondLst>
                                        </p:cTn>
                                        <p:tgtEl>
                                          <p:spTgt spid="1236105"/>
                                        </p:tgtEl>
                                        <p:attrNameLst>
                                          <p:attrName>style.visibility</p:attrName>
                                        </p:attrNameLst>
                                      </p:cBhvr>
                                      <p:to>
                                        <p:strVal val="hidden"/>
                                      </p:to>
                                    </p:set>
                                  </p:childTnLst>
                                </p:cTn>
                              </p:par>
                              <p:par>
                                <p:cTn id="297" presetID="1" presetClass="exit" presetSubtype="0" fill="hold" nodeType="withEffect">
                                  <p:stCondLst>
                                    <p:cond delay="0"/>
                                  </p:stCondLst>
                                  <p:childTnLst>
                                    <p:set>
                                      <p:cBhvr>
                                        <p:cTn id="298" dur="1" fill="hold">
                                          <p:stCondLst>
                                            <p:cond delay="0"/>
                                          </p:stCondLst>
                                        </p:cTn>
                                        <p:tgtEl>
                                          <p:spTgt spid="1236106"/>
                                        </p:tgtEl>
                                        <p:attrNameLst>
                                          <p:attrName>style.visibility</p:attrName>
                                        </p:attrNameLst>
                                      </p:cBhvr>
                                      <p:to>
                                        <p:strVal val="hidden"/>
                                      </p:to>
                                    </p:set>
                                  </p:childTnLst>
                                </p:cTn>
                              </p:par>
                              <p:par>
                                <p:cTn id="299" presetID="1" presetClass="exit" presetSubtype="0" fill="hold" nodeType="withEffect">
                                  <p:stCondLst>
                                    <p:cond delay="0"/>
                                  </p:stCondLst>
                                  <p:childTnLst>
                                    <p:set>
                                      <p:cBhvr>
                                        <p:cTn id="300" dur="1" fill="hold">
                                          <p:stCondLst>
                                            <p:cond delay="0"/>
                                          </p:stCondLst>
                                        </p:cTn>
                                        <p:tgtEl>
                                          <p:spTgt spid="1236107"/>
                                        </p:tgtEl>
                                        <p:attrNameLst>
                                          <p:attrName>style.visibility</p:attrName>
                                        </p:attrNameLst>
                                      </p:cBhvr>
                                      <p:to>
                                        <p:strVal val="hidden"/>
                                      </p:to>
                                    </p:set>
                                  </p:childTnLst>
                                </p:cTn>
                              </p:par>
                              <p:par>
                                <p:cTn id="301" presetID="1" presetClass="exit" presetSubtype="0" fill="hold" nodeType="withEffect">
                                  <p:stCondLst>
                                    <p:cond delay="0"/>
                                  </p:stCondLst>
                                  <p:childTnLst>
                                    <p:set>
                                      <p:cBhvr>
                                        <p:cTn id="302" dur="1" fill="hold">
                                          <p:stCondLst>
                                            <p:cond delay="0"/>
                                          </p:stCondLst>
                                        </p:cTn>
                                        <p:tgtEl>
                                          <p:spTgt spid="1236108"/>
                                        </p:tgtEl>
                                        <p:attrNameLst>
                                          <p:attrName>style.visibility</p:attrName>
                                        </p:attrNameLst>
                                      </p:cBhvr>
                                      <p:to>
                                        <p:strVal val="hidden"/>
                                      </p:to>
                                    </p:set>
                                  </p:childTnLst>
                                </p:cTn>
                              </p:par>
                              <p:par>
                                <p:cTn id="303" presetID="1" presetClass="exit" presetSubtype="0" fill="hold" nodeType="withEffect">
                                  <p:stCondLst>
                                    <p:cond delay="0"/>
                                  </p:stCondLst>
                                  <p:childTnLst>
                                    <p:set>
                                      <p:cBhvr>
                                        <p:cTn id="304" dur="1" fill="hold">
                                          <p:stCondLst>
                                            <p:cond delay="0"/>
                                          </p:stCondLst>
                                        </p:cTn>
                                        <p:tgtEl>
                                          <p:spTgt spid="1236109"/>
                                        </p:tgtEl>
                                        <p:attrNameLst>
                                          <p:attrName>style.visibility</p:attrName>
                                        </p:attrNameLst>
                                      </p:cBhvr>
                                      <p:to>
                                        <p:strVal val="hidden"/>
                                      </p:to>
                                    </p:set>
                                  </p:childTnLst>
                                </p:cTn>
                              </p:par>
                              <p:par>
                                <p:cTn id="305" presetID="1" presetClass="exit" presetSubtype="0" fill="hold" nodeType="withEffect">
                                  <p:stCondLst>
                                    <p:cond delay="0"/>
                                  </p:stCondLst>
                                  <p:childTnLst>
                                    <p:set>
                                      <p:cBhvr>
                                        <p:cTn id="306" dur="1" fill="hold">
                                          <p:stCondLst>
                                            <p:cond delay="0"/>
                                          </p:stCondLst>
                                        </p:cTn>
                                        <p:tgtEl>
                                          <p:spTgt spid="1236110"/>
                                        </p:tgtEl>
                                        <p:attrNameLst>
                                          <p:attrName>style.visibility</p:attrName>
                                        </p:attrNameLst>
                                      </p:cBhvr>
                                      <p:to>
                                        <p:strVal val="hidden"/>
                                      </p:to>
                                    </p:set>
                                  </p:childTnLst>
                                </p:cTn>
                              </p:par>
                              <p:par>
                                <p:cTn id="307" presetID="1" presetClass="exit" presetSubtype="0" fill="hold" nodeType="withEffect">
                                  <p:stCondLst>
                                    <p:cond delay="0"/>
                                  </p:stCondLst>
                                  <p:childTnLst>
                                    <p:set>
                                      <p:cBhvr>
                                        <p:cTn id="308" dur="1" fill="hold">
                                          <p:stCondLst>
                                            <p:cond delay="0"/>
                                          </p:stCondLst>
                                        </p:cTn>
                                        <p:tgtEl>
                                          <p:spTgt spid="1236111"/>
                                        </p:tgtEl>
                                        <p:attrNameLst>
                                          <p:attrName>style.visibility</p:attrName>
                                        </p:attrNameLst>
                                      </p:cBhvr>
                                      <p:to>
                                        <p:strVal val="hidden"/>
                                      </p:to>
                                    </p:set>
                                  </p:childTnLst>
                                </p:cTn>
                              </p:par>
                              <p:par>
                                <p:cTn id="309" presetID="1" presetClass="exit" presetSubtype="0" fill="hold" nodeType="withEffect">
                                  <p:stCondLst>
                                    <p:cond delay="0"/>
                                  </p:stCondLst>
                                  <p:childTnLst>
                                    <p:set>
                                      <p:cBhvr>
                                        <p:cTn id="310" dur="1" fill="hold">
                                          <p:stCondLst>
                                            <p:cond delay="0"/>
                                          </p:stCondLst>
                                        </p:cTn>
                                        <p:tgtEl>
                                          <p:spTgt spid="1236112"/>
                                        </p:tgtEl>
                                        <p:attrNameLst>
                                          <p:attrName>style.visibility</p:attrName>
                                        </p:attrNameLst>
                                      </p:cBhvr>
                                      <p:to>
                                        <p:strVal val="hidden"/>
                                      </p:to>
                                    </p:set>
                                  </p:childTnLst>
                                </p:cTn>
                              </p:par>
                              <p:par>
                                <p:cTn id="311" presetID="1" presetClass="exit" presetSubtype="0" fill="hold" nodeType="withEffect">
                                  <p:stCondLst>
                                    <p:cond delay="0"/>
                                  </p:stCondLst>
                                  <p:childTnLst>
                                    <p:set>
                                      <p:cBhvr>
                                        <p:cTn id="312" dur="1" fill="hold">
                                          <p:stCondLst>
                                            <p:cond delay="0"/>
                                          </p:stCondLst>
                                        </p:cTn>
                                        <p:tgtEl>
                                          <p:spTgt spid="1236113"/>
                                        </p:tgtEl>
                                        <p:attrNameLst>
                                          <p:attrName>style.visibility</p:attrName>
                                        </p:attrNameLst>
                                      </p:cBhvr>
                                      <p:to>
                                        <p:strVal val="hidden"/>
                                      </p:to>
                                    </p:set>
                                  </p:childTnLst>
                                </p:cTn>
                              </p:par>
                              <p:par>
                                <p:cTn id="313" presetID="1" presetClass="exit" presetSubtype="0" fill="hold" nodeType="withEffect">
                                  <p:stCondLst>
                                    <p:cond delay="0"/>
                                  </p:stCondLst>
                                  <p:childTnLst>
                                    <p:set>
                                      <p:cBhvr>
                                        <p:cTn id="314" dur="1" fill="hold">
                                          <p:stCondLst>
                                            <p:cond delay="0"/>
                                          </p:stCondLst>
                                        </p:cTn>
                                        <p:tgtEl>
                                          <p:spTgt spid="1236114"/>
                                        </p:tgtEl>
                                        <p:attrNameLst>
                                          <p:attrName>style.visibility</p:attrName>
                                        </p:attrNameLst>
                                      </p:cBhvr>
                                      <p:to>
                                        <p:strVal val="hidden"/>
                                      </p:to>
                                    </p:set>
                                  </p:childTnLst>
                                </p:cTn>
                              </p:par>
                              <p:par>
                                <p:cTn id="315" presetID="1" presetClass="exit" presetSubtype="0" fill="hold" nodeType="withEffect">
                                  <p:stCondLst>
                                    <p:cond delay="0"/>
                                  </p:stCondLst>
                                  <p:childTnLst>
                                    <p:set>
                                      <p:cBhvr>
                                        <p:cTn id="316" dur="1" fill="hold">
                                          <p:stCondLst>
                                            <p:cond delay="0"/>
                                          </p:stCondLst>
                                        </p:cTn>
                                        <p:tgtEl>
                                          <p:spTgt spid="1236115"/>
                                        </p:tgtEl>
                                        <p:attrNameLst>
                                          <p:attrName>style.visibility</p:attrName>
                                        </p:attrNameLst>
                                      </p:cBhvr>
                                      <p:to>
                                        <p:strVal val="hidden"/>
                                      </p:to>
                                    </p:set>
                                  </p:childTnLst>
                                </p:cTn>
                              </p:par>
                              <p:par>
                                <p:cTn id="317" presetID="1" presetClass="exit" presetSubtype="0" fill="hold" nodeType="withEffect">
                                  <p:stCondLst>
                                    <p:cond delay="0"/>
                                  </p:stCondLst>
                                  <p:childTnLst>
                                    <p:set>
                                      <p:cBhvr>
                                        <p:cTn id="318" dur="1" fill="hold">
                                          <p:stCondLst>
                                            <p:cond delay="0"/>
                                          </p:stCondLst>
                                        </p:cTn>
                                        <p:tgtEl>
                                          <p:spTgt spid="1236116"/>
                                        </p:tgtEl>
                                        <p:attrNameLst>
                                          <p:attrName>style.visibility</p:attrName>
                                        </p:attrNameLst>
                                      </p:cBhvr>
                                      <p:to>
                                        <p:strVal val="hidden"/>
                                      </p:to>
                                    </p:set>
                                  </p:childTnLst>
                                </p:cTn>
                              </p:par>
                              <p:par>
                                <p:cTn id="319" presetID="1" presetClass="exit" presetSubtype="0" fill="hold" nodeType="withEffect">
                                  <p:stCondLst>
                                    <p:cond delay="0"/>
                                  </p:stCondLst>
                                  <p:childTnLst>
                                    <p:set>
                                      <p:cBhvr>
                                        <p:cTn id="320" dur="1" fill="hold">
                                          <p:stCondLst>
                                            <p:cond delay="0"/>
                                          </p:stCondLst>
                                        </p:cTn>
                                        <p:tgtEl>
                                          <p:spTgt spid="1236117"/>
                                        </p:tgtEl>
                                        <p:attrNameLst>
                                          <p:attrName>style.visibility</p:attrName>
                                        </p:attrNameLst>
                                      </p:cBhvr>
                                      <p:to>
                                        <p:strVal val="hidden"/>
                                      </p:to>
                                    </p:set>
                                  </p:childTnLst>
                                </p:cTn>
                              </p:par>
                              <p:par>
                                <p:cTn id="321" presetID="1" presetClass="exit" presetSubtype="0" fill="hold" nodeType="withEffect">
                                  <p:stCondLst>
                                    <p:cond delay="0"/>
                                  </p:stCondLst>
                                  <p:childTnLst>
                                    <p:set>
                                      <p:cBhvr>
                                        <p:cTn id="322" dur="1" fill="hold">
                                          <p:stCondLst>
                                            <p:cond delay="0"/>
                                          </p:stCondLst>
                                        </p:cTn>
                                        <p:tgtEl>
                                          <p:spTgt spid="1236118"/>
                                        </p:tgtEl>
                                        <p:attrNameLst>
                                          <p:attrName>style.visibility</p:attrName>
                                        </p:attrNameLst>
                                      </p:cBhvr>
                                      <p:to>
                                        <p:strVal val="hidden"/>
                                      </p:to>
                                    </p:set>
                                  </p:childTnLst>
                                </p:cTn>
                              </p:par>
                              <p:par>
                                <p:cTn id="323" presetID="1" presetClass="exit" presetSubtype="0" fill="hold" nodeType="withEffect">
                                  <p:stCondLst>
                                    <p:cond delay="0"/>
                                  </p:stCondLst>
                                  <p:childTnLst>
                                    <p:set>
                                      <p:cBhvr>
                                        <p:cTn id="324" dur="1" fill="hold">
                                          <p:stCondLst>
                                            <p:cond delay="0"/>
                                          </p:stCondLst>
                                        </p:cTn>
                                        <p:tgtEl>
                                          <p:spTgt spid="1236119"/>
                                        </p:tgtEl>
                                        <p:attrNameLst>
                                          <p:attrName>style.visibility</p:attrName>
                                        </p:attrNameLst>
                                      </p:cBhvr>
                                      <p:to>
                                        <p:strVal val="hidden"/>
                                      </p:to>
                                    </p:set>
                                  </p:childTnLst>
                                </p:cTn>
                              </p:par>
                              <p:par>
                                <p:cTn id="325" presetID="1" presetClass="exit" presetSubtype="0" fill="hold" nodeType="withEffect">
                                  <p:stCondLst>
                                    <p:cond delay="0"/>
                                  </p:stCondLst>
                                  <p:childTnLst>
                                    <p:set>
                                      <p:cBhvr>
                                        <p:cTn id="326" dur="1" fill="hold">
                                          <p:stCondLst>
                                            <p:cond delay="0"/>
                                          </p:stCondLst>
                                        </p:cTn>
                                        <p:tgtEl>
                                          <p:spTgt spid="1236120"/>
                                        </p:tgtEl>
                                        <p:attrNameLst>
                                          <p:attrName>style.visibility</p:attrName>
                                        </p:attrNameLst>
                                      </p:cBhvr>
                                      <p:to>
                                        <p:strVal val="hidden"/>
                                      </p:to>
                                    </p:set>
                                  </p:childTnLst>
                                </p:cTn>
                              </p:par>
                              <p:par>
                                <p:cTn id="327" presetID="1" presetClass="exit" presetSubtype="0" fill="hold" nodeType="withEffect">
                                  <p:stCondLst>
                                    <p:cond delay="0"/>
                                  </p:stCondLst>
                                  <p:childTnLst>
                                    <p:set>
                                      <p:cBhvr>
                                        <p:cTn id="328" dur="1" fill="hold">
                                          <p:stCondLst>
                                            <p:cond delay="0"/>
                                          </p:stCondLst>
                                        </p:cTn>
                                        <p:tgtEl>
                                          <p:spTgt spid="1236121"/>
                                        </p:tgtEl>
                                        <p:attrNameLst>
                                          <p:attrName>style.visibility</p:attrName>
                                        </p:attrNameLst>
                                      </p:cBhvr>
                                      <p:to>
                                        <p:strVal val="hidden"/>
                                      </p:to>
                                    </p:set>
                                  </p:childTnLst>
                                </p:cTn>
                              </p:par>
                              <p:par>
                                <p:cTn id="329" presetID="1" presetClass="exit" presetSubtype="0" fill="hold" nodeType="withEffect">
                                  <p:stCondLst>
                                    <p:cond delay="0"/>
                                  </p:stCondLst>
                                  <p:childTnLst>
                                    <p:set>
                                      <p:cBhvr>
                                        <p:cTn id="330" dur="1" fill="hold">
                                          <p:stCondLst>
                                            <p:cond delay="0"/>
                                          </p:stCondLst>
                                        </p:cTn>
                                        <p:tgtEl>
                                          <p:spTgt spid="1236122"/>
                                        </p:tgtEl>
                                        <p:attrNameLst>
                                          <p:attrName>style.visibility</p:attrName>
                                        </p:attrNameLst>
                                      </p:cBhvr>
                                      <p:to>
                                        <p:strVal val="hidden"/>
                                      </p:to>
                                    </p:set>
                                  </p:childTnLst>
                                </p:cTn>
                              </p:par>
                              <p:par>
                                <p:cTn id="331" presetID="1" presetClass="exit" presetSubtype="0" fill="hold" nodeType="withEffect">
                                  <p:stCondLst>
                                    <p:cond delay="0"/>
                                  </p:stCondLst>
                                  <p:childTnLst>
                                    <p:set>
                                      <p:cBhvr>
                                        <p:cTn id="332" dur="1" fill="hold">
                                          <p:stCondLst>
                                            <p:cond delay="0"/>
                                          </p:stCondLst>
                                        </p:cTn>
                                        <p:tgtEl>
                                          <p:spTgt spid="1236123"/>
                                        </p:tgtEl>
                                        <p:attrNameLst>
                                          <p:attrName>style.visibility</p:attrName>
                                        </p:attrNameLst>
                                      </p:cBhvr>
                                      <p:to>
                                        <p:strVal val="hidden"/>
                                      </p:to>
                                    </p:set>
                                  </p:childTnLst>
                                </p:cTn>
                              </p:par>
                              <p:par>
                                <p:cTn id="333" presetID="1" presetClass="exit" presetSubtype="0" fill="hold" nodeType="withEffect">
                                  <p:stCondLst>
                                    <p:cond delay="0"/>
                                  </p:stCondLst>
                                  <p:childTnLst>
                                    <p:set>
                                      <p:cBhvr>
                                        <p:cTn id="334" dur="1" fill="hold">
                                          <p:stCondLst>
                                            <p:cond delay="0"/>
                                          </p:stCondLst>
                                        </p:cTn>
                                        <p:tgtEl>
                                          <p:spTgt spid="1236124"/>
                                        </p:tgtEl>
                                        <p:attrNameLst>
                                          <p:attrName>style.visibility</p:attrName>
                                        </p:attrNameLst>
                                      </p:cBhvr>
                                      <p:to>
                                        <p:strVal val="hidden"/>
                                      </p:to>
                                    </p:set>
                                  </p:childTnLst>
                                </p:cTn>
                              </p:par>
                              <p:par>
                                <p:cTn id="335" presetID="1" presetClass="exit" presetSubtype="0" fill="hold" nodeType="withEffect">
                                  <p:stCondLst>
                                    <p:cond delay="0"/>
                                  </p:stCondLst>
                                  <p:childTnLst>
                                    <p:set>
                                      <p:cBhvr>
                                        <p:cTn id="336" dur="1" fill="hold">
                                          <p:stCondLst>
                                            <p:cond delay="0"/>
                                          </p:stCondLst>
                                        </p:cTn>
                                        <p:tgtEl>
                                          <p:spTgt spid="1236125"/>
                                        </p:tgtEl>
                                        <p:attrNameLst>
                                          <p:attrName>style.visibility</p:attrName>
                                        </p:attrNameLst>
                                      </p:cBhvr>
                                      <p:to>
                                        <p:strVal val="hidden"/>
                                      </p:to>
                                    </p:set>
                                  </p:childTnLst>
                                </p:cTn>
                              </p:par>
                              <p:par>
                                <p:cTn id="337" presetID="1" presetClass="exit" presetSubtype="0" fill="hold" nodeType="withEffect">
                                  <p:stCondLst>
                                    <p:cond delay="0"/>
                                  </p:stCondLst>
                                  <p:childTnLst>
                                    <p:set>
                                      <p:cBhvr>
                                        <p:cTn id="338" dur="1" fill="hold">
                                          <p:stCondLst>
                                            <p:cond delay="0"/>
                                          </p:stCondLst>
                                        </p:cTn>
                                        <p:tgtEl>
                                          <p:spTgt spid="1236126"/>
                                        </p:tgtEl>
                                        <p:attrNameLst>
                                          <p:attrName>style.visibility</p:attrName>
                                        </p:attrNameLst>
                                      </p:cBhvr>
                                      <p:to>
                                        <p:strVal val="hidden"/>
                                      </p:to>
                                    </p:set>
                                  </p:childTnLst>
                                </p:cTn>
                              </p:par>
                              <p:par>
                                <p:cTn id="339" presetID="1" presetClass="exit" presetSubtype="0" fill="hold" nodeType="withEffect">
                                  <p:stCondLst>
                                    <p:cond delay="0"/>
                                  </p:stCondLst>
                                  <p:childTnLst>
                                    <p:set>
                                      <p:cBhvr>
                                        <p:cTn id="340" dur="1" fill="hold">
                                          <p:stCondLst>
                                            <p:cond delay="0"/>
                                          </p:stCondLst>
                                        </p:cTn>
                                        <p:tgtEl>
                                          <p:spTgt spid="1236127"/>
                                        </p:tgtEl>
                                        <p:attrNameLst>
                                          <p:attrName>style.visibility</p:attrName>
                                        </p:attrNameLst>
                                      </p:cBhvr>
                                      <p:to>
                                        <p:strVal val="hidden"/>
                                      </p:to>
                                    </p:set>
                                  </p:childTnLst>
                                </p:cTn>
                              </p:par>
                              <p:par>
                                <p:cTn id="341" presetID="1" presetClass="exit" presetSubtype="0" fill="hold" nodeType="withEffect">
                                  <p:stCondLst>
                                    <p:cond delay="0"/>
                                  </p:stCondLst>
                                  <p:childTnLst>
                                    <p:set>
                                      <p:cBhvr>
                                        <p:cTn id="342" dur="1" fill="hold">
                                          <p:stCondLst>
                                            <p:cond delay="0"/>
                                          </p:stCondLst>
                                        </p:cTn>
                                        <p:tgtEl>
                                          <p:spTgt spid="1236128"/>
                                        </p:tgtEl>
                                        <p:attrNameLst>
                                          <p:attrName>style.visibility</p:attrName>
                                        </p:attrNameLst>
                                      </p:cBhvr>
                                      <p:to>
                                        <p:strVal val="hidden"/>
                                      </p:to>
                                    </p:set>
                                  </p:childTnLst>
                                </p:cTn>
                              </p:par>
                              <p:par>
                                <p:cTn id="343" presetID="1" presetClass="exit" presetSubtype="0" fill="hold" nodeType="withEffect">
                                  <p:stCondLst>
                                    <p:cond delay="0"/>
                                  </p:stCondLst>
                                  <p:childTnLst>
                                    <p:set>
                                      <p:cBhvr>
                                        <p:cTn id="344" dur="1" fill="hold">
                                          <p:stCondLst>
                                            <p:cond delay="0"/>
                                          </p:stCondLst>
                                        </p:cTn>
                                        <p:tgtEl>
                                          <p:spTgt spid="1236129"/>
                                        </p:tgtEl>
                                        <p:attrNameLst>
                                          <p:attrName>style.visibility</p:attrName>
                                        </p:attrNameLst>
                                      </p:cBhvr>
                                      <p:to>
                                        <p:strVal val="hidden"/>
                                      </p:to>
                                    </p:set>
                                  </p:childTnLst>
                                </p:cTn>
                              </p:par>
                              <p:par>
                                <p:cTn id="345" presetID="1" presetClass="exit" presetSubtype="0" fill="hold" nodeType="withEffect">
                                  <p:stCondLst>
                                    <p:cond delay="0"/>
                                  </p:stCondLst>
                                  <p:childTnLst>
                                    <p:set>
                                      <p:cBhvr>
                                        <p:cTn id="346" dur="1" fill="hold">
                                          <p:stCondLst>
                                            <p:cond delay="0"/>
                                          </p:stCondLst>
                                        </p:cTn>
                                        <p:tgtEl>
                                          <p:spTgt spid="1236130"/>
                                        </p:tgtEl>
                                        <p:attrNameLst>
                                          <p:attrName>style.visibility</p:attrName>
                                        </p:attrNameLst>
                                      </p:cBhvr>
                                      <p:to>
                                        <p:strVal val="hidden"/>
                                      </p:to>
                                    </p:set>
                                  </p:childTnLst>
                                </p:cTn>
                              </p:par>
                              <p:par>
                                <p:cTn id="347" presetID="1" presetClass="exit" presetSubtype="0" fill="hold" nodeType="withEffect">
                                  <p:stCondLst>
                                    <p:cond delay="0"/>
                                  </p:stCondLst>
                                  <p:childTnLst>
                                    <p:set>
                                      <p:cBhvr>
                                        <p:cTn id="348" dur="1" fill="hold">
                                          <p:stCondLst>
                                            <p:cond delay="0"/>
                                          </p:stCondLst>
                                        </p:cTn>
                                        <p:tgtEl>
                                          <p:spTgt spid="1236131"/>
                                        </p:tgtEl>
                                        <p:attrNameLst>
                                          <p:attrName>style.visibility</p:attrName>
                                        </p:attrNameLst>
                                      </p:cBhvr>
                                      <p:to>
                                        <p:strVal val="hidden"/>
                                      </p:to>
                                    </p:set>
                                  </p:childTnLst>
                                </p:cTn>
                              </p:par>
                              <p:par>
                                <p:cTn id="349" presetID="1" presetClass="exit" presetSubtype="0" fill="hold" nodeType="withEffect">
                                  <p:stCondLst>
                                    <p:cond delay="0"/>
                                  </p:stCondLst>
                                  <p:childTnLst>
                                    <p:set>
                                      <p:cBhvr>
                                        <p:cTn id="350" dur="1" fill="hold">
                                          <p:stCondLst>
                                            <p:cond delay="0"/>
                                          </p:stCondLst>
                                        </p:cTn>
                                        <p:tgtEl>
                                          <p:spTgt spid="1236132"/>
                                        </p:tgtEl>
                                        <p:attrNameLst>
                                          <p:attrName>style.visibility</p:attrName>
                                        </p:attrNameLst>
                                      </p:cBhvr>
                                      <p:to>
                                        <p:strVal val="hidden"/>
                                      </p:to>
                                    </p:set>
                                  </p:childTnLst>
                                </p:cTn>
                              </p:par>
                              <p:par>
                                <p:cTn id="351" presetID="1" presetClass="exit" presetSubtype="0" fill="hold" nodeType="withEffect">
                                  <p:stCondLst>
                                    <p:cond delay="0"/>
                                  </p:stCondLst>
                                  <p:childTnLst>
                                    <p:set>
                                      <p:cBhvr>
                                        <p:cTn id="352" dur="1" fill="hold">
                                          <p:stCondLst>
                                            <p:cond delay="0"/>
                                          </p:stCondLst>
                                        </p:cTn>
                                        <p:tgtEl>
                                          <p:spTgt spid="1236133"/>
                                        </p:tgtEl>
                                        <p:attrNameLst>
                                          <p:attrName>style.visibility</p:attrName>
                                        </p:attrNameLst>
                                      </p:cBhvr>
                                      <p:to>
                                        <p:strVal val="hidden"/>
                                      </p:to>
                                    </p:set>
                                  </p:childTnLst>
                                </p:cTn>
                              </p:par>
                              <p:par>
                                <p:cTn id="353" presetID="1" presetClass="exit" presetSubtype="0" fill="hold" nodeType="withEffect">
                                  <p:stCondLst>
                                    <p:cond delay="0"/>
                                  </p:stCondLst>
                                  <p:childTnLst>
                                    <p:set>
                                      <p:cBhvr>
                                        <p:cTn id="354" dur="1" fill="hold">
                                          <p:stCondLst>
                                            <p:cond delay="0"/>
                                          </p:stCondLst>
                                        </p:cTn>
                                        <p:tgtEl>
                                          <p:spTgt spid="1236134"/>
                                        </p:tgtEl>
                                        <p:attrNameLst>
                                          <p:attrName>style.visibility</p:attrName>
                                        </p:attrNameLst>
                                      </p:cBhvr>
                                      <p:to>
                                        <p:strVal val="hidden"/>
                                      </p:to>
                                    </p:set>
                                  </p:childTnLst>
                                </p:cTn>
                              </p:par>
                              <p:par>
                                <p:cTn id="355" presetID="1" presetClass="exit" presetSubtype="0" fill="hold" nodeType="withEffect">
                                  <p:stCondLst>
                                    <p:cond delay="0"/>
                                  </p:stCondLst>
                                  <p:childTnLst>
                                    <p:set>
                                      <p:cBhvr>
                                        <p:cTn id="356" dur="1" fill="hold">
                                          <p:stCondLst>
                                            <p:cond delay="0"/>
                                          </p:stCondLst>
                                        </p:cTn>
                                        <p:tgtEl>
                                          <p:spTgt spid="1236135"/>
                                        </p:tgtEl>
                                        <p:attrNameLst>
                                          <p:attrName>style.visibility</p:attrName>
                                        </p:attrNameLst>
                                      </p:cBhvr>
                                      <p:to>
                                        <p:strVal val="hidden"/>
                                      </p:to>
                                    </p:set>
                                  </p:childTnLst>
                                </p:cTn>
                              </p:par>
                              <p:par>
                                <p:cTn id="357" presetID="1" presetClass="exit" presetSubtype="0" fill="hold" nodeType="withEffect">
                                  <p:stCondLst>
                                    <p:cond delay="0"/>
                                  </p:stCondLst>
                                  <p:childTnLst>
                                    <p:set>
                                      <p:cBhvr>
                                        <p:cTn id="358" dur="1" fill="hold">
                                          <p:stCondLst>
                                            <p:cond delay="0"/>
                                          </p:stCondLst>
                                        </p:cTn>
                                        <p:tgtEl>
                                          <p:spTgt spid="1236136"/>
                                        </p:tgtEl>
                                        <p:attrNameLst>
                                          <p:attrName>style.visibility</p:attrName>
                                        </p:attrNameLst>
                                      </p:cBhvr>
                                      <p:to>
                                        <p:strVal val="hidden"/>
                                      </p:to>
                                    </p:set>
                                  </p:childTnLst>
                                </p:cTn>
                              </p:par>
                              <p:par>
                                <p:cTn id="359" presetID="1" presetClass="exit" presetSubtype="0" fill="hold" nodeType="withEffect">
                                  <p:stCondLst>
                                    <p:cond delay="0"/>
                                  </p:stCondLst>
                                  <p:childTnLst>
                                    <p:set>
                                      <p:cBhvr>
                                        <p:cTn id="360" dur="1" fill="hold">
                                          <p:stCondLst>
                                            <p:cond delay="0"/>
                                          </p:stCondLst>
                                        </p:cTn>
                                        <p:tgtEl>
                                          <p:spTgt spid="1236137"/>
                                        </p:tgtEl>
                                        <p:attrNameLst>
                                          <p:attrName>style.visibility</p:attrName>
                                        </p:attrNameLst>
                                      </p:cBhvr>
                                      <p:to>
                                        <p:strVal val="hidden"/>
                                      </p:to>
                                    </p:set>
                                  </p:childTnLst>
                                </p:cTn>
                              </p:par>
                              <p:par>
                                <p:cTn id="361" presetID="1" presetClass="exit" presetSubtype="0" fill="hold" nodeType="withEffect">
                                  <p:stCondLst>
                                    <p:cond delay="0"/>
                                  </p:stCondLst>
                                  <p:childTnLst>
                                    <p:set>
                                      <p:cBhvr>
                                        <p:cTn id="362" dur="1" fill="hold">
                                          <p:stCondLst>
                                            <p:cond delay="0"/>
                                          </p:stCondLst>
                                        </p:cTn>
                                        <p:tgtEl>
                                          <p:spTgt spid="1236138"/>
                                        </p:tgtEl>
                                        <p:attrNameLst>
                                          <p:attrName>style.visibility</p:attrName>
                                        </p:attrNameLst>
                                      </p:cBhvr>
                                      <p:to>
                                        <p:strVal val="hidden"/>
                                      </p:to>
                                    </p:set>
                                  </p:childTnLst>
                                </p:cTn>
                              </p:par>
                              <p:par>
                                <p:cTn id="363" presetID="1" presetClass="exit" presetSubtype="0" fill="hold" nodeType="withEffect">
                                  <p:stCondLst>
                                    <p:cond delay="0"/>
                                  </p:stCondLst>
                                  <p:childTnLst>
                                    <p:set>
                                      <p:cBhvr>
                                        <p:cTn id="364" dur="1" fill="hold">
                                          <p:stCondLst>
                                            <p:cond delay="0"/>
                                          </p:stCondLst>
                                        </p:cTn>
                                        <p:tgtEl>
                                          <p:spTgt spid="1236139"/>
                                        </p:tgtEl>
                                        <p:attrNameLst>
                                          <p:attrName>style.visibility</p:attrName>
                                        </p:attrNameLst>
                                      </p:cBhvr>
                                      <p:to>
                                        <p:strVal val="hidden"/>
                                      </p:to>
                                    </p:set>
                                  </p:childTnLst>
                                </p:cTn>
                              </p:par>
                              <p:par>
                                <p:cTn id="365" presetID="1" presetClass="exit" presetSubtype="0" fill="hold" nodeType="withEffect">
                                  <p:stCondLst>
                                    <p:cond delay="0"/>
                                  </p:stCondLst>
                                  <p:childTnLst>
                                    <p:set>
                                      <p:cBhvr>
                                        <p:cTn id="366" dur="1" fill="hold">
                                          <p:stCondLst>
                                            <p:cond delay="0"/>
                                          </p:stCondLst>
                                        </p:cTn>
                                        <p:tgtEl>
                                          <p:spTgt spid="1236140"/>
                                        </p:tgtEl>
                                        <p:attrNameLst>
                                          <p:attrName>style.visibility</p:attrName>
                                        </p:attrNameLst>
                                      </p:cBhvr>
                                      <p:to>
                                        <p:strVal val="hidden"/>
                                      </p:to>
                                    </p:set>
                                  </p:childTnLst>
                                </p:cTn>
                              </p:par>
                              <p:par>
                                <p:cTn id="367" presetID="1" presetClass="exit" presetSubtype="0" fill="hold" nodeType="withEffect">
                                  <p:stCondLst>
                                    <p:cond delay="0"/>
                                  </p:stCondLst>
                                  <p:childTnLst>
                                    <p:set>
                                      <p:cBhvr>
                                        <p:cTn id="368" dur="1" fill="hold">
                                          <p:stCondLst>
                                            <p:cond delay="0"/>
                                          </p:stCondLst>
                                        </p:cTn>
                                        <p:tgtEl>
                                          <p:spTgt spid="1236141"/>
                                        </p:tgtEl>
                                        <p:attrNameLst>
                                          <p:attrName>style.visibility</p:attrName>
                                        </p:attrNameLst>
                                      </p:cBhvr>
                                      <p:to>
                                        <p:strVal val="hidden"/>
                                      </p:to>
                                    </p:set>
                                  </p:childTnLst>
                                </p:cTn>
                              </p:par>
                              <p:par>
                                <p:cTn id="369" presetID="1" presetClass="exit" presetSubtype="0" fill="hold" nodeType="withEffect">
                                  <p:stCondLst>
                                    <p:cond delay="0"/>
                                  </p:stCondLst>
                                  <p:childTnLst>
                                    <p:set>
                                      <p:cBhvr>
                                        <p:cTn id="370" dur="1" fill="hold">
                                          <p:stCondLst>
                                            <p:cond delay="0"/>
                                          </p:stCondLst>
                                        </p:cTn>
                                        <p:tgtEl>
                                          <p:spTgt spid="1236142"/>
                                        </p:tgtEl>
                                        <p:attrNameLst>
                                          <p:attrName>style.visibility</p:attrName>
                                        </p:attrNameLst>
                                      </p:cBhvr>
                                      <p:to>
                                        <p:strVal val="hidden"/>
                                      </p:to>
                                    </p:set>
                                  </p:childTnLst>
                                </p:cTn>
                              </p:par>
                              <p:par>
                                <p:cTn id="371" presetID="1" presetClass="exit" presetSubtype="0" fill="hold" nodeType="withEffect">
                                  <p:stCondLst>
                                    <p:cond delay="0"/>
                                  </p:stCondLst>
                                  <p:childTnLst>
                                    <p:set>
                                      <p:cBhvr>
                                        <p:cTn id="372" dur="1" fill="hold">
                                          <p:stCondLst>
                                            <p:cond delay="0"/>
                                          </p:stCondLst>
                                        </p:cTn>
                                        <p:tgtEl>
                                          <p:spTgt spid="1236143"/>
                                        </p:tgtEl>
                                        <p:attrNameLst>
                                          <p:attrName>style.visibility</p:attrName>
                                        </p:attrNameLst>
                                      </p:cBhvr>
                                      <p:to>
                                        <p:strVal val="hidden"/>
                                      </p:to>
                                    </p:set>
                                  </p:childTnLst>
                                </p:cTn>
                              </p:par>
                              <p:par>
                                <p:cTn id="373" presetID="1" presetClass="exit" presetSubtype="0" fill="hold" nodeType="withEffect">
                                  <p:stCondLst>
                                    <p:cond delay="0"/>
                                  </p:stCondLst>
                                  <p:childTnLst>
                                    <p:set>
                                      <p:cBhvr>
                                        <p:cTn id="374" dur="1" fill="hold">
                                          <p:stCondLst>
                                            <p:cond delay="0"/>
                                          </p:stCondLst>
                                        </p:cTn>
                                        <p:tgtEl>
                                          <p:spTgt spid="1236144"/>
                                        </p:tgtEl>
                                        <p:attrNameLst>
                                          <p:attrName>style.visibility</p:attrName>
                                        </p:attrNameLst>
                                      </p:cBhvr>
                                      <p:to>
                                        <p:strVal val="hidden"/>
                                      </p:to>
                                    </p:set>
                                  </p:childTnLst>
                                </p:cTn>
                              </p:par>
                              <p:par>
                                <p:cTn id="375" presetID="1" presetClass="exit" presetSubtype="0" fill="hold" nodeType="withEffect">
                                  <p:stCondLst>
                                    <p:cond delay="0"/>
                                  </p:stCondLst>
                                  <p:childTnLst>
                                    <p:set>
                                      <p:cBhvr>
                                        <p:cTn id="376" dur="1" fill="hold">
                                          <p:stCondLst>
                                            <p:cond delay="0"/>
                                          </p:stCondLst>
                                        </p:cTn>
                                        <p:tgtEl>
                                          <p:spTgt spid="1236145"/>
                                        </p:tgtEl>
                                        <p:attrNameLst>
                                          <p:attrName>style.visibility</p:attrName>
                                        </p:attrNameLst>
                                      </p:cBhvr>
                                      <p:to>
                                        <p:strVal val="hidden"/>
                                      </p:to>
                                    </p:set>
                                  </p:childTnLst>
                                </p:cTn>
                              </p:par>
                              <p:par>
                                <p:cTn id="377" presetID="1" presetClass="exit" presetSubtype="0" fill="hold" nodeType="withEffect">
                                  <p:stCondLst>
                                    <p:cond delay="0"/>
                                  </p:stCondLst>
                                  <p:childTnLst>
                                    <p:set>
                                      <p:cBhvr>
                                        <p:cTn id="378" dur="1" fill="hold">
                                          <p:stCondLst>
                                            <p:cond delay="0"/>
                                          </p:stCondLst>
                                        </p:cTn>
                                        <p:tgtEl>
                                          <p:spTgt spid="1236146"/>
                                        </p:tgtEl>
                                        <p:attrNameLst>
                                          <p:attrName>style.visibility</p:attrName>
                                        </p:attrNameLst>
                                      </p:cBhvr>
                                      <p:to>
                                        <p:strVal val="hidden"/>
                                      </p:to>
                                    </p:set>
                                  </p:childTnLst>
                                </p:cTn>
                              </p:par>
                              <p:par>
                                <p:cTn id="379" presetID="1" presetClass="exit" presetSubtype="0" fill="hold" nodeType="withEffect">
                                  <p:stCondLst>
                                    <p:cond delay="0"/>
                                  </p:stCondLst>
                                  <p:childTnLst>
                                    <p:set>
                                      <p:cBhvr>
                                        <p:cTn id="380" dur="1" fill="hold">
                                          <p:stCondLst>
                                            <p:cond delay="0"/>
                                          </p:stCondLst>
                                        </p:cTn>
                                        <p:tgtEl>
                                          <p:spTgt spid="1236147"/>
                                        </p:tgtEl>
                                        <p:attrNameLst>
                                          <p:attrName>style.visibility</p:attrName>
                                        </p:attrNameLst>
                                      </p:cBhvr>
                                      <p:to>
                                        <p:strVal val="hidden"/>
                                      </p:to>
                                    </p:set>
                                  </p:childTnLst>
                                </p:cTn>
                              </p:par>
                              <p:par>
                                <p:cTn id="381" presetID="1" presetClass="exit" presetSubtype="0" fill="hold" nodeType="withEffect">
                                  <p:stCondLst>
                                    <p:cond delay="0"/>
                                  </p:stCondLst>
                                  <p:childTnLst>
                                    <p:set>
                                      <p:cBhvr>
                                        <p:cTn id="382" dur="1" fill="hold">
                                          <p:stCondLst>
                                            <p:cond delay="0"/>
                                          </p:stCondLst>
                                        </p:cTn>
                                        <p:tgtEl>
                                          <p:spTgt spid="1236148"/>
                                        </p:tgtEl>
                                        <p:attrNameLst>
                                          <p:attrName>style.visibility</p:attrName>
                                        </p:attrNameLst>
                                      </p:cBhvr>
                                      <p:to>
                                        <p:strVal val="hidden"/>
                                      </p:to>
                                    </p:set>
                                  </p:childTnLst>
                                </p:cTn>
                              </p:par>
                              <p:par>
                                <p:cTn id="383" presetID="1" presetClass="exit" presetSubtype="0" fill="hold" nodeType="withEffect">
                                  <p:stCondLst>
                                    <p:cond delay="0"/>
                                  </p:stCondLst>
                                  <p:childTnLst>
                                    <p:set>
                                      <p:cBhvr>
                                        <p:cTn id="384" dur="1" fill="hold">
                                          <p:stCondLst>
                                            <p:cond delay="0"/>
                                          </p:stCondLst>
                                        </p:cTn>
                                        <p:tgtEl>
                                          <p:spTgt spid="1236149"/>
                                        </p:tgtEl>
                                        <p:attrNameLst>
                                          <p:attrName>style.visibility</p:attrName>
                                        </p:attrNameLst>
                                      </p:cBhvr>
                                      <p:to>
                                        <p:strVal val="hidden"/>
                                      </p:to>
                                    </p:set>
                                  </p:childTnLst>
                                </p:cTn>
                              </p:par>
                              <p:par>
                                <p:cTn id="385" presetID="1" presetClass="exit" presetSubtype="0" fill="hold" nodeType="withEffect">
                                  <p:stCondLst>
                                    <p:cond delay="0"/>
                                  </p:stCondLst>
                                  <p:childTnLst>
                                    <p:set>
                                      <p:cBhvr>
                                        <p:cTn id="386" dur="1" fill="hold">
                                          <p:stCondLst>
                                            <p:cond delay="0"/>
                                          </p:stCondLst>
                                        </p:cTn>
                                        <p:tgtEl>
                                          <p:spTgt spid="1236150"/>
                                        </p:tgtEl>
                                        <p:attrNameLst>
                                          <p:attrName>style.visibility</p:attrName>
                                        </p:attrNameLst>
                                      </p:cBhvr>
                                      <p:to>
                                        <p:strVal val="hidden"/>
                                      </p:to>
                                    </p:set>
                                  </p:childTnLst>
                                </p:cTn>
                              </p:par>
                              <p:par>
                                <p:cTn id="387" presetID="1" presetClass="exit" presetSubtype="0" fill="hold" nodeType="withEffect">
                                  <p:stCondLst>
                                    <p:cond delay="0"/>
                                  </p:stCondLst>
                                  <p:childTnLst>
                                    <p:set>
                                      <p:cBhvr>
                                        <p:cTn id="388" dur="1" fill="hold">
                                          <p:stCondLst>
                                            <p:cond delay="0"/>
                                          </p:stCondLst>
                                        </p:cTn>
                                        <p:tgtEl>
                                          <p:spTgt spid="1236151"/>
                                        </p:tgtEl>
                                        <p:attrNameLst>
                                          <p:attrName>style.visibility</p:attrName>
                                        </p:attrNameLst>
                                      </p:cBhvr>
                                      <p:to>
                                        <p:strVal val="hidden"/>
                                      </p:to>
                                    </p:set>
                                  </p:childTnLst>
                                </p:cTn>
                              </p:par>
                              <p:par>
                                <p:cTn id="389" presetID="1" presetClass="exit" presetSubtype="0" fill="hold" nodeType="withEffect">
                                  <p:stCondLst>
                                    <p:cond delay="0"/>
                                  </p:stCondLst>
                                  <p:childTnLst>
                                    <p:set>
                                      <p:cBhvr>
                                        <p:cTn id="390" dur="1" fill="hold">
                                          <p:stCondLst>
                                            <p:cond delay="0"/>
                                          </p:stCondLst>
                                        </p:cTn>
                                        <p:tgtEl>
                                          <p:spTgt spid="1236152"/>
                                        </p:tgtEl>
                                        <p:attrNameLst>
                                          <p:attrName>style.visibility</p:attrName>
                                        </p:attrNameLst>
                                      </p:cBhvr>
                                      <p:to>
                                        <p:strVal val="hidden"/>
                                      </p:to>
                                    </p:set>
                                  </p:childTnLst>
                                </p:cTn>
                              </p:par>
                              <p:par>
                                <p:cTn id="391" presetID="1" presetClass="exit" presetSubtype="0" fill="hold" nodeType="withEffect">
                                  <p:stCondLst>
                                    <p:cond delay="0"/>
                                  </p:stCondLst>
                                  <p:childTnLst>
                                    <p:set>
                                      <p:cBhvr>
                                        <p:cTn id="392" dur="1" fill="hold">
                                          <p:stCondLst>
                                            <p:cond delay="0"/>
                                          </p:stCondLst>
                                        </p:cTn>
                                        <p:tgtEl>
                                          <p:spTgt spid="1236153"/>
                                        </p:tgtEl>
                                        <p:attrNameLst>
                                          <p:attrName>style.visibility</p:attrName>
                                        </p:attrNameLst>
                                      </p:cBhvr>
                                      <p:to>
                                        <p:strVal val="hidden"/>
                                      </p:to>
                                    </p:set>
                                  </p:childTnLst>
                                </p:cTn>
                              </p:par>
                              <p:par>
                                <p:cTn id="393" presetID="1" presetClass="exit" presetSubtype="0" fill="hold" nodeType="withEffect">
                                  <p:stCondLst>
                                    <p:cond delay="0"/>
                                  </p:stCondLst>
                                  <p:childTnLst>
                                    <p:set>
                                      <p:cBhvr>
                                        <p:cTn id="394" dur="1" fill="hold">
                                          <p:stCondLst>
                                            <p:cond delay="0"/>
                                          </p:stCondLst>
                                        </p:cTn>
                                        <p:tgtEl>
                                          <p:spTgt spid="1236154"/>
                                        </p:tgtEl>
                                        <p:attrNameLst>
                                          <p:attrName>style.visibility</p:attrName>
                                        </p:attrNameLst>
                                      </p:cBhvr>
                                      <p:to>
                                        <p:strVal val="hidden"/>
                                      </p:to>
                                    </p:set>
                                  </p:childTnLst>
                                </p:cTn>
                              </p:par>
                              <p:par>
                                <p:cTn id="395" presetID="1" presetClass="exit" presetSubtype="0" fill="hold" nodeType="withEffect">
                                  <p:stCondLst>
                                    <p:cond delay="0"/>
                                  </p:stCondLst>
                                  <p:childTnLst>
                                    <p:set>
                                      <p:cBhvr>
                                        <p:cTn id="396" dur="1" fill="hold">
                                          <p:stCondLst>
                                            <p:cond delay="0"/>
                                          </p:stCondLst>
                                        </p:cTn>
                                        <p:tgtEl>
                                          <p:spTgt spid="1236155"/>
                                        </p:tgtEl>
                                        <p:attrNameLst>
                                          <p:attrName>style.visibility</p:attrName>
                                        </p:attrNameLst>
                                      </p:cBhvr>
                                      <p:to>
                                        <p:strVal val="hidden"/>
                                      </p:to>
                                    </p:set>
                                  </p:childTnLst>
                                </p:cTn>
                              </p:par>
                              <p:par>
                                <p:cTn id="397" presetID="1" presetClass="exit" presetSubtype="0" fill="hold" nodeType="withEffect">
                                  <p:stCondLst>
                                    <p:cond delay="0"/>
                                  </p:stCondLst>
                                  <p:childTnLst>
                                    <p:set>
                                      <p:cBhvr>
                                        <p:cTn id="398" dur="1" fill="hold">
                                          <p:stCondLst>
                                            <p:cond delay="0"/>
                                          </p:stCondLst>
                                        </p:cTn>
                                        <p:tgtEl>
                                          <p:spTgt spid="1236156"/>
                                        </p:tgtEl>
                                        <p:attrNameLst>
                                          <p:attrName>style.visibility</p:attrName>
                                        </p:attrNameLst>
                                      </p:cBhvr>
                                      <p:to>
                                        <p:strVal val="hidden"/>
                                      </p:to>
                                    </p:set>
                                  </p:childTnLst>
                                </p:cTn>
                              </p:par>
                              <p:par>
                                <p:cTn id="399" presetID="1" presetClass="exit" presetSubtype="0" fill="hold" nodeType="withEffect">
                                  <p:stCondLst>
                                    <p:cond delay="0"/>
                                  </p:stCondLst>
                                  <p:childTnLst>
                                    <p:set>
                                      <p:cBhvr>
                                        <p:cTn id="400" dur="1" fill="hold">
                                          <p:stCondLst>
                                            <p:cond delay="0"/>
                                          </p:stCondLst>
                                        </p:cTn>
                                        <p:tgtEl>
                                          <p:spTgt spid="1236157"/>
                                        </p:tgtEl>
                                        <p:attrNameLst>
                                          <p:attrName>style.visibility</p:attrName>
                                        </p:attrNameLst>
                                      </p:cBhvr>
                                      <p:to>
                                        <p:strVal val="hidden"/>
                                      </p:to>
                                    </p:set>
                                  </p:childTnLst>
                                </p:cTn>
                              </p:par>
                              <p:par>
                                <p:cTn id="401" presetID="1" presetClass="exit" presetSubtype="0" fill="hold" nodeType="withEffect">
                                  <p:stCondLst>
                                    <p:cond delay="0"/>
                                  </p:stCondLst>
                                  <p:childTnLst>
                                    <p:set>
                                      <p:cBhvr>
                                        <p:cTn id="402" dur="1" fill="hold">
                                          <p:stCondLst>
                                            <p:cond delay="0"/>
                                          </p:stCondLst>
                                        </p:cTn>
                                        <p:tgtEl>
                                          <p:spTgt spid="1236158"/>
                                        </p:tgtEl>
                                        <p:attrNameLst>
                                          <p:attrName>style.visibility</p:attrName>
                                        </p:attrNameLst>
                                      </p:cBhvr>
                                      <p:to>
                                        <p:strVal val="hidden"/>
                                      </p:to>
                                    </p:set>
                                  </p:childTnLst>
                                </p:cTn>
                              </p:par>
                              <p:par>
                                <p:cTn id="403" presetID="1" presetClass="exit" presetSubtype="0" fill="hold" nodeType="withEffect">
                                  <p:stCondLst>
                                    <p:cond delay="0"/>
                                  </p:stCondLst>
                                  <p:childTnLst>
                                    <p:set>
                                      <p:cBhvr>
                                        <p:cTn id="404" dur="1" fill="hold">
                                          <p:stCondLst>
                                            <p:cond delay="0"/>
                                          </p:stCondLst>
                                        </p:cTn>
                                        <p:tgtEl>
                                          <p:spTgt spid="1236159"/>
                                        </p:tgtEl>
                                        <p:attrNameLst>
                                          <p:attrName>style.visibility</p:attrName>
                                        </p:attrNameLst>
                                      </p:cBhvr>
                                      <p:to>
                                        <p:strVal val="hidden"/>
                                      </p:to>
                                    </p:set>
                                  </p:childTnLst>
                                </p:cTn>
                              </p:par>
                              <p:par>
                                <p:cTn id="405" presetID="1" presetClass="exit" presetSubtype="0" fill="hold" nodeType="withEffect">
                                  <p:stCondLst>
                                    <p:cond delay="0"/>
                                  </p:stCondLst>
                                  <p:childTnLst>
                                    <p:set>
                                      <p:cBhvr>
                                        <p:cTn id="406" dur="1" fill="hold">
                                          <p:stCondLst>
                                            <p:cond delay="0"/>
                                          </p:stCondLst>
                                        </p:cTn>
                                        <p:tgtEl>
                                          <p:spTgt spid="1236160"/>
                                        </p:tgtEl>
                                        <p:attrNameLst>
                                          <p:attrName>style.visibility</p:attrName>
                                        </p:attrNameLst>
                                      </p:cBhvr>
                                      <p:to>
                                        <p:strVal val="hidden"/>
                                      </p:to>
                                    </p:set>
                                  </p:childTnLst>
                                </p:cTn>
                              </p:par>
                              <p:par>
                                <p:cTn id="407" presetID="1" presetClass="exit" presetSubtype="0" fill="hold" nodeType="withEffect">
                                  <p:stCondLst>
                                    <p:cond delay="0"/>
                                  </p:stCondLst>
                                  <p:childTnLst>
                                    <p:set>
                                      <p:cBhvr>
                                        <p:cTn id="408" dur="1" fill="hold">
                                          <p:stCondLst>
                                            <p:cond delay="0"/>
                                          </p:stCondLst>
                                        </p:cTn>
                                        <p:tgtEl>
                                          <p:spTgt spid="1236161"/>
                                        </p:tgtEl>
                                        <p:attrNameLst>
                                          <p:attrName>style.visibility</p:attrName>
                                        </p:attrNameLst>
                                      </p:cBhvr>
                                      <p:to>
                                        <p:strVal val="hidden"/>
                                      </p:to>
                                    </p:set>
                                  </p:childTnLst>
                                </p:cTn>
                              </p:par>
                              <p:par>
                                <p:cTn id="409" presetID="1" presetClass="exit" presetSubtype="0" fill="hold" nodeType="withEffect">
                                  <p:stCondLst>
                                    <p:cond delay="0"/>
                                  </p:stCondLst>
                                  <p:childTnLst>
                                    <p:set>
                                      <p:cBhvr>
                                        <p:cTn id="410" dur="1" fill="hold">
                                          <p:stCondLst>
                                            <p:cond delay="0"/>
                                          </p:stCondLst>
                                        </p:cTn>
                                        <p:tgtEl>
                                          <p:spTgt spid="1236162"/>
                                        </p:tgtEl>
                                        <p:attrNameLst>
                                          <p:attrName>style.visibility</p:attrName>
                                        </p:attrNameLst>
                                      </p:cBhvr>
                                      <p:to>
                                        <p:strVal val="hidden"/>
                                      </p:to>
                                    </p:set>
                                  </p:childTnLst>
                                </p:cTn>
                              </p:par>
                              <p:par>
                                <p:cTn id="411" presetID="1" presetClass="exit" presetSubtype="0" fill="hold" nodeType="withEffect">
                                  <p:stCondLst>
                                    <p:cond delay="0"/>
                                  </p:stCondLst>
                                  <p:childTnLst>
                                    <p:set>
                                      <p:cBhvr>
                                        <p:cTn id="412" dur="1" fill="hold">
                                          <p:stCondLst>
                                            <p:cond delay="0"/>
                                          </p:stCondLst>
                                        </p:cTn>
                                        <p:tgtEl>
                                          <p:spTgt spid="1236163"/>
                                        </p:tgtEl>
                                        <p:attrNameLst>
                                          <p:attrName>style.visibility</p:attrName>
                                        </p:attrNameLst>
                                      </p:cBhvr>
                                      <p:to>
                                        <p:strVal val="hidden"/>
                                      </p:to>
                                    </p:set>
                                  </p:childTnLst>
                                </p:cTn>
                              </p:par>
                              <p:par>
                                <p:cTn id="413" presetID="1" presetClass="exit" presetSubtype="0" fill="hold" nodeType="withEffect">
                                  <p:stCondLst>
                                    <p:cond delay="0"/>
                                  </p:stCondLst>
                                  <p:childTnLst>
                                    <p:set>
                                      <p:cBhvr>
                                        <p:cTn id="414" dur="1" fill="hold">
                                          <p:stCondLst>
                                            <p:cond delay="0"/>
                                          </p:stCondLst>
                                        </p:cTn>
                                        <p:tgtEl>
                                          <p:spTgt spid="1236164"/>
                                        </p:tgtEl>
                                        <p:attrNameLst>
                                          <p:attrName>style.visibility</p:attrName>
                                        </p:attrNameLst>
                                      </p:cBhvr>
                                      <p:to>
                                        <p:strVal val="hidden"/>
                                      </p:to>
                                    </p:set>
                                  </p:childTnLst>
                                </p:cTn>
                              </p:par>
                              <p:par>
                                <p:cTn id="415" presetID="1" presetClass="exit" presetSubtype="0" fill="hold" nodeType="withEffect">
                                  <p:stCondLst>
                                    <p:cond delay="0"/>
                                  </p:stCondLst>
                                  <p:childTnLst>
                                    <p:set>
                                      <p:cBhvr>
                                        <p:cTn id="416" dur="1" fill="hold">
                                          <p:stCondLst>
                                            <p:cond delay="0"/>
                                          </p:stCondLst>
                                        </p:cTn>
                                        <p:tgtEl>
                                          <p:spTgt spid="1236165"/>
                                        </p:tgtEl>
                                        <p:attrNameLst>
                                          <p:attrName>style.visibility</p:attrName>
                                        </p:attrNameLst>
                                      </p:cBhvr>
                                      <p:to>
                                        <p:strVal val="hidden"/>
                                      </p:to>
                                    </p:set>
                                  </p:childTnLst>
                                </p:cTn>
                              </p:par>
                              <p:par>
                                <p:cTn id="417" presetID="1" presetClass="exit" presetSubtype="0" fill="hold" nodeType="withEffect">
                                  <p:stCondLst>
                                    <p:cond delay="0"/>
                                  </p:stCondLst>
                                  <p:childTnLst>
                                    <p:set>
                                      <p:cBhvr>
                                        <p:cTn id="418" dur="1" fill="hold">
                                          <p:stCondLst>
                                            <p:cond delay="0"/>
                                          </p:stCondLst>
                                        </p:cTn>
                                        <p:tgtEl>
                                          <p:spTgt spid="1236166"/>
                                        </p:tgtEl>
                                        <p:attrNameLst>
                                          <p:attrName>style.visibility</p:attrName>
                                        </p:attrNameLst>
                                      </p:cBhvr>
                                      <p:to>
                                        <p:strVal val="hidden"/>
                                      </p:to>
                                    </p:set>
                                  </p:childTnLst>
                                </p:cTn>
                              </p:par>
                              <p:par>
                                <p:cTn id="419" presetID="1" presetClass="exit" presetSubtype="0" fill="hold" nodeType="withEffect">
                                  <p:stCondLst>
                                    <p:cond delay="0"/>
                                  </p:stCondLst>
                                  <p:childTnLst>
                                    <p:set>
                                      <p:cBhvr>
                                        <p:cTn id="420" dur="1" fill="hold">
                                          <p:stCondLst>
                                            <p:cond delay="0"/>
                                          </p:stCondLst>
                                        </p:cTn>
                                        <p:tgtEl>
                                          <p:spTgt spid="1236167"/>
                                        </p:tgtEl>
                                        <p:attrNameLst>
                                          <p:attrName>style.visibility</p:attrName>
                                        </p:attrNameLst>
                                      </p:cBhvr>
                                      <p:to>
                                        <p:strVal val="hidden"/>
                                      </p:to>
                                    </p:set>
                                  </p:childTnLst>
                                </p:cTn>
                              </p:par>
                              <p:par>
                                <p:cTn id="421" presetID="1" presetClass="exit" presetSubtype="0" fill="hold" nodeType="withEffect">
                                  <p:stCondLst>
                                    <p:cond delay="0"/>
                                  </p:stCondLst>
                                  <p:childTnLst>
                                    <p:set>
                                      <p:cBhvr>
                                        <p:cTn id="422" dur="1" fill="hold">
                                          <p:stCondLst>
                                            <p:cond delay="0"/>
                                          </p:stCondLst>
                                        </p:cTn>
                                        <p:tgtEl>
                                          <p:spTgt spid="1236168"/>
                                        </p:tgtEl>
                                        <p:attrNameLst>
                                          <p:attrName>style.visibility</p:attrName>
                                        </p:attrNameLst>
                                      </p:cBhvr>
                                      <p:to>
                                        <p:strVal val="hidden"/>
                                      </p:to>
                                    </p:set>
                                  </p:childTnLst>
                                </p:cTn>
                              </p:par>
                              <p:par>
                                <p:cTn id="423" presetID="1" presetClass="exit" presetSubtype="0" fill="hold" nodeType="withEffect">
                                  <p:stCondLst>
                                    <p:cond delay="0"/>
                                  </p:stCondLst>
                                  <p:childTnLst>
                                    <p:set>
                                      <p:cBhvr>
                                        <p:cTn id="424" dur="1" fill="hold">
                                          <p:stCondLst>
                                            <p:cond delay="0"/>
                                          </p:stCondLst>
                                        </p:cTn>
                                        <p:tgtEl>
                                          <p:spTgt spid="1236169"/>
                                        </p:tgtEl>
                                        <p:attrNameLst>
                                          <p:attrName>style.visibility</p:attrName>
                                        </p:attrNameLst>
                                      </p:cBhvr>
                                      <p:to>
                                        <p:strVal val="hidden"/>
                                      </p:to>
                                    </p:set>
                                  </p:childTnLst>
                                </p:cTn>
                              </p:par>
                              <p:par>
                                <p:cTn id="425" presetID="1" presetClass="exit" presetSubtype="0" fill="hold" nodeType="withEffect">
                                  <p:stCondLst>
                                    <p:cond delay="0"/>
                                  </p:stCondLst>
                                  <p:childTnLst>
                                    <p:set>
                                      <p:cBhvr>
                                        <p:cTn id="426" dur="1" fill="hold">
                                          <p:stCondLst>
                                            <p:cond delay="0"/>
                                          </p:stCondLst>
                                        </p:cTn>
                                        <p:tgtEl>
                                          <p:spTgt spid="1236170"/>
                                        </p:tgtEl>
                                        <p:attrNameLst>
                                          <p:attrName>style.visibility</p:attrName>
                                        </p:attrNameLst>
                                      </p:cBhvr>
                                      <p:to>
                                        <p:strVal val="hidden"/>
                                      </p:to>
                                    </p:set>
                                  </p:childTnLst>
                                </p:cTn>
                              </p:par>
                              <p:par>
                                <p:cTn id="427" presetID="1" presetClass="exit" presetSubtype="0" fill="hold" nodeType="withEffect">
                                  <p:stCondLst>
                                    <p:cond delay="0"/>
                                  </p:stCondLst>
                                  <p:childTnLst>
                                    <p:set>
                                      <p:cBhvr>
                                        <p:cTn id="428" dur="1" fill="hold">
                                          <p:stCondLst>
                                            <p:cond delay="0"/>
                                          </p:stCondLst>
                                        </p:cTn>
                                        <p:tgtEl>
                                          <p:spTgt spid="2"/>
                                        </p:tgtEl>
                                        <p:attrNameLst>
                                          <p:attrName>style.visibility</p:attrName>
                                        </p:attrNameLst>
                                      </p:cBhvr>
                                      <p:to>
                                        <p:strVal val="hidden"/>
                                      </p:to>
                                    </p:set>
                                  </p:childTnLst>
                                </p:cTn>
                              </p:par>
                              <p:par>
                                <p:cTn id="429" presetID="1" presetClass="exit" presetSubtype="0" fill="hold" nodeType="withEffect">
                                  <p:stCondLst>
                                    <p:cond delay="0"/>
                                  </p:stCondLst>
                                  <p:childTnLst>
                                    <p:set>
                                      <p:cBhvr>
                                        <p:cTn id="430" dur="1" fill="hold">
                                          <p:stCondLst>
                                            <p:cond delay="0"/>
                                          </p:stCondLst>
                                        </p:cTn>
                                        <p:tgtEl>
                                          <p:spTgt spid="3"/>
                                        </p:tgtEl>
                                        <p:attrNameLst>
                                          <p:attrName>style.visibility</p:attrName>
                                        </p:attrNameLst>
                                      </p:cBhvr>
                                      <p:to>
                                        <p:strVal val="hidden"/>
                                      </p:to>
                                    </p:set>
                                  </p:childTnLst>
                                </p:cTn>
                              </p:par>
                              <p:par>
                                <p:cTn id="431" presetID="1" presetClass="exit" presetSubtype="0" fill="hold" nodeType="withEffect">
                                  <p:stCondLst>
                                    <p:cond delay="0"/>
                                  </p:stCondLst>
                                  <p:childTnLst>
                                    <p:set>
                                      <p:cBhvr>
                                        <p:cTn id="432" dur="1" fill="hold">
                                          <p:stCondLst>
                                            <p:cond delay="0"/>
                                          </p:stCondLst>
                                        </p:cTn>
                                        <p:tgtEl>
                                          <p:spTgt spid="4"/>
                                        </p:tgtEl>
                                        <p:attrNameLst>
                                          <p:attrName>style.visibility</p:attrName>
                                        </p:attrNameLst>
                                      </p:cBhvr>
                                      <p:to>
                                        <p:strVal val="hidden"/>
                                      </p:to>
                                    </p:set>
                                  </p:childTnLst>
                                </p:cTn>
                              </p:par>
                              <p:par>
                                <p:cTn id="433" presetID="1" presetClass="exit" presetSubtype="0" fill="hold" nodeType="withEffect">
                                  <p:stCondLst>
                                    <p:cond delay="0"/>
                                  </p:stCondLst>
                                  <p:childTnLst>
                                    <p:set>
                                      <p:cBhvr>
                                        <p:cTn id="434" dur="1" fill="hold">
                                          <p:stCondLst>
                                            <p:cond delay="0"/>
                                          </p:stCondLst>
                                        </p:cTn>
                                        <p:tgtEl>
                                          <p:spTgt spid="5"/>
                                        </p:tgtEl>
                                        <p:attrNameLst>
                                          <p:attrName>style.visibility</p:attrName>
                                        </p:attrNameLst>
                                      </p:cBhvr>
                                      <p:to>
                                        <p:strVal val="hidden"/>
                                      </p:to>
                                    </p:set>
                                  </p:childTnLst>
                                </p:cTn>
                              </p:par>
                              <p:par>
                                <p:cTn id="435" presetID="1" presetClass="exit" presetSubtype="0" fill="hold" nodeType="withEffect">
                                  <p:stCondLst>
                                    <p:cond delay="0"/>
                                  </p:stCondLst>
                                  <p:childTnLst>
                                    <p:set>
                                      <p:cBhvr>
                                        <p:cTn id="436" dur="1" fill="hold">
                                          <p:stCondLst>
                                            <p:cond delay="0"/>
                                          </p:stCondLst>
                                        </p:cTn>
                                        <p:tgtEl>
                                          <p:spTgt spid="1236975"/>
                                        </p:tgtEl>
                                        <p:attrNameLst>
                                          <p:attrName>style.visibility</p:attrName>
                                        </p:attrNameLst>
                                      </p:cBhvr>
                                      <p:to>
                                        <p:strVal val="hidden"/>
                                      </p:to>
                                    </p:set>
                                  </p:childTnLst>
                                </p:cTn>
                              </p:par>
                              <p:par>
                                <p:cTn id="437" presetID="1" presetClass="exit" presetSubtype="0" fill="hold" nodeType="withEffect">
                                  <p:stCondLst>
                                    <p:cond delay="0"/>
                                  </p:stCondLst>
                                  <p:childTnLst>
                                    <p:set>
                                      <p:cBhvr>
                                        <p:cTn id="438" dur="1" fill="hold">
                                          <p:stCondLst>
                                            <p:cond delay="0"/>
                                          </p:stCondLst>
                                        </p:cTn>
                                        <p:tgtEl>
                                          <p:spTgt spid="1236976"/>
                                        </p:tgtEl>
                                        <p:attrNameLst>
                                          <p:attrName>style.visibility</p:attrName>
                                        </p:attrNameLst>
                                      </p:cBhvr>
                                      <p:to>
                                        <p:strVal val="hidden"/>
                                      </p:to>
                                    </p:set>
                                  </p:childTnLst>
                                </p:cTn>
                              </p:par>
                              <p:par>
                                <p:cTn id="439" presetID="1" presetClass="exit" presetSubtype="0" fill="hold" nodeType="withEffect">
                                  <p:stCondLst>
                                    <p:cond delay="0"/>
                                  </p:stCondLst>
                                  <p:childTnLst>
                                    <p:set>
                                      <p:cBhvr>
                                        <p:cTn id="440" dur="1" fill="hold">
                                          <p:stCondLst>
                                            <p:cond delay="0"/>
                                          </p:stCondLst>
                                        </p:cTn>
                                        <p:tgtEl>
                                          <p:spTgt spid="1236977"/>
                                        </p:tgtEl>
                                        <p:attrNameLst>
                                          <p:attrName>style.visibility</p:attrName>
                                        </p:attrNameLst>
                                      </p:cBhvr>
                                      <p:to>
                                        <p:strVal val="hidden"/>
                                      </p:to>
                                    </p:set>
                                  </p:childTnLst>
                                </p:cTn>
                              </p:par>
                              <p:par>
                                <p:cTn id="441" presetID="1" presetClass="exit" presetSubtype="0" fill="hold" nodeType="withEffect">
                                  <p:stCondLst>
                                    <p:cond delay="0"/>
                                  </p:stCondLst>
                                  <p:childTnLst>
                                    <p:set>
                                      <p:cBhvr>
                                        <p:cTn id="442" dur="1" fill="hold">
                                          <p:stCondLst>
                                            <p:cond delay="0"/>
                                          </p:stCondLst>
                                        </p:cTn>
                                        <p:tgtEl>
                                          <p:spTgt spid="1236978"/>
                                        </p:tgtEl>
                                        <p:attrNameLst>
                                          <p:attrName>style.visibility</p:attrName>
                                        </p:attrNameLst>
                                      </p:cBhvr>
                                      <p:to>
                                        <p:strVal val="hidden"/>
                                      </p:to>
                                    </p:set>
                                  </p:childTnLst>
                                </p:cTn>
                              </p:par>
                              <p:par>
                                <p:cTn id="443" presetID="1" presetClass="exit" presetSubtype="0" fill="hold" nodeType="withEffect">
                                  <p:stCondLst>
                                    <p:cond delay="0"/>
                                  </p:stCondLst>
                                  <p:childTnLst>
                                    <p:set>
                                      <p:cBhvr>
                                        <p:cTn id="444" dur="1" fill="hold">
                                          <p:stCondLst>
                                            <p:cond delay="0"/>
                                          </p:stCondLst>
                                        </p:cTn>
                                        <p:tgtEl>
                                          <p:spTgt spid="1236979"/>
                                        </p:tgtEl>
                                        <p:attrNameLst>
                                          <p:attrName>style.visibility</p:attrName>
                                        </p:attrNameLst>
                                      </p:cBhvr>
                                      <p:to>
                                        <p:strVal val="hidden"/>
                                      </p:to>
                                    </p:set>
                                  </p:childTnLst>
                                </p:cTn>
                              </p:par>
                              <p:par>
                                <p:cTn id="445" presetID="1" presetClass="exit" presetSubtype="0" fill="hold" nodeType="withEffect">
                                  <p:stCondLst>
                                    <p:cond delay="0"/>
                                  </p:stCondLst>
                                  <p:childTnLst>
                                    <p:set>
                                      <p:cBhvr>
                                        <p:cTn id="446" dur="1" fill="hold">
                                          <p:stCondLst>
                                            <p:cond delay="0"/>
                                          </p:stCondLst>
                                        </p:cTn>
                                        <p:tgtEl>
                                          <p:spTgt spid="1236980"/>
                                        </p:tgtEl>
                                        <p:attrNameLst>
                                          <p:attrName>style.visibility</p:attrName>
                                        </p:attrNameLst>
                                      </p:cBhvr>
                                      <p:to>
                                        <p:strVal val="hidden"/>
                                      </p:to>
                                    </p:set>
                                  </p:childTnLst>
                                </p:cTn>
                              </p:par>
                              <p:par>
                                <p:cTn id="447" presetID="1" presetClass="exit" presetSubtype="0" fill="hold" nodeType="withEffect">
                                  <p:stCondLst>
                                    <p:cond delay="0"/>
                                  </p:stCondLst>
                                  <p:childTnLst>
                                    <p:set>
                                      <p:cBhvr>
                                        <p:cTn id="448" dur="1" fill="hold">
                                          <p:stCondLst>
                                            <p:cond delay="0"/>
                                          </p:stCondLst>
                                        </p:cTn>
                                        <p:tgtEl>
                                          <p:spTgt spid="1236981"/>
                                        </p:tgtEl>
                                        <p:attrNameLst>
                                          <p:attrName>style.visibility</p:attrName>
                                        </p:attrNameLst>
                                      </p:cBhvr>
                                      <p:to>
                                        <p:strVal val="hidden"/>
                                      </p:to>
                                    </p:set>
                                  </p:childTnLst>
                                </p:cTn>
                              </p:par>
                              <p:par>
                                <p:cTn id="449" presetID="1" presetClass="exit" presetSubtype="0" fill="hold" nodeType="withEffect">
                                  <p:stCondLst>
                                    <p:cond delay="0"/>
                                  </p:stCondLst>
                                  <p:childTnLst>
                                    <p:set>
                                      <p:cBhvr>
                                        <p:cTn id="450" dur="1" fill="hold">
                                          <p:stCondLst>
                                            <p:cond delay="0"/>
                                          </p:stCondLst>
                                        </p:cTn>
                                        <p:tgtEl>
                                          <p:spTgt spid="1236982"/>
                                        </p:tgtEl>
                                        <p:attrNameLst>
                                          <p:attrName>style.visibility</p:attrName>
                                        </p:attrNameLst>
                                      </p:cBhvr>
                                      <p:to>
                                        <p:strVal val="hidden"/>
                                      </p:to>
                                    </p:set>
                                  </p:childTnLst>
                                </p:cTn>
                              </p:par>
                              <p:par>
                                <p:cTn id="451" presetID="1" presetClass="exit" presetSubtype="0" fill="hold" nodeType="withEffect">
                                  <p:stCondLst>
                                    <p:cond delay="0"/>
                                  </p:stCondLst>
                                  <p:childTnLst>
                                    <p:set>
                                      <p:cBhvr>
                                        <p:cTn id="452" dur="1" fill="hold">
                                          <p:stCondLst>
                                            <p:cond delay="0"/>
                                          </p:stCondLst>
                                        </p:cTn>
                                        <p:tgtEl>
                                          <p:spTgt spid="1236983"/>
                                        </p:tgtEl>
                                        <p:attrNameLst>
                                          <p:attrName>style.visibility</p:attrName>
                                        </p:attrNameLst>
                                      </p:cBhvr>
                                      <p:to>
                                        <p:strVal val="hidden"/>
                                      </p:to>
                                    </p:set>
                                  </p:childTnLst>
                                </p:cTn>
                              </p:par>
                              <p:par>
                                <p:cTn id="453" presetID="1" presetClass="exit" presetSubtype="0" fill="hold" nodeType="withEffect">
                                  <p:stCondLst>
                                    <p:cond delay="0"/>
                                  </p:stCondLst>
                                  <p:childTnLst>
                                    <p:set>
                                      <p:cBhvr>
                                        <p:cTn id="454" dur="1" fill="hold">
                                          <p:stCondLst>
                                            <p:cond delay="0"/>
                                          </p:stCondLst>
                                        </p:cTn>
                                        <p:tgtEl>
                                          <p:spTgt spid="1236984"/>
                                        </p:tgtEl>
                                        <p:attrNameLst>
                                          <p:attrName>style.visibility</p:attrName>
                                        </p:attrNameLst>
                                      </p:cBhvr>
                                      <p:to>
                                        <p:strVal val="hidden"/>
                                      </p:to>
                                    </p:set>
                                  </p:childTnLst>
                                </p:cTn>
                              </p:par>
                              <p:par>
                                <p:cTn id="455" presetID="1" presetClass="exit" presetSubtype="0" fill="hold" nodeType="withEffect">
                                  <p:stCondLst>
                                    <p:cond delay="0"/>
                                  </p:stCondLst>
                                  <p:childTnLst>
                                    <p:set>
                                      <p:cBhvr>
                                        <p:cTn id="456" dur="1" fill="hold">
                                          <p:stCondLst>
                                            <p:cond delay="0"/>
                                          </p:stCondLst>
                                        </p:cTn>
                                        <p:tgtEl>
                                          <p:spTgt spid="1236985"/>
                                        </p:tgtEl>
                                        <p:attrNameLst>
                                          <p:attrName>style.visibility</p:attrName>
                                        </p:attrNameLst>
                                      </p:cBhvr>
                                      <p:to>
                                        <p:strVal val="hidden"/>
                                      </p:to>
                                    </p:set>
                                  </p:childTnLst>
                                </p:cTn>
                              </p:par>
                              <p:par>
                                <p:cTn id="457" presetID="1" presetClass="exit" presetSubtype="0" fill="hold" nodeType="withEffect">
                                  <p:stCondLst>
                                    <p:cond delay="0"/>
                                  </p:stCondLst>
                                  <p:childTnLst>
                                    <p:set>
                                      <p:cBhvr>
                                        <p:cTn id="458" dur="1" fill="hold">
                                          <p:stCondLst>
                                            <p:cond delay="0"/>
                                          </p:stCondLst>
                                        </p:cTn>
                                        <p:tgtEl>
                                          <p:spTgt spid="1236986"/>
                                        </p:tgtEl>
                                        <p:attrNameLst>
                                          <p:attrName>style.visibility</p:attrName>
                                        </p:attrNameLst>
                                      </p:cBhvr>
                                      <p:to>
                                        <p:strVal val="hidden"/>
                                      </p:to>
                                    </p:set>
                                  </p:childTnLst>
                                </p:cTn>
                              </p:par>
                              <p:par>
                                <p:cTn id="459" presetID="1" presetClass="exit" presetSubtype="0" fill="hold" nodeType="withEffect">
                                  <p:stCondLst>
                                    <p:cond delay="0"/>
                                  </p:stCondLst>
                                  <p:childTnLst>
                                    <p:set>
                                      <p:cBhvr>
                                        <p:cTn id="460" dur="1" fill="hold">
                                          <p:stCondLst>
                                            <p:cond delay="0"/>
                                          </p:stCondLst>
                                        </p:cTn>
                                        <p:tgtEl>
                                          <p:spTgt spid="1236987"/>
                                        </p:tgtEl>
                                        <p:attrNameLst>
                                          <p:attrName>style.visibility</p:attrName>
                                        </p:attrNameLst>
                                      </p:cBhvr>
                                      <p:to>
                                        <p:strVal val="hidden"/>
                                      </p:to>
                                    </p:set>
                                  </p:childTnLst>
                                </p:cTn>
                              </p:par>
                              <p:par>
                                <p:cTn id="461" presetID="1" presetClass="exit" presetSubtype="0" fill="hold" nodeType="withEffect">
                                  <p:stCondLst>
                                    <p:cond delay="0"/>
                                  </p:stCondLst>
                                  <p:childTnLst>
                                    <p:set>
                                      <p:cBhvr>
                                        <p:cTn id="462" dur="1" fill="hold">
                                          <p:stCondLst>
                                            <p:cond delay="0"/>
                                          </p:stCondLst>
                                        </p:cTn>
                                        <p:tgtEl>
                                          <p:spTgt spid="1236988"/>
                                        </p:tgtEl>
                                        <p:attrNameLst>
                                          <p:attrName>style.visibility</p:attrName>
                                        </p:attrNameLst>
                                      </p:cBhvr>
                                      <p:to>
                                        <p:strVal val="hidden"/>
                                      </p:to>
                                    </p:set>
                                  </p:childTnLst>
                                </p:cTn>
                              </p:par>
                              <p:par>
                                <p:cTn id="463" presetID="1" presetClass="exit" presetSubtype="0" fill="hold" nodeType="withEffect">
                                  <p:stCondLst>
                                    <p:cond delay="0"/>
                                  </p:stCondLst>
                                  <p:childTnLst>
                                    <p:set>
                                      <p:cBhvr>
                                        <p:cTn id="464" dur="1" fill="hold">
                                          <p:stCondLst>
                                            <p:cond delay="0"/>
                                          </p:stCondLst>
                                        </p:cTn>
                                        <p:tgtEl>
                                          <p:spTgt spid="1236989"/>
                                        </p:tgtEl>
                                        <p:attrNameLst>
                                          <p:attrName>style.visibility</p:attrName>
                                        </p:attrNameLst>
                                      </p:cBhvr>
                                      <p:to>
                                        <p:strVal val="hidden"/>
                                      </p:to>
                                    </p:set>
                                  </p:childTnLst>
                                </p:cTn>
                              </p:par>
                              <p:par>
                                <p:cTn id="465" presetID="1" presetClass="exit" presetSubtype="0" fill="hold" nodeType="withEffect">
                                  <p:stCondLst>
                                    <p:cond delay="0"/>
                                  </p:stCondLst>
                                  <p:childTnLst>
                                    <p:set>
                                      <p:cBhvr>
                                        <p:cTn id="466" dur="1" fill="hold">
                                          <p:stCondLst>
                                            <p:cond delay="0"/>
                                          </p:stCondLst>
                                        </p:cTn>
                                        <p:tgtEl>
                                          <p:spTgt spid="1236990"/>
                                        </p:tgtEl>
                                        <p:attrNameLst>
                                          <p:attrName>style.visibility</p:attrName>
                                        </p:attrNameLst>
                                      </p:cBhvr>
                                      <p:to>
                                        <p:strVal val="hidden"/>
                                      </p:to>
                                    </p:set>
                                  </p:childTnLst>
                                </p:cTn>
                              </p:par>
                              <p:par>
                                <p:cTn id="467" presetID="1" presetClass="exit" presetSubtype="0" fill="hold" grpId="0" nodeType="withEffect">
                                  <p:stCondLst>
                                    <p:cond delay="0"/>
                                  </p:stCondLst>
                                  <p:childTnLst>
                                    <p:set>
                                      <p:cBhvr>
                                        <p:cTn id="468" dur="1" fill="hold">
                                          <p:stCondLst>
                                            <p:cond delay="0"/>
                                          </p:stCondLst>
                                        </p:cTn>
                                        <p:tgtEl>
                                          <p:spTgt spid="1236991"/>
                                        </p:tgtEl>
                                        <p:attrNameLst>
                                          <p:attrName>style.visibility</p:attrName>
                                        </p:attrNameLst>
                                      </p:cBhvr>
                                      <p:to>
                                        <p:strVal val="hidden"/>
                                      </p:to>
                                    </p:set>
                                  </p:childTnLst>
                                </p:cTn>
                              </p:par>
                              <p:par>
                                <p:cTn id="469" presetID="1" presetClass="exit" presetSubtype="0" fill="hold" nodeType="withEffect">
                                  <p:stCondLst>
                                    <p:cond delay="0"/>
                                  </p:stCondLst>
                                  <p:childTnLst>
                                    <p:set>
                                      <p:cBhvr>
                                        <p:cTn id="470" dur="1" fill="hold">
                                          <p:stCondLst>
                                            <p:cond delay="0"/>
                                          </p:stCondLst>
                                        </p:cTn>
                                        <p:tgtEl>
                                          <p:spTgt spid="1236992"/>
                                        </p:tgtEl>
                                        <p:attrNameLst>
                                          <p:attrName>style.visibility</p:attrName>
                                        </p:attrNameLst>
                                      </p:cBhvr>
                                      <p:to>
                                        <p:strVal val="hidden"/>
                                      </p:to>
                                    </p:set>
                                  </p:childTnLst>
                                </p:cTn>
                              </p:par>
                              <p:par>
                                <p:cTn id="471" presetID="1" presetClass="exit" presetSubtype="0" fill="hold" nodeType="withEffect">
                                  <p:stCondLst>
                                    <p:cond delay="0"/>
                                  </p:stCondLst>
                                  <p:childTnLst>
                                    <p:set>
                                      <p:cBhvr>
                                        <p:cTn id="472" dur="1" fill="hold">
                                          <p:stCondLst>
                                            <p:cond delay="0"/>
                                          </p:stCondLst>
                                        </p:cTn>
                                        <p:tgtEl>
                                          <p:spTgt spid="1236993"/>
                                        </p:tgtEl>
                                        <p:attrNameLst>
                                          <p:attrName>style.visibility</p:attrName>
                                        </p:attrNameLst>
                                      </p:cBhvr>
                                      <p:to>
                                        <p:strVal val="hidden"/>
                                      </p:to>
                                    </p:set>
                                  </p:childTnLst>
                                </p:cTn>
                              </p:par>
                              <p:par>
                                <p:cTn id="473" presetID="1" presetClass="exit" presetSubtype="0" fill="hold" grpId="0" nodeType="withEffect">
                                  <p:stCondLst>
                                    <p:cond delay="0"/>
                                  </p:stCondLst>
                                  <p:childTnLst>
                                    <p:set>
                                      <p:cBhvr>
                                        <p:cTn id="474" dur="1" fill="hold">
                                          <p:stCondLst>
                                            <p:cond delay="0"/>
                                          </p:stCondLst>
                                        </p:cTn>
                                        <p:tgtEl>
                                          <p:spTgt spid="1236994"/>
                                        </p:tgtEl>
                                        <p:attrNameLst>
                                          <p:attrName>style.visibility</p:attrName>
                                        </p:attrNameLst>
                                      </p:cBhvr>
                                      <p:to>
                                        <p:strVal val="hidden"/>
                                      </p:to>
                                    </p:set>
                                  </p:childTnLst>
                                </p:cTn>
                              </p:par>
                              <p:par>
                                <p:cTn id="475" presetID="1" presetClass="exit" presetSubtype="0" fill="hold" grpId="0" nodeType="withEffect">
                                  <p:stCondLst>
                                    <p:cond delay="0"/>
                                  </p:stCondLst>
                                  <p:childTnLst>
                                    <p:set>
                                      <p:cBhvr>
                                        <p:cTn id="476" dur="1" fill="hold">
                                          <p:stCondLst>
                                            <p:cond delay="0"/>
                                          </p:stCondLst>
                                        </p:cTn>
                                        <p:tgtEl>
                                          <p:spTgt spid="1236995"/>
                                        </p:tgtEl>
                                        <p:attrNameLst>
                                          <p:attrName>style.visibility</p:attrName>
                                        </p:attrNameLst>
                                      </p:cBhvr>
                                      <p:to>
                                        <p:strVal val="hidden"/>
                                      </p:to>
                                    </p:set>
                                  </p:childTnLst>
                                </p:cTn>
                              </p:par>
                              <p:par>
                                <p:cTn id="477" presetID="1" presetClass="exit" presetSubtype="0" fill="hold" grpId="0" nodeType="withEffect">
                                  <p:stCondLst>
                                    <p:cond delay="0"/>
                                  </p:stCondLst>
                                  <p:childTnLst>
                                    <p:set>
                                      <p:cBhvr>
                                        <p:cTn id="478" dur="1" fill="hold">
                                          <p:stCondLst>
                                            <p:cond delay="0"/>
                                          </p:stCondLst>
                                        </p:cTn>
                                        <p:tgtEl>
                                          <p:spTgt spid="1236996"/>
                                        </p:tgtEl>
                                        <p:attrNameLst>
                                          <p:attrName>style.visibility</p:attrName>
                                        </p:attrNameLst>
                                      </p:cBhvr>
                                      <p:to>
                                        <p:strVal val="hidden"/>
                                      </p:to>
                                    </p:set>
                                  </p:childTnLst>
                                </p:cTn>
                              </p:par>
                              <p:par>
                                <p:cTn id="479" presetID="1" presetClass="exit" presetSubtype="0" fill="hold" grpId="0" nodeType="withEffect">
                                  <p:stCondLst>
                                    <p:cond delay="0"/>
                                  </p:stCondLst>
                                  <p:childTnLst>
                                    <p:set>
                                      <p:cBhvr>
                                        <p:cTn id="480" dur="1" fill="hold">
                                          <p:stCondLst>
                                            <p:cond delay="0"/>
                                          </p:stCondLst>
                                        </p:cTn>
                                        <p:tgtEl>
                                          <p:spTgt spid="1237005"/>
                                        </p:tgtEl>
                                        <p:attrNameLst>
                                          <p:attrName>style.visibility</p:attrName>
                                        </p:attrNameLst>
                                      </p:cBhvr>
                                      <p:to>
                                        <p:strVal val="hidden"/>
                                      </p:to>
                                    </p:set>
                                  </p:childTnLst>
                                </p:cTn>
                              </p:par>
                              <p:par>
                                <p:cTn id="481" presetID="1" presetClass="exit" presetSubtype="0" fill="hold" grpId="0" nodeType="withEffect">
                                  <p:stCondLst>
                                    <p:cond delay="0"/>
                                  </p:stCondLst>
                                  <p:childTnLst>
                                    <p:set>
                                      <p:cBhvr>
                                        <p:cTn id="482" dur="1" fill="hold">
                                          <p:stCondLst>
                                            <p:cond delay="0"/>
                                          </p:stCondLst>
                                        </p:cTn>
                                        <p:tgtEl>
                                          <p:spTgt spid="1237006"/>
                                        </p:tgtEl>
                                        <p:attrNameLst>
                                          <p:attrName>style.visibility</p:attrName>
                                        </p:attrNameLst>
                                      </p:cBhvr>
                                      <p:to>
                                        <p:strVal val="hidden"/>
                                      </p:to>
                                    </p:set>
                                  </p:childTnLst>
                                </p:cTn>
                              </p:par>
                              <p:par>
                                <p:cTn id="483" presetID="1" presetClass="exit" presetSubtype="0" fill="hold" nodeType="withEffect">
                                  <p:stCondLst>
                                    <p:cond delay="0"/>
                                  </p:stCondLst>
                                  <p:childTnLst>
                                    <p:set>
                                      <p:cBhvr>
                                        <p:cTn id="484" dur="1" fill="hold">
                                          <p:stCondLst>
                                            <p:cond delay="0"/>
                                          </p:stCondLst>
                                        </p:cTn>
                                        <p:tgtEl>
                                          <p:spTgt spid="6"/>
                                        </p:tgtEl>
                                        <p:attrNameLst>
                                          <p:attrName>style.visibility</p:attrName>
                                        </p:attrNameLst>
                                      </p:cBhvr>
                                      <p:to>
                                        <p:strVal val="hidden"/>
                                      </p:to>
                                    </p:set>
                                  </p:childTnLst>
                                </p:cTn>
                              </p:par>
                              <p:par>
                                <p:cTn id="485" presetID="1" presetClass="exit" presetSubtype="0" fill="hold" nodeType="withEffect">
                                  <p:stCondLst>
                                    <p:cond delay="0"/>
                                  </p:stCondLst>
                                  <p:childTnLst>
                                    <p:set>
                                      <p:cBhvr>
                                        <p:cTn id="486" dur="1" fill="hold">
                                          <p:stCondLst>
                                            <p:cond delay="0"/>
                                          </p:stCondLst>
                                        </p:cTn>
                                        <p:tgtEl>
                                          <p:spTgt spid="7"/>
                                        </p:tgtEl>
                                        <p:attrNameLst>
                                          <p:attrName>style.visibility</p:attrName>
                                        </p:attrNameLst>
                                      </p:cBhvr>
                                      <p:to>
                                        <p:strVal val="hidden"/>
                                      </p:to>
                                    </p:set>
                                  </p:childTnLst>
                                </p:cTn>
                              </p:par>
                              <p:par>
                                <p:cTn id="487" presetID="1" presetClass="exit" presetSubtype="0" fill="hold" nodeType="withEffect">
                                  <p:stCondLst>
                                    <p:cond delay="0"/>
                                  </p:stCondLst>
                                  <p:childTnLst>
                                    <p:set>
                                      <p:cBhvr>
                                        <p:cTn id="488" dur="1" fill="hold">
                                          <p:stCondLst>
                                            <p:cond delay="0"/>
                                          </p:stCondLst>
                                        </p:cTn>
                                        <p:tgtEl>
                                          <p:spTgt spid="8"/>
                                        </p:tgtEl>
                                        <p:attrNameLst>
                                          <p:attrName>style.visibility</p:attrName>
                                        </p:attrNameLst>
                                      </p:cBhvr>
                                      <p:to>
                                        <p:strVal val="hidden"/>
                                      </p:to>
                                    </p:set>
                                  </p:childTnLst>
                                </p:cTn>
                              </p:par>
                              <p:par>
                                <p:cTn id="489" presetID="1" presetClass="exit" presetSubtype="0" fill="hold" nodeType="withEffect">
                                  <p:stCondLst>
                                    <p:cond delay="0"/>
                                  </p:stCondLst>
                                  <p:childTnLst>
                                    <p:set>
                                      <p:cBhvr>
                                        <p:cTn id="490" dur="1" fill="hold">
                                          <p:stCondLst>
                                            <p:cond delay="0"/>
                                          </p:stCondLst>
                                        </p:cTn>
                                        <p:tgtEl>
                                          <p:spTgt spid="9"/>
                                        </p:tgtEl>
                                        <p:attrNameLst>
                                          <p:attrName>style.visibility</p:attrName>
                                        </p:attrNameLst>
                                      </p:cBhvr>
                                      <p:to>
                                        <p:strVal val="hidden"/>
                                      </p:to>
                                    </p:set>
                                  </p:childTnLst>
                                </p:cTn>
                              </p:par>
                              <p:par>
                                <p:cTn id="491" presetID="1" presetClass="exit" presetSubtype="0" fill="hold" nodeType="withEffect">
                                  <p:stCondLst>
                                    <p:cond delay="0"/>
                                  </p:stCondLst>
                                  <p:childTnLst>
                                    <p:set>
                                      <p:cBhvr>
                                        <p:cTn id="492" dur="1" fill="hold">
                                          <p:stCondLst>
                                            <p:cond delay="0"/>
                                          </p:stCondLst>
                                        </p:cTn>
                                        <p:tgtEl>
                                          <p:spTgt spid="10"/>
                                        </p:tgtEl>
                                        <p:attrNameLst>
                                          <p:attrName>style.visibility</p:attrName>
                                        </p:attrNameLst>
                                      </p:cBhvr>
                                      <p:to>
                                        <p:strVal val="hidden"/>
                                      </p:to>
                                    </p:set>
                                  </p:childTnLst>
                                </p:cTn>
                              </p:par>
                              <p:par>
                                <p:cTn id="493" presetID="1" presetClass="exit" presetSubtype="0" fill="hold" nodeType="withEffect">
                                  <p:stCondLst>
                                    <p:cond delay="0"/>
                                  </p:stCondLst>
                                  <p:childTnLst>
                                    <p:set>
                                      <p:cBhvr>
                                        <p:cTn id="494" dur="1" fill="hold">
                                          <p:stCondLst>
                                            <p:cond delay="0"/>
                                          </p:stCondLst>
                                        </p:cTn>
                                        <p:tgtEl>
                                          <p:spTgt spid="11"/>
                                        </p:tgtEl>
                                        <p:attrNameLst>
                                          <p:attrName>style.visibility</p:attrName>
                                        </p:attrNameLst>
                                      </p:cBhvr>
                                      <p:to>
                                        <p:strVal val="hidden"/>
                                      </p:to>
                                    </p:set>
                                  </p:childTnLst>
                                </p:cTn>
                              </p:par>
                              <p:par>
                                <p:cTn id="495" presetID="1" presetClass="exit" presetSubtype="0" fill="hold" nodeType="withEffect">
                                  <p:stCondLst>
                                    <p:cond delay="0"/>
                                  </p:stCondLst>
                                  <p:childTnLst>
                                    <p:set>
                                      <p:cBhvr>
                                        <p:cTn id="496" dur="1" fill="hold">
                                          <p:stCondLst>
                                            <p:cond delay="0"/>
                                          </p:stCondLst>
                                        </p:cTn>
                                        <p:tgtEl>
                                          <p:spTgt spid="12"/>
                                        </p:tgtEl>
                                        <p:attrNameLst>
                                          <p:attrName>style.visibility</p:attrName>
                                        </p:attrNameLst>
                                      </p:cBhvr>
                                      <p:to>
                                        <p:strVal val="hidden"/>
                                      </p:to>
                                    </p:set>
                                  </p:childTnLst>
                                </p:cTn>
                              </p:par>
                              <p:par>
                                <p:cTn id="497" presetID="1" presetClass="exit" presetSubtype="0" fill="hold" nodeType="withEffect">
                                  <p:stCondLst>
                                    <p:cond delay="0"/>
                                  </p:stCondLst>
                                  <p:childTnLst>
                                    <p:set>
                                      <p:cBhvr>
                                        <p:cTn id="498" dur="1" fill="hold">
                                          <p:stCondLst>
                                            <p:cond delay="0"/>
                                          </p:stCondLst>
                                        </p:cTn>
                                        <p:tgtEl>
                                          <p:spTgt spid="13"/>
                                        </p:tgtEl>
                                        <p:attrNameLst>
                                          <p:attrName>style.visibility</p:attrName>
                                        </p:attrNameLst>
                                      </p:cBhvr>
                                      <p:to>
                                        <p:strVal val="hidden"/>
                                      </p:to>
                                    </p:set>
                                  </p:childTnLst>
                                </p:cTn>
                              </p:par>
                              <p:par>
                                <p:cTn id="499" presetID="1" presetClass="exit" presetSubtype="0" fill="hold" nodeType="withEffect">
                                  <p:stCondLst>
                                    <p:cond delay="0"/>
                                  </p:stCondLst>
                                  <p:childTnLst>
                                    <p:set>
                                      <p:cBhvr>
                                        <p:cTn id="500" dur="1" fill="hold">
                                          <p:stCondLst>
                                            <p:cond delay="0"/>
                                          </p:stCondLst>
                                        </p:cTn>
                                        <p:tgtEl>
                                          <p:spTgt spid="14"/>
                                        </p:tgtEl>
                                        <p:attrNameLst>
                                          <p:attrName>style.visibility</p:attrName>
                                        </p:attrNameLst>
                                      </p:cBhvr>
                                      <p:to>
                                        <p:strVal val="hidden"/>
                                      </p:to>
                                    </p:set>
                                  </p:childTnLst>
                                </p:cTn>
                              </p:par>
                              <p:par>
                                <p:cTn id="501" presetID="1" presetClass="exit" presetSubtype="0" fill="hold" nodeType="withEffect">
                                  <p:stCondLst>
                                    <p:cond delay="0"/>
                                  </p:stCondLst>
                                  <p:childTnLst>
                                    <p:set>
                                      <p:cBhvr>
                                        <p:cTn id="502" dur="1" fill="hold">
                                          <p:stCondLst>
                                            <p:cond delay="0"/>
                                          </p:stCondLst>
                                        </p:cTn>
                                        <p:tgtEl>
                                          <p:spTgt spid="15"/>
                                        </p:tgtEl>
                                        <p:attrNameLst>
                                          <p:attrName>style.visibility</p:attrName>
                                        </p:attrNameLst>
                                      </p:cBhvr>
                                      <p:to>
                                        <p:strVal val="hidden"/>
                                      </p:to>
                                    </p:set>
                                  </p:childTnLst>
                                </p:cTn>
                              </p:par>
                              <p:par>
                                <p:cTn id="503" presetID="1" presetClass="entr" presetSubtype="0" fill="hold" nodeType="withEffect">
                                  <p:stCondLst>
                                    <p:cond delay="0"/>
                                  </p:stCondLst>
                                  <p:childTnLst>
                                    <p:set>
                                      <p:cBhvr>
                                        <p:cTn id="504" dur="1" fill="hold">
                                          <p:stCondLst>
                                            <p:cond delay="0"/>
                                          </p:stCondLst>
                                        </p:cTn>
                                        <p:tgtEl>
                                          <p:spTgt spid="16"/>
                                        </p:tgtEl>
                                        <p:attrNameLst>
                                          <p:attrName>style.visibility</p:attrName>
                                        </p:attrNameLst>
                                      </p:cBhvr>
                                      <p:to>
                                        <p:strVal val="visible"/>
                                      </p:to>
                                    </p:set>
                                  </p:childTnLst>
                                </p:cTn>
                              </p:par>
                            </p:childTnLst>
                          </p:cTn>
                        </p:par>
                        <p:par>
                          <p:cTn id="505" fill="hold" nodeType="afterGroup">
                            <p:stCondLst>
                              <p:cond delay="0"/>
                            </p:stCondLst>
                            <p:childTnLst>
                              <p:par>
                                <p:cTn id="506" presetID="8" presetClass="emph" presetSubtype="0" fill="hold" nodeType="afterEffect">
                                  <p:stCondLst>
                                    <p:cond delay="500"/>
                                  </p:stCondLst>
                                  <p:childTnLst>
                                    <p:animRot by="-5400000">
                                      <p:cBhvr>
                                        <p:cTn id="507" dur="1000" fill="hold"/>
                                        <p:tgtEl>
                                          <p:spTgt spid="16"/>
                                        </p:tgtEl>
                                        <p:attrNameLst>
                                          <p:attrName>r</p:attrName>
                                        </p:attrNameLst>
                                      </p:cBhvr>
                                    </p:animRot>
                                  </p:childTnLst>
                                </p:cTn>
                              </p:par>
                              <p:par>
                                <p:cTn id="508" presetID="64" presetClass="path" presetSubtype="0" accel="50000" decel="50000" fill="hold" nodeType="withEffect">
                                  <p:stCondLst>
                                    <p:cond delay="500"/>
                                  </p:stCondLst>
                                  <p:childTnLst>
                                    <p:animMotion origin="layout" path="M 2.5E-6 2.41962E-6 L 0.00104 -0.13718 " pathEditMode="relative" rAng="0" ptsTypes="AA">
                                      <p:cBhvr>
                                        <p:cTn id="509" dur="1000" fill="hold"/>
                                        <p:tgtEl>
                                          <p:spTgt spid="16"/>
                                        </p:tgtEl>
                                        <p:attrNameLst>
                                          <p:attrName>ppt_x</p:attrName>
                                          <p:attrName>ppt_y</p:attrName>
                                        </p:attrNameLst>
                                      </p:cBhvr>
                                      <p:rCtr x="52" y="-6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970" grpId="0" animBg="1"/>
      <p:bldP spid="1235974" grpId="0" animBg="1"/>
      <p:bldP spid="1235977" grpId="0" animBg="1"/>
      <p:bldP spid="1236004" grpId="0" animBg="1"/>
      <p:bldP spid="1236007" grpId="0" animBg="1"/>
      <p:bldP spid="1236010" grpId="0" animBg="1"/>
      <p:bldP spid="1236015" grpId="0" animBg="1"/>
      <p:bldP spid="1236018" grpId="0" animBg="1"/>
      <p:bldP spid="1236021" grpId="0" animBg="1"/>
      <p:bldP spid="1236024" grpId="0" animBg="1"/>
      <p:bldP spid="1236027" grpId="0" animBg="1"/>
      <p:bldP spid="1236030" grpId="0" animBg="1"/>
      <p:bldP spid="1236033" grpId="0" animBg="1"/>
      <p:bldP spid="1236036" grpId="0" animBg="1"/>
      <p:bldP spid="1236063" grpId="0" animBg="1"/>
      <p:bldP spid="1236066" grpId="0" animBg="1"/>
      <p:bldP spid="1236069" grpId="0" animBg="1"/>
      <p:bldP spid="1236072" grpId="0" animBg="1"/>
      <p:bldP spid="1236991" grpId="0" animBg="1"/>
      <p:bldP spid="1236994" grpId="0" animBg="1"/>
      <p:bldP spid="1236995" grpId="0" animBg="1"/>
      <p:bldP spid="1236996" grpId="0" animBg="1"/>
      <p:bldP spid="1237005" grpId="0" animBg="1"/>
      <p:bldP spid="123700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105"/>
          <p:cNvSpPr>
            <a:spLocks noChangeArrowheads="1"/>
          </p:cNvSpPr>
          <p:nvPr/>
        </p:nvSpPr>
        <p:spPr bwMode="auto">
          <a:xfrm rot="5400000">
            <a:off x="2159001" y="2640012"/>
            <a:ext cx="3217862" cy="3706813"/>
          </a:xfrm>
          <a:prstGeom prst="rect">
            <a:avLst/>
          </a:prstGeom>
          <a:gradFill rotWithShape="1">
            <a:gsLst>
              <a:gs pos="0">
                <a:srgbClr val="B2B2B2"/>
              </a:gs>
              <a:gs pos="100000">
                <a:srgbClr val="808080"/>
              </a:gs>
            </a:gsLst>
            <a:path path="shape">
              <a:fillToRect l="50000" t="50000" r="50000" b="50000"/>
            </a:path>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Text Placeholder 2"/>
          <p:cNvSpPr>
            <a:spLocks noGrp="1"/>
          </p:cNvSpPr>
          <p:nvPr>
            <p:ph type="body" sz="quarter" idx="38"/>
          </p:nvPr>
        </p:nvSpPr>
        <p:spPr/>
        <p:txBody>
          <a:bodyPr/>
          <a:lstStyle/>
          <a:p>
            <a:r>
              <a:rPr lang="en-US" dirty="0"/>
              <a:t>Diagonal tension in </a:t>
            </a:r>
            <a:r>
              <a:rPr lang="en-US" dirty="0" smtClean="0"/>
              <a:t>web </a:t>
            </a:r>
            <a:r>
              <a:rPr lang="en-US" dirty="0"/>
              <a:t>plate</a:t>
            </a:r>
          </a:p>
        </p:txBody>
      </p:sp>
      <p:sp>
        <p:nvSpPr>
          <p:cNvPr id="38916" name="Freeform 1032"/>
          <p:cNvSpPr>
            <a:spLocks/>
          </p:cNvSpPr>
          <p:nvPr/>
        </p:nvSpPr>
        <p:spPr bwMode="auto">
          <a:xfrm>
            <a:off x="2362200" y="3344863"/>
            <a:ext cx="817563" cy="579437"/>
          </a:xfrm>
          <a:custGeom>
            <a:avLst/>
            <a:gdLst>
              <a:gd name="T0" fmla="*/ 0 w 515"/>
              <a:gd name="T1" fmla="*/ 2147483646 h 365"/>
              <a:gd name="T2" fmla="*/ 0 w 515"/>
              <a:gd name="T3" fmla="*/ 0 h 365"/>
              <a:gd name="T4" fmla="*/ 2147483646 w 515"/>
              <a:gd name="T5" fmla="*/ 0 h 365"/>
              <a:gd name="T6" fmla="*/ 0 w 515"/>
              <a:gd name="T7" fmla="*/ 2147483646 h 365"/>
              <a:gd name="T8" fmla="*/ 0 60000 65536"/>
              <a:gd name="T9" fmla="*/ 0 60000 65536"/>
              <a:gd name="T10" fmla="*/ 0 60000 65536"/>
              <a:gd name="T11" fmla="*/ 0 60000 65536"/>
              <a:gd name="T12" fmla="*/ 0 w 515"/>
              <a:gd name="T13" fmla="*/ 0 h 365"/>
              <a:gd name="T14" fmla="*/ 515 w 515"/>
              <a:gd name="T15" fmla="*/ 365 h 365"/>
            </a:gdLst>
            <a:ahLst/>
            <a:cxnLst>
              <a:cxn ang="T8">
                <a:pos x="T0" y="T1"/>
              </a:cxn>
              <a:cxn ang="T9">
                <a:pos x="T2" y="T3"/>
              </a:cxn>
              <a:cxn ang="T10">
                <a:pos x="T4" y="T5"/>
              </a:cxn>
              <a:cxn ang="T11">
                <a:pos x="T6" y="T7"/>
              </a:cxn>
            </a:cxnLst>
            <a:rect l="T12" t="T13" r="T14" b="T15"/>
            <a:pathLst>
              <a:path w="515" h="365">
                <a:moveTo>
                  <a:pt x="0" y="365"/>
                </a:moveTo>
                <a:lnTo>
                  <a:pt x="0" y="0"/>
                </a:lnTo>
                <a:lnTo>
                  <a:pt x="515" y="0"/>
                </a:lnTo>
                <a:lnTo>
                  <a:pt x="0" y="36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7" name="Freeform 1033"/>
          <p:cNvSpPr>
            <a:spLocks/>
          </p:cNvSpPr>
          <p:nvPr/>
        </p:nvSpPr>
        <p:spPr bwMode="auto">
          <a:xfrm>
            <a:off x="2362200" y="3344863"/>
            <a:ext cx="1635125" cy="1162050"/>
          </a:xfrm>
          <a:custGeom>
            <a:avLst/>
            <a:gdLst>
              <a:gd name="T0" fmla="*/ 0 w 1030"/>
              <a:gd name="T1" fmla="*/ 2147483646 h 732"/>
              <a:gd name="T2" fmla="*/ 0 w 1030"/>
              <a:gd name="T3" fmla="*/ 2147483646 h 732"/>
              <a:gd name="T4" fmla="*/ 2147483646 w 1030"/>
              <a:gd name="T5" fmla="*/ 0 h 732"/>
              <a:gd name="T6" fmla="*/ 2147483646 w 1030"/>
              <a:gd name="T7" fmla="*/ 0 h 732"/>
              <a:gd name="T8" fmla="*/ 0 w 1030"/>
              <a:gd name="T9" fmla="*/ 2147483646 h 732"/>
              <a:gd name="T10" fmla="*/ 0 60000 65536"/>
              <a:gd name="T11" fmla="*/ 0 60000 65536"/>
              <a:gd name="T12" fmla="*/ 0 60000 65536"/>
              <a:gd name="T13" fmla="*/ 0 60000 65536"/>
              <a:gd name="T14" fmla="*/ 0 60000 65536"/>
              <a:gd name="T15" fmla="*/ 0 w 1030"/>
              <a:gd name="T16" fmla="*/ 0 h 732"/>
              <a:gd name="T17" fmla="*/ 1030 w 1030"/>
              <a:gd name="T18" fmla="*/ 732 h 732"/>
            </a:gdLst>
            <a:ahLst/>
            <a:cxnLst>
              <a:cxn ang="T10">
                <a:pos x="T0" y="T1"/>
              </a:cxn>
              <a:cxn ang="T11">
                <a:pos x="T2" y="T3"/>
              </a:cxn>
              <a:cxn ang="T12">
                <a:pos x="T4" y="T5"/>
              </a:cxn>
              <a:cxn ang="T13">
                <a:pos x="T6" y="T7"/>
              </a:cxn>
              <a:cxn ang="T14">
                <a:pos x="T8" y="T9"/>
              </a:cxn>
            </a:cxnLst>
            <a:rect l="T15" t="T16" r="T17" b="T18"/>
            <a:pathLst>
              <a:path w="1030" h="732">
                <a:moveTo>
                  <a:pt x="0" y="732"/>
                </a:moveTo>
                <a:lnTo>
                  <a:pt x="0" y="367"/>
                </a:lnTo>
                <a:lnTo>
                  <a:pt x="519" y="0"/>
                </a:lnTo>
                <a:lnTo>
                  <a:pt x="1030" y="0"/>
                </a:lnTo>
                <a:lnTo>
                  <a:pt x="0" y="732"/>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8" name="Freeform 1034"/>
          <p:cNvSpPr>
            <a:spLocks/>
          </p:cNvSpPr>
          <p:nvPr/>
        </p:nvSpPr>
        <p:spPr bwMode="auto">
          <a:xfrm>
            <a:off x="2362200" y="3344863"/>
            <a:ext cx="2452688" cy="1744662"/>
          </a:xfrm>
          <a:custGeom>
            <a:avLst/>
            <a:gdLst>
              <a:gd name="T0" fmla="*/ 0 w 1545"/>
              <a:gd name="T1" fmla="*/ 2147483646 h 1099"/>
              <a:gd name="T2" fmla="*/ 0 w 1545"/>
              <a:gd name="T3" fmla="*/ 2147483646 h 1099"/>
              <a:gd name="T4" fmla="*/ 2147483646 w 1545"/>
              <a:gd name="T5" fmla="*/ 0 h 1099"/>
              <a:gd name="T6" fmla="*/ 2147483646 w 1545"/>
              <a:gd name="T7" fmla="*/ 0 h 1099"/>
              <a:gd name="T8" fmla="*/ 0 w 1545"/>
              <a:gd name="T9" fmla="*/ 2147483646 h 1099"/>
              <a:gd name="T10" fmla="*/ 0 60000 65536"/>
              <a:gd name="T11" fmla="*/ 0 60000 65536"/>
              <a:gd name="T12" fmla="*/ 0 60000 65536"/>
              <a:gd name="T13" fmla="*/ 0 60000 65536"/>
              <a:gd name="T14" fmla="*/ 0 60000 65536"/>
              <a:gd name="T15" fmla="*/ 0 w 1545"/>
              <a:gd name="T16" fmla="*/ 0 h 1099"/>
              <a:gd name="T17" fmla="*/ 1545 w 1545"/>
              <a:gd name="T18" fmla="*/ 1099 h 1099"/>
            </a:gdLst>
            <a:ahLst/>
            <a:cxnLst>
              <a:cxn ang="T10">
                <a:pos x="T0" y="T1"/>
              </a:cxn>
              <a:cxn ang="T11">
                <a:pos x="T2" y="T3"/>
              </a:cxn>
              <a:cxn ang="T12">
                <a:pos x="T4" y="T5"/>
              </a:cxn>
              <a:cxn ang="T13">
                <a:pos x="T6" y="T7"/>
              </a:cxn>
              <a:cxn ang="T14">
                <a:pos x="T8" y="T9"/>
              </a:cxn>
            </a:cxnLst>
            <a:rect l="T15" t="T16" r="T17" b="T18"/>
            <a:pathLst>
              <a:path w="1545" h="1099">
                <a:moveTo>
                  <a:pt x="0" y="1099"/>
                </a:moveTo>
                <a:lnTo>
                  <a:pt x="0" y="734"/>
                </a:lnTo>
                <a:lnTo>
                  <a:pt x="1030" y="0"/>
                </a:lnTo>
                <a:lnTo>
                  <a:pt x="1545" y="0"/>
                </a:lnTo>
                <a:lnTo>
                  <a:pt x="0" y="109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9" name="Freeform 1035"/>
          <p:cNvSpPr>
            <a:spLocks/>
          </p:cNvSpPr>
          <p:nvPr/>
        </p:nvSpPr>
        <p:spPr bwMode="auto">
          <a:xfrm>
            <a:off x="2365375" y="3344863"/>
            <a:ext cx="3268663" cy="2325687"/>
          </a:xfrm>
          <a:custGeom>
            <a:avLst/>
            <a:gdLst>
              <a:gd name="T0" fmla="*/ 0 w 2059"/>
              <a:gd name="T1" fmla="*/ 2147483646 h 1465"/>
              <a:gd name="T2" fmla="*/ 0 w 2059"/>
              <a:gd name="T3" fmla="*/ 2147483646 h 1465"/>
              <a:gd name="T4" fmla="*/ 2147483646 w 2059"/>
              <a:gd name="T5" fmla="*/ 0 h 1465"/>
              <a:gd name="T6" fmla="*/ 2147483646 w 2059"/>
              <a:gd name="T7" fmla="*/ 0 h 1465"/>
              <a:gd name="T8" fmla="*/ 0 w 2059"/>
              <a:gd name="T9" fmla="*/ 2147483646 h 1465"/>
              <a:gd name="T10" fmla="*/ 0 60000 65536"/>
              <a:gd name="T11" fmla="*/ 0 60000 65536"/>
              <a:gd name="T12" fmla="*/ 0 60000 65536"/>
              <a:gd name="T13" fmla="*/ 0 60000 65536"/>
              <a:gd name="T14" fmla="*/ 0 60000 65536"/>
              <a:gd name="T15" fmla="*/ 0 w 2059"/>
              <a:gd name="T16" fmla="*/ 0 h 1465"/>
              <a:gd name="T17" fmla="*/ 2059 w 2059"/>
              <a:gd name="T18" fmla="*/ 1465 h 1465"/>
            </a:gdLst>
            <a:ahLst/>
            <a:cxnLst>
              <a:cxn ang="T10">
                <a:pos x="T0" y="T1"/>
              </a:cxn>
              <a:cxn ang="T11">
                <a:pos x="T2" y="T3"/>
              </a:cxn>
              <a:cxn ang="T12">
                <a:pos x="T4" y="T5"/>
              </a:cxn>
              <a:cxn ang="T13">
                <a:pos x="T6" y="T7"/>
              </a:cxn>
              <a:cxn ang="T14">
                <a:pos x="T8" y="T9"/>
              </a:cxn>
            </a:cxnLst>
            <a:rect l="T15" t="T16" r="T17" b="T18"/>
            <a:pathLst>
              <a:path w="2059" h="1465">
                <a:moveTo>
                  <a:pt x="0" y="1465"/>
                </a:moveTo>
                <a:lnTo>
                  <a:pt x="0" y="1101"/>
                </a:lnTo>
                <a:lnTo>
                  <a:pt x="1541" y="0"/>
                </a:lnTo>
                <a:lnTo>
                  <a:pt x="2059" y="0"/>
                </a:lnTo>
                <a:lnTo>
                  <a:pt x="0" y="146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0" name="Freeform 1036"/>
          <p:cNvSpPr>
            <a:spLocks/>
          </p:cNvSpPr>
          <p:nvPr/>
        </p:nvSpPr>
        <p:spPr bwMode="auto">
          <a:xfrm>
            <a:off x="2365375" y="3351213"/>
            <a:ext cx="3535363" cy="2319337"/>
          </a:xfrm>
          <a:custGeom>
            <a:avLst/>
            <a:gdLst>
              <a:gd name="T0" fmla="*/ 0 w 2227"/>
              <a:gd name="T1" fmla="*/ 2147483646 h 1461"/>
              <a:gd name="T2" fmla="*/ 2147483646 w 2227"/>
              <a:gd name="T3" fmla="*/ 0 h 1461"/>
              <a:gd name="T4" fmla="*/ 2147483646 w 2227"/>
              <a:gd name="T5" fmla="*/ 2147483646 h 1461"/>
              <a:gd name="T6" fmla="*/ 2147483646 w 2227"/>
              <a:gd name="T7" fmla="*/ 2147483646 h 1461"/>
              <a:gd name="T8" fmla="*/ 0 w 2227"/>
              <a:gd name="T9" fmla="*/ 2147483646 h 1461"/>
              <a:gd name="T10" fmla="*/ 0 60000 65536"/>
              <a:gd name="T11" fmla="*/ 0 60000 65536"/>
              <a:gd name="T12" fmla="*/ 0 60000 65536"/>
              <a:gd name="T13" fmla="*/ 0 60000 65536"/>
              <a:gd name="T14" fmla="*/ 0 60000 65536"/>
              <a:gd name="T15" fmla="*/ 0 w 2227"/>
              <a:gd name="T16" fmla="*/ 0 h 1461"/>
              <a:gd name="T17" fmla="*/ 2227 w 2227"/>
              <a:gd name="T18" fmla="*/ 1461 h 1461"/>
            </a:gdLst>
            <a:ahLst/>
            <a:cxnLst>
              <a:cxn ang="T10">
                <a:pos x="T0" y="T1"/>
              </a:cxn>
              <a:cxn ang="T11">
                <a:pos x="T2" y="T3"/>
              </a:cxn>
              <a:cxn ang="T12">
                <a:pos x="T4" y="T5"/>
              </a:cxn>
              <a:cxn ang="T13">
                <a:pos x="T6" y="T7"/>
              </a:cxn>
              <a:cxn ang="T14">
                <a:pos x="T8" y="T9"/>
              </a:cxn>
            </a:cxnLst>
            <a:rect l="T15" t="T16" r="T17" b="T18"/>
            <a:pathLst>
              <a:path w="2227" h="1461">
                <a:moveTo>
                  <a:pt x="0" y="1461"/>
                </a:moveTo>
                <a:lnTo>
                  <a:pt x="2059" y="0"/>
                </a:lnTo>
                <a:lnTo>
                  <a:pt x="2227" y="238"/>
                </a:lnTo>
                <a:lnTo>
                  <a:pt x="513" y="1461"/>
                </a:lnTo>
                <a:lnTo>
                  <a:pt x="0" y="1461"/>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1" name="Freeform 1037"/>
          <p:cNvSpPr>
            <a:spLocks/>
          </p:cNvSpPr>
          <p:nvPr/>
        </p:nvSpPr>
        <p:spPr bwMode="auto">
          <a:xfrm>
            <a:off x="3186113" y="3924300"/>
            <a:ext cx="2717800" cy="1746250"/>
          </a:xfrm>
          <a:custGeom>
            <a:avLst/>
            <a:gdLst>
              <a:gd name="T0" fmla="*/ 0 w 1712"/>
              <a:gd name="T1" fmla="*/ 2147483646 h 1100"/>
              <a:gd name="T2" fmla="*/ 2147483646 w 1712"/>
              <a:gd name="T3" fmla="*/ 0 h 1100"/>
              <a:gd name="T4" fmla="*/ 2147483646 w 1712"/>
              <a:gd name="T5" fmla="*/ 2147483646 h 1100"/>
              <a:gd name="T6" fmla="*/ 2147483646 w 1712"/>
              <a:gd name="T7" fmla="*/ 2147483646 h 1100"/>
              <a:gd name="T8" fmla="*/ 0 w 1712"/>
              <a:gd name="T9" fmla="*/ 2147483646 h 1100"/>
              <a:gd name="T10" fmla="*/ 0 60000 65536"/>
              <a:gd name="T11" fmla="*/ 0 60000 65536"/>
              <a:gd name="T12" fmla="*/ 0 60000 65536"/>
              <a:gd name="T13" fmla="*/ 0 60000 65536"/>
              <a:gd name="T14" fmla="*/ 0 60000 65536"/>
              <a:gd name="T15" fmla="*/ 0 w 1712"/>
              <a:gd name="T16" fmla="*/ 0 h 1100"/>
              <a:gd name="T17" fmla="*/ 1712 w 1712"/>
              <a:gd name="T18" fmla="*/ 1100 h 1100"/>
            </a:gdLst>
            <a:ahLst/>
            <a:cxnLst>
              <a:cxn ang="T10">
                <a:pos x="T0" y="T1"/>
              </a:cxn>
              <a:cxn ang="T11">
                <a:pos x="T2" y="T3"/>
              </a:cxn>
              <a:cxn ang="T12">
                <a:pos x="T4" y="T5"/>
              </a:cxn>
              <a:cxn ang="T13">
                <a:pos x="T6" y="T7"/>
              </a:cxn>
              <a:cxn ang="T14">
                <a:pos x="T8" y="T9"/>
              </a:cxn>
            </a:cxnLst>
            <a:rect l="T15" t="T16" r="T17" b="T18"/>
            <a:pathLst>
              <a:path w="1712" h="1100">
                <a:moveTo>
                  <a:pt x="0" y="1100"/>
                </a:moveTo>
                <a:lnTo>
                  <a:pt x="1538" y="0"/>
                </a:lnTo>
                <a:lnTo>
                  <a:pt x="1712" y="241"/>
                </a:lnTo>
                <a:lnTo>
                  <a:pt x="513" y="1100"/>
                </a:lnTo>
                <a:lnTo>
                  <a:pt x="0" y="110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2" name="Freeform 1038"/>
          <p:cNvSpPr>
            <a:spLocks/>
          </p:cNvSpPr>
          <p:nvPr/>
        </p:nvSpPr>
        <p:spPr bwMode="auto">
          <a:xfrm>
            <a:off x="4000500" y="4503738"/>
            <a:ext cx="1903413" cy="1166812"/>
          </a:xfrm>
          <a:custGeom>
            <a:avLst/>
            <a:gdLst>
              <a:gd name="T0" fmla="*/ 2147483646 w 1199"/>
              <a:gd name="T1" fmla="*/ 2147483646 h 735"/>
              <a:gd name="T2" fmla="*/ 0 w 1199"/>
              <a:gd name="T3" fmla="*/ 2147483646 h 735"/>
              <a:gd name="T4" fmla="*/ 2147483646 w 1199"/>
              <a:gd name="T5" fmla="*/ 0 h 735"/>
              <a:gd name="T6" fmla="*/ 2147483646 w 1199"/>
              <a:gd name="T7" fmla="*/ 2147483646 h 735"/>
              <a:gd name="T8" fmla="*/ 2147483646 w 1199"/>
              <a:gd name="T9" fmla="*/ 2147483646 h 735"/>
              <a:gd name="T10" fmla="*/ 0 60000 65536"/>
              <a:gd name="T11" fmla="*/ 0 60000 65536"/>
              <a:gd name="T12" fmla="*/ 0 60000 65536"/>
              <a:gd name="T13" fmla="*/ 0 60000 65536"/>
              <a:gd name="T14" fmla="*/ 0 60000 65536"/>
              <a:gd name="T15" fmla="*/ 0 w 1199"/>
              <a:gd name="T16" fmla="*/ 0 h 735"/>
              <a:gd name="T17" fmla="*/ 1199 w 1199"/>
              <a:gd name="T18" fmla="*/ 735 h 735"/>
            </a:gdLst>
            <a:ahLst/>
            <a:cxnLst>
              <a:cxn ang="T10">
                <a:pos x="T0" y="T1"/>
              </a:cxn>
              <a:cxn ang="T11">
                <a:pos x="T2" y="T3"/>
              </a:cxn>
              <a:cxn ang="T12">
                <a:pos x="T4" y="T5"/>
              </a:cxn>
              <a:cxn ang="T13">
                <a:pos x="T6" y="T7"/>
              </a:cxn>
              <a:cxn ang="T14">
                <a:pos x="T8" y="T9"/>
              </a:cxn>
            </a:cxnLst>
            <a:rect l="T15" t="T16" r="T17" b="T18"/>
            <a:pathLst>
              <a:path w="1199" h="735">
                <a:moveTo>
                  <a:pt x="516" y="735"/>
                </a:moveTo>
                <a:lnTo>
                  <a:pt x="0" y="735"/>
                </a:lnTo>
                <a:lnTo>
                  <a:pt x="1029" y="0"/>
                </a:lnTo>
                <a:lnTo>
                  <a:pt x="1199" y="243"/>
                </a:lnTo>
                <a:lnTo>
                  <a:pt x="516" y="73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3" name="Freeform 1039"/>
          <p:cNvSpPr>
            <a:spLocks/>
          </p:cNvSpPr>
          <p:nvPr/>
        </p:nvSpPr>
        <p:spPr bwMode="auto">
          <a:xfrm>
            <a:off x="4814888" y="5087938"/>
            <a:ext cx="1095375" cy="582612"/>
          </a:xfrm>
          <a:custGeom>
            <a:avLst/>
            <a:gdLst>
              <a:gd name="T0" fmla="*/ 0 w 690"/>
              <a:gd name="T1" fmla="*/ 2147483646 h 367"/>
              <a:gd name="T2" fmla="*/ 2147483646 w 690"/>
              <a:gd name="T3" fmla="*/ 0 h 367"/>
              <a:gd name="T4" fmla="*/ 2147483646 w 690"/>
              <a:gd name="T5" fmla="*/ 2147483646 h 367"/>
              <a:gd name="T6" fmla="*/ 2147483646 w 690"/>
              <a:gd name="T7" fmla="*/ 2147483646 h 367"/>
              <a:gd name="T8" fmla="*/ 0 w 690"/>
              <a:gd name="T9" fmla="*/ 2147483646 h 367"/>
              <a:gd name="T10" fmla="*/ 0 60000 65536"/>
              <a:gd name="T11" fmla="*/ 0 60000 65536"/>
              <a:gd name="T12" fmla="*/ 0 60000 65536"/>
              <a:gd name="T13" fmla="*/ 0 60000 65536"/>
              <a:gd name="T14" fmla="*/ 0 60000 65536"/>
              <a:gd name="T15" fmla="*/ 0 w 690"/>
              <a:gd name="T16" fmla="*/ 0 h 367"/>
              <a:gd name="T17" fmla="*/ 690 w 690"/>
              <a:gd name="T18" fmla="*/ 367 h 367"/>
            </a:gdLst>
            <a:ahLst/>
            <a:cxnLst>
              <a:cxn ang="T10">
                <a:pos x="T0" y="T1"/>
              </a:cxn>
              <a:cxn ang="T11">
                <a:pos x="T2" y="T3"/>
              </a:cxn>
              <a:cxn ang="T12">
                <a:pos x="T4" y="T5"/>
              </a:cxn>
              <a:cxn ang="T13">
                <a:pos x="T6" y="T7"/>
              </a:cxn>
              <a:cxn ang="T14">
                <a:pos x="T8" y="T9"/>
              </a:cxn>
            </a:cxnLst>
            <a:rect l="T15" t="T16" r="T17" b="T18"/>
            <a:pathLst>
              <a:path w="690" h="367">
                <a:moveTo>
                  <a:pt x="0" y="367"/>
                </a:moveTo>
                <a:lnTo>
                  <a:pt x="512" y="0"/>
                </a:lnTo>
                <a:lnTo>
                  <a:pt x="690" y="242"/>
                </a:lnTo>
                <a:lnTo>
                  <a:pt x="516" y="367"/>
                </a:lnTo>
                <a:lnTo>
                  <a:pt x="0" y="367"/>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4" name="Freeform 1040"/>
          <p:cNvSpPr>
            <a:spLocks/>
          </p:cNvSpPr>
          <p:nvPr/>
        </p:nvSpPr>
        <p:spPr bwMode="auto">
          <a:xfrm>
            <a:off x="1897063" y="2881313"/>
            <a:ext cx="3175" cy="3251200"/>
          </a:xfrm>
          <a:custGeom>
            <a:avLst/>
            <a:gdLst>
              <a:gd name="T0" fmla="*/ 0 w 2"/>
              <a:gd name="T1" fmla="*/ 2147483646 h 2048"/>
              <a:gd name="T2" fmla="*/ 0 w 2"/>
              <a:gd name="T3" fmla="*/ 0 h 2048"/>
              <a:gd name="T4" fmla="*/ 2147483646 w 2"/>
              <a:gd name="T5" fmla="*/ 0 h 2048"/>
              <a:gd name="T6" fmla="*/ 0 60000 65536"/>
              <a:gd name="T7" fmla="*/ 0 60000 65536"/>
              <a:gd name="T8" fmla="*/ 0 60000 65536"/>
              <a:gd name="T9" fmla="*/ 0 w 2"/>
              <a:gd name="T10" fmla="*/ 0 h 2048"/>
              <a:gd name="T11" fmla="*/ 2 w 2"/>
              <a:gd name="T12" fmla="*/ 2048 h 2048"/>
            </a:gdLst>
            <a:ahLst/>
            <a:cxnLst>
              <a:cxn ang="T6">
                <a:pos x="T0" y="T1"/>
              </a:cxn>
              <a:cxn ang="T7">
                <a:pos x="T2" y="T3"/>
              </a:cxn>
              <a:cxn ang="T8">
                <a:pos x="T4" y="T5"/>
              </a:cxn>
            </a:cxnLst>
            <a:rect l="T9" t="T10" r="T11" b="T12"/>
            <a:pathLst>
              <a:path w="2" h="2048">
                <a:moveTo>
                  <a:pt x="0" y="2048"/>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5" name="Freeform 1041"/>
          <p:cNvSpPr>
            <a:spLocks/>
          </p:cNvSpPr>
          <p:nvPr/>
        </p:nvSpPr>
        <p:spPr bwMode="auto">
          <a:xfrm>
            <a:off x="1941513" y="2881313"/>
            <a:ext cx="3175" cy="3251200"/>
          </a:xfrm>
          <a:custGeom>
            <a:avLst/>
            <a:gdLst>
              <a:gd name="T0" fmla="*/ 0 w 2"/>
              <a:gd name="T1" fmla="*/ 2147483646 h 2048"/>
              <a:gd name="T2" fmla="*/ 0 w 2"/>
              <a:gd name="T3" fmla="*/ 0 h 2048"/>
              <a:gd name="T4" fmla="*/ 2147483646 w 2"/>
              <a:gd name="T5" fmla="*/ 0 h 2048"/>
              <a:gd name="T6" fmla="*/ 0 60000 65536"/>
              <a:gd name="T7" fmla="*/ 0 60000 65536"/>
              <a:gd name="T8" fmla="*/ 0 60000 65536"/>
              <a:gd name="T9" fmla="*/ 0 w 2"/>
              <a:gd name="T10" fmla="*/ 0 h 2048"/>
              <a:gd name="T11" fmla="*/ 2 w 2"/>
              <a:gd name="T12" fmla="*/ 2048 h 2048"/>
            </a:gdLst>
            <a:ahLst/>
            <a:cxnLst>
              <a:cxn ang="T6">
                <a:pos x="T0" y="T1"/>
              </a:cxn>
              <a:cxn ang="T7">
                <a:pos x="T2" y="T3"/>
              </a:cxn>
              <a:cxn ang="T8">
                <a:pos x="T4" y="T5"/>
              </a:cxn>
            </a:cxnLst>
            <a:rect l="T9" t="T10" r="T11" b="T12"/>
            <a:pathLst>
              <a:path w="2" h="2048">
                <a:moveTo>
                  <a:pt x="0" y="2048"/>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6" name="Freeform 1042"/>
          <p:cNvSpPr>
            <a:spLocks/>
          </p:cNvSpPr>
          <p:nvPr/>
        </p:nvSpPr>
        <p:spPr bwMode="auto">
          <a:xfrm>
            <a:off x="2316163" y="2881313"/>
            <a:ext cx="3175" cy="3251200"/>
          </a:xfrm>
          <a:custGeom>
            <a:avLst/>
            <a:gdLst>
              <a:gd name="T0" fmla="*/ 0 w 2"/>
              <a:gd name="T1" fmla="*/ 2147483646 h 2048"/>
              <a:gd name="T2" fmla="*/ 0 w 2"/>
              <a:gd name="T3" fmla="*/ 0 h 2048"/>
              <a:gd name="T4" fmla="*/ 2147483646 w 2"/>
              <a:gd name="T5" fmla="*/ 0 h 2048"/>
              <a:gd name="T6" fmla="*/ 0 60000 65536"/>
              <a:gd name="T7" fmla="*/ 0 60000 65536"/>
              <a:gd name="T8" fmla="*/ 0 60000 65536"/>
              <a:gd name="T9" fmla="*/ 0 w 2"/>
              <a:gd name="T10" fmla="*/ 0 h 2048"/>
              <a:gd name="T11" fmla="*/ 2 w 2"/>
              <a:gd name="T12" fmla="*/ 2048 h 2048"/>
            </a:gdLst>
            <a:ahLst/>
            <a:cxnLst>
              <a:cxn ang="T6">
                <a:pos x="T0" y="T1"/>
              </a:cxn>
              <a:cxn ang="T7">
                <a:pos x="T2" y="T3"/>
              </a:cxn>
              <a:cxn ang="T8">
                <a:pos x="T4" y="T5"/>
              </a:cxn>
            </a:cxnLst>
            <a:rect l="T9" t="T10" r="T11" b="T12"/>
            <a:pathLst>
              <a:path w="2" h="2048">
                <a:moveTo>
                  <a:pt x="0" y="2048"/>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7" name="Freeform 1043"/>
          <p:cNvSpPr>
            <a:spLocks/>
          </p:cNvSpPr>
          <p:nvPr/>
        </p:nvSpPr>
        <p:spPr bwMode="auto">
          <a:xfrm>
            <a:off x="2362200" y="2881313"/>
            <a:ext cx="3175" cy="3251200"/>
          </a:xfrm>
          <a:custGeom>
            <a:avLst/>
            <a:gdLst>
              <a:gd name="T0" fmla="*/ 0 w 2"/>
              <a:gd name="T1" fmla="*/ 2147483646 h 2048"/>
              <a:gd name="T2" fmla="*/ 0 w 2"/>
              <a:gd name="T3" fmla="*/ 0 h 2048"/>
              <a:gd name="T4" fmla="*/ 2147483646 w 2"/>
              <a:gd name="T5" fmla="*/ 0 h 2048"/>
              <a:gd name="T6" fmla="*/ 0 60000 65536"/>
              <a:gd name="T7" fmla="*/ 0 60000 65536"/>
              <a:gd name="T8" fmla="*/ 0 60000 65536"/>
              <a:gd name="T9" fmla="*/ 0 w 2"/>
              <a:gd name="T10" fmla="*/ 0 h 2048"/>
              <a:gd name="T11" fmla="*/ 2 w 2"/>
              <a:gd name="T12" fmla="*/ 2048 h 2048"/>
            </a:gdLst>
            <a:ahLst/>
            <a:cxnLst>
              <a:cxn ang="T6">
                <a:pos x="T0" y="T1"/>
              </a:cxn>
              <a:cxn ang="T7">
                <a:pos x="T2" y="T3"/>
              </a:cxn>
              <a:cxn ang="T8">
                <a:pos x="T4" y="T5"/>
              </a:cxn>
            </a:cxnLst>
            <a:rect l="T9" t="T10" r="T11" b="T12"/>
            <a:pathLst>
              <a:path w="2" h="2048">
                <a:moveTo>
                  <a:pt x="0" y="2048"/>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8" name="Freeform 1044"/>
          <p:cNvSpPr>
            <a:spLocks/>
          </p:cNvSpPr>
          <p:nvPr/>
        </p:nvSpPr>
        <p:spPr bwMode="auto">
          <a:xfrm>
            <a:off x="1897063" y="2881313"/>
            <a:ext cx="465137" cy="1587"/>
          </a:xfrm>
          <a:custGeom>
            <a:avLst/>
            <a:gdLst>
              <a:gd name="T0" fmla="*/ 0 w 293"/>
              <a:gd name="T1" fmla="*/ 0 h 1587"/>
              <a:gd name="T2" fmla="*/ 2147483646 w 293"/>
              <a:gd name="T3" fmla="*/ 0 h 1587"/>
              <a:gd name="T4" fmla="*/ 2147483646 w 293"/>
              <a:gd name="T5" fmla="*/ 0 h 1587"/>
              <a:gd name="T6" fmla="*/ 0 60000 65536"/>
              <a:gd name="T7" fmla="*/ 0 60000 65536"/>
              <a:gd name="T8" fmla="*/ 0 60000 65536"/>
              <a:gd name="T9" fmla="*/ 0 w 293"/>
              <a:gd name="T10" fmla="*/ 0 h 1587"/>
              <a:gd name="T11" fmla="*/ 293 w 293"/>
              <a:gd name="T12" fmla="*/ 1587 h 1587"/>
            </a:gdLst>
            <a:ahLst/>
            <a:cxnLst>
              <a:cxn ang="T6">
                <a:pos x="T0" y="T1"/>
              </a:cxn>
              <a:cxn ang="T7">
                <a:pos x="T2" y="T3"/>
              </a:cxn>
              <a:cxn ang="T8">
                <a:pos x="T4" y="T5"/>
              </a:cxn>
            </a:cxnLst>
            <a:rect l="T9" t="T10" r="T11" b="T12"/>
            <a:pathLst>
              <a:path w="293" h="1587">
                <a:moveTo>
                  <a:pt x="0" y="0"/>
                </a:moveTo>
                <a:lnTo>
                  <a:pt x="293"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29" name="Freeform 1045"/>
          <p:cNvSpPr>
            <a:spLocks/>
          </p:cNvSpPr>
          <p:nvPr/>
        </p:nvSpPr>
        <p:spPr bwMode="auto">
          <a:xfrm>
            <a:off x="2362200" y="2881313"/>
            <a:ext cx="3271838" cy="1587"/>
          </a:xfrm>
          <a:custGeom>
            <a:avLst/>
            <a:gdLst>
              <a:gd name="T0" fmla="*/ 0 w 2061"/>
              <a:gd name="T1" fmla="*/ 0 h 1587"/>
              <a:gd name="T2" fmla="*/ 2147483646 w 2061"/>
              <a:gd name="T3" fmla="*/ 0 h 1587"/>
              <a:gd name="T4" fmla="*/ 2147483646 w 2061"/>
              <a:gd name="T5" fmla="*/ 0 h 1587"/>
              <a:gd name="T6" fmla="*/ 0 60000 65536"/>
              <a:gd name="T7" fmla="*/ 0 60000 65536"/>
              <a:gd name="T8" fmla="*/ 0 60000 65536"/>
              <a:gd name="T9" fmla="*/ 0 w 2061"/>
              <a:gd name="T10" fmla="*/ 0 h 1587"/>
              <a:gd name="T11" fmla="*/ 2061 w 2061"/>
              <a:gd name="T12" fmla="*/ 1587 h 1587"/>
            </a:gdLst>
            <a:ahLst/>
            <a:cxnLst>
              <a:cxn ang="T6">
                <a:pos x="T0" y="T1"/>
              </a:cxn>
              <a:cxn ang="T7">
                <a:pos x="T2" y="T3"/>
              </a:cxn>
              <a:cxn ang="T8">
                <a:pos x="T4" y="T5"/>
              </a:cxn>
            </a:cxnLst>
            <a:rect l="T9" t="T10" r="T11" b="T12"/>
            <a:pathLst>
              <a:path w="2061" h="1587">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0" name="Freeform 1046"/>
          <p:cNvSpPr>
            <a:spLocks/>
          </p:cNvSpPr>
          <p:nvPr/>
        </p:nvSpPr>
        <p:spPr bwMode="auto">
          <a:xfrm>
            <a:off x="2362200" y="2925763"/>
            <a:ext cx="3271838" cy="1587"/>
          </a:xfrm>
          <a:custGeom>
            <a:avLst/>
            <a:gdLst>
              <a:gd name="T0" fmla="*/ 0 w 2061"/>
              <a:gd name="T1" fmla="*/ 0 h 1587"/>
              <a:gd name="T2" fmla="*/ 2147483646 w 2061"/>
              <a:gd name="T3" fmla="*/ 0 h 1587"/>
              <a:gd name="T4" fmla="*/ 2147483646 w 2061"/>
              <a:gd name="T5" fmla="*/ 0 h 1587"/>
              <a:gd name="T6" fmla="*/ 0 60000 65536"/>
              <a:gd name="T7" fmla="*/ 0 60000 65536"/>
              <a:gd name="T8" fmla="*/ 0 60000 65536"/>
              <a:gd name="T9" fmla="*/ 0 w 2061"/>
              <a:gd name="T10" fmla="*/ 0 h 1587"/>
              <a:gd name="T11" fmla="*/ 2061 w 2061"/>
              <a:gd name="T12" fmla="*/ 1587 h 1587"/>
            </a:gdLst>
            <a:ahLst/>
            <a:cxnLst>
              <a:cxn ang="T6">
                <a:pos x="T0" y="T1"/>
              </a:cxn>
              <a:cxn ang="T7">
                <a:pos x="T2" y="T3"/>
              </a:cxn>
              <a:cxn ang="T8">
                <a:pos x="T4" y="T5"/>
              </a:cxn>
            </a:cxnLst>
            <a:rect l="T9" t="T10" r="T11" b="T12"/>
            <a:pathLst>
              <a:path w="2061" h="1587">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1" name="Freeform 1047"/>
          <p:cNvSpPr>
            <a:spLocks/>
          </p:cNvSpPr>
          <p:nvPr/>
        </p:nvSpPr>
        <p:spPr bwMode="auto">
          <a:xfrm>
            <a:off x="2362200" y="3302000"/>
            <a:ext cx="3271838" cy="1588"/>
          </a:xfrm>
          <a:custGeom>
            <a:avLst/>
            <a:gdLst>
              <a:gd name="T0" fmla="*/ 0 w 2061"/>
              <a:gd name="T1" fmla="*/ 0 h 1588"/>
              <a:gd name="T2" fmla="*/ 2147483646 w 2061"/>
              <a:gd name="T3" fmla="*/ 0 h 1588"/>
              <a:gd name="T4" fmla="*/ 2147483646 w 2061"/>
              <a:gd name="T5" fmla="*/ 0 h 1588"/>
              <a:gd name="T6" fmla="*/ 0 60000 65536"/>
              <a:gd name="T7" fmla="*/ 0 60000 65536"/>
              <a:gd name="T8" fmla="*/ 0 60000 65536"/>
              <a:gd name="T9" fmla="*/ 0 w 2061"/>
              <a:gd name="T10" fmla="*/ 0 h 1588"/>
              <a:gd name="T11" fmla="*/ 2061 w 2061"/>
              <a:gd name="T12" fmla="*/ 1588 h 1588"/>
            </a:gdLst>
            <a:ahLst/>
            <a:cxnLst>
              <a:cxn ang="T6">
                <a:pos x="T0" y="T1"/>
              </a:cxn>
              <a:cxn ang="T7">
                <a:pos x="T2" y="T3"/>
              </a:cxn>
              <a:cxn ang="T8">
                <a:pos x="T4" y="T5"/>
              </a:cxn>
            </a:cxnLst>
            <a:rect l="T9" t="T10" r="T11" b="T12"/>
            <a:pathLst>
              <a:path w="2061" h="1588">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2" name="Freeform 1048"/>
          <p:cNvSpPr>
            <a:spLocks/>
          </p:cNvSpPr>
          <p:nvPr/>
        </p:nvSpPr>
        <p:spPr bwMode="auto">
          <a:xfrm>
            <a:off x="2362200" y="3344863"/>
            <a:ext cx="3271838" cy="1587"/>
          </a:xfrm>
          <a:custGeom>
            <a:avLst/>
            <a:gdLst>
              <a:gd name="T0" fmla="*/ 0 w 2061"/>
              <a:gd name="T1" fmla="*/ 0 h 1587"/>
              <a:gd name="T2" fmla="*/ 2147483646 w 2061"/>
              <a:gd name="T3" fmla="*/ 0 h 1587"/>
              <a:gd name="T4" fmla="*/ 2147483646 w 2061"/>
              <a:gd name="T5" fmla="*/ 0 h 1587"/>
              <a:gd name="T6" fmla="*/ 0 60000 65536"/>
              <a:gd name="T7" fmla="*/ 0 60000 65536"/>
              <a:gd name="T8" fmla="*/ 0 60000 65536"/>
              <a:gd name="T9" fmla="*/ 0 w 2061"/>
              <a:gd name="T10" fmla="*/ 0 h 1587"/>
              <a:gd name="T11" fmla="*/ 2061 w 2061"/>
              <a:gd name="T12" fmla="*/ 1587 h 1587"/>
            </a:gdLst>
            <a:ahLst/>
            <a:cxnLst>
              <a:cxn ang="T6">
                <a:pos x="T0" y="T1"/>
              </a:cxn>
              <a:cxn ang="T7">
                <a:pos x="T2" y="T3"/>
              </a:cxn>
              <a:cxn ang="T8">
                <a:pos x="T4" y="T5"/>
              </a:cxn>
            </a:cxnLst>
            <a:rect l="T9" t="T10" r="T11" b="T12"/>
            <a:pathLst>
              <a:path w="2061" h="1587">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3" name="Freeform 1049"/>
          <p:cNvSpPr>
            <a:spLocks/>
          </p:cNvSpPr>
          <p:nvPr/>
        </p:nvSpPr>
        <p:spPr bwMode="auto">
          <a:xfrm>
            <a:off x="2362200" y="6132513"/>
            <a:ext cx="3271838" cy="1587"/>
          </a:xfrm>
          <a:custGeom>
            <a:avLst/>
            <a:gdLst>
              <a:gd name="T0" fmla="*/ 0 w 2061"/>
              <a:gd name="T1" fmla="*/ 0 h 1587"/>
              <a:gd name="T2" fmla="*/ 2147483646 w 2061"/>
              <a:gd name="T3" fmla="*/ 0 h 1587"/>
              <a:gd name="T4" fmla="*/ 2147483646 w 2061"/>
              <a:gd name="T5" fmla="*/ 0 h 1587"/>
              <a:gd name="T6" fmla="*/ 0 60000 65536"/>
              <a:gd name="T7" fmla="*/ 0 60000 65536"/>
              <a:gd name="T8" fmla="*/ 0 60000 65536"/>
              <a:gd name="T9" fmla="*/ 0 w 2061"/>
              <a:gd name="T10" fmla="*/ 0 h 1587"/>
              <a:gd name="T11" fmla="*/ 2061 w 2061"/>
              <a:gd name="T12" fmla="*/ 1587 h 1587"/>
            </a:gdLst>
            <a:ahLst/>
            <a:cxnLst>
              <a:cxn ang="T6">
                <a:pos x="T0" y="T1"/>
              </a:cxn>
              <a:cxn ang="T7">
                <a:pos x="T2" y="T3"/>
              </a:cxn>
              <a:cxn ang="T8">
                <a:pos x="T4" y="T5"/>
              </a:cxn>
            </a:cxnLst>
            <a:rect l="T9" t="T10" r="T11" b="T12"/>
            <a:pathLst>
              <a:path w="2061" h="1587">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4" name="Freeform 1050"/>
          <p:cNvSpPr>
            <a:spLocks/>
          </p:cNvSpPr>
          <p:nvPr/>
        </p:nvSpPr>
        <p:spPr bwMode="auto">
          <a:xfrm>
            <a:off x="2362200" y="6089650"/>
            <a:ext cx="3271838" cy="1588"/>
          </a:xfrm>
          <a:custGeom>
            <a:avLst/>
            <a:gdLst>
              <a:gd name="T0" fmla="*/ 0 w 2061"/>
              <a:gd name="T1" fmla="*/ 0 h 1588"/>
              <a:gd name="T2" fmla="*/ 2147483646 w 2061"/>
              <a:gd name="T3" fmla="*/ 0 h 1588"/>
              <a:gd name="T4" fmla="*/ 2147483646 w 2061"/>
              <a:gd name="T5" fmla="*/ 0 h 1588"/>
              <a:gd name="T6" fmla="*/ 0 60000 65536"/>
              <a:gd name="T7" fmla="*/ 0 60000 65536"/>
              <a:gd name="T8" fmla="*/ 0 60000 65536"/>
              <a:gd name="T9" fmla="*/ 0 w 2061"/>
              <a:gd name="T10" fmla="*/ 0 h 1588"/>
              <a:gd name="T11" fmla="*/ 2061 w 2061"/>
              <a:gd name="T12" fmla="*/ 1588 h 1588"/>
            </a:gdLst>
            <a:ahLst/>
            <a:cxnLst>
              <a:cxn ang="T6">
                <a:pos x="T0" y="T1"/>
              </a:cxn>
              <a:cxn ang="T7">
                <a:pos x="T2" y="T3"/>
              </a:cxn>
              <a:cxn ang="T8">
                <a:pos x="T4" y="T5"/>
              </a:cxn>
            </a:cxnLst>
            <a:rect l="T9" t="T10" r="T11" b="T12"/>
            <a:pathLst>
              <a:path w="2061" h="1588">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5" name="Freeform 1051"/>
          <p:cNvSpPr>
            <a:spLocks/>
          </p:cNvSpPr>
          <p:nvPr/>
        </p:nvSpPr>
        <p:spPr bwMode="auto">
          <a:xfrm>
            <a:off x="2362200" y="5716588"/>
            <a:ext cx="3271838" cy="1587"/>
          </a:xfrm>
          <a:custGeom>
            <a:avLst/>
            <a:gdLst>
              <a:gd name="T0" fmla="*/ 0 w 2061"/>
              <a:gd name="T1" fmla="*/ 0 h 1587"/>
              <a:gd name="T2" fmla="*/ 2147483646 w 2061"/>
              <a:gd name="T3" fmla="*/ 0 h 1587"/>
              <a:gd name="T4" fmla="*/ 2147483646 w 2061"/>
              <a:gd name="T5" fmla="*/ 0 h 1587"/>
              <a:gd name="T6" fmla="*/ 0 60000 65536"/>
              <a:gd name="T7" fmla="*/ 0 60000 65536"/>
              <a:gd name="T8" fmla="*/ 0 60000 65536"/>
              <a:gd name="T9" fmla="*/ 0 w 2061"/>
              <a:gd name="T10" fmla="*/ 0 h 1587"/>
              <a:gd name="T11" fmla="*/ 2061 w 2061"/>
              <a:gd name="T12" fmla="*/ 1587 h 1587"/>
            </a:gdLst>
            <a:ahLst/>
            <a:cxnLst>
              <a:cxn ang="T6">
                <a:pos x="T0" y="T1"/>
              </a:cxn>
              <a:cxn ang="T7">
                <a:pos x="T2" y="T3"/>
              </a:cxn>
              <a:cxn ang="T8">
                <a:pos x="T4" y="T5"/>
              </a:cxn>
            </a:cxnLst>
            <a:rect l="T9" t="T10" r="T11" b="T12"/>
            <a:pathLst>
              <a:path w="2061" h="1587">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6" name="Freeform 1052"/>
          <p:cNvSpPr>
            <a:spLocks/>
          </p:cNvSpPr>
          <p:nvPr/>
        </p:nvSpPr>
        <p:spPr bwMode="auto">
          <a:xfrm>
            <a:off x="2362200" y="5670550"/>
            <a:ext cx="3271838" cy="1588"/>
          </a:xfrm>
          <a:custGeom>
            <a:avLst/>
            <a:gdLst>
              <a:gd name="T0" fmla="*/ 0 w 2061"/>
              <a:gd name="T1" fmla="*/ 0 h 1588"/>
              <a:gd name="T2" fmla="*/ 2147483646 w 2061"/>
              <a:gd name="T3" fmla="*/ 0 h 1588"/>
              <a:gd name="T4" fmla="*/ 2147483646 w 2061"/>
              <a:gd name="T5" fmla="*/ 0 h 1588"/>
              <a:gd name="T6" fmla="*/ 0 60000 65536"/>
              <a:gd name="T7" fmla="*/ 0 60000 65536"/>
              <a:gd name="T8" fmla="*/ 0 60000 65536"/>
              <a:gd name="T9" fmla="*/ 0 w 2061"/>
              <a:gd name="T10" fmla="*/ 0 h 1588"/>
              <a:gd name="T11" fmla="*/ 2061 w 2061"/>
              <a:gd name="T12" fmla="*/ 1588 h 1588"/>
            </a:gdLst>
            <a:ahLst/>
            <a:cxnLst>
              <a:cxn ang="T6">
                <a:pos x="T0" y="T1"/>
              </a:cxn>
              <a:cxn ang="T7">
                <a:pos x="T2" y="T3"/>
              </a:cxn>
              <a:cxn ang="T8">
                <a:pos x="T4" y="T5"/>
              </a:cxn>
            </a:cxnLst>
            <a:rect l="T9" t="T10" r="T11" b="T12"/>
            <a:pathLst>
              <a:path w="2061" h="1588">
                <a:moveTo>
                  <a:pt x="0" y="0"/>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7" name="Freeform 1053"/>
          <p:cNvSpPr>
            <a:spLocks/>
          </p:cNvSpPr>
          <p:nvPr/>
        </p:nvSpPr>
        <p:spPr bwMode="auto">
          <a:xfrm>
            <a:off x="1897063" y="6132513"/>
            <a:ext cx="465137" cy="1587"/>
          </a:xfrm>
          <a:custGeom>
            <a:avLst/>
            <a:gdLst>
              <a:gd name="T0" fmla="*/ 2147483646 w 293"/>
              <a:gd name="T1" fmla="*/ 0 h 1587"/>
              <a:gd name="T2" fmla="*/ 0 w 293"/>
              <a:gd name="T3" fmla="*/ 0 h 1587"/>
              <a:gd name="T4" fmla="*/ 0 w 293"/>
              <a:gd name="T5" fmla="*/ 0 h 1587"/>
              <a:gd name="T6" fmla="*/ 0 60000 65536"/>
              <a:gd name="T7" fmla="*/ 0 60000 65536"/>
              <a:gd name="T8" fmla="*/ 0 60000 65536"/>
              <a:gd name="T9" fmla="*/ 0 w 293"/>
              <a:gd name="T10" fmla="*/ 0 h 1587"/>
              <a:gd name="T11" fmla="*/ 293 w 293"/>
              <a:gd name="T12" fmla="*/ 1587 h 1587"/>
            </a:gdLst>
            <a:ahLst/>
            <a:cxnLst>
              <a:cxn ang="T6">
                <a:pos x="T0" y="T1"/>
              </a:cxn>
              <a:cxn ang="T7">
                <a:pos x="T2" y="T3"/>
              </a:cxn>
              <a:cxn ang="T8">
                <a:pos x="T4" y="T5"/>
              </a:cxn>
            </a:cxnLst>
            <a:rect l="T9" t="T10" r="T11" b="T12"/>
            <a:pathLst>
              <a:path w="293" h="1587">
                <a:moveTo>
                  <a:pt x="293" y="0"/>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8" name="Freeform 1054"/>
          <p:cNvSpPr>
            <a:spLocks/>
          </p:cNvSpPr>
          <p:nvPr/>
        </p:nvSpPr>
        <p:spPr bwMode="auto">
          <a:xfrm>
            <a:off x="2362200" y="3344863"/>
            <a:ext cx="3271838" cy="2325687"/>
          </a:xfrm>
          <a:custGeom>
            <a:avLst/>
            <a:gdLst>
              <a:gd name="T0" fmla="*/ 0 w 2061"/>
              <a:gd name="T1" fmla="*/ 2147483646 h 1465"/>
              <a:gd name="T2" fmla="*/ 2147483646 w 2061"/>
              <a:gd name="T3" fmla="*/ 0 h 1465"/>
              <a:gd name="T4" fmla="*/ 2147483646 w 2061"/>
              <a:gd name="T5" fmla="*/ 0 h 1465"/>
              <a:gd name="T6" fmla="*/ 0 60000 65536"/>
              <a:gd name="T7" fmla="*/ 0 60000 65536"/>
              <a:gd name="T8" fmla="*/ 0 60000 65536"/>
              <a:gd name="T9" fmla="*/ 0 w 2061"/>
              <a:gd name="T10" fmla="*/ 0 h 1465"/>
              <a:gd name="T11" fmla="*/ 2061 w 2061"/>
              <a:gd name="T12" fmla="*/ 1465 h 1465"/>
            </a:gdLst>
            <a:ahLst/>
            <a:cxnLst>
              <a:cxn ang="T6">
                <a:pos x="T0" y="T1"/>
              </a:cxn>
              <a:cxn ang="T7">
                <a:pos x="T2" y="T3"/>
              </a:cxn>
              <a:cxn ang="T8">
                <a:pos x="T4" y="T5"/>
              </a:cxn>
            </a:cxnLst>
            <a:rect l="T9" t="T10" r="T11" b="T12"/>
            <a:pathLst>
              <a:path w="2061" h="1465">
                <a:moveTo>
                  <a:pt x="0" y="1465"/>
                </a:moveTo>
                <a:lnTo>
                  <a:pt x="2061"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39" name="Freeform 1055"/>
          <p:cNvSpPr>
            <a:spLocks/>
          </p:cNvSpPr>
          <p:nvPr/>
        </p:nvSpPr>
        <p:spPr bwMode="auto">
          <a:xfrm>
            <a:off x="2362200" y="3344863"/>
            <a:ext cx="2452688" cy="1743075"/>
          </a:xfrm>
          <a:custGeom>
            <a:avLst/>
            <a:gdLst>
              <a:gd name="T0" fmla="*/ 0 w 1545"/>
              <a:gd name="T1" fmla="*/ 2147483646 h 1098"/>
              <a:gd name="T2" fmla="*/ 2147483646 w 1545"/>
              <a:gd name="T3" fmla="*/ 0 h 1098"/>
              <a:gd name="T4" fmla="*/ 2147483646 w 1545"/>
              <a:gd name="T5" fmla="*/ 0 h 1098"/>
              <a:gd name="T6" fmla="*/ 0 60000 65536"/>
              <a:gd name="T7" fmla="*/ 0 60000 65536"/>
              <a:gd name="T8" fmla="*/ 0 60000 65536"/>
              <a:gd name="T9" fmla="*/ 0 w 1545"/>
              <a:gd name="T10" fmla="*/ 0 h 1098"/>
              <a:gd name="T11" fmla="*/ 1545 w 1545"/>
              <a:gd name="T12" fmla="*/ 1098 h 1098"/>
            </a:gdLst>
            <a:ahLst/>
            <a:cxnLst>
              <a:cxn ang="T6">
                <a:pos x="T0" y="T1"/>
              </a:cxn>
              <a:cxn ang="T7">
                <a:pos x="T2" y="T3"/>
              </a:cxn>
              <a:cxn ang="T8">
                <a:pos x="T4" y="T5"/>
              </a:cxn>
            </a:cxnLst>
            <a:rect l="T9" t="T10" r="T11" b="T12"/>
            <a:pathLst>
              <a:path w="1545" h="1098">
                <a:moveTo>
                  <a:pt x="0" y="1098"/>
                </a:moveTo>
                <a:lnTo>
                  <a:pt x="1545"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0" name="Freeform 1056"/>
          <p:cNvSpPr>
            <a:spLocks/>
          </p:cNvSpPr>
          <p:nvPr/>
        </p:nvSpPr>
        <p:spPr bwMode="auto">
          <a:xfrm>
            <a:off x="2362200" y="3344863"/>
            <a:ext cx="1635125" cy="1162050"/>
          </a:xfrm>
          <a:custGeom>
            <a:avLst/>
            <a:gdLst>
              <a:gd name="T0" fmla="*/ 0 w 1030"/>
              <a:gd name="T1" fmla="*/ 2147483646 h 732"/>
              <a:gd name="T2" fmla="*/ 2147483646 w 1030"/>
              <a:gd name="T3" fmla="*/ 0 h 732"/>
              <a:gd name="T4" fmla="*/ 2147483646 w 1030"/>
              <a:gd name="T5" fmla="*/ 0 h 732"/>
              <a:gd name="T6" fmla="*/ 0 60000 65536"/>
              <a:gd name="T7" fmla="*/ 0 60000 65536"/>
              <a:gd name="T8" fmla="*/ 0 60000 65536"/>
              <a:gd name="T9" fmla="*/ 0 w 1030"/>
              <a:gd name="T10" fmla="*/ 0 h 732"/>
              <a:gd name="T11" fmla="*/ 1030 w 1030"/>
              <a:gd name="T12" fmla="*/ 732 h 732"/>
            </a:gdLst>
            <a:ahLst/>
            <a:cxnLst>
              <a:cxn ang="T6">
                <a:pos x="T0" y="T1"/>
              </a:cxn>
              <a:cxn ang="T7">
                <a:pos x="T2" y="T3"/>
              </a:cxn>
              <a:cxn ang="T8">
                <a:pos x="T4" y="T5"/>
              </a:cxn>
            </a:cxnLst>
            <a:rect l="T9" t="T10" r="T11" b="T12"/>
            <a:pathLst>
              <a:path w="1030" h="732">
                <a:moveTo>
                  <a:pt x="0" y="732"/>
                </a:moveTo>
                <a:lnTo>
                  <a:pt x="103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1" name="Freeform 1057"/>
          <p:cNvSpPr>
            <a:spLocks/>
          </p:cNvSpPr>
          <p:nvPr/>
        </p:nvSpPr>
        <p:spPr bwMode="auto">
          <a:xfrm>
            <a:off x="2362200" y="3344863"/>
            <a:ext cx="817563" cy="579437"/>
          </a:xfrm>
          <a:custGeom>
            <a:avLst/>
            <a:gdLst>
              <a:gd name="T0" fmla="*/ 0 w 515"/>
              <a:gd name="T1" fmla="*/ 2147483646 h 365"/>
              <a:gd name="T2" fmla="*/ 2147483646 w 515"/>
              <a:gd name="T3" fmla="*/ 0 h 365"/>
              <a:gd name="T4" fmla="*/ 2147483646 w 515"/>
              <a:gd name="T5" fmla="*/ 0 h 365"/>
              <a:gd name="T6" fmla="*/ 0 60000 65536"/>
              <a:gd name="T7" fmla="*/ 0 60000 65536"/>
              <a:gd name="T8" fmla="*/ 0 60000 65536"/>
              <a:gd name="T9" fmla="*/ 0 w 515"/>
              <a:gd name="T10" fmla="*/ 0 h 365"/>
              <a:gd name="T11" fmla="*/ 515 w 515"/>
              <a:gd name="T12" fmla="*/ 365 h 365"/>
            </a:gdLst>
            <a:ahLst/>
            <a:cxnLst>
              <a:cxn ang="T6">
                <a:pos x="T0" y="T1"/>
              </a:cxn>
              <a:cxn ang="T7">
                <a:pos x="T2" y="T3"/>
              </a:cxn>
              <a:cxn ang="T8">
                <a:pos x="T4" y="T5"/>
              </a:cxn>
            </a:cxnLst>
            <a:rect l="T9" t="T10" r="T11" b="T12"/>
            <a:pathLst>
              <a:path w="515" h="365">
                <a:moveTo>
                  <a:pt x="0" y="365"/>
                </a:moveTo>
                <a:lnTo>
                  <a:pt x="515"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2" name="Freeform 1058"/>
          <p:cNvSpPr>
            <a:spLocks/>
          </p:cNvSpPr>
          <p:nvPr/>
        </p:nvSpPr>
        <p:spPr bwMode="auto">
          <a:xfrm>
            <a:off x="3179763" y="3729038"/>
            <a:ext cx="2727325" cy="1941512"/>
          </a:xfrm>
          <a:custGeom>
            <a:avLst/>
            <a:gdLst>
              <a:gd name="T0" fmla="*/ 0 w 1718"/>
              <a:gd name="T1" fmla="*/ 2147483646 h 1223"/>
              <a:gd name="T2" fmla="*/ 2147483646 w 1718"/>
              <a:gd name="T3" fmla="*/ 0 h 1223"/>
              <a:gd name="T4" fmla="*/ 2147483646 w 1718"/>
              <a:gd name="T5" fmla="*/ 0 h 1223"/>
              <a:gd name="T6" fmla="*/ 0 60000 65536"/>
              <a:gd name="T7" fmla="*/ 0 60000 65536"/>
              <a:gd name="T8" fmla="*/ 0 60000 65536"/>
              <a:gd name="T9" fmla="*/ 0 w 1718"/>
              <a:gd name="T10" fmla="*/ 0 h 1223"/>
              <a:gd name="T11" fmla="*/ 1718 w 1718"/>
              <a:gd name="T12" fmla="*/ 1223 h 1223"/>
            </a:gdLst>
            <a:ahLst/>
            <a:cxnLst>
              <a:cxn ang="T6">
                <a:pos x="T0" y="T1"/>
              </a:cxn>
              <a:cxn ang="T7">
                <a:pos x="T2" y="T3"/>
              </a:cxn>
              <a:cxn ang="T8">
                <a:pos x="T4" y="T5"/>
              </a:cxn>
            </a:cxnLst>
            <a:rect l="T9" t="T10" r="T11" b="T12"/>
            <a:pathLst>
              <a:path w="1718" h="1223">
                <a:moveTo>
                  <a:pt x="0" y="1223"/>
                </a:moveTo>
                <a:lnTo>
                  <a:pt x="1718"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3" name="Freeform 1059"/>
          <p:cNvSpPr>
            <a:spLocks/>
          </p:cNvSpPr>
          <p:nvPr/>
        </p:nvSpPr>
        <p:spPr bwMode="auto">
          <a:xfrm>
            <a:off x="3997325" y="4310063"/>
            <a:ext cx="1909763" cy="1360487"/>
          </a:xfrm>
          <a:custGeom>
            <a:avLst/>
            <a:gdLst>
              <a:gd name="T0" fmla="*/ 0 w 1203"/>
              <a:gd name="T1" fmla="*/ 2147483646 h 857"/>
              <a:gd name="T2" fmla="*/ 2147483646 w 1203"/>
              <a:gd name="T3" fmla="*/ 0 h 857"/>
              <a:gd name="T4" fmla="*/ 2147483646 w 1203"/>
              <a:gd name="T5" fmla="*/ 0 h 857"/>
              <a:gd name="T6" fmla="*/ 0 60000 65536"/>
              <a:gd name="T7" fmla="*/ 0 60000 65536"/>
              <a:gd name="T8" fmla="*/ 0 60000 65536"/>
              <a:gd name="T9" fmla="*/ 0 w 1203"/>
              <a:gd name="T10" fmla="*/ 0 h 857"/>
              <a:gd name="T11" fmla="*/ 1203 w 1203"/>
              <a:gd name="T12" fmla="*/ 857 h 857"/>
            </a:gdLst>
            <a:ahLst/>
            <a:cxnLst>
              <a:cxn ang="T6">
                <a:pos x="T0" y="T1"/>
              </a:cxn>
              <a:cxn ang="T7">
                <a:pos x="T2" y="T3"/>
              </a:cxn>
              <a:cxn ang="T8">
                <a:pos x="T4" y="T5"/>
              </a:cxn>
            </a:cxnLst>
            <a:rect l="T9" t="T10" r="T11" b="T12"/>
            <a:pathLst>
              <a:path w="1203" h="857">
                <a:moveTo>
                  <a:pt x="0" y="857"/>
                </a:moveTo>
                <a:lnTo>
                  <a:pt x="1203"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4" name="Freeform 1060"/>
          <p:cNvSpPr>
            <a:spLocks/>
          </p:cNvSpPr>
          <p:nvPr/>
        </p:nvSpPr>
        <p:spPr bwMode="auto">
          <a:xfrm>
            <a:off x="4814888" y="4892675"/>
            <a:ext cx="1092200" cy="777875"/>
          </a:xfrm>
          <a:custGeom>
            <a:avLst/>
            <a:gdLst>
              <a:gd name="T0" fmla="*/ 0 w 688"/>
              <a:gd name="T1" fmla="*/ 2147483646 h 490"/>
              <a:gd name="T2" fmla="*/ 2147483646 w 688"/>
              <a:gd name="T3" fmla="*/ 0 h 490"/>
              <a:gd name="T4" fmla="*/ 2147483646 w 688"/>
              <a:gd name="T5" fmla="*/ 0 h 490"/>
              <a:gd name="T6" fmla="*/ 0 60000 65536"/>
              <a:gd name="T7" fmla="*/ 0 60000 65536"/>
              <a:gd name="T8" fmla="*/ 0 60000 65536"/>
              <a:gd name="T9" fmla="*/ 0 w 688"/>
              <a:gd name="T10" fmla="*/ 0 h 490"/>
              <a:gd name="T11" fmla="*/ 688 w 688"/>
              <a:gd name="T12" fmla="*/ 490 h 490"/>
            </a:gdLst>
            <a:ahLst/>
            <a:cxnLst>
              <a:cxn ang="T6">
                <a:pos x="T0" y="T1"/>
              </a:cxn>
              <a:cxn ang="T7">
                <a:pos x="T2" y="T3"/>
              </a:cxn>
              <a:cxn ang="T8">
                <a:pos x="T4" y="T5"/>
              </a:cxn>
            </a:cxnLst>
            <a:rect l="T9" t="T10" r="T11" b="T12"/>
            <a:pathLst>
              <a:path w="688" h="490">
                <a:moveTo>
                  <a:pt x="0" y="490"/>
                </a:moveTo>
                <a:lnTo>
                  <a:pt x="688"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5" name="Freeform 1061"/>
          <p:cNvSpPr>
            <a:spLocks/>
          </p:cNvSpPr>
          <p:nvPr/>
        </p:nvSpPr>
        <p:spPr bwMode="auto">
          <a:xfrm>
            <a:off x="5630863" y="5472113"/>
            <a:ext cx="276225" cy="198437"/>
          </a:xfrm>
          <a:custGeom>
            <a:avLst/>
            <a:gdLst>
              <a:gd name="T0" fmla="*/ 0 w 174"/>
              <a:gd name="T1" fmla="*/ 2147483646 h 125"/>
              <a:gd name="T2" fmla="*/ 2147483646 w 174"/>
              <a:gd name="T3" fmla="*/ 0 h 125"/>
              <a:gd name="T4" fmla="*/ 2147483646 w 174"/>
              <a:gd name="T5" fmla="*/ 0 h 125"/>
              <a:gd name="T6" fmla="*/ 0 60000 65536"/>
              <a:gd name="T7" fmla="*/ 0 60000 65536"/>
              <a:gd name="T8" fmla="*/ 0 60000 65536"/>
              <a:gd name="T9" fmla="*/ 0 w 174"/>
              <a:gd name="T10" fmla="*/ 0 h 125"/>
              <a:gd name="T11" fmla="*/ 174 w 174"/>
              <a:gd name="T12" fmla="*/ 125 h 125"/>
            </a:gdLst>
            <a:ahLst/>
            <a:cxnLst>
              <a:cxn ang="T6">
                <a:pos x="T0" y="T1"/>
              </a:cxn>
              <a:cxn ang="T7">
                <a:pos x="T2" y="T3"/>
              </a:cxn>
              <a:cxn ang="T8">
                <a:pos x="T4" y="T5"/>
              </a:cxn>
            </a:cxnLst>
            <a:rect l="T9" t="T10" r="T11" b="T12"/>
            <a:pathLst>
              <a:path w="174" h="125">
                <a:moveTo>
                  <a:pt x="0" y="125"/>
                </a:moveTo>
                <a:lnTo>
                  <a:pt x="174"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6" name="Freeform 1062"/>
          <p:cNvSpPr>
            <a:spLocks/>
          </p:cNvSpPr>
          <p:nvPr/>
        </p:nvSpPr>
        <p:spPr bwMode="auto">
          <a:xfrm>
            <a:off x="5835650" y="3633788"/>
            <a:ext cx="71438" cy="95250"/>
          </a:xfrm>
          <a:custGeom>
            <a:avLst/>
            <a:gdLst>
              <a:gd name="T0" fmla="*/ 2147483646 w 45"/>
              <a:gd name="T1" fmla="*/ 2147483646 h 60"/>
              <a:gd name="T2" fmla="*/ 0 w 45"/>
              <a:gd name="T3" fmla="*/ 0 h 60"/>
              <a:gd name="T4" fmla="*/ 2147483646 w 45"/>
              <a:gd name="T5" fmla="*/ 0 h 60"/>
              <a:gd name="T6" fmla="*/ 0 60000 65536"/>
              <a:gd name="T7" fmla="*/ 0 60000 65536"/>
              <a:gd name="T8" fmla="*/ 0 60000 65536"/>
              <a:gd name="T9" fmla="*/ 0 w 45"/>
              <a:gd name="T10" fmla="*/ 0 h 60"/>
              <a:gd name="T11" fmla="*/ 45 w 45"/>
              <a:gd name="T12" fmla="*/ 60 h 60"/>
            </a:gdLst>
            <a:ahLst/>
            <a:cxnLst>
              <a:cxn ang="T6">
                <a:pos x="T0" y="T1"/>
              </a:cxn>
              <a:cxn ang="T7">
                <a:pos x="T2" y="T3"/>
              </a:cxn>
              <a:cxn ang="T8">
                <a:pos x="T4" y="T5"/>
              </a:cxn>
            </a:cxnLst>
            <a:rect l="T9" t="T10" r="T11" b="T12"/>
            <a:pathLst>
              <a:path w="45" h="60">
                <a:moveTo>
                  <a:pt x="45" y="60"/>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7" name="Freeform 1063"/>
          <p:cNvSpPr>
            <a:spLocks/>
          </p:cNvSpPr>
          <p:nvPr/>
        </p:nvSpPr>
        <p:spPr bwMode="auto">
          <a:xfrm>
            <a:off x="5772150" y="3536950"/>
            <a:ext cx="63500" cy="96838"/>
          </a:xfrm>
          <a:custGeom>
            <a:avLst/>
            <a:gdLst>
              <a:gd name="T0" fmla="*/ 2147483646 w 40"/>
              <a:gd name="T1" fmla="*/ 2147483646 h 61"/>
              <a:gd name="T2" fmla="*/ 0 w 40"/>
              <a:gd name="T3" fmla="*/ 0 h 61"/>
              <a:gd name="T4" fmla="*/ 0 w 40"/>
              <a:gd name="T5" fmla="*/ 0 h 61"/>
              <a:gd name="T6" fmla="*/ 0 60000 65536"/>
              <a:gd name="T7" fmla="*/ 0 60000 65536"/>
              <a:gd name="T8" fmla="*/ 0 60000 65536"/>
              <a:gd name="T9" fmla="*/ 0 w 40"/>
              <a:gd name="T10" fmla="*/ 0 h 61"/>
              <a:gd name="T11" fmla="*/ 40 w 40"/>
              <a:gd name="T12" fmla="*/ 61 h 61"/>
            </a:gdLst>
            <a:ahLst/>
            <a:cxnLst>
              <a:cxn ang="T6">
                <a:pos x="T0" y="T1"/>
              </a:cxn>
              <a:cxn ang="T7">
                <a:pos x="T2" y="T3"/>
              </a:cxn>
              <a:cxn ang="T8">
                <a:pos x="T4" y="T5"/>
              </a:cxn>
            </a:cxnLst>
            <a:rect l="T9" t="T10" r="T11" b="T12"/>
            <a:pathLst>
              <a:path w="40" h="61">
                <a:moveTo>
                  <a:pt x="40"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8" name="Freeform 1064"/>
          <p:cNvSpPr>
            <a:spLocks/>
          </p:cNvSpPr>
          <p:nvPr/>
        </p:nvSpPr>
        <p:spPr bwMode="auto">
          <a:xfrm>
            <a:off x="5702300" y="3441700"/>
            <a:ext cx="69850" cy="95250"/>
          </a:xfrm>
          <a:custGeom>
            <a:avLst/>
            <a:gdLst>
              <a:gd name="T0" fmla="*/ 2147483646 w 44"/>
              <a:gd name="T1" fmla="*/ 2147483646 h 60"/>
              <a:gd name="T2" fmla="*/ 0 w 44"/>
              <a:gd name="T3" fmla="*/ 0 h 60"/>
              <a:gd name="T4" fmla="*/ 0 w 44"/>
              <a:gd name="T5" fmla="*/ 0 h 60"/>
              <a:gd name="T6" fmla="*/ 0 60000 65536"/>
              <a:gd name="T7" fmla="*/ 0 60000 65536"/>
              <a:gd name="T8" fmla="*/ 0 60000 65536"/>
              <a:gd name="T9" fmla="*/ 0 w 44"/>
              <a:gd name="T10" fmla="*/ 0 h 60"/>
              <a:gd name="T11" fmla="*/ 44 w 44"/>
              <a:gd name="T12" fmla="*/ 60 h 60"/>
            </a:gdLst>
            <a:ahLst/>
            <a:cxnLst>
              <a:cxn ang="T6">
                <a:pos x="T0" y="T1"/>
              </a:cxn>
              <a:cxn ang="T7">
                <a:pos x="T2" y="T3"/>
              </a:cxn>
              <a:cxn ang="T8">
                <a:pos x="T4" y="T5"/>
              </a:cxn>
            </a:cxnLst>
            <a:rect l="T9" t="T10" r="T11" b="T12"/>
            <a:pathLst>
              <a:path w="44" h="60">
                <a:moveTo>
                  <a:pt x="44" y="60"/>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49" name="Freeform 1065"/>
          <p:cNvSpPr>
            <a:spLocks/>
          </p:cNvSpPr>
          <p:nvPr/>
        </p:nvSpPr>
        <p:spPr bwMode="auto">
          <a:xfrm>
            <a:off x="5630863" y="3344863"/>
            <a:ext cx="71437" cy="96837"/>
          </a:xfrm>
          <a:custGeom>
            <a:avLst/>
            <a:gdLst>
              <a:gd name="T0" fmla="*/ 2147483646 w 45"/>
              <a:gd name="T1" fmla="*/ 2147483646 h 61"/>
              <a:gd name="T2" fmla="*/ 0 w 45"/>
              <a:gd name="T3" fmla="*/ 0 h 61"/>
              <a:gd name="T4" fmla="*/ 0 w 45"/>
              <a:gd name="T5" fmla="*/ 0 h 61"/>
              <a:gd name="T6" fmla="*/ 0 60000 65536"/>
              <a:gd name="T7" fmla="*/ 0 60000 65536"/>
              <a:gd name="T8" fmla="*/ 0 60000 65536"/>
              <a:gd name="T9" fmla="*/ 0 w 45"/>
              <a:gd name="T10" fmla="*/ 0 h 61"/>
              <a:gd name="T11" fmla="*/ 45 w 45"/>
              <a:gd name="T12" fmla="*/ 61 h 61"/>
            </a:gdLst>
            <a:ahLst/>
            <a:cxnLst>
              <a:cxn ang="T6">
                <a:pos x="T0" y="T1"/>
              </a:cxn>
              <a:cxn ang="T7">
                <a:pos x="T2" y="T3"/>
              </a:cxn>
              <a:cxn ang="T8">
                <a:pos x="T4" y="T5"/>
              </a:cxn>
            </a:cxnLst>
            <a:rect l="T9" t="T10" r="T11" b="T12"/>
            <a:pathLst>
              <a:path w="45" h="61">
                <a:moveTo>
                  <a:pt x="45"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0" name="Freeform 1066"/>
          <p:cNvSpPr>
            <a:spLocks/>
          </p:cNvSpPr>
          <p:nvPr/>
        </p:nvSpPr>
        <p:spPr bwMode="auto">
          <a:xfrm>
            <a:off x="5630863" y="3924300"/>
            <a:ext cx="71437" cy="96838"/>
          </a:xfrm>
          <a:custGeom>
            <a:avLst/>
            <a:gdLst>
              <a:gd name="T0" fmla="*/ 2147483646 w 45"/>
              <a:gd name="T1" fmla="*/ 2147483646 h 61"/>
              <a:gd name="T2" fmla="*/ 0 w 45"/>
              <a:gd name="T3" fmla="*/ 0 h 61"/>
              <a:gd name="T4" fmla="*/ 0 w 45"/>
              <a:gd name="T5" fmla="*/ 0 h 61"/>
              <a:gd name="T6" fmla="*/ 0 60000 65536"/>
              <a:gd name="T7" fmla="*/ 0 60000 65536"/>
              <a:gd name="T8" fmla="*/ 0 60000 65536"/>
              <a:gd name="T9" fmla="*/ 0 w 45"/>
              <a:gd name="T10" fmla="*/ 0 h 61"/>
              <a:gd name="T11" fmla="*/ 45 w 45"/>
              <a:gd name="T12" fmla="*/ 61 h 61"/>
            </a:gdLst>
            <a:ahLst/>
            <a:cxnLst>
              <a:cxn ang="T6">
                <a:pos x="T0" y="T1"/>
              </a:cxn>
              <a:cxn ang="T7">
                <a:pos x="T2" y="T3"/>
              </a:cxn>
              <a:cxn ang="T8">
                <a:pos x="T4" y="T5"/>
              </a:cxn>
            </a:cxnLst>
            <a:rect l="T9" t="T10" r="T11" b="T12"/>
            <a:pathLst>
              <a:path w="45" h="61">
                <a:moveTo>
                  <a:pt x="45"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1" name="Freeform 1067"/>
          <p:cNvSpPr>
            <a:spLocks/>
          </p:cNvSpPr>
          <p:nvPr/>
        </p:nvSpPr>
        <p:spPr bwMode="auto">
          <a:xfrm>
            <a:off x="5702300" y="4021138"/>
            <a:ext cx="69850" cy="98425"/>
          </a:xfrm>
          <a:custGeom>
            <a:avLst/>
            <a:gdLst>
              <a:gd name="T0" fmla="*/ 2147483646 w 44"/>
              <a:gd name="T1" fmla="*/ 2147483646 h 62"/>
              <a:gd name="T2" fmla="*/ 0 w 44"/>
              <a:gd name="T3" fmla="*/ 0 h 62"/>
              <a:gd name="T4" fmla="*/ 0 w 44"/>
              <a:gd name="T5" fmla="*/ 0 h 62"/>
              <a:gd name="T6" fmla="*/ 0 60000 65536"/>
              <a:gd name="T7" fmla="*/ 0 60000 65536"/>
              <a:gd name="T8" fmla="*/ 0 60000 65536"/>
              <a:gd name="T9" fmla="*/ 0 w 44"/>
              <a:gd name="T10" fmla="*/ 0 h 62"/>
              <a:gd name="T11" fmla="*/ 44 w 44"/>
              <a:gd name="T12" fmla="*/ 62 h 62"/>
            </a:gdLst>
            <a:ahLst/>
            <a:cxnLst>
              <a:cxn ang="T6">
                <a:pos x="T0" y="T1"/>
              </a:cxn>
              <a:cxn ang="T7">
                <a:pos x="T2" y="T3"/>
              </a:cxn>
              <a:cxn ang="T8">
                <a:pos x="T4" y="T5"/>
              </a:cxn>
            </a:cxnLst>
            <a:rect l="T9" t="T10" r="T11" b="T12"/>
            <a:pathLst>
              <a:path w="44" h="62">
                <a:moveTo>
                  <a:pt x="44" y="62"/>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2" name="Freeform 1068"/>
          <p:cNvSpPr>
            <a:spLocks/>
          </p:cNvSpPr>
          <p:nvPr/>
        </p:nvSpPr>
        <p:spPr bwMode="auto">
          <a:xfrm>
            <a:off x="5772150" y="4119563"/>
            <a:ext cx="63500" cy="96837"/>
          </a:xfrm>
          <a:custGeom>
            <a:avLst/>
            <a:gdLst>
              <a:gd name="T0" fmla="*/ 2147483646 w 40"/>
              <a:gd name="T1" fmla="*/ 2147483646 h 61"/>
              <a:gd name="T2" fmla="*/ 0 w 40"/>
              <a:gd name="T3" fmla="*/ 0 h 61"/>
              <a:gd name="T4" fmla="*/ 0 w 40"/>
              <a:gd name="T5" fmla="*/ 0 h 61"/>
              <a:gd name="T6" fmla="*/ 0 60000 65536"/>
              <a:gd name="T7" fmla="*/ 0 60000 65536"/>
              <a:gd name="T8" fmla="*/ 0 60000 65536"/>
              <a:gd name="T9" fmla="*/ 0 w 40"/>
              <a:gd name="T10" fmla="*/ 0 h 61"/>
              <a:gd name="T11" fmla="*/ 40 w 40"/>
              <a:gd name="T12" fmla="*/ 61 h 61"/>
            </a:gdLst>
            <a:ahLst/>
            <a:cxnLst>
              <a:cxn ang="T6">
                <a:pos x="T0" y="T1"/>
              </a:cxn>
              <a:cxn ang="T7">
                <a:pos x="T2" y="T3"/>
              </a:cxn>
              <a:cxn ang="T8">
                <a:pos x="T4" y="T5"/>
              </a:cxn>
            </a:cxnLst>
            <a:rect l="T9" t="T10" r="T11" b="T12"/>
            <a:pathLst>
              <a:path w="40" h="61">
                <a:moveTo>
                  <a:pt x="40"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3" name="Freeform 1069"/>
          <p:cNvSpPr>
            <a:spLocks/>
          </p:cNvSpPr>
          <p:nvPr/>
        </p:nvSpPr>
        <p:spPr bwMode="auto">
          <a:xfrm>
            <a:off x="5835650" y="4216400"/>
            <a:ext cx="71438" cy="93663"/>
          </a:xfrm>
          <a:custGeom>
            <a:avLst/>
            <a:gdLst>
              <a:gd name="T0" fmla="*/ 2147483646 w 45"/>
              <a:gd name="T1" fmla="*/ 2147483646 h 59"/>
              <a:gd name="T2" fmla="*/ 0 w 45"/>
              <a:gd name="T3" fmla="*/ 0 h 59"/>
              <a:gd name="T4" fmla="*/ 2147483646 w 45"/>
              <a:gd name="T5" fmla="*/ 0 h 59"/>
              <a:gd name="T6" fmla="*/ 0 60000 65536"/>
              <a:gd name="T7" fmla="*/ 0 60000 65536"/>
              <a:gd name="T8" fmla="*/ 0 60000 65536"/>
              <a:gd name="T9" fmla="*/ 0 w 45"/>
              <a:gd name="T10" fmla="*/ 0 h 59"/>
              <a:gd name="T11" fmla="*/ 45 w 45"/>
              <a:gd name="T12" fmla="*/ 59 h 59"/>
            </a:gdLst>
            <a:ahLst/>
            <a:cxnLst>
              <a:cxn ang="T6">
                <a:pos x="T0" y="T1"/>
              </a:cxn>
              <a:cxn ang="T7">
                <a:pos x="T2" y="T3"/>
              </a:cxn>
              <a:cxn ang="T8">
                <a:pos x="T4" y="T5"/>
              </a:cxn>
            </a:cxnLst>
            <a:rect l="T9" t="T10" r="T11" b="T12"/>
            <a:pathLst>
              <a:path w="45" h="59">
                <a:moveTo>
                  <a:pt x="45" y="59"/>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4" name="Freeform 1070"/>
          <p:cNvSpPr>
            <a:spLocks/>
          </p:cNvSpPr>
          <p:nvPr/>
        </p:nvSpPr>
        <p:spPr bwMode="auto">
          <a:xfrm>
            <a:off x="5630863" y="4506913"/>
            <a:ext cx="71437" cy="96837"/>
          </a:xfrm>
          <a:custGeom>
            <a:avLst/>
            <a:gdLst>
              <a:gd name="T0" fmla="*/ 2147483646 w 45"/>
              <a:gd name="T1" fmla="*/ 2147483646 h 61"/>
              <a:gd name="T2" fmla="*/ 0 w 45"/>
              <a:gd name="T3" fmla="*/ 0 h 61"/>
              <a:gd name="T4" fmla="*/ 0 w 45"/>
              <a:gd name="T5" fmla="*/ 0 h 61"/>
              <a:gd name="T6" fmla="*/ 0 60000 65536"/>
              <a:gd name="T7" fmla="*/ 0 60000 65536"/>
              <a:gd name="T8" fmla="*/ 0 60000 65536"/>
              <a:gd name="T9" fmla="*/ 0 w 45"/>
              <a:gd name="T10" fmla="*/ 0 h 61"/>
              <a:gd name="T11" fmla="*/ 45 w 45"/>
              <a:gd name="T12" fmla="*/ 61 h 61"/>
            </a:gdLst>
            <a:ahLst/>
            <a:cxnLst>
              <a:cxn ang="T6">
                <a:pos x="T0" y="T1"/>
              </a:cxn>
              <a:cxn ang="T7">
                <a:pos x="T2" y="T3"/>
              </a:cxn>
              <a:cxn ang="T8">
                <a:pos x="T4" y="T5"/>
              </a:cxn>
            </a:cxnLst>
            <a:rect l="T9" t="T10" r="T11" b="T12"/>
            <a:pathLst>
              <a:path w="45" h="61">
                <a:moveTo>
                  <a:pt x="45"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5" name="Freeform 1071"/>
          <p:cNvSpPr>
            <a:spLocks/>
          </p:cNvSpPr>
          <p:nvPr/>
        </p:nvSpPr>
        <p:spPr bwMode="auto">
          <a:xfrm>
            <a:off x="5702300" y="4603750"/>
            <a:ext cx="69850" cy="95250"/>
          </a:xfrm>
          <a:custGeom>
            <a:avLst/>
            <a:gdLst>
              <a:gd name="T0" fmla="*/ 2147483646 w 44"/>
              <a:gd name="T1" fmla="*/ 2147483646 h 60"/>
              <a:gd name="T2" fmla="*/ 0 w 44"/>
              <a:gd name="T3" fmla="*/ 0 h 60"/>
              <a:gd name="T4" fmla="*/ 0 w 44"/>
              <a:gd name="T5" fmla="*/ 0 h 60"/>
              <a:gd name="T6" fmla="*/ 0 60000 65536"/>
              <a:gd name="T7" fmla="*/ 0 60000 65536"/>
              <a:gd name="T8" fmla="*/ 0 60000 65536"/>
              <a:gd name="T9" fmla="*/ 0 w 44"/>
              <a:gd name="T10" fmla="*/ 0 h 60"/>
              <a:gd name="T11" fmla="*/ 44 w 44"/>
              <a:gd name="T12" fmla="*/ 60 h 60"/>
            </a:gdLst>
            <a:ahLst/>
            <a:cxnLst>
              <a:cxn ang="T6">
                <a:pos x="T0" y="T1"/>
              </a:cxn>
              <a:cxn ang="T7">
                <a:pos x="T2" y="T3"/>
              </a:cxn>
              <a:cxn ang="T8">
                <a:pos x="T4" y="T5"/>
              </a:cxn>
            </a:cxnLst>
            <a:rect l="T9" t="T10" r="T11" b="T12"/>
            <a:pathLst>
              <a:path w="44" h="60">
                <a:moveTo>
                  <a:pt x="44" y="60"/>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6" name="Freeform 1072"/>
          <p:cNvSpPr>
            <a:spLocks/>
          </p:cNvSpPr>
          <p:nvPr/>
        </p:nvSpPr>
        <p:spPr bwMode="auto">
          <a:xfrm>
            <a:off x="5772150" y="4699000"/>
            <a:ext cx="63500" cy="96838"/>
          </a:xfrm>
          <a:custGeom>
            <a:avLst/>
            <a:gdLst>
              <a:gd name="T0" fmla="*/ 2147483646 w 40"/>
              <a:gd name="T1" fmla="*/ 2147483646 h 61"/>
              <a:gd name="T2" fmla="*/ 0 w 40"/>
              <a:gd name="T3" fmla="*/ 0 h 61"/>
              <a:gd name="T4" fmla="*/ 0 w 40"/>
              <a:gd name="T5" fmla="*/ 0 h 61"/>
              <a:gd name="T6" fmla="*/ 0 60000 65536"/>
              <a:gd name="T7" fmla="*/ 0 60000 65536"/>
              <a:gd name="T8" fmla="*/ 0 60000 65536"/>
              <a:gd name="T9" fmla="*/ 0 w 40"/>
              <a:gd name="T10" fmla="*/ 0 h 61"/>
              <a:gd name="T11" fmla="*/ 40 w 40"/>
              <a:gd name="T12" fmla="*/ 61 h 61"/>
            </a:gdLst>
            <a:ahLst/>
            <a:cxnLst>
              <a:cxn ang="T6">
                <a:pos x="T0" y="T1"/>
              </a:cxn>
              <a:cxn ang="T7">
                <a:pos x="T2" y="T3"/>
              </a:cxn>
              <a:cxn ang="T8">
                <a:pos x="T4" y="T5"/>
              </a:cxn>
            </a:cxnLst>
            <a:rect l="T9" t="T10" r="T11" b="T12"/>
            <a:pathLst>
              <a:path w="40" h="61">
                <a:moveTo>
                  <a:pt x="40" y="61"/>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7" name="Freeform 1073"/>
          <p:cNvSpPr>
            <a:spLocks/>
          </p:cNvSpPr>
          <p:nvPr/>
        </p:nvSpPr>
        <p:spPr bwMode="auto">
          <a:xfrm>
            <a:off x="5835650" y="4795838"/>
            <a:ext cx="71438" cy="96837"/>
          </a:xfrm>
          <a:custGeom>
            <a:avLst/>
            <a:gdLst>
              <a:gd name="T0" fmla="*/ 2147483646 w 45"/>
              <a:gd name="T1" fmla="*/ 2147483646 h 61"/>
              <a:gd name="T2" fmla="*/ 0 w 45"/>
              <a:gd name="T3" fmla="*/ 0 h 61"/>
              <a:gd name="T4" fmla="*/ 2147483646 w 45"/>
              <a:gd name="T5" fmla="*/ 0 h 61"/>
              <a:gd name="T6" fmla="*/ 0 60000 65536"/>
              <a:gd name="T7" fmla="*/ 0 60000 65536"/>
              <a:gd name="T8" fmla="*/ 0 60000 65536"/>
              <a:gd name="T9" fmla="*/ 0 w 45"/>
              <a:gd name="T10" fmla="*/ 0 h 61"/>
              <a:gd name="T11" fmla="*/ 45 w 45"/>
              <a:gd name="T12" fmla="*/ 61 h 61"/>
            </a:gdLst>
            <a:ahLst/>
            <a:cxnLst>
              <a:cxn ang="T6">
                <a:pos x="T0" y="T1"/>
              </a:cxn>
              <a:cxn ang="T7">
                <a:pos x="T2" y="T3"/>
              </a:cxn>
              <a:cxn ang="T8">
                <a:pos x="T4" y="T5"/>
              </a:cxn>
            </a:cxnLst>
            <a:rect l="T9" t="T10" r="T11" b="T12"/>
            <a:pathLst>
              <a:path w="45" h="61">
                <a:moveTo>
                  <a:pt x="45" y="61"/>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8" name="Freeform 1074"/>
          <p:cNvSpPr>
            <a:spLocks/>
          </p:cNvSpPr>
          <p:nvPr/>
        </p:nvSpPr>
        <p:spPr bwMode="auto">
          <a:xfrm>
            <a:off x="5630863" y="5087938"/>
            <a:ext cx="71437" cy="95250"/>
          </a:xfrm>
          <a:custGeom>
            <a:avLst/>
            <a:gdLst>
              <a:gd name="T0" fmla="*/ 2147483646 w 45"/>
              <a:gd name="T1" fmla="*/ 2147483646 h 60"/>
              <a:gd name="T2" fmla="*/ 0 w 45"/>
              <a:gd name="T3" fmla="*/ 0 h 60"/>
              <a:gd name="T4" fmla="*/ 0 w 45"/>
              <a:gd name="T5" fmla="*/ 0 h 60"/>
              <a:gd name="T6" fmla="*/ 0 60000 65536"/>
              <a:gd name="T7" fmla="*/ 0 60000 65536"/>
              <a:gd name="T8" fmla="*/ 0 60000 65536"/>
              <a:gd name="T9" fmla="*/ 0 w 45"/>
              <a:gd name="T10" fmla="*/ 0 h 60"/>
              <a:gd name="T11" fmla="*/ 45 w 45"/>
              <a:gd name="T12" fmla="*/ 60 h 60"/>
            </a:gdLst>
            <a:ahLst/>
            <a:cxnLst>
              <a:cxn ang="T6">
                <a:pos x="T0" y="T1"/>
              </a:cxn>
              <a:cxn ang="T7">
                <a:pos x="T2" y="T3"/>
              </a:cxn>
              <a:cxn ang="T8">
                <a:pos x="T4" y="T5"/>
              </a:cxn>
            </a:cxnLst>
            <a:rect l="T9" t="T10" r="T11" b="T12"/>
            <a:pathLst>
              <a:path w="45" h="60">
                <a:moveTo>
                  <a:pt x="45" y="60"/>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59" name="Freeform 1075"/>
          <p:cNvSpPr>
            <a:spLocks/>
          </p:cNvSpPr>
          <p:nvPr/>
        </p:nvSpPr>
        <p:spPr bwMode="auto">
          <a:xfrm>
            <a:off x="5702300" y="5183188"/>
            <a:ext cx="69850" cy="98425"/>
          </a:xfrm>
          <a:custGeom>
            <a:avLst/>
            <a:gdLst>
              <a:gd name="T0" fmla="*/ 2147483646 w 44"/>
              <a:gd name="T1" fmla="*/ 2147483646 h 62"/>
              <a:gd name="T2" fmla="*/ 0 w 44"/>
              <a:gd name="T3" fmla="*/ 0 h 62"/>
              <a:gd name="T4" fmla="*/ 0 w 44"/>
              <a:gd name="T5" fmla="*/ 0 h 62"/>
              <a:gd name="T6" fmla="*/ 0 60000 65536"/>
              <a:gd name="T7" fmla="*/ 0 60000 65536"/>
              <a:gd name="T8" fmla="*/ 0 60000 65536"/>
              <a:gd name="T9" fmla="*/ 0 w 44"/>
              <a:gd name="T10" fmla="*/ 0 h 62"/>
              <a:gd name="T11" fmla="*/ 44 w 44"/>
              <a:gd name="T12" fmla="*/ 62 h 62"/>
            </a:gdLst>
            <a:ahLst/>
            <a:cxnLst>
              <a:cxn ang="T6">
                <a:pos x="T0" y="T1"/>
              </a:cxn>
              <a:cxn ang="T7">
                <a:pos x="T2" y="T3"/>
              </a:cxn>
              <a:cxn ang="T8">
                <a:pos x="T4" y="T5"/>
              </a:cxn>
            </a:cxnLst>
            <a:rect l="T9" t="T10" r="T11" b="T12"/>
            <a:pathLst>
              <a:path w="44" h="62">
                <a:moveTo>
                  <a:pt x="44" y="62"/>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60" name="Freeform 1076"/>
          <p:cNvSpPr>
            <a:spLocks/>
          </p:cNvSpPr>
          <p:nvPr/>
        </p:nvSpPr>
        <p:spPr bwMode="auto">
          <a:xfrm>
            <a:off x="5772150" y="5281613"/>
            <a:ext cx="63500" cy="93662"/>
          </a:xfrm>
          <a:custGeom>
            <a:avLst/>
            <a:gdLst>
              <a:gd name="T0" fmla="*/ 2147483646 w 40"/>
              <a:gd name="T1" fmla="*/ 2147483646 h 59"/>
              <a:gd name="T2" fmla="*/ 0 w 40"/>
              <a:gd name="T3" fmla="*/ 0 h 59"/>
              <a:gd name="T4" fmla="*/ 0 w 40"/>
              <a:gd name="T5" fmla="*/ 0 h 59"/>
              <a:gd name="T6" fmla="*/ 0 60000 65536"/>
              <a:gd name="T7" fmla="*/ 0 60000 65536"/>
              <a:gd name="T8" fmla="*/ 0 60000 65536"/>
              <a:gd name="T9" fmla="*/ 0 w 40"/>
              <a:gd name="T10" fmla="*/ 0 h 59"/>
              <a:gd name="T11" fmla="*/ 40 w 40"/>
              <a:gd name="T12" fmla="*/ 59 h 59"/>
            </a:gdLst>
            <a:ahLst/>
            <a:cxnLst>
              <a:cxn ang="T6">
                <a:pos x="T0" y="T1"/>
              </a:cxn>
              <a:cxn ang="T7">
                <a:pos x="T2" y="T3"/>
              </a:cxn>
              <a:cxn ang="T8">
                <a:pos x="T4" y="T5"/>
              </a:cxn>
            </a:cxnLst>
            <a:rect l="T9" t="T10" r="T11" b="T12"/>
            <a:pathLst>
              <a:path w="40" h="59">
                <a:moveTo>
                  <a:pt x="40" y="59"/>
                </a:moveTo>
                <a:lnTo>
                  <a:pt x="0"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61" name="Freeform 1077"/>
          <p:cNvSpPr>
            <a:spLocks/>
          </p:cNvSpPr>
          <p:nvPr/>
        </p:nvSpPr>
        <p:spPr bwMode="auto">
          <a:xfrm>
            <a:off x="5835650" y="5375275"/>
            <a:ext cx="71438" cy="96838"/>
          </a:xfrm>
          <a:custGeom>
            <a:avLst/>
            <a:gdLst>
              <a:gd name="T0" fmla="*/ 2147483646 w 45"/>
              <a:gd name="T1" fmla="*/ 2147483646 h 61"/>
              <a:gd name="T2" fmla="*/ 0 w 45"/>
              <a:gd name="T3" fmla="*/ 0 h 61"/>
              <a:gd name="T4" fmla="*/ 2147483646 w 45"/>
              <a:gd name="T5" fmla="*/ 0 h 61"/>
              <a:gd name="T6" fmla="*/ 0 60000 65536"/>
              <a:gd name="T7" fmla="*/ 0 60000 65536"/>
              <a:gd name="T8" fmla="*/ 0 60000 65536"/>
              <a:gd name="T9" fmla="*/ 0 w 45"/>
              <a:gd name="T10" fmla="*/ 0 h 61"/>
              <a:gd name="T11" fmla="*/ 45 w 45"/>
              <a:gd name="T12" fmla="*/ 61 h 61"/>
            </a:gdLst>
            <a:ahLst/>
            <a:cxnLst>
              <a:cxn ang="T6">
                <a:pos x="T0" y="T1"/>
              </a:cxn>
              <a:cxn ang="T7">
                <a:pos x="T2" y="T3"/>
              </a:cxn>
              <a:cxn ang="T8">
                <a:pos x="T4" y="T5"/>
              </a:cxn>
            </a:cxnLst>
            <a:rect l="T9" t="T10" r="T11" b="T12"/>
            <a:pathLst>
              <a:path w="45" h="61">
                <a:moveTo>
                  <a:pt x="45" y="61"/>
                </a:moveTo>
                <a:lnTo>
                  <a:pt x="0" y="0"/>
                </a:lnTo>
                <a:lnTo>
                  <a:pt x="2" y="0"/>
                </a:lnTo>
              </a:path>
            </a:pathLst>
          </a:custGeom>
          <a:noFill/>
          <a:ln w="238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62" name="Freeform 1078"/>
          <p:cNvSpPr>
            <a:spLocks noEditPoints="1"/>
          </p:cNvSpPr>
          <p:nvPr/>
        </p:nvSpPr>
        <p:spPr bwMode="auto">
          <a:xfrm>
            <a:off x="5692775" y="3302000"/>
            <a:ext cx="204788" cy="150813"/>
          </a:xfrm>
          <a:custGeom>
            <a:avLst/>
            <a:gdLst>
              <a:gd name="T0" fmla="*/ 0 w 129"/>
              <a:gd name="T1" fmla="*/ 2147483646 h 95"/>
              <a:gd name="T2" fmla="*/ 2147483646 w 129"/>
              <a:gd name="T3" fmla="*/ 2147483646 h 95"/>
              <a:gd name="T4" fmla="*/ 2147483646 w 129"/>
              <a:gd name="T5" fmla="*/ 2147483646 h 95"/>
              <a:gd name="T6" fmla="*/ 2147483646 w 129"/>
              <a:gd name="T7" fmla="*/ 2147483646 h 95"/>
              <a:gd name="T8" fmla="*/ 0 w 129"/>
              <a:gd name="T9" fmla="*/ 2147483646 h 95"/>
              <a:gd name="T10" fmla="*/ 2147483646 w 129"/>
              <a:gd name="T11" fmla="*/ 2147483646 h 95"/>
              <a:gd name="T12" fmla="*/ 2147483646 w 129"/>
              <a:gd name="T13" fmla="*/ 0 h 95"/>
              <a:gd name="T14" fmla="*/ 2147483646 w 129"/>
              <a:gd name="T15" fmla="*/ 2147483646 h 95"/>
              <a:gd name="T16" fmla="*/ 2147483646 w 129"/>
              <a:gd name="T17" fmla="*/ 2147483646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5"/>
              <a:gd name="T29" fmla="*/ 129 w 129"/>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5">
                <a:moveTo>
                  <a:pt x="0" y="82"/>
                </a:moveTo>
                <a:lnTo>
                  <a:pt x="89" y="20"/>
                </a:lnTo>
                <a:lnTo>
                  <a:pt x="96" y="33"/>
                </a:lnTo>
                <a:lnTo>
                  <a:pt x="9" y="95"/>
                </a:lnTo>
                <a:lnTo>
                  <a:pt x="0" y="82"/>
                </a:lnTo>
                <a:close/>
                <a:moveTo>
                  <a:pt x="63" y="11"/>
                </a:moveTo>
                <a:lnTo>
                  <a:pt x="129" y="0"/>
                </a:lnTo>
                <a:lnTo>
                  <a:pt x="98" y="60"/>
                </a:lnTo>
                <a:lnTo>
                  <a:pt x="63" y="11"/>
                </a:lnTo>
                <a:close/>
              </a:path>
            </a:pathLst>
          </a:custGeom>
          <a:solidFill>
            <a:srgbClr val="FF0000"/>
          </a:solidFill>
          <a:ln w="3175">
            <a:solidFill>
              <a:srgbClr val="C00000"/>
            </a:solidFill>
            <a:round/>
            <a:headEnd/>
            <a:tailEnd/>
          </a:ln>
        </p:spPr>
        <p:txBody>
          <a:bodyPr/>
          <a:lstStyle/>
          <a:p>
            <a:endParaRPr lang="en-US"/>
          </a:p>
        </p:txBody>
      </p:sp>
      <p:sp>
        <p:nvSpPr>
          <p:cNvPr id="38963" name="Freeform 1079"/>
          <p:cNvSpPr>
            <a:spLocks noEditPoints="1"/>
          </p:cNvSpPr>
          <p:nvPr/>
        </p:nvSpPr>
        <p:spPr bwMode="auto">
          <a:xfrm>
            <a:off x="5762625" y="3397250"/>
            <a:ext cx="204788" cy="149225"/>
          </a:xfrm>
          <a:custGeom>
            <a:avLst/>
            <a:gdLst>
              <a:gd name="T0" fmla="*/ 0 w 129"/>
              <a:gd name="T1" fmla="*/ 2147483646 h 94"/>
              <a:gd name="T2" fmla="*/ 2147483646 w 129"/>
              <a:gd name="T3" fmla="*/ 2147483646 h 94"/>
              <a:gd name="T4" fmla="*/ 2147483646 w 129"/>
              <a:gd name="T5" fmla="*/ 2147483646 h 94"/>
              <a:gd name="T6" fmla="*/ 2147483646 w 129"/>
              <a:gd name="T7" fmla="*/ 2147483646 h 94"/>
              <a:gd name="T8" fmla="*/ 0 w 129"/>
              <a:gd name="T9" fmla="*/ 2147483646 h 94"/>
              <a:gd name="T10" fmla="*/ 2147483646 w 129"/>
              <a:gd name="T11" fmla="*/ 2147483646 h 94"/>
              <a:gd name="T12" fmla="*/ 2147483646 w 129"/>
              <a:gd name="T13" fmla="*/ 0 h 94"/>
              <a:gd name="T14" fmla="*/ 2147483646 w 129"/>
              <a:gd name="T15" fmla="*/ 2147483646 h 94"/>
              <a:gd name="T16" fmla="*/ 2147483646 w 129"/>
              <a:gd name="T17" fmla="*/ 2147483646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4"/>
              <a:gd name="T29" fmla="*/ 129 w 129"/>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4">
                <a:moveTo>
                  <a:pt x="0" y="81"/>
                </a:moveTo>
                <a:lnTo>
                  <a:pt x="87" y="20"/>
                </a:lnTo>
                <a:lnTo>
                  <a:pt x="96" y="33"/>
                </a:lnTo>
                <a:lnTo>
                  <a:pt x="9" y="94"/>
                </a:lnTo>
                <a:lnTo>
                  <a:pt x="0" y="81"/>
                </a:lnTo>
                <a:close/>
                <a:moveTo>
                  <a:pt x="61" y="9"/>
                </a:moveTo>
                <a:lnTo>
                  <a:pt x="129" y="0"/>
                </a:lnTo>
                <a:lnTo>
                  <a:pt x="98" y="61"/>
                </a:lnTo>
                <a:lnTo>
                  <a:pt x="61" y="9"/>
                </a:lnTo>
                <a:close/>
              </a:path>
            </a:pathLst>
          </a:custGeom>
          <a:solidFill>
            <a:srgbClr val="FF0000"/>
          </a:solidFill>
          <a:ln w="3175">
            <a:solidFill>
              <a:srgbClr val="C00000"/>
            </a:solidFill>
            <a:round/>
            <a:headEnd/>
            <a:tailEnd/>
          </a:ln>
        </p:spPr>
        <p:txBody>
          <a:bodyPr/>
          <a:lstStyle/>
          <a:p>
            <a:endParaRPr lang="en-US"/>
          </a:p>
        </p:txBody>
      </p:sp>
      <p:sp>
        <p:nvSpPr>
          <p:cNvPr id="38964" name="Freeform 1080"/>
          <p:cNvSpPr>
            <a:spLocks noEditPoints="1"/>
          </p:cNvSpPr>
          <p:nvPr/>
        </p:nvSpPr>
        <p:spPr bwMode="auto">
          <a:xfrm>
            <a:off x="5830888" y="3490913"/>
            <a:ext cx="207962" cy="153987"/>
          </a:xfrm>
          <a:custGeom>
            <a:avLst/>
            <a:gdLst>
              <a:gd name="T0" fmla="*/ 0 w 131"/>
              <a:gd name="T1" fmla="*/ 2147483646 h 97"/>
              <a:gd name="T2" fmla="*/ 2147483646 w 131"/>
              <a:gd name="T3" fmla="*/ 2147483646 h 97"/>
              <a:gd name="T4" fmla="*/ 2147483646 w 131"/>
              <a:gd name="T5" fmla="*/ 2147483646 h 97"/>
              <a:gd name="T6" fmla="*/ 2147483646 w 131"/>
              <a:gd name="T7" fmla="*/ 2147483646 h 97"/>
              <a:gd name="T8" fmla="*/ 0 w 131"/>
              <a:gd name="T9" fmla="*/ 2147483646 h 97"/>
              <a:gd name="T10" fmla="*/ 2147483646 w 131"/>
              <a:gd name="T11" fmla="*/ 2147483646 h 97"/>
              <a:gd name="T12" fmla="*/ 2147483646 w 131"/>
              <a:gd name="T13" fmla="*/ 0 h 97"/>
              <a:gd name="T14" fmla="*/ 2147483646 w 131"/>
              <a:gd name="T15" fmla="*/ 2147483646 h 97"/>
              <a:gd name="T16" fmla="*/ 2147483646 w 131"/>
              <a:gd name="T17" fmla="*/ 214748364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97"/>
              <a:gd name="T29" fmla="*/ 131 w 131"/>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97">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3175">
            <a:solidFill>
              <a:srgbClr val="C00000"/>
            </a:solidFill>
            <a:round/>
            <a:headEnd/>
            <a:tailEnd/>
          </a:ln>
        </p:spPr>
        <p:txBody>
          <a:bodyPr/>
          <a:lstStyle/>
          <a:p>
            <a:endParaRPr lang="en-US"/>
          </a:p>
        </p:txBody>
      </p:sp>
      <p:sp>
        <p:nvSpPr>
          <p:cNvPr id="38965" name="Freeform 1081"/>
          <p:cNvSpPr>
            <a:spLocks noEditPoints="1"/>
          </p:cNvSpPr>
          <p:nvPr/>
        </p:nvSpPr>
        <p:spPr bwMode="auto">
          <a:xfrm>
            <a:off x="5692775" y="3884613"/>
            <a:ext cx="204788" cy="147637"/>
          </a:xfrm>
          <a:custGeom>
            <a:avLst/>
            <a:gdLst>
              <a:gd name="T0" fmla="*/ 0 w 129"/>
              <a:gd name="T1" fmla="*/ 2147483646 h 93"/>
              <a:gd name="T2" fmla="*/ 2147483646 w 129"/>
              <a:gd name="T3" fmla="*/ 2147483646 h 93"/>
              <a:gd name="T4" fmla="*/ 2147483646 w 129"/>
              <a:gd name="T5" fmla="*/ 2147483646 h 93"/>
              <a:gd name="T6" fmla="*/ 2147483646 w 129"/>
              <a:gd name="T7" fmla="*/ 2147483646 h 93"/>
              <a:gd name="T8" fmla="*/ 0 w 129"/>
              <a:gd name="T9" fmla="*/ 2147483646 h 93"/>
              <a:gd name="T10" fmla="*/ 2147483646 w 129"/>
              <a:gd name="T11" fmla="*/ 2147483646 h 93"/>
              <a:gd name="T12" fmla="*/ 2147483646 w 129"/>
              <a:gd name="T13" fmla="*/ 0 h 93"/>
              <a:gd name="T14" fmla="*/ 2147483646 w 129"/>
              <a:gd name="T15" fmla="*/ 2147483646 h 93"/>
              <a:gd name="T16" fmla="*/ 2147483646 w 129"/>
              <a:gd name="T17" fmla="*/ 2147483646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3"/>
              <a:gd name="T29" fmla="*/ 129 w 129"/>
              <a:gd name="T30" fmla="*/ 93 h 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3">
                <a:moveTo>
                  <a:pt x="0" y="80"/>
                </a:moveTo>
                <a:lnTo>
                  <a:pt x="87" y="20"/>
                </a:lnTo>
                <a:lnTo>
                  <a:pt x="96" y="31"/>
                </a:lnTo>
                <a:lnTo>
                  <a:pt x="9" y="93"/>
                </a:lnTo>
                <a:lnTo>
                  <a:pt x="0" y="80"/>
                </a:lnTo>
                <a:close/>
                <a:moveTo>
                  <a:pt x="61" y="9"/>
                </a:moveTo>
                <a:lnTo>
                  <a:pt x="129" y="0"/>
                </a:lnTo>
                <a:lnTo>
                  <a:pt x="98" y="58"/>
                </a:lnTo>
                <a:lnTo>
                  <a:pt x="61" y="9"/>
                </a:lnTo>
                <a:close/>
              </a:path>
            </a:pathLst>
          </a:custGeom>
          <a:solidFill>
            <a:srgbClr val="FF0000"/>
          </a:solidFill>
          <a:ln w="3175">
            <a:solidFill>
              <a:srgbClr val="C00000"/>
            </a:solidFill>
            <a:round/>
            <a:headEnd/>
            <a:tailEnd/>
          </a:ln>
        </p:spPr>
        <p:txBody>
          <a:bodyPr/>
          <a:lstStyle/>
          <a:p>
            <a:endParaRPr lang="en-US"/>
          </a:p>
        </p:txBody>
      </p:sp>
      <p:sp>
        <p:nvSpPr>
          <p:cNvPr id="38966" name="Freeform 1082"/>
          <p:cNvSpPr>
            <a:spLocks noEditPoints="1"/>
          </p:cNvSpPr>
          <p:nvPr/>
        </p:nvSpPr>
        <p:spPr bwMode="auto">
          <a:xfrm>
            <a:off x="5762625" y="3976688"/>
            <a:ext cx="204788" cy="152400"/>
          </a:xfrm>
          <a:custGeom>
            <a:avLst/>
            <a:gdLst>
              <a:gd name="T0" fmla="*/ 0 w 129"/>
              <a:gd name="T1" fmla="*/ 2147483646 h 96"/>
              <a:gd name="T2" fmla="*/ 2147483646 w 129"/>
              <a:gd name="T3" fmla="*/ 2147483646 h 96"/>
              <a:gd name="T4" fmla="*/ 2147483646 w 129"/>
              <a:gd name="T5" fmla="*/ 2147483646 h 96"/>
              <a:gd name="T6" fmla="*/ 2147483646 w 129"/>
              <a:gd name="T7" fmla="*/ 2147483646 h 96"/>
              <a:gd name="T8" fmla="*/ 0 w 129"/>
              <a:gd name="T9" fmla="*/ 2147483646 h 96"/>
              <a:gd name="T10" fmla="*/ 2147483646 w 129"/>
              <a:gd name="T11" fmla="*/ 2147483646 h 96"/>
              <a:gd name="T12" fmla="*/ 2147483646 w 129"/>
              <a:gd name="T13" fmla="*/ 0 h 96"/>
              <a:gd name="T14" fmla="*/ 2147483646 w 129"/>
              <a:gd name="T15" fmla="*/ 2147483646 h 96"/>
              <a:gd name="T16" fmla="*/ 2147483646 w 129"/>
              <a:gd name="T17" fmla="*/ 2147483646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6"/>
              <a:gd name="T29" fmla="*/ 129 w 129"/>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6">
                <a:moveTo>
                  <a:pt x="0" y="83"/>
                </a:moveTo>
                <a:lnTo>
                  <a:pt x="89" y="21"/>
                </a:lnTo>
                <a:lnTo>
                  <a:pt x="96" y="33"/>
                </a:lnTo>
                <a:lnTo>
                  <a:pt x="9" y="96"/>
                </a:lnTo>
                <a:lnTo>
                  <a:pt x="0" y="83"/>
                </a:lnTo>
                <a:close/>
                <a:moveTo>
                  <a:pt x="61" y="11"/>
                </a:moveTo>
                <a:lnTo>
                  <a:pt x="129" y="0"/>
                </a:lnTo>
                <a:lnTo>
                  <a:pt x="98" y="61"/>
                </a:lnTo>
                <a:lnTo>
                  <a:pt x="61" y="11"/>
                </a:lnTo>
                <a:close/>
              </a:path>
            </a:pathLst>
          </a:custGeom>
          <a:solidFill>
            <a:srgbClr val="FF0000"/>
          </a:solidFill>
          <a:ln w="3175">
            <a:solidFill>
              <a:srgbClr val="C00000"/>
            </a:solidFill>
            <a:round/>
            <a:headEnd/>
            <a:tailEnd/>
          </a:ln>
        </p:spPr>
        <p:txBody>
          <a:bodyPr/>
          <a:lstStyle/>
          <a:p>
            <a:endParaRPr lang="en-US"/>
          </a:p>
        </p:txBody>
      </p:sp>
      <p:sp>
        <p:nvSpPr>
          <p:cNvPr id="38967" name="Freeform 1083"/>
          <p:cNvSpPr>
            <a:spLocks noEditPoints="1"/>
          </p:cNvSpPr>
          <p:nvPr/>
        </p:nvSpPr>
        <p:spPr bwMode="auto">
          <a:xfrm>
            <a:off x="5830888" y="4073525"/>
            <a:ext cx="207962" cy="153988"/>
          </a:xfrm>
          <a:custGeom>
            <a:avLst/>
            <a:gdLst>
              <a:gd name="T0" fmla="*/ 0 w 131"/>
              <a:gd name="T1" fmla="*/ 2147483646 h 97"/>
              <a:gd name="T2" fmla="*/ 2147483646 w 131"/>
              <a:gd name="T3" fmla="*/ 2147483646 h 97"/>
              <a:gd name="T4" fmla="*/ 2147483646 w 131"/>
              <a:gd name="T5" fmla="*/ 2147483646 h 97"/>
              <a:gd name="T6" fmla="*/ 2147483646 w 131"/>
              <a:gd name="T7" fmla="*/ 2147483646 h 97"/>
              <a:gd name="T8" fmla="*/ 0 w 131"/>
              <a:gd name="T9" fmla="*/ 2147483646 h 97"/>
              <a:gd name="T10" fmla="*/ 2147483646 w 131"/>
              <a:gd name="T11" fmla="*/ 2147483646 h 97"/>
              <a:gd name="T12" fmla="*/ 2147483646 w 131"/>
              <a:gd name="T13" fmla="*/ 0 h 97"/>
              <a:gd name="T14" fmla="*/ 2147483646 w 131"/>
              <a:gd name="T15" fmla="*/ 2147483646 h 97"/>
              <a:gd name="T16" fmla="*/ 2147483646 w 131"/>
              <a:gd name="T17" fmla="*/ 214748364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97"/>
              <a:gd name="T29" fmla="*/ 131 w 131"/>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97">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3175">
            <a:solidFill>
              <a:srgbClr val="C00000"/>
            </a:solidFill>
            <a:round/>
            <a:headEnd/>
            <a:tailEnd/>
          </a:ln>
        </p:spPr>
        <p:txBody>
          <a:bodyPr/>
          <a:lstStyle/>
          <a:p>
            <a:endParaRPr lang="en-US"/>
          </a:p>
        </p:txBody>
      </p:sp>
      <p:sp>
        <p:nvSpPr>
          <p:cNvPr id="38968" name="Freeform 1084"/>
          <p:cNvSpPr>
            <a:spLocks noEditPoints="1"/>
          </p:cNvSpPr>
          <p:nvPr/>
        </p:nvSpPr>
        <p:spPr bwMode="auto">
          <a:xfrm>
            <a:off x="5692775" y="4460875"/>
            <a:ext cx="204788" cy="153988"/>
          </a:xfrm>
          <a:custGeom>
            <a:avLst/>
            <a:gdLst>
              <a:gd name="T0" fmla="*/ 0 w 129"/>
              <a:gd name="T1" fmla="*/ 2147483646 h 97"/>
              <a:gd name="T2" fmla="*/ 2147483646 w 129"/>
              <a:gd name="T3" fmla="*/ 2147483646 h 97"/>
              <a:gd name="T4" fmla="*/ 2147483646 w 129"/>
              <a:gd name="T5" fmla="*/ 2147483646 h 97"/>
              <a:gd name="T6" fmla="*/ 2147483646 w 129"/>
              <a:gd name="T7" fmla="*/ 2147483646 h 97"/>
              <a:gd name="T8" fmla="*/ 0 w 129"/>
              <a:gd name="T9" fmla="*/ 2147483646 h 97"/>
              <a:gd name="T10" fmla="*/ 2147483646 w 129"/>
              <a:gd name="T11" fmla="*/ 2147483646 h 97"/>
              <a:gd name="T12" fmla="*/ 2147483646 w 129"/>
              <a:gd name="T13" fmla="*/ 0 h 97"/>
              <a:gd name="T14" fmla="*/ 2147483646 w 129"/>
              <a:gd name="T15" fmla="*/ 2147483646 h 97"/>
              <a:gd name="T16" fmla="*/ 2147483646 w 129"/>
              <a:gd name="T17" fmla="*/ 2147483646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7"/>
              <a:gd name="T29" fmla="*/ 129 w 129"/>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7">
                <a:moveTo>
                  <a:pt x="0" y="84"/>
                </a:moveTo>
                <a:lnTo>
                  <a:pt x="89" y="22"/>
                </a:lnTo>
                <a:lnTo>
                  <a:pt x="96" y="33"/>
                </a:lnTo>
                <a:lnTo>
                  <a:pt x="9" y="97"/>
                </a:lnTo>
                <a:lnTo>
                  <a:pt x="0" y="84"/>
                </a:lnTo>
                <a:close/>
                <a:moveTo>
                  <a:pt x="63" y="11"/>
                </a:moveTo>
                <a:lnTo>
                  <a:pt x="129" y="0"/>
                </a:lnTo>
                <a:lnTo>
                  <a:pt x="98" y="62"/>
                </a:lnTo>
                <a:lnTo>
                  <a:pt x="63" y="11"/>
                </a:lnTo>
                <a:close/>
              </a:path>
            </a:pathLst>
          </a:custGeom>
          <a:solidFill>
            <a:srgbClr val="FF0000"/>
          </a:solidFill>
          <a:ln w="3175">
            <a:solidFill>
              <a:srgbClr val="C00000"/>
            </a:solidFill>
            <a:round/>
            <a:headEnd/>
            <a:tailEnd/>
          </a:ln>
        </p:spPr>
        <p:txBody>
          <a:bodyPr/>
          <a:lstStyle/>
          <a:p>
            <a:endParaRPr lang="en-US"/>
          </a:p>
        </p:txBody>
      </p:sp>
      <p:sp>
        <p:nvSpPr>
          <p:cNvPr id="38969" name="Freeform 1085"/>
          <p:cNvSpPr>
            <a:spLocks noEditPoints="1"/>
          </p:cNvSpPr>
          <p:nvPr/>
        </p:nvSpPr>
        <p:spPr bwMode="auto">
          <a:xfrm>
            <a:off x="5762625" y="4559300"/>
            <a:ext cx="204788" cy="149225"/>
          </a:xfrm>
          <a:custGeom>
            <a:avLst/>
            <a:gdLst>
              <a:gd name="T0" fmla="*/ 0 w 129"/>
              <a:gd name="T1" fmla="*/ 2147483646 h 94"/>
              <a:gd name="T2" fmla="*/ 2147483646 w 129"/>
              <a:gd name="T3" fmla="*/ 2147483646 h 94"/>
              <a:gd name="T4" fmla="*/ 2147483646 w 129"/>
              <a:gd name="T5" fmla="*/ 2147483646 h 94"/>
              <a:gd name="T6" fmla="*/ 2147483646 w 129"/>
              <a:gd name="T7" fmla="*/ 2147483646 h 94"/>
              <a:gd name="T8" fmla="*/ 0 w 129"/>
              <a:gd name="T9" fmla="*/ 2147483646 h 94"/>
              <a:gd name="T10" fmla="*/ 2147483646 w 129"/>
              <a:gd name="T11" fmla="*/ 2147483646 h 94"/>
              <a:gd name="T12" fmla="*/ 2147483646 w 129"/>
              <a:gd name="T13" fmla="*/ 0 h 94"/>
              <a:gd name="T14" fmla="*/ 2147483646 w 129"/>
              <a:gd name="T15" fmla="*/ 2147483646 h 94"/>
              <a:gd name="T16" fmla="*/ 2147483646 w 129"/>
              <a:gd name="T17" fmla="*/ 2147483646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4"/>
              <a:gd name="T29" fmla="*/ 129 w 129"/>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4">
                <a:moveTo>
                  <a:pt x="0" y="81"/>
                </a:moveTo>
                <a:lnTo>
                  <a:pt x="87" y="21"/>
                </a:lnTo>
                <a:lnTo>
                  <a:pt x="96" y="33"/>
                </a:lnTo>
                <a:lnTo>
                  <a:pt x="9" y="94"/>
                </a:lnTo>
                <a:lnTo>
                  <a:pt x="0" y="81"/>
                </a:lnTo>
                <a:close/>
                <a:moveTo>
                  <a:pt x="61" y="10"/>
                </a:moveTo>
                <a:lnTo>
                  <a:pt x="129" y="0"/>
                </a:lnTo>
                <a:lnTo>
                  <a:pt x="98" y="61"/>
                </a:lnTo>
                <a:lnTo>
                  <a:pt x="61" y="10"/>
                </a:lnTo>
                <a:close/>
              </a:path>
            </a:pathLst>
          </a:custGeom>
          <a:solidFill>
            <a:srgbClr val="FF0000"/>
          </a:solidFill>
          <a:ln w="3175">
            <a:solidFill>
              <a:srgbClr val="C00000"/>
            </a:solidFill>
            <a:round/>
            <a:headEnd/>
            <a:tailEnd/>
          </a:ln>
        </p:spPr>
        <p:txBody>
          <a:bodyPr/>
          <a:lstStyle/>
          <a:p>
            <a:endParaRPr lang="en-US"/>
          </a:p>
        </p:txBody>
      </p:sp>
      <p:sp>
        <p:nvSpPr>
          <p:cNvPr id="38970" name="Freeform 1086"/>
          <p:cNvSpPr>
            <a:spLocks noEditPoints="1"/>
          </p:cNvSpPr>
          <p:nvPr/>
        </p:nvSpPr>
        <p:spPr bwMode="auto">
          <a:xfrm>
            <a:off x="5830888" y="4656138"/>
            <a:ext cx="207962" cy="149225"/>
          </a:xfrm>
          <a:custGeom>
            <a:avLst/>
            <a:gdLst>
              <a:gd name="T0" fmla="*/ 0 w 131"/>
              <a:gd name="T1" fmla="*/ 2147483646 h 94"/>
              <a:gd name="T2" fmla="*/ 2147483646 w 131"/>
              <a:gd name="T3" fmla="*/ 2147483646 h 94"/>
              <a:gd name="T4" fmla="*/ 2147483646 w 131"/>
              <a:gd name="T5" fmla="*/ 2147483646 h 94"/>
              <a:gd name="T6" fmla="*/ 2147483646 w 131"/>
              <a:gd name="T7" fmla="*/ 2147483646 h 94"/>
              <a:gd name="T8" fmla="*/ 0 w 131"/>
              <a:gd name="T9" fmla="*/ 2147483646 h 94"/>
              <a:gd name="T10" fmla="*/ 2147483646 w 131"/>
              <a:gd name="T11" fmla="*/ 2147483646 h 94"/>
              <a:gd name="T12" fmla="*/ 2147483646 w 131"/>
              <a:gd name="T13" fmla="*/ 0 h 94"/>
              <a:gd name="T14" fmla="*/ 2147483646 w 131"/>
              <a:gd name="T15" fmla="*/ 2147483646 h 94"/>
              <a:gd name="T16" fmla="*/ 2147483646 w 131"/>
              <a:gd name="T17" fmla="*/ 2147483646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94"/>
              <a:gd name="T29" fmla="*/ 131 w 131"/>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94">
                <a:moveTo>
                  <a:pt x="0" y="82"/>
                </a:moveTo>
                <a:lnTo>
                  <a:pt x="88" y="20"/>
                </a:lnTo>
                <a:lnTo>
                  <a:pt x="97" y="33"/>
                </a:lnTo>
                <a:lnTo>
                  <a:pt x="9" y="94"/>
                </a:lnTo>
                <a:lnTo>
                  <a:pt x="0" y="82"/>
                </a:lnTo>
                <a:close/>
                <a:moveTo>
                  <a:pt x="62" y="11"/>
                </a:moveTo>
                <a:lnTo>
                  <a:pt x="131" y="0"/>
                </a:lnTo>
                <a:lnTo>
                  <a:pt x="97" y="60"/>
                </a:lnTo>
                <a:lnTo>
                  <a:pt x="62" y="11"/>
                </a:lnTo>
                <a:close/>
              </a:path>
            </a:pathLst>
          </a:custGeom>
          <a:solidFill>
            <a:srgbClr val="FF0000"/>
          </a:solidFill>
          <a:ln w="3175">
            <a:solidFill>
              <a:srgbClr val="C00000"/>
            </a:solidFill>
            <a:round/>
            <a:headEnd/>
            <a:tailEnd/>
          </a:ln>
        </p:spPr>
        <p:txBody>
          <a:bodyPr/>
          <a:lstStyle/>
          <a:p>
            <a:endParaRPr lang="en-US"/>
          </a:p>
        </p:txBody>
      </p:sp>
      <p:sp>
        <p:nvSpPr>
          <p:cNvPr id="38971" name="Freeform 1087"/>
          <p:cNvSpPr>
            <a:spLocks noEditPoints="1"/>
          </p:cNvSpPr>
          <p:nvPr/>
        </p:nvSpPr>
        <p:spPr bwMode="auto">
          <a:xfrm>
            <a:off x="5692775" y="5043488"/>
            <a:ext cx="204788" cy="150812"/>
          </a:xfrm>
          <a:custGeom>
            <a:avLst/>
            <a:gdLst>
              <a:gd name="T0" fmla="*/ 0 w 129"/>
              <a:gd name="T1" fmla="*/ 2147483646 h 95"/>
              <a:gd name="T2" fmla="*/ 2147483646 w 129"/>
              <a:gd name="T3" fmla="*/ 2147483646 h 95"/>
              <a:gd name="T4" fmla="*/ 2147483646 w 129"/>
              <a:gd name="T5" fmla="*/ 2147483646 h 95"/>
              <a:gd name="T6" fmla="*/ 2147483646 w 129"/>
              <a:gd name="T7" fmla="*/ 2147483646 h 95"/>
              <a:gd name="T8" fmla="*/ 0 w 129"/>
              <a:gd name="T9" fmla="*/ 2147483646 h 95"/>
              <a:gd name="T10" fmla="*/ 2147483646 w 129"/>
              <a:gd name="T11" fmla="*/ 2147483646 h 95"/>
              <a:gd name="T12" fmla="*/ 2147483646 w 129"/>
              <a:gd name="T13" fmla="*/ 0 h 95"/>
              <a:gd name="T14" fmla="*/ 2147483646 w 129"/>
              <a:gd name="T15" fmla="*/ 2147483646 h 95"/>
              <a:gd name="T16" fmla="*/ 2147483646 w 129"/>
              <a:gd name="T17" fmla="*/ 2147483646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5"/>
              <a:gd name="T29" fmla="*/ 129 w 129"/>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5">
                <a:moveTo>
                  <a:pt x="0" y="83"/>
                </a:moveTo>
                <a:lnTo>
                  <a:pt x="87" y="22"/>
                </a:lnTo>
                <a:lnTo>
                  <a:pt x="96" y="33"/>
                </a:lnTo>
                <a:lnTo>
                  <a:pt x="9" y="95"/>
                </a:lnTo>
                <a:lnTo>
                  <a:pt x="0" y="83"/>
                </a:lnTo>
                <a:close/>
                <a:moveTo>
                  <a:pt x="61" y="11"/>
                </a:moveTo>
                <a:lnTo>
                  <a:pt x="129" y="0"/>
                </a:lnTo>
                <a:lnTo>
                  <a:pt x="98" y="61"/>
                </a:lnTo>
                <a:lnTo>
                  <a:pt x="61" y="11"/>
                </a:lnTo>
                <a:close/>
              </a:path>
            </a:pathLst>
          </a:custGeom>
          <a:solidFill>
            <a:srgbClr val="FF0000"/>
          </a:solidFill>
          <a:ln w="3175">
            <a:solidFill>
              <a:srgbClr val="C00000"/>
            </a:solidFill>
            <a:round/>
            <a:headEnd/>
            <a:tailEnd/>
          </a:ln>
        </p:spPr>
        <p:txBody>
          <a:bodyPr/>
          <a:lstStyle/>
          <a:p>
            <a:endParaRPr lang="en-US"/>
          </a:p>
        </p:txBody>
      </p:sp>
      <p:sp>
        <p:nvSpPr>
          <p:cNvPr id="38972" name="Freeform 1088"/>
          <p:cNvSpPr>
            <a:spLocks noEditPoints="1"/>
          </p:cNvSpPr>
          <p:nvPr/>
        </p:nvSpPr>
        <p:spPr bwMode="auto">
          <a:xfrm>
            <a:off x="5762625" y="5140325"/>
            <a:ext cx="204788" cy="150813"/>
          </a:xfrm>
          <a:custGeom>
            <a:avLst/>
            <a:gdLst>
              <a:gd name="T0" fmla="*/ 0 w 129"/>
              <a:gd name="T1" fmla="*/ 2147483646 h 95"/>
              <a:gd name="T2" fmla="*/ 2147483646 w 129"/>
              <a:gd name="T3" fmla="*/ 2147483646 h 95"/>
              <a:gd name="T4" fmla="*/ 2147483646 w 129"/>
              <a:gd name="T5" fmla="*/ 2147483646 h 95"/>
              <a:gd name="T6" fmla="*/ 2147483646 w 129"/>
              <a:gd name="T7" fmla="*/ 2147483646 h 95"/>
              <a:gd name="T8" fmla="*/ 0 w 129"/>
              <a:gd name="T9" fmla="*/ 2147483646 h 95"/>
              <a:gd name="T10" fmla="*/ 2147483646 w 129"/>
              <a:gd name="T11" fmla="*/ 2147483646 h 95"/>
              <a:gd name="T12" fmla="*/ 2147483646 w 129"/>
              <a:gd name="T13" fmla="*/ 0 h 95"/>
              <a:gd name="T14" fmla="*/ 2147483646 w 129"/>
              <a:gd name="T15" fmla="*/ 2147483646 h 95"/>
              <a:gd name="T16" fmla="*/ 2147483646 w 129"/>
              <a:gd name="T17" fmla="*/ 2147483646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9"/>
              <a:gd name="T28" fmla="*/ 0 h 95"/>
              <a:gd name="T29" fmla="*/ 129 w 129"/>
              <a:gd name="T30" fmla="*/ 95 h 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9" h="95">
                <a:moveTo>
                  <a:pt x="0" y="82"/>
                </a:moveTo>
                <a:lnTo>
                  <a:pt x="89" y="20"/>
                </a:lnTo>
                <a:lnTo>
                  <a:pt x="96" y="33"/>
                </a:lnTo>
                <a:lnTo>
                  <a:pt x="9" y="95"/>
                </a:lnTo>
                <a:lnTo>
                  <a:pt x="0" y="82"/>
                </a:lnTo>
                <a:close/>
                <a:moveTo>
                  <a:pt x="61" y="11"/>
                </a:moveTo>
                <a:lnTo>
                  <a:pt x="129" y="0"/>
                </a:lnTo>
                <a:lnTo>
                  <a:pt x="98" y="60"/>
                </a:lnTo>
                <a:lnTo>
                  <a:pt x="61" y="11"/>
                </a:lnTo>
                <a:close/>
              </a:path>
            </a:pathLst>
          </a:custGeom>
          <a:solidFill>
            <a:srgbClr val="FF0000"/>
          </a:solidFill>
          <a:ln w="3175">
            <a:solidFill>
              <a:srgbClr val="C00000"/>
            </a:solidFill>
            <a:round/>
            <a:headEnd/>
            <a:tailEnd/>
          </a:ln>
        </p:spPr>
        <p:txBody>
          <a:bodyPr/>
          <a:lstStyle/>
          <a:p>
            <a:endParaRPr lang="en-US"/>
          </a:p>
        </p:txBody>
      </p:sp>
      <p:sp>
        <p:nvSpPr>
          <p:cNvPr id="38973" name="Freeform 1089"/>
          <p:cNvSpPr>
            <a:spLocks noEditPoints="1"/>
          </p:cNvSpPr>
          <p:nvPr/>
        </p:nvSpPr>
        <p:spPr bwMode="auto">
          <a:xfrm>
            <a:off x="5830888" y="5235575"/>
            <a:ext cx="207962" cy="149225"/>
          </a:xfrm>
          <a:custGeom>
            <a:avLst/>
            <a:gdLst>
              <a:gd name="T0" fmla="*/ 0 w 131"/>
              <a:gd name="T1" fmla="*/ 2147483646 h 94"/>
              <a:gd name="T2" fmla="*/ 2147483646 w 131"/>
              <a:gd name="T3" fmla="*/ 2147483646 h 94"/>
              <a:gd name="T4" fmla="*/ 2147483646 w 131"/>
              <a:gd name="T5" fmla="*/ 2147483646 h 94"/>
              <a:gd name="T6" fmla="*/ 2147483646 w 131"/>
              <a:gd name="T7" fmla="*/ 2147483646 h 94"/>
              <a:gd name="T8" fmla="*/ 0 w 131"/>
              <a:gd name="T9" fmla="*/ 2147483646 h 94"/>
              <a:gd name="T10" fmla="*/ 2147483646 w 131"/>
              <a:gd name="T11" fmla="*/ 2147483646 h 94"/>
              <a:gd name="T12" fmla="*/ 2147483646 w 131"/>
              <a:gd name="T13" fmla="*/ 0 h 94"/>
              <a:gd name="T14" fmla="*/ 2147483646 w 131"/>
              <a:gd name="T15" fmla="*/ 2147483646 h 94"/>
              <a:gd name="T16" fmla="*/ 2147483646 w 131"/>
              <a:gd name="T17" fmla="*/ 2147483646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94"/>
              <a:gd name="T29" fmla="*/ 131 w 131"/>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94">
                <a:moveTo>
                  <a:pt x="0" y="83"/>
                </a:moveTo>
                <a:lnTo>
                  <a:pt x="88" y="20"/>
                </a:lnTo>
                <a:lnTo>
                  <a:pt x="97" y="33"/>
                </a:lnTo>
                <a:lnTo>
                  <a:pt x="9" y="94"/>
                </a:lnTo>
                <a:lnTo>
                  <a:pt x="0" y="83"/>
                </a:lnTo>
                <a:close/>
                <a:moveTo>
                  <a:pt x="62" y="9"/>
                </a:moveTo>
                <a:lnTo>
                  <a:pt x="131" y="0"/>
                </a:lnTo>
                <a:lnTo>
                  <a:pt x="97" y="61"/>
                </a:lnTo>
                <a:lnTo>
                  <a:pt x="62" y="9"/>
                </a:lnTo>
                <a:close/>
              </a:path>
            </a:pathLst>
          </a:custGeom>
          <a:solidFill>
            <a:srgbClr val="FF0000"/>
          </a:solidFill>
          <a:ln w="3175">
            <a:solidFill>
              <a:srgbClr val="C00000"/>
            </a:solidFill>
            <a:round/>
            <a:headEnd/>
            <a:tailEnd/>
          </a:ln>
        </p:spPr>
        <p:txBody>
          <a:bodyPr/>
          <a:lstStyle/>
          <a:p>
            <a:endParaRPr lang="en-US"/>
          </a:p>
        </p:txBody>
      </p:sp>
      <p:sp>
        <p:nvSpPr>
          <p:cNvPr id="38974" name="Freeform 1090"/>
          <p:cNvSpPr>
            <a:spLocks noEditPoints="1"/>
          </p:cNvSpPr>
          <p:nvPr/>
        </p:nvSpPr>
        <p:spPr bwMode="auto">
          <a:xfrm>
            <a:off x="6038850" y="3068638"/>
            <a:ext cx="1308100" cy="111125"/>
          </a:xfrm>
          <a:custGeom>
            <a:avLst/>
            <a:gdLst>
              <a:gd name="T0" fmla="*/ 0 w 824"/>
              <a:gd name="T1" fmla="*/ 2147483646 h 70"/>
              <a:gd name="T2" fmla="*/ 2147483646 w 824"/>
              <a:gd name="T3" fmla="*/ 2147483646 h 70"/>
              <a:gd name="T4" fmla="*/ 2147483646 w 824"/>
              <a:gd name="T5" fmla="*/ 2147483646 h 70"/>
              <a:gd name="T6" fmla="*/ 0 w 824"/>
              <a:gd name="T7" fmla="*/ 2147483646 h 70"/>
              <a:gd name="T8" fmla="*/ 0 w 824"/>
              <a:gd name="T9" fmla="*/ 2147483646 h 70"/>
              <a:gd name="T10" fmla="*/ 2147483646 w 824"/>
              <a:gd name="T11" fmla="*/ 0 h 70"/>
              <a:gd name="T12" fmla="*/ 2147483646 w 824"/>
              <a:gd name="T13" fmla="*/ 2147483646 h 70"/>
              <a:gd name="T14" fmla="*/ 2147483646 w 824"/>
              <a:gd name="T15" fmla="*/ 2147483646 h 70"/>
              <a:gd name="T16" fmla="*/ 2147483646 w 824"/>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4"/>
              <a:gd name="T28" fmla="*/ 0 h 70"/>
              <a:gd name="T29" fmla="*/ 824 w 824"/>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4" h="70">
                <a:moveTo>
                  <a:pt x="0" y="18"/>
                </a:moveTo>
                <a:lnTo>
                  <a:pt x="773" y="18"/>
                </a:lnTo>
                <a:lnTo>
                  <a:pt x="773" y="51"/>
                </a:lnTo>
                <a:lnTo>
                  <a:pt x="0" y="51"/>
                </a:lnTo>
                <a:lnTo>
                  <a:pt x="0" y="18"/>
                </a:lnTo>
                <a:close/>
                <a:moveTo>
                  <a:pt x="756" y="0"/>
                </a:moveTo>
                <a:lnTo>
                  <a:pt x="824" y="35"/>
                </a:lnTo>
                <a:lnTo>
                  <a:pt x="756" y="70"/>
                </a:lnTo>
                <a:lnTo>
                  <a:pt x="756" y="0"/>
                </a:lnTo>
                <a:close/>
              </a:path>
            </a:pathLst>
          </a:custGeom>
          <a:solidFill>
            <a:schemeClr val="tx1"/>
          </a:solidFill>
          <a:ln w="3175">
            <a:solidFill>
              <a:schemeClr val="tx1"/>
            </a:solidFill>
            <a:round/>
            <a:headEnd/>
            <a:tailEnd/>
          </a:ln>
        </p:spPr>
        <p:txBody>
          <a:bodyPr/>
          <a:lstStyle/>
          <a:p>
            <a:endParaRPr lang="en-US"/>
          </a:p>
        </p:txBody>
      </p:sp>
      <p:sp>
        <p:nvSpPr>
          <p:cNvPr id="38975" name="Rectangle 1091"/>
          <p:cNvSpPr>
            <a:spLocks noChangeArrowheads="1"/>
          </p:cNvSpPr>
          <p:nvPr/>
        </p:nvSpPr>
        <p:spPr bwMode="auto">
          <a:xfrm>
            <a:off x="314566" y="3229988"/>
            <a:ext cx="1109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smtClean="0"/>
              <a:t>diagonal folds</a:t>
            </a:r>
            <a:endParaRPr lang="en-US" altLang="en-US" sz="2400" b="0" dirty="0"/>
          </a:p>
        </p:txBody>
      </p:sp>
      <p:sp>
        <p:nvSpPr>
          <p:cNvPr id="38977" name="Line 1093"/>
          <p:cNvSpPr>
            <a:spLocks noChangeShapeType="1"/>
          </p:cNvSpPr>
          <p:nvPr/>
        </p:nvSpPr>
        <p:spPr bwMode="auto">
          <a:xfrm>
            <a:off x="1317625" y="3689350"/>
            <a:ext cx="1341438" cy="195263"/>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8" name="Line 1094"/>
          <p:cNvSpPr>
            <a:spLocks noChangeShapeType="1"/>
          </p:cNvSpPr>
          <p:nvPr/>
        </p:nvSpPr>
        <p:spPr bwMode="auto">
          <a:xfrm>
            <a:off x="1317625" y="3689350"/>
            <a:ext cx="1341438" cy="771525"/>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79" name="Rectangle 1095"/>
          <p:cNvSpPr>
            <a:spLocks noChangeArrowheads="1"/>
          </p:cNvSpPr>
          <p:nvPr/>
        </p:nvSpPr>
        <p:spPr bwMode="auto">
          <a:xfrm>
            <a:off x="5979119" y="4043363"/>
            <a:ext cx="132918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smtClean="0"/>
              <a:t>tensile stresses</a:t>
            </a:r>
            <a:endParaRPr lang="en-US" altLang="en-US" sz="1900" b="0" dirty="0"/>
          </a:p>
        </p:txBody>
      </p:sp>
      <p:sp>
        <p:nvSpPr>
          <p:cNvPr id="38981" name="Rectangle 1097"/>
          <p:cNvSpPr>
            <a:spLocks noChangeArrowheads="1"/>
          </p:cNvSpPr>
          <p:nvPr/>
        </p:nvSpPr>
        <p:spPr bwMode="auto">
          <a:xfrm>
            <a:off x="7452320" y="2909887"/>
            <a:ext cx="95077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a:t>lateral load</a:t>
            </a:r>
            <a:endParaRPr lang="en-US" altLang="en-US" sz="2400" b="0" dirty="0"/>
          </a:p>
        </p:txBody>
      </p:sp>
      <p:sp>
        <p:nvSpPr>
          <p:cNvPr id="38983" name="Freeform 1099"/>
          <p:cNvSpPr>
            <a:spLocks noEditPoints="1"/>
          </p:cNvSpPr>
          <p:nvPr/>
        </p:nvSpPr>
        <p:spPr bwMode="auto">
          <a:xfrm>
            <a:off x="4808538" y="3338513"/>
            <a:ext cx="14287" cy="473075"/>
          </a:xfrm>
          <a:custGeom>
            <a:avLst/>
            <a:gdLst>
              <a:gd name="T0" fmla="*/ 2147483646 w 9"/>
              <a:gd name="T1" fmla="*/ 2147483646 h 298"/>
              <a:gd name="T2" fmla="*/ 2147483646 w 9"/>
              <a:gd name="T3" fmla="*/ 2147483646 h 298"/>
              <a:gd name="T4" fmla="*/ 2147483646 w 9"/>
              <a:gd name="T5" fmla="*/ 2147483646 h 298"/>
              <a:gd name="T6" fmla="*/ 2147483646 w 9"/>
              <a:gd name="T7" fmla="*/ 2147483646 h 298"/>
              <a:gd name="T8" fmla="*/ 0 w 9"/>
              <a:gd name="T9" fmla="*/ 2147483646 h 298"/>
              <a:gd name="T10" fmla="*/ 2147483646 w 9"/>
              <a:gd name="T11" fmla="*/ 2147483646 h 298"/>
              <a:gd name="T12" fmla="*/ 2147483646 w 9"/>
              <a:gd name="T13" fmla="*/ 0 h 298"/>
              <a:gd name="T14" fmla="*/ 2147483646 w 9"/>
              <a:gd name="T15" fmla="*/ 0 h 298"/>
              <a:gd name="T16" fmla="*/ 2147483646 w 9"/>
              <a:gd name="T17" fmla="*/ 2147483646 h 298"/>
              <a:gd name="T18" fmla="*/ 2147483646 w 9"/>
              <a:gd name="T19" fmla="*/ 2147483646 h 298"/>
              <a:gd name="T20" fmla="*/ 2147483646 w 9"/>
              <a:gd name="T21" fmla="*/ 2147483646 h 298"/>
              <a:gd name="T22" fmla="*/ 2147483646 w 9"/>
              <a:gd name="T23" fmla="*/ 2147483646 h 298"/>
              <a:gd name="T24" fmla="*/ 2147483646 w 9"/>
              <a:gd name="T25" fmla="*/ 2147483646 h 298"/>
              <a:gd name="T26" fmla="*/ 2147483646 w 9"/>
              <a:gd name="T27" fmla="*/ 2147483646 h 298"/>
              <a:gd name="T28" fmla="*/ 0 w 9"/>
              <a:gd name="T29" fmla="*/ 2147483646 h 298"/>
              <a:gd name="T30" fmla="*/ 2147483646 w 9"/>
              <a:gd name="T31" fmla="*/ 2147483646 h 298"/>
              <a:gd name="T32" fmla="*/ 2147483646 w 9"/>
              <a:gd name="T33" fmla="*/ 2147483646 h 298"/>
              <a:gd name="T34" fmla="*/ 2147483646 w 9"/>
              <a:gd name="T35" fmla="*/ 2147483646 h 298"/>
              <a:gd name="T36" fmla="*/ 2147483646 w 9"/>
              <a:gd name="T37" fmla="*/ 2147483646 h 298"/>
              <a:gd name="T38" fmla="*/ 2147483646 w 9"/>
              <a:gd name="T39" fmla="*/ 2147483646 h 298"/>
              <a:gd name="T40" fmla="*/ 2147483646 w 9"/>
              <a:gd name="T41" fmla="*/ 2147483646 h 298"/>
              <a:gd name="T42" fmla="*/ 2147483646 w 9"/>
              <a:gd name="T43" fmla="*/ 2147483646 h 298"/>
              <a:gd name="T44" fmla="*/ 2147483646 w 9"/>
              <a:gd name="T45" fmla="*/ 2147483646 h 298"/>
              <a:gd name="T46" fmla="*/ 2147483646 w 9"/>
              <a:gd name="T47" fmla="*/ 2147483646 h 298"/>
              <a:gd name="T48" fmla="*/ 0 w 9"/>
              <a:gd name="T49" fmla="*/ 2147483646 h 298"/>
              <a:gd name="T50" fmla="*/ 2147483646 w 9"/>
              <a:gd name="T51" fmla="*/ 2147483646 h 298"/>
              <a:gd name="T52" fmla="*/ 2147483646 w 9"/>
              <a:gd name="T53" fmla="*/ 2147483646 h 298"/>
              <a:gd name="T54" fmla="*/ 2147483646 w 9"/>
              <a:gd name="T55" fmla="*/ 2147483646 h 298"/>
              <a:gd name="T56" fmla="*/ 2147483646 w 9"/>
              <a:gd name="T57" fmla="*/ 2147483646 h 298"/>
              <a:gd name="T58" fmla="*/ 2147483646 w 9"/>
              <a:gd name="T59" fmla="*/ 2147483646 h 298"/>
              <a:gd name="T60" fmla="*/ 2147483646 w 9"/>
              <a:gd name="T61" fmla="*/ 2147483646 h 298"/>
              <a:gd name="T62" fmla="*/ 2147483646 w 9"/>
              <a:gd name="T63" fmla="*/ 2147483646 h 298"/>
              <a:gd name="T64" fmla="*/ 2147483646 w 9"/>
              <a:gd name="T65" fmla="*/ 2147483646 h 298"/>
              <a:gd name="T66" fmla="*/ 2147483646 w 9"/>
              <a:gd name="T67" fmla="*/ 2147483646 h 298"/>
              <a:gd name="T68" fmla="*/ 0 w 9"/>
              <a:gd name="T69" fmla="*/ 2147483646 h 298"/>
              <a:gd name="T70" fmla="*/ 2147483646 w 9"/>
              <a:gd name="T71" fmla="*/ 2147483646 h 298"/>
              <a:gd name="T72" fmla="*/ 2147483646 w 9"/>
              <a:gd name="T73" fmla="*/ 2147483646 h 298"/>
              <a:gd name="T74" fmla="*/ 2147483646 w 9"/>
              <a:gd name="T75" fmla="*/ 2147483646 h 298"/>
              <a:gd name="T76" fmla="*/ 2147483646 w 9"/>
              <a:gd name="T77" fmla="*/ 2147483646 h 298"/>
              <a:gd name="T78" fmla="*/ 2147483646 w 9"/>
              <a:gd name="T79" fmla="*/ 2147483646 h 298"/>
              <a:gd name="T80" fmla="*/ 2147483646 w 9"/>
              <a:gd name="T81" fmla="*/ 2147483646 h 298"/>
              <a:gd name="T82" fmla="*/ 2147483646 w 9"/>
              <a:gd name="T83" fmla="*/ 2147483646 h 298"/>
              <a:gd name="T84" fmla="*/ 2147483646 w 9"/>
              <a:gd name="T85" fmla="*/ 2147483646 h 298"/>
              <a:gd name="T86" fmla="*/ 2147483646 w 9"/>
              <a:gd name="T87" fmla="*/ 2147483646 h 298"/>
              <a:gd name="T88" fmla="*/ 0 w 9"/>
              <a:gd name="T89" fmla="*/ 2147483646 h 298"/>
              <a:gd name="T90" fmla="*/ 2147483646 w 9"/>
              <a:gd name="T91" fmla="*/ 2147483646 h 298"/>
              <a:gd name="T92" fmla="*/ 2147483646 w 9"/>
              <a:gd name="T93" fmla="*/ 2147483646 h 298"/>
              <a:gd name="T94" fmla="*/ 2147483646 w 9"/>
              <a:gd name="T95" fmla="*/ 2147483646 h 298"/>
              <a:gd name="T96" fmla="*/ 2147483646 w 9"/>
              <a:gd name="T97" fmla="*/ 2147483646 h 298"/>
              <a:gd name="T98" fmla="*/ 2147483646 w 9"/>
              <a:gd name="T99" fmla="*/ 2147483646 h 298"/>
              <a:gd name="T100" fmla="*/ 2147483646 w 9"/>
              <a:gd name="T101" fmla="*/ 2147483646 h 298"/>
              <a:gd name="T102" fmla="*/ 2147483646 w 9"/>
              <a:gd name="T103" fmla="*/ 2147483646 h 298"/>
              <a:gd name="T104" fmla="*/ 2147483646 w 9"/>
              <a:gd name="T105" fmla="*/ 2147483646 h 298"/>
              <a:gd name="T106" fmla="*/ 2147483646 w 9"/>
              <a:gd name="T107" fmla="*/ 2147483646 h 298"/>
              <a:gd name="T108" fmla="*/ 0 w 9"/>
              <a:gd name="T109" fmla="*/ 2147483646 h 298"/>
              <a:gd name="T110" fmla="*/ 2147483646 w 9"/>
              <a:gd name="T111" fmla="*/ 2147483646 h 298"/>
              <a:gd name="T112" fmla="*/ 2147483646 w 9"/>
              <a:gd name="T113" fmla="*/ 2147483646 h 298"/>
              <a:gd name="T114" fmla="*/ 2147483646 w 9"/>
              <a:gd name="T115" fmla="*/ 2147483646 h 298"/>
              <a:gd name="T116" fmla="*/ 2147483646 w 9"/>
              <a:gd name="T117" fmla="*/ 2147483646 h 298"/>
              <a:gd name="T118" fmla="*/ 2147483646 w 9"/>
              <a:gd name="T119" fmla="*/ 2147483646 h 2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
              <a:gd name="T181" fmla="*/ 0 h 298"/>
              <a:gd name="T182" fmla="*/ 9 w 9"/>
              <a:gd name="T183" fmla="*/ 298 h 29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 h="298">
                <a:moveTo>
                  <a:pt x="9" y="4"/>
                </a:moveTo>
                <a:lnTo>
                  <a:pt x="9" y="28"/>
                </a:lnTo>
                <a:lnTo>
                  <a:pt x="7" y="28"/>
                </a:lnTo>
                <a:lnTo>
                  <a:pt x="7" y="30"/>
                </a:lnTo>
                <a:lnTo>
                  <a:pt x="5" y="30"/>
                </a:lnTo>
                <a:lnTo>
                  <a:pt x="4" y="32"/>
                </a:lnTo>
                <a:lnTo>
                  <a:pt x="4" y="30"/>
                </a:lnTo>
                <a:lnTo>
                  <a:pt x="2" y="30"/>
                </a:lnTo>
                <a:lnTo>
                  <a:pt x="2" y="28"/>
                </a:lnTo>
                <a:lnTo>
                  <a:pt x="0" y="28"/>
                </a:lnTo>
                <a:lnTo>
                  <a:pt x="0" y="4"/>
                </a:lnTo>
                <a:lnTo>
                  <a:pt x="2" y="2"/>
                </a:lnTo>
                <a:lnTo>
                  <a:pt x="4" y="0"/>
                </a:lnTo>
                <a:lnTo>
                  <a:pt x="5" y="0"/>
                </a:lnTo>
                <a:lnTo>
                  <a:pt x="7" y="2"/>
                </a:lnTo>
                <a:lnTo>
                  <a:pt x="9" y="4"/>
                </a:lnTo>
                <a:close/>
                <a:moveTo>
                  <a:pt x="9" y="57"/>
                </a:moveTo>
                <a:lnTo>
                  <a:pt x="9" y="81"/>
                </a:lnTo>
                <a:lnTo>
                  <a:pt x="7" y="83"/>
                </a:lnTo>
                <a:lnTo>
                  <a:pt x="5" y="85"/>
                </a:lnTo>
                <a:lnTo>
                  <a:pt x="4" y="85"/>
                </a:lnTo>
                <a:lnTo>
                  <a:pt x="2" y="83"/>
                </a:lnTo>
                <a:lnTo>
                  <a:pt x="0" y="81"/>
                </a:lnTo>
                <a:lnTo>
                  <a:pt x="0" y="57"/>
                </a:lnTo>
                <a:lnTo>
                  <a:pt x="2" y="56"/>
                </a:lnTo>
                <a:lnTo>
                  <a:pt x="4" y="54"/>
                </a:lnTo>
                <a:lnTo>
                  <a:pt x="5" y="54"/>
                </a:lnTo>
                <a:lnTo>
                  <a:pt x="7" y="56"/>
                </a:lnTo>
                <a:lnTo>
                  <a:pt x="9" y="57"/>
                </a:lnTo>
                <a:close/>
                <a:moveTo>
                  <a:pt x="9" y="111"/>
                </a:moveTo>
                <a:lnTo>
                  <a:pt x="9" y="134"/>
                </a:lnTo>
                <a:lnTo>
                  <a:pt x="7" y="136"/>
                </a:lnTo>
                <a:lnTo>
                  <a:pt x="5" y="138"/>
                </a:lnTo>
                <a:lnTo>
                  <a:pt x="4" y="138"/>
                </a:lnTo>
                <a:lnTo>
                  <a:pt x="2" y="136"/>
                </a:lnTo>
                <a:lnTo>
                  <a:pt x="0" y="134"/>
                </a:lnTo>
                <a:lnTo>
                  <a:pt x="0" y="111"/>
                </a:lnTo>
                <a:lnTo>
                  <a:pt x="2" y="111"/>
                </a:lnTo>
                <a:lnTo>
                  <a:pt x="2" y="109"/>
                </a:lnTo>
                <a:lnTo>
                  <a:pt x="4" y="109"/>
                </a:lnTo>
                <a:lnTo>
                  <a:pt x="4" y="107"/>
                </a:lnTo>
                <a:lnTo>
                  <a:pt x="5" y="109"/>
                </a:lnTo>
                <a:lnTo>
                  <a:pt x="7" y="109"/>
                </a:lnTo>
                <a:lnTo>
                  <a:pt x="7" y="111"/>
                </a:lnTo>
                <a:lnTo>
                  <a:pt x="9" y="111"/>
                </a:lnTo>
                <a:close/>
                <a:moveTo>
                  <a:pt x="9" y="166"/>
                </a:moveTo>
                <a:lnTo>
                  <a:pt x="9" y="188"/>
                </a:lnTo>
                <a:lnTo>
                  <a:pt x="7" y="189"/>
                </a:lnTo>
                <a:lnTo>
                  <a:pt x="7" y="191"/>
                </a:lnTo>
                <a:lnTo>
                  <a:pt x="5" y="191"/>
                </a:lnTo>
                <a:lnTo>
                  <a:pt x="4" y="191"/>
                </a:lnTo>
                <a:lnTo>
                  <a:pt x="2" y="191"/>
                </a:lnTo>
                <a:lnTo>
                  <a:pt x="2" y="189"/>
                </a:lnTo>
                <a:lnTo>
                  <a:pt x="0" y="188"/>
                </a:lnTo>
                <a:lnTo>
                  <a:pt x="0" y="166"/>
                </a:lnTo>
                <a:lnTo>
                  <a:pt x="2" y="164"/>
                </a:lnTo>
                <a:lnTo>
                  <a:pt x="2" y="162"/>
                </a:lnTo>
                <a:lnTo>
                  <a:pt x="4" y="162"/>
                </a:lnTo>
                <a:lnTo>
                  <a:pt x="5" y="162"/>
                </a:lnTo>
                <a:lnTo>
                  <a:pt x="7" y="162"/>
                </a:lnTo>
                <a:lnTo>
                  <a:pt x="7" y="164"/>
                </a:lnTo>
                <a:lnTo>
                  <a:pt x="9" y="166"/>
                </a:lnTo>
                <a:close/>
                <a:moveTo>
                  <a:pt x="9" y="219"/>
                </a:moveTo>
                <a:lnTo>
                  <a:pt x="9" y="241"/>
                </a:lnTo>
                <a:lnTo>
                  <a:pt x="7" y="243"/>
                </a:lnTo>
                <a:lnTo>
                  <a:pt x="7" y="245"/>
                </a:lnTo>
                <a:lnTo>
                  <a:pt x="5" y="245"/>
                </a:lnTo>
                <a:lnTo>
                  <a:pt x="4" y="245"/>
                </a:lnTo>
                <a:lnTo>
                  <a:pt x="2" y="245"/>
                </a:lnTo>
                <a:lnTo>
                  <a:pt x="2" y="243"/>
                </a:lnTo>
                <a:lnTo>
                  <a:pt x="0" y="241"/>
                </a:lnTo>
                <a:lnTo>
                  <a:pt x="0" y="219"/>
                </a:lnTo>
                <a:lnTo>
                  <a:pt x="2" y="217"/>
                </a:lnTo>
                <a:lnTo>
                  <a:pt x="2" y="215"/>
                </a:lnTo>
                <a:lnTo>
                  <a:pt x="4" y="215"/>
                </a:lnTo>
                <a:lnTo>
                  <a:pt x="5" y="215"/>
                </a:lnTo>
                <a:lnTo>
                  <a:pt x="7" y="215"/>
                </a:lnTo>
                <a:lnTo>
                  <a:pt x="7" y="217"/>
                </a:lnTo>
                <a:lnTo>
                  <a:pt x="9" y="219"/>
                </a:lnTo>
                <a:close/>
                <a:moveTo>
                  <a:pt x="9" y="272"/>
                </a:moveTo>
                <a:lnTo>
                  <a:pt x="9" y="292"/>
                </a:lnTo>
                <a:lnTo>
                  <a:pt x="7" y="294"/>
                </a:lnTo>
                <a:lnTo>
                  <a:pt x="7" y="296"/>
                </a:lnTo>
                <a:lnTo>
                  <a:pt x="5" y="296"/>
                </a:lnTo>
                <a:lnTo>
                  <a:pt x="4" y="298"/>
                </a:lnTo>
                <a:lnTo>
                  <a:pt x="4" y="296"/>
                </a:lnTo>
                <a:lnTo>
                  <a:pt x="2" y="296"/>
                </a:lnTo>
                <a:lnTo>
                  <a:pt x="2" y="294"/>
                </a:lnTo>
                <a:lnTo>
                  <a:pt x="0" y="292"/>
                </a:lnTo>
                <a:lnTo>
                  <a:pt x="0" y="272"/>
                </a:lnTo>
                <a:lnTo>
                  <a:pt x="2" y="270"/>
                </a:lnTo>
                <a:lnTo>
                  <a:pt x="2" y="268"/>
                </a:lnTo>
                <a:lnTo>
                  <a:pt x="4" y="268"/>
                </a:lnTo>
                <a:lnTo>
                  <a:pt x="5" y="268"/>
                </a:lnTo>
                <a:lnTo>
                  <a:pt x="7" y="268"/>
                </a:lnTo>
                <a:lnTo>
                  <a:pt x="7" y="270"/>
                </a:lnTo>
                <a:lnTo>
                  <a:pt x="9" y="272"/>
                </a:lnTo>
                <a:close/>
              </a:path>
            </a:pathLst>
          </a:custGeom>
          <a:solidFill>
            <a:srgbClr val="000000"/>
          </a:solidFill>
          <a:ln w="3175">
            <a:solidFill>
              <a:srgbClr val="000000"/>
            </a:solidFill>
            <a:round/>
            <a:headEnd/>
            <a:tailEnd/>
          </a:ln>
        </p:spPr>
        <p:txBody>
          <a:bodyPr/>
          <a:lstStyle/>
          <a:p>
            <a:endParaRPr lang="en-US"/>
          </a:p>
        </p:txBody>
      </p:sp>
      <p:sp>
        <p:nvSpPr>
          <p:cNvPr id="38984" name="Freeform 1100"/>
          <p:cNvSpPr>
            <a:spLocks/>
          </p:cNvSpPr>
          <p:nvPr/>
        </p:nvSpPr>
        <p:spPr bwMode="auto">
          <a:xfrm>
            <a:off x="4568825" y="3532188"/>
            <a:ext cx="247650" cy="133350"/>
          </a:xfrm>
          <a:custGeom>
            <a:avLst/>
            <a:gdLst>
              <a:gd name="T0" fmla="*/ 2147483646 w 156"/>
              <a:gd name="T1" fmla="*/ 2147483646 h 84"/>
              <a:gd name="T2" fmla="*/ 2147483646 w 156"/>
              <a:gd name="T3" fmla="*/ 2147483646 h 84"/>
              <a:gd name="T4" fmla="*/ 2147483646 w 156"/>
              <a:gd name="T5" fmla="*/ 2147483646 h 84"/>
              <a:gd name="T6" fmla="*/ 2147483646 w 156"/>
              <a:gd name="T7" fmla="*/ 2147483646 h 84"/>
              <a:gd name="T8" fmla="*/ 2147483646 w 156"/>
              <a:gd name="T9" fmla="*/ 2147483646 h 84"/>
              <a:gd name="T10" fmla="*/ 2147483646 w 156"/>
              <a:gd name="T11" fmla="*/ 2147483646 h 84"/>
              <a:gd name="T12" fmla="*/ 2147483646 w 156"/>
              <a:gd name="T13" fmla="*/ 2147483646 h 84"/>
              <a:gd name="T14" fmla="*/ 2147483646 w 156"/>
              <a:gd name="T15" fmla="*/ 2147483646 h 84"/>
              <a:gd name="T16" fmla="*/ 2147483646 w 156"/>
              <a:gd name="T17" fmla="*/ 2147483646 h 84"/>
              <a:gd name="T18" fmla="*/ 2147483646 w 156"/>
              <a:gd name="T19" fmla="*/ 2147483646 h 84"/>
              <a:gd name="T20" fmla="*/ 2147483646 w 156"/>
              <a:gd name="T21" fmla="*/ 2147483646 h 84"/>
              <a:gd name="T22" fmla="*/ 2147483646 w 156"/>
              <a:gd name="T23" fmla="*/ 2147483646 h 84"/>
              <a:gd name="T24" fmla="*/ 2147483646 w 156"/>
              <a:gd name="T25" fmla="*/ 2147483646 h 84"/>
              <a:gd name="T26" fmla="*/ 2147483646 w 156"/>
              <a:gd name="T27" fmla="*/ 2147483646 h 84"/>
              <a:gd name="T28" fmla="*/ 2147483646 w 156"/>
              <a:gd name="T29" fmla="*/ 2147483646 h 84"/>
              <a:gd name="T30" fmla="*/ 2147483646 w 156"/>
              <a:gd name="T31" fmla="*/ 2147483646 h 84"/>
              <a:gd name="T32" fmla="*/ 0 w 156"/>
              <a:gd name="T33" fmla="*/ 0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84"/>
              <a:gd name="T53" fmla="*/ 156 w 156"/>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84">
                <a:moveTo>
                  <a:pt x="156" y="84"/>
                </a:moveTo>
                <a:lnTo>
                  <a:pt x="143" y="82"/>
                </a:lnTo>
                <a:lnTo>
                  <a:pt x="132" y="82"/>
                </a:lnTo>
                <a:lnTo>
                  <a:pt x="121" y="80"/>
                </a:lnTo>
                <a:lnTo>
                  <a:pt x="110" y="77"/>
                </a:lnTo>
                <a:lnTo>
                  <a:pt x="99" y="75"/>
                </a:lnTo>
                <a:lnTo>
                  <a:pt x="88" y="71"/>
                </a:lnTo>
                <a:lnTo>
                  <a:pt x="77" y="66"/>
                </a:lnTo>
                <a:lnTo>
                  <a:pt x="66" y="60"/>
                </a:lnTo>
                <a:lnTo>
                  <a:pt x="57" y="55"/>
                </a:lnTo>
                <a:lnTo>
                  <a:pt x="48" y="49"/>
                </a:lnTo>
                <a:lnTo>
                  <a:pt x="38" y="42"/>
                </a:lnTo>
                <a:lnTo>
                  <a:pt x="29" y="34"/>
                </a:lnTo>
                <a:lnTo>
                  <a:pt x="22" y="27"/>
                </a:lnTo>
                <a:lnTo>
                  <a:pt x="14" y="18"/>
                </a:lnTo>
                <a:lnTo>
                  <a:pt x="7" y="9"/>
                </a:lnTo>
                <a:lnTo>
                  <a:pt x="0" y="0"/>
                </a:lnTo>
              </a:path>
            </a:pathLst>
          </a:custGeom>
          <a:noFill/>
          <a:ln w="174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985" name="Rectangle 1101"/>
          <p:cNvSpPr>
            <a:spLocks noChangeArrowheads="1"/>
          </p:cNvSpPr>
          <p:nvPr/>
        </p:nvSpPr>
        <p:spPr bwMode="auto">
          <a:xfrm>
            <a:off x="4490294" y="3660775"/>
            <a:ext cx="153888"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dirty="0">
                <a:latin typeface="Symbol" panose="05050102010706020507" pitchFamily="18" charset="2"/>
              </a:rPr>
              <a:t>a</a:t>
            </a:r>
          </a:p>
        </p:txBody>
      </p:sp>
      <p:sp>
        <p:nvSpPr>
          <p:cNvPr id="38986" name="Rectangle 1102"/>
          <p:cNvSpPr>
            <a:spLocks noChangeArrowheads="1"/>
          </p:cNvSpPr>
          <p:nvPr/>
        </p:nvSpPr>
        <p:spPr bwMode="auto">
          <a:xfrm>
            <a:off x="2365375" y="2068512"/>
            <a:ext cx="14964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smtClean="0"/>
              <a:t>angle </a:t>
            </a:r>
            <a:r>
              <a:rPr lang="en-US" altLang="en-US" sz="1900" b="0" dirty="0"/>
              <a:t>of </a:t>
            </a:r>
            <a:r>
              <a:rPr lang="en-US" altLang="en-US" sz="1900" b="0" dirty="0" smtClean="0"/>
              <a:t>inclination</a:t>
            </a:r>
            <a:endParaRPr lang="en-US" altLang="en-US" sz="1900" b="0" dirty="0"/>
          </a:p>
        </p:txBody>
      </p:sp>
      <p:sp>
        <p:nvSpPr>
          <p:cNvPr id="38988" name="Line 1104"/>
          <p:cNvSpPr>
            <a:spLocks noChangeShapeType="1"/>
          </p:cNvSpPr>
          <p:nvPr/>
        </p:nvSpPr>
        <p:spPr bwMode="auto">
          <a:xfrm>
            <a:off x="3738563" y="2619375"/>
            <a:ext cx="677862" cy="822325"/>
          </a:xfrm>
          <a:prstGeom prst="line">
            <a:avLst/>
          </a:prstGeom>
          <a:noFill/>
          <a:ln w="20701">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89" name="Rectangle 1106"/>
          <p:cNvSpPr>
            <a:spLocks noChangeArrowheads="1"/>
          </p:cNvSpPr>
          <p:nvPr/>
        </p:nvSpPr>
        <p:spPr bwMode="auto">
          <a:xfrm>
            <a:off x="2598738" y="5749925"/>
            <a:ext cx="495300"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a:solidFill>
                  <a:srgbClr val="FFFF66"/>
                </a:solidFill>
              </a:rPr>
              <a:t>HBE</a:t>
            </a:r>
            <a:endParaRPr lang="en-US" altLang="en-US" sz="2400" b="0" dirty="0">
              <a:solidFill>
                <a:srgbClr val="FFFF66"/>
              </a:solidFill>
            </a:endParaRPr>
          </a:p>
        </p:txBody>
      </p:sp>
      <p:sp>
        <p:nvSpPr>
          <p:cNvPr id="38990" name="Rectangle 1107"/>
          <p:cNvSpPr>
            <a:spLocks noChangeArrowheads="1"/>
          </p:cNvSpPr>
          <p:nvPr/>
        </p:nvSpPr>
        <p:spPr bwMode="auto">
          <a:xfrm>
            <a:off x="2541588" y="2982913"/>
            <a:ext cx="495300"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a:solidFill>
                  <a:srgbClr val="FFFF66"/>
                </a:solidFill>
              </a:rPr>
              <a:t>HBE</a:t>
            </a:r>
            <a:endParaRPr lang="en-US" altLang="en-US" sz="2400" b="0">
              <a:solidFill>
                <a:srgbClr val="FFFF66"/>
              </a:solidFill>
            </a:endParaRPr>
          </a:p>
        </p:txBody>
      </p:sp>
      <p:sp>
        <p:nvSpPr>
          <p:cNvPr id="38991" name="Rectangle 1108"/>
          <p:cNvSpPr>
            <a:spLocks noChangeArrowheads="1"/>
          </p:cNvSpPr>
          <p:nvPr/>
        </p:nvSpPr>
        <p:spPr bwMode="auto">
          <a:xfrm rot="-5400000">
            <a:off x="1910557" y="5507831"/>
            <a:ext cx="481012"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a:solidFill>
                  <a:srgbClr val="FFFF66"/>
                </a:solidFill>
              </a:rPr>
              <a:t>VBE</a:t>
            </a:r>
            <a:endParaRPr lang="en-US" altLang="en-US" sz="2400" b="0">
              <a:solidFill>
                <a:srgbClr val="FFFF66"/>
              </a:solidFill>
            </a:endParaRPr>
          </a:p>
        </p:txBody>
      </p:sp>
      <p:sp>
        <p:nvSpPr>
          <p:cNvPr id="38992" name="Rectangle 1109"/>
          <p:cNvSpPr>
            <a:spLocks noChangeArrowheads="1"/>
          </p:cNvSpPr>
          <p:nvPr/>
        </p:nvSpPr>
        <p:spPr bwMode="auto">
          <a:xfrm rot="-2173104">
            <a:off x="3822770" y="4981432"/>
            <a:ext cx="109523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b="0" dirty="0">
                <a:solidFill>
                  <a:schemeClr val="tx2"/>
                </a:solidFill>
              </a:rPr>
              <a:t>Web plate</a:t>
            </a:r>
            <a:endParaRPr lang="en-US" altLang="en-US" sz="2400" b="0" dirty="0">
              <a:solidFill>
                <a:schemeClr val="tx2"/>
              </a:solidFill>
            </a:endParaRPr>
          </a:p>
        </p:txBody>
      </p:sp>
      <p:sp>
        <p:nvSpPr>
          <p:cNvPr id="7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16</a:t>
            </a:fld>
            <a:endParaRPr lang="en-US" altLang="en-US"/>
          </a:p>
        </p:txBody>
      </p:sp>
    </p:spTree>
    <p:extLst>
      <p:ext uri="{BB962C8B-B14F-4D97-AF65-F5344CB8AC3E}">
        <p14:creationId xmlns:p14="http://schemas.microsoft.com/office/powerpoint/2010/main" val="38585489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2"/>
          <p:cNvGrpSpPr>
            <a:grpSpLocks/>
          </p:cNvGrpSpPr>
          <p:nvPr/>
        </p:nvGrpSpPr>
        <p:grpSpPr bwMode="auto">
          <a:xfrm>
            <a:off x="4022725" y="2212429"/>
            <a:ext cx="4557713" cy="3952875"/>
            <a:chOff x="2735" y="1695"/>
            <a:chExt cx="2871" cy="2490"/>
          </a:xfrm>
        </p:grpSpPr>
        <p:sp>
          <p:nvSpPr>
            <p:cNvPr id="41367" name="Rectangle 3"/>
            <p:cNvSpPr>
              <a:spLocks noChangeArrowheads="1"/>
            </p:cNvSpPr>
            <p:nvPr/>
          </p:nvSpPr>
          <p:spPr bwMode="auto">
            <a:xfrm rot="5400000">
              <a:off x="2949" y="1535"/>
              <a:ext cx="2455" cy="2811"/>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68" name="Freeform 4"/>
            <p:cNvSpPr>
              <a:spLocks/>
            </p:cNvSpPr>
            <p:nvPr/>
          </p:nvSpPr>
          <p:spPr bwMode="auto">
            <a:xfrm>
              <a:off x="2764"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9" name="Freeform 5"/>
            <p:cNvSpPr>
              <a:spLocks/>
            </p:cNvSpPr>
            <p:nvPr/>
          </p:nvSpPr>
          <p:spPr bwMode="auto">
            <a:xfrm>
              <a:off x="2764"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0" name="Rectangle 6"/>
            <p:cNvSpPr>
              <a:spLocks noChangeArrowheads="1"/>
            </p:cNvSpPr>
            <p:nvPr/>
          </p:nvSpPr>
          <p:spPr bwMode="auto">
            <a:xfrm>
              <a:off x="2764"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71" name="Freeform 7"/>
            <p:cNvSpPr>
              <a:spLocks/>
            </p:cNvSpPr>
            <p:nvPr/>
          </p:nvSpPr>
          <p:spPr bwMode="auto">
            <a:xfrm>
              <a:off x="2898" y="1711"/>
              <a:ext cx="2" cy="2458"/>
            </a:xfrm>
            <a:custGeom>
              <a:avLst/>
              <a:gdLst>
                <a:gd name="T0" fmla="*/ 0 w 14"/>
                <a:gd name="T1" fmla="*/ 0 h 14743"/>
                <a:gd name="T2" fmla="*/ 0 w 14"/>
                <a:gd name="T3" fmla="*/ 0 h 14743"/>
                <a:gd name="T4" fmla="*/ 0 w 14"/>
                <a:gd name="T5" fmla="*/ 2 h 14743"/>
                <a:gd name="T6" fmla="*/ 0 w 14"/>
                <a:gd name="T7" fmla="*/ 0 h 14743"/>
                <a:gd name="T8" fmla="*/ 0 60000 65536"/>
                <a:gd name="T9" fmla="*/ 0 60000 65536"/>
                <a:gd name="T10" fmla="*/ 0 60000 65536"/>
                <a:gd name="T11" fmla="*/ 0 60000 65536"/>
                <a:gd name="T12" fmla="*/ 0 w 14"/>
                <a:gd name="T13" fmla="*/ 0 h 14743"/>
                <a:gd name="T14" fmla="*/ 14 w 14"/>
                <a:gd name="T15" fmla="*/ 14743 h 14743"/>
              </a:gdLst>
              <a:ahLst/>
              <a:cxnLst>
                <a:cxn ang="T8">
                  <a:pos x="T0" y="T1"/>
                </a:cxn>
                <a:cxn ang="T9">
                  <a:pos x="T2" y="T3"/>
                </a:cxn>
                <a:cxn ang="T10">
                  <a:pos x="T4" y="T5"/>
                </a:cxn>
                <a:cxn ang="T11">
                  <a:pos x="T6" y="T7"/>
                </a:cxn>
              </a:cxnLst>
              <a:rect l="T12" t="T13" r="T14" b="T15"/>
              <a:pathLst>
                <a:path w="14" h="14743">
                  <a:moveTo>
                    <a:pt x="14" y="0"/>
                  </a:moveTo>
                  <a:lnTo>
                    <a:pt x="0" y="0"/>
                  </a:lnTo>
                  <a:lnTo>
                    <a:pt x="14" y="1474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2" name="Freeform 8"/>
            <p:cNvSpPr>
              <a:spLocks/>
            </p:cNvSpPr>
            <p:nvPr/>
          </p:nvSpPr>
          <p:spPr bwMode="auto">
            <a:xfrm>
              <a:off x="2898" y="1711"/>
              <a:ext cx="2" cy="2458"/>
            </a:xfrm>
            <a:custGeom>
              <a:avLst/>
              <a:gdLst>
                <a:gd name="T0" fmla="*/ 0 w 14"/>
                <a:gd name="T1" fmla="*/ 0 h 14743"/>
                <a:gd name="T2" fmla="*/ 0 w 14"/>
                <a:gd name="T3" fmla="*/ 2 h 14743"/>
                <a:gd name="T4" fmla="*/ 0 w 14"/>
                <a:gd name="T5" fmla="*/ 2 h 14743"/>
                <a:gd name="T6" fmla="*/ 0 w 14"/>
                <a:gd name="T7" fmla="*/ 0 h 14743"/>
                <a:gd name="T8" fmla="*/ 0 60000 65536"/>
                <a:gd name="T9" fmla="*/ 0 60000 65536"/>
                <a:gd name="T10" fmla="*/ 0 60000 65536"/>
                <a:gd name="T11" fmla="*/ 0 60000 65536"/>
                <a:gd name="T12" fmla="*/ 0 w 14"/>
                <a:gd name="T13" fmla="*/ 0 h 14743"/>
                <a:gd name="T14" fmla="*/ 14 w 14"/>
                <a:gd name="T15" fmla="*/ 14743 h 14743"/>
              </a:gdLst>
              <a:ahLst/>
              <a:cxnLst>
                <a:cxn ang="T8">
                  <a:pos x="T0" y="T1"/>
                </a:cxn>
                <a:cxn ang="T9">
                  <a:pos x="T2" y="T3"/>
                </a:cxn>
                <a:cxn ang="T10">
                  <a:pos x="T4" y="T5"/>
                </a:cxn>
                <a:cxn ang="T11">
                  <a:pos x="T6" y="T7"/>
                </a:cxn>
              </a:cxnLst>
              <a:rect l="T12" t="T13" r="T14" b="T15"/>
              <a:pathLst>
                <a:path w="14" h="14743">
                  <a:moveTo>
                    <a:pt x="0" y="0"/>
                  </a:moveTo>
                  <a:lnTo>
                    <a:pt x="14"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3" name="Rectangle 9"/>
            <p:cNvSpPr>
              <a:spLocks noChangeArrowheads="1"/>
            </p:cNvSpPr>
            <p:nvPr/>
          </p:nvSpPr>
          <p:spPr bwMode="auto">
            <a:xfrm>
              <a:off x="2898"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74" name="Freeform 10"/>
            <p:cNvSpPr>
              <a:spLocks/>
            </p:cNvSpPr>
            <p:nvPr/>
          </p:nvSpPr>
          <p:spPr bwMode="auto">
            <a:xfrm>
              <a:off x="2787" y="1711"/>
              <a:ext cx="1" cy="2458"/>
            </a:xfrm>
            <a:custGeom>
              <a:avLst/>
              <a:gdLst>
                <a:gd name="T0" fmla="*/ 0 w 6"/>
                <a:gd name="T1" fmla="*/ 0 h 14743"/>
                <a:gd name="T2" fmla="*/ 0 w 6"/>
                <a:gd name="T3" fmla="*/ 0 h 14743"/>
                <a:gd name="T4" fmla="*/ 0 w 6"/>
                <a:gd name="T5" fmla="*/ 2 h 14743"/>
                <a:gd name="T6" fmla="*/ 0 w 6"/>
                <a:gd name="T7" fmla="*/ 0 h 14743"/>
                <a:gd name="T8" fmla="*/ 0 60000 65536"/>
                <a:gd name="T9" fmla="*/ 0 60000 65536"/>
                <a:gd name="T10" fmla="*/ 0 60000 65536"/>
                <a:gd name="T11" fmla="*/ 0 60000 65536"/>
                <a:gd name="T12" fmla="*/ 0 w 6"/>
                <a:gd name="T13" fmla="*/ 0 h 14743"/>
                <a:gd name="T14" fmla="*/ 6 w 6"/>
                <a:gd name="T15" fmla="*/ 14743 h 14743"/>
              </a:gdLst>
              <a:ahLst/>
              <a:cxnLst>
                <a:cxn ang="T8">
                  <a:pos x="T0" y="T1"/>
                </a:cxn>
                <a:cxn ang="T9">
                  <a:pos x="T2" y="T3"/>
                </a:cxn>
                <a:cxn ang="T10">
                  <a:pos x="T4" y="T5"/>
                </a:cxn>
                <a:cxn ang="T11">
                  <a:pos x="T6" y="T7"/>
                </a:cxn>
              </a:cxnLst>
              <a:rect l="T12" t="T13" r="T14" b="T15"/>
              <a:pathLst>
                <a:path w="6" h="14743">
                  <a:moveTo>
                    <a:pt x="6" y="0"/>
                  </a:moveTo>
                  <a:lnTo>
                    <a:pt x="0" y="0"/>
                  </a:lnTo>
                  <a:lnTo>
                    <a:pt x="6" y="147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5" name="Freeform 11"/>
            <p:cNvSpPr>
              <a:spLocks/>
            </p:cNvSpPr>
            <p:nvPr/>
          </p:nvSpPr>
          <p:spPr bwMode="auto">
            <a:xfrm>
              <a:off x="2787" y="1711"/>
              <a:ext cx="1" cy="2458"/>
            </a:xfrm>
            <a:custGeom>
              <a:avLst/>
              <a:gdLst>
                <a:gd name="T0" fmla="*/ 0 w 6"/>
                <a:gd name="T1" fmla="*/ 0 h 14743"/>
                <a:gd name="T2" fmla="*/ 0 w 6"/>
                <a:gd name="T3" fmla="*/ 2 h 14743"/>
                <a:gd name="T4" fmla="*/ 0 w 6"/>
                <a:gd name="T5" fmla="*/ 2 h 14743"/>
                <a:gd name="T6" fmla="*/ 0 w 6"/>
                <a:gd name="T7" fmla="*/ 0 h 14743"/>
                <a:gd name="T8" fmla="*/ 0 60000 65536"/>
                <a:gd name="T9" fmla="*/ 0 60000 65536"/>
                <a:gd name="T10" fmla="*/ 0 60000 65536"/>
                <a:gd name="T11" fmla="*/ 0 60000 65536"/>
                <a:gd name="T12" fmla="*/ 0 w 6"/>
                <a:gd name="T13" fmla="*/ 0 h 14743"/>
                <a:gd name="T14" fmla="*/ 6 w 6"/>
                <a:gd name="T15" fmla="*/ 14743 h 14743"/>
              </a:gdLst>
              <a:ahLst/>
              <a:cxnLst>
                <a:cxn ang="T8">
                  <a:pos x="T0" y="T1"/>
                </a:cxn>
                <a:cxn ang="T9">
                  <a:pos x="T2" y="T3"/>
                </a:cxn>
                <a:cxn ang="T10">
                  <a:pos x="T4" y="T5"/>
                </a:cxn>
                <a:cxn ang="T11">
                  <a:pos x="T6" y="T7"/>
                </a:cxn>
              </a:cxnLst>
              <a:rect l="T12" t="T13" r="T14" b="T15"/>
              <a:pathLst>
                <a:path w="6" h="14743">
                  <a:moveTo>
                    <a:pt x="0" y="0"/>
                  </a:moveTo>
                  <a:lnTo>
                    <a:pt x="6"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6" name="Rectangle 12"/>
            <p:cNvSpPr>
              <a:spLocks noChangeArrowheads="1"/>
            </p:cNvSpPr>
            <p:nvPr/>
          </p:nvSpPr>
          <p:spPr bwMode="auto">
            <a:xfrm>
              <a:off x="2787"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77" name="Freeform 13"/>
            <p:cNvSpPr>
              <a:spLocks/>
            </p:cNvSpPr>
            <p:nvPr/>
          </p:nvSpPr>
          <p:spPr bwMode="auto">
            <a:xfrm>
              <a:off x="2876"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8" name="Freeform 14"/>
            <p:cNvSpPr>
              <a:spLocks/>
            </p:cNvSpPr>
            <p:nvPr/>
          </p:nvSpPr>
          <p:spPr bwMode="auto">
            <a:xfrm>
              <a:off x="2876"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79" name="Rectangle 15"/>
            <p:cNvSpPr>
              <a:spLocks noChangeArrowheads="1"/>
            </p:cNvSpPr>
            <p:nvPr/>
          </p:nvSpPr>
          <p:spPr bwMode="auto">
            <a:xfrm>
              <a:off x="2876"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80" name="Freeform 16"/>
            <p:cNvSpPr>
              <a:spLocks/>
            </p:cNvSpPr>
            <p:nvPr/>
          </p:nvSpPr>
          <p:spPr bwMode="auto">
            <a:xfrm>
              <a:off x="5560"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1" name="Freeform 17"/>
            <p:cNvSpPr>
              <a:spLocks/>
            </p:cNvSpPr>
            <p:nvPr/>
          </p:nvSpPr>
          <p:spPr bwMode="auto">
            <a:xfrm>
              <a:off x="5560"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2" name="Rectangle 18"/>
            <p:cNvSpPr>
              <a:spLocks noChangeArrowheads="1"/>
            </p:cNvSpPr>
            <p:nvPr/>
          </p:nvSpPr>
          <p:spPr bwMode="auto">
            <a:xfrm>
              <a:off x="5560"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83" name="Freeform 19"/>
            <p:cNvSpPr>
              <a:spLocks/>
            </p:cNvSpPr>
            <p:nvPr/>
          </p:nvSpPr>
          <p:spPr bwMode="auto">
            <a:xfrm>
              <a:off x="5471"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4" name="Freeform 20"/>
            <p:cNvSpPr>
              <a:spLocks/>
            </p:cNvSpPr>
            <p:nvPr/>
          </p:nvSpPr>
          <p:spPr bwMode="auto">
            <a:xfrm>
              <a:off x="5471"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5" name="Rectangle 21"/>
            <p:cNvSpPr>
              <a:spLocks noChangeArrowheads="1"/>
            </p:cNvSpPr>
            <p:nvPr/>
          </p:nvSpPr>
          <p:spPr bwMode="auto">
            <a:xfrm>
              <a:off x="5471"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86" name="Freeform 22"/>
            <p:cNvSpPr>
              <a:spLocks/>
            </p:cNvSpPr>
            <p:nvPr/>
          </p:nvSpPr>
          <p:spPr bwMode="auto">
            <a:xfrm>
              <a:off x="5582"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7" name="Freeform 23"/>
            <p:cNvSpPr>
              <a:spLocks/>
            </p:cNvSpPr>
            <p:nvPr/>
          </p:nvSpPr>
          <p:spPr bwMode="auto">
            <a:xfrm>
              <a:off x="5582"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88" name="Rectangle 24"/>
            <p:cNvSpPr>
              <a:spLocks noChangeArrowheads="1"/>
            </p:cNvSpPr>
            <p:nvPr/>
          </p:nvSpPr>
          <p:spPr bwMode="auto">
            <a:xfrm>
              <a:off x="5582"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89" name="Freeform 25"/>
            <p:cNvSpPr>
              <a:spLocks/>
            </p:cNvSpPr>
            <p:nvPr/>
          </p:nvSpPr>
          <p:spPr bwMode="auto">
            <a:xfrm>
              <a:off x="5448"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0" name="Freeform 26"/>
            <p:cNvSpPr>
              <a:spLocks/>
            </p:cNvSpPr>
            <p:nvPr/>
          </p:nvSpPr>
          <p:spPr bwMode="auto">
            <a:xfrm>
              <a:off x="5448"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1" name="Rectangle 27"/>
            <p:cNvSpPr>
              <a:spLocks noChangeArrowheads="1"/>
            </p:cNvSpPr>
            <p:nvPr/>
          </p:nvSpPr>
          <p:spPr bwMode="auto">
            <a:xfrm>
              <a:off x="5448"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92" name="Freeform 28"/>
            <p:cNvSpPr>
              <a:spLocks/>
            </p:cNvSpPr>
            <p:nvPr/>
          </p:nvSpPr>
          <p:spPr bwMode="auto">
            <a:xfrm>
              <a:off x="3001" y="2340"/>
              <a:ext cx="626" cy="747"/>
            </a:xfrm>
            <a:custGeom>
              <a:avLst/>
              <a:gdLst>
                <a:gd name="T0" fmla="*/ 0 w 3754"/>
                <a:gd name="T1" fmla="*/ 1 h 4478"/>
                <a:gd name="T2" fmla="*/ 0 w 3754"/>
                <a:gd name="T3" fmla="*/ 1 h 4478"/>
                <a:gd name="T4" fmla="*/ 1 w 3754"/>
                <a:gd name="T5" fmla="*/ 0 h 4478"/>
                <a:gd name="T6" fmla="*/ 0 w 3754"/>
                <a:gd name="T7" fmla="*/ 1 h 4478"/>
                <a:gd name="T8" fmla="*/ 0 60000 65536"/>
                <a:gd name="T9" fmla="*/ 0 60000 65536"/>
                <a:gd name="T10" fmla="*/ 0 60000 65536"/>
                <a:gd name="T11" fmla="*/ 0 60000 65536"/>
                <a:gd name="T12" fmla="*/ 0 w 3754"/>
                <a:gd name="T13" fmla="*/ 0 h 4478"/>
                <a:gd name="T14" fmla="*/ 3754 w 3754"/>
                <a:gd name="T15" fmla="*/ 4478 h 4478"/>
              </a:gdLst>
              <a:ahLst/>
              <a:cxnLst>
                <a:cxn ang="T8">
                  <a:pos x="T0" y="T1"/>
                </a:cxn>
                <a:cxn ang="T9">
                  <a:pos x="T2" y="T3"/>
                </a:cxn>
                <a:cxn ang="T10">
                  <a:pos x="T4" y="T5"/>
                </a:cxn>
                <a:cxn ang="T11">
                  <a:pos x="T6" y="T7"/>
                </a:cxn>
              </a:cxnLst>
              <a:rect l="T12" t="T13" r="T14" b="T15"/>
              <a:pathLst>
                <a:path w="3754" h="4478">
                  <a:moveTo>
                    <a:pt x="0" y="4474"/>
                  </a:moveTo>
                  <a:lnTo>
                    <a:pt x="5" y="4478"/>
                  </a:lnTo>
                  <a:lnTo>
                    <a:pt x="3754" y="0"/>
                  </a:lnTo>
                  <a:lnTo>
                    <a:pt x="0" y="44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3" name="Freeform 29"/>
            <p:cNvSpPr>
              <a:spLocks/>
            </p:cNvSpPr>
            <p:nvPr/>
          </p:nvSpPr>
          <p:spPr bwMode="auto">
            <a:xfrm>
              <a:off x="3002" y="2340"/>
              <a:ext cx="626" cy="747"/>
            </a:xfrm>
            <a:custGeom>
              <a:avLst/>
              <a:gdLst>
                <a:gd name="T0" fmla="*/ 0 w 3755"/>
                <a:gd name="T1" fmla="*/ 1 h 4478"/>
                <a:gd name="T2" fmla="*/ 1 w 3755"/>
                <a:gd name="T3" fmla="*/ 0 h 4478"/>
                <a:gd name="T4" fmla="*/ 1 w 3755"/>
                <a:gd name="T5" fmla="*/ 0 h 4478"/>
                <a:gd name="T6" fmla="*/ 0 w 3755"/>
                <a:gd name="T7" fmla="*/ 1 h 4478"/>
                <a:gd name="T8" fmla="*/ 0 60000 65536"/>
                <a:gd name="T9" fmla="*/ 0 60000 65536"/>
                <a:gd name="T10" fmla="*/ 0 60000 65536"/>
                <a:gd name="T11" fmla="*/ 0 60000 65536"/>
                <a:gd name="T12" fmla="*/ 0 w 3755"/>
                <a:gd name="T13" fmla="*/ 0 h 4478"/>
                <a:gd name="T14" fmla="*/ 3755 w 3755"/>
                <a:gd name="T15" fmla="*/ 4478 h 4478"/>
              </a:gdLst>
              <a:ahLst/>
              <a:cxnLst>
                <a:cxn ang="T8">
                  <a:pos x="T0" y="T1"/>
                </a:cxn>
                <a:cxn ang="T9">
                  <a:pos x="T2" y="T3"/>
                </a:cxn>
                <a:cxn ang="T10">
                  <a:pos x="T4" y="T5"/>
                </a:cxn>
                <a:cxn ang="T11">
                  <a:pos x="T6" y="T7"/>
                </a:cxn>
              </a:cxnLst>
              <a:rect l="T12" t="T13" r="T14" b="T15"/>
              <a:pathLst>
                <a:path w="3755" h="4478">
                  <a:moveTo>
                    <a:pt x="0" y="4478"/>
                  </a:moveTo>
                  <a:lnTo>
                    <a:pt x="3749" y="0"/>
                  </a:lnTo>
                  <a:lnTo>
                    <a:pt x="3755" y="5"/>
                  </a:lnTo>
                  <a:lnTo>
                    <a:pt x="0" y="44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4" name="Freeform 30"/>
            <p:cNvSpPr>
              <a:spLocks/>
            </p:cNvSpPr>
            <p:nvPr/>
          </p:nvSpPr>
          <p:spPr bwMode="auto">
            <a:xfrm>
              <a:off x="3001" y="2340"/>
              <a:ext cx="627" cy="747"/>
            </a:xfrm>
            <a:custGeom>
              <a:avLst/>
              <a:gdLst>
                <a:gd name="T0" fmla="*/ 0 w 3760"/>
                <a:gd name="T1" fmla="*/ 1 h 4478"/>
                <a:gd name="T2" fmla="*/ 0 w 3760"/>
                <a:gd name="T3" fmla="*/ 1 h 4478"/>
                <a:gd name="T4" fmla="*/ 1 w 3760"/>
                <a:gd name="T5" fmla="*/ 0 h 4478"/>
                <a:gd name="T6" fmla="*/ 1 w 3760"/>
                <a:gd name="T7" fmla="*/ 0 h 4478"/>
                <a:gd name="T8" fmla="*/ 0 w 3760"/>
                <a:gd name="T9" fmla="*/ 1 h 4478"/>
                <a:gd name="T10" fmla="*/ 0 60000 65536"/>
                <a:gd name="T11" fmla="*/ 0 60000 65536"/>
                <a:gd name="T12" fmla="*/ 0 60000 65536"/>
                <a:gd name="T13" fmla="*/ 0 60000 65536"/>
                <a:gd name="T14" fmla="*/ 0 60000 65536"/>
                <a:gd name="T15" fmla="*/ 0 w 3760"/>
                <a:gd name="T16" fmla="*/ 0 h 4478"/>
                <a:gd name="T17" fmla="*/ 3760 w 3760"/>
                <a:gd name="T18" fmla="*/ 4478 h 4478"/>
              </a:gdLst>
              <a:ahLst/>
              <a:cxnLst>
                <a:cxn ang="T10">
                  <a:pos x="T0" y="T1"/>
                </a:cxn>
                <a:cxn ang="T11">
                  <a:pos x="T2" y="T3"/>
                </a:cxn>
                <a:cxn ang="T12">
                  <a:pos x="T4" y="T5"/>
                </a:cxn>
                <a:cxn ang="T13">
                  <a:pos x="T6" y="T7"/>
                </a:cxn>
                <a:cxn ang="T14">
                  <a:pos x="T8" y="T9"/>
                </a:cxn>
              </a:cxnLst>
              <a:rect l="T15" t="T16" r="T17" b="T18"/>
              <a:pathLst>
                <a:path w="3760" h="4478">
                  <a:moveTo>
                    <a:pt x="0" y="4474"/>
                  </a:moveTo>
                  <a:lnTo>
                    <a:pt x="5" y="4478"/>
                  </a:lnTo>
                  <a:lnTo>
                    <a:pt x="3760" y="5"/>
                  </a:lnTo>
                  <a:lnTo>
                    <a:pt x="3754" y="0"/>
                  </a:lnTo>
                  <a:lnTo>
                    <a:pt x="0" y="44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95" name="Freeform 31"/>
            <p:cNvSpPr>
              <a:spLocks/>
            </p:cNvSpPr>
            <p:nvPr/>
          </p:nvSpPr>
          <p:spPr bwMode="auto">
            <a:xfrm>
              <a:off x="3508" y="2355"/>
              <a:ext cx="982" cy="1170"/>
            </a:xfrm>
            <a:custGeom>
              <a:avLst/>
              <a:gdLst>
                <a:gd name="T0" fmla="*/ 1 w 5889"/>
                <a:gd name="T1" fmla="*/ 0 h 7022"/>
                <a:gd name="T2" fmla="*/ 1 w 5889"/>
                <a:gd name="T3" fmla="*/ 0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4"/>
                  </a:moveTo>
                  <a:lnTo>
                    <a:pt x="5883" y="0"/>
                  </a:lnTo>
                  <a:lnTo>
                    <a:pt x="0" y="7022"/>
                  </a:lnTo>
                  <a:lnTo>
                    <a:pt x="588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6" name="Freeform 32"/>
            <p:cNvSpPr>
              <a:spLocks/>
            </p:cNvSpPr>
            <p:nvPr/>
          </p:nvSpPr>
          <p:spPr bwMode="auto">
            <a:xfrm>
              <a:off x="3508" y="2355"/>
              <a:ext cx="981" cy="1170"/>
            </a:xfrm>
            <a:custGeom>
              <a:avLst/>
              <a:gdLst>
                <a:gd name="T0" fmla="*/ 1 w 5888"/>
                <a:gd name="T1" fmla="*/ 0 h 7022"/>
                <a:gd name="T2" fmla="*/ 0 w 5888"/>
                <a:gd name="T3" fmla="*/ 1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0"/>
                  </a:moveTo>
                  <a:lnTo>
                    <a:pt x="5" y="7022"/>
                  </a:lnTo>
                  <a:lnTo>
                    <a:pt x="0" y="7017"/>
                  </a:lnTo>
                  <a:lnTo>
                    <a:pt x="58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7" name="Freeform 33"/>
            <p:cNvSpPr>
              <a:spLocks/>
            </p:cNvSpPr>
            <p:nvPr/>
          </p:nvSpPr>
          <p:spPr bwMode="auto">
            <a:xfrm>
              <a:off x="3508" y="2355"/>
              <a:ext cx="982" cy="1170"/>
            </a:xfrm>
            <a:custGeom>
              <a:avLst/>
              <a:gdLst>
                <a:gd name="T0" fmla="*/ 1 w 5894"/>
                <a:gd name="T1" fmla="*/ 0 h 7022"/>
                <a:gd name="T2" fmla="*/ 1 w 5894"/>
                <a:gd name="T3" fmla="*/ 0 h 7022"/>
                <a:gd name="T4" fmla="*/ 0 w 5894"/>
                <a:gd name="T5" fmla="*/ 1 h 7022"/>
                <a:gd name="T6" fmla="*/ 0 w 5894"/>
                <a:gd name="T7" fmla="*/ 1 h 7022"/>
                <a:gd name="T8" fmla="*/ 1 w 5894"/>
                <a:gd name="T9" fmla="*/ 0 h 7022"/>
                <a:gd name="T10" fmla="*/ 0 60000 65536"/>
                <a:gd name="T11" fmla="*/ 0 60000 65536"/>
                <a:gd name="T12" fmla="*/ 0 60000 65536"/>
                <a:gd name="T13" fmla="*/ 0 60000 65536"/>
                <a:gd name="T14" fmla="*/ 0 60000 65536"/>
                <a:gd name="T15" fmla="*/ 0 w 5894"/>
                <a:gd name="T16" fmla="*/ 0 h 7022"/>
                <a:gd name="T17" fmla="*/ 5894 w 5894"/>
                <a:gd name="T18" fmla="*/ 7022 h 7022"/>
              </a:gdLst>
              <a:ahLst/>
              <a:cxnLst>
                <a:cxn ang="T10">
                  <a:pos x="T0" y="T1"/>
                </a:cxn>
                <a:cxn ang="T11">
                  <a:pos x="T2" y="T3"/>
                </a:cxn>
                <a:cxn ang="T12">
                  <a:pos x="T4" y="T5"/>
                </a:cxn>
                <a:cxn ang="T13">
                  <a:pos x="T6" y="T7"/>
                </a:cxn>
                <a:cxn ang="T14">
                  <a:pos x="T8" y="T9"/>
                </a:cxn>
              </a:cxnLst>
              <a:rect l="T15" t="T16" r="T17" b="T18"/>
              <a:pathLst>
                <a:path w="5894" h="7022">
                  <a:moveTo>
                    <a:pt x="5894" y="4"/>
                  </a:moveTo>
                  <a:lnTo>
                    <a:pt x="5888" y="0"/>
                  </a:lnTo>
                  <a:lnTo>
                    <a:pt x="0" y="7017"/>
                  </a:lnTo>
                  <a:lnTo>
                    <a:pt x="5" y="7022"/>
                  </a:lnTo>
                  <a:lnTo>
                    <a:pt x="589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98" name="Freeform 34"/>
            <p:cNvSpPr>
              <a:spLocks/>
            </p:cNvSpPr>
            <p:nvPr/>
          </p:nvSpPr>
          <p:spPr bwMode="auto">
            <a:xfrm>
              <a:off x="2899" y="3856"/>
              <a:ext cx="2550" cy="2"/>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99" name="Freeform 35"/>
            <p:cNvSpPr>
              <a:spLocks/>
            </p:cNvSpPr>
            <p:nvPr/>
          </p:nvSpPr>
          <p:spPr bwMode="auto">
            <a:xfrm>
              <a:off x="2899" y="3856"/>
              <a:ext cx="2550" cy="2"/>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0" name="Rectangle 36"/>
            <p:cNvSpPr>
              <a:spLocks noChangeArrowheads="1"/>
            </p:cNvSpPr>
            <p:nvPr/>
          </p:nvSpPr>
          <p:spPr bwMode="auto">
            <a:xfrm>
              <a:off x="2899" y="3856"/>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01" name="Freeform 37"/>
            <p:cNvSpPr>
              <a:spLocks/>
            </p:cNvSpPr>
            <p:nvPr/>
          </p:nvSpPr>
          <p:spPr bwMode="auto">
            <a:xfrm>
              <a:off x="2899" y="3878"/>
              <a:ext cx="2550" cy="2"/>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2" name="Freeform 38"/>
            <p:cNvSpPr>
              <a:spLocks/>
            </p:cNvSpPr>
            <p:nvPr/>
          </p:nvSpPr>
          <p:spPr bwMode="auto">
            <a:xfrm>
              <a:off x="2899" y="3878"/>
              <a:ext cx="2550" cy="2"/>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3" name="Rectangle 39"/>
            <p:cNvSpPr>
              <a:spLocks noChangeArrowheads="1"/>
            </p:cNvSpPr>
            <p:nvPr/>
          </p:nvSpPr>
          <p:spPr bwMode="auto">
            <a:xfrm>
              <a:off x="2899" y="3878"/>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04" name="Freeform 40"/>
            <p:cNvSpPr>
              <a:spLocks/>
            </p:cNvSpPr>
            <p:nvPr/>
          </p:nvSpPr>
          <p:spPr bwMode="auto">
            <a:xfrm>
              <a:off x="2899" y="3633"/>
              <a:ext cx="2550" cy="1"/>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5" name="Freeform 41"/>
            <p:cNvSpPr>
              <a:spLocks/>
            </p:cNvSpPr>
            <p:nvPr/>
          </p:nvSpPr>
          <p:spPr bwMode="auto">
            <a:xfrm>
              <a:off x="2899" y="3633"/>
              <a:ext cx="2550" cy="1"/>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6" name="Rectangle 42"/>
            <p:cNvSpPr>
              <a:spLocks noChangeArrowheads="1"/>
            </p:cNvSpPr>
            <p:nvPr/>
          </p:nvSpPr>
          <p:spPr bwMode="auto">
            <a:xfrm>
              <a:off x="2899" y="3633"/>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07" name="Freeform 43"/>
            <p:cNvSpPr>
              <a:spLocks/>
            </p:cNvSpPr>
            <p:nvPr/>
          </p:nvSpPr>
          <p:spPr bwMode="auto">
            <a:xfrm>
              <a:off x="2899" y="3610"/>
              <a:ext cx="2550" cy="2"/>
            </a:xfrm>
            <a:custGeom>
              <a:avLst/>
              <a:gdLst>
                <a:gd name="T0" fmla="*/ 2 w 15300"/>
                <a:gd name="T1" fmla="*/ 0 h 14"/>
                <a:gd name="T2" fmla="*/ 2 w 15300"/>
                <a:gd name="T3" fmla="*/ 0 h 14"/>
                <a:gd name="T4" fmla="*/ 0 w 15300"/>
                <a:gd name="T5" fmla="*/ 0 h 14"/>
                <a:gd name="T6" fmla="*/ 2 w 15300"/>
                <a:gd name="T7" fmla="*/ 0 h 14"/>
                <a:gd name="T8" fmla="*/ 0 60000 65536"/>
                <a:gd name="T9" fmla="*/ 0 60000 65536"/>
                <a:gd name="T10" fmla="*/ 0 60000 65536"/>
                <a:gd name="T11" fmla="*/ 0 60000 65536"/>
                <a:gd name="T12" fmla="*/ 0 w 15300"/>
                <a:gd name="T13" fmla="*/ 0 h 14"/>
                <a:gd name="T14" fmla="*/ 15300 w 15300"/>
                <a:gd name="T15" fmla="*/ 14 h 14"/>
              </a:gdLst>
              <a:ahLst/>
              <a:cxnLst>
                <a:cxn ang="T8">
                  <a:pos x="T0" y="T1"/>
                </a:cxn>
                <a:cxn ang="T9">
                  <a:pos x="T2" y="T3"/>
                </a:cxn>
                <a:cxn ang="T10">
                  <a:pos x="T4" y="T5"/>
                </a:cxn>
                <a:cxn ang="T11">
                  <a:pos x="T6" y="T7"/>
                </a:cxn>
              </a:cxnLst>
              <a:rect l="T12" t="T13" r="T14" b="T15"/>
              <a:pathLst>
                <a:path w="15300" h="14">
                  <a:moveTo>
                    <a:pt x="15300" y="14"/>
                  </a:moveTo>
                  <a:lnTo>
                    <a:pt x="15300" y="0"/>
                  </a:lnTo>
                  <a:lnTo>
                    <a:pt x="0" y="14"/>
                  </a:lnTo>
                  <a:lnTo>
                    <a:pt x="1530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8" name="Freeform 44"/>
            <p:cNvSpPr>
              <a:spLocks/>
            </p:cNvSpPr>
            <p:nvPr/>
          </p:nvSpPr>
          <p:spPr bwMode="auto">
            <a:xfrm>
              <a:off x="2899" y="3610"/>
              <a:ext cx="2550" cy="2"/>
            </a:xfrm>
            <a:custGeom>
              <a:avLst/>
              <a:gdLst>
                <a:gd name="T0" fmla="*/ 2 w 15300"/>
                <a:gd name="T1" fmla="*/ 0 h 14"/>
                <a:gd name="T2" fmla="*/ 0 w 15300"/>
                <a:gd name="T3" fmla="*/ 0 h 14"/>
                <a:gd name="T4" fmla="*/ 0 w 15300"/>
                <a:gd name="T5" fmla="*/ 0 h 14"/>
                <a:gd name="T6" fmla="*/ 2 w 15300"/>
                <a:gd name="T7" fmla="*/ 0 h 14"/>
                <a:gd name="T8" fmla="*/ 0 60000 65536"/>
                <a:gd name="T9" fmla="*/ 0 60000 65536"/>
                <a:gd name="T10" fmla="*/ 0 60000 65536"/>
                <a:gd name="T11" fmla="*/ 0 60000 65536"/>
                <a:gd name="T12" fmla="*/ 0 w 15300"/>
                <a:gd name="T13" fmla="*/ 0 h 14"/>
                <a:gd name="T14" fmla="*/ 15300 w 15300"/>
                <a:gd name="T15" fmla="*/ 14 h 14"/>
              </a:gdLst>
              <a:ahLst/>
              <a:cxnLst>
                <a:cxn ang="T8">
                  <a:pos x="T0" y="T1"/>
                </a:cxn>
                <a:cxn ang="T9">
                  <a:pos x="T2" y="T3"/>
                </a:cxn>
                <a:cxn ang="T10">
                  <a:pos x="T4" y="T5"/>
                </a:cxn>
                <a:cxn ang="T11">
                  <a:pos x="T6" y="T7"/>
                </a:cxn>
              </a:cxnLst>
              <a:rect l="T12" t="T13" r="T14" b="T15"/>
              <a:pathLst>
                <a:path w="15300" h="14">
                  <a:moveTo>
                    <a:pt x="15300" y="0"/>
                  </a:moveTo>
                  <a:lnTo>
                    <a:pt x="0" y="14"/>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09" name="Rectangle 45"/>
            <p:cNvSpPr>
              <a:spLocks noChangeArrowheads="1"/>
            </p:cNvSpPr>
            <p:nvPr/>
          </p:nvSpPr>
          <p:spPr bwMode="auto">
            <a:xfrm>
              <a:off x="2899" y="3610"/>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10" name="Freeform 46"/>
            <p:cNvSpPr>
              <a:spLocks/>
            </p:cNvSpPr>
            <p:nvPr/>
          </p:nvSpPr>
          <p:spPr bwMode="auto">
            <a:xfrm>
              <a:off x="2899" y="1999"/>
              <a:ext cx="2550" cy="3"/>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1" name="Freeform 47"/>
            <p:cNvSpPr>
              <a:spLocks/>
            </p:cNvSpPr>
            <p:nvPr/>
          </p:nvSpPr>
          <p:spPr bwMode="auto">
            <a:xfrm>
              <a:off x="2899" y="1999"/>
              <a:ext cx="2550" cy="3"/>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2" name="Rectangle 48"/>
            <p:cNvSpPr>
              <a:spLocks noChangeArrowheads="1"/>
            </p:cNvSpPr>
            <p:nvPr/>
          </p:nvSpPr>
          <p:spPr bwMode="auto">
            <a:xfrm>
              <a:off x="2899" y="1999"/>
              <a:ext cx="2550"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13" name="Freeform 49"/>
            <p:cNvSpPr>
              <a:spLocks/>
            </p:cNvSpPr>
            <p:nvPr/>
          </p:nvSpPr>
          <p:spPr bwMode="auto">
            <a:xfrm>
              <a:off x="2899" y="2022"/>
              <a:ext cx="2550" cy="1"/>
            </a:xfrm>
            <a:custGeom>
              <a:avLst/>
              <a:gdLst>
                <a:gd name="T0" fmla="*/ 2 w 15300"/>
                <a:gd name="T1" fmla="*/ 0 h 6"/>
                <a:gd name="T2" fmla="*/ 2 w 15300"/>
                <a:gd name="T3" fmla="*/ 0 h 6"/>
                <a:gd name="T4" fmla="*/ 0 w 15300"/>
                <a:gd name="T5" fmla="*/ 0 h 6"/>
                <a:gd name="T6" fmla="*/ 2 w 15300"/>
                <a:gd name="T7" fmla="*/ 0 h 6"/>
                <a:gd name="T8" fmla="*/ 0 60000 65536"/>
                <a:gd name="T9" fmla="*/ 0 60000 65536"/>
                <a:gd name="T10" fmla="*/ 0 60000 65536"/>
                <a:gd name="T11" fmla="*/ 0 60000 65536"/>
                <a:gd name="T12" fmla="*/ 0 w 15300"/>
                <a:gd name="T13" fmla="*/ 0 h 6"/>
                <a:gd name="T14" fmla="*/ 15300 w 15300"/>
                <a:gd name="T15" fmla="*/ 6 h 6"/>
              </a:gdLst>
              <a:ahLst/>
              <a:cxnLst>
                <a:cxn ang="T8">
                  <a:pos x="T0" y="T1"/>
                </a:cxn>
                <a:cxn ang="T9">
                  <a:pos x="T2" y="T3"/>
                </a:cxn>
                <a:cxn ang="T10">
                  <a:pos x="T4" y="T5"/>
                </a:cxn>
                <a:cxn ang="T11">
                  <a:pos x="T6" y="T7"/>
                </a:cxn>
              </a:cxnLst>
              <a:rect l="T12" t="T13" r="T14" b="T15"/>
              <a:pathLst>
                <a:path w="15300" h="6">
                  <a:moveTo>
                    <a:pt x="15300" y="6"/>
                  </a:moveTo>
                  <a:lnTo>
                    <a:pt x="15300" y="0"/>
                  </a:lnTo>
                  <a:lnTo>
                    <a:pt x="0" y="6"/>
                  </a:lnTo>
                  <a:lnTo>
                    <a:pt x="1530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4" name="Freeform 50"/>
            <p:cNvSpPr>
              <a:spLocks/>
            </p:cNvSpPr>
            <p:nvPr/>
          </p:nvSpPr>
          <p:spPr bwMode="auto">
            <a:xfrm>
              <a:off x="2899" y="2022"/>
              <a:ext cx="2550" cy="1"/>
            </a:xfrm>
            <a:custGeom>
              <a:avLst/>
              <a:gdLst>
                <a:gd name="T0" fmla="*/ 2 w 15300"/>
                <a:gd name="T1" fmla="*/ 0 h 6"/>
                <a:gd name="T2" fmla="*/ 0 w 15300"/>
                <a:gd name="T3" fmla="*/ 0 h 6"/>
                <a:gd name="T4" fmla="*/ 0 w 15300"/>
                <a:gd name="T5" fmla="*/ 0 h 6"/>
                <a:gd name="T6" fmla="*/ 2 w 15300"/>
                <a:gd name="T7" fmla="*/ 0 h 6"/>
                <a:gd name="T8" fmla="*/ 0 60000 65536"/>
                <a:gd name="T9" fmla="*/ 0 60000 65536"/>
                <a:gd name="T10" fmla="*/ 0 60000 65536"/>
                <a:gd name="T11" fmla="*/ 0 60000 65536"/>
                <a:gd name="T12" fmla="*/ 0 w 15300"/>
                <a:gd name="T13" fmla="*/ 0 h 6"/>
                <a:gd name="T14" fmla="*/ 15300 w 15300"/>
                <a:gd name="T15" fmla="*/ 6 h 6"/>
              </a:gdLst>
              <a:ahLst/>
              <a:cxnLst>
                <a:cxn ang="T8">
                  <a:pos x="T0" y="T1"/>
                </a:cxn>
                <a:cxn ang="T9">
                  <a:pos x="T2" y="T3"/>
                </a:cxn>
                <a:cxn ang="T10">
                  <a:pos x="T4" y="T5"/>
                </a:cxn>
                <a:cxn ang="T11">
                  <a:pos x="T6" y="T7"/>
                </a:cxn>
              </a:cxnLst>
              <a:rect l="T12" t="T13" r="T14" b="T15"/>
              <a:pathLst>
                <a:path w="15300" h="6">
                  <a:moveTo>
                    <a:pt x="15300" y="0"/>
                  </a:moveTo>
                  <a:lnTo>
                    <a:pt x="0" y="6"/>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5" name="Rectangle 51"/>
            <p:cNvSpPr>
              <a:spLocks noChangeArrowheads="1"/>
            </p:cNvSpPr>
            <p:nvPr/>
          </p:nvSpPr>
          <p:spPr bwMode="auto">
            <a:xfrm>
              <a:off x="2899" y="2022"/>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16" name="Freeform 52"/>
            <p:cNvSpPr>
              <a:spLocks/>
            </p:cNvSpPr>
            <p:nvPr/>
          </p:nvSpPr>
          <p:spPr bwMode="auto">
            <a:xfrm>
              <a:off x="2899" y="2268"/>
              <a:ext cx="2550" cy="2"/>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7" name="Freeform 53"/>
            <p:cNvSpPr>
              <a:spLocks/>
            </p:cNvSpPr>
            <p:nvPr/>
          </p:nvSpPr>
          <p:spPr bwMode="auto">
            <a:xfrm>
              <a:off x="2899" y="2268"/>
              <a:ext cx="2550" cy="2"/>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18" name="Rectangle 54"/>
            <p:cNvSpPr>
              <a:spLocks noChangeArrowheads="1"/>
            </p:cNvSpPr>
            <p:nvPr/>
          </p:nvSpPr>
          <p:spPr bwMode="auto">
            <a:xfrm>
              <a:off x="2899" y="2268"/>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19" name="Freeform 55"/>
            <p:cNvSpPr>
              <a:spLocks/>
            </p:cNvSpPr>
            <p:nvPr/>
          </p:nvSpPr>
          <p:spPr bwMode="auto">
            <a:xfrm>
              <a:off x="2899" y="2246"/>
              <a:ext cx="2550" cy="1"/>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0" name="Freeform 56"/>
            <p:cNvSpPr>
              <a:spLocks/>
            </p:cNvSpPr>
            <p:nvPr/>
          </p:nvSpPr>
          <p:spPr bwMode="auto">
            <a:xfrm>
              <a:off x="2899" y="2246"/>
              <a:ext cx="2550" cy="1"/>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1" name="Rectangle 57"/>
            <p:cNvSpPr>
              <a:spLocks noChangeArrowheads="1"/>
            </p:cNvSpPr>
            <p:nvPr/>
          </p:nvSpPr>
          <p:spPr bwMode="auto">
            <a:xfrm>
              <a:off x="2899" y="2246"/>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22" name="Freeform 58"/>
            <p:cNvSpPr>
              <a:spLocks/>
            </p:cNvSpPr>
            <p:nvPr/>
          </p:nvSpPr>
          <p:spPr bwMode="auto">
            <a:xfrm>
              <a:off x="2855"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3" name="Freeform 59"/>
            <p:cNvSpPr>
              <a:spLocks/>
            </p:cNvSpPr>
            <p:nvPr/>
          </p:nvSpPr>
          <p:spPr bwMode="auto">
            <a:xfrm>
              <a:off x="2855"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4" name="Rectangle 60"/>
            <p:cNvSpPr>
              <a:spLocks noChangeArrowheads="1"/>
            </p:cNvSpPr>
            <p:nvPr/>
          </p:nvSpPr>
          <p:spPr bwMode="auto">
            <a:xfrm>
              <a:off x="2855"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25" name="Freeform 61"/>
            <p:cNvSpPr>
              <a:spLocks/>
            </p:cNvSpPr>
            <p:nvPr/>
          </p:nvSpPr>
          <p:spPr bwMode="auto">
            <a:xfrm>
              <a:off x="2823" y="4169"/>
              <a:ext cx="5" cy="11"/>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0" y="0"/>
                  </a:moveTo>
                  <a:lnTo>
                    <a:pt x="14" y="0"/>
                  </a:lnTo>
                  <a:lnTo>
                    <a:pt x="29"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6" name="Freeform 62"/>
            <p:cNvSpPr>
              <a:spLocks/>
            </p:cNvSpPr>
            <p:nvPr/>
          </p:nvSpPr>
          <p:spPr bwMode="auto">
            <a:xfrm>
              <a:off x="2826" y="4169"/>
              <a:ext cx="4" cy="11"/>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0" y="0"/>
                  </a:moveTo>
                  <a:lnTo>
                    <a:pt x="15" y="69"/>
                  </a:lnTo>
                  <a:lnTo>
                    <a:pt x="24"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7" name="Freeform 63"/>
            <p:cNvSpPr>
              <a:spLocks/>
            </p:cNvSpPr>
            <p:nvPr/>
          </p:nvSpPr>
          <p:spPr bwMode="auto">
            <a:xfrm>
              <a:off x="2823" y="4169"/>
              <a:ext cx="7"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4" y="0"/>
                  </a:lnTo>
                  <a:lnTo>
                    <a:pt x="38" y="59"/>
                  </a:lnTo>
                  <a:lnTo>
                    <a:pt x="29"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28" name="Freeform 64"/>
            <p:cNvSpPr>
              <a:spLocks/>
            </p:cNvSpPr>
            <p:nvPr/>
          </p:nvSpPr>
          <p:spPr bwMode="auto">
            <a:xfrm>
              <a:off x="2828" y="4178"/>
              <a:ext cx="12" cy="7"/>
            </a:xfrm>
            <a:custGeom>
              <a:avLst/>
              <a:gdLst>
                <a:gd name="T0" fmla="*/ 0 w 69"/>
                <a:gd name="T1" fmla="*/ 0 h 39"/>
                <a:gd name="T2" fmla="*/ 0 w 69"/>
                <a:gd name="T3" fmla="*/ 0 h 39"/>
                <a:gd name="T4" fmla="*/ 0 w 69"/>
                <a:gd name="T5" fmla="*/ 0 h 39"/>
                <a:gd name="T6" fmla="*/ 0 w 69"/>
                <a:gd name="T7" fmla="*/ 0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10"/>
                  </a:moveTo>
                  <a:lnTo>
                    <a:pt x="9" y="0"/>
                  </a:lnTo>
                  <a:lnTo>
                    <a:pt x="69"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9" name="Freeform 65"/>
            <p:cNvSpPr>
              <a:spLocks/>
            </p:cNvSpPr>
            <p:nvPr/>
          </p:nvSpPr>
          <p:spPr bwMode="auto">
            <a:xfrm>
              <a:off x="2830" y="4178"/>
              <a:ext cx="10" cy="7"/>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0" name="Freeform 66"/>
            <p:cNvSpPr>
              <a:spLocks/>
            </p:cNvSpPr>
            <p:nvPr/>
          </p:nvSpPr>
          <p:spPr bwMode="auto">
            <a:xfrm>
              <a:off x="2828"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10"/>
                  </a:moveTo>
                  <a:lnTo>
                    <a:pt x="9" y="0"/>
                  </a:lnTo>
                  <a:lnTo>
                    <a:pt x="69" y="25"/>
                  </a:lnTo>
                  <a:lnTo>
                    <a:pt x="69"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31" name="Freeform 67"/>
            <p:cNvSpPr>
              <a:spLocks/>
            </p:cNvSpPr>
            <p:nvPr/>
          </p:nvSpPr>
          <p:spPr bwMode="auto">
            <a:xfrm>
              <a:off x="2840" y="4180"/>
              <a:ext cx="11" cy="5"/>
            </a:xfrm>
            <a:custGeom>
              <a:avLst/>
              <a:gdLst>
                <a:gd name="T0" fmla="*/ 0 w 68"/>
                <a:gd name="T1" fmla="*/ 0 h 29"/>
                <a:gd name="T2" fmla="*/ 0 w 68"/>
                <a:gd name="T3" fmla="*/ 0 h 29"/>
                <a:gd name="T4" fmla="*/ 0 w 68"/>
                <a:gd name="T5" fmla="*/ 0 h 29"/>
                <a:gd name="T6" fmla="*/ 0 w 68"/>
                <a:gd name="T7" fmla="*/ 0 h 29"/>
                <a:gd name="T8" fmla="*/ 0 60000 65536"/>
                <a:gd name="T9" fmla="*/ 0 60000 65536"/>
                <a:gd name="T10" fmla="*/ 0 60000 65536"/>
                <a:gd name="T11" fmla="*/ 0 60000 65536"/>
                <a:gd name="T12" fmla="*/ 0 w 68"/>
                <a:gd name="T13" fmla="*/ 0 h 29"/>
                <a:gd name="T14" fmla="*/ 68 w 68"/>
                <a:gd name="T15" fmla="*/ 29 h 29"/>
              </a:gdLst>
              <a:ahLst/>
              <a:cxnLst>
                <a:cxn ang="T8">
                  <a:pos x="T0" y="T1"/>
                </a:cxn>
                <a:cxn ang="T9">
                  <a:pos x="T2" y="T3"/>
                </a:cxn>
                <a:cxn ang="T10">
                  <a:pos x="T4" y="T5"/>
                </a:cxn>
                <a:cxn ang="T11">
                  <a:pos x="T6" y="T7"/>
                </a:cxn>
              </a:cxnLst>
              <a:rect l="T12" t="T13" r="T14" b="T15"/>
              <a:pathLst>
                <a:path w="68" h="29">
                  <a:moveTo>
                    <a:pt x="0" y="29"/>
                  </a:moveTo>
                  <a:lnTo>
                    <a:pt x="0" y="15"/>
                  </a:lnTo>
                  <a:lnTo>
                    <a:pt x="68"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2" name="Freeform 68"/>
            <p:cNvSpPr>
              <a:spLocks/>
            </p:cNvSpPr>
            <p:nvPr/>
          </p:nvSpPr>
          <p:spPr bwMode="auto">
            <a:xfrm>
              <a:off x="2840" y="4178"/>
              <a:ext cx="11" cy="4"/>
            </a:xfrm>
            <a:custGeom>
              <a:avLst/>
              <a:gdLst>
                <a:gd name="T0" fmla="*/ 0 w 68"/>
                <a:gd name="T1" fmla="*/ 0 h 25"/>
                <a:gd name="T2" fmla="*/ 0 w 68"/>
                <a:gd name="T3" fmla="*/ 0 h 25"/>
                <a:gd name="T4" fmla="*/ 0 w 68"/>
                <a:gd name="T5" fmla="*/ 0 h 25"/>
                <a:gd name="T6" fmla="*/ 0 w 68"/>
                <a:gd name="T7" fmla="*/ 0 h 25"/>
                <a:gd name="T8" fmla="*/ 0 60000 65536"/>
                <a:gd name="T9" fmla="*/ 0 60000 65536"/>
                <a:gd name="T10" fmla="*/ 0 60000 65536"/>
                <a:gd name="T11" fmla="*/ 0 60000 65536"/>
                <a:gd name="T12" fmla="*/ 0 w 68"/>
                <a:gd name="T13" fmla="*/ 0 h 25"/>
                <a:gd name="T14" fmla="*/ 68 w 68"/>
                <a:gd name="T15" fmla="*/ 25 h 25"/>
              </a:gdLst>
              <a:ahLst/>
              <a:cxnLst>
                <a:cxn ang="T8">
                  <a:pos x="T0" y="T1"/>
                </a:cxn>
                <a:cxn ang="T9">
                  <a:pos x="T2" y="T3"/>
                </a:cxn>
                <a:cxn ang="T10">
                  <a:pos x="T4" y="T5"/>
                </a:cxn>
                <a:cxn ang="T11">
                  <a:pos x="T6" y="T7"/>
                </a:cxn>
              </a:cxnLst>
              <a:rect l="T12" t="T13" r="T14" b="T15"/>
              <a:pathLst>
                <a:path w="68" h="25">
                  <a:moveTo>
                    <a:pt x="0" y="25"/>
                  </a:moveTo>
                  <a:lnTo>
                    <a:pt x="68"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3" name="Freeform 69"/>
            <p:cNvSpPr>
              <a:spLocks/>
            </p:cNvSpPr>
            <p:nvPr/>
          </p:nvSpPr>
          <p:spPr bwMode="auto">
            <a:xfrm>
              <a:off x="2840" y="4178"/>
              <a:ext cx="11" cy="7"/>
            </a:xfrm>
            <a:custGeom>
              <a:avLst/>
              <a:gdLst>
                <a:gd name="T0" fmla="*/ 0 w 68"/>
                <a:gd name="T1" fmla="*/ 0 h 39"/>
                <a:gd name="T2" fmla="*/ 0 w 68"/>
                <a:gd name="T3" fmla="*/ 0 h 39"/>
                <a:gd name="T4" fmla="*/ 0 w 68"/>
                <a:gd name="T5" fmla="*/ 0 h 39"/>
                <a:gd name="T6" fmla="*/ 0 w 68"/>
                <a:gd name="T7" fmla="*/ 0 h 39"/>
                <a:gd name="T8" fmla="*/ 0 w 68"/>
                <a:gd name="T9" fmla="*/ 0 h 39"/>
                <a:gd name="T10" fmla="*/ 0 60000 65536"/>
                <a:gd name="T11" fmla="*/ 0 60000 65536"/>
                <a:gd name="T12" fmla="*/ 0 60000 65536"/>
                <a:gd name="T13" fmla="*/ 0 60000 65536"/>
                <a:gd name="T14" fmla="*/ 0 60000 65536"/>
                <a:gd name="T15" fmla="*/ 0 w 68"/>
                <a:gd name="T16" fmla="*/ 0 h 39"/>
                <a:gd name="T17" fmla="*/ 68 w 68"/>
                <a:gd name="T18" fmla="*/ 39 h 39"/>
              </a:gdLst>
              <a:ahLst/>
              <a:cxnLst>
                <a:cxn ang="T10">
                  <a:pos x="T0" y="T1"/>
                </a:cxn>
                <a:cxn ang="T11">
                  <a:pos x="T2" y="T3"/>
                </a:cxn>
                <a:cxn ang="T12">
                  <a:pos x="T4" y="T5"/>
                </a:cxn>
                <a:cxn ang="T13">
                  <a:pos x="T6" y="T7"/>
                </a:cxn>
                <a:cxn ang="T14">
                  <a:pos x="T8" y="T9"/>
                </a:cxn>
              </a:cxnLst>
              <a:rect l="T15" t="T16" r="T17" b="T18"/>
              <a:pathLst>
                <a:path w="68" h="39">
                  <a:moveTo>
                    <a:pt x="0" y="39"/>
                  </a:moveTo>
                  <a:lnTo>
                    <a:pt x="0" y="25"/>
                  </a:lnTo>
                  <a:lnTo>
                    <a:pt x="59" y="0"/>
                  </a:lnTo>
                  <a:lnTo>
                    <a:pt x="68"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34" name="Freeform 70"/>
            <p:cNvSpPr>
              <a:spLocks/>
            </p:cNvSpPr>
            <p:nvPr/>
          </p:nvSpPr>
          <p:spPr bwMode="auto">
            <a:xfrm>
              <a:off x="2850"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9" y="69"/>
                  </a:moveTo>
                  <a:lnTo>
                    <a:pt x="0" y="59"/>
                  </a:lnTo>
                  <a:lnTo>
                    <a:pt x="38" y="0"/>
                  </a:lnTo>
                  <a:lnTo>
                    <a:pt x="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5" name="Freeform 71"/>
            <p:cNvSpPr>
              <a:spLocks/>
            </p:cNvSpPr>
            <p:nvPr/>
          </p:nvSpPr>
          <p:spPr bwMode="auto">
            <a:xfrm>
              <a:off x="2850" y="4169"/>
              <a:ext cx="6" cy="9"/>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4"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6" name="Freeform 72"/>
            <p:cNvSpPr>
              <a:spLocks/>
            </p:cNvSpPr>
            <p:nvPr/>
          </p:nvSpPr>
          <p:spPr bwMode="auto">
            <a:xfrm>
              <a:off x="2850"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9" y="69"/>
                  </a:moveTo>
                  <a:lnTo>
                    <a:pt x="0" y="59"/>
                  </a:lnTo>
                  <a:lnTo>
                    <a:pt x="24" y="0"/>
                  </a:lnTo>
                  <a:lnTo>
                    <a:pt x="38" y="0"/>
                  </a:lnTo>
                  <a:lnTo>
                    <a:pt x="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37" name="Freeform 73"/>
            <p:cNvSpPr>
              <a:spLocks/>
            </p:cNvSpPr>
            <p:nvPr/>
          </p:nvSpPr>
          <p:spPr bwMode="auto">
            <a:xfrm>
              <a:off x="2821" y="4157"/>
              <a:ext cx="5" cy="12"/>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29" y="69"/>
                  </a:moveTo>
                  <a:lnTo>
                    <a:pt x="15" y="69"/>
                  </a:lnTo>
                  <a:lnTo>
                    <a:pt x="0" y="0"/>
                  </a:lnTo>
                  <a:lnTo>
                    <a:pt x="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8" name="Freeform 74"/>
            <p:cNvSpPr>
              <a:spLocks/>
            </p:cNvSpPr>
            <p:nvPr/>
          </p:nvSpPr>
          <p:spPr bwMode="auto">
            <a:xfrm>
              <a:off x="2819" y="4157"/>
              <a:ext cx="4" cy="12"/>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24" y="69"/>
                  </a:moveTo>
                  <a:lnTo>
                    <a:pt x="9" y="0"/>
                  </a:lnTo>
                  <a:lnTo>
                    <a:pt x="0" y="9"/>
                  </a:lnTo>
                  <a:lnTo>
                    <a:pt x="2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9" name="Freeform 75"/>
            <p:cNvSpPr>
              <a:spLocks/>
            </p:cNvSpPr>
            <p:nvPr/>
          </p:nvSpPr>
          <p:spPr bwMode="auto">
            <a:xfrm>
              <a:off x="2819" y="4157"/>
              <a:ext cx="7"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38" y="69"/>
                  </a:moveTo>
                  <a:lnTo>
                    <a:pt x="24" y="69"/>
                  </a:lnTo>
                  <a:lnTo>
                    <a:pt x="0" y="9"/>
                  </a:lnTo>
                  <a:lnTo>
                    <a:pt x="9" y="0"/>
                  </a:lnTo>
                  <a:lnTo>
                    <a:pt x="38"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0" name="Freeform 76"/>
            <p:cNvSpPr>
              <a:spLocks/>
            </p:cNvSpPr>
            <p:nvPr/>
          </p:nvSpPr>
          <p:spPr bwMode="auto">
            <a:xfrm>
              <a:off x="2810" y="4152"/>
              <a:ext cx="11" cy="7"/>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9"/>
                  </a:moveTo>
                  <a:lnTo>
                    <a:pt x="60" y="38"/>
                  </a:lnTo>
                  <a:lnTo>
                    <a:pt x="0" y="0"/>
                  </a:lnTo>
                  <a:lnTo>
                    <a:pt x="6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1" name="Freeform 77"/>
            <p:cNvSpPr>
              <a:spLocks/>
            </p:cNvSpPr>
            <p:nvPr/>
          </p:nvSpPr>
          <p:spPr bwMode="auto">
            <a:xfrm>
              <a:off x="2810" y="4152"/>
              <a:ext cx="9" cy="7"/>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4"/>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2" name="Freeform 78"/>
            <p:cNvSpPr>
              <a:spLocks/>
            </p:cNvSpPr>
            <p:nvPr/>
          </p:nvSpPr>
          <p:spPr bwMode="auto">
            <a:xfrm>
              <a:off x="2810" y="4152"/>
              <a:ext cx="11"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9"/>
                  </a:moveTo>
                  <a:lnTo>
                    <a:pt x="60" y="38"/>
                  </a:lnTo>
                  <a:lnTo>
                    <a:pt x="0" y="14"/>
                  </a:lnTo>
                  <a:lnTo>
                    <a:pt x="0" y="0"/>
                  </a:lnTo>
                  <a:lnTo>
                    <a:pt x="69" y="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3" name="Freeform 79"/>
            <p:cNvSpPr>
              <a:spLocks/>
            </p:cNvSpPr>
            <p:nvPr/>
          </p:nvSpPr>
          <p:spPr bwMode="auto">
            <a:xfrm>
              <a:off x="2798" y="4152"/>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4" name="Freeform 80"/>
            <p:cNvSpPr>
              <a:spLocks/>
            </p:cNvSpPr>
            <p:nvPr/>
          </p:nvSpPr>
          <p:spPr bwMode="auto">
            <a:xfrm>
              <a:off x="2798" y="4154"/>
              <a:ext cx="12" cy="5"/>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9"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5" name="Freeform 81"/>
            <p:cNvSpPr>
              <a:spLocks/>
            </p:cNvSpPr>
            <p:nvPr/>
          </p:nvSpPr>
          <p:spPr bwMode="auto">
            <a:xfrm>
              <a:off x="2798" y="4152"/>
              <a:ext cx="12"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4"/>
                  </a:lnTo>
                  <a:lnTo>
                    <a:pt x="9" y="38"/>
                  </a:lnTo>
                  <a:lnTo>
                    <a:pt x="0" y="29"/>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6" name="Freeform 82"/>
            <p:cNvSpPr>
              <a:spLocks/>
            </p:cNvSpPr>
            <p:nvPr/>
          </p:nvSpPr>
          <p:spPr bwMode="auto">
            <a:xfrm>
              <a:off x="2793" y="4157"/>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29" y="0"/>
                  </a:moveTo>
                  <a:lnTo>
                    <a:pt x="38" y="9"/>
                  </a:lnTo>
                  <a:lnTo>
                    <a:pt x="0" y="69"/>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7" name="Freeform 83"/>
            <p:cNvSpPr>
              <a:spLocks/>
            </p:cNvSpPr>
            <p:nvPr/>
          </p:nvSpPr>
          <p:spPr bwMode="auto">
            <a:xfrm>
              <a:off x="2793" y="4159"/>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4"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8" name="Freeform 84"/>
            <p:cNvSpPr>
              <a:spLocks/>
            </p:cNvSpPr>
            <p:nvPr/>
          </p:nvSpPr>
          <p:spPr bwMode="auto">
            <a:xfrm>
              <a:off x="2793" y="4157"/>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29" y="0"/>
                  </a:moveTo>
                  <a:lnTo>
                    <a:pt x="38" y="9"/>
                  </a:lnTo>
                  <a:lnTo>
                    <a:pt x="14" y="69"/>
                  </a:lnTo>
                  <a:lnTo>
                    <a:pt x="0" y="69"/>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9" name="Freeform 85"/>
            <p:cNvSpPr>
              <a:spLocks/>
            </p:cNvSpPr>
            <p:nvPr/>
          </p:nvSpPr>
          <p:spPr bwMode="auto">
            <a:xfrm>
              <a:off x="2735" y="4167"/>
              <a:ext cx="59" cy="3"/>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0" name="Freeform 86"/>
            <p:cNvSpPr>
              <a:spLocks/>
            </p:cNvSpPr>
            <p:nvPr/>
          </p:nvSpPr>
          <p:spPr bwMode="auto">
            <a:xfrm>
              <a:off x="2735" y="4167"/>
              <a:ext cx="59" cy="3"/>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1" name="Rectangle 87"/>
            <p:cNvSpPr>
              <a:spLocks noChangeArrowheads="1"/>
            </p:cNvSpPr>
            <p:nvPr/>
          </p:nvSpPr>
          <p:spPr bwMode="auto">
            <a:xfrm>
              <a:off x="2735"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52" name="Freeform 88"/>
            <p:cNvSpPr>
              <a:spLocks/>
            </p:cNvSpPr>
            <p:nvPr/>
          </p:nvSpPr>
          <p:spPr bwMode="auto">
            <a:xfrm>
              <a:off x="3002" y="2355"/>
              <a:ext cx="451" cy="537"/>
            </a:xfrm>
            <a:custGeom>
              <a:avLst/>
              <a:gdLst>
                <a:gd name="T0" fmla="*/ 0 w 2703"/>
                <a:gd name="T1" fmla="*/ 0 h 3226"/>
                <a:gd name="T2" fmla="*/ 0 w 2703"/>
                <a:gd name="T3" fmla="*/ 0 h 3226"/>
                <a:gd name="T4" fmla="*/ 0 w 2703"/>
                <a:gd name="T5" fmla="*/ 0 h 3226"/>
                <a:gd name="T6" fmla="*/ 0 w 2703"/>
                <a:gd name="T7" fmla="*/ 0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2703" y="4"/>
                  </a:moveTo>
                  <a:lnTo>
                    <a:pt x="2698" y="0"/>
                  </a:lnTo>
                  <a:lnTo>
                    <a:pt x="0" y="3226"/>
                  </a:lnTo>
                  <a:lnTo>
                    <a:pt x="27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3" name="Freeform 89"/>
            <p:cNvSpPr>
              <a:spLocks/>
            </p:cNvSpPr>
            <p:nvPr/>
          </p:nvSpPr>
          <p:spPr bwMode="auto">
            <a:xfrm>
              <a:off x="3001" y="2355"/>
              <a:ext cx="451" cy="537"/>
            </a:xfrm>
            <a:custGeom>
              <a:avLst/>
              <a:gdLst>
                <a:gd name="T0" fmla="*/ 0 w 2703"/>
                <a:gd name="T1" fmla="*/ 0 h 3226"/>
                <a:gd name="T2" fmla="*/ 0 w 2703"/>
                <a:gd name="T3" fmla="*/ 0 h 3226"/>
                <a:gd name="T4" fmla="*/ 0 w 2703"/>
                <a:gd name="T5" fmla="*/ 0 h 3226"/>
                <a:gd name="T6" fmla="*/ 0 w 2703"/>
                <a:gd name="T7" fmla="*/ 0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2703" y="0"/>
                  </a:moveTo>
                  <a:lnTo>
                    <a:pt x="5" y="3226"/>
                  </a:lnTo>
                  <a:lnTo>
                    <a:pt x="0" y="3222"/>
                  </a:lnTo>
                  <a:lnTo>
                    <a:pt x="27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4" name="Freeform 90"/>
            <p:cNvSpPr>
              <a:spLocks/>
            </p:cNvSpPr>
            <p:nvPr/>
          </p:nvSpPr>
          <p:spPr bwMode="auto">
            <a:xfrm>
              <a:off x="3001" y="2355"/>
              <a:ext cx="452" cy="537"/>
            </a:xfrm>
            <a:custGeom>
              <a:avLst/>
              <a:gdLst>
                <a:gd name="T0" fmla="*/ 0 w 2708"/>
                <a:gd name="T1" fmla="*/ 0 h 3226"/>
                <a:gd name="T2" fmla="*/ 0 w 2708"/>
                <a:gd name="T3" fmla="*/ 0 h 3226"/>
                <a:gd name="T4" fmla="*/ 0 w 2708"/>
                <a:gd name="T5" fmla="*/ 0 h 3226"/>
                <a:gd name="T6" fmla="*/ 0 w 2708"/>
                <a:gd name="T7" fmla="*/ 0 h 3226"/>
                <a:gd name="T8" fmla="*/ 0 w 2708"/>
                <a:gd name="T9" fmla="*/ 0 h 3226"/>
                <a:gd name="T10" fmla="*/ 0 60000 65536"/>
                <a:gd name="T11" fmla="*/ 0 60000 65536"/>
                <a:gd name="T12" fmla="*/ 0 60000 65536"/>
                <a:gd name="T13" fmla="*/ 0 60000 65536"/>
                <a:gd name="T14" fmla="*/ 0 60000 65536"/>
                <a:gd name="T15" fmla="*/ 0 w 2708"/>
                <a:gd name="T16" fmla="*/ 0 h 3226"/>
                <a:gd name="T17" fmla="*/ 2708 w 2708"/>
                <a:gd name="T18" fmla="*/ 3226 h 3226"/>
              </a:gdLst>
              <a:ahLst/>
              <a:cxnLst>
                <a:cxn ang="T10">
                  <a:pos x="T0" y="T1"/>
                </a:cxn>
                <a:cxn ang="T11">
                  <a:pos x="T2" y="T3"/>
                </a:cxn>
                <a:cxn ang="T12">
                  <a:pos x="T4" y="T5"/>
                </a:cxn>
                <a:cxn ang="T13">
                  <a:pos x="T6" y="T7"/>
                </a:cxn>
                <a:cxn ang="T14">
                  <a:pos x="T8" y="T9"/>
                </a:cxn>
              </a:cxnLst>
              <a:rect l="T15" t="T16" r="T17" b="T18"/>
              <a:pathLst>
                <a:path w="2708" h="3226">
                  <a:moveTo>
                    <a:pt x="2708" y="4"/>
                  </a:moveTo>
                  <a:lnTo>
                    <a:pt x="2703" y="0"/>
                  </a:lnTo>
                  <a:lnTo>
                    <a:pt x="0" y="3222"/>
                  </a:lnTo>
                  <a:lnTo>
                    <a:pt x="5" y="3226"/>
                  </a:lnTo>
                  <a:lnTo>
                    <a:pt x="2708"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55" name="Freeform 91"/>
            <p:cNvSpPr>
              <a:spLocks/>
            </p:cNvSpPr>
            <p:nvPr/>
          </p:nvSpPr>
          <p:spPr bwMode="auto">
            <a:xfrm>
              <a:off x="3002" y="2355"/>
              <a:ext cx="275" cy="328"/>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1652" y="4"/>
                  </a:moveTo>
                  <a:lnTo>
                    <a:pt x="1647" y="0"/>
                  </a:lnTo>
                  <a:lnTo>
                    <a:pt x="0" y="1973"/>
                  </a:lnTo>
                  <a:lnTo>
                    <a:pt x="165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6" name="Freeform 92"/>
            <p:cNvSpPr>
              <a:spLocks/>
            </p:cNvSpPr>
            <p:nvPr/>
          </p:nvSpPr>
          <p:spPr bwMode="auto">
            <a:xfrm>
              <a:off x="3001" y="2355"/>
              <a:ext cx="276" cy="328"/>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1652" y="0"/>
                  </a:moveTo>
                  <a:lnTo>
                    <a:pt x="5" y="1973"/>
                  </a:lnTo>
                  <a:lnTo>
                    <a:pt x="0" y="1969"/>
                  </a:lnTo>
                  <a:lnTo>
                    <a:pt x="16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7" name="Freeform 93"/>
            <p:cNvSpPr>
              <a:spLocks/>
            </p:cNvSpPr>
            <p:nvPr/>
          </p:nvSpPr>
          <p:spPr bwMode="auto">
            <a:xfrm>
              <a:off x="3001" y="2355"/>
              <a:ext cx="276" cy="328"/>
            </a:xfrm>
            <a:custGeom>
              <a:avLst/>
              <a:gdLst>
                <a:gd name="T0" fmla="*/ 0 w 1657"/>
                <a:gd name="T1" fmla="*/ 0 h 1973"/>
                <a:gd name="T2" fmla="*/ 0 w 1657"/>
                <a:gd name="T3" fmla="*/ 0 h 1973"/>
                <a:gd name="T4" fmla="*/ 0 w 1657"/>
                <a:gd name="T5" fmla="*/ 0 h 1973"/>
                <a:gd name="T6" fmla="*/ 0 w 1657"/>
                <a:gd name="T7" fmla="*/ 0 h 1973"/>
                <a:gd name="T8" fmla="*/ 0 w 1657"/>
                <a:gd name="T9" fmla="*/ 0 h 1973"/>
                <a:gd name="T10" fmla="*/ 0 60000 65536"/>
                <a:gd name="T11" fmla="*/ 0 60000 65536"/>
                <a:gd name="T12" fmla="*/ 0 60000 65536"/>
                <a:gd name="T13" fmla="*/ 0 60000 65536"/>
                <a:gd name="T14" fmla="*/ 0 60000 65536"/>
                <a:gd name="T15" fmla="*/ 0 w 1657"/>
                <a:gd name="T16" fmla="*/ 0 h 1973"/>
                <a:gd name="T17" fmla="*/ 1657 w 1657"/>
                <a:gd name="T18" fmla="*/ 1973 h 1973"/>
              </a:gdLst>
              <a:ahLst/>
              <a:cxnLst>
                <a:cxn ang="T10">
                  <a:pos x="T0" y="T1"/>
                </a:cxn>
                <a:cxn ang="T11">
                  <a:pos x="T2" y="T3"/>
                </a:cxn>
                <a:cxn ang="T12">
                  <a:pos x="T4" y="T5"/>
                </a:cxn>
                <a:cxn ang="T13">
                  <a:pos x="T6" y="T7"/>
                </a:cxn>
                <a:cxn ang="T14">
                  <a:pos x="T8" y="T9"/>
                </a:cxn>
              </a:cxnLst>
              <a:rect l="T15" t="T16" r="T17" b="T18"/>
              <a:pathLst>
                <a:path w="1657" h="1973">
                  <a:moveTo>
                    <a:pt x="1657" y="4"/>
                  </a:moveTo>
                  <a:lnTo>
                    <a:pt x="1652" y="0"/>
                  </a:lnTo>
                  <a:lnTo>
                    <a:pt x="0" y="1969"/>
                  </a:lnTo>
                  <a:lnTo>
                    <a:pt x="5" y="1973"/>
                  </a:lnTo>
                  <a:lnTo>
                    <a:pt x="165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58" name="Freeform 94"/>
            <p:cNvSpPr>
              <a:spLocks/>
            </p:cNvSpPr>
            <p:nvPr/>
          </p:nvSpPr>
          <p:spPr bwMode="auto">
            <a:xfrm>
              <a:off x="5539"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59" name="Freeform 95"/>
            <p:cNvSpPr>
              <a:spLocks/>
            </p:cNvSpPr>
            <p:nvPr/>
          </p:nvSpPr>
          <p:spPr bwMode="auto">
            <a:xfrm>
              <a:off x="5539"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0" name="Rectangle 96"/>
            <p:cNvSpPr>
              <a:spLocks noChangeArrowheads="1"/>
            </p:cNvSpPr>
            <p:nvPr/>
          </p:nvSpPr>
          <p:spPr bwMode="auto">
            <a:xfrm>
              <a:off x="5539"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61" name="Freeform 97"/>
            <p:cNvSpPr>
              <a:spLocks/>
            </p:cNvSpPr>
            <p:nvPr/>
          </p:nvSpPr>
          <p:spPr bwMode="auto">
            <a:xfrm>
              <a:off x="5508" y="4169"/>
              <a:ext cx="4" cy="11"/>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2" name="Freeform 98"/>
            <p:cNvSpPr>
              <a:spLocks/>
            </p:cNvSpPr>
            <p:nvPr/>
          </p:nvSpPr>
          <p:spPr bwMode="auto">
            <a:xfrm>
              <a:off x="5510" y="4169"/>
              <a:ext cx="4" cy="11"/>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3" name="Freeform 99"/>
            <p:cNvSpPr>
              <a:spLocks/>
            </p:cNvSpPr>
            <p:nvPr/>
          </p:nvSpPr>
          <p:spPr bwMode="auto">
            <a:xfrm>
              <a:off x="5508"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4" name="Freeform 100"/>
            <p:cNvSpPr>
              <a:spLocks/>
            </p:cNvSpPr>
            <p:nvPr/>
          </p:nvSpPr>
          <p:spPr bwMode="auto">
            <a:xfrm>
              <a:off x="5512" y="4178"/>
              <a:ext cx="12" cy="7"/>
            </a:xfrm>
            <a:custGeom>
              <a:avLst/>
              <a:gdLst>
                <a:gd name="T0" fmla="*/ 0 w 69"/>
                <a:gd name="T1" fmla="*/ 0 h 39"/>
                <a:gd name="T2" fmla="*/ 0 w 69"/>
                <a:gd name="T3" fmla="*/ 0 h 39"/>
                <a:gd name="T4" fmla="*/ 0 w 69"/>
                <a:gd name="T5" fmla="*/ 0 h 39"/>
                <a:gd name="T6" fmla="*/ 0 w 69"/>
                <a:gd name="T7" fmla="*/ 0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10"/>
                  </a:moveTo>
                  <a:lnTo>
                    <a:pt x="10" y="0"/>
                  </a:lnTo>
                  <a:lnTo>
                    <a:pt x="69"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5" name="Freeform 101"/>
            <p:cNvSpPr>
              <a:spLocks/>
            </p:cNvSpPr>
            <p:nvPr/>
          </p:nvSpPr>
          <p:spPr bwMode="auto">
            <a:xfrm>
              <a:off x="5514" y="4178"/>
              <a:ext cx="10" cy="7"/>
            </a:xfrm>
            <a:custGeom>
              <a:avLst/>
              <a:gdLst>
                <a:gd name="T0" fmla="*/ 0 w 59"/>
                <a:gd name="T1" fmla="*/ 0 h 39"/>
                <a:gd name="T2" fmla="*/ 0 w 59"/>
                <a:gd name="T3" fmla="*/ 0 h 39"/>
                <a:gd name="T4" fmla="*/ 0 w 59"/>
                <a:gd name="T5" fmla="*/ 0 h 39"/>
                <a:gd name="T6" fmla="*/ 0 w 59"/>
                <a:gd name="T7" fmla="*/ 0 h 39"/>
                <a:gd name="T8" fmla="*/ 0 60000 65536"/>
                <a:gd name="T9" fmla="*/ 0 60000 65536"/>
                <a:gd name="T10" fmla="*/ 0 60000 65536"/>
                <a:gd name="T11" fmla="*/ 0 60000 65536"/>
                <a:gd name="T12" fmla="*/ 0 w 59"/>
                <a:gd name="T13" fmla="*/ 0 h 39"/>
                <a:gd name="T14" fmla="*/ 59 w 59"/>
                <a:gd name="T15" fmla="*/ 39 h 39"/>
              </a:gdLst>
              <a:ahLst/>
              <a:cxnLst>
                <a:cxn ang="T8">
                  <a:pos x="T0" y="T1"/>
                </a:cxn>
                <a:cxn ang="T9">
                  <a:pos x="T2" y="T3"/>
                </a:cxn>
                <a:cxn ang="T10">
                  <a:pos x="T4" y="T5"/>
                </a:cxn>
                <a:cxn ang="T11">
                  <a:pos x="T6" y="T7"/>
                </a:cxn>
              </a:cxnLst>
              <a:rect l="T12" t="T13" r="T14" b="T15"/>
              <a:pathLst>
                <a:path w="59" h="39">
                  <a:moveTo>
                    <a:pt x="0" y="0"/>
                  </a:moveTo>
                  <a:lnTo>
                    <a:pt x="59" y="39"/>
                  </a:lnTo>
                  <a:lnTo>
                    <a:pt x="59"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6" name="Freeform 102"/>
            <p:cNvSpPr>
              <a:spLocks/>
            </p:cNvSpPr>
            <p:nvPr/>
          </p:nvSpPr>
          <p:spPr bwMode="auto">
            <a:xfrm>
              <a:off x="5512"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10"/>
                  </a:moveTo>
                  <a:lnTo>
                    <a:pt x="10" y="0"/>
                  </a:lnTo>
                  <a:lnTo>
                    <a:pt x="69" y="25"/>
                  </a:lnTo>
                  <a:lnTo>
                    <a:pt x="69"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7" name="Freeform 103"/>
            <p:cNvSpPr>
              <a:spLocks/>
            </p:cNvSpPr>
            <p:nvPr/>
          </p:nvSpPr>
          <p:spPr bwMode="auto">
            <a:xfrm>
              <a:off x="5524" y="4180"/>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0" y="29"/>
                  </a:moveTo>
                  <a:lnTo>
                    <a:pt x="0" y="15"/>
                  </a:lnTo>
                  <a:lnTo>
                    <a:pt x="69"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8" name="Freeform 104"/>
            <p:cNvSpPr>
              <a:spLocks/>
            </p:cNvSpPr>
            <p:nvPr/>
          </p:nvSpPr>
          <p:spPr bwMode="auto">
            <a:xfrm>
              <a:off x="5524" y="4178"/>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69" name="Freeform 105"/>
            <p:cNvSpPr>
              <a:spLocks/>
            </p:cNvSpPr>
            <p:nvPr/>
          </p:nvSpPr>
          <p:spPr bwMode="auto">
            <a:xfrm>
              <a:off x="5524"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39"/>
                  </a:moveTo>
                  <a:lnTo>
                    <a:pt x="0" y="25"/>
                  </a:lnTo>
                  <a:lnTo>
                    <a:pt x="59" y="0"/>
                  </a:lnTo>
                  <a:lnTo>
                    <a:pt x="69"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0" name="Freeform 106"/>
            <p:cNvSpPr>
              <a:spLocks/>
            </p:cNvSpPr>
            <p:nvPr/>
          </p:nvSpPr>
          <p:spPr bwMode="auto">
            <a:xfrm>
              <a:off x="5534"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1" name="Freeform 107"/>
            <p:cNvSpPr>
              <a:spLocks/>
            </p:cNvSpPr>
            <p:nvPr/>
          </p:nvSpPr>
          <p:spPr bwMode="auto">
            <a:xfrm>
              <a:off x="5534" y="4169"/>
              <a:ext cx="6" cy="9"/>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2" name="Freeform 108"/>
            <p:cNvSpPr>
              <a:spLocks/>
            </p:cNvSpPr>
            <p:nvPr/>
          </p:nvSpPr>
          <p:spPr bwMode="auto">
            <a:xfrm>
              <a:off x="5534"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3" name="Freeform 109"/>
            <p:cNvSpPr>
              <a:spLocks/>
            </p:cNvSpPr>
            <p:nvPr/>
          </p:nvSpPr>
          <p:spPr bwMode="auto">
            <a:xfrm>
              <a:off x="5505" y="4157"/>
              <a:ext cx="5" cy="12"/>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29" y="69"/>
                  </a:moveTo>
                  <a:lnTo>
                    <a:pt x="16" y="69"/>
                  </a:lnTo>
                  <a:lnTo>
                    <a:pt x="0" y="0"/>
                  </a:lnTo>
                  <a:lnTo>
                    <a:pt x="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4" name="Freeform 110"/>
            <p:cNvSpPr>
              <a:spLocks/>
            </p:cNvSpPr>
            <p:nvPr/>
          </p:nvSpPr>
          <p:spPr bwMode="auto">
            <a:xfrm>
              <a:off x="5504" y="4157"/>
              <a:ext cx="4" cy="12"/>
            </a:xfrm>
            <a:custGeom>
              <a:avLst/>
              <a:gdLst>
                <a:gd name="T0" fmla="*/ 0 w 26"/>
                <a:gd name="T1" fmla="*/ 0 h 69"/>
                <a:gd name="T2" fmla="*/ 0 w 26"/>
                <a:gd name="T3" fmla="*/ 0 h 69"/>
                <a:gd name="T4" fmla="*/ 0 w 26"/>
                <a:gd name="T5" fmla="*/ 0 h 69"/>
                <a:gd name="T6" fmla="*/ 0 w 26"/>
                <a:gd name="T7" fmla="*/ 0 h 69"/>
                <a:gd name="T8" fmla="*/ 0 60000 65536"/>
                <a:gd name="T9" fmla="*/ 0 60000 65536"/>
                <a:gd name="T10" fmla="*/ 0 60000 65536"/>
                <a:gd name="T11" fmla="*/ 0 60000 65536"/>
                <a:gd name="T12" fmla="*/ 0 w 26"/>
                <a:gd name="T13" fmla="*/ 0 h 69"/>
                <a:gd name="T14" fmla="*/ 26 w 26"/>
                <a:gd name="T15" fmla="*/ 69 h 69"/>
              </a:gdLst>
              <a:ahLst/>
              <a:cxnLst>
                <a:cxn ang="T8">
                  <a:pos x="T0" y="T1"/>
                </a:cxn>
                <a:cxn ang="T9">
                  <a:pos x="T2" y="T3"/>
                </a:cxn>
                <a:cxn ang="T10">
                  <a:pos x="T4" y="T5"/>
                </a:cxn>
                <a:cxn ang="T11">
                  <a:pos x="T6" y="T7"/>
                </a:cxn>
              </a:cxnLst>
              <a:rect l="T12" t="T13" r="T14" b="T15"/>
              <a:pathLst>
                <a:path w="26" h="69">
                  <a:moveTo>
                    <a:pt x="26" y="69"/>
                  </a:moveTo>
                  <a:lnTo>
                    <a:pt x="10" y="0"/>
                  </a:lnTo>
                  <a:lnTo>
                    <a:pt x="0" y="9"/>
                  </a:lnTo>
                  <a:lnTo>
                    <a:pt x="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5" name="Freeform 111"/>
            <p:cNvSpPr>
              <a:spLocks/>
            </p:cNvSpPr>
            <p:nvPr/>
          </p:nvSpPr>
          <p:spPr bwMode="auto">
            <a:xfrm>
              <a:off x="5504" y="4157"/>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39" y="69"/>
                  </a:moveTo>
                  <a:lnTo>
                    <a:pt x="26" y="69"/>
                  </a:lnTo>
                  <a:lnTo>
                    <a:pt x="0" y="9"/>
                  </a:lnTo>
                  <a:lnTo>
                    <a:pt x="10" y="0"/>
                  </a:lnTo>
                  <a:lnTo>
                    <a:pt x="3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6" name="Freeform 112"/>
            <p:cNvSpPr>
              <a:spLocks/>
            </p:cNvSpPr>
            <p:nvPr/>
          </p:nvSpPr>
          <p:spPr bwMode="auto">
            <a:xfrm>
              <a:off x="5494" y="4152"/>
              <a:ext cx="11" cy="7"/>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9"/>
                  </a:moveTo>
                  <a:lnTo>
                    <a:pt x="59" y="38"/>
                  </a:lnTo>
                  <a:lnTo>
                    <a:pt x="0" y="0"/>
                  </a:lnTo>
                  <a:lnTo>
                    <a:pt x="6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7" name="Freeform 113"/>
            <p:cNvSpPr>
              <a:spLocks/>
            </p:cNvSpPr>
            <p:nvPr/>
          </p:nvSpPr>
          <p:spPr bwMode="auto">
            <a:xfrm>
              <a:off x="5494" y="4152"/>
              <a:ext cx="10" cy="7"/>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59" y="38"/>
                  </a:moveTo>
                  <a:lnTo>
                    <a:pt x="0" y="0"/>
                  </a:lnTo>
                  <a:lnTo>
                    <a:pt x="0" y="14"/>
                  </a:lnTo>
                  <a:lnTo>
                    <a:pt x="5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78" name="Freeform 114"/>
            <p:cNvSpPr>
              <a:spLocks/>
            </p:cNvSpPr>
            <p:nvPr/>
          </p:nvSpPr>
          <p:spPr bwMode="auto">
            <a:xfrm>
              <a:off x="5494" y="4152"/>
              <a:ext cx="11"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9"/>
                  </a:moveTo>
                  <a:lnTo>
                    <a:pt x="59" y="38"/>
                  </a:lnTo>
                  <a:lnTo>
                    <a:pt x="0" y="14"/>
                  </a:lnTo>
                  <a:lnTo>
                    <a:pt x="0" y="0"/>
                  </a:lnTo>
                  <a:lnTo>
                    <a:pt x="69" y="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9" name="Freeform 115"/>
            <p:cNvSpPr>
              <a:spLocks/>
            </p:cNvSpPr>
            <p:nvPr/>
          </p:nvSpPr>
          <p:spPr bwMode="auto">
            <a:xfrm>
              <a:off x="5482" y="4152"/>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0" name="Freeform 116"/>
            <p:cNvSpPr>
              <a:spLocks/>
            </p:cNvSpPr>
            <p:nvPr/>
          </p:nvSpPr>
          <p:spPr bwMode="auto">
            <a:xfrm>
              <a:off x="5482" y="4154"/>
              <a:ext cx="12" cy="5"/>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10"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1" name="Freeform 117"/>
            <p:cNvSpPr>
              <a:spLocks/>
            </p:cNvSpPr>
            <p:nvPr/>
          </p:nvSpPr>
          <p:spPr bwMode="auto">
            <a:xfrm>
              <a:off x="5482" y="4152"/>
              <a:ext cx="12"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4"/>
                  </a:lnTo>
                  <a:lnTo>
                    <a:pt x="10" y="38"/>
                  </a:lnTo>
                  <a:lnTo>
                    <a:pt x="0" y="29"/>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2" name="Freeform 118"/>
            <p:cNvSpPr>
              <a:spLocks/>
            </p:cNvSpPr>
            <p:nvPr/>
          </p:nvSpPr>
          <p:spPr bwMode="auto">
            <a:xfrm>
              <a:off x="5477" y="4157"/>
              <a:ext cx="7"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28" y="0"/>
                  </a:moveTo>
                  <a:lnTo>
                    <a:pt x="38" y="9"/>
                  </a:lnTo>
                  <a:lnTo>
                    <a:pt x="0" y="69"/>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3" name="Freeform 119"/>
            <p:cNvSpPr>
              <a:spLocks/>
            </p:cNvSpPr>
            <p:nvPr/>
          </p:nvSpPr>
          <p:spPr bwMode="auto">
            <a:xfrm>
              <a:off x="5477" y="4159"/>
              <a:ext cx="7"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4" name="Freeform 120"/>
            <p:cNvSpPr>
              <a:spLocks/>
            </p:cNvSpPr>
            <p:nvPr/>
          </p:nvSpPr>
          <p:spPr bwMode="auto">
            <a:xfrm>
              <a:off x="5477" y="4157"/>
              <a:ext cx="7"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28" y="0"/>
                  </a:moveTo>
                  <a:lnTo>
                    <a:pt x="38" y="9"/>
                  </a:lnTo>
                  <a:lnTo>
                    <a:pt x="13" y="69"/>
                  </a:lnTo>
                  <a:lnTo>
                    <a:pt x="0" y="69"/>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5" name="Freeform 121"/>
            <p:cNvSpPr>
              <a:spLocks/>
            </p:cNvSpPr>
            <p:nvPr/>
          </p:nvSpPr>
          <p:spPr bwMode="auto">
            <a:xfrm>
              <a:off x="5419" y="4167"/>
              <a:ext cx="60"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6" name="Freeform 122"/>
            <p:cNvSpPr>
              <a:spLocks/>
            </p:cNvSpPr>
            <p:nvPr/>
          </p:nvSpPr>
          <p:spPr bwMode="auto">
            <a:xfrm>
              <a:off x="5419" y="4167"/>
              <a:ext cx="60"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7" name="Rectangle 123"/>
            <p:cNvSpPr>
              <a:spLocks noChangeArrowheads="1"/>
            </p:cNvSpPr>
            <p:nvPr/>
          </p:nvSpPr>
          <p:spPr bwMode="auto">
            <a:xfrm>
              <a:off x="5419" y="4167"/>
              <a:ext cx="60"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488" name="Freeform 124"/>
            <p:cNvSpPr>
              <a:spLocks/>
            </p:cNvSpPr>
            <p:nvPr/>
          </p:nvSpPr>
          <p:spPr bwMode="auto">
            <a:xfrm>
              <a:off x="4720" y="2779"/>
              <a:ext cx="626" cy="746"/>
            </a:xfrm>
            <a:custGeom>
              <a:avLst/>
              <a:gdLst>
                <a:gd name="T0" fmla="*/ 0 w 3754"/>
                <a:gd name="T1" fmla="*/ 0 h 4479"/>
                <a:gd name="T2" fmla="*/ 0 w 3754"/>
                <a:gd name="T3" fmla="*/ 0 h 4479"/>
                <a:gd name="T4" fmla="*/ 1 w 3754"/>
                <a:gd name="T5" fmla="*/ 0 h 4479"/>
                <a:gd name="T6" fmla="*/ 0 w 3754"/>
                <a:gd name="T7" fmla="*/ 0 h 4479"/>
                <a:gd name="T8" fmla="*/ 0 60000 65536"/>
                <a:gd name="T9" fmla="*/ 0 60000 65536"/>
                <a:gd name="T10" fmla="*/ 0 60000 65536"/>
                <a:gd name="T11" fmla="*/ 0 60000 65536"/>
                <a:gd name="T12" fmla="*/ 0 w 3754"/>
                <a:gd name="T13" fmla="*/ 0 h 4479"/>
                <a:gd name="T14" fmla="*/ 3754 w 3754"/>
                <a:gd name="T15" fmla="*/ 4479 h 4479"/>
              </a:gdLst>
              <a:ahLst/>
              <a:cxnLst>
                <a:cxn ang="T8">
                  <a:pos x="T0" y="T1"/>
                </a:cxn>
                <a:cxn ang="T9">
                  <a:pos x="T2" y="T3"/>
                </a:cxn>
                <a:cxn ang="T10">
                  <a:pos x="T4" y="T5"/>
                </a:cxn>
                <a:cxn ang="T11">
                  <a:pos x="T6" y="T7"/>
                </a:cxn>
              </a:cxnLst>
              <a:rect l="T12" t="T13" r="T14" b="T15"/>
              <a:pathLst>
                <a:path w="3754" h="4479">
                  <a:moveTo>
                    <a:pt x="0" y="4474"/>
                  </a:moveTo>
                  <a:lnTo>
                    <a:pt x="5" y="4479"/>
                  </a:lnTo>
                  <a:lnTo>
                    <a:pt x="3754" y="0"/>
                  </a:lnTo>
                  <a:lnTo>
                    <a:pt x="0" y="44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89" name="Freeform 125"/>
            <p:cNvSpPr>
              <a:spLocks/>
            </p:cNvSpPr>
            <p:nvPr/>
          </p:nvSpPr>
          <p:spPr bwMode="auto">
            <a:xfrm>
              <a:off x="4721" y="2779"/>
              <a:ext cx="626" cy="746"/>
            </a:xfrm>
            <a:custGeom>
              <a:avLst/>
              <a:gdLst>
                <a:gd name="T0" fmla="*/ 0 w 3754"/>
                <a:gd name="T1" fmla="*/ 0 h 4479"/>
                <a:gd name="T2" fmla="*/ 1 w 3754"/>
                <a:gd name="T3" fmla="*/ 0 h 4479"/>
                <a:gd name="T4" fmla="*/ 1 w 3754"/>
                <a:gd name="T5" fmla="*/ 0 h 4479"/>
                <a:gd name="T6" fmla="*/ 0 w 3754"/>
                <a:gd name="T7" fmla="*/ 0 h 4479"/>
                <a:gd name="T8" fmla="*/ 0 60000 65536"/>
                <a:gd name="T9" fmla="*/ 0 60000 65536"/>
                <a:gd name="T10" fmla="*/ 0 60000 65536"/>
                <a:gd name="T11" fmla="*/ 0 60000 65536"/>
                <a:gd name="T12" fmla="*/ 0 w 3754"/>
                <a:gd name="T13" fmla="*/ 0 h 4479"/>
                <a:gd name="T14" fmla="*/ 3754 w 3754"/>
                <a:gd name="T15" fmla="*/ 4479 h 4479"/>
              </a:gdLst>
              <a:ahLst/>
              <a:cxnLst>
                <a:cxn ang="T8">
                  <a:pos x="T0" y="T1"/>
                </a:cxn>
                <a:cxn ang="T9">
                  <a:pos x="T2" y="T3"/>
                </a:cxn>
                <a:cxn ang="T10">
                  <a:pos x="T4" y="T5"/>
                </a:cxn>
                <a:cxn ang="T11">
                  <a:pos x="T6" y="T7"/>
                </a:cxn>
              </a:cxnLst>
              <a:rect l="T12" t="T13" r="T14" b="T15"/>
              <a:pathLst>
                <a:path w="3754" h="4479">
                  <a:moveTo>
                    <a:pt x="0" y="4479"/>
                  </a:moveTo>
                  <a:lnTo>
                    <a:pt x="3749" y="0"/>
                  </a:lnTo>
                  <a:lnTo>
                    <a:pt x="3754" y="5"/>
                  </a:lnTo>
                  <a:lnTo>
                    <a:pt x="0" y="4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0" name="Freeform 126"/>
            <p:cNvSpPr>
              <a:spLocks/>
            </p:cNvSpPr>
            <p:nvPr/>
          </p:nvSpPr>
          <p:spPr bwMode="auto">
            <a:xfrm>
              <a:off x="4720" y="2779"/>
              <a:ext cx="627" cy="746"/>
            </a:xfrm>
            <a:custGeom>
              <a:avLst/>
              <a:gdLst>
                <a:gd name="T0" fmla="*/ 0 w 3759"/>
                <a:gd name="T1" fmla="*/ 0 h 4479"/>
                <a:gd name="T2" fmla="*/ 0 w 3759"/>
                <a:gd name="T3" fmla="*/ 0 h 4479"/>
                <a:gd name="T4" fmla="*/ 1 w 3759"/>
                <a:gd name="T5" fmla="*/ 0 h 4479"/>
                <a:gd name="T6" fmla="*/ 1 w 3759"/>
                <a:gd name="T7" fmla="*/ 0 h 4479"/>
                <a:gd name="T8" fmla="*/ 0 w 3759"/>
                <a:gd name="T9" fmla="*/ 0 h 4479"/>
                <a:gd name="T10" fmla="*/ 0 60000 65536"/>
                <a:gd name="T11" fmla="*/ 0 60000 65536"/>
                <a:gd name="T12" fmla="*/ 0 60000 65536"/>
                <a:gd name="T13" fmla="*/ 0 60000 65536"/>
                <a:gd name="T14" fmla="*/ 0 60000 65536"/>
                <a:gd name="T15" fmla="*/ 0 w 3759"/>
                <a:gd name="T16" fmla="*/ 0 h 4479"/>
                <a:gd name="T17" fmla="*/ 3759 w 3759"/>
                <a:gd name="T18" fmla="*/ 4479 h 4479"/>
              </a:gdLst>
              <a:ahLst/>
              <a:cxnLst>
                <a:cxn ang="T10">
                  <a:pos x="T0" y="T1"/>
                </a:cxn>
                <a:cxn ang="T11">
                  <a:pos x="T2" y="T3"/>
                </a:cxn>
                <a:cxn ang="T12">
                  <a:pos x="T4" y="T5"/>
                </a:cxn>
                <a:cxn ang="T13">
                  <a:pos x="T6" y="T7"/>
                </a:cxn>
                <a:cxn ang="T14">
                  <a:pos x="T8" y="T9"/>
                </a:cxn>
              </a:cxnLst>
              <a:rect l="T15" t="T16" r="T17" b="T18"/>
              <a:pathLst>
                <a:path w="3759" h="4479">
                  <a:moveTo>
                    <a:pt x="0" y="4474"/>
                  </a:moveTo>
                  <a:lnTo>
                    <a:pt x="5" y="4479"/>
                  </a:lnTo>
                  <a:lnTo>
                    <a:pt x="3759" y="5"/>
                  </a:lnTo>
                  <a:lnTo>
                    <a:pt x="3754" y="0"/>
                  </a:lnTo>
                  <a:lnTo>
                    <a:pt x="0" y="44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1" name="Freeform 127"/>
            <p:cNvSpPr>
              <a:spLocks/>
            </p:cNvSpPr>
            <p:nvPr/>
          </p:nvSpPr>
          <p:spPr bwMode="auto">
            <a:xfrm>
              <a:off x="3859" y="2355"/>
              <a:ext cx="981" cy="1170"/>
            </a:xfrm>
            <a:custGeom>
              <a:avLst/>
              <a:gdLst>
                <a:gd name="T0" fmla="*/ 1 w 5889"/>
                <a:gd name="T1" fmla="*/ 0 h 7022"/>
                <a:gd name="T2" fmla="*/ 1 w 5889"/>
                <a:gd name="T3" fmla="*/ 0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4"/>
                  </a:moveTo>
                  <a:lnTo>
                    <a:pt x="5884" y="0"/>
                  </a:lnTo>
                  <a:lnTo>
                    <a:pt x="0" y="7022"/>
                  </a:lnTo>
                  <a:lnTo>
                    <a:pt x="588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2" name="Freeform 128"/>
            <p:cNvSpPr>
              <a:spLocks/>
            </p:cNvSpPr>
            <p:nvPr/>
          </p:nvSpPr>
          <p:spPr bwMode="auto">
            <a:xfrm>
              <a:off x="3858" y="2355"/>
              <a:ext cx="981" cy="1170"/>
            </a:xfrm>
            <a:custGeom>
              <a:avLst/>
              <a:gdLst>
                <a:gd name="T0" fmla="*/ 1 w 5889"/>
                <a:gd name="T1" fmla="*/ 0 h 7022"/>
                <a:gd name="T2" fmla="*/ 0 w 5889"/>
                <a:gd name="T3" fmla="*/ 1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0"/>
                  </a:moveTo>
                  <a:lnTo>
                    <a:pt x="5" y="7022"/>
                  </a:lnTo>
                  <a:lnTo>
                    <a:pt x="0" y="7017"/>
                  </a:lnTo>
                  <a:lnTo>
                    <a:pt x="58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3" name="Freeform 129"/>
            <p:cNvSpPr>
              <a:spLocks/>
            </p:cNvSpPr>
            <p:nvPr/>
          </p:nvSpPr>
          <p:spPr bwMode="auto">
            <a:xfrm>
              <a:off x="3858" y="2355"/>
              <a:ext cx="982" cy="1170"/>
            </a:xfrm>
            <a:custGeom>
              <a:avLst/>
              <a:gdLst>
                <a:gd name="T0" fmla="*/ 1 w 5894"/>
                <a:gd name="T1" fmla="*/ 0 h 7022"/>
                <a:gd name="T2" fmla="*/ 1 w 5894"/>
                <a:gd name="T3" fmla="*/ 0 h 7022"/>
                <a:gd name="T4" fmla="*/ 0 w 5894"/>
                <a:gd name="T5" fmla="*/ 1 h 7022"/>
                <a:gd name="T6" fmla="*/ 0 w 5894"/>
                <a:gd name="T7" fmla="*/ 1 h 7022"/>
                <a:gd name="T8" fmla="*/ 1 w 5894"/>
                <a:gd name="T9" fmla="*/ 0 h 7022"/>
                <a:gd name="T10" fmla="*/ 0 60000 65536"/>
                <a:gd name="T11" fmla="*/ 0 60000 65536"/>
                <a:gd name="T12" fmla="*/ 0 60000 65536"/>
                <a:gd name="T13" fmla="*/ 0 60000 65536"/>
                <a:gd name="T14" fmla="*/ 0 60000 65536"/>
                <a:gd name="T15" fmla="*/ 0 w 5894"/>
                <a:gd name="T16" fmla="*/ 0 h 7022"/>
                <a:gd name="T17" fmla="*/ 5894 w 5894"/>
                <a:gd name="T18" fmla="*/ 7022 h 7022"/>
              </a:gdLst>
              <a:ahLst/>
              <a:cxnLst>
                <a:cxn ang="T10">
                  <a:pos x="T0" y="T1"/>
                </a:cxn>
                <a:cxn ang="T11">
                  <a:pos x="T2" y="T3"/>
                </a:cxn>
                <a:cxn ang="T12">
                  <a:pos x="T4" y="T5"/>
                </a:cxn>
                <a:cxn ang="T13">
                  <a:pos x="T6" y="T7"/>
                </a:cxn>
                <a:cxn ang="T14">
                  <a:pos x="T8" y="T9"/>
                </a:cxn>
              </a:cxnLst>
              <a:rect l="T15" t="T16" r="T17" b="T18"/>
              <a:pathLst>
                <a:path w="5894" h="7022">
                  <a:moveTo>
                    <a:pt x="5894" y="4"/>
                  </a:moveTo>
                  <a:lnTo>
                    <a:pt x="5889" y="0"/>
                  </a:lnTo>
                  <a:lnTo>
                    <a:pt x="0" y="7017"/>
                  </a:lnTo>
                  <a:lnTo>
                    <a:pt x="5" y="7022"/>
                  </a:lnTo>
                  <a:lnTo>
                    <a:pt x="589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4" name="Freeform 130"/>
            <p:cNvSpPr>
              <a:spLocks/>
            </p:cNvSpPr>
            <p:nvPr/>
          </p:nvSpPr>
          <p:spPr bwMode="auto">
            <a:xfrm>
              <a:off x="3684" y="2355"/>
              <a:ext cx="981" cy="1170"/>
            </a:xfrm>
            <a:custGeom>
              <a:avLst/>
              <a:gdLst>
                <a:gd name="T0" fmla="*/ 1 w 5888"/>
                <a:gd name="T1" fmla="*/ 0 h 7022"/>
                <a:gd name="T2" fmla="*/ 1 w 5888"/>
                <a:gd name="T3" fmla="*/ 0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4"/>
                  </a:moveTo>
                  <a:lnTo>
                    <a:pt x="5883" y="0"/>
                  </a:lnTo>
                  <a:lnTo>
                    <a:pt x="0" y="7022"/>
                  </a:lnTo>
                  <a:lnTo>
                    <a:pt x="588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5" name="Freeform 131"/>
            <p:cNvSpPr>
              <a:spLocks/>
            </p:cNvSpPr>
            <p:nvPr/>
          </p:nvSpPr>
          <p:spPr bwMode="auto">
            <a:xfrm>
              <a:off x="3683" y="2355"/>
              <a:ext cx="981" cy="1170"/>
            </a:xfrm>
            <a:custGeom>
              <a:avLst/>
              <a:gdLst>
                <a:gd name="T0" fmla="*/ 1 w 5888"/>
                <a:gd name="T1" fmla="*/ 0 h 7022"/>
                <a:gd name="T2" fmla="*/ 0 w 5888"/>
                <a:gd name="T3" fmla="*/ 1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0"/>
                  </a:moveTo>
                  <a:lnTo>
                    <a:pt x="5" y="7022"/>
                  </a:lnTo>
                  <a:lnTo>
                    <a:pt x="0" y="7017"/>
                  </a:lnTo>
                  <a:lnTo>
                    <a:pt x="58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6" name="Freeform 132"/>
            <p:cNvSpPr>
              <a:spLocks/>
            </p:cNvSpPr>
            <p:nvPr/>
          </p:nvSpPr>
          <p:spPr bwMode="auto">
            <a:xfrm>
              <a:off x="3683" y="2355"/>
              <a:ext cx="982" cy="1170"/>
            </a:xfrm>
            <a:custGeom>
              <a:avLst/>
              <a:gdLst>
                <a:gd name="T0" fmla="*/ 1 w 5893"/>
                <a:gd name="T1" fmla="*/ 0 h 7022"/>
                <a:gd name="T2" fmla="*/ 1 w 5893"/>
                <a:gd name="T3" fmla="*/ 0 h 7022"/>
                <a:gd name="T4" fmla="*/ 0 w 5893"/>
                <a:gd name="T5" fmla="*/ 1 h 7022"/>
                <a:gd name="T6" fmla="*/ 0 w 5893"/>
                <a:gd name="T7" fmla="*/ 1 h 7022"/>
                <a:gd name="T8" fmla="*/ 1 w 5893"/>
                <a:gd name="T9" fmla="*/ 0 h 7022"/>
                <a:gd name="T10" fmla="*/ 0 60000 65536"/>
                <a:gd name="T11" fmla="*/ 0 60000 65536"/>
                <a:gd name="T12" fmla="*/ 0 60000 65536"/>
                <a:gd name="T13" fmla="*/ 0 60000 65536"/>
                <a:gd name="T14" fmla="*/ 0 60000 65536"/>
                <a:gd name="T15" fmla="*/ 0 w 5893"/>
                <a:gd name="T16" fmla="*/ 0 h 7022"/>
                <a:gd name="T17" fmla="*/ 5893 w 5893"/>
                <a:gd name="T18" fmla="*/ 7022 h 7022"/>
              </a:gdLst>
              <a:ahLst/>
              <a:cxnLst>
                <a:cxn ang="T10">
                  <a:pos x="T0" y="T1"/>
                </a:cxn>
                <a:cxn ang="T11">
                  <a:pos x="T2" y="T3"/>
                </a:cxn>
                <a:cxn ang="T12">
                  <a:pos x="T4" y="T5"/>
                </a:cxn>
                <a:cxn ang="T13">
                  <a:pos x="T6" y="T7"/>
                </a:cxn>
                <a:cxn ang="T14">
                  <a:pos x="T8" y="T9"/>
                </a:cxn>
              </a:cxnLst>
              <a:rect l="T15" t="T16" r="T17" b="T18"/>
              <a:pathLst>
                <a:path w="5893" h="7022">
                  <a:moveTo>
                    <a:pt x="5893" y="4"/>
                  </a:moveTo>
                  <a:lnTo>
                    <a:pt x="5888" y="0"/>
                  </a:lnTo>
                  <a:lnTo>
                    <a:pt x="0" y="7017"/>
                  </a:lnTo>
                  <a:lnTo>
                    <a:pt x="5" y="7022"/>
                  </a:lnTo>
                  <a:lnTo>
                    <a:pt x="5893"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7" name="Freeform 133"/>
            <p:cNvSpPr>
              <a:spLocks/>
            </p:cNvSpPr>
            <p:nvPr/>
          </p:nvSpPr>
          <p:spPr bwMode="auto">
            <a:xfrm>
              <a:off x="4895" y="2987"/>
              <a:ext cx="451" cy="538"/>
            </a:xfrm>
            <a:custGeom>
              <a:avLst/>
              <a:gdLst>
                <a:gd name="T0" fmla="*/ 0 w 2703"/>
                <a:gd name="T1" fmla="*/ 1 h 3226"/>
                <a:gd name="T2" fmla="*/ 0 w 2703"/>
                <a:gd name="T3" fmla="*/ 1 h 3226"/>
                <a:gd name="T4" fmla="*/ 0 w 2703"/>
                <a:gd name="T5" fmla="*/ 0 h 3226"/>
                <a:gd name="T6" fmla="*/ 0 w 2703"/>
                <a:gd name="T7" fmla="*/ 1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0" y="3221"/>
                  </a:moveTo>
                  <a:lnTo>
                    <a:pt x="5" y="3226"/>
                  </a:lnTo>
                  <a:lnTo>
                    <a:pt x="2703" y="0"/>
                  </a:lnTo>
                  <a:lnTo>
                    <a:pt x="0" y="3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8" name="Freeform 134"/>
            <p:cNvSpPr>
              <a:spLocks/>
            </p:cNvSpPr>
            <p:nvPr/>
          </p:nvSpPr>
          <p:spPr bwMode="auto">
            <a:xfrm>
              <a:off x="4896" y="2987"/>
              <a:ext cx="451" cy="538"/>
            </a:xfrm>
            <a:custGeom>
              <a:avLst/>
              <a:gdLst>
                <a:gd name="T0" fmla="*/ 0 w 2703"/>
                <a:gd name="T1" fmla="*/ 1 h 3226"/>
                <a:gd name="T2" fmla="*/ 0 w 2703"/>
                <a:gd name="T3" fmla="*/ 0 h 3226"/>
                <a:gd name="T4" fmla="*/ 0 w 2703"/>
                <a:gd name="T5" fmla="*/ 0 h 3226"/>
                <a:gd name="T6" fmla="*/ 0 w 2703"/>
                <a:gd name="T7" fmla="*/ 1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0" y="3226"/>
                  </a:moveTo>
                  <a:lnTo>
                    <a:pt x="2698" y="0"/>
                  </a:lnTo>
                  <a:lnTo>
                    <a:pt x="2703" y="5"/>
                  </a:lnTo>
                  <a:lnTo>
                    <a:pt x="0" y="3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99" name="Freeform 135"/>
            <p:cNvSpPr>
              <a:spLocks/>
            </p:cNvSpPr>
            <p:nvPr/>
          </p:nvSpPr>
          <p:spPr bwMode="auto">
            <a:xfrm>
              <a:off x="4895" y="2987"/>
              <a:ext cx="452" cy="538"/>
            </a:xfrm>
            <a:custGeom>
              <a:avLst/>
              <a:gdLst>
                <a:gd name="T0" fmla="*/ 0 w 2708"/>
                <a:gd name="T1" fmla="*/ 1 h 3226"/>
                <a:gd name="T2" fmla="*/ 0 w 2708"/>
                <a:gd name="T3" fmla="*/ 1 h 3226"/>
                <a:gd name="T4" fmla="*/ 0 w 2708"/>
                <a:gd name="T5" fmla="*/ 0 h 3226"/>
                <a:gd name="T6" fmla="*/ 0 w 2708"/>
                <a:gd name="T7" fmla="*/ 0 h 3226"/>
                <a:gd name="T8" fmla="*/ 0 w 2708"/>
                <a:gd name="T9" fmla="*/ 1 h 3226"/>
                <a:gd name="T10" fmla="*/ 0 60000 65536"/>
                <a:gd name="T11" fmla="*/ 0 60000 65536"/>
                <a:gd name="T12" fmla="*/ 0 60000 65536"/>
                <a:gd name="T13" fmla="*/ 0 60000 65536"/>
                <a:gd name="T14" fmla="*/ 0 60000 65536"/>
                <a:gd name="T15" fmla="*/ 0 w 2708"/>
                <a:gd name="T16" fmla="*/ 0 h 3226"/>
                <a:gd name="T17" fmla="*/ 2708 w 2708"/>
                <a:gd name="T18" fmla="*/ 3226 h 3226"/>
              </a:gdLst>
              <a:ahLst/>
              <a:cxnLst>
                <a:cxn ang="T10">
                  <a:pos x="T0" y="T1"/>
                </a:cxn>
                <a:cxn ang="T11">
                  <a:pos x="T2" y="T3"/>
                </a:cxn>
                <a:cxn ang="T12">
                  <a:pos x="T4" y="T5"/>
                </a:cxn>
                <a:cxn ang="T13">
                  <a:pos x="T6" y="T7"/>
                </a:cxn>
                <a:cxn ang="T14">
                  <a:pos x="T8" y="T9"/>
                </a:cxn>
              </a:cxnLst>
              <a:rect l="T15" t="T16" r="T17" b="T18"/>
              <a:pathLst>
                <a:path w="2708" h="3226">
                  <a:moveTo>
                    <a:pt x="0" y="3221"/>
                  </a:moveTo>
                  <a:lnTo>
                    <a:pt x="5" y="3226"/>
                  </a:lnTo>
                  <a:lnTo>
                    <a:pt x="2708" y="5"/>
                  </a:lnTo>
                  <a:lnTo>
                    <a:pt x="2703" y="0"/>
                  </a:lnTo>
                  <a:lnTo>
                    <a:pt x="0" y="322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00" name="Freeform 136"/>
            <p:cNvSpPr>
              <a:spLocks/>
            </p:cNvSpPr>
            <p:nvPr/>
          </p:nvSpPr>
          <p:spPr bwMode="auto">
            <a:xfrm>
              <a:off x="5070" y="3196"/>
              <a:ext cx="276" cy="329"/>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0" y="1968"/>
                  </a:moveTo>
                  <a:lnTo>
                    <a:pt x="6" y="1973"/>
                  </a:lnTo>
                  <a:lnTo>
                    <a:pt x="1652" y="0"/>
                  </a:lnTo>
                  <a:lnTo>
                    <a:pt x="0" y="19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1" name="Freeform 137"/>
            <p:cNvSpPr>
              <a:spLocks/>
            </p:cNvSpPr>
            <p:nvPr/>
          </p:nvSpPr>
          <p:spPr bwMode="auto">
            <a:xfrm>
              <a:off x="5071" y="3196"/>
              <a:ext cx="276" cy="329"/>
            </a:xfrm>
            <a:custGeom>
              <a:avLst/>
              <a:gdLst>
                <a:gd name="T0" fmla="*/ 0 w 1651"/>
                <a:gd name="T1" fmla="*/ 0 h 1973"/>
                <a:gd name="T2" fmla="*/ 0 w 1651"/>
                <a:gd name="T3" fmla="*/ 0 h 1973"/>
                <a:gd name="T4" fmla="*/ 0 w 1651"/>
                <a:gd name="T5" fmla="*/ 0 h 1973"/>
                <a:gd name="T6" fmla="*/ 0 w 1651"/>
                <a:gd name="T7" fmla="*/ 0 h 1973"/>
                <a:gd name="T8" fmla="*/ 0 60000 65536"/>
                <a:gd name="T9" fmla="*/ 0 60000 65536"/>
                <a:gd name="T10" fmla="*/ 0 60000 65536"/>
                <a:gd name="T11" fmla="*/ 0 60000 65536"/>
                <a:gd name="T12" fmla="*/ 0 w 1651"/>
                <a:gd name="T13" fmla="*/ 0 h 1973"/>
                <a:gd name="T14" fmla="*/ 1651 w 1651"/>
                <a:gd name="T15" fmla="*/ 1973 h 1973"/>
              </a:gdLst>
              <a:ahLst/>
              <a:cxnLst>
                <a:cxn ang="T8">
                  <a:pos x="T0" y="T1"/>
                </a:cxn>
                <a:cxn ang="T9">
                  <a:pos x="T2" y="T3"/>
                </a:cxn>
                <a:cxn ang="T10">
                  <a:pos x="T4" y="T5"/>
                </a:cxn>
                <a:cxn ang="T11">
                  <a:pos x="T6" y="T7"/>
                </a:cxn>
              </a:cxnLst>
              <a:rect l="T12" t="T13" r="T14" b="T15"/>
              <a:pathLst>
                <a:path w="1651" h="1973">
                  <a:moveTo>
                    <a:pt x="0" y="1973"/>
                  </a:moveTo>
                  <a:lnTo>
                    <a:pt x="1646" y="0"/>
                  </a:lnTo>
                  <a:lnTo>
                    <a:pt x="1651" y="5"/>
                  </a:lnTo>
                  <a:lnTo>
                    <a:pt x="0" y="19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2" name="Freeform 138"/>
            <p:cNvSpPr>
              <a:spLocks/>
            </p:cNvSpPr>
            <p:nvPr/>
          </p:nvSpPr>
          <p:spPr bwMode="auto">
            <a:xfrm>
              <a:off x="5070" y="3196"/>
              <a:ext cx="277" cy="329"/>
            </a:xfrm>
            <a:custGeom>
              <a:avLst/>
              <a:gdLst>
                <a:gd name="T0" fmla="*/ 0 w 1657"/>
                <a:gd name="T1" fmla="*/ 0 h 1973"/>
                <a:gd name="T2" fmla="*/ 0 w 1657"/>
                <a:gd name="T3" fmla="*/ 0 h 1973"/>
                <a:gd name="T4" fmla="*/ 0 w 1657"/>
                <a:gd name="T5" fmla="*/ 0 h 1973"/>
                <a:gd name="T6" fmla="*/ 0 w 1657"/>
                <a:gd name="T7" fmla="*/ 0 h 1973"/>
                <a:gd name="T8" fmla="*/ 0 w 1657"/>
                <a:gd name="T9" fmla="*/ 0 h 1973"/>
                <a:gd name="T10" fmla="*/ 0 60000 65536"/>
                <a:gd name="T11" fmla="*/ 0 60000 65536"/>
                <a:gd name="T12" fmla="*/ 0 60000 65536"/>
                <a:gd name="T13" fmla="*/ 0 60000 65536"/>
                <a:gd name="T14" fmla="*/ 0 60000 65536"/>
                <a:gd name="T15" fmla="*/ 0 w 1657"/>
                <a:gd name="T16" fmla="*/ 0 h 1973"/>
                <a:gd name="T17" fmla="*/ 1657 w 1657"/>
                <a:gd name="T18" fmla="*/ 1973 h 1973"/>
              </a:gdLst>
              <a:ahLst/>
              <a:cxnLst>
                <a:cxn ang="T10">
                  <a:pos x="T0" y="T1"/>
                </a:cxn>
                <a:cxn ang="T11">
                  <a:pos x="T2" y="T3"/>
                </a:cxn>
                <a:cxn ang="T12">
                  <a:pos x="T4" y="T5"/>
                </a:cxn>
                <a:cxn ang="T13">
                  <a:pos x="T6" y="T7"/>
                </a:cxn>
                <a:cxn ang="T14">
                  <a:pos x="T8" y="T9"/>
                </a:cxn>
              </a:cxnLst>
              <a:rect l="T15" t="T16" r="T17" b="T18"/>
              <a:pathLst>
                <a:path w="1657" h="1973">
                  <a:moveTo>
                    <a:pt x="0" y="1968"/>
                  </a:moveTo>
                  <a:lnTo>
                    <a:pt x="6" y="1973"/>
                  </a:lnTo>
                  <a:lnTo>
                    <a:pt x="1657" y="5"/>
                  </a:lnTo>
                  <a:lnTo>
                    <a:pt x="1652" y="0"/>
                  </a:lnTo>
                  <a:lnTo>
                    <a:pt x="0" y="196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03" name="Freeform 139"/>
            <p:cNvSpPr>
              <a:spLocks/>
            </p:cNvSpPr>
            <p:nvPr/>
          </p:nvSpPr>
          <p:spPr bwMode="auto">
            <a:xfrm>
              <a:off x="2862" y="1710"/>
              <a:ext cx="59"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4" name="Freeform 140"/>
            <p:cNvSpPr>
              <a:spLocks/>
            </p:cNvSpPr>
            <p:nvPr/>
          </p:nvSpPr>
          <p:spPr bwMode="auto">
            <a:xfrm>
              <a:off x="2862" y="1710"/>
              <a:ext cx="59"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5" name="Rectangle 141"/>
            <p:cNvSpPr>
              <a:spLocks noChangeArrowheads="1"/>
            </p:cNvSpPr>
            <p:nvPr/>
          </p:nvSpPr>
          <p:spPr bwMode="auto">
            <a:xfrm>
              <a:off x="2862" y="1710"/>
              <a:ext cx="5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06" name="Freeform 142"/>
            <p:cNvSpPr>
              <a:spLocks/>
            </p:cNvSpPr>
            <p:nvPr/>
          </p:nvSpPr>
          <p:spPr bwMode="auto">
            <a:xfrm>
              <a:off x="2831" y="1711"/>
              <a:ext cx="4"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7" name="Freeform 143"/>
            <p:cNvSpPr>
              <a:spLocks/>
            </p:cNvSpPr>
            <p:nvPr/>
          </p:nvSpPr>
          <p:spPr bwMode="auto">
            <a:xfrm>
              <a:off x="2833" y="1711"/>
              <a:ext cx="4" cy="12"/>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0" y="0"/>
                  </a:moveTo>
                  <a:lnTo>
                    <a:pt x="15" y="69"/>
                  </a:lnTo>
                  <a:lnTo>
                    <a:pt x="24"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8" name="Freeform 144"/>
            <p:cNvSpPr>
              <a:spLocks/>
            </p:cNvSpPr>
            <p:nvPr/>
          </p:nvSpPr>
          <p:spPr bwMode="auto">
            <a:xfrm>
              <a:off x="2831" y="1711"/>
              <a:ext cx="6" cy="12"/>
            </a:xfrm>
            <a:custGeom>
              <a:avLst/>
              <a:gdLst>
                <a:gd name="T0" fmla="*/ 0 w 37"/>
                <a:gd name="T1" fmla="*/ 0 h 69"/>
                <a:gd name="T2" fmla="*/ 0 w 37"/>
                <a:gd name="T3" fmla="*/ 0 h 69"/>
                <a:gd name="T4" fmla="*/ 0 w 37"/>
                <a:gd name="T5" fmla="*/ 0 h 69"/>
                <a:gd name="T6" fmla="*/ 0 w 37"/>
                <a:gd name="T7" fmla="*/ 0 h 69"/>
                <a:gd name="T8" fmla="*/ 0 w 37"/>
                <a:gd name="T9" fmla="*/ 0 h 69"/>
                <a:gd name="T10" fmla="*/ 0 60000 65536"/>
                <a:gd name="T11" fmla="*/ 0 60000 65536"/>
                <a:gd name="T12" fmla="*/ 0 60000 65536"/>
                <a:gd name="T13" fmla="*/ 0 60000 65536"/>
                <a:gd name="T14" fmla="*/ 0 60000 65536"/>
                <a:gd name="T15" fmla="*/ 0 w 37"/>
                <a:gd name="T16" fmla="*/ 0 h 69"/>
                <a:gd name="T17" fmla="*/ 37 w 37"/>
                <a:gd name="T18" fmla="*/ 69 h 69"/>
              </a:gdLst>
              <a:ahLst/>
              <a:cxnLst>
                <a:cxn ang="T10">
                  <a:pos x="T0" y="T1"/>
                </a:cxn>
                <a:cxn ang="T11">
                  <a:pos x="T2" y="T3"/>
                </a:cxn>
                <a:cxn ang="T12">
                  <a:pos x="T4" y="T5"/>
                </a:cxn>
                <a:cxn ang="T13">
                  <a:pos x="T6" y="T7"/>
                </a:cxn>
                <a:cxn ang="T14">
                  <a:pos x="T8" y="T9"/>
                </a:cxn>
              </a:cxnLst>
              <a:rect l="T15" t="T16" r="T17" b="T18"/>
              <a:pathLst>
                <a:path w="37" h="69">
                  <a:moveTo>
                    <a:pt x="0" y="0"/>
                  </a:moveTo>
                  <a:lnTo>
                    <a:pt x="13" y="0"/>
                  </a:lnTo>
                  <a:lnTo>
                    <a:pt x="37"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09" name="Freeform 145"/>
            <p:cNvSpPr>
              <a:spLocks/>
            </p:cNvSpPr>
            <p:nvPr/>
          </p:nvSpPr>
          <p:spPr bwMode="auto">
            <a:xfrm>
              <a:off x="2835" y="1721"/>
              <a:ext cx="12"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0" y="10"/>
                  </a:moveTo>
                  <a:lnTo>
                    <a:pt x="9" y="0"/>
                  </a:lnTo>
                  <a:lnTo>
                    <a:pt x="69"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0" name="Freeform 146"/>
            <p:cNvSpPr>
              <a:spLocks/>
            </p:cNvSpPr>
            <p:nvPr/>
          </p:nvSpPr>
          <p:spPr bwMode="auto">
            <a:xfrm>
              <a:off x="2837" y="1721"/>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0" y="0"/>
                  </a:moveTo>
                  <a:lnTo>
                    <a:pt x="60" y="38"/>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1" name="Freeform 147"/>
            <p:cNvSpPr>
              <a:spLocks/>
            </p:cNvSpPr>
            <p:nvPr/>
          </p:nvSpPr>
          <p:spPr bwMode="auto">
            <a:xfrm>
              <a:off x="2835"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10"/>
                  </a:moveTo>
                  <a:lnTo>
                    <a:pt x="9" y="0"/>
                  </a:lnTo>
                  <a:lnTo>
                    <a:pt x="69" y="25"/>
                  </a:lnTo>
                  <a:lnTo>
                    <a:pt x="69"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12" name="Freeform 148"/>
            <p:cNvSpPr>
              <a:spLocks/>
            </p:cNvSpPr>
            <p:nvPr/>
          </p:nvSpPr>
          <p:spPr bwMode="auto">
            <a:xfrm>
              <a:off x="2847" y="1723"/>
              <a:ext cx="11"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3" name="Freeform 149"/>
            <p:cNvSpPr>
              <a:spLocks/>
            </p:cNvSpPr>
            <p:nvPr/>
          </p:nvSpPr>
          <p:spPr bwMode="auto">
            <a:xfrm>
              <a:off x="2847" y="1721"/>
              <a:ext cx="11"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6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4" name="Freeform 150"/>
            <p:cNvSpPr>
              <a:spLocks/>
            </p:cNvSpPr>
            <p:nvPr/>
          </p:nvSpPr>
          <p:spPr bwMode="auto">
            <a:xfrm>
              <a:off x="2847" y="1721"/>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60"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15" name="Freeform 151"/>
            <p:cNvSpPr>
              <a:spLocks/>
            </p:cNvSpPr>
            <p:nvPr/>
          </p:nvSpPr>
          <p:spPr bwMode="auto">
            <a:xfrm>
              <a:off x="2857" y="1711"/>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9" y="69"/>
                  </a:moveTo>
                  <a:lnTo>
                    <a:pt x="0" y="59"/>
                  </a:lnTo>
                  <a:lnTo>
                    <a:pt x="38" y="0"/>
                  </a:lnTo>
                  <a:lnTo>
                    <a:pt x="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6" name="Freeform 152"/>
            <p:cNvSpPr>
              <a:spLocks/>
            </p:cNvSpPr>
            <p:nvPr/>
          </p:nvSpPr>
          <p:spPr bwMode="auto">
            <a:xfrm>
              <a:off x="2857" y="1711"/>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4"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7" name="Freeform 153"/>
            <p:cNvSpPr>
              <a:spLocks/>
            </p:cNvSpPr>
            <p:nvPr/>
          </p:nvSpPr>
          <p:spPr bwMode="auto">
            <a:xfrm>
              <a:off x="2857"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9" y="69"/>
                  </a:moveTo>
                  <a:lnTo>
                    <a:pt x="0" y="59"/>
                  </a:lnTo>
                  <a:lnTo>
                    <a:pt x="24" y="0"/>
                  </a:lnTo>
                  <a:lnTo>
                    <a:pt x="38" y="0"/>
                  </a:lnTo>
                  <a:lnTo>
                    <a:pt x="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18" name="Freeform 154"/>
            <p:cNvSpPr>
              <a:spLocks/>
            </p:cNvSpPr>
            <p:nvPr/>
          </p:nvSpPr>
          <p:spPr bwMode="auto">
            <a:xfrm>
              <a:off x="2828" y="1700"/>
              <a:ext cx="5" cy="11"/>
            </a:xfrm>
            <a:custGeom>
              <a:avLst/>
              <a:gdLst>
                <a:gd name="T0" fmla="*/ 0 w 29"/>
                <a:gd name="T1" fmla="*/ 0 h 70"/>
                <a:gd name="T2" fmla="*/ 0 w 29"/>
                <a:gd name="T3" fmla="*/ 0 h 70"/>
                <a:gd name="T4" fmla="*/ 0 w 29"/>
                <a:gd name="T5" fmla="*/ 0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29" y="70"/>
                  </a:moveTo>
                  <a:lnTo>
                    <a:pt x="16" y="70"/>
                  </a:lnTo>
                  <a:lnTo>
                    <a:pt x="0" y="0"/>
                  </a:lnTo>
                  <a:lnTo>
                    <a:pt x="2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9" name="Freeform 155"/>
            <p:cNvSpPr>
              <a:spLocks/>
            </p:cNvSpPr>
            <p:nvPr/>
          </p:nvSpPr>
          <p:spPr bwMode="auto">
            <a:xfrm>
              <a:off x="2827"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9"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0" name="Freeform 156"/>
            <p:cNvSpPr>
              <a:spLocks/>
            </p:cNvSpPr>
            <p:nvPr/>
          </p:nvSpPr>
          <p:spPr bwMode="auto">
            <a:xfrm>
              <a:off x="2827"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9"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1" name="Freeform 157"/>
            <p:cNvSpPr>
              <a:spLocks/>
            </p:cNvSpPr>
            <p:nvPr/>
          </p:nvSpPr>
          <p:spPr bwMode="auto">
            <a:xfrm>
              <a:off x="2817" y="1695"/>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8"/>
                  </a:moveTo>
                  <a:lnTo>
                    <a:pt x="60" y="38"/>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2" name="Freeform 158"/>
            <p:cNvSpPr>
              <a:spLocks/>
            </p:cNvSpPr>
            <p:nvPr/>
          </p:nvSpPr>
          <p:spPr bwMode="auto">
            <a:xfrm>
              <a:off x="2817" y="1695"/>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3"/>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3" name="Freeform 159"/>
            <p:cNvSpPr>
              <a:spLocks/>
            </p:cNvSpPr>
            <p:nvPr/>
          </p:nvSpPr>
          <p:spPr bwMode="auto">
            <a:xfrm>
              <a:off x="2817" y="1695"/>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8"/>
                  </a:moveTo>
                  <a:lnTo>
                    <a:pt x="60" y="38"/>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4" name="Freeform 160"/>
            <p:cNvSpPr>
              <a:spLocks/>
            </p:cNvSpPr>
            <p:nvPr/>
          </p:nvSpPr>
          <p:spPr bwMode="auto">
            <a:xfrm>
              <a:off x="2805"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5" name="Freeform 161"/>
            <p:cNvSpPr>
              <a:spLocks/>
            </p:cNvSpPr>
            <p:nvPr/>
          </p:nvSpPr>
          <p:spPr bwMode="auto">
            <a:xfrm>
              <a:off x="2805"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6" name="Freeform 162"/>
            <p:cNvSpPr>
              <a:spLocks/>
            </p:cNvSpPr>
            <p:nvPr/>
          </p:nvSpPr>
          <p:spPr bwMode="auto">
            <a:xfrm>
              <a:off x="2805"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7" name="Freeform 163"/>
            <p:cNvSpPr>
              <a:spLocks/>
            </p:cNvSpPr>
            <p:nvPr/>
          </p:nvSpPr>
          <p:spPr bwMode="auto">
            <a:xfrm>
              <a:off x="2801" y="1700"/>
              <a:ext cx="6" cy="11"/>
            </a:xfrm>
            <a:custGeom>
              <a:avLst/>
              <a:gdLst>
                <a:gd name="T0" fmla="*/ 0 w 38"/>
                <a:gd name="T1" fmla="*/ 0 h 70"/>
                <a:gd name="T2" fmla="*/ 0 w 38"/>
                <a:gd name="T3" fmla="*/ 0 h 70"/>
                <a:gd name="T4" fmla="*/ 0 w 38"/>
                <a:gd name="T5" fmla="*/ 0 h 70"/>
                <a:gd name="T6" fmla="*/ 0 w 38"/>
                <a:gd name="T7" fmla="*/ 0 h 70"/>
                <a:gd name="T8" fmla="*/ 0 60000 65536"/>
                <a:gd name="T9" fmla="*/ 0 60000 65536"/>
                <a:gd name="T10" fmla="*/ 0 60000 65536"/>
                <a:gd name="T11" fmla="*/ 0 60000 65536"/>
                <a:gd name="T12" fmla="*/ 0 w 38"/>
                <a:gd name="T13" fmla="*/ 0 h 70"/>
                <a:gd name="T14" fmla="*/ 38 w 38"/>
                <a:gd name="T15" fmla="*/ 70 h 70"/>
              </a:gdLst>
              <a:ahLst/>
              <a:cxnLst>
                <a:cxn ang="T8">
                  <a:pos x="T0" y="T1"/>
                </a:cxn>
                <a:cxn ang="T9">
                  <a:pos x="T2" y="T3"/>
                </a:cxn>
                <a:cxn ang="T10">
                  <a:pos x="T4" y="T5"/>
                </a:cxn>
                <a:cxn ang="T11">
                  <a:pos x="T6" y="T7"/>
                </a:cxn>
              </a:cxnLst>
              <a:rect l="T12" t="T13" r="T14" b="T15"/>
              <a:pathLst>
                <a:path w="38" h="70">
                  <a:moveTo>
                    <a:pt x="28" y="0"/>
                  </a:moveTo>
                  <a:lnTo>
                    <a:pt x="38" y="10"/>
                  </a:lnTo>
                  <a:lnTo>
                    <a:pt x="0" y="7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8" name="Freeform 164"/>
            <p:cNvSpPr>
              <a:spLocks/>
            </p:cNvSpPr>
            <p:nvPr/>
          </p:nvSpPr>
          <p:spPr bwMode="auto">
            <a:xfrm>
              <a:off x="2801" y="1701"/>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29" name="Freeform 165"/>
            <p:cNvSpPr>
              <a:spLocks/>
            </p:cNvSpPr>
            <p:nvPr/>
          </p:nvSpPr>
          <p:spPr bwMode="auto">
            <a:xfrm>
              <a:off x="2801"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28" y="0"/>
                  </a:moveTo>
                  <a:lnTo>
                    <a:pt x="38" y="10"/>
                  </a:lnTo>
                  <a:lnTo>
                    <a:pt x="13" y="70"/>
                  </a:lnTo>
                  <a:lnTo>
                    <a:pt x="0" y="70"/>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30" name="Freeform 166"/>
            <p:cNvSpPr>
              <a:spLocks/>
            </p:cNvSpPr>
            <p:nvPr/>
          </p:nvSpPr>
          <p:spPr bwMode="auto">
            <a:xfrm>
              <a:off x="2742" y="1710"/>
              <a:ext cx="60"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1" name="Freeform 167"/>
            <p:cNvSpPr>
              <a:spLocks/>
            </p:cNvSpPr>
            <p:nvPr/>
          </p:nvSpPr>
          <p:spPr bwMode="auto">
            <a:xfrm>
              <a:off x="2742" y="1710"/>
              <a:ext cx="60"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2" name="Rectangle 168"/>
            <p:cNvSpPr>
              <a:spLocks noChangeArrowheads="1"/>
            </p:cNvSpPr>
            <p:nvPr/>
          </p:nvSpPr>
          <p:spPr bwMode="auto">
            <a:xfrm>
              <a:off x="2742" y="1710"/>
              <a:ext cx="6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33" name="Freeform 169"/>
            <p:cNvSpPr>
              <a:spLocks/>
            </p:cNvSpPr>
            <p:nvPr/>
          </p:nvSpPr>
          <p:spPr bwMode="auto">
            <a:xfrm>
              <a:off x="5546" y="1710"/>
              <a:ext cx="60" cy="2"/>
            </a:xfrm>
            <a:custGeom>
              <a:avLst/>
              <a:gdLst>
                <a:gd name="T0" fmla="*/ 0 w 354"/>
                <a:gd name="T1" fmla="*/ 0 h 13"/>
                <a:gd name="T2" fmla="*/ 0 w 354"/>
                <a:gd name="T3" fmla="*/ 0 h 13"/>
                <a:gd name="T4" fmla="*/ 0 w 354"/>
                <a:gd name="T5" fmla="*/ 0 h 13"/>
                <a:gd name="T6" fmla="*/ 0 w 354"/>
                <a:gd name="T7" fmla="*/ 0 h 13"/>
                <a:gd name="T8" fmla="*/ 0 60000 65536"/>
                <a:gd name="T9" fmla="*/ 0 60000 65536"/>
                <a:gd name="T10" fmla="*/ 0 60000 65536"/>
                <a:gd name="T11" fmla="*/ 0 60000 65536"/>
                <a:gd name="T12" fmla="*/ 0 w 354"/>
                <a:gd name="T13" fmla="*/ 0 h 13"/>
                <a:gd name="T14" fmla="*/ 354 w 354"/>
                <a:gd name="T15" fmla="*/ 13 h 13"/>
              </a:gdLst>
              <a:ahLst/>
              <a:cxnLst>
                <a:cxn ang="T8">
                  <a:pos x="T0" y="T1"/>
                </a:cxn>
                <a:cxn ang="T9">
                  <a:pos x="T2" y="T3"/>
                </a:cxn>
                <a:cxn ang="T10">
                  <a:pos x="T4" y="T5"/>
                </a:cxn>
                <a:cxn ang="T11">
                  <a:pos x="T6" y="T7"/>
                </a:cxn>
              </a:cxnLst>
              <a:rect l="T12" t="T13" r="T14" b="T15"/>
              <a:pathLst>
                <a:path w="354" h="13">
                  <a:moveTo>
                    <a:pt x="354" y="13"/>
                  </a:moveTo>
                  <a:lnTo>
                    <a:pt x="354" y="0"/>
                  </a:lnTo>
                  <a:lnTo>
                    <a:pt x="0" y="13"/>
                  </a:lnTo>
                  <a:lnTo>
                    <a:pt x="35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4" name="Freeform 170"/>
            <p:cNvSpPr>
              <a:spLocks/>
            </p:cNvSpPr>
            <p:nvPr/>
          </p:nvSpPr>
          <p:spPr bwMode="auto">
            <a:xfrm>
              <a:off x="5546" y="1710"/>
              <a:ext cx="60" cy="2"/>
            </a:xfrm>
            <a:custGeom>
              <a:avLst/>
              <a:gdLst>
                <a:gd name="T0" fmla="*/ 0 w 354"/>
                <a:gd name="T1" fmla="*/ 0 h 13"/>
                <a:gd name="T2" fmla="*/ 0 w 354"/>
                <a:gd name="T3" fmla="*/ 0 h 13"/>
                <a:gd name="T4" fmla="*/ 0 w 354"/>
                <a:gd name="T5" fmla="*/ 0 h 13"/>
                <a:gd name="T6" fmla="*/ 0 w 354"/>
                <a:gd name="T7" fmla="*/ 0 h 13"/>
                <a:gd name="T8" fmla="*/ 0 60000 65536"/>
                <a:gd name="T9" fmla="*/ 0 60000 65536"/>
                <a:gd name="T10" fmla="*/ 0 60000 65536"/>
                <a:gd name="T11" fmla="*/ 0 60000 65536"/>
                <a:gd name="T12" fmla="*/ 0 w 354"/>
                <a:gd name="T13" fmla="*/ 0 h 13"/>
                <a:gd name="T14" fmla="*/ 354 w 354"/>
                <a:gd name="T15" fmla="*/ 13 h 13"/>
              </a:gdLst>
              <a:ahLst/>
              <a:cxnLst>
                <a:cxn ang="T8">
                  <a:pos x="T0" y="T1"/>
                </a:cxn>
                <a:cxn ang="T9">
                  <a:pos x="T2" y="T3"/>
                </a:cxn>
                <a:cxn ang="T10">
                  <a:pos x="T4" y="T5"/>
                </a:cxn>
                <a:cxn ang="T11">
                  <a:pos x="T6" y="T7"/>
                </a:cxn>
              </a:cxnLst>
              <a:rect l="T12" t="T13" r="T14" b="T15"/>
              <a:pathLst>
                <a:path w="354" h="13">
                  <a:moveTo>
                    <a:pt x="354" y="0"/>
                  </a:moveTo>
                  <a:lnTo>
                    <a:pt x="0" y="13"/>
                  </a:lnTo>
                  <a:lnTo>
                    <a:pt x="0" y="0"/>
                  </a:lnTo>
                  <a:lnTo>
                    <a:pt x="3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5" name="Rectangle 171"/>
            <p:cNvSpPr>
              <a:spLocks noChangeArrowheads="1"/>
            </p:cNvSpPr>
            <p:nvPr/>
          </p:nvSpPr>
          <p:spPr bwMode="auto">
            <a:xfrm>
              <a:off x="5546" y="1710"/>
              <a:ext cx="6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36" name="Freeform 172"/>
            <p:cNvSpPr>
              <a:spLocks/>
            </p:cNvSpPr>
            <p:nvPr/>
          </p:nvSpPr>
          <p:spPr bwMode="auto">
            <a:xfrm>
              <a:off x="5515" y="1711"/>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7" name="Freeform 173"/>
            <p:cNvSpPr>
              <a:spLocks/>
            </p:cNvSpPr>
            <p:nvPr/>
          </p:nvSpPr>
          <p:spPr bwMode="auto">
            <a:xfrm>
              <a:off x="5517" y="1711"/>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38" name="Freeform 174"/>
            <p:cNvSpPr>
              <a:spLocks/>
            </p:cNvSpPr>
            <p:nvPr/>
          </p:nvSpPr>
          <p:spPr bwMode="auto">
            <a:xfrm>
              <a:off x="5515"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39" name="Freeform 175"/>
            <p:cNvSpPr>
              <a:spLocks/>
            </p:cNvSpPr>
            <p:nvPr/>
          </p:nvSpPr>
          <p:spPr bwMode="auto">
            <a:xfrm>
              <a:off x="5520" y="1721"/>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0" y="10"/>
                  </a:moveTo>
                  <a:lnTo>
                    <a:pt x="10" y="0"/>
                  </a:lnTo>
                  <a:lnTo>
                    <a:pt x="69"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0" name="Freeform 176"/>
            <p:cNvSpPr>
              <a:spLocks/>
            </p:cNvSpPr>
            <p:nvPr/>
          </p:nvSpPr>
          <p:spPr bwMode="auto">
            <a:xfrm>
              <a:off x="5521" y="1721"/>
              <a:ext cx="10" cy="6"/>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0" y="0"/>
                  </a:moveTo>
                  <a:lnTo>
                    <a:pt x="59" y="38"/>
                  </a:lnTo>
                  <a:lnTo>
                    <a:pt x="59"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1" name="Freeform 177"/>
            <p:cNvSpPr>
              <a:spLocks/>
            </p:cNvSpPr>
            <p:nvPr/>
          </p:nvSpPr>
          <p:spPr bwMode="auto">
            <a:xfrm>
              <a:off x="5520" y="1721"/>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10"/>
                  </a:moveTo>
                  <a:lnTo>
                    <a:pt x="10" y="0"/>
                  </a:lnTo>
                  <a:lnTo>
                    <a:pt x="69" y="25"/>
                  </a:lnTo>
                  <a:lnTo>
                    <a:pt x="69"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2" name="Freeform 178"/>
            <p:cNvSpPr>
              <a:spLocks/>
            </p:cNvSpPr>
            <p:nvPr/>
          </p:nvSpPr>
          <p:spPr bwMode="auto">
            <a:xfrm>
              <a:off x="5531" y="1723"/>
              <a:ext cx="12"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3" name="Freeform 179"/>
            <p:cNvSpPr>
              <a:spLocks/>
            </p:cNvSpPr>
            <p:nvPr/>
          </p:nvSpPr>
          <p:spPr bwMode="auto">
            <a:xfrm>
              <a:off x="5531" y="1721"/>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4" name="Freeform 180"/>
            <p:cNvSpPr>
              <a:spLocks/>
            </p:cNvSpPr>
            <p:nvPr/>
          </p:nvSpPr>
          <p:spPr bwMode="auto">
            <a:xfrm>
              <a:off x="5531"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59"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5" name="Freeform 181"/>
            <p:cNvSpPr>
              <a:spLocks/>
            </p:cNvSpPr>
            <p:nvPr/>
          </p:nvSpPr>
          <p:spPr bwMode="auto">
            <a:xfrm>
              <a:off x="5541" y="1711"/>
              <a:ext cx="6" cy="12"/>
            </a:xfrm>
            <a:custGeom>
              <a:avLst/>
              <a:gdLst>
                <a:gd name="T0" fmla="*/ 0 w 39"/>
                <a:gd name="T1" fmla="*/ 0 h 69"/>
                <a:gd name="T2" fmla="*/ 0 w 39"/>
                <a:gd name="T3" fmla="*/ 0 h 69"/>
                <a:gd name="T4" fmla="*/ 0 w 39"/>
                <a:gd name="T5" fmla="*/ 0 h 69"/>
                <a:gd name="T6" fmla="*/ 0 w 39"/>
                <a:gd name="T7" fmla="*/ 0 h 69"/>
                <a:gd name="T8" fmla="*/ 0 60000 65536"/>
                <a:gd name="T9" fmla="*/ 0 60000 65536"/>
                <a:gd name="T10" fmla="*/ 0 60000 65536"/>
                <a:gd name="T11" fmla="*/ 0 60000 65536"/>
                <a:gd name="T12" fmla="*/ 0 w 39"/>
                <a:gd name="T13" fmla="*/ 0 h 69"/>
                <a:gd name="T14" fmla="*/ 39 w 39"/>
                <a:gd name="T15" fmla="*/ 69 h 69"/>
              </a:gdLst>
              <a:ahLst/>
              <a:cxnLst>
                <a:cxn ang="T8">
                  <a:pos x="T0" y="T1"/>
                </a:cxn>
                <a:cxn ang="T9">
                  <a:pos x="T2" y="T3"/>
                </a:cxn>
                <a:cxn ang="T10">
                  <a:pos x="T4" y="T5"/>
                </a:cxn>
                <a:cxn ang="T11">
                  <a:pos x="T6" y="T7"/>
                </a:cxn>
              </a:cxnLst>
              <a:rect l="T12" t="T13" r="T14" b="T15"/>
              <a:pathLst>
                <a:path w="39" h="69">
                  <a:moveTo>
                    <a:pt x="10" y="69"/>
                  </a:moveTo>
                  <a:lnTo>
                    <a:pt x="0" y="59"/>
                  </a:lnTo>
                  <a:lnTo>
                    <a:pt x="39"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6" name="Freeform 182"/>
            <p:cNvSpPr>
              <a:spLocks/>
            </p:cNvSpPr>
            <p:nvPr/>
          </p:nvSpPr>
          <p:spPr bwMode="auto">
            <a:xfrm>
              <a:off x="5541" y="1711"/>
              <a:ext cx="6" cy="10"/>
            </a:xfrm>
            <a:custGeom>
              <a:avLst/>
              <a:gdLst>
                <a:gd name="T0" fmla="*/ 0 w 39"/>
                <a:gd name="T1" fmla="*/ 0 h 59"/>
                <a:gd name="T2" fmla="*/ 0 w 39"/>
                <a:gd name="T3" fmla="*/ 0 h 59"/>
                <a:gd name="T4" fmla="*/ 0 w 39"/>
                <a:gd name="T5" fmla="*/ 0 h 59"/>
                <a:gd name="T6" fmla="*/ 0 w 39"/>
                <a:gd name="T7" fmla="*/ 0 h 59"/>
                <a:gd name="T8" fmla="*/ 0 60000 65536"/>
                <a:gd name="T9" fmla="*/ 0 60000 65536"/>
                <a:gd name="T10" fmla="*/ 0 60000 65536"/>
                <a:gd name="T11" fmla="*/ 0 60000 65536"/>
                <a:gd name="T12" fmla="*/ 0 w 39"/>
                <a:gd name="T13" fmla="*/ 0 h 59"/>
                <a:gd name="T14" fmla="*/ 39 w 39"/>
                <a:gd name="T15" fmla="*/ 59 h 59"/>
              </a:gdLst>
              <a:ahLst/>
              <a:cxnLst>
                <a:cxn ang="T8">
                  <a:pos x="T0" y="T1"/>
                </a:cxn>
                <a:cxn ang="T9">
                  <a:pos x="T2" y="T3"/>
                </a:cxn>
                <a:cxn ang="T10">
                  <a:pos x="T4" y="T5"/>
                </a:cxn>
                <a:cxn ang="T11">
                  <a:pos x="T6" y="T7"/>
                </a:cxn>
              </a:cxnLst>
              <a:rect l="T12" t="T13" r="T14" b="T15"/>
              <a:pathLst>
                <a:path w="39" h="59">
                  <a:moveTo>
                    <a:pt x="0" y="59"/>
                  </a:moveTo>
                  <a:lnTo>
                    <a:pt x="39" y="0"/>
                  </a:lnTo>
                  <a:lnTo>
                    <a:pt x="26"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7" name="Freeform 183"/>
            <p:cNvSpPr>
              <a:spLocks/>
            </p:cNvSpPr>
            <p:nvPr/>
          </p:nvSpPr>
          <p:spPr bwMode="auto">
            <a:xfrm>
              <a:off x="5541" y="1711"/>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10" y="69"/>
                  </a:moveTo>
                  <a:lnTo>
                    <a:pt x="0" y="59"/>
                  </a:lnTo>
                  <a:lnTo>
                    <a:pt x="26" y="0"/>
                  </a:lnTo>
                  <a:lnTo>
                    <a:pt x="39"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8" name="Freeform 184"/>
            <p:cNvSpPr>
              <a:spLocks/>
            </p:cNvSpPr>
            <p:nvPr/>
          </p:nvSpPr>
          <p:spPr bwMode="auto">
            <a:xfrm>
              <a:off x="5512" y="1700"/>
              <a:ext cx="5" cy="11"/>
            </a:xfrm>
            <a:custGeom>
              <a:avLst/>
              <a:gdLst>
                <a:gd name="T0" fmla="*/ 0 w 28"/>
                <a:gd name="T1" fmla="*/ 0 h 70"/>
                <a:gd name="T2" fmla="*/ 0 w 28"/>
                <a:gd name="T3" fmla="*/ 0 h 70"/>
                <a:gd name="T4" fmla="*/ 0 w 28"/>
                <a:gd name="T5" fmla="*/ 0 h 70"/>
                <a:gd name="T6" fmla="*/ 0 w 28"/>
                <a:gd name="T7" fmla="*/ 0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49" name="Freeform 185"/>
            <p:cNvSpPr>
              <a:spLocks/>
            </p:cNvSpPr>
            <p:nvPr/>
          </p:nvSpPr>
          <p:spPr bwMode="auto">
            <a:xfrm>
              <a:off x="5511"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0" name="Freeform 186"/>
            <p:cNvSpPr>
              <a:spLocks/>
            </p:cNvSpPr>
            <p:nvPr/>
          </p:nvSpPr>
          <p:spPr bwMode="auto">
            <a:xfrm>
              <a:off x="5511"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10"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1" name="Freeform 187"/>
            <p:cNvSpPr>
              <a:spLocks/>
            </p:cNvSpPr>
            <p:nvPr/>
          </p:nvSpPr>
          <p:spPr bwMode="auto">
            <a:xfrm>
              <a:off x="5501" y="1695"/>
              <a:ext cx="11" cy="6"/>
            </a:xfrm>
            <a:custGeom>
              <a:avLst/>
              <a:gdLst>
                <a:gd name="T0" fmla="*/ 0 w 70"/>
                <a:gd name="T1" fmla="*/ 0 h 38"/>
                <a:gd name="T2" fmla="*/ 0 w 70"/>
                <a:gd name="T3" fmla="*/ 0 h 38"/>
                <a:gd name="T4" fmla="*/ 0 w 70"/>
                <a:gd name="T5" fmla="*/ 0 h 38"/>
                <a:gd name="T6" fmla="*/ 0 w 70"/>
                <a:gd name="T7" fmla="*/ 0 h 38"/>
                <a:gd name="T8" fmla="*/ 0 60000 65536"/>
                <a:gd name="T9" fmla="*/ 0 60000 65536"/>
                <a:gd name="T10" fmla="*/ 0 60000 65536"/>
                <a:gd name="T11" fmla="*/ 0 60000 65536"/>
                <a:gd name="T12" fmla="*/ 0 w 70"/>
                <a:gd name="T13" fmla="*/ 0 h 38"/>
                <a:gd name="T14" fmla="*/ 70 w 70"/>
                <a:gd name="T15" fmla="*/ 38 h 38"/>
              </a:gdLst>
              <a:ahLst/>
              <a:cxnLst>
                <a:cxn ang="T8">
                  <a:pos x="T0" y="T1"/>
                </a:cxn>
                <a:cxn ang="T9">
                  <a:pos x="T2" y="T3"/>
                </a:cxn>
                <a:cxn ang="T10">
                  <a:pos x="T4" y="T5"/>
                </a:cxn>
                <a:cxn ang="T11">
                  <a:pos x="T6" y="T7"/>
                </a:cxn>
              </a:cxnLst>
              <a:rect l="T12" t="T13" r="T14" b="T15"/>
              <a:pathLst>
                <a:path w="70" h="38">
                  <a:moveTo>
                    <a:pt x="70" y="28"/>
                  </a:moveTo>
                  <a:lnTo>
                    <a:pt x="60" y="38"/>
                  </a:lnTo>
                  <a:lnTo>
                    <a:pt x="0" y="0"/>
                  </a:lnTo>
                  <a:lnTo>
                    <a:pt x="7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2" name="Freeform 188"/>
            <p:cNvSpPr>
              <a:spLocks/>
            </p:cNvSpPr>
            <p:nvPr/>
          </p:nvSpPr>
          <p:spPr bwMode="auto">
            <a:xfrm>
              <a:off x="5501" y="1695"/>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3"/>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3" name="Freeform 189"/>
            <p:cNvSpPr>
              <a:spLocks/>
            </p:cNvSpPr>
            <p:nvPr/>
          </p:nvSpPr>
          <p:spPr bwMode="auto">
            <a:xfrm>
              <a:off x="5501" y="1695"/>
              <a:ext cx="11" cy="6"/>
            </a:xfrm>
            <a:custGeom>
              <a:avLst/>
              <a:gdLst>
                <a:gd name="T0" fmla="*/ 0 w 70"/>
                <a:gd name="T1" fmla="*/ 0 h 38"/>
                <a:gd name="T2" fmla="*/ 0 w 70"/>
                <a:gd name="T3" fmla="*/ 0 h 38"/>
                <a:gd name="T4" fmla="*/ 0 w 70"/>
                <a:gd name="T5" fmla="*/ 0 h 38"/>
                <a:gd name="T6" fmla="*/ 0 w 70"/>
                <a:gd name="T7" fmla="*/ 0 h 38"/>
                <a:gd name="T8" fmla="*/ 0 w 70"/>
                <a:gd name="T9" fmla="*/ 0 h 38"/>
                <a:gd name="T10" fmla="*/ 0 60000 65536"/>
                <a:gd name="T11" fmla="*/ 0 60000 65536"/>
                <a:gd name="T12" fmla="*/ 0 60000 65536"/>
                <a:gd name="T13" fmla="*/ 0 60000 65536"/>
                <a:gd name="T14" fmla="*/ 0 60000 65536"/>
                <a:gd name="T15" fmla="*/ 0 w 70"/>
                <a:gd name="T16" fmla="*/ 0 h 38"/>
                <a:gd name="T17" fmla="*/ 70 w 70"/>
                <a:gd name="T18" fmla="*/ 38 h 38"/>
              </a:gdLst>
              <a:ahLst/>
              <a:cxnLst>
                <a:cxn ang="T10">
                  <a:pos x="T0" y="T1"/>
                </a:cxn>
                <a:cxn ang="T11">
                  <a:pos x="T2" y="T3"/>
                </a:cxn>
                <a:cxn ang="T12">
                  <a:pos x="T4" y="T5"/>
                </a:cxn>
                <a:cxn ang="T13">
                  <a:pos x="T6" y="T7"/>
                </a:cxn>
                <a:cxn ang="T14">
                  <a:pos x="T8" y="T9"/>
                </a:cxn>
              </a:cxnLst>
              <a:rect l="T15" t="T16" r="T17" b="T18"/>
              <a:pathLst>
                <a:path w="70" h="38">
                  <a:moveTo>
                    <a:pt x="70" y="28"/>
                  </a:moveTo>
                  <a:lnTo>
                    <a:pt x="60" y="38"/>
                  </a:lnTo>
                  <a:lnTo>
                    <a:pt x="0" y="13"/>
                  </a:lnTo>
                  <a:lnTo>
                    <a:pt x="0" y="0"/>
                  </a:lnTo>
                  <a:lnTo>
                    <a:pt x="70"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4" name="Freeform 190"/>
            <p:cNvSpPr>
              <a:spLocks/>
            </p:cNvSpPr>
            <p:nvPr/>
          </p:nvSpPr>
          <p:spPr bwMode="auto">
            <a:xfrm>
              <a:off x="5489"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5" name="Freeform 191"/>
            <p:cNvSpPr>
              <a:spLocks/>
            </p:cNvSpPr>
            <p:nvPr/>
          </p:nvSpPr>
          <p:spPr bwMode="auto">
            <a:xfrm>
              <a:off x="5489"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6" name="Freeform 192"/>
            <p:cNvSpPr>
              <a:spLocks/>
            </p:cNvSpPr>
            <p:nvPr/>
          </p:nvSpPr>
          <p:spPr bwMode="auto">
            <a:xfrm>
              <a:off x="5489"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7" name="Freeform 193"/>
            <p:cNvSpPr>
              <a:spLocks/>
            </p:cNvSpPr>
            <p:nvPr/>
          </p:nvSpPr>
          <p:spPr bwMode="auto">
            <a:xfrm>
              <a:off x="5485" y="1700"/>
              <a:ext cx="6" cy="11"/>
            </a:xfrm>
            <a:custGeom>
              <a:avLst/>
              <a:gdLst>
                <a:gd name="T0" fmla="*/ 0 w 38"/>
                <a:gd name="T1" fmla="*/ 0 h 70"/>
                <a:gd name="T2" fmla="*/ 0 w 38"/>
                <a:gd name="T3" fmla="*/ 0 h 70"/>
                <a:gd name="T4" fmla="*/ 0 w 38"/>
                <a:gd name="T5" fmla="*/ 0 h 70"/>
                <a:gd name="T6" fmla="*/ 0 w 38"/>
                <a:gd name="T7" fmla="*/ 0 h 70"/>
                <a:gd name="T8" fmla="*/ 0 60000 65536"/>
                <a:gd name="T9" fmla="*/ 0 60000 65536"/>
                <a:gd name="T10" fmla="*/ 0 60000 65536"/>
                <a:gd name="T11" fmla="*/ 0 60000 65536"/>
                <a:gd name="T12" fmla="*/ 0 w 38"/>
                <a:gd name="T13" fmla="*/ 0 h 70"/>
                <a:gd name="T14" fmla="*/ 38 w 38"/>
                <a:gd name="T15" fmla="*/ 70 h 70"/>
              </a:gdLst>
              <a:ahLst/>
              <a:cxnLst>
                <a:cxn ang="T8">
                  <a:pos x="T0" y="T1"/>
                </a:cxn>
                <a:cxn ang="T9">
                  <a:pos x="T2" y="T3"/>
                </a:cxn>
                <a:cxn ang="T10">
                  <a:pos x="T4" y="T5"/>
                </a:cxn>
                <a:cxn ang="T11">
                  <a:pos x="T6" y="T7"/>
                </a:cxn>
              </a:cxnLst>
              <a:rect l="T12" t="T13" r="T14" b="T15"/>
              <a:pathLst>
                <a:path w="38" h="70">
                  <a:moveTo>
                    <a:pt x="28" y="0"/>
                  </a:moveTo>
                  <a:lnTo>
                    <a:pt x="38" y="10"/>
                  </a:lnTo>
                  <a:lnTo>
                    <a:pt x="0" y="7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8" name="Freeform 194"/>
            <p:cNvSpPr>
              <a:spLocks/>
            </p:cNvSpPr>
            <p:nvPr/>
          </p:nvSpPr>
          <p:spPr bwMode="auto">
            <a:xfrm>
              <a:off x="5485" y="1701"/>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59" name="Freeform 195"/>
            <p:cNvSpPr>
              <a:spLocks/>
            </p:cNvSpPr>
            <p:nvPr/>
          </p:nvSpPr>
          <p:spPr bwMode="auto">
            <a:xfrm>
              <a:off x="5485"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28" y="0"/>
                  </a:moveTo>
                  <a:lnTo>
                    <a:pt x="38" y="10"/>
                  </a:lnTo>
                  <a:lnTo>
                    <a:pt x="13" y="70"/>
                  </a:lnTo>
                  <a:lnTo>
                    <a:pt x="0" y="70"/>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0" name="Freeform 196"/>
            <p:cNvSpPr>
              <a:spLocks/>
            </p:cNvSpPr>
            <p:nvPr/>
          </p:nvSpPr>
          <p:spPr bwMode="auto">
            <a:xfrm>
              <a:off x="5427" y="1710"/>
              <a:ext cx="59" cy="2"/>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1" name="Freeform 197"/>
            <p:cNvSpPr>
              <a:spLocks/>
            </p:cNvSpPr>
            <p:nvPr/>
          </p:nvSpPr>
          <p:spPr bwMode="auto">
            <a:xfrm>
              <a:off x="5427" y="1710"/>
              <a:ext cx="59" cy="2"/>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2" name="Rectangle 198"/>
            <p:cNvSpPr>
              <a:spLocks noChangeArrowheads="1"/>
            </p:cNvSpPr>
            <p:nvPr/>
          </p:nvSpPr>
          <p:spPr bwMode="auto">
            <a:xfrm>
              <a:off x="5427" y="1710"/>
              <a:ext cx="5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63" name="Freeform 199"/>
            <p:cNvSpPr>
              <a:spLocks/>
            </p:cNvSpPr>
            <p:nvPr/>
          </p:nvSpPr>
          <p:spPr bwMode="auto">
            <a:xfrm>
              <a:off x="4204" y="1710"/>
              <a:ext cx="1223" cy="2"/>
            </a:xfrm>
            <a:custGeom>
              <a:avLst/>
              <a:gdLst>
                <a:gd name="T0" fmla="*/ 1 w 7334"/>
                <a:gd name="T1" fmla="*/ 0 h 14"/>
                <a:gd name="T2" fmla="*/ 1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14"/>
                  </a:moveTo>
                  <a:lnTo>
                    <a:pt x="7334" y="0"/>
                  </a:lnTo>
                  <a:lnTo>
                    <a:pt x="0" y="14"/>
                  </a:lnTo>
                  <a:lnTo>
                    <a:pt x="73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4" name="Freeform 200"/>
            <p:cNvSpPr>
              <a:spLocks/>
            </p:cNvSpPr>
            <p:nvPr/>
          </p:nvSpPr>
          <p:spPr bwMode="auto">
            <a:xfrm>
              <a:off x="4204" y="1710"/>
              <a:ext cx="1223" cy="2"/>
            </a:xfrm>
            <a:custGeom>
              <a:avLst/>
              <a:gdLst>
                <a:gd name="T0" fmla="*/ 1 w 7334"/>
                <a:gd name="T1" fmla="*/ 0 h 14"/>
                <a:gd name="T2" fmla="*/ 0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0"/>
                  </a:moveTo>
                  <a:lnTo>
                    <a:pt x="0" y="14"/>
                  </a:lnTo>
                  <a:lnTo>
                    <a:pt x="0" y="0"/>
                  </a:lnTo>
                  <a:lnTo>
                    <a:pt x="7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5" name="Rectangle 201"/>
            <p:cNvSpPr>
              <a:spLocks noChangeArrowheads="1"/>
            </p:cNvSpPr>
            <p:nvPr/>
          </p:nvSpPr>
          <p:spPr bwMode="auto">
            <a:xfrm>
              <a:off x="4204" y="1710"/>
              <a:ext cx="122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66" name="Freeform 202"/>
            <p:cNvSpPr>
              <a:spLocks/>
            </p:cNvSpPr>
            <p:nvPr/>
          </p:nvSpPr>
          <p:spPr bwMode="auto">
            <a:xfrm>
              <a:off x="4173" y="1711"/>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7" name="Freeform 203"/>
            <p:cNvSpPr>
              <a:spLocks/>
            </p:cNvSpPr>
            <p:nvPr/>
          </p:nvSpPr>
          <p:spPr bwMode="auto">
            <a:xfrm>
              <a:off x="4175" y="1711"/>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68" name="Freeform 204"/>
            <p:cNvSpPr>
              <a:spLocks/>
            </p:cNvSpPr>
            <p:nvPr/>
          </p:nvSpPr>
          <p:spPr bwMode="auto">
            <a:xfrm>
              <a:off x="4173"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9" name="Freeform 205"/>
            <p:cNvSpPr>
              <a:spLocks/>
            </p:cNvSpPr>
            <p:nvPr/>
          </p:nvSpPr>
          <p:spPr bwMode="auto">
            <a:xfrm>
              <a:off x="4178" y="1721"/>
              <a:ext cx="11" cy="6"/>
            </a:xfrm>
            <a:custGeom>
              <a:avLst/>
              <a:gdLst>
                <a:gd name="T0" fmla="*/ 0 w 70"/>
                <a:gd name="T1" fmla="*/ 0 h 38"/>
                <a:gd name="T2" fmla="*/ 0 w 70"/>
                <a:gd name="T3" fmla="*/ 0 h 38"/>
                <a:gd name="T4" fmla="*/ 0 w 70"/>
                <a:gd name="T5" fmla="*/ 0 h 38"/>
                <a:gd name="T6" fmla="*/ 0 w 70"/>
                <a:gd name="T7" fmla="*/ 0 h 38"/>
                <a:gd name="T8" fmla="*/ 0 60000 65536"/>
                <a:gd name="T9" fmla="*/ 0 60000 65536"/>
                <a:gd name="T10" fmla="*/ 0 60000 65536"/>
                <a:gd name="T11" fmla="*/ 0 60000 65536"/>
                <a:gd name="T12" fmla="*/ 0 w 70"/>
                <a:gd name="T13" fmla="*/ 0 h 38"/>
                <a:gd name="T14" fmla="*/ 70 w 70"/>
                <a:gd name="T15" fmla="*/ 38 h 38"/>
              </a:gdLst>
              <a:ahLst/>
              <a:cxnLst>
                <a:cxn ang="T8">
                  <a:pos x="T0" y="T1"/>
                </a:cxn>
                <a:cxn ang="T9">
                  <a:pos x="T2" y="T3"/>
                </a:cxn>
                <a:cxn ang="T10">
                  <a:pos x="T4" y="T5"/>
                </a:cxn>
                <a:cxn ang="T11">
                  <a:pos x="T6" y="T7"/>
                </a:cxn>
              </a:cxnLst>
              <a:rect l="T12" t="T13" r="T14" b="T15"/>
              <a:pathLst>
                <a:path w="70" h="38">
                  <a:moveTo>
                    <a:pt x="0" y="10"/>
                  </a:moveTo>
                  <a:lnTo>
                    <a:pt x="10" y="0"/>
                  </a:lnTo>
                  <a:lnTo>
                    <a:pt x="70"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0" name="Freeform 206"/>
            <p:cNvSpPr>
              <a:spLocks/>
            </p:cNvSpPr>
            <p:nvPr/>
          </p:nvSpPr>
          <p:spPr bwMode="auto">
            <a:xfrm>
              <a:off x="4179" y="1721"/>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0" y="0"/>
                  </a:moveTo>
                  <a:lnTo>
                    <a:pt x="60" y="38"/>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1" name="Freeform 207"/>
            <p:cNvSpPr>
              <a:spLocks/>
            </p:cNvSpPr>
            <p:nvPr/>
          </p:nvSpPr>
          <p:spPr bwMode="auto">
            <a:xfrm>
              <a:off x="4178" y="1721"/>
              <a:ext cx="11" cy="6"/>
            </a:xfrm>
            <a:custGeom>
              <a:avLst/>
              <a:gdLst>
                <a:gd name="T0" fmla="*/ 0 w 70"/>
                <a:gd name="T1" fmla="*/ 0 h 38"/>
                <a:gd name="T2" fmla="*/ 0 w 70"/>
                <a:gd name="T3" fmla="*/ 0 h 38"/>
                <a:gd name="T4" fmla="*/ 0 w 70"/>
                <a:gd name="T5" fmla="*/ 0 h 38"/>
                <a:gd name="T6" fmla="*/ 0 w 70"/>
                <a:gd name="T7" fmla="*/ 0 h 38"/>
                <a:gd name="T8" fmla="*/ 0 w 70"/>
                <a:gd name="T9" fmla="*/ 0 h 38"/>
                <a:gd name="T10" fmla="*/ 0 60000 65536"/>
                <a:gd name="T11" fmla="*/ 0 60000 65536"/>
                <a:gd name="T12" fmla="*/ 0 60000 65536"/>
                <a:gd name="T13" fmla="*/ 0 60000 65536"/>
                <a:gd name="T14" fmla="*/ 0 60000 65536"/>
                <a:gd name="T15" fmla="*/ 0 w 70"/>
                <a:gd name="T16" fmla="*/ 0 h 38"/>
                <a:gd name="T17" fmla="*/ 70 w 70"/>
                <a:gd name="T18" fmla="*/ 38 h 38"/>
              </a:gdLst>
              <a:ahLst/>
              <a:cxnLst>
                <a:cxn ang="T10">
                  <a:pos x="T0" y="T1"/>
                </a:cxn>
                <a:cxn ang="T11">
                  <a:pos x="T2" y="T3"/>
                </a:cxn>
                <a:cxn ang="T12">
                  <a:pos x="T4" y="T5"/>
                </a:cxn>
                <a:cxn ang="T13">
                  <a:pos x="T6" y="T7"/>
                </a:cxn>
                <a:cxn ang="T14">
                  <a:pos x="T8" y="T9"/>
                </a:cxn>
              </a:cxnLst>
              <a:rect l="T15" t="T16" r="T17" b="T18"/>
              <a:pathLst>
                <a:path w="70" h="38">
                  <a:moveTo>
                    <a:pt x="0" y="10"/>
                  </a:moveTo>
                  <a:lnTo>
                    <a:pt x="10" y="0"/>
                  </a:lnTo>
                  <a:lnTo>
                    <a:pt x="70" y="25"/>
                  </a:lnTo>
                  <a:lnTo>
                    <a:pt x="70"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2" name="Freeform 208"/>
            <p:cNvSpPr>
              <a:spLocks/>
            </p:cNvSpPr>
            <p:nvPr/>
          </p:nvSpPr>
          <p:spPr bwMode="auto">
            <a:xfrm>
              <a:off x="4189" y="1723"/>
              <a:ext cx="12"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3" name="Freeform 209"/>
            <p:cNvSpPr>
              <a:spLocks/>
            </p:cNvSpPr>
            <p:nvPr/>
          </p:nvSpPr>
          <p:spPr bwMode="auto">
            <a:xfrm>
              <a:off x="4189" y="1721"/>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4" name="Freeform 210"/>
            <p:cNvSpPr>
              <a:spLocks/>
            </p:cNvSpPr>
            <p:nvPr/>
          </p:nvSpPr>
          <p:spPr bwMode="auto">
            <a:xfrm>
              <a:off x="4189"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59"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5" name="Freeform 211"/>
            <p:cNvSpPr>
              <a:spLocks/>
            </p:cNvSpPr>
            <p:nvPr/>
          </p:nvSpPr>
          <p:spPr bwMode="auto">
            <a:xfrm>
              <a:off x="4199" y="1711"/>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6" name="Freeform 212"/>
            <p:cNvSpPr>
              <a:spLocks/>
            </p:cNvSpPr>
            <p:nvPr/>
          </p:nvSpPr>
          <p:spPr bwMode="auto">
            <a:xfrm>
              <a:off x="4199" y="1711"/>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7" name="Freeform 213"/>
            <p:cNvSpPr>
              <a:spLocks/>
            </p:cNvSpPr>
            <p:nvPr/>
          </p:nvSpPr>
          <p:spPr bwMode="auto">
            <a:xfrm>
              <a:off x="4199"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8" name="Freeform 214"/>
            <p:cNvSpPr>
              <a:spLocks/>
            </p:cNvSpPr>
            <p:nvPr/>
          </p:nvSpPr>
          <p:spPr bwMode="auto">
            <a:xfrm>
              <a:off x="4170" y="1700"/>
              <a:ext cx="5" cy="11"/>
            </a:xfrm>
            <a:custGeom>
              <a:avLst/>
              <a:gdLst>
                <a:gd name="T0" fmla="*/ 0 w 28"/>
                <a:gd name="T1" fmla="*/ 0 h 70"/>
                <a:gd name="T2" fmla="*/ 0 w 28"/>
                <a:gd name="T3" fmla="*/ 0 h 70"/>
                <a:gd name="T4" fmla="*/ 0 w 28"/>
                <a:gd name="T5" fmla="*/ 0 h 70"/>
                <a:gd name="T6" fmla="*/ 0 w 28"/>
                <a:gd name="T7" fmla="*/ 0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79" name="Freeform 215"/>
            <p:cNvSpPr>
              <a:spLocks/>
            </p:cNvSpPr>
            <p:nvPr/>
          </p:nvSpPr>
          <p:spPr bwMode="auto">
            <a:xfrm>
              <a:off x="4169"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0" name="Freeform 216"/>
            <p:cNvSpPr>
              <a:spLocks/>
            </p:cNvSpPr>
            <p:nvPr/>
          </p:nvSpPr>
          <p:spPr bwMode="auto">
            <a:xfrm>
              <a:off x="4169"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10"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1" name="Freeform 217"/>
            <p:cNvSpPr>
              <a:spLocks/>
            </p:cNvSpPr>
            <p:nvPr/>
          </p:nvSpPr>
          <p:spPr bwMode="auto">
            <a:xfrm>
              <a:off x="4159" y="1695"/>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8"/>
                  </a:moveTo>
                  <a:lnTo>
                    <a:pt x="59" y="38"/>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2" name="Freeform 218"/>
            <p:cNvSpPr>
              <a:spLocks/>
            </p:cNvSpPr>
            <p:nvPr/>
          </p:nvSpPr>
          <p:spPr bwMode="auto">
            <a:xfrm>
              <a:off x="4159" y="1695"/>
              <a:ext cx="10" cy="6"/>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59" y="38"/>
                  </a:moveTo>
                  <a:lnTo>
                    <a:pt x="0" y="0"/>
                  </a:lnTo>
                  <a:lnTo>
                    <a:pt x="0" y="13"/>
                  </a:lnTo>
                  <a:lnTo>
                    <a:pt x="5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3" name="Freeform 219"/>
            <p:cNvSpPr>
              <a:spLocks/>
            </p:cNvSpPr>
            <p:nvPr/>
          </p:nvSpPr>
          <p:spPr bwMode="auto">
            <a:xfrm>
              <a:off x="4159" y="1695"/>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8"/>
                  </a:moveTo>
                  <a:lnTo>
                    <a:pt x="59" y="38"/>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4" name="Freeform 220"/>
            <p:cNvSpPr>
              <a:spLocks/>
            </p:cNvSpPr>
            <p:nvPr/>
          </p:nvSpPr>
          <p:spPr bwMode="auto">
            <a:xfrm>
              <a:off x="4147"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5" name="Freeform 221"/>
            <p:cNvSpPr>
              <a:spLocks/>
            </p:cNvSpPr>
            <p:nvPr/>
          </p:nvSpPr>
          <p:spPr bwMode="auto">
            <a:xfrm>
              <a:off x="4147"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6" name="Freeform 222"/>
            <p:cNvSpPr>
              <a:spLocks/>
            </p:cNvSpPr>
            <p:nvPr/>
          </p:nvSpPr>
          <p:spPr bwMode="auto">
            <a:xfrm>
              <a:off x="4147"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7" name="Freeform 223"/>
            <p:cNvSpPr>
              <a:spLocks/>
            </p:cNvSpPr>
            <p:nvPr/>
          </p:nvSpPr>
          <p:spPr bwMode="auto">
            <a:xfrm>
              <a:off x="4143" y="1700"/>
              <a:ext cx="6" cy="11"/>
            </a:xfrm>
            <a:custGeom>
              <a:avLst/>
              <a:gdLst>
                <a:gd name="T0" fmla="*/ 0 w 39"/>
                <a:gd name="T1" fmla="*/ 0 h 70"/>
                <a:gd name="T2" fmla="*/ 0 w 39"/>
                <a:gd name="T3" fmla="*/ 0 h 70"/>
                <a:gd name="T4" fmla="*/ 0 w 39"/>
                <a:gd name="T5" fmla="*/ 0 h 70"/>
                <a:gd name="T6" fmla="*/ 0 w 39"/>
                <a:gd name="T7" fmla="*/ 0 h 70"/>
                <a:gd name="T8" fmla="*/ 0 60000 65536"/>
                <a:gd name="T9" fmla="*/ 0 60000 65536"/>
                <a:gd name="T10" fmla="*/ 0 60000 65536"/>
                <a:gd name="T11" fmla="*/ 0 60000 65536"/>
                <a:gd name="T12" fmla="*/ 0 w 39"/>
                <a:gd name="T13" fmla="*/ 0 h 70"/>
                <a:gd name="T14" fmla="*/ 39 w 39"/>
                <a:gd name="T15" fmla="*/ 70 h 70"/>
              </a:gdLst>
              <a:ahLst/>
              <a:cxnLst>
                <a:cxn ang="T8">
                  <a:pos x="T0" y="T1"/>
                </a:cxn>
                <a:cxn ang="T9">
                  <a:pos x="T2" y="T3"/>
                </a:cxn>
                <a:cxn ang="T10">
                  <a:pos x="T4" y="T5"/>
                </a:cxn>
                <a:cxn ang="T11">
                  <a:pos x="T6" y="T7"/>
                </a:cxn>
              </a:cxnLst>
              <a:rect l="T12" t="T13" r="T14" b="T15"/>
              <a:pathLst>
                <a:path w="39" h="70">
                  <a:moveTo>
                    <a:pt x="29" y="0"/>
                  </a:moveTo>
                  <a:lnTo>
                    <a:pt x="39" y="10"/>
                  </a:lnTo>
                  <a:lnTo>
                    <a:pt x="0" y="7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8" name="Freeform 224"/>
            <p:cNvSpPr>
              <a:spLocks/>
            </p:cNvSpPr>
            <p:nvPr/>
          </p:nvSpPr>
          <p:spPr bwMode="auto">
            <a:xfrm>
              <a:off x="4143" y="1701"/>
              <a:ext cx="6" cy="10"/>
            </a:xfrm>
            <a:custGeom>
              <a:avLst/>
              <a:gdLst>
                <a:gd name="T0" fmla="*/ 0 w 39"/>
                <a:gd name="T1" fmla="*/ 0 h 60"/>
                <a:gd name="T2" fmla="*/ 0 w 39"/>
                <a:gd name="T3" fmla="*/ 0 h 60"/>
                <a:gd name="T4" fmla="*/ 0 w 39"/>
                <a:gd name="T5" fmla="*/ 0 h 60"/>
                <a:gd name="T6" fmla="*/ 0 w 39"/>
                <a:gd name="T7" fmla="*/ 0 h 60"/>
                <a:gd name="T8" fmla="*/ 0 60000 65536"/>
                <a:gd name="T9" fmla="*/ 0 60000 65536"/>
                <a:gd name="T10" fmla="*/ 0 60000 65536"/>
                <a:gd name="T11" fmla="*/ 0 60000 65536"/>
                <a:gd name="T12" fmla="*/ 0 w 39"/>
                <a:gd name="T13" fmla="*/ 0 h 60"/>
                <a:gd name="T14" fmla="*/ 39 w 39"/>
                <a:gd name="T15" fmla="*/ 60 h 60"/>
              </a:gdLst>
              <a:ahLst/>
              <a:cxnLst>
                <a:cxn ang="T8">
                  <a:pos x="T0" y="T1"/>
                </a:cxn>
                <a:cxn ang="T9">
                  <a:pos x="T2" y="T3"/>
                </a:cxn>
                <a:cxn ang="T10">
                  <a:pos x="T4" y="T5"/>
                </a:cxn>
                <a:cxn ang="T11">
                  <a:pos x="T6" y="T7"/>
                </a:cxn>
              </a:cxnLst>
              <a:rect l="T12" t="T13" r="T14" b="T15"/>
              <a:pathLst>
                <a:path w="39" h="60">
                  <a:moveTo>
                    <a:pt x="39" y="0"/>
                  </a:moveTo>
                  <a:lnTo>
                    <a:pt x="0" y="60"/>
                  </a:lnTo>
                  <a:lnTo>
                    <a:pt x="14" y="6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89" name="Freeform 225"/>
            <p:cNvSpPr>
              <a:spLocks/>
            </p:cNvSpPr>
            <p:nvPr/>
          </p:nvSpPr>
          <p:spPr bwMode="auto">
            <a:xfrm>
              <a:off x="4143" y="1700"/>
              <a:ext cx="6" cy="11"/>
            </a:xfrm>
            <a:custGeom>
              <a:avLst/>
              <a:gdLst>
                <a:gd name="T0" fmla="*/ 0 w 39"/>
                <a:gd name="T1" fmla="*/ 0 h 70"/>
                <a:gd name="T2" fmla="*/ 0 w 39"/>
                <a:gd name="T3" fmla="*/ 0 h 70"/>
                <a:gd name="T4" fmla="*/ 0 w 39"/>
                <a:gd name="T5" fmla="*/ 0 h 70"/>
                <a:gd name="T6" fmla="*/ 0 w 39"/>
                <a:gd name="T7" fmla="*/ 0 h 70"/>
                <a:gd name="T8" fmla="*/ 0 w 39"/>
                <a:gd name="T9" fmla="*/ 0 h 70"/>
                <a:gd name="T10" fmla="*/ 0 60000 65536"/>
                <a:gd name="T11" fmla="*/ 0 60000 65536"/>
                <a:gd name="T12" fmla="*/ 0 60000 65536"/>
                <a:gd name="T13" fmla="*/ 0 60000 65536"/>
                <a:gd name="T14" fmla="*/ 0 60000 65536"/>
                <a:gd name="T15" fmla="*/ 0 w 39"/>
                <a:gd name="T16" fmla="*/ 0 h 70"/>
                <a:gd name="T17" fmla="*/ 39 w 39"/>
                <a:gd name="T18" fmla="*/ 70 h 70"/>
              </a:gdLst>
              <a:ahLst/>
              <a:cxnLst>
                <a:cxn ang="T10">
                  <a:pos x="T0" y="T1"/>
                </a:cxn>
                <a:cxn ang="T11">
                  <a:pos x="T2" y="T3"/>
                </a:cxn>
                <a:cxn ang="T12">
                  <a:pos x="T4" y="T5"/>
                </a:cxn>
                <a:cxn ang="T13">
                  <a:pos x="T6" y="T7"/>
                </a:cxn>
                <a:cxn ang="T14">
                  <a:pos x="T8" y="T9"/>
                </a:cxn>
              </a:cxnLst>
              <a:rect l="T15" t="T16" r="T17" b="T18"/>
              <a:pathLst>
                <a:path w="39" h="70">
                  <a:moveTo>
                    <a:pt x="29" y="0"/>
                  </a:moveTo>
                  <a:lnTo>
                    <a:pt x="39" y="10"/>
                  </a:lnTo>
                  <a:lnTo>
                    <a:pt x="14" y="70"/>
                  </a:lnTo>
                  <a:lnTo>
                    <a:pt x="0" y="70"/>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90" name="Freeform 226"/>
            <p:cNvSpPr>
              <a:spLocks/>
            </p:cNvSpPr>
            <p:nvPr/>
          </p:nvSpPr>
          <p:spPr bwMode="auto">
            <a:xfrm>
              <a:off x="2921" y="1710"/>
              <a:ext cx="1223" cy="2"/>
            </a:xfrm>
            <a:custGeom>
              <a:avLst/>
              <a:gdLst>
                <a:gd name="T0" fmla="*/ 1 w 7334"/>
                <a:gd name="T1" fmla="*/ 0 h 14"/>
                <a:gd name="T2" fmla="*/ 1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14"/>
                  </a:moveTo>
                  <a:lnTo>
                    <a:pt x="7334" y="0"/>
                  </a:lnTo>
                  <a:lnTo>
                    <a:pt x="0" y="12"/>
                  </a:lnTo>
                  <a:lnTo>
                    <a:pt x="73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1" name="Freeform 227"/>
            <p:cNvSpPr>
              <a:spLocks/>
            </p:cNvSpPr>
            <p:nvPr/>
          </p:nvSpPr>
          <p:spPr bwMode="auto">
            <a:xfrm>
              <a:off x="2921" y="1710"/>
              <a:ext cx="1223" cy="2"/>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
                  </a:moveTo>
                  <a:lnTo>
                    <a:pt x="0" y="13"/>
                  </a:lnTo>
                  <a:lnTo>
                    <a:pt x="0" y="0"/>
                  </a:lnTo>
                  <a:lnTo>
                    <a:pt x="73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2" name="Freeform 228"/>
            <p:cNvSpPr>
              <a:spLocks/>
            </p:cNvSpPr>
            <p:nvPr/>
          </p:nvSpPr>
          <p:spPr bwMode="auto">
            <a:xfrm>
              <a:off x="2921" y="1710"/>
              <a:ext cx="1223" cy="2"/>
            </a:xfrm>
            <a:custGeom>
              <a:avLst/>
              <a:gdLst>
                <a:gd name="T0" fmla="*/ 1 w 7334"/>
                <a:gd name="T1" fmla="*/ 0 h 15"/>
                <a:gd name="T2" fmla="*/ 1 w 7334"/>
                <a:gd name="T3" fmla="*/ 0 h 15"/>
                <a:gd name="T4" fmla="*/ 0 w 7334"/>
                <a:gd name="T5" fmla="*/ 0 h 15"/>
                <a:gd name="T6" fmla="*/ 0 w 7334"/>
                <a:gd name="T7" fmla="*/ 0 h 15"/>
                <a:gd name="T8" fmla="*/ 1 w 7334"/>
                <a:gd name="T9" fmla="*/ 0 h 15"/>
                <a:gd name="T10" fmla="*/ 0 60000 65536"/>
                <a:gd name="T11" fmla="*/ 0 60000 65536"/>
                <a:gd name="T12" fmla="*/ 0 60000 65536"/>
                <a:gd name="T13" fmla="*/ 0 60000 65536"/>
                <a:gd name="T14" fmla="*/ 0 60000 65536"/>
                <a:gd name="T15" fmla="*/ 0 w 7334"/>
                <a:gd name="T16" fmla="*/ 0 h 15"/>
                <a:gd name="T17" fmla="*/ 7334 w 7334"/>
                <a:gd name="T18" fmla="*/ 15 h 15"/>
              </a:gdLst>
              <a:ahLst/>
              <a:cxnLst>
                <a:cxn ang="T10">
                  <a:pos x="T0" y="T1"/>
                </a:cxn>
                <a:cxn ang="T11">
                  <a:pos x="T2" y="T3"/>
                </a:cxn>
                <a:cxn ang="T12">
                  <a:pos x="T4" y="T5"/>
                </a:cxn>
                <a:cxn ang="T13">
                  <a:pos x="T6" y="T7"/>
                </a:cxn>
                <a:cxn ang="T14">
                  <a:pos x="T8" y="T9"/>
                </a:cxn>
              </a:cxnLst>
              <a:rect l="T15" t="T16" r="T17" b="T18"/>
              <a:pathLst>
                <a:path w="7334" h="15">
                  <a:moveTo>
                    <a:pt x="7334" y="15"/>
                  </a:moveTo>
                  <a:lnTo>
                    <a:pt x="7334" y="1"/>
                  </a:lnTo>
                  <a:lnTo>
                    <a:pt x="0" y="0"/>
                  </a:lnTo>
                  <a:lnTo>
                    <a:pt x="0" y="13"/>
                  </a:lnTo>
                  <a:lnTo>
                    <a:pt x="7334" y="1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93" name="Freeform 229"/>
            <p:cNvSpPr>
              <a:spLocks/>
            </p:cNvSpPr>
            <p:nvPr/>
          </p:nvSpPr>
          <p:spPr bwMode="auto">
            <a:xfrm>
              <a:off x="4204" y="4168"/>
              <a:ext cx="1223" cy="2"/>
            </a:xfrm>
            <a:custGeom>
              <a:avLst/>
              <a:gdLst>
                <a:gd name="T0" fmla="*/ 1 w 7334"/>
                <a:gd name="T1" fmla="*/ 0 h 13"/>
                <a:gd name="T2" fmla="*/ 1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3"/>
                  </a:moveTo>
                  <a:lnTo>
                    <a:pt x="7334" y="0"/>
                  </a:lnTo>
                  <a:lnTo>
                    <a:pt x="0" y="13"/>
                  </a:lnTo>
                  <a:lnTo>
                    <a:pt x="73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4" name="Freeform 230"/>
            <p:cNvSpPr>
              <a:spLocks/>
            </p:cNvSpPr>
            <p:nvPr/>
          </p:nvSpPr>
          <p:spPr bwMode="auto">
            <a:xfrm>
              <a:off x="4204" y="4168"/>
              <a:ext cx="1223" cy="2"/>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0"/>
                  </a:moveTo>
                  <a:lnTo>
                    <a:pt x="0" y="13"/>
                  </a:lnTo>
                  <a:lnTo>
                    <a:pt x="0" y="0"/>
                  </a:lnTo>
                  <a:lnTo>
                    <a:pt x="7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5" name="Rectangle 231"/>
            <p:cNvSpPr>
              <a:spLocks noChangeArrowheads="1"/>
            </p:cNvSpPr>
            <p:nvPr/>
          </p:nvSpPr>
          <p:spPr bwMode="auto">
            <a:xfrm>
              <a:off x="4204" y="4168"/>
              <a:ext cx="122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596" name="Freeform 232"/>
            <p:cNvSpPr>
              <a:spLocks/>
            </p:cNvSpPr>
            <p:nvPr/>
          </p:nvSpPr>
          <p:spPr bwMode="auto">
            <a:xfrm>
              <a:off x="4173" y="4169"/>
              <a:ext cx="5" cy="11"/>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7" name="Freeform 233"/>
            <p:cNvSpPr>
              <a:spLocks/>
            </p:cNvSpPr>
            <p:nvPr/>
          </p:nvSpPr>
          <p:spPr bwMode="auto">
            <a:xfrm>
              <a:off x="4175" y="4169"/>
              <a:ext cx="4" cy="11"/>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98" name="Freeform 234"/>
            <p:cNvSpPr>
              <a:spLocks/>
            </p:cNvSpPr>
            <p:nvPr/>
          </p:nvSpPr>
          <p:spPr bwMode="auto">
            <a:xfrm>
              <a:off x="4173"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99" name="Freeform 235"/>
            <p:cNvSpPr>
              <a:spLocks/>
            </p:cNvSpPr>
            <p:nvPr/>
          </p:nvSpPr>
          <p:spPr bwMode="auto">
            <a:xfrm>
              <a:off x="4178" y="4179"/>
              <a:ext cx="11" cy="6"/>
            </a:xfrm>
            <a:custGeom>
              <a:avLst/>
              <a:gdLst>
                <a:gd name="T0" fmla="*/ 0 w 70"/>
                <a:gd name="T1" fmla="*/ 0 h 39"/>
                <a:gd name="T2" fmla="*/ 0 w 70"/>
                <a:gd name="T3" fmla="*/ 0 h 39"/>
                <a:gd name="T4" fmla="*/ 0 w 70"/>
                <a:gd name="T5" fmla="*/ 0 h 39"/>
                <a:gd name="T6" fmla="*/ 0 w 70"/>
                <a:gd name="T7" fmla="*/ 0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0" y="10"/>
                  </a:moveTo>
                  <a:lnTo>
                    <a:pt x="10" y="0"/>
                  </a:lnTo>
                  <a:lnTo>
                    <a:pt x="70"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0" name="Freeform 236"/>
            <p:cNvSpPr>
              <a:spLocks/>
            </p:cNvSpPr>
            <p:nvPr/>
          </p:nvSpPr>
          <p:spPr bwMode="auto">
            <a:xfrm>
              <a:off x="4179" y="4179"/>
              <a:ext cx="10" cy="6"/>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1" name="Freeform 237"/>
            <p:cNvSpPr>
              <a:spLocks/>
            </p:cNvSpPr>
            <p:nvPr/>
          </p:nvSpPr>
          <p:spPr bwMode="auto">
            <a:xfrm>
              <a:off x="4178" y="4179"/>
              <a:ext cx="11" cy="6"/>
            </a:xfrm>
            <a:custGeom>
              <a:avLst/>
              <a:gdLst>
                <a:gd name="T0" fmla="*/ 0 w 70"/>
                <a:gd name="T1" fmla="*/ 0 h 39"/>
                <a:gd name="T2" fmla="*/ 0 w 70"/>
                <a:gd name="T3" fmla="*/ 0 h 39"/>
                <a:gd name="T4" fmla="*/ 0 w 70"/>
                <a:gd name="T5" fmla="*/ 0 h 39"/>
                <a:gd name="T6" fmla="*/ 0 w 70"/>
                <a:gd name="T7" fmla="*/ 0 h 39"/>
                <a:gd name="T8" fmla="*/ 0 w 70"/>
                <a:gd name="T9" fmla="*/ 0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0" y="10"/>
                  </a:moveTo>
                  <a:lnTo>
                    <a:pt x="10" y="0"/>
                  </a:lnTo>
                  <a:lnTo>
                    <a:pt x="70" y="26"/>
                  </a:lnTo>
                  <a:lnTo>
                    <a:pt x="70"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02" name="Freeform 238"/>
            <p:cNvSpPr>
              <a:spLocks/>
            </p:cNvSpPr>
            <p:nvPr/>
          </p:nvSpPr>
          <p:spPr bwMode="auto">
            <a:xfrm>
              <a:off x="4189" y="4180"/>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0" y="29"/>
                  </a:moveTo>
                  <a:lnTo>
                    <a:pt x="0" y="16"/>
                  </a:lnTo>
                  <a:lnTo>
                    <a:pt x="69"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3" name="Freeform 239"/>
            <p:cNvSpPr>
              <a:spLocks/>
            </p:cNvSpPr>
            <p:nvPr/>
          </p:nvSpPr>
          <p:spPr bwMode="auto">
            <a:xfrm>
              <a:off x="4189" y="4179"/>
              <a:ext cx="12" cy="4"/>
            </a:xfrm>
            <a:custGeom>
              <a:avLst/>
              <a:gdLst>
                <a:gd name="T0" fmla="*/ 0 w 69"/>
                <a:gd name="T1" fmla="*/ 0 h 26"/>
                <a:gd name="T2" fmla="*/ 0 w 69"/>
                <a:gd name="T3" fmla="*/ 0 h 26"/>
                <a:gd name="T4" fmla="*/ 0 w 69"/>
                <a:gd name="T5" fmla="*/ 0 h 26"/>
                <a:gd name="T6" fmla="*/ 0 w 69"/>
                <a:gd name="T7" fmla="*/ 0 h 26"/>
                <a:gd name="T8" fmla="*/ 0 60000 65536"/>
                <a:gd name="T9" fmla="*/ 0 60000 65536"/>
                <a:gd name="T10" fmla="*/ 0 60000 65536"/>
                <a:gd name="T11" fmla="*/ 0 60000 65536"/>
                <a:gd name="T12" fmla="*/ 0 w 69"/>
                <a:gd name="T13" fmla="*/ 0 h 26"/>
                <a:gd name="T14" fmla="*/ 69 w 69"/>
                <a:gd name="T15" fmla="*/ 26 h 26"/>
              </a:gdLst>
              <a:ahLst/>
              <a:cxnLst>
                <a:cxn ang="T8">
                  <a:pos x="T0" y="T1"/>
                </a:cxn>
                <a:cxn ang="T9">
                  <a:pos x="T2" y="T3"/>
                </a:cxn>
                <a:cxn ang="T10">
                  <a:pos x="T4" y="T5"/>
                </a:cxn>
                <a:cxn ang="T11">
                  <a:pos x="T6" y="T7"/>
                </a:cxn>
              </a:cxnLst>
              <a:rect l="T12" t="T13" r="T14" b="T15"/>
              <a:pathLst>
                <a:path w="69" h="26">
                  <a:moveTo>
                    <a:pt x="0" y="26"/>
                  </a:moveTo>
                  <a:lnTo>
                    <a:pt x="69" y="10"/>
                  </a:lnTo>
                  <a:lnTo>
                    <a:pt x="59" y="0"/>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4" name="Freeform 240"/>
            <p:cNvSpPr>
              <a:spLocks/>
            </p:cNvSpPr>
            <p:nvPr/>
          </p:nvSpPr>
          <p:spPr bwMode="auto">
            <a:xfrm>
              <a:off x="4189" y="4179"/>
              <a:ext cx="12" cy="6"/>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39"/>
                  </a:moveTo>
                  <a:lnTo>
                    <a:pt x="0" y="26"/>
                  </a:lnTo>
                  <a:lnTo>
                    <a:pt x="59" y="0"/>
                  </a:lnTo>
                  <a:lnTo>
                    <a:pt x="69"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05" name="Freeform 241"/>
            <p:cNvSpPr>
              <a:spLocks/>
            </p:cNvSpPr>
            <p:nvPr/>
          </p:nvSpPr>
          <p:spPr bwMode="auto">
            <a:xfrm>
              <a:off x="4199"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6" name="Freeform 242"/>
            <p:cNvSpPr>
              <a:spLocks/>
            </p:cNvSpPr>
            <p:nvPr/>
          </p:nvSpPr>
          <p:spPr bwMode="auto">
            <a:xfrm>
              <a:off x="4199" y="4169"/>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7" name="Freeform 243"/>
            <p:cNvSpPr>
              <a:spLocks/>
            </p:cNvSpPr>
            <p:nvPr/>
          </p:nvSpPr>
          <p:spPr bwMode="auto">
            <a:xfrm>
              <a:off x="4199"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08" name="Freeform 244"/>
            <p:cNvSpPr>
              <a:spLocks/>
            </p:cNvSpPr>
            <p:nvPr/>
          </p:nvSpPr>
          <p:spPr bwMode="auto">
            <a:xfrm>
              <a:off x="4170" y="4157"/>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28" y="69"/>
                  </a:moveTo>
                  <a:lnTo>
                    <a:pt x="15" y="69"/>
                  </a:lnTo>
                  <a:lnTo>
                    <a:pt x="0" y="0"/>
                  </a:lnTo>
                  <a:lnTo>
                    <a:pt x="2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09" name="Freeform 245"/>
            <p:cNvSpPr>
              <a:spLocks/>
            </p:cNvSpPr>
            <p:nvPr/>
          </p:nvSpPr>
          <p:spPr bwMode="auto">
            <a:xfrm>
              <a:off x="4169" y="4157"/>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25" y="69"/>
                  </a:moveTo>
                  <a:lnTo>
                    <a:pt x="10" y="0"/>
                  </a:lnTo>
                  <a:lnTo>
                    <a:pt x="0" y="9"/>
                  </a:lnTo>
                  <a:lnTo>
                    <a:pt x="25"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0" name="Freeform 246"/>
            <p:cNvSpPr>
              <a:spLocks/>
            </p:cNvSpPr>
            <p:nvPr/>
          </p:nvSpPr>
          <p:spPr bwMode="auto">
            <a:xfrm>
              <a:off x="4169" y="4157"/>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38" y="69"/>
                  </a:moveTo>
                  <a:lnTo>
                    <a:pt x="25" y="69"/>
                  </a:lnTo>
                  <a:lnTo>
                    <a:pt x="0" y="9"/>
                  </a:lnTo>
                  <a:lnTo>
                    <a:pt x="10" y="0"/>
                  </a:lnTo>
                  <a:lnTo>
                    <a:pt x="38"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11" name="Freeform 247"/>
            <p:cNvSpPr>
              <a:spLocks/>
            </p:cNvSpPr>
            <p:nvPr/>
          </p:nvSpPr>
          <p:spPr bwMode="auto">
            <a:xfrm>
              <a:off x="4159" y="4152"/>
              <a:ext cx="11" cy="7"/>
            </a:xfrm>
            <a:custGeom>
              <a:avLst/>
              <a:gdLst>
                <a:gd name="T0" fmla="*/ 0 w 69"/>
                <a:gd name="T1" fmla="*/ 0 h 37"/>
                <a:gd name="T2" fmla="*/ 0 w 69"/>
                <a:gd name="T3" fmla="*/ 0 h 37"/>
                <a:gd name="T4" fmla="*/ 0 w 69"/>
                <a:gd name="T5" fmla="*/ 0 h 37"/>
                <a:gd name="T6" fmla="*/ 0 w 69"/>
                <a:gd name="T7" fmla="*/ 0 h 37"/>
                <a:gd name="T8" fmla="*/ 0 60000 65536"/>
                <a:gd name="T9" fmla="*/ 0 60000 65536"/>
                <a:gd name="T10" fmla="*/ 0 60000 65536"/>
                <a:gd name="T11" fmla="*/ 0 60000 65536"/>
                <a:gd name="T12" fmla="*/ 0 w 69"/>
                <a:gd name="T13" fmla="*/ 0 h 37"/>
                <a:gd name="T14" fmla="*/ 69 w 69"/>
                <a:gd name="T15" fmla="*/ 37 h 37"/>
              </a:gdLst>
              <a:ahLst/>
              <a:cxnLst>
                <a:cxn ang="T8">
                  <a:pos x="T0" y="T1"/>
                </a:cxn>
                <a:cxn ang="T9">
                  <a:pos x="T2" y="T3"/>
                </a:cxn>
                <a:cxn ang="T10">
                  <a:pos x="T4" y="T5"/>
                </a:cxn>
                <a:cxn ang="T11">
                  <a:pos x="T6" y="T7"/>
                </a:cxn>
              </a:cxnLst>
              <a:rect l="T12" t="T13" r="T14" b="T15"/>
              <a:pathLst>
                <a:path w="69" h="37">
                  <a:moveTo>
                    <a:pt x="69" y="28"/>
                  </a:moveTo>
                  <a:lnTo>
                    <a:pt x="59" y="37"/>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2" name="Freeform 248"/>
            <p:cNvSpPr>
              <a:spLocks/>
            </p:cNvSpPr>
            <p:nvPr/>
          </p:nvSpPr>
          <p:spPr bwMode="auto">
            <a:xfrm>
              <a:off x="4159" y="4152"/>
              <a:ext cx="10" cy="7"/>
            </a:xfrm>
            <a:custGeom>
              <a:avLst/>
              <a:gdLst>
                <a:gd name="T0" fmla="*/ 0 w 59"/>
                <a:gd name="T1" fmla="*/ 0 h 37"/>
                <a:gd name="T2" fmla="*/ 0 w 59"/>
                <a:gd name="T3" fmla="*/ 0 h 37"/>
                <a:gd name="T4" fmla="*/ 0 w 59"/>
                <a:gd name="T5" fmla="*/ 0 h 37"/>
                <a:gd name="T6" fmla="*/ 0 w 59"/>
                <a:gd name="T7" fmla="*/ 0 h 37"/>
                <a:gd name="T8" fmla="*/ 0 60000 65536"/>
                <a:gd name="T9" fmla="*/ 0 60000 65536"/>
                <a:gd name="T10" fmla="*/ 0 60000 65536"/>
                <a:gd name="T11" fmla="*/ 0 60000 65536"/>
                <a:gd name="T12" fmla="*/ 0 w 59"/>
                <a:gd name="T13" fmla="*/ 0 h 37"/>
                <a:gd name="T14" fmla="*/ 59 w 59"/>
                <a:gd name="T15" fmla="*/ 37 h 37"/>
              </a:gdLst>
              <a:ahLst/>
              <a:cxnLst>
                <a:cxn ang="T8">
                  <a:pos x="T0" y="T1"/>
                </a:cxn>
                <a:cxn ang="T9">
                  <a:pos x="T2" y="T3"/>
                </a:cxn>
                <a:cxn ang="T10">
                  <a:pos x="T4" y="T5"/>
                </a:cxn>
                <a:cxn ang="T11">
                  <a:pos x="T6" y="T7"/>
                </a:cxn>
              </a:cxnLst>
              <a:rect l="T12" t="T13" r="T14" b="T15"/>
              <a:pathLst>
                <a:path w="59" h="37">
                  <a:moveTo>
                    <a:pt x="59" y="37"/>
                  </a:moveTo>
                  <a:lnTo>
                    <a:pt x="0" y="0"/>
                  </a:lnTo>
                  <a:lnTo>
                    <a:pt x="0" y="13"/>
                  </a:lnTo>
                  <a:lnTo>
                    <a:pt x="59"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3" name="Freeform 249"/>
            <p:cNvSpPr>
              <a:spLocks/>
            </p:cNvSpPr>
            <p:nvPr/>
          </p:nvSpPr>
          <p:spPr bwMode="auto">
            <a:xfrm>
              <a:off x="4159" y="4152"/>
              <a:ext cx="11" cy="7"/>
            </a:xfrm>
            <a:custGeom>
              <a:avLst/>
              <a:gdLst>
                <a:gd name="T0" fmla="*/ 0 w 69"/>
                <a:gd name="T1" fmla="*/ 0 h 37"/>
                <a:gd name="T2" fmla="*/ 0 w 69"/>
                <a:gd name="T3" fmla="*/ 0 h 37"/>
                <a:gd name="T4" fmla="*/ 0 w 69"/>
                <a:gd name="T5" fmla="*/ 0 h 37"/>
                <a:gd name="T6" fmla="*/ 0 w 69"/>
                <a:gd name="T7" fmla="*/ 0 h 37"/>
                <a:gd name="T8" fmla="*/ 0 w 69"/>
                <a:gd name="T9" fmla="*/ 0 h 37"/>
                <a:gd name="T10" fmla="*/ 0 60000 65536"/>
                <a:gd name="T11" fmla="*/ 0 60000 65536"/>
                <a:gd name="T12" fmla="*/ 0 60000 65536"/>
                <a:gd name="T13" fmla="*/ 0 60000 65536"/>
                <a:gd name="T14" fmla="*/ 0 60000 65536"/>
                <a:gd name="T15" fmla="*/ 0 w 69"/>
                <a:gd name="T16" fmla="*/ 0 h 37"/>
                <a:gd name="T17" fmla="*/ 69 w 69"/>
                <a:gd name="T18" fmla="*/ 37 h 37"/>
              </a:gdLst>
              <a:ahLst/>
              <a:cxnLst>
                <a:cxn ang="T10">
                  <a:pos x="T0" y="T1"/>
                </a:cxn>
                <a:cxn ang="T11">
                  <a:pos x="T2" y="T3"/>
                </a:cxn>
                <a:cxn ang="T12">
                  <a:pos x="T4" y="T5"/>
                </a:cxn>
                <a:cxn ang="T13">
                  <a:pos x="T6" y="T7"/>
                </a:cxn>
                <a:cxn ang="T14">
                  <a:pos x="T8" y="T9"/>
                </a:cxn>
              </a:cxnLst>
              <a:rect l="T15" t="T16" r="T17" b="T18"/>
              <a:pathLst>
                <a:path w="69" h="37">
                  <a:moveTo>
                    <a:pt x="69" y="28"/>
                  </a:moveTo>
                  <a:lnTo>
                    <a:pt x="59" y="37"/>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14" name="Freeform 250"/>
            <p:cNvSpPr>
              <a:spLocks/>
            </p:cNvSpPr>
            <p:nvPr/>
          </p:nvSpPr>
          <p:spPr bwMode="auto">
            <a:xfrm>
              <a:off x="4147" y="4152"/>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5" name="Freeform 251"/>
            <p:cNvSpPr>
              <a:spLocks/>
            </p:cNvSpPr>
            <p:nvPr/>
          </p:nvSpPr>
          <p:spPr bwMode="auto">
            <a:xfrm>
              <a:off x="4147" y="4155"/>
              <a:ext cx="12" cy="4"/>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10"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6" name="Freeform 252"/>
            <p:cNvSpPr>
              <a:spLocks/>
            </p:cNvSpPr>
            <p:nvPr/>
          </p:nvSpPr>
          <p:spPr bwMode="auto">
            <a:xfrm>
              <a:off x="4147" y="4152"/>
              <a:ext cx="12" cy="7"/>
            </a:xfrm>
            <a:custGeom>
              <a:avLst/>
              <a:gdLst>
                <a:gd name="T0" fmla="*/ 0 w 69"/>
                <a:gd name="T1" fmla="*/ 0 h 37"/>
                <a:gd name="T2" fmla="*/ 0 w 69"/>
                <a:gd name="T3" fmla="*/ 0 h 37"/>
                <a:gd name="T4" fmla="*/ 0 w 69"/>
                <a:gd name="T5" fmla="*/ 0 h 37"/>
                <a:gd name="T6" fmla="*/ 0 w 69"/>
                <a:gd name="T7" fmla="*/ 0 h 37"/>
                <a:gd name="T8" fmla="*/ 0 w 69"/>
                <a:gd name="T9" fmla="*/ 0 h 37"/>
                <a:gd name="T10" fmla="*/ 0 60000 65536"/>
                <a:gd name="T11" fmla="*/ 0 60000 65536"/>
                <a:gd name="T12" fmla="*/ 0 60000 65536"/>
                <a:gd name="T13" fmla="*/ 0 60000 65536"/>
                <a:gd name="T14" fmla="*/ 0 60000 65536"/>
                <a:gd name="T15" fmla="*/ 0 w 69"/>
                <a:gd name="T16" fmla="*/ 0 h 37"/>
                <a:gd name="T17" fmla="*/ 69 w 69"/>
                <a:gd name="T18" fmla="*/ 37 h 37"/>
              </a:gdLst>
              <a:ahLst/>
              <a:cxnLst>
                <a:cxn ang="T10">
                  <a:pos x="T0" y="T1"/>
                </a:cxn>
                <a:cxn ang="T11">
                  <a:pos x="T2" y="T3"/>
                </a:cxn>
                <a:cxn ang="T12">
                  <a:pos x="T4" y="T5"/>
                </a:cxn>
                <a:cxn ang="T13">
                  <a:pos x="T6" y="T7"/>
                </a:cxn>
                <a:cxn ang="T14">
                  <a:pos x="T8" y="T9"/>
                </a:cxn>
              </a:cxnLst>
              <a:rect l="T15" t="T16" r="T17" b="T18"/>
              <a:pathLst>
                <a:path w="69" h="37">
                  <a:moveTo>
                    <a:pt x="69" y="0"/>
                  </a:moveTo>
                  <a:lnTo>
                    <a:pt x="69" y="13"/>
                  </a:lnTo>
                  <a:lnTo>
                    <a:pt x="10" y="37"/>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17" name="Freeform 253"/>
            <p:cNvSpPr>
              <a:spLocks/>
            </p:cNvSpPr>
            <p:nvPr/>
          </p:nvSpPr>
          <p:spPr bwMode="auto">
            <a:xfrm>
              <a:off x="4143" y="4157"/>
              <a:ext cx="6" cy="12"/>
            </a:xfrm>
            <a:custGeom>
              <a:avLst/>
              <a:gdLst>
                <a:gd name="T0" fmla="*/ 0 w 39"/>
                <a:gd name="T1" fmla="*/ 0 h 69"/>
                <a:gd name="T2" fmla="*/ 0 w 39"/>
                <a:gd name="T3" fmla="*/ 0 h 69"/>
                <a:gd name="T4" fmla="*/ 0 w 39"/>
                <a:gd name="T5" fmla="*/ 0 h 69"/>
                <a:gd name="T6" fmla="*/ 0 w 39"/>
                <a:gd name="T7" fmla="*/ 0 h 69"/>
                <a:gd name="T8" fmla="*/ 0 60000 65536"/>
                <a:gd name="T9" fmla="*/ 0 60000 65536"/>
                <a:gd name="T10" fmla="*/ 0 60000 65536"/>
                <a:gd name="T11" fmla="*/ 0 60000 65536"/>
                <a:gd name="T12" fmla="*/ 0 w 39"/>
                <a:gd name="T13" fmla="*/ 0 h 69"/>
                <a:gd name="T14" fmla="*/ 39 w 39"/>
                <a:gd name="T15" fmla="*/ 69 h 69"/>
              </a:gdLst>
              <a:ahLst/>
              <a:cxnLst>
                <a:cxn ang="T8">
                  <a:pos x="T0" y="T1"/>
                </a:cxn>
                <a:cxn ang="T9">
                  <a:pos x="T2" y="T3"/>
                </a:cxn>
                <a:cxn ang="T10">
                  <a:pos x="T4" y="T5"/>
                </a:cxn>
                <a:cxn ang="T11">
                  <a:pos x="T6" y="T7"/>
                </a:cxn>
              </a:cxnLst>
              <a:rect l="T12" t="T13" r="T14" b="T15"/>
              <a:pathLst>
                <a:path w="39" h="69">
                  <a:moveTo>
                    <a:pt x="29" y="0"/>
                  </a:moveTo>
                  <a:lnTo>
                    <a:pt x="39" y="9"/>
                  </a:lnTo>
                  <a:lnTo>
                    <a:pt x="0" y="69"/>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8" name="Freeform 254"/>
            <p:cNvSpPr>
              <a:spLocks/>
            </p:cNvSpPr>
            <p:nvPr/>
          </p:nvSpPr>
          <p:spPr bwMode="auto">
            <a:xfrm>
              <a:off x="4143" y="4159"/>
              <a:ext cx="6" cy="10"/>
            </a:xfrm>
            <a:custGeom>
              <a:avLst/>
              <a:gdLst>
                <a:gd name="T0" fmla="*/ 0 w 39"/>
                <a:gd name="T1" fmla="*/ 0 h 60"/>
                <a:gd name="T2" fmla="*/ 0 w 39"/>
                <a:gd name="T3" fmla="*/ 0 h 60"/>
                <a:gd name="T4" fmla="*/ 0 w 39"/>
                <a:gd name="T5" fmla="*/ 0 h 60"/>
                <a:gd name="T6" fmla="*/ 0 w 39"/>
                <a:gd name="T7" fmla="*/ 0 h 60"/>
                <a:gd name="T8" fmla="*/ 0 60000 65536"/>
                <a:gd name="T9" fmla="*/ 0 60000 65536"/>
                <a:gd name="T10" fmla="*/ 0 60000 65536"/>
                <a:gd name="T11" fmla="*/ 0 60000 65536"/>
                <a:gd name="T12" fmla="*/ 0 w 39"/>
                <a:gd name="T13" fmla="*/ 0 h 60"/>
                <a:gd name="T14" fmla="*/ 39 w 39"/>
                <a:gd name="T15" fmla="*/ 60 h 60"/>
              </a:gdLst>
              <a:ahLst/>
              <a:cxnLst>
                <a:cxn ang="T8">
                  <a:pos x="T0" y="T1"/>
                </a:cxn>
                <a:cxn ang="T9">
                  <a:pos x="T2" y="T3"/>
                </a:cxn>
                <a:cxn ang="T10">
                  <a:pos x="T4" y="T5"/>
                </a:cxn>
                <a:cxn ang="T11">
                  <a:pos x="T6" y="T7"/>
                </a:cxn>
              </a:cxnLst>
              <a:rect l="T12" t="T13" r="T14" b="T15"/>
              <a:pathLst>
                <a:path w="39" h="60">
                  <a:moveTo>
                    <a:pt x="39" y="0"/>
                  </a:moveTo>
                  <a:lnTo>
                    <a:pt x="0" y="60"/>
                  </a:lnTo>
                  <a:lnTo>
                    <a:pt x="14" y="6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19" name="Freeform 255"/>
            <p:cNvSpPr>
              <a:spLocks/>
            </p:cNvSpPr>
            <p:nvPr/>
          </p:nvSpPr>
          <p:spPr bwMode="auto">
            <a:xfrm>
              <a:off x="4143" y="4157"/>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29" y="0"/>
                  </a:moveTo>
                  <a:lnTo>
                    <a:pt x="39" y="9"/>
                  </a:lnTo>
                  <a:lnTo>
                    <a:pt x="14" y="69"/>
                  </a:lnTo>
                  <a:lnTo>
                    <a:pt x="0" y="69"/>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20" name="Freeform 256"/>
            <p:cNvSpPr>
              <a:spLocks/>
            </p:cNvSpPr>
            <p:nvPr/>
          </p:nvSpPr>
          <p:spPr bwMode="auto">
            <a:xfrm>
              <a:off x="2921" y="4168"/>
              <a:ext cx="1223" cy="2"/>
            </a:xfrm>
            <a:custGeom>
              <a:avLst/>
              <a:gdLst>
                <a:gd name="T0" fmla="*/ 1 w 7334"/>
                <a:gd name="T1" fmla="*/ 0 h 13"/>
                <a:gd name="T2" fmla="*/ 1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3"/>
                  </a:moveTo>
                  <a:lnTo>
                    <a:pt x="7334" y="0"/>
                  </a:lnTo>
                  <a:lnTo>
                    <a:pt x="0" y="12"/>
                  </a:lnTo>
                  <a:lnTo>
                    <a:pt x="73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1" name="Freeform 257"/>
            <p:cNvSpPr>
              <a:spLocks/>
            </p:cNvSpPr>
            <p:nvPr/>
          </p:nvSpPr>
          <p:spPr bwMode="auto">
            <a:xfrm>
              <a:off x="2921" y="4167"/>
              <a:ext cx="1223" cy="3"/>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
                  </a:moveTo>
                  <a:lnTo>
                    <a:pt x="0" y="13"/>
                  </a:lnTo>
                  <a:lnTo>
                    <a:pt x="0" y="0"/>
                  </a:lnTo>
                  <a:lnTo>
                    <a:pt x="73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2" name="Freeform 258"/>
            <p:cNvSpPr>
              <a:spLocks/>
            </p:cNvSpPr>
            <p:nvPr/>
          </p:nvSpPr>
          <p:spPr bwMode="auto">
            <a:xfrm>
              <a:off x="2921" y="4167"/>
              <a:ext cx="1223" cy="3"/>
            </a:xfrm>
            <a:custGeom>
              <a:avLst/>
              <a:gdLst>
                <a:gd name="T0" fmla="*/ 1 w 7334"/>
                <a:gd name="T1" fmla="*/ 0 h 14"/>
                <a:gd name="T2" fmla="*/ 1 w 7334"/>
                <a:gd name="T3" fmla="*/ 0 h 14"/>
                <a:gd name="T4" fmla="*/ 0 w 7334"/>
                <a:gd name="T5" fmla="*/ 0 h 14"/>
                <a:gd name="T6" fmla="*/ 0 w 7334"/>
                <a:gd name="T7" fmla="*/ 0 h 14"/>
                <a:gd name="T8" fmla="*/ 1 w 7334"/>
                <a:gd name="T9" fmla="*/ 0 h 14"/>
                <a:gd name="T10" fmla="*/ 0 60000 65536"/>
                <a:gd name="T11" fmla="*/ 0 60000 65536"/>
                <a:gd name="T12" fmla="*/ 0 60000 65536"/>
                <a:gd name="T13" fmla="*/ 0 60000 65536"/>
                <a:gd name="T14" fmla="*/ 0 60000 65536"/>
                <a:gd name="T15" fmla="*/ 0 w 7334"/>
                <a:gd name="T16" fmla="*/ 0 h 14"/>
                <a:gd name="T17" fmla="*/ 7334 w 7334"/>
                <a:gd name="T18" fmla="*/ 14 h 14"/>
              </a:gdLst>
              <a:ahLst/>
              <a:cxnLst>
                <a:cxn ang="T10">
                  <a:pos x="T0" y="T1"/>
                </a:cxn>
                <a:cxn ang="T11">
                  <a:pos x="T2" y="T3"/>
                </a:cxn>
                <a:cxn ang="T12">
                  <a:pos x="T4" y="T5"/>
                </a:cxn>
                <a:cxn ang="T13">
                  <a:pos x="T6" y="T7"/>
                </a:cxn>
                <a:cxn ang="T14">
                  <a:pos x="T8" y="T9"/>
                </a:cxn>
              </a:cxnLst>
              <a:rect l="T15" t="T16" r="T17" b="T18"/>
              <a:pathLst>
                <a:path w="7334" h="14">
                  <a:moveTo>
                    <a:pt x="7334" y="14"/>
                  </a:moveTo>
                  <a:lnTo>
                    <a:pt x="7334" y="1"/>
                  </a:lnTo>
                  <a:lnTo>
                    <a:pt x="0" y="0"/>
                  </a:lnTo>
                  <a:lnTo>
                    <a:pt x="0" y="13"/>
                  </a:lnTo>
                  <a:lnTo>
                    <a:pt x="7334" y="1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23" name="Freeform 259"/>
            <p:cNvSpPr>
              <a:spLocks/>
            </p:cNvSpPr>
            <p:nvPr/>
          </p:nvSpPr>
          <p:spPr bwMode="auto">
            <a:xfrm>
              <a:off x="3107" y="3965"/>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4"/>
                  </a:moveTo>
                  <a:lnTo>
                    <a:pt x="1017" y="0"/>
                  </a:lnTo>
                  <a:lnTo>
                    <a:pt x="0" y="1221"/>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4" name="Freeform 260"/>
            <p:cNvSpPr>
              <a:spLocks/>
            </p:cNvSpPr>
            <p:nvPr/>
          </p:nvSpPr>
          <p:spPr bwMode="auto">
            <a:xfrm>
              <a:off x="3106" y="3965"/>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0"/>
                  </a:moveTo>
                  <a:lnTo>
                    <a:pt x="5" y="1221"/>
                  </a:lnTo>
                  <a:lnTo>
                    <a:pt x="0" y="1217"/>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5" name="Freeform 261"/>
            <p:cNvSpPr>
              <a:spLocks/>
            </p:cNvSpPr>
            <p:nvPr/>
          </p:nvSpPr>
          <p:spPr bwMode="auto">
            <a:xfrm>
              <a:off x="3106" y="3965"/>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1027" y="4"/>
                  </a:moveTo>
                  <a:lnTo>
                    <a:pt x="1022" y="0"/>
                  </a:lnTo>
                  <a:lnTo>
                    <a:pt x="0" y="1217"/>
                  </a:lnTo>
                  <a:lnTo>
                    <a:pt x="5" y="1221"/>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26" name="Freeform 262"/>
            <p:cNvSpPr>
              <a:spLocks/>
            </p:cNvSpPr>
            <p:nvPr/>
          </p:nvSpPr>
          <p:spPr bwMode="auto">
            <a:xfrm>
              <a:off x="3282" y="3965"/>
              <a:ext cx="171"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4"/>
                  </a:moveTo>
                  <a:lnTo>
                    <a:pt x="1016" y="0"/>
                  </a:lnTo>
                  <a:lnTo>
                    <a:pt x="0" y="1221"/>
                  </a:lnTo>
                  <a:lnTo>
                    <a:pt x="10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7" name="Freeform 263"/>
            <p:cNvSpPr>
              <a:spLocks/>
            </p:cNvSpPr>
            <p:nvPr/>
          </p:nvSpPr>
          <p:spPr bwMode="auto">
            <a:xfrm>
              <a:off x="3282" y="3965"/>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0"/>
                  </a:moveTo>
                  <a:lnTo>
                    <a:pt x="5" y="1221"/>
                  </a:lnTo>
                  <a:lnTo>
                    <a:pt x="0" y="1217"/>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28" name="Freeform 264"/>
            <p:cNvSpPr>
              <a:spLocks/>
            </p:cNvSpPr>
            <p:nvPr/>
          </p:nvSpPr>
          <p:spPr bwMode="auto">
            <a:xfrm>
              <a:off x="3282" y="3965"/>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1026" y="4"/>
                  </a:moveTo>
                  <a:lnTo>
                    <a:pt x="1021" y="0"/>
                  </a:lnTo>
                  <a:lnTo>
                    <a:pt x="0" y="1217"/>
                  </a:lnTo>
                  <a:lnTo>
                    <a:pt x="5" y="1221"/>
                  </a:lnTo>
                  <a:lnTo>
                    <a:pt x="102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29" name="Freeform 265"/>
            <p:cNvSpPr>
              <a:spLocks/>
            </p:cNvSpPr>
            <p:nvPr/>
          </p:nvSpPr>
          <p:spPr bwMode="auto">
            <a:xfrm>
              <a:off x="3445" y="3951"/>
              <a:ext cx="182" cy="218"/>
            </a:xfrm>
            <a:custGeom>
              <a:avLst/>
              <a:gdLst>
                <a:gd name="T0" fmla="*/ 0 w 1095"/>
                <a:gd name="T1" fmla="*/ 0 h 1309"/>
                <a:gd name="T2" fmla="*/ 0 w 1095"/>
                <a:gd name="T3" fmla="*/ 0 h 1309"/>
                <a:gd name="T4" fmla="*/ 0 w 1095"/>
                <a:gd name="T5" fmla="*/ 0 h 1309"/>
                <a:gd name="T6" fmla="*/ 0 w 1095"/>
                <a:gd name="T7" fmla="*/ 0 h 1309"/>
                <a:gd name="T8" fmla="*/ 0 60000 65536"/>
                <a:gd name="T9" fmla="*/ 0 60000 65536"/>
                <a:gd name="T10" fmla="*/ 0 60000 65536"/>
                <a:gd name="T11" fmla="*/ 0 60000 65536"/>
                <a:gd name="T12" fmla="*/ 0 w 1095"/>
                <a:gd name="T13" fmla="*/ 0 h 1309"/>
                <a:gd name="T14" fmla="*/ 1095 w 1095"/>
                <a:gd name="T15" fmla="*/ 1309 h 1309"/>
              </a:gdLst>
              <a:ahLst/>
              <a:cxnLst>
                <a:cxn ang="T8">
                  <a:pos x="T0" y="T1"/>
                </a:cxn>
                <a:cxn ang="T9">
                  <a:pos x="T2" y="T3"/>
                </a:cxn>
                <a:cxn ang="T10">
                  <a:pos x="T4" y="T5"/>
                </a:cxn>
                <a:cxn ang="T11">
                  <a:pos x="T6" y="T7"/>
                </a:cxn>
              </a:cxnLst>
              <a:rect l="T12" t="T13" r="T14" b="T15"/>
              <a:pathLst>
                <a:path w="1095" h="1309">
                  <a:moveTo>
                    <a:pt x="0" y="1305"/>
                  </a:moveTo>
                  <a:lnTo>
                    <a:pt x="5" y="1309"/>
                  </a:lnTo>
                  <a:lnTo>
                    <a:pt x="1095" y="0"/>
                  </a:lnTo>
                  <a:lnTo>
                    <a:pt x="0" y="13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0" name="Freeform 266"/>
            <p:cNvSpPr>
              <a:spLocks/>
            </p:cNvSpPr>
            <p:nvPr/>
          </p:nvSpPr>
          <p:spPr bwMode="auto">
            <a:xfrm>
              <a:off x="3445" y="3951"/>
              <a:ext cx="183" cy="218"/>
            </a:xfrm>
            <a:custGeom>
              <a:avLst/>
              <a:gdLst>
                <a:gd name="T0" fmla="*/ 0 w 1096"/>
                <a:gd name="T1" fmla="*/ 0 h 1309"/>
                <a:gd name="T2" fmla="*/ 0 w 1096"/>
                <a:gd name="T3" fmla="*/ 0 h 1309"/>
                <a:gd name="T4" fmla="*/ 0 w 1096"/>
                <a:gd name="T5" fmla="*/ 0 h 1309"/>
                <a:gd name="T6" fmla="*/ 0 w 1096"/>
                <a:gd name="T7" fmla="*/ 0 h 1309"/>
                <a:gd name="T8" fmla="*/ 0 60000 65536"/>
                <a:gd name="T9" fmla="*/ 0 60000 65536"/>
                <a:gd name="T10" fmla="*/ 0 60000 65536"/>
                <a:gd name="T11" fmla="*/ 0 60000 65536"/>
                <a:gd name="T12" fmla="*/ 0 w 1096"/>
                <a:gd name="T13" fmla="*/ 0 h 1309"/>
                <a:gd name="T14" fmla="*/ 1096 w 1096"/>
                <a:gd name="T15" fmla="*/ 1309 h 1309"/>
              </a:gdLst>
              <a:ahLst/>
              <a:cxnLst>
                <a:cxn ang="T8">
                  <a:pos x="T0" y="T1"/>
                </a:cxn>
                <a:cxn ang="T9">
                  <a:pos x="T2" y="T3"/>
                </a:cxn>
                <a:cxn ang="T10">
                  <a:pos x="T4" y="T5"/>
                </a:cxn>
                <a:cxn ang="T11">
                  <a:pos x="T6" y="T7"/>
                </a:cxn>
              </a:cxnLst>
              <a:rect l="T12" t="T13" r="T14" b="T15"/>
              <a:pathLst>
                <a:path w="1096" h="1309">
                  <a:moveTo>
                    <a:pt x="0" y="1309"/>
                  </a:moveTo>
                  <a:lnTo>
                    <a:pt x="1090" y="0"/>
                  </a:lnTo>
                  <a:lnTo>
                    <a:pt x="1096" y="4"/>
                  </a:lnTo>
                  <a:lnTo>
                    <a:pt x="0" y="1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1" name="Freeform 267"/>
            <p:cNvSpPr>
              <a:spLocks/>
            </p:cNvSpPr>
            <p:nvPr/>
          </p:nvSpPr>
          <p:spPr bwMode="auto">
            <a:xfrm>
              <a:off x="3445" y="3951"/>
              <a:ext cx="183" cy="218"/>
            </a:xfrm>
            <a:custGeom>
              <a:avLst/>
              <a:gdLst>
                <a:gd name="T0" fmla="*/ 0 w 1101"/>
                <a:gd name="T1" fmla="*/ 0 h 1309"/>
                <a:gd name="T2" fmla="*/ 0 w 1101"/>
                <a:gd name="T3" fmla="*/ 0 h 1309"/>
                <a:gd name="T4" fmla="*/ 0 w 1101"/>
                <a:gd name="T5" fmla="*/ 0 h 1309"/>
                <a:gd name="T6" fmla="*/ 0 w 1101"/>
                <a:gd name="T7" fmla="*/ 0 h 1309"/>
                <a:gd name="T8" fmla="*/ 0 w 1101"/>
                <a:gd name="T9" fmla="*/ 0 h 1309"/>
                <a:gd name="T10" fmla="*/ 0 60000 65536"/>
                <a:gd name="T11" fmla="*/ 0 60000 65536"/>
                <a:gd name="T12" fmla="*/ 0 60000 65536"/>
                <a:gd name="T13" fmla="*/ 0 60000 65536"/>
                <a:gd name="T14" fmla="*/ 0 60000 65536"/>
                <a:gd name="T15" fmla="*/ 0 w 1101"/>
                <a:gd name="T16" fmla="*/ 0 h 1309"/>
                <a:gd name="T17" fmla="*/ 1101 w 1101"/>
                <a:gd name="T18" fmla="*/ 1309 h 1309"/>
              </a:gdLst>
              <a:ahLst/>
              <a:cxnLst>
                <a:cxn ang="T10">
                  <a:pos x="T0" y="T1"/>
                </a:cxn>
                <a:cxn ang="T11">
                  <a:pos x="T2" y="T3"/>
                </a:cxn>
                <a:cxn ang="T12">
                  <a:pos x="T4" y="T5"/>
                </a:cxn>
                <a:cxn ang="T13">
                  <a:pos x="T6" y="T7"/>
                </a:cxn>
                <a:cxn ang="T14">
                  <a:pos x="T8" y="T9"/>
                </a:cxn>
              </a:cxnLst>
              <a:rect l="T15" t="T16" r="T17" b="T18"/>
              <a:pathLst>
                <a:path w="1101" h="1309">
                  <a:moveTo>
                    <a:pt x="0" y="1305"/>
                  </a:moveTo>
                  <a:lnTo>
                    <a:pt x="5" y="1309"/>
                  </a:lnTo>
                  <a:lnTo>
                    <a:pt x="1101" y="4"/>
                  </a:lnTo>
                  <a:lnTo>
                    <a:pt x="1095" y="0"/>
                  </a:lnTo>
                  <a:lnTo>
                    <a:pt x="0" y="130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32" name="Freeform 268"/>
            <p:cNvSpPr>
              <a:spLocks/>
            </p:cNvSpPr>
            <p:nvPr/>
          </p:nvSpPr>
          <p:spPr bwMode="auto">
            <a:xfrm>
              <a:off x="5070" y="1711"/>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16"/>
                  </a:moveTo>
                  <a:lnTo>
                    <a:pt x="6" y="1221"/>
                  </a:lnTo>
                  <a:lnTo>
                    <a:pt x="1022"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3" name="Freeform 269"/>
            <p:cNvSpPr>
              <a:spLocks/>
            </p:cNvSpPr>
            <p:nvPr/>
          </p:nvSpPr>
          <p:spPr bwMode="auto">
            <a:xfrm>
              <a:off x="5071" y="1711"/>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21"/>
                  </a:moveTo>
                  <a:lnTo>
                    <a:pt x="1016" y="0"/>
                  </a:lnTo>
                  <a:lnTo>
                    <a:pt x="1022"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4" name="Freeform 270"/>
            <p:cNvSpPr>
              <a:spLocks/>
            </p:cNvSpPr>
            <p:nvPr/>
          </p:nvSpPr>
          <p:spPr bwMode="auto">
            <a:xfrm>
              <a:off x="5070" y="1711"/>
              <a:ext cx="172" cy="204"/>
            </a:xfrm>
            <a:custGeom>
              <a:avLst/>
              <a:gdLst>
                <a:gd name="T0" fmla="*/ 0 w 1028"/>
                <a:gd name="T1" fmla="*/ 0 h 1221"/>
                <a:gd name="T2" fmla="*/ 0 w 1028"/>
                <a:gd name="T3" fmla="*/ 0 h 1221"/>
                <a:gd name="T4" fmla="*/ 0 w 1028"/>
                <a:gd name="T5" fmla="*/ 0 h 1221"/>
                <a:gd name="T6" fmla="*/ 0 w 1028"/>
                <a:gd name="T7" fmla="*/ 0 h 1221"/>
                <a:gd name="T8" fmla="*/ 0 w 1028"/>
                <a:gd name="T9" fmla="*/ 0 h 1221"/>
                <a:gd name="T10" fmla="*/ 0 60000 65536"/>
                <a:gd name="T11" fmla="*/ 0 60000 65536"/>
                <a:gd name="T12" fmla="*/ 0 60000 65536"/>
                <a:gd name="T13" fmla="*/ 0 60000 65536"/>
                <a:gd name="T14" fmla="*/ 0 60000 65536"/>
                <a:gd name="T15" fmla="*/ 0 w 1028"/>
                <a:gd name="T16" fmla="*/ 0 h 1221"/>
                <a:gd name="T17" fmla="*/ 1028 w 1028"/>
                <a:gd name="T18" fmla="*/ 1221 h 1221"/>
              </a:gdLst>
              <a:ahLst/>
              <a:cxnLst>
                <a:cxn ang="T10">
                  <a:pos x="T0" y="T1"/>
                </a:cxn>
                <a:cxn ang="T11">
                  <a:pos x="T2" y="T3"/>
                </a:cxn>
                <a:cxn ang="T12">
                  <a:pos x="T4" y="T5"/>
                </a:cxn>
                <a:cxn ang="T13">
                  <a:pos x="T6" y="T7"/>
                </a:cxn>
                <a:cxn ang="T14">
                  <a:pos x="T8" y="T9"/>
                </a:cxn>
              </a:cxnLst>
              <a:rect l="T15" t="T16" r="T17" b="T18"/>
              <a:pathLst>
                <a:path w="1028" h="1221">
                  <a:moveTo>
                    <a:pt x="0" y="1216"/>
                  </a:moveTo>
                  <a:lnTo>
                    <a:pt x="6" y="1221"/>
                  </a:lnTo>
                  <a:lnTo>
                    <a:pt x="1028" y="4"/>
                  </a:lnTo>
                  <a:lnTo>
                    <a:pt x="1022"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35" name="Freeform 271"/>
            <p:cNvSpPr>
              <a:spLocks/>
            </p:cNvSpPr>
            <p:nvPr/>
          </p:nvSpPr>
          <p:spPr bwMode="auto">
            <a:xfrm>
              <a:off x="4895"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16"/>
                  </a:moveTo>
                  <a:lnTo>
                    <a:pt x="5" y="1221"/>
                  </a:lnTo>
                  <a:lnTo>
                    <a:pt x="1022"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6" name="Freeform 272"/>
            <p:cNvSpPr>
              <a:spLocks/>
            </p:cNvSpPr>
            <p:nvPr/>
          </p:nvSpPr>
          <p:spPr bwMode="auto">
            <a:xfrm>
              <a:off x="4896"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21"/>
                  </a:moveTo>
                  <a:lnTo>
                    <a:pt x="1017" y="0"/>
                  </a:lnTo>
                  <a:lnTo>
                    <a:pt x="1022"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7" name="Freeform 273"/>
            <p:cNvSpPr>
              <a:spLocks/>
            </p:cNvSpPr>
            <p:nvPr/>
          </p:nvSpPr>
          <p:spPr bwMode="auto">
            <a:xfrm>
              <a:off x="4895" y="1711"/>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0" y="1216"/>
                  </a:moveTo>
                  <a:lnTo>
                    <a:pt x="5" y="1221"/>
                  </a:lnTo>
                  <a:lnTo>
                    <a:pt x="1027" y="4"/>
                  </a:lnTo>
                  <a:lnTo>
                    <a:pt x="1022"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38" name="Freeform 274"/>
            <p:cNvSpPr>
              <a:spLocks/>
            </p:cNvSpPr>
            <p:nvPr/>
          </p:nvSpPr>
          <p:spPr bwMode="auto">
            <a:xfrm>
              <a:off x="3684"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4"/>
                  </a:moveTo>
                  <a:lnTo>
                    <a:pt x="1017" y="0"/>
                  </a:lnTo>
                  <a:lnTo>
                    <a:pt x="0" y="1221"/>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39" name="Freeform 275"/>
            <p:cNvSpPr>
              <a:spLocks/>
            </p:cNvSpPr>
            <p:nvPr/>
          </p:nvSpPr>
          <p:spPr bwMode="auto">
            <a:xfrm>
              <a:off x="3683"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0"/>
                  </a:moveTo>
                  <a:lnTo>
                    <a:pt x="5" y="1221"/>
                  </a:lnTo>
                  <a:lnTo>
                    <a:pt x="0" y="1216"/>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0" name="Freeform 276"/>
            <p:cNvSpPr>
              <a:spLocks/>
            </p:cNvSpPr>
            <p:nvPr/>
          </p:nvSpPr>
          <p:spPr bwMode="auto">
            <a:xfrm>
              <a:off x="3683" y="1711"/>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1027" y="4"/>
                  </a:moveTo>
                  <a:lnTo>
                    <a:pt x="1022" y="0"/>
                  </a:lnTo>
                  <a:lnTo>
                    <a:pt x="0" y="1216"/>
                  </a:lnTo>
                  <a:lnTo>
                    <a:pt x="5" y="1221"/>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41" name="Freeform 277"/>
            <p:cNvSpPr>
              <a:spLocks/>
            </p:cNvSpPr>
            <p:nvPr/>
          </p:nvSpPr>
          <p:spPr bwMode="auto">
            <a:xfrm>
              <a:off x="3859"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4"/>
                  </a:moveTo>
                  <a:lnTo>
                    <a:pt x="1016" y="0"/>
                  </a:lnTo>
                  <a:lnTo>
                    <a:pt x="0" y="1221"/>
                  </a:lnTo>
                  <a:lnTo>
                    <a:pt x="10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2" name="Freeform 278"/>
            <p:cNvSpPr>
              <a:spLocks/>
            </p:cNvSpPr>
            <p:nvPr/>
          </p:nvSpPr>
          <p:spPr bwMode="auto">
            <a:xfrm>
              <a:off x="3858"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0"/>
                  </a:moveTo>
                  <a:lnTo>
                    <a:pt x="5" y="1221"/>
                  </a:lnTo>
                  <a:lnTo>
                    <a:pt x="0" y="1216"/>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3" name="Freeform 279"/>
            <p:cNvSpPr>
              <a:spLocks/>
            </p:cNvSpPr>
            <p:nvPr/>
          </p:nvSpPr>
          <p:spPr bwMode="auto">
            <a:xfrm>
              <a:off x="3858" y="1711"/>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1026" y="4"/>
                  </a:moveTo>
                  <a:lnTo>
                    <a:pt x="1021" y="0"/>
                  </a:lnTo>
                  <a:lnTo>
                    <a:pt x="0" y="1216"/>
                  </a:lnTo>
                  <a:lnTo>
                    <a:pt x="5" y="1221"/>
                  </a:lnTo>
                  <a:lnTo>
                    <a:pt x="102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44" name="Freeform 280"/>
            <p:cNvSpPr>
              <a:spLocks/>
            </p:cNvSpPr>
            <p:nvPr/>
          </p:nvSpPr>
          <p:spPr bwMode="auto">
            <a:xfrm>
              <a:off x="4720"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0" y="1216"/>
                  </a:moveTo>
                  <a:lnTo>
                    <a:pt x="5" y="1221"/>
                  </a:lnTo>
                  <a:lnTo>
                    <a:pt x="1021"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5" name="Freeform 281"/>
            <p:cNvSpPr>
              <a:spLocks/>
            </p:cNvSpPr>
            <p:nvPr/>
          </p:nvSpPr>
          <p:spPr bwMode="auto">
            <a:xfrm>
              <a:off x="4721"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0" y="1221"/>
                  </a:moveTo>
                  <a:lnTo>
                    <a:pt x="1016" y="0"/>
                  </a:lnTo>
                  <a:lnTo>
                    <a:pt x="1021"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6" name="Freeform 282"/>
            <p:cNvSpPr>
              <a:spLocks/>
            </p:cNvSpPr>
            <p:nvPr/>
          </p:nvSpPr>
          <p:spPr bwMode="auto">
            <a:xfrm>
              <a:off x="4720" y="1711"/>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0" y="1216"/>
                  </a:moveTo>
                  <a:lnTo>
                    <a:pt x="5" y="1221"/>
                  </a:lnTo>
                  <a:lnTo>
                    <a:pt x="1026" y="4"/>
                  </a:lnTo>
                  <a:lnTo>
                    <a:pt x="1021"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47" name="Freeform 283"/>
            <p:cNvSpPr>
              <a:spLocks/>
            </p:cNvSpPr>
            <p:nvPr/>
          </p:nvSpPr>
          <p:spPr bwMode="auto">
            <a:xfrm>
              <a:off x="3508" y="1711"/>
              <a:ext cx="171"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5"/>
                  </a:moveTo>
                  <a:lnTo>
                    <a:pt x="1016" y="0"/>
                  </a:lnTo>
                  <a:lnTo>
                    <a:pt x="0" y="1222"/>
                  </a:lnTo>
                  <a:lnTo>
                    <a:pt x="102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8" name="Freeform 284"/>
            <p:cNvSpPr>
              <a:spLocks/>
            </p:cNvSpPr>
            <p:nvPr/>
          </p:nvSpPr>
          <p:spPr bwMode="auto">
            <a:xfrm>
              <a:off x="3508" y="1711"/>
              <a:ext cx="170" cy="204"/>
            </a:xfrm>
            <a:custGeom>
              <a:avLst/>
              <a:gdLst>
                <a:gd name="T0" fmla="*/ 0 w 1021"/>
                <a:gd name="T1" fmla="*/ 0 h 1222"/>
                <a:gd name="T2" fmla="*/ 0 w 1021"/>
                <a:gd name="T3" fmla="*/ 0 h 1222"/>
                <a:gd name="T4" fmla="*/ 0 w 1021"/>
                <a:gd name="T5" fmla="*/ 0 h 1222"/>
                <a:gd name="T6" fmla="*/ 0 w 1021"/>
                <a:gd name="T7" fmla="*/ 0 h 1222"/>
                <a:gd name="T8" fmla="*/ 0 60000 65536"/>
                <a:gd name="T9" fmla="*/ 0 60000 65536"/>
                <a:gd name="T10" fmla="*/ 0 60000 65536"/>
                <a:gd name="T11" fmla="*/ 0 60000 65536"/>
                <a:gd name="T12" fmla="*/ 0 w 1021"/>
                <a:gd name="T13" fmla="*/ 0 h 1222"/>
                <a:gd name="T14" fmla="*/ 1021 w 1021"/>
                <a:gd name="T15" fmla="*/ 1222 h 1222"/>
              </a:gdLst>
              <a:ahLst/>
              <a:cxnLst>
                <a:cxn ang="T8">
                  <a:pos x="T0" y="T1"/>
                </a:cxn>
                <a:cxn ang="T9">
                  <a:pos x="T2" y="T3"/>
                </a:cxn>
                <a:cxn ang="T10">
                  <a:pos x="T4" y="T5"/>
                </a:cxn>
                <a:cxn ang="T11">
                  <a:pos x="T6" y="T7"/>
                </a:cxn>
              </a:cxnLst>
              <a:rect l="T12" t="T13" r="T14" b="T15"/>
              <a:pathLst>
                <a:path w="1021" h="1222">
                  <a:moveTo>
                    <a:pt x="1021" y="0"/>
                  </a:moveTo>
                  <a:lnTo>
                    <a:pt x="5" y="1222"/>
                  </a:lnTo>
                  <a:lnTo>
                    <a:pt x="0" y="1217"/>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49" name="Freeform 285"/>
            <p:cNvSpPr>
              <a:spLocks/>
            </p:cNvSpPr>
            <p:nvPr/>
          </p:nvSpPr>
          <p:spPr bwMode="auto">
            <a:xfrm>
              <a:off x="3508" y="1711"/>
              <a:ext cx="171" cy="204"/>
            </a:xfrm>
            <a:custGeom>
              <a:avLst/>
              <a:gdLst>
                <a:gd name="T0" fmla="*/ 0 w 1027"/>
                <a:gd name="T1" fmla="*/ 0 h 1222"/>
                <a:gd name="T2" fmla="*/ 0 w 1027"/>
                <a:gd name="T3" fmla="*/ 0 h 1222"/>
                <a:gd name="T4" fmla="*/ 0 w 1027"/>
                <a:gd name="T5" fmla="*/ 0 h 1222"/>
                <a:gd name="T6" fmla="*/ 0 w 1027"/>
                <a:gd name="T7" fmla="*/ 0 h 1222"/>
                <a:gd name="T8" fmla="*/ 0 w 1027"/>
                <a:gd name="T9" fmla="*/ 0 h 1222"/>
                <a:gd name="T10" fmla="*/ 0 60000 65536"/>
                <a:gd name="T11" fmla="*/ 0 60000 65536"/>
                <a:gd name="T12" fmla="*/ 0 60000 65536"/>
                <a:gd name="T13" fmla="*/ 0 60000 65536"/>
                <a:gd name="T14" fmla="*/ 0 60000 65536"/>
                <a:gd name="T15" fmla="*/ 0 w 1027"/>
                <a:gd name="T16" fmla="*/ 0 h 1222"/>
                <a:gd name="T17" fmla="*/ 1027 w 1027"/>
                <a:gd name="T18" fmla="*/ 1222 h 1222"/>
              </a:gdLst>
              <a:ahLst/>
              <a:cxnLst>
                <a:cxn ang="T10">
                  <a:pos x="T0" y="T1"/>
                </a:cxn>
                <a:cxn ang="T11">
                  <a:pos x="T2" y="T3"/>
                </a:cxn>
                <a:cxn ang="T12">
                  <a:pos x="T4" y="T5"/>
                </a:cxn>
                <a:cxn ang="T13">
                  <a:pos x="T6" y="T7"/>
                </a:cxn>
                <a:cxn ang="T14">
                  <a:pos x="T8" y="T9"/>
                </a:cxn>
              </a:cxnLst>
              <a:rect l="T15" t="T16" r="T17" b="T18"/>
              <a:pathLst>
                <a:path w="1027" h="1222">
                  <a:moveTo>
                    <a:pt x="1027" y="5"/>
                  </a:moveTo>
                  <a:lnTo>
                    <a:pt x="1021" y="0"/>
                  </a:lnTo>
                  <a:lnTo>
                    <a:pt x="0" y="1217"/>
                  </a:lnTo>
                  <a:lnTo>
                    <a:pt x="5" y="1222"/>
                  </a:lnTo>
                  <a:lnTo>
                    <a:pt x="1027"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50" name="Freeform 286"/>
            <p:cNvSpPr>
              <a:spLocks/>
            </p:cNvSpPr>
            <p:nvPr/>
          </p:nvSpPr>
          <p:spPr bwMode="auto">
            <a:xfrm>
              <a:off x="4495" y="3965"/>
              <a:ext cx="170"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4"/>
                  </a:moveTo>
                  <a:lnTo>
                    <a:pt x="1017" y="0"/>
                  </a:lnTo>
                  <a:lnTo>
                    <a:pt x="0" y="1222"/>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1" name="Freeform 287"/>
            <p:cNvSpPr>
              <a:spLocks/>
            </p:cNvSpPr>
            <p:nvPr/>
          </p:nvSpPr>
          <p:spPr bwMode="auto">
            <a:xfrm>
              <a:off x="4494" y="3965"/>
              <a:ext cx="170"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0"/>
                  </a:moveTo>
                  <a:lnTo>
                    <a:pt x="5" y="1222"/>
                  </a:lnTo>
                  <a:lnTo>
                    <a:pt x="0" y="1218"/>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2" name="Freeform 288"/>
            <p:cNvSpPr>
              <a:spLocks/>
            </p:cNvSpPr>
            <p:nvPr/>
          </p:nvSpPr>
          <p:spPr bwMode="auto">
            <a:xfrm>
              <a:off x="4494" y="3965"/>
              <a:ext cx="171" cy="204"/>
            </a:xfrm>
            <a:custGeom>
              <a:avLst/>
              <a:gdLst>
                <a:gd name="T0" fmla="*/ 0 w 1027"/>
                <a:gd name="T1" fmla="*/ 0 h 1222"/>
                <a:gd name="T2" fmla="*/ 0 w 1027"/>
                <a:gd name="T3" fmla="*/ 0 h 1222"/>
                <a:gd name="T4" fmla="*/ 0 w 1027"/>
                <a:gd name="T5" fmla="*/ 0 h 1222"/>
                <a:gd name="T6" fmla="*/ 0 w 1027"/>
                <a:gd name="T7" fmla="*/ 0 h 1222"/>
                <a:gd name="T8" fmla="*/ 0 w 1027"/>
                <a:gd name="T9" fmla="*/ 0 h 1222"/>
                <a:gd name="T10" fmla="*/ 0 60000 65536"/>
                <a:gd name="T11" fmla="*/ 0 60000 65536"/>
                <a:gd name="T12" fmla="*/ 0 60000 65536"/>
                <a:gd name="T13" fmla="*/ 0 60000 65536"/>
                <a:gd name="T14" fmla="*/ 0 60000 65536"/>
                <a:gd name="T15" fmla="*/ 0 w 1027"/>
                <a:gd name="T16" fmla="*/ 0 h 1222"/>
                <a:gd name="T17" fmla="*/ 1027 w 1027"/>
                <a:gd name="T18" fmla="*/ 1222 h 1222"/>
              </a:gdLst>
              <a:ahLst/>
              <a:cxnLst>
                <a:cxn ang="T10">
                  <a:pos x="T0" y="T1"/>
                </a:cxn>
                <a:cxn ang="T11">
                  <a:pos x="T2" y="T3"/>
                </a:cxn>
                <a:cxn ang="T12">
                  <a:pos x="T4" y="T5"/>
                </a:cxn>
                <a:cxn ang="T13">
                  <a:pos x="T6" y="T7"/>
                </a:cxn>
                <a:cxn ang="T14">
                  <a:pos x="T8" y="T9"/>
                </a:cxn>
              </a:cxnLst>
              <a:rect l="T15" t="T16" r="T17" b="T18"/>
              <a:pathLst>
                <a:path w="1027" h="1222">
                  <a:moveTo>
                    <a:pt x="1027" y="4"/>
                  </a:moveTo>
                  <a:lnTo>
                    <a:pt x="1022" y="0"/>
                  </a:lnTo>
                  <a:lnTo>
                    <a:pt x="0" y="1218"/>
                  </a:lnTo>
                  <a:lnTo>
                    <a:pt x="5" y="1222"/>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53" name="Freeform 289"/>
            <p:cNvSpPr>
              <a:spLocks/>
            </p:cNvSpPr>
            <p:nvPr/>
          </p:nvSpPr>
          <p:spPr bwMode="auto">
            <a:xfrm>
              <a:off x="4670"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4"/>
                  </a:moveTo>
                  <a:lnTo>
                    <a:pt x="1018" y="0"/>
                  </a:lnTo>
                  <a:lnTo>
                    <a:pt x="0" y="1222"/>
                  </a:lnTo>
                  <a:lnTo>
                    <a:pt x="102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4" name="Freeform 290"/>
            <p:cNvSpPr>
              <a:spLocks/>
            </p:cNvSpPr>
            <p:nvPr/>
          </p:nvSpPr>
          <p:spPr bwMode="auto">
            <a:xfrm>
              <a:off x="4669"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0"/>
                  </a:moveTo>
                  <a:lnTo>
                    <a:pt x="5" y="1222"/>
                  </a:lnTo>
                  <a:lnTo>
                    <a:pt x="0" y="1218"/>
                  </a:lnTo>
                  <a:lnTo>
                    <a:pt x="10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5" name="Freeform 291"/>
            <p:cNvSpPr>
              <a:spLocks/>
            </p:cNvSpPr>
            <p:nvPr/>
          </p:nvSpPr>
          <p:spPr bwMode="auto">
            <a:xfrm>
              <a:off x="4669" y="3965"/>
              <a:ext cx="171" cy="204"/>
            </a:xfrm>
            <a:custGeom>
              <a:avLst/>
              <a:gdLst>
                <a:gd name="T0" fmla="*/ 0 w 1028"/>
                <a:gd name="T1" fmla="*/ 0 h 1222"/>
                <a:gd name="T2" fmla="*/ 0 w 1028"/>
                <a:gd name="T3" fmla="*/ 0 h 1222"/>
                <a:gd name="T4" fmla="*/ 0 w 1028"/>
                <a:gd name="T5" fmla="*/ 0 h 1222"/>
                <a:gd name="T6" fmla="*/ 0 w 1028"/>
                <a:gd name="T7" fmla="*/ 0 h 1222"/>
                <a:gd name="T8" fmla="*/ 0 w 1028"/>
                <a:gd name="T9" fmla="*/ 0 h 1222"/>
                <a:gd name="T10" fmla="*/ 0 60000 65536"/>
                <a:gd name="T11" fmla="*/ 0 60000 65536"/>
                <a:gd name="T12" fmla="*/ 0 60000 65536"/>
                <a:gd name="T13" fmla="*/ 0 60000 65536"/>
                <a:gd name="T14" fmla="*/ 0 60000 65536"/>
                <a:gd name="T15" fmla="*/ 0 w 1028"/>
                <a:gd name="T16" fmla="*/ 0 h 1222"/>
                <a:gd name="T17" fmla="*/ 1028 w 1028"/>
                <a:gd name="T18" fmla="*/ 1222 h 1222"/>
              </a:gdLst>
              <a:ahLst/>
              <a:cxnLst>
                <a:cxn ang="T10">
                  <a:pos x="T0" y="T1"/>
                </a:cxn>
                <a:cxn ang="T11">
                  <a:pos x="T2" y="T3"/>
                </a:cxn>
                <a:cxn ang="T12">
                  <a:pos x="T4" y="T5"/>
                </a:cxn>
                <a:cxn ang="T13">
                  <a:pos x="T6" y="T7"/>
                </a:cxn>
                <a:cxn ang="T14">
                  <a:pos x="T8" y="T9"/>
                </a:cxn>
              </a:cxnLst>
              <a:rect l="T15" t="T16" r="T17" b="T18"/>
              <a:pathLst>
                <a:path w="1028" h="1222">
                  <a:moveTo>
                    <a:pt x="1028" y="4"/>
                  </a:moveTo>
                  <a:lnTo>
                    <a:pt x="1023" y="0"/>
                  </a:lnTo>
                  <a:lnTo>
                    <a:pt x="0" y="1218"/>
                  </a:lnTo>
                  <a:lnTo>
                    <a:pt x="5" y="1222"/>
                  </a:lnTo>
                  <a:lnTo>
                    <a:pt x="1028"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656" name="Freeform 292"/>
            <p:cNvSpPr>
              <a:spLocks/>
            </p:cNvSpPr>
            <p:nvPr/>
          </p:nvSpPr>
          <p:spPr bwMode="auto">
            <a:xfrm>
              <a:off x="4320"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4"/>
                  </a:moveTo>
                  <a:lnTo>
                    <a:pt x="1017" y="0"/>
                  </a:lnTo>
                  <a:lnTo>
                    <a:pt x="0" y="1222"/>
                  </a:lnTo>
                  <a:lnTo>
                    <a:pt x="102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7" name="Freeform 293"/>
            <p:cNvSpPr>
              <a:spLocks/>
            </p:cNvSpPr>
            <p:nvPr/>
          </p:nvSpPr>
          <p:spPr bwMode="auto">
            <a:xfrm>
              <a:off x="4319"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0"/>
                  </a:moveTo>
                  <a:lnTo>
                    <a:pt x="6" y="1222"/>
                  </a:lnTo>
                  <a:lnTo>
                    <a:pt x="0" y="1218"/>
                  </a:lnTo>
                  <a:lnTo>
                    <a:pt x="10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658" name="Freeform 294"/>
            <p:cNvSpPr>
              <a:spLocks/>
            </p:cNvSpPr>
            <p:nvPr/>
          </p:nvSpPr>
          <p:spPr bwMode="auto">
            <a:xfrm>
              <a:off x="4319" y="3965"/>
              <a:ext cx="171" cy="204"/>
            </a:xfrm>
            <a:custGeom>
              <a:avLst/>
              <a:gdLst>
                <a:gd name="T0" fmla="*/ 0 w 1029"/>
                <a:gd name="T1" fmla="*/ 0 h 1222"/>
                <a:gd name="T2" fmla="*/ 0 w 1029"/>
                <a:gd name="T3" fmla="*/ 0 h 1222"/>
                <a:gd name="T4" fmla="*/ 0 w 1029"/>
                <a:gd name="T5" fmla="*/ 0 h 1222"/>
                <a:gd name="T6" fmla="*/ 0 w 1029"/>
                <a:gd name="T7" fmla="*/ 0 h 1222"/>
                <a:gd name="T8" fmla="*/ 0 w 1029"/>
                <a:gd name="T9" fmla="*/ 0 h 1222"/>
                <a:gd name="T10" fmla="*/ 0 60000 65536"/>
                <a:gd name="T11" fmla="*/ 0 60000 65536"/>
                <a:gd name="T12" fmla="*/ 0 60000 65536"/>
                <a:gd name="T13" fmla="*/ 0 60000 65536"/>
                <a:gd name="T14" fmla="*/ 0 60000 65536"/>
                <a:gd name="T15" fmla="*/ 0 w 1029"/>
                <a:gd name="T16" fmla="*/ 0 h 1222"/>
                <a:gd name="T17" fmla="*/ 1029 w 1029"/>
                <a:gd name="T18" fmla="*/ 1222 h 1222"/>
              </a:gdLst>
              <a:ahLst/>
              <a:cxnLst>
                <a:cxn ang="T10">
                  <a:pos x="T0" y="T1"/>
                </a:cxn>
                <a:cxn ang="T11">
                  <a:pos x="T2" y="T3"/>
                </a:cxn>
                <a:cxn ang="T12">
                  <a:pos x="T4" y="T5"/>
                </a:cxn>
                <a:cxn ang="T13">
                  <a:pos x="T6" y="T7"/>
                </a:cxn>
                <a:cxn ang="T14">
                  <a:pos x="T8" y="T9"/>
                </a:cxn>
              </a:cxnLst>
              <a:rect l="T15" t="T16" r="T17" b="T18"/>
              <a:pathLst>
                <a:path w="1029" h="1222">
                  <a:moveTo>
                    <a:pt x="1029" y="4"/>
                  </a:moveTo>
                  <a:lnTo>
                    <a:pt x="1023" y="0"/>
                  </a:lnTo>
                  <a:lnTo>
                    <a:pt x="0" y="1218"/>
                  </a:lnTo>
                  <a:lnTo>
                    <a:pt x="6" y="1222"/>
                  </a:lnTo>
                  <a:lnTo>
                    <a:pt x="1029"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 name="Text Placeholder 3"/>
          <p:cNvSpPr>
            <a:spLocks noGrp="1"/>
          </p:cNvSpPr>
          <p:nvPr>
            <p:ph type="body" sz="quarter" idx="38"/>
          </p:nvPr>
        </p:nvSpPr>
        <p:spPr/>
        <p:txBody>
          <a:bodyPr/>
          <a:lstStyle/>
          <a:p>
            <a:r>
              <a:rPr lang="en-US" dirty="0"/>
              <a:t>Boundary Tension and Shear Stresses</a:t>
            </a:r>
          </a:p>
        </p:txBody>
      </p:sp>
      <p:sp>
        <p:nvSpPr>
          <p:cNvPr id="5" name="Text Placeholder 4"/>
          <p:cNvSpPr>
            <a:spLocks noGrp="1"/>
          </p:cNvSpPr>
          <p:nvPr>
            <p:ph type="body" sz="quarter" idx="39"/>
          </p:nvPr>
        </p:nvSpPr>
        <p:spPr/>
        <p:txBody>
          <a:bodyPr>
            <a:noAutofit/>
          </a:bodyPr>
          <a:lstStyle/>
          <a:p>
            <a:r>
              <a:rPr lang="en-US" sz="2800" dirty="0" smtClean="0"/>
              <a:t>(Pure Shear</a:t>
            </a:r>
            <a:r>
              <a:rPr lang="en-US" sz="2800" dirty="0"/>
              <a:t>)</a:t>
            </a:r>
          </a:p>
        </p:txBody>
      </p:sp>
      <p:grpSp>
        <p:nvGrpSpPr>
          <p:cNvPr id="3" name="Group 296"/>
          <p:cNvGrpSpPr>
            <a:grpSpLocks/>
          </p:cNvGrpSpPr>
          <p:nvPr/>
        </p:nvGrpSpPr>
        <p:grpSpPr bwMode="auto">
          <a:xfrm>
            <a:off x="3405188" y="2985542"/>
            <a:ext cx="1368425" cy="1200150"/>
            <a:chOff x="2145" y="1907"/>
            <a:chExt cx="862" cy="756"/>
          </a:xfrm>
        </p:grpSpPr>
        <p:sp>
          <p:nvSpPr>
            <p:cNvPr id="41173" name="Freeform 297"/>
            <p:cNvSpPr>
              <a:spLocks/>
            </p:cNvSpPr>
            <p:nvPr/>
          </p:nvSpPr>
          <p:spPr bwMode="auto">
            <a:xfrm>
              <a:off x="2966" y="2091"/>
              <a:ext cx="26" cy="15"/>
            </a:xfrm>
            <a:custGeom>
              <a:avLst/>
              <a:gdLst>
                <a:gd name="T0" fmla="*/ 0 w 158"/>
                <a:gd name="T1" fmla="*/ 0 h 93"/>
                <a:gd name="T2" fmla="*/ 0 w 158"/>
                <a:gd name="T3" fmla="*/ 0 h 93"/>
                <a:gd name="T4" fmla="*/ 0 w 158"/>
                <a:gd name="T5" fmla="*/ 0 h 93"/>
                <a:gd name="T6" fmla="*/ 0 w 158"/>
                <a:gd name="T7" fmla="*/ 0 h 93"/>
                <a:gd name="T8" fmla="*/ 0 60000 65536"/>
                <a:gd name="T9" fmla="*/ 0 60000 65536"/>
                <a:gd name="T10" fmla="*/ 0 60000 65536"/>
                <a:gd name="T11" fmla="*/ 0 60000 65536"/>
                <a:gd name="T12" fmla="*/ 0 w 158"/>
                <a:gd name="T13" fmla="*/ 0 h 93"/>
                <a:gd name="T14" fmla="*/ 158 w 158"/>
                <a:gd name="T15" fmla="*/ 93 h 93"/>
              </a:gdLst>
              <a:ahLst/>
              <a:cxnLst>
                <a:cxn ang="T8">
                  <a:pos x="T0" y="T1"/>
                </a:cxn>
                <a:cxn ang="T9">
                  <a:pos x="T2" y="T3"/>
                </a:cxn>
                <a:cxn ang="T10">
                  <a:pos x="T4" y="T5"/>
                </a:cxn>
                <a:cxn ang="T11">
                  <a:pos x="T6" y="T7"/>
                </a:cxn>
              </a:cxnLst>
              <a:rect l="T12" t="T13" r="T14" b="T15"/>
              <a:pathLst>
                <a:path w="158" h="93">
                  <a:moveTo>
                    <a:pt x="102" y="93"/>
                  </a:moveTo>
                  <a:lnTo>
                    <a:pt x="0" y="8"/>
                  </a:lnTo>
                  <a:lnTo>
                    <a:pt x="158" y="0"/>
                  </a:lnTo>
                  <a:lnTo>
                    <a:pt x="10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4" name="Freeform 298"/>
            <p:cNvSpPr>
              <a:spLocks/>
            </p:cNvSpPr>
            <p:nvPr/>
          </p:nvSpPr>
          <p:spPr bwMode="auto">
            <a:xfrm>
              <a:off x="2966" y="2079"/>
              <a:ext cx="26" cy="13"/>
            </a:xfrm>
            <a:custGeom>
              <a:avLst/>
              <a:gdLst>
                <a:gd name="T0" fmla="*/ 0 w 158"/>
                <a:gd name="T1" fmla="*/ 0 h 78"/>
                <a:gd name="T2" fmla="*/ 0 w 158"/>
                <a:gd name="T3" fmla="*/ 0 h 78"/>
                <a:gd name="T4" fmla="*/ 0 w 158"/>
                <a:gd name="T5" fmla="*/ 0 h 78"/>
                <a:gd name="T6" fmla="*/ 0 w 158"/>
                <a:gd name="T7" fmla="*/ 0 h 78"/>
                <a:gd name="T8" fmla="*/ 0 60000 65536"/>
                <a:gd name="T9" fmla="*/ 0 60000 65536"/>
                <a:gd name="T10" fmla="*/ 0 60000 65536"/>
                <a:gd name="T11" fmla="*/ 0 60000 65536"/>
                <a:gd name="T12" fmla="*/ 0 w 158"/>
                <a:gd name="T13" fmla="*/ 0 h 78"/>
                <a:gd name="T14" fmla="*/ 158 w 158"/>
                <a:gd name="T15" fmla="*/ 78 h 78"/>
              </a:gdLst>
              <a:ahLst/>
              <a:cxnLst>
                <a:cxn ang="T8">
                  <a:pos x="T0" y="T1"/>
                </a:cxn>
                <a:cxn ang="T9">
                  <a:pos x="T2" y="T3"/>
                </a:cxn>
                <a:cxn ang="T10">
                  <a:pos x="T4" y="T5"/>
                </a:cxn>
                <a:cxn ang="T11">
                  <a:pos x="T6" y="T7"/>
                </a:cxn>
              </a:cxnLst>
              <a:rect l="T12" t="T13" r="T14" b="T15"/>
              <a:pathLst>
                <a:path w="158" h="78">
                  <a:moveTo>
                    <a:pt x="0" y="78"/>
                  </a:moveTo>
                  <a:lnTo>
                    <a:pt x="158" y="70"/>
                  </a:lnTo>
                  <a:lnTo>
                    <a:pt x="45" y="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5" name="Freeform 299"/>
            <p:cNvSpPr>
              <a:spLocks/>
            </p:cNvSpPr>
            <p:nvPr/>
          </p:nvSpPr>
          <p:spPr bwMode="auto">
            <a:xfrm>
              <a:off x="2966" y="2079"/>
              <a:ext cx="26" cy="27"/>
            </a:xfrm>
            <a:custGeom>
              <a:avLst/>
              <a:gdLst>
                <a:gd name="T0" fmla="*/ 0 w 158"/>
                <a:gd name="T1" fmla="*/ 0 h 163"/>
                <a:gd name="T2" fmla="*/ 0 w 158"/>
                <a:gd name="T3" fmla="*/ 0 h 163"/>
                <a:gd name="T4" fmla="*/ 0 w 158"/>
                <a:gd name="T5" fmla="*/ 0 h 163"/>
                <a:gd name="T6" fmla="*/ 0 w 158"/>
                <a:gd name="T7" fmla="*/ 0 h 163"/>
                <a:gd name="T8" fmla="*/ 0 w 158"/>
                <a:gd name="T9" fmla="*/ 0 h 163"/>
                <a:gd name="T10" fmla="*/ 0 60000 65536"/>
                <a:gd name="T11" fmla="*/ 0 60000 65536"/>
                <a:gd name="T12" fmla="*/ 0 60000 65536"/>
                <a:gd name="T13" fmla="*/ 0 60000 65536"/>
                <a:gd name="T14" fmla="*/ 0 60000 65536"/>
                <a:gd name="T15" fmla="*/ 0 w 158"/>
                <a:gd name="T16" fmla="*/ 0 h 163"/>
                <a:gd name="T17" fmla="*/ 158 w 158"/>
                <a:gd name="T18" fmla="*/ 163 h 163"/>
              </a:gdLst>
              <a:ahLst/>
              <a:cxnLst>
                <a:cxn ang="T10">
                  <a:pos x="T0" y="T1"/>
                </a:cxn>
                <a:cxn ang="T11">
                  <a:pos x="T2" y="T3"/>
                </a:cxn>
                <a:cxn ang="T12">
                  <a:pos x="T4" y="T5"/>
                </a:cxn>
                <a:cxn ang="T13">
                  <a:pos x="T6" y="T7"/>
                </a:cxn>
                <a:cxn ang="T14">
                  <a:pos x="T8" y="T9"/>
                </a:cxn>
              </a:cxnLst>
              <a:rect l="T15" t="T16" r="T17" b="T18"/>
              <a:pathLst>
                <a:path w="158" h="163">
                  <a:moveTo>
                    <a:pt x="102" y="163"/>
                  </a:moveTo>
                  <a:lnTo>
                    <a:pt x="0" y="78"/>
                  </a:lnTo>
                  <a:lnTo>
                    <a:pt x="45" y="0"/>
                  </a:lnTo>
                  <a:lnTo>
                    <a:pt x="158" y="70"/>
                  </a:lnTo>
                  <a:lnTo>
                    <a:pt x="102" y="16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6" name="Freeform 300"/>
            <p:cNvSpPr>
              <a:spLocks/>
            </p:cNvSpPr>
            <p:nvPr/>
          </p:nvSpPr>
          <p:spPr bwMode="auto">
            <a:xfrm>
              <a:off x="2980" y="2069"/>
              <a:ext cx="23" cy="10"/>
            </a:xfrm>
            <a:custGeom>
              <a:avLst/>
              <a:gdLst>
                <a:gd name="T0" fmla="*/ 0 w 141"/>
                <a:gd name="T1" fmla="*/ 0 h 56"/>
                <a:gd name="T2" fmla="*/ 0 w 141"/>
                <a:gd name="T3" fmla="*/ 0 h 56"/>
                <a:gd name="T4" fmla="*/ 0 w 141"/>
                <a:gd name="T5" fmla="*/ 0 h 56"/>
                <a:gd name="T6" fmla="*/ 0 w 141"/>
                <a:gd name="T7" fmla="*/ 0 h 56"/>
                <a:gd name="T8" fmla="*/ 0 60000 65536"/>
                <a:gd name="T9" fmla="*/ 0 60000 65536"/>
                <a:gd name="T10" fmla="*/ 0 60000 65536"/>
                <a:gd name="T11" fmla="*/ 0 60000 65536"/>
                <a:gd name="T12" fmla="*/ 0 w 141"/>
                <a:gd name="T13" fmla="*/ 0 h 56"/>
                <a:gd name="T14" fmla="*/ 141 w 141"/>
                <a:gd name="T15" fmla="*/ 56 h 56"/>
              </a:gdLst>
              <a:ahLst/>
              <a:cxnLst>
                <a:cxn ang="T8">
                  <a:pos x="T0" y="T1"/>
                </a:cxn>
                <a:cxn ang="T9">
                  <a:pos x="T2" y="T3"/>
                </a:cxn>
                <a:cxn ang="T10">
                  <a:pos x="T4" y="T5"/>
                </a:cxn>
                <a:cxn ang="T11">
                  <a:pos x="T6" y="T7"/>
                </a:cxn>
              </a:cxnLst>
              <a:rect l="T12" t="T13" r="T14" b="T15"/>
              <a:pathLst>
                <a:path w="141" h="56">
                  <a:moveTo>
                    <a:pt x="121" y="56"/>
                  </a:moveTo>
                  <a:lnTo>
                    <a:pt x="0" y="0"/>
                  </a:lnTo>
                  <a:lnTo>
                    <a:pt x="141" y="23"/>
                  </a:lnTo>
                  <a:lnTo>
                    <a:pt x="121"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7" name="Freeform 301"/>
            <p:cNvSpPr>
              <a:spLocks/>
            </p:cNvSpPr>
            <p:nvPr/>
          </p:nvSpPr>
          <p:spPr bwMode="auto">
            <a:xfrm>
              <a:off x="2980" y="2065"/>
              <a:ext cx="23" cy="8"/>
            </a:xfrm>
            <a:custGeom>
              <a:avLst/>
              <a:gdLst>
                <a:gd name="T0" fmla="*/ 0 w 141"/>
                <a:gd name="T1" fmla="*/ 0 h 50"/>
                <a:gd name="T2" fmla="*/ 0 w 141"/>
                <a:gd name="T3" fmla="*/ 0 h 50"/>
                <a:gd name="T4" fmla="*/ 0 w 141"/>
                <a:gd name="T5" fmla="*/ 0 h 50"/>
                <a:gd name="T6" fmla="*/ 0 w 141"/>
                <a:gd name="T7" fmla="*/ 0 h 50"/>
                <a:gd name="T8" fmla="*/ 0 60000 65536"/>
                <a:gd name="T9" fmla="*/ 0 60000 65536"/>
                <a:gd name="T10" fmla="*/ 0 60000 65536"/>
                <a:gd name="T11" fmla="*/ 0 60000 65536"/>
                <a:gd name="T12" fmla="*/ 0 w 141"/>
                <a:gd name="T13" fmla="*/ 0 h 50"/>
                <a:gd name="T14" fmla="*/ 141 w 141"/>
                <a:gd name="T15" fmla="*/ 50 h 50"/>
              </a:gdLst>
              <a:ahLst/>
              <a:cxnLst>
                <a:cxn ang="T8">
                  <a:pos x="T0" y="T1"/>
                </a:cxn>
                <a:cxn ang="T9">
                  <a:pos x="T2" y="T3"/>
                </a:cxn>
                <a:cxn ang="T10">
                  <a:pos x="T4" y="T5"/>
                </a:cxn>
                <a:cxn ang="T11">
                  <a:pos x="T6" y="T7"/>
                </a:cxn>
              </a:cxnLst>
              <a:rect l="T12" t="T13" r="T14" b="T15"/>
              <a:pathLst>
                <a:path w="141" h="50">
                  <a:moveTo>
                    <a:pt x="0" y="27"/>
                  </a:moveTo>
                  <a:lnTo>
                    <a:pt x="141" y="50"/>
                  </a:lnTo>
                  <a:lnTo>
                    <a:pt x="16"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1178" name="Group 302"/>
            <p:cNvGrpSpPr>
              <a:grpSpLocks/>
            </p:cNvGrpSpPr>
            <p:nvPr/>
          </p:nvGrpSpPr>
          <p:grpSpPr bwMode="auto">
            <a:xfrm>
              <a:off x="2145" y="1907"/>
              <a:ext cx="862" cy="756"/>
              <a:chOff x="2145" y="1907"/>
              <a:chExt cx="862" cy="756"/>
            </a:xfrm>
          </p:grpSpPr>
          <p:sp>
            <p:nvSpPr>
              <p:cNvPr id="41179" name="Freeform 303"/>
              <p:cNvSpPr>
                <a:spLocks/>
              </p:cNvSpPr>
              <p:nvPr/>
            </p:nvSpPr>
            <p:spPr bwMode="auto">
              <a:xfrm>
                <a:off x="2145" y="2576"/>
                <a:ext cx="234" cy="87"/>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0"/>
                    </a:moveTo>
                    <a:lnTo>
                      <a:pt x="1403" y="524"/>
                    </a:lnTo>
                    <a:lnTo>
                      <a:pt x="0" y="0"/>
                    </a:lnTo>
                    <a:lnTo>
                      <a:pt x="10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0" name="Freeform 304"/>
              <p:cNvSpPr>
                <a:spLocks/>
              </p:cNvSpPr>
              <p:nvPr/>
            </p:nvSpPr>
            <p:spPr bwMode="auto">
              <a:xfrm>
                <a:off x="2145" y="2576"/>
                <a:ext cx="234" cy="87"/>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0"/>
                    </a:moveTo>
                    <a:lnTo>
                      <a:pt x="1403" y="524"/>
                    </a:lnTo>
                    <a:lnTo>
                      <a:pt x="0" y="0"/>
                    </a:lnTo>
                    <a:lnTo>
                      <a:pt x="1083"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1" name="Freeform 305"/>
              <p:cNvSpPr>
                <a:spLocks/>
              </p:cNvSpPr>
              <p:nvPr/>
            </p:nvSpPr>
            <p:spPr bwMode="auto">
              <a:xfrm>
                <a:off x="2145" y="2488"/>
                <a:ext cx="234" cy="88"/>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524"/>
                    </a:moveTo>
                    <a:lnTo>
                      <a:pt x="1403" y="0"/>
                    </a:lnTo>
                    <a:lnTo>
                      <a:pt x="0" y="524"/>
                    </a:lnTo>
                    <a:lnTo>
                      <a:pt x="1083" y="5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2" name="Freeform 306"/>
              <p:cNvSpPr>
                <a:spLocks/>
              </p:cNvSpPr>
              <p:nvPr/>
            </p:nvSpPr>
            <p:spPr bwMode="auto">
              <a:xfrm>
                <a:off x="2145" y="2488"/>
                <a:ext cx="234" cy="88"/>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524"/>
                    </a:moveTo>
                    <a:lnTo>
                      <a:pt x="1403" y="0"/>
                    </a:lnTo>
                    <a:lnTo>
                      <a:pt x="0" y="524"/>
                    </a:lnTo>
                    <a:lnTo>
                      <a:pt x="1083" y="52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1183" name="Group 307"/>
              <p:cNvGrpSpPr>
                <a:grpSpLocks/>
              </p:cNvGrpSpPr>
              <p:nvPr/>
            </p:nvGrpSpPr>
            <p:grpSpPr bwMode="auto">
              <a:xfrm>
                <a:off x="2325" y="1907"/>
                <a:ext cx="682" cy="702"/>
                <a:chOff x="2325" y="1907"/>
                <a:chExt cx="682" cy="702"/>
              </a:xfrm>
            </p:grpSpPr>
            <p:sp>
              <p:nvSpPr>
                <p:cNvPr id="41184" name="Freeform 308"/>
                <p:cNvSpPr>
                  <a:spLocks/>
                </p:cNvSpPr>
                <p:nvPr/>
              </p:nvSpPr>
              <p:spPr bwMode="auto">
                <a:xfrm>
                  <a:off x="2975" y="2068"/>
                  <a:ext cx="23" cy="14"/>
                </a:xfrm>
                <a:custGeom>
                  <a:avLst/>
                  <a:gdLst>
                    <a:gd name="T0" fmla="*/ 0 w 141"/>
                    <a:gd name="T1" fmla="*/ 0 h 83"/>
                    <a:gd name="T2" fmla="*/ 0 w 141"/>
                    <a:gd name="T3" fmla="*/ 0 h 83"/>
                    <a:gd name="T4" fmla="*/ 0 w 141"/>
                    <a:gd name="T5" fmla="*/ 0 h 83"/>
                    <a:gd name="T6" fmla="*/ 0 w 141"/>
                    <a:gd name="T7" fmla="*/ 0 h 83"/>
                    <a:gd name="T8" fmla="*/ 0 w 141"/>
                    <a:gd name="T9" fmla="*/ 0 h 83"/>
                    <a:gd name="T10" fmla="*/ 0 60000 65536"/>
                    <a:gd name="T11" fmla="*/ 0 60000 65536"/>
                    <a:gd name="T12" fmla="*/ 0 60000 65536"/>
                    <a:gd name="T13" fmla="*/ 0 60000 65536"/>
                    <a:gd name="T14" fmla="*/ 0 60000 65536"/>
                    <a:gd name="T15" fmla="*/ 0 w 141"/>
                    <a:gd name="T16" fmla="*/ 0 h 83"/>
                    <a:gd name="T17" fmla="*/ 141 w 141"/>
                    <a:gd name="T18" fmla="*/ 83 h 83"/>
                  </a:gdLst>
                  <a:ahLst/>
                  <a:cxnLst>
                    <a:cxn ang="T10">
                      <a:pos x="T0" y="T1"/>
                    </a:cxn>
                    <a:cxn ang="T11">
                      <a:pos x="T2" y="T3"/>
                    </a:cxn>
                    <a:cxn ang="T12">
                      <a:pos x="T4" y="T5"/>
                    </a:cxn>
                    <a:cxn ang="T13">
                      <a:pos x="T6" y="T7"/>
                    </a:cxn>
                    <a:cxn ang="T14">
                      <a:pos x="T8" y="T9"/>
                    </a:cxn>
                  </a:cxnLst>
                  <a:rect l="T15" t="T16" r="T17" b="T18"/>
                  <a:pathLst>
                    <a:path w="141" h="83">
                      <a:moveTo>
                        <a:pt x="121" y="83"/>
                      </a:moveTo>
                      <a:lnTo>
                        <a:pt x="0" y="27"/>
                      </a:lnTo>
                      <a:lnTo>
                        <a:pt x="16" y="0"/>
                      </a:lnTo>
                      <a:lnTo>
                        <a:pt x="141" y="50"/>
                      </a:lnTo>
                      <a:lnTo>
                        <a:pt x="121" y="8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5" name="Freeform 309"/>
                <p:cNvSpPr>
                  <a:spLocks/>
                </p:cNvSpPr>
                <p:nvPr/>
              </p:nvSpPr>
              <p:spPr bwMode="auto">
                <a:xfrm>
                  <a:off x="2977" y="2055"/>
                  <a:ext cx="26" cy="21"/>
                </a:xfrm>
                <a:custGeom>
                  <a:avLst/>
                  <a:gdLst>
                    <a:gd name="T0" fmla="*/ 0 w 154"/>
                    <a:gd name="T1" fmla="*/ 0 h 126"/>
                    <a:gd name="T2" fmla="*/ 0 w 154"/>
                    <a:gd name="T3" fmla="*/ 0 h 126"/>
                    <a:gd name="T4" fmla="*/ 0 w 154"/>
                    <a:gd name="T5" fmla="*/ 0 h 126"/>
                    <a:gd name="T6" fmla="*/ 0 w 154"/>
                    <a:gd name="T7" fmla="*/ 0 h 126"/>
                    <a:gd name="T8" fmla="*/ 0 60000 65536"/>
                    <a:gd name="T9" fmla="*/ 0 60000 65536"/>
                    <a:gd name="T10" fmla="*/ 0 60000 65536"/>
                    <a:gd name="T11" fmla="*/ 0 60000 65536"/>
                    <a:gd name="T12" fmla="*/ 0 w 154"/>
                    <a:gd name="T13" fmla="*/ 0 h 126"/>
                    <a:gd name="T14" fmla="*/ 154 w 154"/>
                    <a:gd name="T15" fmla="*/ 126 h 126"/>
                  </a:gdLst>
                  <a:ahLst/>
                  <a:cxnLst>
                    <a:cxn ang="T8">
                      <a:pos x="T0" y="T1"/>
                    </a:cxn>
                    <a:cxn ang="T9">
                      <a:pos x="T2" y="T3"/>
                    </a:cxn>
                    <a:cxn ang="T10">
                      <a:pos x="T4" y="T5"/>
                    </a:cxn>
                    <a:cxn ang="T11">
                      <a:pos x="T6" y="T7"/>
                    </a:cxn>
                  </a:cxnLst>
                  <a:rect l="T12" t="T13" r="T14" b="T15"/>
                  <a:pathLst>
                    <a:path w="154" h="126">
                      <a:moveTo>
                        <a:pt x="125" y="126"/>
                      </a:moveTo>
                      <a:lnTo>
                        <a:pt x="0" y="76"/>
                      </a:lnTo>
                      <a:lnTo>
                        <a:pt x="154" y="0"/>
                      </a:lnTo>
                      <a:lnTo>
                        <a:pt x="12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6" name="Freeform 310"/>
                <p:cNvSpPr>
                  <a:spLocks/>
                </p:cNvSpPr>
                <p:nvPr/>
              </p:nvSpPr>
              <p:spPr bwMode="auto">
                <a:xfrm>
                  <a:off x="2977" y="2051"/>
                  <a:ext cx="26" cy="17"/>
                </a:xfrm>
                <a:custGeom>
                  <a:avLst/>
                  <a:gdLst>
                    <a:gd name="T0" fmla="*/ 0 w 154"/>
                    <a:gd name="T1" fmla="*/ 0 h 103"/>
                    <a:gd name="T2" fmla="*/ 0 w 154"/>
                    <a:gd name="T3" fmla="*/ 0 h 103"/>
                    <a:gd name="T4" fmla="*/ 0 w 154"/>
                    <a:gd name="T5" fmla="*/ 0 h 103"/>
                    <a:gd name="T6" fmla="*/ 0 w 154"/>
                    <a:gd name="T7" fmla="*/ 0 h 103"/>
                    <a:gd name="T8" fmla="*/ 0 60000 65536"/>
                    <a:gd name="T9" fmla="*/ 0 60000 65536"/>
                    <a:gd name="T10" fmla="*/ 0 60000 65536"/>
                    <a:gd name="T11" fmla="*/ 0 60000 65536"/>
                    <a:gd name="T12" fmla="*/ 0 w 154"/>
                    <a:gd name="T13" fmla="*/ 0 h 103"/>
                    <a:gd name="T14" fmla="*/ 154 w 154"/>
                    <a:gd name="T15" fmla="*/ 103 h 103"/>
                  </a:gdLst>
                  <a:ahLst/>
                  <a:cxnLst>
                    <a:cxn ang="T8">
                      <a:pos x="T0" y="T1"/>
                    </a:cxn>
                    <a:cxn ang="T9">
                      <a:pos x="T2" y="T3"/>
                    </a:cxn>
                    <a:cxn ang="T10">
                      <a:pos x="T4" y="T5"/>
                    </a:cxn>
                    <a:cxn ang="T11">
                      <a:pos x="T6" y="T7"/>
                    </a:cxn>
                  </a:cxnLst>
                  <a:rect l="T12" t="T13" r="T14" b="T15"/>
                  <a:pathLst>
                    <a:path w="154" h="103">
                      <a:moveTo>
                        <a:pt x="0" y="103"/>
                      </a:moveTo>
                      <a:lnTo>
                        <a:pt x="154" y="27"/>
                      </a:lnTo>
                      <a:lnTo>
                        <a:pt x="24"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7" name="Freeform 311"/>
                <p:cNvSpPr>
                  <a:spLocks/>
                </p:cNvSpPr>
                <p:nvPr/>
              </p:nvSpPr>
              <p:spPr bwMode="auto">
                <a:xfrm>
                  <a:off x="2977" y="2051"/>
                  <a:ext cx="26" cy="25"/>
                </a:xfrm>
                <a:custGeom>
                  <a:avLst/>
                  <a:gdLst>
                    <a:gd name="T0" fmla="*/ 0 w 154"/>
                    <a:gd name="T1" fmla="*/ 0 h 153"/>
                    <a:gd name="T2" fmla="*/ 0 w 154"/>
                    <a:gd name="T3" fmla="*/ 0 h 153"/>
                    <a:gd name="T4" fmla="*/ 0 w 154"/>
                    <a:gd name="T5" fmla="*/ 0 h 153"/>
                    <a:gd name="T6" fmla="*/ 0 w 154"/>
                    <a:gd name="T7" fmla="*/ 0 h 153"/>
                    <a:gd name="T8" fmla="*/ 0 w 154"/>
                    <a:gd name="T9" fmla="*/ 0 h 153"/>
                    <a:gd name="T10" fmla="*/ 0 60000 65536"/>
                    <a:gd name="T11" fmla="*/ 0 60000 65536"/>
                    <a:gd name="T12" fmla="*/ 0 60000 65536"/>
                    <a:gd name="T13" fmla="*/ 0 60000 65536"/>
                    <a:gd name="T14" fmla="*/ 0 60000 65536"/>
                    <a:gd name="T15" fmla="*/ 0 w 154"/>
                    <a:gd name="T16" fmla="*/ 0 h 153"/>
                    <a:gd name="T17" fmla="*/ 154 w 154"/>
                    <a:gd name="T18" fmla="*/ 153 h 153"/>
                  </a:gdLst>
                  <a:ahLst/>
                  <a:cxnLst>
                    <a:cxn ang="T10">
                      <a:pos x="T0" y="T1"/>
                    </a:cxn>
                    <a:cxn ang="T11">
                      <a:pos x="T2" y="T3"/>
                    </a:cxn>
                    <a:cxn ang="T12">
                      <a:pos x="T4" y="T5"/>
                    </a:cxn>
                    <a:cxn ang="T13">
                      <a:pos x="T6" y="T7"/>
                    </a:cxn>
                    <a:cxn ang="T14">
                      <a:pos x="T8" y="T9"/>
                    </a:cxn>
                  </a:cxnLst>
                  <a:rect l="T15" t="T16" r="T17" b="T18"/>
                  <a:pathLst>
                    <a:path w="154" h="153">
                      <a:moveTo>
                        <a:pt x="125" y="153"/>
                      </a:moveTo>
                      <a:lnTo>
                        <a:pt x="0" y="103"/>
                      </a:lnTo>
                      <a:lnTo>
                        <a:pt x="24" y="0"/>
                      </a:lnTo>
                      <a:lnTo>
                        <a:pt x="154" y="27"/>
                      </a:lnTo>
                      <a:lnTo>
                        <a:pt x="125" y="15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8" name="Freeform 312"/>
                <p:cNvSpPr>
                  <a:spLocks/>
                </p:cNvSpPr>
                <p:nvPr/>
              </p:nvSpPr>
              <p:spPr bwMode="auto">
                <a:xfrm>
                  <a:off x="2984" y="2039"/>
                  <a:ext cx="23" cy="3"/>
                </a:xfrm>
                <a:custGeom>
                  <a:avLst/>
                  <a:gdLst>
                    <a:gd name="T0" fmla="*/ 0 w 138"/>
                    <a:gd name="T1" fmla="*/ 0 h 19"/>
                    <a:gd name="T2" fmla="*/ 0 w 138"/>
                    <a:gd name="T3" fmla="*/ 0 h 19"/>
                    <a:gd name="T4" fmla="*/ 0 w 138"/>
                    <a:gd name="T5" fmla="*/ 0 h 19"/>
                    <a:gd name="T6" fmla="*/ 0 w 138"/>
                    <a:gd name="T7" fmla="*/ 0 h 19"/>
                    <a:gd name="T8" fmla="*/ 0 60000 65536"/>
                    <a:gd name="T9" fmla="*/ 0 60000 65536"/>
                    <a:gd name="T10" fmla="*/ 0 60000 65536"/>
                    <a:gd name="T11" fmla="*/ 0 60000 65536"/>
                    <a:gd name="T12" fmla="*/ 0 w 138"/>
                    <a:gd name="T13" fmla="*/ 0 h 19"/>
                    <a:gd name="T14" fmla="*/ 138 w 138"/>
                    <a:gd name="T15" fmla="*/ 19 h 19"/>
                  </a:gdLst>
                  <a:ahLst/>
                  <a:cxnLst>
                    <a:cxn ang="T8">
                      <a:pos x="T0" y="T1"/>
                    </a:cxn>
                    <a:cxn ang="T9">
                      <a:pos x="T2" y="T3"/>
                    </a:cxn>
                    <a:cxn ang="T10">
                      <a:pos x="T4" y="T5"/>
                    </a:cxn>
                    <a:cxn ang="T11">
                      <a:pos x="T6" y="T7"/>
                    </a:cxn>
                  </a:cxnLst>
                  <a:rect l="T12" t="T13" r="T14" b="T15"/>
                  <a:pathLst>
                    <a:path w="138" h="19">
                      <a:moveTo>
                        <a:pt x="133" y="19"/>
                      </a:moveTo>
                      <a:lnTo>
                        <a:pt x="0" y="5"/>
                      </a:lnTo>
                      <a:lnTo>
                        <a:pt x="138" y="0"/>
                      </a:lnTo>
                      <a:lnTo>
                        <a:pt x="13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89" name="Freeform 313"/>
                <p:cNvSpPr>
                  <a:spLocks/>
                </p:cNvSpPr>
                <p:nvPr/>
              </p:nvSpPr>
              <p:spPr bwMode="auto">
                <a:xfrm>
                  <a:off x="2984" y="2037"/>
                  <a:ext cx="23" cy="2"/>
                </a:xfrm>
                <a:custGeom>
                  <a:avLst/>
                  <a:gdLst>
                    <a:gd name="T0" fmla="*/ 0 w 138"/>
                    <a:gd name="T1" fmla="*/ 0 h 14"/>
                    <a:gd name="T2" fmla="*/ 0 w 138"/>
                    <a:gd name="T3" fmla="*/ 0 h 14"/>
                    <a:gd name="T4" fmla="*/ 0 w 138"/>
                    <a:gd name="T5" fmla="*/ 0 h 14"/>
                    <a:gd name="T6" fmla="*/ 0 w 138"/>
                    <a:gd name="T7" fmla="*/ 0 h 14"/>
                    <a:gd name="T8" fmla="*/ 0 60000 65536"/>
                    <a:gd name="T9" fmla="*/ 0 60000 65536"/>
                    <a:gd name="T10" fmla="*/ 0 60000 65536"/>
                    <a:gd name="T11" fmla="*/ 0 60000 65536"/>
                    <a:gd name="T12" fmla="*/ 0 w 138"/>
                    <a:gd name="T13" fmla="*/ 0 h 14"/>
                    <a:gd name="T14" fmla="*/ 138 w 138"/>
                    <a:gd name="T15" fmla="*/ 14 h 14"/>
                  </a:gdLst>
                  <a:ahLst/>
                  <a:cxnLst>
                    <a:cxn ang="T8">
                      <a:pos x="T0" y="T1"/>
                    </a:cxn>
                    <a:cxn ang="T9">
                      <a:pos x="T2" y="T3"/>
                    </a:cxn>
                    <a:cxn ang="T10">
                      <a:pos x="T4" y="T5"/>
                    </a:cxn>
                    <a:cxn ang="T11">
                      <a:pos x="T6" y="T7"/>
                    </a:cxn>
                  </a:cxnLst>
                  <a:rect l="T12" t="T13" r="T14" b="T15"/>
                  <a:pathLst>
                    <a:path w="138" h="14">
                      <a:moveTo>
                        <a:pt x="0" y="14"/>
                      </a:moveTo>
                      <a:lnTo>
                        <a:pt x="138" y="9"/>
                      </a:lnTo>
                      <a:lnTo>
                        <a:pt x="3"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0" name="Freeform 314"/>
                <p:cNvSpPr>
                  <a:spLocks/>
                </p:cNvSpPr>
                <p:nvPr/>
              </p:nvSpPr>
              <p:spPr bwMode="auto">
                <a:xfrm>
                  <a:off x="2984" y="2037"/>
                  <a:ext cx="23" cy="5"/>
                </a:xfrm>
                <a:custGeom>
                  <a:avLst/>
                  <a:gdLst>
                    <a:gd name="T0" fmla="*/ 0 w 138"/>
                    <a:gd name="T1" fmla="*/ 0 h 28"/>
                    <a:gd name="T2" fmla="*/ 0 w 138"/>
                    <a:gd name="T3" fmla="*/ 0 h 28"/>
                    <a:gd name="T4" fmla="*/ 0 w 138"/>
                    <a:gd name="T5" fmla="*/ 0 h 28"/>
                    <a:gd name="T6" fmla="*/ 0 w 138"/>
                    <a:gd name="T7" fmla="*/ 0 h 28"/>
                    <a:gd name="T8" fmla="*/ 0 w 138"/>
                    <a:gd name="T9" fmla="*/ 0 h 28"/>
                    <a:gd name="T10" fmla="*/ 0 60000 65536"/>
                    <a:gd name="T11" fmla="*/ 0 60000 65536"/>
                    <a:gd name="T12" fmla="*/ 0 60000 65536"/>
                    <a:gd name="T13" fmla="*/ 0 60000 65536"/>
                    <a:gd name="T14" fmla="*/ 0 60000 65536"/>
                    <a:gd name="T15" fmla="*/ 0 w 138"/>
                    <a:gd name="T16" fmla="*/ 0 h 28"/>
                    <a:gd name="T17" fmla="*/ 138 w 138"/>
                    <a:gd name="T18" fmla="*/ 28 h 28"/>
                  </a:gdLst>
                  <a:ahLst/>
                  <a:cxnLst>
                    <a:cxn ang="T10">
                      <a:pos x="T0" y="T1"/>
                    </a:cxn>
                    <a:cxn ang="T11">
                      <a:pos x="T2" y="T3"/>
                    </a:cxn>
                    <a:cxn ang="T12">
                      <a:pos x="T4" y="T5"/>
                    </a:cxn>
                    <a:cxn ang="T13">
                      <a:pos x="T6" y="T7"/>
                    </a:cxn>
                    <a:cxn ang="T14">
                      <a:pos x="T8" y="T9"/>
                    </a:cxn>
                  </a:cxnLst>
                  <a:rect l="T15" t="T16" r="T17" b="T18"/>
                  <a:pathLst>
                    <a:path w="138" h="28">
                      <a:moveTo>
                        <a:pt x="133" y="28"/>
                      </a:moveTo>
                      <a:lnTo>
                        <a:pt x="0" y="14"/>
                      </a:lnTo>
                      <a:lnTo>
                        <a:pt x="3" y="0"/>
                      </a:lnTo>
                      <a:lnTo>
                        <a:pt x="138" y="9"/>
                      </a:lnTo>
                      <a:lnTo>
                        <a:pt x="133"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1" name="Freeform 315"/>
                <p:cNvSpPr>
                  <a:spLocks/>
                </p:cNvSpPr>
                <p:nvPr/>
              </p:nvSpPr>
              <p:spPr bwMode="auto">
                <a:xfrm>
                  <a:off x="2984" y="2014"/>
                  <a:ext cx="23" cy="25"/>
                </a:xfrm>
                <a:custGeom>
                  <a:avLst/>
                  <a:gdLst>
                    <a:gd name="T0" fmla="*/ 0 w 135"/>
                    <a:gd name="T1" fmla="*/ 0 h 148"/>
                    <a:gd name="T2" fmla="*/ 0 w 135"/>
                    <a:gd name="T3" fmla="*/ 0 h 148"/>
                    <a:gd name="T4" fmla="*/ 0 w 135"/>
                    <a:gd name="T5" fmla="*/ 0 h 148"/>
                    <a:gd name="T6" fmla="*/ 0 w 135"/>
                    <a:gd name="T7" fmla="*/ 0 h 148"/>
                    <a:gd name="T8" fmla="*/ 0 60000 65536"/>
                    <a:gd name="T9" fmla="*/ 0 60000 65536"/>
                    <a:gd name="T10" fmla="*/ 0 60000 65536"/>
                    <a:gd name="T11" fmla="*/ 0 60000 65536"/>
                    <a:gd name="T12" fmla="*/ 0 w 135"/>
                    <a:gd name="T13" fmla="*/ 0 h 148"/>
                    <a:gd name="T14" fmla="*/ 135 w 135"/>
                    <a:gd name="T15" fmla="*/ 148 h 148"/>
                  </a:gdLst>
                  <a:ahLst/>
                  <a:cxnLst>
                    <a:cxn ang="T8">
                      <a:pos x="T0" y="T1"/>
                    </a:cxn>
                    <a:cxn ang="T9">
                      <a:pos x="T2" y="T3"/>
                    </a:cxn>
                    <a:cxn ang="T10">
                      <a:pos x="T4" y="T5"/>
                    </a:cxn>
                    <a:cxn ang="T11">
                      <a:pos x="T6" y="T7"/>
                    </a:cxn>
                  </a:cxnLst>
                  <a:rect l="T12" t="T13" r="T14" b="T15"/>
                  <a:pathLst>
                    <a:path w="135" h="148">
                      <a:moveTo>
                        <a:pt x="135" y="148"/>
                      </a:moveTo>
                      <a:lnTo>
                        <a:pt x="0" y="139"/>
                      </a:lnTo>
                      <a:lnTo>
                        <a:pt x="122" y="0"/>
                      </a:lnTo>
                      <a:lnTo>
                        <a:pt x="135"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2" name="Freeform 316"/>
                <p:cNvSpPr>
                  <a:spLocks/>
                </p:cNvSpPr>
                <p:nvPr/>
              </p:nvSpPr>
              <p:spPr bwMode="auto">
                <a:xfrm>
                  <a:off x="2983" y="2014"/>
                  <a:ext cx="21" cy="23"/>
                </a:xfrm>
                <a:custGeom>
                  <a:avLst/>
                  <a:gdLst>
                    <a:gd name="T0" fmla="*/ 0 w 132"/>
                    <a:gd name="T1" fmla="*/ 0 h 139"/>
                    <a:gd name="T2" fmla="*/ 0 w 132"/>
                    <a:gd name="T3" fmla="*/ 0 h 139"/>
                    <a:gd name="T4" fmla="*/ 0 w 132"/>
                    <a:gd name="T5" fmla="*/ 0 h 139"/>
                    <a:gd name="T6" fmla="*/ 0 w 132"/>
                    <a:gd name="T7" fmla="*/ 0 h 139"/>
                    <a:gd name="T8" fmla="*/ 0 60000 65536"/>
                    <a:gd name="T9" fmla="*/ 0 60000 65536"/>
                    <a:gd name="T10" fmla="*/ 0 60000 65536"/>
                    <a:gd name="T11" fmla="*/ 0 60000 65536"/>
                    <a:gd name="T12" fmla="*/ 0 w 132"/>
                    <a:gd name="T13" fmla="*/ 0 h 139"/>
                    <a:gd name="T14" fmla="*/ 132 w 132"/>
                    <a:gd name="T15" fmla="*/ 139 h 139"/>
                  </a:gdLst>
                  <a:ahLst/>
                  <a:cxnLst>
                    <a:cxn ang="T8">
                      <a:pos x="T0" y="T1"/>
                    </a:cxn>
                    <a:cxn ang="T9">
                      <a:pos x="T2" y="T3"/>
                    </a:cxn>
                    <a:cxn ang="T10">
                      <a:pos x="T4" y="T5"/>
                    </a:cxn>
                    <a:cxn ang="T11">
                      <a:pos x="T6" y="T7"/>
                    </a:cxn>
                  </a:cxnLst>
                  <a:rect l="T12" t="T13" r="T14" b="T15"/>
                  <a:pathLst>
                    <a:path w="132" h="139">
                      <a:moveTo>
                        <a:pt x="10" y="139"/>
                      </a:moveTo>
                      <a:lnTo>
                        <a:pt x="132" y="0"/>
                      </a:lnTo>
                      <a:lnTo>
                        <a:pt x="0" y="18"/>
                      </a:lnTo>
                      <a:lnTo>
                        <a:pt x="1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3" name="Freeform 317"/>
                <p:cNvSpPr>
                  <a:spLocks/>
                </p:cNvSpPr>
                <p:nvPr/>
              </p:nvSpPr>
              <p:spPr bwMode="auto">
                <a:xfrm>
                  <a:off x="2983" y="2014"/>
                  <a:ext cx="24" cy="25"/>
                </a:xfrm>
                <a:custGeom>
                  <a:avLst/>
                  <a:gdLst>
                    <a:gd name="T0" fmla="*/ 0 w 145"/>
                    <a:gd name="T1" fmla="*/ 0 h 148"/>
                    <a:gd name="T2" fmla="*/ 0 w 145"/>
                    <a:gd name="T3" fmla="*/ 0 h 148"/>
                    <a:gd name="T4" fmla="*/ 0 w 145"/>
                    <a:gd name="T5" fmla="*/ 0 h 148"/>
                    <a:gd name="T6" fmla="*/ 0 w 145"/>
                    <a:gd name="T7" fmla="*/ 0 h 148"/>
                    <a:gd name="T8" fmla="*/ 0 w 145"/>
                    <a:gd name="T9" fmla="*/ 0 h 148"/>
                    <a:gd name="T10" fmla="*/ 0 60000 65536"/>
                    <a:gd name="T11" fmla="*/ 0 60000 65536"/>
                    <a:gd name="T12" fmla="*/ 0 60000 65536"/>
                    <a:gd name="T13" fmla="*/ 0 60000 65536"/>
                    <a:gd name="T14" fmla="*/ 0 60000 65536"/>
                    <a:gd name="T15" fmla="*/ 0 w 145"/>
                    <a:gd name="T16" fmla="*/ 0 h 148"/>
                    <a:gd name="T17" fmla="*/ 145 w 145"/>
                    <a:gd name="T18" fmla="*/ 148 h 148"/>
                  </a:gdLst>
                  <a:ahLst/>
                  <a:cxnLst>
                    <a:cxn ang="T10">
                      <a:pos x="T0" y="T1"/>
                    </a:cxn>
                    <a:cxn ang="T11">
                      <a:pos x="T2" y="T3"/>
                    </a:cxn>
                    <a:cxn ang="T12">
                      <a:pos x="T4" y="T5"/>
                    </a:cxn>
                    <a:cxn ang="T13">
                      <a:pos x="T6" y="T7"/>
                    </a:cxn>
                    <a:cxn ang="T14">
                      <a:pos x="T8" y="T9"/>
                    </a:cxn>
                  </a:cxnLst>
                  <a:rect l="T15" t="T16" r="T17" b="T18"/>
                  <a:pathLst>
                    <a:path w="145" h="148">
                      <a:moveTo>
                        <a:pt x="145" y="148"/>
                      </a:moveTo>
                      <a:lnTo>
                        <a:pt x="10" y="139"/>
                      </a:lnTo>
                      <a:lnTo>
                        <a:pt x="0" y="18"/>
                      </a:lnTo>
                      <a:lnTo>
                        <a:pt x="132" y="0"/>
                      </a:lnTo>
                      <a:lnTo>
                        <a:pt x="145" y="14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4" name="Freeform 318"/>
                <p:cNvSpPr>
                  <a:spLocks/>
                </p:cNvSpPr>
                <p:nvPr/>
              </p:nvSpPr>
              <p:spPr bwMode="auto">
                <a:xfrm>
                  <a:off x="2981" y="1974"/>
                  <a:ext cx="22" cy="31"/>
                </a:xfrm>
                <a:custGeom>
                  <a:avLst/>
                  <a:gdLst>
                    <a:gd name="T0" fmla="*/ 0 w 131"/>
                    <a:gd name="T1" fmla="*/ 0 h 187"/>
                    <a:gd name="T2" fmla="*/ 0 w 131"/>
                    <a:gd name="T3" fmla="*/ 0 h 187"/>
                    <a:gd name="T4" fmla="*/ 0 w 131"/>
                    <a:gd name="T5" fmla="*/ 0 h 187"/>
                    <a:gd name="T6" fmla="*/ 0 w 131"/>
                    <a:gd name="T7" fmla="*/ 0 h 187"/>
                    <a:gd name="T8" fmla="*/ 0 60000 65536"/>
                    <a:gd name="T9" fmla="*/ 0 60000 65536"/>
                    <a:gd name="T10" fmla="*/ 0 60000 65536"/>
                    <a:gd name="T11" fmla="*/ 0 60000 65536"/>
                    <a:gd name="T12" fmla="*/ 0 w 131"/>
                    <a:gd name="T13" fmla="*/ 0 h 187"/>
                    <a:gd name="T14" fmla="*/ 131 w 131"/>
                    <a:gd name="T15" fmla="*/ 187 h 187"/>
                  </a:gdLst>
                  <a:ahLst/>
                  <a:cxnLst>
                    <a:cxn ang="T8">
                      <a:pos x="T0" y="T1"/>
                    </a:cxn>
                    <a:cxn ang="T9">
                      <a:pos x="T2" y="T3"/>
                    </a:cxn>
                    <a:cxn ang="T10">
                      <a:pos x="T4" y="T5"/>
                    </a:cxn>
                    <a:cxn ang="T11">
                      <a:pos x="T6" y="T7"/>
                    </a:cxn>
                  </a:cxnLst>
                  <a:rect l="T12" t="T13" r="T14" b="T15"/>
                  <a:pathLst>
                    <a:path w="131" h="187">
                      <a:moveTo>
                        <a:pt x="131" y="155"/>
                      </a:moveTo>
                      <a:lnTo>
                        <a:pt x="0" y="187"/>
                      </a:lnTo>
                      <a:lnTo>
                        <a:pt x="65" y="0"/>
                      </a:lnTo>
                      <a:lnTo>
                        <a:pt x="131"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5" name="Freeform 319"/>
                <p:cNvSpPr>
                  <a:spLocks/>
                </p:cNvSpPr>
                <p:nvPr/>
              </p:nvSpPr>
              <p:spPr bwMode="auto">
                <a:xfrm>
                  <a:off x="2972" y="1974"/>
                  <a:ext cx="20" cy="31"/>
                </a:xfrm>
                <a:custGeom>
                  <a:avLst/>
                  <a:gdLst>
                    <a:gd name="T0" fmla="*/ 0 w 118"/>
                    <a:gd name="T1" fmla="*/ 0 h 187"/>
                    <a:gd name="T2" fmla="*/ 0 w 118"/>
                    <a:gd name="T3" fmla="*/ 0 h 187"/>
                    <a:gd name="T4" fmla="*/ 0 w 118"/>
                    <a:gd name="T5" fmla="*/ 0 h 187"/>
                    <a:gd name="T6" fmla="*/ 0 w 118"/>
                    <a:gd name="T7" fmla="*/ 0 h 187"/>
                    <a:gd name="T8" fmla="*/ 0 60000 65536"/>
                    <a:gd name="T9" fmla="*/ 0 60000 65536"/>
                    <a:gd name="T10" fmla="*/ 0 60000 65536"/>
                    <a:gd name="T11" fmla="*/ 0 60000 65536"/>
                    <a:gd name="T12" fmla="*/ 0 w 118"/>
                    <a:gd name="T13" fmla="*/ 0 h 187"/>
                    <a:gd name="T14" fmla="*/ 118 w 118"/>
                    <a:gd name="T15" fmla="*/ 187 h 187"/>
                  </a:gdLst>
                  <a:ahLst/>
                  <a:cxnLst>
                    <a:cxn ang="T8">
                      <a:pos x="T0" y="T1"/>
                    </a:cxn>
                    <a:cxn ang="T9">
                      <a:pos x="T2" y="T3"/>
                    </a:cxn>
                    <a:cxn ang="T10">
                      <a:pos x="T4" y="T5"/>
                    </a:cxn>
                    <a:cxn ang="T11">
                      <a:pos x="T6" y="T7"/>
                    </a:cxn>
                  </a:cxnLst>
                  <a:rect l="T12" t="T13" r="T14" b="T15"/>
                  <a:pathLst>
                    <a:path w="118" h="187">
                      <a:moveTo>
                        <a:pt x="53" y="187"/>
                      </a:moveTo>
                      <a:lnTo>
                        <a:pt x="118" y="0"/>
                      </a:lnTo>
                      <a:lnTo>
                        <a:pt x="0" y="61"/>
                      </a:lnTo>
                      <a:lnTo>
                        <a:pt x="53"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6" name="Freeform 320"/>
                <p:cNvSpPr>
                  <a:spLocks/>
                </p:cNvSpPr>
                <p:nvPr/>
              </p:nvSpPr>
              <p:spPr bwMode="auto">
                <a:xfrm>
                  <a:off x="2972" y="1974"/>
                  <a:ext cx="31" cy="31"/>
                </a:xfrm>
                <a:custGeom>
                  <a:avLst/>
                  <a:gdLst>
                    <a:gd name="T0" fmla="*/ 0 w 184"/>
                    <a:gd name="T1" fmla="*/ 0 h 187"/>
                    <a:gd name="T2" fmla="*/ 0 w 184"/>
                    <a:gd name="T3" fmla="*/ 0 h 187"/>
                    <a:gd name="T4" fmla="*/ 0 w 184"/>
                    <a:gd name="T5" fmla="*/ 0 h 187"/>
                    <a:gd name="T6" fmla="*/ 0 w 184"/>
                    <a:gd name="T7" fmla="*/ 0 h 187"/>
                    <a:gd name="T8" fmla="*/ 0 w 184"/>
                    <a:gd name="T9" fmla="*/ 0 h 187"/>
                    <a:gd name="T10" fmla="*/ 0 60000 65536"/>
                    <a:gd name="T11" fmla="*/ 0 60000 65536"/>
                    <a:gd name="T12" fmla="*/ 0 60000 65536"/>
                    <a:gd name="T13" fmla="*/ 0 60000 65536"/>
                    <a:gd name="T14" fmla="*/ 0 60000 65536"/>
                    <a:gd name="T15" fmla="*/ 0 w 184"/>
                    <a:gd name="T16" fmla="*/ 0 h 187"/>
                    <a:gd name="T17" fmla="*/ 184 w 184"/>
                    <a:gd name="T18" fmla="*/ 187 h 187"/>
                  </a:gdLst>
                  <a:ahLst/>
                  <a:cxnLst>
                    <a:cxn ang="T10">
                      <a:pos x="T0" y="T1"/>
                    </a:cxn>
                    <a:cxn ang="T11">
                      <a:pos x="T2" y="T3"/>
                    </a:cxn>
                    <a:cxn ang="T12">
                      <a:pos x="T4" y="T5"/>
                    </a:cxn>
                    <a:cxn ang="T13">
                      <a:pos x="T6" y="T7"/>
                    </a:cxn>
                    <a:cxn ang="T14">
                      <a:pos x="T8" y="T9"/>
                    </a:cxn>
                  </a:cxnLst>
                  <a:rect l="T15" t="T16" r="T17" b="T18"/>
                  <a:pathLst>
                    <a:path w="184" h="187">
                      <a:moveTo>
                        <a:pt x="184" y="155"/>
                      </a:moveTo>
                      <a:lnTo>
                        <a:pt x="53" y="187"/>
                      </a:lnTo>
                      <a:lnTo>
                        <a:pt x="0" y="61"/>
                      </a:lnTo>
                      <a:lnTo>
                        <a:pt x="118" y="0"/>
                      </a:lnTo>
                      <a:lnTo>
                        <a:pt x="184" y="15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7" name="Freeform 321"/>
                <p:cNvSpPr>
                  <a:spLocks/>
                </p:cNvSpPr>
                <p:nvPr/>
              </p:nvSpPr>
              <p:spPr bwMode="auto">
                <a:xfrm>
                  <a:off x="2967" y="1941"/>
                  <a:ext cx="19" cy="33"/>
                </a:xfrm>
                <a:custGeom>
                  <a:avLst/>
                  <a:gdLst>
                    <a:gd name="T0" fmla="*/ 0 w 111"/>
                    <a:gd name="T1" fmla="*/ 0 h 201"/>
                    <a:gd name="T2" fmla="*/ 0 w 111"/>
                    <a:gd name="T3" fmla="*/ 0 h 201"/>
                    <a:gd name="T4" fmla="*/ 0 w 111"/>
                    <a:gd name="T5" fmla="*/ 0 h 201"/>
                    <a:gd name="T6" fmla="*/ 0 w 111"/>
                    <a:gd name="T7" fmla="*/ 0 h 201"/>
                    <a:gd name="T8" fmla="*/ 0 60000 65536"/>
                    <a:gd name="T9" fmla="*/ 0 60000 65536"/>
                    <a:gd name="T10" fmla="*/ 0 60000 65536"/>
                    <a:gd name="T11" fmla="*/ 0 60000 65536"/>
                    <a:gd name="T12" fmla="*/ 0 w 111"/>
                    <a:gd name="T13" fmla="*/ 0 h 201"/>
                    <a:gd name="T14" fmla="*/ 111 w 111"/>
                    <a:gd name="T15" fmla="*/ 201 h 201"/>
                  </a:gdLst>
                  <a:ahLst/>
                  <a:cxnLst>
                    <a:cxn ang="T8">
                      <a:pos x="T0" y="T1"/>
                    </a:cxn>
                    <a:cxn ang="T9">
                      <a:pos x="T2" y="T3"/>
                    </a:cxn>
                    <a:cxn ang="T10">
                      <a:pos x="T4" y="T5"/>
                    </a:cxn>
                    <a:cxn ang="T11">
                      <a:pos x="T6" y="T7"/>
                    </a:cxn>
                  </a:cxnLst>
                  <a:rect l="T12" t="T13" r="T14" b="T15"/>
                  <a:pathLst>
                    <a:path w="111" h="201">
                      <a:moveTo>
                        <a:pt x="111" y="127"/>
                      </a:moveTo>
                      <a:lnTo>
                        <a:pt x="0" y="201"/>
                      </a:lnTo>
                      <a:lnTo>
                        <a:pt x="2" y="0"/>
                      </a:lnTo>
                      <a:lnTo>
                        <a:pt x="111"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8" name="Freeform 322"/>
                <p:cNvSpPr>
                  <a:spLocks/>
                </p:cNvSpPr>
                <p:nvPr/>
              </p:nvSpPr>
              <p:spPr bwMode="auto">
                <a:xfrm>
                  <a:off x="2952" y="1941"/>
                  <a:ext cx="15" cy="33"/>
                </a:xfrm>
                <a:custGeom>
                  <a:avLst/>
                  <a:gdLst>
                    <a:gd name="T0" fmla="*/ 0 w 92"/>
                    <a:gd name="T1" fmla="*/ 0 h 201"/>
                    <a:gd name="T2" fmla="*/ 0 w 92"/>
                    <a:gd name="T3" fmla="*/ 0 h 201"/>
                    <a:gd name="T4" fmla="*/ 0 w 92"/>
                    <a:gd name="T5" fmla="*/ 0 h 201"/>
                    <a:gd name="T6" fmla="*/ 0 w 92"/>
                    <a:gd name="T7" fmla="*/ 0 h 201"/>
                    <a:gd name="T8" fmla="*/ 0 60000 65536"/>
                    <a:gd name="T9" fmla="*/ 0 60000 65536"/>
                    <a:gd name="T10" fmla="*/ 0 60000 65536"/>
                    <a:gd name="T11" fmla="*/ 0 60000 65536"/>
                    <a:gd name="T12" fmla="*/ 0 w 92"/>
                    <a:gd name="T13" fmla="*/ 0 h 201"/>
                    <a:gd name="T14" fmla="*/ 92 w 92"/>
                    <a:gd name="T15" fmla="*/ 201 h 201"/>
                  </a:gdLst>
                  <a:ahLst/>
                  <a:cxnLst>
                    <a:cxn ang="T8">
                      <a:pos x="T0" y="T1"/>
                    </a:cxn>
                    <a:cxn ang="T9">
                      <a:pos x="T2" y="T3"/>
                    </a:cxn>
                    <a:cxn ang="T10">
                      <a:pos x="T4" y="T5"/>
                    </a:cxn>
                    <a:cxn ang="T11">
                      <a:pos x="T6" y="T7"/>
                    </a:cxn>
                  </a:cxnLst>
                  <a:rect l="T12" t="T13" r="T14" b="T15"/>
                  <a:pathLst>
                    <a:path w="92" h="201">
                      <a:moveTo>
                        <a:pt x="90" y="201"/>
                      </a:moveTo>
                      <a:lnTo>
                        <a:pt x="92" y="0"/>
                      </a:lnTo>
                      <a:lnTo>
                        <a:pt x="0" y="97"/>
                      </a:lnTo>
                      <a:lnTo>
                        <a:pt x="90"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9" name="Freeform 323"/>
                <p:cNvSpPr>
                  <a:spLocks/>
                </p:cNvSpPr>
                <p:nvPr/>
              </p:nvSpPr>
              <p:spPr bwMode="auto">
                <a:xfrm>
                  <a:off x="2952" y="1941"/>
                  <a:ext cx="34" cy="33"/>
                </a:xfrm>
                <a:custGeom>
                  <a:avLst/>
                  <a:gdLst>
                    <a:gd name="T0" fmla="*/ 0 w 201"/>
                    <a:gd name="T1" fmla="*/ 0 h 201"/>
                    <a:gd name="T2" fmla="*/ 0 w 201"/>
                    <a:gd name="T3" fmla="*/ 0 h 201"/>
                    <a:gd name="T4" fmla="*/ 0 w 201"/>
                    <a:gd name="T5" fmla="*/ 0 h 201"/>
                    <a:gd name="T6" fmla="*/ 0 w 201"/>
                    <a:gd name="T7" fmla="*/ 0 h 201"/>
                    <a:gd name="T8" fmla="*/ 0 w 201"/>
                    <a:gd name="T9" fmla="*/ 0 h 201"/>
                    <a:gd name="T10" fmla="*/ 0 60000 65536"/>
                    <a:gd name="T11" fmla="*/ 0 60000 65536"/>
                    <a:gd name="T12" fmla="*/ 0 60000 65536"/>
                    <a:gd name="T13" fmla="*/ 0 60000 65536"/>
                    <a:gd name="T14" fmla="*/ 0 60000 65536"/>
                    <a:gd name="T15" fmla="*/ 0 w 201"/>
                    <a:gd name="T16" fmla="*/ 0 h 201"/>
                    <a:gd name="T17" fmla="*/ 201 w 201"/>
                    <a:gd name="T18" fmla="*/ 201 h 201"/>
                  </a:gdLst>
                  <a:ahLst/>
                  <a:cxnLst>
                    <a:cxn ang="T10">
                      <a:pos x="T0" y="T1"/>
                    </a:cxn>
                    <a:cxn ang="T11">
                      <a:pos x="T2" y="T3"/>
                    </a:cxn>
                    <a:cxn ang="T12">
                      <a:pos x="T4" y="T5"/>
                    </a:cxn>
                    <a:cxn ang="T13">
                      <a:pos x="T6" y="T7"/>
                    </a:cxn>
                    <a:cxn ang="T14">
                      <a:pos x="T8" y="T9"/>
                    </a:cxn>
                  </a:cxnLst>
                  <a:rect l="T15" t="T16" r="T17" b="T18"/>
                  <a:pathLst>
                    <a:path w="201" h="201">
                      <a:moveTo>
                        <a:pt x="201" y="127"/>
                      </a:moveTo>
                      <a:lnTo>
                        <a:pt x="90" y="201"/>
                      </a:lnTo>
                      <a:lnTo>
                        <a:pt x="0" y="97"/>
                      </a:lnTo>
                      <a:lnTo>
                        <a:pt x="92" y="0"/>
                      </a:lnTo>
                      <a:lnTo>
                        <a:pt x="201" y="12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0" name="Freeform 324"/>
                <p:cNvSpPr>
                  <a:spLocks/>
                </p:cNvSpPr>
                <p:nvPr/>
              </p:nvSpPr>
              <p:spPr bwMode="auto">
                <a:xfrm>
                  <a:off x="2933" y="1917"/>
                  <a:ext cx="24" cy="33"/>
                </a:xfrm>
                <a:custGeom>
                  <a:avLst/>
                  <a:gdLst>
                    <a:gd name="T0" fmla="*/ 0 w 144"/>
                    <a:gd name="T1" fmla="*/ 0 h 193"/>
                    <a:gd name="T2" fmla="*/ 0 w 144"/>
                    <a:gd name="T3" fmla="*/ 0 h 193"/>
                    <a:gd name="T4" fmla="*/ 0 w 144"/>
                    <a:gd name="T5" fmla="*/ 0 h 193"/>
                    <a:gd name="T6" fmla="*/ 0 w 144"/>
                    <a:gd name="T7" fmla="*/ 0 h 193"/>
                    <a:gd name="T8" fmla="*/ 0 60000 65536"/>
                    <a:gd name="T9" fmla="*/ 0 60000 65536"/>
                    <a:gd name="T10" fmla="*/ 0 60000 65536"/>
                    <a:gd name="T11" fmla="*/ 0 60000 65536"/>
                    <a:gd name="T12" fmla="*/ 0 w 144"/>
                    <a:gd name="T13" fmla="*/ 0 h 193"/>
                    <a:gd name="T14" fmla="*/ 144 w 144"/>
                    <a:gd name="T15" fmla="*/ 193 h 193"/>
                  </a:gdLst>
                  <a:ahLst/>
                  <a:cxnLst>
                    <a:cxn ang="T8">
                      <a:pos x="T0" y="T1"/>
                    </a:cxn>
                    <a:cxn ang="T9">
                      <a:pos x="T2" y="T3"/>
                    </a:cxn>
                    <a:cxn ang="T10">
                      <a:pos x="T4" y="T5"/>
                    </a:cxn>
                    <a:cxn ang="T11">
                      <a:pos x="T6" y="T7"/>
                    </a:cxn>
                  </a:cxnLst>
                  <a:rect l="T12" t="T13" r="T14" b="T15"/>
                  <a:pathLst>
                    <a:path w="144" h="193">
                      <a:moveTo>
                        <a:pt x="144" y="87"/>
                      </a:moveTo>
                      <a:lnTo>
                        <a:pt x="64" y="193"/>
                      </a:lnTo>
                      <a:lnTo>
                        <a:pt x="0" y="0"/>
                      </a:lnTo>
                      <a:lnTo>
                        <a:pt x="14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1" name="Freeform 325"/>
                <p:cNvSpPr>
                  <a:spLocks/>
                </p:cNvSpPr>
                <p:nvPr/>
              </p:nvSpPr>
              <p:spPr bwMode="auto">
                <a:xfrm>
                  <a:off x="2924" y="1917"/>
                  <a:ext cx="20" cy="33"/>
                </a:xfrm>
                <a:custGeom>
                  <a:avLst/>
                  <a:gdLst>
                    <a:gd name="T0" fmla="*/ 0 w 117"/>
                    <a:gd name="T1" fmla="*/ 0 h 193"/>
                    <a:gd name="T2" fmla="*/ 0 w 117"/>
                    <a:gd name="T3" fmla="*/ 0 h 193"/>
                    <a:gd name="T4" fmla="*/ 0 w 117"/>
                    <a:gd name="T5" fmla="*/ 0 h 193"/>
                    <a:gd name="T6" fmla="*/ 0 w 117"/>
                    <a:gd name="T7" fmla="*/ 0 h 193"/>
                    <a:gd name="T8" fmla="*/ 0 60000 65536"/>
                    <a:gd name="T9" fmla="*/ 0 60000 65536"/>
                    <a:gd name="T10" fmla="*/ 0 60000 65536"/>
                    <a:gd name="T11" fmla="*/ 0 60000 65536"/>
                    <a:gd name="T12" fmla="*/ 0 w 117"/>
                    <a:gd name="T13" fmla="*/ 0 h 193"/>
                    <a:gd name="T14" fmla="*/ 117 w 117"/>
                    <a:gd name="T15" fmla="*/ 193 h 193"/>
                  </a:gdLst>
                  <a:ahLst/>
                  <a:cxnLst>
                    <a:cxn ang="T8">
                      <a:pos x="T0" y="T1"/>
                    </a:cxn>
                    <a:cxn ang="T9">
                      <a:pos x="T2" y="T3"/>
                    </a:cxn>
                    <a:cxn ang="T10">
                      <a:pos x="T4" y="T5"/>
                    </a:cxn>
                    <a:cxn ang="T11">
                      <a:pos x="T6" y="T7"/>
                    </a:cxn>
                  </a:cxnLst>
                  <a:rect l="T12" t="T13" r="T14" b="T15"/>
                  <a:pathLst>
                    <a:path w="117" h="193">
                      <a:moveTo>
                        <a:pt x="117" y="193"/>
                      </a:moveTo>
                      <a:lnTo>
                        <a:pt x="53" y="0"/>
                      </a:lnTo>
                      <a:lnTo>
                        <a:pt x="0" y="122"/>
                      </a:lnTo>
                      <a:lnTo>
                        <a:pt x="117"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2" name="Freeform 326"/>
                <p:cNvSpPr>
                  <a:spLocks/>
                </p:cNvSpPr>
                <p:nvPr/>
              </p:nvSpPr>
              <p:spPr bwMode="auto">
                <a:xfrm>
                  <a:off x="2924" y="1917"/>
                  <a:ext cx="33" cy="33"/>
                </a:xfrm>
                <a:custGeom>
                  <a:avLst/>
                  <a:gdLst>
                    <a:gd name="T0" fmla="*/ 0 w 197"/>
                    <a:gd name="T1" fmla="*/ 0 h 193"/>
                    <a:gd name="T2" fmla="*/ 0 w 197"/>
                    <a:gd name="T3" fmla="*/ 0 h 193"/>
                    <a:gd name="T4" fmla="*/ 0 w 197"/>
                    <a:gd name="T5" fmla="*/ 0 h 193"/>
                    <a:gd name="T6" fmla="*/ 0 w 197"/>
                    <a:gd name="T7" fmla="*/ 0 h 193"/>
                    <a:gd name="T8" fmla="*/ 0 w 197"/>
                    <a:gd name="T9" fmla="*/ 0 h 193"/>
                    <a:gd name="T10" fmla="*/ 0 60000 65536"/>
                    <a:gd name="T11" fmla="*/ 0 60000 65536"/>
                    <a:gd name="T12" fmla="*/ 0 60000 65536"/>
                    <a:gd name="T13" fmla="*/ 0 60000 65536"/>
                    <a:gd name="T14" fmla="*/ 0 60000 65536"/>
                    <a:gd name="T15" fmla="*/ 0 w 197"/>
                    <a:gd name="T16" fmla="*/ 0 h 193"/>
                    <a:gd name="T17" fmla="*/ 197 w 197"/>
                    <a:gd name="T18" fmla="*/ 193 h 193"/>
                  </a:gdLst>
                  <a:ahLst/>
                  <a:cxnLst>
                    <a:cxn ang="T10">
                      <a:pos x="T0" y="T1"/>
                    </a:cxn>
                    <a:cxn ang="T11">
                      <a:pos x="T2" y="T3"/>
                    </a:cxn>
                    <a:cxn ang="T12">
                      <a:pos x="T4" y="T5"/>
                    </a:cxn>
                    <a:cxn ang="T13">
                      <a:pos x="T6" y="T7"/>
                    </a:cxn>
                    <a:cxn ang="T14">
                      <a:pos x="T8" y="T9"/>
                    </a:cxn>
                  </a:cxnLst>
                  <a:rect l="T15" t="T16" r="T17" b="T18"/>
                  <a:pathLst>
                    <a:path w="197" h="193">
                      <a:moveTo>
                        <a:pt x="197" y="87"/>
                      </a:moveTo>
                      <a:lnTo>
                        <a:pt x="117" y="193"/>
                      </a:lnTo>
                      <a:lnTo>
                        <a:pt x="0" y="122"/>
                      </a:lnTo>
                      <a:lnTo>
                        <a:pt x="53" y="0"/>
                      </a:lnTo>
                      <a:lnTo>
                        <a:pt x="197"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3" name="Freeform 327"/>
                <p:cNvSpPr>
                  <a:spLocks/>
                </p:cNvSpPr>
                <p:nvPr/>
              </p:nvSpPr>
              <p:spPr bwMode="auto">
                <a:xfrm>
                  <a:off x="2892" y="1907"/>
                  <a:ext cx="28" cy="28"/>
                </a:xfrm>
                <a:custGeom>
                  <a:avLst/>
                  <a:gdLst>
                    <a:gd name="T0" fmla="*/ 0 w 163"/>
                    <a:gd name="T1" fmla="*/ 0 h 165"/>
                    <a:gd name="T2" fmla="*/ 0 w 163"/>
                    <a:gd name="T3" fmla="*/ 0 h 165"/>
                    <a:gd name="T4" fmla="*/ 0 w 163"/>
                    <a:gd name="T5" fmla="*/ 0 h 165"/>
                    <a:gd name="T6" fmla="*/ 0 w 163"/>
                    <a:gd name="T7" fmla="*/ 0 h 165"/>
                    <a:gd name="T8" fmla="*/ 0 60000 65536"/>
                    <a:gd name="T9" fmla="*/ 0 60000 65536"/>
                    <a:gd name="T10" fmla="*/ 0 60000 65536"/>
                    <a:gd name="T11" fmla="*/ 0 60000 65536"/>
                    <a:gd name="T12" fmla="*/ 0 w 163"/>
                    <a:gd name="T13" fmla="*/ 0 h 165"/>
                    <a:gd name="T14" fmla="*/ 163 w 163"/>
                    <a:gd name="T15" fmla="*/ 165 h 165"/>
                  </a:gdLst>
                  <a:ahLst/>
                  <a:cxnLst>
                    <a:cxn ang="T8">
                      <a:pos x="T0" y="T1"/>
                    </a:cxn>
                    <a:cxn ang="T9">
                      <a:pos x="T2" y="T3"/>
                    </a:cxn>
                    <a:cxn ang="T10">
                      <a:pos x="T4" y="T5"/>
                    </a:cxn>
                    <a:cxn ang="T11">
                      <a:pos x="T6" y="T7"/>
                    </a:cxn>
                  </a:cxnLst>
                  <a:rect l="T12" t="T13" r="T14" b="T15"/>
                  <a:pathLst>
                    <a:path w="163" h="165">
                      <a:moveTo>
                        <a:pt x="163" y="38"/>
                      </a:moveTo>
                      <a:lnTo>
                        <a:pt x="123" y="165"/>
                      </a:lnTo>
                      <a:lnTo>
                        <a:pt x="0" y="0"/>
                      </a:lnTo>
                      <a:lnTo>
                        <a:pt x="16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4" name="Freeform 328"/>
                <p:cNvSpPr>
                  <a:spLocks/>
                </p:cNvSpPr>
                <p:nvPr/>
              </p:nvSpPr>
              <p:spPr bwMode="auto">
                <a:xfrm>
                  <a:off x="2891" y="1907"/>
                  <a:ext cx="22" cy="28"/>
                </a:xfrm>
                <a:custGeom>
                  <a:avLst/>
                  <a:gdLst>
                    <a:gd name="T0" fmla="*/ 0 w 133"/>
                    <a:gd name="T1" fmla="*/ 0 h 165"/>
                    <a:gd name="T2" fmla="*/ 0 w 133"/>
                    <a:gd name="T3" fmla="*/ 0 h 165"/>
                    <a:gd name="T4" fmla="*/ 0 w 133"/>
                    <a:gd name="T5" fmla="*/ 0 h 165"/>
                    <a:gd name="T6" fmla="*/ 0 w 133"/>
                    <a:gd name="T7" fmla="*/ 0 h 165"/>
                    <a:gd name="T8" fmla="*/ 0 60000 65536"/>
                    <a:gd name="T9" fmla="*/ 0 60000 65536"/>
                    <a:gd name="T10" fmla="*/ 0 60000 65536"/>
                    <a:gd name="T11" fmla="*/ 0 60000 65536"/>
                    <a:gd name="T12" fmla="*/ 0 w 133"/>
                    <a:gd name="T13" fmla="*/ 0 h 165"/>
                    <a:gd name="T14" fmla="*/ 133 w 133"/>
                    <a:gd name="T15" fmla="*/ 165 h 165"/>
                  </a:gdLst>
                  <a:ahLst/>
                  <a:cxnLst>
                    <a:cxn ang="T8">
                      <a:pos x="T0" y="T1"/>
                    </a:cxn>
                    <a:cxn ang="T9">
                      <a:pos x="T2" y="T3"/>
                    </a:cxn>
                    <a:cxn ang="T10">
                      <a:pos x="T4" y="T5"/>
                    </a:cxn>
                    <a:cxn ang="T11">
                      <a:pos x="T6" y="T7"/>
                    </a:cxn>
                  </a:cxnLst>
                  <a:rect l="T12" t="T13" r="T14" b="T15"/>
                  <a:pathLst>
                    <a:path w="133" h="165">
                      <a:moveTo>
                        <a:pt x="133" y="165"/>
                      </a:moveTo>
                      <a:lnTo>
                        <a:pt x="10" y="0"/>
                      </a:lnTo>
                      <a:lnTo>
                        <a:pt x="0" y="134"/>
                      </a:lnTo>
                      <a:lnTo>
                        <a:pt x="133"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5" name="Freeform 329"/>
                <p:cNvSpPr>
                  <a:spLocks/>
                </p:cNvSpPr>
                <p:nvPr/>
              </p:nvSpPr>
              <p:spPr bwMode="auto">
                <a:xfrm>
                  <a:off x="2891" y="1907"/>
                  <a:ext cx="29" cy="28"/>
                </a:xfrm>
                <a:custGeom>
                  <a:avLst/>
                  <a:gdLst>
                    <a:gd name="T0" fmla="*/ 0 w 173"/>
                    <a:gd name="T1" fmla="*/ 0 h 165"/>
                    <a:gd name="T2" fmla="*/ 0 w 173"/>
                    <a:gd name="T3" fmla="*/ 0 h 165"/>
                    <a:gd name="T4" fmla="*/ 0 w 173"/>
                    <a:gd name="T5" fmla="*/ 0 h 165"/>
                    <a:gd name="T6" fmla="*/ 0 w 173"/>
                    <a:gd name="T7" fmla="*/ 0 h 165"/>
                    <a:gd name="T8" fmla="*/ 0 w 173"/>
                    <a:gd name="T9" fmla="*/ 0 h 165"/>
                    <a:gd name="T10" fmla="*/ 0 60000 65536"/>
                    <a:gd name="T11" fmla="*/ 0 60000 65536"/>
                    <a:gd name="T12" fmla="*/ 0 60000 65536"/>
                    <a:gd name="T13" fmla="*/ 0 60000 65536"/>
                    <a:gd name="T14" fmla="*/ 0 60000 65536"/>
                    <a:gd name="T15" fmla="*/ 0 w 173"/>
                    <a:gd name="T16" fmla="*/ 0 h 165"/>
                    <a:gd name="T17" fmla="*/ 173 w 173"/>
                    <a:gd name="T18" fmla="*/ 165 h 165"/>
                  </a:gdLst>
                  <a:ahLst/>
                  <a:cxnLst>
                    <a:cxn ang="T10">
                      <a:pos x="T0" y="T1"/>
                    </a:cxn>
                    <a:cxn ang="T11">
                      <a:pos x="T2" y="T3"/>
                    </a:cxn>
                    <a:cxn ang="T12">
                      <a:pos x="T4" y="T5"/>
                    </a:cxn>
                    <a:cxn ang="T13">
                      <a:pos x="T6" y="T7"/>
                    </a:cxn>
                    <a:cxn ang="T14">
                      <a:pos x="T8" y="T9"/>
                    </a:cxn>
                  </a:cxnLst>
                  <a:rect l="T15" t="T16" r="T17" b="T18"/>
                  <a:pathLst>
                    <a:path w="173" h="165">
                      <a:moveTo>
                        <a:pt x="173" y="38"/>
                      </a:moveTo>
                      <a:lnTo>
                        <a:pt x="133" y="165"/>
                      </a:lnTo>
                      <a:lnTo>
                        <a:pt x="0" y="134"/>
                      </a:lnTo>
                      <a:lnTo>
                        <a:pt x="10" y="0"/>
                      </a:lnTo>
                      <a:lnTo>
                        <a:pt x="173"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6" name="Freeform 330"/>
                <p:cNvSpPr>
                  <a:spLocks/>
                </p:cNvSpPr>
                <p:nvPr/>
              </p:nvSpPr>
              <p:spPr bwMode="auto">
                <a:xfrm>
                  <a:off x="2854" y="1908"/>
                  <a:ext cx="25" cy="22"/>
                </a:xfrm>
                <a:custGeom>
                  <a:avLst/>
                  <a:gdLst>
                    <a:gd name="T0" fmla="*/ 0 w 154"/>
                    <a:gd name="T1" fmla="*/ 0 h 133"/>
                    <a:gd name="T2" fmla="*/ 0 w 154"/>
                    <a:gd name="T3" fmla="*/ 0 h 133"/>
                    <a:gd name="T4" fmla="*/ 0 w 154"/>
                    <a:gd name="T5" fmla="*/ 0 h 133"/>
                    <a:gd name="T6" fmla="*/ 0 w 154"/>
                    <a:gd name="T7" fmla="*/ 0 h 133"/>
                    <a:gd name="T8" fmla="*/ 0 60000 65536"/>
                    <a:gd name="T9" fmla="*/ 0 60000 65536"/>
                    <a:gd name="T10" fmla="*/ 0 60000 65536"/>
                    <a:gd name="T11" fmla="*/ 0 60000 65536"/>
                    <a:gd name="T12" fmla="*/ 0 w 154"/>
                    <a:gd name="T13" fmla="*/ 0 h 133"/>
                    <a:gd name="T14" fmla="*/ 154 w 154"/>
                    <a:gd name="T15" fmla="*/ 133 h 133"/>
                  </a:gdLst>
                  <a:ahLst/>
                  <a:cxnLst>
                    <a:cxn ang="T8">
                      <a:pos x="T0" y="T1"/>
                    </a:cxn>
                    <a:cxn ang="T9">
                      <a:pos x="T2" y="T3"/>
                    </a:cxn>
                    <a:cxn ang="T10">
                      <a:pos x="T4" y="T5"/>
                    </a:cxn>
                    <a:cxn ang="T11">
                      <a:pos x="T6" y="T7"/>
                    </a:cxn>
                  </a:cxnLst>
                  <a:rect l="T12" t="T13" r="T14" b="T15"/>
                  <a:pathLst>
                    <a:path w="154" h="133">
                      <a:moveTo>
                        <a:pt x="148" y="0"/>
                      </a:moveTo>
                      <a:lnTo>
                        <a:pt x="154" y="133"/>
                      </a:lnTo>
                      <a:lnTo>
                        <a:pt x="0" y="14"/>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7" name="Freeform 331"/>
                <p:cNvSpPr>
                  <a:spLocks/>
                </p:cNvSpPr>
                <p:nvPr/>
              </p:nvSpPr>
              <p:spPr bwMode="auto">
                <a:xfrm>
                  <a:off x="2854" y="1910"/>
                  <a:ext cx="25" cy="22"/>
                </a:xfrm>
                <a:custGeom>
                  <a:avLst/>
                  <a:gdLst>
                    <a:gd name="T0" fmla="*/ 0 w 154"/>
                    <a:gd name="T1" fmla="*/ 0 h 129"/>
                    <a:gd name="T2" fmla="*/ 0 w 154"/>
                    <a:gd name="T3" fmla="*/ 0 h 129"/>
                    <a:gd name="T4" fmla="*/ 0 w 154"/>
                    <a:gd name="T5" fmla="*/ 0 h 129"/>
                    <a:gd name="T6" fmla="*/ 0 w 154"/>
                    <a:gd name="T7" fmla="*/ 0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54" y="119"/>
                      </a:moveTo>
                      <a:lnTo>
                        <a:pt x="0" y="0"/>
                      </a:lnTo>
                      <a:lnTo>
                        <a:pt x="32" y="129"/>
                      </a:lnTo>
                      <a:lnTo>
                        <a:pt x="154"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08" name="Freeform 332"/>
                <p:cNvSpPr>
                  <a:spLocks/>
                </p:cNvSpPr>
                <p:nvPr/>
              </p:nvSpPr>
              <p:spPr bwMode="auto">
                <a:xfrm>
                  <a:off x="2854" y="1908"/>
                  <a:ext cx="25" cy="24"/>
                </a:xfrm>
                <a:custGeom>
                  <a:avLst/>
                  <a:gdLst>
                    <a:gd name="T0" fmla="*/ 0 w 154"/>
                    <a:gd name="T1" fmla="*/ 0 h 143"/>
                    <a:gd name="T2" fmla="*/ 0 w 154"/>
                    <a:gd name="T3" fmla="*/ 0 h 143"/>
                    <a:gd name="T4" fmla="*/ 0 w 154"/>
                    <a:gd name="T5" fmla="*/ 0 h 143"/>
                    <a:gd name="T6" fmla="*/ 0 w 154"/>
                    <a:gd name="T7" fmla="*/ 0 h 143"/>
                    <a:gd name="T8" fmla="*/ 0 w 154"/>
                    <a:gd name="T9" fmla="*/ 0 h 143"/>
                    <a:gd name="T10" fmla="*/ 0 60000 65536"/>
                    <a:gd name="T11" fmla="*/ 0 60000 65536"/>
                    <a:gd name="T12" fmla="*/ 0 60000 65536"/>
                    <a:gd name="T13" fmla="*/ 0 60000 65536"/>
                    <a:gd name="T14" fmla="*/ 0 60000 65536"/>
                    <a:gd name="T15" fmla="*/ 0 w 154"/>
                    <a:gd name="T16" fmla="*/ 0 h 143"/>
                    <a:gd name="T17" fmla="*/ 154 w 154"/>
                    <a:gd name="T18" fmla="*/ 143 h 143"/>
                  </a:gdLst>
                  <a:ahLst/>
                  <a:cxnLst>
                    <a:cxn ang="T10">
                      <a:pos x="T0" y="T1"/>
                    </a:cxn>
                    <a:cxn ang="T11">
                      <a:pos x="T2" y="T3"/>
                    </a:cxn>
                    <a:cxn ang="T12">
                      <a:pos x="T4" y="T5"/>
                    </a:cxn>
                    <a:cxn ang="T13">
                      <a:pos x="T6" y="T7"/>
                    </a:cxn>
                    <a:cxn ang="T14">
                      <a:pos x="T8" y="T9"/>
                    </a:cxn>
                  </a:cxnLst>
                  <a:rect l="T15" t="T16" r="T17" b="T18"/>
                  <a:pathLst>
                    <a:path w="154" h="143">
                      <a:moveTo>
                        <a:pt x="148" y="0"/>
                      </a:moveTo>
                      <a:lnTo>
                        <a:pt x="154" y="133"/>
                      </a:lnTo>
                      <a:lnTo>
                        <a:pt x="32" y="143"/>
                      </a:lnTo>
                      <a:lnTo>
                        <a:pt x="0" y="14"/>
                      </a:lnTo>
                      <a:lnTo>
                        <a:pt x="14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9" name="Freeform 333"/>
                <p:cNvSpPr>
                  <a:spLocks/>
                </p:cNvSpPr>
                <p:nvPr/>
              </p:nvSpPr>
              <p:spPr bwMode="auto">
                <a:xfrm>
                  <a:off x="2851" y="1910"/>
                  <a:ext cx="8" cy="22"/>
                </a:xfrm>
                <a:custGeom>
                  <a:avLst/>
                  <a:gdLst>
                    <a:gd name="T0" fmla="*/ 0 w 49"/>
                    <a:gd name="T1" fmla="*/ 0 h 129"/>
                    <a:gd name="T2" fmla="*/ 0 w 49"/>
                    <a:gd name="T3" fmla="*/ 0 h 129"/>
                    <a:gd name="T4" fmla="*/ 0 w 49"/>
                    <a:gd name="T5" fmla="*/ 0 h 129"/>
                    <a:gd name="T6" fmla="*/ 0 w 49"/>
                    <a:gd name="T7" fmla="*/ 0 h 129"/>
                    <a:gd name="T8" fmla="*/ 0 60000 65536"/>
                    <a:gd name="T9" fmla="*/ 0 60000 65536"/>
                    <a:gd name="T10" fmla="*/ 0 60000 65536"/>
                    <a:gd name="T11" fmla="*/ 0 60000 65536"/>
                    <a:gd name="T12" fmla="*/ 0 w 49"/>
                    <a:gd name="T13" fmla="*/ 0 h 129"/>
                    <a:gd name="T14" fmla="*/ 49 w 49"/>
                    <a:gd name="T15" fmla="*/ 129 h 129"/>
                  </a:gdLst>
                  <a:ahLst/>
                  <a:cxnLst>
                    <a:cxn ang="T8">
                      <a:pos x="T0" y="T1"/>
                    </a:cxn>
                    <a:cxn ang="T9">
                      <a:pos x="T2" y="T3"/>
                    </a:cxn>
                    <a:cxn ang="T10">
                      <a:pos x="T4" y="T5"/>
                    </a:cxn>
                    <a:cxn ang="T11">
                      <a:pos x="T6" y="T7"/>
                    </a:cxn>
                  </a:cxnLst>
                  <a:rect l="T12" t="T13" r="T14" b="T15"/>
                  <a:pathLst>
                    <a:path w="49" h="129">
                      <a:moveTo>
                        <a:pt x="17" y="0"/>
                      </a:moveTo>
                      <a:lnTo>
                        <a:pt x="49" y="129"/>
                      </a:lnTo>
                      <a:lnTo>
                        <a:pt x="0" y="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0" name="Freeform 334"/>
                <p:cNvSpPr>
                  <a:spLocks/>
                </p:cNvSpPr>
                <p:nvPr/>
              </p:nvSpPr>
              <p:spPr bwMode="auto">
                <a:xfrm>
                  <a:off x="2851" y="1912"/>
                  <a:ext cx="8" cy="21"/>
                </a:xfrm>
                <a:custGeom>
                  <a:avLst/>
                  <a:gdLst>
                    <a:gd name="T0" fmla="*/ 0 w 49"/>
                    <a:gd name="T1" fmla="*/ 0 h 128"/>
                    <a:gd name="T2" fmla="*/ 0 w 49"/>
                    <a:gd name="T3" fmla="*/ 0 h 128"/>
                    <a:gd name="T4" fmla="*/ 0 w 49"/>
                    <a:gd name="T5" fmla="*/ 0 h 128"/>
                    <a:gd name="T6" fmla="*/ 0 w 49"/>
                    <a:gd name="T7" fmla="*/ 0 h 128"/>
                    <a:gd name="T8" fmla="*/ 0 60000 65536"/>
                    <a:gd name="T9" fmla="*/ 0 60000 65536"/>
                    <a:gd name="T10" fmla="*/ 0 60000 65536"/>
                    <a:gd name="T11" fmla="*/ 0 60000 65536"/>
                    <a:gd name="T12" fmla="*/ 0 w 49"/>
                    <a:gd name="T13" fmla="*/ 0 h 128"/>
                    <a:gd name="T14" fmla="*/ 49 w 49"/>
                    <a:gd name="T15" fmla="*/ 128 h 128"/>
                  </a:gdLst>
                  <a:ahLst/>
                  <a:cxnLst>
                    <a:cxn ang="T8">
                      <a:pos x="T0" y="T1"/>
                    </a:cxn>
                    <a:cxn ang="T9">
                      <a:pos x="T2" y="T3"/>
                    </a:cxn>
                    <a:cxn ang="T10">
                      <a:pos x="T4" y="T5"/>
                    </a:cxn>
                    <a:cxn ang="T11">
                      <a:pos x="T6" y="T7"/>
                    </a:cxn>
                  </a:cxnLst>
                  <a:rect l="T12" t="T13" r="T14" b="T15"/>
                  <a:pathLst>
                    <a:path w="49" h="128">
                      <a:moveTo>
                        <a:pt x="49" y="122"/>
                      </a:moveTo>
                      <a:lnTo>
                        <a:pt x="0" y="0"/>
                      </a:lnTo>
                      <a:lnTo>
                        <a:pt x="35" y="128"/>
                      </a:lnTo>
                      <a:lnTo>
                        <a:pt x="49"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1" name="Freeform 335"/>
                <p:cNvSpPr>
                  <a:spLocks/>
                </p:cNvSpPr>
                <p:nvPr/>
              </p:nvSpPr>
              <p:spPr bwMode="auto">
                <a:xfrm>
                  <a:off x="2851" y="1910"/>
                  <a:ext cx="8" cy="23"/>
                </a:xfrm>
                <a:custGeom>
                  <a:avLst/>
                  <a:gdLst>
                    <a:gd name="T0" fmla="*/ 0 w 49"/>
                    <a:gd name="T1" fmla="*/ 0 h 135"/>
                    <a:gd name="T2" fmla="*/ 0 w 49"/>
                    <a:gd name="T3" fmla="*/ 0 h 135"/>
                    <a:gd name="T4" fmla="*/ 0 w 49"/>
                    <a:gd name="T5" fmla="*/ 0 h 135"/>
                    <a:gd name="T6" fmla="*/ 0 w 49"/>
                    <a:gd name="T7" fmla="*/ 0 h 135"/>
                    <a:gd name="T8" fmla="*/ 0 w 49"/>
                    <a:gd name="T9" fmla="*/ 0 h 135"/>
                    <a:gd name="T10" fmla="*/ 0 60000 65536"/>
                    <a:gd name="T11" fmla="*/ 0 60000 65536"/>
                    <a:gd name="T12" fmla="*/ 0 60000 65536"/>
                    <a:gd name="T13" fmla="*/ 0 60000 65536"/>
                    <a:gd name="T14" fmla="*/ 0 60000 65536"/>
                    <a:gd name="T15" fmla="*/ 0 w 49"/>
                    <a:gd name="T16" fmla="*/ 0 h 135"/>
                    <a:gd name="T17" fmla="*/ 49 w 49"/>
                    <a:gd name="T18" fmla="*/ 135 h 135"/>
                  </a:gdLst>
                  <a:ahLst/>
                  <a:cxnLst>
                    <a:cxn ang="T10">
                      <a:pos x="T0" y="T1"/>
                    </a:cxn>
                    <a:cxn ang="T11">
                      <a:pos x="T2" y="T3"/>
                    </a:cxn>
                    <a:cxn ang="T12">
                      <a:pos x="T4" y="T5"/>
                    </a:cxn>
                    <a:cxn ang="T13">
                      <a:pos x="T6" y="T7"/>
                    </a:cxn>
                    <a:cxn ang="T14">
                      <a:pos x="T8" y="T9"/>
                    </a:cxn>
                  </a:cxnLst>
                  <a:rect l="T15" t="T16" r="T17" b="T18"/>
                  <a:pathLst>
                    <a:path w="49" h="135">
                      <a:moveTo>
                        <a:pt x="17" y="0"/>
                      </a:moveTo>
                      <a:lnTo>
                        <a:pt x="49" y="129"/>
                      </a:lnTo>
                      <a:lnTo>
                        <a:pt x="35" y="135"/>
                      </a:lnTo>
                      <a:lnTo>
                        <a:pt x="0" y="7"/>
                      </a:lnTo>
                      <a:lnTo>
                        <a:pt x="1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2" name="Freeform 336"/>
                <p:cNvSpPr>
                  <a:spLocks/>
                </p:cNvSpPr>
                <p:nvPr/>
              </p:nvSpPr>
              <p:spPr bwMode="auto">
                <a:xfrm>
                  <a:off x="2818" y="1917"/>
                  <a:ext cx="28" cy="21"/>
                </a:xfrm>
                <a:custGeom>
                  <a:avLst/>
                  <a:gdLst>
                    <a:gd name="T0" fmla="*/ 0 w 169"/>
                    <a:gd name="T1" fmla="*/ 0 h 123"/>
                    <a:gd name="T2" fmla="*/ 0 w 169"/>
                    <a:gd name="T3" fmla="*/ 0 h 123"/>
                    <a:gd name="T4" fmla="*/ 0 w 169"/>
                    <a:gd name="T5" fmla="*/ 0 h 123"/>
                    <a:gd name="T6" fmla="*/ 0 w 169"/>
                    <a:gd name="T7" fmla="*/ 0 h 123"/>
                    <a:gd name="T8" fmla="*/ 0 60000 65536"/>
                    <a:gd name="T9" fmla="*/ 0 60000 65536"/>
                    <a:gd name="T10" fmla="*/ 0 60000 65536"/>
                    <a:gd name="T11" fmla="*/ 0 60000 65536"/>
                    <a:gd name="T12" fmla="*/ 0 w 169"/>
                    <a:gd name="T13" fmla="*/ 0 h 123"/>
                    <a:gd name="T14" fmla="*/ 169 w 169"/>
                    <a:gd name="T15" fmla="*/ 123 h 123"/>
                  </a:gdLst>
                  <a:ahLst/>
                  <a:cxnLst>
                    <a:cxn ang="T8">
                      <a:pos x="T0" y="T1"/>
                    </a:cxn>
                    <a:cxn ang="T9">
                      <a:pos x="T2" y="T3"/>
                    </a:cxn>
                    <a:cxn ang="T10">
                      <a:pos x="T4" y="T5"/>
                    </a:cxn>
                    <a:cxn ang="T11">
                      <a:pos x="T6" y="T7"/>
                    </a:cxn>
                  </a:cxnLst>
                  <a:rect l="T12" t="T13" r="T14" b="T15"/>
                  <a:pathLst>
                    <a:path w="169" h="123">
                      <a:moveTo>
                        <a:pt x="119" y="0"/>
                      </a:moveTo>
                      <a:lnTo>
                        <a:pt x="169" y="123"/>
                      </a:lnTo>
                      <a:lnTo>
                        <a:pt x="0" y="51"/>
                      </a:lnTo>
                      <a:lnTo>
                        <a:pt x="1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3" name="Freeform 337"/>
                <p:cNvSpPr>
                  <a:spLocks/>
                </p:cNvSpPr>
                <p:nvPr/>
              </p:nvSpPr>
              <p:spPr bwMode="auto">
                <a:xfrm>
                  <a:off x="2818" y="1925"/>
                  <a:ext cx="28" cy="19"/>
                </a:xfrm>
                <a:custGeom>
                  <a:avLst/>
                  <a:gdLst>
                    <a:gd name="T0" fmla="*/ 0 w 169"/>
                    <a:gd name="T1" fmla="*/ 0 h 113"/>
                    <a:gd name="T2" fmla="*/ 0 w 169"/>
                    <a:gd name="T3" fmla="*/ 0 h 113"/>
                    <a:gd name="T4" fmla="*/ 0 w 169"/>
                    <a:gd name="T5" fmla="*/ 0 h 113"/>
                    <a:gd name="T6" fmla="*/ 0 w 169"/>
                    <a:gd name="T7" fmla="*/ 0 h 113"/>
                    <a:gd name="T8" fmla="*/ 0 60000 65536"/>
                    <a:gd name="T9" fmla="*/ 0 60000 65536"/>
                    <a:gd name="T10" fmla="*/ 0 60000 65536"/>
                    <a:gd name="T11" fmla="*/ 0 60000 65536"/>
                    <a:gd name="T12" fmla="*/ 0 w 169"/>
                    <a:gd name="T13" fmla="*/ 0 h 113"/>
                    <a:gd name="T14" fmla="*/ 169 w 169"/>
                    <a:gd name="T15" fmla="*/ 113 h 113"/>
                  </a:gdLst>
                  <a:ahLst/>
                  <a:cxnLst>
                    <a:cxn ang="T8">
                      <a:pos x="T0" y="T1"/>
                    </a:cxn>
                    <a:cxn ang="T9">
                      <a:pos x="T2" y="T3"/>
                    </a:cxn>
                    <a:cxn ang="T10">
                      <a:pos x="T4" y="T5"/>
                    </a:cxn>
                    <a:cxn ang="T11">
                      <a:pos x="T6" y="T7"/>
                    </a:cxn>
                  </a:cxnLst>
                  <a:rect l="T12" t="T13" r="T14" b="T15"/>
                  <a:pathLst>
                    <a:path w="169" h="113">
                      <a:moveTo>
                        <a:pt x="169" y="72"/>
                      </a:moveTo>
                      <a:lnTo>
                        <a:pt x="0" y="0"/>
                      </a:lnTo>
                      <a:lnTo>
                        <a:pt x="71" y="113"/>
                      </a:lnTo>
                      <a:lnTo>
                        <a:pt x="169"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4" name="Freeform 338"/>
                <p:cNvSpPr>
                  <a:spLocks/>
                </p:cNvSpPr>
                <p:nvPr/>
              </p:nvSpPr>
              <p:spPr bwMode="auto">
                <a:xfrm>
                  <a:off x="2818" y="1917"/>
                  <a:ext cx="28" cy="27"/>
                </a:xfrm>
                <a:custGeom>
                  <a:avLst/>
                  <a:gdLst>
                    <a:gd name="T0" fmla="*/ 0 w 169"/>
                    <a:gd name="T1" fmla="*/ 0 h 164"/>
                    <a:gd name="T2" fmla="*/ 0 w 169"/>
                    <a:gd name="T3" fmla="*/ 0 h 164"/>
                    <a:gd name="T4" fmla="*/ 0 w 169"/>
                    <a:gd name="T5" fmla="*/ 0 h 164"/>
                    <a:gd name="T6" fmla="*/ 0 w 169"/>
                    <a:gd name="T7" fmla="*/ 0 h 164"/>
                    <a:gd name="T8" fmla="*/ 0 w 169"/>
                    <a:gd name="T9" fmla="*/ 0 h 164"/>
                    <a:gd name="T10" fmla="*/ 0 60000 65536"/>
                    <a:gd name="T11" fmla="*/ 0 60000 65536"/>
                    <a:gd name="T12" fmla="*/ 0 60000 65536"/>
                    <a:gd name="T13" fmla="*/ 0 60000 65536"/>
                    <a:gd name="T14" fmla="*/ 0 60000 65536"/>
                    <a:gd name="T15" fmla="*/ 0 w 169"/>
                    <a:gd name="T16" fmla="*/ 0 h 164"/>
                    <a:gd name="T17" fmla="*/ 169 w 169"/>
                    <a:gd name="T18" fmla="*/ 164 h 164"/>
                  </a:gdLst>
                  <a:ahLst/>
                  <a:cxnLst>
                    <a:cxn ang="T10">
                      <a:pos x="T0" y="T1"/>
                    </a:cxn>
                    <a:cxn ang="T11">
                      <a:pos x="T2" y="T3"/>
                    </a:cxn>
                    <a:cxn ang="T12">
                      <a:pos x="T4" y="T5"/>
                    </a:cxn>
                    <a:cxn ang="T13">
                      <a:pos x="T6" y="T7"/>
                    </a:cxn>
                    <a:cxn ang="T14">
                      <a:pos x="T8" y="T9"/>
                    </a:cxn>
                  </a:cxnLst>
                  <a:rect l="T15" t="T16" r="T17" b="T18"/>
                  <a:pathLst>
                    <a:path w="169" h="164">
                      <a:moveTo>
                        <a:pt x="119" y="0"/>
                      </a:moveTo>
                      <a:lnTo>
                        <a:pt x="169" y="123"/>
                      </a:lnTo>
                      <a:lnTo>
                        <a:pt x="71" y="164"/>
                      </a:lnTo>
                      <a:lnTo>
                        <a:pt x="0" y="51"/>
                      </a:lnTo>
                      <a:lnTo>
                        <a:pt x="11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5" name="Freeform 339"/>
                <p:cNvSpPr>
                  <a:spLocks/>
                </p:cNvSpPr>
                <p:nvPr/>
              </p:nvSpPr>
              <p:spPr bwMode="auto">
                <a:xfrm>
                  <a:off x="2813" y="1925"/>
                  <a:ext cx="17" cy="19"/>
                </a:xfrm>
                <a:custGeom>
                  <a:avLst/>
                  <a:gdLst>
                    <a:gd name="T0" fmla="*/ 0 w 100"/>
                    <a:gd name="T1" fmla="*/ 0 h 113"/>
                    <a:gd name="T2" fmla="*/ 0 w 100"/>
                    <a:gd name="T3" fmla="*/ 0 h 113"/>
                    <a:gd name="T4" fmla="*/ 0 w 100"/>
                    <a:gd name="T5" fmla="*/ 0 h 113"/>
                    <a:gd name="T6" fmla="*/ 0 w 100"/>
                    <a:gd name="T7" fmla="*/ 0 h 113"/>
                    <a:gd name="T8" fmla="*/ 0 60000 65536"/>
                    <a:gd name="T9" fmla="*/ 0 60000 65536"/>
                    <a:gd name="T10" fmla="*/ 0 60000 65536"/>
                    <a:gd name="T11" fmla="*/ 0 60000 65536"/>
                    <a:gd name="T12" fmla="*/ 0 w 100"/>
                    <a:gd name="T13" fmla="*/ 0 h 113"/>
                    <a:gd name="T14" fmla="*/ 100 w 100"/>
                    <a:gd name="T15" fmla="*/ 113 h 113"/>
                  </a:gdLst>
                  <a:ahLst/>
                  <a:cxnLst>
                    <a:cxn ang="T8">
                      <a:pos x="T0" y="T1"/>
                    </a:cxn>
                    <a:cxn ang="T9">
                      <a:pos x="T2" y="T3"/>
                    </a:cxn>
                    <a:cxn ang="T10">
                      <a:pos x="T4" y="T5"/>
                    </a:cxn>
                    <a:cxn ang="T11">
                      <a:pos x="T6" y="T7"/>
                    </a:cxn>
                  </a:cxnLst>
                  <a:rect l="T12" t="T13" r="T14" b="T15"/>
                  <a:pathLst>
                    <a:path w="100" h="113">
                      <a:moveTo>
                        <a:pt x="29" y="0"/>
                      </a:moveTo>
                      <a:lnTo>
                        <a:pt x="100" y="113"/>
                      </a:lnTo>
                      <a:lnTo>
                        <a:pt x="0" y="25"/>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6" name="Freeform 340"/>
                <p:cNvSpPr>
                  <a:spLocks/>
                </p:cNvSpPr>
                <p:nvPr/>
              </p:nvSpPr>
              <p:spPr bwMode="auto">
                <a:xfrm>
                  <a:off x="2813" y="1930"/>
                  <a:ext cx="17" cy="18"/>
                </a:xfrm>
                <a:custGeom>
                  <a:avLst/>
                  <a:gdLst>
                    <a:gd name="T0" fmla="*/ 0 w 100"/>
                    <a:gd name="T1" fmla="*/ 0 h 109"/>
                    <a:gd name="T2" fmla="*/ 0 w 100"/>
                    <a:gd name="T3" fmla="*/ 0 h 109"/>
                    <a:gd name="T4" fmla="*/ 0 w 100"/>
                    <a:gd name="T5" fmla="*/ 0 h 109"/>
                    <a:gd name="T6" fmla="*/ 0 w 100"/>
                    <a:gd name="T7" fmla="*/ 0 h 109"/>
                    <a:gd name="T8" fmla="*/ 0 60000 65536"/>
                    <a:gd name="T9" fmla="*/ 0 60000 65536"/>
                    <a:gd name="T10" fmla="*/ 0 60000 65536"/>
                    <a:gd name="T11" fmla="*/ 0 60000 65536"/>
                    <a:gd name="T12" fmla="*/ 0 w 100"/>
                    <a:gd name="T13" fmla="*/ 0 h 109"/>
                    <a:gd name="T14" fmla="*/ 100 w 100"/>
                    <a:gd name="T15" fmla="*/ 109 h 109"/>
                  </a:gdLst>
                  <a:ahLst/>
                  <a:cxnLst>
                    <a:cxn ang="T8">
                      <a:pos x="T0" y="T1"/>
                    </a:cxn>
                    <a:cxn ang="T9">
                      <a:pos x="T2" y="T3"/>
                    </a:cxn>
                    <a:cxn ang="T10">
                      <a:pos x="T4" y="T5"/>
                    </a:cxn>
                    <a:cxn ang="T11">
                      <a:pos x="T6" y="T7"/>
                    </a:cxn>
                  </a:cxnLst>
                  <a:rect l="T12" t="T13" r="T14" b="T15"/>
                  <a:pathLst>
                    <a:path w="100" h="109">
                      <a:moveTo>
                        <a:pt x="100" y="88"/>
                      </a:moveTo>
                      <a:lnTo>
                        <a:pt x="0" y="0"/>
                      </a:lnTo>
                      <a:lnTo>
                        <a:pt x="76" y="109"/>
                      </a:lnTo>
                      <a:lnTo>
                        <a:pt x="100"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7" name="Freeform 341"/>
                <p:cNvSpPr>
                  <a:spLocks/>
                </p:cNvSpPr>
                <p:nvPr/>
              </p:nvSpPr>
              <p:spPr bwMode="auto">
                <a:xfrm>
                  <a:off x="2813" y="1925"/>
                  <a:ext cx="17" cy="23"/>
                </a:xfrm>
                <a:custGeom>
                  <a:avLst/>
                  <a:gdLst>
                    <a:gd name="T0" fmla="*/ 0 w 100"/>
                    <a:gd name="T1" fmla="*/ 0 h 134"/>
                    <a:gd name="T2" fmla="*/ 0 w 100"/>
                    <a:gd name="T3" fmla="*/ 0 h 134"/>
                    <a:gd name="T4" fmla="*/ 0 w 100"/>
                    <a:gd name="T5" fmla="*/ 0 h 134"/>
                    <a:gd name="T6" fmla="*/ 0 w 100"/>
                    <a:gd name="T7" fmla="*/ 0 h 134"/>
                    <a:gd name="T8" fmla="*/ 0 w 100"/>
                    <a:gd name="T9" fmla="*/ 0 h 134"/>
                    <a:gd name="T10" fmla="*/ 0 60000 65536"/>
                    <a:gd name="T11" fmla="*/ 0 60000 65536"/>
                    <a:gd name="T12" fmla="*/ 0 60000 65536"/>
                    <a:gd name="T13" fmla="*/ 0 60000 65536"/>
                    <a:gd name="T14" fmla="*/ 0 60000 65536"/>
                    <a:gd name="T15" fmla="*/ 0 w 100"/>
                    <a:gd name="T16" fmla="*/ 0 h 134"/>
                    <a:gd name="T17" fmla="*/ 100 w 100"/>
                    <a:gd name="T18" fmla="*/ 134 h 134"/>
                  </a:gdLst>
                  <a:ahLst/>
                  <a:cxnLst>
                    <a:cxn ang="T10">
                      <a:pos x="T0" y="T1"/>
                    </a:cxn>
                    <a:cxn ang="T11">
                      <a:pos x="T2" y="T3"/>
                    </a:cxn>
                    <a:cxn ang="T12">
                      <a:pos x="T4" y="T5"/>
                    </a:cxn>
                    <a:cxn ang="T13">
                      <a:pos x="T6" y="T7"/>
                    </a:cxn>
                    <a:cxn ang="T14">
                      <a:pos x="T8" y="T9"/>
                    </a:cxn>
                  </a:cxnLst>
                  <a:rect l="T15" t="T16" r="T17" b="T18"/>
                  <a:pathLst>
                    <a:path w="100" h="134">
                      <a:moveTo>
                        <a:pt x="29" y="0"/>
                      </a:moveTo>
                      <a:lnTo>
                        <a:pt x="100" y="113"/>
                      </a:lnTo>
                      <a:lnTo>
                        <a:pt x="76" y="134"/>
                      </a:lnTo>
                      <a:lnTo>
                        <a:pt x="0" y="25"/>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8" name="Freeform 342"/>
                <p:cNvSpPr>
                  <a:spLocks/>
                </p:cNvSpPr>
                <p:nvPr/>
              </p:nvSpPr>
              <p:spPr bwMode="auto">
                <a:xfrm>
                  <a:off x="2789" y="1939"/>
                  <a:ext cx="28" cy="16"/>
                </a:xfrm>
                <a:custGeom>
                  <a:avLst/>
                  <a:gdLst>
                    <a:gd name="T0" fmla="*/ 0 w 171"/>
                    <a:gd name="T1" fmla="*/ 0 h 100"/>
                    <a:gd name="T2" fmla="*/ 0 w 171"/>
                    <a:gd name="T3" fmla="*/ 0 h 100"/>
                    <a:gd name="T4" fmla="*/ 0 w 171"/>
                    <a:gd name="T5" fmla="*/ 0 h 100"/>
                    <a:gd name="T6" fmla="*/ 0 w 171"/>
                    <a:gd name="T7" fmla="*/ 0 h 100"/>
                    <a:gd name="T8" fmla="*/ 0 60000 65536"/>
                    <a:gd name="T9" fmla="*/ 0 60000 65536"/>
                    <a:gd name="T10" fmla="*/ 0 60000 65536"/>
                    <a:gd name="T11" fmla="*/ 0 60000 65536"/>
                    <a:gd name="T12" fmla="*/ 0 w 171"/>
                    <a:gd name="T13" fmla="*/ 0 h 100"/>
                    <a:gd name="T14" fmla="*/ 171 w 171"/>
                    <a:gd name="T15" fmla="*/ 100 h 100"/>
                  </a:gdLst>
                  <a:ahLst/>
                  <a:cxnLst>
                    <a:cxn ang="T8">
                      <a:pos x="T0" y="T1"/>
                    </a:cxn>
                    <a:cxn ang="T9">
                      <a:pos x="T2" y="T3"/>
                    </a:cxn>
                    <a:cxn ang="T10">
                      <a:pos x="T4" y="T5"/>
                    </a:cxn>
                    <a:cxn ang="T11">
                      <a:pos x="T6" y="T7"/>
                    </a:cxn>
                  </a:cxnLst>
                  <a:rect l="T12" t="T13" r="T14" b="T15"/>
                  <a:pathLst>
                    <a:path w="171" h="100">
                      <a:moveTo>
                        <a:pt x="82" y="0"/>
                      </a:moveTo>
                      <a:lnTo>
                        <a:pt x="171" y="100"/>
                      </a:lnTo>
                      <a:lnTo>
                        <a:pt x="0" y="71"/>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9" name="Freeform 343"/>
                <p:cNvSpPr>
                  <a:spLocks/>
                </p:cNvSpPr>
                <p:nvPr/>
              </p:nvSpPr>
              <p:spPr bwMode="auto">
                <a:xfrm>
                  <a:off x="2789" y="1951"/>
                  <a:ext cx="28" cy="14"/>
                </a:xfrm>
                <a:custGeom>
                  <a:avLst/>
                  <a:gdLst>
                    <a:gd name="T0" fmla="*/ 0 w 171"/>
                    <a:gd name="T1" fmla="*/ 0 h 87"/>
                    <a:gd name="T2" fmla="*/ 0 w 171"/>
                    <a:gd name="T3" fmla="*/ 0 h 87"/>
                    <a:gd name="T4" fmla="*/ 0 w 171"/>
                    <a:gd name="T5" fmla="*/ 0 h 87"/>
                    <a:gd name="T6" fmla="*/ 0 w 171"/>
                    <a:gd name="T7" fmla="*/ 0 h 87"/>
                    <a:gd name="T8" fmla="*/ 0 60000 65536"/>
                    <a:gd name="T9" fmla="*/ 0 60000 65536"/>
                    <a:gd name="T10" fmla="*/ 0 60000 65536"/>
                    <a:gd name="T11" fmla="*/ 0 60000 65536"/>
                    <a:gd name="T12" fmla="*/ 0 w 171"/>
                    <a:gd name="T13" fmla="*/ 0 h 87"/>
                    <a:gd name="T14" fmla="*/ 171 w 171"/>
                    <a:gd name="T15" fmla="*/ 87 h 87"/>
                  </a:gdLst>
                  <a:ahLst/>
                  <a:cxnLst>
                    <a:cxn ang="T8">
                      <a:pos x="T0" y="T1"/>
                    </a:cxn>
                    <a:cxn ang="T9">
                      <a:pos x="T2" y="T3"/>
                    </a:cxn>
                    <a:cxn ang="T10">
                      <a:pos x="T4" y="T5"/>
                    </a:cxn>
                    <a:cxn ang="T11">
                      <a:pos x="T6" y="T7"/>
                    </a:cxn>
                  </a:cxnLst>
                  <a:rect l="T12" t="T13" r="T14" b="T15"/>
                  <a:pathLst>
                    <a:path w="171" h="87">
                      <a:moveTo>
                        <a:pt x="171" y="29"/>
                      </a:moveTo>
                      <a:lnTo>
                        <a:pt x="0" y="0"/>
                      </a:lnTo>
                      <a:lnTo>
                        <a:pt x="104" y="87"/>
                      </a:lnTo>
                      <a:lnTo>
                        <a:pt x="17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0" name="Freeform 344"/>
                <p:cNvSpPr>
                  <a:spLocks/>
                </p:cNvSpPr>
                <p:nvPr/>
              </p:nvSpPr>
              <p:spPr bwMode="auto">
                <a:xfrm>
                  <a:off x="2789" y="1939"/>
                  <a:ext cx="28" cy="26"/>
                </a:xfrm>
                <a:custGeom>
                  <a:avLst/>
                  <a:gdLst>
                    <a:gd name="T0" fmla="*/ 0 w 171"/>
                    <a:gd name="T1" fmla="*/ 0 h 158"/>
                    <a:gd name="T2" fmla="*/ 0 w 171"/>
                    <a:gd name="T3" fmla="*/ 0 h 158"/>
                    <a:gd name="T4" fmla="*/ 0 w 171"/>
                    <a:gd name="T5" fmla="*/ 0 h 158"/>
                    <a:gd name="T6" fmla="*/ 0 w 171"/>
                    <a:gd name="T7" fmla="*/ 0 h 158"/>
                    <a:gd name="T8" fmla="*/ 0 w 171"/>
                    <a:gd name="T9" fmla="*/ 0 h 158"/>
                    <a:gd name="T10" fmla="*/ 0 60000 65536"/>
                    <a:gd name="T11" fmla="*/ 0 60000 65536"/>
                    <a:gd name="T12" fmla="*/ 0 60000 65536"/>
                    <a:gd name="T13" fmla="*/ 0 60000 65536"/>
                    <a:gd name="T14" fmla="*/ 0 60000 65536"/>
                    <a:gd name="T15" fmla="*/ 0 w 171"/>
                    <a:gd name="T16" fmla="*/ 0 h 158"/>
                    <a:gd name="T17" fmla="*/ 171 w 171"/>
                    <a:gd name="T18" fmla="*/ 158 h 158"/>
                  </a:gdLst>
                  <a:ahLst/>
                  <a:cxnLst>
                    <a:cxn ang="T10">
                      <a:pos x="T0" y="T1"/>
                    </a:cxn>
                    <a:cxn ang="T11">
                      <a:pos x="T2" y="T3"/>
                    </a:cxn>
                    <a:cxn ang="T12">
                      <a:pos x="T4" y="T5"/>
                    </a:cxn>
                    <a:cxn ang="T13">
                      <a:pos x="T6" y="T7"/>
                    </a:cxn>
                    <a:cxn ang="T14">
                      <a:pos x="T8" y="T9"/>
                    </a:cxn>
                  </a:cxnLst>
                  <a:rect l="T15" t="T16" r="T17" b="T18"/>
                  <a:pathLst>
                    <a:path w="171" h="158">
                      <a:moveTo>
                        <a:pt x="82" y="0"/>
                      </a:moveTo>
                      <a:lnTo>
                        <a:pt x="171" y="100"/>
                      </a:lnTo>
                      <a:lnTo>
                        <a:pt x="104" y="158"/>
                      </a:lnTo>
                      <a:lnTo>
                        <a:pt x="0" y="71"/>
                      </a:lnTo>
                      <a:lnTo>
                        <a:pt x="82"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1" name="Freeform 345"/>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2" name="Freeform 346"/>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3" name="Freeform 347"/>
                <p:cNvSpPr>
                  <a:spLocks/>
                </p:cNvSpPr>
                <p:nvPr/>
              </p:nvSpPr>
              <p:spPr bwMode="auto">
                <a:xfrm>
                  <a:off x="2956" y="2095"/>
                  <a:ext cx="22" cy="41"/>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132" y="85"/>
                      </a:moveTo>
                      <a:lnTo>
                        <a:pt x="30" y="0"/>
                      </a:lnTo>
                      <a:lnTo>
                        <a:pt x="0" y="244"/>
                      </a:lnTo>
                      <a:lnTo>
                        <a:pt x="132"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4" name="Freeform 348"/>
                <p:cNvSpPr>
                  <a:spLocks/>
                </p:cNvSpPr>
                <p:nvPr/>
              </p:nvSpPr>
              <p:spPr bwMode="auto">
                <a:xfrm>
                  <a:off x="2939" y="2095"/>
                  <a:ext cx="22" cy="41"/>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133" y="0"/>
                      </a:moveTo>
                      <a:lnTo>
                        <a:pt x="103" y="244"/>
                      </a:lnTo>
                      <a:lnTo>
                        <a:pt x="0" y="157"/>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5" name="Freeform 349"/>
                <p:cNvSpPr>
                  <a:spLocks/>
                </p:cNvSpPr>
                <p:nvPr/>
              </p:nvSpPr>
              <p:spPr bwMode="auto">
                <a:xfrm>
                  <a:off x="2939" y="2095"/>
                  <a:ext cx="39" cy="41"/>
                </a:xfrm>
                <a:custGeom>
                  <a:avLst/>
                  <a:gdLst>
                    <a:gd name="T0" fmla="*/ 0 w 235"/>
                    <a:gd name="T1" fmla="*/ 0 h 244"/>
                    <a:gd name="T2" fmla="*/ 0 w 235"/>
                    <a:gd name="T3" fmla="*/ 0 h 244"/>
                    <a:gd name="T4" fmla="*/ 0 w 235"/>
                    <a:gd name="T5" fmla="*/ 0 h 244"/>
                    <a:gd name="T6" fmla="*/ 0 w 235"/>
                    <a:gd name="T7" fmla="*/ 0 h 244"/>
                    <a:gd name="T8" fmla="*/ 0 w 235"/>
                    <a:gd name="T9" fmla="*/ 0 h 244"/>
                    <a:gd name="T10" fmla="*/ 0 60000 65536"/>
                    <a:gd name="T11" fmla="*/ 0 60000 65536"/>
                    <a:gd name="T12" fmla="*/ 0 60000 65536"/>
                    <a:gd name="T13" fmla="*/ 0 60000 65536"/>
                    <a:gd name="T14" fmla="*/ 0 60000 65536"/>
                    <a:gd name="T15" fmla="*/ 0 w 235"/>
                    <a:gd name="T16" fmla="*/ 0 h 244"/>
                    <a:gd name="T17" fmla="*/ 235 w 235"/>
                    <a:gd name="T18" fmla="*/ 244 h 244"/>
                  </a:gdLst>
                  <a:ahLst/>
                  <a:cxnLst>
                    <a:cxn ang="T10">
                      <a:pos x="T0" y="T1"/>
                    </a:cxn>
                    <a:cxn ang="T11">
                      <a:pos x="T2" y="T3"/>
                    </a:cxn>
                    <a:cxn ang="T12">
                      <a:pos x="T4" y="T5"/>
                    </a:cxn>
                    <a:cxn ang="T13">
                      <a:pos x="T6" y="T7"/>
                    </a:cxn>
                    <a:cxn ang="T14">
                      <a:pos x="T8" y="T9"/>
                    </a:cxn>
                  </a:cxnLst>
                  <a:rect l="T15" t="T16" r="T17" b="T18"/>
                  <a:pathLst>
                    <a:path w="235" h="244">
                      <a:moveTo>
                        <a:pt x="235" y="85"/>
                      </a:moveTo>
                      <a:lnTo>
                        <a:pt x="133" y="0"/>
                      </a:lnTo>
                      <a:lnTo>
                        <a:pt x="0" y="157"/>
                      </a:lnTo>
                      <a:lnTo>
                        <a:pt x="103" y="244"/>
                      </a:lnTo>
                      <a:lnTo>
                        <a:pt x="235" y="8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6" name="Freeform 350"/>
                <p:cNvSpPr>
                  <a:spLocks/>
                </p:cNvSpPr>
                <p:nvPr/>
              </p:nvSpPr>
              <p:spPr bwMode="auto">
                <a:xfrm>
                  <a:off x="2929" y="2132"/>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107" y="86"/>
                      </a:moveTo>
                      <a:lnTo>
                        <a:pt x="5" y="0"/>
                      </a:lnTo>
                      <a:lnTo>
                        <a:pt x="0" y="214"/>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7" name="Freeform 351"/>
                <p:cNvSpPr>
                  <a:spLocks/>
                </p:cNvSpPr>
                <p:nvPr/>
              </p:nvSpPr>
              <p:spPr bwMode="auto">
                <a:xfrm>
                  <a:off x="2912" y="2132"/>
                  <a:ext cx="18" cy="36"/>
                </a:xfrm>
                <a:custGeom>
                  <a:avLst/>
                  <a:gdLst>
                    <a:gd name="T0" fmla="*/ 0 w 108"/>
                    <a:gd name="T1" fmla="*/ 0 h 214"/>
                    <a:gd name="T2" fmla="*/ 0 w 108"/>
                    <a:gd name="T3" fmla="*/ 0 h 214"/>
                    <a:gd name="T4" fmla="*/ 0 w 108"/>
                    <a:gd name="T5" fmla="*/ 0 h 214"/>
                    <a:gd name="T6" fmla="*/ 0 w 108"/>
                    <a:gd name="T7" fmla="*/ 0 h 214"/>
                    <a:gd name="T8" fmla="*/ 0 60000 65536"/>
                    <a:gd name="T9" fmla="*/ 0 60000 65536"/>
                    <a:gd name="T10" fmla="*/ 0 60000 65536"/>
                    <a:gd name="T11" fmla="*/ 0 60000 65536"/>
                    <a:gd name="T12" fmla="*/ 0 w 108"/>
                    <a:gd name="T13" fmla="*/ 0 h 214"/>
                    <a:gd name="T14" fmla="*/ 108 w 108"/>
                    <a:gd name="T15" fmla="*/ 214 h 214"/>
                  </a:gdLst>
                  <a:ahLst/>
                  <a:cxnLst>
                    <a:cxn ang="T8">
                      <a:pos x="T0" y="T1"/>
                    </a:cxn>
                    <a:cxn ang="T9">
                      <a:pos x="T2" y="T3"/>
                    </a:cxn>
                    <a:cxn ang="T10">
                      <a:pos x="T4" y="T5"/>
                    </a:cxn>
                    <a:cxn ang="T11">
                      <a:pos x="T6" y="T7"/>
                    </a:cxn>
                  </a:cxnLst>
                  <a:rect l="T12" t="T13" r="T14" b="T15"/>
                  <a:pathLst>
                    <a:path w="108" h="214">
                      <a:moveTo>
                        <a:pt x="108" y="0"/>
                      </a:moveTo>
                      <a:lnTo>
                        <a:pt x="103" y="214"/>
                      </a:lnTo>
                      <a:lnTo>
                        <a:pt x="0" y="128"/>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8" name="Freeform 352"/>
                <p:cNvSpPr>
                  <a:spLocks/>
                </p:cNvSpPr>
                <p:nvPr/>
              </p:nvSpPr>
              <p:spPr bwMode="auto">
                <a:xfrm>
                  <a:off x="2912" y="2132"/>
                  <a:ext cx="35" cy="36"/>
                </a:xfrm>
                <a:custGeom>
                  <a:avLst/>
                  <a:gdLst>
                    <a:gd name="T0" fmla="*/ 0 w 210"/>
                    <a:gd name="T1" fmla="*/ 0 h 214"/>
                    <a:gd name="T2" fmla="*/ 0 w 210"/>
                    <a:gd name="T3" fmla="*/ 0 h 214"/>
                    <a:gd name="T4" fmla="*/ 0 w 210"/>
                    <a:gd name="T5" fmla="*/ 0 h 214"/>
                    <a:gd name="T6" fmla="*/ 0 w 210"/>
                    <a:gd name="T7" fmla="*/ 0 h 214"/>
                    <a:gd name="T8" fmla="*/ 0 w 210"/>
                    <a:gd name="T9" fmla="*/ 0 h 214"/>
                    <a:gd name="T10" fmla="*/ 0 60000 65536"/>
                    <a:gd name="T11" fmla="*/ 0 60000 65536"/>
                    <a:gd name="T12" fmla="*/ 0 60000 65536"/>
                    <a:gd name="T13" fmla="*/ 0 60000 65536"/>
                    <a:gd name="T14" fmla="*/ 0 60000 65536"/>
                    <a:gd name="T15" fmla="*/ 0 w 210"/>
                    <a:gd name="T16" fmla="*/ 0 h 214"/>
                    <a:gd name="T17" fmla="*/ 210 w 210"/>
                    <a:gd name="T18" fmla="*/ 214 h 214"/>
                  </a:gdLst>
                  <a:ahLst/>
                  <a:cxnLst>
                    <a:cxn ang="T10">
                      <a:pos x="T0" y="T1"/>
                    </a:cxn>
                    <a:cxn ang="T11">
                      <a:pos x="T2" y="T3"/>
                    </a:cxn>
                    <a:cxn ang="T12">
                      <a:pos x="T4" y="T5"/>
                    </a:cxn>
                    <a:cxn ang="T13">
                      <a:pos x="T6" y="T7"/>
                    </a:cxn>
                    <a:cxn ang="T14">
                      <a:pos x="T8" y="T9"/>
                    </a:cxn>
                  </a:cxnLst>
                  <a:rect l="T15" t="T16" r="T17" b="T18"/>
                  <a:pathLst>
                    <a:path w="210" h="214">
                      <a:moveTo>
                        <a:pt x="210" y="86"/>
                      </a:moveTo>
                      <a:lnTo>
                        <a:pt x="108" y="0"/>
                      </a:lnTo>
                      <a:lnTo>
                        <a:pt x="0" y="128"/>
                      </a:lnTo>
                      <a:lnTo>
                        <a:pt x="103" y="214"/>
                      </a:lnTo>
                      <a:lnTo>
                        <a:pt x="210"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9" name="Freeform 353"/>
                <p:cNvSpPr>
                  <a:spLocks/>
                </p:cNvSpPr>
                <p:nvPr/>
              </p:nvSpPr>
              <p:spPr bwMode="auto">
                <a:xfrm>
                  <a:off x="2902" y="2164"/>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7"/>
                      </a:moveTo>
                      <a:lnTo>
                        <a:pt x="5" y="0"/>
                      </a:lnTo>
                      <a:lnTo>
                        <a:pt x="0" y="21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0" name="Freeform 354"/>
                <p:cNvSpPr>
                  <a:spLocks/>
                </p:cNvSpPr>
                <p:nvPr/>
              </p:nvSpPr>
              <p:spPr bwMode="auto">
                <a:xfrm>
                  <a:off x="2885" y="2164"/>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1" name="Freeform 355"/>
                <p:cNvSpPr>
                  <a:spLocks/>
                </p:cNvSpPr>
                <p:nvPr/>
              </p:nvSpPr>
              <p:spPr bwMode="auto">
                <a:xfrm>
                  <a:off x="2885" y="2164"/>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7"/>
                      </a:moveTo>
                      <a:lnTo>
                        <a:pt x="108" y="0"/>
                      </a:lnTo>
                      <a:lnTo>
                        <a:pt x="0" y="129"/>
                      </a:lnTo>
                      <a:lnTo>
                        <a:pt x="103" y="215"/>
                      </a:lnTo>
                      <a:lnTo>
                        <a:pt x="211"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32" name="Freeform 356"/>
                <p:cNvSpPr>
                  <a:spLocks/>
                </p:cNvSpPr>
                <p:nvPr/>
              </p:nvSpPr>
              <p:spPr bwMode="auto">
                <a:xfrm>
                  <a:off x="2875" y="2196"/>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6"/>
                      </a:moveTo>
                      <a:lnTo>
                        <a:pt x="5" y="0"/>
                      </a:lnTo>
                      <a:lnTo>
                        <a:pt x="0" y="215"/>
                      </a:lnTo>
                      <a:lnTo>
                        <a:pt x="108"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3" name="Freeform 357"/>
                <p:cNvSpPr>
                  <a:spLocks/>
                </p:cNvSpPr>
                <p:nvPr/>
              </p:nvSpPr>
              <p:spPr bwMode="auto">
                <a:xfrm>
                  <a:off x="2858" y="2196"/>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4" name="Freeform 358"/>
                <p:cNvSpPr>
                  <a:spLocks/>
                </p:cNvSpPr>
                <p:nvPr/>
              </p:nvSpPr>
              <p:spPr bwMode="auto">
                <a:xfrm>
                  <a:off x="2858" y="2196"/>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8" y="0"/>
                      </a:lnTo>
                      <a:lnTo>
                        <a:pt x="0" y="129"/>
                      </a:lnTo>
                      <a:lnTo>
                        <a:pt x="103"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35" name="Freeform 359"/>
                <p:cNvSpPr>
                  <a:spLocks/>
                </p:cNvSpPr>
                <p:nvPr/>
              </p:nvSpPr>
              <p:spPr bwMode="auto">
                <a:xfrm>
                  <a:off x="2848" y="2228"/>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107" y="86"/>
                      </a:moveTo>
                      <a:lnTo>
                        <a:pt x="5" y="0"/>
                      </a:lnTo>
                      <a:lnTo>
                        <a:pt x="0" y="215"/>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6" name="Freeform 360"/>
                <p:cNvSpPr>
                  <a:spLocks/>
                </p:cNvSpPr>
                <p:nvPr/>
              </p:nvSpPr>
              <p:spPr bwMode="auto">
                <a:xfrm>
                  <a:off x="2831" y="2228"/>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109" y="0"/>
                      </a:moveTo>
                      <a:lnTo>
                        <a:pt x="104" y="215"/>
                      </a:lnTo>
                      <a:lnTo>
                        <a:pt x="0" y="128"/>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7" name="Freeform 361"/>
                <p:cNvSpPr>
                  <a:spLocks/>
                </p:cNvSpPr>
                <p:nvPr/>
              </p:nvSpPr>
              <p:spPr bwMode="auto">
                <a:xfrm>
                  <a:off x="2831" y="222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9" y="0"/>
                      </a:lnTo>
                      <a:lnTo>
                        <a:pt x="0" y="128"/>
                      </a:lnTo>
                      <a:lnTo>
                        <a:pt x="104"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38" name="Freeform 362"/>
                <p:cNvSpPr>
                  <a:spLocks/>
                </p:cNvSpPr>
                <p:nvPr/>
              </p:nvSpPr>
              <p:spPr bwMode="auto">
                <a:xfrm>
                  <a:off x="2821" y="2260"/>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107" y="86"/>
                      </a:moveTo>
                      <a:lnTo>
                        <a:pt x="5" y="0"/>
                      </a:lnTo>
                      <a:lnTo>
                        <a:pt x="0" y="214"/>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39" name="Freeform 363"/>
                <p:cNvSpPr>
                  <a:spLocks/>
                </p:cNvSpPr>
                <p:nvPr/>
              </p:nvSpPr>
              <p:spPr bwMode="auto">
                <a:xfrm>
                  <a:off x="2804" y="2260"/>
                  <a:ext cx="18" cy="36"/>
                </a:xfrm>
                <a:custGeom>
                  <a:avLst/>
                  <a:gdLst>
                    <a:gd name="T0" fmla="*/ 0 w 108"/>
                    <a:gd name="T1" fmla="*/ 0 h 214"/>
                    <a:gd name="T2" fmla="*/ 0 w 108"/>
                    <a:gd name="T3" fmla="*/ 0 h 214"/>
                    <a:gd name="T4" fmla="*/ 0 w 108"/>
                    <a:gd name="T5" fmla="*/ 0 h 214"/>
                    <a:gd name="T6" fmla="*/ 0 w 108"/>
                    <a:gd name="T7" fmla="*/ 0 h 214"/>
                    <a:gd name="T8" fmla="*/ 0 60000 65536"/>
                    <a:gd name="T9" fmla="*/ 0 60000 65536"/>
                    <a:gd name="T10" fmla="*/ 0 60000 65536"/>
                    <a:gd name="T11" fmla="*/ 0 60000 65536"/>
                    <a:gd name="T12" fmla="*/ 0 w 108"/>
                    <a:gd name="T13" fmla="*/ 0 h 214"/>
                    <a:gd name="T14" fmla="*/ 108 w 108"/>
                    <a:gd name="T15" fmla="*/ 214 h 214"/>
                  </a:gdLst>
                  <a:ahLst/>
                  <a:cxnLst>
                    <a:cxn ang="T8">
                      <a:pos x="T0" y="T1"/>
                    </a:cxn>
                    <a:cxn ang="T9">
                      <a:pos x="T2" y="T3"/>
                    </a:cxn>
                    <a:cxn ang="T10">
                      <a:pos x="T4" y="T5"/>
                    </a:cxn>
                    <a:cxn ang="T11">
                      <a:pos x="T6" y="T7"/>
                    </a:cxn>
                  </a:cxnLst>
                  <a:rect l="T12" t="T13" r="T14" b="T15"/>
                  <a:pathLst>
                    <a:path w="108" h="214">
                      <a:moveTo>
                        <a:pt x="108" y="0"/>
                      </a:moveTo>
                      <a:lnTo>
                        <a:pt x="103" y="214"/>
                      </a:lnTo>
                      <a:lnTo>
                        <a:pt x="0" y="128"/>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0" name="Freeform 364"/>
                <p:cNvSpPr>
                  <a:spLocks/>
                </p:cNvSpPr>
                <p:nvPr/>
              </p:nvSpPr>
              <p:spPr bwMode="auto">
                <a:xfrm>
                  <a:off x="2804" y="2260"/>
                  <a:ext cx="35" cy="36"/>
                </a:xfrm>
                <a:custGeom>
                  <a:avLst/>
                  <a:gdLst>
                    <a:gd name="T0" fmla="*/ 0 w 210"/>
                    <a:gd name="T1" fmla="*/ 0 h 214"/>
                    <a:gd name="T2" fmla="*/ 0 w 210"/>
                    <a:gd name="T3" fmla="*/ 0 h 214"/>
                    <a:gd name="T4" fmla="*/ 0 w 210"/>
                    <a:gd name="T5" fmla="*/ 0 h 214"/>
                    <a:gd name="T6" fmla="*/ 0 w 210"/>
                    <a:gd name="T7" fmla="*/ 0 h 214"/>
                    <a:gd name="T8" fmla="*/ 0 w 210"/>
                    <a:gd name="T9" fmla="*/ 0 h 214"/>
                    <a:gd name="T10" fmla="*/ 0 60000 65536"/>
                    <a:gd name="T11" fmla="*/ 0 60000 65536"/>
                    <a:gd name="T12" fmla="*/ 0 60000 65536"/>
                    <a:gd name="T13" fmla="*/ 0 60000 65536"/>
                    <a:gd name="T14" fmla="*/ 0 60000 65536"/>
                    <a:gd name="T15" fmla="*/ 0 w 210"/>
                    <a:gd name="T16" fmla="*/ 0 h 214"/>
                    <a:gd name="T17" fmla="*/ 210 w 210"/>
                    <a:gd name="T18" fmla="*/ 214 h 214"/>
                  </a:gdLst>
                  <a:ahLst/>
                  <a:cxnLst>
                    <a:cxn ang="T10">
                      <a:pos x="T0" y="T1"/>
                    </a:cxn>
                    <a:cxn ang="T11">
                      <a:pos x="T2" y="T3"/>
                    </a:cxn>
                    <a:cxn ang="T12">
                      <a:pos x="T4" y="T5"/>
                    </a:cxn>
                    <a:cxn ang="T13">
                      <a:pos x="T6" y="T7"/>
                    </a:cxn>
                    <a:cxn ang="T14">
                      <a:pos x="T8" y="T9"/>
                    </a:cxn>
                  </a:cxnLst>
                  <a:rect l="T15" t="T16" r="T17" b="T18"/>
                  <a:pathLst>
                    <a:path w="210" h="214">
                      <a:moveTo>
                        <a:pt x="210" y="86"/>
                      </a:moveTo>
                      <a:lnTo>
                        <a:pt x="108" y="0"/>
                      </a:lnTo>
                      <a:lnTo>
                        <a:pt x="0" y="128"/>
                      </a:lnTo>
                      <a:lnTo>
                        <a:pt x="103" y="214"/>
                      </a:lnTo>
                      <a:lnTo>
                        <a:pt x="210"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41" name="Freeform 365"/>
                <p:cNvSpPr>
                  <a:spLocks/>
                </p:cNvSpPr>
                <p:nvPr/>
              </p:nvSpPr>
              <p:spPr bwMode="auto">
                <a:xfrm>
                  <a:off x="2794" y="2293"/>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7"/>
                      </a:moveTo>
                      <a:lnTo>
                        <a:pt x="5" y="0"/>
                      </a:lnTo>
                      <a:lnTo>
                        <a:pt x="0" y="21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2" name="Freeform 366"/>
                <p:cNvSpPr>
                  <a:spLocks/>
                </p:cNvSpPr>
                <p:nvPr/>
              </p:nvSpPr>
              <p:spPr bwMode="auto">
                <a:xfrm>
                  <a:off x="2777" y="2293"/>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3" name="Freeform 367"/>
                <p:cNvSpPr>
                  <a:spLocks/>
                </p:cNvSpPr>
                <p:nvPr/>
              </p:nvSpPr>
              <p:spPr bwMode="auto">
                <a:xfrm>
                  <a:off x="2777" y="2293"/>
                  <a:ext cx="35" cy="35"/>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7"/>
                      </a:moveTo>
                      <a:lnTo>
                        <a:pt x="108" y="0"/>
                      </a:lnTo>
                      <a:lnTo>
                        <a:pt x="0" y="129"/>
                      </a:lnTo>
                      <a:lnTo>
                        <a:pt x="103" y="215"/>
                      </a:lnTo>
                      <a:lnTo>
                        <a:pt x="211"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44" name="Freeform 368"/>
                <p:cNvSpPr>
                  <a:spLocks/>
                </p:cNvSpPr>
                <p:nvPr/>
              </p:nvSpPr>
              <p:spPr bwMode="auto">
                <a:xfrm>
                  <a:off x="2767" y="2325"/>
                  <a:ext cx="18" cy="35"/>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107" y="86"/>
                      </a:moveTo>
                      <a:lnTo>
                        <a:pt x="5" y="0"/>
                      </a:lnTo>
                      <a:lnTo>
                        <a:pt x="0" y="215"/>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5" name="Freeform 369"/>
                <p:cNvSpPr>
                  <a:spLocks/>
                </p:cNvSpPr>
                <p:nvPr/>
              </p:nvSpPr>
              <p:spPr bwMode="auto">
                <a:xfrm>
                  <a:off x="2750" y="2325"/>
                  <a:ext cx="18" cy="35"/>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109" y="0"/>
                      </a:moveTo>
                      <a:lnTo>
                        <a:pt x="104" y="215"/>
                      </a:lnTo>
                      <a:lnTo>
                        <a:pt x="0" y="129"/>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6" name="Freeform 370"/>
                <p:cNvSpPr>
                  <a:spLocks/>
                </p:cNvSpPr>
                <p:nvPr/>
              </p:nvSpPr>
              <p:spPr bwMode="auto">
                <a:xfrm>
                  <a:off x="2750" y="2325"/>
                  <a:ext cx="35" cy="35"/>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9" y="0"/>
                      </a:lnTo>
                      <a:lnTo>
                        <a:pt x="0" y="129"/>
                      </a:lnTo>
                      <a:lnTo>
                        <a:pt x="104"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47" name="Freeform 371"/>
                <p:cNvSpPr>
                  <a:spLocks/>
                </p:cNvSpPr>
                <p:nvPr/>
              </p:nvSpPr>
              <p:spPr bwMode="auto">
                <a:xfrm>
                  <a:off x="2736" y="2357"/>
                  <a:ext cx="22" cy="41"/>
                </a:xfrm>
                <a:custGeom>
                  <a:avLst/>
                  <a:gdLst>
                    <a:gd name="T0" fmla="*/ 0 w 132"/>
                    <a:gd name="T1" fmla="*/ 0 h 245"/>
                    <a:gd name="T2" fmla="*/ 0 w 132"/>
                    <a:gd name="T3" fmla="*/ 0 h 245"/>
                    <a:gd name="T4" fmla="*/ 0 w 132"/>
                    <a:gd name="T5" fmla="*/ 0 h 245"/>
                    <a:gd name="T6" fmla="*/ 0 w 132"/>
                    <a:gd name="T7" fmla="*/ 0 h 245"/>
                    <a:gd name="T8" fmla="*/ 0 60000 65536"/>
                    <a:gd name="T9" fmla="*/ 0 60000 65536"/>
                    <a:gd name="T10" fmla="*/ 0 60000 65536"/>
                    <a:gd name="T11" fmla="*/ 0 60000 65536"/>
                    <a:gd name="T12" fmla="*/ 0 w 132"/>
                    <a:gd name="T13" fmla="*/ 0 h 245"/>
                    <a:gd name="T14" fmla="*/ 132 w 132"/>
                    <a:gd name="T15" fmla="*/ 245 h 245"/>
                  </a:gdLst>
                  <a:ahLst/>
                  <a:cxnLst>
                    <a:cxn ang="T8">
                      <a:pos x="T0" y="T1"/>
                    </a:cxn>
                    <a:cxn ang="T9">
                      <a:pos x="T2" y="T3"/>
                    </a:cxn>
                    <a:cxn ang="T10">
                      <a:pos x="T4" y="T5"/>
                    </a:cxn>
                    <a:cxn ang="T11">
                      <a:pos x="T6" y="T7"/>
                    </a:cxn>
                  </a:cxnLst>
                  <a:rect l="T12" t="T13" r="T14" b="T15"/>
                  <a:pathLst>
                    <a:path w="132" h="245">
                      <a:moveTo>
                        <a:pt x="132" y="86"/>
                      </a:moveTo>
                      <a:lnTo>
                        <a:pt x="30" y="0"/>
                      </a:lnTo>
                      <a:lnTo>
                        <a:pt x="0" y="245"/>
                      </a:lnTo>
                      <a:lnTo>
                        <a:pt x="13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8" name="Freeform 372"/>
                <p:cNvSpPr>
                  <a:spLocks/>
                </p:cNvSpPr>
                <p:nvPr/>
              </p:nvSpPr>
              <p:spPr bwMode="auto">
                <a:xfrm>
                  <a:off x="2719" y="2357"/>
                  <a:ext cx="22" cy="41"/>
                </a:xfrm>
                <a:custGeom>
                  <a:avLst/>
                  <a:gdLst>
                    <a:gd name="T0" fmla="*/ 0 w 134"/>
                    <a:gd name="T1" fmla="*/ 0 h 245"/>
                    <a:gd name="T2" fmla="*/ 0 w 134"/>
                    <a:gd name="T3" fmla="*/ 0 h 245"/>
                    <a:gd name="T4" fmla="*/ 0 w 134"/>
                    <a:gd name="T5" fmla="*/ 0 h 245"/>
                    <a:gd name="T6" fmla="*/ 0 w 134"/>
                    <a:gd name="T7" fmla="*/ 0 h 245"/>
                    <a:gd name="T8" fmla="*/ 0 60000 65536"/>
                    <a:gd name="T9" fmla="*/ 0 60000 65536"/>
                    <a:gd name="T10" fmla="*/ 0 60000 65536"/>
                    <a:gd name="T11" fmla="*/ 0 60000 65536"/>
                    <a:gd name="T12" fmla="*/ 0 w 134"/>
                    <a:gd name="T13" fmla="*/ 0 h 245"/>
                    <a:gd name="T14" fmla="*/ 134 w 134"/>
                    <a:gd name="T15" fmla="*/ 245 h 245"/>
                  </a:gdLst>
                  <a:ahLst/>
                  <a:cxnLst>
                    <a:cxn ang="T8">
                      <a:pos x="T0" y="T1"/>
                    </a:cxn>
                    <a:cxn ang="T9">
                      <a:pos x="T2" y="T3"/>
                    </a:cxn>
                    <a:cxn ang="T10">
                      <a:pos x="T4" y="T5"/>
                    </a:cxn>
                    <a:cxn ang="T11">
                      <a:pos x="T6" y="T7"/>
                    </a:cxn>
                  </a:cxnLst>
                  <a:rect l="T12" t="T13" r="T14" b="T15"/>
                  <a:pathLst>
                    <a:path w="134" h="245">
                      <a:moveTo>
                        <a:pt x="134" y="0"/>
                      </a:moveTo>
                      <a:lnTo>
                        <a:pt x="104" y="245"/>
                      </a:lnTo>
                      <a:lnTo>
                        <a:pt x="0" y="158"/>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49" name="Freeform 373"/>
                <p:cNvSpPr>
                  <a:spLocks/>
                </p:cNvSpPr>
                <p:nvPr/>
              </p:nvSpPr>
              <p:spPr bwMode="auto">
                <a:xfrm>
                  <a:off x="2719" y="2357"/>
                  <a:ext cx="39" cy="41"/>
                </a:xfrm>
                <a:custGeom>
                  <a:avLst/>
                  <a:gdLst>
                    <a:gd name="T0" fmla="*/ 0 w 236"/>
                    <a:gd name="T1" fmla="*/ 0 h 245"/>
                    <a:gd name="T2" fmla="*/ 0 w 236"/>
                    <a:gd name="T3" fmla="*/ 0 h 245"/>
                    <a:gd name="T4" fmla="*/ 0 w 236"/>
                    <a:gd name="T5" fmla="*/ 0 h 245"/>
                    <a:gd name="T6" fmla="*/ 0 w 236"/>
                    <a:gd name="T7" fmla="*/ 0 h 245"/>
                    <a:gd name="T8" fmla="*/ 0 w 236"/>
                    <a:gd name="T9" fmla="*/ 0 h 245"/>
                    <a:gd name="T10" fmla="*/ 0 60000 65536"/>
                    <a:gd name="T11" fmla="*/ 0 60000 65536"/>
                    <a:gd name="T12" fmla="*/ 0 60000 65536"/>
                    <a:gd name="T13" fmla="*/ 0 60000 65536"/>
                    <a:gd name="T14" fmla="*/ 0 60000 65536"/>
                    <a:gd name="T15" fmla="*/ 0 w 236"/>
                    <a:gd name="T16" fmla="*/ 0 h 245"/>
                    <a:gd name="T17" fmla="*/ 236 w 236"/>
                    <a:gd name="T18" fmla="*/ 245 h 245"/>
                  </a:gdLst>
                  <a:ahLst/>
                  <a:cxnLst>
                    <a:cxn ang="T10">
                      <a:pos x="T0" y="T1"/>
                    </a:cxn>
                    <a:cxn ang="T11">
                      <a:pos x="T2" y="T3"/>
                    </a:cxn>
                    <a:cxn ang="T12">
                      <a:pos x="T4" y="T5"/>
                    </a:cxn>
                    <a:cxn ang="T13">
                      <a:pos x="T6" y="T7"/>
                    </a:cxn>
                    <a:cxn ang="T14">
                      <a:pos x="T8" y="T9"/>
                    </a:cxn>
                  </a:cxnLst>
                  <a:rect l="T15" t="T16" r="T17" b="T18"/>
                  <a:pathLst>
                    <a:path w="236" h="245">
                      <a:moveTo>
                        <a:pt x="236" y="86"/>
                      </a:moveTo>
                      <a:lnTo>
                        <a:pt x="134" y="0"/>
                      </a:lnTo>
                      <a:lnTo>
                        <a:pt x="0" y="158"/>
                      </a:lnTo>
                      <a:lnTo>
                        <a:pt x="104" y="245"/>
                      </a:lnTo>
                      <a:lnTo>
                        <a:pt x="236"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50" name="Freeform 374"/>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1" name="Freeform 375"/>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52" name="Freeform 376"/>
                <p:cNvSpPr>
                  <a:spLocks/>
                </p:cNvSpPr>
                <p:nvPr/>
              </p:nvSpPr>
              <p:spPr bwMode="auto">
                <a:xfrm>
                  <a:off x="2538" y="2239"/>
                  <a:ext cx="26" cy="16"/>
                </a:xfrm>
                <a:custGeom>
                  <a:avLst/>
                  <a:gdLst>
                    <a:gd name="T0" fmla="*/ 0 w 160"/>
                    <a:gd name="T1" fmla="*/ 0 h 93"/>
                    <a:gd name="T2" fmla="*/ 0 w 160"/>
                    <a:gd name="T3" fmla="*/ 0 h 93"/>
                    <a:gd name="T4" fmla="*/ 0 w 160"/>
                    <a:gd name="T5" fmla="*/ 0 h 93"/>
                    <a:gd name="T6" fmla="*/ 0 w 160"/>
                    <a:gd name="T7" fmla="*/ 0 h 93"/>
                    <a:gd name="T8" fmla="*/ 0 60000 65536"/>
                    <a:gd name="T9" fmla="*/ 0 60000 65536"/>
                    <a:gd name="T10" fmla="*/ 0 60000 65536"/>
                    <a:gd name="T11" fmla="*/ 0 60000 65536"/>
                    <a:gd name="T12" fmla="*/ 0 w 160"/>
                    <a:gd name="T13" fmla="*/ 0 h 93"/>
                    <a:gd name="T14" fmla="*/ 160 w 160"/>
                    <a:gd name="T15" fmla="*/ 93 h 93"/>
                  </a:gdLst>
                  <a:ahLst/>
                  <a:cxnLst>
                    <a:cxn ang="T8">
                      <a:pos x="T0" y="T1"/>
                    </a:cxn>
                    <a:cxn ang="T9">
                      <a:pos x="T2" y="T3"/>
                    </a:cxn>
                    <a:cxn ang="T10">
                      <a:pos x="T4" y="T5"/>
                    </a:cxn>
                    <a:cxn ang="T11">
                      <a:pos x="T6" y="T7"/>
                    </a:cxn>
                  </a:cxnLst>
                  <a:rect l="T12" t="T13" r="T14" b="T15"/>
                  <a:pathLst>
                    <a:path w="160" h="93">
                      <a:moveTo>
                        <a:pt x="57" y="0"/>
                      </a:moveTo>
                      <a:lnTo>
                        <a:pt x="160" y="86"/>
                      </a:lnTo>
                      <a:lnTo>
                        <a:pt x="0" y="93"/>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3" name="Freeform 377"/>
                <p:cNvSpPr>
                  <a:spLocks/>
                </p:cNvSpPr>
                <p:nvPr/>
              </p:nvSpPr>
              <p:spPr bwMode="auto">
                <a:xfrm>
                  <a:off x="2538" y="2253"/>
                  <a:ext cx="26" cy="13"/>
                </a:xfrm>
                <a:custGeom>
                  <a:avLst/>
                  <a:gdLst>
                    <a:gd name="T0" fmla="*/ 0 w 160"/>
                    <a:gd name="T1" fmla="*/ 0 h 77"/>
                    <a:gd name="T2" fmla="*/ 0 w 160"/>
                    <a:gd name="T3" fmla="*/ 0 h 77"/>
                    <a:gd name="T4" fmla="*/ 0 w 160"/>
                    <a:gd name="T5" fmla="*/ 0 h 77"/>
                    <a:gd name="T6" fmla="*/ 0 w 160"/>
                    <a:gd name="T7" fmla="*/ 0 h 77"/>
                    <a:gd name="T8" fmla="*/ 0 60000 65536"/>
                    <a:gd name="T9" fmla="*/ 0 60000 65536"/>
                    <a:gd name="T10" fmla="*/ 0 60000 65536"/>
                    <a:gd name="T11" fmla="*/ 0 60000 65536"/>
                    <a:gd name="T12" fmla="*/ 0 w 160"/>
                    <a:gd name="T13" fmla="*/ 0 h 77"/>
                    <a:gd name="T14" fmla="*/ 160 w 160"/>
                    <a:gd name="T15" fmla="*/ 77 h 77"/>
                  </a:gdLst>
                  <a:ahLst/>
                  <a:cxnLst>
                    <a:cxn ang="T8">
                      <a:pos x="T0" y="T1"/>
                    </a:cxn>
                    <a:cxn ang="T9">
                      <a:pos x="T2" y="T3"/>
                    </a:cxn>
                    <a:cxn ang="T10">
                      <a:pos x="T4" y="T5"/>
                    </a:cxn>
                    <a:cxn ang="T11">
                      <a:pos x="T6" y="T7"/>
                    </a:cxn>
                  </a:cxnLst>
                  <a:rect l="T12" t="T13" r="T14" b="T15"/>
                  <a:pathLst>
                    <a:path w="160" h="77">
                      <a:moveTo>
                        <a:pt x="160" y="0"/>
                      </a:moveTo>
                      <a:lnTo>
                        <a:pt x="0" y="7"/>
                      </a:lnTo>
                      <a:lnTo>
                        <a:pt x="114" y="77"/>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4" name="Freeform 378"/>
                <p:cNvSpPr>
                  <a:spLocks/>
                </p:cNvSpPr>
                <p:nvPr/>
              </p:nvSpPr>
              <p:spPr bwMode="auto">
                <a:xfrm>
                  <a:off x="2538" y="2239"/>
                  <a:ext cx="26" cy="27"/>
                </a:xfrm>
                <a:custGeom>
                  <a:avLst/>
                  <a:gdLst>
                    <a:gd name="T0" fmla="*/ 0 w 160"/>
                    <a:gd name="T1" fmla="*/ 0 h 163"/>
                    <a:gd name="T2" fmla="*/ 0 w 160"/>
                    <a:gd name="T3" fmla="*/ 0 h 163"/>
                    <a:gd name="T4" fmla="*/ 0 w 160"/>
                    <a:gd name="T5" fmla="*/ 0 h 163"/>
                    <a:gd name="T6" fmla="*/ 0 w 160"/>
                    <a:gd name="T7" fmla="*/ 0 h 163"/>
                    <a:gd name="T8" fmla="*/ 0 w 160"/>
                    <a:gd name="T9" fmla="*/ 0 h 163"/>
                    <a:gd name="T10" fmla="*/ 0 60000 65536"/>
                    <a:gd name="T11" fmla="*/ 0 60000 65536"/>
                    <a:gd name="T12" fmla="*/ 0 60000 65536"/>
                    <a:gd name="T13" fmla="*/ 0 60000 65536"/>
                    <a:gd name="T14" fmla="*/ 0 60000 65536"/>
                    <a:gd name="T15" fmla="*/ 0 w 160"/>
                    <a:gd name="T16" fmla="*/ 0 h 163"/>
                    <a:gd name="T17" fmla="*/ 160 w 160"/>
                    <a:gd name="T18" fmla="*/ 163 h 163"/>
                  </a:gdLst>
                  <a:ahLst/>
                  <a:cxnLst>
                    <a:cxn ang="T10">
                      <a:pos x="T0" y="T1"/>
                    </a:cxn>
                    <a:cxn ang="T11">
                      <a:pos x="T2" y="T3"/>
                    </a:cxn>
                    <a:cxn ang="T12">
                      <a:pos x="T4" y="T5"/>
                    </a:cxn>
                    <a:cxn ang="T13">
                      <a:pos x="T6" y="T7"/>
                    </a:cxn>
                    <a:cxn ang="T14">
                      <a:pos x="T8" y="T9"/>
                    </a:cxn>
                  </a:cxnLst>
                  <a:rect l="T15" t="T16" r="T17" b="T18"/>
                  <a:pathLst>
                    <a:path w="160" h="163">
                      <a:moveTo>
                        <a:pt x="57" y="0"/>
                      </a:moveTo>
                      <a:lnTo>
                        <a:pt x="160" y="86"/>
                      </a:lnTo>
                      <a:lnTo>
                        <a:pt x="114" y="163"/>
                      </a:lnTo>
                      <a:lnTo>
                        <a:pt x="0" y="93"/>
                      </a:lnTo>
                      <a:lnTo>
                        <a:pt x="5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55" name="Freeform 379"/>
                <p:cNvSpPr>
                  <a:spLocks/>
                </p:cNvSpPr>
                <p:nvPr/>
              </p:nvSpPr>
              <p:spPr bwMode="auto">
                <a:xfrm>
                  <a:off x="2527" y="2267"/>
                  <a:ext cx="24" cy="9"/>
                </a:xfrm>
                <a:custGeom>
                  <a:avLst/>
                  <a:gdLst>
                    <a:gd name="T0" fmla="*/ 0 w 142"/>
                    <a:gd name="T1" fmla="*/ 0 h 56"/>
                    <a:gd name="T2" fmla="*/ 0 w 142"/>
                    <a:gd name="T3" fmla="*/ 0 h 56"/>
                    <a:gd name="T4" fmla="*/ 0 w 142"/>
                    <a:gd name="T5" fmla="*/ 0 h 56"/>
                    <a:gd name="T6" fmla="*/ 0 w 142"/>
                    <a:gd name="T7" fmla="*/ 0 h 56"/>
                    <a:gd name="T8" fmla="*/ 0 60000 65536"/>
                    <a:gd name="T9" fmla="*/ 0 60000 65536"/>
                    <a:gd name="T10" fmla="*/ 0 60000 65536"/>
                    <a:gd name="T11" fmla="*/ 0 60000 65536"/>
                    <a:gd name="T12" fmla="*/ 0 w 142"/>
                    <a:gd name="T13" fmla="*/ 0 h 56"/>
                    <a:gd name="T14" fmla="*/ 142 w 142"/>
                    <a:gd name="T15" fmla="*/ 56 h 56"/>
                  </a:gdLst>
                  <a:ahLst/>
                  <a:cxnLst>
                    <a:cxn ang="T8">
                      <a:pos x="T0" y="T1"/>
                    </a:cxn>
                    <a:cxn ang="T9">
                      <a:pos x="T2" y="T3"/>
                    </a:cxn>
                    <a:cxn ang="T10">
                      <a:pos x="T4" y="T5"/>
                    </a:cxn>
                    <a:cxn ang="T11">
                      <a:pos x="T6" y="T7"/>
                    </a:cxn>
                  </a:cxnLst>
                  <a:rect l="T12" t="T13" r="T14" b="T15"/>
                  <a:pathLst>
                    <a:path w="142" h="56">
                      <a:moveTo>
                        <a:pt x="20" y="0"/>
                      </a:moveTo>
                      <a:lnTo>
                        <a:pt x="142" y="56"/>
                      </a:lnTo>
                      <a:lnTo>
                        <a:pt x="0" y="33"/>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6" name="Freeform 380"/>
                <p:cNvSpPr>
                  <a:spLocks/>
                </p:cNvSpPr>
                <p:nvPr/>
              </p:nvSpPr>
              <p:spPr bwMode="auto">
                <a:xfrm>
                  <a:off x="2527" y="2272"/>
                  <a:ext cx="24" cy="9"/>
                </a:xfrm>
                <a:custGeom>
                  <a:avLst/>
                  <a:gdLst>
                    <a:gd name="T0" fmla="*/ 0 w 142"/>
                    <a:gd name="T1" fmla="*/ 0 h 50"/>
                    <a:gd name="T2" fmla="*/ 0 w 142"/>
                    <a:gd name="T3" fmla="*/ 0 h 50"/>
                    <a:gd name="T4" fmla="*/ 0 w 142"/>
                    <a:gd name="T5" fmla="*/ 0 h 50"/>
                    <a:gd name="T6" fmla="*/ 0 w 142"/>
                    <a:gd name="T7" fmla="*/ 0 h 50"/>
                    <a:gd name="T8" fmla="*/ 0 60000 65536"/>
                    <a:gd name="T9" fmla="*/ 0 60000 65536"/>
                    <a:gd name="T10" fmla="*/ 0 60000 65536"/>
                    <a:gd name="T11" fmla="*/ 0 60000 65536"/>
                    <a:gd name="T12" fmla="*/ 0 w 142"/>
                    <a:gd name="T13" fmla="*/ 0 h 50"/>
                    <a:gd name="T14" fmla="*/ 142 w 142"/>
                    <a:gd name="T15" fmla="*/ 50 h 50"/>
                  </a:gdLst>
                  <a:ahLst/>
                  <a:cxnLst>
                    <a:cxn ang="T8">
                      <a:pos x="T0" y="T1"/>
                    </a:cxn>
                    <a:cxn ang="T9">
                      <a:pos x="T2" y="T3"/>
                    </a:cxn>
                    <a:cxn ang="T10">
                      <a:pos x="T4" y="T5"/>
                    </a:cxn>
                    <a:cxn ang="T11">
                      <a:pos x="T6" y="T7"/>
                    </a:cxn>
                  </a:cxnLst>
                  <a:rect l="T12" t="T13" r="T14" b="T15"/>
                  <a:pathLst>
                    <a:path w="142" h="50">
                      <a:moveTo>
                        <a:pt x="142" y="23"/>
                      </a:moveTo>
                      <a:lnTo>
                        <a:pt x="0" y="0"/>
                      </a:lnTo>
                      <a:lnTo>
                        <a:pt x="125" y="50"/>
                      </a:lnTo>
                      <a:lnTo>
                        <a:pt x="14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7" name="Freeform 381"/>
                <p:cNvSpPr>
                  <a:spLocks/>
                </p:cNvSpPr>
                <p:nvPr/>
              </p:nvSpPr>
              <p:spPr bwMode="auto">
                <a:xfrm>
                  <a:off x="2527" y="2267"/>
                  <a:ext cx="24" cy="14"/>
                </a:xfrm>
                <a:custGeom>
                  <a:avLst/>
                  <a:gdLst>
                    <a:gd name="T0" fmla="*/ 0 w 142"/>
                    <a:gd name="T1" fmla="*/ 0 h 83"/>
                    <a:gd name="T2" fmla="*/ 0 w 142"/>
                    <a:gd name="T3" fmla="*/ 0 h 83"/>
                    <a:gd name="T4" fmla="*/ 0 w 142"/>
                    <a:gd name="T5" fmla="*/ 0 h 83"/>
                    <a:gd name="T6" fmla="*/ 0 w 142"/>
                    <a:gd name="T7" fmla="*/ 0 h 83"/>
                    <a:gd name="T8" fmla="*/ 0 w 142"/>
                    <a:gd name="T9" fmla="*/ 0 h 83"/>
                    <a:gd name="T10" fmla="*/ 0 60000 65536"/>
                    <a:gd name="T11" fmla="*/ 0 60000 65536"/>
                    <a:gd name="T12" fmla="*/ 0 60000 65536"/>
                    <a:gd name="T13" fmla="*/ 0 60000 65536"/>
                    <a:gd name="T14" fmla="*/ 0 60000 65536"/>
                    <a:gd name="T15" fmla="*/ 0 w 142"/>
                    <a:gd name="T16" fmla="*/ 0 h 83"/>
                    <a:gd name="T17" fmla="*/ 142 w 142"/>
                    <a:gd name="T18" fmla="*/ 83 h 83"/>
                  </a:gdLst>
                  <a:ahLst/>
                  <a:cxnLst>
                    <a:cxn ang="T10">
                      <a:pos x="T0" y="T1"/>
                    </a:cxn>
                    <a:cxn ang="T11">
                      <a:pos x="T2" y="T3"/>
                    </a:cxn>
                    <a:cxn ang="T12">
                      <a:pos x="T4" y="T5"/>
                    </a:cxn>
                    <a:cxn ang="T13">
                      <a:pos x="T6" y="T7"/>
                    </a:cxn>
                    <a:cxn ang="T14">
                      <a:pos x="T8" y="T9"/>
                    </a:cxn>
                  </a:cxnLst>
                  <a:rect l="T15" t="T16" r="T17" b="T18"/>
                  <a:pathLst>
                    <a:path w="142" h="83">
                      <a:moveTo>
                        <a:pt x="20" y="0"/>
                      </a:moveTo>
                      <a:lnTo>
                        <a:pt x="142" y="56"/>
                      </a:lnTo>
                      <a:lnTo>
                        <a:pt x="125" y="83"/>
                      </a:lnTo>
                      <a:lnTo>
                        <a:pt x="0" y="33"/>
                      </a:lnTo>
                      <a:lnTo>
                        <a:pt x="2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58" name="Freeform 382"/>
                <p:cNvSpPr>
                  <a:spLocks/>
                </p:cNvSpPr>
                <p:nvPr/>
              </p:nvSpPr>
              <p:spPr bwMode="auto">
                <a:xfrm>
                  <a:off x="2523" y="2272"/>
                  <a:ext cx="25" cy="21"/>
                </a:xfrm>
                <a:custGeom>
                  <a:avLst/>
                  <a:gdLst>
                    <a:gd name="T0" fmla="*/ 0 w 153"/>
                    <a:gd name="T1" fmla="*/ 0 h 125"/>
                    <a:gd name="T2" fmla="*/ 0 w 153"/>
                    <a:gd name="T3" fmla="*/ 0 h 125"/>
                    <a:gd name="T4" fmla="*/ 0 w 153"/>
                    <a:gd name="T5" fmla="*/ 0 h 125"/>
                    <a:gd name="T6" fmla="*/ 0 w 153"/>
                    <a:gd name="T7" fmla="*/ 0 h 125"/>
                    <a:gd name="T8" fmla="*/ 0 60000 65536"/>
                    <a:gd name="T9" fmla="*/ 0 60000 65536"/>
                    <a:gd name="T10" fmla="*/ 0 60000 65536"/>
                    <a:gd name="T11" fmla="*/ 0 60000 65536"/>
                    <a:gd name="T12" fmla="*/ 0 w 153"/>
                    <a:gd name="T13" fmla="*/ 0 h 125"/>
                    <a:gd name="T14" fmla="*/ 153 w 153"/>
                    <a:gd name="T15" fmla="*/ 125 h 125"/>
                  </a:gdLst>
                  <a:ahLst/>
                  <a:cxnLst>
                    <a:cxn ang="T8">
                      <a:pos x="T0" y="T1"/>
                    </a:cxn>
                    <a:cxn ang="T9">
                      <a:pos x="T2" y="T3"/>
                    </a:cxn>
                    <a:cxn ang="T10">
                      <a:pos x="T4" y="T5"/>
                    </a:cxn>
                    <a:cxn ang="T11">
                      <a:pos x="T6" y="T7"/>
                    </a:cxn>
                  </a:cxnLst>
                  <a:rect l="T12" t="T13" r="T14" b="T15"/>
                  <a:pathLst>
                    <a:path w="153" h="125">
                      <a:moveTo>
                        <a:pt x="28" y="0"/>
                      </a:moveTo>
                      <a:lnTo>
                        <a:pt x="153" y="50"/>
                      </a:lnTo>
                      <a:lnTo>
                        <a:pt x="0" y="12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59" name="Freeform 383"/>
                <p:cNvSpPr>
                  <a:spLocks/>
                </p:cNvSpPr>
                <p:nvPr/>
              </p:nvSpPr>
              <p:spPr bwMode="auto">
                <a:xfrm>
                  <a:off x="2523" y="2281"/>
                  <a:ext cx="25" cy="17"/>
                </a:xfrm>
                <a:custGeom>
                  <a:avLst/>
                  <a:gdLst>
                    <a:gd name="T0" fmla="*/ 0 w 153"/>
                    <a:gd name="T1" fmla="*/ 0 h 103"/>
                    <a:gd name="T2" fmla="*/ 0 w 153"/>
                    <a:gd name="T3" fmla="*/ 0 h 103"/>
                    <a:gd name="T4" fmla="*/ 0 w 153"/>
                    <a:gd name="T5" fmla="*/ 0 h 103"/>
                    <a:gd name="T6" fmla="*/ 0 w 153"/>
                    <a:gd name="T7" fmla="*/ 0 h 103"/>
                    <a:gd name="T8" fmla="*/ 0 60000 65536"/>
                    <a:gd name="T9" fmla="*/ 0 60000 65536"/>
                    <a:gd name="T10" fmla="*/ 0 60000 65536"/>
                    <a:gd name="T11" fmla="*/ 0 60000 65536"/>
                    <a:gd name="T12" fmla="*/ 0 w 153"/>
                    <a:gd name="T13" fmla="*/ 0 h 103"/>
                    <a:gd name="T14" fmla="*/ 153 w 153"/>
                    <a:gd name="T15" fmla="*/ 103 h 103"/>
                  </a:gdLst>
                  <a:ahLst/>
                  <a:cxnLst>
                    <a:cxn ang="T8">
                      <a:pos x="T0" y="T1"/>
                    </a:cxn>
                    <a:cxn ang="T9">
                      <a:pos x="T2" y="T3"/>
                    </a:cxn>
                    <a:cxn ang="T10">
                      <a:pos x="T4" y="T5"/>
                    </a:cxn>
                    <a:cxn ang="T11">
                      <a:pos x="T6" y="T7"/>
                    </a:cxn>
                  </a:cxnLst>
                  <a:rect l="T12" t="T13" r="T14" b="T15"/>
                  <a:pathLst>
                    <a:path w="153" h="103">
                      <a:moveTo>
                        <a:pt x="153" y="0"/>
                      </a:moveTo>
                      <a:lnTo>
                        <a:pt x="0" y="75"/>
                      </a:lnTo>
                      <a:lnTo>
                        <a:pt x="130" y="103"/>
                      </a:lnTo>
                      <a:lnTo>
                        <a:pt x="1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0" name="Freeform 384"/>
                <p:cNvSpPr>
                  <a:spLocks/>
                </p:cNvSpPr>
                <p:nvPr/>
              </p:nvSpPr>
              <p:spPr bwMode="auto">
                <a:xfrm>
                  <a:off x="2523" y="2272"/>
                  <a:ext cx="25" cy="26"/>
                </a:xfrm>
                <a:custGeom>
                  <a:avLst/>
                  <a:gdLst>
                    <a:gd name="T0" fmla="*/ 0 w 153"/>
                    <a:gd name="T1" fmla="*/ 0 h 153"/>
                    <a:gd name="T2" fmla="*/ 0 w 153"/>
                    <a:gd name="T3" fmla="*/ 0 h 153"/>
                    <a:gd name="T4" fmla="*/ 0 w 153"/>
                    <a:gd name="T5" fmla="*/ 0 h 153"/>
                    <a:gd name="T6" fmla="*/ 0 w 153"/>
                    <a:gd name="T7" fmla="*/ 0 h 153"/>
                    <a:gd name="T8" fmla="*/ 0 w 153"/>
                    <a:gd name="T9" fmla="*/ 0 h 153"/>
                    <a:gd name="T10" fmla="*/ 0 60000 65536"/>
                    <a:gd name="T11" fmla="*/ 0 60000 65536"/>
                    <a:gd name="T12" fmla="*/ 0 60000 65536"/>
                    <a:gd name="T13" fmla="*/ 0 60000 65536"/>
                    <a:gd name="T14" fmla="*/ 0 60000 65536"/>
                    <a:gd name="T15" fmla="*/ 0 w 153"/>
                    <a:gd name="T16" fmla="*/ 0 h 153"/>
                    <a:gd name="T17" fmla="*/ 153 w 153"/>
                    <a:gd name="T18" fmla="*/ 153 h 153"/>
                  </a:gdLst>
                  <a:ahLst/>
                  <a:cxnLst>
                    <a:cxn ang="T10">
                      <a:pos x="T0" y="T1"/>
                    </a:cxn>
                    <a:cxn ang="T11">
                      <a:pos x="T2" y="T3"/>
                    </a:cxn>
                    <a:cxn ang="T12">
                      <a:pos x="T4" y="T5"/>
                    </a:cxn>
                    <a:cxn ang="T13">
                      <a:pos x="T6" y="T7"/>
                    </a:cxn>
                    <a:cxn ang="T14">
                      <a:pos x="T8" y="T9"/>
                    </a:cxn>
                  </a:cxnLst>
                  <a:rect l="T15" t="T16" r="T17" b="T18"/>
                  <a:pathLst>
                    <a:path w="153" h="153">
                      <a:moveTo>
                        <a:pt x="28" y="0"/>
                      </a:moveTo>
                      <a:lnTo>
                        <a:pt x="153" y="50"/>
                      </a:lnTo>
                      <a:lnTo>
                        <a:pt x="130" y="153"/>
                      </a:lnTo>
                      <a:lnTo>
                        <a:pt x="0" y="125"/>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61" name="Freeform 385"/>
                <p:cNvSpPr>
                  <a:spLocks/>
                </p:cNvSpPr>
                <p:nvPr/>
              </p:nvSpPr>
              <p:spPr bwMode="auto">
                <a:xfrm>
                  <a:off x="2519" y="2307"/>
                  <a:ext cx="22" cy="3"/>
                </a:xfrm>
                <a:custGeom>
                  <a:avLst/>
                  <a:gdLst>
                    <a:gd name="T0" fmla="*/ 0 w 137"/>
                    <a:gd name="T1" fmla="*/ 0 h 18"/>
                    <a:gd name="T2" fmla="*/ 0 w 137"/>
                    <a:gd name="T3" fmla="*/ 0 h 18"/>
                    <a:gd name="T4" fmla="*/ 0 w 137"/>
                    <a:gd name="T5" fmla="*/ 0 h 18"/>
                    <a:gd name="T6" fmla="*/ 0 w 137"/>
                    <a:gd name="T7" fmla="*/ 0 h 18"/>
                    <a:gd name="T8" fmla="*/ 0 60000 65536"/>
                    <a:gd name="T9" fmla="*/ 0 60000 65536"/>
                    <a:gd name="T10" fmla="*/ 0 60000 65536"/>
                    <a:gd name="T11" fmla="*/ 0 60000 65536"/>
                    <a:gd name="T12" fmla="*/ 0 w 137"/>
                    <a:gd name="T13" fmla="*/ 0 h 18"/>
                    <a:gd name="T14" fmla="*/ 137 w 137"/>
                    <a:gd name="T15" fmla="*/ 18 h 18"/>
                  </a:gdLst>
                  <a:ahLst/>
                  <a:cxnLst>
                    <a:cxn ang="T8">
                      <a:pos x="T0" y="T1"/>
                    </a:cxn>
                    <a:cxn ang="T9">
                      <a:pos x="T2" y="T3"/>
                    </a:cxn>
                    <a:cxn ang="T10">
                      <a:pos x="T4" y="T5"/>
                    </a:cxn>
                    <a:cxn ang="T11">
                      <a:pos x="T6" y="T7"/>
                    </a:cxn>
                  </a:cxnLst>
                  <a:rect l="T12" t="T13" r="T14" b="T15"/>
                  <a:pathLst>
                    <a:path w="137" h="18">
                      <a:moveTo>
                        <a:pt x="4" y="0"/>
                      </a:moveTo>
                      <a:lnTo>
                        <a:pt x="137" y="12"/>
                      </a:lnTo>
                      <a:lnTo>
                        <a:pt x="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2" name="Freeform 386"/>
                <p:cNvSpPr>
                  <a:spLocks/>
                </p:cNvSpPr>
                <p:nvPr/>
              </p:nvSpPr>
              <p:spPr bwMode="auto">
                <a:xfrm>
                  <a:off x="2519" y="2309"/>
                  <a:ext cx="22" cy="2"/>
                </a:xfrm>
                <a:custGeom>
                  <a:avLst/>
                  <a:gdLst>
                    <a:gd name="T0" fmla="*/ 0 w 137"/>
                    <a:gd name="T1" fmla="*/ 0 h 15"/>
                    <a:gd name="T2" fmla="*/ 0 w 137"/>
                    <a:gd name="T3" fmla="*/ 0 h 15"/>
                    <a:gd name="T4" fmla="*/ 0 w 137"/>
                    <a:gd name="T5" fmla="*/ 0 h 15"/>
                    <a:gd name="T6" fmla="*/ 0 w 137"/>
                    <a:gd name="T7" fmla="*/ 0 h 15"/>
                    <a:gd name="T8" fmla="*/ 0 60000 65536"/>
                    <a:gd name="T9" fmla="*/ 0 60000 65536"/>
                    <a:gd name="T10" fmla="*/ 0 60000 65536"/>
                    <a:gd name="T11" fmla="*/ 0 60000 65536"/>
                    <a:gd name="T12" fmla="*/ 0 w 137"/>
                    <a:gd name="T13" fmla="*/ 0 h 15"/>
                    <a:gd name="T14" fmla="*/ 137 w 137"/>
                    <a:gd name="T15" fmla="*/ 15 h 15"/>
                  </a:gdLst>
                  <a:ahLst/>
                  <a:cxnLst>
                    <a:cxn ang="T8">
                      <a:pos x="T0" y="T1"/>
                    </a:cxn>
                    <a:cxn ang="T9">
                      <a:pos x="T2" y="T3"/>
                    </a:cxn>
                    <a:cxn ang="T10">
                      <a:pos x="T4" y="T5"/>
                    </a:cxn>
                    <a:cxn ang="T11">
                      <a:pos x="T6" y="T7"/>
                    </a:cxn>
                  </a:cxnLst>
                  <a:rect l="T12" t="T13" r="T14" b="T15"/>
                  <a:pathLst>
                    <a:path w="137" h="15">
                      <a:moveTo>
                        <a:pt x="137" y="0"/>
                      </a:moveTo>
                      <a:lnTo>
                        <a:pt x="0" y="6"/>
                      </a:lnTo>
                      <a:lnTo>
                        <a:pt x="134" y="15"/>
                      </a:lnTo>
                      <a:lnTo>
                        <a:pt x="1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3" name="Freeform 387"/>
                <p:cNvSpPr>
                  <a:spLocks/>
                </p:cNvSpPr>
                <p:nvPr/>
              </p:nvSpPr>
              <p:spPr bwMode="auto">
                <a:xfrm>
                  <a:off x="2519" y="2307"/>
                  <a:ext cx="22" cy="4"/>
                </a:xfrm>
                <a:custGeom>
                  <a:avLst/>
                  <a:gdLst>
                    <a:gd name="T0" fmla="*/ 0 w 137"/>
                    <a:gd name="T1" fmla="*/ 0 h 27"/>
                    <a:gd name="T2" fmla="*/ 0 w 137"/>
                    <a:gd name="T3" fmla="*/ 0 h 27"/>
                    <a:gd name="T4" fmla="*/ 0 w 137"/>
                    <a:gd name="T5" fmla="*/ 0 h 27"/>
                    <a:gd name="T6" fmla="*/ 0 w 137"/>
                    <a:gd name="T7" fmla="*/ 0 h 27"/>
                    <a:gd name="T8" fmla="*/ 0 w 137"/>
                    <a:gd name="T9" fmla="*/ 0 h 27"/>
                    <a:gd name="T10" fmla="*/ 0 60000 65536"/>
                    <a:gd name="T11" fmla="*/ 0 60000 65536"/>
                    <a:gd name="T12" fmla="*/ 0 60000 65536"/>
                    <a:gd name="T13" fmla="*/ 0 60000 65536"/>
                    <a:gd name="T14" fmla="*/ 0 60000 65536"/>
                    <a:gd name="T15" fmla="*/ 0 w 137"/>
                    <a:gd name="T16" fmla="*/ 0 h 27"/>
                    <a:gd name="T17" fmla="*/ 137 w 137"/>
                    <a:gd name="T18" fmla="*/ 27 h 27"/>
                  </a:gdLst>
                  <a:ahLst/>
                  <a:cxnLst>
                    <a:cxn ang="T10">
                      <a:pos x="T0" y="T1"/>
                    </a:cxn>
                    <a:cxn ang="T11">
                      <a:pos x="T2" y="T3"/>
                    </a:cxn>
                    <a:cxn ang="T12">
                      <a:pos x="T4" y="T5"/>
                    </a:cxn>
                    <a:cxn ang="T13">
                      <a:pos x="T6" y="T7"/>
                    </a:cxn>
                    <a:cxn ang="T14">
                      <a:pos x="T8" y="T9"/>
                    </a:cxn>
                  </a:cxnLst>
                  <a:rect l="T15" t="T16" r="T17" b="T18"/>
                  <a:pathLst>
                    <a:path w="137" h="27">
                      <a:moveTo>
                        <a:pt x="4" y="0"/>
                      </a:moveTo>
                      <a:lnTo>
                        <a:pt x="137" y="12"/>
                      </a:lnTo>
                      <a:lnTo>
                        <a:pt x="134" y="27"/>
                      </a:lnTo>
                      <a:lnTo>
                        <a:pt x="0" y="1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64" name="Freeform 388"/>
                <p:cNvSpPr>
                  <a:spLocks/>
                </p:cNvSpPr>
                <p:nvPr/>
              </p:nvSpPr>
              <p:spPr bwMode="auto">
                <a:xfrm>
                  <a:off x="2519" y="2310"/>
                  <a:ext cx="22" cy="25"/>
                </a:xfrm>
                <a:custGeom>
                  <a:avLst/>
                  <a:gdLst>
                    <a:gd name="T0" fmla="*/ 0 w 134"/>
                    <a:gd name="T1" fmla="*/ 0 h 148"/>
                    <a:gd name="T2" fmla="*/ 0 w 134"/>
                    <a:gd name="T3" fmla="*/ 0 h 148"/>
                    <a:gd name="T4" fmla="*/ 0 w 134"/>
                    <a:gd name="T5" fmla="*/ 0 h 148"/>
                    <a:gd name="T6" fmla="*/ 0 w 134"/>
                    <a:gd name="T7" fmla="*/ 0 h 148"/>
                    <a:gd name="T8" fmla="*/ 0 60000 65536"/>
                    <a:gd name="T9" fmla="*/ 0 60000 65536"/>
                    <a:gd name="T10" fmla="*/ 0 60000 65536"/>
                    <a:gd name="T11" fmla="*/ 0 60000 65536"/>
                    <a:gd name="T12" fmla="*/ 0 w 134"/>
                    <a:gd name="T13" fmla="*/ 0 h 148"/>
                    <a:gd name="T14" fmla="*/ 134 w 134"/>
                    <a:gd name="T15" fmla="*/ 148 h 148"/>
                  </a:gdLst>
                  <a:ahLst/>
                  <a:cxnLst>
                    <a:cxn ang="T8">
                      <a:pos x="T0" y="T1"/>
                    </a:cxn>
                    <a:cxn ang="T9">
                      <a:pos x="T2" y="T3"/>
                    </a:cxn>
                    <a:cxn ang="T10">
                      <a:pos x="T4" y="T5"/>
                    </a:cxn>
                    <a:cxn ang="T11">
                      <a:pos x="T6" y="T7"/>
                    </a:cxn>
                  </a:cxnLst>
                  <a:rect l="T12" t="T13" r="T14" b="T15"/>
                  <a:pathLst>
                    <a:path w="134" h="148">
                      <a:moveTo>
                        <a:pt x="0" y="0"/>
                      </a:moveTo>
                      <a:lnTo>
                        <a:pt x="134" y="9"/>
                      </a:lnTo>
                      <a:lnTo>
                        <a:pt x="13" y="1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5" name="Freeform 389"/>
                <p:cNvSpPr>
                  <a:spLocks/>
                </p:cNvSpPr>
                <p:nvPr/>
              </p:nvSpPr>
              <p:spPr bwMode="auto">
                <a:xfrm>
                  <a:off x="2521" y="2311"/>
                  <a:ext cx="22" cy="24"/>
                </a:xfrm>
                <a:custGeom>
                  <a:avLst/>
                  <a:gdLst>
                    <a:gd name="T0" fmla="*/ 0 w 132"/>
                    <a:gd name="T1" fmla="*/ 0 h 139"/>
                    <a:gd name="T2" fmla="*/ 0 w 132"/>
                    <a:gd name="T3" fmla="*/ 0 h 139"/>
                    <a:gd name="T4" fmla="*/ 0 w 132"/>
                    <a:gd name="T5" fmla="*/ 0 h 139"/>
                    <a:gd name="T6" fmla="*/ 0 w 132"/>
                    <a:gd name="T7" fmla="*/ 0 h 139"/>
                    <a:gd name="T8" fmla="*/ 0 60000 65536"/>
                    <a:gd name="T9" fmla="*/ 0 60000 65536"/>
                    <a:gd name="T10" fmla="*/ 0 60000 65536"/>
                    <a:gd name="T11" fmla="*/ 0 60000 65536"/>
                    <a:gd name="T12" fmla="*/ 0 w 132"/>
                    <a:gd name="T13" fmla="*/ 0 h 139"/>
                    <a:gd name="T14" fmla="*/ 132 w 132"/>
                    <a:gd name="T15" fmla="*/ 139 h 139"/>
                  </a:gdLst>
                  <a:ahLst/>
                  <a:cxnLst>
                    <a:cxn ang="T8">
                      <a:pos x="T0" y="T1"/>
                    </a:cxn>
                    <a:cxn ang="T9">
                      <a:pos x="T2" y="T3"/>
                    </a:cxn>
                    <a:cxn ang="T10">
                      <a:pos x="T4" y="T5"/>
                    </a:cxn>
                    <a:cxn ang="T11">
                      <a:pos x="T6" y="T7"/>
                    </a:cxn>
                  </a:cxnLst>
                  <a:rect l="T12" t="T13" r="T14" b="T15"/>
                  <a:pathLst>
                    <a:path w="132" h="139">
                      <a:moveTo>
                        <a:pt x="121" y="0"/>
                      </a:moveTo>
                      <a:lnTo>
                        <a:pt x="0" y="139"/>
                      </a:lnTo>
                      <a:lnTo>
                        <a:pt x="132" y="121"/>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6" name="Freeform 390"/>
                <p:cNvSpPr>
                  <a:spLocks/>
                </p:cNvSpPr>
                <p:nvPr/>
              </p:nvSpPr>
              <p:spPr bwMode="auto">
                <a:xfrm>
                  <a:off x="2519" y="2310"/>
                  <a:ext cx="24" cy="25"/>
                </a:xfrm>
                <a:custGeom>
                  <a:avLst/>
                  <a:gdLst>
                    <a:gd name="T0" fmla="*/ 0 w 145"/>
                    <a:gd name="T1" fmla="*/ 0 h 148"/>
                    <a:gd name="T2" fmla="*/ 0 w 145"/>
                    <a:gd name="T3" fmla="*/ 0 h 148"/>
                    <a:gd name="T4" fmla="*/ 0 w 145"/>
                    <a:gd name="T5" fmla="*/ 0 h 148"/>
                    <a:gd name="T6" fmla="*/ 0 w 145"/>
                    <a:gd name="T7" fmla="*/ 0 h 148"/>
                    <a:gd name="T8" fmla="*/ 0 w 145"/>
                    <a:gd name="T9" fmla="*/ 0 h 148"/>
                    <a:gd name="T10" fmla="*/ 0 60000 65536"/>
                    <a:gd name="T11" fmla="*/ 0 60000 65536"/>
                    <a:gd name="T12" fmla="*/ 0 60000 65536"/>
                    <a:gd name="T13" fmla="*/ 0 60000 65536"/>
                    <a:gd name="T14" fmla="*/ 0 60000 65536"/>
                    <a:gd name="T15" fmla="*/ 0 w 145"/>
                    <a:gd name="T16" fmla="*/ 0 h 148"/>
                    <a:gd name="T17" fmla="*/ 145 w 145"/>
                    <a:gd name="T18" fmla="*/ 148 h 148"/>
                  </a:gdLst>
                  <a:ahLst/>
                  <a:cxnLst>
                    <a:cxn ang="T10">
                      <a:pos x="T0" y="T1"/>
                    </a:cxn>
                    <a:cxn ang="T11">
                      <a:pos x="T2" y="T3"/>
                    </a:cxn>
                    <a:cxn ang="T12">
                      <a:pos x="T4" y="T5"/>
                    </a:cxn>
                    <a:cxn ang="T13">
                      <a:pos x="T6" y="T7"/>
                    </a:cxn>
                    <a:cxn ang="T14">
                      <a:pos x="T8" y="T9"/>
                    </a:cxn>
                  </a:cxnLst>
                  <a:rect l="T15" t="T16" r="T17" b="T18"/>
                  <a:pathLst>
                    <a:path w="145" h="148">
                      <a:moveTo>
                        <a:pt x="0" y="0"/>
                      </a:moveTo>
                      <a:lnTo>
                        <a:pt x="134" y="9"/>
                      </a:lnTo>
                      <a:lnTo>
                        <a:pt x="145" y="130"/>
                      </a:lnTo>
                      <a:lnTo>
                        <a:pt x="13" y="14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67" name="Freeform 391"/>
                <p:cNvSpPr>
                  <a:spLocks/>
                </p:cNvSpPr>
                <p:nvPr/>
              </p:nvSpPr>
              <p:spPr bwMode="auto">
                <a:xfrm>
                  <a:off x="2522" y="2343"/>
                  <a:ext cx="22" cy="31"/>
                </a:xfrm>
                <a:custGeom>
                  <a:avLst/>
                  <a:gdLst>
                    <a:gd name="T0" fmla="*/ 0 w 131"/>
                    <a:gd name="T1" fmla="*/ 0 h 188"/>
                    <a:gd name="T2" fmla="*/ 0 w 131"/>
                    <a:gd name="T3" fmla="*/ 0 h 188"/>
                    <a:gd name="T4" fmla="*/ 0 w 131"/>
                    <a:gd name="T5" fmla="*/ 0 h 188"/>
                    <a:gd name="T6" fmla="*/ 0 w 131"/>
                    <a:gd name="T7" fmla="*/ 0 h 188"/>
                    <a:gd name="T8" fmla="*/ 0 60000 65536"/>
                    <a:gd name="T9" fmla="*/ 0 60000 65536"/>
                    <a:gd name="T10" fmla="*/ 0 60000 65536"/>
                    <a:gd name="T11" fmla="*/ 0 60000 65536"/>
                    <a:gd name="T12" fmla="*/ 0 w 131"/>
                    <a:gd name="T13" fmla="*/ 0 h 188"/>
                    <a:gd name="T14" fmla="*/ 131 w 131"/>
                    <a:gd name="T15" fmla="*/ 188 h 188"/>
                  </a:gdLst>
                  <a:ahLst/>
                  <a:cxnLst>
                    <a:cxn ang="T8">
                      <a:pos x="T0" y="T1"/>
                    </a:cxn>
                    <a:cxn ang="T9">
                      <a:pos x="T2" y="T3"/>
                    </a:cxn>
                    <a:cxn ang="T10">
                      <a:pos x="T4" y="T5"/>
                    </a:cxn>
                    <a:cxn ang="T11">
                      <a:pos x="T6" y="T7"/>
                    </a:cxn>
                  </a:cxnLst>
                  <a:rect l="T12" t="T13" r="T14" b="T15"/>
                  <a:pathLst>
                    <a:path w="131" h="188">
                      <a:moveTo>
                        <a:pt x="0" y="34"/>
                      </a:moveTo>
                      <a:lnTo>
                        <a:pt x="131" y="0"/>
                      </a:lnTo>
                      <a:lnTo>
                        <a:pt x="66" y="18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8" name="Freeform 392"/>
                <p:cNvSpPr>
                  <a:spLocks/>
                </p:cNvSpPr>
                <p:nvPr/>
              </p:nvSpPr>
              <p:spPr bwMode="auto">
                <a:xfrm>
                  <a:off x="2533" y="2343"/>
                  <a:ext cx="20" cy="31"/>
                </a:xfrm>
                <a:custGeom>
                  <a:avLst/>
                  <a:gdLst>
                    <a:gd name="T0" fmla="*/ 0 w 118"/>
                    <a:gd name="T1" fmla="*/ 0 h 188"/>
                    <a:gd name="T2" fmla="*/ 0 w 118"/>
                    <a:gd name="T3" fmla="*/ 0 h 188"/>
                    <a:gd name="T4" fmla="*/ 0 w 118"/>
                    <a:gd name="T5" fmla="*/ 0 h 188"/>
                    <a:gd name="T6" fmla="*/ 0 w 118"/>
                    <a:gd name="T7" fmla="*/ 0 h 188"/>
                    <a:gd name="T8" fmla="*/ 0 60000 65536"/>
                    <a:gd name="T9" fmla="*/ 0 60000 65536"/>
                    <a:gd name="T10" fmla="*/ 0 60000 65536"/>
                    <a:gd name="T11" fmla="*/ 0 60000 65536"/>
                    <a:gd name="T12" fmla="*/ 0 w 118"/>
                    <a:gd name="T13" fmla="*/ 0 h 188"/>
                    <a:gd name="T14" fmla="*/ 118 w 118"/>
                    <a:gd name="T15" fmla="*/ 188 h 188"/>
                  </a:gdLst>
                  <a:ahLst/>
                  <a:cxnLst>
                    <a:cxn ang="T8">
                      <a:pos x="T0" y="T1"/>
                    </a:cxn>
                    <a:cxn ang="T9">
                      <a:pos x="T2" y="T3"/>
                    </a:cxn>
                    <a:cxn ang="T10">
                      <a:pos x="T4" y="T5"/>
                    </a:cxn>
                    <a:cxn ang="T11">
                      <a:pos x="T6" y="T7"/>
                    </a:cxn>
                  </a:cxnLst>
                  <a:rect l="T12" t="T13" r="T14" b="T15"/>
                  <a:pathLst>
                    <a:path w="118" h="188">
                      <a:moveTo>
                        <a:pt x="65" y="0"/>
                      </a:moveTo>
                      <a:lnTo>
                        <a:pt x="0" y="188"/>
                      </a:lnTo>
                      <a:lnTo>
                        <a:pt x="118" y="127"/>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9" name="Freeform 393"/>
                <p:cNvSpPr>
                  <a:spLocks/>
                </p:cNvSpPr>
                <p:nvPr/>
              </p:nvSpPr>
              <p:spPr bwMode="auto">
                <a:xfrm>
                  <a:off x="2522" y="2343"/>
                  <a:ext cx="31" cy="31"/>
                </a:xfrm>
                <a:custGeom>
                  <a:avLst/>
                  <a:gdLst>
                    <a:gd name="T0" fmla="*/ 0 w 184"/>
                    <a:gd name="T1" fmla="*/ 0 h 188"/>
                    <a:gd name="T2" fmla="*/ 0 w 184"/>
                    <a:gd name="T3" fmla="*/ 0 h 188"/>
                    <a:gd name="T4" fmla="*/ 0 w 184"/>
                    <a:gd name="T5" fmla="*/ 0 h 188"/>
                    <a:gd name="T6" fmla="*/ 0 w 184"/>
                    <a:gd name="T7" fmla="*/ 0 h 188"/>
                    <a:gd name="T8" fmla="*/ 0 w 184"/>
                    <a:gd name="T9" fmla="*/ 0 h 188"/>
                    <a:gd name="T10" fmla="*/ 0 60000 65536"/>
                    <a:gd name="T11" fmla="*/ 0 60000 65536"/>
                    <a:gd name="T12" fmla="*/ 0 60000 65536"/>
                    <a:gd name="T13" fmla="*/ 0 60000 65536"/>
                    <a:gd name="T14" fmla="*/ 0 60000 65536"/>
                    <a:gd name="T15" fmla="*/ 0 w 184"/>
                    <a:gd name="T16" fmla="*/ 0 h 188"/>
                    <a:gd name="T17" fmla="*/ 184 w 184"/>
                    <a:gd name="T18" fmla="*/ 188 h 188"/>
                  </a:gdLst>
                  <a:ahLst/>
                  <a:cxnLst>
                    <a:cxn ang="T10">
                      <a:pos x="T0" y="T1"/>
                    </a:cxn>
                    <a:cxn ang="T11">
                      <a:pos x="T2" y="T3"/>
                    </a:cxn>
                    <a:cxn ang="T12">
                      <a:pos x="T4" y="T5"/>
                    </a:cxn>
                    <a:cxn ang="T13">
                      <a:pos x="T6" y="T7"/>
                    </a:cxn>
                    <a:cxn ang="T14">
                      <a:pos x="T8" y="T9"/>
                    </a:cxn>
                  </a:cxnLst>
                  <a:rect l="T15" t="T16" r="T17" b="T18"/>
                  <a:pathLst>
                    <a:path w="184" h="188">
                      <a:moveTo>
                        <a:pt x="0" y="34"/>
                      </a:moveTo>
                      <a:lnTo>
                        <a:pt x="131" y="0"/>
                      </a:lnTo>
                      <a:lnTo>
                        <a:pt x="184" y="127"/>
                      </a:lnTo>
                      <a:lnTo>
                        <a:pt x="66" y="188"/>
                      </a:lnTo>
                      <a:lnTo>
                        <a:pt x="0" y="3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0" name="Freeform 394"/>
                <p:cNvSpPr>
                  <a:spLocks/>
                </p:cNvSpPr>
                <p:nvPr/>
              </p:nvSpPr>
              <p:spPr bwMode="auto">
                <a:xfrm>
                  <a:off x="2539" y="2374"/>
                  <a:ext cx="19" cy="33"/>
                </a:xfrm>
                <a:custGeom>
                  <a:avLst/>
                  <a:gdLst>
                    <a:gd name="T0" fmla="*/ 0 w 111"/>
                    <a:gd name="T1" fmla="*/ 0 h 201"/>
                    <a:gd name="T2" fmla="*/ 0 w 111"/>
                    <a:gd name="T3" fmla="*/ 0 h 201"/>
                    <a:gd name="T4" fmla="*/ 0 w 111"/>
                    <a:gd name="T5" fmla="*/ 0 h 201"/>
                    <a:gd name="T6" fmla="*/ 0 w 111"/>
                    <a:gd name="T7" fmla="*/ 0 h 201"/>
                    <a:gd name="T8" fmla="*/ 0 60000 65536"/>
                    <a:gd name="T9" fmla="*/ 0 60000 65536"/>
                    <a:gd name="T10" fmla="*/ 0 60000 65536"/>
                    <a:gd name="T11" fmla="*/ 0 60000 65536"/>
                    <a:gd name="T12" fmla="*/ 0 w 111"/>
                    <a:gd name="T13" fmla="*/ 0 h 201"/>
                    <a:gd name="T14" fmla="*/ 111 w 111"/>
                    <a:gd name="T15" fmla="*/ 201 h 201"/>
                  </a:gdLst>
                  <a:ahLst/>
                  <a:cxnLst>
                    <a:cxn ang="T8">
                      <a:pos x="T0" y="T1"/>
                    </a:cxn>
                    <a:cxn ang="T9">
                      <a:pos x="T2" y="T3"/>
                    </a:cxn>
                    <a:cxn ang="T10">
                      <a:pos x="T4" y="T5"/>
                    </a:cxn>
                    <a:cxn ang="T11">
                      <a:pos x="T6" y="T7"/>
                    </a:cxn>
                  </a:cxnLst>
                  <a:rect l="T12" t="T13" r="T14" b="T15"/>
                  <a:pathLst>
                    <a:path w="111" h="201">
                      <a:moveTo>
                        <a:pt x="0" y="74"/>
                      </a:moveTo>
                      <a:lnTo>
                        <a:pt x="111" y="0"/>
                      </a:lnTo>
                      <a:lnTo>
                        <a:pt x="110" y="201"/>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1" name="Freeform 395"/>
                <p:cNvSpPr>
                  <a:spLocks/>
                </p:cNvSpPr>
                <p:nvPr/>
              </p:nvSpPr>
              <p:spPr bwMode="auto">
                <a:xfrm>
                  <a:off x="2558" y="2374"/>
                  <a:ext cx="15" cy="33"/>
                </a:xfrm>
                <a:custGeom>
                  <a:avLst/>
                  <a:gdLst>
                    <a:gd name="T0" fmla="*/ 0 w 90"/>
                    <a:gd name="T1" fmla="*/ 0 h 201"/>
                    <a:gd name="T2" fmla="*/ 0 w 90"/>
                    <a:gd name="T3" fmla="*/ 0 h 201"/>
                    <a:gd name="T4" fmla="*/ 0 w 90"/>
                    <a:gd name="T5" fmla="*/ 0 h 201"/>
                    <a:gd name="T6" fmla="*/ 0 w 90"/>
                    <a:gd name="T7" fmla="*/ 0 h 201"/>
                    <a:gd name="T8" fmla="*/ 0 60000 65536"/>
                    <a:gd name="T9" fmla="*/ 0 60000 65536"/>
                    <a:gd name="T10" fmla="*/ 0 60000 65536"/>
                    <a:gd name="T11" fmla="*/ 0 60000 65536"/>
                    <a:gd name="T12" fmla="*/ 0 w 90"/>
                    <a:gd name="T13" fmla="*/ 0 h 201"/>
                    <a:gd name="T14" fmla="*/ 90 w 90"/>
                    <a:gd name="T15" fmla="*/ 201 h 201"/>
                  </a:gdLst>
                  <a:ahLst/>
                  <a:cxnLst>
                    <a:cxn ang="T8">
                      <a:pos x="T0" y="T1"/>
                    </a:cxn>
                    <a:cxn ang="T9">
                      <a:pos x="T2" y="T3"/>
                    </a:cxn>
                    <a:cxn ang="T10">
                      <a:pos x="T4" y="T5"/>
                    </a:cxn>
                    <a:cxn ang="T11">
                      <a:pos x="T6" y="T7"/>
                    </a:cxn>
                  </a:cxnLst>
                  <a:rect l="T12" t="T13" r="T14" b="T15"/>
                  <a:pathLst>
                    <a:path w="90" h="201">
                      <a:moveTo>
                        <a:pt x="1" y="0"/>
                      </a:moveTo>
                      <a:lnTo>
                        <a:pt x="0" y="201"/>
                      </a:lnTo>
                      <a:lnTo>
                        <a:pt x="90" y="10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2" name="Freeform 396"/>
                <p:cNvSpPr>
                  <a:spLocks/>
                </p:cNvSpPr>
                <p:nvPr/>
              </p:nvSpPr>
              <p:spPr bwMode="auto">
                <a:xfrm>
                  <a:off x="2539" y="2374"/>
                  <a:ext cx="34" cy="33"/>
                </a:xfrm>
                <a:custGeom>
                  <a:avLst/>
                  <a:gdLst>
                    <a:gd name="T0" fmla="*/ 0 w 200"/>
                    <a:gd name="T1" fmla="*/ 0 h 201"/>
                    <a:gd name="T2" fmla="*/ 0 w 200"/>
                    <a:gd name="T3" fmla="*/ 0 h 201"/>
                    <a:gd name="T4" fmla="*/ 0 w 200"/>
                    <a:gd name="T5" fmla="*/ 0 h 201"/>
                    <a:gd name="T6" fmla="*/ 0 w 200"/>
                    <a:gd name="T7" fmla="*/ 0 h 201"/>
                    <a:gd name="T8" fmla="*/ 0 w 200"/>
                    <a:gd name="T9" fmla="*/ 0 h 201"/>
                    <a:gd name="T10" fmla="*/ 0 60000 65536"/>
                    <a:gd name="T11" fmla="*/ 0 60000 65536"/>
                    <a:gd name="T12" fmla="*/ 0 60000 65536"/>
                    <a:gd name="T13" fmla="*/ 0 60000 65536"/>
                    <a:gd name="T14" fmla="*/ 0 60000 65536"/>
                    <a:gd name="T15" fmla="*/ 0 w 200"/>
                    <a:gd name="T16" fmla="*/ 0 h 201"/>
                    <a:gd name="T17" fmla="*/ 200 w 200"/>
                    <a:gd name="T18" fmla="*/ 201 h 201"/>
                  </a:gdLst>
                  <a:ahLst/>
                  <a:cxnLst>
                    <a:cxn ang="T10">
                      <a:pos x="T0" y="T1"/>
                    </a:cxn>
                    <a:cxn ang="T11">
                      <a:pos x="T2" y="T3"/>
                    </a:cxn>
                    <a:cxn ang="T12">
                      <a:pos x="T4" y="T5"/>
                    </a:cxn>
                    <a:cxn ang="T13">
                      <a:pos x="T6" y="T7"/>
                    </a:cxn>
                    <a:cxn ang="T14">
                      <a:pos x="T8" y="T9"/>
                    </a:cxn>
                  </a:cxnLst>
                  <a:rect l="T15" t="T16" r="T17" b="T18"/>
                  <a:pathLst>
                    <a:path w="200" h="201">
                      <a:moveTo>
                        <a:pt x="0" y="74"/>
                      </a:moveTo>
                      <a:lnTo>
                        <a:pt x="111" y="0"/>
                      </a:lnTo>
                      <a:lnTo>
                        <a:pt x="200" y="104"/>
                      </a:lnTo>
                      <a:lnTo>
                        <a:pt x="110" y="201"/>
                      </a:lnTo>
                      <a:lnTo>
                        <a:pt x="0" y="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3" name="Freeform 397"/>
                <p:cNvSpPr>
                  <a:spLocks/>
                </p:cNvSpPr>
                <p:nvPr/>
              </p:nvSpPr>
              <p:spPr bwMode="auto">
                <a:xfrm>
                  <a:off x="2568" y="2399"/>
                  <a:ext cx="24" cy="32"/>
                </a:xfrm>
                <a:custGeom>
                  <a:avLst/>
                  <a:gdLst>
                    <a:gd name="T0" fmla="*/ 0 w 144"/>
                    <a:gd name="T1" fmla="*/ 0 h 193"/>
                    <a:gd name="T2" fmla="*/ 0 w 144"/>
                    <a:gd name="T3" fmla="*/ 0 h 193"/>
                    <a:gd name="T4" fmla="*/ 0 w 144"/>
                    <a:gd name="T5" fmla="*/ 0 h 193"/>
                    <a:gd name="T6" fmla="*/ 0 w 144"/>
                    <a:gd name="T7" fmla="*/ 0 h 193"/>
                    <a:gd name="T8" fmla="*/ 0 60000 65536"/>
                    <a:gd name="T9" fmla="*/ 0 60000 65536"/>
                    <a:gd name="T10" fmla="*/ 0 60000 65536"/>
                    <a:gd name="T11" fmla="*/ 0 60000 65536"/>
                    <a:gd name="T12" fmla="*/ 0 w 144"/>
                    <a:gd name="T13" fmla="*/ 0 h 193"/>
                    <a:gd name="T14" fmla="*/ 144 w 144"/>
                    <a:gd name="T15" fmla="*/ 193 h 193"/>
                  </a:gdLst>
                  <a:ahLst/>
                  <a:cxnLst>
                    <a:cxn ang="T8">
                      <a:pos x="T0" y="T1"/>
                    </a:cxn>
                    <a:cxn ang="T9">
                      <a:pos x="T2" y="T3"/>
                    </a:cxn>
                    <a:cxn ang="T10">
                      <a:pos x="T4" y="T5"/>
                    </a:cxn>
                    <a:cxn ang="T11">
                      <a:pos x="T6" y="T7"/>
                    </a:cxn>
                  </a:cxnLst>
                  <a:rect l="T12" t="T13" r="T14" b="T15"/>
                  <a:pathLst>
                    <a:path w="144" h="193">
                      <a:moveTo>
                        <a:pt x="0" y="106"/>
                      </a:moveTo>
                      <a:lnTo>
                        <a:pt x="80" y="0"/>
                      </a:lnTo>
                      <a:lnTo>
                        <a:pt x="144" y="193"/>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4" name="Freeform 398"/>
                <p:cNvSpPr>
                  <a:spLocks/>
                </p:cNvSpPr>
                <p:nvPr/>
              </p:nvSpPr>
              <p:spPr bwMode="auto">
                <a:xfrm>
                  <a:off x="2582" y="2399"/>
                  <a:ext cx="19" cy="32"/>
                </a:xfrm>
                <a:custGeom>
                  <a:avLst/>
                  <a:gdLst>
                    <a:gd name="T0" fmla="*/ 0 w 117"/>
                    <a:gd name="T1" fmla="*/ 0 h 193"/>
                    <a:gd name="T2" fmla="*/ 0 w 117"/>
                    <a:gd name="T3" fmla="*/ 0 h 193"/>
                    <a:gd name="T4" fmla="*/ 0 w 117"/>
                    <a:gd name="T5" fmla="*/ 0 h 193"/>
                    <a:gd name="T6" fmla="*/ 0 w 117"/>
                    <a:gd name="T7" fmla="*/ 0 h 193"/>
                    <a:gd name="T8" fmla="*/ 0 60000 65536"/>
                    <a:gd name="T9" fmla="*/ 0 60000 65536"/>
                    <a:gd name="T10" fmla="*/ 0 60000 65536"/>
                    <a:gd name="T11" fmla="*/ 0 60000 65536"/>
                    <a:gd name="T12" fmla="*/ 0 w 117"/>
                    <a:gd name="T13" fmla="*/ 0 h 193"/>
                    <a:gd name="T14" fmla="*/ 117 w 117"/>
                    <a:gd name="T15" fmla="*/ 193 h 193"/>
                  </a:gdLst>
                  <a:ahLst/>
                  <a:cxnLst>
                    <a:cxn ang="T8">
                      <a:pos x="T0" y="T1"/>
                    </a:cxn>
                    <a:cxn ang="T9">
                      <a:pos x="T2" y="T3"/>
                    </a:cxn>
                    <a:cxn ang="T10">
                      <a:pos x="T4" y="T5"/>
                    </a:cxn>
                    <a:cxn ang="T11">
                      <a:pos x="T6" y="T7"/>
                    </a:cxn>
                  </a:cxnLst>
                  <a:rect l="T12" t="T13" r="T14" b="T15"/>
                  <a:pathLst>
                    <a:path w="117" h="193">
                      <a:moveTo>
                        <a:pt x="0" y="0"/>
                      </a:moveTo>
                      <a:lnTo>
                        <a:pt x="64" y="193"/>
                      </a:lnTo>
                      <a:lnTo>
                        <a:pt x="117" y="7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5" name="Freeform 399"/>
                <p:cNvSpPr>
                  <a:spLocks/>
                </p:cNvSpPr>
                <p:nvPr/>
              </p:nvSpPr>
              <p:spPr bwMode="auto">
                <a:xfrm>
                  <a:off x="2568" y="2399"/>
                  <a:ext cx="33" cy="32"/>
                </a:xfrm>
                <a:custGeom>
                  <a:avLst/>
                  <a:gdLst>
                    <a:gd name="T0" fmla="*/ 0 w 197"/>
                    <a:gd name="T1" fmla="*/ 0 h 193"/>
                    <a:gd name="T2" fmla="*/ 0 w 197"/>
                    <a:gd name="T3" fmla="*/ 0 h 193"/>
                    <a:gd name="T4" fmla="*/ 0 w 197"/>
                    <a:gd name="T5" fmla="*/ 0 h 193"/>
                    <a:gd name="T6" fmla="*/ 0 w 197"/>
                    <a:gd name="T7" fmla="*/ 0 h 193"/>
                    <a:gd name="T8" fmla="*/ 0 w 197"/>
                    <a:gd name="T9" fmla="*/ 0 h 193"/>
                    <a:gd name="T10" fmla="*/ 0 60000 65536"/>
                    <a:gd name="T11" fmla="*/ 0 60000 65536"/>
                    <a:gd name="T12" fmla="*/ 0 60000 65536"/>
                    <a:gd name="T13" fmla="*/ 0 60000 65536"/>
                    <a:gd name="T14" fmla="*/ 0 60000 65536"/>
                    <a:gd name="T15" fmla="*/ 0 w 197"/>
                    <a:gd name="T16" fmla="*/ 0 h 193"/>
                    <a:gd name="T17" fmla="*/ 197 w 197"/>
                    <a:gd name="T18" fmla="*/ 193 h 193"/>
                  </a:gdLst>
                  <a:ahLst/>
                  <a:cxnLst>
                    <a:cxn ang="T10">
                      <a:pos x="T0" y="T1"/>
                    </a:cxn>
                    <a:cxn ang="T11">
                      <a:pos x="T2" y="T3"/>
                    </a:cxn>
                    <a:cxn ang="T12">
                      <a:pos x="T4" y="T5"/>
                    </a:cxn>
                    <a:cxn ang="T13">
                      <a:pos x="T6" y="T7"/>
                    </a:cxn>
                    <a:cxn ang="T14">
                      <a:pos x="T8" y="T9"/>
                    </a:cxn>
                  </a:cxnLst>
                  <a:rect l="T15" t="T16" r="T17" b="T18"/>
                  <a:pathLst>
                    <a:path w="197" h="193">
                      <a:moveTo>
                        <a:pt x="0" y="106"/>
                      </a:moveTo>
                      <a:lnTo>
                        <a:pt x="80" y="0"/>
                      </a:lnTo>
                      <a:lnTo>
                        <a:pt x="197" y="70"/>
                      </a:lnTo>
                      <a:lnTo>
                        <a:pt x="144" y="193"/>
                      </a:lnTo>
                      <a:lnTo>
                        <a:pt x="0" y="10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6" name="Freeform 400"/>
                <p:cNvSpPr>
                  <a:spLocks/>
                </p:cNvSpPr>
                <p:nvPr/>
              </p:nvSpPr>
              <p:spPr bwMode="auto">
                <a:xfrm>
                  <a:off x="2606" y="2414"/>
                  <a:ext cx="27" cy="27"/>
                </a:xfrm>
                <a:custGeom>
                  <a:avLst/>
                  <a:gdLst>
                    <a:gd name="T0" fmla="*/ 0 w 164"/>
                    <a:gd name="T1" fmla="*/ 0 h 165"/>
                    <a:gd name="T2" fmla="*/ 0 w 164"/>
                    <a:gd name="T3" fmla="*/ 0 h 165"/>
                    <a:gd name="T4" fmla="*/ 0 w 164"/>
                    <a:gd name="T5" fmla="*/ 0 h 165"/>
                    <a:gd name="T6" fmla="*/ 0 w 164"/>
                    <a:gd name="T7" fmla="*/ 0 h 165"/>
                    <a:gd name="T8" fmla="*/ 0 60000 65536"/>
                    <a:gd name="T9" fmla="*/ 0 60000 65536"/>
                    <a:gd name="T10" fmla="*/ 0 60000 65536"/>
                    <a:gd name="T11" fmla="*/ 0 60000 65536"/>
                    <a:gd name="T12" fmla="*/ 0 w 164"/>
                    <a:gd name="T13" fmla="*/ 0 h 165"/>
                    <a:gd name="T14" fmla="*/ 164 w 164"/>
                    <a:gd name="T15" fmla="*/ 165 h 165"/>
                  </a:gdLst>
                  <a:ahLst/>
                  <a:cxnLst>
                    <a:cxn ang="T8">
                      <a:pos x="T0" y="T1"/>
                    </a:cxn>
                    <a:cxn ang="T9">
                      <a:pos x="T2" y="T3"/>
                    </a:cxn>
                    <a:cxn ang="T10">
                      <a:pos x="T4" y="T5"/>
                    </a:cxn>
                    <a:cxn ang="T11">
                      <a:pos x="T6" y="T7"/>
                    </a:cxn>
                  </a:cxnLst>
                  <a:rect l="T12" t="T13" r="T14" b="T15"/>
                  <a:pathLst>
                    <a:path w="164" h="165">
                      <a:moveTo>
                        <a:pt x="0" y="127"/>
                      </a:moveTo>
                      <a:lnTo>
                        <a:pt x="39" y="0"/>
                      </a:lnTo>
                      <a:lnTo>
                        <a:pt x="164" y="165"/>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7" name="Freeform 401"/>
                <p:cNvSpPr>
                  <a:spLocks/>
                </p:cNvSpPr>
                <p:nvPr/>
              </p:nvSpPr>
              <p:spPr bwMode="auto">
                <a:xfrm>
                  <a:off x="2612" y="2414"/>
                  <a:ext cx="22" cy="27"/>
                </a:xfrm>
                <a:custGeom>
                  <a:avLst/>
                  <a:gdLst>
                    <a:gd name="T0" fmla="*/ 0 w 134"/>
                    <a:gd name="T1" fmla="*/ 0 h 165"/>
                    <a:gd name="T2" fmla="*/ 0 w 134"/>
                    <a:gd name="T3" fmla="*/ 0 h 165"/>
                    <a:gd name="T4" fmla="*/ 0 w 134"/>
                    <a:gd name="T5" fmla="*/ 0 h 165"/>
                    <a:gd name="T6" fmla="*/ 0 w 134"/>
                    <a:gd name="T7" fmla="*/ 0 h 165"/>
                    <a:gd name="T8" fmla="*/ 0 60000 65536"/>
                    <a:gd name="T9" fmla="*/ 0 60000 65536"/>
                    <a:gd name="T10" fmla="*/ 0 60000 65536"/>
                    <a:gd name="T11" fmla="*/ 0 60000 65536"/>
                    <a:gd name="T12" fmla="*/ 0 w 134"/>
                    <a:gd name="T13" fmla="*/ 0 h 165"/>
                    <a:gd name="T14" fmla="*/ 134 w 134"/>
                    <a:gd name="T15" fmla="*/ 165 h 165"/>
                  </a:gdLst>
                  <a:ahLst/>
                  <a:cxnLst>
                    <a:cxn ang="T8">
                      <a:pos x="T0" y="T1"/>
                    </a:cxn>
                    <a:cxn ang="T9">
                      <a:pos x="T2" y="T3"/>
                    </a:cxn>
                    <a:cxn ang="T10">
                      <a:pos x="T4" y="T5"/>
                    </a:cxn>
                    <a:cxn ang="T11">
                      <a:pos x="T6" y="T7"/>
                    </a:cxn>
                  </a:cxnLst>
                  <a:rect l="T12" t="T13" r="T14" b="T15"/>
                  <a:pathLst>
                    <a:path w="134" h="165">
                      <a:moveTo>
                        <a:pt x="0" y="0"/>
                      </a:moveTo>
                      <a:lnTo>
                        <a:pt x="125" y="165"/>
                      </a:lnTo>
                      <a:lnTo>
                        <a:pt x="134"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8" name="Freeform 402"/>
                <p:cNvSpPr>
                  <a:spLocks/>
                </p:cNvSpPr>
                <p:nvPr/>
              </p:nvSpPr>
              <p:spPr bwMode="auto">
                <a:xfrm>
                  <a:off x="2606" y="2414"/>
                  <a:ext cx="28" cy="27"/>
                </a:xfrm>
                <a:custGeom>
                  <a:avLst/>
                  <a:gdLst>
                    <a:gd name="T0" fmla="*/ 0 w 173"/>
                    <a:gd name="T1" fmla="*/ 0 h 165"/>
                    <a:gd name="T2" fmla="*/ 0 w 173"/>
                    <a:gd name="T3" fmla="*/ 0 h 165"/>
                    <a:gd name="T4" fmla="*/ 0 w 173"/>
                    <a:gd name="T5" fmla="*/ 0 h 165"/>
                    <a:gd name="T6" fmla="*/ 0 w 173"/>
                    <a:gd name="T7" fmla="*/ 0 h 165"/>
                    <a:gd name="T8" fmla="*/ 0 w 173"/>
                    <a:gd name="T9" fmla="*/ 0 h 165"/>
                    <a:gd name="T10" fmla="*/ 0 60000 65536"/>
                    <a:gd name="T11" fmla="*/ 0 60000 65536"/>
                    <a:gd name="T12" fmla="*/ 0 60000 65536"/>
                    <a:gd name="T13" fmla="*/ 0 60000 65536"/>
                    <a:gd name="T14" fmla="*/ 0 60000 65536"/>
                    <a:gd name="T15" fmla="*/ 0 w 173"/>
                    <a:gd name="T16" fmla="*/ 0 h 165"/>
                    <a:gd name="T17" fmla="*/ 173 w 173"/>
                    <a:gd name="T18" fmla="*/ 165 h 165"/>
                  </a:gdLst>
                  <a:ahLst/>
                  <a:cxnLst>
                    <a:cxn ang="T10">
                      <a:pos x="T0" y="T1"/>
                    </a:cxn>
                    <a:cxn ang="T11">
                      <a:pos x="T2" y="T3"/>
                    </a:cxn>
                    <a:cxn ang="T12">
                      <a:pos x="T4" y="T5"/>
                    </a:cxn>
                    <a:cxn ang="T13">
                      <a:pos x="T6" y="T7"/>
                    </a:cxn>
                    <a:cxn ang="T14">
                      <a:pos x="T8" y="T9"/>
                    </a:cxn>
                  </a:cxnLst>
                  <a:rect l="T15" t="T16" r="T17" b="T18"/>
                  <a:pathLst>
                    <a:path w="173" h="165">
                      <a:moveTo>
                        <a:pt x="0" y="127"/>
                      </a:moveTo>
                      <a:lnTo>
                        <a:pt x="39" y="0"/>
                      </a:lnTo>
                      <a:lnTo>
                        <a:pt x="173" y="31"/>
                      </a:lnTo>
                      <a:lnTo>
                        <a:pt x="164" y="165"/>
                      </a:lnTo>
                      <a:lnTo>
                        <a:pt x="0" y="12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9" name="Freeform 403"/>
                <p:cNvSpPr>
                  <a:spLocks/>
                </p:cNvSpPr>
                <p:nvPr/>
              </p:nvSpPr>
              <p:spPr bwMode="auto">
                <a:xfrm>
                  <a:off x="2646" y="2418"/>
                  <a:ext cx="26" cy="22"/>
                </a:xfrm>
                <a:custGeom>
                  <a:avLst/>
                  <a:gdLst>
                    <a:gd name="T0" fmla="*/ 0 w 155"/>
                    <a:gd name="T1" fmla="*/ 0 h 133"/>
                    <a:gd name="T2" fmla="*/ 0 w 155"/>
                    <a:gd name="T3" fmla="*/ 0 h 133"/>
                    <a:gd name="T4" fmla="*/ 0 w 155"/>
                    <a:gd name="T5" fmla="*/ 0 h 133"/>
                    <a:gd name="T6" fmla="*/ 0 w 155"/>
                    <a:gd name="T7" fmla="*/ 0 h 133"/>
                    <a:gd name="T8" fmla="*/ 0 60000 65536"/>
                    <a:gd name="T9" fmla="*/ 0 60000 65536"/>
                    <a:gd name="T10" fmla="*/ 0 60000 65536"/>
                    <a:gd name="T11" fmla="*/ 0 60000 65536"/>
                    <a:gd name="T12" fmla="*/ 0 w 155"/>
                    <a:gd name="T13" fmla="*/ 0 h 133"/>
                    <a:gd name="T14" fmla="*/ 155 w 155"/>
                    <a:gd name="T15" fmla="*/ 133 h 133"/>
                  </a:gdLst>
                  <a:ahLst/>
                  <a:cxnLst>
                    <a:cxn ang="T8">
                      <a:pos x="T0" y="T1"/>
                    </a:cxn>
                    <a:cxn ang="T9">
                      <a:pos x="T2" y="T3"/>
                    </a:cxn>
                    <a:cxn ang="T10">
                      <a:pos x="T4" y="T5"/>
                    </a:cxn>
                    <a:cxn ang="T11">
                      <a:pos x="T6" y="T7"/>
                    </a:cxn>
                  </a:cxnLst>
                  <a:rect l="T12" t="T13" r="T14" b="T15"/>
                  <a:pathLst>
                    <a:path w="155" h="133">
                      <a:moveTo>
                        <a:pt x="6" y="133"/>
                      </a:moveTo>
                      <a:lnTo>
                        <a:pt x="0" y="0"/>
                      </a:lnTo>
                      <a:lnTo>
                        <a:pt x="155" y="120"/>
                      </a:lnTo>
                      <a:lnTo>
                        <a:pt x="6"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0" name="Freeform 404"/>
                <p:cNvSpPr>
                  <a:spLocks/>
                </p:cNvSpPr>
                <p:nvPr/>
              </p:nvSpPr>
              <p:spPr bwMode="auto">
                <a:xfrm>
                  <a:off x="2646" y="2416"/>
                  <a:ext cx="26" cy="22"/>
                </a:xfrm>
                <a:custGeom>
                  <a:avLst/>
                  <a:gdLst>
                    <a:gd name="T0" fmla="*/ 0 w 155"/>
                    <a:gd name="T1" fmla="*/ 0 h 131"/>
                    <a:gd name="T2" fmla="*/ 0 w 155"/>
                    <a:gd name="T3" fmla="*/ 0 h 131"/>
                    <a:gd name="T4" fmla="*/ 0 w 155"/>
                    <a:gd name="T5" fmla="*/ 0 h 131"/>
                    <a:gd name="T6" fmla="*/ 0 w 155"/>
                    <a:gd name="T7" fmla="*/ 0 h 131"/>
                    <a:gd name="T8" fmla="*/ 0 60000 65536"/>
                    <a:gd name="T9" fmla="*/ 0 60000 65536"/>
                    <a:gd name="T10" fmla="*/ 0 60000 65536"/>
                    <a:gd name="T11" fmla="*/ 0 60000 65536"/>
                    <a:gd name="T12" fmla="*/ 0 w 155"/>
                    <a:gd name="T13" fmla="*/ 0 h 131"/>
                    <a:gd name="T14" fmla="*/ 155 w 155"/>
                    <a:gd name="T15" fmla="*/ 131 h 131"/>
                  </a:gdLst>
                  <a:ahLst/>
                  <a:cxnLst>
                    <a:cxn ang="T8">
                      <a:pos x="T0" y="T1"/>
                    </a:cxn>
                    <a:cxn ang="T9">
                      <a:pos x="T2" y="T3"/>
                    </a:cxn>
                    <a:cxn ang="T10">
                      <a:pos x="T4" y="T5"/>
                    </a:cxn>
                    <a:cxn ang="T11">
                      <a:pos x="T6" y="T7"/>
                    </a:cxn>
                  </a:cxnLst>
                  <a:rect l="T12" t="T13" r="T14" b="T15"/>
                  <a:pathLst>
                    <a:path w="155" h="131">
                      <a:moveTo>
                        <a:pt x="0" y="11"/>
                      </a:moveTo>
                      <a:lnTo>
                        <a:pt x="155" y="131"/>
                      </a:lnTo>
                      <a:lnTo>
                        <a:pt x="12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1" name="Freeform 405"/>
                <p:cNvSpPr>
                  <a:spLocks/>
                </p:cNvSpPr>
                <p:nvPr/>
              </p:nvSpPr>
              <p:spPr bwMode="auto">
                <a:xfrm>
                  <a:off x="2646" y="2416"/>
                  <a:ext cx="26" cy="24"/>
                </a:xfrm>
                <a:custGeom>
                  <a:avLst/>
                  <a:gdLst>
                    <a:gd name="T0" fmla="*/ 0 w 155"/>
                    <a:gd name="T1" fmla="*/ 0 h 144"/>
                    <a:gd name="T2" fmla="*/ 0 w 155"/>
                    <a:gd name="T3" fmla="*/ 0 h 144"/>
                    <a:gd name="T4" fmla="*/ 0 w 155"/>
                    <a:gd name="T5" fmla="*/ 0 h 144"/>
                    <a:gd name="T6" fmla="*/ 0 w 155"/>
                    <a:gd name="T7" fmla="*/ 0 h 144"/>
                    <a:gd name="T8" fmla="*/ 0 w 155"/>
                    <a:gd name="T9" fmla="*/ 0 h 144"/>
                    <a:gd name="T10" fmla="*/ 0 60000 65536"/>
                    <a:gd name="T11" fmla="*/ 0 60000 65536"/>
                    <a:gd name="T12" fmla="*/ 0 60000 65536"/>
                    <a:gd name="T13" fmla="*/ 0 60000 65536"/>
                    <a:gd name="T14" fmla="*/ 0 60000 65536"/>
                    <a:gd name="T15" fmla="*/ 0 w 155"/>
                    <a:gd name="T16" fmla="*/ 0 h 144"/>
                    <a:gd name="T17" fmla="*/ 155 w 155"/>
                    <a:gd name="T18" fmla="*/ 144 h 144"/>
                  </a:gdLst>
                  <a:ahLst/>
                  <a:cxnLst>
                    <a:cxn ang="T10">
                      <a:pos x="T0" y="T1"/>
                    </a:cxn>
                    <a:cxn ang="T11">
                      <a:pos x="T2" y="T3"/>
                    </a:cxn>
                    <a:cxn ang="T12">
                      <a:pos x="T4" y="T5"/>
                    </a:cxn>
                    <a:cxn ang="T13">
                      <a:pos x="T6" y="T7"/>
                    </a:cxn>
                    <a:cxn ang="T14">
                      <a:pos x="T8" y="T9"/>
                    </a:cxn>
                  </a:cxnLst>
                  <a:rect l="T15" t="T16" r="T17" b="T18"/>
                  <a:pathLst>
                    <a:path w="155" h="144">
                      <a:moveTo>
                        <a:pt x="6" y="144"/>
                      </a:moveTo>
                      <a:lnTo>
                        <a:pt x="0" y="11"/>
                      </a:lnTo>
                      <a:lnTo>
                        <a:pt x="122" y="0"/>
                      </a:lnTo>
                      <a:lnTo>
                        <a:pt x="155" y="131"/>
                      </a:lnTo>
                      <a:lnTo>
                        <a:pt x="6" y="14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82" name="Freeform 406"/>
                <p:cNvSpPr>
                  <a:spLocks/>
                </p:cNvSpPr>
                <p:nvPr/>
              </p:nvSpPr>
              <p:spPr bwMode="auto">
                <a:xfrm>
                  <a:off x="2666" y="2416"/>
                  <a:ext cx="8" cy="22"/>
                </a:xfrm>
                <a:custGeom>
                  <a:avLst/>
                  <a:gdLst>
                    <a:gd name="T0" fmla="*/ 0 w 50"/>
                    <a:gd name="T1" fmla="*/ 0 h 131"/>
                    <a:gd name="T2" fmla="*/ 0 w 50"/>
                    <a:gd name="T3" fmla="*/ 0 h 131"/>
                    <a:gd name="T4" fmla="*/ 0 w 50"/>
                    <a:gd name="T5" fmla="*/ 0 h 131"/>
                    <a:gd name="T6" fmla="*/ 0 w 50"/>
                    <a:gd name="T7" fmla="*/ 0 h 131"/>
                    <a:gd name="T8" fmla="*/ 0 60000 65536"/>
                    <a:gd name="T9" fmla="*/ 0 60000 65536"/>
                    <a:gd name="T10" fmla="*/ 0 60000 65536"/>
                    <a:gd name="T11" fmla="*/ 0 60000 65536"/>
                    <a:gd name="T12" fmla="*/ 0 w 50"/>
                    <a:gd name="T13" fmla="*/ 0 h 131"/>
                    <a:gd name="T14" fmla="*/ 50 w 50"/>
                    <a:gd name="T15" fmla="*/ 131 h 131"/>
                  </a:gdLst>
                  <a:ahLst/>
                  <a:cxnLst>
                    <a:cxn ang="T8">
                      <a:pos x="T0" y="T1"/>
                    </a:cxn>
                    <a:cxn ang="T9">
                      <a:pos x="T2" y="T3"/>
                    </a:cxn>
                    <a:cxn ang="T10">
                      <a:pos x="T4" y="T5"/>
                    </a:cxn>
                    <a:cxn ang="T11">
                      <a:pos x="T6" y="T7"/>
                    </a:cxn>
                  </a:cxnLst>
                  <a:rect l="T12" t="T13" r="T14" b="T15"/>
                  <a:pathLst>
                    <a:path w="50" h="131">
                      <a:moveTo>
                        <a:pt x="33" y="131"/>
                      </a:moveTo>
                      <a:lnTo>
                        <a:pt x="0" y="0"/>
                      </a:lnTo>
                      <a:lnTo>
                        <a:pt x="50" y="124"/>
                      </a:lnTo>
                      <a:lnTo>
                        <a:pt x="3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3" name="Freeform 407"/>
                <p:cNvSpPr>
                  <a:spLocks/>
                </p:cNvSpPr>
                <p:nvPr/>
              </p:nvSpPr>
              <p:spPr bwMode="auto">
                <a:xfrm>
                  <a:off x="2666" y="2415"/>
                  <a:ext cx="8" cy="22"/>
                </a:xfrm>
                <a:custGeom>
                  <a:avLst/>
                  <a:gdLst>
                    <a:gd name="T0" fmla="*/ 0 w 50"/>
                    <a:gd name="T1" fmla="*/ 0 h 129"/>
                    <a:gd name="T2" fmla="*/ 0 w 50"/>
                    <a:gd name="T3" fmla="*/ 0 h 129"/>
                    <a:gd name="T4" fmla="*/ 0 w 50"/>
                    <a:gd name="T5" fmla="*/ 0 h 129"/>
                    <a:gd name="T6" fmla="*/ 0 w 50"/>
                    <a:gd name="T7" fmla="*/ 0 h 129"/>
                    <a:gd name="T8" fmla="*/ 0 60000 65536"/>
                    <a:gd name="T9" fmla="*/ 0 60000 65536"/>
                    <a:gd name="T10" fmla="*/ 0 60000 65536"/>
                    <a:gd name="T11" fmla="*/ 0 60000 65536"/>
                    <a:gd name="T12" fmla="*/ 0 w 50"/>
                    <a:gd name="T13" fmla="*/ 0 h 129"/>
                    <a:gd name="T14" fmla="*/ 50 w 50"/>
                    <a:gd name="T15" fmla="*/ 129 h 129"/>
                  </a:gdLst>
                  <a:ahLst/>
                  <a:cxnLst>
                    <a:cxn ang="T8">
                      <a:pos x="T0" y="T1"/>
                    </a:cxn>
                    <a:cxn ang="T9">
                      <a:pos x="T2" y="T3"/>
                    </a:cxn>
                    <a:cxn ang="T10">
                      <a:pos x="T4" y="T5"/>
                    </a:cxn>
                    <a:cxn ang="T11">
                      <a:pos x="T6" y="T7"/>
                    </a:cxn>
                  </a:cxnLst>
                  <a:rect l="T12" t="T13" r="T14" b="T15"/>
                  <a:pathLst>
                    <a:path w="50" h="129">
                      <a:moveTo>
                        <a:pt x="0" y="5"/>
                      </a:moveTo>
                      <a:lnTo>
                        <a:pt x="50" y="129"/>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4" name="Freeform 408"/>
                <p:cNvSpPr>
                  <a:spLocks/>
                </p:cNvSpPr>
                <p:nvPr/>
              </p:nvSpPr>
              <p:spPr bwMode="auto">
                <a:xfrm>
                  <a:off x="2666" y="2415"/>
                  <a:ext cx="8" cy="23"/>
                </a:xfrm>
                <a:custGeom>
                  <a:avLst/>
                  <a:gdLst>
                    <a:gd name="T0" fmla="*/ 0 w 50"/>
                    <a:gd name="T1" fmla="*/ 0 h 136"/>
                    <a:gd name="T2" fmla="*/ 0 w 50"/>
                    <a:gd name="T3" fmla="*/ 0 h 136"/>
                    <a:gd name="T4" fmla="*/ 0 w 50"/>
                    <a:gd name="T5" fmla="*/ 0 h 136"/>
                    <a:gd name="T6" fmla="*/ 0 w 50"/>
                    <a:gd name="T7" fmla="*/ 0 h 136"/>
                    <a:gd name="T8" fmla="*/ 0 w 50"/>
                    <a:gd name="T9" fmla="*/ 0 h 136"/>
                    <a:gd name="T10" fmla="*/ 0 60000 65536"/>
                    <a:gd name="T11" fmla="*/ 0 60000 65536"/>
                    <a:gd name="T12" fmla="*/ 0 60000 65536"/>
                    <a:gd name="T13" fmla="*/ 0 60000 65536"/>
                    <a:gd name="T14" fmla="*/ 0 60000 65536"/>
                    <a:gd name="T15" fmla="*/ 0 w 50"/>
                    <a:gd name="T16" fmla="*/ 0 h 136"/>
                    <a:gd name="T17" fmla="*/ 50 w 50"/>
                    <a:gd name="T18" fmla="*/ 136 h 136"/>
                  </a:gdLst>
                  <a:ahLst/>
                  <a:cxnLst>
                    <a:cxn ang="T10">
                      <a:pos x="T0" y="T1"/>
                    </a:cxn>
                    <a:cxn ang="T11">
                      <a:pos x="T2" y="T3"/>
                    </a:cxn>
                    <a:cxn ang="T12">
                      <a:pos x="T4" y="T5"/>
                    </a:cxn>
                    <a:cxn ang="T13">
                      <a:pos x="T6" y="T7"/>
                    </a:cxn>
                    <a:cxn ang="T14">
                      <a:pos x="T8" y="T9"/>
                    </a:cxn>
                  </a:cxnLst>
                  <a:rect l="T15" t="T16" r="T17" b="T18"/>
                  <a:pathLst>
                    <a:path w="50" h="136">
                      <a:moveTo>
                        <a:pt x="33" y="136"/>
                      </a:moveTo>
                      <a:lnTo>
                        <a:pt x="0" y="5"/>
                      </a:lnTo>
                      <a:lnTo>
                        <a:pt x="14" y="0"/>
                      </a:lnTo>
                      <a:lnTo>
                        <a:pt x="50" y="129"/>
                      </a:lnTo>
                      <a:lnTo>
                        <a:pt x="33" y="13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85" name="Freeform 409"/>
                <p:cNvSpPr>
                  <a:spLocks/>
                </p:cNvSpPr>
                <p:nvPr/>
              </p:nvSpPr>
              <p:spPr bwMode="auto">
                <a:xfrm>
                  <a:off x="2679" y="2411"/>
                  <a:ext cx="28" cy="20"/>
                </a:xfrm>
                <a:custGeom>
                  <a:avLst/>
                  <a:gdLst>
                    <a:gd name="T0" fmla="*/ 0 w 169"/>
                    <a:gd name="T1" fmla="*/ 0 h 123"/>
                    <a:gd name="T2" fmla="*/ 0 w 169"/>
                    <a:gd name="T3" fmla="*/ 0 h 123"/>
                    <a:gd name="T4" fmla="*/ 0 w 169"/>
                    <a:gd name="T5" fmla="*/ 0 h 123"/>
                    <a:gd name="T6" fmla="*/ 0 w 169"/>
                    <a:gd name="T7" fmla="*/ 0 h 123"/>
                    <a:gd name="T8" fmla="*/ 0 60000 65536"/>
                    <a:gd name="T9" fmla="*/ 0 60000 65536"/>
                    <a:gd name="T10" fmla="*/ 0 60000 65536"/>
                    <a:gd name="T11" fmla="*/ 0 60000 65536"/>
                    <a:gd name="T12" fmla="*/ 0 w 169"/>
                    <a:gd name="T13" fmla="*/ 0 h 123"/>
                    <a:gd name="T14" fmla="*/ 169 w 169"/>
                    <a:gd name="T15" fmla="*/ 123 h 123"/>
                  </a:gdLst>
                  <a:ahLst/>
                  <a:cxnLst>
                    <a:cxn ang="T8">
                      <a:pos x="T0" y="T1"/>
                    </a:cxn>
                    <a:cxn ang="T9">
                      <a:pos x="T2" y="T3"/>
                    </a:cxn>
                    <a:cxn ang="T10">
                      <a:pos x="T4" y="T5"/>
                    </a:cxn>
                    <a:cxn ang="T11">
                      <a:pos x="T6" y="T7"/>
                    </a:cxn>
                  </a:cxnLst>
                  <a:rect l="T12" t="T13" r="T14" b="T15"/>
                  <a:pathLst>
                    <a:path w="169" h="123">
                      <a:moveTo>
                        <a:pt x="50" y="123"/>
                      </a:moveTo>
                      <a:lnTo>
                        <a:pt x="0" y="0"/>
                      </a:lnTo>
                      <a:lnTo>
                        <a:pt x="169" y="72"/>
                      </a:lnTo>
                      <a:lnTo>
                        <a:pt x="5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6" name="Freeform 410"/>
                <p:cNvSpPr>
                  <a:spLocks/>
                </p:cNvSpPr>
                <p:nvPr/>
              </p:nvSpPr>
              <p:spPr bwMode="auto">
                <a:xfrm>
                  <a:off x="2679" y="2404"/>
                  <a:ext cx="28" cy="19"/>
                </a:xfrm>
                <a:custGeom>
                  <a:avLst/>
                  <a:gdLst>
                    <a:gd name="T0" fmla="*/ 0 w 169"/>
                    <a:gd name="T1" fmla="*/ 0 h 113"/>
                    <a:gd name="T2" fmla="*/ 0 w 169"/>
                    <a:gd name="T3" fmla="*/ 0 h 113"/>
                    <a:gd name="T4" fmla="*/ 0 w 169"/>
                    <a:gd name="T5" fmla="*/ 0 h 113"/>
                    <a:gd name="T6" fmla="*/ 0 w 169"/>
                    <a:gd name="T7" fmla="*/ 0 h 113"/>
                    <a:gd name="T8" fmla="*/ 0 60000 65536"/>
                    <a:gd name="T9" fmla="*/ 0 60000 65536"/>
                    <a:gd name="T10" fmla="*/ 0 60000 65536"/>
                    <a:gd name="T11" fmla="*/ 0 60000 65536"/>
                    <a:gd name="T12" fmla="*/ 0 w 169"/>
                    <a:gd name="T13" fmla="*/ 0 h 113"/>
                    <a:gd name="T14" fmla="*/ 169 w 169"/>
                    <a:gd name="T15" fmla="*/ 113 h 113"/>
                  </a:gdLst>
                  <a:ahLst/>
                  <a:cxnLst>
                    <a:cxn ang="T8">
                      <a:pos x="T0" y="T1"/>
                    </a:cxn>
                    <a:cxn ang="T9">
                      <a:pos x="T2" y="T3"/>
                    </a:cxn>
                    <a:cxn ang="T10">
                      <a:pos x="T4" y="T5"/>
                    </a:cxn>
                    <a:cxn ang="T11">
                      <a:pos x="T6" y="T7"/>
                    </a:cxn>
                  </a:cxnLst>
                  <a:rect l="T12" t="T13" r="T14" b="T15"/>
                  <a:pathLst>
                    <a:path w="169" h="113">
                      <a:moveTo>
                        <a:pt x="0" y="41"/>
                      </a:moveTo>
                      <a:lnTo>
                        <a:pt x="169" y="113"/>
                      </a:lnTo>
                      <a:lnTo>
                        <a:pt x="9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7" name="Freeform 411"/>
                <p:cNvSpPr>
                  <a:spLocks/>
                </p:cNvSpPr>
                <p:nvPr/>
              </p:nvSpPr>
              <p:spPr bwMode="auto">
                <a:xfrm>
                  <a:off x="2679" y="2404"/>
                  <a:ext cx="28" cy="27"/>
                </a:xfrm>
                <a:custGeom>
                  <a:avLst/>
                  <a:gdLst>
                    <a:gd name="T0" fmla="*/ 0 w 169"/>
                    <a:gd name="T1" fmla="*/ 0 h 164"/>
                    <a:gd name="T2" fmla="*/ 0 w 169"/>
                    <a:gd name="T3" fmla="*/ 0 h 164"/>
                    <a:gd name="T4" fmla="*/ 0 w 169"/>
                    <a:gd name="T5" fmla="*/ 0 h 164"/>
                    <a:gd name="T6" fmla="*/ 0 w 169"/>
                    <a:gd name="T7" fmla="*/ 0 h 164"/>
                    <a:gd name="T8" fmla="*/ 0 w 169"/>
                    <a:gd name="T9" fmla="*/ 0 h 164"/>
                    <a:gd name="T10" fmla="*/ 0 60000 65536"/>
                    <a:gd name="T11" fmla="*/ 0 60000 65536"/>
                    <a:gd name="T12" fmla="*/ 0 60000 65536"/>
                    <a:gd name="T13" fmla="*/ 0 60000 65536"/>
                    <a:gd name="T14" fmla="*/ 0 60000 65536"/>
                    <a:gd name="T15" fmla="*/ 0 w 169"/>
                    <a:gd name="T16" fmla="*/ 0 h 164"/>
                    <a:gd name="T17" fmla="*/ 169 w 169"/>
                    <a:gd name="T18" fmla="*/ 164 h 164"/>
                  </a:gdLst>
                  <a:ahLst/>
                  <a:cxnLst>
                    <a:cxn ang="T10">
                      <a:pos x="T0" y="T1"/>
                    </a:cxn>
                    <a:cxn ang="T11">
                      <a:pos x="T2" y="T3"/>
                    </a:cxn>
                    <a:cxn ang="T12">
                      <a:pos x="T4" y="T5"/>
                    </a:cxn>
                    <a:cxn ang="T13">
                      <a:pos x="T6" y="T7"/>
                    </a:cxn>
                    <a:cxn ang="T14">
                      <a:pos x="T8" y="T9"/>
                    </a:cxn>
                  </a:cxnLst>
                  <a:rect l="T15" t="T16" r="T17" b="T18"/>
                  <a:pathLst>
                    <a:path w="169" h="164">
                      <a:moveTo>
                        <a:pt x="50" y="164"/>
                      </a:moveTo>
                      <a:lnTo>
                        <a:pt x="0" y="41"/>
                      </a:lnTo>
                      <a:lnTo>
                        <a:pt x="98" y="0"/>
                      </a:lnTo>
                      <a:lnTo>
                        <a:pt x="169" y="113"/>
                      </a:lnTo>
                      <a:lnTo>
                        <a:pt x="50" y="16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88" name="Freeform 412"/>
                <p:cNvSpPr>
                  <a:spLocks/>
                </p:cNvSpPr>
                <p:nvPr/>
              </p:nvSpPr>
              <p:spPr bwMode="auto">
                <a:xfrm>
                  <a:off x="2695" y="2404"/>
                  <a:ext cx="17" cy="19"/>
                </a:xfrm>
                <a:custGeom>
                  <a:avLst/>
                  <a:gdLst>
                    <a:gd name="T0" fmla="*/ 0 w 100"/>
                    <a:gd name="T1" fmla="*/ 0 h 113"/>
                    <a:gd name="T2" fmla="*/ 0 w 100"/>
                    <a:gd name="T3" fmla="*/ 0 h 113"/>
                    <a:gd name="T4" fmla="*/ 0 w 100"/>
                    <a:gd name="T5" fmla="*/ 0 h 113"/>
                    <a:gd name="T6" fmla="*/ 0 w 100"/>
                    <a:gd name="T7" fmla="*/ 0 h 113"/>
                    <a:gd name="T8" fmla="*/ 0 60000 65536"/>
                    <a:gd name="T9" fmla="*/ 0 60000 65536"/>
                    <a:gd name="T10" fmla="*/ 0 60000 65536"/>
                    <a:gd name="T11" fmla="*/ 0 60000 65536"/>
                    <a:gd name="T12" fmla="*/ 0 w 100"/>
                    <a:gd name="T13" fmla="*/ 0 h 113"/>
                    <a:gd name="T14" fmla="*/ 100 w 100"/>
                    <a:gd name="T15" fmla="*/ 113 h 113"/>
                  </a:gdLst>
                  <a:ahLst/>
                  <a:cxnLst>
                    <a:cxn ang="T8">
                      <a:pos x="T0" y="T1"/>
                    </a:cxn>
                    <a:cxn ang="T9">
                      <a:pos x="T2" y="T3"/>
                    </a:cxn>
                    <a:cxn ang="T10">
                      <a:pos x="T4" y="T5"/>
                    </a:cxn>
                    <a:cxn ang="T11">
                      <a:pos x="T6" y="T7"/>
                    </a:cxn>
                  </a:cxnLst>
                  <a:rect l="T12" t="T13" r="T14" b="T15"/>
                  <a:pathLst>
                    <a:path w="100" h="113">
                      <a:moveTo>
                        <a:pt x="71" y="113"/>
                      </a:moveTo>
                      <a:lnTo>
                        <a:pt x="0" y="0"/>
                      </a:lnTo>
                      <a:lnTo>
                        <a:pt x="100" y="88"/>
                      </a:lnTo>
                      <a:lnTo>
                        <a:pt x="71"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9" name="Freeform 413"/>
                <p:cNvSpPr>
                  <a:spLocks/>
                </p:cNvSpPr>
                <p:nvPr/>
              </p:nvSpPr>
              <p:spPr bwMode="auto">
                <a:xfrm>
                  <a:off x="2695" y="2400"/>
                  <a:ext cx="17" cy="19"/>
                </a:xfrm>
                <a:custGeom>
                  <a:avLst/>
                  <a:gdLst>
                    <a:gd name="T0" fmla="*/ 0 w 100"/>
                    <a:gd name="T1" fmla="*/ 0 h 109"/>
                    <a:gd name="T2" fmla="*/ 0 w 100"/>
                    <a:gd name="T3" fmla="*/ 0 h 109"/>
                    <a:gd name="T4" fmla="*/ 0 w 100"/>
                    <a:gd name="T5" fmla="*/ 0 h 109"/>
                    <a:gd name="T6" fmla="*/ 0 w 100"/>
                    <a:gd name="T7" fmla="*/ 0 h 109"/>
                    <a:gd name="T8" fmla="*/ 0 60000 65536"/>
                    <a:gd name="T9" fmla="*/ 0 60000 65536"/>
                    <a:gd name="T10" fmla="*/ 0 60000 65536"/>
                    <a:gd name="T11" fmla="*/ 0 60000 65536"/>
                    <a:gd name="T12" fmla="*/ 0 w 100"/>
                    <a:gd name="T13" fmla="*/ 0 h 109"/>
                    <a:gd name="T14" fmla="*/ 100 w 100"/>
                    <a:gd name="T15" fmla="*/ 109 h 109"/>
                  </a:gdLst>
                  <a:ahLst/>
                  <a:cxnLst>
                    <a:cxn ang="T8">
                      <a:pos x="T0" y="T1"/>
                    </a:cxn>
                    <a:cxn ang="T9">
                      <a:pos x="T2" y="T3"/>
                    </a:cxn>
                    <a:cxn ang="T10">
                      <a:pos x="T4" y="T5"/>
                    </a:cxn>
                    <a:cxn ang="T11">
                      <a:pos x="T6" y="T7"/>
                    </a:cxn>
                  </a:cxnLst>
                  <a:rect l="T12" t="T13" r="T14" b="T15"/>
                  <a:pathLst>
                    <a:path w="100" h="109">
                      <a:moveTo>
                        <a:pt x="0" y="21"/>
                      </a:moveTo>
                      <a:lnTo>
                        <a:pt x="100" y="109"/>
                      </a:lnTo>
                      <a:lnTo>
                        <a:pt x="24"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0" name="Freeform 414"/>
                <p:cNvSpPr>
                  <a:spLocks/>
                </p:cNvSpPr>
                <p:nvPr/>
              </p:nvSpPr>
              <p:spPr bwMode="auto">
                <a:xfrm>
                  <a:off x="2695" y="2400"/>
                  <a:ext cx="17" cy="23"/>
                </a:xfrm>
                <a:custGeom>
                  <a:avLst/>
                  <a:gdLst>
                    <a:gd name="T0" fmla="*/ 0 w 100"/>
                    <a:gd name="T1" fmla="*/ 0 h 134"/>
                    <a:gd name="T2" fmla="*/ 0 w 100"/>
                    <a:gd name="T3" fmla="*/ 0 h 134"/>
                    <a:gd name="T4" fmla="*/ 0 w 100"/>
                    <a:gd name="T5" fmla="*/ 0 h 134"/>
                    <a:gd name="T6" fmla="*/ 0 w 100"/>
                    <a:gd name="T7" fmla="*/ 0 h 134"/>
                    <a:gd name="T8" fmla="*/ 0 w 100"/>
                    <a:gd name="T9" fmla="*/ 0 h 134"/>
                    <a:gd name="T10" fmla="*/ 0 60000 65536"/>
                    <a:gd name="T11" fmla="*/ 0 60000 65536"/>
                    <a:gd name="T12" fmla="*/ 0 60000 65536"/>
                    <a:gd name="T13" fmla="*/ 0 60000 65536"/>
                    <a:gd name="T14" fmla="*/ 0 60000 65536"/>
                    <a:gd name="T15" fmla="*/ 0 w 100"/>
                    <a:gd name="T16" fmla="*/ 0 h 134"/>
                    <a:gd name="T17" fmla="*/ 100 w 100"/>
                    <a:gd name="T18" fmla="*/ 134 h 134"/>
                  </a:gdLst>
                  <a:ahLst/>
                  <a:cxnLst>
                    <a:cxn ang="T10">
                      <a:pos x="T0" y="T1"/>
                    </a:cxn>
                    <a:cxn ang="T11">
                      <a:pos x="T2" y="T3"/>
                    </a:cxn>
                    <a:cxn ang="T12">
                      <a:pos x="T4" y="T5"/>
                    </a:cxn>
                    <a:cxn ang="T13">
                      <a:pos x="T6" y="T7"/>
                    </a:cxn>
                    <a:cxn ang="T14">
                      <a:pos x="T8" y="T9"/>
                    </a:cxn>
                  </a:cxnLst>
                  <a:rect l="T15" t="T16" r="T17" b="T18"/>
                  <a:pathLst>
                    <a:path w="100" h="134">
                      <a:moveTo>
                        <a:pt x="71" y="134"/>
                      </a:moveTo>
                      <a:lnTo>
                        <a:pt x="0" y="21"/>
                      </a:lnTo>
                      <a:lnTo>
                        <a:pt x="24" y="0"/>
                      </a:lnTo>
                      <a:lnTo>
                        <a:pt x="100" y="109"/>
                      </a:lnTo>
                      <a:lnTo>
                        <a:pt x="71" y="13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91" name="Freeform 415"/>
                <p:cNvSpPr>
                  <a:spLocks/>
                </p:cNvSpPr>
                <p:nvPr/>
              </p:nvSpPr>
              <p:spPr bwMode="auto">
                <a:xfrm>
                  <a:off x="2708" y="2393"/>
                  <a:ext cx="28" cy="17"/>
                </a:xfrm>
                <a:custGeom>
                  <a:avLst/>
                  <a:gdLst>
                    <a:gd name="T0" fmla="*/ 0 w 171"/>
                    <a:gd name="T1" fmla="*/ 0 h 99"/>
                    <a:gd name="T2" fmla="*/ 0 w 171"/>
                    <a:gd name="T3" fmla="*/ 0 h 99"/>
                    <a:gd name="T4" fmla="*/ 0 w 171"/>
                    <a:gd name="T5" fmla="*/ 0 h 99"/>
                    <a:gd name="T6" fmla="*/ 0 w 171"/>
                    <a:gd name="T7" fmla="*/ 0 h 99"/>
                    <a:gd name="T8" fmla="*/ 0 60000 65536"/>
                    <a:gd name="T9" fmla="*/ 0 60000 65536"/>
                    <a:gd name="T10" fmla="*/ 0 60000 65536"/>
                    <a:gd name="T11" fmla="*/ 0 60000 65536"/>
                    <a:gd name="T12" fmla="*/ 0 w 171"/>
                    <a:gd name="T13" fmla="*/ 0 h 99"/>
                    <a:gd name="T14" fmla="*/ 171 w 171"/>
                    <a:gd name="T15" fmla="*/ 99 h 99"/>
                  </a:gdLst>
                  <a:ahLst/>
                  <a:cxnLst>
                    <a:cxn ang="T8">
                      <a:pos x="T0" y="T1"/>
                    </a:cxn>
                    <a:cxn ang="T9">
                      <a:pos x="T2" y="T3"/>
                    </a:cxn>
                    <a:cxn ang="T10">
                      <a:pos x="T4" y="T5"/>
                    </a:cxn>
                    <a:cxn ang="T11">
                      <a:pos x="T6" y="T7"/>
                    </a:cxn>
                  </a:cxnLst>
                  <a:rect l="T12" t="T13" r="T14" b="T15"/>
                  <a:pathLst>
                    <a:path w="171" h="99">
                      <a:moveTo>
                        <a:pt x="88" y="99"/>
                      </a:moveTo>
                      <a:lnTo>
                        <a:pt x="0" y="0"/>
                      </a:lnTo>
                      <a:lnTo>
                        <a:pt x="171" y="28"/>
                      </a:lnTo>
                      <a:lnTo>
                        <a:pt x="88"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2" name="Freeform 416"/>
                <p:cNvSpPr>
                  <a:spLocks/>
                </p:cNvSpPr>
                <p:nvPr/>
              </p:nvSpPr>
              <p:spPr bwMode="auto">
                <a:xfrm>
                  <a:off x="2708" y="2383"/>
                  <a:ext cx="28" cy="15"/>
                </a:xfrm>
                <a:custGeom>
                  <a:avLst/>
                  <a:gdLst>
                    <a:gd name="T0" fmla="*/ 0 w 171"/>
                    <a:gd name="T1" fmla="*/ 0 h 87"/>
                    <a:gd name="T2" fmla="*/ 0 w 171"/>
                    <a:gd name="T3" fmla="*/ 0 h 87"/>
                    <a:gd name="T4" fmla="*/ 0 w 171"/>
                    <a:gd name="T5" fmla="*/ 0 h 87"/>
                    <a:gd name="T6" fmla="*/ 0 w 171"/>
                    <a:gd name="T7" fmla="*/ 0 h 87"/>
                    <a:gd name="T8" fmla="*/ 0 60000 65536"/>
                    <a:gd name="T9" fmla="*/ 0 60000 65536"/>
                    <a:gd name="T10" fmla="*/ 0 60000 65536"/>
                    <a:gd name="T11" fmla="*/ 0 60000 65536"/>
                    <a:gd name="T12" fmla="*/ 0 w 171"/>
                    <a:gd name="T13" fmla="*/ 0 h 87"/>
                    <a:gd name="T14" fmla="*/ 171 w 171"/>
                    <a:gd name="T15" fmla="*/ 87 h 87"/>
                  </a:gdLst>
                  <a:ahLst/>
                  <a:cxnLst>
                    <a:cxn ang="T8">
                      <a:pos x="T0" y="T1"/>
                    </a:cxn>
                    <a:cxn ang="T9">
                      <a:pos x="T2" y="T3"/>
                    </a:cxn>
                    <a:cxn ang="T10">
                      <a:pos x="T4" y="T5"/>
                    </a:cxn>
                    <a:cxn ang="T11">
                      <a:pos x="T6" y="T7"/>
                    </a:cxn>
                  </a:cxnLst>
                  <a:rect l="T12" t="T13" r="T14" b="T15"/>
                  <a:pathLst>
                    <a:path w="171" h="87">
                      <a:moveTo>
                        <a:pt x="0" y="59"/>
                      </a:moveTo>
                      <a:lnTo>
                        <a:pt x="171" y="87"/>
                      </a:lnTo>
                      <a:lnTo>
                        <a:pt x="67"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3" name="Freeform 417"/>
                <p:cNvSpPr>
                  <a:spLocks/>
                </p:cNvSpPr>
                <p:nvPr/>
              </p:nvSpPr>
              <p:spPr bwMode="auto">
                <a:xfrm>
                  <a:off x="2708" y="2383"/>
                  <a:ext cx="28" cy="27"/>
                </a:xfrm>
                <a:custGeom>
                  <a:avLst/>
                  <a:gdLst>
                    <a:gd name="T0" fmla="*/ 0 w 171"/>
                    <a:gd name="T1" fmla="*/ 0 h 158"/>
                    <a:gd name="T2" fmla="*/ 0 w 171"/>
                    <a:gd name="T3" fmla="*/ 0 h 158"/>
                    <a:gd name="T4" fmla="*/ 0 w 171"/>
                    <a:gd name="T5" fmla="*/ 0 h 158"/>
                    <a:gd name="T6" fmla="*/ 0 w 171"/>
                    <a:gd name="T7" fmla="*/ 0 h 158"/>
                    <a:gd name="T8" fmla="*/ 0 w 171"/>
                    <a:gd name="T9" fmla="*/ 0 h 158"/>
                    <a:gd name="T10" fmla="*/ 0 60000 65536"/>
                    <a:gd name="T11" fmla="*/ 0 60000 65536"/>
                    <a:gd name="T12" fmla="*/ 0 60000 65536"/>
                    <a:gd name="T13" fmla="*/ 0 60000 65536"/>
                    <a:gd name="T14" fmla="*/ 0 60000 65536"/>
                    <a:gd name="T15" fmla="*/ 0 w 171"/>
                    <a:gd name="T16" fmla="*/ 0 h 158"/>
                    <a:gd name="T17" fmla="*/ 171 w 171"/>
                    <a:gd name="T18" fmla="*/ 158 h 158"/>
                  </a:gdLst>
                  <a:ahLst/>
                  <a:cxnLst>
                    <a:cxn ang="T10">
                      <a:pos x="T0" y="T1"/>
                    </a:cxn>
                    <a:cxn ang="T11">
                      <a:pos x="T2" y="T3"/>
                    </a:cxn>
                    <a:cxn ang="T12">
                      <a:pos x="T4" y="T5"/>
                    </a:cxn>
                    <a:cxn ang="T13">
                      <a:pos x="T6" y="T7"/>
                    </a:cxn>
                    <a:cxn ang="T14">
                      <a:pos x="T8" y="T9"/>
                    </a:cxn>
                  </a:cxnLst>
                  <a:rect l="T15" t="T16" r="T17" b="T18"/>
                  <a:pathLst>
                    <a:path w="171" h="158">
                      <a:moveTo>
                        <a:pt x="88" y="158"/>
                      </a:moveTo>
                      <a:lnTo>
                        <a:pt x="0" y="59"/>
                      </a:lnTo>
                      <a:lnTo>
                        <a:pt x="67" y="0"/>
                      </a:lnTo>
                      <a:lnTo>
                        <a:pt x="171" y="87"/>
                      </a:lnTo>
                      <a:lnTo>
                        <a:pt x="88"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94" name="Freeform 418"/>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5" name="Freeform 419"/>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96" name="Freeform 420"/>
                <p:cNvSpPr>
                  <a:spLocks/>
                </p:cNvSpPr>
                <p:nvPr/>
              </p:nvSpPr>
              <p:spPr bwMode="auto">
                <a:xfrm>
                  <a:off x="2547" y="2213"/>
                  <a:ext cx="22" cy="40"/>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0" y="158"/>
                      </a:moveTo>
                      <a:lnTo>
                        <a:pt x="103" y="244"/>
                      </a:lnTo>
                      <a:lnTo>
                        <a:pt x="132" y="0"/>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7" name="Freeform 421"/>
                <p:cNvSpPr>
                  <a:spLocks/>
                </p:cNvSpPr>
                <p:nvPr/>
              </p:nvSpPr>
              <p:spPr bwMode="auto">
                <a:xfrm>
                  <a:off x="2564" y="2213"/>
                  <a:ext cx="22" cy="40"/>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0" y="244"/>
                      </a:moveTo>
                      <a:lnTo>
                        <a:pt x="29" y="0"/>
                      </a:lnTo>
                      <a:lnTo>
                        <a:pt x="133" y="87"/>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8" name="Freeform 422"/>
                <p:cNvSpPr>
                  <a:spLocks/>
                </p:cNvSpPr>
                <p:nvPr/>
              </p:nvSpPr>
              <p:spPr bwMode="auto">
                <a:xfrm>
                  <a:off x="2547" y="2213"/>
                  <a:ext cx="39" cy="40"/>
                </a:xfrm>
                <a:custGeom>
                  <a:avLst/>
                  <a:gdLst>
                    <a:gd name="T0" fmla="*/ 0 w 236"/>
                    <a:gd name="T1" fmla="*/ 0 h 244"/>
                    <a:gd name="T2" fmla="*/ 0 w 236"/>
                    <a:gd name="T3" fmla="*/ 0 h 244"/>
                    <a:gd name="T4" fmla="*/ 0 w 236"/>
                    <a:gd name="T5" fmla="*/ 0 h 244"/>
                    <a:gd name="T6" fmla="*/ 0 w 236"/>
                    <a:gd name="T7" fmla="*/ 0 h 244"/>
                    <a:gd name="T8" fmla="*/ 0 w 236"/>
                    <a:gd name="T9" fmla="*/ 0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158"/>
                      </a:moveTo>
                      <a:lnTo>
                        <a:pt x="103" y="244"/>
                      </a:lnTo>
                      <a:lnTo>
                        <a:pt x="236" y="87"/>
                      </a:lnTo>
                      <a:lnTo>
                        <a:pt x="132" y="0"/>
                      </a:lnTo>
                      <a:lnTo>
                        <a:pt x="0"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99" name="Freeform 423"/>
                <p:cNvSpPr>
                  <a:spLocks/>
                </p:cNvSpPr>
                <p:nvPr/>
              </p:nvSpPr>
              <p:spPr bwMode="auto">
                <a:xfrm>
                  <a:off x="2578" y="2181"/>
                  <a:ext cx="18" cy="35"/>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128"/>
                      </a:moveTo>
                      <a:lnTo>
                        <a:pt x="102" y="215"/>
                      </a:lnTo>
                      <a:lnTo>
                        <a:pt x="107"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0" name="Freeform 424"/>
                <p:cNvSpPr>
                  <a:spLocks/>
                </p:cNvSpPr>
                <p:nvPr/>
              </p:nvSpPr>
              <p:spPr bwMode="auto">
                <a:xfrm>
                  <a:off x="2595" y="2181"/>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1" name="Freeform 425"/>
                <p:cNvSpPr>
                  <a:spLocks/>
                </p:cNvSpPr>
                <p:nvPr/>
              </p:nvSpPr>
              <p:spPr bwMode="auto">
                <a:xfrm>
                  <a:off x="2578" y="2181"/>
                  <a:ext cx="35" cy="35"/>
                </a:xfrm>
                <a:custGeom>
                  <a:avLst/>
                  <a:gdLst>
                    <a:gd name="T0" fmla="*/ 0 w 210"/>
                    <a:gd name="T1" fmla="*/ 0 h 215"/>
                    <a:gd name="T2" fmla="*/ 0 w 210"/>
                    <a:gd name="T3" fmla="*/ 0 h 215"/>
                    <a:gd name="T4" fmla="*/ 0 w 210"/>
                    <a:gd name="T5" fmla="*/ 0 h 215"/>
                    <a:gd name="T6" fmla="*/ 0 w 210"/>
                    <a:gd name="T7" fmla="*/ 0 h 215"/>
                    <a:gd name="T8" fmla="*/ 0 w 210"/>
                    <a:gd name="T9" fmla="*/ 0 h 215"/>
                    <a:gd name="T10" fmla="*/ 0 60000 65536"/>
                    <a:gd name="T11" fmla="*/ 0 60000 65536"/>
                    <a:gd name="T12" fmla="*/ 0 60000 65536"/>
                    <a:gd name="T13" fmla="*/ 0 60000 65536"/>
                    <a:gd name="T14" fmla="*/ 0 60000 65536"/>
                    <a:gd name="T15" fmla="*/ 0 w 210"/>
                    <a:gd name="T16" fmla="*/ 0 h 215"/>
                    <a:gd name="T17" fmla="*/ 210 w 210"/>
                    <a:gd name="T18" fmla="*/ 215 h 215"/>
                  </a:gdLst>
                  <a:ahLst/>
                  <a:cxnLst>
                    <a:cxn ang="T10">
                      <a:pos x="T0" y="T1"/>
                    </a:cxn>
                    <a:cxn ang="T11">
                      <a:pos x="T2" y="T3"/>
                    </a:cxn>
                    <a:cxn ang="T12">
                      <a:pos x="T4" y="T5"/>
                    </a:cxn>
                    <a:cxn ang="T13">
                      <a:pos x="T6" y="T7"/>
                    </a:cxn>
                    <a:cxn ang="T14">
                      <a:pos x="T8" y="T9"/>
                    </a:cxn>
                  </a:cxnLst>
                  <a:rect l="T15" t="T16" r="T17" b="T18"/>
                  <a:pathLst>
                    <a:path w="210" h="215">
                      <a:moveTo>
                        <a:pt x="0" y="128"/>
                      </a:moveTo>
                      <a:lnTo>
                        <a:pt x="102" y="215"/>
                      </a:lnTo>
                      <a:lnTo>
                        <a:pt x="210" y="86"/>
                      </a:lnTo>
                      <a:lnTo>
                        <a:pt x="107"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2" name="Freeform 426"/>
                <p:cNvSpPr>
                  <a:spLocks/>
                </p:cNvSpPr>
                <p:nvPr/>
              </p:nvSpPr>
              <p:spPr bwMode="auto">
                <a:xfrm>
                  <a:off x="2605" y="214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128"/>
                      </a:moveTo>
                      <a:lnTo>
                        <a:pt x="103" y="215"/>
                      </a:lnTo>
                      <a:lnTo>
                        <a:pt x="108"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3" name="Freeform 427"/>
                <p:cNvSpPr>
                  <a:spLocks/>
                </p:cNvSpPr>
                <p:nvPr/>
              </p:nvSpPr>
              <p:spPr bwMode="auto">
                <a:xfrm>
                  <a:off x="2622" y="214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4" name="Freeform 428"/>
                <p:cNvSpPr>
                  <a:spLocks/>
                </p:cNvSpPr>
                <p:nvPr/>
              </p:nvSpPr>
              <p:spPr bwMode="auto">
                <a:xfrm>
                  <a:off x="2605" y="214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8"/>
                      </a:moveTo>
                      <a:lnTo>
                        <a:pt x="103" y="215"/>
                      </a:lnTo>
                      <a:lnTo>
                        <a:pt x="211" y="86"/>
                      </a:lnTo>
                      <a:lnTo>
                        <a:pt x="108"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5" name="Freeform 429"/>
                <p:cNvSpPr>
                  <a:spLocks/>
                </p:cNvSpPr>
                <p:nvPr/>
              </p:nvSpPr>
              <p:spPr bwMode="auto">
                <a:xfrm>
                  <a:off x="2632" y="2116"/>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129"/>
                      </a:moveTo>
                      <a:lnTo>
                        <a:pt x="102" y="215"/>
                      </a:lnTo>
                      <a:lnTo>
                        <a:pt x="107"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6" name="Freeform 430"/>
                <p:cNvSpPr>
                  <a:spLocks/>
                </p:cNvSpPr>
                <p:nvPr/>
              </p:nvSpPr>
              <p:spPr bwMode="auto">
                <a:xfrm>
                  <a:off x="2649" y="2116"/>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0" y="215"/>
                      </a:moveTo>
                      <a:lnTo>
                        <a:pt x="5" y="0"/>
                      </a:lnTo>
                      <a:lnTo>
                        <a:pt x="109"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7" name="Freeform 431"/>
                <p:cNvSpPr>
                  <a:spLocks/>
                </p:cNvSpPr>
                <p:nvPr/>
              </p:nvSpPr>
              <p:spPr bwMode="auto">
                <a:xfrm>
                  <a:off x="2632" y="2116"/>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2" y="215"/>
                      </a:lnTo>
                      <a:lnTo>
                        <a:pt x="211" y="86"/>
                      </a:lnTo>
                      <a:lnTo>
                        <a:pt x="107"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8" name="Freeform 432"/>
                <p:cNvSpPr>
                  <a:spLocks/>
                </p:cNvSpPr>
                <p:nvPr/>
              </p:nvSpPr>
              <p:spPr bwMode="auto">
                <a:xfrm>
                  <a:off x="2659" y="2084"/>
                  <a:ext cx="18" cy="36"/>
                </a:xfrm>
                <a:custGeom>
                  <a:avLst/>
                  <a:gdLst>
                    <a:gd name="T0" fmla="*/ 0 w 107"/>
                    <a:gd name="T1" fmla="*/ 0 h 213"/>
                    <a:gd name="T2" fmla="*/ 0 w 107"/>
                    <a:gd name="T3" fmla="*/ 0 h 213"/>
                    <a:gd name="T4" fmla="*/ 0 w 107"/>
                    <a:gd name="T5" fmla="*/ 0 h 213"/>
                    <a:gd name="T6" fmla="*/ 0 w 107"/>
                    <a:gd name="T7" fmla="*/ 0 h 213"/>
                    <a:gd name="T8" fmla="*/ 0 60000 65536"/>
                    <a:gd name="T9" fmla="*/ 0 60000 65536"/>
                    <a:gd name="T10" fmla="*/ 0 60000 65536"/>
                    <a:gd name="T11" fmla="*/ 0 60000 65536"/>
                    <a:gd name="T12" fmla="*/ 0 w 107"/>
                    <a:gd name="T13" fmla="*/ 0 h 213"/>
                    <a:gd name="T14" fmla="*/ 107 w 107"/>
                    <a:gd name="T15" fmla="*/ 213 h 213"/>
                  </a:gdLst>
                  <a:ahLst/>
                  <a:cxnLst>
                    <a:cxn ang="T8">
                      <a:pos x="T0" y="T1"/>
                    </a:cxn>
                    <a:cxn ang="T9">
                      <a:pos x="T2" y="T3"/>
                    </a:cxn>
                    <a:cxn ang="T10">
                      <a:pos x="T4" y="T5"/>
                    </a:cxn>
                    <a:cxn ang="T11">
                      <a:pos x="T6" y="T7"/>
                    </a:cxn>
                  </a:cxnLst>
                  <a:rect l="T12" t="T13" r="T14" b="T15"/>
                  <a:pathLst>
                    <a:path w="107" h="213">
                      <a:moveTo>
                        <a:pt x="0" y="128"/>
                      </a:moveTo>
                      <a:lnTo>
                        <a:pt x="102" y="213"/>
                      </a:lnTo>
                      <a:lnTo>
                        <a:pt x="107"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09" name="Freeform 433"/>
                <p:cNvSpPr>
                  <a:spLocks/>
                </p:cNvSpPr>
                <p:nvPr/>
              </p:nvSpPr>
              <p:spPr bwMode="auto">
                <a:xfrm>
                  <a:off x="2676" y="2084"/>
                  <a:ext cx="18" cy="36"/>
                </a:xfrm>
                <a:custGeom>
                  <a:avLst/>
                  <a:gdLst>
                    <a:gd name="T0" fmla="*/ 0 w 109"/>
                    <a:gd name="T1" fmla="*/ 0 h 213"/>
                    <a:gd name="T2" fmla="*/ 0 w 109"/>
                    <a:gd name="T3" fmla="*/ 0 h 213"/>
                    <a:gd name="T4" fmla="*/ 0 w 109"/>
                    <a:gd name="T5" fmla="*/ 0 h 213"/>
                    <a:gd name="T6" fmla="*/ 0 w 109"/>
                    <a:gd name="T7" fmla="*/ 0 h 213"/>
                    <a:gd name="T8" fmla="*/ 0 60000 65536"/>
                    <a:gd name="T9" fmla="*/ 0 60000 65536"/>
                    <a:gd name="T10" fmla="*/ 0 60000 65536"/>
                    <a:gd name="T11" fmla="*/ 0 60000 65536"/>
                    <a:gd name="T12" fmla="*/ 0 w 109"/>
                    <a:gd name="T13" fmla="*/ 0 h 213"/>
                    <a:gd name="T14" fmla="*/ 109 w 109"/>
                    <a:gd name="T15" fmla="*/ 213 h 213"/>
                  </a:gdLst>
                  <a:ahLst/>
                  <a:cxnLst>
                    <a:cxn ang="T8">
                      <a:pos x="T0" y="T1"/>
                    </a:cxn>
                    <a:cxn ang="T9">
                      <a:pos x="T2" y="T3"/>
                    </a:cxn>
                    <a:cxn ang="T10">
                      <a:pos x="T4" y="T5"/>
                    </a:cxn>
                    <a:cxn ang="T11">
                      <a:pos x="T6" y="T7"/>
                    </a:cxn>
                  </a:cxnLst>
                  <a:rect l="T12" t="T13" r="T14" b="T15"/>
                  <a:pathLst>
                    <a:path w="109" h="213">
                      <a:moveTo>
                        <a:pt x="0" y="213"/>
                      </a:moveTo>
                      <a:lnTo>
                        <a:pt x="5" y="0"/>
                      </a:lnTo>
                      <a:lnTo>
                        <a:pt x="109" y="85"/>
                      </a:lnTo>
                      <a:lnTo>
                        <a:pt x="0"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0" name="Freeform 434"/>
                <p:cNvSpPr>
                  <a:spLocks/>
                </p:cNvSpPr>
                <p:nvPr/>
              </p:nvSpPr>
              <p:spPr bwMode="auto">
                <a:xfrm>
                  <a:off x="2659" y="2084"/>
                  <a:ext cx="35" cy="36"/>
                </a:xfrm>
                <a:custGeom>
                  <a:avLst/>
                  <a:gdLst>
                    <a:gd name="T0" fmla="*/ 0 w 211"/>
                    <a:gd name="T1" fmla="*/ 0 h 213"/>
                    <a:gd name="T2" fmla="*/ 0 w 211"/>
                    <a:gd name="T3" fmla="*/ 0 h 213"/>
                    <a:gd name="T4" fmla="*/ 0 w 211"/>
                    <a:gd name="T5" fmla="*/ 0 h 213"/>
                    <a:gd name="T6" fmla="*/ 0 w 211"/>
                    <a:gd name="T7" fmla="*/ 0 h 213"/>
                    <a:gd name="T8" fmla="*/ 0 w 211"/>
                    <a:gd name="T9" fmla="*/ 0 h 213"/>
                    <a:gd name="T10" fmla="*/ 0 60000 65536"/>
                    <a:gd name="T11" fmla="*/ 0 60000 65536"/>
                    <a:gd name="T12" fmla="*/ 0 60000 65536"/>
                    <a:gd name="T13" fmla="*/ 0 60000 65536"/>
                    <a:gd name="T14" fmla="*/ 0 60000 65536"/>
                    <a:gd name="T15" fmla="*/ 0 w 211"/>
                    <a:gd name="T16" fmla="*/ 0 h 213"/>
                    <a:gd name="T17" fmla="*/ 211 w 211"/>
                    <a:gd name="T18" fmla="*/ 213 h 213"/>
                  </a:gdLst>
                  <a:ahLst/>
                  <a:cxnLst>
                    <a:cxn ang="T10">
                      <a:pos x="T0" y="T1"/>
                    </a:cxn>
                    <a:cxn ang="T11">
                      <a:pos x="T2" y="T3"/>
                    </a:cxn>
                    <a:cxn ang="T12">
                      <a:pos x="T4" y="T5"/>
                    </a:cxn>
                    <a:cxn ang="T13">
                      <a:pos x="T6" y="T7"/>
                    </a:cxn>
                    <a:cxn ang="T14">
                      <a:pos x="T8" y="T9"/>
                    </a:cxn>
                  </a:cxnLst>
                  <a:rect l="T15" t="T16" r="T17" b="T18"/>
                  <a:pathLst>
                    <a:path w="211" h="213">
                      <a:moveTo>
                        <a:pt x="0" y="128"/>
                      </a:moveTo>
                      <a:lnTo>
                        <a:pt x="102" y="213"/>
                      </a:lnTo>
                      <a:lnTo>
                        <a:pt x="211" y="85"/>
                      </a:lnTo>
                      <a:lnTo>
                        <a:pt x="107"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1" name="Freeform 435"/>
                <p:cNvSpPr>
                  <a:spLocks/>
                </p:cNvSpPr>
                <p:nvPr/>
              </p:nvSpPr>
              <p:spPr bwMode="auto">
                <a:xfrm>
                  <a:off x="2686" y="2052"/>
                  <a:ext cx="18" cy="36"/>
                </a:xfrm>
                <a:custGeom>
                  <a:avLst/>
                  <a:gdLst>
                    <a:gd name="T0" fmla="*/ 0 w 109"/>
                    <a:gd name="T1" fmla="*/ 0 h 214"/>
                    <a:gd name="T2" fmla="*/ 0 w 109"/>
                    <a:gd name="T3" fmla="*/ 0 h 214"/>
                    <a:gd name="T4" fmla="*/ 0 w 109"/>
                    <a:gd name="T5" fmla="*/ 0 h 214"/>
                    <a:gd name="T6" fmla="*/ 0 w 109"/>
                    <a:gd name="T7" fmla="*/ 0 h 214"/>
                    <a:gd name="T8" fmla="*/ 0 60000 65536"/>
                    <a:gd name="T9" fmla="*/ 0 60000 65536"/>
                    <a:gd name="T10" fmla="*/ 0 60000 65536"/>
                    <a:gd name="T11" fmla="*/ 0 60000 65536"/>
                    <a:gd name="T12" fmla="*/ 0 w 109"/>
                    <a:gd name="T13" fmla="*/ 0 h 214"/>
                    <a:gd name="T14" fmla="*/ 109 w 109"/>
                    <a:gd name="T15" fmla="*/ 214 h 214"/>
                  </a:gdLst>
                  <a:ahLst/>
                  <a:cxnLst>
                    <a:cxn ang="T8">
                      <a:pos x="T0" y="T1"/>
                    </a:cxn>
                    <a:cxn ang="T9">
                      <a:pos x="T2" y="T3"/>
                    </a:cxn>
                    <a:cxn ang="T10">
                      <a:pos x="T4" y="T5"/>
                    </a:cxn>
                    <a:cxn ang="T11">
                      <a:pos x="T6" y="T7"/>
                    </a:cxn>
                  </a:cxnLst>
                  <a:rect l="T12" t="T13" r="T14" b="T15"/>
                  <a:pathLst>
                    <a:path w="109" h="214">
                      <a:moveTo>
                        <a:pt x="0" y="128"/>
                      </a:moveTo>
                      <a:lnTo>
                        <a:pt x="104" y="214"/>
                      </a:lnTo>
                      <a:lnTo>
                        <a:pt x="109"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2" name="Freeform 436"/>
                <p:cNvSpPr>
                  <a:spLocks/>
                </p:cNvSpPr>
                <p:nvPr/>
              </p:nvSpPr>
              <p:spPr bwMode="auto">
                <a:xfrm>
                  <a:off x="2703" y="2052"/>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0" y="214"/>
                      </a:moveTo>
                      <a:lnTo>
                        <a:pt x="5" y="0"/>
                      </a:lnTo>
                      <a:lnTo>
                        <a:pt x="107" y="85"/>
                      </a:lnTo>
                      <a:lnTo>
                        <a:pt x="0"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3" name="Freeform 437"/>
                <p:cNvSpPr>
                  <a:spLocks/>
                </p:cNvSpPr>
                <p:nvPr/>
              </p:nvSpPr>
              <p:spPr bwMode="auto">
                <a:xfrm>
                  <a:off x="2686" y="2052"/>
                  <a:ext cx="35" cy="36"/>
                </a:xfrm>
                <a:custGeom>
                  <a:avLst/>
                  <a:gdLst>
                    <a:gd name="T0" fmla="*/ 0 w 211"/>
                    <a:gd name="T1" fmla="*/ 0 h 214"/>
                    <a:gd name="T2" fmla="*/ 0 w 211"/>
                    <a:gd name="T3" fmla="*/ 0 h 214"/>
                    <a:gd name="T4" fmla="*/ 0 w 211"/>
                    <a:gd name="T5" fmla="*/ 0 h 214"/>
                    <a:gd name="T6" fmla="*/ 0 w 211"/>
                    <a:gd name="T7" fmla="*/ 0 h 214"/>
                    <a:gd name="T8" fmla="*/ 0 w 211"/>
                    <a:gd name="T9" fmla="*/ 0 h 214"/>
                    <a:gd name="T10" fmla="*/ 0 60000 65536"/>
                    <a:gd name="T11" fmla="*/ 0 60000 65536"/>
                    <a:gd name="T12" fmla="*/ 0 60000 65536"/>
                    <a:gd name="T13" fmla="*/ 0 60000 65536"/>
                    <a:gd name="T14" fmla="*/ 0 60000 65536"/>
                    <a:gd name="T15" fmla="*/ 0 w 211"/>
                    <a:gd name="T16" fmla="*/ 0 h 214"/>
                    <a:gd name="T17" fmla="*/ 211 w 211"/>
                    <a:gd name="T18" fmla="*/ 214 h 214"/>
                  </a:gdLst>
                  <a:ahLst/>
                  <a:cxnLst>
                    <a:cxn ang="T10">
                      <a:pos x="T0" y="T1"/>
                    </a:cxn>
                    <a:cxn ang="T11">
                      <a:pos x="T2" y="T3"/>
                    </a:cxn>
                    <a:cxn ang="T12">
                      <a:pos x="T4" y="T5"/>
                    </a:cxn>
                    <a:cxn ang="T13">
                      <a:pos x="T6" y="T7"/>
                    </a:cxn>
                    <a:cxn ang="T14">
                      <a:pos x="T8" y="T9"/>
                    </a:cxn>
                  </a:cxnLst>
                  <a:rect l="T15" t="T16" r="T17" b="T18"/>
                  <a:pathLst>
                    <a:path w="211" h="214">
                      <a:moveTo>
                        <a:pt x="0" y="128"/>
                      </a:moveTo>
                      <a:lnTo>
                        <a:pt x="104" y="214"/>
                      </a:lnTo>
                      <a:lnTo>
                        <a:pt x="211" y="85"/>
                      </a:lnTo>
                      <a:lnTo>
                        <a:pt x="109"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4" name="Freeform 438"/>
                <p:cNvSpPr>
                  <a:spLocks/>
                </p:cNvSpPr>
                <p:nvPr/>
              </p:nvSpPr>
              <p:spPr bwMode="auto">
                <a:xfrm>
                  <a:off x="2713" y="2020"/>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0" y="129"/>
                      </a:moveTo>
                      <a:lnTo>
                        <a:pt x="104" y="215"/>
                      </a:lnTo>
                      <a:lnTo>
                        <a:pt x="109"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5" name="Freeform 439"/>
                <p:cNvSpPr>
                  <a:spLocks/>
                </p:cNvSpPr>
                <p:nvPr/>
              </p:nvSpPr>
              <p:spPr bwMode="auto">
                <a:xfrm>
                  <a:off x="2730" y="2020"/>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215"/>
                      </a:moveTo>
                      <a:lnTo>
                        <a:pt x="5" y="0"/>
                      </a:lnTo>
                      <a:lnTo>
                        <a:pt x="107"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6" name="Freeform 440"/>
                <p:cNvSpPr>
                  <a:spLocks/>
                </p:cNvSpPr>
                <p:nvPr/>
              </p:nvSpPr>
              <p:spPr bwMode="auto">
                <a:xfrm>
                  <a:off x="2713" y="2020"/>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4" y="215"/>
                      </a:lnTo>
                      <a:lnTo>
                        <a:pt x="211" y="86"/>
                      </a:lnTo>
                      <a:lnTo>
                        <a:pt x="109"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7" name="Freeform 441"/>
                <p:cNvSpPr>
                  <a:spLocks/>
                </p:cNvSpPr>
                <p:nvPr/>
              </p:nvSpPr>
              <p:spPr bwMode="auto">
                <a:xfrm>
                  <a:off x="2740" y="198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129"/>
                      </a:moveTo>
                      <a:lnTo>
                        <a:pt x="103" y="215"/>
                      </a:lnTo>
                      <a:lnTo>
                        <a:pt x="108"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8" name="Freeform 442"/>
                <p:cNvSpPr>
                  <a:spLocks/>
                </p:cNvSpPr>
                <p:nvPr/>
              </p:nvSpPr>
              <p:spPr bwMode="auto">
                <a:xfrm>
                  <a:off x="2757" y="198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7"/>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19" name="Freeform 443"/>
                <p:cNvSpPr>
                  <a:spLocks/>
                </p:cNvSpPr>
                <p:nvPr/>
              </p:nvSpPr>
              <p:spPr bwMode="auto">
                <a:xfrm>
                  <a:off x="2740" y="198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3" y="215"/>
                      </a:lnTo>
                      <a:lnTo>
                        <a:pt x="211" y="87"/>
                      </a:lnTo>
                      <a:lnTo>
                        <a:pt x="108"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20" name="Freeform 444"/>
                <p:cNvSpPr>
                  <a:spLocks/>
                </p:cNvSpPr>
                <p:nvPr/>
              </p:nvSpPr>
              <p:spPr bwMode="auto">
                <a:xfrm>
                  <a:off x="2767" y="1951"/>
                  <a:ext cx="22" cy="40"/>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0" y="158"/>
                      </a:moveTo>
                      <a:lnTo>
                        <a:pt x="103" y="244"/>
                      </a:lnTo>
                      <a:lnTo>
                        <a:pt x="132" y="0"/>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1" name="Freeform 445"/>
                <p:cNvSpPr>
                  <a:spLocks/>
                </p:cNvSpPr>
                <p:nvPr/>
              </p:nvSpPr>
              <p:spPr bwMode="auto">
                <a:xfrm>
                  <a:off x="2784" y="1951"/>
                  <a:ext cx="22" cy="40"/>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0" y="244"/>
                      </a:moveTo>
                      <a:lnTo>
                        <a:pt x="29" y="0"/>
                      </a:lnTo>
                      <a:lnTo>
                        <a:pt x="133" y="87"/>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2" name="Freeform 446"/>
                <p:cNvSpPr>
                  <a:spLocks/>
                </p:cNvSpPr>
                <p:nvPr/>
              </p:nvSpPr>
              <p:spPr bwMode="auto">
                <a:xfrm>
                  <a:off x="2767" y="1951"/>
                  <a:ext cx="39" cy="40"/>
                </a:xfrm>
                <a:custGeom>
                  <a:avLst/>
                  <a:gdLst>
                    <a:gd name="T0" fmla="*/ 0 w 236"/>
                    <a:gd name="T1" fmla="*/ 0 h 244"/>
                    <a:gd name="T2" fmla="*/ 0 w 236"/>
                    <a:gd name="T3" fmla="*/ 0 h 244"/>
                    <a:gd name="T4" fmla="*/ 0 w 236"/>
                    <a:gd name="T5" fmla="*/ 0 h 244"/>
                    <a:gd name="T6" fmla="*/ 0 w 236"/>
                    <a:gd name="T7" fmla="*/ 0 h 244"/>
                    <a:gd name="T8" fmla="*/ 0 w 236"/>
                    <a:gd name="T9" fmla="*/ 0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158"/>
                      </a:moveTo>
                      <a:lnTo>
                        <a:pt x="103" y="244"/>
                      </a:lnTo>
                      <a:lnTo>
                        <a:pt x="236" y="87"/>
                      </a:lnTo>
                      <a:lnTo>
                        <a:pt x="132" y="0"/>
                      </a:lnTo>
                      <a:lnTo>
                        <a:pt x="0"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23" name="Freeform 447"/>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4" name="Freeform 448"/>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25" name="Freeform 449"/>
                <p:cNvSpPr>
                  <a:spLocks/>
                </p:cNvSpPr>
                <p:nvPr/>
              </p:nvSpPr>
              <p:spPr bwMode="auto">
                <a:xfrm>
                  <a:off x="2325" y="2542"/>
                  <a:ext cx="300" cy="67"/>
                </a:xfrm>
                <a:custGeom>
                  <a:avLst/>
                  <a:gdLst>
                    <a:gd name="T0" fmla="*/ 0 w 1798"/>
                    <a:gd name="T1" fmla="*/ 0 h 403"/>
                    <a:gd name="T2" fmla="*/ 0 w 1798"/>
                    <a:gd name="T3" fmla="*/ 0 h 403"/>
                    <a:gd name="T4" fmla="*/ 0 w 1798"/>
                    <a:gd name="T5" fmla="*/ 0 h 403"/>
                    <a:gd name="T6" fmla="*/ 0 w 1798"/>
                    <a:gd name="T7" fmla="*/ 0 h 403"/>
                    <a:gd name="T8" fmla="*/ 0 60000 65536"/>
                    <a:gd name="T9" fmla="*/ 0 60000 65536"/>
                    <a:gd name="T10" fmla="*/ 0 60000 65536"/>
                    <a:gd name="T11" fmla="*/ 0 60000 65536"/>
                    <a:gd name="T12" fmla="*/ 0 w 1798"/>
                    <a:gd name="T13" fmla="*/ 0 h 403"/>
                    <a:gd name="T14" fmla="*/ 1798 w 1798"/>
                    <a:gd name="T15" fmla="*/ 403 h 403"/>
                  </a:gdLst>
                  <a:ahLst/>
                  <a:cxnLst>
                    <a:cxn ang="T8">
                      <a:pos x="T0" y="T1"/>
                    </a:cxn>
                    <a:cxn ang="T9">
                      <a:pos x="T2" y="T3"/>
                    </a:cxn>
                    <a:cxn ang="T10">
                      <a:pos x="T4" y="T5"/>
                    </a:cxn>
                    <a:cxn ang="T11">
                      <a:pos x="T6" y="T7"/>
                    </a:cxn>
                  </a:cxnLst>
                  <a:rect l="T12" t="T13" r="T14" b="T15"/>
                  <a:pathLst>
                    <a:path w="1798" h="403">
                      <a:moveTo>
                        <a:pt x="0" y="0"/>
                      </a:moveTo>
                      <a:lnTo>
                        <a:pt x="0" y="403"/>
                      </a:lnTo>
                      <a:lnTo>
                        <a:pt x="179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6" name="Freeform 450"/>
                <p:cNvSpPr>
                  <a:spLocks/>
                </p:cNvSpPr>
                <p:nvPr/>
              </p:nvSpPr>
              <p:spPr bwMode="auto">
                <a:xfrm>
                  <a:off x="2325" y="2542"/>
                  <a:ext cx="300" cy="67"/>
                </a:xfrm>
                <a:custGeom>
                  <a:avLst/>
                  <a:gdLst>
                    <a:gd name="T0" fmla="*/ 0 w 1798"/>
                    <a:gd name="T1" fmla="*/ 0 h 403"/>
                    <a:gd name="T2" fmla="*/ 0 w 1798"/>
                    <a:gd name="T3" fmla="*/ 0 h 403"/>
                    <a:gd name="T4" fmla="*/ 0 w 1798"/>
                    <a:gd name="T5" fmla="*/ 0 h 403"/>
                    <a:gd name="T6" fmla="*/ 0 w 1798"/>
                    <a:gd name="T7" fmla="*/ 0 h 403"/>
                    <a:gd name="T8" fmla="*/ 0 60000 65536"/>
                    <a:gd name="T9" fmla="*/ 0 60000 65536"/>
                    <a:gd name="T10" fmla="*/ 0 60000 65536"/>
                    <a:gd name="T11" fmla="*/ 0 60000 65536"/>
                    <a:gd name="T12" fmla="*/ 0 w 1798"/>
                    <a:gd name="T13" fmla="*/ 0 h 403"/>
                    <a:gd name="T14" fmla="*/ 1798 w 1798"/>
                    <a:gd name="T15" fmla="*/ 403 h 403"/>
                  </a:gdLst>
                  <a:ahLst/>
                  <a:cxnLst>
                    <a:cxn ang="T8">
                      <a:pos x="T0" y="T1"/>
                    </a:cxn>
                    <a:cxn ang="T9">
                      <a:pos x="T2" y="T3"/>
                    </a:cxn>
                    <a:cxn ang="T10">
                      <a:pos x="T4" y="T5"/>
                    </a:cxn>
                    <a:cxn ang="T11">
                      <a:pos x="T6" y="T7"/>
                    </a:cxn>
                  </a:cxnLst>
                  <a:rect l="T12" t="T13" r="T14" b="T15"/>
                  <a:pathLst>
                    <a:path w="1798" h="403">
                      <a:moveTo>
                        <a:pt x="0" y="403"/>
                      </a:moveTo>
                      <a:lnTo>
                        <a:pt x="1798" y="0"/>
                      </a:lnTo>
                      <a:lnTo>
                        <a:pt x="1798"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7" name="Rectangle 451"/>
                <p:cNvSpPr>
                  <a:spLocks noChangeArrowheads="1"/>
                </p:cNvSpPr>
                <p:nvPr/>
              </p:nvSpPr>
              <p:spPr bwMode="auto">
                <a:xfrm>
                  <a:off x="2325" y="2542"/>
                  <a:ext cx="300"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28" name="Freeform 452"/>
                <p:cNvSpPr>
                  <a:spLocks/>
                </p:cNvSpPr>
                <p:nvPr/>
              </p:nvSpPr>
              <p:spPr bwMode="auto">
                <a:xfrm>
                  <a:off x="2354" y="2542"/>
                  <a:ext cx="184" cy="67"/>
                </a:xfrm>
                <a:custGeom>
                  <a:avLst/>
                  <a:gdLst>
                    <a:gd name="T0" fmla="*/ 0 w 1103"/>
                    <a:gd name="T1" fmla="*/ 0 h 403"/>
                    <a:gd name="T2" fmla="*/ 0 w 1103"/>
                    <a:gd name="T3" fmla="*/ 0 h 403"/>
                    <a:gd name="T4" fmla="*/ 0 w 1103"/>
                    <a:gd name="T5" fmla="*/ 0 h 403"/>
                    <a:gd name="T6" fmla="*/ 0 w 1103"/>
                    <a:gd name="T7" fmla="*/ 0 h 403"/>
                    <a:gd name="T8" fmla="*/ 0 60000 65536"/>
                    <a:gd name="T9" fmla="*/ 0 60000 65536"/>
                    <a:gd name="T10" fmla="*/ 0 60000 65536"/>
                    <a:gd name="T11" fmla="*/ 0 60000 65536"/>
                    <a:gd name="T12" fmla="*/ 0 w 1103"/>
                    <a:gd name="T13" fmla="*/ 0 h 403"/>
                    <a:gd name="T14" fmla="*/ 1103 w 1103"/>
                    <a:gd name="T15" fmla="*/ 403 h 403"/>
                  </a:gdLst>
                  <a:ahLst/>
                  <a:cxnLst>
                    <a:cxn ang="T8">
                      <a:pos x="T0" y="T1"/>
                    </a:cxn>
                    <a:cxn ang="T9">
                      <a:pos x="T2" y="T3"/>
                    </a:cxn>
                    <a:cxn ang="T10">
                      <a:pos x="T4" y="T5"/>
                    </a:cxn>
                    <a:cxn ang="T11">
                      <a:pos x="T6" y="T7"/>
                    </a:cxn>
                  </a:cxnLst>
                  <a:rect l="T12" t="T13" r="T14" b="T15"/>
                  <a:pathLst>
                    <a:path w="1103" h="403">
                      <a:moveTo>
                        <a:pt x="0" y="0"/>
                      </a:moveTo>
                      <a:lnTo>
                        <a:pt x="0" y="403"/>
                      </a:lnTo>
                      <a:lnTo>
                        <a:pt x="110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29" name="Freeform 453"/>
                <p:cNvSpPr>
                  <a:spLocks/>
                </p:cNvSpPr>
                <p:nvPr/>
              </p:nvSpPr>
              <p:spPr bwMode="auto">
                <a:xfrm>
                  <a:off x="2354" y="2542"/>
                  <a:ext cx="184" cy="67"/>
                </a:xfrm>
                <a:custGeom>
                  <a:avLst/>
                  <a:gdLst>
                    <a:gd name="T0" fmla="*/ 0 w 1103"/>
                    <a:gd name="T1" fmla="*/ 0 h 403"/>
                    <a:gd name="T2" fmla="*/ 0 w 1103"/>
                    <a:gd name="T3" fmla="*/ 0 h 403"/>
                    <a:gd name="T4" fmla="*/ 0 w 1103"/>
                    <a:gd name="T5" fmla="*/ 0 h 403"/>
                    <a:gd name="T6" fmla="*/ 0 w 1103"/>
                    <a:gd name="T7" fmla="*/ 0 h 403"/>
                    <a:gd name="T8" fmla="*/ 0 60000 65536"/>
                    <a:gd name="T9" fmla="*/ 0 60000 65536"/>
                    <a:gd name="T10" fmla="*/ 0 60000 65536"/>
                    <a:gd name="T11" fmla="*/ 0 60000 65536"/>
                    <a:gd name="T12" fmla="*/ 0 w 1103"/>
                    <a:gd name="T13" fmla="*/ 0 h 403"/>
                    <a:gd name="T14" fmla="*/ 1103 w 1103"/>
                    <a:gd name="T15" fmla="*/ 403 h 403"/>
                  </a:gdLst>
                  <a:ahLst/>
                  <a:cxnLst>
                    <a:cxn ang="T8">
                      <a:pos x="T0" y="T1"/>
                    </a:cxn>
                    <a:cxn ang="T9">
                      <a:pos x="T2" y="T3"/>
                    </a:cxn>
                    <a:cxn ang="T10">
                      <a:pos x="T4" y="T5"/>
                    </a:cxn>
                    <a:cxn ang="T11">
                      <a:pos x="T6" y="T7"/>
                    </a:cxn>
                  </a:cxnLst>
                  <a:rect l="T12" t="T13" r="T14" b="T15"/>
                  <a:pathLst>
                    <a:path w="1103" h="403">
                      <a:moveTo>
                        <a:pt x="0" y="403"/>
                      </a:moveTo>
                      <a:lnTo>
                        <a:pt x="1103" y="0"/>
                      </a:lnTo>
                      <a:lnTo>
                        <a:pt x="1103"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0" name="Rectangle 454"/>
                <p:cNvSpPr>
                  <a:spLocks noChangeArrowheads="1"/>
                </p:cNvSpPr>
                <p:nvPr/>
              </p:nvSpPr>
              <p:spPr bwMode="auto">
                <a:xfrm>
                  <a:off x="2354" y="2542"/>
                  <a:ext cx="184"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31" name="Freeform 455"/>
                <p:cNvSpPr>
                  <a:spLocks/>
                </p:cNvSpPr>
                <p:nvPr/>
              </p:nvSpPr>
              <p:spPr bwMode="auto">
                <a:xfrm>
                  <a:off x="2538" y="2542"/>
                  <a:ext cx="87" cy="67"/>
                </a:xfrm>
                <a:custGeom>
                  <a:avLst/>
                  <a:gdLst>
                    <a:gd name="T0" fmla="*/ 0 w 521"/>
                    <a:gd name="T1" fmla="*/ 0 h 403"/>
                    <a:gd name="T2" fmla="*/ 0 w 521"/>
                    <a:gd name="T3" fmla="*/ 0 h 403"/>
                    <a:gd name="T4" fmla="*/ 0 w 521"/>
                    <a:gd name="T5" fmla="*/ 0 h 403"/>
                    <a:gd name="T6" fmla="*/ 0 w 521"/>
                    <a:gd name="T7" fmla="*/ 0 h 403"/>
                    <a:gd name="T8" fmla="*/ 0 60000 65536"/>
                    <a:gd name="T9" fmla="*/ 0 60000 65536"/>
                    <a:gd name="T10" fmla="*/ 0 60000 65536"/>
                    <a:gd name="T11" fmla="*/ 0 60000 65536"/>
                    <a:gd name="T12" fmla="*/ 0 w 521"/>
                    <a:gd name="T13" fmla="*/ 0 h 403"/>
                    <a:gd name="T14" fmla="*/ 521 w 521"/>
                    <a:gd name="T15" fmla="*/ 403 h 403"/>
                  </a:gdLst>
                  <a:ahLst/>
                  <a:cxnLst>
                    <a:cxn ang="T8">
                      <a:pos x="T0" y="T1"/>
                    </a:cxn>
                    <a:cxn ang="T9">
                      <a:pos x="T2" y="T3"/>
                    </a:cxn>
                    <a:cxn ang="T10">
                      <a:pos x="T4" y="T5"/>
                    </a:cxn>
                    <a:cxn ang="T11">
                      <a:pos x="T6" y="T7"/>
                    </a:cxn>
                  </a:cxnLst>
                  <a:rect l="T12" t="T13" r="T14" b="T15"/>
                  <a:pathLst>
                    <a:path w="521" h="403">
                      <a:moveTo>
                        <a:pt x="0" y="0"/>
                      </a:moveTo>
                      <a:lnTo>
                        <a:pt x="0" y="403"/>
                      </a:lnTo>
                      <a:lnTo>
                        <a:pt x="52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2" name="Freeform 456"/>
                <p:cNvSpPr>
                  <a:spLocks/>
                </p:cNvSpPr>
                <p:nvPr/>
              </p:nvSpPr>
              <p:spPr bwMode="auto">
                <a:xfrm>
                  <a:off x="2538" y="2542"/>
                  <a:ext cx="87" cy="67"/>
                </a:xfrm>
                <a:custGeom>
                  <a:avLst/>
                  <a:gdLst>
                    <a:gd name="T0" fmla="*/ 0 w 521"/>
                    <a:gd name="T1" fmla="*/ 0 h 403"/>
                    <a:gd name="T2" fmla="*/ 0 w 521"/>
                    <a:gd name="T3" fmla="*/ 0 h 403"/>
                    <a:gd name="T4" fmla="*/ 0 w 521"/>
                    <a:gd name="T5" fmla="*/ 0 h 403"/>
                    <a:gd name="T6" fmla="*/ 0 w 521"/>
                    <a:gd name="T7" fmla="*/ 0 h 403"/>
                    <a:gd name="T8" fmla="*/ 0 60000 65536"/>
                    <a:gd name="T9" fmla="*/ 0 60000 65536"/>
                    <a:gd name="T10" fmla="*/ 0 60000 65536"/>
                    <a:gd name="T11" fmla="*/ 0 60000 65536"/>
                    <a:gd name="T12" fmla="*/ 0 w 521"/>
                    <a:gd name="T13" fmla="*/ 0 h 403"/>
                    <a:gd name="T14" fmla="*/ 521 w 521"/>
                    <a:gd name="T15" fmla="*/ 403 h 403"/>
                  </a:gdLst>
                  <a:ahLst/>
                  <a:cxnLst>
                    <a:cxn ang="T8">
                      <a:pos x="T0" y="T1"/>
                    </a:cxn>
                    <a:cxn ang="T9">
                      <a:pos x="T2" y="T3"/>
                    </a:cxn>
                    <a:cxn ang="T10">
                      <a:pos x="T4" y="T5"/>
                    </a:cxn>
                    <a:cxn ang="T11">
                      <a:pos x="T6" y="T7"/>
                    </a:cxn>
                  </a:cxnLst>
                  <a:rect l="T12" t="T13" r="T14" b="T15"/>
                  <a:pathLst>
                    <a:path w="521" h="403">
                      <a:moveTo>
                        <a:pt x="0" y="403"/>
                      </a:moveTo>
                      <a:lnTo>
                        <a:pt x="521" y="0"/>
                      </a:lnTo>
                      <a:lnTo>
                        <a:pt x="521"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3" name="Rectangle 457"/>
                <p:cNvSpPr>
                  <a:spLocks noChangeArrowheads="1"/>
                </p:cNvSpPr>
                <p:nvPr/>
              </p:nvSpPr>
              <p:spPr bwMode="auto">
                <a:xfrm>
                  <a:off x="2538" y="2542"/>
                  <a:ext cx="87"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334" name="Freeform 458"/>
                <p:cNvSpPr>
                  <a:spLocks/>
                </p:cNvSpPr>
                <p:nvPr/>
              </p:nvSpPr>
              <p:spPr bwMode="auto">
                <a:xfrm>
                  <a:off x="2625" y="2542"/>
                  <a:ext cx="63" cy="67"/>
                </a:xfrm>
                <a:custGeom>
                  <a:avLst/>
                  <a:gdLst>
                    <a:gd name="T0" fmla="*/ 0 w 378"/>
                    <a:gd name="T1" fmla="*/ 0 h 403"/>
                    <a:gd name="T2" fmla="*/ 0 w 378"/>
                    <a:gd name="T3" fmla="*/ 0 h 403"/>
                    <a:gd name="T4" fmla="*/ 0 w 378"/>
                    <a:gd name="T5" fmla="*/ 0 h 403"/>
                    <a:gd name="T6" fmla="*/ 0 w 378"/>
                    <a:gd name="T7" fmla="*/ 0 h 403"/>
                    <a:gd name="T8" fmla="*/ 0 60000 65536"/>
                    <a:gd name="T9" fmla="*/ 0 60000 65536"/>
                    <a:gd name="T10" fmla="*/ 0 60000 65536"/>
                    <a:gd name="T11" fmla="*/ 0 60000 65536"/>
                    <a:gd name="T12" fmla="*/ 0 w 378"/>
                    <a:gd name="T13" fmla="*/ 0 h 403"/>
                    <a:gd name="T14" fmla="*/ 378 w 378"/>
                    <a:gd name="T15" fmla="*/ 403 h 403"/>
                  </a:gdLst>
                  <a:ahLst/>
                  <a:cxnLst>
                    <a:cxn ang="T8">
                      <a:pos x="T0" y="T1"/>
                    </a:cxn>
                    <a:cxn ang="T9">
                      <a:pos x="T2" y="T3"/>
                    </a:cxn>
                    <a:cxn ang="T10">
                      <a:pos x="T4" y="T5"/>
                    </a:cxn>
                    <a:cxn ang="T11">
                      <a:pos x="T6" y="T7"/>
                    </a:cxn>
                  </a:cxnLst>
                  <a:rect l="T12" t="T13" r="T14" b="T15"/>
                  <a:pathLst>
                    <a:path w="378" h="403">
                      <a:moveTo>
                        <a:pt x="0" y="403"/>
                      </a:moveTo>
                      <a:lnTo>
                        <a:pt x="0" y="0"/>
                      </a:lnTo>
                      <a:lnTo>
                        <a:pt x="378" y="376"/>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5" name="Freeform 459"/>
                <p:cNvSpPr>
                  <a:spLocks/>
                </p:cNvSpPr>
                <p:nvPr/>
              </p:nvSpPr>
              <p:spPr bwMode="auto">
                <a:xfrm>
                  <a:off x="2625" y="2538"/>
                  <a:ext cx="63" cy="67"/>
                </a:xfrm>
                <a:custGeom>
                  <a:avLst/>
                  <a:gdLst>
                    <a:gd name="T0" fmla="*/ 0 w 378"/>
                    <a:gd name="T1" fmla="*/ 0 h 399"/>
                    <a:gd name="T2" fmla="*/ 0 w 378"/>
                    <a:gd name="T3" fmla="*/ 0 h 399"/>
                    <a:gd name="T4" fmla="*/ 0 w 378"/>
                    <a:gd name="T5" fmla="*/ 0 h 399"/>
                    <a:gd name="T6" fmla="*/ 0 w 378"/>
                    <a:gd name="T7" fmla="*/ 0 h 399"/>
                    <a:gd name="T8" fmla="*/ 0 60000 65536"/>
                    <a:gd name="T9" fmla="*/ 0 60000 65536"/>
                    <a:gd name="T10" fmla="*/ 0 60000 65536"/>
                    <a:gd name="T11" fmla="*/ 0 60000 65536"/>
                    <a:gd name="T12" fmla="*/ 0 w 378"/>
                    <a:gd name="T13" fmla="*/ 0 h 399"/>
                    <a:gd name="T14" fmla="*/ 378 w 378"/>
                    <a:gd name="T15" fmla="*/ 399 h 399"/>
                  </a:gdLst>
                  <a:ahLst/>
                  <a:cxnLst>
                    <a:cxn ang="T8">
                      <a:pos x="T0" y="T1"/>
                    </a:cxn>
                    <a:cxn ang="T9">
                      <a:pos x="T2" y="T3"/>
                    </a:cxn>
                    <a:cxn ang="T10">
                      <a:pos x="T4" y="T5"/>
                    </a:cxn>
                    <a:cxn ang="T11">
                      <a:pos x="T6" y="T7"/>
                    </a:cxn>
                  </a:cxnLst>
                  <a:rect l="T12" t="T13" r="T14" b="T15"/>
                  <a:pathLst>
                    <a:path w="378" h="399">
                      <a:moveTo>
                        <a:pt x="0" y="23"/>
                      </a:moveTo>
                      <a:lnTo>
                        <a:pt x="378" y="399"/>
                      </a:lnTo>
                      <a:lnTo>
                        <a:pt x="32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6" name="Freeform 460"/>
                <p:cNvSpPr>
                  <a:spLocks/>
                </p:cNvSpPr>
                <p:nvPr/>
              </p:nvSpPr>
              <p:spPr bwMode="auto">
                <a:xfrm>
                  <a:off x="2625" y="2538"/>
                  <a:ext cx="63" cy="71"/>
                </a:xfrm>
                <a:custGeom>
                  <a:avLst/>
                  <a:gdLst>
                    <a:gd name="T0" fmla="*/ 0 w 378"/>
                    <a:gd name="T1" fmla="*/ 0 h 426"/>
                    <a:gd name="T2" fmla="*/ 0 w 378"/>
                    <a:gd name="T3" fmla="*/ 0 h 426"/>
                    <a:gd name="T4" fmla="*/ 0 w 378"/>
                    <a:gd name="T5" fmla="*/ 0 h 426"/>
                    <a:gd name="T6" fmla="*/ 0 w 378"/>
                    <a:gd name="T7" fmla="*/ 0 h 426"/>
                    <a:gd name="T8" fmla="*/ 0 w 378"/>
                    <a:gd name="T9" fmla="*/ 0 h 426"/>
                    <a:gd name="T10" fmla="*/ 0 60000 65536"/>
                    <a:gd name="T11" fmla="*/ 0 60000 65536"/>
                    <a:gd name="T12" fmla="*/ 0 60000 65536"/>
                    <a:gd name="T13" fmla="*/ 0 60000 65536"/>
                    <a:gd name="T14" fmla="*/ 0 60000 65536"/>
                    <a:gd name="T15" fmla="*/ 0 w 378"/>
                    <a:gd name="T16" fmla="*/ 0 h 426"/>
                    <a:gd name="T17" fmla="*/ 378 w 378"/>
                    <a:gd name="T18" fmla="*/ 426 h 426"/>
                  </a:gdLst>
                  <a:ahLst/>
                  <a:cxnLst>
                    <a:cxn ang="T10">
                      <a:pos x="T0" y="T1"/>
                    </a:cxn>
                    <a:cxn ang="T11">
                      <a:pos x="T2" y="T3"/>
                    </a:cxn>
                    <a:cxn ang="T12">
                      <a:pos x="T4" y="T5"/>
                    </a:cxn>
                    <a:cxn ang="T13">
                      <a:pos x="T6" y="T7"/>
                    </a:cxn>
                    <a:cxn ang="T14">
                      <a:pos x="T8" y="T9"/>
                    </a:cxn>
                  </a:cxnLst>
                  <a:rect l="T15" t="T16" r="T17" b="T18"/>
                  <a:pathLst>
                    <a:path w="378" h="426">
                      <a:moveTo>
                        <a:pt x="0" y="426"/>
                      </a:moveTo>
                      <a:lnTo>
                        <a:pt x="0" y="23"/>
                      </a:lnTo>
                      <a:lnTo>
                        <a:pt x="320" y="0"/>
                      </a:lnTo>
                      <a:lnTo>
                        <a:pt x="378" y="399"/>
                      </a:lnTo>
                      <a:lnTo>
                        <a:pt x="0" y="42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37" name="Freeform 461"/>
                <p:cNvSpPr>
                  <a:spLocks/>
                </p:cNvSpPr>
                <p:nvPr/>
              </p:nvSpPr>
              <p:spPr bwMode="auto">
                <a:xfrm>
                  <a:off x="2678" y="2538"/>
                  <a:ext cx="122" cy="67"/>
                </a:xfrm>
                <a:custGeom>
                  <a:avLst/>
                  <a:gdLst>
                    <a:gd name="T0" fmla="*/ 0 w 728"/>
                    <a:gd name="T1" fmla="*/ 0 h 399"/>
                    <a:gd name="T2" fmla="*/ 0 w 728"/>
                    <a:gd name="T3" fmla="*/ 0 h 399"/>
                    <a:gd name="T4" fmla="*/ 0 w 728"/>
                    <a:gd name="T5" fmla="*/ 0 h 399"/>
                    <a:gd name="T6" fmla="*/ 0 w 728"/>
                    <a:gd name="T7" fmla="*/ 0 h 399"/>
                    <a:gd name="T8" fmla="*/ 0 60000 65536"/>
                    <a:gd name="T9" fmla="*/ 0 60000 65536"/>
                    <a:gd name="T10" fmla="*/ 0 60000 65536"/>
                    <a:gd name="T11" fmla="*/ 0 60000 65536"/>
                    <a:gd name="T12" fmla="*/ 0 w 728"/>
                    <a:gd name="T13" fmla="*/ 0 h 399"/>
                    <a:gd name="T14" fmla="*/ 728 w 728"/>
                    <a:gd name="T15" fmla="*/ 399 h 399"/>
                  </a:gdLst>
                  <a:ahLst/>
                  <a:cxnLst>
                    <a:cxn ang="T8">
                      <a:pos x="T0" y="T1"/>
                    </a:cxn>
                    <a:cxn ang="T9">
                      <a:pos x="T2" y="T3"/>
                    </a:cxn>
                    <a:cxn ang="T10">
                      <a:pos x="T4" y="T5"/>
                    </a:cxn>
                    <a:cxn ang="T11">
                      <a:pos x="T6" y="T7"/>
                    </a:cxn>
                  </a:cxnLst>
                  <a:rect l="T12" t="T13" r="T14" b="T15"/>
                  <a:pathLst>
                    <a:path w="728" h="399">
                      <a:moveTo>
                        <a:pt x="58" y="399"/>
                      </a:moveTo>
                      <a:lnTo>
                        <a:pt x="0" y="0"/>
                      </a:lnTo>
                      <a:lnTo>
                        <a:pt x="728" y="275"/>
                      </a:lnTo>
                      <a:lnTo>
                        <a:pt x="58" y="3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8" name="Freeform 462"/>
                <p:cNvSpPr>
                  <a:spLocks/>
                </p:cNvSpPr>
                <p:nvPr/>
              </p:nvSpPr>
              <p:spPr bwMode="auto">
                <a:xfrm>
                  <a:off x="2678" y="2519"/>
                  <a:ext cx="122" cy="65"/>
                </a:xfrm>
                <a:custGeom>
                  <a:avLst/>
                  <a:gdLst>
                    <a:gd name="T0" fmla="*/ 0 w 728"/>
                    <a:gd name="T1" fmla="*/ 0 h 392"/>
                    <a:gd name="T2" fmla="*/ 0 w 728"/>
                    <a:gd name="T3" fmla="*/ 0 h 392"/>
                    <a:gd name="T4" fmla="*/ 0 w 728"/>
                    <a:gd name="T5" fmla="*/ 0 h 392"/>
                    <a:gd name="T6" fmla="*/ 0 w 728"/>
                    <a:gd name="T7" fmla="*/ 0 h 392"/>
                    <a:gd name="T8" fmla="*/ 0 60000 65536"/>
                    <a:gd name="T9" fmla="*/ 0 60000 65536"/>
                    <a:gd name="T10" fmla="*/ 0 60000 65536"/>
                    <a:gd name="T11" fmla="*/ 0 60000 65536"/>
                    <a:gd name="T12" fmla="*/ 0 w 728"/>
                    <a:gd name="T13" fmla="*/ 0 h 392"/>
                    <a:gd name="T14" fmla="*/ 728 w 728"/>
                    <a:gd name="T15" fmla="*/ 392 h 392"/>
                  </a:gdLst>
                  <a:ahLst/>
                  <a:cxnLst>
                    <a:cxn ang="T8">
                      <a:pos x="T0" y="T1"/>
                    </a:cxn>
                    <a:cxn ang="T9">
                      <a:pos x="T2" y="T3"/>
                    </a:cxn>
                    <a:cxn ang="T10">
                      <a:pos x="T4" y="T5"/>
                    </a:cxn>
                    <a:cxn ang="T11">
                      <a:pos x="T6" y="T7"/>
                    </a:cxn>
                  </a:cxnLst>
                  <a:rect l="T12" t="T13" r="T14" b="T15"/>
                  <a:pathLst>
                    <a:path w="728" h="392">
                      <a:moveTo>
                        <a:pt x="0" y="117"/>
                      </a:moveTo>
                      <a:lnTo>
                        <a:pt x="728" y="392"/>
                      </a:lnTo>
                      <a:lnTo>
                        <a:pt x="641" y="0"/>
                      </a:lnTo>
                      <a:lnTo>
                        <a:pt x="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39" name="Freeform 463"/>
                <p:cNvSpPr>
                  <a:spLocks/>
                </p:cNvSpPr>
                <p:nvPr/>
              </p:nvSpPr>
              <p:spPr bwMode="auto">
                <a:xfrm>
                  <a:off x="2678" y="2519"/>
                  <a:ext cx="122" cy="86"/>
                </a:xfrm>
                <a:custGeom>
                  <a:avLst/>
                  <a:gdLst>
                    <a:gd name="T0" fmla="*/ 0 w 728"/>
                    <a:gd name="T1" fmla="*/ 0 h 516"/>
                    <a:gd name="T2" fmla="*/ 0 w 728"/>
                    <a:gd name="T3" fmla="*/ 0 h 516"/>
                    <a:gd name="T4" fmla="*/ 0 w 728"/>
                    <a:gd name="T5" fmla="*/ 0 h 516"/>
                    <a:gd name="T6" fmla="*/ 0 w 728"/>
                    <a:gd name="T7" fmla="*/ 0 h 516"/>
                    <a:gd name="T8" fmla="*/ 0 w 728"/>
                    <a:gd name="T9" fmla="*/ 0 h 516"/>
                    <a:gd name="T10" fmla="*/ 0 60000 65536"/>
                    <a:gd name="T11" fmla="*/ 0 60000 65536"/>
                    <a:gd name="T12" fmla="*/ 0 60000 65536"/>
                    <a:gd name="T13" fmla="*/ 0 60000 65536"/>
                    <a:gd name="T14" fmla="*/ 0 60000 65536"/>
                    <a:gd name="T15" fmla="*/ 0 w 728"/>
                    <a:gd name="T16" fmla="*/ 0 h 516"/>
                    <a:gd name="T17" fmla="*/ 728 w 728"/>
                    <a:gd name="T18" fmla="*/ 516 h 516"/>
                  </a:gdLst>
                  <a:ahLst/>
                  <a:cxnLst>
                    <a:cxn ang="T10">
                      <a:pos x="T0" y="T1"/>
                    </a:cxn>
                    <a:cxn ang="T11">
                      <a:pos x="T2" y="T3"/>
                    </a:cxn>
                    <a:cxn ang="T12">
                      <a:pos x="T4" y="T5"/>
                    </a:cxn>
                    <a:cxn ang="T13">
                      <a:pos x="T6" y="T7"/>
                    </a:cxn>
                    <a:cxn ang="T14">
                      <a:pos x="T8" y="T9"/>
                    </a:cxn>
                  </a:cxnLst>
                  <a:rect l="T15" t="T16" r="T17" b="T18"/>
                  <a:pathLst>
                    <a:path w="728" h="516">
                      <a:moveTo>
                        <a:pt x="58" y="516"/>
                      </a:moveTo>
                      <a:lnTo>
                        <a:pt x="0" y="117"/>
                      </a:lnTo>
                      <a:lnTo>
                        <a:pt x="641" y="0"/>
                      </a:lnTo>
                      <a:lnTo>
                        <a:pt x="728" y="392"/>
                      </a:lnTo>
                      <a:lnTo>
                        <a:pt x="58" y="5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0" name="Freeform 464"/>
                <p:cNvSpPr>
                  <a:spLocks/>
                </p:cNvSpPr>
                <p:nvPr/>
              </p:nvSpPr>
              <p:spPr bwMode="auto">
                <a:xfrm>
                  <a:off x="2785" y="2519"/>
                  <a:ext cx="67" cy="65"/>
                </a:xfrm>
                <a:custGeom>
                  <a:avLst/>
                  <a:gdLst>
                    <a:gd name="T0" fmla="*/ 0 w 399"/>
                    <a:gd name="T1" fmla="*/ 0 h 392"/>
                    <a:gd name="T2" fmla="*/ 0 w 399"/>
                    <a:gd name="T3" fmla="*/ 0 h 392"/>
                    <a:gd name="T4" fmla="*/ 0 w 399"/>
                    <a:gd name="T5" fmla="*/ 0 h 392"/>
                    <a:gd name="T6" fmla="*/ 0 w 399"/>
                    <a:gd name="T7" fmla="*/ 0 h 392"/>
                    <a:gd name="T8" fmla="*/ 0 60000 65536"/>
                    <a:gd name="T9" fmla="*/ 0 60000 65536"/>
                    <a:gd name="T10" fmla="*/ 0 60000 65536"/>
                    <a:gd name="T11" fmla="*/ 0 60000 65536"/>
                    <a:gd name="T12" fmla="*/ 0 w 399"/>
                    <a:gd name="T13" fmla="*/ 0 h 392"/>
                    <a:gd name="T14" fmla="*/ 399 w 399"/>
                    <a:gd name="T15" fmla="*/ 392 h 392"/>
                  </a:gdLst>
                  <a:ahLst/>
                  <a:cxnLst>
                    <a:cxn ang="T8">
                      <a:pos x="T0" y="T1"/>
                    </a:cxn>
                    <a:cxn ang="T9">
                      <a:pos x="T2" y="T3"/>
                    </a:cxn>
                    <a:cxn ang="T10">
                      <a:pos x="T4" y="T5"/>
                    </a:cxn>
                    <a:cxn ang="T11">
                      <a:pos x="T6" y="T7"/>
                    </a:cxn>
                  </a:cxnLst>
                  <a:rect l="T12" t="T13" r="T14" b="T15"/>
                  <a:pathLst>
                    <a:path w="399" h="392">
                      <a:moveTo>
                        <a:pt x="87" y="392"/>
                      </a:moveTo>
                      <a:lnTo>
                        <a:pt x="0" y="0"/>
                      </a:lnTo>
                      <a:lnTo>
                        <a:pt x="399" y="274"/>
                      </a:lnTo>
                      <a:lnTo>
                        <a:pt x="87" y="3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1" name="Freeform 465"/>
                <p:cNvSpPr>
                  <a:spLocks/>
                </p:cNvSpPr>
                <p:nvPr/>
              </p:nvSpPr>
              <p:spPr bwMode="auto">
                <a:xfrm>
                  <a:off x="2785" y="2506"/>
                  <a:ext cx="67" cy="58"/>
                </a:xfrm>
                <a:custGeom>
                  <a:avLst/>
                  <a:gdLst>
                    <a:gd name="T0" fmla="*/ 0 w 399"/>
                    <a:gd name="T1" fmla="*/ 0 h 352"/>
                    <a:gd name="T2" fmla="*/ 0 w 399"/>
                    <a:gd name="T3" fmla="*/ 0 h 352"/>
                    <a:gd name="T4" fmla="*/ 0 w 399"/>
                    <a:gd name="T5" fmla="*/ 0 h 352"/>
                    <a:gd name="T6" fmla="*/ 0 w 399"/>
                    <a:gd name="T7" fmla="*/ 0 h 352"/>
                    <a:gd name="T8" fmla="*/ 0 60000 65536"/>
                    <a:gd name="T9" fmla="*/ 0 60000 65536"/>
                    <a:gd name="T10" fmla="*/ 0 60000 65536"/>
                    <a:gd name="T11" fmla="*/ 0 60000 65536"/>
                    <a:gd name="T12" fmla="*/ 0 w 399"/>
                    <a:gd name="T13" fmla="*/ 0 h 352"/>
                    <a:gd name="T14" fmla="*/ 399 w 399"/>
                    <a:gd name="T15" fmla="*/ 352 h 352"/>
                  </a:gdLst>
                  <a:ahLst/>
                  <a:cxnLst>
                    <a:cxn ang="T8">
                      <a:pos x="T0" y="T1"/>
                    </a:cxn>
                    <a:cxn ang="T9">
                      <a:pos x="T2" y="T3"/>
                    </a:cxn>
                    <a:cxn ang="T10">
                      <a:pos x="T4" y="T5"/>
                    </a:cxn>
                    <a:cxn ang="T11">
                      <a:pos x="T6" y="T7"/>
                    </a:cxn>
                  </a:cxnLst>
                  <a:rect l="T12" t="T13" r="T14" b="T15"/>
                  <a:pathLst>
                    <a:path w="399" h="352">
                      <a:moveTo>
                        <a:pt x="0" y="78"/>
                      </a:moveTo>
                      <a:lnTo>
                        <a:pt x="399" y="352"/>
                      </a:lnTo>
                      <a:lnTo>
                        <a:pt x="202" y="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2" name="Freeform 466"/>
                <p:cNvSpPr>
                  <a:spLocks/>
                </p:cNvSpPr>
                <p:nvPr/>
              </p:nvSpPr>
              <p:spPr bwMode="auto">
                <a:xfrm>
                  <a:off x="2785" y="2506"/>
                  <a:ext cx="67" cy="78"/>
                </a:xfrm>
                <a:custGeom>
                  <a:avLst/>
                  <a:gdLst>
                    <a:gd name="T0" fmla="*/ 0 w 399"/>
                    <a:gd name="T1" fmla="*/ 0 h 470"/>
                    <a:gd name="T2" fmla="*/ 0 w 399"/>
                    <a:gd name="T3" fmla="*/ 0 h 470"/>
                    <a:gd name="T4" fmla="*/ 0 w 399"/>
                    <a:gd name="T5" fmla="*/ 0 h 470"/>
                    <a:gd name="T6" fmla="*/ 0 w 399"/>
                    <a:gd name="T7" fmla="*/ 0 h 470"/>
                    <a:gd name="T8" fmla="*/ 0 w 399"/>
                    <a:gd name="T9" fmla="*/ 0 h 470"/>
                    <a:gd name="T10" fmla="*/ 0 60000 65536"/>
                    <a:gd name="T11" fmla="*/ 0 60000 65536"/>
                    <a:gd name="T12" fmla="*/ 0 60000 65536"/>
                    <a:gd name="T13" fmla="*/ 0 60000 65536"/>
                    <a:gd name="T14" fmla="*/ 0 60000 65536"/>
                    <a:gd name="T15" fmla="*/ 0 w 399"/>
                    <a:gd name="T16" fmla="*/ 0 h 470"/>
                    <a:gd name="T17" fmla="*/ 399 w 399"/>
                    <a:gd name="T18" fmla="*/ 470 h 470"/>
                  </a:gdLst>
                  <a:ahLst/>
                  <a:cxnLst>
                    <a:cxn ang="T10">
                      <a:pos x="T0" y="T1"/>
                    </a:cxn>
                    <a:cxn ang="T11">
                      <a:pos x="T2" y="T3"/>
                    </a:cxn>
                    <a:cxn ang="T12">
                      <a:pos x="T4" y="T5"/>
                    </a:cxn>
                    <a:cxn ang="T13">
                      <a:pos x="T6" y="T7"/>
                    </a:cxn>
                    <a:cxn ang="T14">
                      <a:pos x="T8" y="T9"/>
                    </a:cxn>
                  </a:cxnLst>
                  <a:rect l="T15" t="T16" r="T17" b="T18"/>
                  <a:pathLst>
                    <a:path w="399" h="470">
                      <a:moveTo>
                        <a:pt x="87" y="470"/>
                      </a:moveTo>
                      <a:lnTo>
                        <a:pt x="0" y="78"/>
                      </a:lnTo>
                      <a:lnTo>
                        <a:pt x="202" y="0"/>
                      </a:lnTo>
                      <a:lnTo>
                        <a:pt x="399" y="352"/>
                      </a:lnTo>
                      <a:lnTo>
                        <a:pt x="87" y="4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3" name="Freeform 467"/>
                <p:cNvSpPr>
                  <a:spLocks/>
                </p:cNvSpPr>
                <p:nvPr/>
              </p:nvSpPr>
              <p:spPr bwMode="auto">
                <a:xfrm>
                  <a:off x="2819" y="2506"/>
                  <a:ext cx="77" cy="58"/>
                </a:xfrm>
                <a:custGeom>
                  <a:avLst/>
                  <a:gdLst>
                    <a:gd name="T0" fmla="*/ 0 w 461"/>
                    <a:gd name="T1" fmla="*/ 0 h 352"/>
                    <a:gd name="T2" fmla="*/ 0 w 461"/>
                    <a:gd name="T3" fmla="*/ 0 h 352"/>
                    <a:gd name="T4" fmla="*/ 0 w 461"/>
                    <a:gd name="T5" fmla="*/ 0 h 352"/>
                    <a:gd name="T6" fmla="*/ 0 w 461"/>
                    <a:gd name="T7" fmla="*/ 0 h 352"/>
                    <a:gd name="T8" fmla="*/ 0 60000 65536"/>
                    <a:gd name="T9" fmla="*/ 0 60000 65536"/>
                    <a:gd name="T10" fmla="*/ 0 60000 65536"/>
                    <a:gd name="T11" fmla="*/ 0 60000 65536"/>
                    <a:gd name="T12" fmla="*/ 0 w 461"/>
                    <a:gd name="T13" fmla="*/ 0 h 352"/>
                    <a:gd name="T14" fmla="*/ 461 w 461"/>
                    <a:gd name="T15" fmla="*/ 352 h 352"/>
                  </a:gdLst>
                  <a:ahLst/>
                  <a:cxnLst>
                    <a:cxn ang="T8">
                      <a:pos x="T0" y="T1"/>
                    </a:cxn>
                    <a:cxn ang="T9">
                      <a:pos x="T2" y="T3"/>
                    </a:cxn>
                    <a:cxn ang="T10">
                      <a:pos x="T4" y="T5"/>
                    </a:cxn>
                    <a:cxn ang="T11">
                      <a:pos x="T6" y="T7"/>
                    </a:cxn>
                  </a:cxnLst>
                  <a:rect l="T12" t="T13" r="T14" b="T15"/>
                  <a:pathLst>
                    <a:path w="461" h="352">
                      <a:moveTo>
                        <a:pt x="197" y="352"/>
                      </a:moveTo>
                      <a:lnTo>
                        <a:pt x="0" y="0"/>
                      </a:lnTo>
                      <a:lnTo>
                        <a:pt x="461" y="149"/>
                      </a:lnTo>
                      <a:lnTo>
                        <a:pt x="197" y="3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4" name="Freeform 468"/>
                <p:cNvSpPr>
                  <a:spLocks/>
                </p:cNvSpPr>
                <p:nvPr/>
              </p:nvSpPr>
              <p:spPr bwMode="auto">
                <a:xfrm>
                  <a:off x="2819" y="2484"/>
                  <a:ext cx="77" cy="47"/>
                </a:xfrm>
                <a:custGeom>
                  <a:avLst/>
                  <a:gdLst>
                    <a:gd name="T0" fmla="*/ 0 w 461"/>
                    <a:gd name="T1" fmla="*/ 0 h 281"/>
                    <a:gd name="T2" fmla="*/ 0 w 461"/>
                    <a:gd name="T3" fmla="*/ 0 h 281"/>
                    <a:gd name="T4" fmla="*/ 0 w 461"/>
                    <a:gd name="T5" fmla="*/ 0 h 281"/>
                    <a:gd name="T6" fmla="*/ 0 w 461"/>
                    <a:gd name="T7" fmla="*/ 0 h 281"/>
                    <a:gd name="T8" fmla="*/ 0 60000 65536"/>
                    <a:gd name="T9" fmla="*/ 0 60000 65536"/>
                    <a:gd name="T10" fmla="*/ 0 60000 65536"/>
                    <a:gd name="T11" fmla="*/ 0 60000 65536"/>
                    <a:gd name="T12" fmla="*/ 0 w 461"/>
                    <a:gd name="T13" fmla="*/ 0 h 281"/>
                    <a:gd name="T14" fmla="*/ 461 w 461"/>
                    <a:gd name="T15" fmla="*/ 281 h 281"/>
                  </a:gdLst>
                  <a:ahLst/>
                  <a:cxnLst>
                    <a:cxn ang="T8">
                      <a:pos x="T0" y="T1"/>
                    </a:cxn>
                    <a:cxn ang="T9">
                      <a:pos x="T2" y="T3"/>
                    </a:cxn>
                    <a:cxn ang="T10">
                      <a:pos x="T4" y="T5"/>
                    </a:cxn>
                    <a:cxn ang="T11">
                      <a:pos x="T6" y="T7"/>
                    </a:cxn>
                  </a:cxnLst>
                  <a:rect l="T12" t="T13" r="T14" b="T15"/>
                  <a:pathLst>
                    <a:path w="461" h="281">
                      <a:moveTo>
                        <a:pt x="0" y="132"/>
                      </a:moveTo>
                      <a:lnTo>
                        <a:pt x="461" y="281"/>
                      </a:lnTo>
                      <a:lnTo>
                        <a:pt x="173" y="0"/>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5" name="Freeform 469"/>
                <p:cNvSpPr>
                  <a:spLocks/>
                </p:cNvSpPr>
                <p:nvPr/>
              </p:nvSpPr>
              <p:spPr bwMode="auto">
                <a:xfrm>
                  <a:off x="2819" y="2484"/>
                  <a:ext cx="77" cy="80"/>
                </a:xfrm>
                <a:custGeom>
                  <a:avLst/>
                  <a:gdLst>
                    <a:gd name="T0" fmla="*/ 0 w 461"/>
                    <a:gd name="T1" fmla="*/ 0 h 484"/>
                    <a:gd name="T2" fmla="*/ 0 w 461"/>
                    <a:gd name="T3" fmla="*/ 0 h 484"/>
                    <a:gd name="T4" fmla="*/ 0 w 461"/>
                    <a:gd name="T5" fmla="*/ 0 h 484"/>
                    <a:gd name="T6" fmla="*/ 0 w 461"/>
                    <a:gd name="T7" fmla="*/ 0 h 484"/>
                    <a:gd name="T8" fmla="*/ 0 w 461"/>
                    <a:gd name="T9" fmla="*/ 0 h 484"/>
                    <a:gd name="T10" fmla="*/ 0 60000 65536"/>
                    <a:gd name="T11" fmla="*/ 0 60000 65536"/>
                    <a:gd name="T12" fmla="*/ 0 60000 65536"/>
                    <a:gd name="T13" fmla="*/ 0 60000 65536"/>
                    <a:gd name="T14" fmla="*/ 0 60000 65536"/>
                    <a:gd name="T15" fmla="*/ 0 w 461"/>
                    <a:gd name="T16" fmla="*/ 0 h 484"/>
                    <a:gd name="T17" fmla="*/ 461 w 461"/>
                    <a:gd name="T18" fmla="*/ 484 h 484"/>
                  </a:gdLst>
                  <a:ahLst/>
                  <a:cxnLst>
                    <a:cxn ang="T10">
                      <a:pos x="T0" y="T1"/>
                    </a:cxn>
                    <a:cxn ang="T11">
                      <a:pos x="T2" y="T3"/>
                    </a:cxn>
                    <a:cxn ang="T12">
                      <a:pos x="T4" y="T5"/>
                    </a:cxn>
                    <a:cxn ang="T13">
                      <a:pos x="T6" y="T7"/>
                    </a:cxn>
                    <a:cxn ang="T14">
                      <a:pos x="T8" y="T9"/>
                    </a:cxn>
                  </a:cxnLst>
                  <a:rect l="T15" t="T16" r="T17" b="T18"/>
                  <a:pathLst>
                    <a:path w="461" h="484">
                      <a:moveTo>
                        <a:pt x="197" y="484"/>
                      </a:moveTo>
                      <a:lnTo>
                        <a:pt x="0" y="132"/>
                      </a:lnTo>
                      <a:lnTo>
                        <a:pt x="173" y="0"/>
                      </a:lnTo>
                      <a:lnTo>
                        <a:pt x="461" y="281"/>
                      </a:lnTo>
                      <a:lnTo>
                        <a:pt x="197" y="48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6" name="Freeform 470"/>
                <p:cNvSpPr>
                  <a:spLocks/>
                </p:cNvSpPr>
                <p:nvPr/>
              </p:nvSpPr>
              <p:spPr bwMode="auto">
                <a:xfrm>
                  <a:off x="2848" y="2484"/>
                  <a:ext cx="80" cy="47"/>
                </a:xfrm>
                <a:custGeom>
                  <a:avLst/>
                  <a:gdLst>
                    <a:gd name="T0" fmla="*/ 0 w 483"/>
                    <a:gd name="T1" fmla="*/ 0 h 281"/>
                    <a:gd name="T2" fmla="*/ 0 w 483"/>
                    <a:gd name="T3" fmla="*/ 0 h 281"/>
                    <a:gd name="T4" fmla="*/ 0 w 483"/>
                    <a:gd name="T5" fmla="*/ 0 h 281"/>
                    <a:gd name="T6" fmla="*/ 0 w 483"/>
                    <a:gd name="T7" fmla="*/ 0 h 281"/>
                    <a:gd name="T8" fmla="*/ 0 60000 65536"/>
                    <a:gd name="T9" fmla="*/ 0 60000 65536"/>
                    <a:gd name="T10" fmla="*/ 0 60000 65536"/>
                    <a:gd name="T11" fmla="*/ 0 60000 65536"/>
                    <a:gd name="T12" fmla="*/ 0 w 483"/>
                    <a:gd name="T13" fmla="*/ 0 h 281"/>
                    <a:gd name="T14" fmla="*/ 483 w 483"/>
                    <a:gd name="T15" fmla="*/ 281 h 281"/>
                  </a:gdLst>
                  <a:ahLst/>
                  <a:cxnLst>
                    <a:cxn ang="T8">
                      <a:pos x="T0" y="T1"/>
                    </a:cxn>
                    <a:cxn ang="T9">
                      <a:pos x="T2" y="T3"/>
                    </a:cxn>
                    <a:cxn ang="T10">
                      <a:pos x="T4" y="T5"/>
                    </a:cxn>
                    <a:cxn ang="T11">
                      <a:pos x="T6" y="T7"/>
                    </a:cxn>
                  </a:cxnLst>
                  <a:rect l="T12" t="T13" r="T14" b="T15"/>
                  <a:pathLst>
                    <a:path w="483" h="281">
                      <a:moveTo>
                        <a:pt x="288" y="281"/>
                      </a:moveTo>
                      <a:lnTo>
                        <a:pt x="0" y="0"/>
                      </a:lnTo>
                      <a:lnTo>
                        <a:pt x="483" y="12"/>
                      </a:lnTo>
                      <a:lnTo>
                        <a:pt x="288"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7" name="Freeform 471"/>
                <p:cNvSpPr>
                  <a:spLocks/>
                </p:cNvSpPr>
                <p:nvPr/>
              </p:nvSpPr>
              <p:spPr bwMode="auto">
                <a:xfrm>
                  <a:off x="2848" y="2455"/>
                  <a:ext cx="80" cy="31"/>
                </a:xfrm>
                <a:custGeom>
                  <a:avLst/>
                  <a:gdLst>
                    <a:gd name="T0" fmla="*/ 0 w 483"/>
                    <a:gd name="T1" fmla="*/ 0 h 187"/>
                    <a:gd name="T2" fmla="*/ 0 w 483"/>
                    <a:gd name="T3" fmla="*/ 0 h 187"/>
                    <a:gd name="T4" fmla="*/ 0 w 483"/>
                    <a:gd name="T5" fmla="*/ 0 h 187"/>
                    <a:gd name="T6" fmla="*/ 0 w 483"/>
                    <a:gd name="T7" fmla="*/ 0 h 187"/>
                    <a:gd name="T8" fmla="*/ 0 60000 65536"/>
                    <a:gd name="T9" fmla="*/ 0 60000 65536"/>
                    <a:gd name="T10" fmla="*/ 0 60000 65536"/>
                    <a:gd name="T11" fmla="*/ 0 60000 65536"/>
                    <a:gd name="T12" fmla="*/ 0 w 483"/>
                    <a:gd name="T13" fmla="*/ 0 h 187"/>
                    <a:gd name="T14" fmla="*/ 483 w 483"/>
                    <a:gd name="T15" fmla="*/ 187 h 187"/>
                  </a:gdLst>
                  <a:ahLst/>
                  <a:cxnLst>
                    <a:cxn ang="T8">
                      <a:pos x="T0" y="T1"/>
                    </a:cxn>
                    <a:cxn ang="T9">
                      <a:pos x="T2" y="T3"/>
                    </a:cxn>
                    <a:cxn ang="T10">
                      <a:pos x="T4" y="T5"/>
                    </a:cxn>
                    <a:cxn ang="T11">
                      <a:pos x="T6" y="T7"/>
                    </a:cxn>
                  </a:cxnLst>
                  <a:rect l="T12" t="T13" r="T14" b="T15"/>
                  <a:pathLst>
                    <a:path w="483" h="187">
                      <a:moveTo>
                        <a:pt x="0" y="175"/>
                      </a:moveTo>
                      <a:lnTo>
                        <a:pt x="483" y="187"/>
                      </a:lnTo>
                      <a:lnTo>
                        <a:pt x="126" y="0"/>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48" name="Freeform 472"/>
                <p:cNvSpPr>
                  <a:spLocks/>
                </p:cNvSpPr>
                <p:nvPr/>
              </p:nvSpPr>
              <p:spPr bwMode="auto">
                <a:xfrm>
                  <a:off x="2848" y="2455"/>
                  <a:ext cx="80" cy="76"/>
                </a:xfrm>
                <a:custGeom>
                  <a:avLst/>
                  <a:gdLst>
                    <a:gd name="T0" fmla="*/ 0 w 483"/>
                    <a:gd name="T1" fmla="*/ 0 h 456"/>
                    <a:gd name="T2" fmla="*/ 0 w 483"/>
                    <a:gd name="T3" fmla="*/ 0 h 456"/>
                    <a:gd name="T4" fmla="*/ 0 w 483"/>
                    <a:gd name="T5" fmla="*/ 0 h 456"/>
                    <a:gd name="T6" fmla="*/ 0 w 483"/>
                    <a:gd name="T7" fmla="*/ 0 h 456"/>
                    <a:gd name="T8" fmla="*/ 0 w 483"/>
                    <a:gd name="T9" fmla="*/ 0 h 456"/>
                    <a:gd name="T10" fmla="*/ 0 60000 65536"/>
                    <a:gd name="T11" fmla="*/ 0 60000 65536"/>
                    <a:gd name="T12" fmla="*/ 0 60000 65536"/>
                    <a:gd name="T13" fmla="*/ 0 60000 65536"/>
                    <a:gd name="T14" fmla="*/ 0 60000 65536"/>
                    <a:gd name="T15" fmla="*/ 0 w 483"/>
                    <a:gd name="T16" fmla="*/ 0 h 456"/>
                    <a:gd name="T17" fmla="*/ 483 w 483"/>
                    <a:gd name="T18" fmla="*/ 456 h 456"/>
                  </a:gdLst>
                  <a:ahLst/>
                  <a:cxnLst>
                    <a:cxn ang="T10">
                      <a:pos x="T0" y="T1"/>
                    </a:cxn>
                    <a:cxn ang="T11">
                      <a:pos x="T2" y="T3"/>
                    </a:cxn>
                    <a:cxn ang="T12">
                      <a:pos x="T4" y="T5"/>
                    </a:cxn>
                    <a:cxn ang="T13">
                      <a:pos x="T6" y="T7"/>
                    </a:cxn>
                    <a:cxn ang="T14">
                      <a:pos x="T8" y="T9"/>
                    </a:cxn>
                  </a:cxnLst>
                  <a:rect l="T15" t="T16" r="T17" b="T18"/>
                  <a:pathLst>
                    <a:path w="483" h="456">
                      <a:moveTo>
                        <a:pt x="288" y="456"/>
                      </a:moveTo>
                      <a:lnTo>
                        <a:pt x="0" y="175"/>
                      </a:lnTo>
                      <a:lnTo>
                        <a:pt x="126" y="0"/>
                      </a:lnTo>
                      <a:lnTo>
                        <a:pt x="483" y="187"/>
                      </a:lnTo>
                      <a:lnTo>
                        <a:pt x="288" y="45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9" name="Freeform 473"/>
                <p:cNvSpPr>
                  <a:spLocks/>
                </p:cNvSpPr>
                <p:nvPr/>
              </p:nvSpPr>
              <p:spPr bwMode="auto">
                <a:xfrm>
                  <a:off x="2869" y="2430"/>
                  <a:ext cx="80" cy="56"/>
                </a:xfrm>
                <a:custGeom>
                  <a:avLst/>
                  <a:gdLst>
                    <a:gd name="T0" fmla="*/ 0 w 481"/>
                    <a:gd name="T1" fmla="*/ 0 h 337"/>
                    <a:gd name="T2" fmla="*/ 0 w 481"/>
                    <a:gd name="T3" fmla="*/ 0 h 337"/>
                    <a:gd name="T4" fmla="*/ 0 w 481"/>
                    <a:gd name="T5" fmla="*/ 0 h 337"/>
                    <a:gd name="T6" fmla="*/ 0 w 481"/>
                    <a:gd name="T7" fmla="*/ 0 h 337"/>
                    <a:gd name="T8" fmla="*/ 0 60000 65536"/>
                    <a:gd name="T9" fmla="*/ 0 60000 65536"/>
                    <a:gd name="T10" fmla="*/ 0 60000 65536"/>
                    <a:gd name="T11" fmla="*/ 0 60000 65536"/>
                    <a:gd name="T12" fmla="*/ 0 w 481"/>
                    <a:gd name="T13" fmla="*/ 0 h 337"/>
                    <a:gd name="T14" fmla="*/ 481 w 481"/>
                    <a:gd name="T15" fmla="*/ 337 h 337"/>
                  </a:gdLst>
                  <a:ahLst/>
                  <a:cxnLst>
                    <a:cxn ang="T8">
                      <a:pos x="T0" y="T1"/>
                    </a:cxn>
                    <a:cxn ang="T9">
                      <a:pos x="T2" y="T3"/>
                    </a:cxn>
                    <a:cxn ang="T10">
                      <a:pos x="T4" y="T5"/>
                    </a:cxn>
                    <a:cxn ang="T11">
                      <a:pos x="T6" y="T7"/>
                    </a:cxn>
                  </a:cxnLst>
                  <a:rect l="T12" t="T13" r="T14" b="T15"/>
                  <a:pathLst>
                    <a:path w="481" h="337">
                      <a:moveTo>
                        <a:pt x="357" y="337"/>
                      </a:moveTo>
                      <a:lnTo>
                        <a:pt x="0" y="150"/>
                      </a:lnTo>
                      <a:lnTo>
                        <a:pt x="481" y="0"/>
                      </a:lnTo>
                      <a:lnTo>
                        <a:pt x="357"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0" name="Freeform 474"/>
                <p:cNvSpPr>
                  <a:spLocks/>
                </p:cNvSpPr>
                <p:nvPr/>
              </p:nvSpPr>
              <p:spPr bwMode="auto">
                <a:xfrm>
                  <a:off x="2869" y="2415"/>
                  <a:ext cx="80" cy="40"/>
                </a:xfrm>
                <a:custGeom>
                  <a:avLst/>
                  <a:gdLst>
                    <a:gd name="T0" fmla="*/ 0 w 481"/>
                    <a:gd name="T1" fmla="*/ 0 h 239"/>
                    <a:gd name="T2" fmla="*/ 0 w 481"/>
                    <a:gd name="T3" fmla="*/ 0 h 239"/>
                    <a:gd name="T4" fmla="*/ 0 w 481"/>
                    <a:gd name="T5" fmla="*/ 0 h 239"/>
                    <a:gd name="T6" fmla="*/ 0 w 481"/>
                    <a:gd name="T7" fmla="*/ 0 h 239"/>
                    <a:gd name="T8" fmla="*/ 0 60000 65536"/>
                    <a:gd name="T9" fmla="*/ 0 60000 65536"/>
                    <a:gd name="T10" fmla="*/ 0 60000 65536"/>
                    <a:gd name="T11" fmla="*/ 0 60000 65536"/>
                    <a:gd name="T12" fmla="*/ 0 w 481"/>
                    <a:gd name="T13" fmla="*/ 0 h 239"/>
                    <a:gd name="T14" fmla="*/ 481 w 481"/>
                    <a:gd name="T15" fmla="*/ 239 h 239"/>
                  </a:gdLst>
                  <a:ahLst/>
                  <a:cxnLst>
                    <a:cxn ang="T8">
                      <a:pos x="T0" y="T1"/>
                    </a:cxn>
                    <a:cxn ang="T9">
                      <a:pos x="T2" y="T3"/>
                    </a:cxn>
                    <a:cxn ang="T10">
                      <a:pos x="T4" y="T5"/>
                    </a:cxn>
                    <a:cxn ang="T11">
                      <a:pos x="T6" y="T7"/>
                    </a:cxn>
                  </a:cxnLst>
                  <a:rect l="T12" t="T13" r="T14" b="T15"/>
                  <a:pathLst>
                    <a:path w="481" h="239">
                      <a:moveTo>
                        <a:pt x="0" y="239"/>
                      </a:moveTo>
                      <a:lnTo>
                        <a:pt x="481" y="89"/>
                      </a:lnTo>
                      <a:lnTo>
                        <a:pt x="89" y="0"/>
                      </a:lnTo>
                      <a:lnTo>
                        <a:pt x="0"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1" name="Freeform 475"/>
                <p:cNvSpPr>
                  <a:spLocks/>
                </p:cNvSpPr>
                <p:nvPr/>
              </p:nvSpPr>
              <p:spPr bwMode="auto">
                <a:xfrm>
                  <a:off x="2869" y="2415"/>
                  <a:ext cx="80" cy="71"/>
                </a:xfrm>
                <a:custGeom>
                  <a:avLst/>
                  <a:gdLst>
                    <a:gd name="T0" fmla="*/ 0 w 481"/>
                    <a:gd name="T1" fmla="*/ 0 h 426"/>
                    <a:gd name="T2" fmla="*/ 0 w 481"/>
                    <a:gd name="T3" fmla="*/ 0 h 426"/>
                    <a:gd name="T4" fmla="*/ 0 w 481"/>
                    <a:gd name="T5" fmla="*/ 0 h 426"/>
                    <a:gd name="T6" fmla="*/ 0 w 481"/>
                    <a:gd name="T7" fmla="*/ 0 h 426"/>
                    <a:gd name="T8" fmla="*/ 0 w 481"/>
                    <a:gd name="T9" fmla="*/ 0 h 426"/>
                    <a:gd name="T10" fmla="*/ 0 60000 65536"/>
                    <a:gd name="T11" fmla="*/ 0 60000 65536"/>
                    <a:gd name="T12" fmla="*/ 0 60000 65536"/>
                    <a:gd name="T13" fmla="*/ 0 60000 65536"/>
                    <a:gd name="T14" fmla="*/ 0 60000 65536"/>
                    <a:gd name="T15" fmla="*/ 0 w 481"/>
                    <a:gd name="T16" fmla="*/ 0 h 426"/>
                    <a:gd name="T17" fmla="*/ 481 w 481"/>
                    <a:gd name="T18" fmla="*/ 426 h 426"/>
                  </a:gdLst>
                  <a:ahLst/>
                  <a:cxnLst>
                    <a:cxn ang="T10">
                      <a:pos x="T0" y="T1"/>
                    </a:cxn>
                    <a:cxn ang="T11">
                      <a:pos x="T2" y="T3"/>
                    </a:cxn>
                    <a:cxn ang="T12">
                      <a:pos x="T4" y="T5"/>
                    </a:cxn>
                    <a:cxn ang="T13">
                      <a:pos x="T6" y="T7"/>
                    </a:cxn>
                    <a:cxn ang="T14">
                      <a:pos x="T8" y="T9"/>
                    </a:cxn>
                  </a:cxnLst>
                  <a:rect l="T15" t="T16" r="T17" b="T18"/>
                  <a:pathLst>
                    <a:path w="481" h="426">
                      <a:moveTo>
                        <a:pt x="357" y="426"/>
                      </a:moveTo>
                      <a:lnTo>
                        <a:pt x="0" y="239"/>
                      </a:lnTo>
                      <a:lnTo>
                        <a:pt x="89" y="0"/>
                      </a:lnTo>
                      <a:lnTo>
                        <a:pt x="481" y="89"/>
                      </a:lnTo>
                      <a:lnTo>
                        <a:pt x="357" y="42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2" name="Freeform 476"/>
                <p:cNvSpPr>
                  <a:spLocks/>
                </p:cNvSpPr>
                <p:nvPr/>
              </p:nvSpPr>
              <p:spPr bwMode="auto">
                <a:xfrm>
                  <a:off x="2883" y="2371"/>
                  <a:ext cx="72" cy="59"/>
                </a:xfrm>
                <a:custGeom>
                  <a:avLst/>
                  <a:gdLst>
                    <a:gd name="T0" fmla="*/ 0 w 426"/>
                    <a:gd name="T1" fmla="*/ 0 h 355"/>
                    <a:gd name="T2" fmla="*/ 0 w 426"/>
                    <a:gd name="T3" fmla="*/ 0 h 355"/>
                    <a:gd name="T4" fmla="*/ 0 w 426"/>
                    <a:gd name="T5" fmla="*/ 0 h 355"/>
                    <a:gd name="T6" fmla="*/ 0 w 426"/>
                    <a:gd name="T7" fmla="*/ 0 h 355"/>
                    <a:gd name="T8" fmla="*/ 0 60000 65536"/>
                    <a:gd name="T9" fmla="*/ 0 60000 65536"/>
                    <a:gd name="T10" fmla="*/ 0 60000 65536"/>
                    <a:gd name="T11" fmla="*/ 0 60000 65536"/>
                    <a:gd name="T12" fmla="*/ 0 w 426"/>
                    <a:gd name="T13" fmla="*/ 0 h 355"/>
                    <a:gd name="T14" fmla="*/ 426 w 426"/>
                    <a:gd name="T15" fmla="*/ 355 h 355"/>
                  </a:gdLst>
                  <a:ahLst/>
                  <a:cxnLst>
                    <a:cxn ang="T8">
                      <a:pos x="T0" y="T1"/>
                    </a:cxn>
                    <a:cxn ang="T9">
                      <a:pos x="T2" y="T3"/>
                    </a:cxn>
                    <a:cxn ang="T10">
                      <a:pos x="T4" y="T5"/>
                    </a:cxn>
                    <a:cxn ang="T11">
                      <a:pos x="T6" y="T7"/>
                    </a:cxn>
                  </a:cxnLst>
                  <a:rect l="T12" t="T13" r="T14" b="T15"/>
                  <a:pathLst>
                    <a:path w="426" h="355">
                      <a:moveTo>
                        <a:pt x="392" y="355"/>
                      </a:moveTo>
                      <a:lnTo>
                        <a:pt x="0" y="266"/>
                      </a:lnTo>
                      <a:lnTo>
                        <a:pt x="426" y="0"/>
                      </a:lnTo>
                      <a:lnTo>
                        <a:pt x="392" y="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3" name="Freeform 477"/>
                <p:cNvSpPr>
                  <a:spLocks/>
                </p:cNvSpPr>
                <p:nvPr/>
              </p:nvSpPr>
              <p:spPr bwMode="auto">
                <a:xfrm>
                  <a:off x="2883" y="2371"/>
                  <a:ext cx="72" cy="44"/>
                </a:xfrm>
                <a:custGeom>
                  <a:avLst/>
                  <a:gdLst>
                    <a:gd name="T0" fmla="*/ 0 w 426"/>
                    <a:gd name="T1" fmla="*/ 0 h 266"/>
                    <a:gd name="T2" fmla="*/ 0 w 426"/>
                    <a:gd name="T3" fmla="*/ 0 h 266"/>
                    <a:gd name="T4" fmla="*/ 0 w 426"/>
                    <a:gd name="T5" fmla="*/ 0 h 266"/>
                    <a:gd name="T6" fmla="*/ 0 w 426"/>
                    <a:gd name="T7" fmla="*/ 0 h 266"/>
                    <a:gd name="T8" fmla="*/ 0 60000 65536"/>
                    <a:gd name="T9" fmla="*/ 0 60000 65536"/>
                    <a:gd name="T10" fmla="*/ 0 60000 65536"/>
                    <a:gd name="T11" fmla="*/ 0 60000 65536"/>
                    <a:gd name="T12" fmla="*/ 0 w 426"/>
                    <a:gd name="T13" fmla="*/ 0 h 266"/>
                    <a:gd name="T14" fmla="*/ 426 w 426"/>
                    <a:gd name="T15" fmla="*/ 266 h 266"/>
                  </a:gdLst>
                  <a:ahLst/>
                  <a:cxnLst>
                    <a:cxn ang="T8">
                      <a:pos x="T0" y="T1"/>
                    </a:cxn>
                    <a:cxn ang="T9">
                      <a:pos x="T2" y="T3"/>
                    </a:cxn>
                    <a:cxn ang="T10">
                      <a:pos x="T4" y="T5"/>
                    </a:cxn>
                    <a:cxn ang="T11">
                      <a:pos x="T6" y="T7"/>
                    </a:cxn>
                  </a:cxnLst>
                  <a:rect l="T12" t="T13" r="T14" b="T15"/>
                  <a:pathLst>
                    <a:path w="426" h="266">
                      <a:moveTo>
                        <a:pt x="0" y="266"/>
                      </a:moveTo>
                      <a:lnTo>
                        <a:pt x="426" y="0"/>
                      </a:lnTo>
                      <a:lnTo>
                        <a:pt x="25" y="12"/>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4" name="Freeform 478"/>
                <p:cNvSpPr>
                  <a:spLocks/>
                </p:cNvSpPr>
                <p:nvPr/>
              </p:nvSpPr>
              <p:spPr bwMode="auto">
                <a:xfrm>
                  <a:off x="2883" y="2371"/>
                  <a:ext cx="72" cy="59"/>
                </a:xfrm>
                <a:custGeom>
                  <a:avLst/>
                  <a:gdLst>
                    <a:gd name="T0" fmla="*/ 0 w 426"/>
                    <a:gd name="T1" fmla="*/ 0 h 355"/>
                    <a:gd name="T2" fmla="*/ 0 w 426"/>
                    <a:gd name="T3" fmla="*/ 0 h 355"/>
                    <a:gd name="T4" fmla="*/ 0 w 426"/>
                    <a:gd name="T5" fmla="*/ 0 h 355"/>
                    <a:gd name="T6" fmla="*/ 0 w 426"/>
                    <a:gd name="T7" fmla="*/ 0 h 355"/>
                    <a:gd name="T8" fmla="*/ 0 w 426"/>
                    <a:gd name="T9" fmla="*/ 0 h 355"/>
                    <a:gd name="T10" fmla="*/ 0 60000 65536"/>
                    <a:gd name="T11" fmla="*/ 0 60000 65536"/>
                    <a:gd name="T12" fmla="*/ 0 60000 65536"/>
                    <a:gd name="T13" fmla="*/ 0 60000 65536"/>
                    <a:gd name="T14" fmla="*/ 0 60000 65536"/>
                    <a:gd name="T15" fmla="*/ 0 w 426"/>
                    <a:gd name="T16" fmla="*/ 0 h 355"/>
                    <a:gd name="T17" fmla="*/ 426 w 426"/>
                    <a:gd name="T18" fmla="*/ 355 h 355"/>
                  </a:gdLst>
                  <a:ahLst/>
                  <a:cxnLst>
                    <a:cxn ang="T10">
                      <a:pos x="T0" y="T1"/>
                    </a:cxn>
                    <a:cxn ang="T11">
                      <a:pos x="T2" y="T3"/>
                    </a:cxn>
                    <a:cxn ang="T12">
                      <a:pos x="T4" y="T5"/>
                    </a:cxn>
                    <a:cxn ang="T13">
                      <a:pos x="T6" y="T7"/>
                    </a:cxn>
                    <a:cxn ang="T14">
                      <a:pos x="T8" y="T9"/>
                    </a:cxn>
                  </a:cxnLst>
                  <a:rect l="T15" t="T16" r="T17" b="T18"/>
                  <a:pathLst>
                    <a:path w="426" h="355">
                      <a:moveTo>
                        <a:pt x="392" y="355"/>
                      </a:moveTo>
                      <a:lnTo>
                        <a:pt x="0" y="266"/>
                      </a:lnTo>
                      <a:lnTo>
                        <a:pt x="25" y="12"/>
                      </a:lnTo>
                      <a:lnTo>
                        <a:pt x="426" y="0"/>
                      </a:lnTo>
                      <a:lnTo>
                        <a:pt x="392" y="35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5" name="Freeform 479"/>
                <p:cNvSpPr>
                  <a:spLocks/>
                </p:cNvSpPr>
                <p:nvPr/>
              </p:nvSpPr>
              <p:spPr bwMode="auto">
                <a:xfrm>
                  <a:off x="2888" y="2312"/>
                  <a:ext cx="67" cy="61"/>
                </a:xfrm>
                <a:custGeom>
                  <a:avLst/>
                  <a:gdLst>
                    <a:gd name="T0" fmla="*/ 0 w 401"/>
                    <a:gd name="T1" fmla="*/ 0 h 365"/>
                    <a:gd name="T2" fmla="*/ 0 w 401"/>
                    <a:gd name="T3" fmla="*/ 0 h 365"/>
                    <a:gd name="T4" fmla="*/ 0 w 401"/>
                    <a:gd name="T5" fmla="*/ 0 h 365"/>
                    <a:gd name="T6" fmla="*/ 0 w 401"/>
                    <a:gd name="T7" fmla="*/ 0 h 365"/>
                    <a:gd name="T8" fmla="*/ 0 60000 65536"/>
                    <a:gd name="T9" fmla="*/ 0 60000 65536"/>
                    <a:gd name="T10" fmla="*/ 0 60000 65536"/>
                    <a:gd name="T11" fmla="*/ 0 60000 65536"/>
                    <a:gd name="T12" fmla="*/ 0 w 401"/>
                    <a:gd name="T13" fmla="*/ 0 h 365"/>
                    <a:gd name="T14" fmla="*/ 401 w 401"/>
                    <a:gd name="T15" fmla="*/ 365 h 365"/>
                  </a:gdLst>
                  <a:ahLst/>
                  <a:cxnLst>
                    <a:cxn ang="T8">
                      <a:pos x="T0" y="T1"/>
                    </a:cxn>
                    <a:cxn ang="T9">
                      <a:pos x="T2" y="T3"/>
                    </a:cxn>
                    <a:cxn ang="T10">
                      <a:pos x="T4" y="T5"/>
                    </a:cxn>
                    <a:cxn ang="T11">
                      <a:pos x="T6" y="T7"/>
                    </a:cxn>
                  </a:cxnLst>
                  <a:rect l="T12" t="T13" r="T14" b="T15"/>
                  <a:pathLst>
                    <a:path w="401" h="365">
                      <a:moveTo>
                        <a:pt x="401" y="353"/>
                      </a:moveTo>
                      <a:lnTo>
                        <a:pt x="0" y="365"/>
                      </a:lnTo>
                      <a:lnTo>
                        <a:pt x="345" y="0"/>
                      </a:lnTo>
                      <a:lnTo>
                        <a:pt x="401"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6" name="Freeform 480"/>
                <p:cNvSpPr>
                  <a:spLocks/>
                </p:cNvSpPr>
                <p:nvPr/>
              </p:nvSpPr>
              <p:spPr bwMode="auto">
                <a:xfrm>
                  <a:off x="2881" y="2312"/>
                  <a:ext cx="64" cy="61"/>
                </a:xfrm>
                <a:custGeom>
                  <a:avLst/>
                  <a:gdLst>
                    <a:gd name="T0" fmla="*/ 0 w 386"/>
                    <a:gd name="T1" fmla="*/ 0 h 365"/>
                    <a:gd name="T2" fmla="*/ 0 w 386"/>
                    <a:gd name="T3" fmla="*/ 0 h 365"/>
                    <a:gd name="T4" fmla="*/ 0 w 386"/>
                    <a:gd name="T5" fmla="*/ 0 h 365"/>
                    <a:gd name="T6" fmla="*/ 0 w 386"/>
                    <a:gd name="T7" fmla="*/ 0 h 365"/>
                    <a:gd name="T8" fmla="*/ 0 60000 65536"/>
                    <a:gd name="T9" fmla="*/ 0 60000 65536"/>
                    <a:gd name="T10" fmla="*/ 0 60000 65536"/>
                    <a:gd name="T11" fmla="*/ 0 60000 65536"/>
                    <a:gd name="T12" fmla="*/ 0 w 386"/>
                    <a:gd name="T13" fmla="*/ 0 h 365"/>
                    <a:gd name="T14" fmla="*/ 386 w 386"/>
                    <a:gd name="T15" fmla="*/ 365 h 365"/>
                  </a:gdLst>
                  <a:ahLst/>
                  <a:cxnLst>
                    <a:cxn ang="T8">
                      <a:pos x="T0" y="T1"/>
                    </a:cxn>
                    <a:cxn ang="T9">
                      <a:pos x="T2" y="T3"/>
                    </a:cxn>
                    <a:cxn ang="T10">
                      <a:pos x="T4" y="T5"/>
                    </a:cxn>
                    <a:cxn ang="T11">
                      <a:pos x="T6" y="T7"/>
                    </a:cxn>
                  </a:cxnLst>
                  <a:rect l="T12" t="T13" r="T14" b="T15"/>
                  <a:pathLst>
                    <a:path w="386" h="365">
                      <a:moveTo>
                        <a:pt x="41" y="365"/>
                      </a:moveTo>
                      <a:lnTo>
                        <a:pt x="386" y="0"/>
                      </a:lnTo>
                      <a:lnTo>
                        <a:pt x="0" y="114"/>
                      </a:lnTo>
                      <a:lnTo>
                        <a:pt x="41" y="3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7" name="Freeform 481"/>
                <p:cNvSpPr>
                  <a:spLocks/>
                </p:cNvSpPr>
                <p:nvPr/>
              </p:nvSpPr>
              <p:spPr bwMode="auto">
                <a:xfrm>
                  <a:off x="2881" y="2312"/>
                  <a:ext cx="74" cy="61"/>
                </a:xfrm>
                <a:custGeom>
                  <a:avLst/>
                  <a:gdLst>
                    <a:gd name="T0" fmla="*/ 0 w 442"/>
                    <a:gd name="T1" fmla="*/ 0 h 365"/>
                    <a:gd name="T2" fmla="*/ 0 w 442"/>
                    <a:gd name="T3" fmla="*/ 0 h 365"/>
                    <a:gd name="T4" fmla="*/ 0 w 442"/>
                    <a:gd name="T5" fmla="*/ 0 h 365"/>
                    <a:gd name="T6" fmla="*/ 0 w 442"/>
                    <a:gd name="T7" fmla="*/ 0 h 365"/>
                    <a:gd name="T8" fmla="*/ 0 w 442"/>
                    <a:gd name="T9" fmla="*/ 0 h 365"/>
                    <a:gd name="T10" fmla="*/ 0 60000 65536"/>
                    <a:gd name="T11" fmla="*/ 0 60000 65536"/>
                    <a:gd name="T12" fmla="*/ 0 60000 65536"/>
                    <a:gd name="T13" fmla="*/ 0 60000 65536"/>
                    <a:gd name="T14" fmla="*/ 0 60000 65536"/>
                    <a:gd name="T15" fmla="*/ 0 w 442"/>
                    <a:gd name="T16" fmla="*/ 0 h 365"/>
                    <a:gd name="T17" fmla="*/ 442 w 442"/>
                    <a:gd name="T18" fmla="*/ 365 h 365"/>
                  </a:gdLst>
                  <a:ahLst/>
                  <a:cxnLst>
                    <a:cxn ang="T10">
                      <a:pos x="T0" y="T1"/>
                    </a:cxn>
                    <a:cxn ang="T11">
                      <a:pos x="T2" y="T3"/>
                    </a:cxn>
                    <a:cxn ang="T12">
                      <a:pos x="T4" y="T5"/>
                    </a:cxn>
                    <a:cxn ang="T13">
                      <a:pos x="T6" y="T7"/>
                    </a:cxn>
                    <a:cxn ang="T14">
                      <a:pos x="T8" y="T9"/>
                    </a:cxn>
                  </a:cxnLst>
                  <a:rect l="T15" t="T16" r="T17" b="T18"/>
                  <a:pathLst>
                    <a:path w="442" h="365">
                      <a:moveTo>
                        <a:pt x="442" y="353"/>
                      </a:moveTo>
                      <a:lnTo>
                        <a:pt x="41" y="365"/>
                      </a:lnTo>
                      <a:lnTo>
                        <a:pt x="0" y="114"/>
                      </a:lnTo>
                      <a:lnTo>
                        <a:pt x="386" y="0"/>
                      </a:lnTo>
                      <a:lnTo>
                        <a:pt x="442" y="35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8" name="Freeform 482"/>
                <p:cNvSpPr>
                  <a:spLocks/>
                </p:cNvSpPr>
                <p:nvPr/>
              </p:nvSpPr>
              <p:spPr bwMode="auto">
                <a:xfrm>
                  <a:off x="2881" y="2275"/>
                  <a:ext cx="64" cy="56"/>
                </a:xfrm>
                <a:custGeom>
                  <a:avLst/>
                  <a:gdLst>
                    <a:gd name="T0" fmla="*/ 0 w 386"/>
                    <a:gd name="T1" fmla="*/ 0 h 334"/>
                    <a:gd name="T2" fmla="*/ 0 w 386"/>
                    <a:gd name="T3" fmla="*/ 0 h 334"/>
                    <a:gd name="T4" fmla="*/ 0 w 386"/>
                    <a:gd name="T5" fmla="*/ 0 h 334"/>
                    <a:gd name="T6" fmla="*/ 0 w 386"/>
                    <a:gd name="T7" fmla="*/ 0 h 334"/>
                    <a:gd name="T8" fmla="*/ 0 60000 65536"/>
                    <a:gd name="T9" fmla="*/ 0 60000 65536"/>
                    <a:gd name="T10" fmla="*/ 0 60000 65536"/>
                    <a:gd name="T11" fmla="*/ 0 60000 65536"/>
                    <a:gd name="T12" fmla="*/ 0 w 386"/>
                    <a:gd name="T13" fmla="*/ 0 h 334"/>
                    <a:gd name="T14" fmla="*/ 386 w 386"/>
                    <a:gd name="T15" fmla="*/ 334 h 334"/>
                  </a:gdLst>
                  <a:ahLst/>
                  <a:cxnLst>
                    <a:cxn ang="T8">
                      <a:pos x="T0" y="T1"/>
                    </a:cxn>
                    <a:cxn ang="T9">
                      <a:pos x="T2" y="T3"/>
                    </a:cxn>
                    <a:cxn ang="T10">
                      <a:pos x="T4" y="T5"/>
                    </a:cxn>
                    <a:cxn ang="T11">
                      <a:pos x="T6" y="T7"/>
                    </a:cxn>
                  </a:cxnLst>
                  <a:rect l="T12" t="T13" r="T14" b="T15"/>
                  <a:pathLst>
                    <a:path w="386" h="334">
                      <a:moveTo>
                        <a:pt x="386" y="220"/>
                      </a:moveTo>
                      <a:lnTo>
                        <a:pt x="0" y="334"/>
                      </a:lnTo>
                      <a:lnTo>
                        <a:pt x="292" y="0"/>
                      </a:lnTo>
                      <a:lnTo>
                        <a:pt x="386"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59" name="Freeform 483"/>
                <p:cNvSpPr>
                  <a:spLocks/>
                </p:cNvSpPr>
                <p:nvPr/>
              </p:nvSpPr>
              <p:spPr bwMode="auto">
                <a:xfrm>
                  <a:off x="2871" y="2275"/>
                  <a:ext cx="58" cy="56"/>
                </a:xfrm>
                <a:custGeom>
                  <a:avLst/>
                  <a:gdLst>
                    <a:gd name="T0" fmla="*/ 0 w 350"/>
                    <a:gd name="T1" fmla="*/ 0 h 334"/>
                    <a:gd name="T2" fmla="*/ 0 w 350"/>
                    <a:gd name="T3" fmla="*/ 0 h 334"/>
                    <a:gd name="T4" fmla="*/ 0 w 350"/>
                    <a:gd name="T5" fmla="*/ 0 h 334"/>
                    <a:gd name="T6" fmla="*/ 0 w 350"/>
                    <a:gd name="T7" fmla="*/ 0 h 334"/>
                    <a:gd name="T8" fmla="*/ 0 60000 65536"/>
                    <a:gd name="T9" fmla="*/ 0 60000 65536"/>
                    <a:gd name="T10" fmla="*/ 0 60000 65536"/>
                    <a:gd name="T11" fmla="*/ 0 60000 65536"/>
                    <a:gd name="T12" fmla="*/ 0 w 350"/>
                    <a:gd name="T13" fmla="*/ 0 h 334"/>
                    <a:gd name="T14" fmla="*/ 350 w 350"/>
                    <a:gd name="T15" fmla="*/ 334 h 334"/>
                  </a:gdLst>
                  <a:ahLst/>
                  <a:cxnLst>
                    <a:cxn ang="T8">
                      <a:pos x="T0" y="T1"/>
                    </a:cxn>
                    <a:cxn ang="T9">
                      <a:pos x="T2" y="T3"/>
                    </a:cxn>
                    <a:cxn ang="T10">
                      <a:pos x="T4" y="T5"/>
                    </a:cxn>
                    <a:cxn ang="T11">
                      <a:pos x="T6" y="T7"/>
                    </a:cxn>
                  </a:cxnLst>
                  <a:rect l="T12" t="T13" r="T14" b="T15"/>
                  <a:pathLst>
                    <a:path w="350" h="334">
                      <a:moveTo>
                        <a:pt x="58" y="334"/>
                      </a:moveTo>
                      <a:lnTo>
                        <a:pt x="350" y="0"/>
                      </a:lnTo>
                      <a:lnTo>
                        <a:pt x="0" y="200"/>
                      </a:lnTo>
                      <a:lnTo>
                        <a:pt x="58"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0" name="Freeform 484"/>
                <p:cNvSpPr>
                  <a:spLocks/>
                </p:cNvSpPr>
                <p:nvPr/>
              </p:nvSpPr>
              <p:spPr bwMode="auto">
                <a:xfrm>
                  <a:off x="2871" y="2275"/>
                  <a:ext cx="74" cy="56"/>
                </a:xfrm>
                <a:custGeom>
                  <a:avLst/>
                  <a:gdLst>
                    <a:gd name="T0" fmla="*/ 0 w 444"/>
                    <a:gd name="T1" fmla="*/ 0 h 334"/>
                    <a:gd name="T2" fmla="*/ 0 w 444"/>
                    <a:gd name="T3" fmla="*/ 0 h 334"/>
                    <a:gd name="T4" fmla="*/ 0 w 444"/>
                    <a:gd name="T5" fmla="*/ 0 h 334"/>
                    <a:gd name="T6" fmla="*/ 0 w 444"/>
                    <a:gd name="T7" fmla="*/ 0 h 334"/>
                    <a:gd name="T8" fmla="*/ 0 w 444"/>
                    <a:gd name="T9" fmla="*/ 0 h 334"/>
                    <a:gd name="T10" fmla="*/ 0 60000 65536"/>
                    <a:gd name="T11" fmla="*/ 0 60000 65536"/>
                    <a:gd name="T12" fmla="*/ 0 60000 65536"/>
                    <a:gd name="T13" fmla="*/ 0 60000 65536"/>
                    <a:gd name="T14" fmla="*/ 0 60000 65536"/>
                    <a:gd name="T15" fmla="*/ 0 w 444"/>
                    <a:gd name="T16" fmla="*/ 0 h 334"/>
                    <a:gd name="T17" fmla="*/ 444 w 444"/>
                    <a:gd name="T18" fmla="*/ 334 h 334"/>
                  </a:gdLst>
                  <a:ahLst/>
                  <a:cxnLst>
                    <a:cxn ang="T10">
                      <a:pos x="T0" y="T1"/>
                    </a:cxn>
                    <a:cxn ang="T11">
                      <a:pos x="T2" y="T3"/>
                    </a:cxn>
                    <a:cxn ang="T12">
                      <a:pos x="T4" y="T5"/>
                    </a:cxn>
                    <a:cxn ang="T13">
                      <a:pos x="T6" y="T7"/>
                    </a:cxn>
                    <a:cxn ang="T14">
                      <a:pos x="T8" y="T9"/>
                    </a:cxn>
                  </a:cxnLst>
                  <a:rect l="T15" t="T16" r="T17" b="T18"/>
                  <a:pathLst>
                    <a:path w="444" h="334">
                      <a:moveTo>
                        <a:pt x="444" y="220"/>
                      </a:moveTo>
                      <a:lnTo>
                        <a:pt x="58" y="334"/>
                      </a:lnTo>
                      <a:lnTo>
                        <a:pt x="0" y="200"/>
                      </a:lnTo>
                      <a:lnTo>
                        <a:pt x="350" y="0"/>
                      </a:lnTo>
                      <a:lnTo>
                        <a:pt x="444" y="22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1" name="Freeform 485"/>
                <p:cNvSpPr>
                  <a:spLocks/>
                </p:cNvSpPr>
                <p:nvPr/>
              </p:nvSpPr>
              <p:spPr bwMode="auto">
                <a:xfrm>
                  <a:off x="2871" y="2243"/>
                  <a:ext cx="58" cy="65"/>
                </a:xfrm>
                <a:custGeom>
                  <a:avLst/>
                  <a:gdLst>
                    <a:gd name="T0" fmla="*/ 0 w 350"/>
                    <a:gd name="T1" fmla="*/ 0 h 393"/>
                    <a:gd name="T2" fmla="*/ 0 w 350"/>
                    <a:gd name="T3" fmla="*/ 0 h 393"/>
                    <a:gd name="T4" fmla="*/ 0 w 350"/>
                    <a:gd name="T5" fmla="*/ 0 h 393"/>
                    <a:gd name="T6" fmla="*/ 0 w 350"/>
                    <a:gd name="T7" fmla="*/ 0 h 393"/>
                    <a:gd name="T8" fmla="*/ 0 60000 65536"/>
                    <a:gd name="T9" fmla="*/ 0 60000 65536"/>
                    <a:gd name="T10" fmla="*/ 0 60000 65536"/>
                    <a:gd name="T11" fmla="*/ 0 60000 65536"/>
                    <a:gd name="T12" fmla="*/ 0 w 350"/>
                    <a:gd name="T13" fmla="*/ 0 h 393"/>
                    <a:gd name="T14" fmla="*/ 350 w 350"/>
                    <a:gd name="T15" fmla="*/ 393 h 393"/>
                  </a:gdLst>
                  <a:ahLst/>
                  <a:cxnLst>
                    <a:cxn ang="T8">
                      <a:pos x="T0" y="T1"/>
                    </a:cxn>
                    <a:cxn ang="T9">
                      <a:pos x="T2" y="T3"/>
                    </a:cxn>
                    <a:cxn ang="T10">
                      <a:pos x="T4" y="T5"/>
                    </a:cxn>
                    <a:cxn ang="T11">
                      <a:pos x="T6" y="T7"/>
                    </a:cxn>
                  </a:cxnLst>
                  <a:rect l="T12" t="T13" r="T14" b="T15"/>
                  <a:pathLst>
                    <a:path w="350" h="393">
                      <a:moveTo>
                        <a:pt x="350" y="193"/>
                      </a:moveTo>
                      <a:lnTo>
                        <a:pt x="0" y="393"/>
                      </a:lnTo>
                      <a:lnTo>
                        <a:pt x="207" y="0"/>
                      </a:lnTo>
                      <a:lnTo>
                        <a:pt x="35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2" name="Freeform 486"/>
                <p:cNvSpPr>
                  <a:spLocks/>
                </p:cNvSpPr>
                <p:nvPr/>
              </p:nvSpPr>
              <p:spPr bwMode="auto">
                <a:xfrm>
                  <a:off x="2857" y="2243"/>
                  <a:ext cx="49" cy="65"/>
                </a:xfrm>
                <a:custGeom>
                  <a:avLst/>
                  <a:gdLst>
                    <a:gd name="T0" fmla="*/ 0 w 294"/>
                    <a:gd name="T1" fmla="*/ 0 h 393"/>
                    <a:gd name="T2" fmla="*/ 0 w 294"/>
                    <a:gd name="T3" fmla="*/ 0 h 393"/>
                    <a:gd name="T4" fmla="*/ 0 w 294"/>
                    <a:gd name="T5" fmla="*/ 0 h 393"/>
                    <a:gd name="T6" fmla="*/ 0 w 294"/>
                    <a:gd name="T7" fmla="*/ 0 h 393"/>
                    <a:gd name="T8" fmla="*/ 0 60000 65536"/>
                    <a:gd name="T9" fmla="*/ 0 60000 65536"/>
                    <a:gd name="T10" fmla="*/ 0 60000 65536"/>
                    <a:gd name="T11" fmla="*/ 0 60000 65536"/>
                    <a:gd name="T12" fmla="*/ 0 w 294"/>
                    <a:gd name="T13" fmla="*/ 0 h 393"/>
                    <a:gd name="T14" fmla="*/ 294 w 294"/>
                    <a:gd name="T15" fmla="*/ 393 h 393"/>
                  </a:gdLst>
                  <a:ahLst/>
                  <a:cxnLst>
                    <a:cxn ang="T8">
                      <a:pos x="T0" y="T1"/>
                    </a:cxn>
                    <a:cxn ang="T9">
                      <a:pos x="T2" y="T3"/>
                    </a:cxn>
                    <a:cxn ang="T10">
                      <a:pos x="T4" y="T5"/>
                    </a:cxn>
                    <a:cxn ang="T11">
                      <a:pos x="T6" y="T7"/>
                    </a:cxn>
                  </a:cxnLst>
                  <a:rect l="T12" t="T13" r="T14" b="T15"/>
                  <a:pathLst>
                    <a:path w="294" h="393">
                      <a:moveTo>
                        <a:pt x="87" y="393"/>
                      </a:moveTo>
                      <a:lnTo>
                        <a:pt x="294" y="0"/>
                      </a:lnTo>
                      <a:lnTo>
                        <a:pt x="0" y="275"/>
                      </a:lnTo>
                      <a:lnTo>
                        <a:pt x="87"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3" name="Freeform 487"/>
                <p:cNvSpPr>
                  <a:spLocks/>
                </p:cNvSpPr>
                <p:nvPr/>
              </p:nvSpPr>
              <p:spPr bwMode="auto">
                <a:xfrm>
                  <a:off x="2857" y="2243"/>
                  <a:ext cx="72" cy="65"/>
                </a:xfrm>
                <a:custGeom>
                  <a:avLst/>
                  <a:gdLst>
                    <a:gd name="T0" fmla="*/ 0 w 437"/>
                    <a:gd name="T1" fmla="*/ 0 h 393"/>
                    <a:gd name="T2" fmla="*/ 0 w 437"/>
                    <a:gd name="T3" fmla="*/ 0 h 393"/>
                    <a:gd name="T4" fmla="*/ 0 w 437"/>
                    <a:gd name="T5" fmla="*/ 0 h 393"/>
                    <a:gd name="T6" fmla="*/ 0 w 437"/>
                    <a:gd name="T7" fmla="*/ 0 h 393"/>
                    <a:gd name="T8" fmla="*/ 0 w 437"/>
                    <a:gd name="T9" fmla="*/ 0 h 393"/>
                    <a:gd name="T10" fmla="*/ 0 60000 65536"/>
                    <a:gd name="T11" fmla="*/ 0 60000 65536"/>
                    <a:gd name="T12" fmla="*/ 0 60000 65536"/>
                    <a:gd name="T13" fmla="*/ 0 60000 65536"/>
                    <a:gd name="T14" fmla="*/ 0 60000 65536"/>
                    <a:gd name="T15" fmla="*/ 0 w 437"/>
                    <a:gd name="T16" fmla="*/ 0 h 393"/>
                    <a:gd name="T17" fmla="*/ 437 w 437"/>
                    <a:gd name="T18" fmla="*/ 393 h 393"/>
                  </a:gdLst>
                  <a:ahLst/>
                  <a:cxnLst>
                    <a:cxn ang="T10">
                      <a:pos x="T0" y="T1"/>
                    </a:cxn>
                    <a:cxn ang="T11">
                      <a:pos x="T2" y="T3"/>
                    </a:cxn>
                    <a:cxn ang="T12">
                      <a:pos x="T4" y="T5"/>
                    </a:cxn>
                    <a:cxn ang="T13">
                      <a:pos x="T6" y="T7"/>
                    </a:cxn>
                    <a:cxn ang="T14">
                      <a:pos x="T8" y="T9"/>
                    </a:cxn>
                  </a:cxnLst>
                  <a:rect l="T15" t="T16" r="T17" b="T18"/>
                  <a:pathLst>
                    <a:path w="437" h="393">
                      <a:moveTo>
                        <a:pt x="437" y="193"/>
                      </a:moveTo>
                      <a:lnTo>
                        <a:pt x="87" y="393"/>
                      </a:lnTo>
                      <a:lnTo>
                        <a:pt x="0" y="275"/>
                      </a:lnTo>
                      <a:lnTo>
                        <a:pt x="294" y="0"/>
                      </a:lnTo>
                      <a:lnTo>
                        <a:pt x="437" y="19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4" name="Freeform 488"/>
                <p:cNvSpPr>
                  <a:spLocks/>
                </p:cNvSpPr>
                <p:nvPr/>
              </p:nvSpPr>
              <p:spPr bwMode="auto">
                <a:xfrm>
                  <a:off x="2855" y="2212"/>
                  <a:ext cx="53" cy="74"/>
                </a:xfrm>
                <a:custGeom>
                  <a:avLst/>
                  <a:gdLst>
                    <a:gd name="T0" fmla="*/ 0 w 319"/>
                    <a:gd name="T1" fmla="*/ 0 h 445"/>
                    <a:gd name="T2" fmla="*/ 0 w 319"/>
                    <a:gd name="T3" fmla="*/ 0 h 445"/>
                    <a:gd name="T4" fmla="*/ 0 w 319"/>
                    <a:gd name="T5" fmla="*/ 0 h 445"/>
                    <a:gd name="T6" fmla="*/ 0 w 319"/>
                    <a:gd name="T7" fmla="*/ 0 h 445"/>
                    <a:gd name="T8" fmla="*/ 0 60000 65536"/>
                    <a:gd name="T9" fmla="*/ 0 60000 65536"/>
                    <a:gd name="T10" fmla="*/ 0 60000 65536"/>
                    <a:gd name="T11" fmla="*/ 0 60000 65536"/>
                    <a:gd name="T12" fmla="*/ 0 w 319"/>
                    <a:gd name="T13" fmla="*/ 0 h 445"/>
                    <a:gd name="T14" fmla="*/ 319 w 319"/>
                    <a:gd name="T15" fmla="*/ 445 h 445"/>
                  </a:gdLst>
                  <a:ahLst/>
                  <a:cxnLst>
                    <a:cxn ang="T8">
                      <a:pos x="T0" y="T1"/>
                    </a:cxn>
                    <a:cxn ang="T9">
                      <a:pos x="T2" y="T3"/>
                    </a:cxn>
                    <a:cxn ang="T10">
                      <a:pos x="T4" y="T5"/>
                    </a:cxn>
                    <a:cxn ang="T11">
                      <a:pos x="T6" y="T7"/>
                    </a:cxn>
                  </a:cxnLst>
                  <a:rect l="T12" t="T13" r="T14" b="T15"/>
                  <a:pathLst>
                    <a:path w="319" h="445">
                      <a:moveTo>
                        <a:pt x="319" y="201"/>
                      </a:moveTo>
                      <a:lnTo>
                        <a:pt x="0" y="445"/>
                      </a:lnTo>
                      <a:lnTo>
                        <a:pt x="91" y="0"/>
                      </a:lnTo>
                      <a:lnTo>
                        <a:pt x="319"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5" name="Freeform 489"/>
                <p:cNvSpPr>
                  <a:spLocks/>
                </p:cNvSpPr>
                <p:nvPr/>
              </p:nvSpPr>
              <p:spPr bwMode="auto">
                <a:xfrm>
                  <a:off x="2836" y="2212"/>
                  <a:ext cx="34" cy="74"/>
                </a:xfrm>
                <a:custGeom>
                  <a:avLst/>
                  <a:gdLst>
                    <a:gd name="T0" fmla="*/ 0 w 201"/>
                    <a:gd name="T1" fmla="*/ 0 h 445"/>
                    <a:gd name="T2" fmla="*/ 0 w 201"/>
                    <a:gd name="T3" fmla="*/ 0 h 445"/>
                    <a:gd name="T4" fmla="*/ 0 w 201"/>
                    <a:gd name="T5" fmla="*/ 0 h 445"/>
                    <a:gd name="T6" fmla="*/ 0 w 201"/>
                    <a:gd name="T7" fmla="*/ 0 h 445"/>
                    <a:gd name="T8" fmla="*/ 0 60000 65536"/>
                    <a:gd name="T9" fmla="*/ 0 60000 65536"/>
                    <a:gd name="T10" fmla="*/ 0 60000 65536"/>
                    <a:gd name="T11" fmla="*/ 0 60000 65536"/>
                    <a:gd name="T12" fmla="*/ 0 w 201"/>
                    <a:gd name="T13" fmla="*/ 0 h 445"/>
                    <a:gd name="T14" fmla="*/ 201 w 201"/>
                    <a:gd name="T15" fmla="*/ 445 h 445"/>
                  </a:gdLst>
                  <a:ahLst/>
                  <a:cxnLst>
                    <a:cxn ang="T8">
                      <a:pos x="T0" y="T1"/>
                    </a:cxn>
                    <a:cxn ang="T9">
                      <a:pos x="T2" y="T3"/>
                    </a:cxn>
                    <a:cxn ang="T10">
                      <a:pos x="T4" y="T5"/>
                    </a:cxn>
                    <a:cxn ang="T11">
                      <a:pos x="T6" y="T7"/>
                    </a:cxn>
                  </a:cxnLst>
                  <a:rect l="T12" t="T13" r="T14" b="T15"/>
                  <a:pathLst>
                    <a:path w="201" h="445">
                      <a:moveTo>
                        <a:pt x="110" y="445"/>
                      </a:moveTo>
                      <a:lnTo>
                        <a:pt x="201" y="0"/>
                      </a:lnTo>
                      <a:lnTo>
                        <a:pt x="0" y="350"/>
                      </a:lnTo>
                      <a:lnTo>
                        <a:pt x="110" y="4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366" name="Freeform 490"/>
                <p:cNvSpPr>
                  <a:spLocks/>
                </p:cNvSpPr>
                <p:nvPr/>
              </p:nvSpPr>
              <p:spPr bwMode="auto">
                <a:xfrm>
                  <a:off x="2836" y="2212"/>
                  <a:ext cx="72" cy="74"/>
                </a:xfrm>
                <a:custGeom>
                  <a:avLst/>
                  <a:gdLst>
                    <a:gd name="T0" fmla="*/ 0 w 429"/>
                    <a:gd name="T1" fmla="*/ 0 h 445"/>
                    <a:gd name="T2" fmla="*/ 0 w 429"/>
                    <a:gd name="T3" fmla="*/ 0 h 445"/>
                    <a:gd name="T4" fmla="*/ 0 w 429"/>
                    <a:gd name="T5" fmla="*/ 0 h 445"/>
                    <a:gd name="T6" fmla="*/ 0 w 429"/>
                    <a:gd name="T7" fmla="*/ 0 h 445"/>
                    <a:gd name="T8" fmla="*/ 0 w 429"/>
                    <a:gd name="T9" fmla="*/ 0 h 445"/>
                    <a:gd name="T10" fmla="*/ 0 60000 65536"/>
                    <a:gd name="T11" fmla="*/ 0 60000 65536"/>
                    <a:gd name="T12" fmla="*/ 0 60000 65536"/>
                    <a:gd name="T13" fmla="*/ 0 60000 65536"/>
                    <a:gd name="T14" fmla="*/ 0 60000 65536"/>
                    <a:gd name="T15" fmla="*/ 0 w 429"/>
                    <a:gd name="T16" fmla="*/ 0 h 445"/>
                    <a:gd name="T17" fmla="*/ 429 w 429"/>
                    <a:gd name="T18" fmla="*/ 445 h 445"/>
                  </a:gdLst>
                  <a:ahLst/>
                  <a:cxnLst>
                    <a:cxn ang="T10">
                      <a:pos x="T0" y="T1"/>
                    </a:cxn>
                    <a:cxn ang="T11">
                      <a:pos x="T2" y="T3"/>
                    </a:cxn>
                    <a:cxn ang="T12">
                      <a:pos x="T4" y="T5"/>
                    </a:cxn>
                    <a:cxn ang="T13">
                      <a:pos x="T6" y="T7"/>
                    </a:cxn>
                    <a:cxn ang="T14">
                      <a:pos x="T8" y="T9"/>
                    </a:cxn>
                  </a:cxnLst>
                  <a:rect l="T15" t="T16" r="T17" b="T18"/>
                  <a:pathLst>
                    <a:path w="429" h="445">
                      <a:moveTo>
                        <a:pt x="429" y="201"/>
                      </a:moveTo>
                      <a:lnTo>
                        <a:pt x="110" y="445"/>
                      </a:lnTo>
                      <a:lnTo>
                        <a:pt x="0" y="350"/>
                      </a:lnTo>
                      <a:lnTo>
                        <a:pt x="201" y="0"/>
                      </a:lnTo>
                      <a:lnTo>
                        <a:pt x="429" y="20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6" name="Group 789"/>
          <p:cNvGrpSpPr>
            <a:grpSpLocks/>
          </p:cNvGrpSpPr>
          <p:nvPr/>
        </p:nvGrpSpPr>
        <p:grpSpPr bwMode="auto">
          <a:xfrm flipH="1">
            <a:off x="1743075" y="4014242"/>
            <a:ext cx="490538" cy="468312"/>
            <a:chOff x="1135" y="2961"/>
            <a:chExt cx="330" cy="295"/>
          </a:xfrm>
        </p:grpSpPr>
        <p:sp>
          <p:nvSpPr>
            <p:cNvPr id="41150" name="Freeform 790"/>
            <p:cNvSpPr>
              <a:spLocks/>
            </p:cNvSpPr>
            <p:nvPr/>
          </p:nvSpPr>
          <p:spPr bwMode="auto">
            <a:xfrm rot="12641">
              <a:off x="1205" y="3047"/>
              <a:ext cx="157" cy="183"/>
            </a:xfrm>
            <a:custGeom>
              <a:avLst/>
              <a:gdLst>
                <a:gd name="T0" fmla="*/ 0 w 942"/>
                <a:gd name="T1" fmla="*/ 0 h 1098"/>
                <a:gd name="T2" fmla="*/ 0 w 942"/>
                <a:gd name="T3" fmla="*/ 0 h 1098"/>
                <a:gd name="T4" fmla="*/ 0 w 942"/>
                <a:gd name="T5" fmla="*/ 0 h 1098"/>
                <a:gd name="T6" fmla="*/ 0 w 942"/>
                <a:gd name="T7" fmla="*/ 0 h 1098"/>
                <a:gd name="T8" fmla="*/ 0 60000 65536"/>
                <a:gd name="T9" fmla="*/ 0 60000 65536"/>
                <a:gd name="T10" fmla="*/ 0 60000 65536"/>
                <a:gd name="T11" fmla="*/ 0 60000 65536"/>
                <a:gd name="T12" fmla="*/ 0 w 942"/>
                <a:gd name="T13" fmla="*/ 0 h 1098"/>
                <a:gd name="T14" fmla="*/ 942 w 942"/>
                <a:gd name="T15" fmla="*/ 1098 h 1098"/>
              </a:gdLst>
              <a:ahLst/>
              <a:cxnLst>
                <a:cxn ang="T8">
                  <a:pos x="T0" y="T1"/>
                </a:cxn>
                <a:cxn ang="T9">
                  <a:pos x="T2" y="T3"/>
                </a:cxn>
                <a:cxn ang="T10">
                  <a:pos x="T4" y="T5"/>
                </a:cxn>
                <a:cxn ang="T11">
                  <a:pos x="T6" y="T7"/>
                </a:cxn>
              </a:cxnLst>
              <a:rect l="T12" t="T13" r="T14" b="T15"/>
              <a:pathLst>
                <a:path w="942" h="1098">
                  <a:moveTo>
                    <a:pt x="78" y="0"/>
                  </a:moveTo>
                  <a:lnTo>
                    <a:pt x="0" y="63"/>
                  </a:lnTo>
                  <a:lnTo>
                    <a:pt x="942" y="1098"/>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1" name="Freeform 791"/>
            <p:cNvSpPr>
              <a:spLocks/>
            </p:cNvSpPr>
            <p:nvPr/>
          </p:nvSpPr>
          <p:spPr bwMode="auto">
            <a:xfrm rot="12641">
              <a:off x="1205" y="3058"/>
              <a:ext cx="157" cy="183"/>
            </a:xfrm>
            <a:custGeom>
              <a:avLst/>
              <a:gdLst>
                <a:gd name="T0" fmla="*/ 0 w 942"/>
                <a:gd name="T1" fmla="*/ 0 h 1098"/>
                <a:gd name="T2" fmla="*/ 0 w 942"/>
                <a:gd name="T3" fmla="*/ 0 h 1098"/>
                <a:gd name="T4" fmla="*/ 0 w 942"/>
                <a:gd name="T5" fmla="*/ 0 h 1098"/>
                <a:gd name="T6" fmla="*/ 0 w 942"/>
                <a:gd name="T7" fmla="*/ 0 h 1098"/>
                <a:gd name="T8" fmla="*/ 0 60000 65536"/>
                <a:gd name="T9" fmla="*/ 0 60000 65536"/>
                <a:gd name="T10" fmla="*/ 0 60000 65536"/>
                <a:gd name="T11" fmla="*/ 0 60000 65536"/>
                <a:gd name="T12" fmla="*/ 0 w 942"/>
                <a:gd name="T13" fmla="*/ 0 h 1098"/>
                <a:gd name="T14" fmla="*/ 942 w 942"/>
                <a:gd name="T15" fmla="*/ 1098 h 1098"/>
              </a:gdLst>
              <a:ahLst/>
              <a:cxnLst>
                <a:cxn ang="T8">
                  <a:pos x="T0" y="T1"/>
                </a:cxn>
                <a:cxn ang="T9">
                  <a:pos x="T2" y="T3"/>
                </a:cxn>
                <a:cxn ang="T10">
                  <a:pos x="T4" y="T5"/>
                </a:cxn>
                <a:cxn ang="T11">
                  <a:pos x="T6" y="T7"/>
                </a:cxn>
              </a:cxnLst>
              <a:rect l="T12" t="T13" r="T14" b="T15"/>
              <a:pathLst>
                <a:path w="942" h="1098">
                  <a:moveTo>
                    <a:pt x="0" y="0"/>
                  </a:moveTo>
                  <a:lnTo>
                    <a:pt x="942" y="1035"/>
                  </a:lnTo>
                  <a:lnTo>
                    <a:pt x="864" y="10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2" name="Freeform 792"/>
            <p:cNvSpPr>
              <a:spLocks/>
            </p:cNvSpPr>
            <p:nvPr/>
          </p:nvSpPr>
          <p:spPr bwMode="auto">
            <a:xfrm rot="12641">
              <a:off x="1348" y="3230"/>
              <a:ext cx="15" cy="22"/>
            </a:xfrm>
            <a:custGeom>
              <a:avLst/>
              <a:gdLst>
                <a:gd name="T0" fmla="*/ 0 w 87"/>
                <a:gd name="T1" fmla="*/ 0 h 133"/>
                <a:gd name="T2" fmla="*/ 0 w 87"/>
                <a:gd name="T3" fmla="*/ 0 h 133"/>
                <a:gd name="T4" fmla="*/ 0 w 87"/>
                <a:gd name="T5" fmla="*/ 0 h 133"/>
                <a:gd name="T6" fmla="*/ 0 w 87"/>
                <a:gd name="T7" fmla="*/ 0 h 133"/>
                <a:gd name="T8" fmla="*/ 0 60000 65536"/>
                <a:gd name="T9" fmla="*/ 0 60000 65536"/>
                <a:gd name="T10" fmla="*/ 0 60000 65536"/>
                <a:gd name="T11" fmla="*/ 0 60000 65536"/>
                <a:gd name="T12" fmla="*/ 0 w 87"/>
                <a:gd name="T13" fmla="*/ 0 h 133"/>
                <a:gd name="T14" fmla="*/ 87 w 87"/>
                <a:gd name="T15" fmla="*/ 133 h 133"/>
              </a:gdLst>
              <a:ahLst/>
              <a:cxnLst>
                <a:cxn ang="T8">
                  <a:pos x="T0" y="T1"/>
                </a:cxn>
                <a:cxn ang="T9">
                  <a:pos x="T2" y="T3"/>
                </a:cxn>
                <a:cxn ang="T10">
                  <a:pos x="T4" y="T5"/>
                </a:cxn>
                <a:cxn ang="T11">
                  <a:pos x="T6" y="T7"/>
                </a:cxn>
              </a:cxnLst>
              <a:rect l="T12" t="T13" r="T14" b="T15"/>
              <a:pathLst>
                <a:path w="87" h="133">
                  <a:moveTo>
                    <a:pt x="0" y="63"/>
                  </a:moveTo>
                  <a:lnTo>
                    <a:pt x="78" y="0"/>
                  </a:lnTo>
                  <a:lnTo>
                    <a:pt x="87" y="13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3" name="Freeform 793"/>
            <p:cNvSpPr>
              <a:spLocks/>
            </p:cNvSpPr>
            <p:nvPr/>
          </p:nvSpPr>
          <p:spPr bwMode="auto">
            <a:xfrm rot="12641">
              <a:off x="1362" y="3230"/>
              <a:ext cx="9" cy="22"/>
            </a:xfrm>
            <a:custGeom>
              <a:avLst/>
              <a:gdLst>
                <a:gd name="T0" fmla="*/ 0 w 53"/>
                <a:gd name="T1" fmla="*/ 0 h 133"/>
                <a:gd name="T2" fmla="*/ 0 w 53"/>
                <a:gd name="T3" fmla="*/ 0 h 133"/>
                <a:gd name="T4" fmla="*/ 0 w 53"/>
                <a:gd name="T5" fmla="*/ 0 h 133"/>
                <a:gd name="T6" fmla="*/ 0 w 53"/>
                <a:gd name="T7" fmla="*/ 0 h 133"/>
                <a:gd name="T8" fmla="*/ 0 60000 65536"/>
                <a:gd name="T9" fmla="*/ 0 60000 65536"/>
                <a:gd name="T10" fmla="*/ 0 60000 65536"/>
                <a:gd name="T11" fmla="*/ 0 60000 65536"/>
                <a:gd name="T12" fmla="*/ 0 w 53"/>
                <a:gd name="T13" fmla="*/ 0 h 133"/>
                <a:gd name="T14" fmla="*/ 53 w 53"/>
                <a:gd name="T15" fmla="*/ 133 h 133"/>
              </a:gdLst>
              <a:ahLst/>
              <a:cxnLst>
                <a:cxn ang="T8">
                  <a:pos x="T0" y="T1"/>
                </a:cxn>
                <a:cxn ang="T9">
                  <a:pos x="T2" y="T3"/>
                </a:cxn>
                <a:cxn ang="T10">
                  <a:pos x="T4" y="T5"/>
                </a:cxn>
                <a:cxn ang="T11">
                  <a:pos x="T6" y="T7"/>
                </a:cxn>
              </a:cxnLst>
              <a:rect l="T12" t="T13" r="T14" b="T15"/>
              <a:pathLst>
                <a:path w="53" h="133">
                  <a:moveTo>
                    <a:pt x="0" y="0"/>
                  </a:moveTo>
                  <a:lnTo>
                    <a:pt x="9" y="133"/>
                  </a:lnTo>
                  <a:lnTo>
                    <a:pt x="53"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4" name="Freeform 794"/>
            <p:cNvSpPr>
              <a:spLocks/>
            </p:cNvSpPr>
            <p:nvPr/>
          </p:nvSpPr>
          <p:spPr bwMode="auto">
            <a:xfrm rot="12641">
              <a:off x="1349" y="3231"/>
              <a:ext cx="22" cy="22"/>
            </a:xfrm>
            <a:custGeom>
              <a:avLst/>
              <a:gdLst>
                <a:gd name="T0" fmla="*/ 0 w 131"/>
                <a:gd name="T1" fmla="*/ 0 h 133"/>
                <a:gd name="T2" fmla="*/ 0 w 131"/>
                <a:gd name="T3" fmla="*/ 0 h 133"/>
                <a:gd name="T4" fmla="*/ 0 w 131"/>
                <a:gd name="T5" fmla="*/ 0 h 133"/>
                <a:gd name="T6" fmla="*/ 0 w 131"/>
                <a:gd name="T7" fmla="*/ 0 h 133"/>
                <a:gd name="T8" fmla="*/ 0 w 131"/>
                <a:gd name="T9" fmla="*/ 0 h 133"/>
                <a:gd name="T10" fmla="*/ 0 60000 65536"/>
                <a:gd name="T11" fmla="*/ 0 60000 65536"/>
                <a:gd name="T12" fmla="*/ 0 60000 65536"/>
                <a:gd name="T13" fmla="*/ 0 60000 65536"/>
                <a:gd name="T14" fmla="*/ 0 60000 65536"/>
                <a:gd name="T15" fmla="*/ 0 w 131"/>
                <a:gd name="T16" fmla="*/ 0 h 133"/>
                <a:gd name="T17" fmla="*/ 131 w 131"/>
                <a:gd name="T18" fmla="*/ 133 h 133"/>
              </a:gdLst>
              <a:ahLst/>
              <a:cxnLst>
                <a:cxn ang="T10">
                  <a:pos x="T0" y="T1"/>
                </a:cxn>
                <a:cxn ang="T11">
                  <a:pos x="T2" y="T3"/>
                </a:cxn>
                <a:cxn ang="T12">
                  <a:pos x="T4" y="T5"/>
                </a:cxn>
                <a:cxn ang="T13">
                  <a:pos x="T6" y="T7"/>
                </a:cxn>
                <a:cxn ang="T14">
                  <a:pos x="T8" y="T9"/>
                </a:cxn>
              </a:cxnLst>
              <a:rect l="T15" t="T16" r="T17" b="T18"/>
              <a:pathLst>
                <a:path w="131" h="133">
                  <a:moveTo>
                    <a:pt x="0" y="63"/>
                  </a:moveTo>
                  <a:lnTo>
                    <a:pt x="78" y="0"/>
                  </a:lnTo>
                  <a:lnTo>
                    <a:pt x="131" y="43"/>
                  </a:lnTo>
                  <a:lnTo>
                    <a:pt x="87" y="133"/>
                  </a:lnTo>
                  <a:lnTo>
                    <a:pt x="0" y="6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5" name="Freeform 795"/>
            <p:cNvSpPr>
              <a:spLocks/>
            </p:cNvSpPr>
            <p:nvPr/>
          </p:nvSpPr>
          <p:spPr bwMode="auto">
            <a:xfrm rot="12641">
              <a:off x="1363" y="3237"/>
              <a:ext cx="18" cy="19"/>
            </a:xfrm>
            <a:custGeom>
              <a:avLst/>
              <a:gdLst>
                <a:gd name="T0" fmla="*/ 0 w 111"/>
                <a:gd name="T1" fmla="*/ 0 h 115"/>
                <a:gd name="T2" fmla="*/ 0 w 111"/>
                <a:gd name="T3" fmla="*/ 0 h 115"/>
                <a:gd name="T4" fmla="*/ 0 w 111"/>
                <a:gd name="T5" fmla="*/ 0 h 115"/>
                <a:gd name="T6" fmla="*/ 0 w 111"/>
                <a:gd name="T7" fmla="*/ 0 h 115"/>
                <a:gd name="T8" fmla="*/ 0 60000 65536"/>
                <a:gd name="T9" fmla="*/ 0 60000 65536"/>
                <a:gd name="T10" fmla="*/ 0 60000 65536"/>
                <a:gd name="T11" fmla="*/ 0 60000 65536"/>
                <a:gd name="T12" fmla="*/ 0 w 111"/>
                <a:gd name="T13" fmla="*/ 0 h 115"/>
                <a:gd name="T14" fmla="*/ 111 w 111"/>
                <a:gd name="T15" fmla="*/ 115 h 115"/>
              </a:gdLst>
              <a:ahLst/>
              <a:cxnLst>
                <a:cxn ang="T8">
                  <a:pos x="T0" y="T1"/>
                </a:cxn>
                <a:cxn ang="T9">
                  <a:pos x="T2" y="T3"/>
                </a:cxn>
                <a:cxn ang="T10">
                  <a:pos x="T4" y="T5"/>
                </a:cxn>
                <a:cxn ang="T11">
                  <a:pos x="T6" y="T7"/>
                </a:cxn>
              </a:cxnLst>
              <a:rect l="T12" t="T13" r="T14" b="T15"/>
              <a:pathLst>
                <a:path w="111" h="115">
                  <a:moveTo>
                    <a:pt x="0" y="90"/>
                  </a:moveTo>
                  <a:lnTo>
                    <a:pt x="44" y="0"/>
                  </a:lnTo>
                  <a:lnTo>
                    <a:pt x="111" y="115"/>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6" name="Freeform 796"/>
            <p:cNvSpPr>
              <a:spLocks/>
            </p:cNvSpPr>
            <p:nvPr/>
          </p:nvSpPr>
          <p:spPr bwMode="auto">
            <a:xfrm rot="12641">
              <a:off x="1370" y="3237"/>
              <a:ext cx="11" cy="19"/>
            </a:xfrm>
            <a:custGeom>
              <a:avLst/>
              <a:gdLst>
                <a:gd name="T0" fmla="*/ 0 w 67"/>
                <a:gd name="T1" fmla="*/ 0 h 115"/>
                <a:gd name="T2" fmla="*/ 0 w 67"/>
                <a:gd name="T3" fmla="*/ 0 h 115"/>
                <a:gd name="T4" fmla="*/ 0 w 67"/>
                <a:gd name="T5" fmla="*/ 0 h 115"/>
                <a:gd name="T6" fmla="*/ 0 w 67"/>
                <a:gd name="T7" fmla="*/ 0 h 115"/>
                <a:gd name="T8" fmla="*/ 0 60000 65536"/>
                <a:gd name="T9" fmla="*/ 0 60000 65536"/>
                <a:gd name="T10" fmla="*/ 0 60000 65536"/>
                <a:gd name="T11" fmla="*/ 0 60000 65536"/>
                <a:gd name="T12" fmla="*/ 0 w 67"/>
                <a:gd name="T13" fmla="*/ 0 h 115"/>
                <a:gd name="T14" fmla="*/ 67 w 67"/>
                <a:gd name="T15" fmla="*/ 115 h 115"/>
              </a:gdLst>
              <a:ahLst/>
              <a:cxnLst>
                <a:cxn ang="T8">
                  <a:pos x="T0" y="T1"/>
                </a:cxn>
                <a:cxn ang="T9">
                  <a:pos x="T2" y="T3"/>
                </a:cxn>
                <a:cxn ang="T10">
                  <a:pos x="T4" y="T5"/>
                </a:cxn>
                <a:cxn ang="T11">
                  <a:pos x="T6" y="T7"/>
                </a:cxn>
              </a:cxnLst>
              <a:rect l="T12" t="T13" r="T14" b="T15"/>
              <a:pathLst>
                <a:path w="67" h="115">
                  <a:moveTo>
                    <a:pt x="0" y="0"/>
                  </a:moveTo>
                  <a:lnTo>
                    <a:pt x="67" y="115"/>
                  </a:lnTo>
                  <a:lnTo>
                    <a:pt x="67"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7" name="Freeform 797"/>
            <p:cNvSpPr>
              <a:spLocks/>
            </p:cNvSpPr>
            <p:nvPr/>
          </p:nvSpPr>
          <p:spPr bwMode="auto">
            <a:xfrm rot="12641">
              <a:off x="1363" y="3237"/>
              <a:ext cx="18" cy="19"/>
            </a:xfrm>
            <a:custGeom>
              <a:avLst/>
              <a:gdLst>
                <a:gd name="T0" fmla="*/ 0 w 111"/>
                <a:gd name="T1" fmla="*/ 0 h 115"/>
                <a:gd name="T2" fmla="*/ 0 w 111"/>
                <a:gd name="T3" fmla="*/ 0 h 115"/>
                <a:gd name="T4" fmla="*/ 0 w 111"/>
                <a:gd name="T5" fmla="*/ 0 h 115"/>
                <a:gd name="T6" fmla="*/ 0 w 111"/>
                <a:gd name="T7" fmla="*/ 0 h 115"/>
                <a:gd name="T8" fmla="*/ 0 w 111"/>
                <a:gd name="T9" fmla="*/ 0 h 115"/>
                <a:gd name="T10" fmla="*/ 0 60000 65536"/>
                <a:gd name="T11" fmla="*/ 0 60000 65536"/>
                <a:gd name="T12" fmla="*/ 0 60000 65536"/>
                <a:gd name="T13" fmla="*/ 0 60000 65536"/>
                <a:gd name="T14" fmla="*/ 0 60000 65536"/>
                <a:gd name="T15" fmla="*/ 0 w 111"/>
                <a:gd name="T16" fmla="*/ 0 h 115"/>
                <a:gd name="T17" fmla="*/ 111 w 111"/>
                <a:gd name="T18" fmla="*/ 115 h 115"/>
              </a:gdLst>
              <a:ahLst/>
              <a:cxnLst>
                <a:cxn ang="T10">
                  <a:pos x="T0" y="T1"/>
                </a:cxn>
                <a:cxn ang="T11">
                  <a:pos x="T2" y="T3"/>
                </a:cxn>
                <a:cxn ang="T12">
                  <a:pos x="T4" y="T5"/>
                </a:cxn>
                <a:cxn ang="T13">
                  <a:pos x="T6" y="T7"/>
                </a:cxn>
                <a:cxn ang="T14">
                  <a:pos x="T8" y="T9"/>
                </a:cxn>
              </a:cxnLst>
              <a:rect l="T15" t="T16" r="T17" b="T18"/>
              <a:pathLst>
                <a:path w="111" h="115">
                  <a:moveTo>
                    <a:pt x="0" y="90"/>
                  </a:moveTo>
                  <a:lnTo>
                    <a:pt x="44" y="0"/>
                  </a:lnTo>
                  <a:lnTo>
                    <a:pt x="111" y="15"/>
                  </a:lnTo>
                  <a:lnTo>
                    <a:pt x="111" y="115"/>
                  </a:lnTo>
                  <a:lnTo>
                    <a:pt x="0" y="9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8" name="Freeform 798"/>
            <p:cNvSpPr>
              <a:spLocks/>
            </p:cNvSpPr>
            <p:nvPr/>
          </p:nvSpPr>
          <p:spPr bwMode="auto">
            <a:xfrm rot="12641">
              <a:off x="1381" y="3240"/>
              <a:ext cx="83" cy="16"/>
            </a:xfrm>
            <a:custGeom>
              <a:avLst/>
              <a:gdLst>
                <a:gd name="T0" fmla="*/ 0 w 497"/>
                <a:gd name="T1" fmla="*/ 0 h 100"/>
                <a:gd name="T2" fmla="*/ 0 w 497"/>
                <a:gd name="T3" fmla="*/ 0 h 100"/>
                <a:gd name="T4" fmla="*/ 0 w 497"/>
                <a:gd name="T5" fmla="*/ 0 h 100"/>
                <a:gd name="T6" fmla="*/ 0 w 497"/>
                <a:gd name="T7" fmla="*/ 0 h 100"/>
                <a:gd name="T8" fmla="*/ 0 60000 65536"/>
                <a:gd name="T9" fmla="*/ 0 60000 65536"/>
                <a:gd name="T10" fmla="*/ 0 60000 65536"/>
                <a:gd name="T11" fmla="*/ 0 60000 65536"/>
                <a:gd name="T12" fmla="*/ 0 w 497"/>
                <a:gd name="T13" fmla="*/ 0 h 100"/>
                <a:gd name="T14" fmla="*/ 497 w 497"/>
                <a:gd name="T15" fmla="*/ 100 h 100"/>
              </a:gdLst>
              <a:ahLst/>
              <a:cxnLst>
                <a:cxn ang="T8">
                  <a:pos x="T0" y="T1"/>
                </a:cxn>
                <a:cxn ang="T9">
                  <a:pos x="T2" y="T3"/>
                </a:cxn>
                <a:cxn ang="T10">
                  <a:pos x="T4" y="T5"/>
                </a:cxn>
                <a:cxn ang="T11">
                  <a:pos x="T6" y="T7"/>
                </a:cxn>
              </a:cxnLst>
              <a:rect l="T12" t="T13" r="T14" b="T15"/>
              <a:pathLst>
                <a:path w="497" h="100">
                  <a:moveTo>
                    <a:pt x="0" y="0"/>
                  </a:moveTo>
                  <a:lnTo>
                    <a:pt x="0" y="100"/>
                  </a:lnTo>
                  <a:lnTo>
                    <a:pt x="49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59" name="Freeform 799"/>
            <p:cNvSpPr>
              <a:spLocks/>
            </p:cNvSpPr>
            <p:nvPr/>
          </p:nvSpPr>
          <p:spPr bwMode="auto">
            <a:xfrm rot="12641">
              <a:off x="1381" y="3240"/>
              <a:ext cx="83" cy="16"/>
            </a:xfrm>
            <a:custGeom>
              <a:avLst/>
              <a:gdLst>
                <a:gd name="T0" fmla="*/ 0 w 497"/>
                <a:gd name="T1" fmla="*/ 0 h 100"/>
                <a:gd name="T2" fmla="*/ 0 w 497"/>
                <a:gd name="T3" fmla="*/ 0 h 100"/>
                <a:gd name="T4" fmla="*/ 0 w 497"/>
                <a:gd name="T5" fmla="*/ 0 h 100"/>
                <a:gd name="T6" fmla="*/ 0 w 497"/>
                <a:gd name="T7" fmla="*/ 0 h 100"/>
                <a:gd name="T8" fmla="*/ 0 60000 65536"/>
                <a:gd name="T9" fmla="*/ 0 60000 65536"/>
                <a:gd name="T10" fmla="*/ 0 60000 65536"/>
                <a:gd name="T11" fmla="*/ 0 60000 65536"/>
                <a:gd name="T12" fmla="*/ 0 w 497"/>
                <a:gd name="T13" fmla="*/ 0 h 100"/>
                <a:gd name="T14" fmla="*/ 497 w 497"/>
                <a:gd name="T15" fmla="*/ 100 h 100"/>
              </a:gdLst>
              <a:ahLst/>
              <a:cxnLst>
                <a:cxn ang="T8">
                  <a:pos x="T0" y="T1"/>
                </a:cxn>
                <a:cxn ang="T9">
                  <a:pos x="T2" y="T3"/>
                </a:cxn>
                <a:cxn ang="T10">
                  <a:pos x="T4" y="T5"/>
                </a:cxn>
                <a:cxn ang="T11">
                  <a:pos x="T6" y="T7"/>
                </a:cxn>
              </a:cxnLst>
              <a:rect l="T12" t="T13" r="T14" b="T15"/>
              <a:pathLst>
                <a:path w="497" h="100">
                  <a:moveTo>
                    <a:pt x="0" y="100"/>
                  </a:moveTo>
                  <a:lnTo>
                    <a:pt x="497" y="0"/>
                  </a:lnTo>
                  <a:lnTo>
                    <a:pt x="497" y="10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1160" name="Group 800"/>
            <p:cNvGrpSpPr>
              <a:grpSpLocks/>
            </p:cNvGrpSpPr>
            <p:nvPr/>
          </p:nvGrpSpPr>
          <p:grpSpPr bwMode="auto">
            <a:xfrm rot="12641">
              <a:off x="1135" y="2961"/>
              <a:ext cx="330" cy="295"/>
              <a:chOff x="1198" y="2893"/>
              <a:chExt cx="330" cy="295"/>
            </a:xfrm>
          </p:grpSpPr>
          <p:sp>
            <p:nvSpPr>
              <p:cNvPr id="41161" name="Freeform 801"/>
              <p:cNvSpPr>
                <a:spLocks/>
              </p:cNvSpPr>
              <p:nvPr/>
            </p:nvSpPr>
            <p:spPr bwMode="auto">
              <a:xfrm>
                <a:off x="1220" y="2922"/>
                <a:ext cx="61" cy="57"/>
              </a:xfrm>
              <a:custGeom>
                <a:avLst/>
                <a:gdLst>
                  <a:gd name="T0" fmla="*/ 0 w 365"/>
                  <a:gd name="T1" fmla="*/ 0 h 344"/>
                  <a:gd name="T2" fmla="*/ 0 w 365"/>
                  <a:gd name="T3" fmla="*/ 0 h 344"/>
                  <a:gd name="T4" fmla="*/ 0 w 365"/>
                  <a:gd name="T5" fmla="*/ 0 h 344"/>
                  <a:gd name="T6" fmla="*/ 0 w 365"/>
                  <a:gd name="T7" fmla="*/ 0 h 344"/>
                  <a:gd name="T8" fmla="*/ 0 60000 65536"/>
                  <a:gd name="T9" fmla="*/ 0 60000 65536"/>
                  <a:gd name="T10" fmla="*/ 0 60000 65536"/>
                  <a:gd name="T11" fmla="*/ 0 60000 65536"/>
                  <a:gd name="T12" fmla="*/ 0 w 365"/>
                  <a:gd name="T13" fmla="*/ 0 h 344"/>
                  <a:gd name="T14" fmla="*/ 365 w 365"/>
                  <a:gd name="T15" fmla="*/ 344 h 344"/>
                </a:gdLst>
                <a:ahLst/>
                <a:cxnLst>
                  <a:cxn ang="T8">
                    <a:pos x="T0" y="T1"/>
                  </a:cxn>
                  <a:cxn ang="T9">
                    <a:pos x="T2" y="T3"/>
                  </a:cxn>
                  <a:cxn ang="T10">
                    <a:pos x="T4" y="T5"/>
                  </a:cxn>
                  <a:cxn ang="T11">
                    <a:pos x="T6" y="T7"/>
                  </a:cxn>
                </a:cxnLst>
                <a:rect l="T12" t="T13" r="T14" b="T15"/>
                <a:pathLst>
                  <a:path w="365" h="344">
                    <a:moveTo>
                      <a:pt x="77" y="0"/>
                    </a:moveTo>
                    <a:lnTo>
                      <a:pt x="0" y="65"/>
                    </a:lnTo>
                    <a:lnTo>
                      <a:pt x="365" y="344"/>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2" name="Freeform 802"/>
              <p:cNvSpPr>
                <a:spLocks/>
              </p:cNvSpPr>
              <p:nvPr/>
            </p:nvSpPr>
            <p:spPr bwMode="auto">
              <a:xfrm>
                <a:off x="1220" y="2933"/>
                <a:ext cx="61" cy="57"/>
              </a:xfrm>
              <a:custGeom>
                <a:avLst/>
                <a:gdLst>
                  <a:gd name="T0" fmla="*/ 0 w 365"/>
                  <a:gd name="T1" fmla="*/ 0 h 343"/>
                  <a:gd name="T2" fmla="*/ 0 w 365"/>
                  <a:gd name="T3" fmla="*/ 0 h 343"/>
                  <a:gd name="T4" fmla="*/ 0 w 365"/>
                  <a:gd name="T5" fmla="*/ 0 h 343"/>
                  <a:gd name="T6" fmla="*/ 0 w 365"/>
                  <a:gd name="T7" fmla="*/ 0 h 343"/>
                  <a:gd name="T8" fmla="*/ 0 60000 65536"/>
                  <a:gd name="T9" fmla="*/ 0 60000 65536"/>
                  <a:gd name="T10" fmla="*/ 0 60000 65536"/>
                  <a:gd name="T11" fmla="*/ 0 60000 65536"/>
                  <a:gd name="T12" fmla="*/ 0 w 365"/>
                  <a:gd name="T13" fmla="*/ 0 h 343"/>
                  <a:gd name="T14" fmla="*/ 365 w 365"/>
                  <a:gd name="T15" fmla="*/ 343 h 343"/>
                </a:gdLst>
                <a:ahLst/>
                <a:cxnLst>
                  <a:cxn ang="T8">
                    <a:pos x="T0" y="T1"/>
                  </a:cxn>
                  <a:cxn ang="T9">
                    <a:pos x="T2" y="T3"/>
                  </a:cxn>
                  <a:cxn ang="T10">
                    <a:pos x="T4" y="T5"/>
                  </a:cxn>
                  <a:cxn ang="T11">
                    <a:pos x="T6" y="T7"/>
                  </a:cxn>
                </a:cxnLst>
                <a:rect l="T12" t="T13" r="T14" b="T15"/>
                <a:pathLst>
                  <a:path w="365" h="343">
                    <a:moveTo>
                      <a:pt x="0" y="0"/>
                    </a:moveTo>
                    <a:lnTo>
                      <a:pt x="365" y="279"/>
                    </a:lnTo>
                    <a:lnTo>
                      <a:pt x="288" y="3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3" name="Freeform 803"/>
              <p:cNvSpPr>
                <a:spLocks/>
              </p:cNvSpPr>
              <p:nvPr/>
            </p:nvSpPr>
            <p:spPr bwMode="auto">
              <a:xfrm>
                <a:off x="1220" y="2922"/>
                <a:ext cx="61" cy="68"/>
              </a:xfrm>
              <a:custGeom>
                <a:avLst/>
                <a:gdLst>
                  <a:gd name="T0" fmla="*/ 0 w 365"/>
                  <a:gd name="T1" fmla="*/ 0 h 408"/>
                  <a:gd name="T2" fmla="*/ 0 w 365"/>
                  <a:gd name="T3" fmla="*/ 0 h 408"/>
                  <a:gd name="T4" fmla="*/ 0 w 365"/>
                  <a:gd name="T5" fmla="*/ 0 h 408"/>
                  <a:gd name="T6" fmla="*/ 0 w 365"/>
                  <a:gd name="T7" fmla="*/ 0 h 408"/>
                  <a:gd name="T8" fmla="*/ 0 w 365"/>
                  <a:gd name="T9" fmla="*/ 0 h 408"/>
                  <a:gd name="T10" fmla="*/ 0 60000 65536"/>
                  <a:gd name="T11" fmla="*/ 0 60000 65536"/>
                  <a:gd name="T12" fmla="*/ 0 60000 65536"/>
                  <a:gd name="T13" fmla="*/ 0 60000 65536"/>
                  <a:gd name="T14" fmla="*/ 0 60000 65536"/>
                  <a:gd name="T15" fmla="*/ 0 w 365"/>
                  <a:gd name="T16" fmla="*/ 0 h 408"/>
                  <a:gd name="T17" fmla="*/ 365 w 365"/>
                  <a:gd name="T18" fmla="*/ 408 h 408"/>
                </a:gdLst>
                <a:ahLst/>
                <a:cxnLst>
                  <a:cxn ang="T10">
                    <a:pos x="T0" y="T1"/>
                  </a:cxn>
                  <a:cxn ang="T11">
                    <a:pos x="T2" y="T3"/>
                  </a:cxn>
                  <a:cxn ang="T12">
                    <a:pos x="T4" y="T5"/>
                  </a:cxn>
                  <a:cxn ang="T13">
                    <a:pos x="T6" y="T7"/>
                  </a:cxn>
                  <a:cxn ang="T14">
                    <a:pos x="T8" y="T9"/>
                  </a:cxn>
                </a:cxnLst>
                <a:rect l="T15" t="T16" r="T17" b="T18"/>
                <a:pathLst>
                  <a:path w="365" h="408">
                    <a:moveTo>
                      <a:pt x="77" y="0"/>
                    </a:moveTo>
                    <a:lnTo>
                      <a:pt x="0" y="65"/>
                    </a:lnTo>
                    <a:lnTo>
                      <a:pt x="288" y="408"/>
                    </a:lnTo>
                    <a:lnTo>
                      <a:pt x="365" y="344"/>
                    </a:lnTo>
                    <a:lnTo>
                      <a:pt x="7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4" name="Freeform 804"/>
              <p:cNvSpPr>
                <a:spLocks/>
              </p:cNvSpPr>
              <p:nvPr/>
            </p:nvSpPr>
            <p:spPr bwMode="auto">
              <a:xfrm>
                <a:off x="1198" y="2893"/>
                <a:ext cx="28" cy="58"/>
              </a:xfrm>
              <a:custGeom>
                <a:avLst/>
                <a:gdLst>
                  <a:gd name="T0" fmla="*/ 0 w 174"/>
                  <a:gd name="T1" fmla="*/ 0 h 353"/>
                  <a:gd name="T2" fmla="*/ 0 w 174"/>
                  <a:gd name="T3" fmla="*/ 0 h 353"/>
                  <a:gd name="T4" fmla="*/ 0 w 174"/>
                  <a:gd name="T5" fmla="*/ 0 h 353"/>
                  <a:gd name="T6" fmla="*/ 0 w 174"/>
                  <a:gd name="T7" fmla="*/ 0 h 353"/>
                  <a:gd name="T8" fmla="*/ 0 60000 65536"/>
                  <a:gd name="T9" fmla="*/ 0 60000 65536"/>
                  <a:gd name="T10" fmla="*/ 0 60000 65536"/>
                  <a:gd name="T11" fmla="*/ 0 60000 65536"/>
                  <a:gd name="T12" fmla="*/ 0 w 174"/>
                  <a:gd name="T13" fmla="*/ 0 h 353"/>
                  <a:gd name="T14" fmla="*/ 174 w 174"/>
                  <a:gd name="T15" fmla="*/ 353 h 353"/>
                </a:gdLst>
                <a:ahLst/>
                <a:cxnLst>
                  <a:cxn ang="T8">
                    <a:pos x="T0" y="T1"/>
                  </a:cxn>
                  <a:cxn ang="T9">
                    <a:pos x="T2" y="T3"/>
                  </a:cxn>
                  <a:cxn ang="T10">
                    <a:pos x="T4" y="T5"/>
                  </a:cxn>
                  <a:cxn ang="T11">
                    <a:pos x="T6" y="T7"/>
                  </a:cxn>
                </a:cxnLst>
                <a:rect l="T12" t="T13" r="T14" b="T15"/>
                <a:pathLst>
                  <a:path w="174" h="353">
                    <a:moveTo>
                      <a:pt x="174" y="207"/>
                    </a:moveTo>
                    <a:lnTo>
                      <a:pt x="126" y="353"/>
                    </a:lnTo>
                    <a:lnTo>
                      <a:pt x="0" y="0"/>
                    </a:lnTo>
                    <a:lnTo>
                      <a:pt x="174"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5" name="Freeform 805"/>
              <p:cNvSpPr>
                <a:spLocks/>
              </p:cNvSpPr>
              <p:nvPr/>
            </p:nvSpPr>
            <p:spPr bwMode="auto">
              <a:xfrm>
                <a:off x="1198" y="2893"/>
                <a:ext cx="28" cy="58"/>
              </a:xfrm>
              <a:custGeom>
                <a:avLst/>
                <a:gdLst>
                  <a:gd name="T0" fmla="*/ 0 w 174"/>
                  <a:gd name="T1" fmla="*/ 0 h 353"/>
                  <a:gd name="T2" fmla="*/ 0 w 174"/>
                  <a:gd name="T3" fmla="*/ 0 h 353"/>
                  <a:gd name="T4" fmla="*/ 0 w 174"/>
                  <a:gd name="T5" fmla="*/ 0 h 353"/>
                  <a:gd name="T6" fmla="*/ 0 w 174"/>
                  <a:gd name="T7" fmla="*/ 0 h 353"/>
                  <a:gd name="T8" fmla="*/ 0 60000 65536"/>
                  <a:gd name="T9" fmla="*/ 0 60000 65536"/>
                  <a:gd name="T10" fmla="*/ 0 60000 65536"/>
                  <a:gd name="T11" fmla="*/ 0 60000 65536"/>
                  <a:gd name="T12" fmla="*/ 0 w 174"/>
                  <a:gd name="T13" fmla="*/ 0 h 353"/>
                  <a:gd name="T14" fmla="*/ 174 w 174"/>
                  <a:gd name="T15" fmla="*/ 353 h 353"/>
                </a:gdLst>
                <a:ahLst/>
                <a:cxnLst>
                  <a:cxn ang="T8">
                    <a:pos x="T0" y="T1"/>
                  </a:cxn>
                  <a:cxn ang="T9">
                    <a:pos x="T2" y="T3"/>
                  </a:cxn>
                  <a:cxn ang="T10">
                    <a:pos x="T4" y="T5"/>
                  </a:cxn>
                  <a:cxn ang="T11">
                    <a:pos x="T6" y="T7"/>
                  </a:cxn>
                </a:cxnLst>
                <a:rect l="T12" t="T13" r="T14" b="T15"/>
                <a:pathLst>
                  <a:path w="174" h="353">
                    <a:moveTo>
                      <a:pt x="174" y="207"/>
                    </a:moveTo>
                    <a:lnTo>
                      <a:pt x="126" y="353"/>
                    </a:lnTo>
                    <a:lnTo>
                      <a:pt x="0" y="0"/>
                    </a:lnTo>
                    <a:lnTo>
                      <a:pt x="174" y="20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6" name="Freeform 806"/>
              <p:cNvSpPr>
                <a:spLocks/>
              </p:cNvSpPr>
              <p:nvPr/>
            </p:nvSpPr>
            <p:spPr bwMode="auto">
              <a:xfrm>
                <a:off x="1198" y="2893"/>
                <a:ext cx="54" cy="34"/>
              </a:xfrm>
              <a:custGeom>
                <a:avLst/>
                <a:gdLst>
                  <a:gd name="T0" fmla="*/ 0 w 325"/>
                  <a:gd name="T1" fmla="*/ 0 h 207"/>
                  <a:gd name="T2" fmla="*/ 0 w 325"/>
                  <a:gd name="T3" fmla="*/ 0 h 207"/>
                  <a:gd name="T4" fmla="*/ 0 w 325"/>
                  <a:gd name="T5" fmla="*/ 0 h 207"/>
                  <a:gd name="T6" fmla="*/ 0 w 325"/>
                  <a:gd name="T7" fmla="*/ 0 h 207"/>
                  <a:gd name="T8" fmla="*/ 0 60000 65536"/>
                  <a:gd name="T9" fmla="*/ 0 60000 65536"/>
                  <a:gd name="T10" fmla="*/ 0 60000 65536"/>
                  <a:gd name="T11" fmla="*/ 0 60000 65536"/>
                  <a:gd name="T12" fmla="*/ 0 w 325"/>
                  <a:gd name="T13" fmla="*/ 0 h 207"/>
                  <a:gd name="T14" fmla="*/ 325 w 325"/>
                  <a:gd name="T15" fmla="*/ 207 h 207"/>
                </a:gdLst>
                <a:ahLst/>
                <a:cxnLst>
                  <a:cxn ang="T8">
                    <a:pos x="T0" y="T1"/>
                  </a:cxn>
                  <a:cxn ang="T9">
                    <a:pos x="T2" y="T3"/>
                  </a:cxn>
                  <a:cxn ang="T10">
                    <a:pos x="T4" y="T5"/>
                  </a:cxn>
                  <a:cxn ang="T11">
                    <a:pos x="T6" y="T7"/>
                  </a:cxn>
                </a:cxnLst>
                <a:rect l="T12" t="T13" r="T14" b="T15"/>
                <a:pathLst>
                  <a:path w="325" h="207">
                    <a:moveTo>
                      <a:pt x="174" y="207"/>
                    </a:moveTo>
                    <a:lnTo>
                      <a:pt x="325" y="185"/>
                    </a:lnTo>
                    <a:lnTo>
                      <a:pt x="0" y="0"/>
                    </a:lnTo>
                    <a:lnTo>
                      <a:pt x="174"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7" name="Freeform 807"/>
              <p:cNvSpPr>
                <a:spLocks/>
              </p:cNvSpPr>
              <p:nvPr/>
            </p:nvSpPr>
            <p:spPr bwMode="auto">
              <a:xfrm>
                <a:off x="1198" y="2893"/>
                <a:ext cx="54" cy="34"/>
              </a:xfrm>
              <a:custGeom>
                <a:avLst/>
                <a:gdLst>
                  <a:gd name="T0" fmla="*/ 0 w 325"/>
                  <a:gd name="T1" fmla="*/ 0 h 207"/>
                  <a:gd name="T2" fmla="*/ 0 w 325"/>
                  <a:gd name="T3" fmla="*/ 0 h 207"/>
                  <a:gd name="T4" fmla="*/ 0 w 325"/>
                  <a:gd name="T5" fmla="*/ 0 h 207"/>
                  <a:gd name="T6" fmla="*/ 0 w 325"/>
                  <a:gd name="T7" fmla="*/ 0 h 207"/>
                  <a:gd name="T8" fmla="*/ 0 60000 65536"/>
                  <a:gd name="T9" fmla="*/ 0 60000 65536"/>
                  <a:gd name="T10" fmla="*/ 0 60000 65536"/>
                  <a:gd name="T11" fmla="*/ 0 60000 65536"/>
                  <a:gd name="T12" fmla="*/ 0 w 325"/>
                  <a:gd name="T13" fmla="*/ 0 h 207"/>
                  <a:gd name="T14" fmla="*/ 325 w 325"/>
                  <a:gd name="T15" fmla="*/ 207 h 207"/>
                </a:gdLst>
                <a:ahLst/>
                <a:cxnLst>
                  <a:cxn ang="T8">
                    <a:pos x="T0" y="T1"/>
                  </a:cxn>
                  <a:cxn ang="T9">
                    <a:pos x="T2" y="T3"/>
                  </a:cxn>
                  <a:cxn ang="T10">
                    <a:pos x="T4" y="T5"/>
                  </a:cxn>
                  <a:cxn ang="T11">
                    <a:pos x="T6" y="T7"/>
                  </a:cxn>
                </a:cxnLst>
                <a:rect l="T12" t="T13" r="T14" b="T15"/>
                <a:pathLst>
                  <a:path w="325" h="207">
                    <a:moveTo>
                      <a:pt x="174" y="207"/>
                    </a:moveTo>
                    <a:lnTo>
                      <a:pt x="325" y="185"/>
                    </a:lnTo>
                    <a:lnTo>
                      <a:pt x="0" y="0"/>
                    </a:lnTo>
                    <a:lnTo>
                      <a:pt x="174" y="20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8" name="Freeform 808"/>
              <p:cNvSpPr>
                <a:spLocks/>
              </p:cNvSpPr>
              <p:nvPr/>
            </p:nvSpPr>
            <p:spPr bwMode="auto">
              <a:xfrm>
                <a:off x="1220" y="2922"/>
                <a:ext cx="61" cy="57"/>
              </a:xfrm>
              <a:custGeom>
                <a:avLst/>
                <a:gdLst>
                  <a:gd name="T0" fmla="*/ 0 w 366"/>
                  <a:gd name="T1" fmla="*/ 0 h 345"/>
                  <a:gd name="T2" fmla="*/ 0 w 366"/>
                  <a:gd name="T3" fmla="*/ 0 h 345"/>
                  <a:gd name="T4" fmla="*/ 0 w 366"/>
                  <a:gd name="T5" fmla="*/ 0 h 345"/>
                  <a:gd name="T6" fmla="*/ 0 w 366"/>
                  <a:gd name="T7" fmla="*/ 0 h 345"/>
                  <a:gd name="T8" fmla="*/ 0 60000 65536"/>
                  <a:gd name="T9" fmla="*/ 0 60000 65536"/>
                  <a:gd name="T10" fmla="*/ 0 60000 65536"/>
                  <a:gd name="T11" fmla="*/ 0 60000 65536"/>
                  <a:gd name="T12" fmla="*/ 0 w 366"/>
                  <a:gd name="T13" fmla="*/ 0 h 345"/>
                  <a:gd name="T14" fmla="*/ 366 w 366"/>
                  <a:gd name="T15" fmla="*/ 345 h 345"/>
                </a:gdLst>
                <a:ahLst/>
                <a:cxnLst>
                  <a:cxn ang="T8">
                    <a:pos x="T0" y="T1"/>
                  </a:cxn>
                  <a:cxn ang="T9">
                    <a:pos x="T2" y="T3"/>
                  </a:cxn>
                  <a:cxn ang="T10">
                    <a:pos x="T4" y="T5"/>
                  </a:cxn>
                  <a:cxn ang="T11">
                    <a:pos x="T6" y="T7"/>
                  </a:cxn>
                </a:cxnLst>
                <a:rect l="T12" t="T13" r="T14" b="T15"/>
                <a:pathLst>
                  <a:path w="366" h="345">
                    <a:moveTo>
                      <a:pt x="77" y="0"/>
                    </a:moveTo>
                    <a:lnTo>
                      <a:pt x="0" y="65"/>
                    </a:lnTo>
                    <a:lnTo>
                      <a:pt x="366" y="345"/>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69" name="Freeform 809"/>
              <p:cNvSpPr>
                <a:spLocks/>
              </p:cNvSpPr>
              <p:nvPr/>
            </p:nvSpPr>
            <p:spPr bwMode="auto">
              <a:xfrm>
                <a:off x="1220" y="2933"/>
                <a:ext cx="61" cy="57"/>
              </a:xfrm>
              <a:custGeom>
                <a:avLst/>
                <a:gdLst>
                  <a:gd name="T0" fmla="*/ 0 w 366"/>
                  <a:gd name="T1" fmla="*/ 0 h 343"/>
                  <a:gd name="T2" fmla="*/ 0 w 366"/>
                  <a:gd name="T3" fmla="*/ 0 h 343"/>
                  <a:gd name="T4" fmla="*/ 0 w 366"/>
                  <a:gd name="T5" fmla="*/ 0 h 343"/>
                  <a:gd name="T6" fmla="*/ 0 w 366"/>
                  <a:gd name="T7" fmla="*/ 0 h 343"/>
                  <a:gd name="T8" fmla="*/ 0 60000 65536"/>
                  <a:gd name="T9" fmla="*/ 0 60000 65536"/>
                  <a:gd name="T10" fmla="*/ 0 60000 65536"/>
                  <a:gd name="T11" fmla="*/ 0 60000 65536"/>
                  <a:gd name="T12" fmla="*/ 0 w 366"/>
                  <a:gd name="T13" fmla="*/ 0 h 343"/>
                  <a:gd name="T14" fmla="*/ 366 w 366"/>
                  <a:gd name="T15" fmla="*/ 343 h 343"/>
                </a:gdLst>
                <a:ahLst/>
                <a:cxnLst>
                  <a:cxn ang="T8">
                    <a:pos x="T0" y="T1"/>
                  </a:cxn>
                  <a:cxn ang="T9">
                    <a:pos x="T2" y="T3"/>
                  </a:cxn>
                  <a:cxn ang="T10">
                    <a:pos x="T4" y="T5"/>
                  </a:cxn>
                  <a:cxn ang="T11">
                    <a:pos x="T6" y="T7"/>
                  </a:cxn>
                </a:cxnLst>
                <a:rect l="T12" t="T13" r="T14" b="T15"/>
                <a:pathLst>
                  <a:path w="366" h="343">
                    <a:moveTo>
                      <a:pt x="0" y="0"/>
                    </a:moveTo>
                    <a:lnTo>
                      <a:pt x="366" y="280"/>
                    </a:lnTo>
                    <a:lnTo>
                      <a:pt x="288" y="3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70" name="Freeform 810"/>
              <p:cNvSpPr>
                <a:spLocks/>
              </p:cNvSpPr>
              <p:nvPr/>
            </p:nvSpPr>
            <p:spPr bwMode="auto">
              <a:xfrm>
                <a:off x="1220" y="2922"/>
                <a:ext cx="61" cy="68"/>
              </a:xfrm>
              <a:custGeom>
                <a:avLst/>
                <a:gdLst>
                  <a:gd name="T0" fmla="*/ 0 w 366"/>
                  <a:gd name="T1" fmla="*/ 0 h 408"/>
                  <a:gd name="T2" fmla="*/ 0 w 366"/>
                  <a:gd name="T3" fmla="*/ 0 h 408"/>
                  <a:gd name="T4" fmla="*/ 0 w 366"/>
                  <a:gd name="T5" fmla="*/ 0 h 408"/>
                  <a:gd name="T6" fmla="*/ 0 w 366"/>
                  <a:gd name="T7" fmla="*/ 0 h 408"/>
                  <a:gd name="T8" fmla="*/ 0 w 366"/>
                  <a:gd name="T9" fmla="*/ 0 h 408"/>
                  <a:gd name="T10" fmla="*/ 0 60000 65536"/>
                  <a:gd name="T11" fmla="*/ 0 60000 65536"/>
                  <a:gd name="T12" fmla="*/ 0 60000 65536"/>
                  <a:gd name="T13" fmla="*/ 0 60000 65536"/>
                  <a:gd name="T14" fmla="*/ 0 60000 65536"/>
                  <a:gd name="T15" fmla="*/ 0 w 366"/>
                  <a:gd name="T16" fmla="*/ 0 h 408"/>
                  <a:gd name="T17" fmla="*/ 366 w 366"/>
                  <a:gd name="T18" fmla="*/ 408 h 408"/>
                </a:gdLst>
                <a:ahLst/>
                <a:cxnLst>
                  <a:cxn ang="T10">
                    <a:pos x="T0" y="T1"/>
                  </a:cxn>
                  <a:cxn ang="T11">
                    <a:pos x="T2" y="T3"/>
                  </a:cxn>
                  <a:cxn ang="T12">
                    <a:pos x="T4" y="T5"/>
                  </a:cxn>
                  <a:cxn ang="T13">
                    <a:pos x="T6" y="T7"/>
                  </a:cxn>
                  <a:cxn ang="T14">
                    <a:pos x="T8" y="T9"/>
                  </a:cxn>
                </a:cxnLst>
                <a:rect l="T15" t="T16" r="T17" b="T18"/>
                <a:pathLst>
                  <a:path w="366" h="408">
                    <a:moveTo>
                      <a:pt x="77" y="0"/>
                    </a:moveTo>
                    <a:lnTo>
                      <a:pt x="0" y="65"/>
                    </a:lnTo>
                    <a:lnTo>
                      <a:pt x="288" y="408"/>
                    </a:lnTo>
                    <a:lnTo>
                      <a:pt x="366" y="345"/>
                    </a:lnTo>
                    <a:lnTo>
                      <a:pt x="7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1" name="Freeform 811"/>
              <p:cNvSpPr>
                <a:spLocks/>
              </p:cNvSpPr>
              <p:nvPr/>
            </p:nvSpPr>
            <p:spPr bwMode="auto">
              <a:xfrm>
                <a:off x="1268" y="2979"/>
                <a:ext cx="157" cy="194"/>
              </a:xfrm>
              <a:custGeom>
                <a:avLst/>
                <a:gdLst>
                  <a:gd name="T0" fmla="*/ 0 w 942"/>
                  <a:gd name="T1" fmla="*/ 0 h 1161"/>
                  <a:gd name="T2" fmla="*/ 0 w 942"/>
                  <a:gd name="T3" fmla="*/ 0 h 1161"/>
                  <a:gd name="T4" fmla="*/ 0 w 942"/>
                  <a:gd name="T5" fmla="*/ 0 h 1161"/>
                  <a:gd name="T6" fmla="*/ 0 w 942"/>
                  <a:gd name="T7" fmla="*/ 0 h 1161"/>
                  <a:gd name="T8" fmla="*/ 0 w 942"/>
                  <a:gd name="T9" fmla="*/ 0 h 1161"/>
                  <a:gd name="T10" fmla="*/ 0 60000 65536"/>
                  <a:gd name="T11" fmla="*/ 0 60000 65536"/>
                  <a:gd name="T12" fmla="*/ 0 60000 65536"/>
                  <a:gd name="T13" fmla="*/ 0 60000 65536"/>
                  <a:gd name="T14" fmla="*/ 0 60000 65536"/>
                  <a:gd name="T15" fmla="*/ 0 w 942"/>
                  <a:gd name="T16" fmla="*/ 0 h 1161"/>
                  <a:gd name="T17" fmla="*/ 942 w 942"/>
                  <a:gd name="T18" fmla="*/ 1161 h 1161"/>
                </a:gdLst>
                <a:ahLst/>
                <a:cxnLst>
                  <a:cxn ang="T10">
                    <a:pos x="T0" y="T1"/>
                  </a:cxn>
                  <a:cxn ang="T11">
                    <a:pos x="T2" y="T3"/>
                  </a:cxn>
                  <a:cxn ang="T12">
                    <a:pos x="T4" y="T5"/>
                  </a:cxn>
                  <a:cxn ang="T13">
                    <a:pos x="T6" y="T7"/>
                  </a:cxn>
                  <a:cxn ang="T14">
                    <a:pos x="T8" y="T9"/>
                  </a:cxn>
                </a:cxnLst>
                <a:rect l="T15" t="T16" r="T17" b="T18"/>
                <a:pathLst>
                  <a:path w="942" h="1161">
                    <a:moveTo>
                      <a:pt x="78" y="0"/>
                    </a:moveTo>
                    <a:lnTo>
                      <a:pt x="0" y="63"/>
                    </a:lnTo>
                    <a:lnTo>
                      <a:pt x="864" y="1161"/>
                    </a:lnTo>
                    <a:lnTo>
                      <a:pt x="942" y="1098"/>
                    </a:lnTo>
                    <a:lnTo>
                      <a:pt x="7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2" name="Rectangle 812"/>
              <p:cNvSpPr>
                <a:spLocks noChangeArrowheads="1"/>
              </p:cNvSpPr>
              <p:nvPr/>
            </p:nvSpPr>
            <p:spPr bwMode="auto">
              <a:xfrm>
                <a:off x="1445" y="3172"/>
                <a:ext cx="83" cy="1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grpSp>
        <p:nvGrpSpPr>
          <p:cNvPr id="8" name="Group 1076"/>
          <p:cNvGrpSpPr>
            <a:grpSpLocks/>
          </p:cNvGrpSpPr>
          <p:nvPr/>
        </p:nvGrpSpPr>
        <p:grpSpPr bwMode="auto">
          <a:xfrm>
            <a:off x="2322513" y="3525292"/>
            <a:ext cx="34925" cy="795337"/>
            <a:chOff x="1463" y="2247"/>
            <a:chExt cx="22" cy="501"/>
          </a:xfrm>
        </p:grpSpPr>
        <p:sp>
          <p:nvSpPr>
            <p:cNvPr id="41130" name="Freeform 944"/>
            <p:cNvSpPr>
              <a:spLocks/>
            </p:cNvSpPr>
            <p:nvPr/>
          </p:nvSpPr>
          <p:spPr bwMode="auto">
            <a:xfrm rot="12641">
              <a:off x="1473" y="2390"/>
              <a:ext cx="6" cy="89"/>
            </a:xfrm>
            <a:custGeom>
              <a:avLst/>
              <a:gdLst>
                <a:gd name="T0" fmla="*/ 0 w 38"/>
                <a:gd name="T1" fmla="*/ 0 h 535"/>
                <a:gd name="T2" fmla="*/ 0 w 38"/>
                <a:gd name="T3" fmla="*/ 0 h 535"/>
                <a:gd name="T4" fmla="*/ 0 w 38"/>
                <a:gd name="T5" fmla="*/ 0 h 535"/>
                <a:gd name="T6" fmla="*/ 0 w 38"/>
                <a:gd name="T7" fmla="*/ 0 h 535"/>
                <a:gd name="T8" fmla="*/ 0 60000 65536"/>
                <a:gd name="T9" fmla="*/ 0 60000 65536"/>
                <a:gd name="T10" fmla="*/ 0 60000 65536"/>
                <a:gd name="T11" fmla="*/ 0 60000 65536"/>
                <a:gd name="T12" fmla="*/ 0 w 38"/>
                <a:gd name="T13" fmla="*/ 0 h 535"/>
                <a:gd name="T14" fmla="*/ 38 w 38"/>
                <a:gd name="T15" fmla="*/ 535 h 535"/>
              </a:gdLst>
              <a:ahLst/>
              <a:cxnLst>
                <a:cxn ang="T8">
                  <a:pos x="T0" y="T1"/>
                </a:cxn>
                <a:cxn ang="T9">
                  <a:pos x="T2" y="T3"/>
                </a:cxn>
                <a:cxn ang="T10">
                  <a:pos x="T4" y="T5"/>
                </a:cxn>
                <a:cxn ang="T11">
                  <a:pos x="T6" y="T7"/>
                </a:cxn>
              </a:cxnLst>
              <a:rect l="T12" t="T13" r="T14" b="T15"/>
              <a:pathLst>
                <a:path w="38" h="535">
                  <a:moveTo>
                    <a:pt x="0" y="311"/>
                  </a:moveTo>
                  <a:lnTo>
                    <a:pt x="38" y="535"/>
                  </a:lnTo>
                  <a:lnTo>
                    <a:pt x="0" y="0"/>
                  </a:lnTo>
                  <a:lnTo>
                    <a:pt x="0" y="311"/>
                  </a:lnTo>
                  <a:close/>
                </a:path>
              </a:pathLst>
            </a:custGeom>
            <a:solidFill>
              <a:srgbClr val="000000"/>
            </a:solidFill>
            <a:ln w="9525">
              <a:solidFill>
                <a:schemeClr val="tx1"/>
              </a:solidFill>
              <a:round/>
              <a:headEnd/>
              <a:tailEnd/>
            </a:ln>
          </p:spPr>
          <p:txBody>
            <a:bodyPr/>
            <a:lstStyle/>
            <a:p>
              <a:endParaRPr lang="en-US"/>
            </a:p>
          </p:txBody>
        </p:sp>
        <p:sp>
          <p:nvSpPr>
            <p:cNvPr id="41131" name="Freeform 945"/>
            <p:cNvSpPr>
              <a:spLocks/>
            </p:cNvSpPr>
            <p:nvPr/>
          </p:nvSpPr>
          <p:spPr bwMode="auto">
            <a:xfrm rot="12641">
              <a:off x="1473" y="2390"/>
              <a:ext cx="6" cy="89"/>
            </a:xfrm>
            <a:custGeom>
              <a:avLst/>
              <a:gdLst>
                <a:gd name="T0" fmla="*/ 0 w 38"/>
                <a:gd name="T1" fmla="*/ 0 h 535"/>
                <a:gd name="T2" fmla="*/ 0 w 38"/>
                <a:gd name="T3" fmla="*/ 0 h 535"/>
                <a:gd name="T4" fmla="*/ 0 w 38"/>
                <a:gd name="T5" fmla="*/ 0 h 535"/>
                <a:gd name="T6" fmla="*/ 0 w 38"/>
                <a:gd name="T7" fmla="*/ 0 h 535"/>
                <a:gd name="T8" fmla="*/ 0 60000 65536"/>
                <a:gd name="T9" fmla="*/ 0 60000 65536"/>
                <a:gd name="T10" fmla="*/ 0 60000 65536"/>
                <a:gd name="T11" fmla="*/ 0 60000 65536"/>
                <a:gd name="T12" fmla="*/ 0 w 38"/>
                <a:gd name="T13" fmla="*/ 0 h 535"/>
                <a:gd name="T14" fmla="*/ 38 w 38"/>
                <a:gd name="T15" fmla="*/ 535 h 535"/>
              </a:gdLst>
              <a:ahLst/>
              <a:cxnLst>
                <a:cxn ang="T8">
                  <a:pos x="T0" y="T1"/>
                </a:cxn>
                <a:cxn ang="T9">
                  <a:pos x="T2" y="T3"/>
                </a:cxn>
                <a:cxn ang="T10">
                  <a:pos x="T4" y="T5"/>
                </a:cxn>
                <a:cxn ang="T11">
                  <a:pos x="T6" y="T7"/>
                </a:cxn>
              </a:cxnLst>
              <a:rect l="T12" t="T13" r="T14" b="T15"/>
              <a:pathLst>
                <a:path w="38" h="535">
                  <a:moveTo>
                    <a:pt x="38" y="535"/>
                  </a:moveTo>
                  <a:lnTo>
                    <a:pt x="0" y="0"/>
                  </a:lnTo>
                  <a:lnTo>
                    <a:pt x="38" y="0"/>
                  </a:lnTo>
                  <a:lnTo>
                    <a:pt x="38" y="535"/>
                  </a:lnTo>
                  <a:close/>
                </a:path>
              </a:pathLst>
            </a:custGeom>
            <a:solidFill>
              <a:srgbClr val="000000"/>
            </a:solidFill>
            <a:ln w="9525">
              <a:solidFill>
                <a:schemeClr val="tx1"/>
              </a:solidFill>
              <a:round/>
              <a:headEnd/>
              <a:tailEnd/>
            </a:ln>
          </p:spPr>
          <p:txBody>
            <a:bodyPr/>
            <a:lstStyle/>
            <a:p>
              <a:endParaRPr lang="en-US"/>
            </a:p>
          </p:txBody>
        </p:sp>
        <p:sp>
          <p:nvSpPr>
            <p:cNvPr id="41132" name="Freeform 946"/>
            <p:cNvSpPr>
              <a:spLocks/>
            </p:cNvSpPr>
            <p:nvPr/>
          </p:nvSpPr>
          <p:spPr bwMode="auto">
            <a:xfrm rot="12641">
              <a:off x="1474" y="2250"/>
              <a:ext cx="7" cy="89"/>
            </a:xfrm>
            <a:custGeom>
              <a:avLst/>
              <a:gdLst>
                <a:gd name="T0" fmla="*/ 0 w 39"/>
                <a:gd name="T1" fmla="*/ 0 h 535"/>
                <a:gd name="T2" fmla="*/ 0 w 39"/>
                <a:gd name="T3" fmla="*/ 0 h 535"/>
                <a:gd name="T4" fmla="*/ 0 w 39"/>
                <a:gd name="T5" fmla="*/ 0 h 535"/>
                <a:gd name="T6" fmla="*/ 0 w 39"/>
                <a:gd name="T7" fmla="*/ 0 h 535"/>
                <a:gd name="T8" fmla="*/ 0 60000 65536"/>
                <a:gd name="T9" fmla="*/ 0 60000 65536"/>
                <a:gd name="T10" fmla="*/ 0 60000 65536"/>
                <a:gd name="T11" fmla="*/ 0 60000 65536"/>
                <a:gd name="T12" fmla="*/ 0 w 39"/>
                <a:gd name="T13" fmla="*/ 0 h 535"/>
                <a:gd name="T14" fmla="*/ 39 w 39"/>
                <a:gd name="T15" fmla="*/ 535 h 535"/>
              </a:gdLst>
              <a:ahLst/>
              <a:cxnLst>
                <a:cxn ang="T8">
                  <a:pos x="T0" y="T1"/>
                </a:cxn>
                <a:cxn ang="T9">
                  <a:pos x="T2" y="T3"/>
                </a:cxn>
                <a:cxn ang="T10">
                  <a:pos x="T4" y="T5"/>
                </a:cxn>
                <a:cxn ang="T11">
                  <a:pos x="T6" y="T7"/>
                </a:cxn>
              </a:cxnLst>
              <a:rect l="T12" t="T13" r="T14" b="T15"/>
              <a:pathLst>
                <a:path w="39" h="535">
                  <a:moveTo>
                    <a:pt x="0" y="311"/>
                  </a:moveTo>
                  <a:lnTo>
                    <a:pt x="39" y="535"/>
                  </a:lnTo>
                  <a:lnTo>
                    <a:pt x="0" y="0"/>
                  </a:lnTo>
                  <a:lnTo>
                    <a:pt x="0" y="311"/>
                  </a:lnTo>
                  <a:close/>
                </a:path>
              </a:pathLst>
            </a:custGeom>
            <a:solidFill>
              <a:srgbClr val="000000"/>
            </a:solidFill>
            <a:ln w="9525">
              <a:solidFill>
                <a:schemeClr val="tx1"/>
              </a:solidFill>
              <a:round/>
              <a:headEnd/>
              <a:tailEnd/>
            </a:ln>
          </p:spPr>
          <p:txBody>
            <a:bodyPr/>
            <a:lstStyle/>
            <a:p>
              <a:endParaRPr lang="en-US"/>
            </a:p>
          </p:txBody>
        </p:sp>
        <p:sp>
          <p:nvSpPr>
            <p:cNvPr id="41133" name="Freeform 947"/>
            <p:cNvSpPr>
              <a:spLocks/>
            </p:cNvSpPr>
            <p:nvPr/>
          </p:nvSpPr>
          <p:spPr bwMode="auto">
            <a:xfrm rot="12641">
              <a:off x="1474" y="2250"/>
              <a:ext cx="7" cy="89"/>
            </a:xfrm>
            <a:custGeom>
              <a:avLst/>
              <a:gdLst>
                <a:gd name="T0" fmla="*/ 0 w 39"/>
                <a:gd name="T1" fmla="*/ 0 h 535"/>
                <a:gd name="T2" fmla="*/ 0 w 39"/>
                <a:gd name="T3" fmla="*/ 0 h 535"/>
                <a:gd name="T4" fmla="*/ 0 w 39"/>
                <a:gd name="T5" fmla="*/ 0 h 535"/>
                <a:gd name="T6" fmla="*/ 0 w 39"/>
                <a:gd name="T7" fmla="*/ 0 h 535"/>
                <a:gd name="T8" fmla="*/ 0 60000 65536"/>
                <a:gd name="T9" fmla="*/ 0 60000 65536"/>
                <a:gd name="T10" fmla="*/ 0 60000 65536"/>
                <a:gd name="T11" fmla="*/ 0 60000 65536"/>
                <a:gd name="T12" fmla="*/ 0 w 39"/>
                <a:gd name="T13" fmla="*/ 0 h 535"/>
                <a:gd name="T14" fmla="*/ 39 w 39"/>
                <a:gd name="T15" fmla="*/ 535 h 535"/>
              </a:gdLst>
              <a:ahLst/>
              <a:cxnLst>
                <a:cxn ang="T8">
                  <a:pos x="T0" y="T1"/>
                </a:cxn>
                <a:cxn ang="T9">
                  <a:pos x="T2" y="T3"/>
                </a:cxn>
                <a:cxn ang="T10">
                  <a:pos x="T4" y="T5"/>
                </a:cxn>
                <a:cxn ang="T11">
                  <a:pos x="T6" y="T7"/>
                </a:cxn>
              </a:cxnLst>
              <a:rect l="T12" t="T13" r="T14" b="T15"/>
              <a:pathLst>
                <a:path w="39" h="535">
                  <a:moveTo>
                    <a:pt x="39" y="535"/>
                  </a:moveTo>
                  <a:lnTo>
                    <a:pt x="0" y="0"/>
                  </a:lnTo>
                  <a:lnTo>
                    <a:pt x="39" y="0"/>
                  </a:lnTo>
                  <a:lnTo>
                    <a:pt x="39" y="535"/>
                  </a:lnTo>
                  <a:close/>
                </a:path>
              </a:pathLst>
            </a:custGeom>
            <a:solidFill>
              <a:srgbClr val="000000"/>
            </a:solidFill>
            <a:ln w="9525">
              <a:solidFill>
                <a:schemeClr val="tx1"/>
              </a:solidFill>
              <a:round/>
              <a:headEnd/>
              <a:tailEnd/>
            </a:ln>
          </p:spPr>
          <p:txBody>
            <a:bodyPr/>
            <a:lstStyle/>
            <a:p>
              <a:endParaRPr lang="en-US"/>
            </a:p>
          </p:txBody>
        </p:sp>
        <p:sp>
          <p:nvSpPr>
            <p:cNvPr id="41134" name="Freeform 950"/>
            <p:cNvSpPr>
              <a:spLocks/>
            </p:cNvSpPr>
            <p:nvPr/>
          </p:nvSpPr>
          <p:spPr bwMode="auto">
            <a:xfrm rot="12641">
              <a:off x="1473" y="2659"/>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0" y="310"/>
                  </a:moveTo>
                  <a:lnTo>
                    <a:pt x="39" y="534"/>
                  </a:lnTo>
                  <a:lnTo>
                    <a:pt x="0" y="0"/>
                  </a:lnTo>
                  <a:lnTo>
                    <a:pt x="0" y="310"/>
                  </a:lnTo>
                  <a:close/>
                </a:path>
              </a:pathLst>
            </a:custGeom>
            <a:solidFill>
              <a:srgbClr val="000000"/>
            </a:solidFill>
            <a:ln w="9525">
              <a:solidFill>
                <a:schemeClr val="tx1"/>
              </a:solidFill>
              <a:round/>
              <a:headEnd/>
              <a:tailEnd/>
            </a:ln>
          </p:spPr>
          <p:txBody>
            <a:bodyPr/>
            <a:lstStyle/>
            <a:p>
              <a:endParaRPr lang="en-US"/>
            </a:p>
          </p:txBody>
        </p:sp>
        <p:sp>
          <p:nvSpPr>
            <p:cNvPr id="41135" name="Freeform 951"/>
            <p:cNvSpPr>
              <a:spLocks/>
            </p:cNvSpPr>
            <p:nvPr/>
          </p:nvSpPr>
          <p:spPr bwMode="auto">
            <a:xfrm rot="12641">
              <a:off x="1473" y="2659"/>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39" y="534"/>
                  </a:moveTo>
                  <a:lnTo>
                    <a:pt x="0" y="0"/>
                  </a:lnTo>
                  <a:lnTo>
                    <a:pt x="39" y="0"/>
                  </a:lnTo>
                  <a:lnTo>
                    <a:pt x="39" y="534"/>
                  </a:lnTo>
                  <a:close/>
                </a:path>
              </a:pathLst>
            </a:custGeom>
            <a:solidFill>
              <a:srgbClr val="000000"/>
            </a:solidFill>
            <a:ln w="9525">
              <a:solidFill>
                <a:schemeClr val="tx1"/>
              </a:solidFill>
              <a:round/>
              <a:headEnd/>
              <a:tailEnd/>
            </a:ln>
          </p:spPr>
          <p:txBody>
            <a:bodyPr/>
            <a:lstStyle/>
            <a:p>
              <a:endParaRPr lang="en-US"/>
            </a:p>
          </p:txBody>
        </p:sp>
        <p:sp>
          <p:nvSpPr>
            <p:cNvPr id="41136" name="Freeform 952"/>
            <p:cNvSpPr>
              <a:spLocks/>
            </p:cNvSpPr>
            <p:nvPr/>
          </p:nvSpPr>
          <p:spPr bwMode="auto">
            <a:xfrm rot="12641">
              <a:off x="1473" y="2659"/>
              <a:ext cx="6" cy="89"/>
            </a:xfrm>
            <a:custGeom>
              <a:avLst/>
              <a:gdLst>
                <a:gd name="T0" fmla="*/ 0 w 39"/>
                <a:gd name="T1" fmla="*/ 0 h 534"/>
                <a:gd name="T2" fmla="*/ 0 w 39"/>
                <a:gd name="T3" fmla="*/ 0 h 534"/>
                <a:gd name="T4" fmla="*/ 0 w 39"/>
                <a:gd name="T5" fmla="*/ 0 h 534"/>
                <a:gd name="T6" fmla="*/ 0 w 39"/>
                <a:gd name="T7" fmla="*/ 0 h 534"/>
                <a:gd name="T8" fmla="*/ 0 w 39"/>
                <a:gd name="T9" fmla="*/ 0 h 534"/>
                <a:gd name="T10" fmla="*/ 0 60000 65536"/>
                <a:gd name="T11" fmla="*/ 0 60000 65536"/>
                <a:gd name="T12" fmla="*/ 0 60000 65536"/>
                <a:gd name="T13" fmla="*/ 0 60000 65536"/>
                <a:gd name="T14" fmla="*/ 0 60000 65536"/>
                <a:gd name="T15" fmla="*/ 0 w 39"/>
                <a:gd name="T16" fmla="*/ 0 h 534"/>
                <a:gd name="T17" fmla="*/ 39 w 39"/>
                <a:gd name="T18" fmla="*/ 534 h 534"/>
              </a:gdLst>
              <a:ahLst/>
              <a:cxnLst>
                <a:cxn ang="T10">
                  <a:pos x="T0" y="T1"/>
                </a:cxn>
                <a:cxn ang="T11">
                  <a:pos x="T2" y="T3"/>
                </a:cxn>
                <a:cxn ang="T12">
                  <a:pos x="T4" y="T5"/>
                </a:cxn>
                <a:cxn ang="T13">
                  <a:pos x="T6" y="T7"/>
                </a:cxn>
                <a:cxn ang="T14">
                  <a:pos x="T8" y="T9"/>
                </a:cxn>
              </a:cxnLst>
              <a:rect l="T15" t="T16" r="T17" b="T18"/>
              <a:pathLst>
                <a:path w="39" h="534">
                  <a:moveTo>
                    <a:pt x="0" y="310"/>
                  </a:moveTo>
                  <a:lnTo>
                    <a:pt x="39" y="534"/>
                  </a:lnTo>
                  <a:lnTo>
                    <a:pt x="39" y="0"/>
                  </a:lnTo>
                  <a:lnTo>
                    <a:pt x="0" y="0"/>
                  </a:lnTo>
                  <a:lnTo>
                    <a:pt x="0" y="31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7" name="Freeform 953"/>
            <p:cNvSpPr>
              <a:spLocks/>
            </p:cNvSpPr>
            <p:nvPr/>
          </p:nvSpPr>
          <p:spPr bwMode="auto">
            <a:xfrm rot="12641">
              <a:off x="1463" y="2705"/>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solidFill>
              <a:srgbClr val="000000"/>
            </a:solidFill>
            <a:ln w="9525">
              <a:solidFill>
                <a:schemeClr val="tx1"/>
              </a:solidFill>
              <a:round/>
              <a:headEnd/>
              <a:tailEnd/>
            </a:ln>
          </p:spPr>
          <p:txBody>
            <a:bodyPr/>
            <a:lstStyle/>
            <a:p>
              <a:endParaRPr lang="en-US"/>
            </a:p>
          </p:txBody>
        </p:sp>
        <p:sp>
          <p:nvSpPr>
            <p:cNvPr id="41138" name="Freeform 954"/>
            <p:cNvSpPr>
              <a:spLocks/>
            </p:cNvSpPr>
            <p:nvPr/>
          </p:nvSpPr>
          <p:spPr bwMode="auto">
            <a:xfrm rot="12641">
              <a:off x="1463" y="2705"/>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9" name="Freeform 955"/>
            <p:cNvSpPr>
              <a:spLocks/>
            </p:cNvSpPr>
            <p:nvPr/>
          </p:nvSpPr>
          <p:spPr bwMode="auto">
            <a:xfrm rot="12641">
              <a:off x="1474" y="2525"/>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0" y="310"/>
                  </a:moveTo>
                  <a:lnTo>
                    <a:pt x="39" y="534"/>
                  </a:lnTo>
                  <a:lnTo>
                    <a:pt x="0" y="0"/>
                  </a:lnTo>
                  <a:lnTo>
                    <a:pt x="0" y="310"/>
                  </a:lnTo>
                  <a:close/>
                </a:path>
              </a:pathLst>
            </a:custGeom>
            <a:solidFill>
              <a:srgbClr val="000000"/>
            </a:solidFill>
            <a:ln w="9525">
              <a:solidFill>
                <a:schemeClr val="tx1"/>
              </a:solidFill>
              <a:round/>
              <a:headEnd/>
              <a:tailEnd/>
            </a:ln>
          </p:spPr>
          <p:txBody>
            <a:bodyPr/>
            <a:lstStyle/>
            <a:p>
              <a:endParaRPr lang="en-US"/>
            </a:p>
          </p:txBody>
        </p:sp>
        <p:sp>
          <p:nvSpPr>
            <p:cNvPr id="41140" name="Freeform 956"/>
            <p:cNvSpPr>
              <a:spLocks/>
            </p:cNvSpPr>
            <p:nvPr/>
          </p:nvSpPr>
          <p:spPr bwMode="auto">
            <a:xfrm rot="12641">
              <a:off x="1474" y="2525"/>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39" y="534"/>
                  </a:moveTo>
                  <a:lnTo>
                    <a:pt x="0" y="0"/>
                  </a:lnTo>
                  <a:lnTo>
                    <a:pt x="39" y="0"/>
                  </a:lnTo>
                  <a:lnTo>
                    <a:pt x="39" y="534"/>
                  </a:lnTo>
                  <a:close/>
                </a:path>
              </a:pathLst>
            </a:custGeom>
            <a:solidFill>
              <a:srgbClr val="000000"/>
            </a:solidFill>
            <a:ln w="9525">
              <a:solidFill>
                <a:schemeClr val="tx1"/>
              </a:solidFill>
              <a:round/>
              <a:headEnd/>
              <a:tailEnd/>
            </a:ln>
          </p:spPr>
          <p:txBody>
            <a:bodyPr/>
            <a:lstStyle/>
            <a:p>
              <a:endParaRPr lang="en-US"/>
            </a:p>
          </p:txBody>
        </p:sp>
        <p:sp>
          <p:nvSpPr>
            <p:cNvPr id="41141" name="Freeform 957"/>
            <p:cNvSpPr>
              <a:spLocks/>
            </p:cNvSpPr>
            <p:nvPr/>
          </p:nvSpPr>
          <p:spPr bwMode="auto">
            <a:xfrm rot="12641">
              <a:off x="1474" y="2525"/>
              <a:ext cx="6" cy="89"/>
            </a:xfrm>
            <a:custGeom>
              <a:avLst/>
              <a:gdLst>
                <a:gd name="T0" fmla="*/ 0 w 39"/>
                <a:gd name="T1" fmla="*/ 0 h 534"/>
                <a:gd name="T2" fmla="*/ 0 w 39"/>
                <a:gd name="T3" fmla="*/ 0 h 534"/>
                <a:gd name="T4" fmla="*/ 0 w 39"/>
                <a:gd name="T5" fmla="*/ 0 h 534"/>
                <a:gd name="T6" fmla="*/ 0 w 39"/>
                <a:gd name="T7" fmla="*/ 0 h 534"/>
                <a:gd name="T8" fmla="*/ 0 w 39"/>
                <a:gd name="T9" fmla="*/ 0 h 534"/>
                <a:gd name="T10" fmla="*/ 0 60000 65536"/>
                <a:gd name="T11" fmla="*/ 0 60000 65536"/>
                <a:gd name="T12" fmla="*/ 0 60000 65536"/>
                <a:gd name="T13" fmla="*/ 0 60000 65536"/>
                <a:gd name="T14" fmla="*/ 0 60000 65536"/>
                <a:gd name="T15" fmla="*/ 0 w 39"/>
                <a:gd name="T16" fmla="*/ 0 h 534"/>
                <a:gd name="T17" fmla="*/ 39 w 39"/>
                <a:gd name="T18" fmla="*/ 534 h 534"/>
              </a:gdLst>
              <a:ahLst/>
              <a:cxnLst>
                <a:cxn ang="T10">
                  <a:pos x="T0" y="T1"/>
                </a:cxn>
                <a:cxn ang="T11">
                  <a:pos x="T2" y="T3"/>
                </a:cxn>
                <a:cxn ang="T12">
                  <a:pos x="T4" y="T5"/>
                </a:cxn>
                <a:cxn ang="T13">
                  <a:pos x="T6" y="T7"/>
                </a:cxn>
                <a:cxn ang="T14">
                  <a:pos x="T8" y="T9"/>
                </a:cxn>
              </a:cxnLst>
              <a:rect l="T15" t="T16" r="T17" b="T18"/>
              <a:pathLst>
                <a:path w="39" h="534">
                  <a:moveTo>
                    <a:pt x="0" y="310"/>
                  </a:moveTo>
                  <a:lnTo>
                    <a:pt x="39" y="534"/>
                  </a:lnTo>
                  <a:lnTo>
                    <a:pt x="39" y="0"/>
                  </a:lnTo>
                  <a:lnTo>
                    <a:pt x="0" y="0"/>
                  </a:lnTo>
                  <a:lnTo>
                    <a:pt x="0" y="31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2" name="Freeform 958"/>
            <p:cNvSpPr>
              <a:spLocks/>
            </p:cNvSpPr>
            <p:nvPr/>
          </p:nvSpPr>
          <p:spPr bwMode="auto">
            <a:xfrm rot="12641">
              <a:off x="1464" y="2571"/>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solidFill>
              <a:srgbClr val="000000"/>
            </a:solidFill>
            <a:ln w="9525">
              <a:solidFill>
                <a:schemeClr val="tx1"/>
              </a:solidFill>
              <a:round/>
              <a:headEnd/>
              <a:tailEnd/>
            </a:ln>
          </p:spPr>
          <p:txBody>
            <a:bodyPr/>
            <a:lstStyle/>
            <a:p>
              <a:endParaRPr lang="en-US"/>
            </a:p>
          </p:txBody>
        </p:sp>
        <p:sp>
          <p:nvSpPr>
            <p:cNvPr id="41143" name="Freeform 959"/>
            <p:cNvSpPr>
              <a:spLocks/>
            </p:cNvSpPr>
            <p:nvPr/>
          </p:nvSpPr>
          <p:spPr bwMode="auto">
            <a:xfrm rot="12641">
              <a:off x="1464" y="2571"/>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4" name="Freeform 960"/>
            <p:cNvSpPr>
              <a:spLocks/>
            </p:cNvSpPr>
            <p:nvPr/>
          </p:nvSpPr>
          <p:spPr bwMode="auto">
            <a:xfrm rot="12641">
              <a:off x="1465" y="2431"/>
              <a:ext cx="16" cy="44"/>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60" y="37"/>
                  </a:lnTo>
                  <a:lnTo>
                    <a:pt x="0" y="0"/>
                  </a:lnTo>
                  <a:close/>
                </a:path>
              </a:pathLst>
            </a:custGeom>
            <a:solidFill>
              <a:srgbClr val="000000"/>
            </a:solidFill>
            <a:ln w="9525">
              <a:solidFill>
                <a:schemeClr val="tx1"/>
              </a:solidFill>
              <a:round/>
              <a:headEnd/>
              <a:tailEnd/>
            </a:ln>
          </p:spPr>
          <p:txBody>
            <a:bodyPr/>
            <a:lstStyle/>
            <a:p>
              <a:endParaRPr lang="en-US"/>
            </a:p>
          </p:txBody>
        </p:sp>
        <p:sp>
          <p:nvSpPr>
            <p:cNvPr id="41145" name="Freeform 961"/>
            <p:cNvSpPr>
              <a:spLocks/>
            </p:cNvSpPr>
            <p:nvPr/>
          </p:nvSpPr>
          <p:spPr bwMode="auto">
            <a:xfrm rot="12641">
              <a:off x="1465" y="2431"/>
              <a:ext cx="16" cy="44"/>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60" y="37"/>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6" name="Freeform 962"/>
            <p:cNvSpPr>
              <a:spLocks/>
            </p:cNvSpPr>
            <p:nvPr/>
          </p:nvSpPr>
          <p:spPr bwMode="auto">
            <a:xfrm rot="12641">
              <a:off x="1468" y="2292"/>
              <a:ext cx="17" cy="43"/>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59" y="37"/>
                  </a:lnTo>
                  <a:lnTo>
                    <a:pt x="0" y="0"/>
                  </a:lnTo>
                  <a:close/>
                </a:path>
              </a:pathLst>
            </a:custGeom>
            <a:solidFill>
              <a:srgbClr val="000000"/>
            </a:solidFill>
            <a:ln w="9525">
              <a:solidFill>
                <a:schemeClr val="tx1"/>
              </a:solidFill>
              <a:round/>
              <a:headEnd/>
              <a:tailEnd/>
            </a:ln>
          </p:spPr>
          <p:txBody>
            <a:bodyPr/>
            <a:lstStyle/>
            <a:p>
              <a:endParaRPr lang="en-US"/>
            </a:p>
          </p:txBody>
        </p:sp>
        <p:sp>
          <p:nvSpPr>
            <p:cNvPr id="41147" name="Freeform 963"/>
            <p:cNvSpPr>
              <a:spLocks/>
            </p:cNvSpPr>
            <p:nvPr/>
          </p:nvSpPr>
          <p:spPr bwMode="auto">
            <a:xfrm rot="12641">
              <a:off x="1468" y="2292"/>
              <a:ext cx="17" cy="43"/>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59" y="37"/>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8" name="Freeform 968"/>
            <p:cNvSpPr>
              <a:spLocks/>
            </p:cNvSpPr>
            <p:nvPr/>
          </p:nvSpPr>
          <p:spPr bwMode="auto">
            <a:xfrm rot="12641">
              <a:off x="1471" y="2388"/>
              <a:ext cx="6" cy="89"/>
            </a:xfrm>
            <a:custGeom>
              <a:avLst/>
              <a:gdLst>
                <a:gd name="T0" fmla="*/ 0 w 38"/>
                <a:gd name="T1" fmla="*/ 0 h 535"/>
                <a:gd name="T2" fmla="*/ 0 w 38"/>
                <a:gd name="T3" fmla="*/ 0 h 535"/>
                <a:gd name="T4" fmla="*/ 0 w 38"/>
                <a:gd name="T5" fmla="*/ 0 h 535"/>
                <a:gd name="T6" fmla="*/ 0 w 38"/>
                <a:gd name="T7" fmla="*/ 0 h 535"/>
                <a:gd name="T8" fmla="*/ 0 w 38"/>
                <a:gd name="T9" fmla="*/ 0 h 535"/>
                <a:gd name="T10" fmla="*/ 0 60000 65536"/>
                <a:gd name="T11" fmla="*/ 0 60000 65536"/>
                <a:gd name="T12" fmla="*/ 0 60000 65536"/>
                <a:gd name="T13" fmla="*/ 0 60000 65536"/>
                <a:gd name="T14" fmla="*/ 0 60000 65536"/>
                <a:gd name="T15" fmla="*/ 0 w 38"/>
                <a:gd name="T16" fmla="*/ 0 h 535"/>
                <a:gd name="T17" fmla="*/ 38 w 38"/>
                <a:gd name="T18" fmla="*/ 535 h 535"/>
              </a:gdLst>
              <a:ahLst/>
              <a:cxnLst>
                <a:cxn ang="T10">
                  <a:pos x="T0" y="T1"/>
                </a:cxn>
                <a:cxn ang="T11">
                  <a:pos x="T2" y="T3"/>
                </a:cxn>
                <a:cxn ang="T12">
                  <a:pos x="T4" y="T5"/>
                </a:cxn>
                <a:cxn ang="T13">
                  <a:pos x="T6" y="T7"/>
                </a:cxn>
                <a:cxn ang="T14">
                  <a:pos x="T8" y="T9"/>
                </a:cxn>
              </a:cxnLst>
              <a:rect l="T15" t="T16" r="T17" b="T18"/>
              <a:pathLst>
                <a:path w="38" h="535">
                  <a:moveTo>
                    <a:pt x="0" y="311"/>
                  </a:moveTo>
                  <a:lnTo>
                    <a:pt x="38" y="535"/>
                  </a:lnTo>
                  <a:lnTo>
                    <a:pt x="38" y="0"/>
                  </a:lnTo>
                  <a:lnTo>
                    <a:pt x="0" y="0"/>
                  </a:lnTo>
                  <a:lnTo>
                    <a:pt x="0" y="3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9" name="Freeform 969"/>
            <p:cNvSpPr>
              <a:spLocks/>
            </p:cNvSpPr>
            <p:nvPr/>
          </p:nvSpPr>
          <p:spPr bwMode="auto">
            <a:xfrm rot="12641">
              <a:off x="1472" y="2247"/>
              <a:ext cx="7" cy="89"/>
            </a:xfrm>
            <a:custGeom>
              <a:avLst/>
              <a:gdLst>
                <a:gd name="T0" fmla="*/ 0 w 39"/>
                <a:gd name="T1" fmla="*/ 0 h 535"/>
                <a:gd name="T2" fmla="*/ 0 w 39"/>
                <a:gd name="T3" fmla="*/ 0 h 535"/>
                <a:gd name="T4" fmla="*/ 0 w 39"/>
                <a:gd name="T5" fmla="*/ 0 h 535"/>
                <a:gd name="T6" fmla="*/ 0 w 39"/>
                <a:gd name="T7" fmla="*/ 0 h 535"/>
                <a:gd name="T8" fmla="*/ 0 w 39"/>
                <a:gd name="T9" fmla="*/ 0 h 535"/>
                <a:gd name="T10" fmla="*/ 0 60000 65536"/>
                <a:gd name="T11" fmla="*/ 0 60000 65536"/>
                <a:gd name="T12" fmla="*/ 0 60000 65536"/>
                <a:gd name="T13" fmla="*/ 0 60000 65536"/>
                <a:gd name="T14" fmla="*/ 0 60000 65536"/>
                <a:gd name="T15" fmla="*/ 0 w 39"/>
                <a:gd name="T16" fmla="*/ 0 h 535"/>
                <a:gd name="T17" fmla="*/ 39 w 39"/>
                <a:gd name="T18" fmla="*/ 535 h 535"/>
              </a:gdLst>
              <a:ahLst/>
              <a:cxnLst>
                <a:cxn ang="T10">
                  <a:pos x="T0" y="T1"/>
                </a:cxn>
                <a:cxn ang="T11">
                  <a:pos x="T2" y="T3"/>
                </a:cxn>
                <a:cxn ang="T12">
                  <a:pos x="T4" y="T5"/>
                </a:cxn>
                <a:cxn ang="T13">
                  <a:pos x="T6" y="T7"/>
                </a:cxn>
                <a:cxn ang="T14">
                  <a:pos x="T8" y="T9"/>
                </a:cxn>
              </a:cxnLst>
              <a:rect l="T15" t="T16" r="T17" b="T18"/>
              <a:pathLst>
                <a:path w="39" h="535">
                  <a:moveTo>
                    <a:pt x="0" y="311"/>
                  </a:moveTo>
                  <a:lnTo>
                    <a:pt x="39" y="535"/>
                  </a:lnTo>
                  <a:lnTo>
                    <a:pt x="39" y="0"/>
                  </a:lnTo>
                  <a:lnTo>
                    <a:pt x="0" y="0"/>
                  </a:lnTo>
                  <a:lnTo>
                    <a:pt x="0" y="3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 name="Group 970"/>
          <p:cNvGrpSpPr>
            <a:grpSpLocks/>
          </p:cNvGrpSpPr>
          <p:nvPr/>
        </p:nvGrpSpPr>
        <p:grpSpPr bwMode="auto">
          <a:xfrm>
            <a:off x="2162175" y="3531642"/>
            <a:ext cx="657225" cy="798512"/>
            <a:chOff x="830" y="2630"/>
            <a:chExt cx="408" cy="503"/>
          </a:xfrm>
        </p:grpSpPr>
        <p:sp>
          <p:nvSpPr>
            <p:cNvPr id="41077" name="AutoShape 971"/>
            <p:cNvSpPr>
              <a:spLocks noChangeArrowheads="1"/>
            </p:cNvSpPr>
            <p:nvPr/>
          </p:nvSpPr>
          <p:spPr bwMode="auto">
            <a:xfrm rot="-8317618">
              <a:off x="830" y="2690"/>
              <a:ext cx="327" cy="364"/>
            </a:xfrm>
            <a:prstGeom prst="rtTriangle">
              <a:avLst/>
            </a:prstGeom>
            <a:gradFill rotWithShape="1">
              <a:gsLst>
                <a:gs pos="0">
                  <a:srgbClr val="808080"/>
                </a:gs>
                <a:gs pos="100000">
                  <a:srgbClr val="CECECE"/>
                </a:gs>
              </a:gsLst>
              <a:lin ang="27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078" name="Freeform 972"/>
            <p:cNvSpPr>
              <a:spLocks/>
            </p:cNvSpPr>
            <p:nvPr/>
          </p:nvSpPr>
          <p:spPr bwMode="auto">
            <a:xfrm rot="12641">
              <a:off x="990" y="2630"/>
              <a:ext cx="248" cy="207"/>
            </a:xfrm>
            <a:custGeom>
              <a:avLst/>
              <a:gdLst>
                <a:gd name="T0" fmla="*/ 0 w 1491"/>
                <a:gd name="T1" fmla="*/ 0 h 1242"/>
                <a:gd name="T2" fmla="*/ 0 w 1491"/>
                <a:gd name="T3" fmla="*/ 0 h 1242"/>
                <a:gd name="T4" fmla="*/ 0 w 1491"/>
                <a:gd name="T5" fmla="*/ 0 h 1242"/>
                <a:gd name="T6" fmla="*/ 0 w 1491"/>
                <a:gd name="T7" fmla="*/ 0 h 1242"/>
                <a:gd name="T8" fmla="*/ 0 60000 65536"/>
                <a:gd name="T9" fmla="*/ 0 60000 65536"/>
                <a:gd name="T10" fmla="*/ 0 60000 65536"/>
                <a:gd name="T11" fmla="*/ 0 60000 65536"/>
                <a:gd name="T12" fmla="*/ 0 w 1491"/>
                <a:gd name="T13" fmla="*/ 0 h 1242"/>
                <a:gd name="T14" fmla="*/ 1491 w 1491"/>
                <a:gd name="T15" fmla="*/ 1242 h 1242"/>
              </a:gdLst>
              <a:ahLst/>
              <a:cxnLst>
                <a:cxn ang="T8">
                  <a:pos x="T0" y="T1"/>
                </a:cxn>
                <a:cxn ang="T9">
                  <a:pos x="T2" y="T3"/>
                </a:cxn>
                <a:cxn ang="T10">
                  <a:pos x="T4" y="T5"/>
                </a:cxn>
                <a:cxn ang="T11">
                  <a:pos x="T6" y="T7"/>
                </a:cxn>
              </a:cxnLst>
              <a:rect l="T12" t="T13" r="T14" b="T15"/>
              <a:pathLst>
                <a:path w="1491" h="1242">
                  <a:moveTo>
                    <a:pt x="10" y="0"/>
                  </a:moveTo>
                  <a:lnTo>
                    <a:pt x="0" y="13"/>
                  </a:lnTo>
                  <a:lnTo>
                    <a:pt x="1491" y="12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9" name="Freeform 973"/>
            <p:cNvSpPr>
              <a:spLocks/>
            </p:cNvSpPr>
            <p:nvPr/>
          </p:nvSpPr>
          <p:spPr bwMode="auto">
            <a:xfrm rot="12641">
              <a:off x="990" y="2633"/>
              <a:ext cx="248" cy="207"/>
            </a:xfrm>
            <a:custGeom>
              <a:avLst/>
              <a:gdLst>
                <a:gd name="T0" fmla="*/ 0 w 1491"/>
                <a:gd name="T1" fmla="*/ 0 h 1241"/>
                <a:gd name="T2" fmla="*/ 0 w 1491"/>
                <a:gd name="T3" fmla="*/ 0 h 1241"/>
                <a:gd name="T4" fmla="*/ 0 w 1491"/>
                <a:gd name="T5" fmla="*/ 0 h 1241"/>
                <a:gd name="T6" fmla="*/ 0 w 1491"/>
                <a:gd name="T7" fmla="*/ 0 h 1241"/>
                <a:gd name="T8" fmla="*/ 0 60000 65536"/>
                <a:gd name="T9" fmla="*/ 0 60000 65536"/>
                <a:gd name="T10" fmla="*/ 0 60000 65536"/>
                <a:gd name="T11" fmla="*/ 0 60000 65536"/>
                <a:gd name="T12" fmla="*/ 0 w 1491"/>
                <a:gd name="T13" fmla="*/ 0 h 1241"/>
                <a:gd name="T14" fmla="*/ 1491 w 1491"/>
                <a:gd name="T15" fmla="*/ 1241 h 1241"/>
              </a:gdLst>
              <a:ahLst/>
              <a:cxnLst>
                <a:cxn ang="T8">
                  <a:pos x="T0" y="T1"/>
                </a:cxn>
                <a:cxn ang="T9">
                  <a:pos x="T2" y="T3"/>
                </a:cxn>
                <a:cxn ang="T10">
                  <a:pos x="T4" y="T5"/>
                </a:cxn>
                <a:cxn ang="T11">
                  <a:pos x="T6" y="T7"/>
                </a:cxn>
              </a:cxnLst>
              <a:rect l="T12" t="T13" r="T14" b="T15"/>
              <a:pathLst>
                <a:path w="1491" h="1241">
                  <a:moveTo>
                    <a:pt x="0" y="0"/>
                  </a:moveTo>
                  <a:lnTo>
                    <a:pt x="1491" y="1229"/>
                  </a:lnTo>
                  <a:lnTo>
                    <a:pt x="1481" y="124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0" name="Freeform 974"/>
            <p:cNvSpPr>
              <a:spLocks/>
            </p:cNvSpPr>
            <p:nvPr/>
          </p:nvSpPr>
          <p:spPr bwMode="auto">
            <a:xfrm rot="12641">
              <a:off x="990" y="2630"/>
              <a:ext cx="248" cy="209"/>
            </a:xfrm>
            <a:custGeom>
              <a:avLst/>
              <a:gdLst>
                <a:gd name="T0" fmla="*/ 0 w 1491"/>
                <a:gd name="T1" fmla="*/ 0 h 1254"/>
                <a:gd name="T2" fmla="*/ 0 w 1491"/>
                <a:gd name="T3" fmla="*/ 0 h 1254"/>
                <a:gd name="T4" fmla="*/ 0 w 1491"/>
                <a:gd name="T5" fmla="*/ 0 h 1254"/>
                <a:gd name="T6" fmla="*/ 0 w 1491"/>
                <a:gd name="T7" fmla="*/ 0 h 1254"/>
                <a:gd name="T8" fmla="*/ 0 w 1491"/>
                <a:gd name="T9" fmla="*/ 0 h 1254"/>
                <a:gd name="T10" fmla="*/ 0 60000 65536"/>
                <a:gd name="T11" fmla="*/ 0 60000 65536"/>
                <a:gd name="T12" fmla="*/ 0 60000 65536"/>
                <a:gd name="T13" fmla="*/ 0 60000 65536"/>
                <a:gd name="T14" fmla="*/ 0 60000 65536"/>
                <a:gd name="T15" fmla="*/ 0 w 1491"/>
                <a:gd name="T16" fmla="*/ 0 h 1254"/>
                <a:gd name="T17" fmla="*/ 1491 w 1491"/>
                <a:gd name="T18" fmla="*/ 1254 h 1254"/>
              </a:gdLst>
              <a:ahLst/>
              <a:cxnLst>
                <a:cxn ang="T10">
                  <a:pos x="T0" y="T1"/>
                </a:cxn>
                <a:cxn ang="T11">
                  <a:pos x="T2" y="T3"/>
                </a:cxn>
                <a:cxn ang="T12">
                  <a:pos x="T4" y="T5"/>
                </a:cxn>
                <a:cxn ang="T13">
                  <a:pos x="T6" y="T7"/>
                </a:cxn>
                <a:cxn ang="T14">
                  <a:pos x="T8" y="T9"/>
                </a:cxn>
              </a:cxnLst>
              <a:rect l="T15" t="T16" r="T17" b="T18"/>
              <a:pathLst>
                <a:path w="1491" h="1254">
                  <a:moveTo>
                    <a:pt x="10" y="0"/>
                  </a:moveTo>
                  <a:lnTo>
                    <a:pt x="0" y="13"/>
                  </a:lnTo>
                  <a:lnTo>
                    <a:pt x="1481" y="1254"/>
                  </a:lnTo>
                  <a:lnTo>
                    <a:pt x="1491" y="1242"/>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1" name="Freeform 975"/>
            <p:cNvSpPr>
              <a:spLocks/>
            </p:cNvSpPr>
            <p:nvPr/>
          </p:nvSpPr>
          <p:spPr bwMode="auto">
            <a:xfrm rot="12641">
              <a:off x="989" y="2631"/>
              <a:ext cx="2" cy="501"/>
            </a:xfrm>
            <a:custGeom>
              <a:avLst/>
              <a:gdLst>
                <a:gd name="T0" fmla="*/ 0 w 13"/>
                <a:gd name="T1" fmla="*/ 0 h 3006"/>
                <a:gd name="T2" fmla="*/ 0 w 13"/>
                <a:gd name="T3" fmla="*/ 0 h 3006"/>
                <a:gd name="T4" fmla="*/ 0 w 13"/>
                <a:gd name="T5" fmla="*/ 0 h 3006"/>
                <a:gd name="T6" fmla="*/ 0 w 13"/>
                <a:gd name="T7" fmla="*/ 0 h 3006"/>
                <a:gd name="T8" fmla="*/ 0 60000 65536"/>
                <a:gd name="T9" fmla="*/ 0 60000 65536"/>
                <a:gd name="T10" fmla="*/ 0 60000 65536"/>
                <a:gd name="T11" fmla="*/ 0 60000 65536"/>
                <a:gd name="T12" fmla="*/ 0 w 13"/>
                <a:gd name="T13" fmla="*/ 0 h 3006"/>
                <a:gd name="T14" fmla="*/ 13 w 13"/>
                <a:gd name="T15" fmla="*/ 3006 h 3006"/>
              </a:gdLst>
              <a:ahLst/>
              <a:cxnLst>
                <a:cxn ang="T8">
                  <a:pos x="T0" y="T1"/>
                </a:cxn>
                <a:cxn ang="T9">
                  <a:pos x="T2" y="T3"/>
                </a:cxn>
                <a:cxn ang="T10">
                  <a:pos x="T4" y="T5"/>
                </a:cxn>
                <a:cxn ang="T11">
                  <a:pos x="T6" y="T7"/>
                </a:cxn>
              </a:cxnLst>
              <a:rect l="T12" t="T13" r="T14" b="T15"/>
              <a:pathLst>
                <a:path w="13" h="3006">
                  <a:moveTo>
                    <a:pt x="13" y="0"/>
                  </a:moveTo>
                  <a:lnTo>
                    <a:pt x="0" y="0"/>
                  </a:lnTo>
                  <a:lnTo>
                    <a:pt x="13" y="300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2" name="Freeform 976"/>
            <p:cNvSpPr>
              <a:spLocks/>
            </p:cNvSpPr>
            <p:nvPr/>
          </p:nvSpPr>
          <p:spPr bwMode="auto">
            <a:xfrm rot="12641">
              <a:off x="989" y="2631"/>
              <a:ext cx="2" cy="501"/>
            </a:xfrm>
            <a:custGeom>
              <a:avLst/>
              <a:gdLst>
                <a:gd name="T0" fmla="*/ 0 w 13"/>
                <a:gd name="T1" fmla="*/ 0 h 3006"/>
                <a:gd name="T2" fmla="*/ 0 w 13"/>
                <a:gd name="T3" fmla="*/ 0 h 3006"/>
                <a:gd name="T4" fmla="*/ 0 w 13"/>
                <a:gd name="T5" fmla="*/ 0 h 3006"/>
                <a:gd name="T6" fmla="*/ 0 w 13"/>
                <a:gd name="T7" fmla="*/ 0 h 3006"/>
                <a:gd name="T8" fmla="*/ 0 60000 65536"/>
                <a:gd name="T9" fmla="*/ 0 60000 65536"/>
                <a:gd name="T10" fmla="*/ 0 60000 65536"/>
                <a:gd name="T11" fmla="*/ 0 60000 65536"/>
                <a:gd name="T12" fmla="*/ 0 w 13"/>
                <a:gd name="T13" fmla="*/ 0 h 3006"/>
                <a:gd name="T14" fmla="*/ 13 w 13"/>
                <a:gd name="T15" fmla="*/ 3006 h 3006"/>
              </a:gdLst>
              <a:ahLst/>
              <a:cxnLst>
                <a:cxn ang="T8">
                  <a:pos x="T0" y="T1"/>
                </a:cxn>
                <a:cxn ang="T9">
                  <a:pos x="T2" y="T3"/>
                </a:cxn>
                <a:cxn ang="T10">
                  <a:pos x="T4" y="T5"/>
                </a:cxn>
                <a:cxn ang="T11">
                  <a:pos x="T6" y="T7"/>
                </a:cxn>
              </a:cxnLst>
              <a:rect l="T12" t="T13" r="T14" b="T15"/>
              <a:pathLst>
                <a:path w="13" h="3006">
                  <a:moveTo>
                    <a:pt x="0" y="0"/>
                  </a:moveTo>
                  <a:lnTo>
                    <a:pt x="13" y="3006"/>
                  </a:lnTo>
                  <a:lnTo>
                    <a:pt x="0" y="300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3" name="Rectangle 977"/>
            <p:cNvSpPr>
              <a:spLocks noChangeArrowheads="1"/>
            </p:cNvSpPr>
            <p:nvPr/>
          </p:nvSpPr>
          <p:spPr bwMode="auto">
            <a:xfrm rot="12641">
              <a:off x="989" y="2631"/>
              <a:ext cx="2" cy="50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084" name="Freeform 978"/>
            <p:cNvSpPr>
              <a:spLocks/>
            </p:cNvSpPr>
            <p:nvPr/>
          </p:nvSpPr>
          <p:spPr bwMode="auto">
            <a:xfrm rot="12641">
              <a:off x="991" y="2749"/>
              <a:ext cx="141" cy="169"/>
            </a:xfrm>
            <a:custGeom>
              <a:avLst/>
              <a:gdLst>
                <a:gd name="T0" fmla="*/ 0 w 844"/>
                <a:gd name="T1" fmla="*/ 0 h 1009"/>
                <a:gd name="T2" fmla="*/ 0 w 844"/>
                <a:gd name="T3" fmla="*/ 0 h 1009"/>
                <a:gd name="T4" fmla="*/ 0 w 844"/>
                <a:gd name="T5" fmla="*/ 0 h 1009"/>
                <a:gd name="T6" fmla="*/ 0 w 844"/>
                <a:gd name="T7" fmla="*/ 0 h 1009"/>
                <a:gd name="T8" fmla="*/ 0 60000 65536"/>
                <a:gd name="T9" fmla="*/ 0 60000 65536"/>
                <a:gd name="T10" fmla="*/ 0 60000 65536"/>
                <a:gd name="T11" fmla="*/ 0 60000 65536"/>
                <a:gd name="T12" fmla="*/ 0 w 844"/>
                <a:gd name="T13" fmla="*/ 0 h 1009"/>
                <a:gd name="T14" fmla="*/ 844 w 844"/>
                <a:gd name="T15" fmla="*/ 1009 h 1009"/>
              </a:gdLst>
              <a:ahLst/>
              <a:cxnLst>
                <a:cxn ang="T8">
                  <a:pos x="T0" y="T1"/>
                </a:cxn>
                <a:cxn ang="T9">
                  <a:pos x="T2" y="T3"/>
                </a:cxn>
                <a:cxn ang="T10">
                  <a:pos x="T4" y="T5"/>
                </a:cxn>
                <a:cxn ang="T11">
                  <a:pos x="T6" y="T7"/>
                </a:cxn>
              </a:cxnLst>
              <a:rect l="T12" t="T13" r="T14" b="T15"/>
              <a:pathLst>
                <a:path w="844" h="1009">
                  <a:moveTo>
                    <a:pt x="844" y="4"/>
                  </a:moveTo>
                  <a:lnTo>
                    <a:pt x="839" y="0"/>
                  </a:lnTo>
                  <a:lnTo>
                    <a:pt x="0" y="1009"/>
                  </a:lnTo>
                  <a:lnTo>
                    <a:pt x="8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5" name="Freeform 979"/>
            <p:cNvSpPr>
              <a:spLocks/>
            </p:cNvSpPr>
            <p:nvPr/>
          </p:nvSpPr>
          <p:spPr bwMode="auto">
            <a:xfrm rot="12641">
              <a:off x="990" y="2748"/>
              <a:ext cx="141" cy="169"/>
            </a:xfrm>
            <a:custGeom>
              <a:avLst/>
              <a:gdLst>
                <a:gd name="T0" fmla="*/ 0 w 844"/>
                <a:gd name="T1" fmla="*/ 0 h 1009"/>
                <a:gd name="T2" fmla="*/ 0 w 844"/>
                <a:gd name="T3" fmla="*/ 0 h 1009"/>
                <a:gd name="T4" fmla="*/ 0 w 844"/>
                <a:gd name="T5" fmla="*/ 0 h 1009"/>
                <a:gd name="T6" fmla="*/ 0 w 844"/>
                <a:gd name="T7" fmla="*/ 0 h 1009"/>
                <a:gd name="T8" fmla="*/ 0 60000 65536"/>
                <a:gd name="T9" fmla="*/ 0 60000 65536"/>
                <a:gd name="T10" fmla="*/ 0 60000 65536"/>
                <a:gd name="T11" fmla="*/ 0 60000 65536"/>
                <a:gd name="T12" fmla="*/ 0 w 844"/>
                <a:gd name="T13" fmla="*/ 0 h 1009"/>
                <a:gd name="T14" fmla="*/ 844 w 844"/>
                <a:gd name="T15" fmla="*/ 1009 h 1009"/>
              </a:gdLst>
              <a:ahLst/>
              <a:cxnLst>
                <a:cxn ang="T8">
                  <a:pos x="T0" y="T1"/>
                </a:cxn>
                <a:cxn ang="T9">
                  <a:pos x="T2" y="T3"/>
                </a:cxn>
                <a:cxn ang="T10">
                  <a:pos x="T4" y="T5"/>
                </a:cxn>
                <a:cxn ang="T11">
                  <a:pos x="T6" y="T7"/>
                </a:cxn>
              </a:cxnLst>
              <a:rect l="T12" t="T13" r="T14" b="T15"/>
              <a:pathLst>
                <a:path w="844" h="1009">
                  <a:moveTo>
                    <a:pt x="844" y="0"/>
                  </a:moveTo>
                  <a:lnTo>
                    <a:pt x="5" y="1009"/>
                  </a:lnTo>
                  <a:lnTo>
                    <a:pt x="0" y="1005"/>
                  </a:lnTo>
                  <a:lnTo>
                    <a:pt x="8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980"/>
            <p:cNvSpPr>
              <a:spLocks/>
            </p:cNvSpPr>
            <p:nvPr/>
          </p:nvSpPr>
          <p:spPr bwMode="auto">
            <a:xfrm rot="12641">
              <a:off x="990" y="2748"/>
              <a:ext cx="142" cy="169"/>
            </a:xfrm>
            <a:custGeom>
              <a:avLst/>
              <a:gdLst>
                <a:gd name="T0" fmla="*/ 0 w 849"/>
                <a:gd name="T1" fmla="*/ 0 h 1009"/>
                <a:gd name="T2" fmla="*/ 0 w 849"/>
                <a:gd name="T3" fmla="*/ 0 h 1009"/>
                <a:gd name="T4" fmla="*/ 0 w 849"/>
                <a:gd name="T5" fmla="*/ 0 h 1009"/>
                <a:gd name="T6" fmla="*/ 0 w 849"/>
                <a:gd name="T7" fmla="*/ 0 h 1009"/>
                <a:gd name="T8" fmla="*/ 0 w 849"/>
                <a:gd name="T9" fmla="*/ 0 h 1009"/>
                <a:gd name="T10" fmla="*/ 0 60000 65536"/>
                <a:gd name="T11" fmla="*/ 0 60000 65536"/>
                <a:gd name="T12" fmla="*/ 0 60000 65536"/>
                <a:gd name="T13" fmla="*/ 0 60000 65536"/>
                <a:gd name="T14" fmla="*/ 0 60000 65536"/>
                <a:gd name="T15" fmla="*/ 0 w 849"/>
                <a:gd name="T16" fmla="*/ 0 h 1009"/>
                <a:gd name="T17" fmla="*/ 849 w 849"/>
                <a:gd name="T18" fmla="*/ 1009 h 1009"/>
              </a:gdLst>
              <a:ahLst/>
              <a:cxnLst>
                <a:cxn ang="T10">
                  <a:pos x="T0" y="T1"/>
                </a:cxn>
                <a:cxn ang="T11">
                  <a:pos x="T2" y="T3"/>
                </a:cxn>
                <a:cxn ang="T12">
                  <a:pos x="T4" y="T5"/>
                </a:cxn>
                <a:cxn ang="T13">
                  <a:pos x="T6" y="T7"/>
                </a:cxn>
                <a:cxn ang="T14">
                  <a:pos x="T8" y="T9"/>
                </a:cxn>
              </a:cxnLst>
              <a:rect l="T15" t="T16" r="T17" b="T18"/>
              <a:pathLst>
                <a:path w="849" h="1009">
                  <a:moveTo>
                    <a:pt x="849" y="4"/>
                  </a:moveTo>
                  <a:lnTo>
                    <a:pt x="844" y="0"/>
                  </a:lnTo>
                  <a:lnTo>
                    <a:pt x="0" y="1005"/>
                  </a:lnTo>
                  <a:lnTo>
                    <a:pt x="5" y="1009"/>
                  </a:lnTo>
                  <a:lnTo>
                    <a:pt x="849"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7" name="Freeform 981"/>
            <p:cNvSpPr>
              <a:spLocks/>
            </p:cNvSpPr>
            <p:nvPr/>
          </p:nvSpPr>
          <p:spPr bwMode="auto">
            <a:xfrm rot="12641">
              <a:off x="991" y="2647"/>
              <a:ext cx="21" cy="25"/>
            </a:xfrm>
            <a:custGeom>
              <a:avLst/>
              <a:gdLst>
                <a:gd name="T0" fmla="*/ 0 w 124"/>
                <a:gd name="T1" fmla="*/ 0 h 152"/>
                <a:gd name="T2" fmla="*/ 0 w 124"/>
                <a:gd name="T3" fmla="*/ 0 h 152"/>
                <a:gd name="T4" fmla="*/ 0 w 124"/>
                <a:gd name="T5" fmla="*/ 0 h 152"/>
                <a:gd name="T6" fmla="*/ 0 w 124"/>
                <a:gd name="T7" fmla="*/ 0 h 152"/>
                <a:gd name="T8" fmla="*/ 0 60000 65536"/>
                <a:gd name="T9" fmla="*/ 0 60000 65536"/>
                <a:gd name="T10" fmla="*/ 0 60000 65536"/>
                <a:gd name="T11" fmla="*/ 0 60000 65536"/>
                <a:gd name="T12" fmla="*/ 0 w 124"/>
                <a:gd name="T13" fmla="*/ 0 h 152"/>
                <a:gd name="T14" fmla="*/ 124 w 124"/>
                <a:gd name="T15" fmla="*/ 152 h 152"/>
              </a:gdLst>
              <a:ahLst/>
              <a:cxnLst>
                <a:cxn ang="T8">
                  <a:pos x="T0" y="T1"/>
                </a:cxn>
                <a:cxn ang="T9">
                  <a:pos x="T2" y="T3"/>
                </a:cxn>
                <a:cxn ang="T10">
                  <a:pos x="T4" y="T5"/>
                </a:cxn>
                <a:cxn ang="T11">
                  <a:pos x="T6" y="T7"/>
                </a:cxn>
              </a:cxnLst>
              <a:rect l="T12" t="T13" r="T14" b="T15"/>
              <a:pathLst>
                <a:path w="124" h="152">
                  <a:moveTo>
                    <a:pt x="124" y="5"/>
                  </a:moveTo>
                  <a:lnTo>
                    <a:pt x="119" y="0"/>
                  </a:lnTo>
                  <a:lnTo>
                    <a:pt x="0" y="152"/>
                  </a:lnTo>
                  <a:lnTo>
                    <a:pt x="12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982"/>
            <p:cNvSpPr>
              <a:spLocks/>
            </p:cNvSpPr>
            <p:nvPr/>
          </p:nvSpPr>
          <p:spPr bwMode="auto">
            <a:xfrm rot="12641">
              <a:off x="990" y="2647"/>
              <a:ext cx="21" cy="25"/>
            </a:xfrm>
            <a:custGeom>
              <a:avLst/>
              <a:gdLst>
                <a:gd name="T0" fmla="*/ 0 w 124"/>
                <a:gd name="T1" fmla="*/ 0 h 152"/>
                <a:gd name="T2" fmla="*/ 0 w 124"/>
                <a:gd name="T3" fmla="*/ 0 h 152"/>
                <a:gd name="T4" fmla="*/ 0 w 124"/>
                <a:gd name="T5" fmla="*/ 0 h 152"/>
                <a:gd name="T6" fmla="*/ 0 w 124"/>
                <a:gd name="T7" fmla="*/ 0 h 152"/>
                <a:gd name="T8" fmla="*/ 0 60000 65536"/>
                <a:gd name="T9" fmla="*/ 0 60000 65536"/>
                <a:gd name="T10" fmla="*/ 0 60000 65536"/>
                <a:gd name="T11" fmla="*/ 0 60000 65536"/>
                <a:gd name="T12" fmla="*/ 0 w 124"/>
                <a:gd name="T13" fmla="*/ 0 h 152"/>
                <a:gd name="T14" fmla="*/ 124 w 124"/>
                <a:gd name="T15" fmla="*/ 152 h 152"/>
              </a:gdLst>
              <a:ahLst/>
              <a:cxnLst>
                <a:cxn ang="T8">
                  <a:pos x="T0" y="T1"/>
                </a:cxn>
                <a:cxn ang="T9">
                  <a:pos x="T2" y="T3"/>
                </a:cxn>
                <a:cxn ang="T10">
                  <a:pos x="T4" y="T5"/>
                </a:cxn>
                <a:cxn ang="T11">
                  <a:pos x="T6" y="T7"/>
                </a:cxn>
              </a:cxnLst>
              <a:rect l="T12" t="T13" r="T14" b="T15"/>
              <a:pathLst>
                <a:path w="124" h="152">
                  <a:moveTo>
                    <a:pt x="124" y="0"/>
                  </a:moveTo>
                  <a:lnTo>
                    <a:pt x="5" y="152"/>
                  </a:lnTo>
                  <a:lnTo>
                    <a:pt x="0" y="148"/>
                  </a:lnTo>
                  <a:lnTo>
                    <a:pt x="1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983"/>
            <p:cNvSpPr>
              <a:spLocks/>
            </p:cNvSpPr>
            <p:nvPr/>
          </p:nvSpPr>
          <p:spPr bwMode="auto">
            <a:xfrm rot="12641">
              <a:off x="990" y="2647"/>
              <a:ext cx="22" cy="25"/>
            </a:xfrm>
            <a:custGeom>
              <a:avLst/>
              <a:gdLst>
                <a:gd name="T0" fmla="*/ 0 w 129"/>
                <a:gd name="T1" fmla="*/ 0 h 152"/>
                <a:gd name="T2" fmla="*/ 0 w 129"/>
                <a:gd name="T3" fmla="*/ 0 h 152"/>
                <a:gd name="T4" fmla="*/ 0 w 129"/>
                <a:gd name="T5" fmla="*/ 0 h 152"/>
                <a:gd name="T6" fmla="*/ 0 w 129"/>
                <a:gd name="T7" fmla="*/ 0 h 152"/>
                <a:gd name="T8" fmla="*/ 0 w 129"/>
                <a:gd name="T9" fmla="*/ 0 h 152"/>
                <a:gd name="T10" fmla="*/ 0 60000 65536"/>
                <a:gd name="T11" fmla="*/ 0 60000 65536"/>
                <a:gd name="T12" fmla="*/ 0 60000 65536"/>
                <a:gd name="T13" fmla="*/ 0 60000 65536"/>
                <a:gd name="T14" fmla="*/ 0 60000 65536"/>
                <a:gd name="T15" fmla="*/ 0 w 129"/>
                <a:gd name="T16" fmla="*/ 0 h 152"/>
                <a:gd name="T17" fmla="*/ 129 w 129"/>
                <a:gd name="T18" fmla="*/ 152 h 152"/>
              </a:gdLst>
              <a:ahLst/>
              <a:cxnLst>
                <a:cxn ang="T10">
                  <a:pos x="T0" y="T1"/>
                </a:cxn>
                <a:cxn ang="T11">
                  <a:pos x="T2" y="T3"/>
                </a:cxn>
                <a:cxn ang="T12">
                  <a:pos x="T4" y="T5"/>
                </a:cxn>
                <a:cxn ang="T13">
                  <a:pos x="T6" y="T7"/>
                </a:cxn>
                <a:cxn ang="T14">
                  <a:pos x="T8" y="T9"/>
                </a:cxn>
              </a:cxnLst>
              <a:rect l="T15" t="T16" r="T17" b="T18"/>
              <a:pathLst>
                <a:path w="129" h="152">
                  <a:moveTo>
                    <a:pt x="129" y="5"/>
                  </a:moveTo>
                  <a:lnTo>
                    <a:pt x="124" y="0"/>
                  </a:lnTo>
                  <a:lnTo>
                    <a:pt x="0" y="148"/>
                  </a:lnTo>
                  <a:lnTo>
                    <a:pt x="5" y="152"/>
                  </a:lnTo>
                  <a:lnTo>
                    <a:pt x="129"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0" name="Freeform 984"/>
            <p:cNvSpPr>
              <a:spLocks/>
            </p:cNvSpPr>
            <p:nvPr/>
          </p:nvSpPr>
          <p:spPr bwMode="auto">
            <a:xfrm rot="12641">
              <a:off x="991" y="2661"/>
              <a:ext cx="38" cy="46"/>
            </a:xfrm>
            <a:custGeom>
              <a:avLst/>
              <a:gdLst>
                <a:gd name="T0" fmla="*/ 0 w 226"/>
                <a:gd name="T1" fmla="*/ 0 h 274"/>
                <a:gd name="T2" fmla="*/ 0 w 226"/>
                <a:gd name="T3" fmla="*/ 0 h 274"/>
                <a:gd name="T4" fmla="*/ 0 w 226"/>
                <a:gd name="T5" fmla="*/ 0 h 274"/>
                <a:gd name="T6" fmla="*/ 0 w 226"/>
                <a:gd name="T7" fmla="*/ 0 h 274"/>
                <a:gd name="T8" fmla="*/ 0 60000 65536"/>
                <a:gd name="T9" fmla="*/ 0 60000 65536"/>
                <a:gd name="T10" fmla="*/ 0 60000 65536"/>
                <a:gd name="T11" fmla="*/ 0 60000 65536"/>
                <a:gd name="T12" fmla="*/ 0 w 226"/>
                <a:gd name="T13" fmla="*/ 0 h 274"/>
                <a:gd name="T14" fmla="*/ 226 w 226"/>
                <a:gd name="T15" fmla="*/ 274 h 274"/>
              </a:gdLst>
              <a:ahLst/>
              <a:cxnLst>
                <a:cxn ang="T8">
                  <a:pos x="T0" y="T1"/>
                </a:cxn>
                <a:cxn ang="T9">
                  <a:pos x="T2" y="T3"/>
                </a:cxn>
                <a:cxn ang="T10">
                  <a:pos x="T4" y="T5"/>
                </a:cxn>
                <a:cxn ang="T11">
                  <a:pos x="T6" y="T7"/>
                </a:cxn>
              </a:cxnLst>
              <a:rect l="T12" t="T13" r="T14" b="T15"/>
              <a:pathLst>
                <a:path w="226" h="274">
                  <a:moveTo>
                    <a:pt x="226" y="5"/>
                  </a:moveTo>
                  <a:lnTo>
                    <a:pt x="221" y="0"/>
                  </a:lnTo>
                  <a:lnTo>
                    <a:pt x="0" y="274"/>
                  </a:lnTo>
                  <a:lnTo>
                    <a:pt x="22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985"/>
            <p:cNvSpPr>
              <a:spLocks/>
            </p:cNvSpPr>
            <p:nvPr/>
          </p:nvSpPr>
          <p:spPr bwMode="auto">
            <a:xfrm rot="12641">
              <a:off x="991" y="2661"/>
              <a:ext cx="38" cy="46"/>
            </a:xfrm>
            <a:custGeom>
              <a:avLst/>
              <a:gdLst>
                <a:gd name="T0" fmla="*/ 0 w 226"/>
                <a:gd name="T1" fmla="*/ 0 h 274"/>
                <a:gd name="T2" fmla="*/ 0 w 226"/>
                <a:gd name="T3" fmla="*/ 0 h 274"/>
                <a:gd name="T4" fmla="*/ 0 w 226"/>
                <a:gd name="T5" fmla="*/ 0 h 274"/>
                <a:gd name="T6" fmla="*/ 0 w 226"/>
                <a:gd name="T7" fmla="*/ 0 h 274"/>
                <a:gd name="T8" fmla="*/ 0 60000 65536"/>
                <a:gd name="T9" fmla="*/ 0 60000 65536"/>
                <a:gd name="T10" fmla="*/ 0 60000 65536"/>
                <a:gd name="T11" fmla="*/ 0 60000 65536"/>
                <a:gd name="T12" fmla="*/ 0 w 226"/>
                <a:gd name="T13" fmla="*/ 0 h 274"/>
                <a:gd name="T14" fmla="*/ 226 w 226"/>
                <a:gd name="T15" fmla="*/ 274 h 274"/>
              </a:gdLst>
              <a:ahLst/>
              <a:cxnLst>
                <a:cxn ang="T8">
                  <a:pos x="T0" y="T1"/>
                </a:cxn>
                <a:cxn ang="T9">
                  <a:pos x="T2" y="T3"/>
                </a:cxn>
                <a:cxn ang="T10">
                  <a:pos x="T4" y="T5"/>
                </a:cxn>
                <a:cxn ang="T11">
                  <a:pos x="T6" y="T7"/>
                </a:cxn>
              </a:cxnLst>
              <a:rect l="T12" t="T13" r="T14" b="T15"/>
              <a:pathLst>
                <a:path w="226" h="274">
                  <a:moveTo>
                    <a:pt x="226" y="0"/>
                  </a:moveTo>
                  <a:lnTo>
                    <a:pt x="5" y="274"/>
                  </a:lnTo>
                  <a:lnTo>
                    <a:pt x="0" y="270"/>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986"/>
            <p:cNvSpPr>
              <a:spLocks/>
            </p:cNvSpPr>
            <p:nvPr/>
          </p:nvSpPr>
          <p:spPr bwMode="auto">
            <a:xfrm rot="12641">
              <a:off x="990" y="2661"/>
              <a:ext cx="39" cy="46"/>
            </a:xfrm>
            <a:custGeom>
              <a:avLst/>
              <a:gdLst>
                <a:gd name="T0" fmla="*/ 0 w 231"/>
                <a:gd name="T1" fmla="*/ 0 h 274"/>
                <a:gd name="T2" fmla="*/ 0 w 231"/>
                <a:gd name="T3" fmla="*/ 0 h 274"/>
                <a:gd name="T4" fmla="*/ 0 w 231"/>
                <a:gd name="T5" fmla="*/ 0 h 274"/>
                <a:gd name="T6" fmla="*/ 0 w 231"/>
                <a:gd name="T7" fmla="*/ 0 h 274"/>
                <a:gd name="T8" fmla="*/ 0 w 231"/>
                <a:gd name="T9" fmla="*/ 0 h 274"/>
                <a:gd name="T10" fmla="*/ 0 60000 65536"/>
                <a:gd name="T11" fmla="*/ 0 60000 65536"/>
                <a:gd name="T12" fmla="*/ 0 60000 65536"/>
                <a:gd name="T13" fmla="*/ 0 60000 65536"/>
                <a:gd name="T14" fmla="*/ 0 60000 65536"/>
                <a:gd name="T15" fmla="*/ 0 w 231"/>
                <a:gd name="T16" fmla="*/ 0 h 274"/>
                <a:gd name="T17" fmla="*/ 231 w 231"/>
                <a:gd name="T18" fmla="*/ 274 h 274"/>
              </a:gdLst>
              <a:ahLst/>
              <a:cxnLst>
                <a:cxn ang="T10">
                  <a:pos x="T0" y="T1"/>
                </a:cxn>
                <a:cxn ang="T11">
                  <a:pos x="T2" y="T3"/>
                </a:cxn>
                <a:cxn ang="T12">
                  <a:pos x="T4" y="T5"/>
                </a:cxn>
                <a:cxn ang="T13">
                  <a:pos x="T6" y="T7"/>
                </a:cxn>
                <a:cxn ang="T14">
                  <a:pos x="T8" y="T9"/>
                </a:cxn>
              </a:cxnLst>
              <a:rect l="T15" t="T16" r="T17" b="T18"/>
              <a:pathLst>
                <a:path w="231" h="274">
                  <a:moveTo>
                    <a:pt x="231" y="5"/>
                  </a:moveTo>
                  <a:lnTo>
                    <a:pt x="226" y="0"/>
                  </a:lnTo>
                  <a:lnTo>
                    <a:pt x="0" y="270"/>
                  </a:lnTo>
                  <a:lnTo>
                    <a:pt x="5" y="274"/>
                  </a:lnTo>
                  <a:lnTo>
                    <a:pt x="231"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3" name="Freeform 987"/>
            <p:cNvSpPr>
              <a:spLocks/>
            </p:cNvSpPr>
            <p:nvPr/>
          </p:nvSpPr>
          <p:spPr bwMode="auto">
            <a:xfrm rot="12641">
              <a:off x="991" y="2675"/>
              <a:ext cx="55" cy="67"/>
            </a:xfrm>
            <a:custGeom>
              <a:avLst/>
              <a:gdLst>
                <a:gd name="T0" fmla="*/ 0 w 330"/>
                <a:gd name="T1" fmla="*/ 0 h 396"/>
                <a:gd name="T2" fmla="*/ 0 w 330"/>
                <a:gd name="T3" fmla="*/ 0 h 396"/>
                <a:gd name="T4" fmla="*/ 0 w 330"/>
                <a:gd name="T5" fmla="*/ 0 h 396"/>
                <a:gd name="T6" fmla="*/ 0 w 330"/>
                <a:gd name="T7" fmla="*/ 0 h 396"/>
                <a:gd name="T8" fmla="*/ 0 60000 65536"/>
                <a:gd name="T9" fmla="*/ 0 60000 65536"/>
                <a:gd name="T10" fmla="*/ 0 60000 65536"/>
                <a:gd name="T11" fmla="*/ 0 60000 65536"/>
                <a:gd name="T12" fmla="*/ 0 w 330"/>
                <a:gd name="T13" fmla="*/ 0 h 396"/>
                <a:gd name="T14" fmla="*/ 330 w 330"/>
                <a:gd name="T15" fmla="*/ 396 h 396"/>
              </a:gdLst>
              <a:ahLst/>
              <a:cxnLst>
                <a:cxn ang="T8">
                  <a:pos x="T0" y="T1"/>
                </a:cxn>
                <a:cxn ang="T9">
                  <a:pos x="T2" y="T3"/>
                </a:cxn>
                <a:cxn ang="T10">
                  <a:pos x="T4" y="T5"/>
                </a:cxn>
                <a:cxn ang="T11">
                  <a:pos x="T6" y="T7"/>
                </a:cxn>
              </a:cxnLst>
              <a:rect l="T12" t="T13" r="T14" b="T15"/>
              <a:pathLst>
                <a:path w="330" h="396">
                  <a:moveTo>
                    <a:pt x="330" y="5"/>
                  </a:moveTo>
                  <a:lnTo>
                    <a:pt x="325" y="0"/>
                  </a:lnTo>
                  <a:lnTo>
                    <a:pt x="0" y="396"/>
                  </a:lnTo>
                  <a:lnTo>
                    <a:pt x="3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4" name="Freeform 988"/>
            <p:cNvSpPr>
              <a:spLocks/>
            </p:cNvSpPr>
            <p:nvPr/>
          </p:nvSpPr>
          <p:spPr bwMode="auto">
            <a:xfrm rot="12641">
              <a:off x="991" y="2675"/>
              <a:ext cx="55" cy="67"/>
            </a:xfrm>
            <a:custGeom>
              <a:avLst/>
              <a:gdLst>
                <a:gd name="T0" fmla="*/ 0 w 330"/>
                <a:gd name="T1" fmla="*/ 0 h 396"/>
                <a:gd name="T2" fmla="*/ 0 w 330"/>
                <a:gd name="T3" fmla="*/ 0 h 396"/>
                <a:gd name="T4" fmla="*/ 0 w 330"/>
                <a:gd name="T5" fmla="*/ 0 h 396"/>
                <a:gd name="T6" fmla="*/ 0 w 330"/>
                <a:gd name="T7" fmla="*/ 0 h 396"/>
                <a:gd name="T8" fmla="*/ 0 60000 65536"/>
                <a:gd name="T9" fmla="*/ 0 60000 65536"/>
                <a:gd name="T10" fmla="*/ 0 60000 65536"/>
                <a:gd name="T11" fmla="*/ 0 60000 65536"/>
                <a:gd name="T12" fmla="*/ 0 w 330"/>
                <a:gd name="T13" fmla="*/ 0 h 396"/>
                <a:gd name="T14" fmla="*/ 330 w 330"/>
                <a:gd name="T15" fmla="*/ 396 h 396"/>
              </a:gdLst>
              <a:ahLst/>
              <a:cxnLst>
                <a:cxn ang="T8">
                  <a:pos x="T0" y="T1"/>
                </a:cxn>
                <a:cxn ang="T9">
                  <a:pos x="T2" y="T3"/>
                </a:cxn>
                <a:cxn ang="T10">
                  <a:pos x="T4" y="T5"/>
                </a:cxn>
                <a:cxn ang="T11">
                  <a:pos x="T6" y="T7"/>
                </a:cxn>
              </a:cxnLst>
              <a:rect l="T12" t="T13" r="T14" b="T15"/>
              <a:pathLst>
                <a:path w="330" h="396">
                  <a:moveTo>
                    <a:pt x="330" y="0"/>
                  </a:moveTo>
                  <a:lnTo>
                    <a:pt x="5" y="396"/>
                  </a:lnTo>
                  <a:lnTo>
                    <a:pt x="0" y="392"/>
                  </a:lnTo>
                  <a:lnTo>
                    <a:pt x="3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5" name="Freeform 989"/>
            <p:cNvSpPr>
              <a:spLocks/>
            </p:cNvSpPr>
            <p:nvPr/>
          </p:nvSpPr>
          <p:spPr bwMode="auto">
            <a:xfrm rot="12641">
              <a:off x="991" y="2675"/>
              <a:ext cx="56" cy="67"/>
            </a:xfrm>
            <a:custGeom>
              <a:avLst/>
              <a:gdLst>
                <a:gd name="T0" fmla="*/ 0 w 335"/>
                <a:gd name="T1" fmla="*/ 0 h 396"/>
                <a:gd name="T2" fmla="*/ 0 w 335"/>
                <a:gd name="T3" fmla="*/ 0 h 396"/>
                <a:gd name="T4" fmla="*/ 0 w 335"/>
                <a:gd name="T5" fmla="*/ 0 h 396"/>
                <a:gd name="T6" fmla="*/ 0 w 335"/>
                <a:gd name="T7" fmla="*/ 0 h 396"/>
                <a:gd name="T8" fmla="*/ 0 w 335"/>
                <a:gd name="T9" fmla="*/ 0 h 396"/>
                <a:gd name="T10" fmla="*/ 0 60000 65536"/>
                <a:gd name="T11" fmla="*/ 0 60000 65536"/>
                <a:gd name="T12" fmla="*/ 0 60000 65536"/>
                <a:gd name="T13" fmla="*/ 0 60000 65536"/>
                <a:gd name="T14" fmla="*/ 0 60000 65536"/>
                <a:gd name="T15" fmla="*/ 0 w 335"/>
                <a:gd name="T16" fmla="*/ 0 h 396"/>
                <a:gd name="T17" fmla="*/ 335 w 335"/>
                <a:gd name="T18" fmla="*/ 396 h 396"/>
              </a:gdLst>
              <a:ahLst/>
              <a:cxnLst>
                <a:cxn ang="T10">
                  <a:pos x="T0" y="T1"/>
                </a:cxn>
                <a:cxn ang="T11">
                  <a:pos x="T2" y="T3"/>
                </a:cxn>
                <a:cxn ang="T12">
                  <a:pos x="T4" y="T5"/>
                </a:cxn>
                <a:cxn ang="T13">
                  <a:pos x="T6" y="T7"/>
                </a:cxn>
                <a:cxn ang="T14">
                  <a:pos x="T8" y="T9"/>
                </a:cxn>
              </a:cxnLst>
              <a:rect l="T15" t="T16" r="T17" b="T18"/>
              <a:pathLst>
                <a:path w="335" h="396">
                  <a:moveTo>
                    <a:pt x="335" y="5"/>
                  </a:moveTo>
                  <a:lnTo>
                    <a:pt x="330" y="0"/>
                  </a:lnTo>
                  <a:lnTo>
                    <a:pt x="0" y="392"/>
                  </a:lnTo>
                  <a:lnTo>
                    <a:pt x="5" y="396"/>
                  </a:lnTo>
                  <a:lnTo>
                    <a:pt x="335"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6" name="Freeform 990"/>
            <p:cNvSpPr>
              <a:spLocks/>
            </p:cNvSpPr>
            <p:nvPr/>
          </p:nvSpPr>
          <p:spPr bwMode="auto">
            <a:xfrm rot="12641">
              <a:off x="991" y="2690"/>
              <a:ext cx="72" cy="86"/>
            </a:xfrm>
            <a:custGeom>
              <a:avLst/>
              <a:gdLst>
                <a:gd name="T0" fmla="*/ 0 w 432"/>
                <a:gd name="T1" fmla="*/ 0 h 519"/>
                <a:gd name="T2" fmla="*/ 0 w 432"/>
                <a:gd name="T3" fmla="*/ 0 h 519"/>
                <a:gd name="T4" fmla="*/ 0 w 432"/>
                <a:gd name="T5" fmla="*/ 0 h 519"/>
                <a:gd name="T6" fmla="*/ 0 w 432"/>
                <a:gd name="T7" fmla="*/ 0 h 519"/>
                <a:gd name="T8" fmla="*/ 0 60000 65536"/>
                <a:gd name="T9" fmla="*/ 0 60000 65536"/>
                <a:gd name="T10" fmla="*/ 0 60000 65536"/>
                <a:gd name="T11" fmla="*/ 0 60000 65536"/>
                <a:gd name="T12" fmla="*/ 0 w 432"/>
                <a:gd name="T13" fmla="*/ 0 h 519"/>
                <a:gd name="T14" fmla="*/ 432 w 432"/>
                <a:gd name="T15" fmla="*/ 519 h 519"/>
              </a:gdLst>
              <a:ahLst/>
              <a:cxnLst>
                <a:cxn ang="T8">
                  <a:pos x="T0" y="T1"/>
                </a:cxn>
                <a:cxn ang="T9">
                  <a:pos x="T2" y="T3"/>
                </a:cxn>
                <a:cxn ang="T10">
                  <a:pos x="T4" y="T5"/>
                </a:cxn>
                <a:cxn ang="T11">
                  <a:pos x="T6" y="T7"/>
                </a:cxn>
              </a:cxnLst>
              <a:rect l="T12" t="T13" r="T14" b="T15"/>
              <a:pathLst>
                <a:path w="432" h="519">
                  <a:moveTo>
                    <a:pt x="432" y="5"/>
                  </a:moveTo>
                  <a:lnTo>
                    <a:pt x="427" y="0"/>
                  </a:lnTo>
                  <a:lnTo>
                    <a:pt x="0" y="519"/>
                  </a:lnTo>
                  <a:lnTo>
                    <a:pt x="4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7" name="Freeform 991"/>
            <p:cNvSpPr>
              <a:spLocks/>
            </p:cNvSpPr>
            <p:nvPr/>
          </p:nvSpPr>
          <p:spPr bwMode="auto">
            <a:xfrm rot="12641">
              <a:off x="990" y="2690"/>
              <a:ext cx="72" cy="86"/>
            </a:xfrm>
            <a:custGeom>
              <a:avLst/>
              <a:gdLst>
                <a:gd name="T0" fmla="*/ 0 w 432"/>
                <a:gd name="T1" fmla="*/ 0 h 519"/>
                <a:gd name="T2" fmla="*/ 0 w 432"/>
                <a:gd name="T3" fmla="*/ 0 h 519"/>
                <a:gd name="T4" fmla="*/ 0 w 432"/>
                <a:gd name="T5" fmla="*/ 0 h 519"/>
                <a:gd name="T6" fmla="*/ 0 w 432"/>
                <a:gd name="T7" fmla="*/ 0 h 519"/>
                <a:gd name="T8" fmla="*/ 0 60000 65536"/>
                <a:gd name="T9" fmla="*/ 0 60000 65536"/>
                <a:gd name="T10" fmla="*/ 0 60000 65536"/>
                <a:gd name="T11" fmla="*/ 0 60000 65536"/>
                <a:gd name="T12" fmla="*/ 0 w 432"/>
                <a:gd name="T13" fmla="*/ 0 h 519"/>
                <a:gd name="T14" fmla="*/ 432 w 432"/>
                <a:gd name="T15" fmla="*/ 519 h 519"/>
              </a:gdLst>
              <a:ahLst/>
              <a:cxnLst>
                <a:cxn ang="T8">
                  <a:pos x="T0" y="T1"/>
                </a:cxn>
                <a:cxn ang="T9">
                  <a:pos x="T2" y="T3"/>
                </a:cxn>
                <a:cxn ang="T10">
                  <a:pos x="T4" y="T5"/>
                </a:cxn>
                <a:cxn ang="T11">
                  <a:pos x="T6" y="T7"/>
                </a:cxn>
              </a:cxnLst>
              <a:rect l="T12" t="T13" r="T14" b="T15"/>
              <a:pathLst>
                <a:path w="432" h="519">
                  <a:moveTo>
                    <a:pt x="432" y="0"/>
                  </a:moveTo>
                  <a:lnTo>
                    <a:pt x="5" y="519"/>
                  </a:lnTo>
                  <a:lnTo>
                    <a:pt x="0" y="515"/>
                  </a:lnTo>
                  <a:lnTo>
                    <a:pt x="4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8" name="Freeform 992"/>
            <p:cNvSpPr>
              <a:spLocks/>
            </p:cNvSpPr>
            <p:nvPr/>
          </p:nvSpPr>
          <p:spPr bwMode="auto">
            <a:xfrm rot="12641">
              <a:off x="990" y="2690"/>
              <a:ext cx="73" cy="86"/>
            </a:xfrm>
            <a:custGeom>
              <a:avLst/>
              <a:gdLst>
                <a:gd name="T0" fmla="*/ 0 w 437"/>
                <a:gd name="T1" fmla="*/ 0 h 519"/>
                <a:gd name="T2" fmla="*/ 0 w 437"/>
                <a:gd name="T3" fmla="*/ 0 h 519"/>
                <a:gd name="T4" fmla="*/ 0 w 437"/>
                <a:gd name="T5" fmla="*/ 0 h 519"/>
                <a:gd name="T6" fmla="*/ 0 w 437"/>
                <a:gd name="T7" fmla="*/ 0 h 519"/>
                <a:gd name="T8" fmla="*/ 0 w 437"/>
                <a:gd name="T9" fmla="*/ 0 h 519"/>
                <a:gd name="T10" fmla="*/ 0 60000 65536"/>
                <a:gd name="T11" fmla="*/ 0 60000 65536"/>
                <a:gd name="T12" fmla="*/ 0 60000 65536"/>
                <a:gd name="T13" fmla="*/ 0 60000 65536"/>
                <a:gd name="T14" fmla="*/ 0 60000 65536"/>
                <a:gd name="T15" fmla="*/ 0 w 437"/>
                <a:gd name="T16" fmla="*/ 0 h 519"/>
                <a:gd name="T17" fmla="*/ 437 w 437"/>
                <a:gd name="T18" fmla="*/ 519 h 519"/>
              </a:gdLst>
              <a:ahLst/>
              <a:cxnLst>
                <a:cxn ang="T10">
                  <a:pos x="T0" y="T1"/>
                </a:cxn>
                <a:cxn ang="T11">
                  <a:pos x="T2" y="T3"/>
                </a:cxn>
                <a:cxn ang="T12">
                  <a:pos x="T4" y="T5"/>
                </a:cxn>
                <a:cxn ang="T13">
                  <a:pos x="T6" y="T7"/>
                </a:cxn>
                <a:cxn ang="T14">
                  <a:pos x="T8" y="T9"/>
                </a:cxn>
              </a:cxnLst>
              <a:rect l="T15" t="T16" r="T17" b="T18"/>
              <a:pathLst>
                <a:path w="437" h="519">
                  <a:moveTo>
                    <a:pt x="437" y="5"/>
                  </a:moveTo>
                  <a:lnTo>
                    <a:pt x="432" y="0"/>
                  </a:lnTo>
                  <a:lnTo>
                    <a:pt x="0" y="515"/>
                  </a:lnTo>
                  <a:lnTo>
                    <a:pt x="5" y="519"/>
                  </a:lnTo>
                  <a:lnTo>
                    <a:pt x="437"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9" name="Freeform 993"/>
            <p:cNvSpPr>
              <a:spLocks/>
            </p:cNvSpPr>
            <p:nvPr/>
          </p:nvSpPr>
          <p:spPr bwMode="auto">
            <a:xfrm rot="12641">
              <a:off x="991" y="2705"/>
              <a:ext cx="89" cy="107"/>
            </a:xfrm>
            <a:custGeom>
              <a:avLst/>
              <a:gdLst>
                <a:gd name="T0" fmla="*/ 0 w 536"/>
                <a:gd name="T1" fmla="*/ 0 h 642"/>
                <a:gd name="T2" fmla="*/ 0 w 536"/>
                <a:gd name="T3" fmla="*/ 0 h 642"/>
                <a:gd name="T4" fmla="*/ 0 w 536"/>
                <a:gd name="T5" fmla="*/ 0 h 642"/>
                <a:gd name="T6" fmla="*/ 0 w 536"/>
                <a:gd name="T7" fmla="*/ 0 h 642"/>
                <a:gd name="T8" fmla="*/ 0 60000 65536"/>
                <a:gd name="T9" fmla="*/ 0 60000 65536"/>
                <a:gd name="T10" fmla="*/ 0 60000 65536"/>
                <a:gd name="T11" fmla="*/ 0 60000 65536"/>
                <a:gd name="T12" fmla="*/ 0 w 536"/>
                <a:gd name="T13" fmla="*/ 0 h 642"/>
                <a:gd name="T14" fmla="*/ 536 w 536"/>
                <a:gd name="T15" fmla="*/ 642 h 642"/>
              </a:gdLst>
              <a:ahLst/>
              <a:cxnLst>
                <a:cxn ang="T8">
                  <a:pos x="T0" y="T1"/>
                </a:cxn>
                <a:cxn ang="T9">
                  <a:pos x="T2" y="T3"/>
                </a:cxn>
                <a:cxn ang="T10">
                  <a:pos x="T4" y="T5"/>
                </a:cxn>
                <a:cxn ang="T11">
                  <a:pos x="T6" y="T7"/>
                </a:cxn>
              </a:cxnLst>
              <a:rect l="T12" t="T13" r="T14" b="T15"/>
              <a:pathLst>
                <a:path w="536" h="642">
                  <a:moveTo>
                    <a:pt x="536" y="4"/>
                  </a:moveTo>
                  <a:lnTo>
                    <a:pt x="530" y="0"/>
                  </a:lnTo>
                  <a:lnTo>
                    <a:pt x="0" y="642"/>
                  </a:lnTo>
                  <a:lnTo>
                    <a:pt x="53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0" name="Freeform 994"/>
            <p:cNvSpPr>
              <a:spLocks/>
            </p:cNvSpPr>
            <p:nvPr/>
          </p:nvSpPr>
          <p:spPr bwMode="auto">
            <a:xfrm rot="12641">
              <a:off x="990" y="2704"/>
              <a:ext cx="89" cy="107"/>
            </a:xfrm>
            <a:custGeom>
              <a:avLst/>
              <a:gdLst>
                <a:gd name="T0" fmla="*/ 0 w 535"/>
                <a:gd name="T1" fmla="*/ 0 h 642"/>
                <a:gd name="T2" fmla="*/ 0 w 535"/>
                <a:gd name="T3" fmla="*/ 0 h 642"/>
                <a:gd name="T4" fmla="*/ 0 w 535"/>
                <a:gd name="T5" fmla="*/ 0 h 642"/>
                <a:gd name="T6" fmla="*/ 0 w 535"/>
                <a:gd name="T7" fmla="*/ 0 h 642"/>
                <a:gd name="T8" fmla="*/ 0 60000 65536"/>
                <a:gd name="T9" fmla="*/ 0 60000 65536"/>
                <a:gd name="T10" fmla="*/ 0 60000 65536"/>
                <a:gd name="T11" fmla="*/ 0 60000 65536"/>
                <a:gd name="T12" fmla="*/ 0 w 535"/>
                <a:gd name="T13" fmla="*/ 0 h 642"/>
                <a:gd name="T14" fmla="*/ 535 w 535"/>
                <a:gd name="T15" fmla="*/ 642 h 642"/>
              </a:gdLst>
              <a:ahLst/>
              <a:cxnLst>
                <a:cxn ang="T8">
                  <a:pos x="T0" y="T1"/>
                </a:cxn>
                <a:cxn ang="T9">
                  <a:pos x="T2" y="T3"/>
                </a:cxn>
                <a:cxn ang="T10">
                  <a:pos x="T4" y="T5"/>
                </a:cxn>
                <a:cxn ang="T11">
                  <a:pos x="T6" y="T7"/>
                </a:cxn>
              </a:cxnLst>
              <a:rect l="T12" t="T13" r="T14" b="T15"/>
              <a:pathLst>
                <a:path w="535" h="642">
                  <a:moveTo>
                    <a:pt x="535" y="0"/>
                  </a:moveTo>
                  <a:lnTo>
                    <a:pt x="5" y="642"/>
                  </a:lnTo>
                  <a:lnTo>
                    <a:pt x="0" y="638"/>
                  </a:lnTo>
                  <a:lnTo>
                    <a:pt x="5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1" name="Freeform 995"/>
            <p:cNvSpPr>
              <a:spLocks/>
            </p:cNvSpPr>
            <p:nvPr/>
          </p:nvSpPr>
          <p:spPr bwMode="auto">
            <a:xfrm rot="12641">
              <a:off x="990" y="2704"/>
              <a:ext cx="90" cy="107"/>
            </a:xfrm>
            <a:custGeom>
              <a:avLst/>
              <a:gdLst>
                <a:gd name="T0" fmla="*/ 0 w 541"/>
                <a:gd name="T1" fmla="*/ 0 h 642"/>
                <a:gd name="T2" fmla="*/ 0 w 541"/>
                <a:gd name="T3" fmla="*/ 0 h 642"/>
                <a:gd name="T4" fmla="*/ 0 w 541"/>
                <a:gd name="T5" fmla="*/ 0 h 642"/>
                <a:gd name="T6" fmla="*/ 0 w 541"/>
                <a:gd name="T7" fmla="*/ 0 h 642"/>
                <a:gd name="T8" fmla="*/ 0 w 541"/>
                <a:gd name="T9" fmla="*/ 0 h 642"/>
                <a:gd name="T10" fmla="*/ 0 60000 65536"/>
                <a:gd name="T11" fmla="*/ 0 60000 65536"/>
                <a:gd name="T12" fmla="*/ 0 60000 65536"/>
                <a:gd name="T13" fmla="*/ 0 60000 65536"/>
                <a:gd name="T14" fmla="*/ 0 60000 65536"/>
                <a:gd name="T15" fmla="*/ 0 w 541"/>
                <a:gd name="T16" fmla="*/ 0 h 642"/>
                <a:gd name="T17" fmla="*/ 541 w 541"/>
                <a:gd name="T18" fmla="*/ 642 h 642"/>
              </a:gdLst>
              <a:ahLst/>
              <a:cxnLst>
                <a:cxn ang="T10">
                  <a:pos x="T0" y="T1"/>
                </a:cxn>
                <a:cxn ang="T11">
                  <a:pos x="T2" y="T3"/>
                </a:cxn>
                <a:cxn ang="T12">
                  <a:pos x="T4" y="T5"/>
                </a:cxn>
                <a:cxn ang="T13">
                  <a:pos x="T6" y="T7"/>
                </a:cxn>
                <a:cxn ang="T14">
                  <a:pos x="T8" y="T9"/>
                </a:cxn>
              </a:cxnLst>
              <a:rect l="T15" t="T16" r="T17" b="T18"/>
              <a:pathLst>
                <a:path w="541" h="642">
                  <a:moveTo>
                    <a:pt x="541" y="4"/>
                  </a:moveTo>
                  <a:lnTo>
                    <a:pt x="535" y="0"/>
                  </a:lnTo>
                  <a:lnTo>
                    <a:pt x="0" y="638"/>
                  </a:lnTo>
                  <a:lnTo>
                    <a:pt x="5" y="642"/>
                  </a:lnTo>
                  <a:lnTo>
                    <a:pt x="541"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2" name="Freeform 996"/>
            <p:cNvSpPr>
              <a:spLocks/>
            </p:cNvSpPr>
            <p:nvPr/>
          </p:nvSpPr>
          <p:spPr bwMode="auto">
            <a:xfrm rot="12641">
              <a:off x="991" y="2719"/>
              <a:ext cx="107" cy="127"/>
            </a:xfrm>
            <a:custGeom>
              <a:avLst/>
              <a:gdLst>
                <a:gd name="T0" fmla="*/ 0 w 638"/>
                <a:gd name="T1" fmla="*/ 0 h 764"/>
                <a:gd name="T2" fmla="*/ 0 w 638"/>
                <a:gd name="T3" fmla="*/ 0 h 764"/>
                <a:gd name="T4" fmla="*/ 0 w 638"/>
                <a:gd name="T5" fmla="*/ 0 h 764"/>
                <a:gd name="T6" fmla="*/ 0 w 638"/>
                <a:gd name="T7" fmla="*/ 0 h 764"/>
                <a:gd name="T8" fmla="*/ 0 60000 65536"/>
                <a:gd name="T9" fmla="*/ 0 60000 65536"/>
                <a:gd name="T10" fmla="*/ 0 60000 65536"/>
                <a:gd name="T11" fmla="*/ 0 60000 65536"/>
                <a:gd name="T12" fmla="*/ 0 w 638"/>
                <a:gd name="T13" fmla="*/ 0 h 764"/>
                <a:gd name="T14" fmla="*/ 638 w 638"/>
                <a:gd name="T15" fmla="*/ 764 h 764"/>
              </a:gdLst>
              <a:ahLst/>
              <a:cxnLst>
                <a:cxn ang="T8">
                  <a:pos x="T0" y="T1"/>
                </a:cxn>
                <a:cxn ang="T9">
                  <a:pos x="T2" y="T3"/>
                </a:cxn>
                <a:cxn ang="T10">
                  <a:pos x="T4" y="T5"/>
                </a:cxn>
                <a:cxn ang="T11">
                  <a:pos x="T6" y="T7"/>
                </a:cxn>
              </a:cxnLst>
              <a:rect l="T12" t="T13" r="T14" b="T15"/>
              <a:pathLst>
                <a:path w="638" h="764">
                  <a:moveTo>
                    <a:pt x="638" y="4"/>
                  </a:moveTo>
                  <a:lnTo>
                    <a:pt x="633" y="0"/>
                  </a:lnTo>
                  <a:lnTo>
                    <a:pt x="0" y="764"/>
                  </a:lnTo>
                  <a:lnTo>
                    <a:pt x="63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3" name="Freeform 997"/>
            <p:cNvSpPr>
              <a:spLocks/>
            </p:cNvSpPr>
            <p:nvPr/>
          </p:nvSpPr>
          <p:spPr bwMode="auto">
            <a:xfrm rot="12641">
              <a:off x="990" y="2719"/>
              <a:ext cx="107" cy="127"/>
            </a:xfrm>
            <a:custGeom>
              <a:avLst/>
              <a:gdLst>
                <a:gd name="T0" fmla="*/ 0 w 638"/>
                <a:gd name="T1" fmla="*/ 0 h 764"/>
                <a:gd name="T2" fmla="*/ 0 w 638"/>
                <a:gd name="T3" fmla="*/ 0 h 764"/>
                <a:gd name="T4" fmla="*/ 0 w 638"/>
                <a:gd name="T5" fmla="*/ 0 h 764"/>
                <a:gd name="T6" fmla="*/ 0 w 638"/>
                <a:gd name="T7" fmla="*/ 0 h 764"/>
                <a:gd name="T8" fmla="*/ 0 60000 65536"/>
                <a:gd name="T9" fmla="*/ 0 60000 65536"/>
                <a:gd name="T10" fmla="*/ 0 60000 65536"/>
                <a:gd name="T11" fmla="*/ 0 60000 65536"/>
                <a:gd name="T12" fmla="*/ 0 w 638"/>
                <a:gd name="T13" fmla="*/ 0 h 764"/>
                <a:gd name="T14" fmla="*/ 638 w 638"/>
                <a:gd name="T15" fmla="*/ 764 h 764"/>
              </a:gdLst>
              <a:ahLst/>
              <a:cxnLst>
                <a:cxn ang="T8">
                  <a:pos x="T0" y="T1"/>
                </a:cxn>
                <a:cxn ang="T9">
                  <a:pos x="T2" y="T3"/>
                </a:cxn>
                <a:cxn ang="T10">
                  <a:pos x="T4" y="T5"/>
                </a:cxn>
                <a:cxn ang="T11">
                  <a:pos x="T6" y="T7"/>
                </a:cxn>
              </a:cxnLst>
              <a:rect l="T12" t="T13" r="T14" b="T15"/>
              <a:pathLst>
                <a:path w="638" h="764">
                  <a:moveTo>
                    <a:pt x="638" y="0"/>
                  </a:moveTo>
                  <a:lnTo>
                    <a:pt x="5" y="764"/>
                  </a:lnTo>
                  <a:lnTo>
                    <a:pt x="0" y="760"/>
                  </a:lnTo>
                  <a:lnTo>
                    <a:pt x="6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4" name="Freeform 998"/>
            <p:cNvSpPr>
              <a:spLocks/>
            </p:cNvSpPr>
            <p:nvPr/>
          </p:nvSpPr>
          <p:spPr bwMode="auto">
            <a:xfrm rot="12641">
              <a:off x="990" y="2719"/>
              <a:ext cx="108" cy="127"/>
            </a:xfrm>
            <a:custGeom>
              <a:avLst/>
              <a:gdLst>
                <a:gd name="T0" fmla="*/ 0 w 643"/>
                <a:gd name="T1" fmla="*/ 0 h 764"/>
                <a:gd name="T2" fmla="*/ 0 w 643"/>
                <a:gd name="T3" fmla="*/ 0 h 764"/>
                <a:gd name="T4" fmla="*/ 0 w 643"/>
                <a:gd name="T5" fmla="*/ 0 h 764"/>
                <a:gd name="T6" fmla="*/ 0 w 643"/>
                <a:gd name="T7" fmla="*/ 0 h 764"/>
                <a:gd name="T8" fmla="*/ 0 w 643"/>
                <a:gd name="T9" fmla="*/ 0 h 764"/>
                <a:gd name="T10" fmla="*/ 0 60000 65536"/>
                <a:gd name="T11" fmla="*/ 0 60000 65536"/>
                <a:gd name="T12" fmla="*/ 0 60000 65536"/>
                <a:gd name="T13" fmla="*/ 0 60000 65536"/>
                <a:gd name="T14" fmla="*/ 0 60000 65536"/>
                <a:gd name="T15" fmla="*/ 0 w 643"/>
                <a:gd name="T16" fmla="*/ 0 h 764"/>
                <a:gd name="T17" fmla="*/ 643 w 643"/>
                <a:gd name="T18" fmla="*/ 764 h 764"/>
              </a:gdLst>
              <a:ahLst/>
              <a:cxnLst>
                <a:cxn ang="T10">
                  <a:pos x="T0" y="T1"/>
                </a:cxn>
                <a:cxn ang="T11">
                  <a:pos x="T2" y="T3"/>
                </a:cxn>
                <a:cxn ang="T12">
                  <a:pos x="T4" y="T5"/>
                </a:cxn>
                <a:cxn ang="T13">
                  <a:pos x="T6" y="T7"/>
                </a:cxn>
                <a:cxn ang="T14">
                  <a:pos x="T8" y="T9"/>
                </a:cxn>
              </a:cxnLst>
              <a:rect l="T15" t="T16" r="T17" b="T18"/>
              <a:pathLst>
                <a:path w="643" h="764">
                  <a:moveTo>
                    <a:pt x="643" y="4"/>
                  </a:moveTo>
                  <a:lnTo>
                    <a:pt x="638" y="0"/>
                  </a:lnTo>
                  <a:lnTo>
                    <a:pt x="0" y="760"/>
                  </a:lnTo>
                  <a:lnTo>
                    <a:pt x="5" y="764"/>
                  </a:lnTo>
                  <a:lnTo>
                    <a:pt x="643"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5" name="Freeform 999"/>
            <p:cNvSpPr>
              <a:spLocks/>
            </p:cNvSpPr>
            <p:nvPr/>
          </p:nvSpPr>
          <p:spPr bwMode="auto">
            <a:xfrm rot="12641">
              <a:off x="991" y="2734"/>
              <a:ext cx="124" cy="148"/>
            </a:xfrm>
            <a:custGeom>
              <a:avLst/>
              <a:gdLst>
                <a:gd name="T0" fmla="*/ 0 w 741"/>
                <a:gd name="T1" fmla="*/ 0 h 886"/>
                <a:gd name="T2" fmla="*/ 0 w 741"/>
                <a:gd name="T3" fmla="*/ 0 h 886"/>
                <a:gd name="T4" fmla="*/ 0 w 741"/>
                <a:gd name="T5" fmla="*/ 0 h 886"/>
                <a:gd name="T6" fmla="*/ 0 w 741"/>
                <a:gd name="T7" fmla="*/ 0 h 886"/>
                <a:gd name="T8" fmla="*/ 0 60000 65536"/>
                <a:gd name="T9" fmla="*/ 0 60000 65536"/>
                <a:gd name="T10" fmla="*/ 0 60000 65536"/>
                <a:gd name="T11" fmla="*/ 0 60000 65536"/>
                <a:gd name="T12" fmla="*/ 0 w 741"/>
                <a:gd name="T13" fmla="*/ 0 h 886"/>
                <a:gd name="T14" fmla="*/ 741 w 741"/>
                <a:gd name="T15" fmla="*/ 886 h 886"/>
              </a:gdLst>
              <a:ahLst/>
              <a:cxnLst>
                <a:cxn ang="T8">
                  <a:pos x="T0" y="T1"/>
                </a:cxn>
                <a:cxn ang="T9">
                  <a:pos x="T2" y="T3"/>
                </a:cxn>
                <a:cxn ang="T10">
                  <a:pos x="T4" y="T5"/>
                </a:cxn>
                <a:cxn ang="T11">
                  <a:pos x="T6" y="T7"/>
                </a:cxn>
              </a:cxnLst>
              <a:rect l="T12" t="T13" r="T14" b="T15"/>
              <a:pathLst>
                <a:path w="741" h="886">
                  <a:moveTo>
                    <a:pt x="741" y="4"/>
                  </a:moveTo>
                  <a:lnTo>
                    <a:pt x="735" y="0"/>
                  </a:lnTo>
                  <a:lnTo>
                    <a:pt x="0" y="886"/>
                  </a:lnTo>
                  <a:lnTo>
                    <a:pt x="7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6" name="Freeform 1000"/>
            <p:cNvSpPr>
              <a:spLocks/>
            </p:cNvSpPr>
            <p:nvPr/>
          </p:nvSpPr>
          <p:spPr bwMode="auto">
            <a:xfrm rot="12641">
              <a:off x="990" y="2733"/>
              <a:ext cx="124" cy="148"/>
            </a:xfrm>
            <a:custGeom>
              <a:avLst/>
              <a:gdLst>
                <a:gd name="T0" fmla="*/ 0 w 740"/>
                <a:gd name="T1" fmla="*/ 0 h 886"/>
                <a:gd name="T2" fmla="*/ 0 w 740"/>
                <a:gd name="T3" fmla="*/ 0 h 886"/>
                <a:gd name="T4" fmla="*/ 0 w 740"/>
                <a:gd name="T5" fmla="*/ 0 h 886"/>
                <a:gd name="T6" fmla="*/ 0 w 740"/>
                <a:gd name="T7" fmla="*/ 0 h 886"/>
                <a:gd name="T8" fmla="*/ 0 60000 65536"/>
                <a:gd name="T9" fmla="*/ 0 60000 65536"/>
                <a:gd name="T10" fmla="*/ 0 60000 65536"/>
                <a:gd name="T11" fmla="*/ 0 60000 65536"/>
                <a:gd name="T12" fmla="*/ 0 w 740"/>
                <a:gd name="T13" fmla="*/ 0 h 886"/>
                <a:gd name="T14" fmla="*/ 740 w 740"/>
                <a:gd name="T15" fmla="*/ 886 h 886"/>
              </a:gdLst>
              <a:ahLst/>
              <a:cxnLst>
                <a:cxn ang="T8">
                  <a:pos x="T0" y="T1"/>
                </a:cxn>
                <a:cxn ang="T9">
                  <a:pos x="T2" y="T3"/>
                </a:cxn>
                <a:cxn ang="T10">
                  <a:pos x="T4" y="T5"/>
                </a:cxn>
                <a:cxn ang="T11">
                  <a:pos x="T6" y="T7"/>
                </a:cxn>
              </a:cxnLst>
              <a:rect l="T12" t="T13" r="T14" b="T15"/>
              <a:pathLst>
                <a:path w="740" h="886">
                  <a:moveTo>
                    <a:pt x="740" y="0"/>
                  </a:moveTo>
                  <a:lnTo>
                    <a:pt x="5" y="886"/>
                  </a:lnTo>
                  <a:lnTo>
                    <a:pt x="0" y="882"/>
                  </a:lnTo>
                  <a:lnTo>
                    <a:pt x="7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07" name="Freeform 1001"/>
            <p:cNvSpPr>
              <a:spLocks/>
            </p:cNvSpPr>
            <p:nvPr/>
          </p:nvSpPr>
          <p:spPr bwMode="auto">
            <a:xfrm rot="12641">
              <a:off x="990" y="2734"/>
              <a:ext cx="125" cy="148"/>
            </a:xfrm>
            <a:custGeom>
              <a:avLst/>
              <a:gdLst>
                <a:gd name="T0" fmla="*/ 0 w 746"/>
                <a:gd name="T1" fmla="*/ 0 h 886"/>
                <a:gd name="T2" fmla="*/ 0 w 746"/>
                <a:gd name="T3" fmla="*/ 0 h 886"/>
                <a:gd name="T4" fmla="*/ 0 w 746"/>
                <a:gd name="T5" fmla="*/ 0 h 886"/>
                <a:gd name="T6" fmla="*/ 0 w 746"/>
                <a:gd name="T7" fmla="*/ 0 h 886"/>
                <a:gd name="T8" fmla="*/ 0 w 746"/>
                <a:gd name="T9" fmla="*/ 0 h 886"/>
                <a:gd name="T10" fmla="*/ 0 60000 65536"/>
                <a:gd name="T11" fmla="*/ 0 60000 65536"/>
                <a:gd name="T12" fmla="*/ 0 60000 65536"/>
                <a:gd name="T13" fmla="*/ 0 60000 65536"/>
                <a:gd name="T14" fmla="*/ 0 60000 65536"/>
                <a:gd name="T15" fmla="*/ 0 w 746"/>
                <a:gd name="T16" fmla="*/ 0 h 886"/>
                <a:gd name="T17" fmla="*/ 746 w 746"/>
                <a:gd name="T18" fmla="*/ 886 h 886"/>
              </a:gdLst>
              <a:ahLst/>
              <a:cxnLst>
                <a:cxn ang="T10">
                  <a:pos x="T0" y="T1"/>
                </a:cxn>
                <a:cxn ang="T11">
                  <a:pos x="T2" y="T3"/>
                </a:cxn>
                <a:cxn ang="T12">
                  <a:pos x="T4" y="T5"/>
                </a:cxn>
                <a:cxn ang="T13">
                  <a:pos x="T6" y="T7"/>
                </a:cxn>
                <a:cxn ang="T14">
                  <a:pos x="T8" y="T9"/>
                </a:cxn>
              </a:cxnLst>
              <a:rect l="T15" t="T16" r="T17" b="T18"/>
              <a:pathLst>
                <a:path w="746" h="886">
                  <a:moveTo>
                    <a:pt x="746" y="4"/>
                  </a:moveTo>
                  <a:lnTo>
                    <a:pt x="740" y="0"/>
                  </a:lnTo>
                  <a:lnTo>
                    <a:pt x="0" y="882"/>
                  </a:lnTo>
                  <a:lnTo>
                    <a:pt x="5" y="886"/>
                  </a:lnTo>
                  <a:lnTo>
                    <a:pt x="74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1108" name="Group 1002"/>
            <p:cNvGrpSpPr>
              <a:grpSpLocks/>
            </p:cNvGrpSpPr>
            <p:nvPr/>
          </p:nvGrpSpPr>
          <p:grpSpPr bwMode="auto">
            <a:xfrm rot="12641">
              <a:off x="989" y="2763"/>
              <a:ext cx="249" cy="370"/>
              <a:chOff x="1052" y="2696"/>
              <a:chExt cx="249" cy="370"/>
            </a:xfrm>
          </p:grpSpPr>
          <p:sp>
            <p:nvSpPr>
              <p:cNvPr id="41109" name="Freeform 1003"/>
              <p:cNvSpPr>
                <a:spLocks/>
              </p:cNvSpPr>
              <p:nvPr/>
            </p:nvSpPr>
            <p:spPr bwMode="auto">
              <a:xfrm>
                <a:off x="1054" y="2770"/>
                <a:ext cx="247" cy="296"/>
              </a:xfrm>
              <a:custGeom>
                <a:avLst/>
                <a:gdLst>
                  <a:gd name="T0" fmla="*/ 0 w 1481"/>
                  <a:gd name="T1" fmla="*/ 0 h 1775"/>
                  <a:gd name="T2" fmla="*/ 0 w 1481"/>
                  <a:gd name="T3" fmla="*/ 0 h 1775"/>
                  <a:gd name="T4" fmla="*/ 0 w 1481"/>
                  <a:gd name="T5" fmla="*/ 0 h 1775"/>
                  <a:gd name="T6" fmla="*/ 0 w 1481"/>
                  <a:gd name="T7" fmla="*/ 0 h 1775"/>
                  <a:gd name="T8" fmla="*/ 0 60000 65536"/>
                  <a:gd name="T9" fmla="*/ 0 60000 65536"/>
                  <a:gd name="T10" fmla="*/ 0 60000 65536"/>
                  <a:gd name="T11" fmla="*/ 0 60000 65536"/>
                  <a:gd name="T12" fmla="*/ 0 w 1481"/>
                  <a:gd name="T13" fmla="*/ 0 h 1775"/>
                  <a:gd name="T14" fmla="*/ 1481 w 1481"/>
                  <a:gd name="T15" fmla="*/ 1775 h 1775"/>
                </a:gdLst>
                <a:ahLst/>
                <a:cxnLst>
                  <a:cxn ang="T8">
                    <a:pos x="T0" y="T1"/>
                  </a:cxn>
                  <a:cxn ang="T9">
                    <a:pos x="T2" y="T3"/>
                  </a:cxn>
                  <a:cxn ang="T10">
                    <a:pos x="T4" y="T5"/>
                  </a:cxn>
                  <a:cxn ang="T11">
                    <a:pos x="T6" y="T7"/>
                  </a:cxn>
                </a:cxnLst>
                <a:rect l="T12" t="T13" r="T14" b="T15"/>
                <a:pathLst>
                  <a:path w="1481" h="1775">
                    <a:moveTo>
                      <a:pt x="1481" y="10"/>
                    </a:moveTo>
                    <a:lnTo>
                      <a:pt x="1469" y="0"/>
                    </a:lnTo>
                    <a:lnTo>
                      <a:pt x="0" y="1775"/>
                    </a:lnTo>
                    <a:lnTo>
                      <a:pt x="148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0" name="Freeform 1004"/>
              <p:cNvSpPr>
                <a:spLocks/>
              </p:cNvSpPr>
              <p:nvPr/>
            </p:nvSpPr>
            <p:spPr bwMode="auto">
              <a:xfrm>
                <a:off x="1052" y="2770"/>
                <a:ext cx="247" cy="296"/>
              </a:xfrm>
              <a:custGeom>
                <a:avLst/>
                <a:gdLst>
                  <a:gd name="T0" fmla="*/ 0 w 1481"/>
                  <a:gd name="T1" fmla="*/ 0 h 1775"/>
                  <a:gd name="T2" fmla="*/ 0 w 1481"/>
                  <a:gd name="T3" fmla="*/ 0 h 1775"/>
                  <a:gd name="T4" fmla="*/ 0 w 1481"/>
                  <a:gd name="T5" fmla="*/ 0 h 1775"/>
                  <a:gd name="T6" fmla="*/ 0 w 1481"/>
                  <a:gd name="T7" fmla="*/ 0 h 1775"/>
                  <a:gd name="T8" fmla="*/ 0 60000 65536"/>
                  <a:gd name="T9" fmla="*/ 0 60000 65536"/>
                  <a:gd name="T10" fmla="*/ 0 60000 65536"/>
                  <a:gd name="T11" fmla="*/ 0 60000 65536"/>
                  <a:gd name="T12" fmla="*/ 0 w 1481"/>
                  <a:gd name="T13" fmla="*/ 0 h 1775"/>
                  <a:gd name="T14" fmla="*/ 1481 w 1481"/>
                  <a:gd name="T15" fmla="*/ 1775 h 1775"/>
                </a:gdLst>
                <a:ahLst/>
                <a:cxnLst>
                  <a:cxn ang="T8">
                    <a:pos x="T0" y="T1"/>
                  </a:cxn>
                  <a:cxn ang="T9">
                    <a:pos x="T2" y="T3"/>
                  </a:cxn>
                  <a:cxn ang="T10">
                    <a:pos x="T4" y="T5"/>
                  </a:cxn>
                  <a:cxn ang="T11">
                    <a:pos x="T6" y="T7"/>
                  </a:cxn>
                </a:cxnLst>
                <a:rect l="T12" t="T13" r="T14" b="T15"/>
                <a:pathLst>
                  <a:path w="1481" h="1775">
                    <a:moveTo>
                      <a:pt x="1481" y="0"/>
                    </a:moveTo>
                    <a:lnTo>
                      <a:pt x="12" y="1775"/>
                    </a:lnTo>
                    <a:lnTo>
                      <a:pt x="0" y="1764"/>
                    </a:lnTo>
                    <a:lnTo>
                      <a:pt x="14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1" name="Freeform 1005"/>
              <p:cNvSpPr>
                <a:spLocks/>
              </p:cNvSpPr>
              <p:nvPr/>
            </p:nvSpPr>
            <p:spPr bwMode="auto">
              <a:xfrm>
                <a:off x="1052" y="2770"/>
                <a:ext cx="249" cy="296"/>
              </a:xfrm>
              <a:custGeom>
                <a:avLst/>
                <a:gdLst>
                  <a:gd name="T0" fmla="*/ 0 w 1493"/>
                  <a:gd name="T1" fmla="*/ 0 h 1775"/>
                  <a:gd name="T2" fmla="*/ 0 w 1493"/>
                  <a:gd name="T3" fmla="*/ 0 h 1775"/>
                  <a:gd name="T4" fmla="*/ 0 w 1493"/>
                  <a:gd name="T5" fmla="*/ 0 h 1775"/>
                  <a:gd name="T6" fmla="*/ 0 w 1493"/>
                  <a:gd name="T7" fmla="*/ 0 h 1775"/>
                  <a:gd name="T8" fmla="*/ 0 w 1493"/>
                  <a:gd name="T9" fmla="*/ 0 h 1775"/>
                  <a:gd name="T10" fmla="*/ 0 60000 65536"/>
                  <a:gd name="T11" fmla="*/ 0 60000 65536"/>
                  <a:gd name="T12" fmla="*/ 0 60000 65536"/>
                  <a:gd name="T13" fmla="*/ 0 60000 65536"/>
                  <a:gd name="T14" fmla="*/ 0 60000 65536"/>
                  <a:gd name="T15" fmla="*/ 0 w 1493"/>
                  <a:gd name="T16" fmla="*/ 0 h 1775"/>
                  <a:gd name="T17" fmla="*/ 1493 w 1493"/>
                  <a:gd name="T18" fmla="*/ 1775 h 1775"/>
                </a:gdLst>
                <a:ahLst/>
                <a:cxnLst>
                  <a:cxn ang="T10">
                    <a:pos x="T0" y="T1"/>
                  </a:cxn>
                  <a:cxn ang="T11">
                    <a:pos x="T2" y="T3"/>
                  </a:cxn>
                  <a:cxn ang="T12">
                    <a:pos x="T4" y="T5"/>
                  </a:cxn>
                  <a:cxn ang="T13">
                    <a:pos x="T6" y="T7"/>
                  </a:cxn>
                  <a:cxn ang="T14">
                    <a:pos x="T8" y="T9"/>
                  </a:cxn>
                </a:cxnLst>
                <a:rect l="T15" t="T16" r="T17" b="T18"/>
                <a:pathLst>
                  <a:path w="1493" h="1775">
                    <a:moveTo>
                      <a:pt x="1493" y="10"/>
                    </a:moveTo>
                    <a:lnTo>
                      <a:pt x="1481" y="0"/>
                    </a:lnTo>
                    <a:lnTo>
                      <a:pt x="0" y="1764"/>
                    </a:lnTo>
                    <a:lnTo>
                      <a:pt x="12" y="1775"/>
                    </a:lnTo>
                    <a:lnTo>
                      <a:pt x="1493"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2" name="Freeform 1006"/>
              <p:cNvSpPr>
                <a:spLocks/>
              </p:cNvSpPr>
              <p:nvPr/>
            </p:nvSpPr>
            <p:spPr bwMode="auto">
              <a:xfrm>
                <a:off x="1053" y="2753"/>
                <a:ext cx="226" cy="271"/>
              </a:xfrm>
              <a:custGeom>
                <a:avLst/>
                <a:gdLst>
                  <a:gd name="T0" fmla="*/ 0 w 1357"/>
                  <a:gd name="T1" fmla="*/ 0 h 1621"/>
                  <a:gd name="T2" fmla="*/ 0 w 1357"/>
                  <a:gd name="T3" fmla="*/ 0 h 1621"/>
                  <a:gd name="T4" fmla="*/ 0 w 1357"/>
                  <a:gd name="T5" fmla="*/ 0 h 1621"/>
                  <a:gd name="T6" fmla="*/ 0 w 1357"/>
                  <a:gd name="T7" fmla="*/ 0 h 1621"/>
                  <a:gd name="T8" fmla="*/ 0 60000 65536"/>
                  <a:gd name="T9" fmla="*/ 0 60000 65536"/>
                  <a:gd name="T10" fmla="*/ 0 60000 65536"/>
                  <a:gd name="T11" fmla="*/ 0 60000 65536"/>
                  <a:gd name="T12" fmla="*/ 0 w 1357"/>
                  <a:gd name="T13" fmla="*/ 0 h 1621"/>
                  <a:gd name="T14" fmla="*/ 1357 w 1357"/>
                  <a:gd name="T15" fmla="*/ 1621 h 1621"/>
                </a:gdLst>
                <a:ahLst/>
                <a:cxnLst>
                  <a:cxn ang="T8">
                    <a:pos x="T0" y="T1"/>
                  </a:cxn>
                  <a:cxn ang="T9">
                    <a:pos x="T2" y="T3"/>
                  </a:cxn>
                  <a:cxn ang="T10">
                    <a:pos x="T4" y="T5"/>
                  </a:cxn>
                  <a:cxn ang="T11">
                    <a:pos x="T6" y="T7"/>
                  </a:cxn>
                </a:cxnLst>
                <a:rect l="T12" t="T13" r="T14" b="T15"/>
                <a:pathLst>
                  <a:path w="1357" h="1621">
                    <a:moveTo>
                      <a:pt x="1357" y="4"/>
                    </a:moveTo>
                    <a:lnTo>
                      <a:pt x="1352" y="0"/>
                    </a:lnTo>
                    <a:lnTo>
                      <a:pt x="0" y="1621"/>
                    </a:lnTo>
                    <a:lnTo>
                      <a:pt x="135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3" name="Freeform 1007"/>
              <p:cNvSpPr>
                <a:spLocks/>
              </p:cNvSpPr>
              <p:nvPr/>
            </p:nvSpPr>
            <p:spPr bwMode="auto">
              <a:xfrm>
                <a:off x="1052" y="2753"/>
                <a:ext cx="227" cy="271"/>
              </a:xfrm>
              <a:custGeom>
                <a:avLst/>
                <a:gdLst>
                  <a:gd name="T0" fmla="*/ 0 w 1357"/>
                  <a:gd name="T1" fmla="*/ 0 h 1621"/>
                  <a:gd name="T2" fmla="*/ 0 w 1357"/>
                  <a:gd name="T3" fmla="*/ 0 h 1621"/>
                  <a:gd name="T4" fmla="*/ 0 w 1357"/>
                  <a:gd name="T5" fmla="*/ 0 h 1621"/>
                  <a:gd name="T6" fmla="*/ 0 w 1357"/>
                  <a:gd name="T7" fmla="*/ 0 h 1621"/>
                  <a:gd name="T8" fmla="*/ 0 60000 65536"/>
                  <a:gd name="T9" fmla="*/ 0 60000 65536"/>
                  <a:gd name="T10" fmla="*/ 0 60000 65536"/>
                  <a:gd name="T11" fmla="*/ 0 60000 65536"/>
                  <a:gd name="T12" fmla="*/ 0 w 1357"/>
                  <a:gd name="T13" fmla="*/ 0 h 1621"/>
                  <a:gd name="T14" fmla="*/ 1357 w 1357"/>
                  <a:gd name="T15" fmla="*/ 1621 h 1621"/>
                </a:gdLst>
                <a:ahLst/>
                <a:cxnLst>
                  <a:cxn ang="T8">
                    <a:pos x="T0" y="T1"/>
                  </a:cxn>
                  <a:cxn ang="T9">
                    <a:pos x="T2" y="T3"/>
                  </a:cxn>
                  <a:cxn ang="T10">
                    <a:pos x="T4" y="T5"/>
                  </a:cxn>
                  <a:cxn ang="T11">
                    <a:pos x="T6" y="T7"/>
                  </a:cxn>
                </a:cxnLst>
                <a:rect l="T12" t="T13" r="T14" b="T15"/>
                <a:pathLst>
                  <a:path w="1357" h="1621">
                    <a:moveTo>
                      <a:pt x="1357" y="0"/>
                    </a:moveTo>
                    <a:lnTo>
                      <a:pt x="5" y="1621"/>
                    </a:lnTo>
                    <a:lnTo>
                      <a:pt x="0" y="1617"/>
                    </a:lnTo>
                    <a:lnTo>
                      <a:pt x="13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4" name="Freeform 1008"/>
              <p:cNvSpPr>
                <a:spLocks/>
              </p:cNvSpPr>
              <p:nvPr/>
            </p:nvSpPr>
            <p:spPr bwMode="auto">
              <a:xfrm>
                <a:off x="1052" y="2753"/>
                <a:ext cx="227" cy="271"/>
              </a:xfrm>
              <a:custGeom>
                <a:avLst/>
                <a:gdLst>
                  <a:gd name="T0" fmla="*/ 0 w 1362"/>
                  <a:gd name="T1" fmla="*/ 0 h 1621"/>
                  <a:gd name="T2" fmla="*/ 0 w 1362"/>
                  <a:gd name="T3" fmla="*/ 0 h 1621"/>
                  <a:gd name="T4" fmla="*/ 0 w 1362"/>
                  <a:gd name="T5" fmla="*/ 0 h 1621"/>
                  <a:gd name="T6" fmla="*/ 0 w 1362"/>
                  <a:gd name="T7" fmla="*/ 0 h 1621"/>
                  <a:gd name="T8" fmla="*/ 0 w 1362"/>
                  <a:gd name="T9" fmla="*/ 0 h 1621"/>
                  <a:gd name="T10" fmla="*/ 0 60000 65536"/>
                  <a:gd name="T11" fmla="*/ 0 60000 65536"/>
                  <a:gd name="T12" fmla="*/ 0 60000 65536"/>
                  <a:gd name="T13" fmla="*/ 0 60000 65536"/>
                  <a:gd name="T14" fmla="*/ 0 60000 65536"/>
                  <a:gd name="T15" fmla="*/ 0 w 1362"/>
                  <a:gd name="T16" fmla="*/ 0 h 1621"/>
                  <a:gd name="T17" fmla="*/ 1362 w 1362"/>
                  <a:gd name="T18" fmla="*/ 1621 h 1621"/>
                </a:gdLst>
                <a:ahLst/>
                <a:cxnLst>
                  <a:cxn ang="T10">
                    <a:pos x="T0" y="T1"/>
                  </a:cxn>
                  <a:cxn ang="T11">
                    <a:pos x="T2" y="T3"/>
                  </a:cxn>
                  <a:cxn ang="T12">
                    <a:pos x="T4" y="T5"/>
                  </a:cxn>
                  <a:cxn ang="T13">
                    <a:pos x="T6" y="T7"/>
                  </a:cxn>
                  <a:cxn ang="T14">
                    <a:pos x="T8" y="T9"/>
                  </a:cxn>
                </a:cxnLst>
                <a:rect l="T15" t="T16" r="T17" b="T18"/>
                <a:pathLst>
                  <a:path w="1362" h="1621">
                    <a:moveTo>
                      <a:pt x="1362" y="4"/>
                    </a:moveTo>
                    <a:lnTo>
                      <a:pt x="1357" y="0"/>
                    </a:lnTo>
                    <a:lnTo>
                      <a:pt x="0" y="1617"/>
                    </a:lnTo>
                    <a:lnTo>
                      <a:pt x="5" y="1621"/>
                    </a:lnTo>
                    <a:lnTo>
                      <a:pt x="1362"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5" name="Freeform 1009"/>
              <p:cNvSpPr>
                <a:spLocks/>
              </p:cNvSpPr>
              <p:nvPr/>
            </p:nvSpPr>
            <p:spPr bwMode="auto">
              <a:xfrm>
                <a:off x="1053" y="2739"/>
                <a:ext cx="209" cy="250"/>
              </a:xfrm>
              <a:custGeom>
                <a:avLst/>
                <a:gdLst>
                  <a:gd name="T0" fmla="*/ 0 w 1255"/>
                  <a:gd name="T1" fmla="*/ 0 h 1498"/>
                  <a:gd name="T2" fmla="*/ 0 w 1255"/>
                  <a:gd name="T3" fmla="*/ 0 h 1498"/>
                  <a:gd name="T4" fmla="*/ 0 w 1255"/>
                  <a:gd name="T5" fmla="*/ 0 h 1498"/>
                  <a:gd name="T6" fmla="*/ 0 w 1255"/>
                  <a:gd name="T7" fmla="*/ 0 h 1498"/>
                  <a:gd name="T8" fmla="*/ 0 60000 65536"/>
                  <a:gd name="T9" fmla="*/ 0 60000 65536"/>
                  <a:gd name="T10" fmla="*/ 0 60000 65536"/>
                  <a:gd name="T11" fmla="*/ 0 60000 65536"/>
                  <a:gd name="T12" fmla="*/ 0 w 1255"/>
                  <a:gd name="T13" fmla="*/ 0 h 1498"/>
                  <a:gd name="T14" fmla="*/ 1255 w 1255"/>
                  <a:gd name="T15" fmla="*/ 1498 h 1498"/>
                </a:gdLst>
                <a:ahLst/>
                <a:cxnLst>
                  <a:cxn ang="T8">
                    <a:pos x="T0" y="T1"/>
                  </a:cxn>
                  <a:cxn ang="T9">
                    <a:pos x="T2" y="T3"/>
                  </a:cxn>
                  <a:cxn ang="T10">
                    <a:pos x="T4" y="T5"/>
                  </a:cxn>
                  <a:cxn ang="T11">
                    <a:pos x="T6" y="T7"/>
                  </a:cxn>
                </a:cxnLst>
                <a:rect l="T12" t="T13" r="T14" b="T15"/>
                <a:pathLst>
                  <a:path w="1255" h="1498">
                    <a:moveTo>
                      <a:pt x="1255" y="4"/>
                    </a:moveTo>
                    <a:lnTo>
                      <a:pt x="1250" y="0"/>
                    </a:lnTo>
                    <a:lnTo>
                      <a:pt x="0" y="1498"/>
                    </a:lnTo>
                    <a:lnTo>
                      <a:pt x="125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6" name="Freeform 1010"/>
              <p:cNvSpPr>
                <a:spLocks/>
              </p:cNvSpPr>
              <p:nvPr/>
            </p:nvSpPr>
            <p:spPr bwMode="auto">
              <a:xfrm>
                <a:off x="1052" y="2739"/>
                <a:ext cx="209" cy="250"/>
              </a:xfrm>
              <a:custGeom>
                <a:avLst/>
                <a:gdLst>
                  <a:gd name="T0" fmla="*/ 0 w 1255"/>
                  <a:gd name="T1" fmla="*/ 0 h 1498"/>
                  <a:gd name="T2" fmla="*/ 0 w 1255"/>
                  <a:gd name="T3" fmla="*/ 0 h 1498"/>
                  <a:gd name="T4" fmla="*/ 0 w 1255"/>
                  <a:gd name="T5" fmla="*/ 0 h 1498"/>
                  <a:gd name="T6" fmla="*/ 0 w 1255"/>
                  <a:gd name="T7" fmla="*/ 0 h 1498"/>
                  <a:gd name="T8" fmla="*/ 0 60000 65536"/>
                  <a:gd name="T9" fmla="*/ 0 60000 65536"/>
                  <a:gd name="T10" fmla="*/ 0 60000 65536"/>
                  <a:gd name="T11" fmla="*/ 0 60000 65536"/>
                  <a:gd name="T12" fmla="*/ 0 w 1255"/>
                  <a:gd name="T13" fmla="*/ 0 h 1498"/>
                  <a:gd name="T14" fmla="*/ 1255 w 1255"/>
                  <a:gd name="T15" fmla="*/ 1498 h 1498"/>
                </a:gdLst>
                <a:ahLst/>
                <a:cxnLst>
                  <a:cxn ang="T8">
                    <a:pos x="T0" y="T1"/>
                  </a:cxn>
                  <a:cxn ang="T9">
                    <a:pos x="T2" y="T3"/>
                  </a:cxn>
                  <a:cxn ang="T10">
                    <a:pos x="T4" y="T5"/>
                  </a:cxn>
                  <a:cxn ang="T11">
                    <a:pos x="T6" y="T7"/>
                  </a:cxn>
                </a:cxnLst>
                <a:rect l="T12" t="T13" r="T14" b="T15"/>
                <a:pathLst>
                  <a:path w="1255" h="1498">
                    <a:moveTo>
                      <a:pt x="1255" y="0"/>
                    </a:moveTo>
                    <a:lnTo>
                      <a:pt x="5" y="1498"/>
                    </a:lnTo>
                    <a:lnTo>
                      <a:pt x="0" y="1494"/>
                    </a:lnTo>
                    <a:lnTo>
                      <a:pt x="12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7" name="Freeform 1011"/>
              <p:cNvSpPr>
                <a:spLocks/>
              </p:cNvSpPr>
              <p:nvPr/>
            </p:nvSpPr>
            <p:spPr bwMode="auto">
              <a:xfrm>
                <a:off x="1052" y="2739"/>
                <a:ext cx="210" cy="250"/>
              </a:xfrm>
              <a:custGeom>
                <a:avLst/>
                <a:gdLst>
                  <a:gd name="T0" fmla="*/ 0 w 1260"/>
                  <a:gd name="T1" fmla="*/ 0 h 1498"/>
                  <a:gd name="T2" fmla="*/ 0 w 1260"/>
                  <a:gd name="T3" fmla="*/ 0 h 1498"/>
                  <a:gd name="T4" fmla="*/ 0 w 1260"/>
                  <a:gd name="T5" fmla="*/ 0 h 1498"/>
                  <a:gd name="T6" fmla="*/ 0 w 1260"/>
                  <a:gd name="T7" fmla="*/ 0 h 1498"/>
                  <a:gd name="T8" fmla="*/ 0 w 1260"/>
                  <a:gd name="T9" fmla="*/ 0 h 1498"/>
                  <a:gd name="T10" fmla="*/ 0 60000 65536"/>
                  <a:gd name="T11" fmla="*/ 0 60000 65536"/>
                  <a:gd name="T12" fmla="*/ 0 60000 65536"/>
                  <a:gd name="T13" fmla="*/ 0 60000 65536"/>
                  <a:gd name="T14" fmla="*/ 0 60000 65536"/>
                  <a:gd name="T15" fmla="*/ 0 w 1260"/>
                  <a:gd name="T16" fmla="*/ 0 h 1498"/>
                  <a:gd name="T17" fmla="*/ 1260 w 1260"/>
                  <a:gd name="T18" fmla="*/ 1498 h 1498"/>
                </a:gdLst>
                <a:ahLst/>
                <a:cxnLst>
                  <a:cxn ang="T10">
                    <a:pos x="T0" y="T1"/>
                  </a:cxn>
                  <a:cxn ang="T11">
                    <a:pos x="T2" y="T3"/>
                  </a:cxn>
                  <a:cxn ang="T12">
                    <a:pos x="T4" y="T5"/>
                  </a:cxn>
                  <a:cxn ang="T13">
                    <a:pos x="T6" y="T7"/>
                  </a:cxn>
                  <a:cxn ang="T14">
                    <a:pos x="T8" y="T9"/>
                  </a:cxn>
                </a:cxnLst>
                <a:rect l="T15" t="T16" r="T17" b="T18"/>
                <a:pathLst>
                  <a:path w="1260" h="1498">
                    <a:moveTo>
                      <a:pt x="1260" y="4"/>
                    </a:moveTo>
                    <a:lnTo>
                      <a:pt x="1255" y="0"/>
                    </a:lnTo>
                    <a:lnTo>
                      <a:pt x="0" y="1494"/>
                    </a:lnTo>
                    <a:lnTo>
                      <a:pt x="5" y="1498"/>
                    </a:lnTo>
                    <a:lnTo>
                      <a:pt x="126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8" name="Freeform 1012"/>
              <p:cNvSpPr>
                <a:spLocks/>
              </p:cNvSpPr>
              <p:nvPr/>
            </p:nvSpPr>
            <p:spPr bwMode="auto">
              <a:xfrm>
                <a:off x="1053" y="2725"/>
                <a:ext cx="192" cy="229"/>
              </a:xfrm>
              <a:custGeom>
                <a:avLst/>
                <a:gdLst>
                  <a:gd name="T0" fmla="*/ 0 w 1152"/>
                  <a:gd name="T1" fmla="*/ 0 h 1377"/>
                  <a:gd name="T2" fmla="*/ 0 w 1152"/>
                  <a:gd name="T3" fmla="*/ 0 h 1377"/>
                  <a:gd name="T4" fmla="*/ 0 w 1152"/>
                  <a:gd name="T5" fmla="*/ 0 h 1377"/>
                  <a:gd name="T6" fmla="*/ 0 w 1152"/>
                  <a:gd name="T7" fmla="*/ 0 h 1377"/>
                  <a:gd name="T8" fmla="*/ 0 60000 65536"/>
                  <a:gd name="T9" fmla="*/ 0 60000 65536"/>
                  <a:gd name="T10" fmla="*/ 0 60000 65536"/>
                  <a:gd name="T11" fmla="*/ 0 60000 65536"/>
                  <a:gd name="T12" fmla="*/ 0 w 1152"/>
                  <a:gd name="T13" fmla="*/ 0 h 1377"/>
                  <a:gd name="T14" fmla="*/ 1152 w 1152"/>
                  <a:gd name="T15" fmla="*/ 1377 h 1377"/>
                </a:gdLst>
                <a:ahLst/>
                <a:cxnLst>
                  <a:cxn ang="T8">
                    <a:pos x="T0" y="T1"/>
                  </a:cxn>
                  <a:cxn ang="T9">
                    <a:pos x="T2" y="T3"/>
                  </a:cxn>
                  <a:cxn ang="T10">
                    <a:pos x="T4" y="T5"/>
                  </a:cxn>
                  <a:cxn ang="T11">
                    <a:pos x="T6" y="T7"/>
                  </a:cxn>
                </a:cxnLst>
                <a:rect l="T12" t="T13" r="T14" b="T15"/>
                <a:pathLst>
                  <a:path w="1152" h="1377">
                    <a:moveTo>
                      <a:pt x="1152" y="4"/>
                    </a:moveTo>
                    <a:lnTo>
                      <a:pt x="1147" y="0"/>
                    </a:lnTo>
                    <a:lnTo>
                      <a:pt x="0" y="1377"/>
                    </a:lnTo>
                    <a:lnTo>
                      <a:pt x="115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19" name="Freeform 1013"/>
              <p:cNvSpPr>
                <a:spLocks/>
              </p:cNvSpPr>
              <p:nvPr/>
            </p:nvSpPr>
            <p:spPr bwMode="auto">
              <a:xfrm>
                <a:off x="1052" y="2725"/>
                <a:ext cx="192" cy="229"/>
              </a:xfrm>
              <a:custGeom>
                <a:avLst/>
                <a:gdLst>
                  <a:gd name="T0" fmla="*/ 0 w 1152"/>
                  <a:gd name="T1" fmla="*/ 0 h 1377"/>
                  <a:gd name="T2" fmla="*/ 0 w 1152"/>
                  <a:gd name="T3" fmla="*/ 0 h 1377"/>
                  <a:gd name="T4" fmla="*/ 0 w 1152"/>
                  <a:gd name="T5" fmla="*/ 0 h 1377"/>
                  <a:gd name="T6" fmla="*/ 0 w 1152"/>
                  <a:gd name="T7" fmla="*/ 0 h 1377"/>
                  <a:gd name="T8" fmla="*/ 0 60000 65536"/>
                  <a:gd name="T9" fmla="*/ 0 60000 65536"/>
                  <a:gd name="T10" fmla="*/ 0 60000 65536"/>
                  <a:gd name="T11" fmla="*/ 0 60000 65536"/>
                  <a:gd name="T12" fmla="*/ 0 w 1152"/>
                  <a:gd name="T13" fmla="*/ 0 h 1377"/>
                  <a:gd name="T14" fmla="*/ 1152 w 1152"/>
                  <a:gd name="T15" fmla="*/ 1377 h 1377"/>
                </a:gdLst>
                <a:ahLst/>
                <a:cxnLst>
                  <a:cxn ang="T8">
                    <a:pos x="T0" y="T1"/>
                  </a:cxn>
                  <a:cxn ang="T9">
                    <a:pos x="T2" y="T3"/>
                  </a:cxn>
                  <a:cxn ang="T10">
                    <a:pos x="T4" y="T5"/>
                  </a:cxn>
                  <a:cxn ang="T11">
                    <a:pos x="T6" y="T7"/>
                  </a:cxn>
                </a:cxnLst>
                <a:rect l="T12" t="T13" r="T14" b="T15"/>
                <a:pathLst>
                  <a:path w="1152" h="1377">
                    <a:moveTo>
                      <a:pt x="1152" y="0"/>
                    </a:moveTo>
                    <a:lnTo>
                      <a:pt x="5" y="1377"/>
                    </a:lnTo>
                    <a:lnTo>
                      <a:pt x="0" y="1373"/>
                    </a:lnTo>
                    <a:lnTo>
                      <a:pt x="11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0" name="Freeform 1014"/>
              <p:cNvSpPr>
                <a:spLocks/>
              </p:cNvSpPr>
              <p:nvPr/>
            </p:nvSpPr>
            <p:spPr bwMode="auto">
              <a:xfrm>
                <a:off x="1052" y="2725"/>
                <a:ext cx="193" cy="229"/>
              </a:xfrm>
              <a:custGeom>
                <a:avLst/>
                <a:gdLst>
                  <a:gd name="T0" fmla="*/ 0 w 1157"/>
                  <a:gd name="T1" fmla="*/ 0 h 1377"/>
                  <a:gd name="T2" fmla="*/ 0 w 1157"/>
                  <a:gd name="T3" fmla="*/ 0 h 1377"/>
                  <a:gd name="T4" fmla="*/ 0 w 1157"/>
                  <a:gd name="T5" fmla="*/ 0 h 1377"/>
                  <a:gd name="T6" fmla="*/ 0 w 1157"/>
                  <a:gd name="T7" fmla="*/ 0 h 1377"/>
                  <a:gd name="T8" fmla="*/ 0 w 1157"/>
                  <a:gd name="T9" fmla="*/ 0 h 1377"/>
                  <a:gd name="T10" fmla="*/ 0 60000 65536"/>
                  <a:gd name="T11" fmla="*/ 0 60000 65536"/>
                  <a:gd name="T12" fmla="*/ 0 60000 65536"/>
                  <a:gd name="T13" fmla="*/ 0 60000 65536"/>
                  <a:gd name="T14" fmla="*/ 0 60000 65536"/>
                  <a:gd name="T15" fmla="*/ 0 w 1157"/>
                  <a:gd name="T16" fmla="*/ 0 h 1377"/>
                  <a:gd name="T17" fmla="*/ 1157 w 1157"/>
                  <a:gd name="T18" fmla="*/ 1377 h 1377"/>
                </a:gdLst>
                <a:ahLst/>
                <a:cxnLst>
                  <a:cxn ang="T10">
                    <a:pos x="T0" y="T1"/>
                  </a:cxn>
                  <a:cxn ang="T11">
                    <a:pos x="T2" y="T3"/>
                  </a:cxn>
                  <a:cxn ang="T12">
                    <a:pos x="T4" y="T5"/>
                  </a:cxn>
                  <a:cxn ang="T13">
                    <a:pos x="T6" y="T7"/>
                  </a:cxn>
                  <a:cxn ang="T14">
                    <a:pos x="T8" y="T9"/>
                  </a:cxn>
                </a:cxnLst>
                <a:rect l="T15" t="T16" r="T17" b="T18"/>
                <a:pathLst>
                  <a:path w="1157" h="1377">
                    <a:moveTo>
                      <a:pt x="1157" y="4"/>
                    </a:moveTo>
                    <a:lnTo>
                      <a:pt x="1152" y="0"/>
                    </a:lnTo>
                    <a:lnTo>
                      <a:pt x="0" y="1373"/>
                    </a:lnTo>
                    <a:lnTo>
                      <a:pt x="5" y="1377"/>
                    </a:lnTo>
                    <a:lnTo>
                      <a:pt x="115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1" name="Freeform 1015"/>
              <p:cNvSpPr>
                <a:spLocks/>
              </p:cNvSpPr>
              <p:nvPr/>
            </p:nvSpPr>
            <p:spPr bwMode="auto">
              <a:xfrm>
                <a:off x="1053" y="2710"/>
                <a:ext cx="175" cy="209"/>
              </a:xfrm>
              <a:custGeom>
                <a:avLst/>
                <a:gdLst>
                  <a:gd name="T0" fmla="*/ 0 w 1049"/>
                  <a:gd name="T1" fmla="*/ 0 h 1254"/>
                  <a:gd name="T2" fmla="*/ 0 w 1049"/>
                  <a:gd name="T3" fmla="*/ 0 h 1254"/>
                  <a:gd name="T4" fmla="*/ 0 w 1049"/>
                  <a:gd name="T5" fmla="*/ 0 h 1254"/>
                  <a:gd name="T6" fmla="*/ 0 w 1049"/>
                  <a:gd name="T7" fmla="*/ 0 h 1254"/>
                  <a:gd name="T8" fmla="*/ 0 60000 65536"/>
                  <a:gd name="T9" fmla="*/ 0 60000 65536"/>
                  <a:gd name="T10" fmla="*/ 0 60000 65536"/>
                  <a:gd name="T11" fmla="*/ 0 60000 65536"/>
                  <a:gd name="T12" fmla="*/ 0 w 1049"/>
                  <a:gd name="T13" fmla="*/ 0 h 1254"/>
                  <a:gd name="T14" fmla="*/ 1049 w 1049"/>
                  <a:gd name="T15" fmla="*/ 1254 h 1254"/>
                </a:gdLst>
                <a:ahLst/>
                <a:cxnLst>
                  <a:cxn ang="T8">
                    <a:pos x="T0" y="T1"/>
                  </a:cxn>
                  <a:cxn ang="T9">
                    <a:pos x="T2" y="T3"/>
                  </a:cxn>
                  <a:cxn ang="T10">
                    <a:pos x="T4" y="T5"/>
                  </a:cxn>
                  <a:cxn ang="T11">
                    <a:pos x="T6" y="T7"/>
                  </a:cxn>
                </a:cxnLst>
                <a:rect l="T12" t="T13" r="T14" b="T15"/>
                <a:pathLst>
                  <a:path w="1049" h="1254">
                    <a:moveTo>
                      <a:pt x="1049" y="4"/>
                    </a:moveTo>
                    <a:lnTo>
                      <a:pt x="1044" y="0"/>
                    </a:lnTo>
                    <a:lnTo>
                      <a:pt x="0" y="1254"/>
                    </a:lnTo>
                    <a:lnTo>
                      <a:pt x="104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2" name="Freeform 1016"/>
              <p:cNvSpPr>
                <a:spLocks/>
              </p:cNvSpPr>
              <p:nvPr/>
            </p:nvSpPr>
            <p:spPr bwMode="auto">
              <a:xfrm>
                <a:off x="1052" y="2710"/>
                <a:ext cx="175" cy="209"/>
              </a:xfrm>
              <a:custGeom>
                <a:avLst/>
                <a:gdLst>
                  <a:gd name="T0" fmla="*/ 0 w 1049"/>
                  <a:gd name="T1" fmla="*/ 0 h 1254"/>
                  <a:gd name="T2" fmla="*/ 0 w 1049"/>
                  <a:gd name="T3" fmla="*/ 0 h 1254"/>
                  <a:gd name="T4" fmla="*/ 0 w 1049"/>
                  <a:gd name="T5" fmla="*/ 0 h 1254"/>
                  <a:gd name="T6" fmla="*/ 0 w 1049"/>
                  <a:gd name="T7" fmla="*/ 0 h 1254"/>
                  <a:gd name="T8" fmla="*/ 0 60000 65536"/>
                  <a:gd name="T9" fmla="*/ 0 60000 65536"/>
                  <a:gd name="T10" fmla="*/ 0 60000 65536"/>
                  <a:gd name="T11" fmla="*/ 0 60000 65536"/>
                  <a:gd name="T12" fmla="*/ 0 w 1049"/>
                  <a:gd name="T13" fmla="*/ 0 h 1254"/>
                  <a:gd name="T14" fmla="*/ 1049 w 1049"/>
                  <a:gd name="T15" fmla="*/ 1254 h 1254"/>
                </a:gdLst>
                <a:ahLst/>
                <a:cxnLst>
                  <a:cxn ang="T8">
                    <a:pos x="T0" y="T1"/>
                  </a:cxn>
                  <a:cxn ang="T9">
                    <a:pos x="T2" y="T3"/>
                  </a:cxn>
                  <a:cxn ang="T10">
                    <a:pos x="T4" y="T5"/>
                  </a:cxn>
                  <a:cxn ang="T11">
                    <a:pos x="T6" y="T7"/>
                  </a:cxn>
                </a:cxnLst>
                <a:rect l="T12" t="T13" r="T14" b="T15"/>
                <a:pathLst>
                  <a:path w="1049" h="1254">
                    <a:moveTo>
                      <a:pt x="1049" y="0"/>
                    </a:moveTo>
                    <a:lnTo>
                      <a:pt x="5" y="1254"/>
                    </a:lnTo>
                    <a:lnTo>
                      <a:pt x="0" y="1250"/>
                    </a:lnTo>
                    <a:lnTo>
                      <a:pt x="10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3" name="Freeform 1017"/>
              <p:cNvSpPr>
                <a:spLocks/>
              </p:cNvSpPr>
              <p:nvPr/>
            </p:nvSpPr>
            <p:spPr bwMode="auto">
              <a:xfrm>
                <a:off x="1052" y="2710"/>
                <a:ext cx="176" cy="209"/>
              </a:xfrm>
              <a:custGeom>
                <a:avLst/>
                <a:gdLst>
                  <a:gd name="T0" fmla="*/ 0 w 1054"/>
                  <a:gd name="T1" fmla="*/ 0 h 1254"/>
                  <a:gd name="T2" fmla="*/ 0 w 1054"/>
                  <a:gd name="T3" fmla="*/ 0 h 1254"/>
                  <a:gd name="T4" fmla="*/ 0 w 1054"/>
                  <a:gd name="T5" fmla="*/ 0 h 1254"/>
                  <a:gd name="T6" fmla="*/ 0 w 1054"/>
                  <a:gd name="T7" fmla="*/ 0 h 1254"/>
                  <a:gd name="T8" fmla="*/ 0 w 1054"/>
                  <a:gd name="T9" fmla="*/ 0 h 1254"/>
                  <a:gd name="T10" fmla="*/ 0 60000 65536"/>
                  <a:gd name="T11" fmla="*/ 0 60000 65536"/>
                  <a:gd name="T12" fmla="*/ 0 60000 65536"/>
                  <a:gd name="T13" fmla="*/ 0 60000 65536"/>
                  <a:gd name="T14" fmla="*/ 0 60000 65536"/>
                  <a:gd name="T15" fmla="*/ 0 w 1054"/>
                  <a:gd name="T16" fmla="*/ 0 h 1254"/>
                  <a:gd name="T17" fmla="*/ 1054 w 1054"/>
                  <a:gd name="T18" fmla="*/ 1254 h 1254"/>
                </a:gdLst>
                <a:ahLst/>
                <a:cxnLst>
                  <a:cxn ang="T10">
                    <a:pos x="T0" y="T1"/>
                  </a:cxn>
                  <a:cxn ang="T11">
                    <a:pos x="T2" y="T3"/>
                  </a:cxn>
                  <a:cxn ang="T12">
                    <a:pos x="T4" y="T5"/>
                  </a:cxn>
                  <a:cxn ang="T13">
                    <a:pos x="T6" y="T7"/>
                  </a:cxn>
                  <a:cxn ang="T14">
                    <a:pos x="T8" y="T9"/>
                  </a:cxn>
                </a:cxnLst>
                <a:rect l="T15" t="T16" r="T17" b="T18"/>
                <a:pathLst>
                  <a:path w="1054" h="1254">
                    <a:moveTo>
                      <a:pt x="1054" y="4"/>
                    </a:moveTo>
                    <a:lnTo>
                      <a:pt x="1049" y="0"/>
                    </a:lnTo>
                    <a:lnTo>
                      <a:pt x="0" y="1250"/>
                    </a:lnTo>
                    <a:lnTo>
                      <a:pt x="5" y="1254"/>
                    </a:lnTo>
                    <a:lnTo>
                      <a:pt x="105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4" name="Freeform 1018"/>
              <p:cNvSpPr>
                <a:spLocks/>
              </p:cNvSpPr>
              <p:nvPr/>
            </p:nvSpPr>
            <p:spPr bwMode="auto">
              <a:xfrm>
                <a:off x="1053" y="2696"/>
                <a:ext cx="158" cy="188"/>
              </a:xfrm>
              <a:custGeom>
                <a:avLst/>
                <a:gdLst>
                  <a:gd name="T0" fmla="*/ 0 w 946"/>
                  <a:gd name="T1" fmla="*/ 0 h 1131"/>
                  <a:gd name="T2" fmla="*/ 0 w 946"/>
                  <a:gd name="T3" fmla="*/ 0 h 1131"/>
                  <a:gd name="T4" fmla="*/ 0 w 946"/>
                  <a:gd name="T5" fmla="*/ 0 h 1131"/>
                  <a:gd name="T6" fmla="*/ 0 w 946"/>
                  <a:gd name="T7" fmla="*/ 0 h 1131"/>
                  <a:gd name="T8" fmla="*/ 0 60000 65536"/>
                  <a:gd name="T9" fmla="*/ 0 60000 65536"/>
                  <a:gd name="T10" fmla="*/ 0 60000 65536"/>
                  <a:gd name="T11" fmla="*/ 0 60000 65536"/>
                  <a:gd name="T12" fmla="*/ 0 w 946"/>
                  <a:gd name="T13" fmla="*/ 0 h 1131"/>
                  <a:gd name="T14" fmla="*/ 946 w 946"/>
                  <a:gd name="T15" fmla="*/ 1131 h 1131"/>
                </a:gdLst>
                <a:ahLst/>
                <a:cxnLst>
                  <a:cxn ang="T8">
                    <a:pos x="T0" y="T1"/>
                  </a:cxn>
                  <a:cxn ang="T9">
                    <a:pos x="T2" y="T3"/>
                  </a:cxn>
                  <a:cxn ang="T10">
                    <a:pos x="T4" y="T5"/>
                  </a:cxn>
                  <a:cxn ang="T11">
                    <a:pos x="T6" y="T7"/>
                  </a:cxn>
                </a:cxnLst>
                <a:rect l="T12" t="T13" r="T14" b="T15"/>
                <a:pathLst>
                  <a:path w="946" h="1131">
                    <a:moveTo>
                      <a:pt x="946" y="4"/>
                    </a:moveTo>
                    <a:lnTo>
                      <a:pt x="941" y="0"/>
                    </a:lnTo>
                    <a:lnTo>
                      <a:pt x="0" y="1131"/>
                    </a:lnTo>
                    <a:lnTo>
                      <a:pt x="94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5" name="Freeform 1019"/>
              <p:cNvSpPr>
                <a:spLocks/>
              </p:cNvSpPr>
              <p:nvPr/>
            </p:nvSpPr>
            <p:spPr bwMode="auto">
              <a:xfrm>
                <a:off x="1052" y="2696"/>
                <a:ext cx="158" cy="188"/>
              </a:xfrm>
              <a:custGeom>
                <a:avLst/>
                <a:gdLst>
                  <a:gd name="T0" fmla="*/ 0 w 946"/>
                  <a:gd name="T1" fmla="*/ 0 h 1131"/>
                  <a:gd name="T2" fmla="*/ 0 w 946"/>
                  <a:gd name="T3" fmla="*/ 0 h 1131"/>
                  <a:gd name="T4" fmla="*/ 0 w 946"/>
                  <a:gd name="T5" fmla="*/ 0 h 1131"/>
                  <a:gd name="T6" fmla="*/ 0 w 946"/>
                  <a:gd name="T7" fmla="*/ 0 h 1131"/>
                  <a:gd name="T8" fmla="*/ 0 60000 65536"/>
                  <a:gd name="T9" fmla="*/ 0 60000 65536"/>
                  <a:gd name="T10" fmla="*/ 0 60000 65536"/>
                  <a:gd name="T11" fmla="*/ 0 60000 65536"/>
                  <a:gd name="T12" fmla="*/ 0 w 946"/>
                  <a:gd name="T13" fmla="*/ 0 h 1131"/>
                  <a:gd name="T14" fmla="*/ 946 w 946"/>
                  <a:gd name="T15" fmla="*/ 1131 h 1131"/>
                </a:gdLst>
                <a:ahLst/>
                <a:cxnLst>
                  <a:cxn ang="T8">
                    <a:pos x="T0" y="T1"/>
                  </a:cxn>
                  <a:cxn ang="T9">
                    <a:pos x="T2" y="T3"/>
                  </a:cxn>
                  <a:cxn ang="T10">
                    <a:pos x="T4" y="T5"/>
                  </a:cxn>
                  <a:cxn ang="T11">
                    <a:pos x="T6" y="T7"/>
                  </a:cxn>
                </a:cxnLst>
                <a:rect l="T12" t="T13" r="T14" b="T15"/>
                <a:pathLst>
                  <a:path w="946" h="1131">
                    <a:moveTo>
                      <a:pt x="946" y="0"/>
                    </a:moveTo>
                    <a:lnTo>
                      <a:pt x="5" y="1131"/>
                    </a:lnTo>
                    <a:lnTo>
                      <a:pt x="0" y="1127"/>
                    </a:lnTo>
                    <a:lnTo>
                      <a:pt x="9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6" name="Freeform 1020"/>
              <p:cNvSpPr>
                <a:spLocks/>
              </p:cNvSpPr>
              <p:nvPr/>
            </p:nvSpPr>
            <p:spPr bwMode="auto">
              <a:xfrm>
                <a:off x="1052" y="2696"/>
                <a:ext cx="159" cy="188"/>
              </a:xfrm>
              <a:custGeom>
                <a:avLst/>
                <a:gdLst>
                  <a:gd name="T0" fmla="*/ 0 w 951"/>
                  <a:gd name="T1" fmla="*/ 0 h 1131"/>
                  <a:gd name="T2" fmla="*/ 0 w 951"/>
                  <a:gd name="T3" fmla="*/ 0 h 1131"/>
                  <a:gd name="T4" fmla="*/ 0 w 951"/>
                  <a:gd name="T5" fmla="*/ 0 h 1131"/>
                  <a:gd name="T6" fmla="*/ 0 w 951"/>
                  <a:gd name="T7" fmla="*/ 0 h 1131"/>
                  <a:gd name="T8" fmla="*/ 0 w 951"/>
                  <a:gd name="T9" fmla="*/ 0 h 1131"/>
                  <a:gd name="T10" fmla="*/ 0 60000 65536"/>
                  <a:gd name="T11" fmla="*/ 0 60000 65536"/>
                  <a:gd name="T12" fmla="*/ 0 60000 65536"/>
                  <a:gd name="T13" fmla="*/ 0 60000 65536"/>
                  <a:gd name="T14" fmla="*/ 0 60000 65536"/>
                  <a:gd name="T15" fmla="*/ 0 w 951"/>
                  <a:gd name="T16" fmla="*/ 0 h 1131"/>
                  <a:gd name="T17" fmla="*/ 951 w 951"/>
                  <a:gd name="T18" fmla="*/ 1131 h 1131"/>
                </a:gdLst>
                <a:ahLst/>
                <a:cxnLst>
                  <a:cxn ang="T10">
                    <a:pos x="T0" y="T1"/>
                  </a:cxn>
                  <a:cxn ang="T11">
                    <a:pos x="T2" y="T3"/>
                  </a:cxn>
                  <a:cxn ang="T12">
                    <a:pos x="T4" y="T5"/>
                  </a:cxn>
                  <a:cxn ang="T13">
                    <a:pos x="T6" y="T7"/>
                  </a:cxn>
                  <a:cxn ang="T14">
                    <a:pos x="T8" y="T9"/>
                  </a:cxn>
                </a:cxnLst>
                <a:rect l="T15" t="T16" r="T17" b="T18"/>
                <a:pathLst>
                  <a:path w="951" h="1131">
                    <a:moveTo>
                      <a:pt x="951" y="4"/>
                    </a:moveTo>
                    <a:lnTo>
                      <a:pt x="946" y="0"/>
                    </a:lnTo>
                    <a:lnTo>
                      <a:pt x="0" y="1127"/>
                    </a:lnTo>
                    <a:lnTo>
                      <a:pt x="5" y="1131"/>
                    </a:lnTo>
                    <a:lnTo>
                      <a:pt x="951"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7" name="Freeform 1021"/>
              <p:cNvSpPr>
                <a:spLocks/>
              </p:cNvSpPr>
              <p:nvPr/>
            </p:nvSpPr>
            <p:spPr bwMode="auto">
              <a:xfrm>
                <a:off x="1115" y="2782"/>
                <a:ext cx="174" cy="208"/>
              </a:xfrm>
              <a:custGeom>
                <a:avLst/>
                <a:gdLst>
                  <a:gd name="T0" fmla="*/ 0 w 1042"/>
                  <a:gd name="T1" fmla="*/ 0 h 1252"/>
                  <a:gd name="T2" fmla="*/ 0 w 1042"/>
                  <a:gd name="T3" fmla="*/ 0 h 1252"/>
                  <a:gd name="T4" fmla="*/ 0 w 1042"/>
                  <a:gd name="T5" fmla="*/ 0 h 1252"/>
                  <a:gd name="T6" fmla="*/ 0 w 1042"/>
                  <a:gd name="T7" fmla="*/ 0 h 1252"/>
                  <a:gd name="T8" fmla="*/ 0 60000 65536"/>
                  <a:gd name="T9" fmla="*/ 0 60000 65536"/>
                  <a:gd name="T10" fmla="*/ 0 60000 65536"/>
                  <a:gd name="T11" fmla="*/ 0 60000 65536"/>
                  <a:gd name="T12" fmla="*/ 0 w 1042"/>
                  <a:gd name="T13" fmla="*/ 0 h 1252"/>
                  <a:gd name="T14" fmla="*/ 1042 w 1042"/>
                  <a:gd name="T15" fmla="*/ 1252 h 1252"/>
                </a:gdLst>
                <a:ahLst/>
                <a:cxnLst>
                  <a:cxn ang="T8">
                    <a:pos x="T0" y="T1"/>
                  </a:cxn>
                  <a:cxn ang="T9">
                    <a:pos x="T2" y="T3"/>
                  </a:cxn>
                  <a:cxn ang="T10">
                    <a:pos x="T4" y="T5"/>
                  </a:cxn>
                  <a:cxn ang="T11">
                    <a:pos x="T6" y="T7"/>
                  </a:cxn>
                </a:cxnLst>
                <a:rect l="T12" t="T13" r="T14" b="T15"/>
                <a:pathLst>
                  <a:path w="1042" h="1252">
                    <a:moveTo>
                      <a:pt x="0" y="1241"/>
                    </a:moveTo>
                    <a:lnTo>
                      <a:pt x="12" y="1252"/>
                    </a:lnTo>
                    <a:lnTo>
                      <a:pt x="1042" y="0"/>
                    </a:lnTo>
                    <a:lnTo>
                      <a:pt x="0" y="12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8" name="Freeform 1022"/>
              <p:cNvSpPr>
                <a:spLocks/>
              </p:cNvSpPr>
              <p:nvPr/>
            </p:nvSpPr>
            <p:spPr bwMode="auto">
              <a:xfrm>
                <a:off x="1117" y="2782"/>
                <a:ext cx="174" cy="208"/>
              </a:xfrm>
              <a:custGeom>
                <a:avLst/>
                <a:gdLst>
                  <a:gd name="T0" fmla="*/ 0 w 1043"/>
                  <a:gd name="T1" fmla="*/ 0 h 1252"/>
                  <a:gd name="T2" fmla="*/ 0 w 1043"/>
                  <a:gd name="T3" fmla="*/ 0 h 1252"/>
                  <a:gd name="T4" fmla="*/ 0 w 1043"/>
                  <a:gd name="T5" fmla="*/ 0 h 1252"/>
                  <a:gd name="T6" fmla="*/ 0 w 1043"/>
                  <a:gd name="T7" fmla="*/ 0 h 1252"/>
                  <a:gd name="T8" fmla="*/ 0 60000 65536"/>
                  <a:gd name="T9" fmla="*/ 0 60000 65536"/>
                  <a:gd name="T10" fmla="*/ 0 60000 65536"/>
                  <a:gd name="T11" fmla="*/ 0 60000 65536"/>
                  <a:gd name="T12" fmla="*/ 0 w 1043"/>
                  <a:gd name="T13" fmla="*/ 0 h 1252"/>
                  <a:gd name="T14" fmla="*/ 1043 w 1043"/>
                  <a:gd name="T15" fmla="*/ 1252 h 1252"/>
                </a:gdLst>
                <a:ahLst/>
                <a:cxnLst>
                  <a:cxn ang="T8">
                    <a:pos x="T0" y="T1"/>
                  </a:cxn>
                  <a:cxn ang="T9">
                    <a:pos x="T2" y="T3"/>
                  </a:cxn>
                  <a:cxn ang="T10">
                    <a:pos x="T4" y="T5"/>
                  </a:cxn>
                  <a:cxn ang="T11">
                    <a:pos x="T6" y="T7"/>
                  </a:cxn>
                </a:cxnLst>
                <a:rect l="T12" t="T13" r="T14" b="T15"/>
                <a:pathLst>
                  <a:path w="1043" h="1252">
                    <a:moveTo>
                      <a:pt x="0" y="1252"/>
                    </a:moveTo>
                    <a:lnTo>
                      <a:pt x="1030" y="0"/>
                    </a:lnTo>
                    <a:lnTo>
                      <a:pt x="1043" y="10"/>
                    </a:lnTo>
                    <a:lnTo>
                      <a:pt x="0" y="1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29" name="Freeform 1023"/>
              <p:cNvSpPr>
                <a:spLocks/>
              </p:cNvSpPr>
              <p:nvPr/>
            </p:nvSpPr>
            <p:spPr bwMode="auto">
              <a:xfrm>
                <a:off x="1115" y="2782"/>
                <a:ext cx="176" cy="208"/>
              </a:xfrm>
              <a:custGeom>
                <a:avLst/>
                <a:gdLst>
                  <a:gd name="T0" fmla="*/ 0 w 1055"/>
                  <a:gd name="T1" fmla="*/ 0 h 1252"/>
                  <a:gd name="T2" fmla="*/ 0 w 1055"/>
                  <a:gd name="T3" fmla="*/ 0 h 1252"/>
                  <a:gd name="T4" fmla="*/ 0 w 1055"/>
                  <a:gd name="T5" fmla="*/ 0 h 1252"/>
                  <a:gd name="T6" fmla="*/ 0 w 1055"/>
                  <a:gd name="T7" fmla="*/ 0 h 1252"/>
                  <a:gd name="T8" fmla="*/ 0 w 1055"/>
                  <a:gd name="T9" fmla="*/ 0 h 1252"/>
                  <a:gd name="T10" fmla="*/ 0 60000 65536"/>
                  <a:gd name="T11" fmla="*/ 0 60000 65536"/>
                  <a:gd name="T12" fmla="*/ 0 60000 65536"/>
                  <a:gd name="T13" fmla="*/ 0 60000 65536"/>
                  <a:gd name="T14" fmla="*/ 0 60000 65536"/>
                  <a:gd name="T15" fmla="*/ 0 w 1055"/>
                  <a:gd name="T16" fmla="*/ 0 h 1252"/>
                  <a:gd name="T17" fmla="*/ 1055 w 1055"/>
                  <a:gd name="T18" fmla="*/ 1252 h 1252"/>
                </a:gdLst>
                <a:ahLst/>
                <a:cxnLst>
                  <a:cxn ang="T10">
                    <a:pos x="T0" y="T1"/>
                  </a:cxn>
                  <a:cxn ang="T11">
                    <a:pos x="T2" y="T3"/>
                  </a:cxn>
                  <a:cxn ang="T12">
                    <a:pos x="T4" y="T5"/>
                  </a:cxn>
                  <a:cxn ang="T13">
                    <a:pos x="T6" y="T7"/>
                  </a:cxn>
                  <a:cxn ang="T14">
                    <a:pos x="T8" y="T9"/>
                  </a:cxn>
                </a:cxnLst>
                <a:rect l="T15" t="T16" r="T17" b="T18"/>
                <a:pathLst>
                  <a:path w="1055" h="1252">
                    <a:moveTo>
                      <a:pt x="0" y="1241"/>
                    </a:moveTo>
                    <a:lnTo>
                      <a:pt x="12" y="1252"/>
                    </a:lnTo>
                    <a:lnTo>
                      <a:pt x="1055" y="10"/>
                    </a:lnTo>
                    <a:lnTo>
                      <a:pt x="1042" y="0"/>
                    </a:lnTo>
                    <a:lnTo>
                      <a:pt x="0" y="124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266739" name="Rectangle 1075"/>
          <p:cNvSpPr>
            <a:spLocks noChangeArrowheads="1"/>
          </p:cNvSpPr>
          <p:nvPr/>
        </p:nvSpPr>
        <p:spPr bwMode="auto">
          <a:xfrm rot="12641">
            <a:off x="323582" y="4205446"/>
            <a:ext cx="13197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700" dirty="0">
                <a:solidFill>
                  <a:schemeClr val="tx2"/>
                </a:solidFill>
                <a:latin typeface="Arial Narrow" panose="020B0606020202030204" pitchFamily="34" charset="0"/>
              </a:rPr>
              <a:t>No </a:t>
            </a:r>
            <a:r>
              <a:rPr lang="en-US" altLang="en-US" sz="1700" dirty="0" smtClean="0">
                <a:solidFill>
                  <a:schemeClr val="tx2"/>
                </a:solidFill>
                <a:latin typeface="Arial Narrow" panose="020B0606020202030204" pitchFamily="34" charset="0"/>
              </a:rPr>
              <a:t>principal stress this face</a:t>
            </a:r>
            <a:endParaRPr lang="en-US" altLang="en-US" sz="1700" dirty="0">
              <a:solidFill>
                <a:schemeClr val="tx2"/>
              </a:solidFill>
              <a:latin typeface="Arial Narrow" panose="020B0606020202030204" pitchFamily="34" charset="0"/>
            </a:endParaRPr>
          </a:p>
        </p:txBody>
      </p:sp>
      <p:grpSp>
        <p:nvGrpSpPr>
          <p:cNvPr id="11" name="Group 1079"/>
          <p:cNvGrpSpPr>
            <a:grpSpLocks/>
          </p:cNvGrpSpPr>
          <p:nvPr/>
        </p:nvGrpSpPr>
        <p:grpSpPr bwMode="auto">
          <a:xfrm>
            <a:off x="2554289" y="3806280"/>
            <a:ext cx="658813" cy="822325"/>
            <a:chOff x="1609" y="2424"/>
            <a:chExt cx="415" cy="518"/>
          </a:xfrm>
        </p:grpSpPr>
        <p:grpSp>
          <p:nvGrpSpPr>
            <p:cNvPr id="41025" name="Group 1024"/>
            <p:cNvGrpSpPr>
              <a:grpSpLocks/>
            </p:cNvGrpSpPr>
            <p:nvPr/>
          </p:nvGrpSpPr>
          <p:grpSpPr bwMode="auto">
            <a:xfrm rot="-3006493">
              <a:off x="1613" y="2582"/>
              <a:ext cx="356" cy="364"/>
              <a:chOff x="924" y="2383"/>
              <a:chExt cx="356" cy="359"/>
            </a:xfrm>
          </p:grpSpPr>
          <p:sp>
            <p:nvSpPr>
              <p:cNvPr id="41027" name="Freeform 1025"/>
              <p:cNvSpPr>
                <a:spLocks/>
              </p:cNvSpPr>
              <p:nvPr/>
            </p:nvSpPr>
            <p:spPr bwMode="auto">
              <a:xfrm rot="-2380866">
                <a:off x="979" y="2534"/>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81" y="1242"/>
                    </a:moveTo>
                    <a:lnTo>
                      <a:pt x="1498" y="1222"/>
                    </a:lnTo>
                    <a:lnTo>
                      <a:pt x="0" y="0"/>
                    </a:lnTo>
                    <a:lnTo>
                      <a:pt x="1481"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8" name="Freeform 1026"/>
              <p:cNvSpPr>
                <a:spLocks/>
              </p:cNvSpPr>
              <p:nvPr/>
            </p:nvSpPr>
            <p:spPr bwMode="auto">
              <a:xfrm rot="-2380866">
                <a:off x="976" y="2531"/>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98" y="1242"/>
                    </a:moveTo>
                    <a:lnTo>
                      <a:pt x="0" y="20"/>
                    </a:lnTo>
                    <a:lnTo>
                      <a:pt x="17" y="0"/>
                    </a:lnTo>
                    <a:lnTo>
                      <a:pt x="1498"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9" name="Freeform 1027"/>
              <p:cNvSpPr>
                <a:spLocks/>
              </p:cNvSpPr>
              <p:nvPr/>
            </p:nvSpPr>
            <p:spPr bwMode="auto">
              <a:xfrm rot="-2380866">
                <a:off x="978" y="2531"/>
                <a:ext cx="249" cy="211"/>
              </a:xfrm>
              <a:custGeom>
                <a:avLst/>
                <a:gdLst>
                  <a:gd name="T0" fmla="*/ 0 w 1498"/>
                  <a:gd name="T1" fmla="*/ 0 h 1262"/>
                  <a:gd name="T2" fmla="*/ 0 w 1498"/>
                  <a:gd name="T3" fmla="*/ 0 h 1262"/>
                  <a:gd name="T4" fmla="*/ 0 w 1498"/>
                  <a:gd name="T5" fmla="*/ 0 h 1262"/>
                  <a:gd name="T6" fmla="*/ 0 w 1498"/>
                  <a:gd name="T7" fmla="*/ 0 h 1262"/>
                  <a:gd name="T8" fmla="*/ 0 w 1498"/>
                  <a:gd name="T9" fmla="*/ 0 h 1262"/>
                  <a:gd name="T10" fmla="*/ 0 60000 65536"/>
                  <a:gd name="T11" fmla="*/ 0 60000 65536"/>
                  <a:gd name="T12" fmla="*/ 0 60000 65536"/>
                  <a:gd name="T13" fmla="*/ 0 60000 65536"/>
                  <a:gd name="T14" fmla="*/ 0 60000 65536"/>
                  <a:gd name="T15" fmla="*/ 0 w 1498"/>
                  <a:gd name="T16" fmla="*/ 0 h 1262"/>
                  <a:gd name="T17" fmla="*/ 1498 w 1498"/>
                  <a:gd name="T18" fmla="*/ 1262 h 1262"/>
                </a:gdLst>
                <a:ahLst/>
                <a:cxnLst>
                  <a:cxn ang="T10">
                    <a:pos x="T0" y="T1"/>
                  </a:cxn>
                  <a:cxn ang="T11">
                    <a:pos x="T2" y="T3"/>
                  </a:cxn>
                  <a:cxn ang="T12">
                    <a:pos x="T4" y="T5"/>
                  </a:cxn>
                  <a:cxn ang="T13">
                    <a:pos x="T6" y="T7"/>
                  </a:cxn>
                  <a:cxn ang="T14">
                    <a:pos x="T8" y="T9"/>
                  </a:cxn>
                </a:cxnLst>
                <a:rect l="T15" t="T16" r="T17" b="T18"/>
                <a:pathLst>
                  <a:path w="1498" h="1262">
                    <a:moveTo>
                      <a:pt x="1481" y="1262"/>
                    </a:moveTo>
                    <a:lnTo>
                      <a:pt x="1498" y="1242"/>
                    </a:lnTo>
                    <a:lnTo>
                      <a:pt x="17" y="0"/>
                    </a:lnTo>
                    <a:lnTo>
                      <a:pt x="0" y="20"/>
                    </a:lnTo>
                    <a:lnTo>
                      <a:pt x="1481" y="126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0" name="Freeform 1028"/>
              <p:cNvSpPr>
                <a:spLocks/>
              </p:cNvSpPr>
              <p:nvPr/>
            </p:nvSpPr>
            <p:spPr bwMode="auto">
              <a:xfrm rot="-2380866">
                <a:off x="1092" y="2516"/>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1031" name="Freeform 1029"/>
              <p:cNvSpPr>
                <a:spLocks/>
              </p:cNvSpPr>
              <p:nvPr/>
            </p:nvSpPr>
            <p:spPr bwMode="auto">
              <a:xfrm rot="-2380866">
                <a:off x="1091" y="2517"/>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1032" name="Freeform 1030"/>
              <p:cNvSpPr>
                <a:spLocks/>
              </p:cNvSpPr>
              <p:nvPr/>
            </p:nvSpPr>
            <p:spPr bwMode="auto">
              <a:xfrm rot="-2380866">
                <a:off x="1091" y="2517"/>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3" name="Freeform 1031"/>
              <p:cNvSpPr>
                <a:spLocks/>
              </p:cNvSpPr>
              <p:nvPr/>
            </p:nvSpPr>
            <p:spPr bwMode="auto">
              <a:xfrm rot="-2380866">
                <a:off x="1157" y="2516"/>
                <a:ext cx="86"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9"/>
                    </a:moveTo>
                    <a:lnTo>
                      <a:pt x="510" y="0"/>
                    </a:lnTo>
                    <a:lnTo>
                      <a:pt x="0" y="629"/>
                    </a:lnTo>
                    <a:lnTo>
                      <a:pt x="5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4" name="Freeform 1032"/>
              <p:cNvSpPr>
                <a:spLocks/>
              </p:cNvSpPr>
              <p:nvPr/>
            </p:nvSpPr>
            <p:spPr bwMode="auto">
              <a:xfrm rot="-2380866">
                <a:off x="1155" y="2517"/>
                <a:ext cx="87"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0"/>
                    </a:moveTo>
                    <a:lnTo>
                      <a:pt x="10" y="629"/>
                    </a:lnTo>
                    <a:lnTo>
                      <a:pt x="0" y="621"/>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5" name="Freeform 1033"/>
              <p:cNvSpPr>
                <a:spLocks/>
              </p:cNvSpPr>
              <p:nvPr/>
            </p:nvSpPr>
            <p:spPr bwMode="auto">
              <a:xfrm rot="-2380866">
                <a:off x="1155" y="2517"/>
                <a:ext cx="88" cy="105"/>
              </a:xfrm>
              <a:custGeom>
                <a:avLst/>
                <a:gdLst>
                  <a:gd name="T0" fmla="*/ 0 w 530"/>
                  <a:gd name="T1" fmla="*/ 0 h 629"/>
                  <a:gd name="T2" fmla="*/ 0 w 530"/>
                  <a:gd name="T3" fmla="*/ 0 h 629"/>
                  <a:gd name="T4" fmla="*/ 0 w 530"/>
                  <a:gd name="T5" fmla="*/ 0 h 629"/>
                  <a:gd name="T6" fmla="*/ 0 w 530"/>
                  <a:gd name="T7" fmla="*/ 0 h 629"/>
                  <a:gd name="T8" fmla="*/ 0 w 530"/>
                  <a:gd name="T9" fmla="*/ 0 h 629"/>
                  <a:gd name="T10" fmla="*/ 0 60000 65536"/>
                  <a:gd name="T11" fmla="*/ 0 60000 65536"/>
                  <a:gd name="T12" fmla="*/ 0 60000 65536"/>
                  <a:gd name="T13" fmla="*/ 0 60000 65536"/>
                  <a:gd name="T14" fmla="*/ 0 60000 65536"/>
                  <a:gd name="T15" fmla="*/ 0 w 530"/>
                  <a:gd name="T16" fmla="*/ 0 h 629"/>
                  <a:gd name="T17" fmla="*/ 530 w 530"/>
                  <a:gd name="T18" fmla="*/ 629 h 629"/>
                </a:gdLst>
                <a:ahLst/>
                <a:cxnLst>
                  <a:cxn ang="T10">
                    <a:pos x="T0" y="T1"/>
                  </a:cxn>
                  <a:cxn ang="T11">
                    <a:pos x="T2" y="T3"/>
                  </a:cxn>
                  <a:cxn ang="T12">
                    <a:pos x="T4" y="T5"/>
                  </a:cxn>
                  <a:cxn ang="T13">
                    <a:pos x="T6" y="T7"/>
                  </a:cxn>
                  <a:cxn ang="T14">
                    <a:pos x="T8" y="T9"/>
                  </a:cxn>
                </a:cxnLst>
                <a:rect l="T15" t="T16" r="T17" b="T18"/>
                <a:pathLst>
                  <a:path w="530" h="629">
                    <a:moveTo>
                      <a:pt x="530" y="9"/>
                    </a:moveTo>
                    <a:lnTo>
                      <a:pt x="520" y="0"/>
                    </a:lnTo>
                    <a:lnTo>
                      <a:pt x="0" y="621"/>
                    </a:lnTo>
                    <a:lnTo>
                      <a:pt x="10" y="629"/>
                    </a:lnTo>
                    <a:lnTo>
                      <a:pt x="530" y="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6" name="Freeform 1034"/>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solidFill>
                <a:srgbClr val="000000"/>
              </a:solidFill>
              <a:ln w="9525">
                <a:solidFill>
                  <a:schemeClr val="tx1"/>
                </a:solidFill>
                <a:round/>
                <a:headEnd/>
                <a:tailEnd/>
              </a:ln>
            </p:spPr>
            <p:txBody>
              <a:bodyPr/>
              <a:lstStyle/>
              <a:p>
                <a:endParaRPr lang="en-US"/>
              </a:p>
            </p:txBody>
          </p:sp>
          <p:sp>
            <p:nvSpPr>
              <p:cNvPr id="41037" name="Freeform 1035"/>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38" name="Freeform 1036"/>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1039" name="Freeform 1037"/>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0" name="Freeform 1038"/>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1041" name="Freeform 1039"/>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2" name="Freeform 1040"/>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1043" name="Freeform 1041"/>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1044" name="Group 1042"/>
              <p:cNvGrpSpPr>
                <a:grpSpLocks/>
              </p:cNvGrpSpPr>
              <p:nvPr/>
            </p:nvGrpSpPr>
            <p:grpSpPr bwMode="auto">
              <a:xfrm rot="-2380866">
                <a:off x="924" y="2383"/>
                <a:ext cx="356" cy="338"/>
                <a:chOff x="1096" y="2382"/>
                <a:chExt cx="356" cy="338"/>
              </a:xfrm>
            </p:grpSpPr>
            <p:sp>
              <p:nvSpPr>
                <p:cNvPr id="41045" name="Freeform 1043"/>
                <p:cNvSpPr>
                  <a:spLocks/>
                </p:cNvSpPr>
                <p:nvPr/>
              </p:nvSpPr>
              <p:spPr bwMode="auto">
                <a:xfrm>
                  <a:off x="1146"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1046" name="Freeform 1044"/>
                <p:cNvSpPr>
                  <a:spLocks/>
                </p:cNvSpPr>
                <p:nvPr/>
              </p:nvSpPr>
              <p:spPr bwMode="auto">
                <a:xfrm>
                  <a:off x="1145"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1047" name="Freeform 1045"/>
                <p:cNvSpPr>
                  <a:spLocks/>
                </p:cNvSpPr>
                <p:nvPr/>
              </p:nvSpPr>
              <p:spPr bwMode="auto">
                <a:xfrm>
                  <a:off x="1145" y="2449"/>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8" name="Freeform 1046"/>
                <p:cNvSpPr>
                  <a:spLocks/>
                </p:cNvSpPr>
                <p:nvPr/>
              </p:nvSpPr>
              <p:spPr bwMode="auto">
                <a:xfrm>
                  <a:off x="1097" y="2408"/>
                  <a:ext cx="87" cy="105"/>
                </a:xfrm>
                <a:custGeom>
                  <a:avLst/>
                  <a:gdLst>
                    <a:gd name="T0" fmla="*/ 0 w 522"/>
                    <a:gd name="T1" fmla="*/ 0 h 628"/>
                    <a:gd name="T2" fmla="*/ 0 w 522"/>
                    <a:gd name="T3" fmla="*/ 0 h 628"/>
                    <a:gd name="T4" fmla="*/ 0 w 522"/>
                    <a:gd name="T5" fmla="*/ 0 h 628"/>
                    <a:gd name="T6" fmla="*/ 0 w 522"/>
                    <a:gd name="T7" fmla="*/ 0 h 628"/>
                    <a:gd name="T8" fmla="*/ 0 60000 65536"/>
                    <a:gd name="T9" fmla="*/ 0 60000 65536"/>
                    <a:gd name="T10" fmla="*/ 0 60000 65536"/>
                    <a:gd name="T11" fmla="*/ 0 60000 65536"/>
                    <a:gd name="T12" fmla="*/ 0 w 522"/>
                    <a:gd name="T13" fmla="*/ 0 h 628"/>
                    <a:gd name="T14" fmla="*/ 522 w 522"/>
                    <a:gd name="T15" fmla="*/ 628 h 628"/>
                  </a:gdLst>
                  <a:ahLst/>
                  <a:cxnLst>
                    <a:cxn ang="T8">
                      <a:pos x="T0" y="T1"/>
                    </a:cxn>
                    <a:cxn ang="T9">
                      <a:pos x="T2" y="T3"/>
                    </a:cxn>
                    <a:cxn ang="T10">
                      <a:pos x="T4" y="T5"/>
                    </a:cxn>
                    <a:cxn ang="T11">
                      <a:pos x="T6" y="T7"/>
                    </a:cxn>
                  </a:cxnLst>
                  <a:rect l="T12" t="T13" r="T14" b="T15"/>
                  <a:pathLst>
                    <a:path w="522" h="628">
                      <a:moveTo>
                        <a:pt x="522" y="8"/>
                      </a:moveTo>
                      <a:lnTo>
                        <a:pt x="512" y="0"/>
                      </a:lnTo>
                      <a:lnTo>
                        <a:pt x="0" y="628"/>
                      </a:lnTo>
                      <a:lnTo>
                        <a:pt x="52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1047"/>
                <p:cNvSpPr>
                  <a:spLocks/>
                </p:cNvSpPr>
                <p:nvPr/>
              </p:nvSpPr>
              <p:spPr bwMode="auto">
                <a:xfrm>
                  <a:off x="1096" y="2408"/>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9" y="628"/>
                      </a:lnTo>
                      <a:lnTo>
                        <a:pt x="0" y="620"/>
                      </a:lnTo>
                      <a:lnTo>
                        <a:pt x="5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1048"/>
                <p:cNvSpPr>
                  <a:spLocks/>
                </p:cNvSpPr>
                <p:nvPr/>
              </p:nvSpPr>
              <p:spPr bwMode="auto">
                <a:xfrm>
                  <a:off x="1096" y="2408"/>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9"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1" name="Freeform 1049"/>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1052" name="Freeform 1050"/>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3" name="Freeform 1051"/>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1054" name="Freeform 1052"/>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5" name="Freeform 1053"/>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1056" name="Freeform 1054"/>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7" name="Freeform 1055"/>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1058" name="Freeform 1056"/>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59" name="Freeform 1057"/>
                <p:cNvSpPr>
                  <a:spLocks/>
                </p:cNvSpPr>
                <p:nvPr/>
              </p:nvSpPr>
              <p:spPr bwMode="auto">
                <a:xfrm>
                  <a:off x="1196" y="2491"/>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8"/>
                      </a:moveTo>
                      <a:lnTo>
                        <a:pt x="511" y="0"/>
                      </a:lnTo>
                      <a:lnTo>
                        <a:pt x="0" y="628"/>
                      </a:lnTo>
                      <a:lnTo>
                        <a:pt x="520" y="8"/>
                      </a:lnTo>
                      <a:close/>
                    </a:path>
                  </a:pathLst>
                </a:custGeom>
                <a:solidFill>
                  <a:srgbClr val="000000"/>
                </a:solidFill>
                <a:ln w="9525">
                  <a:solidFill>
                    <a:schemeClr val="tx1"/>
                  </a:solidFill>
                  <a:round/>
                  <a:headEnd/>
                  <a:tailEnd/>
                </a:ln>
              </p:spPr>
              <p:txBody>
                <a:bodyPr/>
                <a:lstStyle/>
                <a:p>
                  <a:endParaRPr lang="en-US"/>
                </a:p>
              </p:txBody>
            </p:sp>
            <p:sp>
              <p:nvSpPr>
                <p:cNvPr id="41060" name="Freeform 1058"/>
                <p:cNvSpPr>
                  <a:spLocks/>
                </p:cNvSpPr>
                <p:nvPr/>
              </p:nvSpPr>
              <p:spPr bwMode="auto">
                <a:xfrm>
                  <a:off x="1194" y="2491"/>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1061" name="Freeform 1059"/>
                <p:cNvSpPr>
                  <a:spLocks/>
                </p:cNvSpPr>
                <p:nvPr/>
              </p:nvSpPr>
              <p:spPr bwMode="auto">
                <a:xfrm>
                  <a:off x="1194" y="2491"/>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1" y="0"/>
                      </a:lnTo>
                      <a:lnTo>
                        <a:pt x="0" y="620"/>
                      </a:lnTo>
                      <a:lnTo>
                        <a:pt x="10"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62" name="Freeform 1060"/>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solidFill>
                  <a:srgbClr val="000000"/>
                </a:solidFill>
                <a:ln w="9525">
                  <a:solidFill>
                    <a:schemeClr val="tx1"/>
                  </a:solidFill>
                  <a:round/>
                  <a:headEnd/>
                  <a:tailEnd/>
                </a:ln>
              </p:spPr>
              <p:txBody>
                <a:bodyPr/>
                <a:lstStyle/>
                <a:p>
                  <a:endParaRPr lang="en-US"/>
                </a:p>
              </p:txBody>
            </p:sp>
            <p:sp>
              <p:nvSpPr>
                <p:cNvPr id="41063" name="Freeform 1061"/>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64" name="Freeform 1062"/>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solidFill>
                  <a:srgbClr val="000000"/>
                </a:solidFill>
                <a:ln w="9525">
                  <a:solidFill>
                    <a:schemeClr val="tx1"/>
                  </a:solidFill>
                  <a:round/>
                  <a:headEnd/>
                  <a:tailEnd/>
                </a:ln>
              </p:spPr>
              <p:txBody>
                <a:bodyPr/>
                <a:lstStyle/>
                <a:p>
                  <a:endParaRPr lang="en-US"/>
                </a:p>
              </p:txBody>
            </p:sp>
            <p:sp>
              <p:nvSpPr>
                <p:cNvPr id="41065" name="Freeform 1063"/>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1066" name="Group 1064"/>
                <p:cNvGrpSpPr>
                  <a:grpSpLocks/>
                </p:cNvGrpSpPr>
                <p:nvPr/>
              </p:nvGrpSpPr>
              <p:grpSpPr bwMode="auto">
                <a:xfrm>
                  <a:off x="1342" y="2589"/>
                  <a:ext cx="110" cy="131"/>
                  <a:chOff x="1342" y="2589"/>
                  <a:chExt cx="110" cy="131"/>
                </a:xfrm>
              </p:grpSpPr>
              <p:sp>
                <p:nvSpPr>
                  <p:cNvPr id="41067" name="Freeform 1065"/>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1068" name="Freeform 1066"/>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69" name="Freeform 1067"/>
                  <p:cNvSpPr>
                    <a:spLocks/>
                  </p:cNvSpPr>
                  <p:nvPr/>
                </p:nvSpPr>
                <p:spPr bwMode="auto">
                  <a:xfrm>
                    <a:off x="1344" y="2615"/>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0" name="Freeform 1068"/>
                  <p:cNvSpPr>
                    <a:spLocks/>
                  </p:cNvSpPr>
                  <p:nvPr/>
                </p:nvSpPr>
                <p:spPr bwMode="auto">
                  <a:xfrm>
                    <a:off x="1342" y="2615"/>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0"/>
                        </a:moveTo>
                        <a:lnTo>
                          <a:pt x="9" y="628"/>
                        </a:lnTo>
                        <a:lnTo>
                          <a:pt x="0" y="620"/>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1" name="Freeform 1069"/>
                  <p:cNvSpPr>
                    <a:spLocks/>
                  </p:cNvSpPr>
                  <p:nvPr/>
                </p:nvSpPr>
                <p:spPr bwMode="auto">
                  <a:xfrm>
                    <a:off x="1342" y="2615"/>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0" y="0"/>
                        </a:lnTo>
                        <a:lnTo>
                          <a:pt x="0" y="620"/>
                        </a:lnTo>
                        <a:lnTo>
                          <a:pt x="9"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72" name="Freeform 1070"/>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solidFill>
                    <a:srgbClr val="000000"/>
                  </a:solidFill>
                  <a:ln w="9525">
                    <a:solidFill>
                      <a:schemeClr val="tx1"/>
                    </a:solidFill>
                    <a:round/>
                    <a:headEnd/>
                    <a:tailEnd/>
                  </a:ln>
                </p:spPr>
                <p:txBody>
                  <a:bodyPr/>
                  <a:lstStyle/>
                  <a:p>
                    <a:endParaRPr lang="en-US"/>
                  </a:p>
                </p:txBody>
              </p:sp>
              <p:sp>
                <p:nvSpPr>
                  <p:cNvPr id="41073" name="Freeform 1071"/>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sp>
          <p:nvSpPr>
            <p:cNvPr id="41026" name="Rectangle 1077"/>
            <p:cNvSpPr>
              <a:spLocks noChangeArrowheads="1"/>
            </p:cNvSpPr>
            <p:nvPr/>
          </p:nvSpPr>
          <p:spPr bwMode="auto">
            <a:xfrm rot="18917694">
              <a:off x="2024" y="242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endParaRPr lang="en-US" altLang="en-US" sz="2400" b="0" dirty="0">
                <a:solidFill>
                  <a:schemeClr val="tx2"/>
                </a:solidFill>
              </a:endParaRPr>
            </a:p>
          </p:txBody>
        </p:sp>
      </p:grpSp>
      <p:grpSp>
        <p:nvGrpSpPr>
          <p:cNvPr id="40973" name="Group 578"/>
          <p:cNvGrpSpPr>
            <a:grpSpLocks/>
          </p:cNvGrpSpPr>
          <p:nvPr/>
        </p:nvGrpSpPr>
        <p:grpSpPr bwMode="auto">
          <a:xfrm rot="2393507">
            <a:off x="2556818" y="3066990"/>
            <a:ext cx="572702" cy="569913"/>
            <a:chOff x="925" y="2383"/>
            <a:chExt cx="356" cy="359"/>
          </a:xfrm>
        </p:grpSpPr>
        <p:sp>
          <p:nvSpPr>
            <p:cNvPr id="40975" name="Freeform 579"/>
            <p:cNvSpPr>
              <a:spLocks/>
            </p:cNvSpPr>
            <p:nvPr/>
          </p:nvSpPr>
          <p:spPr bwMode="auto">
            <a:xfrm rot="-2380866">
              <a:off x="979" y="2534"/>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81" y="1242"/>
                  </a:moveTo>
                  <a:lnTo>
                    <a:pt x="1498" y="1222"/>
                  </a:lnTo>
                  <a:lnTo>
                    <a:pt x="0" y="0"/>
                  </a:lnTo>
                  <a:lnTo>
                    <a:pt x="1481"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6" name="Freeform 580"/>
            <p:cNvSpPr>
              <a:spLocks/>
            </p:cNvSpPr>
            <p:nvPr/>
          </p:nvSpPr>
          <p:spPr bwMode="auto">
            <a:xfrm rot="-2380866">
              <a:off x="976" y="2531"/>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98" y="1242"/>
                  </a:moveTo>
                  <a:lnTo>
                    <a:pt x="0" y="20"/>
                  </a:lnTo>
                  <a:lnTo>
                    <a:pt x="17" y="0"/>
                  </a:lnTo>
                  <a:lnTo>
                    <a:pt x="1498"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7" name="Freeform 581"/>
            <p:cNvSpPr>
              <a:spLocks/>
            </p:cNvSpPr>
            <p:nvPr/>
          </p:nvSpPr>
          <p:spPr bwMode="auto">
            <a:xfrm rot="-2380866">
              <a:off x="978" y="2531"/>
              <a:ext cx="249" cy="211"/>
            </a:xfrm>
            <a:custGeom>
              <a:avLst/>
              <a:gdLst>
                <a:gd name="T0" fmla="*/ 0 w 1498"/>
                <a:gd name="T1" fmla="*/ 0 h 1262"/>
                <a:gd name="T2" fmla="*/ 0 w 1498"/>
                <a:gd name="T3" fmla="*/ 0 h 1262"/>
                <a:gd name="T4" fmla="*/ 0 w 1498"/>
                <a:gd name="T5" fmla="*/ 0 h 1262"/>
                <a:gd name="T6" fmla="*/ 0 w 1498"/>
                <a:gd name="T7" fmla="*/ 0 h 1262"/>
                <a:gd name="T8" fmla="*/ 0 w 1498"/>
                <a:gd name="T9" fmla="*/ 0 h 1262"/>
                <a:gd name="T10" fmla="*/ 0 60000 65536"/>
                <a:gd name="T11" fmla="*/ 0 60000 65536"/>
                <a:gd name="T12" fmla="*/ 0 60000 65536"/>
                <a:gd name="T13" fmla="*/ 0 60000 65536"/>
                <a:gd name="T14" fmla="*/ 0 60000 65536"/>
                <a:gd name="T15" fmla="*/ 0 w 1498"/>
                <a:gd name="T16" fmla="*/ 0 h 1262"/>
                <a:gd name="T17" fmla="*/ 1498 w 1498"/>
                <a:gd name="T18" fmla="*/ 1262 h 1262"/>
              </a:gdLst>
              <a:ahLst/>
              <a:cxnLst>
                <a:cxn ang="T10">
                  <a:pos x="T0" y="T1"/>
                </a:cxn>
                <a:cxn ang="T11">
                  <a:pos x="T2" y="T3"/>
                </a:cxn>
                <a:cxn ang="T12">
                  <a:pos x="T4" y="T5"/>
                </a:cxn>
                <a:cxn ang="T13">
                  <a:pos x="T6" y="T7"/>
                </a:cxn>
                <a:cxn ang="T14">
                  <a:pos x="T8" y="T9"/>
                </a:cxn>
              </a:cxnLst>
              <a:rect l="T15" t="T16" r="T17" b="T18"/>
              <a:pathLst>
                <a:path w="1498" h="1262">
                  <a:moveTo>
                    <a:pt x="1481" y="1262"/>
                  </a:moveTo>
                  <a:lnTo>
                    <a:pt x="1498" y="1242"/>
                  </a:lnTo>
                  <a:lnTo>
                    <a:pt x="17" y="0"/>
                  </a:lnTo>
                  <a:lnTo>
                    <a:pt x="0" y="20"/>
                  </a:lnTo>
                  <a:lnTo>
                    <a:pt x="1481" y="126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8" name="Freeform 582"/>
            <p:cNvSpPr>
              <a:spLocks/>
            </p:cNvSpPr>
            <p:nvPr/>
          </p:nvSpPr>
          <p:spPr bwMode="auto">
            <a:xfrm rot="-2380866">
              <a:off x="1092" y="2516"/>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0979" name="Freeform 583"/>
            <p:cNvSpPr>
              <a:spLocks/>
            </p:cNvSpPr>
            <p:nvPr/>
          </p:nvSpPr>
          <p:spPr bwMode="auto">
            <a:xfrm rot="-2380866">
              <a:off x="1091" y="2517"/>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0980" name="Freeform 584"/>
            <p:cNvSpPr>
              <a:spLocks/>
            </p:cNvSpPr>
            <p:nvPr/>
          </p:nvSpPr>
          <p:spPr bwMode="auto">
            <a:xfrm rot="-2380866">
              <a:off x="1091" y="2517"/>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1" name="Freeform 585"/>
            <p:cNvSpPr>
              <a:spLocks/>
            </p:cNvSpPr>
            <p:nvPr/>
          </p:nvSpPr>
          <p:spPr bwMode="auto">
            <a:xfrm rot="-2380866">
              <a:off x="1157" y="2516"/>
              <a:ext cx="86"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9"/>
                  </a:moveTo>
                  <a:lnTo>
                    <a:pt x="510" y="0"/>
                  </a:lnTo>
                  <a:lnTo>
                    <a:pt x="0" y="629"/>
                  </a:lnTo>
                  <a:lnTo>
                    <a:pt x="5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2" name="Freeform 586"/>
            <p:cNvSpPr>
              <a:spLocks/>
            </p:cNvSpPr>
            <p:nvPr/>
          </p:nvSpPr>
          <p:spPr bwMode="auto">
            <a:xfrm rot="-2380866">
              <a:off x="1155" y="2517"/>
              <a:ext cx="87"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0"/>
                  </a:moveTo>
                  <a:lnTo>
                    <a:pt x="10" y="629"/>
                  </a:lnTo>
                  <a:lnTo>
                    <a:pt x="0" y="621"/>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587"/>
            <p:cNvSpPr>
              <a:spLocks/>
            </p:cNvSpPr>
            <p:nvPr/>
          </p:nvSpPr>
          <p:spPr bwMode="auto">
            <a:xfrm rot="-2380866">
              <a:off x="1155" y="2517"/>
              <a:ext cx="88" cy="105"/>
            </a:xfrm>
            <a:custGeom>
              <a:avLst/>
              <a:gdLst>
                <a:gd name="T0" fmla="*/ 0 w 530"/>
                <a:gd name="T1" fmla="*/ 0 h 629"/>
                <a:gd name="T2" fmla="*/ 0 w 530"/>
                <a:gd name="T3" fmla="*/ 0 h 629"/>
                <a:gd name="T4" fmla="*/ 0 w 530"/>
                <a:gd name="T5" fmla="*/ 0 h 629"/>
                <a:gd name="T6" fmla="*/ 0 w 530"/>
                <a:gd name="T7" fmla="*/ 0 h 629"/>
                <a:gd name="T8" fmla="*/ 0 w 530"/>
                <a:gd name="T9" fmla="*/ 0 h 629"/>
                <a:gd name="T10" fmla="*/ 0 60000 65536"/>
                <a:gd name="T11" fmla="*/ 0 60000 65536"/>
                <a:gd name="T12" fmla="*/ 0 60000 65536"/>
                <a:gd name="T13" fmla="*/ 0 60000 65536"/>
                <a:gd name="T14" fmla="*/ 0 60000 65536"/>
                <a:gd name="T15" fmla="*/ 0 w 530"/>
                <a:gd name="T16" fmla="*/ 0 h 629"/>
                <a:gd name="T17" fmla="*/ 530 w 530"/>
                <a:gd name="T18" fmla="*/ 629 h 629"/>
              </a:gdLst>
              <a:ahLst/>
              <a:cxnLst>
                <a:cxn ang="T10">
                  <a:pos x="T0" y="T1"/>
                </a:cxn>
                <a:cxn ang="T11">
                  <a:pos x="T2" y="T3"/>
                </a:cxn>
                <a:cxn ang="T12">
                  <a:pos x="T4" y="T5"/>
                </a:cxn>
                <a:cxn ang="T13">
                  <a:pos x="T6" y="T7"/>
                </a:cxn>
                <a:cxn ang="T14">
                  <a:pos x="T8" y="T9"/>
                </a:cxn>
              </a:cxnLst>
              <a:rect l="T15" t="T16" r="T17" b="T18"/>
              <a:pathLst>
                <a:path w="530" h="629">
                  <a:moveTo>
                    <a:pt x="530" y="9"/>
                  </a:moveTo>
                  <a:lnTo>
                    <a:pt x="520" y="0"/>
                  </a:lnTo>
                  <a:lnTo>
                    <a:pt x="0" y="621"/>
                  </a:lnTo>
                  <a:lnTo>
                    <a:pt x="10" y="629"/>
                  </a:lnTo>
                  <a:lnTo>
                    <a:pt x="530" y="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4" name="Freeform 588"/>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solidFill>
              <a:srgbClr val="000000"/>
            </a:solidFill>
            <a:ln w="9525">
              <a:solidFill>
                <a:schemeClr val="tx1"/>
              </a:solidFill>
              <a:round/>
              <a:headEnd/>
              <a:tailEnd/>
            </a:ln>
          </p:spPr>
          <p:txBody>
            <a:bodyPr/>
            <a:lstStyle/>
            <a:p>
              <a:endParaRPr lang="en-US"/>
            </a:p>
          </p:txBody>
        </p:sp>
        <p:sp>
          <p:nvSpPr>
            <p:cNvPr id="40985" name="Freeform 589"/>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6" name="Freeform 590"/>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0987" name="Freeform 591"/>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8" name="Freeform 592"/>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0989" name="Freeform 593"/>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0" name="Freeform 594"/>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0991" name="Freeform 595"/>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0992" name="Group 596"/>
            <p:cNvGrpSpPr>
              <a:grpSpLocks/>
            </p:cNvGrpSpPr>
            <p:nvPr/>
          </p:nvGrpSpPr>
          <p:grpSpPr bwMode="auto">
            <a:xfrm rot="-2380866">
              <a:off x="925" y="2383"/>
              <a:ext cx="356" cy="338"/>
              <a:chOff x="1096" y="2382"/>
              <a:chExt cx="356" cy="338"/>
            </a:xfrm>
          </p:grpSpPr>
          <p:sp>
            <p:nvSpPr>
              <p:cNvPr id="40993" name="Freeform 597"/>
              <p:cNvSpPr>
                <a:spLocks/>
              </p:cNvSpPr>
              <p:nvPr/>
            </p:nvSpPr>
            <p:spPr bwMode="auto">
              <a:xfrm>
                <a:off x="1146"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0994" name="Freeform 598"/>
              <p:cNvSpPr>
                <a:spLocks/>
              </p:cNvSpPr>
              <p:nvPr/>
            </p:nvSpPr>
            <p:spPr bwMode="auto">
              <a:xfrm>
                <a:off x="1145"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0995" name="Freeform 599"/>
              <p:cNvSpPr>
                <a:spLocks/>
              </p:cNvSpPr>
              <p:nvPr/>
            </p:nvSpPr>
            <p:spPr bwMode="auto">
              <a:xfrm>
                <a:off x="1145" y="2449"/>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6" name="Freeform 600"/>
              <p:cNvSpPr>
                <a:spLocks/>
              </p:cNvSpPr>
              <p:nvPr/>
            </p:nvSpPr>
            <p:spPr bwMode="auto">
              <a:xfrm>
                <a:off x="1097" y="2408"/>
                <a:ext cx="87" cy="105"/>
              </a:xfrm>
              <a:custGeom>
                <a:avLst/>
                <a:gdLst>
                  <a:gd name="T0" fmla="*/ 0 w 522"/>
                  <a:gd name="T1" fmla="*/ 0 h 628"/>
                  <a:gd name="T2" fmla="*/ 0 w 522"/>
                  <a:gd name="T3" fmla="*/ 0 h 628"/>
                  <a:gd name="T4" fmla="*/ 0 w 522"/>
                  <a:gd name="T5" fmla="*/ 0 h 628"/>
                  <a:gd name="T6" fmla="*/ 0 w 522"/>
                  <a:gd name="T7" fmla="*/ 0 h 628"/>
                  <a:gd name="T8" fmla="*/ 0 60000 65536"/>
                  <a:gd name="T9" fmla="*/ 0 60000 65536"/>
                  <a:gd name="T10" fmla="*/ 0 60000 65536"/>
                  <a:gd name="T11" fmla="*/ 0 60000 65536"/>
                  <a:gd name="T12" fmla="*/ 0 w 522"/>
                  <a:gd name="T13" fmla="*/ 0 h 628"/>
                  <a:gd name="T14" fmla="*/ 522 w 522"/>
                  <a:gd name="T15" fmla="*/ 628 h 628"/>
                </a:gdLst>
                <a:ahLst/>
                <a:cxnLst>
                  <a:cxn ang="T8">
                    <a:pos x="T0" y="T1"/>
                  </a:cxn>
                  <a:cxn ang="T9">
                    <a:pos x="T2" y="T3"/>
                  </a:cxn>
                  <a:cxn ang="T10">
                    <a:pos x="T4" y="T5"/>
                  </a:cxn>
                  <a:cxn ang="T11">
                    <a:pos x="T6" y="T7"/>
                  </a:cxn>
                </a:cxnLst>
                <a:rect l="T12" t="T13" r="T14" b="T15"/>
                <a:pathLst>
                  <a:path w="522" h="628">
                    <a:moveTo>
                      <a:pt x="522" y="8"/>
                    </a:moveTo>
                    <a:lnTo>
                      <a:pt x="512" y="0"/>
                    </a:lnTo>
                    <a:lnTo>
                      <a:pt x="0" y="628"/>
                    </a:lnTo>
                    <a:lnTo>
                      <a:pt x="52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7" name="Freeform 601"/>
              <p:cNvSpPr>
                <a:spLocks/>
              </p:cNvSpPr>
              <p:nvPr/>
            </p:nvSpPr>
            <p:spPr bwMode="auto">
              <a:xfrm>
                <a:off x="1096" y="2408"/>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9" y="628"/>
                    </a:lnTo>
                    <a:lnTo>
                      <a:pt x="0" y="620"/>
                    </a:lnTo>
                    <a:lnTo>
                      <a:pt x="5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8" name="Freeform 602"/>
              <p:cNvSpPr>
                <a:spLocks/>
              </p:cNvSpPr>
              <p:nvPr/>
            </p:nvSpPr>
            <p:spPr bwMode="auto">
              <a:xfrm>
                <a:off x="1096" y="2408"/>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9"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9" name="Freeform 603"/>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1000" name="Freeform 604"/>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1" name="Freeform 605"/>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1002" name="Freeform 606"/>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3" name="Freeform 607"/>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1004" name="Freeform 608"/>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5" name="Freeform 609"/>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1006" name="Freeform 610"/>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7" name="Freeform 611"/>
              <p:cNvSpPr>
                <a:spLocks/>
              </p:cNvSpPr>
              <p:nvPr/>
            </p:nvSpPr>
            <p:spPr bwMode="auto">
              <a:xfrm>
                <a:off x="1196" y="2491"/>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8"/>
                    </a:moveTo>
                    <a:lnTo>
                      <a:pt x="511" y="0"/>
                    </a:lnTo>
                    <a:lnTo>
                      <a:pt x="0" y="628"/>
                    </a:lnTo>
                    <a:lnTo>
                      <a:pt x="520" y="8"/>
                    </a:lnTo>
                    <a:close/>
                  </a:path>
                </a:pathLst>
              </a:custGeom>
              <a:solidFill>
                <a:srgbClr val="000000"/>
              </a:solidFill>
              <a:ln w="9525">
                <a:solidFill>
                  <a:schemeClr val="tx1"/>
                </a:solidFill>
                <a:round/>
                <a:headEnd/>
                <a:tailEnd/>
              </a:ln>
            </p:spPr>
            <p:txBody>
              <a:bodyPr/>
              <a:lstStyle/>
              <a:p>
                <a:endParaRPr lang="en-US"/>
              </a:p>
            </p:txBody>
          </p:sp>
          <p:sp>
            <p:nvSpPr>
              <p:cNvPr id="41008" name="Freeform 612"/>
              <p:cNvSpPr>
                <a:spLocks/>
              </p:cNvSpPr>
              <p:nvPr/>
            </p:nvSpPr>
            <p:spPr bwMode="auto">
              <a:xfrm>
                <a:off x="1194" y="2491"/>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1009" name="Freeform 613"/>
              <p:cNvSpPr>
                <a:spLocks/>
              </p:cNvSpPr>
              <p:nvPr/>
            </p:nvSpPr>
            <p:spPr bwMode="auto">
              <a:xfrm>
                <a:off x="1194" y="2491"/>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1" y="0"/>
                    </a:lnTo>
                    <a:lnTo>
                      <a:pt x="0" y="620"/>
                    </a:lnTo>
                    <a:lnTo>
                      <a:pt x="10"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0" name="Freeform 614"/>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solidFill>
                <a:srgbClr val="000000"/>
              </a:solidFill>
              <a:ln w="9525">
                <a:solidFill>
                  <a:schemeClr val="tx1"/>
                </a:solidFill>
                <a:round/>
                <a:headEnd/>
                <a:tailEnd/>
              </a:ln>
            </p:spPr>
            <p:txBody>
              <a:bodyPr/>
              <a:lstStyle/>
              <a:p>
                <a:endParaRPr lang="en-US"/>
              </a:p>
            </p:txBody>
          </p:sp>
          <p:sp>
            <p:nvSpPr>
              <p:cNvPr id="41011" name="Freeform 615"/>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2" name="Freeform 616"/>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solidFill>
                <a:srgbClr val="000000"/>
              </a:solidFill>
              <a:ln w="9525">
                <a:solidFill>
                  <a:schemeClr val="tx1"/>
                </a:solidFill>
                <a:round/>
                <a:headEnd/>
                <a:tailEnd/>
              </a:ln>
            </p:spPr>
            <p:txBody>
              <a:bodyPr/>
              <a:lstStyle/>
              <a:p>
                <a:endParaRPr lang="en-US"/>
              </a:p>
            </p:txBody>
          </p:sp>
          <p:sp>
            <p:nvSpPr>
              <p:cNvPr id="41013" name="Freeform 617"/>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1014" name="Group 618"/>
              <p:cNvGrpSpPr>
                <a:grpSpLocks/>
              </p:cNvGrpSpPr>
              <p:nvPr/>
            </p:nvGrpSpPr>
            <p:grpSpPr bwMode="auto">
              <a:xfrm>
                <a:off x="1342" y="2589"/>
                <a:ext cx="110" cy="131"/>
                <a:chOff x="1342" y="2589"/>
                <a:chExt cx="110" cy="131"/>
              </a:xfrm>
            </p:grpSpPr>
            <p:sp>
              <p:nvSpPr>
                <p:cNvPr id="41015" name="Freeform 619"/>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1016" name="Freeform 620"/>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17" name="Freeform 621"/>
                <p:cNvSpPr>
                  <a:spLocks/>
                </p:cNvSpPr>
                <p:nvPr/>
              </p:nvSpPr>
              <p:spPr bwMode="auto">
                <a:xfrm>
                  <a:off x="1344" y="2615"/>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8" name="Freeform 622"/>
                <p:cNvSpPr>
                  <a:spLocks/>
                </p:cNvSpPr>
                <p:nvPr/>
              </p:nvSpPr>
              <p:spPr bwMode="auto">
                <a:xfrm>
                  <a:off x="1342" y="2615"/>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0"/>
                      </a:moveTo>
                      <a:lnTo>
                        <a:pt x="9" y="628"/>
                      </a:lnTo>
                      <a:lnTo>
                        <a:pt x="0" y="620"/>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9" name="Freeform 623"/>
                <p:cNvSpPr>
                  <a:spLocks/>
                </p:cNvSpPr>
                <p:nvPr/>
              </p:nvSpPr>
              <p:spPr bwMode="auto">
                <a:xfrm>
                  <a:off x="1342" y="2615"/>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0" y="0"/>
                      </a:lnTo>
                      <a:lnTo>
                        <a:pt x="0" y="620"/>
                      </a:lnTo>
                      <a:lnTo>
                        <a:pt x="9"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20" name="Freeform 624"/>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solidFill>
                  <a:srgbClr val="000000"/>
                </a:solidFill>
                <a:ln w="9525">
                  <a:solidFill>
                    <a:schemeClr val="tx1"/>
                  </a:solidFill>
                  <a:round/>
                  <a:headEnd/>
                  <a:tailEnd/>
                </a:ln>
              </p:spPr>
              <p:txBody>
                <a:bodyPr/>
                <a:lstStyle/>
                <a:p>
                  <a:endParaRPr lang="en-US"/>
                </a:p>
              </p:txBody>
            </p:sp>
            <p:sp>
              <p:nvSpPr>
                <p:cNvPr id="41021" name="Freeform 625"/>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mc:AlternateContent xmlns:mc="http://schemas.openxmlformats.org/markup-compatibility/2006" xmlns:a14="http://schemas.microsoft.com/office/drawing/2010/main">
        <mc:Choice Requires="a14">
          <p:sp>
            <p:nvSpPr>
              <p:cNvPr id="7" name="TextBox 6"/>
              <p:cNvSpPr txBox="1"/>
              <p:nvPr/>
            </p:nvSpPr>
            <p:spPr>
              <a:xfrm rot="2417937">
                <a:off x="2972412" y="3443814"/>
                <a:ext cx="47733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l-GR" b="1" i="1" dirty="0" smtClean="0">
                              <a:solidFill>
                                <a:schemeClr val="tx2"/>
                              </a:solidFill>
                              <a:latin typeface="Cambria Math"/>
                              <a:ea typeface="Cambria Math" panose="02040503050406030204" pitchFamily="18" charset="0"/>
                            </a:rPr>
                          </m:ctrlPr>
                        </m:sSubPr>
                        <m:e>
                          <m:r>
                            <a:rPr lang="el-GR" b="1" i="1" dirty="0">
                              <a:solidFill>
                                <a:schemeClr val="tx2"/>
                              </a:solidFill>
                              <a:latin typeface="Cambria Math"/>
                              <a:ea typeface="Cambria Math" panose="02040503050406030204" pitchFamily="18" charset="0"/>
                            </a:rPr>
                            <m:t>𝝈</m:t>
                          </m:r>
                        </m:e>
                        <m:sub>
                          <m:r>
                            <a:rPr lang="en-US" b="1" i="1" dirty="0" smtClean="0">
                              <a:solidFill>
                                <a:schemeClr val="tx2"/>
                              </a:solidFill>
                              <a:latin typeface="Cambria Math"/>
                              <a:ea typeface="Cambria Math" panose="02040503050406030204" pitchFamily="18" charset="0"/>
                            </a:rPr>
                            <m:t>𝒕</m:t>
                          </m:r>
                        </m:sub>
                      </m:sSub>
                    </m:oMath>
                  </m:oMathPara>
                </a14:m>
                <a:endParaRPr lang="en-US" b="1" dirty="0">
                  <a:latin typeface="Cambria Math" panose="02040503050406030204" pitchFamily="18" charset="0"/>
                  <a:ea typeface="Cambria Math" panose="02040503050406030204" pitchFamily="18" charset="0"/>
                </a:endParaRPr>
              </a:p>
            </p:txBody>
          </p:sp>
        </mc:Choice>
        <mc:Fallback xmlns="">
          <p:sp>
            <p:nvSpPr>
              <p:cNvPr id="7" name="TextBox 6"/>
              <p:cNvSpPr txBox="1">
                <a:spLocks noRot="1" noChangeAspect="1" noMove="1" noResize="1" noEditPoints="1" noAdjustHandles="1" noChangeArrowheads="1" noChangeShapeType="1" noTextEdit="1"/>
              </p:cNvSpPr>
              <p:nvPr/>
            </p:nvSpPr>
            <p:spPr>
              <a:xfrm rot="2417937">
                <a:off x="2972412" y="3443814"/>
                <a:ext cx="477338" cy="369332"/>
              </a:xfrm>
              <a:prstGeom prst="rect">
                <a:avLst/>
              </a:prstGeom>
              <a:blipFill rotWithShape="1">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03" name="TextBox 702"/>
              <p:cNvSpPr txBox="1"/>
              <p:nvPr/>
            </p:nvSpPr>
            <p:spPr>
              <a:xfrm rot="18684337">
                <a:off x="2877739" y="3843863"/>
                <a:ext cx="477338" cy="369332"/>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sSub>
                        <m:sSubPr>
                          <m:ctrlPr>
                            <a:rPr lang="el-GR" b="1" i="1" dirty="0" smtClean="0">
                              <a:solidFill>
                                <a:schemeClr val="tx2"/>
                              </a:solidFill>
                              <a:latin typeface="Cambria Math"/>
                              <a:ea typeface="Cambria Math" panose="02040503050406030204" pitchFamily="18" charset="0"/>
                            </a:rPr>
                          </m:ctrlPr>
                        </m:sSubPr>
                        <m:e>
                          <m:r>
                            <a:rPr lang="el-GR" b="1" i="1" dirty="0">
                              <a:solidFill>
                                <a:schemeClr val="tx2"/>
                              </a:solidFill>
                              <a:latin typeface="Cambria Math"/>
                              <a:ea typeface="Cambria Math" panose="02040503050406030204" pitchFamily="18" charset="0"/>
                            </a:rPr>
                            <m:t>𝝈</m:t>
                          </m:r>
                        </m:e>
                        <m:sub>
                          <m:r>
                            <a:rPr lang="en-US" b="1" i="1" dirty="0" smtClean="0">
                              <a:solidFill>
                                <a:schemeClr val="tx2"/>
                              </a:solidFill>
                              <a:latin typeface="Cambria Math"/>
                              <a:ea typeface="Cambria Math" panose="02040503050406030204" pitchFamily="18" charset="0"/>
                            </a:rPr>
                            <m:t>𝒄</m:t>
                          </m:r>
                        </m:sub>
                      </m:sSub>
                    </m:oMath>
                  </m:oMathPara>
                </a14:m>
                <a:endParaRPr lang="en-US" b="1" dirty="0">
                  <a:latin typeface="Cambria Math" panose="02040503050406030204" pitchFamily="18" charset="0"/>
                  <a:ea typeface="Cambria Math" panose="02040503050406030204" pitchFamily="18" charset="0"/>
                </a:endParaRPr>
              </a:p>
            </p:txBody>
          </p:sp>
        </mc:Choice>
        <mc:Fallback xmlns="">
          <p:sp>
            <p:nvSpPr>
              <p:cNvPr id="703" name="TextBox 702"/>
              <p:cNvSpPr txBox="1">
                <a:spLocks noRot="1" noChangeAspect="1" noMove="1" noResize="1" noEditPoints="1" noAdjustHandles="1" noChangeArrowheads="1" noChangeShapeType="1" noTextEdit="1"/>
              </p:cNvSpPr>
              <p:nvPr/>
            </p:nvSpPr>
            <p:spPr>
              <a:xfrm rot="18684337">
                <a:off x="2877739" y="3843863"/>
                <a:ext cx="477338" cy="369332"/>
              </a:xfrm>
              <a:prstGeom prst="rect">
                <a:avLst/>
              </a:prstGeom>
              <a:blipFill rotWithShape="1">
                <a:blip r:embed="rId4"/>
                <a:stretch>
                  <a:fillRect/>
                </a:stretch>
              </a:blipFill>
            </p:spPr>
            <p:txBody>
              <a:bodyPr/>
              <a:lstStyle/>
              <a:p>
                <a:r>
                  <a:rPr lang="en-US">
                    <a:noFill/>
                  </a:rPr>
                  <a:t> </a:t>
                </a:r>
              </a:p>
            </p:txBody>
          </p:sp>
        </mc:Fallback>
      </mc:AlternateContent>
      <p:sp>
        <p:nvSpPr>
          <p:cNvPr id="692"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17</a:t>
            </a:fld>
            <a:endParaRPr lang="en-US" altLang="en-US"/>
          </a:p>
        </p:txBody>
      </p:sp>
    </p:spTree>
    <p:extLst>
      <p:ext uri="{BB962C8B-B14F-4D97-AF65-F5344CB8AC3E}">
        <p14:creationId xmlns:p14="http://schemas.microsoft.com/office/powerpoint/2010/main" val="131321153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097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2667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6739" grpId="0"/>
      <p:bldP spid="7" grpId="0"/>
      <p:bldP spid="70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67"/>
          <p:cNvGrpSpPr>
            <a:grpSpLocks/>
          </p:cNvGrpSpPr>
          <p:nvPr/>
        </p:nvGrpSpPr>
        <p:grpSpPr bwMode="auto">
          <a:xfrm>
            <a:off x="4022725" y="2212429"/>
            <a:ext cx="4557713" cy="3952875"/>
            <a:chOff x="2735" y="1695"/>
            <a:chExt cx="2871" cy="2490"/>
          </a:xfrm>
        </p:grpSpPr>
        <p:sp>
          <p:nvSpPr>
            <p:cNvPr id="43740" name="Rectangle 3"/>
            <p:cNvSpPr>
              <a:spLocks noChangeArrowheads="1"/>
            </p:cNvSpPr>
            <p:nvPr/>
          </p:nvSpPr>
          <p:spPr bwMode="auto">
            <a:xfrm rot="5400000">
              <a:off x="2949" y="1535"/>
              <a:ext cx="2455" cy="2811"/>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41" name="Freeform 5"/>
            <p:cNvSpPr>
              <a:spLocks/>
            </p:cNvSpPr>
            <p:nvPr/>
          </p:nvSpPr>
          <p:spPr bwMode="auto">
            <a:xfrm>
              <a:off x="2764"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2" name="Freeform 6"/>
            <p:cNvSpPr>
              <a:spLocks/>
            </p:cNvSpPr>
            <p:nvPr/>
          </p:nvSpPr>
          <p:spPr bwMode="auto">
            <a:xfrm>
              <a:off x="2764"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3" name="Rectangle 7"/>
            <p:cNvSpPr>
              <a:spLocks noChangeArrowheads="1"/>
            </p:cNvSpPr>
            <p:nvPr/>
          </p:nvSpPr>
          <p:spPr bwMode="auto">
            <a:xfrm>
              <a:off x="2764"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44" name="Freeform 8"/>
            <p:cNvSpPr>
              <a:spLocks/>
            </p:cNvSpPr>
            <p:nvPr/>
          </p:nvSpPr>
          <p:spPr bwMode="auto">
            <a:xfrm>
              <a:off x="2898" y="1711"/>
              <a:ext cx="2" cy="2458"/>
            </a:xfrm>
            <a:custGeom>
              <a:avLst/>
              <a:gdLst>
                <a:gd name="T0" fmla="*/ 0 w 14"/>
                <a:gd name="T1" fmla="*/ 0 h 14743"/>
                <a:gd name="T2" fmla="*/ 0 w 14"/>
                <a:gd name="T3" fmla="*/ 0 h 14743"/>
                <a:gd name="T4" fmla="*/ 0 w 14"/>
                <a:gd name="T5" fmla="*/ 2 h 14743"/>
                <a:gd name="T6" fmla="*/ 0 w 14"/>
                <a:gd name="T7" fmla="*/ 0 h 14743"/>
                <a:gd name="T8" fmla="*/ 0 60000 65536"/>
                <a:gd name="T9" fmla="*/ 0 60000 65536"/>
                <a:gd name="T10" fmla="*/ 0 60000 65536"/>
                <a:gd name="T11" fmla="*/ 0 60000 65536"/>
                <a:gd name="T12" fmla="*/ 0 w 14"/>
                <a:gd name="T13" fmla="*/ 0 h 14743"/>
                <a:gd name="T14" fmla="*/ 14 w 14"/>
                <a:gd name="T15" fmla="*/ 14743 h 14743"/>
              </a:gdLst>
              <a:ahLst/>
              <a:cxnLst>
                <a:cxn ang="T8">
                  <a:pos x="T0" y="T1"/>
                </a:cxn>
                <a:cxn ang="T9">
                  <a:pos x="T2" y="T3"/>
                </a:cxn>
                <a:cxn ang="T10">
                  <a:pos x="T4" y="T5"/>
                </a:cxn>
                <a:cxn ang="T11">
                  <a:pos x="T6" y="T7"/>
                </a:cxn>
              </a:cxnLst>
              <a:rect l="T12" t="T13" r="T14" b="T15"/>
              <a:pathLst>
                <a:path w="14" h="14743">
                  <a:moveTo>
                    <a:pt x="14" y="0"/>
                  </a:moveTo>
                  <a:lnTo>
                    <a:pt x="0" y="0"/>
                  </a:lnTo>
                  <a:lnTo>
                    <a:pt x="14" y="1474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5" name="Freeform 9"/>
            <p:cNvSpPr>
              <a:spLocks/>
            </p:cNvSpPr>
            <p:nvPr/>
          </p:nvSpPr>
          <p:spPr bwMode="auto">
            <a:xfrm>
              <a:off x="2898" y="1711"/>
              <a:ext cx="2" cy="2458"/>
            </a:xfrm>
            <a:custGeom>
              <a:avLst/>
              <a:gdLst>
                <a:gd name="T0" fmla="*/ 0 w 14"/>
                <a:gd name="T1" fmla="*/ 0 h 14743"/>
                <a:gd name="T2" fmla="*/ 0 w 14"/>
                <a:gd name="T3" fmla="*/ 2 h 14743"/>
                <a:gd name="T4" fmla="*/ 0 w 14"/>
                <a:gd name="T5" fmla="*/ 2 h 14743"/>
                <a:gd name="T6" fmla="*/ 0 w 14"/>
                <a:gd name="T7" fmla="*/ 0 h 14743"/>
                <a:gd name="T8" fmla="*/ 0 60000 65536"/>
                <a:gd name="T9" fmla="*/ 0 60000 65536"/>
                <a:gd name="T10" fmla="*/ 0 60000 65536"/>
                <a:gd name="T11" fmla="*/ 0 60000 65536"/>
                <a:gd name="T12" fmla="*/ 0 w 14"/>
                <a:gd name="T13" fmla="*/ 0 h 14743"/>
                <a:gd name="T14" fmla="*/ 14 w 14"/>
                <a:gd name="T15" fmla="*/ 14743 h 14743"/>
              </a:gdLst>
              <a:ahLst/>
              <a:cxnLst>
                <a:cxn ang="T8">
                  <a:pos x="T0" y="T1"/>
                </a:cxn>
                <a:cxn ang="T9">
                  <a:pos x="T2" y="T3"/>
                </a:cxn>
                <a:cxn ang="T10">
                  <a:pos x="T4" y="T5"/>
                </a:cxn>
                <a:cxn ang="T11">
                  <a:pos x="T6" y="T7"/>
                </a:cxn>
              </a:cxnLst>
              <a:rect l="T12" t="T13" r="T14" b="T15"/>
              <a:pathLst>
                <a:path w="14" h="14743">
                  <a:moveTo>
                    <a:pt x="0" y="0"/>
                  </a:moveTo>
                  <a:lnTo>
                    <a:pt x="14"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6" name="Rectangle 10"/>
            <p:cNvSpPr>
              <a:spLocks noChangeArrowheads="1"/>
            </p:cNvSpPr>
            <p:nvPr/>
          </p:nvSpPr>
          <p:spPr bwMode="auto">
            <a:xfrm>
              <a:off x="2898"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47" name="Freeform 11"/>
            <p:cNvSpPr>
              <a:spLocks/>
            </p:cNvSpPr>
            <p:nvPr/>
          </p:nvSpPr>
          <p:spPr bwMode="auto">
            <a:xfrm>
              <a:off x="2787" y="1711"/>
              <a:ext cx="1" cy="2458"/>
            </a:xfrm>
            <a:custGeom>
              <a:avLst/>
              <a:gdLst>
                <a:gd name="T0" fmla="*/ 0 w 6"/>
                <a:gd name="T1" fmla="*/ 0 h 14743"/>
                <a:gd name="T2" fmla="*/ 0 w 6"/>
                <a:gd name="T3" fmla="*/ 0 h 14743"/>
                <a:gd name="T4" fmla="*/ 0 w 6"/>
                <a:gd name="T5" fmla="*/ 2 h 14743"/>
                <a:gd name="T6" fmla="*/ 0 w 6"/>
                <a:gd name="T7" fmla="*/ 0 h 14743"/>
                <a:gd name="T8" fmla="*/ 0 60000 65536"/>
                <a:gd name="T9" fmla="*/ 0 60000 65536"/>
                <a:gd name="T10" fmla="*/ 0 60000 65536"/>
                <a:gd name="T11" fmla="*/ 0 60000 65536"/>
                <a:gd name="T12" fmla="*/ 0 w 6"/>
                <a:gd name="T13" fmla="*/ 0 h 14743"/>
                <a:gd name="T14" fmla="*/ 6 w 6"/>
                <a:gd name="T15" fmla="*/ 14743 h 14743"/>
              </a:gdLst>
              <a:ahLst/>
              <a:cxnLst>
                <a:cxn ang="T8">
                  <a:pos x="T0" y="T1"/>
                </a:cxn>
                <a:cxn ang="T9">
                  <a:pos x="T2" y="T3"/>
                </a:cxn>
                <a:cxn ang="T10">
                  <a:pos x="T4" y="T5"/>
                </a:cxn>
                <a:cxn ang="T11">
                  <a:pos x="T6" y="T7"/>
                </a:cxn>
              </a:cxnLst>
              <a:rect l="T12" t="T13" r="T14" b="T15"/>
              <a:pathLst>
                <a:path w="6" h="14743">
                  <a:moveTo>
                    <a:pt x="6" y="0"/>
                  </a:moveTo>
                  <a:lnTo>
                    <a:pt x="0" y="0"/>
                  </a:lnTo>
                  <a:lnTo>
                    <a:pt x="6" y="147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8" name="Freeform 12"/>
            <p:cNvSpPr>
              <a:spLocks/>
            </p:cNvSpPr>
            <p:nvPr/>
          </p:nvSpPr>
          <p:spPr bwMode="auto">
            <a:xfrm>
              <a:off x="2787" y="1711"/>
              <a:ext cx="1" cy="2458"/>
            </a:xfrm>
            <a:custGeom>
              <a:avLst/>
              <a:gdLst>
                <a:gd name="T0" fmla="*/ 0 w 6"/>
                <a:gd name="T1" fmla="*/ 0 h 14743"/>
                <a:gd name="T2" fmla="*/ 0 w 6"/>
                <a:gd name="T3" fmla="*/ 2 h 14743"/>
                <a:gd name="T4" fmla="*/ 0 w 6"/>
                <a:gd name="T5" fmla="*/ 2 h 14743"/>
                <a:gd name="T6" fmla="*/ 0 w 6"/>
                <a:gd name="T7" fmla="*/ 0 h 14743"/>
                <a:gd name="T8" fmla="*/ 0 60000 65536"/>
                <a:gd name="T9" fmla="*/ 0 60000 65536"/>
                <a:gd name="T10" fmla="*/ 0 60000 65536"/>
                <a:gd name="T11" fmla="*/ 0 60000 65536"/>
                <a:gd name="T12" fmla="*/ 0 w 6"/>
                <a:gd name="T13" fmla="*/ 0 h 14743"/>
                <a:gd name="T14" fmla="*/ 6 w 6"/>
                <a:gd name="T15" fmla="*/ 14743 h 14743"/>
              </a:gdLst>
              <a:ahLst/>
              <a:cxnLst>
                <a:cxn ang="T8">
                  <a:pos x="T0" y="T1"/>
                </a:cxn>
                <a:cxn ang="T9">
                  <a:pos x="T2" y="T3"/>
                </a:cxn>
                <a:cxn ang="T10">
                  <a:pos x="T4" y="T5"/>
                </a:cxn>
                <a:cxn ang="T11">
                  <a:pos x="T6" y="T7"/>
                </a:cxn>
              </a:cxnLst>
              <a:rect l="T12" t="T13" r="T14" b="T15"/>
              <a:pathLst>
                <a:path w="6" h="14743">
                  <a:moveTo>
                    <a:pt x="0" y="0"/>
                  </a:moveTo>
                  <a:lnTo>
                    <a:pt x="6"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49" name="Rectangle 13"/>
            <p:cNvSpPr>
              <a:spLocks noChangeArrowheads="1"/>
            </p:cNvSpPr>
            <p:nvPr/>
          </p:nvSpPr>
          <p:spPr bwMode="auto">
            <a:xfrm>
              <a:off x="2787"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50" name="Freeform 14"/>
            <p:cNvSpPr>
              <a:spLocks/>
            </p:cNvSpPr>
            <p:nvPr/>
          </p:nvSpPr>
          <p:spPr bwMode="auto">
            <a:xfrm>
              <a:off x="2876"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1" name="Freeform 15"/>
            <p:cNvSpPr>
              <a:spLocks/>
            </p:cNvSpPr>
            <p:nvPr/>
          </p:nvSpPr>
          <p:spPr bwMode="auto">
            <a:xfrm>
              <a:off x="2876"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2" name="Rectangle 16"/>
            <p:cNvSpPr>
              <a:spLocks noChangeArrowheads="1"/>
            </p:cNvSpPr>
            <p:nvPr/>
          </p:nvSpPr>
          <p:spPr bwMode="auto">
            <a:xfrm>
              <a:off x="2876"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53" name="Freeform 17"/>
            <p:cNvSpPr>
              <a:spLocks/>
            </p:cNvSpPr>
            <p:nvPr/>
          </p:nvSpPr>
          <p:spPr bwMode="auto">
            <a:xfrm>
              <a:off x="5560"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4" name="Freeform 18"/>
            <p:cNvSpPr>
              <a:spLocks/>
            </p:cNvSpPr>
            <p:nvPr/>
          </p:nvSpPr>
          <p:spPr bwMode="auto">
            <a:xfrm>
              <a:off x="5560"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5" name="Rectangle 19"/>
            <p:cNvSpPr>
              <a:spLocks noChangeArrowheads="1"/>
            </p:cNvSpPr>
            <p:nvPr/>
          </p:nvSpPr>
          <p:spPr bwMode="auto">
            <a:xfrm>
              <a:off x="5560"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56" name="Freeform 20"/>
            <p:cNvSpPr>
              <a:spLocks/>
            </p:cNvSpPr>
            <p:nvPr/>
          </p:nvSpPr>
          <p:spPr bwMode="auto">
            <a:xfrm>
              <a:off x="5471" y="1711"/>
              <a:ext cx="1" cy="2458"/>
            </a:xfrm>
            <a:custGeom>
              <a:avLst/>
              <a:gdLst>
                <a:gd name="T0" fmla="*/ 0 w 7"/>
                <a:gd name="T1" fmla="*/ 0 h 14743"/>
                <a:gd name="T2" fmla="*/ 0 w 7"/>
                <a:gd name="T3" fmla="*/ 0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7" y="0"/>
                  </a:moveTo>
                  <a:lnTo>
                    <a:pt x="0" y="0"/>
                  </a:lnTo>
                  <a:lnTo>
                    <a:pt x="7" y="147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7" name="Freeform 21"/>
            <p:cNvSpPr>
              <a:spLocks/>
            </p:cNvSpPr>
            <p:nvPr/>
          </p:nvSpPr>
          <p:spPr bwMode="auto">
            <a:xfrm>
              <a:off x="5471" y="1711"/>
              <a:ext cx="1" cy="2458"/>
            </a:xfrm>
            <a:custGeom>
              <a:avLst/>
              <a:gdLst>
                <a:gd name="T0" fmla="*/ 0 w 7"/>
                <a:gd name="T1" fmla="*/ 0 h 14743"/>
                <a:gd name="T2" fmla="*/ 0 w 7"/>
                <a:gd name="T3" fmla="*/ 2 h 14743"/>
                <a:gd name="T4" fmla="*/ 0 w 7"/>
                <a:gd name="T5" fmla="*/ 2 h 14743"/>
                <a:gd name="T6" fmla="*/ 0 w 7"/>
                <a:gd name="T7" fmla="*/ 0 h 14743"/>
                <a:gd name="T8" fmla="*/ 0 60000 65536"/>
                <a:gd name="T9" fmla="*/ 0 60000 65536"/>
                <a:gd name="T10" fmla="*/ 0 60000 65536"/>
                <a:gd name="T11" fmla="*/ 0 60000 65536"/>
                <a:gd name="T12" fmla="*/ 0 w 7"/>
                <a:gd name="T13" fmla="*/ 0 h 14743"/>
                <a:gd name="T14" fmla="*/ 7 w 7"/>
                <a:gd name="T15" fmla="*/ 14743 h 14743"/>
              </a:gdLst>
              <a:ahLst/>
              <a:cxnLst>
                <a:cxn ang="T8">
                  <a:pos x="T0" y="T1"/>
                </a:cxn>
                <a:cxn ang="T9">
                  <a:pos x="T2" y="T3"/>
                </a:cxn>
                <a:cxn ang="T10">
                  <a:pos x="T4" y="T5"/>
                </a:cxn>
                <a:cxn ang="T11">
                  <a:pos x="T6" y="T7"/>
                </a:cxn>
              </a:cxnLst>
              <a:rect l="T12" t="T13" r="T14" b="T15"/>
              <a:pathLst>
                <a:path w="7" h="14743">
                  <a:moveTo>
                    <a:pt x="0" y="0"/>
                  </a:moveTo>
                  <a:lnTo>
                    <a:pt x="7"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58" name="Rectangle 22"/>
            <p:cNvSpPr>
              <a:spLocks noChangeArrowheads="1"/>
            </p:cNvSpPr>
            <p:nvPr/>
          </p:nvSpPr>
          <p:spPr bwMode="auto">
            <a:xfrm>
              <a:off x="5471" y="1711"/>
              <a:ext cx="1"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59" name="Freeform 23"/>
            <p:cNvSpPr>
              <a:spLocks/>
            </p:cNvSpPr>
            <p:nvPr/>
          </p:nvSpPr>
          <p:spPr bwMode="auto">
            <a:xfrm>
              <a:off x="5582"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0" name="Freeform 24"/>
            <p:cNvSpPr>
              <a:spLocks/>
            </p:cNvSpPr>
            <p:nvPr/>
          </p:nvSpPr>
          <p:spPr bwMode="auto">
            <a:xfrm>
              <a:off x="5582"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1" name="Rectangle 25"/>
            <p:cNvSpPr>
              <a:spLocks noChangeArrowheads="1"/>
            </p:cNvSpPr>
            <p:nvPr/>
          </p:nvSpPr>
          <p:spPr bwMode="auto">
            <a:xfrm>
              <a:off x="5582"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62" name="Freeform 26"/>
            <p:cNvSpPr>
              <a:spLocks/>
            </p:cNvSpPr>
            <p:nvPr/>
          </p:nvSpPr>
          <p:spPr bwMode="auto">
            <a:xfrm>
              <a:off x="5448" y="1711"/>
              <a:ext cx="2" cy="2458"/>
            </a:xfrm>
            <a:custGeom>
              <a:avLst/>
              <a:gdLst>
                <a:gd name="T0" fmla="*/ 0 w 13"/>
                <a:gd name="T1" fmla="*/ 0 h 14743"/>
                <a:gd name="T2" fmla="*/ 0 w 13"/>
                <a:gd name="T3" fmla="*/ 0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13" y="0"/>
                  </a:moveTo>
                  <a:lnTo>
                    <a:pt x="0" y="0"/>
                  </a:lnTo>
                  <a:lnTo>
                    <a:pt x="13" y="147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3" name="Freeform 27"/>
            <p:cNvSpPr>
              <a:spLocks/>
            </p:cNvSpPr>
            <p:nvPr/>
          </p:nvSpPr>
          <p:spPr bwMode="auto">
            <a:xfrm>
              <a:off x="5448" y="1711"/>
              <a:ext cx="2" cy="2458"/>
            </a:xfrm>
            <a:custGeom>
              <a:avLst/>
              <a:gdLst>
                <a:gd name="T0" fmla="*/ 0 w 13"/>
                <a:gd name="T1" fmla="*/ 0 h 14743"/>
                <a:gd name="T2" fmla="*/ 0 w 13"/>
                <a:gd name="T3" fmla="*/ 2 h 14743"/>
                <a:gd name="T4" fmla="*/ 0 w 13"/>
                <a:gd name="T5" fmla="*/ 2 h 14743"/>
                <a:gd name="T6" fmla="*/ 0 w 13"/>
                <a:gd name="T7" fmla="*/ 0 h 14743"/>
                <a:gd name="T8" fmla="*/ 0 60000 65536"/>
                <a:gd name="T9" fmla="*/ 0 60000 65536"/>
                <a:gd name="T10" fmla="*/ 0 60000 65536"/>
                <a:gd name="T11" fmla="*/ 0 60000 65536"/>
                <a:gd name="T12" fmla="*/ 0 w 13"/>
                <a:gd name="T13" fmla="*/ 0 h 14743"/>
                <a:gd name="T14" fmla="*/ 13 w 13"/>
                <a:gd name="T15" fmla="*/ 14743 h 14743"/>
              </a:gdLst>
              <a:ahLst/>
              <a:cxnLst>
                <a:cxn ang="T8">
                  <a:pos x="T0" y="T1"/>
                </a:cxn>
                <a:cxn ang="T9">
                  <a:pos x="T2" y="T3"/>
                </a:cxn>
                <a:cxn ang="T10">
                  <a:pos x="T4" y="T5"/>
                </a:cxn>
                <a:cxn ang="T11">
                  <a:pos x="T6" y="T7"/>
                </a:cxn>
              </a:cxnLst>
              <a:rect l="T12" t="T13" r="T14" b="T15"/>
              <a:pathLst>
                <a:path w="13" h="14743">
                  <a:moveTo>
                    <a:pt x="0" y="0"/>
                  </a:moveTo>
                  <a:lnTo>
                    <a:pt x="13" y="14743"/>
                  </a:lnTo>
                  <a:lnTo>
                    <a:pt x="0" y="147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4" name="Rectangle 28"/>
            <p:cNvSpPr>
              <a:spLocks noChangeArrowheads="1"/>
            </p:cNvSpPr>
            <p:nvPr/>
          </p:nvSpPr>
          <p:spPr bwMode="auto">
            <a:xfrm>
              <a:off x="5448" y="1711"/>
              <a:ext cx="2" cy="245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65" name="Freeform 29"/>
            <p:cNvSpPr>
              <a:spLocks/>
            </p:cNvSpPr>
            <p:nvPr/>
          </p:nvSpPr>
          <p:spPr bwMode="auto">
            <a:xfrm>
              <a:off x="3001" y="2340"/>
              <a:ext cx="626" cy="747"/>
            </a:xfrm>
            <a:custGeom>
              <a:avLst/>
              <a:gdLst>
                <a:gd name="T0" fmla="*/ 0 w 3754"/>
                <a:gd name="T1" fmla="*/ 1 h 4478"/>
                <a:gd name="T2" fmla="*/ 0 w 3754"/>
                <a:gd name="T3" fmla="*/ 1 h 4478"/>
                <a:gd name="T4" fmla="*/ 1 w 3754"/>
                <a:gd name="T5" fmla="*/ 0 h 4478"/>
                <a:gd name="T6" fmla="*/ 0 w 3754"/>
                <a:gd name="T7" fmla="*/ 1 h 4478"/>
                <a:gd name="T8" fmla="*/ 0 60000 65536"/>
                <a:gd name="T9" fmla="*/ 0 60000 65536"/>
                <a:gd name="T10" fmla="*/ 0 60000 65536"/>
                <a:gd name="T11" fmla="*/ 0 60000 65536"/>
                <a:gd name="T12" fmla="*/ 0 w 3754"/>
                <a:gd name="T13" fmla="*/ 0 h 4478"/>
                <a:gd name="T14" fmla="*/ 3754 w 3754"/>
                <a:gd name="T15" fmla="*/ 4478 h 4478"/>
              </a:gdLst>
              <a:ahLst/>
              <a:cxnLst>
                <a:cxn ang="T8">
                  <a:pos x="T0" y="T1"/>
                </a:cxn>
                <a:cxn ang="T9">
                  <a:pos x="T2" y="T3"/>
                </a:cxn>
                <a:cxn ang="T10">
                  <a:pos x="T4" y="T5"/>
                </a:cxn>
                <a:cxn ang="T11">
                  <a:pos x="T6" y="T7"/>
                </a:cxn>
              </a:cxnLst>
              <a:rect l="T12" t="T13" r="T14" b="T15"/>
              <a:pathLst>
                <a:path w="3754" h="4478">
                  <a:moveTo>
                    <a:pt x="0" y="4474"/>
                  </a:moveTo>
                  <a:lnTo>
                    <a:pt x="5" y="4478"/>
                  </a:lnTo>
                  <a:lnTo>
                    <a:pt x="3754" y="0"/>
                  </a:lnTo>
                  <a:lnTo>
                    <a:pt x="0" y="44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6" name="Freeform 30"/>
            <p:cNvSpPr>
              <a:spLocks/>
            </p:cNvSpPr>
            <p:nvPr/>
          </p:nvSpPr>
          <p:spPr bwMode="auto">
            <a:xfrm>
              <a:off x="3002" y="2340"/>
              <a:ext cx="626" cy="747"/>
            </a:xfrm>
            <a:custGeom>
              <a:avLst/>
              <a:gdLst>
                <a:gd name="T0" fmla="*/ 0 w 3755"/>
                <a:gd name="T1" fmla="*/ 1 h 4478"/>
                <a:gd name="T2" fmla="*/ 1 w 3755"/>
                <a:gd name="T3" fmla="*/ 0 h 4478"/>
                <a:gd name="T4" fmla="*/ 1 w 3755"/>
                <a:gd name="T5" fmla="*/ 0 h 4478"/>
                <a:gd name="T6" fmla="*/ 0 w 3755"/>
                <a:gd name="T7" fmla="*/ 1 h 4478"/>
                <a:gd name="T8" fmla="*/ 0 60000 65536"/>
                <a:gd name="T9" fmla="*/ 0 60000 65536"/>
                <a:gd name="T10" fmla="*/ 0 60000 65536"/>
                <a:gd name="T11" fmla="*/ 0 60000 65536"/>
                <a:gd name="T12" fmla="*/ 0 w 3755"/>
                <a:gd name="T13" fmla="*/ 0 h 4478"/>
                <a:gd name="T14" fmla="*/ 3755 w 3755"/>
                <a:gd name="T15" fmla="*/ 4478 h 4478"/>
              </a:gdLst>
              <a:ahLst/>
              <a:cxnLst>
                <a:cxn ang="T8">
                  <a:pos x="T0" y="T1"/>
                </a:cxn>
                <a:cxn ang="T9">
                  <a:pos x="T2" y="T3"/>
                </a:cxn>
                <a:cxn ang="T10">
                  <a:pos x="T4" y="T5"/>
                </a:cxn>
                <a:cxn ang="T11">
                  <a:pos x="T6" y="T7"/>
                </a:cxn>
              </a:cxnLst>
              <a:rect l="T12" t="T13" r="T14" b="T15"/>
              <a:pathLst>
                <a:path w="3755" h="4478">
                  <a:moveTo>
                    <a:pt x="0" y="4478"/>
                  </a:moveTo>
                  <a:lnTo>
                    <a:pt x="3749" y="0"/>
                  </a:lnTo>
                  <a:lnTo>
                    <a:pt x="3755" y="5"/>
                  </a:lnTo>
                  <a:lnTo>
                    <a:pt x="0" y="44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7" name="Freeform 31"/>
            <p:cNvSpPr>
              <a:spLocks/>
            </p:cNvSpPr>
            <p:nvPr/>
          </p:nvSpPr>
          <p:spPr bwMode="auto">
            <a:xfrm>
              <a:off x="3001" y="2340"/>
              <a:ext cx="627" cy="747"/>
            </a:xfrm>
            <a:custGeom>
              <a:avLst/>
              <a:gdLst>
                <a:gd name="T0" fmla="*/ 0 w 3760"/>
                <a:gd name="T1" fmla="*/ 1 h 4478"/>
                <a:gd name="T2" fmla="*/ 0 w 3760"/>
                <a:gd name="T3" fmla="*/ 1 h 4478"/>
                <a:gd name="T4" fmla="*/ 1 w 3760"/>
                <a:gd name="T5" fmla="*/ 0 h 4478"/>
                <a:gd name="T6" fmla="*/ 1 w 3760"/>
                <a:gd name="T7" fmla="*/ 0 h 4478"/>
                <a:gd name="T8" fmla="*/ 0 w 3760"/>
                <a:gd name="T9" fmla="*/ 1 h 4478"/>
                <a:gd name="T10" fmla="*/ 0 60000 65536"/>
                <a:gd name="T11" fmla="*/ 0 60000 65536"/>
                <a:gd name="T12" fmla="*/ 0 60000 65536"/>
                <a:gd name="T13" fmla="*/ 0 60000 65536"/>
                <a:gd name="T14" fmla="*/ 0 60000 65536"/>
                <a:gd name="T15" fmla="*/ 0 w 3760"/>
                <a:gd name="T16" fmla="*/ 0 h 4478"/>
                <a:gd name="T17" fmla="*/ 3760 w 3760"/>
                <a:gd name="T18" fmla="*/ 4478 h 4478"/>
              </a:gdLst>
              <a:ahLst/>
              <a:cxnLst>
                <a:cxn ang="T10">
                  <a:pos x="T0" y="T1"/>
                </a:cxn>
                <a:cxn ang="T11">
                  <a:pos x="T2" y="T3"/>
                </a:cxn>
                <a:cxn ang="T12">
                  <a:pos x="T4" y="T5"/>
                </a:cxn>
                <a:cxn ang="T13">
                  <a:pos x="T6" y="T7"/>
                </a:cxn>
                <a:cxn ang="T14">
                  <a:pos x="T8" y="T9"/>
                </a:cxn>
              </a:cxnLst>
              <a:rect l="T15" t="T16" r="T17" b="T18"/>
              <a:pathLst>
                <a:path w="3760" h="4478">
                  <a:moveTo>
                    <a:pt x="0" y="4474"/>
                  </a:moveTo>
                  <a:lnTo>
                    <a:pt x="5" y="4478"/>
                  </a:lnTo>
                  <a:lnTo>
                    <a:pt x="3760" y="5"/>
                  </a:lnTo>
                  <a:lnTo>
                    <a:pt x="3754" y="0"/>
                  </a:lnTo>
                  <a:lnTo>
                    <a:pt x="0" y="44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68" name="Freeform 32"/>
            <p:cNvSpPr>
              <a:spLocks/>
            </p:cNvSpPr>
            <p:nvPr/>
          </p:nvSpPr>
          <p:spPr bwMode="auto">
            <a:xfrm>
              <a:off x="3508" y="2355"/>
              <a:ext cx="982" cy="1170"/>
            </a:xfrm>
            <a:custGeom>
              <a:avLst/>
              <a:gdLst>
                <a:gd name="T0" fmla="*/ 1 w 5889"/>
                <a:gd name="T1" fmla="*/ 0 h 7022"/>
                <a:gd name="T2" fmla="*/ 1 w 5889"/>
                <a:gd name="T3" fmla="*/ 0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4"/>
                  </a:moveTo>
                  <a:lnTo>
                    <a:pt x="5883" y="0"/>
                  </a:lnTo>
                  <a:lnTo>
                    <a:pt x="0" y="7022"/>
                  </a:lnTo>
                  <a:lnTo>
                    <a:pt x="588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69" name="Freeform 33"/>
            <p:cNvSpPr>
              <a:spLocks/>
            </p:cNvSpPr>
            <p:nvPr/>
          </p:nvSpPr>
          <p:spPr bwMode="auto">
            <a:xfrm>
              <a:off x="3508" y="2355"/>
              <a:ext cx="981" cy="1170"/>
            </a:xfrm>
            <a:custGeom>
              <a:avLst/>
              <a:gdLst>
                <a:gd name="T0" fmla="*/ 1 w 5888"/>
                <a:gd name="T1" fmla="*/ 0 h 7022"/>
                <a:gd name="T2" fmla="*/ 0 w 5888"/>
                <a:gd name="T3" fmla="*/ 1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0"/>
                  </a:moveTo>
                  <a:lnTo>
                    <a:pt x="5" y="7022"/>
                  </a:lnTo>
                  <a:lnTo>
                    <a:pt x="0" y="7017"/>
                  </a:lnTo>
                  <a:lnTo>
                    <a:pt x="58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0" name="Freeform 34"/>
            <p:cNvSpPr>
              <a:spLocks/>
            </p:cNvSpPr>
            <p:nvPr/>
          </p:nvSpPr>
          <p:spPr bwMode="auto">
            <a:xfrm>
              <a:off x="3508" y="2355"/>
              <a:ext cx="982" cy="1170"/>
            </a:xfrm>
            <a:custGeom>
              <a:avLst/>
              <a:gdLst>
                <a:gd name="T0" fmla="*/ 1 w 5894"/>
                <a:gd name="T1" fmla="*/ 0 h 7022"/>
                <a:gd name="T2" fmla="*/ 1 w 5894"/>
                <a:gd name="T3" fmla="*/ 0 h 7022"/>
                <a:gd name="T4" fmla="*/ 0 w 5894"/>
                <a:gd name="T5" fmla="*/ 1 h 7022"/>
                <a:gd name="T6" fmla="*/ 0 w 5894"/>
                <a:gd name="T7" fmla="*/ 1 h 7022"/>
                <a:gd name="T8" fmla="*/ 1 w 5894"/>
                <a:gd name="T9" fmla="*/ 0 h 7022"/>
                <a:gd name="T10" fmla="*/ 0 60000 65536"/>
                <a:gd name="T11" fmla="*/ 0 60000 65536"/>
                <a:gd name="T12" fmla="*/ 0 60000 65536"/>
                <a:gd name="T13" fmla="*/ 0 60000 65536"/>
                <a:gd name="T14" fmla="*/ 0 60000 65536"/>
                <a:gd name="T15" fmla="*/ 0 w 5894"/>
                <a:gd name="T16" fmla="*/ 0 h 7022"/>
                <a:gd name="T17" fmla="*/ 5894 w 5894"/>
                <a:gd name="T18" fmla="*/ 7022 h 7022"/>
              </a:gdLst>
              <a:ahLst/>
              <a:cxnLst>
                <a:cxn ang="T10">
                  <a:pos x="T0" y="T1"/>
                </a:cxn>
                <a:cxn ang="T11">
                  <a:pos x="T2" y="T3"/>
                </a:cxn>
                <a:cxn ang="T12">
                  <a:pos x="T4" y="T5"/>
                </a:cxn>
                <a:cxn ang="T13">
                  <a:pos x="T6" y="T7"/>
                </a:cxn>
                <a:cxn ang="T14">
                  <a:pos x="T8" y="T9"/>
                </a:cxn>
              </a:cxnLst>
              <a:rect l="T15" t="T16" r="T17" b="T18"/>
              <a:pathLst>
                <a:path w="5894" h="7022">
                  <a:moveTo>
                    <a:pt x="5894" y="4"/>
                  </a:moveTo>
                  <a:lnTo>
                    <a:pt x="5888" y="0"/>
                  </a:lnTo>
                  <a:lnTo>
                    <a:pt x="0" y="7017"/>
                  </a:lnTo>
                  <a:lnTo>
                    <a:pt x="5" y="7022"/>
                  </a:lnTo>
                  <a:lnTo>
                    <a:pt x="589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71" name="Freeform 35"/>
            <p:cNvSpPr>
              <a:spLocks/>
            </p:cNvSpPr>
            <p:nvPr/>
          </p:nvSpPr>
          <p:spPr bwMode="auto">
            <a:xfrm>
              <a:off x="2899" y="3856"/>
              <a:ext cx="2550" cy="2"/>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2" name="Freeform 36"/>
            <p:cNvSpPr>
              <a:spLocks/>
            </p:cNvSpPr>
            <p:nvPr/>
          </p:nvSpPr>
          <p:spPr bwMode="auto">
            <a:xfrm>
              <a:off x="2899" y="3856"/>
              <a:ext cx="2550" cy="2"/>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3" name="Rectangle 37"/>
            <p:cNvSpPr>
              <a:spLocks noChangeArrowheads="1"/>
            </p:cNvSpPr>
            <p:nvPr/>
          </p:nvSpPr>
          <p:spPr bwMode="auto">
            <a:xfrm>
              <a:off x="2899" y="3856"/>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74" name="Freeform 38"/>
            <p:cNvSpPr>
              <a:spLocks/>
            </p:cNvSpPr>
            <p:nvPr/>
          </p:nvSpPr>
          <p:spPr bwMode="auto">
            <a:xfrm>
              <a:off x="2899" y="3878"/>
              <a:ext cx="2550" cy="2"/>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5" name="Freeform 39"/>
            <p:cNvSpPr>
              <a:spLocks/>
            </p:cNvSpPr>
            <p:nvPr/>
          </p:nvSpPr>
          <p:spPr bwMode="auto">
            <a:xfrm>
              <a:off x="2899" y="3878"/>
              <a:ext cx="2550" cy="2"/>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6" name="Rectangle 40"/>
            <p:cNvSpPr>
              <a:spLocks noChangeArrowheads="1"/>
            </p:cNvSpPr>
            <p:nvPr/>
          </p:nvSpPr>
          <p:spPr bwMode="auto">
            <a:xfrm>
              <a:off x="2899" y="3878"/>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77" name="Freeform 41"/>
            <p:cNvSpPr>
              <a:spLocks/>
            </p:cNvSpPr>
            <p:nvPr/>
          </p:nvSpPr>
          <p:spPr bwMode="auto">
            <a:xfrm>
              <a:off x="2899" y="3633"/>
              <a:ext cx="2550" cy="1"/>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8" name="Freeform 42"/>
            <p:cNvSpPr>
              <a:spLocks/>
            </p:cNvSpPr>
            <p:nvPr/>
          </p:nvSpPr>
          <p:spPr bwMode="auto">
            <a:xfrm>
              <a:off x="2899" y="3633"/>
              <a:ext cx="2550" cy="1"/>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79" name="Rectangle 43"/>
            <p:cNvSpPr>
              <a:spLocks noChangeArrowheads="1"/>
            </p:cNvSpPr>
            <p:nvPr/>
          </p:nvSpPr>
          <p:spPr bwMode="auto">
            <a:xfrm>
              <a:off x="2899" y="3633"/>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80" name="Freeform 44"/>
            <p:cNvSpPr>
              <a:spLocks/>
            </p:cNvSpPr>
            <p:nvPr/>
          </p:nvSpPr>
          <p:spPr bwMode="auto">
            <a:xfrm>
              <a:off x="2899" y="3610"/>
              <a:ext cx="2550" cy="2"/>
            </a:xfrm>
            <a:custGeom>
              <a:avLst/>
              <a:gdLst>
                <a:gd name="T0" fmla="*/ 2 w 15300"/>
                <a:gd name="T1" fmla="*/ 0 h 14"/>
                <a:gd name="T2" fmla="*/ 2 w 15300"/>
                <a:gd name="T3" fmla="*/ 0 h 14"/>
                <a:gd name="T4" fmla="*/ 0 w 15300"/>
                <a:gd name="T5" fmla="*/ 0 h 14"/>
                <a:gd name="T6" fmla="*/ 2 w 15300"/>
                <a:gd name="T7" fmla="*/ 0 h 14"/>
                <a:gd name="T8" fmla="*/ 0 60000 65536"/>
                <a:gd name="T9" fmla="*/ 0 60000 65536"/>
                <a:gd name="T10" fmla="*/ 0 60000 65536"/>
                <a:gd name="T11" fmla="*/ 0 60000 65536"/>
                <a:gd name="T12" fmla="*/ 0 w 15300"/>
                <a:gd name="T13" fmla="*/ 0 h 14"/>
                <a:gd name="T14" fmla="*/ 15300 w 15300"/>
                <a:gd name="T15" fmla="*/ 14 h 14"/>
              </a:gdLst>
              <a:ahLst/>
              <a:cxnLst>
                <a:cxn ang="T8">
                  <a:pos x="T0" y="T1"/>
                </a:cxn>
                <a:cxn ang="T9">
                  <a:pos x="T2" y="T3"/>
                </a:cxn>
                <a:cxn ang="T10">
                  <a:pos x="T4" y="T5"/>
                </a:cxn>
                <a:cxn ang="T11">
                  <a:pos x="T6" y="T7"/>
                </a:cxn>
              </a:cxnLst>
              <a:rect l="T12" t="T13" r="T14" b="T15"/>
              <a:pathLst>
                <a:path w="15300" h="14">
                  <a:moveTo>
                    <a:pt x="15300" y="14"/>
                  </a:moveTo>
                  <a:lnTo>
                    <a:pt x="15300" y="0"/>
                  </a:lnTo>
                  <a:lnTo>
                    <a:pt x="0" y="14"/>
                  </a:lnTo>
                  <a:lnTo>
                    <a:pt x="1530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1" name="Freeform 45"/>
            <p:cNvSpPr>
              <a:spLocks/>
            </p:cNvSpPr>
            <p:nvPr/>
          </p:nvSpPr>
          <p:spPr bwMode="auto">
            <a:xfrm>
              <a:off x="2899" y="3610"/>
              <a:ext cx="2550" cy="2"/>
            </a:xfrm>
            <a:custGeom>
              <a:avLst/>
              <a:gdLst>
                <a:gd name="T0" fmla="*/ 2 w 15300"/>
                <a:gd name="T1" fmla="*/ 0 h 14"/>
                <a:gd name="T2" fmla="*/ 0 w 15300"/>
                <a:gd name="T3" fmla="*/ 0 h 14"/>
                <a:gd name="T4" fmla="*/ 0 w 15300"/>
                <a:gd name="T5" fmla="*/ 0 h 14"/>
                <a:gd name="T6" fmla="*/ 2 w 15300"/>
                <a:gd name="T7" fmla="*/ 0 h 14"/>
                <a:gd name="T8" fmla="*/ 0 60000 65536"/>
                <a:gd name="T9" fmla="*/ 0 60000 65536"/>
                <a:gd name="T10" fmla="*/ 0 60000 65536"/>
                <a:gd name="T11" fmla="*/ 0 60000 65536"/>
                <a:gd name="T12" fmla="*/ 0 w 15300"/>
                <a:gd name="T13" fmla="*/ 0 h 14"/>
                <a:gd name="T14" fmla="*/ 15300 w 15300"/>
                <a:gd name="T15" fmla="*/ 14 h 14"/>
              </a:gdLst>
              <a:ahLst/>
              <a:cxnLst>
                <a:cxn ang="T8">
                  <a:pos x="T0" y="T1"/>
                </a:cxn>
                <a:cxn ang="T9">
                  <a:pos x="T2" y="T3"/>
                </a:cxn>
                <a:cxn ang="T10">
                  <a:pos x="T4" y="T5"/>
                </a:cxn>
                <a:cxn ang="T11">
                  <a:pos x="T6" y="T7"/>
                </a:cxn>
              </a:cxnLst>
              <a:rect l="T12" t="T13" r="T14" b="T15"/>
              <a:pathLst>
                <a:path w="15300" h="14">
                  <a:moveTo>
                    <a:pt x="15300" y="0"/>
                  </a:moveTo>
                  <a:lnTo>
                    <a:pt x="0" y="14"/>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2" name="Rectangle 46"/>
            <p:cNvSpPr>
              <a:spLocks noChangeArrowheads="1"/>
            </p:cNvSpPr>
            <p:nvPr/>
          </p:nvSpPr>
          <p:spPr bwMode="auto">
            <a:xfrm>
              <a:off x="2899" y="3610"/>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83" name="Freeform 47"/>
            <p:cNvSpPr>
              <a:spLocks/>
            </p:cNvSpPr>
            <p:nvPr/>
          </p:nvSpPr>
          <p:spPr bwMode="auto">
            <a:xfrm>
              <a:off x="2899" y="1999"/>
              <a:ext cx="2550" cy="3"/>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4" name="Freeform 48"/>
            <p:cNvSpPr>
              <a:spLocks/>
            </p:cNvSpPr>
            <p:nvPr/>
          </p:nvSpPr>
          <p:spPr bwMode="auto">
            <a:xfrm>
              <a:off x="2899" y="1999"/>
              <a:ext cx="2550" cy="3"/>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5" name="Rectangle 49"/>
            <p:cNvSpPr>
              <a:spLocks noChangeArrowheads="1"/>
            </p:cNvSpPr>
            <p:nvPr/>
          </p:nvSpPr>
          <p:spPr bwMode="auto">
            <a:xfrm>
              <a:off x="2899" y="1999"/>
              <a:ext cx="2550"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86" name="Freeform 50"/>
            <p:cNvSpPr>
              <a:spLocks/>
            </p:cNvSpPr>
            <p:nvPr/>
          </p:nvSpPr>
          <p:spPr bwMode="auto">
            <a:xfrm>
              <a:off x="2899" y="2022"/>
              <a:ext cx="2550" cy="1"/>
            </a:xfrm>
            <a:custGeom>
              <a:avLst/>
              <a:gdLst>
                <a:gd name="T0" fmla="*/ 2 w 15300"/>
                <a:gd name="T1" fmla="*/ 0 h 6"/>
                <a:gd name="T2" fmla="*/ 2 w 15300"/>
                <a:gd name="T3" fmla="*/ 0 h 6"/>
                <a:gd name="T4" fmla="*/ 0 w 15300"/>
                <a:gd name="T5" fmla="*/ 0 h 6"/>
                <a:gd name="T6" fmla="*/ 2 w 15300"/>
                <a:gd name="T7" fmla="*/ 0 h 6"/>
                <a:gd name="T8" fmla="*/ 0 60000 65536"/>
                <a:gd name="T9" fmla="*/ 0 60000 65536"/>
                <a:gd name="T10" fmla="*/ 0 60000 65536"/>
                <a:gd name="T11" fmla="*/ 0 60000 65536"/>
                <a:gd name="T12" fmla="*/ 0 w 15300"/>
                <a:gd name="T13" fmla="*/ 0 h 6"/>
                <a:gd name="T14" fmla="*/ 15300 w 15300"/>
                <a:gd name="T15" fmla="*/ 6 h 6"/>
              </a:gdLst>
              <a:ahLst/>
              <a:cxnLst>
                <a:cxn ang="T8">
                  <a:pos x="T0" y="T1"/>
                </a:cxn>
                <a:cxn ang="T9">
                  <a:pos x="T2" y="T3"/>
                </a:cxn>
                <a:cxn ang="T10">
                  <a:pos x="T4" y="T5"/>
                </a:cxn>
                <a:cxn ang="T11">
                  <a:pos x="T6" y="T7"/>
                </a:cxn>
              </a:cxnLst>
              <a:rect l="T12" t="T13" r="T14" b="T15"/>
              <a:pathLst>
                <a:path w="15300" h="6">
                  <a:moveTo>
                    <a:pt x="15300" y="6"/>
                  </a:moveTo>
                  <a:lnTo>
                    <a:pt x="15300" y="0"/>
                  </a:lnTo>
                  <a:lnTo>
                    <a:pt x="0" y="6"/>
                  </a:lnTo>
                  <a:lnTo>
                    <a:pt x="1530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7" name="Freeform 51"/>
            <p:cNvSpPr>
              <a:spLocks/>
            </p:cNvSpPr>
            <p:nvPr/>
          </p:nvSpPr>
          <p:spPr bwMode="auto">
            <a:xfrm>
              <a:off x="2899" y="2022"/>
              <a:ext cx="2550" cy="1"/>
            </a:xfrm>
            <a:custGeom>
              <a:avLst/>
              <a:gdLst>
                <a:gd name="T0" fmla="*/ 2 w 15300"/>
                <a:gd name="T1" fmla="*/ 0 h 6"/>
                <a:gd name="T2" fmla="*/ 0 w 15300"/>
                <a:gd name="T3" fmla="*/ 0 h 6"/>
                <a:gd name="T4" fmla="*/ 0 w 15300"/>
                <a:gd name="T5" fmla="*/ 0 h 6"/>
                <a:gd name="T6" fmla="*/ 2 w 15300"/>
                <a:gd name="T7" fmla="*/ 0 h 6"/>
                <a:gd name="T8" fmla="*/ 0 60000 65536"/>
                <a:gd name="T9" fmla="*/ 0 60000 65536"/>
                <a:gd name="T10" fmla="*/ 0 60000 65536"/>
                <a:gd name="T11" fmla="*/ 0 60000 65536"/>
                <a:gd name="T12" fmla="*/ 0 w 15300"/>
                <a:gd name="T13" fmla="*/ 0 h 6"/>
                <a:gd name="T14" fmla="*/ 15300 w 15300"/>
                <a:gd name="T15" fmla="*/ 6 h 6"/>
              </a:gdLst>
              <a:ahLst/>
              <a:cxnLst>
                <a:cxn ang="T8">
                  <a:pos x="T0" y="T1"/>
                </a:cxn>
                <a:cxn ang="T9">
                  <a:pos x="T2" y="T3"/>
                </a:cxn>
                <a:cxn ang="T10">
                  <a:pos x="T4" y="T5"/>
                </a:cxn>
                <a:cxn ang="T11">
                  <a:pos x="T6" y="T7"/>
                </a:cxn>
              </a:cxnLst>
              <a:rect l="T12" t="T13" r="T14" b="T15"/>
              <a:pathLst>
                <a:path w="15300" h="6">
                  <a:moveTo>
                    <a:pt x="15300" y="0"/>
                  </a:moveTo>
                  <a:lnTo>
                    <a:pt x="0" y="6"/>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88" name="Rectangle 52"/>
            <p:cNvSpPr>
              <a:spLocks noChangeArrowheads="1"/>
            </p:cNvSpPr>
            <p:nvPr/>
          </p:nvSpPr>
          <p:spPr bwMode="auto">
            <a:xfrm>
              <a:off x="2899" y="2022"/>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89" name="Freeform 53"/>
            <p:cNvSpPr>
              <a:spLocks/>
            </p:cNvSpPr>
            <p:nvPr/>
          </p:nvSpPr>
          <p:spPr bwMode="auto">
            <a:xfrm>
              <a:off x="2899" y="2268"/>
              <a:ext cx="2550" cy="2"/>
            </a:xfrm>
            <a:custGeom>
              <a:avLst/>
              <a:gdLst>
                <a:gd name="T0" fmla="*/ 2 w 15300"/>
                <a:gd name="T1" fmla="*/ 0 h 13"/>
                <a:gd name="T2" fmla="*/ 2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13"/>
                  </a:moveTo>
                  <a:lnTo>
                    <a:pt x="15300" y="0"/>
                  </a:lnTo>
                  <a:lnTo>
                    <a:pt x="0" y="13"/>
                  </a:lnTo>
                  <a:lnTo>
                    <a:pt x="153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0" name="Freeform 54"/>
            <p:cNvSpPr>
              <a:spLocks/>
            </p:cNvSpPr>
            <p:nvPr/>
          </p:nvSpPr>
          <p:spPr bwMode="auto">
            <a:xfrm>
              <a:off x="2899" y="2268"/>
              <a:ext cx="2550" cy="2"/>
            </a:xfrm>
            <a:custGeom>
              <a:avLst/>
              <a:gdLst>
                <a:gd name="T0" fmla="*/ 2 w 15300"/>
                <a:gd name="T1" fmla="*/ 0 h 13"/>
                <a:gd name="T2" fmla="*/ 0 w 15300"/>
                <a:gd name="T3" fmla="*/ 0 h 13"/>
                <a:gd name="T4" fmla="*/ 0 w 15300"/>
                <a:gd name="T5" fmla="*/ 0 h 13"/>
                <a:gd name="T6" fmla="*/ 2 w 15300"/>
                <a:gd name="T7" fmla="*/ 0 h 13"/>
                <a:gd name="T8" fmla="*/ 0 60000 65536"/>
                <a:gd name="T9" fmla="*/ 0 60000 65536"/>
                <a:gd name="T10" fmla="*/ 0 60000 65536"/>
                <a:gd name="T11" fmla="*/ 0 60000 65536"/>
                <a:gd name="T12" fmla="*/ 0 w 15300"/>
                <a:gd name="T13" fmla="*/ 0 h 13"/>
                <a:gd name="T14" fmla="*/ 15300 w 15300"/>
                <a:gd name="T15" fmla="*/ 13 h 13"/>
              </a:gdLst>
              <a:ahLst/>
              <a:cxnLst>
                <a:cxn ang="T8">
                  <a:pos x="T0" y="T1"/>
                </a:cxn>
                <a:cxn ang="T9">
                  <a:pos x="T2" y="T3"/>
                </a:cxn>
                <a:cxn ang="T10">
                  <a:pos x="T4" y="T5"/>
                </a:cxn>
                <a:cxn ang="T11">
                  <a:pos x="T6" y="T7"/>
                </a:cxn>
              </a:cxnLst>
              <a:rect l="T12" t="T13" r="T14" b="T15"/>
              <a:pathLst>
                <a:path w="15300" h="13">
                  <a:moveTo>
                    <a:pt x="15300" y="0"/>
                  </a:moveTo>
                  <a:lnTo>
                    <a:pt x="0" y="13"/>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1" name="Rectangle 55"/>
            <p:cNvSpPr>
              <a:spLocks noChangeArrowheads="1"/>
            </p:cNvSpPr>
            <p:nvPr/>
          </p:nvSpPr>
          <p:spPr bwMode="auto">
            <a:xfrm>
              <a:off x="2899" y="2268"/>
              <a:ext cx="255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92" name="Freeform 56"/>
            <p:cNvSpPr>
              <a:spLocks/>
            </p:cNvSpPr>
            <p:nvPr/>
          </p:nvSpPr>
          <p:spPr bwMode="auto">
            <a:xfrm>
              <a:off x="2899" y="2246"/>
              <a:ext cx="2550" cy="1"/>
            </a:xfrm>
            <a:custGeom>
              <a:avLst/>
              <a:gdLst>
                <a:gd name="T0" fmla="*/ 2 w 15300"/>
                <a:gd name="T1" fmla="*/ 0 h 7"/>
                <a:gd name="T2" fmla="*/ 2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7"/>
                  </a:moveTo>
                  <a:lnTo>
                    <a:pt x="15300" y="0"/>
                  </a:lnTo>
                  <a:lnTo>
                    <a:pt x="0" y="7"/>
                  </a:lnTo>
                  <a:lnTo>
                    <a:pt x="1530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3" name="Freeform 57"/>
            <p:cNvSpPr>
              <a:spLocks/>
            </p:cNvSpPr>
            <p:nvPr/>
          </p:nvSpPr>
          <p:spPr bwMode="auto">
            <a:xfrm>
              <a:off x="2899" y="2246"/>
              <a:ext cx="2550" cy="1"/>
            </a:xfrm>
            <a:custGeom>
              <a:avLst/>
              <a:gdLst>
                <a:gd name="T0" fmla="*/ 2 w 15300"/>
                <a:gd name="T1" fmla="*/ 0 h 7"/>
                <a:gd name="T2" fmla="*/ 0 w 15300"/>
                <a:gd name="T3" fmla="*/ 0 h 7"/>
                <a:gd name="T4" fmla="*/ 0 w 15300"/>
                <a:gd name="T5" fmla="*/ 0 h 7"/>
                <a:gd name="T6" fmla="*/ 2 w 15300"/>
                <a:gd name="T7" fmla="*/ 0 h 7"/>
                <a:gd name="T8" fmla="*/ 0 60000 65536"/>
                <a:gd name="T9" fmla="*/ 0 60000 65536"/>
                <a:gd name="T10" fmla="*/ 0 60000 65536"/>
                <a:gd name="T11" fmla="*/ 0 60000 65536"/>
                <a:gd name="T12" fmla="*/ 0 w 15300"/>
                <a:gd name="T13" fmla="*/ 0 h 7"/>
                <a:gd name="T14" fmla="*/ 15300 w 15300"/>
                <a:gd name="T15" fmla="*/ 7 h 7"/>
              </a:gdLst>
              <a:ahLst/>
              <a:cxnLst>
                <a:cxn ang="T8">
                  <a:pos x="T0" y="T1"/>
                </a:cxn>
                <a:cxn ang="T9">
                  <a:pos x="T2" y="T3"/>
                </a:cxn>
                <a:cxn ang="T10">
                  <a:pos x="T4" y="T5"/>
                </a:cxn>
                <a:cxn ang="T11">
                  <a:pos x="T6" y="T7"/>
                </a:cxn>
              </a:cxnLst>
              <a:rect l="T12" t="T13" r="T14" b="T15"/>
              <a:pathLst>
                <a:path w="15300" h="7">
                  <a:moveTo>
                    <a:pt x="15300" y="0"/>
                  </a:moveTo>
                  <a:lnTo>
                    <a:pt x="0" y="7"/>
                  </a:lnTo>
                  <a:lnTo>
                    <a:pt x="0" y="0"/>
                  </a:lnTo>
                  <a:lnTo>
                    <a:pt x="15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4" name="Rectangle 58"/>
            <p:cNvSpPr>
              <a:spLocks noChangeArrowheads="1"/>
            </p:cNvSpPr>
            <p:nvPr/>
          </p:nvSpPr>
          <p:spPr bwMode="auto">
            <a:xfrm>
              <a:off x="2899" y="2246"/>
              <a:ext cx="2550"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95" name="Freeform 59"/>
            <p:cNvSpPr>
              <a:spLocks/>
            </p:cNvSpPr>
            <p:nvPr/>
          </p:nvSpPr>
          <p:spPr bwMode="auto">
            <a:xfrm>
              <a:off x="2855"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6" name="Freeform 60"/>
            <p:cNvSpPr>
              <a:spLocks/>
            </p:cNvSpPr>
            <p:nvPr/>
          </p:nvSpPr>
          <p:spPr bwMode="auto">
            <a:xfrm>
              <a:off x="2855"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7" name="Rectangle 61"/>
            <p:cNvSpPr>
              <a:spLocks noChangeArrowheads="1"/>
            </p:cNvSpPr>
            <p:nvPr/>
          </p:nvSpPr>
          <p:spPr bwMode="auto">
            <a:xfrm>
              <a:off x="2855"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98" name="Freeform 62"/>
            <p:cNvSpPr>
              <a:spLocks/>
            </p:cNvSpPr>
            <p:nvPr/>
          </p:nvSpPr>
          <p:spPr bwMode="auto">
            <a:xfrm>
              <a:off x="2823" y="4169"/>
              <a:ext cx="5" cy="11"/>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0" y="0"/>
                  </a:moveTo>
                  <a:lnTo>
                    <a:pt x="14" y="0"/>
                  </a:lnTo>
                  <a:lnTo>
                    <a:pt x="29"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99" name="Freeform 63"/>
            <p:cNvSpPr>
              <a:spLocks/>
            </p:cNvSpPr>
            <p:nvPr/>
          </p:nvSpPr>
          <p:spPr bwMode="auto">
            <a:xfrm>
              <a:off x="2826" y="4169"/>
              <a:ext cx="4" cy="11"/>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0" y="0"/>
                  </a:moveTo>
                  <a:lnTo>
                    <a:pt x="15" y="69"/>
                  </a:lnTo>
                  <a:lnTo>
                    <a:pt x="24"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0" name="Freeform 64"/>
            <p:cNvSpPr>
              <a:spLocks/>
            </p:cNvSpPr>
            <p:nvPr/>
          </p:nvSpPr>
          <p:spPr bwMode="auto">
            <a:xfrm>
              <a:off x="2823" y="4169"/>
              <a:ext cx="7"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4" y="0"/>
                  </a:lnTo>
                  <a:lnTo>
                    <a:pt x="38" y="59"/>
                  </a:lnTo>
                  <a:lnTo>
                    <a:pt x="29"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01" name="Freeform 65"/>
            <p:cNvSpPr>
              <a:spLocks/>
            </p:cNvSpPr>
            <p:nvPr/>
          </p:nvSpPr>
          <p:spPr bwMode="auto">
            <a:xfrm>
              <a:off x="2828" y="4178"/>
              <a:ext cx="12" cy="7"/>
            </a:xfrm>
            <a:custGeom>
              <a:avLst/>
              <a:gdLst>
                <a:gd name="T0" fmla="*/ 0 w 69"/>
                <a:gd name="T1" fmla="*/ 0 h 39"/>
                <a:gd name="T2" fmla="*/ 0 w 69"/>
                <a:gd name="T3" fmla="*/ 0 h 39"/>
                <a:gd name="T4" fmla="*/ 0 w 69"/>
                <a:gd name="T5" fmla="*/ 0 h 39"/>
                <a:gd name="T6" fmla="*/ 0 w 69"/>
                <a:gd name="T7" fmla="*/ 0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10"/>
                  </a:moveTo>
                  <a:lnTo>
                    <a:pt x="9" y="0"/>
                  </a:lnTo>
                  <a:lnTo>
                    <a:pt x="69"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2" name="Freeform 66"/>
            <p:cNvSpPr>
              <a:spLocks/>
            </p:cNvSpPr>
            <p:nvPr/>
          </p:nvSpPr>
          <p:spPr bwMode="auto">
            <a:xfrm>
              <a:off x="2830" y="4178"/>
              <a:ext cx="10" cy="7"/>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3" name="Freeform 67"/>
            <p:cNvSpPr>
              <a:spLocks/>
            </p:cNvSpPr>
            <p:nvPr/>
          </p:nvSpPr>
          <p:spPr bwMode="auto">
            <a:xfrm>
              <a:off x="2828"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10"/>
                  </a:moveTo>
                  <a:lnTo>
                    <a:pt x="9" y="0"/>
                  </a:lnTo>
                  <a:lnTo>
                    <a:pt x="69" y="25"/>
                  </a:lnTo>
                  <a:lnTo>
                    <a:pt x="69"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04" name="Freeform 68"/>
            <p:cNvSpPr>
              <a:spLocks/>
            </p:cNvSpPr>
            <p:nvPr/>
          </p:nvSpPr>
          <p:spPr bwMode="auto">
            <a:xfrm>
              <a:off x="2840" y="4180"/>
              <a:ext cx="11" cy="5"/>
            </a:xfrm>
            <a:custGeom>
              <a:avLst/>
              <a:gdLst>
                <a:gd name="T0" fmla="*/ 0 w 68"/>
                <a:gd name="T1" fmla="*/ 0 h 29"/>
                <a:gd name="T2" fmla="*/ 0 w 68"/>
                <a:gd name="T3" fmla="*/ 0 h 29"/>
                <a:gd name="T4" fmla="*/ 0 w 68"/>
                <a:gd name="T5" fmla="*/ 0 h 29"/>
                <a:gd name="T6" fmla="*/ 0 w 68"/>
                <a:gd name="T7" fmla="*/ 0 h 29"/>
                <a:gd name="T8" fmla="*/ 0 60000 65536"/>
                <a:gd name="T9" fmla="*/ 0 60000 65536"/>
                <a:gd name="T10" fmla="*/ 0 60000 65536"/>
                <a:gd name="T11" fmla="*/ 0 60000 65536"/>
                <a:gd name="T12" fmla="*/ 0 w 68"/>
                <a:gd name="T13" fmla="*/ 0 h 29"/>
                <a:gd name="T14" fmla="*/ 68 w 68"/>
                <a:gd name="T15" fmla="*/ 29 h 29"/>
              </a:gdLst>
              <a:ahLst/>
              <a:cxnLst>
                <a:cxn ang="T8">
                  <a:pos x="T0" y="T1"/>
                </a:cxn>
                <a:cxn ang="T9">
                  <a:pos x="T2" y="T3"/>
                </a:cxn>
                <a:cxn ang="T10">
                  <a:pos x="T4" y="T5"/>
                </a:cxn>
                <a:cxn ang="T11">
                  <a:pos x="T6" y="T7"/>
                </a:cxn>
              </a:cxnLst>
              <a:rect l="T12" t="T13" r="T14" b="T15"/>
              <a:pathLst>
                <a:path w="68" h="29">
                  <a:moveTo>
                    <a:pt x="0" y="29"/>
                  </a:moveTo>
                  <a:lnTo>
                    <a:pt x="0" y="15"/>
                  </a:lnTo>
                  <a:lnTo>
                    <a:pt x="68"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5" name="Freeform 69"/>
            <p:cNvSpPr>
              <a:spLocks/>
            </p:cNvSpPr>
            <p:nvPr/>
          </p:nvSpPr>
          <p:spPr bwMode="auto">
            <a:xfrm>
              <a:off x="2840" y="4178"/>
              <a:ext cx="11" cy="4"/>
            </a:xfrm>
            <a:custGeom>
              <a:avLst/>
              <a:gdLst>
                <a:gd name="T0" fmla="*/ 0 w 68"/>
                <a:gd name="T1" fmla="*/ 0 h 25"/>
                <a:gd name="T2" fmla="*/ 0 w 68"/>
                <a:gd name="T3" fmla="*/ 0 h 25"/>
                <a:gd name="T4" fmla="*/ 0 w 68"/>
                <a:gd name="T5" fmla="*/ 0 h 25"/>
                <a:gd name="T6" fmla="*/ 0 w 68"/>
                <a:gd name="T7" fmla="*/ 0 h 25"/>
                <a:gd name="T8" fmla="*/ 0 60000 65536"/>
                <a:gd name="T9" fmla="*/ 0 60000 65536"/>
                <a:gd name="T10" fmla="*/ 0 60000 65536"/>
                <a:gd name="T11" fmla="*/ 0 60000 65536"/>
                <a:gd name="T12" fmla="*/ 0 w 68"/>
                <a:gd name="T13" fmla="*/ 0 h 25"/>
                <a:gd name="T14" fmla="*/ 68 w 68"/>
                <a:gd name="T15" fmla="*/ 25 h 25"/>
              </a:gdLst>
              <a:ahLst/>
              <a:cxnLst>
                <a:cxn ang="T8">
                  <a:pos x="T0" y="T1"/>
                </a:cxn>
                <a:cxn ang="T9">
                  <a:pos x="T2" y="T3"/>
                </a:cxn>
                <a:cxn ang="T10">
                  <a:pos x="T4" y="T5"/>
                </a:cxn>
                <a:cxn ang="T11">
                  <a:pos x="T6" y="T7"/>
                </a:cxn>
              </a:cxnLst>
              <a:rect l="T12" t="T13" r="T14" b="T15"/>
              <a:pathLst>
                <a:path w="68" h="25">
                  <a:moveTo>
                    <a:pt x="0" y="25"/>
                  </a:moveTo>
                  <a:lnTo>
                    <a:pt x="68"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6" name="Freeform 70"/>
            <p:cNvSpPr>
              <a:spLocks/>
            </p:cNvSpPr>
            <p:nvPr/>
          </p:nvSpPr>
          <p:spPr bwMode="auto">
            <a:xfrm>
              <a:off x="2840" y="4178"/>
              <a:ext cx="11" cy="7"/>
            </a:xfrm>
            <a:custGeom>
              <a:avLst/>
              <a:gdLst>
                <a:gd name="T0" fmla="*/ 0 w 68"/>
                <a:gd name="T1" fmla="*/ 0 h 39"/>
                <a:gd name="T2" fmla="*/ 0 w 68"/>
                <a:gd name="T3" fmla="*/ 0 h 39"/>
                <a:gd name="T4" fmla="*/ 0 w 68"/>
                <a:gd name="T5" fmla="*/ 0 h 39"/>
                <a:gd name="T6" fmla="*/ 0 w 68"/>
                <a:gd name="T7" fmla="*/ 0 h 39"/>
                <a:gd name="T8" fmla="*/ 0 w 68"/>
                <a:gd name="T9" fmla="*/ 0 h 39"/>
                <a:gd name="T10" fmla="*/ 0 60000 65536"/>
                <a:gd name="T11" fmla="*/ 0 60000 65536"/>
                <a:gd name="T12" fmla="*/ 0 60000 65536"/>
                <a:gd name="T13" fmla="*/ 0 60000 65536"/>
                <a:gd name="T14" fmla="*/ 0 60000 65536"/>
                <a:gd name="T15" fmla="*/ 0 w 68"/>
                <a:gd name="T16" fmla="*/ 0 h 39"/>
                <a:gd name="T17" fmla="*/ 68 w 68"/>
                <a:gd name="T18" fmla="*/ 39 h 39"/>
              </a:gdLst>
              <a:ahLst/>
              <a:cxnLst>
                <a:cxn ang="T10">
                  <a:pos x="T0" y="T1"/>
                </a:cxn>
                <a:cxn ang="T11">
                  <a:pos x="T2" y="T3"/>
                </a:cxn>
                <a:cxn ang="T12">
                  <a:pos x="T4" y="T5"/>
                </a:cxn>
                <a:cxn ang="T13">
                  <a:pos x="T6" y="T7"/>
                </a:cxn>
                <a:cxn ang="T14">
                  <a:pos x="T8" y="T9"/>
                </a:cxn>
              </a:cxnLst>
              <a:rect l="T15" t="T16" r="T17" b="T18"/>
              <a:pathLst>
                <a:path w="68" h="39">
                  <a:moveTo>
                    <a:pt x="0" y="39"/>
                  </a:moveTo>
                  <a:lnTo>
                    <a:pt x="0" y="25"/>
                  </a:lnTo>
                  <a:lnTo>
                    <a:pt x="59" y="0"/>
                  </a:lnTo>
                  <a:lnTo>
                    <a:pt x="68"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07" name="Freeform 71"/>
            <p:cNvSpPr>
              <a:spLocks/>
            </p:cNvSpPr>
            <p:nvPr/>
          </p:nvSpPr>
          <p:spPr bwMode="auto">
            <a:xfrm>
              <a:off x="2850"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9" y="69"/>
                  </a:moveTo>
                  <a:lnTo>
                    <a:pt x="0" y="59"/>
                  </a:lnTo>
                  <a:lnTo>
                    <a:pt x="38" y="0"/>
                  </a:lnTo>
                  <a:lnTo>
                    <a:pt x="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8" name="Freeform 72"/>
            <p:cNvSpPr>
              <a:spLocks/>
            </p:cNvSpPr>
            <p:nvPr/>
          </p:nvSpPr>
          <p:spPr bwMode="auto">
            <a:xfrm>
              <a:off x="2850" y="4169"/>
              <a:ext cx="6" cy="9"/>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4"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09" name="Freeform 73"/>
            <p:cNvSpPr>
              <a:spLocks/>
            </p:cNvSpPr>
            <p:nvPr/>
          </p:nvSpPr>
          <p:spPr bwMode="auto">
            <a:xfrm>
              <a:off x="2850"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9" y="69"/>
                  </a:moveTo>
                  <a:lnTo>
                    <a:pt x="0" y="59"/>
                  </a:lnTo>
                  <a:lnTo>
                    <a:pt x="24" y="0"/>
                  </a:lnTo>
                  <a:lnTo>
                    <a:pt x="38" y="0"/>
                  </a:lnTo>
                  <a:lnTo>
                    <a:pt x="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10" name="Freeform 74"/>
            <p:cNvSpPr>
              <a:spLocks/>
            </p:cNvSpPr>
            <p:nvPr/>
          </p:nvSpPr>
          <p:spPr bwMode="auto">
            <a:xfrm>
              <a:off x="2821" y="4157"/>
              <a:ext cx="5" cy="12"/>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29" y="69"/>
                  </a:moveTo>
                  <a:lnTo>
                    <a:pt x="15" y="69"/>
                  </a:lnTo>
                  <a:lnTo>
                    <a:pt x="0" y="0"/>
                  </a:lnTo>
                  <a:lnTo>
                    <a:pt x="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1" name="Freeform 75"/>
            <p:cNvSpPr>
              <a:spLocks/>
            </p:cNvSpPr>
            <p:nvPr/>
          </p:nvSpPr>
          <p:spPr bwMode="auto">
            <a:xfrm>
              <a:off x="2819" y="4157"/>
              <a:ext cx="4" cy="12"/>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24" y="69"/>
                  </a:moveTo>
                  <a:lnTo>
                    <a:pt x="9" y="0"/>
                  </a:lnTo>
                  <a:lnTo>
                    <a:pt x="0" y="9"/>
                  </a:lnTo>
                  <a:lnTo>
                    <a:pt x="24"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2" name="Freeform 76"/>
            <p:cNvSpPr>
              <a:spLocks/>
            </p:cNvSpPr>
            <p:nvPr/>
          </p:nvSpPr>
          <p:spPr bwMode="auto">
            <a:xfrm>
              <a:off x="2819" y="4157"/>
              <a:ext cx="7"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38" y="69"/>
                  </a:moveTo>
                  <a:lnTo>
                    <a:pt x="24" y="69"/>
                  </a:lnTo>
                  <a:lnTo>
                    <a:pt x="0" y="9"/>
                  </a:lnTo>
                  <a:lnTo>
                    <a:pt x="9" y="0"/>
                  </a:lnTo>
                  <a:lnTo>
                    <a:pt x="38"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13" name="Freeform 77"/>
            <p:cNvSpPr>
              <a:spLocks/>
            </p:cNvSpPr>
            <p:nvPr/>
          </p:nvSpPr>
          <p:spPr bwMode="auto">
            <a:xfrm>
              <a:off x="2810" y="4152"/>
              <a:ext cx="11" cy="7"/>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9"/>
                  </a:moveTo>
                  <a:lnTo>
                    <a:pt x="60" y="38"/>
                  </a:lnTo>
                  <a:lnTo>
                    <a:pt x="0" y="0"/>
                  </a:lnTo>
                  <a:lnTo>
                    <a:pt x="6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4" name="Freeform 78"/>
            <p:cNvSpPr>
              <a:spLocks/>
            </p:cNvSpPr>
            <p:nvPr/>
          </p:nvSpPr>
          <p:spPr bwMode="auto">
            <a:xfrm>
              <a:off x="2810" y="4152"/>
              <a:ext cx="9" cy="7"/>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4"/>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5" name="Freeform 79"/>
            <p:cNvSpPr>
              <a:spLocks/>
            </p:cNvSpPr>
            <p:nvPr/>
          </p:nvSpPr>
          <p:spPr bwMode="auto">
            <a:xfrm>
              <a:off x="2810" y="4152"/>
              <a:ext cx="11"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9"/>
                  </a:moveTo>
                  <a:lnTo>
                    <a:pt x="60" y="38"/>
                  </a:lnTo>
                  <a:lnTo>
                    <a:pt x="0" y="14"/>
                  </a:lnTo>
                  <a:lnTo>
                    <a:pt x="0" y="0"/>
                  </a:lnTo>
                  <a:lnTo>
                    <a:pt x="69" y="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16" name="Freeform 80"/>
            <p:cNvSpPr>
              <a:spLocks/>
            </p:cNvSpPr>
            <p:nvPr/>
          </p:nvSpPr>
          <p:spPr bwMode="auto">
            <a:xfrm>
              <a:off x="2798" y="4152"/>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7" name="Freeform 81"/>
            <p:cNvSpPr>
              <a:spLocks/>
            </p:cNvSpPr>
            <p:nvPr/>
          </p:nvSpPr>
          <p:spPr bwMode="auto">
            <a:xfrm>
              <a:off x="2798" y="4154"/>
              <a:ext cx="12" cy="5"/>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9"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18" name="Freeform 82"/>
            <p:cNvSpPr>
              <a:spLocks/>
            </p:cNvSpPr>
            <p:nvPr/>
          </p:nvSpPr>
          <p:spPr bwMode="auto">
            <a:xfrm>
              <a:off x="2798" y="4152"/>
              <a:ext cx="12"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4"/>
                  </a:lnTo>
                  <a:lnTo>
                    <a:pt x="9" y="38"/>
                  </a:lnTo>
                  <a:lnTo>
                    <a:pt x="0" y="29"/>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19" name="Freeform 83"/>
            <p:cNvSpPr>
              <a:spLocks/>
            </p:cNvSpPr>
            <p:nvPr/>
          </p:nvSpPr>
          <p:spPr bwMode="auto">
            <a:xfrm>
              <a:off x="2793" y="4157"/>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29" y="0"/>
                  </a:moveTo>
                  <a:lnTo>
                    <a:pt x="38" y="9"/>
                  </a:lnTo>
                  <a:lnTo>
                    <a:pt x="0" y="69"/>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0" name="Freeform 84"/>
            <p:cNvSpPr>
              <a:spLocks/>
            </p:cNvSpPr>
            <p:nvPr/>
          </p:nvSpPr>
          <p:spPr bwMode="auto">
            <a:xfrm>
              <a:off x="2793" y="4159"/>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4"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1" name="Freeform 85"/>
            <p:cNvSpPr>
              <a:spLocks/>
            </p:cNvSpPr>
            <p:nvPr/>
          </p:nvSpPr>
          <p:spPr bwMode="auto">
            <a:xfrm>
              <a:off x="2793" y="4157"/>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29" y="0"/>
                  </a:moveTo>
                  <a:lnTo>
                    <a:pt x="38" y="9"/>
                  </a:lnTo>
                  <a:lnTo>
                    <a:pt x="14" y="69"/>
                  </a:lnTo>
                  <a:lnTo>
                    <a:pt x="0" y="69"/>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22" name="Freeform 86"/>
            <p:cNvSpPr>
              <a:spLocks/>
            </p:cNvSpPr>
            <p:nvPr/>
          </p:nvSpPr>
          <p:spPr bwMode="auto">
            <a:xfrm>
              <a:off x="2735" y="4167"/>
              <a:ext cx="59" cy="3"/>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3" name="Freeform 87"/>
            <p:cNvSpPr>
              <a:spLocks/>
            </p:cNvSpPr>
            <p:nvPr/>
          </p:nvSpPr>
          <p:spPr bwMode="auto">
            <a:xfrm>
              <a:off x="2735" y="4167"/>
              <a:ext cx="59" cy="3"/>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4" name="Rectangle 88"/>
            <p:cNvSpPr>
              <a:spLocks noChangeArrowheads="1"/>
            </p:cNvSpPr>
            <p:nvPr/>
          </p:nvSpPr>
          <p:spPr bwMode="auto">
            <a:xfrm>
              <a:off x="2735"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825" name="Freeform 89"/>
            <p:cNvSpPr>
              <a:spLocks/>
            </p:cNvSpPr>
            <p:nvPr/>
          </p:nvSpPr>
          <p:spPr bwMode="auto">
            <a:xfrm>
              <a:off x="3002" y="2355"/>
              <a:ext cx="451" cy="537"/>
            </a:xfrm>
            <a:custGeom>
              <a:avLst/>
              <a:gdLst>
                <a:gd name="T0" fmla="*/ 0 w 2703"/>
                <a:gd name="T1" fmla="*/ 0 h 3226"/>
                <a:gd name="T2" fmla="*/ 0 w 2703"/>
                <a:gd name="T3" fmla="*/ 0 h 3226"/>
                <a:gd name="T4" fmla="*/ 0 w 2703"/>
                <a:gd name="T5" fmla="*/ 0 h 3226"/>
                <a:gd name="T6" fmla="*/ 0 w 2703"/>
                <a:gd name="T7" fmla="*/ 0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2703" y="4"/>
                  </a:moveTo>
                  <a:lnTo>
                    <a:pt x="2698" y="0"/>
                  </a:lnTo>
                  <a:lnTo>
                    <a:pt x="0" y="3226"/>
                  </a:lnTo>
                  <a:lnTo>
                    <a:pt x="27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6" name="Freeform 90"/>
            <p:cNvSpPr>
              <a:spLocks/>
            </p:cNvSpPr>
            <p:nvPr/>
          </p:nvSpPr>
          <p:spPr bwMode="auto">
            <a:xfrm>
              <a:off x="3001" y="2355"/>
              <a:ext cx="451" cy="537"/>
            </a:xfrm>
            <a:custGeom>
              <a:avLst/>
              <a:gdLst>
                <a:gd name="T0" fmla="*/ 0 w 2703"/>
                <a:gd name="T1" fmla="*/ 0 h 3226"/>
                <a:gd name="T2" fmla="*/ 0 w 2703"/>
                <a:gd name="T3" fmla="*/ 0 h 3226"/>
                <a:gd name="T4" fmla="*/ 0 w 2703"/>
                <a:gd name="T5" fmla="*/ 0 h 3226"/>
                <a:gd name="T6" fmla="*/ 0 w 2703"/>
                <a:gd name="T7" fmla="*/ 0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2703" y="0"/>
                  </a:moveTo>
                  <a:lnTo>
                    <a:pt x="5" y="3226"/>
                  </a:lnTo>
                  <a:lnTo>
                    <a:pt x="0" y="3222"/>
                  </a:lnTo>
                  <a:lnTo>
                    <a:pt x="27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7" name="Freeform 91"/>
            <p:cNvSpPr>
              <a:spLocks/>
            </p:cNvSpPr>
            <p:nvPr/>
          </p:nvSpPr>
          <p:spPr bwMode="auto">
            <a:xfrm>
              <a:off x="3001" y="2355"/>
              <a:ext cx="452" cy="537"/>
            </a:xfrm>
            <a:custGeom>
              <a:avLst/>
              <a:gdLst>
                <a:gd name="T0" fmla="*/ 0 w 2708"/>
                <a:gd name="T1" fmla="*/ 0 h 3226"/>
                <a:gd name="T2" fmla="*/ 0 w 2708"/>
                <a:gd name="T3" fmla="*/ 0 h 3226"/>
                <a:gd name="T4" fmla="*/ 0 w 2708"/>
                <a:gd name="T5" fmla="*/ 0 h 3226"/>
                <a:gd name="T6" fmla="*/ 0 w 2708"/>
                <a:gd name="T7" fmla="*/ 0 h 3226"/>
                <a:gd name="T8" fmla="*/ 0 w 2708"/>
                <a:gd name="T9" fmla="*/ 0 h 3226"/>
                <a:gd name="T10" fmla="*/ 0 60000 65536"/>
                <a:gd name="T11" fmla="*/ 0 60000 65536"/>
                <a:gd name="T12" fmla="*/ 0 60000 65536"/>
                <a:gd name="T13" fmla="*/ 0 60000 65536"/>
                <a:gd name="T14" fmla="*/ 0 60000 65536"/>
                <a:gd name="T15" fmla="*/ 0 w 2708"/>
                <a:gd name="T16" fmla="*/ 0 h 3226"/>
                <a:gd name="T17" fmla="*/ 2708 w 2708"/>
                <a:gd name="T18" fmla="*/ 3226 h 3226"/>
              </a:gdLst>
              <a:ahLst/>
              <a:cxnLst>
                <a:cxn ang="T10">
                  <a:pos x="T0" y="T1"/>
                </a:cxn>
                <a:cxn ang="T11">
                  <a:pos x="T2" y="T3"/>
                </a:cxn>
                <a:cxn ang="T12">
                  <a:pos x="T4" y="T5"/>
                </a:cxn>
                <a:cxn ang="T13">
                  <a:pos x="T6" y="T7"/>
                </a:cxn>
                <a:cxn ang="T14">
                  <a:pos x="T8" y="T9"/>
                </a:cxn>
              </a:cxnLst>
              <a:rect l="T15" t="T16" r="T17" b="T18"/>
              <a:pathLst>
                <a:path w="2708" h="3226">
                  <a:moveTo>
                    <a:pt x="2708" y="4"/>
                  </a:moveTo>
                  <a:lnTo>
                    <a:pt x="2703" y="0"/>
                  </a:lnTo>
                  <a:lnTo>
                    <a:pt x="0" y="3222"/>
                  </a:lnTo>
                  <a:lnTo>
                    <a:pt x="5" y="3226"/>
                  </a:lnTo>
                  <a:lnTo>
                    <a:pt x="2708"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28" name="Freeform 92"/>
            <p:cNvSpPr>
              <a:spLocks/>
            </p:cNvSpPr>
            <p:nvPr/>
          </p:nvSpPr>
          <p:spPr bwMode="auto">
            <a:xfrm>
              <a:off x="3002" y="2355"/>
              <a:ext cx="275" cy="328"/>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1652" y="4"/>
                  </a:moveTo>
                  <a:lnTo>
                    <a:pt x="1647" y="0"/>
                  </a:lnTo>
                  <a:lnTo>
                    <a:pt x="0" y="1973"/>
                  </a:lnTo>
                  <a:lnTo>
                    <a:pt x="165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29" name="Freeform 93"/>
            <p:cNvSpPr>
              <a:spLocks/>
            </p:cNvSpPr>
            <p:nvPr/>
          </p:nvSpPr>
          <p:spPr bwMode="auto">
            <a:xfrm>
              <a:off x="3001" y="2355"/>
              <a:ext cx="276" cy="328"/>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1652" y="0"/>
                  </a:moveTo>
                  <a:lnTo>
                    <a:pt x="5" y="1973"/>
                  </a:lnTo>
                  <a:lnTo>
                    <a:pt x="0" y="1969"/>
                  </a:lnTo>
                  <a:lnTo>
                    <a:pt x="16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0" name="Freeform 94"/>
            <p:cNvSpPr>
              <a:spLocks/>
            </p:cNvSpPr>
            <p:nvPr/>
          </p:nvSpPr>
          <p:spPr bwMode="auto">
            <a:xfrm>
              <a:off x="3001" y="2355"/>
              <a:ext cx="276" cy="328"/>
            </a:xfrm>
            <a:custGeom>
              <a:avLst/>
              <a:gdLst>
                <a:gd name="T0" fmla="*/ 0 w 1657"/>
                <a:gd name="T1" fmla="*/ 0 h 1973"/>
                <a:gd name="T2" fmla="*/ 0 w 1657"/>
                <a:gd name="T3" fmla="*/ 0 h 1973"/>
                <a:gd name="T4" fmla="*/ 0 w 1657"/>
                <a:gd name="T5" fmla="*/ 0 h 1973"/>
                <a:gd name="T6" fmla="*/ 0 w 1657"/>
                <a:gd name="T7" fmla="*/ 0 h 1973"/>
                <a:gd name="T8" fmla="*/ 0 w 1657"/>
                <a:gd name="T9" fmla="*/ 0 h 1973"/>
                <a:gd name="T10" fmla="*/ 0 60000 65536"/>
                <a:gd name="T11" fmla="*/ 0 60000 65536"/>
                <a:gd name="T12" fmla="*/ 0 60000 65536"/>
                <a:gd name="T13" fmla="*/ 0 60000 65536"/>
                <a:gd name="T14" fmla="*/ 0 60000 65536"/>
                <a:gd name="T15" fmla="*/ 0 w 1657"/>
                <a:gd name="T16" fmla="*/ 0 h 1973"/>
                <a:gd name="T17" fmla="*/ 1657 w 1657"/>
                <a:gd name="T18" fmla="*/ 1973 h 1973"/>
              </a:gdLst>
              <a:ahLst/>
              <a:cxnLst>
                <a:cxn ang="T10">
                  <a:pos x="T0" y="T1"/>
                </a:cxn>
                <a:cxn ang="T11">
                  <a:pos x="T2" y="T3"/>
                </a:cxn>
                <a:cxn ang="T12">
                  <a:pos x="T4" y="T5"/>
                </a:cxn>
                <a:cxn ang="T13">
                  <a:pos x="T6" y="T7"/>
                </a:cxn>
                <a:cxn ang="T14">
                  <a:pos x="T8" y="T9"/>
                </a:cxn>
              </a:cxnLst>
              <a:rect l="T15" t="T16" r="T17" b="T18"/>
              <a:pathLst>
                <a:path w="1657" h="1973">
                  <a:moveTo>
                    <a:pt x="1657" y="4"/>
                  </a:moveTo>
                  <a:lnTo>
                    <a:pt x="1652" y="0"/>
                  </a:lnTo>
                  <a:lnTo>
                    <a:pt x="0" y="1969"/>
                  </a:lnTo>
                  <a:lnTo>
                    <a:pt x="5" y="1973"/>
                  </a:lnTo>
                  <a:lnTo>
                    <a:pt x="165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31" name="Freeform 95"/>
            <p:cNvSpPr>
              <a:spLocks/>
            </p:cNvSpPr>
            <p:nvPr/>
          </p:nvSpPr>
          <p:spPr bwMode="auto">
            <a:xfrm>
              <a:off x="5539"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2" name="Freeform 96"/>
            <p:cNvSpPr>
              <a:spLocks/>
            </p:cNvSpPr>
            <p:nvPr/>
          </p:nvSpPr>
          <p:spPr bwMode="auto">
            <a:xfrm>
              <a:off x="5539" y="4167"/>
              <a:ext cx="59"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3" name="Rectangle 97"/>
            <p:cNvSpPr>
              <a:spLocks noChangeArrowheads="1"/>
            </p:cNvSpPr>
            <p:nvPr/>
          </p:nvSpPr>
          <p:spPr bwMode="auto">
            <a:xfrm>
              <a:off x="5539" y="4167"/>
              <a:ext cx="59"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834" name="Freeform 98"/>
            <p:cNvSpPr>
              <a:spLocks/>
            </p:cNvSpPr>
            <p:nvPr/>
          </p:nvSpPr>
          <p:spPr bwMode="auto">
            <a:xfrm>
              <a:off x="5508" y="4169"/>
              <a:ext cx="4" cy="11"/>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5" name="Freeform 99"/>
            <p:cNvSpPr>
              <a:spLocks/>
            </p:cNvSpPr>
            <p:nvPr/>
          </p:nvSpPr>
          <p:spPr bwMode="auto">
            <a:xfrm>
              <a:off x="5510" y="4169"/>
              <a:ext cx="4" cy="11"/>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6" name="Freeform 100"/>
            <p:cNvSpPr>
              <a:spLocks/>
            </p:cNvSpPr>
            <p:nvPr/>
          </p:nvSpPr>
          <p:spPr bwMode="auto">
            <a:xfrm>
              <a:off x="5508"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37" name="Freeform 101"/>
            <p:cNvSpPr>
              <a:spLocks/>
            </p:cNvSpPr>
            <p:nvPr/>
          </p:nvSpPr>
          <p:spPr bwMode="auto">
            <a:xfrm>
              <a:off x="5512" y="4178"/>
              <a:ext cx="12" cy="7"/>
            </a:xfrm>
            <a:custGeom>
              <a:avLst/>
              <a:gdLst>
                <a:gd name="T0" fmla="*/ 0 w 69"/>
                <a:gd name="T1" fmla="*/ 0 h 39"/>
                <a:gd name="T2" fmla="*/ 0 w 69"/>
                <a:gd name="T3" fmla="*/ 0 h 39"/>
                <a:gd name="T4" fmla="*/ 0 w 69"/>
                <a:gd name="T5" fmla="*/ 0 h 39"/>
                <a:gd name="T6" fmla="*/ 0 w 69"/>
                <a:gd name="T7" fmla="*/ 0 h 39"/>
                <a:gd name="T8" fmla="*/ 0 60000 65536"/>
                <a:gd name="T9" fmla="*/ 0 60000 65536"/>
                <a:gd name="T10" fmla="*/ 0 60000 65536"/>
                <a:gd name="T11" fmla="*/ 0 60000 65536"/>
                <a:gd name="T12" fmla="*/ 0 w 69"/>
                <a:gd name="T13" fmla="*/ 0 h 39"/>
                <a:gd name="T14" fmla="*/ 69 w 69"/>
                <a:gd name="T15" fmla="*/ 39 h 39"/>
              </a:gdLst>
              <a:ahLst/>
              <a:cxnLst>
                <a:cxn ang="T8">
                  <a:pos x="T0" y="T1"/>
                </a:cxn>
                <a:cxn ang="T9">
                  <a:pos x="T2" y="T3"/>
                </a:cxn>
                <a:cxn ang="T10">
                  <a:pos x="T4" y="T5"/>
                </a:cxn>
                <a:cxn ang="T11">
                  <a:pos x="T6" y="T7"/>
                </a:cxn>
              </a:cxnLst>
              <a:rect l="T12" t="T13" r="T14" b="T15"/>
              <a:pathLst>
                <a:path w="69" h="39">
                  <a:moveTo>
                    <a:pt x="0" y="10"/>
                  </a:moveTo>
                  <a:lnTo>
                    <a:pt x="10" y="0"/>
                  </a:lnTo>
                  <a:lnTo>
                    <a:pt x="69"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8" name="Freeform 102"/>
            <p:cNvSpPr>
              <a:spLocks/>
            </p:cNvSpPr>
            <p:nvPr/>
          </p:nvSpPr>
          <p:spPr bwMode="auto">
            <a:xfrm>
              <a:off x="5514" y="4178"/>
              <a:ext cx="10" cy="7"/>
            </a:xfrm>
            <a:custGeom>
              <a:avLst/>
              <a:gdLst>
                <a:gd name="T0" fmla="*/ 0 w 59"/>
                <a:gd name="T1" fmla="*/ 0 h 39"/>
                <a:gd name="T2" fmla="*/ 0 w 59"/>
                <a:gd name="T3" fmla="*/ 0 h 39"/>
                <a:gd name="T4" fmla="*/ 0 w 59"/>
                <a:gd name="T5" fmla="*/ 0 h 39"/>
                <a:gd name="T6" fmla="*/ 0 w 59"/>
                <a:gd name="T7" fmla="*/ 0 h 39"/>
                <a:gd name="T8" fmla="*/ 0 60000 65536"/>
                <a:gd name="T9" fmla="*/ 0 60000 65536"/>
                <a:gd name="T10" fmla="*/ 0 60000 65536"/>
                <a:gd name="T11" fmla="*/ 0 60000 65536"/>
                <a:gd name="T12" fmla="*/ 0 w 59"/>
                <a:gd name="T13" fmla="*/ 0 h 39"/>
                <a:gd name="T14" fmla="*/ 59 w 59"/>
                <a:gd name="T15" fmla="*/ 39 h 39"/>
              </a:gdLst>
              <a:ahLst/>
              <a:cxnLst>
                <a:cxn ang="T8">
                  <a:pos x="T0" y="T1"/>
                </a:cxn>
                <a:cxn ang="T9">
                  <a:pos x="T2" y="T3"/>
                </a:cxn>
                <a:cxn ang="T10">
                  <a:pos x="T4" y="T5"/>
                </a:cxn>
                <a:cxn ang="T11">
                  <a:pos x="T6" y="T7"/>
                </a:cxn>
              </a:cxnLst>
              <a:rect l="T12" t="T13" r="T14" b="T15"/>
              <a:pathLst>
                <a:path w="59" h="39">
                  <a:moveTo>
                    <a:pt x="0" y="0"/>
                  </a:moveTo>
                  <a:lnTo>
                    <a:pt x="59" y="39"/>
                  </a:lnTo>
                  <a:lnTo>
                    <a:pt x="59"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39" name="Freeform 103"/>
            <p:cNvSpPr>
              <a:spLocks/>
            </p:cNvSpPr>
            <p:nvPr/>
          </p:nvSpPr>
          <p:spPr bwMode="auto">
            <a:xfrm>
              <a:off x="5512"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10"/>
                  </a:moveTo>
                  <a:lnTo>
                    <a:pt x="10" y="0"/>
                  </a:lnTo>
                  <a:lnTo>
                    <a:pt x="69" y="25"/>
                  </a:lnTo>
                  <a:lnTo>
                    <a:pt x="69"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40" name="Freeform 104"/>
            <p:cNvSpPr>
              <a:spLocks/>
            </p:cNvSpPr>
            <p:nvPr/>
          </p:nvSpPr>
          <p:spPr bwMode="auto">
            <a:xfrm>
              <a:off x="5524" y="4180"/>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0" y="29"/>
                  </a:moveTo>
                  <a:lnTo>
                    <a:pt x="0" y="15"/>
                  </a:lnTo>
                  <a:lnTo>
                    <a:pt x="69"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1" name="Freeform 105"/>
            <p:cNvSpPr>
              <a:spLocks/>
            </p:cNvSpPr>
            <p:nvPr/>
          </p:nvSpPr>
          <p:spPr bwMode="auto">
            <a:xfrm>
              <a:off x="5524" y="4178"/>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2" name="Freeform 106"/>
            <p:cNvSpPr>
              <a:spLocks/>
            </p:cNvSpPr>
            <p:nvPr/>
          </p:nvSpPr>
          <p:spPr bwMode="auto">
            <a:xfrm>
              <a:off x="5524" y="4178"/>
              <a:ext cx="12" cy="7"/>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39"/>
                  </a:moveTo>
                  <a:lnTo>
                    <a:pt x="0" y="25"/>
                  </a:lnTo>
                  <a:lnTo>
                    <a:pt x="59" y="0"/>
                  </a:lnTo>
                  <a:lnTo>
                    <a:pt x="69"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43" name="Freeform 107"/>
            <p:cNvSpPr>
              <a:spLocks/>
            </p:cNvSpPr>
            <p:nvPr/>
          </p:nvSpPr>
          <p:spPr bwMode="auto">
            <a:xfrm>
              <a:off x="5534"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4" name="Freeform 108"/>
            <p:cNvSpPr>
              <a:spLocks/>
            </p:cNvSpPr>
            <p:nvPr/>
          </p:nvSpPr>
          <p:spPr bwMode="auto">
            <a:xfrm>
              <a:off x="5534" y="4169"/>
              <a:ext cx="6" cy="9"/>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5" name="Freeform 109"/>
            <p:cNvSpPr>
              <a:spLocks/>
            </p:cNvSpPr>
            <p:nvPr/>
          </p:nvSpPr>
          <p:spPr bwMode="auto">
            <a:xfrm>
              <a:off x="5534"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46" name="Freeform 110"/>
            <p:cNvSpPr>
              <a:spLocks/>
            </p:cNvSpPr>
            <p:nvPr/>
          </p:nvSpPr>
          <p:spPr bwMode="auto">
            <a:xfrm>
              <a:off x="5505" y="4157"/>
              <a:ext cx="5" cy="12"/>
            </a:xfrm>
            <a:custGeom>
              <a:avLst/>
              <a:gdLst>
                <a:gd name="T0" fmla="*/ 0 w 29"/>
                <a:gd name="T1" fmla="*/ 0 h 69"/>
                <a:gd name="T2" fmla="*/ 0 w 29"/>
                <a:gd name="T3" fmla="*/ 0 h 69"/>
                <a:gd name="T4" fmla="*/ 0 w 29"/>
                <a:gd name="T5" fmla="*/ 0 h 69"/>
                <a:gd name="T6" fmla="*/ 0 w 29"/>
                <a:gd name="T7" fmla="*/ 0 h 69"/>
                <a:gd name="T8" fmla="*/ 0 60000 65536"/>
                <a:gd name="T9" fmla="*/ 0 60000 65536"/>
                <a:gd name="T10" fmla="*/ 0 60000 65536"/>
                <a:gd name="T11" fmla="*/ 0 60000 65536"/>
                <a:gd name="T12" fmla="*/ 0 w 29"/>
                <a:gd name="T13" fmla="*/ 0 h 69"/>
                <a:gd name="T14" fmla="*/ 29 w 29"/>
                <a:gd name="T15" fmla="*/ 69 h 69"/>
              </a:gdLst>
              <a:ahLst/>
              <a:cxnLst>
                <a:cxn ang="T8">
                  <a:pos x="T0" y="T1"/>
                </a:cxn>
                <a:cxn ang="T9">
                  <a:pos x="T2" y="T3"/>
                </a:cxn>
                <a:cxn ang="T10">
                  <a:pos x="T4" y="T5"/>
                </a:cxn>
                <a:cxn ang="T11">
                  <a:pos x="T6" y="T7"/>
                </a:cxn>
              </a:cxnLst>
              <a:rect l="T12" t="T13" r="T14" b="T15"/>
              <a:pathLst>
                <a:path w="29" h="69">
                  <a:moveTo>
                    <a:pt x="29" y="69"/>
                  </a:moveTo>
                  <a:lnTo>
                    <a:pt x="16" y="69"/>
                  </a:lnTo>
                  <a:lnTo>
                    <a:pt x="0" y="0"/>
                  </a:lnTo>
                  <a:lnTo>
                    <a:pt x="2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7" name="Freeform 111"/>
            <p:cNvSpPr>
              <a:spLocks/>
            </p:cNvSpPr>
            <p:nvPr/>
          </p:nvSpPr>
          <p:spPr bwMode="auto">
            <a:xfrm>
              <a:off x="5504" y="4157"/>
              <a:ext cx="4" cy="12"/>
            </a:xfrm>
            <a:custGeom>
              <a:avLst/>
              <a:gdLst>
                <a:gd name="T0" fmla="*/ 0 w 26"/>
                <a:gd name="T1" fmla="*/ 0 h 69"/>
                <a:gd name="T2" fmla="*/ 0 w 26"/>
                <a:gd name="T3" fmla="*/ 0 h 69"/>
                <a:gd name="T4" fmla="*/ 0 w 26"/>
                <a:gd name="T5" fmla="*/ 0 h 69"/>
                <a:gd name="T6" fmla="*/ 0 w 26"/>
                <a:gd name="T7" fmla="*/ 0 h 69"/>
                <a:gd name="T8" fmla="*/ 0 60000 65536"/>
                <a:gd name="T9" fmla="*/ 0 60000 65536"/>
                <a:gd name="T10" fmla="*/ 0 60000 65536"/>
                <a:gd name="T11" fmla="*/ 0 60000 65536"/>
                <a:gd name="T12" fmla="*/ 0 w 26"/>
                <a:gd name="T13" fmla="*/ 0 h 69"/>
                <a:gd name="T14" fmla="*/ 26 w 26"/>
                <a:gd name="T15" fmla="*/ 69 h 69"/>
              </a:gdLst>
              <a:ahLst/>
              <a:cxnLst>
                <a:cxn ang="T8">
                  <a:pos x="T0" y="T1"/>
                </a:cxn>
                <a:cxn ang="T9">
                  <a:pos x="T2" y="T3"/>
                </a:cxn>
                <a:cxn ang="T10">
                  <a:pos x="T4" y="T5"/>
                </a:cxn>
                <a:cxn ang="T11">
                  <a:pos x="T6" y="T7"/>
                </a:cxn>
              </a:cxnLst>
              <a:rect l="T12" t="T13" r="T14" b="T15"/>
              <a:pathLst>
                <a:path w="26" h="69">
                  <a:moveTo>
                    <a:pt x="26" y="69"/>
                  </a:moveTo>
                  <a:lnTo>
                    <a:pt x="10" y="0"/>
                  </a:lnTo>
                  <a:lnTo>
                    <a:pt x="0" y="9"/>
                  </a:lnTo>
                  <a:lnTo>
                    <a:pt x="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48" name="Freeform 112"/>
            <p:cNvSpPr>
              <a:spLocks/>
            </p:cNvSpPr>
            <p:nvPr/>
          </p:nvSpPr>
          <p:spPr bwMode="auto">
            <a:xfrm>
              <a:off x="5504" y="4157"/>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39" y="69"/>
                  </a:moveTo>
                  <a:lnTo>
                    <a:pt x="26" y="69"/>
                  </a:lnTo>
                  <a:lnTo>
                    <a:pt x="0" y="9"/>
                  </a:lnTo>
                  <a:lnTo>
                    <a:pt x="10" y="0"/>
                  </a:lnTo>
                  <a:lnTo>
                    <a:pt x="3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49" name="Freeform 113"/>
            <p:cNvSpPr>
              <a:spLocks/>
            </p:cNvSpPr>
            <p:nvPr/>
          </p:nvSpPr>
          <p:spPr bwMode="auto">
            <a:xfrm>
              <a:off x="5494" y="4152"/>
              <a:ext cx="11" cy="7"/>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9"/>
                  </a:moveTo>
                  <a:lnTo>
                    <a:pt x="59" y="38"/>
                  </a:lnTo>
                  <a:lnTo>
                    <a:pt x="0" y="0"/>
                  </a:lnTo>
                  <a:lnTo>
                    <a:pt x="6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0" name="Freeform 114"/>
            <p:cNvSpPr>
              <a:spLocks/>
            </p:cNvSpPr>
            <p:nvPr/>
          </p:nvSpPr>
          <p:spPr bwMode="auto">
            <a:xfrm>
              <a:off x="5494" y="4152"/>
              <a:ext cx="10" cy="7"/>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59" y="38"/>
                  </a:moveTo>
                  <a:lnTo>
                    <a:pt x="0" y="0"/>
                  </a:lnTo>
                  <a:lnTo>
                    <a:pt x="0" y="14"/>
                  </a:lnTo>
                  <a:lnTo>
                    <a:pt x="5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1" name="Freeform 115"/>
            <p:cNvSpPr>
              <a:spLocks/>
            </p:cNvSpPr>
            <p:nvPr/>
          </p:nvSpPr>
          <p:spPr bwMode="auto">
            <a:xfrm>
              <a:off x="5494" y="4152"/>
              <a:ext cx="11"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9"/>
                  </a:moveTo>
                  <a:lnTo>
                    <a:pt x="59" y="38"/>
                  </a:lnTo>
                  <a:lnTo>
                    <a:pt x="0" y="14"/>
                  </a:lnTo>
                  <a:lnTo>
                    <a:pt x="0" y="0"/>
                  </a:lnTo>
                  <a:lnTo>
                    <a:pt x="69" y="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52" name="Freeform 116"/>
            <p:cNvSpPr>
              <a:spLocks/>
            </p:cNvSpPr>
            <p:nvPr/>
          </p:nvSpPr>
          <p:spPr bwMode="auto">
            <a:xfrm>
              <a:off x="5482" y="4152"/>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69" y="0"/>
                  </a:moveTo>
                  <a:lnTo>
                    <a:pt x="69" y="14"/>
                  </a:lnTo>
                  <a:lnTo>
                    <a:pt x="0" y="29"/>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3" name="Freeform 117"/>
            <p:cNvSpPr>
              <a:spLocks/>
            </p:cNvSpPr>
            <p:nvPr/>
          </p:nvSpPr>
          <p:spPr bwMode="auto">
            <a:xfrm>
              <a:off x="5482" y="4154"/>
              <a:ext cx="12" cy="5"/>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10"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4" name="Freeform 118"/>
            <p:cNvSpPr>
              <a:spLocks/>
            </p:cNvSpPr>
            <p:nvPr/>
          </p:nvSpPr>
          <p:spPr bwMode="auto">
            <a:xfrm>
              <a:off x="5482" y="4152"/>
              <a:ext cx="12" cy="7"/>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4"/>
                  </a:lnTo>
                  <a:lnTo>
                    <a:pt x="10" y="38"/>
                  </a:lnTo>
                  <a:lnTo>
                    <a:pt x="0" y="29"/>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55" name="Freeform 119"/>
            <p:cNvSpPr>
              <a:spLocks/>
            </p:cNvSpPr>
            <p:nvPr/>
          </p:nvSpPr>
          <p:spPr bwMode="auto">
            <a:xfrm>
              <a:off x="5477" y="4157"/>
              <a:ext cx="7"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28" y="0"/>
                  </a:moveTo>
                  <a:lnTo>
                    <a:pt x="38" y="9"/>
                  </a:lnTo>
                  <a:lnTo>
                    <a:pt x="0" y="69"/>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6" name="Freeform 120"/>
            <p:cNvSpPr>
              <a:spLocks/>
            </p:cNvSpPr>
            <p:nvPr/>
          </p:nvSpPr>
          <p:spPr bwMode="auto">
            <a:xfrm>
              <a:off x="5477" y="4159"/>
              <a:ext cx="7"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7" name="Freeform 121"/>
            <p:cNvSpPr>
              <a:spLocks/>
            </p:cNvSpPr>
            <p:nvPr/>
          </p:nvSpPr>
          <p:spPr bwMode="auto">
            <a:xfrm>
              <a:off x="5477" y="4157"/>
              <a:ext cx="7"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28" y="0"/>
                  </a:moveTo>
                  <a:lnTo>
                    <a:pt x="38" y="9"/>
                  </a:lnTo>
                  <a:lnTo>
                    <a:pt x="13" y="69"/>
                  </a:lnTo>
                  <a:lnTo>
                    <a:pt x="0" y="69"/>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58" name="Freeform 122"/>
            <p:cNvSpPr>
              <a:spLocks/>
            </p:cNvSpPr>
            <p:nvPr/>
          </p:nvSpPr>
          <p:spPr bwMode="auto">
            <a:xfrm>
              <a:off x="5419" y="4167"/>
              <a:ext cx="60"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59" name="Freeform 123"/>
            <p:cNvSpPr>
              <a:spLocks/>
            </p:cNvSpPr>
            <p:nvPr/>
          </p:nvSpPr>
          <p:spPr bwMode="auto">
            <a:xfrm>
              <a:off x="5419" y="4167"/>
              <a:ext cx="60" cy="3"/>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0" name="Rectangle 124"/>
            <p:cNvSpPr>
              <a:spLocks noChangeArrowheads="1"/>
            </p:cNvSpPr>
            <p:nvPr/>
          </p:nvSpPr>
          <p:spPr bwMode="auto">
            <a:xfrm>
              <a:off x="5419" y="4167"/>
              <a:ext cx="60"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861" name="Freeform 125"/>
            <p:cNvSpPr>
              <a:spLocks/>
            </p:cNvSpPr>
            <p:nvPr/>
          </p:nvSpPr>
          <p:spPr bwMode="auto">
            <a:xfrm>
              <a:off x="4720" y="2779"/>
              <a:ext cx="626" cy="746"/>
            </a:xfrm>
            <a:custGeom>
              <a:avLst/>
              <a:gdLst>
                <a:gd name="T0" fmla="*/ 0 w 3754"/>
                <a:gd name="T1" fmla="*/ 0 h 4479"/>
                <a:gd name="T2" fmla="*/ 0 w 3754"/>
                <a:gd name="T3" fmla="*/ 0 h 4479"/>
                <a:gd name="T4" fmla="*/ 1 w 3754"/>
                <a:gd name="T5" fmla="*/ 0 h 4479"/>
                <a:gd name="T6" fmla="*/ 0 w 3754"/>
                <a:gd name="T7" fmla="*/ 0 h 4479"/>
                <a:gd name="T8" fmla="*/ 0 60000 65536"/>
                <a:gd name="T9" fmla="*/ 0 60000 65536"/>
                <a:gd name="T10" fmla="*/ 0 60000 65536"/>
                <a:gd name="T11" fmla="*/ 0 60000 65536"/>
                <a:gd name="T12" fmla="*/ 0 w 3754"/>
                <a:gd name="T13" fmla="*/ 0 h 4479"/>
                <a:gd name="T14" fmla="*/ 3754 w 3754"/>
                <a:gd name="T15" fmla="*/ 4479 h 4479"/>
              </a:gdLst>
              <a:ahLst/>
              <a:cxnLst>
                <a:cxn ang="T8">
                  <a:pos x="T0" y="T1"/>
                </a:cxn>
                <a:cxn ang="T9">
                  <a:pos x="T2" y="T3"/>
                </a:cxn>
                <a:cxn ang="T10">
                  <a:pos x="T4" y="T5"/>
                </a:cxn>
                <a:cxn ang="T11">
                  <a:pos x="T6" y="T7"/>
                </a:cxn>
              </a:cxnLst>
              <a:rect l="T12" t="T13" r="T14" b="T15"/>
              <a:pathLst>
                <a:path w="3754" h="4479">
                  <a:moveTo>
                    <a:pt x="0" y="4474"/>
                  </a:moveTo>
                  <a:lnTo>
                    <a:pt x="5" y="4479"/>
                  </a:lnTo>
                  <a:lnTo>
                    <a:pt x="3754" y="0"/>
                  </a:lnTo>
                  <a:lnTo>
                    <a:pt x="0" y="44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2" name="Freeform 126"/>
            <p:cNvSpPr>
              <a:spLocks/>
            </p:cNvSpPr>
            <p:nvPr/>
          </p:nvSpPr>
          <p:spPr bwMode="auto">
            <a:xfrm>
              <a:off x="4721" y="2779"/>
              <a:ext cx="626" cy="746"/>
            </a:xfrm>
            <a:custGeom>
              <a:avLst/>
              <a:gdLst>
                <a:gd name="T0" fmla="*/ 0 w 3754"/>
                <a:gd name="T1" fmla="*/ 0 h 4479"/>
                <a:gd name="T2" fmla="*/ 1 w 3754"/>
                <a:gd name="T3" fmla="*/ 0 h 4479"/>
                <a:gd name="T4" fmla="*/ 1 w 3754"/>
                <a:gd name="T5" fmla="*/ 0 h 4479"/>
                <a:gd name="T6" fmla="*/ 0 w 3754"/>
                <a:gd name="T7" fmla="*/ 0 h 4479"/>
                <a:gd name="T8" fmla="*/ 0 60000 65536"/>
                <a:gd name="T9" fmla="*/ 0 60000 65536"/>
                <a:gd name="T10" fmla="*/ 0 60000 65536"/>
                <a:gd name="T11" fmla="*/ 0 60000 65536"/>
                <a:gd name="T12" fmla="*/ 0 w 3754"/>
                <a:gd name="T13" fmla="*/ 0 h 4479"/>
                <a:gd name="T14" fmla="*/ 3754 w 3754"/>
                <a:gd name="T15" fmla="*/ 4479 h 4479"/>
              </a:gdLst>
              <a:ahLst/>
              <a:cxnLst>
                <a:cxn ang="T8">
                  <a:pos x="T0" y="T1"/>
                </a:cxn>
                <a:cxn ang="T9">
                  <a:pos x="T2" y="T3"/>
                </a:cxn>
                <a:cxn ang="T10">
                  <a:pos x="T4" y="T5"/>
                </a:cxn>
                <a:cxn ang="T11">
                  <a:pos x="T6" y="T7"/>
                </a:cxn>
              </a:cxnLst>
              <a:rect l="T12" t="T13" r="T14" b="T15"/>
              <a:pathLst>
                <a:path w="3754" h="4479">
                  <a:moveTo>
                    <a:pt x="0" y="4479"/>
                  </a:moveTo>
                  <a:lnTo>
                    <a:pt x="3749" y="0"/>
                  </a:lnTo>
                  <a:lnTo>
                    <a:pt x="3754" y="5"/>
                  </a:lnTo>
                  <a:lnTo>
                    <a:pt x="0" y="4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3" name="Freeform 127"/>
            <p:cNvSpPr>
              <a:spLocks/>
            </p:cNvSpPr>
            <p:nvPr/>
          </p:nvSpPr>
          <p:spPr bwMode="auto">
            <a:xfrm>
              <a:off x="4720" y="2779"/>
              <a:ext cx="627" cy="746"/>
            </a:xfrm>
            <a:custGeom>
              <a:avLst/>
              <a:gdLst>
                <a:gd name="T0" fmla="*/ 0 w 3759"/>
                <a:gd name="T1" fmla="*/ 0 h 4479"/>
                <a:gd name="T2" fmla="*/ 0 w 3759"/>
                <a:gd name="T3" fmla="*/ 0 h 4479"/>
                <a:gd name="T4" fmla="*/ 1 w 3759"/>
                <a:gd name="T5" fmla="*/ 0 h 4479"/>
                <a:gd name="T6" fmla="*/ 1 w 3759"/>
                <a:gd name="T7" fmla="*/ 0 h 4479"/>
                <a:gd name="T8" fmla="*/ 0 w 3759"/>
                <a:gd name="T9" fmla="*/ 0 h 4479"/>
                <a:gd name="T10" fmla="*/ 0 60000 65536"/>
                <a:gd name="T11" fmla="*/ 0 60000 65536"/>
                <a:gd name="T12" fmla="*/ 0 60000 65536"/>
                <a:gd name="T13" fmla="*/ 0 60000 65536"/>
                <a:gd name="T14" fmla="*/ 0 60000 65536"/>
                <a:gd name="T15" fmla="*/ 0 w 3759"/>
                <a:gd name="T16" fmla="*/ 0 h 4479"/>
                <a:gd name="T17" fmla="*/ 3759 w 3759"/>
                <a:gd name="T18" fmla="*/ 4479 h 4479"/>
              </a:gdLst>
              <a:ahLst/>
              <a:cxnLst>
                <a:cxn ang="T10">
                  <a:pos x="T0" y="T1"/>
                </a:cxn>
                <a:cxn ang="T11">
                  <a:pos x="T2" y="T3"/>
                </a:cxn>
                <a:cxn ang="T12">
                  <a:pos x="T4" y="T5"/>
                </a:cxn>
                <a:cxn ang="T13">
                  <a:pos x="T6" y="T7"/>
                </a:cxn>
                <a:cxn ang="T14">
                  <a:pos x="T8" y="T9"/>
                </a:cxn>
              </a:cxnLst>
              <a:rect l="T15" t="T16" r="T17" b="T18"/>
              <a:pathLst>
                <a:path w="3759" h="4479">
                  <a:moveTo>
                    <a:pt x="0" y="4474"/>
                  </a:moveTo>
                  <a:lnTo>
                    <a:pt x="5" y="4479"/>
                  </a:lnTo>
                  <a:lnTo>
                    <a:pt x="3759" y="5"/>
                  </a:lnTo>
                  <a:lnTo>
                    <a:pt x="3754" y="0"/>
                  </a:lnTo>
                  <a:lnTo>
                    <a:pt x="0" y="44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64" name="Freeform 128"/>
            <p:cNvSpPr>
              <a:spLocks/>
            </p:cNvSpPr>
            <p:nvPr/>
          </p:nvSpPr>
          <p:spPr bwMode="auto">
            <a:xfrm>
              <a:off x="3859" y="2355"/>
              <a:ext cx="981" cy="1170"/>
            </a:xfrm>
            <a:custGeom>
              <a:avLst/>
              <a:gdLst>
                <a:gd name="T0" fmla="*/ 1 w 5889"/>
                <a:gd name="T1" fmla="*/ 0 h 7022"/>
                <a:gd name="T2" fmla="*/ 1 w 5889"/>
                <a:gd name="T3" fmla="*/ 0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4"/>
                  </a:moveTo>
                  <a:lnTo>
                    <a:pt x="5884" y="0"/>
                  </a:lnTo>
                  <a:lnTo>
                    <a:pt x="0" y="7022"/>
                  </a:lnTo>
                  <a:lnTo>
                    <a:pt x="588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5" name="Freeform 129"/>
            <p:cNvSpPr>
              <a:spLocks/>
            </p:cNvSpPr>
            <p:nvPr/>
          </p:nvSpPr>
          <p:spPr bwMode="auto">
            <a:xfrm>
              <a:off x="3858" y="2355"/>
              <a:ext cx="981" cy="1170"/>
            </a:xfrm>
            <a:custGeom>
              <a:avLst/>
              <a:gdLst>
                <a:gd name="T0" fmla="*/ 1 w 5889"/>
                <a:gd name="T1" fmla="*/ 0 h 7022"/>
                <a:gd name="T2" fmla="*/ 0 w 5889"/>
                <a:gd name="T3" fmla="*/ 1 h 7022"/>
                <a:gd name="T4" fmla="*/ 0 w 5889"/>
                <a:gd name="T5" fmla="*/ 1 h 7022"/>
                <a:gd name="T6" fmla="*/ 1 w 5889"/>
                <a:gd name="T7" fmla="*/ 0 h 7022"/>
                <a:gd name="T8" fmla="*/ 0 60000 65536"/>
                <a:gd name="T9" fmla="*/ 0 60000 65536"/>
                <a:gd name="T10" fmla="*/ 0 60000 65536"/>
                <a:gd name="T11" fmla="*/ 0 60000 65536"/>
                <a:gd name="T12" fmla="*/ 0 w 5889"/>
                <a:gd name="T13" fmla="*/ 0 h 7022"/>
                <a:gd name="T14" fmla="*/ 5889 w 5889"/>
                <a:gd name="T15" fmla="*/ 7022 h 7022"/>
              </a:gdLst>
              <a:ahLst/>
              <a:cxnLst>
                <a:cxn ang="T8">
                  <a:pos x="T0" y="T1"/>
                </a:cxn>
                <a:cxn ang="T9">
                  <a:pos x="T2" y="T3"/>
                </a:cxn>
                <a:cxn ang="T10">
                  <a:pos x="T4" y="T5"/>
                </a:cxn>
                <a:cxn ang="T11">
                  <a:pos x="T6" y="T7"/>
                </a:cxn>
              </a:cxnLst>
              <a:rect l="T12" t="T13" r="T14" b="T15"/>
              <a:pathLst>
                <a:path w="5889" h="7022">
                  <a:moveTo>
                    <a:pt x="5889" y="0"/>
                  </a:moveTo>
                  <a:lnTo>
                    <a:pt x="5" y="7022"/>
                  </a:lnTo>
                  <a:lnTo>
                    <a:pt x="0" y="7017"/>
                  </a:lnTo>
                  <a:lnTo>
                    <a:pt x="58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6" name="Freeform 130"/>
            <p:cNvSpPr>
              <a:spLocks/>
            </p:cNvSpPr>
            <p:nvPr/>
          </p:nvSpPr>
          <p:spPr bwMode="auto">
            <a:xfrm>
              <a:off x="3858" y="2355"/>
              <a:ext cx="982" cy="1170"/>
            </a:xfrm>
            <a:custGeom>
              <a:avLst/>
              <a:gdLst>
                <a:gd name="T0" fmla="*/ 1 w 5894"/>
                <a:gd name="T1" fmla="*/ 0 h 7022"/>
                <a:gd name="T2" fmla="*/ 1 w 5894"/>
                <a:gd name="T3" fmla="*/ 0 h 7022"/>
                <a:gd name="T4" fmla="*/ 0 w 5894"/>
                <a:gd name="T5" fmla="*/ 1 h 7022"/>
                <a:gd name="T6" fmla="*/ 0 w 5894"/>
                <a:gd name="T7" fmla="*/ 1 h 7022"/>
                <a:gd name="T8" fmla="*/ 1 w 5894"/>
                <a:gd name="T9" fmla="*/ 0 h 7022"/>
                <a:gd name="T10" fmla="*/ 0 60000 65536"/>
                <a:gd name="T11" fmla="*/ 0 60000 65536"/>
                <a:gd name="T12" fmla="*/ 0 60000 65536"/>
                <a:gd name="T13" fmla="*/ 0 60000 65536"/>
                <a:gd name="T14" fmla="*/ 0 60000 65536"/>
                <a:gd name="T15" fmla="*/ 0 w 5894"/>
                <a:gd name="T16" fmla="*/ 0 h 7022"/>
                <a:gd name="T17" fmla="*/ 5894 w 5894"/>
                <a:gd name="T18" fmla="*/ 7022 h 7022"/>
              </a:gdLst>
              <a:ahLst/>
              <a:cxnLst>
                <a:cxn ang="T10">
                  <a:pos x="T0" y="T1"/>
                </a:cxn>
                <a:cxn ang="T11">
                  <a:pos x="T2" y="T3"/>
                </a:cxn>
                <a:cxn ang="T12">
                  <a:pos x="T4" y="T5"/>
                </a:cxn>
                <a:cxn ang="T13">
                  <a:pos x="T6" y="T7"/>
                </a:cxn>
                <a:cxn ang="T14">
                  <a:pos x="T8" y="T9"/>
                </a:cxn>
              </a:cxnLst>
              <a:rect l="T15" t="T16" r="T17" b="T18"/>
              <a:pathLst>
                <a:path w="5894" h="7022">
                  <a:moveTo>
                    <a:pt x="5894" y="4"/>
                  </a:moveTo>
                  <a:lnTo>
                    <a:pt x="5889" y="0"/>
                  </a:lnTo>
                  <a:lnTo>
                    <a:pt x="0" y="7017"/>
                  </a:lnTo>
                  <a:lnTo>
                    <a:pt x="5" y="7022"/>
                  </a:lnTo>
                  <a:lnTo>
                    <a:pt x="589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67" name="Freeform 131"/>
            <p:cNvSpPr>
              <a:spLocks/>
            </p:cNvSpPr>
            <p:nvPr/>
          </p:nvSpPr>
          <p:spPr bwMode="auto">
            <a:xfrm>
              <a:off x="3684" y="2355"/>
              <a:ext cx="981" cy="1170"/>
            </a:xfrm>
            <a:custGeom>
              <a:avLst/>
              <a:gdLst>
                <a:gd name="T0" fmla="*/ 1 w 5888"/>
                <a:gd name="T1" fmla="*/ 0 h 7022"/>
                <a:gd name="T2" fmla="*/ 1 w 5888"/>
                <a:gd name="T3" fmla="*/ 0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4"/>
                  </a:moveTo>
                  <a:lnTo>
                    <a:pt x="5883" y="0"/>
                  </a:lnTo>
                  <a:lnTo>
                    <a:pt x="0" y="7022"/>
                  </a:lnTo>
                  <a:lnTo>
                    <a:pt x="588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8" name="Freeform 132"/>
            <p:cNvSpPr>
              <a:spLocks/>
            </p:cNvSpPr>
            <p:nvPr/>
          </p:nvSpPr>
          <p:spPr bwMode="auto">
            <a:xfrm>
              <a:off x="3683" y="2355"/>
              <a:ext cx="981" cy="1170"/>
            </a:xfrm>
            <a:custGeom>
              <a:avLst/>
              <a:gdLst>
                <a:gd name="T0" fmla="*/ 1 w 5888"/>
                <a:gd name="T1" fmla="*/ 0 h 7022"/>
                <a:gd name="T2" fmla="*/ 0 w 5888"/>
                <a:gd name="T3" fmla="*/ 1 h 7022"/>
                <a:gd name="T4" fmla="*/ 0 w 5888"/>
                <a:gd name="T5" fmla="*/ 1 h 7022"/>
                <a:gd name="T6" fmla="*/ 1 w 5888"/>
                <a:gd name="T7" fmla="*/ 0 h 7022"/>
                <a:gd name="T8" fmla="*/ 0 60000 65536"/>
                <a:gd name="T9" fmla="*/ 0 60000 65536"/>
                <a:gd name="T10" fmla="*/ 0 60000 65536"/>
                <a:gd name="T11" fmla="*/ 0 60000 65536"/>
                <a:gd name="T12" fmla="*/ 0 w 5888"/>
                <a:gd name="T13" fmla="*/ 0 h 7022"/>
                <a:gd name="T14" fmla="*/ 5888 w 5888"/>
                <a:gd name="T15" fmla="*/ 7022 h 7022"/>
              </a:gdLst>
              <a:ahLst/>
              <a:cxnLst>
                <a:cxn ang="T8">
                  <a:pos x="T0" y="T1"/>
                </a:cxn>
                <a:cxn ang="T9">
                  <a:pos x="T2" y="T3"/>
                </a:cxn>
                <a:cxn ang="T10">
                  <a:pos x="T4" y="T5"/>
                </a:cxn>
                <a:cxn ang="T11">
                  <a:pos x="T6" y="T7"/>
                </a:cxn>
              </a:cxnLst>
              <a:rect l="T12" t="T13" r="T14" b="T15"/>
              <a:pathLst>
                <a:path w="5888" h="7022">
                  <a:moveTo>
                    <a:pt x="5888" y="0"/>
                  </a:moveTo>
                  <a:lnTo>
                    <a:pt x="5" y="7022"/>
                  </a:lnTo>
                  <a:lnTo>
                    <a:pt x="0" y="7017"/>
                  </a:lnTo>
                  <a:lnTo>
                    <a:pt x="58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69" name="Freeform 133"/>
            <p:cNvSpPr>
              <a:spLocks/>
            </p:cNvSpPr>
            <p:nvPr/>
          </p:nvSpPr>
          <p:spPr bwMode="auto">
            <a:xfrm>
              <a:off x="3683" y="2355"/>
              <a:ext cx="982" cy="1170"/>
            </a:xfrm>
            <a:custGeom>
              <a:avLst/>
              <a:gdLst>
                <a:gd name="T0" fmla="*/ 1 w 5893"/>
                <a:gd name="T1" fmla="*/ 0 h 7022"/>
                <a:gd name="T2" fmla="*/ 1 w 5893"/>
                <a:gd name="T3" fmla="*/ 0 h 7022"/>
                <a:gd name="T4" fmla="*/ 0 w 5893"/>
                <a:gd name="T5" fmla="*/ 1 h 7022"/>
                <a:gd name="T6" fmla="*/ 0 w 5893"/>
                <a:gd name="T7" fmla="*/ 1 h 7022"/>
                <a:gd name="T8" fmla="*/ 1 w 5893"/>
                <a:gd name="T9" fmla="*/ 0 h 7022"/>
                <a:gd name="T10" fmla="*/ 0 60000 65536"/>
                <a:gd name="T11" fmla="*/ 0 60000 65536"/>
                <a:gd name="T12" fmla="*/ 0 60000 65536"/>
                <a:gd name="T13" fmla="*/ 0 60000 65536"/>
                <a:gd name="T14" fmla="*/ 0 60000 65536"/>
                <a:gd name="T15" fmla="*/ 0 w 5893"/>
                <a:gd name="T16" fmla="*/ 0 h 7022"/>
                <a:gd name="T17" fmla="*/ 5893 w 5893"/>
                <a:gd name="T18" fmla="*/ 7022 h 7022"/>
              </a:gdLst>
              <a:ahLst/>
              <a:cxnLst>
                <a:cxn ang="T10">
                  <a:pos x="T0" y="T1"/>
                </a:cxn>
                <a:cxn ang="T11">
                  <a:pos x="T2" y="T3"/>
                </a:cxn>
                <a:cxn ang="T12">
                  <a:pos x="T4" y="T5"/>
                </a:cxn>
                <a:cxn ang="T13">
                  <a:pos x="T6" y="T7"/>
                </a:cxn>
                <a:cxn ang="T14">
                  <a:pos x="T8" y="T9"/>
                </a:cxn>
              </a:cxnLst>
              <a:rect l="T15" t="T16" r="T17" b="T18"/>
              <a:pathLst>
                <a:path w="5893" h="7022">
                  <a:moveTo>
                    <a:pt x="5893" y="4"/>
                  </a:moveTo>
                  <a:lnTo>
                    <a:pt x="5888" y="0"/>
                  </a:lnTo>
                  <a:lnTo>
                    <a:pt x="0" y="7017"/>
                  </a:lnTo>
                  <a:lnTo>
                    <a:pt x="5" y="7022"/>
                  </a:lnTo>
                  <a:lnTo>
                    <a:pt x="5893"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70" name="Freeform 134"/>
            <p:cNvSpPr>
              <a:spLocks/>
            </p:cNvSpPr>
            <p:nvPr/>
          </p:nvSpPr>
          <p:spPr bwMode="auto">
            <a:xfrm>
              <a:off x="4895" y="2987"/>
              <a:ext cx="451" cy="538"/>
            </a:xfrm>
            <a:custGeom>
              <a:avLst/>
              <a:gdLst>
                <a:gd name="T0" fmla="*/ 0 w 2703"/>
                <a:gd name="T1" fmla="*/ 1 h 3226"/>
                <a:gd name="T2" fmla="*/ 0 w 2703"/>
                <a:gd name="T3" fmla="*/ 1 h 3226"/>
                <a:gd name="T4" fmla="*/ 0 w 2703"/>
                <a:gd name="T5" fmla="*/ 0 h 3226"/>
                <a:gd name="T6" fmla="*/ 0 w 2703"/>
                <a:gd name="T7" fmla="*/ 1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0" y="3221"/>
                  </a:moveTo>
                  <a:lnTo>
                    <a:pt x="5" y="3226"/>
                  </a:lnTo>
                  <a:lnTo>
                    <a:pt x="2703" y="0"/>
                  </a:lnTo>
                  <a:lnTo>
                    <a:pt x="0" y="3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1" name="Freeform 135"/>
            <p:cNvSpPr>
              <a:spLocks/>
            </p:cNvSpPr>
            <p:nvPr/>
          </p:nvSpPr>
          <p:spPr bwMode="auto">
            <a:xfrm>
              <a:off x="4896" y="2987"/>
              <a:ext cx="451" cy="538"/>
            </a:xfrm>
            <a:custGeom>
              <a:avLst/>
              <a:gdLst>
                <a:gd name="T0" fmla="*/ 0 w 2703"/>
                <a:gd name="T1" fmla="*/ 1 h 3226"/>
                <a:gd name="T2" fmla="*/ 0 w 2703"/>
                <a:gd name="T3" fmla="*/ 0 h 3226"/>
                <a:gd name="T4" fmla="*/ 0 w 2703"/>
                <a:gd name="T5" fmla="*/ 0 h 3226"/>
                <a:gd name="T6" fmla="*/ 0 w 2703"/>
                <a:gd name="T7" fmla="*/ 1 h 3226"/>
                <a:gd name="T8" fmla="*/ 0 60000 65536"/>
                <a:gd name="T9" fmla="*/ 0 60000 65536"/>
                <a:gd name="T10" fmla="*/ 0 60000 65536"/>
                <a:gd name="T11" fmla="*/ 0 60000 65536"/>
                <a:gd name="T12" fmla="*/ 0 w 2703"/>
                <a:gd name="T13" fmla="*/ 0 h 3226"/>
                <a:gd name="T14" fmla="*/ 2703 w 2703"/>
                <a:gd name="T15" fmla="*/ 3226 h 3226"/>
              </a:gdLst>
              <a:ahLst/>
              <a:cxnLst>
                <a:cxn ang="T8">
                  <a:pos x="T0" y="T1"/>
                </a:cxn>
                <a:cxn ang="T9">
                  <a:pos x="T2" y="T3"/>
                </a:cxn>
                <a:cxn ang="T10">
                  <a:pos x="T4" y="T5"/>
                </a:cxn>
                <a:cxn ang="T11">
                  <a:pos x="T6" y="T7"/>
                </a:cxn>
              </a:cxnLst>
              <a:rect l="T12" t="T13" r="T14" b="T15"/>
              <a:pathLst>
                <a:path w="2703" h="3226">
                  <a:moveTo>
                    <a:pt x="0" y="3226"/>
                  </a:moveTo>
                  <a:lnTo>
                    <a:pt x="2698" y="0"/>
                  </a:lnTo>
                  <a:lnTo>
                    <a:pt x="2703" y="5"/>
                  </a:lnTo>
                  <a:lnTo>
                    <a:pt x="0" y="3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2" name="Freeform 136"/>
            <p:cNvSpPr>
              <a:spLocks/>
            </p:cNvSpPr>
            <p:nvPr/>
          </p:nvSpPr>
          <p:spPr bwMode="auto">
            <a:xfrm>
              <a:off x="4895" y="2987"/>
              <a:ext cx="452" cy="538"/>
            </a:xfrm>
            <a:custGeom>
              <a:avLst/>
              <a:gdLst>
                <a:gd name="T0" fmla="*/ 0 w 2708"/>
                <a:gd name="T1" fmla="*/ 1 h 3226"/>
                <a:gd name="T2" fmla="*/ 0 w 2708"/>
                <a:gd name="T3" fmla="*/ 1 h 3226"/>
                <a:gd name="T4" fmla="*/ 0 w 2708"/>
                <a:gd name="T5" fmla="*/ 0 h 3226"/>
                <a:gd name="T6" fmla="*/ 0 w 2708"/>
                <a:gd name="T7" fmla="*/ 0 h 3226"/>
                <a:gd name="T8" fmla="*/ 0 w 2708"/>
                <a:gd name="T9" fmla="*/ 1 h 3226"/>
                <a:gd name="T10" fmla="*/ 0 60000 65536"/>
                <a:gd name="T11" fmla="*/ 0 60000 65536"/>
                <a:gd name="T12" fmla="*/ 0 60000 65536"/>
                <a:gd name="T13" fmla="*/ 0 60000 65536"/>
                <a:gd name="T14" fmla="*/ 0 60000 65536"/>
                <a:gd name="T15" fmla="*/ 0 w 2708"/>
                <a:gd name="T16" fmla="*/ 0 h 3226"/>
                <a:gd name="T17" fmla="*/ 2708 w 2708"/>
                <a:gd name="T18" fmla="*/ 3226 h 3226"/>
              </a:gdLst>
              <a:ahLst/>
              <a:cxnLst>
                <a:cxn ang="T10">
                  <a:pos x="T0" y="T1"/>
                </a:cxn>
                <a:cxn ang="T11">
                  <a:pos x="T2" y="T3"/>
                </a:cxn>
                <a:cxn ang="T12">
                  <a:pos x="T4" y="T5"/>
                </a:cxn>
                <a:cxn ang="T13">
                  <a:pos x="T6" y="T7"/>
                </a:cxn>
                <a:cxn ang="T14">
                  <a:pos x="T8" y="T9"/>
                </a:cxn>
              </a:cxnLst>
              <a:rect l="T15" t="T16" r="T17" b="T18"/>
              <a:pathLst>
                <a:path w="2708" h="3226">
                  <a:moveTo>
                    <a:pt x="0" y="3221"/>
                  </a:moveTo>
                  <a:lnTo>
                    <a:pt x="5" y="3226"/>
                  </a:lnTo>
                  <a:lnTo>
                    <a:pt x="2708" y="5"/>
                  </a:lnTo>
                  <a:lnTo>
                    <a:pt x="2703" y="0"/>
                  </a:lnTo>
                  <a:lnTo>
                    <a:pt x="0" y="322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73" name="Freeform 137"/>
            <p:cNvSpPr>
              <a:spLocks/>
            </p:cNvSpPr>
            <p:nvPr/>
          </p:nvSpPr>
          <p:spPr bwMode="auto">
            <a:xfrm>
              <a:off x="5070" y="3196"/>
              <a:ext cx="276" cy="329"/>
            </a:xfrm>
            <a:custGeom>
              <a:avLst/>
              <a:gdLst>
                <a:gd name="T0" fmla="*/ 0 w 1652"/>
                <a:gd name="T1" fmla="*/ 0 h 1973"/>
                <a:gd name="T2" fmla="*/ 0 w 1652"/>
                <a:gd name="T3" fmla="*/ 0 h 1973"/>
                <a:gd name="T4" fmla="*/ 0 w 1652"/>
                <a:gd name="T5" fmla="*/ 0 h 1973"/>
                <a:gd name="T6" fmla="*/ 0 w 1652"/>
                <a:gd name="T7" fmla="*/ 0 h 1973"/>
                <a:gd name="T8" fmla="*/ 0 60000 65536"/>
                <a:gd name="T9" fmla="*/ 0 60000 65536"/>
                <a:gd name="T10" fmla="*/ 0 60000 65536"/>
                <a:gd name="T11" fmla="*/ 0 60000 65536"/>
                <a:gd name="T12" fmla="*/ 0 w 1652"/>
                <a:gd name="T13" fmla="*/ 0 h 1973"/>
                <a:gd name="T14" fmla="*/ 1652 w 1652"/>
                <a:gd name="T15" fmla="*/ 1973 h 1973"/>
              </a:gdLst>
              <a:ahLst/>
              <a:cxnLst>
                <a:cxn ang="T8">
                  <a:pos x="T0" y="T1"/>
                </a:cxn>
                <a:cxn ang="T9">
                  <a:pos x="T2" y="T3"/>
                </a:cxn>
                <a:cxn ang="T10">
                  <a:pos x="T4" y="T5"/>
                </a:cxn>
                <a:cxn ang="T11">
                  <a:pos x="T6" y="T7"/>
                </a:cxn>
              </a:cxnLst>
              <a:rect l="T12" t="T13" r="T14" b="T15"/>
              <a:pathLst>
                <a:path w="1652" h="1973">
                  <a:moveTo>
                    <a:pt x="0" y="1968"/>
                  </a:moveTo>
                  <a:lnTo>
                    <a:pt x="6" y="1973"/>
                  </a:lnTo>
                  <a:lnTo>
                    <a:pt x="1652" y="0"/>
                  </a:lnTo>
                  <a:lnTo>
                    <a:pt x="0" y="19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4" name="Freeform 138"/>
            <p:cNvSpPr>
              <a:spLocks/>
            </p:cNvSpPr>
            <p:nvPr/>
          </p:nvSpPr>
          <p:spPr bwMode="auto">
            <a:xfrm>
              <a:off x="5071" y="3196"/>
              <a:ext cx="276" cy="329"/>
            </a:xfrm>
            <a:custGeom>
              <a:avLst/>
              <a:gdLst>
                <a:gd name="T0" fmla="*/ 0 w 1651"/>
                <a:gd name="T1" fmla="*/ 0 h 1973"/>
                <a:gd name="T2" fmla="*/ 0 w 1651"/>
                <a:gd name="T3" fmla="*/ 0 h 1973"/>
                <a:gd name="T4" fmla="*/ 0 w 1651"/>
                <a:gd name="T5" fmla="*/ 0 h 1973"/>
                <a:gd name="T6" fmla="*/ 0 w 1651"/>
                <a:gd name="T7" fmla="*/ 0 h 1973"/>
                <a:gd name="T8" fmla="*/ 0 60000 65536"/>
                <a:gd name="T9" fmla="*/ 0 60000 65536"/>
                <a:gd name="T10" fmla="*/ 0 60000 65536"/>
                <a:gd name="T11" fmla="*/ 0 60000 65536"/>
                <a:gd name="T12" fmla="*/ 0 w 1651"/>
                <a:gd name="T13" fmla="*/ 0 h 1973"/>
                <a:gd name="T14" fmla="*/ 1651 w 1651"/>
                <a:gd name="T15" fmla="*/ 1973 h 1973"/>
              </a:gdLst>
              <a:ahLst/>
              <a:cxnLst>
                <a:cxn ang="T8">
                  <a:pos x="T0" y="T1"/>
                </a:cxn>
                <a:cxn ang="T9">
                  <a:pos x="T2" y="T3"/>
                </a:cxn>
                <a:cxn ang="T10">
                  <a:pos x="T4" y="T5"/>
                </a:cxn>
                <a:cxn ang="T11">
                  <a:pos x="T6" y="T7"/>
                </a:cxn>
              </a:cxnLst>
              <a:rect l="T12" t="T13" r="T14" b="T15"/>
              <a:pathLst>
                <a:path w="1651" h="1973">
                  <a:moveTo>
                    <a:pt x="0" y="1973"/>
                  </a:moveTo>
                  <a:lnTo>
                    <a:pt x="1646" y="0"/>
                  </a:lnTo>
                  <a:lnTo>
                    <a:pt x="1651" y="5"/>
                  </a:lnTo>
                  <a:lnTo>
                    <a:pt x="0" y="19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5" name="Freeform 139"/>
            <p:cNvSpPr>
              <a:spLocks/>
            </p:cNvSpPr>
            <p:nvPr/>
          </p:nvSpPr>
          <p:spPr bwMode="auto">
            <a:xfrm>
              <a:off x="5070" y="3196"/>
              <a:ext cx="277" cy="329"/>
            </a:xfrm>
            <a:custGeom>
              <a:avLst/>
              <a:gdLst>
                <a:gd name="T0" fmla="*/ 0 w 1657"/>
                <a:gd name="T1" fmla="*/ 0 h 1973"/>
                <a:gd name="T2" fmla="*/ 0 w 1657"/>
                <a:gd name="T3" fmla="*/ 0 h 1973"/>
                <a:gd name="T4" fmla="*/ 0 w 1657"/>
                <a:gd name="T5" fmla="*/ 0 h 1973"/>
                <a:gd name="T6" fmla="*/ 0 w 1657"/>
                <a:gd name="T7" fmla="*/ 0 h 1973"/>
                <a:gd name="T8" fmla="*/ 0 w 1657"/>
                <a:gd name="T9" fmla="*/ 0 h 1973"/>
                <a:gd name="T10" fmla="*/ 0 60000 65536"/>
                <a:gd name="T11" fmla="*/ 0 60000 65536"/>
                <a:gd name="T12" fmla="*/ 0 60000 65536"/>
                <a:gd name="T13" fmla="*/ 0 60000 65536"/>
                <a:gd name="T14" fmla="*/ 0 60000 65536"/>
                <a:gd name="T15" fmla="*/ 0 w 1657"/>
                <a:gd name="T16" fmla="*/ 0 h 1973"/>
                <a:gd name="T17" fmla="*/ 1657 w 1657"/>
                <a:gd name="T18" fmla="*/ 1973 h 1973"/>
              </a:gdLst>
              <a:ahLst/>
              <a:cxnLst>
                <a:cxn ang="T10">
                  <a:pos x="T0" y="T1"/>
                </a:cxn>
                <a:cxn ang="T11">
                  <a:pos x="T2" y="T3"/>
                </a:cxn>
                <a:cxn ang="T12">
                  <a:pos x="T4" y="T5"/>
                </a:cxn>
                <a:cxn ang="T13">
                  <a:pos x="T6" y="T7"/>
                </a:cxn>
                <a:cxn ang="T14">
                  <a:pos x="T8" y="T9"/>
                </a:cxn>
              </a:cxnLst>
              <a:rect l="T15" t="T16" r="T17" b="T18"/>
              <a:pathLst>
                <a:path w="1657" h="1973">
                  <a:moveTo>
                    <a:pt x="0" y="1968"/>
                  </a:moveTo>
                  <a:lnTo>
                    <a:pt x="6" y="1973"/>
                  </a:lnTo>
                  <a:lnTo>
                    <a:pt x="1657" y="5"/>
                  </a:lnTo>
                  <a:lnTo>
                    <a:pt x="1652" y="0"/>
                  </a:lnTo>
                  <a:lnTo>
                    <a:pt x="0" y="196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76" name="Freeform 140"/>
            <p:cNvSpPr>
              <a:spLocks/>
            </p:cNvSpPr>
            <p:nvPr/>
          </p:nvSpPr>
          <p:spPr bwMode="auto">
            <a:xfrm>
              <a:off x="2862" y="1710"/>
              <a:ext cx="59"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7" name="Freeform 141"/>
            <p:cNvSpPr>
              <a:spLocks/>
            </p:cNvSpPr>
            <p:nvPr/>
          </p:nvSpPr>
          <p:spPr bwMode="auto">
            <a:xfrm>
              <a:off x="2862" y="1710"/>
              <a:ext cx="59"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78" name="Rectangle 142"/>
            <p:cNvSpPr>
              <a:spLocks noChangeArrowheads="1"/>
            </p:cNvSpPr>
            <p:nvPr/>
          </p:nvSpPr>
          <p:spPr bwMode="auto">
            <a:xfrm>
              <a:off x="2862" y="1710"/>
              <a:ext cx="5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879" name="Freeform 143"/>
            <p:cNvSpPr>
              <a:spLocks/>
            </p:cNvSpPr>
            <p:nvPr/>
          </p:nvSpPr>
          <p:spPr bwMode="auto">
            <a:xfrm>
              <a:off x="2831" y="1711"/>
              <a:ext cx="4"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0" name="Freeform 144"/>
            <p:cNvSpPr>
              <a:spLocks/>
            </p:cNvSpPr>
            <p:nvPr/>
          </p:nvSpPr>
          <p:spPr bwMode="auto">
            <a:xfrm>
              <a:off x="2833" y="1711"/>
              <a:ext cx="4" cy="12"/>
            </a:xfrm>
            <a:custGeom>
              <a:avLst/>
              <a:gdLst>
                <a:gd name="T0" fmla="*/ 0 w 24"/>
                <a:gd name="T1" fmla="*/ 0 h 69"/>
                <a:gd name="T2" fmla="*/ 0 w 24"/>
                <a:gd name="T3" fmla="*/ 0 h 69"/>
                <a:gd name="T4" fmla="*/ 0 w 24"/>
                <a:gd name="T5" fmla="*/ 0 h 69"/>
                <a:gd name="T6" fmla="*/ 0 w 24"/>
                <a:gd name="T7" fmla="*/ 0 h 69"/>
                <a:gd name="T8" fmla="*/ 0 60000 65536"/>
                <a:gd name="T9" fmla="*/ 0 60000 65536"/>
                <a:gd name="T10" fmla="*/ 0 60000 65536"/>
                <a:gd name="T11" fmla="*/ 0 60000 65536"/>
                <a:gd name="T12" fmla="*/ 0 w 24"/>
                <a:gd name="T13" fmla="*/ 0 h 69"/>
                <a:gd name="T14" fmla="*/ 24 w 24"/>
                <a:gd name="T15" fmla="*/ 69 h 69"/>
              </a:gdLst>
              <a:ahLst/>
              <a:cxnLst>
                <a:cxn ang="T8">
                  <a:pos x="T0" y="T1"/>
                </a:cxn>
                <a:cxn ang="T9">
                  <a:pos x="T2" y="T3"/>
                </a:cxn>
                <a:cxn ang="T10">
                  <a:pos x="T4" y="T5"/>
                </a:cxn>
                <a:cxn ang="T11">
                  <a:pos x="T6" y="T7"/>
                </a:cxn>
              </a:cxnLst>
              <a:rect l="T12" t="T13" r="T14" b="T15"/>
              <a:pathLst>
                <a:path w="24" h="69">
                  <a:moveTo>
                    <a:pt x="0" y="0"/>
                  </a:moveTo>
                  <a:lnTo>
                    <a:pt x="15" y="69"/>
                  </a:lnTo>
                  <a:lnTo>
                    <a:pt x="24"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1" name="Freeform 145"/>
            <p:cNvSpPr>
              <a:spLocks/>
            </p:cNvSpPr>
            <p:nvPr/>
          </p:nvSpPr>
          <p:spPr bwMode="auto">
            <a:xfrm>
              <a:off x="2831" y="1711"/>
              <a:ext cx="6" cy="12"/>
            </a:xfrm>
            <a:custGeom>
              <a:avLst/>
              <a:gdLst>
                <a:gd name="T0" fmla="*/ 0 w 37"/>
                <a:gd name="T1" fmla="*/ 0 h 69"/>
                <a:gd name="T2" fmla="*/ 0 w 37"/>
                <a:gd name="T3" fmla="*/ 0 h 69"/>
                <a:gd name="T4" fmla="*/ 0 w 37"/>
                <a:gd name="T5" fmla="*/ 0 h 69"/>
                <a:gd name="T6" fmla="*/ 0 w 37"/>
                <a:gd name="T7" fmla="*/ 0 h 69"/>
                <a:gd name="T8" fmla="*/ 0 w 37"/>
                <a:gd name="T9" fmla="*/ 0 h 69"/>
                <a:gd name="T10" fmla="*/ 0 60000 65536"/>
                <a:gd name="T11" fmla="*/ 0 60000 65536"/>
                <a:gd name="T12" fmla="*/ 0 60000 65536"/>
                <a:gd name="T13" fmla="*/ 0 60000 65536"/>
                <a:gd name="T14" fmla="*/ 0 60000 65536"/>
                <a:gd name="T15" fmla="*/ 0 w 37"/>
                <a:gd name="T16" fmla="*/ 0 h 69"/>
                <a:gd name="T17" fmla="*/ 37 w 37"/>
                <a:gd name="T18" fmla="*/ 69 h 69"/>
              </a:gdLst>
              <a:ahLst/>
              <a:cxnLst>
                <a:cxn ang="T10">
                  <a:pos x="T0" y="T1"/>
                </a:cxn>
                <a:cxn ang="T11">
                  <a:pos x="T2" y="T3"/>
                </a:cxn>
                <a:cxn ang="T12">
                  <a:pos x="T4" y="T5"/>
                </a:cxn>
                <a:cxn ang="T13">
                  <a:pos x="T6" y="T7"/>
                </a:cxn>
                <a:cxn ang="T14">
                  <a:pos x="T8" y="T9"/>
                </a:cxn>
              </a:cxnLst>
              <a:rect l="T15" t="T16" r="T17" b="T18"/>
              <a:pathLst>
                <a:path w="37" h="69">
                  <a:moveTo>
                    <a:pt x="0" y="0"/>
                  </a:moveTo>
                  <a:lnTo>
                    <a:pt x="13" y="0"/>
                  </a:lnTo>
                  <a:lnTo>
                    <a:pt x="37"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82" name="Freeform 146"/>
            <p:cNvSpPr>
              <a:spLocks/>
            </p:cNvSpPr>
            <p:nvPr/>
          </p:nvSpPr>
          <p:spPr bwMode="auto">
            <a:xfrm>
              <a:off x="2835" y="1721"/>
              <a:ext cx="12"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0" y="10"/>
                  </a:moveTo>
                  <a:lnTo>
                    <a:pt x="9" y="0"/>
                  </a:lnTo>
                  <a:lnTo>
                    <a:pt x="69"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3" name="Freeform 147"/>
            <p:cNvSpPr>
              <a:spLocks/>
            </p:cNvSpPr>
            <p:nvPr/>
          </p:nvSpPr>
          <p:spPr bwMode="auto">
            <a:xfrm>
              <a:off x="2837" y="1721"/>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0" y="0"/>
                  </a:moveTo>
                  <a:lnTo>
                    <a:pt x="60" y="38"/>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4" name="Freeform 148"/>
            <p:cNvSpPr>
              <a:spLocks/>
            </p:cNvSpPr>
            <p:nvPr/>
          </p:nvSpPr>
          <p:spPr bwMode="auto">
            <a:xfrm>
              <a:off x="2835"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10"/>
                  </a:moveTo>
                  <a:lnTo>
                    <a:pt x="9" y="0"/>
                  </a:lnTo>
                  <a:lnTo>
                    <a:pt x="69" y="25"/>
                  </a:lnTo>
                  <a:lnTo>
                    <a:pt x="69"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85" name="Freeform 149"/>
            <p:cNvSpPr>
              <a:spLocks/>
            </p:cNvSpPr>
            <p:nvPr/>
          </p:nvSpPr>
          <p:spPr bwMode="auto">
            <a:xfrm>
              <a:off x="2847" y="1723"/>
              <a:ext cx="11"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6" name="Freeform 150"/>
            <p:cNvSpPr>
              <a:spLocks/>
            </p:cNvSpPr>
            <p:nvPr/>
          </p:nvSpPr>
          <p:spPr bwMode="auto">
            <a:xfrm>
              <a:off x="2847" y="1721"/>
              <a:ext cx="11"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60"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7" name="Freeform 151"/>
            <p:cNvSpPr>
              <a:spLocks/>
            </p:cNvSpPr>
            <p:nvPr/>
          </p:nvSpPr>
          <p:spPr bwMode="auto">
            <a:xfrm>
              <a:off x="2847" y="1721"/>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60"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88" name="Freeform 152"/>
            <p:cNvSpPr>
              <a:spLocks/>
            </p:cNvSpPr>
            <p:nvPr/>
          </p:nvSpPr>
          <p:spPr bwMode="auto">
            <a:xfrm>
              <a:off x="2857" y="1711"/>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9" y="69"/>
                  </a:moveTo>
                  <a:lnTo>
                    <a:pt x="0" y="59"/>
                  </a:lnTo>
                  <a:lnTo>
                    <a:pt x="38" y="0"/>
                  </a:lnTo>
                  <a:lnTo>
                    <a:pt x="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89" name="Freeform 153"/>
            <p:cNvSpPr>
              <a:spLocks/>
            </p:cNvSpPr>
            <p:nvPr/>
          </p:nvSpPr>
          <p:spPr bwMode="auto">
            <a:xfrm>
              <a:off x="2857" y="1711"/>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4"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0" name="Freeform 154"/>
            <p:cNvSpPr>
              <a:spLocks/>
            </p:cNvSpPr>
            <p:nvPr/>
          </p:nvSpPr>
          <p:spPr bwMode="auto">
            <a:xfrm>
              <a:off x="2857"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9" y="69"/>
                  </a:moveTo>
                  <a:lnTo>
                    <a:pt x="0" y="59"/>
                  </a:lnTo>
                  <a:lnTo>
                    <a:pt x="24" y="0"/>
                  </a:lnTo>
                  <a:lnTo>
                    <a:pt x="38" y="0"/>
                  </a:lnTo>
                  <a:lnTo>
                    <a:pt x="9"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91" name="Freeform 155"/>
            <p:cNvSpPr>
              <a:spLocks/>
            </p:cNvSpPr>
            <p:nvPr/>
          </p:nvSpPr>
          <p:spPr bwMode="auto">
            <a:xfrm>
              <a:off x="2828" y="1700"/>
              <a:ext cx="5" cy="11"/>
            </a:xfrm>
            <a:custGeom>
              <a:avLst/>
              <a:gdLst>
                <a:gd name="T0" fmla="*/ 0 w 29"/>
                <a:gd name="T1" fmla="*/ 0 h 70"/>
                <a:gd name="T2" fmla="*/ 0 w 29"/>
                <a:gd name="T3" fmla="*/ 0 h 70"/>
                <a:gd name="T4" fmla="*/ 0 w 29"/>
                <a:gd name="T5" fmla="*/ 0 h 70"/>
                <a:gd name="T6" fmla="*/ 0 w 29"/>
                <a:gd name="T7" fmla="*/ 0 h 70"/>
                <a:gd name="T8" fmla="*/ 0 60000 65536"/>
                <a:gd name="T9" fmla="*/ 0 60000 65536"/>
                <a:gd name="T10" fmla="*/ 0 60000 65536"/>
                <a:gd name="T11" fmla="*/ 0 60000 65536"/>
                <a:gd name="T12" fmla="*/ 0 w 29"/>
                <a:gd name="T13" fmla="*/ 0 h 70"/>
                <a:gd name="T14" fmla="*/ 29 w 29"/>
                <a:gd name="T15" fmla="*/ 70 h 70"/>
              </a:gdLst>
              <a:ahLst/>
              <a:cxnLst>
                <a:cxn ang="T8">
                  <a:pos x="T0" y="T1"/>
                </a:cxn>
                <a:cxn ang="T9">
                  <a:pos x="T2" y="T3"/>
                </a:cxn>
                <a:cxn ang="T10">
                  <a:pos x="T4" y="T5"/>
                </a:cxn>
                <a:cxn ang="T11">
                  <a:pos x="T6" y="T7"/>
                </a:cxn>
              </a:cxnLst>
              <a:rect l="T12" t="T13" r="T14" b="T15"/>
              <a:pathLst>
                <a:path w="29" h="70">
                  <a:moveTo>
                    <a:pt x="29" y="70"/>
                  </a:moveTo>
                  <a:lnTo>
                    <a:pt x="16" y="70"/>
                  </a:lnTo>
                  <a:lnTo>
                    <a:pt x="0" y="0"/>
                  </a:lnTo>
                  <a:lnTo>
                    <a:pt x="2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2" name="Freeform 156"/>
            <p:cNvSpPr>
              <a:spLocks/>
            </p:cNvSpPr>
            <p:nvPr/>
          </p:nvSpPr>
          <p:spPr bwMode="auto">
            <a:xfrm>
              <a:off x="2827"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9"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3" name="Freeform 157"/>
            <p:cNvSpPr>
              <a:spLocks/>
            </p:cNvSpPr>
            <p:nvPr/>
          </p:nvSpPr>
          <p:spPr bwMode="auto">
            <a:xfrm>
              <a:off x="2827"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9"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94" name="Freeform 158"/>
            <p:cNvSpPr>
              <a:spLocks/>
            </p:cNvSpPr>
            <p:nvPr/>
          </p:nvSpPr>
          <p:spPr bwMode="auto">
            <a:xfrm>
              <a:off x="2817" y="1695"/>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8"/>
                  </a:moveTo>
                  <a:lnTo>
                    <a:pt x="60" y="38"/>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5" name="Freeform 159"/>
            <p:cNvSpPr>
              <a:spLocks/>
            </p:cNvSpPr>
            <p:nvPr/>
          </p:nvSpPr>
          <p:spPr bwMode="auto">
            <a:xfrm>
              <a:off x="2817" y="1695"/>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3"/>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6" name="Freeform 160"/>
            <p:cNvSpPr>
              <a:spLocks/>
            </p:cNvSpPr>
            <p:nvPr/>
          </p:nvSpPr>
          <p:spPr bwMode="auto">
            <a:xfrm>
              <a:off x="2817" y="1695"/>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8"/>
                  </a:moveTo>
                  <a:lnTo>
                    <a:pt x="60" y="38"/>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897" name="Freeform 161"/>
            <p:cNvSpPr>
              <a:spLocks/>
            </p:cNvSpPr>
            <p:nvPr/>
          </p:nvSpPr>
          <p:spPr bwMode="auto">
            <a:xfrm>
              <a:off x="2805"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8" name="Freeform 162"/>
            <p:cNvSpPr>
              <a:spLocks/>
            </p:cNvSpPr>
            <p:nvPr/>
          </p:nvSpPr>
          <p:spPr bwMode="auto">
            <a:xfrm>
              <a:off x="2805"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899" name="Freeform 163"/>
            <p:cNvSpPr>
              <a:spLocks/>
            </p:cNvSpPr>
            <p:nvPr/>
          </p:nvSpPr>
          <p:spPr bwMode="auto">
            <a:xfrm>
              <a:off x="2805"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00" name="Freeform 164"/>
            <p:cNvSpPr>
              <a:spLocks/>
            </p:cNvSpPr>
            <p:nvPr/>
          </p:nvSpPr>
          <p:spPr bwMode="auto">
            <a:xfrm>
              <a:off x="2801" y="1700"/>
              <a:ext cx="6" cy="11"/>
            </a:xfrm>
            <a:custGeom>
              <a:avLst/>
              <a:gdLst>
                <a:gd name="T0" fmla="*/ 0 w 38"/>
                <a:gd name="T1" fmla="*/ 0 h 70"/>
                <a:gd name="T2" fmla="*/ 0 w 38"/>
                <a:gd name="T3" fmla="*/ 0 h 70"/>
                <a:gd name="T4" fmla="*/ 0 w 38"/>
                <a:gd name="T5" fmla="*/ 0 h 70"/>
                <a:gd name="T6" fmla="*/ 0 w 38"/>
                <a:gd name="T7" fmla="*/ 0 h 70"/>
                <a:gd name="T8" fmla="*/ 0 60000 65536"/>
                <a:gd name="T9" fmla="*/ 0 60000 65536"/>
                <a:gd name="T10" fmla="*/ 0 60000 65536"/>
                <a:gd name="T11" fmla="*/ 0 60000 65536"/>
                <a:gd name="T12" fmla="*/ 0 w 38"/>
                <a:gd name="T13" fmla="*/ 0 h 70"/>
                <a:gd name="T14" fmla="*/ 38 w 38"/>
                <a:gd name="T15" fmla="*/ 70 h 70"/>
              </a:gdLst>
              <a:ahLst/>
              <a:cxnLst>
                <a:cxn ang="T8">
                  <a:pos x="T0" y="T1"/>
                </a:cxn>
                <a:cxn ang="T9">
                  <a:pos x="T2" y="T3"/>
                </a:cxn>
                <a:cxn ang="T10">
                  <a:pos x="T4" y="T5"/>
                </a:cxn>
                <a:cxn ang="T11">
                  <a:pos x="T6" y="T7"/>
                </a:cxn>
              </a:cxnLst>
              <a:rect l="T12" t="T13" r="T14" b="T15"/>
              <a:pathLst>
                <a:path w="38" h="70">
                  <a:moveTo>
                    <a:pt x="28" y="0"/>
                  </a:moveTo>
                  <a:lnTo>
                    <a:pt x="38" y="10"/>
                  </a:lnTo>
                  <a:lnTo>
                    <a:pt x="0" y="7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1" name="Freeform 165"/>
            <p:cNvSpPr>
              <a:spLocks/>
            </p:cNvSpPr>
            <p:nvPr/>
          </p:nvSpPr>
          <p:spPr bwMode="auto">
            <a:xfrm>
              <a:off x="2801" y="1701"/>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2" name="Freeform 166"/>
            <p:cNvSpPr>
              <a:spLocks/>
            </p:cNvSpPr>
            <p:nvPr/>
          </p:nvSpPr>
          <p:spPr bwMode="auto">
            <a:xfrm>
              <a:off x="2801"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28" y="0"/>
                  </a:moveTo>
                  <a:lnTo>
                    <a:pt x="38" y="10"/>
                  </a:lnTo>
                  <a:lnTo>
                    <a:pt x="13" y="70"/>
                  </a:lnTo>
                  <a:lnTo>
                    <a:pt x="0" y="70"/>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03" name="Freeform 167"/>
            <p:cNvSpPr>
              <a:spLocks/>
            </p:cNvSpPr>
            <p:nvPr/>
          </p:nvSpPr>
          <p:spPr bwMode="auto">
            <a:xfrm>
              <a:off x="2742" y="1710"/>
              <a:ext cx="60"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13"/>
                  </a:moveTo>
                  <a:lnTo>
                    <a:pt x="355" y="0"/>
                  </a:lnTo>
                  <a:lnTo>
                    <a:pt x="0" y="13"/>
                  </a:lnTo>
                  <a:lnTo>
                    <a:pt x="35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4" name="Freeform 168"/>
            <p:cNvSpPr>
              <a:spLocks/>
            </p:cNvSpPr>
            <p:nvPr/>
          </p:nvSpPr>
          <p:spPr bwMode="auto">
            <a:xfrm>
              <a:off x="2742" y="1710"/>
              <a:ext cx="60" cy="2"/>
            </a:xfrm>
            <a:custGeom>
              <a:avLst/>
              <a:gdLst>
                <a:gd name="T0" fmla="*/ 0 w 355"/>
                <a:gd name="T1" fmla="*/ 0 h 13"/>
                <a:gd name="T2" fmla="*/ 0 w 355"/>
                <a:gd name="T3" fmla="*/ 0 h 13"/>
                <a:gd name="T4" fmla="*/ 0 w 355"/>
                <a:gd name="T5" fmla="*/ 0 h 13"/>
                <a:gd name="T6" fmla="*/ 0 w 355"/>
                <a:gd name="T7" fmla="*/ 0 h 13"/>
                <a:gd name="T8" fmla="*/ 0 60000 65536"/>
                <a:gd name="T9" fmla="*/ 0 60000 65536"/>
                <a:gd name="T10" fmla="*/ 0 60000 65536"/>
                <a:gd name="T11" fmla="*/ 0 60000 65536"/>
                <a:gd name="T12" fmla="*/ 0 w 355"/>
                <a:gd name="T13" fmla="*/ 0 h 13"/>
                <a:gd name="T14" fmla="*/ 355 w 355"/>
                <a:gd name="T15" fmla="*/ 13 h 13"/>
              </a:gdLst>
              <a:ahLst/>
              <a:cxnLst>
                <a:cxn ang="T8">
                  <a:pos x="T0" y="T1"/>
                </a:cxn>
                <a:cxn ang="T9">
                  <a:pos x="T2" y="T3"/>
                </a:cxn>
                <a:cxn ang="T10">
                  <a:pos x="T4" y="T5"/>
                </a:cxn>
                <a:cxn ang="T11">
                  <a:pos x="T6" y="T7"/>
                </a:cxn>
              </a:cxnLst>
              <a:rect l="T12" t="T13" r="T14" b="T15"/>
              <a:pathLst>
                <a:path w="355" h="13">
                  <a:moveTo>
                    <a:pt x="355" y="0"/>
                  </a:moveTo>
                  <a:lnTo>
                    <a:pt x="0" y="13"/>
                  </a:lnTo>
                  <a:lnTo>
                    <a:pt x="0" y="0"/>
                  </a:lnTo>
                  <a:lnTo>
                    <a:pt x="3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5" name="Rectangle 169"/>
            <p:cNvSpPr>
              <a:spLocks noChangeArrowheads="1"/>
            </p:cNvSpPr>
            <p:nvPr/>
          </p:nvSpPr>
          <p:spPr bwMode="auto">
            <a:xfrm>
              <a:off x="2742" y="1710"/>
              <a:ext cx="6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906" name="Freeform 170"/>
            <p:cNvSpPr>
              <a:spLocks/>
            </p:cNvSpPr>
            <p:nvPr/>
          </p:nvSpPr>
          <p:spPr bwMode="auto">
            <a:xfrm>
              <a:off x="5546" y="1710"/>
              <a:ext cx="60" cy="2"/>
            </a:xfrm>
            <a:custGeom>
              <a:avLst/>
              <a:gdLst>
                <a:gd name="T0" fmla="*/ 0 w 354"/>
                <a:gd name="T1" fmla="*/ 0 h 13"/>
                <a:gd name="T2" fmla="*/ 0 w 354"/>
                <a:gd name="T3" fmla="*/ 0 h 13"/>
                <a:gd name="T4" fmla="*/ 0 w 354"/>
                <a:gd name="T5" fmla="*/ 0 h 13"/>
                <a:gd name="T6" fmla="*/ 0 w 354"/>
                <a:gd name="T7" fmla="*/ 0 h 13"/>
                <a:gd name="T8" fmla="*/ 0 60000 65536"/>
                <a:gd name="T9" fmla="*/ 0 60000 65536"/>
                <a:gd name="T10" fmla="*/ 0 60000 65536"/>
                <a:gd name="T11" fmla="*/ 0 60000 65536"/>
                <a:gd name="T12" fmla="*/ 0 w 354"/>
                <a:gd name="T13" fmla="*/ 0 h 13"/>
                <a:gd name="T14" fmla="*/ 354 w 354"/>
                <a:gd name="T15" fmla="*/ 13 h 13"/>
              </a:gdLst>
              <a:ahLst/>
              <a:cxnLst>
                <a:cxn ang="T8">
                  <a:pos x="T0" y="T1"/>
                </a:cxn>
                <a:cxn ang="T9">
                  <a:pos x="T2" y="T3"/>
                </a:cxn>
                <a:cxn ang="T10">
                  <a:pos x="T4" y="T5"/>
                </a:cxn>
                <a:cxn ang="T11">
                  <a:pos x="T6" y="T7"/>
                </a:cxn>
              </a:cxnLst>
              <a:rect l="T12" t="T13" r="T14" b="T15"/>
              <a:pathLst>
                <a:path w="354" h="13">
                  <a:moveTo>
                    <a:pt x="354" y="13"/>
                  </a:moveTo>
                  <a:lnTo>
                    <a:pt x="354" y="0"/>
                  </a:lnTo>
                  <a:lnTo>
                    <a:pt x="0" y="13"/>
                  </a:lnTo>
                  <a:lnTo>
                    <a:pt x="35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7" name="Freeform 171"/>
            <p:cNvSpPr>
              <a:spLocks/>
            </p:cNvSpPr>
            <p:nvPr/>
          </p:nvSpPr>
          <p:spPr bwMode="auto">
            <a:xfrm>
              <a:off x="5546" y="1710"/>
              <a:ext cx="60" cy="2"/>
            </a:xfrm>
            <a:custGeom>
              <a:avLst/>
              <a:gdLst>
                <a:gd name="T0" fmla="*/ 0 w 354"/>
                <a:gd name="T1" fmla="*/ 0 h 13"/>
                <a:gd name="T2" fmla="*/ 0 w 354"/>
                <a:gd name="T3" fmla="*/ 0 h 13"/>
                <a:gd name="T4" fmla="*/ 0 w 354"/>
                <a:gd name="T5" fmla="*/ 0 h 13"/>
                <a:gd name="T6" fmla="*/ 0 w 354"/>
                <a:gd name="T7" fmla="*/ 0 h 13"/>
                <a:gd name="T8" fmla="*/ 0 60000 65536"/>
                <a:gd name="T9" fmla="*/ 0 60000 65536"/>
                <a:gd name="T10" fmla="*/ 0 60000 65536"/>
                <a:gd name="T11" fmla="*/ 0 60000 65536"/>
                <a:gd name="T12" fmla="*/ 0 w 354"/>
                <a:gd name="T13" fmla="*/ 0 h 13"/>
                <a:gd name="T14" fmla="*/ 354 w 354"/>
                <a:gd name="T15" fmla="*/ 13 h 13"/>
              </a:gdLst>
              <a:ahLst/>
              <a:cxnLst>
                <a:cxn ang="T8">
                  <a:pos x="T0" y="T1"/>
                </a:cxn>
                <a:cxn ang="T9">
                  <a:pos x="T2" y="T3"/>
                </a:cxn>
                <a:cxn ang="T10">
                  <a:pos x="T4" y="T5"/>
                </a:cxn>
                <a:cxn ang="T11">
                  <a:pos x="T6" y="T7"/>
                </a:cxn>
              </a:cxnLst>
              <a:rect l="T12" t="T13" r="T14" b="T15"/>
              <a:pathLst>
                <a:path w="354" h="13">
                  <a:moveTo>
                    <a:pt x="354" y="0"/>
                  </a:moveTo>
                  <a:lnTo>
                    <a:pt x="0" y="13"/>
                  </a:lnTo>
                  <a:lnTo>
                    <a:pt x="0" y="0"/>
                  </a:lnTo>
                  <a:lnTo>
                    <a:pt x="3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08" name="Rectangle 172"/>
            <p:cNvSpPr>
              <a:spLocks noChangeArrowheads="1"/>
            </p:cNvSpPr>
            <p:nvPr/>
          </p:nvSpPr>
          <p:spPr bwMode="auto">
            <a:xfrm>
              <a:off x="5546" y="1710"/>
              <a:ext cx="60"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909" name="Freeform 173"/>
            <p:cNvSpPr>
              <a:spLocks/>
            </p:cNvSpPr>
            <p:nvPr/>
          </p:nvSpPr>
          <p:spPr bwMode="auto">
            <a:xfrm>
              <a:off x="5515" y="1711"/>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0" name="Freeform 174"/>
            <p:cNvSpPr>
              <a:spLocks/>
            </p:cNvSpPr>
            <p:nvPr/>
          </p:nvSpPr>
          <p:spPr bwMode="auto">
            <a:xfrm>
              <a:off x="5517" y="1711"/>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1" name="Freeform 175"/>
            <p:cNvSpPr>
              <a:spLocks/>
            </p:cNvSpPr>
            <p:nvPr/>
          </p:nvSpPr>
          <p:spPr bwMode="auto">
            <a:xfrm>
              <a:off x="5515"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12" name="Freeform 176"/>
            <p:cNvSpPr>
              <a:spLocks/>
            </p:cNvSpPr>
            <p:nvPr/>
          </p:nvSpPr>
          <p:spPr bwMode="auto">
            <a:xfrm>
              <a:off x="5520" y="1721"/>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0" y="10"/>
                  </a:moveTo>
                  <a:lnTo>
                    <a:pt x="10" y="0"/>
                  </a:lnTo>
                  <a:lnTo>
                    <a:pt x="69"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3" name="Freeform 177"/>
            <p:cNvSpPr>
              <a:spLocks/>
            </p:cNvSpPr>
            <p:nvPr/>
          </p:nvSpPr>
          <p:spPr bwMode="auto">
            <a:xfrm>
              <a:off x="5521" y="1721"/>
              <a:ext cx="10" cy="6"/>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0" y="0"/>
                  </a:moveTo>
                  <a:lnTo>
                    <a:pt x="59" y="38"/>
                  </a:lnTo>
                  <a:lnTo>
                    <a:pt x="59"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4" name="Freeform 178"/>
            <p:cNvSpPr>
              <a:spLocks/>
            </p:cNvSpPr>
            <p:nvPr/>
          </p:nvSpPr>
          <p:spPr bwMode="auto">
            <a:xfrm>
              <a:off x="5520" y="1721"/>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10"/>
                  </a:moveTo>
                  <a:lnTo>
                    <a:pt x="10" y="0"/>
                  </a:lnTo>
                  <a:lnTo>
                    <a:pt x="69" y="25"/>
                  </a:lnTo>
                  <a:lnTo>
                    <a:pt x="69"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15" name="Freeform 179"/>
            <p:cNvSpPr>
              <a:spLocks/>
            </p:cNvSpPr>
            <p:nvPr/>
          </p:nvSpPr>
          <p:spPr bwMode="auto">
            <a:xfrm>
              <a:off x="5531" y="1723"/>
              <a:ext cx="12"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6" name="Freeform 180"/>
            <p:cNvSpPr>
              <a:spLocks/>
            </p:cNvSpPr>
            <p:nvPr/>
          </p:nvSpPr>
          <p:spPr bwMode="auto">
            <a:xfrm>
              <a:off x="5531" y="1721"/>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7" name="Freeform 181"/>
            <p:cNvSpPr>
              <a:spLocks/>
            </p:cNvSpPr>
            <p:nvPr/>
          </p:nvSpPr>
          <p:spPr bwMode="auto">
            <a:xfrm>
              <a:off x="5531"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59"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18" name="Freeform 182"/>
            <p:cNvSpPr>
              <a:spLocks/>
            </p:cNvSpPr>
            <p:nvPr/>
          </p:nvSpPr>
          <p:spPr bwMode="auto">
            <a:xfrm>
              <a:off x="5541" y="1711"/>
              <a:ext cx="6" cy="12"/>
            </a:xfrm>
            <a:custGeom>
              <a:avLst/>
              <a:gdLst>
                <a:gd name="T0" fmla="*/ 0 w 39"/>
                <a:gd name="T1" fmla="*/ 0 h 69"/>
                <a:gd name="T2" fmla="*/ 0 w 39"/>
                <a:gd name="T3" fmla="*/ 0 h 69"/>
                <a:gd name="T4" fmla="*/ 0 w 39"/>
                <a:gd name="T5" fmla="*/ 0 h 69"/>
                <a:gd name="T6" fmla="*/ 0 w 39"/>
                <a:gd name="T7" fmla="*/ 0 h 69"/>
                <a:gd name="T8" fmla="*/ 0 60000 65536"/>
                <a:gd name="T9" fmla="*/ 0 60000 65536"/>
                <a:gd name="T10" fmla="*/ 0 60000 65536"/>
                <a:gd name="T11" fmla="*/ 0 60000 65536"/>
                <a:gd name="T12" fmla="*/ 0 w 39"/>
                <a:gd name="T13" fmla="*/ 0 h 69"/>
                <a:gd name="T14" fmla="*/ 39 w 39"/>
                <a:gd name="T15" fmla="*/ 69 h 69"/>
              </a:gdLst>
              <a:ahLst/>
              <a:cxnLst>
                <a:cxn ang="T8">
                  <a:pos x="T0" y="T1"/>
                </a:cxn>
                <a:cxn ang="T9">
                  <a:pos x="T2" y="T3"/>
                </a:cxn>
                <a:cxn ang="T10">
                  <a:pos x="T4" y="T5"/>
                </a:cxn>
                <a:cxn ang="T11">
                  <a:pos x="T6" y="T7"/>
                </a:cxn>
              </a:cxnLst>
              <a:rect l="T12" t="T13" r="T14" b="T15"/>
              <a:pathLst>
                <a:path w="39" h="69">
                  <a:moveTo>
                    <a:pt x="10" y="69"/>
                  </a:moveTo>
                  <a:lnTo>
                    <a:pt x="0" y="59"/>
                  </a:lnTo>
                  <a:lnTo>
                    <a:pt x="39"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19" name="Freeform 183"/>
            <p:cNvSpPr>
              <a:spLocks/>
            </p:cNvSpPr>
            <p:nvPr/>
          </p:nvSpPr>
          <p:spPr bwMode="auto">
            <a:xfrm>
              <a:off x="5541" y="1711"/>
              <a:ext cx="6" cy="10"/>
            </a:xfrm>
            <a:custGeom>
              <a:avLst/>
              <a:gdLst>
                <a:gd name="T0" fmla="*/ 0 w 39"/>
                <a:gd name="T1" fmla="*/ 0 h 59"/>
                <a:gd name="T2" fmla="*/ 0 w 39"/>
                <a:gd name="T3" fmla="*/ 0 h 59"/>
                <a:gd name="T4" fmla="*/ 0 w 39"/>
                <a:gd name="T5" fmla="*/ 0 h 59"/>
                <a:gd name="T6" fmla="*/ 0 w 39"/>
                <a:gd name="T7" fmla="*/ 0 h 59"/>
                <a:gd name="T8" fmla="*/ 0 60000 65536"/>
                <a:gd name="T9" fmla="*/ 0 60000 65536"/>
                <a:gd name="T10" fmla="*/ 0 60000 65536"/>
                <a:gd name="T11" fmla="*/ 0 60000 65536"/>
                <a:gd name="T12" fmla="*/ 0 w 39"/>
                <a:gd name="T13" fmla="*/ 0 h 59"/>
                <a:gd name="T14" fmla="*/ 39 w 39"/>
                <a:gd name="T15" fmla="*/ 59 h 59"/>
              </a:gdLst>
              <a:ahLst/>
              <a:cxnLst>
                <a:cxn ang="T8">
                  <a:pos x="T0" y="T1"/>
                </a:cxn>
                <a:cxn ang="T9">
                  <a:pos x="T2" y="T3"/>
                </a:cxn>
                <a:cxn ang="T10">
                  <a:pos x="T4" y="T5"/>
                </a:cxn>
                <a:cxn ang="T11">
                  <a:pos x="T6" y="T7"/>
                </a:cxn>
              </a:cxnLst>
              <a:rect l="T12" t="T13" r="T14" b="T15"/>
              <a:pathLst>
                <a:path w="39" h="59">
                  <a:moveTo>
                    <a:pt x="0" y="59"/>
                  </a:moveTo>
                  <a:lnTo>
                    <a:pt x="39" y="0"/>
                  </a:lnTo>
                  <a:lnTo>
                    <a:pt x="26"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0" name="Freeform 184"/>
            <p:cNvSpPr>
              <a:spLocks/>
            </p:cNvSpPr>
            <p:nvPr/>
          </p:nvSpPr>
          <p:spPr bwMode="auto">
            <a:xfrm>
              <a:off x="5541" y="1711"/>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10" y="69"/>
                  </a:moveTo>
                  <a:lnTo>
                    <a:pt x="0" y="59"/>
                  </a:lnTo>
                  <a:lnTo>
                    <a:pt x="26" y="0"/>
                  </a:lnTo>
                  <a:lnTo>
                    <a:pt x="39"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21" name="Freeform 185"/>
            <p:cNvSpPr>
              <a:spLocks/>
            </p:cNvSpPr>
            <p:nvPr/>
          </p:nvSpPr>
          <p:spPr bwMode="auto">
            <a:xfrm>
              <a:off x="5512" y="1700"/>
              <a:ext cx="5" cy="11"/>
            </a:xfrm>
            <a:custGeom>
              <a:avLst/>
              <a:gdLst>
                <a:gd name="T0" fmla="*/ 0 w 28"/>
                <a:gd name="T1" fmla="*/ 0 h 70"/>
                <a:gd name="T2" fmla="*/ 0 w 28"/>
                <a:gd name="T3" fmla="*/ 0 h 70"/>
                <a:gd name="T4" fmla="*/ 0 w 28"/>
                <a:gd name="T5" fmla="*/ 0 h 70"/>
                <a:gd name="T6" fmla="*/ 0 w 28"/>
                <a:gd name="T7" fmla="*/ 0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2" name="Freeform 186"/>
            <p:cNvSpPr>
              <a:spLocks/>
            </p:cNvSpPr>
            <p:nvPr/>
          </p:nvSpPr>
          <p:spPr bwMode="auto">
            <a:xfrm>
              <a:off x="5511"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3" name="Freeform 187"/>
            <p:cNvSpPr>
              <a:spLocks/>
            </p:cNvSpPr>
            <p:nvPr/>
          </p:nvSpPr>
          <p:spPr bwMode="auto">
            <a:xfrm>
              <a:off x="5511"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10"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24" name="Freeform 188"/>
            <p:cNvSpPr>
              <a:spLocks/>
            </p:cNvSpPr>
            <p:nvPr/>
          </p:nvSpPr>
          <p:spPr bwMode="auto">
            <a:xfrm>
              <a:off x="5501" y="1695"/>
              <a:ext cx="11" cy="6"/>
            </a:xfrm>
            <a:custGeom>
              <a:avLst/>
              <a:gdLst>
                <a:gd name="T0" fmla="*/ 0 w 70"/>
                <a:gd name="T1" fmla="*/ 0 h 38"/>
                <a:gd name="T2" fmla="*/ 0 w 70"/>
                <a:gd name="T3" fmla="*/ 0 h 38"/>
                <a:gd name="T4" fmla="*/ 0 w 70"/>
                <a:gd name="T5" fmla="*/ 0 h 38"/>
                <a:gd name="T6" fmla="*/ 0 w 70"/>
                <a:gd name="T7" fmla="*/ 0 h 38"/>
                <a:gd name="T8" fmla="*/ 0 60000 65536"/>
                <a:gd name="T9" fmla="*/ 0 60000 65536"/>
                <a:gd name="T10" fmla="*/ 0 60000 65536"/>
                <a:gd name="T11" fmla="*/ 0 60000 65536"/>
                <a:gd name="T12" fmla="*/ 0 w 70"/>
                <a:gd name="T13" fmla="*/ 0 h 38"/>
                <a:gd name="T14" fmla="*/ 70 w 70"/>
                <a:gd name="T15" fmla="*/ 38 h 38"/>
              </a:gdLst>
              <a:ahLst/>
              <a:cxnLst>
                <a:cxn ang="T8">
                  <a:pos x="T0" y="T1"/>
                </a:cxn>
                <a:cxn ang="T9">
                  <a:pos x="T2" y="T3"/>
                </a:cxn>
                <a:cxn ang="T10">
                  <a:pos x="T4" y="T5"/>
                </a:cxn>
                <a:cxn ang="T11">
                  <a:pos x="T6" y="T7"/>
                </a:cxn>
              </a:cxnLst>
              <a:rect l="T12" t="T13" r="T14" b="T15"/>
              <a:pathLst>
                <a:path w="70" h="38">
                  <a:moveTo>
                    <a:pt x="70" y="28"/>
                  </a:moveTo>
                  <a:lnTo>
                    <a:pt x="60" y="38"/>
                  </a:lnTo>
                  <a:lnTo>
                    <a:pt x="0" y="0"/>
                  </a:lnTo>
                  <a:lnTo>
                    <a:pt x="7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5" name="Freeform 189"/>
            <p:cNvSpPr>
              <a:spLocks/>
            </p:cNvSpPr>
            <p:nvPr/>
          </p:nvSpPr>
          <p:spPr bwMode="auto">
            <a:xfrm>
              <a:off x="5501" y="1695"/>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60" y="38"/>
                  </a:moveTo>
                  <a:lnTo>
                    <a:pt x="0" y="0"/>
                  </a:lnTo>
                  <a:lnTo>
                    <a:pt x="0" y="13"/>
                  </a:lnTo>
                  <a:lnTo>
                    <a:pt x="6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6" name="Freeform 190"/>
            <p:cNvSpPr>
              <a:spLocks/>
            </p:cNvSpPr>
            <p:nvPr/>
          </p:nvSpPr>
          <p:spPr bwMode="auto">
            <a:xfrm>
              <a:off x="5501" y="1695"/>
              <a:ext cx="11" cy="6"/>
            </a:xfrm>
            <a:custGeom>
              <a:avLst/>
              <a:gdLst>
                <a:gd name="T0" fmla="*/ 0 w 70"/>
                <a:gd name="T1" fmla="*/ 0 h 38"/>
                <a:gd name="T2" fmla="*/ 0 w 70"/>
                <a:gd name="T3" fmla="*/ 0 h 38"/>
                <a:gd name="T4" fmla="*/ 0 w 70"/>
                <a:gd name="T5" fmla="*/ 0 h 38"/>
                <a:gd name="T6" fmla="*/ 0 w 70"/>
                <a:gd name="T7" fmla="*/ 0 h 38"/>
                <a:gd name="T8" fmla="*/ 0 w 70"/>
                <a:gd name="T9" fmla="*/ 0 h 38"/>
                <a:gd name="T10" fmla="*/ 0 60000 65536"/>
                <a:gd name="T11" fmla="*/ 0 60000 65536"/>
                <a:gd name="T12" fmla="*/ 0 60000 65536"/>
                <a:gd name="T13" fmla="*/ 0 60000 65536"/>
                <a:gd name="T14" fmla="*/ 0 60000 65536"/>
                <a:gd name="T15" fmla="*/ 0 w 70"/>
                <a:gd name="T16" fmla="*/ 0 h 38"/>
                <a:gd name="T17" fmla="*/ 70 w 70"/>
                <a:gd name="T18" fmla="*/ 38 h 38"/>
              </a:gdLst>
              <a:ahLst/>
              <a:cxnLst>
                <a:cxn ang="T10">
                  <a:pos x="T0" y="T1"/>
                </a:cxn>
                <a:cxn ang="T11">
                  <a:pos x="T2" y="T3"/>
                </a:cxn>
                <a:cxn ang="T12">
                  <a:pos x="T4" y="T5"/>
                </a:cxn>
                <a:cxn ang="T13">
                  <a:pos x="T6" y="T7"/>
                </a:cxn>
                <a:cxn ang="T14">
                  <a:pos x="T8" y="T9"/>
                </a:cxn>
              </a:cxnLst>
              <a:rect l="T15" t="T16" r="T17" b="T18"/>
              <a:pathLst>
                <a:path w="70" h="38">
                  <a:moveTo>
                    <a:pt x="70" y="28"/>
                  </a:moveTo>
                  <a:lnTo>
                    <a:pt x="60" y="38"/>
                  </a:lnTo>
                  <a:lnTo>
                    <a:pt x="0" y="13"/>
                  </a:lnTo>
                  <a:lnTo>
                    <a:pt x="0" y="0"/>
                  </a:lnTo>
                  <a:lnTo>
                    <a:pt x="70"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27" name="Freeform 191"/>
            <p:cNvSpPr>
              <a:spLocks/>
            </p:cNvSpPr>
            <p:nvPr/>
          </p:nvSpPr>
          <p:spPr bwMode="auto">
            <a:xfrm>
              <a:off x="5489"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8" name="Freeform 192"/>
            <p:cNvSpPr>
              <a:spLocks/>
            </p:cNvSpPr>
            <p:nvPr/>
          </p:nvSpPr>
          <p:spPr bwMode="auto">
            <a:xfrm>
              <a:off x="5489"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29" name="Freeform 193"/>
            <p:cNvSpPr>
              <a:spLocks/>
            </p:cNvSpPr>
            <p:nvPr/>
          </p:nvSpPr>
          <p:spPr bwMode="auto">
            <a:xfrm>
              <a:off x="5489"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30" name="Freeform 194"/>
            <p:cNvSpPr>
              <a:spLocks/>
            </p:cNvSpPr>
            <p:nvPr/>
          </p:nvSpPr>
          <p:spPr bwMode="auto">
            <a:xfrm>
              <a:off x="5485" y="1700"/>
              <a:ext cx="6" cy="11"/>
            </a:xfrm>
            <a:custGeom>
              <a:avLst/>
              <a:gdLst>
                <a:gd name="T0" fmla="*/ 0 w 38"/>
                <a:gd name="T1" fmla="*/ 0 h 70"/>
                <a:gd name="T2" fmla="*/ 0 w 38"/>
                <a:gd name="T3" fmla="*/ 0 h 70"/>
                <a:gd name="T4" fmla="*/ 0 w 38"/>
                <a:gd name="T5" fmla="*/ 0 h 70"/>
                <a:gd name="T6" fmla="*/ 0 w 38"/>
                <a:gd name="T7" fmla="*/ 0 h 70"/>
                <a:gd name="T8" fmla="*/ 0 60000 65536"/>
                <a:gd name="T9" fmla="*/ 0 60000 65536"/>
                <a:gd name="T10" fmla="*/ 0 60000 65536"/>
                <a:gd name="T11" fmla="*/ 0 60000 65536"/>
                <a:gd name="T12" fmla="*/ 0 w 38"/>
                <a:gd name="T13" fmla="*/ 0 h 70"/>
                <a:gd name="T14" fmla="*/ 38 w 38"/>
                <a:gd name="T15" fmla="*/ 70 h 70"/>
              </a:gdLst>
              <a:ahLst/>
              <a:cxnLst>
                <a:cxn ang="T8">
                  <a:pos x="T0" y="T1"/>
                </a:cxn>
                <a:cxn ang="T9">
                  <a:pos x="T2" y="T3"/>
                </a:cxn>
                <a:cxn ang="T10">
                  <a:pos x="T4" y="T5"/>
                </a:cxn>
                <a:cxn ang="T11">
                  <a:pos x="T6" y="T7"/>
                </a:cxn>
              </a:cxnLst>
              <a:rect l="T12" t="T13" r="T14" b="T15"/>
              <a:pathLst>
                <a:path w="38" h="70">
                  <a:moveTo>
                    <a:pt x="28" y="0"/>
                  </a:moveTo>
                  <a:lnTo>
                    <a:pt x="38" y="10"/>
                  </a:lnTo>
                  <a:lnTo>
                    <a:pt x="0" y="7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1" name="Freeform 195"/>
            <p:cNvSpPr>
              <a:spLocks/>
            </p:cNvSpPr>
            <p:nvPr/>
          </p:nvSpPr>
          <p:spPr bwMode="auto">
            <a:xfrm>
              <a:off x="5485" y="1701"/>
              <a:ext cx="6" cy="10"/>
            </a:xfrm>
            <a:custGeom>
              <a:avLst/>
              <a:gdLst>
                <a:gd name="T0" fmla="*/ 0 w 38"/>
                <a:gd name="T1" fmla="*/ 0 h 60"/>
                <a:gd name="T2" fmla="*/ 0 w 38"/>
                <a:gd name="T3" fmla="*/ 0 h 60"/>
                <a:gd name="T4" fmla="*/ 0 w 38"/>
                <a:gd name="T5" fmla="*/ 0 h 60"/>
                <a:gd name="T6" fmla="*/ 0 w 38"/>
                <a:gd name="T7" fmla="*/ 0 h 60"/>
                <a:gd name="T8" fmla="*/ 0 60000 65536"/>
                <a:gd name="T9" fmla="*/ 0 60000 65536"/>
                <a:gd name="T10" fmla="*/ 0 60000 65536"/>
                <a:gd name="T11" fmla="*/ 0 60000 65536"/>
                <a:gd name="T12" fmla="*/ 0 w 38"/>
                <a:gd name="T13" fmla="*/ 0 h 60"/>
                <a:gd name="T14" fmla="*/ 38 w 38"/>
                <a:gd name="T15" fmla="*/ 60 h 60"/>
              </a:gdLst>
              <a:ahLst/>
              <a:cxnLst>
                <a:cxn ang="T8">
                  <a:pos x="T0" y="T1"/>
                </a:cxn>
                <a:cxn ang="T9">
                  <a:pos x="T2" y="T3"/>
                </a:cxn>
                <a:cxn ang="T10">
                  <a:pos x="T4" y="T5"/>
                </a:cxn>
                <a:cxn ang="T11">
                  <a:pos x="T6" y="T7"/>
                </a:cxn>
              </a:cxnLst>
              <a:rect l="T12" t="T13" r="T14" b="T15"/>
              <a:pathLst>
                <a:path w="38" h="60">
                  <a:moveTo>
                    <a:pt x="38" y="0"/>
                  </a:moveTo>
                  <a:lnTo>
                    <a:pt x="0" y="60"/>
                  </a:lnTo>
                  <a:lnTo>
                    <a:pt x="13" y="6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2" name="Freeform 196"/>
            <p:cNvSpPr>
              <a:spLocks/>
            </p:cNvSpPr>
            <p:nvPr/>
          </p:nvSpPr>
          <p:spPr bwMode="auto">
            <a:xfrm>
              <a:off x="5485"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28" y="0"/>
                  </a:moveTo>
                  <a:lnTo>
                    <a:pt x="38" y="10"/>
                  </a:lnTo>
                  <a:lnTo>
                    <a:pt x="13" y="70"/>
                  </a:lnTo>
                  <a:lnTo>
                    <a:pt x="0" y="70"/>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33" name="Freeform 197"/>
            <p:cNvSpPr>
              <a:spLocks/>
            </p:cNvSpPr>
            <p:nvPr/>
          </p:nvSpPr>
          <p:spPr bwMode="auto">
            <a:xfrm>
              <a:off x="5427" y="1710"/>
              <a:ext cx="59" cy="2"/>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13"/>
                  </a:moveTo>
                  <a:lnTo>
                    <a:pt x="356" y="0"/>
                  </a:lnTo>
                  <a:lnTo>
                    <a:pt x="0" y="13"/>
                  </a:lnTo>
                  <a:lnTo>
                    <a:pt x="3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4" name="Freeform 198"/>
            <p:cNvSpPr>
              <a:spLocks/>
            </p:cNvSpPr>
            <p:nvPr/>
          </p:nvSpPr>
          <p:spPr bwMode="auto">
            <a:xfrm>
              <a:off x="5427" y="1710"/>
              <a:ext cx="59" cy="2"/>
            </a:xfrm>
            <a:custGeom>
              <a:avLst/>
              <a:gdLst>
                <a:gd name="T0" fmla="*/ 0 w 356"/>
                <a:gd name="T1" fmla="*/ 0 h 13"/>
                <a:gd name="T2" fmla="*/ 0 w 356"/>
                <a:gd name="T3" fmla="*/ 0 h 13"/>
                <a:gd name="T4" fmla="*/ 0 w 356"/>
                <a:gd name="T5" fmla="*/ 0 h 13"/>
                <a:gd name="T6" fmla="*/ 0 w 356"/>
                <a:gd name="T7" fmla="*/ 0 h 13"/>
                <a:gd name="T8" fmla="*/ 0 60000 65536"/>
                <a:gd name="T9" fmla="*/ 0 60000 65536"/>
                <a:gd name="T10" fmla="*/ 0 60000 65536"/>
                <a:gd name="T11" fmla="*/ 0 60000 65536"/>
                <a:gd name="T12" fmla="*/ 0 w 356"/>
                <a:gd name="T13" fmla="*/ 0 h 13"/>
                <a:gd name="T14" fmla="*/ 356 w 356"/>
                <a:gd name="T15" fmla="*/ 13 h 13"/>
              </a:gdLst>
              <a:ahLst/>
              <a:cxnLst>
                <a:cxn ang="T8">
                  <a:pos x="T0" y="T1"/>
                </a:cxn>
                <a:cxn ang="T9">
                  <a:pos x="T2" y="T3"/>
                </a:cxn>
                <a:cxn ang="T10">
                  <a:pos x="T4" y="T5"/>
                </a:cxn>
                <a:cxn ang="T11">
                  <a:pos x="T6" y="T7"/>
                </a:cxn>
              </a:cxnLst>
              <a:rect l="T12" t="T13" r="T14" b="T15"/>
              <a:pathLst>
                <a:path w="356" h="13">
                  <a:moveTo>
                    <a:pt x="356" y="0"/>
                  </a:moveTo>
                  <a:lnTo>
                    <a:pt x="0" y="13"/>
                  </a:lnTo>
                  <a:lnTo>
                    <a:pt x="0" y="0"/>
                  </a:lnTo>
                  <a:lnTo>
                    <a:pt x="3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5" name="Rectangle 199"/>
            <p:cNvSpPr>
              <a:spLocks noChangeArrowheads="1"/>
            </p:cNvSpPr>
            <p:nvPr/>
          </p:nvSpPr>
          <p:spPr bwMode="auto">
            <a:xfrm>
              <a:off x="5427" y="1710"/>
              <a:ext cx="5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936" name="Freeform 205"/>
            <p:cNvSpPr>
              <a:spLocks/>
            </p:cNvSpPr>
            <p:nvPr/>
          </p:nvSpPr>
          <p:spPr bwMode="auto">
            <a:xfrm>
              <a:off x="4204" y="1710"/>
              <a:ext cx="1223" cy="2"/>
            </a:xfrm>
            <a:custGeom>
              <a:avLst/>
              <a:gdLst>
                <a:gd name="T0" fmla="*/ 1 w 7334"/>
                <a:gd name="T1" fmla="*/ 0 h 14"/>
                <a:gd name="T2" fmla="*/ 1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14"/>
                  </a:moveTo>
                  <a:lnTo>
                    <a:pt x="7334" y="0"/>
                  </a:lnTo>
                  <a:lnTo>
                    <a:pt x="0" y="14"/>
                  </a:lnTo>
                  <a:lnTo>
                    <a:pt x="73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7" name="Freeform 206"/>
            <p:cNvSpPr>
              <a:spLocks/>
            </p:cNvSpPr>
            <p:nvPr/>
          </p:nvSpPr>
          <p:spPr bwMode="auto">
            <a:xfrm>
              <a:off x="4204" y="1710"/>
              <a:ext cx="1223" cy="2"/>
            </a:xfrm>
            <a:custGeom>
              <a:avLst/>
              <a:gdLst>
                <a:gd name="T0" fmla="*/ 1 w 7334"/>
                <a:gd name="T1" fmla="*/ 0 h 14"/>
                <a:gd name="T2" fmla="*/ 0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0"/>
                  </a:moveTo>
                  <a:lnTo>
                    <a:pt x="0" y="14"/>
                  </a:lnTo>
                  <a:lnTo>
                    <a:pt x="0" y="0"/>
                  </a:lnTo>
                  <a:lnTo>
                    <a:pt x="7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38" name="Rectangle 207"/>
            <p:cNvSpPr>
              <a:spLocks noChangeArrowheads="1"/>
            </p:cNvSpPr>
            <p:nvPr/>
          </p:nvSpPr>
          <p:spPr bwMode="auto">
            <a:xfrm>
              <a:off x="4204" y="1710"/>
              <a:ext cx="122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939" name="Freeform 208"/>
            <p:cNvSpPr>
              <a:spLocks/>
            </p:cNvSpPr>
            <p:nvPr/>
          </p:nvSpPr>
          <p:spPr bwMode="auto">
            <a:xfrm>
              <a:off x="4173" y="1711"/>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0" name="Freeform 209"/>
            <p:cNvSpPr>
              <a:spLocks/>
            </p:cNvSpPr>
            <p:nvPr/>
          </p:nvSpPr>
          <p:spPr bwMode="auto">
            <a:xfrm>
              <a:off x="4175" y="1711"/>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1" name="Freeform 210"/>
            <p:cNvSpPr>
              <a:spLocks/>
            </p:cNvSpPr>
            <p:nvPr/>
          </p:nvSpPr>
          <p:spPr bwMode="auto">
            <a:xfrm>
              <a:off x="4173"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42" name="Freeform 211"/>
            <p:cNvSpPr>
              <a:spLocks/>
            </p:cNvSpPr>
            <p:nvPr/>
          </p:nvSpPr>
          <p:spPr bwMode="auto">
            <a:xfrm>
              <a:off x="4178" y="1721"/>
              <a:ext cx="11" cy="6"/>
            </a:xfrm>
            <a:custGeom>
              <a:avLst/>
              <a:gdLst>
                <a:gd name="T0" fmla="*/ 0 w 70"/>
                <a:gd name="T1" fmla="*/ 0 h 38"/>
                <a:gd name="T2" fmla="*/ 0 w 70"/>
                <a:gd name="T3" fmla="*/ 0 h 38"/>
                <a:gd name="T4" fmla="*/ 0 w 70"/>
                <a:gd name="T5" fmla="*/ 0 h 38"/>
                <a:gd name="T6" fmla="*/ 0 w 70"/>
                <a:gd name="T7" fmla="*/ 0 h 38"/>
                <a:gd name="T8" fmla="*/ 0 60000 65536"/>
                <a:gd name="T9" fmla="*/ 0 60000 65536"/>
                <a:gd name="T10" fmla="*/ 0 60000 65536"/>
                <a:gd name="T11" fmla="*/ 0 60000 65536"/>
                <a:gd name="T12" fmla="*/ 0 w 70"/>
                <a:gd name="T13" fmla="*/ 0 h 38"/>
                <a:gd name="T14" fmla="*/ 70 w 70"/>
                <a:gd name="T15" fmla="*/ 38 h 38"/>
              </a:gdLst>
              <a:ahLst/>
              <a:cxnLst>
                <a:cxn ang="T8">
                  <a:pos x="T0" y="T1"/>
                </a:cxn>
                <a:cxn ang="T9">
                  <a:pos x="T2" y="T3"/>
                </a:cxn>
                <a:cxn ang="T10">
                  <a:pos x="T4" y="T5"/>
                </a:cxn>
                <a:cxn ang="T11">
                  <a:pos x="T6" y="T7"/>
                </a:cxn>
              </a:cxnLst>
              <a:rect l="T12" t="T13" r="T14" b="T15"/>
              <a:pathLst>
                <a:path w="70" h="38">
                  <a:moveTo>
                    <a:pt x="0" y="10"/>
                  </a:moveTo>
                  <a:lnTo>
                    <a:pt x="10" y="0"/>
                  </a:lnTo>
                  <a:lnTo>
                    <a:pt x="70" y="38"/>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3" name="Freeform 212"/>
            <p:cNvSpPr>
              <a:spLocks/>
            </p:cNvSpPr>
            <p:nvPr/>
          </p:nvSpPr>
          <p:spPr bwMode="auto">
            <a:xfrm>
              <a:off x="4179" y="1721"/>
              <a:ext cx="10" cy="6"/>
            </a:xfrm>
            <a:custGeom>
              <a:avLst/>
              <a:gdLst>
                <a:gd name="T0" fmla="*/ 0 w 60"/>
                <a:gd name="T1" fmla="*/ 0 h 38"/>
                <a:gd name="T2" fmla="*/ 0 w 60"/>
                <a:gd name="T3" fmla="*/ 0 h 38"/>
                <a:gd name="T4" fmla="*/ 0 w 60"/>
                <a:gd name="T5" fmla="*/ 0 h 38"/>
                <a:gd name="T6" fmla="*/ 0 w 60"/>
                <a:gd name="T7" fmla="*/ 0 h 38"/>
                <a:gd name="T8" fmla="*/ 0 60000 65536"/>
                <a:gd name="T9" fmla="*/ 0 60000 65536"/>
                <a:gd name="T10" fmla="*/ 0 60000 65536"/>
                <a:gd name="T11" fmla="*/ 0 60000 65536"/>
                <a:gd name="T12" fmla="*/ 0 w 60"/>
                <a:gd name="T13" fmla="*/ 0 h 38"/>
                <a:gd name="T14" fmla="*/ 60 w 60"/>
                <a:gd name="T15" fmla="*/ 38 h 38"/>
              </a:gdLst>
              <a:ahLst/>
              <a:cxnLst>
                <a:cxn ang="T8">
                  <a:pos x="T0" y="T1"/>
                </a:cxn>
                <a:cxn ang="T9">
                  <a:pos x="T2" y="T3"/>
                </a:cxn>
                <a:cxn ang="T10">
                  <a:pos x="T4" y="T5"/>
                </a:cxn>
                <a:cxn ang="T11">
                  <a:pos x="T6" y="T7"/>
                </a:cxn>
              </a:cxnLst>
              <a:rect l="T12" t="T13" r="T14" b="T15"/>
              <a:pathLst>
                <a:path w="60" h="38">
                  <a:moveTo>
                    <a:pt x="0" y="0"/>
                  </a:moveTo>
                  <a:lnTo>
                    <a:pt x="60" y="38"/>
                  </a:lnTo>
                  <a:lnTo>
                    <a:pt x="60"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4" name="Freeform 213"/>
            <p:cNvSpPr>
              <a:spLocks/>
            </p:cNvSpPr>
            <p:nvPr/>
          </p:nvSpPr>
          <p:spPr bwMode="auto">
            <a:xfrm>
              <a:off x="4178" y="1721"/>
              <a:ext cx="11" cy="6"/>
            </a:xfrm>
            <a:custGeom>
              <a:avLst/>
              <a:gdLst>
                <a:gd name="T0" fmla="*/ 0 w 70"/>
                <a:gd name="T1" fmla="*/ 0 h 38"/>
                <a:gd name="T2" fmla="*/ 0 w 70"/>
                <a:gd name="T3" fmla="*/ 0 h 38"/>
                <a:gd name="T4" fmla="*/ 0 w 70"/>
                <a:gd name="T5" fmla="*/ 0 h 38"/>
                <a:gd name="T6" fmla="*/ 0 w 70"/>
                <a:gd name="T7" fmla="*/ 0 h 38"/>
                <a:gd name="T8" fmla="*/ 0 w 70"/>
                <a:gd name="T9" fmla="*/ 0 h 38"/>
                <a:gd name="T10" fmla="*/ 0 60000 65536"/>
                <a:gd name="T11" fmla="*/ 0 60000 65536"/>
                <a:gd name="T12" fmla="*/ 0 60000 65536"/>
                <a:gd name="T13" fmla="*/ 0 60000 65536"/>
                <a:gd name="T14" fmla="*/ 0 60000 65536"/>
                <a:gd name="T15" fmla="*/ 0 w 70"/>
                <a:gd name="T16" fmla="*/ 0 h 38"/>
                <a:gd name="T17" fmla="*/ 70 w 70"/>
                <a:gd name="T18" fmla="*/ 38 h 38"/>
              </a:gdLst>
              <a:ahLst/>
              <a:cxnLst>
                <a:cxn ang="T10">
                  <a:pos x="T0" y="T1"/>
                </a:cxn>
                <a:cxn ang="T11">
                  <a:pos x="T2" y="T3"/>
                </a:cxn>
                <a:cxn ang="T12">
                  <a:pos x="T4" y="T5"/>
                </a:cxn>
                <a:cxn ang="T13">
                  <a:pos x="T6" y="T7"/>
                </a:cxn>
                <a:cxn ang="T14">
                  <a:pos x="T8" y="T9"/>
                </a:cxn>
              </a:cxnLst>
              <a:rect l="T15" t="T16" r="T17" b="T18"/>
              <a:pathLst>
                <a:path w="70" h="38">
                  <a:moveTo>
                    <a:pt x="0" y="10"/>
                  </a:moveTo>
                  <a:lnTo>
                    <a:pt x="10" y="0"/>
                  </a:lnTo>
                  <a:lnTo>
                    <a:pt x="70" y="25"/>
                  </a:lnTo>
                  <a:lnTo>
                    <a:pt x="70" y="38"/>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45" name="Freeform 214"/>
            <p:cNvSpPr>
              <a:spLocks/>
            </p:cNvSpPr>
            <p:nvPr/>
          </p:nvSpPr>
          <p:spPr bwMode="auto">
            <a:xfrm>
              <a:off x="4189" y="1723"/>
              <a:ext cx="12" cy="4"/>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0" y="28"/>
                  </a:moveTo>
                  <a:lnTo>
                    <a:pt x="0" y="15"/>
                  </a:lnTo>
                  <a:lnTo>
                    <a:pt x="69"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6" name="Freeform 215"/>
            <p:cNvSpPr>
              <a:spLocks/>
            </p:cNvSpPr>
            <p:nvPr/>
          </p:nvSpPr>
          <p:spPr bwMode="auto">
            <a:xfrm>
              <a:off x="4189" y="1721"/>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0" y="25"/>
                  </a:moveTo>
                  <a:lnTo>
                    <a:pt x="69" y="10"/>
                  </a:lnTo>
                  <a:lnTo>
                    <a:pt x="59"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7" name="Freeform 216"/>
            <p:cNvSpPr>
              <a:spLocks/>
            </p:cNvSpPr>
            <p:nvPr/>
          </p:nvSpPr>
          <p:spPr bwMode="auto">
            <a:xfrm>
              <a:off x="4189" y="1721"/>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0" y="38"/>
                  </a:moveTo>
                  <a:lnTo>
                    <a:pt x="0" y="25"/>
                  </a:lnTo>
                  <a:lnTo>
                    <a:pt x="59" y="0"/>
                  </a:lnTo>
                  <a:lnTo>
                    <a:pt x="69" y="10"/>
                  </a:lnTo>
                  <a:lnTo>
                    <a:pt x="0"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48" name="Freeform 217"/>
            <p:cNvSpPr>
              <a:spLocks/>
            </p:cNvSpPr>
            <p:nvPr/>
          </p:nvSpPr>
          <p:spPr bwMode="auto">
            <a:xfrm>
              <a:off x="4199" y="1711"/>
              <a:ext cx="6" cy="12"/>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49" name="Freeform 218"/>
            <p:cNvSpPr>
              <a:spLocks/>
            </p:cNvSpPr>
            <p:nvPr/>
          </p:nvSpPr>
          <p:spPr bwMode="auto">
            <a:xfrm>
              <a:off x="4199" y="1711"/>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0" name="Freeform 219"/>
            <p:cNvSpPr>
              <a:spLocks/>
            </p:cNvSpPr>
            <p:nvPr/>
          </p:nvSpPr>
          <p:spPr bwMode="auto">
            <a:xfrm>
              <a:off x="4199" y="1711"/>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51" name="Freeform 220"/>
            <p:cNvSpPr>
              <a:spLocks/>
            </p:cNvSpPr>
            <p:nvPr/>
          </p:nvSpPr>
          <p:spPr bwMode="auto">
            <a:xfrm>
              <a:off x="4170" y="1700"/>
              <a:ext cx="5" cy="11"/>
            </a:xfrm>
            <a:custGeom>
              <a:avLst/>
              <a:gdLst>
                <a:gd name="T0" fmla="*/ 0 w 28"/>
                <a:gd name="T1" fmla="*/ 0 h 70"/>
                <a:gd name="T2" fmla="*/ 0 w 28"/>
                <a:gd name="T3" fmla="*/ 0 h 70"/>
                <a:gd name="T4" fmla="*/ 0 w 28"/>
                <a:gd name="T5" fmla="*/ 0 h 70"/>
                <a:gd name="T6" fmla="*/ 0 w 28"/>
                <a:gd name="T7" fmla="*/ 0 h 70"/>
                <a:gd name="T8" fmla="*/ 0 60000 65536"/>
                <a:gd name="T9" fmla="*/ 0 60000 65536"/>
                <a:gd name="T10" fmla="*/ 0 60000 65536"/>
                <a:gd name="T11" fmla="*/ 0 60000 65536"/>
                <a:gd name="T12" fmla="*/ 0 w 28"/>
                <a:gd name="T13" fmla="*/ 0 h 70"/>
                <a:gd name="T14" fmla="*/ 28 w 28"/>
                <a:gd name="T15" fmla="*/ 70 h 70"/>
              </a:gdLst>
              <a:ahLst/>
              <a:cxnLst>
                <a:cxn ang="T8">
                  <a:pos x="T0" y="T1"/>
                </a:cxn>
                <a:cxn ang="T9">
                  <a:pos x="T2" y="T3"/>
                </a:cxn>
                <a:cxn ang="T10">
                  <a:pos x="T4" y="T5"/>
                </a:cxn>
                <a:cxn ang="T11">
                  <a:pos x="T6" y="T7"/>
                </a:cxn>
              </a:cxnLst>
              <a:rect l="T12" t="T13" r="T14" b="T15"/>
              <a:pathLst>
                <a:path w="28" h="70">
                  <a:moveTo>
                    <a:pt x="28" y="70"/>
                  </a:moveTo>
                  <a:lnTo>
                    <a:pt x="15" y="70"/>
                  </a:lnTo>
                  <a:lnTo>
                    <a:pt x="0" y="0"/>
                  </a:lnTo>
                  <a:lnTo>
                    <a:pt x="28"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2" name="Freeform 221"/>
            <p:cNvSpPr>
              <a:spLocks/>
            </p:cNvSpPr>
            <p:nvPr/>
          </p:nvSpPr>
          <p:spPr bwMode="auto">
            <a:xfrm>
              <a:off x="4169" y="1700"/>
              <a:ext cx="4" cy="11"/>
            </a:xfrm>
            <a:custGeom>
              <a:avLst/>
              <a:gdLst>
                <a:gd name="T0" fmla="*/ 0 w 25"/>
                <a:gd name="T1" fmla="*/ 0 h 70"/>
                <a:gd name="T2" fmla="*/ 0 w 25"/>
                <a:gd name="T3" fmla="*/ 0 h 70"/>
                <a:gd name="T4" fmla="*/ 0 w 25"/>
                <a:gd name="T5" fmla="*/ 0 h 70"/>
                <a:gd name="T6" fmla="*/ 0 w 25"/>
                <a:gd name="T7" fmla="*/ 0 h 70"/>
                <a:gd name="T8" fmla="*/ 0 60000 65536"/>
                <a:gd name="T9" fmla="*/ 0 60000 65536"/>
                <a:gd name="T10" fmla="*/ 0 60000 65536"/>
                <a:gd name="T11" fmla="*/ 0 60000 65536"/>
                <a:gd name="T12" fmla="*/ 0 w 25"/>
                <a:gd name="T13" fmla="*/ 0 h 70"/>
                <a:gd name="T14" fmla="*/ 25 w 25"/>
                <a:gd name="T15" fmla="*/ 70 h 70"/>
              </a:gdLst>
              <a:ahLst/>
              <a:cxnLst>
                <a:cxn ang="T8">
                  <a:pos x="T0" y="T1"/>
                </a:cxn>
                <a:cxn ang="T9">
                  <a:pos x="T2" y="T3"/>
                </a:cxn>
                <a:cxn ang="T10">
                  <a:pos x="T4" y="T5"/>
                </a:cxn>
                <a:cxn ang="T11">
                  <a:pos x="T6" y="T7"/>
                </a:cxn>
              </a:cxnLst>
              <a:rect l="T12" t="T13" r="T14" b="T15"/>
              <a:pathLst>
                <a:path w="25" h="70">
                  <a:moveTo>
                    <a:pt x="25" y="70"/>
                  </a:moveTo>
                  <a:lnTo>
                    <a:pt x="10" y="0"/>
                  </a:lnTo>
                  <a:lnTo>
                    <a:pt x="0" y="10"/>
                  </a:lnTo>
                  <a:lnTo>
                    <a:pt x="2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3" name="Freeform 222"/>
            <p:cNvSpPr>
              <a:spLocks/>
            </p:cNvSpPr>
            <p:nvPr/>
          </p:nvSpPr>
          <p:spPr bwMode="auto">
            <a:xfrm>
              <a:off x="4169" y="1700"/>
              <a:ext cx="6" cy="11"/>
            </a:xfrm>
            <a:custGeom>
              <a:avLst/>
              <a:gdLst>
                <a:gd name="T0" fmla="*/ 0 w 38"/>
                <a:gd name="T1" fmla="*/ 0 h 70"/>
                <a:gd name="T2" fmla="*/ 0 w 38"/>
                <a:gd name="T3" fmla="*/ 0 h 70"/>
                <a:gd name="T4" fmla="*/ 0 w 38"/>
                <a:gd name="T5" fmla="*/ 0 h 70"/>
                <a:gd name="T6" fmla="*/ 0 w 38"/>
                <a:gd name="T7" fmla="*/ 0 h 70"/>
                <a:gd name="T8" fmla="*/ 0 w 38"/>
                <a:gd name="T9" fmla="*/ 0 h 70"/>
                <a:gd name="T10" fmla="*/ 0 60000 65536"/>
                <a:gd name="T11" fmla="*/ 0 60000 65536"/>
                <a:gd name="T12" fmla="*/ 0 60000 65536"/>
                <a:gd name="T13" fmla="*/ 0 60000 65536"/>
                <a:gd name="T14" fmla="*/ 0 60000 65536"/>
                <a:gd name="T15" fmla="*/ 0 w 38"/>
                <a:gd name="T16" fmla="*/ 0 h 70"/>
                <a:gd name="T17" fmla="*/ 38 w 38"/>
                <a:gd name="T18" fmla="*/ 70 h 70"/>
              </a:gdLst>
              <a:ahLst/>
              <a:cxnLst>
                <a:cxn ang="T10">
                  <a:pos x="T0" y="T1"/>
                </a:cxn>
                <a:cxn ang="T11">
                  <a:pos x="T2" y="T3"/>
                </a:cxn>
                <a:cxn ang="T12">
                  <a:pos x="T4" y="T5"/>
                </a:cxn>
                <a:cxn ang="T13">
                  <a:pos x="T6" y="T7"/>
                </a:cxn>
                <a:cxn ang="T14">
                  <a:pos x="T8" y="T9"/>
                </a:cxn>
              </a:cxnLst>
              <a:rect l="T15" t="T16" r="T17" b="T18"/>
              <a:pathLst>
                <a:path w="38" h="70">
                  <a:moveTo>
                    <a:pt x="38" y="70"/>
                  </a:moveTo>
                  <a:lnTo>
                    <a:pt x="25" y="70"/>
                  </a:lnTo>
                  <a:lnTo>
                    <a:pt x="0" y="10"/>
                  </a:lnTo>
                  <a:lnTo>
                    <a:pt x="10" y="0"/>
                  </a:lnTo>
                  <a:lnTo>
                    <a:pt x="38" y="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54" name="Freeform 223"/>
            <p:cNvSpPr>
              <a:spLocks/>
            </p:cNvSpPr>
            <p:nvPr/>
          </p:nvSpPr>
          <p:spPr bwMode="auto">
            <a:xfrm>
              <a:off x="4159" y="1695"/>
              <a:ext cx="11" cy="6"/>
            </a:xfrm>
            <a:custGeom>
              <a:avLst/>
              <a:gdLst>
                <a:gd name="T0" fmla="*/ 0 w 69"/>
                <a:gd name="T1" fmla="*/ 0 h 38"/>
                <a:gd name="T2" fmla="*/ 0 w 69"/>
                <a:gd name="T3" fmla="*/ 0 h 38"/>
                <a:gd name="T4" fmla="*/ 0 w 69"/>
                <a:gd name="T5" fmla="*/ 0 h 38"/>
                <a:gd name="T6" fmla="*/ 0 w 69"/>
                <a:gd name="T7" fmla="*/ 0 h 38"/>
                <a:gd name="T8" fmla="*/ 0 60000 65536"/>
                <a:gd name="T9" fmla="*/ 0 60000 65536"/>
                <a:gd name="T10" fmla="*/ 0 60000 65536"/>
                <a:gd name="T11" fmla="*/ 0 60000 65536"/>
                <a:gd name="T12" fmla="*/ 0 w 69"/>
                <a:gd name="T13" fmla="*/ 0 h 38"/>
                <a:gd name="T14" fmla="*/ 69 w 69"/>
                <a:gd name="T15" fmla="*/ 38 h 38"/>
              </a:gdLst>
              <a:ahLst/>
              <a:cxnLst>
                <a:cxn ang="T8">
                  <a:pos x="T0" y="T1"/>
                </a:cxn>
                <a:cxn ang="T9">
                  <a:pos x="T2" y="T3"/>
                </a:cxn>
                <a:cxn ang="T10">
                  <a:pos x="T4" y="T5"/>
                </a:cxn>
                <a:cxn ang="T11">
                  <a:pos x="T6" y="T7"/>
                </a:cxn>
              </a:cxnLst>
              <a:rect l="T12" t="T13" r="T14" b="T15"/>
              <a:pathLst>
                <a:path w="69" h="38">
                  <a:moveTo>
                    <a:pt x="69" y="28"/>
                  </a:moveTo>
                  <a:lnTo>
                    <a:pt x="59" y="38"/>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5" name="Freeform 224"/>
            <p:cNvSpPr>
              <a:spLocks/>
            </p:cNvSpPr>
            <p:nvPr/>
          </p:nvSpPr>
          <p:spPr bwMode="auto">
            <a:xfrm>
              <a:off x="4159" y="1695"/>
              <a:ext cx="10" cy="6"/>
            </a:xfrm>
            <a:custGeom>
              <a:avLst/>
              <a:gdLst>
                <a:gd name="T0" fmla="*/ 0 w 59"/>
                <a:gd name="T1" fmla="*/ 0 h 38"/>
                <a:gd name="T2" fmla="*/ 0 w 59"/>
                <a:gd name="T3" fmla="*/ 0 h 38"/>
                <a:gd name="T4" fmla="*/ 0 w 59"/>
                <a:gd name="T5" fmla="*/ 0 h 38"/>
                <a:gd name="T6" fmla="*/ 0 w 59"/>
                <a:gd name="T7" fmla="*/ 0 h 38"/>
                <a:gd name="T8" fmla="*/ 0 60000 65536"/>
                <a:gd name="T9" fmla="*/ 0 60000 65536"/>
                <a:gd name="T10" fmla="*/ 0 60000 65536"/>
                <a:gd name="T11" fmla="*/ 0 60000 65536"/>
                <a:gd name="T12" fmla="*/ 0 w 59"/>
                <a:gd name="T13" fmla="*/ 0 h 38"/>
                <a:gd name="T14" fmla="*/ 59 w 59"/>
                <a:gd name="T15" fmla="*/ 38 h 38"/>
              </a:gdLst>
              <a:ahLst/>
              <a:cxnLst>
                <a:cxn ang="T8">
                  <a:pos x="T0" y="T1"/>
                </a:cxn>
                <a:cxn ang="T9">
                  <a:pos x="T2" y="T3"/>
                </a:cxn>
                <a:cxn ang="T10">
                  <a:pos x="T4" y="T5"/>
                </a:cxn>
                <a:cxn ang="T11">
                  <a:pos x="T6" y="T7"/>
                </a:cxn>
              </a:cxnLst>
              <a:rect l="T12" t="T13" r="T14" b="T15"/>
              <a:pathLst>
                <a:path w="59" h="38">
                  <a:moveTo>
                    <a:pt x="59" y="38"/>
                  </a:moveTo>
                  <a:lnTo>
                    <a:pt x="0" y="0"/>
                  </a:lnTo>
                  <a:lnTo>
                    <a:pt x="0" y="13"/>
                  </a:lnTo>
                  <a:lnTo>
                    <a:pt x="5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6" name="Freeform 225"/>
            <p:cNvSpPr>
              <a:spLocks/>
            </p:cNvSpPr>
            <p:nvPr/>
          </p:nvSpPr>
          <p:spPr bwMode="auto">
            <a:xfrm>
              <a:off x="4159" y="1695"/>
              <a:ext cx="11"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28"/>
                  </a:moveTo>
                  <a:lnTo>
                    <a:pt x="59" y="38"/>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57" name="Freeform 226"/>
            <p:cNvSpPr>
              <a:spLocks/>
            </p:cNvSpPr>
            <p:nvPr/>
          </p:nvSpPr>
          <p:spPr bwMode="auto">
            <a:xfrm>
              <a:off x="4147" y="1695"/>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8" name="Freeform 227"/>
            <p:cNvSpPr>
              <a:spLocks/>
            </p:cNvSpPr>
            <p:nvPr/>
          </p:nvSpPr>
          <p:spPr bwMode="auto">
            <a:xfrm>
              <a:off x="4147" y="1697"/>
              <a:ext cx="12" cy="4"/>
            </a:xfrm>
            <a:custGeom>
              <a:avLst/>
              <a:gdLst>
                <a:gd name="T0" fmla="*/ 0 w 69"/>
                <a:gd name="T1" fmla="*/ 0 h 25"/>
                <a:gd name="T2" fmla="*/ 0 w 69"/>
                <a:gd name="T3" fmla="*/ 0 h 25"/>
                <a:gd name="T4" fmla="*/ 0 w 69"/>
                <a:gd name="T5" fmla="*/ 0 h 25"/>
                <a:gd name="T6" fmla="*/ 0 w 69"/>
                <a:gd name="T7" fmla="*/ 0 h 25"/>
                <a:gd name="T8" fmla="*/ 0 60000 65536"/>
                <a:gd name="T9" fmla="*/ 0 60000 65536"/>
                <a:gd name="T10" fmla="*/ 0 60000 65536"/>
                <a:gd name="T11" fmla="*/ 0 60000 65536"/>
                <a:gd name="T12" fmla="*/ 0 w 69"/>
                <a:gd name="T13" fmla="*/ 0 h 25"/>
                <a:gd name="T14" fmla="*/ 69 w 69"/>
                <a:gd name="T15" fmla="*/ 25 h 25"/>
              </a:gdLst>
              <a:ahLst/>
              <a:cxnLst>
                <a:cxn ang="T8">
                  <a:pos x="T0" y="T1"/>
                </a:cxn>
                <a:cxn ang="T9">
                  <a:pos x="T2" y="T3"/>
                </a:cxn>
                <a:cxn ang="T10">
                  <a:pos x="T4" y="T5"/>
                </a:cxn>
                <a:cxn ang="T11">
                  <a:pos x="T6" y="T7"/>
                </a:cxn>
              </a:cxnLst>
              <a:rect l="T12" t="T13" r="T14" b="T15"/>
              <a:pathLst>
                <a:path w="69" h="25">
                  <a:moveTo>
                    <a:pt x="69" y="0"/>
                  </a:moveTo>
                  <a:lnTo>
                    <a:pt x="0" y="15"/>
                  </a:lnTo>
                  <a:lnTo>
                    <a:pt x="10" y="25"/>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59" name="Freeform 228"/>
            <p:cNvSpPr>
              <a:spLocks/>
            </p:cNvSpPr>
            <p:nvPr/>
          </p:nvSpPr>
          <p:spPr bwMode="auto">
            <a:xfrm>
              <a:off x="4147" y="1695"/>
              <a:ext cx="12" cy="6"/>
            </a:xfrm>
            <a:custGeom>
              <a:avLst/>
              <a:gdLst>
                <a:gd name="T0" fmla="*/ 0 w 69"/>
                <a:gd name="T1" fmla="*/ 0 h 38"/>
                <a:gd name="T2" fmla="*/ 0 w 69"/>
                <a:gd name="T3" fmla="*/ 0 h 38"/>
                <a:gd name="T4" fmla="*/ 0 w 69"/>
                <a:gd name="T5" fmla="*/ 0 h 38"/>
                <a:gd name="T6" fmla="*/ 0 w 69"/>
                <a:gd name="T7" fmla="*/ 0 h 38"/>
                <a:gd name="T8" fmla="*/ 0 w 69"/>
                <a:gd name="T9" fmla="*/ 0 h 38"/>
                <a:gd name="T10" fmla="*/ 0 60000 65536"/>
                <a:gd name="T11" fmla="*/ 0 60000 65536"/>
                <a:gd name="T12" fmla="*/ 0 60000 65536"/>
                <a:gd name="T13" fmla="*/ 0 60000 65536"/>
                <a:gd name="T14" fmla="*/ 0 60000 65536"/>
                <a:gd name="T15" fmla="*/ 0 w 69"/>
                <a:gd name="T16" fmla="*/ 0 h 38"/>
                <a:gd name="T17" fmla="*/ 69 w 69"/>
                <a:gd name="T18" fmla="*/ 38 h 38"/>
              </a:gdLst>
              <a:ahLst/>
              <a:cxnLst>
                <a:cxn ang="T10">
                  <a:pos x="T0" y="T1"/>
                </a:cxn>
                <a:cxn ang="T11">
                  <a:pos x="T2" y="T3"/>
                </a:cxn>
                <a:cxn ang="T12">
                  <a:pos x="T4" y="T5"/>
                </a:cxn>
                <a:cxn ang="T13">
                  <a:pos x="T6" y="T7"/>
                </a:cxn>
                <a:cxn ang="T14">
                  <a:pos x="T8" y="T9"/>
                </a:cxn>
              </a:cxnLst>
              <a:rect l="T15" t="T16" r="T17" b="T18"/>
              <a:pathLst>
                <a:path w="69" h="38">
                  <a:moveTo>
                    <a:pt x="69" y="0"/>
                  </a:moveTo>
                  <a:lnTo>
                    <a:pt x="69" y="13"/>
                  </a:lnTo>
                  <a:lnTo>
                    <a:pt x="10" y="38"/>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60" name="Freeform 229"/>
            <p:cNvSpPr>
              <a:spLocks/>
            </p:cNvSpPr>
            <p:nvPr/>
          </p:nvSpPr>
          <p:spPr bwMode="auto">
            <a:xfrm>
              <a:off x="4143" y="1700"/>
              <a:ext cx="6" cy="11"/>
            </a:xfrm>
            <a:custGeom>
              <a:avLst/>
              <a:gdLst>
                <a:gd name="T0" fmla="*/ 0 w 39"/>
                <a:gd name="T1" fmla="*/ 0 h 70"/>
                <a:gd name="T2" fmla="*/ 0 w 39"/>
                <a:gd name="T3" fmla="*/ 0 h 70"/>
                <a:gd name="T4" fmla="*/ 0 w 39"/>
                <a:gd name="T5" fmla="*/ 0 h 70"/>
                <a:gd name="T6" fmla="*/ 0 w 39"/>
                <a:gd name="T7" fmla="*/ 0 h 70"/>
                <a:gd name="T8" fmla="*/ 0 60000 65536"/>
                <a:gd name="T9" fmla="*/ 0 60000 65536"/>
                <a:gd name="T10" fmla="*/ 0 60000 65536"/>
                <a:gd name="T11" fmla="*/ 0 60000 65536"/>
                <a:gd name="T12" fmla="*/ 0 w 39"/>
                <a:gd name="T13" fmla="*/ 0 h 70"/>
                <a:gd name="T14" fmla="*/ 39 w 39"/>
                <a:gd name="T15" fmla="*/ 70 h 70"/>
              </a:gdLst>
              <a:ahLst/>
              <a:cxnLst>
                <a:cxn ang="T8">
                  <a:pos x="T0" y="T1"/>
                </a:cxn>
                <a:cxn ang="T9">
                  <a:pos x="T2" y="T3"/>
                </a:cxn>
                <a:cxn ang="T10">
                  <a:pos x="T4" y="T5"/>
                </a:cxn>
                <a:cxn ang="T11">
                  <a:pos x="T6" y="T7"/>
                </a:cxn>
              </a:cxnLst>
              <a:rect l="T12" t="T13" r="T14" b="T15"/>
              <a:pathLst>
                <a:path w="39" h="70">
                  <a:moveTo>
                    <a:pt x="29" y="0"/>
                  </a:moveTo>
                  <a:lnTo>
                    <a:pt x="39" y="10"/>
                  </a:lnTo>
                  <a:lnTo>
                    <a:pt x="0" y="7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1" name="Freeform 230"/>
            <p:cNvSpPr>
              <a:spLocks/>
            </p:cNvSpPr>
            <p:nvPr/>
          </p:nvSpPr>
          <p:spPr bwMode="auto">
            <a:xfrm>
              <a:off x="4143" y="1701"/>
              <a:ext cx="6" cy="10"/>
            </a:xfrm>
            <a:custGeom>
              <a:avLst/>
              <a:gdLst>
                <a:gd name="T0" fmla="*/ 0 w 39"/>
                <a:gd name="T1" fmla="*/ 0 h 60"/>
                <a:gd name="T2" fmla="*/ 0 w 39"/>
                <a:gd name="T3" fmla="*/ 0 h 60"/>
                <a:gd name="T4" fmla="*/ 0 w 39"/>
                <a:gd name="T5" fmla="*/ 0 h 60"/>
                <a:gd name="T6" fmla="*/ 0 w 39"/>
                <a:gd name="T7" fmla="*/ 0 h 60"/>
                <a:gd name="T8" fmla="*/ 0 60000 65536"/>
                <a:gd name="T9" fmla="*/ 0 60000 65536"/>
                <a:gd name="T10" fmla="*/ 0 60000 65536"/>
                <a:gd name="T11" fmla="*/ 0 60000 65536"/>
                <a:gd name="T12" fmla="*/ 0 w 39"/>
                <a:gd name="T13" fmla="*/ 0 h 60"/>
                <a:gd name="T14" fmla="*/ 39 w 39"/>
                <a:gd name="T15" fmla="*/ 60 h 60"/>
              </a:gdLst>
              <a:ahLst/>
              <a:cxnLst>
                <a:cxn ang="T8">
                  <a:pos x="T0" y="T1"/>
                </a:cxn>
                <a:cxn ang="T9">
                  <a:pos x="T2" y="T3"/>
                </a:cxn>
                <a:cxn ang="T10">
                  <a:pos x="T4" y="T5"/>
                </a:cxn>
                <a:cxn ang="T11">
                  <a:pos x="T6" y="T7"/>
                </a:cxn>
              </a:cxnLst>
              <a:rect l="T12" t="T13" r="T14" b="T15"/>
              <a:pathLst>
                <a:path w="39" h="60">
                  <a:moveTo>
                    <a:pt x="39" y="0"/>
                  </a:moveTo>
                  <a:lnTo>
                    <a:pt x="0" y="60"/>
                  </a:lnTo>
                  <a:lnTo>
                    <a:pt x="14" y="6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2" name="Freeform 231"/>
            <p:cNvSpPr>
              <a:spLocks/>
            </p:cNvSpPr>
            <p:nvPr/>
          </p:nvSpPr>
          <p:spPr bwMode="auto">
            <a:xfrm>
              <a:off x="4143" y="1700"/>
              <a:ext cx="6" cy="11"/>
            </a:xfrm>
            <a:custGeom>
              <a:avLst/>
              <a:gdLst>
                <a:gd name="T0" fmla="*/ 0 w 39"/>
                <a:gd name="T1" fmla="*/ 0 h 70"/>
                <a:gd name="T2" fmla="*/ 0 w 39"/>
                <a:gd name="T3" fmla="*/ 0 h 70"/>
                <a:gd name="T4" fmla="*/ 0 w 39"/>
                <a:gd name="T5" fmla="*/ 0 h 70"/>
                <a:gd name="T6" fmla="*/ 0 w 39"/>
                <a:gd name="T7" fmla="*/ 0 h 70"/>
                <a:gd name="T8" fmla="*/ 0 w 39"/>
                <a:gd name="T9" fmla="*/ 0 h 70"/>
                <a:gd name="T10" fmla="*/ 0 60000 65536"/>
                <a:gd name="T11" fmla="*/ 0 60000 65536"/>
                <a:gd name="T12" fmla="*/ 0 60000 65536"/>
                <a:gd name="T13" fmla="*/ 0 60000 65536"/>
                <a:gd name="T14" fmla="*/ 0 60000 65536"/>
                <a:gd name="T15" fmla="*/ 0 w 39"/>
                <a:gd name="T16" fmla="*/ 0 h 70"/>
                <a:gd name="T17" fmla="*/ 39 w 39"/>
                <a:gd name="T18" fmla="*/ 70 h 70"/>
              </a:gdLst>
              <a:ahLst/>
              <a:cxnLst>
                <a:cxn ang="T10">
                  <a:pos x="T0" y="T1"/>
                </a:cxn>
                <a:cxn ang="T11">
                  <a:pos x="T2" y="T3"/>
                </a:cxn>
                <a:cxn ang="T12">
                  <a:pos x="T4" y="T5"/>
                </a:cxn>
                <a:cxn ang="T13">
                  <a:pos x="T6" y="T7"/>
                </a:cxn>
                <a:cxn ang="T14">
                  <a:pos x="T8" y="T9"/>
                </a:cxn>
              </a:cxnLst>
              <a:rect l="T15" t="T16" r="T17" b="T18"/>
              <a:pathLst>
                <a:path w="39" h="70">
                  <a:moveTo>
                    <a:pt x="29" y="0"/>
                  </a:moveTo>
                  <a:lnTo>
                    <a:pt x="39" y="10"/>
                  </a:lnTo>
                  <a:lnTo>
                    <a:pt x="14" y="70"/>
                  </a:lnTo>
                  <a:lnTo>
                    <a:pt x="0" y="70"/>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63" name="Freeform 232"/>
            <p:cNvSpPr>
              <a:spLocks/>
            </p:cNvSpPr>
            <p:nvPr/>
          </p:nvSpPr>
          <p:spPr bwMode="auto">
            <a:xfrm>
              <a:off x="2921" y="1710"/>
              <a:ext cx="1223" cy="2"/>
            </a:xfrm>
            <a:custGeom>
              <a:avLst/>
              <a:gdLst>
                <a:gd name="T0" fmla="*/ 1 w 7334"/>
                <a:gd name="T1" fmla="*/ 0 h 14"/>
                <a:gd name="T2" fmla="*/ 1 w 7334"/>
                <a:gd name="T3" fmla="*/ 0 h 14"/>
                <a:gd name="T4" fmla="*/ 0 w 7334"/>
                <a:gd name="T5" fmla="*/ 0 h 14"/>
                <a:gd name="T6" fmla="*/ 1 w 7334"/>
                <a:gd name="T7" fmla="*/ 0 h 14"/>
                <a:gd name="T8" fmla="*/ 0 60000 65536"/>
                <a:gd name="T9" fmla="*/ 0 60000 65536"/>
                <a:gd name="T10" fmla="*/ 0 60000 65536"/>
                <a:gd name="T11" fmla="*/ 0 60000 65536"/>
                <a:gd name="T12" fmla="*/ 0 w 7334"/>
                <a:gd name="T13" fmla="*/ 0 h 14"/>
                <a:gd name="T14" fmla="*/ 7334 w 7334"/>
                <a:gd name="T15" fmla="*/ 14 h 14"/>
              </a:gdLst>
              <a:ahLst/>
              <a:cxnLst>
                <a:cxn ang="T8">
                  <a:pos x="T0" y="T1"/>
                </a:cxn>
                <a:cxn ang="T9">
                  <a:pos x="T2" y="T3"/>
                </a:cxn>
                <a:cxn ang="T10">
                  <a:pos x="T4" y="T5"/>
                </a:cxn>
                <a:cxn ang="T11">
                  <a:pos x="T6" y="T7"/>
                </a:cxn>
              </a:cxnLst>
              <a:rect l="T12" t="T13" r="T14" b="T15"/>
              <a:pathLst>
                <a:path w="7334" h="14">
                  <a:moveTo>
                    <a:pt x="7334" y="14"/>
                  </a:moveTo>
                  <a:lnTo>
                    <a:pt x="7334" y="0"/>
                  </a:lnTo>
                  <a:lnTo>
                    <a:pt x="0" y="12"/>
                  </a:lnTo>
                  <a:lnTo>
                    <a:pt x="73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4" name="Freeform 233"/>
            <p:cNvSpPr>
              <a:spLocks/>
            </p:cNvSpPr>
            <p:nvPr/>
          </p:nvSpPr>
          <p:spPr bwMode="auto">
            <a:xfrm>
              <a:off x="2921" y="1710"/>
              <a:ext cx="1223" cy="2"/>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
                  </a:moveTo>
                  <a:lnTo>
                    <a:pt x="0" y="13"/>
                  </a:lnTo>
                  <a:lnTo>
                    <a:pt x="0" y="0"/>
                  </a:lnTo>
                  <a:lnTo>
                    <a:pt x="73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5" name="Freeform 234"/>
            <p:cNvSpPr>
              <a:spLocks/>
            </p:cNvSpPr>
            <p:nvPr/>
          </p:nvSpPr>
          <p:spPr bwMode="auto">
            <a:xfrm>
              <a:off x="2921" y="1710"/>
              <a:ext cx="1223" cy="2"/>
            </a:xfrm>
            <a:custGeom>
              <a:avLst/>
              <a:gdLst>
                <a:gd name="T0" fmla="*/ 1 w 7334"/>
                <a:gd name="T1" fmla="*/ 0 h 15"/>
                <a:gd name="T2" fmla="*/ 1 w 7334"/>
                <a:gd name="T3" fmla="*/ 0 h 15"/>
                <a:gd name="T4" fmla="*/ 0 w 7334"/>
                <a:gd name="T5" fmla="*/ 0 h 15"/>
                <a:gd name="T6" fmla="*/ 0 w 7334"/>
                <a:gd name="T7" fmla="*/ 0 h 15"/>
                <a:gd name="T8" fmla="*/ 1 w 7334"/>
                <a:gd name="T9" fmla="*/ 0 h 15"/>
                <a:gd name="T10" fmla="*/ 0 60000 65536"/>
                <a:gd name="T11" fmla="*/ 0 60000 65536"/>
                <a:gd name="T12" fmla="*/ 0 60000 65536"/>
                <a:gd name="T13" fmla="*/ 0 60000 65536"/>
                <a:gd name="T14" fmla="*/ 0 60000 65536"/>
                <a:gd name="T15" fmla="*/ 0 w 7334"/>
                <a:gd name="T16" fmla="*/ 0 h 15"/>
                <a:gd name="T17" fmla="*/ 7334 w 7334"/>
                <a:gd name="T18" fmla="*/ 15 h 15"/>
              </a:gdLst>
              <a:ahLst/>
              <a:cxnLst>
                <a:cxn ang="T10">
                  <a:pos x="T0" y="T1"/>
                </a:cxn>
                <a:cxn ang="T11">
                  <a:pos x="T2" y="T3"/>
                </a:cxn>
                <a:cxn ang="T12">
                  <a:pos x="T4" y="T5"/>
                </a:cxn>
                <a:cxn ang="T13">
                  <a:pos x="T6" y="T7"/>
                </a:cxn>
                <a:cxn ang="T14">
                  <a:pos x="T8" y="T9"/>
                </a:cxn>
              </a:cxnLst>
              <a:rect l="T15" t="T16" r="T17" b="T18"/>
              <a:pathLst>
                <a:path w="7334" h="15">
                  <a:moveTo>
                    <a:pt x="7334" y="15"/>
                  </a:moveTo>
                  <a:lnTo>
                    <a:pt x="7334" y="1"/>
                  </a:lnTo>
                  <a:lnTo>
                    <a:pt x="0" y="0"/>
                  </a:lnTo>
                  <a:lnTo>
                    <a:pt x="0" y="13"/>
                  </a:lnTo>
                  <a:lnTo>
                    <a:pt x="7334" y="1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66" name="Freeform 235"/>
            <p:cNvSpPr>
              <a:spLocks/>
            </p:cNvSpPr>
            <p:nvPr/>
          </p:nvSpPr>
          <p:spPr bwMode="auto">
            <a:xfrm>
              <a:off x="4204" y="4168"/>
              <a:ext cx="1223" cy="2"/>
            </a:xfrm>
            <a:custGeom>
              <a:avLst/>
              <a:gdLst>
                <a:gd name="T0" fmla="*/ 1 w 7334"/>
                <a:gd name="T1" fmla="*/ 0 h 13"/>
                <a:gd name="T2" fmla="*/ 1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3"/>
                  </a:moveTo>
                  <a:lnTo>
                    <a:pt x="7334" y="0"/>
                  </a:lnTo>
                  <a:lnTo>
                    <a:pt x="0" y="13"/>
                  </a:lnTo>
                  <a:lnTo>
                    <a:pt x="73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7" name="Freeform 236"/>
            <p:cNvSpPr>
              <a:spLocks/>
            </p:cNvSpPr>
            <p:nvPr/>
          </p:nvSpPr>
          <p:spPr bwMode="auto">
            <a:xfrm>
              <a:off x="4204" y="4168"/>
              <a:ext cx="1223" cy="2"/>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0"/>
                  </a:moveTo>
                  <a:lnTo>
                    <a:pt x="0" y="13"/>
                  </a:lnTo>
                  <a:lnTo>
                    <a:pt x="0" y="0"/>
                  </a:lnTo>
                  <a:lnTo>
                    <a:pt x="7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68" name="Rectangle 237"/>
            <p:cNvSpPr>
              <a:spLocks noChangeArrowheads="1"/>
            </p:cNvSpPr>
            <p:nvPr/>
          </p:nvSpPr>
          <p:spPr bwMode="auto">
            <a:xfrm>
              <a:off x="4204" y="4168"/>
              <a:ext cx="122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969" name="Freeform 238"/>
            <p:cNvSpPr>
              <a:spLocks/>
            </p:cNvSpPr>
            <p:nvPr/>
          </p:nvSpPr>
          <p:spPr bwMode="auto">
            <a:xfrm>
              <a:off x="4173" y="4169"/>
              <a:ext cx="5" cy="11"/>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0" y="0"/>
                  </a:moveTo>
                  <a:lnTo>
                    <a:pt x="13" y="0"/>
                  </a:lnTo>
                  <a:lnTo>
                    <a:pt x="28" y="6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0" name="Freeform 239"/>
            <p:cNvSpPr>
              <a:spLocks/>
            </p:cNvSpPr>
            <p:nvPr/>
          </p:nvSpPr>
          <p:spPr bwMode="auto">
            <a:xfrm>
              <a:off x="4175" y="4169"/>
              <a:ext cx="4" cy="11"/>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0" y="0"/>
                  </a:moveTo>
                  <a:lnTo>
                    <a:pt x="15" y="69"/>
                  </a:lnTo>
                  <a:lnTo>
                    <a:pt x="25" y="5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1" name="Freeform 240"/>
            <p:cNvSpPr>
              <a:spLocks/>
            </p:cNvSpPr>
            <p:nvPr/>
          </p:nvSpPr>
          <p:spPr bwMode="auto">
            <a:xfrm>
              <a:off x="4173"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0" y="0"/>
                  </a:moveTo>
                  <a:lnTo>
                    <a:pt x="13" y="0"/>
                  </a:lnTo>
                  <a:lnTo>
                    <a:pt x="38" y="59"/>
                  </a:lnTo>
                  <a:lnTo>
                    <a:pt x="28" y="69"/>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72" name="Freeform 241"/>
            <p:cNvSpPr>
              <a:spLocks/>
            </p:cNvSpPr>
            <p:nvPr/>
          </p:nvSpPr>
          <p:spPr bwMode="auto">
            <a:xfrm>
              <a:off x="4178" y="4179"/>
              <a:ext cx="11" cy="6"/>
            </a:xfrm>
            <a:custGeom>
              <a:avLst/>
              <a:gdLst>
                <a:gd name="T0" fmla="*/ 0 w 70"/>
                <a:gd name="T1" fmla="*/ 0 h 39"/>
                <a:gd name="T2" fmla="*/ 0 w 70"/>
                <a:gd name="T3" fmla="*/ 0 h 39"/>
                <a:gd name="T4" fmla="*/ 0 w 70"/>
                <a:gd name="T5" fmla="*/ 0 h 39"/>
                <a:gd name="T6" fmla="*/ 0 w 70"/>
                <a:gd name="T7" fmla="*/ 0 h 39"/>
                <a:gd name="T8" fmla="*/ 0 60000 65536"/>
                <a:gd name="T9" fmla="*/ 0 60000 65536"/>
                <a:gd name="T10" fmla="*/ 0 60000 65536"/>
                <a:gd name="T11" fmla="*/ 0 60000 65536"/>
                <a:gd name="T12" fmla="*/ 0 w 70"/>
                <a:gd name="T13" fmla="*/ 0 h 39"/>
                <a:gd name="T14" fmla="*/ 70 w 70"/>
                <a:gd name="T15" fmla="*/ 39 h 39"/>
              </a:gdLst>
              <a:ahLst/>
              <a:cxnLst>
                <a:cxn ang="T8">
                  <a:pos x="T0" y="T1"/>
                </a:cxn>
                <a:cxn ang="T9">
                  <a:pos x="T2" y="T3"/>
                </a:cxn>
                <a:cxn ang="T10">
                  <a:pos x="T4" y="T5"/>
                </a:cxn>
                <a:cxn ang="T11">
                  <a:pos x="T6" y="T7"/>
                </a:cxn>
              </a:cxnLst>
              <a:rect l="T12" t="T13" r="T14" b="T15"/>
              <a:pathLst>
                <a:path w="70" h="39">
                  <a:moveTo>
                    <a:pt x="0" y="10"/>
                  </a:moveTo>
                  <a:lnTo>
                    <a:pt x="10" y="0"/>
                  </a:lnTo>
                  <a:lnTo>
                    <a:pt x="70" y="3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3" name="Freeform 242"/>
            <p:cNvSpPr>
              <a:spLocks/>
            </p:cNvSpPr>
            <p:nvPr/>
          </p:nvSpPr>
          <p:spPr bwMode="auto">
            <a:xfrm>
              <a:off x="4179" y="4179"/>
              <a:ext cx="10" cy="6"/>
            </a:xfrm>
            <a:custGeom>
              <a:avLst/>
              <a:gdLst>
                <a:gd name="T0" fmla="*/ 0 w 60"/>
                <a:gd name="T1" fmla="*/ 0 h 39"/>
                <a:gd name="T2" fmla="*/ 0 w 60"/>
                <a:gd name="T3" fmla="*/ 0 h 39"/>
                <a:gd name="T4" fmla="*/ 0 w 60"/>
                <a:gd name="T5" fmla="*/ 0 h 39"/>
                <a:gd name="T6" fmla="*/ 0 w 60"/>
                <a:gd name="T7" fmla="*/ 0 h 39"/>
                <a:gd name="T8" fmla="*/ 0 60000 65536"/>
                <a:gd name="T9" fmla="*/ 0 60000 65536"/>
                <a:gd name="T10" fmla="*/ 0 60000 65536"/>
                <a:gd name="T11" fmla="*/ 0 60000 65536"/>
                <a:gd name="T12" fmla="*/ 0 w 60"/>
                <a:gd name="T13" fmla="*/ 0 h 39"/>
                <a:gd name="T14" fmla="*/ 60 w 60"/>
                <a:gd name="T15" fmla="*/ 39 h 39"/>
              </a:gdLst>
              <a:ahLst/>
              <a:cxnLst>
                <a:cxn ang="T8">
                  <a:pos x="T0" y="T1"/>
                </a:cxn>
                <a:cxn ang="T9">
                  <a:pos x="T2" y="T3"/>
                </a:cxn>
                <a:cxn ang="T10">
                  <a:pos x="T4" y="T5"/>
                </a:cxn>
                <a:cxn ang="T11">
                  <a:pos x="T6" y="T7"/>
                </a:cxn>
              </a:cxnLst>
              <a:rect l="T12" t="T13" r="T14" b="T15"/>
              <a:pathLst>
                <a:path w="60" h="39">
                  <a:moveTo>
                    <a:pt x="0" y="0"/>
                  </a:moveTo>
                  <a:lnTo>
                    <a:pt x="60" y="39"/>
                  </a:lnTo>
                  <a:lnTo>
                    <a:pt x="60" y="2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4" name="Freeform 243"/>
            <p:cNvSpPr>
              <a:spLocks/>
            </p:cNvSpPr>
            <p:nvPr/>
          </p:nvSpPr>
          <p:spPr bwMode="auto">
            <a:xfrm>
              <a:off x="4178" y="4179"/>
              <a:ext cx="11" cy="6"/>
            </a:xfrm>
            <a:custGeom>
              <a:avLst/>
              <a:gdLst>
                <a:gd name="T0" fmla="*/ 0 w 70"/>
                <a:gd name="T1" fmla="*/ 0 h 39"/>
                <a:gd name="T2" fmla="*/ 0 w 70"/>
                <a:gd name="T3" fmla="*/ 0 h 39"/>
                <a:gd name="T4" fmla="*/ 0 w 70"/>
                <a:gd name="T5" fmla="*/ 0 h 39"/>
                <a:gd name="T6" fmla="*/ 0 w 70"/>
                <a:gd name="T7" fmla="*/ 0 h 39"/>
                <a:gd name="T8" fmla="*/ 0 w 70"/>
                <a:gd name="T9" fmla="*/ 0 h 39"/>
                <a:gd name="T10" fmla="*/ 0 60000 65536"/>
                <a:gd name="T11" fmla="*/ 0 60000 65536"/>
                <a:gd name="T12" fmla="*/ 0 60000 65536"/>
                <a:gd name="T13" fmla="*/ 0 60000 65536"/>
                <a:gd name="T14" fmla="*/ 0 60000 65536"/>
                <a:gd name="T15" fmla="*/ 0 w 70"/>
                <a:gd name="T16" fmla="*/ 0 h 39"/>
                <a:gd name="T17" fmla="*/ 70 w 70"/>
                <a:gd name="T18" fmla="*/ 39 h 39"/>
              </a:gdLst>
              <a:ahLst/>
              <a:cxnLst>
                <a:cxn ang="T10">
                  <a:pos x="T0" y="T1"/>
                </a:cxn>
                <a:cxn ang="T11">
                  <a:pos x="T2" y="T3"/>
                </a:cxn>
                <a:cxn ang="T12">
                  <a:pos x="T4" y="T5"/>
                </a:cxn>
                <a:cxn ang="T13">
                  <a:pos x="T6" y="T7"/>
                </a:cxn>
                <a:cxn ang="T14">
                  <a:pos x="T8" y="T9"/>
                </a:cxn>
              </a:cxnLst>
              <a:rect l="T15" t="T16" r="T17" b="T18"/>
              <a:pathLst>
                <a:path w="70" h="39">
                  <a:moveTo>
                    <a:pt x="0" y="10"/>
                  </a:moveTo>
                  <a:lnTo>
                    <a:pt x="10" y="0"/>
                  </a:lnTo>
                  <a:lnTo>
                    <a:pt x="70" y="26"/>
                  </a:lnTo>
                  <a:lnTo>
                    <a:pt x="70" y="39"/>
                  </a:lnTo>
                  <a:lnTo>
                    <a:pt x="0"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75" name="Freeform 244"/>
            <p:cNvSpPr>
              <a:spLocks/>
            </p:cNvSpPr>
            <p:nvPr/>
          </p:nvSpPr>
          <p:spPr bwMode="auto">
            <a:xfrm>
              <a:off x="4189" y="4180"/>
              <a:ext cx="12" cy="5"/>
            </a:xfrm>
            <a:custGeom>
              <a:avLst/>
              <a:gdLst>
                <a:gd name="T0" fmla="*/ 0 w 69"/>
                <a:gd name="T1" fmla="*/ 0 h 29"/>
                <a:gd name="T2" fmla="*/ 0 w 69"/>
                <a:gd name="T3" fmla="*/ 0 h 29"/>
                <a:gd name="T4" fmla="*/ 0 w 69"/>
                <a:gd name="T5" fmla="*/ 0 h 29"/>
                <a:gd name="T6" fmla="*/ 0 w 69"/>
                <a:gd name="T7" fmla="*/ 0 h 29"/>
                <a:gd name="T8" fmla="*/ 0 60000 65536"/>
                <a:gd name="T9" fmla="*/ 0 60000 65536"/>
                <a:gd name="T10" fmla="*/ 0 60000 65536"/>
                <a:gd name="T11" fmla="*/ 0 60000 65536"/>
                <a:gd name="T12" fmla="*/ 0 w 69"/>
                <a:gd name="T13" fmla="*/ 0 h 29"/>
                <a:gd name="T14" fmla="*/ 69 w 69"/>
                <a:gd name="T15" fmla="*/ 29 h 29"/>
              </a:gdLst>
              <a:ahLst/>
              <a:cxnLst>
                <a:cxn ang="T8">
                  <a:pos x="T0" y="T1"/>
                </a:cxn>
                <a:cxn ang="T9">
                  <a:pos x="T2" y="T3"/>
                </a:cxn>
                <a:cxn ang="T10">
                  <a:pos x="T4" y="T5"/>
                </a:cxn>
                <a:cxn ang="T11">
                  <a:pos x="T6" y="T7"/>
                </a:cxn>
              </a:cxnLst>
              <a:rect l="T12" t="T13" r="T14" b="T15"/>
              <a:pathLst>
                <a:path w="69" h="29">
                  <a:moveTo>
                    <a:pt x="0" y="29"/>
                  </a:moveTo>
                  <a:lnTo>
                    <a:pt x="0" y="16"/>
                  </a:lnTo>
                  <a:lnTo>
                    <a:pt x="69"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6" name="Freeform 245"/>
            <p:cNvSpPr>
              <a:spLocks/>
            </p:cNvSpPr>
            <p:nvPr/>
          </p:nvSpPr>
          <p:spPr bwMode="auto">
            <a:xfrm>
              <a:off x="4189" y="4179"/>
              <a:ext cx="12" cy="4"/>
            </a:xfrm>
            <a:custGeom>
              <a:avLst/>
              <a:gdLst>
                <a:gd name="T0" fmla="*/ 0 w 69"/>
                <a:gd name="T1" fmla="*/ 0 h 26"/>
                <a:gd name="T2" fmla="*/ 0 w 69"/>
                <a:gd name="T3" fmla="*/ 0 h 26"/>
                <a:gd name="T4" fmla="*/ 0 w 69"/>
                <a:gd name="T5" fmla="*/ 0 h 26"/>
                <a:gd name="T6" fmla="*/ 0 w 69"/>
                <a:gd name="T7" fmla="*/ 0 h 26"/>
                <a:gd name="T8" fmla="*/ 0 60000 65536"/>
                <a:gd name="T9" fmla="*/ 0 60000 65536"/>
                <a:gd name="T10" fmla="*/ 0 60000 65536"/>
                <a:gd name="T11" fmla="*/ 0 60000 65536"/>
                <a:gd name="T12" fmla="*/ 0 w 69"/>
                <a:gd name="T13" fmla="*/ 0 h 26"/>
                <a:gd name="T14" fmla="*/ 69 w 69"/>
                <a:gd name="T15" fmla="*/ 26 h 26"/>
              </a:gdLst>
              <a:ahLst/>
              <a:cxnLst>
                <a:cxn ang="T8">
                  <a:pos x="T0" y="T1"/>
                </a:cxn>
                <a:cxn ang="T9">
                  <a:pos x="T2" y="T3"/>
                </a:cxn>
                <a:cxn ang="T10">
                  <a:pos x="T4" y="T5"/>
                </a:cxn>
                <a:cxn ang="T11">
                  <a:pos x="T6" y="T7"/>
                </a:cxn>
              </a:cxnLst>
              <a:rect l="T12" t="T13" r="T14" b="T15"/>
              <a:pathLst>
                <a:path w="69" h="26">
                  <a:moveTo>
                    <a:pt x="0" y="26"/>
                  </a:moveTo>
                  <a:lnTo>
                    <a:pt x="69" y="10"/>
                  </a:lnTo>
                  <a:lnTo>
                    <a:pt x="59" y="0"/>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7" name="Freeform 246"/>
            <p:cNvSpPr>
              <a:spLocks/>
            </p:cNvSpPr>
            <p:nvPr/>
          </p:nvSpPr>
          <p:spPr bwMode="auto">
            <a:xfrm>
              <a:off x="4189" y="4179"/>
              <a:ext cx="12" cy="6"/>
            </a:xfrm>
            <a:custGeom>
              <a:avLst/>
              <a:gdLst>
                <a:gd name="T0" fmla="*/ 0 w 69"/>
                <a:gd name="T1" fmla="*/ 0 h 39"/>
                <a:gd name="T2" fmla="*/ 0 w 69"/>
                <a:gd name="T3" fmla="*/ 0 h 39"/>
                <a:gd name="T4" fmla="*/ 0 w 69"/>
                <a:gd name="T5" fmla="*/ 0 h 39"/>
                <a:gd name="T6" fmla="*/ 0 w 69"/>
                <a:gd name="T7" fmla="*/ 0 h 39"/>
                <a:gd name="T8" fmla="*/ 0 w 69"/>
                <a:gd name="T9" fmla="*/ 0 h 39"/>
                <a:gd name="T10" fmla="*/ 0 60000 65536"/>
                <a:gd name="T11" fmla="*/ 0 60000 65536"/>
                <a:gd name="T12" fmla="*/ 0 60000 65536"/>
                <a:gd name="T13" fmla="*/ 0 60000 65536"/>
                <a:gd name="T14" fmla="*/ 0 60000 65536"/>
                <a:gd name="T15" fmla="*/ 0 w 69"/>
                <a:gd name="T16" fmla="*/ 0 h 39"/>
                <a:gd name="T17" fmla="*/ 69 w 69"/>
                <a:gd name="T18" fmla="*/ 39 h 39"/>
              </a:gdLst>
              <a:ahLst/>
              <a:cxnLst>
                <a:cxn ang="T10">
                  <a:pos x="T0" y="T1"/>
                </a:cxn>
                <a:cxn ang="T11">
                  <a:pos x="T2" y="T3"/>
                </a:cxn>
                <a:cxn ang="T12">
                  <a:pos x="T4" y="T5"/>
                </a:cxn>
                <a:cxn ang="T13">
                  <a:pos x="T6" y="T7"/>
                </a:cxn>
                <a:cxn ang="T14">
                  <a:pos x="T8" y="T9"/>
                </a:cxn>
              </a:cxnLst>
              <a:rect l="T15" t="T16" r="T17" b="T18"/>
              <a:pathLst>
                <a:path w="69" h="39">
                  <a:moveTo>
                    <a:pt x="0" y="39"/>
                  </a:moveTo>
                  <a:lnTo>
                    <a:pt x="0" y="26"/>
                  </a:lnTo>
                  <a:lnTo>
                    <a:pt x="59" y="0"/>
                  </a:lnTo>
                  <a:lnTo>
                    <a:pt x="69" y="10"/>
                  </a:lnTo>
                  <a:lnTo>
                    <a:pt x="0" y="3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78" name="Freeform 247"/>
            <p:cNvSpPr>
              <a:spLocks/>
            </p:cNvSpPr>
            <p:nvPr/>
          </p:nvSpPr>
          <p:spPr bwMode="auto">
            <a:xfrm>
              <a:off x="4199" y="4169"/>
              <a:ext cx="6" cy="11"/>
            </a:xfrm>
            <a:custGeom>
              <a:avLst/>
              <a:gdLst>
                <a:gd name="T0" fmla="*/ 0 w 38"/>
                <a:gd name="T1" fmla="*/ 0 h 69"/>
                <a:gd name="T2" fmla="*/ 0 w 38"/>
                <a:gd name="T3" fmla="*/ 0 h 69"/>
                <a:gd name="T4" fmla="*/ 0 w 38"/>
                <a:gd name="T5" fmla="*/ 0 h 69"/>
                <a:gd name="T6" fmla="*/ 0 w 38"/>
                <a:gd name="T7" fmla="*/ 0 h 69"/>
                <a:gd name="T8" fmla="*/ 0 60000 65536"/>
                <a:gd name="T9" fmla="*/ 0 60000 65536"/>
                <a:gd name="T10" fmla="*/ 0 60000 65536"/>
                <a:gd name="T11" fmla="*/ 0 60000 65536"/>
                <a:gd name="T12" fmla="*/ 0 w 38"/>
                <a:gd name="T13" fmla="*/ 0 h 69"/>
                <a:gd name="T14" fmla="*/ 38 w 38"/>
                <a:gd name="T15" fmla="*/ 69 h 69"/>
              </a:gdLst>
              <a:ahLst/>
              <a:cxnLst>
                <a:cxn ang="T8">
                  <a:pos x="T0" y="T1"/>
                </a:cxn>
                <a:cxn ang="T9">
                  <a:pos x="T2" y="T3"/>
                </a:cxn>
                <a:cxn ang="T10">
                  <a:pos x="T4" y="T5"/>
                </a:cxn>
                <a:cxn ang="T11">
                  <a:pos x="T6" y="T7"/>
                </a:cxn>
              </a:cxnLst>
              <a:rect l="T12" t="T13" r="T14" b="T15"/>
              <a:pathLst>
                <a:path w="38" h="69">
                  <a:moveTo>
                    <a:pt x="10" y="69"/>
                  </a:moveTo>
                  <a:lnTo>
                    <a:pt x="0" y="59"/>
                  </a:lnTo>
                  <a:lnTo>
                    <a:pt x="38" y="0"/>
                  </a:lnTo>
                  <a:lnTo>
                    <a:pt x="1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79" name="Freeform 248"/>
            <p:cNvSpPr>
              <a:spLocks/>
            </p:cNvSpPr>
            <p:nvPr/>
          </p:nvSpPr>
          <p:spPr bwMode="auto">
            <a:xfrm>
              <a:off x="4199" y="4169"/>
              <a:ext cx="6" cy="10"/>
            </a:xfrm>
            <a:custGeom>
              <a:avLst/>
              <a:gdLst>
                <a:gd name="T0" fmla="*/ 0 w 38"/>
                <a:gd name="T1" fmla="*/ 0 h 59"/>
                <a:gd name="T2" fmla="*/ 0 w 38"/>
                <a:gd name="T3" fmla="*/ 0 h 59"/>
                <a:gd name="T4" fmla="*/ 0 w 38"/>
                <a:gd name="T5" fmla="*/ 0 h 59"/>
                <a:gd name="T6" fmla="*/ 0 w 38"/>
                <a:gd name="T7" fmla="*/ 0 h 59"/>
                <a:gd name="T8" fmla="*/ 0 60000 65536"/>
                <a:gd name="T9" fmla="*/ 0 60000 65536"/>
                <a:gd name="T10" fmla="*/ 0 60000 65536"/>
                <a:gd name="T11" fmla="*/ 0 60000 65536"/>
                <a:gd name="T12" fmla="*/ 0 w 38"/>
                <a:gd name="T13" fmla="*/ 0 h 59"/>
                <a:gd name="T14" fmla="*/ 38 w 38"/>
                <a:gd name="T15" fmla="*/ 59 h 59"/>
              </a:gdLst>
              <a:ahLst/>
              <a:cxnLst>
                <a:cxn ang="T8">
                  <a:pos x="T0" y="T1"/>
                </a:cxn>
                <a:cxn ang="T9">
                  <a:pos x="T2" y="T3"/>
                </a:cxn>
                <a:cxn ang="T10">
                  <a:pos x="T4" y="T5"/>
                </a:cxn>
                <a:cxn ang="T11">
                  <a:pos x="T6" y="T7"/>
                </a:cxn>
              </a:cxnLst>
              <a:rect l="T12" t="T13" r="T14" b="T15"/>
              <a:pathLst>
                <a:path w="38" h="59">
                  <a:moveTo>
                    <a:pt x="0" y="59"/>
                  </a:moveTo>
                  <a:lnTo>
                    <a:pt x="38" y="0"/>
                  </a:lnTo>
                  <a:lnTo>
                    <a:pt x="25"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0" name="Freeform 249"/>
            <p:cNvSpPr>
              <a:spLocks/>
            </p:cNvSpPr>
            <p:nvPr/>
          </p:nvSpPr>
          <p:spPr bwMode="auto">
            <a:xfrm>
              <a:off x="4199" y="4169"/>
              <a:ext cx="6" cy="11"/>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10" y="69"/>
                  </a:moveTo>
                  <a:lnTo>
                    <a:pt x="0" y="59"/>
                  </a:lnTo>
                  <a:lnTo>
                    <a:pt x="25" y="0"/>
                  </a:lnTo>
                  <a:lnTo>
                    <a:pt x="38" y="0"/>
                  </a:lnTo>
                  <a:lnTo>
                    <a:pt x="10"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81" name="Freeform 250"/>
            <p:cNvSpPr>
              <a:spLocks/>
            </p:cNvSpPr>
            <p:nvPr/>
          </p:nvSpPr>
          <p:spPr bwMode="auto">
            <a:xfrm>
              <a:off x="4170" y="4157"/>
              <a:ext cx="5" cy="12"/>
            </a:xfrm>
            <a:custGeom>
              <a:avLst/>
              <a:gdLst>
                <a:gd name="T0" fmla="*/ 0 w 28"/>
                <a:gd name="T1" fmla="*/ 0 h 69"/>
                <a:gd name="T2" fmla="*/ 0 w 28"/>
                <a:gd name="T3" fmla="*/ 0 h 69"/>
                <a:gd name="T4" fmla="*/ 0 w 28"/>
                <a:gd name="T5" fmla="*/ 0 h 69"/>
                <a:gd name="T6" fmla="*/ 0 w 28"/>
                <a:gd name="T7" fmla="*/ 0 h 69"/>
                <a:gd name="T8" fmla="*/ 0 60000 65536"/>
                <a:gd name="T9" fmla="*/ 0 60000 65536"/>
                <a:gd name="T10" fmla="*/ 0 60000 65536"/>
                <a:gd name="T11" fmla="*/ 0 60000 65536"/>
                <a:gd name="T12" fmla="*/ 0 w 28"/>
                <a:gd name="T13" fmla="*/ 0 h 69"/>
                <a:gd name="T14" fmla="*/ 28 w 28"/>
                <a:gd name="T15" fmla="*/ 69 h 69"/>
              </a:gdLst>
              <a:ahLst/>
              <a:cxnLst>
                <a:cxn ang="T8">
                  <a:pos x="T0" y="T1"/>
                </a:cxn>
                <a:cxn ang="T9">
                  <a:pos x="T2" y="T3"/>
                </a:cxn>
                <a:cxn ang="T10">
                  <a:pos x="T4" y="T5"/>
                </a:cxn>
                <a:cxn ang="T11">
                  <a:pos x="T6" y="T7"/>
                </a:cxn>
              </a:cxnLst>
              <a:rect l="T12" t="T13" r="T14" b="T15"/>
              <a:pathLst>
                <a:path w="28" h="69">
                  <a:moveTo>
                    <a:pt x="28" y="69"/>
                  </a:moveTo>
                  <a:lnTo>
                    <a:pt x="15" y="69"/>
                  </a:lnTo>
                  <a:lnTo>
                    <a:pt x="0" y="0"/>
                  </a:lnTo>
                  <a:lnTo>
                    <a:pt x="28"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2" name="Freeform 251"/>
            <p:cNvSpPr>
              <a:spLocks/>
            </p:cNvSpPr>
            <p:nvPr/>
          </p:nvSpPr>
          <p:spPr bwMode="auto">
            <a:xfrm>
              <a:off x="4169" y="4157"/>
              <a:ext cx="4" cy="12"/>
            </a:xfrm>
            <a:custGeom>
              <a:avLst/>
              <a:gdLst>
                <a:gd name="T0" fmla="*/ 0 w 25"/>
                <a:gd name="T1" fmla="*/ 0 h 69"/>
                <a:gd name="T2" fmla="*/ 0 w 25"/>
                <a:gd name="T3" fmla="*/ 0 h 69"/>
                <a:gd name="T4" fmla="*/ 0 w 25"/>
                <a:gd name="T5" fmla="*/ 0 h 69"/>
                <a:gd name="T6" fmla="*/ 0 w 25"/>
                <a:gd name="T7" fmla="*/ 0 h 69"/>
                <a:gd name="T8" fmla="*/ 0 60000 65536"/>
                <a:gd name="T9" fmla="*/ 0 60000 65536"/>
                <a:gd name="T10" fmla="*/ 0 60000 65536"/>
                <a:gd name="T11" fmla="*/ 0 60000 65536"/>
                <a:gd name="T12" fmla="*/ 0 w 25"/>
                <a:gd name="T13" fmla="*/ 0 h 69"/>
                <a:gd name="T14" fmla="*/ 25 w 25"/>
                <a:gd name="T15" fmla="*/ 69 h 69"/>
              </a:gdLst>
              <a:ahLst/>
              <a:cxnLst>
                <a:cxn ang="T8">
                  <a:pos x="T0" y="T1"/>
                </a:cxn>
                <a:cxn ang="T9">
                  <a:pos x="T2" y="T3"/>
                </a:cxn>
                <a:cxn ang="T10">
                  <a:pos x="T4" y="T5"/>
                </a:cxn>
                <a:cxn ang="T11">
                  <a:pos x="T6" y="T7"/>
                </a:cxn>
              </a:cxnLst>
              <a:rect l="T12" t="T13" r="T14" b="T15"/>
              <a:pathLst>
                <a:path w="25" h="69">
                  <a:moveTo>
                    <a:pt x="25" y="69"/>
                  </a:moveTo>
                  <a:lnTo>
                    <a:pt x="10" y="0"/>
                  </a:lnTo>
                  <a:lnTo>
                    <a:pt x="0" y="9"/>
                  </a:lnTo>
                  <a:lnTo>
                    <a:pt x="25"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3" name="Freeform 252"/>
            <p:cNvSpPr>
              <a:spLocks/>
            </p:cNvSpPr>
            <p:nvPr/>
          </p:nvSpPr>
          <p:spPr bwMode="auto">
            <a:xfrm>
              <a:off x="4169" y="4157"/>
              <a:ext cx="6" cy="12"/>
            </a:xfrm>
            <a:custGeom>
              <a:avLst/>
              <a:gdLst>
                <a:gd name="T0" fmla="*/ 0 w 38"/>
                <a:gd name="T1" fmla="*/ 0 h 69"/>
                <a:gd name="T2" fmla="*/ 0 w 38"/>
                <a:gd name="T3" fmla="*/ 0 h 69"/>
                <a:gd name="T4" fmla="*/ 0 w 38"/>
                <a:gd name="T5" fmla="*/ 0 h 69"/>
                <a:gd name="T6" fmla="*/ 0 w 38"/>
                <a:gd name="T7" fmla="*/ 0 h 69"/>
                <a:gd name="T8" fmla="*/ 0 w 38"/>
                <a:gd name="T9" fmla="*/ 0 h 69"/>
                <a:gd name="T10" fmla="*/ 0 60000 65536"/>
                <a:gd name="T11" fmla="*/ 0 60000 65536"/>
                <a:gd name="T12" fmla="*/ 0 60000 65536"/>
                <a:gd name="T13" fmla="*/ 0 60000 65536"/>
                <a:gd name="T14" fmla="*/ 0 60000 65536"/>
                <a:gd name="T15" fmla="*/ 0 w 38"/>
                <a:gd name="T16" fmla="*/ 0 h 69"/>
                <a:gd name="T17" fmla="*/ 38 w 38"/>
                <a:gd name="T18" fmla="*/ 69 h 69"/>
              </a:gdLst>
              <a:ahLst/>
              <a:cxnLst>
                <a:cxn ang="T10">
                  <a:pos x="T0" y="T1"/>
                </a:cxn>
                <a:cxn ang="T11">
                  <a:pos x="T2" y="T3"/>
                </a:cxn>
                <a:cxn ang="T12">
                  <a:pos x="T4" y="T5"/>
                </a:cxn>
                <a:cxn ang="T13">
                  <a:pos x="T6" y="T7"/>
                </a:cxn>
                <a:cxn ang="T14">
                  <a:pos x="T8" y="T9"/>
                </a:cxn>
              </a:cxnLst>
              <a:rect l="T15" t="T16" r="T17" b="T18"/>
              <a:pathLst>
                <a:path w="38" h="69">
                  <a:moveTo>
                    <a:pt x="38" y="69"/>
                  </a:moveTo>
                  <a:lnTo>
                    <a:pt x="25" y="69"/>
                  </a:lnTo>
                  <a:lnTo>
                    <a:pt x="0" y="9"/>
                  </a:lnTo>
                  <a:lnTo>
                    <a:pt x="10" y="0"/>
                  </a:lnTo>
                  <a:lnTo>
                    <a:pt x="38" y="6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84" name="Freeform 253"/>
            <p:cNvSpPr>
              <a:spLocks/>
            </p:cNvSpPr>
            <p:nvPr/>
          </p:nvSpPr>
          <p:spPr bwMode="auto">
            <a:xfrm>
              <a:off x="4159" y="4152"/>
              <a:ext cx="11" cy="7"/>
            </a:xfrm>
            <a:custGeom>
              <a:avLst/>
              <a:gdLst>
                <a:gd name="T0" fmla="*/ 0 w 69"/>
                <a:gd name="T1" fmla="*/ 0 h 37"/>
                <a:gd name="T2" fmla="*/ 0 w 69"/>
                <a:gd name="T3" fmla="*/ 0 h 37"/>
                <a:gd name="T4" fmla="*/ 0 w 69"/>
                <a:gd name="T5" fmla="*/ 0 h 37"/>
                <a:gd name="T6" fmla="*/ 0 w 69"/>
                <a:gd name="T7" fmla="*/ 0 h 37"/>
                <a:gd name="T8" fmla="*/ 0 60000 65536"/>
                <a:gd name="T9" fmla="*/ 0 60000 65536"/>
                <a:gd name="T10" fmla="*/ 0 60000 65536"/>
                <a:gd name="T11" fmla="*/ 0 60000 65536"/>
                <a:gd name="T12" fmla="*/ 0 w 69"/>
                <a:gd name="T13" fmla="*/ 0 h 37"/>
                <a:gd name="T14" fmla="*/ 69 w 69"/>
                <a:gd name="T15" fmla="*/ 37 h 37"/>
              </a:gdLst>
              <a:ahLst/>
              <a:cxnLst>
                <a:cxn ang="T8">
                  <a:pos x="T0" y="T1"/>
                </a:cxn>
                <a:cxn ang="T9">
                  <a:pos x="T2" y="T3"/>
                </a:cxn>
                <a:cxn ang="T10">
                  <a:pos x="T4" y="T5"/>
                </a:cxn>
                <a:cxn ang="T11">
                  <a:pos x="T6" y="T7"/>
                </a:cxn>
              </a:cxnLst>
              <a:rect l="T12" t="T13" r="T14" b="T15"/>
              <a:pathLst>
                <a:path w="69" h="37">
                  <a:moveTo>
                    <a:pt x="69" y="28"/>
                  </a:moveTo>
                  <a:lnTo>
                    <a:pt x="59" y="37"/>
                  </a:lnTo>
                  <a:lnTo>
                    <a:pt x="0" y="0"/>
                  </a:lnTo>
                  <a:lnTo>
                    <a:pt x="6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5" name="Freeform 254"/>
            <p:cNvSpPr>
              <a:spLocks/>
            </p:cNvSpPr>
            <p:nvPr/>
          </p:nvSpPr>
          <p:spPr bwMode="auto">
            <a:xfrm>
              <a:off x="4159" y="4152"/>
              <a:ext cx="10" cy="7"/>
            </a:xfrm>
            <a:custGeom>
              <a:avLst/>
              <a:gdLst>
                <a:gd name="T0" fmla="*/ 0 w 59"/>
                <a:gd name="T1" fmla="*/ 0 h 37"/>
                <a:gd name="T2" fmla="*/ 0 w 59"/>
                <a:gd name="T3" fmla="*/ 0 h 37"/>
                <a:gd name="T4" fmla="*/ 0 w 59"/>
                <a:gd name="T5" fmla="*/ 0 h 37"/>
                <a:gd name="T6" fmla="*/ 0 w 59"/>
                <a:gd name="T7" fmla="*/ 0 h 37"/>
                <a:gd name="T8" fmla="*/ 0 60000 65536"/>
                <a:gd name="T9" fmla="*/ 0 60000 65536"/>
                <a:gd name="T10" fmla="*/ 0 60000 65536"/>
                <a:gd name="T11" fmla="*/ 0 60000 65536"/>
                <a:gd name="T12" fmla="*/ 0 w 59"/>
                <a:gd name="T13" fmla="*/ 0 h 37"/>
                <a:gd name="T14" fmla="*/ 59 w 59"/>
                <a:gd name="T15" fmla="*/ 37 h 37"/>
              </a:gdLst>
              <a:ahLst/>
              <a:cxnLst>
                <a:cxn ang="T8">
                  <a:pos x="T0" y="T1"/>
                </a:cxn>
                <a:cxn ang="T9">
                  <a:pos x="T2" y="T3"/>
                </a:cxn>
                <a:cxn ang="T10">
                  <a:pos x="T4" y="T5"/>
                </a:cxn>
                <a:cxn ang="T11">
                  <a:pos x="T6" y="T7"/>
                </a:cxn>
              </a:cxnLst>
              <a:rect l="T12" t="T13" r="T14" b="T15"/>
              <a:pathLst>
                <a:path w="59" h="37">
                  <a:moveTo>
                    <a:pt x="59" y="37"/>
                  </a:moveTo>
                  <a:lnTo>
                    <a:pt x="0" y="0"/>
                  </a:lnTo>
                  <a:lnTo>
                    <a:pt x="0" y="13"/>
                  </a:lnTo>
                  <a:lnTo>
                    <a:pt x="59"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6" name="Freeform 255"/>
            <p:cNvSpPr>
              <a:spLocks/>
            </p:cNvSpPr>
            <p:nvPr/>
          </p:nvSpPr>
          <p:spPr bwMode="auto">
            <a:xfrm>
              <a:off x="4159" y="4152"/>
              <a:ext cx="11" cy="7"/>
            </a:xfrm>
            <a:custGeom>
              <a:avLst/>
              <a:gdLst>
                <a:gd name="T0" fmla="*/ 0 w 69"/>
                <a:gd name="T1" fmla="*/ 0 h 37"/>
                <a:gd name="T2" fmla="*/ 0 w 69"/>
                <a:gd name="T3" fmla="*/ 0 h 37"/>
                <a:gd name="T4" fmla="*/ 0 w 69"/>
                <a:gd name="T5" fmla="*/ 0 h 37"/>
                <a:gd name="T6" fmla="*/ 0 w 69"/>
                <a:gd name="T7" fmla="*/ 0 h 37"/>
                <a:gd name="T8" fmla="*/ 0 w 69"/>
                <a:gd name="T9" fmla="*/ 0 h 37"/>
                <a:gd name="T10" fmla="*/ 0 60000 65536"/>
                <a:gd name="T11" fmla="*/ 0 60000 65536"/>
                <a:gd name="T12" fmla="*/ 0 60000 65536"/>
                <a:gd name="T13" fmla="*/ 0 60000 65536"/>
                <a:gd name="T14" fmla="*/ 0 60000 65536"/>
                <a:gd name="T15" fmla="*/ 0 w 69"/>
                <a:gd name="T16" fmla="*/ 0 h 37"/>
                <a:gd name="T17" fmla="*/ 69 w 69"/>
                <a:gd name="T18" fmla="*/ 37 h 37"/>
              </a:gdLst>
              <a:ahLst/>
              <a:cxnLst>
                <a:cxn ang="T10">
                  <a:pos x="T0" y="T1"/>
                </a:cxn>
                <a:cxn ang="T11">
                  <a:pos x="T2" y="T3"/>
                </a:cxn>
                <a:cxn ang="T12">
                  <a:pos x="T4" y="T5"/>
                </a:cxn>
                <a:cxn ang="T13">
                  <a:pos x="T6" y="T7"/>
                </a:cxn>
                <a:cxn ang="T14">
                  <a:pos x="T8" y="T9"/>
                </a:cxn>
              </a:cxnLst>
              <a:rect l="T15" t="T16" r="T17" b="T18"/>
              <a:pathLst>
                <a:path w="69" h="37">
                  <a:moveTo>
                    <a:pt x="69" y="28"/>
                  </a:moveTo>
                  <a:lnTo>
                    <a:pt x="59" y="37"/>
                  </a:lnTo>
                  <a:lnTo>
                    <a:pt x="0" y="13"/>
                  </a:lnTo>
                  <a:lnTo>
                    <a:pt x="0" y="0"/>
                  </a:lnTo>
                  <a:lnTo>
                    <a:pt x="69"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87" name="Freeform 256"/>
            <p:cNvSpPr>
              <a:spLocks/>
            </p:cNvSpPr>
            <p:nvPr/>
          </p:nvSpPr>
          <p:spPr bwMode="auto">
            <a:xfrm>
              <a:off x="4147" y="4152"/>
              <a:ext cx="12" cy="5"/>
            </a:xfrm>
            <a:custGeom>
              <a:avLst/>
              <a:gdLst>
                <a:gd name="T0" fmla="*/ 0 w 69"/>
                <a:gd name="T1" fmla="*/ 0 h 28"/>
                <a:gd name="T2" fmla="*/ 0 w 69"/>
                <a:gd name="T3" fmla="*/ 0 h 28"/>
                <a:gd name="T4" fmla="*/ 0 w 69"/>
                <a:gd name="T5" fmla="*/ 0 h 28"/>
                <a:gd name="T6" fmla="*/ 0 w 69"/>
                <a:gd name="T7" fmla="*/ 0 h 28"/>
                <a:gd name="T8" fmla="*/ 0 60000 65536"/>
                <a:gd name="T9" fmla="*/ 0 60000 65536"/>
                <a:gd name="T10" fmla="*/ 0 60000 65536"/>
                <a:gd name="T11" fmla="*/ 0 60000 65536"/>
                <a:gd name="T12" fmla="*/ 0 w 69"/>
                <a:gd name="T13" fmla="*/ 0 h 28"/>
                <a:gd name="T14" fmla="*/ 69 w 69"/>
                <a:gd name="T15" fmla="*/ 28 h 28"/>
              </a:gdLst>
              <a:ahLst/>
              <a:cxnLst>
                <a:cxn ang="T8">
                  <a:pos x="T0" y="T1"/>
                </a:cxn>
                <a:cxn ang="T9">
                  <a:pos x="T2" y="T3"/>
                </a:cxn>
                <a:cxn ang="T10">
                  <a:pos x="T4" y="T5"/>
                </a:cxn>
                <a:cxn ang="T11">
                  <a:pos x="T6" y="T7"/>
                </a:cxn>
              </a:cxnLst>
              <a:rect l="T12" t="T13" r="T14" b="T15"/>
              <a:pathLst>
                <a:path w="69" h="28">
                  <a:moveTo>
                    <a:pt x="69" y="0"/>
                  </a:moveTo>
                  <a:lnTo>
                    <a:pt x="69" y="13"/>
                  </a:lnTo>
                  <a:lnTo>
                    <a:pt x="0" y="28"/>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8" name="Freeform 257"/>
            <p:cNvSpPr>
              <a:spLocks/>
            </p:cNvSpPr>
            <p:nvPr/>
          </p:nvSpPr>
          <p:spPr bwMode="auto">
            <a:xfrm>
              <a:off x="4147" y="4155"/>
              <a:ext cx="12" cy="4"/>
            </a:xfrm>
            <a:custGeom>
              <a:avLst/>
              <a:gdLst>
                <a:gd name="T0" fmla="*/ 0 w 69"/>
                <a:gd name="T1" fmla="*/ 0 h 24"/>
                <a:gd name="T2" fmla="*/ 0 w 69"/>
                <a:gd name="T3" fmla="*/ 0 h 24"/>
                <a:gd name="T4" fmla="*/ 0 w 69"/>
                <a:gd name="T5" fmla="*/ 0 h 24"/>
                <a:gd name="T6" fmla="*/ 0 w 69"/>
                <a:gd name="T7" fmla="*/ 0 h 24"/>
                <a:gd name="T8" fmla="*/ 0 60000 65536"/>
                <a:gd name="T9" fmla="*/ 0 60000 65536"/>
                <a:gd name="T10" fmla="*/ 0 60000 65536"/>
                <a:gd name="T11" fmla="*/ 0 60000 65536"/>
                <a:gd name="T12" fmla="*/ 0 w 69"/>
                <a:gd name="T13" fmla="*/ 0 h 24"/>
                <a:gd name="T14" fmla="*/ 69 w 69"/>
                <a:gd name="T15" fmla="*/ 24 h 24"/>
              </a:gdLst>
              <a:ahLst/>
              <a:cxnLst>
                <a:cxn ang="T8">
                  <a:pos x="T0" y="T1"/>
                </a:cxn>
                <a:cxn ang="T9">
                  <a:pos x="T2" y="T3"/>
                </a:cxn>
                <a:cxn ang="T10">
                  <a:pos x="T4" y="T5"/>
                </a:cxn>
                <a:cxn ang="T11">
                  <a:pos x="T6" y="T7"/>
                </a:cxn>
              </a:cxnLst>
              <a:rect l="T12" t="T13" r="T14" b="T15"/>
              <a:pathLst>
                <a:path w="69" h="24">
                  <a:moveTo>
                    <a:pt x="69" y="0"/>
                  </a:moveTo>
                  <a:lnTo>
                    <a:pt x="0" y="15"/>
                  </a:lnTo>
                  <a:lnTo>
                    <a:pt x="10" y="24"/>
                  </a:lnTo>
                  <a:lnTo>
                    <a:pt x="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89" name="Freeform 258"/>
            <p:cNvSpPr>
              <a:spLocks/>
            </p:cNvSpPr>
            <p:nvPr/>
          </p:nvSpPr>
          <p:spPr bwMode="auto">
            <a:xfrm>
              <a:off x="4147" y="4152"/>
              <a:ext cx="12" cy="7"/>
            </a:xfrm>
            <a:custGeom>
              <a:avLst/>
              <a:gdLst>
                <a:gd name="T0" fmla="*/ 0 w 69"/>
                <a:gd name="T1" fmla="*/ 0 h 37"/>
                <a:gd name="T2" fmla="*/ 0 w 69"/>
                <a:gd name="T3" fmla="*/ 0 h 37"/>
                <a:gd name="T4" fmla="*/ 0 w 69"/>
                <a:gd name="T5" fmla="*/ 0 h 37"/>
                <a:gd name="T6" fmla="*/ 0 w 69"/>
                <a:gd name="T7" fmla="*/ 0 h 37"/>
                <a:gd name="T8" fmla="*/ 0 w 69"/>
                <a:gd name="T9" fmla="*/ 0 h 37"/>
                <a:gd name="T10" fmla="*/ 0 60000 65536"/>
                <a:gd name="T11" fmla="*/ 0 60000 65536"/>
                <a:gd name="T12" fmla="*/ 0 60000 65536"/>
                <a:gd name="T13" fmla="*/ 0 60000 65536"/>
                <a:gd name="T14" fmla="*/ 0 60000 65536"/>
                <a:gd name="T15" fmla="*/ 0 w 69"/>
                <a:gd name="T16" fmla="*/ 0 h 37"/>
                <a:gd name="T17" fmla="*/ 69 w 69"/>
                <a:gd name="T18" fmla="*/ 37 h 37"/>
              </a:gdLst>
              <a:ahLst/>
              <a:cxnLst>
                <a:cxn ang="T10">
                  <a:pos x="T0" y="T1"/>
                </a:cxn>
                <a:cxn ang="T11">
                  <a:pos x="T2" y="T3"/>
                </a:cxn>
                <a:cxn ang="T12">
                  <a:pos x="T4" y="T5"/>
                </a:cxn>
                <a:cxn ang="T13">
                  <a:pos x="T6" y="T7"/>
                </a:cxn>
                <a:cxn ang="T14">
                  <a:pos x="T8" y="T9"/>
                </a:cxn>
              </a:cxnLst>
              <a:rect l="T15" t="T16" r="T17" b="T18"/>
              <a:pathLst>
                <a:path w="69" h="37">
                  <a:moveTo>
                    <a:pt x="69" y="0"/>
                  </a:moveTo>
                  <a:lnTo>
                    <a:pt x="69" y="13"/>
                  </a:lnTo>
                  <a:lnTo>
                    <a:pt x="10" y="37"/>
                  </a:lnTo>
                  <a:lnTo>
                    <a:pt x="0" y="28"/>
                  </a:lnTo>
                  <a:lnTo>
                    <a:pt x="6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90" name="Freeform 259"/>
            <p:cNvSpPr>
              <a:spLocks/>
            </p:cNvSpPr>
            <p:nvPr/>
          </p:nvSpPr>
          <p:spPr bwMode="auto">
            <a:xfrm>
              <a:off x="4143" y="4157"/>
              <a:ext cx="6" cy="12"/>
            </a:xfrm>
            <a:custGeom>
              <a:avLst/>
              <a:gdLst>
                <a:gd name="T0" fmla="*/ 0 w 39"/>
                <a:gd name="T1" fmla="*/ 0 h 69"/>
                <a:gd name="T2" fmla="*/ 0 w 39"/>
                <a:gd name="T3" fmla="*/ 0 h 69"/>
                <a:gd name="T4" fmla="*/ 0 w 39"/>
                <a:gd name="T5" fmla="*/ 0 h 69"/>
                <a:gd name="T6" fmla="*/ 0 w 39"/>
                <a:gd name="T7" fmla="*/ 0 h 69"/>
                <a:gd name="T8" fmla="*/ 0 60000 65536"/>
                <a:gd name="T9" fmla="*/ 0 60000 65536"/>
                <a:gd name="T10" fmla="*/ 0 60000 65536"/>
                <a:gd name="T11" fmla="*/ 0 60000 65536"/>
                <a:gd name="T12" fmla="*/ 0 w 39"/>
                <a:gd name="T13" fmla="*/ 0 h 69"/>
                <a:gd name="T14" fmla="*/ 39 w 39"/>
                <a:gd name="T15" fmla="*/ 69 h 69"/>
              </a:gdLst>
              <a:ahLst/>
              <a:cxnLst>
                <a:cxn ang="T8">
                  <a:pos x="T0" y="T1"/>
                </a:cxn>
                <a:cxn ang="T9">
                  <a:pos x="T2" y="T3"/>
                </a:cxn>
                <a:cxn ang="T10">
                  <a:pos x="T4" y="T5"/>
                </a:cxn>
                <a:cxn ang="T11">
                  <a:pos x="T6" y="T7"/>
                </a:cxn>
              </a:cxnLst>
              <a:rect l="T12" t="T13" r="T14" b="T15"/>
              <a:pathLst>
                <a:path w="39" h="69">
                  <a:moveTo>
                    <a:pt x="29" y="0"/>
                  </a:moveTo>
                  <a:lnTo>
                    <a:pt x="39" y="9"/>
                  </a:lnTo>
                  <a:lnTo>
                    <a:pt x="0" y="69"/>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1" name="Freeform 260"/>
            <p:cNvSpPr>
              <a:spLocks/>
            </p:cNvSpPr>
            <p:nvPr/>
          </p:nvSpPr>
          <p:spPr bwMode="auto">
            <a:xfrm>
              <a:off x="4143" y="4159"/>
              <a:ext cx="6" cy="10"/>
            </a:xfrm>
            <a:custGeom>
              <a:avLst/>
              <a:gdLst>
                <a:gd name="T0" fmla="*/ 0 w 39"/>
                <a:gd name="T1" fmla="*/ 0 h 60"/>
                <a:gd name="T2" fmla="*/ 0 w 39"/>
                <a:gd name="T3" fmla="*/ 0 h 60"/>
                <a:gd name="T4" fmla="*/ 0 w 39"/>
                <a:gd name="T5" fmla="*/ 0 h 60"/>
                <a:gd name="T6" fmla="*/ 0 w 39"/>
                <a:gd name="T7" fmla="*/ 0 h 60"/>
                <a:gd name="T8" fmla="*/ 0 60000 65536"/>
                <a:gd name="T9" fmla="*/ 0 60000 65536"/>
                <a:gd name="T10" fmla="*/ 0 60000 65536"/>
                <a:gd name="T11" fmla="*/ 0 60000 65536"/>
                <a:gd name="T12" fmla="*/ 0 w 39"/>
                <a:gd name="T13" fmla="*/ 0 h 60"/>
                <a:gd name="T14" fmla="*/ 39 w 39"/>
                <a:gd name="T15" fmla="*/ 60 h 60"/>
              </a:gdLst>
              <a:ahLst/>
              <a:cxnLst>
                <a:cxn ang="T8">
                  <a:pos x="T0" y="T1"/>
                </a:cxn>
                <a:cxn ang="T9">
                  <a:pos x="T2" y="T3"/>
                </a:cxn>
                <a:cxn ang="T10">
                  <a:pos x="T4" y="T5"/>
                </a:cxn>
                <a:cxn ang="T11">
                  <a:pos x="T6" y="T7"/>
                </a:cxn>
              </a:cxnLst>
              <a:rect l="T12" t="T13" r="T14" b="T15"/>
              <a:pathLst>
                <a:path w="39" h="60">
                  <a:moveTo>
                    <a:pt x="39" y="0"/>
                  </a:moveTo>
                  <a:lnTo>
                    <a:pt x="0" y="60"/>
                  </a:lnTo>
                  <a:lnTo>
                    <a:pt x="14" y="6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2" name="Freeform 261"/>
            <p:cNvSpPr>
              <a:spLocks/>
            </p:cNvSpPr>
            <p:nvPr/>
          </p:nvSpPr>
          <p:spPr bwMode="auto">
            <a:xfrm>
              <a:off x="4143" y="4157"/>
              <a:ext cx="6" cy="12"/>
            </a:xfrm>
            <a:custGeom>
              <a:avLst/>
              <a:gdLst>
                <a:gd name="T0" fmla="*/ 0 w 39"/>
                <a:gd name="T1" fmla="*/ 0 h 69"/>
                <a:gd name="T2" fmla="*/ 0 w 39"/>
                <a:gd name="T3" fmla="*/ 0 h 69"/>
                <a:gd name="T4" fmla="*/ 0 w 39"/>
                <a:gd name="T5" fmla="*/ 0 h 69"/>
                <a:gd name="T6" fmla="*/ 0 w 39"/>
                <a:gd name="T7" fmla="*/ 0 h 69"/>
                <a:gd name="T8" fmla="*/ 0 w 39"/>
                <a:gd name="T9" fmla="*/ 0 h 69"/>
                <a:gd name="T10" fmla="*/ 0 60000 65536"/>
                <a:gd name="T11" fmla="*/ 0 60000 65536"/>
                <a:gd name="T12" fmla="*/ 0 60000 65536"/>
                <a:gd name="T13" fmla="*/ 0 60000 65536"/>
                <a:gd name="T14" fmla="*/ 0 60000 65536"/>
                <a:gd name="T15" fmla="*/ 0 w 39"/>
                <a:gd name="T16" fmla="*/ 0 h 69"/>
                <a:gd name="T17" fmla="*/ 39 w 39"/>
                <a:gd name="T18" fmla="*/ 69 h 69"/>
              </a:gdLst>
              <a:ahLst/>
              <a:cxnLst>
                <a:cxn ang="T10">
                  <a:pos x="T0" y="T1"/>
                </a:cxn>
                <a:cxn ang="T11">
                  <a:pos x="T2" y="T3"/>
                </a:cxn>
                <a:cxn ang="T12">
                  <a:pos x="T4" y="T5"/>
                </a:cxn>
                <a:cxn ang="T13">
                  <a:pos x="T6" y="T7"/>
                </a:cxn>
                <a:cxn ang="T14">
                  <a:pos x="T8" y="T9"/>
                </a:cxn>
              </a:cxnLst>
              <a:rect l="T15" t="T16" r="T17" b="T18"/>
              <a:pathLst>
                <a:path w="39" h="69">
                  <a:moveTo>
                    <a:pt x="29" y="0"/>
                  </a:moveTo>
                  <a:lnTo>
                    <a:pt x="39" y="9"/>
                  </a:lnTo>
                  <a:lnTo>
                    <a:pt x="14" y="69"/>
                  </a:lnTo>
                  <a:lnTo>
                    <a:pt x="0" y="69"/>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93" name="Freeform 262"/>
            <p:cNvSpPr>
              <a:spLocks/>
            </p:cNvSpPr>
            <p:nvPr/>
          </p:nvSpPr>
          <p:spPr bwMode="auto">
            <a:xfrm>
              <a:off x="2921" y="4168"/>
              <a:ext cx="1223" cy="2"/>
            </a:xfrm>
            <a:custGeom>
              <a:avLst/>
              <a:gdLst>
                <a:gd name="T0" fmla="*/ 1 w 7334"/>
                <a:gd name="T1" fmla="*/ 0 h 13"/>
                <a:gd name="T2" fmla="*/ 1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3"/>
                  </a:moveTo>
                  <a:lnTo>
                    <a:pt x="7334" y="0"/>
                  </a:lnTo>
                  <a:lnTo>
                    <a:pt x="0" y="12"/>
                  </a:lnTo>
                  <a:lnTo>
                    <a:pt x="73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4" name="Freeform 263"/>
            <p:cNvSpPr>
              <a:spLocks/>
            </p:cNvSpPr>
            <p:nvPr/>
          </p:nvSpPr>
          <p:spPr bwMode="auto">
            <a:xfrm>
              <a:off x="2921" y="4167"/>
              <a:ext cx="1223" cy="3"/>
            </a:xfrm>
            <a:custGeom>
              <a:avLst/>
              <a:gdLst>
                <a:gd name="T0" fmla="*/ 1 w 7334"/>
                <a:gd name="T1" fmla="*/ 0 h 13"/>
                <a:gd name="T2" fmla="*/ 0 w 7334"/>
                <a:gd name="T3" fmla="*/ 0 h 13"/>
                <a:gd name="T4" fmla="*/ 0 w 7334"/>
                <a:gd name="T5" fmla="*/ 0 h 13"/>
                <a:gd name="T6" fmla="*/ 1 w 7334"/>
                <a:gd name="T7" fmla="*/ 0 h 13"/>
                <a:gd name="T8" fmla="*/ 0 60000 65536"/>
                <a:gd name="T9" fmla="*/ 0 60000 65536"/>
                <a:gd name="T10" fmla="*/ 0 60000 65536"/>
                <a:gd name="T11" fmla="*/ 0 60000 65536"/>
                <a:gd name="T12" fmla="*/ 0 w 7334"/>
                <a:gd name="T13" fmla="*/ 0 h 13"/>
                <a:gd name="T14" fmla="*/ 7334 w 7334"/>
                <a:gd name="T15" fmla="*/ 13 h 13"/>
              </a:gdLst>
              <a:ahLst/>
              <a:cxnLst>
                <a:cxn ang="T8">
                  <a:pos x="T0" y="T1"/>
                </a:cxn>
                <a:cxn ang="T9">
                  <a:pos x="T2" y="T3"/>
                </a:cxn>
                <a:cxn ang="T10">
                  <a:pos x="T4" y="T5"/>
                </a:cxn>
                <a:cxn ang="T11">
                  <a:pos x="T6" y="T7"/>
                </a:cxn>
              </a:cxnLst>
              <a:rect l="T12" t="T13" r="T14" b="T15"/>
              <a:pathLst>
                <a:path w="7334" h="13">
                  <a:moveTo>
                    <a:pt x="7334" y="1"/>
                  </a:moveTo>
                  <a:lnTo>
                    <a:pt x="0" y="13"/>
                  </a:lnTo>
                  <a:lnTo>
                    <a:pt x="0" y="0"/>
                  </a:lnTo>
                  <a:lnTo>
                    <a:pt x="73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5" name="Freeform 264"/>
            <p:cNvSpPr>
              <a:spLocks/>
            </p:cNvSpPr>
            <p:nvPr/>
          </p:nvSpPr>
          <p:spPr bwMode="auto">
            <a:xfrm>
              <a:off x="2921" y="4167"/>
              <a:ext cx="1223" cy="3"/>
            </a:xfrm>
            <a:custGeom>
              <a:avLst/>
              <a:gdLst>
                <a:gd name="T0" fmla="*/ 1 w 7334"/>
                <a:gd name="T1" fmla="*/ 0 h 14"/>
                <a:gd name="T2" fmla="*/ 1 w 7334"/>
                <a:gd name="T3" fmla="*/ 0 h 14"/>
                <a:gd name="T4" fmla="*/ 0 w 7334"/>
                <a:gd name="T5" fmla="*/ 0 h 14"/>
                <a:gd name="T6" fmla="*/ 0 w 7334"/>
                <a:gd name="T7" fmla="*/ 0 h 14"/>
                <a:gd name="T8" fmla="*/ 1 w 7334"/>
                <a:gd name="T9" fmla="*/ 0 h 14"/>
                <a:gd name="T10" fmla="*/ 0 60000 65536"/>
                <a:gd name="T11" fmla="*/ 0 60000 65536"/>
                <a:gd name="T12" fmla="*/ 0 60000 65536"/>
                <a:gd name="T13" fmla="*/ 0 60000 65536"/>
                <a:gd name="T14" fmla="*/ 0 60000 65536"/>
                <a:gd name="T15" fmla="*/ 0 w 7334"/>
                <a:gd name="T16" fmla="*/ 0 h 14"/>
                <a:gd name="T17" fmla="*/ 7334 w 7334"/>
                <a:gd name="T18" fmla="*/ 14 h 14"/>
              </a:gdLst>
              <a:ahLst/>
              <a:cxnLst>
                <a:cxn ang="T10">
                  <a:pos x="T0" y="T1"/>
                </a:cxn>
                <a:cxn ang="T11">
                  <a:pos x="T2" y="T3"/>
                </a:cxn>
                <a:cxn ang="T12">
                  <a:pos x="T4" y="T5"/>
                </a:cxn>
                <a:cxn ang="T13">
                  <a:pos x="T6" y="T7"/>
                </a:cxn>
                <a:cxn ang="T14">
                  <a:pos x="T8" y="T9"/>
                </a:cxn>
              </a:cxnLst>
              <a:rect l="T15" t="T16" r="T17" b="T18"/>
              <a:pathLst>
                <a:path w="7334" h="14">
                  <a:moveTo>
                    <a:pt x="7334" y="14"/>
                  </a:moveTo>
                  <a:lnTo>
                    <a:pt x="7334" y="1"/>
                  </a:lnTo>
                  <a:lnTo>
                    <a:pt x="0" y="0"/>
                  </a:lnTo>
                  <a:lnTo>
                    <a:pt x="0" y="13"/>
                  </a:lnTo>
                  <a:lnTo>
                    <a:pt x="7334" y="1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96" name="Freeform 265"/>
            <p:cNvSpPr>
              <a:spLocks/>
            </p:cNvSpPr>
            <p:nvPr/>
          </p:nvSpPr>
          <p:spPr bwMode="auto">
            <a:xfrm>
              <a:off x="3107" y="3965"/>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4"/>
                  </a:moveTo>
                  <a:lnTo>
                    <a:pt x="1017" y="0"/>
                  </a:lnTo>
                  <a:lnTo>
                    <a:pt x="0" y="1221"/>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7" name="Freeform 266"/>
            <p:cNvSpPr>
              <a:spLocks/>
            </p:cNvSpPr>
            <p:nvPr/>
          </p:nvSpPr>
          <p:spPr bwMode="auto">
            <a:xfrm>
              <a:off x="3106" y="3965"/>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0"/>
                  </a:moveTo>
                  <a:lnTo>
                    <a:pt x="5" y="1221"/>
                  </a:lnTo>
                  <a:lnTo>
                    <a:pt x="0" y="1217"/>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998" name="Freeform 267"/>
            <p:cNvSpPr>
              <a:spLocks/>
            </p:cNvSpPr>
            <p:nvPr/>
          </p:nvSpPr>
          <p:spPr bwMode="auto">
            <a:xfrm>
              <a:off x="3106" y="3965"/>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1027" y="4"/>
                  </a:moveTo>
                  <a:lnTo>
                    <a:pt x="1022" y="0"/>
                  </a:lnTo>
                  <a:lnTo>
                    <a:pt x="0" y="1217"/>
                  </a:lnTo>
                  <a:lnTo>
                    <a:pt x="5" y="1221"/>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99" name="Freeform 268"/>
            <p:cNvSpPr>
              <a:spLocks/>
            </p:cNvSpPr>
            <p:nvPr/>
          </p:nvSpPr>
          <p:spPr bwMode="auto">
            <a:xfrm>
              <a:off x="3282" y="3965"/>
              <a:ext cx="171"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4"/>
                  </a:moveTo>
                  <a:lnTo>
                    <a:pt x="1016" y="0"/>
                  </a:lnTo>
                  <a:lnTo>
                    <a:pt x="0" y="1221"/>
                  </a:lnTo>
                  <a:lnTo>
                    <a:pt x="10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0" name="Freeform 269"/>
            <p:cNvSpPr>
              <a:spLocks/>
            </p:cNvSpPr>
            <p:nvPr/>
          </p:nvSpPr>
          <p:spPr bwMode="auto">
            <a:xfrm>
              <a:off x="3282" y="3965"/>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0"/>
                  </a:moveTo>
                  <a:lnTo>
                    <a:pt x="5" y="1221"/>
                  </a:lnTo>
                  <a:lnTo>
                    <a:pt x="0" y="1217"/>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1" name="Freeform 270"/>
            <p:cNvSpPr>
              <a:spLocks/>
            </p:cNvSpPr>
            <p:nvPr/>
          </p:nvSpPr>
          <p:spPr bwMode="auto">
            <a:xfrm>
              <a:off x="3282" y="3965"/>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1026" y="4"/>
                  </a:moveTo>
                  <a:lnTo>
                    <a:pt x="1021" y="0"/>
                  </a:lnTo>
                  <a:lnTo>
                    <a:pt x="0" y="1217"/>
                  </a:lnTo>
                  <a:lnTo>
                    <a:pt x="5" y="1221"/>
                  </a:lnTo>
                  <a:lnTo>
                    <a:pt x="102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02" name="Freeform 271"/>
            <p:cNvSpPr>
              <a:spLocks/>
            </p:cNvSpPr>
            <p:nvPr/>
          </p:nvSpPr>
          <p:spPr bwMode="auto">
            <a:xfrm>
              <a:off x="3445" y="3951"/>
              <a:ext cx="182" cy="218"/>
            </a:xfrm>
            <a:custGeom>
              <a:avLst/>
              <a:gdLst>
                <a:gd name="T0" fmla="*/ 0 w 1095"/>
                <a:gd name="T1" fmla="*/ 0 h 1309"/>
                <a:gd name="T2" fmla="*/ 0 w 1095"/>
                <a:gd name="T3" fmla="*/ 0 h 1309"/>
                <a:gd name="T4" fmla="*/ 0 w 1095"/>
                <a:gd name="T5" fmla="*/ 0 h 1309"/>
                <a:gd name="T6" fmla="*/ 0 w 1095"/>
                <a:gd name="T7" fmla="*/ 0 h 1309"/>
                <a:gd name="T8" fmla="*/ 0 60000 65536"/>
                <a:gd name="T9" fmla="*/ 0 60000 65536"/>
                <a:gd name="T10" fmla="*/ 0 60000 65536"/>
                <a:gd name="T11" fmla="*/ 0 60000 65536"/>
                <a:gd name="T12" fmla="*/ 0 w 1095"/>
                <a:gd name="T13" fmla="*/ 0 h 1309"/>
                <a:gd name="T14" fmla="*/ 1095 w 1095"/>
                <a:gd name="T15" fmla="*/ 1309 h 1309"/>
              </a:gdLst>
              <a:ahLst/>
              <a:cxnLst>
                <a:cxn ang="T8">
                  <a:pos x="T0" y="T1"/>
                </a:cxn>
                <a:cxn ang="T9">
                  <a:pos x="T2" y="T3"/>
                </a:cxn>
                <a:cxn ang="T10">
                  <a:pos x="T4" y="T5"/>
                </a:cxn>
                <a:cxn ang="T11">
                  <a:pos x="T6" y="T7"/>
                </a:cxn>
              </a:cxnLst>
              <a:rect l="T12" t="T13" r="T14" b="T15"/>
              <a:pathLst>
                <a:path w="1095" h="1309">
                  <a:moveTo>
                    <a:pt x="0" y="1305"/>
                  </a:moveTo>
                  <a:lnTo>
                    <a:pt x="5" y="1309"/>
                  </a:lnTo>
                  <a:lnTo>
                    <a:pt x="1095" y="0"/>
                  </a:lnTo>
                  <a:lnTo>
                    <a:pt x="0" y="13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3" name="Freeform 272"/>
            <p:cNvSpPr>
              <a:spLocks/>
            </p:cNvSpPr>
            <p:nvPr/>
          </p:nvSpPr>
          <p:spPr bwMode="auto">
            <a:xfrm>
              <a:off x="3445" y="3951"/>
              <a:ext cx="183" cy="218"/>
            </a:xfrm>
            <a:custGeom>
              <a:avLst/>
              <a:gdLst>
                <a:gd name="T0" fmla="*/ 0 w 1096"/>
                <a:gd name="T1" fmla="*/ 0 h 1309"/>
                <a:gd name="T2" fmla="*/ 0 w 1096"/>
                <a:gd name="T3" fmla="*/ 0 h 1309"/>
                <a:gd name="T4" fmla="*/ 0 w 1096"/>
                <a:gd name="T5" fmla="*/ 0 h 1309"/>
                <a:gd name="T6" fmla="*/ 0 w 1096"/>
                <a:gd name="T7" fmla="*/ 0 h 1309"/>
                <a:gd name="T8" fmla="*/ 0 60000 65536"/>
                <a:gd name="T9" fmla="*/ 0 60000 65536"/>
                <a:gd name="T10" fmla="*/ 0 60000 65536"/>
                <a:gd name="T11" fmla="*/ 0 60000 65536"/>
                <a:gd name="T12" fmla="*/ 0 w 1096"/>
                <a:gd name="T13" fmla="*/ 0 h 1309"/>
                <a:gd name="T14" fmla="*/ 1096 w 1096"/>
                <a:gd name="T15" fmla="*/ 1309 h 1309"/>
              </a:gdLst>
              <a:ahLst/>
              <a:cxnLst>
                <a:cxn ang="T8">
                  <a:pos x="T0" y="T1"/>
                </a:cxn>
                <a:cxn ang="T9">
                  <a:pos x="T2" y="T3"/>
                </a:cxn>
                <a:cxn ang="T10">
                  <a:pos x="T4" y="T5"/>
                </a:cxn>
                <a:cxn ang="T11">
                  <a:pos x="T6" y="T7"/>
                </a:cxn>
              </a:cxnLst>
              <a:rect l="T12" t="T13" r="T14" b="T15"/>
              <a:pathLst>
                <a:path w="1096" h="1309">
                  <a:moveTo>
                    <a:pt x="0" y="1309"/>
                  </a:moveTo>
                  <a:lnTo>
                    <a:pt x="1090" y="0"/>
                  </a:lnTo>
                  <a:lnTo>
                    <a:pt x="1096" y="4"/>
                  </a:lnTo>
                  <a:lnTo>
                    <a:pt x="0" y="1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4" name="Freeform 273"/>
            <p:cNvSpPr>
              <a:spLocks/>
            </p:cNvSpPr>
            <p:nvPr/>
          </p:nvSpPr>
          <p:spPr bwMode="auto">
            <a:xfrm>
              <a:off x="3445" y="3951"/>
              <a:ext cx="183" cy="218"/>
            </a:xfrm>
            <a:custGeom>
              <a:avLst/>
              <a:gdLst>
                <a:gd name="T0" fmla="*/ 0 w 1101"/>
                <a:gd name="T1" fmla="*/ 0 h 1309"/>
                <a:gd name="T2" fmla="*/ 0 w 1101"/>
                <a:gd name="T3" fmla="*/ 0 h 1309"/>
                <a:gd name="T4" fmla="*/ 0 w 1101"/>
                <a:gd name="T5" fmla="*/ 0 h 1309"/>
                <a:gd name="T6" fmla="*/ 0 w 1101"/>
                <a:gd name="T7" fmla="*/ 0 h 1309"/>
                <a:gd name="T8" fmla="*/ 0 w 1101"/>
                <a:gd name="T9" fmla="*/ 0 h 1309"/>
                <a:gd name="T10" fmla="*/ 0 60000 65536"/>
                <a:gd name="T11" fmla="*/ 0 60000 65536"/>
                <a:gd name="T12" fmla="*/ 0 60000 65536"/>
                <a:gd name="T13" fmla="*/ 0 60000 65536"/>
                <a:gd name="T14" fmla="*/ 0 60000 65536"/>
                <a:gd name="T15" fmla="*/ 0 w 1101"/>
                <a:gd name="T16" fmla="*/ 0 h 1309"/>
                <a:gd name="T17" fmla="*/ 1101 w 1101"/>
                <a:gd name="T18" fmla="*/ 1309 h 1309"/>
              </a:gdLst>
              <a:ahLst/>
              <a:cxnLst>
                <a:cxn ang="T10">
                  <a:pos x="T0" y="T1"/>
                </a:cxn>
                <a:cxn ang="T11">
                  <a:pos x="T2" y="T3"/>
                </a:cxn>
                <a:cxn ang="T12">
                  <a:pos x="T4" y="T5"/>
                </a:cxn>
                <a:cxn ang="T13">
                  <a:pos x="T6" y="T7"/>
                </a:cxn>
                <a:cxn ang="T14">
                  <a:pos x="T8" y="T9"/>
                </a:cxn>
              </a:cxnLst>
              <a:rect l="T15" t="T16" r="T17" b="T18"/>
              <a:pathLst>
                <a:path w="1101" h="1309">
                  <a:moveTo>
                    <a:pt x="0" y="1305"/>
                  </a:moveTo>
                  <a:lnTo>
                    <a:pt x="5" y="1309"/>
                  </a:lnTo>
                  <a:lnTo>
                    <a:pt x="1101" y="4"/>
                  </a:lnTo>
                  <a:lnTo>
                    <a:pt x="1095" y="0"/>
                  </a:lnTo>
                  <a:lnTo>
                    <a:pt x="0" y="130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05" name="Freeform 274"/>
            <p:cNvSpPr>
              <a:spLocks/>
            </p:cNvSpPr>
            <p:nvPr/>
          </p:nvSpPr>
          <p:spPr bwMode="auto">
            <a:xfrm>
              <a:off x="5070" y="1711"/>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16"/>
                  </a:moveTo>
                  <a:lnTo>
                    <a:pt x="6" y="1221"/>
                  </a:lnTo>
                  <a:lnTo>
                    <a:pt x="1022"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6" name="Freeform 275"/>
            <p:cNvSpPr>
              <a:spLocks/>
            </p:cNvSpPr>
            <p:nvPr/>
          </p:nvSpPr>
          <p:spPr bwMode="auto">
            <a:xfrm>
              <a:off x="5071" y="1711"/>
              <a:ext cx="171"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21"/>
                  </a:moveTo>
                  <a:lnTo>
                    <a:pt x="1016" y="0"/>
                  </a:lnTo>
                  <a:lnTo>
                    <a:pt x="1022"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7" name="Freeform 276"/>
            <p:cNvSpPr>
              <a:spLocks/>
            </p:cNvSpPr>
            <p:nvPr/>
          </p:nvSpPr>
          <p:spPr bwMode="auto">
            <a:xfrm>
              <a:off x="5070" y="1711"/>
              <a:ext cx="172" cy="204"/>
            </a:xfrm>
            <a:custGeom>
              <a:avLst/>
              <a:gdLst>
                <a:gd name="T0" fmla="*/ 0 w 1028"/>
                <a:gd name="T1" fmla="*/ 0 h 1221"/>
                <a:gd name="T2" fmla="*/ 0 w 1028"/>
                <a:gd name="T3" fmla="*/ 0 h 1221"/>
                <a:gd name="T4" fmla="*/ 0 w 1028"/>
                <a:gd name="T5" fmla="*/ 0 h 1221"/>
                <a:gd name="T6" fmla="*/ 0 w 1028"/>
                <a:gd name="T7" fmla="*/ 0 h 1221"/>
                <a:gd name="T8" fmla="*/ 0 w 1028"/>
                <a:gd name="T9" fmla="*/ 0 h 1221"/>
                <a:gd name="T10" fmla="*/ 0 60000 65536"/>
                <a:gd name="T11" fmla="*/ 0 60000 65536"/>
                <a:gd name="T12" fmla="*/ 0 60000 65536"/>
                <a:gd name="T13" fmla="*/ 0 60000 65536"/>
                <a:gd name="T14" fmla="*/ 0 60000 65536"/>
                <a:gd name="T15" fmla="*/ 0 w 1028"/>
                <a:gd name="T16" fmla="*/ 0 h 1221"/>
                <a:gd name="T17" fmla="*/ 1028 w 1028"/>
                <a:gd name="T18" fmla="*/ 1221 h 1221"/>
              </a:gdLst>
              <a:ahLst/>
              <a:cxnLst>
                <a:cxn ang="T10">
                  <a:pos x="T0" y="T1"/>
                </a:cxn>
                <a:cxn ang="T11">
                  <a:pos x="T2" y="T3"/>
                </a:cxn>
                <a:cxn ang="T12">
                  <a:pos x="T4" y="T5"/>
                </a:cxn>
                <a:cxn ang="T13">
                  <a:pos x="T6" y="T7"/>
                </a:cxn>
                <a:cxn ang="T14">
                  <a:pos x="T8" y="T9"/>
                </a:cxn>
              </a:cxnLst>
              <a:rect l="T15" t="T16" r="T17" b="T18"/>
              <a:pathLst>
                <a:path w="1028" h="1221">
                  <a:moveTo>
                    <a:pt x="0" y="1216"/>
                  </a:moveTo>
                  <a:lnTo>
                    <a:pt x="6" y="1221"/>
                  </a:lnTo>
                  <a:lnTo>
                    <a:pt x="1028" y="4"/>
                  </a:lnTo>
                  <a:lnTo>
                    <a:pt x="1022"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08" name="Freeform 277"/>
            <p:cNvSpPr>
              <a:spLocks/>
            </p:cNvSpPr>
            <p:nvPr/>
          </p:nvSpPr>
          <p:spPr bwMode="auto">
            <a:xfrm>
              <a:off x="4895"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16"/>
                  </a:moveTo>
                  <a:lnTo>
                    <a:pt x="5" y="1221"/>
                  </a:lnTo>
                  <a:lnTo>
                    <a:pt x="1022"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09" name="Freeform 278"/>
            <p:cNvSpPr>
              <a:spLocks/>
            </p:cNvSpPr>
            <p:nvPr/>
          </p:nvSpPr>
          <p:spPr bwMode="auto">
            <a:xfrm>
              <a:off x="4896"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0" y="1221"/>
                  </a:moveTo>
                  <a:lnTo>
                    <a:pt x="1017" y="0"/>
                  </a:lnTo>
                  <a:lnTo>
                    <a:pt x="1022"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0" name="Freeform 279"/>
            <p:cNvSpPr>
              <a:spLocks/>
            </p:cNvSpPr>
            <p:nvPr/>
          </p:nvSpPr>
          <p:spPr bwMode="auto">
            <a:xfrm>
              <a:off x="4895" y="1711"/>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0" y="1216"/>
                  </a:moveTo>
                  <a:lnTo>
                    <a:pt x="5" y="1221"/>
                  </a:lnTo>
                  <a:lnTo>
                    <a:pt x="1027" y="4"/>
                  </a:lnTo>
                  <a:lnTo>
                    <a:pt x="1022"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11" name="Freeform 280"/>
            <p:cNvSpPr>
              <a:spLocks/>
            </p:cNvSpPr>
            <p:nvPr/>
          </p:nvSpPr>
          <p:spPr bwMode="auto">
            <a:xfrm>
              <a:off x="3684"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4"/>
                  </a:moveTo>
                  <a:lnTo>
                    <a:pt x="1017" y="0"/>
                  </a:lnTo>
                  <a:lnTo>
                    <a:pt x="0" y="1221"/>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2" name="Freeform 281"/>
            <p:cNvSpPr>
              <a:spLocks/>
            </p:cNvSpPr>
            <p:nvPr/>
          </p:nvSpPr>
          <p:spPr bwMode="auto">
            <a:xfrm>
              <a:off x="3683" y="1711"/>
              <a:ext cx="170" cy="204"/>
            </a:xfrm>
            <a:custGeom>
              <a:avLst/>
              <a:gdLst>
                <a:gd name="T0" fmla="*/ 0 w 1022"/>
                <a:gd name="T1" fmla="*/ 0 h 1221"/>
                <a:gd name="T2" fmla="*/ 0 w 1022"/>
                <a:gd name="T3" fmla="*/ 0 h 1221"/>
                <a:gd name="T4" fmla="*/ 0 w 1022"/>
                <a:gd name="T5" fmla="*/ 0 h 1221"/>
                <a:gd name="T6" fmla="*/ 0 w 1022"/>
                <a:gd name="T7" fmla="*/ 0 h 1221"/>
                <a:gd name="T8" fmla="*/ 0 60000 65536"/>
                <a:gd name="T9" fmla="*/ 0 60000 65536"/>
                <a:gd name="T10" fmla="*/ 0 60000 65536"/>
                <a:gd name="T11" fmla="*/ 0 60000 65536"/>
                <a:gd name="T12" fmla="*/ 0 w 1022"/>
                <a:gd name="T13" fmla="*/ 0 h 1221"/>
                <a:gd name="T14" fmla="*/ 1022 w 1022"/>
                <a:gd name="T15" fmla="*/ 1221 h 1221"/>
              </a:gdLst>
              <a:ahLst/>
              <a:cxnLst>
                <a:cxn ang="T8">
                  <a:pos x="T0" y="T1"/>
                </a:cxn>
                <a:cxn ang="T9">
                  <a:pos x="T2" y="T3"/>
                </a:cxn>
                <a:cxn ang="T10">
                  <a:pos x="T4" y="T5"/>
                </a:cxn>
                <a:cxn ang="T11">
                  <a:pos x="T6" y="T7"/>
                </a:cxn>
              </a:cxnLst>
              <a:rect l="T12" t="T13" r="T14" b="T15"/>
              <a:pathLst>
                <a:path w="1022" h="1221">
                  <a:moveTo>
                    <a:pt x="1022" y="0"/>
                  </a:moveTo>
                  <a:lnTo>
                    <a:pt x="5" y="1221"/>
                  </a:lnTo>
                  <a:lnTo>
                    <a:pt x="0" y="1216"/>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3" name="Freeform 282"/>
            <p:cNvSpPr>
              <a:spLocks/>
            </p:cNvSpPr>
            <p:nvPr/>
          </p:nvSpPr>
          <p:spPr bwMode="auto">
            <a:xfrm>
              <a:off x="3683" y="1711"/>
              <a:ext cx="171" cy="204"/>
            </a:xfrm>
            <a:custGeom>
              <a:avLst/>
              <a:gdLst>
                <a:gd name="T0" fmla="*/ 0 w 1027"/>
                <a:gd name="T1" fmla="*/ 0 h 1221"/>
                <a:gd name="T2" fmla="*/ 0 w 1027"/>
                <a:gd name="T3" fmla="*/ 0 h 1221"/>
                <a:gd name="T4" fmla="*/ 0 w 1027"/>
                <a:gd name="T5" fmla="*/ 0 h 1221"/>
                <a:gd name="T6" fmla="*/ 0 w 1027"/>
                <a:gd name="T7" fmla="*/ 0 h 1221"/>
                <a:gd name="T8" fmla="*/ 0 w 1027"/>
                <a:gd name="T9" fmla="*/ 0 h 1221"/>
                <a:gd name="T10" fmla="*/ 0 60000 65536"/>
                <a:gd name="T11" fmla="*/ 0 60000 65536"/>
                <a:gd name="T12" fmla="*/ 0 60000 65536"/>
                <a:gd name="T13" fmla="*/ 0 60000 65536"/>
                <a:gd name="T14" fmla="*/ 0 60000 65536"/>
                <a:gd name="T15" fmla="*/ 0 w 1027"/>
                <a:gd name="T16" fmla="*/ 0 h 1221"/>
                <a:gd name="T17" fmla="*/ 1027 w 1027"/>
                <a:gd name="T18" fmla="*/ 1221 h 1221"/>
              </a:gdLst>
              <a:ahLst/>
              <a:cxnLst>
                <a:cxn ang="T10">
                  <a:pos x="T0" y="T1"/>
                </a:cxn>
                <a:cxn ang="T11">
                  <a:pos x="T2" y="T3"/>
                </a:cxn>
                <a:cxn ang="T12">
                  <a:pos x="T4" y="T5"/>
                </a:cxn>
                <a:cxn ang="T13">
                  <a:pos x="T6" y="T7"/>
                </a:cxn>
                <a:cxn ang="T14">
                  <a:pos x="T8" y="T9"/>
                </a:cxn>
              </a:cxnLst>
              <a:rect l="T15" t="T16" r="T17" b="T18"/>
              <a:pathLst>
                <a:path w="1027" h="1221">
                  <a:moveTo>
                    <a:pt x="1027" y="4"/>
                  </a:moveTo>
                  <a:lnTo>
                    <a:pt x="1022" y="0"/>
                  </a:lnTo>
                  <a:lnTo>
                    <a:pt x="0" y="1216"/>
                  </a:lnTo>
                  <a:lnTo>
                    <a:pt x="5" y="1221"/>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14" name="Freeform 283"/>
            <p:cNvSpPr>
              <a:spLocks/>
            </p:cNvSpPr>
            <p:nvPr/>
          </p:nvSpPr>
          <p:spPr bwMode="auto">
            <a:xfrm>
              <a:off x="3859"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4"/>
                  </a:moveTo>
                  <a:lnTo>
                    <a:pt x="1016" y="0"/>
                  </a:lnTo>
                  <a:lnTo>
                    <a:pt x="0" y="1221"/>
                  </a:lnTo>
                  <a:lnTo>
                    <a:pt x="10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5" name="Freeform 284"/>
            <p:cNvSpPr>
              <a:spLocks/>
            </p:cNvSpPr>
            <p:nvPr/>
          </p:nvSpPr>
          <p:spPr bwMode="auto">
            <a:xfrm>
              <a:off x="3858"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1021" y="0"/>
                  </a:moveTo>
                  <a:lnTo>
                    <a:pt x="5" y="1221"/>
                  </a:lnTo>
                  <a:lnTo>
                    <a:pt x="0" y="1216"/>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6" name="Freeform 285"/>
            <p:cNvSpPr>
              <a:spLocks/>
            </p:cNvSpPr>
            <p:nvPr/>
          </p:nvSpPr>
          <p:spPr bwMode="auto">
            <a:xfrm>
              <a:off x="3858" y="1711"/>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1026" y="4"/>
                  </a:moveTo>
                  <a:lnTo>
                    <a:pt x="1021" y="0"/>
                  </a:lnTo>
                  <a:lnTo>
                    <a:pt x="0" y="1216"/>
                  </a:lnTo>
                  <a:lnTo>
                    <a:pt x="5" y="1221"/>
                  </a:lnTo>
                  <a:lnTo>
                    <a:pt x="102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17" name="Freeform 286"/>
            <p:cNvSpPr>
              <a:spLocks/>
            </p:cNvSpPr>
            <p:nvPr/>
          </p:nvSpPr>
          <p:spPr bwMode="auto">
            <a:xfrm>
              <a:off x="4720"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0" y="1216"/>
                  </a:moveTo>
                  <a:lnTo>
                    <a:pt x="5" y="1221"/>
                  </a:lnTo>
                  <a:lnTo>
                    <a:pt x="1021" y="0"/>
                  </a:lnTo>
                  <a:lnTo>
                    <a:pt x="0" y="1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8" name="Freeform 287"/>
            <p:cNvSpPr>
              <a:spLocks/>
            </p:cNvSpPr>
            <p:nvPr/>
          </p:nvSpPr>
          <p:spPr bwMode="auto">
            <a:xfrm>
              <a:off x="4721" y="1711"/>
              <a:ext cx="170" cy="204"/>
            </a:xfrm>
            <a:custGeom>
              <a:avLst/>
              <a:gdLst>
                <a:gd name="T0" fmla="*/ 0 w 1021"/>
                <a:gd name="T1" fmla="*/ 0 h 1221"/>
                <a:gd name="T2" fmla="*/ 0 w 1021"/>
                <a:gd name="T3" fmla="*/ 0 h 1221"/>
                <a:gd name="T4" fmla="*/ 0 w 1021"/>
                <a:gd name="T5" fmla="*/ 0 h 1221"/>
                <a:gd name="T6" fmla="*/ 0 w 1021"/>
                <a:gd name="T7" fmla="*/ 0 h 1221"/>
                <a:gd name="T8" fmla="*/ 0 60000 65536"/>
                <a:gd name="T9" fmla="*/ 0 60000 65536"/>
                <a:gd name="T10" fmla="*/ 0 60000 65536"/>
                <a:gd name="T11" fmla="*/ 0 60000 65536"/>
                <a:gd name="T12" fmla="*/ 0 w 1021"/>
                <a:gd name="T13" fmla="*/ 0 h 1221"/>
                <a:gd name="T14" fmla="*/ 1021 w 1021"/>
                <a:gd name="T15" fmla="*/ 1221 h 1221"/>
              </a:gdLst>
              <a:ahLst/>
              <a:cxnLst>
                <a:cxn ang="T8">
                  <a:pos x="T0" y="T1"/>
                </a:cxn>
                <a:cxn ang="T9">
                  <a:pos x="T2" y="T3"/>
                </a:cxn>
                <a:cxn ang="T10">
                  <a:pos x="T4" y="T5"/>
                </a:cxn>
                <a:cxn ang="T11">
                  <a:pos x="T6" y="T7"/>
                </a:cxn>
              </a:cxnLst>
              <a:rect l="T12" t="T13" r="T14" b="T15"/>
              <a:pathLst>
                <a:path w="1021" h="1221">
                  <a:moveTo>
                    <a:pt x="0" y="1221"/>
                  </a:moveTo>
                  <a:lnTo>
                    <a:pt x="1016" y="0"/>
                  </a:lnTo>
                  <a:lnTo>
                    <a:pt x="1021" y="4"/>
                  </a:lnTo>
                  <a:lnTo>
                    <a:pt x="0" y="1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19" name="Freeform 288"/>
            <p:cNvSpPr>
              <a:spLocks/>
            </p:cNvSpPr>
            <p:nvPr/>
          </p:nvSpPr>
          <p:spPr bwMode="auto">
            <a:xfrm>
              <a:off x="4720" y="1711"/>
              <a:ext cx="171" cy="204"/>
            </a:xfrm>
            <a:custGeom>
              <a:avLst/>
              <a:gdLst>
                <a:gd name="T0" fmla="*/ 0 w 1026"/>
                <a:gd name="T1" fmla="*/ 0 h 1221"/>
                <a:gd name="T2" fmla="*/ 0 w 1026"/>
                <a:gd name="T3" fmla="*/ 0 h 1221"/>
                <a:gd name="T4" fmla="*/ 0 w 1026"/>
                <a:gd name="T5" fmla="*/ 0 h 1221"/>
                <a:gd name="T6" fmla="*/ 0 w 1026"/>
                <a:gd name="T7" fmla="*/ 0 h 1221"/>
                <a:gd name="T8" fmla="*/ 0 w 1026"/>
                <a:gd name="T9" fmla="*/ 0 h 1221"/>
                <a:gd name="T10" fmla="*/ 0 60000 65536"/>
                <a:gd name="T11" fmla="*/ 0 60000 65536"/>
                <a:gd name="T12" fmla="*/ 0 60000 65536"/>
                <a:gd name="T13" fmla="*/ 0 60000 65536"/>
                <a:gd name="T14" fmla="*/ 0 60000 65536"/>
                <a:gd name="T15" fmla="*/ 0 w 1026"/>
                <a:gd name="T16" fmla="*/ 0 h 1221"/>
                <a:gd name="T17" fmla="*/ 1026 w 1026"/>
                <a:gd name="T18" fmla="*/ 1221 h 1221"/>
              </a:gdLst>
              <a:ahLst/>
              <a:cxnLst>
                <a:cxn ang="T10">
                  <a:pos x="T0" y="T1"/>
                </a:cxn>
                <a:cxn ang="T11">
                  <a:pos x="T2" y="T3"/>
                </a:cxn>
                <a:cxn ang="T12">
                  <a:pos x="T4" y="T5"/>
                </a:cxn>
                <a:cxn ang="T13">
                  <a:pos x="T6" y="T7"/>
                </a:cxn>
                <a:cxn ang="T14">
                  <a:pos x="T8" y="T9"/>
                </a:cxn>
              </a:cxnLst>
              <a:rect l="T15" t="T16" r="T17" b="T18"/>
              <a:pathLst>
                <a:path w="1026" h="1221">
                  <a:moveTo>
                    <a:pt x="0" y="1216"/>
                  </a:moveTo>
                  <a:lnTo>
                    <a:pt x="5" y="1221"/>
                  </a:lnTo>
                  <a:lnTo>
                    <a:pt x="1026" y="4"/>
                  </a:lnTo>
                  <a:lnTo>
                    <a:pt x="1021" y="0"/>
                  </a:lnTo>
                  <a:lnTo>
                    <a:pt x="0" y="12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20" name="Freeform 289"/>
            <p:cNvSpPr>
              <a:spLocks/>
            </p:cNvSpPr>
            <p:nvPr/>
          </p:nvSpPr>
          <p:spPr bwMode="auto">
            <a:xfrm>
              <a:off x="3508" y="1711"/>
              <a:ext cx="171"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5"/>
                  </a:moveTo>
                  <a:lnTo>
                    <a:pt x="1016" y="0"/>
                  </a:lnTo>
                  <a:lnTo>
                    <a:pt x="0" y="1222"/>
                  </a:lnTo>
                  <a:lnTo>
                    <a:pt x="102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1" name="Freeform 290"/>
            <p:cNvSpPr>
              <a:spLocks/>
            </p:cNvSpPr>
            <p:nvPr/>
          </p:nvSpPr>
          <p:spPr bwMode="auto">
            <a:xfrm>
              <a:off x="3508" y="1711"/>
              <a:ext cx="170" cy="204"/>
            </a:xfrm>
            <a:custGeom>
              <a:avLst/>
              <a:gdLst>
                <a:gd name="T0" fmla="*/ 0 w 1021"/>
                <a:gd name="T1" fmla="*/ 0 h 1222"/>
                <a:gd name="T2" fmla="*/ 0 w 1021"/>
                <a:gd name="T3" fmla="*/ 0 h 1222"/>
                <a:gd name="T4" fmla="*/ 0 w 1021"/>
                <a:gd name="T5" fmla="*/ 0 h 1222"/>
                <a:gd name="T6" fmla="*/ 0 w 1021"/>
                <a:gd name="T7" fmla="*/ 0 h 1222"/>
                <a:gd name="T8" fmla="*/ 0 60000 65536"/>
                <a:gd name="T9" fmla="*/ 0 60000 65536"/>
                <a:gd name="T10" fmla="*/ 0 60000 65536"/>
                <a:gd name="T11" fmla="*/ 0 60000 65536"/>
                <a:gd name="T12" fmla="*/ 0 w 1021"/>
                <a:gd name="T13" fmla="*/ 0 h 1222"/>
                <a:gd name="T14" fmla="*/ 1021 w 1021"/>
                <a:gd name="T15" fmla="*/ 1222 h 1222"/>
              </a:gdLst>
              <a:ahLst/>
              <a:cxnLst>
                <a:cxn ang="T8">
                  <a:pos x="T0" y="T1"/>
                </a:cxn>
                <a:cxn ang="T9">
                  <a:pos x="T2" y="T3"/>
                </a:cxn>
                <a:cxn ang="T10">
                  <a:pos x="T4" y="T5"/>
                </a:cxn>
                <a:cxn ang="T11">
                  <a:pos x="T6" y="T7"/>
                </a:cxn>
              </a:cxnLst>
              <a:rect l="T12" t="T13" r="T14" b="T15"/>
              <a:pathLst>
                <a:path w="1021" h="1222">
                  <a:moveTo>
                    <a:pt x="1021" y="0"/>
                  </a:moveTo>
                  <a:lnTo>
                    <a:pt x="5" y="1222"/>
                  </a:lnTo>
                  <a:lnTo>
                    <a:pt x="0" y="1217"/>
                  </a:lnTo>
                  <a:lnTo>
                    <a:pt x="10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2" name="Freeform 291"/>
            <p:cNvSpPr>
              <a:spLocks/>
            </p:cNvSpPr>
            <p:nvPr/>
          </p:nvSpPr>
          <p:spPr bwMode="auto">
            <a:xfrm>
              <a:off x="3508" y="1711"/>
              <a:ext cx="171" cy="204"/>
            </a:xfrm>
            <a:custGeom>
              <a:avLst/>
              <a:gdLst>
                <a:gd name="T0" fmla="*/ 0 w 1027"/>
                <a:gd name="T1" fmla="*/ 0 h 1222"/>
                <a:gd name="T2" fmla="*/ 0 w 1027"/>
                <a:gd name="T3" fmla="*/ 0 h 1222"/>
                <a:gd name="T4" fmla="*/ 0 w 1027"/>
                <a:gd name="T5" fmla="*/ 0 h 1222"/>
                <a:gd name="T6" fmla="*/ 0 w 1027"/>
                <a:gd name="T7" fmla="*/ 0 h 1222"/>
                <a:gd name="T8" fmla="*/ 0 w 1027"/>
                <a:gd name="T9" fmla="*/ 0 h 1222"/>
                <a:gd name="T10" fmla="*/ 0 60000 65536"/>
                <a:gd name="T11" fmla="*/ 0 60000 65536"/>
                <a:gd name="T12" fmla="*/ 0 60000 65536"/>
                <a:gd name="T13" fmla="*/ 0 60000 65536"/>
                <a:gd name="T14" fmla="*/ 0 60000 65536"/>
                <a:gd name="T15" fmla="*/ 0 w 1027"/>
                <a:gd name="T16" fmla="*/ 0 h 1222"/>
                <a:gd name="T17" fmla="*/ 1027 w 1027"/>
                <a:gd name="T18" fmla="*/ 1222 h 1222"/>
              </a:gdLst>
              <a:ahLst/>
              <a:cxnLst>
                <a:cxn ang="T10">
                  <a:pos x="T0" y="T1"/>
                </a:cxn>
                <a:cxn ang="T11">
                  <a:pos x="T2" y="T3"/>
                </a:cxn>
                <a:cxn ang="T12">
                  <a:pos x="T4" y="T5"/>
                </a:cxn>
                <a:cxn ang="T13">
                  <a:pos x="T6" y="T7"/>
                </a:cxn>
                <a:cxn ang="T14">
                  <a:pos x="T8" y="T9"/>
                </a:cxn>
              </a:cxnLst>
              <a:rect l="T15" t="T16" r="T17" b="T18"/>
              <a:pathLst>
                <a:path w="1027" h="1222">
                  <a:moveTo>
                    <a:pt x="1027" y="5"/>
                  </a:moveTo>
                  <a:lnTo>
                    <a:pt x="1021" y="0"/>
                  </a:lnTo>
                  <a:lnTo>
                    <a:pt x="0" y="1217"/>
                  </a:lnTo>
                  <a:lnTo>
                    <a:pt x="5" y="1222"/>
                  </a:lnTo>
                  <a:lnTo>
                    <a:pt x="1027"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23" name="Freeform 292"/>
            <p:cNvSpPr>
              <a:spLocks/>
            </p:cNvSpPr>
            <p:nvPr/>
          </p:nvSpPr>
          <p:spPr bwMode="auto">
            <a:xfrm>
              <a:off x="4495" y="3965"/>
              <a:ext cx="170"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4"/>
                  </a:moveTo>
                  <a:lnTo>
                    <a:pt x="1017" y="0"/>
                  </a:lnTo>
                  <a:lnTo>
                    <a:pt x="0" y="1222"/>
                  </a:lnTo>
                  <a:lnTo>
                    <a:pt x="10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4" name="Freeform 293"/>
            <p:cNvSpPr>
              <a:spLocks/>
            </p:cNvSpPr>
            <p:nvPr/>
          </p:nvSpPr>
          <p:spPr bwMode="auto">
            <a:xfrm>
              <a:off x="4494" y="3965"/>
              <a:ext cx="170" cy="204"/>
            </a:xfrm>
            <a:custGeom>
              <a:avLst/>
              <a:gdLst>
                <a:gd name="T0" fmla="*/ 0 w 1022"/>
                <a:gd name="T1" fmla="*/ 0 h 1222"/>
                <a:gd name="T2" fmla="*/ 0 w 1022"/>
                <a:gd name="T3" fmla="*/ 0 h 1222"/>
                <a:gd name="T4" fmla="*/ 0 w 1022"/>
                <a:gd name="T5" fmla="*/ 0 h 1222"/>
                <a:gd name="T6" fmla="*/ 0 w 1022"/>
                <a:gd name="T7" fmla="*/ 0 h 1222"/>
                <a:gd name="T8" fmla="*/ 0 60000 65536"/>
                <a:gd name="T9" fmla="*/ 0 60000 65536"/>
                <a:gd name="T10" fmla="*/ 0 60000 65536"/>
                <a:gd name="T11" fmla="*/ 0 60000 65536"/>
                <a:gd name="T12" fmla="*/ 0 w 1022"/>
                <a:gd name="T13" fmla="*/ 0 h 1222"/>
                <a:gd name="T14" fmla="*/ 1022 w 1022"/>
                <a:gd name="T15" fmla="*/ 1222 h 1222"/>
              </a:gdLst>
              <a:ahLst/>
              <a:cxnLst>
                <a:cxn ang="T8">
                  <a:pos x="T0" y="T1"/>
                </a:cxn>
                <a:cxn ang="T9">
                  <a:pos x="T2" y="T3"/>
                </a:cxn>
                <a:cxn ang="T10">
                  <a:pos x="T4" y="T5"/>
                </a:cxn>
                <a:cxn ang="T11">
                  <a:pos x="T6" y="T7"/>
                </a:cxn>
              </a:cxnLst>
              <a:rect l="T12" t="T13" r="T14" b="T15"/>
              <a:pathLst>
                <a:path w="1022" h="1222">
                  <a:moveTo>
                    <a:pt x="1022" y="0"/>
                  </a:moveTo>
                  <a:lnTo>
                    <a:pt x="5" y="1222"/>
                  </a:lnTo>
                  <a:lnTo>
                    <a:pt x="0" y="1218"/>
                  </a:lnTo>
                  <a:lnTo>
                    <a:pt x="10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5" name="Freeform 294"/>
            <p:cNvSpPr>
              <a:spLocks/>
            </p:cNvSpPr>
            <p:nvPr/>
          </p:nvSpPr>
          <p:spPr bwMode="auto">
            <a:xfrm>
              <a:off x="4494" y="3965"/>
              <a:ext cx="171" cy="204"/>
            </a:xfrm>
            <a:custGeom>
              <a:avLst/>
              <a:gdLst>
                <a:gd name="T0" fmla="*/ 0 w 1027"/>
                <a:gd name="T1" fmla="*/ 0 h 1222"/>
                <a:gd name="T2" fmla="*/ 0 w 1027"/>
                <a:gd name="T3" fmla="*/ 0 h 1222"/>
                <a:gd name="T4" fmla="*/ 0 w 1027"/>
                <a:gd name="T5" fmla="*/ 0 h 1222"/>
                <a:gd name="T6" fmla="*/ 0 w 1027"/>
                <a:gd name="T7" fmla="*/ 0 h 1222"/>
                <a:gd name="T8" fmla="*/ 0 w 1027"/>
                <a:gd name="T9" fmla="*/ 0 h 1222"/>
                <a:gd name="T10" fmla="*/ 0 60000 65536"/>
                <a:gd name="T11" fmla="*/ 0 60000 65536"/>
                <a:gd name="T12" fmla="*/ 0 60000 65536"/>
                <a:gd name="T13" fmla="*/ 0 60000 65536"/>
                <a:gd name="T14" fmla="*/ 0 60000 65536"/>
                <a:gd name="T15" fmla="*/ 0 w 1027"/>
                <a:gd name="T16" fmla="*/ 0 h 1222"/>
                <a:gd name="T17" fmla="*/ 1027 w 1027"/>
                <a:gd name="T18" fmla="*/ 1222 h 1222"/>
              </a:gdLst>
              <a:ahLst/>
              <a:cxnLst>
                <a:cxn ang="T10">
                  <a:pos x="T0" y="T1"/>
                </a:cxn>
                <a:cxn ang="T11">
                  <a:pos x="T2" y="T3"/>
                </a:cxn>
                <a:cxn ang="T12">
                  <a:pos x="T4" y="T5"/>
                </a:cxn>
                <a:cxn ang="T13">
                  <a:pos x="T6" y="T7"/>
                </a:cxn>
                <a:cxn ang="T14">
                  <a:pos x="T8" y="T9"/>
                </a:cxn>
              </a:cxnLst>
              <a:rect l="T15" t="T16" r="T17" b="T18"/>
              <a:pathLst>
                <a:path w="1027" h="1222">
                  <a:moveTo>
                    <a:pt x="1027" y="4"/>
                  </a:moveTo>
                  <a:lnTo>
                    <a:pt x="1022" y="0"/>
                  </a:lnTo>
                  <a:lnTo>
                    <a:pt x="0" y="1218"/>
                  </a:lnTo>
                  <a:lnTo>
                    <a:pt x="5" y="1222"/>
                  </a:lnTo>
                  <a:lnTo>
                    <a:pt x="102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26" name="Freeform 295"/>
            <p:cNvSpPr>
              <a:spLocks/>
            </p:cNvSpPr>
            <p:nvPr/>
          </p:nvSpPr>
          <p:spPr bwMode="auto">
            <a:xfrm>
              <a:off x="4670"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4"/>
                  </a:moveTo>
                  <a:lnTo>
                    <a:pt x="1018" y="0"/>
                  </a:lnTo>
                  <a:lnTo>
                    <a:pt x="0" y="1222"/>
                  </a:lnTo>
                  <a:lnTo>
                    <a:pt x="102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7" name="Freeform 296"/>
            <p:cNvSpPr>
              <a:spLocks/>
            </p:cNvSpPr>
            <p:nvPr/>
          </p:nvSpPr>
          <p:spPr bwMode="auto">
            <a:xfrm>
              <a:off x="4669"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0"/>
                  </a:moveTo>
                  <a:lnTo>
                    <a:pt x="5" y="1222"/>
                  </a:lnTo>
                  <a:lnTo>
                    <a:pt x="0" y="1218"/>
                  </a:lnTo>
                  <a:lnTo>
                    <a:pt x="10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28" name="Freeform 297"/>
            <p:cNvSpPr>
              <a:spLocks/>
            </p:cNvSpPr>
            <p:nvPr/>
          </p:nvSpPr>
          <p:spPr bwMode="auto">
            <a:xfrm>
              <a:off x="4669" y="3965"/>
              <a:ext cx="171" cy="204"/>
            </a:xfrm>
            <a:custGeom>
              <a:avLst/>
              <a:gdLst>
                <a:gd name="T0" fmla="*/ 0 w 1028"/>
                <a:gd name="T1" fmla="*/ 0 h 1222"/>
                <a:gd name="T2" fmla="*/ 0 w 1028"/>
                <a:gd name="T3" fmla="*/ 0 h 1222"/>
                <a:gd name="T4" fmla="*/ 0 w 1028"/>
                <a:gd name="T5" fmla="*/ 0 h 1222"/>
                <a:gd name="T6" fmla="*/ 0 w 1028"/>
                <a:gd name="T7" fmla="*/ 0 h 1222"/>
                <a:gd name="T8" fmla="*/ 0 w 1028"/>
                <a:gd name="T9" fmla="*/ 0 h 1222"/>
                <a:gd name="T10" fmla="*/ 0 60000 65536"/>
                <a:gd name="T11" fmla="*/ 0 60000 65536"/>
                <a:gd name="T12" fmla="*/ 0 60000 65536"/>
                <a:gd name="T13" fmla="*/ 0 60000 65536"/>
                <a:gd name="T14" fmla="*/ 0 60000 65536"/>
                <a:gd name="T15" fmla="*/ 0 w 1028"/>
                <a:gd name="T16" fmla="*/ 0 h 1222"/>
                <a:gd name="T17" fmla="*/ 1028 w 1028"/>
                <a:gd name="T18" fmla="*/ 1222 h 1222"/>
              </a:gdLst>
              <a:ahLst/>
              <a:cxnLst>
                <a:cxn ang="T10">
                  <a:pos x="T0" y="T1"/>
                </a:cxn>
                <a:cxn ang="T11">
                  <a:pos x="T2" y="T3"/>
                </a:cxn>
                <a:cxn ang="T12">
                  <a:pos x="T4" y="T5"/>
                </a:cxn>
                <a:cxn ang="T13">
                  <a:pos x="T6" y="T7"/>
                </a:cxn>
                <a:cxn ang="T14">
                  <a:pos x="T8" y="T9"/>
                </a:cxn>
              </a:cxnLst>
              <a:rect l="T15" t="T16" r="T17" b="T18"/>
              <a:pathLst>
                <a:path w="1028" h="1222">
                  <a:moveTo>
                    <a:pt x="1028" y="4"/>
                  </a:moveTo>
                  <a:lnTo>
                    <a:pt x="1023" y="0"/>
                  </a:lnTo>
                  <a:lnTo>
                    <a:pt x="0" y="1218"/>
                  </a:lnTo>
                  <a:lnTo>
                    <a:pt x="5" y="1222"/>
                  </a:lnTo>
                  <a:lnTo>
                    <a:pt x="1028"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029" name="Freeform 298"/>
            <p:cNvSpPr>
              <a:spLocks/>
            </p:cNvSpPr>
            <p:nvPr/>
          </p:nvSpPr>
          <p:spPr bwMode="auto">
            <a:xfrm>
              <a:off x="4320"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4"/>
                  </a:moveTo>
                  <a:lnTo>
                    <a:pt x="1017" y="0"/>
                  </a:lnTo>
                  <a:lnTo>
                    <a:pt x="0" y="1222"/>
                  </a:lnTo>
                  <a:lnTo>
                    <a:pt x="102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30" name="Freeform 299"/>
            <p:cNvSpPr>
              <a:spLocks/>
            </p:cNvSpPr>
            <p:nvPr/>
          </p:nvSpPr>
          <p:spPr bwMode="auto">
            <a:xfrm>
              <a:off x="4319" y="3965"/>
              <a:ext cx="170" cy="204"/>
            </a:xfrm>
            <a:custGeom>
              <a:avLst/>
              <a:gdLst>
                <a:gd name="T0" fmla="*/ 0 w 1023"/>
                <a:gd name="T1" fmla="*/ 0 h 1222"/>
                <a:gd name="T2" fmla="*/ 0 w 1023"/>
                <a:gd name="T3" fmla="*/ 0 h 1222"/>
                <a:gd name="T4" fmla="*/ 0 w 1023"/>
                <a:gd name="T5" fmla="*/ 0 h 1222"/>
                <a:gd name="T6" fmla="*/ 0 w 1023"/>
                <a:gd name="T7" fmla="*/ 0 h 1222"/>
                <a:gd name="T8" fmla="*/ 0 60000 65536"/>
                <a:gd name="T9" fmla="*/ 0 60000 65536"/>
                <a:gd name="T10" fmla="*/ 0 60000 65536"/>
                <a:gd name="T11" fmla="*/ 0 60000 65536"/>
                <a:gd name="T12" fmla="*/ 0 w 1023"/>
                <a:gd name="T13" fmla="*/ 0 h 1222"/>
                <a:gd name="T14" fmla="*/ 1023 w 1023"/>
                <a:gd name="T15" fmla="*/ 1222 h 1222"/>
              </a:gdLst>
              <a:ahLst/>
              <a:cxnLst>
                <a:cxn ang="T8">
                  <a:pos x="T0" y="T1"/>
                </a:cxn>
                <a:cxn ang="T9">
                  <a:pos x="T2" y="T3"/>
                </a:cxn>
                <a:cxn ang="T10">
                  <a:pos x="T4" y="T5"/>
                </a:cxn>
                <a:cxn ang="T11">
                  <a:pos x="T6" y="T7"/>
                </a:cxn>
              </a:cxnLst>
              <a:rect l="T12" t="T13" r="T14" b="T15"/>
              <a:pathLst>
                <a:path w="1023" h="1222">
                  <a:moveTo>
                    <a:pt x="1023" y="0"/>
                  </a:moveTo>
                  <a:lnTo>
                    <a:pt x="6" y="1222"/>
                  </a:lnTo>
                  <a:lnTo>
                    <a:pt x="0" y="1218"/>
                  </a:lnTo>
                  <a:lnTo>
                    <a:pt x="10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31" name="Freeform 300"/>
            <p:cNvSpPr>
              <a:spLocks/>
            </p:cNvSpPr>
            <p:nvPr/>
          </p:nvSpPr>
          <p:spPr bwMode="auto">
            <a:xfrm>
              <a:off x="4319" y="3965"/>
              <a:ext cx="171" cy="204"/>
            </a:xfrm>
            <a:custGeom>
              <a:avLst/>
              <a:gdLst>
                <a:gd name="T0" fmla="*/ 0 w 1029"/>
                <a:gd name="T1" fmla="*/ 0 h 1222"/>
                <a:gd name="T2" fmla="*/ 0 w 1029"/>
                <a:gd name="T3" fmla="*/ 0 h 1222"/>
                <a:gd name="T4" fmla="*/ 0 w 1029"/>
                <a:gd name="T5" fmla="*/ 0 h 1222"/>
                <a:gd name="T6" fmla="*/ 0 w 1029"/>
                <a:gd name="T7" fmla="*/ 0 h 1222"/>
                <a:gd name="T8" fmla="*/ 0 w 1029"/>
                <a:gd name="T9" fmla="*/ 0 h 1222"/>
                <a:gd name="T10" fmla="*/ 0 60000 65536"/>
                <a:gd name="T11" fmla="*/ 0 60000 65536"/>
                <a:gd name="T12" fmla="*/ 0 60000 65536"/>
                <a:gd name="T13" fmla="*/ 0 60000 65536"/>
                <a:gd name="T14" fmla="*/ 0 60000 65536"/>
                <a:gd name="T15" fmla="*/ 0 w 1029"/>
                <a:gd name="T16" fmla="*/ 0 h 1222"/>
                <a:gd name="T17" fmla="*/ 1029 w 1029"/>
                <a:gd name="T18" fmla="*/ 1222 h 1222"/>
              </a:gdLst>
              <a:ahLst/>
              <a:cxnLst>
                <a:cxn ang="T10">
                  <a:pos x="T0" y="T1"/>
                </a:cxn>
                <a:cxn ang="T11">
                  <a:pos x="T2" y="T3"/>
                </a:cxn>
                <a:cxn ang="T12">
                  <a:pos x="T4" y="T5"/>
                </a:cxn>
                <a:cxn ang="T13">
                  <a:pos x="T6" y="T7"/>
                </a:cxn>
                <a:cxn ang="T14">
                  <a:pos x="T8" y="T9"/>
                </a:cxn>
              </a:cxnLst>
              <a:rect l="T15" t="T16" r="T17" b="T18"/>
              <a:pathLst>
                <a:path w="1029" h="1222">
                  <a:moveTo>
                    <a:pt x="1029" y="4"/>
                  </a:moveTo>
                  <a:lnTo>
                    <a:pt x="1023" y="0"/>
                  </a:lnTo>
                  <a:lnTo>
                    <a:pt x="0" y="1218"/>
                  </a:lnTo>
                  <a:lnTo>
                    <a:pt x="6" y="1222"/>
                  </a:lnTo>
                  <a:lnTo>
                    <a:pt x="1029"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8" name="Text Placeholder 17"/>
          <p:cNvSpPr>
            <a:spLocks noGrp="1"/>
          </p:cNvSpPr>
          <p:nvPr>
            <p:ph type="body" sz="quarter" idx="38"/>
          </p:nvPr>
        </p:nvSpPr>
        <p:spPr/>
        <p:txBody>
          <a:bodyPr/>
          <a:lstStyle/>
          <a:p>
            <a:r>
              <a:rPr lang="en-US" dirty="0"/>
              <a:t>Boundary Tension and Shear </a:t>
            </a:r>
            <a:r>
              <a:rPr lang="en-US" dirty="0" smtClean="0"/>
              <a:t>Stresses</a:t>
            </a:r>
            <a:endParaRPr lang="en-US" dirty="0"/>
          </a:p>
        </p:txBody>
      </p:sp>
      <p:grpSp>
        <p:nvGrpSpPr>
          <p:cNvPr id="3" name="Group 1266"/>
          <p:cNvGrpSpPr>
            <a:grpSpLocks/>
          </p:cNvGrpSpPr>
          <p:nvPr/>
        </p:nvGrpSpPr>
        <p:grpSpPr bwMode="auto">
          <a:xfrm>
            <a:off x="3405188" y="2985542"/>
            <a:ext cx="1368425" cy="1200150"/>
            <a:chOff x="2145" y="1907"/>
            <a:chExt cx="862" cy="756"/>
          </a:xfrm>
        </p:grpSpPr>
        <p:sp>
          <p:nvSpPr>
            <p:cNvPr id="43546" name="Freeform 200"/>
            <p:cNvSpPr>
              <a:spLocks/>
            </p:cNvSpPr>
            <p:nvPr/>
          </p:nvSpPr>
          <p:spPr bwMode="auto">
            <a:xfrm>
              <a:off x="2966" y="2091"/>
              <a:ext cx="26" cy="15"/>
            </a:xfrm>
            <a:custGeom>
              <a:avLst/>
              <a:gdLst>
                <a:gd name="T0" fmla="*/ 0 w 158"/>
                <a:gd name="T1" fmla="*/ 0 h 93"/>
                <a:gd name="T2" fmla="*/ 0 w 158"/>
                <a:gd name="T3" fmla="*/ 0 h 93"/>
                <a:gd name="T4" fmla="*/ 0 w 158"/>
                <a:gd name="T5" fmla="*/ 0 h 93"/>
                <a:gd name="T6" fmla="*/ 0 w 158"/>
                <a:gd name="T7" fmla="*/ 0 h 93"/>
                <a:gd name="T8" fmla="*/ 0 60000 65536"/>
                <a:gd name="T9" fmla="*/ 0 60000 65536"/>
                <a:gd name="T10" fmla="*/ 0 60000 65536"/>
                <a:gd name="T11" fmla="*/ 0 60000 65536"/>
                <a:gd name="T12" fmla="*/ 0 w 158"/>
                <a:gd name="T13" fmla="*/ 0 h 93"/>
                <a:gd name="T14" fmla="*/ 158 w 158"/>
                <a:gd name="T15" fmla="*/ 93 h 93"/>
              </a:gdLst>
              <a:ahLst/>
              <a:cxnLst>
                <a:cxn ang="T8">
                  <a:pos x="T0" y="T1"/>
                </a:cxn>
                <a:cxn ang="T9">
                  <a:pos x="T2" y="T3"/>
                </a:cxn>
                <a:cxn ang="T10">
                  <a:pos x="T4" y="T5"/>
                </a:cxn>
                <a:cxn ang="T11">
                  <a:pos x="T6" y="T7"/>
                </a:cxn>
              </a:cxnLst>
              <a:rect l="T12" t="T13" r="T14" b="T15"/>
              <a:pathLst>
                <a:path w="158" h="93">
                  <a:moveTo>
                    <a:pt x="102" y="93"/>
                  </a:moveTo>
                  <a:lnTo>
                    <a:pt x="0" y="8"/>
                  </a:lnTo>
                  <a:lnTo>
                    <a:pt x="158" y="0"/>
                  </a:lnTo>
                  <a:lnTo>
                    <a:pt x="10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47" name="Freeform 201"/>
            <p:cNvSpPr>
              <a:spLocks/>
            </p:cNvSpPr>
            <p:nvPr/>
          </p:nvSpPr>
          <p:spPr bwMode="auto">
            <a:xfrm>
              <a:off x="2966" y="2079"/>
              <a:ext cx="26" cy="13"/>
            </a:xfrm>
            <a:custGeom>
              <a:avLst/>
              <a:gdLst>
                <a:gd name="T0" fmla="*/ 0 w 158"/>
                <a:gd name="T1" fmla="*/ 0 h 78"/>
                <a:gd name="T2" fmla="*/ 0 w 158"/>
                <a:gd name="T3" fmla="*/ 0 h 78"/>
                <a:gd name="T4" fmla="*/ 0 w 158"/>
                <a:gd name="T5" fmla="*/ 0 h 78"/>
                <a:gd name="T6" fmla="*/ 0 w 158"/>
                <a:gd name="T7" fmla="*/ 0 h 78"/>
                <a:gd name="T8" fmla="*/ 0 60000 65536"/>
                <a:gd name="T9" fmla="*/ 0 60000 65536"/>
                <a:gd name="T10" fmla="*/ 0 60000 65536"/>
                <a:gd name="T11" fmla="*/ 0 60000 65536"/>
                <a:gd name="T12" fmla="*/ 0 w 158"/>
                <a:gd name="T13" fmla="*/ 0 h 78"/>
                <a:gd name="T14" fmla="*/ 158 w 158"/>
                <a:gd name="T15" fmla="*/ 78 h 78"/>
              </a:gdLst>
              <a:ahLst/>
              <a:cxnLst>
                <a:cxn ang="T8">
                  <a:pos x="T0" y="T1"/>
                </a:cxn>
                <a:cxn ang="T9">
                  <a:pos x="T2" y="T3"/>
                </a:cxn>
                <a:cxn ang="T10">
                  <a:pos x="T4" y="T5"/>
                </a:cxn>
                <a:cxn ang="T11">
                  <a:pos x="T6" y="T7"/>
                </a:cxn>
              </a:cxnLst>
              <a:rect l="T12" t="T13" r="T14" b="T15"/>
              <a:pathLst>
                <a:path w="158" h="78">
                  <a:moveTo>
                    <a:pt x="0" y="78"/>
                  </a:moveTo>
                  <a:lnTo>
                    <a:pt x="158" y="70"/>
                  </a:lnTo>
                  <a:lnTo>
                    <a:pt x="45" y="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48" name="Freeform 202"/>
            <p:cNvSpPr>
              <a:spLocks/>
            </p:cNvSpPr>
            <p:nvPr/>
          </p:nvSpPr>
          <p:spPr bwMode="auto">
            <a:xfrm>
              <a:off x="2966" y="2079"/>
              <a:ext cx="26" cy="27"/>
            </a:xfrm>
            <a:custGeom>
              <a:avLst/>
              <a:gdLst>
                <a:gd name="T0" fmla="*/ 0 w 158"/>
                <a:gd name="T1" fmla="*/ 0 h 163"/>
                <a:gd name="T2" fmla="*/ 0 w 158"/>
                <a:gd name="T3" fmla="*/ 0 h 163"/>
                <a:gd name="T4" fmla="*/ 0 w 158"/>
                <a:gd name="T5" fmla="*/ 0 h 163"/>
                <a:gd name="T6" fmla="*/ 0 w 158"/>
                <a:gd name="T7" fmla="*/ 0 h 163"/>
                <a:gd name="T8" fmla="*/ 0 w 158"/>
                <a:gd name="T9" fmla="*/ 0 h 163"/>
                <a:gd name="T10" fmla="*/ 0 60000 65536"/>
                <a:gd name="T11" fmla="*/ 0 60000 65536"/>
                <a:gd name="T12" fmla="*/ 0 60000 65536"/>
                <a:gd name="T13" fmla="*/ 0 60000 65536"/>
                <a:gd name="T14" fmla="*/ 0 60000 65536"/>
                <a:gd name="T15" fmla="*/ 0 w 158"/>
                <a:gd name="T16" fmla="*/ 0 h 163"/>
                <a:gd name="T17" fmla="*/ 158 w 158"/>
                <a:gd name="T18" fmla="*/ 163 h 163"/>
              </a:gdLst>
              <a:ahLst/>
              <a:cxnLst>
                <a:cxn ang="T10">
                  <a:pos x="T0" y="T1"/>
                </a:cxn>
                <a:cxn ang="T11">
                  <a:pos x="T2" y="T3"/>
                </a:cxn>
                <a:cxn ang="T12">
                  <a:pos x="T4" y="T5"/>
                </a:cxn>
                <a:cxn ang="T13">
                  <a:pos x="T6" y="T7"/>
                </a:cxn>
                <a:cxn ang="T14">
                  <a:pos x="T8" y="T9"/>
                </a:cxn>
              </a:cxnLst>
              <a:rect l="T15" t="T16" r="T17" b="T18"/>
              <a:pathLst>
                <a:path w="158" h="163">
                  <a:moveTo>
                    <a:pt x="102" y="163"/>
                  </a:moveTo>
                  <a:lnTo>
                    <a:pt x="0" y="78"/>
                  </a:lnTo>
                  <a:lnTo>
                    <a:pt x="45" y="0"/>
                  </a:lnTo>
                  <a:lnTo>
                    <a:pt x="158" y="70"/>
                  </a:lnTo>
                  <a:lnTo>
                    <a:pt x="102" y="16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9" name="Freeform 203"/>
            <p:cNvSpPr>
              <a:spLocks/>
            </p:cNvSpPr>
            <p:nvPr/>
          </p:nvSpPr>
          <p:spPr bwMode="auto">
            <a:xfrm>
              <a:off x="2980" y="2069"/>
              <a:ext cx="23" cy="10"/>
            </a:xfrm>
            <a:custGeom>
              <a:avLst/>
              <a:gdLst>
                <a:gd name="T0" fmla="*/ 0 w 141"/>
                <a:gd name="T1" fmla="*/ 0 h 56"/>
                <a:gd name="T2" fmla="*/ 0 w 141"/>
                <a:gd name="T3" fmla="*/ 0 h 56"/>
                <a:gd name="T4" fmla="*/ 0 w 141"/>
                <a:gd name="T5" fmla="*/ 0 h 56"/>
                <a:gd name="T6" fmla="*/ 0 w 141"/>
                <a:gd name="T7" fmla="*/ 0 h 56"/>
                <a:gd name="T8" fmla="*/ 0 60000 65536"/>
                <a:gd name="T9" fmla="*/ 0 60000 65536"/>
                <a:gd name="T10" fmla="*/ 0 60000 65536"/>
                <a:gd name="T11" fmla="*/ 0 60000 65536"/>
                <a:gd name="T12" fmla="*/ 0 w 141"/>
                <a:gd name="T13" fmla="*/ 0 h 56"/>
                <a:gd name="T14" fmla="*/ 141 w 141"/>
                <a:gd name="T15" fmla="*/ 56 h 56"/>
              </a:gdLst>
              <a:ahLst/>
              <a:cxnLst>
                <a:cxn ang="T8">
                  <a:pos x="T0" y="T1"/>
                </a:cxn>
                <a:cxn ang="T9">
                  <a:pos x="T2" y="T3"/>
                </a:cxn>
                <a:cxn ang="T10">
                  <a:pos x="T4" y="T5"/>
                </a:cxn>
                <a:cxn ang="T11">
                  <a:pos x="T6" y="T7"/>
                </a:cxn>
              </a:cxnLst>
              <a:rect l="T12" t="T13" r="T14" b="T15"/>
              <a:pathLst>
                <a:path w="141" h="56">
                  <a:moveTo>
                    <a:pt x="121" y="56"/>
                  </a:moveTo>
                  <a:lnTo>
                    <a:pt x="0" y="0"/>
                  </a:lnTo>
                  <a:lnTo>
                    <a:pt x="141" y="23"/>
                  </a:lnTo>
                  <a:lnTo>
                    <a:pt x="121"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50" name="Freeform 204"/>
            <p:cNvSpPr>
              <a:spLocks/>
            </p:cNvSpPr>
            <p:nvPr/>
          </p:nvSpPr>
          <p:spPr bwMode="auto">
            <a:xfrm>
              <a:off x="2980" y="2065"/>
              <a:ext cx="23" cy="8"/>
            </a:xfrm>
            <a:custGeom>
              <a:avLst/>
              <a:gdLst>
                <a:gd name="T0" fmla="*/ 0 w 141"/>
                <a:gd name="T1" fmla="*/ 0 h 50"/>
                <a:gd name="T2" fmla="*/ 0 w 141"/>
                <a:gd name="T3" fmla="*/ 0 h 50"/>
                <a:gd name="T4" fmla="*/ 0 w 141"/>
                <a:gd name="T5" fmla="*/ 0 h 50"/>
                <a:gd name="T6" fmla="*/ 0 w 141"/>
                <a:gd name="T7" fmla="*/ 0 h 50"/>
                <a:gd name="T8" fmla="*/ 0 60000 65536"/>
                <a:gd name="T9" fmla="*/ 0 60000 65536"/>
                <a:gd name="T10" fmla="*/ 0 60000 65536"/>
                <a:gd name="T11" fmla="*/ 0 60000 65536"/>
                <a:gd name="T12" fmla="*/ 0 w 141"/>
                <a:gd name="T13" fmla="*/ 0 h 50"/>
                <a:gd name="T14" fmla="*/ 141 w 141"/>
                <a:gd name="T15" fmla="*/ 50 h 50"/>
              </a:gdLst>
              <a:ahLst/>
              <a:cxnLst>
                <a:cxn ang="T8">
                  <a:pos x="T0" y="T1"/>
                </a:cxn>
                <a:cxn ang="T9">
                  <a:pos x="T2" y="T3"/>
                </a:cxn>
                <a:cxn ang="T10">
                  <a:pos x="T4" y="T5"/>
                </a:cxn>
                <a:cxn ang="T11">
                  <a:pos x="T6" y="T7"/>
                </a:cxn>
              </a:cxnLst>
              <a:rect l="T12" t="T13" r="T14" b="T15"/>
              <a:pathLst>
                <a:path w="141" h="50">
                  <a:moveTo>
                    <a:pt x="0" y="27"/>
                  </a:moveTo>
                  <a:lnTo>
                    <a:pt x="141" y="50"/>
                  </a:lnTo>
                  <a:lnTo>
                    <a:pt x="16"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551" name="Group 493"/>
            <p:cNvGrpSpPr>
              <a:grpSpLocks/>
            </p:cNvGrpSpPr>
            <p:nvPr/>
          </p:nvGrpSpPr>
          <p:grpSpPr bwMode="auto">
            <a:xfrm>
              <a:off x="2145" y="1907"/>
              <a:ext cx="862" cy="756"/>
              <a:chOff x="2145" y="1907"/>
              <a:chExt cx="862" cy="756"/>
            </a:xfrm>
          </p:grpSpPr>
          <p:sp>
            <p:nvSpPr>
              <p:cNvPr id="43552" name="Freeform 494"/>
              <p:cNvSpPr>
                <a:spLocks/>
              </p:cNvSpPr>
              <p:nvPr/>
            </p:nvSpPr>
            <p:spPr bwMode="auto">
              <a:xfrm>
                <a:off x="2145" y="2576"/>
                <a:ext cx="234" cy="87"/>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0"/>
                    </a:moveTo>
                    <a:lnTo>
                      <a:pt x="1403" y="524"/>
                    </a:lnTo>
                    <a:lnTo>
                      <a:pt x="0" y="0"/>
                    </a:lnTo>
                    <a:lnTo>
                      <a:pt x="10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53" name="Freeform 495"/>
              <p:cNvSpPr>
                <a:spLocks/>
              </p:cNvSpPr>
              <p:nvPr/>
            </p:nvSpPr>
            <p:spPr bwMode="auto">
              <a:xfrm>
                <a:off x="2145" y="2576"/>
                <a:ext cx="234" cy="87"/>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0"/>
                    </a:moveTo>
                    <a:lnTo>
                      <a:pt x="1403" y="524"/>
                    </a:lnTo>
                    <a:lnTo>
                      <a:pt x="0" y="0"/>
                    </a:lnTo>
                    <a:lnTo>
                      <a:pt x="1083"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4" name="Freeform 496"/>
              <p:cNvSpPr>
                <a:spLocks/>
              </p:cNvSpPr>
              <p:nvPr/>
            </p:nvSpPr>
            <p:spPr bwMode="auto">
              <a:xfrm>
                <a:off x="2145" y="2488"/>
                <a:ext cx="234" cy="88"/>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524"/>
                    </a:moveTo>
                    <a:lnTo>
                      <a:pt x="1403" y="0"/>
                    </a:lnTo>
                    <a:lnTo>
                      <a:pt x="0" y="524"/>
                    </a:lnTo>
                    <a:lnTo>
                      <a:pt x="1083" y="5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55" name="Freeform 497"/>
              <p:cNvSpPr>
                <a:spLocks/>
              </p:cNvSpPr>
              <p:nvPr/>
            </p:nvSpPr>
            <p:spPr bwMode="auto">
              <a:xfrm>
                <a:off x="2145" y="2488"/>
                <a:ext cx="234" cy="88"/>
              </a:xfrm>
              <a:custGeom>
                <a:avLst/>
                <a:gdLst>
                  <a:gd name="T0" fmla="*/ 0 w 1403"/>
                  <a:gd name="T1" fmla="*/ 0 h 524"/>
                  <a:gd name="T2" fmla="*/ 0 w 1403"/>
                  <a:gd name="T3" fmla="*/ 0 h 524"/>
                  <a:gd name="T4" fmla="*/ 0 w 1403"/>
                  <a:gd name="T5" fmla="*/ 0 h 524"/>
                  <a:gd name="T6" fmla="*/ 0 w 1403"/>
                  <a:gd name="T7" fmla="*/ 0 h 524"/>
                  <a:gd name="T8" fmla="*/ 0 60000 65536"/>
                  <a:gd name="T9" fmla="*/ 0 60000 65536"/>
                  <a:gd name="T10" fmla="*/ 0 60000 65536"/>
                  <a:gd name="T11" fmla="*/ 0 60000 65536"/>
                  <a:gd name="T12" fmla="*/ 0 w 1403"/>
                  <a:gd name="T13" fmla="*/ 0 h 524"/>
                  <a:gd name="T14" fmla="*/ 1403 w 1403"/>
                  <a:gd name="T15" fmla="*/ 524 h 524"/>
                </a:gdLst>
                <a:ahLst/>
                <a:cxnLst>
                  <a:cxn ang="T8">
                    <a:pos x="T0" y="T1"/>
                  </a:cxn>
                  <a:cxn ang="T9">
                    <a:pos x="T2" y="T3"/>
                  </a:cxn>
                  <a:cxn ang="T10">
                    <a:pos x="T4" y="T5"/>
                  </a:cxn>
                  <a:cxn ang="T11">
                    <a:pos x="T6" y="T7"/>
                  </a:cxn>
                </a:cxnLst>
                <a:rect l="T12" t="T13" r="T14" b="T15"/>
                <a:pathLst>
                  <a:path w="1403" h="524">
                    <a:moveTo>
                      <a:pt x="1083" y="524"/>
                    </a:moveTo>
                    <a:lnTo>
                      <a:pt x="1403" y="0"/>
                    </a:lnTo>
                    <a:lnTo>
                      <a:pt x="0" y="524"/>
                    </a:lnTo>
                    <a:lnTo>
                      <a:pt x="1083" y="52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556" name="Group 498"/>
              <p:cNvGrpSpPr>
                <a:grpSpLocks/>
              </p:cNvGrpSpPr>
              <p:nvPr/>
            </p:nvGrpSpPr>
            <p:grpSpPr bwMode="auto">
              <a:xfrm>
                <a:off x="2325" y="1907"/>
                <a:ext cx="682" cy="702"/>
                <a:chOff x="2325" y="1907"/>
                <a:chExt cx="682" cy="702"/>
              </a:xfrm>
            </p:grpSpPr>
            <p:sp>
              <p:nvSpPr>
                <p:cNvPr id="43557" name="Freeform 499"/>
                <p:cNvSpPr>
                  <a:spLocks/>
                </p:cNvSpPr>
                <p:nvPr/>
              </p:nvSpPr>
              <p:spPr bwMode="auto">
                <a:xfrm>
                  <a:off x="2975" y="2068"/>
                  <a:ext cx="23" cy="14"/>
                </a:xfrm>
                <a:custGeom>
                  <a:avLst/>
                  <a:gdLst>
                    <a:gd name="T0" fmla="*/ 0 w 141"/>
                    <a:gd name="T1" fmla="*/ 0 h 83"/>
                    <a:gd name="T2" fmla="*/ 0 w 141"/>
                    <a:gd name="T3" fmla="*/ 0 h 83"/>
                    <a:gd name="T4" fmla="*/ 0 w 141"/>
                    <a:gd name="T5" fmla="*/ 0 h 83"/>
                    <a:gd name="T6" fmla="*/ 0 w 141"/>
                    <a:gd name="T7" fmla="*/ 0 h 83"/>
                    <a:gd name="T8" fmla="*/ 0 w 141"/>
                    <a:gd name="T9" fmla="*/ 0 h 83"/>
                    <a:gd name="T10" fmla="*/ 0 60000 65536"/>
                    <a:gd name="T11" fmla="*/ 0 60000 65536"/>
                    <a:gd name="T12" fmla="*/ 0 60000 65536"/>
                    <a:gd name="T13" fmla="*/ 0 60000 65536"/>
                    <a:gd name="T14" fmla="*/ 0 60000 65536"/>
                    <a:gd name="T15" fmla="*/ 0 w 141"/>
                    <a:gd name="T16" fmla="*/ 0 h 83"/>
                    <a:gd name="T17" fmla="*/ 141 w 141"/>
                    <a:gd name="T18" fmla="*/ 83 h 83"/>
                  </a:gdLst>
                  <a:ahLst/>
                  <a:cxnLst>
                    <a:cxn ang="T10">
                      <a:pos x="T0" y="T1"/>
                    </a:cxn>
                    <a:cxn ang="T11">
                      <a:pos x="T2" y="T3"/>
                    </a:cxn>
                    <a:cxn ang="T12">
                      <a:pos x="T4" y="T5"/>
                    </a:cxn>
                    <a:cxn ang="T13">
                      <a:pos x="T6" y="T7"/>
                    </a:cxn>
                    <a:cxn ang="T14">
                      <a:pos x="T8" y="T9"/>
                    </a:cxn>
                  </a:cxnLst>
                  <a:rect l="T15" t="T16" r="T17" b="T18"/>
                  <a:pathLst>
                    <a:path w="141" h="83">
                      <a:moveTo>
                        <a:pt x="121" y="83"/>
                      </a:moveTo>
                      <a:lnTo>
                        <a:pt x="0" y="27"/>
                      </a:lnTo>
                      <a:lnTo>
                        <a:pt x="16" y="0"/>
                      </a:lnTo>
                      <a:lnTo>
                        <a:pt x="141" y="50"/>
                      </a:lnTo>
                      <a:lnTo>
                        <a:pt x="121" y="8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8" name="Freeform 500"/>
                <p:cNvSpPr>
                  <a:spLocks/>
                </p:cNvSpPr>
                <p:nvPr/>
              </p:nvSpPr>
              <p:spPr bwMode="auto">
                <a:xfrm>
                  <a:off x="2977" y="2055"/>
                  <a:ext cx="26" cy="21"/>
                </a:xfrm>
                <a:custGeom>
                  <a:avLst/>
                  <a:gdLst>
                    <a:gd name="T0" fmla="*/ 0 w 154"/>
                    <a:gd name="T1" fmla="*/ 0 h 126"/>
                    <a:gd name="T2" fmla="*/ 0 w 154"/>
                    <a:gd name="T3" fmla="*/ 0 h 126"/>
                    <a:gd name="T4" fmla="*/ 0 w 154"/>
                    <a:gd name="T5" fmla="*/ 0 h 126"/>
                    <a:gd name="T6" fmla="*/ 0 w 154"/>
                    <a:gd name="T7" fmla="*/ 0 h 126"/>
                    <a:gd name="T8" fmla="*/ 0 60000 65536"/>
                    <a:gd name="T9" fmla="*/ 0 60000 65536"/>
                    <a:gd name="T10" fmla="*/ 0 60000 65536"/>
                    <a:gd name="T11" fmla="*/ 0 60000 65536"/>
                    <a:gd name="T12" fmla="*/ 0 w 154"/>
                    <a:gd name="T13" fmla="*/ 0 h 126"/>
                    <a:gd name="T14" fmla="*/ 154 w 154"/>
                    <a:gd name="T15" fmla="*/ 126 h 126"/>
                  </a:gdLst>
                  <a:ahLst/>
                  <a:cxnLst>
                    <a:cxn ang="T8">
                      <a:pos x="T0" y="T1"/>
                    </a:cxn>
                    <a:cxn ang="T9">
                      <a:pos x="T2" y="T3"/>
                    </a:cxn>
                    <a:cxn ang="T10">
                      <a:pos x="T4" y="T5"/>
                    </a:cxn>
                    <a:cxn ang="T11">
                      <a:pos x="T6" y="T7"/>
                    </a:cxn>
                  </a:cxnLst>
                  <a:rect l="T12" t="T13" r="T14" b="T15"/>
                  <a:pathLst>
                    <a:path w="154" h="126">
                      <a:moveTo>
                        <a:pt x="125" y="126"/>
                      </a:moveTo>
                      <a:lnTo>
                        <a:pt x="0" y="76"/>
                      </a:lnTo>
                      <a:lnTo>
                        <a:pt x="154" y="0"/>
                      </a:lnTo>
                      <a:lnTo>
                        <a:pt x="125"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59" name="Freeform 501"/>
                <p:cNvSpPr>
                  <a:spLocks/>
                </p:cNvSpPr>
                <p:nvPr/>
              </p:nvSpPr>
              <p:spPr bwMode="auto">
                <a:xfrm>
                  <a:off x="2977" y="2051"/>
                  <a:ext cx="26" cy="17"/>
                </a:xfrm>
                <a:custGeom>
                  <a:avLst/>
                  <a:gdLst>
                    <a:gd name="T0" fmla="*/ 0 w 154"/>
                    <a:gd name="T1" fmla="*/ 0 h 103"/>
                    <a:gd name="T2" fmla="*/ 0 w 154"/>
                    <a:gd name="T3" fmla="*/ 0 h 103"/>
                    <a:gd name="T4" fmla="*/ 0 w 154"/>
                    <a:gd name="T5" fmla="*/ 0 h 103"/>
                    <a:gd name="T6" fmla="*/ 0 w 154"/>
                    <a:gd name="T7" fmla="*/ 0 h 103"/>
                    <a:gd name="T8" fmla="*/ 0 60000 65536"/>
                    <a:gd name="T9" fmla="*/ 0 60000 65536"/>
                    <a:gd name="T10" fmla="*/ 0 60000 65536"/>
                    <a:gd name="T11" fmla="*/ 0 60000 65536"/>
                    <a:gd name="T12" fmla="*/ 0 w 154"/>
                    <a:gd name="T13" fmla="*/ 0 h 103"/>
                    <a:gd name="T14" fmla="*/ 154 w 154"/>
                    <a:gd name="T15" fmla="*/ 103 h 103"/>
                  </a:gdLst>
                  <a:ahLst/>
                  <a:cxnLst>
                    <a:cxn ang="T8">
                      <a:pos x="T0" y="T1"/>
                    </a:cxn>
                    <a:cxn ang="T9">
                      <a:pos x="T2" y="T3"/>
                    </a:cxn>
                    <a:cxn ang="T10">
                      <a:pos x="T4" y="T5"/>
                    </a:cxn>
                    <a:cxn ang="T11">
                      <a:pos x="T6" y="T7"/>
                    </a:cxn>
                  </a:cxnLst>
                  <a:rect l="T12" t="T13" r="T14" b="T15"/>
                  <a:pathLst>
                    <a:path w="154" h="103">
                      <a:moveTo>
                        <a:pt x="0" y="103"/>
                      </a:moveTo>
                      <a:lnTo>
                        <a:pt x="154" y="27"/>
                      </a:lnTo>
                      <a:lnTo>
                        <a:pt x="24" y="0"/>
                      </a:lnTo>
                      <a:lnTo>
                        <a:pt x="0"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0" name="Freeform 502"/>
                <p:cNvSpPr>
                  <a:spLocks/>
                </p:cNvSpPr>
                <p:nvPr/>
              </p:nvSpPr>
              <p:spPr bwMode="auto">
                <a:xfrm>
                  <a:off x="2977" y="2051"/>
                  <a:ext cx="26" cy="25"/>
                </a:xfrm>
                <a:custGeom>
                  <a:avLst/>
                  <a:gdLst>
                    <a:gd name="T0" fmla="*/ 0 w 154"/>
                    <a:gd name="T1" fmla="*/ 0 h 153"/>
                    <a:gd name="T2" fmla="*/ 0 w 154"/>
                    <a:gd name="T3" fmla="*/ 0 h 153"/>
                    <a:gd name="T4" fmla="*/ 0 w 154"/>
                    <a:gd name="T5" fmla="*/ 0 h 153"/>
                    <a:gd name="T6" fmla="*/ 0 w 154"/>
                    <a:gd name="T7" fmla="*/ 0 h 153"/>
                    <a:gd name="T8" fmla="*/ 0 w 154"/>
                    <a:gd name="T9" fmla="*/ 0 h 153"/>
                    <a:gd name="T10" fmla="*/ 0 60000 65536"/>
                    <a:gd name="T11" fmla="*/ 0 60000 65536"/>
                    <a:gd name="T12" fmla="*/ 0 60000 65536"/>
                    <a:gd name="T13" fmla="*/ 0 60000 65536"/>
                    <a:gd name="T14" fmla="*/ 0 60000 65536"/>
                    <a:gd name="T15" fmla="*/ 0 w 154"/>
                    <a:gd name="T16" fmla="*/ 0 h 153"/>
                    <a:gd name="T17" fmla="*/ 154 w 154"/>
                    <a:gd name="T18" fmla="*/ 153 h 153"/>
                  </a:gdLst>
                  <a:ahLst/>
                  <a:cxnLst>
                    <a:cxn ang="T10">
                      <a:pos x="T0" y="T1"/>
                    </a:cxn>
                    <a:cxn ang="T11">
                      <a:pos x="T2" y="T3"/>
                    </a:cxn>
                    <a:cxn ang="T12">
                      <a:pos x="T4" y="T5"/>
                    </a:cxn>
                    <a:cxn ang="T13">
                      <a:pos x="T6" y="T7"/>
                    </a:cxn>
                    <a:cxn ang="T14">
                      <a:pos x="T8" y="T9"/>
                    </a:cxn>
                  </a:cxnLst>
                  <a:rect l="T15" t="T16" r="T17" b="T18"/>
                  <a:pathLst>
                    <a:path w="154" h="153">
                      <a:moveTo>
                        <a:pt x="125" y="153"/>
                      </a:moveTo>
                      <a:lnTo>
                        <a:pt x="0" y="103"/>
                      </a:lnTo>
                      <a:lnTo>
                        <a:pt x="24" y="0"/>
                      </a:lnTo>
                      <a:lnTo>
                        <a:pt x="154" y="27"/>
                      </a:lnTo>
                      <a:lnTo>
                        <a:pt x="125" y="15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1" name="Freeform 503"/>
                <p:cNvSpPr>
                  <a:spLocks/>
                </p:cNvSpPr>
                <p:nvPr/>
              </p:nvSpPr>
              <p:spPr bwMode="auto">
                <a:xfrm>
                  <a:off x="2984" y="2039"/>
                  <a:ext cx="23" cy="3"/>
                </a:xfrm>
                <a:custGeom>
                  <a:avLst/>
                  <a:gdLst>
                    <a:gd name="T0" fmla="*/ 0 w 138"/>
                    <a:gd name="T1" fmla="*/ 0 h 19"/>
                    <a:gd name="T2" fmla="*/ 0 w 138"/>
                    <a:gd name="T3" fmla="*/ 0 h 19"/>
                    <a:gd name="T4" fmla="*/ 0 w 138"/>
                    <a:gd name="T5" fmla="*/ 0 h 19"/>
                    <a:gd name="T6" fmla="*/ 0 w 138"/>
                    <a:gd name="T7" fmla="*/ 0 h 19"/>
                    <a:gd name="T8" fmla="*/ 0 60000 65536"/>
                    <a:gd name="T9" fmla="*/ 0 60000 65536"/>
                    <a:gd name="T10" fmla="*/ 0 60000 65536"/>
                    <a:gd name="T11" fmla="*/ 0 60000 65536"/>
                    <a:gd name="T12" fmla="*/ 0 w 138"/>
                    <a:gd name="T13" fmla="*/ 0 h 19"/>
                    <a:gd name="T14" fmla="*/ 138 w 138"/>
                    <a:gd name="T15" fmla="*/ 19 h 19"/>
                  </a:gdLst>
                  <a:ahLst/>
                  <a:cxnLst>
                    <a:cxn ang="T8">
                      <a:pos x="T0" y="T1"/>
                    </a:cxn>
                    <a:cxn ang="T9">
                      <a:pos x="T2" y="T3"/>
                    </a:cxn>
                    <a:cxn ang="T10">
                      <a:pos x="T4" y="T5"/>
                    </a:cxn>
                    <a:cxn ang="T11">
                      <a:pos x="T6" y="T7"/>
                    </a:cxn>
                  </a:cxnLst>
                  <a:rect l="T12" t="T13" r="T14" b="T15"/>
                  <a:pathLst>
                    <a:path w="138" h="19">
                      <a:moveTo>
                        <a:pt x="133" y="19"/>
                      </a:moveTo>
                      <a:lnTo>
                        <a:pt x="0" y="5"/>
                      </a:lnTo>
                      <a:lnTo>
                        <a:pt x="138" y="0"/>
                      </a:lnTo>
                      <a:lnTo>
                        <a:pt x="13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2" name="Freeform 504"/>
                <p:cNvSpPr>
                  <a:spLocks/>
                </p:cNvSpPr>
                <p:nvPr/>
              </p:nvSpPr>
              <p:spPr bwMode="auto">
                <a:xfrm>
                  <a:off x="2984" y="2037"/>
                  <a:ext cx="23" cy="2"/>
                </a:xfrm>
                <a:custGeom>
                  <a:avLst/>
                  <a:gdLst>
                    <a:gd name="T0" fmla="*/ 0 w 138"/>
                    <a:gd name="T1" fmla="*/ 0 h 14"/>
                    <a:gd name="T2" fmla="*/ 0 w 138"/>
                    <a:gd name="T3" fmla="*/ 0 h 14"/>
                    <a:gd name="T4" fmla="*/ 0 w 138"/>
                    <a:gd name="T5" fmla="*/ 0 h 14"/>
                    <a:gd name="T6" fmla="*/ 0 w 138"/>
                    <a:gd name="T7" fmla="*/ 0 h 14"/>
                    <a:gd name="T8" fmla="*/ 0 60000 65536"/>
                    <a:gd name="T9" fmla="*/ 0 60000 65536"/>
                    <a:gd name="T10" fmla="*/ 0 60000 65536"/>
                    <a:gd name="T11" fmla="*/ 0 60000 65536"/>
                    <a:gd name="T12" fmla="*/ 0 w 138"/>
                    <a:gd name="T13" fmla="*/ 0 h 14"/>
                    <a:gd name="T14" fmla="*/ 138 w 138"/>
                    <a:gd name="T15" fmla="*/ 14 h 14"/>
                  </a:gdLst>
                  <a:ahLst/>
                  <a:cxnLst>
                    <a:cxn ang="T8">
                      <a:pos x="T0" y="T1"/>
                    </a:cxn>
                    <a:cxn ang="T9">
                      <a:pos x="T2" y="T3"/>
                    </a:cxn>
                    <a:cxn ang="T10">
                      <a:pos x="T4" y="T5"/>
                    </a:cxn>
                    <a:cxn ang="T11">
                      <a:pos x="T6" y="T7"/>
                    </a:cxn>
                  </a:cxnLst>
                  <a:rect l="T12" t="T13" r="T14" b="T15"/>
                  <a:pathLst>
                    <a:path w="138" h="14">
                      <a:moveTo>
                        <a:pt x="0" y="14"/>
                      </a:moveTo>
                      <a:lnTo>
                        <a:pt x="138" y="9"/>
                      </a:lnTo>
                      <a:lnTo>
                        <a:pt x="3"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3" name="Freeform 505"/>
                <p:cNvSpPr>
                  <a:spLocks/>
                </p:cNvSpPr>
                <p:nvPr/>
              </p:nvSpPr>
              <p:spPr bwMode="auto">
                <a:xfrm>
                  <a:off x="2984" y="2037"/>
                  <a:ext cx="23" cy="5"/>
                </a:xfrm>
                <a:custGeom>
                  <a:avLst/>
                  <a:gdLst>
                    <a:gd name="T0" fmla="*/ 0 w 138"/>
                    <a:gd name="T1" fmla="*/ 0 h 28"/>
                    <a:gd name="T2" fmla="*/ 0 w 138"/>
                    <a:gd name="T3" fmla="*/ 0 h 28"/>
                    <a:gd name="T4" fmla="*/ 0 w 138"/>
                    <a:gd name="T5" fmla="*/ 0 h 28"/>
                    <a:gd name="T6" fmla="*/ 0 w 138"/>
                    <a:gd name="T7" fmla="*/ 0 h 28"/>
                    <a:gd name="T8" fmla="*/ 0 w 138"/>
                    <a:gd name="T9" fmla="*/ 0 h 28"/>
                    <a:gd name="T10" fmla="*/ 0 60000 65536"/>
                    <a:gd name="T11" fmla="*/ 0 60000 65536"/>
                    <a:gd name="T12" fmla="*/ 0 60000 65536"/>
                    <a:gd name="T13" fmla="*/ 0 60000 65536"/>
                    <a:gd name="T14" fmla="*/ 0 60000 65536"/>
                    <a:gd name="T15" fmla="*/ 0 w 138"/>
                    <a:gd name="T16" fmla="*/ 0 h 28"/>
                    <a:gd name="T17" fmla="*/ 138 w 138"/>
                    <a:gd name="T18" fmla="*/ 28 h 28"/>
                  </a:gdLst>
                  <a:ahLst/>
                  <a:cxnLst>
                    <a:cxn ang="T10">
                      <a:pos x="T0" y="T1"/>
                    </a:cxn>
                    <a:cxn ang="T11">
                      <a:pos x="T2" y="T3"/>
                    </a:cxn>
                    <a:cxn ang="T12">
                      <a:pos x="T4" y="T5"/>
                    </a:cxn>
                    <a:cxn ang="T13">
                      <a:pos x="T6" y="T7"/>
                    </a:cxn>
                    <a:cxn ang="T14">
                      <a:pos x="T8" y="T9"/>
                    </a:cxn>
                  </a:cxnLst>
                  <a:rect l="T15" t="T16" r="T17" b="T18"/>
                  <a:pathLst>
                    <a:path w="138" h="28">
                      <a:moveTo>
                        <a:pt x="133" y="28"/>
                      </a:moveTo>
                      <a:lnTo>
                        <a:pt x="0" y="14"/>
                      </a:lnTo>
                      <a:lnTo>
                        <a:pt x="3" y="0"/>
                      </a:lnTo>
                      <a:lnTo>
                        <a:pt x="138" y="9"/>
                      </a:lnTo>
                      <a:lnTo>
                        <a:pt x="133" y="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4" name="Freeform 506"/>
                <p:cNvSpPr>
                  <a:spLocks/>
                </p:cNvSpPr>
                <p:nvPr/>
              </p:nvSpPr>
              <p:spPr bwMode="auto">
                <a:xfrm>
                  <a:off x="2984" y="2014"/>
                  <a:ext cx="23" cy="25"/>
                </a:xfrm>
                <a:custGeom>
                  <a:avLst/>
                  <a:gdLst>
                    <a:gd name="T0" fmla="*/ 0 w 135"/>
                    <a:gd name="T1" fmla="*/ 0 h 148"/>
                    <a:gd name="T2" fmla="*/ 0 w 135"/>
                    <a:gd name="T3" fmla="*/ 0 h 148"/>
                    <a:gd name="T4" fmla="*/ 0 w 135"/>
                    <a:gd name="T5" fmla="*/ 0 h 148"/>
                    <a:gd name="T6" fmla="*/ 0 w 135"/>
                    <a:gd name="T7" fmla="*/ 0 h 148"/>
                    <a:gd name="T8" fmla="*/ 0 60000 65536"/>
                    <a:gd name="T9" fmla="*/ 0 60000 65536"/>
                    <a:gd name="T10" fmla="*/ 0 60000 65536"/>
                    <a:gd name="T11" fmla="*/ 0 60000 65536"/>
                    <a:gd name="T12" fmla="*/ 0 w 135"/>
                    <a:gd name="T13" fmla="*/ 0 h 148"/>
                    <a:gd name="T14" fmla="*/ 135 w 135"/>
                    <a:gd name="T15" fmla="*/ 148 h 148"/>
                  </a:gdLst>
                  <a:ahLst/>
                  <a:cxnLst>
                    <a:cxn ang="T8">
                      <a:pos x="T0" y="T1"/>
                    </a:cxn>
                    <a:cxn ang="T9">
                      <a:pos x="T2" y="T3"/>
                    </a:cxn>
                    <a:cxn ang="T10">
                      <a:pos x="T4" y="T5"/>
                    </a:cxn>
                    <a:cxn ang="T11">
                      <a:pos x="T6" y="T7"/>
                    </a:cxn>
                  </a:cxnLst>
                  <a:rect l="T12" t="T13" r="T14" b="T15"/>
                  <a:pathLst>
                    <a:path w="135" h="148">
                      <a:moveTo>
                        <a:pt x="135" y="148"/>
                      </a:moveTo>
                      <a:lnTo>
                        <a:pt x="0" y="139"/>
                      </a:lnTo>
                      <a:lnTo>
                        <a:pt x="122" y="0"/>
                      </a:lnTo>
                      <a:lnTo>
                        <a:pt x="135"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5" name="Freeform 507"/>
                <p:cNvSpPr>
                  <a:spLocks/>
                </p:cNvSpPr>
                <p:nvPr/>
              </p:nvSpPr>
              <p:spPr bwMode="auto">
                <a:xfrm>
                  <a:off x="2983" y="2014"/>
                  <a:ext cx="21" cy="23"/>
                </a:xfrm>
                <a:custGeom>
                  <a:avLst/>
                  <a:gdLst>
                    <a:gd name="T0" fmla="*/ 0 w 132"/>
                    <a:gd name="T1" fmla="*/ 0 h 139"/>
                    <a:gd name="T2" fmla="*/ 0 w 132"/>
                    <a:gd name="T3" fmla="*/ 0 h 139"/>
                    <a:gd name="T4" fmla="*/ 0 w 132"/>
                    <a:gd name="T5" fmla="*/ 0 h 139"/>
                    <a:gd name="T6" fmla="*/ 0 w 132"/>
                    <a:gd name="T7" fmla="*/ 0 h 139"/>
                    <a:gd name="T8" fmla="*/ 0 60000 65536"/>
                    <a:gd name="T9" fmla="*/ 0 60000 65536"/>
                    <a:gd name="T10" fmla="*/ 0 60000 65536"/>
                    <a:gd name="T11" fmla="*/ 0 60000 65536"/>
                    <a:gd name="T12" fmla="*/ 0 w 132"/>
                    <a:gd name="T13" fmla="*/ 0 h 139"/>
                    <a:gd name="T14" fmla="*/ 132 w 132"/>
                    <a:gd name="T15" fmla="*/ 139 h 139"/>
                  </a:gdLst>
                  <a:ahLst/>
                  <a:cxnLst>
                    <a:cxn ang="T8">
                      <a:pos x="T0" y="T1"/>
                    </a:cxn>
                    <a:cxn ang="T9">
                      <a:pos x="T2" y="T3"/>
                    </a:cxn>
                    <a:cxn ang="T10">
                      <a:pos x="T4" y="T5"/>
                    </a:cxn>
                    <a:cxn ang="T11">
                      <a:pos x="T6" y="T7"/>
                    </a:cxn>
                  </a:cxnLst>
                  <a:rect l="T12" t="T13" r="T14" b="T15"/>
                  <a:pathLst>
                    <a:path w="132" h="139">
                      <a:moveTo>
                        <a:pt x="10" y="139"/>
                      </a:moveTo>
                      <a:lnTo>
                        <a:pt x="132" y="0"/>
                      </a:lnTo>
                      <a:lnTo>
                        <a:pt x="0" y="18"/>
                      </a:lnTo>
                      <a:lnTo>
                        <a:pt x="1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6" name="Freeform 508"/>
                <p:cNvSpPr>
                  <a:spLocks/>
                </p:cNvSpPr>
                <p:nvPr/>
              </p:nvSpPr>
              <p:spPr bwMode="auto">
                <a:xfrm>
                  <a:off x="2983" y="2014"/>
                  <a:ext cx="24" cy="25"/>
                </a:xfrm>
                <a:custGeom>
                  <a:avLst/>
                  <a:gdLst>
                    <a:gd name="T0" fmla="*/ 0 w 145"/>
                    <a:gd name="T1" fmla="*/ 0 h 148"/>
                    <a:gd name="T2" fmla="*/ 0 w 145"/>
                    <a:gd name="T3" fmla="*/ 0 h 148"/>
                    <a:gd name="T4" fmla="*/ 0 w 145"/>
                    <a:gd name="T5" fmla="*/ 0 h 148"/>
                    <a:gd name="T6" fmla="*/ 0 w 145"/>
                    <a:gd name="T7" fmla="*/ 0 h 148"/>
                    <a:gd name="T8" fmla="*/ 0 w 145"/>
                    <a:gd name="T9" fmla="*/ 0 h 148"/>
                    <a:gd name="T10" fmla="*/ 0 60000 65536"/>
                    <a:gd name="T11" fmla="*/ 0 60000 65536"/>
                    <a:gd name="T12" fmla="*/ 0 60000 65536"/>
                    <a:gd name="T13" fmla="*/ 0 60000 65536"/>
                    <a:gd name="T14" fmla="*/ 0 60000 65536"/>
                    <a:gd name="T15" fmla="*/ 0 w 145"/>
                    <a:gd name="T16" fmla="*/ 0 h 148"/>
                    <a:gd name="T17" fmla="*/ 145 w 145"/>
                    <a:gd name="T18" fmla="*/ 148 h 148"/>
                  </a:gdLst>
                  <a:ahLst/>
                  <a:cxnLst>
                    <a:cxn ang="T10">
                      <a:pos x="T0" y="T1"/>
                    </a:cxn>
                    <a:cxn ang="T11">
                      <a:pos x="T2" y="T3"/>
                    </a:cxn>
                    <a:cxn ang="T12">
                      <a:pos x="T4" y="T5"/>
                    </a:cxn>
                    <a:cxn ang="T13">
                      <a:pos x="T6" y="T7"/>
                    </a:cxn>
                    <a:cxn ang="T14">
                      <a:pos x="T8" y="T9"/>
                    </a:cxn>
                  </a:cxnLst>
                  <a:rect l="T15" t="T16" r="T17" b="T18"/>
                  <a:pathLst>
                    <a:path w="145" h="148">
                      <a:moveTo>
                        <a:pt x="145" y="148"/>
                      </a:moveTo>
                      <a:lnTo>
                        <a:pt x="10" y="139"/>
                      </a:lnTo>
                      <a:lnTo>
                        <a:pt x="0" y="18"/>
                      </a:lnTo>
                      <a:lnTo>
                        <a:pt x="132" y="0"/>
                      </a:lnTo>
                      <a:lnTo>
                        <a:pt x="145" y="14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7" name="Freeform 509"/>
                <p:cNvSpPr>
                  <a:spLocks/>
                </p:cNvSpPr>
                <p:nvPr/>
              </p:nvSpPr>
              <p:spPr bwMode="auto">
                <a:xfrm>
                  <a:off x="2981" y="1974"/>
                  <a:ext cx="22" cy="31"/>
                </a:xfrm>
                <a:custGeom>
                  <a:avLst/>
                  <a:gdLst>
                    <a:gd name="T0" fmla="*/ 0 w 131"/>
                    <a:gd name="T1" fmla="*/ 0 h 187"/>
                    <a:gd name="T2" fmla="*/ 0 w 131"/>
                    <a:gd name="T3" fmla="*/ 0 h 187"/>
                    <a:gd name="T4" fmla="*/ 0 w 131"/>
                    <a:gd name="T5" fmla="*/ 0 h 187"/>
                    <a:gd name="T6" fmla="*/ 0 w 131"/>
                    <a:gd name="T7" fmla="*/ 0 h 187"/>
                    <a:gd name="T8" fmla="*/ 0 60000 65536"/>
                    <a:gd name="T9" fmla="*/ 0 60000 65536"/>
                    <a:gd name="T10" fmla="*/ 0 60000 65536"/>
                    <a:gd name="T11" fmla="*/ 0 60000 65536"/>
                    <a:gd name="T12" fmla="*/ 0 w 131"/>
                    <a:gd name="T13" fmla="*/ 0 h 187"/>
                    <a:gd name="T14" fmla="*/ 131 w 131"/>
                    <a:gd name="T15" fmla="*/ 187 h 187"/>
                  </a:gdLst>
                  <a:ahLst/>
                  <a:cxnLst>
                    <a:cxn ang="T8">
                      <a:pos x="T0" y="T1"/>
                    </a:cxn>
                    <a:cxn ang="T9">
                      <a:pos x="T2" y="T3"/>
                    </a:cxn>
                    <a:cxn ang="T10">
                      <a:pos x="T4" y="T5"/>
                    </a:cxn>
                    <a:cxn ang="T11">
                      <a:pos x="T6" y="T7"/>
                    </a:cxn>
                  </a:cxnLst>
                  <a:rect l="T12" t="T13" r="T14" b="T15"/>
                  <a:pathLst>
                    <a:path w="131" h="187">
                      <a:moveTo>
                        <a:pt x="131" y="155"/>
                      </a:moveTo>
                      <a:lnTo>
                        <a:pt x="0" y="187"/>
                      </a:lnTo>
                      <a:lnTo>
                        <a:pt x="65" y="0"/>
                      </a:lnTo>
                      <a:lnTo>
                        <a:pt x="131"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8" name="Freeform 510"/>
                <p:cNvSpPr>
                  <a:spLocks/>
                </p:cNvSpPr>
                <p:nvPr/>
              </p:nvSpPr>
              <p:spPr bwMode="auto">
                <a:xfrm>
                  <a:off x="2972" y="1974"/>
                  <a:ext cx="20" cy="31"/>
                </a:xfrm>
                <a:custGeom>
                  <a:avLst/>
                  <a:gdLst>
                    <a:gd name="T0" fmla="*/ 0 w 118"/>
                    <a:gd name="T1" fmla="*/ 0 h 187"/>
                    <a:gd name="T2" fmla="*/ 0 w 118"/>
                    <a:gd name="T3" fmla="*/ 0 h 187"/>
                    <a:gd name="T4" fmla="*/ 0 w 118"/>
                    <a:gd name="T5" fmla="*/ 0 h 187"/>
                    <a:gd name="T6" fmla="*/ 0 w 118"/>
                    <a:gd name="T7" fmla="*/ 0 h 187"/>
                    <a:gd name="T8" fmla="*/ 0 60000 65536"/>
                    <a:gd name="T9" fmla="*/ 0 60000 65536"/>
                    <a:gd name="T10" fmla="*/ 0 60000 65536"/>
                    <a:gd name="T11" fmla="*/ 0 60000 65536"/>
                    <a:gd name="T12" fmla="*/ 0 w 118"/>
                    <a:gd name="T13" fmla="*/ 0 h 187"/>
                    <a:gd name="T14" fmla="*/ 118 w 118"/>
                    <a:gd name="T15" fmla="*/ 187 h 187"/>
                  </a:gdLst>
                  <a:ahLst/>
                  <a:cxnLst>
                    <a:cxn ang="T8">
                      <a:pos x="T0" y="T1"/>
                    </a:cxn>
                    <a:cxn ang="T9">
                      <a:pos x="T2" y="T3"/>
                    </a:cxn>
                    <a:cxn ang="T10">
                      <a:pos x="T4" y="T5"/>
                    </a:cxn>
                    <a:cxn ang="T11">
                      <a:pos x="T6" y="T7"/>
                    </a:cxn>
                  </a:cxnLst>
                  <a:rect l="T12" t="T13" r="T14" b="T15"/>
                  <a:pathLst>
                    <a:path w="118" h="187">
                      <a:moveTo>
                        <a:pt x="53" y="187"/>
                      </a:moveTo>
                      <a:lnTo>
                        <a:pt x="118" y="0"/>
                      </a:lnTo>
                      <a:lnTo>
                        <a:pt x="0" y="61"/>
                      </a:lnTo>
                      <a:lnTo>
                        <a:pt x="53"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69" name="Freeform 511"/>
                <p:cNvSpPr>
                  <a:spLocks/>
                </p:cNvSpPr>
                <p:nvPr/>
              </p:nvSpPr>
              <p:spPr bwMode="auto">
                <a:xfrm>
                  <a:off x="2972" y="1974"/>
                  <a:ext cx="31" cy="31"/>
                </a:xfrm>
                <a:custGeom>
                  <a:avLst/>
                  <a:gdLst>
                    <a:gd name="T0" fmla="*/ 0 w 184"/>
                    <a:gd name="T1" fmla="*/ 0 h 187"/>
                    <a:gd name="T2" fmla="*/ 0 w 184"/>
                    <a:gd name="T3" fmla="*/ 0 h 187"/>
                    <a:gd name="T4" fmla="*/ 0 w 184"/>
                    <a:gd name="T5" fmla="*/ 0 h 187"/>
                    <a:gd name="T6" fmla="*/ 0 w 184"/>
                    <a:gd name="T7" fmla="*/ 0 h 187"/>
                    <a:gd name="T8" fmla="*/ 0 w 184"/>
                    <a:gd name="T9" fmla="*/ 0 h 187"/>
                    <a:gd name="T10" fmla="*/ 0 60000 65536"/>
                    <a:gd name="T11" fmla="*/ 0 60000 65536"/>
                    <a:gd name="T12" fmla="*/ 0 60000 65536"/>
                    <a:gd name="T13" fmla="*/ 0 60000 65536"/>
                    <a:gd name="T14" fmla="*/ 0 60000 65536"/>
                    <a:gd name="T15" fmla="*/ 0 w 184"/>
                    <a:gd name="T16" fmla="*/ 0 h 187"/>
                    <a:gd name="T17" fmla="*/ 184 w 184"/>
                    <a:gd name="T18" fmla="*/ 187 h 187"/>
                  </a:gdLst>
                  <a:ahLst/>
                  <a:cxnLst>
                    <a:cxn ang="T10">
                      <a:pos x="T0" y="T1"/>
                    </a:cxn>
                    <a:cxn ang="T11">
                      <a:pos x="T2" y="T3"/>
                    </a:cxn>
                    <a:cxn ang="T12">
                      <a:pos x="T4" y="T5"/>
                    </a:cxn>
                    <a:cxn ang="T13">
                      <a:pos x="T6" y="T7"/>
                    </a:cxn>
                    <a:cxn ang="T14">
                      <a:pos x="T8" y="T9"/>
                    </a:cxn>
                  </a:cxnLst>
                  <a:rect l="T15" t="T16" r="T17" b="T18"/>
                  <a:pathLst>
                    <a:path w="184" h="187">
                      <a:moveTo>
                        <a:pt x="184" y="155"/>
                      </a:moveTo>
                      <a:lnTo>
                        <a:pt x="53" y="187"/>
                      </a:lnTo>
                      <a:lnTo>
                        <a:pt x="0" y="61"/>
                      </a:lnTo>
                      <a:lnTo>
                        <a:pt x="118" y="0"/>
                      </a:lnTo>
                      <a:lnTo>
                        <a:pt x="184" y="15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0" name="Freeform 512"/>
                <p:cNvSpPr>
                  <a:spLocks/>
                </p:cNvSpPr>
                <p:nvPr/>
              </p:nvSpPr>
              <p:spPr bwMode="auto">
                <a:xfrm>
                  <a:off x="2967" y="1941"/>
                  <a:ext cx="19" cy="33"/>
                </a:xfrm>
                <a:custGeom>
                  <a:avLst/>
                  <a:gdLst>
                    <a:gd name="T0" fmla="*/ 0 w 111"/>
                    <a:gd name="T1" fmla="*/ 0 h 201"/>
                    <a:gd name="T2" fmla="*/ 0 w 111"/>
                    <a:gd name="T3" fmla="*/ 0 h 201"/>
                    <a:gd name="T4" fmla="*/ 0 w 111"/>
                    <a:gd name="T5" fmla="*/ 0 h 201"/>
                    <a:gd name="T6" fmla="*/ 0 w 111"/>
                    <a:gd name="T7" fmla="*/ 0 h 201"/>
                    <a:gd name="T8" fmla="*/ 0 60000 65536"/>
                    <a:gd name="T9" fmla="*/ 0 60000 65536"/>
                    <a:gd name="T10" fmla="*/ 0 60000 65536"/>
                    <a:gd name="T11" fmla="*/ 0 60000 65536"/>
                    <a:gd name="T12" fmla="*/ 0 w 111"/>
                    <a:gd name="T13" fmla="*/ 0 h 201"/>
                    <a:gd name="T14" fmla="*/ 111 w 111"/>
                    <a:gd name="T15" fmla="*/ 201 h 201"/>
                  </a:gdLst>
                  <a:ahLst/>
                  <a:cxnLst>
                    <a:cxn ang="T8">
                      <a:pos x="T0" y="T1"/>
                    </a:cxn>
                    <a:cxn ang="T9">
                      <a:pos x="T2" y="T3"/>
                    </a:cxn>
                    <a:cxn ang="T10">
                      <a:pos x="T4" y="T5"/>
                    </a:cxn>
                    <a:cxn ang="T11">
                      <a:pos x="T6" y="T7"/>
                    </a:cxn>
                  </a:cxnLst>
                  <a:rect l="T12" t="T13" r="T14" b="T15"/>
                  <a:pathLst>
                    <a:path w="111" h="201">
                      <a:moveTo>
                        <a:pt x="111" y="127"/>
                      </a:moveTo>
                      <a:lnTo>
                        <a:pt x="0" y="201"/>
                      </a:lnTo>
                      <a:lnTo>
                        <a:pt x="2" y="0"/>
                      </a:lnTo>
                      <a:lnTo>
                        <a:pt x="111"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1" name="Freeform 513"/>
                <p:cNvSpPr>
                  <a:spLocks/>
                </p:cNvSpPr>
                <p:nvPr/>
              </p:nvSpPr>
              <p:spPr bwMode="auto">
                <a:xfrm>
                  <a:off x="2952" y="1941"/>
                  <a:ext cx="15" cy="33"/>
                </a:xfrm>
                <a:custGeom>
                  <a:avLst/>
                  <a:gdLst>
                    <a:gd name="T0" fmla="*/ 0 w 92"/>
                    <a:gd name="T1" fmla="*/ 0 h 201"/>
                    <a:gd name="T2" fmla="*/ 0 w 92"/>
                    <a:gd name="T3" fmla="*/ 0 h 201"/>
                    <a:gd name="T4" fmla="*/ 0 w 92"/>
                    <a:gd name="T5" fmla="*/ 0 h 201"/>
                    <a:gd name="T6" fmla="*/ 0 w 92"/>
                    <a:gd name="T7" fmla="*/ 0 h 201"/>
                    <a:gd name="T8" fmla="*/ 0 60000 65536"/>
                    <a:gd name="T9" fmla="*/ 0 60000 65536"/>
                    <a:gd name="T10" fmla="*/ 0 60000 65536"/>
                    <a:gd name="T11" fmla="*/ 0 60000 65536"/>
                    <a:gd name="T12" fmla="*/ 0 w 92"/>
                    <a:gd name="T13" fmla="*/ 0 h 201"/>
                    <a:gd name="T14" fmla="*/ 92 w 92"/>
                    <a:gd name="T15" fmla="*/ 201 h 201"/>
                  </a:gdLst>
                  <a:ahLst/>
                  <a:cxnLst>
                    <a:cxn ang="T8">
                      <a:pos x="T0" y="T1"/>
                    </a:cxn>
                    <a:cxn ang="T9">
                      <a:pos x="T2" y="T3"/>
                    </a:cxn>
                    <a:cxn ang="T10">
                      <a:pos x="T4" y="T5"/>
                    </a:cxn>
                    <a:cxn ang="T11">
                      <a:pos x="T6" y="T7"/>
                    </a:cxn>
                  </a:cxnLst>
                  <a:rect l="T12" t="T13" r="T14" b="T15"/>
                  <a:pathLst>
                    <a:path w="92" h="201">
                      <a:moveTo>
                        <a:pt x="90" y="201"/>
                      </a:moveTo>
                      <a:lnTo>
                        <a:pt x="92" y="0"/>
                      </a:lnTo>
                      <a:lnTo>
                        <a:pt x="0" y="97"/>
                      </a:lnTo>
                      <a:lnTo>
                        <a:pt x="90"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2" name="Freeform 514"/>
                <p:cNvSpPr>
                  <a:spLocks/>
                </p:cNvSpPr>
                <p:nvPr/>
              </p:nvSpPr>
              <p:spPr bwMode="auto">
                <a:xfrm>
                  <a:off x="2952" y="1941"/>
                  <a:ext cx="34" cy="33"/>
                </a:xfrm>
                <a:custGeom>
                  <a:avLst/>
                  <a:gdLst>
                    <a:gd name="T0" fmla="*/ 0 w 201"/>
                    <a:gd name="T1" fmla="*/ 0 h 201"/>
                    <a:gd name="T2" fmla="*/ 0 w 201"/>
                    <a:gd name="T3" fmla="*/ 0 h 201"/>
                    <a:gd name="T4" fmla="*/ 0 w 201"/>
                    <a:gd name="T5" fmla="*/ 0 h 201"/>
                    <a:gd name="T6" fmla="*/ 0 w 201"/>
                    <a:gd name="T7" fmla="*/ 0 h 201"/>
                    <a:gd name="T8" fmla="*/ 0 w 201"/>
                    <a:gd name="T9" fmla="*/ 0 h 201"/>
                    <a:gd name="T10" fmla="*/ 0 60000 65536"/>
                    <a:gd name="T11" fmla="*/ 0 60000 65536"/>
                    <a:gd name="T12" fmla="*/ 0 60000 65536"/>
                    <a:gd name="T13" fmla="*/ 0 60000 65536"/>
                    <a:gd name="T14" fmla="*/ 0 60000 65536"/>
                    <a:gd name="T15" fmla="*/ 0 w 201"/>
                    <a:gd name="T16" fmla="*/ 0 h 201"/>
                    <a:gd name="T17" fmla="*/ 201 w 201"/>
                    <a:gd name="T18" fmla="*/ 201 h 201"/>
                  </a:gdLst>
                  <a:ahLst/>
                  <a:cxnLst>
                    <a:cxn ang="T10">
                      <a:pos x="T0" y="T1"/>
                    </a:cxn>
                    <a:cxn ang="T11">
                      <a:pos x="T2" y="T3"/>
                    </a:cxn>
                    <a:cxn ang="T12">
                      <a:pos x="T4" y="T5"/>
                    </a:cxn>
                    <a:cxn ang="T13">
                      <a:pos x="T6" y="T7"/>
                    </a:cxn>
                    <a:cxn ang="T14">
                      <a:pos x="T8" y="T9"/>
                    </a:cxn>
                  </a:cxnLst>
                  <a:rect l="T15" t="T16" r="T17" b="T18"/>
                  <a:pathLst>
                    <a:path w="201" h="201">
                      <a:moveTo>
                        <a:pt x="201" y="127"/>
                      </a:moveTo>
                      <a:lnTo>
                        <a:pt x="90" y="201"/>
                      </a:lnTo>
                      <a:lnTo>
                        <a:pt x="0" y="97"/>
                      </a:lnTo>
                      <a:lnTo>
                        <a:pt x="92" y="0"/>
                      </a:lnTo>
                      <a:lnTo>
                        <a:pt x="201" y="12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3" name="Freeform 515"/>
                <p:cNvSpPr>
                  <a:spLocks/>
                </p:cNvSpPr>
                <p:nvPr/>
              </p:nvSpPr>
              <p:spPr bwMode="auto">
                <a:xfrm>
                  <a:off x="2933" y="1917"/>
                  <a:ext cx="24" cy="33"/>
                </a:xfrm>
                <a:custGeom>
                  <a:avLst/>
                  <a:gdLst>
                    <a:gd name="T0" fmla="*/ 0 w 144"/>
                    <a:gd name="T1" fmla="*/ 0 h 193"/>
                    <a:gd name="T2" fmla="*/ 0 w 144"/>
                    <a:gd name="T3" fmla="*/ 0 h 193"/>
                    <a:gd name="T4" fmla="*/ 0 w 144"/>
                    <a:gd name="T5" fmla="*/ 0 h 193"/>
                    <a:gd name="T6" fmla="*/ 0 w 144"/>
                    <a:gd name="T7" fmla="*/ 0 h 193"/>
                    <a:gd name="T8" fmla="*/ 0 60000 65536"/>
                    <a:gd name="T9" fmla="*/ 0 60000 65536"/>
                    <a:gd name="T10" fmla="*/ 0 60000 65536"/>
                    <a:gd name="T11" fmla="*/ 0 60000 65536"/>
                    <a:gd name="T12" fmla="*/ 0 w 144"/>
                    <a:gd name="T13" fmla="*/ 0 h 193"/>
                    <a:gd name="T14" fmla="*/ 144 w 144"/>
                    <a:gd name="T15" fmla="*/ 193 h 193"/>
                  </a:gdLst>
                  <a:ahLst/>
                  <a:cxnLst>
                    <a:cxn ang="T8">
                      <a:pos x="T0" y="T1"/>
                    </a:cxn>
                    <a:cxn ang="T9">
                      <a:pos x="T2" y="T3"/>
                    </a:cxn>
                    <a:cxn ang="T10">
                      <a:pos x="T4" y="T5"/>
                    </a:cxn>
                    <a:cxn ang="T11">
                      <a:pos x="T6" y="T7"/>
                    </a:cxn>
                  </a:cxnLst>
                  <a:rect l="T12" t="T13" r="T14" b="T15"/>
                  <a:pathLst>
                    <a:path w="144" h="193">
                      <a:moveTo>
                        <a:pt x="144" y="87"/>
                      </a:moveTo>
                      <a:lnTo>
                        <a:pt x="64" y="193"/>
                      </a:lnTo>
                      <a:lnTo>
                        <a:pt x="0" y="0"/>
                      </a:lnTo>
                      <a:lnTo>
                        <a:pt x="14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4" name="Freeform 516"/>
                <p:cNvSpPr>
                  <a:spLocks/>
                </p:cNvSpPr>
                <p:nvPr/>
              </p:nvSpPr>
              <p:spPr bwMode="auto">
                <a:xfrm>
                  <a:off x="2924" y="1917"/>
                  <a:ext cx="20" cy="33"/>
                </a:xfrm>
                <a:custGeom>
                  <a:avLst/>
                  <a:gdLst>
                    <a:gd name="T0" fmla="*/ 0 w 117"/>
                    <a:gd name="T1" fmla="*/ 0 h 193"/>
                    <a:gd name="T2" fmla="*/ 0 w 117"/>
                    <a:gd name="T3" fmla="*/ 0 h 193"/>
                    <a:gd name="T4" fmla="*/ 0 w 117"/>
                    <a:gd name="T5" fmla="*/ 0 h 193"/>
                    <a:gd name="T6" fmla="*/ 0 w 117"/>
                    <a:gd name="T7" fmla="*/ 0 h 193"/>
                    <a:gd name="T8" fmla="*/ 0 60000 65536"/>
                    <a:gd name="T9" fmla="*/ 0 60000 65536"/>
                    <a:gd name="T10" fmla="*/ 0 60000 65536"/>
                    <a:gd name="T11" fmla="*/ 0 60000 65536"/>
                    <a:gd name="T12" fmla="*/ 0 w 117"/>
                    <a:gd name="T13" fmla="*/ 0 h 193"/>
                    <a:gd name="T14" fmla="*/ 117 w 117"/>
                    <a:gd name="T15" fmla="*/ 193 h 193"/>
                  </a:gdLst>
                  <a:ahLst/>
                  <a:cxnLst>
                    <a:cxn ang="T8">
                      <a:pos x="T0" y="T1"/>
                    </a:cxn>
                    <a:cxn ang="T9">
                      <a:pos x="T2" y="T3"/>
                    </a:cxn>
                    <a:cxn ang="T10">
                      <a:pos x="T4" y="T5"/>
                    </a:cxn>
                    <a:cxn ang="T11">
                      <a:pos x="T6" y="T7"/>
                    </a:cxn>
                  </a:cxnLst>
                  <a:rect l="T12" t="T13" r="T14" b="T15"/>
                  <a:pathLst>
                    <a:path w="117" h="193">
                      <a:moveTo>
                        <a:pt x="117" y="193"/>
                      </a:moveTo>
                      <a:lnTo>
                        <a:pt x="53" y="0"/>
                      </a:lnTo>
                      <a:lnTo>
                        <a:pt x="0" y="122"/>
                      </a:lnTo>
                      <a:lnTo>
                        <a:pt x="117"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5" name="Freeform 517"/>
                <p:cNvSpPr>
                  <a:spLocks/>
                </p:cNvSpPr>
                <p:nvPr/>
              </p:nvSpPr>
              <p:spPr bwMode="auto">
                <a:xfrm>
                  <a:off x="2924" y="1917"/>
                  <a:ext cx="33" cy="33"/>
                </a:xfrm>
                <a:custGeom>
                  <a:avLst/>
                  <a:gdLst>
                    <a:gd name="T0" fmla="*/ 0 w 197"/>
                    <a:gd name="T1" fmla="*/ 0 h 193"/>
                    <a:gd name="T2" fmla="*/ 0 w 197"/>
                    <a:gd name="T3" fmla="*/ 0 h 193"/>
                    <a:gd name="T4" fmla="*/ 0 w 197"/>
                    <a:gd name="T5" fmla="*/ 0 h 193"/>
                    <a:gd name="T6" fmla="*/ 0 w 197"/>
                    <a:gd name="T7" fmla="*/ 0 h 193"/>
                    <a:gd name="T8" fmla="*/ 0 w 197"/>
                    <a:gd name="T9" fmla="*/ 0 h 193"/>
                    <a:gd name="T10" fmla="*/ 0 60000 65536"/>
                    <a:gd name="T11" fmla="*/ 0 60000 65536"/>
                    <a:gd name="T12" fmla="*/ 0 60000 65536"/>
                    <a:gd name="T13" fmla="*/ 0 60000 65536"/>
                    <a:gd name="T14" fmla="*/ 0 60000 65536"/>
                    <a:gd name="T15" fmla="*/ 0 w 197"/>
                    <a:gd name="T16" fmla="*/ 0 h 193"/>
                    <a:gd name="T17" fmla="*/ 197 w 197"/>
                    <a:gd name="T18" fmla="*/ 193 h 193"/>
                  </a:gdLst>
                  <a:ahLst/>
                  <a:cxnLst>
                    <a:cxn ang="T10">
                      <a:pos x="T0" y="T1"/>
                    </a:cxn>
                    <a:cxn ang="T11">
                      <a:pos x="T2" y="T3"/>
                    </a:cxn>
                    <a:cxn ang="T12">
                      <a:pos x="T4" y="T5"/>
                    </a:cxn>
                    <a:cxn ang="T13">
                      <a:pos x="T6" y="T7"/>
                    </a:cxn>
                    <a:cxn ang="T14">
                      <a:pos x="T8" y="T9"/>
                    </a:cxn>
                  </a:cxnLst>
                  <a:rect l="T15" t="T16" r="T17" b="T18"/>
                  <a:pathLst>
                    <a:path w="197" h="193">
                      <a:moveTo>
                        <a:pt x="197" y="87"/>
                      </a:moveTo>
                      <a:lnTo>
                        <a:pt x="117" y="193"/>
                      </a:lnTo>
                      <a:lnTo>
                        <a:pt x="0" y="122"/>
                      </a:lnTo>
                      <a:lnTo>
                        <a:pt x="53" y="0"/>
                      </a:lnTo>
                      <a:lnTo>
                        <a:pt x="197"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6" name="Freeform 518"/>
                <p:cNvSpPr>
                  <a:spLocks/>
                </p:cNvSpPr>
                <p:nvPr/>
              </p:nvSpPr>
              <p:spPr bwMode="auto">
                <a:xfrm>
                  <a:off x="2892" y="1907"/>
                  <a:ext cx="28" cy="28"/>
                </a:xfrm>
                <a:custGeom>
                  <a:avLst/>
                  <a:gdLst>
                    <a:gd name="T0" fmla="*/ 0 w 163"/>
                    <a:gd name="T1" fmla="*/ 0 h 165"/>
                    <a:gd name="T2" fmla="*/ 0 w 163"/>
                    <a:gd name="T3" fmla="*/ 0 h 165"/>
                    <a:gd name="T4" fmla="*/ 0 w 163"/>
                    <a:gd name="T5" fmla="*/ 0 h 165"/>
                    <a:gd name="T6" fmla="*/ 0 w 163"/>
                    <a:gd name="T7" fmla="*/ 0 h 165"/>
                    <a:gd name="T8" fmla="*/ 0 60000 65536"/>
                    <a:gd name="T9" fmla="*/ 0 60000 65536"/>
                    <a:gd name="T10" fmla="*/ 0 60000 65536"/>
                    <a:gd name="T11" fmla="*/ 0 60000 65536"/>
                    <a:gd name="T12" fmla="*/ 0 w 163"/>
                    <a:gd name="T13" fmla="*/ 0 h 165"/>
                    <a:gd name="T14" fmla="*/ 163 w 163"/>
                    <a:gd name="T15" fmla="*/ 165 h 165"/>
                  </a:gdLst>
                  <a:ahLst/>
                  <a:cxnLst>
                    <a:cxn ang="T8">
                      <a:pos x="T0" y="T1"/>
                    </a:cxn>
                    <a:cxn ang="T9">
                      <a:pos x="T2" y="T3"/>
                    </a:cxn>
                    <a:cxn ang="T10">
                      <a:pos x="T4" y="T5"/>
                    </a:cxn>
                    <a:cxn ang="T11">
                      <a:pos x="T6" y="T7"/>
                    </a:cxn>
                  </a:cxnLst>
                  <a:rect l="T12" t="T13" r="T14" b="T15"/>
                  <a:pathLst>
                    <a:path w="163" h="165">
                      <a:moveTo>
                        <a:pt x="163" y="38"/>
                      </a:moveTo>
                      <a:lnTo>
                        <a:pt x="123" y="165"/>
                      </a:lnTo>
                      <a:lnTo>
                        <a:pt x="0" y="0"/>
                      </a:lnTo>
                      <a:lnTo>
                        <a:pt x="16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7" name="Freeform 519"/>
                <p:cNvSpPr>
                  <a:spLocks/>
                </p:cNvSpPr>
                <p:nvPr/>
              </p:nvSpPr>
              <p:spPr bwMode="auto">
                <a:xfrm>
                  <a:off x="2891" y="1907"/>
                  <a:ext cx="22" cy="28"/>
                </a:xfrm>
                <a:custGeom>
                  <a:avLst/>
                  <a:gdLst>
                    <a:gd name="T0" fmla="*/ 0 w 133"/>
                    <a:gd name="T1" fmla="*/ 0 h 165"/>
                    <a:gd name="T2" fmla="*/ 0 w 133"/>
                    <a:gd name="T3" fmla="*/ 0 h 165"/>
                    <a:gd name="T4" fmla="*/ 0 w 133"/>
                    <a:gd name="T5" fmla="*/ 0 h 165"/>
                    <a:gd name="T6" fmla="*/ 0 w 133"/>
                    <a:gd name="T7" fmla="*/ 0 h 165"/>
                    <a:gd name="T8" fmla="*/ 0 60000 65536"/>
                    <a:gd name="T9" fmla="*/ 0 60000 65536"/>
                    <a:gd name="T10" fmla="*/ 0 60000 65536"/>
                    <a:gd name="T11" fmla="*/ 0 60000 65536"/>
                    <a:gd name="T12" fmla="*/ 0 w 133"/>
                    <a:gd name="T13" fmla="*/ 0 h 165"/>
                    <a:gd name="T14" fmla="*/ 133 w 133"/>
                    <a:gd name="T15" fmla="*/ 165 h 165"/>
                  </a:gdLst>
                  <a:ahLst/>
                  <a:cxnLst>
                    <a:cxn ang="T8">
                      <a:pos x="T0" y="T1"/>
                    </a:cxn>
                    <a:cxn ang="T9">
                      <a:pos x="T2" y="T3"/>
                    </a:cxn>
                    <a:cxn ang="T10">
                      <a:pos x="T4" y="T5"/>
                    </a:cxn>
                    <a:cxn ang="T11">
                      <a:pos x="T6" y="T7"/>
                    </a:cxn>
                  </a:cxnLst>
                  <a:rect l="T12" t="T13" r="T14" b="T15"/>
                  <a:pathLst>
                    <a:path w="133" h="165">
                      <a:moveTo>
                        <a:pt x="133" y="165"/>
                      </a:moveTo>
                      <a:lnTo>
                        <a:pt x="10" y="0"/>
                      </a:lnTo>
                      <a:lnTo>
                        <a:pt x="0" y="134"/>
                      </a:lnTo>
                      <a:lnTo>
                        <a:pt x="133"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8" name="Freeform 520"/>
                <p:cNvSpPr>
                  <a:spLocks/>
                </p:cNvSpPr>
                <p:nvPr/>
              </p:nvSpPr>
              <p:spPr bwMode="auto">
                <a:xfrm>
                  <a:off x="2891" y="1907"/>
                  <a:ext cx="29" cy="28"/>
                </a:xfrm>
                <a:custGeom>
                  <a:avLst/>
                  <a:gdLst>
                    <a:gd name="T0" fmla="*/ 0 w 173"/>
                    <a:gd name="T1" fmla="*/ 0 h 165"/>
                    <a:gd name="T2" fmla="*/ 0 w 173"/>
                    <a:gd name="T3" fmla="*/ 0 h 165"/>
                    <a:gd name="T4" fmla="*/ 0 w 173"/>
                    <a:gd name="T5" fmla="*/ 0 h 165"/>
                    <a:gd name="T6" fmla="*/ 0 w 173"/>
                    <a:gd name="T7" fmla="*/ 0 h 165"/>
                    <a:gd name="T8" fmla="*/ 0 w 173"/>
                    <a:gd name="T9" fmla="*/ 0 h 165"/>
                    <a:gd name="T10" fmla="*/ 0 60000 65536"/>
                    <a:gd name="T11" fmla="*/ 0 60000 65536"/>
                    <a:gd name="T12" fmla="*/ 0 60000 65536"/>
                    <a:gd name="T13" fmla="*/ 0 60000 65536"/>
                    <a:gd name="T14" fmla="*/ 0 60000 65536"/>
                    <a:gd name="T15" fmla="*/ 0 w 173"/>
                    <a:gd name="T16" fmla="*/ 0 h 165"/>
                    <a:gd name="T17" fmla="*/ 173 w 173"/>
                    <a:gd name="T18" fmla="*/ 165 h 165"/>
                  </a:gdLst>
                  <a:ahLst/>
                  <a:cxnLst>
                    <a:cxn ang="T10">
                      <a:pos x="T0" y="T1"/>
                    </a:cxn>
                    <a:cxn ang="T11">
                      <a:pos x="T2" y="T3"/>
                    </a:cxn>
                    <a:cxn ang="T12">
                      <a:pos x="T4" y="T5"/>
                    </a:cxn>
                    <a:cxn ang="T13">
                      <a:pos x="T6" y="T7"/>
                    </a:cxn>
                    <a:cxn ang="T14">
                      <a:pos x="T8" y="T9"/>
                    </a:cxn>
                  </a:cxnLst>
                  <a:rect l="T15" t="T16" r="T17" b="T18"/>
                  <a:pathLst>
                    <a:path w="173" h="165">
                      <a:moveTo>
                        <a:pt x="173" y="38"/>
                      </a:moveTo>
                      <a:lnTo>
                        <a:pt x="133" y="165"/>
                      </a:lnTo>
                      <a:lnTo>
                        <a:pt x="0" y="134"/>
                      </a:lnTo>
                      <a:lnTo>
                        <a:pt x="10" y="0"/>
                      </a:lnTo>
                      <a:lnTo>
                        <a:pt x="173" y="3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9" name="Freeform 521"/>
                <p:cNvSpPr>
                  <a:spLocks/>
                </p:cNvSpPr>
                <p:nvPr/>
              </p:nvSpPr>
              <p:spPr bwMode="auto">
                <a:xfrm>
                  <a:off x="2854" y="1908"/>
                  <a:ext cx="25" cy="22"/>
                </a:xfrm>
                <a:custGeom>
                  <a:avLst/>
                  <a:gdLst>
                    <a:gd name="T0" fmla="*/ 0 w 154"/>
                    <a:gd name="T1" fmla="*/ 0 h 133"/>
                    <a:gd name="T2" fmla="*/ 0 w 154"/>
                    <a:gd name="T3" fmla="*/ 0 h 133"/>
                    <a:gd name="T4" fmla="*/ 0 w 154"/>
                    <a:gd name="T5" fmla="*/ 0 h 133"/>
                    <a:gd name="T6" fmla="*/ 0 w 154"/>
                    <a:gd name="T7" fmla="*/ 0 h 133"/>
                    <a:gd name="T8" fmla="*/ 0 60000 65536"/>
                    <a:gd name="T9" fmla="*/ 0 60000 65536"/>
                    <a:gd name="T10" fmla="*/ 0 60000 65536"/>
                    <a:gd name="T11" fmla="*/ 0 60000 65536"/>
                    <a:gd name="T12" fmla="*/ 0 w 154"/>
                    <a:gd name="T13" fmla="*/ 0 h 133"/>
                    <a:gd name="T14" fmla="*/ 154 w 154"/>
                    <a:gd name="T15" fmla="*/ 133 h 133"/>
                  </a:gdLst>
                  <a:ahLst/>
                  <a:cxnLst>
                    <a:cxn ang="T8">
                      <a:pos x="T0" y="T1"/>
                    </a:cxn>
                    <a:cxn ang="T9">
                      <a:pos x="T2" y="T3"/>
                    </a:cxn>
                    <a:cxn ang="T10">
                      <a:pos x="T4" y="T5"/>
                    </a:cxn>
                    <a:cxn ang="T11">
                      <a:pos x="T6" y="T7"/>
                    </a:cxn>
                  </a:cxnLst>
                  <a:rect l="T12" t="T13" r="T14" b="T15"/>
                  <a:pathLst>
                    <a:path w="154" h="133">
                      <a:moveTo>
                        <a:pt x="148" y="0"/>
                      </a:moveTo>
                      <a:lnTo>
                        <a:pt x="154" y="133"/>
                      </a:lnTo>
                      <a:lnTo>
                        <a:pt x="0" y="14"/>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0" name="Freeform 522"/>
                <p:cNvSpPr>
                  <a:spLocks/>
                </p:cNvSpPr>
                <p:nvPr/>
              </p:nvSpPr>
              <p:spPr bwMode="auto">
                <a:xfrm>
                  <a:off x="2854" y="1910"/>
                  <a:ext cx="25" cy="22"/>
                </a:xfrm>
                <a:custGeom>
                  <a:avLst/>
                  <a:gdLst>
                    <a:gd name="T0" fmla="*/ 0 w 154"/>
                    <a:gd name="T1" fmla="*/ 0 h 129"/>
                    <a:gd name="T2" fmla="*/ 0 w 154"/>
                    <a:gd name="T3" fmla="*/ 0 h 129"/>
                    <a:gd name="T4" fmla="*/ 0 w 154"/>
                    <a:gd name="T5" fmla="*/ 0 h 129"/>
                    <a:gd name="T6" fmla="*/ 0 w 154"/>
                    <a:gd name="T7" fmla="*/ 0 h 129"/>
                    <a:gd name="T8" fmla="*/ 0 60000 65536"/>
                    <a:gd name="T9" fmla="*/ 0 60000 65536"/>
                    <a:gd name="T10" fmla="*/ 0 60000 65536"/>
                    <a:gd name="T11" fmla="*/ 0 60000 65536"/>
                    <a:gd name="T12" fmla="*/ 0 w 154"/>
                    <a:gd name="T13" fmla="*/ 0 h 129"/>
                    <a:gd name="T14" fmla="*/ 154 w 154"/>
                    <a:gd name="T15" fmla="*/ 129 h 129"/>
                  </a:gdLst>
                  <a:ahLst/>
                  <a:cxnLst>
                    <a:cxn ang="T8">
                      <a:pos x="T0" y="T1"/>
                    </a:cxn>
                    <a:cxn ang="T9">
                      <a:pos x="T2" y="T3"/>
                    </a:cxn>
                    <a:cxn ang="T10">
                      <a:pos x="T4" y="T5"/>
                    </a:cxn>
                    <a:cxn ang="T11">
                      <a:pos x="T6" y="T7"/>
                    </a:cxn>
                  </a:cxnLst>
                  <a:rect l="T12" t="T13" r="T14" b="T15"/>
                  <a:pathLst>
                    <a:path w="154" h="129">
                      <a:moveTo>
                        <a:pt x="154" y="119"/>
                      </a:moveTo>
                      <a:lnTo>
                        <a:pt x="0" y="0"/>
                      </a:lnTo>
                      <a:lnTo>
                        <a:pt x="32" y="129"/>
                      </a:lnTo>
                      <a:lnTo>
                        <a:pt x="154"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1" name="Freeform 523"/>
                <p:cNvSpPr>
                  <a:spLocks/>
                </p:cNvSpPr>
                <p:nvPr/>
              </p:nvSpPr>
              <p:spPr bwMode="auto">
                <a:xfrm>
                  <a:off x="2854" y="1908"/>
                  <a:ext cx="25" cy="24"/>
                </a:xfrm>
                <a:custGeom>
                  <a:avLst/>
                  <a:gdLst>
                    <a:gd name="T0" fmla="*/ 0 w 154"/>
                    <a:gd name="T1" fmla="*/ 0 h 143"/>
                    <a:gd name="T2" fmla="*/ 0 w 154"/>
                    <a:gd name="T3" fmla="*/ 0 h 143"/>
                    <a:gd name="T4" fmla="*/ 0 w 154"/>
                    <a:gd name="T5" fmla="*/ 0 h 143"/>
                    <a:gd name="T6" fmla="*/ 0 w 154"/>
                    <a:gd name="T7" fmla="*/ 0 h 143"/>
                    <a:gd name="T8" fmla="*/ 0 w 154"/>
                    <a:gd name="T9" fmla="*/ 0 h 143"/>
                    <a:gd name="T10" fmla="*/ 0 60000 65536"/>
                    <a:gd name="T11" fmla="*/ 0 60000 65536"/>
                    <a:gd name="T12" fmla="*/ 0 60000 65536"/>
                    <a:gd name="T13" fmla="*/ 0 60000 65536"/>
                    <a:gd name="T14" fmla="*/ 0 60000 65536"/>
                    <a:gd name="T15" fmla="*/ 0 w 154"/>
                    <a:gd name="T16" fmla="*/ 0 h 143"/>
                    <a:gd name="T17" fmla="*/ 154 w 154"/>
                    <a:gd name="T18" fmla="*/ 143 h 143"/>
                  </a:gdLst>
                  <a:ahLst/>
                  <a:cxnLst>
                    <a:cxn ang="T10">
                      <a:pos x="T0" y="T1"/>
                    </a:cxn>
                    <a:cxn ang="T11">
                      <a:pos x="T2" y="T3"/>
                    </a:cxn>
                    <a:cxn ang="T12">
                      <a:pos x="T4" y="T5"/>
                    </a:cxn>
                    <a:cxn ang="T13">
                      <a:pos x="T6" y="T7"/>
                    </a:cxn>
                    <a:cxn ang="T14">
                      <a:pos x="T8" y="T9"/>
                    </a:cxn>
                  </a:cxnLst>
                  <a:rect l="T15" t="T16" r="T17" b="T18"/>
                  <a:pathLst>
                    <a:path w="154" h="143">
                      <a:moveTo>
                        <a:pt x="148" y="0"/>
                      </a:moveTo>
                      <a:lnTo>
                        <a:pt x="154" y="133"/>
                      </a:lnTo>
                      <a:lnTo>
                        <a:pt x="32" y="143"/>
                      </a:lnTo>
                      <a:lnTo>
                        <a:pt x="0" y="14"/>
                      </a:lnTo>
                      <a:lnTo>
                        <a:pt x="14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82" name="Freeform 524"/>
                <p:cNvSpPr>
                  <a:spLocks/>
                </p:cNvSpPr>
                <p:nvPr/>
              </p:nvSpPr>
              <p:spPr bwMode="auto">
                <a:xfrm>
                  <a:off x="2851" y="1910"/>
                  <a:ext cx="8" cy="22"/>
                </a:xfrm>
                <a:custGeom>
                  <a:avLst/>
                  <a:gdLst>
                    <a:gd name="T0" fmla="*/ 0 w 49"/>
                    <a:gd name="T1" fmla="*/ 0 h 129"/>
                    <a:gd name="T2" fmla="*/ 0 w 49"/>
                    <a:gd name="T3" fmla="*/ 0 h 129"/>
                    <a:gd name="T4" fmla="*/ 0 w 49"/>
                    <a:gd name="T5" fmla="*/ 0 h 129"/>
                    <a:gd name="T6" fmla="*/ 0 w 49"/>
                    <a:gd name="T7" fmla="*/ 0 h 129"/>
                    <a:gd name="T8" fmla="*/ 0 60000 65536"/>
                    <a:gd name="T9" fmla="*/ 0 60000 65536"/>
                    <a:gd name="T10" fmla="*/ 0 60000 65536"/>
                    <a:gd name="T11" fmla="*/ 0 60000 65536"/>
                    <a:gd name="T12" fmla="*/ 0 w 49"/>
                    <a:gd name="T13" fmla="*/ 0 h 129"/>
                    <a:gd name="T14" fmla="*/ 49 w 49"/>
                    <a:gd name="T15" fmla="*/ 129 h 129"/>
                  </a:gdLst>
                  <a:ahLst/>
                  <a:cxnLst>
                    <a:cxn ang="T8">
                      <a:pos x="T0" y="T1"/>
                    </a:cxn>
                    <a:cxn ang="T9">
                      <a:pos x="T2" y="T3"/>
                    </a:cxn>
                    <a:cxn ang="T10">
                      <a:pos x="T4" y="T5"/>
                    </a:cxn>
                    <a:cxn ang="T11">
                      <a:pos x="T6" y="T7"/>
                    </a:cxn>
                  </a:cxnLst>
                  <a:rect l="T12" t="T13" r="T14" b="T15"/>
                  <a:pathLst>
                    <a:path w="49" h="129">
                      <a:moveTo>
                        <a:pt x="17" y="0"/>
                      </a:moveTo>
                      <a:lnTo>
                        <a:pt x="49" y="129"/>
                      </a:lnTo>
                      <a:lnTo>
                        <a:pt x="0" y="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3" name="Freeform 525"/>
                <p:cNvSpPr>
                  <a:spLocks/>
                </p:cNvSpPr>
                <p:nvPr/>
              </p:nvSpPr>
              <p:spPr bwMode="auto">
                <a:xfrm>
                  <a:off x="2851" y="1912"/>
                  <a:ext cx="8" cy="21"/>
                </a:xfrm>
                <a:custGeom>
                  <a:avLst/>
                  <a:gdLst>
                    <a:gd name="T0" fmla="*/ 0 w 49"/>
                    <a:gd name="T1" fmla="*/ 0 h 128"/>
                    <a:gd name="T2" fmla="*/ 0 w 49"/>
                    <a:gd name="T3" fmla="*/ 0 h 128"/>
                    <a:gd name="T4" fmla="*/ 0 w 49"/>
                    <a:gd name="T5" fmla="*/ 0 h 128"/>
                    <a:gd name="T6" fmla="*/ 0 w 49"/>
                    <a:gd name="T7" fmla="*/ 0 h 128"/>
                    <a:gd name="T8" fmla="*/ 0 60000 65536"/>
                    <a:gd name="T9" fmla="*/ 0 60000 65536"/>
                    <a:gd name="T10" fmla="*/ 0 60000 65536"/>
                    <a:gd name="T11" fmla="*/ 0 60000 65536"/>
                    <a:gd name="T12" fmla="*/ 0 w 49"/>
                    <a:gd name="T13" fmla="*/ 0 h 128"/>
                    <a:gd name="T14" fmla="*/ 49 w 49"/>
                    <a:gd name="T15" fmla="*/ 128 h 128"/>
                  </a:gdLst>
                  <a:ahLst/>
                  <a:cxnLst>
                    <a:cxn ang="T8">
                      <a:pos x="T0" y="T1"/>
                    </a:cxn>
                    <a:cxn ang="T9">
                      <a:pos x="T2" y="T3"/>
                    </a:cxn>
                    <a:cxn ang="T10">
                      <a:pos x="T4" y="T5"/>
                    </a:cxn>
                    <a:cxn ang="T11">
                      <a:pos x="T6" y="T7"/>
                    </a:cxn>
                  </a:cxnLst>
                  <a:rect l="T12" t="T13" r="T14" b="T15"/>
                  <a:pathLst>
                    <a:path w="49" h="128">
                      <a:moveTo>
                        <a:pt x="49" y="122"/>
                      </a:moveTo>
                      <a:lnTo>
                        <a:pt x="0" y="0"/>
                      </a:lnTo>
                      <a:lnTo>
                        <a:pt x="35" y="128"/>
                      </a:lnTo>
                      <a:lnTo>
                        <a:pt x="49"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4" name="Freeform 526"/>
                <p:cNvSpPr>
                  <a:spLocks/>
                </p:cNvSpPr>
                <p:nvPr/>
              </p:nvSpPr>
              <p:spPr bwMode="auto">
                <a:xfrm>
                  <a:off x="2851" y="1910"/>
                  <a:ext cx="8" cy="23"/>
                </a:xfrm>
                <a:custGeom>
                  <a:avLst/>
                  <a:gdLst>
                    <a:gd name="T0" fmla="*/ 0 w 49"/>
                    <a:gd name="T1" fmla="*/ 0 h 135"/>
                    <a:gd name="T2" fmla="*/ 0 w 49"/>
                    <a:gd name="T3" fmla="*/ 0 h 135"/>
                    <a:gd name="T4" fmla="*/ 0 w 49"/>
                    <a:gd name="T5" fmla="*/ 0 h 135"/>
                    <a:gd name="T6" fmla="*/ 0 w 49"/>
                    <a:gd name="T7" fmla="*/ 0 h 135"/>
                    <a:gd name="T8" fmla="*/ 0 w 49"/>
                    <a:gd name="T9" fmla="*/ 0 h 135"/>
                    <a:gd name="T10" fmla="*/ 0 60000 65536"/>
                    <a:gd name="T11" fmla="*/ 0 60000 65536"/>
                    <a:gd name="T12" fmla="*/ 0 60000 65536"/>
                    <a:gd name="T13" fmla="*/ 0 60000 65536"/>
                    <a:gd name="T14" fmla="*/ 0 60000 65536"/>
                    <a:gd name="T15" fmla="*/ 0 w 49"/>
                    <a:gd name="T16" fmla="*/ 0 h 135"/>
                    <a:gd name="T17" fmla="*/ 49 w 49"/>
                    <a:gd name="T18" fmla="*/ 135 h 135"/>
                  </a:gdLst>
                  <a:ahLst/>
                  <a:cxnLst>
                    <a:cxn ang="T10">
                      <a:pos x="T0" y="T1"/>
                    </a:cxn>
                    <a:cxn ang="T11">
                      <a:pos x="T2" y="T3"/>
                    </a:cxn>
                    <a:cxn ang="T12">
                      <a:pos x="T4" y="T5"/>
                    </a:cxn>
                    <a:cxn ang="T13">
                      <a:pos x="T6" y="T7"/>
                    </a:cxn>
                    <a:cxn ang="T14">
                      <a:pos x="T8" y="T9"/>
                    </a:cxn>
                  </a:cxnLst>
                  <a:rect l="T15" t="T16" r="T17" b="T18"/>
                  <a:pathLst>
                    <a:path w="49" h="135">
                      <a:moveTo>
                        <a:pt x="17" y="0"/>
                      </a:moveTo>
                      <a:lnTo>
                        <a:pt x="49" y="129"/>
                      </a:lnTo>
                      <a:lnTo>
                        <a:pt x="35" y="135"/>
                      </a:lnTo>
                      <a:lnTo>
                        <a:pt x="0" y="7"/>
                      </a:lnTo>
                      <a:lnTo>
                        <a:pt x="1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85" name="Freeform 527"/>
                <p:cNvSpPr>
                  <a:spLocks/>
                </p:cNvSpPr>
                <p:nvPr/>
              </p:nvSpPr>
              <p:spPr bwMode="auto">
                <a:xfrm>
                  <a:off x="2818" y="1917"/>
                  <a:ext cx="28" cy="21"/>
                </a:xfrm>
                <a:custGeom>
                  <a:avLst/>
                  <a:gdLst>
                    <a:gd name="T0" fmla="*/ 0 w 169"/>
                    <a:gd name="T1" fmla="*/ 0 h 123"/>
                    <a:gd name="T2" fmla="*/ 0 w 169"/>
                    <a:gd name="T3" fmla="*/ 0 h 123"/>
                    <a:gd name="T4" fmla="*/ 0 w 169"/>
                    <a:gd name="T5" fmla="*/ 0 h 123"/>
                    <a:gd name="T6" fmla="*/ 0 w 169"/>
                    <a:gd name="T7" fmla="*/ 0 h 123"/>
                    <a:gd name="T8" fmla="*/ 0 60000 65536"/>
                    <a:gd name="T9" fmla="*/ 0 60000 65536"/>
                    <a:gd name="T10" fmla="*/ 0 60000 65536"/>
                    <a:gd name="T11" fmla="*/ 0 60000 65536"/>
                    <a:gd name="T12" fmla="*/ 0 w 169"/>
                    <a:gd name="T13" fmla="*/ 0 h 123"/>
                    <a:gd name="T14" fmla="*/ 169 w 169"/>
                    <a:gd name="T15" fmla="*/ 123 h 123"/>
                  </a:gdLst>
                  <a:ahLst/>
                  <a:cxnLst>
                    <a:cxn ang="T8">
                      <a:pos x="T0" y="T1"/>
                    </a:cxn>
                    <a:cxn ang="T9">
                      <a:pos x="T2" y="T3"/>
                    </a:cxn>
                    <a:cxn ang="T10">
                      <a:pos x="T4" y="T5"/>
                    </a:cxn>
                    <a:cxn ang="T11">
                      <a:pos x="T6" y="T7"/>
                    </a:cxn>
                  </a:cxnLst>
                  <a:rect l="T12" t="T13" r="T14" b="T15"/>
                  <a:pathLst>
                    <a:path w="169" h="123">
                      <a:moveTo>
                        <a:pt x="119" y="0"/>
                      </a:moveTo>
                      <a:lnTo>
                        <a:pt x="169" y="123"/>
                      </a:lnTo>
                      <a:lnTo>
                        <a:pt x="0" y="51"/>
                      </a:lnTo>
                      <a:lnTo>
                        <a:pt x="1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6" name="Freeform 528"/>
                <p:cNvSpPr>
                  <a:spLocks/>
                </p:cNvSpPr>
                <p:nvPr/>
              </p:nvSpPr>
              <p:spPr bwMode="auto">
                <a:xfrm>
                  <a:off x="2818" y="1925"/>
                  <a:ext cx="28" cy="19"/>
                </a:xfrm>
                <a:custGeom>
                  <a:avLst/>
                  <a:gdLst>
                    <a:gd name="T0" fmla="*/ 0 w 169"/>
                    <a:gd name="T1" fmla="*/ 0 h 113"/>
                    <a:gd name="T2" fmla="*/ 0 w 169"/>
                    <a:gd name="T3" fmla="*/ 0 h 113"/>
                    <a:gd name="T4" fmla="*/ 0 w 169"/>
                    <a:gd name="T5" fmla="*/ 0 h 113"/>
                    <a:gd name="T6" fmla="*/ 0 w 169"/>
                    <a:gd name="T7" fmla="*/ 0 h 113"/>
                    <a:gd name="T8" fmla="*/ 0 60000 65536"/>
                    <a:gd name="T9" fmla="*/ 0 60000 65536"/>
                    <a:gd name="T10" fmla="*/ 0 60000 65536"/>
                    <a:gd name="T11" fmla="*/ 0 60000 65536"/>
                    <a:gd name="T12" fmla="*/ 0 w 169"/>
                    <a:gd name="T13" fmla="*/ 0 h 113"/>
                    <a:gd name="T14" fmla="*/ 169 w 169"/>
                    <a:gd name="T15" fmla="*/ 113 h 113"/>
                  </a:gdLst>
                  <a:ahLst/>
                  <a:cxnLst>
                    <a:cxn ang="T8">
                      <a:pos x="T0" y="T1"/>
                    </a:cxn>
                    <a:cxn ang="T9">
                      <a:pos x="T2" y="T3"/>
                    </a:cxn>
                    <a:cxn ang="T10">
                      <a:pos x="T4" y="T5"/>
                    </a:cxn>
                    <a:cxn ang="T11">
                      <a:pos x="T6" y="T7"/>
                    </a:cxn>
                  </a:cxnLst>
                  <a:rect l="T12" t="T13" r="T14" b="T15"/>
                  <a:pathLst>
                    <a:path w="169" h="113">
                      <a:moveTo>
                        <a:pt x="169" y="72"/>
                      </a:moveTo>
                      <a:lnTo>
                        <a:pt x="0" y="0"/>
                      </a:lnTo>
                      <a:lnTo>
                        <a:pt x="71" y="113"/>
                      </a:lnTo>
                      <a:lnTo>
                        <a:pt x="169"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7" name="Freeform 529"/>
                <p:cNvSpPr>
                  <a:spLocks/>
                </p:cNvSpPr>
                <p:nvPr/>
              </p:nvSpPr>
              <p:spPr bwMode="auto">
                <a:xfrm>
                  <a:off x="2818" y="1917"/>
                  <a:ext cx="28" cy="27"/>
                </a:xfrm>
                <a:custGeom>
                  <a:avLst/>
                  <a:gdLst>
                    <a:gd name="T0" fmla="*/ 0 w 169"/>
                    <a:gd name="T1" fmla="*/ 0 h 164"/>
                    <a:gd name="T2" fmla="*/ 0 w 169"/>
                    <a:gd name="T3" fmla="*/ 0 h 164"/>
                    <a:gd name="T4" fmla="*/ 0 w 169"/>
                    <a:gd name="T5" fmla="*/ 0 h 164"/>
                    <a:gd name="T6" fmla="*/ 0 w 169"/>
                    <a:gd name="T7" fmla="*/ 0 h 164"/>
                    <a:gd name="T8" fmla="*/ 0 w 169"/>
                    <a:gd name="T9" fmla="*/ 0 h 164"/>
                    <a:gd name="T10" fmla="*/ 0 60000 65536"/>
                    <a:gd name="T11" fmla="*/ 0 60000 65536"/>
                    <a:gd name="T12" fmla="*/ 0 60000 65536"/>
                    <a:gd name="T13" fmla="*/ 0 60000 65536"/>
                    <a:gd name="T14" fmla="*/ 0 60000 65536"/>
                    <a:gd name="T15" fmla="*/ 0 w 169"/>
                    <a:gd name="T16" fmla="*/ 0 h 164"/>
                    <a:gd name="T17" fmla="*/ 169 w 169"/>
                    <a:gd name="T18" fmla="*/ 164 h 164"/>
                  </a:gdLst>
                  <a:ahLst/>
                  <a:cxnLst>
                    <a:cxn ang="T10">
                      <a:pos x="T0" y="T1"/>
                    </a:cxn>
                    <a:cxn ang="T11">
                      <a:pos x="T2" y="T3"/>
                    </a:cxn>
                    <a:cxn ang="T12">
                      <a:pos x="T4" y="T5"/>
                    </a:cxn>
                    <a:cxn ang="T13">
                      <a:pos x="T6" y="T7"/>
                    </a:cxn>
                    <a:cxn ang="T14">
                      <a:pos x="T8" y="T9"/>
                    </a:cxn>
                  </a:cxnLst>
                  <a:rect l="T15" t="T16" r="T17" b="T18"/>
                  <a:pathLst>
                    <a:path w="169" h="164">
                      <a:moveTo>
                        <a:pt x="119" y="0"/>
                      </a:moveTo>
                      <a:lnTo>
                        <a:pt x="169" y="123"/>
                      </a:lnTo>
                      <a:lnTo>
                        <a:pt x="71" y="164"/>
                      </a:lnTo>
                      <a:lnTo>
                        <a:pt x="0" y="51"/>
                      </a:lnTo>
                      <a:lnTo>
                        <a:pt x="11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88" name="Freeform 530"/>
                <p:cNvSpPr>
                  <a:spLocks/>
                </p:cNvSpPr>
                <p:nvPr/>
              </p:nvSpPr>
              <p:spPr bwMode="auto">
                <a:xfrm>
                  <a:off x="2813" y="1925"/>
                  <a:ext cx="17" cy="19"/>
                </a:xfrm>
                <a:custGeom>
                  <a:avLst/>
                  <a:gdLst>
                    <a:gd name="T0" fmla="*/ 0 w 100"/>
                    <a:gd name="T1" fmla="*/ 0 h 113"/>
                    <a:gd name="T2" fmla="*/ 0 w 100"/>
                    <a:gd name="T3" fmla="*/ 0 h 113"/>
                    <a:gd name="T4" fmla="*/ 0 w 100"/>
                    <a:gd name="T5" fmla="*/ 0 h 113"/>
                    <a:gd name="T6" fmla="*/ 0 w 100"/>
                    <a:gd name="T7" fmla="*/ 0 h 113"/>
                    <a:gd name="T8" fmla="*/ 0 60000 65536"/>
                    <a:gd name="T9" fmla="*/ 0 60000 65536"/>
                    <a:gd name="T10" fmla="*/ 0 60000 65536"/>
                    <a:gd name="T11" fmla="*/ 0 60000 65536"/>
                    <a:gd name="T12" fmla="*/ 0 w 100"/>
                    <a:gd name="T13" fmla="*/ 0 h 113"/>
                    <a:gd name="T14" fmla="*/ 100 w 100"/>
                    <a:gd name="T15" fmla="*/ 113 h 113"/>
                  </a:gdLst>
                  <a:ahLst/>
                  <a:cxnLst>
                    <a:cxn ang="T8">
                      <a:pos x="T0" y="T1"/>
                    </a:cxn>
                    <a:cxn ang="T9">
                      <a:pos x="T2" y="T3"/>
                    </a:cxn>
                    <a:cxn ang="T10">
                      <a:pos x="T4" y="T5"/>
                    </a:cxn>
                    <a:cxn ang="T11">
                      <a:pos x="T6" y="T7"/>
                    </a:cxn>
                  </a:cxnLst>
                  <a:rect l="T12" t="T13" r="T14" b="T15"/>
                  <a:pathLst>
                    <a:path w="100" h="113">
                      <a:moveTo>
                        <a:pt x="29" y="0"/>
                      </a:moveTo>
                      <a:lnTo>
                        <a:pt x="100" y="113"/>
                      </a:lnTo>
                      <a:lnTo>
                        <a:pt x="0" y="25"/>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89" name="Freeform 531"/>
                <p:cNvSpPr>
                  <a:spLocks/>
                </p:cNvSpPr>
                <p:nvPr/>
              </p:nvSpPr>
              <p:spPr bwMode="auto">
                <a:xfrm>
                  <a:off x="2813" y="1930"/>
                  <a:ext cx="17" cy="18"/>
                </a:xfrm>
                <a:custGeom>
                  <a:avLst/>
                  <a:gdLst>
                    <a:gd name="T0" fmla="*/ 0 w 100"/>
                    <a:gd name="T1" fmla="*/ 0 h 109"/>
                    <a:gd name="T2" fmla="*/ 0 w 100"/>
                    <a:gd name="T3" fmla="*/ 0 h 109"/>
                    <a:gd name="T4" fmla="*/ 0 w 100"/>
                    <a:gd name="T5" fmla="*/ 0 h 109"/>
                    <a:gd name="T6" fmla="*/ 0 w 100"/>
                    <a:gd name="T7" fmla="*/ 0 h 109"/>
                    <a:gd name="T8" fmla="*/ 0 60000 65536"/>
                    <a:gd name="T9" fmla="*/ 0 60000 65536"/>
                    <a:gd name="T10" fmla="*/ 0 60000 65536"/>
                    <a:gd name="T11" fmla="*/ 0 60000 65536"/>
                    <a:gd name="T12" fmla="*/ 0 w 100"/>
                    <a:gd name="T13" fmla="*/ 0 h 109"/>
                    <a:gd name="T14" fmla="*/ 100 w 100"/>
                    <a:gd name="T15" fmla="*/ 109 h 109"/>
                  </a:gdLst>
                  <a:ahLst/>
                  <a:cxnLst>
                    <a:cxn ang="T8">
                      <a:pos x="T0" y="T1"/>
                    </a:cxn>
                    <a:cxn ang="T9">
                      <a:pos x="T2" y="T3"/>
                    </a:cxn>
                    <a:cxn ang="T10">
                      <a:pos x="T4" y="T5"/>
                    </a:cxn>
                    <a:cxn ang="T11">
                      <a:pos x="T6" y="T7"/>
                    </a:cxn>
                  </a:cxnLst>
                  <a:rect l="T12" t="T13" r="T14" b="T15"/>
                  <a:pathLst>
                    <a:path w="100" h="109">
                      <a:moveTo>
                        <a:pt x="100" y="88"/>
                      </a:moveTo>
                      <a:lnTo>
                        <a:pt x="0" y="0"/>
                      </a:lnTo>
                      <a:lnTo>
                        <a:pt x="76" y="109"/>
                      </a:lnTo>
                      <a:lnTo>
                        <a:pt x="100"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0" name="Freeform 532"/>
                <p:cNvSpPr>
                  <a:spLocks/>
                </p:cNvSpPr>
                <p:nvPr/>
              </p:nvSpPr>
              <p:spPr bwMode="auto">
                <a:xfrm>
                  <a:off x="2813" y="1925"/>
                  <a:ext cx="17" cy="23"/>
                </a:xfrm>
                <a:custGeom>
                  <a:avLst/>
                  <a:gdLst>
                    <a:gd name="T0" fmla="*/ 0 w 100"/>
                    <a:gd name="T1" fmla="*/ 0 h 134"/>
                    <a:gd name="T2" fmla="*/ 0 w 100"/>
                    <a:gd name="T3" fmla="*/ 0 h 134"/>
                    <a:gd name="T4" fmla="*/ 0 w 100"/>
                    <a:gd name="T5" fmla="*/ 0 h 134"/>
                    <a:gd name="T6" fmla="*/ 0 w 100"/>
                    <a:gd name="T7" fmla="*/ 0 h 134"/>
                    <a:gd name="T8" fmla="*/ 0 w 100"/>
                    <a:gd name="T9" fmla="*/ 0 h 134"/>
                    <a:gd name="T10" fmla="*/ 0 60000 65536"/>
                    <a:gd name="T11" fmla="*/ 0 60000 65536"/>
                    <a:gd name="T12" fmla="*/ 0 60000 65536"/>
                    <a:gd name="T13" fmla="*/ 0 60000 65536"/>
                    <a:gd name="T14" fmla="*/ 0 60000 65536"/>
                    <a:gd name="T15" fmla="*/ 0 w 100"/>
                    <a:gd name="T16" fmla="*/ 0 h 134"/>
                    <a:gd name="T17" fmla="*/ 100 w 100"/>
                    <a:gd name="T18" fmla="*/ 134 h 134"/>
                  </a:gdLst>
                  <a:ahLst/>
                  <a:cxnLst>
                    <a:cxn ang="T10">
                      <a:pos x="T0" y="T1"/>
                    </a:cxn>
                    <a:cxn ang="T11">
                      <a:pos x="T2" y="T3"/>
                    </a:cxn>
                    <a:cxn ang="T12">
                      <a:pos x="T4" y="T5"/>
                    </a:cxn>
                    <a:cxn ang="T13">
                      <a:pos x="T6" y="T7"/>
                    </a:cxn>
                    <a:cxn ang="T14">
                      <a:pos x="T8" y="T9"/>
                    </a:cxn>
                  </a:cxnLst>
                  <a:rect l="T15" t="T16" r="T17" b="T18"/>
                  <a:pathLst>
                    <a:path w="100" h="134">
                      <a:moveTo>
                        <a:pt x="29" y="0"/>
                      </a:moveTo>
                      <a:lnTo>
                        <a:pt x="100" y="113"/>
                      </a:lnTo>
                      <a:lnTo>
                        <a:pt x="76" y="134"/>
                      </a:lnTo>
                      <a:lnTo>
                        <a:pt x="0" y="25"/>
                      </a:lnTo>
                      <a:lnTo>
                        <a:pt x="2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91" name="Freeform 533"/>
                <p:cNvSpPr>
                  <a:spLocks/>
                </p:cNvSpPr>
                <p:nvPr/>
              </p:nvSpPr>
              <p:spPr bwMode="auto">
                <a:xfrm>
                  <a:off x="2789" y="1939"/>
                  <a:ext cx="28" cy="16"/>
                </a:xfrm>
                <a:custGeom>
                  <a:avLst/>
                  <a:gdLst>
                    <a:gd name="T0" fmla="*/ 0 w 171"/>
                    <a:gd name="T1" fmla="*/ 0 h 100"/>
                    <a:gd name="T2" fmla="*/ 0 w 171"/>
                    <a:gd name="T3" fmla="*/ 0 h 100"/>
                    <a:gd name="T4" fmla="*/ 0 w 171"/>
                    <a:gd name="T5" fmla="*/ 0 h 100"/>
                    <a:gd name="T6" fmla="*/ 0 w 171"/>
                    <a:gd name="T7" fmla="*/ 0 h 100"/>
                    <a:gd name="T8" fmla="*/ 0 60000 65536"/>
                    <a:gd name="T9" fmla="*/ 0 60000 65536"/>
                    <a:gd name="T10" fmla="*/ 0 60000 65536"/>
                    <a:gd name="T11" fmla="*/ 0 60000 65536"/>
                    <a:gd name="T12" fmla="*/ 0 w 171"/>
                    <a:gd name="T13" fmla="*/ 0 h 100"/>
                    <a:gd name="T14" fmla="*/ 171 w 171"/>
                    <a:gd name="T15" fmla="*/ 100 h 100"/>
                  </a:gdLst>
                  <a:ahLst/>
                  <a:cxnLst>
                    <a:cxn ang="T8">
                      <a:pos x="T0" y="T1"/>
                    </a:cxn>
                    <a:cxn ang="T9">
                      <a:pos x="T2" y="T3"/>
                    </a:cxn>
                    <a:cxn ang="T10">
                      <a:pos x="T4" y="T5"/>
                    </a:cxn>
                    <a:cxn ang="T11">
                      <a:pos x="T6" y="T7"/>
                    </a:cxn>
                  </a:cxnLst>
                  <a:rect l="T12" t="T13" r="T14" b="T15"/>
                  <a:pathLst>
                    <a:path w="171" h="100">
                      <a:moveTo>
                        <a:pt x="82" y="0"/>
                      </a:moveTo>
                      <a:lnTo>
                        <a:pt x="171" y="100"/>
                      </a:lnTo>
                      <a:lnTo>
                        <a:pt x="0" y="71"/>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2" name="Freeform 534"/>
                <p:cNvSpPr>
                  <a:spLocks/>
                </p:cNvSpPr>
                <p:nvPr/>
              </p:nvSpPr>
              <p:spPr bwMode="auto">
                <a:xfrm>
                  <a:off x="2789" y="1951"/>
                  <a:ext cx="28" cy="14"/>
                </a:xfrm>
                <a:custGeom>
                  <a:avLst/>
                  <a:gdLst>
                    <a:gd name="T0" fmla="*/ 0 w 171"/>
                    <a:gd name="T1" fmla="*/ 0 h 87"/>
                    <a:gd name="T2" fmla="*/ 0 w 171"/>
                    <a:gd name="T3" fmla="*/ 0 h 87"/>
                    <a:gd name="T4" fmla="*/ 0 w 171"/>
                    <a:gd name="T5" fmla="*/ 0 h 87"/>
                    <a:gd name="T6" fmla="*/ 0 w 171"/>
                    <a:gd name="T7" fmla="*/ 0 h 87"/>
                    <a:gd name="T8" fmla="*/ 0 60000 65536"/>
                    <a:gd name="T9" fmla="*/ 0 60000 65536"/>
                    <a:gd name="T10" fmla="*/ 0 60000 65536"/>
                    <a:gd name="T11" fmla="*/ 0 60000 65536"/>
                    <a:gd name="T12" fmla="*/ 0 w 171"/>
                    <a:gd name="T13" fmla="*/ 0 h 87"/>
                    <a:gd name="T14" fmla="*/ 171 w 171"/>
                    <a:gd name="T15" fmla="*/ 87 h 87"/>
                  </a:gdLst>
                  <a:ahLst/>
                  <a:cxnLst>
                    <a:cxn ang="T8">
                      <a:pos x="T0" y="T1"/>
                    </a:cxn>
                    <a:cxn ang="T9">
                      <a:pos x="T2" y="T3"/>
                    </a:cxn>
                    <a:cxn ang="T10">
                      <a:pos x="T4" y="T5"/>
                    </a:cxn>
                    <a:cxn ang="T11">
                      <a:pos x="T6" y="T7"/>
                    </a:cxn>
                  </a:cxnLst>
                  <a:rect l="T12" t="T13" r="T14" b="T15"/>
                  <a:pathLst>
                    <a:path w="171" h="87">
                      <a:moveTo>
                        <a:pt x="171" y="29"/>
                      </a:moveTo>
                      <a:lnTo>
                        <a:pt x="0" y="0"/>
                      </a:lnTo>
                      <a:lnTo>
                        <a:pt x="104" y="87"/>
                      </a:lnTo>
                      <a:lnTo>
                        <a:pt x="17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3" name="Freeform 535"/>
                <p:cNvSpPr>
                  <a:spLocks/>
                </p:cNvSpPr>
                <p:nvPr/>
              </p:nvSpPr>
              <p:spPr bwMode="auto">
                <a:xfrm>
                  <a:off x="2789" y="1939"/>
                  <a:ext cx="28" cy="26"/>
                </a:xfrm>
                <a:custGeom>
                  <a:avLst/>
                  <a:gdLst>
                    <a:gd name="T0" fmla="*/ 0 w 171"/>
                    <a:gd name="T1" fmla="*/ 0 h 158"/>
                    <a:gd name="T2" fmla="*/ 0 w 171"/>
                    <a:gd name="T3" fmla="*/ 0 h 158"/>
                    <a:gd name="T4" fmla="*/ 0 w 171"/>
                    <a:gd name="T5" fmla="*/ 0 h 158"/>
                    <a:gd name="T6" fmla="*/ 0 w 171"/>
                    <a:gd name="T7" fmla="*/ 0 h 158"/>
                    <a:gd name="T8" fmla="*/ 0 w 171"/>
                    <a:gd name="T9" fmla="*/ 0 h 158"/>
                    <a:gd name="T10" fmla="*/ 0 60000 65536"/>
                    <a:gd name="T11" fmla="*/ 0 60000 65536"/>
                    <a:gd name="T12" fmla="*/ 0 60000 65536"/>
                    <a:gd name="T13" fmla="*/ 0 60000 65536"/>
                    <a:gd name="T14" fmla="*/ 0 60000 65536"/>
                    <a:gd name="T15" fmla="*/ 0 w 171"/>
                    <a:gd name="T16" fmla="*/ 0 h 158"/>
                    <a:gd name="T17" fmla="*/ 171 w 171"/>
                    <a:gd name="T18" fmla="*/ 158 h 158"/>
                  </a:gdLst>
                  <a:ahLst/>
                  <a:cxnLst>
                    <a:cxn ang="T10">
                      <a:pos x="T0" y="T1"/>
                    </a:cxn>
                    <a:cxn ang="T11">
                      <a:pos x="T2" y="T3"/>
                    </a:cxn>
                    <a:cxn ang="T12">
                      <a:pos x="T4" y="T5"/>
                    </a:cxn>
                    <a:cxn ang="T13">
                      <a:pos x="T6" y="T7"/>
                    </a:cxn>
                    <a:cxn ang="T14">
                      <a:pos x="T8" y="T9"/>
                    </a:cxn>
                  </a:cxnLst>
                  <a:rect l="T15" t="T16" r="T17" b="T18"/>
                  <a:pathLst>
                    <a:path w="171" h="158">
                      <a:moveTo>
                        <a:pt x="82" y="0"/>
                      </a:moveTo>
                      <a:lnTo>
                        <a:pt x="171" y="100"/>
                      </a:lnTo>
                      <a:lnTo>
                        <a:pt x="104" y="158"/>
                      </a:lnTo>
                      <a:lnTo>
                        <a:pt x="0" y="71"/>
                      </a:lnTo>
                      <a:lnTo>
                        <a:pt x="82"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94" name="Freeform 536"/>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5" name="Freeform 537"/>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96" name="Freeform 538"/>
                <p:cNvSpPr>
                  <a:spLocks/>
                </p:cNvSpPr>
                <p:nvPr/>
              </p:nvSpPr>
              <p:spPr bwMode="auto">
                <a:xfrm>
                  <a:off x="2956" y="2095"/>
                  <a:ext cx="22" cy="41"/>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132" y="85"/>
                      </a:moveTo>
                      <a:lnTo>
                        <a:pt x="30" y="0"/>
                      </a:lnTo>
                      <a:lnTo>
                        <a:pt x="0" y="244"/>
                      </a:lnTo>
                      <a:lnTo>
                        <a:pt x="132"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7" name="Freeform 539"/>
                <p:cNvSpPr>
                  <a:spLocks/>
                </p:cNvSpPr>
                <p:nvPr/>
              </p:nvSpPr>
              <p:spPr bwMode="auto">
                <a:xfrm>
                  <a:off x="2939" y="2095"/>
                  <a:ext cx="22" cy="41"/>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133" y="0"/>
                      </a:moveTo>
                      <a:lnTo>
                        <a:pt x="103" y="244"/>
                      </a:lnTo>
                      <a:lnTo>
                        <a:pt x="0" y="157"/>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98" name="Freeform 540"/>
                <p:cNvSpPr>
                  <a:spLocks/>
                </p:cNvSpPr>
                <p:nvPr/>
              </p:nvSpPr>
              <p:spPr bwMode="auto">
                <a:xfrm>
                  <a:off x="2939" y="2095"/>
                  <a:ext cx="39" cy="41"/>
                </a:xfrm>
                <a:custGeom>
                  <a:avLst/>
                  <a:gdLst>
                    <a:gd name="T0" fmla="*/ 0 w 235"/>
                    <a:gd name="T1" fmla="*/ 0 h 244"/>
                    <a:gd name="T2" fmla="*/ 0 w 235"/>
                    <a:gd name="T3" fmla="*/ 0 h 244"/>
                    <a:gd name="T4" fmla="*/ 0 w 235"/>
                    <a:gd name="T5" fmla="*/ 0 h 244"/>
                    <a:gd name="T6" fmla="*/ 0 w 235"/>
                    <a:gd name="T7" fmla="*/ 0 h 244"/>
                    <a:gd name="T8" fmla="*/ 0 w 235"/>
                    <a:gd name="T9" fmla="*/ 0 h 244"/>
                    <a:gd name="T10" fmla="*/ 0 60000 65536"/>
                    <a:gd name="T11" fmla="*/ 0 60000 65536"/>
                    <a:gd name="T12" fmla="*/ 0 60000 65536"/>
                    <a:gd name="T13" fmla="*/ 0 60000 65536"/>
                    <a:gd name="T14" fmla="*/ 0 60000 65536"/>
                    <a:gd name="T15" fmla="*/ 0 w 235"/>
                    <a:gd name="T16" fmla="*/ 0 h 244"/>
                    <a:gd name="T17" fmla="*/ 235 w 235"/>
                    <a:gd name="T18" fmla="*/ 244 h 244"/>
                  </a:gdLst>
                  <a:ahLst/>
                  <a:cxnLst>
                    <a:cxn ang="T10">
                      <a:pos x="T0" y="T1"/>
                    </a:cxn>
                    <a:cxn ang="T11">
                      <a:pos x="T2" y="T3"/>
                    </a:cxn>
                    <a:cxn ang="T12">
                      <a:pos x="T4" y="T5"/>
                    </a:cxn>
                    <a:cxn ang="T13">
                      <a:pos x="T6" y="T7"/>
                    </a:cxn>
                    <a:cxn ang="T14">
                      <a:pos x="T8" y="T9"/>
                    </a:cxn>
                  </a:cxnLst>
                  <a:rect l="T15" t="T16" r="T17" b="T18"/>
                  <a:pathLst>
                    <a:path w="235" h="244">
                      <a:moveTo>
                        <a:pt x="235" y="85"/>
                      </a:moveTo>
                      <a:lnTo>
                        <a:pt x="133" y="0"/>
                      </a:lnTo>
                      <a:lnTo>
                        <a:pt x="0" y="157"/>
                      </a:lnTo>
                      <a:lnTo>
                        <a:pt x="103" y="244"/>
                      </a:lnTo>
                      <a:lnTo>
                        <a:pt x="235" y="8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99" name="Freeform 541"/>
                <p:cNvSpPr>
                  <a:spLocks/>
                </p:cNvSpPr>
                <p:nvPr/>
              </p:nvSpPr>
              <p:spPr bwMode="auto">
                <a:xfrm>
                  <a:off x="2929" y="2132"/>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107" y="86"/>
                      </a:moveTo>
                      <a:lnTo>
                        <a:pt x="5" y="0"/>
                      </a:lnTo>
                      <a:lnTo>
                        <a:pt x="0" y="214"/>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0" name="Freeform 542"/>
                <p:cNvSpPr>
                  <a:spLocks/>
                </p:cNvSpPr>
                <p:nvPr/>
              </p:nvSpPr>
              <p:spPr bwMode="auto">
                <a:xfrm>
                  <a:off x="2912" y="2132"/>
                  <a:ext cx="18" cy="36"/>
                </a:xfrm>
                <a:custGeom>
                  <a:avLst/>
                  <a:gdLst>
                    <a:gd name="T0" fmla="*/ 0 w 108"/>
                    <a:gd name="T1" fmla="*/ 0 h 214"/>
                    <a:gd name="T2" fmla="*/ 0 w 108"/>
                    <a:gd name="T3" fmla="*/ 0 h 214"/>
                    <a:gd name="T4" fmla="*/ 0 w 108"/>
                    <a:gd name="T5" fmla="*/ 0 h 214"/>
                    <a:gd name="T6" fmla="*/ 0 w 108"/>
                    <a:gd name="T7" fmla="*/ 0 h 214"/>
                    <a:gd name="T8" fmla="*/ 0 60000 65536"/>
                    <a:gd name="T9" fmla="*/ 0 60000 65536"/>
                    <a:gd name="T10" fmla="*/ 0 60000 65536"/>
                    <a:gd name="T11" fmla="*/ 0 60000 65536"/>
                    <a:gd name="T12" fmla="*/ 0 w 108"/>
                    <a:gd name="T13" fmla="*/ 0 h 214"/>
                    <a:gd name="T14" fmla="*/ 108 w 108"/>
                    <a:gd name="T15" fmla="*/ 214 h 214"/>
                  </a:gdLst>
                  <a:ahLst/>
                  <a:cxnLst>
                    <a:cxn ang="T8">
                      <a:pos x="T0" y="T1"/>
                    </a:cxn>
                    <a:cxn ang="T9">
                      <a:pos x="T2" y="T3"/>
                    </a:cxn>
                    <a:cxn ang="T10">
                      <a:pos x="T4" y="T5"/>
                    </a:cxn>
                    <a:cxn ang="T11">
                      <a:pos x="T6" y="T7"/>
                    </a:cxn>
                  </a:cxnLst>
                  <a:rect l="T12" t="T13" r="T14" b="T15"/>
                  <a:pathLst>
                    <a:path w="108" h="214">
                      <a:moveTo>
                        <a:pt x="108" y="0"/>
                      </a:moveTo>
                      <a:lnTo>
                        <a:pt x="103" y="214"/>
                      </a:lnTo>
                      <a:lnTo>
                        <a:pt x="0" y="128"/>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1" name="Freeform 543"/>
                <p:cNvSpPr>
                  <a:spLocks/>
                </p:cNvSpPr>
                <p:nvPr/>
              </p:nvSpPr>
              <p:spPr bwMode="auto">
                <a:xfrm>
                  <a:off x="2912" y="2132"/>
                  <a:ext cx="35" cy="36"/>
                </a:xfrm>
                <a:custGeom>
                  <a:avLst/>
                  <a:gdLst>
                    <a:gd name="T0" fmla="*/ 0 w 210"/>
                    <a:gd name="T1" fmla="*/ 0 h 214"/>
                    <a:gd name="T2" fmla="*/ 0 w 210"/>
                    <a:gd name="T3" fmla="*/ 0 h 214"/>
                    <a:gd name="T4" fmla="*/ 0 w 210"/>
                    <a:gd name="T5" fmla="*/ 0 h 214"/>
                    <a:gd name="T6" fmla="*/ 0 w 210"/>
                    <a:gd name="T7" fmla="*/ 0 h 214"/>
                    <a:gd name="T8" fmla="*/ 0 w 210"/>
                    <a:gd name="T9" fmla="*/ 0 h 214"/>
                    <a:gd name="T10" fmla="*/ 0 60000 65536"/>
                    <a:gd name="T11" fmla="*/ 0 60000 65536"/>
                    <a:gd name="T12" fmla="*/ 0 60000 65536"/>
                    <a:gd name="T13" fmla="*/ 0 60000 65536"/>
                    <a:gd name="T14" fmla="*/ 0 60000 65536"/>
                    <a:gd name="T15" fmla="*/ 0 w 210"/>
                    <a:gd name="T16" fmla="*/ 0 h 214"/>
                    <a:gd name="T17" fmla="*/ 210 w 210"/>
                    <a:gd name="T18" fmla="*/ 214 h 214"/>
                  </a:gdLst>
                  <a:ahLst/>
                  <a:cxnLst>
                    <a:cxn ang="T10">
                      <a:pos x="T0" y="T1"/>
                    </a:cxn>
                    <a:cxn ang="T11">
                      <a:pos x="T2" y="T3"/>
                    </a:cxn>
                    <a:cxn ang="T12">
                      <a:pos x="T4" y="T5"/>
                    </a:cxn>
                    <a:cxn ang="T13">
                      <a:pos x="T6" y="T7"/>
                    </a:cxn>
                    <a:cxn ang="T14">
                      <a:pos x="T8" y="T9"/>
                    </a:cxn>
                  </a:cxnLst>
                  <a:rect l="T15" t="T16" r="T17" b="T18"/>
                  <a:pathLst>
                    <a:path w="210" h="214">
                      <a:moveTo>
                        <a:pt x="210" y="86"/>
                      </a:moveTo>
                      <a:lnTo>
                        <a:pt x="108" y="0"/>
                      </a:lnTo>
                      <a:lnTo>
                        <a:pt x="0" y="128"/>
                      </a:lnTo>
                      <a:lnTo>
                        <a:pt x="103" y="214"/>
                      </a:lnTo>
                      <a:lnTo>
                        <a:pt x="210"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02" name="Freeform 544"/>
                <p:cNvSpPr>
                  <a:spLocks/>
                </p:cNvSpPr>
                <p:nvPr/>
              </p:nvSpPr>
              <p:spPr bwMode="auto">
                <a:xfrm>
                  <a:off x="2902" y="2164"/>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7"/>
                      </a:moveTo>
                      <a:lnTo>
                        <a:pt x="5" y="0"/>
                      </a:lnTo>
                      <a:lnTo>
                        <a:pt x="0" y="21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3" name="Freeform 545"/>
                <p:cNvSpPr>
                  <a:spLocks/>
                </p:cNvSpPr>
                <p:nvPr/>
              </p:nvSpPr>
              <p:spPr bwMode="auto">
                <a:xfrm>
                  <a:off x="2885" y="2164"/>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4" name="Freeform 546"/>
                <p:cNvSpPr>
                  <a:spLocks/>
                </p:cNvSpPr>
                <p:nvPr/>
              </p:nvSpPr>
              <p:spPr bwMode="auto">
                <a:xfrm>
                  <a:off x="2885" y="2164"/>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7"/>
                      </a:moveTo>
                      <a:lnTo>
                        <a:pt x="108" y="0"/>
                      </a:lnTo>
                      <a:lnTo>
                        <a:pt x="0" y="129"/>
                      </a:lnTo>
                      <a:lnTo>
                        <a:pt x="103" y="215"/>
                      </a:lnTo>
                      <a:lnTo>
                        <a:pt x="211"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05" name="Freeform 547"/>
                <p:cNvSpPr>
                  <a:spLocks/>
                </p:cNvSpPr>
                <p:nvPr/>
              </p:nvSpPr>
              <p:spPr bwMode="auto">
                <a:xfrm>
                  <a:off x="2875" y="2196"/>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6"/>
                      </a:moveTo>
                      <a:lnTo>
                        <a:pt x="5" y="0"/>
                      </a:lnTo>
                      <a:lnTo>
                        <a:pt x="0" y="215"/>
                      </a:lnTo>
                      <a:lnTo>
                        <a:pt x="108"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6" name="Freeform 548"/>
                <p:cNvSpPr>
                  <a:spLocks/>
                </p:cNvSpPr>
                <p:nvPr/>
              </p:nvSpPr>
              <p:spPr bwMode="auto">
                <a:xfrm>
                  <a:off x="2858" y="2196"/>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7" name="Freeform 549"/>
                <p:cNvSpPr>
                  <a:spLocks/>
                </p:cNvSpPr>
                <p:nvPr/>
              </p:nvSpPr>
              <p:spPr bwMode="auto">
                <a:xfrm>
                  <a:off x="2858" y="2196"/>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8" y="0"/>
                      </a:lnTo>
                      <a:lnTo>
                        <a:pt x="0" y="129"/>
                      </a:lnTo>
                      <a:lnTo>
                        <a:pt x="103"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08" name="Freeform 550"/>
                <p:cNvSpPr>
                  <a:spLocks/>
                </p:cNvSpPr>
                <p:nvPr/>
              </p:nvSpPr>
              <p:spPr bwMode="auto">
                <a:xfrm>
                  <a:off x="2848" y="2228"/>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107" y="86"/>
                      </a:moveTo>
                      <a:lnTo>
                        <a:pt x="5" y="0"/>
                      </a:lnTo>
                      <a:lnTo>
                        <a:pt x="0" y="215"/>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09" name="Freeform 551"/>
                <p:cNvSpPr>
                  <a:spLocks/>
                </p:cNvSpPr>
                <p:nvPr/>
              </p:nvSpPr>
              <p:spPr bwMode="auto">
                <a:xfrm>
                  <a:off x="2831" y="2228"/>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109" y="0"/>
                      </a:moveTo>
                      <a:lnTo>
                        <a:pt x="104" y="215"/>
                      </a:lnTo>
                      <a:lnTo>
                        <a:pt x="0" y="128"/>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0" name="Freeform 552"/>
                <p:cNvSpPr>
                  <a:spLocks/>
                </p:cNvSpPr>
                <p:nvPr/>
              </p:nvSpPr>
              <p:spPr bwMode="auto">
                <a:xfrm>
                  <a:off x="2831" y="222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9" y="0"/>
                      </a:lnTo>
                      <a:lnTo>
                        <a:pt x="0" y="128"/>
                      </a:lnTo>
                      <a:lnTo>
                        <a:pt x="104"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11" name="Freeform 553"/>
                <p:cNvSpPr>
                  <a:spLocks/>
                </p:cNvSpPr>
                <p:nvPr/>
              </p:nvSpPr>
              <p:spPr bwMode="auto">
                <a:xfrm>
                  <a:off x="2821" y="2260"/>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107" y="86"/>
                      </a:moveTo>
                      <a:lnTo>
                        <a:pt x="5" y="0"/>
                      </a:lnTo>
                      <a:lnTo>
                        <a:pt x="0" y="214"/>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2" name="Freeform 554"/>
                <p:cNvSpPr>
                  <a:spLocks/>
                </p:cNvSpPr>
                <p:nvPr/>
              </p:nvSpPr>
              <p:spPr bwMode="auto">
                <a:xfrm>
                  <a:off x="2804" y="2260"/>
                  <a:ext cx="18" cy="36"/>
                </a:xfrm>
                <a:custGeom>
                  <a:avLst/>
                  <a:gdLst>
                    <a:gd name="T0" fmla="*/ 0 w 108"/>
                    <a:gd name="T1" fmla="*/ 0 h 214"/>
                    <a:gd name="T2" fmla="*/ 0 w 108"/>
                    <a:gd name="T3" fmla="*/ 0 h 214"/>
                    <a:gd name="T4" fmla="*/ 0 w 108"/>
                    <a:gd name="T5" fmla="*/ 0 h 214"/>
                    <a:gd name="T6" fmla="*/ 0 w 108"/>
                    <a:gd name="T7" fmla="*/ 0 h 214"/>
                    <a:gd name="T8" fmla="*/ 0 60000 65536"/>
                    <a:gd name="T9" fmla="*/ 0 60000 65536"/>
                    <a:gd name="T10" fmla="*/ 0 60000 65536"/>
                    <a:gd name="T11" fmla="*/ 0 60000 65536"/>
                    <a:gd name="T12" fmla="*/ 0 w 108"/>
                    <a:gd name="T13" fmla="*/ 0 h 214"/>
                    <a:gd name="T14" fmla="*/ 108 w 108"/>
                    <a:gd name="T15" fmla="*/ 214 h 214"/>
                  </a:gdLst>
                  <a:ahLst/>
                  <a:cxnLst>
                    <a:cxn ang="T8">
                      <a:pos x="T0" y="T1"/>
                    </a:cxn>
                    <a:cxn ang="T9">
                      <a:pos x="T2" y="T3"/>
                    </a:cxn>
                    <a:cxn ang="T10">
                      <a:pos x="T4" y="T5"/>
                    </a:cxn>
                    <a:cxn ang="T11">
                      <a:pos x="T6" y="T7"/>
                    </a:cxn>
                  </a:cxnLst>
                  <a:rect l="T12" t="T13" r="T14" b="T15"/>
                  <a:pathLst>
                    <a:path w="108" h="214">
                      <a:moveTo>
                        <a:pt x="108" y="0"/>
                      </a:moveTo>
                      <a:lnTo>
                        <a:pt x="103" y="214"/>
                      </a:lnTo>
                      <a:lnTo>
                        <a:pt x="0" y="128"/>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3" name="Freeform 555"/>
                <p:cNvSpPr>
                  <a:spLocks/>
                </p:cNvSpPr>
                <p:nvPr/>
              </p:nvSpPr>
              <p:spPr bwMode="auto">
                <a:xfrm>
                  <a:off x="2804" y="2260"/>
                  <a:ext cx="35" cy="36"/>
                </a:xfrm>
                <a:custGeom>
                  <a:avLst/>
                  <a:gdLst>
                    <a:gd name="T0" fmla="*/ 0 w 210"/>
                    <a:gd name="T1" fmla="*/ 0 h 214"/>
                    <a:gd name="T2" fmla="*/ 0 w 210"/>
                    <a:gd name="T3" fmla="*/ 0 h 214"/>
                    <a:gd name="T4" fmla="*/ 0 w 210"/>
                    <a:gd name="T5" fmla="*/ 0 h 214"/>
                    <a:gd name="T6" fmla="*/ 0 w 210"/>
                    <a:gd name="T7" fmla="*/ 0 h 214"/>
                    <a:gd name="T8" fmla="*/ 0 w 210"/>
                    <a:gd name="T9" fmla="*/ 0 h 214"/>
                    <a:gd name="T10" fmla="*/ 0 60000 65536"/>
                    <a:gd name="T11" fmla="*/ 0 60000 65536"/>
                    <a:gd name="T12" fmla="*/ 0 60000 65536"/>
                    <a:gd name="T13" fmla="*/ 0 60000 65536"/>
                    <a:gd name="T14" fmla="*/ 0 60000 65536"/>
                    <a:gd name="T15" fmla="*/ 0 w 210"/>
                    <a:gd name="T16" fmla="*/ 0 h 214"/>
                    <a:gd name="T17" fmla="*/ 210 w 210"/>
                    <a:gd name="T18" fmla="*/ 214 h 214"/>
                  </a:gdLst>
                  <a:ahLst/>
                  <a:cxnLst>
                    <a:cxn ang="T10">
                      <a:pos x="T0" y="T1"/>
                    </a:cxn>
                    <a:cxn ang="T11">
                      <a:pos x="T2" y="T3"/>
                    </a:cxn>
                    <a:cxn ang="T12">
                      <a:pos x="T4" y="T5"/>
                    </a:cxn>
                    <a:cxn ang="T13">
                      <a:pos x="T6" y="T7"/>
                    </a:cxn>
                    <a:cxn ang="T14">
                      <a:pos x="T8" y="T9"/>
                    </a:cxn>
                  </a:cxnLst>
                  <a:rect l="T15" t="T16" r="T17" b="T18"/>
                  <a:pathLst>
                    <a:path w="210" h="214">
                      <a:moveTo>
                        <a:pt x="210" y="86"/>
                      </a:moveTo>
                      <a:lnTo>
                        <a:pt x="108" y="0"/>
                      </a:lnTo>
                      <a:lnTo>
                        <a:pt x="0" y="128"/>
                      </a:lnTo>
                      <a:lnTo>
                        <a:pt x="103" y="214"/>
                      </a:lnTo>
                      <a:lnTo>
                        <a:pt x="210"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14" name="Freeform 556"/>
                <p:cNvSpPr>
                  <a:spLocks/>
                </p:cNvSpPr>
                <p:nvPr/>
              </p:nvSpPr>
              <p:spPr bwMode="auto">
                <a:xfrm>
                  <a:off x="2794" y="2293"/>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87"/>
                      </a:moveTo>
                      <a:lnTo>
                        <a:pt x="5" y="0"/>
                      </a:lnTo>
                      <a:lnTo>
                        <a:pt x="0" y="215"/>
                      </a:lnTo>
                      <a:lnTo>
                        <a:pt x="108"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5" name="Freeform 557"/>
                <p:cNvSpPr>
                  <a:spLocks/>
                </p:cNvSpPr>
                <p:nvPr/>
              </p:nvSpPr>
              <p:spPr bwMode="auto">
                <a:xfrm>
                  <a:off x="2777" y="2293"/>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108" y="0"/>
                      </a:moveTo>
                      <a:lnTo>
                        <a:pt x="103" y="215"/>
                      </a:lnTo>
                      <a:lnTo>
                        <a:pt x="0" y="129"/>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6" name="Freeform 558"/>
                <p:cNvSpPr>
                  <a:spLocks/>
                </p:cNvSpPr>
                <p:nvPr/>
              </p:nvSpPr>
              <p:spPr bwMode="auto">
                <a:xfrm>
                  <a:off x="2777" y="2293"/>
                  <a:ext cx="35" cy="35"/>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7"/>
                      </a:moveTo>
                      <a:lnTo>
                        <a:pt x="108" y="0"/>
                      </a:lnTo>
                      <a:lnTo>
                        <a:pt x="0" y="129"/>
                      </a:lnTo>
                      <a:lnTo>
                        <a:pt x="103" y="215"/>
                      </a:lnTo>
                      <a:lnTo>
                        <a:pt x="211"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17" name="Freeform 559"/>
                <p:cNvSpPr>
                  <a:spLocks/>
                </p:cNvSpPr>
                <p:nvPr/>
              </p:nvSpPr>
              <p:spPr bwMode="auto">
                <a:xfrm>
                  <a:off x="2767" y="2325"/>
                  <a:ext cx="18" cy="35"/>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107" y="86"/>
                      </a:moveTo>
                      <a:lnTo>
                        <a:pt x="5" y="0"/>
                      </a:lnTo>
                      <a:lnTo>
                        <a:pt x="0" y="215"/>
                      </a:lnTo>
                      <a:lnTo>
                        <a:pt x="107"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8" name="Freeform 560"/>
                <p:cNvSpPr>
                  <a:spLocks/>
                </p:cNvSpPr>
                <p:nvPr/>
              </p:nvSpPr>
              <p:spPr bwMode="auto">
                <a:xfrm>
                  <a:off x="2750" y="2325"/>
                  <a:ext cx="18" cy="35"/>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109" y="0"/>
                      </a:moveTo>
                      <a:lnTo>
                        <a:pt x="104" y="215"/>
                      </a:lnTo>
                      <a:lnTo>
                        <a:pt x="0" y="129"/>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19" name="Freeform 561"/>
                <p:cNvSpPr>
                  <a:spLocks/>
                </p:cNvSpPr>
                <p:nvPr/>
              </p:nvSpPr>
              <p:spPr bwMode="auto">
                <a:xfrm>
                  <a:off x="2750" y="2325"/>
                  <a:ext cx="35" cy="35"/>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211" y="86"/>
                      </a:moveTo>
                      <a:lnTo>
                        <a:pt x="109" y="0"/>
                      </a:lnTo>
                      <a:lnTo>
                        <a:pt x="0" y="129"/>
                      </a:lnTo>
                      <a:lnTo>
                        <a:pt x="104" y="215"/>
                      </a:lnTo>
                      <a:lnTo>
                        <a:pt x="211"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20" name="Freeform 562"/>
                <p:cNvSpPr>
                  <a:spLocks/>
                </p:cNvSpPr>
                <p:nvPr/>
              </p:nvSpPr>
              <p:spPr bwMode="auto">
                <a:xfrm>
                  <a:off x="2736" y="2357"/>
                  <a:ext cx="22" cy="41"/>
                </a:xfrm>
                <a:custGeom>
                  <a:avLst/>
                  <a:gdLst>
                    <a:gd name="T0" fmla="*/ 0 w 132"/>
                    <a:gd name="T1" fmla="*/ 0 h 245"/>
                    <a:gd name="T2" fmla="*/ 0 w 132"/>
                    <a:gd name="T3" fmla="*/ 0 h 245"/>
                    <a:gd name="T4" fmla="*/ 0 w 132"/>
                    <a:gd name="T5" fmla="*/ 0 h 245"/>
                    <a:gd name="T6" fmla="*/ 0 w 132"/>
                    <a:gd name="T7" fmla="*/ 0 h 245"/>
                    <a:gd name="T8" fmla="*/ 0 60000 65536"/>
                    <a:gd name="T9" fmla="*/ 0 60000 65536"/>
                    <a:gd name="T10" fmla="*/ 0 60000 65536"/>
                    <a:gd name="T11" fmla="*/ 0 60000 65536"/>
                    <a:gd name="T12" fmla="*/ 0 w 132"/>
                    <a:gd name="T13" fmla="*/ 0 h 245"/>
                    <a:gd name="T14" fmla="*/ 132 w 132"/>
                    <a:gd name="T15" fmla="*/ 245 h 245"/>
                  </a:gdLst>
                  <a:ahLst/>
                  <a:cxnLst>
                    <a:cxn ang="T8">
                      <a:pos x="T0" y="T1"/>
                    </a:cxn>
                    <a:cxn ang="T9">
                      <a:pos x="T2" y="T3"/>
                    </a:cxn>
                    <a:cxn ang="T10">
                      <a:pos x="T4" y="T5"/>
                    </a:cxn>
                    <a:cxn ang="T11">
                      <a:pos x="T6" y="T7"/>
                    </a:cxn>
                  </a:cxnLst>
                  <a:rect l="T12" t="T13" r="T14" b="T15"/>
                  <a:pathLst>
                    <a:path w="132" h="245">
                      <a:moveTo>
                        <a:pt x="132" y="86"/>
                      </a:moveTo>
                      <a:lnTo>
                        <a:pt x="30" y="0"/>
                      </a:lnTo>
                      <a:lnTo>
                        <a:pt x="0" y="245"/>
                      </a:lnTo>
                      <a:lnTo>
                        <a:pt x="13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1" name="Freeform 563"/>
                <p:cNvSpPr>
                  <a:spLocks/>
                </p:cNvSpPr>
                <p:nvPr/>
              </p:nvSpPr>
              <p:spPr bwMode="auto">
                <a:xfrm>
                  <a:off x="2719" y="2357"/>
                  <a:ext cx="22" cy="41"/>
                </a:xfrm>
                <a:custGeom>
                  <a:avLst/>
                  <a:gdLst>
                    <a:gd name="T0" fmla="*/ 0 w 134"/>
                    <a:gd name="T1" fmla="*/ 0 h 245"/>
                    <a:gd name="T2" fmla="*/ 0 w 134"/>
                    <a:gd name="T3" fmla="*/ 0 h 245"/>
                    <a:gd name="T4" fmla="*/ 0 w 134"/>
                    <a:gd name="T5" fmla="*/ 0 h 245"/>
                    <a:gd name="T6" fmla="*/ 0 w 134"/>
                    <a:gd name="T7" fmla="*/ 0 h 245"/>
                    <a:gd name="T8" fmla="*/ 0 60000 65536"/>
                    <a:gd name="T9" fmla="*/ 0 60000 65536"/>
                    <a:gd name="T10" fmla="*/ 0 60000 65536"/>
                    <a:gd name="T11" fmla="*/ 0 60000 65536"/>
                    <a:gd name="T12" fmla="*/ 0 w 134"/>
                    <a:gd name="T13" fmla="*/ 0 h 245"/>
                    <a:gd name="T14" fmla="*/ 134 w 134"/>
                    <a:gd name="T15" fmla="*/ 245 h 245"/>
                  </a:gdLst>
                  <a:ahLst/>
                  <a:cxnLst>
                    <a:cxn ang="T8">
                      <a:pos x="T0" y="T1"/>
                    </a:cxn>
                    <a:cxn ang="T9">
                      <a:pos x="T2" y="T3"/>
                    </a:cxn>
                    <a:cxn ang="T10">
                      <a:pos x="T4" y="T5"/>
                    </a:cxn>
                    <a:cxn ang="T11">
                      <a:pos x="T6" y="T7"/>
                    </a:cxn>
                  </a:cxnLst>
                  <a:rect l="T12" t="T13" r="T14" b="T15"/>
                  <a:pathLst>
                    <a:path w="134" h="245">
                      <a:moveTo>
                        <a:pt x="134" y="0"/>
                      </a:moveTo>
                      <a:lnTo>
                        <a:pt x="104" y="245"/>
                      </a:lnTo>
                      <a:lnTo>
                        <a:pt x="0" y="158"/>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2" name="Freeform 564"/>
                <p:cNvSpPr>
                  <a:spLocks/>
                </p:cNvSpPr>
                <p:nvPr/>
              </p:nvSpPr>
              <p:spPr bwMode="auto">
                <a:xfrm>
                  <a:off x="2719" y="2357"/>
                  <a:ext cx="39" cy="41"/>
                </a:xfrm>
                <a:custGeom>
                  <a:avLst/>
                  <a:gdLst>
                    <a:gd name="T0" fmla="*/ 0 w 236"/>
                    <a:gd name="T1" fmla="*/ 0 h 245"/>
                    <a:gd name="T2" fmla="*/ 0 w 236"/>
                    <a:gd name="T3" fmla="*/ 0 h 245"/>
                    <a:gd name="T4" fmla="*/ 0 w 236"/>
                    <a:gd name="T5" fmla="*/ 0 h 245"/>
                    <a:gd name="T6" fmla="*/ 0 w 236"/>
                    <a:gd name="T7" fmla="*/ 0 h 245"/>
                    <a:gd name="T8" fmla="*/ 0 w 236"/>
                    <a:gd name="T9" fmla="*/ 0 h 245"/>
                    <a:gd name="T10" fmla="*/ 0 60000 65536"/>
                    <a:gd name="T11" fmla="*/ 0 60000 65536"/>
                    <a:gd name="T12" fmla="*/ 0 60000 65536"/>
                    <a:gd name="T13" fmla="*/ 0 60000 65536"/>
                    <a:gd name="T14" fmla="*/ 0 60000 65536"/>
                    <a:gd name="T15" fmla="*/ 0 w 236"/>
                    <a:gd name="T16" fmla="*/ 0 h 245"/>
                    <a:gd name="T17" fmla="*/ 236 w 236"/>
                    <a:gd name="T18" fmla="*/ 245 h 245"/>
                  </a:gdLst>
                  <a:ahLst/>
                  <a:cxnLst>
                    <a:cxn ang="T10">
                      <a:pos x="T0" y="T1"/>
                    </a:cxn>
                    <a:cxn ang="T11">
                      <a:pos x="T2" y="T3"/>
                    </a:cxn>
                    <a:cxn ang="T12">
                      <a:pos x="T4" y="T5"/>
                    </a:cxn>
                    <a:cxn ang="T13">
                      <a:pos x="T6" y="T7"/>
                    </a:cxn>
                    <a:cxn ang="T14">
                      <a:pos x="T8" y="T9"/>
                    </a:cxn>
                  </a:cxnLst>
                  <a:rect l="T15" t="T16" r="T17" b="T18"/>
                  <a:pathLst>
                    <a:path w="236" h="245">
                      <a:moveTo>
                        <a:pt x="236" y="86"/>
                      </a:moveTo>
                      <a:lnTo>
                        <a:pt x="134" y="0"/>
                      </a:lnTo>
                      <a:lnTo>
                        <a:pt x="0" y="158"/>
                      </a:lnTo>
                      <a:lnTo>
                        <a:pt x="104" y="245"/>
                      </a:lnTo>
                      <a:lnTo>
                        <a:pt x="236" y="8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23" name="Freeform 565"/>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4" name="Freeform 566"/>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25" name="Freeform 567"/>
                <p:cNvSpPr>
                  <a:spLocks/>
                </p:cNvSpPr>
                <p:nvPr/>
              </p:nvSpPr>
              <p:spPr bwMode="auto">
                <a:xfrm>
                  <a:off x="2538" y="2239"/>
                  <a:ext cx="26" cy="16"/>
                </a:xfrm>
                <a:custGeom>
                  <a:avLst/>
                  <a:gdLst>
                    <a:gd name="T0" fmla="*/ 0 w 160"/>
                    <a:gd name="T1" fmla="*/ 0 h 93"/>
                    <a:gd name="T2" fmla="*/ 0 w 160"/>
                    <a:gd name="T3" fmla="*/ 0 h 93"/>
                    <a:gd name="T4" fmla="*/ 0 w 160"/>
                    <a:gd name="T5" fmla="*/ 0 h 93"/>
                    <a:gd name="T6" fmla="*/ 0 w 160"/>
                    <a:gd name="T7" fmla="*/ 0 h 93"/>
                    <a:gd name="T8" fmla="*/ 0 60000 65536"/>
                    <a:gd name="T9" fmla="*/ 0 60000 65536"/>
                    <a:gd name="T10" fmla="*/ 0 60000 65536"/>
                    <a:gd name="T11" fmla="*/ 0 60000 65536"/>
                    <a:gd name="T12" fmla="*/ 0 w 160"/>
                    <a:gd name="T13" fmla="*/ 0 h 93"/>
                    <a:gd name="T14" fmla="*/ 160 w 160"/>
                    <a:gd name="T15" fmla="*/ 93 h 93"/>
                  </a:gdLst>
                  <a:ahLst/>
                  <a:cxnLst>
                    <a:cxn ang="T8">
                      <a:pos x="T0" y="T1"/>
                    </a:cxn>
                    <a:cxn ang="T9">
                      <a:pos x="T2" y="T3"/>
                    </a:cxn>
                    <a:cxn ang="T10">
                      <a:pos x="T4" y="T5"/>
                    </a:cxn>
                    <a:cxn ang="T11">
                      <a:pos x="T6" y="T7"/>
                    </a:cxn>
                  </a:cxnLst>
                  <a:rect l="T12" t="T13" r="T14" b="T15"/>
                  <a:pathLst>
                    <a:path w="160" h="93">
                      <a:moveTo>
                        <a:pt x="57" y="0"/>
                      </a:moveTo>
                      <a:lnTo>
                        <a:pt x="160" y="86"/>
                      </a:lnTo>
                      <a:lnTo>
                        <a:pt x="0" y="93"/>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6" name="Freeform 568"/>
                <p:cNvSpPr>
                  <a:spLocks/>
                </p:cNvSpPr>
                <p:nvPr/>
              </p:nvSpPr>
              <p:spPr bwMode="auto">
                <a:xfrm>
                  <a:off x="2538" y="2253"/>
                  <a:ext cx="26" cy="13"/>
                </a:xfrm>
                <a:custGeom>
                  <a:avLst/>
                  <a:gdLst>
                    <a:gd name="T0" fmla="*/ 0 w 160"/>
                    <a:gd name="T1" fmla="*/ 0 h 77"/>
                    <a:gd name="T2" fmla="*/ 0 w 160"/>
                    <a:gd name="T3" fmla="*/ 0 h 77"/>
                    <a:gd name="T4" fmla="*/ 0 w 160"/>
                    <a:gd name="T5" fmla="*/ 0 h 77"/>
                    <a:gd name="T6" fmla="*/ 0 w 160"/>
                    <a:gd name="T7" fmla="*/ 0 h 77"/>
                    <a:gd name="T8" fmla="*/ 0 60000 65536"/>
                    <a:gd name="T9" fmla="*/ 0 60000 65536"/>
                    <a:gd name="T10" fmla="*/ 0 60000 65536"/>
                    <a:gd name="T11" fmla="*/ 0 60000 65536"/>
                    <a:gd name="T12" fmla="*/ 0 w 160"/>
                    <a:gd name="T13" fmla="*/ 0 h 77"/>
                    <a:gd name="T14" fmla="*/ 160 w 160"/>
                    <a:gd name="T15" fmla="*/ 77 h 77"/>
                  </a:gdLst>
                  <a:ahLst/>
                  <a:cxnLst>
                    <a:cxn ang="T8">
                      <a:pos x="T0" y="T1"/>
                    </a:cxn>
                    <a:cxn ang="T9">
                      <a:pos x="T2" y="T3"/>
                    </a:cxn>
                    <a:cxn ang="T10">
                      <a:pos x="T4" y="T5"/>
                    </a:cxn>
                    <a:cxn ang="T11">
                      <a:pos x="T6" y="T7"/>
                    </a:cxn>
                  </a:cxnLst>
                  <a:rect l="T12" t="T13" r="T14" b="T15"/>
                  <a:pathLst>
                    <a:path w="160" h="77">
                      <a:moveTo>
                        <a:pt x="160" y="0"/>
                      </a:moveTo>
                      <a:lnTo>
                        <a:pt x="0" y="7"/>
                      </a:lnTo>
                      <a:lnTo>
                        <a:pt x="114" y="77"/>
                      </a:lnTo>
                      <a:lnTo>
                        <a:pt x="1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7" name="Freeform 569"/>
                <p:cNvSpPr>
                  <a:spLocks/>
                </p:cNvSpPr>
                <p:nvPr/>
              </p:nvSpPr>
              <p:spPr bwMode="auto">
                <a:xfrm>
                  <a:off x="2538" y="2239"/>
                  <a:ext cx="26" cy="27"/>
                </a:xfrm>
                <a:custGeom>
                  <a:avLst/>
                  <a:gdLst>
                    <a:gd name="T0" fmla="*/ 0 w 160"/>
                    <a:gd name="T1" fmla="*/ 0 h 163"/>
                    <a:gd name="T2" fmla="*/ 0 w 160"/>
                    <a:gd name="T3" fmla="*/ 0 h 163"/>
                    <a:gd name="T4" fmla="*/ 0 w 160"/>
                    <a:gd name="T5" fmla="*/ 0 h 163"/>
                    <a:gd name="T6" fmla="*/ 0 w 160"/>
                    <a:gd name="T7" fmla="*/ 0 h 163"/>
                    <a:gd name="T8" fmla="*/ 0 w 160"/>
                    <a:gd name="T9" fmla="*/ 0 h 163"/>
                    <a:gd name="T10" fmla="*/ 0 60000 65536"/>
                    <a:gd name="T11" fmla="*/ 0 60000 65536"/>
                    <a:gd name="T12" fmla="*/ 0 60000 65536"/>
                    <a:gd name="T13" fmla="*/ 0 60000 65536"/>
                    <a:gd name="T14" fmla="*/ 0 60000 65536"/>
                    <a:gd name="T15" fmla="*/ 0 w 160"/>
                    <a:gd name="T16" fmla="*/ 0 h 163"/>
                    <a:gd name="T17" fmla="*/ 160 w 160"/>
                    <a:gd name="T18" fmla="*/ 163 h 163"/>
                  </a:gdLst>
                  <a:ahLst/>
                  <a:cxnLst>
                    <a:cxn ang="T10">
                      <a:pos x="T0" y="T1"/>
                    </a:cxn>
                    <a:cxn ang="T11">
                      <a:pos x="T2" y="T3"/>
                    </a:cxn>
                    <a:cxn ang="T12">
                      <a:pos x="T4" y="T5"/>
                    </a:cxn>
                    <a:cxn ang="T13">
                      <a:pos x="T6" y="T7"/>
                    </a:cxn>
                    <a:cxn ang="T14">
                      <a:pos x="T8" y="T9"/>
                    </a:cxn>
                  </a:cxnLst>
                  <a:rect l="T15" t="T16" r="T17" b="T18"/>
                  <a:pathLst>
                    <a:path w="160" h="163">
                      <a:moveTo>
                        <a:pt x="57" y="0"/>
                      </a:moveTo>
                      <a:lnTo>
                        <a:pt x="160" y="86"/>
                      </a:lnTo>
                      <a:lnTo>
                        <a:pt x="114" y="163"/>
                      </a:lnTo>
                      <a:lnTo>
                        <a:pt x="0" y="93"/>
                      </a:lnTo>
                      <a:lnTo>
                        <a:pt x="5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28" name="Freeform 570"/>
                <p:cNvSpPr>
                  <a:spLocks/>
                </p:cNvSpPr>
                <p:nvPr/>
              </p:nvSpPr>
              <p:spPr bwMode="auto">
                <a:xfrm>
                  <a:off x="2527" y="2267"/>
                  <a:ext cx="24" cy="9"/>
                </a:xfrm>
                <a:custGeom>
                  <a:avLst/>
                  <a:gdLst>
                    <a:gd name="T0" fmla="*/ 0 w 142"/>
                    <a:gd name="T1" fmla="*/ 0 h 56"/>
                    <a:gd name="T2" fmla="*/ 0 w 142"/>
                    <a:gd name="T3" fmla="*/ 0 h 56"/>
                    <a:gd name="T4" fmla="*/ 0 w 142"/>
                    <a:gd name="T5" fmla="*/ 0 h 56"/>
                    <a:gd name="T6" fmla="*/ 0 w 142"/>
                    <a:gd name="T7" fmla="*/ 0 h 56"/>
                    <a:gd name="T8" fmla="*/ 0 60000 65536"/>
                    <a:gd name="T9" fmla="*/ 0 60000 65536"/>
                    <a:gd name="T10" fmla="*/ 0 60000 65536"/>
                    <a:gd name="T11" fmla="*/ 0 60000 65536"/>
                    <a:gd name="T12" fmla="*/ 0 w 142"/>
                    <a:gd name="T13" fmla="*/ 0 h 56"/>
                    <a:gd name="T14" fmla="*/ 142 w 142"/>
                    <a:gd name="T15" fmla="*/ 56 h 56"/>
                  </a:gdLst>
                  <a:ahLst/>
                  <a:cxnLst>
                    <a:cxn ang="T8">
                      <a:pos x="T0" y="T1"/>
                    </a:cxn>
                    <a:cxn ang="T9">
                      <a:pos x="T2" y="T3"/>
                    </a:cxn>
                    <a:cxn ang="T10">
                      <a:pos x="T4" y="T5"/>
                    </a:cxn>
                    <a:cxn ang="T11">
                      <a:pos x="T6" y="T7"/>
                    </a:cxn>
                  </a:cxnLst>
                  <a:rect l="T12" t="T13" r="T14" b="T15"/>
                  <a:pathLst>
                    <a:path w="142" h="56">
                      <a:moveTo>
                        <a:pt x="20" y="0"/>
                      </a:moveTo>
                      <a:lnTo>
                        <a:pt x="142" y="56"/>
                      </a:lnTo>
                      <a:lnTo>
                        <a:pt x="0" y="33"/>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29" name="Freeform 571"/>
                <p:cNvSpPr>
                  <a:spLocks/>
                </p:cNvSpPr>
                <p:nvPr/>
              </p:nvSpPr>
              <p:spPr bwMode="auto">
                <a:xfrm>
                  <a:off x="2527" y="2272"/>
                  <a:ext cx="24" cy="9"/>
                </a:xfrm>
                <a:custGeom>
                  <a:avLst/>
                  <a:gdLst>
                    <a:gd name="T0" fmla="*/ 0 w 142"/>
                    <a:gd name="T1" fmla="*/ 0 h 50"/>
                    <a:gd name="T2" fmla="*/ 0 w 142"/>
                    <a:gd name="T3" fmla="*/ 0 h 50"/>
                    <a:gd name="T4" fmla="*/ 0 w 142"/>
                    <a:gd name="T5" fmla="*/ 0 h 50"/>
                    <a:gd name="T6" fmla="*/ 0 w 142"/>
                    <a:gd name="T7" fmla="*/ 0 h 50"/>
                    <a:gd name="T8" fmla="*/ 0 60000 65536"/>
                    <a:gd name="T9" fmla="*/ 0 60000 65536"/>
                    <a:gd name="T10" fmla="*/ 0 60000 65536"/>
                    <a:gd name="T11" fmla="*/ 0 60000 65536"/>
                    <a:gd name="T12" fmla="*/ 0 w 142"/>
                    <a:gd name="T13" fmla="*/ 0 h 50"/>
                    <a:gd name="T14" fmla="*/ 142 w 142"/>
                    <a:gd name="T15" fmla="*/ 50 h 50"/>
                  </a:gdLst>
                  <a:ahLst/>
                  <a:cxnLst>
                    <a:cxn ang="T8">
                      <a:pos x="T0" y="T1"/>
                    </a:cxn>
                    <a:cxn ang="T9">
                      <a:pos x="T2" y="T3"/>
                    </a:cxn>
                    <a:cxn ang="T10">
                      <a:pos x="T4" y="T5"/>
                    </a:cxn>
                    <a:cxn ang="T11">
                      <a:pos x="T6" y="T7"/>
                    </a:cxn>
                  </a:cxnLst>
                  <a:rect l="T12" t="T13" r="T14" b="T15"/>
                  <a:pathLst>
                    <a:path w="142" h="50">
                      <a:moveTo>
                        <a:pt x="142" y="23"/>
                      </a:moveTo>
                      <a:lnTo>
                        <a:pt x="0" y="0"/>
                      </a:lnTo>
                      <a:lnTo>
                        <a:pt x="125" y="50"/>
                      </a:lnTo>
                      <a:lnTo>
                        <a:pt x="14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0" name="Freeform 572"/>
                <p:cNvSpPr>
                  <a:spLocks/>
                </p:cNvSpPr>
                <p:nvPr/>
              </p:nvSpPr>
              <p:spPr bwMode="auto">
                <a:xfrm>
                  <a:off x="2527" y="2267"/>
                  <a:ext cx="24" cy="14"/>
                </a:xfrm>
                <a:custGeom>
                  <a:avLst/>
                  <a:gdLst>
                    <a:gd name="T0" fmla="*/ 0 w 142"/>
                    <a:gd name="T1" fmla="*/ 0 h 83"/>
                    <a:gd name="T2" fmla="*/ 0 w 142"/>
                    <a:gd name="T3" fmla="*/ 0 h 83"/>
                    <a:gd name="T4" fmla="*/ 0 w 142"/>
                    <a:gd name="T5" fmla="*/ 0 h 83"/>
                    <a:gd name="T6" fmla="*/ 0 w 142"/>
                    <a:gd name="T7" fmla="*/ 0 h 83"/>
                    <a:gd name="T8" fmla="*/ 0 w 142"/>
                    <a:gd name="T9" fmla="*/ 0 h 83"/>
                    <a:gd name="T10" fmla="*/ 0 60000 65536"/>
                    <a:gd name="T11" fmla="*/ 0 60000 65536"/>
                    <a:gd name="T12" fmla="*/ 0 60000 65536"/>
                    <a:gd name="T13" fmla="*/ 0 60000 65536"/>
                    <a:gd name="T14" fmla="*/ 0 60000 65536"/>
                    <a:gd name="T15" fmla="*/ 0 w 142"/>
                    <a:gd name="T16" fmla="*/ 0 h 83"/>
                    <a:gd name="T17" fmla="*/ 142 w 142"/>
                    <a:gd name="T18" fmla="*/ 83 h 83"/>
                  </a:gdLst>
                  <a:ahLst/>
                  <a:cxnLst>
                    <a:cxn ang="T10">
                      <a:pos x="T0" y="T1"/>
                    </a:cxn>
                    <a:cxn ang="T11">
                      <a:pos x="T2" y="T3"/>
                    </a:cxn>
                    <a:cxn ang="T12">
                      <a:pos x="T4" y="T5"/>
                    </a:cxn>
                    <a:cxn ang="T13">
                      <a:pos x="T6" y="T7"/>
                    </a:cxn>
                    <a:cxn ang="T14">
                      <a:pos x="T8" y="T9"/>
                    </a:cxn>
                  </a:cxnLst>
                  <a:rect l="T15" t="T16" r="T17" b="T18"/>
                  <a:pathLst>
                    <a:path w="142" h="83">
                      <a:moveTo>
                        <a:pt x="20" y="0"/>
                      </a:moveTo>
                      <a:lnTo>
                        <a:pt x="142" y="56"/>
                      </a:lnTo>
                      <a:lnTo>
                        <a:pt x="125" y="83"/>
                      </a:lnTo>
                      <a:lnTo>
                        <a:pt x="0" y="33"/>
                      </a:lnTo>
                      <a:lnTo>
                        <a:pt x="2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31" name="Freeform 573"/>
                <p:cNvSpPr>
                  <a:spLocks/>
                </p:cNvSpPr>
                <p:nvPr/>
              </p:nvSpPr>
              <p:spPr bwMode="auto">
                <a:xfrm>
                  <a:off x="2523" y="2272"/>
                  <a:ext cx="25" cy="21"/>
                </a:xfrm>
                <a:custGeom>
                  <a:avLst/>
                  <a:gdLst>
                    <a:gd name="T0" fmla="*/ 0 w 153"/>
                    <a:gd name="T1" fmla="*/ 0 h 125"/>
                    <a:gd name="T2" fmla="*/ 0 w 153"/>
                    <a:gd name="T3" fmla="*/ 0 h 125"/>
                    <a:gd name="T4" fmla="*/ 0 w 153"/>
                    <a:gd name="T5" fmla="*/ 0 h 125"/>
                    <a:gd name="T6" fmla="*/ 0 w 153"/>
                    <a:gd name="T7" fmla="*/ 0 h 125"/>
                    <a:gd name="T8" fmla="*/ 0 60000 65536"/>
                    <a:gd name="T9" fmla="*/ 0 60000 65536"/>
                    <a:gd name="T10" fmla="*/ 0 60000 65536"/>
                    <a:gd name="T11" fmla="*/ 0 60000 65536"/>
                    <a:gd name="T12" fmla="*/ 0 w 153"/>
                    <a:gd name="T13" fmla="*/ 0 h 125"/>
                    <a:gd name="T14" fmla="*/ 153 w 153"/>
                    <a:gd name="T15" fmla="*/ 125 h 125"/>
                  </a:gdLst>
                  <a:ahLst/>
                  <a:cxnLst>
                    <a:cxn ang="T8">
                      <a:pos x="T0" y="T1"/>
                    </a:cxn>
                    <a:cxn ang="T9">
                      <a:pos x="T2" y="T3"/>
                    </a:cxn>
                    <a:cxn ang="T10">
                      <a:pos x="T4" y="T5"/>
                    </a:cxn>
                    <a:cxn ang="T11">
                      <a:pos x="T6" y="T7"/>
                    </a:cxn>
                  </a:cxnLst>
                  <a:rect l="T12" t="T13" r="T14" b="T15"/>
                  <a:pathLst>
                    <a:path w="153" h="125">
                      <a:moveTo>
                        <a:pt x="28" y="0"/>
                      </a:moveTo>
                      <a:lnTo>
                        <a:pt x="153" y="50"/>
                      </a:lnTo>
                      <a:lnTo>
                        <a:pt x="0" y="12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2" name="Freeform 574"/>
                <p:cNvSpPr>
                  <a:spLocks/>
                </p:cNvSpPr>
                <p:nvPr/>
              </p:nvSpPr>
              <p:spPr bwMode="auto">
                <a:xfrm>
                  <a:off x="2523" y="2281"/>
                  <a:ext cx="25" cy="17"/>
                </a:xfrm>
                <a:custGeom>
                  <a:avLst/>
                  <a:gdLst>
                    <a:gd name="T0" fmla="*/ 0 w 153"/>
                    <a:gd name="T1" fmla="*/ 0 h 103"/>
                    <a:gd name="T2" fmla="*/ 0 w 153"/>
                    <a:gd name="T3" fmla="*/ 0 h 103"/>
                    <a:gd name="T4" fmla="*/ 0 w 153"/>
                    <a:gd name="T5" fmla="*/ 0 h 103"/>
                    <a:gd name="T6" fmla="*/ 0 w 153"/>
                    <a:gd name="T7" fmla="*/ 0 h 103"/>
                    <a:gd name="T8" fmla="*/ 0 60000 65536"/>
                    <a:gd name="T9" fmla="*/ 0 60000 65536"/>
                    <a:gd name="T10" fmla="*/ 0 60000 65536"/>
                    <a:gd name="T11" fmla="*/ 0 60000 65536"/>
                    <a:gd name="T12" fmla="*/ 0 w 153"/>
                    <a:gd name="T13" fmla="*/ 0 h 103"/>
                    <a:gd name="T14" fmla="*/ 153 w 153"/>
                    <a:gd name="T15" fmla="*/ 103 h 103"/>
                  </a:gdLst>
                  <a:ahLst/>
                  <a:cxnLst>
                    <a:cxn ang="T8">
                      <a:pos x="T0" y="T1"/>
                    </a:cxn>
                    <a:cxn ang="T9">
                      <a:pos x="T2" y="T3"/>
                    </a:cxn>
                    <a:cxn ang="T10">
                      <a:pos x="T4" y="T5"/>
                    </a:cxn>
                    <a:cxn ang="T11">
                      <a:pos x="T6" y="T7"/>
                    </a:cxn>
                  </a:cxnLst>
                  <a:rect l="T12" t="T13" r="T14" b="T15"/>
                  <a:pathLst>
                    <a:path w="153" h="103">
                      <a:moveTo>
                        <a:pt x="153" y="0"/>
                      </a:moveTo>
                      <a:lnTo>
                        <a:pt x="0" y="75"/>
                      </a:lnTo>
                      <a:lnTo>
                        <a:pt x="130" y="103"/>
                      </a:lnTo>
                      <a:lnTo>
                        <a:pt x="1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3" name="Freeform 575"/>
                <p:cNvSpPr>
                  <a:spLocks/>
                </p:cNvSpPr>
                <p:nvPr/>
              </p:nvSpPr>
              <p:spPr bwMode="auto">
                <a:xfrm>
                  <a:off x="2523" y="2272"/>
                  <a:ext cx="25" cy="26"/>
                </a:xfrm>
                <a:custGeom>
                  <a:avLst/>
                  <a:gdLst>
                    <a:gd name="T0" fmla="*/ 0 w 153"/>
                    <a:gd name="T1" fmla="*/ 0 h 153"/>
                    <a:gd name="T2" fmla="*/ 0 w 153"/>
                    <a:gd name="T3" fmla="*/ 0 h 153"/>
                    <a:gd name="T4" fmla="*/ 0 w 153"/>
                    <a:gd name="T5" fmla="*/ 0 h 153"/>
                    <a:gd name="T6" fmla="*/ 0 w 153"/>
                    <a:gd name="T7" fmla="*/ 0 h 153"/>
                    <a:gd name="T8" fmla="*/ 0 w 153"/>
                    <a:gd name="T9" fmla="*/ 0 h 153"/>
                    <a:gd name="T10" fmla="*/ 0 60000 65536"/>
                    <a:gd name="T11" fmla="*/ 0 60000 65536"/>
                    <a:gd name="T12" fmla="*/ 0 60000 65536"/>
                    <a:gd name="T13" fmla="*/ 0 60000 65536"/>
                    <a:gd name="T14" fmla="*/ 0 60000 65536"/>
                    <a:gd name="T15" fmla="*/ 0 w 153"/>
                    <a:gd name="T16" fmla="*/ 0 h 153"/>
                    <a:gd name="T17" fmla="*/ 153 w 153"/>
                    <a:gd name="T18" fmla="*/ 153 h 153"/>
                  </a:gdLst>
                  <a:ahLst/>
                  <a:cxnLst>
                    <a:cxn ang="T10">
                      <a:pos x="T0" y="T1"/>
                    </a:cxn>
                    <a:cxn ang="T11">
                      <a:pos x="T2" y="T3"/>
                    </a:cxn>
                    <a:cxn ang="T12">
                      <a:pos x="T4" y="T5"/>
                    </a:cxn>
                    <a:cxn ang="T13">
                      <a:pos x="T6" y="T7"/>
                    </a:cxn>
                    <a:cxn ang="T14">
                      <a:pos x="T8" y="T9"/>
                    </a:cxn>
                  </a:cxnLst>
                  <a:rect l="T15" t="T16" r="T17" b="T18"/>
                  <a:pathLst>
                    <a:path w="153" h="153">
                      <a:moveTo>
                        <a:pt x="28" y="0"/>
                      </a:moveTo>
                      <a:lnTo>
                        <a:pt x="153" y="50"/>
                      </a:lnTo>
                      <a:lnTo>
                        <a:pt x="130" y="153"/>
                      </a:lnTo>
                      <a:lnTo>
                        <a:pt x="0" y="125"/>
                      </a:lnTo>
                      <a:lnTo>
                        <a:pt x="2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34" name="Freeform 576"/>
                <p:cNvSpPr>
                  <a:spLocks/>
                </p:cNvSpPr>
                <p:nvPr/>
              </p:nvSpPr>
              <p:spPr bwMode="auto">
                <a:xfrm>
                  <a:off x="2519" y="2307"/>
                  <a:ext cx="22" cy="3"/>
                </a:xfrm>
                <a:custGeom>
                  <a:avLst/>
                  <a:gdLst>
                    <a:gd name="T0" fmla="*/ 0 w 137"/>
                    <a:gd name="T1" fmla="*/ 0 h 18"/>
                    <a:gd name="T2" fmla="*/ 0 w 137"/>
                    <a:gd name="T3" fmla="*/ 0 h 18"/>
                    <a:gd name="T4" fmla="*/ 0 w 137"/>
                    <a:gd name="T5" fmla="*/ 0 h 18"/>
                    <a:gd name="T6" fmla="*/ 0 w 137"/>
                    <a:gd name="T7" fmla="*/ 0 h 18"/>
                    <a:gd name="T8" fmla="*/ 0 60000 65536"/>
                    <a:gd name="T9" fmla="*/ 0 60000 65536"/>
                    <a:gd name="T10" fmla="*/ 0 60000 65536"/>
                    <a:gd name="T11" fmla="*/ 0 60000 65536"/>
                    <a:gd name="T12" fmla="*/ 0 w 137"/>
                    <a:gd name="T13" fmla="*/ 0 h 18"/>
                    <a:gd name="T14" fmla="*/ 137 w 137"/>
                    <a:gd name="T15" fmla="*/ 18 h 18"/>
                  </a:gdLst>
                  <a:ahLst/>
                  <a:cxnLst>
                    <a:cxn ang="T8">
                      <a:pos x="T0" y="T1"/>
                    </a:cxn>
                    <a:cxn ang="T9">
                      <a:pos x="T2" y="T3"/>
                    </a:cxn>
                    <a:cxn ang="T10">
                      <a:pos x="T4" y="T5"/>
                    </a:cxn>
                    <a:cxn ang="T11">
                      <a:pos x="T6" y="T7"/>
                    </a:cxn>
                  </a:cxnLst>
                  <a:rect l="T12" t="T13" r="T14" b="T15"/>
                  <a:pathLst>
                    <a:path w="137" h="18">
                      <a:moveTo>
                        <a:pt x="4" y="0"/>
                      </a:moveTo>
                      <a:lnTo>
                        <a:pt x="137" y="12"/>
                      </a:lnTo>
                      <a:lnTo>
                        <a:pt x="0" y="1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5" name="Freeform 577"/>
                <p:cNvSpPr>
                  <a:spLocks/>
                </p:cNvSpPr>
                <p:nvPr/>
              </p:nvSpPr>
              <p:spPr bwMode="auto">
                <a:xfrm>
                  <a:off x="2519" y="2309"/>
                  <a:ext cx="22" cy="2"/>
                </a:xfrm>
                <a:custGeom>
                  <a:avLst/>
                  <a:gdLst>
                    <a:gd name="T0" fmla="*/ 0 w 137"/>
                    <a:gd name="T1" fmla="*/ 0 h 15"/>
                    <a:gd name="T2" fmla="*/ 0 w 137"/>
                    <a:gd name="T3" fmla="*/ 0 h 15"/>
                    <a:gd name="T4" fmla="*/ 0 w 137"/>
                    <a:gd name="T5" fmla="*/ 0 h 15"/>
                    <a:gd name="T6" fmla="*/ 0 w 137"/>
                    <a:gd name="T7" fmla="*/ 0 h 15"/>
                    <a:gd name="T8" fmla="*/ 0 60000 65536"/>
                    <a:gd name="T9" fmla="*/ 0 60000 65536"/>
                    <a:gd name="T10" fmla="*/ 0 60000 65536"/>
                    <a:gd name="T11" fmla="*/ 0 60000 65536"/>
                    <a:gd name="T12" fmla="*/ 0 w 137"/>
                    <a:gd name="T13" fmla="*/ 0 h 15"/>
                    <a:gd name="T14" fmla="*/ 137 w 137"/>
                    <a:gd name="T15" fmla="*/ 15 h 15"/>
                  </a:gdLst>
                  <a:ahLst/>
                  <a:cxnLst>
                    <a:cxn ang="T8">
                      <a:pos x="T0" y="T1"/>
                    </a:cxn>
                    <a:cxn ang="T9">
                      <a:pos x="T2" y="T3"/>
                    </a:cxn>
                    <a:cxn ang="T10">
                      <a:pos x="T4" y="T5"/>
                    </a:cxn>
                    <a:cxn ang="T11">
                      <a:pos x="T6" y="T7"/>
                    </a:cxn>
                  </a:cxnLst>
                  <a:rect l="T12" t="T13" r="T14" b="T15"/>
                  <a:pathLst>
                    <a:path w="137" h="15">
                      <a:moveTo>
                        <a:pt x="137" y="0"/>
                      </a:moveTo>
                      <a:lnTo>
                        <a:pt x="0" y="6"/>
                      </a:lnTo>
                      <a:lnTo>
                        <a:pt x="134" y="15"/>
                      </a:lnTo>
                      <a:lnTo>
                        <a:pt x="1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6" name="Freeform 578"/>
                <p:cNvSpPr>
                  <a:spLocks/>
                </p:cNvSpPr>
                <p:nvPr/>
              </p:nvSpPr>
              <p:spPr bwMode="auto">
                <a:xfrm>
                  <a:off x="2519" y="2307"/>
                  <a:ext cx="22" cy="4"/>
                </a:xfrm>
                <a:custGeom>
                  <a:avLst/>
                  <a:gdLst>
                    <a:gd name="T0" fmla="*/ 0 w 137"/>
                    <a:gd name="T1" fmla="*/ 0 h 27"/>
                    <a:gd name="T2" fmla="*/ 0 w 137"/>
                    <a:gd name="T3" fmla="*/ 0 h 27"/>
                    <a:gd name="T4" fmla="*/ 0 w 137"/>
                    <a:gd name="T5" fmla="*/ 0 h 27"/>
                    <a:gd name="T6" fmla="*/ 0 w 137"/>
                    <a:gd name="T7" fmla="*/ 0 h 27"/>
                    <a:gd name="T8" fmla="*/ 0 w 137"/>
                    <a:gd name="T9" fmla="*/ 0 h 27"/>
                    <a:gd name="T10" fmla="*/ 0 60000 65536"/>
                    <a:gd name="T11" fmla="*/ 0 60000 65536"/>
                    <a:gd name="T12" fmla="*/ 0 60000 65536"/>
                    <a:gd name="T13" fmla="*/ 0 60000 65536"/>
                    <a:gd name="T14" fmla="*/ 0 60000 65536"/>
                    <a:gd name="T15" fmla="*/ 0 w 137"/>
                    <a:gd name="T16" fmla="*/ 0 h 27"/>
                    <a:gd name="T17" fmla="*/ 137 w 137"/>
                    <a:gd name="T18" fmla="*/ 27 h 27"/>
                  </a:gdLst>
                  <a:ahLst/>
                  <a:cxnLst>
                    <a:cxn ang="T10">
                      <a:pos x="T0" y="T1"/>
                    </a:cxn>
                    <a:cxn ang="T11">
                      <a:pos x="T2" y="T3"/>
                    </a:cxn>
                    <a:cxn ang="T12">
                      <a:pos x="T4" y="T5"/>
                    </a:cxn>
                    <a:cxn ang="T13">
                      <a:pos x="T6" y="T7"/>
                    </a:cxn>
                    <a:cxn ang="T14">
                      <a:pos x="T8" y="T9"/>
                    </a:cxn>
                  </a:cxnLst>
                  <a:rect l="T15" t="T16" r="T17" b="T18"/>
                  <a:pathLst>
                    <a:path w="137" h="27">
                      <a:moveTo>
                        <a:pt x="4" y="0"/>
                      </a:moveTo>
                      <a:lnTo>
                        <a:pt x="137" y="12"/>
                      </a:lnTo>
                      <a:lnTo>
                        <a:pt x="134" y="27"/>
                      </a:lnTo>
                      <a:lnTo>
                        <a:pt x="0" y="1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37" name="Freeform 579"/>
                <p:cNvSpPr>
                  <a:spLocks/>
                </p:cNvSpPr>
                <p:nvPr/>
              </p:nvSpPr>
              <p:spPr bwMode="auto">
                <a:xfrm>
                  <a:off x="2519" y="2310"/>
                  <a:ext cx="22" cy="25"/>
                </a:xfrm>
                <a:custGeom>
                  <a:avLst/>
                  <a:gdLst>
                    <a:gd name="T0" fmla="*/ 0 w 134"/>
                    <a:gd name="T1" fmla="*/ 0 h 148"/>
                    <a:gd name="T2" fmla="*/ 0 w 134"/>
                    <a:gd name="T3" fmla="*/ 0 h 148"/>
                    <a:gd name="T4" fmla="*/ 0 w 134"/>
                    <a:gd name="T5" fmla="*/ 0 h 148"/>
                    <a:gd name="T6" fmla="*/ 0 w 134"/>
                    <a:gd name="T7" fmla="*/ 0 h 148"/>
                    <a:gd name="T8" fmla="*/ 0 60000 65536"/>
                    <a:gd name="T9" fmla="*/ 0 60000 65536"/>
                    <a:gd name="T10" fmla="*/ 0 60000 65536"/>
                    <a:gd name="T11" fmla="*/ 0 60000 65536"/>
                    <a:gd name="T12" fmla="*/ 0 w 134"/>
                    <a:gd name="T13" fmla="*/ 0 h 148"/>
                    <a:gd name="T14" fmla="*/ 134 w 134"/>
                    <a:gd name="T15" fmla="*/ 148 h 148"/>
                  </a:gdLst>
                  <a:ahLst/>
                  <a:cxnLst>
                    <a:cxn ang="T8">
                      <a:pos x="T0" y="T1"/>
                    </a:cxn>
                    <a:cxn ang="T9">
                      <a:pos x="T2" y="T3"/>
                    </a:cxn>
                    <a:cxn ang="T10">
                      <a:pos x="T4" y="T5"/>
                    </a:cxn>
                    <a:cxn ang="T11">
                      <a:pos x="T6" y="T7"/>
                    </a:cxn>
                  </a:cxnLst>
                  <a:rect l="T12" t="T13" r="T14" b="T15"/>
                  <a:pathLst>
                    <a:path w="134" h="148">
                      <a:moveTo>
                        <a:pt x="0" y="0"/>
                      </a:moveTo>
                      <a:lnTo>
                        <a:pt x="134" y="9"/>
                      </a:lnTo>
                      <a:lnTo>
                        <a:pt x="13" y="1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8" name="Freeform 580"/>
                <p:cNvSpPr>
                  <a:spLocks/>
                </p:cNvSpPr>
                <p:nvPr/>
              </p:nvSpPr>
              <p:spPr bwMode="auto">
                <a:xfrm>
                  <a:off x="2521" y="2311"/>
                  <a:ext cx="22" cy="24"/>
                </a:xfrm>
                <a:custGeom>
                  <a:avLst/>
                  <a:gdLst>
                    <a:gd name="T0" fmla="*/ 0 w 132"/>
                    <a:gd name="T1" fmla="*/ 0 h 139"/>
                    <a:gd name="T2" fmla="*/ 0 w 132"/>
                    <a:gd name="T3" fmla="*/ 0 h 139"/>
                    <a:gd name="T4" fmla="*/ 0 w 132"/>
                    <a:gd name="T5" fmla="*/ 0 h 139"/>
                    <a:gd name="T6" fmla="*/ 0 w 132"/>
                    <a:gd name="T7" fmla="*/ 0 h 139"/>
                    <a:gd name="T8" fmla="*/ 0 60000 65536"/>
                    <a:gd name="T9" fmla="*/ 0 60000 65536"/>
                    <a:gd name="T10" fmla="*/ 0 60000 65536"/>
                    <a:gd name="T11" fmla="*/ 0 60000 65536"/>
                    <a:gd name="T12" fmla="*/ 0 w 132"/>
                    <a:gd name="T13" fmla="*/ 0 h 139"/>
                    <a:gd name="T14" fmla="*/ 132 w 132"/>
                    <a:gd name="T15" fmla="*/ 139 h 139"/>
                  </a:gdLst>
                  <a:ahLst/>
                  <a:cxnLst>
                    <a:cxn ang="T8">
                      <a:pos x="T0" y="T1"/>
                    </a:cxn>
                    <a:cxn ang="T9">
                      <a:pos x="T2" y="T3"/>
                    </a:cxn>
                    <a:cxn ang="T10">
                      <a:pos x="T4" y="T5"/>
                    </a:cxn>
                    <a:cxn ang="T11">
                      <a:pos x="T6" y="T7"/>
                    </a:cxn>
                  </a:cxnLst>
                  <a:rect l="T12" t="T13" r="T14" b="T15"/>
                  <a:pathLst>
                    <a:path w="132" h="139">
                      <a:moveTo>
                        <a:pt x="121" y="0"/>
                      </a:moveTo>
                      <a:lnTo>
                        <a:pt x="0" y="139"/>
                      </a:lnTo>
                      <a:lnTo>
                        <a:pt x="132" y="121"/>
                      </a:lnTo>
                      <a:lnTo>
                        <a:pt x="1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39" name="Freeform 581"/>
                <p:cNvSpPr>
                  <a:spLocks/>
                </p:cNvSpPr>
                <p:nvPr/>
              </p:nvSpPr>
              <p:spPr bwMode="auto">
                <a:xfrm>
                  <a:off x="2519" y="2310"/>
                  <a:ext cx="24" cy="25"/>
                </a:xfrm>
                <a:custGeom>
                  <a:avLst/>
                  <a:gdLst>
                    <a:gd name="T0" fmla="*/ 0 w 145"/>
                    <a:gd name="T1" fmla="*/ 0 h 148"/>
                    <a:gd name="T2" fmla="*/ 0 w 145"/>
                    <a:gd name="T3" fmla="*/ 0 h 148"/>
                    <a:gd name="T4" fmla="*/ 0 w 145"/>
                    <a:gd name="T5" fmla="*/ 0 h 148"/>
                    <a:gd name="T6" fmla="*/ 0 w 145"/>
                    <a:gd name="T7" fmla="*/ 0 h 148"/>
                    <a:gd name="T8" fmla="*/ 0 w 145"/>
                    <a:gd name="T9" fmla="*/ 0 h 148"/>
                    <a:gd name="T10" fmla="*/ 0 60000 65536"/>
                    <a:gd name="T11" fmla="*/ 0 60000 65536"/>
                    <a:gd name="T12" fmla="*/ 0 60000 65536"/>
                    <a:gd name="T13" fmla="*/ 0 60000 65536"/>
                    <a:gd name="T14" fmla="*/ 0 60000 65536"/>
                    <a:gd name="T15" fmla="*/ 0 w 145"/>
                    <a:gd name="T16" fmla="*/ 0 h 148"/>
                    <a:gd name="T17" fmla="*/ 145 w 145"/>
                    <a:gd name="T18" fmla="*/ 148 h 148"/>
                  </a:gdLst>
                  <a:ahLst/>
                  <a:cxnLst>
                    <a:cxn ang="T10">
                      <a:pos x="T0" y="T1"/>
                    </a:cxn>
                    <a:cxn ang="T11">
                      <a:pos x="T2" y="T3"/>
                    </a:cxn>
                    <a:cxn ang="T12">
                      <a:pos x="T4" y="T5"/>
                    </a:cxn>
                    <a:cxn ang="T13">
                      <a:pos x="T6" y="T7"/>
                    </a:cxn>
                    <a:cxn ang="T14">
                      <a:pos x="T8" y="T9"/>
                    </a:cxn>
                  </a:cxnLst>
                  <a:rect l="T15" t="T16" r="T17" b="T18"/>
                  <a:pathLst>
                    <a:path w="145" h="148">
                      <a:moveTo>
                        <a:pt x="0" y="0"/>
                      </a:moveTo>
                      <a:lnTo>
                        <a:pt x="134" y="9"/>
                      </a:lnTo>
                      <a:lnTo>
                        <a:pt x="145" y="130"/>
                      </a:lnTo>
                      <a:lnTo>
                        <a:pt x="13" y="14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40" name="Freeform 582"/>
                <p:cNvSpPr>
                  <a:spLocks/>
                </p:cNvSpPr>
                <p:nvPr/>
              </p:nvSpPr>
              <p:spPr bwMode="auto">
                <a:xfrm>
                  <a:off x="2522" y="2343"/>
                  <a:ext cx="22" cy="31"/>
                </a:xfrm>
                <a:custGeom>
                  <a:avLst/>
                  <a:gdLst>
                    <a:gd name="T0" fmla="*/ 0 w 131"/>
                    <a:gd name="T1" fmla="*/ 0 h 188"/>
                    <a:gd name="T2" fmla="*/ 0 w 131"/>
                    <a:gd name="T3" fmla="*/ 0 h 188"/>
                    <a:gd name="T4" fmla="*/ 0 w 131"/>
                    <a:gd name="T5" fmla="*/ 0 h 188"/>
                    <a:gd name="T6" fmla="*/ 0 w 131"/>
                    <a:gd name="T7" fmla="*/ 0 h 188"/>
                    <a:gd name="T8" fmla="*/ 0 60000 65536"/>
                    <a:gd name="T9" fmla="*/ 0 60000 65536"/>
                    <a:gd name="T10" fmla="*/ 0 60000 65536"/>
                    <a:gd name="T11" fmla="*/ 0 60000 65536"/>
                    <a:gd name="T12" fmla="*/ 0 w 131"/>
                    <a:gd name="T13" fmla="*/ 0 h 188"/>
                    <a:gd name="T14" fmla="*/ 131 w 131"/>
                    <a:gd name="T15" fmla="*/ 188 h 188"/>
                  </a:gdLst>
                  <a:ahLst/>
                  <a:cxnLst>
                    <a:cxn ang="T8">
                      <a:pos x="T0" y="T1"/>
                    </a:cxn>
                    <a:cxn ang="T9">
                      <a:pos x="T2" y="T3"/>
                    </a:cxn>
                    <a:cxn ang="T10">
                      <a:pos x="T4" y="T5"/>
                    </a:cxn>
                    <a:cxn ang="T11">
                      <a:pos x="T6" y="T7"/>
                    </a:cxn>
                  </a:cxnLst>
                  <a:rect l="T12" t="T13" r="T14" b="T15"/>
                  <a:pathLst>
                    <a:path w="131" h="188">
                      <a:moveTo>
                        <a:pt x="0" y="34"/>
                      </a:moveTo>
                      <a:lnTo>
                        <a:pt x="131" y="0"/>
                      </a:lnTo>
                      <a:lnTo>
                        <a:pt x="66" y="18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1" name="Freeform 583"/>
                <p:cNvSpPr>
                  <a:spLocks/>
                </p:cNvSpPr>
                <p:nvPr/>
              </p:nvSpPr>
              <p:spPr bwMode="auto">
                <a:xfrm>
                  <a:off x="2533" y="2343"/>
                  <a:ext cx="20" cy="31"/>
                </a:xfrm>
                <a:custGeom>
                  <a:avLst/>
                  <a:gdLst>
                    <a:gd name="T0" fmla="*/ 0 w 118"/>
                    <a:gd name="T1" fmla="*/ 0 h 188"/>
                    <a:gd name="T2" fmla="*/ 0 w 118"/>
                    <a:gd name="T3" fmla="*/ 0 h 188"/>
                    <a:gd name="T4" fmla="*/ 0 w 118"/>
                    <a:gd name="T5" fmla="*/ 0 h 188"/>
                    <a:gd name="T6" fmla="*/ 0 w 118"/>
                    <a:gd name="T7" fmla="*/ 0 h 188"/>
                    <a:gd name="T8" fmla="*/ 0 60000 65536"/>
                    <a:gd name="T9" fmla="*/ 0 60000 65536"/>
                    <a:gd name="T10" fmla="*/ 0 60000 65536"/>
                    <a:gd name="T11" fmla="*/ 0 60000 65536"/>
                    <a:gd name="T12" fmla="*/ 0 w 118"/>
                    <a:gd name="T13" fmla="*/ 0 h 188"/>
                    <a:gd name="T14" fmla="*/ 118 w 118"/>
                    <a:gd name="T15" fmla="*/ 188 h 188"/>
                  </a:gdLst>
                  <a:ahLst/>
                  <a:cxnLst>
                    <a:cxn ang="T8">
                      <a:pos x="T0" y="T1"/>
                    </a:cxn>
                    <a:cxn ang="T9">
                      <a:pos x="T2" y="T3"/>
                    </a:cxn>
                    <a:cxn ang="T10">
                      <a:pos x="T4" y="T5"/>
                    </a:cxn>
                    <a:cxn ang="T11">
                      <a:pos x="T6" y="T7"/>
                    </a:cxn>
                  </a:cxnLst>
                  <a:rect l="T12" t="T13" r="T14" b="T15"/>
                  <a:pathLst>
                    <a:path w="118" h="188">
                      <a:moveTo>
                        <a:pt x="65" y="0"/>
                      </a:moveTo>
                      <a:lnTo>
                        <a:pt x="0" y="188"/>
                      </a:lnTo>
                      <a:lnTo>
                        <a:pt x="118" y="127"/>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2" name="Freeform 584"/>
                <p:cNvSpPr>
                  <a:spLocks/>
                </p:cNvSpPr>
                <p:nvPr/>
              </p:nvSpPr>
              <p:spPr bwMode="auto">
                <a:xfrm>
                  <a:off x="2522" y="2343"/>
                  <a:ext cx="31" cy="31"/>
                </a:xfrm>
                <a:custGeom>
                  <a:avLst/>
                  <a:gdLst>
                    <a:gd name="T0" fmla="*/ 0 w 184"/>
                    <a:gd name="T1" fmla="*/ 0 h 188"/>
                    <a:gd name="T2" fmla="*/ 0 w 184"/>
                    <a:gd name="T3" fmla="*/ 0 h 188"/>
                    <a:gd name="T4" fmla="*/ 0 w 184"/>
                    <a:gd name="T5" fmla="*/ 0 h 188"/>
                    <a:gd name="T6" fmla="*/ 0 w 184"/>
                    <a:gd name="T7" fmla="*/ 0 h 188"/>
                    <a:gd name="T8" fmla="*/ 0 w 184"/>
                    <a:gd name="T9" fmla="*/ 0 h 188"/>
                    <a:gd name="T10" fmla="*/ 0 60000 65536"/>
                    <a:gd name="T11" fmla="*/ 0 60000 65536"/>
                    <a:gd name="T12" fmla="*/ 0 60000 65536"/>
                    <a:gd name="T13" fmla="*/ 0 60000 65536"/>
                    <a:gd name="T14" fmla="*/ 0 60000 65536"/>
                    <a:gd name="T15" fmla="*/ 0 w 184"/>
                    <a:gd name="T16" fmla="*/ 0 h 188"/>
                    <a:gd name="T17" fmla="*/ 184 w 184"/>
                    <a:gd name="T18" fmla="*/ 188 h 188"/>
                  </a:gdLst>
                  <a:ahLst/>
                  <a:cxnLst>
                    <a:cxn ang="T10">
                      <a:pos x="T0" y="T1"/>
                    </a:cxn>
                    <a:cxn ang="T11">
                      <a:pos x="T2" y="T3"/>
                    </a:cxn>
                    <a:cxn ang="T12">
                      <a:pos x="T4" y="T5"/>
                    </a:cxn>
                    <a:cxn ang="T13">
                      <a:pos x="T6" y="T7"/>
                    </a:cxn>
                    <a:cxn ang="T14">
                      <a:pos x="T8" y="T9"/>
                    </a:cxn>
                  </a:cxnLst>
                  <a:rect l="T15" t="T16" r="T17" b="T18"/>
                  <a:pathLst>
                    <a:path w="184" h="188">
                      <a:moveTo>
                        <a:pt x="0" y="34"/>
                      </a:moveTo>
                      <a:lnTo>
                        <a:pt x="131" y="0"/>
                      </a:lnTo>
                      <a:lnTo>
                        <a:pt x="184" y="127"/>
                      </a:lnTo>
                      <a:lnTo>
                        <a:pt x="66" y="188"/>
                      </a:lnTo>
                      <a:lnTo>
                        <a:pt x="0" y="3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43" name="Freeform 585"/>
                <p:cNvSpPr>
                  <a:spLocks/>
                </p:cNvSpPr>
                <p:nvPr/>
              </p:nvSpPr>
              <p:spPr bwMode="auto">
                <a:xfrm>
                  <a:off x="2539" y="2374"/>
                  <a:ext cx="19" cy="33"/>
                </a:xfrm>
                <a:custGeom>
                  <a:avLst/>
                  <a:gdLst>
                    <a:gd name="T0" fmla="*/ 0 w 111"/>
                    <a:gd name="T1" fmla="*/ 0 h 201"/>
                    <a:gd name="T2" fmla="*/ 0 w 111"/>
                    <a:gd name="T3" fmla="*/ 0 h 201"/>
                    <a:gd name="T4" fmla="*/ 0 w 111"/>
                    <a:gd name="T5" fmla="*/ 0 h 201"/>
                    <a:gd name="T6" fmla="*/ 0 w 111"/>
                    <a:gd name="T7" fmla="*/ 0 h 201"/>
                    <a:gd name="T8" fmla="*/ 0 60000 65536"/>
                    <a:gd name="T9" fmla="*/ 0 60000 65536"/>
                    <a:gd name="T10" fmla="*/ 0 60000 65536"/>
                    <a:gd name="T11" fmla="*/ 0 60000 65536"/>
                    <a:gd name="T12" fmla="*/ 0 w 111"/>
                    <a:gd name="T13" fmla="*/ 0 h 201"/>
                    <a:gd name="T14" fmla="*/ 111 w 111"/>
                    <a:gd name="T15" fmla="*/ 201 h 201"/>
                  </a:gdLst>
                  <a:ahLst/>
                  <a:cxnLst>
                    <a:cxn ang="T8">
                      <a:pos x="T0" y="T1"/>
                    </a:cxn>
                    <a:cxn ang="T9">
                      <a:pos x="T2" y="T3"/>
                    </a:cxn>
                    <a:cxn ang="T10">
                      <a:pos x="T4" y="T5"/>
                    </a:cxn>
                    <a:cxn ang="T11">
                      <a:pos x="T6" y="T7"/>
                    </a:cxn>
                  </a:cxnLst>
                  <a:rect l="T12" t="T13" r="T14" b="T15"/>
                  <a:pathLst>
                    <a:path w="111" h="201">
                      <a:moveTo>
                        <a:pt x="0" y="74"/>
                      </a:moveTo>
                      <a:lnTo>
                        <a:pt x="111" y="0"/>
                      </a:lnTo>
                      <a:lnTo>
                        <a:pt x="110" y="201"/>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4" name="Freeform 586"/>
                <p:cNvSpPr>
                  <a:spLocks/>
                </p:cNvSpPr>
                <p:nvPr/>
              </p:nvSpPr>
              <p:spPr bwMode="auto">
                <a:xfrm>
                  <a:off x="2558" y="2374"/>
                  <a:ext cx="15" cy="33"/>
                </a:xfrm>
                <a:custGeom>
                  <a:avLst/>
                  <a:gdLst>
                    <a:gd name="T0" fmla="*/ 0 w 90"/>
                    <a:gd name="T1" fmla="*/ 0 h 201"/>
                    <a:gd name="T2" fmla="*/ 0 w 90"/>
                    <a:gd name="T3" fmla="*/ 0 h 201"/>
                    <a:gd name="T4" fmla="*/ 0 w 90"/>
                    <a:gd name="T5" fmla="*/ 0 h 201"/>
                    <a:gd name="T6" fmla="*/ 0 w 90"/>
                    <a:gd name="T7" fmla="*/ 0 h 201"/>
                    <a:gd name="T8" fmla="*/ 0 60000 65536"/>
                    <a:gd name="T9" fmla="*/ 0 60000 65536"/>
                    <a:gd name="T10" fmla="*/ 0 60000 65536"/>
                    <a:gd name="T11" fmla="*/ 0 60000 65536"/>
                    <a:gd name="T12" fmla="*/ 0 w 90"/>
                    <a:gd name="T13" fmla="*/ 0 h 201"/>
                    <a:gd name="T14" fmla="*/ 90 w 90"/>
                    <a:gd name="T15" fmla="*/ 201 h 201"/>
                  </a:gdLst>
                  <a:ahLst/>
                  <a:cxnLst>
                    <a:cxn ang="T8">
                      <a:pos x="T0" y="T1"/>
                    </a:cxn>
                    <a:cxn ang="T9">
                      <a:pos x="T2" y="T3"/>
                    </a:cxn>
                    <a:cxn ang="T10">
                      <a:pos x="T4" y="T5"/>
                    </a:cxn>
                    <a:cxn ang="T11">
                      <a:pos x="T6" y="T7"/>
                    </a:cxn>
                  </a:cxnLst>
                  <a:rect l="T12" t="T13" r="T14" b="T15"/>
                  <a:pathLst>
                    <a:path w="90" h="201">
                      <a:moveTo>
                        <a:pt x="1" y="0"/>
                      </a:moveTo>
                      <a:lnTo>
                        <a:pt x="0" y="201"/>
                      </a:lnTo>
                      <a:lnTo>
                        <a:pt x="90" y="10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5" name="Freeform 587"/>
                <p:cNvSpPr>
                  <a:spLocks/>
                </p:cNvSpPr>
                <p:nvPr/>
              </p:nvSpPr>
              <p:spPr bwMode="auto">
                <a:xfrm>
                  <a:off x="2539" y="2374"/>
                  <a:ext cx="34" cy="33"/>
                </a:xfrm>
                <a:custGeom>
                  <a:avLst/>
                  <a:gdLst>
                    <a:gd name="T0" fmla="*/ 0 w 200"/>
                    <a:gd name="T1" fmla="*/ 0 h 201"/>
                    <a:gd name="T2" fmla="*/ 0 w 200"/>
                    <a:gd name="T3" fmla="*/ 0 h 201"/>
                    <a:gd name="T4" fmla="*/ 0 w 200"/>
                    <a:gd name="T5" fmla="*/ 0 h 201"/>
                    <a:gd name="T6" fmla="*/ 0 w 200"/>
                    <a:gd name="T7" fmla="*/ 0 h 201"/>
                    <a:gd name="T8" fmla="*/ 0 w 200"/>
                    <a:gd name="T9" fmla="*/ 0 h 201"/>
                    <a:gd name="T10" fmla="*/ 0 60000 65536"/>
                    <a:gd name="T11" fmla="*/ 0 60000 65536"/>
                    <a:gd name="T12" fmla="*/ 0 60000 65536"/>
                    <a:gd name="T13" fmla="*/ 0 60000 65536"/>
                    <a:gd name="T14" fmla="*/ 0 60000 65536"/>
                    <a:gd name="T15" fmla="*/ 0 w 200"/>
                    <a:gd name="T16" fmla="*/ 0 h 201"/>
                    <a:gd name="T17" fmla="*/ 200 w 200"/>
                    <a:gd name="T18" fmla="*/ 201 h 201"/>
                  </a:gdLst>
                  <a:ahLst/>
                  <a:cxnLst>
                    <a:cxn ang="T10">
                      <a:pos x="T0" y="T1"/>
                    </a:cxn>
                    <a:cxn ang="T11">
                      <a:pos x="T2" y="T3"/>
                    </a:cxn>
                    <a:cxn ang="T12">
                      <a:pos x="T4" y="T5"/>
                    </a:cxn>
                    <a:cxn ang="T13">
                      <a:pos x="T6" y="T7"/>
                    </a:cxn>
                    <a:cxn ang="T14">
                      <a:pos x="T8" y="T9"/>
                    </a:cxn>
                  </a:cxnLst>
                  <a:rect l="T15" t="T16" r="T17" b="T18"/>
                  <a:pathLst>
                    <a:path w="200" h="201">
                      <a:moveTo>
                        <a:pt x="0" y="74"/>
                      </a:moveTo>
                      <a:lnTo>
                        <a:pt x="111" y="0"/>
                      </a:lnTo>
                      <a:lnTo>
                        <a:pt x="200" y="104"/>
                      </a:lnTo>
                      <a:lnTo>
                        <a:pt x="110" y="201"/>
                      </a:lnTo>
                      <a:lnTo>
                        <a:pt x="0" y="7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46" name="Freeform 588"/>
                <p:cNvSpPr>
                  <a:spLocks/>
                </p:cNvSpPr>
                <p:nvPr/>
              </p:nvSpPr>
              <p:spPr bwMode="auto">
                <a:xfrm>
                  <a:off x="2568" y="2399"/>
                  <a:ext cx="24" cy="32"/>
                </a:xfrm>
                <a:custGeom>
                  <a:avLst/>
                  <a:gdLst>
                    <a:gd name="T0" fmla="*/ 0 w 144"/>
                    <a:gd name="T1" fmla="*/ 0 h 193"/>
                    <a:gd name="T2" fmla="*/ 0 w 144"/>
                    <a:gd name="T3" fmla="*/ 0 h 193"/>
                    <a:gd name="T4" fmla="*/ 0 w 144"/>
                    <a:gd name="T5" fmla="*/ 0 h 193"/>
                    <a:gd name="T6" fmla="*/ 0 w 144"/>
                    <a:gd name="T7" fmla="*/ 0 h 193"/>
                    <a:gd name="T8" fmla="*/ 0 60000 65536"/>
                    <a:gd name="T9" fmla="*/ 0 60000 65536"/>
                    <a:gd name="T10" fmla="*/ 0 60000 65536"/>
                    <a:gd name="T11" fmla="*/ 0 60000 65536"/>
                    <a:gd name="T12" fmla="*/ 0 w 144"/>
                    <a:gd name="T13" fmla="*/ 0 h 193"/>
                    <a:gd name="T14" fmla="*/ 144 w 144"/>
                    <a:gd name="T15" fmla="*/ 193 h 193"/>
                  </a:gdLst>
                  <a:ahLst/>
                  <a:cxnLst>
                    <a:cxn ang="T8">
                      <a:pos x="T0" y="T1"/>
                    </a:cxn>
                    <a:cxn ang="T9">
                      <a:pos x="T2" y="T3"/>
                    </a:cxn>
                    <a:cxn ang="T10">
                      <a:pos x="T4" y="T5"/>
                    </a:cxn>
                    <a:cxn ang="T11">
                      <a:pos x="T6" y="T7"/>
                    </a:cxn>
                  </a:cxnLst>
                  <a:rect l="T12" t="T13" r="T14" b="T15"/>
                  <a:pathLst>
                    <a:path w="144" h="193">
                      <a:moveTo>
                        <a:pt x="0" y="106"/>
                      </a:moveTo>
                      <a:lnTo>
                        <a:pt x="80" y="0"/>
                      </a:lnTo>
                      <a:lnTo>
                        <a:pt x="144" y="193"/>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7" name="Freeform 589"/>
                <p:cNvSpPr>
                  <a:spLocks/>
                </p:cNvSpPr>
                <p:nvPr/>
              </p:nvSpPr>
              <p:spPr bwMode="auto">
                <a:xfrm>
                  <a:off x="2582" y="2399"/>
                  <a:ext cx="19" cy="32"/>
                </a:xfrm>
                <a:custGeom>
                  <a:avLst/>
                  <a:gdLst>
                    <a:gd name="T0" fmla="*/ 0 w 117"/>
                    <a:gd name="T1" fmla="*/ 0 h 193"/>
                    <a:gd name="T2" fmla="*/ 0 w 117"/>
                    <a:gd name="T3" fmla="*/ 0 h 193"/>
                    <a:gd name="T4" fmla="*/ 0 w 117"/>
                    <a:gd name="T5" fmla="*/ 0 h 193"/>
                    <a:gd name="T6" fmla="*/ 0 w 117"/>
                    <a:gd name="T7" fmla="*/ 0 h 193"/>
                    <a:gd name="T8" fmla="*/ 0 60000 65536"/>
                    <a:gd name="T9" fmla="*/ 0 60000 65536"/>
                    <a:gd name="T10" fmla="*/ 0 60000 65536"/>
                    <a:gd name="T11" fmla="*/ 0 60000 65536"/>
                    <a:gd name="T12" fmla="*/ 0 w 117"/>
                    <a:gd name="T13" fmla="*/ 0 h 193"/>
                    <a:gd name="T14" fmla="*/ 117 w 117"/>
                    <a:gd name="T15" fmla="*/ 193 h 193"/>
                  </a:gdLst>
                  <a:ahLst/>
                  <a:cxnLst>
                    <a:cxn ang="T8">
                      <a:pos x="T0" y="T1"/>
                    </a:cxn>
                    <a:cxn ang="T9">
                      <a:pos x="T2" y="T3"/>
                    </a:cxn>
                    <a:cxn ang="T10">
                      <a:pos x="T4" y="T5"/>
                    </a:cxn>
                    <a:cxn ang="T11">
                      <a:pos x="T6" y="T7"/>
                    </a:cxn>
                  </a:cxnLst>
                  <a:rect l="T12" t="T13" r="T14" b="T15"/>
                  <a:pathLst>
                    <a:path w="117" h="193">
                      <a:moveTo>
                        <a:pt x="0" y="0"/>
                      </a:moveTo>
                      <a:lnTo>
                        <a:pt x="64" y="193"/>
                      </a:lnTo>
                      <a:lnTo>
                        <a:pt x="117" y="7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48" name="Freeform 590"/>
                <p:cNvSpPr>
                  <a:spLocks/>
                </p:cNvSpPr>
                <p:nvPr/>
              </p:nvSpPr>
              <p:spPr bwMode="auto">
                <a:xfrm>
                  <a:off x="2568" y="2399"/>
                  <a:ext cx="33" cy="32"/>
                </a:xfrm>
                <a:custGeom>
                  <a:avLst/>
                  <a:gdLst>
                    <a:gd name="T0" fmla="*/ 0 w 197"/>
                    <a:gd name="T1" fmla="*/ 0 h 193"/>
                    <a:gd name="T2" fmla="*/ 0 w 197"/>
                    <a:gd name="T3" fmla="*/ 0 h 193"/>
                    <a:gd name="T4" fmla="*/ 0 w 197"/>
                    <a:gd name="T5" fmla="*/ 0 h 193"/>
                    <a:gd name="T6" fmla="*/ 0 w 197"/>
                    <a:gd name="T7" fmla="*/ 0 h 193"/>
                    <a:gd name="T8" fmla="*/ 0 w 197"/>
                    <a:gd name="T9" fmla="*/ 0 h 193"/>
                    <a:gd name="T10" fmla="*/ 0 60000 65536"/>
                    <a:gd name="T11" fmla="*/ 0 60000 65536"/>
                    <a:gd name="T12" fmla="*/ 0 60000 65536"/>
                    <a:gd name="T13" fmla="*/ 0 60000 65536"/>
                    <a:gd name="T14" fmla="*/ 0 60000 65536"/>
                    <a:gd name="T15" fmla="*/ 0 w 197"/>
                    <a:gd name="T16" fmla="*/ 0 h 193"/>
                    <a:gd name="T17" fmla="*/ 197 w 197"/>
                    <a:gd name="T18" fmla="*/ 193 h 193"/>
                  </a:gdLst>
                  <a:ahLst/>
                  <a:cxnLst>
                    <a:cxn ang="T10">
                      <a:pos x="T0" y="T1"/>
                    </a:cxn>
                    <a:cxn ang="T11">
                      <a:pos x="T2" y="T3"/>
                    </a:cxn>
                    <a:cxn ang="T12">
                      <a:pos x="T4" y="T5"/>
                    </a:cxn>
                    <a:cxn ang="T13">
                      <a:pos x="T6" y="T7"/>
                    </a:cxn>
                    <a:cxn ang="T14">
                      <a:pos x="T8" y="T9"/>
                    </a:cxn>
                  </a:cxnLst>
                  <a:rect l="T15" t="T16" r="T17" b="T18"/>
                  <a:pathLst>
                    <a:path w="197" h="193">
                      <a:moveTo>
                        <a:pt x="0" y="106"/>
                      </a:moveTo>
                      <a:lnTo>
                        <a:pt x="80" y="0"/>
                      </a:lnTo>
                      <a:lnTo>
                        <a:pt x="197" y="70"/>
                      </a:lnTo>
                      <a:lnTo>
                        <a:pt x="144" y="193"/>
                      </a:lnTo>
                      <a:lnTo>
                        <a:pt x="0" y="10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49" name="Freeform 591"/>
                <p:cNvSpPr>
                  <a:spLocks/>
                </p:cNvSpPr>
                <p:nvPr/>
              </p:nvSpPr>
              <p:spPr bwMode="auto">
                <a:xfrm>
                  <a:off x="2606" y="2414"/>
                  <a:ext cx="27" cy="27"/>
                </a:xfrm>
                <a:custGeom>
                  <a:avLst/>
                  <a:gdLst>
                    <a:gd name="T0" fmla="*/ 0 w 164"/>
                    <a:gd name="T1" fmla="*/ 0 h 165"/>
                    <a:gd name="T2" fmla="*/ 0 w 164"/>
                    <a:gd name="T3" fmla="*/ 0 h 165"/>
                    <a:gd name="T4" fmla="*/ 0 w 164"/>
                    <a:gd name="T5" fmla="*/ 0 h 165"/>
                    <a:gd name="T6" fmla="*/ 0 w 164"/>
                    <a:gd name="T7" fmla="*/ 0 h 165"/>
                    <a:gd name="T8" fmla="*/ 0 60000 65536"/>
                    <a:gd name="T9" fmla="*/ 0 60000 65536"/>
                    <a:gd name="T10" fmla="*/ 0 60000 65536"/>
                    <a:gd name="T11" fmla="*/ 0 60000 65536"/>
                    <a:gd name="T12" fmla="*/ 0 w 164"/>
                    <a:gd name="T13" fmla="*/ 0 h 165"/>
                    <a:gd name="T14" fmla="*/ 164 w 164"/>
                    <a:gd name="T15" fmla="*/ 165 h 165"/>
                  </a:gdLst>
                  <a:ahLst/>
                  <a:cxnLst>
                    <a:cxn ang="T8">
                      <a:pos x="T0" y="T1"/>
                    </a:cxn>
                    <a:cxn ang="T9">
                      <a:pos x="T2" y="T3"/>
                    </a:cxn>
                    <a:cxn ang="T10">
                      <a:pos x="T4" y="T5"/>
                    </a:cxn>
                    <a:cxn ang="T11">
                      <a:pos x="T6" y="T7"/>
                    </a:cxn>
                  </a:cxnLst>
                  <a:rect l="T12" t="T13" r="T14" b="T15"/>
                  <a:pathLst>
                    <a:path w="164" h="165">
                      <a:moveTo>
                        <a:pt x="0" y="127"/>
                      </a:moveTo>
                      <a:lnTo>
                        <a:pt x="39" y="0"/>
                      </a:lnTo>
                      <a:lnTo>
                        <a:pt x="164" y="165"/>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0" name="Freeform 592"/>
                <p:cNvSpPr>
                  <a:spLocks/>
                </p:cNvSpPr>
                <p:nvPr/>
              </p:nvSpPr>
              <p:spPr bwMode="auto">
                <a:xfrm>
                  <a:off x="2612" y="2414"/>
                  <a:ext cx="22" cy="27"/>
                </a:xfrm>
                <a:custGeom>
                  <a:avLst/>
                  <a:gdLst>
                    <a:gd name="T0" fmla="*/ 0 w 134"/>
                    <a:gd name="T1" fmla="*/ 0 h 165"/>
                    <a:gd name="T2" fmla="*/ 0 w 134"/>
                    <a:gd name="T3" fmla="*/ 0 h 165"/>
                    <a:gd name="T4" fmla="*/ 0 w 134"/>
                    <a:gd name="T5" fmla="*/ 0 h 165"/>
                    <a:gd name="T6" fmla="*/ 0 w 134"/>
                    <a:gd name="T7" fmla="*/ 0 h 165"/>
                    <a:gd name="T8" fmla="*/ 0 60000 65536"/>
                    <a:gd name="T9" fmla="*/ 0 60000 65536"/>
                    <a:gd name="T10" fmla="*/ 0 60000 65536"/>
                    <a:gd name="T11" fmla="*/ 0 60000 65536"/>
                    <a:gd name="T12" fmla="*/ 0 w 134"/>
                    <a:gd name="T13" fmla="*/ 0 h 165"/>
                    <a:gd name="T14" fmla="*/ 134 w 134"/>
                    <a:gd name="T15" fmla="*/ 165 h 165"/>
                  </a:gdLst>
                  <a:ahLst/>
                  <a:cxnLst>
                    <a:cxn ang="T8">
                      <a:pos x="T0" y="T1"/>
                    </a:cxn>
                    <a:cxn ang="T9">
                      <a:pos x="T2" y="T3"/>
                    </a:cxn>
                    <a:cxn ang="T10">
                      <a:pos x="T4" y="T5"/>
                    </a:cxn>
                    <a:cxn ang="T11">
                      <a:pos x="T6" y="T7"/>
                    </a:cxn>
                  </a:cxnLst>
                  <a:rect l="T12" t="T13" r="T14" b="T15"/>
                  <a:pathLst>
                    <a:path w="134" h="165">
                      <a:moveTo>
                        <a:pt x="0" y="0"/>
                      </a:moveTo>
                      <a:lnTo>
                        <a:pt x="125" y="165"/>
                      </a:lnTo>
                      <a:lnTo>
                        <a:pt x="134"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1" name="Freeform 593"/>
                <p:cNvSpPr>
                  <a:spLocks/>
                </p:cNvSpPr>
                <p:nvPr/>
              </p:nvSpPr>
              <p:spPr bwMode="auto">
                <a:xfrm>
                  <a:off x="2606" y="2414"/>
                  <a:ext cx="28" cy="27"/>
                </a:xfrm>
                <a:custGeom>
                  <a:avLst/>
                  <a:gdLst>
                    <a:gd name="T0" fmla="*/ 0 w 173"/>
                    <a:gd name="T1" fmla="*/ 0 h 165"/>
                    <a:gd name="T2" fmla="*/ 0 w 173"/>
                    <a:gd name="T3" fmla="*/ 0 h 165"/>
                    <a:gd name="T4" fmla="*/ 0 w 173"/>
                    <a:gd name="T5" fmla="*/ 0 h 165"/>
                    <a:gd name="T6" fmla="*/ 0 w 173"/>
                    <a:gd name="T7" fmla="*/ 0 h 165"/>
                    <a:gd name="T8" fmla="*/ 0 w 173"/>
                    <a:gd name="T9" fmla="*/ 0 h 165"/>
                    <a:gd name="T10" fmla="*/ 0 60000 65536"/>
                    <a:gd name="T11" fmla="*/ 0 60000 65536"/>
                    <a:gd name="T12" fmla="*/ 0 60000 65536"/>
                    <a:gd name="T13" fmla="*/ 0 60000 65536"/>
                    <a:gd name="T14" fmla="*/ 0 60000 65536"/>
                    <a:gd name="T15" fmla="*/ 0 w 173"/>
                    <a:gd name="T16" fmla="*/ 0 h 165"/>
                    <a:gd name="T17" fmla="*/ 173 w 173"/>
                    <a:gd name="T18" fmla="*/ 165 h 165"/>
                  </a:gdLst>
                  <a:ahLst/>
                  <a:cxnLst>
                    <a:cxn ang="T10">
                      <a:pos x="T0" y="T1"/>
                    </a:cxn>
                    <a:cxn ang="T11">
                      <a:pos x="T2" y="T3"/>
                    </a:cxn>
                    <a:cxn ang="T12">
                      <a:pos x="T4" y="T5"/>
                    </a:cxn>
                    <a:cxn ang="T13">
                      <a:pos x="T6" y="T7"/>
                    </a:cxn>
                    <a:cxn ang="T14">
                      <a:pos x="T8" y="T9"/>
                    </a:cxn>
                  </a:cxnLst>
                  <a:rect l="T15" t="T16" r="T17" b="T18"/>
                  <a:pathLst>
                    <a:path w="173" h="165">
                      <a:moveTo>
                        <a:pt x="0" y="127"/>
                      </a:moveTo>
                      <a:lnTo>
                        <a:pt x="39" y="0"/>
                      </a:lnTo>
                      <a:lnTo>
                        <a:pt x="173" y="31"/>
                      </a:lnTo>
                      <a:lnTo>
                        <a:pt x="164" y="165"/>
                      </a:lnTo>
                      <a:lnTo>
                        <a:pt x="0" y="12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52" name="Freeform 594"/>
                <p:cNvSpPr>
                  <a:spLocks/>
                </p:cNvSpPr>
                <p:nvPr/>
              </p:nvSpPr>
              <p:spPr bwMode="auto">
                <a:xfrm>
                  <a:off x="2646" y="2418"/>
                  <a:ext cx="26" cy="22"/>
                </a:xfrm>
                <a:custGeom>
                  <a:avLst/>
                  <a:gdLst>
                    <a:gd name="T0" fmla="*/ 0 w 155"/>
                    <a:gd name="T1" fmla="*/ 0 h 133"/>
                    <a:gd name="T2" fmla="*/ 0 w 155"/>
                    <a:gd name="T3" fmla="*/ 0 h 133"/>
                    <a:gd name="T4" fmla="*/ 0 w 155"/>
                    <a:gd name="T5" fmla="*/ 0 h 133"/>
                    <a:gd name="T6" fmla="*/ 0 w 155"/>
                    <a:gd name="T7" fmla="*/ 0 h 133"/>
                    <a:gd name="T8" fmla="*/ 0 60000 65536"/>
                    <a:gd name="T9" fmla="*/ 0 60000 65536"/>
                    <a:gd name="T10" fmla="*/ 0 60000 65536"/>
                    <a:gd name="T11" fmla="*/ 0 60000 65536"/>
                    <a:gd name="T12" fmla="*/ 0 w 155"/>
                    <a:gd name="T13" fmla="*/ 0 h 133"/>
                    <a:gd name="T14" fmla="*/ 155 w 155"/>
                    <a:gd name="T15" fmla="*/ 133 h 133"/>
                  </a:gdLst>
                  <a:ahLst/>
                  <a:cxnLst>
                    <a:cxn ang="T8">
                      <a:pos x="T0" y="T1"/>
                    </a:cxn>
                    <a:cxn ang="T9">
                      <a:pos x="T2" y="T3"/>
                    </a:cxn>
                    <a:cxn ang="T10">
                      <a:pos x="T4" y="T5"/>
                    </a:cxn>
                    <a:cxn ang="T11">
                      <a:pos x="T6" y="T7"/>
                    </a:cxn>
                  </a:cxnLst>
                  <a:rect l="T12" t="T13" r="T14" b="T15"/>
                  <a:pathLst>
                    <a:path w="155" h="133">
                      <a:moveTo>
                        <a:pt x="6" y="133"/>
                      </a:moveTo>
                      <a:lnTo>
                        <a:pt x="0" y="0"/>
                      </a:lnTo>
                      <a:lnTo>
                        <a:pt x="155" y="120"/>
                      </a:lnTo>
                      <a:lnTo>
                        <a:pt x="6"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3" name="Freeform 595"/>
                <p:cNvSpPr>
                  <a:spLocks/>
                </p:cNvSpPr>
                <p:nvPr/>
              </p:nvSpPr>
              <p:spPr bwMode="auto">
                <a:xfrm>
                  <a:off x="2646" y="2416"/>
                  <a:ext cx="26" cy="22"/>
                </a:xfrm>
                <a:custGeom>
                  <a:avLst/>
                  <a:gdLst>
                    <a:gd name="T0" fmla="*/ 0 w 155"/>
                    <a:gd name="T1" fmla="*/ 0 h 131"/>
                    <a:gd name="T2" fmla="*/ 0 w 155"/>
                    <a:gd name="T3" fmla="*/ 0 h 131"/>
                    <a:gd name="T4" fmla="*/ 0 w 155"/>
                    <a:gd name="T5" fmla="*/ 0 h 131"/>
                    <a:gd name="T6" fmla="*/ 0 w 155"/>
                    <a:gd name="T7" fmla="*/ 0 h 131"/>
                    <a:gd name="T8" fmla="*/ 0 60000 65536"/>
                    <a:gd name="T9" fmla="*/ 0 60000 65536"/>
                    <a:gd name="T10" fmla="*/ 0 60000 65536"/>
                    <a:gd name="T11" fmla="*/ 0 60000 65536"/>
                    <a:gd name="T12" fmla="*/ 0 w 155"/>
                    <a:gd name="T13" fmla="*/ 0 h 131"/>
                    <a:gd name="T14" fmla="*/ 155 w 155"/>
                    <a:gd name="T15" fmla="*/ 131 h 131"/>
                  </a:gdLst>
                  <a:ahLst/>
                  <a:cxnLst>
                    <a:cxn ang="T8">
                      <a:pos x="T0" y="T1"/>
                    </a:cxn>
                    <a:cxn ang="T9">
                      <a:pos x="T2" y="T3"/>
                    </a:cxn>
                    <a:cxn ang="T10">
                      <a:pos x="T4" y="T5"/>
                    </a:cxn>
                    <a:cxn ang="T11">
                      <a:pos x="T6" y="T7"/>
                    </a:cxn>
                  </a:cxnLst>
                  <a:rect l="T12" t="T13" r="T14" b="T15"/>
                  <a:pathLst>
                    <a:path w="155" h="131">
                      <a:moveTo>
                        <a:pt x="0" y="11"/>
                      </a:moveTo>
                      <a:lnTo>
                        <a:pt x="155" y="131"/>
                      </a:lnTo>
                      <a:lnTo>
                        <a:pt x="122"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4" name="Freeform 596"/>
                <p:cNvSpPr>
                  <a:spLocks/>
                </p:cNvSpPr>
                <p:nvPr/>
              </p:nvSpPr>
              <p:spPr bwMode="auto">
                <a:xfrm>
                  <a:off x="2646" y="2416"/>
                  <a:ext cx="26" cy="24"/>
                </a:xfrm>
                <a:custGeom>
                  <a:avLst/>
                  <a:gdLst>
                    <a:gd name="T0" fmla="*/ 0 w 155"/>
                    <a:gd name="T1" fmla="*/ 0 h 144"/>
                    <a:gd name="T2" fmla="*/ 0 w 155"/>
                    <a:gd name="T3" fmla="*/ 0 h 144"/>
                    <a:gd name="T4" fmla="*/ 0 w 155"/>
                    <a:gd name="T5" fmla="*/ 0 h 144"/>
                    <a:gd name="T6" fmla="*/ 0 w 155"/>
                    <a:gd name="T7" fmla="*/ 0 h 144"/>
                    <a:gd name="T8" fmla="*/ 0 w 155"/>
                    <a:gd name="T9" fmla="*/ 0 h 144"/>
                    <a:gd name="T10" fmla="*/ 0 60000 65536"/>
                    <a:gd name="T11" fmla="*/ 0 60000 65536"/>
                    <a:gd name="T12" fmla="*/ 0 60000 65536"/>
                    <a:gd name="T13" fmla="*/ 0 60000 65536"/>
                    <a:gd name="T14" fmla="*/ 0 60000 65536"/>
                    <a:gd name="T15" fmla="*/ 0 w 155"/>
                    <a:gd name="T16" fmla="*/ 0 h 144"/>
                    <a:gd name="T17" fmla="*/ 155 w 155"/>
                    <a:gd name="T18" fmla="*/ 144 h 144"/>
                  </a:gdLst>
                  <a:ahLst/>
                  <a:cxnLst>
                    <a:cxn ang="T10">
                      <a:pos x="T0" y="T1"/>
                    </a:cxn>
                    <a:cxn ang="T11">
                      <a:pos x="T2" y="T3"/>
                    </a:cxn>
                    <a:cxn ang="T12">
                      <a:pos x="T4" y="T5"/>
                    </a:cxn>
                    <a:cxn ang="T13">
                      <a:pos x="T6" y="T7"/>
                    </a:cxn>
                    <a:cxn ang="T14">
                      <a:pos x="T8" y="T9"/>
                    </a:cxn>
                  </a:cxnLst>
                  <a:rect l="T15" t="T16" r="T17" b="T18"/>
                  <a:pathLst>
                    <a:path w="155" h="144">
                      <a:moveTo>
                        <a:pt x="6" y="144"/>
                      </a:moveTo>
                      <a:lnTo>
                        <a:pt x="0" y="11"/>
                      </a:lnTo>
                      <a:lnTo>
                        <a:pt x="122" y="0"/>
                      </a:lnTo>
                      <a:lnTo>
                        <a:pt x="155" y="131"/>
                      </a:lnTo>
                      <a:lnTo>
                        <a:pt x="6" y="14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55" name="Freeform 597"/>
                <p:cNvSpPr>
                  <a:spLocks/>
                </p:cNvSpPr>
                <p:nvPr/>
              </p:nvSpPr>
              <p:spPr bwMode="auto">
                <a:xfrm>
                  <a:off x="2666" y="2416"/>
                  <a:ext cx="8" cy="22"/>
                </a:xfrm>
                <a:custGeom>
                  <a:avLst/>
                  <a:gdLst>
                    <a:gd name="T0" fmla="*/ 0 w 50"/>
                    <a:gd name="T1" fmla="*/ 0 h 131"/>
                    <a:gd name="T2" fmla="*/ 0 w 50"/>
                    <a:gd name="T3" fmla="*/ 0 h 131"/>
                    <a:gd name="T4" fmla="*/ 0 w 50"/>
                    <a:gd name="T5" fmla="*/ 0 h 131"/>
                    <a:gd name="T6" fmla="*/ 0 w 50"/>
                    <a:gd name="T7" fmla="*/ 0 h 131"/>
                    <a:gd name="T8" fmla="*/ 0 60000 65536"/>
                    <a:gd name="T9" fmla="*/ 0 60000 65536"/>
                    <a:gd name="T10" fmla="*/ 0 60000 65536"/>
                    <a:gd name="T11" fmla="*/ 0 60000 65536"/>
                    <a:gd name="T12" fmla="*/ 0 w 50"/>
                    <a:gd name="T13" fmla="*/ 0 h 131"/>
                    <a:gd name="T14" fmla="*/ 50 w 50"/>
                    <a:gd name="T15" fmla="*/ 131 h 131"/>
                  </a:gdLst>
                  <a:ahLst/>
                  <a:cxnLst>
                    <a:cxn ang="T8">
                      <a:pos x="T0" y="T1"/>
                    </a:cxn>
                    <a:cxn ang="T9">
                      <a:pos x="T2" y="T3"/>
                    </a:cxn>
                    <a:cxn ang="T10">
                      <a:pos x="T4" y="T5"/>
                    </a:cxn>
                    <a:cxn ang="T11">
                      <a:pos x="T6" y="T7"/>
                    </a:cxn>
                  </a:cxnLst>
                  <a:rect l="T12" t="T13" r="T14" b="T15"/>
                  <a:pathLst>
                    <a:path w="50" h="131">
                      <a:moveTo>
                        <a:pt x="33" y="131"/>
                      </a:moveTo>
                      <a:lnTo>
                        <a:pt x="0" y="0"/>
                      </a:lnTo>
                      <a:lnTo>
                        <a:pt x="50" y="124"/>
                      </a:lnTo>
                      <a:lnTo>
                        <a:pt x="33"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6" name="Freeform 598"/>
                <p:cNvSpPr>
                  <a:spLocks/>
                </p:cNvSpPr>
                <p:nvPr/>
              </p:nvSpPr>
              <p:spPr bwMode="auto">
                <a:xfrm>
                  <a:off x="2666" y="2415"/>
                  <a:ext cx="8" cy="22"/>
                </a:xfrm>
                <a:custGeom>
                  <a:avLst/>
                  <a:gdLst>
                    <a:gd name="T0" fmla="*/ 0 w 50"/>
                    <a:gd name="T1" fmla="*/ 0 h 129"/>
                    <a:gd name="T2" fmla="*/ 0 w 50"/>
                    <a:gd name="T3" fmla="*/ 0 h 129"/>
                    <a:gd name="T4" fmla="*/ 0 w 50"/>
                    <a:gd name="T5" fmla="*/ 0 h 129"/>
                    <a:gd name="T6" fmla="*/ 0 w 50"/>
                    <a:gd name="T7" fmla="*/ 0 h 129"/>
                    <a:gd name="T8" fmla="*/ 0 60000 65536"/>
                    <a:gd name="T9" fmla="*/ 0 60000 65536"/>
                    <a:gd name="T10" fmla="*/ 0 60000 65536"/>
                    <a:gd name="T11" fmla="*/ 0 60000 65536"/>
                    <a:gd name="T12" fmla="*/ 0 w 50"/>
                    <a:gd name="T13" fmla="*/ 0 h 129"/>
                    <a:gd name="T14" fmla="*/ 50 w 50"/>
                    <a:gd name="T15" fmla="*/ 129 h 129"/>
                  </a:gdLst>
                  <a:ahLst/>
                  <a:cxnLst>
                    <a:cxn ang="T8">
                      <a:pos x="T0" y="T1"/>
                    </a:cxn>
                    <a:cxn ang="T9">
                      <a:pos x="T2" y="T3"/>
                    </a:cxn>
                    <a:cxn ang="T10">
                      <a:pos x="T4" y="T5"/>
                    </a:cxn>
                    <a:cxn ang="T11">
                      <a:pos x="T6" y="T7"/>
                    </a:cxn>
                  </a:cxnLst>
                  <a:rect l="T12" t="T13" r="T14" b="T15"/>
                  <a:pathLst>
                    <a:path w="50" h="129">
                      <a:moveTo>
                        <a:pt x="0" y="5"/>
                      </a:moveTo>
                      <a:lnTo>
                        <a:pt x="50" y="129"/>
                      </a:lnTo>
                      <a:lnTo>
                        <a:pt x="14"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7" name="Freeform 599"/>
                <p:cNvSpPr>
                  <a:spLocks/>
                </p:cNvSpPr>
                <p:nvPr/>
              </p:nvSpPr>
              <p:spPr bwMode="auto">
                <a:xfrm>
                  <a:off x="2666" y="2415"/>
                  <a:ext cx="8" cy="23"/>
                </a:xfrm>
                <a:custGeom>
                  <a:avLst/>
                  <a:gdLst>
                    <a:gd name="T0" fmla="*/ 0 w 50"/>
                    <a:gd name="T1" fmla="*/ 0 h 136"/>
                    <a:gd name="T2" fmla="*/ 0 w 50"/>
                    <a:gd name="T3" fmla="*/ 0 h 136"/>
                    <a:gd name="T4" fmla="*/ 0 w 50"/>
                    <a:gd name="T5" fmla="*/ 0 h 136"/>
                    <a:gd name="T6" fmla="*/ 0 w 50"/>
                    <a:gd name="T7" fmla="*/ 0 h 136"/>
                    <a:gd name="T8" fmla="*/ 0 w 50"/>
                    <a:gd name="T9" fmla="*/ 0 h 136"/>
                    <a:gd name="T10" fmla="*/ 0 60000 65536"/>
                    <a:gd name="T11" fmla="*/ 0 60000 65536"/>
                    <a:gd name="T12" fmla="*/ 0 60000 65536"/>
                    <a:gd name="T13" fmla="*/ 0 60000 65536"/>
                    <a:gd name="T14" fmla="*/ 0 60000 65536"/>
                    <a:gd name="T15" fmla="*/ 0 w 50"/>
                    <a:gd name="T16" fmla="*/ 0 h 136"/>
                    <a:gd name="T17" fmla="*/ 50 w 50"/>
                    <a:gd name="T18" fmla="*/ 136 h 136"/>
                  </a:gdLst>
                  <a:ahLst/>
                  <a:cxnLst>
                    <a:cxn ang="T10">
                      <a:pos x="T0" y="T1"/>
                    </a:cxn>
                    <a:cxn ang="T11">
                      <a:pos x="T2" y="T3"/>
                    </a:cxn>
                    <a:cxn ang="T12">
                      <a:pos x="T4" y="T5"/>
                    </a:cxn>
                    <a:cxn ang="T13">
                      <a:pos x="T6" y="T7"/>
                    </a:cxn>
                    <a:cxn ang="T14">
                      <a:pos x="T8" y="T9"/>
                    </a:cxn>
                  </a:cxnLst>
                  <a:rect l="T15" t="T16" r="T17" b="T18"/>
                  <a:pathLst>
                    <a:path w="50" h="136">
                      <a:moveTo>
                        <a:pt x="33" y="136"/>
                      </a:moveTo>
                      <a:lnTo>
                        <a:pt x="0" y="5"/>
                      </a:lnTo>
                      <a:lnTo>
                        <a:pt x="14" y="0"/>
                      </a:lnTo>
                      <a:lnTo>
                        <a:pt x="50" y="129"/>
                      </a:lnTo>
                      <a:lnTo>
                        <a:pt x="33" y="13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58" name="Freeform 600"/>
                <p:cNvSpPr>
                  <a:spLocks/>
                </p:cNvSpPr>
                <p:nvPr/>
              </p:nvSpPr>
              <p:spPr bwMode="auto">
                <a:xfrm>
                  <a:off x="2679" y="2411"/>
                  <a:ext cx="28" cy="20"/>
                </a:xfrm>
                <a:custGeom>
                  <a:avLst/>
                  <a:gdLst>
                    <a:gd name="T0" fmla="*/ 0 w 169"/>
                    <a:gd name="T1" fmla="*/ 0 h 123"/>
                    <a:gd name="T2" fmla="*/ 0 w 169"/>
                    <a:gd name="T3" fmla="*/ 0 h 123"/>
                    <a:gd name="T4" fmla="*/ 0 w 169"/>
                    <a:gd name="T5" fmla="*/ 0 h 123"/>
                    <a:gd name="T6" fmla="*/ 0 w 169"/>
                    <a:gd name="T7" fmla="*/ 0 h 123"/>
                    <a:gd name="T8" fmla="*/ 0 60000 65536"/>
                    <a:gd name="T9" fmla="*/ 0 60000 65536"/>
                    <a:gd name="T10" fmla="*/ 0 60000 65536"/>
                    <a:gd name="T11" fmla="*/ 0 60000 65536"/>
                    <a:gd name="T12" fmla="*/ 0 w 169"/>
                    <a:gd name="T13" fmla="*/ 0 h 123"/>
                    <a:gd name="T14" fmla="*/ 169 w 169"/>
                    <a:gd name="T15" fmla="*/ 123 h 123"/>
                  </a:gdLst>
                  <a:ahLst/>
                  <a:cxnLst>
                    <a:cxn ang="T8">
                      <a:pos x="T0" y="T1"/>
                    </a:cxn>
                    <a:cxn ang="T9">
                      <a:pos x="T2" y="T3"/>
                    </a:cxn>
                    <a:cxn ang="T10">
                      <a:pos x="T4" y="T5"/>
                    </a:cxn>
                    <a:cxn ang="T11">
                      <a:pos x="T6" y="T7"/>
                    </a:cxn>
                  </a:cxnLst>
                  <a:rect l="T12" t="T13" r="T14" b="T15"/>
                  <a:pathLst>
                    <a:path w="169" h="123">
                      <a:moveTo>
                        <a:pt x="50" y="123"/>
                      </a:moveTo>
                      <a:lnTo>
                        <a:pt x="0" y="0"/>
                      </a:lnTo>
                      <a:lnTo>
                        <a:pt x="169" y="72"/>
                      </a:lnTo>
                      <a:lnTo>
                        <a:pt x="5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59" name="Freeform 601"/>
                <p:cNvSpPr>
                  <a:spLocks/>
                </p:cNvSpPr>
                <p:nvPr/>
              </p:nvSpPr>
              <p:spPr bwMode="auto">
                <a:xfrm>
                  <a:off x="2679" y="2404"/>
                  <a:ext cx="28" cy="19"/>
                </a:xfrm>
                <a:custGeom>
                  <a:avLst/>
                  <a:gdLst>
                    <a:gd name="T0" fmla="*/ 0 w 169"/>
                    <a:gd name="T1" fmla="*/ 0 h 113"/>
                    <a:gd name="T2" fmla="*/ 0 w 169"/>
                    <a:gd name="T3" fmla="*/ 0 h 113"/>
                    <a:gd name="T4" fmla="*/ 0 w 169"/>
                    <a:gd name="T5" fmla="*/ 0 h 113"/>
                    <a:gd name="T6" fmla="*/ 0 w 169"/>
                    <a:gd name="T7" fmla="*/ 0 h 113"/>
                    <a:gd name="T8" fmla="*/ 0 60000 65536"/>
                    <a:gd name="T9" fmla="*/ 0 60000 65536"/>
                    <a:gd name="T10" fmla="*/ 0 60000 65536"/>
                    <a:gd name="T11" fmla="*/ 0 60000 65536"/>
                    <a:gd name="T12" fmla="*/ 0 w 169"/>
                    <a:gd name="T13" fmla="*/ 0 h 113"/>
                    <a:gd name="T14" fmla="*/ 169 w 169"/>
                    <a:gd name="T15" fmla="*/ 113 h 113"/>
                  </a:gdLst>
                  <a:ahLst/>
                  <a:cxnLst>
                    <a:cxn ang="T8">
                      <a:pos x="T0" y="T1"/>
                    </a:cxn>
                    <a:cxn ang="T9">
                      <a:pos x="T2" y="T3"/>
                    </a:cxn>
                    <a:cxn ang="T10">
                      <a:pos x="T4" y="T5"/>
                    </a:cxn>
                    <a:cxn ang="T11">
                      <a:pos x="T6" y="T7"/>
                    </a:cxn>
                  </a:cxnLst>
                  <a:rect l="T12" t="T13" r="T14" b="T15"/>
                  <a:pathLst>
                    <a:path w="169" h="113">
                      <a:moveTo>
                        <a:pt x="0" y="41"/>
                      </a:moveTo>
                      <a:lnTo>
                        <a:pt x="169" y="113"/>
                      </a:lnTo>
                      <a:lnTo>
                        <a:pt x="98" y="0"/>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0" name="Freeform 602"/>
                <p:cNvSpPr>
                  <a:spLocks/>
                </p:cNvSpPr>
                <p:nvPr/>
              </p:nvSpPr>
              <p:spPr bwMode="auto">
                <a:xfrm>
                  <a:off x="2679" y="2404"/>
                  <a:ext cx="28" cy="27"/>
                </a:xfrm>
                <a:custGeom>
                  <a:avLst/>
                  <a:gdLst>
                    <a:gd name="T0" fmla="*/ 0 w 169"/>
                    <a:gd name="T1" fmla="*/ 0 h 164"/>
                    <a:gd name="T2" fmla="*/ 0 w 169"/>
                    <a:gd name="T3" fmla="*/ 0 h 164"/>
                    <a:gd name="T4" fmla="*/ 0 w 169"/>
                    <a:gd name="T5" fmla="*/ 0 h 164"/>
                    <a:gd name="T6" fmla="*/ 0 w 169"/>
                    <a:gd name="T7" fmla="*/ 0 h 164"/>
                    <a:gd name="T8" fmla="*/ 0 w 169"/>
                    <a:gd name="T9" fmla="*/ 0 h 164"/>
                    <a:gd name="T10" fmla="*/ 0 60000 65536"/>
                    <a:gd name="T11" fmla="*/ 0 60000 65536"/>
                    <a:gd name="T12" fmla="*/ 0 60000 65536"/>
                    <a:gd name="T13" fmla="*/ 0 60000 65536"/>
                    <a:gd name="T14" fmla="*/ 0 60000 65536"/>
                    <a:gd name="T15" fmla="*/ 0 w 169"/>
                    <a:gd name="T16" fmla="*/ 0 h 164"/>
                    <a:gd name="T17" fmla="*/ 169 w 169"/>
                    <a:gd name="T18" fmla="*/ 164 h 164"/>
                  </a:gdLst>
                  <a:ahLst/>
                  <a:cxnLst>
                    <a:cxn ang="T10">
                      <a:pos x="T0" y="T1"/>
                    </a:cxn>
                    <a:cxn ang="T11">
                      <a:pos x="T2" y="T3"/>
                    </a:cxn>
                    <a:cxn ang="T12">
                      <a:pos x="T4" y="T5"/>
                    </a:cxn>
                    <a:cxn ang="T13">
                      <a:pos x="T6" y="T7"/>
                    </a:cxn>
                    <a:cxn ang="T14">
                      <a:pos x="T8" y="T9"/>
                    </a:cxn>
                  </a:cxnLst>
                  <a:rect l="T15" t="T16" r="T17" b="T18"/>
                  <a:pathLst>
                    <a:path w="169" h="164">
                      <a:moveTo>
                        <a:pt x="50" y="164"/>
                      </a:moveTo>
                      <a:lnTo>
                        <a:pt x="0" y="41"/>
                      </a:lnTo>
                      <a:lnTo>
                        <a:pt x="98" y="0"/>
                      </a:lnTo>
                      <a:lnTo>
                        <a:pt x="169" y="113"/>
                      </a:lnTo>
                      <a:lnTo>
                        <a:pt x="50" y="16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61" name="Freeform 603"/>
                <p:cNvSpPr>
                  <a:spLocks/>
                </p:cNvSpPr>
                <p:nvPr/>
              </p:nvSpPr>
              <p:spPr bwMode="auto">
                <a:xfrm>
                  <a:off x="2695" y="2404"/>
                  <a:ext cx="17" cy="19"/>
                </a:xfrm>
                <a:custGeom>
                  <a:avLst/>
                  <a:gdLst>
                    <a:gd name="T0" fmla="*/ 0 w 100"/>
                    <a:gd name="T1" fmla="*/ 0 h 113"/>
                    <a:gd name="T2" fmla="*/ 0 w 100"/>
                    <a:gd name="T3" fmla="*/ 0 h 113"/>
                    <a:gd name="T4" fmla="*/ 0 w 100"/>
                    <a:gd name="T5" fmla="*/ 0 h 113"/>
                    <a:gd name="T6" fmla="*/ 0 w 100"/>
                    <a:gd name="T7" fmla="*/ 0 h 113"/>
                    <a:gd name="T8" fmla="*/ 0 60000 65536"/>
                    <a:gd name="T9" fmla="*/ 0 60000 65536"/>
                    <a:gd name="T10" fmla="*/ 0 60000 65536"/>
                    <a:gd name="T11" fmla="*/ 0 60000 65536"/>
                    <a:gd name="T12" fmla="*/ 0 w 100"/>
                    <a:gd name="T13" fmla="*/ 0 h 113"/>
                    <a:gd name="T14" fmla="*/ 100 w 100"/>
                    <a:gd name="T15" fmla="*/ 113 h 113"/>
                  </a:gdLst>
                  <a:ahLst/>
                  <a:cxnLst>
                    <a:cxn ang="T8">
                      <a:pos x="T0" y="T1"/>
                    </a:cxn>
                    <a:cxn ang="T9">
                      <a:pos x="T2" y="T3"/>
                    </a:cxn>
                    <a:cxn ang="T10">
                      <a:pos x="T4" y="T5"/>
                    </a:cxn>
                    <a:cxn ang="T11">
                      <a:pos x="T6" y="T7"/>
                    </a:cxn>
                  </a:cxnLst>
                  <a:rect l="T12" t="T13" r="T14" b="T15"/>
                  <a:pathLst>
                    <a:path w="100" h="113">
                      <a:moveTo>
                        <a:pt x="71" y="113"/>
                      </a:moveTo>
                      <a:lnTo>
                        <a:pt x="0" y="0"/>
                      </a:lnTo>
                      <a:lnTo>
                        <a:pt x="100" y="88"/>
                      </a:lnTo>
                      <a:lnTo>
                        <a:pt x="71"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2" name="Freeform 604"/>
                <p:cNvSpPr>
                  <a:spLocks/>
                </p:cNvSpPr>
                <p:nvPr/>
              </p:nvSpPr>
              <p:spPr bwMode="auto">
                <a:xfrm>
                  <a:off x="2695" y="2400"/>
                  <a:ext cx="17" cy="19"/>
                </a:xfrm>
                <a:custGeom>
                  <a:avLst/>
                  <a:gdLst>
                    <a:gd name="T0" fmla="*/ 0 w 100"/>
                    <a:gd name="T1" fmla="*/ 0 h 109"/>
                    <a:gd name="T2" fmla="*/ 0 w 100"/>
                    <a:gd name="T3" fmla="*/ 0 h 109"/>
                    <a:gd name="T4" fmla="*/ 0 w 100"/>
                    <a:gd name="T5" fmla="*/ 0 h 109"/>
                    <a:gd name="T6" fmla="*/ 0 w 100"/>
                    <a:gd name="T7" fmla="*/ 0 h 109"/>
                    <a:gd name="T8" fmla="*/ 0 60000 65536"/>
                    <a:gd name="T9" fmla="*/ 0 60000 65536"/>
                    <a:gd name="T10" fmla="*/ 0 60000 65536"/>
                    <a:gd name="T11" fmla="*/ 0 60000 65536"/>
                    <a:gd name="T12" fmla="*/ 0 w 100"/>
                    <a:gd name="T13" fmla="*/ 0 h 109"/>
                    <a:gd name="T14" fmla="*/ 100 w 100"/>
                    <a:gd name="T15" fmla="*/ 109 h 109"/>
                  </a:gdLst>
                  <a:ahLst/>
                  <a:cxnLst>
                    <a:cxn ang="T8">
                      <a:pos x="T0" y="T1"/>
                    </a:cxn>
                    <a:cxn ang="T9">
                      <a:pos x="T2" y="T3"/>
                    </a:cxn>
                    <a:cxn ang="T10">
                      <a:pos x="T4" y="T5"/>
                    </a:cxn>
                    <a:cxn ang="T11">
                      <a:pos x="T6" y="T7"/>
                    </a:cxn>
                  </a:cxnLst>
                  <a:rect l="T12" t="T13" r="T14" b="T15"/>
                  <a:pathLst>
                    <a:path w="100" h="109">
                      <a:moveTo>
                        <a:pt x="0" y="21"/>
                      </a:moveTo>
                      <a:lnTo>
                        <a:pt x="100" y="109"/>
                      </a:lnTo>
                      <a:lnTo>
                        <a:pt x="24"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3" name="Freeform 605"/>
                <p:cNvSpPr>
                  <a:spLocks/>
                </p:cNvSpPr>
                <p:nvPr/>
              </p:nvSpPr>
              <p:spPr bwMode="auto">
                <a:xfrm>
                  <a:off x="2695" y="2400"/>
                  <a:ext cx="17" cy="23"/>
                </a:xfrm>
                <a:custGeom>
                  <a:avLst/>
                  <a:gdLst>
                    <a:gd name="T0" fmla="*/ 0 w 100"/>
                    <a:gd name="T1" fmla="*/ 0 h 134"/>
                    <a:gd name="T2" fmla="*/ 0 w 100"/>
                    <a:gd name="T3" fmla="*/ 0 h 134"/>
                    <a:gd name="T4" fmla="*/ 0 w 100"/>
                    <a:gd name="T5" fmla="*/ 0 h 134"/>
                    <a:gd name="T6" fmla="*/ 0 w 100"/>
                    <a:gd name="T7" fmla="*/ 0 h 134"/>
                    <a:gd name="T8" fmla="*/ 0 w 100"/>
                    <a:gd name="T9" fmla="*/ 0 h 134"/>
                    <a:gd name="T10" fmla="*/ 0 60000 65536"/>
                    <a:gd name="T11" fmla="*/ 0 60000 65536"/>
                    <a:gd name="T12" fmla="*/ 0 60000 65536"/>
                    <a:gd name="T13" fmla="*/ 0 60000 65536"/>
                    <a:gd name="T14" fmla="*/ 0 60000 65536"/>
                    <a:gd name="T15" fmla="*/ 0 w 100"/>
                    <a:gd name="T16" fmla="*/ 0 h 134"/>
                    <a:gd name="T17" fmla="*/ 100 w 100"/>
                    <a:gd name="T18" fmla="*/ 134 h 134"/>
                  </a:gdLst>
                  <a:ahLst/>
                  <a:cxnLst>
                    <a:cxn ang="T10">
                      <a:pos x="T0" y="T1"/>
                    </a:cxn>
                    <a:cxn ang="T11">
                      <a:pos x="T2" y="T3"/>
                    </a:cxn>
                    <a:cxn ang="T12">
                      <a:pos x="T4" y="T5"/>
                    </a:cxn>
                    <a:cxn ang="T13">
                      <a:pos x="T6" y="T7"/>
                    </a:cxn>
                    <a:cxn ang="T14">
                      <a:pos x="T8" y="T9"/>
                    </a:cxn>
                  </a:cxnLst>
                  <a:rect l="T15" t="T16" r="T17" b="T18"/>
                  <a:pathLst>
                    <a:path w="100" h="134">
                      <a:moveTo>
                        <a:pt x="71" y="134"/>
                      </a:moveTo>
                      <a:lnTo>
                        <a:pt x="0" y="21"/>
                      </a:lnTo>
                      <a:lnTo>
                        <a:pt x="24" y="0"/>
                      </a:lnTo>
                      <a:lnTo>
                        <a:pt x="100" y="109"/>
                      </a:lnTo>
                      <a:lnTo>
                        <a:pt x="71" y="13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64" name="Freeform 606"/>
                <p:cNvSpPr>
                  <a:spLocks/>
                </p:cNvSpPr>
                <p:nvPr/>
              </p:nvSpPr>
              <p:spPr bwMode="auto">
                <a:xfrm>
                  <a:off x="2708" y="2393"/>
                  <a:ext cx="28" cy="17"/>
                </a:xfrm>
                <a:custGeom>
                  <a:avLst/>
                  <a:gdLst>
                    <a:gd name="T0" fmla="*/ 0 w 171"/>
                    <a:gd name="T1" fmla="*/ 0 h 99"/>
                    <a:gd name="T2" fmla="*/ 0 w 171"/>
                    <a:gd name="T3" fmla="*/ 0 h 99"/>
                    <a:gd name="T4" fmla="*/ 0 w 171"/>
                    <a:gd name="T5" fmla="*/ 0 h 99"/>
                    <a:gd name="T6" fmla="*/ 0 w 171"/>
                    <a:gd name="T7" fmla="*/ 0 h 99"/>
                    <a:gd name="T8" fmla="*/ 0 60000 65536"/>
                    <a:gd name="T9" fmla="*/ 0 60000 65536"/>
                    <a:gd name="T10" fmla="*/ 0 60000 65536"/>
                    <a:gd name="T11" fmla="*/ 0 60000 65536"/>
                    <a:gd name="T12" fmla="*/ 0 w 171"/>
                    <a:gd name="T13" fmla="*/ 0 h 99"/>
                    <a:gd name="T14" fmla="*/ 171 w 171"/>
                    <a:gd name="T15" fmla="*/ 99 h 99"/>
                  </a:gdLst>
                  <a:ahLst/>
                  <a:cxnLst>
                    <a:cxn ang="T8">
                      <a:pos x="T0" y="T1"/>
                    </a:cxn>
                    <a:cxn ang="T9">
                      <a:pos x="T2" y="T3"/>
                    </a:cxn>
                    <a:cxn ang="T10">
                      <a:pos x="T4" y="T5"/>
                    </a:cxn>
                    <a:cxn ang="T11">
                      <a:pos x="T6" y="T7"/>
                    </a:cxn>
                  </a:cxnLst>
                  <a:rect l="T12" t="T13" r="T14" b="T15"/>
                  <a:pathLst>
                    <a:path w="171" h="99">
                      <a:moveTo>
                        <a:pt x="88" y="99"/>
                      </a:moveTo>
                      <a:lnTo>
                        <a:pt x="0" y="0"/>
                      </a:lnTo>
                      <a:lnTo>
                        <a:pt x="171" y="28"/>
                      </a:lnTo>
                      <a:lnTo>
                        <a:pt x="88"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5" name="Freeform 607"/>
                <p:cNvSpPr>
                  <a:spLocks/>
                </p:cNvSpPr>
                <p:nvPr/>
              </p:nvSpPr>
              <p:spPr bwMode="auto">
                <a:xfrm>
                  <a:off x="2708" y="2383"/>
                  <a:ext cx="28" cy="15"/>
                </a:xfrm>
                <a:custGeom>
                  <a:avLst/>
                  <a:gdLst>
                    <a:gd name="T0" fmla="*/ 0 w 171"/>
                    <a:gd name="T1" fmla="*/ 0 h 87"/>
                    <a:gd name="T2" fmla="*/ 0 w 171"/>
                    <a:gd name="T3" fmla="*/ 0 h 87"/>
                    <a:gd name="T4" fmla="*/ 0 w 171"/>
                    <a:gd name="T5" fmla="*/ 0 h 87"/>
                    <a:gd name="T6" fmla="*/ 0 w 171"/>
                    <a:gd name="T7" fmla="*/ 0 h 87"/>
                    <a:gd name="T8" fmla="*/ 0 60000 65536"/>
                    <a:gd name="T9" fmla="*/ 0 60000 65536"/>
                    <a:gd name="T10" fmla="*/ 0 60000 65536"/>
                    <a:gd name="T11" fmla="*/ 0 60000 65536"/>
                    <a:gd name="T12" fmla="*/ 0 w 171"/>
                    <a:gd name="T13" fmla="*/ 0 h 87"/>
                    <a:gd name="T14" fmla="*/ 171 w 171"/>
                    <a:gd name="T15" fmla="*/ 87 h 87"/>
                  </a:gdLst>
                  <a:ahLst/>
                  <a:cxnLst>
                    <a:cxn ang="T8">
                      <a:pos x="T0" y="T1"/>
                    </a:cxn>
                    <a:cxn ang="T9">
                      <a:pos x="T2" y="T3"/>
                    </a:cxn>
                    <a:cxn ang="T10">
                      <a:pos x="T4" y="T5"/>
                    </a:cxn>
                    <a:cxn ang="T11">
                      <a:pos x="T6" y="T7"/>
                    </a:cxn>
                  </a:cxnLst>
                  <a:rect l="T12" t="T13" r="T14" b="T15"/>
                  <a:pathLst>
                    <a:path w="171" h="87">
                      <a:moveTo>
                        <a:pt x="0" y="59"/>
                      </a:moveTo>
                      <a:lnTo>
                        <a:pt x="171" y="87"/>
                      </a:lnTo>
                      <a:lnTo>
                        <a:pt x="67" y="0"/>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6" name="Freeform 608"/>
                <p:cNvSpPr>
                  <a:spLocks/>
                </p:cNvSpPr>
                <p:nvPr/>
              </p:nvSpPr>
              <p:spPr bwMode="auto">
                <a:xfrm>
                  <a:off x="2708" y="2383"/>
                  <a:ext cx="28" cy="27"/>
                </a:xfrm>
                <a:custGeom>
                  <a:avLst/>
                  <a:gdLst>
                    <a:gd name="T0" fmla="*/ 0 w 171"/>
                    <a:gd name="T1" fmla="*/ 0 h 158"/>
                    <a:gd name="T2" fmla="*/ 0 w 171"/>
                    <a:gd name="T3" fmla="*/ 0 h 158"/>
                    <a:gd name="T4" fmla="*/ 0 w 171"/>
                    <a:gd name="T5" fmla="*/ 0 h 158"/>
                    <a:gd name="T6" fmla="*/ 0 w 171"/>
                    <a:gd name="T7" fmla="*/ 0 h 158"/>
                    <a:gd name="T8" fmla="*/ 0 w 171"/>
                    <a:gd name="T9" fmla="*/ 0 h 158"/>
                    <a:gd name="T10" fmla="*/ 0 60000 65536"/>
                    <a:gd name="T11" fmla="*/ 0 60000 65536"/>
                    <a:gd name="T12" fmla="*/ 0 60000 65536"/>
                    <a:gd name="T13" fmla="*/ 0 60000 65536"/>
                    <a:gd name="T14" fmla="*/ 0 60000 65536"/>
                    <a:gd name="T15" fmla="*/ 0 w 171"/>
                    <a:gd name="T16" fmla="*/ 0 h 158"/>
                    <a:gd name="T17" fmla="*/ 171 w 171"/>
                    <a:gd name="T18" fmla="*/ 158 h 158"/>
                  </a:gdLst>
                  <a:ahLst/>
                  <a:cxnLst>
                    <a:cxn ang="T10">
                      <a:pos x="T0" y="T1"/>
                    </a:cxn>
                    <a:cxn ang="T11">
                      <a:pos x="T2" y="T3"/>
                    </a:cxn>
                    <a:cxn ang="T12">
                      <a:pos x="T4" y="T5"/>
                    </a:cxn>
                    <a:cxn ang="T13">
                      <a:pos x="T6" y="T7"/>
                    </a:cxn>
                    <a:cxn ang="T14">
                      <a:pos x="T8" y="T9"/>
                    </a:cxn>
                  </a:cxnLst>
                  <a:rect l="T15" t="T16" r="T17" b="T18"/>
                  <a:pathLst>
                    <a:path w="171" h="158">
                      <a:moveTo>
                        <a:pt x="88" y="158"/>
                      </a:moveTo>
                      <a:lnTo>
                        <a:pt x="0" y="59"/>
                      </a:lnTo>
                      <a:lnTo>
                        <a:pt x="67" y="0"/>
                      </a:lnTo>
                      <a:lnTo>
                        <a:pt x="171" y="87"/>
                      </a:lnTo>
                      <a:lnTo>
                        <a:pt x="88"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67" name="Freeform 609"/>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68" name="Freeform 610"/>
                <p:cNvSpPr>
                  <a:spLocks/>
                </p:cNvSpPr>
                <p:nvPr/>
              </p:nvSpPr>
              <p:spPr bwMode="auto">
                <a:xfrm>
                  <a:off x="2719" y="2383"/>
                  <a:ext cx="17" cy="15"/>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104" y="87"/>
                      </a:moveTo>
                      <a:lnTo>
                        <a:pt x="0" y="0"/>
                      </a:lnTo>
                      <a:lnTo>
                        <a:pt x="104" y="8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69" name="Freeform 611"/>
                <p:cNvSpPr>
                  <a:spLocks/>
                </p:cNvSpPr>
                <p:nvPr/>
              </p:nvSpPr>
              <p:spPr bwMode="auto">
                <a:xfrm>
                  <a:off x="2547" y="2213"/>
                  <a:ext cx="22" cy="40"/>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0" y="158"/>
                      </a:moveTo>
                      <a:lnTo>
                        <a:pt x="103" y="244"/>
                      </a:lnTo>
                      <a:lnTo>
                        <a:pt x="132" y="0"/>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0" name="Freeform 612"/>
                <p:cNvSpPr>
                  <a:spLocks/>
                </p:cNvSpPr>
                <p:nvPr/>
              </p:nvSpPr>
              <p:spPr bwMode="auto">
                <a:xfrm>
                  <a:off x="2564" y="2213"/>
                  <a:ext cx="22" cy="40"/>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0" y="244"/>
                      </a:moveTo>
                      <a:lnTo>
                        <a:pt x="29" y="0"/>
                      </a:lnTo>
                      <a:lnTo>
                        <a:pt x="133" y="87"/>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1" name="Freeform 613"/>
                <p:cNvSpPr>
                  <a:spLocks/>
                </p:cNvSpPr>
                <p:nvPr/>
              </p:nvSpPr>
              <p:spPr bwMode="auto">
                <a:xfrm>
                  <a:off x="2547" y="2213"/>
                  <a:ext cx="39" cy="40"/>
                </a:xfrm>
                <a:custGeom>
                  <a:avLst/>
                  <a:gdLst>
                    <a:gd name="T0" fmla="*/ 0 w 236"/>
                    <a:gd name="T1" fmla="*/ 0 h 244"/>
                    <a:gd name="T2" fmla="*/ 0 w 236"/>
                    <a:gd name="T3" fmla="*/ 0 h 244"/>
                    <a:gd name="T4" fmla="*/ 0 w 236"/>
                    <a:gd name="T5" fmla="*/ 0 h 244"/>
                    <a:gd name="T6" fmla="*/ 0 w 236"/>
                    <a:gd name="T7" fmla="*/ 0 h 244"/>
                    <a:gd name="T8" fmla="*/ 0 w 236"/>
                    <a:gd name="T9" fmla="*/ 0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158"/>
                      </a:moveTo>
                      <a:lnTo>
                        <a:pt x="103" y="244"/>
                      </a:lnTo>
                      <a:lnTo>
                        <a:pt x="236" y="87"/>
                      </a:lnTo>
                      <a:lnTo>
                        <a:pt x="132" y="0"/>
                      </a:lnTo>
                      <a:lnTo>
                        <a:pt x="0"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72" name="Freeform 614"/>
                <p:cNvSpPr>
                  <a:spLocks/>
                </p:cNvSpPr>
                <p:nvPr/>
              </p:nvSpPr>
              <p:spPr bwMode="auto">
                <a:xfrm>
                  <a:off x="2578" y="2181"/>
                  <a:ext cx="18" cy="35"/>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128"/>
                      </a:moveTo>
                      <a:lnTo>
                        <a:pt x="102" y="215"/>
                      </a:lnTo>
                      <a:lnTo>
                        <a:pt x="107"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3" name="Freeform 615"/>
                <p:cNvSpPr>
                  <a:spLocks/>
                </p:cNvSpPr>
                <p:nvPr/>
              </p:nvSpPr>
              <p:spPr bwMode="auto">
                <a:xfrm>
                  <a:off x="2595" y="2181"/>
                  <a:ext cx="18" cy="35"/>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4" name="Freeform 616"/>
                <p:cNvSpPr>
                  <a:spLocks/>
                </p:cNvSpPr>
                <p:nvPr/>
              </p:nvSpPr>
              <p:spPr bwMode="auto">
                <a:xfrm>
                  <a:off x="2578" y="2181"/>
                  <a:ext cx="35" cy="35"/>
                </a:xfrm>
                <a:custGeom>
                  <a:avLst/>
                  <a:gdLst>
                    <a:gd name="T0" fmla="*/ 0 w 210"/>
                    <a:gd name="T1" fmla="*/ 0 h 215"/>
                    <a:gd name="T2" fmla="*/ 0 w 210"/>
                    <a:gd name="T3" fmla="*/ 0 h 215"/>
                    <a:gd name="T4" fmla="*/ 0 w 210"/>
                    <a:gd name="T5" fmla="*/ 0 h 215"/>
                    <a:gd name="T6" fmla="*/ 0 w 210"/>
                    <a:gd name="T7" fmla="*/ 0 h 215"/>
                    <a:gd name="T8" fmla="*/ 0 w 210"/>
                    <a:gd name="T9" fmla="*/ 0 h 215"/>
                    <a:gd name="T10" fmla="*/ 0 60000 65536"/>
                    <a:gd name="T11" fmla="*/ 0 60000 65536"/>
                    <a:gd name="T12" fmla="*/ 0 60000 65536"/>
                    <a:gd name="T13" fmla="*/ 0 60000 65536"/>
                    <a:gd name="T14" fmla="*/ 0 60000 65536"/>
                    <a:gd name="T15" fmla="*/ 0 w 210"/>
                    <a:gd name="T16" fmla="*/ 0 h 215"/>
                    <a:gd name="T17" fmla="*/ 210 w 210"/>
                    <a:gd name="T18" fmla="*/ 215 h 215"/>
                  </a:gdLst>
                  <a:ahLst/>
                  <a:cxnLst>
                    <a:cxn ang="T10">
                      <a:pos x="T0" y="T1"/>
                    </a:cxn>
                    <a:cxn ang="T11">
                      <a:pos x="T2" y="T3"/>
                    </a:cxn>
                    <a:cxn ang="T12">
                      <a:pos x="T4" y="T5"/>
                    </a:cxn>
                    <a:cxn ang="T13">
                      <a:pos x="T6" y="T7"/>
                    </a:cxn>
                    <a:cxn ang="T14">
                      <a:pos x="T8" y="T9"/>
                    </a:cxn>
                  </a:cxnLst>
                  <a:rect l="T15" t="T16" r="T17" b="T18"/>
                  <a:pathLst>
                    <a:path w="210" h="215">
                      <a:moveTo>
                        <a:pt x="0" y="128"/>
                      </a:moveTo>
                      <a:lnTo>
                        <a:pt x="102" y="215"/>
                      </a:lnTo>
                      <a:lnTo>
                        <a:pt x="210" y="86"/>
                      </a:lnTo>
                      <a:lnTo>
                        <a:pt x="107"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75" name="Freeform 617"/>
                <p:cNvSpPr>
                  <a:spLocks/>
                </p:cNvSpPr>
                <p:nvPr/>
              </p:nvSpPr>
              <p:spPr bwMode="auto">
                <a:xfrm>
                  <a:off x="2605" y="214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128"/>
                      </a:moveTo>
                      <a:lnTo>
                        <a:pt x="103" y="215"/>
                      </a:lnTo>
                      <a:lnTo>
                        <a:pt x="108"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6" name="Freeform 618"/>
                <p:cNvSpPr>
                  <a:spLocks/>
                </p:cNvSpPr>
                <p:nvPr/>
              </p:nvSpPr>
              <p:spPr bwMode="auto">
                <a:xfrm>
                  <a:off x="2622" y="214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7" name="Freeform 619"/>
                <p:cNvSpPr>
                  <a:spLocks/>
                </p:cNvSpPr>
                <p:nvPr/>
              </p:nvSpPr>
              <p:spPr bwMode="auto">
                <a:xfrm>
                  <a:off x="2605" y="214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8"/>
                      </a:moveTo>
                      <a:lnTo>
                        <a:pt x="103" y="215"/>
                      </a:lnTo>
                      <a:lnTo>
                        <a:pt x="211" y="86"/>
                      </a:lnTo>
                      <a:lnTo>
                        <a:pt x="108"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78" name="Freeform 620"/>
                <p:cNvSpPr>
                  <a:spLocks/>
                </p:cNvSpPr>
                <p:nvPr/>
              </p:nvSpPr>
              <p:spPr bwMode="auto">
                <a:xfrm>
                  <a:off x="2632" y="2116"/>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129"/>
                      </a:moveTo>
                      <a:lnTo>
                        <a:pt x="102" y="215"/>
                      </a:lnTo>
                      <a:lnTo>
                        <a:pt x="107"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79" name="Freeform 621"/>
                <p:cNvSpPr>
                  <a:spLocks/>
                </p:cNvSpPr>
                <p:nvPr/>
              </p:nvSpPr>
              <p:spPr bwMode="auto">
                <a:xfrm>
                  <a:off x="2649" y="2116"/>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0" y="215"/>
                      </a:moveTo>
                      <a:lnTo>
                        <a:pt x="5" y="0"/>
                      </a:lnTo>
                      <a:lnTo>
                        <a:pt x="109"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0" name="Freeform 622"/>
                <p:cNvSpPr>
                  <a:spLocks/>
                </p:cNvSpPr>
                <p:nvPr/>
              </p:nvSpPr>
              <p:spPr bwMode="auto">
                <a:xfrm>
                  <a:off x="2632" y="2116"/>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2" y="215"/>
                      </a:lnTo>
                      <a:lnTo>
                        <a:pt x="211" y="86"/>
                      </a:lnTo>
                      <a:lnTo>
                        <a:pt x="107"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81" name="Freeform 623"/>
                <p:cNvSpPr>
                  <a:spLocks/>
                </p:cNvSpPr>
                <p:nvPr/>
              </p:nvSpPr>
              <p:spPr bwMode="auto">
                <a:xfrm>
                  <a:off x="2659" y="2084"/>
                  <a:ext cx="18" cy="36"/>
                </a:xfrm>
                <a:custGeom>
                  <a:avLst/>
                  <a:gdLst>
                    <a:gd name="T0" fmla="*/ 0 w 107"/>
                    <a:gd name="T1" fmla="*/ 0 h 213"/>
                    <a:gd name="T2" fmla="*/ 0 w 107"/>
                    <a:gd name="T3" fmla="*/ 0 h 213"/>
                    <a:gd name="T4" fmla="*/ 0 w 107"/>
                    <a:gd name="T5" fmla="*/ 0 h 213"/>
                    <a:gd name="T6" fmla="*/ 0 w 107"/>
                    <a:gd name="T7" fmla="*/ 0 h 213"/>
                    <a:gd name="T8" fmla="*/ 0 60000 65536"/>
                    <a:gd name="T9" fmla="*/ 0 60000 65536"/>
                    <a:gd name="T10" fmla="*/ 0 60000 65536"/>
                    <a:gd name="T11" fmla="*/ 0 60000 65536"/>
                    <a:gd name="T12" fmla="*/ 0 w 107"/>
                    <a:gd name="T13" fmla="*/ 0 h 213"/>
                    <a:gd name="T14" fmla="*/ 107 w 107"/>
                    <a:gd name="T15" fmla="*/ 213 h 213"/>
                  </a:gdLst>
                  <a:ahLst/>
                  <a:cxnLst>
                    <a:cxn ang="T8">
                      <a:pos x="T0" y="T1"/>
                    </a:cxn>
                    <a:cxn ang="T9">
                      <a:pos x="T2" y="T3"/>
                    </a:cxn>
                    <a:cxn ang="T10">
                      <a:pos x="T4" y="T5"/>
                    </a:cxn>
                    <a:cxn ang="T11">
                      <a:pos x="T6" y="T7"/>
                    </a:cxn>
                  </a:cxnLst>
                  <a:rect l="T12" t="T13" r="T14" b="T15"/>
                  <a:pathLst>
                    <a:path w="107" h="213">
                      <a:moveTo>
                        <a:pt x="0" y="128"/>
                      </a:moveTo>
                      <a:lnTo>
                        <a:pt x="102" y="213"/>
                      </a:lnTo>
                      <a:lnTo>
                        <a:pt x="107"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2" name="Freeform 624"/>
                <p:cNvSpPr>
                  <a:spLocks/>
                </p:cNvSpPr>
                <p:nvPr/>
              </p:nvSpPr>
              <p:spPr bwMode="auto">
                <a:xfrm>
                  <a:off x="2676" y="2084"/>
                  <a:ext cx="18" cy="36"/>
                </a:xfrm>
                <a:custGeom>
                  <a:avLst/>
                  <a:gdLst>
                    <a:gd name="T0" fmla="*/ 0 w 109"/>
                    <a:gd name="T1" fmla="*/ 0 h 213"/>
                    <a:gd name="T2" fmla="*/ 0 w 109"/>
                    <a:gd name="T3" fmla="*/ 0 h 213"/>
                    <a:gd name="T4" fmla="*/ 0 w 109"/>
                    <a:gd name="T5" fmla="*/ 0 h 213"/>
                    <a:gd name="T6" fmla="*/ 0 w 109"/>
                    <a:gd name="T7" fmla="*/ 0 h 213"/>
                    <a:gd name="T8" fmla="*/ 0 60000 65536"/>
                    <a:gd name="T9" fmla="*/ 0 60000 65536"/>
                    <a:gd name="T10" fmla="*/ 0 60000 65536"/>
                    <a:gd name="T11" fmla="*/ 0 60000 65536"/>
                    <a:gd name="T12" fmla="*/ 0 w 109"/>
                    <a:gd name="T13" fmla="*/ 0 h 213"/>
                    <a:gd name="T14" fmla="*/ 109 w 109"/>
                    <a:gd name="T15" fmla="*/ 213 h 213"/>
                  </a:gdLst>
                  <a:ahLst/>
                  <a:cxnLst>
                    <a:cxn ang="T8">
                      <a:pos x="T0" y="T1"/>
                    </a:cxn>
                    <a:cxn ang="T9">
                      <a:pos x="T2" y="T3"/>
                    </a:cxn>
                    <a:cxn ang="T10">
                      <a:pos x="T4" y="T5"/>
                    </a:cxn>
                    <a:cxn ang="T11">
                      <a:pos x="T6" y="T7"/>
                    </a:cxn>
                  </a:cxnLst>
                  <a:rect l="T12" t="T13" r="T14" b="T15"/>
                  <a:pathLst>
                    <a:path w="109" h="213">
                      <a:moveTo>
                        <a:pt x="0" y="213"/>
                      </a:moveTo>
                      <a:lnTo>
                        <a:pt x="5" y="0"/>
                      </a:lnTo>
                      <a:lnTo>
                        <a:pt x="109" y="85"/>
                      </a:lnTo>
                      <a:lnTo>
                        <a:pt x="0"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3" name="Freeform 625"/>
                <p:cNvSpPr>
                  <a:spLocks/>
                </p:cNvSpPr>
                <p:nvPr/>
              </p:nvSpPr>
              <p:spPr bwMode="auto">
                <a:xfrm>
                  <a:off x="2659" y="2084"/>
                  <a:ext cx="35" cy="36"/>
                </a:xfrm>
                <a:custGeom>
                  <a:avLst/>
                  <a:gdLst>
                    <a:gd name="T0" fmla="*/ 0 w 211"/>
                    <a:gd name="T1" fmla="*/ 0 h 213"/>
                    <a:gd name="T2" fmla="*/ 0 w 211"/>
                    <a:gd name="T3" fmla="*/ 0 h 213"/>
                    <a:gd name="T4" fmla="*/ 0 w 211"/>
                    <a:gd name="T5" fmla="*/ 0 h 213"/>
                    <a:gd name="T6" fmla="*/ 0 w 211"/>
                    <a:gd name="T7" fmla="*/ 0 h 213"/>
                    <a:gd name="T8" fmla="*/ 0 w 211"/>
                    <a:gd name="T9" fmla="*/ 0 h 213"/>
                    <a:gd name="T10" fmla="*/ 0 60000 65536"/>
                    <a:gd name="T11" fmla="*/ 0 60000 65536"/>
                    <a:gd name="T12" fmla="*/ 0 60000 65536"/>
                    <a:gd name="T13" fmla="*/ 0 60000 65536"/>
                    <a:gd name="T14" fmla="*/ 0 60000 65536"/>
                    <a:gd name="T15" fmla="*/ 0 w 211"/>
                    <a:gd name="T16" fmla="*/ 0 h 213"/>
                    <a:gd name="T17" fmla="*/ 211 w 211"/>
                    <a:gd name="T18" fmla="*/ 213 h 213"/>
                  </a:gdLst>
                  <a:ahLst/>
                  <a:cxnLst>
                    <a:cxn ang="T10">
                      <a:pos x="T0" y="T1"/>
                    </a:cxn>
                    <a:cxn ang="T11">
                      <a:pos x="T2" y="T3"/>
                    </a:cxn>
                    <a:cxn ang="T12">
                      <a:pos x="T4" y="T5"/>
                    </a:cxn>
                    <a:cxn ang="T13">
                      <a:pos x="T6" y="T7"/>
                    </a:cxn>
                    <a:cxn ang="T14">
                      <a:pos x="T8" y="T9"/>
                    </a:cxn>
                  </a:cxnLst>
                  <a:rect l="T15" t="T16" r="T17" b="T18"/>
                  <a:pathLst>
                    <a:path w="211" h="213">
                      <a:moveTo>
                        <a:pt x="0" y="128"/>
                      </a:moveTo>
                      <a:lnTo>
                        <a:pt x="102" y="213"/>
                      </a:lnTo>
                      <a:lnTo>
                        <a:pt x="211" y="85"/>
                      </a:lnTo>
                      <a:lnTo>
                        <a:pt x="107"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84" name="Freeform 626"/>
                <p:cNvSpPr>
                  <a:spLocks/>
                </p:cNvSpPr>
                <p:nvPr/>
              </p:nvSpPr>
              <p:spPr bwMode="auto">
                <a:xfrm>
                  <a:off x="2686" y="2052"/>
                  <a:ext cx="18" cy="36"/>
                </a:xfrm>
                <a:custGeom>
                  <a:avLst/>
                  <a:gdLst>
                    <a:gd name="T0" fmla="*/ 0 w 109"/>
                    <a:gd name="T1" fmla="*/ 0 h 214"/>
                    <a:gd name="T2" fmla="*/ 0 w 109"/>
                    <a:gd name="T3" fmla="*/ 0 h 214"/>
                    <a:gd name="T4" fmla="*/ 0 w 109"/>
                    <a:gd name="T5" fmla="*/ 0 h 214"/>
                    <a:gd name="T6" fmla="*/ 0 w 109"/>
                    <a:gd name="T7" fmla="*/ 0 h 214"/>
                    <a:gd name="T8" fmla="*/ 0 60000 65536"/>
                    <a:gd name="T9" fmla="*/ 0 60000 65536"/>
                    <a:gd name="T10" fmla="*/ 0 60000 65536"/>
                    <a:gd name="T11" fmla="*/ 0 60000 65536"/>
                    <a:gd name="T12" fmla="*/ 0 w 109"/>
                    <a:gd name="T13" fmla="*/ 0 h 214"/>
                    <a:gd name="T14" fmla="*/ 109 w 109"/>
                    <a:gd name="T15" fmla="*/ 214 h 214"/>
                  </a:gdLst>
                  <a:ahLst/>
                  <a:cxnLst>
                    <a:cxn ang="T8">
                      <a:pos x="T0" y="T1"/>
                    </a:cxn>
                    <a:cxn ang="T9">
                      <a:pos x="T2" y="T3"/>
                    </a:cxn>
                    <a:cxn ang="T10">
                      <a:pos x="T4" y="T5"/>
                    </a:cxn>
                    <a:cxn ang="T11">
                      <a:pos x="T6" y="T7"/>
                    </a:cxn>
                  </a:cxnLst>
                  <a:rect l="T12" t="T13" r="T14" b="T15"/>
                  <a:pathLst>
                    <a:path w="109" h="214">
                      <a:moveTo>
                        <a:pt x="0" y="128"/>
                      </a:moveTo>
                      <a:lnTo>
                        <a:pt x="104" y="214"/>
                      </a:lnTo>
                      <a:lnTo>
                        <a:pt x="109" y="0"/>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5" name="Freeform 627"/>
                <p:cNvSpPr>
                  <a:spLocks/>
                </p:cNvSpPr>
                <p:nvPr/>
              </p:nvSpPr>
              <p:spPr bwMode="auto">
                <a:xfrm>
                  <a:off x="2703" y="2052"/>
                  <a:ext cx="18" cy="36"/>
                </a:xfrm>
                <a:custGeom>
                  <a:avLst/>
                  <a:gdLst>
                    <a:gd name="T0" fmla="*/ 0 w 107"/>
                    <a:gd name="T1" fmla="*/ 0 h 214"/>
                    <a:gd name="T2" fmla="*/ 0 w 107"/>
                    <a:gd name="T3" fmla="*/ 0 h 214"/>
                    <a:gd name="T4" fmla="*/ 0 w 107"/>
                    <a:gd name="T5" fmla="*/ 0 h 214"/>
                    <a:gd name="T6" fmla="*/ 0 w 107"/>
                    <a:gd name="T7" fmla="*/ 0 h 214"/>
                    <a:gd name="T8" fmla="*/ 0 60000 65536"/>
                    <a:gd name="T9" fmla="*/ 0 60000 65536"/>
                    <a:gd name="T10" fmla="*/ 0 60000 65536"/>
                    <a:gd name="T11" fmla="*/ 0 60000 65536"/>
                    <a:gd name="T12" fmla="*/ 0 w 107"/>
                    <a:gd name="T13" fmla="*/ 0 h 214"/>
                    <a:gd name="T14" fmla="*/ 107 w 107"/>
                    <a:gd name="T15" fmla="*/ 214 h 214"/>
                  </a:gdLst>
                  <a:ahLst/>
                  <a:cxnLst>
                    <a:cxn ang="T8">
                      <a:pos x="T0" y="T1"/>
                    </a:cxn>
                    <a:cxn ang="T9">
                      <a:pos x="T2" y="T3"/>
                    </a:cxn>
                    <a:cxn ang="T10">
                      <a:pos x="T4" y="T5"/>
                    </a:cxn>
                    <a:cxn ang="T11">
                      <a:pos x="T6" y="T7"/>
                    </a:cxn>
                  </a:cxnLst>
                  <a:rect l="T12" t="T13" r="T14" b="T15"/>
                  <a:pathLst>
                    <a:path w="107" h="214">
                      <a:moveTo>
                        <a:pt x="0" y="214"/>
                      </a:moveTo>
                      <a:lnTo>
                        <a:pt x="5" y="0"/>
                      </a:lnTo>
                      <a:lnTo>
                        <a:pt x="107" y="85"/>
                      </a:lnTo>
                      <a:lnTo>
                        <a:pt x="0"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6" name="Freeform 628"/>
                <p:cNvSpPr>
                  <a:spLocks/>
                </p:cNvSpPr>
                <p:nvPr/>
              </p:nvSpPr>
              <p:spPr bwMode="auto">
                <a:xfrm>
                  <a:off x="2686" y="2052"/>
                  <a:ext cx="35" cy="36"/>
                </a:xfrm>
                <a:custGeom>
                  <a:avLst/>
                  <a:gdLst>
                    <a:gd name="T0" fmla="*/ 0 w 211"/>
                    <a:gd name="T1" fmla="*/ 0 h 214"/>
                    <a:gd name="T2" fmla="*/ 0 w 211"/>
                    <a:gd name="T3" fmla="*/ 0 h 214"/>
                    <a:gd name="T4" fmla="*/ 0 w 211"/>
                    <a:gd name="T5" fmla="*/ 0 h 214"/>
                    <a:gd name="T6" fmla="*/ 0 w 211"/>
                    <a:gd name="T7" fmla="*/ 0 h 214"/>
                    <a:gd name="T8" fmla="*/ 0 w 211"/>
                    <a:gd name="T9" fmla="*/ 0 h 214"/>
                    <a:gd name="T10" fmla="*/ 0 60000 65536"/>
                    <a:gd name="T11" fmla="*/ 0 60000 65536"/>
                    <a:gd name="T12" fmla="*/ 0 60000 65536"/>
                    <a:gd name="T13" fmla="*/ 0 60000 65536"/>
                    <a:gd name="T14" fmla="*/ 0 60000 65536"/>
                    <a:gd name="T15" fmla="*/ 0 w 211"/>
                    <a:gd name="T16" fmla="*/ 0 h 214"/>
                    <a:gd name="T17" fmla="*/ 211 w 211"/>
                    <a:gd name="T18" fmla="*/ 214 h 214"/>
                  </a:gdLst>
                  <a:ahLst/>
                  <a:cxnLst>
                    <a:cxn ang="T10">
                      <a:pos x="T0" y="T1"/>
                    </a:cxn>
                    <a:cxn ang="T11">
                      <a:pos x="T2" y="T3"/>
                    </a:cxn>
                    <a:cxn ang="T12">
                      <a:pos x="T4" y="T5"/>
                    </a:cxn>
                    <a:cxn ang="T13">
                      <a:pos x="T6" y="T7"/>
                    </a:cxn>
                    <a:cxn ang="T14">
                      <a:pos x="T8" y="T9"/>
                    </a:cxn>
                  </a:cxnLst>
                  <a:rect l="T15" t="T16" r="T17" b="T18"/>
                  <a:pathLst>
                    <a:path w="211" h="214">
                      <a:moveTo>
                        <a:pt x="0" y="128"/>
                      </a:moveTo>
                      <a:lnTo>
                        <a:pt x="104" y="214"/>
                      </a:lnTo>
                      <a:lnTo>
                        <a:pt x="211" y="85"/>
                      </a:lnTo>
                      <a:lnTo>
                        <a:pt x="109" y="0"/>
                      </a:lnTo>
                      <a:lnTo>
                        <a:pt x="0" y="12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87" name="Freeform 629"/>
                <p:cNvSpPr>
                  <a:spLocks/>
                </p:cNvSpPr>
                <p:nvPr/>
              </p:nvSpPr>
              <p:spPr bwMode="auto">
                <a:xfrm>
                  <a:off x="2713" y="2020"/>
                  <a:ext cx="18" cy="36"/>
                </a:xfrm>
                <a:custGeom>
                  <a:avLst/>
                  <a:gdLst>
                    <a:gd name="T0" fmla="*/ 0 w 109"/>
                    <a:gd name="T1" fmla="*/ 0 h 215"/>
                    <a:gd name="T2" fmla="*/ 0 w 109"/>
                    <a:gd name="T3" fmla="*/ 0 h 215"/>
                    <a:gd name="T4" fmla="*/ 0 w 109"/>
                    <a:gd name="T5" fmla="*/ 0 h 215"/>
                    <a:gd name="T6" fmla="*/ 0 w 109"/>
                    <a:gd name="T7" fmla="*/ 0 h 215"/>
                    <a:gd name="T8" fmla="*/ 0 60000 65536"/>
                    <a:gd name="T9" fmla="*/ 0 60000 65536"/>
                    <a:gd name="T10" fmla="*/ 0 60000 65536"/>
                    <a:gd name="T11" fmla="*/ 0 60000 65536"/>
                    <a:gd name="T12" fmla="*/ 0 w 109"/>
                    <a:gd name="T13" fmla="*/ 0 h 215"/>
                    <a:gd name="T14" fmla="*/ 109 w 109"/>
                    <a:gd name="T15" fmla="*/ 215 h 215"/>
                  </a:gdLst>
                  <a:ahLst/>
                  <a:cxnLst>
                    <a:cxn ang="T8">
                      <a:pos x="T0" y="T1"/>
                    </a:cxn>
                    <a:cxn ang="T9">
                      <a:pos x="T2" y="T3"/>
                    </a:cxn>
                    <a:cxn ang="T10">
                      <a:pos x="T4" y="T5"/>
                    </a:cxn>
                    <a:cxn ang="T11">
                      <a:pos x="T6" y="T7"/>
                    </a:cxn>
                  </a:cxnLst>
                  <a:rect l="T12" t="T13" r="T14" b="T15"/>
                  <a:pathLst>
                    <a:path w="109" h="215">
                      <a:moveTo>
                        <a:pt x="0" y="129"/>
                      </a:moveTo>
                      <a:lnTo>
                        <a:pt x="104" y="215"/>
                      </a:lnTo>
                      <a:lnTo>
                        <a:pt x="109"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8" name="Freeform 630"/>
                <p:cNvSpPr>
                  <a:spLocks/>
                </p:cNvSpPr>
                <p:nvPr/>
              </p:nvSpPr>
              <p:spPr bwMode="auto">
                <a:xfrm>
                  <a:off x="2730" y="2020"/>
                  <a:ext cx="18" cy="36"/>
                </a:xfrm>
                <a:custGeom>
                  <a:avLst/>
                  <a:gdLst>
                    <a:gd name="T0" fmla="*/ 0 w 107"/>
                    <a:gd name="T1" fmla="*/ 0 h 215"/>
                    <a:gd name="T2" fmla="*/ 0 w 107"/>
                    <a:gd name="T3" fmla="*/ 0 h 215"/>
                    <a:gd name="T4" fmla="*/ 0 w 107"/>
                    <a:gd name="T5" fmla="*/ 0 h 215"/>
                    <a:gd name="T6" fmla="*/ 0 w 107"/>
                    <a:gd name="T7" fmla="*/ 0 h 215"/>
                    <a:gd name="T8" fmla="*/ 0 60000 65536"/>
                    <a:gd name="T9" fmla="*/ 0 60000 65536"/>
                    <a:gd name="T10" fmla="*/ 0 60000 65536"/>
                    <a:gd name="T11" fmla="*/ 0 60000 65536"/>
                    <a:gd name="T12" fmla="*/ 0 w 107"/>
                    <a:gd name="T13" fmla="*/ 0 h 215"/>
                    <a:gd name="T14" fmla="*/ 107 w 107"/>
                    <a:gd name="T15" fmla="*/ 215 h 215"/>
                  </a:gdLst>
                  <a:ahLst/>
                  <a:cxnLst>
                    <a:cxn ang="T8">
                      <a:pos x="T0" y="T1"/>
                    </a:cxn>
                    <a:cxn ang="T9">
                      <a:pos x="T2" y="T3"/>
                    </a:cxn>
                    <a:cxn ang="T10">
                      <a:pos x="T4" y="T5"/>
                    </a:cxn>
                    <a:cxn ang="T11">
                      <a:pos x="T6" y="T7"/>
                    </a:cxn>
                  </a:cxnLst>
                  <a:rect l="T12" t="T13" r="T14" b="T15"/>
                  <a:pathLst>
                    <a:path w="107" h="215">
                      <a:moveTo>
                        <a:pt x="0" y="215"/>
                      </a:moveTo>
                      <a:lnTo>
                        <a:pt x="5" y="0"/>
                      </a:lnTo>
                      <a:lnTo>
                        <a:pt x="107" y="86"/>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89" name="Freeform 631"/>
                <p:cNvSpPr>
                  <a:spLocks/>
                </p:cNvSpPr>
                <p:nvPr/>
              </p:nvSpPr>
              <p:spPr bwMode="auto">
                <a:xfrm>
                  <a:off x="2713" y="2020"/>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4" y="215"/>
                      </a:lnTo>
                      <a:lnTo>
                        <a:pt x="211" y="86"/>
                      </a:lnTo>
                      <a:lnTo>
                        <a:pt x="109"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90" name="Freeform 632"/>
                <p:cNvSpPr>
                  <a:spLocks/>
                </p:cNvSpPr>
                <p:nvPr/>
              </p:nvSpPr>
              <p:spPr bwMode="auto">
                <a:xfrm>
                  <a:off x="2740" y="198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129"/>
                      </a:moveTo>
                      <a:lnTo>
                        <a:pt x="103" y="215"/>
                      </a:lnTo>
                      <a:lnTo>
                        <a:pt x="108" y="0"/>
                      </a:lnTo>
                      <a:lnTo>
                        <a:pt x="0"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1" name="Freeform 633"/>
                <p:cNvSpPr>
                  <a:spLocks/>
                </p:cNvSpPr>
                <p:nvPr/>
              </p:nvSpPr>
              <p:spPr bwMode="auto">
                <a:xfrm>
                  <a:off x="2757" y="1988"/>
                  <a:ext cx="18" cy="36"/>
                </a:xfrm>
                <a:custGeom>
                  <a:avLst/>
                  <a:gdLst>
                    <a:gd name="T0" fmla="*/ 0 w 108"/>
                    <a:gd name="T1" fmla="*/ 0 h 215"/>
                    <a:gd name="T2" fmla="*/ 0 w 108"/>
                    <a:gd name="T3" fmla="*/ 0 h 215"/>
                    <a:gd name="T4" fmla="*/ 0 w 108"/>
                    <a:gd name="T5" fmla="*/ 0 h 215"/>
                    <a:gd name="T6" fmla="*/ 0 w 108"/>
                    <a:gd name="T7" fmla="*/ 0 h 215"/>
                    <a:gd name="T8" fmla="*/ 0 60000 65536"/>
                    <a:gd name="T9" fmla="*/ 0 60000 65536"/>
                    <a:gd name="T10" fmla="*/ 0 60000 65536"/>
                    <a:gd name="T11" fmla="*/ 0 60000 65536"/>
                    <a:gd name="T12" fmla="*/ 0 w 108"/>
                    <a:gd name="T13" fmla="*/ 0 h 215"/>
                    <a:gd name="T14" fmla="*/ 108 w 108"/>
                    <a:gd name="T15" fmla="*/ 215 h 215"/>
                  </a:gdLst>
                  <a:ahLst/>
                  <a:cxnLst>
                    <a:cxn ang="T8">
                      <a:pos x="T0" y="T1"/>
                    </a:cxn>
                    <a:cxn ang="T9">
                      <a:pos x="T2" y="T3"/>
                    </a:cxn>
                    <a:cxn ang="T10">
                      <a:pos x="T4" y="T5"/>
                    </a:cxn>
                    <a:cxn ang="T11">
                      <a:pos x="T6" y="T7"/>
                    </a:cxn>
                  </a:cxnLst>
                  <a:rect l="T12" t="T13" r="T14" b="T15"/>
                  <a:pathLst>
                    <a:path w="108" h="215">
                      <a:moveTo>
                        <a:pt x="0" y="215"/>
                      </a:moveTo>
                      <a:lnTo>
                        <a:pt x="5" y="0"/>
                      </a:lnTo>
                      <a:lnTo>
                        <a:pt x="108" y="87"/>
                      </a:lnTo>
                      <a:lnTo>
                        <a:pt x="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2" name="Freeform 634"/>
                <p:cNvSpPr>
                  <a:spLocks/>
                </p:cNvSpPr>
                <p:nvPr/>
              </p:nvSpPr>
              <p:spPr bwMode="auto">
                <a:xfrm>
                  <a:off x="2740" y="1988"/>
                  <a:ext cx="35" cy="36"/>
                </a:xfrm>
                <a:custGeom>
                  <a:avLst/>
                  <a:gdLst>
                    <a:gd name="T0" fmla="*/ 0 w 211"/>
                    <a:gd name="T1" fmla="*/ 0 h 215"/>
                    <a:gd name="T2" fmla="*/ 0 w 211"/>
                    <a:gd name="T3" fmla="*/ 0 h 215"/>
                    <a:gd name="T4" fmla="*/ 0 w 211"/>
                    <a:gd name="T5" fmla="*/ 0 h 215"/>
                    <a:gd name="T6" fmla="*/ 0 w 211"/>
                    <a:gd name="T7" fmla="*/ 0 h 215"/>
                    <a:gd name="T8" fmla="*/ 0 w 211"/>
                    <a:gd name="T9" fmla="*/ 0 h 215"/>
                    <a:gd name="T10" fmla="*/ 0 60000 65536"/>
                    <a:gd name="T11" fmla="*/ 0 60000 65536"/>
                    <a:gd name="T12" fmla="*/ 0 60000 65536"/>
                    <a:gd name="T13" fmla="*/ 0 60000 65536"/>
                    <a:gd name="T14" fmla="*/ 0 60000 65536"/>
                    <a:gd name="T15" fmla="*/ 0 w 211"/>
                    <a:gd name="T16" fmla="*/ 0 h 215"/>
                    <a:gd name="T17" fmla="*/ 211 w 211"/>
                    <a:gd name="T18" fmla="*/ 215 h 215"/>
                  </a:gdLst>
                  <a:ahLst/>
                  <a:cxnLst>
                    <a:cxn ang="T10">
                      <a:pos x="T0" y="T1"/>
                    </a:cxn>
                    <a:cxn ang="T11">
                      <a:pos x="T2" y="T3"/>
                    </a:cxn>
                    <a:cxn ang="T12">
                      <a:pos x="T4" y="T5"/>
                    </a:cxn>
                    <a:cxn ang="T13">
                      <a:pos x="T6" y="T7"/>
                    </a:cxn>
                    <a:cxn ang="T14">
                      <a:pos x="T8" y="T9"/>
                    </a:cxn>
                  </a:cxnLst>
                  <a:rect l="T15" t="T16" r="T17" b="T18"/>
                  <a:pathLst>
                    <a:path w="211" h="215">
                      <a:moveTo>
                        <a:pt x="0" y="129"/>
                      </a:moveTo>
                      <a:lnTo>
                        <a:pt x="103" y="215"/>
                      </a:lnTo>
                      <a:lnTo>
                        <a:pt x="211" y="87"/>
                      </a:lnTo>
                      <a:lnTo>
                        <a:pt x="108" y="0"/>
                      </a:lnTo>
                      <a:lnTo>
                        <a:pt x="0" y="12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93" name="Freeform 635"/>
                <p:cNvSpPr>
                  <a:spLocks/>
                </p:cNvSpPr>
                <p:nvPr/>
              </p:nvSpPr>
              <p:spPr bwMode="auto">
                <a:xfrm>
                  <a:off x="2767" y="1951"/>
                  <a:ext cx="22" cy="40"/>
                </a:xfrm>
                <a:custGeom>
                  <a:avLst/>
                  <a:gdLst>
                    <a:gd name="T0" fmla="*/ 0 w 132"/>
                    <a:gd name="T1" fmla="*/ 0 h 244"/>
                    <a:gd name="T2" fmla="*/ 0 w 132"/>
                    <a:gd name="T3" fmla="*/ 0 h 244"/>
                    <a:gd name="T4" fmla="*/ 0 w 132"/>
                    <a:gd name="T5" fmla="*/ 0 h 244"/>
                    <a:gd name="T6" fmla="*/ 0 w 132"/>
                    <a:gd name="T7" fmla="*/ 0 h 244"/>
                    <a:gd name="T8" fmla="*/ 0 60000 65536"/>
                    <a:gd name="T9" fmla="*/ 0 60000 65536"/>
                    <a:gd name="T10" fmla="*/ 0 60000 65536"/>
                    <a:gd name="T11" fmla="*/ 0 60000 65536"/>
                    <a:gd name="T12" fmla="*/ 0 w 132"/>
                    <a:gd name="T13" fmla="*/ 0 h 244"/>
                    <a:gd name="T14" fmla="*/ 132 w 132"/>
                    <a:gd name="T15" fmla="*/ 244 h 244"/>
                  </a:gdLst>
                  <a:ahLst/>
                  <a:cxnLst>
                    <a:cxn ang="T8">
                      <a:pos x="T0" y="T1"/>
                    </a:cxn>
                    <a:cxn ang="T9">
                      <a:pos x="T2" y="T3"/>
                    </a:cxn>
                    <a:cxn ang="T10">
                      <a:pos x="T4" y="T5"/>
                    </a:cxn>
                    <a:cxn ang="T11">
                      <a:pos x="T6" y="T7"/>
                    </a:cxn>
                  </a:cxnLst>
                  <a:rect l="T12" t="T13" r="T14" b="T15"/>
                  <a:pathLst>
                    <a:path w="132" h="244">
                      <a:moveTo>
                        <a:pt x="0" y="158"/>
                      </a:moveTo>
                      <a:lnTo>
                        <a:pt x="103" y="244"/>
                      </a:lnTo>
                      <a:lnTo>
                        <a:pt x="132" y="0"/>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4" name="Freeform 636"/>
                <p:cNvSpPr>
                  <a:spLocks/>
                </p:cNvSpPr>
                <p:nvPr/>
              </p:nvSpPr>
              <p:spPr bwMode="auto">
                <a:xfrm>
                  <a:off x="2784" y="1951"/>
                  <a:ext cx="22" cy="40"/>
                </a:xfrm>
                <a:custGeom>
                  <a:avLst/>
                  <a:gdLst>
                    <a:gd name="T0" fmla="*/ 0 w 133"/>
                    <a:gd name="T1" fmla="*/ 0 h 244"/>
                    <a:gd name="T2" fmla="*/ 0 w 133"/>
                    <a:gd name="T3" fmla="*/ 0 h 244"/>
                    <a:gd name="T4" fmla="*/ 0 w 133"/>
                    <a:gd name="T5" fmla="*/ 0 h 244"/>
                    <a:gd name="T6" fmla="*/ 0 w 133"/>
                    <a:gd name="T7" fmla="*/ 0 h 244"/>
                    <a:gd name="T8" fmla="*/ 0 60000 65536"/>
                    <a:gd name="T9" fmla="*/ 0 60000 65536"/>
                    <a:gd name="T10" fmla="*/ 0 60000 65536"/>
                    <a:gd name="T11" fmla="*/ 0 60000 65536"/>
                    <a:gd name="T12" fmla="*/ 0 w 133"/>
                    <a:gd name="T13" fmla="*/ 0 h 244"/>
                    <a:gd name="T14" fmla="*/ 133 w 133"/>
                    <a:gd name="T15" fmla="*/ 244 h 244"/>
                  </a:gdLst>
                  <a:ahLst/>
                  <a:cxnLst>
                    <a:cxn ang="T8">
                      <a:pos x="T0" y="T1"/>
                    </a:cxn>
                    <a:cxn ang="T9">
                      <a:pos x="T2" y="T3"/>
                    </a:cxn>
                    <a:cxn ang="T10">
                      <a:pos x="T4" y="T5"/>
                    </a:cxn>
                    <a:cxn ang="T11">
                      <a:pos x="T6" y="T7"/>
                    </a:cxn>
                  </a:cxnLst>
                  <a:rect l="T12" t="T13" r="T14" b="T15"/>
                  <a:pathLst>
                    <a:path w="133" h="244">
                      <a:moveTo>
                        <a:pt x="0" y="244"/>
                      </a:moveTo>
                      <a:lnTo>
                        <a:pt x="29" y="0"/>
                      </a:lnTo>
                      <a:lnTo>
                        <a:pt x="133" y="87"/>
                      </a:lnTo>
                      <a:lnTo>
                        <a:pt x="0" y="2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5" name="Freeform 637"/>
                <p:cNvSpPr>
                  <a:spLocks/>
                </p:cNvSpPr>
                <p:nvPr/>
              </p:nvSpPr>
              <p:spPr bwMode="auto">
                <a:xfrm>
                  <a:off x="2767" y="1951"/>
                  <a:ext cx="39" cy="40"/>
                </a:xfrm>
                <a:custGeom>
                  <a:avLst/>
                  <a:gdLst>
                    <a:gd name="T0" fmla="*/ 0 w 236"/>
                    <a:gd name="T1" fmla="*/ 0 h 244"/>
                    <a:gd name="T2" fmla="*/ 0 w 236"/>
                    <a:gd name="T3" fmla="*/ 0 h 244"/>
                    <a:gd name="T4" fmla="*/ 0 w 236"/>
                    <a:gd name="T5" fmla="*/ 0 h 244"/>
                    <a:gd name="T6" fmla="*/ 0 w 236"/>
                    <a:gd name="T7" fmla="*/ 0 h 244"/>
                    <a:gd name="T8" fmla="*/ 0 w 236"/>
                    <a:gd name="T9" fmla="*/ 0 h 244"/>
                    <a:gd name="T10" fmla="*/ 0 60000 65536"/>
                    <a:gd name="T11" fmla="*/ 0 60000 65536"/>
                    <a:gd name="T12" fmla="*/ 0 60000 65536"/>
                    <a:gd name="T13" fmla="*/ 0 60000 65536"/>
                    <a:gd name="T14" fmla="*/ 0 60000 65536"/>
                    <a:gd name="T15" fmla="*/ 0 w 236"/>
                    <a:gd name="T16" fmla="*/ 0 h 244"/>
                    <a:gd name="T17" fmla="*/ 236 w 236"/>
                    <a:gd name="T18" fmla="*/ 244 h 244"/>
                  </a:gdLst>
                  <a:ahLst/>
                  <a:cxnLst>
                    <a:cxn ang="T10">
                      <a:pos x="T0" y="T1"/>
                    </a:cxn>
                    <a:cxn ang="T11">
                      <a:pos x="T2" y="T3"/>
                    </a:cxn>
                    <a:cxn ang="T12">
                      <a:pos x="T4" y="T5"/>
                    </a:cxn>
                    <a:cxn ang="T13">
                      <a:pos x="T6" y="T7"/>
                    </a:cxn>
                    <a:cxn ang="T14">
                      <a:pos x="T8" y="T9"/>
                    </a:cxn>
                  </a:cxnLst>
                  <a:rect l="T15" t="T16" r="T17" b="T18"/>
                  <a:pathLst>
                    <a:path w="236" h="244">
                      <a:moveTo>
                        <a:pt x="0" y="158"/>
                      </a:moveTo>
                      <a:lnTo>
                        <a:pt x="103" y="244"/>
                      </a:lnTo>
                      <a:lnTo>
                        <a:pt x="236" y="87"/>
                      </a:lnTo>
                      <a:lnTo>
                        <a:pt x="132" y="0"/>
                      </a:lnTo>
                      <a:lnTo>
                        <a:pt x="0" y="15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96" name="Freeform 638"/>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7" name="Freeform 639"/>
                <p:cNvSpPr>
                  <a:spLocks/>
                </p:cNvSpPr>
                <p:nvPr/>
              </p:nvSpPr>
              <p:spPr bwMode="auto">
                <a:xfrm>
                  <a:off x="2789" y="1951"/>
                  <a:ext cx="17" cy="14"/>
                </a:xfrm>
                <a:custGeom>
                  <a:avLst/>
                  <a:gdLst>
                    <a:gd name="T0" fmla="*/ 0 w 104"/>
                    <a:gd name="T1" fmla="*/ 0 h 87"/>
                    <a:gd name="T2" fmla="*/ 0 w 104"/>
                    <a:gd name="T3" fmla="*/ 0 h 87"/>
                    <a:gd name="T4" fmla="*/ 0 w 104"/>
                    <a:gd name="T5" fmla="*/ 0 h 87"/>
                    <a:gd name="T6" fmla="*/ 0 w 104"/>
                    <a:gd name="T7" fmla="*/ 0 h 87"/>
                    <a:gd name="T8" fmla="*/ 0 60000 65536"/>
                    <a:gd name="T9" fmla="*/ 0 60000 65536"/>
                    <a:gd name="T10" fmla="*/ 0 60000 65536"/>
                    <a:gd name="T11" fmla="*/ 0 60000 65536"/>
                    <a:gd name="T12" fmla="*/ 0 w 104"/>
                    <a:gd name="T13" fmla="*/ 0 h 87"/>
                    <a:gd name="T14" fmla="*/ 104 w 104"/>
                    <a:gd name="T15" fmla="*/ 87 h 87"/>
                  </a:gdLst>
                  <a:ahLst/>
                  <a:cxnLst>
                    <a:cxn ang="T8">
                      <a:pos x="T0" y="T1"/>
                    </a:cxn>
                    <a:cxn ang="T9">
                      <a:pos x="T2" y="T3"/>
                    </a:cxn>
                    <a:cxn ang="T10">
                      <a:pos x="T4" y="T5"/>
                    </a:cxn>
                    <a:cxn ang="T11">
                      <a:pos x="T6" y="T7"/>
                    </a:cxn>
                  </a:cxnLst>
                  <a:rect l="T12" t="T13" r="T14" b="T15"/>
                  <a:pathLst>
                    <a:path w="104" h="87">
                      <a:moveTo>
                        <a:pt x="0" y="0"/>
                      </a:moveTo>
                      <a:lnTo>
                        <a:pt x="104" y="87"/>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698" name="Freeform 640"/>
                <p:cNvSpPr>
                  <a:spLocks/>
                </p:cNvSpPr>
                <p:nvPr/>
              </p:nvSpPr>
              <p:spPr bwMode="auto">
                <a:xfrm>
                  <a:off x="2325" y="2542"/>
                  <a:ext cx="300" cy="67"/>
                </a:xfrm>
                <a:custGeom>
                  <a:avLst/>
                  <a:gdLst>
                    <a:gd name="T0" fmla="*/ 0 w 1798"/>
                    <a:gd name="T1" fmla="*/ 0 h 403"/>
                    <a:gd name="T2" fmla="*/ 0 w 1798"/>
                    <a:gd name="T3" fmla="*/ 0 h 403"/>
                    <a:gd name="T4" fmla="*/ 0 w 1798"/>
                    <a:gd name="T5" fmla="*/ 0 h 403"/>
                    <a:gd name="T6" fmla="*/ 0 w 1798"/>
                    <a:gd name="T7" fmla="*/ 0 h 403"/>
                    <a:gd name="T8" fmla="*/ 0 60000 65536"/>
                    <a:gd name="T9" fmla="*/ 0 60000 65536"/>
                    <a:gd name="T10" fmla="*/ 0 60000 65536"/>
                    <a:gd name="T11" fmla="*/ 0 60000 65536"/>
                    <a:gd name="T12" fmla="*/ 0 w 1798"/>
                    <a:gd name="T13" fmla="*/ 0 h 403"/>
                    <a:gd name="T14" fmla="*/ 1798 w 1798"/>
                    <a:gd name="T15" fmla="*/ 403 h 403"/>
                  </a:gdLst>
                  <a:ahLst/>
                  <a:cxnLst>
                    <a:cxn ang="T8">
                      <a:pos x="T0" y="T1"/>
                    </a:cxn>
                    <a:cxn ang="T9">
                      <a:pos x="T2" y="T3"/>
                    </a:cxn>
                    <a:cxn ang="T10">
                      <a:pos x="T4" y="T5"/>
                    </a:cxn>
                    <a:cxn ang="T11">
                      <a:pos x="T6" y="T7"/>
                    </a:cxn>
                  </a:cxnLst>
                  <a:rect l="T12" t="T13" r="T14" b="T15"/>
                  <a:pathLst>
                    <a:path w="1798" h="403">
                      <a:moveTo>
                        <a:pt x="0" y="0"/>
                      </a:moveTo>
                      <a:lnTo>
                        <a:pt x="0" y="403"/>
                      </a:lnTo>
                      <a:lnTo>
                        <a:pt x="179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699" name="Freeform 641"/>
                <p:cNvSpPr>
                  <a:spLocks/>
                </p:cNvSpPr>
                <p:nvPr/>
              </p:nvSpPr>
              <p:spPr bwMode="auto">
                <a:xfrm>
                  <a:off x="2325" y="2542"/>
                  <a:ext cx="300" cy="67"/>
                </a:xfrm>
                <a:custGeom>
                  <a:avLst/>
                  <a:gdLst>
                    <a:gd name="T0" fmla="*/ 0 w 1798"/>
                    <a:gd name="T1" fmla="*/ 0 h 403"/>
                    <a:gd name="T2" fmla="*/ 0 w 1798"/>
                    <a:gd name="T3" fmla="*/ 0 h 403"/>
                    <a:gd name="T4" fmla="*/ 0 w 1798"/>
                    <a:gd name="T5" fmla="*/ 0 h 403"/>
                    <a:gd name="T6" fmla="*/ 0 w 1798"/>
                    <a:gd name="T7" fmla="*/ 0 h 403"/>
                    <a:gd name="T8" fmla="*/ 0 60000 65536"/>
                    <a:gd name="T9" fmla="*/ 0 60000 65536"/>
                    <a:gd name="T10" fmla="*/ 0 60000 65536"/>
                    <a:gd name="T11" fmla="*/ 0 60000 65536"/>
                    <a:gd name="T12" fmla="*/ 0 w 1798"/>
                    <a:gd name="T13" fmla="*/ 0 h 403"/>
                    <a:gd name="T14" fmla="*/ 1798 w 1798"/>
                    <a:gd name="T15" fmla="*/ 403 h 403"/>
                  </a:gdLst>
                  <a:ahLst/>
                  <a:cxnLst>
                    <a:cxn ang="T8">
                      <a:pos x="T0" y="T1"/>
                    </a:cxn>
                    <a:cxn ang="T9">
                      <a:pos x="T2" y="T3"/>
                    </a:cxn>
                    <a:cxn ang="T10">
                      <a:pos x="T4" y="T5"/>
                    </a:cxn>
                    <a:cxn ang="T11">
                      <a:pos x="T6" y="T7"/>
                    </a:cxn>
                  </a:cxnLst>
                  <a:rect l="T12" t="T13" r="T14" b="T15"/>
                  <a:pathLst>
                    <a:path w="1798" h="403">
                      <a:moveTo>
                        <a:pt x="0" y="403"/>
                      </a:moveTo>
                      <a:lnTo>
                        <a:pt x="1798" y="0"/>
                      </a:lnTo>
                      <a:lnTo>
                        <a:pt x="1798"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0" name="Rectangle 642"/>
                <p:cNvSpPr>
                  <a:spLocks noChangeArrowheads="1"/>
                </p:cNvSpPr>
                <p:nvPr/>
              </p:nvSpPr>
              <p:spPr bwMode="auto">
                <a:xfrm>
                  <a:off x="2325" y="2542"/>
                  <a:ext cx="300"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01" name="Freeform 643"/>
                <p:cNvSpPr>
                  <a:spLocks/>
                </p:cNvSpPr>
                <p:nvPr/>
              </p:nvSpPr>
              <p:spPr bwMode="auto">
                <a:xfrm>
                  <a:off x="2354" y="2542"/>
                  <a:ext cx="184" cy="67"/>
                </a:xfrm>
                <a:custGeom>
                  <a:avLst/>
                  <a:gdLst>
                    <a:gd name="T0" fmla="*/ 0 w 1103"/>
                    <a:gd name="T1" fmla="*/ 0 h 403"/>
                    <a:gd name="T2" fmla="*/ 0 w 1103"/>
                    <a:gd name="T3" fmla="*/ 0 h 403"/>
                    <a:gd name="T4" fmla="*/ 0 w 1103"/>
                    <a:gd name="T5" fmla="*/ 0 h 403"/>
                    <a:gd name="T6" fmla="*/ 0 w 1103"/>
                    <a:gd name="T7" fmla="*/ 0 h 403"/>
                    <a:gd name="T8" fmla="*/ 0 60000 65536"/>
                    <a:gd name="T9" fmla="*/ 0 60000 65536"/>
                    <a:gd name="T10" fmla="*/ 0 60000 65536"/>
                    <a:gd name="T11" fmla="*/ 0 60000 65536"/>
                    <a:gd name="T12" fmla="*/ 0 w 1103"/>
                    <a:gd name="T13" fmla="*/ 0 h 403"/>
                    <a:gd name="T14" fmla="*/ 1103 w 1103"/>
                    <a:gd name="T15" fmla="*/ 403 h 403"/>
                  </a:gdLst>
                  <a:ahLst/>
                  <a:cxnLst>
                    <a:cxn ang="T8">
                      <a:pos x="T0" y="T1"/>
                    </a:cxn>
                    <a:cxn ang="T9">
                      <a:pos x="T2" y="T3"/>
                    </a:cxn>
                    <a:cxn ang="T10">
                      <a:pos x="T4" y="T5"/>
                    </a:cxn>
                    <a:cxn ang="T11">
                      <a:pos x="T6" y="T7"/>
                    </a:cxn>
                  </a:cxnLst>
                  <a:rect l="T12" t="T13" r="T14" b="T15"/>
                  <a:pathLst>
                    <a:path w="1103" h="403">
                      <a:moveTo>
                        <a:pt x="0" y="0"/>
                      </a:moveTo>
                      <a:lnTo>
                        <a:pt x="0" y="403"/>
                      </a:lnTo>
                      <a:lnTo>
                        <a:pt x="110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2" name="Freeform 644"/>
                <p:cNvSpPr>
                  <a:spLocks/>
                </p:cNvSpPr>
                <p:nvPr/>
              </p:nvSpPr>
              <p:spPr bwMode="auto">
                <a:xfrm>
                  <a:off x="2354" y="2542"/>
                  <a:ext cx="184" cy="67"/>
                </a:xfrm>
                <a:custGeom>
                  <a:avLst/>
                  <a:gdLst>
                    <a:gd name="T0" fmla="*/ 0 w 1103"/>
                    <a:gd name="T1" fmla="*/ 0 h 403"/>
                    <a:gd name="T2" fmla="*/ 0 w 1103"/>
                    <a:gd name="T3" fmla="*/ 0 h 403"/>
                    <a:gd name="T4" fmla="*/ 0 w 1103"/>
                    <a:gd name="T5" fmla="*/ 0 h 403"/>
                    <a:gd name="T6" fmla="*/ 0 w 1103"/>
                    <a:gd name="T7" fmla="*/ 0 h 403"/>
                    <a:gd name="T8" fmla="*/ 0 60000 65536"/>
                    <a:gd name="T9" fmla="*/ 0 60000 65536"/>
                    <a:gd name="T10" fmla="*/ 0 60000 65536"/>
                    <a:gd name="T11" fmla="*/ 0 60000 65536"/>
                    <a:gd name="T12" fmla="*/ 0 w 1103"/>
                    <a:gd name="T13" fmla="*/ 0 h 403"/>
                    <a:gd name="T14" fmla="*/ 1103 w 1103"/>
                    <a:gd name="T15" fmla="*/ 403 h 403"/>
                  </a:gdLst>
                  <a:ahLst/>
                  <a:cxnLst>
                    <a:cxn ang="T8">
                      <a:pos x="T0" y="T1"/>
                    </a:cxn>
                    <a:cxn ang="T9">
                      <a:pos x="T2" y="T3"/>
                    </a:cxn>
                    <a:cxn ang="T10">
                      <a:pos x="T4" y="T5"/>
                    </a:cxn>
                    <a:cxn ang="T11">
                      <a:pos x="T6" y="T7"/>
                    </a:cxn>
                  </a:cxnLst>
                  <a:rect l="T12" t="T13" r="T14" b="T15"/>
                  <a:pathLst>
                    <a:path w="1103" h="403">
                      <a:moveTo>
                        <a:pt x="0" y="403"/>
                      </a:moveTo>
                      <a:lnTo>
                        <a:pt x="1103" y="0"/>
                      </a:lnTo>
                      <a:lnTo>
                        <a:pt x="1103"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3" name="Rectangle 645"/>
                <p:cNvSpPr>
                  <a:spLocks noChangeArrowheads="1"/>
                </p:cNvSpPr>
                <p:nvPr/>
              </p:nvSpPr>
              <p:spPr bwMode="auto">
                <a:xfrm>
                  <a:off x="2354" y="2542"/>
                  <a:ext cx="184"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04" name="Freeform 646"/>
                <p:cNvSpPr>
                  <a:spLocks/>
                </p:cNvSpPr>
                <p:nvPr/>
              </p:nvSpPr>
              <p:spPr bwMode="auto">
                <a:xfrm>
                  <a:off x="2538" y="2542"/>
                  <a:ext cx="87" cy="67"/>
                </a:xfrm>
                <a:custGeom>
                  <a:avLst/>
                  <a:gdLst>
                    <a:gd name="T0" fmla="*/ 0 w 521"/>
                    <a:gd name="T1" fmla="*/ 0 h 403"/>
                    <a:gd name="T2" fmla="*/ 0 w 521"/>
                    <a:gd name="T3" fmla="*/ 0 h 403"/>
                    <a:gd name="T4" fmla="*/ 0 w 521"/>
                    <a:gd name="T5" fmla="*/ 0 h 403"/>
                    <a:gd name="T6" fmla="*/ 0 w 521"/>
                    <a:gd name="T7" fmla="*/ 0 h 403"/>
                    <a:gd name="T8" fmla="*/ 0 60000 65536"/>
                    <a:gd name="T9" fmla="*/ 0 60000 65536"/>
                    <a:gd name="T10" fmla="*/ 0 60000 65536"/>
                    <a:gd name="T11" fmla="*/ 0 60000 65536"/>
                    <a:gd name="T12" fmla="*/ 0 w 521"/>
                    <a:gd name="T13" fmla="*/ 0 h 403"/>
                    <a:gd name="T14" fmla="*/ 521 w 521"/>
                    <a:gd name="T15" fmla="*/ 403 h 403"/>
                  </a:gdLst>
                  <a:ahLst/>
                  <a:cxnLst>
                    <a:cxn ang="T8">
                      <a:pos x="T0" y="T1"/>
                    </a:cxn>
                    <a:cxn ang="T9">
                      <a:pos x="T2" y="T3"/>
                    </a:cxn>
                    <a:cxn ang="T10">
                      <a:pos x="T4" y="T5"/>
                    </a:cxn>
                    <a:cxn ang="T11">
                      <a:pos x="T6" y="T7"/>
                    </a:cxn>
                  </a:cxnLst>
                  <a:rect l="T12" t="T13" r="T14" b="T15"/>
                  <a:pathLst>
                    <a:path w="521" h="403">
                      <a:moveTo>
                        <a:pt x="0" y="0"/>
                      </a:moveTo>
                      <a:lnTo>
                        <a:pt x="0" y="403"/>
                      </a:lnTo>
                      <a:lnTo>
                        <a:pt x="52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5" name="Freeform 647"/>
                <p:cNvSpPr>
                  <a:spLocks/>
                </p:cNvSpPr>
                <p:nvPr/>
              </p:nvSpPr>
              <p:spPr bwMode="auto">
                <a:xfrm>
                  <a:off x="2538" y="2542"/>
                  <a:ext cx="87" cy="67"/>
                </a:xfrm>
                <a:custGeom>
                  <a:avLst/>
                  <a:gdLst>
                    <a:gd name="T0" fmla="*/ 0 w 521"/>
                    <a:gd name="T1" fmla="*/ 0 h 403"/>
                    <a:gd name="T2" fmla="*/ 0 w 521"/>
                    <a:gd name="T3" fmla="*/ 0 h 403"/>
                    <a:gd name="T4" fmla="*/ 0 w 521"/>
                    <a:gd name="T5" fmla="*/ 0 h 403"/>
                    <a:gd name="T6" fmla="*/ 0 w 521"/>
                    <a:gd name="T7" fmla="*/ 0 h 403"/>
                    <a:gd name="T8" fmla="*/ 0 60000 65536"/>
                    <a:gd name="T9" fmla="*/ 0 60000 65536"/>
                    <a:gd name="T10" fmla="*/ 0 60000 65536"/>
                    <a:gd name="T11" fmla="*/ 0 60000 65536"/>
                    <a:gd name="T12" fmla="*/ 0 w 521"/>
                    <a:gd name="T13" fmla="*/ 0 h 403"/>
                    <a:gd name="T14" fmla="*/ 521 w 521"/>
                    <a:gd name="T15" fmla="*/ 403 h 403"/>
                  </a:gdLst>
                  <a:ahLst/>
                  <a:cxnLst>
                    <a:cxn ang="T8">
                      <a:pos x="T0" y="T1"/>
                    </a:cxn>
                    <a:cxn ang="T9">
                      <a:pos x="T2" y="T3"/>
                    </a:cxn>
                    <a:cxn ang="T10">
                      <a:pos x="T4" y="T5"/>
                    </a:cxn>
                    <a:cxn ang="T11">
                      <a:pos x="T6" y="T7"/>
                    </a:cxn>
                  </a:cxnLst>
                  <a:rect l="T12" t="T13" r="T14" b="T15"/>
                  <a:pathLst>
                    <a:path w="521" h="403">
                      <a:moveTo>
                        <a:pt x="0" y="403"/>
                      </a:moveTo>
                      <a:lnTo>
                        <a:pt x="521" y="0"/>
                      </a:lnTo>
                      <a:lnTo>
                        <a:pt x="521"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6" name="Rectangle 648"/>
                <p:cNvSpPr>
                  <a:spLocks noChangeArrowheads="1"/>
                </p:cNvSpPr>
                <p:nvPr/>
              </p:nvSpPr>
              <p:spPr bwMode="auto">
                <a:xfrm>
                  <a:off x="2538" y="2542"/>
                  <a:ext cx="87" cy="6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707" name="Freeform 649"/>
                <p:cNvSpPr>
                  <a:spLocks/>
                </p:cNvSpPr>
                <p:nvPr/>
              </p:nvSpPr>
              <p:spPr bwMode="auto">
                <a:xfrm>
                  <a:off x="2625" y="2542"/>
                  <a:ext cx="63" cy="67"/>
                </a:xfrm>
                <a:custGeom>
                  <a:avLst/>
                  <a:gdLst>
                    <a:gd name="T0" fmla="*/ 0 w 378"/>
                    <a:gd name="T1" fmla="*/ 0 h 403"/>
                    <a:gd name="T2" fmla="*/ 0 w 378"/>
                    <a:gd name="T3" fmla="*/ 0 h 403"/>
                    <a:gd name="T4" fmla="*/ 0 w 378"/>
                    <a:gd name="T5" fmla="*/ 0 h 403"/>
                    <a:gd name="T6" fmla="*/ 0 w 378"/>
                    <a:gd name="T7" fmla="*/ 0 h 403"/>
                    <a:gd name="T8" fmla="*/ 0 60000 65536"/>
                    <a:gd name="T9" fmla="*/ 0 60000 65536"/>
                    <a:gd name="T10" fmla="*/ 0 60000 65536"/>
                    <a:gd name="T11" fmla="*/ 0 60000 65536"/>
                    <a:gd name="T12" fmla="*/ 0 w 378"/>
                    <a:gd name="T13" fmla="*/ 0 h 403"/>
                    <a:gd name="T14" fmla="*/ 378 w 378"/>
                    <a:gd name="T15" fmla="*/ 403 h 403"/>
                  </a:gdLst>
                  <a:ahLst/>
                  <a:cxnLst>
                    <a:cxn ang="T8">
                      <a:pos x="T0" y="T1"/>
                    </a:cxn>
                    <a:cxn ang="T9">
                      <a:pos x="T2" y="T3"/>
                    </a:cxn>
                    <a:cxn ang="T10">
                      <a:pos x="T4" y="T5"/>
                    </a:cxn>
                    <a:cxn ang="T11">
                      <a:pos x="T6" y="T7"/>
                    </a:cxn>
                  </a:cxnLst>
                  <a:rect l="T12" t="T13" r="T14" b="T15"/>
                  <a:pathLst>
                    <a:path w="378" h="403">
                      <a:moveTo>
                        <a:pt x="0" y="403"/>
                      </a:moveTo>
                      <a:lnTo>
                        <a:pt x="0" y="0"/>
                      </a:lnTo>
                      <a:lnTo>
                        <a:pt x="378" y="376"/>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8" name="Freeform 650"/>
                <p:cNvSpPr>
                  <a:spLocks/>
                </p:cNvSpPr>
                <p:nvPr/>
              </p:nvSpPr>
              <p:spPr bwMode="auto">
                <a:xfrm>
                  <a:off x="2625" y="2538"/>
                  <a:ext cx="63" cy="67"/>
                </a:xfrm>
                <a:custGeom>
                  <a:avLst/>
                  <a:gdLst>
                    <a:gd name="T0" fmla="*/ 0 w 378"/>
                    <a:gd name="T1" fmla="*/ 0 h 399"/>
                    <a:gd name="T2" fmla="*/ 0 w 378"/>
                    <a:gd name="T3" fmla="*/ 0 h 399"/>
                    <a:gd name="T4" fmla="*/ 0 w 378"/>
                    <a:gd name="T5" fmla="*/ 0 h 399"/>
                    <a:gd name="T6" fmla="*/ 0 w 378"/>
                    <a:gd name="T7" fmla="*/ 0 h 399"/>
                    <a:gd name="T8" fmla="*/ 0 60000 65536"/>
                    <a:gd name="T9" fmla="*/ 0 60000 65536"/>
                    <a:gd name="T10" fmla="*/ 0 60000 65536"/>
                    <a:gd name="T11" fmla="*/ 0 60000 65536"/>
                    <a:gd name="T12" fmla="*/ 0 w 378"/>
                    <a:gd name="T13" fmla="*/ 0 h 399"/>
                    <a:gd name="T14" fmla="*/ 378 w 378"/>
                    <a:gd name="T15" fmla="*/ 399 h 399"/>
                  </a:gdLst>
                  <a:ahLst/>
                  <a:cxnLst>
                    <a:cxn ang="T8">
                      <a:pos x="T0" y="T1"/>
                    </a:cxn>
                    <a:cxn ang="T9">
                      <a:pos x="T2" y="T3"/>
                    </a:cxn>
                    <a:cxn ang="T10">
                      <a:pos x="T4" y="T5"/>
                    </a:cxn>
                    <a:cxn ang="T11">
                      <a:pos x="T6" y="T7"/>
                    </a:cxn>
                  </a:cxnLst>
                  <a:rect l="T12" t="T13" r="T14" b="T15"/>
                  <a:pathLst>
                    <a:path w="378" h="399">
                      <a:moveTo>
                        <a:pt x="0" y="23"/>
                      </a:moveTo>
                      <a:lnTo>
                        <a:pt x="378" y="399"/>
                      </a:lnTo>
                      <a:lnTo>
                        <a:pt x="320"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09" name="Freeform 651"/>
                <p:cNvSpPr>
                  <a:spLocks/>
                </p:cNvSpPr>
                <p:nvPr/>
              </p:nvSpPr>
              <p:spPr bwMode="auto">
                <a:xfrm>
                  <a:off x="2625" y="2538"/>
                  <a:ext cx="63" cy="71"/>
                </a:xfrm>
                <a:custGeom>
                  <a:avLst/>
                  <a:gdLst>
                    <a:gd name="T0" fmla="*/ 0 w 378"/>
                    <a:gd name="T1" fmla="*/ 0 h 426"/>
                    <a:gd name="T2" fmla="*/ 0 w 378"/>
                    <a:gd name="T3" fmla="*/ 0 h 426"/>
                    <a:gd name="T4" fmla="*/ 0 w 378"/>
                    <a:gd name="T5" fmla="*/ 0 h 426"/>
                    <a:gd name="T6" fmla="*/ 0 w 378"/>
                    <a:gd name="T7" fmla="*/ 0 h 426"/>
                    <a:gd name="T8" fmla="*/ 0 w 378"/>
                    <a:gd name="T9" fmla="*/ 0 h 426"/>
                    <a:gd name="T10" fmla="*/ 0 60000 65536"/>
                    <a:gd name="T11" fmla="*/ 0 60000 65536"/>
                    <a:gd name="T12" fmla="*/ 0 60000 65536"/>
                    <a:gd name="T13" fmla="*/ 0 60000 65536"/>
                    <a:gd name="T14" fmla="*/ 0 60000 65536"/>
                    <a:gd name="T15" fmla="*/ 0 w 378"/>
                    <a:gd name="T16" fmla="*/ 0 h 426"/>
                    <a:gd name="T17" fmla="*/ 378 w 378"/>
                    <a:gd name="T18" fmla="*/ 426 h 426"/>
                  </a:gdLst>
                  <a:ahLst/>
                  <a:cxnLst>
                    <a:cxn ang="T10">
                      <a:pos x="T0" y="T1"/>
                    </a:cxn>
                    <a:cxn ang="T11">
                      <a:pos x="T2" y="T3"/>
                    </a:cxn>
                    <a:cxn ang="T12">
                      <a:pos x="T4" y="T5"/>
                    </a:cxn>
                    <a:cxn ang="T13">
                      <a:pos x="T6" y="T7"/>
                    </a:cxn>
                    <a:cxn ang="T14">
                      <a:pos x="T8" y="T9"/>
                    </a:cxn>
                  </a:cxnLst>
                  <a:rect l="T15" t="T16" r="T17" b="T18"/>
                  <a:pathLst>
                    <a:path w="378" h="426">
                      <a:moveTo>
                        <a:pt x="0" y="426"/>
                      </a:moveTo>
                      <a:lnTo>
                        <a:pt x="0" y="23"/>
                      </a:lnTo>
                      <a:lnTo>
                        <a:pt x="320" y="0"/>
                      </a:lnTo>
                      <a:lnTo>
                        <a:pt x="378" y="399"/>
                      </a:lnTo>
                      <a:lnTo>
                        <a:pt x="0" y="42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10" name="Freeform 652"/>
                <p:cNvSpPr>
                  <a:spLocks/>
                </p:cNvSpPr>
                <p:nvPr/>
              </p:nvSpPr>
              <p:spPr bwMode="auto">
                <a:xfrm>
                  <a:off x="2678" y="2538"/>
                  <a:ext cx="122" cy="67"/>
                </a:xfrm>
                <a:custGeom>
                  <a:avLst/>
                  <a:gdLst>
                    <a:gd name="T0" fmla="*/ 0 w 728"/>
                    <a:gd name="T1" fmla="*/ 0 h 399"/>
                    <a:gd name="T2" fmla="*/ 0 w 728"/>
                    <a:gd name="T3" fmla="*/ 0 h 399"/>
                    <a:gd name="T4" fmla="*/ 0 w 728"/>
                    <a:gd name="T5" fmla="*/ 0 h 399"/>
                    <a:gd name="T6" fmla="*/ 0 w 728"/>
                    <a:gd name="T7" fmla="*/ 0 h 399"/>
                    <a:gd name="T8" fmla="*/ 0 60000 65536"/>
                    <a:gd name="T9" fmla="*/ 0 60000 65536"/>
                    <a:gd name="T10" fmla="*/ 0 60000 65536"/>
                    <a:gd name="T11" fmla="*/ 0 60000 65536"/>
                    <a:gd name="T12" fmla="*/ 0 w 728"/>
                    <a:gd name="T13" fmla="*/ 0 h 399"/>
                    <a:gd name="T14" fmla="*/ 728 w 728"/>
                    <a:gd name="T15" fmla="*/ 399 h 399"/>
                  </a:gdLst>
                  <a:ahLst/>
                  <a:cxnLst>
                    <a:cxn ang="T8">
                      <a:pos x="T0" y="T1"/>
                    </a:cxn>
                    <a:cxn ang="T9">
                      <a:pos x="T2" y="T3"/>
                    </a:cxn>
                    <a:cxn ang="T10">
                      <a:pos x="T4" y="T5"/>
                    </a:cxn>
                    <a:cxn ang="T11">
                      <a:pos x="T6" y="T7"/>
                    </a:cxn>
                  </a:cxnLst>
                  <a:rect l="T12" t="T13" r="T14" b="T15"/>
                  <a:pathLst>
                    <a:path w="728" h="399">
                      <a:moveTo>
                        <a:pt x="58" y="399"/>
                      </a:moveTo>
                      <a:lnTo>
                        <a:pt x="0" y="0"/>
                      </a:lnTo>
                      <a:lnTo>
                        <a:pt x="728" y="275"/>
                      </a:lnTo>
                      <a:lnTo>
                        <a:pt x="58" y="3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1" name="Freeform 653"/>
                <p:cNvSpPr>
                  <a:spLocks/>
                </p:cNvSpPr>
                <p:nvPr/>
              </p:nvSpPr>
              <p:spPr bwMode="auto">
                <a:xfrm>
                  <a:off x="2678" y="2519"/>
                  <a:ext cx="122" cy="65"/>
                </a:xfrm>
                <a:custGeom>
                  <a:avLst/>
                  <a:gdLst>
                    <a:gd name="T0" fmla="*/ 0 w 728"/>
                    <a:gd name="T1" fmla="*/ 0 h 392"/>
                    <a:gd name="T2" fmla="*/ 0 w 728"/>
                    <a:gd name="T3" fmla="*/ 0 h 392"/>
                    <a:gd name="T4" fmla="*/ 0 w 728"/>
                    <a:gd name="T5" fmla="*/ 0 h 392"/>
                    <a:gd name="T6" fmla="*/ 0 w 728"/>
                    <a:gd name="T7" fmla="*/ 0 h 392"/>
                    <a:gd name="T8" fmla="*/ 0 60000 65536"/>
                    <a:gd name="T9" fmla="*/ 0 60000 65536"/>
                    <a:gd name="T10" fmla="*/ 0 60000 65536"/>
                    <a:gd name="T11" fmla="*/ 0 60000 65536"/>
                    <a:gd name="T12" fmla="*/ 0 w 728"/>
                    <a:gd name="T13" fmla="*/ 0 h 392"/>
                    <a:gd name="T14" fmla="*/ 728 w 728"/>
                    <a:gd name="T15" fmla="*/ 392 h 392"/>
                  </a:gdLst>
                  <a:ahLst/>
                  <a:cxnLst>
                    <a:cxn ang="T8">
                      <a:pos x="T0" y="T1"/>
                    </a:cxn>
                    <a:cxn ang="T9">
                      <a:pos x="T2" y="T3"/>
                    </a:cxn>
                    <a:cxn ang="T10">
                      <a:pos x="T4" y="T5"/>
                    </a:cxn>
                    <a:cxn ang="T11">
                      <a:pos x="T6" y="T7"/>
                    </a:cxn>
                  </a:cxnLst>
                  <a:rect l="T12" t="T13" r="T14" b="T15"/>
                  <a:pathLst>
                    <a:path w="728" h="392">
                      <a:moveTo>
                        <a:pt x="0" y="117"/>
                      </a:moveTo>
                      <a:lnTo>
                        <a:pt x="728" y="392"/>
                      </a:lnTo>
                      <a:lnTo>
                        <a:pt x="641" y="0"/>
                      </a:lnTo>
                      <a:lnTo>
                        <a:pt x="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2" name="Freeform 654"/>
                <p:cNvSpPr>
                  <a:spLocks/>
                </p:cNvSpPr>
                <p:nvPr/>
              </p:nvSpPr>
              <p:spPr bwMode="auto">
                <a:xfrm>
                  <a:off x="2678" y="2519"/>
                  <a:ext cx="122" cy="86"/>
                </a:xfrm>
                <a:custGeom>
                  <a:avLst/>
                  <a:gdLst>
                    <a:gd name="T0" fmla="*/ 0 w 728"/>
                    <a:gd name="T1" fmla="*/ 0 h 516"/>
                    <a:gd name="T2" fmla="*/ 0 w 728"/>
                    <a:gd name="T3" fmla="*/ 0 h 516"/>
                    <a:gd name="T4" fmla="*/ 0 w 728"/>
                    <a:gd name="T5" fmla="*/ 0 h 516"/>
                    <a:gd name="T6" fmla="*/ 0 w 728"/>
                    <a:gd name="T7" fmla="*/ 0 h 516"/>
                    <a:gd name="T8" fmla="*/ 0 w 728"/>
                    <a:gd name="T9" fmla="*/ 0 h 516"/>
                    <a:gd name="T10" fmla="*/ 0 60000 65536"/>
                    <a:gd name="T11" fmla="*/ 0 60000 65536"/>
                    <a:gd name="T12" fmla="*/ 0 60000 65536"/>
                    <a:gd name="T13" fmla="*/ 0 60000 65536"/>
                    <a:gd name="T14" fmla="*/ 0 60000 65536"/>
                    <a:gd name="T15" fmla="*/ 0 w 728"/>
                    <a:gd name="T16" fmla="*/ 0 h 516"/>
                    <a:gd name="T17" fmla="*/ 728 w 728"/>
                    <a:gd name="T18" fmla="*/ 516 h 516"/>
                  </a:gdLst>
                  <a:ahLst/>
                  <a:cxnLst>
                    <a:cxn ang="T10">
                      <a:pos x="T0" y="T1"/>
                    </a:cxn>
                    <a:cxn ang="T11">
                      <a:pos x="T2" y="T3"/>
                    </a:cxn>
                    <a:cxn ang="T12">
                      <a:pos x="T4" y="T5"/>
                    </a:cxn>
                    <a:cxn ang="T13">
                      <a:pos x="T6" y="T7"/>
                    </a:cxn>
                    <a:cxn ang="T14">
                      <a:pos x="T8" y="T9"/>
                    </a:cxn>
                  </a:cxnLst>
                  <a:rect l="T15" t="T16" r="T17" b="T18"/>
                  <a:pathLst>
                    <a:path w="728" h="516">
                      <a:moveTo>
                        <a:pt x="58" y="516"/>
                      </a:moveTo>
                      <a:lnTo>
                        <a:pt x="0" y="117"/>
                      </a:lnTo>
                      <a:lnTo>
                        <a:pt x="641" y="0"/>
                      </a:lnTo>
                      <a:lnTo>
                        <a:pt x="728" y="392"/>
                      </a:lnTo>
                      <a:lnTo>
                        <a:pt x="58" y="51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13" name="Freeform 655"/>
                <p:cNvSpPr>
                  <a:spLocks/>
                </p:cNvSpPr>
                <p:nvPr/>
              </p:nvSpPr>
              <p:spPr bwMode="auto">
                <a:xfrm>
                  <a:off x="2785" y="2519"/>
                  <a:ext cx="67" cy="65"/>
                </a:xfrm>
                <a:custGeom>
                  <a:avLst/>
                  <a:gdLst>
                    <a:gd name="T0" fmla="*/ 0 w 399"/>
                    <a:gd name="T1" fmla="*/ 0 h 392"/>
                    <a:gd name="T2" fmla="*/ 0 w 399"/>
                    <a:gd name="T3" fmla="*/ 0 h 392"/>
                    <a:gd name="T4" fmla="*/ 0 w 399"/>
                    <a:gd name="T5" fmla="*/ 0 h 392"/>
                    <a:gd name="T6" fmla="*/ 0 w 399"/>
                    <a:gd name="T7" fmla="*/ 0 h 392"/>
                    <a:gd name="T8" fmla="*/ 0 60000 65536"/>
                    <a:gd name="T9" fmla="*/ 0 60000 65536"/>
                    <a:gd name="T10" fmla="*/ 0 60000 65536"/>
                    <a:gd name="T11" fmla="*/ 0 60000 65536"/>
                    <a:gd name="T12" fmla="*/ 0 w 399"/>
                    <a:gd name="T13" fmla="*/ 0 h 392"/>
                    <a:gd name="T14" fmla="*/ 399 w 399"/>
                    <a:gd name="T15" fmla="*/ 392 h 392"/>
                  </a:gdLst>
                  <a:ahLst/>
                  <a:cxnLst>
                    <a:cxn ang="T8">
                      <a:pos x="T0" y="T1"/>
                    </a:cxn>
                    <a:cxn ang="T9">
                      <a:pos x="T2" y="T3"/>
                    </a:cxn>
                    <a:cxn ang="T10">
                      <a:pos x="T4" y="T5"/>
                    </a:cxn>
                    <a:cxn ang="T11">
                      <a:pos x="T6" y="T7"/>
                    </a:cxn>
                  </a:cxnLst>
                  <a:rect l="T12" t="T13" r="T14" b="T15"/>
                  <a:pathLst>
                    <a:path w="399" h="392">
                      <a:moveTo>
                        <a:pt x="87" y="392"/>
                      </a:moveTo>
                      <a:lnTo>
                        <a:pt x="0" y="0"/>
                      </a:lnTo>
                      <a:lnTo>
                        <a:pt x="399" y="274"/>
                      </a:lnTo>
                      <a:lnTo>
                        <a:pt x="87" y="3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4" name="Freeform 656"/>
                <p:cNvSpPr>
                  <a:spLocks/>
                </p:cNvSpPr>
                <p:nvPr/>
              </p:nvSpPr>
              <p:spPr bwMode="auto">
                <a:xfrm>
                  <a:off x="2785" y="2506"/>
                  <a:ext cx="67" cy="58"/>
                </a:xfrm>
                <a:custGeom>
                  <a:avLst/>
                  <a:gdLst>
                    <a:gd name="T0" fmla="*/ 0 w 399"/>
                    <a:gd name="T1" fmla="*/ 0 h 352"/>
                    <a:gd name="T2" fmla="*/ 0 w 399"/>
                    <a:gd name="T3" fmla="*/ 0 h 352"/>
                    <a:gd name="T4" fmla="*/ 0 w 399"/>
                    <a:gd name="T5" fmla="*/ 0 h 352"/>
                    <a:gd name="T6" fmla="*/ 0 w 399"/>
                    <a:gd name="T7" fmla="*/ 0 h 352"/>
                    <a:gd name="T8" fmla="*/ 0 60000 65536"/>
                    <a:gd name="T9" fmla="*/ 0 60000 65536"/>
                    <a:gd name="T10" fmla="*/ 0 60000 65536"/>
                    <a:gd name="T11" fmla="*/ 0 60000 65536"/>
                    <a:gd name="T12" fmla="*/ 0 w 399"/>
                    <a:gd name="T13" fmla="*/ 0 h 352"/>
                    <a:gd name="T14" fmla="*/ 399 w 399"/>
                    <a:gd name="T15" fmla="*/ 352 h 352"/>
                  </a:gdLst>
                  <a:ahLst/>
                  <a:cxnLst>
                    <a:cxn ang="T8">
                      <a:pos x="T0" y="T1"/>
                    </a:cxn>
                    <a:cxn ang="T9">
                      <a:pos x="T2" y="T3"/>
                    </a:cxn>
                    <a:cxn ang="T10">
                      <a:pos x="T4" y="T5"/>
                    </a:cxn>
                    <a:cxn ang="T11">
                      <a:pos x="T6" y="T7"/>
                    </a:cxn>
                  </a:cxnLst>
                  <a:rect l="T12" t="T13" r="T14" b="T15"/>
                  <a:pathLst>
                    <a:path w="399" h="352">
                      <a:moveTo>
                        <a:pt x="0" y="78"/>
                      </a:moveTo>
                      <a:lnTo>
                        <a:pt x="399" y="352"/>
                      </a:lnTo>
                      <a:lnTo>
                        <a:pt x="202" y="0"/>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5" name="Freeform 657"/>
                <p:cNvSpPr>
                  <a:spLocks/>
                </p:cNvSpPr>
                <p:nvPr/>
              </p:nvSpPr>
              <p:spPr bwMode="auto">
                <a:xfrm>
                  <a:off x="2785" y="2506"/>
                  <a:ext cx="67" cy="78"/>
                </a:xfrm>
                <a:custGeom>
                  <a:avLst/>
                  <a:gdLst>
                    <a:gd name="T0" fmla="*/ 0 w 399"/>
                    <a:gd name="T1" fmla="*/ 0 h 470"/>
                    <a:gd name="T2" fmla="*/ 0 w 399"/>
                    <a:gd name="T3" fmla="*/ 0 h 470"/>
                    <a:gd name="T4" fmla="*/ 0 w 399"/>
                    <a:gd name="T5" fmla="*/ 0 h 470"/>
                    <a:gd name="T6" fmla="*/ 0 w 399"/>
                    <a:gd name="T7" fmla="*/ 0 h 470"/>
                    <a:gd name="T8" fmla="*/ 0 w 399"/>
                    <a:gd name="T9" fmla="*/ 0 h 470"/>
                    <a:gd name="T10" fmla="*/ 0 60000 65536"/>
                    <a:gd name="T11" fmla="*/ 0 60000 65536"/>
                    <a:gd name="T12" fmla="*/ 0 60000 65536"/>
                    <a:gd name="T13" fmla="*/ 0 60000 65536"/>
                    <a:gd name="T14" fmla="*/ 0 60000 65536"/>
                    <a:gd name="T15" fmla="*/ 0 w 399"/>
                    <a:gd name="T16" fmla="*/ 0 h 470"/>
                    <a:gd name="T17" fmla="*/ 399 w 399"/>
                    <a:gd name="T18" fmla="*/ 470 h 470"/>
                  </a:gdLst>
                  <a:ahLst/>
                  <a:cxnLst>
                    <a:cxn ang="T10">
                      <a:pos x="T0" y="T1"/>
                    </a:cxn>
                    <a:cxn ang="T11">
                      <a:pos x="T2" y="T3"/>
                    </a:cxn>
                    <a:cxn ang="T12">
                      <a:pos x="T4" y="T5"/>
                    </a:cxn>
                    <a:cxn ang="T13">
                      <a:pos x="T6" y="T7"/>
                    </a:cxn>
                    <a:cxn ang="T14">
                      <a:pos x="T8" y="T9"/>
                    </a:cxn>
                  </a:cxnLst>
                  <a:rect l="T15" t="T16" r="T17" b="T18"/>
                  <a:pathLst>
                    <a:path w="399" h="470">
                      <a:moveTo>
                        <a:pt x="87" y="470"/>
                      </a:moveTo>
                      <a:lnTo>
                        <a:pt x="0" y="78"/>
                      </a:lnTo>
                      <a:lnTo>
                        <a:pt x="202" y="0"/>
                      </a:lnTo>
                      <a:lnTo>
                        <a:pt x="399" y="352"/>
                      </a:lnTo>
                      <a:lnTo>
                        <a:pt x="87" y="47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16" name="Freeform 658"/>
                <p:cNvSpPr>
                  <a:spLocks/>
                </p:cNvSpPr>
                <p:nvPr/>
              </p:nvSpPr>
              <p:spPr bwMode="auto">
                <a:xfrm>
                  <a:off x="2819" y="2506"/>
                  <a:ext cx="77" cy="58"/>
                </a:xfrm>
                <a:custGeom>
                  <a:avLst/>
                  <a:gdLst>
                    <a:gd name="T0" fmla="*/ 0 w 461"/>
                    <a:gd name="T1" fmla="*/ 0 h 352"/>
                    <a:gd name="T2" fmla="*/ 0 w 461"/>
                    <a:gd name="T3" fmla="*/ 0 h 352"/>
                    <a:gd name="T4" fmla="*/ 0 w 461"/>
                    <a:gd name="T5" fmla="*/ 0 h 352"/>
                    <a:gd name="T6" fmla="*/ 0 w 461"/>
                    <a:gd name="T7" fmla="*/ 0 h 352"/>
                    <a:gd name="T8" fmla="*/ 0 60000 65536"/>
                    <a:gd name="T9" fmla="*/ 0 60000 65536"/>
                    <a:gd name="T10" fmla="*/ 0 60000 65536"/>
                    <a:gd name="T11" fmla="*/ 0 60000 65536"/>
                    <a:gd name="T12" fmla="*/ 0 w 461"/>
                    <a:gd name="T13" fmla="*/ 0 h 352"/>
                    <a:gd name="T14" fmla="*/ 461 w 461"/>
                    <a:gd name="T15" fmla="*/ 352 h 352"/>
                  </a:gdLst>
                  <a:ahLst/>
                  <a:cxnLst>
                    <a:cxn ang="T8">
                      <a:pos x="T0" y="T1"/>
                    </a:cxn>
                    <a:cxn ang="T9">
                      <a:pos x="T2" y="T3"/>
                    </a:cxn>
                    <a:cxn ang="T10">
                      <a:pos x="T4" y="T5"/>
                    </a:cxn>
                    <a:cxn ang="T11">
                      <a:pos x="T6" y="T7"/>
                    </a:cxn>
                  </a:cxnLst>
                  <a:rect l="T12" t="T13" r="T14" b="T15"/>
                  <a:pathLst>
                    <a:path w="461" h="352">
                      <a:moveTo>
                        <a:pt x="197" y="352"/>
                      </a:moveTo>
                      <a:lnTo>
                        <a:pt x="0" y="0"/>
                      </a:lnTo>
                      <a:lnTo>
                        <a:pt x="461" y="149"/>
                      </a:lnTo>
                      <a:lnTo>
                        <a:pt x="197" y="3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7" name="Freeform 659"/>
                <p:cNvSpPr>
                  <a:spLocks/>
                </p:cNvSpPr>
                <p:nvPr/>
              </p:nvSpPr>
              <p:spPr bwMode="auto">
                <a:xfrm>
                  <a:off x="2819" y="2484"/>
                  <a:ext cx="77" cy="47"/>
                </a:xfrm>
                <a:custGeom>
                  <a:avLst/>
                  <a:gdLst>
                    <a:gd name="T0" fmla="*/ 0 w 461"/>
                    <a:gd name="T1" fmla="*/ 0 h 281"/>
                    <a:gd name="T2" fmla="*/ 0 w 461"/>
                    <a:gd name="T3" fmla="*/ 0 h 281"/>
                    <a:gd name="T4" fmla="*/ 0 w 461"/>
                    <a:gd name="T5" fmla="*/ 0 h 281"/>
                    <a:gd name="T6" fmla="*/ 0 w 461"/>
                    <a:gd name="T7" fmla="*/ 0 h 281"/>
                    <a:gd name="T8" fmla="*/ 0 60000 65536"/>
                    <a:gd name="T9" fmla="*/ 0 60000 65536"/>
                    <a:gd name="T10" fmla="*/ 0 60000 65536"/>
                    <a:gd name="T11" fmla="*/ 0 60000 65536"/>
                    <a:gd name="T12" fmla="*/ 0 w 461"/>
                    <a:gd name="T13" fmla="*/ 0 h 281"/>
                    <a:gd name="T14" fmla="*/ 461 w 461"/>
                    <a:gd name="T15" fmla="*/ 281 h 281"/>
                  </a:gdLst>
                  <a:ahLst/>
                  <a:cxnLst>
                    <a:cxn ang="T8">
                      <a:pos x="T0" y="T1"/>
                    </a:cxn>
                    <a:cxn ang="T9">
                      <a:pos x="T2" y="T3"/>
                    </a:cxn>
                    <a:cxn ang="T10">
                      <a:pos x="T4" y="T5"/>
                    </a:cxn>
                    <a:cxn ang="T11">
                      <a:pos x="T6" y="T7"/>
                    </a:cxn>
                  </a:cxnLst>
                  <a:rect l="T12" t="T13" r="T14" b="T15"/>
                  <a:pathLst>
                    <a:path w="461" h="281">
                      <a:moveTo>
                        <a:pt x="0" y="132"/>
                      </a:moveTo>
                      <a:lnTo>
                        <a:pt x="461" y="281"/>
                      </a:lnTo>
                      <a:lnTo>
                        <a:pt x="173" y="0"/>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18" name="Freeform 660"/>
                <p:cNvSpPr>
                  <a:spLocks/>
                </p:cNvSpPr>
                <p:nvPr/>
              </p:nvSpPr>
              <p:spPr bwMode="auto">
                <a:xfrm>
                  <a:off x="2819" y="2484"/>
                  <a:ext cx="77" cy="80"/>
                </a:xfrm>
                <a:custGeom>
                  <a:avLst/>
                  <a:gdLst>
                    <a:gd name="T0" fmla="*/ 0 w 461"/>
                    <a:gd name="T1" fmla="*/ 0 h 484"/>
                    <a:gd name="T2" fmla="*/ 0 w 461"/>
                    <a:gd name="T3" fmla="*/ 0 h 484"/>
                    <a:gd name="T4" fmla="*/ 0 w 461"/>
                    <a:gd name="T5" fmla="*/ 0 h 484"/>
                    <a:gd name="T6" fmla="*/ 0 w 461"/>
                    <a:gd name="T7" fmla="*/ 0 h 484"/>
                    <a:gd name="T8" fmla="*/ 0 w 461"/>
                    <a:gd name="T9" fmla="*/ 0 h 484"/>
                    <a:gd name="T10" fmla="*/ 0 60000 65536"/>
                    <a:gd name="T11" fmla="*/ 0 60000 65536"/>
                    <a:gd name="T12" fmla="*/ 0 60000 65536"/>
                    <a:gd name="T13" fmla="*/ 0 60000 65536"/>
                    <a:gd name="T14" fmla="*/ 0 60000 65536"/>
                    <a:gd name="T15" fmla="*/ 0 w 461"/>
                    <a:gd name="T16" fmla="*/ 0 h 484"/>
                    <a:gd name="T17" fmla="*/ 461 w 461"/>
                    <a:gd name="T18" fmla="*/ 484 h 484"/>
                  </a:gdLst>
                  <a:ahLst/>
                  <a:cxnLst>
                    <a:cxn ang="T10">
                      <a:pos x="T0" y="T1"/>
                    </a:cxn>
                    <a:cxn ang="T11">
                      <a:pos x="T2" y="T3"/>
                    </a:cxn>
                    <a:cxn ang="T12">
                      <a:pos x="T4" y="T5"/>
                    </a:cxn>
                    <a:cxn ang="T13">
                      <a:pos x="T6" y="T7"/>
                    </a:cxn>
                    <a:cxn ang="T14">
                      <a:pos x="T8" y="T9"/>
                    </a:cxn>
                  </a:cxnLst>
                  <a:rect l="T15" t="T16" r="T17" b="T18"/>
                  <a:pathLst>
                    <a:path w="461" h="484">
                      <a:moveTo>
                        <a:pt x="197" y="484"/>
                      </a:moveTo>
                      <a:lnTo>
                        <a:pt x="0" y="132"/>
                      </a:lnTo>
                      <a:lnTo>
                        <a:pt x="173" y="0"/>
                      </a:lnTo>
                      <a:lnTo>
                        <a:pt x="461" y="281"/>
                      </a:lnTo>
                      <a:lnTo>
                        <a:pt x="197" y="48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19" name="Freeform 661"/>
                <p:cNvSpPr>
                  <a:spLocks/>
                </p:cNvSpPr>
                <p:nvPr/>
              </p:nvSpPr>
              <p:spPr bwMode="auto">
                <a:xfrm>
                  <a:off x="2848" y="2484"/>
                  <a:ext cx="80" cy="47"/>
                </a:xfrm>
                <a:custGeom>
                  <a:avLst/>
                  <a:gdLst>
                    <a:gd name="T0" fmla="*/ 0 w 483"/>
                    <a:gd name="T1" fmla="*/ 0 h 281"/>
                    <a:gd name="T2" fmla="*/ 0 w 483"/>
                    <a:gd name="T3" fmla="*/ 0 h 281"/>
                    <a:gd name="T4" fmla="*/ 0 w 483"/>
                    <a:gd name="T5" fmla="*/ 0 h 281"/>
                    <a:gd name="T6" fmla="*/ 0 w 483"/>
                    <a:gd name="T7" fmla="*/ 0 h 281"/>
                    <a:gd name="T8" fmla="*/ 0 60000 65536"/>
                    <a:gd name="T9" fmla="*/ 0 60000 65536"/>
                    <a:gd name="T10" fmla="*/ 0 60000 65536"/>
                    <a:gd name="T11" fmla="*/ 0 60000 65536"/>
                    <a:gd name="T12" fmla="*/ 0 w 483"/>
                    <a:gd name="T13" fmla="*/ 0 h 281"/>
                    <a:gd name="T14" fmla="*/ 483 w 483"/>
                    <a:gd name="T15" fmla="*/ 281 h 281"/>
                  </a:gdLst>
                  <a:ahLst/>
                  <a:cxnLst>
                    <a:cxn ang="T8">
                      <a:pos x="T0" y="T1"/>
                    </a:cxn>
                    <a:cxn ang="T9">
                      <a:pos x="T2" y="T3"/>
                    </a:cxn>
                    <a:cxn ang="T10">
                      <a:pos x="T4" y="T5"/>
                    </a:cxn>
                    <a:cxn ang="T11">
                      <a:pos x="T6" y="T7"/>
                    </a:cxn>
                  </a:cxnLst>
                  <a:rect l="T12" t="T13" r="T14" b="T15"/>
                  <a:pathLst>
                    <a:path w="483" h="281">
                      <a:moveTo>
                        <a:pt x="288" y="281"/>
                      </a:moveTo>
                      <a:lnTo>
                        <a:pt x="0" y="0"/>
                      </a:lnTo>
                      <a:lnTo>
                        <a:pt x="483" y="12"/>
                      </a:lnTo>
                      <a:lnTo>
                        <a:pt x="288"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0" name="Freeform 662"/>
                <p:cNvSpPr>
                  <a:spLocks/>
                </p:cNvSpPr>
                <p:nvPr/>
              </p:nvSpPr>
              <p:spPr bwMode="auto">
                <a:xfrm>
                  <a:off x="2848" y="2455"/>
                  <a:ext cx="80" cy="31"/>
                </a:xfrm>
                <a:custGeom>
                  <a:avLst/>
                  <a:gdLst>
                    <a:gd name="T0" fmla="*/ 0 w 483"/>
                    <a:gd name="T1" fmla="*/ 0 h 187"/>
                    <a:gd name="T2" fmla="*/ 0 w 483"/>
                    <a:gd name="T3" fmla="*/ 0 h 187"/>
                    <a:gd name="T4" fmla="*/ 0 w 483"/>
                    <a:gd name="T5" fmla="*/ 0 h 187"/>
                    <a:gd name="T6" fmla="*/ 0 w 483"/>
                    <a:gd name="T7" fmla="*/ 0 h 187"/>
                    <a:gd name="T8" fmla="*/ 0 60000 65536"/>
                    <a:gd name="T9" fmla="*/ 0 60000 65536"/>
                    <a:gd name="T10" fmla="*/ 0 60000 65536"/>
                    <a:gd name="T11" fmla="*/ 0 60000 65536"/>
                    <a:gd name="T12" fmla="*/ 0 w 483"/>
                    <a:gd name="T13" fmla="*/ 0 h 187"/>
                    <a:gd name="T14" fmla="*/ 483 w 483"/>
                    <a:gd name="T15" fmla="*/ 187 h 187"/>
                  </a:gdLst>
                  <a:ahLst/>
                  <a:cxnLst>
                    <a:cxn ang="T8">
                      <a:pos x="T0" y="T1"/>
                    </a:cxn>
                    <a:cxn ang="T9">
                      <a:pos x="T2" y="T3"/>
                    </a:cxn>
                    <a:cxn ang="T10">
                      <a:pos x="T4" y="T5"/>
                    </a:cxn>
                    <a:cxn ang="T11">
                      <a:pos x="T6" y="T7"/>
                    </a:cxn>
                  </a:cxnLst>
                  <a:rect l="T12" t="T13" r="T14" b="T15"/>
                  <a:pathLst>
                    <a:path w="483" h="187">
                      <a:moveTo>
                        <a:pt x="0" y="175"/>
                      </a:moveTo>
                      <a:lnTo>
                        <a:pt x="483" y="187"/>
                      </a:lnTo>
                      <a:lnTo>
                        <a:pt x="126" y="0"/>
                      </a:lnTo>
                      <a:lnTo>
                        <a:pt x="0"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1" name="Freeform 663"/>
                <p:cNvSpPr>
                  <a:spLocks/>
                </p:cNvSpPr>
                <p:nvPr/>
              </p:nvSpPr>
              <p:spPr bwMode="auto">
                <a:xfrm>
                  <a:off x="2848" y="2455"/>
                  <a:ext cx="80" cy="76"/>
                </a:xfrm>
                <a:custGeom>
                  <a:avLst/>
                  <a:gdLst>
                    <a:gd name="T0" fmla="*/ 0 w 483"/>
                    <a:gd name="T1" fmla="*/ 0 h 456"/>
                    <a:gd name="T2" fmla="*/ 0 w 483"/>
                    <a:gd name="T3" fmla="*/ 0 h 456"/>
                    <a:gd name="T4" fmla="*/ 0 w 483"/>
                    <a:gd name="T5" fmla="*/ 0 h 456"/>
                    <a:gd name="T6" fmla="*/ 0 w 483"/>
                    <a:gd name="T7" fmla="*/ 0 h 456"/>
                    <a:gd name="T8" fmla="*/ 0 w 483"/>
                    <a:gd name="T9" fmla="*/ 0 h 456"/>
                    <a:gd name="T10" fmla="*/ 0 60000 65536"/>
                    <a:gd name="T11" fmla="*/ 0 60000 65536"/>
                    <a:gd name="T12" fmla="*/ 0 60000 65536"/>
                    <a:gd name="T13" fmla="*/ 0 60000 65536"/>
                    <a:gd name="T14" fmla="*/ 0 60000 65536"/>
                    <a:gd name="T15" fmla="*/ 0 w 483"/>
                    <a:gd name="T16" fmla="*/ 0 h 456"/>
                    <a:gd name="T17" fmla="*/ 483 w 483"/>
                    <a:gd name="T18" fmla="*/ 456 h 456"/>
                  </a:gdLst>
                  <a:ahLst/>
                  <a:cxnLst>
                    <a:cxn ang="T10">
                      <a:pos x="T0" y="T1"/>
                    </a:cxn>
                    <a:cxn ang="T11">
                      <a:pos x="T2" y="T3"/>
                    </a:cxn>
                    <a:cxn ang="T12">
                      <a:pos x="T4" y="T5"/>
                    </a:cxn>
                    <a:cxn ang="T13">
                      <a:pos x="T6" y="T7"/>
                    </a:cxn>
                    <a:cxn ang="T14">
                      <a:pos x="T8" y="T9"/>
                    </a:cxn>
                  </a:cxnLst>
                  <a:rect l="T15" t="T16" r="T17" b="T18"/>
                  <a:pathLst>
                    <a:path w="483" h="456">
                      <a:moveTo>
                        <a:pt x="288" y="456"/>
                      </a:moveTo>
                      <a:lnTo>
                        <a:pt x="0" y="175"/>
                      </a:lnTo>
                      <a:lnTo>
                        <a:pt x="126" y="0"/>
                      </a:lnTo>
                      <a:lnTo>
                        <a:pt x="483" y="187"/>
                      </a:lnTo>
                      <a:lnTo>
                        <a:pt x="288" y="45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22" name="Freeform 664"/>
                <p:cNvSpPr>
                  <a:spLocks/>
                </p:cNvSpPr>
                <p:nvPr/>
              </p:nvSpPr>
              <p:spPr bwMode="auto">
                <a:xfrm>
                  <a:off x="2869" y="2430"/>
                  <a:ext cx="80" cy="56"/>
                </a:xfrm>
                <a:custGeom>
                  <a:avLst/>
                  <a:gdLst>
                    <a:gd name="T0" fmla="*/ 0 w 481"/>
                    <a:gd name="T1" fmla="*/ 0 h 337"/>
                    <a:gd name="T2" fmla="*/ 0 w 481"/>
                    <a:gd name="T3" fmla="*/ 0 h 337"/>
                    <a:gd name="T4" fmla="*/ 0 w 481"/>
                    <a:gd name="T5" fmla="*/ 0 h 337"/>
                    <a:gd name="T6" fmla="*/ 0 w 481"/>
                    <a:gd name="T7" fmla="*/ 0 h 337"/>
                    <a:gd name="T8" fmla="*/ 0 60000 65536"/>
                    <a:gd name="T9" fmla="*/ 0 60000 65536"/>
                    <a:gd name="T10" fmla="*/ 0 60000 65536"/>
                    <a:gd name="T11" fmla="*/ 0 60000 65536"/>
                    <a:gd name="T12" fmla="*/ 0 w 481"/>
                    <a:gd name="T13" fmla="*/ 0 h 337"/>
                    <a:gd name="T14" fmla="*/ 481 w 481"/>
                    <a:gd name="T15" fmla="*/ 337 h 337"/>
                  </a:gdLst>
                  <a:ahLst/>
                  <a:cxnLst>
                    <a:cxn ang="T8">
                      <a:pos x="T0" y="T1"/>
                    </a:cxn>
                    <a:cxn ang="T9">
                      <a:pos x="T2" y="T3"/>
                    </a:cxn>
                    <a:cxn ang="T10">
                      <a:pos x="T4" y="T5"/>
                    </a:cxn>
                    <a:cxn ang="T11">
                      <a:pos x="T6" y="T7"/>
                    </a:cxn>
                  </a:cxnLst>
                  <a:rect l="T12" t="T13" r="T14" b="T15"/>
                  <a:pathLst>
                    <a:path w="481" h="337">
                      <a:moveTo>
                        <a:pt x="357" y="337"/>
                      </a:moveTo>
                      <a:lnTo>
                        <a:pt x="0" y="150"/>
                      </a:lnTo>
                      <a:lnTo>
                        <a:pt x="481" y="0"/>
                      </a:lnTo>
                      <a:lnTo>
                        <a:pt x="357"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3" name="Freeform 665"/>
                <p:cNvSpPr>
                  <a:spLocks/>
                </p:cNvSpPr>
                <p:nvPr/>
              </p:nvSpPr>
              <p:spPr bwMode="auto">
                <a:xfrm>
                  <a:off x="2869" y="2415"/>
                  <a:ext cx="80" cy="40"/>
                </a:xfrm>
                <a:custGeom>
                  <a:avLst/>
                  <a:gdLst>
                    <a:gd name="T0" fmla="*/ 0 w 481"/>
                    <a:gd name="T1" fmla="*/ 0 h 239"/>
                    <a:gd name="T2" fmla="*/ 0 w 481"/>
                    <a:gd name="T3" fmla="*/ 0 h 239"/>
                    <a:gd name="T4" fmla="*/ 0 w 481"/>
                    <a:gd name="T5" fmla="*/ 0 h 239"/>
                    <a:gd name="T6" fmla="*/ 0 w 481"/>
                    <a:gd name="T7" fmla="*/ 0 h 239"/>
                    <a:gd name="T8" fmla="*/ 0 60000 65536"/>
                    <a:gd name="T9" fmla="*/ 0 60000 65536"/>
                    <a:gd name="T10" fmla="*/ 0 60000 65536"/>
                    <a:gd name="T11" fmla="*/ 0 60000 65536"/>
                    <a:gd name="T12" fmla="*/ 0 w 481"/>
                    <a:gd name="T13" fmla="*/ 0 h 239"/>
                    <a:gd name="T14" fmla="*/ 481 w 481"/>
                    <a:gd name="T15" fmla="*/ 239 h 239"/>
                  </a:gdLst>
                  <a:ahLst/>
                  <a:cxnLst>
                    <a:cxn ang="T8">
                      <a:pos x="T0" y="T1"/>
                    </a:cxn>
                    <a:cxn ang="T9">
                      <a:pos x="T2" y="T3"/>
                    </a:cxn>
                    <a:cxn ang="T10">
                      <a:pos x="T4" y="T5"/>
                    </a:cxn>
                    <a:cxn ang="T11">
                      <a:pos x="T6" y="T7"/>
                    </a:cxn>
                  </a:cxnLst>
                  <a:rect l="T12" t="T13" r="T14" b="T15"/>
                  <a:pathLst>
                    <a:path w="481" h="239">
                      <a:moveTo>
                        <a:pt x="0" y="239"/>
                      </a:moveTo>
                      <a:lnTo>
                        <a:pt x="481" y="89"/>
                      </a:lnTo>
                      <a:lnTo>
                        <a:pt x="89" y="0"/>
                      </a:lnTo>
                      <a:lnTo>
                        <a:pt x="0"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4" name="Freeform 666"/>
                <p:cNvSpPr>
                  <a:spLocks/>
                </p:cNvSpPr>
                <p:nvPr/>
              </p:nvSpPr>
              <p:spPr bwMode="auto">
                <a:xfrm>
                  <a:off x="2869" y="2415"/>
                  <a:ext cx="80" cy="71"/>
                </a:xfrm>
                <a:custGeom>
                  <a:avLst/>
                  <a:gdLst>
                    <a:gd name="T0" fmla="*/ 0 w 481"/>
                    <a:gd name="T1" fmla="*/ 0 h 426"/>
                    <a:gd name="T2" fmla="*/ 0 w 481"/>
                    <a:gd name="T3" fmla="*/ 0 h 426"/>
                    <a:gd name="T4" fmla="*/ 0 w 481"/>
                    <a:gd name="T5" fmla="*/ 0 h 426"/>
                    <a:gd name="T6" fmla="*/ 0 w 481"/>
                    <a:gd name="T7" fmla="*/ 0 h 426"/>
                    <a:gd name="T8" fmla="*/ 0 w 481"/>
                    <a:gd name="T9" fmla="*/ 0 h 426"/>
                    <a:gd name="T10" fmla="*/ 0 60000 65536"/>
                    <a:gd name="T11" fmla="*/ 0 60000 65536"/>
                    <a:gd name="T12" fmla="*/ 0 60000 65536"/>
                    <a:gd name="T13" fmla="*/ 0 60000 65536"/>
                    <a:gd name="T14" fmla="*/ 0 60000 65536"/>
                    <a:gd name="T15" fmla="*/ 0 w 481"/>
                    <a:gd name="T16" fmla="*/ 0 h 426"/>
                    <a:gd name="T17" fmla="*/ 481 w 481"/>
                    <a:gd name="T18" fmla="*/ 426 h 426"/>
                  </a:gdLst>
                  <a:ahLst/>
                  <a:cxnLst>
                    <a:cxn ang="T10">
                      <a:pos x="T0" y="T1"/>
                    </a:cxn>
                    <a:cxn ang="T11">
                      <a:pos x="T2" y="T3"/>
                    </a:cxn>
                    <a:cxn ang="T12">
                      <a:pos x="T4" y="T5"/>
                    </a:cxn>
                    <a:cxn ang="T13">
                      <a:pos x="T6" y="T7"/>
                    </a:cxn>
                    <a:cxn ang="T14">
                      <a:pos x="T8" y="T9"/>
                    </a:cxn>
                  </a:cxnLst>
                  <a:rect l="T15" t="T16" r="T17" b="T18"/>
                  <a:pathLst>
                    <a:path w="481" h="426">
                      <a:moveTo>
                        <a:pt x="357" y="426"/>
                      </a:moveTo>
                      <a:lnTo>
                        <a:pt x="0" y="239"/>
                      </a:lnTo>
                      <a:lnTo>
                        <a:pt x="89" y="0"/>
                      </a:lnTo>
                      <a:lnTo>
                        <a:pt x="481" y="89"/>
                      </a:lnTo>
                      <a:lnTo>
                        <a:pt x="357" y="42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25" name="Freeform 667"/>
                <p:cNvSpPr>
                  <a:spLocks/>
                </p:cNvSpPr>
                <p:nvPr/>
              </p:nvSpPr>
              <p:spPr bwMode="auto">
                <a:xfrm>
                  <a:off x="2883" y="2371"/>
                  <a:ext cx="72" cy="59"/>
                </a:xfrm>
                <a:custGeom>
                  <a:avLst/>
                  <a:gdLst>
                    <a:gd name="T0" fmla="*/ 0 w 426"/>
                    <a:gd name="T1" fmla="*/ 0 h 355"/>
                    <a:gd name="T2" fmla="*/ 0 w 426"/>
                    <a:gd name="T3" fmla="*/ 0 h 355"/>
                    <a:gd name="T4" fmla="*/ 0 w 426"/>
                    <a:gd name="T5" fmla="*/ 0 h 355"/>
                    <a:gd name="T6" fmla="*/ 0 w 426"/>
                    <a:gd name="T7" fmla="*/ 0 h 355"/>
                    <a:gd name="T8" fmla="*/ 0 60000 65536"/>
                    <a:gd name="T9" fmla="*/ 0 60000 65536"/>
                    <a:gd name="T10" fmla="*/ 0 60000 65536"/>
                    <a:gd name="T11" fmla="*/ 0 60000 65536"/>
                    <a:gd name="T12" fmla="*/ 0 w 426"/>
                    <a:gd name="T13" fmla="*/ 0 h 355"/>
                    <a:gd name="T14" fmla="*/ 426 w 426"/>
                    <a:gd name="T15" fmla="*/ 355 h 355"/>
                  </a:gdLst>
                  <a:ahLst/>
                  <a:cxnLst>
                    <a:cxn ang="T8">
                      <a:pos x="T0" y="T1"/>
                    </a:cxn>
                    <a:cxn ang="T9">
                      <a:pos x="T2" y="T3"/>
                    </a:cxn>
                    <a:cxn ang="T10">
                      <a:pos x="T4" y="T5"/>
                    </a:cxn>
                    <a:cxn ang="T11">
                      <a:pos x="T6" y="T7"/>
                    </a:cxn>
                  </a:cxnLst>
                  <a:rect l="T12" t="T13" r="T14" b="T15"/>
                  <a:pathLst>
                    <a:path w="426" h="355">
                      <a:moveTo>
                        <a:pt x="392" y="355"/>
                      </a:moveTo>
                      <a:lnTo>
                        <a:pt x="0" y="266"/>
                      </a:lnTo>
                      <a:lnTo>
                        <a:pt x="426" y="0"/>
                      </a:lnTo>
                      <a:lnTo>
                        <a:pt x="392" y="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6" name="Freeform 668"/>
                <p:cNvSpPr>
                  <a:spLocks/>
                </p:cNvSpPr>
                <p:nvPr/>
              </p:nvSpPr>
              <p:spPr bwMode="auto">
                <a:xfrm>
                  <a:off x="2883" y="2371"/>
                  <a:ext cx="72" cy="44"/>
                </a:xfrm>
                <a:custGeom>
                  <a:avLst/>
                  <a:gdLst>
                    <a:gd name="T0" fmla="*/ 0 w 426"/>
                    <a:gd name="T1" fmla="*/ 0 h 266"/>
                    <a:gd name="T2" fmla="*/ 0 w 426"/>
                    <a:gd name="T3" fmla="*/ 0 h 266"/>
                    <a:gd name="T4" fmla="*/ 0 w 426"/>
                    <a:gd name="T5" fmla="*/ 0 h 266"/>
                    <a:gd name="T6" fmla="*/ 0 w 426"/>
                    <a:gd name="T7" fmla="*/ 0 h 266"/>
                    <a:gd name="T8" fmla="*/ 0 60000 65536"/>
                    <a:gd name="T9" fmla="*/ 0 60000 65536"/>
                    <a:gd name="T10" fmla="*/ 0 60000 65536"/>
                    <a:gd name="T11" fmla="*/ 0 60000 65536"/>
                    <a:gd name="T12" fmla="*/ 0 w 426"/>
                    <a:gd name="T13" fmla="*/ 0 h 266"/>
                    <a:gd name="T14" fmla="*/ 426 w 426"/>
                    <a:gd name="T15" fmla="*/ 266 h 266"/>
                  </a:gdLst>
                  <a:ahLst/>
                  <a:cxnLst>
                    <a:cxn ang="T8">
                      <a:pos x="T0" y="T1"/>
                    </a:cxn>
                    <a:cxn ang="T9">
                      <a:pos x="T2" y="T3"/>
                    </a:cxn>
                    <a:cxn ang="T10">
                      <a:pos x="T4" y="T5"/>
                    </a:cxn>
                    <a:cxn ang="T11">
                      <a:pos x="T6" y="T7"/>
                    </a:cxn>
                  </a:cxnLst>
                  <a:rect l="T12" t="T13" r="T14" b="T15"/>
                  <a:pathLst>
                    <a:path w="426" h="266">
                      <a:moveTo>
                        <a:pt x="0" y="266"/>
                      </a:moveTo>
                      <a:lnTo>
                        <a:pt x="426" y="0"/>
                      </a:lnTo>
                      <a:lnTo>
                        <a:pt x="25" y="12"/>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7" name="Freeform 669"/>
                <p:cNvSpPr>
                  <a:spLocks/>
                </p:cNvSpPr>
                <p:nvPr/>
              </p:nvSpPr>
              <p:spPr bwMode="auto">
                <a:xfrm>
                  <a:off x="2883" y="2371"/>
                  <a:ext cx="72" cy="59"/>
                </a:xfrm>
                <a:custGeom>
                  <a:avLst/>
                  <a:gdLst>
                    <a:gd name="T0" fmla="*/ 0 w 426"/>
                    <a:gd name="T1" fmla="*/ 0 h 355"/>
                    <a:gd name="T2" fmla="*/ 0 w 426"/>
                    <a:gd name="T3" fmla="*/ 0 h 355"/>
                    <a:gd name="T4" fmla="*/ 0 w 426"/>
                    <a:gd name="T5" fmla="*/ 0 h 355"/>
                    <a:gd name="T6" fmla="*/ 0 w 426"/>
                    <a:gd name="T7" fmla="*/ 0 h 355"/>
                    <a:gd name="T8" fmla="*/ 0 w 426"/>
                    <a:gd name="T9" fmla="*/ 0 h 355"/>
                    <a:gd name="T10" fmla="*/ 0 60000 65536"/>
                    <a:gd name="T11" fmla="*/ 0 60000 65536"/>
                    <a:gd name="T12" fmla="*/ 0 60000 65536"/>
                    <a:gd name="T13" fmla="*/ 0 60000 65536"/>
                    <a:gd name="T14" fmla="*/ 0 60000 65536"/>
                    <a:gd name="T15" fmla="*/ 0 w 426"/>
                    <a:gd name="T16" fmla="*/ 0 h 355"/>
                    <a:gd name="T17" fmla="*/ 426 w 426"/>
                    <a:gd name="T18" fmla="*/ 355 h 355"/>
                  </a:gdLst>
                  <a:ahLst/>
                  <a:cxnLst>
                    <a:cxn ang="T10">
                      <a:pos x="T0" y="T1"/>
                    </a:cxn>
                    <a:cxn ang="T11">
                      <a:pos x="T2" y="T3"/>
                    </a:cxn>
                    <a:cxn ang="T12">
                      <a:pos x="T4" y="T5"/>
                    </a:cxn>
                    <a:cxn ang="T13">
                      <a:pos x="T6" y="T7"/>
                    </a:cxn>
                    <a:cxn ang="T14">
                      <a:pos x="T8" y="T9"/>
                    </a:cxn>
                  </a:cxnLst>
                  <a:rect l="T15" t="T16" r="T17" b="T18"/>
                  <a:pathLst>
                    <a:path w="426" h="355">
                      <a:moveTo>
                        <a:pt x="392" y="355"/>
                      </a:moveTo>
                      <a:lnTo>
                        <a:pt x="0" y="266"/>
                      </a:lnTo>
                      <a:lnTo>
                        <a:pt x="25" y="12"/>
                      </a:lnTo>
                      <a:lnTo>
                        <a:pt x="426" y="0"/>
                      </a:lnTo>
                      <a:lnTo>
                        <a:pt x="392" y="35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28" name="Freeform 670"/>
                <p:cNvSpPr>
                  <a:spLocks/>
                </p:cNvSpPr>
                <p:nvPr/>
              </p:nvSpPr>
              <p:spPr bwMode="auto">
                <a:xfrm>
                  <a:off x="2888" y="2312"/>
                  <a:ext cx="67" cy="61"/>
                </a:xfrm>
                <a:custGeom>
                  <a:avLst/>
                  <a:gdLst>
                    <a:gd name="T0" fmla="*/ 0 w 401"/>
                    <a:gd name="T1" fmla="*/ 0 h 365"/>
                    <a:gd name="T2" fmla="*/ 0 w 401"/>
                    <a:gd name="T3" fmla="*/ 0 h 365"/>
                    <a:gd name="T4" fmla="*/ 0 w 401"/>
                    <a:gd name="T5" fmla="*/ 0 h 365"/>
                    <a:gd name="T6" fmla="*/ 0 w 401"/>
                    <a:gd name="T7" fmla="*/ 0 h 365"/>
                    <a:gd name="T8" fmla="*/ 0 60000 65536"/>
                    <a:gd name="T9" fmla="*/ 0 60000 65536"/>
                    <a:gd name="T10" fmla="*/ 0 60000 65536"/>
                    <a:gd name="T11" fmla="*/ 0 60000 65536"/>
                    <a:gd name="T12" fmla="*/ 0 w 401"/>
                    <a:gd name="T13" fmla="*/ 0 h 365"/>
                    <a:gd name="T14" fmla="*/ 401 w 401"/>
                    <a:gd name="T15" fmla="*/ 365 h 365"/>
                  </a:gdLst>
                  <a:ahLst/>
                  <a:cxnLst>
                    <a:cxn ang="T8">
                      <a:pos x="T0" y="T1"/>
                    </a:cxn>
                    <a:cxn ang="T9">
                      <a:pos x="T2" y="T3"/>
                    </a:cxn>
                    <a:cxn ang="T10">
                      <a:pos x="T4" y="T5"/>
                    </a:cxn>
                    <a:cxn ang="T11">
                      <a:pos x="T6" y="T7"/>
                    </a:cxn>
                  </a:cxnLst>
                  <a:rect l="T12" t="T13" r="T14" b="T15"/>
                  <a:pathLst>
                    <a:path w="401" h="365">
                      <a:moveTo>
                        <a:pt x="401" y="353"/>
                      </a:moveTo>
                      <a:lnTo>
                        <a:pt x="0" y="365"/>
                      </a:lnTo>
                      <a:lnTo>
                        <a:pt x="345" y="0"/>
                      </a:lnTo>
                      <a:lnTo>
                        <a:pt x="401"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29" name="Freeform 671"/>
                <p:cNvSpPr>
                  <a:spLocks/>
                </p:cNvSpPr>
                <p:nvPr/>
              </p:nvSpPr>
              <p:spPr bwMode="auto">
                <a:xfrm>
                  <a:off x="2881" y="2312"/>
                  <a:ext cx="64" cy="61"/>
                </a:xfrm>
                <a:custGeom>
                  <a:avLst/>
                  <a:gdLst>
                    <a:gd name="T0" fmla="*/ 0 w 386"/>
                    <a:gd name="T1" fmla="*/ 0 h 365"/>
                    <a:gd name="T2" fmla="*/ 0 w 386"/>
                    <a:gd name="T3" fmla="*/ 0 h 365"/>
                    <a:gd name="T4" fmla="*/ 0 w 386"/>
                    <a:gd name="T5" fmla="*/ 0 h 365"/>
                    <a:gd name="T6" fmla="*/ 0 w 386"/>
                    <a:gd name="T7" fmla="*/ 0 h 365"/>
                    <a:gd name="T8" fmla="*/ 0 60000 65536"/>
                    <a:gd name="T9" fmla="*/ 0 60000 65536"/>
                    <a:gd name="T10" fmla="*/ 0 60000 65536"/>
                    <a:gd name="T11" fmla="*/ 0 60000 65536"/>
                    <a:gd name="T12" fmla="*/ 0 w 386"/>
                    <a:gd name="T13" fmla="*/ 0 h 365"/>
                    <a:gd name="T14" fmla="*/ 386 w 386"/>
                    <a:gd name="T15" fmla="*/ 365 h 365"/>
                  </a:gdLst>
                  <a:ahLst/>
                  <a:cxnLst>
                    <a:cxn ang="T8">
                      <a:pos x="T0" y="T1"/>
                    </a:cxn>
                    <a:cxn ang="T9">
                      <a:pos x="T2" y="T3"/>
                    </a:cxn>
                    <a:cxn ang="T10">
                      <a:pos x="T4" y="T5"/>
                    </a:cxn>
                    <a:cxn ang="T11">
                      <a:pos x="T6" y="T7"/>
                    </a:cxn>
                  </a:cxnLst>
                  <a:rect l="T12" t="T13" r="T14" b="T15"/>
                  <a:pathLst>
                    <a:path w="386" h="365">
                      <a:moveTo>
                        <a:pt x="41" y="365"/>
                      </a:moveTo>
                      <a:lnTo>
                        <a:pt x="386" y="0"/>
                      </a:lnTo>
                      <a:lnTo>
                        <a:pt x="0" y="114"/>
                      </a:lnTo>
                      <a:lnTo>
                        <a:pt x="41" y="3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0" name="Freeform 672"/>
                <p:cNvSpPr>
                  <a:spLocks/>
                </p:cNvSpPr>
                <p:nvPr/>
              </p:nvSpPr>
              <p:spPr bwMode="auto">
                <a:xfrm>
                  <a:off x="2881" y="2312"/>
                  <a:ext cx="74" cy="61"/>
                </a:xfrm>
                <a:custGeom>
                  <a:avLst/>
                  <a:gdLst>
                    <a:gd name="T0" fmla="*/ 0 w 442"/>
                    <a:gd name="T1" fmla="*/ 0 h 365"/>
                    <a:gd name="T2" fmla="*/ 0 w 442"/>
                    <a:gd name="T3" fmla="*/ 0 h 365"/>
                    <a:gd name="T4" fmla="*/ 0 w 442"/>
                    <a:gd name="T5" fmla="*/ 0 h 365"/>
                    <a:gd name="T6" fmla="*/ 0 w 442"/>
                    <a:gd name="T7" fmla="*/ 0 h 365"/>
                    <a:gd name="T8" fmla="*/ 0 w 442"/>
                    <a:gd name="T9" fmla="*/ 0 h 365"/>
                    <a:gd name="T10" fmla="*/ 0 60000 65536"/>
                    <a:gd name="T11" fmla="*/ 0 60000 65536"/>
                    <a:gd name="T12" fmla="*/ 0 60000 65536"/>
                    <a:gd name="T13" fmla="*/ 0 60000 65536"/>
                    <a:gd name="T14" fmla="*/ 0 60000 65536"/>
                    <a:gd name="T15" fmla="*/ 0 w 442"/>
                    <a:gd name="T16" fmla="*/ 0 h 365"/>
                    <a:gd name="T17" fmla="*/ 442 w 442"/>
                    <a:gd name="T18" fmla="*/ 365 h 365"/>
                  </a:gdLst>
                  <a:ahLst/>
                  <a:cxnLst>
                    <a:cxn ang="T10">
                      <a:pos x="T0" y="T1"/>
                    </a:cxn>
                    <a:cxn ang="T11">
                      <a:pos x="T2" y="T3"/>
                    </a:cxn>
                    <a:cxn ang="T12">
                      <a:pos x="T4" y="T5"/>
                    </a:cxn>
                    <a:cxn ang="T13">
                      <a:pos x="T6" y="T7"/>
                    </a:cxn>
                    <a:cxn ang="T14">
                      <a:pos x="T8" y="T9"/>
                    </a:cxn>
                  </a:cxnLst>
                  <a:rect l="T15" t="T16" r="T17" b="T18"/>
                  <a:pathLst>
                    <a:path w="442" h="365">
                      <a:moveTo>
                        <a:pt x="442" y="353"/>
                      </a:moveTo>
                      <a:lnTo>
                        <a:pt x="41" y="365"/>
                      </a:lnTo>
                      <a:lnTo>
                        <a:pt x="0" y="114"/>
                      </a:lnTo>
                      <a:lnTo>
                        <a:pt x="386" y="0"/>
                      </a:lnTo>
                      <a:lnTo>
                        <a:pt x="442" y="35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31" name="Freeform 673"/>
                <p:cNvSpPr>
                  <a:spLocks/>
                </p:cNvSpPr>
                <p:nvPr/>
              </p:nvSpPr>
              <p:spPr bwMode="auto">
                <a:xfrm>
                  <a:off x="2881" y="2275"/>
                  <a:ext cx="64" cy="56"/>
                </a:xfrm>
                <a:custGeom>
                  <a:avLst/>
                  <a:gdLst>
                    <a:gd name="T0" fmla="*/ 0 w 386"/>
                    <a:gd name="T1" fmla="*/ 0 h 334"/>
                    <a:gd name="T2" fmla="*/ 0 w 386"/>
                    <a:gd name="T3" fmla="*/ 0 h 334"/>
                    <a:gd name="T4" fmla="*/ 0 w 386"/>
                    <a:gd name="T5" fmla="*/ 0 h 334"/>
                    <a:gd name="T6" fmla="*/ 0 w 386"/>
                    <a:gd name="T7" fmla="*/ 0 h 334"/>
                    <a:gd name="T8" fmla="*/ 0 60000 65536"/>
                    <a:gd name="T9" fmla="*/ 0 60000 65536"/>
                    <a:gd name="T10" fmla="*/ 0 60000 65536"/>
                    <a:gd name="T11" fmla="*/ 0 60000 65536"/>
                    <a:gd name="T12" fmla="*/ 0 w 386"/>
                    <a:gd name="T13" fmla="*/ 0 h 334"/>
                    <a:gd name="T14" fmla="*/ 386 w 386"/>
                    <a:gd name="T15" fmla="*/ 334 h 334"/>
                  </a:gdLst>
                  <a:ahLst/>
                  <a:cxnLst>
                    <a:cxn ang="T8">
                      <a:pos x="T0" y="T1"/>
                    </a:cxn>
                    <a:cxn ang="T9">
                      <a:pos x="T2" y="T3"/>
                    </a:cxn>
                    <a:cxn ang="T10">
                      <a:pos x="T4" y="T5"/>
                    </a:cxn>
                    <a:cxn ang="T11">
                      <a:pos x="T6" y="T7"/>
                    </a:cxn>
                  </a:cxnLst>
                  <a:rect l="T12" t="T13" r="T14" b="T15"/>
                  <a:pathLst>
                    <a:path w="386" h="334">
                      <a:moveTo>
                        <a:pt x="386" y="220"/>
                      </a:moveTo>
                      <a:lnTo>
                        <a:pt x="0" y="334"/>
                      </a:lnTo>
                      <a:lnTo>
                        <a:pt x="292" y="0"/>
                      </a:lnTo>
                      <a:lnTo>
                        <a:pt x="386"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2" name="Freeform 674"/>
                <p:cNvSpPr>
                  <a:spLocks/>
                </p:cNvSpPr>
                <p:nvPr/>
              </p:nvSpPr>
              <p:spPr bwMode="auto">
                <a:xfrm>
                  <a:off x="2871" y="2275"/>
                  <a:ext cx="58" cy="56"/>
                </a:xfrm>
                <a:custGeom>
                  <a:avLst/>
                  <a:gdLst>
                    <a:gd name="T0" fmla="*/ 0 w 350"/>
                    <a:gd name="T1" fmla="*/ 0 h 334"/>
                    <a:gd name="T2" fmla="*/ 0 w 350"/>
                    <a:gd name="T3" fmla="*/ 0 h 334"/>
                    <a:gd name="T4" fmla="*/ 0 w 350"/>
                    <a:gd name="T5" fmla="*/ 0 h 334"/>
                    <a:gd name="T6" fmla="*/ 0 w 350"/>
                    <a:gd name="T7" fmla="*/ 0 h 334"/>
                    <a:gd name="T8" fmla="*/ 0 60000 65536"/>
                    <a:gd name="T9" fmla="*/ 0 60000 65536"/>
                    <a:gd name="T10" fmla="*/ 0 60000 65536"/>
                    <a:gd name="T11" fmla="*/ 0 60000 65536"/>
                    <a:gd name="T12" fmla="*/ 0 w 350"/>
                    <a:gd name="T13" fmla="*/ 0 h 334"/>
                    <a:gd name="T14" fmla="*/ 350 w 350"/>
                    <a:gd name="T15" fmla="*/ 334 h 334"/>
                  </a:gdLst>
                  <a:ahLst/>
                  <a:cxnLst>
                    <a:cxn ang="T8">
                      <a:pos x="T0" y="T1"/>
                    </a:cxn>
                    <a:cxn ang="T9">
                      <a:pos x="T2" y="T3"/>
                    </a:cxn>
                    <a:cxn ang="T10">
                      <a:pos x="T4" y="T5"/>
                    </a:cxn>
                    <a:cxn ang="T11">
                      <a:pos x="T6" y="T7"/>
                    </a:cxn>
                  </a:cxnLst>
                  <a:rect l="T12" t="T13" r="T14" b="T15"/>
                  <a:pathLst>
                    <a:path w="350" h="334">
                      <a:moveTo>
                        <a:pt x="58" y="334"/>
                      </a:moveTo>
                      <a:lnTo>
                        <a:pt x="350" y="0"/>
                      </a:lnTo>
                      <a:lnTo>
                        <a:pt x="0" y="200"/>
                      </a:lnTo>
                      <a:lnTo>
                        <a:pt x="58"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3" name="Freeform 675"/>
                <p:cNvSpPr>
                  <a:spLocks/>
                </p:cNvSpPr>
                <p:nvPr/>
              </p:nvSpPr>
              <p:spPr bwMode="auto">
                <a:xfrm>
                  <a:off x="2871" y="2275"/>
                  <a:ext cx="74" cy="56"/>
                </a:xfrm>
                <a:custGeom>
                  <a:avLst/>
                  <a:gdLst>
                    <a:gd name="T0" fmla="*/ 0 w 444"/>
                    <a:gd name="T1" fmla="*/ 0 h 334"/>
                    <a:gd name="T2" fmla="*/ 0 w 444"/>
                    <a:gd name="T3" fmla="*/ 0 h 334"/>
                    <a:gd name="T4" fmla="*/ 0 w 444"/>
                    <a:gd name="T5" fmla="*/ 0 h 334"/>
                    <a:gd name="T6" fmla="*/ 0 w 444"/>
                    <a:gd name="T7" fmla="*/ 0 h 334"/>
                    <a:gd name="T8" fmla="*/ 0 w 444"/>
                    <a:gd name="T9" fmla="*/ 0 h 334"/>
                    <a:gd name="T10" fmla="*/ 0 60000 65536"/>
                    <a:gd name="T11" fmla="*/ 0 60000 65536"/>
                    <a:gd name="T12" fmla="*/ 0 60000 65536"/>
                    <a:gd name="T13" fmla="*/ 0 60000 65536"/>
                    <a:gd name="T14" fmla="*/ 0 60000 65536"/>
                    <a:gd name="T15" fmla="*/ 0 w 444"/>
                    <a:gd name="T16" fmla="*/ 0 h 334"/>
                    <a:gd name="T17" fmla="*/ 444 w 444"/>
                    <a:gd name="T18" fmla="*/ 334 h 334"/>
                  </a:gdLst>
                  <a:ahLst/>
                  <a:cxnLst>
                    <a:cxn ang="T10">
                      <a:pos x="T0" y="T1"/>
                    </a:cxn>
                    <a:cxn ang="T11">
                      <a:pos x="T2" y="T3"/>
                    </a:cxn>
                    <a:cxn ang="T12">
                      <a:pos x="T4" y="T5"/>
                    </a:cxn>
                    <a:cxn ang="T13">
                      <a:pos x="T6" y="T7"/>
                    </a:cxn>
                    <a:cxn ang="T14">
                      <a:pos x="T8" y="T9"/>
                    </a:cxn>
                  </a:cxnLst>
                  <a:rect l="T15" t="T16" r="T17" b="T18"/>
                  <a:pathLst>
                    <a:path w="444" h="334">
                      <a:moveTo>
                        <a:pt x="444" y="220"/>
                      </a:moveTo>
                      <a:lnTo>
                        <a:pt x="58" y="334"/>
                      </a:lnTo>
                      <a:lnTo>
                        <a:pt x="0" y="200"/>
                      </a:lnTo>
                      <a:lnTo>
                        <a:pt x="350" y="0"/>
                      </a:lnTo>
                      <a:lnTo>
                        <a:pt x="444" y="22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34" name="Freeform 676"/>
                <p:cNvSpPr>
                  <a:spLocks/>
                </p:cNvSpPr>
                <p:nvPr/>
              </p:nvSpPr>
              <p:spPr bwMode="auto">
                <a:xfrm>
                  <a:off x="2871" y="2243"/>
                  <a:ext cx="58" cy="65"/>
                </a:xfrm>
                <a:custGeom>
                  <a:avLst/>
                  <a:gdLst>
                    <a:gd name="T0" fmla="*/ 0 w 350"/>
                    <a:gd name="T1" fmla="*/ 0 h 393"/>
                    <a:gd name="T2" fmla="*/ 0 w 350"/>
                    <a:gd name="T3" fmla="*/ 0 h 393"/>
                    <a:gd name="T4" fmla="*/ 0 w 350"/>
                    <a:gd name="T5" fmla="*/ 0 h 393"/>
                    <a:gd name="T6" fmla="*/ 0 w 350"/>
                    <a:gd name="T7" fmla="*/ 0 h 393"/>
                    <a:gd name="T8" fmla="*/ 0 60000 65536"/>
                    <a:gd name="T9" fmla="*/ 0 60000 65536"/>
                    <a:gd name="T10" fmla="*/ 0 60000 65536"/>
                    <a:gd name="T11" fmla="*/ 0 60000 65536"/>
                    <a:gd name="T12" fmla="*/ 0 w 350"/>
                    <a:gd name="T13" fmla="*/ 0 h 393"/>
                    <a:gd name="T14" fmla="*/ 350 w 350"/>
                    <a:gd name="T15" fmla="*/ 393 h 393"/>
                  </a:gdLst>
                  <a:ahLst/>
                  <a:cxnLst>
                    <a:cxn ang="T8">
                      <a:pos x="T0" y="T1"/>
                    </a:cxn>
                    <a:cxn ang="T9">
                      <a:pos x="T2" y="T3"/>
                    </a:cxn>
                    <a:cxn ang="T10">
                      <a:pos x="T4" y="T5"/>
                    </a:cxn>
                    <a:cxn ang="T11">
                      <a:pos x="T6" y="T7"/>
                    </a:cxn>
                  </a:cxnLst>
                  <a:rect l="T12" t="T13" r="T14" b="T15"/>
                  <a:pathLst>
                    <a:path w="350" h="393">
                      <a:moveTo>
                        <a:pt x="350" y="193"/>
                      </a:moveTo>
                      <a:lnTo>
                        <a:pt x="0" y="393"/>
                      </a:lnTo>
                      <a:lnTo>
                        <a:pt x="207" y="0"/>
                      </a:lnTo>
                      <a:lnTo>
                        <a:pt x="350"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5" name="Freeform 677"/>
                <p:cNvSpPr>
                  <a:spLocks/>
                </p:cNvSpPr>
                <p:nvPr/>
              </p:nvSpPr>
              <p:spPr bwMode="auto">
                <a:xfrm>
                  <a:off x="2857" y="2243"/>
                  <a:ext cx="49" cy="65"/>
                </a:xfrm>
                <a:custGeom>
                  <a:avLst/>
                  <a:gdLst>
                    <a:gd name="T0" fmla="*/ 0 w 294"/>
                    <a:gd name="T1" fmla="*/ 0 h 393"/>
                    <a:gd name="T2" fmla="*/ 0 w 294"/>
                    <a:gd name="T3" fmla="*/ 0 h 393"/>
                    <a:gd name="T4" fmla="*/ 0 w 294"/>
                    <a:gd name="T5" fmla="*/ 0 h 393"/>
                    <a:gd name="T6" fmla="*/ 0 w 294"/>
                    <a:gd name="T7" fmla="*/ 0 h 393"/>
                    <a:gd name="T8" fmla="*/ 0 60000 65536"/>
                    <a:gd name="T9" fmla="*/ 0 60000 65536"/>
                    <a:gd name="T10" fmla="*/ 0 60000 65536"/>
                    <a:gd name="T11" fmla="*/ 0 60000 65536"/>
                    <a:gd name="T12" fmla="*/ 0 w 294"/>
                    <a:gd name="T13" fmla="*/ 0 h 393"/>
                    <a:gd name="T14" fmla="*/ 294 w 294"/>
                    <a:gd name="T15" fmla="*/ 393 h 393"/>
                  </a:gdLst>
                  <a:ahLst/>
                  <a:cxnLst>
                    <a:cxn ang="T8">
                      <a:pos x="T0" y="T1"/>
                    </a:cxn>
                    <a:cxn ang="T9">
                      <a:pos x="T2" y="T3"/>
                    </a:cxn>
                    <a:cxn ang="T10">
                      <a:pos x="T4" y="T5"/>
                    </a:cxn>
                    <a:cxn ang="T11">
                      <a:pos x="T6" y="T7"/>
                    </a:cxn>
                  </a:cxnLst>
                  <a:rect l="T12" t="T13" r="T14" b="T15"/>
                  <a:pathLst>
                    <a:path w="294" h="393">
                      <a:moveTo>
                        <a:pt x="87" y="393"/>
                      </a:moveTo>
                      <a:lnTo>
                        <a:pt x="294" y="0"/>
                      </a:lnTo>
                      <a:lnTo>
                        <a:pt x="0" y="275"/>
                      </a:lnTo>
                      <a:lnTo>
                        <a:pt x="87"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6" name="Freeform 678"/>
                <p:cNvSpPr>
                  <a:spLocks/>
                </p:cNvSpPr>
                <p:nvPr/>
              </p:nvSpPr>
              <p:spPr bwMode="auto">
                <a:xfrm>
                  <a:off x="2857" y="2243"/>
                  <a:ext cx="72" cy="65"/>
                </a:xfrm>
                <a:custGeom>
                  <a:avLst/>
                  <a:gdLst>
                    <a:gd name="T0" fmla="*/ 0 w 437"/>
                    <a:gd name="T1" fmla="*/ 0 h 393"/>
                    <a:gd name="T2" fmla="*/ 0 w 437"/>
                    <a:gd name="T3" fmla="*/ 0 h 393"/>
                    <a:gd name="T4" fmla="*/ 0 w 437"/>
                    <a:gd name="T5" fmla="*/ 0 h 393"/>
                    <a:gd name="T6" fmla="*/ 0 w 437"/>
                    <a:gd name="T7" fmla="*/ 0 h 393"/>
                    <a:gd name="T8" fmla="*/ 0 w 437"/>
                    <a:gd name="T9" fmla="*/ 0 h 393"/>
                    <a:gd name="T10" fmla="*/ 0 60000 65536"/>
                    <a:gd name="T11" fmla="*/ 0 60000 65536"/>
                    <a:gd name="T12" fmla="*/ 0 60000 65536"/>
                    <a:gd name="T13" fmla="*/ 0 60000 65536"/>
                    <a:gd name="T14" fmla="*/ 0 60000 65536"/>
                    <a:gd name="T15" fmla="*/ 0 w 437"/>
                    <a:gd name="T16" fmla="*/ 0 h 393"/>
                    <a:gd name="T17" fmla="*/ 437 w 437"/>
                    <a:gd name="T18" fmla="*/ 393 h 393"/>
                  </a:gdLst>
                  <a:ahLst/>
                  <a:cxnLst>
                    <a:cxn ang="T10">
                      <a:pos x="T0" y="T1"/>
                    </a:cxn>
                    <a:cxn ang="T11">
                      <a:pos x="T2" y="T3"/>
                    </a:cxn>
                    <a:cxn ang="T12">
                      <a:pos x="T4" y="T5"/>
                    </a:cxn>
                    <a:cxn ang="T13">
                      <a:pos x="T6" y="T7"/>
                    </a:cxn>
                    <a:cxn ang="T14">
                      <a:pos x="T8" y="T9"/>
                    </a:cxn>
                  </a:cxnLst>
                  <a:rect l="T15" t="T16" r="T17" b="T18"/>
                  <a:pathLst>
                    <a:path w="437" h="393">
                      <a:moveTo>
                        <a:pt x="437" y="193"/>
                      </a:moveTo>
                      <a:lnTo>
                        <a:pt x="87" y="393"/>
                      </a:lnTo>
                      <a:lnTo>
                        <a:pt x="0" y="275"/>
                      </a:lnTo>
                      <a:lnTo>
                        <a:pt x="294" y="0"/>
                      </a:lnTo>
                      <a:lnTo>
                        <a:pt x="437" y="19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737" name="Freeform 679"/>
                <p:cNvSpPr>
                  <a:spLocks/>
                </p:cNvSpPr>
                <p:nvPr/>
              </p:nvSpPr>
              <p:spPr bwMode="auto">
                <a:xfrm>
                  <a:off x="2855" y="2212"/>
                  <a:ext cx="53" cy="74"/>
                </a:xfrm>
                <a:custGeom>
                  <a:avLst/>
                  <a:gdLst>
                    <a:gd name="T0" fmla="*/ 0 w 319"/>
                    <a:gd name="T1" fmla="*/ 0 h 445"/>
                    <a:gd name="T2" fmla="*/ 0 w 319"/>
                    <a:gd name="T3" fmla="*/ 0 h 445"/>
                    <a:gd name="T4" fmla="*/ 0 w 319"/>
                    <a:gd name="T5" fmla="*/ 0 h 445"/>
                    <a:gd name="T6" fmla="*/ 0 w 319"/>
                    <a:gd name="T7" fmla="*/ 0 h 445"/>
                    <a:gd name="T8" fmla="*/ 0 60000 65536"/>
                    <a:gd name="T9" fmla="*/ 0 60000 65536"/>
                    <a:gd name="T10" fmla="*/ 0 60000 65536"/>
                    <a:gd name="T11" fmla="*/ 0 60000 65536"/>
                    <a:gd name="T12" fmla="*/ 0 w 319"/>
                    <a:gd name="T13" fmla="*/ 0 h 445"/>
                    <a:gd name="T14" fmla="*/ 319 w 319"/>
                    <a:gd name="T15" fmla="*/ 445 h 445"/>
                  </a:gdLst>
                  <a:ahLst/>
                  <a:cxnLst>
                    <a:cxn ang="T8">
                      <a:pos x="T0" y="T1"/>
                    </a:cxn>
                    <a:cxn ang="T9">
                      <a:pos x="T2" y="T3"/>
                    </a:cxn>
                    <a:cxn ang="T10">
                      <a:pos x="T4" y="T5"/>
                    </a:cxn>
                    <a:cxn ang="T11">
                      <a:pos x="T6" y="T7"/>
                    </a:cxn>
                  </a:cxnLst>
                  <a:rect l="T12" t="T13" r="T14" b="T15"/>
                  <a:pathLst>
                    <a:path w="319" h="445">
                      <a:moveTo>
                        <a:pt x="319" y="201"/>
                      </a:moveTo>
                      <a:lnTo>
                        <a:pt x="0" y="445"/>
                      </a:lnTo>
                      <a:lnTo>
                        <a:pt x="91" y="0"/>
                      </a:lnTo>
                      <a:lnTo>
                        <a:pt x="319"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8" name="Freeform 680"/>
                <p:cNvSpPr>
                  <a:spLocks/>
                </p:cNvSpPr>
                <p:nvPr/>
              </p:nvSpPr>
              <p:spPr bwMode="auto">
                <a:xfrm>
                  <a:off x="2836" y="2212"/>
                  <a:ext cx="34" cy="74"/>
                </a:xfrm>
                <a:custGeom>
                  <a:avLst/>
                  <a:gdLst>
                    <a:gd name="T0" fmla="*/ 0 w 201"/>
                    <a:gd name="T1" fmla="*/ 0 h 445"/>
                    <a:gd name="T2" fmla="*/ 0 w 201"/>
                    <a:gd name="T3" fmla="*/ 0 h 445"/>
                    <a:gd name="T4" fmla="*/ 0 w 201"/>
                    <a:gd name="T5" fmla="*/ 0 h 445"/>
                    <a:gd name="T6" fmla="*/ 0 w 201"/>
                    <a:gd name="T7" fmla="*/ 0 h 445"/>
                    <a:gd name="T8" fmla="*/ 0 60000 65536"/>
                    <a:gd name="T9" fmla="*/ 0 60000 65536"/>
                    <a:gd name="T10" fmla="*/ 0 60000 65536"/>
                    <a:gd name="T11" fmla="*/ 0 60000 65536"/>
                    <a:gd name="T12" fmla="*/ 0 w 201"/>
                    <a:gd name="T13" fmla="*/ 0 h 445"/>
                    <a:gd name="T14" fmla="*/ 201 w 201"/>
                    <a:gd name="T15" fmla="*/ 445 h 445"/>
                  </a:gdLst>
                  <a:ahLst/>
                  <a:cxnLst>
                    <a:cxn ang="T8">
                      <a:pos x="T0" y="T1"/>
                    </a:cxn>
                    <a:cxn ang="T9">
                      <a:pos x="T2" y="T3"/>
                    </a:cxn>
                    <a:cxn ang="T10">
                      <a:pos x="T4" y="T5"/>
                    </a:cxn>
                    <a:cxn ang="T11">
                      <a:pos x="T6" y="T7"/>
                    </a:cxn>
                  </a:cxnLst>
                  <a:rect l="T12" t="T13" r="T14" b="T15"/>
                  <a:pathLst>
                    <a:path w="201" h="445">
                      <a:moveTo>
                        <a:pt x="110" y="445"/>
                      </a:moveTo>
                      <a:lnTo>
                        <a:pt x="201" y="0"/>
                      </a:lnTo>
                      <a:lnTo>
                        <a:pt x="0" y="350"/>
                      </a:lnTo>
                      <a:lnTo>
                        <a:pt x="110" y="4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739" name="Freeform 681"/>
                <p:cNvSpPr>
                  <a:spLocks/>
                </p:cNvSpPr>
                <p:nvPr/>
              </p:nvSpPr>
              <p:spPr bwMode="auto">
                <a:xfrm>
                  <a:off x="2836" y="2212"/>
                  <a:ext cx="72" cy="74"/>
                </a:xfrm>
                <a:custGeom>
                  <a:avLst/>
                  <a:gdLst>
                    <a:gd name="T0" fmla="*/ 0 w 429"/>
                    <a:gd name="T1" fmla="*/ 0 h 445"/>
                    <a:gd name="T2" fmla="*/ 0 w 429"/>
                    <a:gd name="T3" fmla="*/ 0 h 445"/>
                    <a:gd name="T4" fmla="*/ 0 w 429"/>
                    <a:gd name="T5" fmla="*/ 0 h 445"/>
                    <a:gd name="T6" fmla="*/ 0 w 429"/>
                    <a:gd name="T7" fmla="*/ 0 h 445"/>
                    <a:gd name="T8" fmla="*/ 0 w 429"/>
                    <a:gd name="T9" fmla="*/ 0 h 445"/>
                    <a:gd name="T10" fmla="*/ 0 60000 65536"/>
                    <a:gd name="T11" fmla="*/ 0 60000 65536"/>
                    <a:gd name="T12" fmla="*/ 0 60000 65536"/>
                    <a:gd name="T13" fmla="*/ 0 60000 65536"/>
                    <a:gd name="T14" fmla="*/ 0 60000 65536"/>
                    <a:gd name="T15" fmla="*/ 0 w 429"/>
                    <a:gd name="T16" fmla="*/ 0 h 445"/>
                    <a:gd name="T17" fmla="*/ 429 w 429"/>
                    <a:gd name="T18" fmla="*/ 445 h 445"/>
                  </a:gdLst>
                  <a:ahLst/>
                  <a:cxnLst>
                    <a:cxn ang="T10">
                      <a:pos x="T0" y="T1"/>
                    </a:cxn>
                    <a:cxn ang="T11">
                      <a:pos x="T2" y="T3"/>
                    </a:cxn>
                    <a:cxn ang="T12">
                      <a:pos x="T4" y="T5"/>
                    </a:cxn>
                    <a:cxn ang="T13">
                      <a:pos x="T6" y="T7"/>
                    </a:cxn>
                    <a:cxn ang="T14">
                      <a:pos x="T8" y="T9"/>
                    </a:cxn>
                  </a:cxnLst>
                  <a:rect l="T15" t="T16" r="T17" b="T18"/>
                  <a:pathLst>
                    <a:path w="429" h="445">
                      <a:moveTo>
                        <a:pt x="429" y="201"/>
                      </a:moveTo>
                      <a:lnTo>
                        <a:pt x="110" y="445"/>
                      </a:lnTo>
                      <a:lnTo>
                        <a:pt x="0" y="350"/>
                      </a:lnTo>
                      <a:lnTo>
                        <a:pt x="201" y="0"/>
                      </a:lnTo>
                      <a:lnTo>
                        <a:pt x="429" y="20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sp>
        <p:nvSpPr>
          <p:cNvPr id="969701" name="Rectangle 997"/>
          <p:cNvSpPr>
            <a:spLocks noChangeArrowheads="1"/>
          </p:cNvSpPr>
          <p:nvPr/>
        </p:nvSpPr>
        <p:spPr bwMode="auto">
          <a:xfrm>
            <a:off x="4343293" y="4416023"/>
            <a:ext cx="3950556" cy="1615827"/>
          </a:xfrm>
          <a:prstGeom prst="rect">
            <a:avLst/>
          </a:prstGeom>
          <a:solidFill>
            <a:srgbClr val="FFFFFF">
              <a:alpha val="45098"/>
            </a:srgbClr>
          </a:solidFill>
          <a:ln w="19050">
            <a:solidFill>
              <a:schemeClr val="tx2"/>
            </a:solidFill>
          </a:ln>
          <a:extLst/>
        </p:spPr>
        <p:txBody>
          <a:bodyPr wrap="square"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marL="742950" indent="-285750">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a:spcBef>
                <a:spcPct val="50000"/>
              </a:spcBef>
              <a:buClrTx/>
              <a:buSzTx/>
              <a:buFontTx/>
              <a:buNone/>
            </a:pPr>
            <a:r>
              <a:rPr lang="en-US" altLang="en-US" sz="1800" b="0" dirty="0">
                <a:latin typeface="Symbol" panose="05050102010706020507" pitchFamily="18" charset="2"/>
              </a:rPr>
              <a:t>s</a:t>
            </a:r>
            <a:r>
              <a:rPr lang="en-US" altLang="en-US" sz="1800" b="0" baseline="-25000" dirty="0"/>
              <a:t>11	  </a:t>
            </a:r>
            <a:r>
              <a:rPr lang="en-US" altLang="en-US" sz="1800" b="0" dirty="0"/>
              <a:t>=  </a:t>
            </a:r>
            <a:r>
              <a:rPr lang="en-US" altLang="en-US" sz="1800" b="0" dirty="0">
                <a:latin typeface="Symbol" panose="05050102010706020507" pitchFamily="18" charset="2"/>
              </a:rPr>
              <a:t>s</a:t>
            </a:r>
            <a:r>
              <a:rPr lang="en-US" altLang="en-US" sz="1800" b="0" dirty="0"/>
              <a:t> cos</a:t>
            </a:r>
            <a:r>
              <a:rPr lang="en-US" altLang="en-US" sz="1800" b="0" baseline="30000" dirty="0"/>
              <a:t>2</a:t>
            </a:r>
            <a:r>
              <a:rPr lang="en-US" altLang="en-US" sz="1800" b="0" dirty="0"/>
              <a:t>(</a:t>
            </a:r>
            <a:r>
              <a:rPr lang="en-US" altLang="en-US" sz="1800" b="0" dirty="0">
                <a:latin typeface="Symbol" panose="05050102010706020507" pitchFamily="18" charset="2"/>
              </a:rPr>
              <a:t>a</a:t>
            </a:r>
            <a:r>
              <a:rPr lang="en-US" altLang="en-US" sz="1800" b="0" dirty="0"/>
              <a:t>)</a:t>
            </a:r>
          </a:p>
          <a:p>
            <a:pPr>
              <a:spcBef>
                <a:spcPct val="50000"/>
              </a:spcBef>
              <a:buClrTx/>
              <a:buSzTx/>
              <a:buFontTx/>
              <a:buNone/>
            </a:pPr>
            <a:r>
              <a:rPr lang="en-US" altLang="en-US" sz="1800" b="0" dirty="0">
                <a:latin typeface="Symbol" panose="05050102010706020507" pitchFamily="18" charset="2"/>
              </a:rPr>
              <a:t>s</a:t>
            </a:r>
            <a:r>
              <a:rPr lang="en-US" altLang="en-US" sz="1800" b="0" baseline="-25000" dirty="0"/>
              <a:t>12</a:t>
            </a:r>
            <a:r>
              <a:rPr lang="en-US" altLang="en-US" sz="1800" b="0" dirty="0"/>
              <a:t>   =  </a:t>
            </a:r>
            <a:r>
              <a:rPr lang="en-US" altLang="en-US" sz="1800" b="0" dirty="0">
                <a:latin typeface="Symbol" panose="05050102010706020507" pitchFamily="18" charset="2"/>
              </a:rPr>
              <a:t>s</a:t>
            </a:r>
            <a:r>
              <a:rPr lang="en-US" altLang="en-US" sz="1800" b="0" dirty="0"/>
              <a:t> sin(</a:t>
            </a:r>
            <a:r>
              <a:rPr lang="en-US" altLang="en-US" sz="1800" b="0" dirty="0">
                <a:latin typeface="Symbol" panose="05050102010706020507" pitchFamily="18" charset="2"/>
              </a:rPr>
              <a:t>a</a:t>
            </a:r>
            <a:r>
              <a:rPr lang="en-US" altLang="en-US" sz="1800" b="0" dirty="0"/>
              <a:t>) cos(</a:t>
            </a:r>
            <a:r>
              <a:rPr lang="en-US" altLang="en-US" sz="1800" b="0" dirty="0">
                <a:latin typeface="Symbol" panose="05050102010706020507" pitchFamily="18" charset="2"/>
              </a:rPr>
              <a:t>a</a:t>
            </a:r>
            <a:r>
              <a:rPr lang="en-US" altLang="en-US" sz="1800" b="0" dirty="0"/>
              <a:t>)  = ½ </a:t>
            </a:r>
            <a:r>
              <a:rPr lang="en-US" altLang="en-US" sz="1800" b="0" dirty="0">
                <a:latin typeface="Symbol" panose="05050102010706020507" pitchFamily="18" charset="2"/>
              </a:rPr>
              <a:t>s</a:t>
            </a:r>
            <a:r>
              <a:rPr lang="en-US" altLang="en-US" sz="1800" b="0" dirty="0"/>
              <a:t> sin(2</a:t>
            </a:r>
            <a:r>
              <a:rPr lang="en-US" altLang="en-US" sz="1800" b="0" dirty="0">
                <a:latin typeface="Symbol" panose="05050102010706020507" pitchFamily="18" charset="2"/>
              </a:rPr>
              <a:t>a</a:t>
            </a:r>
            <a:r>
              <a:rPr lang="en-US" altLang="en-US" sz="1800" b="0" dirty="0"/>
              <a:t>)   </a:t>
            </a:r>
          </a:p>
          <a:p>
            <a:pPr>
              <a:spcBef>
                <a:spcPct val="50000"/>
              </a:spcBef>
              <a:buClrTx/>
              <a:buSzTx/>
              <a:buFontTx/>
              <a:buNone/>
            </a:pPr>
            <a:r>
              <a:rPr lang="en-US" altLang="en-US" sz="1800" b="0" dirty="0">
                <a:latin typeface="Symbol" panose="05050102010706020507" pitchFamily="18" charset="2"/>
              </a:rPr>
              <a:t>s</a:t>
            </a:r>
            <a:r>
              <a:rPr lang="en-US" altLang="en-US" sz="1800" b="0" baseline="-25000" dirty="0"/>
              <a:t>22</a:t>
            </a:r>
            <a:r>
              <a:rPr lang="en-US" altLang="en-US" sz="1800" b="0" dirty="0"/>
              <a:t>   =  </a:t>
            </a:r>
            <a:r>
              <a:rPr lang="en-US" altLang="en-US" sz="1800" b="0" dirty="0">
                <a:latin typeface="Symbol" panose="05050102010706020507" pitchFamily="18" charset="2"/>
              </a:rPr>
              <a:t>s</a:t>
            </a:r>
            <a:r>
              <a:rPr lang="en-US" altLang="en-US" sz="1800" b="0" dirty="0"/>
              <a:t> sin</a:t>
            </a:r>
            <a:r>
              <a:rPr lang="en-US" altLang="en-US" sz="1800" b="0" baseline="30000" dirty="0"/>
              <a:t>2</a:t>
            </a:r>
            <a:r>
              <a:rPr lang="en-US" altLang="en-US" sz="1800" b="0" dirty="0"/>
              <a:t>(</a:t>
            </a:r>
            <a:r>
              <a:rPr lang="en-US" altLang="en-US" sz="1800" b="0" dirty="0">
                <a:latin typeface="Symbol" panose="05050102010706020507" pitchFamily="18" charset="2"/>
              </a:rPr>
              <a:t>a</a:t>
            </a:r>
            <a:r>
              <a:rPr lang="en-US" altLang="en-US" sz="1800" b="0" dirty="0"/>
              <a:t>)</a:t>
            </a:r>
          </a:p>
          <a:p>
            <a:pPr>
              <a:spcBef>
                <a:spcPct val="50000"/>
              </a:spcBef>
              <a:buClrTx/>
              <a:buSzTx/>
              <a:buFontTx/>
              <a:buNone/>
            </a:pPr>
            <a:r>
              <a:rPr lang="en-US" altLang="en-US" sz="1800" b="0" dirty="0">
                <a:latin typeface="Symbol" panose="05050102010706020507" pitchFamily="18" charset="2"/>
              </a:rPr>
              <a:t>s</a:t>
            </a:r>
            <a:r>
              <a:rPr lang="en-US" altLang="en-US" sz="1800" b="0" baseline="-25000" dirty="0"/>
              <a:t>21</a:t>
            </a:r>
            <a:r>
              <a:rPr lang="en-US" altLang="en-US" sz="1800" b="0" dirty="0"/>
              <a:t>   =  </a:t>
            </a:r>
            <a:r>
              <a:rPr lang="en-US" altLang="en-US" sz="1800" b="0" dirty="0">
                <a:latin typeface="Symbol" panose="05050102010706020507" pitchFamily="18" charset="2"/>
              </a:rPr>
              <a:t>s</a:t>
            </a:r>
            <a:r>
              <a:rPr lang="en-US" altLang="en-US" sz="1800" b="0" dirty="0"/>
              <a:t> sin(</a:t>
            </a:r>
            <a:r>
              <a:rPr lang="en-US" altLang="en-US" sz="1800" b="0" dirty="0">
                <a:latin typeface="Symbol" panose="05050102010706020507" pitchFamily="18" charset="2"/>
              </a:rPr>
              <a:t>a</a:t>
            </a:r>
            <a:r>
              <a:rPr lang="en-US" altLang="en-US" sz="1800" b="0" dirty="0"/>
              <a:t>) cos(</a:t>
            </a:r>
            <a:r>
              <a:rPr lang="en-US" altLang="en-US" sz="1800" b="0" dirty="0">
                <a:latin typeface="Symbol" panose="05050102010706020507" pitchFamily="18" charset="2"/>
              </a:rPr>
              <a:t>a</a:t>
            </a:r>
            <a:r>
              <a:rPr lang="en-US" altLang="en-US" sz="1800" b="0" dirty="0"/>
              <a:t>)  = ½ </a:t>
            </a:r>
            <a:r>
              <a:rPr lang="en-US" altLang="en-US" sz="1800" b="0" dirty="0">
                <a:latin typeface="Symbol" panose="05050102010706020507" pitchFamily="18" charset="2"/>
              </a:rPr>
              <a:t>s</a:t>
            </a:r>
            <a:r>
              <a:rPr lang="en-US" altLang="en-US" sz="1800" b="0" dirty="0"/>
              <a:t> sin(2</a:t>
            </a:r>
            <a:r>
              <a:rPr lang="en-US" altLang="en-US" sz="1800" b="0" dirty="0">
                <a:latin typeface="Symbol" panose="05050102010706020507" pitchFamily="18" charset="2"/>
              </a:rPr>
              <a:t>a</a:t>
            </a:r>
            <a:r>
              <a:rPr lang="en-US" altLang="en-US" sz="1800" b="0" dirty="0"/>
              <a:t>)</a:t>
            </a:r>
          </a:p>
        </p:txBody>
      </p:sp>
      <p:grpSp>
        <p:nvGrpSpPr>
          <p:cNvPr id="6" name="Group 374"/>
          <p:cNvGrpSpPr>
            <a:grpSpLocks/>
          </p:cNvGrpSpPr>
          <p:nvPr/>
        </p:nvGrpSpPr>
        <p:grpSpPr bwMode="auto">
          <a:xfrm rot="12641">
            <a:off x="1566863" y="5396954"/>
            <a:ext cx="276225" cy="425450"/>
            <a:chOff x="1052" y="3358"/>
            <a:chExt cx="174" cy="268"/>
          </a:xfrm>
        </p:grpSpPr>
        <p:sp>
          <p:nvSpPr>
            <p:cNvPr id="43535" name="Freeform 375"/>
            <p:cNvSpPr>
              <a:spLocks/>
            </p:cNvSpPr>
            <p:nvPr/>
          </p:nvSpPr>
          <p:spPr bwMode="auto">
            <a:xfrm>
              <a:off x="1052" y="3358"/>
              <a:ext cx="2" cy="268"/>
            </a:xfrm>
            <a:custGeom>
              <a:avLst/>
              <a:gdLst>
                <a:gd name="T0" fmla="*/ 0 w 13"/>
                <a:gd name="T1" fmla="*/ 0 h 1604"/>
                <a:gd name="T2" fmla="*/ 0 w 13"/>
                <a:gd name="T3" fmla="*/ 0 h 1604"/>
                <a:gd name="T4" fmla="*/ 0 w 13"/>
                <a:gd name="T5" fmla="*/ 0 h 1604"/>
                <a:gd name="T6" fmla="*/ 0 w 13"/>
                <a:gd name="T7" fmla="*/ 0 h 1604"/>
                <a:gd name="T8" fmla="*/ 0 60000 65536"/>
                <a:gd name="T9" fmla="*/ 0 60000 65536"/>
                <a:gd name="T10" fmla="*/ 0 60000 65536"/>
                <a:gd name="T11" fmla="*/ 0 60000 65536"/>
                <a:gd name="T12" fmla="*/ 0 w 13"/>
                <a:gd name="T13" fmla="*/ 0 h 1604"/>
                <a:gd name="T14" fmla="*/ 13 w 13"/>
                <a:gd name="T15" fmla="*/ 1604 h 1604"/>
              </a:gdLst>
              <a:ahLst/>
              <a:cxnLst>
                <a:cxn ang="T8">
                  <a:pos x="T0" y="T1"/>
                </a:cxn>
                <a:cxn ang="T9">
                  <a:pos x="T2" y="T3"/>
                </a:cxn>
                <a:cxn ang="T10">
                  <a:pos x="T4" y="T5"/>
                </a:cxn>
                <a:cxn ang="T11">
                  <a:pos x="T6" y="T7"/>
                </a:cxn>
              </a:cxnLst>
              <a:rect l="T12" t="T13" r="T14" b="T15"/>
              <a:pathLst>
                <a:path w="13" h="1604">
                  <a:moveTo>
                    <a:pt x="13" y="0"/>
                  </a:moveTo>
                  <a:lnTo>
                    <a:pt x="0" y="0"/>
                  </a:lnTo>
                  <a:lnTo>
                    <a:pt x="13" y="1604"/>
                  </a:lnTo>
                  <a:lnTo>
                    <a:pt x="13" y="0"/>
                  </a:lnTo>
                  <a:close/>
                </a:path>
              </a:pathLst>
            </a:custGeom>
            <a:solidFill>
              <a:srgbClr val="000000"/>
            </a:solidFill>
            <a:ln w="9525">
              <a:solidFill>
                <a:schemeClr val="tx1"/>
              </a:solidFill>
              <a:round/>
              <a:headEnd/>
              <a:tailEnd/>
            </a:ln>
          </p:spPr>
          <p:txBody>
            <a:bodyPr/>
            <a:lstStyle/>
            <a:p>
              <a:endParaRPr lang="en-US"/>
            </a:p>
          </p:txBody>
        </p:sp>
        <p:sp>
          <p:nvSpPr>
            <p:cNvPr id="43536" name="Freeform 376"/>
            <p:cNvSpPr>
              <a:spLocks/>
            </p:cNvSpPr>
            <p:nvPr/>
          </p:nvSpPr>
          <p:spPr bwMode="auto">
            <a:xfrm>
              <a:off x="1052" y="3358"/>
              <a:ext cx="2" cy="268"/>
            </a:xfrm>
            <a:custGeom>
              <a:avLst/>
              <a:gdLst>
                <a:gd name="T0" fmla="*/ 0 w 13"/>
                <a:gd name="T1" fmla="*/ 0 h 1604"/>
                <a:gd name="T2" fmla="*/ 0 w 13"/>
                <a:gd name="T3" fmla="*/ 0 h 1604"/>
                <a:gd name="T4" fmla="*/ 0 w 13"/>
                <a:gd name="T5" fmla="*/ 0 h 1604"/>
                <a:gd name="T6" fmla="*/ 0 w 13"/>
                <a:gd name="T7" fmla="*/ 0 h 1604"/>
                <a:gd name="T8" fmla="*/ 0 60000 65536"/>
                <a:gd name="T9" fmla="*/ 0 60000 65536"/>
                <a:gd name="T10" fmla="*/ 0 60000 65536"/>
                <a:gd name="T11" fmla="*/ 0 60000 65536"/>
                <a:gd name="T12" fmla="*/ 0 w 13"/>
                <a:gd name="T13" fmla="*/ 0 h 1604"/>
                <a:gd name="T14" fmla="*/ 13 w 13"/>
                <a:gd name="T15" fmla="*/ 1604 h 1604"/>
              </a:gdLst>
              <a:ahLst/>
              <a:cxnLst>
                <a:cxn ang="T8">
                  <a:pos x="T0" y="T1"/>
                </a:cxn>
                <a:cxn ang="T9">
                  <a:pos x="T2" y="T3"/>
                </a:cxn>
                <a:cxn ang="T10">
                  <a:pos x="T4" y="T5"/>
                </a:cxn>
                <a:cxn ang="T11">
                  <a:pos x="T6" y="T7"/>
                </a:cxn>
              </a:cxnLst>
              <a:rect l="T12" t="T13" r="T14" b="T15"/>
              <a:pathLst>
                <a:path w="13" h="1604">
                  <a:moveTo>
                    <a:pt x="0" y="0"/>
                  </a:moveTo>
                  <a:lnTo>
                    <a:pt x="13" y="1604"/>
                  </a:lnTo>
                  <a:lnTo>
                    <a:pt x="0" y="1604"/>
                  </a:lnTo>
                  <a:lnTo>
                    <a:pt x="0" y="0"/>
                  </a:lnTo>
                  <a:close/>
                </a:path>
              </a:pathLst>
            </a:custGeom>
            <a:solidFill>
              <a:srgbClr val="000000"/>
            </a:solidFill>
            <a:ln w="9525">
              <a:solidFill>
                <a:schemeClr val="tx1"/>
              </a:solidFill>
              <a:round/>
              <a:headEnd/>
              <a:tailEnd/>
            </a:ln>
          </p:spPr>
          <p:txBody>
            <a:bodyPr/>
            <a:lstStyle/>
            <a:p>
              <a:endParaRPr lang="en-US"/>
            </a:p>
          </p:txBody>
        </p:sp>
        <p:sp>
          <p:nvSpPr>
            <p:cNvPr id="43537" name="Rectangle 377"/>
            <p:cNvSpPr>
              <a:spLocks noChangeArrowheads="1"/>
            </p:cNvSpPr>
            <p:nvPr/>
          </p:nvSpPr>
          <p:spPr bwMode="auto">
            <a:xfrm>
              <a:off x="1052" y="3358"/>
              <a:ext cx="2" cy="268"/>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38" name="Freeform 378"/>
            <p:cNvSpPr>
              <a:spLocks/>
            </p:cNvSpPr>
            <p:nvPr/>
          </p:nvSpPr>
          <p:spPr bwMode="auto">
            <a:xfrm>
              <a:off x="1054" y="3420"/>
              <a:ext cx="172" cy="206"/>
            </a:xfrm>
            <a:custGeom>
              <a:avLst/>
              <a:gdLst>
                <a:gd name="T0" fmla="*/ 0 w 1031"/>
                <a:gd name="T1" fmla="*/ 0 h 1239"/>
                <a:gd name="T2" fmla="*/ 0 w 1031"/>
                <a:gd name="T3" fmla="*/ 0 h 1239"/>
                <a:gd name="T4" fmla="*/ 0 w 1031"/>
                <a:gd name="T5" fmla="*/ 0 h 1239"/>
                <a:gd name="T6" fmla="*/ 0 w 1031"/>
                <a:gd name="T7" fmla="*/ 0 h 1239"/>
                <a:gd name="T8" fmla="*/ 0 60000 65536"/>
                <a:gd name="T9" fmla="*/ 0 60000 65536"/>
                <a:gd name="T10" fmla="*/ 0 60000 65536"/>
                <a:gd name="T11" fmla="*/ 0 60000 65536"/>
                <a:gd name="T12" fmla="*/ 0 w 1031"/>
                <a:gd name="T13" fmla="*/ 0 h 1239"/>
                <a:gd name="T14" fmla="*/ 1031 w 1031"/>
                <a:gd name="T15" fmla="*/ 1239 h 1239"/>
              </a:gdLst>
              <a:ahLst/>
              <a:cxnLst>
                <a:cxn ang="T8">
                  <a:pos x="T0" y="T1"/>
                </a:cxn>
                <a:cxn ang="T9">
                  <a:pos x="T2" y="T3"/>
                </a:cxn>
                <a:cxn ang="T10">
                  <a:pos x="T4" y="T5"/>
                </a:cxn>
                <a:cxn ang="T11">
                  <a:pos x="T6" y="T7"/>
                </a:cxn>
              </a:cxnLst>
              <a:rect l="T12" t="T13" r="T14" b="T15"/>
              <a:pathLst>
                <a:path w="1031" h="1239">
                  <a:moveTo>
                    <a:pt x="1031" y="10"/>
                  </a:moveTo>
                  <a:lnTo>
                    <a:pt x="1019" y="0"/>
                  </a:lnTo>
                  <a:lnTo>
                    <a:pt x="0" y="1239"/>
                  </a:lnTo>
                  <a:lnTo>
                    <a:pt x="1031" y="10"/>
                  </a:lnTo>
                  <a:close/>
                </a:path>
              </a:pathLst>
            </a:custGeom>
            <a:solidFill>
              <a:srgbClr val="000000"/>
            </a:solidFill>
            <a:ln w="9525">
              <a:solidFill>
                <a:schemeClr val="tx1"/>
              </a:solidFill>
              <a:round/>
              <a:headEnd/>
              <a:tailEnd/>
            </a:ln>
          </p:spPr>
          <p:txBody>
            <a:bodyPr/>
            <a:lstStyle/>
            <a:p>
              <a:endParaRPr lang="en-US"/>
            </a:p>
          </p:txBody>
        </p:sp>
        <p:sp>
          <p:nvSpPr>
            <p:cNvPr id="43539" name="Freeform 379"/>
            <p:cNvSpPr>
              <a:spLocks/>
            </p:cNvSpPr>
            <p:nvPr/>
          </p:nvSpPr>
          <p:spPr bwMode="auto">
            <a:xfrm>
              <a:off x="1052" y="3420"/>
              <a:ext cx="172" cy="206"/>
            </a:xfrm>
            <a:custGeom>
              <a:avLst/>
              <a:gdLst>
                <a:gd name="T0" fmla="*/ 0 w 1031"/>
                <a:gd name="T1" fmla="*/ 0 h 1239"/>
                <a:gd name="T2" fmla="*/ 0 w 1031"/>
                <a:gd name="T3" fmla="*/ 0 h 1239"/>
                <a:gd name="T4" fmla="*/ 0 w 1031"/>
                <a:gd name="T5" fmla="*/ 0 h 1239"/>
                <a:gd name="T6" fmla="*/ 0 w 1031"/>
                <a:gd name="T7" fmla="*/ 0 h 1239"/>
                <a:gd name="T8" fmla="*/ 0 60000 65536"/>
                <a:gd name="T9" fmla="*/ 0 60000 65536"/>
                <a:gd name="T10" fmla="*/ 0 60000 65536"/>
                <a:gd name="T11" fmla="*/ 0 60000 65536"/>
                <a:gd name="T12" fmla="*/ 0 w 1031"/>
                <a:gd name="T13" fmla="*/ 0 h 1239"/>
                <a:gd name="T14" fmla="*/ 1031 w 1031"/>
                <a:gd name="T15" fmla="*/ 1239 h 1239"/>
              </a:gdLst>
              <a:ahLst/>
              <a:cxnLst>
                <a:cxn ang="T8">
                  <a:pos x="T0" y="T1"/>
                </a:cxn>
                <a:cxn ang="T9">
                  <a:pos x="T2" y="T3"/>
                </a:cxn>
                <a:cxn ang="T10">
                  <a:pos x="T4" y="T5"/>
                </a:cxn>
                <a:cxn ang="T11">
                  <a:pos x="T6" y="T7"/>
                </a:cxn>
              </a:cxnLst>
              <a:rect l="T12" t="T13" r="T14" b="T15"/>
              <a:pathLst>
                <a:path w="1031" h="1239">
                  <a:moveTo>
                    <a:pt x="1031" y="0"/>
                  </a:moveTo>
                  <a:lnTo>
                    <a:pt x="12" y="1239"/>
                  </a:lnTo>
                  <a:lnTo>
                    <a:pt x="0" y="1229"/>
                  </a:lnTo>
                  <a:lnTo>
                    <a:pt x="1031" y="0"/>
                  </a:lnTo>
                  <a:close/>
                </a:path>
              </a:pathLst>
            </a:custGeom>
            <a:solidFill>
              <a:srgbClr val="000000"/>
            </a:solidFill>
            <a:ln w="9525">
              <a:solidFill>
                <a:schemeClr val="tx1"/>
              </a:solidFill>
              <a:round/>
              <a:headEnd/>
              <a:tailEnd/>
            </a:ln>
          </p:spPr>
          <p:txBody>
            <a:bodyPr/>
            <a:lstStyle/>
            <a:p>
              <a:endParaRPr lang="en-US"/>
            </a:p>
          </p:txBody>
        </p:sp>
        <p:sp>
          <p:nvSpPr>
            <p:cNvPr id="43540" name="Freeform 380"/>
            <p:cNvSpPr>
              <a:spLocks/>
            </p:cNvSpPr>
            <p:nvPr/>
          </p:nvSpPr>
          <p:spPr bwMode="auto">
            <a:xfrm>
              <a:off x="1052" y="3420"/>
              <a:ext cx="174" cy="206"/>
            </a:xfrm>
            <a:custGeom>
              <a:avLst/>
              <a:gdLst>
                <a:gd name="T0" fmla="*/ 0 w 1043"/>
                <a:gd name="T1" fmla="*/ 0 h 1239"/>
                <a:gd name="T2" fmla="*/ 0 w 1043"/>
                <a:gd name="T3" fmla="*/ 0 h 1239"/>
                <a:gd name="T4" fmla="*/ 0 w 1043"/>
                <a:gd name="T5" fmla="*/ 0 h 1239"/>
                <a:gd name="T6" fmla="*/ 0 w 1043"/>
                <a:gd name="T7" fmla="*/ 0 h 1239"/>
                <a:gd name="T8" fmla="*/ 0 w 1043"/>
                <a:gd name="T9" fmla="*/ 0 h 1239"/>
                <a:gd name="T10" fmla="*/ 0 60000 65536"/>
                <a:gd name="T11" fmla="*/ 0 60000 65536"/>
                <a:gd name="T12" fmla="*/ 0 60000 65536"/>
                <a:gd name="T13" fmla="*/ 0 60000 65536"/>
                <a:gd name="T14" fmla="*/ 0 60000 65536"/>
                <a:gd name="T15" fmla="*/ 0 w 1043"/>
                <a:gd name="T16" fmla="*/ 0 h 1239"/>
                <a:gd name="T17" fmla="*/ 1043 w 1043"/>
                <a:gd name="T18" fmla="*/ 1239 h 1239"/>
              </a:gdLst>
              <a:ahLst/>
              <a:cxnLst>
                <a:cxn ang="T10">
                  <a:pos x="T0" y="T1"/>
                </a:cxn>
                <a:cxn ang="T11">
                  <a:pos x="T2" y="T3"/>
                </a:cxn>
                <a:cxn ang="T12">
                  <a:pos x="T4" y="T5"/>
                </a:cxn>
                <a:cxn ang="T13">
                  <a:pos x="T6" y="T7"/>
                </a:cxn>
                <a:cxn ang="T14">
                  <a:pos x="T8" y="T9"/>
                </a:cxn>
              </a:cxnLst>
              <a:rect l="T15" t="T16" r="T17" b="T18"/>
              <a:pathLst>
                <a:path w="1043" h="1239">
                  <a:moveTo>
                    <a:pt x="1043" y="10"/>
                  </a:moveTo>
                  <a:lnTo>
                    <a:pt x="1031" y="0"/>
                  </a:lnTo>
                  <a:lnTo>
                    <a:pt x="0" y="1229"/>
                  </a:lnTo>
                  <a:lnTo>
                    <a:pt x="12" y="1239"/>
                  </a:lnTo>
                  <a:lnTo>
                    <a:pt x="1043" y="1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1" name="Freeform 381"/>
            <p:cNvSpPr>
              <a:spLocks/>
            </p:cNvSpPr>
            <p:nvPr/>
          </p:nvSpPr>
          <p:spPr bwMode="auto">
            <a:xfrm>
              <a:off x="1053" y="3453"/>
              <a:ext cx="111" cy="41"/>
            </a:xfrm>
            <a:custGeom>
              <a:avLst/>
              <a:gdLst>
                <a:gd name="T0" fmla="*/ 0 w 665"/>
                <a:gd name="T1" fmla="*/ 0 h 242"/>
                <a:gd name="T2" fmla="*/ 0 w 665"/>
                <a:gd name="T3" fmla="*/ 0 h 242"/>
                <a:gd name="T4" fmla="*/ 0 w 665"/>
                <a:gd name="T5" fmla="*/ 0 h 242"/>
                <a:gd name="T6" fmla="*/ 0 w 665"/>
                <a:gd name="T7" fmla="*/ 0 h 242"/>
                <a:gd name="T8" fmla="*/ 0 60000 65536"/>
                <a:gd name="T9" fmla="*/ 0 60000 65536"/>
                <a:gd name="T10" fmla="*/ 0 60000 65536"/>
                <a:gd name="T11" fmla="*/ 0 60000 65536"/>
                <a:gd name="T12" fmla="*/ 0 w 665"/>
                <a:gd name="T13" fmla="*/ 0 h 242"/>
                <a:gd name="T14" fmla="*/ 665 w 665"/>
                <a:gd name="T15" fmla="*/ 242 h 242"/>
              </a:gdLst>
              <a:ahLst/>
              <a:cxnLst>
                <a:cxn ang="T8">
                  <a:pos x="T0" y="T1"/>
                </a:cxn>
                <a:cxn ang="T9">
                  <a:pos x="T2" y="T3"/>
                </a:cxn>
                <a:cxn ang="T10">
                  <a:pos x="T4" y="T5"/>
                </a:cxn>
                <a:cxn ang="T11">
                  <a:pos x="T6" y="T7"/>
                </a:cxn>
              </a:cxnLst>
              <a:rect l="T12" t="T13" r="T14" b="T15"/>
              <a:pathLst>
                <a:path w="665" h="242">
                  <a:moveTo>
                    <a:pt x="665" y="242"/>
                  </a:moveTo>
                  <a:lnTo>
                    <a:pt x="464" y="110"/>
                  </a:lnTo>
                  <a:lnTo>
                    <a:pt x="238" y="28"/>
                  </a:lnTo>
                  <a:lnTo>
                    <a:pt x="0" y="0"/>
                  </a:lnTo>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 name="Group 386"/>
          <p:cNvGrpSpPr>
            <a:grpSpLocks/>
          </p:cNvGrpSpPr>
          <p:nvPr/>
        </p:nvGrpSpPr>
        <p:grpSpPr bwMode="auto">
          <a:xfrm rot="12641">
            <a:off x="793750" y="4043121"/>
            <a:ext cx="174625" cy="1716087"/>
            <a:chOff x="563" y="2509"/>
            <a:chExt cx="110" cy="1081"/>
          </a:xfrm>
        </p:grpSpPr>
        <p:sp>
          <p:nvSpPr>
            <p:cNvPr id="43509" name="Freeform 391"/>
            <p:cNvSpPr>
              <a:spLocks/>
            </p:cNvSpPr>
            <p:nvPr/>
          </p:nvSpPr>
          <p:spPr bwMode="auto">
            <a:xfrm>
              <a:off x="617" y="2509"/>
              <a:ext cx="1" cy="611"/>
            </a:xfrm>
            <a:custGeom>
              <a:avLst/>
              <a:gdLst>
                <a:gd name="T0" fmla="*/ 0 w 6"/>
                <a:gd name="T1" fmla="*/ 0 h 3670"/>
                <a:gd name="T2" fmla="*/ 0 w 6"/>
                <a:gd name="T3" fmla="*/ 0 h 3670"/>
                <a:gd name="T4" fmla="*/ 0 w 6"/>
                <a:gd name="T5" fmla="*/ 0 h 3670"/>
                <a:gd name="T6" fmla="*/ 0 w 6"/>
                <a:gd name="T7" fmla="*/ 0 h 3670"/>
                <a:gd name="T8" fmla="*/ 0 60000 65536"/>
                <a:gd name="T9" fmla="*/ 0 60000 65536"/>
                <a:gd name="T10" fmla="*/ 0 60000 65536"/>
                <a:gd name="T11" fmla="*/ 0 60000 65536"/>
                <a:gd name="T12" fmla="*/ 0 w 6"/>
                <a:gd name="T13" fmla="*/ 0 h 3670"/>
                <a:gd name="T14" fmla="*/ 6 w 6"/>
                <a:gd name="T15" fmla="*/ 3670 h 3670"/>
              </a:gdLst>
              <a:ahLst/>
              <a:cxnLst>
                <a:cxn ang="T8">
                  <a:pos x="T0" y="T1"/>
                </a:cxn>
                <a:cxn ang="T9">
                  <a:pos x="T2" y="T3"/>
                </a:cxn>
                <a:cxn ang="T10">
                  <a:pos x="T4" y="T5"/>
                </a:cxn>
                <a:cxn ang="T11">
                  <a:pos x="T6" y="T7"/>
                </a:cxn>
              </a:cxnLst>
              <a:rect l="T12" t="T13" r="T14" b="T15"/>
              <a:pathLst>
                <a:path w="6" h="3670">
                  <a:moveTo>
                    <a:pt x="6" y="0"/>
                  </a:moveTo>
                  <a:lnTo>
                    <a:pt x="0" y="0"/>
                  </a:lnTo>
                  <a:lnTo>
                    <a:pt x="6" y="3670"/>
                  </a:lnTo>
                  <a:lnTo>
                    <a:pt x="6" y="0"/>
                  </a:lnTo>
                  <a:close/>
                </a:path>
              </a:pathLst>
            </a:custGeom>
            <a:solidFill>
              <a:srgbClr val="000000"/>
            </a:solidFill>
            <a:ln w="9525">
              <a:solidFill>
                <a:schemeClr val="tx1"/>
              </a:solidFill>
              <a:round/>
              <a:headEnd/>
              <a:tailEnd/>
            </a:ln>
          </p:spPr>
          <p:txBody>
            <a:bodyPr/>
            <a:lstStyle/>
            <a:p>
              <a:endParaRPr lang="en-US"/>
            </a:p>
          </p:txBody>
        </p:sp>
        <p:sp>
          <p:nvSpPr>
            <p:cNvPr id="43510" name="Freeform 392"/>
            <p:cNvSpPr>
              <a:spLocks/>
            </p:cNvSpPr>
            <p:nvPr/>
          </p:nvSpPr>
          <p:spPr bwMode="auto">
            <a:xfrm>
              <a:off x="617" y="2509"/>
              <a:ext cx="1" cy="611"/>
            </a:xfrm>
            <a:custGeom>
              <a:avLst/>
              <a:gdLst>
                <a:gd name="T0" fmla="*/ 0 w 6"/>
                <a:gd name="T1" fmla="*/ 0 h 3670"/>
                <a:gd name="T2" fmla="*/ 0 w 6"/>
                <a:gd name="T3" fmla="*/ 0 h 3670"/>
                <a:gd name="T4" fmla="*/ 0 w 6"/>
                <a:gd name="T5" fmla="*/ 0 h 3670"/>
                <a:gd name="T6" fmla="*/ 0 w 6"/>
                <a:gd name="T7" fmla="*/ 0 h 3670"/>
                <a:gd name="T8" fmla="*/ 0 60000 65536"/>
                <a:gd name="T9" fmla="*/ 0 60000 65536"/>
                <a:gd name="T10" fmla="*/ 0 60000 65536"/>
                <a:gd name="T11" fmla="*/ 0 60000 65536"/>
                <a:gd name="T12" fmla="*/ 0 w 6"/>
                <a:gd name="T13" fmla="*/ 0 h 3670"/>
                <a:gd name="T14" fmla="*/ 6 w 6"/>
                <a:gd name="T15" fmla="*/ 3670 h 3670"/>
              </a:gdLst>
              <a:ahLst/>
              <a:cxnLst>
                <a:cxn ang="T8">
                  <a:pos x="T0" y="T1"/>
                </a:cxn>
                <a:cxn ang="T9">
                  <a:pos x="T2" y="T3"/>
                </a:cxn>
                <a:cxn ang="T10">
                  <a:pos x="T4" y="T5"/>
                </a:cxn>
                <a:cxn ang="T11">
                  <a:pos x="T6" y="T7"/>
                </a:cxn>
              </a:cxnLst>
              <a:rect l="T12" t="T13" r="T14" b="T15"/>
              <a:pathLst>
                <a:path w="6" h="3670">
                  <a:moveTo>
                    <a:pt x="0" y="0"/>
                  </a:moveTo>
                  <a:lnTo>
                    <a:pt x="6" y="3670"/>
                  </a:lnTo>
                  <a:lnTo>
                    <a:pt x="0" y="3670"/>
                  </a:lnTo>
                  <a:lnTo>
                    <a:pt x="0" y="0"/>
                  </a:lnTo>
                  <a:close/>
                </a:path>
              </a:pathLst>
            </a:custGeom>
            <a:solidFill>
              <a:srgbClr val="000000"/>
            </a:solidFill>
            <a:ln w="9525">
              <a:solidFill>
                <a:schemeClr val="tx1"/>
              </a:solidFill>
              <a:round/>
              <a:headEnd/>
              <a:tailEnd/>
            </a:ln>
          </p:spPr>
          <p:txBody>
            <a:bodyPr/>
            <a:lstStyle/>
            <a:p>
              <a:endParaRPr lang="en-US"/>
            </a:p>
          </p:txBody>
        </p:sp>
        <p:sp>
          <p:nvSpPr>
            <p:cNvPr id="43511" name="Rectangle 393"/>
            <p:cNvSpPr>
              <a:spLocks noChangeArrowheads="1"/>
            </p:cNvSpPr>
            <p:nvPr/>
          </p:nvSpPr>
          <p:spPr bwMode="auto">
            <a:xfrm>
              <a:off x="617" y="2509"/>
              <a:ext cx="1" cy="61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12" name="Freeform 394"/>
            <p:cNvSpPr>
              <a:spLocks/>
            </p:cNvSpPr>
            <p:nvPr/>
          </p:nvSpPr>
          <p:spPr bwMode="auto">
            <a:xfrm>
              <a:off x="597" y="2542"/>
              <a:ext cx="43" cy="39"/>
            </a:xfrm>
            <a:custGeom>
              <a:avLst/>
              <a:gdLst>
                <a:gd name="T0" fmla="*/ 0 w 258"/>
                <a:gd name="T1" fmla="*/ 0 h 234"/>
                <a:gd name="T2" fmla="*/ 0 w 258"/>
                <a:gd name="T3" fmla="*/ 0 h 234"/>
                <a:gd name="T4" fmla="*/ 0 w 258"/>
                <a:gd name="T5" fmla="*/ 0 h 234"/>
                <a:gd name="T6" fmla="*/ 0 w 258"/>
                <a:gd name="T7" fmla="*/ 0 h 234"/>
                <a:gd name="T8" fmla="*/ 0 60000 65536"/>
                <a:gd name="T9" fmla="*/ 0 60000 65536"/>
                <a:gd name="T10" fmla="*/ 0 60000 65536"/>
                <a:gd name="T11" fmla="*/ 0 60000 65536"/>
                <a:gd name="T12" fmla="*/ 0 w 258"/>
                <a:gd name="T13" fmla="*/ 0 h 234"/>
                <a:gd name="T14" fmla="*/ 258 w 258"/>
                <a:gd name="T15" fmla="*/ 234 h 234"/>
              </a:gdLst>
              <a:ahLst/>
              <a:cxnLst>
                <a:cxn ang="T8">
                  <a:pos x="T0" y="T1"/>
                </a:cxn>
                <a:cxn ang="T9">
                  <a:pos x="T2" y="T3"/>
                </a:cxn>
                <a:cxn ang="T10">
                  <a:pos x="T4" y="T5"/>
                </a:cxn>
                <a:cxn ang="T11">
                  <a:pos x="T6" y="T7"/>
                </a:cxn>
              </a:cxnLst>
              <a:rect l="T12" t="T13" r="T14" b="T15"/>
              <a:pathLst>
                <a:path w="258" h="234">
                  <a:moveTo>
                    <a:pt x="23" y="0"/>
                  </a:moveTo>
                  <a:lnTo>
                    <a:pt x="0" y="23"/>
                  </a:lnTo>
                  <a:lnTo>
                    <a:pt x="258" y="234"/>
                  </a:lnTo>
                  <a:lnTo>
                    <a:pt x="23" y="0"/>
                  </a:lnTo>
                  <a:close/>
                </a:path>
              </a:pathLst>
            </a:custGeom>
            <a:solidFill>
              <a:srgbClr val="000000"/>
            </a:solidFill>
            <a:ln w="9525">
              <a:solidFill>
                <a:schemeClr val="tx1"/>
              </a:solidFill>
              <a:round/>
              <a:headEnd/>
              <a:tailEnd/>
            </a:ln>
          </p:spPr>
          <p:txBody>
            <a:bodyPr/>
            <a:lstStyle/>
            <a:p>
              <a:endParaRPr lang="en-US"/>
            </a:p>
          </p:txBody>
        </p:sp>
        <p:sp>
          <p:nvSpPr>
            <p:cNvPr id="43513" name="Freeform 395"/>
            <p:cNvSpPr>
              <a:spLocks/>
            </p:cNvSpPr>
            <p:nvPr/>
          </p:nvSpPr>
          <p:spPr bwMode="auto">
            <a:xfrm>
              <a:off x="597" y="2546"/>
              <a:ext cx="43" cy="39"/>
            </a:xfrm>
            <a:custGeom>
              <a:avLst/>
              <a:gdLst>
                <a:gd name="T0" fmla="*/ 0 w 258"/>
                <a:gd name="T1" fmla="*/ 0 h 235"/>
                <a:gd name="T2" fmla="*/ 0 w 258"/>
                <a:gd name="T3" fmla="*/ 0 h 235"/>
                <a:gd name="T4" fmla="*/ 0 w 258"/>
                <a:gd name="T5" fmla="*/ 0 h 235"/>
                <a:gd name="T6" fmla="*/ 0 w 258"/>
                <a:gd name="T7" fmla="*/ 0 h 235"/>
                <a:gd name="T8" fmla="*/ 0 60000 65536"/>
                <a:gd name="T9" fmla="*/ 0 60000 65536"/>
                <a:gd name="T10" fmla="*/ 0 60000 65536"/>
                <a:gd name="T11" fmla="*/ 0 60000 65536"/>
                <a:gd name="T12" fmla="*/ 0 w 258"/>
                <a:gd name="T13" fmla="*/ 0 h 235"/>
                <a:gd name="T14" fmla="*/ 258 w 258"/>
                <a:gd name="T15" fmla="*/ 235 h 235"/>
              </a:gdLst>
              <a:ahLst/>
              <a:cxnLst>
                <a:cxn ang="T8">
                  <a:pos x="T0" y="T1"/>
                </a:cxn>
                <a:cxn ang="T9">
                  <a:pos x="T2" y="T3"/>
                </a:cxn>
                <a:cxn ang="T10">
                  <a:pos x="T4" y="T5"/>
                </a:cxn>
                <a:cxn ang="T11">
                  <a:pos x="T6" y="T7"/>
                </a:cxn>
              </a:cxnLst>
              <a:rect l="T12" t="T13" r="T14" b="T15"/>
              <a:pathLst>
                <a:path w="258" h="235">
                  <a:moveTo>
                    <a:pt x="0" y="0"/>
                  </a:moveTo>
                  <a:lnTo>
                    <a:pt x="258" y="211"/>
                  </a:lnTo>
                  <a:lnTo>
                    <a:pt x="234" y="235"/>
                  </a:lnTo>
                  <a:lnTo>
                    <a:pt x="0" y="0"/>
                  </a:lnTo>
                  <a:close/>
                </a:path>
              </a:pathLst>
            </a:custGeom>
            <a:solidFill>
              <a:srgbClr val="000000"/>
            </a:solidFill>
            <a:ln w="9525">
              <a:solidFill>
                <a:schemeClr val="tx1"/>
              </a:solidFill>
              <a:round/>
              <a:headEnd/>
              <a:tailEnd/>
            </a:ln>
          </p:spPr>
          <p:txBody>
            <a:bodyPr/>
            <a:lstStyle/>
            <a:p>
              <a:endParaRPr lang="en-US"/>
            </a:p>
          </p:txBody>
        </p:sp>
        <p:sp>
          <p:nvSpPr>
            <p:cNvPr id="43514" name="Freeform 396"/>
            <p:cNvSpPr>
              <a:spLocks/>
            </p:cNvSpPr>
            <p:nvPr/>
          </p:nvSpPr>
          <p:spPr bwMode="auto">
            <a:xfrm>
              <a:off x="597" y="2542"/>
              <a:ext cx="43" cy="43"/>
            </a:xfrm>
            <a:custGeom>
              <a:avLst/>
              <a:gdLst>
                <a:gd name="T0" fmla="*/ 0 w 258"/>
                <a:gd name="T1" fmla="*/ 0 h 258"/>
                <a:gd name="T2" fmla="*/ 0 w 258"/>
                <a:gd name="T3" fmla="*/ 0 h 258"/>
                <a:gd name="T4" fmla="*/ 0 w 258"/>
                <a:gd name="T5" fmla="*/ 0 h 258"/>
                <a:gd name="T6" fmla="*/ 0 w 258"/>
                <a:gd name="T7" fmla="*/ 0 h 258"/>
                <a:gd name="T8" fmla="*/ 0 w 258"/>
                <a:gd name="T9" fmla="*/ 0 h 258"/>
                <a:gd name="T10" fmla="*/ 0 60000 65536"/>
                <a:gd name="T11" fmla="*/ 0 60000 65536"/>
                <a:gd name="T12" fmla="*/ 0 60000 65536"/>
                <a:gd name="T13" fmla="*/ 0 60000 65536"/>
                <a:gd name="T14" fmla="*/ 0 60000 65536"/>
                <a:gd name="T15" fmla="*/ 0 w 258"/>
                <a:gd name="T16" fmla="*/ 0 h 258"/>
                <a:gd name="T17" fmla="*/ 258 w 258"/>
                <a:gd name="T18" fmla="*/ 258 h 258"/>
              </a:gdLst>
              <a:ahLst/>
              <a:cxnLst>
                <a:cxn ang="T10">
                  <a:pos x="T0" y="T1"/>
                </a:cxn>
                <a:cxn ang="T11">
                  <a:pos x="T2" y="T3"/>
                </a:cxn>
                <a:cxn ang="T12">
                  <a:pos x="T4" y="T5"/>
                </a:cxn>
                <a:cxn ang="T13">
                  <a:pos x="T6" y="T7"/>
                </a:cxn>
                <a:cxn ang="T14">
                  <a:pos x="T8" y="T9"/>
                </a:cxn>
              </a:cxnLst>
              <a:rect l="T15" t="T16" r="T17" b="T18"/>
              <a:pathLst>
                <a:path w="258" h="258">
                  <a:moveTo>
                    <a:pt x="23" y="0"/>
                  </a:moveTo>
                  <a:lnTo>
                    <a:pt x="0" y="23"/>
                  </a:lnTo>
                  <a:lnTo>
                    <a:pt x="234" y="258"/>
                  </a:lnTo>
                  <a:lnTo>
                    <a:pt x="258" y="234"/>
                  </a:lnTo>
                  <a:lnTo>
                    <a:pt x="2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5" name="Freeform 397"/>
            <p:cNvSpPr>
              <a:spLocks/>
            </p:cNvSpPr>
            <p:nvPr/>
          </p:nvSpPr>
          <p:spPr bwMode="auto">
            <a:xfrm>
              <a:off x="563" y="2563"/>
              <a:ext cx="110" cy="1"/>
            </a:xfrm>
            <a:custGeom>
              <a:avLst/>
              <a:gdLst>
                <a:gd name="T0" fmla="*/ 0 w 663"/>
                <a:gd name="T1" fmla="*/ 0 h 7"/>
                <a:gd name="T2" fmla="*/ 0 w 663"/>
                <a:gd name="T3" fmla="*/ 0 h 7"/>
                <a:gd name="T4" fmla="*/ 0 w 663"/>
                <a:gd name="T5" fmla="*/ 0 h 7"/>
                <a:gd name="T6" fmla="*/ 0 w 663"/>
                <a:gd name="T7" fmla="*/ 0 h 7"/>
                <a:gd name="T8" fmla="*/ 0 60000 65536"/>
                <a:gd name="T9" fmla="*/ 0 60000 65536"/>
                <a:gd name="T10" fmla="*/ 0 60000 65536"/>
                <a:gd name="T11" fmla="*/ 0 60000 65536"/>
                <a:gd name="T12" fmla="*/ 0 w 663"/>
                <a:gd name="T13" fmla="*/ 0 h 7"/>
                <a:gd name="T14" fmla="*/ 663 w 663"/>
                <a:gd name="T15" fmla="*/ 7 h 7"/>
              </a:gdLst>
              <a:ahLst/>
              <a:cxnLst>
                <a:cxn ang="T8">
                  <a:pos x="T0" y="T1"/>
                </a:cxn>
                <a:cxn ang="T9">
                  <a:pos x="T2" y="T3"/>
                </a:cxn>
                <a:cxn ang="T10">
                  <a:pos x="T4" y="T5"/>
                </a:cxn>
                <a:cxn ang="T11">
                  <a:pos x="T6" y="T7"/>
                </a:cxn>
              </a:cxnLst>
              <a:rect l="T12" t="T13" r="T14" b="T15"/>
              <a:pathLst>
                <a:path w="663" h="7">
                  <a:moveTo>
                    <a:pt x="0" y="0"/>
                  </a:moveTo>
                  <a:lnTo>
                    <a:pt x="0" y="7"/>
                  </a:lnTo>
                  <a:lnTo>
                    <a:pt x="663" y="0"/>
                  </a:lnTo>
                  <a:lnTo>
                    <a:pt x="0" y="0"/>
                  </a:lnTo>
                  <a:close/>
                </a:path>
              </a:pathLst>
            </a:custGeom>
            <a:solidFill>
              <a:srgbClr val="000000"/>
            </a:solidFill>
            <a:ln w="9525">
              <a:solidFill>
                <a:schemeClr val="tx1"/>
              </a:solidFill>
              <a:round/>
              <a:headEnd/>
              <a:tailEnd/>
            </a:ln>
          </p:spPr>
          <p:txBody>
            <a:bodyPr/>
            <a:lstStyle/>
            <a:p>
              <a:endParaRPr lang="en-US"/>
            </a:p>
          </p:txBody>
        </p:sp>
        <p:sp>
          <p:nvSpPr>
            <p:cNvPr id="43516" name="Freeform 398"/>
            <p:cNvSpPr>
              <a:spLocks/>
            </p:cNvSpPr>
            <p:nvPr/>
          </p:nvSpPr>
          <p:spPr bwMode="auto">
            <a:xfrm>
              <a:off x="563" y="2563"/>
              <a:ext cx="110" cy="1"/>
            </a:xfrm>
            <a:custGeom>
              <a:avLst/>
              <a:gdLst>
                <a:gd name="T0" fmla="*/ 0 w 663"/>
                <a:gd name="T1" fmla="*/ 0 h 7"/>
                <a:gd name="T2" fmla="*/ 0 w 663"/>
                <a:gd name="T3" fmla="*/ 0 h 7"/>
                <a:gd name="T4" fmla="*/ 0 w 663"/>
                <a:gd name="T5" fmla="*/ 0 h 7"/>
                <a:gd name="T6" fmla="*/ 0 w 663"/>
                <a:gd name="T7" fmla="*/ 0 h 7"/>
                <a:gd name="T8" fmla="*/ 0 60000 65536"/>
                <a:gd name="T9" fmla="*/ 0 60000 65536"/>
                <a:gd name="T10" fmla="*/ 0 60000 65536"/>
                <a:gd name="T11" fmla="*/ 0 60000 65536"/>
                <a:gd name="T12" fmla="*/ 0 w 663"/>
                <a:gd name="T13" fmla="*/ 0 h 7"/>
                <a:gd name="T14" fmla="*/ 663 w 663"/>
                <a:gd name="T15" fmla="*/ 7 h 7"/>
              </a:gdLst>
              <a:ahLst/>
              <a:cxnLst>
                <a:cxn ang="T8">
                  <a:pos x="T0" y="T1"/>
                </a:cxn>
                <a:cxn ang="T9">
                  <a:pos x="T2" y="T3"/>
                </a:cxn>
                <a:cxn ang="T10">
                  <a:pos x="T4" y="T5"/>
                </a:cxn>
                <a:cxn ang="T11">
                  <a:pos x="T6" y="T7"/>
                </a:cxn>
              </a:cxnLst>
              <a:rect l="T12" t="T13" r="T14" b="T15"/>
              <a:pathLst>
                <a:path w="663" h="7">
                  <a:moveTo>
                    <a:pt x="0" y="7"/>
                  </a:moveTo>
                  <a:lnTo>
                    <a:pt x="663" y="0"/>
                  </a:lnTo>
                  <a:lnTo>
                    <a:pt x="663" y="7"/>
                  </a:lnTo>
                  <a:lnTo>
                    <a:pt x="0" y="7"/>
                  </a:lnTo>
                  <a:close/>
                </a:path>
              </a:pathLst>
            </a:custGeom>
            <a:solidFill>
              <a:srgbClr val="000000"/>
            </a:solidFill>
            <a:ln w="9525">
              <a:solidFill>
                <a:schemeClr val="tx1"/>
              </a:solidFill>
              <a:round/>
              <a:headEnd/>
              <a:tailEnd/>
            </a:ln>
          </p:spPr>
          <p:txBody>
            <a:bodyPr/>
            <a:lstStyle/>
            <a:p>
              <a:endParaRPr lang="en-US"/>
            </a:p>
          </p:txBody>
        </p:sp>
        <p:sp>
          <p:nvSpPr>
            <p:cNvPr id="43517" name="Rectangle 399"/>
            <p:cNvSpPr>
              <a:spLocks noChangeArrowheads="1"/>
            </p:cNvSpPr>
            <p:nvPr/>
          </p:nvSpPr>
          <p:spPr bwMode="auto">
            <a:xfrm>
              <a:off x="563" y="2563"/>
              <a:ext cx="110" cy="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18" name="Freeform 400"/>
            <p:cNvSpPr>
              <a:spLocks/>
            </p:cNvSpPr>
            <p:nvPr/>
          </p:nvSpPr>
          <p:spPr bwMode="auto">
            <a:xfrm>
              <a:off x="563" y="3064"/>
              <a:ext cx="110" cy="2"/>
            </a:xfrm>
            <a:custGeom>
              <a:avLst/>
              <a:gdLst>
                <a:gd name="T0" fmla="*/ 0 w 663"/>
                <a:gd name="T1" fmla="*/ 0 h 7"/>
                <a:gd name="T2" fmla="*/ 0 w 663"/>
                <a:gd name="T3" fmla="*/ 0 h 7"/>
                <a:gd name="T4" fmla="*/ 0 w 663"/>
                <a:gd name="T5" fmla="*/ 0 h 7"/>
                <a:gd name="T6" fmla="*/ 0 w 663"/>
                <a:gd name="T7" fmla="*/ 0 h 7"/>
                <a:gd name="T8" fmla="*/ 0 60000 65536"/>
                <a:gd name="T9" fmla="*/ 0 60000 65536"/>
                <a:gd name="T10" fmla="*/ 0 60000 65536"/>
                <a:gd name="T11" fmla="*/ 0 60000 65536"/>
                <a:gd name="T12" fmla="*/ 0 w 663"/>
                <a:gd name="T13" fmla="*/ 0 h 7"/>
                <a:gd name="T14" fmla="*/ 663 w 663"/>
                <a:gd name="T15" fmla="*/ 7 h 7"/>
              </a:gdLst>
              <a:ahLst/>
              <a:cxnLst>
                <a:cxn ang="T8">
                  <a:pos x="T0" y="T1"/>
                </a:cxn>
                <a:cxn ang="T9">
                  <a:pos x="T2" y="T3"/>
                </a:cxn>
                <a:cxn ang="T10">
                  <a:pos x="T4" y="T5"/>
                </a:cxn>
                <a:cxn ang="T11">
                  <a:pos x="T6" y="T7"/>
                </a:cxn>
              </a:cxnLst>
              <a:rect l="T12" t="T13" r="T14" b="T15"/>
              <a:pathLst>
                <a:path w="663" h="7">
                  <a:moveTo>
                    <a:pt x="0" y="0"/>
                  </a:moveTo>
                  <a:lnTo>
                    <a:pt x="0" y="7"/>
                  </a:lnTo>
                  <a:lnTo>
                    <a:pt x="663" y="0"/>
                  </a:lnTo>
                  <a:lnTo>
                    <a:pt x="0" y="0"/>
                  </a:lnTo>
                  <a:close/>
                </a:path>
              </a:pathLst>
            </a:custGeom>
            <a:solidFill>
              <a:srgbClr val="000000"/>
            </a:solidFill>
            <a:ln w="9525">
              <a:solidFill>
                <a:schemeClr val="tx1"/>
              </a:solidFill>
              <a:round/>
              <a:headEnd/>
              <a:tailEnd/>
            </a:ln>
          </p:spPr>
          <p:txBody>
            <a:bodyPr/>
            <a:lstStyle/>
            <a:p>
              <a:endParaRPr lang="en-US"/>
            </a:p>
          </p:txBody>
        </p:sp>
        <p:sp>
          <p:nvSpPr>
            <p:cNvPr id="43519" name="Freeform 401"/>
            <p:cNvSpPr>
              <a:spLocks/>
            </p:cNvSpPr>
            <p:nvPr/>
          </p:nvSpPr>
          <p:spPr bwMode="auto">
            <a:xfrm>
              <a:off x="563" y="3064"/>
              <a:ext cx="110" cy="2"/>
            </a:xfrm>
            <a:custGeom>
              <a:avLst/>
              <a:gdLst>
                <a:gd name="T0" fmla="*/ 0 w 663"/>
                <a:gd name="T1" fmla="*/ 0 h 7"/>
                <a:gd name="T2" fmla="*/ 0 w 663"/>
                <a:gd name="T3" fmla="*/ 0 h 7"/>
                <a:gd name="T4" fmla="*/ 0 w 663"/>
                <a:gd name="T5" fmla="*/ 0 h 7"/>
                <a:gd name="T6" fmla="*/ 0 w 663"/>
                <a:gd name="T7" fmla="*/ 0 h 7"/>
                <a:gd name="T8" fmla="*/ 0 60000 65536"/>
                <a:gd name="T9" fmla="*/ 0 60000 65536"/>
                <a:gd name="T10" fmla="*/ 0 60000 65536"/>
                <a:gd name="T11" fmla="*/ 0 60000 65536"/>
                <a:gd name="T12" fmla="*/ 0 w 663"/>
                <a:gd name="T13" fmla="*/ 0 h 7"/>
                <a:gd name="T14" fmla="*/ 663 w 663"/>
                <a:gd name="T15" fmla="*/ 7 h 7"/>
              </a:gdLst>
              <a:ahLst/>
              <a:cxnLst>
                <a:cxn ang="T8">
                  <a:pos x="T0" y="T1"/>
                </a:cxn>
                <a:cxn ang="T9">
                  <a:pos x="T2" y="T3"/>
                </a:cxn>
                <a:cxn ang="T10">
                  <a:pos x="T4" y="T5"/>
                </a:cxn>
                <a:cxn ang="T11">
                  <a:pos x="T6" y="T7"/>
                </a:cxn>
              </a:cxnLst>
              <a:rect l="T12" t="T13" r="T14" b="T15"/>
              <a:pathLst>
                <a:path w="663" h="7">
                  <a:moveTo>
                    <a:pt x="0" y="7"/>
                  </a:moveTo>
                  <a:lnTo>
                    <a:pt x="663" y="0"/>
                  </a:lnTo>
                  <a:lnTo>
                    <a:pt x="663" y="7"/>
                  </a:lnTo>
                  <a:lnTo>
                    <a:pt x="0" y="7"/>
                  </a:lnTo>
                  <a:close/>
                </a:path>
              </a:pathLst>
            </a:custGeom>
            <a:solidFill>
              <a:srgbClr val="000000"/>
            </a:solidFill>
            <a:ln w="9525">
              <a:solidFill>
                <a:schemeClr val="tx1"/>
              </a:solidFill>
              <a:round/>
              <a:headEnd/>
              <a:tailEnd/>
            </a:ln>
          </p:spPr>
          <p:txBody>
            <a:bodyPr/>
            <a:lstStyle/>
            <a:p>
              <a:endParaRPr lang="en-US"/>
            </a:p>
          </p:txBody>
        </p:sp>
        <p:sp>
          <p:nvSpPr>
            <p:cNvPr id="43520" name="Rectangle 402"/>
            <p:cNvSpPr>
              <a:spLocks noChangeArrowheads="1"/>
            </p:cNvSpPr>
            <p:nvPr/>
          </p:nvSpPr>
          <p:spPr bwMode="auto">
            <a:xfrm>
              <a:off x="563" y="3064"/>
              <a:ext cx="11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21" name="Freeform 403"/>
            <p:cNvSpPr>
              <a:spLocks/>
            </p:cNvSpPr>
            <p:nvPr/>
          </p:nvSpPr>
          <p:spPr bwMode="auto">
            <a:xfrm>
              <a:off x="618" y="2829"/>
              <a:ext cx="1" cy="291"/>
            </a:xfrm>
            <a:custGeom>
              <a:avLst/>
              <a:gdLst>
                <a:gd name="T0" fmla="*/ 1 w 2"/>
                <a:gd name="T1" fmla="*/ 0 h 1746"/>
                <a:gd name="T2" fmla="*/ 0 w 2"/>
                <a:gd name="T3" fmla="*/ 0 h 1746"/>
                <a:gd name="T4" fmla="*/ 1 w 2"/>
                <a:gd name="T5" fmla="*/ 0 h 1746"/>
                <a:gd name="T6" fmla="*/ 1 w 2"/>
                <a:gd name="T7" fmla="*/ 0 h 1746"/>
                <a:gd name="T8" fmla="*/ 0 60000 65536"/>
                <a:gd name="T9" fmla="*/ 0 60000 65536"/>
                <a:gd name="T10" fmla="*/ 0 60000 65536"/>
                <a:gd name="T11" fmla="*/ 0 60000 65536"/>
                <a:gd name="T12" fmla="*/ 0 w 2"/>
                <a:gd name="T13" fmla="*/ 0 h 1746"/>
                <a:gd name="T14" fmla="*/ 2 w 2"/>
                <a:gd name="T15" fmla="*/ 1746 h 1746"/>
              </a:gdLst>
              <a:ahLst/>
              <a:cxnLst>
                <a:cxn ang="T8">
                  <a:pos x="T0" y="T1"/>
                </a:cxn>
                <a:cxn ang="T9">
                  <a:pos x="T2" y="T3"/>
                </a:cxn>
                <a:cxn ang="T10">
                  <a:pos x="T4" y="T5"/>
                </a:cxn>
                <a:cxn ang="T11">
                  <a:pos x="T6" y="T7"/>
                </a:cxn>
              </a:cxnLst>
              <a:rect l="T12" t="T13" r="T14" b="T15"/>
              <a:pathLst>
                <a:path w="2" h="1746">
                  <a:moveTo>
                    <a:pt x="2" y="0"/>
                  </a:moveTo>
                  <a:lnTo>
                    <a:pt x="0" y="0"/>
                  </a:lnTo>
                  <a:lnTo>
                    <a:pt x="2" y="1746"/>
                  </a:lnTo>
                  <a:lnTo>
                    <a:pt x="2" y="0"/>
                  </a:lnTo>
                  <a:close/>
                </a:path>
              </a:pathLst>
            </a:custGeom>
            <a:solidFill>
              <a:srgbClr val="000000"/>
            </a:solidFill>
            <a:ln w="9525">
              <a:solidFill>
                <a:schemeClr val="tx1"/>
              </a:solidFill>
              <a:round/>
              <a:headEnd/>
              <a:tailEnd/>
            </a:ln>
          </p:spPr>
          <p:txBody>
            <a:bodyPr/>
            <a:lstStyle/>
            <a:p>
              <a:endParaRPr lang="en-US"/>
            </a:p>
          </p:txBody>
        </p:sp>
        <p:sp>
          <p:nvSpPr>
            <p:cNvPr id="43522" name="Freeform 404"/>
            <p:cNvSpPr>
              <a:spLocks/>
            </p:cNvSpPr>
            <p:nvPr/>
          </p:nvSpPr>
          <p:spPr bwMode="auto">
            <a:xfrm>
              <a:off x="618" y="2829"/>
              <a:ext cx="1" cy="291"/>
            </a:xfrm>
            <a:custGeom>
              <a:avLst/>
              <a:gdLst>
                <a:gd name="T0" fmla="*/ 0 w 2"/>
                <a:gd name="T1" fmla="*/ 0 h 1746"/>
                <a:gd name="T2" fmla="*/ 1 w 2"/>
                <a:gd name="T3" fmla="*/ 0 h 1746"/>
                <a:gd name="T4" fmla="*/ 0 w 2"/>
                <a:gd name="T5" fmla="*/ 0 h 1746"/>
                <a:gd name="T6" fmla="*/ 0 w 2"/>
                <a:gd name="T7" fmla="*/ 0 h 1746"/>
                <a:gd name="T8" fmla="*/ 0 60000 65536"/>
                <a:gd name="T9" fmla="*/ 0 60000 65536"/>
                <a:gd name="T10" fmla="*/ 0 60000 65536"/>
                <a:gd name="T11" fmla="*/ 0 60000 65536"/>
                <a:gd name="T12" fmla="*/ 0 w 2"/>
                <a:gd name="T13" fmla="*/ 0 h 1746"/>
                <a:gd name="T14" fmla="*/ 2 w 2"/>
                <a:gd name="T15" fmla="*/ 1746 h 1746"/>
              </a:gdLst>
              <a:ahLst/>
              <a:cxnLst>
                <a:cxn ang="T8">
                  <a:pos x="T0" y="T1"/>
                </a:cxn>
                <a:cxn ang="T9">
                  <a:pos x="T2" y="T3"/>
                </a:cxn>
                <a:cxn ang="T10">
                  <a:pos x="T4" y="T5"/>
                </a:cxn>
                <a:cxn ang="T11">
                  <a:pos x="T6" y="T7"/>
                </a:cxn>
              </a:cxnLst>
              <a:rect l="T12" t="T13" r="T14" b="T15"/>
              <a:pathLst>
                <a:path w="2" h="1746">
                  <a:moveTo>
                    <a:pt x="0" y="0"/>
                  </a:moveTo>
                  <a:lnTo>
                    <a:pt x="2" y="1746"/>
                  </a:lnTo>
                  <a:lnTo>
                    <a:pt x="0" y="1746"/>
                  </a:lnTo>
                  <a:lnTo>
                    <a:pt x="0" y="0"/>
                  </a:lnTo>
                  <a:close/>
                </a:path>
              </a:pathLst>
            </a:custGeom>
            <a:solidFill>
              <a:srgbClr val="000000"/>
            </a:solidFill>
            <a:ln w="9525">
              <a:solidFill>
                <a:schemeClr val="tx1"/>
              </a:solidFill>
              <a:round/>
              <a:headEnd/>
              <a:tailEnd/>
            </a:ln>
          </p:spPr>
          <p:txBody>
            <a:bodyPr/>
            <a:lstStyle/>
            <a:p>
              <a:endParaRPr lang="en-US"/>
            </a:p>
          </p:txBody>
        </p:sp>
        <p:sp>
          <p:nvSpPr>
            <p:cNvPr id="43523" name="Rectangle 405"/>
            <p:cNvSpPr>
              <a:spLocks noChangeArrowheads="1"/>
            </p:cNvSpPr>
            <p:nvPr/>
          </p:nvSpPr>
          <p:spPr bwMode="auto">
            <a:xfrm>
              <a:off x="618" y="2829"/>
              <a:ext cx="1" cy="29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24" name="Freeform 406"/>
            <p:cNvSpPr>
              <a:spLocks/>
            </p:cNvSpPr>
            <p:nvPr/>
          </p:nvSpPr>
          <p:spPr bwMode="auto">
            <a:xfrm>
              <a:off x="597" y="3043"/>
              <a:ext cx="43" cy="39"/>
            </a:xfrm>
            <a:custGeom>
              <a:avLst/>
              <a:gdLst>
                <a:gd name="T0" fmla="*/ 0 w 258"/>
                <a:gd name="T1" fmla="*/ 0 h 234"/>
                <a:gd name="T2" fmla="*/ 0 w 258"/>
                <a:gd name="T3" fmla="*/ 0 h 234"/>
                <a:gd name="T4" fmla="*/ 0 w 258"/>
                <a:gd name="T5" fmla="*/ 0 h 234"/>
                <a:gd name="T6" fmla="*/ 0 w 258"/>
                <a:gd name="T7" fmla="*/ 0 h 234"/>
                <a:gd name="T8" fmla="*/ 0 60000 65536"/>
                <a:gd name="T9" fmla="*/ 0 60000 65536"/>
                <a:gd name="T10" fmla="*/ 0 60000 65536"/>
                <a:gd name="T11" fmla="*/ 0 60000 65536"/>
                <a:gd name="T12" fmla="*/ 0 w 258"/>
                <a:gd name="T13" fmla="*/ 0 h 234"/>
                <a:gd name="T14" fmla="*/ 258 w 258"/>
                <a:gd name="T15" fmla="*/ 234 h 234"/>
              </a:gdLst>
              <a:ahLst/>
              <a:cxnLst>
                <a:cxn ang="T8">
                  <a:pos x="T0" y="T1"/>
                </a:cxn>
                <a:cxn ang="T9">
                  <a:pos x="T2" y="T3"/>
                </a:cxn>
                <a:cxn ang="T10">
                  <a:pos x="T4" y="T5"/>
                </a:cxn>
                <a:cxn ang="T11">
                  <a:pos x="T6" y="T7"/>
                </a:cxn>
              </a:cxnLst>
              <a:rect l="T12" t="T13" r="T14" b="T15"/>
              <a:pathLst>
                <a:path w="258" h="234">
                  <a:moveTo>
                    <a:pt x="23" y="0"/>
                  </a:moveTo>
                  <a:lnTo>
                    <a:pt x="0" y="23"/>
                  </a:lnTo>
                  <a:lnTo>
                    <a:pt x="258" y="234"/>
                  </a:lnTo>
                  <a:lnTo>
                    <a:pt x="23" y="0"/>
                  </a:lnTo>
                  <a:close/>
                </a:path>
              </a:pathLst>
            </a:custGeom>
            <a:solidFill>
              <a:srgbClr val="000000"/>
            </a:solidFill>
            <a:ln w="9525">
              <a:solidFill>
                <a:schemeClr val="tx1"/>
              </a:solidFill>
              <a:round/>
              <a:headEnd/>
              <a:tailEnd/>
            </a:ln>
          </p:spPr>
          <p:txBody>
            <a:bodyPr/>
            <a:lstStyle/>
            <a:p>
              <a:endParaRPr lang="en-US"/>
            </a:p>
          </p:txBody>
        </p:sp>
        <p:sp>
          <p:nvSpPr>
            <p:cNvPr id="43525" name="Freeform 407"/>
            <p:cNvSpPr>
              <a:spLocks/>
            </p:cNvSpPr>
            <p:nvPr/>
          </p:nvSpPr>
          <p:spPr bwMode="auto">
            <a:xfrm>
              <a:off x="597" y="3047"/>
              <a:ext cx="43" cy="39"/>
            </a:xfrm>
            <a:custGeom>
              <a:avLst/>
              <a:gdLst>
                <a:gd name="T0" fmla="*/ 0 w 258"/>
                <a:gd name="T1" fmla="*/ 0 h 235"/>
                <a:gd name="T2" fmla="*/ 0 w 258"/>
                <a:gd name="T3" fmla="*/ 0 h 235"/>
                <a:gd name="T4" fmla="*/ 0 w 258"/>
                <a:gd name="T5" fmla="*/ 0 h 235"/>
                <a:gd name="T6" fmla="*/ 0 w 258"/>
                <a:gd name="T7" fmla="*/ 0 h 235"/>
                <a:gd name="T8" fmla="*/ 0 60000 65536"/>
                <a:gd name="T9" fmla="*/ 0 60000 65536"/>
                <a:gd name="T10" fmla="*/ 0 60000 65536"/>
                <a:gd name="T11" fmla="*/ 0 60000 65536"/>
                <a:gd name="T12" fmla="*/ 0 w 258"/>
                <a:gd name="T13" fmla="*/ 0 h 235"/>
                <a:gd name="T14" fmla="*/ 258 w 258"/>
                <a:gd name="T15" fmla="*/ 235 h 235"/>
              </a:gdLst>
              <a:ahLst/>
              <a:cxnLst>
                <a:cxn ang="T8">
                  <a:pos x="T0" y="T1"/>
                </a:cxn>
                <a:cxn ang="T9">
                  <a:pos x="T2" y="T3"/>
                </a:cxn>
                <a:cxn ang="T10">
                  <a:pos x="T4" y="T5"/>
                </a:cxn>
                <a:cxn ang="T11">
                  <a:pos x="T6" y="T7"/>
                </a:cxn>
              </a:cxnLst>
              <a:rect l="T12" t="T13" r="T14" b="T15"/>
              <a:pathLst>
                <a:path w="258" h="235">
                  <a:moveTo>
                    <a:pt x="0" y="0"/>
                  </a:moveTo>
                  <a:lnTo>
                    <a:pt x="258" y="211"/>
                  </a:lnTo>
                  <a:lnTo>
                    <a:pt x="234" y="235"/>
                  </a:lnTo>
                  <a:lnTo>
                    <a:pt x="0" y="0"/>
                  </a:lnTo>
                  <a:close/>
                </a:path>
              </a:pathLst>
            </a:custGeom>
            <a:solidFill>
              <a:srgbClr val="000000"/>
            </a:solidFill>
            <a:ln w="9525">
              <a:solidFill>
                <a:schemeClr val="tx1"/>
              </a:solidFill>
              <a:round/>
              <a:headEnd/>
              <a:tailEnd/>
            </a:ln>
          </p:spPr>
          <p:txBody>
            <a:bodyPr/>
            <a:lstStyle/>
            <a:p>
              <a:endParaRPr lang="en-US"/>
            </a:p>
          </p:txBody>
        </p:sp>
        <p:sp>
          <p:nvSpPr>
            <p:cNvPr id="43526" name="Freeform 408"/>
            <p:cNvSpPr>
              <a:spLocks/>
            </p:cNvSpPr>
            <p:nvPr/>
          </p:nvSpPr>
          <p:spPr bwMode="auto">
            <a:xfrm>
              <a:off x="597" y="3043"/>
              <a:ext cx="43" cy="43"/>
            </a:xfrm>
            <a:custGeom>
              <a:avLst/>
              <a:gdLst>
                <a:gd name="T0" fmla="*/ 0 w 258"/>
                <a:gd name="T1" fmla="*/ 0 h 258"/>
                <a:gd name="T2" fmla="*/ 0 w 258"/>
                <a:gd name="T3" fmla="*/ 0 h 258"/>
                <a:gd name="T4" fmla="*/ 0 w 258"/>
                <a:gd name="T5" fmla="*/ 0 h 258"/>
                <a:gd name="T6" fmla="*/ 0 w 258"/>
                <a:gd name="T7" fmla="*/ 0 h 258"/>
                <a:gd name="T8" fmla="*/ 0 w 258"/>
                <a:gd name="T9" fmla="*/ 0 h 258"/>
                <a:gd name="T10" fmla="*/ 0 60000 65536"/>
                <a:gd name="T11" fmla="*/ 0 60000 65536"/>
                <a:gd name="T12" fmla="*/ 0 60000 65536"/>
                <a:gd name="T13" fmla="*/ 0 60000 65536"/>
                <a:gd name="T14" fmla="*/ 0 60000 65536"/>
                <a:gd name="T15" fmla="*/ 0 w 258"/>
                <a:gd name="T16" fmla="*/ 0 h 258"/>
                <a:gd name="T17" fmla="*/ 258 w 258"/>
                <a:gd name="T18" fmla="*/ 258 h 258"/>
              </a:gdLst>
              <a:ahLst/>
              <a:cxnLst>
                <a:cxn ang="T10">
                  <a:pos x="T0" y="T1"/>
                </a:cxn>
                <a:cxn ang="T11">
                  <a:pos x="T2" y="T3"/>
                </a:cxn>
                <a:cxn ang="T12">
                  <a:pos x="T4" y="T5"/>
                </a:cxn>
                <a:cxn ang="T13">
                  <a:pos x="T6" y="T7"/>
                </a:cxn>
                <a:cxn ang="T14">
                  <a:pos x="T8" y="T9"/>
                </a:cxn>
              </a:cxnLst>
              <a:rect l="T15" t="T16" r="T17" b="T18"/>
              <a:pathLst>
                <a:path w="258" h="258">
                  <a:moveTo>
                    <a:pt x="23" y="0"/>
                  </a:moveTo>
                  <a:lnTo>
                    <a:pt x="0" y="23"/>
                  </a:lnTo>
                  <a:lnTo>
                    <a:pt x="234" y="258"/>
                  </a:lnTo>
                  <a:lnTo>
                    <a:pt x="258" y="234"/>
                  </a:lnTo>
                  <a:lnTo>
                    <a:pt x="2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7" name="Freeform 409"/>
            <p:cNvSpPr>
              <a:spLocks/>
            </p:cNvSpPr>
            <p:nvPr/>
          </p:nvSpPr>
          <p:spPr bwMode="auto">
            <a:xfrm>
              <a:off x="617" y="2724"/>
              <a:ext cx="1" cy="866"/>
            </a:xfrm>
            <a:custGeom>
              <a:avLst/>
              <a:gdLst>
                <a:gd name="T0" fmla="*/ 0 w 6"/>
                <a:gd name="T1" fmla="*/ 1 h 5193"/>
                <a:gd name="T2" fmla="*/ 0 w 6"/>
                <a:gd name="T3" fmla="*/ 1 h 5193"/>
                <a:gd name="T4" fmla="*/ 0 w 6"/>
                <a:gd name="T5" fmla="*/ 0 h 5193"/>
                <a:gd name="T6" fmla="*/ 0 w 6"/>
                <a:gd name="T7" fmla="*/ 1 h 5193"/>
                <a:gd name="T8" fmla="*/ 0 60000 65536"/>
                <a:gd name="T9" fmla="*/ 0 60000 65536"/>
                <a:gd name="T10" fmla="*/ 0 60000 65536"/>
                <a:gd name="T11" fmla="*/ 0 60000 65536"/>
                <a:gd name="T12" fmla="*/ 0 w 6"/>
                <a:gd name="T13" fmla="*/ 0 h 5193"/>
                <a:gd name="T14" fmla="*/ 6 w 6"/>
                <a:gd name="T15" fmla="*/ 5193 h 5193"/>
              </a:gdLst>
              <a:ahLst/>
              <a:cxnLst>
                <a:cxn ang="T8">
                  <a:pos x="T0" y="T1"/>
                </a:cxn>
                <a:cxn ang="T9">
                  <a:pos x="T2" y="T3"/>
                </a:cxn>
                <a:cxn ang="T10">
                  <a:pos x="T4" y="T5"/>
                </a:cxn>
                <a:cxn ang="T11">
                  <a:pos x="T6" y="T7"/>
                </a:cxn>
              </a:cxnLst>
              <a:rect l="T12" t="T13" r="T14" b="T15"/>
              <a:pathLst>
                <a:path w="6" h="5193">
                  <a:moveTo>
                    <a:pt x="0" y="5193"/>
                  </a:moveTo>
                  <a:lnTo>
                    <a:pt x="6" y="5193"/>
                  </a:lnTo>
                  <a:lnTo>
                    <a:pt x="0" y="0"/>
                  </a:lnTo>
                  <a:lnTo>
                    <a:pt x="0" y="5193"/>
                  </a:lnTo>
                  <a:close/>
                </a:path>
              </a:pathLst>
            </a:custGeom>
            <a:solidFill>
              <a:srgbClr val="000000"/>
            </a:solidFill>
            <a:ln w="9525">
              <a:solidFill>
                <a:schemeClr val="tx1"/>
              </a:solidFill>
              <a:round/>
              <a:headEnd/>
              <a:tailEnd/>
            </a:ln>
          </p:spPr>
          <p:txBody>
            <a:bodyPr/>
            <a:lstStyle/>
            <a:p>
              <a:endParaRPr lang="en-US"/>
            </a:p>
          </p:txBody>
        </p:sp>
        <p:sp>
          <p:nvSpPr>
            <p:cNvPr id="43528" name="Freeform 410"/>
            <p:cNvSpPr>
              <a:spLocks/>
            </p:cNvSpPr>
            <p:nvPr/>
          </p:nvSpPr>
          <p:spPr bwMode="auto">
            <a:xfrm>
              <a:off x="617" y="2724"/>
              <a:ext cx="1" cy="866"/>
            </a:xfrm>
            <a:custGeom>
              <a:avLst/>
              <a:gdLst>
                <a:gd name="T0" fmla="*/ 0 w 6"/>
                <a:gd name="T1" fmla="*/ 1 h 5193"/>
                <a:gd name="T2" fmla="*/ 0 w 6"/>
                <a:gd name="T3" fmla="*/ 0 h 5193"/>
                <a:gd name="T4" fmla="*/ 0 w 6"/>
                <a:gd name="T5" fmla="*/ 0 h 5193"/>
                <a:gd name="T6" fmla="*/ 0 w 6"/>
                <a:gd name="T7" fmla="*/ 1 h 5193"/>
                <a:gd name="T8" fmla="*/ 0 60000 65536"/>
                <a:gd name="T9" fmla="*/ 0 60000 65536"/>
                <a:gd name="T10" fmla="*/ 0 60000 65536"/>
                <a:gd name="T11" fmla="*/ 0 60000 65536"/>
                <a:gd name="T12" fmla="*/ 0 w 6"/>
                <a:gd name="T13" fmla="*/ 0 h 5193"/>
                <a:gd name="T14" fmla="*/ 6 w 6"/>
                <a:gd name="T15" fmla="*/ 5193 h 5193"/>
              </a:gdLst>
              <a:ahLst/>
              <a:cxnLst>
                <a:cxn ang="T8">
                  <a:pos x="T0" y="T1"/>
                </a:cxn>
                <a:cxn ang="T9">
                  <a:pos x="T2" y="T3"/>
                </a:cxn>
                <a:cxn ang="T10">
                  <a:pos x="T4" y="T5"/>
                </a:cxn>
                <a:cxn ang="T11">
                  <a:pos x="T6" y="T7"/>
                </a:cxn>
              </a:cxnLst>
              <a:rect l="T12" t="T13" r="T14" b="T15"/>
              <a:pathLst>
                <a:path w="6" h="5193">
                  <a:moveTo>
                    <a:pt x="6" y="5193"/>
                  </a:moveTo>
                  <a:lnTo>
                    <a:pt x="0" y="0"/>
                  </a:lnTo>
                  <a:lnTo>
                    <a:pt x="6" y="0"/>
                  </a:lnTo>
                  <a:lnTo>
                    <a:pt x="6" y="5193"/>
                  </a:lnTo>
                  <a:close/>
                </a:path>
              </a:pathLst>
            </a:custGeom>
            <a:solidFill>
              <a:srgbClr val="000000"/>
            </a:solidFill>
            <a:ln w="9525">
              <a:solidFill>
                <a:schemeClr val="tx1"/>
              </a:solidFill>
              <a:round/>
              <a:headEnd/>
              <a:tailEnd/>
            </a:ln>
          </p:spPr>
          <p:txBody>
            <a:bodyPr/>
            <a:lstStyle/>
            <a:p>
              <a:endParaRPr lang="en-US"/>
            </a:p>
          </p:txBody>
        </p:sp>
        <p:sp>
          <p:nvSpPr>
            <p:cNvPr id="43529" name="Rectangle 411"/>
            <p:cNvSpPr>
              <a:spLocks noChangeArrowheads="1"/>
            </p:cNvSpPr>
            <p:nvPr/>
          </p:nvSpPr>
          <p:spPr bwMode="auto">
            <a:xfrm>
              <a:off x="617" y="2724"/>
              <a:ext cx="1" cy="866"/>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8" name="Group 417"/>
          <p:cNvGrpSpPr>
            <a:grpSpLocks/>
          </p:cNvGrpSpPr>
          <p:nvPr/>
        </p:nvGrpSpPr>
        <p:grpSpPr bwMode="auto">
          <a:xfrm rot="12641">
            <a:off x="1231900" y="3294999"/>
            <a:ext cx="425450" cy="277813"/>
            <a:chOff x="836" y="2035"/>
            <a:chExt cx="268" cy="175"/>
          </a:xfrm>
        </p:grpSpPr>
        <p:sp>
          <p:nvSpPr>
            <p:cNvPr id="43494" name="Freeform 418"/>
            <p:cNvSpPr>
              <a:spLocks/>
            </p:cNvSpPr>
            <p:nvPr/>
          </p:nvSpPr>
          <p:spPr bwMode="auto">
            <a:xfrm>
              <a:off x="836" y="2038"/>
              <a:ext cx="206" cy="172"/>
            </a:xfrm>
            <a:custGeom>
              <a:avLst/>
              <a:gdLst>
                <a:gd name="T0" fmla="*/ 0 w 1237"/>
                <a:gd name="T1" fmla="*/ 0 h 1031"/>
                <a:gd name="T2" fmla="*/ 0 w 1237"/>
                <a:gd name="T3" fmla="*/ 0 h 1031"/>
                <a:gd name="T4" fmla="*/ 0 w 1237"/>
                <a:gd name="T5" fmla="*/ 0 h 1031"/>
                <a:gd name="T6" fmla="*/ 0 w 1237"/>
                <a:gd name="T7" fmla="*/ 0 h 1031"/>
                <a:gd name="T8" fmla="*/ 0 60000 65536"/>
                <a:gd name="T9" fmla="*/ 0 60000 65536"/>
                <a:gd name="T10" fmla="*/ 0 60000 65536"/>
                <a:gd name="T11" fmla="*/ 0 60000 65536"/>
                <a:gd name="T12" fmla="*/ 0 w 1237"/>
                <a:gd name="T13" fmla="*/ 0 h 1031"/>
                <a:gd name="T14" fmla="*/ 1237 w 1237"/>
                <a:gd name="T15" fmla="*/ 1031 h 1031"/>
              </a:gdLst>
              <a:ahLst/>
              <a:cxnLst>
                <a:cxn ang="T8">
                  <a:pos x="T0" y="T1"/>
                </a:cxn>
                <a:cxn ang="T9">
                  <a:pos x="T2" y="T3"/>
                </a:cxn>
                <a:cxn ang="T10">
                  <a:pos x="T4" y="T5"/>
                </a:cxn>
                <a:cxn ang="T11">
                  <a:pos x="T6" y="T7"/>
                </a:cxn>
              </a:cxnLst>
              <a:rect l="T12" t="T13" r="T14" b="T15"/>
              <a:pathLst>
                <a:path w="1237" h="1031">
                  <a:moveTo>
                    <a:pt x="1228" y="1031"/>
                  </a:moveTo>
                  <a:lnTo>
                    <a:pt x="1237" y="1020"/>
                  </a:lnTo>
                  <a:lnTo>
                    <a:pt x="0" y="0"/>
                  </a:lnTo>
                  <a:lnTo>
                    <a:pt x="1228" y="1031"/>
                  </a:lnTo>
                  <a:close/>
                </a:path>
              </a:pathLst>
            </a:custGeom>
            <a:solidFill>
              <a:srgbClr val="000000"/>
            </a:solidFill>
            <a:ln w="9525">
              <a:solidFill>
                <a:schemeClr val="tx1"/>
              </a:solidFill>
              <a:round/>
              <a:headEnd/>
              <a:tailEnd/>
            </a:ln>
          </p:spPr>
          <p:txBody>
            <a:bodyPr/>
            <a:lstStyle/>
            <a:p>
              <a:endParaRPr lang="en-US"/>
            </a:p>
          </p:txBody>
        </p:sp>
        <p:sp>
          <p:nvSpPr>
            <p:cNvPr id="43495" name="Freeform 419"/>
            <p:cNvSpPr>
              <a:spLocks/>
            </p:cNvSpPr>
            <p:nvPr/>
          </p:nvSpPr>
          <p:spPr bwMode="auto">
            <a:xfrm>
              <a:off x="836" y="2036"/>
              <a:ext cx="206" cy="172"/>
            </a:xfrm>
            <a:custGeom>
              <a:avLst/>
              <a:gdLst>
                <a:gd name="T0" fmla="*/ 0 w 1237"/>
                <a:gd name="T1" fmla="*/ 0 h 1031"/>
                <a:gd name="T2" fmla="*/ 0 w 1237"/>
                <a:gd name="T3" fmla="*/ 0 h 1031"/>
                <a:gd name="T4" fmla="*/ 0 w 1237"/>
                <a:gd name="T5" fmla="*/ 0 h 1031"/>
                <a:gd name="T6" fmla="*/ 0 w 1237"/>
                <a:gd name="T7" fmla="*/ 0 h 1031"/>
                <a:gd name="T8" fmla="*/ 0 60000 65536"/>
                <a:gd name="T9" fmla="*/ 0 60000 65536"/>
                <a:gd name="T10" fmla="*/ 0 60000 65536"/>
                <a:gd name="T11" fmla="*/ 0 60000 65536"/>
                <a:gd name="T12" fmla="*/ 0 w 1237"/>
                <a:gd name="T13" fmla="*/ 0 h 1031"/>
                <a:gd name="T14" fmla="*/ 1237 w 1237"/>
                <a:gd name="T15" fmla="*/ 1031 h 1031"/>
              </a:gdLst>
              <a:ahLst/>
              <a:cxnLst>
                <a:cxn ang="T8">
                  <a:pos x="T0" y="T1"/>
                </a:cxn>
                <a:cxn ang="T9">
                  <a:pos x="T2" y="T3"/>
                </a:cxn>
                <a:cxn ang="T10">
                  <a:pos x="T4" y="T5"/>
                </a:cxn>
                <a:cxn ang="T11">
                  <a:pos x="T6" y="T7"/>
                </a:cxn>
              </a:cxnLst>
              <a:rect l="T12" t="T13" r="T14" b="T15"/>
              <a:pathLst>
                <a:path w="1237" h="1031">
                  <a:moveTo>
                    <a:pt x="1237" y="1031"/>
                  </a:moveTo>
                  <a:lnTo>
                    <a:pt x="0" y="11"/>
                  </a:lnTo>
                  <a:lnTo>
                    <a:pt x="8" y="0"/>
                  </a:lnTo>
                  <a:lnTo>
                    <a:pt x="1237" y="1031"/>
                  </a:lnTo>
                  <a:close/>
                </a:path>
              </a:pathLst>
            </a:custGeom>
            <a:solidFill>
              <a:srgbClr val="000000"/>
            </a:solidFill>
            <a:ln w="9525">
              <a:solidFill>
                <a:schemeClr val="tx1"/>
              </a:solidFill>
              <a:round/>
              <a:headEnd/>
              <a:tailEnd/>
            </a:ln>
          </p:spPr>
          <p:txBody>
            <a:bodyPr/>
            <a:lstStyle/>
            <a:p>
              <a:endParaRPr lang="en-US"/>
            </a:p>
          </p:txBody>
        </p:sp>
        <p:sp>
          <p:nvSpPr>
            <p:cNvPr id="43496" name="Freeform 420"/>
            <p:cNvSpPr>
              <a:spLocks/>
            </p:cNvSpPr>
            <p:nvPr/>
          </p:nvSpPr>
          <p:spPr bwMode="auto">
            <a:xfrm>
              <a:off x="836" y="2036"/>
              <a:ext cx="206" cy="174"/>
            </a:xfrm>
            <a:custGeom>
              <a:avLst/>
              <a:gdLst>
                <a:gd name="T0" fmla="*/ 0 w 1237"/>
                <a:gd name="T1" fmla="*/ 0 h 1042"/>
                <a:gd name="T2" fmla="*/ 0 w 1237"/>
                <a:gd name="T3" fmla="*/ 0 h 1042"/>
                <a:gd name="T4" fmla="*/ 0 w 1237"/>
                <a:gd name="T5" fmla="*/ 0 h 1042"/>
                <a:gd name="T6" fmla="*/ 0 w 1237"/>
                <a:gd name="T7" fmla="*/ 0 h 1042"/>
                <a:gd name="T8" fmla="*/ 0 w 1237"/>
                <a:gd name="T9" fmla="*/ 0 h 1042"/>
                <a:gd name="T10" fmla="*/ 0 60000 65536"/>
                <a:gd name="T11" fmla="*/ 0 60000 65536"/>
                <a:gd name="T12" fmla="*/ 0 60000 65536"/>
                <a:gd name="T13" fmla="*/ 0 60000 65536"/>
                <a:gd name="T14" fmla="*/ 0 60000 65536"/>
                <a:gd name="T15" fmla="*/ 0 w 1237"/>
                <a:gd name="T16" fmla="*/ 0 h 1042"/>
                <a:gd name="T17" fmla="*/ 1237 w 1237"/>
                <a:gd name="T18" fmla="*/ 1042 h 1042"/>
              </a:gdLst>
              <a:ahLst/>
              <a:cxnLst>
                <a:cxn ang="T10">
                  <a:pos x="T0" y="T1"/>
                </a:cxn>
                <a:cxn ang="T11">
                  <a:pos x="T2" y="T3"/>
                </a:cxn>
                <a:cxn ang="T12">
                  <a:pos x="T4" y="T5"/>
                </a:cxn>
                <a:cxn ang="T13">
                  <a:pos x="T6" y="T7"/>
                </a:cxn>
                <a:cxn ang="T14">
                  <a:pos x="T8" y="T9"/>
                </a:cxn>
              </a:cxnLst>
              <a:rect l="T15" t="T16" r="T17" b="T18"/>
              <a:pathLst>
                <a:path w="1237" h="1042">
                  <a:moveTo>
                    <a:pt x="1228" y="1042"/>
                  </a:moveTo>
                  <a:lnTo>
                    <a:pt x="1237" y="1031"/>
                  </a:lnTo>
                  <a:lnTo>
                    <a:pt x="8" y="0"/>
                  </a:lnTo>
                  <a:lnTo>
                    <a:pt x="0" y="11"/>
                  </a:lnTo>
                  <a:lnTo>
                    <a:pt x="1228" y="104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97" name="Freeform 421"/>
            <p:cNvSpPr>
              <a:spLocks/>
            </p:cNvSpPr>
            <p:nvPr/>
          </p:nvSpPr>
          <p:spPr bwMode="auto">
            <a:xfrm>
              <a:off x="836" y="2035"/>
              <a:ext cx="268" cy="3"/>
            </a:xfrm>
            <a:custGeom>
              <a:avLst/>
              <a:gdLst>
                <a:gd name="T0" fmla="*/ 0 w 1604"/>
                <a:gd name="T1" fmla="*/ 0 h 17"/>
                <a:gd name="T2" fmla="*/ 0 w 1604"/>
                <a:gd name="T3" fmla="*/ 0 h 17"/>
                <a:gd name="T4" fmla="*/ 0 w 1604"/>
                <a:gd name="T5" fmla="*/ 0 h 17"/>
                <a:gd name="T6" fmla="*/ 0 w 1604"/>
                <a:gd name="T7" fmla="*/ 0 h 17"/>
                <a:gd name="T8" fmla="*/ 0 60000 65536"/>
                <a:gd name="T9" fmla="*/ 0 60000 65536"/>
                <a:gd name="T10" fmla="*/ 0 60000 65536"/>
                <a:gd name="T11" fmla="*/ 0 60000 65536"/>
                <a:gd name="T12" fmla="*/ 0 w 1604"/>
                <a:gd name="T13" fmla="*/ 0 h 17"/>
                <a:gd name="T14" fmla="*/ 1604 w 1604"/>
                <a:gd name="T15" fmla="*/ 17 h 17"/>
              </a:gdLst>
              <a:ahLst/>
              <a:cxnLst>
                <a:cxn ang="T8">
                  <a:pos x="T0" y="T1"/>
                </a:cxn>
                <a:cxn ang="T9">
                  <a:pos x="T2" y="T3"/>
                </a:cxn>
                <a:cxn ang="T10">
                  <a:pos x="T4" y="T5"/>
                </a:cxn>
                <a:cxn ang="T11">
                  <a:pos x="T6" y="T7"/>
                </a:cxn>
              </a:cxnLst>
              <a:rect l="T12" t="T13" r="T14" b="T15"/>
              <a:pathLst>
                <a:path w="1604" h="17">
                  <a:moveTo>
                    <a:pt x="1604" y="17"/>
                  </a:moveTo>
                  <a:lnTo>
                    <a:pt x="1604" y="0"/>
                  </a:lnTo>
                  <a:lnTo>
                    <a:pt x="0" y="17"/>
                  </a:lnTo>
                  <a:lnTo>
                    <a:pt x="1604" y="17"/>
                  </a:lnTo>
                  <a:close/>
                </a:path>
              </a:pathLst>
            </a:custGeom>
            <a:solidFill>
              <a:srgbClr val="000000"/>
            </a:solidFill>
            <a:ln w="9525">
              <a:solidFill>
                <a:schemeClr val="tx1"/>
              </a:solidFill>
              <a:round/>
              <a:headEnd/>
              <a:tailEnd/>
            </a:ln>
          </p:spPr>
          <p:txBody>
            <a:bodyPr/>
            <a:lstStyle/>
            <a:p>
              <a:endParaRPr lang="en-US"/>
            </a:p>
          </p:txBody>
        </p:sp>
        <p:sp>
          <p:nvSpPr>
            <p:cNvPr id="43498" name="Freeform 422"/>
            <p:cNvSpPr>
              <a:spLocks/>
            </p:cNvSpPr>
            <p:nvPr/>
          </p:nvSpPr>
          <p:spPr bwMode="auto">
            <a:xfrm>
              <a:off x="836" y="2035"/>
              <a:ext cx="268" cy="3"/>
            </a:xfrm>
            <a:custGeom>
              <a:avLst/>
              <a:gdLst>
                <a:gd name="T0" fmla="*/ 0 w 1604"/>
                <a:gd name="T1" fmla="*/ 0 h 17"/>
                <a:gd name="T2" fmla="*/ 0 w 1604"/>
                <a:gd name="T3" fmla="*/ 0 h 17"/>
                <a:gd name="T4" fmla="*/ 0 w 1604"/>
                <a:gd name="T5" fmla="*/ 0 h 17"/>
                <a:gd name="T6" fmla="*/ 0 w 1604"/>
                <a:gd name="T7" fmla="*/ 0 h 17"/>
                <a:gd name="T8" fmla="*/ 0 60000 65536"/>
                <a:gd name="T9" fmla="*/ 0 60000 65536"/>
                <a:gd name="T10" fmla="*/ 0 60000 65536"/>
                <a:gd name="T11" fmla="*/ 0 60000 65536"/>
                <a:gd name="T12" fmla="*/ 0 w 1604"/>
                <a:gd name="T13" fmla="*/ 0 h 17"/>
                <a:gd name="T14" fmla="*/ 1604 w 1604"/>
                <a:gd name="T15" fmla="*/ 17 h 17"/>
              </a:gdLst>
              <a:ahLst/>
              <a:cxnLst>
                <a:cxn ang="T8">
                  <a:pos x="T0" y="T1"/>
                </a:cxn>
                <a:cxn ang="T9">
                  <a:pos x="T2" y="T3"/>
                </a:cxn>
                <a:cxn ang="T10">
                  <a:pos x="T4" y="T5"/>
                </a:cxn>
                <a:cxn ang="T11">
                  <a:pos x="T6" y="T7"/>
                </a:cxn>
              </a:cxnLst>
              <a:rect l="T12" t="T13" r="T14" b="T15"/>
              <a:pathLst>
                <a:path w="1604" h="17">
                  <a:moveTo>
                    <a:pt x="1604" y="0"/>
                  </a:moveTo>
                  <a:lnTo>
                    <a:pt x="0" y="17"/>
                  </a:lnTo>
                  <a:lnTo>
                    <a:pt x="0" y="0"/>
                  </a:lnTo>
                  <a:lnTo>
                    <a:pt x="1604" y="0"/>
                  </a:lnTo>
                  <a:close/>
                </a:path>
              </a:pathLst>
            </a:custGeom>
            <a:solidFill>
              <a:srgbClr val="000000"/>
            </a:solidFill>
            <a:ln w="9525">
              <a:solidFill>
                <a:schemeClr val="tx1"/>
              </a:solidFill>
              <a:round/>
              <a:headEnd/>
              <a:tailEnd/>
            </a:ln>
          </p:spPr>
          <p:txBody>
            <a:bodyPr/>
            <a:lstStyle/>
            <a:p>
              <a:endParaRPr lang="en-US"/>
            </a:p>
          </p:txBody>
        </p:sp>
        <p:sp>
          <p:nvSpPr>
            <p:cNvPr id="43499" name="Rectangle 423"/>
            <p:cNvSpPr>
              <a:spLocks noChangeArrowheads="1"/>
            </p:cNvSpPr>
            <p:nvPr/>
          </p:nvSpPr>
          <p:spPr bwMode="auto">
            <a:xfrm>
              <a:off x="836" y="2035"/>
              <a:ext cx="268"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504" name="Freeform 428"/>
            <p:cNvSpPr>
              <a:spLocks/>
            </p:cNvSpPr>
            <p:nvPr/>
          </p:nvSpPr>
          <p:spPr bwMode="auto">
            <a:xfrm>
              <a:off x="969" y="2037"/>
              <a:ext cx="40" cy="111"/>
            </a:xfrm>
            <a:custGeom>
              <a:avLst/>
              <a:gdLst>
                <a:gd name="T0" fmla="*/ 0 w 242"/>
                <a:gd name="T1" fmla="*/ 0 h 665"/>
                <a:gd name="T2" fmla="*/ 0 w 242"/>
                <a:gd name="T3" fmla="*/ 0 h 665"/>
                <a:gd name="T4" fmla="*/ 0 w 242"/>
                <a:gd name="T5" fmla="*/ 0 h 665"/>
                <a:gd name="T6" fmla="*/ 0 w 242"/>
                <a:gd name="T7" fmla="*/ 0 h 665"/>
                <a:gd name="T8" fmla="*/ 0 60000 65536"/>
                <a:gd name="T9" fmla="*/ 0 60000 65536"/>
                <a:gd name="T10" fmla="*/ 0 60000 65536"/>
                <a:gd name="T11" fmla="*/ 0 60000 65536"/>
                <a:gd name="T12" fmla="*/ 0 w 242"/>
                <a:gd name="T13" fmla="*/ 0 h 665"/>
                <a:gd name="T14" fmla="*/ 242 w 242"/>
                <a:gd name="T15" fmla="*/ 665 h 665"/>
              </a:gdLst>
              <a:ahLst/>
              <a:cxnLst>
                <a:cxn ang="T8">
                  <a:pos x="T0" y="T1"/>
                </a:cxn>
                <a:cxn ang="T9">
                  <a:pos x="T2" y="T3"/>
                </a:cxn>
                <a:cxn ang="T10">
                  <a:pos x="T4" y="T5"/>
                </a:cxn>
                <a:cxn ang="T11">
                  <a:pos x="T6" y="T7"/>
                </a:cxn>
              </a:cxnLst>
              <a:rect l="T12" t="T13" r="T14" b="T15"/>
              <a:pathLst>
                <a:path w="242" h="665">
                  <a:moveTo>
                    <a:pt x="0" y="665"/>
                  </a:moveTo>
                  <a:lnTo>
                    <a:pt x="132" y="464"/>
                  </a:lnTo>
                  <a:lnTo>
                    <a:pt x="214" y="238"/>
                  </a:lnTo>
                  <a:lnTo>
                    <a:pt x="242" y="0"/>
                  </a:lnTo>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 name="Group 429"/>
          <p:cNvGrpSpPr>
            <a:grpSpLocks/>
          </p:cNvGrpSpPr>
          <p:nvPr/>
        </p:nvGrpSpPr>
        <p:grpSpPr bwMode="auto">
          <a:xfrm rot="12641">
            <a:off x="1476083" y="2521992"/>
            <a:ext cx="1560513" cy="174625"/>
            <a:chOff x="988" y="1547"/>
            <a:chExt cx="983" cy="110"/>
          </a:xfrm>
        </p:grpSpPr>
        <p:sp>
          <p:nvSpPr>
            <p:cNvPr id="43464" name="Freeform 430"/>
            <p:cNvSpPr>
              <a:spLocks/>
            </p:cNvSpPr>
            <p:nvPr/>
          </p:nvSpPr>
          <p:spPr bwMode="auto">
            <a:xfrm>
              <a:off x="1512" y="1547"/>
              <a:ext cx="1" cy="110"/>
            </a:xfrm>
            <a:custGeom>
              <a:avLst/>
              <a:gdLst>
                <a:gd name="T0" fmla="*/ 0 w 6"/>
                <a:gd name="T1" fmla="*/ 0 h 664"/>
                <a:gd name="T2" fmla="*/ 0 w 6"/>
                <a:gd name="T3" fmla="*/ 0 h 664"/>
                <a:gd name="T4" fmla="*/ 0 w 6"/>
                <a:gd name="T5" fmla="*/ 0 h 664"/>
                <a:gd name="T6" fmla="*/ 0 w 6"/>
                <a:gd name="T7" fmla="*/ 0 h 664"/>
                <a:gd name="T8" fmla="*/ 0 60000 65536"/>
                <a:gd name="T9" fmla="*/ 0 60000 65536"/>
                <a:gd name="T10" fmla="*/ 0 60000 65536"/>
                <a:gd name="T11" fmla="*/ 0 60000 65536"/>
                <a:gd name="T12" fmla="*/ 0 w 6"/>
                <a:gd name="T13" fmla="*/ 0 h 664"/>
                <a:gd name="T14" fmla="*/ 6 w 6"/>
                <a:gd name="T15" fmla="*/ 664 h 664"/>
              </a:gdLst>
              <a:ahLst/>
              <a:cxnLst>
                <a:cxn ang="T8">
                  <a:pos x="T0" y="T1"/>
                </a:cxn>
                <a:cxn ang="T9">
                  <a:pos x="T2" y="T3"/>
                </a:cxn>
                <a:cxn ang="T10">
                  <a:pos x="T4" y="T5"/>
                </a:cxn>
                <a:cxn ang="T11">
                  <a:pos x="T6" y="T7"/>
                </a:cxn>
              </a:cxnLst>
              <a:rect l="T12" t="T13" r="T14" b="T15"/>
              <a:pathLst>
                <a:path w="6" h="664">
                  <a:moveTo>
                    <a:pt x="6" y="0"/>
                  </a:moveTo>
                  <a:lnTo>
                    <a:pt x="0" y="0"/>
                  </a:lnTo>
                  <a:lnTo>
                    <a:pt x="6" y="664"/>
                  </a:lnTo>
                  <a:lnTo>
                    <a:pt x="6" y="0"/>
                  </a:lnTo>
                  <a:close/>
                </a:path>
              </a:pathLst>
            </a:custGeom>
            <a:solidFill>
              <a:srgbClr val="000000"/>
            </a:solidFill>
            <a:ln w="9525">
              <a:solidFill>
                <a:schemeClr val="tx1"/>
              </a:solidFill>
              <a:round/>
              <a:headEnd/>
              <a:tailEnd/>
            </a:ln>
          </p:spPr>
          <p:txBody>
            <a:bodyPr/>
            <a:lstStyle/>
            <a:p>
              <a:endParaRPr lang="en-US"/>
            </a:p>
          </p:txBody>
        </p:sp>
        <p:sp>
          <p:nvSpPr>
            <p:cNvPr id="43465" name="Freeform 431"/>
            <p:cNvSpPr>
              <a:spLocks/>
            </p:cNvSpPr>
            <p:nvPr/>
          </p:nvSpPr>
          <p:spPr bwMode="auto">
            <a:xfrm>
              <a:off x="1512" y="1547"/>
              <a:ext cx="1" cy="110"/>
            </a:xfrm>
            <a:custGeom>
              <a:avLst/>
              <a:gdLst>
                <a:gd name="T0" fmla="*/ 0 w 6"/>
                <a:gd name="T1" fmla="*/ 0 h 664"/>
                <a:gd name="T2" fmla="*/ 0 w 6"/>
                <a:gd name="T3" fmla="*/ 0 h 664"/>
                <a:gd name="T4" fmla="*/ 0 w 6"/>
                <a:gd name="T5" fmla="*/ 0 h 664"/>
                <a:gd name="T6" fmla="*/ 0 w 6"/>
                <a:gd name="T7" fmla="*/ 0 h 664"/>
                <a:gd name="T8" fmla="*/ 0 60000 65536"/>
                <a:gd name="T9" fmla="*/ 0 60000 65536"/>
                <a:gd name="T10" fmla="*/ 0 60000 65536"/>
                <a:gd name="T11" fmla="*/ 0 60000 65536"/>
                <a:gd name="T12" fmla="*/ 0 w 6"/>
                <a:gd name="T13" fmla="*/ 0 h 664"/>
                <a:gd name="T14" fmla="*/ 6 w 6"/>
                <a:gd name="T15" fmla="*/ 664 h 664"/>
              </a:gdLst>
              <a:ahLst/>
              <a:cxnLst>
                <a:cxn ang="T8">
                  <a:pos x="T0" y="T1"/>
                </a:cxn>
                <a:cxn ang="T9">
                  <a:pos x="T2" y="T3"/>
                </a:cxn>
                <a:cxn ang="T10">
                  <a:pos x="T4" y="T5"/>
                </a:cxn>
                <a:cxn ang="T11">
                  <a:pos x="T6" y="T7"/>
                </a:cxn>
              </a:cxnLst>
              <a:rect l="T12" t="T13" r="T14" b="T15"/>
              <a:pathLst>
                <a:path w="6" h="664">
                  <a:moveTo>
                    <a:pt x="0" y="0"/>
                  </a:moveTo>
                  <a:lnTo>
                    <a:pt x="6" y="664"/>
                  </a:lnTo>
                  <a:lnTo>
                    <a:pt x="0" y="664"/>
                  </a:lnTo>
                  <a:lnTo>
                    <a:pt x="0" y="0"/>
                  </a:lnTo>
                  <a:close/>
                </a:path>
              </a:pathLst>
            </a:custGeom>
            <a:solidFill>
              <a:srgbClr val="000000"/>
            </a:solidFill>
            <a:ln w="9525">
              <a:solidFill>
                <a:schemeClr val="tx1"/>
              </a:solidFill>
              <a:round/>
              <a:headEnd/>
              <a:tailEnd/>
            </a:ln>
          </p:spPr>
          <p:txBody>
            <a:bodyPr/>
            <a:lstStyle/>
            <a:p>
              <a:endParaRPr lang="en-US"/>
            </a:p>
          </p:txBody>
        </p:sp>
        <p:sp>
          <p:nvSpPr>
            <p:cNvPr id="43466" name="Rectangle 432"/>
            <p:cNvSpPr>
              <a:spLocks noChangeArrowheads="1"/>
            </p:cNvSpPr>
            <p:nvPr/>
          </p:nvSpPr>
          <p:spPr bwMode="auto">
            <a:xfrm>
              <a:off x="1512" y="1547"/>
              <a:ext cx="1" cy="11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467" name="Freeform 433"/>
            <p:cNvSpPr>
              <a:spLocks/>
            </p:cNvSpPr>
            <p:nvPr/>
          </p:nvSpPr>
          <p:spPr bwMode="auto">
            <a:xfrm>
              <a:off x="1915" y="1547"/>
              <a:ext cx="1" cy="110"/>
            </a:xfrm>
            <a:custGeom>
              <a:avLst/>
              <a:gdLst>
                <a:gd name="T0" fmla="*/ 0 w 7"/>
                <a:gd name="T1" fmla="*/ 0 h 664"/>
                <a:gd name="T2" fmla="*/ 0 w 7"/>
                <a:gd name="T3" fmla="*/ 0 h 664"/>
                <a:gd name="T4" fmla="*/ 0 w 7"/>
                <a:gd name="T5" fmla="*/ 0 h 664"/>
                <a:gd name="T6" fmla="*/ 0 w 7"/>
                <a:gd name="T7" fmla="*/ 0 h 664"/>
                <a:gd name="T8" fmla="*/ 0 60000 65536"/>
                <a:gd name="T9" fmla="*/ 0 60000 65536"/>
                <a:gd name="T10" fmla="*/ 0 60000 65536"/>
                <a:gd name="T11" fmla="*/ 0 60000 65536"/>
                <a:gd name="T12" fmla="*/ 0 w 7"/>
                <a:gd name="T13" fmla="*/ 0 h 664"/>
                <a:gd name="T14" fmla="*/ 7 w 7"/>
                <a:gd name="T15" fmla="*/ 664 h 664"/>
              </a:gdLst>
              <a:ahLst/>
              <a:cxnLst>
                <a:cxn ang="T8">
                  <a:pos x="T0" y="T1"/>
                </a:cxn>
                <a:cxn ang="T9">
                  <a:pos x="T2" y="T3"/>
                </a:cxn>
                <a:cxn ang="T10">
                  <a:pos x="T4" y="T5"/>
                </a:cxn>
                <a:cxn ang="T11">
                  <a:pos x="T6" y="T7"/>
                </a:cxn>
              </a:cxnLst>
              <a:rect l="T12" t="T13" r="T14" b="T15"/>
              <a:pathLst>
                <a:path w="7" h="664">
                  <a:moveTo>
                    <a:pt x="7" y="0"/>
                  </a:moveTo>
                  <a:lnTo>
                    <a:pt x="0" y="0"/>
                  </a:lnTo>
                  <a:lnTo>
                    <a:pt x="7" y="664"/>
                  </a:lnTo>
                  <a:lnTo>
                    <a:pt x="7" y="0"/>
                  </a:lnTo>
                  <a:close/>
                </a:path>
              </a:pathLst>
            </a:custGeom>
            <a:solidFill>
              <a:srgbClr val="000000"/>
            </a:solidFill>
            <a:ln w="9525">
              <a:solidFill>
                <a:schemeClr val="tx1"/>
              </a:solidFill>
              <a:round/>
              <a:headEnd/>
              <a:tailEnd/>
            </a:ln>
          </p:spPr>
          <p:txBody>
            <a:bodyPr/>
            <a:lstStyle/>
            <a:p>
              <a:endParaRPr lang="en-US"/>
            </a:p>
          </p:txBody>
        </p:sp>
        <p:sp>
          <p:nvSpPr>
            <p:cNvPr id="43468" name="Freeform 434"/>
            <p:cNvSpPr>
              <a:spLocks/>
            </p:cNvSpPr>
            <p:nvPr/>
          </p:nvSpPr>
          <p:spPr bwMode="auto">
            <a:xfrm>
              <a:off x="1915" y="1547"/>
              <a:ext cx="1" cy="110"/>
            </a:xfrm>
            <a:custGeom>
              <a:avLst/>
              <a:gdLst>
                <a:gd name="T0" fmla="*/ 0 w 7"/>
                <a:gd name="T1" fmla="*/ 0 h 664"/>
                <a:gd name="T2" fmla="*/ 0 w 7"/>
                <a:gd name="T3" fmla="*/ 0 h 664"/>
                <a:gd name="T4" fmla="*/ 0 w 7"/>
                <a:gd name="T5" fmla="*/ 0 h 664"/>
                <a:gd name="T6" fmla="*/ 0 w 7"/>
                <a:gd name="T7" fmla="*/ 0 h 664"/>
                <a:gd name="T8" fmla="*/ 0 60000 65536"/>
                <a:gd name="T9" fmla="*/ 0 60000 65536"/>
                <a:gd name="T10" fmla="*/ 0 60000 65536"/>
                <a:gd name="T11" fmla="*/ 0 60000 65536"/>
                <a:gd name="T12" fmla="*/ 0 w 7"/>
                <a:gd name="T13" fmla="*/ 0 h 664"/>
                <a:gd name="T14" fmla="*/ 7 w 7"/>
                <a:gd name="T15" fmla="*/ 664 h 664"/>
              </a:gdLst>
              <a:ahLst/>
              <a:cxnLst>
                <a:cxn ang="T8">
                  <a:pos x="T0" y="T1"/>
                </a:cxn>
                <a:cxn ang="T9">
                  <a:pos x="T2" y="T3"/>
                </a:cxn>
                <a:cxn ang="T10">
                  <a:pos x="T4" y="T5"/>
                </a:cxn>
                <a:cxn ang="T11">
                  <a:pos x="T6" y="T7"/>
                </a:cxn>
              </a:cxnLst>
              <a:rect l="T12" t="T13" r="T14" b="T15"/>
              <a:pathLst>
                <a:path w="7" h="664">
                  <a:moveTo>
                    <a:pt x="0" y="0"/>
                  </a:moveTo>
                  <a:lnTo>
                    <a:pt x="7" y="664"/>
                  </a:lnTo>
                  <a:lnTo>
                    <a:pt x="0" y="664"/>
                  </a:lnTo>
                  <a:lnTo>
                    <a:pt x="0" y="0"/>
                  </a:lnTo>
                  <a:close/>
                </a:path>
              </a:pathLst>
            </a:custGeom>
            <a:solidFill>
              <a:srgbClr val="000000"/>
            </a:solidFill>
            <a:ln w="9525">
              <a:solidFill>
                <a:schemeClr val="tx1"/>
              </a:solidFill>
              <a:round/>
              <a:headEnd/>
              <a:tailEnd/>
            </a:ln>
          </p:spPr>
          <p:txBody>
            <a:bodyPr/>
            <a:lstStyle/>
            <a:p>
              <a:endParaRPr lang="en-US"/>
            </a:p>
          </p:txBody>
        </p:sp>
        <p:sp>
          <p:nvSpPr>
            <p:cNvPr id="43469" name="Rectangle 435"/>
            <p:cNvSpPr>
              <a:spLocks noChangeArrowheads="1"/>
            </p:cNvSpPr>
            <p:nvPr/>
          </p:nvSpPr>
          <p:spPr bwMode="auto">
            <a:xfrm>
              <a:off x="1915" y="1547"/>
              <a:ext cx="1" cy="11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470" name="Freeform 436"/>
            <p:cNvSpPr>
              <a:spLocks/>
            </p:cNvSpPr>
            <p:nvPr/>
          </p:nvSpPr>
          <p:spPr bwMode="auto">
            <a:xfrm>
              <a:off x="988" y="1601"/>
              <a:ext cx="767" cy="2"/>
            </a:xfrm>
            <a:custGeom>
              <a:avLst/>
              <a:gdLst>
                <a:gd name="T0" fmla="*/ 0 w 4602"/>
                <a:gd name="T1" fmla="*/ 0 h 7"/>
                <a:gd name="T2" fmla="*/ 0 w 4602"/>
                <a:gd name="T3" fmla="*/ 0 h 7"/>
                <a:gd name="T4" fmla="*/ 1 w 4602"/>
                <a:gd name="T5" fmla="*/ 0 h 7"/>
                <a:gd name="T6" fmla="*/ 0 w 4602"/>
                <a:gd name="T7" fmla="*/ 0 h 7"/>
                <a:gd name="T8" fmla="*/ 0 60000 65536"/>
                <a:gd name="T9" fmla="*/ 0 60000 65536"/>
                <a:gd name="T10" fmla="*/ 0 60000 65536"/>
                <a:gd name="T11" fmla="*/ 0 60000 65536"/>
                <a:gd name="T12" fmla="*/ 0 w 4602"/>
                <a:gd name="T13" fmla="*/ 0 h 7"/>
                <a:gd name="T14" fmla="*/ 4602 w 4602"/>
                <a:gd name="T15" fmla="*/ 7 h 7"/>
              </a:gdLst>
              <a:ahLst/>
              <a:cxnLst>
                <a:cxn ang="T8">
                  <a:pos x="T0" y="T1"/>
                </a:cxn>
                <a:cxn ang="T9">
                  <a:pos x="T2" y="T3"/>
                </a:cxn>
                <a:cxn ang="T10">
                  <a:pos x="T4" y="T5"/>
                </a:cxn>
                <a:cxn ang="T11">
                  <a:pos x="T6" y="T7"/>
                </a:cxn>
              </a:cxnLst>
              <a:rect l="T12" t="T13" r="T14" b="T15"/>
              <a:pathLst>
                <a:path w="4602" h="7">
                  <a:moveTo>
                    <a:pt x="0" y="0"/>
                  </a:moveTo>
                  <a:lnTo>
                    <a:pt x="0" y="7"/>
                  </a:lnTo>
                  <a:lnTo>
                    <a:pt x="4602" y="0"/>
                  </a:lnTo>
                  <a:lnTo>
                    <a:pt x="0" y="0"/>
                  </a:lnTo>
                  <a:close/>
                </a:path>
              </a:pathLst>
            </a:custGeom>
            <a:solidFill>
              <a:srgbClr val="000000"/>
            </a:solidFill>
            <a:ln w="9525">
              <a:solidFill>
                <a:schemeClr val="tx1"/>
              </a:solidFill>
              <a:round/>
              <a:headEnd/>
              <a:tailEnd/>
            </a:ln>
          </p:spPr>
          <p:txBody>
            <a:bodyPr/>
            <a:lstStyle/>
            <a:p>
              <a:endParaRPr lang="en-US"/>
            </a:p>
          </p:txBody>
        </p:sp>
        <p:sp>
          <p:nvSpPr>
            <p:cNvPr id="43471" name="Freeform 437"/>
            <p:cNvSpPr>
              <a:spLocks/>
            </p:cNvSpPr>
            <p:nvPr/>
          </p:nvSpPr>
          <p:spPr bwMode="auto">
            <a:xfrm>
              <a:off x="988" y="1601"/>
              <a:ext cx="767" cy="2"/>
            </a:xfrm>
            <a:custGeom>
              <a:avLst/>
              <a:gdLst>
                <a:gd name="T0" fmla="*/ 0 w 4602"/>
                <a:gd name="T1" fmla="*/ 0 h 7"/>
                <a:gd name="T2" fmla="*/ 1 w 4602"/>
                <a:gd name="T3" fmla="*/ 0 h 7"/>
                <a:gd name="T4" fmla="*/ 1 w 4602"/>
                <a:gd name="T5" fmla="*/ 0 h 7"/>
                <a:gd name="T6" fmla="*/ 0 w 4602"/>
                <a:gd name="T7" fmla="*/ 0 h 7"/>
                <a:gd name="T8" fmla="*/ 0 60000 65536"/>
                <a:gd name="T9" fmla="*/ 0 60000 65536"/>
                <a:gd name="T10" fmla="*/ 0 60000 65536"/>
                <a:gd name="T11" fmla="*/ 0 60000 65536"/>
                <a:gd name="T12" fmla="*/ 0 w 4602"/>
                <a:gd name="T13" fmla="*/ 0 h 7"/>
                <a:gd name="T14" fmla="*/ 4602 w 4602"/>
                <a:gd name="T15" fmla="*/ 7 h 7"/>
              </a:gdLst>
              <a:ahLst/>
              <a:cxnLst>
                <a:cxn ang="T8">
                  <a:pos x="T0" y="T1"/>
                </a:cxn>
                <a:cxn ang="T9">
                  <a:pos x="T2" y="T3"/>
                </a:cxn>
                <a:cxn ang="T10">
                  <a:pos x="T4" y="T5"/>
                </a:cxn>
                <a:cxn ang="T11">
                  <a:pos x="T6" y="T7"/>
                </a:cxn>
              </a:cxnLst>
              <a:rect l="T12" t="T13" r="T14" b="T15"/>
              <a:pathLst>
                <a:path w="4602" h="7">
                  <a:moveTo>
                    <a:pt x="0" y="7"/>
                  </a:moveTo>
                  <a:lnTo>
                    <a:pt x="4602" y="0"/>
                  </a:lnTo>
                  <a:lnTo>
                    <a:pt x="4602" y="7"/>
                  </a:lnTo>
                  <a:lnTo>
                    <a:pt x="0" y="7"/>
                  </a:lnTo>
                  <a:close/>
                </a:path>
              </a:pathLst>
            </a:custGeom>
            <a:solidFill>
              <a:srgbClr val="000000"/>
            </a:solidFill>
            <a:ln w="9525">
              <a:solidFill>
                <a:schemeClr val="tx1"/>
              </a:solidFill>
              <a:round/>
              <a:headEnd/>
              <a:tailEnd/>
            </a:ln>
          </p:spPr>
          <p:txBody>
            <a:bodyPr/>
            <a:lstStyle/>
            <a:p>
              <a:endParaRPr lang="en-US"/>
            </a:p>
          </p:txBody>
        </p:sp>
        <p:sp>
          <p:nvSpPr>
            <p:cNvPr id="43472" name="Rectangle 438"/>
            <p:cNvSpPr>
              <a:spLocks noChangeArrowheads="1"/>
            </p:cNvSpPr>
            <p:nvPr/>
          </p:nvSpPr>
          <p:spPr bwMode="auto">
            <a:xfrm>
              <a:off x="988" y="1601"/>
              <a:ext cx="767"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473" name="Freeform 439"/>
            <p:cNvSpPr>
              <a:spLocks/>
            </p:cNvSpPr>
            <p:nvPr/>
          </p:nvSpPr>
          <p:spPr bwMode="auto">
            <a:xfrm>
              <a:off x="1458" y="1602"/>
              <a:ext cx="192" cy="1"/>
            </a:xfrm>
            <a:custGeom>
              <a:avLst/>
              <a:gdLst>
                <a:gd name="T0" fmla="*/ 0 w 1156"/>
                <a:gd name="T1" fmla="*/ 1 h 1"/>
                <a:gd name="T2" fmla="*/ 0 w 1156"/>
                <a:gd name="T3" fmla="*/ 0 h 1"/>
                <a:gd name="T4" fmla="*/ 0 w 1156"/>
                <a:gd name="T5" fmla="*/ 1 h 1"/>
                <a:gd name="T6" fmla="*/ 0 w 1156"/>
                <a:gd name="T7" fmla="*/ 1 h 1"/>
                <a:gd name="T8" fmla="*/ 0 60000 65536"/>
                <a:gd name="T9" fmla="*/ 0 60000 65536"/>
                <a:gd name="T10" fmla="*/ 0 60000 65536"/>
                <a:gd name="T11" fmla="*/ 0 60000 65536"/>
                <a:gd name="T12" fmla="*/ 0 w 1156"/>
                <a:gd name="T13" fmla="*/ 0 h 1"/>
                <a:gd name="T14" fmla="*/ 1156 w 1156"/>
                <a:gd name="T15" fmla="*/ 1 h 1"/>
              </a:gdLst>
              <a:ahLst/>
              <a:cxnLst>
                <a:cxn ang="T8">
                  <a:pos x="T0" y="T1"/>
                </a:cxn>
                <a:cxn ang="T9">
                  <a:pos x="T2" y="T3"/>
                </a:cxn>
                <a:cxn ang="T10">
                  <a:pos x="T4" y="T5"/>
                </a:cxn>
                <a:cxn ang="T11">
                  <a:pos x="T6" y="T7"/>
                </a:cxn>
              </a:cxnLst>
              <a:rect l="T12" t="T13" r="T14" b="T15"/>
              <a:pathLst>
                <a:path w="1156" h="1">
                  <a:moveTo>
                    <a:pt x="1156" y="1"/>
                  </a:moveTo>
                  <a:lnTo>
                    <a:pt x="1156" y="0"/>
                  </a:lnTo>
                  <a:lnTo>
                    <a:pt x="0" y="1"/>
                  </a:lnTo>
                  <a:lnTo>
                    <a:pt x="1156" y="1"/>
                  </a:lnTo>
                  <a:close/>
                </a:path>
              </a:pathLst>
            </a:custGeom>
            <a:solidFill>
              <a:srgbClr val="000000"/>
            </a:solidFill>
            <a:ln w="9525">
              <a:solidFill>
                <a:schemeClr val="tx1"/>
              </a:solidFill>
              <a:round/>
              <a:headEnd/>
              <a:tailEnd/>
            </a:ln>
          </p:spPr>
          <p:txBody>
            <a:bodyPr/>
            <a:lstStyle/>
            <a:p>
              <a:endParaRPr lang="en-US"/>
            </a:p>
          </p:txBody>
        </p:sp>
        <p:sp>
          <p:nvSpPr>
            <p:cNvPr id="43474" name="Freeform 440"/>
            <p:cNvSpPr>
              <a:spLocks/>
            </p:cNvSpPr>
            <p:nvPr/>
          </p:nvSpPr>
          <p:spPr bwMode="auto">
            <a:xfrm>
              <a:off x="1458" y="1602"/>
              <a:ext cx="192" cy="1"/>
            </a:xfrm>
            <a:custGeom>
              <a:avLst/>
              <a:gdLst>
                <a:gd name="T0" fmla="*/ 0 w 1156"/>
                <a:gd name="T1" fmla="*/ 0 h 1"/>
                <a:gd name="T2" fmla="*/ 0 w 1156"/>
                <a:gd name="T3" fmla="*/ 1 h 1"/>
                <a:gd name="T4" fmla="*/ 0 w 1156"/>
                <a:gd name="T5" fmla="*/ 0 h 1"/>
                <a:gd name="T6" fmla="*/ 0 w 1156"/>
                <a:gd name="T7" fmla="*/ 0 h 1"/>
                <a:gd name="T8" fmla="*/ 0 60000 65536"/>
                <a:gd name="T9" fmla="*/ 0 60000 65536"/>
                <a:gd name="T10" fmla="*/ 0 60000 65536"/>
                <a:gd name="T11" fmla="*/ 0 60000 65536"/>
                <a:gd name="T12" fmla="*/ 0 w 1156"/>
                <a:gd name="T13" fmla="*/ 0 h 1"/>
                <a:gd name="T14" fmla="*/ 1156 w 1156"/>
                <a:gd name="T15" fmla="*/ 1 h 1"/>
              </a:gdLst>
              <a:ahLst/>
              <a:cxnLst>
                <a:cxn ang="T8">
                  <a:pos x="T0" y="T1"/>
                </a:cxn>
                <a:cxn ang="T9">
                  <a:pos x="T2" y="T3"/>
                </a:cxn>
                <a:cxn ang="T10">
                  <a:pos x="T4" y="T5"/>
                </a:cxn>
                <a:cxn ang="T11">
                  <a:pos x="T6" y="T7"/>
                </a:cxn>
              </a:cxnLst>
              <a:rect l="T12" t="T13" r="T14" b="T15"/>
              <a:pathLst>
                <a:path w="1156" h="1">
                  <a:moveTo>
                    <a:pt x="1156" y="0"/>
                  </a:moveTo>
                  <a:lnTo>
                    <a:pt x="0" y="1"/>
                  </a:lnTo>
                  <a:lnTo>
                    <a:pt x="0" y="0"/>
                  </a:lnTo>
                  <a:lnTo>
                    <a:pt x="1156" y="0"/>
                  </a:lnTo>
                  <a:close/>
                </a:path>
              </a:pathLst>
            </a:custGeom>
            <a:solidFill>
              <a:srgbClr val="000000"/>
            </a:solidFill>
            <a:ln w="9525">
              <a:solidFill>
                <a:schemeClr val="tx1"/>
              </a:solidFill>
              <a:round/>
              <a:headEnd/>
              <a:tailEnd/>
            </a:ln>
          </p:spPr>
          <p:txBody>
            <a:bodyPr/>
            <a:lstStyle/>
            <a:p>
              <a:endParaRPr lang="en-US"/>
            </a:p>
          </p:txBody>
        </p:sp>
        <p:sp>
          <p:nvSpPr>
            <p:cNvPr id="43475" name="Rectangle 441"/>
            <p:cNvSpPr>
              <a:spLocks noChangeArrowheads="1"/>
            </p:cNvSpPr>
            <p:nvPr/>
          </p:nvSpPr>
          <p:spPr bwMode="auto">
            <a:xfrm>
              <a:off x="1458" y="1602"/>
              <a:ext cx="192" cy="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476" name="Freeform 442"/>
            <p:cNvSpPr>
              <a:spLocks/>
            </p:cNvSpPr>
            <p:nvPr/>
          </p:nvSpPr>
          <p:spPr bwMode="auto">
            <a:xfrm>
              <a:off x="1458" y="1601"/>
              <a:ext cx="513" cy="2"/>
            </a:xfrm>
            <a:custGeom>
              <a:avLst/>
              <a:gdLst>
                <a:gd name="T0" fmla="*/ 0 w 3078"/>
                <a:gd name="T1" fmla="*/ 0 h 7"/>
                <a:gd name="T2" fmla="*/ 0 w 3078"/>
                <a:gd name="T3" fmla="*/ 0 h 7"/>
                <a:gd name="T4" fmla="*/ 0 w 3078"/>
                <a:gd name="T5" fmla="*/ 0 h 7"/>
                <a:gd name="T6" fmla="*/ 0 w 3078"/>
                <a:gd name="T7" fmla="*/ 0 h 7"/>
                <a:gd name="T8" fmla="*/ 0 60000 65536"/>
                <a:gd name="T9" fmla="*/ 0 60000 65536"/>
                <a:gd name="T10" fmla="*/ 0 60000 65536"/>
                <a:gd name="T11" fmla="*/ 0 60000 65536"/>
                <a:gd name="T12" fmla="*/ 0 w 3078"/>
                <a:gd name="T13" fmla="*/ 0 h 7"/>
                <a:gd name="T14" fmla="*/ 3078 w 3078"/>
                <a:gd name="T15" fmla="*/ 7 h 7"/>
              </a:gdLst>
              <a:ahLst/>
              <a:cxnLst>
                <a:cxn ang="T8">
                  <a:pos x="T0" y="T1"/>
                </a:cxn>
                <a:cxn ang="T9">
                  <a:pos x="T2" y="T3"/>
                </a:cxn>
                <a:cxn ang="T10">
                  <a:pos x="T4" y="T5"/>
                </a:cxn>
                <a:cxn ang="T11">
                  <a:pos x="T6" y="T7"/>
                </a:cxn>
              </a:cxnLst>
              <a:rect l="T12" t="T13" r="T14" b="T15"/>
              <a:pathLst>
                <a:path w="3078" h="7">
                  <a:moveTo>
                    <a:pt x="3078" y="7"/>
                  </a:moveTo>
                  <a:lnTo>
                    <a:pt x="3078" y="0"/>
                  </a:lnTo>
                  <a:lnTo>
                    <a:pt x="0" y="7"/>
                  </a:lnTo>
                  <a:lnTo>
                    <a:pt x="3078" y="7"/>
                  </a:lnTo>
                  <a:close/>
                </a:path>
              </a:pathLst>
            </a:custGeom>
            <a:solidFill>
              <a:srgbClr val="000000"/>
            </a:solidFill>
            <a:ln w="9525">
              <a:solidFill>
                <a:schemeClr val="tx1"/>
              </a:solidFill>
              <a:round/>
              <a:headEnd/>
              <a:tailEnd/>
            </a:ln>
          </p:spPr>
          <p:txBody>
            <a:bodyPr/>
            <a:lstStyle/>
            <a:p>
              <a:endParaRPr lang="en-US"/>
            </a:p>
          </p:txBody>
        </p:sp>
        <p:sp>
          <p:nvSpPr>
            <p:cNvPr id="43477" name="Freeform 443"/>
            <p:cNvSpPr>
              <a:spLocks/>
            </p:cNvSpPr>
            <p:nvPr/>
          </p:nvSpPr>
          <p:spPr bwMode="auto">
            <a:xfrm>
              <a:off x="1458" y="1601"/>
              <a:ext cx="513" cy="2"/>
            </a:xfrm>
            <a:custGeom>
              <a:avLst/>
              <a:gdLst>
                <a:gd name="T0" fmla="*/ 0 w 3078"/>
                <a:gd name="T1" fmla="*/ 0 h 7"/>
                <a:gd name="T2" fmla="*/ 0 w 3078"/>
                <a:gd name="T3" fmla="*/ 0 h 7"/>
                <a:gd name="T4" fmla="*/ 0 w 3078"/>
                <a:gd name="T5" fmla="*/ 0 h 7"/>
                <a:gd name="T6" fmla="*/ 0 w 3078"/>
                <a:gd name="T7" fmla="*/ 0 h 7"/>
                <a:gd name="T8" fmla="*/ 0 60000 65536"/>
                <a:gd name="T9" fmla="*/ 0 60000 65536"/>
                <a:gd name="T10" fmla="*/ 0 60000 65536"/>
                <a:gd name="T11" fmla="*/ 0 60000 65536"/>
                <a:gd name="T12" fmla="*/ 0 w 3078"/>
                <a:gd name="T13" fmla="*/ 0 h 7"/>
                <a:gd name="T14" fmla="*/ 3078 w 3078"/>
                <a:gd name="T15" fmla="*/ 7 h 7"/>
              </a:gdLst>
              <a:ahLst/>
              <a:cxnLst>
                <a:cxn ang="T8">
                  <a:pos x="T0" y="T1"/>
                </a:cxn>
                <a:cxn ang="T9">
                  <a:pos x="T2" y="T3"/>
                </a:cxn>
                <a:cxn ang="T10">
                  <a:pos x="T4" y="T5"/>
                </a:cxn>
                <a:cxn ang="T11">
                  <a:pos x="T6" y="T7"/>
                </a:cxn>
              </a:cxnLst>
              <a:rect l="T12" t="T13" r="T14" b="T15"/>
              <a:pathLst>
                <a:path w="3078" h="7">
                  <a:moveTo>
                    <a:pt x="3078" y="0"/>
                  </a:moveTo>
                  <a:lnTo>
                    <a:pt x="0" y="7"/>
                  </a:lnTo>
                  <a:lnTo>
                    <a:pt x="0" y="0"/>
                  </a:lnTo>
                  <a:lnTo>
                    <a:pt x="3078" y="0"/>
                  </a:lnTo>
                  <a:close/>
                </a:path>
              </a:pathLst>
            </a:custGeom>
            <a:solidFill>
              <a:srgbClr val="000000"/>
            </a:solidFill>
            <a:ln w="9525">
              <a:solidFill>
                <a:schemeClr val="tx1"/>
              </a:solidFill>
              <a:round/>
              <a:headEnd/>
              <a:tailEnd/>
            </a:ln>
          </p:spPr>
          <p:txBody>
            <a:bodyPr/>
            <a:lstStyle/>
            <a:p>
              <a:endParaRPr lang="en-US"/>
            </a:p>
          </p:txBody>
        </p:sp>
        <p:sp>
          <p:nvSpPr>
            <p:cNvPr id="43479" name="Rectangle 445"/>
            <p:cNvSpPr>
              <a:spLocks noChangeArrowheads="1"/>
            </p:cNvSpPr>
            <p:nvPr/>
          </p:nvSpPr>
          <p:spPr bwMode="auto">
            <a:xfrm>
              <a:off x="1458" y="1601"/>
              <a:ext cx="51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488" name="Freeform 454"/>
            <p:cNvSpPr>
              <a:spLocks/>
            </p:cNvSpPr>
            <p:nvPr/>
          </p:nvSpPr>
          <p:spPr bwMode="auto">
            <a:xfrm>
              <a:off x="1495" y="1580"/>
              <a:ext cx="39" cy="43"/>
            </a:xfrm>
            <a:custGeom>
              <a:avLst/>
              <a:gdLst>
                <a:gd name="T0" fmla="*/ 0 w 235"/>
                <a:gd name="T1" fmla="*/ 0 h 258"/>
                <a:gd name="T2" fmla="*/ 0 w 235"/>
                <a:gd name="T3" fmla="*/ 0 h 258"/>
                <a:gd name="T4" fmla="*/ 0 w 235"/>
                <a:gd name="T5" fmla="*/ 0 h 258"/>
                <a:gd name="T6" fmla="*/ 0 w 235"/>
                <a:gd name="T7" fmla="*/ 0 h 258"/>
                <a:gd name="T8" fmla="*/ 0 60000 65536"/>
                <a:gd name="T9" fmla="*/ 0 60000 65536"/>
                <a:gd name="T10" fmla="*/ 0 60000 65536"/>
                <a:gd name="T11" fmla="*/ 0 60000 65536"/>
                <a:gd name="T12" fmla="*/ 0 w 235"/>
                <a:gd name="T13" fmla="*/ 0 h 258"/>
                <a:gd name="T14" fmla="*/ 235 w 235"/>
                <a:gd name="T15" fmla="*/ 258 h 258"/>
              </a:gdLst>
              <a:ahLst/>
              <a:cxnLst>
                <a:cxn ang="T8">
                  <a:pos x="T0" y="T1"/>
                </a:cxn>
                <a:cxn ang="T9">
                  <a:pos x="T2" y="T3"/>
                </a:cxn>
                <a:cxn ang="T10">
                  <a:pos x="T4" y="T5"/>
                </a:cxn>
                <a:cxn ang="T11">
                  <a:pos x="T6" y="T7"/>
                </a:cxn>
              </a:cxnLst>
              <a:rect l="T12" t="T13" r="T14" b="T15"/>
              <a:pathLst>
                <a:path w="235" h="258">
                  <a:moveTo>
                    <a:pt x="235" y="24"/>
                  </a:moveTo>
                  <a:lnTo>
                    <a:pt x="211" y="0"/>
                  </a:lnTo>
                  <a:lnTo>
                    <a:pt x="0" y="258"/>
                  </a:lnTo>
                  <a:lnTo>
                    <a:pt x="235" y="24"/>
                  </a:lnTo>
                  <a:close/>
                </a:path>
              </a:pathLst>
            </a:custGeom>
            <a:solidFill>
              <a:srgbClr val="000000"/>
            </a:solidFill>
            <a:ln w="9525">
              <a:solidFill>
                <a:schemeClr val="tx1"/>
              </a:solidFill>
              <a:round/>
              <a:headEnd/>
              <a:tailEnd/>
            </a:ln>
          </p:spPr>
          <p:txBody>
            <a:bodyPr/>
            <a:lstStyle/>
            <a:p>
              <a:endParaRPr lang="en-US"/>
            </a:p>
          </p:txBody>
        </p:sp>
        <p:sp>
          <p:nvSpPr>
            <p:cNvPr id="43489" name="Freeform 455"/>
            <p:cNvSpPr>
              <a:spLocks/>
            </p:cNvSpPr>
            <p:nvPr/>
          </p:nvSpPr>
          <p:spPr bwMode="auto">
            <a:xfrm>
              <a:off x="1491" y="1580"/>
              <a:ext cx="39" cy="43"/>
            </a:xfrm>
            <a:custGeom>
              <a:avLst/>
              <a:gdLst>
                <a:gd name="T0" fmla="*/ 0 w 234"/>
                <a:gd name="T1" fmla="*/ 0 h 258"/>
                <a:gd name="T2" fmla="*/ 0 w 234"/>
                <a:gd name="T3" fmla="*/ 0 h 258"/>
                <a:gd name="T4" fmla="*/ 0 w 234"/>
                <a:gd name="T5" fmla="*/ 0 h 258"/>
                <a:gd name="T6" fmla="*/ 0 w 234"/>
                <a:gd name="T7" fmla="*/ 0 h 258"/>
                <a:gd name="T8" fmla="*/ 0 60000 65536"/>
                <a:gd name="T9" fmla="*/ 0 60000 65536"/>
                <a:gd name="T10" fmla="*/ 0 60000 65536"/>
                <a:gd name="T11" fmla="*/ 0 60000 65536"/>
                <a:gd name="T12" fmla="*/ 0 w 234"/>
                <a:gd name="T13" fmla="*/ 0 h 258"/>
                <a:gd name="T14" fmla="*/ 234 w 234"/>
                <a:gd name="T15" fmla="*/ 258 h 258"/>
              </a:gdLst>
              <a:ahLst/>
              <a:cxnLst>
                <a:cxn ang="T8">
                  <a:pos x="T0" y="T1"/>
                </a:cxn>
                <a:cxn ang="T9">
                  <a:pos x="T2" y="T3"/>
                </a:cxn>
                <a:cxn ang="T10">
                  <a:pos x="T4" y="T5"/>
                </a:cxn>
                <a:cxn ang="T11">
                  <a:pos x="T6" y="T7"/>
                </a:cxn>
              </a:cxnLst>
              <a:rect l="T12" t="T13" r="T14" b="T15"/>
              <a:pathLst>
                <a:path w="234" h="258">
                  <a:moveTo>
                    <a:pt x="234" y="0"/>
                  </a:moveTo>
                  <a:lnTo>
                    <a:pt x="23" y="258"/>
                  </a:lnTo>
                  <a:lnTo>
                    <a:pt x="0" y="235"/>
                  </a:lnTo>
                  <a:lnTo>
                    <a:pt x="234" y="0"/>
                  </a:lnTo>
                  <a:close/>
                </a:path>
              </a:pathLst>
            </a:custGeom>
            <a:solidFill>
              <a:srgbClr val="000000"/>
            </a:solidFill>
            <a:ln w="9525">
              <a:solidFill>
                <a:schemeClr val="tx1"/>
              </a:solidFill>
              <a:round/>
              <a:headEnd/>
              <a:tailEnd/>
            </a:ln>
          </p:spPr>
          <p:txBody>
            <a:bodyPr/>
            <a:lstStyle/>
            <a:p>
              <a:endParaRPr lang="en-US"/>
            </a:p>
          </p:txBody>
        </p:sp>
        <p:sp>
          <p:nvSpPr>
            <p:cNvPr id="43490" name="Freeform 456"/>
            <p:cNvSpPr>
              <a:spLocks/>
            </p:cNvSpPr>
            <p:nvPr/>
          </p:nvSpPr>
          <p:spPr bwMode="auto">
            <a:xfrm>
              <a:off x="1491" y="1580"/>
              <a:ext cx="43" cy="43"/>
            </a:xfrm>
            <a:custGeom>
              <a:avLst/>
              <a:gdLst>
                <a:gd name="T0" fmla="*/ 0 w 258"/>
                <a:gd name="T1" fmla="*/ 0 h 258"/>
                <a:gd name="T2" fmla="*/ 0 w 258"/>
                <a:gd name="T3" fmla="*/ 0 h 258"/>
                <a:gd name="T4" fmla="*/ 0 w 258"/>
                <a:gd name="T5" fmla="*/ 0 h 258"/>
                <a:gd name="T6" fmla="*/ 0 w 258"/>
                <a:gd name="T7" fmla="*/ 0 h 258"/>
                <a:gd name="T8" fmla="*/ 0 w 258"/>
                <a:gd name="T9" fmla="*/ 0 h 258"/>
                <a:gd name="T10" fmla="*/ 0 60000 65536"/>
                <a:gd name="T11" fmla="*/ 0 60000 65536"/>
                <a:gd name="T12" fmla="*/ 0 60000 65536"/>
                <a:gd name="T13" fmla="*/ 0 60000 65536"/>
                <a:gd name="T14" fmla="*/ 0 60000 65536"/>
                <a:gd name="T15" fmla="*/ 0 w 258"/>
                <a:gd name="T16" fmla="*/ 0 h 258"/>
                <a:gd name="T17" fmla="*/ 258 w 258"/>
                <a:gd name="T18" fmla="*/ 258 h 258"/>
              </a:gdLst>
              <a:ahLst/>
              <a:cxnLst>
                <a:cxn ang="T10">
                  <a:pos x="T0" y="T1"/>
                </a:cxn>
                <a:cxn ang="T11">
                  <a:pos x="T2" y="T3"/>
                </a:cxn>
                <a:cxn ang="T12">
                  <a:pos x="T4" y="T5"/>
                </a:cxn>
                <a:cxn ang="T13">
                  <a:pos x="T6" y="T7"/>
                </a:cxn>
                <a:cxn ang="T14">
                  <a:pos x="T8" y="T9"/>
                </a:cxn>
              </a:cxnLst>
              <a:rect l="T15" t="T16" r="T17" b="T18"/>
              <a:pathLst>
                <a:path w="258" h="258">
                  <a:moveTo>
                    <a:pt x="258" y="24"/>
                  </a:moveTo>
                  <a:lnTo>
                    <a:pt x="234" y="0"/>
                  </a:lnTo>
                  <a:lnTo>
                    <a:pt x="0" y="235"/>
                  </a:lnTo>
                  <a:lnTo>
                    <a:pt x="23" y="258"/>
                  </a:lnTo>
                  <a:lnTo>
                    <a:pt x="258" y="2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91" name="Freeform 457"/>
            <p:cNvSpPr>
              <a:spLocks/>
            </p:cNvSpPr>
            <p:nvPr/>
          </p:nvSpPr>
          <p:spPr bwMode="auto">
            <a:xfrm>
              <a:off x="1898" y="1580"/>
              <a:ext cx="39" cy="43"/>
            </a:xfrm>
            <a:custGeom>
              <a:avLst/>
              <a:gdLst>
                <a:gd name="T0" fmla="*/ 0 w 235"/>
                <a:gd name="T1" fmla="*/ 0 h 258"/>
                <a:gd name="T2" fmla="*/ 0 w 235"/>
                <a:gd name="T3" fmla="*/ 0 h 258"/>
                <a:gd name="T4" fmla="*/ 0 w 235"/>
                <a:gd name="T5" fmla="*/ 0 h 258"/>
                <a:gd name="T6" fmla="*/ 0 w 235"/>
                <a:gd name="T7" fmla="*/ 0 h 258"/>
                <a:gd name="T8" fmla="*/ 0 60000 65536"/>
                <a:gd name="T9" fmla="*/ 0 60000 65536"/>
                <a:gd name="T10" fmla="*/ 0 60000 65536"/>
                <a:gd name="T11" fmla="*/ 0 60000 65536"/>
                <a:gd name="T12" fmla="*/ 0 w 235"/>
                <a:gd name="T13" fmla="*/ 0 h 258"/>
                <a:gd name="T14" fmla="*/ 235 w 235"/>
                <a:gd name="T15" fmla="*/ 258 h 258"/>
              </a:gdLst>
              <a:ahLst/>
              <a:cxnLst>
                <a:cxn ang="T8">
                  <a:pos x="T0" y="T1"/>
                </a:cxn>
                <a:cxn ang="T9">
                  <a:pos x="T2" y="T3"/>
                </a:cxn>
                <a:cxn ang="T10">
                  <a:pos x="T4" y="T5"/>
                </a:cxn>
                <a:cxn ang="T11">
                  <a:pos x="T6" y="T7"/>
                </a:cxn>
              </a:cxnLst>
              <a:rect l="T12" t="T13" r="T14" b="T15"/>
              <a:pathLst>
                <a:path w="235" h="258">
                  <a:moveTo>
                    <a:pt x="235" y="24"/>
                  </a:moveTo>
                  <a:lnTo>
                    <a:pt x="211" y="0"/>
                  </a:lnTo>
                  <a:lnTo>
                    <a:pt x="0" y="258"/>
                  </a:lnTo>
                  <a:lnTo>
                    <a:pt x="235" y="24"/>
                  </a:lnTo>
                  <a:close/>
                </a:path>
              </a:pathLst>
            </a:custGeom>
            <a:solidFill>
              <a:srgbClr val="000000"/>
            </a:solidFill>
            <a:ln w="9525">
              <a:solidFill>
                <a:schemeClr val="tx1"/>
              </a:solidFill>
              <a:round/>
              <a:headEnd/>
              <a:tailEnd/>
            </a:ln>
          </p:spPr>
          <p:txBody>
            <a:bodyPr/>
            <a:lstStyle/>
            <a:p>
              <a:endParaRPr lang="en-US"/>
            </a:p>
          </p:txBody>
        </p:sp>
        <p:sp>
          <p:nvSpPr>
            <p:cNvPr id="43492" name="Freeform 458"/>
            <p:cNvSpPr>
              <a:spLocks/>
            </p:cNvSpPr>
            <p:nvPr/>
          </p:nvSpPr>
          <p:spPr bwMode="auto">
            <a:xfrm>
              <a:off x="1894" y="1580"/>
              <a:ext cx="39" cy="43"/>
            </a:xfrm>
            <a:custGeom>
              <a:avLst/>
              <a:gdLst>
                <a:gd name="T0" fmla="*/ 0 w 235"/>
                <a:gd name="T1" fmla="*/ 0 h 258"/>
                <a:gd name="T2" fmla="*/ 0 w 235"/>
                <a:gd name="T3" fmla="*/ 0 h 258"/>
                <a:gd name="T4" fmla="*/ 0 w 235"/>
                <a:gd name="T5" fmla="*/ 0 h 258"/>
                <a:gd name="T6" fmla="*/ 0 w 235"/>
                <a:gd name="T7" fmla="*/ 0 h 258"/>
                <a:gd name="T8" fmla="*/ 0 60000 65536"/>
                <a:gd name="T9" fmla="*/ 0 60000 65536"/>
                <a:gd name="T10" fmla="*/ 0 60000 65536"/>
                <a:gd name="T11" fmla="*/ 0 60000 65536"/>
                <a:gd name="T12" fmla="*/ 0 w 235"/>
                <a:gd name="T13" fmla="*/ 0 h 258"/>
                <a:gd name="T14" fmla="*/ 235 w 235"/>
                <a:gd name="T15" fmla="*/ 258 h 258"/>
              </a:gdLst>
              <a:ahLst/>
              <a:cxnLst>
                <a:cxn ang="T8">
                  <a:pos x="T0" y="T1"/>
                </a:cxn>
                <a:cxn ang="T9">
                  <a:pos x="T2" y="T3"/>
                </a:cxn>
                <a:cxn ang="T10">
                  <a:pos x="T4" y="T5"/>
                </a:cxn>
                <a:cxn ang="T11">
                  <a:pos x="T6" y="T7"/>
                </a:cxn>
              </a:cxnLst>
              <a:rect l="T12" t="T13" r="T14" b="T15"/>
              <a:pathLst>
                <a:path w="235" h="258">
                  <a:moveTo>
                    <a:pt x="235" y="0"/>
                  </a:moveTo>
                  <a:lnTo>
                    <a:pt x="24" y="258"/>
                  </a:lnTo>
                  <a:lnTo>
                    <a:pt x="0" y="235"/>
                  </a:lnTo>
                  <a:lnTo>
                    <a:pt x="235" y="0"/>
                  </a:lnTo>
                  <a:close/>
                </a:path>
              </a:pathLst>
            </a:custGeom>
            <a:solidFill>
              <a:srgbClr val="000000"/>
            </a:solidFill>
            <a:ln w="9525">
              <a:solidFill>
                <a:schemeClr val="tx1"/>
              </a:solidFill>
              <a:round/>
              <a:headEnd/>
              <a:tailEnd/>
            </a:ln>
          </p:spPr>
          <p:txBody>
            <a:bodyPr/>
            <a:lstStyle/>
            <a:p>
              <a:endParaRPr lang="en-US"/>
            </a:p>
          </p:txBody>
        </p:sp>
        <p:sp>
          <p:nvSpPr>
            <p:cNvPr id="43493" name="Freeform 459"/>
            <p:cNvSpPr>
              <a:spLocks/>
            </p:cNvSpPr>
            <p:nvPr/>
          </p:nvSpPr>
          <p:spPr bwMode="auto">
            <a:xfrm>
              <a:off x="1894" y="1580"/>
              <a:ext cx="43" cy="43"/>
            </a:xfrm>
            <a:custGeom>
              <a:avLst/>
              <a:gdLst>
                <a:gd name="T0" fmla="*/ 0 w 259"/>
                <a:gd name="T1" fmla="*/ 0 h 258"/>
                <a:gd name="T2" fmla="*/ 0 w 259"/>
                <a:gd name="T3" fmla="*/ 0 h 258"/>
                <a:gd name="T4" fmla="*/ 0 w 259"/>
                <a:gd name="T5" fmla="*/ 0 h 258"/>
                <a:gd name="T6" fmla="*/ 0 w 259"/>
                <a:gd name="T7" fmla="*/ 0 h 258"/>
                <a:gd name="T8" fmla="*/ 0 w 259"/>
                <a:gd name="T9" fmla="*/ 0 h 258"/>
                <a:gd name="T10" fmla="*/ 0 60000 65536"/>
                <a:gd name="T11" fmla="*/ 0 60000 65536"/>
                <a:gd name="T12" fmla="*/ 0 60000 65536"/>
                <a:gd name="T13" fmla="*/ 0 60000 65536"/>
                <a:gd name="T14" fmla="*/ 0 60000 65536"/>
                <a:gd name="T15" fmla="*/ 0 w 259"/>
                <a:gd name="T16" fmla="*/ 0 h 258"/>
                <a:gd name="T17" fmla="*/ 259 w 259"/>
                <a:gd name="T18" fmla="*/ 258 h 258"/>
              </a:gdLst>
              <a:ahLst/>
              <a:cxnLst>
                <a:cxn ang="T10">
                  <a:pos x="T0" y="T1"/>
                </a:cxn>
                <a:cxn ang="T11">
                  <a:pos x="T2" y="T3"/>
                </a:cxn>
                <a:cxn ang="T12">
                  <a:pos x="T4" y="T5"/>
                </a:cxn>
                <a:cxn ang="T13">
                  <a:pos x="T6" y="T7"/>
                </a:cxn>
                <a:cxn ang="T14">
                  <a:pos x="T8" y="T9"/>
                </a:cxn>
              </a:cxnLst>
              <a:rect l="T15" t="T16" r="T17" b="T18"/>
              <a:pathLst>
                <a:path w="259" h="258">
                  <a:moveTo>
                    <a:pt x="259" y="24"/>
                  </a:moveTo>
                  <a:lnTo>
                    <a:pt x="235" y="0"/>
                  </a:lnTo>
                  <a:lnTo>
                    <a:pt x="0" y="235"/>
                  </a:lnTo>
                  <a:lnTo>
                    <a:pt x="24" y="258"/>
                  </a:lnTo>
                  <a:lnTo>
                    <a:pt x="259" y="2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0" name="Group 1070"/>
          <p:cNvGrpSpPr>
            <a:grpSpLocks/>
          </p:cNvGrpSpPr>
          <p:nvPr/>
        </p:nvGrpSpPr>
        <p:grpSpPr bwMode="auto">
          <a:xfrm rot="2393507">
            <a:off x="1631361" y="3842821"/>
            <a:ext cx="565150" cy="569913"/>
            <a:chOff x="924" y="2383"/>
            <a:chExt cx="356" cy="359"/>
          </a:xfrm>
        </p:grpSpPr>
        <p:sp>
          <p:nvSpPr>
            <p:cNvPr id="43414" name="Freeform 319"/>
            <p:cNvSpPr>
              <a:spLocks/>
            </p:cNvSpPr>
            <p:nvPr/>
          </p:nvSpPr>
          <p:spPr bwMode="auto">
            <a:xfrm rot="-2380866">
              <a:off x="979" y="2534"/>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81" y="1242"/>
                  </a:moveTo>
                  <a:lnTo>
                    <a:pt x="1498" y="1222"/>
                  </a:lnTo>
                  <a:lnTo>
                    <a:pt x="0" y="0"/>
                  </a:lnTo>
                  <a:lnTo>
                    <a:pt x="1481"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15" name="Freeform 320"/>
            <p:cNvSpPr>
              <a:spLocks/>
            </p:cNvSpPr>
            <p:nvPr/>
          </p:nvSpPr>
          <p:spPr bwMode="auto">
            <a:xfrm rot="-2380866">
              <a:off x="976" y="2531"/>
              <a:ext cx="249" cy="207"/>
            </a:xfrm>
            <a:custGeom>
              <a:avLst/>
              <a:gdLst>
                <a:gd name="T0" fmla="*/ 0 w 1498"/>
                <a:gd name="T1" fmla="*/ 0 h 1242"/>
                <a:gd name="T2" fmla="*/ 0 w 1498"/>
                <a:gd name="T3" fmla="*/ 0 h 1242"/>
                <a:gd name="T4" fmla="*/ 0 w 1498"/>
                <a:gd name="T5" fmla="*/ 0 h 1242"/>
                <a:gd name="T6" fmla="*/ 0 w 1498"/>
                <a:gd name="T7" fmla="*/ 0 h 1242"/>
                <a:gd name="T8" fmla="*/ 0 60000 65536"/>
                <a:gd name="T9" fmla="*/ 0 60000 65536"/>
                <a:gd name="T10" fmla="*/ 0 60000 65536"/>
                <a:gd name="T11" fmla="*/ 0 60000 65536"/>
                <a:gd name="T12" fmla="*/ 0 w 1498"/>
                <a:gd name="T13" fmla="*/ 0 h 1242"/>
                <a:gd name="T14" fmla="*/ 1498 w 1498"/>
                <a:gd name="T15" fmla="*/ 1242 h 1242"/>
              </a:gdLst>
              <a:ahLst/>
              <a:cxnLst>
                <a:cxn ang="T8">
                  <a:pos x="T0" y="T1"/>
                </a:cxn>
                <a:cxn ang="T9">
                  <a:pos x="T2" y="T3"/>
                </a:cxn>
                <a:cxn ang="T10">
                  <a:pos x="T4" y="T5"/>
                </a:cxn>
                <a:cxn ang="T11">
                  <a:pos x="T6" y="T7"/>
                </a:cxn>
              </a:cxnLst>
              <a:rect l="T12" t="T13" r="T14" b="T15"/>
              <a:pathLst>
                <a:path w="1498" h="1242">
                  <a:moveTo>
                    <a:pt x="1498" y="1242"/>
                  </a:moveTo>
                  <a:lnTo>
                    <a:pt x="0" y="20"/>
                  </a:lnTo>
                  <a:lnTo>
                    <a:pt x="17" y="0"/>
                  </a:lnTo>
                  <a:lnTo>
                    <a:pt x="1498"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16" name="Freeform 321"/>
            <p:cNvSpPr>
              <a:spLocks/>
            </p:cNvSpPr>
            <p:nvPr/>
          </p:nvSpPr>
          <p:spPr bwMode="auto">
            <a:xfrm rot="-2380866">
              <a:off x="978" y="2531"/>
              <a:ext cx="249" cy="211"/>
            </a:xfrm>
            <a:custGeom>
              <a:avLst/>
              <a:gdLst>
                <a:gd name="T0" fmla="*/ 0 w 1498"/>
                <a:gd name="T1" fmla="*/ 0 h 1262"/>
                <a:gd name="T2" fmla="*/ 0 w 1498"/>
                <a:gd name="T3" fmla="*/ 0 h 1262"/>
                <a:gd name="T4" fmla="*/ 0 w 1498"/>
                <a:gd name="T5" fmla="*/ 0 h 1262"/>
                <a:gd name="T6" fmla="*/ 0 w 1498"/>
                <a:gd name="T7" fmla="*/ 0 h 1262"/>
                <a:gd name="T8" fmla="*/ 0 w 1498"/>
                <a:gd name="T9" fmla="*/ 0 h 1262"/>
                <a:gd name="T10" fmla="*/ 0 60000 65536"/>
                <a:gd name="T11" fmla="*/ 0 60000 65536"/>
                <a:gd name="T12" fmla="*/ 0 60000 65536"/>
                <a:gd name="T13" fmla="*/ 0 60000 65536"/>
                <a:gd name="T14" fmla="*/ 0 60000 65536"/>
                <a:gd name="T15" fmla="*/ 0 w 1498"/>
                <a:gd name="T16" fmla="*/ 0 h 1262"/>
                <a:gd name="T17" fmla="*/ 1498 w 1498"/>
                <a:gd name="T18" fmla="*/ 1262 h 1262"/>
              </a:gdLst>
              <a:ahLst/>
              <a:cxnLst>
                <a:cxn ang="T10">
                  <a:pos x="T0" y="T1"/>
                </a:cxn>
                <a:cxn ang="T11">
                  <a:pos x="T2" y="T3"/>
                </a:cxn>
                <a:cxn ang="T12">
                  <a:pos x="T4" y="T5"/>
                </a:cxn>
                <a:cxn ang="T13">
                  <a:pos x="T6" y="T7"/>
                </a:cxn>
                <a:cxn ang="T14">
                  <a:pos x="T8" y="T9"/>
                </a:cxn>
              </a:cxnLst>
              <a:rect l="T15" t="T16" r="T17" b="T18"/>
              <a:pathLst>
                <a:path w="1498" h="1262">
                  <a:moveTo>
                    <a:pt x="1481" y="1262"/>
                  </a:moveTo>
                  <a:lnTo>
                    <a:pt x="1498" y="1242"/>
                  </a:lnTo>
                  <a:lnTo>
                    <a:pt x="17" y="0"/>
                  </a:lnTo>
                  <a:lnTo>
                    <a:pt x="0" y="20"/>
                  </a:lnTo>
                  <a:lnTo>
                    <a:pt x="1481" y="126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7" name="Freeform 322"/>
            <p:cNvSpPr>
              <a:spLocks/>
            </p:cNvSpPr>
            <p:nvPr/>
          </p:nvSpPr>
          <p:spPr bwMode="auto">
            <a:xfrm rot="-2380866">
              <a:off x="1092" y="2516"/>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3418" name="Freeform 323"/>
            <p:cNvSpPr>
              <a:spLocks/>
            </p:cNvSpPr>
            <p:nvPr/>
          </p:nvSpPr>
          <p:spPr bwMode="auto">
            <a:xfrm rot="-2380866">
              <a:off x="1091" y="2517"/>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3419" name="Freeform 324"/>
            <p:cNvSpPr>
              <a:spLocks/>
            </p:cNvSpPr>
            <p:nvPr/>
          </p:nvSpPr>
          <p:spPr bwMode="auto">
            <a:xfrm rot="-2380866">
              <a:off x="1091" y="2517"/>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0" name="Freeform 325"/>
            <p:cNvSpPr>
              <a:spLocks/>
            </p:cNvSpPr>
            <p:nvPr/>
          </p:nvSpPr>
          <p:spPr bwMode="auto">
            <a:xfrm rot="-2380866">
              <a:off x="1157" y="2516"/>
              <a:ext cx="86"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9"/>
                  </a:moveTo>
                  <a:lnTo>
                    <a:pt x="510" y="0"/>
                  </a:lnTo>
                  <a:lnTo>
                    <a:pt x="0" y="629"/>
                  </a:lnTo>
                  <a:lnTo>
                    <a:pt x="5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21" name="Freeform 326"/>
            <p:cNvSpPr>
              <a:spLocks/>
            </p:cNvSpPr>
            <p:nvPr/>
          </p:nvSpPr>
          <p:spPr bwMode="auto">
            <a:xfrm rot="-2380866">
              <a:off x="1155" y="2517"/>
              <a:ext cx="87" cy="105"/>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520" y="0"/>
                  </a:moveTo>
                  <a:lnTo>
                    <a:pt x="10" y="629"/>
                  </a:lnTo>
                  <a:lnTo>
                    <a:pt x="0" y="621"/>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22" name="Freeform 327"/>
            <p:cNvSpPr>
              <a:spLocks/>
            </p:cNvSpPr>
            <p:nvPr/>
          </p:nvSpPr>
          <p:spPr bwMode="auto">
            <a:xfrm rot="-2380866">
              <a:off x="1155" y="2517"/>
              <a:ext cx="88" cy="105"/>
            </a:xfrm>
            <a:custGeom>
              <a:avLst/>
              <a:gdLst>
                <a:gd name="T0" fmla="*/ 0 w 530"/>
                <a:gd name="T1" fmla="*/ 0 h 629"/>
                <a:gd name="T2" fmla="*/ 0 w 530"/>
                <a:gd name="T3" fmla="*/ 0 h 629"/>
                <a:gd name="T4" fmla="*/ 0 w 530"/>
                <a:gd name="T5" fmla="*/ 0 h 629"/>
                <a:gd name="T6" fmla="*/ 0 w 530"/>
                <a:gd name="T7" fmla="*/ 0 h 629"/>
                <a:gd name="T8" fmla="*/ 0 w 530"/>
                <a:gd name="T9" fmla="*/ 0 h 629"/>
                <a:gd name="T10" fmla="*/ 0 60000 65536"/>
                <a:gd name="T11" fmla="*/ 0 60000 65536"/>
                <a:gd name="T12" fmla="*/ 0 60000 65536"/>
                <a:gd name="T13" fmla="*/ 0 60000 65536"/>
                <a:gd name="T14" fmla="*/ 0 60000 65536"/>
                <a:gd name="T15" fmla="*/ 0 w 530"/>
                <a:gd name="T16" fmla="*/ 0 h 629"/>
                <a:gd name="T17" fmla="*/ 530 w 530"/>
                <a:gd name="T18" fmla="*/ 629 h 629"/>
              </a:gdLst>
              <a:ahLst/>
              <a:cxnLst>
                <a:cxn ang="T10">
                  <a:pos x="T0" y="T1"/>
                </a:cxn>
                <a:cxn ang="T11">
                  <a:pos x="T2" y="T3"/>
                </a:cxn>
                <a:cxn ang="T12">
                  <a:pos x="T4" y="T5"/>
                </a:cxn>
                <a:cxn ang="T13">
                  <a:pos x="T6" y="T7"/>
                </a:cxn>
                <a:cxn ang="T14">
                  <a:pos x="T8" y="T9"/>
                </a:cxn>
              </a:cxnLst>
              <a:rect l="T15" t="T16" r="T17" b="T18"/>
              <a:pathLst>
                <a:path w="530" h="629">
                  <a:moveTo>
                    <a:pt x="530" y="9"/>
                  </a:moveTo>
                  <a:lnTo>
                    <a:pt x="520" y="0"/>
                  </a:lnTo>
                  <a:lnTo>
                    <a:pt x="0" y="621"/>
                  </a:lnTo>
                  <a:lnTo>
                    <a:pt x="10" y="629"/>
                  </a:lnTo>
                  <a:lnTo>
                    <a:pt x="530" y="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3" name="Freeform 328"/>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solidFill>
              <a:srgbClr val="000000"/>
            </a:solidFill>
            <a:ln w="9525">
              <a:solidFill>
                <a:schemeClr val="tx1"/>
              </a:solidFill>
              <a:round/>
              <a:headEnd/>
              <a:tailEnd/>
            </a:ln>
          </p:spPr>
          <p:txBody>
            <a:bodyPr/>
            <a:lstStyle/>
            <a:p>
              <a:endParaRPr lang="en-US"/>
            </a:p>
          </p:txBody>
        </p:sp>
        <p:sp>
          <p:nvSpPr>
            <p:cNvPr id="43424" name="Freeform 329"/>
            <p:cNvSpPr>
              <a:spLocks/>
            </p:cNvSpPr>
            <p:nvPr/>
          </p:nvSpPr>
          <p:spPr bwMode="auto">
            <a:xfrm rot="-2380866">
              <a:off x="1130" y="2469"/>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0" y="159"/>
                  </a:moveTo>
                  <a:lnTo>
                    <a:pt x="38" y="270"/>
                  </a:lnTo>
                  <a:lnTo>
                    <a:pt x="133"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5" name="Freeform 330"/>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3426" name="Freeform 331"/>
            <p:cNvSpPr>
              <a:spLocks/>
            </p:cNvSpPr>
            <p:nvPr/>
          </p:nvSpPr>
          <p:spPr bwMode="auto">
            <a:xfrm rot="-2380866">
              <a:off x="1107" y="2477"/>
              <a:ext cx="41"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7" y="159"/>
                  </a:moveTo>
                  <a:lnTo>
                    <a:pt x="0" y="142"/>
                  </a:lnTo>
                  <a:lnTo>
                    <a:pt x="250"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7" name="Freeform 332"/>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3428" name="Freeform 333"/>
            <p:cNvSpPr>
              <a:spLocks/>
            </p:cNvSpPr>
            <p:nvPr/>
          </p:nvSpPr>
          <p:spPr bwMode="auto">
            <a:xfrm rot="-2380866">
              <a:off x="1194" y="2469"/>
              <a:ext cx="23"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9" name="Freeform 334"/>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3430" name="Freeform 335"/>
            <p:cNvSpPr>
              <a:spLocks/>
            </p:cNvSpPr>
            <p:nvPr/>
          </p:nvSpPr>
          <p:spPr bwMode="auto">
            <a:xfrm rot="-2380866">
              <a:off x="1171" y="2478"/>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431" name="Group 460"/>
            <p:cNvGrpSpPr>
              <a:grpSpLocks/>
            </p:cNvGrpSpPr>
            <p:nvPr/>
          </p:nvGrpSpPr>
          <p:grpSpPr bwMode="auto">
            <a:xfrm rot="-2380866">
              <a:off x="924" y="2383"/>
              <a:ext cx="356" cy="338"/>
              <a:chOff x="1096" y="2382"/>
              <a:chExt cx="356" cy="338"/>
            </a:xfrm>
          </p:grpSpPr>
          <p:sp>
            <p:nvSpPr>
              <p:cNvPr id="43432" name="Freeform 461"/>
              <p:cNvSpPr>
                <a:spLocks/>
              </p:cNvSpPr>
              <p:nvPr/>
            </p:nvSpPr>
            <p:spPr bwMode="auto">
              <a:xfrm>
                <a:off x="1146"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w="9525">
                <a:solidFill>
                  <a:schemeClr val="tx1"/>
                </a:solidFill>
                <a:round/>
                <a:headEnd/>
                <a:tailEnd/>
              </a:ln>
            </p:spPr>
            <p:txBody>
              <a:bodyPr/>
              <a:lstStyle/>
              <a:p>
                <a:endParaRPr lang="en-US"/>
              </a:p>
            </p:txBody>
          </p:sp>
          <p:sp>
            <p:nvSpPr>
              <p:cNvPr id="43433" name="Freeform 462"/>
              <p:cNvSpPr>
                <a:spLocks/>
              </p:cNvSpPr>
              <p:nvPr/>
            </p:nvSpPr>
            <p:spPr bwMode="auto">
              <a:xfrm>
                <a:off x="1145" y="244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3434" name="Freeform 463"/>
              <p:cNvSpPr>
                <a:spLocks/>
              </p:cNvSpPr>
              <p:nvPr/>
            </p:nvSpPr>
            <p:spPr bwMode="auto">
              <a:xfrm>
                <a:off x="1145" y="2449"/>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10"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35" name="Freeform 464"/>
              <p:cNvSpPr>
                <a:spLocks/>
              </p:cNvSpPr>
              <p:nvPr/>
            </p:nvSpPr>
            <p:spPr bwMode="auto">
              <a:xfrm>
                <a:off x="1097" y="2408"/>
                <a:ext cx="87" cy="105"/>
              </a:xfrm>
              <a:custGeom>
                <a:avLst/>
                <a:gdLst>
                  <a:gd name="T0" fmla="*/ 0 w 522"/>
                  <a:gd name="T1" fmla="*/ 0 h 628"/>
                  <a:gd name="T2" fmla="*/ 0 w 522"/>
                  <a:gd name="T3" fmla="*/ 0 h 628"/>
                  <a:gd name="T4" fmla="*/ 0 w 522"/>
                  <a:gd name="T5" fmla="*/ 0 h 628"/>
                  <a:gd name="T6" fmla="*/ 0 w 522"/>
                  <a:gd name="T7" fmla="*/ 0 h 628"/>
                  <a:gd name="T8" fmla="*/ 0 60000 65536"/>
                  <a:gd name="T9" fmla="*/ 0 60000 65536"/>
                  <a:gd name="T10" fmla="*/ 0 60000 65536"/>
                  <a:gd name="T11" fmla="*/ 0 60000 65536"/>
                  <a:gd name="T12" fmla="*/ 0 w 522"/>
                  <a:gd name="T13" fmla="*/ 0 h 628"/>
                  <a:gd name="T14" fmla="*/ 522 w 522"/>
                  <a:gd name="T15" fmla="*/ 628 h 628"/>
                </a:gdLst>
                <a:ahLst/>
                <a:cxnLst>
                  <a:cxn ang="T8">
                    <a:pos x="T0" y="T1"/>
                  </a:cxn>
                  <a:cxn ang="T9">
                    <a:pos x="T2" y="T3"/>
                  </a:cxn>
                  <a:cxn ang="T10">
                    <a:pos x="T4" y="T5"/>
                  </a:cxn>
                  <a:cxn ang="T11">
                    <a:pos x="T6" y="T7"/>
                  </a:cxn>
                </a:cxnLst>
                <a:rect l="T12" t="T13" r="T14" b="T15"/>
                <a:pathLst>
                  <a:path w="522" h="628">
                    <a:moveTo>
                      <a:pt x="522" y="8"/>
                    </a:moveTo>
                    <a:lnTo>
                      <a:pt x="512" y="0"/>
                    </a:lnTo>
                    <a:lnTo>
                      <a:pt x="0" y="628"/>
                    </a:lnTo>
                    <a:lnTo>
                      <a:pt x="52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36" name="Freeform 465"/>
              <p:cNvSpPr>
                <a:spLocks/>
              </p:cNvSpPr>
              <p:nvPr/>
            </p:nvSpPr>
            <p:spPr bwMode="auto">
              <a:xfrm>
                <a:off x="1096" y="2408"/>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9" y="628"/>
                    </a:lnTo>
                    <a:lnTo>
                      <a:pt x="0" y="620"/>
                    </a:lnTo>
                    <a:lnTo>
                      <a:pt x="5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37" name="Freeform 466"/>
              <p:cNvSpPr>
                <a:spLocks/>
              </p:cNvSpPr>
              <p:nvPr/>
            </p:nvSpPr>
            <p:spPr bwMode="auto">
              <a:xfrm>
                <a:off x="1096" y="2408"/>
                <a:ext cx="88" cy="105"/>
              </a:xfrm>
              <a:custGeom>
                <a:avLst/>
                <a:gdLst>
                  <a:gd name="T0" fmla="*/ 0 w 531"/>
                  <a:gd name="T1" fmla="*/ 0 h 628"/>
                  <a:gd name="T2" fmla="*/ 0 w 531"/>
                  <a:gd name="T3" fmla="*/ 0 h 628"/>
                  <a:gd name="T4" fmla="*/ 0 w 531"/>
                  <a:gd name="T5" fmla="*/ 0 h 628"/>
                  <a:gd name="T6" fmla="*/ 0 w 531"/>
                  <a:gd name="T7" fmla="*/ 0 h 628"/>
                  <a:gd name="T8" fmla="*/ 0 w 531"/>
                  <a:gd name="T9" fmla="*/ 0 h 628"/>
                  <a:gd name="T10" fmla="*/ 0 60000 65536"/>
                  <a:gd name="T11" fmla="*/ 0 60000 65536"/>
                  <a:gd name="T12" fmla="*/ 0 60000 65536"/>
                  <a:gd name="T13" fmla="*/ 0 60000 65536"/>
                  <a:gd name="T14" fmla="*/ 0 60000 65536"/>
                  <a:gd name="T15" fmla="*/ 0 w 531"/>
                  <a:gd name="T16" fmla="*/ 0 h 628"/>
                  <a:gd name="T17" fmla="*/ 531 w 531"/>
                  <a:gd name="T18" fmla="*/ 628 h 628"/>
                </a:gdLst>
                <a:ahLst/>
                <a:cxnLst>
                  <a:cxn ang="T10">
                    <a:pos x="T0" y="T1"/>
                  </a:cxn>
                  <a:cxn ang="T11">
                    <a:pos x="T2" y="T3"/>
                  </a:cxn>
                  <a:cxn ang="T12">
                    <a:pos x="T4" y="T5"/>
                  </a:cxn>
                  <a:cxn ang="T13">
                    <a:pos x="T6" y="T7"/>
                  </a:cxn>
                  <a:cxn ang="T14">
                    <a:pos x="T8" y="T9"/>
                  </a:cxn>
                </a:cxnLst>
                <a:rect l="T15" t="T16" r="T17" b="T18"/>
                <a:pathLst>
                  <a:path w="531" h="628">
                    <a:moveTo>
                      <a:pt x="531" y="8"/>
                    </a:moveTo>
                    <a:lnTo>
                      <a:pt x="521" y="0"/>
                    </a:lnTo>
                    <a:lnTo>
                      <a:pt x="0" y="620"/>
                    </a:lnTo>
                    <a:lnTo>
                      <a:pt x="9" y="628"/>
                    </a:lnTo>
                    <a:lnTo>
                      <a:pt x="531"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38" name="Freeform 467"/>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solidFill>
                <a:srgbClr val="000000"/>
              </a:solidFill>
              <a:ln w="9525">
                <a:solidFill>
                  <a:schemeClr val="tx1"/>
                </a:solidFill>
                <a:round/>
                <a:headEnd/>
                <a:tailEnd/>
              </a:ln>
            </p:spPr>
            <p:txBody>
              <a:bodyPr/>
              <a:lstStyle/>
              <a:p>
                <a:endParaRPr lang="en-US"/>
              </a:p>
            </p:txBody>
          </p:sp>
          <p:sp>
            <p:nvSpPr>
              <p:cNvPr id="43439" name="Freeform 468"/>
              <p:cNvSpPr>
                <a:spLocks/>
              </p:cNvSpPr>
              <p:nvPr/>
            </p:nvSpPr>
            <p:spPr bwMode="auto">
              <a:xfrm>
                <a:off x="1213" y="2424"/>
                <a:ext cx="42" cy="26"/>
              </a:xfrm>
              <a:custGeom>
                <a:avLst/>
                <a:gdLst>
                  <a:gd name="T0" fmla="*/ 0 w 251"/>
                  <a:gd name="T1" fmla="*/ 0 h 159"/>
                  <a:gd name="T2" fmla="*/ 0 w 251"/>
                  <a:gd name="T3" fmla="*/ 0 h 159"/>
                  <a:gd name="T4" fmla="*/ 0 w 251"/>
                  <a:gd name="T5" fmla="*/ 0 h 159"/>
                  <a:gd name="T6" fmla="*/ 0 w 251"/>
                  <a:gd name="T7" fmla="*/ 0 h 159"/>
                  <a:gd name="T8" fmla="*/ 0 60000 65536"/>
                  <a:gd name="T9" fmla="*/ 0 60000 65536"/>
                  <a:gd name="T10" fmla="*/ 0 60000 65536"/>
                  <a:gd name="T11" fmla="*/ 0 60000 65536"/>
                  <a:gd name="T12" fmla="*/ 0 w 251"/>
                  <a:gd name="T13" fmla="*/ 0 h 159"/>
                  <a:gd name="T14" fmla="*/ 251 w 251"/>
                  <a:gd name="T15" fmla="*/ 159 h 159"/>
                </a:gdLst>
                <a:ahLst/>
                <a:cxnLst>
                  <a:cxn ang="T8">
                    <a:pos x="T0" y="T1"/>
                  </a:cxn>
                  <a:cxn ang="T9">
                    <a:pos x="T2" y="T3"/>
                  </a:cxn>
                  <a:cxn ang="T10">
                    <a:pos x="T4" y="T5"/>
                  </a:cxn>
                  <a:cxn ang="T11">
                    <a:pos x="T6" y="T7"/>
                  </a:cxn>
                </a:cxnLst>
                <a:rect l="T12" t="T13" r="T14" b="T15"/>
                <a:pathLst>
                  <a:path w="251" h="159">
                    <a:moveTo>
                      <a:pt x="117" y="159"/>
                    </a:moveTo>
                    <a:lnTo>
                      <a:pt x="0" y="142"/>
                    </a:lnTo>
                    <a:lnTo>
                      <a:pt x="251" y="0"/>
                    </a:lnTo>
                    <a:lnTo>
                      <a:pt x="117"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0" name="Freeform 469"/>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solidFill>
                <a:srgbClr val="000000"/>
              </a:solidFill>
              <a:ln w="9525">
                <a:solidFill>
                  <a:schemeClr val="tx1"/>
                </a:solidFill>
                <a:round/>
                <a:headEnd/>
                <a:tailEnd/>
              </a:ln>
            </p:spPr>
            <p:txBody>
              <a:bodyPr/>
              <a:lstStyle/>
              <a:p>
                <a:endParaRPr lang="en-US"/>
              </a:p>
            </p:txBody>
          </p:sp>
          <p:sp>
            <p:nvSpPr>
              <p:cNvPr id="43441" name="Freeform 470"/>
              <p:cNvSpPr>
                <a:spLocks/>
              </p:cNvSpPr>
              <p:nvPr/>
            </p:nvSpPr>
            <p:spPr bwMode="auto">
              <a:xfrm>
                <a:off x="1183" y="2382"/>
                <a:ext cx="22" cy="45"/>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0" y="160"/>
                    </a:moveTo>
                    <a:lnTo>
                      <a:pt x="37" y="271"/>
                    </a:lnTo>
                    <a:lnTo>
                      <a:pt x="133"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2" name="Freeform 471"/>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solidFill>
                <a:srgbClr val="000000"/>
              </a:solidFill>
              <a:ln w="9525">
                <a:solidFill>
                  <a:schemeClr val="tx1"/>
                </a:solidFill>
                <a:round/>
                <a:headEnd/>
                <a:tailEnd/>
              </a:ln>
            </p:spPr>
            <p:txBody>
              <a:bodyPr/>
              <a:lstStyle/>
              <a:p>
                <a:endParaRPr lang="en-US"/>
              </a:p>
            </p:txBody>
          </p:sp>
          <p:sp>
            <p:nvSpPr>
              <p:cNvPr id="43443" name="Freeform 472"/>
              <p:cNvSpPr>
                <a:spLocks/>
              </p:cNvSpPr>
              <p:nvPr/>
            </p:nvSpPr>
            <p:spPr bwMode="auto">
              <a:xfrm>
                <a:off x="1164" y="2382"/>
                <a:ext cx="41"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7" y="160"/>
                    </a:moveTo>
                    <a:lnTo>
                      <a:pt x="0" y="142"/>
                    </a:lnTo>
                    <a:lnTo>
                      <a:pt x="250" y="0"/>
                    </a:lnTo>
                    <a:lnTo>
                      <a:pt x="117"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4" name="Freeform 473"/>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3445" name="Freeform 474"/>
              <p:cNvSpPr>
                <a:spLocks/>
              </p:cNvSpPr>
              <p:nvPr/>
            </p:nvSpPr>
            <p:spPr bwMode="auto">
              <a:xfrm>
                <a:off x="1232" y="2424"/>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6" name="Freeform 475"/>
              <p:cNvSpPr>
                <a:spLocks/>
              </p:cNvSpPr>
              <p:nvPr/>
            </p:nvSpPr>
            <p:spPr bwMode="auto">
              <a:xfrm>
                <a:off x="1196" y="2491"/>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8"/>
                    </a:moveTo>
                    <a:lnTo>
                      <a:pt x="511" y="0"/>
                    </a:lnTo>
                    <a:lnTo>
                      <a:pt x="0" y="628"/>
                    </a:lnTo>
                    <a:lnTo>
                      <a:pt x="520" y="8"/>
                    </a:lnTo>
                    <a:close/>
                  </a:path>
                </a:pathLst>
              </a:custGeom>
              <a:solidFill>
                <a:srgbClr val="000000"/>
              </a:solidFill>
              <a:ln w="9525">
                <a:solidFill>
                  <a:schemeClr val="tx1"/>
                </a:solidFill>
                <a:round/>
                <a:headEnd/>
                <a:tailEnd/>
              </a:ln>
            </p:spPr>
            <p:txBody>
              <a:bodyPr/>
              <a:lstStyle/>
              <a:p>
                <a:endParaRPr lang="en-US"/>
              </a:p>
            </p:txBody>
          </p:sp>
          <p:sp>
            <p:nvSpPr>
              <p:cNvPr id="43447" name="Freeform 476"/>
              <p:cNvSpPr>
                <a:spLocks/>
              </p:cNvSpPr>
              <p:nvPr/>
            </p:nvSpPr>
            <p:spPr bwMode="auto">
              <a:xfrm>
                <a:off x="1194" y="2491"/>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0"/>
                    </a:moveTo>
                    <a:lnTo>
                      <a:pt x="10" y="628"/>
                    </a:lnTo>
                    <a:lnTo>
                      <a:pt x="0" y="620"/>
                    </a:lnTo>
                    <a:lnTo>
                      <a:pt x="521" y="0"/>
                    </a:lnTo>
                    <a:close/>
                  </a:path>
                </a:pathLst>
              </a:custGeom>
              <a:solidFill>
                <a:srgbClr val="000000"/>
              </a:solidFill>
              <a:ln w="9525">
                <a:solidFill>
                  <a:schemeClr val="tx1"/>
                </a:solidFill>
                <a:round/>
                <a:headEnd/>
                <a:tailEnd/>
              </a:ln>
            </p:spPr>
            <p:txBody>
              <a:bodyPr/>
              <a:lstStyle/>
              <a:p>
                <a:endParaRPr lang="en-US"/>
              </a:p>
            </p:txBody>
          </p:sp>
          <p:sp>
            <p:nvSpPr>
              <p:cNvPr id="43448" name="Freeform 477"/>
              <p:cNvSpPr>
                <a:spLocks/>
              </p:cNvSpPr>
              <p:nvPr/>
            </p:nvSpPr>
            <p:spPr bwMode="auto">
              <a:xfrm>
                <a:off x="1194" y="2491"/>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1" y="0"/>
                    </a:lnTo>
                    <a:lnTo>
                      <a:pt x="0" y="620"/>
                    </a:lnTo>
                    <a:lnTo>
                      <a:pt x="10"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9" name="Freeform 478"/>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solidFill>
                <a:srgbClr val="000000"/>
              </a:solidFill>
              <a:ln w="9525">
                <a:solidFill>
                  <a:schemeClr val="tx1"/>
                </a:solidFill>
                <a:round/>
                <a:headEnd/>
                <a:tailEnd/>
              </a:ln>
            </p:spPr>
            <p:txBody>
              <a:bodyPr/>
              <a:lstStyle/>
              <a:p>
                <a:endParaRPr lang="en-US"/>
              </a:p>
            </p:txBody>
          </p:sp>
          <p:sp>
            <p:nvSpPr>
              <p:cNvPr id="43450" name="Freeform 479"/>
              <p:cNvSpPr>
                <a:spLocks/>
              </p:cNvSpPr>
              <p:nvPr/>
            </p:nvSpPr>
            <p:spPr bwMode="auto">
              <a:xfrm>
                <a:off x="1262" y="2465"/>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16" y="160"/>
                    </a:moveTo>
                    <a:lnTo>
                      <a:pt x="0" y="142"/>
                    </a:lnTo>
                    <a:lnTo>
                      <a:pt x="250" y="0"/>
                    </a:lnTo>
                    <a:lnTo>
                      <a:pt x="116"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1" name="Freeform 480"/>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solidFill>
                <a:srgbClr val="000000"/>
              </a:solidFill>
              <a:ln w="9525">
                <a:solidFill>
                  <a:schemeClr val="tx1"/>
                </a:solidFill>
                <a:round/>
                <a:headEnd/>
                <a:tailEnd/>
              </a:ln>
            </p:spPr>
            <p:txBody>
              <a:bodyPr/>
              <a:lstStyle/>
              <a:p>
                <a:endParaRPr lang="en-US"/>
              </a:p>
            </p:txBody>
          </p:sp>
          <p:sp>
            <p:nvSpPr>
              <p:cNvPr id="43452" name="Freeform 481"/>
              <p:cNvSpPr>
                <a:spLocks/>
              </p:cNvSpPr>
              <p:nvPr/>
            </p:nvSpPr>
            <p:spPr bwMode="auto">
              <a:xfrm>
                <a:off x="1282" y="2465"/>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0" y="160"/>
                    </a:moveTo>
                    <a:lnTo>
                      <a:pt x="38" y="271"/>
                    </a:lnTo>
                    <a:lnTo>
                      <a:pt x="134" y="0"/>
                    </a:lnTo>
                    <a:lnTo>
                      <a:pt x="0" y="16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453" name="Group 482"/>
              <p:cNvGrpSpPr>
                <a:grpSpLocks/>
              </p:cNvGrpSpPr>
              <p:nvPr/>
            </p:nvGrpSpPr>
            <p:grpSpPr bwMode="auto">
              <a:xfrm>
                <a:off x="1342" y="2589"/>
                <a:ext cx="110" cy="131"/>
                <a:chOff x="1342" y="2589"/>
                <a:chExt cx="110" cy="131"/>
              </a:xfrm>
            </p:grpSpPr>
            <p:sp>
              <p:nvSpPr>
                <p:cNvPr id="43454" name="Freeform 483"/>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solidFill>
                  <a:srgbClr val="000000"/>
                </a:solidFill>
                <a:ln w="9525">
                  <a:solidFill>
                    <a:schemeClr val="tx1"/>
                  </a:solidFill>
                  <a:round/>
                  <a:headEnd/>
                  <a:tailEnd/>
                </a:ln>
              </p:spPr>
              <p:txBody>
                <a:bodyPr/>
                <a:lstStyle/>
                <a:p>
                  <a:endParaRPr lang="en-US"/>
                </a:p>
              </p:txBody>
            </p:sp>
            <p:sp>
              <p:nvSpPr>
                <p:cNvPr id="43455" name="Freeform 484"/>
                <p:cNvSpPr>
                  <a:spLocks/>
                </p:cNvSpPr>
                <p:nvPr/>
              </p:nvSpPr>
              <p:spPr bwMode="auto">
                <a:xfrm>
                  <a:off x="1430" y="2589"/>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0" y="159"/>
                      </a:moveTo>
                      <a:lnTo>
                        <a:pt x="37" y="270"/>
                      </a:lnTo>
                      <a:lnTo>
                        <a:pt x="134" y="0"/>
                      </a:lnTo>
                      <a:lnTo>
                        <a:pt x="0"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6" name="Freeform 485"/>
                <p:cNvSpPr>
                  <a:spLocks/>
                </p:cNvSpPr>
                <p:nvPr/>
              </p:nvSpPr>
              <p:spPr bwMode="auto">
                <a:xfrm>
                  <a:off x="1344" y="2615"/>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521" y="8"/>
                      </a:moveTo>
                      <a:lnTo>
                        <a:pt x="511" y="0"/>
                      </a:lnTo>
                      <a:lnTo>
                        <a:pt x="0" y="628"/>
                      </a:lnTo>
                      <a:lnTo>
                        <a:pt x="5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57" name="Freeform 486"/>
                <p:cNvSpPr>
                  <a:spLocks/>
                </p:cNvSpPr>
                <p:nvPr/>
              </p:nvSpPr>
              <p:spPr bwMode="auto">
                <a:xfrm>
                  <a:off x="1342" y="2615"/>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520" y="0"/>
                      </a:moveTo>
                      <a:lnTo>
                        <a:pt x="9" y="628"/>
                      </a:lnTo>
                      <a:lnTo>
                        <a:pt x="0" y="620"/>
                      </a:lnTo>
                      <a:lnTo>
                        <a:pt x="5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58" name="Freeform 487"/>
                <p:cNvSpPr>
                  <a:spLocks/>
                </p:cNvSpPr>
                <p:nvPr/>
              </p:nvSpPr>
              <p:spPr bwMode="auto">
                <a:xfrm>
                  <a:off x="1342" y="2615"/>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530" y="8"/>
                      </a:moveTo>
                      <a:lnTo>
                        <a:pt x="520" y="0"/>
                      </a:lnTo>
                      <a:lnTo>
                        <a:pt x="0" y="620"/>
                      </a:lnTo>
                      <a:lnTo>
                        <a:pt x="9" y="628"/>
                      </a:lnTo>
                      <a:lnTo>
                        <a:pt x="530" y="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9" name="Freeform 488"/>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solidFill>
                  <a:srgbClr val="000000"/>
                </a:solidFill>
                <a:ln w="9525">
                  <a:solidFill>
                    <a:schemeClr val="tx1"/>
                  </a:solidFill>
                  <a:round/>
                  <a:headEnd/>
                  <a:tailEnd/>
                </a:ln>
              </p:spPr>
              <p:txBody>
                <a:bodyPr/>
                <a:lstStyle/>
                <a:p>
                  <a:endParaRPr lang="en-US"/>
                </a:p>
              </p:txBody>
            </p:sp>
            <p:sp>
              <p:nvSpPr>
                <p:cNvPr id="43460" name="Freeform 489"/>
                <p:cNvSpPr>
                  <a:spLocks/>
                </p:cNvSpPr>
                <p:nvPr/>
              </p:nvSpPr>
              <p:spPr bwMode="auto">
                <a:xfrm>
                  <a:off x="1410" y="2589"/>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16" y="159"/>
                      </a:moveTo>
                      <a:lnTo>
                        <a:pt x="0" y="142"/>
                      </a:lnTo>
                      <a:lnTo>
                        <a:pt x="250" y="0"/>
                      </a:lnTo>
                      <a:lnTo>
                        <a:pt x="116" y="15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13" name="Group 703"/>
          <p:cNvGrpSpPr>
            <a:grpSpLocks/>
          </p:cNvGrpSpPr>
          <p:nvPr/>
        </p:nvGrpSpPr>
        <p:grpSpPr bwMode="auto">
          <a:xfrm rot="12641">
            <a:off x="2292678" y="3232486"/>
            <a:ext cx="665163" cy="31750"/>
            <a:chOff x="1503" y="1993"/>
            <a:chExt cx="419" cy="20"/>
          </a:xfrm>
        </p:grpSpPr>
        <p:sp>
          <p:nvSpPr>
            <p:cNvPr id="43395" name="Freeform 704"/>
            <p:cNvSpPr>
              <a:spLocks/>
            </p:cNvSpPr>
            <p:nvPr/>
          </p:nvSpPr>
          <p:spPr bwMode="auto">
            <a:xfrm>
              <a:off x="1664" y="2005"/>
              <a:ext cx="103"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360" y="0"/>
                  </a:moveTo>
                  <a:lnTo>
                    <a:pt x="619" y="43"/>
                  </a:lnTo>
                  <a:lnTo>
                    <a:pt x="0" y="0"/>
                  </a:lnTo>
                  <a:lnTo>
                    <a:pt x="360" y="0"/>
                  </a:lnTo>
                  <a:close/>
                </a:path>
              </a:pathLst>
            </a:custGeom>
            <a:solidFill>
              <a:srgbClr val="000000"/>
            </a:solidFill>
            <a:ln w="9525">
              <a:solidFill>
                <a:schemeClr val="tx1"/>
              </a:solidFill>
              <a:round/>
              <a:headEnd/>
              <a:tailEnd/>
            </a:ln>
          </p:spPr>
          <p:txBody>
            <a:bodyPr/>
            <a:lstStyle/>
            <a:p>
              <a:endParaRPr lang="en-US"/>
            </a:p>
          </p:txBody>
        </p:sp>
        <p:sp>
          <p:nvSpPr>
            <p:cNvPr id="43396" name="Freeform 705"/>
            <p:cNvSpPr>
              <a:spLocks/>
            </p:cNvSpPr>
            <p:nvPr/>
          </p:nvSpPr>
          <p:spPr bwMode="auto">
            <a:xfrm>
              <a:off x="1664" y="2005"/>
              <a:ext cx="103"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619" y="43"/>
                  </a:moveTo>
                  <a:lnTo>
                    <a:pt x="0" y="0"/>
                  </a:lnTo>
                  <a:lnTo>
                    <a:pt x="0" y="43"/>
                  </a:lnTo>
                  <a:lnTo>
                    <a:pt x="619" y="43"/>
                  </a:lnTo>
                  <a:close/>
                </a:path>
              </a:pathLst>
            </a:custGeom>
            <a:solidFill>
              <a:srgbClr val="000000"/>
            </a:solidFill>
            <a:ln w="9525">
              <a:solidFill>
                <a:schemeClr val="tx1"/>
              </a:solidFill>
              <a:round/>
              <a:headEnd/>
              <a:tailEnd/>
            </a:ln>
          </p:spPr>
          <p:txBody>
            <a:bodyPr/>
            <a:lstStyle/>
            <a:p>
              <a:endParaRPr lang="en-US"/>
            </a:p>
          </p:txBody>
        </p:sp>
        <p:sp>
          <p:nvSpPr>
            <p:cNvPr id="43397" name="Freeform 706"/>
            <p:cNvSpPr>
              <a:spLocks/>
            </p:cNvSpPr>
            <p:nvPr/>
          </p:nvSpPr>
          <p:spPr bwMode="auto">
            <a:xfrm>
              <a:off x="1664" y="2005"/>
              <a:ext cx="103" cy="7"/>
            </a:xfrm>
            <a:custGeom>
              <a:avLst/>
              <a:gdLst>
                <a:gd name="T0" fmla="*/ 0 w 619"/>
                <a:gd name="T1" fmla="*/ 0 h 43"/>
                <a:gd name="T2" fmla="*/ 0 w 619"/>
                <a:gd name="T3" fmla="*/ 0 h 43"/>
                <a:gd name="T4" fmla="*/ 0 w 619"/>
                <a:gd name="T5" fmla="*/ 0 h 43"/>
                <a:gd name="T6" fmla="*/ 0 w 619"/>
                <a:gd name="T7" fmla="*/ 0 h 43"/>
                <a:gd name="T8" fmla="*/ 0 w 619"/>
                <a:gd name="T9" fmla="*/ 0 h 43"/>
                <a:gd name="T10" fmla="*/ 0 60000 65536"/>
                <a:gd name="T11" fmla="*/ 0 60000 65536"/>
                <a:gd name="T12" fmla="*/ 0 60000 65536"/>
                <a:gd name="T13" fmla="*/ 0 60000 65536"/>
                <a:gd name="T14" fmla="*/ 0 60000 65536"/>
                <a:gd name="T15" fmla="*/ 0 w 619"/>
                <a:gd name="T16" fmla="*/ 0 h 43"/>
                <a:gd name="T17" fmla="*/ 619 w 619"/>
                <a:gd name="T18" fmla="*/ 43 h 43"/>
              </a:gdLst>
              <a:ahLst/>
              <a:cxnLst>
                <a:cxn ang="T10">
                  <a:pos x="T0" y="T1"/>
                </a:cxn>
                <a:cxn ang="T11">
                  <a:pos x="T2" y="T3"/>
                </a:cxn>
                <a:cxn ang="T12">
                  <a:pos x="T4" y="T5"/>
                </a:cxn>
                <a:cxn ang="T13">
                  <a:pos x="T6" y="T7"/>
                </a:cxn>
                <a:cxn ang="T14">
                  <a:pos x="T8" y="T9"/>
                </a:cxn>
              </a:cxnLst>
              <a:rect l="T15" t="T16" r="T17" b="T18"/>
              <a:pathLst>
                <a:path w="619" h="43">
                  <a:moveTo>
                    <a:pt x="360" y="0"/>
                  </a:moveTo>
                  <a:lnTo>
                    <a:pt x="619" y="43"/>
                  </a:lnTo>
                  <a:lnTo>
                    <a:pt x="0" y="43"/>
                  </a:lnTo>
                  <a:lnTo>
                    <a:pt x="0" y="0"/>
                  </a:lnTo>
                  <a:lnTo>
                    <a:pt x="36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98" name="Freeform 707"/>
            <p:cNvSpPr>
              <a:spLocks/>
            </p:cNvSpPr>
            <p:nvPr/>
          </p:nvSpPr>
          <p:spPr bwMode="auto">
            <a:xfrm>
              <a:off x="1717" y="1993"/>
              <a:ext cx="50" cy="19"/>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2" y="70"/>
                  </a:lnTo>
                  <a:lnTo>
                    <a:pt x="0" y="0"/>
                  </a:lnTo>
                  <a:close/>
                </a:path>
              </a:pathLst>
            </a:custGeom>
            <a:solidFill>
              <a:srgbClr val="000000"/>
            </a:solidFill>
            <a:ln w="9525">
              <a:solidFill>
                <a:schemeClr val="tx1"/>
              </a:solidFill>
              <a:round/>
              <a:headEnd/>
              <a:tailEnd/>
            </a:ln>
          </p:spPr>
          <p:txBody>
            <a:bodyPr/>
            <a:lstStyle/>
            <a:p>
              <a:endParaRPr lang="en-US"/>
            </a:p>
          </p:txBody>
        </p:sp>
        <p:sp>
          <p:nvSpPr>
            <p:cNvPr id="43399" name="Freeform 708"/>
            <p:cNvSpPr>
              <a:spLocks/>
            </p:cNvSpPr>
            <p:nvPr/>
          </p:nvSpPr>
          <p:spPr bwMode="auto">
            <a:xfrm>
              <a:off x="1717" y="1993"/>
              <a:ext cx="50" cy="19"/>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2" y="7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0" name="Freeform 709"/>
            <p:cNvSpPr>
              <a:spLocks/>
            </p:cNvSpPr>
            <p:nvPr/>
          </p:nvSpPr>
          <p:spPr bwMode="auto">
            <a:xfrm>
              <a:off x="1818" y="2005"/>
              <a:ext cx="104"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361" y="0"/>
                  </a:moveTo>
                  <a:lnTo>
                    <a:pt x="619" y="43"/>
                  </a:lnTo>
                  <a:lnTo>
                    <a:pt x="0" y="0"/>
                  </a:lnTo>
                  <a:lnTo>
                    <a:pt x="361" y="0"/>
                  </a:lnTo>
                  <a:close/>
                </a:path>
              </a:pathLst>
            </a:custGeom>
            <a:solidFill>
              <a:srgbClr val="000000"/>
            </a:solidFill>
            <a:ln w="9525">
              <a:solidFill>
                <a:schemeClr val="tx1"/>
              </a:solidFill>
              <a:round/>
              <a:headEnd/>
              <a:tailEnd/>
            </a:ln>
          </p:spPr>
          <p:txBody>
            <a:bodyPr/>
            <a:lstStyle/>
            <a:p>
              <a:endParaRPr lang="en-US"/>
            </a:p>
          </p:txBody>
        </p:sp>
        <p:sp>
          <p:nvSpPr>
            <p:cNvPr id="43401" name="Freeform 710"/>
            <p:cNvSpPr>
              <a:spLocks/>
            </p:cNvSpPr>
            <p:nvPr/>
          </p:nvSpPr>
          <p:spPr bwMode="auto">
            <a:xfrm>
              <a:off x="1818" y="2005"/>
              <a:ext cx="104"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619" y="43"/>
                  </a:moveTo>
                  <a:lnTo>
                    <a:pt x="0" y="0"/>
                  </a:lnTo>
                  <a:lnTo>
                    <a:pt x="0" y="43"/>
                  </a:lnTo>
                  <a:lnTo>
                    <a:pt x="619" y="43"/>
                  </a:lnTo>
                  <a:close/>
                </a:path>
              </a:pathLst>
            </a:custGeom>
            <a:solidFill>
              <a:srgbClr val="000000"/>
            </a:solidFill>
            <a:ln w="9525">
              <a:solidFill>
                <a:schemeClr val="tx1"/>
              </a:solidFill>
              <a:round/>
              <a:headEnd/>
              <a:tailEnd/>
            </a:ln>
          </p:spPr>
          <p:txBody>
            <a:bodyPr/>
            <a:lstStyle/>
            <a:p>
              <a:endParaRPr lang="en-US"/>
            </a:p>
          </p:txBody>
        </p:sp>
        <p:sp>
          <p:nvSpPr>
            <p:cNvPr id="43402" name="Freeform 711"/>
            <p:cNvSpPr>
              <a:spLocks/>
            </p:cNvSpPr>
            <p:nvPr/>
          </p:nvSpPr>
          <p:spPr bwMode="auto">
            <a:xfrm>
              <a:off x="1818" y="2005"/>
              <a:ext cx="104" cy="7"/>
            </a:xfrm>
            <a:custGeom>
              <a:avLst/>
              <a:gdLst>
                <a:gd name="T0" fmla="*/ 0 w 619"/>
                <a:gd name="T1" fmla="*/ 0 h 43"/>
                <a:gd name="T2" fmla="*/ 0 w 619"/>
                <a:gd name="T3" fmla="*/ 0 h 43"/>
                <a:gd name="T4" fmla="*/ 0 w 619"/>
                <a:gd name="T5" fmla="*/ 0 h 43"/>
                <a:gd name="T6" fmla="*/ 0 w 619"/>
                <a:gd name="T7" fmla="*/ 0 h 43"/>
                <a:gd name="T8" fmla="*/ 0 w 619"/>
                <a:gd name="T9" fmla="*/ 0 h 43"/>
                <a:gd name="T10" fmla="*/ 0 60000 65536"/>
                <a:gd name="T11" fmla="*/ 0 60000 65536"/>
                <a:gd name="T12" fmla="*/ 0 60000 65536"/>
                <a:gd name="T13" fmla="*/ 0 60000 65536"/>
                <a:gd name="T14" fmla="*/ 0 60000 65536"/>
                <a:gd name="T15" fmla="*/ 0 w 619"/>
                <a:gd name="T16" fmla="*/ 0 h 43"/>
                <a:gd name="T17" fmla="*/ 619 w 619"/>
                <a:gd name="T18" fmla="*/ 43 h 43"/>
              </a:gdLst>
              <a:ahLst/>
              <a:cxnLst>
                <a:cxn ang="T10">
                  <a:pos x="T0" y="T1"/>
                </a:cxn>
                <a:cxn ang="T11">
                  <a:pos x="T2" y="T3"/>
                </a:cxn>
                <a:cxn ang="T12">
                  <a:pos x="T4" y="T5"/>
                </a:cxn>
                <a:cxn ang="T13">
                  <a:pos x="T6" y="T7"/>
                </a:cxn>
                <a:cxn ang="T14">
                  <a:pos x="T8" y="T9"/>
                </a:cxn>
              </a:cxnLst>
              <a:rect l="T15" t="T16" r="T17" b="T18"/>
              <a:pathLst>
                <a:path w="619" h="43">
                  <a:moveTo>
                    <a:pt x="361" y="0"/>
                  </a:moveTo>
                  <a:lnTo>
                    <a:pt x="619" y="43"/>
                  </a:lnTo>
                  <a:lnTo>
                    <a:pt x="0" y="43"/>
                  </a:lnTo>
                  <a:lnTo>
                    <a:pt x="0" y="0"/>
                  </a:lnTo>
                  <a:lnTo>
                    <a:pt x="361"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3" name="Freeform 712"/>
            <p:cNvSpPr>
              <a:spLocks/>
            </p:cNvSpPr>
            <p:nvPr/>
          </p:nvSpPr>
          <p:spPr bwMode="auto">
            <a:xfrm>
              <a:off x="1871" y="1993"/>
              <a:ext cx="51" cy="19"/>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3" y="70"/>
                  </a:lnTo>
                  <a:lnTo>
                    <a:pt x="0" y="0"/>
                  </a:lnTo>
                  <a:close/>
                </a:path>
              </a:pathLst>
            </a:custGeom>
            <a:solidFill>
              <a:srgbClr val="000000"/>
            </a:solidFill>
            <a:ln w="9525">
              <a:solidFill>
                <a:schemeClr val="tx1"/>
              </a:solidFill>
              <a:round/>
              <a:headEnd/>
              <a:tailEnd/>
            </a:ln>
          </p:spPr>
          <p:txBody>
            <a:bodyPr/>
            <a:lstStyle/>
            <a:p>
              <a:endParaRPr lang="en-US"/>
            </a:p>
          </p:txBody>
        </p:sp>
        <p:sp>
          <p:nvSpPr>
            <p:cNvPr id="43404" name="Freeform 713"/>
            <p:cNvSpPr>
              <a:spLocks/>
            </p:cNvSpPr>
            <p:nvPr/>
          </p:nvSpPr>
          <p:spPr bwMode="auto">
            <a:xfrm>
              <a:off x="1871" y="1993"/>
              <a:ext cx="51" cy="19"/>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3" y="7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5" name="Freeform 714"/>
            <p:cNvSpPr>
              <a:spLocks/>
            </p:cNvSpPr>
            <p:nvPr/>
          </p:nvSpPr>
          <p:spPr bwMode="auto">
            <a:xfrm>
              <a:off x="1503" y="2006"/>
              <a:ext cx="103"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360" y="0"/>
                  </a:moveTo>
                  <a:lnTo>
                    <a:pt x="619" y="43"/>
                  </a:lnTo>
                  <a:lnTo>
                    <a:pt x="0" y="0"/>
                  </a:lnTo>
                  <a:lnTo>
                    <a:pt x="360" y="0"/>
                  </a:lnTo>
                  <a:close/>
                </a:path>
              </a:pathLst>
            </a:custGeom>
            <a:solidFill>
              <a:srgbClr val="000000"/>
            </a:solidFill>
            <a:ln w="9525">
              <a:solidFill>
                <a:schemeClr val="tx1"/>
              </a:solidFill>
              <a:round/>
              <a:headEnd/>
              <a:tailEnd/>
            </a:ln>
          </p:spPr>
          <p:txBody>
            <a:bodyPr/>
            <a:lstStyle/>
            <a:p>
              <a:endParaRPr lang="en-US"/>
            </a:p>
          </p:txBody>
        </p:sp>
        <p:sp>
          <p:nvSpPr>
            <p:cNvPr id="43406" name="Freeform 715"/>
            <p:cNvSpPr>
              <a:spLocks/>
            </p:cNvSpPr>
            <p:nvPr/>
          </p:nvSpPr>
          <p:spPr bwMode="auto">
            <a:xfrm>
              <a:off x="1503" y="2006"/>
              <a:ext cx="103" cy="7"/>
            </a:xfrm>
            <a:custGeom>
              <a:avLst/>
              <a:gdLst>
                <a:gd name="T0" fmla="*/ 0 w 619"/>
                <a:gd name="T1" fmla="*/ 0 h 43"/>
                <a:gd name="T2" fmla="*/ 0 w 619"/>
                <a:gd name="T3" fmla="*/ 0 h 43"/>
                <a:gd name="T4" fmla="*/ 0 w 619"/>
                <a:gd name="T5" fmla="*/ 0 h 43"/>
                <a:gd name="T6" fmla="*/ 0 w 619"/>
                <a:gd name="T7" fmla="*/ 0 h 43"/>
                <a:gd name="T8" fmla="*/ 0 60000 65536"/>
                <a:gd name="T9" fmla="*/ 0 60000 65536"/>
                <a:gd name="T10" fmla="*/ 0 60000 65536"/>
                <a:gd name="T11" fmla="*/ 0 60000 65536"/>
                <a:gd name="T12" fmla="*/ 0 w 619"/>
                <a:gd name="T13" fmla="*/ 0 h 43"/>
                <a:gd name="T14" fmla="*/ 619 w 619"/>
                <a:gd name="T15" fmla="*/ 43 h 43"/>
              </a:gdLst>
              <a:ahLst/>
              <a:cxnLst>
                <a:cxn ang="T8">
                  <a:pos x="T0" y="T1"/>
                </a:cxn>
                <a:cxn ang="T9">
                  <a:pos x="T2" y="T3"/>
                </a:cxn>
                <a:cxn ang="T10">
                  <a:pos x="T4" y="T5"/>
                </a:cxn>
                <a:cxn ang="T11">
                  <a:pos x="T6" y="T7"/>
                </a:cxn>
              </a:cxnLst>
              <a:rect l="T12" t="T13" r="T14" b="T15"/>
              <a:pathLst>
                <a:path w="619" h="43">
                  <a:moveTo>
                    <a:pt x="619" y="43"/>
                  </a:moveTo>
                  <a:lnTo>
                    <a:pt x="0" y="0"/>
                  </a:lnTo>
                  <a:lnTo>
                    <a:pt x="0" y="43"/>
                  </a:lnTo>
                  <a:lnTo>
                    <a:pt x="619" y="43"/>
                  </a:lnTo>
                  <a:close/>
                </a:path>
              </a:pathLst>
            </a:custGeom>
            <a:solidFill>
              <a:srgbClr val="000000"/>
            </a:solidFill>
            <a:ln w="9525">
              <a:solidFill>
                <a:schemeClr val="tx1"/>
              </a:solidFill>
              <a:round/>
              <a:headEnd/>
              <a:tailEnd/>
            </a:ln>
          </p:spPr>
          <p:txBody>
            <a:bodyPr/>
            <a:lstStyle/>
            <a:p>
              <a:endParaRPr lang="en-US"/>
            </a:p>
          </p:txBody>
        </p:sp>
        <p:sp>
          <p:nvSpPr>
            <p:cNvPr id="43407" name="Freeform 716"/>
            <p:cNvSpPr>
              <a:spLocks/>
            </p:cNvSpPr>
            <p:nvPr/>
          </p:nvSpPr>
          <p:spPr bwMode="auto">
            <a:xfrm>
              <a:off x="1503" y="2006"/>
              <a:ext cx="103" cy="7"/>
            </a:xfrm>
            <a:custGeom>
              <a:avLst/>
              <a:gdLst>
                <a:gd name="T0" fmla="*/ 0 w 619"/>
                <a:gd name="T1" fmla="*/ 0 h 43"/>
                <a:gd name="T2" fmla="*/ 0 w 619"/>
                <a:gd name="T3" fmla="*/ 0 h 43"/>
                <a:gd name="T4" fmla="*/ 0 w 619"/>
                <a:gd name="T5" fmla="*/ 0 h 43"/>
                <a:gd name="T6" fmla="*/ 0 w 619"/>
                <a:gd name="T7" fmla="*/ 0 h 43"/>
                <a:gd name="T8" fmla="*/ 0 w 619"/>
                <a:gd name="T9" fmla="*/ 0 h 43"/>
                <a:gd name="T10" fmla="*/ 0 60000 65536"/>
                <a:gd name="T11" fmla="*/ 0 60000 65536"/>
                <a:gd name="T12" fmla="*/ 0 60000 65536"/>
                <a:gd name="T13" fmla="*/ 0 60000 65536"/>
                <a:gd name="T14" fmla="*/ 0 60000 65536"/>
                <a:gd name="T15" fmla="*/ 0 w 619"/>
                <a:gd name="T16" fmla="*/ 0 h 43"/>
                <a:gd name="T17" fmla="*/ 619 w 619"/>
                <a:gd name="T18" fmla="*/ 43 h 43"/>
              </a:gdLst>
              <a:ahLst/>
              <a:cxnLst>
                <a:cxn ang="T10">
                  <a:pos x="T0" y="T1"/>
                </a:cxn>
                <a:cxn ang="T11">
                  <a:pos x="T2" y="T3"/>
                </a:cxn>
                <a:cxn ang="T12">
                  <a:pos x="T4" y="T5"/>
                </a:cxn>
                <a:cxn ang="T13">
                  <a:pos x="T6" y="T7"/>
                </a:cxn>
                <a:cxn ang="T14">
                  <a:pos x="T8" y="T9"/>
                </a:cxn>
              </a:cxnLst>
              <a:rect l="T15" t="T16" r="T17" b="T18"/>
              <a:pathLst>
                <a:path w="619" h="43">
                  <a:moveTo>
                    <a:pt x="360" y="0"/>
                  </a:moveTo>
                  <a:lnTo>
                    <a:pt x="619" y="43"/>
                  </a:lnTo>
                  <a:lnTo>
                    <a:pt x="0" y="43"/>
                  </a:lnTo>
                  <a:lnTo>
                    <a:pt x="0" y="0"/>
                  </a:lnTo>
                  <a:lnTo>
                    <a:pt x="36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8" name="Freeform 717"/>
            <p:cNvSpPr>
              <a:spLocks/>
            </p:cNvSpPr>
            <p:nvPr/>
          </p:nvSpPr>
          <p:spPr bwMode="auto">
            <a:xfrm>
              <a:off x="1555" y="1995"/>
              <a:ext cx="51" cy="18"/>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2" y="70"/>
                  </a:lnTo>
                  <a:lnTo>
                    <a:pt x="0" y="0"/>
                  </a:lnTo>
                  <a:close/>
                </a:path>
              </a:pathLst>
            </a:custGeom>
            <a:solidFill>
              <a:srgbClr val="000000"/>
            </a:solidFill>
            <a:ln w="9525">
              <a:solidFill>
                <a:schemeClr val="tx1"/>
              </a:solidFill>
              <a:round/>
              <a:headEnd/>
              <a:tailEnd/>
            </a:ln>
          </p:spPr>
          <p:txBody>
            <a:bodyPr/>
            <a:lstStyle/>
            <a:p>
              <a:endParaRPr lang="en-US"/>
            </a:p>
          </p:txBody>
        </p:sp>
        <p:sp>
          <p:nvSpPr>
            <p:cNvPr id="43409" name="Freeform 718"/>
            <p:cNvSpPr>
              <a:spLocks/>
            </p:cNvSpPr>
            <p:nvPr/>
          </p:nvSpPr>
          <p:spPr bwMode="auto">
            <a:xfrm>
              <a:off x="1555" y="1995"/>
              <a:ext cx="51" cy="18"/>
            </a:xfrm>
            <a:custGeom>
              <a:avLst/>
              <a:gdLst>
                <a:gd name="T0" fmla="*/ 0 w 301"/>
                <a:gd name="T1" fmla="*/ 0 h 113"/>
                <a:gd name="T2" fmla="*/ 0 w 301"/>
                <a:gd name="T3" fmla="*/ 0 h 113"/>
                <a:gd name="T4" fmla="*/ 0 w 301"/>
                <a:gd name="T5" fmla="*/ 0 h 113"/>
                <a:gd name="T6" fmla="*/ 0 w 301"/>
                <a:gd name="T7" fmla="*/ 0 h 113"/>
                <a:gd name="T8" fmla="*/ 0 60000 65536"/>
                <a:gd name="T9" fmla="*/ 0 60000 65536"/>
                <a:gd name="T10" fmla="*/ 0 60000 65536"/>
                <a:gd name="T11" fmla="*/ 0 60000 65536"/>
                <a:gd name="T12" fmla="*/ 0 w 301"/>
                <a:gd name="T13" fmla="*/ 0 h 113"/>
                <a:gd name="T14" fmla="*/ 301 w 301"/>
                <a:gd name="T15" fmla="*/ 113 h 113"/>
              </a:gdLst>
              <a:ahLst/>
              <a:cxnLst>
                <a:cxn ang="T8">
                  <a:pos x="T0" y="T1"/>
                </a:cxn>
                <a:cxn ang="T9">
                  <a:pos x="T2" y="T3"/>
                </a:cxn>
                <a:cxn ang="T10">
                  <a:pos x="T4" y="T5"/>
                </a:cxn>
                <a:cxn ang="T11">
                  <a:pos x="T6" y="T7"/>
                </a:cxn>
              </a:cxnLst>
              <a:rect l="T12" t="T13" r="T14" b="T15"/>
              <a:pathLst>
                <a:path w="301" h="113">
                  <a:moveTo>
                    <a:pt x="0" y="0"/>
                  </a:moveTo>
                  <a:lnTo>
                    <a:pt x="301" y="113"/>
                  </a:lnTo>
                  <a:lnTo>
                    <a:pt x="42" y="7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 name="Group 723"/>
          <p:cNvGrpSpPr>
            <a:grpSpLocks/>
          </p:cNvGrpSpPr>
          <p:nvPr/>
        </p:nvGrpSpPr>
        <p:grpSpPr bwMode="auto">
          <a:xfrm rot="12641">
            <a:off x="2281240" y="2834055"/>
            <a:ext cx="695325" cy="282575"/>
            <a:chOff x="1495" y="1742"/>
            <a:chExt cx="438" cy="178"/>
          </a:xfrm>
        </p:grpSpPr>
        <p:sp>
          <p:nvSpPr>
            <p:cNvPr id="43339" name="Freeform 724"/>
            <p:cNvSpPr>
              <a:spLocks/>
            </p:cNvSpPr>
            <p:nvPr/>
          </p:nvSpPr>
          <p:spPr bwMode="auto">
            <a:xfrm>
              <a:off x="1714"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0" y="216"/>
                  </a:moveTo>
                  <a:lnTo>
                    <a:pt x="104"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40" name="Freeform 725"/>
            <p:cNvSpPr>
              <a:spLocks/>
            </p:cNvSpPr>
            <p:nvPr/>
          </p:nvSpPr>
          <p:spPr bwMode="auto">
            <a:xfrm>
              <a:off x="1714"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0" y="216"/>
                  </a:moveTo>
                  <a:lnTo>
                    <a:pt x="104"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41" name="Freeform 726"/>
            <p:cNvSpPr>
              <a:spLocks/>
            </p:cNvSpPr>
            <p:nvPr/>
          </p:nvSpPr>
          <p:spPr bwMode="auto">
            <a:xfrm>
              <a:off x="1513" y="1916"/>
              <a:ext cx="403" cy="4"/>
            </a:xfrm>
            <a:custGeom>
              <a:avLst/>
              <a:gdLst>
                <a:gd name="T0" fmla="*/ 0 w 2416"/>
                <a:gd name="T1" fmla="*/ 0 h 26"/>
                <a:gd name="T2" fmla="*/ 0 w 2416"/>
                <a:gd name="T3" fmla="*/ 0 h 26"/>
                <a:gd name="T4" fmla="*/ 0 w 2416"/>
                <a:gd name="T5" fmla="*/ 0 h 26"/>
                <a:gd name="T6" fmla="*/ 0 w 2416"/>
                <a:gd name="T7" fmla="*/ 0 h 26"/>
                <a:gd name="T8" fmla="*/ 0 60000 65536"/>
                <a:gd name="T9" fmla="*/ 0 60000 65536"/>
                <a:gd name="T10" fmla="*/ 0 60000 65536"/>
                <a:gd name="T11" fmla="*/ 0 60000 65536"/>
                <a:gd name="T12" fmla="*/ 0 w 2416"/>
                <a:gd name="T13" fmla="*/ 0 h 26"/>
                <a:gd name="T14" fmla="*/ 2416 w 2416"/>
                <a:gd name="T15" fmla="*/ 26 h 26"/>
              </a:gdLst>
              <a:ahLst/>
              <a:cxnLst>
                <a:cxn ang="T8">
                  <a:pos x="T0" y="T1"/>
                </a:cxn>
                <a:cxn ang="T9">
                  <a:pos x="T2" y="T3"/>
                </a:cxn>
                <a:cxn ang="T10">
                  <a:pos x="T4" y="T5"/>
                </a:cxn>
                <a:cxn ang="T11">
                  <a:pos x="T6" y="T7"/>
                </a:cxn>
              </a:cxnLst>
              <a:rect l="T12" t="T13" r="T14" b="T15"/>
              <a:pathLst>
                <a:path w="2416" h="26">
                  <a:moveTo>
                    <a:pt x="2416" y="26"/>
                  </a:moveTo>
                  <a:lnTo>
                    <a:pt x="2416" y="0"/>
                  </a:lnTo>
                  <a:lnTo>
                    <a:pt x="0" y="26"/>
                  </a:lnTo>
                  <a:lnTo>
                    <a:pt x="2416" y="26"/>
                  </a:lnTo>
                  <a:close/>
                </a:path>
              </a:pathLst>
            </a:custGeom>
            <a:solidFill>
              <a:srgbClr val="000000"/>
            </a:solidFill>
            <a:ln w="9525">
              <a:solidFill>
                <a:schemeClr val="tx1"/>
              </a:solidFill>
              <a:round/>
              <a:headEnd/>
              <a:tailEnd/>
            </a:ln>
          </p:spPr>
          <p:txBody>
            <a:bodyPr/>
            <a:lstStyle/>
            <a:p>
              <a:endParaRPr lang="en-US"/>
            </a:p>
          </p:txBody>
        </p:sp>
        <p:sp>
          <p:nvSpPr>
            <p:cNvPr id="43342" name="Freeform 727"/>
            <p:cNvSpPr>
              <a:spLocks/>
            </p:cNvSpPr>
            <p:nvPr/>
          </p:nvSpPr>
          <p:spPr bwMode="auto">
            <a:xfrm>
              <a:off x="1513" y="1916"/>
              <a:ext cx="403" cy="4"/>
            </a:xfrm>
            <a:custGeom>
              <a:avLst/>
              <a:gdLst>
                <a:gd name="T0" fmla="*/ 0 w 2416"/>
                <a:gd name="T1" fmla="*/ 0 h 26"/>
                <a:gd name="T2" fmla="*/ 0 w 2416"/>
                <a:gd name="T3" fmla="*/ 0 h 26"/>
                <a:gd name="T4" fmla="*/ 0 w 2416"/>
                <a:gd name="T5" fmla="*/ 0 h 26"/>
                <a:gd name="T6" fmla="*/ 0 w 2416"/>
                <a:gd name="T7" fmla="*/ 0 h 26"/>
                <a:gd name="T8" fmla="*/ 0 60000 65536"/>
                <a:gd name="T9" fmla="*/ 0 60000 65536"/>
                <a:gd name="T10" fmla="*/ 0 60000 65536"/>
                <a:gd name="T11" fmla="*/ 0 60000 65536"/>
                <a:gd name="T12" fmla="*/ 0 w 2416"/>
                <a:gd name="T13" fmla="*/ 0 h 26"/>
                <a:gd name="T14" fmla="*/ 2416 w 2416"/>
                <a:gd name="T15" fmla="*/ 26 h 26"/>
              </a:gdLst>
              <a:ahLst/>
              <a:cxnLst>
                <a:cxn ang="T8">
                  <a:pos x="T0" y="T1"/>
                </a:cxn>
                <a:cxn ang="T9">
                  <a:pos x="T2" y="T3"/>
                </a:cxn>
                <a:cxn ang="T10">
                  <a:pos x="T4" y="T5"/>
                </a:cxn>
                <a:cxn ang="T11">
                  <a:pos x="T6" y="T7"/>
                </a:cxn>
              </a:cxnLst>
              <a:rect l="T12" t="T13" r="T14" b="T15"/>
              <a:pathLst>
                <a:path w="2416" h="26">
                  <a:moveTo>
                    <a:pt x="2416" y="0"/>
                  </a:moveTo>
                  <a:lnTo>
                    <a:pt x="0" y="26"/>
                  </a:lnTo>
                  <a:lnTo>
                    <a:pt x="0" y="0"/>
                  </a:lnTo>
                  <a:lnTo>
                    <a:pt x="2416" y="0"/>
                  </a:lnTo>
                  <a:close/>
                </a:path>
              </a:pathLst>
            </a:custGeom>
            <a:solidFill>
              <a:srgbClr val="000000"/>
            </a:solidFill>
            <a:ln w="9525">
              <a:solidFill>
                <a:schemeClr val="tx1"/>
              </a:solidFill>
              <a:round/>
              <a:headEnd/>
              <a:tailEnd/>
            </a:ln>
          </p:spPr>
          <p:txBody>
            <a:bodyPr/>
            <a:lstStyle/>
            <a:p>
              <a:endParaRPr lang="en-US"/>
            </a:p>
          </p:txBody>
        </p:sp>
        <p:sp>
          <p:nvSpPr>
            <p:cNvPr id="43343" name="Rectangle 728"/>
            <p:cNvSpPr>
              <a:spLocks noChangeArrowheads="1"/>
            </p:cNvSpPr>
            <p:nvPr/>
          </p:nvSpPr>
          <p:spPr bwMode="auto">
            <a:xfrm>
              <a:off x="1513" y="1916"/>
              <a:ext cx="403" cy="4"/>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44" name="Freeform 729"/>
            <p:cNvSpPr>
              <a:spLocks/>
            </p:cNvSpPr>
            <p:nvPr/>
          </p:nvSpPr>
          <p:spPr bwMode="auto">
            <a:xfrm>
              <a:off x="1713"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13" y="0"/>
                  </a:moveTo>
                  <a:lnTo>
                    <a:pt x="0" y="0"/>
                  </a:lnTo>
                  <a:lnTo>
                    <a:pt x="13" y="844"/>
                  </a:lnTo>
                  <a:lnTo>
                    <a:pt x="13" y="0"/>
                  </a:lnTo>
                  <a:close/>
                </a:path>
              </a:pathLst>
            </a:custGeom>
            <a:solidFill>
              <a:srgbClr val="000000"/>
            </a:solidFill>
            <a:ln w="9525">
              <a:solidFill>
                <a:schemeClr val="tx1"/>
              </a:solidFill>
              <a:round/>
              <a:headEnd/>
              <a:tailEnd/>
            </a:ln>
          </p:spPr>
          <p:txBody>
            <a:bodyPr/>
            <a:lstStyle/>
            <a:p>
              <a:endParaRPr lang="en-US"/>
            </a:p>
          </p:txBody>
        </p:sp>
        <p:sp>
          <p:nvSpPr>
            <p:cNvPr id="43345" name="Freeform 730"/>
            <p:cNvSpPr>
              <a:spLocks/>
            </p:cNvSpPr>
            <p:nvPr/>
          </p:nvSpPr>
          <p:spPr bwMode="auto">
            <a:xfrm>
              <a:off x="1713"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0" y="0"/>
                  </a:moveTo>
                  <a:lnTo>
                    <a:pt x="13"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46" name="Rectangle 731"/>
            <p:cNvSpPr>
              <a:spLocks noChangeArrowheads="1"/>
            </p:cNvSpPr>
            <p:nvPr/>
          </p:nvSpPr>
          <p:spPr bwMode="auto">
            <a:xfrm>
              <a:off x="1713"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47" name="Freeform 732"/>
            <p:cNvSpPr>
              <a:spLocks/>
            </p:cNvSpPr>
            <p:nvPr/>
          </p:nvSpPr>
          <p:spPr bwMode="auto">
            <a:xfrm>
              <a:off x="1646"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13" y="0"/>
                  </a:moveTo>
                  <a:lnTo>
                    <a:pt x="0" y="0"/>
                  </a:lnTo>
                  <a:lnTo>
                    <a:pt x="13" y="844"/>
                  </a:lnTo>
                  <a:lnTo>
                    <a:pt x="13" y="0"/>
                  </a:lnTo>
                  <a:close/>
                </a:path>
              </a:pathLst>
            </a:custGeom>
            <a:solidFill>
              <a:srgbClr val="000000"/>
            </a:solidFill>
            <a:ln w="9525">
              <a:solidFill>
                <a:schemeClr val="tx1"/>
              </a:solidFill>
              <a:round/>
              <a:headEnd/>
              <a:tailEnd/>
            </a:ln>
          </p:spPr>
          <p:txBody>
            <a:bodyPr/>
            <a:lstStyle/>
            <a:p>
              <a:endParaRPr lang="en-US"/>
            </a:p>
          </p:txBody>
        </p:sp>
        <p:sp>
          <p:nvSpPr>
            <p:cNvPr id="43348" name="Freeform 733"/>
            <p:cNvSpPr>
              <a:spLocks/>
            </p:cNvSpPr>
            <p:nvPr/>
          </p:nvSpPr>
          <p:spPr bwMode="auto">
            <a:xfrm>
              <a:off x="1646"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0" y="0"/>
                  </a:moveTo>
                  <a:lnTo>
                    <a:pt x="13"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49" name="Rectangle 734"/>
            <p:cNvSpPr>
              <a:spLocks noChangeArrowheads="1"/>
            </p:cNvSpPr>
            <p:nvPr/>
          </p:nvSpPr>
          <p:spPr bwMode="auto">
            <a:xfrm>
              <a:off x="1646"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50" name="Freeform 735"/>
            <p:cNvSpPr>
              <a:spLocks/>
            </p:cNvSpPr>
            <p:nvPr/>
          </p:nvSpPr>
          <p:spPr bwMode="auto">
            <a:xfrm>
              <a:off x="1512"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14" y="0"/>
                  </a:moveTo>
                  <a:lnTo>
                    <a:pt x="0" y="0"/>
                  </a:lnTo>
                  <a:lnTo>
                    <a:pt x="14" y="844"/>
                  </a:lnTo>
                  <a:lnTo>
                    <a:pt x="14" y="0"/>
                  </a:lnTo>
                  <a:close/>
                </a:path>
              </a:pathLst>
            </a:custGeom>
            <a:solidFill>
              <a:srgbClr val="000000"/>
            </a:solidFill>
            <a:ln w="9525">
              <a:solidFill>
                <a:schemeClr val="tx1"/>
              </a:solidFill>
              <a:round/>
              <a:headEnd/>
              <a:tailEnd/>
            </a:ln>
          </p:spPr>
          <p:txBody>
            <a:bodyPr/>
            <a:lstStyle/>
            <a:p>
              <a:endParaRPr lang="en-US"/>
            </a:p>
          </p:txBody>
        </p:sp>
        <p:sp>
          <p:nvSpPr>
            <p:cNvPr id="43351" name="Freeform 736"/>
            <p:cNvSpPr>
              <a:spLocks/>
            </p:cNvSpPr>
            <p:nvPr/>
          </p:nvSpPr>
          <p:spPr bwMode="auto">
            <a:xfrm>
              <a:off x="1512"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0" y="0"/>
                  </a:moveTo>
                  <a:lnTo>
                    <a:pt x="14"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52" name="Rectangle 737"/>
            <p:cNvSpPr>
              <a:spLocks noChangeArrowheads="1"/>
            </p:cNvSpPr>
            <p:nvPr/>
          </p:nvSpPr>
          <p:spPr bwMode="auto">
            <a:xfrm>
              <a:off x="1512"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53" name="Freeform 738"/>
            <p:cNvSpPr>
              <a:spLocks/>
            </p:cNvSpPr>
            <p:nvPr/>
          </p:nvSpPr>
          <p:spPr bwMode="auto">
            <a:xfrm>
              <a:off x="1579"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14" y="0"/>
                  </a:moveTo>
                  <a:lnTo>
                    <a:pt x="0" y="0"/>
                  </a:lnTo>
                  <a:lnTo>
                    <a:pt x="14" y="844"/>
                  </a:lnTo>
                  <a:lnTo>
                    <a:pt x="14" y="0"/>
                  </a:lnTo>
                  <a:close/>
                </a:path>
              </a:pathLst>
            </a:custGeom>
            <a:solidFill>
              <a:srgbClr val="000000"/>
            </a:solidFill>
            <a:ln w="9525">
              <a:solidFill>
                <a:schemeClr val="tx1"/>
              </a:solidFill>
              <a:round/>
              <a:headEnd/>
              <a:tailEnd/>
            </a:ln>
          </p:spPr>
          <p:txBody>
            <a:bodyPr/>
            <a:lstStyle/>
            <a:p>
              <a:endParaRPr lang="en-US"/>
            </a:p>
          </p:txBody>
        </p:sp>
        <p:sp>
          <p:nvSpPr>
            <p:cNvPr id="43354" name="Freeform 739"/>
            <p:cNvSpPr>
              <a:spLocks/>
            </p:cNvSpPr>
            <p:nvPr/>
          </p:nvSpPr>
          <p:spPr bwMode="auto">
            <a:xfrm>
              <a:off x="1579"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0" y="0"/>
                  </a:moveTo>
                  <a:lnTo>
                    <a:pt x="14"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55" name="Rectangle 740"/>
            <p:cNvSpPr>
              <a:spLocks noChangeArrowheads="1"/>
            </p:cNvSpPr>
            <p:nvPr/>
          </p:nvSpPr>
          <p:spPr bwMode="auto">
            <a:xfrm>
              <a:off x="1579"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56" name="Freeform 741"/>
            <p:cNvSpPr>
              <a:spLocks/>
            </p:cNvSpPr>
            <p:nvPr/>
          </p:nvSpPr>
          <p:spPr bwMode="auto">
            <a:xfrm>
              <a:off x="1580" y="1742"/>
              <a:ext cx="17" cy="46"/>
            </a:xfrm>
            <a:custGeom>
              <a:avLst/>
              <a:gdLst>
                <a:gd name="T0" fmla="*/ 0 w 105"/>
                <a:gd name="T1" fmla="*/ 0 h 280"/>
                <a:gd name="T2" fmla="*/ 0 w 105"/>
                <a:gd name="T3" fmla="*/ 0 h 280"/>
                <a:gd name="T4" fmla="*/ 0 w 105"/>
                <a:gd name="T5" fmla="*/ 0 h 280"/>
                <a:gd name="T6" fmla="*/ 0 w 105"/>
                <a:gd name="T7" fmla="*/ 0 h 280"/>
                <a:gd name="T8" fmla="*/ 0 60000 65536"/>
                <a:gd name="T9" fmla="*/ 0 60000 65536"/>
                <a:gd name="T10" fmla="*/ 0 60000 65536"/>
                <a:gd name="T11" fmla="*/ 0 60000 65536"/>
                <a:gd name="T12" fmla="*/ 0 w 105"/>
                <a:gd name="T13" fmla="*/ 0 h 280"/>
                <a:gd name="T14" fmla="*/ 105 w 105"/>
                <a:gd name="T15" fmla="*/ 280 h 280"/>
              </a:gdLst>
              <a:ahLst/>
              <a:cxnLst>
                <a:cxn ang="T8">
                  <a:pos x="T0" y="T1"/>
                </a:cxn>
                <a:cxn ang="T9">
                  <a:pos x="T2" y="T3"/>
                </a:cxn>
                <a:cxn ang="T10">
                  <a:pos x="T4" y="T5"/>
                </a:cxn>
                <a:cxn ang="T11">
                  <a:pos x="T6" y="T7"/>
                </a:cxn>
              </a:cxnLst>
              <a:rect l="T12" t="T13" r="T14" b="T15"/>
              <a:pathLst>
                <a:path w="105" h="280">
                  <a:moveTo>
                    <a:pt x="0" y="216"/>
                  </a:moveTo>
                  <a:lnTo>
                    <a:pt x="105"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57" name="Freeform 742"/>
            <p:cNvSpPr>
              <a:spLocks/>
            </p:cNvSpPr>
            <p:nvPr/>
          </p:nvSpPr>
          <p:spPr bwMode="auto">
            <a:xfrm>
              <a:off x="1580" y="1742"/>
              <a:ext cx="17" cy="46"/>
            </a:xfrm>
            <a:custGeom>
              <a:avLst/>
              <a:gdLst>
                <a:gd name="T0" fmla="*/ 0 w 105"/>
                <a:gd name="T1" fmla="*/ 0 h 280"/>
                <a:gd name="T2" fmla="*/ 0 w 105"/>
                <a:gd name="T3" fmla="*/ 0 h 280"/>
                <a:gd name="T4" fmla="*/ 0 w 105"/>
                <a:gd name="T5" fmla="*/ 0 h 280"/>
                <a:gd name="T6" fmla="*/ 0 w 105"/>
                <a:gd name="T7" fmla="*/ 0 h 280"/>
                <a:gd name="T8" fmla="*/ 0 60000 65536"/>
                <a:gd name="T9" fmla="*/ 0 60000 65536"/>
                <a:gd name="T10" fmla="*/ 0 60000 65536"/>
                <a:gd name="T11" fmla="*/ 0 60000 65536"/>
                <a:gd name="T12" fmla="*/ 0 w 105"/>
                <a:gd name="T13" fmla="*/ 0 h 280"/>
                <a:gd name="T14" fmla="*/ 105 w 105"/>
                <a:gd name="T15" fmla="*/ 280 h 280"/>
              </a:gdLst>
              <a:ahLst/>
              <a:cxnLst>
                <a:cxn ang="T8">
                  <a:pos x="T0" y="T1"/>
                </a:cxn>
                <a:cxn ang="T9">
                  <a:pos x="T2" y="T3"/>
                </a:cxn>
                <a:cxn ang="T10">
                  <a:pos x="T4" y="T5"/>
                </a:cxn>
                <a:cxn ang="T11">
                  <a:pos x="T6" y="T7"/>
                </a:cxn>
              </a:cxnLst>
              <a:rect l="T12" t="T13" r="T14" b="T15"/>
              <a:pathLst>
                <a:path w="105" h="280">
                  <a:moveTo>
                    <a:pt x="0" y="216"/>
                  </a:moveTo>
                  <a:lnTo>
                    <a:pt x="105"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8" name="Freeform 743"/>
            <p:cNvSpPr>
              <a:spLocks/>
            </p:cNvSpPr>
            <p:nvPr/>
          </p:nvSpPr>
          <p:spPr bwMode="auto">
            <a:xfrm>
              <a:off x="1563"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solidFill>
              <a:srgbClr val="000000"/>
            </a:solidFill>
            <a:ln w="9525">
              <a:solidFill>
                <a:schemeClr val="tx1"/>
              </a:solidFill>
              <a:round/>
              <a:headEnd/>
              <a:tailEnd/>
            </a:ln>
          </p:spPr>
          <p:txBody>
            <a:bodyPr/>
            <a:lstStyle/>
            <a:p>
              <a:endParaRPr lang="en-US"/>
            </a:p>
          </p:txBody>
        </p:sp>
        <p:sp>
          <p:nvSpPr>
            <p:cNvPr id="43359" name="Freeform 744"/>
            <p:cNvSpPr>
              <a:spLocks/>
            </p:cNvSpPr>
            <p:nvPr/>
          </p:nvSpPr>
          <p:spPr bwMode="auto">
            <a:xfrm>
              <a:off x="1563"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0" name="Freeform 745"/>
            <p:cNvSpPr>
              <a:spLocks/>
            </p:cNvSpPr>
            <p:nvPr/>
          </p:nvSpPr>
          <p:spPr bwMode="auto">
            <a:xfrm>
              <a:off x="1513" y="1742"/>
              <a:ext cx="17" cy="46"/>
            </a:xfrm>
            <a:custGeom>
              <a:avLst/>
              <a:gdLst>
                <a:gd name="T0" fmla="*/ 0 w 105"/>
                <a:gd name="T1" fmla="*/ 0 h 280"/>
                <a:gd name="T2" fmla="*/ 0 w 105"/>
                <a:gd name="T3" fmla="*/ 0 h 280"/>
                <a:gd name="T4" fmla="*/ 0 w 105"/>
                <a:gd name="T5" fmla="*/ 0 h 280"/>
                <a:gd name="T6" fmla="*/ 0 w 105"/>
                <a:gd name="T7" fmla="*/ 0 h 280"/>
                <a:gd name="T8" fmla="*/ 0 60000 65536"/>
                <a:gd name="T9" fmla="*/ 0 60000 65536"/>
                <a:gd name="T10" fmla="*/ 0 60000 65536"/>
                <a:gd name="T11" fmla="*/ 0 60000 65536"/>
                <a:gd name="T12" fmla="*/ 0 w 105"/>
                <a:gd name="T13" fmla="*/ 0 h 280"/>
                <a:gd name="T14" fmla="*/ 105 w 105"/>
                <a:gd name="T15" fmla="*/ 280 h 280"/>
              </a:gdLst>
              <a:ahLst/>
              <a:cxnLst>
                <a:cxn ang="T8">
                  <a:pos x="T0" y="T1"/>
                </a:cxn>
                <a:cxn ang="T9">
                  <a:pos x="T2" y="T3"/>
                </a:cxn>
                <a:cxn ang="T10">
                  <a:pos x="T4" y="T5"/>
                </a:cxn>
                <a:cxn ang="T11">
                  <a:pos x="T6" y="T7"/>
                </a:cxn>
              </a:cxnLst>
              <a:rect l="T12" t="T13" r="T14" b="T15"/>
              <a:pathLst>
                <a:path w="105" h="280">
                  <a:moveTo>
                    <a:pt x="0" y="216"/>
                  </a:moveTo>
                  <a:lnTo>
                    <a:pt x="105"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61" name="Freeform 746"/>
            <p:cNvSpPr>
              <a:spLocks/>
            </p:cNvSpPr>
            <p:nvPr/>
          </p:nvSpPr>
          <p:spPr bwMode="auto">
            <a:xfrm>
              <a:off x="1513" y="1742"/>
              <a:ext cx="17" cy="46"/>
            </a:xfrm>
            <a:custGeom>
              <a:avLst/>
              <a:gdLst>
                <a:gd name="T0" fmla="*/ 0 w 105"/>
                <a:gd name="T1" fmla="*/ 0 h 280"/>
                <a:gd name="T2" fmla="*/ 0 w 105"/>
                <a:gd name="T3" fmla="*/ 0 h 280"/>
                <a:gd name="T4" fmla="*/ 0 w 105"/>
                <a:gd name="T5" fmla="*/ 0 h 280"/>
                <a:gd name="T6" fmla="*/ 0 w 105"/>
                <a:gd name="T7" fmla="*/ 0 h 280"/>
                <a:gd name="T8" fmla="*/ 0 60000 65536"/>
                <a:gd name="T9" fmla="*/ 0 60000 65536"/>
                <a:gd name="T10" fmla="*/ 0 60000 65536"/>
                <a:gd name="T11" fmla="*/ 0 60000 65536"/>
                <a:gd name="T12" fmla="*/ 0 w 105"/>
                <a:gd name="T13" fmla="*/ 0 h 280"/>
                <a:gd name="T14" fmla="*/ 105 w 105"/>
                <a:gd name="T15" fmla="*/ 280 h 280"/>
              </a:gdLst>
              <a:ahLst/>
              <a:cxnLst>
                <a:cxn ang="T8">
                  <a:pos x="T0" y="T1"/>
                </a:cxn>
                <a:cxn ang="T9">
                  <a:pos x="T2" y="T3"/>
                </a:cxn>
                <a:cxn ang="T10">
                  <a:pos x="T4" y="T5"/>
                </a:cxn>
                <a:cxn ang="T11">
                  <a:pos x="T6" y="T7"/>
                </a:cxn>
              </a:cxnLst>
              <a:rect l="T12" t="T13" r="T14" b="T15"/>
              <a:pathLst>
                <a:path w="105" h="280">
                  <a:moveTo>
                    <a:pt x="0" y="216"/>
                  </a:moveTo>
                  <a:lnTo>
                    <a:pt x="105"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2" name="Freeform 747"/>
            <p:cNvSpPr>
              <a:spLocks/>
            </p:cNvSpPr>
            <p:nvPr/>
          </p:nvSpPr>
          <p:spPr bwMode="auto">
            <a:xfrm>
              <a:off x="1495"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solidFill>
              <a:srgbClr val="000000"/>
            </a:solidFill>
            <a:ln w="9525">
              <a:solidFill>
                <a:schemeClr val="tx1"/>
              </a:solidFill>
              <a:round/>
              <a:headEnd/>
              <a:tailEnd/>
            </a:ln>
          </p:spPr>
          <p:txBody>
            <a:bodyPr/>
            <a:lstStyle/>
            <a:p>
              <a:endParaRPr lang="en-US"/>
            </a:p>
          </p:txBody>
        </p:sp>
        <p:sp>
          <p:nvSpPr>
            <p:cNvPr id="43363" name="Freeform 748"/>
            <p:cNvSpPr>
              <a:spLocks/>
            </p:cNvSpPr>
            <p:nvPr/>
          </p:nvSpPr>
          <p:spPr bwMode="auto">
            <a:xfrm>
              <a:off x="1495"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4" name="Freeform 749"/>
            <p:cNvSpPr>
              <a:spLocks/>
            </p:cNvSpPr>
            <p:nvPr/>
          </p:nvSpPr>
          <p:spPr bwMode="auto">
            <a:xfrm>
              <a:off x="1697"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106" y="216"/>
                  </a:moveTo>
                  <a:lnTo>
                    <a:pt x="0" y="280"/>
                  </a:lnTo>
                  <a:lnTo>
                    <a:pt x="106" y="0"/>
                  </a:lnTo>
                  <a:lnTo>
                    <a:pt x="106" y="216"/>
                  </a:lnTo>
                  <a:close/>
                </a:path>
              </a:pathLst>
            </a:custGeom>
            <a:solidFill>
              <a:srgbClr val="000000"/>
            </a:solidFill>
            <a:ln w="9525">
              <a:solidFill>
                <a:schemeClr val="tx1"/>
              </a:solidFill>
              <a:round/>
              <a:headEnd/>
              <a:tailEnd/>
            </a:ln>
          </p:spPr>
          <p:txBody>
            <a:bodyPr/>
            <a:lstStyle/>
            <a:p>
              <a:endParaRPr lang="en-US"/>
            </a:p>
          </p:txBody>
        </p:sp>
        <p:sp>
          <p:nvSpPr>
            <p:cNvPr id="43365" name="Freeform 750"/>
            <p:cNvSpPr>
              <a:spLocks/>
            </p:cNvSpPr>
            <p:nvPr/>
          </p:nvSpPr>
          <p:spPr bwMode="auto">
            <a:xfrm>
              <a:off x="1697"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106" y="216"/>
                  </a:moveTo>
                  <a:lnTo>
                    <a:pt x="0" y="280"/>
                  </a:lnTo>
                  <a:lnTo>
                    <a:pt x="106" y="0"/>
                  </a:lnTo>
                  <a:lnTo>
                    <a:pt x="106"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6" name="Freeform 751"/>
            <p:cNvSpPr>
              <a:spLocks/>
            </p:cNvSpPr>
            <p:nvPr/>
          </p:nvSpPr>
          <p:spPr bwMode="auto">
            <a:xfrm>
              <a:off x="1630"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106" y="216"/>
                  </a:moveTo>
                  <a:lnTo>
                    <a:pt x="0" y="280"/>
                  </a:lnTo>
                  <a:lnTo>
                    <a:pt x="106" y="0"/>
                  </a:lnTo>
                  <a:lnTo>
                    <a:pt x="106" y="216"/>
                  </a:lnTo>
                  <a:close/>
                </a:path>
              </a:pathLst>
            </a:custGeom>
            <a:solidFill>
              <a:srgbClr val="000000"/>
            </a:solidFill>
            <a:ln w="9525">
              <a:solidFill>
                <a:schemeClr val="tx1"/>
              </a:solidFill>
              <a:round/>
              <a:headEnd/>
              <a:tailEnd/>
            </a:ln>
          </p:spPr>
          <p:txBody>
            <a:bodyPr/>
            <a:lstStyle/>
            <a:p>
              <a:endParaRPr lang="en-US"/>
            </a:p>
          </p:txBody>
        </p:sp>
        <p:sp>
          <p:nvSpPr>
            <p:cNvPr id="43367" name="Freeform 752"/>
            <p:cNvSpPr>
              <a:spLocks/>
            </p:cNvSpPr>
            <p:nvPr/>
          </p:nvSpPr>
          <p:spPr bwMode="auto">
            <a:xfrm>
              <a:off x="1630"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106" y="216"/>
                  </a:moveTo>
                  <a:lnTo>
                    <a:pt x="0" y="280"/>
                  </a:lnTo>
                  <a:lnTo>
                    <a:pt x="106" y="0"/>
                  </a:lnTo>
                  <a:lnTo>
                    <a:pt x="106"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8" name="Freeform 753"/>
            <p:cNvSpPr>
              <a:spLocks/>
            </p:cNvSpPr>
            <p:nvPr/>
          </p:nvSpPr>
          <p:spPr bwMode="auto">
            <a:xfrm>
              <a:off x="1647"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0" y="216"/>
                  </a:moveTo>
                  <a:lnTo>
                    <a:pt x="104"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69" name="Freeform 754"/>
            <p:cNvSpPr>
              <a:spLocks/>
            </p:cNvSpPr>
            <p:nvPr/>
          </p:nvSpPr>
          <p:spPr bwMode="auto">
            <a:xfrm>
              <a:off x="1647"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0" y="216"/>
                  </a:moveTo>
                  <a:lnTo>
                    <a:pt x="104"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70" name="Freeform 755"/>
            <p:cNvSpPr>
              <a:spLocks/>
            </p:cNvSpPr>
            <p:nvPr/>
          </p:nvSpPr>
          <p:spPr bwMode="auto">
            <a:xfrm>
              <a:off x="1915"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13" y="0"/>
                  </a:moveTo>
                  <a:lnTo>
                    <a:pt x="0" y="0"/>
                  </a:lnTo>
                  <a:lnTo>
                    <a:pt x="13" y="844"/>
                  </a:lnTo>
                  <a:lnTo>
                    <a:pt x="13" y="0"/>
                  </a:lnTo>
                  <a:close/>
                </a:path>
              </a:pathLst>
            </a:custGeom>
            <a:solidFill>
              <a:srgbClr val="000000"/>
            </a:solidFill>
            <a:ln w="9525">
              <a:solidFill>
                <a:schemeClr val="tx1"/>
              </a:solidFill>
              <a:round/>
              <a:headEnd/>
              <a:tailEnd/>
            </a:ln>
          </p:spPr>
          <p:txBody>
            <a:bodyPr/>
            <a:lstStyle/>
            <a:p>
              <a:endParaRPr lang="en-US"/>
            </a:p>
          </p:txBody>
        </p:sp>
        <p:sp>
          <p:nvSpPr>
            <p:cNvPr id="43371" name="Freeform 756"/>
            <p:cNvSpPr>
              <a:spLocks/>
            </p:cNvSpPr>
            <p:nvPr/>
          </p:nvSpPr>
          <p:spPr bwMode="auto">
            <a:xfrm>
              <a:off x="1915" y="1778"/>
              <a:ext cx="2"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0" y="0"/>
                  </a:moveTo>
                  <a:lnTo>
                    <a:pt x="13"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72" name="Rectangle 757"/>
            <p:cNvSpPr>
              <a:spLocks noChangeArrowheads="1"/>
            </p:cNvSpPr>
            <p:nvPr/>
          </p:nvSpPr>
          <p:spPr bwMode="auto">
            <a:xfrm>
              <a:off x="1915"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73" name="Freeform 758"/>
            <p:cNvSpPr>
              <a:spLocks/>
            </p:cNvSpPr>
            <p:nvPr/>
          </p:nvSpPr>
          <p:spPr bwMode="auto">
            <a:xfrm>
              <a:off x="1780"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14" y="0"/>
                  </a:moveTo>
                  <a:lnTo>
                    <a:pt x="0" y="0"/>
                  </a:lnTo>
                  <a:lnTo>
                    <a:pt x="14" y="844"/>
                  </a:lnTo>
                  <a:lnTo>
                    <a:pt x="14" y="0"/>
                  </a:lnTo>
                  <a:close/>
                </a:path>
              </a:pathLst>
            </a:custGeom>
            <a:solidFill>
              <a:srgbClr val="000000"/>
            </a:solidFill>
            <a:ln w="9525">
              <a:solidFill>
                <a:schemeClr val="tx1"/>
              </a:solidFill>
              <a:round/>
              <a:headEnd/>
              <a:tailEnd/>
            </a:ln>
          </p:spPr>
          <p:txBody>
            <a:bodyPr/>
            <a:lstStyle/>
            <a:p>
              <a:endParaRPr lang="en-US"/>
            </a:p>
          </p:txBody>
        </p:sp>
        <p:sp>
          <p:nvSpPr>
            <p:cNvPr id="43374" name="Freeform 759"/>
            <p:cNvSpPr>
              <a:spLocks/>
            </p:cNvSpPr>
            <p:nvPr/>
          </p:nvSpPr>
          <p:spPr bwMode="auto">
            <a:xfrm>
              <a:off x="1780" y="1778"/>
              <a:ext cx="2" cy="140"/>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0" y="0"/>
                  </a:moveTo>
                  <a:lnTo>
                    <a:pt x="14"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75" name="Rectangle 760"/>
            <p:cNvSpPr>
              <a:spLocks noChangeArrowheads="1"/>
            </p:cNvSpPr>
            <p:nvPr/>
          </p:nvSpPr>
          <p:spPr bwMode="auto">
            <a:xfrm>
              <a:off x="1780" y="1778"/>
              <a:ext cx="2"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76" name="Freeform 761"/>
            <p:cNvSpPr>
              <a:spLocks/>
            </p:cNvSpPr>
            <p:nvPr/>
          </p:nvSpPr>
          <p:spPr bwMode="auto">
            <a:xfrm>
              <a:off x="1847" y="1778"/>
              <a:ext cx="3"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13" y="0"/>
                  </a:moveTo>
                  <a:lnTo>
                    <a:pt x="0" y="0"/>
                  </a:lnTo>
                  <a:lnTo>
                    <a:pt x="13" y="844"/>
                  </a:lnTo>
                  <a:lnTo>
                    <a:pt x="13" y="0"/>
                  </a:lnTo>
                  <a:close/>
                </a:path>
              </a:pathLst>
            </a:custGeom>
            <a:solidFill>
              <a:srgbClr val="000000"/>
            </a:solidFill>
            <a:ln w="9525">
              <a:solidFill>
                <a:schemeClr val="tx1"/>
              </a:solidFill>
              <a:round/>
              <a:headEnd/>
              <a:tailEnd/>
            </a:ln>
          </p:spPr>
          <p:txBody>
            <a:bodyPr/>
            <a:lstStyle/>
            <a:p>
              <a:endParaRPr lang="en-US"/>
            </a:p>
          </p:txBody>
        </p:sp>
        <p:sp>
          <p:nvSpPr>
            <p:cNvPr id="43377" name="Freeform 762"/>
            <p:cNvSpPr>
              <a:spLocks/>
            </p:cNvSpPr>
            <p:nvPr/>
          </p:nvSpPr>
          <p:spPr bwMode="auto">
            <a:xfrm>
              <a:off x="1847" y="1778"/>
              <a:ext cx="3" cy="140"/>
            </a:xfrm>
            <a:custGeom>
              <a:avLst/>
              <a:gdLst>
                <a:gd name="T0" fmla="*/ 0 w 13"/>
                <a:gd name="T1" fmla="*/ 0 h 844"/>
                <a:gd name="T2" fmla="*/ 0 w 13"/>
                <a:gd name="T3" fmla="*/ 0 h 844"/>
                <a:gd name="T4" fmla="*/ 0 w 13"/>
                <a:gd name="T5" fmla="*/ 0 h 844"/>
                <a:gd name="T6" fmla="*/ 0 w 13"/>
                <a:gd name="T7" fmla="*/ 0 h 844"/>
                <a:gd name="T8" fmla="*/ 0 60000 65536"/>
                <a:gd name="T9" fmla="*/ 0 60000 65536"/>
                <a:gd name="T10" fmla="*/ 0 60000 65536"/>
                <a:gd name="T11" fmla="*/ 0 60000 65536"/>
                <a:gd name="T12" fmla="*/ 0 w 13"/>
                <a:gd name="T13" fmla="*/ 0 h 844"/>
                <a:gd name="T14" fmla="*/ 13 w 13"/>
                <a:gd name="T15" fmla="*/ 844 h 844"/>
              </a:gdLst>
              <a:ahLst/>
              <a:cxnLst>
                <a:cxn ang="T8">
                  <a:pos x="T0" y="T1"/>
                </a:cxn>
                <a:cxn ang="T9">
                  <a:pos x="T2" y="T3"/>
                </a:cxn>
                <a:cxn ang="T10">
                  <a:pos x="T4" y="T5"/>
                </a:cxn>
                <a:cxn ang="T11">
                  <a:pos x="T6" y="T7"/>
                </a:cxn>
              </a:cxnLst>
              <a:rect l="T12" t="T13" r="T14" b="T15"/>
              <a:pathLst>
                <a:path w="13" h="844">
                  <a:moveTo>
                    <a:pt x="0" y="0"/>
                  </a:moveTo>
                  <a:lnTo>
                    <a:pt x="13"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78" name="Rectangle 763"/>
            <p:cNvSpPr>
              <a:spLocks noChangeArrowheads="1"/>
            </p:cNvSpPr>
            <p:nvPr/>
          </p:nvSpPr>
          <p:spPr bwMode="auto">
            <a:xfrm>
              <a:off x="1847" y="1778"/>
              <a:ext cx="3" cy="140"/>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79" name="Freeform 764"/>
            <p:cNvSpPr>
              <a:spLocks/>
            </p:cNvSpPr>
            <p:nvPr/>
          </p:nvSpPr>
          <p:spPr bwMode="auto">
            <a:xfrm>
              <a:off x="1848" y="1742"/>
              <a:ext cx="18"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80" name="Freeform 765"/>
            <p:cNvSpPr>
              <a:spLocks/>
            </p:cNvSpPr>
            <p:nvPr/>
          </p:nvSpPr>
          <p:spPr bwMode="auto">
            <a:xfrm>
              <a:off x="1848" y="1742"/>
              <a:ext cx="18"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1" name="Freeform 766"/>
            <p:cNvSpPr>
              <a:spLocks/>
            </p:cNvSpPr>
            <p:nvPr/>
          </p:nvSpPr>
          <p:spPr bwMode="auto">
            <a:xfrm>
              <a:off x="1831"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solidFill>
              <a:srgbClr val="000000"/>
            </a:solidFill>
            <a:ln w="9525">
              <a:solidFill>
                <a:schemeClr val="tx1"/>
              </a:solidFill>
              <a:round/>
              <a:headEnd/>
              <a:tailEnd/>
            </a:ln>
          </p:spPr>
          <p:txBody>
            <a:bodyPr/>
            <a:lstStyle/>
            <a:p>
              <a:endParaRPr lang="en-US"/>
            </a:p>
          </p:txBody>
        </p:sp>
        <p:sp>
          <p:nvSpPr>
            <p:cNvPr id="43382" name="Freeform 767"/>
            <p:cNvSpPr>
              <a:spLocks/>
            </p:cNvSpPr>
            <p:nvPr/>
          </p:nvSpPr>
          <p:spPr bwMode="auto">
            <a:xfrm>
              <a:off x="1831"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3" name="Freeform 768"/>
            <p:cNvSpPr>
              <a:spLocks/>
            </p:cNvSpPr>
            <p:nvPr/>
          </p:nvSpPr>
          <p:spPr bwMode="auto">
            <a:xfrm>
              <a:off x="1764"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solidFill>
              <a:srgbClr val="000000"/>
            </a:solidFill>
            <a:ln w="9525">
              <a:solidFill>
                <a:schemeClr val="tx1"/>
              </a:solidFill>
              <a:round/>
              <a:headEnd/>
              <a:tailEnd/>
            </a:ln>
          </p:spPr>
          <p:txBody>
            <a:bodyPr/>
            <a:lstStyle/>
            <a:p>
              <a:endParaRPr lang="en-US"/>
            </a:p>
          </p:txBody>
        </p:sp>
        <p:sp>
          <p:nvSpPr>
            <p:cNvPr id="43384" name="Freeform 769"/>
            <p:cNvSpPr>
              <a:spLocks/>
            </p:cNvSpPr>
            <p:nvPr/>
          </p:nvSpPr>
          <p:spPr bwMode="auto">
            <a:xfrm>
              <a:off x="1764" y="1742"/>
              <a:ext cx="17"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5" name="Freeform 770"/>
            <p:cNvSpPr>
              <a:spLocks/>
            </p:cNvSpPr>
            <p:nvPr/>
          </p:nvSpPr>
          <p:spPr bwMode="auto">
            <a:xfrm>
              <a:off x="1781" y="1742"/>
              <a:ext cx="18"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86" name="Freeform 771"/>
            <p:cNvSpPr>
              <a:spLocks/>
            </p:cNvSpPr>
            <p:nvPr/>
          </p:nvSpPr>
          <p:spPr bwMode="auto">
            <a:xfrm>
              <a:off x="1781" y="1742"/>
              <a:ext cx="18"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7" name="Freeform 772"/>
            <p:cNvSpPr>
              <a:spLocks/>
            </p:cNvSpPr>
            <p:nvPr/>
          </p:nvSpPr>
          <p:spPr bwMode="auto">
            <a:xfrm>
              <a:off x="1898"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solidFill>
              <a:srgbClr val="000000"/>
            </a:solidFill>
            <a:ln w="9525">
              <a:solidFill>
                <a:schemeClr val="tx1"/>
              </a:solidFill>
              <a:round/>
              <a:headEnd/>
              <a:tailEnd/>
            </a:ln>
          </p:spPr>
          <p:txBody>
            <a:bodyPr/>
            <a:lstStyle/>
            <a:p>
              <a:endParaRPr lang="en-US"/>
            </a:p>
          </p:txBody>
        </p:sp>
        <p:sp>
          <p:nvSpPr>
            <p:cNvPr id="43388" name="Freeform 773"/>
            <p:cNvSpPr>
              <a:spLocks/>
            </p:cNvSpPr>
            <p:nvPr/>
          </p:nvSpPr>
          <p:spPr bwMode="auto">
            <a:xfrm>
              <a:off x="1898" y="1742"/>
              <a:ext cx="18" cy="46"/>
            </a:xfrm>
            <a:custGeom>
              <a:avLst/>
              <a:gdLst>
                <a:gd name="T0" fmla="*/ 0 w 104"/>
                <a:gd name="T1" fmla="*/ 0 h 280"/>
                <a:gd name="T2" fmla="*/ 0 w 104"/>
                <a:gd name="T3" fmla="*/ 0 h 280"/>
                <a:gd name="T4" fmla="*/ 0 w 104"/>
                <a:gd name="T5" fmla="*/ 0 h 280"/>
                <a:gd name="T6" fmla="*/ 0 w 104"/>
                <a:gd name="T7" fmla="*/ 0 h 280"/>
                <a:gd name="T8" fmla="*/ 0 60000 65536"/>
                <a:gd name="T9" fmla="*/ 0 60000 65536"/>
                <a:gd name="T10" fmla="*/ 0 60000 65536"/>
                <a:gd name="T11" fmla="*/ 0 60000 65536"/>
                <a:gd name="T12" fmla="*/ 0 w 104"/>
                <a:gd name="T13" fmla="*/ 0 h 280"/>
                <a:gd name="T14" fmla="*/ 104 w 104"/>
                <a:gd name="T15" fmla="*/ 280 h 280"/>
              </a:gdLst>
              <a:ahLst/>
              <a:cxnLst>
                <a:cxn ang="T8">
                  <a:pos x="T0" y="T1"/>
                </a:cxn>
                <a:cxn ang="T9">
                  <a:pos x="T2" y="T3"/>
                </a:cxn>
                <a:cxn ang="T10">
                  <a:pos x="T4" y="T5"/>
                </a:cxn>
                <a:cxn ang="T11">
                  <a:pos x="T6" y="T7"/>
                </a:cxn>
              </a:cxnLst>
              <a:rect l="T12" t="T13" r="T14" b="T15"/>
              <a:pathLst>
                <a:path w="104" h="280">
                  <a:moveTo>
                    <a:pt x="104" y="216"/>
                  </a:moveTo>
                  <a:lnTo>
                    <a:pt x="0" y="280"/>
                  </a:lnTo>
                  <a:lnTo>
                    <a:pt x="104" y="0"/>
                  </a:lnTo>
                  <a:lnTo>
                    <a:pt x="104"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9" name="Freeform 774"/>
            <p:cNvSpPr>
              <a:spLocks/>
            </p:cNvSpPr>
            <p:nvPr/>
          </p:nvSpPr>
          <p:spPr bwMode="auto">
            <a:xfrm>
              <a:off x="1916"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solidFill>
              <a:srgbClr val="000000"/>
            </a:solidFill>
            <a:ln w="9525">
              <a:solidFill>
                <a:schemeClr val="tx1"/>
              </a:solidFill>
              <a:round/>
              <a:headEnd/>
              <a:tailEnd/>
            </a:ln>
          </p:spPr>
          <p:txBody>
            <a:bodyPr/>
            <a:lstStyle/>
            <a:p>
              <a:endParaRPr lang="en-US"/>
            </a:p>
          </p:txBody>
        </p:sp>
        <p:sp>
          <p:nvSpPr>
            <p:cNvPr id="43390" name="Freeform 775"/>
            <p:cNvSpPr>
              <a:spLocks/>
            </p:cNvSpPr>
            <p:nvPr/>
          </p:nvSpPr>
          <p:spPr bwMode="auto">
            <a:xfrm>
              <a:off x="1916" y="1742"/>
              <a:ext cx="17" cy="46"/>
            </a:xfrm>
            <a:custGeom>
              <a:avLst/>
              <a:gdLst>
                <a:gd name="T0" fmla="*/ 0 w 106"/>
                <a:gd name="T1" fmla="*/ 0 h 280"/>
                <a:gd name="T2" fmla="*/ 0 w 106"/>
                <a:gd name="T3" fmla="*/ 0 h 280"/>
                <a:gd name="T4" fmla="*/ 0 w 106"/>
                <a:gd name="T5" fmla="*/ 0 h 280"/>
                <a:gd name="T6" fmla="*/ 0 w 106"/>
                <a:gd name="T7" fmla="*/ 0 h 280"/>
                <a:gd name="T8" fmla="*/ 0 60000 65536"/>
                <a:gd name="T9" fmla="*/ 0 60000 65536"/>
                <a:gd name="T10" fmla="*/ 0 60000 65536"/>
                <a:gd name="T11" fmla="*/ 0 60000 65536"/>
                <a:gd name="T12" fmla="*/ 0 w 106"/>
                <a:gd name="T13" fmla="*/ 0 h 280"/>
                <a:gd name="T14" fmla="*/ 106 w 106"/>
                <a:gd name="T15" fmla="*/ 280 h 280"/>
              </a:gdLst>
              <a:ahLst/>
              <a:cxnLst>
                <a:cxn ang="T8">
                  <a:pos x="T0" y="T1"/>
                </a:cxn>
                <a:cxn ang="T9">
                  <a:pos x="T2" y="T3"/>
                </a:cxn>
                <a:cxn ang="T10">
                  <a:pos x="T4" y="T5"/>
                </a:cxn>
                <a:cxn ang="T11">
                  <a:pos x="T6" y="T7"/>
                </a:cxn>
              </a:cxnLst>
              <a:rect l="T12" t="T13" r="T14" b="T15"/>
              <a:pathLst>
                <a:path w="106" h="280">
                  <a:moveTo>
                    <a:pt x="0" y="216"/>
                  </a:moveTo>
                  <a:lnTo>
                    <a:pt x="106" y="280"/>
                  </a:lnTo>
                  <a:lnTo>
                    <a:pt x="0" y="0"/>
                  </a:lnTo>
                  <a:lnTo>
                    <a:pt x="0" y="21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 name="Group 780"/>
          <p:cNvGrpSpPr>
            <a:grpSpLocks/>
          </p:cNvGrpSpPr>
          <p:nvPr/>
        </p:nvGrpSpPr>
        <p:grpSpPr bwMode="auto">
          <a:xfrm rot="12641">
            <a:off x="862013" y="2302917"/>
            <a:ext cx="325437" cy="333375"/>
            <a:chOff x="601" y="1411"/>
            <a:chExt cx="205" cy="210"/>
          </a:xfrm>
        </p:grpSpPr>
        <p:sp>
          <p:nvSpPr>
            <p:cNvPr id="43323" name="Freeform 781"/>
            <p:cNvSpPr>
              <a:spLocks/>
            </p:cNvSpPr>
            <p:nvPr/>
          </p:nvSpPr>
          <p:spPr bwMode="auto">
            <a:xfrm>
              <a:off x="617" y="1461"/>
              <a:ext cx="2" cy="141"/>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14" y="0"/>
                  </a:moveTo>
                  <a:lnTo>
                    <a:pt x="0" y="0"/>
                  </a:lnTo>
                  <a:lnTo>
                    <a:pt x="14" y="844"/>
                  </a:lnTo>
                  <a:lnTo>
                    <a:pt x="14" y="0"/>
                  </a:lnTo>
                  <a:close/>
                </a:path>
              </a:pathLst>
            </a:custGeom>
            <a:solidFill>
              <a:srgbClr val="000000"/>
            </a:solidFill>
            <a:ln w="9525">
              <a:solidFill>
                <a:schemeClr val="tx1"/>
              </a:solidFill>
              <a:round/>
              <a:headEnd/>
              <a:tailEnd/>
            </a:ln>
          </p:spPr>
          <p:txBody>
            <a:bodyPr/>
            <a:lstStyle/>
            <a:p>
              <a:endParaRPr lang="en-US"/>
            </a:p>
          </p:txBody>
        </p:sp>
        <p:sp>
          <p:nvSpPr>
            <p:cNvPr id="43324" name="Freeform 782"/>
            <p:cNvSpPr>
              <a:spLocks/>
            </p:cNvSpPr>
            <p:nvPr/>
          </p:nvSpPr>
          <p:spPr bwMode="auto">
            <a:xfrm>
              <a:off x="617" y="1461"/>
              <a:ext cx="2" cy="141"/>
            </a:xfrm>
            <a:custGeom>
              <a:avLst/>
              <a:gdLst>
                <a:gd name="T0" fmla="*/ 0 w 14"/>
                <a:gd name="T1" fmla="*/ 0 h 844"/>
                <a:gd name="T2" fmla="*/ 0 w 14"/>
                <a:gd name="T3" fmla="*/ 0 h 844"/>
                <a:gd name="T4" fmla="*/ 0 w 14"/>
                <a:gd name="T5" fmla="*/ 0 h 844"/>
                <a:gd name="T6" fmla="*/ 0 w 14"/>
                <a:gd name="T7" fmla="*/ 0 h 844"/>
                <a:gd name="T8" fmla="*/ 0 60000 65536"/>
                <a:gd name="T9" fmla="*/ 0 60000 65536"/>
                <a:gd name="T10" fmla="*/ 0 60000 65536"/>
                <a:gd name="T11" fmla="*/ 0 60000 65536"/>
                <a:gd name="T12" fmla="*/ 0 w 14"/>
                <a:gd name="T13" fmla="*/ 0 h 844"/>
                <a:gd name="T14" fmla="*/ 14 w 14"/>
                <a:gd name="T15" fmla="*/ 844 h 844"/>
              </a:gdLst>
              <a:ahLst/>
              <a:cxnLst>
                <a:cxn ang="T8">
                  <a:pos x="T0" y="T1"/>
                </a:cxn>
                <a:cxn ang="T9">
                  <a:pos x="T2" y="T3"/>
                </a:cxn>
                <a:cxn ang="T10">
                  <a:pos x="T4" y="T5"/>
                </a:cxn>
                <a:cxn ang="T11">
                  <a:pos x="T6" y="T7"/>
                </a:cxn>
              </a:cxnLst>
              <a:rect l="T12" t="T13" r="T14" b="T15"/>
              <a:pathLst>
                <a:path w="14" h="844">
                  <a:moveTo>
                    <a:pt x="0" y="0"/>
                  </a:moveTo>
                  <a:lnTo>
                    <a:pt x="14" y="844"/>
                  </a:lnTo>
                  <a:lnTo>
                    <a:pt x="0" y="844"/>
                  </a:lnTo>
                  <a:lnTo>
                    <a:pt x="0" y="0"/>
                  </a:lnTo>
                  <a:close/>
                </a:path>
              </a:pathLst>
            </a:custGeom>
            <a:solidFill>
              <a:srgbClr val="000000"/>
            </a:solidFill>
            <a:ln w="9525">
              <a:solidFill>
                <a:schemeClr val="tx1"/>
              </a:solidFill>
              <a:round/>
              <a:headEnd/>
              <a:tailEnd/>
            </a:ln>
          </p:spPr>
          <p:txBody>
            <a:bodyPr/>
            <a:lstStyle/>
            <a:p>
              <a:endParaRPr lang="en-US"/>
            </a:p>
          </p:txBody>
        </p:sp>
        <p:sp>
          <p:nvSpPr>
            <p:cNvPr id="43325" name="Rectangle 783"/>
            <p:cNvSpPr>
              <a:spLocks noChangeArrowheads="1"/>
            </p:cNvSpPr>
            <p:nvPr/>
          </p:nvSpPr>
          <p:spPr bwMode="auto">
            <a:xfrm>
              <a:off x="617" y="1461"/>
              <a:ext cx="2" cy="14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26" name="Freeform 784"/>
            <p:cNvSpPr>
              <a:spLocks/>
            </p:cNvSpPr>
            <p:nvPr/>
          </p:nvSpPr>
          <p:spPr bwMode="auto">
            <a:xfrm>
              <a:off x="601" y="1425"/>
              <a:ext cx="17" cy="47"/>
            </a:xfrm>
            <a:custGeom>
              <a:avLst/>
              <a:gdLst>
                <a:gd name="T0" fmla="*/ 0 w 105"/>
                <a:gd name="T1" fmla="*/ 0 h 281"/>
                <a:gd name="T2" fmla="*/ 0 w 105"/>
                <a:gd name="T3" fmla="*/ 0 h 281"/>
                <a:gd name="T4" fmla="*/ 0 w 105"/>
                <a:gd name="T5" fmla="*/ 0 h 281"/>
                <a:gd name="T6" fmla="*/ 0 w 105"/>
                <a:gd name="T7" fmla="*/ 0 h 281"/>
                <a:gd name="T8" fmla="*/ 0 60000 65536"/>
                <a:gd name="T9" fmla="*/ 0 60000 65536"/>
                <a:gd name="T10" fmla="*/ 0 60000 65536"/>
                <a:gd name="T11" fmla="*/ 0 60000 65536"/>
                <a:gd name="T12" fmla="*/ 0 w 105"/>
                <a:gd name="T13" fmla="*/ 0 h 281"/>
                <a:gd name="T14" fmla="*/ 105 w 105"/>
                <a:gd name="T15" fmla="*/ 281 h 281"/>
              </a:gdLst>
              <a:ahLst/>
              <a:cxnLst>
                <a:cxn ang="T8">
                  <a:pos x="T0" y="T1"/>
                </a:cxn>
                <a:cxn ang="T9">
                  <a:pos x="T2" y="T3"/>
                </a:cxn>
                <a:cxn ang="T10">
                  <a:pos x="T4" y="T5"/>
                </a:cxn>
                <a:cxn ang="T11">
                  <a:pos x="T6" y="T7"/>
                </a:cxn>
              </a:cxnLst>
              <a:rect l="T12" t="T13" r="T14" b="T15"/>
              <a:pathLst>
                <a:path w="105" h="281">
                  <a:moveTo>
                    <a:pt x="105" y="217"/>
                  </a:moveTo>
                  <a:lnTo>
                    <a:pt x="0" y="281"/>
                  </a:lnTo>
                  <a:lnTo>
                    <a:pt x="105" y="0"/>
                  </a:lnTo>
                  <a:lnTo>
                    <a:pt x="105" y="217"/>
                  </a:lnTo>
                  <a:close/>
                </a:path>
              </a:pathLst>
            </a:custGeom>
            <a:solidFill>
              <a:srgbClr val="000000"/>
            </a:solidFill>
            <a:ln w="9525">
              <a:solidFill>
                <a:schemeClr val="tx1"/>
              </a:solidFill>
              <a:round/>
              <a:headEnd/>
              <a:tailEnd/>
            </a:ln>
          </p:spPr>
          <p:txBody>
            <a:bodyPr/>
            <a:lstStyle/>
            <a:p>
              <a:endParaRPr lang="en-US"/>
            </a:p>
          </p:txBody>
        </p:sp>
        <p:sp>
          <p:nvSpPr>
            <p:cNvPr id="43327" name="Freeform 785"/>
            <p:cNvSpPr>
              <a:spLocks/>
            </p:cNvSpPr>
            <p:nvPr/>
          </p:nvSpPr>
          <p:spPr bwMode="auto">
            <a:xfrm>
              <a:off x="601" y="1425"/>
              <a:ext cx="17" cy="47"/>
            </a:xfrm>
            <a:custGeom>
              <a:avLst/>
              <a:gdLst>
                <a:gd name="T0" fmla="*/ 0 w 105"/>
                <a:gd name="T1" fmla="*/ 0 h 281"/>
                <a:gd name="T2" fmla="*/ 0 w 105"/>
                <a:gd name="T3" fmla="*/ 0 h 281"/>
                <a:gd name="T4" fmla="*/ 0 w 105"/>
                <a:gd name="T5" fmla="*/ 0 h 281"/>
                <a:gd name="T6" fmla="*/ 0 w 105"/>
                <a:gd name="T7" fmla="*/ 0 h 281"/>
                <a:gd name="T8" fmla="*/ 0 60000 65536"/>
                <a:gd name="T9" fmla="*/ 0 60000 65536"/>
                <a:gd name="T10" fmla="*/ 0 60000 65536"/>
                <a:gd name="T11" fmla="*/ 0 60000 65536"/>
                <a:gd name="T12" fmla="*/ 0 w 105"/>
                <a:gd name="T13" fmla="*/ 0 h 281"/>
                <a:gd name="T14" fmla="*/ 105 w 105"/>
                <a:gd name="T15" fmla="*/ 281 h 281"/>
              </a:gdLst>
              <a:ahLst/>
              <a:cxnLst>
                <a:cxn ang="T8">
                  <a:pos x="T0" y="T1"/>
                </a:cxn>
                <a:cxn ang="T9">
                  <a:pos x="T2" y="T3"/>
                </a:cxn>
                <a:cxn ang="T10">
                  <a:pos x="T4" y="T5"/>
                </a:cxn>
                <a:cxn ang="T11">
                  <a:pos x="T6" y="T7"/>
                </a:cxn>
              </a:cxnLst>
              <a:rect l="T12" t="T13" r="T14" b="T15"/>
              <a:pathLst>
                <a:path w="105" h="281">
                  <a:moveTo>
                    <a:pt x="105" y="217"/>
                  </a:moveTo>
                  <a:lnTo>
                    <a:pt x="0" y="281"/>
                  </a:lnTo>
                  <a:lnTo>
                    <a:pt x="105" y="0"/>
                  </a:lnTo>
                  <a:lnTo>
                    <a:pt x="105" y="217"/>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28" name="Freeform 786"/>
            <p:cNvSpPr>
              <a:spLocks/>
            </p:cNvSpPr>
            <p:nvPr/>
          </p:nvSpPr>
          <p:spPr bwMode="auto">
            <a:xfrm>
              <a:off x="618" y="1425"/>
              <a:ext cx="17" cy="47"/>
            </a:xfrm>
            <a:custGeom>
              <a:avLst/>
              <a:gdLst>
                <a:gd name="T0" fmla="*/ 0 w 104"/>
                <a:gd name="T1" fmla="*/ 0 h 281"/>
                <a:gd name="T2" fmla="*/ 0 w 104"/>
                <a:gd name="T3" fmla="*/ 0 h 281"/>
                <a:gd name="T4" fmla="*/ 0 w 104"/>
                <a:gd name="T5" fmla="*/ 0 h 281"/>
                <a:gd name="T6" fmla="*/ 0 w 104"/>
                <a:gd name="T7" fmla="*/ 0 h 281"/>
                <a:gd name="T8" fmla="*/ 0 60000 65536"/>
                <a:gd name="T9" fmla="*/ 0 60000 65536"/>
                <a:gd name="T10" fmla="*/ 0 60000 65536"/>
                <a:gd name="T11" fmla="*/ 0 60000 65536"/>
                <a:gd name="T12" fmla="*/ 0 w 104"/>
                <a:gd name="T13" fmla="*/ 0 h 281"/>
                <a:gd name="T14" fmla="*/ 104 w 104"/>
                <a:gd name="T15" fmla="*/ 281 h 281"/>
              </a:gdLst>
              <a:ahLst/>
              <a:cxnLst>
                <a:cxn ang="T8">
                  <a:pos x="T0" y="T1"/>
                </a:cxn>
                <a:cxn ang="T9">
                  <a:pos x="T2" y="T3"/>
                </a:cxn>
                <a:cxn ang="T10">
                  <a:pos x="T4" y="T5"/>
                </a:cxn>
                <a:cxn ang="T11">
                  <a:pos x="T6" y="T7"/>
                </a:cxn>
              </a:cxnLst>
              <a:rect l="T12" t="T13" r="T14" b="T15"/>
              <a:pathLst>
                <a:path w="104" h="281">
                  <a:moveTo>
                    <a:pt x="0" y="217"/>
                  </a:moveTo>
                  <a:lnTo>
                    <a:pt x="104" y="281"/>
                  </a:lnTo>
                  <a:lnTo>
                    <a:pt x="0" y="0"/>
                  </a:lnTo>
                  <a:lnTo>
                    <a:pt x="0" y="217"/>
                  </a:lnTo>
                  <a:close/>
                </a:path>
              </a:pathLst>
            </a:custGeom>
            <a:solidFill>
              <a:srgbClr val="000000"/>
            </a:solidFill>
            <a:ln w="9525">
              <a:solidFill>
                <a:schemeClr val="tx1"/>
              </a:solidFill>
              <a:round/>
              <a:headEnd/>
              <a:tailEnd/>
            </a:ln>
          </p:spPr>
          <p:txBody>
            <a:bodyPr/>
            <a:lstStyle/>
            <a:p>
              <a:endParaRPr lang="en-US"/>
            </a:p>
          </p:txBody>
        </p:sp>
        <p:sp>
          <p:nvSpPr>
            <p:cNvPr id="43329" name="Freeform 787"/>
            <p:cNvSpPr>
              <a:spLocks/>
            </p:cNvSpPr>
            <p:nvPr/>
          </p:nvSpPr>
          <p:spPr bwMode="auto">
            <a:xfrm>
              <a:off x="618" y="1425"/>
              <a:ext cx="17" cy="47"/>
            </a:xfrm>
            <a:custGeom>
              <a:avLst/>
              <a:gdLst>
                <a:gd name="T0" fmla="*/ 0 w 104"/>
                <a:gd name="T1" fmla="*/ 0 h 281"/>
                <a:gd name="T2" fmla="*/ 0 w 104"/>
                <a:gd name="T3" fmla="*/ 0 h 281"/>
                <a:gd name="T4" fmla="*/ 0 w 104"/>
                <a:gd name="T5" fmla="*/ 0 h 281"/>
                <a:gd name="T6" fmla="*/ 0 w 104"/>
                <a:gd name="T7" fmla="*/ 0 h 281"/>
                <a:gd name="T8" fmla="*/ 0 60000 65536"/>
                <a:gd name="T9" fmla="*/ 0 60000 65536"/>
                <a:gd name="T10" fmla="*/ 0 60000 65536"/>
                <a:gd name="T11" fmla="*/ 0 60000 65536"/>
                <a:gd name="T12" fmla="*/ 0 w 104"/>
                <a:gd name="T13" fmla="*/ 0 h 281"/>
                <a:gd name="T14" fmla="*/ 104 w 104"/>
                <a:gd name="T15" fmla="*/ 281 h 281"/>
              </a:gdLst>
              <a:ahLst/>
              <a:cxnLst>
                <a:cxn ang="T8">
                  <a:pos x="T0" y="T1"/>
                </a:cxn>
                <a:cxn ang="T9">
                  <a:pos x="T2" y="T3"/>
                </a:cxn>
                <a:cxn ang="T10">
                  <a:pos x="T4" y="T5"/>
                </a:cxn>
                <a:cxn ang="T11">
                  <a:pos x="T6" y="T7"/>
                </a:cxn>
              </a:cxnLst>
              <a:rect l="T12" t="T13" r="T14" b="T15"/>
              <a:pathLst>
                <a:path w="104" h="281">
                  <a:moveTo>
                    <a:pt x="0" y="217"/>
                  </a:moveTo>
                  <a:lnTo>
                    <a:pt x="104" y="281"/>
                  </a:lnTo>
                  <a:lnTo>
                    <a:pt x="0" y="0"/>
                  </a:lnTo>
                  <a:lnTo>
                    <a:pt x="0" y="217"/>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30" name="Freeform 788"/>
            <p:cNvSpPr>
              <a:spLocks/>
            </p:cNvSpPr>
            <p:nvPr/>
          </p:nvSpPr>
          <p:spPr bwMode="auto">
            <a:xfrm>
              <a:off x="618" y="1601"/>
              <a:ext cx="150" cy="2"/>
            </a:xfrm>
            <a:custGeom>
              <a:avLst/>
              <a:gdLst>
                <a:gd name="T0" fmla="*/ 0 w 900"/>
                <a:gd name="T1" fmla="*/ 0 h 15"/>
                <a:gd name="T2" fmla="*/ 0 w 900"/>
                <a:gd name="T3" fmla="*/ 0 h 15"/>
                <a:gd name="T4" fmla="*/ 0 w 900"/>
                <a:gd name="T5" fmla="*/ 0 h 15"/>
                <a:gd name="T6" fmla="*/ 0 w 900"/>
                <a:gd name="T7" fmla="*/ 0 h 15"/>
                <a:gd name="T8" fmla="*/ 0 60000 65536"/>
                <a:gd name="T9" fmla="*/ 0 60000 65536"/>
                <a:gd name="T10" fmla="*/ 0 60000 65536"/>
                <a:gd name="T11" fmla="*/ 0 60000 65536"/>
                <a:gd name="T12" fmla="*/ 0 w 900"/>
                <a:gd name="T13" fmla="*/ 0 h 15"/>
                <a:gd name="T14" fmla="*/ 900 w 900"/>
                <a:gd name="T15" fmla="*/ 15 h 15"/>
              </a:gdLst>
              <a:ahLst/>
              <a:cxnLst>
                <a:cxn ang="T8">
                  <a:pos x="T0" y="T1"/>
                </a:cxn>
                <a:cxn ang="T9">
                  <a:pos x="T2" y="T3"/>
                </a:cxn>
                <a:cxn ang="T10">
                  <a:pos x="T4" y="T5"/>
                </a:cxn>
                <a:cxn ang="T11">
                  <a:pos x="T6" y="T7"/>
                </a:cxn>
              </a:cxnLst>
              <a:rect l="T12" t="T13" r="T14" b="T15"/>
              <a:pathLst>
                <a:path w="900" h="15">
                  <a:moveTo>
                    <a:pt x="900" y="15"/>
                  </a:moveTo>
                  <a:lnTo>
                    <a:pt x="900" y="0"/>
                  </a:lnTo>
                  <a:lnTo>
                    <a:pt x="0" y="15"/>
                  </a:lnTo>
                  <a:lnTo>
                    <a:pt x="900" y="15"/>
                  </a:lnTo>
                  <a:close/>
                </a:path>
              </a:pathLst>
            </a:custGeom>
            <a:solidFill>
              <a:srgbClr val="000000"/>
            </a:solidFill>
            <a:ln w="9525">
              <a:solidFill>
                <a:schemeClr val="tx1"/>
              </a:solidFill>
              <a:round/>
              <a:headEnd/>
              <a:tailEnd/>
            </a:ln>
          </p:spPr>
          <p:txBody>
            <a:bodyPr/>
            <a:lstStyle/>
            <a:p>
              <a:endParaRPr lang="en-US"/>
            </a:p>
          </p:txBody>
        </p:sp>
        <p:sp>
          <p:nvSpPr>
            <p:cNvPr id="43331" name="Freeform 789"/>
            <p:cNvSpPr>
              <a:spLocks/>
            </p:cNvSpPr>
            <p:nvPr/>
          </p:nvSpPr>
          <p:spPr bwMode="auto">
            <a:xfrm>
              <a:off x="618" y="1601"/>
              <a:ext cx="150" cy="2"/>
            </a:xfrm>
            <a:custGeom>
              <a:avLst/>
              <a:gdLst>
                <a:gd name="T0" fmla="*/ 0 w 900"/>
                <a:gd name="T1" fmla="*/ 0 h 15"/>
                <a:gd name="T2" fmla="*/ 0 w 900"/>
                <a:gd name="T3" fmla="*/ 0 h 15"/>
                <a:gd name="T4" fmla="*/ 0 w 900"/>
                <a:gd name="T5" fmla="*/ 0 h 15"/>
                <a:gd name="T6" fmla="*/ 0 w 900"/>
                <a:gd name="T7" fmla="*/ 0 h 15"/>
                <a:gd name="T8" fmla="*/ 0 60000 65536"/>
                <a:gd name="T9" fmla="*/ 0 60000 65536"/>
                <a:gd name="T10" fmla="*/ 0 60000 65536"/>
                <a:gd name="T11" fmla="*/ 0 60000 65536"/>
                <a:gd name="T12" fmla="*/ 0 w 900"/>
                <a:gd name="T13" fmla="*/ 0 h 15"/>
                <a:gd name="T14" fmla="*/ 900 w 900"/>
                <a:gd name="T15" fmla="*/ 15 h 15"/>
              </a:gdLst>
              <a:ahLst/>
              <a:cxnLst>
                <a:cxn ang="T8">
                  <a:pos x="T0" y="T1"/>
                </a:cxn>
                <a:cxn ang="T9">
                  <a:pos x="T2" y="T3"/>
                </a:cxn>
                <a:cxn ang="T10">
                  <a:pos x="T4" y="T5"/>
                </a:cxn>
                <a:cxn ang="T11">
                  <a:pos x="T6" y="T7"/>
                </a:cxn>
              </a:cxnLst>
              <a:rect l="T12" t="T13" r="T14" b="T15"/>
              <a:pathLst>
                <a:path w="900" h="15">
                  <a:moveTo>
                    <a:pt x="900" y="0"/>
                  </a:moveTo>
                  <a:lnTo>
                    <a:pt x="0" y="15"/>
                  </a:lnTo>
                  <a:lnTo>
                    <a:pt x="0" y="0"/>
                  </a:lnTo>
                  <a:lnTo>
                    <a:pt x="900" y="0"/>
                  </a:lnTo>
                  <a:close/>
                </a:path>
              </a:pathLst>
            </a:custGeom>
            <a:solidFill>
              <a:srgbClr val="000000"/>
            </a:solidFill>
            <a:ln w="9525">
              <a:solidFill>
                <a:schemeClr val="tx1"/>
              </a:solidFill>
              <a:round/>
              <a:headEnd/>
              <a:tailEnd/>
            </a:ln>
          </p:spPr>
          <p:txBody>
            <a:bodyPr/>
            <a:lstStyle/>
            <a:p>
              <a:endParaRPr lang="en-US"/>
            </a:p>
          </p:txBody>
        </p:sp>
        <p:sp>
          <p:nvSpPr>
            <p:cNvPr id="43332" name="Rectangle 790"/>
            <p:cNvSpPr>
              <a:spLocks noChangeArrowheads="1"/>
            </p:cNvSpPr>
            <p:nvPr/>
          </p:nvSpPr>
          <p:spPr bwMode="auto">
            <a:xfrm>
              <a:off x="618" y="160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33" name="Freeform 791"/>
            <p:cNvSpPr>
              <a:spLocks/>
            </p:cNvSpPr>
            <p:nvPr/>
          </p:nvSpPr>
          <p:spPr bwMode="auto">
            <a:xfrm>
              <a:off x="757" y="1602"/>
              <a:ext cx="49" cy="19"/>
            </a:xfrm>
            <a:custGeom>
              <a:avLst/>
              <a:gdLst>
                <a:gd name="T0" fmla="*/ 0 w 300"/>
                <a:gd name="T1" fmla="*/ 0 h 112"/>
                <a:gd name="T2" fmla="*/ 0 w 300"/>
                <a:gd name="T3" fmla="*/ 0 h 112"/>
                <a:gd name="T4" fmla="*/ 0 w 300"/>
                <a:gd name="T5" fmla="*/ 0 h 112"/>
                <a:gd name="T6" fmla="*/ 0 w 300"/>
                <a:gd name="T7" fmla="*/ 0 h 112"/>
                <a:gd name="T8" fmla="*/ 0 60000 65536"/>
                <a:gd name="T9" fmla="*/ 0 60000 65536"/>
                <a:gd name="T10" fmla="*/ 0 60000 65536"/>
                <a:gd name="T11" fmla="*/ 0 60000 65536"/>
                <a:gd name="T12" fmla="*/ 0 w 300"/>
                <a:gd name="T13" fmla="*/ 0 h 112"/>
                <a:gd name="T14" fmla="*/ 300 w 300"/>
                <a:gd name="T15" fmla="*/ 112 h 112"/>
              </a:gdLst>
              <a:ahLst/>
              <a:cxnLst>
                <a:cxn ang="T8">
                  <a:pos x="T0" y="T1"/>
                </a:cxn>
                <a:cxn ang="T9">
                  <a:pos x="T2" y="T3"/>
                </a:cxn>
                <a:cxn ang="T10">
                  <a:pos x="T4" y="T5"/>
                </a:cxn>
                <a:cxn ang="T11">
                  <a:pos x="T6" y="T7"/>
                </a:cxn>
              </a:cxnLst>
              <a:rect l="T12" t="T13" r="T14" b="T15"/>
              <a:pathLst>
                <a:path w="300" h="112">
                  <a:moveTo>
                    <a:pt x="69" y="0"/>
                  </a:moveTo>
                  <a:lnTo>
                    <a:pt x="0" y="112"/>
                  </a:lnTo>
                  <a:lnTo>
                    <a:pt x="300" y="0"/>
                  </a:lnTo>
                  <a:lnTo>
                    <a:pt x="69" y="0"/>
                  </a:lnTo>
                  <a:close/>
                </a:path>
              </a:pathLst>
            </a:custGeom>
            <a:solidFill>
              <a:srgbClr val="000000"/>
            </a:solidFill>
            <a:ln w="9525">
              <a:solidFill>
                <a:schemeClr val="tx1"/>
              </a:solidFill>
              <a:round/>
              <a:headEnd/>
              <a:tailEnd/>
            </a:ln>
          </p:spPr>
          <p:txBody>
            <a:bodyPr/>
            <a:lstStyle/>
            <a:p>
              <a:endParaRPr lang="en-US"/>
            </a:p>
          </p:txBody>
        </p:sp>
        <p:sp>
          <p:nvSpPr>
            <p:cNvPr id="43334" name="Freeform 792"/>
            <p:cNvSpPr>
              <a:spLocks/>
            </p:cNvSpPr>
            <p:nvPr/>
          </p:nvSpPr>
          <p:spPr bwMode="auto">
            <a:xfrm>
              <a:off x="757" y="1602"/>
              <a:ext cx="49" cy="19"/>
            </a:xfrm>
            <a:custGeom>
              <a:avLst/>
              <a:gdLst>
                <a:gd name="T0" fmla="*/ 0 w 300"/>
                <a:gd name="T1" fmla="*/ 0 h 112"/>
                <a:gd name="T2" fmla="*/ 0 w 300"/>
                <a:gd name="T3" fmla="*/ 0 h 112"/>
                <a:gd name="T4" fmla="*/ 0 w 300"/>
                <a:gd name="T5" fmla="*/ 0 h 112"/>
                <a:gd name="T6" fmla="*/ 0 w 300"/>
                <a:gd name="T7" fmla="*/ 0 h 112"/>
                <a:gd name="T8" fmla="*/ 0 60000 65536"/>
                <a:gd name="T9" fmla="*/ 0 60000 65536"/>
                <a:gd name="T10" fmla="*/ 0 60000 65536"/>
                <a:gd name="T11" fmla="*/ 0 60000 65536"/>
                <a:gd name="T12" fmla="*/ 0 w 300"/>
                <a:gd name="T13" fmla="*/ 0 h 112"/>
                <a:gd name="T14" fmla="*/ 300 w 300"/>
                <a:gd name="T15" fmla="*/ 112 h 112"/>
              </a:gdLst>
              <a:ahLst/>
              <a:cxnLst>
                <a:cxn ang="T8">
                  <a:pos x="T0" y="T1"/>
                </a:cxn>
                <a:cxn ang="T9">
                  <a:pos x="T2" y="T3"/>
                </a:cxn>
                <a:cxn ang="T10">
                  <a:pos x="T4" y="T5"/>
                </a:cxn>
                <a:cxn ang="T11">
                  <a:pos x="T6" y="T7"/>
                </a:cxn>
              </a:cxnLst>
              <a:rect l="T12" t="T13" r="T14" b="T15"/>
              <a:pathLst>
                <a:path w="300" h="112">
                  <a:moveTo>
                    <a:pt x="69" y="0"/>
                  </a:moveTo>
                  <a:lnTo>
                    <a:pt x="0" y="112"/>
                  </a:lnTo>
                  <a:lnTo>
                    <a:pt x="300" y="0"/>
                  </a:lnTo>
                  <a:lnTo>
                    <a:pt x="69"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35" name="Freeform 793"/>
            <p:cNvSpPr>
              <a:spLocks/>
            </p:cNvSpPr>
            <p:nvPr/>
          </p:nvSpPr>
          <p:spPr bwMode="auto">
            <a:xfrm>
              <a:off x="757" y="1583"/>
              <a:ext cx="49" cy="19"/>
            </a:xfrm>
            <a:custGeom>
              <a:avLst/>
              <a:gdLst>
                <a:gd name="T0" fmla="*/ 0 w 300"/>
                <a:gd name="T1" fmla="*/ 0 h 112"/>
                <a:gd name="T2" fmla="*/ 0 w 300"/>
                <a:gd name="T3" fmla="*/ 0 h 112"/>
                <a:gd name="T4" fmla="*/ 0 w 300"/>
                <a:gd name="T5" fmla="*/ 0 h 112"/>
                <a:gd name="T6" fmla="*/ 0 w 300"/>
                <a:gd name="T7" fmla="*/ 0 h 112"/>
                <a:gd name="T8" fmla="*/ 0 60000 65536"/>
                <a:gd name="T9" fmla="*/ 0 60000 65536"/>
                <a:gd name="T10" fmla="*/ 0 60000 65536"/>
                <a:gd name="T11" fmla="*/ 0 60000 65536"/>
                <a:gd name="T12" fmla="*/ 0 w 300"/>
                <a:gd name="T13" fmla="*/ 0 h 112"/>
                <a:gd name="T14" fmla="*/ 300 w 300"/>
                <a:gd name="T15" fmla="*/ 112 h 112"/>
              </a:gdLst>
              <a:ahLst/>
              <a:cxnLst>
                <a:cxn ang="T8">
                  <a:pos x="T0" y="T1"/>
                </a:cxn>
                <a:cxn ang="T9">
                  <a:pos x="T2" y="T3"/>
                </a:cxn>
                <a:cxn ang="T10">
                  <a:pos x="T4" y="T5"/>
                </a:cxn>
                <a:cxn ang="T11">
                  <a:pos x="T6" y="T7"/>
                </a:cxn>
              </a:cxnLst>
              <a:rect l="T12" t="T13" r="T14" b="T15"/>
              <a:pathLst>
                <a:path w="300" h="112">
                  <a:moveTo>
                    <a:pt x="69" y="112"/>
                  </a:moveTo>
                  <a:lnTo>
                    <a:pt x="0" y="0"/>
                  </a:lnTo>
                  <a:lnTo>
                    <a:pt x="300" y="112"/>
                  </a:lnTo>
                  <a:lnTo>
                    <a:pt x="69" y="112"/>
                  </a:lnTo>
                  <a:close/>
                </a:path>
              </a:pathLst>
            </a:custGeom>
            <a:solidFill>
              <a:srgbClr val="000000"/>
            </a:solidFill>
            <a:ln w="9525">
              <a:solidFill>
                <a:schemeClr val="tx1"/>
              </a:solidFill>
              <a:round/>
              <a:headEnd/>
              <a:tailEnd/>
            </a:ln>
          </p:spPr>
          <p:txBody>
            <a:bodyPr/>
            <a:lstStyle/>
            <a:p>
              <a:endParaRPr lang="en-US"/>
            </a:p>
          </p:txBody>
        </p:sp>
        <p:sp>
          <p:nvSpPr>
            <p:cNvPr id="43336" name="Rectangle 794"/>
            <p:cNvSpPr>
              <a:spLocks noChangeArrowheads="1"/>
            </p:cNvSpPr>
            <p:nvPr/>
          </p:nvSpPr>
          <p:spPr bwMode="auto">
            <a:xfrm>
              <a:off x="668" y="1411"/>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000" b="0">
                  <a:solidFill>
                    <a:schemeClr val="tx2"/>
                  </a:solidFill>
                  <a:latin typeface="Times New Roman" panose="02020603050405020304" pitchFamily="18" charset="0"/>
                </a:rPr>
                <a:t>1</a:t>
              </a:r>
              <a:endParaRPr lang="en-US" altLang="en-US" sz="2400" b="0">
                <a:solidFill>
                  <a:schemeClr val="tx2"/>
                </a:solidFill>
              </a:endParaRPr>
            </a:p>
          </p:txBody>
        </p:sp>
        <p:sp>
          <p:nvSpPr>
            <p:cNvPr id="43337" name="Rectangle 795"/>
            <p:cNvSpPr>
              <a:spLocks noChangeArrowheads="1"/>
            </p:cNvSpPr>
            <p:nvPr/>
          </p:nvSpPr>
          <p:spPr bwMode="auto">
            <a:xfrm>
              <a:off x="756" y="1494"/>
              <a:ext cx="4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000" b="0">
                  <a:solidFill>
                    <a:schemeClr val="tx2"/>
                  </a:solidFill>
                  <a:latin typeface="Times New Roman" panose="02020603050405020304" pitchFamily="18" charset="0"/>
                </a:rPr>
                <a:t>2</a:t>
              </a:r>
              <a:endParaRPr lang="en-US" altLang="en-US" sz="2400" b="0">
                <a:solidFill>
                  <a:schemeClr val="tx2"/>
                </a:solidFill>
              </a:endParaRPr>
            </a:p>
          </p:txBody>
        </p:sp>
        <p:sp>
          <p:nvSpPr>
            <p:cNvPr id="43338" name="Freeform 796"/>
            <p:cNvSpPr>
              <a:spLocks/>
            </p:cNvSpPr>
            <p:nvPr/>
          </p:nvSpPr>
          <p:spPr bwMode="auto">
            <a:xfrm>
              <a:off x="757" y="1583"/>
              <a:ext cx="49" cy="19"/>
            </a:xfrm>
            <a:custGeom>
              <a:avLst/>
              <a:gdLst>
                <a:gd name="T0" fmla="*/ 0 w 300"/>
                <a:gd name="T1" fmla="*/ 0 h 112"/>
                <a:gd name="T2" fmla="*/ 0 w 300"/>
                <a:gd name="T3" fmla="*/ 0 h 112"/>
                <a:gd name="T4" fmla="*/ 0 w 300"/>
                <a:gd name="T5" fmla="*/ 0 h 112"/>
                <a:gd name="T6" fmla="*/ 0 w 300"/>
                <a:gd name="T7" fmla="*/ 0 h 112"/>
                <a:gd name="T8" fmla="*/ 0 60000 65536"/>
                <a:gd name="T9" fmla="*/ 0 60000 65536"/>
                <a:gd name="T10" fmla="*/ 0 60000 65536"/>
                <a:gd name="T11" fmla="*/ 0 60000 65536"/>
                <a:gd name="T12" fmla="*/ 0 w 300"/>
                <a:gd name="T13" fmla="*/ 0 h 112"/>
                <a:gd name="T14" fmla="*/ 300 w 300"/>
                <a:gd name="T15" fmla="*/ 112 h 112"/>
              </a:gdLst>
              <a:ahLst/>
              <a:cxnLst>
                <a:cxn ang="T8">
                  <a:pos x="T0" y="T1"/>
                </a:cxn>
                <a:cxn ang="T9">
                  <a:pos x="T2" y="T3"/>
                </a:cxn>
                <a:cxn ang="T10">
                  <a:pos x="T4" y="T5"/>
                </a:cxn>
                <a:cxn ang="T11">
                  <a:pos x="T6" y="T7"/>
                </a:cxn>
              </a:cxnLst>
              <a:rect l="T12" t="T13" r="T14" b="T15"/>
              <a:pathLst>
                <a:path w="300" h="112">
                  <a:moveTo>
                    <a:pt x="69" y="112"/>
                  </a:moveTo>
                  <a:lnTo>
                    <a:pt x="0" y="0"/>
                  </a:lnTo>
                  <a:lnTo>
                    <a:pt x="300" y="112"/>
                  </a:lnTo>
                  <a:lnTo>
                    <a:pt x="69"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6" name="Group 797"/>
          <p:cNvGrpSpPr>
            <a:grpSpLocks/>
          </p:cNvGrpSpPr>
          <p:nvPr/>
        </p:nvGrpSpPr>
        <p:grpSpPr bwMode="auto">
          <a:xfrm rot="12641">
            <a:off x="1086288" y="4103147"/>
            <a:ext cx="303213" cy="855663"/>
            <a:chOff x="746" y="2545"/>
            <a:chExt cx="191" cy="539"/>
          </a:xfrm>
        </p:grpSpPr>
        <p:sp>
          <p:nvSpPr>
            <p:cNvPr id="43260" name="Freeform 798"/>
            <p:cNvSpPr>
              <a:spLocks/>
            </p:cNvSpPr>
            <p:nvPr/>
          </p:nvSpPr>
          <p:spPr bwMode="auto">
            <a:xfrm>
              <a:off x="932" y="2564"/>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29" y="0"/>
                  </a:moveTo>
                  <a:lnTo>
                    <a:pt x="0" y="0"/>
                  </a:lnTo>
                  <a:lnTo>
                    <a:pt x="29" y="3006"/>
                  </a:lnTo>
                  <a:lnTo>
                    <a:pt x="29" y="0"/>
                  </a:lnTo>
                  <a:close/>
                </a:path>
              </a:pathLst>
            </a:custGeom>
            <a:solidFill>
              <a:srgbClr val="000000"/>
            </a:solidFill>
            <a:ln w="9525">
              <a:solidFill>
                <a:schemeClr val="tx1"/>
              </a:solidFill>
              <a:round/>
              <a:headEnd/>
              <a:tailEnd/>
            </a:ln>
          </p:spPr>
          <p:txBody>
            <a:bodyPr/>
            <a:lstStyle/>
            <a:p>
              <a:endParaRPr lang="en-US"/>
            </a:p>
          </p:txBody>
        </p:sp>
        <p:sp>
          <p:nvSpPr>
            <p:cNvPr id="43261" name="Freeform 799"/>
            <p:cNvSpPr>
              <a:spLocks/>
            </p:cNvSpPr>
            <p:nvPr/>
          </p:nvSpPr>
          <p:spPr bwMode="auto">
            <a:xfrm>
              <a:off x="932" y="2564"/>
              <a:ext cx="5" cy="501"/>
            </a:xfrm>
            <a:custGeom>
              <a:avLst/>
              <a:gdLst>
                <a:gd name="T0" fmla="*/ 0 w 29"/>
                <a:gd name="T1" fmla="*/ 0 h 3006"/>
                <a:gd name="T2" fmla="*/ 0 w 29"/>
                <a:gd name="T3" fmla="*/ 0 h 3006"/>
                <a:gd name="T4" fmla="*/ 0 w 29"/>
                <a:gd name="T5" fmla="*/ 0 h 3006"/>
                <a:gd name="T6" fmla="*/ 0 w 29"/>
                <a:gd name="T7" fmla="*/ 0 h 3006"/>
                <a:gd name="T8" fmla="*/ 0 60000 65536"/>
                <a:gd name="T9" fmla="*/ 0 60000 65536"/>
                <a:gd name="T10" fmla="*/ 0 60000 65536"/>
                <a:gd name="T11" fmla="*/ 0 60000 65536"/>
                <a:gd name="T12" fmla="*/ 0 w 29"/>
                <a:gd name="T13" fmla="*/ 0 h 3006"/>
                <a:gd name="T14" fmla="*/ 29 w 29"/>
                <a:gd name="T15" fmla="*/ 3006 h 3006"/>
              </a:gdLst>
              <a:ahLst/>
              <a:cxnLst>
                <a:cxn ang="T8">
                  <a:pos x="T0" y="T1"/>
                </a:cxn>
                <a:cxn ang="T9">
                  <a:pos x="T2" y="T3"/>
                </a:cxn>
                <a:cxn ang="T10">
                  <a:pos x="T4" y="T5"/>
                </a:cxn>
                <a:cxn ang="T11">
                  <a:pos x="T6" y="T7"/>
                </a:cxn>
              </a:cxnLst>
              <a:rect l="T12" t="T13" r="T14" b="T15"/>
              <a:pathLst>
                <a:path w="29" h="3006">
                  <a:moveTo>
                    <a:pt x="0" y="0"/>
                  </a:moveTo>
                  <a:lnTo>
                    <a:pt x="29" y="3006"/>
                  </a:lnTo>
                  <a:lnTo>
                    <a:pt x="0" y="3006"/>
                  </a:lnTo>
                  <a:lnTo>
                    <a:pt x="0" y="0"/>
                  </a:lnTo>
                  <a:close/>
                </a:path>
              </a:pathLst>
            </a:custGeom>
            <a:solidFill>
              <a:srgbClr val="000000"/>
            </a:solidFill>
            <a:ln w="9525">
              <a:solidFill>
                <a:schemeClr val="tx1"/>
              </a:solidFill>
              <a:round/>
              <a:headEnd/>
              <a:tailEnd/>
            </a:ln>
          </p:spPr>
          <p:txBody>
            <a:bodyPr/>
            <a:lstStyle/>
            <a:p>
              <a:endParaRPr lang="en-US"/>
            </a:p>
          </p:txBody>
        </p:sp>
        <p:sp>
          <p:nvSpPr>
            <p:cNvPr id="43262" name="Rectangle 800"/>
            <p:cNvSpPr>
              <a:spLocks noChangeArrowheads="1"/>
            </p:cNvSpPr>
            <p:nvPr/>
          </p:nvSpPr>
          <p:spPr bwMode="auto">
            <a:xfrm>
              <a:off x="932" y="2564"/>
              <a:ext cx="5" cy="501"/>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63" name="Freeform 801"/>
            <p:cNvSpPr>
              <a:spLocks/>
            </p:cNvSpPr>
            <p:nvPr/>
          </p:nvSpPr>
          <p:spPr bwMode="auto">
            <a:xfrm>
              <a:off x="784" y="2563"/>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264" name="Freeform 802"/>
            <p:cNvSpPr>
              <a:spLocks/>
            </p:cNvSpPr>
            <p:nvPr/>
          </p:nvSpPr>
          <p:spPr bwMode="auto">
            <a:xfrm>
              <a:off x="784" y="2563"/>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43265" name="Rectangle 803"/>
            <p:cNvSpPr>
              <a:spLocks noChangeArrowheads="1"/>
            </p:cNvSpPr>
            <p:nvPr/>
          </p:nvSpPr>
          <p:spPr bwMode="auto">
            <a:xfrm>
              <a:off x="784" y="2563"/>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66" name="Freeform 804"/>
            <p:cNvSpPr>
              <a:spLocks/>
            </p:cNvSpPr>
            <p:nvPr/>
          </p:nvSpPr>
          <p:spPr bwMode="auto">
            <a:xfrm>
              <a:off x="746" y="2545"/>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43267" name="Freeform 805"/>
            <p:cNvSpPr>
              <a:spLocks/>
            </p:cNvSpPr>
            <p:nvPr/>
          </p:nvSpPr>
          <p:spPr bwMode="auto">
            <a:xfrm>
              <a:off x="746" y="2545"/>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68" name="Freeform 806"/>
            <p:cNvSpPr>
              <a:spLocks/>
            </p:cNvSpPr>
            <p:nvPr/>
          </p:nvSpPr>
          <p:spPr bwMode="auto">
            <a:xfrm>
              <a:off x="746" y="25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269" name="Freeform 807"/>
            <p:cNvSpPr>
              <a:spLocks/>
            </p:cNvSpPr>
            <p:nvPr/>
          </p:nvSpPr>
          <p:spPr bwMode="auto">
            <a:xfrm>
              <a:off x="746" y="2564"/>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0" name="Freeform 808"/>
            <p:cNvSpPr>
              <a:spLocks/>
            </p:cNvSpPr>
            <p:nvPr/>
          </p:nvSpPr>
          <p:spPr bwMode="auto">
            <a:xfrm>
              <a:off x="746" y="2617"/>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43271" name="Freeform 809"/>
            <p:cNvSpPr>
              <a:spLocks/>
            </p:cNvSpPr>
            <p:nvPr/>
          </p:nvSpPr>
          <p:spPr bwMode="auto">
            <a:xfrm>
              <a:off x="746" y="2617"/>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2" name="Freeform 810"/>
            <p:cNvSpPr>
              <a:spLocks/>
            </p:cNvSpPr>
            <p:nvPr/>
          </p:nvSpPr>
          <p:spPr bwMode="auto">
            <a:xfrm>
              <a:off x="746" y="2635"/>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273" name="Freeform 811"/>
            <p:cNvSpPr>
              <a:spLocks/>
            </p:cNvSpPr>
            <p:nvPr/>
          </p:nvSpPr>
          <p:spPr bwMode="auto">
            <a:xfrm>
              <a:off x="746" y="2635"/>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4" name="Freeform 812"/>
            <p:cNvSpPr>
              <a:spLocks/>
            </p:cNvSpPr>
            <p:nvPr/>
          </p:nvSpPr>
          <p:spPr bwMode="auto">
            <a:xfrm>
              <a:off x="784" y="2634"/>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275" name="Freeform 813"/>
            <p:cNvSpPr>
              <a:spLocks/>
            </p:cNvSpPr>
            <p:nvPr/>
          </p:nvSpPr>
          <p:spPr bwMode="auto">
            <a:xfrm>
              <a:off x="784" y="2634"/>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43276" name="Rectangle 814"/>
            <p:cNvSpPr>
              <a:spLocks noChangeArrowheads="1"/>
            </p:cNvSpPr>
            <p:nvPr/>
          </p:nvSpPr>
          <p:spPr bwMode="auto">
            <a:xfrm>
              <a:off x="784" y="2634"/>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77" name="Freeform 815"/>
            <p:cNvSpPr>
              <a:spLocks/>
            </p:cNvSpPr>
            <p:nvPr/>
          </p:nvSpPr>
          <p:spPr bwMode="auto">
            <a:xfrm>
              <a:off x="784" y="270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278" name="Freeform 816"/>
            <p:cNvSpPr>
              <a:spLocks/>
            </p:cNvSpPr>
            <p:nvPr/>
          </p:nvSpPr>
          <p:spPr bwMode="auto">
            <a:xfrm>
              <a:off x="784" y="2706"/>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43279" name="Rectangle 817"/>
            <p:cNvSpPr>
              <a:spLocks noChangeArrowheads="1"/>
            </p:cNvSpPr>
            <p:nvPr/>
          </p:nvSpPr>
          <p:spPr bwMode="auto">
            <a:xfrm>
              <a:off x="784" y="2706"/>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80" name="Freeform 818"/>
            <p:cNvSpPr>
              <a:spLocks/>
            </p:cNvSpPr>
            <p:nvPr/>
          </p:nvSpPr>
          <p:spPr bwMode="auto">
            <a:xfrm>
              <a:off x="746" y="270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281" name="Freeform 819"/>
            <p:cNvSpPr>
              <a:spLocks/>
            </p:cNvSpPr>
            <p:nvPr/>
          </p:nvSpPr>
          <p:spPr bwMode="auto">
            <a:xfrm>
              <a:off x="746" y="2707"/>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82" name="Freeform 820"/>
            <p:cNvSpPr>
              <a:spLocks/>
            </p:cNvSpPr>
            <p:nvPr/>
          </p:nvSpPr>
          <p:spPr bwMode="auto">
            <a:xfrm>
              <a:off x="746" y="268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43283" name="Freeform 821"/>
            <p:cNvSpPr>
              <a:spLocks/>
            </p:cNvSpPr>
            <p:nvPr/>
          </p:nvSpPr>
          <p:spPr bwMode="auto">
            <a:xfrm>
              <a:off x="746" y="2688"/>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84" name="Freeform 822"/>
            <p:cNvSpPr>
              <a:spLocks/>
            </p:cNvSpPr>
            <p:nvPr/>
          </p:nvSpPr>
          <p:spPr bwMode="auto">
            <a:xfrm>
              <a:off x="746" y="2850"/>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285" name="Freeform 823"/>
            <p:cNvSpPr>
              <a:spLocks/>
            </p:cNvSpPr>
            <p:nvPr/>
          </p:nvSpPr>
          <p:spPr bwMode="auto">
            <a:xfrm>
              <a:off x="746" y="2850"/>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86" name="Freeform 824"/>
            <p:cNvSpPr>
              <a:spLocks/>
            </p:cNvSpPr>
            <p:nvPr/>
          </p:nvSpPr>
          <p:spPr bwMode="auto">
            <a:xfrm>
              <a:off x="746" y="2832"/>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43287" name="Freeform 825"/>
            <p:cNvSpPr>
              <a:spLocks/>
            </p:cNvSpPr>
            <p:nvPr/>
          </p:nvSpPr>
          <p:spPr bwMode="auto">
            <a:xfrm>
              <a:off x="746" y="2832"/>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88" name="Freeform 826"/>
            <p:cNvSpPr>
              <a:spLocks/>
            </p:cNvSpPr>
            <p:nvPr/>
          </p:nvSpPr>
          <p:spPr bwMode="auto">
            <a:xfrm>
              <a:off x="784" y="2849"/>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289" name="Freeform 827"/>
            <p:cNvSpPr>
              <a:spLocks/>
            </p:cNvSpPr>
            <p:nvPr/>
          </p:nvSpPr>
          <p:spPr bwMode="auto">
            <a:xfrm>
              <a:off x="784" y="2849"/>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43290" name="Rectangle 828"/>
            <p:cNvSpPr>
              <a:spLocks noChangeArrowheads="1"/>
            </p:cNvSpPr>
            <p:nvPr/>
          </p:nvSpPr>
          <p:spPr bwMode="auto">
            <a:xfrm>
              <a:off x="784" y="2849"/>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91" name="Freeform 829"/>
            <p:cNvSpPr>
              <a:spLocks/>
            </p:cNvSpPr>
            <p:nvPr/>
          </p:nvSpPr>
          <p:spPr bwMode="auto">
            <a:xfrm>
              <a:off x="784" y="2777"/>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292" name="Freeform 830"/>
            <p:cNvSpPr>
              <a:spLocks/>
            </p:cNvSpPr>
            <p:nvPr/>
          </p:nvSpPr>
          <p:spPr bwMode="auto">
            <a:xfrm>
              <a:off x="784" y="2777"/>
              <a:ext cx="150" cy="3"/>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43293" name="Rectangle 831"/>
            <p:cNvSpPr>
              <a:spLocks noChangeArrowheads="1"/>
            </p:cNvSpPr>
            <p:nvPr/>
          </p:nvSpPr>
          <p:spPr bwMode="auto">
            <a:xfrm>
              <a:off x="784" y="2777"/>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294" name="Freeform 832"/>
            <p:cNvSpPr>
              <a:spLocks/>
            </p:cNvSpPr>
            <p:nvPr/>
          </p:nvSpPr>
          <p:spPr bwMode="auto">
            <a:xfrm>
              <a:off x="746" y="2779"/>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295" name="Freeform 833"/>
            <p:cNvSpPr>
              <a:spLocks/>
            </p:cNvSpPr>
            <p:nvPr/>
          </p:nvSpPr>
          <p:spPr bwMode="auto">
            <a:xfrm>
              <a:off x="746" y="2779"/>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96" name="Freeform 834"/>
            <p:cNvSpPr>
              <a:spLocks/>
            </p:cNvSpPr>
            <p:nvPr/>
          </p:nvSpPr>
          <p:spPr bwMode="auto">
            <a:xfrm>
              <a:off x="746" y="2760"/>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43297" name="Freeform 835"/>
            <p:cNvSpPr>
              <a:spLocks/>
            </p:cNvSpPr>
            <p:nvPr/>
          </p:nvSpPr>
          <p:spPr bwMode="auto">
            <a:xfrm>
              <a:off x="746" y="2760"/>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98" name="Freeform 836"/>
            <p:cNvSpPr>
              <a:spLocks/>
            </p:cNvSpPr>
            <p:nvPr/>
          </p:nvSpPr>
          <p:spPr bwMode="auto">
            <a:xfrm>
              <a:off x="746" y="2975"/>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solidFill>
              <a:srgbClr val="000000"/>
            </a:solidFill>
            <a:ln w="9525">
              <a:solidFill>
                <a:schemeClr val="tx1"/>
              </a:solidFill>
              <a:round/>
              <a:headEnd/>
              <a:tailEnd/>
            </a:ln>
          </p:spPr>
          <p:txBody>
            <a:bodyPr/>
            <a:lstStyle/>
            <a:p>
              <a:endParaRPr lang="en-US"/>
            </a:p>
          </p:txBody>
        </p:sp>
        <p:sp>
          <p:nvSpPr>
            <p:cNvPr id="43299" name="Freeform 837"/>
            <p:cNvSpPr>
              <a:spLocks/>
            </p:cNvSpPr>
            <p:nvPr/>
          </p:nvSpPr>
          <p:spPr bwMode="auto">
            <a:xfrm>
              <a:off x="746" y="2975"/>
              <a:ext cx="50" cy="18"/>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112"/>
                  </a:moveTo>
                  <a:lnTo>
                    <a:pt x="298" y="0"/>
                  </a:lnTo>
                  <a:lnTo>
                    <a:pt x="0" y="112"/>
                  </a:lnTo>
                  <a:lnTo>
                    <a:pt x="230"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00" name="Freeform 838"/>
            <p:cNvSpPr>
              <a:spLocks/>
            </p:cNvSpPr>
            <p:nvPr/>
          </p:nvSpPr>
          <p:spPr bwMode="auto">
            <a:xfrm>
              <a:off x="784" y="2992"/>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0"/>
                  </a:moveTo>
                  <a:lnTo>
                    <a:pt x="0" y="16"/>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301" name="Freeform 839"/>
            <p:cNvSpPr>
              <a:spLocks/>
            </p:cNvSpPr>
            <p:nvPr/>
          </p:nvSpPr>
          <p:spPr bwMode="auto">
            <a:xfrm>
              <a:off x="784" y="2992"/>
              <a:ext cx="150" cy="3"/>
            </a:xfrm>
            <a:custGeom>
              <a:avLst/>
              <a:gdLst>
                <a:gd name="T0" fmla="*/ 0 w 901"/>
                <a:gd name="T1" fmla="*/ 0 h 16"/>
                <a:gd name="T2" fmla="*/ 0 w 901"/>
                <a:gd name="T3" fmla="*/ 0 h 16"/>
                <a:gd name="T4" fmla="*/ 0 w 901"/>
                <a:gd name="T5" fmla="*/ 0 h 16"/>
                <a:gd name="T6" fmla="*/ 0 w 901"/>
                <a:gd name="T7" fmla="*/ 0 h 16"/>
                <a:gd name="T8" fmla="*/ 0 60000 65536"/>
                <a:gd name="T9" fmla="*/ 0 60000 65536"/>
                <a:gd name="T10" fmla="*/ 0 60000 65536"/>
                <a:gd name="T11" fmla="*/ 0 60000 65536"/>
                <a:gd name="T12" fmla="*/ 0 w 901"/>
                <a:gd name="T13" fmla="*/ 0 h 16"/>
                <a:gd name="T14" fmla="*/ 901 w 901"/>
                <a:gd name="T15" fmla="*/ 16 h 16"/>
              </a:gdLst>
              <a:ahLst/>
              <a:cxnLst>
                <a:cxn ang="T8">
                  <a:pos x="T0" y="T1"/>
                </a:cxn>
                <a:cxn ang="T9">
                  <a:pos x="T2" y="T3"/>
                </a:cxn>
                <a:cxn ang="T10">
                  <a:pos x="T4" y="T5"/>
                </a:cxn>
                <a:cxn ang="T11">
                  <a:pos x="T6" y="T7"/>
                </a:cxn>
              </a:cxnLst>
              <a:rect l="T12" t="T13" r="T14" b="T15"/>
              <a:pathLst>
                <a:path w="901" h="16">
                  <a:moveTo>
                    <a:pt x="0" y="16"/>
                  </a:moveTo>
                  <a:lnTo>
                    <a:pt x="901" y="0"/>
                  </a:lnTo>
                  <a:lnTo>
                    <a:pt x="901" y="16"/>
                  </a:lnTo>
                  <a:lnTo>
                    <a:pt x="0" y="16"/>
                  </a:lnTo>
                  <a:close/>
                </a:path>
              </a:pathLst>
            </a:custGeom>
            <a:solidFill>
              <a:srgbClr val="000000"/>
            </a:solidFill>
            <a:ln w="9525">
              <a:solidFill>
                <a:schemeClr val="tx1"/>
              </a:solidFill>
              <a:round/>
              <a:headEnd/>
              <a:tailEnd/>
            </a:ln>
          </p:spPr>
          <p:txBody>
            <a:bodyPr/>
            <a:lstStyle/>
            <a:p>
              <a:endParaRPr lang="en-US"/>
            </a:p>
          </p:txBody>
        </p:sp>
        <p:sp>
          <p:nvSpPr>
            <p:cNvPr id="43302" name="Rectangle 840"/>
            <p:cNvSpPr>
              <a:spLocks noChangeArrowheads="1"/>
            </p:cNvSpPr>
            <p:nvPr/>
          </p:nvSpPr>
          <p:spPr bwMode="auto">
            <a:xfrm>
              <a:off x="784" y="2992"/>
              <a:ext cx="150"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03" name="Freeform 841"/>
            <p:cNvSpPr>
              <a:spLocks/>
            </p:cNvSpPr>
            <p:nvPr/>
          </p:nvSpPr>
          <p:spPr bwMode="auto">
            <a:xfrm>
              <a:off x="746" y="2993"/>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304" name="Freeform 842"/>
            <p:cNvSpPr>
              <a:spLocks/>
            </p:cNvSpPr>
            <p:nvPr/>
          </p:nvSpPr>
          <p:spPr bwMode="auto">
            <a:xfrm>
              <a:off x="746" y="2993"/>
              <a:ext cx="50" cy="19"/>
            </a:xfrm>
            <a:custGeom>
              <a:avLst/>
              <a:gdLst>
                <a:gd name="T0" fmla="*/ 0 w 298"/>
                <a:gd name="T1" fmla="*/ 0 h 112"/>
                <a:gd name="T2" fmla="*/ 0 w 298"/>
                <a:gd name="T3" fmla="*/ 0 h 112"/>
                <a:gd name="T4" fmla="*/ 0 w 298"/>
                <a:gd name="T5" fmla="*/ 0 h 112"/>
                <a:gd name="T6" fmla="*/ 0 w 298"/>
                <a:gd name="T7" fmla="*/ 0 h 112"/>
                <a:gd name="T8" fmla="*/ 0 60000 65536"/>
                <a:gd name="T9" fmla="*/ 0 60000 65536"/>
                <a:gd name="T10" fmla="*/ 0 60000 65536"/>
                <a:gd name="T11" fmla="*/ 0 60000 65536"/>
                <a:gd name="T12" fmla="*/ 0 w 298"/>
                <a:gd name="T13" fmla="*/ 0 h 112"/>
                <a:gd name="T14" fmla="*/ 298 w 298"/>
                <a:gd name="T15" fmla="*/ 112 h 112"/>
              </a:gdLst>
              <a:ahLst/>
              <a:cxnLst>
                <a:cxn ang="T8">
                  <a:pos x="T0" y="T1"/>
                </a:cxn>
                <a:cxn ang="T9">
                  <a:pos x="T2" y="T3"/>
                </a:cxn>
                <a:cxn ang="T10">
                  <a:pos x="T4" y="T5"/>
                </a:cxn>
                <a:cxn ang="T11">
                  <a:pos x="T6" y="T7"/>
                </a:cxn>
              </a:cxnLst>
              <a:rect l="T12" t="T13" r="T14" b="T15"/>
              <a:pathLst>
                <a:path w="298" h="112">
                  <a:moveTo>
                    <a:pt x="230" y="0"/>
                  </a:moveTo>
                  <a:lnTo>
                    <a:pt x="298" y="112"/>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05" name="Freeform 843"/>
            <p:cNvSpPr>
              <a:spLocks/>
            </p:cNvSpPr>
            <p:nvPr/>
          </p:nvSpPr>
          <p:spPr bwMode="auto">
            <a:xfrm>
              <a:off x="746" y="2903"/>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solidFill>
              <a:srgbClr val="000000"/>
            </a:solidFill>
            <a:ln w="9525">
              <a:solidFill>
                <a:schemeClr val="tx1"/>
              </a:solidFill>
              <a:round/>
              <a:headEnd/>
              <a:tailEnd/>
            </a:ln>
          </p:spPr>
          <p:txBody>
            <a:bodyPr/>
            <a:lstStyle/>
            <a:p>
              <a:endParaRPr lang="en-US"/>
            </a:p>
          </p:txBody>
        </p:sp>
        <p:sp>
          <p:nvSpPr>
            <p:cNvPr id="43306" name="Freeform 844"/>
            <p:cNvSpPr>
              <a:spLocks/>
            </p:cNvSpPr>
            <p:nvPr/>
          </p:nvSpPr>
          <p:spPr bwMode="auto">
            <a:xfrm>
              <a:off x="746" y="2903"/>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113"/>
                  </a:moveTo>
                  <a:lnTo>
                    <a:pt x="298" y="0"/>
                  </a:lnTo>
                  <a:lnTo>
                    <a:pt x="0" y="113"/>
                  </a:lnTo>
                  <a:lnTo>
                    <a:pt x="230" y="11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07" name="Freeform 845"/>
            <p:cNvSpPr>
              <a:spLocks/>
            </p:cNvSpPr>
            <p:nvPr/>
          </p:nvSpPr>
          <p:spPr bwMode="auto">
            <a:xfrm>
              <a:off x="746" y="2922"/>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308" name="Freeform 846"/>
            <p:cNvSpPr>
              <a:spLocks/>
            </p:cNvSpPr>
            <p:nvPr/>
          </p:nvSpPr>
          <p:spPr bwMode="auto">
            <a:xfrm>
              <a:off x="746" y="2922"/>
              <a:ext cx="50" cy="18"/>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0"/>
                  </a:moveTo>
                  <a:lnTo>
                    <a:pt x="298" y="111"/>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09" name="Freeform 847"/>
            <p:cNvSpPr>
              <a:spLocks/>
            </p:cNvSpPr>
            <p:nvPr/>
          </p:nvSpPr>
          <p:spPr bwMode="auto">
            <a:xfrm>
              <a:off x="784" y="292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0"/>
                  </a:moveTo>
                  <a:lnTo>
                    <a:pt x="0" y="14"/>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310" name="Freeform 848"/>
            <p:cNvSpPr>
              <a:spLocks/>
            </p:cNvSpPr>
            <p:nvPr/>
          </p:nvSpPr>
          <p:spPr bwMode="auto">
            <a:xfrm>
              <a:off x="784" y="2921"/>
              <a:ext cx="150" cy="2"/>
            </a:xfrm>
            <a:custGeom>
              <a:avLst/>
              <a:gdLst>
                <a:gd name="T0" fmla="*/ 0 w 901"/>
                <a:gd name="T1" fmla="*/ 0 h 14"/>
                <a:gd name="T2" fmla="*/ 0 w 901"/>
                <a:gd name="T3" fmla="*/ 0 h 14"/>
                <a:gd name="T4" fmla="*/ 0 w 901"/>
                <a:gd name="T5" fmla="*/ 0 h 14"/>
                <a:gd name="T6" fmla="*/ 0 w 901"/>
                <a:gd name="T7" fmla="*/ 0 h 14"/>
                <a:gd name="T8" fmla="*/ 0 60000 65536"/>
                <a:gd name="T9" fmla="*/ 0 60000 65536"/>
                <a:gd name="T10" fmla="*/ 0 60000 65536"/>
                <a:gd name="T11" fmla="*/ 0 60000 65536"/>
                <a:gd name="T12" fmla="*/ 0 w 901"/>
                <a:gd name="T13" fmla="*/ 0 h 14"/>
                <a:gd name="T14" fmla="*/ 901 w 901"/>
                <a:gd name="T15" fmla="*/ 14 h 14"/>
              </a:gdLst>
              <a:ahLst/>
              <a:cxnLst>
                <a:cxn ang="T8">
                  <a:pos x="T0" y="T1"/>
                </a:cxn>
                <a:cxn ang="T9">
                  <a:pos x="T2" y="T3"/>
                </a:cxn>
                <a:cxn ang="T10">
                  <a:pos x="T4" y="T5"/>
                </a:cxn>
                <a:cxn ang="T11">
                  <a:pos x="T6" y="T7"/>
                </a:cxn>
              </a:cxnLst>
              <a:rect l="T12" t="T13" r="T14" b="T15"/>
              <a:pathLst>
                <a:path w="901" h="14">
                  <a:moveTo>
                    <a:pt x="0" y="14"/>
                  </a:moveTo>
                  <a:lnTo>
                    <a:pt x="901" y="0"/>
                  </a:lnTo>
                  <a:lnTo>
                    <a:pt x="901" y="14"/>
                  </a:lnTo>
                  <a:lnTo>
                    <a:pt x="0" y="14"/>
                  </a:lnTo>
                  <a:close/>
                </a:path>
              </a:pathLst>
            </a:custGeom>
            <a:solidFill>
              <a:srgbClr val="000000"/>
            </a:solidFill>
            <a:ln w="9525">
              <a:solidFill>
                <a:schemeClr val="tx1"/>
              </a:solidFill>
              <a:round/>
              <a:headEnd/>
              <a:tailEnd/>
            </a:ln>
          </p:spPr>
          <p:txBody>
            <a:bodyPr/>
            <a:lstStyle/>
            <a:p>
              <a:endParaRPr lang="en-US"/>
            </a:p>
          </p:txBody>
        </p:sp>
        <p:sp>
          <p:nvSpPr>
            <p:cNvPr id="43311" name="Rectangle 849"/>
            <p:cNvSpPr>
              <a:spLocks noChangeArrowheads="1"/>
            </p:cNvSpPr>
            <p:nvPr/>
          </p:nvSpPr>
          <p:spPr bwMode="auto">
            <a:xfrm>
              <a:off x="784" y="2921"/>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12" name="Freeform 850"/>
            <p:cNvSpPr>
              <a:spLocks/>
            </p:cNvSpPr>
            <p:nvPr/>
          </p:nvSpPr>
          <p:spPr bwMode="auto">
            <a:xfrm>
              <a:off x="784" y="3064"/>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0"/>
                  </a:moveTo>
                  <a:lnTo>
                    <a:pt x="0" y="15"/>
                  </a:lnTo>
                  <a:lnTo>
                    <a:pt x="901" y="0"/>
                  </a:lnTo>
                  <a:lnTo>
                    <a:pt x="0" y="0"/>
                  </a:lnTo>
                  <a:close/>
                </a:path>
              </a:pathLst>
            </a:custGeom>
            <a:solidFill>
              <a:srgbClr val="000000"/>
            </a:solidFill>
            <a:ln w="9525">
              <a:solidFill>
                <a:schemeClr val="tx1"/>
              </a:solidFill>
              <a:round/>
              <a:headEnd/>
              <a:tailEnd/>
            </a:ln>
          </p:spPr>
          <p:txBody>
            <a:bodyPr/>
            <a:lstStyle/>
            <a:p>
              <a:endParaRPr lang="en-US"/>
            </a:p>
          </p:txBody>
        </p:sp>
        <p:sp>
          <p:nvSpPr>
            <p:cNvPr id="43313" name="Freeform 851"/>
            <p:cNvSpPr>
              <a:spLocks/>
            </p:cNvSpPr>
            <p:nvPr/>
          </p:nvSpPr>
          <p:spPr bwMode="auto">
            <a:xfrm>
              <a:off x="784" y="3064"/>
              <a:ext cx="150" cy="2"/>
            </a:xfrm>
            <a:custGeom>
              <a:avLst/>
              <a:gdLst>
                <a:gd name="T0" fmla="*/ 0 w 901"/>
                <a:gd name="T1" fmla="*/ 0 h 15"/>
                <a:gd name="T2" fmla="*/ 0 w 901"/>
                <a:gd name="T3" fmla="*/ 0 h 15"/>
                <a:gd name="T4" fmla="*/ 0 w 901"/>
                <a:gd name="T5" fmla="*/ 0 h 15"/>
                <a:gd name="T6" fmla="*/ 0 w 901"/>
                <a:gd name="T7" fmla="*/ 0 h 15"/>
                <a:gd name="T8" fmla="*/ 0 60000 65536"/>
                <a:gd name="T9" fmla="*/ 0 60000 65536"/>
                <a:gd name="T10" fmla="*/ 0 60000 65536"/>
                <a:gd name="T11" fmla="*/ 0 60000 65536"/>
                <a:gd name="T12" fmla="*/ 0 w 901"/>
                <a:gd name="T13" fmla="*/ 0 h 15"/>
                <a:gd name="T14" fmla="*/ 901 w 901"/>
                <a:gd name="T15" fmla="*/ 15 h 15"/>
              </a:gdLst>
              <a:ahLst/>
              <a:cxnLst>
                <a:cxn ang="T8">
                  <a:pos x="T0" y="T1"/>
                </a:cxn>
                <a:cxn ang="T9">
                  <a:pos x="T2" y="T3"/>
                </a:cxn>
                <a:cxn ang="T10">
                  <a:pos x="T4" y="T5"/>
                </a:cxn>
                <a:cxn ang="T11">
                  <a:pos x="T6" y="T7"/>
                </a:cxn>
              </a:cxnLst>
              <a:rect l="T12" t="T13" r="T14" b="T15"/>
              <a:pathLst>
                <a:path w="901" h="15">
                  <a:moveTo>
                    <a:pt x="0" y="15"/>
                  </a:moveTo>
                  <a:lnTo>
                    <a:pt x="901" y="0"/>
                  </a:lnTo>
                  <a:lnTo>
                    <a:pt x="901" y="15"/>
                  </a:lnTo>
                  <a:lnTo>
                    <a:pt x="0" y="15"/>
                  </a:lnTo>
                  <a:close/>
                </a:path>
              </a:pathLst>
            </a:custGeom>
            <a:solidFill>
              <a:srgbClr val="000000"/>
            </a:solidFill>
            <a:ln w="9525">
              <a:solidFill>
                <a:schemeClr val="tx1"/>
              </a:solidFill>
              <a:round/>
              <a:headEnd/>
              <a:tailEnd/>
            </a:ln>
          </p:spPr>
          <p:txBody>
            <a:bodyPr/>
            <a:lstStyle/>
            <a:p>
              <a:endParaRPr lang="en-US"/>
            </a:p>
          </p:txBody>
        </p:sp>
        <p:sp>
          <p:nvSpPr>
            <p:cNvPr id="43314" name="Rectangle 852"/>
            <p:cNvSpPr>
              <a:spLocks noChangeArrowheads="1"/>
            </p:cNvSpPr>
            <p:nvPr/>
          </p:nvSpPr>
          <p:spPr bwMode="auto">
            <a:xfrm>
              <a:off x="784" y="3064"/>
              <a:ext cx="150"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315" name="Freeform 853"/>
            <p:cNvSpPr>
              <a:spLocks/>
            </p:cNvSpPr>
            <p:nvPr/>
          </p:nvSpPr>
          <p:spPr bwMode="auto">
            <a:xfrm>
              <a:off x="746" y="3065"/>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solidFill>
              <a:srgbClr val="000000"/>
            </a:solidFill>
            <a:ln w="9525">
              <a:solidFill>
                <a:schemeClr val="tx1"/>
              </a:solidFill>
              <a:round/>
              <a:headEnd/>
              <a:tailEnd/>
            </a:ln>
          </p:spPr>
          <p:txBody>
            <a:bodyPr/>
            <a:lstStyle/>
            <a:p>
              <a:endParaRPr lang="en-US"/>
            </a:p>
          </p:txBody>
        </p:sp>
        <p:sp>
          <p:nvSpPr>
            <p:cNvPr id="43316" name="Freeform 854"/>
            <p:cNvSpPr>
              <a:spLocks/>
            </p:cNvSpPr>
            <p:nvPr/>
          </p:nvSpPr>
          <p:spPr bwMode="auto">
            <a:xfrm>
              <a:off x="746" y="3065"/>
              <a:ext cx="50" cy="19"/>
            </a:xfrm>
            <a:custGeom>
              <a:avLst/>
              <a:gdLst>
                <a:gd name="T0" fmla="*/ 0 w 298"/>
                <a:gd name="T1" fmla="*/ 0 h 113"/>
                <a:gd name="T2" fmla="*/ 0 w 298"/>
                <a:gd name="T3" fmla="*/ 0 h 113"/>
                <a:gd name="T4" fmla="*/ 0 w 298"/>
                <a:gd name="T5" fmla="*/ 0 h 113"/>
                <a:gd name="T6" fmla="*/ 0 w 298"/>
                <a:gd name="T7" fmla="*/ 0 h 113"/>
                <a:gd name="T8" fmla="*/ 0 60000 65536"/>
                <a:gd name="T9" fmla="*/ 0 60000 65536"/>
                <a:gd name="T10" fmla="*/ 0 60000 65536"/>
                <a:gd name="T11" fmla="*/ 0 60000 65536"/>
                <a:gd name="T12" fmla="*/ 0 w 298"/>
                <a:gd name="T13" fmla="*/ 0 h 113"/>
                <a:gd name="T14" fmla="*/ 298 w 298"/>
                <a:gd name="T15" fmla="*/ 113 h 113"/>
              </a:gdLst>
              <a:ahLst/>
              <a:cxnLst>
                <a:cxn ang="T8">
                  <a:pos x="T0" y="T1"/>
                </a:cxn>
                <a:cxn ang="T9">
                  <a:pos x="T2" y="T3"/>
                </a:cxn>
                <a:cxn ang="T10">
                  <a:pos x="T4" y="T5"/>
                </a:cxn>
                <a:cxn ang="T11">
                  <a:pos x="T6" y="T7"/>
                </a:cxn>
              </a:cxnLst>
              <a:rect l="T12" t="T13" r="T14" b="T15"/>
              <a:pathLst>
                <a:path w="298" h="113">
                  <a:moveTo>
                    <a:pt x="230" y="0"/>
                  </a:moveTo>
                  <a:lnTo>
                    <a:pt x="298" y="113"/>
                  </a:lnTo>
                  <a:lnTo>
                    <a:pt x="0" y="0"/>
                  </a:lnTo>
                  <a:lnTo>
                    <a:pt x="23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17" name="Freeform 855"/>
            <p:cNvSpPr>
              <a:spLocks/>
            </p:cNvSpPr>
            <p:nvPr/>
          </p:nvSpPr>
          <p:spPr bwMode="auto">
            <a:xfrm>
              <a:off x="746" y="3046"/>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solidFill>
              <a:srgbClr val="000000"/>
            </a:solidFill>
            <a:ln w="9525">
              <a:solidFill>
                <a:schemeClr val="tx1"/>
              </a:solidFill>
              <a:round/>
              <a:headEnd/>
              <a:tailEnd/>
            </a:ln>
          </p:spPr>
          <p:txBody>
            <a:bodyPr/>
            <a:lstStyle/>
            <a:p>
              <a:endParaRPr lang="en-US"/>
            </a:p>
          </p:txBody>
        </p:sp>
        <p:sp>
          <p:nvSpPr>
            <p:cNvPr id="43318" name="Freeform 856"/>
            <p:cNvSpPr>
              <a:spLocks/>
            </p:cNvSpPr>
            <p:nvPr/>
          </p:nvSpPr>
          <p:spPr bwMode="auto">
            <a:xfrm>
              <a:off x="746" y="3046"/>
              <a:ext cx="50" cy="19"/>
            </a:xfrm>
            <a:custGeom>
              <a:avLst/>
              <a:gdLst>
                <a:gd name="T0" fmla="*/ 0 w 298"/>
                <a:gd name="T1" fmla="*/ 0 h 111"/>
                <a:gd name="T2" fmla="*/ 0 w 298"/>
                <a:gd name="T3" fmla="*/ 0 h 111"/>
                <a:gd name="T4" fmla="*/ 0 w 298"/>
                <a:gd name="T5" fmla="*/ 0 h 111"/>
                <a:gd name="T6" fmla="*/ 0 w 298"/>
                <a:gd name="T7" fmla="*/ 0 h 111"/>
                <a:gd name="T8" fmla="*/ 0 60000 65536"/>
                <a:gd name="T9" fmla="*/ 0 60000 65536"/>
                <a:gd name="T10" fmla="*/ 0 60000 65536"/>
                <a:gd name="T11" fmla="*/ 0 60000 65536"/>
                <a:gd name="T12" fmla="*/ 0 w 298"/>
                <a:gd name="T13" fmla="*/ 0 h 111"/>
                <a:gd name="T14" fmla="*/ 298 w 298"/>
                <a:gd name="T15" fmla="*/ 111 h 111"/>
              </a:gdLst>
              <a:ahLst/>
              <a:cxnLst>
                <a:cxn ang="T8">
                  <a:pos x="T0" y="T1"/>
                </a:cxn>
                <a:cxn ang="T9">
                  <a:pos x="T2" y="T3"/>
                </a:cxn>
                <a:cxn ang="T10">
                  <a:pos x="T4" y="T5"/>
                </a:cxn>
                <a:cxn ang="T11">
                  <a:pos x="T6" y="T7"/>
                </a:cxn>
              </a:cxnLst>
              <a:rect l="T12" t="T13" r="T14" b="T15"/>
              <a:pathLst>
                <a:path w="298" h="111">
                  <a:moveTo>
                    <a:pt x="230" y="111"/>
                  </a:moveTo>
                  <a:lnTo>
                    <a:pt x="298" y="0"/>
                  </a:lnTo>
                  <a:lnTo>
                    <a:pt x="0" y="111"/>
                  </a:lnTo>
                  <a:lnTo>
                    <a:pt x="230"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69661" name="Rectangle 957"/>
          <p:cNvSpPr>
            <a:spLocks noChangeArrowheads="1"/>
          </p:cNvSpPr>
          <p:nvPr/>
        </p:nvSpPr>
        <p:spPr bwMode="auto">
          <a:xfrm rot="12641">
            <a:off x="2400427" y="4844407"/>
            <a:ext cx="99484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700" dirty="0">
                <a:solidFill>
                  <a:schemeClr val="tx2"/>
                </a:solidFill>
                <a:latin typeface="Arial Narrow" panose="020B0606020202030204" pitchFamily="34" charset="0"/>
              </a:rPr>
              <a:t>No </a:t>
            </a:r>
            <a:r>
              <a:rPr lang="en-US" altLang="en-US" sz="1700" dirty="0" smtClean="0">
                <a:solidFill>
                  <a:schemeClr val="tx2"/>
                </a:solidFill>
                <a:latin typeface="Arial Narrow" panose="020B0606020202030204" pitchFamily="34" charset="0"/>
              </a:rPr>
              <a:t>stress this face</a:t>
            </a:r>
            <a:endParaRPr lang="en-US" altLang="en-US" sz="1700" dirty="0">
              <a:solidFill>
                <a:schemeClr val="tx2"/>
              </a:solidFill>
              <a:latin typeface="Arial Narrow" panose="020B0606020202030204" pitchFamily="34" charset="0"/>
            </a:endParaRPr>
          </a:p>
        </p:txBody>
      </p:sp>
      <p:grpSp>
        <p:nvGrpSpPr>
          <p:cNvPr id="17" name="Group 1268"/>
          <p:cNvGrpSpPr>
            <a:grpSpLocks/>
          </p:cNvGrpSpPr>
          <p:nvPr/>
        </p:nvGrpSpPr>
        <p:grpSpPr bwMode="auto">
          <a:xfrm>
            <a:off x="1801813" y="4658767"/>
            <a:ext cx="523875" cy="468312"/>
            <a:chOff x="1135" y="2961"/>
            <a:chExt cx="330" cy="295"/>
          </a:xfrm>
        </p:grpSpPr>
        <p:sp>
          <p:nvSpPr>
            <p:cNvPr id="43237" name="Freeform 959"/>
            <p:cNvSpPr>
              <a:spLocks/>
            </p:cNvSpPr>
            <p:nvPr/>
          </p:nvSpPr>
          <p:spPr bwMode="auto">
            <a:xfrm rot="12641">
              <a:off x="1205" y="3047"/>
              <a:ext cx="157" cy="183"/>
            </a:xfrm>
            <a:custGeom>
              <a:avLst/>
              <a:gdLst>
                <a:gd name="T0" fmla="*/ 0 w 942"/>
                <a:gd name="T1" fmla="*/ 0 h 1098"/>
                <a:gd name="T2" fmla="*/ 0 w 942"/>
                <a:gd name="T3" fmla="*/ 0 h 1098"/>
                <a:gd name="T4" fmla="*/ 0 w 942"/>
                <a:gd name="T5" fmla="*/ 0 h 1098"/>
                <a:gd name="T6" fmla="*/ 0 w 942"/>
                <a:gd name="T7" fmla="*/ 0 h 1098"/>
                <a:gd name="T8" fmla="*/ 0 60000 65536"/>
                <a:gd name="T9" fmla="*/ 0 60000 65536"/>
                <a:gd name="T10" fmla="*/ 0 60000 65536"/>
                <a:gd name="T11" fmla="*/ 0 60000 65536"/>
                <a:gd name="T12" fmla="*/ 0 w 942"/>
                <a:gd name="T13" fmla="*/ 0 h 1098"/>
                <a:gd name="T14" fmla="*/ 942 w 942"/>
                <a:gd name="T15" fmla="*/ 1098 h 1098"/>
              </a:gdLst>
              <a:ahLst/>
              <a:cxnLst>
                <a:cxn ang="T8">
                  <a:pos x="T0" y="T1"/>
                </a:cxn>
                <a:cxn ang="T9">
                  <a:pos x="T2" y="T3"/>
                </a:cxn>
                <a:cxn ang="T10">
                  <a:pos x="T4" y="T5"/>
                </a:cxn>
                <a:cxn ang="T11">
                  <a:pos x="T6" y="T7"/>
                </a:cxn>
              </a:cxnLst>
              <a:rect l="T12" t="T13" r="T14" b="T15"/>
              <a:pathLst>
                <a:path w="942" h="1098">
                  <a:moveTo>
                    <a:pt x="78" y="0"/>
                  </a:moveTo>
                  <a:lnTo>
                    <a:pt x="0" y="63"/>
                  </a:lnTo>
                  <a:lnTo>
                    <a:pt x="942" y="1098"/>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38" name="Freeform 960"/>
            <p:cNvSpPr>
              <a:spLocks/>
            </p:cNvSpPr>
            <p:nvPr/>
          </p:nvSpPr>
          <p:spPr bwMode="auto">
            <a:xfrm rot="12641">
              <a:off x="1205" y="3058"/>
              <a:ext cx="157" cy="183"/>
            </a:xfrm>
            <a:custGeom>
              <a:avLst/>
              <a:gdLst>
                <a:gd name="T0" fmla="*/ 0 w 942"/>
                <a:gd name="T1" fmla="*/ 0 h 1098"/>
                <a:gd name="T2" fmla="*/ 0 w 942"/>
                <a:gd name="T3" fmla="*/ 0 h 1098"/>
                <a:gd name="T4" fmla="*/ 0 w 942"/>
                <a:gd name="T5" fmla="*/ 0 h 1098"/>
                <a:gd name="T6" fmla="*/ 0 w 942"/>
                <a:gd name="T7" fmla="*/ 0 h 1098"/>
                <a:gd name="T8" fmla="*/ 0 60000 65536"/>
                <a:gd name="T9" fmla="*/ 0 60000 65536"/>
                <a:gd name="T10" fmla="*/ 0 60000 65536"/>
                <a:gd name="T11" fmla="*/ 0 60000 65536"/>
                <a:gd name="T12" fmla="*/ 0 w 942"/>
                <a:gd name="T13" fmla="*/ 0 h 1098"/>
                <a:gd name="T14" fmla="*/ 942 w 942"/>
                <a:gd name="T15" fmla="*/ 1098 h 1098"/>
              </a:gdLst>
              <a:ahLst/>
              <a:cxnLst>
                <a:cxn ang="T8">
                  <a:pos x="T0" y="T1"/>
                </a:cxn>
                <a:cxn ang="T9">
                  <a:pos x="T2" y="T3"/>
                </a:cxn>
                <a:cxn ang="T10">
                  <a:pos x="T4" y="T5"/>
                </a:cxn>
                <a:cxn ang="T11">
                  <a:pos x="T6" y="T7"/>
                </a:cxn>
              </a:cxnLst>
              <a:rect l="T12" t="T13" r="T14" b="T15"/>
              <a:pathLst>
                <a:path w="942" h="1098">
                  <a:moveTo>
                    <a:pt x="0" y="0"/>
                  </a:moveTo>
                  <a:lnTo>
                    <a:pt x="942" y="1035"/>
                  </a:lnTo>
                  <a:lnTo>
                    <a:pt x="864" y="10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39" name="Freeform 961"/>
            <p:cNvSpPr>
              <a:spLocks/>
            </p:cNvSpPr>
            <p:nvPr/>
          </p:nvSpPr>
          <p:spPr bwMode="auto">
            <a:xfrm rot="12641">
              <a:off x="1348" y="3230"/>
              <a:ext cx="15" cy="22"/>
            </a:xfrm>
            <a:custGeom>
              <a:avLst/>
              <a:gdLst>
                <a:gd name="T0" fmla="*/ 0 w 87"/>
                <a:gd name="T1" fmla="*/ 0 h 133"/>
                <a:gd name="T2" fmla="*/ 0 w 87"/>
                <a:gd name="T3" fmla="*/ 0 h 133"/>
                <a:gd name="T4" fmla="*/ 0 w 87"/>
                <a:gd name="T5" fmla="*/ 0 h 133"/>
                <a:gd name="T6" fmla="*/ 0 w 87"/>
                <a:gd name="T7" fmla="*/ 0 h 133"/>
                <a:gd name="T8" fmla="*/ 0 60000 65536"/>
                <a:gd name="T9" fmla="*/ 0 60000 65536"/>
                <a:gd name="T10" fmla="*/ 0 60000 65536"/>
                <a:gd name="T11" fmla="*/ 0 60000 65536"/>
                <a:gd name="T12" fmla="*/ 0 w 87"/>
                <a:gd name="T13" fmla="*/ 0 h 133"/>
                <a:gd name="T14" fmla="*/ 87 w 87"/>
                <a:gd name="T15" fmla="*/ 133 h 133"/>
              </a:gdLst>
              <a:ahLst/>
              <a:cxnLst>
                <a:cxn ang="T8">
                  <a:pos x="T0" y="T1"/>
                </a:cxn>
                <a:cxn ang="T9">
                  <a:pos x="T2" y="T3"/>
                </a:cxn>
                <a:cxn ang="T10">
                  <a:pos x="T4" y="T5"/>
                </a:cxn>
                <a:cxn ang="T11">
                  <a:pos x="T6" y="T7"/>
                </a:cxn>
              </a:cxnLst>
              <a:rect l="T12" t="T13" r="T14" b="T15"/>
              <a:pathLst>
                <a:path w="87" h="133">
                  <a:moveTo>
                    <a:pt x="0" y="63"/>
                  </a:moveTo>
                  <a:lnTo>
                    <a:pt x="78" y="0"/>
                  </a:lnTo>
                  <a:lnTo>
                    <a:pt x="87" y="13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0" name="Freeform 962"/>
            <p:cNvSpPr>
              <a:spLocks/>
            </p:cNvSpPr>
            <p:nvPr/>
          </p:nvSpPr>
          <p:spPr bwMode="auto">
            <a:xfrm rot="12641">
              <a:off x="1362" y="3230"/>
              <a:ext cx="9" cy="22"/>
            </a:xfrm>
            <a:custGeom>
              <a:avLst/>
              <a:gdLst>
                <a:gd name="T0" fmla="*/ 0 w 53"/>
                <a:gd name="T1" fmla="*/ 0 h 133"/>
                <a:gd name="T2" fmla="*/ 0 w 53"/>
                <a:gd name="T3" fmla="*/ 0 h 133"/>
                <a:gd name="T4" fmla="*/ 0 w 53"/>
                <a:gd name="T5" fmla="*/ 0 h 133"/>
                <a:gd name="T6" fmla="*/ 0 w 53"/>
                <a:gd name="T7" fmla="*/ 0 h 133"/>
                <a:gd name="T8" fmla="*/ 0 60000 65536"/>
                <a:gd name="T9" fmla="*/ 0 60000 65536"/>
                <a:gd name="T10" fmla="*/ 0 60000 65536"/>
                <a:gd name="T11" fmla="*/ 0 60000 65536"/>
                <a:gd name="T12" fmla="*/ 0 w 53"/>
                <a:gd name="T13" fmla="*/ 0 h 133"/>
                <a:gd name="T14" fmla="*/ 53 w 53"/>
                <a:gd name="T15" fmla="*/ 133 h 133"/>
              </a:gdLst>
              <a:ahLst/>
              <a:cxnLst>
                <a:cxn ang="T8">
                  <a:pos x="T0" y="T1"/>
                </a:cxn>
                <a:cxn ang="T9">
                  <a:pos x="T2" y="T3"/>
                </a:cxn>
                <a:cxn ang="T10">
                  <a:pos x="T4" y="T5"/>
                </a:cxn>
                <a:cxn ang="T11">
                  <a:pos x="T6" y="T7"/>
                </a:cxn>
              </a:cxnLst>
              <a:rect l="T12" t="T13" r="T14" b="T15"/>
              <a:pathLst>
                <a:path w="53" h="133">
                  <a:moveTo>
                    <a:pt x="0" y="0"/>
                  </a:moveTo>
                  <a:lnTo>
                    <a:pt x="9" y="133"/>
                  </a:lnTo>
                  <a:lnTo>
                    <a:pt x="53" y="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1" name="Freeform 963"/>
            <p:cNvSpPr>
              <a:spLocks/>
            </p:cNvSpPr>
            <p:nvPr/>
          </p:nvSpPr>
          <p:spPr bwMode="auto">
            <a:xfrm rot="12641">
              <a:off x="1349" y="3231"/>
              <a:ext cx="22" cy="22"/>
            </a:xfrm>
            <a:custGeom>
              <a:avLst/>
              <a:gdLst>
                <a:gd name="T0" fmla="*/ 0 w 131"/>
                <a:gd name="T1" fmla="*/ 0 h 133"/>
                <a:gd name="T2" fmla="*/ 0 w 131"/>
                <a:gd name="T3" fmla="*/ 0 h 133"/>
                <a:gd name="T4" fmla="*/ 0 w 131"/>
                <a:gd name="T5" fmla="*/ 0 h 133"/>
                <a:gd name="T6" fmla="*/ 0 w 131"/>
                <a:gd name="T7" fmla="*/ 0 h 133"/>
                <a:gd name="T8" fmla="*/ 0 w 131"/>
                <a:gd name="T9" fmla="*/ 0 h 133"/>
                <a:gd name="T10" fmla="*/ 0 60000 65536"/>
                <a:gd name="T11" fmla="*/ 0 60000 65536"/>
                <a:gd name="T12" fmla="*/ 0 60000 65536"/>
                <a:gd name="T13" fmla="*/ 0 60000 65536"/>
                <a:gd name="T14" fmla="*/ 0 60000 65536"/>
                <a:gd name="T15" fmla="*/ 0 w 131"/>
                <a:gd name="T16" fmla="*/ 0 h 133"/>
                <a:gd name="T17" fmla="*/ 131 w 131"/>
                <a:gd name="T18" fmla="*/ 133 h 133"/>
              </a:gdLst>
              <a:ahLst/>
              <a:cxnLst>
                <a:cxn ang="T10">
                  <a:pos x="T0" y="T1"/>
                </a:cxn>
                <a:cxn ang="T11">
                  <a:pos x="T2" y="T3"/>
                </a:cxn>
                <a:cxn ang="T12">
                  <a:pos x="T4" y="T5"/>
                </a:cxn>
                <a:cxn ang="T13">
                  <a:pos x="T6" y="T7"/>
                </a:cxn>
                <a:cxn ang="T14">
                  <a:pos x="T8" y="T9"/>
                </a:cxn>
              </a:cxnLst>
              <a:rect l="T15" t="T16" r="T17" b="T18"/>
              <a:pathLst>
                <a:path w="131" h="133">
                  <a:moveTo>
                    <a:pt x="0" y="63"/>
                  </a:moveTo>
                  <a:lnTo>
                    <a:pt x="78" y="0"/>
                  </a:lnTo>
                  <a:lnTo>
                    <a:pt x="131" y="43"/>
                  </a:lnTo>
                  <a:lnTo>
                    <a:pt x="87" y="133"/>
                  </a:lnTo>
                  <a:lnTo>
                    <a:pt x="0" y="6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2" name="Freeform 964"/>
            <p:cNvSpPr>
              <a:spLocks/>
            </p:cNvSpPr>
            <p:nvPr/>
          </p:nvSpPr>
          <p:spPr bwMode="auto">
            <a:xfrm rot="12641">
              <a:off x="1363" y="3237"/>
              <a:ext cx="18" cy="19"/>
            </a:xfrm>
            <a:custGeom>
              <a:avLst/>
              <a:gdLst>
                <a:gd name="T0" fmla="*/ 0 w 111"/>
                <a:gd name="T1" fmla="*/ 0 h 115"/>
                <a:gd name="T2" fmla="*/ 0 w 111"/>
                <a:gd name="T3" fmla="*/ 0 h 115"/>
                <a:gd name="T4" fmla="*/ 0 w 111"/>
                <a:gd name="T5" fmla="*/ 0 h 115"/>
                <a:gd name="T6" fmla="*/ 0 w 111"/>
                <a:gd name="T7" fmla="*/ 0 h 115"/>
                <a:gd name="T8" fmla="*/ 0 60000 65536"/>
                <a:gd name="T9" fmla="*/ 0 60000 65536"/>
                <a:gd name="T10" fmla="*/ 0 60000 65536"/>
                <a:gd name="T11" fmla="*/ 0 60000 65536"/>
                <a:gd name="T12" fmla="*/ 0 w 111"/>
                <a:gd name="T13" fmla="*/ 0 h 115"/>
                <a:gd name="T14" fmla="*/ 111 w 111"/>
                <a:gd name="T15" fmla="*/ 115 h 115"/>
              </a:gdLst>
              <a:ahLst/>
              <a:cxnLst>
                <a:cxn ang="T8">
                  <a:pos x="T0" y="T1"/>
                </a:cxn>
                <a:cxn ang="T9">
                  <a:pos x="T2" y="T3"/>
                </a:cxn>
                <a:cxn ang="T10">
                  <a:pos x="T4" y="T5"/>
                </a:cxn>
                <a:cxn ang="T11">
                  <a:pos x="T6" y="T7"/>
                </a:cxn>
              </a:cxnLst>
              <a:rect l="T12" t="T13" r="T14" b="T15"/>
              <a:pathLst>
                <a:path w="111" h="115">
                  <a:moveTo>
                    <a:pt x="0" y="90"/>
                  </a:moveTo>
                  <a:lnTo>
                    <a:pt x="44" y="0"/>
                  </a:lnTo>
                  <a:lnTo>
                    <a:pt x="111" y="115"/>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3" name="Freeform 965"/>
            <p:cNvSpPr>
              <a:spLocks/>
            </p:cNvSpPr>
            <p:nvPr/>
          </p:nvSpPr>
          <p:spPr bwMode="auto">
            <a:xfrm rot="12641">
              <a:off x="1370" y="3237"/>
              <a:ext cx="11" cy="19"/>
            </a:xfrm>
            <a:custGeom>
              <a:avLst/>
              <a:gdLst>
                <a:gd name="T0" fmla="*/ 0 w 67"/>
                <a:gd name="T1" fmla="*/ 0 h 115"/>
                <a:gd name="T2" fmla="*/ 0 w 67"/>
                <a:gd name="T3" fmla="*/ 0 h 115"/>
                <a:gd name="T4" fmla="*/ 0 w 67"/>
                <a:gd name="T5" fmla="*/ 0 h 115"/>
                <a:gd name="T6" fmla="*/ 0 w 67"/>
                <a:gd name="T7" fmla="*/ 0 h 115"/>
                <a:gd name="T8" fmla="*/ 0 60000 65536"/>
                <a:gd name="T9" fmla="*/ 0 60000 65536"/>
                <a:gd name="T10" fmla="*/ 0 60000 65536"/>
                <a:gd name="T11" fmla="*/ 0 60000 65536"/>
                <a:gd name="T12" fmla="*/ 0 w 67"/>
                <a:gd name="T13" fmla="*/ 0 h 115"/>
                <a:gd name="T14" fmla="*/ 67 w 67"/>
                <a:gd name="T15" fmla="*/ 115 h 115"/>
              </a:gdLst>
              <a:ahLst/>
              <a:cxnLst>
                <a:cxn ang="T8">
                  <a:pos x="T0" y="T1"/>
                </a:cxn>
                <a:cxn ang="T9">
                  <a:pos x="T2" y="T3"/>
                </a:cxn>
                <a:cxn ang="T10">
                  <a:pos x="T4" y="T5"/>
                </a:cxn>
                <a:cxn ang="T11">
                  <a:pos x="T6" y="T7"/>
                </a:cxn>
              </a:cxnLst>
              <a:rect l="T12" t="T13" r="T14" b="T15"/>
              <a:pathLst>
                <a:path w="67" h="115">
                  <a:moveTo>
                    <a:pt x="0" y="0"/>
                  </a:moveTo>
                  <a:lnTo>
                    <a:pt x="67" y="115"/>
                  </a:lnTo>
                  <a:lnTo>
                    <a:pt x="67"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4" name="Freeform 966"/>
            <p:cNvSpPr>
              <a:spLocks/>
            </p:cNvSpPr>
            <p:nvPr/>
          </p:nvSpPr>
          <p:spPr bwMode="auto">
            <a:xfrm rot="12641">
              <a:off x="1363" y="3237"/>
              <a:ext cx="18" cy="19"/>
            </a:xfrm>
            <a:custGeom>
              <a:avLst/>
              <a:gdLst>
                <a:gd name="T0" fmla="*/ 0 w 111"/>
                <a:gd name="T1" fmla="*/ 0 h 115"/>
                <a:gd name="T2" fmla="*/ 0 w 111"/>
                <a:gd name="T3" fmla="*/ 0 h 115"/>
                <a:gd name="T4" fmla="*/ 0 w 111"/>
                <a:gd name="T5" fmla="*/ 0 h 115"/>
                <a:gd name="T6" fmla="*/ 0 w 111"/>
                <a:gd name="T7" fmla="*/ 0 h 115"/>
                <a:gd name="T8" fmla="*/ 0 w 111"/>
                <a:gd name="T9" fmla="*/ 0 h 115"/>
                <a:gd name="T10" fmla="*/ 0 60000 65536"/>
                <a:gd name="T11" fmla="*/ 0 60000 65536"/>
                <a:gd name="T12" fmla="*/ 0 60000 65536"/>
                <a:gd name="T13" fmla="*/ 0 60000 65536"/>
                <a:gd name="T14" fmla="*/ 0 60000 65536"/>
                <a:gd name="T15" fmla="*/ 0 w 111"/>
                <a:gd name="T16" fmla="*/ 0 h 115"/>
                <a:gd name="T17" fmla="*/ 111 w 111"/>
                <a:gd name="T18" fmla="*/ 115 h 115"/>
              </a:gdLst>
              <a:ahLst/>
              <a:cxnLst>
                <a:cxn ang="T10">
                  <a:pos x="T0" y="T1"/>
                </a:cxn>
                <a:cxn ang="T11">
                  <a:pos x="T2" y="T3"/>
                </a:cxn>
                <a:cxn ang="T12">
                  <a:pos x="T4" y="T5"/>
                </a:cxn>
                <a:cxn ang="T13">
                  <a:pos x="T6" y="T7"/>
                </a:cxn>
                <a:cxn ang="T14">
                  <a:pos x="T8" y="T9"/>
                </a:cxn>
              </a:cxnLst>
              <a:rect l="T15" t="T16" r="T17" b="T18"/>
              <a:pathLst>
                <a:path w="111" h="115">
                  <a:moveTo>
                    <a:pt x="0" y="90"/>
                  </a:moveTo>
                  <a:lnTo>
                    <a:pt x="44" y="0"/>
                  </a:lnTo>
                  <a:lnTo>
                    <a:pt x="111" y="15"/>
                  </a:lnTo>
                  <a:lnTo>
                    <a:pt x="111" y="115"/>
                  </a:lnTo>
                  <a:lnTo>
                    <a:pt x="0" y="9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5" name="Freeform 967"/>
            <p:cNvSpPr>
              <a:spLocks/>
            </p:cNvSpPr>
            <p:nvPr/>
          </p:nvSpPr>
          <p:spPr bwMode="auto">
            <a:xfrm rot="12641">
              <a:off x="1381" y="3240"/>
              <a:ext cx="83" cy="16"/>
            </a:xfrm>
            <a:custGeom>
              <a:avLst/>
              <a:gdLst>
                <a:gd name="T0" fmla="*/ 0 w 497"/>
                <a:gd name="T1" fmla="*/ 0 h 100"/>
                <a:gd name="T2" fmla="*/ 0 w 497"/>
                <a:gd name="T3" fmla="*/ 0 h 100"/>
                <a:gd name="T4" fmla="*/ 0 w 497"/>
                <a:gd name="T5" fmla="*/ 0 h 100"/>
                <a:gd name="T6" fmla="*/ 0 w 497"/>
                <a:gd name="T7" fmla="*/ 0 h 100"/>
                <a:gd name="T8" fmla="*/ 0 60000 65536"/>
                <a:gd name="T9" fmla="*/ 0 60000 65536"/>
                <a:gd name="T10" fmla="*/ 0 60000 65536"/>
                <a:gd name="T11" fmla="*/ 0 60000 65536"/>
                <a:gd name="T12" fmla="*/ 0 w 497"/>
                <a:gd name="T13" fmla="*/ 0 h 100"/>
                <a:gd name="T14" fmla="*/ 497 w 497"/>
                <a:gd name="T15" fmla="*/ 100 h 100"/>
              </a:gdLst>
              <a:ahLst/>
              <a:cxnLst>
                <a:cxn ang="T8">
                  <a:pos x="T0" y="T1"/>
                </a:cxn>
                <a:cxn ang="T9">
                  <a:pos x="T2" y="T3"/>
                </a:cxn>
                <a:cxn ang="T10">
                  <a:pos x="T4" y="T5"/>
                </a:cxn>
                <a:cxn ang="T11">
                  <a:pos x="T6" y="T7"/>
                </a:cxn>
              </a:cxnLst>
              <a:rect l="T12" t="T13" r="T14" b="T15"/>
              <a:pathLst>
                <a:path w="497" h="100">
                  <a:moveTo>
                    <a:pt x="0" y="0"/>
                  </a:moveTo>
                  <a:lnTo>
                    <a:pt x="0" y="100"/>
                  </a:lnTo>
                  <a:lnTo>
                    <a:pt x="49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6" name="Freeform 968"/>
            <p:cNvSpPr>
              <a:spLocks/>
            </p:cNvSpPr>
            <p:nvPr/>
          </p:nvSpPr>
          <p:spPr bwMode="auto">
            <a:xfrm rot="12641">
              <a:off x="1381" y="3240"/>
              <a:ext cx="83" cy="16"/>
            </a:xfrm>
            <a:custGeom>
              <a:avLst/>
              <a:gdLst>
                <a:gd name="T0" fmla="*/ 0 w 497"/>
                <a:gd name="T1" fmla="*/ 0 h 100"/>
                <a:gd name="T2" fmla="*/ 0 w 497"/>
                <a:gd name="T3" fmla="*/ 0 h 100"/>
                <a:gd name="T4" fmla="*/ 0 w 497"/>
                <a:gd name="T5" fmla="*/ 0 h 100"/>
                <a:gd name="T6" fmla="*/ 0 w 497"/>
                <a:gd name="T7" fmla="*/ 0 h 100"/>
                <a:gd name="T8" fmla="*/ 0 60000 65536"/>
                <a:gd name="T9" fmla="*/ 0 60000 65536"/>
                <a:gd name="T10" fmla="*/ 0 60000 65536"/>
                <a:gd name="T11" fmla="*/ 0 60000 65536"/>
                <a:gd name="T12" fmla="*/ 0 w 497"/>
                <a:gd name="T13" fmla="*/ 0 h 100"/>
                <a:gd name="T14" fmla="*/ 497 w 497"/>
                <a:gd name="T15" fmla="*/ 100 h 100"/>
              </a:gdLst>
              <a:ahLst/>
              <a:cxnLst>
                <a:cxn ang="T8">
                  <a:pos x="T0" y="T1"/>
                </a:cxn>
                <a:cxn ang="T9">
                  <a:pos x="T2" y="T3"/>
                </a:cxn>
                <a:cxn ang="T10">
                  <a:pos x="T4" y="T5"/>
                </a:cxn>
                <a:cxn ang="T11">
                  <a:pos x="T6" y="T7"/>
                </a:cxn>
              </a:cxnLst>
              <a:rect l="T12" t="T13" r="T14" b="T15"/>
              <a:pathLst>
                <a:path w="497" h="100">
                  <a:moveTo>
                    <a:pt x="0" y="100"/>
                  </a:moveTo>
                  <a:lnTo>
                    <a:pt x="497" y="0"/>
                  </a:lnTo>
                  <a:lnTo>
                    <a:pt x="497" y="10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247" name="Group 969"/>
            <p:cNvGrpSpPr>
              <a:grpSpLocks/>
            </p:cNvGrpSpPr>
            <p:nvPr/>
          </p:nvGrpSpPr>
          <p:grpSpPr bwMode="auto">
            <a:xfrm rot="12641">
              <a:off x="1135" y="2961"/>
              <a:ext cx="330" cy="295"/>
              <a:chOff x="1198" y="2893"/>
              <a:chExt cx="330" cy="295"/>
            </a:xfrm>
          </p:grpSpPr>
          <p:sp>
            <p:nvSpPr>
              <p:cNvPr id="43248" name="Freeform 970"/>
              <p:cNvSpPr>
                <a:spLocks/>
              </p:cNvSpPr>
              <p:nvPr/>
            </p:nvSpPr>
            <p:spPr bwMode="auto">
              <a:xfrm>
                <a:off x="1220" y="2922"/>
                <a:ext cx="61" cy="57"/>
              </a:xfrm>
              <a:custGeom>
                <a:avLst/>
                <a:gdLst>
                  <a:gd name="T0" fmla="*/ 0 w 365"/>
                  <a:gd name="T1" fmla="*/ 0 h 344"/>
                  <a:gd name="T2" fmla="*/ 0 w 365"/>
                  <a:gd name="T3" fmla="*/ 0 h 344"/>
                  <a:gd name="T4" fmla="*/ 0 w 365"/>
                  <a:gd name="T5" fmla="*/ 0 h 344"/>
                  <a:gd name="T6" fmla="*/ 0 w 365"/>
                  <a:gd name="T7" fmla="*/ 0 h 344"/>
                  <a:gd name="T8" fmla="*/ 0 60000 65536"/>
                  <a:gd name="T9" fmla="*/ 0 60000 65536"/>
                  <a:gd name="T10" fmla="*/ 0 60000 65536"/>
                  <a:gd name="T11" fmla="*/ 0 60000 65536"/>
                  <a:gd name="T12" fmla="*/ 0 w 365"/>
                  <a:gd name="T13" fmla="*/ 0 h 344"/>
                  <a:gd name="T14" fmla="*/ 365 w 365"/>
                  <a:gd name="T15" fmla="*/ 344 h 344"/>
                </a:gdLst>
                <a:ahLst/>
                <a:cxnLst>
                  <a:cxn ang="T8">
                    <a:pos x="T0" y="T1"/>
                  </a:cxn>
                  <a:cxn ang="T9">
                    <a:pos x="T2" y="T3"/>
                  </a:cxn>
                  <a:cxn ang="T10">
                    <a:pos x="T4" y="T5"/>
                  </a:cxn>
                  <a:cxn ang="T11">
                    <a:pos x="T6" y="T7"/>
                  </a:cxn>
                </a:cxnLst>
                <a:rect l="T12" t="T13" r="T14" b="T15"/>
                <a:pathLst>
                  <a:path w="365" h="344">
                    <a:moveTo>
                      <a:pt x="77" y="0"/>
                    </a:moveTo>
                    <a:lnTo>
                      <a:pt x="0" y="65"/>
                    </a:lnTo>
                    <a:lnTo>
                      <a:pt x="365" y="344"/>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9" name="Freeform 971"/>
              <p:cNvSpPr>
                <a:spLocks/>
              </p:cNvSpPr>
              <p:nvPr/>
            </p:nvSpPr>
            <p:spPr bwMode="auto">
              <a:xfrm>
                <a:off x="1220" y="2933"/>
                <a:ext cx="61" cy="57"/>
              </a:xfrm>
              <a:custGeom>
                <a:avLst/>
                <a:gdLst>
                  <a:gd name="T0" fmla="*/ 0 w 365"/>
                  <a:gd name="T1" fmla="*/ 0 h 343"/>
                  <a:gd name="T2" fmla="*/ 0 w 365"/>
                  <a:gd name="T3" fmla="*/ 0 h 343"/>
                  <a:gd name="T4" fmla="*/ 0 w 365"/>
                  <a:gd name="T5" fmla="*/ 0 h 343"/>
                  <a:gd name="T6" fmla="*/ 0 w 365"/>
                  <a:gd name="T7" fmla="*/ 0 h 343"/>
                  <a:gd name="T8" fmla="*/ 0 60000 65536"/>
                  <a:gd name="T9" fmla="*/ 0 60000 65536"/>
                  <a:gd name="T10" fmla="*/ 0 60000 65536"/>
                  <a:gd name="T11" fmla="*/ 0 60000 65536"/>
                  <a:gd name="T12" fmla="*/ 0 w 365"/>
                  <a:gd name="T13" fmla="*/ 0 h 343"/>
                  <a:gd name="T14" fmla="*/ 365 w 365"/>
                  <a:gd name="T15" fmla="*/ 343 h 343"/>
                </a:gdLst>
                <a:ahLst/>
                <a:cxnLst>
                  <a:cxn ang="T8">
                    <a:pos x="T0" y="T1"/>
                  </a:cxn>
                  <a:cxn ang="T9">
                    <a:pos x="T2" y="T3"/>
                  </a:cxn>
                  <a:cxn ang="T10">
                    <a:pos x="T4" y="T5"/>
                  </a:cxn>
                  <a:cxn ang="T11">
                    <a:pos x="T6" y="T7"/>
                  </a:cxn>
                </a:cxnLst>
                <a:rect l="T12" t="T13" r="T14" b="T15"/>
                <a:pathLst>
                  <a:path w="365" h="343">
                    <a:moveTo>
                      <a:pt x="0" y="0"/>
                    </a:moveTo>
                    <a:lnTo>
                      <a:pt x="365" y="279"/>
                    </a:lnTo>
                    <a:lnTo>
                      <a:pt x="288" y="3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50" name="Freeform 972"/>
              <p:cNvSpPr>
                <a:spLocks/>
              </p:cNvSpPr>
              <p:nvPr/>
            </p:nvSpPr>
            <p:spPr bwMode="auto">
              <a:xfrm>
                <a:off x="1220" y="2922"/>
                <a:ext cx="61" cy="68"/>
              </a:xfrm>
              <a:custGeom>
                <a:avLst/>
                <a:gdLst>
                  <a:gd name="T0" fmla="*/ 0 w 365"/>
                  <a:gd name="T1" fmla="*/ 0 h 408"/>
                  <a:gd name="T2" fmla="*/ 0 w 365"/>
                  <a:gd name="T3" fmla="*/ 0 h 408"/>
                  <a:gd name="T4" fmla="*/ 0 w 365"/>
                  <a:gd name="T5" fmla="*/ 0 h 408"/>
                  <a:gd name="T6" fmla="*/ 0 w 365"/>
                  <a:gd name="T7" fmla="*/ 0 h 408"/>
                  <a:gd name="T8" fmla="*/ 0 w 365"/>
                  <a:gd name="T9" fmla="*/ 0 h 408"/>
                  <a:gd name="T10" fmla="*/ 0 60000 65536"/>
                  <a:gd name="T11" fmla="*/ 0 60000 65536"/>
                  <a:gd name="T12" fmla="*/ 0 60000 65536"/>
                  <a:gd name="T13" fmla="*/ 0 60000 65536"/>
                  <a:gd name="T14" fmla="*/ 0 60000 65536"/>
                  <a:gd name="T15" fmla="*/ 0 w 365"/>
                  <a:gd name="T16" fmla="*/ 0 h 408"/>
                  <a:gd name="T17" fmla="*/ 365 w 365"/>
                  <a:gd name="T18" fmla="*/ 408 h 408"/>
                </a:gdLst>
                <a:ahLst/>
                <a:cxnLst>
                  <a:cxn ang="T10">
                    <a:pos x="T0" y="T1"/>
                  </a:cxn>
                  <a:cxn ang="T11">
                    <a:pos x="T2" y="T3"/>
                  </a:cxn>
                  <a:cxn ang="T12">
                    <a:pos x="T4" y="T5"/>
                  </a:cxn>
                  <a:cxn ang="T13">
                    <a:pos x="T6" y="T7"/>
                  </a:cxn>
                  <a:cxn ang="T14">
                    <a:pos x="T8" y="T9"/>
                  </a:cxn>
                </a:cxnLst>
                <a:rect l="T15" t="T16" r="T17" b="T18"/>
                <a:pathLst>
                  <a:path w="365" h="408">
                    <a:moveTo>
                      <a:pt x="77" y="0"/>
                    </a:moveTo>
                    <a:lnTo>
                      <a:pt x="0" y="65"/>
                    </a:lnTo>
                    <a:lnTo>
                      <a:pt x="288" y="408"/>
                    </a:lnTo>
                    <a:lnTo>
                      <a:pt x="365" y="344"/>
                    </a:lnTo>
                    <a:lnTo>
                      <a:pt x="7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1" name="Freeform 973"/>
              <p:cNvSpPr>
                <a:spLocks/>
              </p:cNvSpPr>
              <p:nvPr/>
            </p:nvSpPr>
            <p:spPr bwMode="auto">
              <a:xfrm>
                <a:off x="1198" y="2893"/>
                <a:ext cx="28" cy="58"/>
              </a:xfrm>
              <a:custGeom>
                <a:avLst/>
                <a:gdLst>
                  <a:gd name="T0" fmla="*/ 0 w 174"/>
                  <a:gd name="T1" fmla="*/ 0 h 353"/>
                  <a:gd name="T2" fmla="*/ 0 w 174"/>
                  <a:gd name="T3" fmla="*/ 0 h 353"/>
                  <a:gd name="T4" fmla="*/ 0 w 174"/>
                  <a:gd name="T5" fmla="*/ 0 h 353"/>
                  <a:gd name="T6" fmla="*/ 0 w 174"/>
                  <a:gd name="T7" fmla="*/ 0 h 353"/>
                  <a:gd name="T8" fmla="*/ 0 60000 65536"/>
                  <a:gd name="T9" fmla="*/ 0 60000 65536"/>
                  <a:gd name="T10" fmla="*/ 0 60000 65536"/>
                  <a:gd name="T11" fmla="*/ 0 60000 65536"/>
                  <a:gd name="T12" fmla="*/ 0 w 174"/>
                  <a:gd name="T13" fmla="*/ 0 h 353"/>
                  <a:gd name="T14" fmla="*/ 174 w 174"/>
                  <a:gd name="T15" fmla="*/ 353 h 353"/>
                </a:gdLst>
                <a:ahLst/>
                <a:cxnLst>
                  <a:cxn ang="T8">
                    <a:pos x="T0" y="T1"/>
                  </a:cxn>
                  <a:cxn ang="T9">
                    <a:pos x="T2" y="T3"/>
                  </a:cxn>
                  <a:cxn ang="T10">
                    <a:pos x="T4" y="T5"/>
                  </a:cxn>
                  <a:cxn ang="T11">
                    <a:pos x="T6" y="T7"/>
                  </a:cxn>
                </a:cxnLst>
                <a:rect l="T12" t="T13" r="T14" b="T15"/>
                <a:pathLst>
                  <a:path w="174" h="353">
                    <a:moveTo>
                      <a:pt x="174" y="207"/>
                    </a:moveTo>
                    <a:lnTo>
                      <a:pt x="126" y="353"/>
                    </a:lnTo>
                    <a:lnTo>
                      <a:pt x="0" y="0"/>
                    </a:lnTo>
                    <a:lnTo>
                      <a:pt x="174"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52" name="Freeform 974"/>
              <p:cNvSpPr>
                <a:spLocks/>
              </p:cNvSpPr>
              <p:nvPr/>
            </p:nvSpPr>
            <p:spPr bwMode="auto">
              <a:xfrm>
                <a:off x="1198" y="2893"/>
                <a:ext cx="28" cy="58"/>
              </a:xfrm>
              <a:custGeom>
                <a:avLst/>
                <a:gdLst>
                  <a:gd name="T0" fmla="*/ 0 w 174"/>
                  <a:gd name="T1" fmla="*/ 0 h 353"/>
                  <a:gd name="T2" fmla="*/ 0 w 174"/>
                  <a:gd name="T3" fmla="*/ 0 h 353"/>
                  <a:gd name="T4" fmla="*/ 0 w 174"/>
                  <a:gd name="T5" fmla="*/ 0 h 353"/>
                  <a:gd name="T6" fmla="*/ 0 w 174"/>
                  <a:gd name="T7" fmla="*/ 0 h 353"/>
                  <a:gd name="T8" fmla="*/ 0 60000 65536"/>
                  <a:gd name="T9" fmla="*/ 0 60000 65536"/>
                  <a:gd name="T10" fmla="*/ 0 60000 65536"/>
                  <a:gd name="T11" fmla="*/ 0 60000 65536"/>
                  <a:gd name="T12" fmla="*/ 0 w 174"/>
                  <a:gd name="T13" fmla="*/ 0 h 353"/>
                  <a:gd name="T14" fmla="*/ 174 w 174"/>
                  <a:gd name="T15" fmla="*/ 353 h 353"/>
                </a:gdLst>
                <a:ahLst/>
                <a:cxnLst>
                  <a:cxn ang="T8">
                    <a:pos x="T0" y="T1"/>
                  </a:cxn>
                  <a:cxn ang="T9">
                    <a:pos x="T2" y="T3"/>
                  </a:cxn>
                  <a:cxn ang="T10">
                    <a:pos x="T4" y="T5"/>
                  </a:cxn>
                  <a:cxn ang="T11">
                    <a:pos x="T6" y="T7"/>
                  </a:cxn>
                </a:cxnLst>
                <a:rect l="T12" t="T13" r="T14" b="T15"/>
                <a:pathLst>
                  <a:path w="174" h="353">
                    <a:moveTo>
                      <a:pt x="174" y="207"/>
                    </a:moveTo>
                    <a:lnTo>
                      <a:pt x="126" y="353"/>
                    </a:lnTo>
                    <a:lnTo>
                      <a:pt x="0" y="0"/>
                    </a:lnTo>
                    <a:lnTo>
                      <a:pt x="174" y="20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3" name="Freeform 975"/>
              <p:cNvSpPr>
                <a:spLocks/>
              </p:cNvSpPr>
              <p:nvPr/>
            </p:nvSpPr>
            <p:spPr bwMode="auto">
              <a:xfrm>
                <a:off x="1198" y="2893"/>
                <a:ext cx="54" cy="34"/>
              </a:xfrm>
              <a:custGeom>
                <a:avLst/>
                <a:gdLst>
                  <a:gd name="T0" fmla="*/ 0 w 325"/>
                  <a:gd name="T1" fmla="*/ 0 h 207"/>
                  <a:gd name="T2" fmla="*/ 0 w 325"/>
                  <a:gd name="T3" fmla="*/ 0 h 207"/>
                  <a:gd name="T4" fmla="*/ 0 w 325"/>
                  <a:gd name="T5" fmla="*/ 0 h 207"/>
                  <a:gd name="T6" fmla="*/ 0 w 325"/>
                  <a:gd name="T7" fmla="*/ 0 h 207"/>
                  <a:gd name="T8" fmla="*/ 0 60000 65536"/>
                  <a:gd name="T9" fmla="*/ 0 60000 65536"/>
                  <a:gd name="T10" fmla="*/ 0 60000 65536"/>
                  <a:gd name="T11" fmla="*/ 0 60000 65536"/>
                  <a:gd name="T12" fmla="*/ 0 w 325"/>
                  <a:gd name="T13" fmla="*/ 0 h 207"/>
                  <a:gd name="T14" fmla="*/ 325 w 325"/>
                  <a:gd name="T15" fmla="*/ 207 h 207"/>
                </a:gdLst>
                <a:ahLst/>
                <a:cxnLst>
                  <a:cxn ang="T8">
                    <a:pos x="T0" y="T1"/>
                  </a:cxn>
                  <a:cxn ang="T9">
                    <a:pos x="T2" y="T3"/>
                  </a:cxn>
                  <a:cxn ang="T10">
                    <a:pos x="T4" y="T5"/>
                  </a:cxn>
                  <a:cxn ang="T11">
                    <a:pos x="T6" y="T7"/>
                  </a:cxn>
                </a:cxnLst>
                <a:rect l="T12" t="T13" r="T14" b="T15"/>
                <a:pathLst>
                  <a:path w="325" h="207">
                    <a:moveTo>
                      <a:pt x="174" y="207"/>
                    </a:moveTo>
                    <a:lnTo>
                      <a:pt x="325" y="185"/>
                    </a:lnTo>
                    <a:lnTo>
                      <a:pt x="0" y="0"/>
                    </a:lnTo>
                    <a:lnTo>
                      <a:pt x="174"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54" name="Freeform 976"/>
              <p:cNvSpPr>
                <a:spLocks/>
              </p:cNvSpPr>
              <p:nvPr/>
            </p:nvSpPr>
            <p:spPr bwMode="auto">
              <a:xfrm>
                <a:off x="1198" y="2893"/>
                <a:ext cx="54" cy="34"/>
              </a:xfrm>
              <a:custGeom>
                <a:avLst/>
                <a:gdLst>
                  <a:gd name="T0" fmla="*/ 0 w 325"/>
                  <a:gd name="T1" fmla="*/ 0 h 207"/>
                  <a:gd name="T2" fmla="*/ 0 w 325"/>
                  <a:gd name="T3" fmla="*/ 0 h 207"/>
                  <a:gd name="T4" fmla="*/ 0 w 325"/>
                  <a:gd name="T5" fmla="*/ 0 h 207"/>
                  <a:gd name="T6" fmla="*/ 0 w 325"/>
                  <a:gd name="T7" fmla="*/ 0 h 207"/>
                  <a:gd name="T8" fmla="*/ 0 60000 65536"/>
                  <a:gd name="T9" fmla="*/ 0 60000 65536"/>
                  <a:gd name="T10" fmla="*/ 0 60000 65536"/>
                  <a:gd name="T11" fmla="*/ 0 60000 65536"/>
                  <a:gd name="T12" fmla="*/ 0 w 325"/>
                  <a:gd name="T13" fmla="*/ 0 h 207"/>
                  <a:gd name="T14" fmla="*/ 325 w 325"/>
                  <a:gd name="T15" fmla="*/ 207 h 207"/>
                </a:gdLst>
                <a:ahLst/>
                <a:cxnLst>
                  <a:cxn ang="T8">
                    <a:pos x="T0" y="T1"/>
                  </a:cxn>
                  <a:cxn ang="T9">
                    <a:pos x="T2" y="T3"/>
                  </a:cxn>
                  <a:cxn ang="T10">
                    <a:pos x="T4" y="T5"/>
                  </a:cxn>
                  <a:cxn ang="T11">
                    <a:pos x="T6" y="T7"/>
                  </a:cxn>
                </a:cxnLst>
                <a:rect l="T12" t="T13" r="T14" b="T15"/>
                <a:pathLst>
                  <a:path w="325" h="207">
                    <a:moveTo>
                      <a:pt x="174" y="207"/>
                    </a:moveTo>
                    <a:lnTo>
                      <a:pt x="325" y="185"/>
                    </a:lnTo>
                    <a:lnTo>
                      <a:pt x="0" y="0"/>
                    </a:lnTo>
                    <a:lnTo>
                      <a:pt x="174" y="20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5" name="Freeform 977"/>
              <p:cNvSpPr>
                <a:spLocks/>
              </p:cNvSpPr>
              <p:nvPr/>
            </p:nvSpPr>
            <p:spPr bwMode="auto">
              <a:xfrm>
                <a:off x="1220" y="2922"/>
                <a:ext cx="61" cy="57"/>
              </a:xfrm>
              <a:custGeom>
                <a:avLst/>
                <a:gdLst>
                  <a:gd name="T0" fmla="*/ 0 w 366"/>
                  <a:gd name="T1" fmla="*/ 0 h 345"/>
                  <a:gd name="T2" fmla="*/ 0 w 366"/>
                  <a:gd name="T3" fmla="*/ 0 h 345"/>
                  <a:gd name="T4" fmla="*/ 0 w 366"/>
                  <a:gd name="T5" fmla="*/ 0 h 345"/>
                  <a:gd name="T6" fmla="*/ 0 w 366"/>
                  <a:gd name="T7" fmla="*/ 0 h 345"/>
                  <a:gd name="T8" fmla="*/ 0 60000 65536"/>
                  <a:gd name="T9" fmla="*/ 0 60000 65536"/>
                  <a:gd name="T10" fmla="*/ 0 60000 65536"/>
                  <a:gd name="T11" fmla="*/ 0 60000 65536"/>
                  <a:gd name="T12" fmla="*/ 0 w 366"/>
                  <a:gd name="T13" fmla="*/ 0 h 345"/>
                  <a:gd name="T14" fmla="*/ 366 w 366"/>
                  <a:gd name="T15" fmla="*/ 345 h 345"/>
                </a:gdLst>
                <a:ahLst/>
                <a:cxnLst>
                  <a:cxn ang="T8">
                    <a:pos x="T0" y="T1"/>
                  </a:cxn>
                  <a:cxn ang="T9">
                    <a:pos x="T2" y="T3"/>
                  </a:cxn>
                  <a:cxn ang="T10">
                    <a:pos x="T4" y="T5"/>
                  </a:cxn>
                  <a:cxn ang="T11">
                    <a:pos x="T6" y="T7"/>
                  </a:cxn>
                </a:cxnLst>
                <a:rect l="T12" t="T13" r="T14" b="T15"/>
                <a:pathLst>
                  <a:path w="366" h="345">
                    <a:moveTo>
                      <a:pt x="77" y="0"/>
                    </a:moveTo>
                    <a:lnTo>
                      <a:pt x="0" y="65"/>
                    </a:lnTo>
                    <a:lnTo>
                      <a:pt x="366" y="345"/>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56" name="Freeform 978"/>
              <p:cNvSpPr>
                <a:spLocks/>
              </p:cNvSpPr>
              <p:nvPr/>
            </p:nvSpPr>
            <p:spPr bwMode="auto">
              <a:xfrm>
                <a:off x="1220" y="2933"/>
                <a:ext cx="61" cy="57"/>
              </a:xfrm>
              <a:custGeom>
                <a:avLst/>
                <a:gdLst>
                  <a:gd name="T0" fmla="*/ 0 w 366"/>
                  <a:gd name="T1" fmla="*/ 0 h 343"/>
                  <a:gd name="T2" fmla="*/ 0 w 366"/>
                  <a:gd name="T3" fmla="*/ 0 h 343"/>
                  <a:gd name="T4" fmla="*/ 0 w 366"/>
                  <a:gd name="T5" fmla="*/ 0 h 343"/>
                  <a:gd name="T6" fmla="*/ 0 w 366"/>
                  <a:gd name="T7" fmla="*/ 0 h 343"/>
                  <a:gd name="T8" fmla="*/ 0 60000 65536"/>
                  <a:gd name="T9" fmla="*/ 0 60000 65536"/>
                  <a:gd name="T10" fmla="*/ 0 60000 65536"/>
                  <a:gd name="T11" fmla="*/ 0 60000 65536"/>
                  <a:gd name="T12" fmla="*/ 0 w 366"/>
                  <a:gd name="T13" fmla="*/ 0 h 343"/>
                  <a:gd name="T14" fmla="*/ 366 w 366"/>
                  <a:gd name="T15" fmla="*/ 343 h 343"/>
                </a:gdLst>
                <a:ahLst/>
                <a:cxnLst>
                  <a:cxn ang="T8">
                    <a:pos x="T0" y="T1"/>
                  </a:cxn>
                  <a:cxn ang="T9">
                    <a:pos x="T2" y="T3"/>
                  </a:cxn>
                  <a:cxn ang="T10">
                    <a:pos x="T4" y="T5"/>
                  </a:cxn>
                  <a:cxn ang="T11">
                    <a:pos x="T6" y="T7"/>
                  </a:cxn>
                </a:cxnLst>
                <a:rect l="T12" t="T13" r="T14" b="T15"/>
                <a:pathLst>
                  <a:path w="366" h="343">
                    <a:moveTo>
                      <a:pt x="0" y="0"/>
                    </a:moveTo>
                    <a:lnTo>
                      <a:pt x="366" y="280"/>
                    </a:lnTo>
                    <a:lnTo>
                      <a:pt x="288" y="34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57" name="Freeform 979"/>
              <p:cNvSpPr>
                <a:spLocks/>
              </p:cNvSpPr>
              <p:nvPr/>
            </p:nvSpPr>
            <p:spPr bwMode="auto">
              <a:xfrm>
                <a:off x="1220" y="2922"/>
                <a:ext cx="61" cy="68"/>
              </a:xfrm>
              <a:custGeom>
                <a:avLst/>
                <a:gdLst>
                  <a:gd name="T0" fmla="*/ 0 w 366"/>
                  <a:gd name="T1" fmla="*/ 0 h 408"/>
                  <a:gd name="T2" fmla="*/ 0 w 366"/>
                  <a:gd name="T3" fmla="*/ 0 h 408"/>
                  <a:gd name="T4" fmla="*/ 0 w 366"/>
                  <a:gd name="T5" fmla="*/ 0 h 408"/>
                  <a:gd name="T6" fmla="*/ 0 w 366"/>
                  <a:gd name="T7" fmla="*/ 0 h 408"/>
                  <a:gd name="T8" fmla="*/ 0 w 366"/>
                  <a:gd name="T9" fmla="*/ 0 h 408"/>
                  <a:gd name="T10" fmla="*/ 0 60000 65536"/>
                  <a:gd name="T11" fmla="*/ 0 60000 65536"/>
                  <a:gd name="T12" fmla="*/ 0 60000 65536"/>
                  <a:gd name="T13" fmla="*/ 0 60000 65536"/>
                  <a:gd name="T14" fmla="*/ 0 60000 65536"/>
                  <a:gd name="T15" fmla="*/ 0 w 366"/>
                  <a:gd name="T16" fmla="*/ 0 h 408"/>
                  <a:gd name="T17" fmla="*/ 366 w 366"/>
                  <a:gd name="T18" fmla="*/ 408 h 408"/>
                </a:gdLst>
                <a:ahLst/>
                <a:cxnLst>
                  <a:cxn ang="T10">
                    <a:pos x="T0" y="T1"/>
                  </a:cxn>
                  <a:cxn ang="T11">
                    <a:pos x="T2" y="T3"/>
                  </a:cxn>
                  <a:cxn ang="T12">
                    <a:pos x="T4" y="T5"/>
                  </a:cxn>
                  <a:cxn ang="T13">
                    <a:pos x="T6" y="T7"/>
                  </a:cxn>
                  <a:cxn ang="T14">
                    <a:pos x="T8" y="T9"/>
                  </a:cxn>
                </a:cxnLst>
                <a:rect l="T15" t="T16" r="T17" b="T18"/>
                <a:pathLst>
                  <a:path w="366" h="408">
                    <a:moveTo>
                      <a:pt x="77" y="0"/>
                    </a:moveTo>
                    <a:lnTo>
                      <a:pt x="0" y="65"/>
                    </a:lnTo>
                    <a:lnTo>
                      <a:pt x="288" y="408"/>
                    </a:lnTo>
                    <a:lnTo>
                      <a:pt x="366" y="345"/>
                    </a:lnTo>
                    <a:lnTo>
                      <a:pt x="77"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8" name="Freeform 980"/>
              <p:cNvSpPr>
                <a:spLocks/>
              </p:cNvSpPr>
              <p:nvPr/>
            </p:nvSpPr>
            <p:spPr bwMode="auto">
              <a:xfrm>
                <a:off x="1268" y="2979"/>
                <a:ext cx="157" cy="194"/>
              </a:xfrm>
              <a:custGeom>
                <a:avLst/>
                <a:gdLst>
                  <a:gd name="T0" fmla="*/ 0 w 942"/>
                  <a:gd name="T1" fmla="*/ 0 h 1161"/>
                  <a:gd name="T2" fmla="*/ 0 w 942"/>
                  <a:gd name="T3" fmla="*/ 0 h 1161"/>
                  <a:gd name="T4" fmla="*/ 0 w 942"/>
                  <a:gd name="T5" fmla="*/ 0 h 1161"/>
                  <a:gd name="T6" fmla="*/ 0 w 942"/>
                  <a:gd name="T7" fmla="*/ 0 h 1161"/>
                  <a:gd name="T8" fmla="*/ 0 w 942"/>
                  <a:gd name="T9" fmla="*/ 0 h 1161"/>
                  <a:gd name="T10" fmla="*/ 0 60000 65536"/>
                  <a:gd name="T11" fmla="*/ 0 60000 65536"/>
                  <a:gd name="T12" fmla="*/ 0 60000 65536"/>
                  <a:gd name="T13" fmla="*/ 0 60000 65536"/>
                  <a:gd name="T14" fmla="*/ 0 60000 65536"/>
                  <a:gd name="T15" fmla="*/ 0 w 942"/>
                  <a:gd name="T16" fmla="*/ 0 h 1161"/>
                  <a:gd name="T17" fmla="*/ 942 w 942"/>
                  <a:gd name="T18" fmla="*/ 1161 h 1161"/>
                </a:gdLst>
                <a:ahLst/>
                <a:cxnLst>
                  <a:cxn ang="T10">
                    <a:pos x="T0" y="T1"/>
                  </a:cxn>
                  <a:cxn ang="T11">
                    <a:pos x="T2" y="T3"/>
                  </a:cxn>
                  <a:cxn ang="T12">
                    <a:pos x="T4" y="T5"/>
                  </a:cxn>
                  <a:cxn ang="T13">
                    <a:pos x="T6" y="T7"/>
                  </a:cxn>
                  <a:cxn ang="T14">
                    <a:pos x="T8" y="T9"/>
                  </a:cxn>
                </a:cxnLst>
                <a:rect l="T15" t="T16" r="T17" b="T18"/>
                <a:pathLst>
                  <a:path w="942" h="1161">
                    <a:moveTo>
                      <a:pt x="78" y="0"/>
                    </a:moveTo>
                    <a:lnTo>
                      <a:pt x="0" y="63"/>
                    </a:lnTo>
                    <a:lnTo>
                      <a:pt x="864" y="1161"/>
                    </a:lnTo>
                    <a:lnTo>
                      <a:pt x="942" y="1098"/>
                    </a:lnTo>
                    <a:lnTo>
                      <a:pt x="78"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9" name="Rectangle 981"/>
              <p:cNvSpPr>
                <a:spLocks noChangeArrowheads="1"/>
              </p:cNvSpPr>
              <p:nvPr/>
            </p:nvSpPr>
            <p:spPr bwMode="auto">
              <a:xfrm>
                <a:off x="1445" y="3172"/>
                <a:ext cx="83" cy="1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grpSp>
        <p:nvGrpSpPr>
          <p:cNvPr id="19" name="Group 1264"/>
          <p:cNvGrpSpPr>
            <a:grpSpLocks/>
          </p:cNvGrpSpPr>
          <p:nvPr/>
        </p:nvGrpSpPr>
        <p:grpSpPr bwMode="auto">
          <a:xfrm>
            <a:off x="1849438" y="3658642"/>
            <a:ext cx="787400" cy="673100"/>
            <a:chOff x="1165" y="2331"/>
            <a:chExt cx="496" cy="424"/>
          </a:xfrm>
        </p:grpSpPr>
        <p:sp>
          <p:nvSpPr>
            <p:cNvPr id="43209" name="Freeform 365"/>
            <p:cNvSpPr>
              <a:spLocks/>
            </p:cNvSpPr>
            <p:nvPr/>
          </p:nvSpPr>
          <p:spPr bwMode="auto">
            <a:xfrm rot="12641">
              <a:off x="1419" y="2538"/>
              <a:ext cx="71" cy="86"/>
            </a:xfrm>
            <a:custGeom>
              <a:avLst/>
              <a:gdLst>
                <a:gd name="T0" fmla="*/ 0 w 425"/>
                <a:gd name="T1" fmla="*/ 0 h 513"/>
                <a:gd name="T2" fmla="*/ 0 w 425"/>
                <a:gd name="T3" fmla="*/ 0 h 513"/>
                <a:gd name="T4" fmla="*/ 0 w 425"/>
                <a:gd name="T5" fmla="*/ 0 h 513"/>
                <a:gd name="T6" fmla="*/ 0 w 425"/>
                <a:gd name="T7" fmla="*/ 0 h 513"/>
                <a:gd name="T8" fmla="*/ 0 60000 65536"/>
                <a:gd name="T9" fmla="*/ 0 60000 65536"/>
                <a:gd name="T10" fmla="*/ 0 60000 65536"/>
                <a:gd name="T11" fmla="*/ 0 60000 65536"/>
                <a:gd name="T12" fmla="*/ 0 w 425"/>
                <a:gd name="T13" fmla="*/ 0 h 513"/>
                <a:gd name="T14" fmla="*/ 425 w 425"/>
                <a:gd name="T15" fmla="*/ 513 h 513"/>
              </a:gdLst>
              <a:ahLst/>
              <a:cxnLst>
                <a:cxn ang="T8">
                  <a:pos x="T0" y="T1"/>
                </a:cxn>
                <a:cxn ang="T9">
                  <a:pos x="T2" y="T3"/>
                </a:cxn>
                <a:cxn ang="T10">
                  <a:pos x="T4" y="T5"/>
                </a:cxn>
                <a:cxn ang="T11">
                  <a:pos x="T6" y="T7"/>
                </a:cxn>
              </a:cxnLst>
              <a:rect l="T12" t="T13" r="T14" b="T15"/>
              <a:pathLst>
                <a:path w="425" h="513">
                  <a:moveTo>
                    <a:pt x="425" y="4"/>
                  </a:moveTo>
                  <a:lnTo>
                    <a:pt x="420" y="0"/>
                  </a:lnTo>
                  <a:lnTo>
                    <a:pt x="0" y="513"/>
                  </a:lnTo>
                  <a:lnTo>
                    <a:pt x="425" y="4"/>
                  </a:lnTo>
                  <a:close/>
                </a:path>
              </a:pathLst>
            </a:custGeom>
            <a:solidFill>
              <a:srgbClr val="000000"/>
            </a:solidFill>
            <a:ln w="9525">
              <a:solidFill>
                <a:schemeClr val="tx1"/>
              </a:solidFill>
              <a:round/>
              <a:headEnd/>
              <a:tailEnd/>
            </a:ln>
          </p:spPr>
          <p:txBody>
            <a:bodyPr/>
            <a:lstStyle/>
            <a:p>
              <a:endParaRPr lang="en-US"/>
            </a:p>
          </p:txBody>
        </p:sp>
        <p:sp>
          <p:nvSpPr>
            <p:cNvPr id="43210" name="Freeform 366"/>
            <p:cNvSpPr>
              <a:spLocks/>
            </p:cNvSpPr>
            <p:nvPr/>
          </p:nvSpPr>
          <p:spPr bwMode="auto">
            <a:xfrm rot="12641">
              <a:off x="1418" y="2537"/>
              <a:ext cx="71" cy="86"/>
            </a:xfrm>
            <a:custGeom>
              <a:avLst/>
              <a:gdLst>
                <a:gd name="T0" fmla="*/ 0 w 427"/>
                <a:gd name="T1" fmla="*/ 0 h 513"/>
                <a:gd name="T2" fmla="*/ 0 w 427"/>
                <a:gd name="T3" fmla="*/ 0 h 513"/>
                <a:gd name="T4" fmla="*/ 0 w 427"/>
                <a:gd name="T5" fmla="*/ 0 h 513"/>
                <a:gd name="T6" fmla="*/ 0 w 427"/>
                <a:gd name="T7" fmla="*/ 0 h 513"/>
                <a:gd name="T8" fmla="*/ 0 60000 65536"/>
                <a:gd name="T9" fmla="*/ 0 60000 65536"/>
                <a:gd name="T10" fmla="*/ 0 60000 65536"/>
                <a:gd name="T11" fmla="*/ 0 60000 65536"/>
                <a:gd name="T12" fmla="*/ 0 w 427"/>
                <a:gd name="T13" fmla="*/ 0 h 513"/>
                <a:gd name="T14" fmla="*/ 427 w 427"/>
                <a:gd name="T15" fmla="*/ 513 h 513"/>
              </a:gdLst>
              <a:ahLst/>
              <a:cxnLst>
                <a:cxn ang="T8">
                  <a:pos x="T0" y="T1"/>
                </a:cxn>
                <a:cxn ang="T9">
                  <a:pos x="T2" y="T3"/>
                </a:cxn>
                <a:cxn ang="T10">
                  <a:pos x="T4" y="T5"/>
                </a:cxn>
                <a:cxn ang="T11">
                  <a:pos x="T6" y="T7"/>
                </a:cxn>
              </a:cxnLst>
              <a:rect l="T12" t="T13" r="T14" b="T15"/>
              <a:pathLst>
                <a:path w="427" h="513">
                  <a:moveTo>
                    <a:pt x="427" y="0"/>
                  </a:moveTo>
                  <a:lnTo>
                    <a:pt x="7" y="513"/>
                  </a:lnTo>
                  <a:lnTo>
                    <a:pt x="0" y="508"/>
                  </a:lnTo>
                  <a:lnTo>
                    <a:pt x="427" y="0"/>
                  </a:lnTo>
                  <a:close/>
                </a:path>
              </a:pathLst>
            </a:custGeom>
            <a:solidFill>
              <a:srgbClr val="000000"/>
            </a:solidFill>
            <a:ln w="9525">
              <a:solidFill>
                <a:schemeClr val="tx1"/>
              </a:solidFill>
              <a:round/>
              <a:headEnd/>
              <a:tailEnd/>
            </a:ln>
          </p:spPr>
          <p:txBody>
            <a:bodyPr/>
            <a:lstStyle/>
            <a:p>
              <a:endParaRPr lang="en-US"/>
            </a:p>
          </p:txBody>
        </p:sp>
        <p:sp>
          <p:nvSpPr>
            <p:cNvPr id="43211" name="Freeform 367"/>
            <p:cNvSpPr>
              <a:spLocks/>
            </p:cNvSpPr>
            <p:nvPr/>
          </p:nvSpPr>
          <p:spPr bwMode="auto">
            <a:xfrm rot="12641">
              <a:off x="1165" y="2339"/>
              <a:ext cx="331" cy="277"/>
            </a:xfrm>
            <a:custGeom>
              <a:avLst/>
              <a:gdLst>
                <a:gd name="T0" fmla="*/ 0 w 1985"/>
                <a:gd name="T1" fmla="*/ 0 h 1662"/>
                <a:gd name="T2" fmla="*/ 0 w 1985"/>
                <a:gd name="T3" fmla="*/ 0 h 1662"/>
                <a:gd name="T4" fmla="*/ 0 w 1985"/>
                <a:gd name="T5" fmla="*/ 0 h 1662"/>
                <a:gd name="T6" fmla="*/ 0 w 1985"/>
                <a:gd name="T7" fmla="*/ 0 h 1662"/>
                <a:gd name="T8" fmla="*/ 0 60000 65536"/>
                <a:gd name="T9" fmla="*/ 0 60000 65536"/>
                <a:gd name="T10" fmla="*/ 0 60000 65536"/>
                <a:gd name="T11" fmla="*/ 0 60000 65536"/>
                <a:gd name="T12" fmla="*/ 0 w 1985"/>
                <a:gd name="T13" fmla="*/ 0 h 1662"/>
                <a:gd name="T14" fmla="*/ 1985 w 1985"/>
                <a:gd name="T15" fmla="*/ 1662 h 1662"/>
              </a:gdLst>
              <a:ahLst/>
              <a:cxnLst>
                <a:cxn ang="T8">
                  <a:pos x="T0" y="T1"/>
                </a:cxn>
                <a:cxn ang="T9">
                  <a:pos x="T2" y="T3"/>
                </a:cxn>
                <a:cxn ang="T10">
                  <a:pos x="T4" y="T5"/>
                </a:cxn>
                <a:cxn ang="T11">
                  <a:pos x="T6" y="T7"/>
                </a:cxn>
              </a:cxnLst>
              <a:rect l="T12" t="T13" r="T14" b="T15"/>
              <a:pathLst>
                <a:path w="1985" h="1662">
                  <a:moveTo>
                    <a:pt x="1981" y="1662"/>
                  </a:moveTo>
                  <a:lnTo>
                    <a:pt x="1985" y="1657"/>
                  </a:lnTo>
                  <a:lnTo>
                    <a:pt x="0" y="0"/>
                  </a:lnTo>
                  <a:lnTo>
                    <a:pt x="1981" y="1662"/>
                  </a:lnTo>
                  <a:close/>
                </a:path>
              </a:pathLst>
            </a:custGeom>
            <a:solidFill>
              <a:srgbClr val="000000"/>
            </a:solidFill>
            <a:ln w="9525">
              <a:solidFill>
                <a:schemeClr val="tx1"/>
              </a:solidFill>
              <a:round/>
              <a:headEnd/>
              <a:tailEnd/>
            </a:ln>
          </p:spPr>
          <p:txBody>
            <a:bodyPr/>
            <a:lstStyle/>
            <a:p>
              <a:endParaRPr lang="en-US"/>
            </a:p>
          </p:txBody>
        </p:sp>
        <p:sp>
          <p:nvSpPr>
            <p:cNvPr id="43212" name="Freeform 368"/>
            <p:cNvSpPr>
              <a:spLocks/>
            </p:cNvSpPr>
            <p:nvPr/>
          </p:nvSpPr>
          <p:spPr bwMode="auto">
            <a:xfrm rot="12641">
              <a:off x="1165" y="2338"/>
              <a:ext cx="331" cy="277"/>
            </a:xfrm>
            <a:custGeom>
              <a:avLst/>
              <a:gdLst>
                <a:gd name="T0" fmla="*/ 0 w 1985"/>
                <a:gd name="T1" fmla="*/ 0 h 1662"/>
                <a:gd name="T2" fmla="*/ 0 w 1985"/>
                <a:gd name="T3" fmla="*/ 0 h 1662"/>
                <a:gd name="T4" fmla="*/ 0 w 1985"/>
                <a:gd name="T5" fmla="*/ 0 h 1662"/>
                <a:gd name="T6" fmla="*/ 0 w 1985"/>
                <a:gd name="T7" fmla="*/ 0 h 1662"/>
                <a:gd name="T8" fmla="*/ 0 60000 65536"/>
                <a:gd name="T9" fmla="*/ 0 60000 65536"/>
                <a:gd name="T10" fmla="*/ 0 60000 65536"/>
                <a:gd name="T11" fmla="*/ 0 60000 65536"/>
                <a:gd name="T12" fmla="*/ 0 w 1985"/>
                <a:gd name="T13" fmla="*/ 0 h 1662"/>
                <a:gd name="T14" fmla="*/ 1985 w 1985"/>
                <a:gd name="T15" fmla="*/ 1662 h 1662"/>
              </a:gdLst>
              <a:ahLst/>
              <a:cxnLst>
                <a:cxn ang="T8">
                  <a:pos x="T0" y="T1"/>
                </a:cxn>
                <a:cxn ang="T9">
                  <a:pos x="T2" y="T3"/>
                </a:cxn>
                <a:cxn ang="T10">
                  <a:pos x="T4" y="T5"/>
                </a:cxn>
                <a:cxn ang="T11">
                  <a:pos x="T6" y="T7"/>
                </a:cxn>
              </a:cxnLst>
              <a:rect l="T12" t="T13" r="T14" b="T15"/>
              <a:pathLst>
                <a:path w="1985" h="1662">
                  <a:moveTo>
                    <a:pt x="1985" y="1662"/>
                  </a:moveTo>
                  <a:lnTo>
                    <a:pt x="0" y="5"/>
                  </a:lnTo>
                  <a:lnTo>
                    <a:pt x="4" y="0"/>
                  </a:lnTo>
                  <a:lnTo>
                    <a:pt x="1985" y="1662"/>
                  </a:lnTo>
                  <a:close/>
                </a:path>
              </a:pathLst>
            </a:custGeom>
            <a:solidFill>
              <a:srgbClr val="000000"/>
            </a:solidFill>
            <a:ln w="9525">
              <a:solidFill>
                <a:schemeClr val="tx1"/>
              </a:solidFill>
              <a:round/>
              <a:headEnd/>
              <a:tailEnd/>
            </a:ln>
          </p:spPr>
          <p:txBody>
            <a:bodyPr/>
            <a:lstStyle/>
            <a:p>
              <a:endParaRPr lang="en-US"/>
            </a:p>
          </p:txBody>
        </p:sp>
        <p:sp>
          <p:nvSpPr>
            <p:cNvPr id="43213" name="Freeform 369"/>
            <p:cNvSpPr>
              <a:spLocks/>
            </p:cNvSpPr>
            <p:nvPr/>
          </p:nvSpPr>
          <p:spPr bwMode="auto">
            <a:xfrm rot="12641">
              <a:off x="1426" y="2575"/>
              <a:ext cx="55" cy="10"/>
            </a:xfrm>
            <a:custGeom>
              <a:avLst/>
              <a:gdLst>
                <a:gd name="T0" fmla="*/ 0 w 330"/>
                <a:gd name="T1" fmla="*/ 0 h 63"/>
                <a:gd name="T2" fmla="*/ 0 w 330"/>
                <a:gd name="T3" fmla="*/ 0 h 63"/>
                <a:gd name="T4" fmla="*/ 0 w 330"/>
                <a:gd name="T5" fmla="*/ 0 h 63"/>
                <a:gd name="T6" fmla="*/ 0 w 330"/>
                <a:gd name="T7" fmla="*/ 0 h 63"/>
                <a:gd name="T8" fmla="*/ 0 60000 65536"/>
                <a:gd name="T9" fmla="*/ 0 60000 65536"/>
                <a:gd name="T10" fmla="*/ 0 60000 65536"/>
                <a:gd name="T11" fmla="*/ 0 60000 65536"/>
                <a:gd name="T12" fmla="*/ 0 w 330"/>
                <a:gd name="T13" fmla="*/ 0 h 63"/>
                <a:gd name="T14" fmla="*/ 330 w 330"/>
                <a:gd name="T15" fmla="*/ 63 h 63"/>
              </a:gdLst>
              <a:ahLst/>
              <a:cxnLst>
                <a:cxn ang="T8">
                  <a:pos x="T0" y="T1"/>
                </a:cxn>
                <a:cxn ang="T9">
                  <a:pos x="T2" y="T3"/>
                </a:cxn>
                <a:cxn ang="T10">
                  <a:pos x="T4" y="T5"/>
                </a:cxn>
                <a:cxn ang="T11">
                  <a:pos x="T6" y="T7"/>
                </a:cxn>
              </a:cxnLst>
              <a:rect l="T12" t="T13" r="T14" b="T15"/>
              <a:pathLst>
                <a:path w="330" h="63">
                  <a:moveTo>
                    <a:pt x="330" y="34"/>
                  </a:moveTo>
                  <a:lnTo>
                    <a:pt x="327" y="0"/>
                  </a:lnTo>
                  <a:lnTo>
                    <a:pt x="0" y="63"/>
                  </a:lnTo>
                  <a:lnTo>
                    <a:pt x="330" y="34"/>
                  </a:lnTo>
                  <a:close/>
                </a:path>
              </a:pathLst>
            </a:custGeom>
            <a:solidFill>
              <a:srgbClr val="000000"/>
            </a:solidFill>
            <a:ln w="9525">
              <a:solidFill>
                <a:schemeClr val="tx1"/>
              </a:solidFill>
              <a:round/>
              <a:headEnd/>
              <a:tailEnd/>
            </a:ln>
          </p:spPr>
          <p:txBody>
            <a:bodyPr/>
            <a:lstStyle/>
            <a:p>
              <a:endParaRPr lang="en-US"/>
            </a:p>
          </p:txBody>
        </p:sp>
        <p:sp>
          <p:nvSpPr>
            <p:cNvPr id="43214" name="Freeform 370"/>
            <p:cNvSpPr>
              <a:spLocks/>
            </p:cNvSpPr>
            <p:nvPr/>
          </p:nvSpPr>
          <p:spPr bwMode="auto">
            <a:xfrm rot="12641">
              <a:off x="1426" y="2575"/>
              <a:ext cx="55" cy="10"/>
            </a:xfrm>
            <a:custGeom>
              <a:avLst/>
              <a:gdLst>
                <a:gd name="T0" fmla="*/ 0 w 330"/>
                <a:gd name="T1" fmla="*/ 0 h 63"/>
                <a:gd name="T2" fmla="*/ 0 w 330"/>
                <a:gd name="T3" fmla="*/ 0 h 63"/>
                <a:gd name="T4" fmla="*/ 0 w 330"/>
                <a:gd name="T5" fmla="*/ 0 h 63"/>
                <a:gd name="T6" fmla="*/ 0 w 330"/>
                <a:gd name="T7" fmla="*/ 0 h 63"/>
                <a:gd name="T8" fmla="*/ 0 60000 65536"/>
                <a:gd name="T9" fmla="*/ 0 60000 65536"/>
                <a:gd name="T10" fmla="*/ 0 60000 65536"/>
                <a:gd name="T11" fmla="*/ 0 60000 65536"/>
                <a:gd name="T12" fmla="*/ 0 w 330"/>
                <a:gd name="T13" fmla="*/ 0 h 63"/>
                <a:gd name="T14" fmla="*/ 330 w 330"/>
                <a:gd name="T15" fmla="*/ 63 h 63"/>
              </a:gdLst>
              <a:ahLst/>
              <a:cxnLst>
                <a:cxn ang="T8">
                  <a:pos x="T0" y="T1"/>
                </a:cxn>
                <a:cxn ang="T9">
                  <a:pos x="T2" y="T3"/>
                </a:cxn>
                <a:cxn ang="T10">
                  <a:pos x="T4" y="T5"/>
                </a:cxn>
                <a:cxn ang="T11">
                  <a:pos x="T6" y="T7"/>
                </a:cxn>
              </a:cxnLst>
              <a:rect l="T12" t="T13" r="T14" b="T15"/>
              <a:pathLst>
                <a:path w="330" h="63">
                  <a:moveTo>
                    <a:pt x="330" y="0"/>
                  </a:moveTo>
                  <a:lnTo>
                    <a:pt x="3" y="63"/>
                  </a:lnTo>
                  <a:lnTo>
                    <a:pt x="0" y="29"/>
                  </a:lnTo>
                  <a:lnTo>
                    <a:pt x="330" y="0"/>
                  </a:lnTo>
                  <a:close/>
                </a:path>
              </a:pathLst>
            </a:custGeom>
            <a:solidFill>
              <a:srgbClr val="000000"/>
            </a:solidFill>
            <a:ln w="9525">
              <a:solidFill>
                <a:schemeClr val="tx1"/>
              </a:solidFill>
              <a:round/>
              <a:headEnd/>
              <a:tailEnd/>
            </a:ln>
          </p:spPr>
          <p:txBody>
            <a:bodyPr/>
            <a:lstStyle/>
            <a:p>
              <a:endParaRPr lang="en-US"/>
            </a:p>
          </p:txBody>
        </p:sp>
        <p:sp>
          <p:nvSpPr>
            <p:cNvPr id="43215" name="Freeform 371"/>
            <p:cNvSpPr>
              <a:spLocks/>
            </p:cNvSpPr>
            <p:nvPr/>
          </p:nvSpPr>
          <p:spPr bwMode="auto">
            <a:xfrm rot="12641">
              <a:off x="1426" y="2575"/>
              <a:ext cx="55" cy="10"/>
            </a:xfrm>
            <a:custGeom>
              <a:avLst/>
              <a:gdLst>
                <a:gd name="T0" fmla="*/ 0 w 333"/>
                <a:gd name="T1" fmla="*/ 0 h 63"/>
                <a:gd name="T2" fmla="*/ 0 w 333"/>
                <a:gd name="T3" fmla="*/ 0 h 63"/>
                <a:gd name="T4" fmla="*/ 0 w 333"/>
                <a:gd name="T5" fmla="*/ 0 h 63"/>
                <a:gd name="T6" fmla="*/ 0 w 333"/>
                <a:gd name="T7" fmla="*/ 0 h 63"/>
                <a:gd name="T8" fmla="*/ 0 w 333"/>
                <a:gd name="T9" fmla="*/ 0 h 63"/>
                <a:gd name="T10" fmla="*/ 0 60000 65536"/>
                <a:gd name="T11" fmla="*/ 0 60000 65536"/>
                <a:gd name="T12" fmla="*/ 0 60000 65536"/>
                <a:gd name="T13" fmla="*/ 0 60000 65536"/>
                <a:gd name="T14" fmla="*/ 0 60000 65536"/>
                <a:gd name="T15" fmla="*/ 0 w 333"/>
                <a:gd name="T16" fmla="*/ 0 h 63"/>
                <a:gd name="T17" fmla="*/ 333 w 333"/>
                <a:gd name="T18" fmla="*/ 63 h 63"/>
              </a:gdLst>
              <a:ahLst/>
              <a:cxnLst>
                <a:cxn ang="T10">
                  <a:pos x="T0" y="T1"/>
                </a:cxn>
                <a:cxn ang="T11">
                  <a:pos x="T2" y="T3"/>
                </a:cxn>
                <a:cxn ang="T12">
                  <a:pos x="T4" y="T5"/>
                </a:cxn>
                <a:cxn ang="T13">
                  <a:pos x="T6" y="T7"/>
                </a:cxn>
                <a:cxn ang="T14">
                  <a:pos x="T8" y="T9"/>
                </a:cxn>
              </a:cxnLst>
              <a:rect l="T15" t="T16" r="T17" b="T18"/>
              <a:pathLst>
                <a:path w="333" h="63">
                  <a:moveTo>
                    <a:pt x="333" y="34"/>
                  </a:moveTo>
                  <a:lnTo>
                    <a:pt x="330" y="0"/>
                  </a:lnTo>
                  <a:lnTo>
                    <a:pt x="0" y="29"/>
                  </a:lnTo>
                  <a:lnTo>
                    <a:pt x="3" y="63"/>
                  </a:lnTo>
                  <a:lnTo>
                    <a:pt x="333" y="3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16" name="Freeform 372"/>
            <p:cNvSpPr>
              <a:spLocks/>
            </p:cNvSpPr>
            <p:nvPr/>
          </p:nvSpPr>
          <p:spPr bwMode="auto">
            <a:xfrm rot="12641">
              <a:off x="1331" y="2478"/>
              <a:ext cx="330" cy="277"/>
            </a:xfrm>
            <a:custGeom>
              <a:avLst/>
              <a:gdLst>
                <a:gd name="T0" fmla="*/ 0 w 1985"/>
                <a:gd name="T1" fmla="*/ 0 h 1662"/>
                <a:gd name="T2" fmla="*/ 0 w 1985"/>
                <a:gd name="T3" fmla="*/ 0 h 1662"/>
                <a:gd name="T4" fmla="*/ 0 w 1985"/>
                <a:gd name="T5" fmla="*/ 0 h 1662"/>
                <a:gd name="T6" fmla="*/ 0 w 1985"/>
                <a:gd name="T7" fmla="*/ 0 h 1662"/>
                <a:gd name="T8" fmla="*/ 0 60000 65536"/>
                <a:gd name="T9" fmla="*/ 0 60000 65536"/>
                <a:gd name="T10" fmla="*/ 0 60000 65536"/>
                <a:gd name="T11" fmla="*/ 0 60000 65536"/>
                <a:gd name="T12" fmla="*/ 0 w 1985"/>
                <a:gd name="T13" fmla="*/ 0 h 1662"/>
                <a:gd name="T14" fmla="*/ 1985 w 1985"/>
                <a:gd name="T15" fmla="*/ 1662 h 1662"/>
              </a:gdLst>
              <a:ahLst/>
              <a:cxnLst>
                <a:cxn ang="T8">
                  <a:pos x="T0" y="T1"/>
                </a:cxn>
                <a:cxn ang="T9">
                  <a:pos x="T2" y="T3"/>
                </a:cxn>
                <a:cxn ang="T10">
                  <a:pos x="T4" y="T5"/>
                </a:cxn>
                <a:cxn ang="T11">
                  <a:pos x="T6" y="T7"/>
                </a:cxn>
              </a:cxnLst>
              <a:rect l="T12" t="T13" r="T14" b="T15"/>
              <a:pathLst>
                <a:path w="1985" h="1662">
                  <a:moveTo>
                    <a:pt x="1981" y="1662"/>
                  </a:moveTo>
                  <a:lnTo>
                    <a:pt x="1985" y="1657"/>
                  </a:lnTo>
                  <a:lnTo>
                    <a:pt x="0" y="0"/>
                  </a:lnTo>
                  <a:lnTo>
                    <a:pt x="1981" y="16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17" name="Freeform 373"/>
            <p:cNvSpPr>
              <a:spLocks/>
            </p:cNvSpPr>
            <p:nvPr/>
          </p:nvSpPr>
          <p:spPr bwMode="auto">
            <a:xfrm rot="12641">
              <a:off x="1331" y="2478"/>
              <a:ext cx="330" cy="277"/>
            </a:xfrm>
            <a:custGeom>
              <a:avLst/>
              <a:gdLst>
                <a:gd name="T0" fmla="*/ 0 w 1985"/>
                <a:gd name="T1" fmla="*/ 0 h 1662"/>
                <a:gd name="T2" fmla="*/ 0 w 1985"/>
                <a:gd name="T3" fmla="*/ 0 h 1662"/>
                <a:gd name="T4" fmla="*/ 0 w 1985"/>
                <a:gd name="T5" fmla="*/ 0 h 1662"/>
                <a:gd name="T6" fmla="*/ 0 w 1985"/>
                <a:gd name="T7" fmla="*/ 0 h 1662"/>
                <a:gd name="T8" fmla="*/ 0 60000 65536"/>
                <a:gd name="T9" fmla="*/ 0 60000 65536"/>
                <a:gd name="T10" fmla="*/ 0 60000 65536"/>
                <a:gd name="T11" fmla="*/ 0 60000 65536"/>
                <a:gd name="T12" fmla="*/ 0 w 1985"/>
                <a:gd name="T13" fmla="*/ 0 h 1662"/>
                <a:gd name="T14" fmla="*/ 1985 w 1985"/>
                <a:gd name="T15" fmla="*/ 1662 h 1662"/>
              </a:gdLst>
              <a:ahLst/>
              <a:cxnLst>
                <a:cxn ang="T8">
                  <a:pos x="T0" y="T1"/>
                </a:cxn>
                <a:cxn ang="T9">
                  <a:pos x="T2" y="T3"/>
                </a:cxn>
                <a:cxn ang="T10">
                  <a:pos x="T4" y="T5"/>
                </a:cxn>
                <a:cxn ang="T11">
                  <a:pos x="T6" y="T7"/>
                </a:cxn>
              </a:cxnLst>
              <a:rect l="T12" t="T13" r="T14" b="T15"/>
              <a:pathLst>
                <a:path w="1985" h="1662">
                  <a:moveTo>
                    <a:pt x="1985" y="1662"/>
                  </a:moveTo>
                  <a:lnTo>
                    <a:pt x="0" y="5"/>
                  </a:lnTo>
                  <a:lnTo>
                    <a:pt x="4" y="0"/>
                  </a:lnTo>
                  <a:lnTo>
                    <a:pt x="1985" y="16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3218" name="Group 998"/>
            <p:cNvGrpSpPr>
              <a:grpSpLocks/>
            </p:cNvGrpSpPr>
            <p:nvPr/>
          </p:nvGrpSpPr>
          <p:grpSpPr bwMode="auto">
            <a:xfrm rot="12641">
              <a:off x="1165" y="2331"/>
              <a:ext cx="496" cy="424"/>
              <a:chOff x="1226" y="2263"/>
              <a:chExt cx="496" cy="424"/>
            </a:xfrm>
          </p:grpSpPr>
          <p:sp>
            <p:nvSpPr>
              <p:cNvPr id="43219" name="Freeform 999"/>
              <p:cNvSpPr>
                <a:spLocks/>
              </p:cNvSpPr>
              <p:nvPr/>
            </p:nvSpPr>
            <p:spPr bwMode="auto">
              <a:xfrm>
                <a:off x="1234" y="2263"/>
                <a:ext cx="71" cy="86"/>
              </a:xfrm>
              <a:custGeom>
                <a:avLst/>
                <a:gdLst>
                  <a:gd name="T0" fmla="*/ 0 w 426"/>
                  <a:gd name="T1" fmla="*/ 0 h 512"/>
                  <a:gd name="T2" fmla="*/ 0 w 426"/>
                  <a:gd name="T3" fmla="*/ 0 h 512"/>
                  <a:gd name="T4" fmla="*/ 0 w 426"/>
                  <a:gd name="T5" fmla="*/ 0 h 512"/>
                  <a:gd name="T6" fmla="*/ 0 w 426"/>
                  <a:gd name="T7" fmla="*/ 0 h 512"/>
                  <a:gd name="T8" fmla="*/ 0 60000 65536"/>
                  <a:gd name="T9" fmla="*/ 0 60000 65536"/>
                  <a:gd name="T10" fmla="*/ 0 60000 65536"/>
                  <a:gd name="T11" fmla="*/ 0 60000 65536"/>
                  <a:gd name="T12" fmla="*/ 0 w 426"/>
                  <a:gd name="T13" fmla="*/ 0 h 512"/>
                  <a:gd name="T14" fmla="*/ 426 w 426"/>
                  <a:gd name="T15" fmla="*/ 512 h 512"/>
                </a:gdLst>
                <a:ahLst/>
                <a:cxnLst>
                  <a:cxn ang="T8">
                    <a:pos x="T0" y="T1"/>
                  </a:cxn>
                  <a:cxn ang="T9">
                    <a:pos x="T2" y="T3"/>
                  </a:cxn>
                  <a:cxn ang="T10">
                    <a:pos x="T4" y="T5"/>
                  </a:cxn>
                  <a:cxn ang="T11">
                    <a:pos x="T6" y="T7"/>
                  </a:cxn>
                </a:cxnLst>
                <a:rect l="T12" t="T13" r="T14" b="T15"/>
                <a:pathLst>
                  <a:path w="426" h="512">
                    <a:moveTo>
                      <a:pt x="426" y="4"/>
                    </a:moveTo>
                    <a:lnTo>
                      <a:pt x="421" y="0"/>
                    </a:lnTo>
                    <a:lnTo>
                      <a:pt x="0" y="512"/>
                    </a:lnTo>
                    <a:lnTo>
                      <a:pt x="426" y="4"/>
                    </a:lnTo>
                    <a:close/>
                  </a:path>
                </a:pathLst>
              </a:custGeom>
              <a:solidFill>
                <a:srgbClr val="000000"/>
              </a:solidFill>
              <a:ln w="9525">
                <a:solidFill>
                  <a:schemeClr val="tx1"/>
                </a:solidFill>
                <a:round/>
                <a:headEnd/>
                <a:tailEnd/>
              </a:ln>
            </p:spPr>
            <p:txBody>
              <a:bodyPr/>
              <a:lstStyle/>
              <a:p>
                <a:endParaRPr lang="en-US"/>
              </a:p>
            </p:txBody>
          </p:sp>
          <p:sp>
            <p:nvSpPr>
              <p:cNvPr id="43220" name="Freeform 1000"/>
              <p:cNvSpPr>
                <a:spLocks/>
              </p:cNvSpPr>
              <p:nvPr/>
            </p:nvSpPr>
            <p:spPr bwMode="auto">
              <a:xfrm>
                <a:off x="1233" y="2263"/>
                <a:ext cx="71" cy="86"/>
              </a:xfrm>
              <a:custGeom>
                <a:avLst/>
                <a:gdLst>
                  <a:gd name="T0" fmla="*/ 0 w 426"/>
                  <a:gd name="T1" fmla="*/ 0 h 512"/>
                  <a:gd name="T2" fmla="*/ 0 w 426"/>
                  <a:gd name="T3" fmla="*/ 0 h 512"/>
                  <a:gd name="T4" fmla="*/ 0 w 426"/>
                  <a:gd name="T5" fmla="*/ 0 h 512"/>
                  <a:gd name="T6" fmla="*/ 0 w 426"/>
                  <a:gd name="T7" fmla="*/ 0 h 512"/>
                  <a:gd name="T8" fmla="*/ 0 60000 65536"/>
                  <a:gd name="T9" fmla="*/ 0 60000 65536"/>
                  <a:gd name="T10" fmla="*/ 0 60000 65536"/>
                  <a:gd name="T11" fmla="*/ 0 60000 65536"/>
                  <a:gd name="T12" fmla="*/ 0 w 426"/>
                  <a:gd name="T13" fmla="*/ 0 h 512"/>
                  <a:gd name="T14" fmla="*/ 426 w 426"/>
                  <a:gd name="T15" fmla="*/ 512 h 512"/>
                </a:gdLst>
                <a:ahLst/>
                <a:cxnLst>
                  <a:cxn ang="T8">
                    <a:pos x="T0" y="T1"/>
                  </a:cxn>
                  <a:cxn ang="T9">
                    <a:pos x="T2" y="T3"/>
                  </a:cxn>
                  <a:cxn ang="T10">
                    <a:pos x="T4" y="T5"/>
                  </a:cxn>
                  <a:cxn ang="T11">
                    <a:pos x="T6" y="T7"/>
                  </a:cxn>
                </a:cxnLst>
                <a:rect l="T12" t="T13" r="T14" b="T15"/>
                <a:pathLst>
                  <a:path w="426" h="512">
                    <a:moveTo>
                      <a:pt x="426" y="0"/>
                    </a:moveTo>
                    <a:lnTo>
                      <a:pt x="5" y="512"/>
                    </a:lnTo>
                    <a:lnTo>
                      <a:pt x="0" y="508"/>
                    </a:lnTo>
                    <a:lnTo>
                      <a:pt x="426" y="0"/>
                    </a:lnTo>
                    <a:close/>
                  </a:path>
                </a:pathLst>
              </a:custGeom>
              <a:solidFill>
                <a:srgbClr val="000000"/>
              </a:solidFill>
              <a:ln w="9525">
                <a:solidFill>
                  <a:schemeClr val="tx1"/>
                </a:solidFill>
                <a:round/>
                <a:headEnd/>
                <a:tailEnd/>
              </a:ln>
            </p:spPr>
            <p:txBody>
              <a:bodyPr/>
              <a:lstStyle/>
              <a:p>
                <a:endParaRPr lang="en-US"/>
              </a:p>
            </p:txBody>
          </p:sp>
          <p:sp>
            <p:nvSpPr>
              <p:cNvPr id="43221" name="Freeform 1001"/>
              <p:cNvSpPr>
                <a:spLocks/>
              </p:cNvSpPr>
              <p:nvPr/>
            </p:nvSpPr>
            <p:spPr bwMode="auto">
              <a:xfrm>
                <a:off x="1227" y="2271"/>
                <a:ext cx="85" cy="71"/>
              </a:xfrm>
              <a:custGeom>
                <a:avLst/>
                <a:gdLst>
                  <a:gd name="T0" fmla="*/ 0 w 509"/>
                  <a:gd name="T1" fmla="*/ 0 h 426"/>
                  <a:gd name="T2" fmla="*/ 0 w 509"/>
                  <a:gd name="T3" fmla="*/ 0 h 426"/>
                  <a:gd name="T4" fmla="*/ 0 w 509"/>
                  <a:gd name="T5" fmla="*/ 0 h 426"/>
                  <a:gd name="T6" fmla="*/ 0 w 509"/>
                  <a:gd name="T7" fmla="*/ 0 h 426"/>
                  <a:gd name="T8" fmla="*/ 0 60000 65536"/>
                  <a:gd name="T9" fmla="*/ 0 60000 65536"/>
                  <a:gd name="T10" fmla="*/ 0 60000 65536"/>
                  <a:gd name="T11" fmla="*/ 0 60000 65536"/>
                  <a:gd name="T12" fmla="*/ 0 w 509"/>
                  <a:gd name="T13" fmla="*/ 0 h 426"/>
                  <a:gd name="T14" fmla="*/ 509 w 509"/>
                  <a:gd name="T15" fmla="*/ 426 h 426"/>
                </a:gdLst>
                <a:ahLst/>
                <a:cxnLst>
                  <a:cxn ang="T8">
                    <a:pos x="T0" y="T1"/>
                  </a:cxn>
                  <a:cxn ang="T9">
                    <a:pos x="T2" y="T3"/>
                  </a:cxn>
                  <a:cxn ang="T10">
                    <a:pos x="T4" y="T5"/>
                  </a:cxn>
                  <a:cxn ang="T11">
                    <a:pos x="T6" y="T7"/>
                  </a:cxn>
                </a:cxnLst>
                <a:rect l="T12" t="T13" r="T14" b="T15"/>
                <a:pathLst>
                  <a:path w="509" h="426">
                    <a:moveTo>
                      <a:pt x="508" y="426"/>
                    </a:moveTo>
                    <a:lnTo>
                      <a:pt x="509" y="425"/>
                    </a:lnTo>
                    <a:lnTo>
                      <a:pt x="0" y="0"/>
                    </a:lnTo>
                    <a:lnTo>
                      <a:pt x="508" y="426"/>
                    </a:lnTo>
                    <a:close/>
                  </a:path>
                </a:pathLst>
              </a:custGeom>
              <a:solidFill>
                <a:srgbClr val="000000"/>
              </a:solidFill>
              <a:ln w="9525">
                <a:solidFill>
                  <a:schemeClr val="tx1"/>
                </a:solidFill>
                <a:round/>
                <a:headEnd/>
                <a:tailEnd/>
              </a:ln>
            </p:spPr>
            <p:txBody>
              <a:bodyPr/>
              <a:lstStyle/>
              <a:p>
                <a:endParaRPr lang="en-US"/>
              </a:p>
            </p:txBody>
          </p:sp>
          <p:sp>
            <p:nvSpPr>
              <p:cNvPr id="43222" name="Freeform 1002"/>
              <p:cNvSpPr>
                <a:spLocks/>
              </p:cNvSpPr>
              <p:nvPr/>
            </p:nvSpPr>
            <p:spPr bwMode="auto">
              <a:xfrm>
                <a:off x="1227" y="2270"/>
                <a:ext cx="85" cy="72"/>
              </a:xfrm>
              <a:custGeom>
                <a:avLst/>
                <a:gdLst>
                  <a:gd name="T0" fmla="*/ 0 w 509"/>
                  <a:gd name="T1" fmla="*/ 0 h 426"/>
                  <a:gd name="T2" fmla="*/ 0 w 509"/>
                  <a:gd name="T3" fmla="*/ 0 h 426"/>
                  <a:gd name="T4" fmla="*/ 0 w 509"/>
                  <a:gd name="T5" fmla="*/ 0 h 426"/>
                  <a:gd name="T6" fmla="*/ 0 w 509"/>
                  <a:gd name="T7" fmla="*/ 0 h 426"/>
                  <a:gd name="T8" fmla="*/ 0 60000 65536"/>
                  <a:gd name="T9" fmla="*/ 0 60000 65536"/>
                  <a:gd name="T10" fmla="*/ 0 60000 65536"/>
                  <a:gd name="T11" fmla="*/ 0 60000 65536"/>
                  <a:gd name="T12" fmla="*/ 0 w 509"/>
                  <a:gd name="T13" fmla="*/ 0 h 426"/>
                  <a:gd name="T14" fmla="*/ 509 w 509"/>
                  <a:gd name="T15" fmla="*/ 426 h 426"/>
                </a:gdLst>
                <a:ahLst/>
                <a:cxnLst>
                  <a:cxn ang="T8">
                    <a:pos x="T0" y="T1"/>
                  </a:cxn>
                  <a:cxn ang="T9">
                    <a:pos x="T2" y="T3"/>
                  </a:cxn>
                  <a:cxn ang="T10">
                    <a:pos x="T4" y="T5"/>
                  </a:cxn>
                  <a:cxn ang="T11">
                    <a:pos x="T6" y="T7"/>
                  </a:cxn>
                </a:cxnLst>
                <a:rect l="T12" t="T13" r="T14" b="T15"/>
                <a:pathLst>
                  <a:path w="509" h="426">
                    <a:moveTo>
                      <a:pt x="509" y="426"/>
                    </a:moveTo>
                    <a:lnTo>
                      <a:pt x="0" y="1"/>
                    </a:lnTo>
                    <a:lnTo>
                      <a:pt x="1" y="0"/>
                    </a:lnTo>
                    <a:lnTo>
                      <a:pt x="509" y="426"/>
                    </a:lnTo>
                    <a:close/>
                  </a:path>
                </a:pathLst>
              </a:custGeom>
              <a:solidFill>
                <a:srgbClr val="000000"/>
              </a:solidFill>
              <a:ln w="9525">
                <a:solidFill>
                  <a:schemeClr val="tx1"/>
                </a:solidFill>
                <a:round/>
                <a:headEnd/>
                <a:tailEnd/>
              </a:ln>
            </p:spPr>
            <p:txBody>
              <a:bodyPr/>
              <a:lstStyle/>
              <a:p>
                <a:endParaRPr lang="en-US"/>
              </a:p>
            </p:txBody>
          </p:sp>
          <p:sp>
            <p:nvSpPr>
              <p:cNvPr id="43223" name="Freeform 1003"/>
              <p:cNvSpPr>
                <a:spLocks/>
              </p:cNvSpPr>
              <p:nvPr/>
            </p:nvSpPr>
            <p:spPr bwMode="auto">
              <a:xfrm>
                <a:off x="1227" y="2270"/>
                <a:ext cx="85" cy="72"/>
              </a:xfrm>
              <a:custGeom>
                <a:avLst/>
                <a:gdLst>
                  <a:gd name="T0" fmla="*/ 0 w 509"/>
                  <a:gd name="T1" fmla="*/ 0 h 427"/>
                  <a:gd name="T2" fmla="*/ 0 w 509"/>
                  <a:gd name="T3" fmla="*/ 0 h 427"/>
                  <a:gd name="T4" fmla="*/ 0 w 509"/>
                  <a:gd name="T5" fmla="*/ 0 h 427"/>
                  <a:gd name="T6" fmla="*/ 0 w 509"/>
                  <a:gd name="T7" fmla="*/ 0 h 427"/>
                  <a:gd name="T8" fmla="*/ 0 w 509"/>
                  <a:gd name="T9" fmla="*/ 0 h 427"/>
                  <a:gd name="T10" fmla="*/ 0 60000 65536"/>
                  <a:gd name="T11" fmla="*/ 0 60000 65536"/>
                  <a:gd name="T12" fmla="*/ 0 60000 65536"/>
                  <a:gd name="T13" fmla="*/ 0 60000 65536"/>
                  <a:gd name="T14" fmla="*/ 0 60000 65536"/>
                  <a:gd name="T15" fmla="*/ 0 w 509"/>
                  <a:gd name="T16" fmla="*/ 0 h 427"/>
                  <a:gd name="T17" fmla="*/ 509 w 509"/>
                  <a:gd name="T18" fmla="*/ 427 h 427"/>
                </a:gdLst>
                <a:ahLst/>
                <a:cxnLst>
                  <a:cxn ang="T10">
                    <a:pos x="T0" y="T1"/>
                  </a:cxn>
                  <a:cxn ang="T11">
                    <a:pos x="T2" y="T3"/>
                  </a:cxn>
                  <a:cxn ang="T12">
                    <a:pos x="T4" y="T5"/>
                  </a:cxn>
                  <a:cxn ang="T13">
                    <a:pos x="T6" y="T7"/>
                  </a:cxn>
                  <a:cxn ang="T14">
                    <a:pos x="T8" y="T9"/>
                  </a:cxn>
                </a:cxnLst>
                <a:rect l="T15" t="T16" r="T17" b="T18"/>
                <a:pathLst>
                  <a:path w="509" h="427">
                    <a:moveTo>
                      <a:pt x="508" y="427"/>
                    </a:moveTo>
                    <a:lnTo>
                      <a:pt x="509" y="426"/>
                    </a:lnTo>
                    <a:lnTo>
                      <a:pt x="1" y="0"/>
                    </a:lnTo>
                    <a:lnTo>
                      <a:pt x="0" y="1"/>
                    </a:lnTo>
                    <a:lnTo>
                      <a:pt x="508" y="427"/>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4" name="Freeform 1004"/>
              <p:cNvSpPr>
                <a:spLocks/>
              </p:cNvSpPr>
              <p:nvPr/>
            </p:nvSpPr>
            <p:spPr bwMode="auto">
              <a:xfrm>
                <a:off x="1242" y="2301"/>
                <a:ext cx="55" cy="10"/>
              </a:xfrm>
              <a:custGeom>
                <a:avLst/>
                <a:gdLst>
                  <a:gd name="T0" fmla="*/ 0 w 331"/>
                  <a:gd name="T1" fmla="*/ 0 h 62"/>
                  <a:gd name="T2" fmla="*/ 0 w 331"/>
                  <a:gd name="T3" fmla="*/ 0 h 62"/>
                  <a:gd name="T4" fmla="*/ 0 w 331"/>
                  <a:gd name="T5" fmla="*/ 0 h 62"/>
                  <a:gd name="T6" fmla="*/ 0 w 331"/>
                  <a:gd name="T7" fmla="*/ 0 h 62"/>
                  <a:gd name="T8" fmla="*/ 0 60000 65536"/>
                  <a:gd name="T9" fmla="*/ 0 60000 65536"/>
                  <a:gd name="T10" fmla="*/ 0 60000 65536"/>
                  <a:gd name="T11" fmla="*/ 0 60000 65536"/>
                  <a:gd name="T12" fmla="*/ 0 w 331"/>
                  <a:gd name="T13" fmla="*/ 0 h 62"/>
                  <a:gd name="T14" fmla="*/ 331 w 331"/>
                  <a:gd name="T15" fmla="*/ 62 h 62"/>
                </a:gdLst>
                <a:ahLst/>
                <a:cxnLst>
                  <a:cxn ang="T8">
                    <a:pos x="T0" y="T1"/>
                  </a:cxn>
                  <a:cxn ang="T9">
                    <a:pos x="T2" y="T3"/>
                  </a:cxn>
                  <a:cxn ang="T10">
                    <a:pos x="T4" y="T5"/>
                  </a:cxn>
                  <a:cxn ang="T11">
                    <a:pos x="T6" y="T7"/>
                  </a:cxn>
                </a:cxnLst>
                <a:rect l="T12" t="T13" r="T14" b="T15"/>
                <a:pathLst>
                  <a:path w="331" h="62">
                    <a:moveTo>
                      <a:pt x="331" y="33"/>
                    </a:moveTo>
                    <a:lnTo>
                      <a:pt x="328" y="0"/>
                    </a:lnTo>
                    <a:lnTo>
                      <a:pt x="0" y="62"/>
                    </a:lnTo>
                    <a:lnTo>
                      <a:pt x="331" y="33"/>
                    </a:lnTo>
                    <a:close/>
                  </a:path>
                </a:pathLst>
              </a:custGeom>
              <a:solidFill>
                <a:srgbClr val="000000"/>
              </a:solidFill>
              <a:ln w="9525">
                <a:solidFill>
                  <a:schemeClr val="tx1"/>
                </a:solidFill>
                <a:round/>
                <a:headEnd/>
                <a:tailEnd/>
              </a:ln>
            </p:spPr>
            <p:txBody>
              <a:bodyPr/>
              <a:lstStyle/>
              <a:p>
                <a:endParaRPr lang="en-US"/>
              </a:p>
            </p:txBody>
          </p:sp>
          <p:sp>
            <p:nvSpPr>
              <p:cNvPr id="43225" name="Freeform 1005"/>
              <p:cNvSpPr>
                <a:spLocks/>
              </p:cNvSpPr>
              <p:nvPr/>
            </p:nvSpPr>
            <p:spPr bwMode="auto">
              <a:xfrm>
                <a:off x="1241" y="2301"/>
                <a:ext cx="55" cy="10"/>
              </a:xfrm>
              <a:custGeom>
                <a:avLst/>
                <a:gdLst>
                  <a:gd name="T0" fmla="*/ 0 w 331"/>
                  <a:gd name="T1" fmla="*/ 0 h 62"/>
                  <a:gd name="T2" fmla="*/ 0 w 331"/>
                  <a:gd name="T3" fmla="*/ 0 h 62"/>
                  <a:gd name="T4" fmla="*/ 0 w 331"/>
                  <a:gd name="T5" fmla="*/ 0 h 62"/>
                  <a:gd name="T6" fmla="*/ 0 w 331"/>
                  <a:gd name="T7" fmla="*/ 0 h 62"/>
                  <a:gd name="T8" fmla="*/ 0 60000 65536"/>
                  <a:gd name="T9" fmla="*/ 0 60000 65536"/>
                  <a:gd name="T10" fmla="*/ 0 60000 65536"/>
                  <a:gd name="T11" fmla="*/ 0 60000 65536"/>
                  <a:gd name="T12" fmla="*/ 0 w 331"/>
                  <a:gd name="T13" fmla="*/ 0 h 62"/>
                  <a:gd name="T14" fmla="*/ 331 w 331"/>
                  <a:gd name="T15" fmla="*/ 62 h 62"/>
                </a:gdLst>
                <a:ahLst/>
                <a:cxnLst>
                  <a:cxn ang="T8">
                    <a:pos x="T0" y="T1"/>
                  </a:cxn>
                  <a:cxn ang="T9">
                    <a:pos x="T2" y="T3"/>
                  </a:cxn>
                  <a:cxn ang="T10">
                    <a:pos x="T4" y="T5"/>
                  </a:cxn>
                  <a:cxn ang="T11">
                    <a:pos x="T6" y="T7"/>
                  </a:cxn>
                </a:cxnLst>
                <a:rect l="T12" t="T13" r="T14" b="T15"/>
                <a:pathLst>
                  <a:path w="331" h="62">
                    <a:moveTo>
                      <a:pt x="331" y="0"/>
                    </a:moveTo>
                    <a:lnTo>
                      <a:pt x="3" y="62"/>
                    </a:lnTo>
                    <a:lnTo>
                      <a:pt x="0" y="29"/>
                    </a:lnTo>
                    <a:lnTo>
                      <a:pt x="331" y="0"/>
                    </a:lnTo>
                    <a:close/>
                  </a:path>
                </a:pathLst>
              </a:custGeom>
              <a:solidFill>
                <a:srgbClr val="000000"/>
              </a:solidFill>
              <a:ln w="9525">
                <a:solidFill>
                  <a:schemeClr val="tx1"/>
                </a:solidFill>
                <a:round/>
                <a:headEnd/>
                <a:tailEnd/>
              </a:ln>
            </p:spPr>
            <p:txBody>
              <a:bodyPr/>
              <a:lstStyle/>
              <a:p>
                <a:endParaRPr lang="en-US"/>
              </a:p>
            </p:txBody>
          </p:sp>
          <p:sp>
            <p:nvSpPr>
              <p:cNvPr id="43226" name="Freeform 1006"/>
              <p:cNvSpPr>
                <a:spLocks/>
              </p:cNvSpPr>
              <p:nvPr/>
            </p:nvSpPr>
            <p:spPr bwMode="auto">
              <a:xfrm>
                <a:off x="1241" y="2301"/>
                <a:ext cx="56" cy="10"/>
              </a:xfrm>
              <a:custGeom>
                <a:avLst/>
                <a:gdLst>
                  <a:gd name="T0" fmla="*/ 0 w 334"/>
                  <a:gd name="T1" fmla="*/ 0 h 62"/>
                  <a:gd name="T2" fmla="*/ 0 w 334"/>
                  <a:gd name="T3" fmla="*/ 0 h 62"/>
                  <a:gd name="T4" fmla="*/ 0 w 334"/>
                  <a:gd name="T5" fmla="*/ 0 h 62"/>
                  <a:gd name="T6" fmla="*/ 0 w 334"/>
                  <a:gd name="T7" fmla="*/ 0 h 62"/>
                  <a:gd name="T8" fmla="*/ 0 w 334"/>
                  <a:gd name="T9" fmla="*/ 0 h 62"/>
                  <a:gd name="T10" fmla="*/ 0 60000 65536"/>
                  <a:gd name="T11" fmla="*/ 0 60000 65536"/>
                  <a:gd name="T12" fmla="*/ 0 60000 65536"/>
                  <a:gd name="T13" fmla="*/ 0 60000 65536"/>
                  <a:gd name="T14" fmla="*/ 0 60000 65536"/>
                  <a:gd name="T15" fmla="*/ 0 w 334"/>
                  <a:gd name="T16" fmla="*/ 0 h 62"/>
                  <a:gd name="T17" fmla="*/ 334 w 334"/>
                  <a:gd name="T18" fmla="*/ 62 h 62"/>
                </a:gdLst>
                <a:ahLst/>
                <a:cxnLst>
                  <a:cxn ang="T10">
                    <a:pos x="T0" y="T1"/>
                  </a:cxn>
                  <a:cxn ang="T11">
                    <a:pos x="T2" y="T3"/>
                  </a:cxn>
                  <a:cxn ang="T12">
                    <a:pos x="T4" y="T5"/>
                  </a:cxn>
                  <a:cxn ang="T13">
                    <a:pos x="T6" y="T7"/>
                  </a:cxn>
                  <a:cxn ang="T14">
                    <a:pos x="T8" y="T9"/>
                  </a:cxn>
                </a:cxnLst>
                <a:rect l="T15" t="T16" r="T17" b="T18"/>
                <a:pathLst>
                  <a:path w="334" h="62">
                    <a:moveTo>
                      <a:pt x="334" y="33"/>
                    </a:moveTo>
                    <a:lnTo>
                      <a:pt x="331" y="0"/>
                    </a:lnTo>
                    <a:lnTo>
                      <a:pt x="0" y="29"/>
                    </a:lnTo>
                    <a:lnTo>
                      <a:pt x="3" y="62"/>
                    </a:lnTo>
                    <a:lnTo>
                      <a:pt x="334" y="3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7" name="Freeform 1007"/>
              <p:cNvSpPr>
                <a:spLocks/>
              </p:cNvSpPr>
              <p:nvPr/>
            </p:nvSpPr>
            <p:spPr bwMode="auto">
              <a:xfrm>
                <a:off x="1392" y="2409"/>
                <a:ext cx="330" cy="278"/>
              </a:xfrm>
              <a:custGeom>
                <a:avLst/>
                <a:gdLst>
                  <a:gd name="T0" fmla="*/ 0 w 1985"/>
                  <a:gd name="T1" fmla="*/ 0 h 1667"/>
                  <a:gd name="T2" fmla="*/ 0 w 1985"/>
                  <a:gd name="T3" fmla="*/ 0 h 1667"/>
                  <a:gd name="T4" fmla="*/ 0 w 1985"/>
                  <a:gd name="T5" fmla="*/ 0 h 1667"/>
                  <a:gd name="T6" fmla="*/ 0 w 1985"/>
                  <a:gd name="T7" fmla="*/ 0 h 1667"/>
                  <a:gd name="T8" fmla="*/ 0 w 1985"/>
                  <a:gd name="T9" fmla="*/ 0 h 1667"/>
                  <a:gd name="T10" fmla="*/ 0 60000 65536"/>
                  <a:gd name="T11" fmla="*/ 0 60000 65536"/>
                  <a:gd name="T12" fmla="*/ 0 60000 65536"/>
                  <a:gd name="T13" fmla="*/ 0 60000 65536"/>
                  <a:gd name="T14" fmla="*/ 0 60000 65536"/>
                  <a:gd name="T15" fmla="*/ 0 w 1985"/>
                  <a:gd name="T16" fmla="*/ 0 h 1667"/>
                  <a:gd name="T17" fmla="*/ 1985 w 1985"/>
                  <a:gd name="T18" fmla="*/ 1667 h 1667"/>
                </a:gdLst>
                <a:ahLst/>
                <a:cxnLst>
                  <a:cxn ang="T10">
                    <a:pos x="T0" y="T1"/>
                  </a:cxn>
                  <a:cxn ang="T11">
                    <a:pos x="T2" y="T3"/>
                  </a:cxn>
                  <a:cxn ang="T12">
                    <a:pos x="T4" y="T5"/>
                  </a:cxn>
                  <a:cxn ang="T13">
                    <a:pos x="T6" y="T7"/>
                  </a:cxn>
                  <a:cxn ang="T14">
                    <a:pos x="T8" y="T9"/>
                  </a:cxn>
                </a:cxnLst>
                <a:rect l="T15" t="T16" r="T17" b="T18"/>
                <a:pathLst>
                  <a:path w="1985" h="1667">
                    <a:moveTo>
                      <a:pt x="1981" y="1667"/>
                    </a:moveTo>
                    <a:lnTo>
                      <a:pt x="1985" y="1662"/>
                    </a:lnTo>
                    <a:lnTo>
                      <a:pt x="4" y="0"/>
                    </a:lnTo>
                    <a:lnTo>
                      <a:pt x="0" y="5"/>
                    </a:lnTo>
                    <a:lnTo>
                      <a:pt x="1981" y="1667"/>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228" name="Group 1008"/>
              <p:cNvGrpSpPr>
                <a:grpSpLocks/>
              </p:cNvGrpSpPr>
              <p:nvPr/>
            </p:nvGrpSpPr>
            <p:grpSpPr bwMode="auto">
              <a:xfrm>
                <a:off x="1226" y="2263"/>
                <a:ext cx="350" cy="292"/>
                <a:chOff x="1226" y="2263"/>
                <a:chExt cx="350" cy="292"/>
              </a:xfrm>
            </p:grpSpPr>
            <p:sp>
              <p:nvSpPr>
                <p:cNvPr id="43229" name="Freeform 1009"/>
                <p:cNvSpPr>
                  <a:spLocks/>
                </p:cNvSpPr>
                <p:nvPr/>
              </p:nvSpPr>
              <p:spPr bwMode="auto">
                <a:xfrm>
                  <a:off x="1233" y="2263"/>
                  <a:ext cx="72" cy="86"/>
                </a:xfrm>
                <a:custGeom>
                  <a:avLst/>
                  <a:gdLst>
                    <a:gd name="T0" fmla="*/ 0 w 431"/>
                    <a:gd name="T1" fmla="*/ 0 h 512"/>
                    <a:gd name="T2" fmla="*/ 0 w 431"/>
                    <a:gd name="T3" fmla="*/ 0 h 512"/>
                    <a:gd name="T4" fmla="*/ 0 w 431"/>
                    <a:gd name="T5" fmla="*/ 0 h 512"/>
                    <a:gd name="T6" fmla="*/ 0 w 431"/>
                    <a:gd name="T7" fmla="*/ 0 h 512"/>
                    <a:gd name="T8" fmla="*/ 0 w 431"/>
                    <a:gd name="T9" fmla="*/ 0 h 512"/>
                    <a:gd name="T10" fmla="*/ 0 60000 65536"/>
                    <a:gd name="T11" fmla="*/ 0 60000 65536"/>
                    <a:gd name="T12" fmla="*/ 0 60000 65536"/>
                    <a:gd name="T13" fmla="*/ 0 60000 65536"/>
                    <a:gd name="T14" fmla="*/ 0 60000 65536"/>
                    <a:gd name="T15" fmla="*/ 0 w 431"/>
                    <a:gd name="T16" fmla="*/ 0 h 512"/>
                    <a:gd name="T17" fmla="*/ 431 w 431"/>
                    <a:gd name="T18" fmla="*/ 512 h 512"/>
                  </a:gdLst>
                  <a:ahLst/>
                  <a:cxnLst>
                    <a:cxn ang="T10">
                      <a:pos x="T0" y="T1"/>
                    </a:cxn>
                    <a:cxn ang="T11">
                      <a:pos x="T2" y="T3"/>
                    </a:cxn>
                    <a:cxn ang="T12">
                      <a:pos x="T4" y="T5"/>
                    </a:cxn>
                    <a:cxn ang="T13">
                      <a:pos x="T6" y="T7"/>
                    </a:cxn>
                    <a:cxn ang="T14">
                      <a:pos x="T8" y="T9"/>
                    </a:cxn>
                  </a:cxnLst>
                  <a:rect l="T15" t="T16" r="T17" b="T18"/>
                  <a:pathLst>
                    <a:path w="431" h="512">
                      <a:moveTo>
                        <a:pt x="431" y="4"/>
                      </a:moveTo>
                      <a:lnTo>
                        <a:pt x="426" y="0"/>
                      </a:lnTo>
                      <a:lnTo>
                        <a:pt x="0" y="508"/>
                      </a:lnTo>
                      <a:lnTo>
                        <a:pt x="5" y="512"/>
                      </a:lnTo>
                      <a:lnTo>
                        <a:pt x="431"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230" name="Group 1010"/>
                <p:cNvGrpSpPr>
                  <a:grpSpLocks/>
                </p:cNvGrpSpPr>
                <p:nvPr/>
              </p:nvGrpSpPr>
              <p:grpSpPr bwMode="auto">
                <a:xfrm>
                  <a:off x="1226" y="2270"/>
                  <a:ext cx="350" cy="285"/>
                  <a:chOff x="1226" y="2270"/>
                  <a:chExt cx="350" cy="285"/>
                </a:xfrm>
              </p:grpSpPr>
              <p:sp>
                <p:nvSpPr>
                  <p:cNvPr id="43231" name="Freeform 1011"/>
                  <p:cNvSpPr>
                    <a:spLocks/>
                  </p:cNvSpPr>
                  <p:nvPr/>
                </p:nvSpPr>
                <p:spPr bwMode="auto">
                  <a:xfrm>
                    <a:off x="1504" y="2469"/>
                    <a:ext cx="72" cy="86"/>
                  </a:xfrm>
                  <a:custGeom>
                    <a:avLst/>
                    <a:gdLst>
                      <a:gd name="T0" fmla="*/ 0 w 432"/>
                      <a:gd name="T1" fmla="*/ 0 h 513"/>
                      <a:gd name="T2" fmla="*/ 0 w 432"/>
                      <a:gd name="T3" fmla="*/ 0 h 513"/>
                      <a:gd name="T4" fmla="*/ 0 w 432"/>
                      <a:gd name="T5" fmla="*/ 0 h 513"/>
                      <a:gd name="T6" fmla="*/ 0 w 432"/>
                      <a:gd name="T7" fmla="*/ 0 h 513"/>
                      <a:gd name="T8" fmla="*/ 0 w 432"/>
                      <a:gd name="T9" fmla="*/ 0 h 513"/>
                      <a:gd name="T10" fmla="*/ 0 60000 65536"/>
                      <a:gd name="T11" fmla="*/ 0 60000 65536"/>
                      <a:gd name="T12" fmla="*/ 0 60000 65536"/>
                      <a:gd name="T13" fmla="*/ 0 60000 65536"/>
                      <a:gd name="T14" fmla="*/ 0 60000 65536"/>
                      <a:gd name="T15" fmla="*/ 0 w 432"/>
                      <a:gd name="T16" fmla="*/ 0 h 513"/>
                      <a:gd name="T17" fmla="*/ 432 w 432"/>
                      <a:gd name="T18" fmla="*/ 513 h 513"/>
                    </a:gdLst>
                    <a:ahLst/>
                    <a:cxnLst>
                      <a:cxn ang="T10">
                        <a:pos x="T0" y="T1"/>
                      </a:cxn>
                      <a:cxn ang="T11">
                        <a:pos x="T2" y="T3"/>
                      </a:cxn>
                      <a:cxn ang="T12">
                        <a:pos x="T4" y="T5"/>
                      </a:cxn>
                      <a:cxn ang="T13">
                        <a:pos x="T6" y="T7"/>
                      </a:cxn>
                      <a:cxn ang="T14">
                        <a:pos x="T8" y="T9"/>
                      </a:cxn>
                    </a:cxnLst>
                    <a:rect l="T15" t="T16" r="T17" b="T18"/>
                    <a:pathLst>
                      <a:path w="432" h="513">
                        <a:moveTo>
                          <a:pt x="432" y="4"/>
                        </a:moveTo>
                        <a:lnTo>
                          <a:pt x="427" y="0"/>
                        </a:lnTo>
                        <a:lnTo>
                          <a:pt x="0" y="508"/>
                        </a:lnTo>
                        <a:lnTo>
                          <a:pt x="7" y="513"/>
                        </a:lnTo>
                        <a:lnTo>
                          <a:pt x="432" y="4"/>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sp>
                <p:nvSpPr>
                  <p:cNvPr id="43232" name="Freeform 1012"/>
                  <p:cNvSpPr>
                    <a:spLocks/>
                  </p:cNvSpPr>
                  <p:nvPr/>
                </p:nvSpPr>
                <p:spPr bwMode="auto">
                  <a:xfrm>
                    <a:off x="1226" y="2270"/>
                    <a:ext cx="331" cy="278"/>
                  </a:xfrm>
                  <a:custGeom>
                    <a:avLst/>
                    <a:gdLst>
                      <a:gd name="T0" fmla="*/ 0 w 1985"/>
                      <a:gd name="T1" fmla="*/ 0 h 1667"/>
                      <a:gd name="T2" fmla="*/ 0 w 1985"/>
                      <a:gd name="T3" fmla="*/ 0 h 1667"/>
                      <a:gd name="T4" fmla="*/ 0 w 1985"/>
                      <a:gd name="T5" fmla="*/ 0 h 1667"/>
                      <a:gd name="T6" fmla="*/ 0 w 1985"/>
                      <a:gd name="T7" fmla="*/ 0 h 1667"/>
                      <a:gd name="T8" fmla="*/ 0 w 1985"/>
                      <a:gd name="T9" fmla="*/ 0 h 1667"/>
                      <a:gd name="T10" fmla="*/ 0 60000 65536"/>
                      <a:gd name="T11" fmla="*/ 0 60000 65536"/>
                      <a:gd name="T12" fmla="*/ 0 60000 65536"/>
                      <a:gd name="T13" fmla="*/ 0 60000 65536"/>
                      <a:gd name="T14" fmla="*/ 0 60000 65536"/>
                      <a:gd name="T15" fmla="*/ 0 w 1985"/>
                      <a:gd name="T16" fmla="*/ 0 h 1667"/>
                      <a:gd name="T17" fmla="*/ 1985 w 1985"/>
                      <a:gd name="T18" fmla="*/ 1667 h 1667"/>
                    </a:gdLst>
                    <a:ahLst/>
                    <a:cxnLst>
                      <a:cxn ang="T10">
                        <a:pos x="T0" y="T1"/>
                      </a:cxn>
                      <a:cxn ang="T11">
                        <a:pos x="T2" y="T3"/>
                      </a:cxn>
                      <a:cxn ang="T12">
                        <a:pos x="T4" y="T5"/>
                      </a:cxn>
                      <a:cxn ang="T13">
                        <a:pos x="T6" y="T7"/>
                      </a:cxn>
                      <a:cxn ang="T14">
                        <a:pos x="T8" y="T9"/>
                      </a:cxn>
                    </a:cxnLst>
                    <a:rect l="T15" t="T16" r="T17" b="T18"/>
                    <a:pathLst>
                      <a:path w="1985" h="1667">
                        <a:moveTo>
                          <a:pt x="1981" y="1667"/>
                        </a:moveTo>
                        <a:lnTo>
                          <a:pt x="1985" y="1662"/>
                        </a:lnTo>
                        <a:lnTo>
                          <a:pt x="4" y="0"/>
                        </a:lnTo>
                        <a:lnTo>
                          <a:pt x="0" y="5"/>
                        </a:lnTo>
                        <a:lnTo>
                          <a:pt x="1981" y="1667"/>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23" name="Group 1019"/>
          <p:cNvGrpSpPr>
            <a:grpSpLocks/>
          </p:cNvGrpSpPr>
          <p:nvPr/>
        </p:nvGrpSpPr>
        <p:grpSpPr bwMode="auto">
          <a:xfrm rot="2393507">
            <a:off x="2022068" y="3350625"/>
            <a:ext cx="625475" cy="522288"/>
            <a:chOff x="900" y="1979"/>
            <a:chExt cx="394" cy="329"/>
          </a:xfrm>
        </p:grpSpPr>
        <p:sp>
          <p:nvSpPr>
            <p:cNvPr id="43159" name="Freeform 1020"/>
            <p:cNvSpPr>
              <a:spLocks/>
            </p:cNvSpPr>
            <p:nvPr/>
          </p:nvSpPr>
          <p:spPr bwMode="auto">
            <a:xfrm rot="-2380866">
              <a:off x="981" y="1981"/>
              <a:ext cx="250" cy="207"/>
            </a:xfrm>
            <a:custGeom>
              <a:avLst/>
              <a:gdLst>
                <a:gd name="T0" fmla="*/ 0 w 1496"/>
                <a:gd name="T1" fmla="*/ 0 h 1241"/>
                <a:gd name="T2" fmla="*/ 0 w 1496"/>
                <a:gd name="T3" fmla="*/ 0 h 1241"/>
                <a:gd name="T4" fmla="*/ 0 w 1496"/>
                <a:gd name="T5" fmla="*/ 0 h 1241"/>
                <a:gd name="T6" fmla="*/ 0 w 1496"/>
                <a:gd name="T7" fmla="*/ 0 h 1241"/>
                <a:gd name="T8" fmla="*/ 0 60000 65536"/>
                <a:gd name="T9" fmla="*/ 0 60000 65536"/>
                <a:gd name="T10" fmla="*/ 0 60000 65536"/>
                <a:gd name="T11" fmla="*/ 0 60000 65536"/>
                <a:gd name="T12" fmla="*/ 0 w 1496"/>
                <a:gd name="T13" fmla="*/ 0 h 1241"/>
                <a:gd name="T14" fmla="*/ 1496 w 1496"/>
                <a:gd name="T15" fmla="*/ 1241 h 1241"/>
              </a:gdLst>
              <a:ahLst/>
              <a:cxnLst>
                <a:cxn ang="T8">
                  <a:pos x="T0" y="T1"/>
                </a:cxn>
                <a:cxn ang="T9">
                  <a:pos x="T2" y="T3"/>
                </a:cxn>
                <a:cxn ang="T10">
                  <a:pos x="T4" y="T5"/>
                </a:cxn>
                <a:cxn ang="T11">
                  <a:pos x="T6" y="T7"/>
                </a:cxn>
              </a:cxnLst>
              <a:rect l="T12" t="T13" r="T14" b="T15"/>
              <a:pathLst>
                <a:path w="1496" h="1241">
                  <a:moveTo>
                    <a:pt x="1479" y="1241"/>
                  </a:moveTo>
                  <a:lnTo>
                    <a:pt x="1496" y="1222"/>
                  </a:lnTo>
                  <a:lnTo>
                    <a:pt x="0" y="0"/>
                  </a:lnTo>
                  <a:lnTo>
                    <a:pt x="1479" y="12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0" name="Freeform 1021"/>
            <p:cNvSpPr>
              <a:spLocks/>
            </p:cNvSpPr>
            <p:nvPr/>
          </p:nvSpPr>
          <p:spPr bwMode="auto">
            <a:xfrm rot="-2380866">
              <a:off x="979" y="1979"/>
              <a:ext cx="250" cy="207"/>
            </a:xfrm>
            <a:custGeom>
              <a:avLst/>
              <a:gdLst>
                <a:gd name="T0" fmla="*/ 0 w 1496"/>
                <a:gd name="T1" fmla="*/ 0 h 1242"/>
                <a:gd name="T2" fmla="*/ 0 w 1496"/>
                <a:gd name="T3" fmla="*/ 0 h 1242"/>
                <a:gd name="T4" fmla="*/ 0 w 1496"/>
                <a:gd name="T5" fmla="*/ 0 h 1242"/>
                <a:gd name="T6" fmla="*/ 0 w 1496"/>
                <a:gd name="T7" fmla="*/ 0 h 1242"/>
                <a:gd name="T8" fmla="*/ 0 60000 65536"/>
                <a:gd name="T9" fmla="*/ 0 60000 65536"/>
                <a:gd name="T10" fmla="*/ 0 60000 65536"/>
                <a:gd name="T11" fmla="*/ 0 60000 65536"/>
                <a:gd name="T12" fmla="*/ 0 w 1496"/>
                <a:gd name="T13" fmla="*/ 0 h 1242"/>
                <a:gd name="T14" fmla="*/ 1496 w 1496"/>
                <a:gd name="T15" fmla="*/ 1242 h 1242"/>
              </a:gdLst>
              <a:ahLst/>
              <a:cxnLst>
                <a:cxn ang="T8">
                  <a:pos x="T0" y="T1"/>
                </a:cxn>
                <a:cxn ang="T9">
                  <a:pos x="T2" y="T3"/>
                </a:cxn>
                <a:cxn ang="T10">
                  <a:pos x="T4" y="T5"/>
                </a:cxn>
                <a:cxn ang="T11">
                  <a:pos x="T6" y="T7"/>
                </a:cxn>
              </a:cxnLst>
              <a:rect l="T12" t="T13" r="T14" b="T15"/>
              <a:pathLst>
                <a:path w="1496" h="1242">
                  <a:moveTo>
                    <a:pt x="1496" y="1242"/>
                  </a:moveTo>
                  <a:lnTo>
                    <a:pt x="0" y="20"/>
                  </a:lnTo>
                  <a:lnTo>
                    <a:pt x="16" y="0"/>
                  </a:lnTo>
                  <a:lnTo>
                    <a:pt x="1496" y="1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61" name="Freeform 1022"/>
            <p:cNvSpPr>
              <a:spLocks/>
            </p:cNvSpPr>
            <p:nvPr/>
          </p:nvSpPr>
          <p:spPr bwMode="auto">
            <a:xfrm rot="-2380866">
              <a:off x="980" y="1979"/>
              <a:ext cx="250" cy="210"/>
            </a:xfrm>
            <a:custGeom>
              <a:avLst/>
              <a:gdLst>
                <a:gd name="T0" fmla="*/ 0 w 1496"/>
                <a:gd name="T1" fmla="*/ 0 h 1261"/>
                <a:gd name="T2" fmla="*/ 0 w 1496"/>
                <a:gd name="T3" fmla="*/ 0 h 1261"/>
                <a:gd name="T4" fmla="*/ 0 w 1496"/>
                <a:gd name="T5" fmla="*/ 0 h 1261"/>
                <a:gd name="T6" fmla="*/ 0 w 1496"/>
                <a:gd name="T7" fmla="*/ 0 h 1261"/>
                <a:gd name="T8" fmla="*/ 0 w 1496"/>
                <a:gd name="T9" fmla="*/ 0 h 1261"/>
                <a:gd name="T10" fmla="*/ 0 60000 65536"/>
                <a:gd name="T11" fmla="*/ 0 60000 65536"/>
                <a:gd name="T12" fmla="*/ 0 60000 65536"/>
                <a:gd name="T13" fmla="*/ 0 60000 65536"/>
                <a:gd name="T14" fmla="*/ 0 60000 65536"/>
                <a:gd name="T15" fmla="*/ 0 w 1496"/>
                <a:gd name="T16" fmla="*/ 0 h 1261"/>
                <a:gd name="T17" fmla="*/ 1496 w 1496"/>
                <a:gd name="T18" fmla="*/ 1261 h 1261"/>
              </a:gdLst>
              <a:ahLst/>
              <a:cxnLst>
                <a:cxn ang="T10">
                  <a:pos x="T0" y="T1"/>
                </a:cxn>
                <a:cxn ang="T11">
                  <a:pos x="T2" y="T3"/>
                </a:cxn>
                <a:cxn ang="T12">
                  <a:pos x="T4" y="T5"/>
                </a:cxn>
                <a:cxn ang="T13">
                  <a:pos x="T6" y="T7"/>
                </a:cxn>
                <a:cxn ang="T14">
                  <a:pos x="T8" y="T9"/>
                </a:cxn>
              </a:cxnLst>
              <a:rect l="T15" t="T16" r="T17" b="T18"/>
              <a:pathLst>
                <a:path w="1496" h="1261">
                  <a:moveTo>
                    <a:pt x="1479" y="1261"/>
                  </a:moveTo>
                  <a:lnTo>
                    <a:pt x="1496" y="1242"/>
                  </a:lnTo>
                  <a:lnTo>
                    <a:pt x="16" y="0"/>
                  </a:lnTo>
                  <a:lnTo>
                    <a:pt x="0" y="20"/>
                  </a:lnTo>
                  <a:lnTo>
                    <a:pt x="1479" y="126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2" name="Freeform 1023"/>
            <p:cNvSpPr>
              <a:spLocks/>
            </p:cNvSpPr>
            <p:nvPr/>
          </p:nvSpPr>
          <p:spPr bwMode="auto">
            <a:xfrm rot="-2380866">
              <a:off x="1093" y="2099"/>
              <a:ext cx="87" cy="105"/>
            </a:xfrm>
            <a:custGeom>
              <a:avLst/>
              <a:gdLst>
                <a:gd name="T0" fmla="*/ 0 w 521"/>
                <a:gd name="T1" fmla="*/ 0 h 629"/>
                <a:gd name="T2" fmla="*/ 0 w 521"/>
                <a:gd name="T3" fmla="*/ 0 h 629"/>
                <a:gd name="T4" fmla="*/ 0 w 521"/>
                <a:gd name="T5" fmla="*/ 0 h 629"/>
                <a:gd name="T6" fmla="*/ 0 w 521"/>
                <a:gd name="T7" fmla="*/ 0 h 629"/>
                <a:gd name="T8" fmla="*/ 0 60000 65536"/>
                <a:gd name="T9" fmla="*/ 0 60000 65536"/>
                <a:gd name="T10" fmla="*/ 0 60000 65536"/>
                <a:gd name="T11" fmla="*/ 0 60000 65536"/>
                <a:gd name="T12" fmla="*/ 0 w 521"/>
                <a:gd name="T13" fmla="*/ 0 h 629"/>
                <a:gd name="T14" fmla="*/ 521 w 521"/>
                <a:gd name="T15" fmla="*/ 629 h 629"/>
              </a:gdLst>
              <a:ahLst/>
              <a:cxnLst>
                <a:cxn ang="T8">
                  <a:pos x="T0" y="T1"/>
                </a:cxn>
                <a:cxn ang="T9">
                  <a:pos x="T2" y="T3"/>
                </a:cxn>
                <a:cxn ang="T10">
                  <a:pos x="T4" y="T5"/>
                </a:cxn>
                <a:cxn ang="T11">
                  <a:pos x="T6" y="T7"/>
                </a:cxn>
              </a:cxnLst>
              <a:rect l="T12" t="T13" r="T14" b="T15"/>
              <a:pathLst>
                <a:path w="521" h="629">
                  <a:moveTo>
                    <a:pt x="0" y="621"/>
                  </a:moveTo>
                  <a:lnTo>
                    <a:pt x="10" y="629"/>
                  </a:lnTo>
                  <a:lnTo>
                    <a:pt x="521" y="0"/>
                  </a:lnTo>
                  <a:lnTo>
                    <a:pt x="0" y="621"/>
                  </a:lnTo>
                  <a:close/>
                </a:path>
              </a:pathLst>
            </a:custGeom>
            <a:solidFill>
              <a:srgbClr val="000000"/>
            </a:solidFill>
            <a:ln w="9525">
              <a:solidFill>
                <a:schemeClr val="tx1"/>
              </a:solidFill>
              <a:round/>
              <a:headEnd/>
              <a:tailEnd/>
            </a:ln>
          </p:spPr>
          <p:txBody>
            <a:bodyPr/>
            <a:lstStyle/>
            <a:p>
              <a:endParaRPr lang="en-US"/>
            </a:p>
          </p:txBody>
        </p:sp>
        <p:sp>
          <p:nvSpPr>
            <p:cNvPr id="43163" name="Freeform 1024"/>
            <p:cNvSpPr>
              <a:spLocks/>
            </p:cNvSpPr>
            <p:nvPr/>
          </p:nvSpPr>
          <p:spPr bwMode="auto">
            <a:xfrm rot="-2380866">
              <a:off x="1095" y="2099"/>
              <a:ext cx="86" cy="105"/>
            </a:xfrm>
            <a:custGeom>
              <a:avLst/>
              <a:gdLst>
                <a:gd name="T0" fmla="*/ 0 w 521"/>
                <a:gd name="T1" fmla="*/ 0 h 629"/>
                <a:gd name="T2" fmla="*/ 0 w 521"/>
                <a:gd name="T3" fmla="*/ 0 h 629"/>
                <a:gd name="T4" fmla="*/ 0 w 521"/>
                <a:gd name="T5" fmla="*/ 0 h 629"/>
                <a:gd name="T6" fmla="*/ 0 w 521"/>
                <a:gd name="T7" fmla="*/ 0 h 629"/>
                <a:gd name="T8" fmla="*/ 0 60000 65536"/>
                <a:gd name="T9" fmla="*/ 0 60000 65536"/>
                <a:gd name="T10" fmla="*/ 0 60000 65536"/>
                <a:gd name="T11" fmla="*/ 0 60000 65536"/>
                <a:gd name="T12" fmla="*/ 0 w 521"/>
                <a:gd name="T13" fmla="*/ 0 h 629"/>
                <a:gd name="T14" fmla="*/ 521 w 521"/>
                <a:gd name="T15" fmla="*/ 629 h 629"/>
              </a:gdLst>
              <a:ahLst/>
              <a:cxnLst>
                <a:cxn ang="T8">
                  <a:pos x="T0" y="T1"/>
                </a:cxn>
                <a:cxn ang="T9">
                  <a:pos x="T2" y="T3"/>
                </a:cxn>
                <a:cxn ang="T10">
                  <a:pos x="T4" y="T5"/>
                </a:cxn>
                <a:cxn ang="T11">
                  <a:pos x="T6" y="T7"/>
                </a:cxn>
              </a:cxnLst>
              <a:rect l="T12" t="T13" r="T14" b="T15"/>
              <a:pathLst>
                <a:path w="521" h="629">
                  <a:moveTo>
                    <a:pt x="0" y="629"/>
                  </a:moveTo>
                  <a:lnTo>
                    <a:pt x="511" y="0"/>
                  </a:lnTo>
                  <a:lnTo>
                    <a:pt x="521" y="8"/>
                  </a:lnTo>
                  <a:lnTo>
                    <a:pt x="0" y="629"/>
                  </a:lnTo>
                  <a:close/>
                </a:path>
              </a:pathLst>
            </a:custGeom>
            <a:solidFill>
              <a:srgbClr val="000000"/>
            </a:solidFill>
            <a:ln w="9525">
              <a:solidFill>
                <a:schemeClr val="tx1"/>
              </a:solidFill>
              <a:round/>
              <a:headEnd/>
              <a:tailEnd/>
            </a:ln>
          </p:spPr>
          <p:txBody>
            <a:bodyPr/>
            <a:lstStyle/>
            <a:p>
              <a:endParaRPr lang="en-US"/>
            </a:p>
          </p:txBody>
        </p:sp>
        <p:sp>
          <p:nvSpPr>
            <p:cNvPr id="43164" name="Freeform 1025"/>
            <p:cNvSpPr>
              <a:spLocks/>
            </p:cNvSpPr>
            <p:nvPr/>
          </p:nvSpPr>
          <p:spPr bwMode="auto">
            <a:xfrm rot="-2380866">
              <a:off x="1093" y="2099"/>
              <a:ext cx="88" cy="105"/>
            </a:xfrm>
            <a:custGeom>
              <a:avLst/>
              <a:gdLst>
                <a:gd name="T0" fmla="*/ 0 w 531"/>
                <a:gd name="T1" fmla="*/ 0 h 629"/>
                <a:gd name="T2" fmla="*/ 0 w 531"/>
                <a:gd name="T3" fmla="*/ 0 h 629"/>
                <a:gd name="T4" fmla="*/ 0 w 531"/>
                <a:gd name="T5" fmla="*/ 0 h 629"/>
                <a:gd name="T6" fmla="*/ 0 w 531"/>
                <a:gd name="T7" fmla="*/ 0 h 629"/>
                <a:gd name="T8" fmla="*/ 0 w 531"/>
                <a:gd name="T9" fmla="*/ 0 h 629"/>
                <a:gd name="T10" fmla="*/ 0 60000 65536"/>
                <a:gd name="T11" fmla="*/ 0 60000 65536"/>
                <a:gd name="T12" fmla="*/ 0 60000 65536"/>
                <a:gd name="T13" fmla="*/ 0 60000 65536"/>
                <a:gd name="T14" fmla="*/ 0 60000 65536"/>
                <a:gd name="T15" fmla="*/ 0 w 531"/>
                <a:gd name="T16" fmla="*/ 0 h 629"/>
                <a:gd name="T17" fmla="*/ 531 w 531"/>
                <a:gd name="T18" fmla="*/ 629 h 629"/>
              </a:gdLst>
              <a:ahLst/>
              <a:cxnLst>
                <a:cxn ang="T10">
                  <a:pos x="T0" y="T1"/>
                </a:cxn>
                <a:cxn ang="T11">
                  <a:pos x="T2" y="T3"/>
                </a:cxn>
                <a:cxn ang="T12">
                  <a:pos x="T4" y="T5"/>
                </a:cxn>
                <a:cxn ang="T13">
                  <a:pos x="T6" y="T7"/>
                </a:cxn>
                <a:cxn ang="T14">
                  <a:pos x="T8" y="T9"/>
                </a:cxn>
              </a:cxnLst>
              <a:rect l="T15" t="T16" r="T17" b="T18"/>
              <a:pathLst>
                <a:path w="531" h="629">
                  <a:moveTo>
                    <a:pt x="0" y="621"/>
                  </a:moveTo>
                  <a:lnTo>
                    <a:pt x="10" y="629"/>
                  </a:lnTo>
                  <a:lnTo>
                    <a:pt x="531" y="8"/>
                  </a:lnTo>
                  <a:lnTo>
                    <a:pt x="521" y="0"/>
                  </a:lnTo>
                  <a:lnTo>
                    <a:pt x="0" y="6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5" name="Freeform 1026"/>
            <p:cNvSpPr>
              <a:spLocks/>
            </p:cNvSpPr>
            <p:nvPr/>
          </p:nvSpPr>
          <p:spPr bwMode="auto">
            <a:xfrm rot="-2380866">
              <a:off x="1248" y="2207"/>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134" y="112"/>
                  </a:moveTo>
                  <a:lnTo>
                    <a:pt x="97" y="0"/>
                  </a:lnTo>
                  <a:lnTo>
                    <a:pt x="0" y="270"/>
                  </a:lnTo>
                  <a:lnTo>
                    <a:pt x="134" y="112"/>
                  </a:lnTo>
                  <a:close/>
                </a:path>
              </a:pathLst>
            </a:custGeom>
            <a:solidFill>
              <a:srgbClr val="000000"/>
            </a:solidFill>
            <a:ln w="9525">
              <a:solidFill>
                <a:schemeClr val="tx1"/>
              </a:solidFill>
              <a:round/>
              <a:headEnd/>
              <a:tailEnd/>
            </a:ln>
          </p:spPr>
          <p:txBody>
            <a:bodyPr/>
            <a:lstStyle/>
            <a:p>
              <a:endParaRPr lang="en-US"/>
            </a:p>
          </p:txBody>
        </p:sp>
        <p:sp>
          <p:nvSpPr>
            <p:cNvPr id="43166" name="Freeform 1027"/>
            <p:cNvSpPr>
              <a:spLocks/>
            </p:cNvSpPr>
            <p:nvPr/>
          </p:nvSpPr>
          <p:spPr bwMode="auto">
            <a:xfrm rot="-2380866">
              <a:off x="1248" y="2207"/>
              <a:ext cx="23"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134" y="112"/>
                  </a:moveTo>
                  <a:lnTo>
                    <a:pt x="97" y="0"/>
                  </a:lnTo>
                  <a:lnTo>
                    <a:pt x="0" y="270"/>
                  </a:lnTo>
                  <a:lnTo>
                    <a:pt x="134"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7" name="Freeform 1028"/>
            <p:cNvSpPr>
              <a:spLocks/>
            </p:cNvSpPr>
            <p:nvPr/>
          </p:nvSpPr>
          <p:spPr bwMode="auto">
            <a:xfrm rot="-2380866">
              <a:off x="1252" y="2218"/>
              <a:ext cx="42" cy="27"/>
            </a:xfrm>
            <a:custGeom>
              <a:avLst/>
              <a:gdLst>
                <a:gd name="T0" fmla="*/ 0 w 251"/>
                <a:gd name="T1" fmla="*/ 0 h 158"/>
                <a:gd name="T2" fmla="*/ 0 w 251"/>
                <a:gd name="T3" fmla="*/ 0 h 158"/>
                <a:gd name="T4" fmla="*/ 0 w 251"/>
                <a:gd name="T5" fmla="*/ 0 h 158"/>
                <a:gd name="T6" fmla="*/ 0 w 251"/>
                <a:gd name="T7" fmla="*/ 0 h 158"/>
                <a:gd name="T8" fmla="*/ 0 60000 65536"/>
                <a:gd name="T9" fmla="*/ 0 60000 65536"/>
                <a:gd name="T10" fmla="*/ 0 60000 65536"/>
                <a:gd name="T11" fmla="*/ 0 60000 65536"/>
                <a:gd name="T12" fmla="*/ 0 w 251"/>
                <a:gd name="T13" fmla="*/ 0 h 158"/>
                <a:gd name="T14" fmla="*/ 251 w 251"/>
                <a:gd name="T15" fmla="*/ 158 h 158"/>
              </a:gdLst>
              <a:ahLst/>
              <a:cxnLst>
                <a:cxn ang="T8">
                  <a:pos x="T0" y="T1"/>
                </a:cxn>
                <a:cxn ang="T9">
                  <a:pos x="T2" y="T3"/>
                </a:cxn>
                <a:cxn ang="T10">
                  <a:pos x="T4" y="T5"/>
                </a:cxn>
                <a:cxn ang="T11">
                  <a:pos x="T6" y="T7"/>
                </a:cxn>
              </a:cxnLst>
              <a:rect l="T12" t="T13" r="T14" b="T15"/>
              <a:pathLst>
                <a:path w="251" h="158">
                  <a:moveTo>
                    <a:pt x="134" y="0"/>
                  </a:moveTo>
                  <a:lnTo>
                    <a:pt x="251" y="17"/>
                  </a:lnTo>
                  <a:lnTo>
                    <a:pt x="0" y="158"/>
                  </a:lnTo>
                  <a:lnTo>
                    <a:pt x="134" y="0"/>
                  </a:lnTo>
                  <a:close/>
                </a:path>
              </a:pathLst>
            </a:custGeom>
            <a:solidFill>
              <a:srgbClr val="000000"/>
            </a:solidFill>
            <a:ln w="9525">
              <a:solidFill>
                <a:schemeClr val="tx1"/>
              </a:solidFill>
              <a:round/>
              <a:headEnd/>
              <a:tailEnd/>
            </a:ln>
          </p:spPr>
          <p:txBody>
            <a:bodyPr/>
            <a:lstStyle/>
            <a:p>
              <a:endParaRPr lang="en-US"/>
            </a:p>
          </p:txBody>
        </p:sp>
        <p:sp>
          <p:nvSpPr>
            <p:cNvPr id="43168" name="Freeform 1029"/>
            <p:cNvSpPr>
              <a:spLocks/>
            </p:cNvSpPr>
            <p:nvPr/>
          </p:nvSpPr>
          <p:spPr bwMode="auto">
            <a:xfrm rot="-2380866">
              <a:off x="1252" y="2218"/>
              <a:ext cx="42" cy="27"/>
            </a:xfrm>
            <a:custGeom>
              <a:avLst/>
              <a:gdLst>
                <a:gd name="T0" fmla="*/ 0 w 251"/>
                <a:gd name="T1" fmla="*/ 0 h 158"/>
                <a:gd name="T2" fmla="*/ 0 w 251"/>
                <a:gd name="T3" fmla="*/ 0 h 158"/>
                <a:gd name="T4" fmla="*/ 0 w 251"/>
                <a:gd name="T5" fmla="*/ 0 h 158"/>
                <a:gd name="T6" fmla="*/ 0 w 251"/>
                <a:gd name="T7" fmla="*/ 0 h 158"/>
                <a:gd name="T8" fmla="*/ 0 60000 65536"/>
                <a:gd name="T9" fmla="*/ 0 60000 65536"/>
                <a:gd name="T10" fmla="*/ 0 60000 65536"/>
                <a:gd name="T11" fmla="*/ 0 60000 65536"/>
                <a:gd name="T12" fmla="*/ 0 w 251"/>
                <a:gd name="T13" fmla="*/ 0 h 158"/>
                <a:gd name="T14" fmla="*/ 251 w 251"/>
                <a:gd name="T15" fmla="*/ 158 h 158"/>
              </a:gdLst>
              <a:ahLst/>
              <a:cxnLst>
                <a:cxn ang="T8">
                  <a:pos x="T0" y="T1"/>
                </a:cxn>
                <a:cxn ang="T9">
                  <a:pos x="T2" y="T3"/>
                </a:cxn>
                <a:cxn ang="T10">
                  <a:pos x="T4" y="T5"/>
                </a:cxn>
                <a:cxn ang="T11">
                  <a:pos x="T6" y="T7"/>
                </a:cxn>
              </a:cxnLst>
              <a:rect l="T12" t="T13" r="T14" b="T15"/>
              <a:pathLst>
                <a:path w="251" h="158">
                  <a:moveTo>
                    <a:pt x="134" y="0"/>
                  </a:moveTo>
                  <a:lnTo>
                    <a:pt x="251" y="17"/>
                  </a:lnTo>
                  <a:lnTo>
                    <a:pt x="0" y="158"/>
                  </a:lnTo>
                  <a:lnTo>
                    <a:pt x="13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9" name="Freeform 1030"/>
            <p:cNvSpPr>
              <a:spLocks/>
            </p:cNvSpPr>
            <p:nvPr/>
          </p:nvSpPr>
          <p:spPr bwMode="auto">
            <a:xfrm rot="-2380866">
              <a:off x="900" y="2098"/>
              <a:ext cx="87" cy="105"/>
            </a:xfrm>
            <a:custGeom>
              <a:avLst/>
              <a:gdLst>
                <a:gd name="T0" fmla="*/ 0 w 522"/>
                <a:gd name="T1" fmla="*/ 0 h 628"/>
                <a:gd name="T2" fmla="*/ 0 w 522"/>
                <a:gd name="T3" fmla="*/ 0 h 628"/>
                <a:gd name="T4" fmla="*/ 0 w 522"/>
                <a:gd name="T5" fmla="*/ 0 h 628"/>
                <a:gd name="T6" fmla="*/ 0 w 522"/>
                <a:gd name="T7" fmla="*/ 0 h 628"/>
                <a:gd name="T8" fmla="*/ 0 60000 65536"/>
                <a:gd name="T9" fmla="*/ 0 60000 65536"/>
                <a:gd name="T10" fmla="*/ 0 60000 65536"/>
                <a:gd name="T11" fmla="*/ 0 60000 65536"/>
                <a:gd name="T12" fmla="*/ 0 w 522"/>
                <a:gd name="T13" fmla="*/ 0 h 628"/>
                <a:gd name="T14" fmla="*/ 522 w 522"/>
                <a:gd name="T15" fmla="*/ 628 h 628"/>
              </a:gdLst>
              <a:ahLst/>
              <a:cxnLst>
                <a:cxn ang="T8">
                  <a:pos x="T0" y="T1"/>
                </a:cxn>
                <a:cxn ang="T9">
                  <a:pos x="T2" y="T3"/>
                </a:cxn>
                <a:cxn ang="T10">
                  <a:pos x="T4" y="T5"/>
                </a:cxn>
                <a:cxn ang="T11">
                  <a:pos x="T6" y="T7"/>
                </a:cxn>
              </a:cxnLst>
              <a:rect l="T12" t="T13" r="T14" b="T15"/>
              <a:pathLst>
                <a:path w="522" h="628">
                  <a:moveTo>
                    <a:pt x="0" y="620"/>
                  </a:moveTo>
                  <a:lnTo>
                    <a:pt x="11" y="628"/>
                  </a:lnTo>
                  <a:lnTo>
                    <a:pt x="522" y="0"/>
                  </a:lnTo>
                  <a:lnTo>
                    <a:pt x="0" y="620"/>
                  </a:lnTo>
                  <a:close/>
                </a:path>
              </a:pathLst>
            </a:custGeom>
            <a:solidFill>
              <a:srgbClr val="000000"/>
            </a:solidFill>
            <a:ln w="9525">
              <a:solidFill>
                <a:schemeClr val="tx1"/>
              </a:solidFill>
              <a:round/>
              <a:headEnd/>
              <a:tailEnd/>
            </a:ln>
          </p:spPr>
          <p:txBody>
            <a:bodyPr/>
            <a:lstStyle/>
            <a:p>
              <a:endParaRPr lang="en-US"/>
            </a:p>
          </p:txBody>
        </p:sp>
        <p:sp>
          <p:nvSpPr>
            <p:cNvPr id="43170" name="Freeform 1031"/>
            <p:cNvSpPr>
              <a:spLocks/>
            </p:cNvSpPr>
            <p:nvPr/>
          </p:nvSpPr>
          <p:spPr bwMode="auto">
            <a:xfrm rot="-2380866">
              <a:off x="902" y="2098"/>
              <a:ext cx="86"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0" y="628"/>
                  </a:moveTo>
                  <a:lnTo>
                    <a:pt x="511" y="0"/>
                  </a:lnTo>
                  <a:lnTo>
                    <a:pt x="521" y="8"/>
                  </a:lnTo>
                  <a:lnTo>
                    <a:pt x="0" y="628"/>
                  </a:lnTo>
                  <a:close/>
                </a:path>
              </a:pathLst>
            </a:custGeom>
            <a:solidFill>
              <a:srgbClr val="000000"/>
            </a:solidFill>
            <a:ln w="9525">
              <a:solidFill>
                <a:schemeClr val="tx1"/>
              </a:solidFill>
              <a:round/>
              <a:headEnd/>
              <a:tailEnd/>
            </a:ln>
          </p:spPr>
          <p:txBody>
            <a:bodyPr/>
            <a:lstStyle/>
            <a:p>
              <a:endParaRPr lang="en-US"/>
            </a:p>
          </p:txBody>
        </p:sp>
        <p:sp>
          <p:nvSpPr>
            <p:cNvPr id="43171" name="Freeform 1032"/>
            <p:cNvSpPr>
              <a:spLocks/>
            </p:cNvSpPr>
            <p:nvPr/>
          </p:nvSpPr>
          <p:spPr bwMode="auto">
            <a:xfrm rot="-2380866">
              <a:off x="964" y="2099"/>
              <a:ext cx="87" cy="105"/>
            </a:xfrm>
            <a:custGeom>
              <a:avLst/>
              <a:gdLst>
                <a:gd name="T0" fmla="*/ 0 w 521"/>
                <a:gd name="T1" fmla="*/ 0 h 628"/>
                <a:gd name="T2" fmla="*/ 0 w 521"/>
                <a:gd name="T3" fmla="*/ 0 h 628"/>
                <a:gd name="T4" fmla="*/ 0 w 521"/>
                <a:gd name="T5" fmla="*/ 0 h 628"/>
                <a:gd name="T6" fmla="*/ 0 w 521"/>
                <a:gd name="T7" fmla="*/ 0 h 628"/>
                <a:gd name="T8" fmla="*/ 0 60000 65536"/>
                <a:gd name="T9" fmla="*/ 0 60000 65536"/>
                <a:gd name="T10" fmla="*/ 0 60000 65536"/>
                <a:gd name="T11" fmla="*/ 0 60000 65536"/>
                <a:gd name="T12" fmla="*/ 0 w 521"/>
                <a:gd name="T13" fmla="*/ 0 h 628"/>
                <a:gd name="T14" fmla="*/ 521 w 521"/>
                <a:gd name="T15" fmla="*/ 628 h 628"/>
              </a:gdLst>
              <a:ahLst/>
              <a:cxnLst>
                <a:cxn ang="T8">
                  <a:pos x="T0" y="T1"/>
                </a:cxn>
                <a:cxn ang="T9">
                  <a:pos x="T2" y="T3"/>
                </a:cxn>
                <a:cxn ang="T10">
                  <a:pos x="T4" y="T5"/>
                </a:cxn>
                <a:cxn ang="T11">
                  <a:pos x="T6" y="T7"/>
                </a:cxn>
              </a:cxnLst>
              <a:rect l="T12" t="T13" r="T14" b="T15"/>
              <a:pathLst>
                <a:path w="521" h="628">
                  <a:moveTo>
                    <a:pt x="0" y="620"/>
                  </a:moveTo>
                  <a:lnTo>
                    <a:pt x="10" y="628"/>
                  </a:lnTo>
                  <a:lnTo>
                    <a:pt x="521" y="0"/>
                  </a:lnTo>
                  <a:lnTo>
                    <a:pt x="0" y="620"/>
                  </a:lnTo>
                  <a:close/>
                </a:path>
              </a:pathLst>
            </a:custGeom>
            <a:solidFill>
              <a:srgbClr val="000000"/>
            </a:solidFill>
            <a:ln w="9525">
              <a:solidFill>
                <a:schemeClr val="tx1"/>
              </a:solidFill>
              <a:round/>
              <a:headEnd/>
              <a:tailEnd/>
            </a:ln>
          </p:spPr>
          <p:txBody>
            <a:bodyPr/>
            <a:lstStyle/>
            <a:p>
              <a:endParaRPr lang="en-US"/>
            </a:p>
          </p:txBody>
        </p:sp>
        <p:sp>
          <p:nvSpPr>
            <p:cNvPr id="43172" name="Freeform 1033"/>
            <p:cNvSpPr>
              <a:spLocks/>
            </p:cNvSpPr>
            <p:nvPr/>
          </p:nvSpPr>
          <p:spPr bwMode="auto">
            <a:xfrm rot="-2380866">
              <a:off x="965" y="2097"/>
              <a:ext cx="87" cy="105"/>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0" y="628"/>
                  </a:moveTo>
                  <a:lnTo>
                    <a:pt x="511" y="0"/>
                  </a:lnTo>
                  <a:lnTo>
                    <a:pt x="520" y="8"/>
                  </a:lnTo>
                  <a:lnTo>
                    <a:pt x="0" y="628"/>
                  </a:lnTo>
                  <a:close/>
                </a:path>
              </a:pathLst>
            </a:custGeom>
            <a:solidFill>
              <a:srgbClr val="000000"/>
            </a:solidFill>
            <a:ln w="9525">
              <a:solidFill>
                <a:schemeClr val="tx1"/>
              </a:solidFill>
              <a:round/>
              <a:headEnd/>
              <a:tailEnd/>
            </a:ln>
          </p:spPr>
          <p:txBody>
            <a:bodyPr/>
            <a:lstStyle/>
            <a:p>
              <a:endParaRPr lang="en-US"/>
            </a:p>
          </p:txBody>
        </p:sp>
        <p:sp>
          <p:nvSpPr>
            <p:cNvPr id="43173" name="Freeform 1034"/>
            <p:cNvSpPr>
              <a:spLocks/>
            </p:cNvSpPr>
            <p:nvPr/>
          </p:nvSpPr>
          <p:spPr bwMode="auto">
            <a:xfrm rot="-2380866">
              <a:off x="1029" y="2100"/>
              <a:ext cx="86" cy="104"/>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0" y="620"/>
                  </a:moveTo>
                  <a:lnTo>
                    <a:pt x="10" y="628"/>
                  </a:lnTo>
                  <a:lnTo>
                    <a:pt x="520" y="0"/>
                  </a:lnTo>
                  <a:lnTo>
                    <a:pt x="0" y="6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74" name="Freeform 1035"/>
            <p:cNvSpPr>
              <a:spLocks/>
            </p:cNvSpPr>
            <p:nvPr/>
          </p:nvSpPr>
          <p:spPr bwMode="auto">
            <a:xfrm rot="-2380866">
              <a:off x="1029" y="2099"/>
              <a:ext cx="87" cy="104"/>
            </a:xfrm>
            <a:custGeom>
              <a:avLst/>
              <a:gdLst>
                <a:gd name="T0" fmla="*/ 0 w 520"/>
                <a:gd name="T1" fmla="*/ 0 h 628"/>
                <a:gd name="T2" fmla="*/ 0 w 520"/>
                <a:gd name="T3" fmla="*/ 0 h 628"/>
                <a:gd name="T4" fmla="*/ 0 w 520"/>
                <a:gd name="T5" fmla="*/ 0 h 628"/>
                <a:gd name="T6" fmla="*/ 0 w 520"/>
                <a:gd name="T7" fmla="*/ 0 h 628"/>
                <a:gd name="T8" fmla="*/ 0 60000 65536"/>
                <a:gd name="T9" fmla="*/ 0 60000 65536"/>
                <a:gd name="T10" fmla="*/ 0 60000 65536"/>
                <a:gd name="T11" fmla="*/ 0 60000 65536"/>
                <a:gd name="T12" fmla="*/ 0 w 520"/>
                <a:gd name="T13" fmla="*/ 0 h 628"/>
                <a:gd name="T14" fmla="*/ 520 w 520"/>
                <a:gd name="T15" fmla="*/ 628 h 628"/>
              </a:gdLst>
              <a:ahLst/>
              <a:cxnLst>
                <a:cxn ang="T8">
                  <a:pos x="T0" y="T1"/>
                </a:cxn>
                <a:cxn ang="T9">
                  <a:pos x="T2" y="T3"/>
                </a:cxn>
                <a:cxn ang="T10">
                  <a:pos x="T4" y="T5"/>
                </a:cxn>
                <a:cxn ang="T11">
                  <a:pos x="T6" y="T7"/>
                </a:cxn>
              </a:cxnLst>
              <a:rect l="T12" t="T13" r="T14" b="T15"/>
              <a:pathLst>
                <a:path w="520" h="628">
                  <a:moveTo>
                    <a:pt x="0" y="628"/>
                  </a:moveTo>
                  <a:lnTo>
                    <a:pt x="510" y="0"/>
                  </a:lnTo>
                  <a:lnTo>
                    <a:pt x="520" y="8"/>
                  </a:lnTo>
                  <a:lnTo>
                    <a:pt x="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75" name="Freeform 1036"/>
            <p:cNvSpPr>
              <a:spLocks/>
            </p:cNvSpPr>
            <p:nvPr/>
          </p:nvSpPr>
          <p:spPr bwMode="auto">
            <a:xfrm rot="-2380866">
              <a:off x="1029" y="2099"/>
              <a:ext cx="88" cy="104"/>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0" y="620"/>
                  </a:moveTo>
                  <a:lnTo>
                    <a:pt x="10" y="628"/>
                  </a:lnTo>
                  <a:lnTo>
                    <a:pt x="530" y="8"/>
                  </a:lnTo>
                  <a:lnTo>
                    <a:pt x="520" y="0"/>
                  </a:lnTo>
                  <a:lnTo>
                    <a:pt x="0" y="6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6" name="Freeform 1037"/>
            <p:cNvSpPr>
              <a:spLocks/>
            </p:cNvSpPr>
            <p:nvPr/>
          </p:nvSpPr>
          <p:spPr bwMode="auto">
            <a:xfrm rot="-2380866">
              <a:off x="1055" y="2206"/>
              <a:ext cx="23" cy="45"/>
            </a:xfrm>
            <a:custGeom>
              <a:avLst/>
              <a:gdLst>
                <a:gd name="T0" fmla="*/ 0 w 133"/>
                <a:gd name="T1" fmla="*/ 0 h 272"/>
                <a:gd name="T2" fmla="*/ 0 w 133"/>
                <a:gd name="T3" fmla="*/ 0 h 272"/>
                <a:gd name="T4" fmla="*/ 0 w 133"/>
                <a:gd name="T5" fmla="*/ 0 h 272"/>
                <a:gd name="T6" fmla="*/ 0 w 133"/>
                <a:gd name="T7" fmla="*/ 0 h 272"/>
                <a:gd name="T8" fmla="*/ 0 60000 65536"/>
                <a:gd name="T9" fmla="*/ 0 60000 65536"/>
                <a:gd name="T10" fmla="*/ 0 60000 65536"/>
                <a:gd name="T11" fmla="*/ 0 60000 65536"/>
                <a:gd name="T12" fmla="*/ 0 w 133"/>
                <a:gd name="T13" fmla="*/ 0 h 272"/>
                <a:gd name="T14" fmla="*/ 133 w 133"/>
                <a:gd name="T15" fmla="*/ 272 h 272"/>
              </a:gdLst>
              <a:ahLst/>
              <a:cxnLst>
                <a:cxn ang="T8">
                  <a:pos x="T0" y="T1"/>
                </a:cxn>
                <a:cxn ang="T9">
                  <a:pos x="T2" y="T3"/>
                </a:cxn>
                <a:cxn ang="T10">
                  <a:pos x="T4" y="T5"/>
                </a:cxn>
                <a:cxn ang="T11">
                  <a:pos x="T6" y="T7"/>
                </a:cxn>
              </a:cxnLst>
              <a:rect l="T12" t="T13" r="T14" b="T15"/>
              <a:pathLst>
                <a:path w="133" h="272">
                  <a:moveTo>
                    <a:pt x="133" y="112"/>
                  </a:moveTo>
                  <a:lnTo>
                    <a:pt x="96" y="0"/>
                  </a:lnTo>
                  <a:lnTo>
                    <a:pt x="0" y="272"/>
                  </a:lnTo>
                  <a:lnTo>
                    <a:pt x="133" y="112"/>
                  </a:lnTo>
                  <a:close/>
                </a:path>
              </a:pathLst>
            </a:custGeom>
            <a:solidFill>
              <a:srgbClr val="000000"/>
            </a:solidFill>
            <a:ln w="9525">
              <a:solidFill>
                <a:schemeClr val="tx1"/>
              </a:solidFill>
              <a:round/>
              <a:headEnd/>
              <a:tailEnd/>
            </a:ln>
          </p:spPr>
          <p:txBody>
            <a:bodyPr/>
            <a:lstStyle/>
            <a:p>
              <a:endParaRPr lang="en-US"/>
            </a:p>
          </p:txBody>
        </p:sp>
        <p:sp>
          <p:nvSpPr>
            <p:cNvPr id="43177" name="Freeform 1038"/>
            <p:cNvSpPr>
              <a:spLocks/>
            </p:cNvSpPr>
            <p:nvPr/>
          </p:nvSpPr>
          <p:spPr bwMode="auto">
            <a:xfrm rot="-2380866">
              <a:off x="1055" y="2206"/>
              <a:ext cx="23" cy="45"/>
            </a:xfrm>
            <a:custGeom>
              <a:avLst/>
              <a:gdLst>
                <a:gd name="T0" fmla="*/ 0 w 133"/>
                <a:gd name="T1" fmla="*/ 0 h 272"/>
                <a:gd name="T2" fmla="*/ 0 w 133"/>
                <a:gd name="T3" fmla="*/ 0 h 272"/>
                <a:gd name="T4" fmla="*/ 0 w 133"/>
                <a:gd name="T5" fmla="*/ 0 h 272"/>
                <a:gd name="T6" fmla="*/ 0 w 133"/>
                <a:gd name="T7" fmla="*/ 0 h 272"/>
                <a:gd name="T8" fmla="*/ 0 60000 65536"/>
                <a:gd name="T9" fmla="*/ 0 60000 65536"/>
                <a:gd name="T10" fmla="*/ 0 60000 65536"/>
                <a:gd name="T11" fmla="*/ 0 60000 65536"/>
                <a:gd name="T12" fmla="*/ 0 w 133"/>
                <a:gd name="T13" fmla="*/ 0 h 272"/>
                <a:gd name="T14" fmla="*/ 133 w 133"/>
                <a:gd name="T15" fmla="*/ 272 h 272"/>
              </a:gdLst>
              <a:ahLst/>
              <a:cxnLst>
                <a:cxn ang="T8">
                  <a:pos x="T0" y="T1"/>
                </a:cxn>
                <a:cxn ang="T9">
                  <a:pos x="T2" y="T3"/>
                </a:cxn>
                <a:cxn ang="T10">
                  <a:pos x="T4" y="T5"/>
                </a:cxn>
                <a:cxn ang="T11">
                  <a:pos x="T6" y="T7"/>
                </a:cxn>
              </a:cxnLst>
              <a:rect l="T12" t="T13" r="T14" b="T15"/>
              <a:pathLst>
                <a:path w="133" h="272">
                  <a:moveTo>
                    <a:pt x="133" y="112"/>
                  </a:moveTo>
                  <a:lnTo>
                    <a:pt x="96" y="0"/>
                  </a:lnTo>
                  <a:lnTo>
                    <a:pt x="0" y="272"/>
                  </a:lnTo>
                  <a:lnTo>
                    <a:pt x="133"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8" name="Freeform 1039"/>
            <p:cNvSpPr>
              <a:spLocks/>
            </p:cNvSpPr>
            <p:nvPr/>
          </p:nvSpPr>
          <p:spPr bwMode="auto">
            <a:xfrm rot="-2380866">
              <a:off x="995" y="2216"/>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34" y="0"/>
                  </a:moveTo>
                  <a:lnTo>
                    <a:pt x="250" y="17"/>
                  </a:lnTo>
                  <a:lnTo>
                    <a:pt x="0" y="159"/>
                  </a:lnTo>
                  <a:lnTo>
                    <a:pt x="134" y="0"/>
                  </a:lnTo>
                  <a:close/>
                </a:path>
              </a:pathLst>
            </a:custGeom>
            <a:solidFill>
              <a:srgbClr val="000000"/>
            </a:solidFill>
            <a:ln w="9525">
              <a:solidFill>
                <a:schemeClr val="tx1"/>
              </a:solidFill>
              <a:round/>
              <a:headEnd/>
              <a:tailEnd/>
            </a:ln>
          </p:spPr>
          <p:txBody>
            <a:bodyPr/>
            <a:lstStyle/>
            <a:p>
              <a:endParaRPr lang="en-US"/>
            </a:p>
          </p:txBody>
        </p:sp>
        <p:sp>
          <p:nvSpPr>
            <p:cNvPr id="43179" name="Freeform 1040"/>
            <p:cNvSpPr>
              <a:spLocks/>
            </p:cNvSpPr>
            <p:nvPr/>
          </p:nvSpPr>
          <p:spPr bwMode="auto">
            <a:xfrm rot="-2380866">
              <a:off x="995" y="2216"/>
              <a:ext cx="42" cy="27"/>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34" y="0"/>
                  </a:moveTo>
                  <a:lnTo>
                    <a:pt x="250" y="17"/>
                  </a:lnTo>
                  <a:lnTo>
                    <a:pt x="0" y="159"/>
                  </a:lnTo>
                  <a:lnTo>
                    <a:pt x="13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0" name="Freeform 1041"/>
            <p:cNvSpPr>
              <a:spLocks/>
            </p:cNvSpPr>
            <p:nvPr/>
          </p:nvSpPr>
          <p:spPr bwMode="auto">
            <a:xfrm rot="-2380866">
              <a:off x="991" y="2206"/>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134" y="111"/>
                  </a:moveTo>
                  <a:lnTo>
                    <a:pt x="97" y="0"/>
                  </a:lnTo>
                  <a:lnTo>
                    <a:pt x="0" y="270"/>
                  </a:lnTo>
                  <a:lnTo>
                    <a:pt x="134" y="111"/>
                  </a:lnTo>
                  <a:close/>
                </a:path>
              </a:pathLst>
            </a:custGeom>
            <a:solidFill>
              <a:srgbClr val="000000"/>
            </a:solidFill>
            <a:ln w="9525">
              <a:solidFill>
                <a:schemeClr val="tx1"/>
              </a:solidFill>
              <a:round/>
              <a:headEnd/>
              <a:tailEnd/>
            </a:ln>
          </p:spPr>
          <p:txBody>
            <a:bodyPr/>
            <a:lstStyle/>
            <a:p>
              <a:endParaRPr lang="en-US"/>
            </a:p>
          </p:txBody>
        </p:sp>
        <p:sp>
          <p:nvSpPr>
            <p:cNvPr id="43181" name="Freeform 1042"/>
            <p:cNvSpPr>
              <a:spLocks/>
            </p:cNvSpPr>
            <p:nvPr/>
          </p:nvSpPr>
          <p:spPr bwMode="auto">
            <a:xfrm rot="-2380866">
              <a:off x="991" y="2206"/>
              <a:ext cx="22" cy="45"/>
            </a:xfrm>
            <a:custGeom>
              <a:avLst/>
              <a:gdLst>
                <a:gd name="T0" fmla="*/ 0 w 134"/>
                <a:gd name="T1" fmla="*/ 0 h 270"/>
                <a:gd name="T2" fmla="*/ 0 w 134"/>
                <a:gd name="T3" fmla="*/ 0 h 270"/>
                <a:gd name="T4" fmla="*/ 0 w 134"/>
                <a:gd name="T5" fmla="*/ 0 h 270"/>
                <a:gd name="T6" fmla="*/ 0 w 134"/>
                <a:gd name="T7" fmla="*/ 0 h 270"/>
                <a:gd name="T8" fmla="*/ 0 60000 65536"/>
                <a:gd name="T9" fmla="*/ 0 60000 65536"/>
                <a:gd name="T10" fmla="*/ 0 60000 65536"/>
                <a:gd name="T11" fmla="*/ 0 60000 65536"/>
                <a:gd name="T12" fmla="*/ 0 w 134"/>
                <a:gd name="T13" fmla="*/ 0 h 270"/>
                <a:gd name="T14" fmla="*/ 134 w 134"/>
                <a:gd name="T15" fmla="*/ 270 h 270"/>
              </a:gdLst>
              <a:ahLst/>
              <a:cxnLst>
                <a:cxn ang="T8">
                  <a:pos x="T0" y="T1"/>
                </a:cxn>
                <a:cxn ang="T9">
                  <a:pos x="T2" y="T3"/>
                </a:cxn>
                <a:cxn ang="T10">
                  <a:pos x="T4" y="T5"/>
                </a:cxn>
                <a:cxn ang="T11">
                  <a:pos x="T6" y="T7"/>
                </a:cxn>
              </a:cxnLst>
              <a:rect l="T12" t="T13" r="T14" b="T15"/>
              <a:pathLst>
                <a:path w="134" h="270">
                  <a:moveTo>
                    <a:pt x="134" y="111"/>
                  </a:moveTo>
                  <a:lnTo>
                    <a:pt x="97" y="0"/>
                  </a:lnTo>
                  <a:lnTo>
                    <a:pt x="0" y="270"/>
                  </a:lnTo>
                  <a:lnTo>
                    <a:pt x="134"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2" name="Freeform 1043"/>
            <p:cNvSpPr>
              <a:spLocks/>
            </p:cNvSpPr>
            <p:nvPr/>
          </p:nvSpPr>
          <p:spPr bwMode="auto">
            <a:xfrm rot="-2380866">
              <a:off x="926" y="2205"/>
              <a:ext cx="23" cy="46"/>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133" y="111"/>
                  </a:moveTo>
                  <a:lnTo>
                    <a:pt x="96" y="0"/>
                  </a:lnTo>
                  <a:lnTo>
                    <a:pt x="0" y="271"/>
                  </a:lnTo>
                  <a:lnTo>
                    <a:pt x="133" y="111"/>
                  </a:lnTo>
                  <a:close/>
                </a:path>
              </a:pathLst>
            </a:custGeom>
            <a:solidFill>
              <a:srgbClr val="000000"/>
            </a:solidFill>
            <a:ln w="9525">
              <a:solidFill>
                <a:schemeClr val="tx1"/>
              </a:solidFill>
              <a:round/>
              <a:headEnd/>
              <a:tailEnd/>
            </a:ln>
          </p:spPr>
          <p:txBody>
            <a:bodyPr/>
            <a:lstStyle/>
            <a:p>
              <a:endParaRPr lang="en-US"/>
            </a:p>
          </p:txBody>
        </p:sp>
        <p:sp>
          <p:nvSpPr>
            <p:cNvPr id="43183" name="Freeform 1044"/>
            <p:cNvSpPr>
              <a:spLocks/>
            </p:cNvSpPr>
            <p:nvPr/>
          </p:nvSpPr>
          <p:spPr bwMode="auto">
            <a:xfrm rot="-2380866">
              <a:off x="926" y="2205"/>
              <a:ext cx="23" cy="46"/>
            </a:xfrm>
            <a:custGeom>
              <a:avLst/>
              <a:gdLst>
                <a:gd name="T0" fmla="*/ 0 w 133"/>
                <a:gd name="T1" fmla="*/ 0 h 271"/>
                <a:gd name="T2" fmla="*/ 0 w 133"/>
                <a:gd name="T3" fmla="*/ 0 h 271"/>
                <a:gd name="T4" fmla="*/ 0 w 133"/>
                <a:gd name="T5" fmla="*/ 0 h 271"/>
                <a:gd name="T6" fmla="*/ 0 w 133"/>
                <a:gd name="T7" fmla="*/ 0 h 271"/>
                <a:gd name="T8" fmla="*/ 0 60000 65536"/>
                <a:gd name="T9" fmla="*/ 0 60000 65536"/>
                <a:gd name="T10" fmla="*/ 0 60000 65536"/>
                <a:gd name="T11" fmla="*/ 0 60000 65536"/>
                <a:gd name="T12" fmla="*/ 0 w 133"/>
                <a:gd name="T13" fmla="*/ 0 h 271"/>
                <a:gd name="T14" fmla="*/ 133 w 133"/>
                <a:gd name="T15" fmla="*/ 271 h 271"/>
              </a:gdLst>
              <a:ahLst/>
              <a:cxnLst>
                <a:cxn ang="T8">
                  <a:pos x="T0" y="T1"/>
                </a:cxn>
                <a:cxn ang="T9">
                  <a:pos x="T2" y="T3"/>
                </a:cxn>
                <a:cxn ang="T10">
                  <a:pos x="T4" y="T5"/>
                </a:cxn>
                <a:cxn ang="T11">
                  <a:pos x="T6" y="T7"/>
                </a:cxn>
              </a:cxnLst>
              <a:rect l="T12" t="T13" r="T14" b="T15"/>
              <a:pathLst>
                <a:path w="133" h="271">
                  <a:moveTo>
                    <a:pt x="133" y="111"/>
                  </a:moveTo>
                  <a:lnTo>
                    <a:pt x="96" y="0"/>
                  </a:lnTo>
                  <a:lnTo>
                    <a:pt x="0" y="271"/>
                  </a:lnTo>
                  <a:lnTo>
                    <a:pt x="133" y="1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4" name="Freeform 1045"/>
            <p:cNvSpPr>
              <a:spLocks/>
            </p:cNvSpPr>
            <p:nvPr/>
          </p:nvSpPr>
          <p:spPr bwMode="auto">
            <a:xfrm rot="-2380866">
              <a:off x="930" y="2216"/>
              <a:ext cx="42"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33" y="0"/>
                  </a:moveTo>
                  <a:lnTo>
                    <a:pt x="250" y="18"/>
                  </a:lnTo>
                  <a:lnTo>
                    <a:pt x="0" y="160"/>
                  </a:lnTo>
                  <a:lnTo>
                    <a:pt x="133" y="0"/>
                  </a:lnTo>
                  <a:close/>
                </a:path>
              </a:pathLst>
            </a:custGeom>
            <a:solidFill>
              <a:srgbClr val="000000"/>
            </a:solidFill>
            <a:ln w="9525">
              <a:solidFill>
                <a:schemeClr val="tx1"/>
              </a:solidFill>
              <a:round/>
              <a:headEnd/>
              <a:tailEnd/>
            </a:ln>
          </p:spPr>
          <p:txBody>
            <a:bodyPr/>
            <a:lstStyle/>
            <a:p>
              <a:endParaRPr lang="en-US"/>
            </a:p>
          </p:txBody>
        </p:sp>
        <p:sp>
          <p:nvSpPr>
            <p:cNvPr id="43185" name="Freeform 1046"/>
            <p:cNvSpPr>
              <a:spLocks/>
            </p:cNvSpPr>
            <p:nvPr/>
          </p:nvSpPr>
          <p:spPr bwMode="auto">
            <a:xfrm rot="-2380866">
              <a:off x="930" y="2216"/>
              <a:ext cx="42" cy="27"/>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33" y="0"/>
                  </a:moveTo>
                  <a:lnTo>
                    <a:pt x="250" y="18"/>
                  </a:lnTo>
                  <a:lnTo>
                    <a:pt x="0" y="160"/>
                  </a:lnTo>
                  <a:lnTo>
                    <a:pt x="1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6" name="Freeform 1047"/>
            <p:cNvSpPr>
              <a:spLocks/>
            </p:cNvSpPr>
            <p:nvPr/>
          </p:nvSpPr>
          <p:spPr bwMode="auto">
            <a:xfrm rot="-2380866">
              <a:off x="1058" y="2217"/>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33" y="0"/>
                  </a:moveTo>
                  <a:lnTo>
                    <a:pt x="250" y="18"/>
                  </a:lnTo>
                  <a:lnTo>
                    <a:pt x="0" y="160"/>
                  </a:lnTo>
                  <a:lnTo>
                    <a:pt x="133" y="0"/>
                  </a:lnTo>
                  <a:close/>
                </a:path>
              </a:pathLst>
            </a:custGeom>
            <a:solidFill>
              <a:srgbClr val="000000"/>
            </a:solidFill>
            <a:ln w="9525">
              <a:solidFill>
                <a:schemeClr val="tx1"/>
              </a:solidFill>
              <a:round/>
              <a:headEnd/>
              <a:tailEnd/>
            </a:ln>
          </p:spPr>
          <p:txBody>
            <a:bodyPr/>
            <a:lstStyle/>
            <a:p>
              <a:endParaRPr lang="en-US"/>
            </a:p>
          </p:txBody>
        </p:sp>
        <p:sp>
          <p:nvSpPr>
            <p:cNvPr id="43187" name="Freeform 1048"/>
            <p:cNvSpPr>
              <a:spLocks/>
            </p:cNvSpPr>
            <p:nvPr/>
          </p:nvSpPr>
          <p:spPr bwMode="auto">
            <a:xfrm rot="-2380866">
              <a:off x="1058" y="2217"/>
              <a:ext cx="42" cy="26"/>
            </a:xfrm>
            <a:custGeom>
              <a:avLst/>
              <a:gdLst>
                <a:gd name="T0" fmla="*/ 0 w 250"/>
                <a:gd name="T1" fmla="*/ 0 h 160"/>
                <a:gd name="T2" fmla="*/ 0 w 250"/>
                <a:gd name="T3" fmla="*/ 0 h 160"/>
                <a:gd name="T4" fmla="*/ 0 w 250"/>
                <a:gd name="T5" fmla="*/ 0 h 160"/>
                <a:gd name="T6" fmla="*/ 0 w 250"/>
                <a:gd name="T7" fmla="*/ 0 h 160"/>
                <a:gd name="T8" fmla="*/ 0 60000 65536"/>
                <a:gd name="T9" fmla="*/ 0 60000 65536"/>
                <a:gd name="T10" fmla="*/ 0 60000 65536"/>
                <a:gd name="T11" fmla="*/ 0 60000 65536"/>
                <a:gd name="T12" fmla="*/ 0 w 250"/>
                <a:gd name="T13" fmla="*/ 0 h 160"/>
                <a:gd name="T14" fmla="*/ 250 w 250"/>
                <a:gd name="T15" fmla="*/ 160 h 160"/>
              </a:gdLst>
              <a:ahLst/>
              <a:cxnLst>
                <a:cxn ang="T8">
                  <a:pos x="T0" y="T1"/>
                </a:cxn>
                <a:cxn ang="T9">
                  <a:pos x="T2" y="T3"/>
                </a:cxn>
                <a:cxn ang="T10">
                  <a:pos x="T4" y="T5"/>
                </a:cxn>
                <a:cxn ang="T11">
                  <a:pos x="T6" y="T7"/>
                </a:cxn>
              </a:cxnLst>
              <a:rect l="T12" t="T13" r="T14" b="T15"/>
              <a:pathLst>
                <a:path w="250" h="160">
                  <a:moveTo>
                    <a:pt x="133" y="0"/>
                  </a:moveTo>
                  <a:lnTo>
                    <a:pt x="250" y="18"/>
                  </a:lnTo>
                  <a:lnTo>
                    <a:pt x="0" y="160"/>
                  </a:lnTo>
                  <a:lnTo>
                    <a:pt x="1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188" name="Group 1049"/>
            <p:cNvGrpSpPr>
              <a:grpSpLocks/>
            </p:cNvGrpSpPr>
            <p:nvPr/>
          </p:nvGrpSpPr>
          <p:grpSpPr bwMode="auto">
            <a:xfrm rot="-2380866">
              <a:off x="936" y="1996"/>
              <a:ext cx="335" cy="312"/>
              <a:chOff x="1364" y="2088"/>
              <a:chExt cx="335" cy="312"/>
            </a:xfrm>
          </p:grpSpPr>
          <p:sp>
            <p:nvSpPr>
              <p:cNvPr id="43189" name="Freeform 1050"/>
              <p:cNvSpPr>
                <a:spLocks/>
              </p:cNvSpPr>
              <p:nvPr/>
            </p:nvSpPr>
            <p:spPr bwMode="auto">
              <a:xfrm>
                <a:off x="1364" y="2088"/>
                <a:ext cx="88" cy="105"/>
              </a:xfrm>
              <a:custGeom>
                <a:avLst/>
                <a:gdLst>
                  <a:gd name="T0" fmla="*/ 0 w 532"/>
                  <a:gd name="T1" fmla="*/ 0 h 628"/>
                  <a:gd name="T2" fmla="*/ 0 w 532"/>
                  <a:gd name="T3" fmla="*/ 0 h 628"/>
                  <a:gd name="T4" fmla="*/ 0 w 532"/>
                  <a:gd name="T5" fmla="*/ 0 h 628"/>
                  <a:gd name="T6" fmla="*/ 0 w 532"/>
                  <a:gd name="T7" fmla="*/ 0 h 628"/>
                  <a:gd name="T8" fmla="*/ 0 w 532"/>
                  <a:gd name="T9" fmla="*/ 0 h 628"/>
                  <a:gd name="T10" fmla="*/ 0 60000 65536"/>
                  <a:gd name="T11" fmla="*/ 0 60000 65536"/>
                  <a:gd name="T12" fmla="*/ 0 60000 65536"/>
                  <a:gd name="T13" fmla="*/ 0 60000 65536"/>
                  <a:gd name="T14" fmla="*/ 0 60000 65536"/>
                  <a:gd name="T15" fmla="*/ 0 w 532"/>
                  <a:gd name="T16" fmla="*/ 0 h 628"/>
                  <a:gd name="T17" fmla="*/ 532 w 532"/>
                  <a:gd name="T18" fmla="*/ 628 h 628"/>
                </a:gdLst>
                <a:ahLst/>
                <a:cxnLst>
                  <a:cxn ang="T10">
                    <a:pos x="T0" y="T1"/>
                  </a:cxn>
                  <a:cxn ang="T11">
                    <a:pos x="T2" y="T3"/>
                  </a:cxn>
                  <a:cxn ang="T12">
                    <a:pos x="T4" y="T5"/>
                  </a:cxn>
                  <a:cxn ang="T13">
                    <a:pos x="T6" y="T7"/>
                  </a:cxn>
                  <a:cxn ang="T14">
                    <a:pos x="T8" y="T9"/>
                  </a:cxn>
                </a:cxnLst>
                <a:rect l="T15" t="T16" r="T17" b="T18"/>
                <a:pathLst>
                  <a:path w="532" h="628">
                    <a:moveTo>
                      <a:pt x="0" y="620"/>
                    </a:moveTo>
                    <a:lnTo>
                      <a:pt x="11" y="628"/>
                    </a:lnTo>
                    <a:lnTo>
                      <a:pt x="532" y="8"/>
                    </a:lnTo>
                    <a:lnTo>
                      <a:pt x="522" y="0"/>
                    </a:lnTo>
                    <a:lnTo>
                      <a:pt x="0" y="6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0" name="Freeform 1051"/>
              <p:cNvSpPr>
                <a:spLocks/>
              </p:cNvSpPr>
              <p:nvPr/>
            </p:nvSpPr>
            <p:spPr bwMode="auto">
              <a:xfrm>
                <a:off x="1413" y="2129"/>
                <a:ext cx="89" cy="105"/>
              </a:xfrm>
              <a:custGeom>
                <a:avLst/>
                <a:gdLst>
                  <a:gd name="T0" fmla="*/ 0 w 530"/>
                  <a:gd name="T1" fmla="*/ 0 h 628"/>
                  <a:gd name="T2" fmla="*/ 0 w 530"/>
                  <a:gd name="T3" fmla="*/ 0 h 628"/>
                  <a:gd name="T4" fmla="*/ 0 w 530"/>
                  <a:gd name="T5" fmla="*/ 0 h 628"/>
                  <a:gd name="T6" fmla="*/ 0 w 530"/>
                  <a:gd name="T7" fmla="*/ 0 h 628"/>
                  <a:gd name="T8" fmla="*/ 0 w 530"/>
                  <a:gd name="T9" fmla="*/ 0 h 628"/>
                  <a:gd name="T10" fmla="*/ 0 60000 65536"/>
                  <a:gd name="T11" fmla="*/ 0 60000 65536"/>
                  <a:gd name="T12" fmla="*/ 0 60000 65536"/>
                  <a:gd name="T13" fmla="*/ 0 60000 65536"/>
                  <a:gd name="T14" fmla="*/ 0 60000 65536"/>
                  <a:gd name="T15" fmla="*/ 0 w 530"/>
                  <a:gd name="T16" fmla="*/ 0 h 628"/>
                  <a:gd name="T17" fmla="*/ 530 w 530"/>
                  <a:gd name="T18" fmla="*/ 628 h 628"/>
                </a:gdLst>
                <a:ahLst/>
                <a:cxnLst>
                  <a:cxn ang="T10">
                    <a:pos x="T0" y="T1"/>
                  </a:cxn>
                  <a:cxn ang="T11">
                    <a:pos x="T2" y="T3"/>
                  </a:cxn>
                  <a:cxn ang="T12">
                    <a:pos x="T4" y="T5"/>
                  </a:cxn>
                  <a:cxn ang="T13">
                    <a:pos x="T6" y="T7"/>
                  </a:cxn>
                  <a:cxn ang="T14">
                    <a:pos x="T8" y="T9"/>
                  </a:cxn>
                </a:cxnLst>
                <a:rect l="T15" t="T16" r="T17" b="T18"/>
                <a:pathLst>
                  <a:path w="530" h="628">
                    <a:moveTo>
                      <a:pt x="0" y="620"/>
                    </a:moveTo>
                    <a:lnTo>
                      <a:pt x="10" y="628"/>
                    </a:lnTo>
                    <a:lnTo>
                      <a:pt x="530" y="8"/>
                    </a:lnTo>
                    <a:lnTo>
                      <a:pt x="521" y="0"/>
                    </a:lnTo>
                    <a:lnTo>
                      <a:pt x="0" y="6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192" name="Group 1053"/>
              <p:cNvGrpSpPr>
                <a:grpSpLocks/>
              </p:cNvGrpSpPr>
              <p:nvPr/>
            </p:nvGrpSpPr>
            <p:grpSpPr bwMode="auto">
              <a:xfrm>
                <a:off x="1491" y="2254"/>
                <a:ext cx="208" cy="146"/>
                <a:chOff x="1491" y="2254"/>
                <a:chExt cx="208" cy="146"/>
              </a:xfrm>
            </p:grpSpPr>
            <p:sp>
              <p:nvSpPr>
                <p:cNvPr id="43193" name="Freeform 1054"/>
                <p:cNvSpPr>
                  <a:spLocks/>
                </p:cNvSpPr>
                <p:nvPr/>
              </p:nvSpPr>
              <p:spPr bwMode="auto">
                <a:xfrm>
                  <a:off x="1561" y="2254"/>
                  <a:ext cx="87" cy="104"/>
                </a:xfrm>
                <a:custGeom>
                  <a:avLst/>
                  <a:gdLst>
                    <a:gd name="T0" fmla="*/ 0 w 520"/>
                    <a:gd name="T1" fmla="*/ 0 h 629"/>
                    <a:gd name="T2" fmla="*/ 0 w 520"/>
                    <a:gd name="T3" fmla="*/ 0 h 629"/>
                    <a:gd name="T4" fmla="*/ 0 w 520"/>
                    <a:gd name="T5" fmla="*/ 0 h 629"/>
                    <a:gd name="T6" fmla="*/ 0 w 520"/>
                    <a:gd name="T7" fmla="*/ 0 h 629"/>
                    <a:gd name="T8" fmla="*/ 0 60000 65536"/>
                    <a:gd name="T9" fmla="*/ 0 60000 65536"/>
                    <a:gd name="T10" fmla="*/ 0 60000 65536"/>
                    <a:gd name="T11" fmla="*/ 0 60000 65536"/>
                    <a:gd name="T12" fmla="*/ 0 w 520"/>
                    <a:gd name="T13" fmla="*/ 0 h 629"/>
                    <a:gd name="T14" fmla="*/ 520 w 520"/>
                    <a:gd name="T15" fmla="*/ 629 h 629"/>
                  </a:gdLst>
                  <a:ahLst/>
                  <a:cxnLst>
                    <a:cxn ang="T8">
                      <a:pos x="T0" y="T1"/>
                    </a:cxn>
                    <a:cxn ang="T9">
                      <a:pos x="T2" y="T3"/>
                    </a:cxn>
                    <a:cxn ang="T10">
                      <a:pos x="T4" y="T5"/>
                    </a:cxn>
                    <a:cxn ang="T11">
                      <a:pos x="T6" y="T7"/>
                    </a:cxn>
                  </a:cxnLst>
                  <a:rect l="T12" t="T13" r="T14" b="T15"/>
                  <a:pathLst>
                    <a:path w="520" h="629">
                      <a:moveTo>
                        <a:pt x="0" y="621"/>
                      </a:moveTo>
                      <a:lnTo>
                        <a:pt x="9" y="629"/>
                      </a:lnTo>
                      <a:lnTo>
                        <a:pt x="520" y="0"/>
                      </a:lnTo>
                      <a:lnTo>
                        <a:pt x="0" y="621"/>
                      </a:lnTo>
                      <a:close/>
                    </a:path>
                  </a:pathLst>
                </a:custGeom>
                <a:solidFill>
                  <a:srgbClr val="000000"/>
                </a:solidFill>
                <a:ln w="9525">
                  <a:solidFill>
                    <a:schemeClr val="tx1"/>
                  </a:solidFill>
                  <a:round/>
                  <a:headEnd/>
                  <a:tailEnd/>
                </a:ln>
              </p:spPr>
              <p:txBody>
                <a:bodyPr/>
                <a:lstStyle/>
                <a:p>
                  <a:endParaRPr lang="en-US"/>
                </a:p>
              </p:txBody>
            </p:sp>
            <p:sp>
              <p:nvSpPr>
                <p:cNvPr id="43194" name="Freeform 1055"/>
                <p:cNvSpPr>
                  <a:spLocks/>
                </p:cNvSpPr>
                <p:nvPr/>
              </p:nvSpPr>
              <p:spPr bwMode="auto">
                <a:xfrm>
                  <a:off x="1563" y="2254"/>
                  <a:ext cx="87" cy="104"/>
                </a:xfrm>
                <a:custGeom>
                  <a:avLst/>
                  <a:gdLst>
                    <a:gd name="T0" fmla="*/ 0 w 521"/>
                    <a:gd name="T1" fmla="*/ 0 h 629"/>
                    <a:gd name="T2" fmla="*/ 0 w 521"/>
                    <a:gd name="T3" fmla="*/ 0 h 629"/>
                    <a:gd name="T4" fmla="*/ 0 w 521"/>
                    <a:gd name="T5" fmla="*/ 0 h 629"/>
                    <a:gd name="T6" fmla="*/ 0 w 521"/>
                    <a:gd name="T7" fmla="*/ 0 h 629"/>
                    <a:gd name="T8" fmla="*/ 0 60000 65536"/>
                    <a:gd name="T9" fmla="*/ 0 60000 65536"/>
                    <a:gd name="T10" fmla="*/ 0 60000 65536"/>
                    <a:gd name="T11" fmla="*/ 0 60000 65536"/>
                    <a:gd name="T12" fmla="*/ 0 w 521"/>
                    <a:gd name="T13" fmla="*/ 0 h 629"/>
                    <a:gd name="T14" fmla="*/ 521 w 521"/>
                    <a:gd name="T15" fmla="*/ 629 h 629"/>
                  </a:gdLst>
                  <a:ahLst/>
                  <a:cxnLst>
                    <a:cxn ang="T8">
                      <a:pos x="T0" y="T1"/>
                    </a:cxn>
                    <a:cxn ang="T9">
                      <a:pos x="T2" y="T3"/>
                    </a:cxn>
                    <a:cxn ang="T10">
                      <a:pos x="T4" y="T5"/>
                    </a:cxn>
                    <a:cxn ang="T11">
                      <a:pos x="T6" y="T7"/>
                    </a:cxn>
                  </a:cxnLst>
                  <a:rect l="T12" t="T13" r="T14" b="T15"/>
                  <a:pathLst>
                    <a:path w="521" h="629">
                      <a:moveTo>
                        <a:pt x="0" y="629"/>
                      </a:moveTo>
                      <a:lnTo>
                        <a:pt x="511" y="0"/>
                      </a:lnTo>
                      <a:lnTo>
                        <a:pt x="521" y="8"/>
                      </a:lnTo>
                      <a:lnTo>
                        <a:pt x="0" y="629"/>
                      </a:lnTo>
                      <a:close/>
                    </a:path>
                  </a:pathLst>
                </a:custGeom>
                <a:solidFill>
                  <a:srgbClr val="000000"/>
                </a:solidFill>
                <a:ln w="9525">
                  <a:solidFill>
                    <a:schemeClr val="tx1"/>
                  </a:solidFill>
                  <a:round/>
                  <a:headEnd/>
                  <a:tailEnd/>
                </a:ln>
              </p:spPr>
              <p:txBody>
                <a:bodyPr/>
                <a:lstStyle/>
                <a:p>
                  <a:endParaRPr lang="en-US"/>
                </a:p>
              </p:txBody>
            </p:sp>
            <p:sp>
              <p:nvSpPr>
                <p:cNvPr id="43195" name="Freeform 1056"/>
                <p:cNvSpPr>
                  <a:spLocks/>
                </p:cNvSpPr>
                <p:nvPr/>
              </p:nvSpPr>
              <p:spPr bwMode="auto">
                <a:xfrm>
                  <a:off x="1561" y="2254"/>
                  <a:ext cx="89" cy="104"/>
                </a:xfrm>
                <a:custGeom>
                  <a:avLst/>
                  <a:gdLst>
                    <a:gd name="T0" fmla="*/ 0 w 530"/>
                    <a:gd name="T1" fmla="*/ 0 h 629"/>
                    <a:gd name="T2" fmla="*/ 0 w 530"/>
                    <a:gd name="T3" fmla="*/ 0 h 629"/>
                    <a:gd name="T4" fmla="*/ 0 w 530"/>
                    <a:gd name="T5" fmla="*/ 0 h 629"/>
                    <a:gd name="T6" fmla="*/ 0 w 530"/>
                    <a:gd name="T7" fmla="*/ 0 h 629"/>
                    <a:gd name="T8" fmla="*/ 0 w 530"/>
                    <a:gd name="T9" fmla="*/ 0 h 629"/>
                    <a:gd name="T10" fmla="*/ 0 60000 65536"/>
                    <a:gd name="T11" fmla="*/ 0 60000 65536"/>
                    <a:gd name="T12" fmla="*/ 0 60000 65536"/>
                    <a:gd name="T13" fmla="*/ 0 60000 65536"/>
                    <a:gd name="T14" fmla="*/ 0 60000 65536"/>
                    <a:gd name="T15" fmla="*/ 0 w 530"/>
                    <a:gd name="T16" fmla="*/ 0 h 629"/>
                    <a:gd name="T17" fmla="*/ 530 w 530"/>
                    <a:gd name="T18" fmla="*/ 629 h 629"/>
                  </a:gdLst>
                  <a:ahLst/>
                  <a:cxnLst>
                    <a:cxn ang="T10">
                      <a:pos x="T0" y="T1"/>
                    </a:cxn>
                    <a:cxn ang="T11">
                      <a:pos x="T2" y="T3"/>
                    </a:cxn>
                    <a:cxn ang="T12">
                      <a:pos x="T4" y="T5"/>
                    </a:cxn>
                    <a:cxn ang="T13">
                      <a:pos x="T6" y="T7"/>
                    </a:cxn>
                    <a:cxn ang="T14">
                      <a:pos x="T8" y="T9"/>
                    </a:cxn>
                  </a:cxnLst>
                  <a:rect l="T15" t="T16" r="T17" b="T18"/>
                  <a:pathLst>
                    <a:path w="530" h="629">
                      <a:moveTo>
                        <a:pt x="0" y="621"/>
                      </a:moveTo>
                      <a:lnTo>
                        <a:pt x="9" y="629"/>
                      </a:lnTo>
                      <a:lnTo>
                        <a:pt x="530" y="8"/>
                      </a:lnTo>
                      <a:lnTo>
                        <a:pt x="520" y="0"/>
                      </a:lnTo>
                      <a:lnTo>
                        <a:pt x="0" y="6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6" name="Freeform 1057"/>
                <p:cNvSpPr>
                  <a:spLocks/>
                </p:cNvSpPr>
                <p:nvPr/>
              </p:nvSpPr>
              <p:spPr bwMode="auto">
                <a:xfrm>
                  <a:off x="1611" y="2295"/>
                  <a:ext cx="87" cy="105"/>
                </a:xfrm>
                <a:custGeom>
                  <a:avLst/>
                  <a:gdLst>
                    <a:gd name="T0" fmla="*/ 0 w 521"/>
                    <a:gd name="T1" fmla="*/ 0 h 629"/>
                    <a:gd name="T2" fmla="*/ 0 w 521"/>
                    <a:gd name="T3" fmla="*/ 0 h 629"/>
                    <a:gd name="T4" fmla="*/ 0 w 521"/>
                    <a:gd name="T5" fmla="*/ 0 h 629"/>
                    <a:gd name="T6" fmla="*/ 0 w 521"/>
                    <a:gd name="T7" fmla="*/ 0 h 629"/>
                    <a:gd name="T8" fmla="*/ 0 60000 65536"/>
                    <a:gd name="T9" fmla="*/ 0 60000 65536"/>
                    <a:gd name="T10" fmla="*/ 0 60000 65536"/>
                    <a:gd name="T11" fmla="*/ 0 60000 65536"/>
                    <a:gd name="T12" fmla="*/ 0 w 521"/>
                    <a:gd name="T13" fmla="*/ 0 h 629"/>
                    <a:gd name="T14" fmla="*/ 521 w 521"/>
                    <a:gd name="T15" fmla="*/ 629 h 629"/>
                  </a:gdLst>
                  <a:ahLst/>
                  <a:cxnLst>
                    <a:cxn ang="T8">
                      <a:pos x="T0" y="T1"/>
                    </a:cxn>
                    <a:cxn ang="T9">
                      <a:pos x="T2" y="T3"/>
                    </a:cxn>
                    <a:cxn ang="T10">
                      <a:pos x="T4" y="T5"/>
                    </a:cxn>
                    <a:cxn ang="T11">
                      <a:pos x="T6" y="T7"/>
                    </a:cxn>
                  </a:cxnLst>
                  <a:rect l="T12" t="T13" r="T14" b="T15"/>
                  <a:pathLst>
                    <a:path w="521" h="629">
                      <a:moveTo>
                        <a:pt x="0" y="621"/>
                      </a:moveTo>
                      <a:lnTo>
                        <a:pt x="10" y="629"/>
                      </a:lnTo>
                      <a:lnTo>
                        <a:pt x="521" y="0"/>
                      </a:lnTo>
                      <a:lnTo>
                        <a:pt x="0" y="6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97" name="Freeform 1058"/>
                <p:cNvSpPr>
                  <a:spLocks/>
                </p:cNvSpPr>
                <p:nvPr/>
              </p:nvSpPr>
              <p:spPr bwMode="auto">
                <a:xfrm>
                  <a:off x="1612" y="2295"/>
                  <a:ext cx="87" cy="105"/>
                </a:xfrm>
                <a:custGeom>
                  <a:avLst/>
                  <a:gdLst>
                    <a:gd name="T0" fmla="*/ 0 w 521"/>
                    <a:gd name="T1" fmla="*/ 0 h 629"/>
                    <a:gd name="T2" fmla="*/ 0 w 521"/>
                    <a:gd name="T3" fmla="*/ 0 h 629"/>
                    <a:gd name="T4" fmla="*/ 0 w 521"/>
                    <a:gd name="T5" fmla="*/ 0 h 629"/>
                    <a:gd name="T6" fmla="*/ 0 w 521"/>
                    <a:gd name="T7" fmla="*/ 0 h 629"/>
                    <a:gd name="T8" fmla="*/ 0 60000 65536"/>
                    <a:gd name="T9" fmla="*/ 0 60000 65536"/>
                    <a:gd name="T10" fmla="*/ 0 60000 65536"/>
                    <a:gd name="T11" fmla="*/ 0 60000 65536"/>
                    <a:gd name="T12" fmla="*/ 0 w 521"/>
                    <a:gd name="T13" fmla="*/ 0 h 629"/>
                    <a:gd name="T14" fmla="*/ 521 w 521"/>
                    <a:gd name="T15" fmla="*/ 629 h 629"/>
                  </a:gdLst>
                  <a:ahLst/>
                  <a:cxnLst>
                    <a:cxn ang="T8">
                      <a:pos x="T0" y="T1"/>
                    </a:cxn>
                    <a:cxn ang="T9">
                      <a:pos x="T2" y="T3"/>
                    </a:cxn>
                    <a:cxn ang="T10">
                      <a:pos x="T4" y="T5"/>
                    </a:cxn>
                    <a:cxn ang="T11">
                      <a:pos x="T6" y="T7"/>
                    </a:cxn>
                  </a:cxnLst>
                  <a:rect l="T12" t="T13" r="T14" b="T15"/>
                  <a:pathLst>
                    <a:path w="521" h="629">
                      <a:moveTo>
                        <a:pt x="0" y="629"/>
                      </a:moveTo>
                      <a:lnTo>
                        <a:pt x="511" y="0"/>
                      </a:lnTo>
                      <a:lnTo>
                        <a:pt x="521" y="8"/>
                      </a:lnTo>
                      <a:lnTo>
                        <a:pt x="0" y="6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98" name="Freeform 1059"/>
                <p:cNvSpPr>
                  <a:spLocks/>
                </p:cNvSpPr>
                <p:nvPr/>
              </p:nvSpPr>
              <p:spPr bwMode="auto">
                <a:xfrm>
                  <a:off x="1611" y="2295"/>
                  <a:ext cx="88" cy="105"/>
                </a:xfrm>
                <a:custGeom>
                  <a:avLst/>
                  <a:gdLst>
                    <a:gd name="T0" fmla="*/ 0 w 531"/>
                    <a:gd name="T1" fmla="*/ 0 h 629"/>
                    <a:gd name="T2" fmla="*/ 0 w 531"/>
                    <a:gd name="T3" fmla="*/ 0 h 629"/>
                    <a:gd name="T4" fmla="*/ 0 w 531"/>
                    <a:gd name="T5" fmla="*/ 0 h 629"/>
                    <a:gd name="T6" fmla="*/ 0 w 531"/>
                    <a:gd name="T7" fmla="*/ 0 h 629"/>
                    <a:gd name="T8" fmla="*/ 0 w 531"/>
                    <a:gd name="T9" fmla="*/ 0 h 629"/>
                    <a:gd name="T10" fmla="*/ 0 60000 65536"/>
                    <a:gd name="T11" fmla="*/ 0 60000 65536"/>
                    <a:gd name="T12" fmla="*/ 0 60000 65536"/>
                    <a:gd name="T13" fmla="*/ 0 60000 65536"/>
                    <a:gd name="T14" fmla="*/ 0 60000 65536"/>
                    <a:gd name="T15" fmla="*/ 0 w 531"/>
                    <a:gd name="T16" fmla="*/ 0 h 629"/>
                    <a:gd name="T17" fmla="*/ 531 w 531"/>
                    <a:gd name="T18" fmla="*/ 629 h 629"/>
                  </a:gdLst>
                  <a:ahLst/>
                  <a:cxnLst>
                    <a:cxn ang="T10">
                      <a:pos x="T0" y="T1"/>
                    </a:cxn>
                    <a:cxn ang="T11">
                      <a:pos x="T2" y="T3"/>
                    </a:cxn>
                    <a:cxn ang="T12">
                      <a:pos x="T4" y="T5"/>
                    </a:cxn>
                    <a:cxn ang="T13">
                      <a:pos x="T6" y="T7"/>
                    </a:cxn>
                    <a:cxn ang="T14">
                      <a:pos x="T8" y="T9"/>
                    </a:cxn>
                  </a:cxnLst>
                  <a:rect l="T15" t="T16" r="T17" b="T18"/>
                  <a:pathLst>
                    <a:path w="531" h="629">
                      <a:moveTo>
                        <a:pt x="0" y="621"/>
                      </a:moveTo>
                      <a:lnTo>
                        <a:pt x="10" y="629"/>
                      </a:lnTo>
                      <a:lnTo>
                        <a:pt x="531" y="8"/>
                      </a:lnTo>
                      <a:lnTo>
                        <a:pt x="521" y="0"/>
                      </a:lnTo>
                      <a:lnTo>
                        <a:pt x="0" y="6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9" name="Freeform 1060"/>
                <p:cNvSpPr>
                  <a:spLocks/>
                </p:cNvSpPr>
                <p:nvPr/>
              </p:nvSpPr>
              <p:spPr bwMode="auto">
                <a:xfrm>
                  <a:off x="1540" y="2358"/>
                  <a:ext cx="42" cy="26"/>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34" y="0"/>
                      </a:moveTo>
                      <a:lnTo>
                        <a:pt x="250" y="18"/>
                      </a:lnTo>
                      <a:lnTo>
                        <a:pt x="0" y="159"/>
                      </a:lnTo>
                      <a:lnTo>
                        <a:pt x="134" y="0"/>
                      </a:lnTo>
                      <a:close/>
                    </a:path>
                  </a:pathLst>
                </a:custGeom>
                <a:solidFill>
                  <a:srgbClr val="000000"/>
                </a:solidFill>
                <a:ln w="9525">
                  <a:solidFill>
                    <a:schemeClr val="tx1"/>
                  </a:solidFill>
                  <a:round/>
                  <a:headEnd/>
                  <a:tailEnd/>
                </a:ln>
              </p:spPr>
              <p:txBody>
                <a:bodyPr/>
                <a:lstStyle/>
                <a:p>
                  <a:endParaRPr lang="en-US"/>
                </a:p>
              </p:txBody>
            </p:sp>
            <p:sp>
              <p:nvSpPr>
                <p:cNvPr id="43200" name="Freeform 1061"/>
                <p:cNvSpPr>
                  <a:spLocks/>
                </p:cNvSpPr>
                <p:nvPr/>
              </p:nvSpPr>
              <p:spPr bwMode="auto">
                <a:xfrm>
                  <a:off x="1540" y="2358"/>
                  <a:ext cx="42" cy="26"/>
                </a:xfrm>
                <a:custGeom>
                  <a:avLst/>
                  <a:gdLst>
                    <a:gd name="T0" fmla="*/ 0 w 250"/>
                    <a:gd name="T1" fmla="*/ 0 h 159"/>
                    <a:gd name="T2" fmla="*/ 0 w 250"/>
                    <a:gd name="T3" fmla="*/ 0 h 159"/>
                    <a:gd name="T4" fmla="*/ 0 w 250"/>
                    <a:gd name="T5" fmla="*/ 0 h 159"/>
                    <a:gd name="T6" fmla="*/ 0 w 250"/>
                    <a:gd name="T7" fmla="*/ 0 h 159"/>
                    <a:gd name="T8" fmla="*/ 0 60000 65536"/>
                    <a:gd name="T9" fmla="*/ 0 60000 65536"/>
                    <a:gd name="T10" fmla="*/ 0 60000 65536"/>
                    <a:gd name="T11" fmla="*/ 0 60000 65536"/>
                    <a:gd name="T12" fmla="*/ 0 w 250"/>
                    <a:gd name="T13" fmla="*/ 0 h 159"/>
                    <a:gd name="T14" fmla="*/ 250 w 250"/>
                    <a:gd name="T15" fmla="*/ 159 h 159"/>
                  </a:gdLst>
                  <a:ahLst/>
                  <a:cxnLst>
                    <a:cxn ang="T8">
                      <a:pos x="T0" y="T1"/>
                    </a:cxn>
                    <a:cxn ang="T9">
                      <a:pos x="T2" y="T3"/>
                    </a:cxn>
                    <a:cxn ang="T10">
                      <a:pos x="T4" y="T5"/>
                    </a:cxn>
                    <a:cxn ang="T11">
                      <a:pos x="T6" y="T7"/>
                    </a:cxn>
                  </a:cxnLst>
                  <a:rect l="T12" t="T13" r="T14" b="T15"/>
                  <a:pathLst>
                    <a:path w="250" h="159">
                      <a:moveTo>
                        <a:pt x="134" y="0"/>
                      </a:moveTo>
                      <a:lnTo>
                        <a:pt x="250" y="18"/>
                      </a:lnTo>
                      <a:lnTo>
                        <a:pt x="0" y="159"/>
                      </a:lnTo>
                      <a:lnTo>
                        <a:pt x="13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01" name="Freeform 1062"/>
                <p:cNvSpPr>
                  <a:spLocks/>
                </p:cNvSpPr>
                <p:nvPr/>
              </p:nvSpPr>
              <p:spPr bwMode="auto">
                <a:xfrm>
                  <a:off x="1540" y="2339"/>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134" y="112"/>
                      </a:moveTo>
                      <a:lnTo>
                        <a:pt x="96" y="0"/>
                      </a:lnTo>
                      <a:lnTo>
                        <a:pt x="0" y="271"/>
                      </a:lnTo>
                      <a:lnTo>
                        <a:pt x="134" y="112"/>
                      </a:lnTo>
                      <a:close/>
                    </a:path>
                  </a:pathLst>
                </a:custGeom>
                <a:solidFill>
                  <a:srgbClr val="000000"/>
                </a:solidFill>
                <a:ln w="9525">
                  <a:solidFill>
                    <a:schemeClr val="tx1"/>
                  </a:solidFill>
                  <a:round/>
                  <a:headEnd/>
                  <a:tailEnd/>
                </a:ln>
              </p:spPr>
              <p:txBody>
                <a:bodyPr/>
                <a:lstStyle/>
                <a:p>
                  <a:endParaRPr lang="en-US"/>
                </a:p>
              </p:txBody>
            </p:sp>
            <p:sp>
              <p:nvSpPr>
                <p:cNvPr id="43202" name="Freeform 1063"/>
                <p:cNvSpPr>
                  <a:spLocks/>
                </p:cNvSpPr>
                <p:nvPr/>
              </p:nvSpPr>
              <p:spPr bwMode="auto">
                <a:xfrm>
                  <a:off x="1540" y="2339"/>
                  <a:ext cx="22" cy="45"/>
                </a:xfrm>
                <a:custGeom>
                  <a:avLst/>
                  <a:gdLst>
                    <a:gd name="T0" fmla="*/ 0 w 134"/>
                    <a:gd name="T1" fmla="*/ 0 h 271"/>
                    <a:gd name="T2" fmla="*/ 0 w 134"/>
                    <a:gd name="T3" fmla="*/ 0 h 271"/>
                    <a:gd name="T4" fmla="*/ 0 w 134"/>
                    <a:gd name="T5" fmla="*/ 0 h 271"/>
                    <a:gd name="T6" fmla="*/ 0 w 134"/>
                    <a:gd name="T7" fmla="*/ 0 h 271"/>
                    <a:gd name="T8" fmla="*/ 0 60000 65536"/>
                    <a:gd name="T9" fmla="*/ 0 60000 65536"/>
                    <a:gd name="T10" fmla="*/ 0 60000 65536"/>
                    <a:gd name="T11" fmla="*/ 0 60000 65536"/>
                    <a:gd name="T12" fmla="*/ 0 w 134"/>
                    <a:gd name="T13" fmla="*/ 0 h 271"/>
                    <a:gd name="T14" fmla="*/ 134 w 134"/>
                    <a:gd name="T15" fmla="*/ 271 h 271"/>
                  </a:gdLst>
                  <a:ahLst/>
                  <a:cxnLst>
                    <a:cxn ang="T8">
                      <a:pos x="T0" y="T1"/>
                    </a:cxn>
                    <a:cxn ang="T9">
                      <a:pos x="T2" y="T3"/>
                    </a:cxn>
                    <a:cxn ang="T10">
                      <a:pos x="T4" y="T5"/>
                    </a:cxn>
                    <a:cxn ang="T11">
                      <a:pos x="T6" y="T7"/>
                    </a:cxn>
                  </a:cxnLst>
                  <a:rect l="T12" t="T13" r="T14" b="T15"/>
                  <a:pathLst>
                    <a:path w="134" h="271">
                      <a:moveTo>
                        <a:pt x="134" y="112"/>
                      </a:moveTo>
                      <a:lnTo>
                        <a:pt x="96" y="0"/>
                      </a:lnTo>
                      <a:lnTo>
                        <a:pt x="0" y="271"/>
                      </a:lnTo>
                      <a:lnTo>
                        <a:pt x="134"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03" name="Freeform 1064"/>
                <p:cNvSpPr>
                  <a:spLocks/>
                </p:cNvSpPr>
                <p:nvPr/>
              </p:nvSpPr>
              <p:spPr bwMode="auto">
                <a:xfrm>
                  <a:off x="1491" y="2298"/>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133" y="112"/>
                      </a:moveTo>
                      <a:lnTo>
                        <a:pt x="95" y="0"/>
                      </a:lnTo>
                      <a:lnTo>
                        <a:pt x="0" y="270"/>
                      </a:lnTo>
                      <a:lnTo>
                        <a:pt x="133" y="112"/>
                      </a:lnTo>
                      <a:close/>
                    </a:path>
                  </a:pathLst>
                </a:custGeom>
                <a:solidFill>
                  <a:srgbClr val="000000"/>
                </a:solidFill>
                <a:ln w="9525">
                  <a:solidFill>
                    <a:schemeClr val="tx1"/>
                  </a:solidFill>
                  <a:round/>
                  <a:headEnd/>
                  <a:tailEnd/>
                </a:ln>
              </p:spPr>
              <p:txBody>
                <a:bodyPr/>
                <a:lstStyle/>
                <a:p>
                  <a:endParaRPr lang="en-US"/>
                </a:p>
              </p:txBody>
            </p:sp>
            <p:sp>
              <p:nvSpPr>
                <p:cNvPr id="43204" name="Freeform 1065"/>
                <p:cNvSpPr>
                  <a:spLocks/>
                </p:cNvSpPr>
                <p:nvPr/>
              </p:nvSpPr>
              <p:spPr bwMode="auto">
                <a:xfrm>
                  <a:off x="1491" y="2298"/>
                  <a:ext cx="22" cy="45"/>
                </a:xfrm>
                <a:custGeom>
                  <a:avLst/>
                  <a:gdLst>
                    <a:gd name="T0" fmla="*/ 0 w 133"/>
                    <a:gd name="T1" fmla="*/ 0 h 270"/>
                    <a:gd name="T2" fmla="*/ 0 w 133"/>
                    <a:gd name="T3" fmla="*/ 0 h 270"/>
                    <a:gd name="T4" fmla="*/ 0 w 133"/>
                    <a:gd name="T5" fmla="*/ 0 h 270"/>
                    <a:gd name="T6" fmla="*/ 0 w 133"/>
                    <a:gd name="T7" fmla="*/ 0 h 270"/>
                    <a:gd name="T8" fmla="*/ 0 60000 65536"/>
                    <a:gd name="T9" fmla="*/ 0 60000 65536"/>
                    <a:gd name="T10" fmla="*/ 0 60000 65536"/>
                    <a:gd name="T11" fmla="*/ 0 60000 65536"/>
                    <a:gd name="T12" fmla="*/ 0 w 133"/>
                    <a:gd name="T13" fmla="*/ 0 h 270"/>
                    <a:gd name="T14" fmla="*/ 133 w 133"/>
                    <a:gd name="T15" fmla="*/ 270 h 270"/>
                  </a:gdLst>
                  <a:ahLst/>
                  <a:cxnLst>
                    <a:cxn ang="T8">
                      <a:pos x="T0" y="T1"/>
                    </a:cxn>
                    <a:cxn ang="T9">
                      <a:pos x="T2" y="T3"/>
                    </a:cxn>
                    <a:cxn ang="T10">
                      <a:pos x="T4" y="T5"/>
                    </a:cxn>
                    <a:cxn ang="T11">
                      <a:pos x="T6" y="T7"/>
                    </a:cxn>
                  </a:cxnLst>
                  <a:rect l="T12" t="T13" r="T14" b="T15"/>
                  <a:pathLst>
                    <a:path w="133" h="270">
                      <a:moveTo>
                        <a:pt x="133" y="112"/>
                      </a:moveTo>
                      <a:lnTo>
                        <a:pt x="95" y="0"/>
                      </a:lnTo>
                      <a:lnTo>
                        <a:pt x="0" y="270"/>
                      </a:lnTo>
                      <a:lnTo>
                        <a:pt x="133" y="11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05" name="Freeform 1066"/>
                <p:cNvSpPr>
                  <a:spLocks/>
                </p:cNvSpPr>
                <p:nvPr/>
              </p:nvSpPr>
              <p:spPr bwMode="auto">
                <a:xfrm>
                  <a:off x="1491" y="2316"/>
                  <a:ext cx="41" cy="27"/>
                </a:xfrm>
                <a:custGeom>
                  <a:avLst/>
                  <a:gdLst>
                    <a:gd name="T0" fmla="*/ 0 w 250"/>
                    <a:gd name="T1" fmla="*/ 0 h 158"/>
                    <a:gd name="T2" fmla="*/ 0 w 250"/>
                    <a:gd name="T3" fmla="*/ 0 h 158"/>
                    <a:gd name="T4" fmla="*/ 0 w 250"/>
                    <a:gd name="T5" fmla="*/ 0 h 158"/>
                    <a:gd name="T6" fmla="*/ 0 w 250"/>
                    <a:gd name="T7" fmla="*/ 0 h 158"/>
                    <a:gd name="T8" fmla="*/ 0 60000 65536"/>
                    <a:gd name="T9" fmla="*/ 0 60000 65536"/>
                    <a:gd name="T10" fmla="*/ 0 60000 65536"/>
                    <a:gd name="T11" fmla="*/ 0 60000 65536"/>
                    <a:gd name="T12" fmla="*/ 0 w 250"/>
                    <a:gd name="T13" fmla="*/ 0 h 158"/>
                    <a:gd name="T14" fmla="*/ 250 w 250"/>
                    <a:gd name="T15" fmla="*/ 158 h 158"/>
                  </a:gdLst>
                  <a:ahLst/>
                  <a:cxnLst>
                    <a:cxn ang="T8">
                      <a:pos x="T0" y="T1"/>
                    </a:cxn>
                    <a:cxn ang="T9">
                      <a:pos x="T2" y="T3"/>
                    </a:cxn>
                    <a:cxn ang="T10">
                      <a:pos x="T4" y="T5"/>
                    </a:cxn>
                    <a:cxn ang="T11">
                      <a:pos x="T6" y="T7"/>
                    </a:cxn>
                  </a:cxnLst>
                  <a:rect l="T12" t="T13" r="T14" b="T15"/>
                  <a:pathLst>
                    <a:path w="250" h="158">
                      <a:moveTo>
                        <a:pt x="133" y="0"/>
                      </a:moveTo>
                      <a:lnTo>
                        <a:pt x="250" y="17"/>
                      </a:lnTo>
                      <a:lnTo>
                        <a:pt x="0" y="158"/>
                      </a:lnTo>
                      <a:lnTo>
                        <a:pt x="133" y="0"/>
                      </a:lnTo>
                      <a:close/>
                    </a:path>
                  </a:pathLst>
                </a:custGeom>
                <a:solidFill>
                  <a:srgbClr val="000000"/>
                </a:solidFill>
                <a:ln w="9525">
                  <a:solidFill>
                    <a:schemeClr val="tx1"/>
                  </a:solidFill>
                  <a:round/>
                  <a:headEnd/>
                  <a:tailEnd/>
                </a:ln>
              </p:spPr>
              <p:txBody>
                <a:bodyPr/>
                <a:lstStyle/>
                <a:p>
                  <a:endParaRPr lang="en-US"/>
                </a:p>
              </p:txBody>
            </p:sp>
            <p:sp>
              <p:nvSpPr>
                <p:cNvPr id="43206" name="Freeform 1067"/>
                <p:cNvSpPr>
                  <a:spLocks/>
                </p:cNvSpPr>
                <p:nvPr/>
              </p:nvSpPr>
              <p:spPr bwMode="auto">
                <a:xfrm>
                  <a:off x="1491" y="2316"/>
                  <a:ext cx="41" cy="27"/>
                </a:xfrm>
                <a:custGeom>
                  <a:avLst/>
                  <a:gdLst>
                    <a:gd name="T0" fmla="*/ 0 w 250"/>
                    <a:gd name="T1" fmla="*/ 0 h 158"/>
                    <a:gd name="T2" fmla="*/ 0 w 250"/>
                    <a:gd name="T3" fmla="*/ 0 h 158"/>
                    <a:gd name="T4" fmla="*/ 0 w 250"/>
                    <a:gd name="T5" fmla="*/ 0 h 158"/>
                    <a:gd name="T6" fmla="*/ 0 w 250"/>
                    <a:gd name="T7" fmla="*/ 0 h 158"/>
                    <a:gd name="T8" fmla="*/ 0 60000 65536"/>
                    <a:gd name="T9" fmla="*/ 0 60000 65536"/>
                    <a:gd name="T10" fmla="*/ 0 60000 65536"/>
                    <a:gd name="T11" fmla="*/ 0 60000 65536"/>
                    <a:gd name="T12" fmla="*/ 0 w 250"/>
                    <a:gd name="T13" fmla="*/ 0 h 158"/>
                    <a:gd name="T14" fmla="*/ 250 w 250"/>
                    <a:gd name="T15" fmla="*/ 158 h 158"/>
                  </a:gdLst>
                  <a:ahLst/>
                  <a:cxnLst>
                    <a:cxn ang="T8">
                      <a:pos x="T0" y="T1"/>
                    </a:cxn>
                    <a:cxn ang="T9">
                      <a:pos x="T2" y="T3"/>
                    </a:cxn>
                    <a:cxn ang="T10">
                      <a:pos x="T4" y="T5"/>
                    </a:cxn>
                    <a:cxn ang="T11">
                      <a:pos x="T6" y="T7"/>
                    </a:cxn>
                  </a:cxnLst>
                  <a:rect l="T12" t="T13" r="T14" b="T15"/>
                  <a:pathLst>
                    <a:path w="250" h="158">
                      <a:moveTo>
                        <a:pt x="133" y="0"/>
                      </a:moveTo>
                      <a:lnTo>
                        <a:pt x="250" y="17"/>
                      </a:lnTo>
                      <a:lnTo>
                        <a:pt x="0" y="158"/>
                      </a:lnTo>
                      <a:lnTo>
                        <a:pt x="1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nvGrpSpPr>
          <p:cNvPr id="26" name="Group 1072"/>
          <p:cNvGrpSpPr>
            <a:grpSpLocks/>
          </p:cNvGrpSpPr>
          <p:nvPr/>
        </p:nvGrpSpPr>
        <p:grpSpPr bwMode="auto">
          <a:xfrm rot="2393507">
            <a:off x="2212975" y="3101429"/>
            <a:ext cx="730250" cy="579438"/>
            <a:chOff x="896" y="1756"/>
            <a:chExt cx="460" cy="365"/>
          </a:xfrm>
        </p:grpSpPr>
        <p:sp>
          <p:nvSpPr>
            <p:cNvPr id="43110" name="AutoShape 1073"/>
            <p:cNvSpPr>
              <a:spLocks noChangeArrowheads="1"/>
            </p:cNvSpPr>
            <p:nvPr/>
          </p:nvSpPr>
          <p:spPr bwMode="auto">
            <a:xfrm rot="-5311125">
              <a:off x="980" y="1728"/>
              <a:ext cx="258" cy="314"/>
            </a:xfrm>
            <a:prstGeom prst="rtTriangle">
              <a:avLst/>
            </a:prstGeom>
            <a:gradFill rotWithShape="1">
              <a:gsLst>
                <a:gs pos="0">
                  <a:srgbClr val="808080"/>
                </a:gs>
                <a:gs pos="100000">
                  <a:srgbClr val="CECECE"/>
                </a:gs>
              </a:gsLst>
              <a:lin ang="27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111" name="Freeform 1074"/>
            <p:cNvSpPr>
              <a:spLocks/>
            </p:cNvSpPr>
            <p:nvPr/>
          </p:nvSpPr>
          <p:spPr bwMode="auto">
            <a:xfrm rot="-2380866">
              <a:off x="896" y="1878"/>
              <a:ext cx="421" cy="6"/>
            </a:xfrm>
            <a:custGeom>
              <a:avLst/>
              <a:gdLst>
                <a:gd name="T0" fmla="*/ 0 w 2523"/>
                <a:gd name="T1" fmla="*/ 0 h 33"/>
                <a:gd name="T2" fmla="*/ 0 w 2523"/>
                <a:gd name="T3" fmla="*/ 0 h 33"/>
                <a:gd name="T4" fmla="*/ 0 w 2523"/>
                <a:gd name="T5" fmla="*/ 0 h 33"/>
                <a:gd name="T6" fmla="*/ 0 w 2523"/>
                <a:gd name="T7" fmla="*/ 0 h 33"/>
                <a:gd name="T8" fmla="*/ 0 60000 65536"/>
                <a:gd name="T9" fmla="*/ 0 60000 65536"/>
                <a:gd name="T10" fmla="*/ 0 60000 65536"/>
                <a:gd name="T11" fmla="*/ 0 60000 65536"/>
                <a:gd name="T12" fmla="*/ 0 w 2523"/>
                <a:gd name="T13" fmla="*/ 0 h 33"/>
                <a:gd name="T14" fmla="*/ 2523 w 2523"/>
                <a:gd name="T15" fmla="*/ 33 h 33"/>
              </a:gdLst>
              <a:ahLst/>
              <a:cxnLst>
                <a:cxn ang="T8">
                  <a:pos x="T0" y="T1"/>
                </a:cxn>
                <a:cxn ang="T9">
                  <a:pos x="T2" y="T3"/>
                </a:cxn>
                <a:cxn ang="T10">
                  <a:pos x="T4" y="T5"/>
                </a:cxn>
                <a:cxn ang="T11">
                  <a:pos x="T6" y="T7"/>
                </a:cxn>
              </a:cxnLst>
              <a:rect l="T12" t="T13" r="T14" b="T15"/>
              <a:pathLst>
                <a:path w="2523" h="33">
                  <a:moveTo>
                    <a:pt x="2523" y="33"/>
                  </a:moveTo>
                  <a:lnTo>
                    <a:pt x="2523" y="0"/>
                  </a:lnTo>
                  <a:lnTo>
                    <a:pt x="0" y="33"/>
                  </a:lnTo>
                  <a:lnTo>
                    <a:pt x="252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2" name="Freeform 1075"/>
            <p:cNvSpPr>
              <a:spLocks/>
            </p:cNvSpPr>
            <p:nvPr/>
          </p:nvSpPr>
          <p:spPr bwMode="auto">
            <a:xfrm rot="-2380866">
              <a:off x="896" y="1878"/>
              <a:ext cx="421" cy="6"/>
            </a:xfrm>
            <a:custGeom>
              <a:avLst/>
              <a:gdLst>
                <a:gd name="T0" fmla="*/ 0 w 2523"/>
                <a:gd name="T1" fmla="*/ 0 h 33"/>
                <a:gd name="T2" fmla="*/ 0 w 2523"/>
                <a:gd name="T3" fmla="*/ 0 h 33"/>
                <a:gd name="T4" fmla="*/ 0 w 2523"/>
                <a:gd name="T5" fmla="*/ 0 h 33"/>
                <a:gd name="T6" fmla="*/ 0 w 2523"/>
                <a:gd name="T7" fmla="*/ 0 h 33"/>
                <a:gd name="T8" fmla="*/ 0 60000 65536"/>
                <a:gd name="T9" fmla="*/ 0 60000 65536"/>
                <a:gd name="T10" fmla="*/ 0 60000 65536"/>
                <a:gd name="T11" fmla="*/ 0 60000 65536"/>
                <a:gd name="T12" fmla="*/ 0 w 2523"/>
                <a:gd name="T13" fmla="*/ 0 h 33"/>
                <a:gd name="T14" fmla="*/ 2523 w 2523"/>
                <a:gd name="T15" fmla="*/ 33 h 33"/>
              </a:gdLst>
              <a:ahLst/>
              <a:cxnLst>
                <a:cxn ang="T8">
                  <a:pos x="T0" y="T1"/>
                </a:cxn>
                <a:cxn ang="T9">
                  <a:pos x="T2" y="T3"/>
                </a:cxn>
                <a:cxn ang="T10">
                  <a:pos x="T4" y="T5"/>
                </a:cxn>
                <a:cxn ang="T11">
                  <a:pos x="T6" y="T7"/>
                </a:cxn>
              </a:cxnLst>
              <a:rect l="T12" t="T13" r="T14" b="T15"/>
              <a:pathLst>
                <a:path w="2523" h="33">
                  <a:moveTo>
                    <a:pt x="2523" y="0"/>
                  </a:moveTo>
                  <a:lnTo>
                    <a:pt x="0" y="33"/>
                  </a:lnTo>
                  <a:lnTo>
                    <a:pt x="0" y="0"/>
                  </a:lnTo>
                  <a:lnTo>
                    <a:pt x="25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3" name="Rectangle 1076"/>
            <p:cNvSpPr>
              <a:spLocks noChangeArrowheads="1"/>
            </p:cNvSpPr>
            <p:nvPr/>
          </p:nvSpPr>
          <p:spPr bwMode="auto">
            <a:xfrm rot="-2380866">
              <a:off x="896" y="1878"/>
              <a:ext cx="421" cy="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114" name="Freeform 1077"/>
            <p:cNvSpPr>
              <a:spLocks/>
            </p:cNvSpPr>
            <p:nvPr/>
          </p:nvSpPr>
          <p:spPr bwMode="auto">
            <a:xfrm rot="-2380866">
              <a:off x="1182" y="1777"/>
              <a:ext cx="174" cy="209"/>
            </a:xfrm>
            <a:custGeom>
              <a:avLst/>
              <a:gdLst>
                <a:gd name="T0" fmla="*/ 0 w 1042"/>
                <a:gd name="T1" fmla="*/ 0 h 1253"/>
                <a:gd name="T2" fmla="*/ 0 w 1042"/>
                <a:gd name="T3" fmla="*/ 0 h 1253"/>
                <a:gd name="T4" fmla="*/ 0 w 1042"/>
                <a:gd name="T5" fmla="*/ 0 h 1253"/>
                <a:gd name="T6" fmla="*/ 0 w 1042"/>
                <a:gd name="T7" fmla="*/ 0 h 1253"/>
                <a:gd name="T8" fmla="*/ 0 60000 65536"/>
                <a:gd name="T9" fmla="*/ 0 60000 65536"/>
                <a:gd name="T10" fmla="*/ 0 60000 65536"/>
                <a:gd name="T11" fmla="*/ 0 60000 65536"/>
                <a:gd name="T12" fmla="*/ 0 w 1042"/>
                <a:gd name="T13" fmla="*/ 0 h 1253"/>
                <a:gd name="T14" fmla="*/ 1042 w 1042"/>
                <a:gd name="T15" fmla="*/ 1253 h 1253"/>
              </a:gdLst>
              <a:ahLst/>
              <a:cxnLst>
                <a:cxn ang="T8">
                  <a:pos x="T0" y="T1"/>
                </a:cxn>
                <a:cxn ang="T9">
                  <a:pos x="T2" y="T3"/>
                </a:cxn>
                <a:cxn ang="T10">
                  <a:pos x="T4" y="T5"/>
                </a:cxn>
                <a:cxn ang="T11">
                  <a:pos x="T6" y="T7"/>
                </a:cxn>
              </a:cxnLst>
              <a:rect l="T12" t="T13" r="T14" b="T15"/>
              <a:pathLst>
                <a:path w="1042" h="1253">
                  <a:moveTo>
                    <a:pt x="1042" y="11"/>
                  </a:moveTo>
                  <a:lnTo>
                    <a:pt x="1030" y="0"/>
                  </a:lnTo>
                  <a:lnTo>
                    <a:pt x="0" y="1253"/>
                  </a:lnTo>
                  <a:lnTo>
                    <a:pt x="104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5" name="Freeform 1078"/>
            <p:cNvSpPr>
              <a:spLocks/>
            </p:cNvSpPr>
            <p:nvPr/>
          </p:nvSpPr>
          <p:spPr bwMode="auto">
            <a:xfrm rot="-2380866">
              <a:off x="1180" y="1778"/>
              <a:ext cx="174" cy="209"/>
            </a:xfrm>
            <a:custGeom>
              <a:avLst/>
              <a:gdLst>
                <a:gd name="T0" fmla="*/ 0 w 1043"/>
                <a:gd name="T1" fmla="*/ 0 h 1253"/>
                <a:gd name="T2" fmla="*/ 0 w 1043"/>
                <a:gd name="T3" fmla="*/ 0 h 1253"/>
                <a:gd name="T4" fmla="*/ 0 w 1043"/>
                <a:gd name="T5" fmla="*/ 0 h 1253"/>
                <a:gd name="T6" fmla="*/ 0 w 1043"/>
                <a:gd name="T7" fmla="*/ 0 h 1253"/>
                <a:gd name="T8" fmla="*/ 0 60000 65536"/>
                <a:gd name="T9" fmla="*/ 0 60000 65536"/>
                <a:gd name="T10" fmla="*/ 0 60000 65536"/>
                <a:gd name="T11" fmla="*/ 0 60000 65536"/>
                <a:gd name="T12" fmla="*/ 0 w 1043"/>
                <a:gd name="T13" fmla="*/ 0 h 1253"/>
                <a:gd name="T14" fmla="*/ 1043 w 1043"/>
                <a:gd name="T15" fmla="*/ 1253 h 1253"/>
              </a:gdLst>
              <a:ahLst/>
              <a:cxnLst>
                <a:cxn ang="T8">
                  <a:pos x="T0" y="T1"/>
                </a:cxn>
                <a:cxn ang="T9">
                  <a:pos x="T2" y="T3"/>
                </a:cxn>
                <a:cxn ang="T10">
                  <a:pos x="T4" y="T5"/>
                </a:cxn>
                <a:cxn ang="T11">
                  <a:pos x="T6" y="T7"/>
                </a:cxn>
              </a:cxnLst>
              <a:rect l="T12" t="T13" r="T14" b="T15"/>
              <a:pathLst>
                <a:path w="1043" h="1253">
                  <a:moveTo>
                    <a:pt x="1043" y="0"/>
                  </a:moveTo>
                  <a:lnTo>
                    <a:pt x="13" y="1253"/>
                  </a:lnTo>
                  <a:lnTo>
                    <a:pt x="0" y="1243"/>
                  </a:lnTo>
                  <a:lnTo>
                    <a:pt x="10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6" name="Freeform 1079"/>
            <p:cNvSpPr>
              <a:spLocks/>
            </p:cNvSpPr>
            <p:nvPr/>
          </p:nvSpPr>
          <p:spPr bwMode="auto">
            <a:xfrm rot="-2380866">
              <a:off x="1180" y="1777"/>
              <a:ext cx="176" cy="209"/>
            </a:xfrm>
            <a:custGeom>
              <a:avLst/>
              <a:gdLst>
                <a:gd name="T0" fmla="*/ 0 w 1055"/>
                <a:gd name="T1" fmla="*/ 0 h 1253"/>
                <a:gd name="T2" fmla="*/ 0 w 1055"/>
                <a:gd name="T3" fmla="*/ 0 h 1253"/>
                <a:gd name="T4" fmla="*/ 0 w 1055"/>
                <a:gd name="T5" fmla="*/ 0 h 1253"/>
                <a:gd name="T6" fmla="*/ 0 w 1055"/>
                <a:gd name="T7" fmla="*/ 0 h 1253"/>
                <a:gd name="T8" fmla="*/ 0 w 1055"/>
                <a:gd name="T9" fmla="*/ 0 h 1253"/>
                <a:gd name="T10" fmla="*/ 0 60000 65536"/>
                <a:gd name="T11" fmla="*/ 0 60000 65536"/>
                <a:gd name="T12" fmla="*/ 0 60000 65536"/>
                <a:gd name="T13" fmla="*/ 0 60000 65536"/>
                <a:gd name="T14" fmla="*/ 0 60000 65536"/>
                <a:gd name="T15" fmla="*/ 0 w 1055"/>
                <a:gd name="T16" fmla="*/ 0 h 1253"/>
                <a:gd name="T17" fmla="*/ 1055 w 1055"/>
                <a:gd name="T18" fmla="*/ 1253 h 1253"/>
              </a:gdLst>
              <a:ahLst/>
              <a:cxnLst>
                <a:cxn ang="T10">
                  <a:pos x="T0" y="T1"/>
                </a:cxn>
                <a:cxn ang="T11">
                  <a:pos x="T2" y="T3"/>
                </a:cxn>
                <a:cxn ang="T12">
                  <a:pos x="T4" y="T5"/>
                </a:cxn>
                <a:cxn ang="T13">
                  <a:pos x="T6" y="T7"/>
                </a:cxn>
                <a:cxn ang="T14">
                  <a:pos x="T8" y="T9"/>
                </a:cxn>
              </a:cxnLst>
              <a:rect l="T15" t="T16" r="T17" b="T18"/>
              <a:pathLst>
                <a:path w="1055" h="1253">
                  <a:moveTo>
                    <a:pt x="1055" y="11"/>
                  </a:moveTo>
                  <a:lnTo>
                    <a:pt x="1043" y="0"/>
                  </a:lnTo>
                  <a:lnTo>
                    <a:pt x="0" y="1243"/>
                  </a:lnTo>
                  <a:lnTo>
                    <a:pt x="13" y="1253"/>
                  </a:lnTo>
                  <a:lnTo>
                    <a:pt x="1055" y="1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17" name="Freeform 1080"/>
            <p:cNvSpPr>
              <a:spLocks/>
            </p:cNvSpPr>
            <p:nvPr/>
          </p:nvSpPr>
          <p:spPr bwMode="auto">
            <a:xfrm rot="-2380866">
              <a:off x="981" y="1912"/>
              <a:ext cx="249" cy="207"/>
            </a:xfrm>
            <a:custGeom>
              <a:avLst/>
              <a:gdLst>
                <a:gd name="T0" fmla="*/ 0 w 1491"/>
                <a:gd name="T1" fmla="*/ 0 h 1243"/>
                <a:gd name="T2" fmla="*/ 0 w 1491"/>
                <a:gd name="T3" fmla="*/ 0 h 1243"/>
                <a:gd name="T4" fmla="*/ 0 w 1491"/>
                <a:gd name="T5" fmla="*/ 0 h 1243"/>
                <a:gd name="T6" fmla="*/ 0 w 1491"/>
                <a:gd name="T7" fmla="*/ 0 h 1243"/>
                <a:gd name="T8" fmla="*/ 0 60000 65536"/>
                <a:gd name="T9" fmla="*/ 0 60000 65536"/>
                <a:gd name="T10" fmla="*/ 0 60000 65536"/>
                <a:gd name="T11" fmla="*/ 0 60000 65536"/>
                <a:gd name="T12" fmla="*/ 0 w 1491"/>
                <a:gd name="T13" fmla="*/ 0 h 1243"/>
                <a:gd name="T14" fmla="*/ 1491 w 1491"/>
                <a:gd name="T15" fmla="*/ 1243 h 1243"/>
              </a:gdLst>
              <a:ahLst/>
              <a:cxnLst>
                <a:cxn ang="T8">
                  <a:pos x="T0" y="T1"/>
                </a:cxn>
                <a:cxn ang="T9">
                  <a:pos x="T2" y="T3"/>
                </a:cxn>
                <a:cxn ang="T10">
                  <a:pos x="T4" y="T5"/>
                </a:cxn>
                <a:cxn ang="T11">
                  <a:pos x="T6" y="T7"/>
                </a:cxn>
              </a:cxnLst>
              <a:rect l="T12" t="T13" r="T14" b="T15"/>
              <a:pathLst>
                <a:path w="1491" h="1243">
                  <a:moveTo>
                    <a:pt x="11" y="0"/>
                  </a:moveTo>
                  <a:lnTo>
                    <a:pt x="0" y="13"/>
                  </a:lnTo>
                  <a:lnTo>
                    <a:pt x="1491" y="12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8" name="Freeform 1081"/>
            <p:cNvSpPr>
              <a:spLocks/>
            </p:cNvSpPr>
            <p:nvPr/>
          </p:nvSpPr>
          <p:spPr bwMode="auto">
            <a:xfrm rot="-2380866">
              <a:off x="982" y="1913"/>
              <a:ext cx="249" cy="207"/>
            </a:xfrm>
            <a:custGeom>
              <a:avLst/>
              <a:gdLst>
                <a:gd name="T0" fmla="*/ 0 w 1491"/>
                <a:gd name="T1" fmla="*/ 0 h 1242"/>
                <a:gd name="T2" fmla="*/ 0 w 1491"/>
                <a:gd name="T3" fmla="*/ 0 h 1242"/>
                <a:gd name="T4" fmla="*/ 0 w 1491"/>
                <a:gd name="T5" fmla="*/ 0 h 1242"/>
                <a:gd name="T6" fmla="*/ 0 w 1491"/>
                <a:gd name="T7" fmla="*/ 0 h 1242"/>
                <a:gd name="T8" fmla="*/ 0 60000 65536"/>
                <a:gd name="T9" fmla="*/ 0 60000 65536"/>
                <a:gd name="T10" fmla="*/ 0 60000 65536"/>
                <a:gd name="T11" fmla="*/ 0 60000 65536"/>
                <a:gd name="T12" fmla="*/ 0 w 1491"/>
                <a:gd name="T13" fmla="*/ 0 h 1242"/>
                <a:gd name="T14" fmla="*/ 1491 w 1491"/>
                <a:gd name="T15" fmla="*/ 1242 h 1242"/>
              </a:gdLst>
              <a:ahLst/>
              <a:cxnLst>
                <a:cxn ang="T8">
                  <a:pos x="T0" y="T1"/>
                </a:cxn>
                <a:cxn ang="T9">
                  <a:pos x="T2" y="T3"/>
                </a:cxn>
                <a:cxn ang="T10">
                  <a:pos x="T4" y="T5"/>
                </a:cxn>
                <a:cxn ang="T11">
                  <a:pos x="T6" y="T7"/>
                </a:cxn>
              </a:cxnLst>
              <a:rect l="T12" t="T13" r="T14" b="T15"/>
              <a:pathLst>
                <a:path w="1491" h="1242">
                  <a:moveTo>
                    <a:pt x="0" y="0"/>
                  </a:moveTo>
                  <a:lnTo>
                    <a:pt x="1491" y="1230"/>
                  </a:lnTo>
                  <a:lnTo>
                    <a:pt x="1480" y="124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9" name="Freeform 1082"/>
            <p:cNvSpPr>
              <a:spLocks/>
            </p:cNvSpPr>
            <p:nvPr/>
          </p:nvSpPr>
          <p:spPr bwMode="auto">
            <a:xfrm rot="-2380866">
              <a:off x="981" y="1912"/>
              <a:ext cx="249" cy="209"/>
            </a:xfrm>
            <a:custGeom>
              <a:avLst/>
              <a:gdLst>
                <a:gd name="T0" fmla="*/ 0 w 1491"/>
                <a:gd name="T1" fmla="*/ 0 h 1255"/>
                <a:gd name="T2" fmla="*/ 0 w 1491"/>
                <a:gd name="T3" fmla="*/ 0 h 1255"/>
                <a:gd name="T4" fmla="*/ 0 w 1491"/>
                <a:gd name="T5" fmla="*/ 0 h 1255"/>
                <a:gd name="T6" fmla="*/ 0 w 1491"/>
                <a:gd name="T7" fmla="*/ 0 h 1255"/>
                <a:gd name="T8" fmla="*/ 0 w 1491"/>
                <a:gd name="T9" fmla="*/ 0 h 1255"/>
                <a:gd name="T10" fmla="*/ 0 60000 65536"/>
                <a:gd name="T11" fmla="*/ 0 60000 65536"/>
                <a:gd name="T12" fmla="*/ 0 60000 65536"/>
                <a:gd name="T13" fmla="*/ 0 60000 65536"/>
                <a:gd name="T14" fmla="*/ 0 60000 65536"/>
                <a:gd name="T15" fmla="*/ 0 w 1491"/>
                <a:gd name="T16" fmla="*/ 0 h 1255"/>
                <a:gd name="T17" fmla="*/ 1491 w 1491"/>
                <a:gd name="T18" fmla="*/ 1255 h 1255"/>
              </a:gdLst>
              <a:ahLst/>
              <a:cxnLst>
                <a:cxn ang="T10">
                  <a:pos x="T0" y="T1"/>
                </a:cxn>
                <a:cxn ang="T11">
                  <a:pos x="T2" y="T3"/>
                </a:cxn>
                <a:cxn ang="T12">
                  <a:pos x="T4" y="T5"/>
                </a:cxn>
                <a:cxn ang="T13">
                  <a:pos x="T6" y="T7"/>
                </a:cxn>
                <a:cxn ang="T14">
                  <a:pos x="T8" y="T9"/>
                </a:cxn>
              </a:cxnLst>
              <a:rect l="T15" t="T16" r="T17" b="T18"/>
              <a:pathLst>
                <a:path w="1491" h="1255">
                  <a:moveTo>
                    <a:pt x="11" y="0"/>
                  </a:moveTo>
                  <a:lnTo>
                    <a:pt x="0" y="13"/>
                  </a:lnTo>
                  <a:lnTo>
                    <a:pt x="1480" y="1255"/>
                  </a:lnTo>
                  <a:lnTo>
                    <a:pt x="1491" y="1243"/>
                  </a:lnTo>
                  <a:lnTo>
                    <a:pt x="11"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20" name="Freeform 1083"/>
            <p:cNvSpPr>
              <a:spLocks/>
            </p:cNvSpPr>
            <p:nvPr/>
          </p:nvSpPr>
          <p:spPr bwMode="auto">
            <a:xfrm rot="-2380866">
              <a:off x="1145" y="1814"/>
              <a:ext cx="147" cy="177"/>
            </a:xfrm>
            <a:custGeom>
              <a:avLst/>
              <a:gdLst>
                <a:gd name="T0" fmla="*/ 0 w 883"/>
                <a:gd name="T1" fmla="*/ 0 h 1057"/>
                <a:gd name="T2" fmla="*/ 0 w 883"/>
                <a:gd name="T3" fmla="*/ 0 h 1057"/>
                <a:gd name="T4" fmla="*/ 0 w 883"/>
                <a:gd name="T5" fmla="*/ 0 h 1057"/>
                <a:gd name="T6" fmla="*/ 0 w 883"/>
                <a:gd name="T7" fmla="*/ 0 h 1057"/>
                <a:gd name="T8" fmla="*/ 0 60000 65536"/>
                <a:gd name="T9" fmla="*/ 0 60000 65536"/>
                <a:gd name="T10" fmla="*/ 0 60000 65536"/>
                <a:gd name="T11" fmla="*/ 0 60000 65536"/>
                <a:gd name="T12" fmla="*/ 0 w 883"/>
                <a:gd name="T13" fmla="*/ 0 h 1057"/>
                <a:gd name="T14" fmla="*/ 883 w 883"/>
                <a:gd name="T15" fmla="*/ 1057 h 1057"/>
              </a:gdLst>
              <a:ahLst/>
              <a:cxnLst>
                <a:cxn ang="T8">
                  <a:pos x="T0" y="T1"/>
                </a:cxn>
                <a:cxn ang="T9">
                  <a:pos x="T2" y="T3"/>
                </a:cxn>
                <a:cxn ang="T10">
                  <a:pos x="T4" y="T5"/>
                </a:cxn>
                <a:cxn ang="T11">
                  <a:pos x="T6" y="T7"/>
                </a:cxn>
              </a:cxnLst>
              <a:rect l="T12" t="T13" r="T14" b="T15"/>
              <a:pathLst>
                <a:path w="883" h="1057">
                  <a:moveTo>
                    <a:pt x="0" y="1053"/>
                  </a:moveTo>
                  <a:lnTo>
                    <a:pt x="5" y="1057"/>
                  </a:lnTo>
                  <a:lnTo>
                    <a:pt x="883" y="0"/>
                  </a:lnTo>
                  <a:lnTo>
                    <a:pt x="0" y="10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1" name="Freeform 1084"/>
            <p:cNvSpPr>
              <a:spLocks/>
            </p:cNvSpPr>
            <p:nvPr/>
          </p:nvSpPr>
          <p:spPr bwMode="auto">
            <a:xfrm rot="-2380866">
              <a:off x="1145" y="1813"/>
              <a:ext cx="147" cy="177"/>
            </a:xfrm>
            <a:custGeom>
              <a:avLst/>
              <a:gdLst>
                <a:gd name="T0" fmla="*/ 0 w 883"/>
                <a:gd name="T1" fmla="*/ 0 h 1057"/>
                <a:gd name="T2" fmla="*/ 0 w 883"/>
                <a:gd name="T3" fmla="*/ 0 h 1057"/>
                <a:gd name="T4" fmla="*/ 0 w 883"/>
                <a:gd name="T5" fmla="*/ 0 h 1057"/>
                <a:gd name="T6" fmla="*/ 0 w 883"/>
                <a:gd name="T7" fmla="*/ 0 h 1057"/>
                <a:gd name="T8" fmla="*/ 0 60000 65536"/>
                <a:gd name="T9" fmla="*/ 0 60000 65536"/>
                <a:gd name="T10" fmla="*/ 0 60000 65536"/>
                <a:gd name="T11" fmla="*/ 0 60000 65536"/>
                <a:gd name="T12" fmla="*/ 0 w 883"/>
                <a:gd name="T13" fmla="*/ 0 h 1057"/>
                <a:gd name="T14" fmla="*/ 883 w 883"/>
                <a:gd name="T15" fmla="*/ 1057 h 1057"/>
              </a:gdLst>
              <a:ahLst/>
              <a:cxnLst>
                <a:cxn ang="T8">
                  <a:pos x="T0" y="T1"/>
                </a:cxn>
                <a:cxn ang="T9">
                  <a:pos x="T2" y="T3"/>
                </a:cxn>
                <a:cxn ang="T10">
                  <a:pos x="T4" y="T5"/>
                </a:cxn>
                <a:cxn ang="T11">
                  <a:pos x="T6" y="T7"/>
                </a:cxn>
              </a:cxnLst>
              <a:rect l="T12" t="T13" r="T14" b="T15"/>
              <a:pathLst>
                <a:path w="883" h="1057">
                  <a:moveTo>
                    <a:pt x="0" y="1057"/>
                  </a:moveTo>
                  <a:lnTo>
                    <a:pt x="878" y="0"/>
                  </a:lnTo>
                  <a:lnTo>
                    <a:pt x="883" y="5"/>
                  </a:lnTo>
                  <a:lnTo>
                    <a:pt x="0" y="10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2" name="Freeform 1085"/>
            <p:cNvSpPr>
              <a:spLocks/>
            </p:cNvSpPr>
            <p:nvPr/>
          </p:nvSpPr>
          <p:spPr bwMode="auto">
            <a:xfrm rot="-2380866">
              <a:off x="1145" y="1814"/>
              <a:ext cx="148" cy="177"/>
            </a:xfrm>
            <a:custGeom>
              <a:avLst/>
              <a:gdLst>
                <a:gd name="T0" fmla="*/ 0 w 888"/>
                <a:gd name="T1" fmla="*/ 0 h 1057"/>
                <a:gd name="T2" fmla="*/ 0 w 888"/>
                <a:gd name="T3" fmla="*/ 0 h 1057"/>
                <a:gd name="T4" fmla="*/ 0 w 888"/>
                <a:gd name="T5" fmla="*/ 0 h 1057"/>
                <a:gd name="T6" fmla="*/ 0 w 888"/>
                <a:gd name="T7" fmla="*/ 0 h 1057"/>
                <a:gd name="T8" fmla="*/ 0 w 888"/>
                <a:gd name="T9" fmla="*/ 0 h 1057"/>
                <a:gd name="T10" fmla="*/ 0 60000 65536"/>
                <a:gd name="T11" fmla="*/ 0 60000 65536"/>
                <a:gd name="T12" fmla="*/ 0 60000 65536"/>
                <a:gd name="T13" fmla="*/ 0 60000 65536"/>
                <a:gd name="T14" fmla="*/ 0 60000 65536"/>
                <a:gd name="T15" fmla="*/ 0 w 888"/>
                <a:gd name="T16" fmla="*/ 0 h 1057"/>
                <a:gd name="T17" fmla="*/ 888 w 888"/>
                <a:gd name="T18" fmla="*/ 1057 h 1057"/>
              </a:gdLst>
              <a:ahLst/>
              <a:cxnLst>
                <a:cxn ang="T10">
                  <a:pos x="T0" y="T1"/>
                </a:cxn>
                <a:cxn ang="T11">
                  <a:pos x="T2" y="T3"/>
                </a:cxn>
                <a:cxn ang="T12">
                  <a:pos x="T4" y="T5"/>
                </a:cxn>
                <a:cxn ang="T13">
                  <a:pos x="T6" y="T7"/>
                </a:cxn>
                <a:cxn ang="T14">
                  <a:pos x="T8" y="T9"/>
                </a:cxn>
              </a:cxnLst>
              <a:rect l="T15" t="T16" r="T17" b="T18"/>
              <a:pathLst>
                <a:path w="888" h="1057">
                  <a:moveTo>
                    <a:pt x="0" y="1053"/>
                  </a:moveTo>
                  <a:lnTo>
                    <a:pt x="5" y="1057"/>
                  </a:lnTo>
                  <a:lnTo>
                    <a:pt x="888" y="5"/>
                  </a:lnTo>
                  <a:lnTo>
                    <a:pt x="883" y="0"/>
                  </a:lnTo>
                  <a:lnTo>
                    <a:pt x="0" y="105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23" name="Freeform 1086"/>
            <p:cNvSpPr>
              <a:spLocks/>
            </p:cNvSpPr>
            <p:nvPr/>
          </p:nvSpPr>
          <p:spPr bwMode="auto">
            <a:xfrm rot="-2380866">
              <a:off x="1161" y="1797"/>
              <a:ext cx="159" cy="191"/>
            </a:xfrm>
            <a:custGeom>
              <a:avLst/>
              <a:gdLst>
                <a:gd name="T0" fmla="*/ 0 w 955"/>
                <a:gd name="T1" fmla="*/ 0 h 1144"/>
                <a:gd name="T2" fmla="*/ 0 w 955"/>
                <a:gd name="T3" fmla="*/ 0 h 1144"/>
                <a:gd name="T4" fmla="*/ 0 w 955"/>
                <a:gd name="T5" fmla="*/ 0 h 1144"/>
                <a:gd name="T6" fmla="*/ 0 w 955"/>
                <a:gd name="T7" fmla="*/ 0 h 1144"/>
                <a:gd name="T8" fmla="*/ 0 60000 65536"/>
                <a:gd name="T9" fmla="*/ 0 60000 65536"/>
                <a:gd name="T10" fmla="*/ 0 60000 65536"/>
                <a:gd name="T11" fmla="*/ 0 60000 65536"/>
                <a:gd name="T12" fmla="*/ 0 w 955"/>
                <a:gd name="T13" fmla="*/ 0 h 1144"/>
                <a:gd name="T14" fmla="*/ 955 w 955"/>
                <a:gd name="T15" fmla="*/ 1144 h 1144"/>
              </a:gdLst>
              <a:ahLst/>
              <a:cxnLst>
                <a:cxn ang="T8">
                  <a:pos x="T0" y="T1"/>
                </a:cxn>
                <a:cxn ang="T9">
                  <a:pos x="T2" y="T3"/>
                </a:cxn>
                <a:cxn ang="T10">
                  <a:pos x="T4" y="T5"/>
                </a:cxn>
                <a:cxn ang="T11">
                  <a:pos x="T6" y="T7"/>
                </a:cxn>
              </a:cxnLst>
              <a:rect l="T12" t="T13" r="T14" b="T15"/>
              <a:pathLst>
                <a:path w="955" h="1144">
                  <a:moveTo>
                    <a:pt x="0" y="1140"/>
                  </a:moveTo>
                  <a:lnTo>
                    <a:pt x="5" y="1144"/>
                  </a:lnTo>
                  <a:lnTo>
                    <a:pt x="955" y="0"/>
                  </a:lnTo>
                  <a:lnTo>
                    <a:pt x="0" y="1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4" name="Freeform 1087"/>
            <p:cNvSpPr>
              <a:spLocks/>
            </p:cNvSpPr>
            <p:nvPr/>
          </p:nvSpPr>
          <p:spPr bwMode="auto">
            <a:xfrm rot="-2380866">
              <a:off x="1162" y="1797"/>
              <a:ext cx="159" cy="191"/>
            </a:xfrm>
            <a:custGeom>
              <a:avLst/>
              <a:gdLst>
                <a:gd name="T0" fmla="*/ 0 w 955"/>
                <a:gd name="T1" fmla="*/ 0 h 1144"/>
                <a:gd name="T2" fmla="*/ 0 w 955"/>
                <a:gd name="T3" fmla="*/ 0 h 1144"/>
                <a:gd name="T4" fmla="*/ 0 w 955"/>
                <a:gd name="T5" fmla="*/ 0 h 1144"/>
                <a:gd name="T6" fmla="*/ 0 w 955"/>
                <a:gd name="T7" fmla="*/ 0 h 1144"/>
                <a:gd name="T8" fmla="*/ 0 60000 65536"/>
                <a:gd name="T9" fmla="*/ 0 60000 65536"/>
                <a:gd name="T10" fmla="*/ 0 60000 65536"/>
                <a:gd name="T11" fmla="*/ 0 60000 65536"/>
                <a:gd name="T12" fmla="*/ 0 w 955"/>
                <a:gd name="T13" fmla="*/ 0 h 1144"/>
                <a:gd name="T14" fmla="*/ 955 w 955"/>
                <a:gd name="T15" fmla="*/ 1144 h 1144"/>
              </a:gdLst>
              <a:ahLst/>
              <a:cxnLst>
                <a:cxn ang="T8">
                  <a:pos x="T0" y="T1"/>
                </a:cxn>
                <a:cxn ang="T9">
                  <a:pos x="T2" y="T3"/>
                </a:cxn>
                <a:cxn ang="T10">
                  <a:pos x="T4" y="T5"/>
                </a:cxn>
                <a:cxn ang="T11">
                  <a:pos x="T6" y="T7"/>
                </a:cxn>
              </a:cxnLst>
              <a:rect l="T12" t="T13" r="T14" b="T15"/>
              <a:pathLst>
                <a:path w="955" h="1144">
                  <a:moveTo>
                    <a:pt x="0" y="1144"/>
                  </a:moveTo>
                  <a:lnTo>
                    <a:pt x="950" y="0"/>
                  </a:lnTo>
                  <a:lnTo>
                    <a:pt x="955" y="5"/>
                  </a:lnTo>
                  <a:lnTo>
                    <a:pt x="0" y="1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5" name="Freeform 1088"/>
            <p:cNvSpPr>
              <a:spLocks/>
            </p:cNvSpPr>
            <p:nvPr/>
          </p:nvSpPr>
          <p:spPr bwMode="auto">
            <a:xfrm rot="-2380866">
              <a:off x="1161" y="1797"/>
              <a:ext cx="160" cy="191"/>
            </a:xfrm>
            <a:custGeom>
              <a:avLst/>
              <a:gdLst>
                <a:gd name="T0" fmla="*/ 0 w 960"/>
                <a:gd name="T1" fmla="*/ 0 h 1144"/>
                <a:gd name="T2" fmla="*/ 0 w 960"/>
                <a:gd name="T3" fmla="*/ 0 h 1144"/>
                <a:gd name="T4" fmla="*/ 0 w 960"/>
                <a:gd name="T5" fmla="*/ 0 h 1144"/>
                <a:gd name="T6" fmla="*/ 0 w 960"/>
                <a:gd name="T7" fmla="*/ 0 h 1144"/>
                <a:gd name="T8" fmla="*/ 0 w 960"/>
                <a:gd name="T9" fmla="*/ 0 h 1144"/>
                <a:gd name="T10" fmla="*/ 0 60000 65536"/>
                <a:gd name="T11" fmla="*/ 0 60000 65536"/>
                <a:gd name="T12" fmla="*/ 0 60000 65536"/>
                <a:gd name="T13" fmla="*/ 0 60000 65536"/>
                <a:gd name="T14" fmla="*/ 0 60000 65536"/>
                <a:gd name="T15" fmla="*/ 0 w 960"/>
                <a:gd name="T16" fmla="*/ 0 h 1144"/>
                <a:gd name="T17" fmla="*/ 960 w 960"/>
                <a:gd name="T18" fmla="*/ 1144 h 1144"/>
              </a:gdLst>
              <a:ahLst/>
              <a:cxnLst>
                <a:cxn ang="T10">
                  <a:pos x="T0" y="T1"/>
                </a:cxn>
                <a:cxn ang="T11">
                  <a:pos x="T2" y="T3"/>
                </a:cxn>
                <a:cxn ang="T12">
                  <a:pos x="T4" y="T5"/>
                </a:cxn>
                <a:cxn ang="T13">
                  <a:pos x="T6" y="T7"/>
                </a:cxn>
                <a:cxn ang="T14">
                  <a:pos x="T8" y="T9"/>
                </a:cxn>
              </a:cxnLst>
              <a:rect l="T15" t="T16" r="T17" b="T18"/>
              <a:pathLst>
                <a:path w="960" h="1144">
                  <a:moveTo>
                    <a:pt x="0" y="1140"/>
                  </a:moveTo>
                  <a:lnTo>
                    <a:pt x="5" y="1144"/>
                  </a:lnTo>
                  <a:lnTo>
                    <a:pt x="960" y="5"/>
                  </a:lnTo>
                  <a:lnTo>
                    <a:pt x="955" y="0"/>
                  </a:lnTo>
                  <a:lnTo>
                    <a:pt x="0" y="114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26" name="Freeform 1089"/>
            <p:cNvSpPr>
              <a:spLocks/>
            </p:cNvSpPr>
            <p:nvPr/>
          </p:nvSpPr>
          <p:spPr bwMode="auto">
            <a:xfrm rot="-2380866">
              <a:off x="1045" y="1913"/>
              <a:ext cx="75" cy="90"/>
            </a:xfrm>
            <a:custGeom>
              <a:avLst/>
              <a:gdLst>
                <a:gd name="T0" fmla="*/ 0 w 448"/>
                <a:gd name="T1" fmla="*/ 0 h 539"/>
                <a:gd name="T2" fmla="*/ 0 w 448"/>
                <a:gd name="T3" fmla="*/ 0 h 539"/>
                <a:gd name="T4" fmla="*/ 0 w 448"/>
                <a:gd name="T5" fmla="*/ 0 h 539"/>
                <a:gd name="T6" fmla="*/ 0 w 448"/>
                <a:gd name="T7" fmla="*/ 0 h 539"/>
                <a:gd name="T8" fmla="*/ 0 60000 65536"/>
                <a:gd name="T9" fmla="*/ 0 60000 65536"/>
                <a:gd name="T10" fmla="*/ 0 60000 65536"/>
                <a:gd name="T11" fmla="*/ 0 60000 65536"/>
                <a:gd name="T12" fmla="*/ 0 w 448"/>
                <a:gd name="T13" fmla="*/ 0 h 539"/>
                <a:gd name="T14" fmla="*/ 448 w 448"/>
                <a:gd name="T15" fmla="*/ 539 h 539"/>
              </a:gdLst>
              <a:ahLst/>
              <a:cxnLst>
                <a:cxn ang="T8">
                  <a:pos x="T0" y="T1"/>
                </a:cxn>
                <a:cxn ang="T9">
                  <a:pos x="T2" y="T3"/>
                </a:cxn>
                <a:cxn ang="T10">
                  <a:pos x="T4" y="T5"/>
                </a:cxn>
                <a:cxn ang="T11">
                  <a:pos x="T6" y="T7"/>
                </a:cxn>
              </a:cxnLst>
              <a:rect l="T12" t="T13" r="T14" b="T15"/>
              <a:pathLst>
                <a:path w="448" h="539">
                  <a:moveTo>
                    <a:pt x="0" y="535"/>
                  </a:moveTo>
                  <a:lnTo>
                    <a:pt x="5" y="539"/>
                  </a:lnTo>
                  <a:lnTo>
                    <a:pt x="448" y="0"/>
                  </a:lnTo>
                  <a:lnTo>
                    <a:pt x="0" y="5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7" name="Freeform 1090"/>
            <p:cNvSpPr>
              <a:spLocks/>
            </p:cNvSpPr>
            <p:nvPr/>
          </p:nvSpPr>
          <p:spPr bwMode="auto">
            <a:xfrm rot="-2380866">
              <a:off x="1046" y="1913"/>
              <a:ext cx="74" cy="90"/>
            </a:xfrm>
            <a:custGeom>
              <a:avLst/>
              <a:gdLst>
                <a:gd name="T0" fmla="*/ 0 w 448"/>
                <a:gd name="T1" fmla="*/ 0 h 539"/>
                <a:gd name="T2" fmla="*/ 0 w 448"/>
                <a:gd name="T3" fmla="*/ 0 h 539"/>
                <a:gd name="T4" fmla="*/ 0 w 448"/>
                <a:gd name="T5" fmla="*/ 0 h 539"/>
                <a:gd name="T6" fmla="*/ 0 w 448"/>
                <a:gd name="T7" fmla="*/ 0 h 539"/>
                <a:gd name="T8" fmla="*/ 0 60000 65536"/>
                <a:gd name="T9" fmla="*/ 0 60000 65536"/>
                <a:gd name="T10" fmla="*/ 0 60000 65536"/>
                <a:gd name="T11" fmla="*/ 0 60000 65536"/>
                <a:gd name="T12" fmla="*/ 0 w 448"/>
                <a:gd name="T13" fmla="*/ 0 h 539"/>
                <a:gd name="T14" fmla="*/ 448 w 448"/>
                <a:gd name="T15" fmla="*/ 539 h 539"/>
              </a:gdLst>
              <a:ahLst/>
              <a:cxnLst>
                <a:cxn ang="T8">
                  <a:pos x="T0" y="T1"/>
                </a:cxn>
                <a:cxn ang="T9">
                  <a:pos x="T2" y="T3"/>
                </a:cxn>
                <a:cxn ang="T10">
                  <a:pos x="T4" y="T5"/>
                </a:cxn>
                <a:cxn ang="T11">
                  <a:pos x="T6" y="T7"/>
                </a:cxn>
              </a:cxnLst>
              <a:rect l="T12" t="T13" r="T14" b="T15"/>
              <a:pathLst>
                <a:path w="448" h="539">
                  <a:moveTo>
                    <a:pt x="0" y="539"/>
                  </a:moveTo>
                  <a:lnTo>
                    <a:pt x="443" y="0"/>
                  </a:lnTo>
                  <a:lnTo>
                    <a:pt x="448" y="5"/>
                  </a:lnTo>
                  <a:lnTo>
                    <a:pt x="0" y="5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8" name="Freeform 1091"/>
            <p:cNvSpPr>
              <a:spLocks/>
            </p:cNvSpPr>
            <p:nvPr/>
          </p:nvSpPr>
          <p:spPr bwMode="auto">
            <a:xfrm rot="-2380866">
              <a:off x="1045" y="1913"/>
              <a:ext cx="75" cy="90"/>
            </a:xfrm>
            <a:custGeom>
              <a:avLst/>
              <a:gdLst>
                <a:gd name="T0" fmla="*/ 0 w 453"/>
                <a:gd name="T1" fmla="*/ 0 h 539"/>
                <a:gd name="T2" fmla="*/ 0 w 453"/>
                <a:gd name="T3" fmla="*/ 0 h 539"/>
                <a:gd name="T4" fmla="*/ 0 w 453"/>
                <a:gd name="T5" fmla="*/ 0 h 539"/>
                <a:gd name="T6" fmla="*/ 0 w 453"/>
                <a:gd name="T7" fmla="*/ 0 h 539"/>
                <a:gd name="T8" fmla="*/ 0 w 453"/>
                <a:gd name="T9" fmla="*/ 0 h 539"/>
                <a:gd name="T10" fmla="*/ 0 60000 65536"/>
                <a:gd name="T11" fmla="*/ 0 60000 65536"/>
                <a:gd name="T12" fmla="*/ 0 60000 65536"/>
                <a:gd name="T13" fmla="*/ 0 60000 65536"/>
                <a:gd name="T14" fmla="*/ 0 60000 65536"/>
                <a:gd name="T15" fmla="*/ 0 w 453"/>
                <a:gd name="T16" fmla="*/ 0 h 539"/>
                <a:gd name="T17" fmla="*/ 453 w 453"/>
                <a:gd name="T18" fmla="*/ 539 h 539"/>
              </a:gdLst>
              <a:ahLst/>
              <a:cxnLst>
                <a:cxn ang="T10">
                  <a:pos x="T0" y="T1"/>
                </a:cxn>
                <a:cxn ang="T11">
                  <a:pos x="T2" y="T3"/>
                </a:cxn>
                <a:cxn ang="T12">
                  <a:pos x="T4" y="T5"/>
                </a:cxn>
                <a:cxn ang="T13">
                  <a:pos x="T6" y="T7"/>
                </a:cxn>
                <a:cxn ang="T14">
                  <a:pos x="T8" y="T9"/>
                </a:cxn>
              </a:cxnLst>
              <a:rect l="T15" t="T16" r="T17" b="T18"/>
              <a:pathLst>
                <a:path w="453" h="539">
                  <a:moveTo>
                    <a:pt x="0" y="535"/>
                  </a:moveTo>
                  <a:lnTo>
                    <a:pt x="5" y="539"/>
                  </a:lnTo>
                  <a:lnTo>
                    <a:pt x="453" y="5"/>
                  </a:lnTo>
                  <a:lnTo>
                    <a:pt x="448" y="0"/>
                  </a:lnTo>
                  <a:lnTo>
                    <a:pt x="0" y="53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29" name="Freeform 1092"/>
            <p:cNvSpPr>
              <a:spLocks/>
            </p:cNvSpPr>
            <p:nvPr/>
          </p:nvSpPr>
          <p:spPr bwMode="auto">
            <a:xfrm rot="-2380866">
              <a:off x="1030" y="1930"/>
              <a:ext cx="62" cy="76"/>
            </a:xfrm>
            <a:custGeom>
              <a:avLst/>
              <a:gdLst>
                <a:gd name="T0" fmla="*/ 0 w 377"/>
                <a:gd name="T1" fmla="*/ 0 h 454"/>
                <a:gd name="T2" fmla="*/ 0 w 377"/>
                <a:gd name="T3" fmla="*/ 0 h 454"/>
                <a:gd name="T4" fmla="*/ 0 w 377"/>
                <a:gd name="T5" fmla="*/ 0 h 454"/>
                <a:gd name="T6" fmla="*/ 0 w 377"/>
                <a:gd name="T7" fmla="*/ 0 h 454"/>
                <a:gd name="T8" fmla="*/ 0 60000 65536"/>
                <a:gd name="T9" fmla="*/ 0 60000 65536"/>
                <a:gd name="T10" fmla="*/ 0 60000 65536"/>
                <a:gd name="T11" fmla="*/ 0 60000 65536"/>
                <a:gd name="T12" fmla="*/ 0 w 377"/>
                <a:gd name="T13" fmla="*/ 0 h 454"/>
                <a:gd name="T14" fmla="*/ 377 w 377"/>
                <a:gd name="T15" fmla="*/ 454 h 454"/>
              </a:gdLst>
              <a:ahLst/>
              <a:cxnLst>
                <a:cxn ang="T8">
                  <a:pos x="T0" y="T1"/>
                </a:cxn>
                <a:cxn ang="T9">
                  <a:pos x="T2" y="T3"/>
                </a:cxn>
                <a:cxn ang="T10">
                  <a:pos x="T4" y="T5"/>
                </a:cxn>
                <a:cxn ang="T11">
                  <a:pos x="T6" y="T7"/>
                </a:cxn>
              </a:cxnLst>
              <a:rect l="T12" t="T13" r="T14" b="T15"/>
              <a:pathLst>
                <a:path w="377" h="454">
                  <a:moveTo>
                    <a:pt x="0" y="449"/>
                  </a:moveTo>
                  <a:lnTo>
                    <a:pt x="5" y="454"/>
                  </a:lnTo>
                  <a:lnTo>
                    <a:pt x="377" y="0"/>
                  </a:lnTo>
                  <a:lnTo>
                    <a:pt x="0" y="4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0" name="Freeform 1093"/>
            <p:cNvSpPr>
              <a:spLocks/>
            </p:cNvSpPr>
            <p:nvPr/>
          </p:nvSpPr>
          <p:spPr bwMode="auto">
            <a:xfrm rot="-2380866">
              <a:off x="1030" y="1929"/>
              <a:ext cx="62" cy="76"/>
            </a:xfrm>
            <a:custGeom>
              <a:avLst/>
              <a:gdLst>
                <a:gd name="T0" fmla="*/ 0 w 377"/>
                <a:gd name="T1" fmla="*/ 0 h 454"/>
                <a:gd name="T2" fmla="*/ 0 w 377"/>
                <a:gd name="T3" fmla="*/ 0 h 454"/>
                <a:gd name="T4" fmla="*/ 0 w 377"/>
                <a:gd name="T5" fmla="*/ 0 h 454"/>
                <a:gd name="T6" fmla="*/ 0 w 377"/>
                <a:gd name="T7" fmla="*/ 0 h 454"/>
                <a:gd name="T8" fmla="*/ 0 60000 65536"/>
                <a:gd name="T9" fmla="*/ 0 60000 65536"/>
                <a:gd name="T10" fmla="*/ 0 60000 65536"/>
                <a:gd name="T11" fmla="*/ 0 60000 65536"/>
                <a:gd name="T12" fmla="*/ 0 w 377"/>
                <a:gd name="T13" fmla="*/ 0 h 454"/>
                <a:gd name="T14" fmla="*/ 377 w 377"/>
                <a:gd name="T15" fmla="*/ 454 h 454"/>
              </a:gdLst>
              <a:ahLst/>
              <a:cxnLst>
                <a:cxn ang="T8">
                  <a:pos x="T0" y="T1"/>
                </a:cxn>
                <a:cxn ang="T9">
                  <a:pos x="T2" y="T3"/>
                </a:cxn>
                <a:cxn ang="T10">
                  <a:pos x="T4" y="T5"/>
                </a:cxn>
                <a:cxn ang="T11">
                  <a:pos x="T6" y="T7"/>
                </a:cxn>
              </a:cxnLst>
              <a:rect l="T12" t="T13" r="T14" b="T15"/>
              <a:pathLst>
                <a:path w="377" h="454">
                  <a:moveTo>
                    <a:pt x="0" y="454"/>
                  </a:moveTo>
                  <a:lnTo>
                    <a:pt x="372" y="0"/>
                  </a:lnTo>
                  <a:lnTo>
                    <a:pt x="377" y="5"/>
                  </a:lnTo>
                  <a:lnTo>
                    <a:pt x="0" y="4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1" name="Freeform 1094"/>
            <p:cNvSpPr>
              <a:spLocks/>
            </p:cNvSpPr>
            <p:nvPr/>
          </p:nvSpPr>
          <p:spPr bwMode="auto">
            <a:xfrm rot="-2380866">
              <a:off x="1029" y="1929"/>
              <a:ext cx="63" cy="76"/>
            </a:xfrm>
            <a:custGeom>
              <a:avLst/>
              <a:gdLst>
                <a:gd name="T0" fmla="*/ 0 w 382"/>
                <a:gd name="T1" fmla="*/ 0 h 454"/>
                <a:gd name="T2" fmla="*/ 0 w 382"/>
                <a:gd name="T3" fmla="*/ 0 h 454"/>
                <a:gd name="T4" fmla="*/ 0 w 382"/>
                <a:gd name="T5" fmla="*/ 0 h 454"/>
                <a:gd name="T6" fmla="*/ 0 w 382"/>
                <a:gd name="T7" fmla="*/ 0 h 454"/>
                <a:gd name="T8" fmla="*/ 0 w 382"/>
                <a:gd name="T9" fmla="*/ 0 h 454"/>
                <a:gd name="T10" fmla="*/ 0 60000 65536"/>
                <a:gd name="T11" fmla="*/ 0 60000 65536"/>
                <a:gd name="T12" fmla="*/ 0 60000 65536"/>
                <a:gd name="T13" fmla="*/ 0 60000 65536"/>
                <a:gd name="T14" fmla="*/ 0 60000 65536"/>
                <a:gd name="T15" fmla="*/ 0 w 382"/>
                <a:gd name="T16" fmla="*/ 0 h 454"/>
                <a:gd name="T17" fmla="*/ 382 w 382"/>
                <a:gd name="T18" fmla="*/ 454 h 454"/>
              </a:gdLst>
              <a:ahLst/>
              <a:cxnLst>
                <a:cxn ang="T10">
                  <a:pos x="T0" y="T1"/>
                </a:cxn>
                <a:cxn ang="T11">
                  <a:pos x="T2" y="T3"/>
                </a:cxn>
                <a:cxn ang="T12">
                  <a:pos x="T4" y="T5"/>
                </a:cxn>
                <a:cxn ang="T13">
                  <a:pos x="T6" y="T7"/>
                </a:cxn>
                <a:cxn ang="T14">
                  <a:pos x="T8" y="T9"/>
                </a:cxn>
              </a:cxnLst>
              <a:rect l="T15" t="T16" r="T17" b="T18"/>
              <a:pathLst>
                <a:path w="382" h="454">
                  <a:moveTo>
                    <a:pt x="0" y="449"/>
                  </a:moveTo>
                  <a:lnTo>
                    <a:pt x="5" y="454"/>
                  </a:lnTo>
                  <a:lnTo>
                    <a:pt x="382" y="5"/>
                  </a:lnTo>
                  <a:lnTo>
                    <a:pt x="377" y="0"/>
                  </a:lnTo>
                  <a:lnTo>
                    <a:pt x="0" y="449"/>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2" name="Freeform 1095"/>
            <p:cNvSpPr>
              <a:spLocks/>
            </p:cNvSpPr>
            <p:nvPr/>
          </p:nvSpPr>
          <p:spPr bwMode="auto">
            <a:xfrm rot="-2380866">
              <a:off x="1013" y="1946"/>
              <a:ext cx="50" cy="62"/>
            </a:xfrm>
            <a:custGeom>
              <a:avLst/>
              <a:gdLst>
                <a:gd name="T0" fmla="*/ 0 w 303"/>
                <a:gd name="T1" fmla="*/ 0 h 368"/>
                <a:gd name="T2" fmla="*/ 0 w 303"/>
                <a:gd name="T3" fmla="*/ 0 h 368"/>
                <a:gd name="T4" fmla="*/ 0 w 303"/>
                <a:gd name="T5" fmla="*/ 0 h 368"/>
                <a:gd name="T6" fmla="*/ 0 w 303"/>
                <a:gd name="T7" fmla="*/ 0 h 368"/>
                <a:gd name="T8" fmla="*/ 0 60000 65536"/>
                <a:gd name="T9" fmla="*/ 0 60000 65536"/>
                <a:gd name="T10" fmla="*/ 0 60000 65536"/>
                <a:gd name="T11" fmla="*/ 0 60000 65536"/>
                <a:gd name="T12" fmla="*/ 0 w 303"/>
                <a:gd name="T13" fmla="*/ 0 h 368"/>
                <a:gd name="T14" fmla="*/ 303 w 303"/>
                <a:gd name="T15" fmla="*/ 368 h 368"/>
              </a:gdLst>
              <a:ahLst/>
              <a:cxnLst>
                <a:cxn ang="T8">
                  <a:pos x="T0" y="T1"/>
                </a:cxn>
                <a:cxn ang="T9">
                  <a:pos x="T2" y="T3"/>
                </a:cxn>
                <a:cxn ang="T10">
                  <a:pos x="T4" y="T5"/>
                </a:cxn>
                <a:cxn ang="T11">
                  <a:pos x="T6" y="T7"/>
                </a:cxn>
              </a:cxnLst>
              <a:rect l="T12" t="T13" r="T14" b="T15"/>
              <a:pathLst>
                <a:path w="303" h="368">
                  <a:moveTo>
                    <a:pt x="0" y="363"/>
                  </a:moveTo>
                  <a:lnTo>
                    <a:pt x="5" y="368"/>
                  </a:lnTo>
                  <a:lnTo>
                    <a:pt x="303" y="0"/>
                  </a:lnTo>
                  <a:lnTo>
                    <a:pt x="0" y="3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3" name="Freeform 1096"/>
            <p:cNvSpPr>
              <a:spLocks/>
            </p:cNvSpPr>
            <p:nvPr/>
          </p:nvSpPr>
          <p:spPr bwMode="auto">
            <a:xfrm rot="-2380866">
              <a:off x="1013" y="1945"/>
              <a:ext cx="51" cy="62"/>
            </a:xfrm>
            <a:custGeom>
              <a:avLst/>
              <a:gdLst>
                <a:gd name="T0" fmla="*/ 0 w 304"/>
                <a:gd name="T1" fmla="*/ 0 h 368"/>
                <a:gd name="T2" fmla="*/ 0 w 304"/>
                <a:gd name="T3" fmla="*/ 0 h 368"/>
                <a:gd name="T4" fmla="*/ 0 w 304"/>
                <a:gd name="T5" fmla="*/ 0 h 368"/>
                <a:gd name="T6" fmla="*/ 0 w 304"/>
                <a:gd name="T7" fmla="*/ 0 h 368"/>
                <a:gd name="T8" fmla="*/ 0 60000 65536"/>
                <a:gd name="T9" fmla="*/ 0 60000 65536"/>
                <a:gd name="T10" fmla="*/ 0 60000 65536"/>
                <a:gd name="T11" fmla="*/ 0 60000 65536"/>
                <a:gd name="T12" fmla="*/ 0 w 304"/>
                <a:gd name="T13" fmla="*/ 0 h 368"/>
                <a:gd name="T14" fmla="*/ 304 w 304"/>
                <a:gd name="T15" fmla="*/ 368 h 368"/>
              </a:gdLst>
              <a:ahLst/>
              <a:cxnLst>
                <a:cxn ang="T8">
                  <a:pos x="T0" y="T1"/>
                </a:cxn>
                <a:cxn ang="T9">
                  <a:pos x="T2" y="T3"/>
                </a:cxn>
                <a:cxn ang="T10">
                  <a:pos x="T4" y="T5"/>
                </a:cxn>
                <a:cxn ang="T11">
                  <a:pos x="T6" y="T7"/>
                </a:cxn>
              </a:cxnLst>
              <a:rect l="T12" t="T13" r="T14" b="T15"/>
              <a:pathLst>
                <a:path w="304" h="368">
                  <a:moveTo>
                    <a:pt x="0" y="368"/>
                  </a:moveTo>
                  <a:lnTo>
                    <a:pt x="298" y="0"/>
                  </a:lnTo>
                  <a:lnTo>
                    <a:pt x="304" y="5"/>
                  </a:lnTo>
                  <a:lnTo>
                    <a:pt x="0" y="3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4" name="Freeform 1097"/>
            <p:cNvSpPr>
              <a:spLocks/>
            </p:cNvSpPr>
            <p:nvPr/>
          </p:nvSpPr>
          <p:spPr bwMode="auto">
            <a:xfrm rot="-2380866">
              <a:off x="1013" y="1945"/>
              <a:ext cx="51" cy="62"/>
            </a:xfrm>
            <a:custGeom>
              <a:avLst/>
              <a:gdLst>
                <a:gd name="T0" fmla="*/ 0 w 309"/>
                <a:gd name="T1" fmla="*/ 0 h 368"/>
                <a:gd name="T2" fmla="*/ 0 w 309"/>
                <a:gd name="T3" fmla="*/ 0 h 368"/>
                <a:gd name="T4" fmla="*/ 0 w 309"/>
                <a:gd name="T5" fmla="*/ 0 h 368"/>
                <a:gd name="T6" fmla="*/ 0 w 309"/>
                <a:gd name="T7" fmla="*/ 0 h 368"/>
                <a:gd name="T8" fmla="*/ 0 w 309"/>
                <a:gd name="T9" fmla="*/ 0 h 368"/>
                <a:gd name="T10" fmla="*/ 0 60000 65536"/>
                <a:gd name="T11" fmla="*/ 0 60000 65536"/>
                <a:gd name="T12" fmla="*/ 0 60000 65536"/>
                <a:gd name="T13" fmla="*/ 0 60000 65536"/>
                <a:gd name="T14" fmla="*/ 0 60000 65536"/>
                <a:gd name="T15" fmla="*/ 0 w 309"/>
                <a:gd name="T16" fmla="*/ 0 h 368"/>
                <a:gd name="T17" fmla="*/ 309 w 309"/>
                <a:gd name="T18" fmla="*/ 368 h 368"/>
              </a:gdLst>
              <a:ahLst/>
              <a:cxnLst>
                <a:cxn ang="T10">
                  <a:pos x="T0" y="T1"/>
                </a:cxn>
                <a:cxn ang="T11">
                  <a:pos x="T2" y="T3"/>
                </a:cxn>
                <a:cxn ang="T12">
                  <a:pos x="T4" y="T5"/>
                </a:cxn>
                <a:cxn ang="T13">
                  <a:pos x="T6" y="T7"/>
                </a:cxn>
                <a:cxn ang="T14">
                  <a:pos x="T8" y="T9"/>
                </a:cxn>
              </a:cxnLst>
              <a:rect l="T15" t="T16" r="T17" b="T18"/>
              <a:pathLst>
                <a:path w="309" h="368">
                  <a:moveTo>
                    <a:pt x="0" y="363"/>
                  </a:moveTo>
                  <a:lnTo>
                    <a:pt x="5" y="368"/>
                  </a:lnTo>
                  <a:lnTo>
                    <a:pt x="309" y="5"/>
                  </a:lnTo>
                  <a:lnTo>
                    <a:pt x="303" y="0"/>
                  </a:lnTo>
                  <a:lnTo>
                    <a:pt x="0" y="36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5" name="Freeform 1098"/>
            <p:cNvSpPr>
              <a:spLocks/>
            </p:cNvSpPr>
            <p:nvPr/>
          </p:nvSpPr>
          <p:spPr bwMode="auto">
            <a:xfrm rot="-2380866">
              <a:off x="996" y="1962"/>
              <a:ext cx="39" cy="47"/>
            </a:xfrm>
            <a:custGeom>
              <a:avLst/>
              <a:gdLst>
                <a:gd name="T0" fmla="*/ 0 w 232"/>
                <a:gd name="T1" fmla="*/ 0 h 281"/>
                <a:gd name="T2" fmla="*/ 0 w 232"/>
                <a:gd name="T3" fmla="*/ 0 h 281"/>
                <a:gd name="T4" fmla="*/ 0 w 232"/>
                <a:gd name="T5" fmla="*/ 0 h 281"/>
                <a:gd name="T6" fmla="*/ 0 w 232"/>
                <a:gd name="T7" fmla="*/ 0 h 281"/>
                <a:gd name="T8" fmla="*/ 0 60000 65536"/>
                <a:gd name="T9" fmla="*/ 0 60000 65536"/>
                <a:gd name="T10" fmla="*/ 0 60000 65536"/>
                <a:gd name="T11" fmla="*/ 0 60000 65536"/>
                <a:gd name="T12" fmla="*/ 0 w 232"/>
                <a:gd name="T13" fmla="*/ 0 h 281"/>
                <a:gd name="T14" fmla="*/ 232 w 232"/>
                <a:gd name="T15" fmla="*/ 281 h 281"/>
              </a:gdLst>
              <a:ahLst/>
              <a:cxnLst>
                <a:cxn ang="T8">
                  <a:pos x="T0" y="T1"/>
                </a:cxn>
                <a:cxn ang="T9">
                  <a:pos x="T2" y="T3"/>
                </a:cxn>
                <a:cxn ang="T10">
                  <a:pos x="T4" y="T5"/>
                </a:cxn>
                <a:cxn ang="T11">
                  <a:pos x="T6" y="T7"/>
                </a:cxn>
              </a:cxnLst>
              <a:rect l="T12" t="T13" r="T14" b="T15"/>
              <a:pathLst>
                <a:path w="232" h="281">
                  <a:moveTo>
                    <a:pt x="0" y="276"/>
                  </a:moveTo>
                  <a:lnTo>
                    <a:pt x="6" y="281"/>
                  </a:lnTo>
                  <a:lnTo>
                    <a:pt x="232" y="0"/>
                  </a:lnTo>
                  <a:lnTo>
                    <a:pt x="0" y="2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6" name="Freeform 1099"/>
            <p:cNvSpPr>
              <a:spLocks/>
            </p:cNvSpPr>
            <p:nvPr/>
          </p:nvSpPr>
          <p:spPr bwMode="auto">
            <a:xfrm rot="-2380866">
              <a:off x="997" y="1962"/>
              <a:ext cx="39" cy="47"/>
            </a:xfrm>
            <a:custGeom>
              <a:avLst/>
              <a:gdLst>
                <a:gd name="T0" fmla="*/ 0 w 231"/>
                <a:gd name="T1" fmla="*/ 0 h 281"/>
                <a:gd name="T2" fmla="*/ 0 w 231"/>
                <a:gd name="T3" fmla="*/ 0 h 281"/>
                <a:gd name="T4" fmla="*/ 0 w 231"/>
                <a:gd name="T5" fmla="*/ 0 h 281"/>
                <a:gd name="T6" fmla="*/ 0 w 231"/>
                <a:gd name="T7" fmla="*/ 0 h 281"/>
                <a:gd name="T8" fmla="*/ 0 60000 65536"/>
                <a:gd name="T9" fmla="*/ 0 60000 65536"/>
                <a:gd name="T10" fmla="*/ 0 60000 65536"/>
                <a:gd name="T11" fmla="*/ 0 60000 65536"/>
                <a:gd name="T12" fmla="*/ 0 w 231"/>
                <a:gd name="T13" fmla="*/ 0 h 281"/>
                <a:gd name="T14" fmla="*/ 231 w 231"/>
                <a:gd name="T15" fmla="*/ 281 h 281"/>
              </a:gdLst>
              <a:ahLst/>
              <a:cxnLst>
                <a:cxn ang="T8">
                  <a:pos x="T0" y="T1"/>
                </a:cxn>
                <a:cxn ang="T9">
                  <a:pos x="T2" y="T3"/>
                </a:cxn>
                <a:cxn ang="T10">
                  <a:pos x="T4" y="T5"/>
                </a:cxn>
                <a:cxn ang="T11">
                  <a:pos x="T6" y="T7"/>
                </a:cxn>
              </a:cxnLst>
              <a:rect l="T12" t="T13" r="T14" b="T15"/>
              <a:pathLst>
                <a:path w="231" h="281">
                  <a:moveTo>
                    <a:pt x="0" y="281"/>
                  </a:moveTo>
                  <a:lnTo>
                    <a:pt x="226" y="0"/>
                  </a:lnTo>
                  <a:lnTo>
                    <a:pt x="231" y="5"/>
                  </a:lnTo>
                  <a:lnTo>
                    <a:pt x="0"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7" name="Freeform 1100"/>
            <p:cNvSpPr>
              <a:spLocks/>
            </p:cNvSpPr>
            <p:nvPr/>
          </p:nvSpPr>
          <p:spPr bwMode="auto">
            <a:xfrm rot="-2380866">
              <a:off x="996" y="1962"/>
              <a:ext cx="40" cy="47"/>
            </a:xfrm>
            <a:custGeom>
              <a:avLst/>
              <a:gdLst>
                <a:gd name="T0" fmla="*/ 0 w 237"/>
                <a:gd name="T1" fmla="*/ 0 h 281"/>
                <a:gd name="T2" fmla="*/ 0 w 237"/>
                <a:gd name="T3" fmla="*/ 0 h 281"/>
                <a:gd name="T4" fmla="*/ 0 w 237"/>
                <a:gd name="T5" fmla="*/ 0 h 281"/>
                <a:gd name="T6" fmla="*/ 0 w 237"/>
                <a:gd name="T7" fmla="*/ 0 h 281"/>
                <a:gd name="T8" fmla="*/ 0 w 237"/>
                <a:gd name="T9" fmla="*/ 0 h 281"/>
                <a:gd name="T10" fmla="*/ 0 60000 65536"/>
                <a:gd name="T11" fmla="*/ 0 60000 65536"/>
                <a:gd name="T12" fmla="*/ 0 60000 65536"/>
                <a:gd name="T13" fmla="*/ 0 60000 65536"/>
                <a:gd name="T14" fmla="*/ 0 60000 65536"/>
                <a:gd name="T15" fmla="*/ 0 w 237"/>
                <a:gd name="T16" fmla="*/ 0 h 281"/>
                <a:gd name="T17" fmla="*/ 237 w 237"/>
                <a:gd name="T18" fmla="*/ 281 h 281"/>
              </a:gdLst>
              <a:ahLst/>
              <a:cxnLst>
                <a:cxn ang="T10">
                  <a:pos x="T0" y="T1"/>
                </a:cxn>
                <a:cxn ang="T11">
                  <a:pos x="T2" y="T3"/>
                </a:cxn>
                <a:cxn ang="T12">
                  <a:pos x="T4" y="T5"/>
                </a:cxn>
                <a:cxn ang="T13">
                  <a:pos x="T6" y="T7"/>
                </a:cxn>
                <a:cxn ang="T14">
                  <a:pos x="T8" y="T9"/>
                </a:cxn>
              </a:cxnLst>
              <a:rect l="T15" t="T16" r="T17" b="T18"/>
              <a:pathLst>
                <a:path w="237" h="281">
                  <a:moveTo>
                    <a:pt x="0" y="276"/>
                  </a:moveTo>
                  <a:lnTo>
                    <a:pt x="6" y="281"/>
                  </a:lnTo>
                  <a:lnTo>
                    <a:pt x="237" y="5"/>
                  </a:lnTo>
                  <a:lnTo>
                    <a:pt x="232" y="0"/>
                  </a:lnTo>
                  <a:lnTo>
                    <a:pt x="0" y="276"/>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8" name="Freeform 1101"/>
            <p:cNvSpPr>
              <a:spLocks/>
            </p:cNvSpPr>
            <p:nvPr/>
          </p:nvSpPr>
          <p:spPr bwMode="auto">
            <a:xfrm rot="-2380866">
              <a:off x="980" y="1978"/>
              <a:ext cx="27" cy="33"/>
            </a:xfrm>
            <a:custGeom>
              <a:avLst/>
              <a:gdLst>
                <a:gd name="T0" fmla="*/ 0 w 160"/>
                <a:gd name="T1" fmla="*/ 0 h 195"/>
                <a:gd name="T2" fmla="*/ 0 w 160"/>
                <a:gd name="T3" fmla="*/ 0 h 195"/>
                <a:gd name="T4" fmla="*/ 0 w 160"/>
                <a:gd name="T5" fmla="*/ 0 h 195"/>
                <a:gd name="T6" fmla="*/ 0 w 160"/>
                <a:gd name="T7" fmla="*/ 0 h 195"/>
                <a:gd name="T8" fmla="*/ 0 60000 65536"/>
                <a:gd name="T9" fmla="*/ 0 60000 65536"/>
                <a:gd name="T10" fmla="*/ 0 60000 65536"/>
                <a:gd name="T11" fmla="*/ 0 60000 65536"/>
                <a:gd name="T12" fmla="*/ 0 w 160"/>
                <a:gd name="T13" fmla="*/ 0 h 195"/>
                <a:gd name="T14" fmla="*/ 160 w 160"/>
                <a:gd name="T15" fmla="*/ 195 h 195"/>
              </a:gdLst>
              <a:ahLst/>
              <a:cxnLst>
                <a:cxn ang="T8">
                  <a:pos x="T0" y="T1"/>
                </a:cxn>
                <a:cxn ang="T9">
                  <a:pos x="T2" y="T3"/>
                </a:cxn>
                <a:cxn ang="T10">
                  <a:pos x="T4" y="T5"/>
                </a:cxn>
                <a:cxn ang="T11">
                  <a:pos x="T6" y="T7"/>
                </a:cxn>
              </a:cxnLst>
              <a:rect l="T12" t="T13" r="T14" b="T15"/>
              <a:pathLst>
                <a:path w="160" h="195">
                  <a:moveTo>
                    <a:pt x="0" y="190"/>
                  </a:moveTo>
                  <a:lnTo>
                    <a:pt x="5" y="195"/>
                  </a:lnTo>
                  <a:lnTo>
                    <a:pt x="160" y="0"/>
                  </a:lnTo>
                  <a:lnTo>
                    <a:pt x="0"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39" name="Freeform 1102"/>
            <p:cNvSpPr>
              <a:spLocks/>
            </p:cNvSpPr>
            <p:nvPr/>
          </p:nvSpPr>
          <p:spPr bwMode="auto">
            <a:xfrm rot="-2380866">
              <a:off x="981" y="1978"/>
              <a:ext cx="27" cy="33"/>
            </a:xfrm>
            <a:custGeom>
              <a:avLst/>
              <a:gdLst>
                <a:gd name="T0" fmla="*/ 0 w 160"/>
                <a:gd name="T1" fmla="*/ 0 h 195"/>
                <a:gd name="T2" fmla="*/ 0 w 160"/>
                <a:gd name="T3" fmla="*/ 0 h 195"/>
                <a:gd name="T4" fmla="*/ 0 w 160"/>
                <a:gd name="T5" fmla="*/ 0 h 195"/>
                <a:gd name="T6" fmla="*/ 0 w 160"/>
                <a:gd name="T7" fmla="*/ 0 h 195"/>
                <a:gd name="T8" fmla="*/ 0 60000 65536"/>
                <a:gd name="T9" fmla="*/ 0 60000 65536"/>
                <a:gd name="T10" fmla="*/ 0 60000 65536"/>
                <a:gd name="T11" fmla="*/ 0 60000 65536"/>
                <a:gd name="T12" fmla="*/ 0 w 160"/>
                <a:gd name="T13" fmla="*/ 0 h 195"/>
                <a:gd name="T14" fmla="*/ 160 w 160"/>
                <a:gd name="T15" fmla="*/ 195 h 195"/>
              </a:gdLst>
              <a:ahLst/>
              <a:cxnLst>
                <a:cxn ang="T8">
                  <a:pos x="T0" y="T1"/>
                </a:cxn>
                <a:cxn ang="T9">
                  <a:pos x="T2" y="T3"/>
                </a:cxn>
                <a:cxn ang="T10">
                  <a:pos x="T4" y="T5"/>
                </a:cxn>
                <a:cxn ang="T11">
                  <a:pos x="T6" y="T7"/>
                </a:cxn>
              </a:cxnLst>
              <a:rect l="T12" t="T13" r="T14" b="T15"/>
              <a:pathLst>
                <a:path w="160" h="195">
                  <a:moveTo>
                    <a:pt x="0" y="195"/>
                  </a:moveTo>
                  <a:lnTo>
                    <a:pt x="155" y="0"/>
                  </a:lnTo>
                  <a:lnTo>
                    <a:pt x="160" y="5"/>
                  </a:lnTo>
                  <a:lnTo>
                    <a:pt x="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0" name="Freeform 1103"/>
            <p:cNvSpPr>
              <a:spLocks/>
            </p:cNvSpPr>
            <p:nvPr/>
          </p:nvSpPr>
          <p:spPr bwMode="auto">
            <a:xfrm rot="-2380866">
              <a:off x="980" y="1978"/>
              <a:ext cx="28" cy="33"/>
            </a:xfrm>
            <a:custGeom>
              <a:avLst/>
              <a:gdLst>
                <a:gd name="T0" fmla="*/ 0 w 165"/>
                <a:gd name="T1" fmla="*/ 0 h 195"/>
                <a:gd name="T2" fmla="*/ 0 w 165"/>
                <a:gd name="T3" fmla="*/ 0 h 195"/>
                <a:gd name="T4" fmla="*/ 0 w 165"/>
                <a:gd name="T5" fmla="*/ 0 h 195"/>
                <a:gd name="T6" fmla="*/ 0 w 165"/>
                <a:gd name="T7" fmla="*/ 0 h 195"/>
                <a:gd name="T8" fmla="*/ 0 w 165"/>
                <a:gd name="T9" fmla="*/ 0 h 195"/>
                <a:gd name="T10" fmla="*/ 0 60000 65536"/>
                <a:gd name="T11" fmla="*/ 0 60000 65536"/>
                <a:gd name="T12" fmla="*/ 0 60000 65536"/>
                <a:gd name="T13" fmla="*/ 0 60000 65536"/>
                <a:gd name="T14" fmla="*/ 0 60000 65536"/>
                <a:gd name="T15" fmla="*/ 0 w 165"/>
                <a:gd name="T16" fmla="*/ 0 h 195"/>
                <a:gd name="T17" fmla="*/ 165 w 165"/>
                <a:gd name="T18" fmla="*/ 195 h 195"/>
              </a:gdLst>
              <a:ahLst/>
              <a:cxnLst>
                <a:cxn ang="T10">
                  <a:pos x="T0" y="T1"/>
                </a:cxn>
                <a:cxn ang="T11">
                  <a:pos x="T2" y="T3"/>
                </a:cxn>
                <a:cxn ang="T12">
                  <a:pos x="T4" y="T5"/>
                </a:cxn>
                <a:cxn ang="T13">
                  <a:pos x="T6" y="T7"/>
                </a:cxn>
                <a:cxn ang="T14">
                  <a:pos x="T8" y="T9"/>
                </a:cxn>
              </a:cxnLst>
              <a:rect l="T15" t="T16" r="T17" b="T18"/>
              <a:pathLst>
                <a:path w="165" h="195">
                  <a:moveTo>
                    <a:pt x="0" y="190"/>
                  </a:moveTo>
                  <a:lnTo>
                    <a:pt x="5" y="195"/>
                  </a:lnTo>
                  <a:lnTo>
                    <a:pt x="165" y="5"/>
                  </a:lnTo>
                  <a:lnTo>
                    <a:pt x="160" y="0"/>
                  </a:lnTo>
                  <a:lnTo>
                    <a:pt x="0" y="19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1" name="Freeform 1104"/>
            <p:cNvSpPr>
              <a:spLocks/>
            </p:cNvSpPr>
            <p:nvPr/>
          </p:nvSpPr>
          <p:spPr bwMode="auto">
            <a:xfrm rot="-2380866">
              <a:off x="963" y="1995"/>
              <a:ext cx="15" cy="18"/>
            </a:xfrm>
            <a:custGeom>
              <a:avLst/>
              <a:gdLst>
                <a:gd name="T0" fmla="*/ 0 w 87"/>
                <a:gd name="T1" fmla="*/ 0 h 109"/>
                <a:gd name="T2" fmla="*/ 0 w 87"/>
                <a:gd name="T3" fmla="*/ 0 h 109"/>
                <a:gd name="T4" fmla="*/ 0 w 87"/>
                <a:gd name="T5" fmla="*/ 0 h 109"/>
                <a:gd name="T6" fmla="*/ 0 w 87"/>
                <a:gd name="T7" fmla="*/ 0 h 109"/>
                <a:gd name="T8" fmla="*/ 0 60000 65536"/>
                <a:gd name="T9" fmla="*/ 0 60000 65536"/>
                <a:gd name="T10" fmla="*/ 0 60000 65536"/>
                <a:gd name="T11" fmla="*/ 0 60000 65536"/>
                <a:gd name="T12" fmla="*/ 0 w 87"/>
                <a:gd name="T13" fmla="*/ 0 h 109"/>
                <a:gd name="T14" fmla="*/ 87 w 87"/>
                <a:gd name="T15" fmla="*/ 109 h 109"/>
              </a:gdLst>
              <a:ahLst/>
              <a:cxnLst>
                <a:cxn ang="T8">
                  <a:pos x="T0" y="T1"/>
                </a:cxn>
                <a:cxn ang="T9">
                  <a:pos x="T2" y="T3"/>
                </a:cxn>
                <a:cxn ang="T10">
                  <a:pos x="T4" y="T5"/>
                </a:cxn>
                <a:cxn ang="T11">
                  <a:pos x="T6" y="T7"/>
                </a:cxn>
              </a:cxnLst>
              <a:rect l="T12" t="T13" r="T14" b="T15"/>
              <a:pathLst>
                <a:path w="87" h="109">
                  <a:moveTo>
                    <a:pt x="0" y="104"/>
                  </a:moveTo>
                  <a:lnTo>
                    <a:pt x="5" y="109"/>
                  </a:lnTo>
                  <a:lnTo>
                    <a:pt x="87" y="0"/>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2" name="Freeform 1105"/>
            <p:cNvSpPr>
              <a:spLocks/>
            </p:cNvSpPr>
            <p:nvPr/>
          </p:nvSpPr>
          <p:spPr bwMode="auto">
            <a:xfrm rot="-2380866">
              <a:off x="964" y="1995"/>
              <a:ext cx="14" cy="18"/>
            </a:xfrm>
            <a:custGeom>
              <a:avLst/>
              <a:gdLst>
                <a:gd name="T0" fmla="*/ 0 w 87"/>
                <a:gd name="T1" fmla="*/ 0 h 109"/>
                <a:gd name="T2" fmla="*/ 0 w 87"/>
                <a:gd name="T3" fmla="*/ 0 h 109"/>
                <a:gd name="T4" fmla="*/ 0 w 87"/>
                <a:gd name="T5" fmla="*/ 0 h 109"/>
                <a:gd name="T6" fmla="*/ 0 w 87"/>
                <a:gd name="T7" fmla="*/ 0 h 109"/>
                <a:gd name="T8" fmla="*/ 0 60000 65536"/>
                <a:gd name="T9" fmla="*/ 0 60000 65536"/>
                <a:gd name="T10" fmla="*/ 0 60000 65536"/>
                <a:gd name="T11" fmla="*/ 0 60000 65536"/>
                <a:gd name="T12" fmla="*/ 0 w 87"/>
                <a:gd name="T13" fmla="*/ 0 h 109"/>
                <a:gd name="T14" fmla="*/ 87 w 87"/>
                <a:gd name="T15" fmla="*/ 109 h 109"/>
              </a:gdLst>
              <a:ahLst/>
              <a:cxnLst>
                <a:cxn ang="T8">
                  <a:pos x="T0" y="T1"/>
                </a:cxn>
                <a:cxn ang="T9">
                  <a:pos x="T2" y="T3"/>
                </a:cxn>
                <a:cxn ang="T10">
                  <a:pos x="T4" y="T5"/>
                </a:cxn>
                <a:cxn ang="T11">
                  <a:pos x="T6" y="T7"/>
                </a:cxn>
              </a:cxnLst>
              <a:rect l="T12" t="T13" r="T14" b="T15"/>
              <a:pathLst>
                <a:path w="87" h="109">
                  <a:moveTo>
                    <a:pt x="0" y="109"/>
                  </a:moveTo>
                  <a:lnTo>
                    <a:pt x="82" y="0"/>
                  </a:lnTo>
                  <a:lnTo>
                    <a:pt x="87" y="5"/>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3" name="Freeform 1106"/>
            <p:cNvSpPr>
              <a:spLocks/>
            </p:cNvSpPr>
            <p:nvPr/>
          </p:nvSpPr>
          <p:spPr bwMode="auto">
            <a:xfrm rot="-2380866">
              <a:off x="963" y="1995"/>
              <a:ext cx="15" cy="18"/>
            </a:xfrm>
            <a:custGeom>
              <a:avLst/>
              <a:gdLst>
                <a:gd name="T0" fmla="*/ 0 w 92"/>
                <a:gd name="T1" fmla="*/ 0 h 109"/>
                <a:gd name="T2" fmla="*/ 0 w 92"/>
                <a:gd name="T3" fmla="*/ 0 h 109"/>
                <a:gd name="T4" fmla="*/ 0 w 92"/>
                <a:gd name="T5" fmla="*/ 0 h 109"/>
                <a:gd name="T6" fmla="*/ 0 w 92"/>
                <a:gd name="T7" fmla="*/ 0 h 109"/>
                <a:gd name="T8" fmla="*/ 0 w 92"/>
                <a:gd name="T9" fmla="*/ 0 h 109"/>
                <a:gd name="T10" fmla="*/ 0 60000 65536"/>
                <a:gd name="T11" fmla="*/ 0 60000 65536"/>
                <a:gd name="T12" fmla="*/ 0 60000 65536"/>
                <a:gd name="T13" fmla="*/ 0 60000 65536"/>
                <a:gd name="T14" fmla="*/ 0 60000 65536"/>
                <a:gd name="T15" fmla="*/ 0 w 92"/>
                <a:gd name="T16" fmla="*/ 0 h 109"/>
                <a:gd name="T17" fmla="*/ 92 w 92"/>
                <a:gd name="T18" fmla="*/ 109 h 109"/>
              </a:gdLst>
              <a:ahLst/>
              <a:cxnLst>
                <a:cxn ang="T10">
                  <a:pos x="T0" y="T1"/>
                </a:cxn>
                <a:cxn ang="T11">
                  <a:pos x="T2" y="T3"/>
                </a:cxn>
                <a:cxn ang="T12">
                  <a:pos x="T4" y="T5"/>
                </a:cxn>
                <a:cxn ang="T13">
                  <a:pos x="T6" y="T7"/>
                </a:cxn>
                <a:cxn ang="T14">
                  <a:pos x="T8" y="T9"/>
                </a:cxn>
              </a:cxnLst>
              <a:rect l="T15" t="T16" r="T17" b="T18"/>
              <a:pathLst>
                <a:path w="92" h="109">
                  <a:moveTo>
                    <a:pt x="0" y="104"/>
                  </a:moveTo>
                  <a:lnTo>
                    <a:pt x="5" y="109"/>
                  </a:lnTo>
                  <a:lnTo>
                    <a:pt x="92" y="5"/>
                  </a:lnTo>
                  <a:lnTo>
                    <a:pt x="87" y="0"/>
                  </a:lnTo>
                  <a:lnTo>
                    <a:pt x="0" y="10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4" name="Freeform 1107"/>
            <p:cNvSpPr>
              <a:spLocks/>
            </p:cNvSpPr>
            <p:nvPr/>
          </p:nvSpPr>
          <p:spPr bwMode="auto">
            <a:xfrm rot="-2380866">
              <a:off x="1062" y="1896"/>
              <a:ext cx="87" cy="105"/>
            </a:xfrm>
            <a:custGeom>
              <a:avLst/>
              <a:gdLst>
                <a:gd name="T0" fmla="*/ 0 w 521"/>
                <a:gd name="T1" fmla="*/ 0 h 626"/>
                <a:gd name="T2" fmla="*/ 0 w 521"/>
                <a:gd name="T3" fmla="*/ 0 h 626"/>
                <a:gd name="T4" fmla="*/ 0 w 521"/>
                <a:gd name="T5" fmla="*/ 0 h 626"/>
                <a:gd name="T6" fmla="*/ 0 w 521"/>
                <a:gd name="T7" fmla="*/ 0 h 626"/>
                <a:gd name="T8" fmla="*/ 0 60000 65536"/>
                <a:gd name="T9" fmla="*/ 0 60000 65536"/>
                <a:gd name="T10" fmla="*/ 0 60000 65536"/>
                <a:gd name="T11" fmla="*/ 0 60000 65536"/>
                <a:gd name="T12" fmla="*/ 0 w 521"/>
                <a:gd name="T13" fmla="*/ 0 h 626"/>
                <a:gd name="T14" fmla="*/ 521 w 521"/>
                <a:gd name="T15" fmla="*/ 626 h 626"/>
              </a:gdLst>
              <a:ahLst/>
              <a:cxnLst>
                <a:cxn ang="T8">
                  <a:pos x="T0" y="T1"/>
                </a:cxn>
                <a:cxn ang="T9">
                  <a:pos x="T2" y="T3"/>
                </a:cxn>
                <a:cxn ang="T10">
                  <a:pos x="T4" y="T5"/>
                </a:cxn>
                <a:cxn ang="T11">
                  <a:pos x="T6" y="T7"/>
                </a:cxn>
              </a:cxnLst>
              <a:rect l="T12" t="T13" r="T14" b="T15"/>
              <a:pathLst>
                <a:path w="521" h="626">
                  <a:moveTo>
                    <a:pt x="0" y="622"/>
                  </a:moveTo>
                  <a:lnTo>
                    <a:pt x="5" y="626"/>
                  </a:lnTo>
                  <a:lnTo>
                    <a:pt x="521" y="0"/>
                  </a:lnTo>
                  <a:lnTo>
                    <a:pt x="0"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5" name="Freeform 1108"/>
            <p:cNvSpPr>
              <a:spLocks/>
            </p:cNvSpPr>
            <p:nvPr/>
          </p:nvSpPr>
          <p:spPr bwMode="auto">
            <a:xfrm rot="-2380866">
              <a:off x="1063" y="1895"/>
              <a:ext cx="87" cy="105"/>
            </a:xfrm>
            <a:custGeom>
              <a:avLst/>
              <a:gdLst>
                <a:gd name="T0" fmla="*/ 0 w 521"/>
                <a:gd name="T1" fmla="*/ 0 h 626"/>
                <a:gd name="T2" fmla="*/ 0 w 521"/>
                <a:gd name="T3" fmla="*/ 0 h 626"/>
                <a:gd name="T4" fmla="*/ 0 w 521"/>
                <a:gd name="T5" fmla="*/ 0 h 626"/>
                <a:gd name="T6" fmla="*/ 0 w 521"/>
                <a:gd name="T7" fmla="*/ 0 h 626"/>
                <a:gd name="T8" fmla="*/ 0 60000 65536"/>
                <a:gd name="T9" fmla="*/ 0 60000 65536"/>
                <a:gd name="T10" fmla="*/ 0 60000 65536"/>
                <a:gd name="T11" fmla="*/ 0 60000 65536"/>
                <a:gd name="T12" fmla="*/ 0 w 521"/>
                <a:gd name="T13" fmla="*/ 0 h 626"/>
                <a:gd name="T14" fmla="*/ 521 w 521"/>
                <a:gd name="T15" fmla="*/ 626 h 626"/>
              </a:gdLst>
              <a:ahLst/>
              <a:cxnLst>
                <a:cxn ang="T8">
                  <a:pos x="T0" y="T1"/>
                </a:cxn>
                <a:cxn ang="T9">
                  <a:pos x="T2" y="T3"/>
                </a:cxn>
                <a:cxn ang="T10">
                  <a:pos x="T4" y="T5"/>
                </a:cxn>
                <a:cxn ang="T11">
                  <a:pos x="T6" y="T7"/>
                </a:cxn>
              </a:cxnLst>
              <a:rect l="T12" t="T13" r="T14" b="T15"/>
              <a:pathLst>
                <a:path w="521" h="626">
                  <a:moveTo>
                    <a:pt x="0" y="626"/>
                  </a:moveTo>
                  <a:lnTo>
                    <a:pt x="516" y="0"/>
                  </a:lnTo>
                  <a:lnTo>
                    <a:pt x="521" y="5"/>
                  </a:lnTo>
                  <a:lnTo>
                    <a:pt x="0" y="6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6" name="Freeform 1109"/>
            <p:cNvSpPr>
              <a:spLocks/>
            </p:cNvSpPr>
            <p:nvPr/>
          </p:nvSpPr>
          <p:spPr bwMode="auto">
            <a:xfrm rot="-2380866">
              <a:off x="1062" y="1896"/>
              <a:ext cx="88" cy="105"/>
            </a:xfrm>
            <a:custGeom>
              <a:avLst/>
              <a:gdLst>
                <a:gd name="T0" fmla="*/ 0 w 526"/>
                <a:gd name="T1" fmla="*/ 0 h 626"/>
                <a:gd name="T2" fmla="*/ 0 w 526"/>
                <a:gd name="T3" fmla="*/ 0 h 626"/>
                <a:gd name="T4" fmla="*/ 0 w 526"/>
                <a:gd name="T5" fmla="*/ 0 h 626"/>
                <a:gd name="T6" fmla="*/ 0 w 526"/>
                <a:gd name="T7" fmla="*/ 0 h 626"/>
                <a:gd name="T8" fmla="*/ 0 w 526"/>
                <a:gd name="T9" fmla="*/ 0 h 626"/>
                <a:gd name="T10" fmla="*/ 0 60000 65536"/>
                <a:gd name="T11" fmla="*/ 0 60000 65536"/>
                <a:gd name="T12" fmla="*/ 0 60000 65536"/>
                <a:gd name="T13" fmla="*/ 0 60000 65536"/>
                <a:gd name="T14" fmla="*/ 0 60000 65536"/>
                <a:gd name="T15" fmla="*/ 0 w 526"/>
                <a:gd name="T16" fmla="*/ 0 h 626"/>
                <a:gd name="T17" fmla="*/ 526 w 526"/>
                <a:gd name="T18" fmla="*/ 626 h 626"/>
              </a:gdLst>
              <a:ahLst/>
              <a:cxnLst>
                <a:cxn ang="T10">
                  <a:pos x="T0" y="T1"/>
                </a:cxn>
                <a:cxn ang="T11">
                  <a:pos x="T2" y="T3"/>
                </a:cxn>
                <a:cxn ang="T12">
                  <a:pos x="T4" y="T5"/>
                </a:cxn>
                <a:cxn ang="T13">
                  <a:pos x="T6" y="T7"/>
                </a:cxn>
                <a:cxn ang="T14">
                  <a:pos x="T8" y="T9"/>
                </a:cxn>
              </a:cxnLst>
              <a:rect l="T15" t="T16" r="T17" b="T18"/>
              <a:pathLst>
                <a:path w="526" h="626">
                  <a:moveTo>
                    <a:pt x="0" y="622"/>
                  </a:moveTo>
                  <a:lnTo>
                    <a:pt x="5" y="626"/>
                  </a:lnTo>
                  <a:lnTo>
                    <a:pt x="526" y="5"/>
                  </a:lnTo>
                  <a:lnTo>
                    <a:pt x="521" y="0"/>
                  </a:lnTo>
                  <a:lnTo>
                    <a:pt x="0" y="622"/>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7" name="Freeform 1110"/>
            <p:cNvSpPr>
              <a:spLocks/>
            </p:cNvSpPr>
            <p:nvPr/>
          </p:nvSpPr>
          <p:spPr bwMode="auto">
            <a:xfrm rot="-2380866">
              <a:off x="1078" y="1880"/>
              <a:ext cx="99" cy="119"/>
            </a:xfrm>
            <a:custGeom>
              <a:avLst/>
              <a:gdLst>
                <a:gd name="T0" fmla="*/ 0 w 593"/>
                <a:gd name="T1" fmla="*/ 0 h 712"/>
                <a:gd name="T2" fmla="*/ 0 w 593"/>
                <a:gd name="T3" fmla="*/ 0 h 712"/>
                <a:gd name="T4" fmla="*/ 0 w 593"/>
                <a:gd name="T5" fmla="*/ 0 h 712"/>
                <a:gd name="T6" fmla="*/ 0 w 593"/>
                <a:gd name="T7" fmla="*/ 0 h 712"/>
                <a:gd name="T8" fmla="*/ 0 60000 65536"/>
                <a:gd name="T9" fmla="*/ 0 60000 65536"/>
                <a:gd name="T10" fmla="*/ 0 60000 65536"/>
                <a:gd name="T11" fmla="*/ 0 60000 65536"/>
                <a:gd name="T12" fmla="*/ 0 w 593"/>
                <a:gd name="T13" fmla="*/ 0 h 712"/>
                <a:gd name="T14" fmla="*/ 593 w 593"/>
                <a:gd name="T15" fmla="*/ 712 h 712"/>
              </a:gdLst>
              <a:ahLst/>
              <a:cxnLst>
                <a:cxn ang="T8">
                  <a:pos x="T0" y="T1"/>
                </a:cxn>
                <a:cxn ang="T9">
                  <a:pos x="T2" y="T3"/>
                </a:cxn>
                <a:cxn ang="T10">
                  <a:pos x="T4" y="T5"/>
                </a:cxn>
                <a:cxn ang="T11">
                  <a:pos x="T6" y="T7"/>
                </a:cxn>
              </a:cxnLst>
              <a:rect l="T12" t="T13" r="T14" b="T15"/>
              <a:pathLst>
                <a:path w="593" h="712">
                  <a:moveTo>
                    <a:pt x="0" y="708"/>
                  </a:moveTo>
                  <a:lnTo>
                    <a:pt x="5" y="712"/>
                  </a:lnTo>
                  <a:lnTo>
                    <a:pt x="593" y="0"/>
                  </a:lnTo>
                  <a:lnTo>
                    <a:pt x="0" y="7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8" name="Freeform 1111"/>
            <p:cNvSpPr>
              <a:spLocks/>
            </p:cNvSpPr>
            <p:nvPr/>
          </p:nvSpPr>
          <p:spPr bwMode="auto">
            <a:xfrm rot="-2380866">
              <a:off x="1079" y="1879"/>
              <a:ext cx="99" cy="119"/>
            </a:xfrm>
            <a:custGeom>
              <a:avLst/>
              <a:gdLst>
                <a:gd name="T0" fmla="*/ 0 w 593"/>
                <a:gd name="T1" fmla="*/ 0 h 712"/>
                <a:gd name="T2" fmla="*/ 0 w 593"/>
                <a:gd name="T3" fmla="*/ 0 h 712"/>
                <a:gd name="T4" fmla="*/ 0 w 593"/>
                <a:gd name="T5" fmla="*/ 0 h 712"/>
                <a:gd name="T6" fmla="*/ 0 w 593"/>
                <a:gd name="T7" fmla="*/ 0 h 712"/>
                <a:gd name="T8" fmla="*/ 0 60000 65536"/>
                <a:gd name="T9" fmla="*/ 0 60000 65536"/>
                <a:gd name="T10" fmla="*/ 0 60000 65536"/>
                <a:gd name="T11" fmla="*/ 0 60000 65536"/>
                <a:gd name="T12" fmla="*/ 0 w 593"/>
                <a:gd name="T13" fmla="*/ 0 h 712"/>
                <a:gd name="T14" fmla="*/ 593 w 593"/>
                <a:gd name="T15" fmla="*/ 712 h 712"/>
              </a:gdLst>
              <a:ahLst/>
              <a:cxnLst>
                <a:cxn ang="T8">
                  <a:pos x="T0" y="T1"/>
                </a:cxn>
                <a:cxn ang="T9">
                  <a:pos x="T2" y="T3"/>
                </a:cxn>
                <a:cxn ang="T10">
                  <a:pos x="T4" y="T5"/>
                </a:cxn>
                <a:cxn ang="T11">
                  <a:pos x="T6" y="T7"/>
                </a:cxn>
              </a:cxnLst>
              <a:rect l="T12" t="T13" r="T14" b="T15"/>
              <a:pathLst>
                <a:path w="593" h="712">
                  <a:moveTo>
                    <a:pt x="0" y="712"/>
                  </a:moveTo>
                  <a:lnTo>
                    <a:pt x="588" y="0"/>
                  </a:lnTo>
                  <a:lnTo>
                    <a:pt x="593" y="5"/>
                  </a:lnTo>
                  <a:lnTo>
                    <a:pt x="0" y="7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49" name="Freeform 1112"/>
            <p:cNvSpPr>
              <a:spLocks/>
            </p:cNvSpPr>
            <p:nvPr/>
          </p:nvSpPr>
          <p:spPr bwMode="auto">
            <a:xfrm rot="-2380866">
              <a:off x="1078" y="1880"/>
              <a:ext cx="100" cy="119"/>
            </a:xfrm>
            <a:custGeom>
              <a:avLst/>
              <a:gdLst>
                <a:gd name="T0" fmla="*/ 0 w 598"/>
                <a:gd name="T1" fmla="*/ 0 h 712"/>
                <a:gd name="T2" fmla="*/ 0 w 598"/>
                <a:gd name="T3" fmla="*/ 0 h 712"/>
                <a:gd name="T4" fmla="*/ 0 w 598"/>
                <a:gd name="T5" fmla="*/ 0 h 712"/>
                <a:gd name="T6" fmla="*/ 0 w 598"/>
                <a:gd name="T7" fmla="*/ 0 h 712"/>
                <a:gd name="T8" fmla="*/ 0 w 598"/>
                <a:gd name="T9" fmla="*/ 0 h 712"/>
                <a:gd name="T10" fmla="*/ 0 60000 65536"/>
                <a:gd name="T11" fmla="*/ 0 60000 65536"/>
                <a:gd name="T12" fmla="*/ 0 60000 65536"/>
                <a:gd name="T13" fmla="*/ 0 60000 65536"/>
                <a:gd name="T14" fmla="*/ 0 60000 65536"/>
                <a:gd name="T15" fmla="*/ 0 w 598"/>
                <a:gd name="T16" fmla="*/ 0 h 712"/>
                <a:gd name="T17" fmla="*/ 598 w 598"/>
                <a:gd name="T18" fmla="*/ 712 h 712"/>
              </a:gdLst>
              <a:ahLst/>
              <a:cxnLst>
                <a:cxn ang="T10">
                  <a:pos x="T0" y="T1"/>
                </a:cxn>
                <a:cxn ang="T11">
                  <a:pos x="T2" y="T3"/>
                </a:cxn>
                <a:cxn ang="T12">
                  <a:pos x="T4" y="T5"/>
                </a:cxn>
                <a:cxn ang="T13">
                  <a:pos x="T6" y="T7"/>
                </a:cxn>
                <a:cxn ang="T14">
                  <a:pos x="T8" y="T9"/>
                </a:cxn>
              </a:cxnLst>
              <a:rect l="T15" t="T16" r="T17" b="T18"/>
              <a:pathLst>
                <a:path w="598" h="712">
                  <a:moveTo>
                    <a:pt x="0" y="708"/>
                  </a:moveTo>
                  <a:lnTo>
                    <a:pt x="5" y="712"/>
                  </a:lnTo>
                  <a:lnTo>
                    <a:pt x="598" y="5"/>
                  </a:lnTo>
                  <a:lnTo>
                    <a:pt x="593" y="0"/>
                  </a:lnTo>
                  <a:lnTo>
                    <a:pt x="0" y="70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0" name="Freeform 1113"/>
            <p:cNvSpPr>
              <a:spLocks/>
            </p:cNvSpPr>
            <p:nvPr/>
          </p:nvSpPr>
          <p:spPr bwMode="auto">
            <a:xfrm rot="-2380866">
              <a:off x="1095" y="1863"/>
              <a:ext cx="111" cy="133"/>
            </a:xfrm>
            <a:custGeom>
              <a:avLst/>
              <a:gdLst>
                <a:gd name="T0" fmla="*/ 0 w 666"/>
                <a:gd name="T1" fmla="*/ 0 h 798"/>
                <a:gd name="T2" fmla="*/ 0 w 666"/>
                <a:gd name="T3" fmla="*/ 0 h 798"/>
                <a:gd name="T4" fmla="*/ 0 w 666"/>
                <a:gd name="T5" fmla="*/ 0 h 798"/>
                <a:gd name="T6" fmla="*/ 0 w 666"/>
                <a:gd name="T7" fmla="*/ 0 h 798"/>
                <a:gd name="T8" fmla="*/ 0 60000 65536"/>
                <a:gd name="T9" fmla="*/ 0 60000 65536"/>
                <a:gd name="T10" fmla="*/ 0 60000 65536"/>
                <a:gd name="T11" fmla="*/ 0 60000 65536"/>
                <a:gd name="T12" fmla="*/ 0 w 666"/>
                <a:gd name="T13" fmla="*/ 0 h 798"/>
                <a:gd name="T14" fmla="*/ 666 w 666"/>
                <a:gd name="T15" fmla="*/ 798 h 798"/>
              </a:gdLst>
              <a:ahLst/>
              <a:cxnLst>
                <a:cxn ang="T8">
                  <a:pos x="T0" y="T1"/>
                </a:cxn>
                <a:cxn ang="T9">
                  <a:pos x="T2" y="T3"/>
                </a:cxn>
                <a:cxn ang="T10">
                  <a:pos x="T4" y="T5"/>
                </a:cxn>
                <a:cxn ang="T11">
                  <a:pos x="T6" y="T7"/>
                </a:cxn>
              </a:cxnLst>
              <a:rect l="T12" t="T13" r="T14" b="T15"/>
              <a:pathLst>
                <a:path w="666" h="798">
                  <a:moveTo>
                    <a:pt x="0" y="794"/>
                  </a:moveTo>
                  <a:lnTo>
                    <a:pt x="5" y="798"/>
                  </a:lnTo>
                  <a:lnTo>
                    <a:pt x="666" y="0"/>
                  </a:lnTo>
                  <a:lnTo>
                    <a:pt x="0" y="7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1" name="Freeform 1114"/>
            <p:cNvSpPr>
              <a:spLocks/>
            </p:cNvSpPr>
            <p:nvPr/>
          </p:nvSpPr>
          <p:spPr bwMode="auto">
            <a:xfrm rot="-2380866">
              <a:off x="1095" y="1863"/>
              <a:ext cx="111" cy="133"/>
            </a:xfrm>
            <a:custGeom>
              <a:avLst/>
              <a:gdLst>
                <a:gd name="T0" fmla="*/ 0 w 666"/>
                <a:gd name="T1" fmla="*/ 0 h 798"/>
                <a:gd name="T2" fmla="*/ 0 w 666"/>
                <a:gd name="T3" fmla="*/ 0 h 798"/>
                <a:gd name="T4" fmla="*/ 0 w 666"/>
                <a:gd name="T5" fmla="*/ 0 h 798"/>
                <a:gd name="T6" fmla="*/ 0 w 666"/>
                <a:gd name="T7" fmla="*/ 0 h 798"/>
                <a:gd name="T8" fmla="*/ 0 60000 65536"/>
                <a:gd name="T9" fmla="*/ 0 60000 65536"/>
                <a:gd name="T10" fmla="*/ 0 60000 65536"/>
                <a:gd name="T11" fmla="*/ 0 60000 65536"/>
                <a:gd name="T12" fmla="*/ 0 w 666"/>
                <a:gd name="T13" fmla="*/ 0 h 798"/>
                <a:gd name="T14" fmla="*/ 666 w 666"/>
                <a:gd name="T15" fmla="*/ 798 h 798"/>
              </a:gdLst>
              <a:ahLst/>
              <a:cxnLst>
                <a:cxn ang="T8">
                  <a:pos x="T0" y="T1"/>
                </a:cxn>
                <a:cxn ang="T9">
                  <a:pos x="T2" y="T3"/>
                </a:cxn>
                <a:cxn ang="T10">
                  <a:pos x="T4" y="T5"/>
                </a:cxn>
                <a:cxn ang="T11">
                  <a:pos x="T6" y="T7"/>
                </a:cxn>
              </a:cxnLst>
              <a:rect l="T12" t="T13" r="T14" b="T15"/>
              <a:pathLst>
                <a:path w="666" h="798">
                  <a:moveTo>
                    <a:pt x="0" y="798"/>
                  </a:moveTo>
                  <a:lnTo>
                    <a:pt x="661" y="0"/>
                  </a:lnTo>
                  <a:lnTo>
                    <a:pt x="666" y="5"/>
                  </a:lnTo>
                  <a:lnTo>
                    <a:pt x="0" y="7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2" name="Freeform 1115"/>
            <p:cNvSpPr>
              <a:spLocks/>
            </p:cNvSpPr>
            <p:nvPr/>
          </p:nvSpPr>
          <p:spPr bwMode="auto">
            <a:xfrm rot="-2380866">
              <a:off x="1095" y="1863"/>
              <a:ext cx="112" cy="133"/>
            </a:xfrm>
            <a:custGeom>
              <a:avLst/>
              <a:gdLst>
                <a:gd name="T0" fmla="*/ 0 w 671"/>
                <a:gd name="T1" fmla="*/ 0 h 798"/>
                <a:gd name="T2" fmla="*/ 0 w 671"/>
                <a:gd name="T3" fmla="*/ 0 h 798"/>
                <a:gd name="T4" fmla="*/ 0 w 671"/>
                <a:gd name="T5" fmla="*/ 0 h 798"/>
                <a:gd name="T6" fmla="*/ 0 w 671"/>
                <a:gd name="T7" fmla="*/ 0 h 798"/>
                <a:gd name="T8" fmla="*/ 0 w 671"/>
                <a:gd name="T9" fmla="*/ 0 h 798"/>
                <a:gd name="T10" fmla="*/ 0 60000 65536"/>
                <a:gd name="T11" fmla="*/ 0 60000 65536"/>
                <a:gd name="T12" fmla="*/ 0 60000 65536"/>
                <a:gd name="T13" fmla="*/ 0 60000 65536"/>
                <a:gd name="T14" fmla="*/ 0 60000 65536"/>
                <a:gd name="T15" fmla="*/ 0 w 671"/>
                <a:gd name="T16" fmla="*/ 0 h 798"/>
                <a:gd name="T17" fmla="*/ 671 w 671"/>
                <a:gd name="T18" fmla="*/ 798 h 798"/>
              </a:gdLst>
              <a:ahLst/>
              <a:cxnLst>
                <a:cxn ang="T10">
                  <a:pos x="T0" y="T1"/>
                </a:cxn>
                <a:cxn ang="T11">
                  <a:pos x="T2" y="T3"/>
                </a:cxn>
                <a:cxn ang="T12">
                  <a:pos x="T4" y="T5"/>
                </a:cxn>
                <a:cxn ang="T13">
                  <a:pos x="T6" y="T7"/>
                </a:cxn>
                <a:cxn ang="T14">
                  <a:pos x="T8" y="T9"/>
                </a:cxn>
              </a:cxnLst>
              <a:rect l="T15" t="T16" r="T17" b="T18"/>
              <a:pathLst>
                <a:path w="671" h="798">
                  <a:moveTo>
                    <a:pt x="0" y="794"/>
                  </a:moveTo>
                  <a:lnTo>
                    <a:pt x="5" y="798"/>
                  </a:lnTo>
                  <a:lnTo>
                    <a:pt x="671" y="5"/>
                  </a:lnTo>
                  <a:lnTo>
                    <a:pt x="666" y="0"/>
                  </a:lnTo>
                  <a:lnTo>
                    <a:pt x="0" y="79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3" name="Freeform 1116"/>
            <p:cNvSpPr>
              <a:spLocks/>
            </p:cNvSpPr>
            <p:nvPr/>
          </p:nvSpPr>
          <p:spPr bwMode="auto">
            <a:xfrm rot="-2380866">
              <a:off x="1111" y="1847"/>
              <a:ext cx="123" cy="148"/>
            </a:xfrm>
            <a:custGeom>
              <a:avLst/>
              <a:gdLst>
                <a:gd name="T0" fmla="*/ 0 w 738"/>
                <a:gd name="T1" fmla="*/ 0 h 885"/>
                <a:gd name="T2" fmla="*/ 0 w 738"/>
                <a:gd name="T3" fmla="*/ 0 h 885"/>
                <a:gd name="T4" fmla="*/ 0 w 738"/>
                <a:gd name="T5" fmla="*/ 0 h 885"/>
                <a:gd name="T6" fmla="*/ 0 w 738"/>
                <a:gd name="T7" fmla="*/ 0 h 885"/>
                <a:gd name="T8" fmla="*/ 0 60000 65536"/>
                <a:gd name="T9" fmla="*/ 0 60000 65536"/>
                <a:gd name="T10" fmla="*/ 0 60000 65536"/>
                <a:gd name="T11" fmla="*/ 0 60000 65536"/>
                <a:gd name="T12" fmla="*/ 0 w 738"/>
                <a:gd name="T13" fmla="*/ 0 h 885"/>
                <a:gd name="T14" fmla="*/ 738 w 738"/>
                <a:gd name="T15" fmla="*/ 885 h 885"/>
              </a:gdLst>
              <a:ahLst/>
              <a:cxnLst>
                <a:cxn ang="T8">
                  <a:pos x="T0" y="T1"/>
                </a:cxn>
                <a:cxn ang="T9">
                  <a:pos x="T2" y="T3"/>
                </a:cxn>
                <a:cxn ang="T10">
                  <a:pos x="T4" y="T5"/>
                </a:cxn>
                <a:cxn ang="T11">
                  <a:pos x="T6" y="T7"/>
                </a:cxn>
              </a:cxnLst>
              <a:rect l="T12" t="T13" r="T14" b="T15"/>
              <a:pathLst>
                <a:path w="738" h="885">
                  <a:moveTo>
                    <a:pt x="0" y="881"/>
                  </a:moveTo>
                  <a:lnTo>
                    <a:pt x="5" y="885"/>
                  </a:lnTo>
                  <a:lnTo>
                    <a:pt x="738" y="0"/>
                  </a:lnTo>
                  <a:lnTo>
                    <a:pt x="0" y="8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4" name="Freeform 1117"/>
            <p:cNvSpPr>
              <a:spLocks/>
            </p:cNvSpPr>
            <p:nvPr/>
          </p:nvSpPr>
          <p:spPr bwMode="auto">
            <a:xfrm rot="-2380866">
              <a:off x="1112" y="1847"/>
              <a:ext cx="123" cy="148"/>
            </a:xfrm>
            <a:custGeom>
              <a:avLst/>
              <a:gdLst>
                <a:gd name="T0" fmla="*/ 0 w 738"/>
                <a:gd name="T1" fmla="*/ 0 h 885"/>
                <a:gd name="T2" fmla="*/ 0 w 738"/>
                <a:gd name="T3" fmla="*/ 0 h 885"/>
                <a:gd name="T4" fmla="*/ 0 w 738"/>
                <a:gd name="T5" fmla="*/ 0 h 885"/>
                <a:gd name="T6" fmla="*/ 0 w 738"/>
                <a:gd name="T7" fmla="*/ 0 h 885"/>
                <a:gd name="T8" fmla="*/ 0 60000 65536"/>
                <a:gd name="T9" fmla="*/ 0 60000 65536"/>
                <a:gd name="T10" fmla="*/ 0 60000 65536"/>
                <a:gd name="T11" fmla="*/ 0 60000 65536"/>
                <a:gd name="T12" fmla="*/ 0 w 738"/>
                <a:gd name="T13" fmla="*/ 0 h 885"/>
                <a:gd name="T14" fmla="*/ 738 w 738"/>
                <a:gd name="T15" fmla="*/ 885 h 885"/>
              </a:gdLst>
              <a:ahLst/>
              <a:cxnLst>
                <a:cxn ang="T8">
                  <a:pos x="T0" y="T1"/>
                </a:cxn>
                <a:cxn ang="T9">
                  <a:pos x="T2" y="T3"/>
                </a:cxn>
                <a:cxn ang="T10">
                  <a:pos x="T4" y="T5"/>
                </a:cxn>
                <a:cxn ang="T11">
                  <a:pos x="T6" y="T7"/>
                </a:cxn>
              </a:cxnLst>
              <a:rect l="T12" t="T13" r="T14" b="T15"/>
              <a:pathLst>
                <a:path w="738" h="885">
                  <a:moveTo>
                    <a:pt x="0" y="885"/>
                  </a:moveTo>
                  <a:lnTo>
                    <a:pt x="733" y="0"/>
                  </a:lnTo>
                  <a:lnTo>
                    <a:pt x="738" y="5"/>
                  </a:lnTo>
                  <a:lnTo>
                    <a:pt x="0" y="8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5" name="Freeform 1118"/>
            <p:cNvSpPr>
              <a:spLocks/>
            </p:cNvSpPr>
            <p:nvPr/>
          </p:nvSpPr>
          <p:spPr bwMode="auto">
            <a:xfrm rot="-2380866">
              <a:off x="1111" y="1847"/>
              <a:ext cx="124" cy="148"/>
            </a:xfrm>
            <a:custGeom>
              <a:avLst/>
              <a:gdLst>
                <a:gd name="T0" fmla="*/ 0 w 743"/>
                <a:gd name="T1" fmla="*/ 0 h 885"/>
                <a:gd name="T2" fmla="*/ 0 w 743"/>
                <a:gd name="T3" fmla="*/ 0 h 885"/>
                <a:gd name="T4" fmla="*/ 0 w 743"/>
                <a:gd name="T5" fmla="*/ 0 h 885"/>
                <a:gd name="T6" fmla="*/ 0 w 743"/>
                <a:gd name="T7" fmla="*/ 0 h 885"/>
                <a:gd name="T8" fmla="*/ 0 w 743"/>
                <a:gd name="T9" fmla="*/ 0 h 885"/>
                <a:gd name="T10" fmla="*/ 0 60000 65536"/>
                <a:gd name="T11" fmla="*/ 0 60000 65536"/>
                <a:gd name="T12" fmla="*/ 0 60000 65536"/>
                <a:gd name="T13" fmla="*/ 0 60000 65536"/>
                <a:gd name="T14" fmla="*/ 0 60000 65536"/>
                <a:gd name="T15" fmla="*/ 0 w 743"/>
                <a:gd name="T16" fmla="*/ 0 h 885"/>
                <a:gd name="T17" fmla="*/ 743 w 743"/>
                <a:gd name="T18" fmla="*/ 885 h 885"/>
              </a:gdLst>
              <a:ahLst/>
              <a:cxnLst>
                <a:cxn ang="T10">
                  <a:pos x="T0" y="T1"/>
                </a:cxn>
                <a:cxn ang="T11">
                  <a:pos x="T2" y="T3"/>
                </a:cxn>
                <a:cxn ang="T12">
                  <a:pos x="T4" y="T5"/>
                </a:cxn>
                <a:cxn ang="T13">
                  <a:pos x="T6" y="T7"/>
                </a:cxn>
                <a:cxn ang="T14">
                  <a:pos x="T8" y="T9"/>
                </a:cxn>
              </a:cxnLst>
              <a:rect l="T15" t="T16" r="T17" b="T18"/>
              <a:pathLst>
                <a:path w="743" h="885">
                  <a:moveTo>
                    <a:pt x="0" y="881"/>
                  </a:moveTo>
                  <a:lnTo>
                    <a:pt x="5" y="885"/>
                  </a:lnTo>
                  <a:lnTo>
                    <a:pt x="743" y="5"/>
                  </a:lnTo>
                  <a:lnTo>
                    <a:pt x="738" y="0"/>
                  </a:lnTo>
                  <a:lnTo>
                    <a:pt x="0" y="88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6" name="Freeform 1119"/>
            <p:cNvSpPr>
              <a:spLocks/>
            </p:cNvSpPr>
            <p:nvPr/>
          </p:nvSpPr>
          <p:spPr bwMode="auto">
            <a:xfrm rot="-2380866">
              <a:off x="1127" y="1831"/>
              <a:ext cx="136" cy="162"/>
            </a:xfrm>
            <a:custGeom>
              <a:avLst/>
              <a:gdLst>
                <a:gd name="T0" fmla="*/ 0 w 811"/>
                <a:gd name="T1" fmla="*/ 0 h 971"/>
                <a:gd name="T2" fmla="*/ 0 w 811"/>
                <a:gd name="T3" fmla="*/ 0 h 971"/>
                <a:gd name="T4" fmla="*/ 0 w 811"/>
                <a:gd name="T5" fmla="*/ 0 h 971"/>
                <a:gd name="T6" fmla="*/ 0 w 811"/>
                <a:gd name="T7" fmla="*/ 0 h 971"/>
                <a:gd name="T8" fmla="*/ 0 60000 65536"/>
                <a:gd name="T9" fmla="*/ 0 60000 65536"/>
                <a:gd name="T10" fmla="*/ 0 60000 65536"/>
                <a:gd name="T11" fmla="*/ 0 60000 65536"/>
                <a:gd name="T12" fmla="*/ 0 w 811"/>
                <a:gd name="T13" fmla="*/ 0 h 971"/>
                <a:gd name="T14" fmla="*/ 811 w 811"/>
                <a:gd name="T15" fmla="*/ 971 h 971"/>
              </a:gdLst>
              <a:ahLst/>
              <a:cxnLst>
                <a:cxn ang="T8">
                  <a:pos x="T0" y="T1"/>
                </a:cxn>
                <a:cxn ang="T9">
                  <a:pos x="T2" y="T3"/>
                </a:cxn>
                <a:cxn ang="T10">
                  <a:pos x="T4" y="T5"/>
                </a:cxn>
                <a:cxn ang="T11">
                  <a:pos x="T6" y="T7"/>
                </a:cxn>
              </a:cxnLst>
              <a:rect l="T12" t="T13" r="T14" b="T15"/>
              <a:pathLst>
                <a:path w="811" h="971">
                  <a:moveTo>
                    <a:pt x="0" y="967"/>
                  </a:moveTo>
                  <a:lnTo>
                    <a:pt x="5" y="971"/>
                  </a:lnTo>
                  <a:lnTo>
                    <a:pt x="811" y="0"/>
                  </a:lnTo>
                  <a:lnTo>
                    <a:pt x="0"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7" name="Freeform 1120"/>
            <p:cNvSpPr>
              <a:spLocks/>
            </p:cNvSpPr>
            <p:nvPr/>
          </p:nvSpPr>
          <p:spPr bwMode="auto">
            <a:xfrm rot="-2380866">
              <a:off x="1128" y="1830"/>
              <a:ext cx="136" cy="162"/>
            </a:xfrm>
            <a:custGeom>
              <a:avLst/>
              <a:gdLst>
                <a:gd name="T0" fmla="*/ 0 w 812"/>
                <a:gd name="T1" fmla="*/ 0 h 971"/>
                <a:gd name="T2" fmla="*/ 0 w 812"/>
                <a:gd name="T3" fmla="*/ 0 h 971"/>
                <a:gd name="T4" fmla="*/ 0 w 812"/>
                <a:gd name="T5" fmla="*/ 0 h 971"/>
                <a:gd name="T6" fmla="*/ 0 w 812"/>
                <a:gd name="T7" fmla="*/ 0 h 971"/>
                <a:gd name="T8" fmla="*/ 0 60000 65536"/>
                <a:gd name="T9" fmla="*/ 0 60000 65536"/>
                <a:gd name="T10" fmla="*/ 0 60000 65536"/>
                <a:gd name="T11" fmla="*/ 0 60000 65536"/>
                <a:gd name="T12" fmla="*/ 0 w 812"/>
                <a:gd name="T13" fmla="*/ 0 h 971"/>
                <a:gd name="T14" fmla="*/ 812 w 812"/>
                <a:gd name="T15" fmla="*/ 971 h 971"/>
              </a:gdLst>
              <a:ahLst/>
              <a:cxnLst>
                <a:cxn ang="T8">
                  <a:pos x="T0" y="T1"/>
                </a:cxn>
                <a:cxn ang="T9">
                  <a:pos x="T2" y="T3"/>
                </a:cxn>
                <a:cxn ang="T10">
                  <a:pos x="T4" y="T5"/>
                </a:cxn>
                <a:cxn ang="T11">
                  <a:pos x="T6" y="T7"/>
                </a:cxn>
              </a:cxnLst>
              <a:rect l="T12" t="T13" r="T14" b="T15"/>
              <a:pathLst>
                <a:path w="812" h="971">
                  <a:moveTo>
                    <a:pt x="0" y="971"/>
                  </a:moveTo>
                  <a:lnTo>
                    <a:pt x="806" y="0"/>
                  </a:lnTo>
                  <a:lnTo>
                    <a:pt x="812" y="5"/>
                  </a:lnTo>
                  <a:lnTo>
                    <a:pt x="0" y="9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58" name="Freeform 1121"/>
            <p:cNvSpPr>
              <a:spLocks/>
            </p:cNvSpPr>
            <p:nvPr/>
          </p:nvSpPr>
          <p:spPr bwMode="auto">
            <a:xfrm rot="-2380866">
              <a:off x="1127" y="1830"/>
              <a:ext cx="137" cy="162"/>
            </a:xfrm>
            <a:custGeom>
              <a:avLst/>
              <a:gdLst>
                <a:gd name="T0" fmla="*/ 0 w 817"/>
                <a:gd name="T1" fmla="*/ 0 h 971"/>
                <a:gd name="T2" fmla="*/ 0 w 817"/>
                <a:gd name="T3" fmla="*/ 0 h 971"/>
                <a:gd name="T4" fmla="*/ 0 w 817"/>
                <a:gd name="T5" fmla="*/ 0 h 971"/>
                <a:gd name="T6" fmla="*/ 0 w 817"/>
                <a:gd name="T7" fmla="*/ 0 h 971"/>
                <a:gd name="T8" fmla="*/ 0 w 817"/>
                <a:gd name="T9" fmla="*/ 0 h 971"/>
                <a:gd name="T10" fmla="*/ 0 60000 65536"/>
                <a:gd name="T11" fmla="*/ 0 60000 65536"/>
                <a:gd name="T12" fmla="*/ 0 60000 65536"/>
                <a:gd name="T13" fmla="*/ 0 60000 65536"/>
                <a:gd name="T14" fmla="*/ 0 60000 65536"/>
                <a:gd name="T15" fmla="*/ 0 w 817"/>
                <a:gd name="T16" fmla="*/ 0 h 971"/>
                <a:gd name="T17" fmla="*/ 817 w 817"/>
                <a:gd name="T18" fmla="*/ 971 h 971"/>
              </a:gdLst>
              <a:ahLst/>
              <a:cxnLst>
                <a:cxn ang="T10">
                  <a:pos x="T0" y="T1"/>
                </a:cxn>
                <a:cxn ang="T11">
                  <a:pos x="T2" y="T3"/>
                </a:cxn>
                <a:cxn ang="T12">
                  <a:pos x="T4" y="T5"/>
                </a:cxn>
                <a:cxn ang="T13">
                  <a:pos x="T6" y="T7"/>
                </a:cxn>
                <a:cxn ang="T14">
                  <a:pos x="T8" y="T9"/>
                </a:cxn>
              </a:cxnLst>
              <a:rect l="T15" t="T16" r="T17" b="T18"/>
              <a:pathLst>
                <a:path w="817" h="971">
                  <a:moveTo>
                    <a:pt x="0" y="967"/>
                  </a:moveTo>
                  <a:lnTo>
                    <a:pt x="5" y="971"/>
                  </a:lnTo>
                  <a:lnTo>
                    <a:pt x="817" y="5"/>
                  </a:lnTo>
                  <a:lnTo>
                    <a:pt x="811" y="0"/>
                  </a:lnTo>
                  <a:lnTo>
                    <a:pt x="0" y="96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27" name="Group 1208"/>
          <p:cNvGrpSpPr>
            <a:grpSpLocks/>
          </p:cNvGrpSpPr>
          <p:nvPr/>
        </p:nvGrpSpPr>
        <p:grpSpPr bwMode="auto">
          <a:xfrm>
            <a:off x="1319216" y="4130132"/>
            <a:ext cx="246063" cy="723900"/>
            <a:chOff x="831" y="2628"/>
            <a:chExt cx="155" cy="456"/>
          </a:xfrm>
        </p:grpSpPr>
        <p:sp>
          <p:nvSpPr>
            <p:cNvPr id="43084" name="Freeform 908"/>
            <p:cNvSpPr>
              <a:spLocks/>
            </p:cNvSpPr>
            <p:nvPr/>
          </p:nvSpPr>
          <p:spPr bwMode="auto">
            <a:xfrm rot="12641">
              <a:off x="961" y="2769"/>
              <a:ext cx="6" cy="89"/>
            </a:xfrm>
            <a:custGeom>
              <a:avLst/>
              <a:gdLst>
                <a:gd name="T0" fmla="*/ 0 w 38"/>
                <a:gd name="T1" fmla="*/ 0 h 535"/>
                <a:gd name="T2" fmla="*/ 0 w 38"/>
                <a:gd name="T3" fmla="*/ 0 h 535"/>
                <a:gd name="T4" fmla="*/ 0 w 38"/>
                <a:gd name="T5" fmla="*/ 0 h 535"/>
                <a:gd name="T6" fmla="*/ 0 w 38"/>
                <a:gd name="T7" fmla="*/ 0 h 535"/>
                <a:gd name="T8" fmla="*/ 0 60000 65536"/>
                <a:gd name="T9" fmla="*/ 0 60000 65536"/>
                <a:gd name="T10" fmla="*/ 0 60000 65536"/>
                <a:gd name="T11" fmla="*/ 0 60000 65536"/>
                <a:gd name="T12" fmla="*/ 0 w 38"/>
                <a:gd name="T13" fmla="*/ 0 h 535"/>
                <a:gd name="T14" fmla="*/ 38 w 38"/>
                <a:gd name="T15" fmla="*/ 535 h 535"/>
              </a:gdLst>
              <a:ahLst/>
              <a:cxnLst>
                <a:cxn ang="T8">
                  <a:pos x="T0" y="T1"/>
                </a:cxn>
                <a:cxn ang="T9">
                  <a:pos x="T2" y="T3"/>
                </a:cxn>
                <a:cxn ang="T10">
                  <a:pos x="T4" y="T5"/>
                </a:cxn>
                <a:cxn ang="T11">
                  <a:pos x="T6" y="T7"/>
                </a:cxn>
              </a:cxnLst>
              <a:rect l="T12" t="T13" r="T14" b="T15"/>
              <a:pathLst>
                <a:path w="38" h="535">
                  <a:moveTo>
                    <a:pt x="0" y="311"/>
                  </a:moveTo>
                  <a:lnTo>
                    <a:pt x="38" y="535"/>
                  </a:lnTo>
                  <a:lnTo>
                    <a:pt x="0" y="0"/>
                  </a:lnTo>
                  <a:lnTo>
                    <a:pt x="0" y="311"/>
                  </a:lnTo>
                  <a:close/>
                </a:path>
              </a:pathLst>
            </a:custGeom>
            <a:solidFill>
              <a:srgbClr val="000000"/>
            </a:solidFill>
            <a:ln w="9525">
              <a:solidFill>
                <a:schemeClr val="tx1"/>
              </a:solidFill>
              <a:round/>
              <a:headEnd/>
              <a:tailEnd/>
            </a:ln>
          </p:spPr>
          <p:txBody>
            <a:bodyPr/>
            <a:lstStyle/>
            <a:p>
              <a:endParaRPr lang="en-US"/>
            </a:p>
          </p:txBody>
        </p:sp>
        <p:sp>
          <p:nvSpPr>
            <p:cNvPr id="43085" name="Freeform 909"/>
            <p:cNvSpPr>
              <a:spLocks/>
            </p:cNvSpPr>
            <p:nvPr/>
          </p:nvSpPr>
          <p:spPr bwMode="auto">
            <a:xfrm rot="12641">
              <a:off x="961" y="2769"/>
              <a:ext cx="6" cy="89"/>
            </a:xfrm>
            <a:custGeom>
              <a:avLst/>
              <a:gdLst>
                <a:gd name="T0" fmla="*/ 0 w 38"/>
                <a:gd name="T1" fmla="*/ 0 h 535"/>
                <a:gd name="T2" fmla="*/ 0 w 38"/>
                <a:gd name="T3" fmla="*/ 0 h 535"/>
                <a:gd name="T4" fmla="*/ 0 w 38"/>
                <a:gd name="T5" fmla="*/ 0 h 535"/>
                <a:gd name="T6" fmla="*/ 0 w 38"/>
                <a:gd name="T7" fmla="*/ 0 h 535"/>
                <a:gd name="T8" fmla="*/ 0 60000 65536"/>
                <a:gd name="T9" fmla="*/ 0 60000 65536"/>
                <a:gd name="T10" fmla="*/ 0 60000 65536"/>
                <a:gd name="T11" fmla="*/ 0 60000 65536"/>
                <a:gd name="T12" fmla="*/ 0 w 38"/>
                <a:gd name="T13" fmla="*/ 0 h 535"/>
                <a:gd name="T14" fmla="*/ 38 w 38"/>
                <a:gd name="T15" fmla="*/ 535 h 535"/>
              </a:gdLst>
              <a:ahLst/>
              <a:cxnLst>
                <a:cxn ang="T8">
                  <a:pos x="T0" y="T1"/>
                </a:cxn>
                <a:cxn ang="T9">
                  <a:pos x="T2" y="T3"/>
                </a:cxn>
                <a:cxn ang="T10">
                  <a:pos x="T4" y="T5"/>
                </a:cxn>
                <a:cxn ang="T11">
                  <a:pos x="T6" y="T7"/>
                </a:cxn>
              </a:cxnLst>
              <a:rect l="T12" t="T13" r="T14" b="T15"/>
              <a:pathLst>
                <a:path w="38" h="535">
                  <a:moveTo>
                    <a:pt x="38" y="535"/>
                  </a:moveTo>
                  <a:lnTo>
                    <a:pt x="0" y="0"/>
                  </a:lnTo>
                  <a:lnTo>
                    <a:pt x="38" y="0"/>
                  </a:lnTo>
                  <a:lnTo>
                    <a:pt x="38" y="535"/>
                  </a:lnTo>
                  <a:close/>
                </a:path>
              </a:pathLst>
            </a:custGeom>
            <a:solidFill>
              <a:srgbClr val="000000"/>
            </a:solidFill>
            <a:ln w="9525">
              <a:solidFill>
                <a:schemeClr val="tx1"/>
              </a:solidFill>
              <a:round/>
              <a:headEnd/>
              <a:tailEnd/>
            </a:ln>
          </p:spPr>
          <p:txBody>
            <a:bodyPr/>
            <a:lstStyle/>
            <a:p>
              <a:endParaRPr lang="en-US"/>
            </a:p>
          </p:txBody>
        </p:sp>
        <p:sp>
          <p:nvSpPr>
            <p:cNvPr id="43086" name="Freeform 911"/>
            <p:cNvSpPr>
              <a:spLocks/>
            </p:cNvSpPr>
            <p:nvPr/>
          </p:nvSpPr>
          <p:spPr bwMode="auto">
            <a:xfrm rot="12641">
              <a:off x="962" y="2629"/>
              <a:ext cx="7" cy="89"/>
            </a:xfrm>
            <a:custGeom>
              <a:avLst/>
              <a:gdLst>
                <a:gd name="T0" fmla="*/ 0 w 39"/>
                <a:gd name="T1" fmla="*/ 0 h 535"/>
                <a:gd name="T2" fmla="*/ 0 w 39"/>
                <a:gd name="T3" fmla="*/ 0 h 535"/>
                <a:gd name="T4" fmla="*/ 0 w 39"/>
                <a:gd name="T5" fmla="*/ 0 h 535"/>
                <a:gd name="T6" fmla="*/ 0 w 39"/>
                <a:gd name="T7" fmla="*/ 0 h 535"/>
                <a:gd name="T8" fmla="*/ 0 60000 65536"/>
                <a:gd name="T9" fmla="*/ 0 60000 65536"/>
                <a:gd name="T10" fmla="*/ 0 60000 65536"/>
                <a:gd name="T11" fmla="*/ 0 60000 65536"/>
                <a:gd name="T12" fmla="*/ 0 w 39"/>
                <a:gd name="T13" fmla="*/ 0 h 535"/>
                <a:gd name="T14" fmla="*/ 39 w 39"/>
                <a:gd name="T15" fmla="*/ 535 h 535"/>
              </a:gdLst>
              <a:ahLst/>
              <a:cxnLst>
                <a:cxn ang="T8">
                  <a:pos x="T0" y="T1"/>
                </a:cxn>
                <a:cxn ang="T9">
                  <a:pos x="T2" y="T3"/>
                </a:cxn>
                <a:cxn ang="T10">
                  <a:pos x="T4" y="T5"/>
                </a:cxn>
                <a:cxn ang="T11">
                  <a:pos x="T6" y="T7"/>
                </a:cxn>
              </a:cxnLst>
              <a:rect l="T12" t="T13" r="T14" b="T15"/>
              <a:pathLst>
                <a:path w="39" h="535">
                  <a:moveTo>
                    <a:pt x="0" y="311"/>
                  </a:moveTo>
                  <a:lnTo>
                    <a:pt x="39" y="535"/>
                  </a:lnTo>
                  <a:lnTo>
                    <a:pt x="0" y="0"/>
                  </a:lnTo>
                  <a:lnTo>
                    <a:pt x="0" y="311"/>
                  </a:lnTo>
                  <a:close/>
                </a:path>
              </a:pathLst>
            </a:custGeom>
            <a:solidFill>
              <a:srgbClr val="000000"/>
            </a:solidFill>
            <a:ln w="9525">
              <a:solidFill>
                <a:schemeClr val="tx1"/>
              </a:solidFill>
              <a:round/>
              <a:headEnd/>
              <a:tailEnd/>
            </a:ln>
          </p:spPr>
          <p:txBody>
            <a:bodyPr/>
            <a:lstStyle/>
            <a:p>
              <a:endParaRPr lang="en-US"/>
            </a:p>
          </p:txBody>
        </p:sp>
        <p:sp>
          <p:nvSpPr>
            <p:cNvPr id="43087" name="Freeform 912"/>
            <p:cNvSpPr>
              <a:spLocks/>
            </p:cNvSpPr>
            <p:nvPr/>
          </p:nvSpPr>
          <p:spPr bwMode="auto">
            <a:xfrm rot="12641">
              <a:off x="962" y="2629"/>
              <a:ext cx="7" cy="89"/>
            </a:xfrm>
            <a:custGeom>
              <a:avLst/>
              <a:gdLst>
                <a:gd name="T0" fmla="*/ 0 w 39"/>
                <a:gd name="T1" fmla="*/ 0 h 535"/>
                <a:gd name="T2" fmla="*/ 0 w 39"/>
                <a:gd name="T3" fmla="*/ 0 h 535"/>
                <a:gd name="T4" fmla="*/ 0 w 39"/>
                <a:gd name="T5" fmla="*/ 0 h 535"/>
                <a:gd name="T6" fmla="*/ 0 w 39"/>
                <a:gd name="T7" fmla="*/ 0 h 535"/>
                <a:gd name="T8" fmla="*/ 0 60000 65536"/>
                <a:gd name="T9" fmla="*/ 0 60000 65536"/>
                <a:gd name="T10" fmla="*/ 0 60000 65536"/>
                <a:gd name="T11" fmla="*/ 0 60000 65536"/>
                <a:gd name="T12" fmla="*/ 0 w 39"/>
                <a:gd name="T13" fmla="*/ 0 h 535"/>
                <a:gd name="T14" fmla="*/ 39 w 39"/>
                <a:gd name="T15" fmla="*/ 535 h 535"/>
              </a:gdLst>
              <a:ahLst/>
              <a:cxnLst>
                <a:cxn ang="T8">
                  <a:pos x="T0" y="T1"/>
                </a:cxn>
                <a:cxn ang="T9">
                  <a:pos x="T2" y="T3"/>
                </a:cxn>
                <a:cxn ang="T10">
                  <a:pos x="T4" y="T5"/>
                </a:cxn>
                <a:cxn ang="T11">
                  <a:pos x="T6" y="T7"/>
                </a:cxn>
              </a:cxnLst>
              <a:rect l="T12" t="T13" r="T14" b="T15"/>
              <a:pathLst>
                <a:path w="39" h="535">
                  <a:moveTo>
                    <a:pt x="39" y="535"/>
                  </a:moveTo>
                  <a:lnTo>
                    <a:pt x="0" y="0"/>
                  </a:lnTo>
                  <a:lnTo>
                    <a:pt x="39" y="0"/>
                  </a:lnTo>
                  <a:lnTo>
                    <a:pt x="39" y="535"/>
                  </a:lnTo>
                  <a:close/>
                </a:path>
              </a:pathLst>
            </a:custGeom>
            <a:solidFill>
              <a:srgbClr val="000000"/>
            </a:solidFill>
            <a:ln w="9525">
              <a:solidFill>
                <a:schemeClr val="tx1"/>
              </a:solidFill>
              <a:round/>
              <a:headEnd/>
              <a:tailEnd/>
            </a:ln>
          </p:spPr>
          <p:txBody>
            <a:bodyPr/>
            <a:lstStyle/>
            <a:p>
              <a:endParaRPr lang="en-US"/>
            </a:p>
          </p:txBody>
        </p:sp>
        <p:grpSp>
          <p:nvGrpSpPr>
            <p:cNvPr id="43088" name="Group 1185"/>
            <p:cNvGrpSpPr>
              <a:grpSpLocks/>
            </p:cNvGrpSpPr>
            <p:nvPr/>
          </p:nvGrpSpPr>
          <p:grpSpPr bwMode="auto">
            <a:xfrm rot="2393507">
              <a:off x="831" y="2628"/>
              <a:ext cx="155" cy="456"/>
              <a:chOff x="945" y="2701"/>
              <a:chExt cx="155" cy="456"/>
            </a:xfrm>
          </p:grpSpPr>
          <p:grpSp>
            <p:nvGrpSpPr>
              <p:cNvPr id="43089" name="Group 1186"/>
              <p:cNvGrpSpPr>
                <a:grpSpLocks/>
              </p:cNvGrpSpPr>
              <p:nvPr/>
            </p:nvGrpSpPr>
            <p:grpSpPr bwMode="auto">
              <a:xfrm rot="-2380866">
                <a:off x="1081" y="2701"/>
                <a:ext cx="19" cy="456"/>
                <a:chOff x="1012" y="2609"/>
                <a:chExt cx="19" cy="456"/>
              </a:xfrm>
            </p:grpSpPr>
            <p:sp>
              <p:nvSpPr>
                <p:cNvPr id="43092" name="Freeform 1187"/>
                <p:cNvSpPr>
                  <a:spLocks/>
                </p:cNvSpPr>
                <p:nvPr/>
              </p:nvSpPr>
              <p:spPr bwMode="auto">
                <a:xfrm>
                  <a:off x="1022" y="2976"/>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0" y="310"/>
                      </a:moveTo>
                      <a:lnTo>
                        <a:pt x="39" y="534"/>
                      </a:lnTo>
                      <a:lnTo>
                        <a:pt x="0" y="0"/>
                      </a:lnTo>
                      <a:lnTo>
                        <a:pt x="0" y="310"/>
                      </a:lnTo>
                      <a:close/>
                    </a:path>
                  </a:pathLst>
                </a:custGeom>
                <a:solidFill>
                  <a:srgbClr val="000000"/>
                </a:solidFill>
                <a:ln w="9525">
                  <a:solidFill>
                    <a:schemeClr val="tx1"/>
                  </a:solidFill>
                  <a:round/>
                  <a:headEnd/>
                  <a:tailEnd/>
                </a:ln>
              </p:spPr>
              <p:txBody>
                <a:bodyPr/>
                <a:lstStyle/>
                <a:p>
                  <a:endParaRPr lang="en-US"/>
                </a:p>
              </p:txBody>
            </p:sp>
            <p:sp>
              <p:nvSpPr>
                <p:cNvPr id="43093" name="Freeform 1188"/>
                <p:cNvSpPr>
                  <a:spLocks/>
                </p:cNvSpPr>
                <p:nvPr/>
              </p:nvSpPr>
              <p:spPr bwMode="auto">
                <a:xfrm>
                  <a:off x="1022" y="2976"/>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39" y="534"/>
                      </a:moveTo>
                      <a:lnTo>
                        <a:pt x="0" y="0"/>
                      </a:lnTo>
                      <a:lnTo>
                        <a:pt x="39" y="0"/>
                      </a:lnTo>
                      <a:lnTo>
                        <a:pt x="39" y="534"/>
                      </a:lnTo>
                      <a:close/>
                    </a:path>
                  </a:pathLst>
                </a:custGeom>
                <a:solidFill>
                  <a:srgbClr val="000000"/>
                </a:solidFill>
                <a:ln w="9525">
                  <a:solidFill>
                    <a:schemeClr val="tx1"/>
                  </a:solidFill>
                  <a:round/>
                  <a:headEnd/>
                  <a:tailEnd/>
                </a:ln>
              </p:spPr>
              <p:txBody>
                <a:bodyPr/>
                <a:lstStyle/>
                <a:p>
                  <a:endParaRPr lang="en-US"/>
                </a:p>
              </p:txBody>
            </p:sp>
            <p:sp>
              <p:nvSpPr>
                <p:cNvPr id="43094" name="Freeform 1189"/>
                <p:cNvSpPr>
                  <a:spLocks/>
                </p:cNvSpPr>
                <p:nvPr/>
              </p:nvSpPr>
              <p:spPr bwMode="auto">
                <a:xfrm>
                  <a:off x="1022" y="2976"/>
                  <a:ext cx="6" cy="89"/>
                </a:xfrm>
                <a:custGeom>
                  <a:avLst/>
                  <a:gdLst>
                    <a:gd name="T0" fmla="*/ 0 w 39"/>
                    <a:gd name="T1" fmla="*/ 0 h 534"/>
                    <a:gd name="T2" fmla="*/ 0 w 39"/>
                    <a:gd name="T3" fmla="*/ 0 h 534"/>
                    <a:gd name="T4" fmla="*/ 0 w 39"/>
                    <a:gd name="T5" fmla="*/ 0 h 534"/>
                    <a:gd name="T6" fmla="*/ 0 w 39"/>
                    <a:gd name="T7" fmla="*/ 0 h 534"/>
                    <a:gd name="T8" fmla="*/ 0 w 39"/>
                    <a:gd name="T9" fmla="*/ 0 h 534"/>
                    <a:gd name="T10" fmla="*/ 0 60000 65536"/>
                    <a:gd name="T11" fmla="*/ 0 60000 65536"/>
                    <a:gd name="T12" fmla="*/ 0 60000 65536"/>
                    <a:gd name="T13" fmla="*/ 0 60000 65536"/>
                    <a:gd name="T14" fmla="*/ 0 60000 65536"/>
                    <a:gd name="T15" fmla="*/ 0 w 39"/>
                    <a:gd name="T16" fmla="*/ 0 h 534"/>
                    <a:gd name="T17" fmla="*/ 39 w 39"/>
                    <a:gd name="T18" fmla="*/ 534 h 534"/>
                  </a:gdLst>
                  <a:ahLst/>
                  <a:cxnLst>
                    <a:cxn ang="T10">
                      <a:pos x="T0" y="T1"/>
                    </a:cxn>
                    <a:cxn ang="T11">
                      <a:pos x="T2" y="T3"/>
                    </a:cxn>
                    <a:cxn ang="T12">
                      <a:pos x="T4" y="T5"/>
                    </a:cxn>
                    <a:cxn ang="T13">
                      <a:pos x="T6" y="T7"/>
                    </a:cxn>
                    <a:cxn ang="T14">
                      <a:pos x="T8" y="T9"/>
                    </a:cxn>
                  </a:cxnLst>
                  <a:rect l="T15" t="T16" r="T17" b="T18"/>
                  <a:pathLst>
                    <a:path w="39" h="534">
                      <a:moveTo>
                        <a:pt x="0" y="310"/>
                      </a:moveTo>
                      <a:lnTo>
                        <a:pt x="39" y="534"/>
                      </a:lnTo>
                      <a:lnTo>
                        <a:pt x="39" y="0"/>
                      </a:lnTo>
                      <a:lnTo>
                        <a:pt x="0" y="0"/>
                      </a:lnTo>
                      <a:lnTo>
                        <a:pt x="0" y="31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5" name="Freeform 1190"/>
                <p:cNvSpPr>
                  <a:spLocks/>
                </p:cNvSpPr>
                <p:nvPr/>
              </p:nvSpPr>
              <p:spPr bwMode="auto">
                <a:xfrm>
                  <a:off x="1012" y="3022"/>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solidFill>
                  <a:srgbClr val="000000"/>
                </a:solidFill>
                <a:ln w="9525">
                  <a:solidFill>
                    <a:schemeClr val="tx1"/>
                  </a:solidFill>
                  <a:round/>
                  <a:headEnd/>
                  <a:tailEnd/>
                </a:ln>
              </p:spPr>
              <p:txBody>
                <a:bodyPr/>
                <a:lstStyle/>
                <a:p>
                  <a:endParaRPr lang="en-US"/>
                </a:p>
              </p:txBody>
            </p:sp>
            <p:sp>
              <p:nvSpPr>
                <p:cNvPr id="43096" name="Freeform 1191"/>
                <p:cNvSpPr>
                  <a:spLocks/>
                </p:cNvSpPr>
                <p:nvPr/>
              </p:nvSpPr>
              <p:spPr bwMode="auto">
                <a:xfrm>
                  <a:off x="1012" y="3022"/>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7" name="Freeform 1192"/>
                <p:cNvSpPr>
                  <a:spLocks/>
                </p:cNvSpPr>
                <p:nvPr/>
              </p:nvSpPr>
              <p:spPr bwMode="auto">
                <a:xfrm>
                  <a:off x="1022" y="2842"/>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0" y="310"/>
                      </a:moveTo>
                      <a:lnTo>
                        <a:pt x="39" y="534"/>
                      </a:lnTo>
                      <a:lnTo>
                        <a:pt x="0" y="0"/>
                      </a:lnTo>
                      <a:lnTo>
                        <a:pt x="0" y="310"/>
                      </a:lnTo>
                      <a:close/>
                    </a:path>
                  </a:pathLst>
                </a:custGeom>
                <a:solidFill>
                  <a:srgbClr val="000000"/>
                </a:solidFill>
                <a:ln w="9525">
                  <a:solidFill>
                    <a:schemeClr val="tx1"/>
                  </a:solidFill>
                  <a:round/>
                  <a:headEnd/>
                  <a:tailEnd/>
                </a:ln>
              </p:spPr>
              <p:txBody>
                <a:bodyPr/>
                <a:lstStyle/>
                <a:p>
                  <a:endParaRPr lang="en-US"/>
                </a:p>
              </p:txBody>
            </p:sp>
            <p:sp>
              <p:nvSpPr>
                <p:cNvPr id="43098" name="Freeform 1193"/>
                <p:cNvSpPr>
                  <a:spLocks/>
                </p:cNvSpPr>
                <p:nvPr/>
              </p:nvSpPr>
              <p:spPr bwMode="auto">
                <a:xfrm>
                  <a:off x="1022" y="2842"/>
                  <a:ext cx="6" cy="89"/>
                </a:xfrm>
                <a:custGeom>
                  <a:avLst/>
                  <a:gdLst>
                    <a:gd name="T0" fmla="*/ 0 w 39"/>
                    <a:gd name="T1" fmla="*/ 0 h 534"/>
                    <a:gd name="T2" fmla="*/ 0 w 39"/>
                    <a:gd name="T3" fmla="*/ 0 h 534"/>
                    <a:gd name="T4" fmla="*/ 0 w 39"/>
                    <a:gd name="T5" fmla="*/ 0 h 534"/>
                    <a:gd name="T6" fmla="*/ 0 w 39"/>
                    <a:gd name="T7" fmla="*/ 0 h 534"/>
                    <a:gd name="T8" fmla="*/ 0 60000 65536"/>
                    <a:gd name="T9" fmla="*/ 0 60000 65536"/>
                    <a:gd name="T10" fmla="*/ 0 60000 65536"/>
                    <a:gd name="T11" fmla="*/ 0 60000 65536"/>
                    <a:gd name="T12" fmla="*/ 0 w 39"/>
                    <a:gd name="T13" fmla="*/ 0 h 534"/>
                    <a:gd name="T14" fmla="*/ 39 w 39"/>
                    <a:gd name="T15" fmla="*/ 534 h 534"/>
                  </a:gdLst>
                  <a:ahLst/>
                  <a:cxnLst>
                    <a:cxn ang="T8">
                      <a:pos x="T0" y="T1"/>
                    </a:cxn>
                    <a:cxn ang="T9">
                      <a:pos x="T2" y="T3"/>
                    </a:cxn>
                    <a:cxn ang="T10">
                      <a:pos x="T4" y="T5"/>
                    </a:cxn>
                    <a:cxn ang="T11">
                      <a:pos x="T6" y="T7"/>
                    </a:cxn>
                  </a:cxnLst>
                  <a:rect l="T12" t="T13" r="T14" b="T15"/>
                  <a:pathLst>
                    <a:path w="39" h="534">
                      <a:moveTo>
                        <a:pt x="39" y="534"/>
                      </a:moveTo>
                      <a:lnTo>
                        <a:pt x="0" y="0"/>
                      </a:lnTo>
                      <a:lnTo>
                        <a:pt x="39" y="0"/>
                      </a:lnTo>
                      <a:lnTo>
                        <a:pt x="39" y="534"/>
                      </a:lnTo>
                      <a:close/>
                    </a:path>
                  </a:pathLst>
                </a:custGeom>
                <a:solidFill>
                  <a:srgbClr val="000000"/>
                </a:solidFill>
                <a:ln w="9525">
                  <a:solidFill>
                    <a:schemeClr val="tx1"/>
                  </a:solidFill>
                  <a:round/>
                  <a:headEnd/>
                  <a:tailEnd/>
                </a:ln>
              </p:spPr>
              <p:txBody>
                <a:bodyPr/>
                <a:lstStyle/>
                <a:p>
                  <a:endParaRPr lang="en-US"/>
                </a:p>
              </p:txBody>
            </p:sp>
            <p:sp>
              <p:nvSpPr>
                <p:cNvPr id="43099" name="Freeform 1194"/>
                <p:cNvSpPr>
                  <a:spLocks/>
                </p:cNvSpPr>
                <p:nvPr/>
              </p:nvSpPr>
              <p:spPr bwMode="auto">
                <a:xfrm>
                  <a:off x="1022" y="2842"/>
                  <a:ext cx="6" cy="89"/>
                </a:xfrm>
                <a:custGeom>
                  <a:avLst/>
                  <a:gdLst>
                    <a:gd name="T0" fmla="*/ 0 w 39"/>
                    <a:gd name="T1" fmla="*/ 0 h 534"/>
                    <a:gd name="T2" fmla="*/ 0 w 39"/>
                    <a:gd name="T3" fmla="*/ 0 h 534"/>
                    <a:gd name="T4" fmla="*/ 0 w 39"/>
                    <a:gd name="T5" fmla="*/ 0 h 534"/>
                    <a:gd name="T6" fmla="*/ 0 w 39"/>
                    <a:gd name="T7" fmla="*/ 0 h 534"/>
                    <a:gd name="T8" fmla="*/ 0 w 39"/>
                    <a:gd name="T9" fmla="*/ 0 h 534"/>
                    <a:gd name="T10" fmla="*/ 0 60000 65536"/>
                    <a:gd name="T11" fmla="*/ 0 60000 65536"/>
                    <a:gd name="T12" fmla="*/ 0 60000 65536"/>
                    <a:gd name="T13" fmla="*/ 0 60000 65536"/>
                    <a:gd name="T14" fmla="*/ 0 60000 65536"/>
                    <a:gd name="T15" fmla="*/ 0 w 39"/>
                    <a:gd name="T16" fmla="*/ 0 h 534"/>
                    <a:gd name="T17" fmla="*/ 39 w 39"/>
                    <a:gd name="T18" fmla="*/ 534 h 534"/>
                  </a:gdLst>
                  <a:ahLst/>
                  <a:cxnLst>
                    <a:cxn ang="T10">
                      <a:pos x="T0" y="T1"/>
                    </a:cxn>
                    <a:cxn ang="T11">
                      <a:pos x="T2" y="T3"/>
                    </a:cxn>
                    <a:cxn ang="T12">
                      <a:pos x="T4" y="T5"/>
                    </a:cxn>
                    <a:cxn ang="T13">
                      <a:pos x="T6" y="T7"/>
                    </a:cxn>
                    <a:cxn ang="T14">
                      <a:pos x="T8" y="T9"/>
                    </a:cxn>
                  </a:cxnLst>
                  <a:rect l="T15" t="T16" r="T17" b="T18"/>
                  <a:pathLst>
                    <a:path w="39" h="534">
                      <a:moveTo>
                        <a:pt x="0" y="310"/>
                      </a:moveTo>
                      <a:lnTo>
                        <a:pt x="39" y="534"/>
                      </a:lnTo>
                      <a:lnTo>
                        <a:pt x="39" y="0"/>
                      </a:lnTo>
                      <a:lnTo>
                        <a:pt x="0" y="0"/>
                      </a:lnTo>
                      <a:lnTo>
                        <a:pt x="0" y="31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00" name="Freeform 1195"/>
                <p:cNvSpPr>
                  <a:spLocks/>
                </p:cNvSpPr>
                <p:nvPr/>
              </p:nvSpPr>
              <p:spPr bwMode="auto">
                <a:xfrm>
                  <a:off x="1012" y="2888"/>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solidFill>
                  <a:srgbClr val="000000"/>
                </a:solidFill>
                <a:ln w="9525">
                  <a:solidFill>
                    <a:schemeClr val="tx1"/>
                  </a:solidFill>
                  <a:round/>
                  <a:headEnd/>
                  <a:tailEnd/>
                </a:ln>
              </p:spPr>
              <p:txBody>
                <a:bodyPr/>
                <a:lstStyle/>
                <a:p>
                  <a:endParaRPr lang="en-US"/>
                </a:p>
              </p:txBody>
            </p:sp>
            <p:sp>
              <p:nvSpPr>
                <p:cNvPr id="43101" name="Freeform 1196"/>
                <p:cNvSpPr>
                  <a:spLocks/>
                </p:cNvSpPr>
                <p:nvPr/>
              </p:nvSpPr>
              <p:spPr bwMode="auto">
                <a:xfrm>
                  <a:off x="1012" y="2888"/>
                  <a:ext cx="16" cy="43"/>
                </a:xfrm>
                <a:custGeom>
                  <a:avLst/>
                  <a:gdLst>
                    <a:gd name="T0" fmla="*/ 0 w 98"/>
                    <a:gd name="T1" fmla="*/ 0 h 260"/>
                    <a:gd name="T2" fmla="*/ 0 w 98"/>
                    <a:gd name="T3" fmla="*/ 0 h 260"/>
                    <a:gd name="T4" fmla="*/ 0 w 98"/>
                    <a:gd name="T5" fmla="*/ 0 h 260"/>
                    <a:gd name="T6" fmla="*/ 0 w 98"/>
                    <a:gd name="T7" fmla="*/ 0 h 260"/>
                    <a:gd name="T8" fmla="*/ 0 60000 65536"/>
                    <a:gd name="T9" fmla="*/ 0 60000 65536"/>
                    <a:gd name="T10" fmla="*/ 0 60000 65536"/>
                    <a:gd name="T11" fmla="*/ 0 60000 65536"/>
                    <a:gd name="T12" fmla="*/ 0 w 98"/>
                    <a:gd name="T13" fmla="*/ 0 h 260"/>
                    <a:gd name="T14" fmla="*/ 98 w 98"/>
                    <a:gd name="T15" fmla="*/ 260 h 260"/>
                  </a:gdLst>
                  <a:ahLst/>
                  <a:cxnLst>
                    <a:cxn ang="T8">
                      <a:pos x="T0" y="T1"/>
                    </a:cxn>
                    <a:cxn ang="T9">
                      <a:pos x="T2" y="T3"/>
                    </a:cxn>
                    <a:cxn ang="T10">
                      <a:pos x="T4" y="T5"/>
                    </a:cxn>
                    <a:cxn ang="T11">
                      <a:pos x="T6" y="T7"/>
                    </a:cxn>
                  </a:cxnLst>
                  <a:rect l="T12" t="T13" r="T14" b="T15"/>
                  <a:pathLst>
                    <a:path w="98" h="260">
                      <a:moveTo>
                        <a:pt x="0" y="0"/>
                      </a:moveTo>
                      <a:lnTo>
                        <a:pt x="98" y="260"/>
                      </a:lnTo>
                      <a:lnTo>
                        <a:pt x="59" y="36"/>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02" name="Freeform 1197"/>
                <p:cNvSpPr>
                  <a:spLocks/>
                </p:cNvSpPr>
                <p:nvPr/>
              </p:nvSpPr>
              <p:spPr bwMode="auto">
                <a:xfrm>
                  <a:off x="1013" y="2748"/>
                  <a:ext cx="16" cy="44"/>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60" y="37"/>
                      </a:lnTo>
                      <a:lnTo>
                        <a:pt x="0" y="0"/>
                      </a:lnTo>
                      <a:close/>
                    </a:path>
                  </a:pathLst>
                </a:custGeom>
                <a:solidFill>
                  <a:srgbClr val="000000"/>
                </a:solidFill>
                <a:ln w="9525">
                  <a:solidFill>
                    <a:schemeClr val="tx1"/>
                  </a:solidFill>
                  <a:round/>
                  <a:headEnd/>
                  <a:tailEnd/>
                </a:ln>
              </p:spPr>
              <p:txBody>
                <a:bodyPr/>
                <a:lstStyle/>
                <a:p>
                  <a:endParaRPr lang="en-US"/>
                </a:p>
              </p:txBody>
            </p:sp>
            <p:sp>
              <p:nvSpPr>
                <p:cNvPr id="43103" name="Freeform 1198"/>
                <p:cNvSpPr>
                  <a:spLocks/>
                </p:cNvSpPr>
                <p:nvPr/>
              </p:nvSpPr>
              <p:spPr bwMode="auto">
                <a:xfrm>
                  <a:off x="1013" y="2748"/>
                  <a:ext cx="16" cy="44"/>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60" y="37"/>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04" name="Freeform 1199"/>
                <p:cNvSpPr>
                  <a:spLocks/>
                </p:cNvSpPr>
                <p:nvPr/>
              </p:nvSpPr>
              <p:spPr bwMode="auto">
                <a:xfrm>
                  <a:off x="1015" y="2609"/>
                  <a:ext cx="16" cy="43"/>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59" y="37"/>
                      </a:lnTo>
                      <a:lnTo>
                        <a:pt x="0" y="0"/>
                      </a:lnTo>
                      <a:close/>
                    </a:path>
                  </a:pathLst>
                </a:custGeom>
                <a:solidFill>
                  <a:srgbClr val="000000"/>
                </a:solidFill>
                <a:ln w="9525">
                  <a:solidFill>
                    <a:schemeClr val="tx1"/>
                  </a:solidFill>
                  <a:round/>
                  <a:headEnd/>
                  <a:tailEnd/>
                </a:ln>
              </p:spPr>
              <p:txBody>
                <a:bodyPr/>
                <a:lstStyle/>
                <a:p>
                  <a:endParaRPr lang="en-US"/>
                </a:p>
              </p:txBody>
            </p:sp>
            <p:sp>
              <p:nvSpPr>
                <p:cNvPr id="43105" name="Freeform 1200"/>
                <p:cNvSpPr>
                  <a:spLocks/>
                </p:cNvSpPr>
                <p:nvPr/>
              </p:nvSpPr>
              <p:spPr bwMode="auto">
                <a:xfrm>
                  <a:off x="1015" y="2609"/>
                  <a:ext cx="16" cy="43"/>
                </a:xfrm>
                <a:custGeom>
                  <a:avLst/>
                  <a:gdLst>
                    <a:gd name="T0" fmla="*/ 0 w 98"/>
                    <a:gd name="T1" fmla="*/ 0 h 261"/>
                    <a:gd name="T2" fmla="*/ 0 w 98"/>
                    <a:gd name="T3" fmla="*/ 0 h 261"/>
                    <a:gd name="T4" fmla="*/ 0 w 98"/>
                    <a:gd name="T5" fmla="*/ 0 h 261"/>
                    <a:gd name="T6" fmla="*/ 0 w 98"/>
                    <a:gd name="T7" fmla="*/ 0 h 261"/>
                    <a:gd name="T8" fmla="*/ 0 60000 65536"/>
                    <a:gd name="T9" fmla="*/ 0 60000 65536"/>
                    <a:gd name="T10" fmla="*/ 0 60000 65536"/>
                    <a:gd name="T11" fmla="*/ 0 60000 65536"/>
                    <a:gd name="T12" fmla="*/ 0 w 98"/>
                    <a:gd name="T13" fmla="*/ 0 h 261"/>
                    <a:gd name="T14" fmla="*/ 98 w 98"/>
                    <a:gd name="T15" fmla="*/ 261 h 261"/>
                  </a:gdLst>
                  <a:ahLst/>
                  <a:cxnLst>
                    <a:cxn ang="T8">
                      <a:pos x="T0" y="T1"/>
                    </a:cxn>
                    <a:cxn ang="T9">
                      <a:pos x="T2" y="T3"/>
                    </a:cxn>
                    <a:cxn ang="T10">
                      <a:pos x="T4" y="T5"/>
                    </a:cxn>
                    <a:cxn ang="T11">
                      <a:pos x="T6" y="T7"/>
                    </a:cxn>
                  </a:cxnLst>
                  <a:rect l="T12" t="T13" r="T14" b="T15"/>
                  <a:pathLst>
                    <a:path w="98" h="261">
                      <a:moveTo>
                        <a:pt x="0" y="0"/>
                      </a:moveTo>
                      <a:lnTo>
                        <a:pt x="98" y="261"/>
                      </a:lnTo>
                      <a:lnTo>
                        <a:pt x="59" y="37"/>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3090" name="Freeform 1205"/>
              <p:cNvSpPr>
                <a:spLocks/>
              </p:cNvSpPr>
              <p:nvPr/>
            </p:nvSpPr>
            <p:spPr bwMode="auto">
              <a:xfrm rot="-2380866">
                <a:off x="1034" y="2817"/>
                <a:ext cx="6" cy="89"/>
              </a:xfrm>
              <a:custGeom>
                <a:avLst/>
                <a:gdLst>
                  <a:gd name="T0" fmla="*/ 0 w 38"/>
                  <a:gd name="T1" fmla="*/ 0 h 535"/>
                  <a:gd name="T2" fmla="*/ 0 w 38"/>
                  <a:gd name="T3" fmla="*/ 0 h 535"/>
                  <a:gd name="T4" fmla="*/ 0 w 38"/>
                  <a:gd name="T5" fmla="*/ 0 h 535"/>
                  <a:gd name="T6" fmla="*/ 0 w 38"/>
                  <a:gd name="T7" fmla="*/ 0 h 535"/>
                  <a:gd name="T8" fmla="*/ 0 w 38"/>
                  <a:gd name="T9" fmla="*/ 0 h 535"/>
                  <a:gd name="T10" fmla="*/ 0 60000 65536"/>
                  <a:gd name="T11" fmla="*/ 0 60000 65536"/>
                  <a:gd name="T12" fmla="*/ 0 60000 65536"/>
                  <a:gd name="T13" fmla="*/ 0 60000 65536"/>
                  <a:gd name="T14" fmla="*/ 0 60000 65536"/>
                  <a:gd name="T15" fmla="*/ 0 w 38"/>
                  <a:gd name="T16" fmla="*/ 0 h 535"/>
                  <a:gd name="T17" fmla="*/ 38 w 38"/>
                  <a:gd name="T18" fmla="*/ 535 h 535"/>
                </a:gdLst>
                <a:ahLst/>
                <a:cxnLst>
                  <a:cxn ang="T10">
                    <a:pos x="T0" y="T1"/>
                  </a:cxn>
                  <a:cxn ang="T11">
                    <a:pos x="T2" y="T3"/>
                  </a:cxn>
                  <a:cxn ang="T12">
                    <a:pos x="T4" y="T5"/>
                  </a:cxn>
                  <a:cxn ang="T13">
                    <a:pos x="T6" y="T7"/>
                  </a:cxn>
                  <a:cxn ang="T14">
                    <a:pos x="T8" y="T9"/>
                  </a:cxn>
                </a:cxnLst>
                <a:rect l="T15" t="T16" r="T17" b="T18"/>
                <a:pathLst>
                  <a:path w="38" h="535">
                    <a:moveTo>
                      <a:pt x="0" y="311"/>
                    </a:moveTo>
                    <a:lnTo>
                      <a:pt x="38" y="535"/>
                    </a:lnTo>
                    <a:lnTo>
                      <a:pt x="38" y="0"/>
                    </a:lnTo>
                    <a:lnTo>
                      <a:pt x="0" y="0"/>
                    </a:lnTo>
                    <a:lnTo>
                      <a:pt x="0" y="3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1" name="Freeform 1206"/>
              <p:cNvSpPr>
                <a:spLocks/>
              </p:cNvSpPr>
              <p:nvPr/>
            </p:nvSpPr>
            <p:spPr bwMode="auto">
              <a:xfrm rot="-2380866">
                <a:off x="945" y="2708"/>
                <a:ext cx="7" cy="89"/>
              </a:xfrm>
              <a:custGeom>
                <a:avLst/>
                <a:gdLst>
                  <a:gd name="T0" fmla="*/ 0 w 39"/>
                  <a:gd name="T1" fmla="*/ 0 h 535"/>
                  <a:gd name="T2" fmla="*/ 0 w 39"/>
                  <a:gd name="T3" fmla="*/ 0 h 535"/>
                  <a:gd name="T4" fmla="*/ 0 w 39"/>
                  <a:gd name="T5" fmla="*/ 0 h 535"/>
                  <a:gd name="T6" fmla="*/ 0 w 39"/>
                  <a:gd name="T7" fmla="*/ 0 h 535"/>
                  <a:gd name="T8" fmla="*/ 0 w 39"/>
                  <a:gd name="T9" fmla="*/ 0 h 535"/>
                  <a:gd name="T10" fmla="*/ 0 60000 65536"/>
                  <a:gd name="T11" fmla="*/ 0 60000 65536"/>
                  <a:gd name="T12" fmla="*/ 0 60000 65536"/>
                  <a:gd name="T13" fmla="*/ 0 60000 65536"/>
                  <a:gd name="T14" fmla="*/ 0 60000 65536"/>
                  <a:gd name="T15" fmla="*/ 0 w 39"/>
                  <a:gd name="T16" fmla="*/ 0 h 535"/>
                  <a:gd name="T17" fmla="*/ 39 w 39"/>
                  <a:gd name="T18" fmla="*/ 535 h 535"/>
                </a:gdLst>
                <a:ahLst/>
                <a:cxnLst>
                  <a:cxn ang="T10">
                    <a:pos x="T0" y="T1"/>
                  </a:cxn>
                  <a:cxn ang="T11">
                    <a:pos x="T2" y="T3"/>
                  </a:cxn>
                  <a:cxn ang="T12">
                    <a:pos x="T4" y="T5"/>
                  </a:cxn>
                  <a:cxn ang="T13">
                    <a:pos x="T6" y="T7"/>
                  </a:cxn>
                  <a:cxn ang="T14">
                    <a:pos x="T8" y="T9"/>
                  </a:cxn>
                </a:cxnLst>
                <a:rect l="T15" t="T16" r="T17" b="T18"/>
                <a:pathLst>
                  <a:path w="39" h="535">
                    <a:moveTo>
                      <a:pt x="0" y="311"/>
                    </a:moveTo>
                    <a:lnTo>
                      <a:pt x="39" y="535"/>
                    </a:lnTo>
                    <a:lnTo>
                      <a:pt x="39" y="0"/>
                    </a:lnTo>
                    <a:lnTo>
                      <a:pt x="0" y="0"/>
                    </a:lnTo>
                    <a:lnTo>
                      <a:pt x="0" y="31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0" name="Group 1210"/>
          <p:cNvGrpSpPr>
            <a:grpSpLocks/>
          </p:cNvGrpSpPr>
          <p:nvPr/>
        </p:nvGrpSpPr>
        <p:grpSpPr bwMode="auto">
          <a:xfrm>
            <a:off x="1317625" y="4133304"/>
            <a:ext cx="647700" cy="798513"/>
            <a:chOff x="830" y="2630"/>
            <a:chExt cx="408" cy="503"/>
          </a:xfrm>
        </p:grpSpPr>
        <p:sp>
          <p:nvSpPr>
            <p:cNvPr id="43031" name="AutoShape 1211"/>
            <p:cNvSpPr>
              <a:spLocks noChangeArrowheads="1"/>
            </p:cNvSpPr>
            <p:nvPr/>
          </p:nvSpPr>
          <p:spPr bwMode="auto">
            <a:xfrm rot="-8317618">
              <a:off x="830" y="2690"/>
              <a:ext cx="327" cy="364"/>
            </a:xfrm>
            <a:prstGeom prst="rtTriangle">
              <a:avLst/>
            </a:prstGeom>
            <a:gradFill rotWithShape="1">
              <a:gsLst>
                <a:gs pos="0">
                  <a:srgbClr val="808080"/>
                </a:gs>
                <a:gs pos="100000">
                  <a:srgbClr val="CECECE"/>
                </a:gs>
              </a:gsLst>
              <a:lin ang="27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032" name="Freeform 1212"/>
            <p:cNvSpPr>
              <a:spLocks/>
            </p:cNvSpPr>
            <p:nvPr/>
          </p:nvSpPr>
          <p:spPr bwMode="auto">
            <a:xfrm rot="12641">
              <a:off x="990" y="2630"/>
              <a:ext cx="248" cy="207"/>
            </a:xfrm>
            <a:custGeom>
              <a:avLst/>
              <a:gdLst>
                <a:gd name="T0" fmla="*/ 0 w 1491"/>
                <a:gd name="T1" fmla="*/ 0 h 1242"/>
                <a:gd name="T2" fmla="*/ 0 w 1491"/>
                <a:gd name="T3" fmla="*/ 0 h 1242"/>
                <a:gd name="T4" fmla="*/ 0 w 1491"/>
                <a:gd name="T5" fmla="*/ 0 h 1242"/>
                <a:gd name="T6" fmla="*/ 0 w 1491"/>
                <a:gd name="T7" fmla="*/ 0 h 1242"/>
                <a:gd name="T8" fmla="*/ 0 60000 65536"/>
                <a:gd name="T9" fmla="*/ 0 60000 65536"/>
                <a:gd name="T10" fmla="*/ 0 60000 65536"/>
                <a:gd name="T11" fmla="*/ 0 60000 65536"/>
                <a:gd name="T12" fmla="*/ 0 w 1491"/>
                <a:gd name="T13" fmla="*/ 0 h 1242"/>
                <a:gd name="T14" fmla="*/ 1491 w 1491"/>
                <a:gd name="T15" fmla="*/ 1242 h 1242"/>
              </a:gdLst>
              <a:ahLst/>
              <a:cxnLst>
                <a:cxn ang="T8">
                  <a:pos x="T0" y="T1"/>
                </a:cxn>
                <a:cxn ang="T9">
                  <a:pos x="T2" y="T3"/>
                </a:cxn>
                <a:cxn ang="T10">
                  <a:pos x="T4" y="T5"/>
                </a:cxn>
                <a:cxn ang="T11">
                  <a:pos x="T6" y="T7"/>
                </a:cxn>
              </a:cxnLst>
              <a:rect l="T12" t="T13" r="T14" b="T15"/>
              <a:pathLst>
                <a:path w="1491" h="1242">
                  <a:moveTo>
                    <a:pt x="10" y="0"/>
                  </a:moveTo>
                  <a:lnTo>
                    <a:pt x="0" y="13"/>
                  </a:lnTo>
                  <a:lnTo>
                    <a:pt x="1491" y="12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3" name="Freeform 1213"/>
            <p:cNvSpPr>
              <a:spLocks/>
            </p:cNvSpPr>
            <p:nvPr/>
          </p:nvSpPr>
          <p:spPr bwMode="auto">
            <a:xfrm rot="12641">
              <a:off x="990" y="2633"/>
              <a:ext cx="248" cy="207"/>
            </a:xfrm>
            <a:custGeom>
              <a:avLst/>
              <a:gdLst>
                <a:gd name="T0" fmla="*/ 0 w 1491"/>
                <a:gd name="T1" fmla="*/ 0 h 1241"/>
                <a:gd name="T2" fmla="*/ 0 w 1491"/>
                <a:gd name="T3" fmla="*/ 0 h 1241"/>
                <a:gd name="T4" fmla="*/ 0 w 1491"/>
                <a:gd name="T5" fmla="*/ 0 h 1241"/>
                <a:gd name="T6" fmla="*/ 0 w 1491"/>
                <a:gd name="T7" fmla="*/ 0 h 1241"/>
                <a:gd name="T8" fmla="*/ 0 60000 65536"/>
                <a:gd name="T9" fmla="*/ 0 60000 65536"/>
                <a:gd name="T10" fmla="*/ 0 60000 65536"/>
                <a:gd name="T11" fmla="*/ 0 60000 65536"/>
                <a:gd name="T12" fmla="*/ 0 w 1491"/>
                <a:gd name="T13" fmla="*/ 0 h 1241"/>
                <a:gd name="T14" fmla="*/ 1491 w 1491"/>
                <a:gd name="T15" fmla="*/ 1241 h 1241"/>
              </a:gdLst>
              <a:ahLst/>
              <a:cxnLst>
                <a:cxn ang="T8">
                  <a:pos x="T0" y="T1"/>
                </a:cxn>
                <a:cxn ang="T9">
                  <a:pos x="T2" y="T3"/>
                </a:cxn>
                <a:cxn ang="T10">
                  <a:pos x="T4" y="T5"/>
                </a:cxn>
                <a:cxn ang="T11">
                  <a:pos x="T6" y="T7"/>
                </a:cxn>
              </a:cxnLst>
              <a:rect l="T12" t="T13" r="T14" b="T15"/>
              <a:pathLst>
                <a:path w="1491" h="1241">
                  <a:moveTo>
                    <a:pt x="0" y="0"/>
                  </a:moveTo>
                  <a:lnTo>
                    <a:pt x="1491" y="1229"/>
                  </a:lnTo>
                  <a:lnTo>
                    <a:pt x="1481" y="124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4" name="Freeform 1214"/>
            <p:cNvSpPr>
              <a:spLocks/>
            </p:cNvSpPr>
            <p:nvPr/>
          </p:nvSpPr>
          <p:spPr bwMode="auto">
            <a:xfrm rot="12641">
              <a:off x="990" y="2630"/>
              <a:ext cx="248" cy="209"/>
            </a:xfrm>
            <a:custGeom>
              <a:avLst/>
              <a:gdLst>
                <a:gd name="T0" fmla="*/ 0 w 1491"/>
                <a:gd name="T1" fmla="*/ 0 h 1254"/>
                <a:gd name="T2" fmla="*/ 0 w 1491"/>
                <a:gd name="T3" fmla="*/ 0 h 1254"/>
                <a:gd name="T4" fmla="*/ 0 w 1491"/>
                <a:gd name="T5" fmla="*/ 0 h 1254"/>
                <a:gd name="T6" fmla="*/ 0 w 1491"/>
                <a:gd name="T7" fmla="*/ 0 h 1254"/>
                <a:gd name="T8" fmla="*/ 0 w 1491"/>
                <a:gd name="T9" fmla="*/ 0 h 1254"/>
                <a:gd name="T10" fmla="*/ 0 60000 65536"/>
                <a:gd name="T11" fmla="*/ 0 60000 65536"/>
                <a:gd name="T12" fmla="*/ 0 60000 65536"/>
                <a:gd name="T13" fmla="*/ 0 60000 65536"/>
                <a:gd name="T14" fmla="*/ 0 60000 65536"/>
                <a:gd name="T15" fmla="*/ 0 w 1491"/>
                <a:gd name="T16" fmla="*/ 0 h 1254"/>
                <a:gd name="T17" fmla="*/ 1491 w 1491"/>
                <a:gd name="T18" fmla="*/ 1254 h 1254"/>
              </a:gdLst>
              <a:ahLst/>
              <a:cxnLst>
                <a:cxn ang="T10">
                  <a:pos x="T0" y="T1"/>
                </a:cxn>
                <a:cxn ang="T11">
                  <a:pos x="T2" y="T3"/>
                </a:cxn>
                <a:cxn ang="T12">
                  <a:pos x="T4" y="T5"/>
                </a:cxn>
                <a:cxn ang="T13">
                  <a:pos x="T6" y="T7"/>
                </a:cxn>
                <a:cxn ang="T14">
                  <a:pos x="T8" y="T9"/>
                </a:cxn>
              </a:cxnLst>
              <a:rect l="T15" t="T16" r="T17" b="T18"/>
              <a:pathLst>
                <a:path w="1491" h="1254">
                  <a:moveTo>
                    <a:pt x="10" y="0"/>
                  </a:moveTo>
                  <a:lnTo>
                    <a:pt x="0" y="13"/>
                  </a:lnTo>
                  <a:lnTo>
                    <a:pt x="1481" y="1254"/>
                  </a:lnTo>
                  <a:lnTo>
                    <a:pt x="1491" y="1242"/>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35" name="Freeform 1215"/>
            <p:cNvSpPr>
              <a:spLocks/>
            </p:cNvSpPr>
            <p:nvPr/>
          </p:nvSpPr>
          <p:spPr bwMode="auto">
            <a:xfrm rot="12641">
              <a:off x="989" y="2631"/>
              <a:ext cx="2" cy="501"/>
            </a:xfrm>
            <a:custGeom>
              <a:avLst/>
              <a:gdLst>
                <a:gd name="T0" fmla="*/ 0 w 13"/>
                <a:gd name="T1" fmla="*/ 0 h 3006"/>
                <a:gd name="T2" fmla="*/ 0 w 13"/>
                <a:gd name="T3" fmla="*/ 0 h 3006"/>
                <a:gd name="T4" fmla="*/ 0 w 13"/>
                <a:gd name="T5" fmla="*/ 0 h 3006"/>
                <a:gd name="T6" fmla="*/ 0 w 13"/>
                <a:gd name="T7" fmla="*/ 0 h 3006"/>
                <a:gd name="T8" fmla="*/ 0 60000 65536"/>
                <a:gd name="T9" fmla="*/ 0 60000 65536"/>
                <a:gd name="T10" fmla="*/ 0 60000 65536"/>
                <a:gd name="T11" fmla="*/ 0 60000 65536"/>
                <a:gd name="T12" fmla="*/ 0 w 13"/>
                <a:gd name="T13" fmla="*/ 0 h 3006"/>
                <a:gd name="T14" fmla="*/ 13 w 13"/>
                <a:gd name="T15" fmla="*/ 3006 h 3006"/>
              </a:gdLst>
              <a:ahLst/>
              <a:cxnLst>
                <a:cxn ang="T8">
                  <a:pos x="T0" y="T1"/>
                </a:cxn>
                <a:cxn ang="T9">
                  <a:pos x="T2" y="T3"/>
                </a:cxn>
                <a:cxn ang="T10">
                  <a:pos x="T4" y="T5"/>
                </a:cxn>
                <a:cxn ang="T11">
                  <a:pos x="T6" y="T7"/>
                </a:cxn>
              </a:cxnLst>
              <a:rect l="T12" t="T13" r="T14" b="T15"/>
              <a:pathLst>
                <a:path w="13" h="3006">
                  <a:moveTo>
                    <a:pt x="13" y="0"/>
                  </a:moveTo>
                  <a:lnTo>
                    <a:pt x="0" y="0"/>
                  </a:lnTo>
                  <a:lnTo>
                    <a:pt x="13" y="300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6" name="Freeform 1216"/>
            <p:cNvSpPr>
              <a:spLocks/>
            </p:cNvSpPr>
            <p:nvPr/>
          </p:nvSpPr>
          <p:spPr bwMode="auto">
            <a:xfrm rot="12641">
              <a:off x="989" y="2631"/>
              <a:ext cx="2" cy="501"/>
            </a:xfrm>
            <a:custGeom>
              <a:avLst/>
              <a:gdLst>
                <a:gd name="T0" fmla="*/ 0 w 13"/>
                <a:gd name="T1" fmla="*/ 0 h 3006"/>
                <a:gd name="T2" fmla="*/ 0 w 13"/>
                <a:gd name="T3" fmla="*/ 0 h 3006"/>
                <a:gd name="T4" fmla="*/ 0 w 13"/>
                <a:gd name="T5" fmla="*/ 0 h 3006"/>
                <a:gd name="T6" fmla="*/ 0 w 13"/>
                <a:gd name="T7" fmla="*/ 0 h 3006"/>
                <a:gd name="T8" fmla="*/ 0 60000 65536"/>
                <a:gd name="T9" fmla="*/ 0 60000 65536"/>
                <a:gd name="T10" fmla="*/ 0 60000 65536"/>
                <a:gd name="T11" fmla="*/ 0 60000 65536"/>
                <a:gd name="T12" fmla="*/ 0 w 13"/>
                <a:gd name="T13" fmla="*/ 0 h 3006"/>
                <a:gd name="T14" fmla="*/ 13 w 13"/>
                <a:gd name="T15" fmla="*/ 3006 h 3006"/>
              </a:gdLst>
              <a:ahLst/>
              <a:cxnLst>
                <a:cxn ang="T8">
                  <a:pos x="T0" y="T1"/>
                </a:cxn>
                <a:cxn ang="T9">
                  <a:pos x="T2" y="T3"/>
                </a:cxn>
                <a:cxn ang="T10">
                  <a:pos x="T4" y="T5"/>
                </a:cxn>
                <a:cxn ang="T11">
                  <a:pos x="T6" y="T7"/>
                </a:cxn>
              </a:cxnLst>
              <a:rect l="T12" t="T13" r="T14" b="T15"/>
              <a:pathLst>
                <a:path w="13" h="3006">
                  <a:moveTo>
                    <a:pt x="0" y="0"/>
                  </a:moveTo>
                  <a:lnTo>
                    <a:pt x="13" y="3006"/>
                  </a:lnTo>
                  <a:lnTo>
                    <a:pt x="0" y="300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7" name="Rectangle 1217"/>
            <p:cNvSpPr>
              <a:spLocks noChangeArrowheads="1"/>
            </p:cNvSpPr>
            <p:nvPr/>
          </p:nvSpPr>
          <p:spPr bwMode="auto">
            <a:xfrm rot="12641">
              <a:off x="989" y="2631"/>
              <a:ext cx="2" cy="50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3038" name="Freeform 1218"/>
            <p:cNvSpPr>
              <a:spLocks/>
            </p:cNvSpPr>
            <p:nvPr/>
          </p:nvSpPr>
          <p:spPr bwMode="auto">
            <a:xfrm rot="12641">
              <a:off x="991" y="2749"/>
              <a:ext cx="141" cy="169"/>
            </a:xfrm>
            <a:custGeom>
              <a:avLst/>
              <a:gdLst>
                <a:gd name="T0" fmla="*/ 0 w 844"/>
                <a:gd name="T1" fmla="*/ 0 h 1009"/>
                <a:gd name="T2" fmla="*/ 0 w 844"/>
                <a:gd name="T3" fmla="*/ 0 h 1009"/>
                <a:gd name="T4" fmla="*/ 0 w 844"/>
                <a:gd name="T5" fmla="*/ 0 h 1009"/>
                <a:gd name="T6" fmla="*/ 0 w 844"/>
                <a:gd name="T7" fmla="*/ 0 h 1009"/>
                <a:gd name="T8" fmla="*/ 0 60000 65536"/>
                <a:gd name="T9" fmla="*/ 0 60000 65536"/>
                <a:gd name="T10" fmla="*/ 0 60000 65536"/>
                <a:gd name="T11" fmla="*/ 0 60000 65536"/>
                <a:gd name="T12" fmla="*/ 0 w 844"/>
                <a:gd name="T13" fmla="*/ 0 h 1009"/>
                <a:gd name="T14" fmla="*/ 844 w 844"/>
                <a:gd name="T15" fmla="*/ 1009 h 1009"/>
              </a:gdLst>
              <a:ahLst/>
              <a:cxnLst>
                <a:cxn ang="T8">
                  <a:pos x="T0" y="T1"/>
                </a:cxn>
                <a:cxn ang="T9">
                  <a:pos x="T2" y="T3"/>
                </a:cxn>
                <a:cxn ang="T10">
                  <a:pos x="T4" y="T5"/>
                </a:cxn>
                <a:cxn ang="T11">
                  <a:pos x="T6" y="T7"/>
                </a:cxn>
              </a:cxnLst>
              <a:rect l="T12" t="T13" r="T14" b="T15"/>
              <a:pathLst>
                <a:path w="844" h="1009">
                  <a:moveTo>
                    <a:pt x="844" y="4"/>
                  </a:moveTo>
                  <a:lnTo>
                    <a:pt x="839" y="0"/>
                  </a:lnTo>
                  <a:lnTo>
                    <a:pt x="0" y="1009"/>
                  </a:lnTo>
                  <a:lnTo>
                    <a:pt x="8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39" name="Freeform 1219"/>
            <p:cNvSpPr>
              <a:spLocks/>
            </p:cNvSpPr>
            <p:nvPr/>
          </p:nvSpPr>
          <p:spPr bwMode="auto">
            <a:xfrm rot="12641">
              <a:off x="990" y="2748"/>
              <a:ext cx="141" cy="169"/>
            </a:xfrm>
            <a:custGeom>
              <a:avLst/>
              <a:gdLst>
                <a:gd name="T0" fmla="*/ 0 w 844"/>
                <a:gd name="T1" fmla="*/ 0 h 1009"/>
                <a:gd name="T2" fmla="*/ 0 w 844"/>
                <a:gd name="T3" fmla="*/ 0 h 1009"/>
                <a:gd name="T4" fmla="*/ 0 w 844"/>
                <a:gd name="T5" fmla="*/ 0 h 1009"/>
                <a:gd name="T6" fmla="*/ 0 w 844"/>
                <a:gd name="T7" fmla="*/ 0 h 1009"/>
                <a:gd name="T8" fmla="*/ 0 60000 65536"/>
                <a:gd name="T9" fmla="*/ 0 60000 65536"/>
                <a:gd name="T10" fmla="*/ 0 60000 65536"/>
                <a:gd name="T11" fmla="*/ 0 60000 65536"/>
                <a:gd name="T12" fmla="*/ 0 w 844"/>
                <a:gd name="T13" fmla="*/ 0 h 1009"/>
                <a:gd name="T14" fmla="*/ 844 w 844"/>
                <a:gd name="T15" fmla="*/ 1009 h 1009"/>
              </a:gdLst>
              <a:ahLst/>
              <a:cxnLst>
                <a:cxn ang="T8">
                  <a:pos x="T0" y="T1"/>
                </a:cxn>
                <a:cxn ang="T9">
                  <a:pos x="T2" y="T3"/>
                </a:cxn>
                <a:cxn ang="T10">
                  <a:pos x="T4" y="T5"/>
                </a:cxn>
                <a:cxn ang="T11">
                  <a:pos x="T6" y="T7"/>
                </a:cxn>
              </a:cxnLst>
              <a:rect l="T12" t="T13" r="T14" b="T15"/>
              <a:pathLst>
                <a:path w="844" h="1009">
                  <a:moveTo>
                    <a:pt x="844" y="0"/>
                  </a:moveTo>
                  <a:lnTo>
                    <a:pt x="5" y="1009"/>
                  </a:lnTo>
                  <a:lnTo>
                    <a:pt x="0" y="1005"/>
                  </a:lnTo>
                  <a:lnTo>
                    <a:pt x="8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0" name="Freeform 1220"/>
            <p:cNvSpPr>
              <a:spLocks/>
            </p:cNvSpPr>
            <p:nvPr/>
          </p:nvSpPr>
          <p:spPr bwMode="auto">
            <a:xfrm rot="12641">
              <a:off x="990" y="2748"/>
              <a:ext cx="142" cy="169"/>
            </a:xfrm>
            <a:custGeom>
              <a:avLst/>
              <a:gdLst>
                <a:gd name="T0" fmla="*/ 0 w 849"/>
                <a:gd name="T1" fmla="*/ 0 h 1009"/>
                <a:gd name="T2" fmla="*/ 0 w 849"/>
                <a:gd name="T3" fmla="*/ 0 h 1009"/>
                <a:gd name="T4" fmla="*/ 0 w 849"/>
                <a:gd name="T5" fmla="*/ 0 h 1009"/>
                <a:gd name="T6" fmla="*/ 0 w 849"/>
                <a:gd name="T7" fmla="*/ 0 h 1009"/>
                <a:gd name="T8" fmla="*/ 0 w 849"/>
                <a:gd name="T9" fmla="*/ 0 h 1009"/>
                <a:gd name="T10" fmla="*/ 0 60000 65536"/>
                <a:gd name="T11" fmla="*/ 0 60000 65536"/>
                <a:gd name="T12" fmla="*/ 0 60000 65536"/>
                <a:gd name="T13" fmla="*/ 0 60000 65536"/>
                <a:gd name="T14" fmla="*/ 0 60000 65536"/>
                <a:gd name="T15" fmla="*/ 0 w 849"/>
                <a:gd name="T16" fmla="*/ 0 h 1009"/>
                <a:gd name="T17" fmla="*/ 849 w 849"/>
                <a:gd name="T18" fmla="*/ 1009 h 1009"/>
              </a:gdLst>
              <a:ahLst/>
              <a:cxnLst>
                <a:cxn ang="T10">
                  <a:pos x="T0" y="T1"/>
                </a:cxn>
                <a:cxn ang="T11">
                  <a:pos x="T2" y="T3"/>
                </a:cxn>
                <a:cxn ang="T12">
                  <a:pos x="T4" y="T5"/>
                </a:cxn>
                <a:cxn ang="T13">
                  <a:pos x="T6" y="T7"/>
                </a:cxn>
                <a:cxn ang="T14">
                  <a:pos x="T8" y="T9"/>
                </a:cxn>
              </a:cxnLst>
              <a:rect l="T15" t="T16" r="T17" b="T18"/>
              <a:pathLst>
                <a:path w="849" h="1009">
                  <a:moveTo>
                    <a:pt x="849" y="4"/>
                  </a:moveTo>
                  <a:lnTo>
                    <a:pt x="844" y="0"/>
                  </a:lnTo>
                  <a:lnTo>
                    <a:pt x="0" y="1005"/>
                  </a:lnTo>
                  <a:lnTo>
                    <a:pt x="5" y="1009"/>
                  </a:lnTo>
                  <a:lnTo>
                    <a:pt x="849"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1" name="Freeform 1221"/>
            <p:cNvSpPr>
              <a:spLocks/>
            </p:cNvSpPr>
            <p:nvPr/>
          </p:nvSpPr>
          <p:spPr bwMode="auto">
            <a:xfrm rot="12641">
              <a:off x="991" y="2647"/>
              <a:ext cx="21" cy="25"/>
            </a:xfrm>
            <a:custGeom>
              <a:avLst/>
              <a:gdLst>
                <a:gd name="T0" fmla="*/ 0 w 124"/>
                <a:gd name="T1" fmla="*/ 0 h 152"/>
                <a:gd name="T2" fmla="*/ 0 w 124"/>
                <a:gd name="T3" fmla="*/ 0 h 152"/>
                <a:gd name="T4" fmla="*/ 0 w 124"/>
                <a:gd name="T5" fmla="*/ 0 h 152"/>
                <a:gd name="T6" fmla="*/ 0 w 124"/>
                <a:gd name="T7" fmla="*/ 0 h 152"/>
                <a:gd name="T8" fmla="*/ 0 60000 65536"/>
                <a:gd name="T9" fmla="*/ 0 60000 65536"/>
                <a:gd name="T10" fmla="*/ 0 60000 65536"/>
                <a:gd name="T11" fmla="*/ 0 60000 65536"/>
                <a:gd name="T12" fmla="*/ 0 w 124"/>
                <a:gd name="T13" fmla="*/ 0 h 152"/>
                <a:gd name="T14" fmla="*/ 124 w 124"/>
                <a:gd name="T15" fmla="*/ 152 h 152"/>
              </a:gdLst>
              <a:ahLst/>
              <a:cxnLst>
                <a:cxn ang="T8">
                  <a:pos x="T0" y="T1"/>
                </a:cxn>
                <a:cxn ang="T9">
                  <a:pos x="T2" y="T3"/>
                </a:cxn>
                <a:cxn ang="T10">
                  <a:pos x="T4" y="T5"/>
                </a:cxn>
                <a:cxn ang="T11">
                  <a:pos x="T6" y="T7"/>
                </a:cxn>
              </a:cxnLst>
              <a:rect l="T12" t="T13" r="T14" b="T15"/>
              <a:pathLst>
                <a:path w="124" h="152">
                  <a:moveTo>
                    <a:pt x="124" y="5"/>
                  </a:moveTo>
                  <a:lnTo>
                    <a:pt x="119" y="0"/>
                  </a:lnTo>
                  <a:lnTo>
                    <a:pt x="0" y="152"/>
                  </a:lnTo>
                  <a:lnTo>
                    <a:pt x="12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2" name="Freeform 1222"/>
            <p:cNvSpPr>
              <a:spLocks/>
            </p:cNvSpPr>
            <p:nvPr/>
          </p:nvSpPr>
          <p:spPr bwMode="auto">
            <a:xfrm rot="12641">
              <a:off x="990" y="2647"/>
              <a:ext cx="21" cy="25"/>
            </a:xfrm>
            <a:custGeom>
              <a:avLst/>
              <a:gdLst>
                <a:gd name="T0" fmla="*/ 0 w 124"/>
                <a:gd name="T1" fmla="*/ 0 h 152"/>
                <a:gd name="T2" fmla="*/ 0 w 124"/>
                <a:gd name="T3" fmla="*/ 0 h 152"/>
                <a:gd name="T4" fmla="*/ 0 w 124"/>
                <a:gd name="T5" fmla="*/ 0 h 152"/>
                <a:gd name="T6" fmla="*/ 0 w 124"/>
                <a:gd name="T7" fmla="*/ 0 h 152"/>
                <a:gd name="T8" fmla="*/ 0 60000 65536"/>
                <a:gd name="T9" fmla="*/ 0 60000 65536"/>
                <a:gd name="T10" fmla="*/ 0 60000 65536"/>
                <a:gd name="T11" fmla="*/ 0 60000 65536"/>
                <a:gd name="T12" fmla="*/ 0 w 124"/>
                <a:gd name="T13" fmla="*/ 0 h 152"/>
                <a:gd name="T14" fmla="*/ 124 w 124"/>
                <a:gd name="T15" fmla="*/ 152 h 152"/>
              </a:gdLst>
              <a:ahLst/>
              <a:cxnLst>
                <a:cxn ang="T8">
                  <a:pos x="T0" y="T1"/>
                </a:cxn>
                <a:cxn ang="T9">
                  <a:pos x="T2" y="T3"/>
                </a:cxn>
                <a:cxn ang="T10">
                  <a:pos x="T4" y="T5"/>
                </a:cxn>
                <a:cxn ang="T11">
                  <a:pos x="T6" y="T7"/>
                </a:cxn>
              </a:cxnLst>
              <a:rect l="T12" t="T13" r="T14" b="T15"/>
              <a:pathLst>
                <a:path w="124" h="152">
                  <a:moveTo>
                    <a:pt x="124" y="0"/>
                  </a:moveTo>
                  <a:lnTo>
                    <a:pt x="5" y="152"/>
                  </a:lnTo>
                  <a:lnTo>
                    <a:pt x="0" y="148"/>
                  </a:lnTo>
                  <a:lnTo>
                    <a:pt x="1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3" name="Freeform 1223"/>
            <p:cNvSpPr>
              <a:spLocks/>
            </p:cNvSpPr>
            <p:nvPr/>
          </p:nvSpPr>
          <p:spPr bwMode="auto">
            <a:xfrm rot="12641">
              <a:off x="990" y="2647"/>
              <a:ext cx="22" cy="25"/>
            </a:xfrm>
            <a:custGeom>
              <a:avLst/>
              <a:gdLst>
                <a:gd name="T0" fmla="*/ 0 w 129"/>
                <a:gd name="T1" fmla="*/ 0 h 152"/>
                <a:gd name="T2" fmla="*/ 0 w 129"/>
                <a:gd name="T3" fmla="*/ 0 h 152"/>
                <a:gd name="T4" fmla="*/ 0 w 129"/>
                <a:gd name="T5" fmla="*/ 0 h 152"/>
                <a:gd name="T6" fmla="*/ 0 w 129"/>
                <a:gd name="T7" fmla="*/ 0 h 152"/>
                <a:gd name="T8" fmla="*/ 0 w 129"/>
                <a:gd name="T9" fmla="*/ 0 h 152"/>
                <a:gd name="T10" fmla="*/ 0 60000 65536"/>
                <a:gd name="T11" fmla="*/ 0 60000 65536"/>
                <a:gd name="T12" fmla="*/ 0 60000 65536"/>
                <a:gd name="T13" fmla="*/ 0 60000 65536"/>
                <a:gd name="T14" fmla="*/ 0 60000 65536"/>
                <a:gd name="T15" fmla="*/ 0 w 129"/>
                <a:gd name="T16" fmla="*/ 0 h 152"/>
                <a:gd name="T17" fmla="*/ 129 w 129"/>
                <a:gd name="T18" fmla="*/ 152 h 152"/>
              </a:gdLst>
              <a:ahLst/>
              <a:cxnLst>
                <a:cxn ang="T10">
                  <a:pos x="T0" y="T1"/>
                </a:cxn>
                <a:cxn ang="T11">
                  <a:pos x="T2" y="T3"/>
                </a:cxn>
                <a:cxn ang="T12">
                  <a:pos x="T4" y="T5"/>
                </a:cxn>
                <a:cxn ang="T13">
                  <a:pos x="T6" y="T7"/>
                </a:cxn>
                <a:cxn ang="T14">
                  <a:pos x="T8" y="T9"/>
                </a:cxn>
              </a:cxnLst>
              <a:rect l="T15" t="T16" r="T17" b="T18"/>
              <a:pathLst>
                <a:path w="129" h="152">
                  <a:moveTo>
                    <a:pt x="129" y="5"/>
                  </a:moveTo>
                  <a:lnTo>
                    <a:pt x="124" y="0"/>
                  </a:lnTo>
                  <a:lnTo>
                    <a:pt x="0" y="148"/>
                  </a:lnTo>
                  <a:lnTo>
                    <a:pt x="5" y="152"/>
                  </a:lnTo>
                  <a:lnTo>
                    <a:pt x="129"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4" name="Freeform 1224"/>
            <p:cNvSpPr>
              <a:spLocks/>
            </p:cNvSpPr>
            <p:nvPr/>
          </p:nvSpPr>
          <p:spPr bwMode="auto">
            <a:xfrm rot="12641">
              <a:off x="991" y="2661"/>
              <a:ext cx="38" cy="46"/>
            </a:xfrm>
            <a:custGeom>
              <a:avLst/>
              <a:gdLst>
                <a:gd name="T0" fmla="*/ 0 w 226"/>
                <a:gd name="T1" fmla="*/ 0 h 274"/>
                <a:gd name="T2" fmla="*/ 0 w 226"/>
                <a:gd name="T3" fmla="*/ 0 h 274"/>
                <a:gd name="T4" fmla="*/ 0 w 226"/>
                <a:gd name="T5" fmla="*/ 0 h 274"/>
                <a:gd name="T6" fmla="*/ 0 w 226"/>
                <a:gd name="T7" fmla="*/ 0 h 274"/>
                <a:gd name="T8" fmla="*/ 0 60000 65536"/>
                <a:gd name="T9" fmla="*/ 0 60000 65536"/>
                <a:gd name="T10" fmla="*/ 0 60000 65536"/>
                <a:gd name="T11" fmla="*/ 0 60000 65536"/>
                <a:gd name="T12" fmla="*/ 0 w 226"/>
                <a:gd name="T13" fmla="*/ 0 h 274"/>
                <a:gd name="T14" fmla="*/ 226 w 226"/>
                <a:gd name="T15" fmla="*/ 274 h 274"/>
              </a:gdLst>
              <a:ahLst/>
              <a:cxnLst>
                <a:cxn ang="T8">
                  <a:pos x="T0" y="T1"/>
                </a:cxn>
                <a:cxn ang="T9">
                  <a:pos x="T2" y="T3"/>
                </a:cxn>
                <a:cxn ang="T10">
                  <a:pos x="T4" y="T5"/>
                </a:cxn>
                <a:cxn ang="T11">
                  <a:pos x="T6" y="T7"/>
                </a:cxn>
              </a:cxnLst>
              <a:rect l="T12" t="T13" r="T14" b="T15"/>
              <a:pathLst>
                <a:path w="226" h="274">
                  <a:moveTo>
                    <a:pt x="226" y="5"/>
                  </a:moveTo>
                  <a:lnTo>
                    <a:pt x="221" y="0"/>
                  </a:lnTo>
                  <a:lnTo>
                    <a:pt x="0" y="274"/>
                  </a:lnTo>
                  <a:lnTo>
                    <a:pt x="22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5" name="Freeform 1225"/>
            <p:cNvSpPr>
              <a:spLocks/>
            </p:cNvSpPr>
            <p:nvPr/>
          </p:nvSpPr>
          <p:spPr bwMode="auto">
            <a:xfrm rot="12641">
              <a:off x="991" y="2661"/>
              <a:ext cx="38" cy="46"/>
            </a:xfrm>
            <a:custGeom>
              <a:avLst/>
              <a:gdLst>
                <a:gd name="T0" fmla="*/ 0 w 226"/>
                <a:gd name="T1" fmla="*/ 0 h 274"/>
                <a:gd name="T2" fmla="*/ 0 w 226"/>
                <a:gd name="T3" fmla="*/ 0 h 274"/>
                <a:gd name="T4" fmla="*/ 0 w 226"/>
                <a:gd name="T5" fmla="*/ 0 h 274"/>
                <a:gd name="T6" fmla="*/ 0 w 226"/>
                <a:gd name="T7" fmla="*/ 0 h 274"/>
                <a:gd name="T8" fmla="*/ 0 60000 65536"/>
                <a:gd name="T9" fmla="*/ 0 60000 65536"/>
                <a:gd name="T10" fmla="*/ 0 60000 65536"/>
                <a:gd name="T11" fmla="*/ 0 60000 65536"/>
                <a:gd name="T12" fmla="*/ 0 w 226"/>
                <a:gd name="T13" fmla="*/ 0 h 274"/>
                <a:gd name="T14" fmla="*/ 226 w 226"/>
                <a:gd name="T15" fmla="*/ 274 h 274"/>
              </a:gdLst>
              <a:ahLst/>
              <a:cxnLst>
                <a:cxn ang="T8">
                  <a:pos x="T0" y="T1"/>
                </a:cxn>
                <a:cxn ang="T9">
                  <a:pos x="T2" y="T3"/>
                </a:cxn>
                <a:cxn ang="T10">
                  <a:pos x="T4" y="T5"/>
                </a:cxn>
                <a:cxn ang="T11">
                  <a:pos x="T6" y="T7"/>
                </a:cxn>
              </a:cxnLst>
              <a:rect l="T12" t="T13" r="T14" b="T15"/>
              <a:pathLst>
                <a:path w="226" h="274">
                  <a:moveTo>
                    <a:pt x="226" y="0"/>
                  </a:moveTo>
                  <a:lnTo>
                    <a:pt x="5" y="274"/>
                  </a:lnTo>
                  <a:lnTo>
                    <a:pt x="0" y="270"/>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6" name="Freeform 1226"/>
            <p:cNvSpPr>
              <a:spLocks/>
            </p:cNvSpPr>
            <p:nvPr/>
          </p:nvSpPr>
          <p:spPr bwMode="auto">
            <a:xfrm rot="12641">
              <a:off x="990" y="2661"/>
              <a:ext cx="39" cy="46"/>
            </a:xfrm>
            <a:custGeom>
              <a:avLst/>
              <a:gdLst>
                <a:gd name="T0" fmla="*/ 0 w 231"/>
                <a:gd name="T1" fmla="*/ 0 h 274"/>
                <a:gd name="T2" fmla="*/ 0 w 231"/>
                <a:gd name="T3" fmla="*/ 0 h 274"/>
                <a:gd name="T4" fmla="*/ 0 w 231"/>
                <a:gd name="T5" fmla="*/ 0 h 274"/>
                <a:gd name="T6" fmla="*/ 0 w 231"/>
                <a:gd name="T7" fmla="*/ 0 h 274"/>
                <a:gd name="T8" fmla="*/ 0 w 231"/>
                <a:gd name="T9" fmla="*/ 0 h 274"/>
                <a:gd name="T10" fmla="*/ 0 60000 65536"/>
                <a:gd name="T11" fmla="*/ 0 60000 65536"/>
                <a:gd name="T12" fmla="*/ 0 60000 65536"/>
                <a:gd name="T13" fmla="*/ 0 60000 65536"/>
                <a:gd name="T14" fmla="*/ 0 60000 65536"/>
                <a:gd name="T15" fmla="*/ 0 w 231"/>
                <a:gd name="T16" fmla="*/ 0 h 274"/>
                <a:gd name="T17" fmla="*/ 231 w 231"/>
                <a:gd name="T18" fmla="*/ 274 h 274"/>
              </a:gdLst>
              <a:ahLst/>
              <a:cxnLst>
                <a:cxn ang="T10">
                  <a:pos x="T0" y="T1"/>
                </a:cxn>
                <a:cxn ang="T11">
                  <a:pos x="T2" y="T3"/>
                </a:cxn>
                <a:cxn ang="T12">
                  <a:pos x="T4" y="T5"/>
                </a:cxn>
                <a:cxn ang="T13">
                  <a:pos x="T6" y="T7"/>
                </a:cxn>
                <a:cxn ang="T14">
                  <a:pos x="T8" y="T9"/>
                </a:cxn>
              </a:cxnLst>
              <a:rect l="T15" t="T16" r="T17" b="T18"/>
              <a:pathLst>
                <a:path w="231" h="274">
                  <a:moveTo>
                    <a:pt x="231" y="5"/>
                  </a:moveTo>
                  <a:lnTo>
                    <a:pt x="226" y="0"/>
                  </a:lnTo>
                  <a:lnTo>
                    <a:pt x="0" y="270"/>
                  </a:lnTo>
                  <a:lnTo>
                    <a:pt x="5" y="274"/>
                  </a:lnTo>
                  <a:lnTo>
                    <a:pt x="231"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7" name="Freeform 1227"/>
            <p:cNvSpPr>
              <a:spLocks/>
            </p:cNvSpPr>
            <p:nvPr/>
          </p:nvSpPr>
          <p:spPr bwMode="auto">
            <a:xfrm rot="12641">
              <a:off x="991" y="2675"/>
              <a:ext cx="55" cy="67"/>
            </a:xfrm>
            <a:custGeom>
              <a:avLst/>
              <a:gdLst>
                <a:gd name="T0" fmla="*/ 0 w 330"/>
                <a:gd name="T1" fmla="*/ 0 h 396"/>
                <a:gd name="T2" fmla="*/ 0 w 330"/>
                <a:gd name="T3" fmla="*/ 0 h 396"/>
                <a:gd name="T4" fmla="*/ 0 w 330"/>
                <a:gd name="T5" fmla="*/ 0 h 396"/>
                <a:gd name="T6" fmla="*/ 0 w 330"/>
                <a:gd name="T7" fmla="*/ 0 h 396"/>
                <a:gd name="T8" fmla="*/ 0 60000 65536"/>
                <a:gd name="T9" fmla="*/ 0 60000 65536"/>
                <a:gd name="T10" fmla="*/ 0 60000 65536"/>
                <a:gd name="T11" fmla="*/ 0 60000 65536"/>
                <a:gd name="T12" fmla="*/ 0 w 330"/>
                <a:gd name="T13" fmla="*/ 0 h 396"/>
                <a:gd name="T14" fmla="*/ 330 w 330"/>
                <a:gd name="T15" fmla="*/ 396 h 396"/>
              </a:gdLst>
              <a:ahLst/>
              <a:cxnLst>
                <a:cxn ang="T8">
                  <a:pos x="T0" y="T1"/>
                </a:cxn>
                <a:cxn ang="T9">
                  <a:pos x="T2" y="T3"/>
                </a:cxn>
                <a:cxn ang="T10">
                  <a:pos x="T4" y="T5"/>
                </a:cxn>
                <a:cxn ang="T11">
                  <a:pos x="T6" y="T7"/>
                </a:cxn>
              </a:cxnLst>
              <a:rect l="T12" t="T13" r="T14" b="T15"/>
              <a:pathLst>
                <a:path w="330" h="396">
                  <a:moveTo>
                    <a:pt x="330" y="5"/>
                  </a:moveTo>
                  <a:lnTo>
                    <a:pt x="325" y="0"/>
                  </a:lnTo>
                  <a:lnTo>
                    <a:pt x="0" y="396"/>
                  </a:lnTo>
                  <a:lnTo>
                    <a:pt x="33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8" name="Freeform 1228"/>
            <p:cNvSpPr>
              <a:spLocks/>
            </p:cNvSpPr>
            <p:nvPr/>
          </p:nvSpPr>
          <p:spPr bwMode="auto">
            <a:xfrm rot="12641">
              <a:off x="991" y="2675"/>
              <a:ext cx="55" cy="67"/>
            </a:xfrm>
            <a:custGeom>
              <a:avLst/>
              <a:gdLst>
                <a:gd name="T0" fmla="*/ 0 w 330"/>
                <a:gd name="T1" fmla="*/ 0 h 396"/>
                <a:gd name="T2" fmla="*/ 0 w 330"/>
                <a:gd name="T3" fmla="*/ 0 h 396"/>
                <a:gd name="T4" fmla="*/ 0 w 330"/>
                <a:gd name="T5" fmla="*/ 0 h 396"/>
                <a:gd name="T6" fmla="*/ 0 w 330"/>
                <a:gd name="T7" fmla="*/ 0 h 396"/>
                <a:gd name="T8" fmla="*/ 0 60000 65536"/>
                <a:gd name="T9" fmla="*/ 0 60000 65536"/>
                <a:gd name="T10" fmla="*/ 0 60000 65536"/>
                <a:gd name="T11" fmla="*/ 0 60000 65536"/>
                <a:gd name="T12" fmla="*/ 0 w 330"/>
                <a:gd name="T13" fmla="*/ 0 h 396"/>
                <a:gd name="T14" fmla="*/ 330 w 330"/>
                <a:gd name="T15" fmla="*/ 396 h 396"/>
              </a:gdLst>
              <a:ahLst/>
              <a:cxnLst>
                <a:cxn ang="T8">
                  <a:pos x="T0" y="T1"/>
                </a:cxn>
                <a:cxn ang="T9">
                  <a:pos x="T2" y="T3"/>
                </a:cxn>
                <a:cxn ang="T10">
                  <a:pos x="T4" y="T5"/>
                </a:cxn>
                <a:cxn ang="T11">
                  <a:pos x="T6" y="T7"/>
                </a:cxn>
              </a:cxnLst>
              <a:rect l="T12" t="T13" r="T14" b="T15"/>
              <a:pathLst>
                <a:path w="330" h="396">
                  <a:moveTo>
                    <a:pt x="330" y="0"/>
                  </a:moveTo>
                  <a:lnTo>
                    <a:pt x="5" y="396"/>
                  </a:lnTo>
                  <a:lnTo>
                    <a:pt x="0" y="392"/>
                  </a:lnTo>
                  <a:lnTo>
                    <a:pt x="3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49" name="Freeform 1229"/>
            <p:cNvSpPr>
              <a:spLocks/>
            </p:cNvSpPr>
            <p:nvPr/>
          </p:nvSpPr>
          <p:spPr bwMode="auto">
            <a:xfrm rot="12641">
              <a:off x="991" y="2675"/>
              <a:ext cx="56" cy="67"/>
            </a:xfrm>
            <a:custGeom>
              <a:avLst/>
              <a:gdLst>
                <a:gd name="T0" fmla="*/ 0 w 335"/>
                <a:gd name="T1" fmla="*/ 0 h 396"/>
                <a:gd name="T2" fmla="*/ 0 w 335"/>
                <a:gd name="T3" fmla="*/ 0 h 396"/>
                <a:gd name="T4" fmla="*/ 0 w 335"/>
                <a:gd name="T5" fmla="*/ 0 h 396"/>
                <a:gd name="T6" fmla="*/ 0 w 335"/>
                <a:gd name="T7" fmla="*/ 0 h 396"/>
                <a:gd name="T8" fmla="*/ 0 w 335"/>
                <a:gd name="T9" fmla="*/ 0 h 396"/>
                <a:gd name="T10" fmla="*/ 0 60000 65536"/>
                <a:gd name="T11" fmla="*/ 0 60000 65536"/>
                <a:gd name="T12" fmla="*/ 0 60000 65536"/>
                <a:gd name="T13" fmla="*/ 0 60000 65536"/>
                <a:gd name="T14" fmla="*/ 0 60000 65536"/>
                <a:gd name="T15" fmla="*/ 0 w 335"/>
                <a:gd name="T16" fmla="*/ 0 h 396"/>
                <a:gd name="T17" fmla="*/ 335 w 335"/>
                <a:gd name="T18" fmla="*/ 396 h 396"/>
              </a:gdLst>
              <a:ahLst/>
              <a:cxnLst>
                <a:cxn ang="T10">
                  <a:pos x="T0" y="T1"/>
                </a:cxn>
                <a:cxn ang="T11">
                  <a:pos x="T2" y="T3"/>
                </a:cxn>
                <a:cxn ang="T12">
                  <a:pos x="T4" y="T5"/>
                </a:cxn>
                <a:cxn ang="T13">
                  <a:pos x="T6" y="T7"/>
                </a:cxn>
                <a:cxn ang="T14">
                  <a:pos x="T8" y="T9"/>
                </a:cxn>
              </a:cxnLst>
              <a:rect l="T15" t="T16" r="T17" b="T18"/>
              <a:pathLst>
                <a:path w="335" h="396">
                  <a:moveTo>
                    <a:pt x="335" y="5"/>
                  </a:moveTo>
                  <a:lnTo>
                    <a:pt x="330" y="0"/>
                  </a:lnTo>
                  <a:lnTo>
                    <a:pt x="0" y="392"/>
                  </a:lnTo>
                  <a:lnTo>
                    <a:pt x="5" y="396"/>
                  </a:lnTo>
                  <a:lnTo>
                    <a:pt x="335"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0" name="Freeform 1230"/>
            <p:cNvSpPr>
              <a:spLocks/>
            </p:cNvSpPr>
            <p:nvPr/>
          </p:nvSpPr>
          <p:spPr bwMode="auto">
            <a:xfrm rot="12641">
              <a:off x="991" y="2690"/>
              <a:ext cx="72" cy="86"/>
            </a:xfrm>
            <a:custGeom>
              <a:avLst/>
              <a:gdLst>
                <a:gd name="T0" fmla="*/ 0 w 432"/>
                <a:gd name="T1" fmla="*/ 0 h 519"/>
                <a:gd name="T2" fmla="*/ 0 w 432"/>
                <a:gd name="T3" fmla="*/ 0 h 519"/>
                <a:gd name="T4" fmla="*/ 0 w 432"/>
                <a:gd name="T5" fmla="*/ 0 h 519"/>
                <a:gd name="T6" fmla="*/ 0 w 432"/>
                <a:gd name="T7" fmla="*/ 0 h 519"/>
                <a:gd name="T8" fmla="*/ 0 60000 65536"/>
                <a:gd name="T9" fmla="*/ 0 60000 65536"/>
                <a:gd name="T10" fmla="*/ 0 60000 65536"/>
                <a:gd name="T11" fmla="*/ 0 60000 65536"/>
                <a:gd name="T12" fmla="*/ 0 w 432"/>
                <a:gd name="T13" fmla="*/ 0 h 519"/>
                <a:gd name="T14" fmla="*/ 432 w 432"/>
                <a:gd name="T15" fmla="*/ 519 h 519"/>
              </a:gdLst>
              <a:ahLst/>
              <a:cxnLst>
                <a:cxn ang="T8">
                  <a:pos x="T0" y="T1"/>
                </a:cxn>
                <a:cxn ang="T9">
                  <a:pos x="T2" y="T3"/>
                </a:cxn>
                <a:cxn ang="T10">
                  <a:pos x="T4" y="T5"/>
                </a:cxn>
                <a:cxn ang="T11">
                  <a:pos x="T6" y="T7"/>
                </a:cxn>
              </a:cxnLst>
              <a:rect l="T12" t="T13" r="T14" b="T15"/>
              <a:pathLst>
                <a:path w="432" h="519">
                  <a:moveTo>
                    <a:pt x="432" y="5"/>
                  </a:moveTo>
                  <a:lnTo>
                    <a:pt x="427" y="0"/>
                  </a:lnTo>
                  <a:lnTo>
                    <a:pt x="0" y="519"/>
                  </a:lnTo>
                  <a:lnTo>
                    <a:pt x="4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1" name="Freeform 1231"/>
            <p:cNvSpPr>
              <a:spLocks/>
            </p:cNvSpPr>
            <p:nvPr/>
          </p:nvSpPr>
          <p:spPr bwMode="auto">
            <a:xfrm rot="12641">
              <a:off x="990" y="2690"/>
              <a:ext cx="72" cy="86"/>
            </a:xfrm>
            <a:custGeom>
              <a:avLst/>
              <a:gdLst>
                <a:gd name="T0" fmla="*/ 0 w 432"/>
                <a:gd name="T1" fmla="*/ 0 h 519"/>
                <a:gd name="T2" fmla="*/ 0 w 432"/>
                <a:gd name="T3" fmla="*/ 0 h 519"/>
                <a:gd name="T4" fmla="*/ 0 w 432"/>
                <a:gd name="T5" fmla="*/ 0 h 519"/>
                <a:gd name="T6" fmla="*/ 0 w 432"/>
                <a:gd name="T7" fmla="*/ 0 h 519"/>
                <a:gd name="T8" fmla="*/ 0 60000 65536"/>
                <a:gd name="T9" fmla="*/ 0 60000 65536"/>
                <a:gd name="T10" fmla="*/ 0 60000 65536"/>
                <a:gd name="T11" fmla="*/ 0 60000 65536"/>
                <a:gd name="T12" fmla="*/ 0 w 432"/>
                <a:gd name="T13" fmla="*/ 0 h 519"/>
                <a:gd name="T14" fmla="*/ 432 w 432"/>
                <a:gd name="T15" fmla="*/ 519 h 519"/>
              </a:gdLst>
              <a:ahLst/>
              <a:cxnLst>
                <a:cxn ang="T8">
                  <a:pos x="T0" y="T1"/>
                </a:cxn>
                <a:cxn ang="T9">
                  <a:pos x="T2" y="T3"/>
                </a:cxn>
                <a:cxn ang="T10">
                  <a:pos x="T4" y="T5"/>
                </a:cxn>
                <a:cxn ang="T11">
                  <a:pos x="T6" y="T7"/>
                </a:cxn>
              </a:cxnLst>
              <a:rect l="T12" t="T13" r="T14" b="T15"/>
              <a:pathLst>
                <a:path w="432" h="519">
                  <a:moveTo>
                    <a:pt x="432" y="0"/>
                  </a:moveTo>
                  <a:lnTo>
                    <a:pt x="5" y="519"/>
                  </a:lnTo>
                  <a:lnTo>
                    <a:pt x="0" y="515"/>
                  </a:lnTo>
                  <a:lnTo>
                    <a:pt x="4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2" name="Freeform 1232"/>
            <p:cNvSpPr>
              <a:spLocks/>
            </p:cNvSpPr>
            <p:nvPr/>
          </p:nvSpPr>
          <p:spPr bwMode="auto">
            <a:xfrm rot="12641">
              <a:off x="990" y="2690"/>
              <a:ext cx="73" cy="86"/>
            </a:xfrm>
            <a:custGeom>
              <a:avLst/>
              <a:gdLst>
                <a:gd name="T0" fmla="*/ 0 w 437"/>
                <a:gd name="T1" fmla="*/ 0 h 519"/>
                <a:gd name="T2" fmla="*/ 0 w 437"/>
                <a:gd name="T3" fmla="*/ 0 h 519"/>
                <a:gd name="T4" fmla="*/ 0 w 437"/>
                <a:gd name="T5" fmla="*/ 0 h 519"/>
                <a:gd name="T6" fmla="*/ 0 w 437"/>
                <a:gd name="T7" fmla="*/ 0 h 519"/>
                <a:gd name="T8" fmla="*/ 0 w 437"/>
                <a:gd name="T9" fmla="*/ 0 h 519"/>
                <a:gd name="T10" fmla="*/ 0 60000 65536"/>
                <a:gd name="T11" fmla="*/ 0 60000 65536"/>
                <a:gd name="T12" fmla="*/ 0 60000 65536"/>
                <a:gd name="T13" fmla="*/ 0 60000 65536"/>
                <a:gd name="T14" fmla="*/ 0 60000 65536"/>
                <a:gd name="T15" fmla="*/ 0 w 437"/>
                <a:gd name="T16" fmla="*/ 0 h 519"/>
                <a:gd name="T17" fmla="*/ 437 w 437"/>
                <a:gd name="T18" fmla="*/ 519 h 519"/>
              </a:gdLst>
              <a:ahLst/>
              <a:cxnLst>
                <a:cxn ang="T10">
                  <a:pos x="T0" y="T1"/>
                </a:cxn>
                <a:cxn ang="T11">
                  <a:pos x="T2" y="T3"/>
                </a:cxn>
                <a:cxn ang="T12">
                  <a:pos x="T4" y="T5"/>
                </a:cxn>
                <a:cxn ang="T13">
                  <a:pos x="T6" y="T7"/>
                </a:cxn>
                <a:cxn ang="T14">
                  <a:pos x="T8" y="T9"/>
                </a:cxn>
              </a:cxnLst>
              <a:rect l="T15" t="T16" r="T17" b="T18"/>
              <a:pathLst>
                <a:path w="437" h="519">
                  <a:moveTo>
                    <a:pt x="437" y="5"/>
                  </a:moveTo>
                  <a:lnTo>
                    <a:pt x="432" y="0"/>
                  </a:lnTo>
                  <a:lnTo>
                    <a:pt x="0" y="515"/>
                  </a:lnTo>
                  <a:lnTo>
                    <a:pt x="5" y="519"/>
                  </a:lnTo>
                  <a:lnTo>
                    <a:pt x="437"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3" name="Freeform 1233"/>
            <p:cNvSpPr>
              <a:spLocks/>
            </p:cNvSpPr>
            <p:nvPr/>
          </p:nvSpPr>
          <p:spPr bwMode="auto">
            <a:xfrm rot="12641">
              <a:off x="991" y="2705"/>
              <a:ext cx="89" cy="107"/>
            </a:xfrm>
            <a:custGeom>
              <a:avLst/>
              <a:gdLst>
                <a:gd name="T0" fmla="*/ 0 w 536"/>
                <a:gd name="T1" fmla="*/ 0 h 642"/>
                <a:gd name="T2" fmla="*/ 0 w 536"/>
                <a:gd name="T3" fmla="*/ 0 h 642"/>
                <a:gd name="T4" fmla="*/ 0 w 536"/>
                <a:gd name="T5" fmla="*/ 0 h 642"/>
                <a:gd name="T6" fmla="*/ 0 w 536"/>
                <a:gd name="T7" fmla="*/ 0 h 642"/>
                <a:gd name="T8" fmla="*/ 0 60000 65536"/>
                <a:gd name="T9" fmla="*/ 0 60000 65536"/>
                <a:gd name="T10" fmla="*/ 0 60000 65536"/>
                <a:gd name="T11" fmla="*/ 0 60000 65536"/>
                <a:gd name="T12" fmla="*/ 0 w 536"/>
                <a:gd name="T13" fmla="*/ 0 h 642"/>
                <a:gd name="T14" fmla="*/ 536 w 536"/>
                <a:gd name="T15" fmla="*/ 642 h 642"/>
              </a:gdLst>
              <a:ahLst/>
              <a:cxnLst>
                <a:cxn ang="T8">
                  <a:pos x="T0" y="T1"/>
                </a:cxn>
                <a:cxn ang="T9">
                  <a:pos x="T2" y="T3"/>
                </a:cxn>
                <a:cxn ang="T10">
                  <a:pos x="T4" y="T5"/>
                </a:cxn>
                <a:cxn ang="T11">
                  <a:pos x="T6" y="T7"/>
                </a:cxn>
              </a:cxnLst>
              <a:rect l="T12" t="T13" r="T14" b="T15"/>
              <a:pathLst>
                <a:path w="536" h="642">
                  <a:moveTo>
                    <a:pt x="536" y="4"/>
                  </a:moveTo>
                  <a:lnTo>
                    <a:pt x="530" y="0"/>
                  </a:lnTo>
                  <a:lnTo>
                    <a:pt x="0" y="642"/>
                  </a:lnTo>
                  <a:lnTo>
                    <a:pt x="53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4" name="Freeform 1234"/>
            <p:cNvSpPr>
              <a:spLocks/>
            </p:cNvSpPr>
            <p:nvPr/>
          </p:nvSpPr>
          <p:spPr bwMode="auto">
            <a:xfrm rot="12641">
              <a:off x="990" y="2704"/>
              <a:ext cx="89" cy="107"/>
            </a:xfrm>
            <a:custGeom>
              <a:avLst/>
              <a:gdLst>
                <a:gd name="T0" fmla="*/ 0 w 535"/>
                <a:gd name="T1" fmla="*/ 0 h 642"/>
                <a:gd name="T2" fmla="*/ 0 w 535"/>
                <a:gd name="T3" fmla="*/ 0 h 642"/>
                <a:gd name="T4" fmla="*/ 0 w 535"/>
                <a:gd name="T5" fmla="*/ 0 h 642"/>
                <a:gd name="T6" fmla="*/ 0 w 535"/>
                <a:gd name="T7" fmla="*/ 0 h 642"/>
                <a:gd name="T8" fmla="*/ 0 60000 65536"/>
                <a:gd name="T9" fmla="*/ 0 60000 65536"/>
                <a:gd name="T10" fmla="*/ 0 60000 65536"/>
                <a:gd name="T11" fmla="*/ 0 60000 65536"/>
                <a:gd name="T12" fmla="*/ 0 w 535"/>
                <a:gd name="T13" fmla="*/ 0 h 642"/>
                <a:gd name="T14" fmla="*/ 535 w 535"/>
                <a:gd name="T15" fmla="*/ 642 h 642"/>
              </a:gdLst>
              <a:ahLst/>
              <a:cxnLst>
                <a:cxn ang="T8">
                  <a:pos x="T0" y="T1"/>
                </a:cxn>
                <a:cxn ang="T9">
                  <a:pos x="T2" y="T3"/>
                </a:cxn>
                <a:cxn ang="T10">
                  <a:pos x="T4" y="T5"/>
                </a:cxn>
                <a:cxn ang="T11">
                  <a:pos x="T6" y="T7"/>
                </a:cxn>
              </a:cxnLst>
              <a:rect l="T12" t="T13" r="T14" b="T15"/>
              <a:pathLst>
                <a:path w="535" h="642">
                  <a:moveTo>
                    <a:pt x="535" y="0"/>
                  </a:moveTo>
                  <a:lnTo>
                    <a:pt x="5" y="642"/>
                  </a:lnTo>
                  <a:lnTo>
                    <a:pt x="0" y="638"/>
                  </a:lnTo>
                  <a:lnTo>
                    <a:pt x="5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5" name="Freeform 1235"/>
            <p:cNvSpPr>
              <a:spLocks/>
            </p:cNvSpPr>
            <p:nvPr/>
          </p:nvSpPr>
          <p:spPr bwMode="auto">
            <a:xfrm rot="12641">
              <a:off x="990" y="2704"/>
              <a:ext cx="90" cy="107"/>
            </a:xfrm>
            <a:custGeom>
              <a:avLst/>
              <a:gdLst>
                <a:gd name="T0" fmla="*/ 0 w 541"/>
                <a:gd name="T1" fmla="*/ 0 h 642"/>
                <a:gd name="T2" fmla="*/ 0 w 541"/>
                <a:gd name="T3" fmla="*/ 0 h 642"/>
                <a:gd name="T4" fmla="*/ 0 w 541"/>
                <a:gd name="T5" fmla="*/ 0 h 642"/>
                <a:gd name="T6" fmla="*/ 0 w 541"/>
                <a:gd name="T7" fmla="*/ 0 h 642"/>
                <a:gd name="T8" fmla="*/ 0 w 541"/>
                <a:gd name="T9" fmla="*/ 0 h 642"/>
                <a:gd name="T10" fmla="*/ 0 60000 65536"/>
                <a:gd name="T11" fmla="*/ 0 60000 65536"/>
                <a:gd name="T12" fmla="*/ 0 60000 65536"/>
                <a:gd name="T13" fmla="*/ 0 60000 65536"/>
                <a:gd name="T14" fmla="*/ 0 60000 65536"/>
                <a:gd name="T15" fmla="*/ 0 w 541"/>
                <a:gd name="T16" fmla="*/ 0 h 642"/>
                <a:gd name="T17" fmla="*/ 541 w 541"/>
                <a:gd name="T18" fmla="*/ 642 h 642"/>
              </a:gdLst>
              <a:ahLst/>
              <a:cxnLst>
                <a:cxn ang="T10">
                  <a:pos x="T0" y="T1"/>
                </a:cxn>
                <a:cxn ang="T11">
                  <a:pos x="T2" y="T3"/>
                </a:cxn>
                <a:cxn ang="T12">
                  <a:pos x="T4" y="T5"/>
                </a:cxn>
                <a:cxn ang="T13">
                  <a:pos x="T6" y="T7"/>
                </a:cxn>
                <a:cxn ang="T14">
                  <a:pos x="T8" y="T9"/>
                </a:cxn>
              </a:cxnLst>
              <a:rect l="T15" t="T16" r="T17" b="T18"/>
              <a:pathLst>
                <a:path w="541" h="642">
                  <a:moveTo>
                    <a:pt x="541" y="4"/>
                  </a:moveTo>
                  <a:lnTo>
                    <a:pt x="535" y="0"/>
                  </a:lnTo>
                  <a:lnTo>
                    <a:pt x="0" y="638"/>
                  </a:lnTo>
                  <a:lnTo>
                    <a:pt x="5" y="642"/>
                  </a:lnTo>
                  <a:lnTo>
                    <a:pt x="541"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6" name="Freeform 1236"/>
            <p:cNvSpPr>
              <a:spLocks/>
            </p:cNvSpPr>
            <p:nvPr/>
          </p:nvSpPr>
          <p:spPr bwMode="auto">
            <a:xfrm rot="12641">
              <a:off x="991" y="2719"/>
              <a:ext cx="107" cy="127"/>
            </a:xfrm>
            <a:custGeom>
              <a:avLst/>
              <a:gdLst>
                <a:gd name="T0" fmla="*/ 0 w 638"/>
                <a:gd name="T1" fmla="*/ 0 h 764"/>
                <a:gd name="T2" fmla="*/ 0 w 638"/>
                <a:gd name="T3" fmla="*/ 0 h 764"/>
                <a:gd name="T4" fmla="*/ 0 w 638"/>
                <a:gd name="T5" fmla="*/ 0 h 764"/>
                <a:gd name="T6" fmla="*/ 0 w 638"/>
                <a:gd name="T7" fmla="*/ 0 h 764"/>
                <a:gd name="T8" fmla="*/ 0 60000 65536"/>
                <a:gd name="T9" fmla="*/ 0 60000 65536"/>
                <a:gd name="T10" fmla="*/ 0 60000 65536"/>
                <a:gd name="T11" fmla="*/ 0 60000 65536"/>
                <a:gd name="T12" fmla="*/ 0 w 638"/>
                <a:gd name="T13" fmla="*/ 0 h 764"/>
                <a:gd name="T14" fmla="*/ 638 w 638"/>
                <a:gd name="T15" fmla="*/ 764 h 764"/>
              </a:gdLst>
              <a:ahLst/>
              <a:cxnLst>
                <a:cxn ang="T8">
                  <a:pos x="T0" y="T1"/>
                </a:cxn>
                <a:cxn ang="T9">
                  <a:pos x="T2" y="T3"/>
                </a:cxn>
                <a:cxn ang="T10">
                  <a:pos x="T4" y="T5"/>
                </a:cxn>
                <a:cxn ang="T11">
                  <a:pos x="T6" y="T7"/>
                </a:cxn>
              </a:cxnLst>
              <a:rect l="T12" t="T13" r="T14" b="T15"/>
              <a:pathLst>
                <a:path w="638" h="764">
                  <a:moveTo>
                    <a:pt x="638" y="4"/>
                  </a:moveTo>
                  <a:lnTo>
                    <a:pt x="633" y="0"/>
                  </a:lnTo>
                  <a:lnTo>
                    <a:pt x="0" y="764"/>
                  </a:lnTo>
                  <a:lnTo>
                    <a:pt x="63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7" name="Freeform 1237"/>
            <p:cNvSpPr>
              <a:spLocks/>
            </p:cNvSpPr>
            <p:nvPr/>
          </p:nvSpPr>
          <p:spPr bwMode="auto">
            <a:xfrm rot="12641">
              <a:off x="990" y="2719"/>
              <a:ext cx="107" cy="127"/>
            </a:xfrm>
            <a:custGeom>
              <a:avLst/>
              <a:gdLst>
                <a:gd name="T0" fmla="*/ 0 w 638"/>
                <a:gd name="T1" fmla="*/ 0 h 764"/>
                <a:gd name="T2" fmla="*/ 0 w 638"/>
                <a:gd name="T3" fmla="*/ 0 h 764"/>
                <a:gd name="T4" fmla="*/ 0 w 638"/>
                <a:gd name="T5" fmla="*/ 0 h 764"/>
                <a:gd name="T6" fmla="*/ 0 w 638"/>
                <a:gd name="T7" fmla="*/ 0 h 764"/>
                <a:gd name="T8" fmla="*/ 0 60000 65536"/>
                <a:gd name="T9" fmla="*/ 0 60000 65536"/>
                <a:gd name="T10" fmla="*/ 0 60000 65536"/>
                <a:gd name="T11" fmla="*/ 0 60000 65536"/>
                <a:gd name="T12" fmla="*/ 0 w 638"/>
                <a:gd name="T13" fmla="*/ 0 h 764"/>
                <a:gd name="T14" fmla="*/ 638 w 638"/>
                <a:gd name="T15" fmla="*/ 764 h 764"/>
              </a:gdLst>
              <a:ahLst/>
              <a:cxnLst>
                <a:cxn ang="T8">
                  <a:pos x="T0" y="T1"/>
                </a:cxn>
                <a:cxn ang="T9">
                  <a:pos x="T2" y="T3"/>
                </a:cxn>
                <a:cxn ang="T10">
                  <a:pos x="T4" y="T5"/>
                </a:cxn>
                <a:cxn ang="T11">
                  <a:pos x="T6" y="T7"/>
                </a:cxn>
              </a:cxnLst>
              <a:rect l="T12" t="T13" r="T14" b="T15"/>
              <a:pathLst>
                <a:path w="638" h="764">
                  <a:moveTo>
                    <a:pt x="638" y="0"/>
                  </a:moveTo>
                  <a:lnTo>
                    <a:pt x="5" y="764"/>
                  </a:lnTo>
                  <a:lnTo>
                    <a:pt x="0" y="760"/>
                  </a:lnTo>
                  <a:lnTo>
                    <a:pt x="6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58" name="Freeform 1238"/>
            <p:cNvSpPr>
              <a:spLocks/>
            </p:cNvSpPr>
            <p:nvPr/>
          </p:nvSpPr>
          <p:spPr bwMode="auto">
            <a:xfrm rot="12641">
              <a:off x="990" y="2719"/>
              <a:ext cx="108" cy="127"/>
            </a:xfrm>
            <a:custGeom>
              <a:avLst/>
              <a:gdLst>
                <a:gd name="T0" fmla="*/ 0 w 643"/>
                <a:gd name="T1" fmla="*/ 0 h 764"/>
                <a:gd name="T2" fmla="*/ 0 w 643"/>
                <a:gd name="T3" fmla="*/ 0 h 764"/>
                <a:gd name="T4" fmla="*/ 0 w 643"/>
                <a:gd name="T5" fmla="*/ 0 h 764"/>
                <a:gd name="T6" fmla="*/ 0 w 643"/>
                <a:gd name="T7" fmla="*/ 0 h 764"/>
                <a:gd name="T8" fmla="*/ 0 w 643"/>
                <a:gd name="T9" fmla="*/ 0 h 764"/>
                <a:gd name="T10" fmla="*/ 0 60000 65536"/>
                <a:gd name="T11" fmla="*/ 0 60000 65536"/>
                <a:gd name="T12" fmla="*/ 0 60000 65536"/>
                <a:gd name="T13" fmla="*/ 0 60000 65536"/>
                <a:gd name="T14" fmla="*/ 0 60000 65536"/>
                <a:gd name="T15" fmla="*/ 0 w 643"/>
                <a:gd name="T16" fmla="*/ 0 h 764"/>
                <a:gd name="T17" fmla="*/ 643 w 643"/>
                <a:gd name="T18" fmla="*/ 764 h 764"/>
              </a:gdLst>
              <a:ahLst/>
              <a:cxnLst>
                <a:cxn ang="T10">
                  <a:pos x="T0" y="T1"/>
                </a:cxn>
                <a:cxn ang="T11">
                  <a:pos x="T2" y="T3"/>
                </a:cxn>
                <a:cxn ang="T12">
                  <a:pos x="T4" y="T5"/>
                </a:cxn>
                <a:cxn ang="T13">
                  <a:pos x="T6" y="T7"/>
                </a:cxn>
                <a:cxn ang="T14">
                  <a:pos x="T8" y="T9"/>
                </a:cxn>
              </a:cxnLst>
              <a:rect l="T15" t="T16" r="T17" b="T18"/>
              <a:pathLst>
                <a:path w="643" h="764">
                  <a:moveTo>
                    <a:pt x="643" y="4"/>
                  </a:moveTo>
                  <a:lnTo>
                    <a:pt x="638" y="0"/>
                  </a:lnTo>
                  <a:lnTo>
                    <a:pt x="0" y="760"/>
                  </a:lnTo>
                  <a:lnTo>
                    <a:pt x="5" y="764"/>
                  </a:lnTo>
                  <a:lnTo>
                    <a:pt x="643"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9" name="Freeform 1239"/>
            <p:cNvSpPr>
              <a:spLocks/>
            </p:cNvSpPr>
            <p:nvPr/>
          </p:nvSpPr>
          <p:spPr bwMode="auto">
            <a:xfrm rot="12641">
              <a:off x="991" y="2734"/>
              <a:ext cx="124" cy="148"/>
            </a:xfrm>
            <a:custGeom>
              <a:avLst/>
              <a:gdLst>
                <a:gd name="T0" fmla="*/ 0 w 741"/>
                <a:gd name="T1" fmla="*/ 0 h 886"/>
                <a:gd name="T2" fmla="*/ 0 w 741"/>
                <a:gd name="T3" fmla="*/ 0 h 886"/>
                <a:gd name="T4" fmla="*/ 0 w 741"/>
                <a:gd name="T5" fmla="*/ 0 h 886"/>
                <a:gd name="T6" fmla="*/ 0 w 741"/>
                <a:gd name="T7" fmla="*/ 0 h 886"/>
                <a:gd name="T8" fmla="*/ 0 60000 65536"/>
                <a:gd name="T9" fmla="*/ 0 60000 65536"/>
                <a:gd name="T10" fmla="*/ 0 60000 65536"/>
                <a:gd name="T11" fmla="*/ 0 60000 65536"/>
                <a:gd name="T12" fmla="*/ 0 w 741"/>
                <a:gd name="T13" fmla="*/ 0 h 886"/>
                <a:gd name="T14" fmla="*/ 741 w 741"/>
                <a:gd name="T15" fmla="*/ 886 h 886"/>
              </a:gdLst>
              <a:ahLst/>
              <a:cxnLst>
                <a:cxn ang="T8">
                  <a:pos x="T0" y="T1"/>
                </a:cxn>
                <a:cxn ang="T9">
                  <a:pos x="T2" y="T3"/>
                </a:cxn>
                <a:cxn ang="T10">
                  <a:pos x="T4" y="T5"/>
                </a:cxn>
                <a:cxn ang="T11">
                  <a:pos x="T6" y="T7"/>
                </a:cxn>
              </a:cxnLst>
              <a:rect l="T12" t="T13" r="T14" b="T15"/>
              <a:pathLst>
                <a:path w="741" h="886">
                  <a:moveTo>
                    <a:pt x="741" y="4"/>
                  </a:moveTo>
                  <a:lnTo>
                    <a:pt x="735" y="0"/>
                  </a:lnTo>
                  <a:lnTo>
                    <a:pt x="0" y="886"/>
                  </a:lnTo>
                  <a:lnTo>
                    <a:pt x="7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0" name="Freeform 1240"/>
            <p:cNvSpPr>
              <a:spLocks/>
            </p:cNvSpPr>
            <p:nvPr/>
          </p:nvSpPr>
          <p:spPr bwMode="auto">
            <a:xfrm rot="12641">
              <a:off x="990" y="2733"/>
              <a:ext cx="124" cy="148"/>
            </a:xfrm>
            <a:custGeom>
              <a:avLst/>
              <a:gdLst>
                <a:gd name="T0" fmla="*/ 0 w 740"/>
                <a:gd name="T1" fmla="*/ 0 h 886"/>
                <a:gd name="T2" fmla="*/ 0 w 740"/>
                <a:gd name="T3" fmla="*/ 0 h 886"/>
                <a:gd name="T4" fmla="*/ 0 w 740"/>
                <a:gd name="T5" fmla="*/ 0 h 886"/>
                <a:gd name="T6" fmla="*/ 0 w 740"/>
                <a:gd name="T7" fmla="*/ 0 h 886"/>
                <a:gd name="T8" fmla="*/ 0 60000 65536"/>
                <a:gd name="T9" fmla="*/ 0 60000 65536"/>
                <a:gd name="T10" fmla="*/ 0 60000 65536"/>
                <a:gd name="T11" fmla="*/ 0 60000 65536"/>
                <a:gd name="T12" fmla="*/ 0 w 740"/>
                <a:gd name="T13" fmla="*/ 0 h 886"/>
                <a:gd name="T14" fmla="*/ 740 w 740"/>
                <a:gd name="T15" fmla="*/ 886 h 886"/>
              </a:gdLst>
              <a:ahLst/>
              <a:cxnLst>
                <a:cxn ang="T8">
                  <a:pos x="T0" y="T1"/>
                </a:cxn>
                <a:cxn ang="T9">
                  <a:pos x="T2" y="T3"/>
                </a:cxn>
                <a:cxn ang="T10">
                  <a:pos x="T4" y="T5"/>
                </a:cxn>
                <a:cxn ang="T11">
                  <a:pos x="T6" y="T7"/>
                </a:cxn>
              </a:cxnLst>
              <a:rect l="T12" t="T13" r="T14" b="T15"/>
              <a:pathLst>
                <a:path w="740" h="886">
                  <a:moveTo>
                    <a:pt x="740" y="0"/>
                  </a:moveTo>
                  <a:lnTo>
                    <a:pt x="5" y="886"/>
                  </a:lnTo>
                  <a:lnTo>
                    <a:pt x="0" y="882"/>
                  </a:lnTo>
                  <a:lnTo>
                    <a:pt x="7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1" name="Freeform 1241"/>
            <p:cNvSpPr>
              <a:spLocks/>
            </p:cNvSpPr>
            <p:nvPr/>
          </p:nvSpPr>
          <p:spPr bwMode="auto">
            <a:xfrm rot="12641">
              <a:off x="990" y="2734"/>
              <a:ext cx="125" cy="148"/>
            </a:xfrm>
            <a:custGeom>
              <a:avLst/>
              <a:gdLst>
                <a:gd name="T0" fmla="*/ 0 w 746"/>
                <a:gd name="T1" fmla="*/ 0 h 886"/>
                <a:gd name="T2" fmla="*/ 0 w 746"/>
                <a:gd name="T3" fmla="*/ 0 h 886"/>
                <a:gd name="T4" fmla="*/ 0 w 746"/>
                <a:gd name="T5" fmla="*/ 0 h 886"/>
                <a:gd name="T6" fmla="*/ 0 w 746"/>
                <a:gd name="T7" fmla="*/ 0 h 886"/>
                <a:gd name="T8" fmla="*/ 0 w 746"/>
                <a:gd name="T9" fmla="*/ 0 h 886"/>
                <a:gd name="T10" fmla="*/ 0 60000 65536"/>
                <a:gd name="T11" fmla="*/ 0 60000 65536"/>
                <a:gd name="T12" fmla="*/ 0 60000 65536"/>
                <a:gd name="T13" fmla="*/ 0 60000 65536"/>
                <a:gd name="T14" fmla="*/ 0 60000 65536"/>
                <a:gd name="T15" fmla="*/ 0 w 746"/>
                <a:gd name="T16" fmla="*/ 0 h 886"/>
                <a:gd name="T17" fmla="*/ 746 w 746"/>
                <a:gd name="T18" fmla="*/ 886 h 886"/>
              </a:gdLst>
              <a:ahLst/>
              <a:cxnLst>
                <a:cxn ang="T10">
                  <a:pos x="T0" y="T1"/>
                </a:cxn>
                <a:cxn ang="T11">
                  <a:pos x="T2" y="T3"/>
                </a:cxn>
                <a:cxn ang="T12">
                  <a:pos x="T4" y="T5"/>
                </a:cxn>
                <a:cxn ang="T13">
                  <a:pos x="T6" y="T7"/>
                </a:cxn>
                <a:cxn ang="T14">
                  <a:pos x="T8" y="T9"/>
                </a:cxn>
              </a:cxnLst>
              <a:rect l="T15" t="T16" r="T17" b="T18"/>
              <a:pathLst>
                <a:path w="746" h="886">
                  <a:moveTo>
                    <a:pt x="746" y="4"/>
                  </a:moveTo>
                  <a:lnTo>
                    <a:pt x="740" y="0"/>
                  </a:lnTo>
                  <a:lnTo>
                    <a:pt x="0" y="882"/>
                  </a:lnTo>
                  <a:lnTo>
                    <a:pt x="5" y="886"/>
                  </a:lnTo>
                  <a:lnTo>
                    <a:pt x="746"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3062" name="Group 1242"/>
            <p:cNvGrpSpPr>
              <a:grpSpLocks/>
            </p:cNvGrpSpPr>
            <p:nvPr/>
          </p:nvGrpSpPr>
          <p:grpSpPr bwMode="auto">
            <a:xfrm rot="12641">
              <a:off x="989" y="2763"/>
              <a:ext cx="249" cy="370"/>
              <a:chOff x="1052" y="2696"/>
              <a:chExt cx="249" cy="370"/>
            </a:xfrm>
          </p:grpSpPr>
          <p:sp>
            <p:nvSpPr>
              <p:cNvPr id="43063" name="Freeform 1243"/>
              <p:cNvSpPr>
                <a:spLocks/>
              </p:cNvSpPr>
              <p:nvPr/>
            </p:nvSpPr>
            <p:spPr bwMode="auto">
              <a:xfrm>
                <a:off x="1054" y="2770"/>
                <a:ext cx="247" cy="296"/>
              </a:xfrm>
              <a:custGeom>
                <a:avLst/>
                <a:gdLst>
                  <a:gd name="T0" fmla="*/ 0 w 1481"/>
                  <a:gd name="T1" fmla="*/ 0 h 1775"/>
                  <a:gd name="T2" fmla="*/ 0 w 1481"/>
                  <a:gd name="T3" fmla="*/ 0 h 1775"/>
                  <a:gd name="T4" fmla="*/ 0 w 1481"/>
                  <a:gd name="T5" fmla="*/ 0 h 1775"/>
                  <a:gd name="T6" fmla="*/ 0 w 1481"/>
                  <a:gd name="T7" fmla="*/ 0 h 1775"/>
                  <a:gd name="T8" fmla="*/ 0 60000 65536"/>
                  <a:gd name="T9" fmla="*/ 0 60000 65536"/>
                  <a:gd name="T10" fmla="*/ 0 60000 65536"/>
                  <a:gd name="T11" fmla="*/ 0 60000 65536"/>
                  <a:gd name="T12" fmla="*/ 0 w 1481"/>
                  <a:gd name="T13" fmla="*/ 0 h 1775"/>
                  <a:gd name="T14" fmla="*/ 1481 w 1481"/>
                  <a:gd name="T15" fmla="*/ 1775 h 1775"/>
                </a:gdLst>
                <a:ahLst/>
                <a:cxnLst>
                  <a:cxn ang="T8">
                    <a:pos x="T0" y="T1"/>
                  </a:cxn>
                  <a:cxn ang="T9">
                    <a:pos x="T2" y="T3"/>
                  </a:cxn>
                  <a:cxn ang="T10">
                    <a:pos x="T4" y="T5"/>
                  </a:cxn>
                  <a:cxn ang="T11">
                    <a:pos x="T6" y="T7"/>
                  </a:cxn>
                </a:cxnLst>
                <a:rect l="T12" t="T13" r="T14" b="T15"/>
                <a:pathLst>
                  <a:path w="1481" h="1775">
                    <a:moveTo>
                      <a:pt x="1481" y="10"/>
                    </a:moveTo>
                    <a:lnTo>
                      <a:pt x="1469" y="0"/>
                    </a:lnTo>
                    <a:lnTo>
                      <a:pt x="0" y="1775"/>
                    </a:lnTo>
                    <a:lnTo>
                      <a:pt x="148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4" name="Freeform 1244"/>
              <p:cNvSpPr>
                <a:spLocks/>
              </p:cNvSpPr>
              <p:nvPr/>
            </p:nvSpPr>
            <p:spPr bwMode="auto">
              <a:xfrm>
                <a:off x="1052" y="2770"/>
                <a:ext cx="247" cy="296"/>
              </a:xfrm>
              <a:custGeom>
                <a:avLst/>
                <a:gdLst>
                  <a:gd name="T0" fmla="*/ 0 w 1481"/>
                  <a:gd name="T1" fmla="*/ 0 h 1775"/>
                  <a:gd name="T2" fmla="*/ 0 w 1481"/>
                  <a:gd name="T3" fmla="*/ 0 h 1775"/>
                  <a:gd name="T4" fmla="*/ 0 w 1481"/>
                  <a:gd name="T5" fmla="*/ 0 h 1775"/>
                  <a:gd name="T6" fmla="*/ 0 w 1481"/>
                  <a:gd name="T7" fmla="*/ 0 h 1775"/>
                  <a:gd name="T8" fmla="*/ 0 60000 65536"/>
                  <a:gd name="T9" fmla="*/ 0 60000 65536"/>
                  <a:gd name="T10" fmla="*/ 0 60000 65536"/>
                  <a:gd name="T11" fmla="*/ 0 60000 65536"/>
                  <a:gd name="T12" fmla="*/ 0 w 1481"/>
                  <a:gd name="T13" fmla="*/ 0 h 1775"/>
                  <a:gd name="T14" fmla="*/ 1481 w 1481"/>
                  <a:gd name="T15" fmla="*/ 1775 h 1775"/>
                </a:gdLst>
                <a:ahLst/>
                <a:cxnLst>
                  <a:cxn ang="T8">
                    <a:pos x="T0" y="T1"/>
                  </a:cxn>
                  <a:cxn ang="T9">
                    <a:pos x="T2" y="T3"/>
                  </a:cxn>
                  <a:cxn ang="T10">
                    <a:pos x="T4" y="T5"/>
                  </a:cxn>
                  <a:cxn ang="T11">
                    <a:pos x="T6" y="T7"/>
                  </a:cxn>
                </a:cxnLst>
                <a:rect l="T12" t="T13" r="T14" b="T15"/>
                <a:pathLst>
                  <a:path w="1481" h="1775">
                    <a:moveTo>
                      <a:pt x="1481" y="0"/>
                    </a:moveTo>
                    <a:lnTo>
                      <a:pt x="12" y="1775"/>
                    </a:lnTo>
                    <a:lnTo>
                      <a:pt x="0" y="1764"/>
                    </a:lnTo>
                    <a:lnTo>
                      <a:pt x="14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5" name="Freeform 1245"/>
              <p:cNvSpPr>
                <a:spLocks/>
              </p:cNvSpPr>
              <p:nvPr/>
            </p:nvSpPr>
            <p:spPr bwMode="auto">
              <a:xfrm>
                <a:off x="1052" y="2770"/>
                <a:ext cx="249" cy="296"/>
              </a:xfrm>
              <a:custGeom>
                <a:avLst/>
                <a:gdLst>
                  <a:gd name="T0" fmla="*/ 0 w 1493"/>
                  <a:gd name="T1" fmla="*/ 0 h 1775"/>
                  <a:gd name="T2" fmla="*/ 0 w 1493"/>
                  <a:gd name="T3" fmla="*/ 0 h 1775"/>
                  <a:gd name="T4" fmla="*/ 0 w 1493"/>
                  <a:gd name="T5" fmla="*/ 0 h 1775"/>
                  <a:gd name="T6" fmla="*/ 0 w 1493"/>
                  <a:gd name="T7" fmla="*/ 0 h 1775"/>
                  <a:gd name="T8" fmla="*/ 0 w 1493"/>
                  <a:gd name="T9" fmla="*/ 0 h 1775"/>
                  <a:gd name="T10" fmla="*/ 0 60000 65536"/>
                  <a:gd name="T11" fmla="*/ 0 60000 65536"/>
                  <a:gd name="T12" fmla="*/ 0 60000 65536"/>
                  <a:gd name="T13" fmla="*/ 0 60000 65536"/>
                  <a:gd name="T14" fmla="*/ 0 60000 65536"/>
                  <a:gd name="T15" fmla="*/ 0 w 1493"/>
                  <a:gd name="T16" fmla="*/ 0 h 1775"/>
                  <a:gd name="T17" fmla="*/ 1493 w 1493"/>
                  <a:gd name="T18" fmla="*/ 1775 h 1775"/>
                </a:gdLst>
                <a:ahLst/>
                <a:cxnLst>
                  <a:cxn ang="T10">
                    <a:pos x="T0" y="T1"/>
                  </a:cxn>
                  <a:cxn ang="T11">
                    <a:pos x="T2" y="T3"/>
                  </a:cxn>
                  <a:cxn ang="T12">
                    <a:pos x="T4" y="T5"/>
                  </a:cxn>
                  <a:cxn ang="T13">
                    <a:pos x="T6" y="T7"/>
                  </a:cxn>
                  <a:cxn ang="T14">
                    <a:pos x="T8" y="T9"/>
                  </a:cxn>
                </a:cxnLst>
                <a:rect l="T15" t="T16" r="T17" b="T18"/>
                <a:pathLst>
                  <a:path w="1493" h="1775">
                    <a:moveTo>
                      <a:pt x="1493" y="10"/>
                    </a:moveTo>
                    <a:lnTo>
                      <a:pt x="1481" y="0"/>
                    </a:lnTo>
                    <a:lnTo>
                      <a:pt x="0" y="1764"/>
                    </a:lnTo>
                    <a:lnTo>
                      <a:pt x="12" y="1775"/>
                    </a:lnTo>
                    <a:lnTo>
                      <a:pt x="1493" y="1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66" name="Freeform 1246"/>
              <p:cNvSpPr>
                <a:spLocks/>
              </p:cNvSpPr>
              <p:nvPr/>
            </p:nvSpPr>
            <p:spPr bwMode="auto">
              <a:xfrm>
                <a:off x="1053" y="2753"/>
                <a:ext cx="226" cy="271"/>
              </a:xfrm>
              <a:custGeom>
                <a:avLst/>
                <a:gdLst>
                  <a:gd name="T0" fmla="*/ 0 w 1357"/>
                  <a:gd name="T1" fmla="*/ 0 h 1621"/>
                  <a:gd name="T2" fmla="*/ 0 w 1357"/>
                  <a:gd name="T3" fmla="*/ 0 h 1621"/>
                  <a:gd name="T4" fmla="*/ 0 w 1357"/>
                  <a:gd name="T5" fmla="*/ 0 h 1621"/>
                  <a:gd name="T6" fmla="*/ 0 w 1357"/>
                  <a:gd name="T7" fmla="*/ 0 h 1621"/>
                  <a:gd name="T8" fmla="*/ 0 60000 65536"/>
                  <a:gd name="T9" fmla="*/ 0 60000 65536"/>
                  <a:gd name="T10" fmla="*/ 0 60000 65536"/>
                  <a:gd name="T11" fmla="*/ 0 60000 65536"/>
                  <a:gd name="T12" fmla="*/ 0 w 1357"/>
                  <a:gd name="T13" fmla="*/ 0 h 1621"/>
                  <a:gd name="T14" fmla="*/ 1357 w 1357"/>
                  <a:gd name="T15" fmla="*/ 1621 h 1621"/>
                </a:gdLst>
                <a:ahLst/>
                <a:cxnLst>
                  <a:cxn ang="T8">
                    <a:pos x="T0" y="T1"/>
                  </a:cxn>
                  <a:cxn ang="T9">
                    <a:pos x="T2" y="T3"/>
                  </a:cxn>
                  <a:cxn ang="T10">
                    <a:pos x="T4" y="T5"/>
                  </a:cxn>
                  <a:cxn ang="T11">
                    <a:pos x="T6" y="T7"/>
                  </a:cxn>
                </a:cxnLst>
                <a:rect l="T12" t="T13" r="T14" b="T15"/>
                <a:pathLst>
                  <a:path w="1357" h="1621">
                    <a:moveTo>
                      <a:pt x="1357" y="4"/>
                    </a:moveTo>
                    <a:lnTo>
                      <a:pt x="1352" y="0"/>
                    </a:lnTo>
                    <a:lnTo>
                      <a:pt x="0" y="1621"/>
                    </a:lnTo>
                    <a:lnTo>
                      <a:pt x="135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7" name="Freeform 1247"/>
              <p:cNvSpPr>
                <a:spLocks/>
              </p:cNvSpPr>
              <p:nvPr/>
            </p:nvSpPr>
            <p:spPr bwMode="auto">
              <a:xfrm>
                <a:off x="1052" y="2753"/>
                <a:ext cx="227" cy="271"/>
              </a:xfrm>
              <a:custGeom>
                <a:avLst/>
                <a:gdLst>
                  <a:gd name="T0" fmla="*/ 0 w 1357"/>
                  <a:gd name="T1" fmla="*/ 0 h 1621"/>
                  <a:gd name="T2" fmla="*/ 0 w 1357"/>
                  <a:gd name="T3" fmla="*/ 0 h 1621"/>
                  <a:gd name="T4" fmla="*/ 0 w 1357"/>
                  <a:gd name="T5" fmla="*/ 0 h 1621"/>
                  <a:gd name="T6" fmla="*/ 0 w 1357"/>
                  <a:gd name="T7" fmla="*/ 0 h 1621"/>
                  <a:gd name="T8" fmla="*/ 0 60000 65536"/>
                  <a:gd name="T9" fmla="*/ 0 60000 65536"/>
                  <a:gd name="T10" fmla="*/ 0 60000 65536"/>
                  <a:gd name="T11" fmla="*/ 0 60000 65536"/>
                  <a:gd name="T12" fmla="*/ 0 w 1357"/>
                  <a:gd name="T13" fmla="*/ 0 h 1621"/>
                  <a:gd name="T14" fmla="*/ 1357 w 1357"/>
                  <a:gd name="T15" fmla="*/ 1621 h 1621"/>
                </a:gdLst>
                <a:ahLst/>
                <a:cxnLst>
                  <a:cxn ang="T8">
                    <a:pos x="T0" y="T1"/>
                  </a:cxn>
                  <a:cxn ang="T9">
                    <a:pos x="T2" y="T3"/>
                  </a:cxn>
                  <a:cxn ang="T10">
                    <a:pos x="T4" y="T5"/>
                  </a:cxn>
                  <a:cxn ang="T11">
                    <a:pos x="T6" y="T7"/>
                  </a:cxn>
                </a:cxnLst>
                <a:rect l="T12" t="T13" r="T14" b="T15"/>
                <a:pathLst>
                  <a:path w="1357" h="1621">
                    <a:moveTo>
                      <a:pt x="1357" y="0"/>
                    </a:moveTo>
                    <a:lnTo>
                      <a:pt x="5" y="1621"/>
                    </a:lnTo>
                    <a:lnTo>
                      <a:pt x="0" y="1617"/>
                    </a:lnTo>
                    <a:lnTo>
                      <a:pt x="13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68" name="Freeform 1248"/>
              <p:cNvSpPr>
                <a:spLocks/>
              </p:cNvSpPr>
              <p:nvPr/>
            </p:nvSpPr>
            <p:spPr bwMode="auto">
              <a:xfrm>
                <a:off x="1052" y="2753"/>
                <a:ext cx="227" cy="271"/>
              </a:xfrm>
              <a:custGeom>
                <a:avLst/>
                <a:gdLst>
                  <a:gd name="T0" fmla="*/ 0 w 1362"/>
                  <a:gd name="T1" fmla="*/ 0 h 1621"/>
                  <a:gd name="T2" fmla="*/ 0 w 1362"/>
                  <a:gd name="T3" fmla="*/ 0 h 1621"/>
                  <a:gd name="T4" fmla="*/ 0 w 1362"/>
                  <a:gd name="T5" fmla="*/ 0 h 1621"/>
                  <a:gd name="T6" fmla="*/ 0 w 1362"/>
                  <a:gd name="T7" fmla="*/ 0 h 1621"/>
                  <a:gd name="T8" fmla="*/ 0 w 1362"/>
                  <a:gd name="T9" fmla="*/ 0 h 1621"/>
                  <a:gd name="T10" fmla="*/ 0 60000 65536"/>
                  <a:gd name="T11" fmla="*/ 0 60000 65536"/>
                  <a:gd name="T12" fmla="*/ 0 60000 65536"/>
                  <a:gd name="T13" fmla="*/ 0 60000 65536"/>
                  <a:gd name="T14" fmla="*/ 0 60000 65536"/>
                  <a:gd name="T15" fmla="*/ 0 w 1362"/>
                  <a:gd name="T16" fmla="*/ 0 h 1621"/>
                  <a:gd name="T17" fmla="*/ 1362 w 1362"/>
                  <a:gd name="T18" fmla="*/ 1621 h 1621"/>
                </a:gdLst>
                <a:ahLst/>
                <a:cxnLst>
                  <a:cxn ang="T10">
                    <a:pos x="T0" y="T1"/>
                  </a:cxn>
                  <a:cxn ang="T11">
                    <a:pos x="T2" y="T3"/>
                  </a:cxn>
                  <a:cxn ang="T12">
                    <a:pos x="T4" y="T5"/>
                  </a:cxn>
                  <a:cxn ang="T13">
                    <a:pos x="T6" y="T7"/>
                  </a:cxn>
                  <a:cxn ang="T14">
                    <a:pos x="T8" y="T9"/>
                  </a:cxn>
                </a:cxnLst>
                <a:rect l="T15" t="T16" r="T17" b="T18"/>
                <a:pathLst>
                  <a:path w="1362" h="1621">
                    <a:moveTo>
                      <a:pt x="1362" y="4"/>
                    </a:moveTo>
                    <a:lnTo>
                      <a:pt x="1357" y="0"/>
                    </a:lnTo>
                    <a:lnTo>
                      <a:pt x="0" y="1617"/>
                    </a:lnTo>
                    <a:lnTo>
                      <a:pt x="5" y="1621"/>
                    </a:lnTo>
                    <a:lnTo>
                      <a:pt x="1362"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69" name="Freeform 1249"/>
              <p:cNvSpPr>
                <a:spLocks/>
              </p:cNvSpPr>
              <p:nvPr/>
            </p:nvSpPr>
            <p:spPr bwMode="auto">
              <a:xfrm>
                <a:off x="1053" y="2739"/>
                <a:ext cx="209" cy="250"/>
              </a:xfrm>
              <a:custGeom>
                <a:avLst/>
                <a:gdLst>
                  <a:gd name="T0" fmla="*/ 0 w 1255"/>
                  <a:gd name="T1" fmla="*/ 0 h 1498"/>
                  <a:gd name="T2" fmla="*/ 0 w 1255"/>
                  <a:gd name="T3" fmla="*/ 0 h 1498"/>
                  <a:gd name="T4" fmla="*/ 0 w 1255"/>
                  <a:gd name="T5" fmla="*/ 0 h 1498"/>
                  <a:gd name="T6" fmla="*/ 0 w 1255"/>
                  <a:gd name="T7" fmla="*/ 0 h 1498"/>
                  <a:gd name="T8" fmla="*/ 0 60000 65536"/>
                  <a:gd name="T9" fmla="*/ 0 60000 65536"/>
                  <a:gd name="T10" fmla="*/ 0 60000 65536"/>
                  <a:gd name="T11" fmla="*/ 0 60000 65536"/>
                  <a:gd name="T12" fmla="*/ 0 w 1255"/>
                  <a:gd name="T13" fmla="*/ 0 h 1498"/>
                  <a:gd name="T14" fmla="*/ 1255 w 1255"/>
                  <a:gd name="T15" fmla="*/ 1498 h 1498"/>
                </a:gdLst>
                <a:ahLst/>
                <a:cxnLst>
                  <a:cxn ang="T8">
                    <a:pos x="T0" y="T1"/>
                  </a:cxn>
                  <a:cxn ang="T9">
                    <a:pos x="T2" y="T3"/>
                  </a:cxn>
                  <a:cxn ang="T10">
                    <a:pos x="T4" y="T5"/>
                  </a:cxn>
                  <a:cxn ang="T11">
                    <a:pos x="T6" y="T7"/>
                  </a:cxn>
                </a:cxnLst>
                <a:rect l="T12" t="T13" r="T14" b="T15"/>
                <a:pathLst>
                  <a:path w="1255" h="1498">
                    <a:moveTo>
                      <a:pt x="1255" y="4"/>
                    </a:moveTo>
                    <a:lnTo>
                      <a:pt x="1250" y="0"/>
                    </a:lnTo>
                    <a:lnTo>
                      <a:pt x="0" y="1498"/>
                    </a:lnTo>
                    <a:lnTo>
                      <a:pt x="125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0" name="Freeform 1250"/>
              <p:cNvSpPr>
                <a:spLocks/>
              </p:cNvSpPr>
              <p:nvPr/>
            </p:nvSpPr>
            <p:spPr bwMode="auto">
              <a:xfrm>
                <a:off x="1052" y="2739"/>
                <a:ext cx="209" cy="250"/>
              </a:xfrm>
              <a:custGeom>
                <a:avLst/>
                <a:gdLst>
                  <a:gd name="T0" fmla="*/ 0 w 1255"/>
                  <a:gd name="T1" fmla="*/ 0 h 1498"/>
                  <a:gd name="T2" fmla="*/ 0 w 1255"/>
                  <a:gd name="T3" fmla="*/ 0 h 1498"/>
                  <a:gd name="T4" fmla="*/ 0 w 1255"/>
                  <a:gd name="T5" fmla="*/ 0 h 1498"/>
                  <a:gd name="T6" fmla="*/ 0 w 1255"/>
                  <a:gd name="T7" fmla="*/ 0 h 1498"/>
                  <a:gd name="T8" fmla="*/ 0 60000 65536"/>
                  <a:gd name="T9" fmla="*/ 0 60000 65536"/>
                  <a:gd name="T10" fmla="*/ 0 60000 65536"/>
                  <a:gd name="T11" fmla="*/ 0 60000 65536"/>
                  <a:gd name="T12" fmla="*/ 0 w 1255"/>
                  <a:gd name="T13" fmla="*/ 0 h 1498"/>
                  <a:gd name="T14" fmla="*/ 1255 w 1255"/>
                  <a:gd name="T15" fmla="*/ 1498 h 1498"/>
                </a:gdLst>
                <a:ahLst/>
                <a:cxnLst>
                  <a:cxn ang="T8">
                    <a:pos x="T0" y="T1"/>
                  </a:cxn>
                  <a:cxn ang="T9">
                    <a:pos x="T2" y="T3"/>
                  </a:cxn>
                  <a:cxn ang="T10">
                    <a:pos x="T4" y="T5"/>
                  </a:cxn>
                  <a:cxn ang="T11">
                    <a:pos x="T6" y="T7"/>
                  </a:cxn>
                </a:cxnLst>
                <a:rect l="T12" t="T13" r="T14" b="T15"/>
                <a:pathLst>
                  <a:path w="1255" h="1498">
                    <a:moveTo>
                      <a:pt x="1255" y="0"/>
                    </a:moveTo>
                    <a:lnTo>
                      <a:pt x="5" y="1498"/>
                    </a:lnTo>
                    <a:lnTo>
                      <a:pt x="0" y="1494"/>
                    </a:lnTo>
                    <a:lnTo>
                      <a:pt x="12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1" name="Freeform 1251"/>
              <p:cNvSpPr>
                <a:spLocks/>
              </p:cNvSpPr>
              <p:nvPr/>
            </p:nvSpPr>
            <p:spPr bwMode="auto">
              <a:xfrm>
                <a:off x="1052" y="2739"/>
                <a:ext cx="210" cy="250"/>
              </a:xfrm>
              <a:custGeom>
                <a:avLst/>
                <a:gdLst>
                  <a:gd name="T0" fmla="*/ 0 w 1260"/>
                  <a:gd name="T1" fmla="*/ 0 h 1498"/>
                  <a:gd name="T2" fmla="*/ 0 w 1260"/>
                  <a:gd name="T3" fmla="*/ 0 h 1498"/>
                  <a:gd name="T4" fmla="*/ 0 w 1260"/>
                  <a:gd name="T5" fmla="*/ 0 h 1498"/>
                  <a:gd name="T6" fmla="*/ 0 w 1260"/>
                  <a:gd name="T7" fmla="*/ 0 h 1498"/>
                  <a:gd name="T8" fmla="*/ 0 w 1260"/>
                  <a:gd name="T9" fmla="*/ 0 h 1498"/>
                  <a:gd name="T10" fmla="*/ 0 60000 65536"/>
                  <a:gd name="T11" fmla="*/ 0 60000 65536"/>
                  <a:gd name="T12" fmla="*/ 0 60000 65536"/>
                  <a:gd name="T13" fmla="*/ 0 60000 65536"/>
                  <a:gd name="T14" fmla="*/ 0 60000 65536"/>
                  <a:gd name="T15" fmla="*/ 0 w 1260"/>
                  <a:gd name="T16" fmla="*/ 0 h 1498"/>
                  <a:gd name="T17" fmla="*/ 1260 w 1260"/>
                  <a:gd name="T18" fmla="*/ 1498 h 1498"/>
                </a:gdLst>
                <a:ahLst/>
                <a:cxnLst>
                  <a:cxn ang="T10">
                    <a:pos x="T0" y="T1"/>
                  </a:cxn>
                  <a:cxn ang="T11">
                    <a:pos x="T2" y="T3"/>
                  </a:cxn>
                  <a:cxn ang="T12">
                    <a:pos x="T4" y="T5"/>
                  </a:cxn>
                  <a:cxn ang="T13">
                    <a:pos x="T6" y="T7"/>
                  </a:cxn>
                  <a:cxn ang="T14">
                    <a:pos x="T8" y="T9"/>
                  </a:cxn>
                </a:cxnLst>
                <a:rect l="T15" t="T16" r="T17" b="T18"/>
                <a:pathLst>
                  <a:path w="1260" h="1498">
                    <a:moveTo>
                      <a:pt x="1260" y="4"/>
                    </a:moveTo>
                    <a:lnTo>
                      <a:pt x="1255" y="0"/>
                    </a:lnTo>
                    <a:lnTo>
                      <a:pt x="0" y="1494"/>
                    </a:lnTo>
                    <a:lnTo>
                      <a:pt x="5" y="1498"/>
                    </a:lnTo>
                    <a:lnTo>
                      <a:pt x="126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2" name="Freeform 1252"/>
              <p:cNvSpPr>
                <a:spLocks/>
              </p:cNvSpPr>
              <p:nvPr/>
            </p:nvSpPr>
            <p:spPr bwMode="auto">
              <a:xfrm>
                <a:off x="1053" y="2725"/>
                <a:ext cx="192" cy="229"/>
              </a:xfrm>
              <a:custGeom>
                <a:avLst/>
                <a:gdLst>
                  <a:gd name="T0" fmla="*/ 0 w 1152"/>
                  <a:gd name="T1" fmla="*/ 0 h 1377"/>
                  <a:gd name="T2" fmla="*/ 0 w 1152"/>
                  <a:gd name="T3" fmla="*/ 0 h 1377"/>
                  <a:gd name="T4" fmla="*/ 0 w 1152"/>
                  <a:gd name="T5" fmla="*/ 0 h 1377"/>
                  <a:gd name="T6" fmla="*/ 0 w 1152"/>
                  <a:gd name="T7" fmla="*/ 0 h 1377"/>
                  <a:gd name="T8" fmla="*/ 0 60000 65536"/>
                  <a:gd name="T9" fmla="*/ 0 60000 65536"/>
                  <a:gd name="T10" fmla="*/ 0 60000 65536"/>
                  <a:gd name="T11" fmla="*/ 0 60000 65536"/>
                  <a:gd name="T12" fmla="*/ 0 w 1152"/>
                  <a:gd name="T13" fmla="*/ 0 h 1377"/>
                  <a:gd name="T14" fmla="*/ 1152 w 1152"/>
                  <a:gd name="T15" fmla="*/ 1377 h 1377"/>
                </a:gdLst>
                <a:ahLst/>
                <a:cxnLst>
                  <a:cxn ang="T8">
                    <a:pos x="T0" y="T1"/>
                  </a:cxn>
                  <a:cxn ang="T9">
                    <a:pos x="T2" y="T3"/>
                  </a:cxn>
                  <a:cxn ang="T10">
                    <a:pos x="T4" y="T5"/>
                  </a:cxn>
                  <a:cxn ang="T11">
                    <a:pos x="T6" y="T7"/>
                  </a:cxn>
                </a:cxnLst>
                <a:rect l="T12" t="T13" r="T14" b="T15"/>
                <a:pathLst>
                  <a:path w="1152" h="1377">
                    <a:moveTo>
                      <a:pt x="1152" y="4"/>
                    </a:moveTo>
                    <a:lnTo>
                      <a:pt x="1147" y="0"/>
                    </a:lnTo>
                    <a:lnTo>
                      <a:pt x="0" y="1377"/>
                    </a:lnTo>
                    <a:lnTo>
                      <a:pt x="115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3" name="Freeform 1253"/>
              <p:cNvSpPr>
                <a:spLocks/>
              </p:cNvSpPr>
              <p:nvPr/>
            </p:nvSpPr>
            <p:spPr bwMode="auto">
              <a:xfrm>
                <a:off x="1052" y="2725"/>
                <a:ext cx="192" cy="229"/>
              </a:xfrm>
              <a:custGeom>
                <a:avLst/>
                <a:gdLst>
                  <a:gd name="T0" fmla="*/ 0 w 1152"/>
                  <a:gd name="T1" fmla="*/ 0 h 1377"/>
                  <a:gd name="T2" fmla="*/ 0 w 1152"/>
                  <a:gd name="T3" fmla="*/ 0 h 1377"/>
                  <a:gd name="T4" fmla="*/ 0 w 1152"/>
                  <a:gd name="T5" fmla="*/ 0 h 1377"/>
                  <a:gd name="T6" fmla="*/ 0 w 1152"/>
                  <a:gd name="T7" fmla="*/ 0 h 1377"/>
                  <a:gd name="T8" fmla="*/ 0 60000 65536"/>
                  <a:gd name="T9" fmla="*/ 0 60000 65536"/>
                  <a:gd name="T10" fmla="*/ 0 60000 65536"/>
                  <a:gd name="T11" fmla="*/ 0 60000 65536"/>
                  <a:gd name="T12" fmla="*/ 0 w 1152"/>
                  <a:gd name="T13" fmla="*/ 0 h 1377"/>
                  <a:gd name="T14" fmla="*/ 1152 w 1152"/>
                  <a:gd name="T15" fmla="*/ 1377 h 1377"/>
                </a:gdLst>
                <a:ahLst/>
                <a:cxnLst>
                  <a:cxn ang="T8">
                    <a:pos x="T0" y="T1"/>
                  </a:cxn>
                  <a:cxn ang="T9">
                    <a:pos x="T2" y="T3"/>
                  </a:cxn>
                  <a:cxn ang="T10">
                    <a:pos x="T4" y="T5"/>
                  </a:cxn>
                  <a:cxn ang="T11">
                    <a:pos x="T6" y="T7"/>
                  </a:cxn>
                </a:cxnLst>
                <a:rect l="T12" t="T13" r="T14" b="T15"/>
                <a:pathLst>
                  <a:path w="1152" h="1377">
                    <a:moveTo>
                      <a:pt x="1152" y="0"/>
                    </a:moveTo>
                    <a:lnTo>
                      <a:pt x="5" y="1377"/>
                    </a:lnTo>
                    <a:lnTo>
                      <a:pt x="0" y="1373"/>
                    </a:lnTo>
                    <a:lnTo>
                      <a:pt x="11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4" name="Freeform 1254"/>
              <p:cNvSpPr>
                <a:spLocks/>
              </p:cNvSpPr>
              <p:nvPr/>
            </p:nvSpPr>
            <p:spPr bwMode="auto">
              <a:xfrm>
                <a:off x="1052" y="2725"/>
                <a:ext cx="193" cy="229"/>
              </a:xfrm>
              <a:custGeom>
                <a:avLst/>
                <a:gdLst>
                  <a:gd name="T0" fmla="*/ 0 w 1157"/>
                  <a:gd name="T1" fmla="*/ 0 h 1377"/>
                  <a:gd name="T2" fmla="*/ 0 w 1157"/>
                  <a:gd name="T3" fmla="*/ 0 h 1377"/>
                  <a:gd name="T4" fmla="*/ 0 w 1157"/>
                  <a:gd name="T5" fmla="*/ 0 h 1377"/>
                  <a:gd name="T6" fmla="*/ 0 w 1157"/>
                  <a:gd name="T7" fmla="*/ 0 h 1377"/>
                  <a:gd name="T8" fmla="*/ 0 w 1157"/>
                  <a:gd name="T9" fmla="*/ 0 h 1377"/>
                  <a:gd name="T10" fmla="*/ 0 60000 65536"/>
                  <a:gd name="T11" fmla="*/ 0 60000 65536"/>
                  <a:gd name="T12" fmla="*/ 0 60000 65536"/>
                  <a:gd name="T13" fmla="*/ 0 60000 65536"/>
                  <a:gd name="T14" fmla="*/ 0 60000 65536"/>
                  <a:gd name="T15" fmla="*/ 0 w 1157"/>
                  <a:gd name="T16" fmla="*/ 0 h 1377"/>
                  <a:gd name="T17" fmla="*/ 1157 w 1157"/>
                  <a:gd name="T18" fmla="*/ 1377 h 1377"/>
                </a:gdLst>
                <a:ahLst/>
                <a:cxnLst>
                  <a:cxn ang="T10">
                    <a:pos x="T0" y="T1"/>
                  </a:cxn>
                  <a:cxn ang="T11">
                    <a:pos x="T2" y="T3"/>
                  </a:cxn>
                  <a:cxn ang="T12">
                    <a:pos x="T4" y="T5"/>
                  </a:cxn>
                  <a:cxn ang="T13">
                    <a:pos x="T6" y="T7"/>
                  </a:cxn>
                  <a:cxn ang="T14">
                    <a:pos x="T8" y="T9"/>
                  </a:cxn>
                </a:cxnLst>
                <a:rect l="T15" t="T16" r="T17" b="T18"/>
                <a:pathLst>
                  <a:path w="1157" h="1377">
                    <a:moveTo>
                      <a:pt x="1157" y="4"/>
                    </a:moveTo>
                    <a:lnTo>
                      <a:pt x="1152" y="0"/>
                    </a:lnTo>
                    <a:lnTo>
                      <a:pt x="0" y="1373"/>
                    </a:lnTo>
                    <a:lnTo>
                      <a:pt x="5" y="1377"/>
                    </a:lnTo>
                    <a:lnTo>
                      <a:pt x="1157"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5" name="Freeform 1255"/>
              <p:cNvSpPr>
                <a:spLocks/>
              </p:cNvSpPr>
              <p:nvPr/>
            </p:nvSpPr>
            <p:spPr bwMode="auto">
              <a:xfrm>
                <a:off x="1053" y="2710"/>
                <a:ext cx="175" cy="209"/>
              </a:xfrm>
              <a:custGeom>
                <a:avLst/>
                <a:gdLst>
                  <a:gd name="T0" fmla="*/ 0 w 1049"/>
                  <a:gd name="T1" fmla="*/ 0 h 1254"/>
                  <a:gd name="T2" fmla="*/ 0 w 1049"/>
                  <a:gd name="T3" fmla="*/ 0 h 1254"/>
                  <a:gd name="T4" fmla="*/ 0 w 1049"/>
                  <a:gd name="T5" fmla="*/ 0 h 1254"/>
                  <a:gd name="T6" fmla="*/ 0 w 1049"/>
                  <a:gd name="T7" fmla="*/ 0 h 1254"/>
                  <a:gd name="T8" fmla="*/ 0 60000 65536"/>
                  <a:gd name="T9" fmla="*/ 0 60000 65536"/>
                  <a:gd name="T10" fmla="*/ 0 60000 65536"/>
                  <a:gd name="T11" fmla="*/ 0 60000 65536"/>
                  <a:gd name="T12" fmla="*/ 0 w 1049"/>
                  <a:gd name="T13" fmla="*/ 0 h 1254"/>
                  <a:gd name="T14" fmla="*/ 1049 w 1049"/>
                  <a:gd name="T15" fmla="*/ 1254 h 1254"/>
                </a:gdLst>
                <a:ahLst/>
                <a:cxnLst>
                  <a:cxn ang="T8">
                    <a:pos x="T0" y="T1"/>
                  </a:cxn>
                  <a:cxn ang="T9">
                    <a:pos x="T2" y="T3"/>
                  </a:cxn>
                  <a:cxn ang="T10">
                    <a:pos x="T4" y="T5"/>
                  </a:cxn>
                  <a:cxn ang="T11">
                    <a:pos x="T6" y="T7"/>
                  </a:cxn>
                </a:cxnLst>
                <a:rect l="T12" t="T13" r="T14" b="T15"/>
                <a:pathLst>
                  <a:path w="1049" h="1254">
                    <a:moveTo>
                      <a:pt x="1049" y="4"/>
                    </a:moveTo>
                    <a:lnTo>
                      <a:pt x="1044" y="0"/>
                    </a:lnTo>
                    <a:lnTo>
                      <a:pt x="0" y="1254"/>
                    </a:lnTo>
                    <a:lnTo>
                      <a:pt x="104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6" name="Freeform 1256"/>
              <p:cNvSpPr>
                <a:spLocks/>
              </p:cNvSpPr>
              <p:nvPr/>
            </p:nvSpPr>
            <p:spPr bwMode="auto">
              <a:xfrm>
                <a:off x="1052" y="2710"/>
                <a:ext cx="175" cy="209"/>
              </a:xfrm>
              <a:custGeom>
                <a:avLst/>
                <a:gdLst>
                  <a:gd name="T0" fmla="*/ 0 w 1049"/>
                  <a:gd name="T1" fmla="*/ 0 h 1254"/>
                  <a:gd name="T2" fmla="*/ 0 w 1049"/>
                  <a:gd name="T3" fmla="*/ 0 h 1254"/>
                  <a:gd name="T4" fmla="*/ 0 w 1049"/>
                  <a:gd name="T5" fmla="*/ 0 h 1254"/>
                  <a:gd name="T6" fmla="*/ 0 w 1049"/>
                  <a:gd name="T7" fmla="*/ 0 h 1254"/>
                  <a:gd name="T8" fmla="*/ 0 60000 65536"/>
                  <a:gd name="T9" fmla="*/ 0 60000 65536"/>
                  <a:gd name="T10" fmla="*/ 0 60000 65536"/>
                  <a:gd name="T11" fmla="*/ 0 60000 65536"/>
                  <a:gd name="T12" fmla="*/ 0 w 1049"/>
                  <a:gd name="T13" fmla="*/ 0 h 1254"/>
                  <a:gd name="T14" fmla="*/ 1049 w 1049"/>
                  <a:gd name="T15" fmla="*/ 1254 h 1254"/>
                </a:gdLst>
                <a:ahLst/>
                <a:cxnLst>
                  <a:cxn ang="T8">
                    <a:pos x="T0" y="T1"/>
                  </a:cxn>
                  <a:cxn ang="T9">
                    <a:pos x="T2" y="T3"/>
                  </a:cxn>
                  <a:cxn ang="T10">
                    <a:pos x="T4" y="T5"/>
                  </a:cxn>
                  <a:cxn ang="T11">
                    <a:pos x="T6" y="T7"/>
                  </a:cxn>
                </a:cxnLst>
                <a:rect l="T12" t="T13" r="T14" b="T15"/>
                <a:pathLst>
                  <a:path w="1049" h="1254">
                    <a:moveTo>
                      <a:pt x="1049" y="0"/>
                    </a:moveTo>
                    <a:lnTo>
                      <a:pt x="5" y="1254"/>
                    </a:lnTo>
                    <a:lnTo>
                      <a:pt x="0" y="1250"/>
                    </a:lnTo>
                    <a:lnTo>
                      <a:pt x="10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7" name="Freeform 1257"/>
              <p:cNvSpPr>
                <a:spLocks/>
              </p:cNvSpPr>
              <p:nvPr/>
            </p:nvSpPr>
            <p:spPr bwMode="auto">
              <a:xfrm>
                <a:off x="1052" y="2710"/>
                <a:ext cx="176" cy="209"/>
              </a:xfrm>
              <a:custGeom>
                <a:avLst/>
                <a:gdLst>
                  <a:gd name="T0" fmla="*/ 0 w 1054"/>
                  <a:gd name="T1" fmla="*/ 0 h 1254"/>
                  <a:gd name="T2" fmla="*/ 0 w 1054"/>
                  <a:gd name="T3" fmla="*/ 0 h 1254"/>
                  <a:gd name="T4" fmla="*/ 0 w 1054"/>
                  <a:gd name="T5" fmla="*/ 0 h 1254"/>
                  <a:gd name="T6" fmla="*/ 0 w 1054"/>
                  <a:gd name="T7" fmla="*/ 0 h 1254"/>
                  <a:gd name="T8" fmla="*/ 0 w 1054"/>
                  <a:gd name="T9" fmla="*/ 0 h 1254"/>
                  <a:gd name="T10" fmla="*/ 0 60000 65536"/>
                  <a:gd name="T11" fmla="*/ 0 60000 65536"/>
                  <a:gd name="T12" fmla="*/ 0 60000 65536"/>
                  <a:gd name="T13" fmla="*/ 0 60000 65536"/>
                  <a:gd name="T14" fmla="*/ 0 60000 65536"/>
                  <a:gd name="T15" fmla="*/ 0 w 1054"/>
                  <a:gd name="T16" fmla="*/ 0 h 1254"/>
                  <a:gd name="T17" fmla="*/ 1054 w 1054"/>
                  <a:gd name="T18" fmla="*/ 1254 h 1254"/>
                </a:gdLst>
                <a:ahLst/>
                <a:cxnLst>
                  <a:cxn ang="T10">
                    <a:pos x="T0" y="T1"/>
                  </a:cxn>
                  <a:cxn ang="T11">
                    <a:pos x="T2" y="T3"/>
                  </a:cxn>
                  <a:cxn ang="T12">
                    <a:pos x="T4" y="T5"/>
                  </a:cxn>
                  <a:cxn ang="T13">
                    <a:pos x="T6" y="T7"/>
                  </a:cxn>
                  <a:cxn ang="T14">
                    <a:pos x="T8" y="T9"/>
                  </a:cxn>
                </a:cxnLst>
                <a:rect l="T15" t="T16" r="T17" b="T18"/>
                <a:pathLst>
                  <a:path w="1054" h="1254">
                    <a:moveTo>
                      <a:pt x="1054" y="4"/>
                    </a:moveTo>
                    <a:lnTo>
                      <a:pt x="1049" y="0"/>
                    </a:lnTo>
                    <a:lnTo>
                      <a:pt x="0" y="1250"/>
                    </a:lnTo>
                    <a:lnTo>
                      <a:pt x="5" y="1254"/>
                    </a:lnTo>
                    <a:lnTo>
                      <a:pt x="1054"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78" name="Freeform 1258"/>
              <p:cNvSpPr>
                <a:spLocks/>
              </p:cNvSpPr>
              <p:nvPr/>
            </p:nvSpPr>
            <p:spPr bwMode="auto">
              <a:xfrm>
                <a:off x="1053" y="2696"/>
                <a:ext cx="158" cy="188"/>
              </a:xfrm>
              <a:custGeom>
                <a:avLst/>
                <a:gdLst>
                  <a:gd name="T0" fmla="*/ 0 w 946"/>
                  <a:gd name="T1" fmla="*/ 0 h 1131"/>
                  <a:gd name="T2" fmla="*/ 0 w 946"/>
                  <a:gd name="T3" fmla="*/ 0 h 1131"/>
                  <a:gd name="T4" fmla="*/ 0 w 946"/>
                  <a:gd name="T5" fmla="*/ 0 h 1131"/>
                  <a:gd name="T6" fmla="*/ 0 w 946"/>
                  <a:gd name="T7" fmla="*/ 0 h 1131"/>
                  <a:gd name="T8" fmla="*/ 0 60000 65536"/>
                  <a:gd name="T9" fmla="*/ 0 60000 65536"/>
                  <a:gd name="T10" fmla="*/ 0 60000 65536"/>
                  <a:gd name="T11" fmla="*/ 0 60000 65536"/>
                  <a:gd name="T12" fmla="*/ 0 w 946"/>
                  <a:gd name="T13" fmla="*/ 0 h 1131"/>
                  <a:gd name="T14" fmla="*/ 946 w 946"/>
                  <a:gd name="T15" fmla="*/ 1131 h 1131"/>
                </a:gdLst>
                <a:ahLst/>
                <a:cxnLst>
                  <a:cxn ang="T8">
                    <a:pos x="T0" y="T1"/>
                  </a:cxn>
                  <a:cxn ang="T9">
                    <a:pos x="T2" y="T3"/>
                  </a:cxn>
                  <a:cxn ang="T10">
                    <a:pos x="T4" y="T5"/>
                  </a:cxn>
                  <a:cxn ang="T11">
                    <a:pos x="T6" y="T7"/>
                  </a:cxn>
                </a:cxnLst>
                <a:rect l="T12" t="T13" r="T14" b="T15"/>
                <a:pathLst>
                  <a:path w="946" h="1131">
                    <a:moveTo>
                      <a:pt x="946" y="4"/>
                    </a:moveTo>
                    <a:lnTo>
                      <a:pt x="941" y="0"/>
                    </a:lnTo>
                    <a:lnTo>
                      <a:pt x="0" y="1131"/>
                    </a:lnTo>
                    <a:lnTo>
                      <a:pt x="94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79" name="Freeform 1259"/>
              <p:cNvSpPr>
                <a:spLocks/>
              </p:cNvSpPr>
              <p:nvPr/>
            </p:nvSpPr>
            <p:spPr bwMode="auto">
              <a:xfrm>
                <a:off x="1052" y="2696"/>
                <a:ext cx="158" cy="188"/>
              </a:xfrm>
              <a:custGeom>
                <a:avLst/>
                <a:gdLst>
                  <a:gd name="T0" fmla="*/ 0 w 946"/>
                  <a:gd name="T1" fmla="*/ 0 h 1131"/>
                  <a:gd name="T2" fmla="*/ 0 w 946"/>
                  <a:gd name="T3" fmla="*/ 0 h 1131"/>
                  <a:gd name="T4" fmla="*/ 0 w 946"/>
                  <a:gd name="T5" fmla="*/ 0 h 1131"/>
                  <a:gd name="T6" fmla="*/ 0 w 946"/>
                  <a:gd name="T7" fmla="*/ 0 h 1131"/>
                  <a:gd name="T8" fmla="*/ 0 60000 65536"/>
                  <a:gd name="T9" fmla="*/ 0 60000 65536"/>
                  <a:gd name="T10" fmla="*/ 0 60000 65536"/>
                  <a:gd name="T11" fmla="*/ 0 60000 65536"/>
                  <a:gd name="T12" fmla="*/ 0 w 946"/>
                  <a:gd name="T13" fmla="*/ 0 h 1131"/>
                  <a:gd name="T14" fmla="*/ 946 w 946"/>
                  <a:gd name="T15" fmla="*/ 1131 h 1131"/>
                </a:gdLst>
                <a:ahLst/>
                <a:cxnLst>
                  <a:cxn ang="T8">
                    <a:pos x="T0" y="T1"/>
                  </a:cxn>
                  <a:cxn ang="T9">
                    <a:pos x="T2" y="T3"/>
                  </a:cxn>
                  <a:cxn ang="T10">
                    <a:pos x="T4" y="T5"/>
                  </a:cxn>
                  <a:cxn ang="T11">
                    <a:pos x="T6" y="T7"/>
                  </a:cxn>
                </a:cxnLst>
                <a:rect l="T12" t="T13" r="T14" b="T15"/>
                <a:pathLst>
                  <a:path w="946" h="1131">
                    <a:moveTo>
                      <a:pt x="946" y="0"/>
                    </a:moveTo>
                    <a:lnTo>
                      <a:pt x="5" y="1131"/>
                    </a:lnTo>
                    <a:lnTo>
                      <a:pt x="0" y="1127"/>
                    </a:lnTo>
                    <a:lnTo>
                      <a:pt x="9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0" name="Freeform 1260"/>
              <p:cNvSpPr>
                <a:spLocks/>
              </p:cNvSpPr>
              <p:nvPr/>
            </p:nvSpPr>
            <p:spPr bwMode="auto">
              <a:xfrm>
                <a:off x="1052" y="2696"/>
                <a:ext cx="159" cy="188"/>
              </a:xfrm>
              <a:custGeom>
                <a:avLst/>
                <a:gdLst>
                  <a:gd name="T0" fmla="*/ 0 w 951"/>
                  <a:gd name="T1" fmla="*/ 0 h 1131"/>
                  <a:gd name="T2" fmla="*/ 0 w 951"/>
                  <a:gd name="T3" fmla="*/ 0 h 1131"/>
                  <a:gd name="T4" fmla="*/ 0 w 951"/>
                  <a:gd name="T5" fmla="*/ 0 h 1131"/>
                  <a:gd name="T6" fmla="*/ 0 w 951"/>
                  <a:gd name="T7" fmla="*/ 0 h 1131"/>
                  <a:gd name="T8" fmla="*/ 0 w 951"/>
                  <a:gd name="T9" fmla="*/ 0 h 1131"/>
                  <a:gd name="T10" fmla="*/ 0 60000 65536"/>
                  <a:gd name="T11" fmla="*/ 0 60000 65536"/>
                  <a:gd name="T12" fmla="*/ 0 60000 65536"/>
                  <a:gd name="T13" fmla="*/ 0 60000 65536"/>
                  <a:gd name="T14" fmla="*/ 0 60000 65536"/>
                  <a:gd name="T15" fmla="*/ 0 w 951"/>
                  <a:gd name="T16" fmla="*/ 0 h 1131"/>
                  <a:gd name="T17" fmla="*/ 951 w 951"/>
                  <a:gd name="T18" fmla="*/ 1131 h 1131"/>
                </a:gdLst>
                <a:ahLst/>
                <a:cxnLst>
                  <a:cxn ang="T10">
                    <a:pos x="T0" y="T1"/>
                  </a:cxn>
                  <a:cxn ang="T11">
                    <a:pos x="T2" y="T3"/>
                  </a:cxn>
                  <a:cxn ang="T12">
                    <a:pos x="T4" y="T5"/>
                  </a:cxn>
                  <a:cxn ang="T13">
                    <a:pos x="T6" y="T7"/>
                  </a:cxn>
                  <a:cxn ang="T14">
                    <a:pos x="T8" y="T9"/>
                  </a:cxn>
                </a:cxnLst>
                <a:rect l="T15" t="T16" r="T17" b="T18"/>
                <a:pathLst>
                  <a:path w="951" h="1131">
                    <a:moveTo>
                      <a:pt x="951" y="4"/>
                    </a:moveTo>
                    <a:lnTo>
                      <a:pt x="946" y="0"/>
                    </a:lnTo>
                    <a:lnTo>
                      <a:pt x="0" y="1127"/>
                    </a:lnTo>
                    <a:lnTo>
                      <a:pt x="5" y="1131"/>
                    </a:lnTo>
                    <a:lnTo>
                      <a:pt x="951"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81" name="Freeform 1261"/>
              <p:cNvSpPr>
                <a:spLocks/>
              </p:cNvSpPr>
              <p:nvPr/>
            </p:nvSpPr>
            <p:spPr bwMode="auto">
              <a:xfrm>
                <a:off x="1115" y="2782"/>
                <a:ext cx="174" cy="208"/>
              </a:xfrm>
              <a:custGeom>
                <a:avLst/>
                <a:gdLst>
                  <a:gd name="T0" fmla="*/ 0 w 1042"/>
                  <a:gd name="T1" fmla="*/ 0 h 1252"/>
                  <a:gd name="T2" fmla="*/ 0 w 1042"/>
                  <a:gd name="T3" fmla="*/ 0 h 1252"/>
                  <a:gd name="T4" fmla="*/ 0 w 1042"/>
                  <a:gd name="T5" fmla="*/ 0 h 1252"/>
                  <a:gd name="T6" fmla="*/ 0 w 1042"/>
                  <a:gd name="T7" fmla="*/ 0 h 1252"/>
                  <a:gd name="T8" fmla="*/ 0 60000 65536"/>
                  <a:gd name="T9" fmla="*/ 0 60000 65536"/>
                  <a:gd name="T10" fmla="*/ 0 60000 65536"/>
                  <a:gd name="T11" fmla="*/ 0 60000 65536"/>
                  <a:gd name="T12" fmla="*/ 0 w 1042"/>
                  <a:gd name="T13" fmla="*/ 0 h 1252"/>
                  <a:gd name="T14" fmla="*/ 1042 w 1042"/>
                  <a:gd name="T15" fmla="*/ 1252 h 1252"/>
                </a:gdLst>
                <a:ahLst/>
                <a:cxnLst>
                  <a:cxn ang="T8">
                    <a:pos x="T0" y="T1"/>
                  </a:cxn>
                  <a:cxn ang="T9">
                    <a:pos x="T2" y="T3"/>
                  </a:cxn>
                  <a:cxn ang="T10">
                    <a:pos x="T4" y="T5"/>
                  </a:cxn>
                  <a:cxn ang="T11">
                    <a:pos x="T6" y="T7"/>
                  </a:cxn>
                </a:cxnLst>
                <a:rect l="T12" t="T13" r="T14" b="T15"/>
                <a:pathLst>
                  <a:path w="1042" h="1252">
                    <a:moveTo>
                      <a:pt x="0" y="1241"/>
                    </a:moveTo>
                    <a:lnTo>
                      <a:pt x="12" y="1252"/>
                    </a:lnTo>
                    <a:lnTo>
                      <a:pt x="1042" y="0"/>
                    </a:lnTo>
                    <a:lnTo>
                      <a:pt x="0" y="12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2" name="Freeform 1262"/>
              <p:cNvSpPr>
                <a:spLocks/>
              </p:cNvSpPr>
              <p:nvPr/>
            </p:nvSpPr>
            <p:spPr bwMode="auto">
              <a:xfrm>
                <a:off x="1117" y="2782"/>
                <a:ext cx="174" cy="208"/>
              </a:xfrm>
              <a:custGeom>
                <a:avLst/>
                <a:gdLst>
                  <a:gd name="T0" fmla="*/ 0 w 1043"/>
                  <a:gd name="T1" fmla="*/ 0 h 1252"/>
                  <a:gd name="T2" fmla="*/ 0 w 1043"/>
                  <a:gd name="T3" fmla="*/ 0 h 1252"/>
                  <a:gd name="T4" fmla="*/ 0 w 1043"/>
                  <a:gd name="T5" fmla="*/ 0 h 1252"/>
                  <a:gd name="T6" fmla="*/ 0 w 1043"/>
                  <a:gd name="T7" fmla="*/ 0 h 1252"/>
                  <a:gd name="T8" fmla="*/ 0 60000 65536"/>
                  <a:gd name="T9" fmla="*/ 0 60000 65536"/>
                  <a:gd name="T10" fmla="*/ 0 60000 65536"/>
                  <a:gd name="T11" fmla="*/ 0 60000 65536"/>
                  <a:gd name="T12" fmla="*/ 0 w 1043"/>
                  <a:gd name="T13" fmla="*/ 0 h 1252"/>
                  <a:gd name="T14" fmla="*/ 1043 w 1043"/>
                  <a:gd name="T15" fmla="*/ 1252 h 1252"/>
                </a:gdLst>
                <a:ahLst/>
                <a:cxnLst>
                  <a:cxn ang="T8">
                    <a:pos x="T0" y="T1"/>
                  </a:cxn>
                  <a:cxn ang="T9">
                    <a:pos x="T2" y="T3"/>
                  </a:cxn>
                  <a:cxn ang="T10">
                    <a:pos x="T4" y="T5"/>
                  </a:cxn>
                  <a:cxn ang="T11">
                    <a:pos x="T6" y="T7"/>
                  </a:cxn>
                </a:cxnLst>
                <a:rect l="T12" t="T13" r="T14" b="T15"/>
                <a:pathLst>
                  <a:path w="1043" h="1252">
                    <a:moveTo>
                      <a:pt x="0" y="1252"/>
                    </a:moveTo>
                    <a:lnTo>
                      <a:pt x="1030" y="0"/>
                    </a:lnTo>
                    <a:lnTo>
                      <a:pt x="1043" y="10"/>
                    </a:lnTo>
                    <a:lnTo>
                      <a:pt x="0" y="1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83" name="Freeform 1263"/>
              <p:cNvSpPr>
                <a:spLocks/>
              </p:cNvSpPr>
              <p:nvPr/>
            </p:nvSpPr>
            <p:spPr bwMode="auto">
              <a:xfrm>
                <a:off x="1115" y="2782"/>
                <a:ext cx="176" cy="208"/>
              </a:xfrm>
              <a:custGeom>
                <a:avLst/>
                <a:gdLst>
                  <a:gd name="T0" fmla="*/ 0 w 1055"/>
                  <a:gd name="T1" fmla="*/ 0 h 1252"/>
                  <a:gd name="T2" fmla="*/ 0 w 1055"/>
                  <a:gd name="T3" fmla="*/ 0 h 1252"/>
                  <a:gd name="T4" fmla="*/ 0 w 1055"/>
                  <a:gd name="T5" fmla="*/ 0 h 1252"/>
                  <a:gd name="T6" fmla="*/ 0 w 1055"/>
                  <a:gd name="T7" fmla="*/ 0 h 1252"/>
                  <a:gd name="T8" fmla="*/ 0 w 1055"/>
                  <a:gd name="T9" fmla="*/ 0 h 1252"/>
                  <a:gd name="T10" fmla="*/ 0 60000 65536"/>
                  <a:gd name="T11" fmla="*/ 0 60000 65536"/>
                  <a:gd name="T12" fmla="*/ 0 60000 65536"/>
                  <a:gd name="T13" fmla="*/ 0 60000 65536"/>
                  <a:gd name="T14" fmla="*/ 0 60000 65536"/>
                  <a:gd name="T15" fmla="*/ 0 w 1055"/>
                  <a:gd name="T16" fmla="*/ 0 h 1252"/>
                  <a:gd name="T17" fmla="*/ 1055 w 1055"/>
                  <a:gd name="T18" fmla="*/ 1252 h 1252"/>
                </a:gdLst>
                <a:ahLst/>
                <a:cxnLst>
                  <a:cxn ang="T10">
                    <a:pos x="T0" y="T1"/>
                  </a:cxn>
                  <a:cxn ang="T11">
                    <a:pos x="T2" y="T3"/>
                  </a:cxn>
                  <a:cxn ang="T12">
                    <a:pos x="T4" y="T5"/>
                  </a:cxn>
                  <a:cxn ang="T13">
                    <a:pos x="T6" y="T7"/>
                  </a:cxn>
                  <a:cxn ang="T14">
                    <a:pos x="T8" y="T9"/>
                  </a:cxn>
                </a:cxnLst>
                <a:rect l="T15" t="T16" r="T17" b="T18"/>
                <a:pathLst>
                  <a:path w="1055" h="1252">
                    <a:moveTo>
                      <a:pt x="0" y="1241"/>
                    </a:moveTo>
                    <a:lnTo>
                      <a:pt x="12" y="1252"/>
                    </a:lnTo>
                    <a:lnTo>
                      <a:pt x="1055" y="10"/>
                    </a:lnTo>
                    <a:lnTo>
                      <a:pt x="1042" y="0"/>
                    </a:lnTo>
                    <a:lnTo>
                      <a:pt x="0" y="124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mc:AlternateContent xmlns:mc="http://schemas.openxmlformats.org/markup-compatibility/2006" xmlns:a14="http://schemas.microsoft.com/office/drawing/2010/main">
        <mc:Choice Requires="a14">
          <p:sp>
            <p:nvSpPr>
              <p:cNvPr id="4" name="TextBox 3"/>
              <p:cNvSpPr txBox="1"/>
              <p:nvPr/>
            </p:nvSpPr>
            <p:spPr>
              <a:xfrm>
                <a:off x="1354815" y="2234710"/>
                <a:ext cx="1064266"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type m:val="lin"/>
                          <m:ctrlPr>
                            <a:rPr lang="en-US" b="1" i="1" smtClean="0">
                              <a:solidFill>
                                <a:schemeClr val="tx2"/>
                              </a:solidFill>
                              <a:latin typeface="Cambria Math"/>
                              <a:ea typeface="Cambria Math"/>
                            </a:rPr>
                          </m:ctrlPr>
                        </m:fPr>
                        <m:num>
                          <m:r>
                            <a:rPr lang="en-US" b="1" i="1">
                              <a:solidFill>
                                <a:schemeClr val="tx2"/>
                              </a:solidFill>
                              <a:latin typeface="Cambria Math"/>
                              <a:ea typeface="Cambria Math"/>
                            </a:rPr>
                            <m:t>∆</m:t>
                          </m:r>
                        </m:num>
                        <m:den>
                          <m:func>
                            <m:funcPr>
                              <m:ctrlPr>
                                <a:rPr lang="en-US" b="1" i="1" smtClean="0">
                                  <a:solidFill>
                                    <a:schemeClr val="tx2"/>
                                  </a:solidFill>
                                  <a:latin typeface="Cambria Math"/>
                                  <a:ea typeface="Cambria Math"/>
                                </a:rPr>
                              </m:ctrlPr>
                            </m:funcPr>
                            <m:fName>
                              <m:r>
                                <a:rPr lang="en-US" b="1" i="0" smtClean="0">
                                  <a:solidFill>
                                    <a:schemeClr val="tx2"/>
                                  </a:solidFill>
                                  <a:latin typeface="Cambria Math"/>
                                  <a:ea typeface="Cambria Math"/>
                                </a:rPr>
                                <m:t>𝐜𝐨𝐬</m:t>
                              </m:r>
                            </m:fName>
                            <m:e>
                              <m:r>
                                <a:rPr lang="en-US" b="1" i="1" smtClean="0">
                                  <a:solidFill>
                                    <a:schemeClr val="tx2"/>
                                  </a:solidFill>
                                  <a:latin typeface="Cambria Math"/>
                                  <a:ea typeface="Cambria Math"/>
                                </a:rPr>
                                <m:t>𝜶</m:t>
                              </m:r>
                            </m:e>
                          </m:func>
                        </m:den>
                      </m:f>
                    </m:oMath>
                  </m:oMathPara>
                </a14:m>
                <a:endParaRPr lang="en-US" b="1" dirty="0">
                  <a:solidFill>
                    <a:schemeClr val="tx2"/>
                  </a:solidFill>
                </a:endParaRPr>
              </a:p>
            </p:txBody>
          </p:sp>
        </mc:Choice>
        <mc:Fallback xmlns="">
          <p:sp>
            <p:nvSpPr>
              <p:cNvPr id="4" name="TextBox 3"/>
              <p:cNvSpPr txBox="1">
                <a:spLocks noRot="1" noChangeAspect="1" noMove="1" noResize="1" noEditPoints="1" noAdjustHandles="1" noChangeArrowheads="1" noChangeShapeType="1" noTextEdit="1"/>
              </p:cNvSpPr>
              <p:nvPr/>
            </p:nvSpPr>
            <p:spPr>
              <a:xfrm>
                <a:off x="1354815" y="2234710"/>
                <a:ext cx="1064266" cy="369332"/>
              </a:xfrm>
              <a:prstGeom prst="rect">
                <a:avLst/>
              </a:prstGeom>
              <a:blipFill rotWithShape="1">
                <a:blip r:embed="rId3"/>
                <a:stretch>
                  <a:fillRect l="-14286" t="-116667" r="-5143" b="-18166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2973652" y="2756721"/>
                <a:ext cx="60619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b="1" i="1" smtClean="0">
                              <a:solidFill>
                                <a:schemeClr val="tx2"/>
                              </a:solidFill>
                              <a:latin typeface="Cambria Math"/>
                            </a:rPr>
                          </m:ctrlPr>
                        </m:sSubPr>
                        <m:e>
                          <m:r>
                            <a:rPr lang="en-US" b="1" i="1" smtClean="0">
                              <a:solidFill>
                                <a:schemeClr val="tx2"/>
                              </a:solidFill>
                              <a:latin typeface="Cambria Math"/>
                              <a:ea typeface="Cambria Math"/>
                            </a:rPr>
                            <m:t>𝝈</m:t>
                          </m:r>
                        </m:e>
                        <m:sub>
                          <m:r>
                            <a:rPr lang="en-US" b="1" i="1" smtClean="0">
                              <a:solidFill>
                                <a:schemeClr val="tx2"/>
                              </a:solidFill>
                              <a:latin typeface="Cambria Math"/>
                            </a:rPr>
                            <m:t>𝟏𝟏</m:t>
                          </m:r>
                        </m:sub>
                      </m:sSub>
                    </m:oMath>
                  </m:oMathPara>
                </a14:m>
                <a:endParaRPr lang="en-US" b="1" dirty="0">
                  <a:solidFill>
                    <a:schemeClr val="tx2"/>
                  </a:solidFill>
                </a:endParaRPr>
              </a:p>
            </p:txBody>
          </p:sp>
        </mc:Choice>
        <mc:Fallback xmlns="">
          <p:sp>
            <p:nvSpPr>
              <p:cNvPr id="5" name="TextBox 4"/>
              <p:cNvSpPr txBox="1">
                <a:spLocks noRot="1" noChangeAspect="1" noMove="1" noResize="1" noEditPoints="1" noAdjustHandles="1" noChangeArrowheads="1" noChangeShapeType="1" noTextEdit="1"/>
              </p:cNvSpPr>
              <p:nvPr/>
            </p:nvSpPr>
            <p:spPr>
              <a:xfrm>
                <a:off x="2973652" y="2756721"/>
                <a:ext cx="606192" cy="369332"/>
              </a:xfrm>
              <a:prstGeom prst="rect">
                <a:avLst/>
              </a:prstGeom>
              <a:blipFill rotWithShape="1">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6" name="TextBox 1025"/>
              <p:cNvSpPr txBox="1"/>
              <p:nvPr/>
            </p:nvSpPr>
            <p:spPr>
              <a:xfrm>
                <a:off x="2973651" y="3142154"/>
                <a:ext cx="60619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b="1" i="1" smtClean="0">
                              <a:solidFill>
                                <a:schemeClr val="tx2"/>
                              </a:solidFill>
                              <a:latin typeface="Cambria Math"/>
                            </a:rPr>
                          </m:ctrlPr>
                        </m:sSubPr>
                        <m:e>
                          <m:r>
                            <a:rPr lang="en-US" b="1" i="1" smtClean="0">
                              <a:solidFill>
                                <a:schemeClr val="tx2"/>
                              </a:solidFill>
                              <a:latin typeface="Cambria Math"/>
                              <a:ea typeface="Cambria Math"/>
                            </a:rPr>
                            <m:t>𝝈</m:t>
                          </m:r>
                        </m:e>
                        <m:sub>
                          <m:r>
                            <a:rPr lang="en-US" b="1" i="1" smtClean="0">
                              <a:solidFill>
                                <a:schemeClr val="tx2"/>
                              </a:solidFill>
                              <a:latin typeface="Cambria Math"/>
                            </a:rPr>
                            <m:t>𝟏𝟐</m:t>
                          </m:r>
                        </m:sub>
                      </m:sSub>
                    </m:oMath>
                  </m:oMathPara>
                </a14:m>
                <a:endParaRPr lang="en-US" b="1" dirty="0">
                  <a:solidFill>
                    <a:schemeClr val="tx2"/>
                  </a:solidFill>
                </a:endParaRPr>
              </a:p>
            </p:txBody>
          </p:sp>
        </mc:Choice>
        <mc:Fallback xmlns="">
          <p:sp>
            <p:nvSpPr>
              <p:cNvPr id="1026" name="TextBox 1025"/>
              <p:cNvSpPr txBox="1">
                <a:spLocks noRot="1" noChangeAspect="1" noMove="1" noResize="1" noEditPoints="1" noAdjustHandles="1" noChangeArrowheads="1" noChangeShapeType="1" noTextEdit="1"/>
              </p:cNvSpPr>
              <p:nvPr/>
            </p:nvSpPr>
            <p:spPr>
              <a:xfrm>
                <a:off x="2973651" y="3142154"/>
                <a:ext cx="606192" cy="369332"/>
              </a:xfrm>
              <a:prstGeom prst="rect">
                <a:avLst/>
              </a:prstGeom>
              <a:blipFill rotWithShape="1">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Box 10"/>
              <p:cNvSpPr txBox="1"/>
              <p:nvPr/>
            </p:nvSpPr>
            <p:spPr>
              <a:xfrm>
                <a:off x="1409089" y="3210566"/>
                <a:ext cx="404277"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1" i="1" smtClean="0">
                          <a:solidFill>
                            <a:schemeClr val="tx2"/>
                          </a:solidFill>
                          <a:latin typeface="Cambria Math"/>
                          <a:ea typeface="Cambria Math"/>
                        </a:rPr>
                        <m:t>𝜶</m:t>
                      </m:r>
                    </m:oMath>
                  </m:oMathPara>
                </a14:m>
                <a:endParaRPr lang="en-US" b="1" dirty="0">
                  <a:solidFill>
                    <a:schemeClr val="tx2"/>
                  </a:solidFill>
                </a:endParaRPr>
              </a:p>
            </p:txBody>
          </p:sp>
        </mc:Choice>
        <mc:Fallback xmlns="">
          <p:sp>
            <p:nvSpPr>
              <p:cNvPr id="11" name="TextBox 10"/>
              <p:cNvSpPr txBox="1">
                <a:spLocks noRot="1" noChangeAspect="1" noMove="1" noResize="1" noEditPoints="1" noAdjustHandles="1" noChangeArrowheads="1" noChangeShapeType="1" noTextEdit="1"/>
              </p:cNvSpPr>
              <p:nvPr/>
            </p:nvSpPr>
            <p:spPr>
              <a:xfrm>
                <a:off x="1409089" y="3210566"/>
                <a:ext cx="404277" cy="369332"/>
              </a:xfrm>
              <a:prstGeom prst="rect">
                <a:avLst/>
              </a:prstGeom>
              <a:blipFill rotWithShape="1">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8" name="TextBox 1027"/>
              <p:cNvSpPr txBox="1"/>
              <p:nvPr/>
            </p:nvSpPr>
            <p:spPr>
              <a:xfrm rot="2399003">
                <a:off x="2492845" y="3723439"/>
                <a:ext cx="394659"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1" i="1" smtClean="0">
                          <a:solidFill>
                            <a:schemeClr val="tx2"/>
                          </a:solidFill>
                          <a:latin typeface="Cambria Math"/>
                          <a:ea typeface="Cambria Math"/>
                        </a:rPr>
                        <m:t>𝝈</m:t>
                      </m:r>
                    </m:oMath>
                  </m:oMathPara>
                </a14:m>
                <a:endParaRPr lang="en-US" b="1" dirty="0">
                  <a:solidFill>
                    <a:schemeClr val="tx2"/>
                  </a:solidFill>
                </a:endParaRPr>
              </a:p>
            </p:txBody>
          </p:sp>
        </mc:Choice>
        <mc:Fallback xmlns="">
          <p:sp>
            <p:nvSpPr>
              <p:cNvPr id="1028" name="TextBox 1027"/>
              <p:cNvSpPr txBox="1">
                <a:spLocks noRot="1" noChangeAspect="1" noMove="1" noResize="1" noEditPoints="1" noAdjustHandles="1" noChangeArrowheads="1" noChangeShapeType="1" noTextEdit="1"/>
              </p:cNvSpPr>
              <p:nvPr/>
            </p:nvSpPr>
            <p:spPr>
              <a:xfrm rot="2399003">
                <a:off x="2492845" y="3723439"/>
                <a:ext cx="394659" cy="369332"/>
              </a:xfrm>
              <a:prstGeom prst="rect">
                <a:avLst/>
              </a:prstGeom>
              <a:blipFill rotWithShape="1">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29" name="TextBox 1028"/>
              <p:cNvSpPr txBox="1"/>
              <p:nvPr/>
            </p:nvSpPr>
            <p:spPr>
              <a:xfrm rot="2399003">
                <a:off x="2059386" y="4228509"/>
                <a:ext cx="394659"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1" i="1" smtClean="0">
                          <a:solidFill>
                            <a:schemeClr val="tx2"/>
                          </a:solidFill>
                          <a:latin typeface="Cambria Math"/>
                          <a:ea typeface="Cambria Math"/>
                        </a:rPr>
                        <m:t>𝝈</m:t>
                      </m:r>
                    </m:oMath>
                  </m:oMathPara>
                </a14:m>
                <a:endParaRPr lang="en-US" b="1" dirty="0">
                  <a:solidFill>
                    <a:schemeClr val="tx2"/>
                  </a:solidFill>
                </a:endParaRPr>
              </a:p>
            </p:txBody>
          </p:sp>
        </mc:Choice>
        <mc:Fallback xmlns="">
          <p:sp>
            <p:nvSpPr>
              <p:cNvPr id="1029" name="TextBox 1028"/>
              <p:cNvSpPr txBox="1">
                <a:spLocks noRot="1" noChangeAspect="1" noMove="1" noResize="1" noEditPoints="1" noAdjustHandles="1" noChangeArrowheads="1" noChangeShapeType="1" noTextEdit="1"/>
              </p:cNvSpPr>
              <p:nvPr/>
            </p:nvSpPr>
            <p:spPr>
              <a:xfrm rot="2399003">
                <a:off x="2059386" y="4228509"/>
                <a:ext cx="394659" cy="369332"/>
              </a:xfrm>
              <a:prstGeom prst="rect">
                <a:avLst/>
              </a:prstGeom>
              <a:blipFill rotWithShape="1">
                <a:blip r:embed="rId8"/>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0" name="TextBox 1029"/>
              <p:cNvSpPr txBox="1"/>
              <p:nvPr/>
            </p:nvSpPr>
            <p:spPr>
              <a:xfrm rot="2399003">
                <a:off x="2448563" y="3989716"/>
                <a:ext cx="389081"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1" i="1" smtClean="0">
                          <a:solidFill>
                            <a:schemeClr val="tx2"/>
                          </a:solidFill>
                          <a:latin typeface="Cambria Math"/>
                          <a:ea typeface="Cambria Math"/>
                        </a:rPr>
                        <m:t>∆</m:t>
                      </m:r>
                    </m:oMath>
                  </m:oMathPara>
                </a14:m>
                <a:endParaRPr lang="en-US" b="1" dirty="0">
                  <a:solidFill>
                    <a:schemeClr val="tx2"/>
                  </a:solidFill>
                </a:endParaRPr>
              </a:p>
            </p:txBody>
          </p:sp>
        </mc:Choice>
        <mc:Fallback xmlns="">
          <p:sp>
            <p:nvSpPr>
              <p:cNvPr id="1030" name="TextBox 1029"/>
              <p:cNvSpPr txBox="1">
                <a:spLocks noRot="1" noChangeAspect="1" noMove="1" noResize="1" noEditPoints="1" noAdjustHandles="1" noChangeArrowheads="1" noChangeShapeType="1" noTextEdit="1"/>
              </p:cNvSpPr>
              <p:nvPr/>
            </p:nvSpPr>
            <p:spPr>
              <a:xfrm rot="2399003">
                <a:off x="2448563" y="3989716"/>
                <a:ext cx="389081" cy="369332"/>
              </a:xfrm>
              <a:prstGeom prst="rect">
                <a:avLst/>
              </a:prstGeom>
              <a:blipFill rotWithShape="1">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1" name="TextBox 1030"/>
              <p:cNvSpPr txBox="1"/>
              <p:nvPr/>
            </p:nvSpPr>
            <p:spPr>
              <a:xfrm>
                <a:off x="1391423" y="4884495"/>
                <a:ext cx="60619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b="1" i="1" smtClean="0">
                              <a:solidFill>
                                <a:schemeClr val="tx2"/>
                              </a:solidFill>
                              <a:latin typeface="Cambria Math"/>
                            </a:rPr>
                          </m:ctrlPr>
                        </m:sSubPr>
                        <m:e>
                          <m:r>
                            <a:rPr lang="en-US" b="1" i="1" smtClean="0">
                              <a:solidFill>
                                <a:schemeClr val="tx2"/>
                              </a:solidFill>
                              <a:latin typeface="Cambria Math"/>
                              <a:ea typeface="Cambria Math"/>
                            </a:rPr>
                            <m:t>𝝈</m:t>
                          </m:r>
                        </m:e>
                        <m:sub>
                          <m:r>
                            <a:rPr lang="en-US" b="1" i="1" smtClean="0">
                              <a:solidFill>
                                <a:schemeClr val="tx2"/>
                              </a:solidFill>
                              <a:latin typeface="Cambria Math"/>
                            </a:rPr>
                            <m:t>𝟐𝟏</m:t>
                          </m:r>
                        </m:sub>
                      </m:sSub>
                    </m:oMath>
                  </m:oMathPara>
                </a14:m>
                <a:endParaRPr lang="en-US" b="1" dirty="0">
                  <a:solidFill>
                    <a:schemeClr val="tx2"/>
                  </a:solidFill>
                </a:endParaRPr>
              </a:p>
            </p:txBody>
          </p:sp>
        </mc:Choice>
        <mc:Fallback xmlns="">
          <p:sp>
            <p:nvSpPr>
              <p:cNvPr id="1031" name="TextBox 1030"/>
              <p:cNvSpPr txBox="1">
                <a:spLocks noRot="1" noChangeAspect="1" noMove="1" noResize="1" noEditPoints="1" noAdjustHandles="1" noChangeArrowheads="1" noChangeShapeType="1" noTextEdit="1"/>
              </p:cNvSpPr>
              <p:nvPr/>
            </p:nvSpPr>
            <p:spPr>
              <a:xfrm>
                <a:off x="1391423" y="4884495"/>
                <a:ext cx="606192" cy="369332"/>
              </a:xfrm>
              <a:prstGeom prst="rect">
                <a:avLst/>
              </a:prstGeom>
              <a:blipFill rotWithShape="1">
                <a:blip r:embed="rId10"/>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2" name="TextBox 1031"/>
              <p:cNvSpPr txBox="1"/>
              <p:nvPr/>
            </p:nvSpPr>
            <p:spPr>
              <a:xfrm>
                <a:off x="971037" y="4884812"/>
                <a:ext cx="60619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b="1" i="1" smtClean="0">
                              <a:solidFill>
                                <a:schemeClr val="tx2"/>
                              </a:solidFill>
                              <a:latin typeface="Cambria Math"/>
                            </a:rPr>
                          </m:ctrlPr>
                        </m:sSubPr>
                        <m:e>
                          <m:r>
                            <a:rPr lang="en-US" b="1" i="1" smtClean="0">
                              <a:solidFill>
                                <a:schemeClr val="tx2"/>
                              </a:solidFill>
                              <a:latin typeface="Cambria Math"/>
                              <a:ea typeface="Cambria Math"/>
                            </a:rPr>
                            <m:t>𝝈</m:t>
                          </m:r>
                        </m:e>
                        <m:sub>
                          <m:r>
                            <a:rPr lang="en-US" b="1" i="1" smtClean="0">
                              <a:solidFill>
                                <a:schemeClr val="tx2"/>
                              </a:solidFill>
                              <a:latin typeface="Cambria Math"/>
                            </a:rPr>
                            <m:t>𝟐𝟐</m:t>
                          </m:r>
                        </m:sub>
                      </m:sSub>
                    </m:oMath>
                  </m:oMathPara>
                </a14:m>
                <a:endParaRPr lang="en-US" b="1" dirty="0">
                  <a:solidFill>
                    <a:schemeClr val="tx2"/>
                  </a:solidFill>
                </a:endParaRPr>
              </a:p>
            </p:txBody>
          </p:sp>
        </mc:Choice>
        <mc:Fallback xmlns="">
          <p:sp>
            <p:nvSpPr>
              <p:cNvPr id="1032" name="TextBox 1031"/>
              <p:cNvSpPr txBox="1">
                <a:spLocks noRot="1" noChangeAspect="1" noMove="1" noResize="1" noEditPoints="1" noAdjustHandles="1" noChangeArrowheads="1" noChangeShapeType="1" noTextEdit="1"/>
              </p:cNvSpPr>
              <p:nvPr/>
            </p:nvSpPr>
            <p:spPr>
              <a:xfrm>
                <a:off x="971037" y="4884812"/>
                <a:ext cx="606192" cy="369332"/>
              </a:xfrm>
              <a:prstGeom prst="rect">
                <a:avLst/>
              </a:prstGeom>
              <a:blipFill rotWithShape="1">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3" name="TextBox 1032"/>
              <p:cNvSpPr txBox="1"/>
              <p:nvPr/>
            </p:nvSpPr>
            <p:spPr>
              <a:xfrm rot="16200000">
                <a:off x="206746" y="5185175"/>
                <a:ext cx="1035412"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type m:val="lin"/>
                          <m:ctrlPr>
                            <a:rPr lang="en-US" b="1" i="1" smtClean="0">
                              <a:solidFill>
                                <a:schemeClr val="tx2"/>
                              </a:solidFill>
                              <a:latin typeface="Cambria Math"/>
                              <a:ea typeface="Cambria Math"/>
                            </a:rPr>
                          </m:ctrlPr>
                        </m:fPr>
                        <m:num>
                          <m:r>
                            <a:rPr lang="en-US" b="1" i="1">
                              <a:solidFill>
                                <a:schemeClr val="tx2"/>
                              </a:solidFill>
                              <a:latin typeface="Cambria Math"/>
                              <a:ea typeface="Cambria Math"/>
                            </a:rPr>
                            <m:t>∆</m:t>
                          </m:r>
                        </m:num>
                        <m:den>
                          <m:func>
                            <m:funcPr>
                              <m:ctrlPr>
                                <a:rPr lang="en-US" b="1" i="1" smtClean="0">
                                  <a:solidFill>
                                    <a:schemeClr val="tx2"/>
                                  </a:solidFill>
                                  <a:latin typeface="Cambria Math"/>
                                  <a:ea typeface="Cambria Math"/>
                                </a:rPr>
                              </m:ctrlPr>
                            </m:funcPr>
                            <m:fName>
                              <m:r>
                                <a:rPr lang="en-US" b="1" i="0" smtClean="0">
                                  <a:solidFill>
                                    <a:schemeClr val="tx2"/>
                                  </a:solidFill>
                                  <a:latin typeface="Cambria Math"/>
                                  <a:ea typeface="Cambria Math"/>
                                </a:rPr>
                                <m:t>𝐬𝐢𝐧</m:t>
                              </m:r>
                            </m:fName>
                            <m:e>
                              <m:r>
                                <a:rPr lang="en-US" b="1" i="1" smtClean="0">
                                  <a:solidFill>
                                    <a:schemeClr val="tx2"/>
                                  </a:solidFill>
                                  <a:latin typeface="Cambria Math"/>
                                  <a:ea typeface="Cambria Math"/>
                                </a:rPr>
                                <m:t>𝜶</m:t>
                              </m:r>
                            </m:e>
                          </m:func>
                        </m:den>
                      </m:f>
                    </m:oMath>
                  </m:oMathPara>
                </a14:m>
                <a:endParaRPr lang="en-US" b="1" dirty="0">
                  <a:solidFill>
                    <a:schemeClr val="tx2"/>
                  </a:solidFill>
                </a:endParaRPr>
              </a:p>
            </p:txBody>
          </p:sp>
        </mc:Choice>
        <mc:Fallback xmlns="">
          <p:sp>
            <p:nvSpPr>
              <p:cNvPr id="1033" name="TextBox 1032"/>
              <p:cNvSpPr txBox="1">
                <a:spLocks noRot="1" noChangeAspect="1" noMove="1" noResize="1" noEditPoints="1" noAdjustHandles="1" noChangeArrowheads="1" noChangeShapeType="1" noTextEdit="1"/>
              </p:cNvSpPr>
              <p:nvPr/>
            </p:nvSpPr>
            <p:spPr>
              <a:xfrm rot="16200000">
                <a:off x="206746" y="5185175"/>
                <a:ext cx="1035412" cy="369332"/>
              </a:xfrm>
              <a:prstGeom prst="rect">
                <a:avLst/>
              </a:prstGeom>
              <a:blipFill rotWithShape="1">
                <a:blip r:embed="rId12"/>
                <a:stretch>
                  <a:fillRect l="-116667" t="-8235" r="-181667" b="-1470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34" name="TextBox 1033"/>
              <p:cNvSpPr txBox="1"/>
              <p:nvPr/>
            </p:nvSpPr>
            <p:spPr>
              <a:xfrm>
                <a:off x="1513310" y="5240359"/>
                <a:ext cx="404277" cy="36933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b="1" i="1" smtClean="0">
                          <a:solidFill>
                            <a:schemeClr val="tx2"/>
                          </a:solidFill>
                          <a:latin typeface="Cambria Math"/>
                          <a:ea typeface="Cambria Math"/>
                        </a:rPr>
                        <m:t>𝜶</m:t>
                      </m:r>
                    </m:oMath>
                  </m:oMathPara>
                </a14:m>
                <a:endParaRPr lang="en-US" b="1" dirty="0">
                  <a:solidFill>
                    <a:schemeClr val="tx2"/>
                  </a:solidFill>
                </a:endParaRPr>
              </a:p>
            </p:txBody>
          </p:sp>
        </mc:Choice>
        <mc:Fallback xmlns="">
          <p:sp>
            <p:nvSpPr>
              <p:cNvPr id="1034" name="TextBox 1033"/>
              <p:cNvSpPr txBox="1">
                <a:spLocks noRot="1" noChangeAspect="1" noMove="1" noResize="1" noEditPoints="1" noAdjustHandles="1" noChangeArrowheads="1" noChangeShapeType="1" noTextEdit="1"/>
              </p:cNvSpPr>
              <p:nvPr/>
            </p:nvSpPr>
            <p:spPr>
              <a:xfrm>
                <a:off x="1513310" y="5240359"/>
                <a:ext cx="404277" cy="369332"/>
              </a:xfrm>
              <a:prstGeom prst="rect">
                <a:avLst/>
              </a:prstGeom>
              <a:blipFill rotWithShape="1">
                <a:blip r:embed="rId13"/>
                <a:stretch>
                  <a:fillRect/>
                </a:stretch>
              </a:blipFill>
            </p:spPr>
            <p:txBody>
              <a:bodyPr/>
              <a:lstStyle/>
              <a:p>
                <a:r>
                  <a:rPr lang="en-US">
                    <a:noFill/>
                  </a:rPr>
                  <a:t> </a:t>
                </a:r>
              </a:p>
            </p:txBody>
          </p:sp>
        </mc:Fallback>
      </mc:AlternateContent>
      <p:sp>
        <p:nvSpPr>
          <p:cNvPr id="1039" name="Text Placeholder 4"/>
          <p:cNvSpPr>
            <a:spLocks noGrp="1"/>
          </p:cNvSpPr>
          <p:nvPr>
            <p:ph type="body" sz="quarter" idx="39"/>
          </p:nvPr>
        </p:nvSpPr>
        <p:spPr/>
        <p:txBody>
          <a:bodyPr>
            <a:noAutofit/>
          </a:bodyPr>
          <a:lstStyle/>
          <a:p>
            <a:r>
              <a:rPr lang="en-US" sz="2800" dirty="0" smtClean="0"/>
              <a:t>(Diagonal Tension)</a:t>
            </a:r>
            <a:endParaRPr lang="en-US" sz="2800" dirty="0"/>
          </a:p>
        </p:txBody>
      </p:sp>
      <p:sp>
        <p:nvSpPr>
          <p:cNvPr id="983"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18</a:t>
            </a:fld>
            <a:endParaRPr lang="en-US" altLang="en-US"/>
          </a:p>
        </p:txBody>
      </p:sp>
    </p:spTree>
    <p:extLst>
      <p:ext uri="{BB962C8B-B14F-4D97-AF65-F5344CB8AC3E}">
        <p14:creationId xmlns:p14="http://schemas.microsoft.com/office/powerpoint/2010/main" val="339828671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03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02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nodeType="clickEffect">
                                  <p:stCondLst>
                                    <p:cond delay="0"/>
                                  </p:stCondLst>
                                  <p:childTnLst>
                                    <p:set>
                                      <p:cBhvr>
                                        <p:cTn id="29" dur="1" fill="hold">
                                          <p:stCondLst>
                                            <p:cond delay="0"/>
                                          </p:stCondLst>
                                        </p:cTn>
                                        <p:tgtEl>
                                          <p:spTgt spid="23"/>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028"/>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1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969661"/>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034"/>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33"/>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nodeType="clickEffect">
                                  <p:stCondLst>
                                    <p:cond delay="0"/>
                                  </p:stCondLst>
                                  <p:childTnLst>
                                    <p:set>
                                      <p:cBhvr>
                                        <p:cTn id="53" dur="1" fill="hold">
                                          <p:stCondLst>
                                            <p:cond delay="0"/>
                                          </p:stCondLst>
                                        </p:cTn>
                                        <p:tgtEl>
                                          <p:spTgt spid="15"/>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nodeType="clickEffect">
                                  <p:stCondLst>
                                    <p:cond delay="0"/>
                                  </p:stCondLst>
                                  <p:childTnLst>
                                    <p:set>
                                      <p:cBhvr>
                                        <p:cTn id="57" dur="1" fill="hold">
                                          <p:stCondLst>
                                            <p:cond delay="0"/>
                                          </p:stCondLst>
                                        </p:cTn>
                                        <p:tgtEl>
                                          <p:spTgt spid="1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03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nodeType="clickEffect">
                                  <p:stCondLst>
                                    <p:cond delay="0"/>
                                  </p:stCondLst>
                                  <p:childTnLst>
                                    <p:set>
                                      <p:cBhvr>
                                        <p:cTn id="63" dur="1" fill="hold">
                                          <p:stCondLst>
                                            <p:cond delay="0"/>
                                          </p:stCondLst>
                                        </p:cTn>
                                        <p:tgtEl>
                                          <p:spTgt spid="27"/>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1031"/>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nodeType="clickEffect">
                                  <p:stCondLst>
                                    <p:cond delay="0"/>
                                  </p:stCondLst>
                                  <p:childTnLst>
                                    <p:set>
                                      <p:cBhvr>
                                        <p:cTn id="69" dur="1" fill="hold">
                                          <p:stCondLst>
                                            <p:cond delay="0"/>
                                          </p:stCondLst>
                                        </p:cTn>
                                        <p:tgtEl>
                                          <p:spTgt spid="8"/>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nodeType="clickEffect">
                                  <p:stCondLst>
                                    <p:cond delay="0"/>
                                  </p:stCondLst>
                                  <p:childTnLst>
                                    <p:set>
                                      <p:cBhvr>
                                        <p:cTn id="75" dur="1" fill="hold">
                                          <p:stCondLst>
                                            <p:cond delay="0"/>
                                          </p:stCondLst>
                                        </p:cTn>
                                        <p:tgtEl>
                                          <p:spTgt spid="9"/>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14"/>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1" presetClass="entr" presetSubtype="0" fill="hold" nodeType="clickEffect">
                                  <p:stCondLst>
                                    <p:cond delay="0"/>
                                  </p:stCondLst>
                                  <p:childTnLst>
                                    <p:set>
                                      <p:cBhvr>
                                        <p:cTn id="87" dur="1" fill="hold">
                                          <p:stCondLst>
                                            <p:cond delay="0"/>
                                          </p:stCondLst>
                                        </p:cTn>
                                        <p:tgtEl>
                                          <p:spTgt spid="13"/>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1026"/>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xit" presetSubtype="0" fill="hold" nodeType="clickEffect">
                                  <p:stCondLst>
                                    <p:cond delay="0"/>
                                  </p:stCondLst>
                                  <p:childTnLst>
                                    <p:set>
                                      <p:cBhvr>
                                        <p:cTn id="93" dur="1" fill="hold">
                                          <p:stCondLst>
                                            <p:cond delay="0"/>
                                          </p:stCondLst>
                                        </p:cTn>
                                        <p:tgtEl>
                                          <p:spTgt spid="2"/>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3"/>
                                        </p:tgtEl>
                                        <p:attrNameLst>
                                          <p:attrName>style.visibility</p:attrName>
                                        </p:attrNameLst>
                                      </p:cBhvr>
                                      <p:to>
                                        <p:strVal val="hidden"/>
                                      </p:to>
                                    </p:set>
                                  </p:childTnLst>
                                </p:cTn>
                              </p:par>
                            </p:childTnLst>
                          </p:cTn>
                        </p:par>
                        <p:par>
                          <p:cTn id="96" fill="hold" nodeType="afterGroup">
                            <p:stCondLst>
                              <p:cond delay="0"/>
                            </p:stCondLst>
                            <p:childTnLst>
                              <p:par>
                                <p:cTn id="97" presetID="1" presetClass="entr" presetSubtype="0" fill="hold" grpId="0" nodeType="afterEffect">
                                  <p:stCondLst>
                                    <p:cond delay="0"/>
                                  </p:stCondLst>
                                  <p:childTnLst>
                                    <p:set>
                                      <p:cBhvr>
                                        <p:cTn id="98" dur="1" fill="hold">
                                          <p:stCondLst>
                                            <p:cond delay="0"/>
                                          </p:stCondLst>
                                        </p:cTn>
                                        <p:tgtEl>
                                          <p:spTgt spid="969701">
                                            <p:bg/>
                                          </p:spTgt>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969701">
                                            <p:txEl>
                                              <p:pRg st="0" end="0"/>
                                            </p:txEl>
                                          </p:spTgt>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69701">
                                            <p:txEl>
                                              <p:pRg st="1" end="1"/>
                                            </p:txEl>
                                          </p:spTgt>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69701">
                                            <p:txEl>
                                              <p:pRg st="2" end="2"/>
                                            </p:txEl>
                                          </p:spTgt>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96970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9701" grpId="0" uiExpand="1" build="p" animBg="1"/>
      <p:bldP spid="969661" grpId="0"/>
      <p:bldP spid="4" grpId="0"/>
      <p:bldP spid="5" grpId="0"/>
      <p:bldP spid="1026" grpId="0"/>
      <p:bldP spid="11" grpId="0"/>
      <p:bldP spid="1028" grpId="0"/>
      <p:bldP spid="1029" grpId="0"/>
      <p:bldP spid="1030" grpId="0"/>
      <p:bldP spid="1031" grpId="0"/>
      <p:bldP spid="1032" grpId="0"/>
      <p:bldP spid="1033" grpId="0"/>
      <p:bldP spid="103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8"/>
          </p:nvPr>
        </p:nvSpPr>
        <p:spPr/>
        <p:txBody>
          <a:bodyPr/>
          <a:lstStyle/>
          <a:p>
            <a:r>
              <a:rPr lang="en-US" dirty="0" smtClean="0"/>
              <a:t>Angle, </a:t>
            </a:r>
            <a:r>
              <a:rPr lang="el-GR" dirty="0" smtClean="0">
                <a:latin typeface="Cambria Math" panose="02040503050406030204" pitchFamily="18" charset="0"/>
                <a:ea typeface="Cambria Math" panose="02040503050406030204" pitchFamily="18" charset="0"/>
              </a:rPr>
              <a:t>α</a:t>
            </a:r>
            <a:endParaRPr lang="en-US" dirty="0">
              <a:latin typeface="Symbol" panose="05050102010706020507" pitchFamily="18" charset="2"/>
              <a:ea typeface="Cambria Math" panose="02040503050406030204" pitchFamily="18" charset="0"/>
            </a:endParaRPr>
          </a:p>
        </p:txBody>
      </p:sp>
      <p:sp>
        <p:nvSpPr>
          <p:cNvPr id="45059" name="Rectangle 4"/>
          <p:cNvSpPr>
            <a:spLocks noChangeArrowheads="1"/>
          </p:cNvSpPr>
          <p:nvPr/>
        </p:nvSpPr>
        <p:spPr bwMode="auto">
          <a:xfrm>
            <a:off x="0" y="284162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5061" name="Rectangle 5"/>
          <p:cNvSpPr>
            <a:spLocks noChangeArrowheads="1"/>
          </p:cNvSpPr>
          <p:nvPr/>
        </p:nvSpPr>
        <p:spPr bwMode="auto">
          <a:xfrm>
            <a:off x="0" y="3771900"/>
            <a:ext cx="1123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000" b="0">
                <a:latin typeface="Times New Roman" panose="02020603050405020304" pitchFamily="18" charset="0"/>
                <a:cs typeface="Times New Roman" panose="02020603050405020304" pitchFamily="18" charset="0"/>
              </a:rPr>
              <a:t>	</a:t>
            </a:r>
            <a:r>
              <a:rPr lang="en-US" altLang="en-US" sz="800" b="0">
                <a:latin typeface="Times New Roman" panose="02020603050405020304" pitchFamily="18" charset="0"/>
              </a:rPr>
              <a:t> </a:t>
            </a:r>
            <a:endParaRPr lang="en-US" altLang="en-US" sz="2400" b="0">
              <a:latin typeface="Times New Roman" panose="02020603050405020304" pitchFamily="18" charset="0"/>
            </a:endParaRPr>
          </a:p>
        </p:txBody>
      </p:sp>
      <p:sp>
        <p:nvSpPr>
          <p:cNvPr id="6" name="Rectangle 997"/>
          <p:cNvSpPr>
            <a:spLocks noChangeArrowheads="1"/>
          </p:cNvSpPr>
          <p:nvPr/>
        </p:nvSpPr>
        <p:spPr bwMode="auto">
          <a:xfrm>
            <a:off x="457687" y="5508521"/>
            <a:ext cx="813117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marL="742950" indent="-285750">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algn="ctr">
              <a:spcBef>
                <a:spcPct val="50000"/>
              </a:spcBef>
              <a:buClrTx/>
              <a:buSzTx/>
              <a:buFontTx/>
              <a:buNone/>
            </a:pPr>
            <a:r>
              <a:rPr lang="en-US" altLang="en-US" sz="3200" dirty="0">
                <a:latin typeface="Symbol" panose="05050102010706020507" pitchFamily="18" charset="2"/>
                <a:sym typeface="Symbol" panose="05050102010706020507" pitchFamily="18" charset="2"/>
              </a:rPr>
              <a:t></a:t>
            </a:r>
            <a:r>
              <a:rPr lang="en-US" altLang="en-US" sz="3200" b="0" dirty="0"/>
              <a:t> </a:t>
            </a:r>
            <a:r>
              <a:rPr lang="en-US" altLang="en-US" sz="3200" b="0" i="1" dirty="0">
                <a:latin typeface="+mn-lt"/>
              </a:rPr>
              <a:t>is also permitted to be taken as 40</a:t>
            </a:r>
            <a:r>
              <a:rPr lang="en-US" altLang="en-US" sz="3200" b="0" i="1" dirty="0">
                <a:latin typeface="+mn-lt"/>
                <a:cs typeface="Calibri" panose="020F0502020204030204" pitchFamily="34" charset="0"/>
              </a:rPr>
              <a:t>°</a:t>
            </a:r>
            <a:endParaRPr lang="en-US" altLang="en-US" sz="3200" b="0" i="1" dirty="0">
              <a:latin typeface="+mn-lt"/>
            </a:endParaRPr>
          </a:p>
        </p:txBody>
      </p:sp>
      <mc:AlternateContent xmlns:mc="http://schemas.openxmlformats.org/markup-compatibility/2006" xmlns:a14="http://schemas.microsoft.com/office/drawing/2010/main">
        <mc:Choice Requires="a14">
          <p:sp>
            <p:nvSpPr>
              <p:cNvPr id="2" name="TextBox 1"/>
              <p:cNvSpPr txBox="1"/>
              <p:nvPr/>
            </p:nvSpPr>
            <p:spPr>
              <a:xfrm>
                <a:off x="525411" y="1590111"/>
                <a:ext cx="8093178" cy="263097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en-US" sz="4400" i="1" smtClean="0">
                              <a:latin typeface="Cambria Math"/>
                            </a:rPr>
                          </m:ctrlPr>
                        </m:funcPr>
                        <m:fName>
                          <m:sSup>
                            <m:sSupPr>
                              <m:ctrlPr>
                                <a:rPr lang="en-US" sz="4400" i="1" smtClean="0">
                                  <a:latin typeface="Cambria Math"/>
                                </a:rPr>
                              </m:ctrlPr>
                            </m:sSupPr>
                            <m:e>
                              <m:r>
                                <m:rPr>
                                  <m:sty m:val="p"/>
                                </m:rPr>
                                <a:rPr lang="en-US" sz="4400" b="0" i="0" smtClean="0">
                                  <a:latin typeface="Cambria Math"/>
                                </a:rPr>
                                <m:t>tan</m:t>
                              </m:r>
                            </m:e>
                            <m:sup>
                              <m:r>
                                <a:rPr lang="en-US" sz="4400" b="0" i="1" smtClean="0">
                                  <a:latin typeface="Cambria Math"/>
                                </a:rPr>
                                <m:t>4</m:t>
                              </m:r>
                            </m:sup>
                          </m:sSup>
                        </m:fName>
                        <m:e>
                          <m:r>
                            <a:rPr lang="en-US" sz="4400" i="1" smtClean="0">
                              <a:latin typeface="Cambria Math"/>
                              <a:ea typeface="Cambria Math"/>
                            </a:rPr>
                            <m:t>𝛼</m:t>
                          </m:r>
                        </m:e>
                      </m:func>
                      <m:r>
                        <a:rPr lang="en-US" sz="4400" b="0" i="1" smtClean="0">
                          <a:latin typeface="Cambria Math"/>
                        </a:rPr>
                        <m:t>= </m:t>
                      </m:r>
                      <m:f>
                        <m:fPr>
                          <m:ctrlPr>
                            <a:rPr lang="en-US" sz="4400" b="0" i="1" smtClean="0">
                              <a:latin typeface="Cambria Math"/>
                            </a:rPr>
                          </m:ctrlPr>
                        </m:fPr>
                        <m:num>
                          <m:r>
                            <a:rPr lang="en-US" sz="4400" b="0" i="1" smtClean="0">
                              <a:latin typeface="Cambria Math"/>
                            </a:rPr>
                            <m:t>1+</m:t>
                          </m:r>
                          <m:f>
                            <m:fPr>
                              <m:ctrlPr>
                                <a:rPr lang="en-US" sz="4400" b="0" i="1" smtClean="0">
                                  <a:latin typeface="Cambria Math"/>
                                </a:rPr>
                              </m:ctrlPr>
                            </m:fPr>
                            <m:num>
                              <m:sSub>
                                <m:sSubPr>
                                  <m:ctrlPr>
                                    <a:rPr lang="en-US" sz="4400" b="0" i="1" smtClean="0">
                                      <a:latin typeface="Cambria Math"/>
                                    </a:rPr>
                                  </m:ctrlPr>
                                </m:sSubPr>
                                <m:e>
                                  <m:r>
                                    <a:rPr lang="en-US" sz="4400" b="0" i="1" smtClean="0">
                                      <a:latin typeface="Cambria Math"/>
                                    </a:rPr>
                                    <m:t>𝑡</m:t>
                                  </m:r>
                                </m:e>
                                <m:sub>
                                  <m:r>
                                    <a:rPr lang="en-US" sz="4400" b="0" i="1" smtClean="0">
                                      <a:latin typeface="Cambria Math"/>
                                    </a:rPr>
                                    <m:t>𝑤</m:t>
                                  </m:r>
                                </m:sub>
                              </m:sSub>
                              <m:r>
                                <a:rPr lang="en-US" sz="4400" b="0" i="1" smtClean="0">
                                  <a:latin typeface="Cambria Math"/>
                                </a:rPr>
                                <m:t>𝐿</m:t>
                              </m:r>
                            </m:num>
                            <m:den>
                              <m:r>
                                <a:rPr lang="en-US" sz="4400" b="0" i="1" smtClean="0">
                                  <a:latin typeface="Cambria Math"/>
                                </a:rPr>
                                <m:t>2</m:t>
                              </m:r>
                              <m:sSub>
                                <m:sSubPr>
                                  <m:ctrlPr>
                                    <a:rPr lang="en-US" sz="4400" b="0" i="1" smtClean="0">
                                      <a:latin typeface="Cambria Math"/>
                                    </a:rPr>
                                  </m:ctrlPr>
                                </m:sSubPr>
                                <m:e>
                                  <m:r>
                                    <a:rPr lang="en-US" sz="4400" b="0" i="1" smtClean="0">
                                      <a:latin typeface="Cambria Math"/>
                                    </a:rPr>
                                    <m:t>𝐴</m:t>
                                  </m:r>
                                </m:e>
                                <m:sub>
                                  <m:r>
                                    <a:rPr lang="en-US" sz="4400" b="0" i="1" smtClean="0">
                                      <a:latin typeface="Cambria Math"/>
                                    </a:rPr>
                                    <m:t>𝑐</m:t>
                                  </m:r>
                                </m:sub>
                              </m:sSub>
                            </m:den>
                          </m:f>
                        </m:num>
                        <m:den>
                          <m:r>
                            <a:rPr lang="en-US" sz="4400" b="0" i="1" smtClean="0">
                              <a:latin typeface="Cambria Math"/>
                            </a:rPr>
                            <m:t>1+</m:t>
                          </m:r>
                          <m:sSub>
                            <m:sSubPr>
                              <m:ctrlPr>
                                <a:rPr lang="en-US" sz="4400" b="0" i="1" smtClean="0">
                                  <a:latin typeface="Cambria Math"/>
                                </a:rPr>
                              </m:ctrlPr>
                            </m:sSubPr>
                            <m:e>
                              <m:r>
                                <a:rPr lang="en-US" sz="4400" b="0" i="1" smtClean="0">
                                  <a:latin typeface="Cambria Math"/>
                                </a:rPr>
                                <m:t>𝑡</m:t>
                              </m:r>
                            </m:e>
                            <m:sub>
                              <m:r>
                                <a:rPr lang="en-US" sz="4400" b="0" i="1" smtClean="0">
                                  <a:latin typeface="Cambria Math"/>
                                </a:rPr>
                                <m:t>𝑤</m:t>
                              </m:r>
                            </m:sub>
                          </m:sSub>
                          <m:r>
                            <a:rPr lang="en-US" sz="4400" b="0" i="1" smtClean="0">
                              <a:latin typeface="Cambria Math"/>
                            </a:rPr>
                            <m:t>h</m:t>
                          </m:r>
                          <m:d>
                            <m:dPr>
                              <m:begChr m:val="["/>
                              <m:endChr m:val="]"/>
                              <m:ctrlPr>
                                <a:rPr lang="en-US" sz="4400" b="0" i="1" smtClean="0">
                                  <a:latin typeface="Cambria Math"/>
                                </a:rPr>
                              </m:ctrlPr>
                            </m:dPr>
                            <m:e>
                              <m:f>
                                <m:fPr>
                                  <m:ctrlPr>
                                    <a:rPr lang="en-US" sz="4400" b="0" i="1" smtClean="0">
                                      <a:latin typeface="Cambria Math"/>
                                    </a:rPr>
                                  </m:ctrlPr>
                                </m:fPr>
                                <m:num>
                                  <m:r>
                                    <a:rPr lang="en-US" sz="4400" b="0" i="1" smtClean="0">
                                      <a:latin typeface="Cambria Math"/>
                                    </a:rPr>
                                    <m:t>1</m:t>
                                  </m:r>
                                </m:num>
                                <m:den>
                                  <m:sSub>
                                    <m:sSubPr>
                                      <m:ctrlPr>
                                        <a:rPr lang="en-US" sz="4400" b="0" i="1" smtClean="0">
                                          <a:latin typeface="Cambria Math"/>
                                        </a:rPr>
                                      </m:ctrlPr>
                                    </m:sSubPr>
                                    <m:e>
                                      <m:r>
                                        <a:rPr lang="en-US" sz="4400" b="0" i="1" smtClean="0">
                                          <a:latin typeface="Cambria Math"/>
                                        </a:rPr>
                                        <m:t>𝐴</m:t>
                                      </m:r>
                                    </m:e>
                                    <m:sub>
                                      <m:r>
                                        <a:rPr lang="en-US" sz="4400" b="0" i="1" smtClean="0">
                                          <a:latin typeface="Cambria Math"/>
                                        </a:rPr>
                                        <m:t>𝑏</m:t>
                                      </m:r>
                                    </m:sub>
                                  </m:sSub>
                                </m:den>
                              </m:f>
                              <m:r>
                                <a:rPr lang="en-US" sz="4400" b="0" i="1" smtClean="0">
                                  <a:latin typeface="Cambria Math"/>
                                </a:rPr>
                                <m:t>+</m:t>
                              </m:r>
                              <m:f>
                                <m:fPr>
                                  <m:ctrlPr>
                                    <a:rPr lang="en-US" sz="4400" b="0" i="1" smtClean="0">
                                      <a:latin typeface="Cambria Math"/>
                                    </a:rPr>
                                  </m:ctrlPr>
                                </m:fPr>
                                <m:num>
                                  <m:sSup>
                                    <m:sSupPr>
                                      <m:ctrlPr>
                                        <a:rPr lang="en-US" sz="4400" b="0" i="1" smtClean="0">
                                          <a:latin typeface="Cambria Math"/>
                                        </a:rPr>
                                      </m:ctrlPr>
                                    </m:sSupPr>
                                    <m:e>
                                      <m:r>
                                        <a:rPr lang="en-US" sz="4400" b="0" i="1" smtClean="0">
                                          <a:latin typeface="Cambria Math"/>
                                        </a:rPr>
                                        <m:t>h</m:t>
                                      </m:r>
                                    </m:e>
                                    <m:sup>
                                      <m:r>
                                        <a:rPr lang="en-US" sz="4400" b="0" i="1" smtClean="0">
                                          <a:latin typeface="Cambria Math"/>
                                        </a:rPr>
                                        <m:t>3</m:t>
                                      </m:r>
                                    </m:sup>
                                  </m:sSup>
                                </m:num>
                                <m:den>
                                  <m:r>
                                    <a:rPr lang="en-US" sz="4400" b="0" i="1" smtClean="0">
                                      <a:latin typeface="Cambria Math"/>
                                    </a:rPr>
                                    <m:t>360</m:t>
                                  </m:r>
                                  <m:sSub>
                                    <m:sSubPr>
                                      <m:ctrlPr>
                                        <a:rPr lang="en-US" sz="4400" b="0" i="1" smtClean="0">
                                          <a:latin typeface="Cambria Math"/>
                                        </a:rPr>
                                      </m:ctrlPr>
                                    </m:sSubPr>
                                    <m:e>
                                      <m:r>
                                        <a:rPr lang="en-US" sz="4400" b="0" i="1" smtClean="0">
                                          <a:latin typeface="Cambria Math"/>
                                        </a:rPr>
                                        <m:t>𝐼</m:t>
                                      </m:r>
                                    </m:e>
                                    <m:sub>
                                      <m:r>
                                        <a:rPr lang="en-US" sz="4400" b="0" i="1" smtClean="0">
                                          <a:latin typeface="Cambria Math"/>
                                        </a:rPr>
                                        <m:t>𝑐</m:t>
                                      </m:r>
                                    </m:sub>
                                  </m:sSub>
                                  <m:r>
                                    <a:rPr lang="en-US" sz="4400" b="0" i="1" smtClean="0">
                                      <a:latin typeface="Cambria Math"/>
                                    </a:rPr>
                                    <m:t>𝐿</m:t>
                                  </m:r>
                                </m:den>
                              </m:f>
                            </m:e>
                          </m:d>
                        </m:den>
                      </m:f>
                    </m:oMath>
                  </m:oMathPara>
                </a14:m>
                <a:endParaRPr lang="en-US" sz="4400" dirty="0"/>
              </a:p>
            </p:txBody>
          </p:sp>
        </mc:Choice>
        <mc:Fallback xmlns="">
          <p:sp>
            <p:nvSpPr>
              <p:cNvPr id="2" name="TextBox 1"/>
              <p:cNvSpPr txBox="1">
                <a:spLocks noRot="1" noChangeAspect="1" noMove="1" noResize="1" noEditPoints="1" noAdjustHandles="1" noChangeArrowheads="1" noChangeShapeType="1" noTextEdit="1"/>
              </p:cNvSpPr>
              <p:nvPr/>
            </p:nvSpPr>
            <p:spPr>
              <a:xfrm>
                <a:off x="525411" y="1590111"/>
                <a:ext cx="8093178" cy="2630977"/>
              </a:xfrm>
              <a:prstGeom prst="rect">
                <a:avLst/>
              </a:prstGeom>
              <a:blipFill rotWithShape="1">
                <a:blip r:embed="rId3"/>
                <a:stretch>
                  <a:fillRect/>
                </a:stretch>
              </a:blipFill>
            </p:spPr>
            <p:txBody>
              <a:bodyPr/>
              <a:lstStyle/>
              <a:p>
                <a:r>
                  <a:rPr lang="en-US">
                    <a:noFill/>
                  </a:rPr>
                  <a:t> </a:t>
                </a:r>
              </a:p>
            </p:txBody>
          </p:sp>
        </mc:Fallback>
      </mc:AlternateContent>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19</a:t>
            </a:fld>
            <a:endParaRPr lang="en-US" altLang="en-US"/>
          </a:p>
        </p:txBody>
      </p:sp>
    </p:spTree>
    <p:extLst>
      <p:ext uri="{BB962C8B-B14F-4D97-AF65-F5344CB8AC3E}">
        <p14:creationId xmlns:p14="http://schemas.microsoft.com/office/powerpoint/2010/main" val="96659379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Design of Seismic-Resistant </a:t>
            </a:r>
            <a:br>
              <a:rPr lang="en-US" dirty="0"/>
            </a:br>
            <a:r>
              <a:rPr lang="en-US" dirty="0"/>
              <a:t>Steel Building </a:t>
            </a:r>
            <a:r>
              <a:rPr lang="en-US" dirty="0" smtClean="0"/>
              <a:t>Structures</a:t>
            </a:r>
            <a:endParaRPr lang="en-US" dirty="0"/>
          </a:p>
        </p:txBody>
      </p:sp>
      <p:sp>
        <p:nvSpPr>
          <p:cNvPr id="5" name="Text Placeholder 4"/>
          <p:cNvSpPr>
            <a:spLocks noGrp="1"/>
          </p:cNvSpPr>
          <p:nvPr>
            <p:ph type="body" sz="quarter" idx="39"/>
          </p:nvPr>
        </p:nvSpPr>
        <p:spPr>
          <a:xfrm>
            <a:off x="519829" y="1916832"/>
            <a:ext cx="8208912" cy="4392488"/>
          </a:xfrm>
        </p:spPr>
        <p:txBody>
          <a:bodyPr/>
          <a:lstStyle/>
          <a:p>
            <a:pPr marL="514350" indent="-514350">
              <a:buFont typeface="+mj-lt"/>
              <a:buAutoNum type="arabicPeriod"/>
            </a:pPr>
            <a:r>
              <a:rPr lang="en-US" altLang="en-US" sz="3200" dirty="0" smtClean="0">
                <a:latin typeface="Calibri Light" panose="020F0302020204030204" pitchFamily="34" charset="0"/>
                <a:cs typeface="Calibri Light" panose="020F0302020204030204" pitchFamily="34" charset="0"/>
              </a:rPr>
              <a:t>Introduction and Basic Principles</a:t>
            </a:r>
          </a:p>
          <a:p>
            <a:pPr marL="514350" indent="-514350">
              <a:buFont typeface="+mj-lt"/>
              <a:buAutoNum type="arabicPeriod"/>
            </a:pPr>
            <a:r>
              <a:rPr lang="en-US" altLang="en-US" sz="3200" dirty="0" smtClean="0">
                <a:latin typeface="Calibri Light" panose="020F0302020204030204" pitchFamily="34" charset="0"/>
                <a:cs typeface="Calibri Light" panose="020F0302020204030204" pitchFamily="34" charset="0"/>
              </a:rPr>
              <a:t>Moment Resisting Frames</a:t>
            </a:r>
          </a:p>
          <a:p>
            <a:pPr marL="514350" indent="-514350">
              <a:buFont typeface="+mj-lt"/>
              <a:buAutoNum type="arabicPeriod"/>
            </a:pPr>
            <a:r>
              <a:rPr lang="en-US" altLang="en-US" sz="3200" dirty="0">
                <a:latin typeface="Calibri Light" panose="020F0302020204030204" pitchFamily="34" charset="0"/>
                <a:cs typeface="Calibri Light" panose="020F0302020204030204" pitchFamily="34" charset="0"/>
              </a:rPr>
              <a:t>Concentrically Braced Frames</a:t>
            </a:r>
          </a:p>
          <a:p>
            <a:pPr marL="514350" indent="-514350">
              <a:buFont typeface="+mj-lt"/>
              <a:buAutoNum type="arabicPeriod"/>
            </a:pPr>
            <a:r>
              <a:rPr lang="en-US" altLang="en-US" sz="3200" dirty="0">
                <a:latin typeface="Calibri Light" panose="020F0302020204030204" pitchFamily="34" charset="0"/>
                <a:cs typeface="Calibri Light" panose="020F0302020204030204" pitchFamily="34" charset="0"/>
              </a:rPr>
              <a:t>Eccentrically Braced Frames</a:t>
            </a:r>
          </a:p>
          <a:p>
            <a:pPr marL="514350" indent="-514350">
              <a:buFont typeface="+mj-lt"/>
              <a:buAutoNum type="arabicPeriod"/>
            </a:pPr>
            <a:r>
              <a:rPr lang="en-US" altLang="en-US" sz="3200" dirty="0" smtClean="0">
                <a:latin typeface="Calibri Light" panose="020F0302020204030204" pitchFamily="34" charset="0"/>
                <a:cs typeface="Calibri Light" panose="020F0302020204030204" pitchFamily="34" charset="0"/>
              </a:rPr>
              <a:t>Buckling Restrained Braced Frames</a:t>
            </a:r>
          </a:p>
          <a:p>
            <a:pPr marL="514350" indent="-514350">
              <a:buFont typeface="+mj-lt"/>
              <a:buAutoNum type="arabicPeriod"/>
            </a:pPr>
            <a:r>
              <a:rPr lang="en-US" altLang="en-US" sz="3200" dirty="0">
                <a:ln>
                  <a:solidFill>
                    <a:schemeClr val="tx2"/>
                  </a:solidFill>
                </a:ln>
                <a:latin typeface="Calibri Light" panose="020F0302020204030204" pitchFamily="34" charset="0"/>
                <a:cs typeface="Calibri Light" panose="020F0302020204030204" pitchFamily="34" charset="0"/>
              </a:rPr>
              <a:t>Special Plate Shear Walls</a:t>
            </a:r>
            <a:endParaRPr lang="en-US" sz="3200" dirty="0">
              <a:ln>
                <a:solidFill>
                  <a:schemeClr val="tx2"/>
                </a:solidFill>
              </a:ln>
              <a:latin typeface="Calibri Light" panose="020F0302020204030204" pitchFamily="34" charset="0"/>
              <a:cs typeface="Calibri Light" panose="020F0302020204030204" pitchFamily="34" charset="0"/>
            </a:endParaRPr>
          </a:p>
        </p:txBody>
      </p:sp>
      <p:sp>
        <p:nvSpPr>
          <p:cNvPr id="4100" name="Text Box 6"/>
          <p:cNvSpPr txBox="1">
            <a:spLocks noChangeArrowheads="1"/>
          </p:cNvSpPr>
          <p:nvPr/>
        </p:nvSpPr>
        <p:spPr bwMode="auto">
          <a:xfrm>
            <a:off x="952500" y="1409700"/>
            <a:ext cx="9048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tx2"/>
              </a:buClr>
              <a:buSzPct val="150000"/>
              <a:buChar char="•"/>
              <a:defRPr sz="2800" b="1">
                <a:solidFill>
                  <a:schemeClr val="tx1"/>
                </a:solidFill>
                <a:latin typeface="Arial" charset="0"/>
              </a:defRPr>
            </a:lvl1pPr>
            <a:lvl2pPr marL="742950" indent="-285750">
              <a:spcBef>
                <a:spcPct val="20000"/>
              </a:spcBef>
              <a:buClr>
                <a:schemeClr val="tx2"/>
              </a:buClr>
              <a:buSzPct val="100000"/>
              <a:buChar char="–"/>
              <a:defRPr sz="2800" b="1">
                <a:solidFill>
                  <a:schemeClr val="tx1"/>
                </a:solidFill>
                <a:latin typeface="Arial" charset="0"/>
              </a:defRPr>
            </a:lvl2pPr>
            <a:lvl3pPr marL="1143000" indent="-228600">
              <a:spcBef>
                <a:spcPct val="20000"/>
              </a:spcBef>
              <a:buClr>
                <a:schemeClr val="tx2"/>
              </a:buClr>
              <a:buSzPct val="100000"/>
              <a:buChar char="•"/>
              <a:defRPr sz="2400">
                <a:solidFill>
                  <a:schemeClr val="tx1"/>
                </a:solidFill>
                <a:latin typeface="Arial" charset="0"/>
              </a:defRPr>
            </a:lvl3pPr>
            <a:lvl4pPr marL="1600200" indent="-228600">
              <a:spcBef>
                <a:spcPct val="20000"/>
              </a:spcBef>
              <a:buClr>
                <a:schemeClr val="tx2"/>
              </a:buClr>
              <a:buSzPct val="100000"/>
              <a:buChar char="–"/>
              <a:defRPr sz="2000">
                <a:solidFill>
                  <a:schemeClr val="tx1"/>
                </a:solidFill>
                <a:latin typeface="Arial" charset="0"/>
              </a:defRPr>
            </a:lvl4pPr>
            <a:lvl5pPr marL="2057400" indent="-228600">
              <a:spcBef>
                <a:spcPct val="20000"/>
              </a:spcBef>
              <a:buClr>
                <a:schemeClr val="tx2"/>
              </a:buClr>
              <a:buSzPct val="100000"/>
              <a:buChar char="•"/>
              <a:defRPr sz="2000">
                <a:solidFill>
                  <a:schemeClr val="tx1"/>
                </a:solidFill>
                <a:latin typeface="Arial"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charset="0"/>
              </a:defRPr>
            </a:lvl9pPr>
          </a:lstStyle>
          <a:p>
            <a:pPr>
              <a:spcBef>
                <a:spcPct val="50000"/>
              </a:spcBef>
              <a:buClrTx/>
              <a:buSzTx/>
              <a:buFontTx/>
              <a:buNone/>
            </a:pPr>
            <a:endParaRPr lang="en-US" altLang="en-US" sz="1800" b="0"/>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a:t>
            </a:fld>
            <a:endParaRPr lang="en-US" altLang="en-US"/>
          </a:p>
        </p:txBody>
      </p:sp>
      <p:sp>
        <p:nvSpPr>
          <p:cNvPr id="7" name="Rectangle 5"/>
          <p:cNvSpPr>
            <a:spLocks noChangeArrowheads="1"/>
          </p:cNvSpPr>
          <p:nvPr/>
        </p:nvSpPr>
        <p:spPr bwMode="auto">
          <a:xfrm>
            <a:off x="467544" y="4869160"/>
            <a:ext cx="5688632" cy="606425"/>
          </a:xfrm>
          <a:prstGeom prst="rect">
            <a:avLst/>
          </a:prstGeom>
          <a:noFill/>
          <a:ln w="38100" algn="ctr">
            <a:solidFill>
              <a:schemeClr val="tx2"/>
            </a:solidFill>
            <a:miter lim="800000"/>
            <a:headEnd/>
            <a:tailEnd/>
          </a:ln>
          <a:effectLst/>
          <a:extLst>
            <a:ext uri="{909E8E84-426E-40DD-AFC4-6F175D3DCCD1}">
              <a14:hiddenFill xmlns:a14="http://schemas.microsoft.com/office/drawing/2010/main">
                <a:blipFill dpi="0" rotWithShape="0">
                  <a:blip r:embed="rId3"/>
                  <a:srcRect/>
                  <a:tile tx="0" ty="0" sx="100000" sy="100000" flip="none" algn="tl"/>
                </a:blip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spcBef>
                <a:spcPct val="20000"/>
              </a:spcBef>
              <a:buClr>
                <a:schemeClr val="tx2"/>
              </a:buClr>
              <a:buSzPct val="150000"/>
              <a:buChar char="•"/>
              <a:defRPr sz="2800" b="1">
                <a:solidFill>
                  <a:schemeClr val="tx1"/>
                </a:solidFill>
                <a:latin typeface="Arial" charset="0"/>
              </a:defRPr>
            </a:lvl1pPr>
            <a:lvl2pPr marL="742950" indent="-285750">
              <a:spcBef>
                <a:spcPct val="20000"/>
              </a:spcBef>
              <a:buClr>
                <a:schemeClr val="tx2"/>
              </a:buClr>
              <a:buSzPct val="100000"/>
              <a:buChar char="–"/>
              <a:defRPr sz="2800" b="1">
                <a:solidFill>
                  <a:schemeClr val="tx1"/>
                </a:solidFill>
                <a:latin typeface="Arial" charset="0"/>
              </a:defRPr>
            </a:lvl2pPr>
            <a:lvl3pPr marL="1143000" indent="-228600">
              <a:spcBef>
                <a:spcPct val="20000"/>
              </a:spcBef>
              <a:buClr>
                <a:schemeClr val="tx2"/>
              </a:buClr>
              <a:buSzPct val="100000"/>
              <a:buChar char="•"/>
              <a:defRPr sz="2400">
                <a:solidFill>
                  <a:schemeClr val="tx1"/>
                </a:solidFill>
                <a:latin typeface="Arial" charset="0"/>
              </a:defRPr>
            </a:lvl3pPr>
            <a:lvl4pPr marL="1600200" indent="-228600">
              <a:spcBef>
                <a:spcPct val="20000"/>
              </a:spcBef>
              <a:buClr>
                <a:schemeClr val="tx2"/>
              </a:buClr>
              <a:buSzPct val="100000"/>
              <a:buChar char="–"/>
              <a:defRPr sz="2000">
                <a:solidFill>
                  <a:schemeClr val="tx1"/>
                </a:solidFill>
                <a:latin typeface="Arial" charset="0"/>
              </a:defRPr>
            </a:lvl4pPr>
            <a:lvl5pPr marL="2057400" indent="-228600">
              <a:spcBef>
                <a:spcPct val="20000"/>
              </a:spcBef>
              <a:buClr>
                <a:schemeClr val="tx2"/>
              </a:buClr>
              <a:buSzPct val="100000"/>
              <a:buChar char="•"/>
              <a:defRPr sz="2000">
                <a:solidFill>
                  <a:schemeClr val="tx1"/>
                </a:solidFill>
                <a:latin typeface="Arial"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charset="0"/>
              </a:defRPr>
            </a:lvl9pPr>
          </a:lstStyle>
          <a:p>
            <a:pPr algn="ctr">
              <a:spcBef>
                <a:spcPct val="50000"/>
              </a:spcBef>
              <a:buClrTx/>
              <a:buSzTx/>
              <a:buFontTx/>
              <a:buNone/>
            </a:pPr>
            <a:endParaRPr lang="en-US" altLang="en-US" sz="2400">
              <a:latin typeface="Arial Narrow" pitchFamily="34" charset="0"/>
            </a:endParaRPr>
          </a:p>
        </p:txBody>
      </p:sp>
    </p:spTree>
    <p:extLst>
      <p:ext uri="{BB962C8B-B14F-4D97-AF65-F5344CB8AC3E}">
        <p14:creationId xmlns:p14="http://schemas.microsoft.com/office/powerpoint/2010/main" val="65396217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rot="5400000">
            <a:off x="3774281" y="2153444"/>
            <a:ext cx="1884363" cy="3305175"/>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Text Placeholder 2"/>
          <p:cNvSpPr>
            <a:spLocks noGrp="1"/>
          </p:cNvSpPr>
          <p:nvPr>
            <p:ph type="body" sz="quarter" idx="38"/>
          </p:nvPr>
        </p:nvSpPr>
        <p:spPr/>
        <p:txBody>
          <a:bodyPr/>
          <a:lstStyle/>
          <a:p>
            <a:r>
              <a:rPr lang="en-US" dirty="0"/>
              <a:t>Mechanics of Slender Web Plates</a:t>
            </a:r>
          </a:p>
        </p:txBody>
      </p:sp>
      <p:sp>
        <p:nvSpPr>
          <p:cNvPr id="47115" name="Freeform 11"/>
          <p:cNvSpPr>
            <a:spLocks/>
          </p:cNvSpPr>
          <p:nvPr/>
        </p:nvSpPr>
        <p:spPr bwMode="auto">
          <a:xfrm>
            <a:off x="3340100" y="3257550"/>
            <a:ext cx="733425" cy="876300"/>
          </a:xfrm>
          <a:custGeom>
            <a:avLst/>
            <a:gdLst>
              <a:gd name="T0" fmla="*/ 0 w 462"/>
              <a:gd name="T1" fmla="*/ 2147483646 h 552"/>
              <a:gd name="T2" fmla="*/ 2147483646 w 462"/>
              <a:gd name="T3" fmla="*/ 2147483646 h 552"/>
              <a:gd name="T4" fmla="*/ 2147483646 w 462"/>
              <a:gd name="T5" fmla="*/ 0 h 552"/>
              <a:gd name="T6" fmla="*/ 0 w 462"/>
              <a:gd name="T7" fmla="*/ 2147483646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1"/>
                </a:moveTo>
                <a:lnTo>
                  <a:pt x="1" y="552"/>
                </a:lnTo>
                <a:lnTo>
                  <a:pt x="462" y="0"/>
                </a:lnTo>
                <a:lnTo>
                  <a:pt x="0"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16" name="Freeform 12"/>
          <p:cNvSpPr>
            <a:spLocks/>
          </p:cNvSpPr>
          <p:nvPr/>
        </p:nvSpPr>
        <p:spPr bwMode="auto">
          <a:xfrm>
            <a:off x="3341688" y="3257550"/>
            <a:ext cx="733425" cy="876300"/>
          </a:xfrm>
          <a:custGeom>
            <a:avLst/>
            <a:gdLst>
              <a:gd name="T0" fmla="*/ 0 w 462"/>
              <a:gd name="T1" fmla="*/ 2147483646 h 552"/>
              <a:gd name="T2" fmla="*/ 2147483646 w 462"/>
              <a:gd name="T3" fmla="*/ 0 h 552"/>
              <a:gd name="T4" fmla="*/ 2147483646 w 462"/>
              <a:gd name="T5" fmla="*/ 2147483646 h 552"/>
              <a:gd name="T6" fmla="*/ 0 w 462"/>
              <a:gd name="T7" fmla="*/ 2147483646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461" y="0"/>
                </a:lnTo>
                <a:lnTo>
                  <a:pt x="462" y="1"/>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17" name="Freeform 13"/>
          <p:cNvSpPr>
            <a:spLocks/>
          </p:cNvSpPr>
          <p:nvPr/>
        </p:nvSpPr>
        <p:spPr bwMode="auto">
          <a:xfrm>
            <a:off x="3340100" y="3257550"/>
            <a:ext cx="735013" cy="876300"/>
          </a:xfrm>
          <a:custGeom>
            <a:avLst/>
            <a:gdLst>
              <a:gd name="T0" fmla="*/ 0 w 463"/>
              <a:gd name="T1" fmla="*/ 2147483646 h 552"/>
              <a:gd name="T2" fmla="*/ 2147483646 w 463"/>
              <a:gd name="T3" fmla="*/ 2147483646 h 552"/>
              <a:gd name="T4" fmla="*/ 2147483646 w 463"/>
              <a:gd name="T5" fmla="*/ 2147483646 h 552"/>
              <a:gd name="T6" fmla="*/ 2147483646 w 463"/>
              <a:gd name="T7" fmla="*/ 0 h 552"/>
              <a:gd name="T8" fmla="*/ 0 w 463"/>
              <a:gd name="T9" fmla="*/ 2147483646 h 552"/>
              <a:gd name="T10" fmla="*/ 0 60000 65536"/>
              <a:gd name="T11" fmla="*/ 0 60000 65536"/>
              <a:gd name="T12" fmla="*/ 0 60000 65536"/>
              <a:gd name="T13" fmla="*/ 0 60000 65536"/>
              <a:gd name="T14" fmla="*/ 0 60000 65536"/>
              <a:gd name="T15" fmla="*/ 0 w 463"/>
              <a:gd name="T16" fmla="*/ 0 h 552"/>
              <a:gd name="T17" fmla="*/ 463 w 463"/>
              <a:gd name="T18" fmla="*/ 552 h 552"/>
            </a:gdLst>
            <a:ahLst/>
            <a:cxnLst>
              <a:cxn ang="T10">
                <a:pos x="T0" y="T1"/>
              </a:cxn>
              <a:cxn ang="T11">
                <a:pos x="T2" y="T3"/>
              </a:cxn>
              <a:cxn ang="T12">
                <a:pos x="T4" y="T5"/>
              </a:cxn>
              <a:cxn ang="T13">
                <a:pos x="T6" y="T7"/>
              </a:cxn>
              <a:cxn ang="T14">
                <a:pos x="T8" y="T9"/>
              </a:cxn>
            </a:cxnLst>
            <a:rect l="T15" t="T16" r="T17" b="T18"/>
            <a:pathLst>
              <a:path w="463" h="552">
                <a:moveTo>
                  <a:pt x="0" y="551"/>
                </a:moveTo>
                <a:lnTo>
                  <a:pt x="1" y="552"/>
                </a:lnTo>
                <a:lnTo>
                  <a:pt x="463" y="1"/>
                </a:lnTo>
                <a:lnTo>
                  <a:pt x="462" y="0"/>
                </a:lnTo>
                <a:lnTo>
                  <a:pt x="0" y="55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18" name="Freeform 14"/>
          <p:cNvSpPr>
            <a:spLocks/>
          </p:cNvSpPr>
          <p:nvPr/>
        </p:nvSpPr>
        <p:spPr bwMode="auto">
          <a:xfrm>
            <a:off x="5354638" y="3771900"/>
            <a:ext cx="735012" cy="876300"/>
          </a:xfrm>
          <a:custGeom>
            <a:avLst/>
            <a:gdLst>
              <a:gd name="T0" fmla="*/ 0 w 463"/>
              <a:gd name="T1" fmla="*/ 2147483646 h 552"/>
              <a:gd name="T2" fmla="*/ 2147483646 w 463"/>
              <a:gd name="T3" fmla="*/ 2147483646 h 552"/>
              <a:gd name="T4" fmla="*/ 2147483646 w 463"/>
              <a:gd name="T5" fmla="*/ 0 h 552"/>
              <a:gd name="T6" fmla="*/ 0 w 463"/>
              <a:gd name="T7" fmla="*/ 2147483646 h 552"/>
              <a:gd name="T8" fmla="*/ 0 60000 65536"/>
              <a:gd name="T9" fmla="*/ 0 60000 65536"/>
              <a:gd name="T10" fmla="*/ 0 60000 65536"/>
              <a:gd name="T11" fmla="*/ 0 60000 65536"/>
              <a:gd name="T12" fmla="*/ 0 w 463"/>
              <a:gd name="T13" fmla="*/ 0 h 552"/>
              <a:gd name="T14" fmla="*/ 463 w 463"/>
              <a:gd name="T15" fmla="*/ 552 h 552"/>
            </a:gdLst>
            <a:ahLst/>
            <a:cxnLst>
              <a:cxn ang="T8">
                <a:pos x="T0" y="T1"/>
              </a:cxn>
              <a:cxn ang="T9">
                <a:pos x="T2" y="T3"/>
              </a:cxn>
              <a:cxn ang="T10">
                <a:pos x="T4" y="T5"/>
              </a:cxn>
              <a:cxn ang="T11">
                <a:pos x="T6" y="T7"/>
              </a:cxn>
            </a:cxnLst>
            <a:rect l="T12" t="T13" r="T14" b="T15"/>
            <a:pathLst>
              <a:path w="463" h="552">
                <a:moveTo>
                  <a:pt x="0" y="552"/>
                </a:moveTo>
                <a:lnTo>
                  <a:pt x="1" y="552"/>
                </a:lnTo>
                <a:lnTo>
                  <a:pt x="463" y="0"/>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19" name="Freeform 15"/>
          <p:cNvSpPr>
            <a:spLocks/>
          </p:cNvSpPr>
          <p:nvPr/>
        </p:nvSpPr>
        <p:spPr bwMode="auto">
          <a:xfrm>
            <a:off x="5356225" y="3771900"/>
            <a:ext cx="733425" cy="876300"/>
          </a:xfrm>
          <a:custGeom>
            <a:avLst/>
            <a:gdLst>
              <a:gd name="T0" fmla="*/ 0 w 462"/>
              <a:gd name="T1" fmla="*/ 2147483646 h 552"/>
              <a:gd name="T2" fmla="*/ 2147483646 w 462"/>
              <a:gd name="T3" fmla="*/ 0 h 552"/>
              <a:gd name="T4" fmla="*/ 2147483646 w 462"/>
              <a:gd name="T5" fmla="*/ 2147483646 h 552"/>
              <a:gd name="T6" fmla="*/ 0 w 462"/>
              <a:gd name="T7" fmla="*/ 2147483646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462" y="0"/>
                </a:lnTo>
                <a:lnTo>
                  <a:pt x="462" y="1"/>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0" name="Freeform 16"/>
          <p:cNvSpPr>
            <a:spLocks/>
          </p:cNvSpPr>
          <p:nvPr/>
        </p:nvSpPr>
        <p:spPr bwMode="auto">
          <a:xfrm>
            <a:off x="5354638" y="3771900"/>
            <a:ext cx="735012" cy="876300"/>
          </a:xfrm>
          <a:custGeom>
            <a:avLst/>
            <a:gdLst>
              <a:gd name="T0" fmla="*/ 0 w 463"/>
              <a:gd name="T1" fmla="*/ 2147483646 h 552"/>
              <a:gd name="T2" fmla="*/ 2147483646 w 463"/>
              <a:gd name="T3" fmla="*/ 2147483646 h 552"/>
              <a:gd name="T4" fmla="*/ 2147483646 w 463"/>
              <a:gd name="T5" fmla="*/ 2147483646 h 552"/>
              <a:gd name="T6" fmla="*/ 2147483646 w 463"/>
              <a:gd name="T7" fmla="*/ 0 h 552"/>
              <a:gd name="T8" fmla="*/ 0 w 463"/>
              <a:gd name="T9" fmla="*/ 2147483646 h 552"/>
              <a:gd name="T10" fmla="*/ 0 60000 65536"/>
              <a:gd name="T11" fmla="*/ 0 60000 65536"/>
              <a:gd name="T12" fmla="*/ 0 60000 65536"/>
              <a:gd name="T13" fmla="*/ 0 60000 65536"/>
              <a:gd name="T14" fmla="*/ 0 60000 65536"/>
              <a:gd name="T15" fmla="*/ 0 w 463"/>
              <a:gd name="T16" fmla="*/ 0 h 552"/>
              <a:gd name="T17" fmla="*/ 463 w 463"/>
              <a:gd name="T18" fmla="*/ 552 h 552"/>
            </a:gdLst>
            <a:ahLst/>
            <a:cxnLst>
              <a:cxn ang="T10">
                <a:pos x="T0" y="T1"/>
              </a:cxn>
              <a:cxn ang="T11">
                <a:pos x="T2" y="T3"/>
              </a:cxn>
              <a:cxn ang="T12">
                <a:pos x="T4" y="T5"/>
              </a:cxn>
              <a:cxn ang="T13">
                <a:pos x="T6" y="T7"/>
              </a:cxn>
              <a:cxn ang="T14">
                <a:pos x="T8" y="T9"/>
              </a:cxn>
            </a:cxnLst>
            <a:rect l="T15" t="T16" r="T17" b="T18"/>
            <a:pathLst>
              <a:path w="463" h="552">
                <a:moveTo>
                  <a:pt x="0" y="552"/>
                </a:moveTo>
                <a:lnTo>
                  <a:pt x="1" y="552"/>
                </a:lnTo>
                <a:lnTo>
                  <a:pt x="463" y="1"/>
                </a:lnTo>
                <a:lnTo>
                  <a:pt x="463" y="0"/>
                </a:lnTo>
                <a:lnTo>
                  <a:pt x="0" y="552"/>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1" name="Freeform 17"/>
          <p:cNvSpPr>
            <a:spLocks/>
          </p:cNvSpPr>
          <p:nvPr/>
        </p:nvSpPr>
        <p:spPr bwMode="auto">
          <a:xfrm>
            <a:off x="4346575" y="3275013"/>
            <a:ext cx="1149350" cy="1373187"/>
          </a:xfrm>
          <a:custGeom>
            <a:avLst/>
            <a:gdLst>
              <a:gd name="T0" fmla="*/ 2147483646 w 724"/>
              <a:gd name="T1" fmla="*/ 0 h 865"/>
              <a:gd name="T2" fmla="*/ 2147483646 w 724"/>
              <a:gd name="T3" fmla="*/ 0 h 865"/>
              <a:gd name="T4" fmla="*/ 0 w 724"/>
              <a:gd name="T5" fmla="*/ 2147483646 h 865"/>
              <a:gd name="T6" fmla="*/ 2147483646 w 724"/>
              <a:gd name="T7" fmla="*/ 0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0"/>
                </a:moveTo>
                <a:lnTo>
                  <a:pt x="724" y="0"/>
                </a:lnTo>
                <a:lnTo>
                  <a:pt x="0" y="865"/>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2" name="Freeform 18"/>
          <p:cNvSpPr>
            <a:spLocks/>
          </p:cNvSpPr>
          <p:nvPr/>
        </p:nvSpPr>
        <p:spPr bwMode="auto">
          <a:xfrm>
            <a:off x="4344988" y="3275013"/>
            <a:ext cx="1150937" cy="1373187"/>
          </a:xfrm>
          <a:custGeom>
            <a:avLst/>
            <a:gdLst>
              <a:gd name="T0" fmla="*/ 2147483646 w 725"/>
              <a:gd name="T1" fmla="*/ 0 h 865"/>
              <a:gd name="T2" fmla="*/ 2147483646 w 725"/>
              <a:gd name="T3" fmla="*/ 2147483646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3" name="Freeform 19"/>
          <p:cNvSpPr>
            <a:spLocks/>
          </p:cNvSpPr>
          <p:nvPr/>
        </p:nvSpPr>
        <p:spPr bwMode="auto">
          <a:xfrm>
            <a:off x="4344988" y="3275013"/>
            <a:ext cx="1150937" cy="1373187"/>
          </a:xfrm>
          <a:custGeom>
            <a:avLst/>
            <a:gdLst>
              <a:gd name="T0" fmla="*/ 2147483646 w 725"/>
              <a:gd name="T1" fmla="*/ 0 h 865"/>
              <a:gd name="T2" fmla="*/ 2147483646 w 725"/>
              <a:gd name="T3" fmla="*/ 0 h 865"/>
              <a:gd name="T4" fmla="*/ 0 w 725"/>
              <a:gd name="T5" fmla="*/ 2147483646 h 865"/>
              <a:gd name="T6" fmla="*/ 2147483646 w 725"/>
              <a:gd name="T7" fmla="*/ 2147483646 h 865"/>
              <a:gd name="T8" fmla="*/ 2147483646 w 725"/>
              <a:gd name="T9" fmla="*/ 0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0"/>
                </a:moveTo>
                <a:lnTo>
                  <a:pt x="725" y="0"/>
                </a:lnTo>
                <a:lnTo>
                  <a:pt x="0" y="865"/>
                </a:lnTo>
                <a:lnTo>
                  <a:pt x="1" y="865"/>
                </a:lnTo>
                <a:lnTo>
                  <a:pt x="72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4" name="Freeform 20"/>
          <p:cNvSpPr>
            <a:spLocks/>
          </p:cNvSpPr>
          <p:nvPr/>
        </p:nvSpPr>
        <p:spPr bwMode="auto">
          <a:xfrm>
            <a:off x="3935413" y="3275013"/>
            <a:ext cx="1150937" cy="1373187"/>
          </a:xfrm>
          <a:custGeom>
            <a:avLst/>
            <a:gdLst>
              <a:gd name="T0" fmla="*/ 2147483646 w 725"/>
              <a:gd name="T1" fmla="*/ 0 h 865"/>
              <a:gd name="T2" fmla="*/ 2147483646 w 725"/>
              <a:gd name="T3" fmla="*/ 0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724" y="0"/>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5" name="Freeform 21"/>
          <p:cNvSpPr>
            <a:spLocks/>
          </p:cNvSpPr>
          <p:nvPr/>
        </p:nvSpPr>
        <p:spPr bwMode="auto">
          <a:xfrm>
            <a:off x="3933825" y="3275013"/>
            <a:ext cx="1150938" cy="1373187"/>
          </a:xfrm>
          <a:custGeom>
            <a:avLst/>
            <a:gdLst>
              <a:gd name="T0" fmla="*/ 2147483646 w 725"/>
              <a:gd name="T1" fmla="*/ 0 h 865"/>
              <a:gd name="T2" fmla="*/ 2147483646 w 725"/>
              <a:gd name="T3" fmla="*/ 2147483646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6" name="Freeform 22"/>
          <p:cNvSpPr>
            <a:spLocks/>
          </p:cNvSpPr>
          <p:nvPr/>
        </p:nvSpPr>
        <p:spPr bwMode="auto">
          <a:xfrm>
            <a:off x="3933825" y="3275013"/>
            <a:ext cx="1152525" cy="1373187"/>
          </a:xfrm>
          <a:custGeom>
            <a:avLst/>
            <a:gdLst>
              <a:gd name="T0" fmla="*/ 2147483646 w 726"/>
              <a:gd name="T1" fmla="*/ 0 h 865"/>
              <a:gd name="T2" fmla="*/ 2147483646 w 726"/>
              <a:gd name="T3" fmla="*/ 0 h 865"/>
              <a:gd name="T4" fmla="*/ 0 w 726"/>
              <a:gd name="T5" fmla="*/ 2147483646 h 865"/>
              <a:gd name="T6" fmla="*/ 2147483646 w 726"/>
              <a:gd name="T7" fmla="*/ 2147483646 h 865"/>
              <a:gd name="T8" fmla="*/ 2147483646 w 726"/>
              <a:gd name="T9" fmla="*/ 0 h 865"/>
              <a:gd name="T10" fmla="*/ 0 60000 65536"/>
              <a:gd name="T11" fmla="*/ 0 60000 65536"/>
              <a:gd name="T12" fmla="*/ 0 60000 65536"/>
              <a:gd name="T13" fmla="*/ 0 60000 65536"/>
              <a:gd name="T14" fmla="*/ 0 60000 65536"/>
              <a:gd name="T15" fmla="*/ 0 w 726"/>
              <a:gd name="T16" fmla="*/ 0 h 865"/>
              <a:gd name="T17" fmla="*/ 726 w 726"/>
              <a:gd name="T18" fmla="*/ 865 h 865"/>
            </a:gdLst>
            <a:ahLst/>
            <a:cxnLst>
              <a:cxn ang="T10">
                <a:pos x="T0" y="T1"/>
              </a:cxn>
              <a:cxn ang="T11">
                <a:pos x="T2" y="T3"/>
              </a:cxn>
              <a:cxn ang="T12">
                <a:pos x="T4" y="T5"/>
              </a:cxn>
              <a:cxn ang="T13">
                <a:pos x="T6" y="T7"/>
              </a:cxn>
              <a:cxn ang="T14">
                <a:pos x="T8" y="T9"/>
              </a:cxn>
            </a:cxnLst>
            <a:rect l="T15" t="T16" r="T17" b="T18"/>
            <a:pathLst>
              <a:path w="726" h="865">
                <a:moveTo>
                  <a:pt x="726" y="0"/>
                </a:moveTo>
                <a:lnTo>
                  <a:pt x="725" y="0"/>
                </a:lnTo>
                <a:lnTo>
                  <a:pt x="0" y="865"/>
                </a:lnTo>
                <a:lnTo>
                  <a:pt x="1" y="865"/>
                </a:lnTo>
                <a:lnTo>
                  <a:pt x="726"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27" name="Freeform 23"/>
          <p:cNvSpPr>
            <a:spLocks/>
          </p:cNvSpPr>
          <p:nvPr/>
        </p:nvSpPr>
        <p:spPr bwMode="auto">
          <a:xfrm>
            <a:off x="4140200" y="3275013"/>
            <a:ext cx="1150938" cy="1373187"/>
          </a:xfrm>
          <a:custGeom>
            <a:avLst/>
            <a:gdLst>
              <a:gd name="T0" fmla="*/ 2147483646 w 725"/>
              <a:gd name="T1" fmla="*/ 0 h 865"/>
              <a:gd name="T2" fmla="*/ 2147483646 w 725"/>
              <a:gd name="T3" fmla="*/ 0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724" y="0"/>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8" name="Freeform 24"/>
          <p:cNvSpPr>
            <a:spLocks/>
          </p:cNvSpPr>
          <p:nvPr/>
        </p:nvSpPr>
        <p:spPr bwMode="auto">
          <a:xfrm>
            <a:off x="4140200" y="3275013"/>
            <a:ext cx="1149350" cy="1373187"/>
          </a:xfrm>
          <a:custGeom>
            <a:avLst/>
            <a:gdLst>
              <a:gd name="T0" fmla="*/ 2147483646 w 724"/>
              <a:gd name="T1" fmla="*/ 0 h 865"/>
              <a:gd name="T2" fmla="*/ 0 w 724"/>
              <a:gd name="T3" fmla="*/ 2147483646 h 865"/>
              <a:gd name="T4" fmla="*/ 0 w 724"/>
              <a:gd name="T5" fmla="*/ 2147483646 h 865"/>
              <a:gd name="T6" fmla="*/ 2147483646 w 724"/>
              <a:gd name="T7" fmla="*/ 0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0"/>
                </a:moveTo>
                <a:lnTo>
                  <a:pt x="0" y="865"/>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29" name="Freeform 25"/>
          <p:cNvSpPr>
            <a:spLocks/>
          </p:cNvSpPr>
          <p:nvPr/>
        </p:nvSpPr>
        <p:spPr bwMode="auto">
          <a:xfrm>
            <a:off x="4140200" y="3275013"/>
            <a:ext cx="1150938" cy="1373187"/>
          </a:xfrm>
          <a:custGeom>
            <a:avLst/>
            <a:gdLst>
              <a:gd name="T0" fmla="*/ 2147483646 w 725"/>
              <a:gd name="T1" fmla="*/ 0 h 865"/>
              <a:gd name="T2" fmla="*/ 2147483646 w 725"/>
              <a:gd name="T3" fmla="*/ 0 h 865"/>
              <a:gd name="T4" fmla="*/ 0 w 725"/>
              <a:gd name="T5" fmla="*/ 2147483646 h 865"/>
              <a:gd name="T6" fmla="*/ 0 w 725"/>
              <a:gd name="T7" fmla="*/ 2147483646 h 865"/>
              <a:gd name="T8" fmla="*/ 2147483646 w 725"/>
              <a:gd name="T9" fmla="*/ 0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0"/>
                </a:moveTo>
                <a:lnTo>
                  <a:pt x="724" y="0"/>
                </a:lnTo>
                <a:lnTo>
                  <a:pt x="0" y="865"/>
                </a:lnTo>
                <a:lnTo>
                  <a:pt x="72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0" name="Freeform 26"/>
          <p:cNvSpPr>
            <a:spLocks/>
          </p:cNvSpPr>
          <p:nvPr/>
        </p:nvSpPr>
        <p:spPr bwMode="auto">
          <a:xfrm>
            <a:off x="5765800" y="4262438"/>
            <a:ext cx="323850" cy="385762"/>
          </a:xfrm>
          <a:custGeom>
            <a:avLst/>
            <a:gdLst>
              <a:gd name="T0" fmla="*/ 0 w 204"/>
              <a:gd name="T1" fmla="*/ 2147483646 h 243"/>
              <a:gd name="T2" fmla="*/ 2147483646 w 204"/>
              <a:gd name="T3" fmla="*/ 2147483646 h 243"/>
              <a:gd name="T4" fmla="*/ 2147483646 w 204"/>
              <a:gd name="T5" fmla="*/ 0 h 243"/>
              <a:gd name="T6" fmla="*/ 0 w 204"/>
              <a:gd name="T7" fmla="*/ 2147483646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0" y="243"/>
                </a:moveTo>
                <a:lnTo>
                  <a:pt x="1" y="243"/>
                </a:lnTo>
                <a:lnTo>
                  <a:pt x="204" y="0"/>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1" name="Freeform 27"/>
          <p:cNvSpPr>
            <a:spLocks/>
          </p:cNvSpPr>
          <p:nvPr/>
        </p:nvSpPr>
        <p:spPr bwMode="auto">
          <a:xfrm>
            <a:off x="5767388" y="4262438"/>
            <a:ext cx="322262" cy="385762"/>
          </a:xfrm>
          <a:custGeom>
            <a:avLst/>
            <a:gdLst>
              <a:gd name="T0" fmla="*/ 0 w 203"/>
              <a:gd name="T1" fmla="*/ 2147483646 h 243"/>
              <a:gd name="T2" fmla="*/ 2147483646 w 203"/>
              <a:gd name="T3" fmla="*/ 0 h 243"/>
              <a:gd name="T4" fmla="*/ 2147483646 w 203"/>
              <a:gd name="T5" fmla="*/ 0 h 243"/>
              <a:gd name="T6" fmla="*/ 0 w 203"/>
              <a:gd name="T7" fmla="*/ 2147483646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0" y="243"/>
                </a:moveTo>
                <a:lnTo>
                  <a:pt x="203" y="0"/>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2" name="Freeform 28"/>
          <p:cNvSpPr>
            <a:spLocks/>
          </p:cNvSpPr>
          <p:nvPr/>
        </p:nvSpPr>
        <p:spPr bwMode="auto">
          <a:xfrm>
            <a:off x="5765800" y="4262438"/>
            <a:ext cx="323850" cy="385762"/>
          </a:xfrm>
          <a:custGeom>
            <a:avLst/>
            <a:gdLst>
              <a:gd name="T0" fmla="*/ 0 w 204"/>
              <a:gd name="T1" fmla="*/ 2147483646 h 243"/>
              <a:gd name="T2" fmla="*/ 2147483646 w 204"/>
              <a:gd name="T3" fmla="*/ 2147483646 h 243"/>
              <a:gd name="T4" fmla="*/ 2147483646 w 204"/>
              <a:gd name="T5" fmla="*/ 0 h 243"/>
              <a:gd name="T6" fmla="*/ 2147483646 w 204"/>
              <a:gd name="T7" fmla="*/ 0 h 243"/>
              <a:gd name="T8" fmla="*/ 0 w 204"/>
              <a:gd name="T9" fmla="*/ 2147483646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0" y="243"/>
                </a:moveTo>
                <a:lnTo>
                  <a:pt x="1" y="243"/>
                </a:lnTo>
                <a:lnTo>
                  <a:pt x="204" y="0"/>
                </a:lnTo>
                <a:lnTo>
                  <a:pt x="0" y="24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3" name="Freeform 29"/>
          <p:cNvSpPr>
            <a:spLocks/>
          </p:cNvSpPr>
          <p:nvPr/>
        </p:nvSpPr>
        <p:spPr bwMode="auto">
          <a:xfrm>
            <a:off x="5561013" y="4016375"/>
            <a:ext cx="528637" cy="631825"/>
          </a:xfrm>
          <a:custGeom>
            <a:avLst/>
            <a:gdLst>
              <a:gd name="T0" fmla="*/ 0 w 333"/>
              <a:gd name="T1" fmla="*/ 2147483646 h 398"/>
              <a:gd name="T2" fmla="*/ 2147483646 w 333"/>
              <a:gd name="T3" fmla="*/ 2147483646 h 398"/>
              <a:gd name="T4" fmla="*/ 2147483646 w 333"/>
              <a:gd name="T5" fmla="*/ 0 h 398"/>
              <a:gd name="T6" fmla="*/ 0 w 333"/>
              <a:gd name="T7" fmla="*/ 2147483646 h 398"/>
              <a:gd name="T8" fmla="*/ 0 60000 65536"/>
              <a:gd name="T9" fmla="*/ 0 60000 65536"/>
              <a:gd name="T10" fmla="*/ 0 60000 65536"/>
              <a:gd name="T11" fmla="*/ 0 60000 65536"/>
              <a:gd name="T12" fmla="*/ 0 w 333"/>
              <a:gd name="T13" fmla="*/ 0 h 398"/>
              <a:gd name="T14" fmla="*/ 333 w 333"/>
              <a:gd name="T15" fmla="*/ 398 h 398"/>
            </a:gdLst>
            <a:ahLst/>
            <a:cxnLst>
              <a:cxn ang="T8">
                <a:pos x="T0" y="T1"/>
              </a:cxn>
              <a:cxn ang="T9">
                <a:pos x="T2" y="T3"/>
              </a:cxn>
              <a:cxn ang="T10">
                <a:pos x="T4" y="T5"/>
              </a:cxn>
              <a:cxn ang="T11">
                <a:pos x="T6" y="T7"/>
              </a:cxn>
            </a:cxnLst>
            <a:rect l="T12" t="T13" r="T14" b="T15"/>
            <a:pathLst>
              <a:path w="333" h="398">
                <a:moveTo>
                  <a:pt x="0" y="398"/>
                </a:moveTo>
                <a:lnTo>
                  <a:pt x="1" y="398"/>
                </a:lnTo>
                <a:lnTo>
                  <a:pt x="333" y="0"/>
                </a:lnTo>
                <a:lnTo>
                  <a:pt x="0"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4" name="Freeform 30"/>
          <p:cNvSpPr>
            <a:spLocks/>
          </p:cNvSpPr>
          <p:nvPr/>
        </p:nvSpPr>
        <p:spPr bwMode="auto">
          <a:xfrm>
            <a:off x="5562600" y="4016375"/>
            <a:ext cx="527050" cy="631825"/>
          </a:xfrm>
          <a:custGeom>
            <a:avLst/>
            <a:gdLst>
              <a:gd name="T0" fmla="*/ 0 w 332"/>
              <a:gd name="T1" fmla="*/ 2147483646 h 398"/>
              <a:gd name="T2" fmla="*/ 2147483646 w 332"/>
              <a:gd name="T3" fmla="*/ 0 h 398"/>
              <a:gd name="T4" fmla="*/ 2147483646 w 332"/>
              <a:gd name="T5" fmla="*/ 2147483646 h 398"/>
              <a:gd name="T6" fmla="*/ 0 w 332"/>
              <a:gd name="T7" fmla="*/ 2147483646 h 398"/>
              <a:gd name="T8" fmla="*/ 0 60000 65536"/>
              <a:gd name="T9" fmla="*/ 0 60000 65536"/>
              <a:gd name="T10" fmla="*/ 0 60000 65536"/>
              <a:gd name="T11" fmla="*/ 0 60000 65536"/>
              <a:gd name="T12" fmla="*/ 0 w 332"/>
              <a:gd name="T13" fmla="*/ 0 h 398"/>
              <a:gd name="T14" fmla="*/ 332 w 332"/>
              <a:gd name="T15" fmla="*/ 398 h 398"/>
            </a:gdLst>
            <a:ahLst/>
            <a:cxnLst>
              <a:cxn ang="T8">
                <a:pos x="T0" y="T1"/>
              </a:cxn>
              <a:cxn ang="T9">
                <a:pos x="T2" y="T3"/>
              </a:cxn>
              <a:cxn ang="T10">
                <a:pos x="T4" y="T5"/>
              </a:cxn>
              <a:cxn ang="T11">
                <a:pos x="T6" y="T7"/>
              </a:cxn>
            </a:cxnLst>
            <a:rect l="T12" t="T13" r="T14" b="T15"/>
            <a:pathLst>
              <a:path w="332" h="398">
                <a:moveTo>
                  <a:pt x="0" y="398"/>
                </a:moveTo>
                <a:lnTo>
                  <a:pt x="332" y="0"/>
                </a:lnTo>
                <a:lnTo>
                  <a:pt x="332" y="1"/>
                </a:lnTo>
                <a:lnTo>
                  <a:pt x="0"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5" name="Freeform 31"/>
          <p:cNvSpPr>
            <a:spLocks/>
          </p:cNvSpPr>
          <p:nvPr/>
        </p:nvSpPr>
        <p:spPr bwMode="auto">
          <a:xfrm>
            <a:off x="5561013" y="4016375"/>
            <a:ext cx="528637" cy="631825"/>
          </a:xfrm>
          <a:custGeom>
            <a:avLst/>
            <a:gdLst>
              <a:gd name="T0" fmla="*/ 0 w 333"/>
              <a:gd name="T1" fmla="*/ 2147483646 h 398"/>
              <a:gd name="T2" fmla="*/ 2147483646 w 333"/>
              <a:gd name="T3" fmla="*/ 2147483646 h 398"/>
              <a:gd name="T4" fmla="*/ 2147483646 w 333"/>
              <a:gd name="T5" fmla="*/ 2147483646 h 398"/>
              <a:gd name="T6" fmla="*/ 2147483646 w 333"/>
              <a:gd name="T7" fmla="*/ 0 h 398"/>
              <a:gd name="T8" fmla="*/ 0 w 333"/>
              <a:gd name="T9" fmla="*/ 2147483646 h 398"/>
              <a:gd name="T10" fmla="*/ 0 60000 65536"/>
              <a:gd name="T11" fmla="*/ 0 60000 65536"/>
              <a:gd name="T12" fmla="*/ 0 60000 65536"/>
              <a:gd name="T13" fmla="*/ 0 60000 65536"/>
              <a:gd name="T14" fmla="*/ 0 60000 65536"/>
              <a:gd name="T15" fmla="*/ 0 w 333"/>
              <a:gd name="T16" fmla="*/ 0 h 398"/>
              <a:gd name="T17" fmla="*/ 333 w 333"/>
              <a:gd name="T18" fmla="*/ 398 h 398"/>
            </a:gdLst>
            <a:ahLst/>
            <a:cxnLst>
              <a:cxn ang="T10">
                <a:pos x="T0" y="T1"/>
              </a:cxn>
              <a:cxn ang="T11">
                <a:pos x="T2" y="T3"/>
              </a:cxn>
              <a:cxn ang="T12">
                <a:pos x="T4" y="T5"/>
              </a:cxn>
              <a:cxn ang="T13">
                <a:pos x="T6" y="T7"/>
              </a:cxn>
              <a:cxn ang="T14">
                <a:pos x="T8" y="T9"/>
              </a:cxn>
            </a:cxnLst>
            <a:rect l="T15" t="T16" r="T17" b="T18"/>
            <a:pathLst>
              <a:path w="333" h="398">
                <a:moveTo>
                  <a:pt x="0" y="398"/>
                </a:moveTo>
                <a:lnTo>
                  <a:pt x="1" y="398"/>
                </a:lnTo>
                <a:lnTo>
                  <a:pt x="333" y="1"/>
                </a:lnTo>
                <a:lnTo>
                  <a:pt x="333" y="0"/>
                </a:lnTo>
                <a:lnTo>
                  <a:pt x="0" y="39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6" name="Freeform 32"/>
          <p:cNvSpPr>
            <a:spLocks/>
          </p:cNvSpPr>
          <p:nvPr/>
        </p:nvSpPr>
        <p:spPr bwMode="auto">
          <a:xfrm>
            <a:off x="3341688" y="3275013"/>
            <a:ext cx="322262" cy="385762"/>
          </a:xfrm>
          <a:custGeom>
            <a:avLst/>
            <a:gdLst>
              <a:gd name="T0" fmla="*/ 2147483646 w 203"/>
              <a:gd name="T1" fmla="*/ 0 h 243"/>
              <a:gd name="T2" fmla="*/ 2147483646 w 203"/>
              <a:gd name="T3" fmla="*/ 0 h 243"/>
              <a:gd name="T4" fmla="*/ 0 w 203"/>
              <a:gd name="T5" fmla="*/ 2147483646 h 243"/>
              <a:gd name="T6" fmla="*/ 2147483646 w 203"/>
              <a:gd name="T7" fmla="*/ 0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203" y="0"/>
                </a:moveTo>
                <a:lnTo>
                  <a:pt x="203" y="0"/>
                </a:lnTo>
                <a:lnTo>
                  <a:pt x="0" y="243"/>
                </a:lnTo>
                <a:lnTo>
                  <a:pt x="2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7" name="Freeform 33"/>
          <p:cNvSpPr>
            <a:spLocks/>
          </p:cNvSpPr>
          <p:nvPr/>
        </p:nvSpPr>
        <p:spPr bwMode="auto">
          <a:xfrm>
            <a:off x="3340100" y="3275013"/>
            <a:ext cx="323850" cy="385762"/>
          </a:xfrm>
          <a:custGeom>
            <a:avLst/>
            <a:gdLst>
              <a:gd name="T0" fmla="*/ 2147483646 w 204"/>
              <a:gd name="T1" fmla="*/ 0 h 243"/>
              <a:gd name="T2" fmla="*/ 2147483646 w 204"/>
              <a:gd name="T3" fmla="*/ 2147483646 h 243"/>
              <a:gd name="T4" fmla="*/ 0 w 204"/>
              <a:gd name="T5" fmla="*/ 2147483646 h 243"/>
              <a:gd name="T6" fmla="*/ 2147483646 w 204"/>
              <a:gd name="T7" fmla="*/ 0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204" y="0"/>
                </a:moveTo>
                <a:lnTo>
                  <a:pt x="1" y="243"/>
                </a:lnTo>
                <a:lnTo>
                  <a:pt x="0" y="242"/>
                </a:lnTo>
                <a:lnTo>
                  <a:pt x="2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38" name="Freeform 34"/>
          <p:cNvSpPr>
            <a:spLocks/>
          </p:cNvSpPr>
          <p:nvPr/>
        </p:nvSpPr>
        <p:spPr bwMode="auto">
          <a:xfrm>
            <a:off x="3340100" y="3275013"/>
            <a:ext cx="323850" cy="385762"/>
          </a:xfrm>
          <a:custGeom>
            <a:avLst/>
            <a:gdLst>
              <a:gd name="T0" fmla="*/ 2147483646 w 204"/>
              <a:gd name="T1" fmla="*/ 0 h 243"/>
              <a:gd name="T2" fmla="*/ 2147483646 w 204"/>
              <a:gd name="T3" fmla="*/ 0 h 243"/>
              <a:gd name="T4" fmla="*/ 0 w 204"/>
              <a:gd name="T5" fmla="*/ 2147483646 h 243"/>
              <a:gd name="T6" fmla="*/ 2147483646 w 204"/>
              <a:gd name="T7" fmla="*/ 2147483646 h 243"/>
              <a:gd name="T8" fmla="*/ 2147483646 w 204"/>
              <a:gd name="T9" fmla="*/ 0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204" y="0"/>
                </a:moveTo>
                <a:lnTo>
                  <a:pt x="204" y="0"/>
                </a:lnTo>
                <a:lnTo>
                  <a:pt x="0" y="242"/>
                </a:lnTo>
                <a:lnTo>
                  <a:pt x="1" y="243"/>
                </a:lnTo>
                <a:lnTo>
                  <a:pt x="20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39" name="Freeform 35"/>
          <p:cNvSpPr>
            <a:spLocks/>
          </p:cNvSpPr>
          <p:nvPr/>
        </p:nvSpPr>
        <p:spPr bwMode="auto">
          <a:xfrm>
            <a:off x="3341688" y="3275013"/>
            <a:ext cx="528637" cy="630237"/>
          </a:xfrm>
          <a:custGeom>
            <a:avLst/>
            <a:gdLst>
              <a:gd name="T0" fmla="*/ 2147483646 w 333"/>
              <a:gd name="T1" fmla="*/ 0 h 397"/>
              <a:gd name="T2" fmla="*/ 2147483646 w 333"/>
              <a:gd name="T3" fmla="*/ 0 h 397"/>
              <a:gd name="T4" fmla="*/ 0 w 333"/>
              <a:gd name="T5" fmla="*/ 2147483646 h 397"/>
              <a:gd name="T6" fmla="*/ 2147483646 w 333"/>
              <a:gd name="T7" fmla="*/ 0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333" y="0"/>
                </a:moveTo>
                <a:lnTo>
                  <a:pt x="332" y="0"/>
                </a:lnTo>
                <a:lnTo>
                  <a:pt x="0" y="39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0" name="Freeform 36"/>
          <p:cNvSpPr>
            <a:spLocks/>
          </p:cNvSpPr>
          <p:nvPr/>
        </p:nvSpPr>
        <p:spPr bwMode="auto">
          <a:xfrm>
            <a:off x="3340100" y="3275013"/>
            <a:ext cx="528638" cy="630237"/>
          </a:xfrm>
          <a:custGeom>
            <a:avLst/>
            <a:gdLst>
              <a:gd name="T0" fmla="*/ 2147483646 w 333"/>
              <a:gd name="T1" fmla="*/ 0 h 397"/>
              <a:gd name="T2" fmla="*/ 2147483646 w 333"/>
              <a:gd name="T3" fmla="*/ 2147483646 h 397"/>
              <a:gd name="T4" fmla="*/ 0 w 333"/>
              <a:gd name="T5" fmla="*/ 2147483646 h 397"/>
              <a:gd name="T6" fmla="*/ 2147483646 w 333"/>
              <a:gd name="T7" fmla="*/ 0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333" y="0"/>
                </a:moveTo>
                <a:lnTo>
                  <a:pt x="1" y="397"/>
                </a:lnTo>
                <a:lnTo>
                  <a:pt x="0" y="39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1" name="Freeform 37"/>
          <p:cNvSpPr>
            <a:spLocks/>
          </p:cNvSpPr>
          <p:nvPr/>
        </p:nvSpPr>
        <p:spPr bwMode="auto">
          <a:xfrm>
            <a:off x="3340100" y="3275013"/>
            <a:ext cx="530225" cy="630237"/>
          </a:xfrm>
          <a:custGeom>
            <a:avLst/>
            <a:gdLst>
              <a:gd name="T0" fmla="*/ 2147483646 w 334"/>
              <a:gd name="T1" fmla="*/ 0 h 397"/>
              <a:gd name="T2" fmla="*/ 2147483646 w 334"/>
              <a:gd name="T3" fmla="*/ 0 h 397"/>
              <a:gd name="T4" fmla="*/ 0 w 334"/>
              <a:gd name="T5" fmla="*/ 2147483646 h 397"/>
              <a:gd name="T6" fmla="*/ 2147483646 w 334"/>
              <a:gd name="T7" fmla="*/ 2147483646 h 397"/>
              <a:gd name="T8" fmla="*/ 2147483646 w 334"/>
              <a:gd name="T9" fmla="*/ 0 h 397"/>
              <a:gd name="T10" fmla="*/ 0 60000 65536"/>
              <a:gd name="T11" fmla="*/ 0 60000 65536"/>
              <a:gd name="T12" fmla="*/ 0 60000 65536"/>
              <a:gd name="T13" fmla="*/ 0 60000 65536"/>
              <a:gd name="T14" fmla="*/ 0 60000 65536"/>
              <a:gd name="T15" fmla="*/ 0 w 334"/>
              <a:gd name="T16" fmla="*/ 0 h 397"/>
              <a:gd name="T17" fmla="*/ 334 w 334"/>
              <a:gd name="T18" fmla="*/ 397 h 397"/>
            </a:gdLst>
            <a:ahLst/>
            <a:cxnLst>
              <a:cxn ang="T10">
                <a:pos x="T0" y="T1"/>
              </a:cxn>
              <a:cxn ang="T11">
                <a:pos x="T2" y="T3"/>
              </a:cxn>
              <a:cxn ang="T12">
                <a:pos x="T4" y="T5"/>
              </a:cxn>
              <a:cxn ang="T13">
                <a:pos x="T6" y="T7"/>
              </a:cxn>
              <a:cxn ang="T14">
                <a:pos x="T8" y="T9"/>
              </a:cxn>
            </a:cxnLst>
            <a:rect l="T15" t="T16" r="T17" b="T18"/>
            <a:pathLst>
              <a:path w="334" h="397">
                <a:moveTo>
                  <a:pt x="334" y="0"/>
                </a:moveTo>
                <a:lnTo>
                  <a:pt x="333" y="0"/>
                </a:lnTo>
                <a:lnTo>
                  <a:pt x="0" y="397"/>
                </a:lnTo>
                <a:lnTo>
                  <a:pt x="1" y="397"/>
                </a:lnTo>
                <a:lnTo>
                  <a:pt x="33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142" name="Freeform 38"/>
          <p:cNvSpPr>
            <a:spLocks/>
          </p:cNvSpPr>
          <p:nvPr/>
        </p:nvSpPr>
        <p:spPr bwMode="auto">
          <a:xfrm>
            <a:off x="2922588" y="4735513"/>
            <a:ext cx="3586162" cy="26987"/>
          </a:xfrm>
          <a:custGeom>
            <a:avLst/>
            <a:gdLst>
              <a:gd name="T0" fmla="*/ 2147483646 w 2259"/>
              <a:gd name="T1" fmla="*/ 2147483646 h 17"/>
              <a:gd name="T2" fmla="*/ 2147483646 w 2259"/>
              <a:gd name="T3" fmla="*/ 0 h 17"/>
              <a:gd name="T4" fmla="*/ 0 w 2259"/>
              <a:gd name="T5" fmla="*/ 2147483646 h 17"/>
              <a:gd name="T6" fmla="*/ 2147483646 w 2259"/>
              <a:gd name="T7" fmla="*/ 2147483646 h 17"/>
              <a:gd name="T8" fmla="*/ 0 60000 65536"/>
              <a:gd name="T9" fmla="*/ 0 60000 65536"/>
              <a:gd name="T10" fmla="*/ 0 60000 65536"/>
              <a:gd name="T11" fmla="*/ 0 60000 65536"/>
              <a:gd name="T12" fmla="*/ 0 w 2259"/>
              <a:gd name="T13" fmla="*/ 0 h 17"/>
              <a:gd name="T14" fmla="*/ 2259 w 2259"/>
              <a:gd name="T15" fmla="*/ 17 h 17"/>
            </a:gdLst>
            <a:ahLst/>
            <a:cxnLst>
              <a:cxn ang="T8">
                <a:pos x="T0" y="T1"/>
              </a:cxn>
              <a:cxn ang="T9">
                <a:pos x="T2" y="T3"/>
              </a:cxn>
              <a:cxn ang="T10">
                <a:pos x="T4" y="T5"/>
              </a:cxn>
              <a:cxn ang="T11">
                <a:pos x="T6" y="T7"/>
              </a:cxn>
            </a:cxnLst>
            <a:rect l="T12" t="T13" r="T14" b="T15"/>
            <a:pathLst>
              <a:path w="2259" h="17">
                <a:moveTo>
                  <a:pt x="2259" y="17"/>
                </a:moveTo>
                <a:lnTo>
                  <a:pt x="2259" y="0"/>
                </a:lnTo>
                <a:lnTo>
                  <a:pt x="0" y="17"/>
                </a:lnTo>
                <a:lnTo>
                  <a:pt x="225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3" name="Freeform 39"/>
          <p:cNvSpPr>
            <a:spLocks/>
          </p:cNvSpPr>
          <p:nvPr/>
        </p:nvSpPr>
        <p:spPr bwMode="auto">
          <a:xfrm>
            <a:off x="2922588" y="4735513"/>
            <a:ext cx="3586162" cy="26987"/>
          </a:xfrm>
          <a:custGeom>
            <a:avLst/>
            <a:gdLst>
              <a:gd name="T0" fmla="*/ 2147483646 w 2259"/>
              <a:gd name="T1" fmla="*/ 0 h 17"/>
              <a:gd name="T2" fmla="*/ 0 w 2259"/>
              <a:gd name="T3" fmla="*/ 2147483646 h 17"/>
              <a:gd name="T4" fmla="*/ 0 w 2259"/>
              <a:gd name="T5" fmla="*/ 0 h 17"/>
              <a:gd name="T6" fmla="*/ 2147483646 w 2259"/>
              <a:gd name="T7" fmla="*/ 0 h 17"/>
              <a:gd name="T8" fmla="*/ 0 60000 65536"/>
              <a:gd name="T9" fmla="*/ 0 60000 65536"/>
              <a:gd name="T10" fmla="*/ 0 60000 65536"/>
              <a:gd name="T11" fmla="*/ 0 60000 65536"/>
              <a:gd name="T12" fmla="*/ 0 w 2259"/>
              <a:gd name="T13" fmla="*/ 0 h 17"/>
              <a:gd name="T14" fmla="*/ 2259 w 2259"/>
              <a:gd name="T15" fmla="*/ 17 h 17"/>
            </a:gdLst>
            <a:ahLst/>
            <a:cxnLst>
              <a:cxn ang="T8">
                <a:pos x="T0" y="T1"/>
              </a:cxn>
              <a:cxn ang="T9">
                <a:pos x="T2" y="T3"/>
              </a:cxn>
              <a:cxn ang="T10">
                <a:pos x="T4" y="T5"/>
              </a:cxn>
              <a:cxn ang="T11">
                <a:pos x="T6" y="T7"/>
              </a:cxn>
            </a:cxnLst>
            <a:rect l="T12" t="T13" r="T14" b="T15"/>
            <a:pathLst>
              <a:path w="2259" h="17">
                <a:moveTo>
                  <a:pt x="2259" y="0"/>
                </a:moveTo>
                <a:lnTo>
                  <a:pt x="0" y="17"/>
                </a:lnTo>
                <a:lnTo>
                  <a:pt x="0" y="0"/>
                </a:lnTo>
                <a:lnTo>
                  <a:pt x="22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4" name="Rectangle 40"/>
          <p:cNvSpPr>
            <a:spLocks noChangeArrowheads="1"/>
          </p:cNvSpPr>
          <p:nvPr/>
        </p:nvSpPr>
        <p:spPr bwMode="auto">
          <a:xfrm>
            <a:off x="2922588" y="4735513"/>
            <a:ext cx="3586162" cy="2698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45" name="Freeform 41"/>
          <p:cNvSpPr>
            <a:spLocks/>
          </p:cNvSpPr>
          <p:nvPr/>
        </p:nvSpPr>
        <p:spPr bwMode="auto">
          <a:xfrm>
            <a:off x="3063875" y="2857500"/>
            <a:ext cx="3303588" cy="3175"/>
          </a:xfrm>
          <a:custGeom>
            <a:avLst/>
            <a:gdLst>
              <a:gd name="T0" fmla="*/ 2147483646 w 2081"/>
              <a:gd name="T1" fmla="*/ 2147483646 h 2"/>
              <a:gd name="T2" fmla="*/ 2147483646 w 2081"/>
              <a:gd name="T3" fmla="*/ 0 h 2"/>
              <a:gd name="T4" fmla="*/ 0 w 2081"/>
              <a:gd name="T5" fmla="*/ 2147483646 h 2"/>
              <a:gd name="T6" fmla="*/ 2147483646 w 2081"/>
              <a:gd name="T7" fmla="*/ 2147483646 h 2"/>
              <a:gd name="T8" fmla="*/ 0 60000 65536"/>
              <a:gd name="T9" fmla="*/ 0 60000 65536"/>
              <a:gd name="T10" fmla="*/ 0 60000 65536"/>
              <a:gd name="T11" fmla="*/ 0 60000 65536"/>
              <a:gd name="T12" fmla="*/ 0 w 2081"/>
              <a:gd name="T13" fmla="*/ 0 h 2"/>
              <a:gd name="T14" fmla="*/ 2081 w 2081"/>
              <a:gd name="T15" fmla="*/ 2 h 2"/>
            </a:gdLst>
            <a:ahLst/>
            <a:cxnLst>
              <a:cxn ang="T8">
                <a:pos x="T0" y="T1"/>
              </a:cxn>
              <a:cxn ang="T9">
                <a:pos x="T2" y="T3"/>
              </a:cxn>
              <a:cxn ang="T10">
                <a:pos x="T4" y="T5"/>
              </a:cxn>
              <a:cxn ang="T11">
                <a:pos x="T6" y="T7"/>
              </a:cxn>
            </a:cxnLst>
            <a:rect l="T12" t="T13" r="T14" b="T15"/>
            <a:pathLst>
              <a:path w="2081" h="2">
                <a:moveTo>
                  <a:pt x="2081" y="2"/>
                </a:moveTo>
                <a:lnTo>
                  <a:pt x="2081" y="0"/>
                </a:lnTo>
                <a:lnTo>
                  <a:pt x="0" y="2"/>
                </a:lnTo>
                <a:lnTo>
                  <a:pt x="208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6" name="Freeform 42"/>
          <p:cNvSpPr>
            <a:spLocks/>
          </p:cNvSpPr>
          <p:nvPr/>
        </p:nvSpPr>
        <p:spPr bwMode="auto">
          <a:xfrm>
            <a:off x="3063875" y="2857500"/>
            <a:ext cx="3303588" cy="3175"/>
          </a:xfrm>
          <a:custGeom>
            <a:avLst/>
            <a:gdLst>
              <a:gd name="T0" fmla="*/ 2147483646 w 2081"/>
              <a:gd name="T1" fmla="*/ 0 h 2"/>
              <a:gd name="T2" fmla="*/ 0 w 2081"/>
              <a:gd name="T3" fmla="*/ 2147483646 h 2"/>
              <a:gd name="T4" fmla="*/ 0 w 2081"/>
              <a:gd name="T5" fmla="*/ 0 h 2"/>
              <a:gd name="T6" fmla="*/ 2147483646 w 2081"/>
              <a:gd name="T7" fmla="*/ 0 h 2"/>
              <a:gd name="T8" fmla="*/ 0 60000 65536"/>
              <a:gd name="T9" fmla="*/ 0 60000 65536"/>
              <a:gd name="T10" fmla="*/ 0 60000 65536"/>
              <a:gd name="T11" fmla="*/ 0 60000 65536"/>
              <a:gd name="T12" fmla="*/ 0 w 2081"/>
              <a:gd name="T13" fmla="*/ 0 h 2"/>
              <a:gd name="T14" fmla="*/ 2081 w 2081"/>
              <a:gd name="T15" fmla="*/ 2 h 2"/>
            </a:gdLst>
            <a:ahLst/>
            <a:cxnLst>
              <a:cxn ang="T8">
                <a:pos x="T0" y="T1"/>
              </a:cxn>
              <a:cxn ang="T9">
                <a:pos x="T2" y="T3"/>
              </a:cxn>
              <a:cxn ang="T10">
                <a:pos x="T4" y="T5"/>
              </a:cxn>
              <a:cxn ang="T11">
                <a:pos x="T6" y="T7"/>
              </a:cxn>
            </a:cxnLst>
            <a:rect l="T12" t="T13" r="T14" b="T15"/>
            <a:pathLst>
              <a:path w="2081" h="2">
                <a:moveTo>
                  <a:pt x="2081" y="0"/>
                </a:moveTo>
                <a:lnTo>
                  <a:pt x="0" y="2"/>
                </a:lnTo>
                <a:lnTo>
                  <a:pt x="0" y="0"/>
                </a:lnTo>
                <a:lnTo>
                  <a:pt x="20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7" name="Rectangle 43"/>
          <p:cNvSpPr>
            <a:spLocks noChangeArrowheads="1"/>
          </p:cNvSpPr>
          <p:nvPr/>
        </p:nvSpPr>
        <p:spPr bwMode="auto">
          <a:xfrm>
            <a:off x="3063875" y="2857500"/>
            <a:ext cx="3303588" cy="317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48" name="Freeform 44"/>
          <p:cNvSpPr>
            <a:spLocks/>
          </p:cNvSpPr>
          <p:nvPr/>
        </p:nvSpPr>
        <p:spPr bwMode="auto">
          <a:xfrm>
            <a:off x="3221038" y="3171825"/>
            <a:ext cx="2989262" cy="3175"/>
          </a:xfrm>
          <a:custGeom>
            <a:avLst/>
            <a:gdLst>
              <a:gd name="T0" fmla="*/ 2147483646 w 1883"/>
              <a:gd name="T1" fmla="*/ 2147483646 h 2"/>
              <a:gd name="T2" fmla="*/ 2147483646 w 1883"/>
              <a:gd name="T3" fmla="*/ 0 h 2"/>
              <a:gd name="T4" fmla="*/ 0 w 1883"/>
              <a:gd name="T5" fmla="*/ 2147483646 h 2"/>
              <a:gd name="T6" fmla="*/ 2147483646 w 1883"/>
              <a:gd name="T7" fmla="*/ 2147483646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49" name="Freeform 45"/>
          <p:cNvSpPr>
            <a:spLocks/>
          </p:cNvSpPr>
          <p:nvPr/>
        </p:nvSpPr>
        <p:spPr bwMode="auto">
          <a:xfrm>
            <a:off x="3221038" y="3171825"/>
            <a:ext cx="2989262" cy="3175"/>
          </a:xfrm>
          <a:custGeom>
            <a:avLst/>
            <a:gdLst>
              <a:gd name="T0" fmla="*/ 2147483646 w 1883"/>
              <a:gd name="T1" fmla="*/ 0 h 2"/>
              <a:gd name="T2" fmla="*/ 0 w 1883"/>
              <a:gd name="T3" fmla="*/ 2147483646 h 2"/>
              <a:gd name="T4" fmla="*/ 0 w 1883"/>
              <a:gd name="T5" fmla="*/ 0 h 2"/>
              <a:gd name="T6" fmla="*/ 2147483646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0" name="Rectangle 46"/>
          <p:cNvSpPr>
            <a:spLocks noChangeArrowheads="1"/>
          </p:cNvSpPr>
          <p:nvPr/>
        </p:nvSpPr>
        <p:spPr bwMode="auto">
          <a:xfrm>
            <a:off x="3221038" y="3171825"/>
            <a:ext cx="2989262" cy="317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51" name="Freeform 47"/>
          <p:cNvSpPr>
            <a:spLocks/>
          </p:cNvSpPr>
          <p:nvPr/>
        </p:nvSpPr>
        <p:spPr bwMode="auto">
          <a:xfrm>
            <a:off x="3221038" y="2884488"/>
            <a:ext cx="2989262" cy="1587"/>
          </a:xfrm>
          <a:custGeom>
            <a:avLst/>
            <a:gdLst>
              <a:gd name="T0" fmla="*/ 2147483646 w 1883"/>
              <a:gd name="T1" fmla="*/ 2147483646 h 1"/>
              <a:gd name="T2" fmla="*/ 2147483646 w 1883"/>
              <a:gd name="T3" fmla="*/ 0 h 1"/>
              <a:gd name="T4" fmla="*/ 0 w 1883"/>
              <a:gd name="T5" fmla="*/ 2147483646 h 1"/>
              <a:gd name="T6" fmla="*/ 2147483646 w 1883"/>
              <a:gd name="T7" fmla="*/ 2147483646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2" name="Freeform 48"/>
          <p:cNvSpPr>
            <a:spLocks/>
          </p:cNvSpPr>
          <p:nvPr/>
        </p:nvSpPr>
        <p:spPr bwMode="auto">
          <a:xfrm>
            <a:off x="3221038" y="2884488"/>
            <a:ext cx="2989262" cy="1587"/>
          </a:xfrm>
          <a:custGeom>
            <a:avLst/>
            <a:gdLst>
              <a:gd name="T0" fmla="*/ 2147483646 w 1883"/>
              <a:gd name="T1" fmla="*/ 0 h 1"/>
              <a:gd name="T2" fmla="*/ 0 w 1883"/>
              <a:gd name="T3" fmla="*/ 2147483646 h 1"/>
              <a:gd name="T4" fmla="*/ 0 w 1883"/>
              <a:gd name="T5" fmla="*/ 0 h 1"/>
              <a:gd name="T6" fmla="*/ 2147483646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3" name="Rectangle 49"/>
          <p:cNvSpPr>
            <a:spLocks noChangeArrowheads="1"/>
          </p:cNvSpPr>
          <p:nvPr/>
        </p:nvSpPr>
        <p:spPr bwMode="auto">
          <a:xfrm>
            <a:off x="3221038" y="2884488"/>
            <a:ext cx="2989262" cy="158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54" name="Freeform 50"/>
          <p:cNvSpPr>
            <a:spLocks/>
          </p:cNvSpPr>
          <p:nvPr/>
        </p:nvSpPr>
        <p:spPr bwMode="auto">
          <a:xfrm>
            <a:off x="3221038" y="3146425"/>
            <a:ext cx="2989262" cy="1588"/>
          </a:xfrm>
          <a:custGeom>
            <a:avLst/>
            <a:gdLst>
              <a:gd name="T0" fmla="*/ 2147483646 w 1883"/>
              <a:gd name="T1" fmla="*/ 2147483646 h 1"/>
              <a:gd name="T2" fmla="*/ 2147483646 w 1883"/>
              <a:gd name="T3" fmla="*/ 0 h 1"/>
              <a:gd name="T4" fmla="*/ 0 w 1883"/>
              <a:gd name="T5" fmla="*/ 2147483646 h 1"/>
              <a:gd name="T6" fmla="*/ 2147483646 w 1883"/>
              <a:gd name="T7" fmla="*/ 2147483646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5" name="Freeform 51"/>
          <p:cNvSpPr>
            <a:spLocks/>
          </p:cNvSpPr>
          <p:nvPr/>
        </p:nvSpPr>
        <p:spPr bwMode="auto">
          <a:xfrm>
            <a:off x="3221038" y="3146425"/>
            <a:ext cx="2989262" cy="1588"/>
          </a:xfrm>
          <a:custGeom>
            <a:avLst/>
            <a:gdLst>
              <a:gd name="T0" fmla="*/ 2147483646 w 1883"/>
              <a:gd name="T1" fmla="*/ 0 h 1"/>
              <a:gd name="T2" fmla="*/ 0 w 1883"/>
              <a:gd name="T3" fmla="*/ 2147483646 h 1"/>
              <a:gd name="T4" fmla="*/ 0 w 1883"/>
              <a:gd name="T5" fmla="*/ 0 h 1"/>
              <a:gd name="T6" fmla="*/ 2147483646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6" name="Rectangle 52"/>
          <p:cNvSpPr>
            <a:spLocks noChangeArrowheads="1"/>
          </p:cNvSpPr>
          <p:nvPr/>
        </p:nvSpPr>
        <p:spPr bwMode="auto">
          <a:xfrm>
            <a:off x="3221038" y="3146425"/>
            <a:ext cx="2989262" cy="158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57" name="Freeform 53"/>
          <p:cNvSpPr>
            <a:spLocks/>
          </p:cNvSpPr>
          <p:nvPr/>
        </p:nvSpPr>
        <p:spPr bwMode="auto">
          <a:xfrm>
            <a:off x="6208713" y="2859088"/>
            <a:ext cx="3175" cy="1889125"/>
          </a:xfrm>
          <a:custGeom>
            <a:avLst/>
            <a:gdLst>
              <a:gd name="T0" fmla="*/ 2147483646 w 2"/>
              <a:gd name="T1" fmla="*/ 0 h 1190"/>
              <a:gd name="T2" fmla="*/ 0 w 2"/>
              <a:gd name="T3" fmla="*/ 0 h 1190"/>
              <a:gd name="T4" fmla="*/ 2147483646 w 2"/>
              <a:gd name="T5" fmla="*/ 2147483646 h 1190"/>
              <a:gd name="T6" fmla="*/ 2147483646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2" y="0"/>
                </a:moveTo>
                <a:lnTo>
                  <a:pt x="0" y="0"/>
                </a:lnTo>
                <a:lnTo>
                  <a:pt x="2" y="119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8" name="Freeform 54"/>
          <p:cNvSpPr>
            <a:spLocks/>
          </p:cNvSpPr>
          <p:nvPr/>
        </p:nvSpPr>
        <p:spPr bwMode="auto">
          <a:xfrm>
            <a:off x="6208713" y="2859088"/>
            <a:ext cx="3175" cy="1889125"/>
          </a:xfrm>
          <a:custGeom>
            <a:avLst/>
            <a:gdLst>
              <a:gd name="T0" fmla="*/ 0 w 2"/>
              <a:gd name="T1" fmla="*/ 0 h 1190"/>
              <a:gd name="T2" fmla="*/ 2147483646 w 2"/>
              <a:gd name="T3" fmla="*/ 2147483646 h 1190"/>
              <a:gd name="T4" fmla="*/ 0 w 2"/>
              <a:gd name="T5" fmla="*/ 2147483646 h 1190"/>
              <a:gd name="T6" fmla="*/ 0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0" y="0"/>
                </a:moveTo>
                <a:lnTo>
                  <a:pt x="2"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59" name="Rectangle 55"/>
          <p:cNvSpPr>
            <a:spLocks noChangeArrowheads="1"/>
          </p:cNvSpPr>
          <p:nvPr/>
        </p:nvSpPr>
        <p:spPr bwMode="auto">
          <a:xfrm>
            <a:off x="6208713" y="2859088"/>
            <a:ext cx="3175"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60" name="Freeform 56"/>
          <p:cNvSpPr>
            <a:spLocks/>
          </p:cNvSpPr>
          <p:nvPr/>
        </p:nvSpPr>
        <p:spPr bwMode="auto">
          <a:xfrm>
            <a:off x="6365875" y="2859088"/>
            <a:ext cx="3175" cy="1889125"/>
          </a:xfrm>
          <a:custGeom>
            <a:avLst/>
            <a:gdLst>
              <a:gd name="T0" fmla="*/ 2147483646 w 2"/>
              <a:gd name="T1" fmla="*/ 0 h 1190"/>
              <a:gd name="T2" fmla="*/ 0 w 2"/>
              <a:gd name="T3" fmla="*/ 0 h 1190"/>
              <a:gd name="T4" fmla="*/ 2147483646 w 2"/>
              <a:gd name="T5" fmla="*/ 2147483646 h 1190"/>
              <a:gd name="T6" fmla="*/ 2147483646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2" y="0"/>
                </a:moveTo>
                <a:lnTo>
                  <a:pt x="0" y="0"/>
                </a:lnTo>
                <a:lnTo>
                  <a:pt x="2" y="119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1" name="Freeform 57"/>
          <p:cNvSpPr>
            <a:spLocks/>
          </p:cNvSpPr>
          <p:nvPr/>
        </p:nvSpPr>
        <p:spPr bwMode="auto">
          <a:xfrm>
            <a:off x="6365875" y="2859088"/>
            <a:ext cx="3175" cy="1889125"/>
          </a:xfrm>
          <a:custGeom>
            <a:avLst/>
            <a:gdLst>
              <a:gd name="T0" fmla="*/ 0 w 2"/>
              <a:gd name="T1" fmla="*/ 0 h 1190"/>
              <a:gd name="T2" fmla="*/ 2147483646 w 2"/>
              <a:gd name="T3" fmla="*/ 2147483646 h 1190"/>
              <a:gd name="T4" fmla="*/ 0 w 2"/>
              <a:gd name="T5" fmla="*/ 2147483646 h 1190"/>
              <a:gd name="T6" fmla="*/ 0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0" y="0"/>
                </a:moveTo>
                <a:lnTo>
                  <a:pt x="2"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2" name="Rectangle 58"/>
          <p:cNvSpPr>
            <a:spLocks noChangeArrowheads="1"/>
          </p:cNvSpPr>
          <p:nvPr/>
        </p:nvSpPr>
        <p:spPr bwMode="auto">
          <a:xfrm>
            <a:off x="6365875" y="2859088"/>
            <a:ext cx="3175"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63" name="Freeform 59"/>
          <p:cNvSpPr>
            <a:spLocks/>
          </p:cNvSpPr>
          <p:nvPr/>
        </p:nvSpPr>
        <p:spPr bwMode="auto">
          <a:xfrm>
            <a:off x="6235700" y="2859088"/>
            <a:ext cx="1588" cy="1889125"/>
          </a:xfrm>
          <a:custGeom>
            <a:avLst/>
            <a:gdLst>
              <a:gd name="T0" fmla="*/ 2147483646 w 1"/>
              <a:gd name="T1" fmla="*/ 0 h 1190"/>
              <a:gd name="T2" fmla="*/ 0 w 1"/>
              <a:gd name="T3" fmla="*/ 0 h 1190"/>
              <a:gd name="T4" fmla="*/ 2147483646 w 1"/>
              <a:gd name="T5" fmla="*/ 2147483646 h 1190"/>
              <a:gd name="T6" fmla="*/ 2147483646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1" y="0"/>
                </a:moveTo>
                <a:lnTo>
                  <a:pt x="0" y="0"/>
                </a:lnTo>
                <a:lnTo>
                  <a:pt x="1" y="119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4" name="Freeform 60"/>
          <p:cNvSpPr>
            <a:spLocks/>
          </p:cNvSpPr>
          <p:nvPr/>
        </p:nvSpPr>
        <p:spPr bwMode="auto">
          <a:xfrm>
            <a:off x="6235700" y="2859088"/>
            <a:ext cx="1588" cy="1889125"/>
          </a:xfrm>
          <a:custGeom>
            <a:avLst/>
            <a:gdLst>
              <a:gd name="T0" fmla="*/ 0 w 1"/>
              <a:gd name="T1" fmla="*/ 0 h 1190"/>
              <a:gd name="T2" fmla="*/ 2147483646 w 1"/>
              <a:gd name="T3" fmla="*/ 2147483646 h 1190"/>
              <a:gd name="T4" fmla="*/ 0 w 1"/>
              <a:gd name="T5" fmla="*/ 2147483646 h 1190"/>
              <a:gd name="T6" fmla="*/ 0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0" y="0"/>
                </a:moveTo>
                <a:lnTo>
                  <a:pt x="1"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5" name="Rectangle 61"/>
          <p:cNvSpPr>
            <a:spLocks noChangeArrowheads="1"/>
          </p:cNvSpPr>
          <p:nvPr/>
        </p:nvSpPr>
        <p:spPr bwMode="auto">
          <a:xfrm>
            <a:off x="6235700" y="2859088"/>
            <a:ext cx="1588"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66" name="Freeform 62"/>
          <p:cNvSpPr>
            <a:spLocks/>
          </p:cNvSpPr>
          <p:nvPr/>
        </p:nvSpPr>
        <p:spPr bwMode="auto">
          <a:xfrm>
            <a:off x="6340475" y="2859088"/>
            <a:ext cx="1588" cy="1889125"/>
          </a:xfrm>
          <a:custGeom>
            <a:avLst/>
            <a:gdLst>
              <a:gd name="T0" fmla="*/ 2147483646 w 1"/>
              <a:gd name="T1" fmla="*/ 0 h 1190"/>
              <a:gd name="T2" fmla="*/ 0 w 1"/>
              <a:gd name="T3" fmla="*/ 0 h 1190"/>
              <a:gd name="T4" fmla="*/ 2147483646 w 1"/>
              <a:gd name="T5" fmla="*/ 2147483646 h 1190"/>
              <a:gd name="T6" fmla="*/ 2147483646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1" y="0"/>
                </a:moveTo>
                <a:lnTo>
                  <a:pt x="0" y="0"/>
                </a:lnTo>
                <a:lnTo>
                  <a:pt x="1" y="119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7" name="Freeform 63"/>
          <p:cNvSpPr>
            <a:spLocks/>
          </p:cNvSpPr>
          <p:nvPr/>
        </p:nvSpPr>
        <p:spPr bwMode="auto">
          <a:xfrm>
            <a:off x="6340475" y="2859088"/>
            <a:ext cx="1588" cy="1889125"/>
          </a:xfrm>
          <a:custGeom>
            <a:avLst/>
            <a:gdLst>
              <a:gd name="T0" fmla="*/ 0 w 1"/>
              <a:gd name="T1" fmla="*/ 0 h 1190"/>
              <a:gd name="T2" fmla="*/ 2147483646 w 1"/>
              <a:gd name="T3" fmla="*/ 2147483646 h 1190"/>
              <a:gd name="T4" fmla="*/ 0 w 1"/>
              <a:gd name="T5" fmla="*/ 2147483646 h 1190"/>
              <a:gd name="T6" fmla="*/ 0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0" y="0"/>
                </a:moveTo>
                <a:lnTo>
                  <a:pt x="1"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68" name="Rectangle 64"/>
          <p:cNvSpPr>
            <a:spLocks noChangeArrowheads="1"/>
          </p:cNvSpPr>
          <p:nvPr/>
        </p:nvSpPr>
        <p:spPr bwMode="auto">
          <a:xfrm>
            <a:off x="6340475" y="2859088"/>
            <a:ext cx="1588"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69" name="Freeform 65"/>
          <p:cNvSpPr>
            <a:spLocks/>
          </p:cNvSpPr>
          <p:nvPr/>
        </p:nvSpPr>
        <p:spPr bwMode="auto">
          <a:xfrm>
            <a:off x="3194050" y="2859088"/>
            <a:ext cx="1588" cy="1889125"/>
          </a:xfrm>
          <a:custGeom>
            <a:avLst/>
            <a:gdLst>
              <a:gd name="T0" fmla="*/ 2147483646 w 1"/>
              <a:gd name="T1" fmla="*/ 0 h 1190"/>
              <a:gd name="T2" fmla="*/ 0 w 1"/>
              <a:gd name="T3" fmla="*/ 0 h 1190"/>
              <a:gd name="T4" fmla="*/ 2147483646 w 1"/>
              <a:gd name="T5" fmla="*/ 2147483646 h 1190"/>
              <a:gd name="T6" fmla="*/ 2147483646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1" y="0"/>
                </a:moveTo>
                <a:lnTo>
                  <a:pt x="0" y="0"/>
                </a:lnTo>
                <a:lnTo>
                  <a:pt x="1" y="119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0" name="Freeform 66"/>
          <p:cNvSpPr>
            <a:spLocks/>
          </p:cNvSpPr>
          <p:nvPr/>
        </p:nvSpPr>
        <p:spPr bwMode="auto">
          <a:xfrm>
            <a:off x="3194050" y="2859088"/>
            <a:ext cx="1588" cy="1889125"/>
          </a:xfrm>
          <a:custGeom>
            <a:avLst/>
            <a:gdLst>
              <a:gd name="T0" fmla="*/ 0 w 1"/>
              <a:gd name="T1" fmla="*/ 0 h 1190"/>
              <a:gd name="T2" fmla="*/ 2147483646 w 1"/>
              <a:gd name="T3" fmla="*/ 2147483646 h 1190"/>
              <a:gd name="T4" fmla="*/ 0 w 1"/>
              <a:gd name="T5" fmla="*/ 2147483646 h 1190"/>
              <a:gd name="T6" fmla="*/ 0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0" y="0"/>
                </a:moveTo>
                <a:lnTo>
                  <a:pt x="1"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1" name="Rectangle 67"/>
          <p:cNvSpPr>
            <a:spLocks noChangeArrowheads="1"/>
          </p:cNvSpPr>
          <p:nvPr/>
        </p:nvSpPr>
        <p:spPr bwMode="auto">
          <a:xfrm>
            <a:off x="3194050" y="2859088"/>
            <a:ext cx="1588"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72" name="Freeform 68"/>
          <p:cNvSpPr>
            <a:spLocks/>
          </p:cNvSpPr>
          <p:nvPr/>
        </p:nvSpPr>
        <p:spPr bwMode="auto">
          <a:xfrm>
            <a:off x="3089275" y="2859088"/>
            <a:ext cx="1588" cy="1889125"/>
          </a:xfrm>
          <a:custGeom>
            <a:avLst/>
            <a:gdLst>
              <a:gd name="T0" fmla="*/ 2147483646 w 1"/>
              <a:gd name="T1" fmla="*/ 0 h 1190"/>
              <a:gd name="T2" fmla="*/ 0 w 1"/>
              <a:gd name="T3" fmla="*/ 0 h 1190"/>
              <a:gd name="T4" fmla="*/ 2147483646 w 1"/>
              <a:gd name="T5" fmla="*/ 2147483646 h 1190"/>
              <a:gd name="T6" fmla="*/ 2147483646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1" y="0"/>
                </a:moveTo>
                <a:lnTo>
                  <a:pt x="0" y="0"/>
                </a:lnTo>
                <a:lnTo>
                  <a:pt x="1" y="119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3" name="Freeform 69"/>
          <p:cNvSpPr>
            <a:spLocks/>
          </p:cNvSpPr>
          <p:nvPr/>
        </p:nvSpPr>
        <p:spPr bwMode="auto">
          <a:xfrm>
            <a:off x="3089275" y="2859088"/>
            <a:ext cx="1588" cy="1889125"/>
          </a:xfrm>
          <a:custGeom>
            <a:avLst/>
            <a:gdLst>
              <a:gd name="T0" fmla="*/ 0 w 1"/>
              <a:gd name="T1" fmla="*/ 0 h 1190"/>
              <a:gd name="T2" fmla="*/ 2147483646 w 1"/>
              <a:gd name="T3" fmla="*/ 2147483646 h 1190"/>
              <a:gd name="T4" fmla="*/ 0 w 1"/>
              <a:gd name="T5" fmla="*/ 2147483646 h 1190"/>
              <a:gd name="T6" fmla="*/ 0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0" y="0"/>
                </a:moveTo>
                <a:lnTo>
                  <a:pt x="1"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4" name="Rectangle 70"/>
          <p:cNvSpPr>
            <a:spLocks noChangeArrowheads="1"/>
          </p:cNvSpPr>
          <p:nvPr/>
        </p:nvSpPr>
        <p:spPr bwMode="auto">
          <a:xfrm>
            <a:off x="3089275" y="2859088"/>
            <a:ext cx="1588"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75" name="Freeform 71"/>
          <p:cNvSpPr>
            <a:spLocks/>
          </p:cNvSpPr>
          <p:nvPr/>
        </p:nvSpPr>
        <p:spPr bwMode="auto">
          <a:xfrm>
            <a:off x="3219450" y="2859088"/>
            <a:ext cx="3175" cy="1889125"/>
          </a:xfrm>
          <a:custGeom>
            <a:avLst/>
            <a:gdLst>
              <a:gd name="T0" fmla="*/ 2147483646 w 2"/>
              <a:gd name="T1" fmla="*/ 0 h 1190"/>
              <a:gd name="T2" fmla="*/ 0 w 2"/>
              <a:gd name="T3" fmla="*/ 0 h 1190"/>
              <a:gd name="T4" fmla="*/ 2147483646 w 2"/>
              <a:gd name="T5" fmla="*/ 2147483646 h 1190"/>
              <a:gd name="T6" fmla="*/ 2147483646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2" y="0"/>
                </a:moveTo>
                <a:lnTo>
                  <a:pt x="0" y="0"/>
                </a:lnTo>
                <a:lnTo>
                  <a:pt x="2" y="119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6" name="Freeform 72"/>
          <p:cNvSpPr>
            <a:spLocks/>
          </p:cNvSpPr>
          <p:nvPr/>
        </p:nvSpPr>
        <p:spPr bwMode="auto">
          <a:xfrm>
            <a:off x="3219450" y="2859088"/>
            <a:ext cx="3175" cy="1889125"/>
          </a:xfrm>
          <a:custGeom>
            <a:avLst/>
            <a:gdLst>
              <a:gd name="T0" fmla="*/ 0 w 2"/>
              <a:gd name="T1" fmla="*/ 0 h 1190"/>
              <a:gd name="T2" fmla="*/ 2147483646 w 2"/>
              <a:gd name="T3" fmla="*/ 2147483646 h 1190"/>
              <a:gd name="T4" fmla="*/ 0 w 2"/>
              <a:gd name="T5" fmla="*/ 2147483646 h 1190"/>
              <a:gd name="T6" fmla="*/ 0 w 2"/>
              <a:gd name="T7" fmla="*/ 0 h 1190"/>
              <a:gd name="T8" fmla="*/ 0 60000 65536"/>
              <a:gd name="T9" fmla="*/ 0 60000 65536"/>
              <a:gd name="T10" fmla="*/ 0 60000 65536"/>
              <a:gd name="T11" fmla="*/ 0 60000 65536"/>
              <a:gd name="T12" fmla="*/ 0 w 2"/>
              <a:gd name="T13" fmla="*/ 0 h 1190"/>
              <a:gd name="T14" fmla="*/ 2 w 2"/>
              <a:gd name="T15" fmla="*/ 1190 h 1190"/>
            </a:gdLst>
            <a:ahLst/>
            <a:cxnLst>
              <a:cxn ang="T8">
                <a:pos x="T0" y="T1"/>
              </a:cxn>
              <a:cxn ang="T9">
                <a:pos x="T2" y="T3"/>
              </a:cxn>
              <a:cxn ang="T10">
                <a:pos x="T4" y="T5"/>
              </a:cxn>
              <a:cxn ang="T11">
                <a:pos x="T6" y="T7"/>
              </a:cxn>
            </a:cxnLst>
            <a:rect l="T12" t="T13" r="T14" b="T15"/>
            <a:pathLst>
              <a:path w="2" h="1190">
                <a:moveTo>
                  <a:pt x="0" y="0"/>
                </a:moveTo>
                <a:lnTo>
                  <a:pt x="2"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7" name="Rectangle 73"/>
          <p:cNvSpPr>
            <a:spLocks noChangeArrowheads="1"/>
          </p:cNvSpPr>
          <p:nvPr/>
        </p:nvSpPr>
        <p:spPr bwMode="auto">
          <a:xfrm>
            <a:off x="3219450" y="2859088"/>
            <a:ext cx="3175"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78" name="Freeform 74"/>
          <p:cNvSpPr>
            <a:spLocks/>
          </p:cNvSpPr>
          <p:nvPr/>
        </p:nvSpPr>
        <p:spPr bwMode="auto">
          <a:xfrm>
            <a:off x="3062288" y="2859088"/>
            <a:ext cx="1587" cy="1889125"/>
          </a:xfrm>
          <a:custGeom>
            <a:avLst/>
            <a:gdLst>
              <a:gd name="T0" fmla="*/ 2147483646 w 1"/>
              <a:gd name="T1" fmla="*/ 0 h 1190"/>
              <a:gd name="T2" fmla="*/ 0 w 1"/>
              <a:gd name="T3" fmla="*/ 0 h 1190"/>
              <a:gd name="T4" fmla="*/ 2147483646 w 1"/>
              <a:gd name="T5" fmla="*/ 2147483646 h 1190"/>
              <a:gd name="T6" fmla="*/ 2147483646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1" y="0"/>
                </a:moveTo>
                <a:lnTo>
                  <a:pt x="0" y="0"/>
                </a:lnTo>
                <a:lnTo>
                  <a:pt x="1" y="119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79" name="Freeform 75"/>
          <p:cNvSpPr>
            <a:spLocks/>
          </p:cNvSpPr>
          <p:nvPr/>
        </p:nvSpPr>
        <p:spPr bwMode="auto">
          <a:xfrm>
            <a:off x="3062288" y="2859088"/>
            <a:ext cx="1587" cy="1889125"/>
          </a:xfrm>
          <a:custGeom>
            <a:avLst/>
            <a:gdLst>
              <a:gd name="T0" fmla="*/ 0 w 1"/>
              <a:gd name="T1" fmla="*/ 0 h 1190"/>
              <a:gd name="T2" fmla="*/ 2147483646 w 1"/>
              <a:gd name="T3" fmla="*/ 2147483646 h 1190"/>
              <a:gd name="T4" fmla="*/ 0 w 1"/>
              <a:gd name="T5" fmla="*/ 2147483646 h 1190"/>
              <a:gd name="T6" fmla="*/ 0 w 1"/>
              <a:gd name="T7" fmla="*/ 0 h 1190"/>
              <a:gd name="T8" fmla="*/ 0 60000 65536"/>
              <a:gd name="T9" fmla="*/ 0 60000 65536"/>
              <a:gd name="T10" fmla="*/ 0 60000 65536"/>
              <a:gd name="T11" fmla="*/ 0 60000 65536"/>
              <a:gd name="T12" fmla="*/ 0 w 1"/>
              <a:gd name="T13" fmla="*/ 0 h 1190"/>
              <a:gd name="T14" fmla="*/ 1 w 1"/>
              <a:gd name="T15" fmla="*/ 1190 h 1190"/>
            </a:gdLst>
            <a:ahLst/>
            <a:cxnLst>
              <a:cxn ang="T8">
                <a:pos x="T0" y="T1"/>
              </a:cxn>
              <a:cxn ang="T9">
                <a:pos x="T2" y="T3"/>
              </a:cxn>
              <a:cxn ang="T10">
                <a:pos x="T4" y="T5"/>
              </a:cxn>
              <a:cxn ang="T11">
                <a:pos x="T6" y="T7"/>
              </a:cxn>
            </a:cxnLst>
            <a:rect l="T12" t="T13" r="T14" b="T15"/>
            <a:pathLst>
              <a:path w="1" h="1190">
                <a:moveTo>
                  <a:pt x="0" y="0"/>
                </a:moveTo>
                <a:lnTo>
                  <a:pt x="1" y="1190"/>
                </a:lnTo>
                <a:lnTo>
                  <a:pt x="0" y="119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80" name="Rectangle 76"/>
          <p:cNvSpPr>
            <a:spLocks noChangeArrowheads="1"/>
          </p:cNvSpPr>
          <p:nvPr/>
        </p:nvSpPr>
        <p:spPr bwMode="auto">
          <a:xfrm>
            <a:off x="3062288" y="2859088"/>
            <a:ext cx="1587" cy="188912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7181" name="Rectangle 77"/>
          <p:cNvSpPr>
            <a:spLocks noChangeArrowheads="1"/>
          </p:cNvSpPr>
          <p:nvPr/>
        </p:nvSpPr>
        <p:spPr bwMode="auto">
          <a:xfrm>
            <a:off x="2339752" y="2547938"/>
            <a:ext cx="13785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a:spcBef>
                <a:spcPct val="50000"/>
              </a:spcBef>
            </a:pPr>
            <a:r>
              <a:rPr lang="en-US" altLang="en-US" sz="2000" dirty="0">
                <a:solidFill>
                  <a:schemeClr val="tx2"/>
                </a:solidFill>
                <a:latin typeface="Cambria Math" panose="02040503050406030204" pitchFamily="18" charset="0"/>
                <a:ea typeface="Cambria Math" panose="02040503050406030204" pitchFamily="18" charset="0"/>
              </a:rPr>
              <a:t>F</a:t>
            </a:r>
          </a:p>
        </p:txBody>
      </p:sp>
      <p:grpSp>
        <p:nvGrpSpPr>
          <p:cNvPr id="91" name="Group 2296"/>
          <p:cNvGrpSpPr>
            <a:grpSpLocks/>
          </p:cNvGrpSpPr>
          <p:nvPr/>
        </p:nvGrpSpPr>
        <p:grpSpPr bwMode="auto">
          <a:xfrm>
            <a:off x="2255196" y="2894647"/>
            <a:ext cx="561975" cy="204787"/>
            <a:chOff x="528" y="2101"/>
            <a:chExt cx="354" cy="129"/>
          </a:xfrm>
        </p:grpSpPr>
        <p:sp>
          <p:nvSpPr>
            <p:cNvPr id="92" name="Freeform 1551"/>
            <p:cNvSpPr>
              <a:spLocks/>
            </p:cNvSpPr>
            <p:nvPr/>
          </p:nvSpPr>
          <p:spPr bwMode="auto">
            <a:xfrm>
              <a:off x="52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3" name="Freeform 1552"/>
            <p:cNvSpPr>
              <a:spLocks/>
            </p:cNvSpPr>
            <p:nvPr/>
          </p:nvSpPr>
          <p:spPr bwMode="auto">
            <a:xfrm>
              <a:off x="52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4" name="Rectangle 1553"/>
            <p:cNvSpPr>
              <a:spLocks noChangeArrowheads="1"/>
            </p:cNvSpPr>
            <p:nvPr/>
          </p:nvSpPr>
          <p:spPr bwMode="auto">
            <a:xfrm>
              <a:off x="52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 name="Freeform 1554"/>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6" name="Freeform 1555"/>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 name="Freeform 1556"/>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8" name="Freeform 1557"/>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99" name="Group 2296"/>
          <p:cNvGrpSpPr>
            <a:grpSpLocks/>
          </p:cNvGrpSpPr>
          <p:nvPr/>
        </p:nvGrpSpPr>
        <p:grpSpPr bwMode="auto">
          <a:xfrm>
            <a:off x="6508750" y="2894647"/>
            <a:ext cx="561975" cy="204787"/>
            <a:chOff x="528" y="2101"/>
            <a:chExt cx="354" cy="129"/>
          </a:xfrm>
        </p:grpSpPr>
        <p:sp>
          <p:nvSpPr>
            <p:cNvPr id="100" name="Freeform 1551"/>
            <p:cNvSpPr>
              <a:spLocks/>
            </p:cNvSpPr>
            <p:nvPr/>
          </p:nvSpPr>
          <p:spPr bwMode="auto">
            <a:xfrm>
              <a:off x="52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 name="Freeform 1552"/>
            <p:cNvSpPr>
              <a:spLocks/>
            </p:cNvSpPr>
            <p:nvPr/>
          </p:nvSpPr>
          <p:spPr bwMode="auto">
            <a:xfrm>
              <a:off x="52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 name="Rectangle 1553"/>
            <p:cNvSpPr>
              <a:spLocks noChangeArrowheads="1"/>
            </p:cNvSpPr>
            <p:nvPr/>
          </p:nvSpPr>
          <p:spPr bwMode="auto">
            <a:xfrm>
              <a:off x="52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3" name="Freeform 1554"/>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4" name="Freeform 1555"/>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 name="Freeform 1556"/>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6" name="Freeform 1557"/>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sp>
        <p:nvSpPr>
          <p:cNvPr id="115" name="Rectangle 2133"/>
          <p:cNvSpPr>
            <a:spLocks noChangeArrowheads="1"/>
          </p:cNvSpPr>
          <p:nvPr/>
        </p:nvSpPr>
        <p:spPr bwMode="auto">
          <a:xfrm>
            <a:off x="6594381" y="2549434"/>
            <a:ext cx="137859" cy="279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dirty="0">
                <a:solidFill>
                  <a:schemeClr val="tx2"/>
                </a:solidFill>
                <a:latin typeface="Cambria Math" panose="02040503050406030204" pitchFamily="18" charset="0"/>
                <a:ea typeface="Cambria Math" panose="02040503050406030204" pitchFamily="18" charset="0"/>
              </a:rPr>
              <a:t>F</a:t>
            </a:r>
          </a:p>
        </p:txBody>
      </p:sp>
      <p:sp>
        <p:nvSpPr>
          <p:cNvPr id="8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20</a:t>
            </a:fld>
            <a:endParaRPr lang="en-US" altLang="en-US"/>
          </a:p>
        </p:txBody>
      </p:sp>
    </p:spTree>
    <p:extLst>
      <p:ext uri="{BB962C8B-B14F-4D97-AF65-F5344CB8AC3E}">
        <p14:creationId xmlns:p14="http://schemas.microsoft.com/office/powerpoint/2010/main" val="87391645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9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5"/>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15"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16"/>
          <p:cNvSpPr>
            <a:spLocks noGrp="1"/>
          </p:cNvSpPr>
          <p:nvPr>
            <p:ph type="body" sz="quarter" idx="38"/>
          </p:nvPr>
        </p:nvSpPr>
        <p:spPr/>
        <p:txBody>
          <a:bodyPr/>
          <a:lstStyle/>
          <a:p>
            <a:r>
              <a:rPr lang="en-US" dirty="0"/>
              <a:t>Internal Forces</a:t>
            </a:r>
          </a:p>
        </p:txBody>
      </p:sp>
      <p:sp>
        <p:nvSpPr>
          <p:cNvPr id="49155" name="Freeform 912"/>
          <p:cNvSpPr>
            <a:spLocks/>
          </p:cNvSpPr>
          <p:nvPr/>
        </p:nvSpPr>
        <p:spPr bwMode="auto">
          <a:xfrm>
            <a:off x="3140075" y="2563813"/>
            <a:ext cx="2989263" cy="1587"/>
          </a:xfrm>
          <a:custGeom>
            <a:avLst/>
            <a:gdLst>
              <a:gd name="T0" fmla="*/ 2147483646 w 1883"/>
              <a:gd name="T1" fmla="*/ 0 h 1587"/>
              <a:gd name="T2" fmla="*/ 2147483646 w 1883"/>
              <a:gd name="T3" fmla="*/ 0 h 1587"/>
              <a:gd name="T4" fmla="*/ 0 w 1883"/>
              <a:gd name="T5" fmla="*/ 0 h 1587"/>
              <a:gd name="T6" fmla="*/ 2147483646 w 1883"/>
              <a:gd name="T7" fmla="*/ 0 h 1587"/>
              <a:gd name="T8" fmla="*/ 0 60000 65536"/>
              <a:gd name="T9" fmla="*/ 0 60000 65536"/>
              <a:gd name="T10" fmla="*/ 0 60000 65536"/>
              <a:gd name="T11" fmla="*/ 0 60000 65536"/>
              <a:gd name="T12" fmla="*/ 0 w 1883"/>
              <a:gd name="T13" fmla="*/ 0 h 1587"/>
              <a:gd name="T14" fmla="*/ 1883 w 1883"/>
              <a:gd name="T15" fmla="*/ 1587 h 1587"/>
            </a:gdLst>
            <a:ahLst/>
            <a:cxnLst>
              <a:cxn ang="T8">
                <a:pos x="T0" y="T1"/>
              </a:cxn>
              <a:cxn ang="T9">
                <a:pos x="T2" y="T3"/>
              </a:cxn>
              <a:cxn ang="T10">
                <a:pos x="T4" y="T5"/>
              </a:cxn>
              <a:cxn ang="T11">
                <a:pos x="T6" y="T7"/>
              </a:cxn>
            </a:cxnLst>
            <a:rect l="T12" t="T13" r="T14" b="T15"/>
            <a:pathLst>
              <a:path w="1883" h="1587">
                <a:moveTo>
                  <a:pt x="1883" y="0"/>
                </a:moveTo>
                <a:lnTo>
                  <a:pt x="1883" y="0"/>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156" name="Rectangle 913"/>
          <p:cNvSpPr>
            <a:spLocks noChangeArrowheads="1"/>
          </p:cNvSpPr>
          <p:nvPr/>
        </p:nvSpPr>
        <p:spPr bwMode="auto">
          <a:xfrm>
            <a:off x="3140075" y="2563813"/>
            <a:ext cx="298926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nvGrpSpPr>
          <p:cNvPr id="2" name="Group 2295"/>
          <p:cNvGrpSpPr>
            <a:grpSpLocks/>
          </p:cNvGrpSpPr>
          <p:nvPr/>
        </p:nvGrpSpPr>
        <p:grpSpPr bwMode="auto">
          <a:xfrm>
            <a:off x="3138488" y="2095500"/>
            <a:ext cx="2992437" cy="317500"/>
            <a:chOff x="1977" y="1432"/>
            <a:chExt cx="1885" cy="200"/>
          </a:xfrm>
        </p:grpSpPr>
        <p:sp>
          <p:nvSpPr>
            <p:cNvPr id="50949" name="Rectangle 2199"/>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50" name="Freeform 909"/>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51" name="Freeform 910"/>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52" name="Rectangle 911"/>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53" name="Rectangle 914"/>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54" name="Freeform 915"/>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55" name="Freeform 916"/>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56" name="Rectangle 917"/>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57" name="Freeform 918"/>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58" name="Freeform 919"/>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59" name="Rectangle 920"/>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60" name="Freeform 921"/>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61" name="Freeform 922"/>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62" name="Rectangle 923"/>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63" name="Freeform 924"/>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64" name="Freeform 925"/>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65" name="Rectangle 926"/>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3" name="Group 2293"/>
          <p:cNvGrpSpPr>
            <a:grpSpLocks/>
          </p:cNvGrpSpPr>
          <p:nvPr/>
        </p:nvGrpSpPr>
        <p:grpSpPr bwMode="auto">
          <a:xfrm>
            <a:off x="1611313" y="3286125"/>
            <a:ext cx="160337" cy="1893888"/>
            <a:chOff x="1015" y="2070"/>
            <a:chExt cx="101" cy="1193"/>
          </a:xfrm>
        </p:grpSpPr>
        <p:sp>
          <p:nvSpPr>
            <p:cNvPr id="50930" name="Rectangle 2198"/>
            <p:cNvSpPr>
              <a:spLocks noChangeArrowheads="1"/>
            </p:cNvSpPr>
            <p:nvPr/>
          </p:nvSpPr>
          <p:spPr bwMode="auto">
            <a:xfrm rot="5400000">
              <a:off x="471" y="2618"/>
              <a:ext cx="1191" cy="96"/>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31" name="Freeform 1203"/>
            <p:cNvSpPr>
              <a:spLocks/>
            </p:cNvSpPr>
            <p:nvPr/>
          </p:nvSpPr>
          <p:spPr bwMode="auto">
            <a:xfrm>
              <a:off x="1114"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2" name="Freeform 1204"/>
            <p:cNvSpPr>
              <a:spLocks/>
            </p:cNvSpPr>
            <p:nvPr/>
          </p:nvSpPr>
          <p:spPr bwMode="auto">
            <a:xfrm>
              <a:off x="1114"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3" name="Rectangle 1205"/>
            <p:cNvSpPr>
              <a:spLocks noChangeArrowheads="1"/>
            </p:cNvSpPr>
            <p:nvPr/>
          </p:nvSpPr>
          <p:spPr bwMode="auto">
            <a:xfrm>
              <a:off x="1114"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34" name="Freeform 1206"/>
            <p:cNvSpPr>
              <a:spLocks/>
            </p:cNvSpPr>
            <p:nvPr/>
          </p:nvSpPr>
          <p:spPr bwMode="auto">
            <a:xfrm>
              <a:off x="1098"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5" name="Freeform 1207"/>
            <p:cNvSpPr>
              <a:spLocks/>
            </p:cNvSpPr>
            <p:nvPr/>
          </p:nvSpPr>
          <p:spPr bwMode="auto">
            <a:xfrm>
              <a:off x="1098"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6" name="Rectangle 1208"/>
            <p:cNvSpPr>
              <a:spLocks noChangeArrowheads="1"/>
            </p:cNvSpPr>
            <p:nvPr/>
          </p:nvSpPr>
          <p:spPr bwMode="auto">
            <a:xfrm>
              <a:off x="1098"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37" name="Freeform 1209"/>
            <p:cNvSpPr>
              <a:spLocks/>
            </p:cNvSpPr>
            <p:nvPr/>
          </p:nvSpPr>
          <p:spPr bwMode="auto">
            <a:xfrm>
              <a:off x="1032"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8" name="Freeform 1210"/>
            <p:cNvSpPr>
              <a:spLocks/>
            </p:cNvSpPr>
            <p:nvPr/>
          </p:nvSpPr>
          <p:spPr bwMode="auto">
            <a:xfrm>
              <a:off x="1032"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39" name="Rectangle 1211"/>
            <p:cNvSpPr>
              <a:spLocks noChangeArrowheads="1"/>
            </p:cNvSpPr>
            <p:nvPr/>
          </p:nvSpPr>
          <p:spPr bwMode="auto">
            <a:xfrm>
              <a:off x="1032"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40" name="Freeform 1212"/>
            <p:cNvSpPr>
              <a:spLocks/>
            </p:cNvSpPr>
            <p:nvPr/>
          </p:nvSpPr>
          <p:spPr bwMode="auto">
            <a:xfrm>
              <a:off x="1015"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1" name="Freeform 1213"/>
            <p:cNvSpPr>
              <a:spLocks/>
            </p:cNvSpPr>
            <p:nvPr/>
          </p:nvSpPr>
          <p:spPr bwMode="auto">
            <a:xfrm>
              <a:off x="1015"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2" name="Rectangle 1214"/>
            <p:cNvSpPr>
              <a:spLocks noChangeArrowheads="1"/>
            </p:cNvSpPr>
            <p:nvPr/>
          </p:nvSpPr>
          <p:spPr bwMode="auto">
            <a:xfrm>
              <a:off x="1015"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43" name="Freeform 1215"/>
            <p:cNvSpPr>
              <a:spLocks/>
            </p:cNvSpPr>
            <p:nvPr/>
          </p:nvSpPr>
          <p:spPr bwMode="auto">
            <a:xfrm>
              <a:off x="1016" y="2070"/>
              <a:ext cx="99" cy="2"/>
            </a:xfrm>
            <a:custGeom>
              <a:avLst/>
              <a:gdLst>
                <a:gd name="T0" fmla="*/ 99 w 99"/>
                <a:gd name="T1" fmla="*/ 2 h 2"/>
                <a:gd name="T2" fmla="*/ 99 w 99"/>
                <a:gd name="T3" fmla="*/ 0 h 2"/>
                <a:gd name="T4" fmla="*/ 0 w 99"/>
                <a:gd name="T5" fmla="*/ 2 h 2"/>
                <a:gd name="T6" fmla="*/ 99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2"/>
                  </a:moveTo>
                  <a:lnTo>
                    <a:pt x="99" y="0"/>
                  </a:lnTo>
                  <a:lnTo>
                    <a:pt x="0" y="2"/>
                  </a:lnTo>
                  <a:lnTo>
                    <a:pt x="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4" name="Freeform 1216"/>
            <p:cNvSpPr>
              <a:spLocks/>
            </p:cNvSpPr>
            <p:nvPr/>
          </p:nvSpPr>
          <p:spPr bwMode="auto">
            <a:xfrm>
              <a:off x="1016" y="2070"/>
              <a:ext cx="99" cy="2"/>
            </a:xfrm>
            <a:custGeom>
              <a:avLst/>
              <a:gdLst>
                <a:gd name="T0" fmla="*/ 99 w 99"/>
                <a:gd name="T1" fmla="*/ 0 h 2"/>
                <a:gd name="T2" fmla="*/ 0 w 99"/>
                <a:gd name="T3" fmla="*/ 2 h 2"/>
                <a:gd name="T4" fmla="*/ 0 w 99"/>
                <a:gd name="T5" fmla="*/ 0 h 2"/>
                <a:gd name="T6" fmla="*/ 99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0"/>
                  </a:moveTo>
                  <a:lnTo>
                    <a:pt x="0" y="2"/>
                  </a:lnTo>
                  <a:lnTo>
                    <a:pt x="0"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5" name="Rectangle 1217"/>
            <p:cNvSpPr>
              <a:spLocks noChangeArrowheads="1"/>
            </p:cNvSpPr>
            <p:nvPr/>
          </p:nvSpPr>
          <p:spPr bwMode="auto">
            <a:xfrm>
              <a:off x="1016" y="2070"/>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46" name="Freeform 1218"/>
            <p:cNvSpPr>
              <a:spLocks/>
            </p:cNvSpPr>
            <p:nvPr/>
          </p:nvSpPr>
          <p:spPr bwMode="auto">
            <a:xfrm>
              <a:off x="1016" y="3261"/>
              <a:ext cx="99" cy="2"/>
            </a:xfrm>
            <a:custGeom>
              <a:avLst/>
              <a:gdLst>
                <a:gd name="T0" fmla="*/ 99 w 99"/>
                <a:gd name="T1" fmla="*/ 2 h 2"/>
                <a:gd name="T2" fmla="*/ 99 w 99"/>
                <a:gd name="T3" fmla="*/ 0 h 2"/>
                <a:gd name="T4" fmla="*/ 0 w 99"/>
                <a:gd name="T5" fmla="*/ 2 h 2"/>
                <a:gd name="T6" fmla="*/ 99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2"/>
                  </a:moveTo>
                  <a:lnTo>
                    <a:pt x="99" y="0"/>
                  </a:lnTo>
                  <a:lnTo>
                    <a:pt x="0" y="2"/>
                  </a:lnTo>
                  <a:lnTo>
                    <a:pt x="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7" name="Freeform 1219"/>
            <p:cNvSpPr>
              <a:spLocks/>
            </p:cNvSpPr>
            <p:nvPr/>
          </p:nvSpPr>
          <p:spPr bwMode="auto">
            <a:xfrm>
              <a:off x="1016" y="3261"/>
              <a:ext cx="99" cy="2"/>
            </a:xfrm>
            <a:custGeom>
              <a:avLst/>
              <a:gdLst>
                <a:gd name="T0" fmla="*/ 99 w 99"/>
                <a:gd name="T1" fmla="*/ 0 h 2"/>
                <a:gd name="T2" fmla="*/ 0 w 99"/>
                <a:gd name="T3" fmla="*/ 2 h 2"/>
                <a:gd name="T4" fmla="*/ 0 w 99"/>
                <a:gd name="T5" fmla="*/ 0 h 2"/>
                <a:gd name="T6" fmla="*/ 99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0"/>
                  </a:moveTo>
                  <a:lnTo>
                    <a:pt x="0" y="2"/>
                  </a:lnTo>
                  <a:lnTo>
                    <a:pt x="0"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48" name="Rectangle 1220"/>
            <p:cNvSpPr>
              <a:spLocks noChangeArrowheads="1"/>
            </p:cNvSpPr>
            <p:nvPr/>
          </p:nvSpPr>
          <p:spPr bwMode="auto">
            <a:xfrm>
              <a:off x="1016" y="3261"/>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4" name="Group 2294"/>
          <p:cNvGrpSpPr>
            <a:grpSpLocks/>
          </p:cNvGrpSpPr>
          <p:nvPr/>
        </p:nvGrpSpPr>
        <p:grpSpPr bwMode="auto">
          <a:xfrm>
            <a:off x="7497763" y="3286125"/>
            <a:ext cx="160337" cy="1893888"/>
            <a:chOff x="4723" y="2070"/>
            <a:chExt cx="101" cy="1193"/>
          </a:xfrm>
        </p:grpSpPr>
        <p:sp>
          <p:nvSpPr>
            <p:cNvPr id="50914" name="Rectangle 2200"/>
            <p:cNvSpPr>
              <a:spLocks noChangeArrowheads="1"/>
            </p:cNvSpPr>
            <p:nvPr/>
          </p:nvSpPr>
          <p:spPr bwMode="auto">
            <a:xfrm rot="5400000">
              <a:off x="4176" y="2620"/>
              <a:ext cx="1191" cy="96"/>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15" name="Freeform 1221"/>
            <p:cNvSpPr>
              <a:spLocks/>
            </p:cNvSpPr>
            <p:nvPr/>
          </p:nvSpPr>
          <p:spPr bwMode="auto">
            <a:xfrm>
              <a:off x="4723"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16" name="Freeform 1222"/>
            <p:cNvSpPr>
              <a:spLocks/>
            </p:cNvSpPr>
            <p:nvPr/>
          </p:nvSpPr>
          <p:spPr bwMode="auto">
            <a:xfrm>
              <a:off x="4723"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17" name="Rectangle 1223"/>
            <p:cNvSpPr>
              <a:spLocks noChangeArrowheads="1"/>
            </p:cNvSpPr>
            <p:nvPr/>
          </p:nvSpPr>
          <p:spPr bwMode="auto">
            <a:xfrm>
              <a:off x="4723"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18" name="Freeform 1224"/>
            <p:cNvSpPr>
              <a:spLocks/>
            </p:cNvSpPr>
            <p:nvPr/>
          </p:nvSpPr>
          <p:spPr bwMode="auto">
            <a:xfrm>
              <a:off x="4740"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19" name="Freeform 1225"/>
            <p:cNvSpPr>
              <a:spLocks/>
            </p:cNvSpPr>
            <p:nvPr/>
          </p:nvSpPr>
          <p:spPr bwMode="auto">
            <a:xfrm>
              <a:off x="4740"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0" name="Rectangle 1226"/>
            <p:cNvSpPr>
              <a:spLocks noChangeArrowheads="1"/>
            </p:cNvSpPr>
            <p:nvPr/>
          </p:nvSpPr>
          <p:spPr bwMode="auto">
            <a:xfrm>
              <a:off x="4740"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21" name="Freeform 1227"/>
            <p:cNvSpPr>
              <a:spLocks/>
            </p:cNvSpPr>
            <p:nvPr/>
          </p:nvSpPr>
          <p:spPr bwMode="auto">
            <a:xfrm>
              <a:off x="4806"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2" name="Freeform 1228"/>
            <p:cNvSpPr>
              <a:spLocks/>
            </p:cNvSpPr>
            <p:nvPr/>
          </p:nvSpPr>
          <p:spPr bwMode="auto">
            <a:xfrm>
              <a:off x="4806"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3" name="Rectangle 1229"/>
            <p:cNvSpPr>
              <a:spLocks noChangeArrowheads="1"/>
            </p:cNvSpPr>
            <p:nvPr/>
          </p:nvSpPr>
          <p:spPr bwMode="auto">
            <a:xfrm>
              <a:off x="4806"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24" name="Freeform 1230"/>
            <p:cNvSpPr>
              <a:spLocks/>
            </p:cNvSpPr>
            <p:nvPr/>
          </p:nvSpPr>
          <p:spPr bwMode="auto">
            <a:xfrm>
              <a:off x="4822"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5" name="Freeform 1231"/>
            <p:cNvSpPr>
              <a:spLocks/>
            </p:cNvSpPr>
            <p:nvPr/>
          </p:nvSpPr>
          <p:spPr bwMode="auto">
            <a:xfrm>
              <a:off x="4822"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6" name="Rectangle 1232"/>
            <p:cNvSpPr>
              <a:spLocks noChangeArrowheads="1"/>
            </p:cNvSpPr>
            <p:nvPr/>
          </p:nvSpPr>
          <p:spPr bwMode="auto">
            <a:xfrm>
              <a:off x="4822"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927" name="Freeform 1236"/>
            <p:cNvSpPr>
              <a:spLocks/>
            </p:cNvSpPr>
            <p:nvPr/>
          </p:nvSpPr>
          <p:spPr bwMode="auto">
            <a:xfrm>
              <a:off x="4724" y="2070"/>
              <a:ext cx="99" cy="2"/>
            </a:xfrm>
            <a:custGeom>
              <a:avLst/>
              <a:gdLst>
                <a:gd name="T0" fmla="*/ 0 w 99"/>
                <a:gd name="T1" fmla="*/ 0 h 2"/>
                <a:gd name="T2" fmla="*/ 0 w 99"/>
                <a:gd name="T3" fmla="*/ 2 h 2"/>
                <a:gd name="T4" fmla="*/ 99 w 99"/>
                <a:gd name="T5" fmla="*/ 0 h 2"/>
                <a:gd name="T6" fmla="*/ 0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0"/>
                  </a:moveTo>
                  <a:lnTo>
                    <a:pt x="0" y="2"/>
                  </a:lnTo>
                  <a:lnTo>
                    <a:pt x="9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8" name="Freeform 1237"/>
            <p:cNvSpPr>
              <a:spLocks/>
            </p:cNvSpPr>
            <p:nvPr/>
          </p:nvSpPr>
          <p:spPr bwMode="auto">
            <a:xfrm>
              <a:off x="4724" y="2070"/>
              <a:ext cx="99" cy="2"/>
            </a:xfrm>
            <a:custGeom>
              <a:avLst/>
              <a:gdLst>
                <a:gd name="T0" fmla="*/ 0 w 99"/>
                <a:gd name="T1" fmla="*/ 2 h 2"/>
                <a:gd name="T2" fmla="*/ 99 w 99"/>
                <a:gd name="T3" fmla="*/ 0 h 2"/>
                <a:gd name="T4" fmla="*/ 99 w 99"/>
                <a:gd name="T5" fmla="*/ 2 h 2"/>
                <a:gd name="T6" fmla="*/ 0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2"/>
                  </a:moveTo>
                  <a:lnTo>
                    <a:pt x="99" y="0"/>
                  </a:lnTo>
                  <a:lnTo>
                    <a:pt x="99"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929" name="Rectangle 1238"/>
            <p:cNvSpPr>
              <a:spLocks noChangeArrowheads="1"/>
            </p:cNvSpPr>
            <p:nvPr/>
          </p:nvSpPr>
          <p:spPr bwMode="auto">
            <a:xfrm>
              <a:off x="4724" y="2070"/>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5" name="Group 2212"/>
          <p:cNvGrpSpPr>
            <a:grpSpLocks/>
          </p:cNvGrpSpPr>
          <p:nvPr/>
        </p:nvGrpSpPr>
        <p:grpSpPr bwMode="auto">
          <a:xfrm>
            <a:off x="2924175" y="1830388"/>
            <a:ext cx="112713" cy="568325"/>
            <a:chOff x="1827" y="1354"/>
            <a:chExt cx="71" cy="358"/>
          </a:xfrm>
        </p:grpSpPr>
        <p:sp>
          <p:nvSpPr>
            <p:cNvPr id="50898" name="Freeform 1607"/>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99" name="Freeform 1608"/>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0" name="Freeform 1609"/>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901" name="Freeform 1610"/>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2" name="Freeform 1611"/>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3" name="Freeform 1612"/>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904" name="Freeform 1613"/>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5" name="Freeform 1614"/>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6" name="Freeform 1615"/>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907" name="Freeform 1616"/>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8" name="Freeform 1617"/>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09" name="Freeform 1618"/>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910" name="Line 1619"/>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911" name="Freeform 1620"/>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12" name="Freeform 1621"/>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913" name="Rectangle 1622"/>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sp>
        <p:nvSpPr>
          <p:cNvPr id="957508" name="Rectangle 2116"/>
          <p:cNvSpPr>
            <a:spLocks noChangeArrowheads="1"/>
          </p:cNvSpPr>
          <p:nvPr/>
        </p:nvSpPr>
        <p:spPr bwMode="auto">
          <a:xfrm>
            <a:off x="2686930" y="1482725"/>
            <a:ext cx="4744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a:t>
            </a:r>
          </a:p>
        </p:txBody>
      </p:sp>
      <p:grpSp>
        <p:nvGrpSpPr>
          <p:cNvPr id="6" name="Group 2213"/>
          <p:cNvGrpSpPr>
            <a:grpSpLocks/>
          </p:cNvGrpSpPr>
          <p:nvPr/>
        </p:nvGrpSpPr>
        <p:grpSpPr bwMode="auto">
          <a:xfrm>
            <a:off x="6216650" y="1698625"/>
            <a:ext cx="125413" cy="765175"/>
            <a:chOff x="3932" y="1230"/>
            <a:chExt cx="79" cy="482"/>
          </a:xfrm>
        </p:grpSpPr>
        <p:sp>
          <p:nvSpPr>
            <p:cNvPr id="50881" name="Freeform 1644"/>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2" name="Freeform 1645"/>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3" name="Freeform 1646"/>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84" name="Freeform 1647"/>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5" name="Freeform 1648"/>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6" name="Freeform 1649"/>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87" name="Freeform 1650"/>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8" name="Freeform 1651"/>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9" name="Freeform 1652"/>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90" name="Freeform 1653"/>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91" name="Freeform 1654"/>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92" name="Freeform 1655"/>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93" name="Line 1656"/>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94" name="Freeform 1657"/>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95" name="Freeform 1658"/>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96" name="Rectangle 1659"/>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897" name="Rectangle 2117"/>
            <p:cNvSpPr>
              <a:spLocks noChangeArrowheads="1"/>
            </p:cNvSpPr>
            <p:nvPr/>
          </p:nvSpPr>
          <p:spPr bwMode="auto">
            <a:xfrm>
              <a:off x="3932" y="1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7" name="Group 2233"/>
          <p:cNvGrpSpPr>
            <a:grpSpLocks/>
          </p:cNvGrpSpPr>
          <p:nvPr/>
        </p:nvGrpSpPr>
        <p:grpSpPr bwMode="auto">
          <a:xfrm>
            <a:off x="6438900" y="2155825"/>
            <a:ext cx="542925" cy="217488"/>
            <a:chOff x="4056" y="1470"/>
            <a:chExt cx="342" cy="137"/>
          </a:xfrm>
        </p:grpSpPr>
        <p:sp>
          <p:nvSpPr>
            <p:cNvPr id="50860" name="Freeform 1623"/>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1" name="Freeform 1624"/>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2" name="Freeform 1625"/>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63" name="Freeform 1626"/>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4" name="Freeform 1627"/>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5" name="Freeform 1628"/>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66" name="Freeform 1629"/>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7" name="Freeform 1630"/>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68" name="Freeform 1631"/>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69" name="Freeform 1632"/>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0" name="Freeform 1633"/>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1" name="Freeform 1634"/>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72" name="Freeform 1635"/>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3" name="Freeform 1636"/>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4" name="Freeform 1637"/>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75" name="Freeform 1638"/>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6" name="Freeform 1639"/>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7" name="Freeform 1640"/>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78" name="Freeform 1641"/>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79" name="Freeform 1642"/>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80" name="Freeform 1643"/>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8" name="Group 2297"/>
          <p:cNvGrpSpPr>
            <a:grpSpLocks/>
          </p:cNvGrpSpPr>
          <p:nvPr/>
        </p:nvGrpSpPr>
        <p:grpSpPr bwMode="auto">
          <a:xfrm>
            <a:off x="7280271" y="5127625"/>
            <a:ext cx="847725" cy="385763"/>
            <a:chOff x="4586" y="3230"/>
            <a:chExt cx="534" cy="243"/>
          </a:xfrm>
        </p:grpSpPr>
        <p:sp>
          <p:nvSpPr>
            <p:cNvPr id="50850" name="Freeform 1706"/>
            <p:cNvSpPr>
              <a:spLocks/>
            </p:cNvSpPr>
            <p:nvPr/>
          </p:nvSpPr>
          <p:spPr bwMode="auto">
            <a:xfrm>
              <a:off x="4768" y="3281"/>
              <a:ext cx="172" cy="65"/>
            </a:xfrm>
            <a:custGeom>
              <a:avLst/>
              <a:gdLst>
                <a:gd name="T0" fmla="*/ 0 w 172"/>
                <a:gd name="T1" fmla="*/ 65 h 65"/>
                <a:gd name="T2" fmla="*/ 172 w 172"/>
                <a:gd name="T3" fmla="*/ 0 h 65"/>
                <a:gd name="T4" fmla="*/ 24 w 172"/>
                <a:gd name="T5" fmla="*/ 25 h 65"/>
                <a:gd name="T6" fmla="*/ 0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0" y="65"/>
                  </a:moveTo>
                  <a:lnTo>
                    <a:pt x="172" y="0"/>
                  </a:lnTo>
                  <a:lnTo>
                    <a:pt x="24" y="25"/>
                  </a:lnTo>
                  <a:lnTo>
                    <a:pt x="0"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nvGrpSpPr>
            <p:cNvPr id="50851" name="Group 2220"/>
            <p:cNvGrpSpPr>
              <a:grpSpLocks/>
            </p:cNvGrpSpPr>
            <p:nvPr/>
          </p:nvGrpSpPr>
          <p:grpSpPr bwMode="auto">
            <a:xfrm>
              <a:off x="4586" y="3230"/>
              <a:ext cx="534" cy="243"/>
              <a:chOff x="4586" y="3230"/>
              <a:chExt cx="534" cy="243"/>
            </a:xfrm>
          </p:grpSpPr>
          <p:sp>
            <p:nvSpPr>
              <p:cNvPr id="50852" name="Freeform 1233"/>
              <p:cNvSpPr>
                <a:spLocks/>
              </p:cNvSpPr>
              <p:nvPr/>
            </p:nvSpPr>
            <p:spPr bwMode="auto">
              <a:xfrm>
                <a:off x="4724" y="3261"/>
                <a:ext cx="99" cy="2"/>
              </a:xfrm>
              <a:custGeom>
                <a:avLst/>
                <a:gdLst>
                  <a:gd name="T0" fmla="*/ 0 w 99"/>
                  <a:gd name="T1" fmla="*/ 0 h 2"/>
                  <a:gd name="T2" fmla="*/ 0 w 99"/>
                  <a:gd name="T3" fmla="*/ 2 h 2"/>
                  <a:gd name="T4" fmla="*/ 99 w 99"/>
                  <a:gd name="T5" fmla="*/ 0 h 2"/>
                  <a:gd name="T6" fmla="*/ 0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0"/>
                    </a:moveTo>
                    <a:lnTo>
                      <a:pt x="0" y="2"/>
                    </a:lnTo>
                    <a:lnTo>
                      <a:pt x="9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53" name="Freeform 1234"/>
              <p:cNvSpPr>
                <a:spLocks/>
              </p:cNvSpPr>
              <p:nvPr/>
            </p:nvSpPr>
            <p:spPr bwMode="auto">
              <a:xfrm>
                <a:off x="4724" y="3261"/>
                <a:ext cx="99" cy="2"/>
              </a:xfrm>
              <a:custGeom>
                <a:avLst/>
                <a:gdLst>
                  <a:gd name="T0" fmla="*/ 0 w 99"/>
                  <a:gd name="T1" fmla="*/ 2 h 2"/>
                  <a:gd name="T2" fmla="*/ 99 w 99"/>
                  <a:gd name="T3" fmla="*/ 0 h 2"/>
                  <a:gd name="T4" fmla="*/ 99 w 99"/>
                  <a:gd name="T5" fmla="*/ 2 h 2"/>
                  <a:gd name="T6" fmla="*/ 0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2"/>
                    </a:moveTo>
                    <a:lnTo>
                      <a:pt x="99" y="0"/>
                    </a:lnTo>
                    <a:lnTo>
                      <a:pt x="99"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54" name="Rectangle 1235"/>
              <p:cNvSpPr>
                <a:spLocks noChangeArrowheads="1"/>
              </p:cNvSpPr>
              <p:nvPr/>
            </p:nvSpPr>
            <p:spPr bwMode="auto">
              <a:xfrm>
                <a:off x="4724" y="3261"/>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855" name="Freeform 1702"/>
              <p:cNvSpPr>
                <a:spLocks/>
              </p:cNvSpPr>
              <p:nvPr/>
            </p:nvSpPr>
            <p:spPr bwMode="auto">
              <a:xfrm>
                <a:off x="4586" y="3281"/>
                <a:ext cx="354" cy="25"/>
              </a:xfrm>
              <a:custGeom>
                <a:avLst/>
                <a:gdLst>
                  <a:gd name="T0" fmla="*/ 206 w 354"/>
                  <a:gd name="T1" fmla="*/ 25 h 25"/>
                  <a:gd name="T2" fmla="*/ 354 w 354"/>
                  <a:gd name="T3" fmla="*/ 0 h 25"/>
                  <a:gd name="T4" fmla="*/ 0 w 354"/>
                  <a:gd name="T5" fmla="*/ 25 h 25"/>
                  <a:gd name="T6" fmla="*/ 206 w 354"/>
                  <a:gd name="T7" fmla="*/ 25 h 25"/>
                  <a:gd name="T8" fmla="*/ 0 60000 65536"/>
                  <a:gd name="T9" fmla="*/ 0 60000 65536"/>
                  <a:gd name="T10" fmla="*/ 0 60000 65536"/>
                  <a:gd name="T11" fmla="*/ 0 60000 65536"/>
                  <a:gd name="T12" fmla="*/ 0 w 354"/>
                  <a:gd name="T13" fmla="*/ 0 h 25"/>
                  <a:gd name="T14" fmla="*/ 354 w 354"/>
                  <a:gd name="T15" fmla="*/ 25 h 25"/>
                </a:gdLst>
                <a:ahLst/>
                <a:cxnLst>
                  <a:cxn ang="T8">
                    <a:pos x="T0" y="T1"/>
                  </a:cxn>
                  <a:cxn ang="T9">
                    <a:pos x="T2" y="T3"/>
                  </a:cxn>
                  <a:cxn ang="T10">
                    <a:pos x="T4" y="T5"/>
                  </a:cxn>
                  <a:cxn ang="T11">
                    <a:pos x="T6" y="T7"/>
                  </a:cxn>
                </a:cxnLst>
                <a:rect l="T12" t="T13" r="T14" b="T15"/>
                <a:pathLst>
                  <a:path w="354" h="25">
                    <a:moveTo>
                      <a:pt x="206" y="25"/>
                    </a:moveTo>
                    <a:lnTo>
                      <a:pt x="354" y="0"/>
                    </a:lnTo>
                    <a:lnTo>
                      <a:pt x="0" y="25"/>
                    </a:lnTo>
                    <a:lnTo>
                      <a:pt x="20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56" name="Freeform 1703"/>
              <p:cNvSpPr>
                <a:spLocks/>
              </p:cNvSpPr>
              <p:nvPr/>
            </p:nvSpPr>
            <p:spPr bwMode="auto">
              <a:xfrm>
                <a:off x="4586" y="3281"/>
                <a:ext cx="354" cy="25"/>
              </a:xfrm>
              <a:custGeom>
                <a:avLst/>
                <a:gdLst>
                  <a:gd name="T0" fmla="*/ 354 w 354"/>
                  <a:gd name="T1" fmla="*/ 0 h 25"/>
                  <a:gd name="T2" fmla="*/ 0 w 354"/>
                  <a:gd name="T3" fmla="*/ 25 h 25"/>
                  <a:gd name="T4" fmla="*/ 0 w 354"/>
                  <a:gd name="T5" fmla="*/ 0 h 25"/>
                  <a:gd name="T6" fmla="*/ 354 w 354"/>
                  <a:gd name="T7" fmla="*/ 0 h 25"/>
                  <a:gd name="T8" fmla="*/ 0 60000 65536"/>
                  <a:gd name="T9" fmla="*/ 0 60000 65536"/>
                  <a:gd name="T10" fmla="*/ 0 60000 65536"/>
                  <a:gd name="T11" fmla="*/ 0 60000 65536"/>
                  <a:gd name="T12" fmla="*/ 0 w 354"/>
                  <a:gd name="T13" fmla="*/ 0 h 25"/>
                  <a:gd name="T14" fmla="*/ 354 w 354"/>
                  <a:gd name="T15" fmla="*/ 25 h 25"/>
                </a:gdLst>
                <a:ahLst/>
                <a:cxnLst>
                  <a:cxn ang="T8">
                    <a:pos x="T0" y="T1"/>
                  </a:cxn>
                  <a:cxn ang="T9">
                    <a:pos x="T2" y="T3"/>
                  </a:cxn>
                  <a:cxn ang="T10">
                    <a:pos x="T4" y="T5"/>
                  </a:cxn>
                  <a:cxn ang="T11">
                    <a:pos x="T6" y="T7"/>
                  </a:cxn>
                </a:cxnLst>
                <a:rect l="T12" t="T13" r="T14" b="T15"/>
                <a:pathLst>
                  <a:path w="354" h="25">
                    <a:moveTo>
                      <a:pt x="354" y="0"/>
                    </a:moveTo>
                    <a:lnTo>
                      <a:pt x="0" y="25"/>
                    </a:lnTo>
                    <a:lnTo>
                      <a:pt x="0" y="0"/>
                    </a:lnTo>
                    <a:lnTo>
                      <a:pt x="3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57" name="Freeform 1704"/>
              <p:cNvSpPr>
                <a:spLocks/>
              </p:cNvSpPr>
              <p:nvPr/>
            </p:nvSpPr>
            <p:spPr bwMode="auto">
              <a:xfrm>
                <a:off x="4586" y="3281"/>
                <a:ext cx="354" cy="25"/>
              </a:xfrm>
              <a:custGeom>
                <a:avLst/>
                <a:gdLst>
                  <a:gd name="T0" fmla="*/ 206 w 354"/>
                  <a:gd name="T1" fmla="*/ 25 h 25"/>
                  <a:gd name="T2" fmla="*/ 354 w 354"/>
                  <a:gd name="T3" fmla="*/ 0 h 25"/>
                  <a:gd name="T4" fmla="*/ 0 w 354"/>
                  <a:gd name="T5" fmla="*/ 0 h 25"/>
                  <a:gd name="T6" fmla="*/ 0 w 354"/>
                  <a:gd name="T7" fmla="*/ 25 h 25"/>
                  <a:gd name="T8" fmla="*/ 206 w 354"/>
                  <a:gd name="T9" fmla="*/ 25 h 25"/>
                  <a:gd name="T10" fmla="*/ 0 60000 65536"/>
                  <a:gd name="T11" fmla="*/ 0 60000 65536"/>
                  <a:gd name="T12" fmla="*/ 0 60000 65536"/>
                  <a:gd name="T13" fmla="*/ 0 60000 65536"/>
                  <a:gd name="T14" fmla="*/ 0 60000 65536"/>
                  <a:gd name="T15" fmla="*/ 0 w 354"/>
                  <a:gd name="T16" fmla="*/ 0 h 25"/>
                  <a:gd name="T17" fmla="*/ 354 w 354"/>
                  <a:gd name="T18" fmla="*/ 25 h 25"/>
                </a:gdLst>
                <a:ahLst/>
                <a:cxnLst>
                  <a:cxn ang="T10">
                    <a:pos x="T0" y="T1"/>
                  </a:cxn>
                  <a:cxn ang="T11">
                    <a:pos x="T2" y="T3"/>
                  </a:cxn>
                  <a:cxn ang="T12">
                    <a:pos x="T4" y="T5"/>
                  </a:cxn>
                  <a:cxn ang="T13">
                    <a:pos x="T6" y="T7"/>
                  </a:cxn>
                  <a:cxn ang="T14">
                    <a:pos x="T8" y="T9"/>
                  </a:cxn>
                </a:cxnLst>
                <a:rect l="T15" t="T16" r="T17" b="T18"/>
                <a:pathLst>
                  <a:path w="354" h="25">
                    <a:moveTo>
                      <a:pt x="206" y="25"/>
                    </a:moveTo>
                    <a:lnTo>
                      <a:pt x="354" y="0"/>
                    </a:lnTo>
                    <a:lnTo>
                      <a:pt x="0" y="0"/>
                    </a:lnTo>
                    <a:lnTo>
                      <a:pt x="0" y="25"/>
                    </a:lnTo>
                    <a:lnTo>
                      <a:pt x="206" y="2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58" name="Rectangle 2125"/>
              <p:cNvSpPr>
                <a:spLocks noChangeArrowheads="1"/>
              </p:cNvSpPr>
              <p:nvPr/>
            </p:nvSpPr>
            <p:spPr bwMode="auto">
              <a:xfrm>
                <a:off x="5035" y="3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859" name="Rectangle 2126"/>
              <p:cNvSpPr>
                <a:spLocks noChangeArrowheads="1"/>
              </p:cNvSpPr>
              <p:nvPr/>
            </p:nvSpPr>
            <p:spPr bwMode="auto">
              <a:xfrm>
                <a:off x="5120" y="3279"/>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grpSp>
        <p:nvGrpSpPr>
          <p:cNvPr id="10" name="Group 2219"/>
          <p:cNvGrpSpPr>
            <a:grpSpLocks/>
          </p:cNvGrpSpPr>
          <p:nvPr/>
        </p:nvGrpSpPr>
        <p:grpSpPr bwMode="auto">
          <a:xfrm>
            <a:off x="7475547" y="5343525"/>
            <a:ext cx="400050" cy="971550"/>
            <a:chOff x="4709" y="3366"/>
            <a:chExt cx="252" cy="612"/>
          </a:xfrm>
        </p:grpSpPr>
        <p:sp>
          <p:nvSpPr>
            <p:cNvPr id="50841" name="Freeform 1707"/>
            <p:cNvSpPr>
              <a:spLocks/>
            </p:cNvSpPr>
            <p:nvPr/>
          </p:nvSpPr>
          <p:spPr bwMode="auto">
            <a:xfrm>
              <a:off x="4748" y="3500"/>
              <a:ext cx="50" cy="329"/>
            </a:xfrm>
            <a:custGeom>
              <a:avLst/>
              <a:gdLst>
                <a:gd name="T0" fmla="*/ 50 w 50"/>
                <a:gd name="T1" fmla="*/ 0 h 329"/>
                <a:gd name="T2" fmla="*/ 0 w 50"/>
                <a:gd name="T3" fmla="*/ 0 h 329"/>
                <a:gd name="T4" fmla="*/ 50 w 50"/>
                <a:gd name="T5" fmla="*/ 329 h 329"/>
                <a:gd name="T6" fmla="*/ 50 w 50"/>
                <a:gd name="T7" fmla="*/ 0 h 329"/>
                <a:gd name="T8" fmla="*/ 0 60000 65536"/>
                <a:gd name="T9" fmla="*/ 0 60000 65536"/>
                <a:gd name="T10" fmla="*/ 0 60000 65536"/>
                <a:gd name="T11" fmla="*/ 0 60000 65536"/>
                <a:gd name="T12" fmla="*/ 0 w 50"/>
                <a:gd name="T13" fmla="*/ 0 h 329"/>
                <a:gd name="T14" fmla="*/ 50 w 50"/>
                <a:gd name="T15" fmla="*/ 329 h 329"/>
              </a:gdLst>
              <a:ahLst/>
              <a:cxnLst>
                <a:cxn ang="T8">
                  <a:pos x="T0" y="T1"/>
                </a:cxn>
                <a:cxn ang="T9">
                  <a:pos x="T2" y="T3"/>
                </a:cxn>
                <a:cxn ang="T10">
                  <a:pos x="T4" y="T5"/>
                </a:cxn>
                <a:cxn ang="T11">
                  <a:pos x="T6" y="T7"/>
                </a:cxn>
              </a:cxnLst>
              <a:rect l="T12" t="T13" r="T14" b="T15"/>
              <a:pathLst>
                <a:path w="50" h="329">
                  <a:moveTo>
                    <a:pt x="50" y="0"/>
                  </a:moveTo>
                  <a:lnTo>
                    <a:pt x="0" y="0"/>
                  </a:lnTo>
                  <a:lnTo>
                    <a:pt x="50" y="329"/>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42" name="Freeform 1708"/>
            <p:cNvSpPr>
              <a:spLocks/>
            </p:cNvSpPr>
            <p:nvPr/>
          </p:nvSpPr>
          <p:spPr bwMode="auto">
            <a:xfrm>
              <a:off x="4748" y="3500"/>
              <a:ext cx="50" cy="329"/>
            </a:xfrm>
            <a:custGeom>
              <a:avLst/>
              <a:gdLst>
                <a:gd name="T0" fmla="*/ 0 w 50"/>
                <a:gd name="T1" fmla="*/ 0 h 329"/>
                <a:gd name="T2" fmla="*/ 50 w 50"/>
                <a:gd name="T3" fmla="*/ 329 h 329"/>
                <a:gd name="T4" fmla="*/ 0 w 50"/>
                <a:gd name="T5" fmla="*/ 329 h 329"/>
                <a:gd name="T6" fmla="*/ 0 w 50"/>
                <a:gd name="T7" fmla="*/ 0 h 329"/>
                <a:gd name="T8" fmla="*/ 0 60000 65536"/>
                <a:gd name="T9" fmla="*/ 0 60000 65536"/>
                <a:gd name="T10" fmla="*/ 0 60000 65536"/>
                <a:gd name="T11" fmla="*/ 0 60000 65536"/>
                <a:gd name="T12" fmla="*/ 0 w 50"/>
                <a:gd name="T13" fmla="*/ 0 h 329"/>
                <a:gd name="T14" fmla="*/ 50 w 50"/>
                <a:gd name="T15" fmla="*/ 329 h 329"/>
              </a:gdLst>
              <a:ahLst/>
              <a:cxnLst>
                <a:cxn ang="T8">
                  <a:pos x="T0" y="T1"/>
                </a:cxn>
                <a:cxn ang="T9">
                  <a:pos x="T2" y="T3"/>
                </a:cxn>
                <a:cxn ang="T10">
                  <a:pos x="T4" y="T5"/>
                </a:cxn>
                <a:cxn ang="T11">
                  <a:pos x="T6" y="T7"/>
                </a:cxn>
              </a:cxnLst>
              <a:rect l="T12" t="T13" r="T14" b="T15"/>
              <a:pathLst>
                <a:path w="50" h="329">
                  <a:moveTo>
                    <a:pt x="0" y="0"/>
                  </a:moveTo>
                  <a:lnTo>
                    <a:pt x="50" y="329"/>
                  </a:lnTo>
                  <a:lnTo>
                    <a:pt x="0" y="3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43" name="Rectangle 1709"/>
            <p:cNvSpPr>
              <a:spLocks noChangeArrowheads="1"/>
            </p:cNvSpPr>
            <p:nvPr/>
          </p:nvSpPr>
          <p:spPr bwMode="auto">
            <a:xfrm>
              <a:off x="4748" y="3500"/>
              <a:ext cx="50" cy="329"/>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844" name="Freeform 1710"/>
            <p:cNvSpPr>
              <a:spLocks/>
            </p:cNvSpPr>
            <p:nvPr/>
          </p:nvSpPr>
          <p:spPr bwMode="auto">
            <a:xfrm>
              <a:off x="4709" y="3366"/>
              <a:ext cx="64" cy="173"/>
            </a:xfrm>
            <a:custGeom>
              <a:avLst/>
              <a:gdLst>
                <a:gd name="T0" fmla="*/ 64 w 64"/>
                <a:gd name="T1" fmla="*/ 134 h 173"/>
                <a:gd name="T2" fmla="*/ 0 w 64"/>
                <a:gd name="T3" fmla="*/ 173 h 173"/>
                <a:gd name="T4" fmla="*/ 64 w 64"/>
                <a:gd name="T5" fmla="*/ 0 h 173"/>
                <a:gd name="T6" fmla="*/ 64 w 64"/>
                <a:gd name="T7" fmla="*/ 134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134"/>
                  </a:moveTo>
                  <a:lnTo>
                    <a:pt x="0" y="173"/>
                  </a:lnTo>
                  <a:lnTo>
                    <a:pt x="64" y="0"/>
                  </a:lnTo>
                  <a:lnTo>
                    <a:pt x="64"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45" name="Freeform 1711"/>
            <p:cNvSpPr>
              <a:spLocks/>
            </p:cNvSpPr>
            <p:nvPr/>
          </p:nvSpPr>
          <p:spPr bwMode="auto">
            <a:xfrm>
              <a:off x="4709" y="3366"/>
              <a:ext cx="64" cy="173"/>
            </a:xfrm>
            <a:custGeom>
              <a:avLst/>
              <a:gdLst>
                <a:gd name="T0" fmla="*/ 64 w 64"/>
                <a:gd name="T1" fmla="*/ 134 h 173"/>
                <a:gd name="T2" fmla="*/ 0 w 64"/>
                <a:gd name="T3" fmla="*/ 173 h 173"/>
                <a:gd name="T4" fmla="*/ 64 w 64"/>
                <a:gd name="T5" fmla="*/ 0 h 173"/>
                <a:gd name="T6" fmla="*/ 64 w 64"/>
                <a:gd name="T7" fmla="*/ 134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134"/>
                  </a:moveTo>
                  <a:lnTo>
                    <a:pt x="0" y="173"/>
                  </a:lnTo>
                  <a:lnTo>
                    <a:pt x="64" y="0"/>
                  </a:lnTo>
                  <a:lnTo>
                    <a:pt x="64" y="134"/>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46" name="Freeform 1712"/>
            <p:cNvSpPr>
              <a:spLocks/>
            </p:cNvSpPr>
            <p:nvPr/>
          </p:nvSpPr>
          <p:spPr bwMode="auto">
            <a:xfrm>
              <a:off x="4773" y="3366"/>
              <a:ext cx="65" cy="173"/>
            </a:xfrm>
            <a:custGeom>
              <a:avLst/>
              <a:gdLst>
                <a:gd name="T0" fmla="*/ 0 w 65"/>
                <a:gd name="T1" fmla="*/ 134 h 173"/>
                <a:gd name="T2" fmla="*/ 65 w 65"/>
                <a:gd name="T3" fmla="*/ 173 h 173"/>
                <a:gd name="T4" fmla="*/ 0 w 65"/>
                <a:gd name="T5" fmla="*/ 0 h 173"/>
                <a:gd name="T6" fmla="*/ 0 w 65"/>
                <a:gd name="T7" fmla="*/ 134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134"/>
                  </a:moveTo>
                  <a:lnTo>
                    <a:pt x="65" y="173"/>
                  </a:lnTo>
                  <a:lnTo>
                    <a:pt x="0" y="0"/>
                  </a:lnTo>
                  <a:lnTo>
                    <a:pt x="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47" name="Freeform 1713"/>
            <p:cNvSpPr>
              <a:spLocks/>
            </p:cNvSpPr>
            <p:nvPr/>
          </p:nvSpPr>
          <p:spPr bwMode="auto">
            <a:xfrm>
              <a:off x="4773" y="3366"/>
              <a:ext cx="65" cy="173"/>
            </a:xfrm>
            <a:custGeom>
              <a:avLst/>
              <a:gdLst>
                <a:gd name="T0" fmla="*/ 0 w 65"/>
                <a:gd name="T1" fmla="*/ 134 h 173"/>
                <a:gd name="T2" fmla="*/ 65 w 65"/>
                <a:gd name="T3" fmla="*/ 173 h 173"/>
                <a:gd name="T4" fmla="*/ 0 w 65"/>
                <a:gd name="T5" fmla="*/ 0 h 173"/>
                <a:gd name="T6" fmla="*/ 0 w 65"/>
                <a:gd name="T7" fmla="*/ 134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134"/>
                  </a:moveTo>
                  <a:lnTo>
                    <a:pt x="65" y="173"/>
                  </a:lnTo>
                  <a:lnTo>
                    <a:pt x="0" y="0"/>
                  </a:lnTo>
                  <a:lnTo>
                    <a:pt x="0" y="134"/>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48" name="Rectangle 2127"/>
            <p:cNvSpPr>
              <a:spLocks noChangeArrowheads="1"/>
            </p:cNvSpPr>
            <p:nvPr/>
          </p:nvSpPr>
          <p:spPr bwMode="auto">
            <a:xfrm>
              <a:off x="4961" y="378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849" name="Rectangle 2128"/>
            <p:cNvSpPr>
              <a:spLocks noChangeArrowheads="1"/>
            </p:cNvSpPr>
            <p:nvPr/>
          </p:nvSpPr>
          <p:spPr bwMode="auto">
            <a:xfrm>
              <a:off x="4870" y="373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1" name="Group 2221"/>
          <p:cNvGrpSpPr>
            <a:grpSpLocks/>
          </p:cNvGrpSpPr>
          <p:nvPr/>
        </p:nvGrpSpPr>
        <p:grpSpPr bwMode="auto">
          <a:xfrm>
            <a:off x="1589090" y="5367338"/>
            <a:ext cx="355600" cy="947737"/>
            <a:chOff x="1001" y="3381"/>
            <a:chExt cx="224" cy="597"/>
          </a:xfrm>
        </p:grpSpPr>
        <p:sp>
          <p:nvSpPr>
            <p:cNvPr id="50832" name="Freeform 1600"/>
            <p:cNvSpPr>
              <a:spLocks/>
            </p:cNvSpPr>
            <p:nvPr/>
          </p:nvSpPr>
          <p:spPr bwMode="auto">
            <a:xfrm>
              <a:off x="1041" y="3381"/>
              <a:ext cx="49" cy="221"/>
            </a:xfrm>
            <a:custGeom>
              <a:avLst/>
              <a:gdLst>
                <a:gd name="T0" fmla="*/ 49 w 49"/>
                <a:gd name="T1" fmla="*/ 221 h 221"/>
                <a:gd name="T2" fmla="*/ 0 w 49"/>
                <a:gd name="T3" fmla="*/ 221 h 221"/>
                <a:gd name="T4" fmla="*/ 49 w 49"/>
                <a:gd name="T5" fmla="*/ 0 h 221"/>
                <a:gd name="T6" fmla="*/ 49 w 49"/>
                <a:gd name="T7" fmla="*/ 221 h 221"/>
                <a:gd name="T8" fmla="*/ 0 60000 65536"/>
                <a:gd name="T9" fmla="*/ 0 60000 65536"/>
                <a:gd name="T10" fmla="*/ 0 60000 65536"/>
                <a:gd name="T11" fmla="*/ 0 60000 65536"/>
                <a:gd name="T12" fmla="*/ 0 w 49"/>
                <a:gd name="T13" fmla="*/ 0 h 221"/>
                <a:gd name="T14" fmla="*/ 49 w 49"/>
                <a:gd name="T15" fmla="*/ 221 h 221"/>
              </a:gdLst>
              <a:ahLst/>
              <a:cxnLst>
                <a:cxn ang="T8">
                  <a:pos x="T0" y="T1"/>
                </a:cxn>
                <a:cxn ang="T9">
                  <a:pos x="T2" y="T3"/>
                </a:cxn>
                <a:cxn ang="T10">
                  <a:pos x="T4" y="T5"/>
                </a:cxn>
                <a:cxn ang="T11">
                  <a:pos x="T6" y="T7"/>
                </a:cxn>
              </a:cxnLst>
              <a:rect l="T12" t="T13" r="T14" b="T15"/>
              <a:pathLst>
                <a:path w="49" h="221">
                  <a:moveTo>
                    <a:pt x="49" y="221"/>
                  </a:moveTo>
                  <a:lnTo>
                    <a:pt x="0" y="221"/>
                  </a:lnTo>
                  <a:lnTo>
                    <a:pt x="49" y="0"/>
                  </a:lnTo>
                  <a:lnTo>
                    <a:pt x="49" y="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33" name="Freeform 1601"/>
            <p:cNvSpPr>
              <a:spLocks/>
            </p:cNvSpPr>
            <p:nvPr/>
          </p:nvSpPr>
          <p:spPr bwMode="auto">
            <a:xfrm>
              <a:off x="1041" y="3381"/>
              <a:ext cx="49" cy="221"/>
            </a:xfrm>
            <a:custGeom>
              <a:avLst/>
              <a:gdLst>
                <a:gd name="T0" fmla="*/ 0 w 49"/>
                <a:gd name="T1" fmla="*/ 221 h 221"/>
                <a:gd name="T2" fmla="*/ 49 w 49"/>
                <a:gd name="T3" fmla="*/ 0 h 221"/>
                <a:gd name="T4" fmla="*/ 0 w 49"/>
                <a:gd name="T5" fmla="*/ 0 h 221"/>
                <a:gd name="T6" fmla="*/ 0 w 49"/>
                <a:gd name="T7" fmla="*/ 221 h 221"/>
                <a:gd name="T8" fmla="*/ 0 60000 65536"/>
                <a:gd name="T9" fmla="*/ 0 60000 65536"/>
                <a:gd name="T10" fmla="*/ 0 60000 65536"/>
                <a:gd name="T11" fmla="*/ 0 60000 65536"/>
                <a:gd name="T12" fmla="*/ 0 w 49"/>
                <a:gd name="T13" fmla="*/ 0 h 221"/>
                <a:gd name="T14" fmla="*/ 49 w 49"/>
                <a:gd name="T15" fmla="*/ 221 h 221"/>
              </a:gdLst>
              <a:ahLst/>
              <a:cxnLst>
                <a:cxn ang="T8">
                  <a:pos x="T0" y="T1"/>
                </a:cxn>
                <a:cxn ang="T9">
                  <a:pos x="T2" y="T3"/>
                </a:cxn>
                <a:cxn ang="T10">
                  <a:pos x="T4" y="T5"/>
                </a:cxn>
                <a:cxn ang="T11">
                  <a:pos x="T6" y="T7"/>
                </a:cxn>
              </a:cxnLst>
              <a:rect l="T12" t="T13" r="T14" b="T15"/>
              <a:pathLst>
                <a:path w="49" h="221">
                  <a:moveTo>
                    <a:pt x="0" y="221"/>
                  </a:moveTo>
                  <a:lnTo>
                    <a:pt x="49" y="0"/>
                  </a:lnTo>
                  <a:lnTo>
                    <a:pt x="0" y="0"/>
                  </a:lnTo>
                  <a:lnTo>
                    <a:pt x="0" y="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34" name="Rectangle 1602"/>
            <p:cNvSpPr>
              <a:spLocks noChangeArrowheads="1"/>
            </p:cNvSpPr>
            <p:nvPr/>
          </p:nvSpPr>
          <p:spPr bwMode="auto">
            <a:xfrm>
              <a:off x="1041" y="3381"/>
              <a:ext cx="49" cy="221"/>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835" name="Freeform 1603"/>
            <p:cNvSpPr>
              <a:spLocks/>
            </p:cNvSpPr>
            <p:nvPr/>
          </p:nvSpPr>
          <p:spPr bwMode="auto">
            <a:xfrm>
              <a:off x="1001" y="3563"/>
              <a:ext cx="64" cy="172"/>
            </a:xfrm>
            <a:custGeom>
              <a:avLst/>
              <a:gdLst>
                <a:gd name="T0" fmla="*/ 64 w 64"/>
                <a:gd name="T1" fmla="*/ 39 h 172"/>
                <a:gd name="T2" fmla="*/ 0 w 64"/>
                <a:gd name="T3" fmla="*/ 0 h 172"/>
                <a:gd name="T4" fmla="*/ 64 w 64"/>
                <a:gd name="T5" fmla="*/ 172 h 172"/>
                <a:gd name="T6" fmla="*/ 64 w 64"/>
                <a:gd name="T7" fmla="*/ 39 h 172"/>
                <a:gd name="T8" fmla="*/ 0 60000 65536"/>
                <a:gd name="T9" fmla="*/ 0 60000 65536"/>
                <a:gd name="T10" fmla="*/ 0 60000 65536"/>
                <a:gd name="T11" fmla="*/ 0 60000 65536"/>
                <a:gd name="T12" fmla="*/ 0 w 64"/>
                <a:gd name="T13" fmla="*/ 0 h 172"/>
                <a:gd name="T14" fmla="*/ 64 w 64"/>
                <a:gd name="T15" fmla="*/ 172 h 172"/>
              </a:gdLst>
              <a:ahLst/>
              <a:cxnLst>
                <a:cxn ang="T8">
                  <a:pos x="T0" y="T1"/>
                </a:cxn>
                <a:cxn ang="T9">
                  <a:pos x="T2" y="T3"/>
                </a:cxn>
                <a:cxn ang="T10">
                  <a:pos x="T4" y="T5"/>
                </a:cxn>
                <a:cxn ang="T11">
                  <a:pos x="T6" y="T7"/>
                </a:cxn>
              </a:cxnLst>
              <a:rect l="T12" t="T13" r="T14" b="T15"/>
              <a:pathLst>
                <a:path w="64" h="172">
                  <a:moveTo>
                    <a:pt x="64" y="39"/>
                  </a:moveTo>
                  <a:lnTo>
                    <a:pt x="0" y="0"/>
                  </a:lnTo>
                  <a:lnTo>
                    <a:pt x="64" y="172"/>
                  </a:lnTo>
                  <a:lnTo>
                    <a:pt x="6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36" name="Freeform 1604"/>
            <p:cNvSpPr>
              <a:spLocks/>
            </p:cNvSpPr>
            <p:nvPr/>
          </p:nvSpPr>
          <p:spPr bwMode="auto">
            <a:xfrm>
              <a:off x="1001" y="3563"/>
              <a:ext cx="64" cy="172"/>
            </a:xfrm>
            <a:custGeom>
              <a:avLst/>
              <a:gdLst>
                <a:gd name="T0" fmla="*/ 64 w 64"/>
                <a:gd name="T1" fmla="*/ 39 h 172"/>
                <a:gd name="T2" fmla="*/ 0 w 64"/>
                <a:gd name="T3" fmla="*/ 0 h 172"/>
                <a:gd name="T4" fmla="*/ 64 w 64"/>
                <a:gd name="T5" fmla="*/ 172 h 172"/>
                <a:gd name="T6" fmla="*/ 64 w 64"/>
                <a:gd name="T7" fmla="*/ 39 h 172"/>
                <a:gd name="T8" fmla="*/ 0 60000 65536"/>
                <a:gd name="T9" fmla="*/ 0 60000 65536"/>
                <a:gd name="T10" fmla="*/ 0 60000 65536"/>
                <a:gd name="T11" fmla="*/ 0 60000 65536"/>
                <a:gd name="T12" fmla="*/ 0 w 64"/>
                <a:gd name="T13" fmla="*/ 0 h 172"/>
                <a:gd name="T14" fmla="*/ 64 w 64"/>
                <a:gd name="T15" fmla="*/ 172 h 172"/>
              </a:gdLst>
              <a:ahLst/>
              <a:cxnLst>
                <a:cxn ang="T8">
                  <a:pos x="T0" y="T1"/>
                </a:cxn>
                <a:cxn ang="T9">
                  <a:pos x="T2" y="T3"/>
                </a:cxn>
                <a:cxn ang="T10">
                  <a:pos x="T4" y="T5"/>
                </a:cxn>
                <a:cxn ang="T11">
                  <a:pos x="T6" y="T7"/>
                </a:cxn>
              </a:cxnLst>
              <a:rect l="T12" t="T13" r="T14" b="T15"/>
              <a:pathLst>
                <a:path w="64" h="172">
                  <a:moveTo>
                    <a:pt x="64" y="39"/>
                  </a:moveTo>
                  <a:lnTo>
                    <a:pt x="0" y="0"/>
                  </a:lnTo>
                  <a:lnTo>
                    <a:pt x="64" y="172"/>
                  </a:lnTo>
                  <a:lnTo>
                    <a:pt x="64" y="39"/>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37" name="Freeform 1605"/>
            <p:cNvSpPr>
              <a:spLocks/>
            </p:cNvSpPr>
            <p:nvPr/>
          </p:nvSpPr>
          <p:spPr bwMode="auto">
            <a:xfrm>
              <a:off x="1065" y="3563"/>
              <a:ext cx="65" cy="172"/>
            </a:xfrm>
            <a:custGeom>
              <a:avLst/>
              <a:gdLst>
                <a:gd name="T0" fmla="*/ 0 w 65"/>
                <a:gd name="T1" fmla="*/ 39 h 172"/>
                <a:gd name="T2" fmla="*/ 65 w 65"/>
                <a:gd name="T3" fmla="*/ 0 h 172"/>
                <a:gd name="T4" fmla="*/ 0 w 65"/>
                <a:gd name="T5" fmla="*/ 172 h 172"/>
                <a:gd name="T6" fmla="*/ 0 w 65"/>
                <a:gd name="T7" fmla="*/ 39 h 172"/>
                <a:gd name="T8" fmla="*/ 0 60000 65536"/>
                <a:gd name="T9" fmla="*/ 0 60000 65536"/>
                <a:gd name="T10" fmla="*/ 0 60000 65536"/>
                <a:gd name="T11" fmla="*/ 0 60000 65536"/>
                <a:gd name="T12" fmla="*/ 0 w 65"/>
                <a:gd name="T13" fmla="*/ 0 h 172"/>
                <a:gd name="T14" fmla="*/ 65 w 65"/>
                <a:gd name="T15" fmla="*/ 172 h 172"/>
              </a:gdLst>
              <a:ahLst/>
              <a:cxnLst>
                <a:cxn ang="T8">
                  <a:pos x="T0" y="T1"/>
                </a:cxn>
                <a:cxn ang="T9">
                  <a:pos x="T2" y="T3"/>
                </a:cxn>
                <a:cxn ang="T10">
                  <a:pos x="T4" y="T5"/>
                </a:cxn>
                <a:cxn ang="T11">
                  <a:pos x="T6" y="T7"/>
                </a:cxn>
              </a:cxnLst>
              <a:rect l="T12" t="T13" r="T14" b="T15"/>
              <a:pathLst>
                <a:path w="65" h="172">
                  <a:moveTo>
                    <a:pt x="0" y="39"/>
                  </a:moveTo>
                  <a:lnTo>
                    <a:pt x="65" y="0"/>
                  </a:lnTo>
                  <a:lnTo>
                    <a:pt x="0" y="172"/>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38" name="Freeform 1606"/>
            <p:cNvSpPr>
              <a:spLocks/>
            </p:cNvSpPr>
            <p:nvPr/>
          </p:nvSpPr>
          <p:spPr bwMode="auto">
            <a:xfrm>
              <a:off x="1065" y="3563"/>
              <a:ext cx="65" cy="172"/>
            </a:xfrm>
            <a:custGeom>
              <a:avLst/>
              <a:gdLst>
                <a:gd name="T0" fmla="*/ 0 w 65"/>
                <a:gd name="T1" fmla="*/ 39 h 172"/>
                <a:gd name="T2" fmla="*/ 65 w 65"/>
                <a:gd name="T3" fmla="*/ 0 h 172"/>
                <a:gd name="T4" fmla="*/ 0 w 65"/>
                <a:gd name="T5" fmla="*/ 172 h 172"/>
                <a:gd name="T6" fmla="*/ 0 w 65"/>
                <a:gd name="T7" fmla="*/ 39 h 172"/>
                <a:gd name="T8" fmla="*/ 0 60000 65536"/>
                <a:gd name="T9" fmla="*/ 0 60000 65536"/>
                <a:gd name="T10" fmla="*/ 0 60000 65536"/>
                <a:gd name="T11" fmla="*/ 0 60000 65536"/>
                <a:gd name="T12" fmla="*/ 0 w 65"/>
                <a:gd name="T13" fmla="*/ 0 h 172"/>
                <a:gd name="T14" fmla="*/ 65 w 65"/>
                <a:gd name="T15" fmla="*/ 172 h 172"/>
              </a:gdLst>
              <a:ahLst/>
              <a:cxnLst>
                <a:cxn ang="T8">
                  <a:pos x="T0" y="T1"/>
                </a:cxn>
                <a:cxn ang="T9">
                  <a:pos x="T2" y="T3"/>
                </a:cxn>
                <a:cxn ang="T10">
                  <a:pos x="T4" y="T5"/>
                </a:cxn>
                <a:cxn ang="T11">
                  <a:pos x="T6" y="T7"/>
                </a:cxn>
              </a:cxnLst>
              <a:rect l="T12" t="T13" r="T14" b="T15"/>
              <a:pathLst>
                <a:path w="65" h="172">
                  <a:moveTo>
                    <a:pt x="0" y="39"/>
                  </a:moveTo>
                  <a:lnTo>
                    <a:pt x="65" y="0"/>
                  </a:lnTo>
                  <a:lnTo>
                    <a:pt x="0" y="172"/>
                  </a:lnTo>
                  <a:lnTo>
                    <a:pt x="0" y="39"/>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39" name="Rectangle 2129"/>
            <p:cNvSpPr>
              <a:spLocks noChangeArrowheads="1"/>
            </p:cNvSpPr>
            <p:nvPr/>
          </p:nvSpPr>
          <p:spPr bwMode="auto">
            <a:xfrm>
              <a:off x="1134" y="373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840" name="Rectangle 2130"/>
            <p:cNvSpPr>
              <a:spLocks noChangeArrowheads="1"/>
            </p:cNvSpPr>
            <p:nvPr/>
          </p:nvSpPr>
          <p:spPr bwMode="auto">
            <a:xfrm>
              <a:off x="1225" y="378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2" name="Group 2222"/>
          <p:cNvGrpSpPr>
            <a:grpSpLocks/>
          </p:cNvGrpSpPr>
          <p:nvPr/>
        </p:nvGrpSpPr>
        <p:grpSpPr bwMode="auto">
          <a:xfrm>
            <a:off x="1162050" y="5116513"/>
            <a:ext cx="825500" cy="385762"/>
            <a:chOff x="732" y="3223"/>
            <a:chExt cx="520" cy="243"/>
          </a:xfrm>
        </p:grpSpPr>
        <p:sp>
          <p:nvSpPr>
            <p:cNvPr id="50825" name="Freeform 1697"/>
            <p:cNvSpPr>
              <a:spLocks/>
            </p:cNvSpPr>
            <p:nvPr/>
          </p:nvSpPr>
          <p:spPr bwMode="auto">
            <a:xfrm>
              <a:off x="898" y="3281"/>
              <a:ext cx="354" cy="25"/>
            </a:xfrm>
            <a:custGeom>
              <a:avLst/>
              <a:gdLst>
                <a:gd name="T0" fmla="*/ 149 w 354"/>
                <a:gd name="T1" fmla="*/ 25 h 25"/>
                <a:gd name="T2" fmla="*/ 0 w 354"/>
                <a:gd name="T3" fmla="*/ 0 h 25"/>
                <a:gd name="T4" fmla="*/ 354 w 354"/>
                <a:gd name="T5" fmla="*/ 25 h 25"/>
                <a:gd name="T6" fmla="*/ 149 w 354"/>
                <a:gd name="T7" fmla="*/ 25 h 25"/>
                <a:gd name="T8" fmla="*/ 0 60000 65536"/>
                <a:gd name="T9" fmla="*/ 0 60000 65536"/>
                <a:gd name="T10" fmla="*/ 0 60000 65536"/>
                <a:gd name="T11" fmla="*/ 0 60000 65536"/>
                <a:gd name="T12" fmla="*/ 0 w 354"/>
                <a:gd name="T13" fmla="*/ 0 h 25"/>
                <a:gd name="T14" fmla="*/ 354 w 354"/>
                <a:gd name="T15" fmla="*/ 25 h 25"/>
              </a:gdLst>
              <a:ahLst/>
              <a:cxnLst>
                <a:cxn ang="T8">
                  <a:pos x="T0" y="T1"/>
                </a:cxn>
                <a:cxn ang="T9">
                  <a:pos x="T2" y="T3"/>
                </a:cxn>
                <a:cxn ang="T10">
                  <a:pos x="T4" y="T5"/>
                </a:cxn>
                <a:cxn ang="T11">
                  <a:pos x="T6" y="T7"/>
                </a:cxn>
              </a:cxnLst>
              <a:rect l="T12" t="T13" r="T14" b="T15"/>
              <a:pathLst>
                <a:path w="354" h="25">
                  <a:moveTo>
                    <a:pt x="149" y="25"/>
                  </a:moveTo>
                  <a:lnTo>
                    <a:pt x="0" y="0"/>
                  </a:lnTo>
                  <a:lnTo>
                    <a:pt x="354" y="25"/>
                  </a:lnTo>
                  <a:lnTo>
                    <a:pt x="14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6" name="Freeform 1698"/>
            <p:cNvSpPr>
              <a:spLocks/>
            </p:cNvSpPr>
            <p:nvPr/>
          </p:nvSpPr>
          <p:spPr bwMode="auto">
            <a:xfrm>
              <a:off x="898" y="3281"/>
              <a:ext cx="354" cy="25"/>
            </a:xfrm>
            <a:custGeom>
              <a:avLst/>
              <a:gdLst>
                <a:gd name="T0" fmla="*/ 0 w 354"/>
                <a:gd name="T1" fmla="*/ 0 h 25"/>
                <a:gd name="T2" fmla="*/ 354 w 354"/>
                <a:gd name="T3" fmla="*/ 25 h 25"/>
                <a:gd name="T4" fmla="*/ 354 w 354"/>
                <a:gd name="T5" fmla="*/ 0 h 25"/>
                <a:gd name="T6" fmla="*/ 0 w 354"/>
                <a:gd name="T7" fmla="*/ 0 h 25"/>
                <a:gd name="T8" fmla="*/ 0 60000 65536"/>
                <a:gd name="T9" fmla="*/ 0 60000 65536"/>
                <a:gd name="T10" fmla="*/ 0 60000 65536"/>
                <a:gd name="T11" fmla="*/ 0 60000 65536"/>
                <a:gd name="T12" fmla="*/ 0 w 354"/>
                <a:gd name="T13" fmla="*/ 0 h 25"/>
                <a:gd name="T14" fmla="*/ 354 w 354"/>
                <a:gd name="T15" fmla="*/ 25 h 25"/>
              </a:gdLst>
              <a:ahLst/>
              <a:cxnLst>
                <a:cxn ang="T8">
                  <a:pos x="T0" y="T1"/>
                </a:cxn>
                <a:cxn ang="T9">
                  <a:pos x="T2" y="T3"/>
                </a:cxn>
                <a:cxn ang="T10">
                  <a:pos x="T4" y="T5"/>
                </a:cxn>
                <a:cxn ang="T11">
                  <a:pos x="T6" y="T7"/>
                </a:cxn>
              </a:cxnLst>
              <a:rect l="T12" t="T13" r="T14" b="T15"/>
              <a:pathLst>
                <a:path w="354" h="25">
                  <a:moveTo>
                    <a:pt x="0" y="0"/>
                  </a:moveTo>
                  <a:lnTo>
                    <a:pt x="354" y="25"/>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7" name="Freeform 1699"/>
            <p:cNvSpPr>
              <a:spLocks/>
            </p:cNvSpPr>
            <p:nvPr/>
          </p:nvSpPr>
          <p:spPr bwMode="auto">
            <a:xfrm>
              <a:off x="898" y="3281"/>
              <a:ext cx="354" cy="25"/>
            </a:xfrm>
            <a:custGeom>
              <a:avLst/>
              <a:gdLst>
                <a:gd name="T0" fmla="*/ 149 w 354"/>
                <a:gd name="T1" fmla="*/ 25 h 25"/>
                <a:gd name="T2" fmla="*/ 0 w 354"/>
                <a:gd name="T3" fmla="*/ 0 h 25"/>
                <a:gd name="T4" fmla="*/ 354 w 354"/>
                <a:gd name="T5" fmla="*/ 0 h 25"/>
                <a:gd name="T6" fmla="*/ 354 w 354"/>
                <a:gd name="T7" fmla="*/ 25 h 25"/>
                <a:gd name="T8" fmla="*/ 149 w 354"/>
                <a:gd name="T9" fmla="*/ 25 h 25"/>
                <a:gd name="T10" fmla="*/ 0 60000 65536"/>
                <a:gd name="T11" fmla="*/ 0 60000 65536"/>
                <a:gd name="T12" fmla="*/ 0 60000 65536"/>
                <a:gd name="T13" fmla="*/ 0 60000 65536"/>
                <a:gd name="T14" fmla="*/ 0 60000 65536"/>
                <a:gd name="T15" fmla="*/ 0 w 354"/>
                <a:gd name="T16" fmla="*/ 0 h 25"/>
                <a:gd name="T17" fmla="*/ 354 w 354"/>
                <a:gd name="T18" fmla="*/ 25 h 25"/>
              </a:gdLst>
              <a:ahLst/>
              <a:cxnLst>
                <a:cxn ang="T10">
                  <a:pos x="T0" y="T1"/>
                </a:cxn>
                <a:cxn ang="T11">
                  <a:pos x="T2" y="T3"/>
                </a:cxn>
                <a:cxn ang="T12">
                  <a:pos x="T4" y="T5"/>
                </a:cxn>
                <a:cxn ang="T13">
                  <a:pos x="T6" y="T7"/>
                </a:cxn>
                <a:cxn ang="T14">
                  <a:pos x="T8" y="T9"/>
                </a:cxn>
              </a:cxnLst>
              <a:rect l="T15" t="T16" r="T17" b="T18"/>
              <a:pathLst>
                <a:path w="354" h="25">
                  <a:moveTo>
                    <a:pt x="149" y="25"/>
                  </a:moveTo>
                  <a:lnTo>
                    <a:pt x="0" y="0"/>
                  </a:lnTo>
                  <a:lnTo>
                    <a:pt x="354" y="0"/>
                  </a:lnTo>
                  <a:lnTo>
                    <a:pt x="354" y="25"/>
                  </a:lnTo>
                  <a:lnTo>
                    <a:pt x="149" y="2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28" name="Freeform 1700"/>
            <p:cNvSpPr>
              <a:spLocks/>
            </p:cNvSpPr>
            <p:nvPr/>
          </p:nvSpPr>
          <p:spPr bwMode="auto">
            <a:xfrm>
              <a:off x="898" y="3281"/>
              <a:ext cx="173" cy="65"/>
            </a:xfrm>
            <a:custGeom>
              <a:avLst/>
              <a:gdLst>
                <a:gd name="T0" fmla="*/ 173 w 173"/>
                <a:gd name="T1" fmla="*/ 65 h 65"/>
                <a:gd name="T2" fmla="*/ 0 w 173"/>
                <a:gd name="T3" fmla="*/ 0 h 65"/>
                <a:gd name="T4" fmla="*/ 149 w 173"/>
                <a:gd name="T5" fmla="*/ 25 h 65"/>
                <a:gd name="T6" fmla="*/ 173 w 173"/>
                <a:gd name="T7" fmla="*/ 65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173" y="65"/>
                  </a:moveTo>
                  <a:lnTo>
                    <a:pt x="0" y="0"/>
                  </a:lnTo>
                  <a:lnTo>
                    <a:pt x="149" y="25"/>
                  </a:lnTo>
                  <a:lnTo>
                    <a:pt x="173"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9" name="Freeform 1701"/>
            <p:cNvSpPr>
              <a:spLocks/>
            </p:cNvSpPr>
            <p:nvPr/>
          </p:nvSpPr>
          <p:spPr bwMode="auto">
            <a:xfrm>
              <a:off x="898" y="3281"/>
              <a:ext cx="173" cy="65"/>
            </a:xfrm>
            <a:custGeom>
              <a:avLst/>
              <a:gdLst>
                <a:gd name="T0" fmla="*/ 173 w 173"/>
                <a:gd name="T1" fmla="*/ 65 h 65"/>
                <a:gd name="T2" fmla="*/ 0 w 173"/>
                <a:gd name="T3" fmla="*/ 0 h 65"/>
                <a:gd name="T4" fmla="*/ 149 w 173"/>
                <a:gd name="T5" fmla="*/ 25 h 65"/>
                <a:gd name="T6" fmla="*/ 173 w 173"/>
                <a:gd name="T7" fmla="*/ 65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173" y="65"/>
                  </a:moveTo>
                  <a:lnTo>
                    <a:pt x="0" y="0"/>
                  </a:lnTo>
                  <a:lnTo>
                    <a:pt x="149" y="25"/>
                  </a:lnTo>
                  <a:lnTo>
                    <a:pt x="173"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30" name="Rectangle 2131"/>
            <p:cNvSpPr>
              <a:spLocks noChangeArrowheads="1"/>
            </p:cNvSpPr>
            <p:nvPr/>
          </p:nvSpPr>
          <p:spPr bwMode="auto">
            <a:xfrm>
              <a:off x="816" y="3272"/>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831" name="Rectangle 2132"/>
            <p:cNvSpPr>
              <a:spLocks noChangeArrowheads="1"/>
            </p:cNvSpPr>
            <p:nvPr/>
          </p:nvSpPr>
          <p:spPr bwMode="auto">
            <a:xfrm>
              <a:off x="732" y="3223"/>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3" name="Group 2296"/>
          <p:cNvGrpSpPr>
            <a:grpSpLocks/>
          </p:cNvGrpSpPr>
          <p:nvPr/>
        </p:nvGrpSpPr>
        <p:grpSpPr bwMode="auto">
          <a:xfrm>
            <a:off x="838200" y="3335338"/>
            <a:ext cx="561975" cy="204787"/>
            <a:chOff x="528" y="2101"/>
            <a:chExt cx="354" cy="129"/>
          </a:xfrm>
        </p:grpSpPr>
        <p:sp>
          <p:nvSpPr>
            <p:cNvPr id="50818" name="Freeform 1551"/>
            <p:cNvSpPr>
              <a:spLocks/>
            </p:cNvSpPr>
            <p:nvPr/>
          </p:nvSpPr>
          <p:spPr bwMode="auto">
            <a:xfrm>
              <a:off x="52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19" name="Freeform 1552"/>
            <p:cNvSpPr>
              <a:spLocks/>
            </p:cNvSpPr>
            <p:nvPr/>
          </p:nvSpPr>
          <p:spPr bwMode="auto">
            <a:xfrm>
              <a:off x="52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0" name="Rectangle 1553"/>
            <p:cNvSpPr>
              <a:spLocks noChangeArrowheads="1"/>
            </p:cNvSpPr>
            <p:nvPr/>
          </p:nvSpPr>
          <p:spPr bwMode="auto">
            <a:xfrm>
              <a:off x="52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821" name="Freeform 1554"/>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2" name="Freeform 1555"/>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23" name="Freeform 1556"/>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824" name="Freeform 1557"/>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sp>
        <p:nvSpPr>
          <p:cNvPr id="957525" name="Rectangle 2133"/>
          <p:cNvSpPr>
            <a:spLocks noChangeArrowheads="1"/>
          </p:cNvSpPr>
          <p:nvPr/>
        </p:nvSpPr>
        <p:spPr bwMode="auto">
          <a:xfrm>
            <a:off x="800227" y="3027363"/>
            <a:ext cx="1378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dirty="0">
                <a:solidFill>
                  <a:schemeClr val="tx2"/>
                </a:solidFill>
                <a:latin typeface="Cambria Math" panose="02040503050406030204" pitchFamily="18" charset="0"/>
                <a:ea typeface="Cambria Math" panose="02040503050406030204" pitchFamily="18" charset="0"/>
              </a:rPr>
              <a:t>F</a:t>
            </a:r>
          </a:p>
        </p:txBody>
      </p:sp>
      <p:grpSp>
        <p:nvGrpSpPr>
          <p:cNvPr id="14" name="Group 2232"/>
          <p:cNvGrpSpPr>
            <a:grpSpLocks/>
          </p:cNvGrpSpPr>
          <p:nvPr/>
        </p:nvGrpSpPr>
        <p:grpSpPr bwMode="auto">
          <a:xfrm>
            <a:off x="1997075" y="2122488"/>
            <a:ext cx="798513" cy="217487"/>
            <a:chOff x="1258" y="1449"/>
            <a:chExt cx="503" cy="137"/>
          </a:xfrm>
        </p:grpSpPr>
        <p:sp>
          <p:nvSpPr>
            <p:cNvPr id="50797" name="Freeform 1579"/>
            <p:cNvSpPr>
              <a:spLocks/>
            </p:cNvSpPr>
            <p:nvPr/>
          </p:nvSpPr>
          <p:spPr bwMode="auto">
            <a:xfrm>
              <a:off x="1258" y="1490"/>
              <a:ext cx="345" cy="5"/>
            </a:xfrm>
            <a:custGeom>
              <a:avLst/>
              <a:gdLst>
                <a:gd name="T0" fmla="*/ 0 w 345"/>
                <a:gd name="T1" fmla="*/ 0 h 5"/>
                <a:gd name="T2" fmla="*/ 4 w 345"/>
                <a:gd name="T3" fmla="*/ 5 h 5"/>
                <a:gd name="T4" fmla="*/ 345 w 345"/>
                <a:gd name="T5" fmla="*/ 0 h 5"/>
                <a:gd name="T6" fmla="*/ 0 w 345"/>
                <a:gd name="T7" fmla="*/ 0 h 5"/>
                <a:gd name="T8" fmla="*/ 0 60000 65536"/>
                <a:gd name="T9" fmla="*/ 0 60000 65536"/>
                <a:gd name="T10" fmla="*/ 0 60000 65536"/>
                <a:gd name="T11" fmla="*/ 0 60000 65536"/>
                <a:gd name="T12" fmla="*/ 0 w 345"/>
                <a:gd name="T13" fmla="*/ 0 h 5"/>
                <a:gd name="T14" fmla="*/ 345 w 345"/>
                <a:gd name="T15" fmla="*/ 5 h 5"/>
              </a:gdLst>
              <a:ahLst/>
              <a:cxnLst>
                <a:cxn ang="T8">
                  <a:pos x="T0" y="T1"/>
                </a:cxn>
                <a:cxn ang="T9">
                  <a:pos x="T2" y="T3"/>
                </a:cxn>
                <a:cxn ang="T10">
                  <a:pos x="T4" y="T5"/>
                </a:cxn>
                <a:cxn ang="T11">
                  <a:pos x="T6" y="T7"/>
                </a:cxn>
              </a:cxnLst>
              <a:rect l="T12" t="T13" r="T14" b="T15"/>
              <a:pathLst>
                <a:path w="345" h="5">
                  <a:moveTo>
                    <a:pt x="0" y="0"/>
                  </a:moveTo>
                  <a:lnTo>
                    <a:pt x="4" y="5"/>
                  </a:lnTo>
                  <a:lnTo>
                    <a:pt x="345"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98" name="Freeform 1580"/>
            <p:cNvSpPr>
              <a:spLocks/>
            </p:cNvSpPr>
            <p:nvPr/>
          </p:nvSpPr>
          <p:spPr bwMode="auto">
            <a:xfrm>
              <a:off x="1262" y="1490"/>
              <a:ext cx="348" cy="5"/>
            </a:xfrm>
            <a:custGeom>
              <a:avLst/>
              <a:gdLst>
                <a:gd name="T0" fmla="*/ 0 w 348"/>
                <a:gd name="T1" fmla="*/ 5 h 5"/>
                <a:gd name="T2" fmla="*/ 341 w 348"/>
                <a:gd name="T3" fmla="*/ 0 h 5"/>
                <a:gd name="T4" fmla="*/ 348 w 348"/>
                <a:gd name="T5" fmla="*/ 5 h 5"/>
                <a:gd name="T6" fmla="*/ 0 w 348"/>
                <a:gd name="T7" fmla="*/ 5 h 5"/>
                <a:gd name="T8" fmla="*/ 0 60000 65536"/>
                <a:gd name="T9" fmla="*/ 0 60000 65536"/>
                <a:gd name="T10" fmla="*/ 0 60000 65536"/>
                <a:gd name="T11" fmla="*/ 0 60000 65536"/>
                <a:gd name="T12" fmla="*/ 0 w 348"/>
                <a:gd name="T13" fmla="*/ 0 h 5"/>
                <a:gd name="T14" fmla="*/ 348 w 348"/>
                <a:gd name="T15" fmla="*/ 5 h 5"/>
              </a:gdLst>
              <a:ahLst/>
              <a:cxnLst>
                <a:cxn ang="T8">
                  <a:pos x="T0" y="T1"/>
                </a:cxn>
                <a:cxn ang="T9">
                  <a:pos x="T2" y="T3"/>
                </a:cxn>
                <a:cxn ang="T10">
                  <a:pos x="T4" y="T5"/>
                </a:cxn>
                <a:cxn ang="T11">
                  <a:pos x="T6" y="T7"/>
                </a:cxn>
              </a:cxnLst>
              <a:rect l="T12" t="T13" r="T14" b="T15"/>
              <a:pathLst>
                <a:path w="348" h="5">
                  <a:moveTo>
                    <a:pt x="0" y="5"/>
                  </a:moveTo>
                  <a:lnTo>
                    <a:pt x="341" y="0"/>
                  </a:lnTo>
                  <a:lnTo>
                    <a:pt x="348"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99" name="Freeform 1581"/>
            <p:cNvSpPr>
              <a:spLocks/>
            </p:cNvSpPr>
            <p:nvPr/>
          </p:nvSpPr>
          <p:spPr bwMode="auto">
            <a:xfrm>
              <a:off x="1258" y="1490"/>
              <a:ext cx="352" cy="5"/>
            </a:xfrm>
            <a:custGeom>
              <a:avLst/>
              <a:gdLst>
                <a:gd name="T0" fmla="*/ 0 w 352"/>
                <a:gd name="T1" fmla="*/ 0 h 5"/>
                <a:gd name="T2" fmla="*/ 4 w 352"/>
                <a:gd name="T3" fmla="*/ 5 h 5"/>
                <a:gd name="T4" fmla="*/ 352 w 352"/>
                <a:gd name="T5" fmla="*/ 5 h 5"/>
                <a:gd name="T6" fmla="*/ 345 w 352"/>
                <a:gd name="T7" fmla="*/ 0 h 5"/>
                <a:gd name="T8" fmla="*/ 0 w 352"/>
                <a:gd name="T9" fmla="*/ 0 h 5"/>
                <a:gd name="T10" fmla="*/ 0 60000 65536"/>
                <a:gd name="T11" fmla="*/ 0 60000 65536"/>
                <a:gd name="T12" fmla="*/ 0 60000 65536"/>
                <a:gd name="T13" fmla="*/ 0 60000 65536"/>
                <a:gd name="T14" fmla="*/ 0 60000 65536"/>
                <a:gd name="T15" fmla="*/ 0 w 352"/>
                <a:gd name="T16" fmla="*/ 0 h 5"/>
                <a:gd name="T17" fmla="*/ 352 w 352"/>
                <a:gd name="T18" fmla="*/ 5 h 5"/>
              </a:gdLst>
              <a:ahLst/>
              <a:cxnLst>
                <a:cxn ang="T10">
                  <a:pos x="T0" y="T1"/>
                </a:cxn>
                <a:cxn ang="T11">
                  <a:pos x="T2" y="T3"/>
                </a:cxn>
                <a:cxn ang="T12">
                  <a:pos x="T4" y="T5"/>
                </a:cxn>
                <a:cxn ang="T13">
                  <a:pos x="T6" y="T7"/>
                </a:cxn>
                <a:cxn ang="T14">
                  <a:pos x="T8" y="T9"/>
                </a:cxn>
              </a:cxnLst>
              <a:rect l="T15" t="T16" r="T17" b="T18"/>
              <a:pathLst>
                <a:path w="352" h="5">
                  <a:moveTo>
                    <a:pt x="0" y="0"/>
                  </a:moveTo>
                  <a:lnTo>
                    <a:pt x="4" y="5"/>
                  </a:lnTo>
                  <a:lnTo>
                    <a:pt x="352" y="5"/>
                  </a:lnTo>
                  <a:lnTo>
                    <a:pt x="345"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00" name="Freeform 1582"/>
            <p:cNvSpPr>
              <a:spLocks/>
            </p:cNvSpPr>
            <p:nvPr/>
          </p:nvSpPr>
          <p:spPr bwMode="auto">
            <a:xfrm>
              <a:off x="1577" y="1449"/>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1" name="Freeform 1583"/>
            <p:cNvSpPr>
              <a:spLocks/>
            </p:cNvSpPr>
            <p:nvPr/>
          </p:nvSpPr>
          <p:spPr bwMode="auto">
            <a:xfrm>
              <a:off x="1577" y="1449"/>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2" name="Freeform 1584"/>
            <p:cNvSpPr>
              <a:spLocks/>
            </p:cNvSpPr>
            <p:nvPr/>
          </p:nvSpPr>
          <p:spPr bwMode="auto">
            <a:xfrm>
              <a:off x="1577" y="1449"/>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03" name="Freeform 1585"/>
            <p:cNvSpPr>
              <a:spLocks/>
            </p:cNvSpPr>
            <p:nvPr/>
          </p:nvSpPr>
          <p:spPr bwMode="auto">
            <a:xfrm>
              <a:off x="1577" y="1449"/>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4" name="Freeform 1586"/>
            <p:cNvSpPr>
              <a:spLocks/>
            </p:cNvSpPr>
            <p:nvPr/>
          </p:nvSpPr>
          <p:spPr bwMode="auto">
            <a:xfrm>
              <a:off x="1587" y="1457"/>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5" name="Freeform 1587"/>
            <p:cNvSpPr>
              <a:spLocks/>
            </p:cNvSpPr>
            <p:nvPr/>
          </p:nvSpPr>
          <p:spPr bwMode="auto">
            <a:xfrm>
              <a:off x="1577" y="1449"/>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06" name="Freeform 1588"/>
            <p:cNvSpPr>
              <a:spLocks/>
            </p:cNvSpPr>
            <p:nvPr/>
          </p:nvSpPr>
          <p:spPr bwMode="auto">
            <a:xfrm>
              <a:off x="1577" y="1517"/>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7" name="Freeform 1589"/>
            <p:cNvSpPr>
              <a:spLocks/>
            </p:cNvSpPr>
            <p:nvPr/>
          </p:nvSpPr>
          <p:spPr bwMode="auto">
            <a:xfrm>
              <a:off x="1577" y="1517"/>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08" name="Freeform 1590"/>
            <p:cNvSpPr>
              <a:spLocks/>
            </p:cNvSpPr>
            <p:nvPr/>
          </p:nvSpPr>
          <p:spPr bwMode="auto">
            <a:xfrm>
              <a:off x="1577" y="1517"/>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09" name="Freeform 1591"/>
            <p:cNvSpPr>
              <a:spLocks/>
            </p:cNvSpPr>
            <p:nvPr/>
          </p:nvSpPr>
          <p:spPr bwMode="auto">
            <a:xfrm>
              <a:off x="1577" y="1544"/>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0" name="Freeform 1592"/>
            <p:cNvSpPr>
              <a:spLocks/>
            </p:cNvSpPr>
            <p:nvPr/>
          </p:nvSpPr>
          <p:spPr bwMode="auto">
            <a:xfrm>
              <a:off x="1587" y="1540"/>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1" name="Freeform 1593"/>
            <p:cNvSpPr>
              <a:spLocks/>
            </p:cNvSpPr>
            <p:nvPr/>
          </p:nvSpPr>
          <p:spPr bwMode="auto">
            <a:xfrm>
              <a:off x="1577" y="1540"/>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12" name="Freeform 1594"/>
            <p:cNvSpPr>
              <a:spLocks/>
            </p:cNvSpPr>
            <p:nvPr/>
          </p:nvSpPr>
          <p:spPr bwMode="auto">
            <a:xfrm>
              <a:off x="1258" y="1540"/>
              <a:ext cx="352" cy="4"/>
            </a:xfrm>
            <a:custGeom>
              <a:avLst/>
              <a:gdLst>
                <a:gd name="T0" fmla="*/ 345 w 352"/>
                <a:gd name="T1" fmla="*/ 4 h 4"/>
                <a:gd name="T2" fmla="*/ 352 w 352"/>
                <a:gd name="T3" fmla="*/ 0 h 4"/>
                <a:gd name="T4" fmla="*/ 0 w 352"/>
                <a:gd name="T5" fmla="*/ 4 h 4"/>
                <a:gd name="T6" fmla="*/ 345 w 352"/>
                <a:gd name="T7" fmla="*/ 4 h 4"/>
                <a:gd name="T8" fmla="*/ 0 60000 65536"/>
                <a:gd name="T9" fmla="*/ 0 60000 65536"/>
                <a:gd name="T10" fmla="*/ 0 60000 65536"/>
                <a:gd name="T11" fmla="*/ 0 60000 65536"/>
                <a:gd name="T12" fmla="*/ 0 w 352"/>
                <a:gd name="T13" fmla="*/ 0 h 4"/>
                <a:gd name="T14" fmla="*/ 352 w 352"/>
                <a:gd name="T15" fmla="*/ 4 h 4"/>
              </a:gdLst>
              <a:ahLst/>
              <a:cxnLst>
                <a:cxn ang="T8">
                  <a:pos x="T0" y="T1"/>
                </a:cxn>
                <a:cxn ang="T9">
                  <a:pos x="T2" y="T3"/>
                </a:cxn>
                <a:cxn ang="T10">
                  <a:pos x="T4" y="T5"/>
                </a:cxn>
                <a:cxn ang="T11">
                  <a:pos x="T6" y="T7"/>
                </a:cxn>
              </a:cxnLst>
              <a:rect l="T12" t="T13" r="T14" b="T15"/>
              <a:pathLst>
                <a:path w="352" h="4">
                  <a:moveTo>
                    <a:pt x="345" y="4"/>
                  </a:moveTo>
                  <a:lnTo>
                    <a:pt x="352" y="0"/>
                  </a:lnTo>
                  <a:lnTo>
                    <a:pt x="0" y="4"/>
                  </a:lnTo>
                  <a:lnTo>
                    <a:pt x="345"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3" name="Freeform 1595"/>
            <p:cNvSpPr>
              <a:spLocks/>
            </p:cNvSpPr>
            <p:nvPr/>
          </p:nvSpPr>
          <p:spPr bwMode="auto">
            <a:xfrm>
              <a:off x="1258" y="1540"/>
              <a:ext cx="352" cy="4"/>
            </a:xfrm>
            <a:custGeom>
              <a:avLst/>
              <a:gdLst>
                <a:gd name="T0" fmla="*/ 352 w 352"/>
                <a:gd name="T1" fmla="*/ 0 h 4"/>
                <a:gd name="T2" fmla="*/ 0 w 352"/>
                <a:gd name="T3" fmla="*/ 4 h 4"/>
                <a:gd name="T4" fmla="*/ 4 w 352"/>
                <a:gd name="T5" fmla="*/ 0 h 4"/>
                <a:gd name="T6" fmla="*/ 352 w 352"/>
                <a:gd name="T7" fmla="*/ 0 h 4"/>
                <a:gd name="T8" fmla="*/ 0 60000 65536"/>
                <a:gd name="T9" fmla="*/ 0 60000 65536"/>
                <a:gd name="T10" fmla="*/ 0 60000 65536"/>
                <a:gd name="T11" fmla="*/ 0 60000 65536"/>
                <a:gd name="T12" fmla="*/ 0 w 352"/>
                <a:gd name="T13" fmla="*/ 0 h 4"/>
                <a:gd name="T14" fmla="*/ 352 w 352"/>
                <a:gd name="T15" fmla="*/ 4 h 4"/>
              </a:gdLst>
              <a:ahLst/>
              <a:cxnLst>
                <a:cxn ang="T8">
                  <a:pos x="T0" y="T1"/>
                </a:cxn>
                <a:cxn ang="T9">
                  <a:pos x="T2" y="T3"/>
                </a:cxn>
                <a:cxn ang="T10">
                  <a:pos x="T4" y="T5"/>
                </a:cxn>
                <a:cxn ang="T11">
                  <a:pos x="T6" y="T7"/>
                </a:cxn>
              </a:cxnLst>
              <a:rect l="T12" t="T13" r="T14" b="T15"/>
              <a:pathLst>
                <a:path w="352" h="4">
                  <a:moveTo>
                    <a:pt x="352" y="0"/>
                  </a:moveTo>
                  <a:lnTo>
                    <a:pt x="0" y="4"/>
                  </a:lnTo>
                  <a:lnTo>
                    <a:pt x="4" y="0"/>
                  </a:lnTo>
                  <a:lnTo>
                    <a:pt x="35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4" name="Freeform 1596"/>
            <p:cNvSpPr>
              <a:spLocks/>
            </p:cNvSpPr>
            <p:nvPr/>
          </p:nvSpPr>
          <p:spPr bwMode="auto">
            <a:xfrm>
              <a:off x="1258" y="1540"/>
              <a:ext cx="352" cy="4"/>
            </a:xfrm>
            <a:custGeom>
              <a:avLst/>
              <a:gdLst>
                <a:gd name="T0" fmla="*/ 345 w 352"/>
                <a:gd name="T1" fmla="*/ 4 h 4"/>
                <a:gd name="T2" fmla="*/ 352 w 352"/>
                <a:gd name="T3" fmla="*/ 0 h 4"/>
                <a:gd name="T4" fmla="*/ 4 w 352"/>
                <a:gd name="T5" fmla="*/ 0 h 4"/>
                <a:gd name="T6" fmla="*/ 0 w 352"/>
                <a:gd name="T7" fmla="*/ 4 h 4"/>
                <a:gd name="T8" fmla="*/ 345 w 352"/>
                <a:gd name="T9" fmla="*/ 4 h 4"/>
                <a:gd name="T10" fmla="*/ 0 60000 65536"/>
                <a:gd name="T11" fmla="*/ 0 60000 65536"/>
                <a:gd name="T12" fmla="*/ 0 60000 65536"/>
                <a:gd name="T13" fmla="*/ 0 60000 65536"/>
                <a:gd name="T14" fmla="*/ 0 60000 65536"/>
                <a:gd name="T15" fmla="*/ 0 w 352"/>
                <a:gd name="T16" fmla="*/ 0 h 4"/>
                <a:gd name="T17" fmla="*/ 352 w 352"/>
                <a:gd name="T18" fmla="*/ 4 h 4"/>
              </a:gdLst>
              <a:ahLst/>
              <a:cxnLst>
                <a:cxn ang="T10">
                  <a:pos x="T0" y="T1"/>
                </a:cxn>
                <a:cxn ang="T11">
                  <a:pos x="T2" y="T3"/>
                </a:cxn>
                <a:cxn ang="T12">
                  <a:pos x="T4" y="T5"/>
                </a:cxn>
                <a:cxn ang="T13">
                  <a:pos x="T6" y="T7"/>
                </a:cxn>
                <a:cxn ang="T14">
                  <a:pos x="T8" y="T9"/>
                </a:cxn>
              </a:cxnLst>
              <a:rect l="T15" t="T16" r="T17" b="T18"/>
              <a:pathLst>
                <a:path w="352" h="4">
                  <a:moveTo>
                    <a:pt x="345" y="4"/>
                  </a:moveTo>
                  <a:lnTo>
                    <a:pt x="352" y="0"/>
                  </a:lnTo>
                  <a:lnTo>
                    <a:pt x="4" y="0"/>
                  </a:lnTo>
                  <a:lnTo>
                    <a:pt x="0" y="4"/>
                  </a:lnTo>
                  <a:lnTo>
                    <a:pt x="345"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815" name="Freeform 1597"/>
            <p:cNvSpPr>
              <a:spLocks/>
            </p:cNvSpPr>
            <p:nvPr/>
          </p:nvSpPr>
          <p:spPr bwMode="auto">
            <a:xfrm>
              <a:off x="1258" y="1490"/>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6" name="Freeform 1598"/>
            <p:cNvSpPr>
              <a:spLocks/>
            </p:cNvSpPr>
            <p:nvPr/>
          </p:nvSpPr>
          <p:spPr bwMode="auto">
            <a:xfrm>
              <a:off x="1258" y="1490"/>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817" name="Freeform 1599"/>
            <p:cNvSpPr>
              <a:spLocks/>
            </p:cNvSpPr>
            <p:nvPr/>
          </p:nvSpPr>
          <p:spPr bwMode="auto">
            <a:xfrm>
              <a:off x="1258" y="1490"/>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957528" name="Rectangle 2136"/>
          <p:cNvSpPr>
            <a:spLocks noChangeArrowheads="1"/>
          </p:cNvSpPr>
          <p:nvPr/>
        </p:nvSpPr>
        <p:spPr bwMode="auto">
          <a:xfrm>
            <a:off x="1128713" y="1573213"/>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 + P</a:t>
            </a:r>
            <a:r>
              <a:rPr lang="en-US" altLang="en-US" sz="2000" b="0" baseline="-25000">
                <a:solidFill>
                  <a:schemeClr val="tx2"/>
                </a:solidFill>
                <a:latin typeface="Cambria Math" panose="02040503050406030204" pitchFamily="18" charset="0"/>
                <a:ea typeface="Cambria Math" panose="02040503050406030204" pitchFamily="18" charset="0"/>
              </a:rPr>
              <a:t>HBE (VBE)</a:t>
            </a: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15" name="Group 2292"/>
          <p:cNvGrpSpPr>
            <a:grpSpLocks/>
          </p:cNvGrpSpPr>
          <p:nvPr/>
        </p:nvGrpSpPr>
        <p:grpSpPr bwMode="auto">
          <a:xfrm>
            <a:off x="3138488" y="3602038"/>
            <a:ext cx="2994025" cy="1584325"/>
            <a:chOff x="1977" y="2269"/>
            <a:chExt cx="1886" cy="998"/>
          </a:xfrm>
        </p:grpSpPr>
        <p:sp>
          <p:nvSpPr>
            <p:cNvPr id="50757" name="Rectangle 2197"/>
            <p:cNvSpPr>
              <a:spLocks noChangeArrowheads="1"/>
            </p:cNvSpPr>
            <p:nvPr/>
          </p:nvSpPr>
          <p:spPr bwMode="auto">
            <a:xfrm rot="5400000">
              <a:off x="2425" y="1829"/>
              <a:ext cx="995" cy="1881"/>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758" name="Freeform 3"/>
            <p:cNvSpPr>
              <a:spLocks/>
            </p:cNvSpPr>
            <p:nvPr/>
          </p:nvSpPr>
          <p:spPr bwMode="auto">
            <a:xfrm>
              <a:off x="1978" y="226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59" name="Freeform 4"/>
            <p:cNvSpPr>
              <a:spLocks/>
            </p:cNvSpPr>
            <p:nvPr/>
          </p:nvSpPr>
          <p:spPr bwMode="auto">
            <a:xfrm>
              <a:off x="1978" y="226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0" name="Rectangle 5"/>
            <p:cNvSpPr>
              <a:spLocks noChangeArrowheads="1"/>
            </p:cNvSpPr>
            <p:nvPr/>
          </p:nvSpPr>
          <p:spPr bwMode="auto">
            <a:xfrm>
              <a:off x="1978" y="226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761" name="Freeform 6"/>
            <p:cNvSpPr>
              <a:spLocks/>
            </p:cNvSpPr>
            <p:nvPr/>
          </p:nvSpPr>
          <p:spPr bwMode="auto">
            <a:xfrm>
              <a:off x="2054" y="2333"/>
              <a:ext cx="333" cy="397"/>
            </a:xfrm>
            <a:custGeom>
              <a:avLst/>
              <a:gdLst>
                <a:gd name="T0" fmla="*/ 333 w 333"/>
                <a:gd name="T1" fmla="*/ 0 h 397"/>
                <a:gd name="T2" fmla="*/ 332 w 333"/>
                <a:gd name="T3" fmla="*/ 0 h 397"/>
                <a:gd name="T4" fmla="*/ 0 w 333"/>
                <a:gd name="T5" fmla="*/ 397 h 397"/>
                <a:gd name="T6" fmla="*/ 333 w 333"/>
                <a:gd name="T7" fmla="*/ 0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333" y="0"/>
                  </a:moveTo>
                  <a:lnTo>
                    <a:pt x="332" y="0"/>
                  </a:lnTo>
                  <a:lnTo>
                    <a:pt x="0" y="39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2" name="Freeform 7"/>
            <p:cNvSpPr>
              <a:spLocks/>
            </p:cNvSpPr>
            <p:nvPr/>
          </p:nvSpPr>
          <p:spPr bwMode="auto">
            <a:xfrm>
              <a:off x="2053" y="2333"/>
              <a:ext cx="333" cy="397"/>
            </a:xfrm>
            <a:custGeom>
              <a:avLst/>
              <a:gdLst>
                <a:gd name="T0" fmla="*/ 333 w 333"/>
                <a:gd name="T1" fmla="*/ 0 h 397"/>
                <a:gd name="T2" fmla="*/ 1 w 333"/>
                <a:gd name="T3" fmla="*/ 397 h 397"/>
                <a:gd name="T4" fmla="*/ 0 w 333"/>
                <a:gd name="T5" fmla="*/ 397 h 397"/>
                <a:gd name="T6" fmla="*/ 333 w 333"/>
                <a:gd name="T7" fmla="*/ 0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333" y="0"/>
                  </a:moveTo>
                  <a:lnTo>
                    <a:pt x="1" y="397"/>
                  </a:lnTo>
                  <a:lnTo>
                    <a:pt x="0" y="39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3" name="Freeform 8"/>
            <p:cNvSpPr>
              <a:spLocks/>
            </p:cNvSpPr>
            <p:nvPr/>
          </p:nvSpPr>
          <p:spPr bwMode="auto">
            <a:xfrm>
              <a:off x="2053" y="2333"/>
              <a:ext cx="334" cy="397"/>
            </a:xfrm>
            <a:custGeom>
              <a:avLst/>
              <a:gdLst>
                <a:gd name="T0" fmla="*/ 334 w 334"/>
                <a:gd name="T1" fmla="*/ 0 h 397"/>
                <a:gd name="T2" fmla="*/ 333 w 334"/>
                <a:gd name="T3" fmla="*/ 0 h 397"/>
                <a:gd name="T4" fmla="*/ 0 w 334"/>
                <a:gd name="T5" fmla="*/ 397 h 397"/>
                <a:gd name="T6" fmla="*/ 1 w 334"/>
                <a:gd name="T7" fmla="*/ 397 h 397"/>
                <a:gd name="T8" fmla="*/ 334 w 334"/>
                <a:gd name="T9" fmla="*/ 0 h 397"/>
                <a:gd name="T10" fmla="*/ 0 60000 65536"/>
                <a:gd name="T11" fmla="*/ 0 60000 65536"/>
                <a:gd name="T12" fmla="*/ 0 60000 65536"/>
                <a:gd name="T13" fmla="*/ 0 60000 65536"/>
                <a:gd name="T14" fmla="*/ 0 60000 65536"/>
                <a:gd name="T15" fmla="*/ 0 w 334"/>
                <a:gd name="T16" fmla="*/ 0 h 397"/>
                <a:gd name="T17" fmla="*/ 334 w 334"/>
                <a:gd name="T18" fmla="*/ 397 h 397"/>
              </a:gdLst>
              <a:ahLst/>
              <a:cxnLst>
                <a:cxn ang="T10">
                  <a:pos x="T0" y="T1"/>
                </a:cxn>
                <a:cxn ang="T11">
                  <a:pos x="T2" y="T3"/>
                </a:cxn>
                <a:cxn ang="T12">
                  <a:pos x="T4" y="T5"/>
                </a:cxn>
                <a:cxn ang="T13">
                  <a:pos x="T6" y="T7"/>
                </a:cxn>
                <a:cxn ang="T14">
                  <a:pos x="T8" y="T9"/>
                </a:cxn>
              </a:cxnLst>
              <a:rect l="T15" t="T16" r="T17" b="T18"/>
              <a:pathLst>
                <a:path w="334" h="397">
                  <a:moveTo>
                    <a:pt x="334" y="0"/>
                  </a:moveTo>
                  <a:lnTo>
                    <a:pt x="333" y="0"/>
                  </a:lnTo>
                  <a:lnTo>
                    <a:pt x="0" y="397"/>
                  </a:lnTo>
                  <a:lnTo>
                    <a:pt x="1" y="397"/>
                  </a:lnTo>
                  <a:lnTo>
                    <a:pt x="33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64" name="Freeform 9"/>
            <p:cNvSpPr>
              <a:spLocks/>
            </p:cNvSpPr>
            <p:nvPr/>
          </p:nvSpPr>
          <p:spPr bwMode="auto">
            <a:xfrm>
              <a:off x="2054" y="2333"/>
              <a:ext cx="203" cy="243"/>
            </a:xfrm>
            <a:custGeom>
              <a:avLst/>
              <a:gdLst>
                <a:gd name="T0" fmla="*/ 203 w 203"/>
                <a:gd name="T1" fmla="*/ 0 h 243"/>
                <a:gd name="T2" fmla="*/ 203 w 203"/>
                <a:gd name="T3" fmla="*/ 0 h 243"/>
                <a:gd name="T4" fmla="*/ 0 w 203"/>
                <a:gd name="T5" fmla="*/ 243 h 243"/>
                <a:gd name="T6" fmla="*/ 203 w 203"/>
                <a:gd name="T7" fmla="*/ 0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203" y="0"/>
                  </a:moveTo>
                  <a:lnTo>
                    <a:pt x="203" y="0"/>
                  </a:lnTo>
                  <a:lnTo>
                    <a:pt x="0" y="243"/>
                  </a:lnTo>
                  <a:lnTo>
                    <a:pt x="2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5" name="Freeform 10"/>
            <p:cNvSpPr>
              <a:spLocks/>
            </p:cNvSpPr>
            <p:nvPr/>
          </p:nvSpPr>
          <p:spPr bwMode="auto">
            <a:xfrm>
              <a:off x="2053" y="2333"/>
              <a:ext cx="204" cy="243"/>
            </a:xfrm>
            <a:custGeom>
              <a:avLst/>
              <a:gdLst>
                <a:gd name="T0" fmla="*/ 204 w 204"/>
                <a:gd name="T1" fmla="*/ 0 h 243"/>
                <a:gd name="T2" fmla="*/ 1 w 204"/>
                <a:gd name="T3" fmla="*/ 243 h 243"/>
                <a:gd name="T4" fmla="*/ 0 w 204"/>
                <a:gd name="T5" fmla="*/ 243 h 243"/>
                <a:gd name="T6" fmla="*/ 204 w 204"/>
                <a:gd name="T7" fmla="*/ 0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204" y="0"/>
                  </a:moveTo>
                  <a:lnTo>
                    <a:pt x="1" y="243"/>
                  </a:lnTo>
                  <a:lnTo>
                    <a:pt x="0" y="243"/>
                  </a:lnTo>
                  <a:lnTo>
                    <a:pt x="2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6" name="Freeform 11"/>
            <p:cNvSpPr>
              <a:spLocks/>
            </p:cNvSpPr>
            <p:nvPr/>
          </p:nvSpPr>
          <p:spPr bwMode="auto">
            <a:xfrm>
              <a:off x="2053" y="2333"/>
              <a:ext cx="204" cy="243"/>
            </a:xfrm>
            <a:custGeom>
              <a:avLst/>
              <a:gdLst>
                <a:gd name="T0" fmla="*/ 204 w 204"/>
                <a:gd name="T1" fmla="*/ 0 h 243"/>
                <a:gd name="T2" fmla="*/ 204 w 204"/>
                <a:gd name="T3" fmla="*/ 0 h 243"/>
                <a:gd name="T4" fmla="*/ 0 w 204"/>
                <a:gd name="T5" fmla="*/ 243 h 243"/>
                <a:gd name="T6" fmla="*/ 1 w 204"/>
                <a:gd name="T7" fmla="*/ 243 h 243"/>
                <a:gd name="T8" fmla="*/ 204 w 204"/>
                <a:gd name="T9" fmla="*/ 0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204" y="0"/>
                  </a:moveTo>
                  <a:lnTo>
                    <a:pt x="204" y="0"/>
                  </a:lnTo>
                  <a:lnTo>
                    <a:pt x="0" y="243"/>
                  </a:lnTo>
                  <a:lnTo>
                    <a:pt x="1" y="243"/>
                  </a:lnTo>
                  <a:lnTo>
                    <a:pt x="20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67" name="Freeform 12"/>
            <p:cNvSpPr>
              <a:spLocks/>
            </p:cNvSpPr>
            <p:nvPr/>
          </p:nvSpPr>
          <p:spPr bwMode="auto">
            <a:xfrm>
              <a:off x="2053" y="2322"/>
              <a:ext cx="462" cy="552"/>
            </a:xfrm>
            <a:custGeom>
              <a:avLst/>
              <a:gdLst>
                <a:gd name="T0" fmla="*/ 0 w 462"/>
                <a:gd name="T1" fmla="*/ 552 h 552"/>
                <a:gd name="T2" fmla="*/ 1 w 462"/>
                <a:gd name="T3" fmla="*/ 552 h 552"/>
                <a:gd name="T4" fmla="*/ 462 w 462"/>
                <a:gd name="T5" fmla="*/ 0 h 552"/>
                <a:gd name="T6" fmla="*/ 0 w 462"/>
                <a:gd name="T7" fmla="*/ 552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1" y="552"/>
                  </a:lnTo>
                  <a:lnTo>
                    <a:pt x="462" y="0"/>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8" name="Freeform 13"/>
            <p:cNvSpPr>
              <a:spLocks/>
            </p:cNvSpPr>
            <p:nvPr/>
          </p:nvSpPr>
          <p:spPr bwMode="auto">
            <a:xfrm>
              <a:off x="2054" y="2322"/>
              <a:ext cx="462" cy="552"/>
            </a:xfrm>
            <a:custGeom>
              <a:avLst/>
              <a:gdLst>
                <a:gd name="T0" fmla="*/ 0 w 462"/>
                <a:gd name="T1" fmla="*/ 552 h 552"/>
                <a:gd name="T2" fmla="*/ 461 w 462"/>
                <a:gd name="T3" fmla="*/ 0 h 552"/>
                <a:gd name="T4" fmla="*/ 462 w 462"/>
                <a:gd name="T5" fmla="*/ 1 h 552"/>
                <a:gd name="T6" fmla="*/ 0 w 462"/>
                <a:gd name="T7" fmla="*/ 552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461" y="0"/>
                  </a:lnTo>
                  <a:lnTo>
                    <a:pt x="462" y="1"/>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69" name="Freeform 14"/>
            <p:cNvSpPr>
              <a:spLocks/>
            </p:cNvSpPr>
            <p:nvPr/>
          </p:nvSpPr>
          <p:spPr bwMode="auto">
            <a:xfrm>
              <a:off x="2053" y="2322"/>
              <a:ext cx="463" cy="552"/>
            </a:xfrm>
            <a:custGeom>
              <a:avLst/>
              <a:gdLst>
                <a:gd name="T0" fmla="*/ 0 w 463"/>
                <a:gd name="T1" fmla="*/ 552 h 552"/>
                <a:gd name="T2" fmla="*/ 1 w 463"/>
                <a:gd name="T3" fmla="*/ 552 h 552"/>
                <a:gd name="T4" fmla="*/ 463 w 463"/>
                <a:gd name="T5" fmla="*/ 1 h 552"/>
                <a:gd name="T6" fmla="*/ 462 w 463"/>
                <a:gd name="T7" fmla="*/ 0 h 552"/>
                <a:gd name="T8" fmla="*/ 0 w 463"/>
                <a:gd name="T9" fmla="*/ 552 h 552"/>
                <a:gd name="T10" fmla="*/ 0 60000 65536"/>
                <a:gd name="T11" fmla="*/ 0 60000 65536"/>
                <a:gd name="T12" fmla="*/ 0 60000 65536"/>
                <a:gd name="T13" fmla="*/ 0 60000 65536"/>
                <a:gd name="T14" fmla="*/ 0 60000 65536"/>
                <a:gd name="T15" fmla="*/ 0 w 463"/>
                <a:gd name="T16" fmla="*/ 0 h 552"/>
                <a:gd name="T17" fmla="*/ 463 w 463"/>
                <a:gd name="T18" fmla="*/ 552 h 552"/>
              </a:gdLst>
              <a:ahLst/>
              <a:cxnLst>
                <a:cxn ang="T10">
                  <a:pos x="T0" y="T1"/>
                </a:cxn>
                <a:cxn ang="T11">
                  <a:pos x="T2" y="T3"/>
                </a:cxn>
                <a:cxn ang="T12">
                  <a:pos x="T4" y="T5"/>
                </a:cxn>
                <a:cxn ang="T13">
                  <a:pos x="T6" y="T7"/>
                </a:cxn>
                <a:cxn ang="T14">
                  <a:pos x="T8" y="T9"/>
                </a:cxn>
              </a:cxnLst>
              <a:rect l="T15" t="T16" r="T17" b="T18"/>
              <a:pathLst>
                <a:path w="463" h="552">
                  <a:moveTo>
                    <a:pt x="0" y="552"/>
                  </a:moveTo>
                  <a:lnTo>
                    <a:pt x="1" y="552"/>
                  </a:lnTo>
                  <a:lnTo>
                    <a:pt x="463" y="1"/>
                  </a:lnTo>
                  <a:lnTo>
                    <a:pt x="462" y="0"/>
                  </a:lnTo>
                  <a:lnTo>
                    <a:pt x="0" y="552"/>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70" name="Freeform 15"/>
            <p:cNvSpPr>
              <a:spLocks/>
            </p:cNvSpPr>
            <p:nvPr/>
          </p:nvSpPr>
          <p:spPr bwMode="auto">
            <a:xfrm>
              <a:off x="3452" y="2801"/>
              <a:ext cx="333" cy="397"/>
            </a:xfrm>
            <a:custGeom>
              <a:avLst/>
              <a:gdLst>
                <a:gd name="T0" fmla="*/ 0 w 333"/>
                <a:gd name="T1" fmla="*/ 397 h 397"/>
                <a:gd name="T2" fmla="*/ 1 w 333"/>
                <a:gd name="T3" fmla="*/ 397 h 397"/>
                <a:gd name="T4" fmla="*/ 333 w 333"/>
                <a:gd name="T5" fmla="*/ 0 h 397"/>
                <a:gd name="T6" fmla="*/ 0 w 333"/>
                <a:gd name="T7" fmla="*/ 397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0" y="397"/>
                  </a:moveTo>
                  <a:lnTo>
                    <a:pt x="1" y="397"/>
                  </a:lnTo>
                  <a:lnTo>
                    <a:pt x="333" y="0"/>
                  </a:lnTo>
                  <a:lnTo>
                    <a:pt x="0" y="3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1" name="Freeform 16"/>
            <p:cNvSpPr>
              <a:spLocks/>
            </p:cNvSpPr>
            <p:nvPr/>
          </p:nvSpPr>
          <p:spPr bwMode="auto">
            <a:xfrm>
              <a:off x="3453" y="2801"/>
              <a:ext cx="332" cy="397"/>
            </a:xfrm>
            <a:custGeom>
              <a:avLst/>
              <a:gdLst>
                <a:gd name="T0" fmla="*/ 0 w 332"/>
                <a:gd name="T1" fmla="*/ 397 h 397"/>
                <a:gd name="T2" fmla="*/ 332 w 332"/>
                <a:gd name="T3" fmla="*/ 0 h 397"/>
                <a:gd name="T4" fmla="*/ 332 w 332"/>
                <a:gd name="T5" fmla="*/ 0 h 397"/>
                <a:gd name="T6" fmla="*/ 0 w 332"/>
                <a:gd name="T7" fmla="*/ 397 h 397"/>
                <a:gd name="T8" fmla="*/ 0 60000 65536"/>
                <a:gd name="T9" fmla="*/ 0 60000 65536"/>
                <a:gd name="T10" fmla="*/ 0 60000 65536"/>
                <a:gd name="T11" fmla="*/ 0 60000 65536"/>
                <a:gd name="T12" fmla="*/ 0 w 332"/>
                <a:gd name="T13" fmla="*/ 0 h 397"/>
                <a:gd name="T14" fmla="*/ 332 w 332"/>
                <a:gd name="T15" fmla="*/ 397 h 397"/>
              </a:gdLst>
              <a:ahLst/>
              <a:cxnLst>
                <a:cxn ang="T8">
                  <a:pos x="T0" y="T1"/>
                </a:cxn>
                <a:cxn ang="T9">
                  <a:pos x="T2" y="T3"/>
                </a:cxn>
                <a:cxn ang="T10">
                  <a:pos x="T4" y="T5"/>
                </a:cxn>
                <a:cxn ang="T11">
                  <a:pos x="T6" y="T7"/>
                </a:cxn>
              </a:cxnLst>
              <a:rect l="T12" t="T13" r="T14" b="T15"/>
              <a:pathLst>
                <a:path w="332" h="397">
                  <a:moveTo>
                    <a:pt x="0" y="397"/>
                  </a:moveTo>
                  <a:lnTo>
                    <a:pt x="332" y="0"/>
                  </a:lnTo>
                  <a:lnTo>
                    <a:pt x="0" y="3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2" name="Freeform 17"/>
            <p:cNvSpPr>
              <a:spLocks/>
            </p:cNvSpPr>
            <p:nvPr/>
          </p:nvSpPr>
          <p:spPr bwMode="auto">
            <a:xfrm>
              <a:off x="3452" y="2801"/>
              <a:ext cx="333" cy="397"/>
            </a:xfrm>
            <a:custGeom>
              <a:avLst/>
              <a:gdLst>
                <a:gd name="T0" fmla="*/ 0 w 333"/>
                <a:gd name="T1" fmla="*/ 397 h 397"/>
                <a:gd name="T2" fmla="*/ 1 w 333"/>
                <a:gd name="T3" fmla="*/ 397 h 397"/>
                <a:gd name="T4" fmla="*/ 333 w 333"/>
                <a:gd name="T5" fmla="*/ 0 h 397"/>
                <a:gd name="T6" fmla="*/ 333 w 333"/>
                <a:gd name="T7" fmla="*/ 0 h 397"/>
                <a:gd name="T8" fmla="*/ 0 w 333"/>
                <a:gd name="T9" fmla="*/ 397 h 397"/>
                <a:gd name="T10" fmla="*/ 0 60000 65536"/>
                <a:gd name="T11" fmla="*/ 0 60000 65536"/>
                <a:gd name="T12" fmla="*/ 0 60000 65536"/>
                <a:gd name="T13" fmla="*/ 0 60000 65536"/>
                <a:gd name="T14" fmla="*/ 0 60000 65536"/>
                <a:gd name="T15" fmla="*/ 0 w 333"/>
                <a:gd name="T16" fmla="*/ 0 h 397"/>
                <a:gd name="T17" fmla="*/ 333 w 333"/>
                <a:gd name="T18" fmla="*/ 397 h 397"/>
              </a:gdLst>
              <a:ahLst/>
              <a:cxnLst>
                <a:cxn ang="T10">
                  <a:pos x="T0" y="T1"/>
                </a:cxn>
                <a:cxn ang="T11">
                  <a:pos x="T2" y="T3"/>
                </a:cxn>
                <a:cxn ang="T12">
                  <a:pos x="T4" y="T5"/>
                </a:cxn>
                <a:cxn ang="T13">
                  <a:pos x="T6" y="T7"/>
                </a:cxn>
                <a:cxn ang="T14">
                  <a:pos x="T8" y="T9"/>
                </a:cxn>
              </a:cxnLst>
              <a:rect l="T15" t="T16" r="T17" b="T18"/>
              <a:pathLst>
                <a:path w="333" h="397">
                  <a:moveTo>
                    <a:pt x="0" y="397"/>
                  </a:moveTo>
                  <a:lnTo>
                    <a:pt x="1" y="397"/>
                  </a:lnTo>
                  <a:lnTo>
                    <a:pt x="333" y="0"/>
                  </a:lnTo>
                  <a:lnTo>
                    <a:pt x="0" y="39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73" name="Freeform 18"/>
            <p:cNvSpPr>
              <a:spLocks/>
            </p:cNvSpPr>
            <p:nvPr/>
          </p:nvSpPr>
          <p:spPr bwMode="auto">
            <a:xfrm>
              <a:off x="3322" y="2646"/>
              <a:ext cx="463" cy="552"/>
            </a:xfrm>
            <a:custGeom>
              <a:avLst/>
              <a:gdLst>
                <a:gd name="T0" fmla="*/ 0 w 463"/>
                <a:gd name="T1" fmla="*/ 552 h 552"/>
                <a:gd name="T2" fmla="*/ 1 w 463"/>
                <a:gd name="T3" fmla="*/ 552 h 552"/>
                <a:gd name="T4" fmla="*/ 463 w 463"/>
                <a:gd name="T5" fmla="*/ 0 h 552"/>
                <a:gd name="T6" fmla="*/ 0 w 463"/>
                <a:gd name="T7" fmla="*/ 552 h 552"/>
                <a:gd name="T8" fmla="*/ 0 60000 65536"/>
                <a:gd name="T9" fmla="*/ 0 60000 65536"/>
                <a:gd name="T10" fmla="*/ 0 60000 65536"/>
                <a:gd name="T11" fmla="*/ 0 60000 65536"/>
                <a:gd name="T12" fmla="*/ 0 w 463"/>
                <a:gd name="T13" fmla="*/ 0 h 552"/>
                <a:gd name="T14" fmla="*/ 463 w 463"/>
                <a:gd name="T15" fmla="*/ 552 h 552"/>
              </a:gdLst>
              <a:ahLst/>
              <a:cxnLst>
                <a:cxn ang="T8">
                  <a:pos x="T0" y="T1"/>
                </a:cxn>
                <a:cxn ang="T9">
                  <a:pos x="T2" y="T3"/>
                </a:cxn>
                <a:cxn ang="T10">
                  <a:pos x="T4" y="T5"/>
                </a:cxn>
                <a:cxn ang="T11">
                  <a:pos x="T6" y="T7"/>
                </a:cxn>
              </a:cxnLst>
              <a:rect l="T12" t="T13" r="T14" b="T15"/>
              <a:pathLst>
                <a:path w="463" h="552">
                  <a:moveTo>
                    <a:pt x="0" y="552"/>
                  </a:moveTo>
                  <a:lnTo>
                    <a:pt x="1" y="552"/>
                  </a:lnTo>
                  <a:lnTo>
                    <a:pt x="463" y="0"/>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4" name="Freeform 19"/>
            <p:cNvSpPr>
              <a:spLocks/>
            </p:cNvSpPr>
            <p:nvPr/>
          </p:nvSpPr>
          <p:spPr bwMode="auto">
            <a:xfrm>
              <a:off x="3323" y="2646"/>
              <a:ext cx="462" cy="552"/>
            </a:xfrm>
            <a:custGeom>
              <a:avLst/>
              <a:gdLst>
                <a:gd name="T0" fmla="*/ 0 w 462"/>
                <a:gd name="T1" fmla="*/ 552 h 552"/>
                <a:gd name="T2" fmla="*/ 462 w 462"/>
                <a:gd name="T3" fmla="*/ 0 h 552"/>
                <a:gd name="T4" fmla="*/ 462 w 462"/>
                <a:gd name="T5" fmla="*/ 1 h 552"/>
                <a:gd name="T6" fmla="*/ 0 w 462"/>
                <a:gd name="T7" fmla="*/ 552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462" y="0"/>
                  </a:lnTo>
                  <a:lnTo>
                    <a:pt x="462" y="1"/>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5" name="Freeform 20"/>
            <p:cNvSpPr>
              <a:spLocks/>
            </p:cNvSpPr>
            <p:nvPr/>
          </p:nvSpPr>
          <p:spPr bwMode="auto">
            <a:xfrm>
              <a:off x="3322" y="2646"/>
              <a:ext cx="463" cy="552"/>
            </a:xfrm>
            <a:custGeom>
              <a:avLst/>
              <a:gdLst>
                <a:gd name="T0" fmla="*/ 0 w 463"/>
                <a:gd name="T1" fmla="*/ 552 h 552"/>
                <a:gd name="T2" fmla="*/ 1 w 463"/>
                <a:gd name="T3" fmla="*/ 552 h 552"/>
                <a:gd name="T4" fmla="*/ 463 w 463"/>
                <a:gd name="T5" fmla="*/ 1 h 552"/>
                <a:gd name="T6" fmla="*/ 463 w 463"/>
                <a:gd name="T7" fmla="*/ 0 h 552"/>
                <a:gd name="T8" fmla="*/ 0 w 463"/>
                <a:gd name="T9" fmla="*/ 552 h 552"/>
                <a:gd name="T10" fmla="*/ 0 60000 65536"/>
                <a:gd name="T11" fmla="*/ 0 60000 65536"/>
                <a:gd name="T12" fmla="*/ 0 60000 65536"/>
                <a:gd name="T13" fmla="*/ 0 60000 65536"/>
                <a:gd name="T14" fmla="*/ 0 60000 65536"/>
                <a:gd name="T15" fmla="*/ 0 w 463"/>
                <a:gd name="T16" fmla="*/ 0 h 552"/>
                <a:gd name="T17" fmla="*/ 463 w 463"/>
                <a:gd name="T18" fmla="*/ 552 h 552"/>
              </a:gdLst>
              <a:ahLst/>
              <a:cxnLst>
                <a:cxn ang="T10">
                  <a:pos x="T0" y="T1"/>
                </a:cxn>
                <a:cxn ang="T11">
                  <a:pos x="T2" y="T3"/>
                </a:cxn>
                <a:cxn ang="T12">
                  <a:pos x="T4" y="T5"/>
                </a:cxn>
                <a:cxn ang="T13">
                  <a:pos x="T6" y="T7"/>
                </a:cxn>
                <a:cxn ang="T14">
                  <a:pos x="T8" y="T9"/>
                </a:cxn>
              </a:cxnLst>
              <a:rect l="T15" t="T16" r="T17" b="T18"/>
              <a:pathLst>
                <a:path w="463" h="552">
                  <a:moveTo>
                    <a:pt x="0" y="552"/>
                  </a:moveTo>
                  <a:lnTo>
                    <a:pt x="1" y="552"/>
                  </a:lnTo>
                  <a:lnTo>
                    <a:pt x="463" y="1"/>
                  </a:lnTo>
                  <a:lnTo>
                    <a:pt x="463" y="0"/>
                  </a:lnTo>
                  <a:lnTo>
                    <a:pt x="0" y="552"/>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76" name="Freeform 21"/>
            <p:cNvSpPr>
              <a:spLocks/>
            </p:cNvSpPr>
            <p:nvPr/>
          </p:nvSpPr>
          <p:spPr bwMode="auto">
            <a:xfrm>
              <a:off x="2557" y="2333"/>
              <a:ext cx="725" cy="865"/>
            </a:xfrm>
            <a:custGeom>
              <a:avLst/>
              <a:gdLst>
                <a:gd name="T0" fmla="*/ 725 w 725"/>
                <a:gd name="T1" fmla="*/ 0 h 865"/>
                <a:gd name="T2" fmla="*/ 724 w 725"/>
                <a:gd name="T3" fmla="*/ 0 h 865"/>
                <a:gd name="T4" fmla="*/ 0 w 725"/>
                <a:gd name="T5" fmla="*/ 865 h 865"/>
                <a:gd name="T6" fmla="*/ 725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724" y="0"/>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7" name="Freeform 22"/>
            <p:cNvSpPr>
              <a:spLocks/>
            </p:cNvSpPr>
            <p:nvPr/>
          </p:nvSpPr>
          <p:spPr bwMode="auto">
            <a:xfrm>
              <a:off x="2557" y="2333"/>
              <a:ext cx="724" cy="865"/>
            </a:xfrm>
            <a:custGeom>
              <a:avLst/>
              <a:gdLst>
                <a:gd name="T0" fmla="*/ 724 w 724"/>
                <a:gd name="T1" fmla="*/ 0 h 865"/>
                <a:gd name="T2" fmla="*/ 0 w 724"/>
                <a:gd name="T3" fmla="*/ 865 h 865"/>
                <a:gd name="T4" fmla="*/ 0 w 724"/>
                <a:gd name="T5" fmla="*/ 865 h 865"/>
                <a:gd name="T6" fmla="*/ 724 w 724"/>
                <a:gd name="T7" fmla="*/ 0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0"/>
                  </a:moveTo>
                  <a:lnTo>
                    <a:pt x="0" y="865"/>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78" name="Freeform 23"/>
            <p:cNvSpPr>
              <a:spLocks/>
            </p:cNvSpPr>
            <p:nvPr/>
          </p:nvSpPr>
          <p:spPr bwMode="auto">
            <a:xfrm>
              <a:off x="2557" y="2333"/>
              <a:ext cx="725" cy="865"/>
            </a:xfrm>
            <a:custGeom>
              <a:avLst/>
              <a:gdLst>
                <a:gd name="T0" fmla="*/ 725 w 725"/>
                <a:gd name="T1" fmla="*/ 0 h 865"/>
                <a:gd name="T2" fmla="*/ 724 w 725"/>
                <a:gd name="T3" fmla="*/ 0 h 865"/>
                <a:gd name="T4" fmla="*/ 0 w 725"/>
                <a:gd name="T5" fmla="*/ 865 h 865"/>
                <a:gd name="T6" fmla="*/ 0 w 725"/>
                <a:gd name="T7" fmla="*/ 865 h 865"/>
                <a:gd name="T8" fmla="*/ 725 w 725"/>
                <a:gd name="T9" fmla="*/ 0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0"/>
                  </a:moveTo>
                  <a:lnTo>
                    <a:pt x="724" y="0"/>
                  </a:lnTo>
                  <a:lnTo>
                    <a:pt x="0" y="865"/>
                  </a:lnTo>
                  <a:lnTo>
                    <a:pt x="72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79" name="Freeform 24"/>
            <p:cNvSpPr>
              <a:spLocks/>
            </p:cNvSpPr>
            <p:nvPr/>
          </p:nvSpPr>
          <p:spPr bwMode="auto">
            <a:xfrm>
              <a:off x="2428" y="2333"/>
              <a:ext cx="725" cy="865"/>
            </a:xfrm>
            <a:custGeom>
              <a:avLst/>
              <a:gdLst>
                <a:gd name="T0" fmla="*/ 725 w 725"/>
                <a:gd name="T1" fmla="*/ 0 h 865"/>
                <a:gd name="T2" fmla="*/ 724 w 725"/>
                <a:gd name="T3" fmla="*/ 0 h 865"/>
                <a:gd name="T4" fmla="*/ 0 w 725"/>
                <a:gd name="T5" fmla="*/ 865 h 865"/>
                <a:gd name="T6" fmla="*/ 725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724" y="0"/>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0" name="Freeform 25"/>
            <p:cNvSpPr>
              <a:spLocks/>
            </p:cNvSpPr>
            <p:nvPr/>
          </p:nvSpPr>
          <p:spPr bwMode="auto">
            <a:xfrm>
              <a:off x="2427" y="2333"/>
              <a:ext cx="725" cy="865"/>
            </a:xfrm>
            <a:custGeom>
              <a:avLst/>
              <a:gdLst>
                <a:gd name="T0" fmla="*/ 725 w 725"/>
                <a:gd name="T1" fmla="*/ 0 h 865"/>
                <a:gd name="T2" fmla="*/ 1 w 725"/>
                <a:gd name="T3" fmla="*/ 865 h 865"/>
                <a:gd name="T4" fmla="*/ 0 w 725"/>
                <a:gd name="T5" fmla="*/ 865 h 865"/>
                <a:gd name="T6" fmla="*/ 725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1" name="Freeform 26"/>
            <p:cNvSpPr>
              <a:spLocks/>
            </p:cNvSpPr>
            <p:nvPr/>
          </p:nvSpPr>
          <p:spPr bwMode="auto">
            <a:xfrm>
              <a:off x="2427" y="2333"/>
              <a:ext cx="726" cy="865"/>
            </a:xfrm>
            <a:custGeom>
              <a:avLst/>
              <a:gdLst>
                <a:gd name="T0" fmla="*/ 726 w 726"/>
                <a:gd name="T1" fmla="*/ 0 h 865"/>
                <a:gd name="T2" fmla="*/ 725 w 726"/>
                <a:gd name="T3" fmla="*/ 0 h 865"/>
                <a:gd name="T4" fmla="*/ 0 w 726"/>
                <a:gd name="T5" fmla="*/ 865 h 865"/>
                <a:gd name="T6" fmla="*/ 1 w 726"/>
                <a:gd name="T7" fmla="*/ 865 h 865"/>
                <a:gd name="T8" fmla="*/ 726 w 726"/>
                <a:gd name="T9" fmla="*/ 0 h 865"/>
                <a:gd name="T10" fmla="*/ 0 60000 65536"/>
                <a:gd name="T11" fmla="*/ 0 60000 65536"/>
                <a:gd name="T12" fmla="*/ 0 60000 65536"/>
                <a:gd name="T13" fmla="*/ 0 60000 65536"/>
                <a:gd name="T14" fmla="*/ 0 60000 65536"/>
                <a:gd name="T15" fmla="*/ 0 w 726"/>
                <a:gd name="T16" fmla="*/ 0 h 865"/>
                <a:gd name="T17" fmla="*/ 726 w 726"/>
                <a:gd name="T18" fmla="*/ 865 h 865"/>
              </a:gdLst>
              <a:ahLst/>
              <a:cxnLst>
                <a:cxn ang="T10">
                  <a:pos x="T0" y="T1"/>
                </a:cxn>
                <a:cxn ang="T11">
                  <a:pos x="T2" y="T3"/>
                </a:cxn>
                <a:cxn ang="T12">
                  <a:pos x="T4" y="T5"/>
                </a:cxn>
                <a:cxn ang="T13">
                  <a:pos x="T6" y="T7"/>
                </a:cxn>
                <a:cxn ang="T14">
                  <a:pos x="T8" y="T9"/>
                </a:cxn>
              </a:cxnLst>
              <a:rect l="T15" t="T16" r="T17" b="T18"/>
              <a:pathLst>
                <a:path w="726" h="865">
                  <a:moveTo>
                    <a:pt x="726" y="0"/>
                  </a:moveTo>
                  <a:lnTo>
                    <a:pt x="725" y="0"/>
                  </a:lnTo>
                  <a:lnTo>
                    <a:pt x="0" y="865"/>
                  </a:lnTo>
                  <a:lnTo>
                    <a:pt x="1" y="865"/>
                  </a:lnTo>
                  <a:lnTo>
                    <a:pt x="726"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82" name="Freeform 27"/>
            <p:cNvSpPr>
              <a:spLocks/>
            </p:cNvSpPr>
            <p:nvPr/>
          </p:nvSpPr>
          <p:spPr bwMode="auto">
            <a:xfrm>
              <a:off x="2687" y="2333"/>
              <a:ext cx="724" cy="865"/>
            </a:xfrm>
            <a:custGeom>
              <a:avLst/>
              <a:gdLst>
                <a:gd name="T0" fmla="*/ 724 w 724"/>
                <a:gd name="T1" fmla="*/ 0 h 865"/>
                <a:gd name="T2" fmla="*/ 724 w 724"/>
                <a:gd name="T3" fmla="*/ 0 h 865"/>
                <a:gd name="T4" fmla="*/ 0 w 724"/>
                <a:gd name="T5" fmla="*/ 865 h 865"/>
                <a:gd name="T6" fmla="*/ 724 w 724"/>
                <a:gd name="T7" fmla="*/ 0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0"/>
                  </a:moveTo>
                  <a:lnTo>
                    <a:pt x="724" y="0"/>
                  </a:lnTo>
                  <a:lnTo>
                    <a:pt x="0" y="865"/>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3" name="Freeform 28"/>
            <p:cNvSpPr>
              <a:spLocks/>
            </p:cNvSpPr>
            <p:nvPr/>
          </p:nvSpPr>
          <p:spPr bwMode="auto">
            <a:xfrm>
              <a:off x="2686" y="2333"/>
              <a:ext cx="725" cy="865"/>
            </a:xfrm>
            <a:custGeom>
              <a:avLst/>
              <a:gdLst>
                <a:gd name="T0" fmla="*/ 725 w 725"/>
                <a:gd name="T1" fmla="*/ 0 h 865"/>
                <a:gd name="T2" fmla="*/ 1 w 725"/>
                <a:gd name="T3" fmla="*/ 865 h 865"/>
                <a:gd name="T4" fmla="*/ 0 w 725"/>
                <a:gd name="T5" fmla="*/ 865 h 865"/>
                <a:gd name="T6" fmla="*/ 725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4" name="Freeform 29"/>
            <p:cNvSpPr>
              <a:spLocks/>
            </p:cNvSpPr>
            <p:nvPr/>
          </p:nvSpPr>
          <p:spPr bwMode="auto">
            <a:xfrm>
              <a:off x="2686" y="2333"/>
              <a:ext cx="725" cy="865"/>
            </a:xfrm>
            <a:custGeom>
              <a:avLst/>
              <a:gdLst>
                <a:gd name="T0" fmla="*/ 725 w 725"/>
                <a:gd name="T1" fmla="*/ 0 h 865"/>
                <a:gd name="T2" fmla="*/ 725 w 725"/>
                <a:gd name="T3" fmla="*/ 0 h 865"/>
                <a:gd name="T4" fmla="*/ 0 w 725"/>
                <a:gd name="T5" fmla="*/ 865 h 865"/>
                <a:gd name="T6" fmla="*/ 1 w 725"/>
                <a:gd name="T7" fmla="*/ 865 h 865"/>
                <a:gd name="T8" fmla="*/ 725 w 725"/>
                <a:gd name="T9" fmla="*/ 0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0"/>
                  </a:moveTo>
                  <a:lnTo>
                    <a:pt x="725" y="0"/>
                  </a:lnTo>
                  <a:lnTo>
                    <a:pt x="0" y="865"/>
                  </a:lnTo>
                  <a:lnTo>
                    <a:pt x="1" y="865"/>
                  </a:lnTo>
                  <a:lnTo>
                    <a:pt x="72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85" name="Freeform 30"/>
            <p:cNvSpPr>
              <a:spLocks/>
            </p:cNvSpPr>
            <p:nvPr/>
          </p:nvSpPr>
          <p:spPr bwMode="auto">
            <a:xfrm>
              <a:off x="3581" y="2955"/>
              <a:ext cx="204" cy="243"/>
            </a:xfrm>
            <a:custGeom>
              <a:avLst/>
              <a:gdLst>
                <a:gd name="T0" fmla="*/ 0 w 204"/>
                <a:gd name="T1" fmla="*/ 243 h 243"/>
                <a:gd name="T2" fmla="*/ 1 w 204"/>
                <a:gd name="T3" fmla="*/ 243 h 243"/>
                <a:gd name="T4" fmla="*/ 204 w 204"/>
                <a:gd name="T5" fmla="*/ 0 h 243"/>
                <a:gd name="T6" fmla="*/ 0 w 204"/>
                <a:gd name="T7" fmla="*/ 243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0" y="243"/>
                  </a:moveTo>
                  <a:lnTo>
                    <a:pt x="1" y="243"/>
                  </a:lnTo>
                  <a:lnTo>
                    <a:pt x="204" y="0"/>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6" name="Freeform 31"/>
            <p:cNvSpPr>
              <a:spLocks/>
            </p:cNvSpPr>
            <p:nvPr/>
          </p:nvSpPr>
          <p:spPr bwMode="auto">
            <a:xfrm>
              <a:off x="3582" y="2955"/>
              <a:ext cx="203" cy="243"/>
            </a:xfrm>
            <a:custGeom>
              <a:avLst/>
              <a:gdLst>
                <a:gd name="T0" fmla="*/ 0 w 203"/>
                <a:gd name="T1" fmla="*/ 243 h 243"/>
                <a:gd name="T2" fmla="*/ 203 w 203"/>
                <a:gd name="T3" fmla="*/ 0 h 243"/>
                <a:gd name="T4" fmla="*/ 203 w 203"/>
                <a:gd name="T5" fmla="*/ 1 h 243"/>
                <a:gd name="T6" fmla="*/ 0 w 203"/>
                <a:gd name="T7" fmla="*/ 243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0" y="243"/>
                  </a:moveTo>
                  <a:lnTo>
                    <a:pt x="203" y="0"/>
                  </a:lnTo>
                  <a:lnTo>
                    <a:pt x="203" y="1"/>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7" name="Freeform 32"/>
            <p:cNvSpPr>
              <a:spLocks/>
            </p:cNvSpPr>
            <p:nvPr/>
          </p:nvSpPr>
          <p:spPr bwMode="auto">
            <a:xfrm>
              <a:off x="3581" y="2955"/>
              <a:ext cx="204" cy="243"/>
            </a:xfrm>
            <a:custGeom>
              <a:avLst/>
              <a:gdLst>
                <a:gd name="T0" fmla="*/ 0 w 204"/>
                <a:gd name="T1" fmla="*/ 243 h 243"/>
                <a:gd name="T2" fmla="*/ 1 w 204"/>
                <a:gd name="T3" fmla="*/ 243 h 243"/>
                <a:gd name="T4" fmla="*/ 204 w 204"/>
                <a:gd name="T5" fmla="*/ 1 h 243"/>
                <a:gd name="T6" fmla="*/ 204 w 204"/>
                <a:gd name="T7" fmla="*/ 0 h 243"/>
                <a:gd name="T8" fmla="*/ 0 w 204"/>
                <a:gd name="T9" fmla="*/ 243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0" y="243"/>
                  </a:moveTo>
                  <a:lnTo>
                    <a:pt x="1" y="243"/>
                  </a:lnTo>
                  <a:lnTo>
                    <a:pt x="204" y="1"/>
                  </a:lnTo>
                  <a:lnTo>
                    <a:pt x="204" y="0"/>
                  </a:lnTo>
                  <a:lnTo>
                    <a:pt x="0" y="24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88" name="Freeform 33"/>
            <p:cNvSpPr>
              <a:spLocks/>
            </p:cNvSpPr>
            <p:nvPr/>
          </p:nvSpPr>
          <p:spPr bwMode="auto">
            <a:xfrm>
              <a:off x="1977"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89" name="Freeform 34"/>
            <p:cNvSpPr>
              <a:spLocks/>
            </p:cNvSpPr>
            <p:nvPr/>
          </p:nvSpPr>
          <p:spPr bwMode="auto">
            <a:xfrm>
              <a:off x="1977"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90" name="Rectangle 35"/>
            <p:cNvSpPr>
              <a:spLocks noChangeArrowheads="1"/>
            </p:cNvSpPr>
            <p:nvPr/>
          </p:nvSpPr>
          <p:spPr bwMode="auto">
            <a:xfrm>
              <a:off x="1977" y="2269"/>
              <a:ext cx="2" cy="99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791" name="Freeform 36"/>
            <p:cNvSpPr>
              <a:spLocks/>
            </p:cNvSpPr>
            <p:nvPr/>
          </p:nvSpPr>
          <p:spPr bwMode="auto">
            <a:xfrm>
              <a:off x="3860"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92" name="Freeform 37"/>
            <p:cNvSpPr>
              <a:spLocks/>
            </p:cNvSpPr>
            <p:nvPr/>
          </p:nvSpPr>
          <p:spPr bwMode="auto">
            <a:xfrm>
              <a:off x="3860"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0793" name="Rectangle 38"/>
            <p:cNvSpPr>
              <a:spLocks noChangeArrowheads="1"/>
            </p:cNvSpPr>
            <p:nvPr/>
          </p:nvSpPr>
          <p:spPr bwMode="auto">
            <a:xfrm>
              <a:off x="3860" y="2269"/>
              <a:ext cx="2" cy="99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794" name="Freeform 39"/>
            <p:cNvSpPr>
              <a:spLocks/>
            </p:cNvSpPr>
            <p:nvPr/>
          </p:nvSpPr>
          <p:spPr bwMode="auto">
            <a:xfrm>
              <a:off x="1978" y="3264"/>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95" name="Freeform 40"/>
            <p:cNvSpPr>
              <a:spLocks/>
            </p:cNvSpPr>
            <p:nvPr/>
          </p:nvSpPr>
          <p:spPr bwMode="auto">
            <a:xfrm>
              <a:off x="1978" y="3264"/>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96" name="Rectangle 41"/>
            <p:cNvSpPr>
              <a:spLocks noChangeArrowheads="1"/>
            </p:cNvSpPr>
            <p:nvPr/>
          </p:nvSpPr>
          <p:spPr bwMode="auto">
            <a:xfrm>
              <a:off x="1978" y="3264"/>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6" name="Group 2298"/>
          <p:cNvGrpSpPr>
            <a:grpSpLocks/>
          </p:cNvGrpSpPr>
          <p:nvPr/>
        </p:nvGrpSpPr>
        <p:grpSpPr bwMode="auto">
          <a:xfrm>
            <a:off x="2036764" y="3181350"/>
            <a:ext cx="903288" cy="387350"/>
            <a:chOff x="1283" y="2004"/>
            <a:chExt cx="569" cy="244"/>
          </a:xfrm>
        </p:grpSpPr>
        <p:grpSp>
          <p:nvGrpSpPr>
            <p:cNvPr id="50732" name="Group 2224"/>
            <p:cNvGrpSpPr>
              <a:grpSpLocks/>
            </p:cNvGrpSpPr>
            <p:nvPr/>
          </p:nvGrpSpPr>
          <p:grpSpPr bwMode="auto">
            <a:xfrm>
              <a:off x="1283" y="2004"/>
              <a:ext cx="569" cy="244"/>
              <a:chOff x="1283" y="2004"/>
              <a:chExt cx="569" cy="244"/>
            </a:xfrm>
          </p:grpSpPr>
          <p:sp>
            <p:nvSpPr>
              <p:cNvPr id="50734" name="Freeform 1660"/>
              <p:cNvSpPr>
                <a:spLocks/>
              </p:cNvSpPr>
              <p:nvPr/>
            </p:nvSpPr>
            <p:spPr bwMode="auto">
              <a:xfrm>
                <a:off x="1441" y="2187"/>
                <a:ext cx="345" cy="4"/>
              </a:xfrm>
              <a:custGeom>
                <a:avLst/>
                <a:gdLst>
                  <a:gd name="T0" fmla="*/ 345 w 345"/>
                  <a:gd name="T1" fmla="*/ 4 h 4"/>
                  <a:gd name="T2" fmla="*/ 341 w 345"/>
                  <a:gd name="T3" fmla="*/ 0 h 4"/>
                  <a:gd name="T4" fmla="*/ 0 w 345"/>
                  <a:gd name="T5" fmla="*/ 4 h 4"/>
                  <a:gd name="T6" fmla="*/ 345 w 345"/>
                  <a:gd name="T7" fmla="*/ 4 h 4"/>
                  <a:gd name="T8" fmla="*/ 0 60000 65536"/>
                  <a:gd name="T9" fmla="*/ 0 60000 65536"/>
                  <a:gd name="T10" fmla="*/ 0 60000 65536"/>
                  <a:gd name="T11" fmla="*/ 0 60000 65536"/>
                  <a:gd name="T12" fmla="*/ 0 w 345"/>
                  <a:gd name="T13" fmla="*/ 0 h 4"/>
                  <a:gd name="T14" fmla="*/ 345 w 345"/>
                  <a:gd name="T15" fmla="*/ 4 h 4"/>
                </a:gdLst>
                <a:ahLst/>
                <a:cxnLst>
                  <a:cxn ang="T8">
                    <a:pos x="T0" y="T1"/>
                  </a:cxn>
                  <a:cxn ang="T9">
                    <a:pos x="T2" y="T3"/>
                  </a:cxn>
                  <a:cxn ang="T10">
                    <a:pos x="T4" y="T5"/>
                  </a:cxn>
                  <a:cxn ang="T11">
                    <a:pos x="T6" y="T7"/>
                  </a:cxn>
                </a:cxnLst>
                <a:rect l="T12" t="T13" r="T14" b="T15"/>
                <a:pathLst>
                  <a:path w="345" h="4">
                    <a:moveTo>
                      <a:pt x="345" y="4"/>
                    </a:moveTo>
                    <a:lnTo>
                      <a:pt x="341" y="0"/>
                    </a:lnTo>
                    <a:lnTo>
                      <a:pt x="0" y="4"/>
                    </a:lnTo>
                    <a:lnTo>
                      <a:pt x="345"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35" name="Freeform 1661"/>
              <p:cNvSpPr>
                <a:spLocks/>
              </p:cNvSpPr>
              <p:nvPr/>
            </p:nvSpPr>
            <p:spPr bwMode="auto">
              <a:xfrm>
                <a:off x="1434" y="2187"/>
                <a:ext cx="348" cy="4"/>
              </a:xfrm>
              <a:custGeom>
                <a:avLst/>
                <a:gdLst>
                  <a:gd name="T0" fmla="*/ 348 w 348"/>
                  <a:gd name="T1" fmla="*/ 0 h 4"/>
                  <a:gd name="T2" fmla="*/ 7 w 348"/>
                  <a:gd name="T3" fmla="*/ 4 h 4"/>
                  <a:gd name="T4" fmla="*/ 0 w 348"/>
                  <a:gd name="T5" fmla="*/ 0 h 4"/>
                  <a:gd name="T6" fmla="*/ 348 w 348"/>
                  <a:gd name="T7" fmla="*/ 0 h 4"/>
                  <a:gd name="T8" fmla="*/ 0 60000 65536"/>
                  <a:gd name="T9" fmla="*/ 0 60000 65536"/>
                  <a:gd name="T10" fmla="*/ 0 60000 65536"/>
                  <a:gd name="T11" fmla="*/ 0 60000 65536"/>
                  <a:gd name="T12" fmla="*/ 0 w 348"/>
                  <a:gd name="T13" fmla="*/ 0 h 4"/>
                  <a:gd name="T14" fmla="*/ 348 w 348"/>
                  <a:gd name="T15" fmla="*/ 4 h 4"/>
                </a:gdLst>
                <a:ahLst/>
                <a:cxnLst>
                  <a:cxn ang="T8">
                    <a:pos x="T0" y="T1"/>
                  </a:cxn>
                  <a:cxn ang="T9">
                    <a:pos x="T2" y="T3"/>
                  </a:cxn>
                  <a:cxn ang="T10">
                    <a:pos x="T4" y="T5"/>
                  </a:cxn>
                  <a:cxn ang="T11">
                    <a:pos x="T6" y="T7"/>
                  </a:cxn>
                </a:cxnLst>
                <a:rect l="T12" t="T13" r="T14" b="T15"/>
                <a:pathLst>
                  <a:path w="348" h="4">
                    <a:moveTo>
                      <a:pt x="348" y="0"/>
                    </a:moveTo>
                    <a:lnTo>
                      <a:pt x="7" y="4"/>
                    </a:lnTo>
                    <a:lnTo>
                      <a:pt x="0" y="0"/>
                    </a:lnTo>
                    <a:lnTo>
                      <a:pt x="34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36" name="Freeform 1662"/>
              <p:cNvSpPr>
                <a:spLocks/>
              </p:cNvSpPr>
              <p:nvPr/>
            </p:nvSpPr>
            <p:spPr bwMode="auto">
              <a:xfrm>
                <a:off x="1434" y="2187"/>
                <a:ext cx="352" cy="4"/>
              </a:xfrm>
              <a:custGeom>
                <a:avLst/>
                <a:gdLst>
                  <a:gd name="T0" fmla="*/ 352 w 352"/>
                  <a:gd name="T1" fmla="*/ 4 h 4"/>
                  <a:gd name="T2" fmla="*/ 348 w 352"/>
                  <a:gd name="T3" fmla="*/ 0 h 4"/>
                  <a:gd name="T4" fmla="*/ 0 w 352"/>
                  <a:gd name="T5" fmla="*/ 0 h 4"/>
                  <a:gd name="T6" fmla="*/ 7 w 352"/>
                  <a:gd name="T7" fmla="*/ 4 h 4"/>
                  <a:gd name="T8" fmla="*/ 352 w 352"/>
                  <a:gd name="T9" fmla="*/ 4 h 4"/>
                  <a:gd name="T10" fmla="*/ 0 60000 65536"/>
                  <a:gd name="T11" fmla="*/ 0 60000 65536"/>
                  <a:gd name="T12" fmla="*/ 0 60000 65536"/>
                  <a:gd name="T13" fmla="*/ 0 60000 65536"/>
                  <a:gd name="T14" fmla="*/ 0 60000 65536"/>
                  <a:gd name="T15" fmla="*/ 0 w 352"/>
                  <a:gd name="T16" fmla="*/ 0 h 4"/>
                  <a:gd name="T17" fmla="*/ 352 w 352"/>
                  <a:gd name="T18" fmla="*/ 4 h 4"/>
                </a:gdLst>
                <a:ahLst/>
                <a:cxnLst>
                  <a:cxn ang="T10">
                    <a:pos x="T0" y="T1"/>
                  </a:cxn>
                  <a:cxn ang="T11">
                    <a:pos x="T2" y="T3"/>
                  </a:cxn>
                  <a:cxn ang="T12">
                    <a:pos x="T4" y="T5"/>
                  </a:cxn>
                  <a:cxn ang="T13">
                    <a:pos x="T6" y="T7"/>
                  </a:cxn>
                  <a:cxn ang="T14">
                    <a:pos x="T8" y="T9"/>
                  </a:cxn>
                </a:cxnLst>
                <a:rect l="T15" t="T16" r="T17" b="T18"/>
                <a:pathLst>
                  <a:path w="352" h="4">
                    <a:moveTo>
                      <a:pt x="352" y="4"/>
                    </a:moveTo>
                    <a:lnTo>
                      <a:pt x="348" y="0"/>
                    </a:lnTo>
                    <a:lnTo>
                      <a:pt x="0" y="0"/>
                    </a:lnTo>
                    <a:lnTo>
                      <a:pt x="7" y="4"/>
                    </a:lnTo>
                    <a:lnTo>
                      <a:pt x="352"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37" name="Freeform 1663"/>
              <p:cNvSpPr>
                <a:spLocks/>
              </p:cNvSpPr>
              <p:nvPr/>
            </p:nvSpPr>
            <p:spPr bwMode="auto">
              <a:xfrm>
                <a:off x="1434" y="2187"/>
                <a:ext cx="33" cy="45"/>
              </a:xfrm>
              <a:custGeom>
                <a:avLst/>
                <a:gdLst>
                  <a:gd name="T0" fmla="*/ 7 w 33"/>
                  <a:gd name="T1" fmla="*/ 4 h 45"/>
                  <a:gd name="T2" fmla="*/ 0 w 33"/>
                  <a:gd name="T3" fmla="*/ 0 h 45"/>
                  <a:gd name="T4" fmla="*/ 33 w 33"/>
                  <a:gd name="T5" fmla="*/ 45 h 45"/>
                  <a:gd name="T6" fmla="*/ 7 w 33"/>
                  <a:gd name="T7" fmla="*/ 4 h 45"/>
                  <a:gd name="T8" fmla="*/ 0 60000 65536"/>
                  <a:gd name="T9" fmla="*/ 0 60000 65536"/>
                  <a:gd name="T10" fmla="*/ 0 60000 65536"/>
                  <a:gd name="T11" fmla="*/ 0 60000 65536"/>
                  <a:gd name="T12" fmla="*/ 0 w 33"/>
                  <a:gd name="T13" fmla="*/ 0 h 45"/>
                  <a:gd name="T14" fmla="*/ 33 w 33"/>
                  <a:gd name="T15" fmla="*/ 45 h 45"/>
                </a:gdLst>
                <a:ahLst/>
                <a:cxnLst>
                  <a:cxn ang="T8">
                    <a:pos x="T0" y="T1"/>
                  </a:cxn>
                  <a:cxn ang="T9">
                    <a:pos x="T2" y="T3"/>
                  </a:cxn>
                  <a:cxn ang="T10">
                    <a:pos x="T4" y="T5"/>
                  </a:cxn>
                  <a:cxn ang="T11">
                    <a:pos x="T6" y="T7"/>
                  </a:cxn>
                </a:cxnLst>
                <a:rect l="T12" t="T13" r="T14" b="T15"/>
                <a:pathLst>
                  <a:path w="33" h="45">
                    <a:moveTo>
                      <a:pt x="7" y="4"/>
                    </a:moveTo>
                    <a:lnTo>
                      <a:pt x="0" y="0"/>
                    </a:lnTo>
                    <a:lnTo>
                      <a:pt x="33" y="45"/>
                    </a:lnTo>
                    <a:lnTo>
                      <a:pt x="7"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38" name="Freeform 1664"/>
              <p:cNvSpPr>
                <a:spLocks/>
              </p:cNvSpPr>
              <p:nvPr/>
            </p:nvSpPr>
            <p:spPr bwMode="auto">
              <a:xfrm>
                <a:off x="1434" y="2187"/>
                <a:ext cx="33" cy="45"/>
              </a:xfrm>
              <a:custGeom>
                <a:avLst/>
                <a:gdLst>
                  <a:gd name="T0" fmla="*/ 0 w 33"/>
                  <a:gd name="T1" fmla="*/ 0 h 45"/>
                  <a:gd name="T2" fmla="*/ 33 w 33"/>
                  <a:gd name="T3" fmla="*/ 45 h 45"/>
                  <a:gd name="T4" fmla="*/ 23 w 33"/>
                  <a:gd name="T5" fmla="*/ 37 h 45"/>
                  <a:gd name="T6" fmla="*/ 0 w 33"/>
                  <a:gd name="T7" fmla="*/ 0 h 45"/>
                  <a:gd name="T8" fmla="*/ 0 60000 65536"/>
                  <a:gd name="T9" fmla="*/ 0 60000 65536"/>
                  <a:gd name="T10" fmla="*/ 0 60000 65536"/>
                  <a:gd name="T11" fmla="*/ 0 60000 65536"/>
                  <a:gd name="T12" fmla="*/ 0 w 33"/>
                  <a:gd name="T13" fmla="*/ 0 h 45"/>
                  <a:gd name="T14" fmla="*/ 33 w 33"/>
                  <a:gd name="T15" fmla="*/ 45 h 45"/>
                </a:gdLst>
                <a:ahLst/>
                <a:cxnLst>
                  <a:cxn ang="T8">
                    <a:pos x="T0" y="T1"/>
                  </a:cxn>
                  <a:cxn ang="T9">
                    <a:pos x="T2" y="T3"/>
                  </a:cxn>
                  <a:cxn ang="T10">
                    <a:pos x="T4" y="T5"/>
                  </a:cxn>
                  <a:cxn ang="T11">
                    <a:pos x="T6" y="T7"/>
                  </a:cxn>
                </a:cxnLst>
                <a:rect l="T12" t="T13" r="T14" b="T15"/>
                <a:pathLst>
                  <a:path w="33" h="45">
                    <a:moveTo>
                      <a:pt x="0" y="0"/>
                    </a:moveTo>
                    <a:lnTo>
                      <a:pt x="33" y="45"/>
                    </a:lnTo>
                    <a:lnTo>
                      <a:pt x="23" y="37"/>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39" name="Freeform 1665"/>
              <p:cNvSpPr>
                <a:spLocks/>
              </p:cNvSpPr>
              <p:nvPr/>
            </p:nvSpPr>
            <p:spPr bwMode="auto">
              <a:xfrm>
                <a:off x="1434" y="2187"/>
                <a:ext cx="33" cy="45"/>
              </a:xfrm>
              <a:custGeom>
                <a:avLst/>
                <a:gdLst>
                  <a:gd name="T0" fmla="*/ 7 w 33"/>
                  <a:gd name="T1" fmla="*/ 4 h 45"/>
                  <a:gd name="T2" fmla="*/ 0 w 33"/>
                  <a:gd name="T3" fmla="*/ 0 h 45"/>
                  <a:gd name="T4" fmla="*/ 23 w 33"/>
                  <a:gd name="T5" fmla="*/ 37 h 45"/>
                  <a:gd name="T6" fmla="*/ 33 w 33"/>
                  <a:gd name="T7" fmla="*/ 45 h 45"/>
                  <a:gd name="T8" fmla="*/ 7 w 33"/>
                  <a:gd name="T9" fmla="*/ 4 h 45"/>
                  <a:gd name="T10" fmla="*/ 0 60000 65536"/>
                  <a:gd name="T11" fmla="*/ 0 60000 65536"/>
                  <a:gd name="T12" fmla="*/ 0 60000 65536"/>
                  <a:gd name="T13" fmla="*/ 0 60000 65536"/>
                  <a:gd name="T14" fmla="*/ 0 60000 65536"/>
                  <a:gd name="T15" fmla="*/ 0 w 33"/>
                  <a:gd name="T16" fmla="*/ 0 h 45"/>
                  <a:gd name="T17" fmla="*/ 33 w 33"/>
                  <a:gd name="T18" fmla="*/ 45 h 45"/>
                </a:gdLst>
                <a:ahLst/>
                <a:cxnLst>
                  <a:cxn ang="T10">
                    <a:pos x="T0" y="T1"/>
                  </a:cxn>
                  <a:cxn ang="T11">
                    <a:pos x="T2" y="T3"/>
                  </a:cxn>
                  <a:cxn ang="T12">
                    <a:pos x="T4" y="T5"/>
                  </a:cxn>
                  <a:cxn ang="T13">
                    <a:pos x="T6" y="T7"/>
                  </a:cxn>
                  <a:cxn ang="T14">
                    <a:pos x="T8" y="T9"/>
                  </a:cxn>
                </a:cxnLst>
                <a:rect l="T15" t="T16" r="T17" b="T18"/>
                <a:pathLst>
                  <a:path w="33" h="45">
                    <a:moveTo>
                      <a:pt x="7" y="4"/>
                    </a:moveTo>
                    <a:lnTo>
                      <a:pt x="0" y="0"/>
                    </a:lnTo>
                    <a:lnTo>
                      <a:pt x="23" y="37"/>
                    </a:lnTo>
                    <a:lnTo>
                      <a:pt x="33" y="45"/>
                    </a:lnTo>
                    <a:lnTo>
                      <a:pt x="7"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40" name="Freeform 1666"/>
              <p:cNvSpPr>
                <a:spLocks/>
              </p:cNvSpPr>
              <p:nvPr/>
            </p:nvSpPr>
            <p:spPr bwMode="auto">
              <a:xfrm>
                <a:off x="1283" y="2164"/>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1" name="Freeform 1667"/>
              <p:cNvSpPr>
                <a:spLocks/>
              </p:cNvSpPr>
              <p:nvPr/>
            </p:nvSpPr>
            <p:spPr bwMode="auto">
              <a:xfrm>
                <a:off x="1283" y="2164"/>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2" name="Freeform 1668"/>
              <p:cNvSpPr>
                <a:spLocks/>
              </p:cNvSpPr>
              <p:nvPr/>
            </p:nvSpPr>
            <p:spPr bwMode="auto">
              <a:xfrm>
                <a:off x="1283" y="2164"/>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43" name="Freeform 1669"/>
              <p:cNvSpPr>
                <a:spLocks/>
              </p:cNvSpPr>
              <p:nvPr/>
            </p:nvSpPr>
            <p:spPr bwMode="auto">
              <a:xfrm>
                <a:off x="1283" y="2095"/>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4" name="Freeform 1670"/>
              <p:cNvSpPr>
                <a:spLocks/>
              </p:cNvSpPr>
              <p:nvPr/>
            </p:nvSpPr>
            <p:spPr bwMode="auto">
              <a:xfrm>
                <a:off x="1295" y="2095"/>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5" name="Freeform 1671"/>
              <p:cNvSpPr>
                <a:spLocks/>
              </p:cNvSpPr>
              <p:nvPr/>
            </p:nvSpPr>
            <p:spPr bwMode="auto">
              <a:xfrm>
                <a:off x="1283" y="2095"/>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46" name="Freeform 1672"/>
              <p:cNvSpPr>
                <a:spLocks/>
              </p:cNvSpPr>
              <p:nvPr/>
            </p:nvSpPr>
            <p:spPr bwMode="auto">
              <a:xfrm>
                <a:off x="1441" y="2095"/>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7" name="Freeform 1673"/>
              <p:cNvSpPr>
                <a:spLocks/>
              </p:cNvSpPr>
              <p:nvPr/>
            </p:nvSpPr>
            <p:spPr bwMode="auto">
              <a:xfrm>
                <a:off x="1434" y="2103"/>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48" name="Freeform 1674"/>
              <p:cNvSpPr>
                <a:spLocks/>
              </p:cNvSpPr>
              <p:nvPr/>
            </p:nvSpPr>
            <p:spPr bwMode="auto">
              <a:xfrm>
                <a:off x="1434" y="2095"/>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49" name="Freeform 1675"/>
              <p:cNvSpPr>
                <a:spLocks/>
              </p:cNvSpPr>
              <p:nvPr/>
            </p:nvSpPr>
            <p:spPr bwMode="auto">
              <a:xfrm>
                <a:off x="1434" y="2137"/>
                <a:ext cx="352" cy="4"/>
              </a:xfrm>
              <a:custGeom>
                <a:avLst/>
                <a:gdLst>
                  <a:gd name="T0" fmla="*/ 7 w 352"/>
                  <a:gd name="T1" fmla="*/ 0 h 4"/>
                  <a:gd name="T2" fmla="*/ 0 w 352"/>
                  <a:gd name="T3" fmla="*/ 4 h 4"/>
                  <a:gd name="T4" fmla="*/ 352 w 352"/>
                  <a:gd name="T5" fmla="*/ 0 h 4"/>
                  <a:gd name="T6" fmla="*/ 7 w 352"/>
                  <a:gd name="T7" fmla="*/ 0 h 4"/>
                  <a:gd name="T8" fmla="*/ 0 60000 65536"/>
                  <a:gd name="T9" fmla="*/ 0 60000 65536"/>
                  <a:gd name="T10" fmla="*/ 0 60000 65536"/>
                  <a:gd name="T11" fmla="*/ 0 60000 65536"/>
                  <a:gd name="T12" fmla="*/ 0 w 352"/>
                  <a:gd name="T13" fmla="*/ 0 h 4"/>
                  <a:gd name="T14" fmla="*/ 352 w 352"/>
                  <a:gd name="T15" fmla="*/ 4 h 4"/>
                </a:gdLst>
                <a:ahLst/>
                <a:cxnLst>
                  <a:cxn ang="T8">
                    <a:pos x="T0" y="T1"/>
                  </a:cxn>
                  <a:cxn ang="T9">
                    <a:pos x="T2" y="T3"/>
                  </a:cxn>
                  <a:cxn ang="T10">
                    <a:pos x="T4" y="T5"/>
                  </a:cxn>
                  <a:cxn ang="T11">
                    <a:pos x="T6" y="T7"/>
                  </a:cxn>
                </a:cxnLst>
                <a:rect l="T12" t="T13" r="T14" b="T15"/>
                <a:pathLst>
                  <a:path w="352" h="4">
                    <a:moveTo>
                      <a:pt x="7" y="0"/>
                    </a:moveTo>
                    <a:lnTo>
                      <a:pt x="0" y="4"/>
                    </a:lnTo>
                    <a:lnTo>
                      <a:pt x="352"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50" name="Freeform 1676"/>
              <p:cNvSpPr>
                <a:spLocks/>
              </p:cNvSpPr>
              <p:nvPr/>
            </p:nvSpPr>
            <p:spPr bwMode="auto">
              <a:xfrm>
                <a:off x="1434" y="2137"/>
                <a:ext cx="352" cy="4"/>
              </a:xfrm>
              <a:custGeom>
                <a:avLst/>
                <a:gdLst>
                  <a:gd name="T0" fmla="*/ 0 w 352"/>
                  <a:gd name="T1" fmla="*/ 4 h 4"/>
                  <a:gd name="T2" fmla="*/ 352 w 352"/>
                  <a:gd name="T3" fmla="*/ 0 h 4"/>
                  <a:gd name="T4" fmla="*/ 348 w 352"/>
                  <a:gd name="T5" fmla="*/ 4 h 4"/>
                  <a:gd name="T6" fmla="*/ 0 w 352"/>
                  <a:gd name="T7" fmla="*/ 4 h 4"/>
                  <a:gd name="T8" fmla="*/ 0 60000 65536"/>
                  <a:gd name="T9" fmla="*/ 0 60000 65536"/>
                  <a:gd name="T10" fmla="*/ 0 60000 65536"/>
                  <a:gd name="T11" fmla="*/ 0 60000 65536"/>
                  <a:gd name="T12" fmla="*/ 0 w 352"/>
                  <a:gd name="T13" fmla="*/ 0 h 4"/>
                  <a:gd name="T14" fmla="*/ 352 w 352"/>
                  <a:gd name="T15" fmla="*/ 4 h 4"/>
                </a:gdLst>
                <a:ahLst/>
                <a:cxnLst>
                  <a:cxn ang="T8">
                    <a:pos x="T0" y="T1"/>
                  </a:cxn>
                  <a:cxn ang="T9">
                    <a:pos x="T2" y="T3"/>
                  </a:cxn>
                  <a:cxn ang="T10">
                    <a:pos x="T4" y="T5"/>
                  </a:cxn>
                  <a:cxn ang="T11">
                    <a:pos x="T6" y="T7"/>
                  </a:cxn>
                </a:cxnLst>
                <a:rect l="T12" t="T13" r="T14" b="T15"/>
                <a:pathLst>
                  <a:path w="352" h="4">
                    <a:moveTo>
                      <a:pt x="0" y="4"/>
                    </a:moveTo>
                    <a:lnTo>
                      <a:pt x="352" y="0"/>
                    </a:lnTo>
                    <a:lnTo>
                      <a:pt x="348"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51" name="Freeform 1677"/>
              <p:cNvSpPr>
                <a:spLocks/>
              </p:cNvSpPr>
              <p:nvPr/>
            </p:nvSpPr>
            <p:spPr bwMode="auto">
              <a:xfrm>
                <a:off x="1434" y="2137"/>
                <a:ext cx="352" cy="4"/>
              </a:xfrm>
              <a:custGeom>
                <a:avLst/>
                <a:gdLst>
                  <a:gd name="T0" fmla="*/ 7 w 352"/>
                  <a:gd name="T1" fmla="*/ 0 h 4"/>
                  <a:gd name="T2" fmla="*/ 0 w 352"/>
                  <a:gd name="T3" fmla="*/ 4 h 4"/>
                  <a:gd name="T4" fmla="*/ 348 w 352"/>
                  <a:gd name="T5" fmla="*/ 4 h 4"/>
                  <a:gd name="T6" fmla="*/ 352 w 352"/>
                  <a:gd name="T7" fmla="*/ 0 h 4"/>
                  <a:gd name="T8" fmla="*/ 7 w 352"/>
                  <a:gd name="T9" fmla="*/ 0 h 4"/>
                  <a:gd name="T10" fmla="*/ 0 60000 65536"/>
                  <a:gd name="T11" fmla="*/ 0 60000 65536"/>
                  <a:gd name="T12" fmla="*/ 0 60000 65536"/>
                  <a:gd name="T13" fmla="*/ 0 60000 65536"/>
                  <a:gd name="T14" fmla="*/ 0 60000 65536"/>
                  <a:gd name="T15" fmla="*/ 0 w 352"/>
                  <a:gd name="T16" fmla="*/ 0 h 4"/>
                  <a:gd name="T17" fmla="*/ 352 w 352"/>
                  <a:gd name="T18" fmla="*/ 4 h 4"/>
                </a:gdLst>
                <a:ahLst/>
                <a:cxnLst>
                  <a:cxn ang="T10">
                    <a:pos x="T0" y="T1"/>
                  </a:cxn>
                  <a:cxn ang="T11">
                    <a:pos x="T2" y="T3"/>
                  </a:cxn>
                  <a:cxn ang="T12">
                    <a:pos x="T4" y="T5"/>
                  </a:cxn>
                  <a:cxn ang="T13">
                    <a:pos x="T6" y="T7"/>
                  </a:cxn>
                  <a:cxn ang="T14">
                    <a:pos x="T8" y="T9"/>
                  </a:cxn>
                </a:cxnLst>
                <a:rect l="T15" t="T16" r="T17" b="T18"/>
                <a:pathLst>
                  <a:path w="352" h="4">
                    <a:moveTo>
                      <a:pt x="7" y="0"/>
                    </a:moveTo>
                    <a:lnTo>
                      <a:pt x="0" y="4"/>
                    </a:lnTo>
                    <a:lnTo>
                      <a:pt x="348" y="4"/>
                    </a:lnTo>
                    <a:lnTo>
                      <a:pt x="352"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52" name="Freeform 1678"/>
              <p:cNvSpPr>
                <a:spLocks/>
              </p:cNvSpPr>
              <p:nvPr/>
            </p:nvSpPr>
            <p:spPr bwMode="auto">
              <a:xfrm>
                <a:off x="1782" y="2137"/>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53" name="Freeform 1680"/>
              <p:cNvSpPr>
                <a:spLocks/>
              </p:cNvSpPr>
              <p:nvPr/>
            </p:nvSpPr>
            <p:spPr bwMode="auto">
              <a:xfrm>
                <a:off x="1782" y="2137"/>
                <a:ext cx="4" cy="54"/>
              </a:xfrm>
              <a:custGeom>
                <a:avLst/>
                <a:gdLst>
                  <a:gd name="T0" fmla="*/ 4 w 4"/>
                  <a:gd name="T1" fmla="*/ 0 h 54"/>
                  <a:gd name="T2" fmla="*/ 0 w 4"/>
                  <a:gd name="T3" fmla="*/ 4 h 54"/>
                  <a:gd name="T4" fmla="*/ 0 w 4"/>
                  <a:gd name="T5" fmla="*/ 50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50"/>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54" name="Rectangle 2139"/>
              <p:cNvSpPr>
                <a:spLocks noChangeArrowheads="1"/>
              </p:cNvSpPr>
              <p:nvPr/>
            </p:nvSpPr>
            <p:spPr bwMode="auto">
              <a:xfrm>
                <a:off x="1852" y="205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755" name="Rectangle 2140"/>
              <p:cNvSpPr>
                <a:spLocks noChangeArrowheads="1"/>
              </p:cNvSpPr>
              <p:nvPr/>
            </p:nvSpPr>
            <p:spPr bwMode="auto">
              <a:xfrm>
                <a:off x="1668" y="200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50756" name="Rectangle 2141"/>
              <p:cNvSpPr>
                <a:spLocks noChangeArrowheads="1"/>
              </p:cNvSpPr>
              <p:nvPr/>
            </p:nvSpPr>
            <p:spPr bwMode="auto">
              <a:xfrm>
                <a:off x="1563" y="2004"/>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50733" name="Freeform 1679"/>
            <p:cNvSpPr>
              <a:spLocks/>
            </p:cNvSpPr>
            <p:nvPr/>
          </p:nvSpPr>
          <p:spPr bwMode="auto">
            <a:xfrm>
              <a:off x="1782" y="2141"/>
              <a:ext cx="4" cy="50"/>
            </a:xfrm>
            <a:custGeom>
              <a:avLst/>
              <a:gdLst>
                <a:gd name="T0" fmla="*/ 0 w 4"/>
                <a:gd name="T1" fmla="*/ 0 h 50"/>
                <a:gd name="T2" fmla="*/ 4 w 4"/>
                <a:gd name="T3" fmla="*/ 50 h 50"/>
                <a:gd name="T4" fmla="*/ 0 w 4"/>
                <a:gd name="T5" fmla="*/ 46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6"/>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18" name="Group 2279"/>
          <p:cNvGrpSpPr>
            <a:grpSpLocks/>
          </p:cNvGrpSpPr>
          <p:nvPr/>
        </p:nvGrpSpPr>
        <p:grpSpPr bwMode="auto">
          <a:xfrm>
            <a:off x="3006725" y="5254625"/>
            <a:ext cx="3122613" cy="160338"/>
            <a:chOff x="1894" y="3310"/>
            <a:chExt cx="1967" cy="101"/>
          </a:xfrm>
        </p:grpSpPr>
        <p:sp>
          <p:nvSpPr>
            <p:cNvPr id="50455" name="Freeform 126"/>
            <p:cNvSpPr>
              <a:spLocks/>
            </p:cNvSpPr>
            <p:nvPr/>
          </p:nvSpPr>
          <p:spPr bwMode="auto">
            <a:xfrm>
              <a:off x="1910"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6" name="Freeform 127"/>
            <p:cNvSpPr>
              <a:spLocks/>
            </p:cNvSpPr>
            <p:nvPr/>
          </p:nvSpPr>
          <p:spPr bwMode="auto">
            <a:xfrm>
              <a:off x="1912"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7" name="Freeform 128"/>
            <p:cNvSpPr>
              <a:spLocks/>
            </p:cNvSpPr>
            <p:nvPr/>
          </p:nvSpPr>
          <p:spPr bwMode="auto">
            <a:xfrm>
              <a:off x="1910"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58" name="Freeform 42"/>
            <p:cNvSpPr>
              <a:spLocks/>
            </p:cNvSpPr>
            <p:nvPr/>
          </p:nvSpPr>
          <p:spPr bwMode="auto">
            <a:xfrm>
              <a:off x="2455"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9" name="Freeform 43"/>
            <p:cNvSpPr>
              <a:spLocks/>
            </p:cNvSpPr>
            <p:nvPr/>
          </p:nvSpPr>
          <p:spPr bwMode="auto">
            <a:xfrm>
              <a:off x="2457"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0" name="Freeform 44"/>
            <p:cNvSpPr>
              <a:spLocks/>
            </p:cNvSpPr>
            <p:nvPr/>
          </p:nvSpPr>
          <p:spPr bwMode="auto">
            <a:xfrm>
              <a:off x="2455" y="3311"/>
              <a:ext cx="69" cy="81"/>
            </a:xfrm>
            <a:custGeom>
              <a:avLst/>
              <a:gdLst>
                <a:gd name="T0" fmla="*/ 0 w 69"/>
                <a:gd name="T1" fmla="*/ 80 h 81"/>
                <a:gd name="T2" fmla="*/ 2 w 69"/>
                <a:gd name="T3" fmla="*/ 81 h 81"/>
                <a:gd name="T4" fmla="*/ 69 w 69"/>
                <a:gd name="T5" fmla="*/ 1 h 81"/>
                <a:gd name="T6" fmla="*/ 67 w 69"/>
                <a:gd name="T7" fmla="*/ 0 h 81"/>
                <a:gd name="T8" fmla="*/ 0 w 69"/>
                <a:gd name="T9" fmla="*/ 80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61" name="Freeform 47"/>
            <p:cNvSpPr>
              <a:spLocks/>
            </p:cNvSpPr>
            <p:nvPr/>
          </p:nvSpPr>
          <p:spPr bwMode="auto">
            <a:xfrm>
              <a:off x="2406"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2" name="Freeform 48"/>
            <p:cNvSpPr>
              <a:spLocks/>
            </p:cNvSpPr>
            <p:nvPr/>
          </p:nvSpPr>
          <p:spPr bwMode="auto">
            <a:xfrm>
              <a:off x="2407"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3" name="Freeform 49"/>
            <p:cNvSpPr>
              <a:spLocks/>
            </p:cNvSpPr>
            <p:nvPr/>
          </p:nvSpPr>
          <p:spPr bwMode="auto">
            <a:xfrm>
              <a:off x="2406"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64" name="Freeform 50"/>
            <p:cNvSpPr>
              <a:spLocks/>
            </p:cNvSpPr>
            <p:nvPr/>
          </p:nvSpPr>
          <p:spPr bwMode="auto">
            <a:xfrm>
              <a:off x="1978" y="331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5" name="Freeform 51"/>
            <p:cNvSpPr>
              <a:spLocks/>
            </p:cNvSpPr>
            <p:nvPr/>
          </p:nvSpPr>
          <p:spPr bwMode="auto">
            <a:xfrm>
              <a:off x="1978" y="331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6" name="Rectangle 52"/>
            <p:cNvSpPr>
              <a:spLocks noChangeArrowheads="1"/>
            </p:cNvSpPr>
            <p:nvPr/>
          </p:nvSpPr>
          <p:spPr bwMode="auto">
            <a:xfrm>
              <a:off x="1978" y="331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467" name="Freeform 59"/>
            <p:cNvSpPr>
              <a:spLocks/>
            </p:cNvSpPr>
            <p:nvPr/>
          </p:nvSpPr>
          <p:spPr bwMode="auto">
            <a:xfrm>
              <a:off x="2356"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8" name="Freeform 60"/>
            <p:cNvSpPr>
              <a:spLocks/>
            </p:cNvSpPr>
            <p:nvPr/>
          </p:nvSpPr>
          <p:spPr bwMode="auto">
            <a:xfrm>
              <a:off x="2358"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69" name="Freeform 61"/>
            <p:cNvSpPr>
              <a:spLocks/>
            </p:cNvSpPr>
            <p:nvPr/>
          </p:nvSpPr>
          <p:spPr bwMode="auto">
            <a:xfrm>
              <a:off x="2356"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70" name="Freeform 66"/>
            <p:cNvSpPr>
              <a:spLocks/>
            </p:cNvSpPr>
            <p:nvPr/>
          </p:nvSpPr>
          <p:spPr bwMode="auto">
            <a:xfrm>
              <a:off x="2307"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1" name="Freeform 67"/>
            <p:cNvSpPr>
              <a:spLocks/>
            </p:cNvSpPr>
            <p:nvPr/>
          </p:nvSpPr>
          <p:spPr bwMode="auto">
            <a:xfrm>
              <a:off x="2308"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2" name="Freeform 68"/>
            <p:cNvSpPr>
              <a:spLocks/>
            </p:cNvSpPr>
            <p:nvPr/>
          </p:nvSpPr>
          <p:spPr bwMode="auto">
            <a:xfrm>
              <a:off x="2307"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73" name="Freeform 73"/>
            <p:cNvSpPr>
              <a:spLocks/>
            </p:cNvSpPr>
            <p:nvPr/>
          </p:nvSpPr>
          <p:spPr bwMode="auto">
            <a:xfrm>
              <a:off x="2257"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4" name="Freeform 74"/>
            <p:cNvSpPr>
              <a:spLocks/>
            </p:cNvSpPr>
            <p:nvPr/>
          </p:nvSpPr>
          <p:spPr bwMode="auto">
            <a:xfrm>
              <a:off x="2259"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5" name="Freeform 75"/>
            <p:cNvSpPr>
              <a:spLocks/>
            </p:cNvSpPr>
            <p:nvPr/>
          </p:nvSpPr>
          <p:spPr bwMode="auto">
            <a:xfrm>
              <a:off x="2257"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76" name="Freeform 80"/>
            <p:cNvSpPr>
              <a:spLocks/>
            </p:cNvSpPr>
            <p:nvPr/>
          </p:nvSpPr>
          <p:spPr bwMode="auto">
            <a:xfrm>
              <a:off x="2208"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7" name="Freeform 81"/>
            <p:cNvSpPr>
              <a:spLocks/>
            </p:cNvSpPr>
            <p:nvPr/>
          </p:nvSpPr>
          <p:spPr bwMode="auto">
            <a:xfrm>
              <a:off x="2209"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78" name="Freeform 82"/>
            <p:cNvSpPr>
              <a:spLocks/>
            </p:cNvSpPr>
            <p:nvPr/>
          </p:nvSpPr>
          <p:spPr bwMode="auto">
            <a:xfrm>
              <a:off x="2208"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79" name="Freeform 87"/>
            <p:cNvSpPr>
              <a:spLocks/>
            </p:cNvSpPr>
            <p:nvPr/>
          </p:nvSpPr>
          <p:spPr bwMode="auto">
            <a:xfrm>
              <a:off x="2158"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0" name="Freeform 88"/>
            <p:cNvSpPr>
              <a:spLocks/>
            </p:cNvSpPr>
            <p:nvPr/>
          </p:nvSpPr>
          <p:spPr bwMode="auto">
            <a:xfrm>
              <a:off x="2159"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1" name="Freeform 89"/>
            <p:cNvSpPr>
              <a:spLocks/>
            </p:cNvSpPr>
            <p:nvPr/>
          </p:nvSpPr>
          <p:spPr bwMode="auto">
            <a:xfrm>
              <a:off x="2158"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82" name="Freeform 94"/>
            <p:cNvSpPr>
              <a:spLocks/>
            </p:cNvSpPr>
            <p:nvPr/>
          </p:nvSpPr>
          <p:spPr bwMode="auto">
            <a:xfrm>
              <a:off x="2109"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3" name="Freeform 95"/>
            <p:cNvSpPr>
              <a:spLocks/>
            </p:cNvSpPr>
            <p:nvPr/>
          </p:nvSpPr>
          <p:spPr bwMode="auto">
            <a:xfrm>
              <a:off x="2110"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4" name="Freeform 96"/>
            <p:cNvSpPr>
              <a:spLocks/>
            </p:cNvSpPr>
            <p:nvPr/>
          </p:nvSpPr>
          <p:spPr bwMode="auto">
            <a:xfrm>
              <a:off x="2109"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85" name="Freeform 101"/>
            <p:cNvSpPr>
              <a:spLocks/>
            </p:cNvSpPr>
            <p:nvPr/>
          </p:nvSpPr>
          <p:spPr bwMode="auto">
            <a:xfrm>
              <a:off x="2059"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6" name="Freeform 102"/>
            <p:cNvSpPr>
              <a:spLocks/>
            </p:cNvSpPr>
            <p:nvPr/>
          </p:nvSpPr>
          <p:spPr bwMode="auto">
            <a:xfrm>
              <a:off x="2060"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7" name="Freeform 103"/>
            <p:cNvSpPr>
              <a:spLocks/>
            </p:cNvSpPr>
            <p:nvPr/>
          </p:nvSpPr>
          <p:spPr bwMode="auto">
            <a:xfrm>
              <a:off x="2059"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88" name="Freeform 108"/>
            <p:cNvSpPr>
              <a:spLocks/>
            </p:cNvSpPr>
            <p:nvPr/>
          </p:nvSpPr>
          <p:spPr bwMode="auto">
            <a:xfrm>
              <a:off x="2010"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89" name="Freeform 109"/>
            <p:cNvSpPr>
              <a:spLocks/>
            </p:cNvSpPr>
            <p:nvPr/>
          </p:nvSpPr>
          <p:spPr bwMode="auto">
            <a:xfrm>
              <a:off x="2011"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0" name="Freeform 110"/>
            <p:cNvSpPr>
              <a:spLocks/>
            </p:cNvSpPr>
            <p:nvPr/>
          </p:nvSpPr>
          <p:spPr bwMode="auto">
            <a:xfrm>
              <a:off x="2010" y="3311"/>
              <a:ext cx="67" cy="81"/>
            </a:xfrm>
            <a:custGeom>
              <a:avLst/>
              <a:gdLst>
                <a:gd name="T0" fmla="*/ 0 w 67"/>
                <a:gd name="T1" fmla="*/ 80 h 81"/>
                <a:gd name="T2" fmla="*/ 1 w 67"/>
                <a:gd name="T3" fmla="*/ 81 h 81"/>
                <a:gd name="T4" fmla="*/ 67 w 67"/>
                <a:gd name="T5" fmla="*/ 1 h 81"/>
                <a:gd name="T6" fmla="*/ 66 w 67"/>
                <a:gd name="T7" fmla="*/ 0 h 81"/>
                <a:gd name="T8" fmla="*/ 0 w 67"/>
                <a:gd name="T9" fmla="*/ 80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0" y="80"/>
                  </a:moveTo>
                  <a:lnTo>
                    <a:pt x="1" y="81"/>
                  </a:lnTo>
                  <a:lnTo>
                    <a:pt x="67"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91" name="Freeform 115"/>
            <p:cNvSpPr>
              <a:spLocks/>
            </p:cNvSpPr>
            <p:nvPr/>
          </p:nvSpPr>
          <p:spPr bwMode="auto">
            <a:xfrm>
              <a:off x="1960"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2" name="Freeform 116"/>
            <p:cNvSpPr>
              <a:spLocks/>
            </p:cNvSpPr>
            <p:nvPr/>
          </p:nvSpPr>
          <p:spPr bwMode="auto">
            <a:xfrm>
              <a:off x="1961"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3" name="Freeform 117"/>
            <p:cNvSpPr>
              <a:spLocks/>
            </p:cNvSpPr>
            <p:nvPr/>
          </p:nvSpPr>
          <p:spPr bwMode="auto">
            <a:xfrm>
              <a:off x="1960"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94" name="Freeform 129"/>
            <p:cNvSpPr>
              <a:spLocks/>
            </p:cNvSpPr>
            <p:nvPr/>
          </p:nvSpPr>
          <p:spPr bwMode="auto">
            <a:xfrm>
              <a:off x="3793"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5" name="Freeform 130"/>
            <p:cNvSpPr>
              <a:spLocks/>
            </p:cNvSpPr>
            <p:nvPr/>
          </p:nvSpPr>
          <p:spPr bwMode="auto">
            <a:xfrm>
              <a:off x="3795"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6" name="Freeform 131"/>
            <p:cNvSpPr>
              <a:spLocks/>
            </p:cNvSpPr>
            <p:nvPr/>
          </p:nvSpPr>
          <p:spPr bwMode="auto">
            <a:xfrm>
              <a:off x="3793"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97" name="Freeform 136"/>
            <p:cNvSpPr>
              <a:spLocks/>
            </p:cNvSpPr>
            <p:nvPr/>
          </p:nvSpPr>
          <p:spPr bwMode="auto">
            <a:xfrm>
              <a:off x="3744"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8" name="Freeform 137"/>
            <p:cNvSpPr>
              <a:spLocks/>
            </p:cNvSpPr>
            <p:nvPr/>
          </p:nvSpPr>
          <p:spPr bwMode="auto">
            <a:xfrm>
              <a:off x="3745"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99" name="Freeform 138"/>
            <p:cNvSpPr>
              <a:spLocks/>
            </p:cNvSpPr>
            <p:nvPr/>
          </p:nvSpPr>
          <p:spPr bwMode="auto">
            <a:xfrm>
              <a:off x="3744"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00" name="Freeform 143"/>
            <p:cNvSpPr>
              <a:spLocks/>
            </p:cNvSpPr>
            <p:nvPr/>
          </p:nvSpPr>
          <p:spPr bwMode="auto">
            <a:xfrm>
              <a:off x="3694"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1" name="Freeform 144"/>
            <p:cNvSpPr>
              <a:spLocks/>
            </p:cNvSpPr>
            <p:nvPr/>
          </p:nvSpPr>
          <p:spPr bwMode="auto">
            <a:xfrm>
              <a:off x="3696"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2" name="Freeform 145"/>
            <p:cNvSpPr>
              <a:spLocks/>
            </p:cNvSpPr>
            <p:nvPr/>
          </p:nvSpPr>
          <p:spPr bwMode="auto">
            <a:xfrm>
              <a:off x="3694"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03" name="Freeform 154"/>
            <p:cNvSpPr>
              <a:spLocks/>
            </p:cNvSpPr>
            <p:nvPr/>
          </p:nvSpPr>
          <p:spPr bwMode="auto">
            <a:xfrm>
              <a:off x="3397"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4" name="Freeform 155"/>
            <p:cNvSpPr>
              <a:spLocks/>
            </p:cNvSpPr>
            <p:nvPr/>
          </p:nvSpPr>
          <p:spPr bwMode="auto">
            <a:xfrm>
              <a:off x="3398"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5" name="Freeform 156"/>
            <p:cNvSpPr>
              <a:spLocks/>
            </p:cNvSpPr>
            <p:nvPr/>
          </p:nvSpPr>
          <p:spPr bwMode="auto">
            <a:xfrm>
              <a:off x="3397"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06" name="Freeform 161"/>
            <p:cNvSpPr>
              <a:spLocks/>
            </p:cNvSpPr>
            <p:nvPr/>
          </p:nvSpPr>
          <p:spPr bwMode="auto">
            <a:xfrm>
              <a:off x="3447"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7" name="Freeform 162"/>
            <p:cNvSpPr>
              <a:spLocks/>
            </p:cNvSpPr>
            <p:nvPr/>
          </p:nvSpPr>
          <p:spPr bwMode="auto">
            <a:xfrm>
              <a:off x="3448"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08" name="Freeform 163"/>
            <p:cNvSpPr>
              <a:spLocks/>
            </p:cNvSpPr>
            <p:nvPr/>
          </p:nvSpPr>
          <p:spPr bwMode="auto">
            <a:xfrm>
              <a:off x="3447"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09" name="Freeform 168"/>
            <p:cNvSpPr>
              <a:spLocks/>
            </p:cNvSpPr>
            <p:nvPr/>
          </p:nvSpPr>
          <p:spPr bwMode="auto">
            <a:xfrm>
              <a:off x="3496"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0" name="Freeform 169"/>
            <p:cNvSpPr>
              <a:spLocks/>
            </p:cNvSpPr>
            <p:nvPr/>
          </p:nvSpPr>
          <p:spPr bwMode="auto">
            <a:xfrm>
              <a:off x="3497"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1" name="Freeform 170"/>
            <p:cNvSpPr>
              <a:spLocks/>
            </p:cNvSpPr>
            <p:nvPr/>
          </p:nvSpPr>
          <p:spPr bwMode="auto">
            <a:xfrm>
              <a:off x="3496"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12" name="Freeform 175"/>
            <p:cNvSpPr>
              <a:spLocks/>
            </p:cNvSpPr>
            <p:nvPr/>
          </p:nvSpPr>
          <p:spPr bwMode="auto">
            <a:xfrm>
              <a:off x="3546"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3" name="Freeform 176"/>
            <p:cNvSpPr>
              <a:spLocks/>
            </p:cNvSpPr>
            <p:nvPr/>
          </p:nvSpPr>
          <p:spPr bwMode="auto">
            <a:xfrm>
              <a:off x="3547"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4" name="Freeform 177"/>
            <p:cNvSpPr>
              <a:spLocks/>
            </p:cNvSpPr>
            <p:nvPr/>
          </p:nvSpPr>
          <p:spPr bwMode="auto">
            <a:xfrm>
              <a:off x="3546"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15" name="Freeform 182"/>
            <p:cNvSpPr>
              <a:spLocks/>
            </p:cNvSpPr>
            <p:nvPr/>
          </p:nvSpPr>
          <p:spPr bwMode="auto">
            <a:xfrm>
              <a:off x="3595"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6" name="Freeform 183"/>
            <p:cNvSpPr>
              <a:spLocks/>
            </p:cNvSpPr>
            <p:nvPr/>
          </p:nvSpPr>
          <p:spPr bwMode="auto">
            <a:xfrm>
              <a:off x="3596"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7" name="Freeform 184"/>
            <p:cNvSpPr>
              <a:spLocks/>
            </p:cNvSpPr>
            <p:nvPr/>
          </p:nvSpPr>
          <p:spPr bwMode="auto">
            <a:xfrm>
              <a:off x="3595"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18" name="Freeform 189"/>
            <p:cNvSpPr>
              <a:spLocks/>
            </p:cNvSpPr>
            <p:nvPr/>
          </p:nvSpPr>
          <p:spPr bwMode="auto">
            <a:xfrm>
              <a:off x="3645"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19" name="Freeform 190"/>
            <p:cNvSpPr>
              <a:spLocks/>
            </p:cNvSpPr>
            <p:nvPr/>
          </p:nvSpPr>
          <p:spPr bwMode="auto">
            <a:xfrm>
              <a:off x="3646"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0" name="Freeform 191"/>
            <p:cNvSpPr>
              <a:spLocks/>
            </p:cNvSpPr>
            <p:nvPr/>
          </p:nvSpPr>
          <p:spPr bwMode="auto">
            <a:xfrm>
              <a:off x="3645"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21" name="Freeform 192"/>
            <p:cNvSpPr>
              <a:spLocks/>
            </p:cNvSpPr>
            <p:nvPr/>
          </p:nvSpPr>
          <p:spPr bwMode="auto">
            <a:xfrm>
              <a:off x="3347"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2" name="Freeform 193"/>
            <p:cNvSpPr>
              <a:spLocks/>
            </p:cNvSpPr>
            <p:nvPr/>
          </p:nvSpPr>
          <p:spPr bwMode="auto">
            <a:xfrm>
              <a:off x="3349"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3" name="Freeform 194"/>
            <p:cNvSpPr>
              <a:spLocks/>
            </p:cNvSpPr>
            <p:nvPr/>
          </p:nvSpPr>
          <p:spPr bwMode="auto">
            <a:xfrm>
              <a:off x="3347"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24" name="Freeform 199"/>
            <p:cNvSpPr>
              <a:spLocks/>
            </p:cNvSpPr>
            <p:nvPr/>
          </p:nvSpPr>
          <p:spPr bwMode="auto">
            <a:xfrm>
              <a:off x="3298"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5" name="Freeform 200"/>
            <p:cNvSpPr>
              <a:spLocks/>
            </p:cNvSpPr>
            <p:nvPr/>
          </p:nvSpPr>
          <p:spPr bwMode="auto">
            <a:xfrm>
              <a:off x="3299"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6" name="Freeform 201"/>
            <p:cNvSpPr>
              <a:spLocks/>
            </p:cNvSpPr>
            <p:nvPr/>
          </p:nvSpPr>
          <p:spPr bwMode="auto">
            <a:xfrm>
              <a:off x="3298"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27" name="Freeform 206"/>
            <p:cNvSpPr>
              <a:spLocks/>
            </p:cNvSpPr>
            <p:nvPr/>
          </p:nvSpPr>
          <p:spPr bwMode="auto">
            <a:xfrm>
              <a:off x="3248"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8" name="Freeform 207"/>
            <p:cNvSpPr>
              <a:spLocks/>
            </p:cNvSpPr>
            <p:nvPr/>
          </p:nvSpPr>
          <p:spPr bwMode="auto">
            <a:xfrm>
              <a:off x="3250"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29" name="Freeform 208"/>
            <p:cNvSpPr>
              <a:spLocks/>
            </p:cNvSpPr>
            <p:nvPr/>
          </p:nvSpPr>
          <p:spPr bwMode="auto">
            <a:xfrm>
              <a:off x="3248"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30" name="Freeform 213"/>
            <p:cNvSpPr>
              <a:spLocks/>
            </p:cNvSpPr>
            <p:nvPr/>
          </p:nvSpPr>
          <p:spPr bwMode="auto">
            <a:xfrm>
              <a:off x="3199"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1" name="Freeform 214"/>
            <p:cNvSpPr>
              <a:spLocks/>
            </p:cNvSpPr>
            <p:nvPr/>
          </p:nvSpPr>
          <p:spPr bwMode="auto">
            <a:xfrm>
              <a:off x="3200"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2" name="Freeform 215"/>
            <p:cNvSpPr>
              <a:spLocks/>
            </p:cNvSpPr>
            <p:nvPr/>
          </p:nvSpPr>
          <p:spPr bwMode="auto">
            <a:xfrm>
              <a:off x="3199"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33" name="Freeform 220"/>
            <p:cNvSpPr>
              <a:spLocks/>
            </p:cNvSpPr>
            <p:nvPr/>
          </p:nvSpPr>
          <p:spPr bwMode="auto">
            <a:xfrm>
              <a:off x="3149"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4" name="Freeform 221"/>
            <p:cNvSpPr>
              <a:spLocks/>
            </p:cNvSpPr>
            <p:nvPr/>
          </p:nvSpPr>
          <p:spPr bwMode="auto">
            <a:xfrm>
              <a:off x="3151"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5" name="Freeform 222"/>
            <p:cNvSpPr>
              <a:spLocks/>
            </p:cNvSpPr>
            <p:nvPr/>
          </p:nvSpPr>
          <p:spPr bwMode="auto">
            <a:xfrm>
              <a:off x="3149"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36" name="Freeform 227"/>
            <p:cNvSpPr>
              <a:spLocks/>
            </p:cNvSpPr>
            <p:nvPr/>
          </p:nvSpPr>
          <p:spPr bwMode="auto">
            <a:xfrm>
              <a:off x="3100"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7" name="Freeform 228"/>
            <p:cNvSpPr>
              <a:spLocks/>
            </p:cNvSpPr>
            <p:nvPr/>
          </p:nvSpPr>
          <p:spPr bwMode="auto">
            <a:xfrm>
              <a:off x="3101"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38" name="Freeform 229"/>
            <p:cNvSpPr>
              <a:spLocks/>
            </p:cNvSpPr>
            <p:nvPr/>
          </p:nvSpPr>
          <p:spPr bwMode="auto">
            <a:xfrm>
              <a:off x="3100"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39" name="Freeform 234"/>
            <p:cNvSpPr>
              <a:spLocks/>
            </p:cNvSpPr>
            <p:nvPr/>
          </p:nvSpPr>
          <p:spPr bwMode="auto">
            <a:xfrm>
              <a:off x="3050"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0" name="Freeform 235"/>
            <p:cNvSpPr>
              <a:spLocks/>
            </p:cNvSpPr>
            <p:nvPr/>
          </p:nvSpPr>
          <p:spPr bwMode="auto">
            <a:xfrm>
              <a:off x="3051"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1" name="Freeform 236"/>
            <p:cNvSpPr>
              <a:spLocks/>
            </p:cNvSpPr>
            <p:nvPr/>
          </p:nvSpPr>
          <p:spPr bwMode="auto">
            <a:xfrm>
              <a:off x="3050"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42" name="Freeform 241"/>
            <p:cNvSpPr>
              <a:spLocks/>
            </p:cNvSpPr>
            <p:nvPr/>
          </p:nvSpPr>
          <p:spPr bwMode="auto">
            <a:xfrm>
              <a:off x="3000"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3" name="Freeform 242"/>
            <p:cNvSpPr>
              <a:spLocks/>
            </p:cNvSpPr>
            <p:nvPr/>
          </p:nvSpPr>
          <p:spPr bwMode="auto">
            <a:xfrm>
              <a:off x="3002"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4" name="Freeform 243"/>
            <p:cNvSpPr>
              <a:spLocks/>
            </p:cNvSpPr>
            <p:nvPr/>
          </p:nvSpPr>
          <p:spPr bwMode="auto">
            <a:xfrm>
              <a:off x="3000" y="3311"/>
              <a:ext cx="69" cy="81"/>
            </a:xfrm>
            <a:custGeom>
              <a:avLst/>
              <a:gdLst>
                <a:gd name="T0" fmla="*/ 0 w 69"/>
                <a:gd name="T1" fmla="*/ 80 h 81"/>
                <a:gd name="T2" fmla="*/ 2 w 69"/>
                <a:gd name="T3" fmla="*/ 81 h 81"/>
                <a:gd name="T4" fmla="*/ 69 w 69"/>
                <a:gd name="T5" fmla="*/ 1 h 81"/>
                <a:gd name="T6" fmla="*/ 67 w 69"/>
                <a:gd name="T7" fmla="*/ 0 h 81"/>
                <a:gd name="T8" fmla="*/ 0 w 69"/>
                <a:gd name="T9" fmla="*/ 80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45" name="Freeform 248"/>
            <p:cNvSpPr>
              <a:spLocks/>
            </p:cNvSpPr>
            <p:nvPr/>
          </p:nvSpPr>
          <p:spPr bwMode="auto">
            <a:xfrm>
              <a:off x="2951"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6" name="Freeform 249"/>
            <p:cNvSpPr>
              <a:spLocks/>
            </p:cNvSpPr>
            <p:nvPr/>
          </p:nvSpPr>
          <p:spPr bwMode="auto">
            <a:xfrm>
              <a:off x="2952"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7" name="Freeform 250"/>
            <p:cNvSpPr>
              <a:spLocks/>
            </p:cNvSpPr>
            <p:nvPr/>
          </p:nvSpPr>
          <p:spPr bwMode="auto">
            <a:xfrm>
              <a:off x="2951"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48" name="Freeform 255"/>
            <p:cNvSpPr>
              <a:spLocks/>
            </p:cNvSpPr>
            <p:nvPr/>
          </p:nvSpPr>
          <p:spPr bwMode="auto">
            <a:xfrm>
              <a:off x="2901"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49" name="Freeform 256"/>
            <p:cNvSpPr>
              <a:spLocks/>
            </p:cNvSpPr>
            <p:nvPr/>
          </p:nvSpPr>
          <p:spPr bwMode="auto">
            <a:xfrm>
              <a:off x="2903"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0" name="Freeform 257"/>
            <p:cNvSpPr>
              <a:spLocks/>
            </p:cNvSpPr>
            <p:nvPr/>
          </p:nvSpPr>
          <p:spPr bwMode="auto">
            <a:xfrm>
              <a:off x="2901" y="3311"/>
              <a:ext cx="69" cy="81"/>
            </a:xfrm>
            <a:custGeom>
              <a:avLst/>
              <a:gdLst>
                <a:gd name="T0" fmla="*/ 0 w 69"/>
                <a:gd name="T1" fmla="*/ 80 h 81"/>
                <a:gd name="T2" fmla="*/ 2 w 69"/>
                <a:gd name="T3" fmla="*/ 81 h 81"/>
                <a:gd name="T4" fmla="*/ 69 w 69"/>
                <a:gd name="T5" fmla="*/ 1 h 81"/>
                <a:gd name="T6" fmla="*/ 67 w 69"/>
                <a:gd name="T7" fmla="*/ 0 h 81"/>
                <a:gd name="T8" fmla="*/ 0 w 69"/>
                <a:gd name="T9" fmla="*/ 80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51" name="Freeform 262"/>
            <p:cNvSpPr>
              <a:spLocks/>
            </p:cNvSpPr>
            <p:nvPr/>
          </p:nvSpPr>
          <p:spPr bwMode="auto">
            <a:xfrm>
              <a:off x="2852"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2" name="Freeform 263"/>
            <p:cNvSpPr>
              <a:spLocks/>
            </p:cNvSpPr>
            <p:nvPr/>
          </p:nvSpPr>
          <p:spPr bwMode="auto">
            <a:xfrm>
              <a:off x="2853"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3" name="Freeform 264"/>
            <p:cNvSpPr>
              <a:spLocks/>
            </p:cNvSpPr>
            <p:nvPr/>
          </p:nvSpPr>
          <p:spPr bwMode="auto">
            <a:xfrm>
              <a:off x="2852"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54" name="Freeform 269"/>
            <p:cNvSpPr>
              <a:spLocks/>
            </p:cNvSpPr>
            <p:nvPr/>
          </p:nvSpPr>
          <p:spPr bwMode="auto">
            <a:xfrm>
              <a:off x="2802" y="33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5" name="Freeform 270"/>
            <p:cNvSpPr>
              <a:spLocks/>
            </p:cNvSpPr>
            <p:nvPr/>
          </p:nvSpPr>
          <p:spPr bwMode="auto">
            <a:xfrm>
              <a:off x="2804" y="33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6" name="Freeform 271"/>
            <p:cNvSpPr>
              <a:spLocks/>
            </p:cNvSpPr>
            <p:nvPr/>
          </p:nvSpPr>
          <p:spPr bwMode="auto">
            <a:xfrm>
              <a:off x="2802" y="33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57" name="Freeform 276"/>
            <p:cNvSpPr>
              <a:spLocks/>
            </p:cNvSpPr>
            <p:nvPr/>
          </p:nvSpPr>
          <p:spPr bwMode="auto">
            <a:xfrm>
              <a:off x="2753"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8" name="Freeform 277"/>
            <p:cNvSpPr>
              <a:spLocks/>
            </p:cNvSpPr>
            <p:nvPr/>
          </p:nvSpPr>
          <p:spPr bwMode="auto">
            <a:xfrm>
              <a:off x="2754"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59" name="Freeform 278"/>
            <p:cNvSpPr>
              <a:spLocks/>
            </p:cNvSpPr>
            <p:nvPr/>
          </p:nvSpPr>
          <p:spPr bwMode="auto">
            <a:xfrm>
              <a:off x="2753"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60" name="Freeform 283"/>
            <p:cNvSpPr>
              <a:spLocks/>
            </p:cNvSpPr>
            <p:nvPr/>
          </p:nvSpPr>
          <p:spPr bwMode="auto">
            <a:xfrm>
              <a:off x="2703"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1" name="Freeform 284"/>
            <p:cNvSpPr>
              <a:spLocks/>
            </p:cNvSpPr>
            <p:nvPr/>
          </p:nvSpPr>
          <p:spPr bwMode="auto">
            <a:xfrm>
              <a:off x="2704"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2" name="Freeform 285"/>
            <p:cNvSpPr>
              <a:spLocks/>
            </p:cNvSpPr>
            <p:nvPr/>
          </p:nvSpPr>
          <p:spPr bwMode="auto">
            <a:xfrm>
              <a:off x="2703"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63" name="Freeform 290"/>
            <p:cNvSpPr>
              <a:spLocks/>
            </p:cNvSpPr>
            <p:nvPr/>
          </p:nvSpPr>
          <p:spPr bwMode="auto">
            <a:xfrm>
              <a:off x="2654"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4" name="Freeform 291"/>
            <p:cNvSpPr>
              <a:spLocks/>
            </p:cNvSpPr>
            <p:nvPr/>
          </p:nvSpPr>
          <p:spPr bwMode="auto">
            <a:xfrm>
              <a:off x="2655"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5" name="Freeform 292"/>
            <p:cNvSpPr>
              <a:spLocks/>
            </p:cNvSpPr>
            <p:nvPr/>
          </p:nvSpPr>
          <p:spPr bwMode="auto">
            <a:xfrm>
              <a:off x="2654"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66" name="Freeform 297"/>
            <p:cNvSpPr>
              <a:spLocks/>
            </p:cNvSpPr>
            <p:nvPr/>
          </p:nvSpPr>
          <p:spPr bwMode="auto">
            <a:xfrm>
              <a:off x="2604"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7" name="Freeform 298"/>
            <p:cNvSpPr>
              <a:spLocks/>
            </p:cNvSpPr>
            <p:nvPr/>
          </p:nvSpPr>
          <p:spPr bwMode="auto">
            <a:xfrm>
              <a:off x="2605"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68" name="Freeform 299"/>
            <p:cNvSpPr>
              <a:spLocks/>
            </p:cNvSpPr>
            <p:nvPr/>
          </p:nvSpPr>
          <p:spPr bwMode="auto">
            <a:xfrm>
              <a:off x="2604"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69" name="Freeform 304"/>
            <p:cNvSpPr>
              <a:spLocks/>
            </p:cNvSpPr>
            <p:nvPr/>
          </p:nvSpPr>
          <p:spPr bwMode="auto">
            <a:xfrm>
              <a:off x="2555" y="3311"/>
              <a:ext cx="66" cy="81"/>
            </a:xfrm>
            <a:custGeom>
              <a:avLst/>
              <a:gdLst>
                <a:gd name="T0" fmla="*/ 0 w 66"/>
                <a:gd name="T1" fmla="*/ 80 h 81"/>
                <a:gd name="T2" fmla="*/ 1 w 66"/>
                <a:gd name="T3" fmla="*/ 81 h 81"/>
                <a:gd name="T4" fmla="*/ 66 w 66"/>
                <a:gd name="T5" fmla="*/ 0 h 81"/>
                <a:gd name="T6" fmla="*/ 0 w 66"/>
                <a:gd name="T7" fmla="*/ 8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0" name="Freeform 305"/>
            <p:cNvSpPr>
              <a:spLocks/>
            </p:cNvSpPr>
            <p:nvPr/>
          </p:nvSpPr>
          <p:spPr bwMode="auto">
            <a:xfrm>
              <a:off x="2556" y="3311"/>
              <a:ext cx="67" cy="81"/>
            </a:xfrm>
            <a:custGeom>
              <a:avLst/>
              <a:gdLst>
                <a:gd name="T0" fmla="*/ 0 w 67"/>
                <a:gd name="T1" fmla="*/ 81 h 81"/>
                <a:gd name="T2" fmla="*/ 65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1" name="Freeform 306"/>
            <p:cNvSpPr>
              <a:spLocks/>
            </p:cNvSpPr>
            <p:nvPr/>
          </p:nvSpPr>
          <p:spPr bwMode="auto">
            <a:xfrm>
              <a:off x="2555" y="3311"/>
              <a:ext cx="68" cy="81"/>
            </a:xfrm>
            <a:custGeom>
              <a:avLst/>
              <a:gdLst>
                <a:gd name="T0" fmla="*/ 0 w 68"/>
                <a:gd name="T1" fmla="*/ 80 h 81"/>
                <a:gd name="T2" fmla="*/ 1 w 68"/>
                <a:gd name="T3" fmla="*/ 81 h 81"/>
                <a:gd name="T4" fmla="*/ 68 w 68"/>
                <a:gd name="T5" fmla="*/ 1 h 81"/>
                <a:gd name="T6" fmla="*/ 66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72" name="Freeform 311"/>
            <p:cNvSpPr>
              <a:spLocks/>
            </p:cNvSpPr>
            <p:nvPr/>
          </p:nvSpPr>
          <p:spPr bwMode="auto">
            <a:xfrm>
              <a:off x="2505" y="331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3" name="Freeform 312"/>
            <p:cNvSpPr>
              <a:spLocks/>
            </p:cNvSpPr>
            <p:nvPr/>
          </p:nvSpPr>
          <p:spPr bwMode="auto">
            <a:xfrm>
              <a:off x="2506" y="331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4" name="Freeform 313"/>
            <p:cNvSpPr>
              <a:spLocks/>
            </p:cNvSpPr>
            <p:nvPr/>
          </p:nvSpPr>
          <p:spPr bwMode="auto">
            <a:xfrm>
              <a:off x="2505" y="331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50575" name="Group 2278"/>
            <p:cNvGrpSpPr>
              <a:grpSpLocks/>
            </p:cNvGrpSpPr>
            <p:nvPr/>
          </p:nvGrpSpPr>
          <p:grpSpPr bwMode="auto">
            <a:xfrm>
              <a:off x="1894" y="3377"/>
              <a:ext cx="1915" cy="34"/>
              <a:chOff x="1894" y="3377"/>
              <a:chExt cx="1915" cy="34"/>
            </a:xfrm>
          </p:grpSpPr>
          <p:sp>
            <p:nvSpPr>
              <p:cNvPr id="50576" name="Freeform 118"/>
              <p:cNvSpPr>
                <a:spLocks/>
              </p:cNvSpPr>
              <p:nvPr/>
            </p:nvSpPr>
            <p:spPr bwMode="auto">
              <a:xfrm>
                <a:off x="1944" y="339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7" name="Freeform 119"/>
              <p:cNvSpPr>
                <a:spLocks/>
              </p:cNvSpPr>
              <p:nvPr/>
            </p:nvSpPr>
            <p:spPr bwMode="auto">
              <a:xfrm>
                <a:off x="1944" y="339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78" name="Freeform 120"/>
              <p:cNvSpPr>
                <a:spLocks/>
              </p:cNvSpPr>
              <p:nvPr/>
            </p:nvSpPr>
            <p:spPr bwMode="auto">
              <a:xfrm>
                <a:off x="194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79" name="Freeform 121"/>
              <p:cNvSpPr>
                <a:spLocks/>
              </p:cNvSpPr>
              <p:nvPr/>
            </p:nvSpPr>
            <p:spPr bwMode="auto">
              <a:xfrm>
                <a:off x="194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80" name="Freeform 45"/>
              <p:cNvSpPr>
                <a:spLocks/>
              </p:cNvSpPr>
              <p:nvPr/>
            </p:nvSpPr>
            <p:spPr bwMode="auto">
              <a:xfrm>
                <a:off x="243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81" name="Freeform 46"/>
              <p:cNvSpPr>
                <a:spLocks/>
              </p:cNvSpPr>
              <p:nvPr/>
            </p:nvSpPr>
            <p:spPr bwMode="auto">
              <a:xfrm>
                <a:off x="243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82" name="Freeform 53"/>
              <p:cNvSpPr>
                <a:spLocks/>
              </p:cNvSpPr>
              <p:nvPr/>
            </p:nvSpPr>
            <p:spPr bwMode="auto">
              <a:xfrm>
                <a:off x="243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83" name="Freeform 54"/>
              <p:cNvSpPr>
                <a:spLocks/>
              </p:cNvSpPr>
              <p:nvPr/>
            </p:nvSpPr>
            <p:spPr bwMode="auto">
              <a:xfrm>
                <a:off x="243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84" name="Freeform 55"/>
              <p:cNvSpPr>
                <a:spLocks/>
              </p:cNvSpPr>
              <p:nvPr/>
            </p:nvSpPr>
            <p:spPr bwMode="auto">
              <a:xfrm>
                <a:off x="2389"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85" name="Freeform 56"/>
              <p:cNvSpPr>
                <a:spLocks/>
              </p:cNvSpPr>
              <p:nvPr/>
            </p:nvSpPr>
            <p:spPr bwMode="auto">
              <a:xfrm>
                <a:off x="2389"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86" name="Freeform 57"/>
              <p:cNvSpPr>
                <a:spLocks/>
              </p:cNvSpPr>
              <p:nvPr/>
            </p:nvSpPr>
            <p:spPr bwMode="auto">
              <a:xfrm>
                <a:off x="2389"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87" name="Freeform 58"/>
              <p:cNvSpPr>
                <a:spLocks/>
              </p:cNvSpPr>
              <p:nvPr/>
            </p:nvSpPr>
            <p:spPr bwMode="auto">
              <a:xfrm>
                <a:off x="2389"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88" name="Freeform 62"/>
              <p:cNvSpPr>
                <a:spLocks/>
              </p:cNvSpPr>
              <p:nvPr/>
            </p:nvSpPr>
            <p:spPr bwMode="auto">
              <a:xfrm>
                <a:off x="234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89" name="Freeform 63"/>
              <p:cNvSpPr>
                <a:spLocks/>
              </p:cNvSpPr>
              <p:nvPr/>
            </p:nvSpPr>
            <p:spPr bwMode="auto">
              <a:xfrm>
                <a:off x="234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90" name="Freeform 64"/>
              <p:cNvSpPr>
                <a:spLocks/>
              </p:cNvSpPr>
              <p:nvPr/>
            </p:nvSpPr>
            <p:spPr bwMode="auto">
              <a:xfrm>
                <a:off x="234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91" name="Freeform 65"/>
              <p:cNvSpPr>
                <a:spLocks/>
              </p:cNvSpPr>
              <p:nvPr/>
            </p:nvSpPr>
            <p:spPr bwMode="auto">
              <a:xfrm>
                <a:off x="234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92" name="Freeform 69"/>
              <p:cNvSpPr>
                <a:spLocks/>
              </p:cNvSpPr>
              <p:nvPr/>
            </p:nvSpPr>
            <p:spPr bwMode="auto">
              <a:xfrm>
                <a:off x="2290" y="339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93" name="Freeform 70"/>
              <p:cNvSpPr>
                <a:spLocks/>
              </p:cNvSpPr>
              <p:nvPr/>
            </p:nvSpPr>
            <p:spPr bwMode="auto">
              <a:xfrm>
                <a:off x="2290" y="339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94" name="Freeform 71"/>
              <p:cNvSpPr>
                <a:spLocks/>
              </p:cNvSpPr>
              <p:nvPr/>
            </p:nvSpPr>
            <p:spPr bwMode="auto">
              <a:xfrm>
                <a:off x="2290"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95" name="Freeform 72"/>
              <p:cNvSpPr>
                <a:spLocks/>
              </p:cNvSpPr>
              <p:nvPr/>
            </p:nvSpPr>
            <p:spPr bwMode="auto">
              <a:xfrm>
                <a:off x="2290"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96" name="Freeform 76"/>
              <p:cNvSpPr>
                <a:spLocks/>
              </p:cNvSpPr>
              <p:nvPr/>
            </p:nvSpPr>
            <p:spPr bwMode="auto">
              <a:xfrm>
                <a:off x="224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97" name="Freeform 77"/>
              <p:cNvSpPr>
                <a:spLocks/>
              </p:cNvSpPr>
              <p:nvPr/>
            </p:nvSpPr>
            <p:spPr bwMode="auto">
              <a:xfrm>
                <a:off x="224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598" name="Freeform 78"/>
              <p:cNvSpPr>
                <a:spLocks/>
              </p:cNvSpPr>
              <p:nvPr/>
            </p:nvSpPr>
            <p:spPr bwMode="auto">
              <a:xfrm>
                <a:off x="2241"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599" name="Freeform 79"/>
              <p:cNvSpPr>
                <a:spLocks/>
              </p:cNvSpPr>
              <p:nvPr/>
            </p:nvSpPr>
            <p:spPr bwMode="auto">
              <a:xfrm>
                <a:off x="2241"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00" name="Freeform 83"/>
              <p:cNvSpPr>
                <a:spLocks/>
              </p:cNvSpPr>
              <p:nvPr/>
            </p:nvSpPr>
            <p:spPr bwMode="auto">
              <a:xfrm>
                <a:off x="219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01" name="Freeform 84"/>
              <p:cNvSpPr>
                <a:spLocks/>
              </p:cNvSpPr>
              <p:nvPr/>
            </p:nvSpPr>
            <p:spPr bwMode="auto">
              <a:xfrm>
                <a:off x="219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02" name="Freeform 85"/>
              <p:cNvSpPr>
                <a:spLocks/>
              </p:cNvSpPr>
              <p:nvPr/>
            </p:nvSpPr>
            <p:spPr bwMode="auto">
              <a:xfrm>
                <a:off x="2191"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03" name="Freeform 86"/>
              <p:cNvSpPr>
                <a:spLocks/>
              </p:cNvSpPr>
              <p:nvPr/>
            </p:nvSpPr>
            <p:spPr bwMode="auto">
              <a:xfrm>
                <a:off x="2191"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04" name="Freeform 90"/>
              <p:cNvSpPr>
                <a:spLocks/>
              </p:cNvSpPr>
              <p:nvPr/>
            </p:nvSpPr>
            <p:spPr bwMode="auto">
              <a:xfrm>
                <a:off x="214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05" name="Freeform 91"/>
              <p:cNvSpPr>
                <a:spLocks/>
              </p:cNvSpPr>
              <p:nvPr/>
            </p:nvSpPr>
            <p:spPr bwMode="auto">
              <a:xfrm>
                <a:off x="214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06" name="Freeform 92"/>
              <p:cNvSpPr>
                <a:spLocks/>
              </p:cNvSpPr>
              <p:nvPr/>
            </p:nvSpPr>
            <p:spPr bwMode="auto">
              <a:xfrm>
                <a:off x="214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07" name="Freeform 93"/>
              <p:cNvSpPr>
                <a:spLocks/>
              </p:cNvSpPr>
              <p:nvPr/>
            </p:nvSpPr>
            <p:spPr bwMode="auto">
              <a:xfrm>
                <a:off x="214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08" name="Freeform 97"/>
              <p:cNvSpPr>
                <a:spLocks/>
              </p:cNvSpPr>
              <p:nvPr/>
            </p:nvSpPr>
            <p:spPr bwMode="auto">
              <a:xfrm>
                <a:off x="209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09" name="Freeform 98"/>
              <p:cNvSpPr>
                <a:spLocks/>
              </p:cNvSpPr>
              <p:nvPr/>
            </p:nvSpPr>
            <p:spPr bwMode="auto">
              <a:xfrm>
                <a:off x="209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10" name="Freeform 99"/>
              <p:cNvSpPr>
                <a:spLocks/>
              </p:cNvSpPr>
              <p:nvPr/>
            </p:nvSpPr>
            <p:spPr bwMode="auto">
              <a:xfrm>
                <a:off x="209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11" name="Freeform 100"/>
              <p:cNvSpPr>
                <a:spLocks/>
              </p:cNvSpPr>
              <p:nvPr/>
            </p:nvSpPr>
            <p:spPr bwMode="auto">
              <a:xfrm>
                <a:off x="209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12" name="Freeform 104"/>
              <p:cNvSpPr>
                <a:spLocks/>
              </p:cNvSpPr>
              <p:nvPr/>
            </p:nvSpPr>
            <p:spPr bwMode="auto">
              <a:xfrm>
                <a:off x="204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13" name="Freeform 105"/>
              <p:cNvSpPr>
                <a:spLocks/>
              </p:cNvSpPr>
              <p:nvPr/>
            </p:nvSpPr>
            <p:spPr bwMode="auto">
              <a:xfrm>
                <a:off x="204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14" name="Freeform 106"/>
              <p:cNvSpPr>
                <a:spLocks/>
              </p:cNvSpPr>
              <p:nvPr/>
            </p:nvSpPr>
            <p:spPr bwMode="auto">
              <a:xfrm>
                <a:off x="204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15" name="Freeform 107"/>
              <p:cNvSpPr>
                <a:spLocks/>
              </p:cNvSpPr>
              <p:nvPr/>
            </p:nvSpPr>
            <p:spPr bwMode="auto">
              <a:xfrm>
                <a:off x="204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16" name="Freeform 111"/>
              <p:cNvSpPr>
                <a:spLocks/>
              </p:cNvSpPr>
              <p:nvPr/>
            </p:nvSpPr>
            <p:spPr bwMode="auto">
              <a:xfrm>
                <a:off x="199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17" name="Freeform 112"/>
              <p:cNvSpPr>
                <a:spLocks/>
              </p:cNvSpPr>
              <p:nvPr/>
            </p:nvSpPr>
            <p:spPr bwMode="auto">
              <a:xfrm>
                <a:off x="199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18" name="Freeform 113"/>
              <p:cNvSpPr>
                <a:spLocks/>
              </p:cNvSpPr>
              <p:nvPr/>
            </p:nvSpPr>
            <p:spPr bwMode="auto">
              <a:xfrm>
                <a:off x="199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19" name="Freeform 114"/>
              <p:cNvSpPr>
                <a:spLocks/>
              </p:cNvSpPr>
              <p:nvPr/>
            </p:nvSpPr>
            <p:spPr bwMode="auto">
              <a:xfrm>
                <a:off x="199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20" name="Freeform 122"/>
              <p:cNvSpPr>
                <a:spLocks/>
              </p:cNvSpPr>
              <p:nvPr/>
            </p:nvSpPr>
            <p:spPr bwMode="auto">
              <a:xfrm>
                <a:off x="189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21" name="Freeform 123"/>
              <p:cNvSpPr>
                <a:spLocks/>
              </p:cNvSpPr>
              <p:nvPr/>
            </p:nvSpPr>
            <p:spPr bwMode="auto">
              <a:xfrm>
                <a:off x="189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22" name="Freeform 124"/>
              <p:cNvSpPr>
                <a:spLocks/>
              </p:cNvSpPr>
              <p:nvPr/>
            </p:nvSpPr>
            <p:spPr bwMode="auto">
              <a:xfrm>
                <a:off x="189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23" name="Freeform 125"/>
              <p:cNvSpPr>
                <a:spLocks/>
              </p:cNvSpPr>
              <p:nvPr/>
            </p:nvSpPr>
            <p:spPr bwMode="auto">
              <a:xfrm>
                <a:off x="189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24" name="Freeform 132"/>
              <p:cNvSpPr>
                <a:spLocks/>
              </p:cNvSpPr>
              <p:nvPr/>
            </p:nvSpPr>
            <p:spPr bwMode="auto">
              <a:xfrm>
                <a:off x="377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25" name="Freeform 133"/>
              <p:cNvSpPr>
                <a:spLocks/>
              </p:cNvSpPr>
              <p:nvPr/>
            </p:nvSpPr>
            <p:spPr bwMode="auto">
              <a:xfrm>
                <a:off x="377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26" name="Freeform 134"/>
              <p:cNvSpPr>
                <a:spLocks/>
              </p:cNvSpPr>
              <p:nvPr/>
            </p:nvSpPr>
            <p:spPr bwMode="auto">
              <a:xfrm>
                <a:off x="377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27" name="Freeform 135"/>
              <p:cNvSpPr>
                <a:spLocks/>
              </p:cNvSpPr>
              <p:nvPr/>
            </p:nvSpPr>
            <p:spPr bwMode="auto">
              <a:xfrm>
                <a:off x="377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28" name="Freeform 139"/>
              <p:cNvSpPr>
                <a:spLocks/>
              </p:cNvSpPr>
              <p:nvPr/>
            </p:nvSpPr>
            <p:spPr bwMode="auto">
              <a:xfrm>
                <a:off x="3727" y="339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29" name="Freeform 140"/>
              <p:cNvSpPr>
                <a:spLocks/>
              </p:cNvSpPr>
              <p:nvPr/>
            </p:nvSpPr>
            <p:spPr bwMode="auto">
              <a:xfrm>
                <a:off x="3727" y="339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30" name="Freeform 141"/>
              <p:cNvSpPr>
                <a:spLocks/>
              </p:cNvSpPr>
              <p:nvPr/>
            </p:nvSpPr>
            <p:spPr bwMode="auto">
              <a:xfrm>
                <a:off x="3727"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31" name="Freeform 142"/>
              <p:cNvSpPr>
                <a:spLocks/>
              </p:cNvSpPr>
              <p:nvPr/>
            </p:nvSpPr>
            <p:spPr bwMode="auto">
              <a:xfrm>
                <a:off x="3727"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32" name="Freeform 146"/>
              <p:cNvSpPr>
                <a:spLocks/>
              </p:cNvSpPr>
              <p:nvPr/>
            </p:nvSpPr>
            <p:spPr bwMode="auto">
              <a:xfrm>
                <a:off x="367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33" name="Freeform 147"/>
              <p:cNvSpPr>
                <a:spLocks/>
              </p:cNvSpPr>
              <p:nvPr/>
            </p:nvSpPr>
            <p:spPr bwMode="auto">
              <a:xfrm>
                <a:off x="367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34" name="Freeform 148"/>
              <p:cNvSpPr>
                <a:spLocks/>
              </p:cNvSpPr>
              <p:nvPr/>
            </p:nvSpPr>
            <p:spPr bwMode="auto">
              <a:xfrm>
                <a:off x="367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35" name="Freeform 149"/>
              <p:cNvSpPr>
                <a:spLocks/>
              </p:cNvSpPr>
              <p:nvPr/>
            </p:nvSpPr>
            <p:spPr bwMode="auto">
              <a:xfrm>
                <a:off x="367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36" name="Freeform 150"/>
              <p:cNvSpPr>
                <a:spLocks/>
              </p:cNvSpPr>
              <p:nvPr/>
            </p:nvSpPr>
            <p:spPr bwMode="auto">
              <a:xfrm>
                <a:off x="3380"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37" name="Freeform 151"/>
              <p:cNvSpPr>
                <a:spLocks/>
              </p:cNvSpPr>
              <p:nvPr/>
            </p:nvSpPr>
            <p:spPr bwMode="auto">
              <a:xfrm>
                <a:off x="3380"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38" name="Freeform 152"/>
              <p:cNvSpPr>
                <a:spLocks/>
              </p:cNvSpPr>
              <p:nvPr/>
            </p:nvSpPr>
            <p:spPr bwMode="auto">
              <a:xfrm>
                <a:off x="3380"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39" name="Freeform 153"/>
              <p:cNvSpPr>
                <a:spLocks/>
              </p:cNvSpPr>
              <p:nvPr/>
            </p:nvSpPr>
            <p:spPr bwMode="auto">
              <a:xfrm>
                <a:off x="3380"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40" name="Freeform 157"/>
              <p:cNvSpPr>
                <a:spLocks/>
              </p:cNvSpPr>
              <p:nvPr/>
            </p:nvSpPr>
            <p:spPr bwMode="auto">
              <a:xfrm>
                <a:off x="343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41" name="Freeform 158"/>
              <p:cNvSpPr>
                <a:spLocks/>
              </p:cNvSpPr>
              <p:nvPr/>
            </p:nvSpPr>
            <p:spPr bwMode="auto">
              <a:xfrm>
                <a:off x="343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42" name="Freeform 159"/>
              <p:cNvSpPr>
                <a:spLocks/>
              </p:cNvSpPr>
              <p:nvPr/>
            </p:nvSpPr>
            <p:spPr bwMode="auto">
              <a:xfrm>
                <a:off x="343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43" name="Freeform 160"/>
              <p:cNvSpPr>
                <a:spLocks/>
              </p:cNvSpPr>
              <p:nvPr/>
            </p:nvSpPr>
            <p:spPr bwMode="auto">
              <a:xfrm>
                <a:off x="343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44" name="Freeform 164"/>
              <p:cNvSpPr>
                <a:spLocks/>
              </p:cNvSpPr>
              <p:nvPr/>
            </p:nvSpPr>
            <p:spPr bwMode="auto">
              <a:xfrm>
                <a:off x="348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45" name="Freeform 165"/>
              <p:cNvSpPr>
                <a:spLocks/>
              </p:cNvSpPr>
              <p:nvPr/>
            </p:nvSpPr>
            <p:spPr bwMode="auto">
              <a:xfrm>
                <a:off x="3480"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46" name="Freeform 166"/>
              <p:cNvSpPr>
                <a:spLocks/>
              </p:cNvSpPr>
              <p:nvPr/>
            </p:nvSpPr>
            <p:spPr bwMode="auto">
              <a:xfrm>
                <a:off x="348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47" name="Freeform 167"/>
              <p:cNvSpPr>
                <a:spLocks/>
              </p:cNvSpPr>
              <p:nvPr/>
            </p:nvSpPr>
            <p:spPr bwMode="auto">
              <a:xfrm>
                <a:off x="3480"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48" name="Freeform 171"/>
              <p:cNvSpPr>
                <a:spLocks/>
              </p:cNvSpPr>
              <p:nvPr/>
            </p:nvSpPr>
            <p:spPr bwMode="auto">
              <a:xfrm>
                <a:off x="3529"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49" name="Freeform 172"/>
              <p:cNvSpPr>
                <a:spLocks/>
              </p:cNvSpPr>
              <p:nvPr/>
            </p:nvSpPr>
            <p:spPr bwMode="auto">
              <a:xfrm>
                <a:off x="3529"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50" name="Freeform 173"/>
              <p:cNvSpPr>
                <a:spLocks/>
              </p:cNvSpPr>
              <p:nvPr/>
            </p:nvSpPr>
            <p:spPr bwMode="auto">
              <a:xfrm>
                <a:off x="352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51" name="Freeform 174"/>
              <p:cNvSpPr>
                <a:spLocks/>
              </p:cNvSpPr>
              <p:nvPr/>
            </p:nvSpPr>
            <p:spPr bwMode="auto">
              <a:xfrm>
                <a:off x="352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52" name="Freeform 178"/>
              <p:cNvSpPr>
                <a:spLocks/>
              </p:cNvSpPr>
              <p:nvPr/>
            </p:nvSpPr>
            <p:spPr bwMode="auto">
              <a:xfrm>
                <a:off x="357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53" name="Freeform 179"/>
              <p:cNvSpPr>
                <a:spLocks/>
              </p:cNvSpPr>
              <p:nvPr/>
            </p:nvSpPr>
            <p:spPr bwMode="auto">
              <a:xfrm>
                <a:off x="357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54" name="Freeform 180"/>
              <p:cNvSpPr>
                <a:spLocks/>
              </p:cNvSpPr>
              <p:nvPr/>
            </p:nvSpPr>
            <p:spPr bwMode="auto">
              <a:xfrm>
                <a:off x="357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55" name="Freeform 181"/>
              <p:cNvSpPr>
                <a:spLocks/>
              </p:cNvSpPr>
              <p:nvPr/>
            </p:nvSpPr>
            <p:spPr bwMode="auto">
              <a:xfrm>
                <a:off x="357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56" name="Freeform 185"/>
              <p:cNvSpPr>
                <a:spLocks/>
              </p:cNvSpPr>
              <p:nvPr/>
            </p:nvSpPr>
            <p:spPr bwMode="auto">
              <a:xfrm>
                <a:off x="3628"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57" name="Freeform 186"/>
              <p:cNvSpPr>
                <a:spLocks/>
              </p:cNvSpPr>
              <p:nvPr/>
            </p:nvSpPr>
            <p:spPr bwMode="auto">
              <a:xfrm>
                <a:off x="3628"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58" name="Freeform 187"/>
              <p:cNvSpPr>
                <a:spLocks/>
              </p:cNvSpPr>
              <p:nvPr/>
            </p:nvSpPr>
            <p:spPr bwMode="auto">
              <a:xfrm>
                <a:off x="362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59" name="Freeform 188"/>
              <p:cNvSpPr>
                <a:spLocks/>
              </p:cNvSpPr>
              <p:nvPr/>
            </p:nvSpPr>
            <p:spPr bwMode="auto">
              <a:xfrm>
                <a:off x="362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60" name="Freeform 195"/>
              <p:cNvSpPr>
                <a:spLocks/>
              </p:cNvSpPr>
              <p:nvPr/>
            </p:nvSpPr>
            <p:spPr bwMode="auto">
              <a:xfrm>
                <a:off x="333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61" name="Freeform 196"/>
              <p:cNvSpPr>
                <a:spLocks/>
              </p:cNvSpPr>
              <p:nvPr/>
            </p:nvSpPr>
            <p:spPr bwMode="auto">
              <a:xfrm>
                <a:off x="3331"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62" name="Freeform 197"/>
              <p:cNvSpPr>
                <a:spLocks/>
              </p:cNvSpPr>
              <p:nvPr/>
            </p:nvSpPr>
            <p:spPr bwMode="auto">
              <a:xfrm>
                <a:off x="3331"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63" name="Freeform 198"/>
              <p:cNvSpPr>
                <a:spLocks/>
              </p:cNvSpPr>
              <p:nvPr/>
            </p:nvSpPr>
            <p:spPr bwMode="auto">
              <a:xfrm>
                <a:off x="3331"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64" name="Freeform 202"/>
              <p:cNvSpPr>
                <a:spLocks/>
              </p:cNvSpPr>
              <p:nvPr/>
            </p:nvSpPr>
            <p:spPr bwMode="auto">
              <a:xfrm>
                <a:off x="3281" y="339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65" name="Freeform 203"/>
              <p:cNvSpPr>
                <a:spLocks/>
              </p:cNvSpPr>
              <p:nvPr/>
            </p:nvSpPr>
            <p:spPr bwMode="auto">
              <a:xfrm>
                <a:off x="3281" y="339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66" name="Freeform 204"/>
              <p:cNvSpPr>
                <a:spLocks/>
              </p:cNvSpPr>
              <p:nvPr/>
            </p:nvSpPr>
            <p:spPr bwMode="auto">
              <a:xfrm>
                <a:off x="3281"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67" name="Freeform 205"/>
              <p:cNvSpPr>
                <a:spLocks/>
              </p:cNvSpPr>
              <p:nvPr/>
            </p:nvSpPr>
            <p:spPr bwMode="auto">
              <a:xfrm>
                <a:off x="3281"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68" name="Freeform 209"/>
              <p:cNvSpPr>
                <a:spLocks/>
              </p:cNvSpPr>
              <p:nvPr/>
            </p:nvSpPr>
            <p:spPr bwMode="auto">
              <a:xfrm>
                <a:off x="323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69" name="Freeform 210"/>
              <p:cNvSpPr>
                <a:spLocks/>
              </p:cNvSpPr>
              <p:nvPr/>
            </p:nvSpPr>
            <p:spPr bwMode="auto">
              <a:xfrm>
                <a:off x="323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70" name="Freeform 211"/>
              <p:cNvSpPr>
                <a:spLocks/>
              </p:cNvSpPr>
              <p:nvPr/>
            </p:nvSpPr>
            <p:spPr bwMode="auto">
              <a:xfrm>
                <a:off x="323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71" name="Freeform 212"/>
              <p:cNvSpPr>
                <a:spLocks/>
              </p:cNvSpPr>
              <p:nvPr/>
            </p:nvSpPr>
            <p:spPr bwMode="auto">
              <a:xfrm>
                <a:off x="323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72" name="Freeform 216"/>
              <p:cNvSpPr>
                <a:spLocks/>
              </p:cNvSpPr>
              <p:nvPr/>
            </p:nvSpPr>
            <p:spPr bwMode="auto">
              <a:xfrm>
                <a:off x="318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73" name="Freeform 217"/>
              <p:cNvSpPr>
                <a:spLocks/>
              </p:cNvSpPr>
              <p:nvPr/>
            </p:nvSpPr>
            <p:spPr bwMode="auto">
              <a:xfrm>
                <a:off x="3182"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74" name="Freeform 218"/>
              <p:cNvSpPr>
                <a:spLocks/>
              </p:cNvSpPr>
              <p:nvPr/>
            </p:nvSpPr>
            <p:spPr bwMode="auto">
              <a:xfrm>
                <a:off x="318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75" name="Freeform 219"/>
              <p:cNvSpPr>
                <a:spLocks/>
              </p:cNvSpPr>
              <p:nvPr/>
            </p:nvSpPr>
            <p:spPr bwMode="auto">
              <a:xfrm>
                <a:off x="3182"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76" name="Freeform 223"/>
              <p:cNvSpPr>
                <a:spLocks/>
              </p:cNvSpPr>
              <p:nvPr/>
            </p:nvSpPr>
            <p:spPr bwMode="auto">
              <a:xfrm>
                <a:off x="313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77" name="Freeform 224"/>
              <p:cNvSpPr>
                <a:spLocks/>
              </p:cNvSpPr>
              <p:nvPr/>
            </p:nvSpPr>
            <p:spPr bwMode="auto">
              <a:xfrm>
                <a:off x="313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78" name="Freeform 225"/>
              <p:cNvSpPr>
                <a:spLocks/>
              </p:cNvSpPr>
              <p:nvPr/>
            </p:nvSpPr>
            <p:spPr bwMode="auto">
              <a:xfrm>
                <a:off x="313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79" name="Freeform 226"/>
              <p:cNvSpPr>
                <a:spLocks/>
              </p:cNvSpPr>
              <p:nvPr/>
            </p:nvSpPr>
            <p:spPr bwMode="auto">
              <a:xfrm>
                <a:off x="313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80" name="Freeform 230"/>
              <p:cNvSpPr>
                <a:spLocks/>
              </p:cNvSpPr>
              <p:nvPr/>
            </p:nvSpPr>
            <p:spPr bwMode="auto">
              <a:xfrm>
                <a:off x="308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81" name="Freeform 231"/>
              <p:cNvSpPr>
                <a:spLocks/>
              </p:cNvSpPr>
              <p:nvPr/>
            </p:nvSpPr>
            <p:spPr bwMode="auto">
              <a:xfrm>
                <a:off x="3083"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82" name="Freeform 232"/>
              <p:cNvSpPr>
                <a:spLocks/>
              </p:cNvSpPr>
              <p:nvPr/>
            </p:nvSpPr>
            <p:spPr bwMode="auto">
              <a:xfrm>
                <a:off x="308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83" name="Freeform 233"/>
              <p:cNvSpPr>
                <a:spLocks/>
              </p:cNvSpPr>
              <p:nvPr/>
            </p:nvSpPr>
            <p:spPr bwMode="auto">
              <a:xfrm>
                <a:off x="3083"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84" name="Freeform 237"/>
              <p:cNvSpPr>
                <a:spLocks/>
              </p:cNvSpPr>
              <p:nvPr/>
            </p:nvSpPr>
            <p:spPr bwMode="auto">
              <a:xfrm>
                <a:off x="303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85" name="Freeform 238"/>
              <p:cNvSpPr>
                <a:spLocks/>
              </p:cNvSpPr>
              <p:nvPr/>
            </p:nvSpPr>
            <p:spPr bwMode="auto">
              <a:xfrm>
                <a:off x="303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86" name="Freeform 239"/>
              <p:cNvSpPr>
                <a:spLocks/>
              </p:cNvSpPr>
              <p:nvPr/>
            </p:nvSpPr>
            <p:spPr bwMode="auto">
              <a:xfrm>
                <a:off x="303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87" name="Freeform 240"/>
              <p:cNvSpPr>
                <a:spLocks/>
              </p:cNvSpPr>
              <p:nvPr/>
            </p:nvSpPr>
            <p:spPr bwMode="auto">
              <a:xfrm>
                <a:off x="303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88" name="Freeform 244"/>
              <p:cNvSpPr>
                <a:spLocks/>
              </p:cNvSpPr>
              <p:nvPr/>
            </p:nvSpPr>
            <p:spPr bwMode="auto">
              <a:xfrm>
                <a:off x="298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89" name="Freeform 245"/>
              <p:cNvSpPr>
                <a:spLocks/>
              </p:cNvSpPr>
              <p:nvPr/>
            </p:nvSpPr>
            <p:spPr bwMode="auto">
              <a:xfrm>
                <a:off x="2984"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90" name="Freeform 246"/>
              <p:cNvSpPr>
                <a:spLocks/>
              </p:cNvSpPr>
              <p:nvPr/>
            </p:nvSpPr>
            <p:spPr bwMode="auto">
              <a:xfrm>
                <a:off x="298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91" name="Freeform 247"/>
              <p:cNvSpPr>
                <a:spLocks/>
              </p:cNvSpPr>
              <p:nvPr/>
            </p:nvSpPr>
            <p:spPr bwMode="auto">
              <a:xfrm>
                <a:off x="2984"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92" name="Freeform 251"/>
              <p:cNvSpPr>
                <a:spLocks/>
              </p:cNvSpPr>
              <p:nvPr/>
            </p:nvSpPr>
            <p:spPr bwMode="auto">
              <a:xfrm>
                <a:off x="2934"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93" name="Freeform 252"/>
              <p:cNvSpPr>
                <a:spLocks/>
              </p:cNvSpPr>
              <p:nvPr/>
            </p:nvSpPr>
            <p:spPr bwMode="auto">
              <a:xfrm>
                <a:off x="2934" y="339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94" name="Freeform 253"/>
              <p:cNvSpPr>
                <a:spLocks/>
              </p:cNvSpPr>
              <p:nvPr/>
            </p:nvSpPr>
            <p:spPr bwMode="auto">
              <a:xfrm>
                <a:off x="2934"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95" name="Freeform 254"/>
              <p:cNvSpPr>
                <a:spLocks/>
              </p:cNvSpPr>
              <p:nvPr/>
            </p:nvSpPr>
            <p:spPr bwMode="auto">
              <a:xfrm>
                <a:off x="2934" y="3377"/>
                <a:ext cx="18" cy="34"/>
              </a:xfrm>
              <a:custGeom>
                <a:avLst/>
                <a:gdLst>
                  <a:gd name="T0" fmla="*/ 18 w 18"/>
                  <a:gd name="T1" fmla="*/ 14 h 34"/>
                  <a:gd name="T2" fmla="*/ 13 w 18"/>
                  <a:gd name="T3" fmla="*/ 0 h 34"/>
                  <a:gd name="T4" fmla="*/ 0 w 18"/>
                  <a:gd name="T5" fmla="*/ 34 h 34"/>
                  <a:gd name="T6" fmla="*/ 18 w 18"/>
                  <a:gd name="T7" fmla="*/ 14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18" y="14"/>
                    </a:moveTo>
                    <a:lnTo>
                      <a:pt x="13" y="0"/>
                    </a:lnTo>
                    <a:lnTo>
                      <a:pt x="0" y="34"/>
                    </a:lnTo>
                    <a:lnTo>
                      <a:pt x="18"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96" name="Freeform 258"/>
              <p:cNvSpPr>
                <a:spLocks/>
              </p:cNvSpPr>
              <p:nvPr/>
            </p:nvSpPr>
            <p:spPr bwMode="auto">
              <a:xfrm>
                <a:off x="2885"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97" name="Freeform 259"/>
              <p:cNvSpPr>
                <a:spLocks/>
              </p:cNvSpPr>
              <p:nvPr/>
            </p:nvSpPr>
            <p:spPr bwMode="auto">
              <a:xfrm>
                <a:off x="2885"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698" name="Freeform 260"/>
              <p:cNvSpPr>
                <a:spLocks/>
              </p:cNvSpPr>
              <p:nvPr/>
            </p:nvSpPr>
            <p:spPr bwMode="auto">
              <a:xfrm>
                <a:off x="2885"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699" name="Freeform 261"/>
              <p:cNvSpPr>
                <a:spLocks/>
              </p:cNvSpPr>
              <p:nvPr/>
            </p:nvSpPr>
            <p:spPr bwMode="auto">
              <a:xfrm>
                <a:off x="2885"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00" name="Freeform 265"/>
              <p:cNvSpPr>
                <a:spLocks/>
              </p:cNvSpPr>
              <p:nvPr/>
            </p:nvSpPr>
            <p:spPr bwMode="auto">
              <a:xfrm>
                <a:off x="2835" y="339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01" name="Freeform 266"/>
              <p:cNvSpPr>
                <a:spLocks/>
              </p:cNvSpPr>
              <p:nvPr/>
            </p:nvSpPr>
            <p:spPr bwMode="auto">
              <a:xfrm>
                <a:off x="2835" y="339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02" name="Freeform 267"/>
              <p:cNvSpPr>
                <a:spLocks/>
              </p:cNvSpPr>
              <p:nvPr/>
            </p:nvSpPr>
            <p:spPr bwMode="auto">
              <a:xfrm>
                <a:off x="2835"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03" name="Freeform 268"/>
              <p:cNvSpPr>
                <a:spLocks/>
              </p:cNvSpPr>
              <p:nvPr/>
            </p:nvSpPr>
            <p:spPr bwMode="auto">
              <a:xfrm>
                <a:off x="2835"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04" name="Freeform 272"/>
              <p:cNvSpPr>
                <a:spLocks/>
              </p:cNvSpPr>
              <p:nvPr/>
            </p:nvSpPr>
            <p:spPr bwMode="auto">
              <a:xfrm>
                <a:off x="2786"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05" name="Freeform 273"/>
              <p:cNvSpPr>
                <a:spLocks/>
              </p:cNvSpPr>
              <p:nvPr/>
            </p:nvSpPr>
            <p:spPr bwMode="auto">
              <a:xfrm>
                <a:off x="2786"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06" name="Freeform 274"/>
              <p:cNvSpPr>
                <a:spLocks/>
              </p:cNvSpPr>
              <p:nvPr/>
            </p:nvSpPr>
            <p:spPr bwMode="auto">
              <a:xfrm>
                <a:off x="2786"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07" name="Freeform 275"/>
              <p:cNvSpPr>
                <a:spLocks/>
              </p:cNvSpPr>
              <p:nvPr/>
            </p:nvSpPr>
            <p:spPr bwMode="auto">
              <a:xfrm>
                <a:off x="2786"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08" name="Freeform 279"/>
              <p:cNvSpPr>
                <a:spLocks/>
              </p:cNvSpPr>
              <p:nvPr/>
            </p:nvSpPr>
            <p:spPr bwMode="auto">
              <a:xfrm>
                <a:off x="2736"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09" name="Freeform 280"/>
              <p:cNvSpPr>
                <a:spLocks/>
              </p:cNvSpPr>
              <p:nvPr/>
            </p:nvSpPr>
            <p:spPr bwMode="auto">
              <a:xfrm>
                <a:off x="2736"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10" name="Freeform 281"/>
              <p:cNvSpPr>
                <a:spLocks/>
              </p:cNvSpPr>
              <p:nvPr/>
            </p:nvSpPr>
            <p:spPr bwMode="auto">
              <a:xfrm>
                <a:off x="2736"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11" name="Freeform 282"/>
              <p:cNvSpPr>
                <a:spLocks/>
              </p:cNvSpPr>
              <p:nvPr/>
            </p:nvSpPr>
            <p:spPr bwMode="auto">
              <a:xfrm>
                <a:off x="2736" y="3377"/>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12" name="Freeform 286"/>
              <p:cNvSpPr>
                <a:spLocks/>
              </p:cNvSpPr>
              <p:nvPr/>
            </p:nvSpPr>
            <p:spPr bwMode="auto">
              <a:xfrm>
                <a:off x="268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13" name="Freeform 287"/>
              <p:cNvSpPr>
                <a:spLocks/>
              </p:cNvSpPr>
              <p:nvPr/>
            </p:nvSpPr>
            <p:spPr bwMode="auto">
              <a:xfrm>
                <a:off x="268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14" name="Freeform 288"/>
              <p:cNvSpPr>
                <a:spLocks/>
              </p:cNvSpPr>
              <p:nvPr/>
            </p:nvSpPr>
            <p:spPr bwMode="auto">
              <a:xfrm>
                <a:off x="268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15" name="Freeform 289"/>
              <p:cNvSpPr>
                <a:spLocks/>
              </p:cNvSpPr>
              <p:nvPr/>
            </p:nvSpPr>
            <p:spPr bwMode="auto">
              <a:xfrm>
                <a:off x="268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16" name="Freeform 293"/>
              <p:cNvSpPr>
                <a:spLocks/>
              </p:cNvSpPr>
              <p:nvPr/>
            </p:nvSpPr>
            <p:spPr bwMode="auto">
              <a:xfrm>
                <a:off x="263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17" name="Freeform 294"/>
              <p:cNvSpPr>
                <a:spLocks/>
              </p:cNvSpPr>
              <p:nvPr/>
            </p:nvSpPr>
            <p:spPr bwMode="auto">
              <a:xfrm>
                <a:off x="2637"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18" name="Freeform 295"/>
              <p:cNvSpPr>
                <a:spLocks/>
              </p:cNvSpPr>
              <p:nvPr/>
            </p:nvSpPr>
            <p:spPr bwMode="auto">
              <a:xfrm>
                <a:off x="263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19" name="Freeform 296"/>
              <p:cNvSpPr>
                <a:spLocks/>
              </p:cNvSpPr>
              <p:nvPr/>
            </p:nvSpPr>
            <p:spPr bwMode="auto">
              <a:xfrm>
                <a:off x="2637"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20" name="Freeform 300"/>
              <p:cNvSpPr>
                <a:spLocks/>
              </p:cNvSpPr>
              <p:nvPr/>
            </p:nvSpPr>
            <p:spPr bwMode="auto">
              <a:xfrm>
                <a:off x="258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21" name="Freeform 301"/>
              <p:cNvSpPr>
                <a:spLocks/>
              </p:cNvSpPr>
              <p:nvPr/>
            </p:nvSpPr>
            <p:spPr bwMode="auto">
              <a:xfrm>
                <a:off x="258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22" name="Freeform 302"/>
              <p:cNvSpPr>
                <a:spLocks/>
              </p:cNvSpPr>
              <p:nvPr/>
            </p:nvSpPr>
            <p:spPr bwMode="auto">
              <a:xfrm>
                <a:off x="258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23" name="Freeform 303"/>
              <p:cNvSpPr>
                <a:spLocks/>
              </p:cNvSpPr>
              <p:nvPr/>
            </p:nvSpPr>
            <p:spPr bwMode="auto">
              <a:xfrm>
                <a:off x="258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24" name="Freeform 307"/>
              <p:cNvSpPr>
                <a:spLocks/>
              </p:cNvSpPr>
              <p:nvPr/>
            </p:nvSpPr>
            <p:spPr bwMode="auto">
              <a:xfrm>
                <a:off x="253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25" name="Freeform 308"/>
              <p:cNvSpPr>
                <a:spLocks/>
              </p:cNvSpPr>
              <p:nvPr/>
            </p:nvSpPr>
            <p:spPr bwMode="auto">
              <a:xfrm>
                <a:off x="2538"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26" name="Freeform 309"/>
              <p:cNvSpPr>
                <a:spLocks/>
              </p:cNvSpPr>
              <p:nvPr/>
            </p:nvSpPr>
            <p:spPr bwMode="auto">
              <a:xfrm>
                <a:off x="253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27" name="Freeform 310"/>
              <p:cNvSpPr>
                <a:spLocks/>
              </p:cNvSpPr>
              <p:nvPr/>
            </p:nvSpPr>
            <p:spPr bwMode="auto">
              <a:xfrm>
                <a:off x="2538"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28" name="Freeform 314"/>
              <p:cNvSpPr>
                <a:spLocks/>
              </p:cNvSpPr>
              <p:nvPr/>
            </p:nvSpPr>
            <p:spPr bwMode="auto">
              <a:xfrm>
                <a:off x="248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29" name="Freeform 315"/>
              <p:cNvSpPr>
                <a:spLocks/>
              </p:cNvSpPr>
              <p:nvPr/>
            </p:nvSpPr>
            <p:spPr bwMode="auto">
              <a:xfrm>
                <a:off x="2489" y="339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730" name="Freeform 316"/>
              <p:cNvSpPr>
                <a:spLocks/>
              </p:cNvSpPr>
              <p:nvPr/>
            </p:nvSpPr>
            <p:spPr bwMode="auto">
              <a:xfrm>
                <a:off x="248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731" name="Freeform 317"/>
              <p:cNvSpPr>
                <a:spLocks/>
              </p:cNvSpPr>
              <p:nvPr/>
            </p:nvSpPr>
            <p:spPr bwMode="auto">
              <a:xfrm>
                <a:off x="2489" y="3377"/>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sp>
        <p:nvSpPr>
          <p:cNvPr id="957498" name="Rectangle 2106"/>
          <p:cNvSpPr>
            <a:spLocks noChangeArrowheads="1"/>
          </p:cNvSpPr>
          <p:nvPr/>
        </p:nvSpPr>
        <p:spPr bwMode="auto">
          <a:xfrm>
            <a:off x="4351338" y="5403850"/>
            <a:ext cx="661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grpSp>
        <p:nvGrpSpPr>
          <p:cNvPr id="20" name="Group 2290"/>
          <p:cNvGrpSpPr>
            <a:grpSpLocks/>
          </p:cNvGrpSpPr>
          <p:nvPr/>
        </p:nvGrpSpPr>
        <p:grpSpPr bwMode="auto">
          <a:xfrm>
            <a:off x="6205538" y="3443288"/>
            <a:ext cx="134937" cy="1735137"/>
            <a:chOff x="3909" y="2169"/>
            <a:chExt cx="85" cy="1093"/>
          </a:xfrm>
        </p:grpSpPr>
        <p:sp>
          <p:nvSpPr>
            <p:cNvPr id="50299" name="Freeform 324"/>
            <p:cNvSpPr>
              <a:spLocks/>
            </p:cNvSpPr>
            <p:nvPr/>
          </p:nvSpPr>
          <p:spPr bwMode="auto">
            <a:xfrm>
              <a:off x="3909"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0" name="Freeform 325"/>
            <p:cNvSpPr>
              <a:spLocks/>
            </p:cNvSpPr>
            <p:nvPr/>
          </p:nvSpPr>
          <p:spPr bwMode="auto">
            <a:xfrm>
              <a:off x="3909"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1" name="Rectangle 326"/>
            <p:cNvSpPr>
              <a:spLocks noChangeArrowheads="1"/>
            </p:cNvSpPr>
            <p:nvPr/>
          </p:nvSpPr>
          <p:spPr bwMode="auto">
            <a:xfrm>
              <a:off x="3909" y="2269"/>
              <a:ext cx="2"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302" name="Freeform 480"/>
            <p:cNvSpPr>
              <a:spLocks/>
            </p:cNvSpPr>
            <p:nvPr/>
          </p:nvSpPr>
          <p:spPr bwMode="auto">
            <a:xfrm>
              <a:off x="3911" y="218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3" name="Freeform 481"/>
            <p:cNvSpPr>
              <a:spLocks/>
            </p:cNvSpPr>
            <p:nvPr/>
          </p:nvSpPr>
          <p:spPr bwMode="auto">
            <a:xfrm>
              <a:off x="3910" y="218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4" name="Freeform 482"/>
            <p:cNvSpPr>
              <a:spLocks/>
            </p:cNvSpPr>
            <p:nvPr/>
          </p:nvSpPr>
          <p:spPr bwMode="auto">
            <a:xfrm>
              <a:off x="3910" y="218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05" name="Freeform 483"/>
            <p:cNvSpPr>
              <a:spLocks/>
            </p:cNvSpPr>
            <p:nvPr/>
          </p:nvSpPr>
          <p:spPr bwMode="auto">
            <a:xfrm>
              <a:off x="3962"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6" name="Freeform 484"/>
            <p:cNvSpPr>
              <a:spLocks/>
            </p:cNvSpPr>
            <p:nvPr/>
          </p:nvSpPr>
          <p:spPr bwMode="auto">
            <a:xfrm>
              <a:off x="3962"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07" name="Freeform 485"/>
            <p:cNvSpPr>
              <a:spLocks/>
            </p:cNvSpPr>
            <p:nvPr/>
          </p:nvSpPr>
          <p:spPr bwMode="auto">
            <a:xfrm>
              <a:off x="3977"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08" name="Freeform 486"/>
            <p:cNvSpPr>
              <a:spLocks/>
            </p:cNvSpPr>
            <p:nvPr/>
          </p:nvSpPr>
          <p:spPr bwMode="auto">
            <a:xfrm>
              <a:off x="3977"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09" name="Freeform 487"/>
            <p:cNvSpPr>
              <a:spLocks/>
            </p:cNvSpPr>
            <p:nvPr/>
          </p:nvSpPr>
          <p:spPr bwMode="auto">
            <a:xfrm>
              <a:off x="3911" y="223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0" name="Freeform 488"/>
            <p:cNvSpPr>
              <a:spLocks/>
            </p:cNvSpPr>
            <p:nvPr/>
          </p:nvSpPr>
          <p:spPr bwMode="auto">
            <a:xfrm>
              <a:off x="3910" y="22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1" name="Freeform 489"/>
            <p:cNvSpPr>
              <a:spLocks/>
            </p:cNvSpPr>
            <p:nvPr/>
          </p:nvSpPr>
          <p:spPr bwMode="auto">
            <a:xfrm>
              <a:off x="3910" y="223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12" name="Freeform 490"/>
            <p:cNvSpPr>
              <a:spLocks/>
            </p:cNvSpPr>
            <p:nvPr/>
          </p:nvSpPr>
          <p:spPr bwMode="auto">
            <a:xfrm>
              <a:off x="3962"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3" name="Freeform 491"/>
            <p:cNvSpPr>
              <a:spLocks/>
            </p:cNvSpPr>
            <p:nvPr/>
          </p:nvSpPr>
          <p:spPr bwMode="auto">
            <a:xfrm>
              <a:off x="3962"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14" name="Freeform 492"/>
            <p:cNvSpPr>
              <a:spLocks/>
            </p:cNvSpPr>
            <p:nvPr/>
          </p:nvSpPr>
          <p:spPr bwMode="auto">
            <a:xfrm>
              <a:off x="3977"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5" name="Freeform 493"/>
            <p:cNvSpPr>
              <a:spLocks/>
            </p:cNvSpPr>
            <p:nvPr/>
          </p:nvSpPr>
          <p:spPr bwMode="auto">
            <a:xfrm>
              <a:off x="3977"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16" name="Freeform 494"/>
            <p:cNvSpPr>
              <a:spLocks/>
            </p:cNvSpPr>
            <p:nvPr/>
          </p:nvSpPr>
          <p:spPr bwMode="auto">
            <a:xfrm>
              <a:off x="3911" y="2288"/>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7" name="Freeform 495"/>
            <p:cNvSpPr>
              <a:spLocks/>
            </p:cNvSpPr>
            <p:nvPr/>
          </p:nvSpPr>
          <p:spPr bwMode="auto">
            <a:xfrm>
              <a:off x="3910" y="228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18" name="Freeform 496"/>
            <p:cNvSpPr>
              <a:spLocks/>
            </p:cNvSpPr>
            <p:nvPr/>
          </p:nvSpPr>
          <p:spPr bwMode="auto">
            <a:xfrm>
              <a:off x="3910" y="2288"/>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19" name="Freeform 497"/>
            <p:cNvSpPr>
              <a:spLocks/>
            </p:cNvSpPr>
            <p:nvPr/>
          </p:nvSpPr>
          <p:spPr bwMode="auto">
            <a:xfrm>
              <a:off x="3962"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0" name="Freeform 498"/>
            <p:cNvSpPr>
              <a:spLocks/>
            </p:cNvSpPr>
            <p:nvPr/>
          </p:nvSpPr>
          <p:spPr bwMode="auto">
            <a:xfrm>
              <a:off x="3962"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21" name="Freeform 499"/>
            <p:cNvSpPr>
              <a:spLocks/>
            </p:cNvSpPr>
            <p:nvPr/>
          </p:nvSpPr>
          <p:spPr bwMode="auto">
            <a:xfrm>
              <a:off x="3977"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2" name="Freeform 500"/>
            <p:cNvSpPr>
              <a:spLocks/>
            </p:cNvSpPr>
            <p:nvPr/>
          </p:nvSpPr>
          <p:spPr bwMode="auto">
            <a:xfrm>
              <a:off x="3977"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23" name="Freeform 501"/>
            <p:cNvSpPr>
              <a:spLocks/>
            </p:cNvSpPr>
            <p:nvPr/>
          </p:nvSpPr>
          <p:spPr bwMode="auto">
            <a:xfrm>
              <a:off x="3911" y="2338"/>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4" name="Freeform 502"/>
            <p:cNvSpPr>
              <a:spLocks/>
            </p:cNvSpPr>
            <p:nvPr/>
          </p:nvSpPr>
          <p:spPr bwMode="auto">
            <a:xfrm>
              <a:off x="3910" y="233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5" name="Freeform 503"/>
            <p:cNvSpPr>
              <a:spLocks/>
            </p:cNvSpPr>
            <p:nvPr/>
          </p:nvSpPr>
          <p:spPr bwMode="auto">
            <a:xfrm>
              <a:off x="3910" y="2338"/>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26" name="Freeform 504"/>
            <p:cNvSpPr>
              <a:spLocks/>
            </p:cNvSpPr>
            <p:nvPr/>
          </p:nvSpPr>
          <p:spPr bwMode="auto">
            <a:xfrm>
              <a:off x="3962"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7" name="Freeform 505"/>
            <p:cNvSpPr>
              <a:spLocks/>
            </p:cNvSpPr>
            <p:nvPr/>
          </p:nvSpPr>
          <p:spPr bwMode="auto">
            <a:xfrm>
              <a:off x="3962"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28" name="Freeform 506"/>
            <p:cNvSpPr>
              <a:spLocks/>
            </p:cNvSpPr>
            <p:nvPr/>
          </p:nvSpPr>
          <p:spPr bwMode="auto">
            <a:xfrm>
              <a:off x="3977"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29" name="Freeform 507"/>
            <p:cNvSpPr>
              <a:spLocks/>
            </p:cNvSpPr>
            <p:nvPr/>
          </p:nvSpPr>
          <p:spPr bwMode="auto">
            <a:xfrm>
              <a:off x="3977"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30" name="Freeform 508"/>
            <p:cNvSpPr>
              <a:spLocks/>
            </p:cNvSpPr>
            <p:nvPr/>
          </p:nvSpPr>
          <p:spPr bwMode="auto">
            <a:xfrm>
              <a:off x="3911" y="2388"/>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1" name="Freeform 509"/>
            <p:cNvSpPr>
              <a:spLocks/>
            </p:cNvSpPr>
            <p:nvPr/>
          </p:nvSpPr>
          <p:spPr bwMode="auto">
            <a:xfrm>
              <a:off x="3910" y="2388"/>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2" name="Freeform 510"/>
            <p:cNvSpPr>
              <a:spLocks/>
            </p:cNvSpPr>
            <p:nvPr/>
          </p:nvSpPr>
          <p:spPr bwMode="auto">
            <a:xfrm>
              <a:off x="3910" y="2388"/>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33" name="Freeform 511"/>
            <p:cNvSpPr>
              <a:spLocks/>
            </p:cNvSpPr>
            <p:nvPr/>
          </p:nvSpPr>
          <p:spPr bwMode="auto">
            <a:xfrm>
              <a:off x="3962"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4" name="Freeform 512"/>
            <p:cNvSpPr>
              <a:spLocks/>
            </p:cNvSpPr>
            <p:nvPr/>
          </p:nvSpPr>
          <p:spPr bwMode="auto">
            <a:xfrm>
              <a:off x="3962"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35" name="Freeform 513"/>
            <p:cNvSpPr>
              <a:spLocks/>
            </p:cNvSpPr>
            <p:nvPr/>
          </p:nvSpPr>
          <p:spPr bwMode="auto">
            <a:xfrm>
              <a:off x="3977"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6" name="Freeform 514"/>
            <p:cNvSpPr>
              <a:spLocks/>
            </p:cNvSpPr>
            <p:nvPr/>
          </p:nvSpPr>
          <p:spPr bwMode="auto">
            <a:xfrm>
              <a:off x="3977"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37" name="Freeform 515"/>
            <p:cNvSpPr>
              <a:spLocks/>
            </p:cNvSpPr>
            <p:nvPr/>
          </p:nvSpPr>
          <p:spPr bwMode="auto">
            <a:xfrm>
              <a:off x="3911" y="243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8" name="Freeform 516"/>
            <p:cNvSpPr>
              <a:spLocks/>
            </p:cNvSpPr>
            <p:nvPr/>
          </p:nvSpPr>
          <p:spPr bwMode="auto">
            <a:xfrm>
              <a:off x="3910" y="243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39" name="Freeform 517"/>
            <p:cNvSpPr>
              <a:spLocks/>
            </p:cNvSpPr>
            <p:nvPr/>
          </p:nvSpPr>
          <p:spPr bwMode="auto">
            <a:xfrm>
              <a:off x="3910" y="243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40" name="Freeform 518"/>
            <p:cNvSpPr>
              <a:spLocks/>
            </p:cNvSpPr>
            <p:nvPr/>
          </p:nvSpPr>
          <p:spPr bwMode="auto">
            <a:xfrm>
              <a:off x="3962"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41" name="Freeform 519"/>
            <p:cNvSpPr>
              <a:spLocks/>
            </p:cNvSpPr>
            <p:nvPr/>
          </p:nvSpPr>
          <p:spPr bwMode="auto">
            <a:xfrm>
              <a:off x="3962"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42" name="Freeform 520"/>
            <p:cNvSpPr>
              <a:spLocks/>
            </p:cNvSpPr>
            <p:nvPr/>
          </p:nvSpPr>
          <p:spPr bwMode="auto">
            <a:xfrm>
              <a:off x="3977"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43" name="Freeform 521"/>
            <p:cNvSpPr>
              <a:spLocks/>
            </p:cNvSpPr>
            <p:nvPr/>
          </p:nvSpPr>
          <p:spPr bwMode="auto">
            <a:xfrm>
              <a:off x="3977"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44" name="Freeform 522"/>
            <p:cNvSpPr>
              <a:spLocks/>
            </p:cNvSpPr>
            <p:nvPr/>
          </p:nvSpPr>
          <p:spPr bwMode="auto">
            <a:xfrm>
              <a:off x="3911" y="248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45" name="Freeform 523"/>
            <p:cNvSpPr>
              <a:spLocks/>
            </p:cNvSpPr>
            <p:nvPr/>
          </p:nvSpPr>
          <p:spPr bwMode="auto">
            <a:xfrm>
              <a:off x="3910" y="248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46" name="Freeform 524"/>
            <p:cNvSpPr>
              <a:spLocks/>
            </p:cNvSpPr>
            <p:nvPr/>
          </p:nvSpPr>
          <p:spPr bwMode="auto">
            <a:xfrm>
              <a:off x="3910" y="248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47" name="Freeform 525"/>
            <p:cNvSpPr>
              <a:spLocks/>
            </p:cNvSpPr>
            <p:nvPr/>
          </p:nvSpPr>
          <p:spPr bwMode="auto">
            <a:xfrm>
              <a:off x="3962"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48" name="Freeform 526"/>
            <p:cNvSpPr>
              <a:spLocks/>
            </p:cNvSpPr>
            <p:nvPr/>
          </p:nvSpPr>
          <p:spPr bwMode="auto">
            <a:xfrm>
              <a:off x="3962"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49" name="Freeform 527"/>
            <p:cNvSpPr>
              <a:spLocks/>
            </p:cNvSpPr>
            <p:nvPr/>
          </p:nvSpPr>
          <p:spPr bwMode="auto">
            <a:xfrm>
              <a:off x="3977"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0" name="Freeform 528"/>
            <p:cNvSpPr>
              <a:spLocks/>
            </p:cNvSpPr>
            <p:nvPr/>
          </p:nvSpPr>
          <p:spPr bwMode="auto">
            <a:xfrm>
              <a:off x="3977"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51" name="Freeform 529"/>
            <p:cNvSpPr>
              <a:spLocks/>
            </p:cNvSpPr>
            <p:nvPr/>
          </p:nvSpPr>
          <p:spPr bwMode="auto">
            <a:xfrm>
              <a:off x="3911" y="2537"/>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2" name="Freeform 530"/>
            <p:cNvSpPr>
              <a:spLocks/>
            </p:cNvSpPr>
            <p:nvPr/>
          </p:nvSpPr>
          <p:spPr bwMode="auto">
            <a:xfrm>
              <a:off x="3910" y="2537"/>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3" name="Freeform 531"/>
            <p:cNvSpPr>
              <a:spLocks/>
            </p:cNvSpPr>
            <p:nvPr/>
          </p:nvSpPr>
          <p:spPr bwMode="auto">
            <a:xfrm>
              <a:off x="3910" y="2537"/>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54" name="Freeform 532"/>
            <p:cNvSpPr>
              <a:spLocks/>
            </p:cNvSpPr>
            <p:nvPr/>
          </p:nvSpPr>
          <p:spPr bwMode="auto">
            <a:xfrm>
              <a:off x="3962"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5" name="Freeform 533"/>
            <p:cNvSpPr>
              <a:spLocks/>
            </p:cNvSpPr>
            <p:nvPr/>
          </p:nvSpPr>
          <p:spPr bwMode="auto">
            <a:xfrm>
              <a:off x="3962"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56" name="Freeform 534"/>
            <p:cNvSpPr>
              <a:spLocks/>
            </p:cNvSpPr>
            <p:nvPr/>
          </p:nvSpPr>
          <p:spPr bwMode="auto">
            <a:xfrm>
              <a:off x="3977"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7" name="Freeform 535"/>
            <p:cNvSpPr>
              <a:spLocks/>
            </p:cNvSpPr>
            <p:nvPr/>
          </p:nvSpPr>
          <p:spPr bwMode="auto">
            <a:xfrm>
              <a:off x="3977"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58" name="Freeform 536"/>
            <p:cNvSpPr>
              <a:spLocks/>
            </p:cNvSpPr>
            <p:nvPr/>
          </p:nvSpPr>
          <p:spPr bwMode="auto">
            <a:xfrm>
              <a:off x="3911" y="258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59" name="Freeform 537"/>
            <p:cNvSpPr>
              <a:spLocks/>
            </p:cNvSpPr>
            <p:nvPr/>
          </p:nvSpPr>
          <p:spPr bwMode="auto">
            <a:xfrm>
              <a:off x="3910" y="2586"/>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0" name="Freeform 538"/>
            <p:cNvSpPr>
              <a:spLocks/>
            </p:cNvSpPr>
            <p:nvPr/>
          </p:nvSpPr>
          <p:spPr bwMode="auto">
            <a:xfrm>
              <a:off x="3910" y="2586"/>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61" name="Freeform 539"/>
            <p:cNvSpPr>
              <a:spLocks/>
            </p:cNvSpPr>
            <p:nvPr/>
          </p:nvSpPr>
          <p:spPr bwMode="auto">
            <a:xfrm>
              <a:off x="3962"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2" name="Freeform 540"/>
            <p:cNvSpPr>
              <a:spLocks/>
            </p:cNvSpPr>
            <p:nvPr/>
          </p:nvSpPr>
          <p:spPr bwMode="auto">
            <a:xfrm>
              <a:off x="3962"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63" name="Freeform 541"/>
            <p:cNvSpPr>
              <a:spLocks/>
            </p:cNvSpPr>
            <p:nvPr/>
          </p:nvSpPr>
          <p:spPr bwMode="auto">
            <a:xfrm>
              <a:off x="3977"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4" name="Freeform 542"/>
            <p:cNvSpPr>
              <a:spLocks/>
            </p:cNvSpPr>
            <p:nvPr/>
          </p:nvSpPr>
          <p:spPr bwMode="auto">
            <a:xfrm>
              <a:off x="3977"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65" name="Freeform 543"/>
            <p:cNvSpPr>
              <a:spLocks/>
            </p:cNvSpPr>
            <p:nvPr/>
          </p:nvSpPr>
          <p:spPr bwMode="auto">
            <a:xfrm>
              <a:off x="3911" y="263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6" name="Freeform 544"/>
            <p:cNvSpPr>
              <a:spLocks/>
            </p:cNvSpPr>
            <p:nvPr/>
          </p:nvSpPr>
          <p:spPr bwMode="auto">
            <a:xfrm>
              <a:off x="3910" y="2636"/>
              <a:ext cx="67" cy="81"/>
            </a:xfrm>
            <a:custGeom>
              <a:avLst/>
              <a:gdLst>
                <a:gd name="T0" fmla="*/ 67 w 67"/>
                <a:gd name="T1" fmla="*/ 0 h 81"/>
                <a:gd name="T2" fmla="*/ 1 w 67"/>
                <a:gd name="T3" fmla="*/ 81 h 81"/>
                <a:gd name="T4" fmla="*/ 0 w 67"/>
                <a:gd name="T5" fmla="*/ 79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7" name="Freeform 545"/>
            <p:cNvSpPr>
              <a:spLocks/>
            </p:cNvSpPr>
            <p:nvPr/>
          </p:nvSpPr>
          <p:spPr bwMode="auto">
            <a:xfrm>
              <a:off x="3910" y="2636"/>
              <a:ext cx="68" cy="81"/>
            </a:xfrm>
            <a:custGeom>
              <a:avLst/>
              <a:gdLst>
                <a:gd name="T0" fmla="*/ 68 w 68"/>
                <a:gd name="T1" fmla="*/ 1 h 81"/>
                <a:gd name="T2" fmla="*/ 67 w 68"/>
                <a:gd name="T3" fmla="*/ 0 h 81"/>
                <a:gd name="T4" fmla="*/ 0 w 68"/>
                <a:gd name="T5" fmla="*/ 79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79"/>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68" name="Freeform 546"/>
            <p:cNvSpPr>
              <a:spLocks/>
            </p:cNvSpPr>
            <p:nvPr/>
          </p:nvSpPr>
          <p:spPr bwMode="auto">
            <a:xfrm>
              <a:off x="3962"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69" name="Freeform 547"/>
            <p:cNvSpPr>
              <a:spLocks/>
            </p:cNvSpPr>
            <p:nvPr/>
          </p:nvSpPr>
          <p:spPr bwMode="auto">
            <a:xfrm>
              <a:off x="3962"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70" name="Freeform 548"/>
            <p:cNvSpPr>
              <a:spLocks/>
            </p:cNvSpPr>
            <p:nvPr/>
          </p:nvSpPr>
          <p:spPr bwMode="auto">
            <a:xfrm>
              <a:off x="3977"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71" name="Freeform 549"/>
            <p:cNvSpPr>
              <a:spLocks/>
            </p:cNvSpPr>
            <p:nvPr/>
          </p:nvSpPr>
          <p:spPr bwMode="auto">
            <a:xfrm>
              <a:off x="3977"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72" name="Freeform 550"/>
            <p:cNvSpPr>
              <a:spLocks/>
            </p:cNvSpPr>
            <p:nvPr/>
          </p:nvSpPr>
          <p:spPr bwMode="auto">
            <a:xfrm>
              <a:off x="3911" y="268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73" name="Freeform 551"/>
            <p:cNvSpPr>
              <a:spLocks/>
            </p:cNvSpPr>
            <p:nvPr/>
          </p:nvSpPr>
          <p:spPr bwMode="auto">
            <a:xfrm>
              <a:off x="3910" y="268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74" name="Freeform 552"/>
            <p:cNvSpPr>
              <a:spLocks/>
            </p:cNvSpPr>
            <p:nvPr/>
          </p:nvSpPr>
          <p:spPr bwMode="auto">
            <a:xfrm>
              <a:off x="3910" y="268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75" name="Freeform 553"/>
            <p:cNvSpPr>
              <a:spLocks/>
            </p:cNvSpPr>
            <p:nvPr/>
          </p:nvSpPr>
          <p:spPr bwMode="auto">
            <a:xfrm>
              <a:off x="3962"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76" name="Freeform 554"/>
            <p:cNvSpPr>
              <a:spLocks/>
            </p:cNvSpPr>
            <p:nvPr/>
          </p:nvSpPr>
          <p:spPr bwMode="auto">
            <a:xfrm>
              <a:off x="3962"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77" name="Freeform 555"/>
            <p:cNvSpPr>
              <a:spLocks/>
            </p:cNvSpPr>
            <p:nvPr/>
          </p:nvSpPr>
          <p:spPr bwMode="auto">
            <a:xfrm>
              <a:off x="3977"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78" name="Freeform 556"/>
            <p:cNvSpPr>
              <a:spLocks/>
            </p:cNvSpPr>
            <p:nvPr/>
          </p:nvSpPr>
          <p:spPr bwMode="auto">
            <a:xfrm>
              <a:off x="3977"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79" name="Freeform 557"/>
            <p:cNvSpPr>
              <a:spLocks/>
            </p:cNvSpPr>
            <p:nvPr/>
          </p:nvSpPr>
          <p:spPr bwMode="auto">
            <a:xfrm>
              <a:off x="3911" y="273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0" name="Freeform 558"/>
            <p:cNvSpPr>
              <a:spLocks/>
            </p:cNvSpPr>
            <p:nvPr/>
          </p:nvSpPr>
          <p:spPr bwMode="auto">
            <a:xfrm>
              <a:off x="3910" y="273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1" name="Freeform 559"/>
            <p:cNvSpPr>
              <a:spLocks/>
            </p:cNvSpPr>
            <p:nvPr/>
          </p:nvSpPr>
          <p:spPr bwMode="auto">
            <a:xfrm>
              <a:off x="3910" y="273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82" name="Freeform 560"/>
            <p:cNvSpPr>
              <a:spLocks/>
            </p:cNvSpPr>
            <p:nvPr/>
          </p:nvSpPr>
          <p:spPr bwMode="auto">
            <a:xfrm>
              <a:off x="3962"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3" name="Freeform 561"/>
            <p:cNvSpPr>
              <a:spLocks/>
            </p:cNvSpPr>
            <p:nvPr/>
          </p:nvSpPr>
          <p:spPr bwMode="auto">
            <a:xfrm>
              <a:off x="3962"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84" name="Freeform 562"/>
            <p:cNvSpPr>
              <a:spLocks/>
            </p:cNvSpPr>
            <p:nvPr/>
          </p:nvSpPr>
          <p:spPr bwMode="auto">
            <a:xfrm>
              <a:off x="3977"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5" name="Freeform 563"/>
            <p:cNvSpPr>
              <a:spLocks/>
            </p:cNvSpPr>
            <p:nvPr/>
          </p:nvSpPr>
          <p:spPr bwMode="auto">
            <a:xfrm>
              <a:off x="3977"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86" name="Freeform 564"/>
            <p:cNvSpPr>
              <a:spLocks/>
            </p:cNvSpPr>
            <p:nvPr/>
          </p:nvSpPr>
          <p:spPr bwMode="auto">
            <a:xfrm>
              <a:off x="3911" y="2785"/>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7" name="Freeform 565"/>
            <p:cNvSpPr>
              <a:spLocks/>
            </p:cNvSpPr>
            <p:nvPr/>
          </p:nvSpPr>
          <p:spPr bwMode="auto">
            <a:xfrm>
              <a:off x="3910" y="2785"/>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88" name="Freeform 566"/>
            <p:cNvSpPr>
              <a:spLocks/>
            </p:cNvSpPr>
            <p:nvPr/>
          </p:nvSpPr>
          <p:spPr bwMode="auto">
            <a:xfrm>
              <a:off x="3910" y="2785"/>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89" name="Freeform 567"/>
            <p:cNvSpPr>
              <a:spLocks/>
            </p:cNvSpPr>
            <p:nvPr/>
          </p:nvSpPr>
          <p:spPr bwMode="auto">
            <a:xfrm>
              <a:off x="3962"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0" name="Freeform 568"/>
            <p:cNvSpPr>
              <a:spLocks/>
            </p:cNvSpPr>
            <p:nvPr/>
          </p:nvSpPr>
          <p:spPr bwMode="auto">
            <a:xfrm>
              <a:off x="3962"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91" name="Freeform 569"/>
            <p:cNvSpPr>
              <a:spLocks/>
            </p:cNvSpPr>
            <p:nvPr/>
          </p:nvSpPr>
          <p:spPr bwMode="auto">
            <a:xfrm>
              <a:off x="3977"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2" name="Freeform 570"/>
            <p:cNvSpPr>
              <a:spLocks/>
            </p:cNvSpPr>
            <p:nvPr/>
          </p:nvSpPr>
          <p:spPr bwMode="auto">
            <a:xfrm>
              <a:off x="3977"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93" name="Freeform 571"/>
            <p:cNvSpPr>
              <a:spLocks/>
            </p:cNvSpPr>
            <p:nvPr/>
          </p:nvSpPr>
          <p:spPr bwMode="auto">
            <a:xfrm>
              <a:off x="3911" y="283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4" name="Freeform 572"/>
            <p:cNvSpPr>
              <a:spLocks/>
            </p:cNvSpPr>
            <p:nvPr/>
          </p:nvSpPr>
          <p:spPr bwMode="auto">
            <a:xfrm>
              <a:off x="3910" y="283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5" name="Freeform 573"/>
            <p:cNvSpPr>
              <a:spLocks/>
            </p:cNvSpPr>
            <p:nvPr/>
          </p:nvSpPr>
          <p:spPr bwMode="auto">
            <a:xfrm>
              <a:off x="3910" y="283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96" name="Freeform 574"/>
            <p:cNvSpPr>
              <a:spLocks/>
            </p:cNvSpPr>
            <p:nvPr/>
          </p:nvSpPr>
          <p:spPr bwMode="auto">
            <a:xfrm>
              <a:off x="3962"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7" name="Freeform 575"/>
            <p:cNvSpPr>
              <a:spLocks/>
            </p:cNvSpPr>
            <p:nvPr/>
          </p:nvSpPr>
          <p:spPr bwMode="auto">
            <a:xfrm>
              <a:off x="3962"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398" name="Freeform 576"/>
            <p:cNvSpPr>
              <a:spLocks/>
            </p:cNvSpPr>
            <p:nvPr/>
          </p:nvSpPr>
          <p:spPr bwMode="auto">
            <a:xfrm>
              <a:off x="3977"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399" name="Freeform 577"/>
            <p:cNvSpPr>
              <a:spLocks/>
            </p:cNvSpPr>
            <p:nvPr/>
          </p:nvSpPr>
          <p:spPr bwMode="auto">
            <a:xfrm>
              <a:off x="3977"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00" name="Freeform 578"/>
            <p:cNvSpPr>
              <a:spLocks/>
            </p:cNvSpPr>
            <p:nvPr/>
          </p:nvSpPr>
          <p:spPr bwMode="auto">
            <a:xfrm>
              <a:off x="3911" y="288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1" name="Freeform 579"/>
            <p:cNvSpPr>
              <a:spLocks/>
            </p:cNvSpPr>
            <p:nvPr/>
          </p:nvSpPr>
          <p:spPr bwMode="auto">
            <a:xfrm>
              <a:off x="3910" y="288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2" name="Freeform 580"/>
            <p:cNvSpPr>
              <a:spLocks/>
            </p:cNvSpPr>
            <p:nvPr/>
          </p:nvSpPr>
          <p:spPr bwMode="auto">
            <a:xfrm>
              <a:off x="3910" y="288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03" name="Freeform 581"/>
            <p:cNvSpPr>
              <a:spLocks/>
            </p:cNvSpPr>
            <p:nvPr/>
          </p:nvSpPr>
          <p:spPr bwMode="auto">
            <a:xfrm>
              <a:off x="3962"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4" name="Freeform 582"/>
            <p:cNvSpPr>
              <a:spLocks/>
            </p:cNvSpPr>
            <p:nvPr/>
          </p:nvSpPr>
          <p:spPr bwMode="auto">
            <a:xfrm>
              <a:off x="3962"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05" name="Freeform 583"/>
            <p:cNvSpPr>
              <a:spLocks/>
            </p:cNvSpPr>
            <p:nvPr/>
          </p:nvSpPr>
          <p:spPr bwMode="auto">
            <a:xfrm>
              <a:off x="3977"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6" name="Freeform 584"/>
            <p:cNvSpPr>
              <a:spLocks/>
            </p:cNvSpPr>
            <p:nvPr/>
          </p:nvSpPr>
          <p:spPr bwMode="auto">
            <a:xfrm>
              <a:off x="3977"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07" name="Freeform 585"/>
            <p:cNvSpPr>
              <a:spLocks/>
            </p:cNvSpPr>
            <p:nvPr/>
          </p:nvSpPr>
          <p:spPr bwMode="auto">
            <a:xfrm>
              <a:off x="3911" y="2934"/>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8" name="Freeform 586"/>
            <p:cNvSpPr>
              <a:spLocks/>
            </p:cNvSpPr>
            <p:nvPr/>
          </p:nvSpPr>
          <p:spPr bwMode="auto">
            <a:xfrm>
              <a:off x="3910" y="2934"/>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09" name="Freeform 587"/>
            <p:cNvSpPr>
              <a:spLocks/>
            </p:cNvSpPr>
            <p:nvPr/>
          </p:nvSpPr>
          <p:spPr bwMode="auto">
            <a:xfrm>
              <a:off x="3910" y="2934"/>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10" name="Freeform 588"/>
            <p:cNvSpPr>
              <a:spLocks/>
            </p:cNvSpPr>
            <p:nvPr/>
          </p:nvSpPr>
          <p:spPr bwMode="auto">
            <a:xfrm>
              <a:off x="3962"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11" name="Freeform 589"/>
            <p:cNvSpPr>
              <a:spLocks/>
            </p:cNvSpPr>
            <p:nvPr/>
          </p:nvSpPr>
          <p:spPr bwMode="auto">
            <a:xfrm>
              <a:off x="3962"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12" name="Freeform 590"/>
            <p:cNvSpPr>
              <a:spLocks/>
            </p:cNvSpPr>
            <p:nvPr/>
          </p:nvSpPr>
          <p:spPr bwMode="auto">
            <a:xfrm>
              <a:off x="3977"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13" name="Freeform 591"/>
            <p:cNvSpPr>
              <a:spLocks/>
            </p:cNvSpPr>
            <p:nvPr/>
          </p:nvSpPr>
          <p:spPr bwMode="auto">
            <a:xfrm>
              <a:off x="3977"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14" name="Freeform 592"/>
            <p:cNvSpPr>
              <a:spLocks/>
            </p:cNvSpPr>
            <p:nvPr/>
          </p:nvSpPr>
          <p:spPr bwMode="auto">
            <a:xfrm>
              <a:off x="3911" y="2983"/>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15" name="Freeform 593"/>
            <p:cNvSpPr>
              <a:spLocks/>
            </p:cNvSpPr>
            <p:nvPr/>
          </p:nvSpPr>
          <p:spPr bwMode="auto">
            <a:xfrm>
              <a:off x="3910" y="2983"/>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16" name="Freeform 594"/>
            <p:cNvSpPr>
              <a:spLocks/>
            </p:cNvSpPr>
            <p:nvPr/>
          </p:nvSpPr>
          <p:spPr bwMode="auto">
            <a:xfrm>
              <a:off x="3910" y="2983"/>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17" name="Freeform 595"/>
            <p:cNvSpPr>
              <a:spLocks/>
            </p:cNvSpPr>
            <p:nvPr/>
          </p:nvSpPr>
          <p:spPr bwMode="auto">
            <a:xfrm>
              <a:off x="3962"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18" name="Freeform 596"/>
            <p:cNvSpPr>
              <a:spLocks/>
            </p:cNvSpPr>
            <p:nvPr/>
          </p:nvSpPr>
          <p:spPr bwMode="auto">
            <a:xfrm>
              <a:off x="3962"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19" name="Freeform 597"/>
            <p:cNvSpPr>
              <a:spLocks/>
            </p:cNvSpPr>
            <p:nvPr/>
          </p:nvSpPr>
          <p:spPr bwMode="auto">
            <a:xfrm>
              <a:off x="3977"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0" name="Freeform 598"/>
            <p:cNvSpPr>
              <a:spLocks/>
            </p:cNvSpPr>
            <p:nvPr/>
          </p:nvSpPr>
          <p:spPr bwMode="auto">
            <a:xfrm>
              <a:off x="3977"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21" name="Freeform 599"/>
            <p:cNvSpPr>
              <a:spLocks/>
            </p:cNvSpPr>
            <p:nvPr/>
          </p:nvSpPr>
          <p:spPr bwMode="auto">
            <a:xfrm>
              <a:off x="3911" y="3033"/>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2" name="Freeform 600"/>
            <p:cNvSpPr>
              <a:spLocks/>
            </p:cNvSpPr>
            <p:nvPr/>
          </p:nvSpPr>
          <p:spPr bwMode="auto">
            <a:xfrm>
              <a:off x="3910" y="3033"/>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3" name="Freeform 601"/>
            <p:cNvSpPr>
              <a:spLocks/>
            </p:cNvSpPr>
            <p:nvPr/>
          </p:nvSpPr>
          <p:spPr bwMode="auto">
            <a:xfrm>
              <a:off x="3910" y="3033"/>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24" name="Freeform 602"/>
            <p:cNvSpPr>
              <a:spLocks/>
            </p:cNvSpPr>
            <p:nvPr/>
          </p:nvSpPr>
          <p:spPr bwMode="auto">
            <a:xfrm>
              <a:off x="3962"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5" name="Freeform 603"/>
            <p:cNvSpPr>
              <a:spLocks/>
            </p:cNvSpPr>
            <p:nvPr/>
          </p:nvSpPr>
          <p:spPr bwMode="auto">
            <a:xfrm>
              <a:off x="3962"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26" name="Freeform 604"/>
            <p:cNvSpPr>
              <a:spLocks/>
            </p:cNvSpPr>
            <p:nvPr/>
          </p:nvSpPr>
          <p:spPr bwMode="auto">
            <a:xfrm>
              <a:off x="3977"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7" name="Freeform 605"/>
            <p:cNvSpPr>
              <a:spLocks/>
            </p:cNvSpPr>
            <p:nvPr/>
          </p:nvSpPr>
          <p:spPr bwMode="auto">
            <a:xfrm>
              <a:off x="3977"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28" name="Freeform 606"/>
            <p:cNvSpPr>
              <a:spLocks/>
            </p:cNvSpPr>
            <p:nvPr/>
          </p:nvSpPr>
          <p:spPr bwMode="auto">
            <a:xfrm>
              <a:off x="3911" y="308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29" name="Freeform 607"/>
            <p:cNvSpPr>
              <a:spLocks/>
            </p:cNvSpPr>
            <p:nvPr/>
          </p:nvSpPr>
          <p:spPr bwMode="auto">
            <a:xfrm>
              <a:off x="3910" y="308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0" name="Freeform 608"/>
            <p:cNvSpPr>
              <a:spLocks/>
            </p:cNvSpPr>
            <p:nvPr/>
          </p:nvSpPr>
          <p:spPr bwMode="auto">
            <a:xfrm>
              <a:off x="3910" y="308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31" name="Freeform 609"/>
            <p:cNvSpPr>
              <a:spLocks/>
            </p:cNvSpPr>
            <p:nvPr/>
          </p:nvSpPr>
          <p:spPr bwMode="auto">
            <a:xfrm>
              <a:off x="3962"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2" name="Freeform 610"/>
            <p:cNvSpPr>
              <a:spLocks/>
            </p:cNvSpPr>
            <p:nvPr/>
          </p:nvSpPr>
          <p:spPr bwMode="auto">
            <a:xfrm>
              <a:off x="3962"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33" name="Freeform 611"/>
            <p:cNvSpPr>
              <a:spLocks/>
            </p:cNvSpPr>
            <p:nvPr/>
          </p:nvSpPr>
          <p:spPr bwMode="auto">
            <a:xfrm>
              <a:off x="3977"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4" name="Freeform 612"/>
            <p:cNvSpPr>
              <a:spLocks/>
            </p:cNvSpPr>
            <p:nvPr/>
          </p:nvSpPr>
          <p:spPr bwMode="auto">
            <a:xfrm>
              <a:off x="3977"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35" name="Freeform 613"/>
            <p:cNvSpPr>
              <a:spLocks/>
            </p:cNvSpPr>
            <p:nvPr/>
          </p:nvSpPr>
          <p:spPr bwMode="auto">
            <a:xfrm>
              <a:off x="3909" y="2269"/>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6" name="Freeform 614"/>
            <p:cNvSpPr>
              <a:spLocks/>
            </p:cNvSpPr>
            <p:nvPr/>
          </p:nvSpPr>
          <p:spPr bwMode="auto">
            <a:xfrm>
              <a:off x="3909" y="2269"/>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7" name="Rectangle 615"/>
            <p:cNvSpPr>
              <a:spLocks noChangeArrowheads="1"/>
            </p:cNvSpPr>
            <p:nvPr/>
          </p:nvSpPr>
          <p:spPr bwMode="auto">
            <a:xfrm>
              <a:off x="3909"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438" name="Freeform 616"/>
            <p:cNvSpPr>
              <a:spLocks/>
            </p:cNvSpPr>
            <p:nvPr/>
          </p:nvSpPr>
          <p:spPr bwMode="auto">
            <a:xfrm>
              <a:off x="3909" y="2269"/>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39" name="Freeform 617"/>
            <p:cNvSpPr>
              <a:spLocks/>
            </p:cNvSpPr>
            <p:nvPr/>
          </p:nvSpPr>
          <p:spPr bwMode="auto">
            <a:xfrm>
              <a:off x="3909" y="2269"/>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0" name="Rectangle 618"/>
            <p:cNvSpPr>
              <a:spLocks noChangeArrowheads="1"/>
            </p:cNvSpPr>
            <p:nvPr/>
          </p:nvSpPr>
          <p:spPr bwMode="auto">
            <a:xfrm>
              <a:off x="3909"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441" name="Freeform 619"/>
            <p:cNvSpPr>
              <a:spLocks/>
            </p:cNvSpPr>
            <p:nvPr/>
          </p:nvSpPr>
          <p:spPr bwMode="auto">
            <a:xfrm>
              <a:off x="3977"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2" name="Freeform 620"/>
            <p:cNvSpPr>
              <a:spLocks/>
            </p:cNvSpPr>
            <p:nvPr/>
          </p:nvSpPr>
          <p:spPr bwMode="auto">
            <a:xfrm>
              <a:off x="3977"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43" name="Freeform 621"/>
            <p:cNvSpPr>
              <a:spLocks/>
            </p:cNvSpPr>
            <p:nvPr/>
          </p:nvSpPr>
          <p:spPr bwMode="auto">
            <a:xfrm>
              <a:off x="3962"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4" name="Freeform 622"/>
            <p:cNvSpPr>
              <a:spLocks/>
            </p:cNvSpPr>
            <p:nvPr/>
          </p:nvSpPr>
          <p:spPr bwMode="auto">
            <a:xfrm>
              <a:off x="3962"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45" name="Freeform 623"/>
            <p:cNvSpPr>
              <a:spLocks/>
            </p:cNvSpPr>
            <p:nvPr/>
          </p:nvSpPr>
          <p:spPr bwMode="auto">
            <a:xfrm>
              <a:off x="3911" y="313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6" name="Freeform 624"/>
            <p:cNvSpPr>
              <a:spLocks/>
            </p:cNvSpPr>
            <p:nvPr/>
          </p:nvSpPr>
          <p:spPr bwMode="auto">
            <a:xfrm>
              <a:off x="3910" y="313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7" name="Freeform 625"/>
            <p:cNvSpPr>
              <a:spLocks/>
            </p:cNvSpPr>
            <p:nvPr/>
          </p:nvSpPr>
          <p:spPr bwMode="auto">
            <a:xfrm>
              <a:off x="3910" y="313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48" name="Freeform 626"/>
            <p:cNvSpPr>
              <a:spLocks/>
            </p:cNvSpPr>
            <p:nvPr/>
          </p:nvSpPr>
          <p:spPr bwMode="auto">
            <a:xfrm>
              <a:off x="3911" y="3182"/>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49" name="Freeform 627"/>
            <p:cNvSpPr>
              <a:spLocks/>
            </p:cNvSpPr>
            <p:nvPr/>
          </p:nvSpPr>
          <p:spPr bwMode="auto">
            <a:xfrm>
              <a:off x="3910" y="3182"/>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0" name="Freeform 628"/>
            <p:cNvSpPr>
              <a:spLocks/>
            </p:cNvSpPr>
            <p:nvPr/>
          </p:nvSpPr>
          <p:spPr bwMode="auto">
            <a:xfrm>
              <a:off x="3910" y="3182"/>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51" name="Freeform 629"/>
            <p:cNvSpPr>
              <a:spLocks/>
            </p:cNvSpPr>
            <p:nvPr/>
          </p:nvSpPr>
          <p:spPr bwMode="auto">
            <a:xfrm>
              <a:off x="3962"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2" name="Freeform 630"/>
            <p:cNvSpPr>
              <a:spLocks/>
            </p:cNvSpPr>
            <p:nvPr/>
          </p:nvSpPr>
          <p:spPr bwMode="auto">
            <a:xfrm>
              <a:off x="3962"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453" name="Freeform 631"/>
            <p:cNvSpPr>
              <a:spLocks/>
            </p:cNvSpPr>
            <p:nvPr/>
          </p:nvSpPr>
          <p:spPr bwMode="auto">
            <a:xfrm>
              <a:off x="3977"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454" name="Freeform 632"/>
            <p:cNvSpPr>
              <a:spLocks/>
            </p:cNvSpPr>
            <p:nvPr/>
          </p:nvSpPr>
          <p:spPr bwMode="auto">
            <a:xfrm>
              <a:off x="3977"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49177" name="Rectangle 2108"/>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21" name="Group 2289"/>
          <p:cNvGrpSpPr>
            <a:grpSpLocks/>
          </p:cNvGrpSpPr>
          <p:nvPr/>
        </p:nvGrpSpPr>
        <p:grpSpPr bwMode="auto">
          <a:xfrm>
            <a:off x="2927350" y="3602038"/>
            <a:ext cx="136525" cy="1735137"/>
            <a:chOff x="1844" y="2269"/>
            <a:chExt cx="86" cy="1093"/>
          </a:xfrm>
        </p:grpSpPr>
        <p:sp>
          <p:nvSpPr>
            <p:cNvPr id="50143" name="Freeform 318"/>
            <p:cNvSpPr>
              <a:spLocks/>
            </p:cNvSpPr>
            <p:nvPr/>
          </p:nvSpPr>
          <p:spPr bwMode="auto">
            <a:xfrm>
              <a:off x="1927"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4" name="Freeform 319"/>
            <p:cNvSpPr>
              <a:spLocks/>
            </p:cNvSpPr>
            <p:nvPr/>
          </p:nvSpPr>
          <p:spPr bwMode="auto">
            <a:xfrm>
              <a:off x="1927"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5" name="Rectangle 320"/>
            <p:cNvSpPr>
              <a:spLocks noChangeArrowheads="1"/>
            </p:cNvSpPr>
            <p:nvPr/>
          </p:nvSpPr>
          <p:spPr bwMode="auto">
            <a:xfrm>
              <a:off x="1927" y="2269"/>
              <a:ext cx="2"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146" name="Freeform 327"/>
            <p:cNvSpPr>
              <a:spLocks/>
            </p:cNvSpPr>
            <p:nvPr/>
          </p:nvSpPr>
          <p:spPr bwMode="auto">
            <a:xfrm>
              <a:off x="1861" y="3261"/>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7" name="Freeform 328"/>
            <p:cNvSpPr>
              <a:spLocks/>
            </p:cNvSpPr>
            <p:nvPr/>
          </p:nvSpPr>
          <p:spPr bwMode="auto">
            <a:xfrm>
              <a:off x="1862" y="3261"/>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8" name="Freeform 329"/>
            <p:cNvSpPr>
              <a:spLocks/>
            </p:cNvSpPr>
            <p:nvPr/>
          </p:nvSpPr>
          <p:spPr bwMode="auto">
            <a:xfrm>
              <a:off x="1861" y="3261"/>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49" name="Freeform 330"/>
            <p:cNvSpPr>
              <a:spLocks/>
            </p:cNvSpPr>
            <p:nvPr/>
          </p:nvSpPr>
          <p:spPr bwMode="auto">
            <a:xfrm>
              <a:off x="1844" y="334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0" name="Freeform 331"/>
            <p:cNvSpPr>
              <a:spLocks/>
            </p:cNvSpPr>
            <p:nvPr/>
          </p:nvSpPr>
          <p:spPr bwMode="auto">
            <a:xfrm>
              <a:off x="1844" y="334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51" name="Freeform 332"/>
            <p:cNvSpPr>
              <a:spLocks/>
            </p:cNvSpPr>
            <p:nvPr/>
          </p:nvSpPr>
          <p:spPr bwMode="auto">
            <a:xfrm>
              <a:off x="1844" y="3327"/>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2" name="Freeform 333"/>
            <p:cNvSpPr>
              <a:spLocks/>
            </p:cNvSpPr>
            <p:nvPr/>
          </p:nvSpPr>
          <p:spPr bwMode="auto">
            <a:xfrm>
              <a:off x="1844" y="3327"/>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53" name="Freeform 334"/>
            <p:cNvSpPr>
              <a:spLocks/>
            </p:cNvSpPr>
            <p:nvPr/>
          </p:nvSpPr>
          <p:spPr bwMode="auto">
            <a:xfrm>
              <a:off x="1861" y="3212"/>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4" name="Freeform 335"/>
            <p:cNvSpPr>
              <a:spLocks/>
            </p:cNvSpPr>
            <p:nvPr/>
          </p:nvSpPr>
          <p:spPr bwMode="auto">
            <a:xfrm>
              <a:off x="1862" y="3212"/>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5" name="Freeform 336"/>
            <p:cNvSpPr>
              <a:spLocks/>
            </p:cNvSpPr>
            <p:nvPr/>
          </p:nvSpPr>
          <p:spPr bwMode="auto">
            <a:xfrm>
              <a:off x="1861" y="3212"/>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56" name="Freeform 337"/>
            <p:cNvSpPr>
              <a:spLocks/>
            </p:cNvSpPr>
            <p:nvPr/>
          </p:nvSpPr>
          <p:spPr bwMode="auto">
            <a:xfrm>
              <a:off x="1844" y="32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7" name="Freeform 338"/>
            <p:cNvSpPr>
              <a:spLocks/>
            </p:cNvSpPr>
            <p:nvPr/>
          </p:nvSpPr>
          <p:spPr bwMode="auto">
            <a:xfrm>
              <a:off x="1844" y="32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58" name="Freeform 339"/>
            <p:cNvSpPr>
              <a:spLocks/>
            </p:cNvSpPr>
            <p:nvPr/>
          </p:nvSpPr>
          <p:spPr bwMode="auto">
            <a:xfrm>
              <a:off x="1844" y="3278"/>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59" name="Freeform 340"/>
            <p:cNvSpPr>
              <a:spLocks/>
            </p:cNvSpPr>
            <p:nvPr/>
          </p:nvSpPr>
          <p:spPr bwMode="auto">
            <a:xfrm>
              <a:off x="1844" y="3278"/>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60" name="Freeform 341"/>
            <p:cNvSpPr>
              <a:spLocks/>
            </p:cNvSpPr>
            <p:nvPr/>
          </p:nvSpPr>
          <p:spPr bwMode="auto">
            <a:xfrm>
              <a:off x="1861" y="3162"/>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1" name="Freeform 342"/>
            <p:cNvSpPr>
              <a:spLocks/>
            </p:cNvSpPr>
            <p:nvPr/>
          </p:nvSpPr>
          <p:spPr bwMode="auto">
            <a:xfrm>
              <a:off x="1862" y="3162"/>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2" name="Freeform 343"/>
            <p:cNvSpPr>
              <a:spLocks/>
            </p:cNvSpPr>
            <p:nvPr/>
          </p:nvSpPr>
          <p:spPr bwMode="auto">
            <a:xfrm>
              <a:off x="1861" y="3162"/>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63" name="Freeform 344"/>
            <p:cNvSpPr>
              <a:spLocks/>
            </p:cNvSpPr>
            <p:nvPr/>
          </p:nvSpPr>
          <p:spPr bwMode="auto">
            <a:xfrm>
              <a:off x="1844" y="32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4" name="Freeform 345"/>
            <p:cNvSpPr>
              <a:spLocks/>
            </p:cNvSpPr>
            <p:nvPr/>
          </p:nvSpPr>
          <p:spPr bwMode="auto">
            <a:xfrm>
              <a:off x="1844" y="32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65" name="Freeform 346"/>
            <p:cNvSpPr>
              <a:spLocks/>
            </p:cNvSpPr>
            <p:nvPr/>
          </p:nvSpPr>
          <p:spPr bwMode="auto">
            <a:xfrm>
              <a:off x="1844" y="3228"/>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6" name="Freeform 347"/>
            <p:cNvSpPr>
              <a:spLocks/>
            </p:cNvSpPr>
            <p:nvPr/>
          </p:nvSpPr>
          <p:spPr bwMode="auto">
            <a:xfrm>
              <a:off x="1844" y="3228"/>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67" name="Freeform 348"/>
            <p:cNvSpPr>
              <a:spLocks/>
            </p:cNvSpPr>
            <p:nvPr/>
          </p:nvSpPr>
          <p:spPr bwMode="auto">
            <a:xfrm>
              <a:off x="1861" y="3112"/>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8" name="Freeform 349"/>
            <p:cNvSpPr>
              <a:spLocks/>
            </p:cNvSpPr>
            <p:nvPr/>
          </p:nvSpPr>
          <p:spPr bwMode="auto">
            <a:xfrm>
              <a:off x="1862" y="3112"/>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69" name="Freeform 350"/>
            <p:cNvSpPr>
              <a:spLocks/>
            </p:cNvSpPr>
            <p:nvPr/>
          </p:nvSpPr>
          <p:spPr bwMode="auto">
            <a:xfrm>
              <a:off x="1861" y="3112"/>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70" name="Freeform 351"/>
            <p:cNvSpPr>
              <a:spLocks/>
            </p:cNvSpPr>
            <p:nvPr/>
          </p:nvSpPr>
          <p:spPr bwMode="auto">
            <a:xfrm>
              <a:off x="1844" y="31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71" name="Freeform 352"/>
            <p:cNvSpPr>
              <a:spLocks/>
            </p:cNvSpPr>
            <p:nvPr/>
          </p:nvSpPr>
          <p:spPr bwMode="auto">
            <a:xfrm>
              <a:off x="1844" y="31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72" name="Freeform 353"/>
            <p:cNvSpPr>
              <a:spLocks/>
            </p:cNvSpPr>
            <p:nvPr/>
          </p:nvSpPr>
          <p:spPr bwMode="auto">
            <a:xfrm>
              <a:off x="1844" y="3178"/>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73" name="Freeform 354"/>
            <p:cNvSpPr>
              <a:spLocks/>
            </p:cNvSpPr>
            <p:nvPr/>
          </p:nvSpPr>
          <p:spPr bwMode="auto">
            <a:xfrm>
              <a:off x="1844" y="3178"/>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74" name="Freeform 355"/>
            <p:cNvSpPr>
              <a:spLocks/>
            </p:cNvSpPr>
            <p:nvPr/>
          </p:nvSpPr>
          <p:spPr bwMode="auto">
            <a:xfrm>
              <a:off x="1861" y="3063"/>
              <a:ext cx="67" cy="81"/>
            </a:xfrm>
            <a:custGeom>
              <a:avLst/>
              <a:gdLst>
                <a:gd name="T0" fmla="*/ 0 w 67"/>
                <a:gd name="T1" fmla="*/ 79 h 81"/>
                <a:gd name="T2" fmla="*/ 1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1" y="81"/>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75" name="Freeform 356"/>
            <p:cNvSpPr>
              <a:spLocks/>
            </p:cNvSpPr>
            <p:nvPr/>
          </p:nvSpPr>
          <p:spPr bwMode="auto">
            <a:xfrm>
              <a:off x="1862" y="3063"/>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76" name="Freeform 357"/>
            <p:cNvSpPr>
              <a:spLocks/>
            </p:cNvSpPr>
            <p:nvPr/>
          </p:nvSpPr>
          <p:spPr bwMode="auto">
            <a:xfrm>
              <a:off x="1861" y="3063"/>
              <a:ext cx="68" cy="81"/>
            </a:xfrm>
            <a:custGeom>
              <a:avLst/>
              <a:gdLst>
                <a:gd name="T0" fmla="*/ 0 w 68"/>
                <a:gd name="T1" fmla="*/ 79 h 81"/>
                <a:gd name="T2" fmla="*/ 1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1"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77" name="Freeform 358"/>
            <p:cNvSpPr>
              <a:spLocks/>
            </p:cNvSpPr>
            <p:nvPr/>
          </p:nvSpPr>
          <p:spPr bwMode="auto">
            <a:xfrm>
              <a:off x="1844" y="314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78" name="Freeform 359"/>
            <p:cNvSpPr>
              <a:spLocks/>
            </p:cNvSpPr>
            <p:nvPr/>
          </p:nvSpPr>
          <p:spPr bwMode="auto">
            <a:xfrm>
              <a:off x="1844" y="314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79" name="Freeform 360"/>
            <p:cNvSpPr>
              <a:spLocks/>
            </p:cNvSpPr>
            <p:nvPr/>
          </p:nvSpPr>
          <p:spPr bwMode="auto">
            <a:xfrm>
              <a:off x="1844" y="3129"/>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0" name="Freeform 361"/>
            <p:cNvSpPr>
              <a:spLocks/>
            </p:cNvSpPr>
            <p:nvPr/>
          </p:nvSpPr>
          <p:spPr bwMode="auto">
            <a:xfrm>
              <a:off x="1844" y="3129"/>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81" name="Freeform 362"/>
            <p:cNvSpPr>
              <a:spLocks/>
            </p:cNvSpPr>
            <p:nvPr/>
          </p:nvSpPr>
          <p:spPr bwMode="auto">
            <a:xfrm>
              <a:off x="1861" y="3013"/>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2" name="Freeform 363"/>
            <p:cNvSpPr>
              <a:spLocks/>
            </p:cNvSpPr>
            <p:nvPr/>
          </p:nvSpPr>
          <p:spPr bwMode="auto">
            <a:xfrm>
              <a:off x="1862" y="3013"/>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3" name="Freeform 364"/>
            <p:cNvSpPr>
              <a:spLocks/>
            </p:cNvSpPr>
            <p:nvPr/>
          </p:nvSpPr>
          <p:spPr bwMode="auto">
            <a:xfrm>
              <a:off x="1861" y="3013"/>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84" name="Freeform 365"/>
            <p:cNvSpPr>
              <a:spLocks/>
            </p:cNvSpPr>
            <p:nvPr/>
          </p:nvSpPr>
          <p:spPr bwMode="auto">
            <a:xfrm>
              <a:off x="1844" y="30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5" name="Freeform 366"/>
            <p:cNvSpPr>
              <a:spLocks/>
            </p:cNvSpPr>
            <p:nvPr/>
          </p:nvSpPr>
          <p:spPr bwMode="auto">
            <a:xfrm>
              <a:off x="1844" y="30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86" name="Freeform 367"/>
            <p:cNvSpPr>
              <a:spLocks/>
            </p:cNvSpPr>
            <p:nvPr/>
          </p:nvSpPr>
          <p:spPr bwMode="auto">
            <a:xfrm>
              <a:off x="1844" y="3079"/>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7" name="Freeform 368"/>
            <p:cNvSpPr>
              <a:spLocks/>
            </p:cNvSpPr>
            <p:nvPr/>
          </p:nvSpPr>
          <p:spPr bwMode="auto">
            <a:xfrm>
              <a:off x="1844" y="3079"/>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88" name="Freeform 369"/>
            <p:cNvSpPr>
              <a:spLocks/>
            </p:cNvSpPr>
            <p:nvPr/>
          </p:nvSpPr>
          <p:spPr bwMode="auto">
            <a:xfrm>
              <a:off x="1861" y="2964"/>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89" name="Freeform 370"/>
            <p:cNvSpPr>
              <a:spLocks/>
            </p:cNvSpPr>
            <p:nvPr/>
          </p:nvSpPr>
          <p:spPr bwMode="auto">
            <a:xfrm>
              <a:off x="1862" y="2964"/>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0" name="Freeform 371"/>
            <p:cNvSpPr>
              <a:spLocks/>
            </p:cNvSpPr>
            <p:nvPr/>
          </p:nvSpPr>
          <p:spPr bwMode="auto">
            <a:xfrm>
              <a:off x="1861" y="2964"/>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91" name="Freeform 372"/>
            <p:cNvSpPr>
              <a:spLocks/>
            </p:cNvSpPr>
            <p:nvPr/>
          </p:nvSpPr>
          <p:spPr bwMode="auto">
            <a:xfrm>
              <a:off x="1844" y="30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2" name="Freeform 373"/>
            <p:cNvSpPr>
              <a:spLocks/>
            </p:cNvSpPr>
            <p:nvPr/>
          </p:nvSpPr>
          <p:spPr bwMode="auto">
            <a:xfrm>
              <a:off x="1844" y="30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93" name="Freeform 374"/>
            <p:cNvSpPr>
              <a:spLocks/>
            </p:cNvSpPr>
            <p:nvPr/>
          </p:nvSpPr>
          <p:spPr bwMode="auto">
            <a:xfrm>
              <a:off x="1844" y="3029"/>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4" name="Freeform 375"/>
            <p:cNvSpPr>
              <a:spLocks/>
            </p:cNvSpPr>
            <p:nvPr/>
          </p:nvSpPr>
          <p:spPr bwMode="auto">
            <a:xfrm>
              <a:off x="1844" y="3029"/>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95" name="Freeform 376"/>
            <p:cNvSpPr>
              <a:spLocks/>
            </p:cNvSpPr>
            <p:nvPr/>
          </p:nvSpPr>
          <p:spPr bwMode="auto">
            <a:xfrm>
              <a:off x="1861" y="2914"/>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6" name="Freeform 377"/>
            <p:cNvSpPr>
              <a:spLocks/>
            </p:cNvSpPr>
            <p:nvPr/>
          </p:nvSpPr>
          <p:spPr bwMode="auto">
            <a:xfrm>
              <a:off x="1862" y="2914"/>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7" name="Freeform 378"/>
            <p:cNvSpPr>
              <a:spLocks/>
            </p:cNvSpPr>
            <p:nvPr/>
          </p:nvSpPr>
          <p:spPr bwMode="auto">
            <a:xfrm>
              <a:off x="1861" y="2914"/>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98" name="Freeform 379"/>
            <p:cNvSpPr>
              <a:spLocks/>
            </p:cNvSpPr>
            <p:nvPr/>
          </p:nvSpPr>
          <p:spPr bwMode="auto">
            <a:xfrm>
              <a:off x="1844" y="29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99" name="Freeform 380"/>
            <p:cNvSpPr>
              <a:spLocks/>
            </p:cNvSpPr>
            <p:nvPr/>
          </p:nvSpPr>
          <p:spPr bwMode="auto">
            <a:xfrm>
              <a:off x="1844" y="29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00" name="Freeform 381"/>
            <p:cNvSpPr>
              <a:spLocks/>
            </p:cNvSpPr>
            <p:nvPr/>
          </p:nvSpPr>
          <p:spPr bwMode="auto">
            <a:xfrm>
              <a:off x="1844" y="2980"/>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01" name="Freeform 382"/>
            <p:cNvSpPr>
              <a:spLocks/>
            </p:cNvSpPr>
            <p:nvPr/>
          </p:nvSpPr>
          <p:spPr bwMode="auto">
            <a:xfrm>
              <a:off x="1844" y="2980"/>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02" name="Freeform 383"/>
            <p:cNvSpPr>
              <a:spLocks/>
            </p:cNvSpPr>
            <p:nvPr/>
          </p:nvSpPr>
          <p:spPr bwMode="auto">
            <a:xfrm>
              <a:off x="1861" y="2864"/>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03" name="Freeform 384"/>
            <p:cNvSpPr>
              <a:spLocks/>
            </p:cNvSpPr>
            <p:nvPr/>
          </p:nvSpPr>
          <p:spPr bwMode="auto">
            <a:xfrm>
              <a:off x="1862" y="2864"/>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04" name="Freeform 385"/>
            <p:cNvSpPr>
              <a:spLocks/>
            </p:cNvSpPr>
            <p:nvPr/>
          </p:nvSpPr>
          <p:spPr bwMode="auto">
            <a:xfrm>
              <a:off x="1861" y="2864"/>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05" name="Freeform 386"/>
            <p:cNvSpPr>
              <a:spLocks/>
            </p:cNvSpPr>
            <p:nvPr/>
          </p:nvSpPr>
          <p:spPr bwMode="auto">
            <a:xfrm>
              <a:off x="1844" y="2944"/>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06" name="Freeform 387"/>
            <p:cNvSpPr>
              <a:spLocks/>
            </p:cNvSpPr>
            <p:nvPr/>
          </p:nvSpPr>
          <p:spPr bwMode="auto">
            <a:xfrm>
              <a:off x="1844" y="2944"/>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07" name="Freeform 388"/>
            <p:cNvSpPr>
              <a:spLocks/>
            </p:cNvSpPr>
            <p:nvPr/>
          </p:nvSpPr>
          <p:spPr bwMode="auto">
            <a:xfrm>
              <a:off x="1844" y="2930"/>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08" name="Freeform 389"/>
            <p:cNvSpPr>
              <a:spLocks/>
            </p:cNvSpPr>
            <p:nvPr/>
          </p:nvSpPr>
          <p:spPr bwMode="auto">
            <a:xfrm>
              <a:off x="1844" y="2930"/>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09" name="Freeform 390"/>
            <p:cNvSpPr>
              <a:spLocks/>
            </p:cNvSpPr>
            <p:nvPr/>
          </p:nvSpPr>
          <p:spPr bwMode="auto">
            <a:xfrm>
              <a:off x="1861" y="2815"/>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0" name="Freeform 391"/>
            <p:cNvSpPr>
              <a:spLocks/>
            </p:cNvSpPr>
            <p:nvPr/>
          </p:nvSpPr>
          <p:spPr bwMode="auto">
            <a:xfrm>
              <a:off x="1862" y="2815"/>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1" name="Freeform 392"/>
            <p:cNvSpPr>
              <a:spLocks/>
            </p:cNvSpPr>
            <p:nvPr/>
          </p:nvSpPr>
          <p:spPr bwMode="auto">
            <a:xfrm>
              <a:off x="1861" y="2815"/>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12" name="Freeform 393"/>
            <p:cNvSpPr>
              <a:spLocks/>
            </p:cNvSpPr>
            <p:nvPr/>
          </p:nvSpPr>
          <p:spPr bwMode="auto">
            <a:xfrm>
              <a:off x="1844" y="28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3" name="Freeform 394"/>
            <p:cNvSpPr>
              <a:spLocks/>
            </p:cNvSpPr>
            <p:nvPr/>
          </p:nvSpPr>
          <p:spPr bwMode="auto">
            <a:xfrm>
              <a:off x="1844" y="28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14" name="Freeform 395"/>
            <p:cNvSpPr>
              <a:spLocks/>
            </p:cNvSpPr>
            <p:nvPr/>
          </p:nvSpPr>
          <p:spPr bwMode="auto">
            <a:xfrm>
              <a:off x="1844" y="2880"/>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5" name="Freeform 396"/>
            <p:cNvSpPr>
              <a:spLocks/>
            </p:cNvSpPr>
            <p:nvPr/>
          </p:nvSpPr>
          <p:spPr bwMode="auto">
            <a:xfrm>
              <a:off x="1844" y="2880"/>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16" name="Freeform 397"/>
            <p:cNvSpPr>
              <a:spLocks/>
            </p:cNvSpPr>
            <p:nvPr/>
          </p:nvSpPr>
          <p:spPr bwMode="auto">
            <a:xfrm>
              <a:off x="1861" y="2765"/>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7" name="Freeform 398"/>
            <p:cNvSpPr>
              <a:spLocks/>
            </p:cNvSpPr>
            <p:nvPr/>
          </p:nvSpPr>
          <p:spPr bwMode="auto">
            <a:xfrm>
              <a:off x="1862" y="2765"/>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18" name="Freeform 399"/>
            <p:cNvSpPr>
              <a:spLocks/>
            </p:cNvSpPr>
            <p:nvPr/>
          </p:nvSpPr>
          <p:spPr bwMode="auto">
            <a:xfrm>
              <a:off x="1861" y="2765"/>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19" name="Freeform 400"/>
            <p:cNvSpPr>
              <a:spLocks/>
            </p:cNvSpPr>
            <p:nvPr/>
          </p:nvSpPr>
          <p:spPr bwMode="auto">
            <a:xfrm>
              <a:off x="1844" y="2845"/>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0" name="Freeform 401"/>
            <p:cNvSpPr>
              <a:spLocks/>
            </p:cNvSpPr>
            <p:nvPr/>
          </p:nvSpPr>
          <p:spPr bwMode="auto">
            <a:xfrm>
              <a:off x="1844" y="2845"/>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21" name="Freeform 402"/>
            <p:cNvSpPr>
              <a:spLocks/>
            </p:cNvSpPr>
            <p:nvPr/>
          </p:nvSpPr>
          <p:spPr bwMode="auto">
            <a:xfrm>
              <a:off x="1844" y="2831"/>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2" name="Freeform 403"/>
            <p:cNvSpPr>
              <a:spLocks/>
            </p:cNvSpPr>
            <p:nvPr/>
          </p:nvSpPr>
          <p:spPr bwMode="auto">
            <a:xfrm>
              <a:off x="1844" y="2831"/>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23" name="Freeform 404"/>
            <p:cNvSpPr>
              <a:spLocks/>
            </p:cNvSpPr>
            <p:nvPr/>
          </p:nvSpPr>
          <p:spPr bwMode="auto">
            <a:xfrm>
              <a:off x="1861" y="2715"/>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4" name="Freeform 405"/>
            <p:cNvSpPr>
              <a:spLocks/>
            </p:cNvSpPr>
            <p:nvPr/>
          </p:nvSpPr>
          <p:spPr bwMode="auto">
            <a:xfrm>
              <a:off x="1862" y="2715"/>
              <a:ext cx="67" cy="81"/>
            </a:xfrm>
            <a:custGeom>
              <a:avLst/>
              <a:gdLst>
                <a:gd name="T0" fmla="*/ 0 w 67"/>
                <a:gd name="T1" fmla="*/ 81 h 81"/>
                <a:gd name="T2" fmla="*/ 66 w 67"/>
                <a:gd name="T3" fmla="*/ 0 h 81"/>
                <a:gd name="T4" fmla="*/ 67 w 67"/>
                <a:gd name="T5" fmla="*/ 2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2"/>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5" name="Freeform 406"/>
            <p:cNvSpPr>
              <a:spLocks/>
            </p:cNvSpPr>
            <p:nvPr/>
          </p:nvSpPr>
          <p:spPr bwMode="auto">
            <a:xfrm>
              <a:off x="1861" y="2715"/>
              <a:ext cx="68" cy="81"/>
            </a:xfrm>
            <a:custGeom>
              <a:avLst/>
              <a:gdLst>
                <a:gd name="T0" fmla="*/ 0 w 68"/>
                <a:gd name="T1" fmla="*/ 80 h 81"/>
                <a:gd name="T2" fmla="*/ 1 w 68"/>
                <a:gd name="T3" fmla="*/ 81 h 81"/>
                <a:gd name="T4" fmla="*/ 68 w 68"/>
                <a:gd name="T5" fmla="*/ 2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2"/>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26" name="Freeform 407"/>
            <p:cNvSpPr>
              <a:spLocks/>
            </p:cNvSpPr>
            <p:nvPr/>
          </p:nvSpPr>
          <p:spPr bwMode="auto">
            <a:xfrm>
              <a:off x="1844" y="27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7" name="Freeform 408"/>
            <p:cNvSpPr>
              <a:spLocks/>
            </p:cNvSpPr>
            <p:nvPr/>
          </p:nvSpPr>
          <p:spPr bwMode="auto">
            <a:xfrm>
              <a:off x="1844" y="27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28" name="Freeform 409"/>
            <p:cNvSpPr>
              <a:spLocks/>
            </p:cNvSpPr>
            <p:nvPr/>
          </p:nvSpPr>
          <p:spPr bwMode="auto">
            <a:xfrm>
              <a:off x="1844" y="2781"/>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29" name="Freeform 410"/>
            <p:cNvSpPr>
              <a:spLocks/>
            </p:cNvSpPr>
            <p:nvPr/>
          </p:nvSpPr>
          <p:spPr bwMode="auto">
            <a:xfrm>
              <a:off x="1844" y="2781"/>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30" name="Freeform 411"/>
            <p:cNvSpPr>
              <a:spLocks/>
            </p:cNvSpPr>
            <p:nvPr/>
          </p:nvSpPr>
          <p:spPr bwMode="auto">
            <a:xfrm>
              <a:off x="1861" y="2666"/>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1" name="Freeform 412"/>
            <p:cNvSpPr>
              <a:spLocks/>
            </p:cNvSpPr>
            <p:nvPr/>
          </p:nvSpPr>
          <p:spPr bwMode="auto">
            <a:xfrm>
              <a:off x="1862" y="2666"/>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2" name="Freeform 413"/>
            <p:cNvSpPr>
              <a:spLocks/>
            </p:cNvSpPr>
            <p:nvPr/>
          </p:nvSpPr>
          <p:spPr bwMode="auto">
            <a:xfrm>
              <a:off x="1861" y="2666"/>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33" name="Freeform 414"/>
            <p:cNvSpPr>
              <a:spLocks/>
            </p:cNvSpPr>
            <p:nvPr/>
          </p:nvSpPr>
          <p:spPr bwMode="auto">
            <a:xfrm>
              <a:off x="1844" y="274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4" name="Freeform 415"/>
            <p:cNvSpPr>
              <a:spLocks/>
            </p:cNvSpPr>
            <p:nvPr/>
          </p:nvSpPr>
          <p:spPr bwMode="auto">
            <a:xfrm>
              <a:off x="1844" y="274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35" name="Freeform 416"/>
            <p:cNvSpPr>
              <a:spLocks/>
            </p:cNvSpPr>
            <p:nvPr/>
          </p:nvSpPr>
          <p:spPr bwMode="auto">
            <a:xfrm>
              <a:off x="1844" y="2732"/>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6" name="Freeform 417"/>
            <p:cNvSpPr>
              <a:spLocks/>
            </p:cNvSpPr>
            <p:nvPr/>
          </p:nvSpPr>
          <p:spPr bwMode="auto">
            <a:xfrm>
              <a:off x="1844" y="2732"/>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37" name="Freeform 418"/>
            <p:cNvSpPr>
              <a:spLocks/>
            </p:cNvSpPr>
            <p:nvPr/>
          </p:nvSpPr>
          <p:spPr bwMode="auto">
            <a:xfrm>
              <a:off x="1861" y="2616"/>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8" name="Freeform 419"/>
            <p:cNvSpPr>
              <a:spLocks/>
            </p:cNvSpPr>
            <p:nvPr/>
          </p:nvSpPr>
          <p:spPr bwMode="auto">
            <a:xfrm>
              <a:off x="1862" y="2616"/>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39" name="Freeform 420"/>
            <p:cNvSpPr>
              <a:spLocks/>
            </p:cNvSpPr>
            <p:nvPr/>
          </p:nvSpPr>
          <p:spPr bwMode="auto">
            <a:xfrm>
              <a:off x="1861" y="2616"/>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40" name="Freeform 421"/>
            <p:cNvSpPr>
              <a:spLocks/>
            </p:cNvSpPr>
            <p:nvPr/>
          </p:nvSpPr>
          <p:spPr bwMode="auto">
            <a:xfrm>
              <a:off x="1844" y="2696"/>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41" name="Freeform 422"/>
            <p:cNvSpPr>
              <a:spLocks/>
            </p:cNvSpPr>
            <p:nvPr/>
          </p:nvSpPr>
          <p:spPr bwMode="auto">
            <a:xfrm>
              <a:off x="1844" y="2696"/>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42" name="Freeform 423"/>
            <p:cNvSpPr>
              <a:spLocks/>
            </p:cNvSpPr>
            <p:nvPr/>
          </p:nvSpPr>
          <p:spPr bwMode="auto">
            <a:xfrm>
              <a:off x="1844" y="2682"/>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43" name="Freeform 424"/>
            <p:cNvSpPr>
              <a:spLocks/>
            </p:cNvSpPr>
            <p:nvPr/>
          </p:nvSpPr>
          <p:spPr bwMode="auto">
            <a:xfrm>
              <a:off x="1844" y="2682"/>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44" name="Freeform 425"/>
            <p:cNvSpPr>
              <a:spLocks/>
            </p:cNvSpPr>
            <p:nvPr/>
          </p:nvSpPr>
          <p:spPr bwMode="auto">
            <a:xfrm>
              <a:off x="1861" y="2567"/>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45" name="Freeform 426"/>
            <p:cNvSpPr>
              <a:spLocks/>
            </p:cNvSpPr>
            <p:nvPr/>
          </p:nvSpPr>
          <p:spPr bwMode="auto">
            <a:xfrm>
              <a:off x="1862" y="2567"/>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46" name="Freeform 427"/>
            <p:cNvSpPr>
              <a:spLocks/>
            </p:cNvSpPr>
            <p:nvPr/>
          </p:nvSpPr>
          <p:spPr bwMode="auto">
            <a:xfrm>
              <a:off x="1861" y="2567"/>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47" name="Freeform 428"/>
            <p:cNvSpPr>
              <a:spLocks/>
            </p:cNvSpPr>
            <p:nvPr/>
          </p:nvSpPr>
          <p:spPr bwMode="auto">
            <a:xfrm>
              <a:off x="1844" y="2647"/>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48" name="Freeform 429"/>
            <p:cNvSpPr>
              <a:spLocks/>
            </p:cNvSpPr>
            <p:nvPr/>
          </p:nvSpPr>
          <p:spPr bwMode="auto">
            <a:xfrm>
              <a:off x="1844" y="2647"/>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49" name="Freeform 430"/>
            <p:cNvSpPr>
              <a:spLocks/>
            </p:cNvSpPr>
            <p:nvPr/>
          </p:nvSpPr>
          <p:spPr bwMode="auto">
            <a:xfrm>
              <a:off x="1844" y="2632"/>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0" name="Freeform 431"/>
            <p:cNvSpPr>
              <a:spLocks/>
            </p:cNvSpPr>
            <p:nvPr/>
          </p:nvSpPr>
          <p:spPr bwMode="auto">
            <a:xfrm>
              <a:off x="1844" y="2632"/>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51" name="Freeform 432"/>
            <p:cNvSpPr>
              <a:spLocks/>
            </p:cNvSpPr>
            <p:nvPr/>
          </p:nvSpPr>
          <p:spPr bwMode="auto">
            <a:xfrm>
              <a:off x="1861" y="2517"/>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2" name="Freeform 433"/>
            <p:cNvSpPr>
              <a:spLocks/>
            </p:cNvSpPr>
            <p:nvPr/>
          </p:nvSpPr>
          <p:spPr bwMode="auto">
            <a:xfrm>
              <a:off x="1862" y="2517"/>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3" name="Freeform 434"/>
            <p:cNvSpPr>
              <a:spLocks/>
            </p:cNvSpPr>
            <p:nvPr/>
          </p:nvSpPr>
          <p:spPr bwMode="auto">
            <a:xfrm>
              <a:off x="1861" y="2517"/>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54" name="Freeform 435"/>
            <p:cNvSpPr>
              <a:spLocks/>
            </p:cNvSpPr>
            <p:nvPr/>
          </p:nvSpPr>
          <p:spPr bwMode="auto">
            <a:xfrm>
              <a:off x="1844" y="2597"/>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5" name="Freeform 436"/>
            <p:cNvSpPr>
              <a:spLocks/>
            </p:cNvSpPr>
            <p:nvPr/>
          </p:nvSpPr>
          <p:spPr bwMode="auto">
            <a:xfrm>
              <a:off x="1844" y="2597"/>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56" name="Freeform 437"/>
            <p:cNvSpPr>
              <a:spLocks/>
            </p:cNvSpPr>
            <p:nvPr/>
          </p:nvSpPr>
          <p:spPr bwMode="auto">
            <a:xfrm>
              <a:off x="1844" y="2583"/>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7" name="Freeform 438"/>
            <p:cNvSpPr>
              <a:spLocks/>
            </p:cNvSpPr>
            <p:nvPr/>
          </p:nvSpPr>
          <p:spPr bwMode="auto">
            <a:xfrm>
              <a:off x="1844" y="2583"/>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58" name="Freeform 439"/>
            <p:cNvSpPr>
              <a:spLocks/>
            </p:cNvSpPr>
            <p:nvPr/>
          </p:nvSpPr>
          <p:spPr bwMode="auto">
            <a:xfrm>
              <a:off x="1861" y="2467"/>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59" name="Freeform 440"/>
            <p:cNvSpPr>
              <a:spLocks/>
            </p:cNvSpPr>
            <p:nvPr/>
          </p:nvSpPr>
          <p:spPr bwMode="auto">
            <a:xfrm>
              <a:off x="1862" y="2467"/>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0" name="Freeform 441"/>
            <p:cNvSpPr>
              <a:spLocks/>
            </p:cNvSpPr>
            <p:nvPr/>
          </p:nvSpPr>
          <p:spPr bwMode="auto">
            <a:xfrm>
              <a:off x="1861" y="2467"/>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61" name="Freeform 442"/>
            <p:cNvSpPr>
              <a:spLocks/>
            </p:cNvSpPr>
            <p:nvPr/>
          </p:nvSpPr>
          <p:spPr bwMode="auto">
            <a:xfrm>
              <a:off x="1844" y="2548"/>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2" name="Freeform 443"/>
            <p:cNvSpPr>
              <a:spLocks/>
            </p:cNvSpPr>
            <p:nvPr/>
          </p:nvSpPr>
          <p:spPr bwMode="auto">
            <a:xfrm>
              <a:off x="1844" y="2548"/>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63" name="Freeform 444"/>
            <p:cNvSpPr>
              <a:spLocks/>
            </p:cNvSpPr>
            <p:nvPr/>
          </p:nvSpPr>
          <p:spPr bwMode="auto">
            <a:xfrm>
              <a:off x="1844" y="2533"/>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4" name="Freeform 445"/>
            <p:cNvSpPr>
              <a:spLocks/>
            </p:cNvSpPr>
            <p:nvPr/>
          </p:nvSpPr>
          <p:spPr bwMode="auto">
            <a:xfrm>
              <a:off x="1844" y="2533"/>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65" name="Freeform 446"/>
            <p:cNvSpPr>
              <a:spLocks/>
            </p:cNvSpPr>
            <p:nvPr/>
          </p:nvSpPr>
          <p:spPr bwMode="auto">
            <a:xfrm>
              <a:off x="1861" y="2418"/>
              <a:ext cx="67" cy="81"/>
            </a:xfrm>
            <a:custGeom>
              <a:avLst/>
              <a:gdLst>
                <a:gd name="T0" fmla="*/ 0 w 67"/>
                <a:gd name="T1" fmla="*/ 79 h 81"/>
                <a:gd name="T2" fmla="*/ 1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1" y="81"/>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6" name="Freeform 447"/>
            <p:cNvSpPr>
              <a:spLocks/>
            </p:cNvSpPr>
            <p:nvPr/>
          </p:nvSpPr>
          <p:spPr bwMode="auto">
            <a:xfrm>
              <a:off x="1862" y="2418"/>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7" name="Freeform 448"/>
            <p:cNvSpPr>
              <a:spLocks/>
            </p:cNvSpPr>
            <p:nvPr/>
          </p:nvSpPr>
          <p:spPr bwMode="auto">
            <a:xfrm>
              <a:off x="1861" y="2418"/>
              <a:ext cx="68" cy="81"/>
            </a:xfrm>
            <a:custGeom>
              <a:avLst/>
              <a:gdLst>
                <a:gd name="T0" fmla="*/ 0 w 68"/>
                <a:gd name="T1" fmla="*/ 79 h 81"/>
                <a:gd name="T2" fmla="*/ 1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1"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68" name="Freeform 449"/>
            <p:cNvSpPr>
              <a:spLocks/>
            </p:cNvSpPr>
            <p:nvPr/>
          </p:nvSpPr>
          <p:spPr bwMode="auto">
            <a:xfrm>
              <a:off x="1844" y="2498"/>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69" name="Freeform 450"/>
            <p:cNvSpPr>
              <a:spLocks/>
            </p:cNvSpPr>
            <p:nvPr/>
          </p:nvSpPr>
          <p:spPr bwMode="auto">
            <a:xfrm>
              <a:off x="1844" y="2498"/>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70" name="Freeform 451"/>
            <p:cNvSpPr>
              <a:spLocks/>
            </p:cNvSpPr>
            <p:nvPr/>
          </p:nvSpPr>
          <p:spPr bwMode="auto">
            <a:xfrm>
              <a:off x="1844" y="2484"/>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71" name="Freeform 452"/>
            <p:cNvSpPr>
              <a:spLocks/>
            </p:cNvSpPr>
            <p:nvPr/>
          </p:nvSpPr>
          <p:spPr bwMode="auto">
            <a:xfrm>
              <a:off x="1844" y="2484"/>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72" name="Freeform 453"/>
            <p:cNvSpPr>
              <a:spLocks/>
            </p:cNvSpPr>
            <p:nvPr/>
          </p:nvSpPr>
          <p:spPr bwMode="auto">
            <a:xfrm>
              <a:off x="1861" y="2368"/>
              <a:ext cx="67" cy="81"/>
            </a:xfrm>
            <a:custGeom>
              <a:avLst/>
              <a:gdLst>
                <a:gd name="T0" fmla="*/ 0 w 67"/>
                <a:gd name="T1" fmla="*/ 80 h 81"/>
                <a:gd name="T2" fmla="*/ 1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73" name="Freeform 454"/>
            <p:cNvSpPr>
              <a:spLocks/>
            </p:cNvSpPr>
            <p:nvPr/>
          </p:nvSpPr>
          <p:spPr bwMode="auto">
            <a:xfrm>
              <a:off x="1862" y="2368"/>
              <a:ext cx="67" cy="81"/>
            </a:xfrm>
            <a:custGeom>
              <a:avLst/>
              <a:gdLst>
                <a:gd name="T0" fmla="*/ 0 w 67"/>
                <a:gd name="T1" fmla="*/ 81 h 81"/>
                <a:gd name="T2" fmla="*/ 66 w 67"/>
                <a:gd name="T3" fmla="*/ 0 h 81"/>
                <a:gd name="T4" fmla="*/ 67 w 67"/>
                <a:gd name="T5" fmla="*/ 1 h 81"/>
                <a:gd name="T6" fmla="*/ 0 w 67"/>
                <a:gd name="T7" fmla="*/ 8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74" name="Freeform 455"/>
            <p:cNvSpPr>
              <a:spLocks/>
            </p:cNvSpPr>
            <p:nvPr/>
          </p:nvSpPr>
          <p:spPr bwMode="auto">
            <a:xfrm>
              <a:off x="1861" y="2368"/>
              <a:ext cx="68" cy="81"/>
            </a:xfrm>
            <a:custGeom>
              <a:avLst/>
              <a:gdLst>
                <a:gd name="T0" fmla="*/ 0 w 68"/>
                <a:gd name="T1" fmla="*/ 80 h 81"/>
                <a:gd name="T2" fmla="*/ 1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75" name="Freeform 456"/>
            <p:cNvSpPr>
              <a:spLocks/>
            </p:cNvSpPr>
            <p:nvPr/>
          </p:nvSpPr>
          <p:spPr bwMode="auto">
            <a:xfrm>
              <a:off x="1844" y="2448"/>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76" name="Freeform 457"/>
            <p:cNvSpPr>
              <a:spLocks/>
            </p:cNvSpPr>
            <p:nvPr/>
          </p:nvSpPr>
          <p:spPr bwMode="auto">
            <a:xfrm>
              <a:off x="1844" y="2448"/>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77" name="Freeform 458"/>
            <p:cNvSpPr>
              <a:spLocks/>
            </p:cNvSpPr>
            <p:nvPr/>
          </p:nvSpPr>
          <p:spPr bwMode="auto">
            <a:xfrm>
              <a:off x="1844" y="2434"/>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78" name="Freeform 459"/>
            <p:cNvSpPr>
              <a:spLocks/>
            </p:cNvSpPr>
            <p:nvPr/>
          </p:nvSpPr>
          <p:spPr bwMode="auto">
            <a:xfrm>
              <a:off x="1844" y="2434"/>
              <a:ext cx="17" cy="35"/>
            </a:xfrm>
            <a:custGeom>
              <a:avLst/>
              <a:gdLst>
                <a:gd name="T0" fmla="*/ 17 w 17"/>
                <a:gd name="T1" fmla="*/ 14 h 35"/>
                <a:gd name="T2" fmla="*/ 13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79" name="Freeform 460"/>
            <p:cNvSpPr>
              <a:spLocks/>
            </p:cNvSpPr>
            <p:nvPr/>
          </p:nvSpPr>
          <p:spPr bwMode="auto">
            <a:xfrm>
              <a:off x="1927" y="2269"/>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0" name="Freeform 461"/>
            <p:cNvSpPr>
              <a:spLocks/>
            </p:cNvSpPr>
            <p:nvPr/>
          </p:nvSpPr>
          <p:spPr bwMode="auto">
            <a:xfrm>
              <a:off x="1927" y="2269"/>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1" name="Rectangle 462"/>
            <p:cNvSpPr>
              <a:spLocks noChangeArrowheads="1"/>
            </p:cNvSpPr>
            <p:nvPr/>
          </p:nvSpPr>
          <p:spPr bwMode="auto">
            <a:xfrm>
              <a:off x="1927"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282" name="Freeform 463"/>
            <p:cNvSpPr>
              <a:spLocks/>
            </p:cNvSpPr>
            <p:nvPr/>
          </p:nvSpPr>
          <p:spPr bwMode="auto">
            <a:xfrm>
              <a:off x="1927" y="2269"/>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3" name="Freeform 464"/>
            <p:cNvSpPr>
              <a:spLocks/>
            </p:cNvSpPr>
            <p:nvPr/>
          </p:nvSpPr>
          <p:spPr bwMode="auto">
            <a:xfrm>
              <a:off x="1927" y="2269"/>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4" name="Rectangle 465"/>
            <p:cNvSpPr>
              <a:spLocks noChangeArrowheads="1"/>
            </p:cNvSpPr>
            <p:nvPr/>
          </p:nvSpPr>
          <p:spPr bwMode="auto">
            <a:xfrm>
              <a:off x="1927"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0285" name="Freeform 466"/>
            <p:cNvSpPr>
              <a:spLocks/>
            </p:cNvSpPr>
            <p:nvPr/>
          </p:nvSpPr>
          <p:spPr bwMode="auto">
            <a:xfrm>
              <a:off x="1844" y="2384"/>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6" name="Freeform 467"/>
            <p:cNvSpPr>
              <a:spLocks/>
            </p:cNvSpPr>
            <p:nvPr/>
          </p:nvSpPr>
          <p:spPr bwMode="auto">
            <a:xfrm>
              <a:off x="1844" y="2384"/>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87" name="Freeform 468"/>
            <p:cNvSpPr>
              <a:spLocks/>
            </p:cNvSpPr>
            <p:nvPr/>
          </p:nvSpPr>
          <p:spPr bwMode="auto">
            <a:xfrm>
              <a:off x="1844" y="239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88" name="Freeform 469"/>
            <p:cNvSpPr>
              <a:spLocks/>
            </p:cNvSpPr>
            <p:nvPr/>
          </p:nvSpPr>
          <p:spPr bwMode="auto">
            <a:xfrm>
              <a:off x="1844" y="239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89" name="Freeform 470"/>
            <p:cNvSpPr>
              <a:spLocks/>
            </p:cNvSpPr>
            <p:nvPr/>
          </p:nvSpPr>
          <p:spPr bwMode="auto">
            <a:xfrm>
              <a:off x="1861" y="2319"/>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0" name="Freeform 471"/>
            <p:cNvSpPr>
              <a:spLocks/>
            </p:cNvSpPr>
            <p:nvPr/>
          </p:nvSpPr>
          <p:spPr bwMode="auto">
            <a:xfrm>
              <a:off x="1862" y="2319"/>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1" name="Freeform 472"/>
            <p:cNvSpPr>
              <a:spLocks/>
            </p:cNvSpPr>
            <p:nvPr/>
          </p:nvSpPr>
          <p:spPr bwMode="auto">
            <a:xfrm>
              <a:off x="1861" y="2319"/>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92" name="Freeform 473"/>
            <p:cNvSpPr>
              <a:spLocks/>
            </p:cNvSpPr>
            <p:nvPr/>
          </p:nvSpPr>
          <p:spPr bwMode="auto">
            <a:xfrm>
              <a:off x="1861" y="2269"/>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3" name="Freeform 474"/>
            <p:cNvSpPr>
              <a:spLocks/>
            </p:cNvSpPr>
            <p:nvPr/>
          </p:nvSpPr>
          <p:spPr bwMode="auto">
            <a:xfrm>
              <a:off x="1862" y="2269"/>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4" name="Freeform 475"/>
            <p:cNvSpPr>
              <a:spLocks/>
            </p:cNvSpPr>
            <p:nvPr/>
          </p:nvSpPr>
          <p:spPr bwMode="auto">
            <a:xfrm>
              <a:off x="1861" y="2269"/>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95" name="Freeform 476"/>
            <p:cNvSpPr>
              <a:spLocks/>
            </p:cNvSpPr>
            <p:nvPr/>
          </p:nvSpPr>
          <p:spPr bwMode="auto">
            <a:xfrm>
              <a:off x="1844" y="234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6" name="Freeform 477"/>
            <p:cNvSpPr>
              <a:spLocks/>
            </p:cNvSpPr>
            <p:nvPr/>
          </p:nvSpPr>
          <p:spPr bwMode="auto">
            <a:xfrm>
              <a:off x="1844" y="234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297" name="Freeform 478"/>
            <p:cNvSpPr>
              <a:spLocks/>
            </p:cNvSpPr>
            <p:nvPr/>
          </p:nvSpPr>
          <p:spPr bwMode="auto">
            <a:xfrm>
              <a:off x="1844" y="2335"/>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298" name="Freeform 479"/>
            <p:cNvSpPr>
              <a:spLocks/>
            </p:cNvSpPr>
            <p:nvPr/>
          </p:nvSpPr>
          <p:spPr bwMode="auto">
            <a:xfrm>
              <a:off x="1844" y="2335"/>
              <a:ext cx="17" cy="34"/>
            </a:xfrm>
            <a:custGeom>
              <a:avLst/>
              <a:gdLst>
                <a:gd name="T0" fmla="*/ 17 w 17"/>
                <a:gd name="T1" fmla="*/ 14 h 34"/>
                <a:gd name="T2" fmla="*/ 13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3"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22" name="Group 2288"/>
          <p:cNvGrpSpPr>
            <a:grpSpLocks/>
          </p:cNvGrpSpPr>
          <p:nvPr/>
        </p:nvGrpSpPr>
        <p:grpSpPr bwMode="auto">
          <a:xfrm>
            <a:off x="3138488" y="3365500"/>
            <a:ext cx="3124200" cy="160338"/>
            <a:chOff x="1977" y="2120"/>
            <a:chExt cx="1968" cy="101"/>
          </a:xfrm>
        </p:grpSpPr>
        <p:sp>
          <p:nvSpPr>
            <p:cNvPr id="49863" name="Freeform 713"/>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64" name="Freeform 714"/>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65" name="Freeform 715"/>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66" name="Freeform 716"/>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49867" name="Group 2202"/>
            <p:cNvGrpSpPr>
              <a:grpSpLocks/>
            </p:cNvGrpSpPr>
            <p:nvPr/>
          </p:nvGrpSpPr>
          <p:grpSpPr bwMode="auto">
            <a:xfrm>
              <a:off x="1977" y="2120"/>
              <a:ext cx="1951" cy="101"/>
              <a:chOff x="1977" y="2120"/>
              <a:chExt cx="1951" cy="101"/>
            </a:xfrm>
          </p:grpSpPr>
          <p:sp>
            <p:nvSpPr>
              <p:cNvPr id="49868" name="Freeform 321"/>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69" name="Freeform 322"/>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0" name="Rectangle 323"/>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871" name="Freeform 633"/>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2" name="Freeform 634"/>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3" name="Freeform 635"/>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74" name="Freeform 636"/>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5" name="Freeform 637"/>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76" name="Freeform 638"/>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7" name="Freeform 639"/>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78" name="Freeform 640"/>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79" name="Freeform 641"/>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0" name="Freeform 642"/>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1" name="Rectangle 643"/>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882" name="Freeform 644"/>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3" name="Freeform 645"/>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84" name="Freeform 646"/>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5" name="Freeform 647"/>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86" name="Freeform 648"/>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7" name="Freeform 649"/>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88" name="Freeform 650"/>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89" name="Freeform 651"/>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0" name="Freeform 652"/>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91" name="Freeform 653"/>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2" name="Freeform 654"/>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93" name="Freeform 655"/>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4" name="Freeform 656"/>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95" name="Freeform 657"/>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6" name="Freeform 658"/>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7" name="Freeform 659"/>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98" name="Freeform 660"/>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99" name="Freeform 661"/>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00" name="Freeform 662"/>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01" name="Freeform 663"/>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02" name="Freeform 664"/>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03" name="Freeform 665"/>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04" name="Freeform 666"/>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05" name="Freeform 667"/>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06" name="Freeform 668"/>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07" name="Freeform 669"/>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08" name="Freeform 670"/>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09" name="Freeform 671"/>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0" name="Freeform 672"/>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1" name="Freeform 673"/>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12" name="Freeform 674"/>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3" name="Freeform 675"/>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14" name="Freeform 676"/>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5" name="Freeform 677"/>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16" name="Freeform 678"/>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7" name="Freeform 679"/>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18" name="Freeform 680"/>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19" name="Freeform 681"/>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0" name="Freeform 682"/>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21" name="Freeform 683"/>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2" name="Freeform 684"/>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23" name="Freeform 685"/>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4" name="Freeform 686"/>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5" name="Freeform 687"/>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26" name="Freeform 688"/>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7" name="Freeform 689"/>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28" name="Freeform 690"/>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29" name="Freeform 691"/>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30" name="Freeform 692"/>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1" name="Freeform 693"/>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2" name="Freeform 694"/>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33" name="Freeform 695"/>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4" name="Freeform 696"/>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35" name="Freeform 697"/>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6" name="Freeform 698"/>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37" name="Freeform 699"/>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8" name="Freeform 700"/>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39" name="Freeform 701"/>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40" name="Freeform 702"/>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41" name="Freeform 703"/>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42" name="Freeform 704"/>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43" name="Freeform 705"/>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44" name="Freeform 706"/>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45" name="Freeform 707"/>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46" name="Freeform 708"/>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47" name="Freeform 709"/>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48" name="Freeform 710"/>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49" name="Freeform 711"/>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0" name="Freeform 712"/>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51" name="Freeform 717"/>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2" name="Freeform 718"/>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3" name="Freeform 719"/>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54" name="Freeform 720"/>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5" name="Freeform 721"/>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6" name="Freeform 722"/>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57" name="Freeform 723"/>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58" name="Freeform 724"/>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59" name="Freeform 725"/>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0" name="Freeform 726"/>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61" name="Freeform 727"/>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2" name="Freeform 728"/>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3" name="Freeform 729"/>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64" name="Freeform 730"/>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5" name="Freeform 731"/>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66" name="Freeform 732"/>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7" name="Freeform 733"/>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68" name="Freeform 734"/>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69" name="Freeform 735"/>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70" name="Freeform 736"/>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71" name="Freeform 737"/>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72" name="Freeform 738"/>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73" name="Freeform 739"/>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74" name="Freeform 740"/>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75" name="Freeform 741"/>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76" name="Freeform 742"/>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77" name="Freeform 743"/>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78" name="Freeform 744"/>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79" name="Freeform 745"/>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0" name="Freeform 746"/>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1" name="Freeform 747"/>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82" name="Freeform 748"/>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3" name="Freeform 749"/>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84" name="Freeform 750"/>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5" name="Freeform 751"/>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86" name="Freeform 752"/>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7" name="Freeform 753"/>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88" name="Freeform 754"/>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89" name="Freeform 755"/>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0" name="Freeform 756"/>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91" name="Freeform 757"/>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2" name="Freeform 758"/>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93" name="Freeform 759"/>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4" name="Freeform 760"/>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5" name="Freeform 761"/>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96" name="Freeform 762"/>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7" name="Freeform 763"/>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998" name="Freeform 764"/>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999" name="Freeform 765"/>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00" name="Freeform 766"/>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1" name="Freeform 767"/>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2" name="Freeform 768"/>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03" name="Freeform 769"/>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4" name="Freeform 770"/>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05" name="Freeform 771"/>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6" name="Freeform 772"/>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07" name="Freeform 773"/>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8" name="Freeform 774"/>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09" name="Freeform 775"/>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10" name="Freeform 776"/>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1" name="Freeform 777"/>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12" name="Freeform 778"/>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3" name="Freeform 779"/>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14" name="Freeform 780"/>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5" name="Freeform 781"/>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6" name="Freeform 782"/>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17" name="Freeform 783"/>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8" name="Freeform 784"/>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19" name="Freeform 785"/>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20" name="Freeform 786"/>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21" name="Freeform 787"/>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22" name="Freeform 788"/>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23" name="Freeform 789"/>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24" name="Freeform 790"/>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25" name="Freeform 791"/>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26" name="Freeform 792"/>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27" name="Freeform 793"/>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28" name="Freeform 794"/>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29" name="Freeform 795"/>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0" name="Freeform 796"/>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31" name="Freeform 797"/>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2" name="Freeform 798"/>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3" name="Freeform 799"/>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34" name="Freeform 800"/>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5" name="Freeform 801"/>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36" name="Freeform 802"/>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7" name="Freeform 803"/>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38" name="Freeform 804"/>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39" name="Freeform 805"/>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0" name="Freeform 806"/>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41" name="Freeform 807"/>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2" name="Freeform 808"/>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43" name="Freeform 809"/>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4" name="Freeform 810"/>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45" name="Freeform 811"/>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6" name="Freeform 812"/>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7" name="Freeform 813"/>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48" name="Freeform 814"/>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49" name="Freeform 815"/>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50" name="Freeform 816"/>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51" name="Freeform 817"/>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52" name="Freeform 818"/>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53" name="Freeform 819"/>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54" name="Freeform 820"/>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55" name="Freeform 821"/>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56" name="Freeform 822"/>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57" name="Freeform 823"/>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58" name="Freeform 824"/>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59" name="Freeform 825"/>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0" name="Freeform 826"/>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1" name="Freeform 827"/>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62" name="Freeform 828"/>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3" name="Freeform 829"/>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64" name="Freeform 830"/>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5" name="Freeform 831"/>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66" name="Freeform 832"/>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7" name="Freeform 833"/>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68" name="Freeform 834"/>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69" name="Freeform 835"/>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0" name="Freeform 836"/>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71" name="Freeform 837"/>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2" name="Freeform 838"/>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73" name="Freeform 839"/>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4" name="Freeform 840"/>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5" name="Freeform 841"/>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76" name="Freeform 842"/>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7" name="Freeform 843"/>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78" name="Freeform 844"/>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79" name="Freeform 845"/>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80" name="Freeform 846"/>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1" name="Freeform 847"/>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2" name="Freeform 848"/>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83" name="Freeform 849"/>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4" name="Freeform 850"/>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85" name="Freeform 851"/>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6" name="Freeform 852"/>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87" name="Freeform 853"/>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8" name="Freeform 854"/>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89" name="Freeform 855"/>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90" name="Freeform 856"/>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91" name="Freeform 857"/>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92" name="Freeform 858"/>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93" name="Freeform 859"/>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94" name="Freeform 860"/>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95" name="Freeform 861"/>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96" name="Freeform 862"/>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97" name="Freeform 863"/>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098" name="Freeform 864"/>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099" name="Freeform 865"/>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0" name="Freeform 866"/>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01" name="Freeform 867"/>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2" name="Freeform 868"/>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3" name="Freeform 869"/>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04" name="Freeform 870"/>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5" name="Freeform 871"/>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06" name="Freeform 872"/>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7" name="Freeform 873"/>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08" name="Freeform 874"/>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09" name="Freeform 875"/>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0" name="Freeform 876"/>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11" name="Freeform 877"/>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2" name="Freeform 878"/>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13" name="Freeform 879"/>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4" name="Freeform 880"/>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15" name="Freeform 881"/>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6" name="Freeform 882"/>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7" name="Freeform 883"/>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18" name="Freeform 884"/>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19" name="Freeform 885"/>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20" name="Freeform 886"/>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21" name="Freeform 887"/>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22" name="Freeform 888"/>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23" name="Freeform 889"/>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24" name="Freeform 890"/>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25" name="Freeform 891"/>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26" name="Freeform 892"/>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27" name="Freeform 893"/>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28" name="Freeform 894"/>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29" name="Freeform 895"/>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0" name="Freeform 896"/>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1" name="Freeform 897"/>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32" name="Freeform 898"/>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3" name="Freeform 899"/>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34" name="Freeform 900"/>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5" name="Freeform 901"/>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36" name="Freeform 902"/>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7" name="Freeform 903"/>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38" name="Freeform 904"/>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39" name="Freeform 905"/>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0" name="Freeform 906"/>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0141" name="Freeform 907"/>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0142" name="Freeform 908"/>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grpSp>
        <p:nvGrpSpPr>
          <p:cNvPr id="24" name="Group 2287"/>
          <p:cNvGrpSpPr>
            <a:grpSpLocks/>
          </p:cNvGrpSpPr>
          <p:nvPr/>
        </p:nvGrpSpPr>
        <p:grpSpPr bwMode="auto">
          <a:xfrm>
            <a:off x="3006725" y="2489200"/>
            <a:ext cx="3122613" cy="160338"/>
            <a:chOff x="1894" y="1680"/>
            <a:chExt cx="1967" cy="101"/>
          </a:xfrm>
        </p:grpSpPr>
        <p:sp>
          <p:nvSpPr>
            <p:cNvPr id="49587" name="Freeform 927"/>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8" name="Freeform 928"/>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9" name="Freeform 929"/>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90" name="Freeform 930"/>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1" name="Freeform 931"/>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2" name="Rectangle 932"/>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593" name="Freeform 933"/>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4" name="Freeform 934"/>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95" name="Freeform 935"/>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6" name="Freeform 936"/>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97" name="Freeform 937"/>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8" name="Freeform 938"/>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99" name="Freeform 939"/>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00" name="Freeform 940"/>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01" name="Freeform 941"/>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02" name="Freeform 942"/>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03" name="Freeform 943"/>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04" name="Freeform 944"/>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05" name="Freeform 945"/>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06" name="Freeform 946"/>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07" name="Freeform 947"/>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08" name="Freeform 948"/>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09" name="Freeform 949"/>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0" name="Freeform 950"/>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11" name="Freeform 951"/>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2" name="Freeform 952"/>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13" name="Freeform 953"/>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4" name="Freeform 954"/>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5" name="Freeform 955"/>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16" name="Freeform 956"/>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7" name="Freeform 957"/>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18" name="Freeform 958"/>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19" name="Freeform 959"/>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0" name="Freeform 960"/>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21" name="Freeform 961"/>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2" name="Freeform 962"/>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23" name="Freeform 963"/>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4" name="Freeform 964"/>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25" name="Freeform 965"/>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6" name="Freeform 966"/>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27" name="Freeform 967"/>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8" name="Freeform 968"/>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29" name="Freeform 969"/>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30" name="Freeform 970"/>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31" name="Freeform 971"/>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32" name="Freeform 972"/>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33" name="Freeform 973"/>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34" name="Freeform 974"/>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35" name="Freeform 975"/>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36" name="Freeform 976"/>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37" name="Freeform 977"/>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38" name="Freeform 978"/>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39" name="Freeform 979"/>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0" name="Freeform 980"/>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41" name="Freeform 981"/>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2" name="Freeform 982"/>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3" name="Freeform 983"/>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44" name="Freeform 984"/>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5" name="Freeform 985"/>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46" name="Freeform 986"/>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7" name="Freeform 987"/>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48" name="Freeform 988"/>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49" name="Freeform 989"/>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0" name="Freeform 990"/>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51" name="Freeform 991"/>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2" name="Freeform 992"/>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53" name="Freeform 993"/>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4" name="Freeform 994"/>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55" name="Freeform 995"/>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6" name="Freeform 996"/>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7" name="Freeform 997"/>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58" name="Freeform 998"/>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59" name="Freeform 999"/>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60" name="Freeform 1000"/>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61" name="Freeform 1001"/>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62" name="Freeform 1002"/>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63" name="Freeform 1003"/>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64" name="Freeform 1004"/>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65" name="Freeform 1005"/>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66" name="Freeform 1006"/>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67" name="Freeform 1007"/>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68" name="Freeform 1008"/>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69" name="Freeform 1009"/>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0" name="Freeform 1010"/>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1" name="Freeform 1011"/>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72" name="Freeform 1012"/>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3" name="Freeform 1013"/>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74" name="Freeform 1014"/>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5" name="Freeform 1015"/>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76" name="Freeform 1016"/>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7" name="Freeform 1017"/>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78" name="Freeform 1018"/>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79" name="Freeform 1019"/>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0" name="Freeform 1020"/>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81" name="Freeform 1021"/>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2" name="Freeform 1022"/>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83" name="Freeform 1023"/>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4" name="Freeform 1024"/>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5" name="Freeform 1025"/>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86" name="Freeform 1026"/>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7" name="Freeform 1027"/>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88" name="Freeform 1028"/>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89" name="Freeform 1029"/>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90" name="Freeform 1030"/>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1" name="Freeform 1031"/>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2" name="Freeform 1032"/>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93" name="Freeform 1033"/>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4" name="Freeform 1034"/>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95" name="Freeform 1035"/>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6" name="Freeform 1036"/>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697" name="Freeform 1037"/>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8" name="Freeform 1038"/>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699" name="Freeform 1039"/>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00" name="Freeform 1040"/>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01" name="Freeform 1041"/>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02" name="Freeform 1042"/>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03" name="Freeform 1043"/>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04" name="Freeform 1044"/>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05" name="Freeform 1045"/>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06" name="Freeform 1046"/>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07" name="Freeform 1047"/>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08" name="Freeform 1048"/>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09" name="Freeform 1049"/>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0" name="Freeform 1050"/>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11" name="Freeform 1051"/>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2" name="Freeform 1052"/>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3" name="Freeform 1053"/>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14" name="Freeform 1054"/>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5" name="Freeform 1055"/>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16" name="Freeform 1056"/>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7" name="Freeform 1057"/>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18" name="Freeform 1058"/>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19" name="Freeform 1059"/>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0" name="Freeform 1060"/>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21" name="Freeform 1061"/>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2" name="Freeform 1062"/>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23" name="Freeform 1063"/>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4" name="Freeform 1064"/>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25" name="Freeform 1065"/>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6" name="Freeform 1066"/>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7" name="Freeform 1067"/>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28" name="Freeform 1068"/>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29" name="Freeform 1069"/>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30" name="Freeform 1070"/>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31" name="Freeform 1071"/>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32" name="Freeform 1072"/>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33" name="Freeform 1073"/>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34" name="Freeform 1074"/>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35" name="Freeform 1075"/>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36" name="Freeform 1076"/>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37" name="Freeform 1077"/>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38" name="Freeform 1078"/>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39" name="Freeform 1079"/>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0" name="Freeform 1080"/>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1" name="Freeform 1081"/>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42" name="Freeform 1082"/>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3" name="Freeform 1083"/>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44" name="Freeform 1084"/>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5" name="Freeform 1085"/>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46" name="Freeform 1086"/>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7" name="Freeform 1087"/>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48" name="Freeform 1088"/>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49" name="Freeform 1089"/>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0" name="Freeform 1090"/>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51" name="Freeform 1091"/>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2" name="Freeform 1092"/>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53" name="Freeform 1093"/>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4" name="Freeform 1094"/>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5" name="Freeform 1095"/>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56" name="Freeform 1096"/>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7" name="Freeform 1097"/>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58" name="Freeform 1098"/>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59" name="Freeform 1099"/>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60" name="Freeform 1100"/>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61" name="Freeform 1101"/>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62" name="Freeform 1102"/>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63" name="Freeform 1103"/>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64" name="Freeform 1104"/>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65" name="Freeform 1105"/>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66" name="Freeform 1106"/>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67" name="Freeform 1107"/>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68" name="Freeform 1108"/>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69" name="Freeform 1109"/>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0" name="Freeform 1110"/>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71" name="Freeform 1111"/>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2" name="Freeform 1112"/>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73" name="Freeform 1113"/>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4" name="Freeform 1114"/>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5" name="Freeform 1115"/>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76" name="Freeform 1116"/>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7" name="Freeform 1117"/>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78" name="Freeform 1118"/>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79" name="Freeform 1119"/>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80" name="Freeform 1120"/>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1" name="Freeform 1121"/>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2" name="Freeform 1122"/>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83" name="Freeform 1123"/>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4" name="Freeform 1124"/>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85" name="Freeform 1125"/>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6" name="Freeform 1126"/>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87" name="Freeform 1127"/>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8" name="Freeform 1128"/>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89" name="Freeform 1129"/>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90" name="Freeform 1130"/>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91" name="Freeform 1131"/>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92" name="Freeform 1132"/>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93" name="Freeform 1133"/>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94" name="Freeform 1134"/>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95" name="Freeform 1135"/>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96" name="Freeform 1136"/>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97" name="Freeform 1137"/>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798" name="Freeform 1138"/>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799" name="Freeform 1139"/>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0" name="Freeform 1140"/>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01" name="Freeform 1141"/>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2" name="Freeform 1142"/>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3" name="Freeform 1143"/>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04" name="Freeform 1144"/>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5" name="Freeform 1145"/>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06" name="Freeform 1146"/>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7" name="Freeform 1147"/>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08" name="Freeform 1148"/>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09" name="Freeform 1149"/>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0" name="Freeform 1150"/>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11" name="Freeform 1151"/>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2" name="Freeform 1152"/>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13" name="Freeform 1153"/>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4" name="Freeform 1154"/>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5" name="Freeform 1155"/>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16" name="Freeform 1156"/>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7" name="Freeform 1157"/>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18" name="Freeform 1158"/>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19" name="Freeform 1159"/>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0" name="Freeform 1160"/>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21" name="Freeform 1161"/>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2" name="Freeform 1162"/>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23" name="Freeform 1163"/>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4" name="Freeform 1164"/>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5" name="Freeform 1165"/>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26" name="Freeform 1166"/>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7" name="Freeform 1167"/>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28" name="Freeform 1168"/>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29" name="Freeform 1169"/>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30" name="Freeform 1170"/>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1" name="Freeform 1171"/>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2" name="Freeform 1172"/>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33" name="Freeform 1173"/>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4" name="Freeform 1174"/>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35" name="Freeform 1175"/>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6" name="Freeform 1176"/>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37" name="Freeform 1177"/>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8" name="Freeform 1178"/>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39" name="Freeform 1179"/>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40" name="Freeform 1180"/>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41" name="Freeform 1181"/>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42" name="Freeform 1182"/>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43" name="Freeform 1183"/>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44" name="Freeform 1184"/>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45" name="Freeform 1185"/>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46" name="Freeform 1186"/>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47" name="Freeform 1187"/>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48" name="Freeform 1188"/>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49" name="Freeform 1189"/>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0" name="Freeform 1190"/>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51" name="Freeform 1191"/>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2" name="Freeform 1192"/>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3" name="Freeform 1193"/>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54" name="Freeform 1194"/>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5" name="Freeform 1195"/>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56" name="Freeform 1196"/>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7" name="Freeform 1197"/>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58" name="Freeform 1198"/>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59" name="Freeform 1199"/>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60" name="Freeform 1200"/>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861" name="Freeform 1201"/>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862" name="Freeform 1202"/>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49181" name="Rectangle 2114"/>
          <p:cNvSpPr>
            <a:spLocks noChangeArrowheads="1"/>
          </p:cNvSpPr>
          <p:nvPr/>
        </p:nvSpPr>
        <p:spPr bwMode="auto">
          <a:xfrm>
            <a:off x="4699762" y="2884488"/>
            <a:ext cx="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25" name="Group 2291"/>
          <p:cNvGrpSpPr>
            <a:grpSpLocks/>
          </p:cNvGrpSpPr>
          <p:nvPr/>
        </p:nvGrpSpPr>
        <p:grpSpPr bwMode="auto">
          <a:xfrm>
            <a:off x="7185025" y="3597275"/>
            <a:ext cx="263525" cy="1735138"/>
            <a:chOff x="4526" y="2266"/>
            <a:chExt cx="166" cy="1093"/>
          </a:xfrm>
        </p:grpSpPr>
        <p:sp>
          <p:nvSpPr>
            <p:cNvPr id="49430" name="Freeform 1239"/>
            <p:cNvSpPr>
              <a:spLocks/>
            </p:cNvSpPr>
            <p:nvPr/>
          </p:nvSpPr>
          <p:spPr bwMode="auto">
            <a:xfrm>
              <a:off x="4689" y="2266"/>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1" name="Freeform 1240"/>
            <p:cNvSpPr>
              <a:spLocks/>
            </p:cNvSpPr>
            <p:nvPr/>
          </p:nvSpPr>
          <p:spPr bwMode="auto">
            <a:xfrm>
              <a:off x="4689" y="2266"/>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2" name="Rectangle 1241"/>
            <p:cNvSpPr>
              <a:spLocks noChangeArrowheads="1"/>
            </p:cNvSpPr>
            <p:nvPr/>
          </p:nvSpPr>
          <p:spPr bwMode="auto">
            <a:xfrm>
              <a:off x="4689" y="2266"/>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433" name="Freeform 1242"/>
            <p:cNvSpPr>
              <a:spLocks/>
            </p:cNvSpPr>
            <p:nvPr/>
          </p:nvSpPr>
          <p:spPr bwMode="auto">
            <a:xfrm>
              <a:off x="4689" y="2266"/>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4" name="Freeform 1243"/>
            <p:cNvSpPr>
              <a:spLocks/>
            </p:cNvSpPr>
            <p:nvPr/>
          </p:nvSpPr>
          <p:spPr bwMode="auto">
            <a:xfrm>
              <a:off x="4689" y="2266"/>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5" name="Rectangle 1244"/>
            <p:cNvSpPr>
              <a:spLocks noChangeArrowheads="1"/>
            </p:cNvSpPr>
            <p:nvPr/>
          </p:nvSpPr>
          <p:spPr bwMode="auto">
            <a:xfrm>
              <a:off x="4689" y="2266"/>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436" name="Freeform 1245"/>
            <p:cNvSpPr>
              <a:spLocks/>
            </p:cNvSpPr>
            <p:nvPr/>
          </p:nvSpPr>
          <p:spPr bwMode="auto">
            <a:xfrm>
              <a:off x="4607" y="2580"/>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7" name="Freeform 1246"/>
            <p:cNvSpPr>
              <a:spLocks/>
            </p:cNvSpPr>
            <p:nvPr/>
          </p:nvSpPr>
          <p:spPr bwMode="auto">
            <a:xfrm>
              <a:off x="4607" y="2580"/>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38" name="Freeform 1247"/>
            <p:cNvSpPr>
              <a:spLocks/>
            </p:cNvSpPr>
            <p:nvPr/>
          </p:nvSpPr>
          <p:spPr bwMode="auto">
            <a:xfrm>
              <a:off x="4623" y="2514"/>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39" name="Freeform 1248"/>
            <p:cNvSpPr>
              <a:spLocks/>
            </p:cNvSpPr>
            <p:nvPr/>
          </p:nvSpPr>
          <p:spPr bwMode="auto">
            <a:xfrm>
              <a:off x="4625" y="2514"/>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0" name="Freeform 1249"/>
            <p:cNvSpPr>
              <a:spLocks/>
            </p:cNvSpPr>
            <p:nvPr/>
          </p:nvSpPr>
          <p:spPr bwMode="auto">
            <a:xfrm>
              <a:off x="4623" y="2514"/>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41" name="Freeform 1250"/>
            <p:cNvSpPr>
              <a:spLocks/>
            </p:cNvSpPr>
            <p:nvPr/>
          </p:nvSpPr>
          <p:spPr bwMode="auto">
            <a:xfrm>
              <a:off x="4623" y="2564"/>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2" name="Freeform 1251"/>
            <p:cNvSpPr>
              <a:spLocks/>
            </p:cNvSpPr>
            <p:nvPr/>
          </p:nvSpPr>
          <p:spPr bwMode="auto">
            <a:xfrm>
              <a:off x="4625" y="2564"/>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3" name="Freeform 1252"/>
            <p:cNvSpPr>
              <a:spLocks/>
            </p:cNvSpPr>
            <p:nvPr/>
          </p:nvSpPr>
          <p:spPr bwMode="auto">
            <a:xfrm>
              <a:off x="4623" y="2564"/>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44" name="Freeform 1253"/>
            <p:cNvSpPr>
              <a:spLocks/>
            </p:cNvSpPr>
            <p:nvPr/>
          </p:nvSpPr>
          <p:spPr bwMode="auto">
            <a:xfrm>
              <a:off x="4690" y="2266"/>
              <a:ext cx="1" cy="993"/>
            </a:xfrm>
            <a:custGeom>
              <a:avLst/>
              <a:gdLst>
                <a:gd name="T0" fmla="*/ 1 w 1"/>
                <a:gd name="T1" fmla="*/ 0 h 993"/>
                <a:gd name="T2" fmla="*/ 0 w 1"/>
                <a:gd name="T3" fmla="*/ 0 h 993"/>
                <a:gd name="T4" fmla="*/ 1 w 1"/>
                <a:gd name="T5" fmla="*/ 993 h 993"/>
                <a:gd name="T6" fmla="*/ 1 w 1"/>
                <a:gd name="T7" fmla="*/ 0 h 993"/>
                <a:gd name="T8" fmla="*/ 0 60000 65536"/>
                <a:gd name="T9" fmla="*/ 0 60000 65536"/>
                <a:gd name="T10" fmla="*/ 0 60000 65536"/>
                <a:gd name="T11" fmla="*/ 0 60000 65536"/>
                <a:gd name="T12" fmla="*/ 0 w 1"/>
                <a:gd name="T13" fmla="*/ 0 h 993"/>
                <a:gd name="T14" fmla="*/ 1 w 1"/>
                <a:gd name="T15" fmla="*/ 993 h 993"/>
              </a:gdLst>
              <a:ahLst/>
              <a:cxnLst>
                <a:cxn ang="T8">
                  <a:pos x="T0" y="T1"/>
                </a:cxn>
                <a:cxn ang="T9">
                  <a:pos x="T2" y="T3"/>
                </a:cxn>
                <a:cxn ang="T10">
                  <a:pos x="T4" y="T5"/>
                </a:cxn>
                <a:cxn ang="T11">
                  <a:pos x="T6" y="T7"/>
                </a:cxn>
              </a:cxnLst>
              <a:rect l="T12" t="T13" r="T14" b="T15"/>
              <a:pathLst>
                <a:path w="1" h="993">
                  <a:moveTo>
                    <a:pt x="1" y="0"/>
                  </a:moveTo>
                  <a:lnTo>
                    <a:pt x="0" y="0"/>
                  </a:lnTo>
                  <a:lnTo>
                    <a:pt x="1" y="993"/>
                  </a:lnTo>
                  <a:lnTo>
                    <a:pt x="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5" name="Freeform 1254"/>
            <p:cNvSpPr>
              <a:spLocks/>
            </p:cNvSpPr>
            <p:nvPr/>
          </p:nvSpPr>
          <p:spPr bwMode="auto">
            <a:xfrm>
              <a:off x="4690" y="2266"/>
              <a:ext cx="1" cy="993"/>
            </a:xfrm>
            <a:custGeom>
              <a:avLst/>
              <a:gdLst>
                <a:gd name="T0" fmla="*/ 0 w 1"/>
                <a:gd name="T1" fmla="*/ 0 h 993"/>
                <a:gd name="T2" fmla="*/ 1 w 1"/>
                <a:gd name="T3" fmla="*/ 993 h 993"/>
                <a:gd name="T4" fmla="*/ 0 w 1"/>
                <a:gd name="T5" fmla="*/ 993 h 993"/>
                <a:gd name="T6" fmla="*/ 0 w 1"/>
                <a:gd name="T7" fmla="*/ 0 h 993"/>
                <a:gd name="T8" fmla="*/ 0 60000 65536"/>
                <a:gd name="T9" fmla="*/ 0 60000 65536"/>
                <a:gd name="T10" fmla="*/ 0 60000 65536"/>
                <a:gd name="T11" fmla="*/ 0 60000 65536"/>
                <a:gd name="T12" fmla="*/ 0 w 1"/>
                <a:gd name="T13" fmla="*/ 0 h 993"/>
                <a:gd name="T14" fmla="*/ 1 w 1"/>
                <a:gd name="T15" fmla="*/ 993 h 993"/>
              </a:gdLst>
              <a:ahLst/>
              <a:cxnLst>
                <a:cxn ang="T8">
                  <a:pos x="T0" y="T1"/>
                </a:cxn>
                <a:cxn ang="T9">
                  <a:pos x="T2" y="T3"/>
                </a:cxn>
                <a:cxn ang="T10">
                  <a:pos x="T4" y="T5"/>
                </a:cxn>
                <a:cxn ang="T11">
                  <a:pos x="T6" y="T7"/>
                </a:cxn>
              </a:cxnLst>
              <a:rect l="T12" t="T13" r="T14" b="T15"/>
              <a:pathLst>
                <a:path w="1" h="993">
                  <a:moveTo>
                    <a:pt x="0" y="0"/>
                  </a:moveTo>
                  <a:lnTo>
                    <a:pt x="1"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6" name="Rectangle 1255"/>
            <p:cNvSpPr>
              <a:spLocks noChangeArrowheads="1"/>
            </p:cNvSpPr>
            <p:nvPr/>
          </p:nvSpPr>
          <p:spPr bwMode="auto">
            <a:xfrm>
              <a:off x="4690" y="2266"/>
              <a:ext cx="1"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447" name="Freeform 1256"/>
            <p:cNvSpPr>
              <a:spLocks/>
            </p:cNvSpPr>
            <p:nvPr/>
          </p:nvSpPr>
          <p:spPr bwMode="auto">
            <a:xfrm>
              <a:off x="4607" y="25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48" name="Freeform 1257"/>
            <p:cNvSpPr>
              <a:spLocks/>
            </p:cNvSpPr>
            <p:nvPr/>
          </p:nvSpPr>
          <p:spPr bwMode="auto">
            <a:xfrm>
              <a:off x="4607" y="25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49" name="Freeform 1258"/>
            <p:cNvSpPr>
              <a:spLocks/>
            </p:cNvSpPr>
            <p:nvPr/>
          </p:nvSpPr>
          <p:spPr bwMode="auto">
            <a:xfrm>
              <a:off x="4607" y="2629"/>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0" name="Freeform 1259"/>
            <p:cNvSpPr>
              <a:spLocks/>
            </p:cNvSpPr>
            <p:nvPr/>
          </p:nvSpPr>
          <p:spPr bwMode="auto">
            <a:xfrm>
              <a:off x="4607" y="2629"/>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51" name="Freeform 1260"/>
            <p:cNvSpPr>
              <a:spLocks/>
            </p:cNvSpPr>
            <p:nvPr/>
          </p:nvSpPr>
          <p:spPr bwMode="auto">
            <a:xfrm>
              <a:off x="4607" y="26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2" name="Freeform 1261"/>
            <p:cNvSpPr>
              <a:spLocks/>
            </p:cNvSpPr>
            <p:nvPr/>
          </p:nvSpPr>
          <p:spPr bwMode="auto">
            <a:xfrm>
              <a:off x="4607" y="26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53" name="Freeform 1262"/>
            <p:cNvSpPr>
              <a:spLocks/>
            </p:cNvSpPr>
            <p:nvPr/>
          </p:nvSpPr>
          <p:spPr bwMode="auto">
            <a:xfrm>
              <a:off x="4607" y="267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4" name="Freeform 1263"/>
            <p:cNvSpPr>
              <a:spLocks/>
            </p:cNvSpPr>
            <p:nvPr/>
          </p:nvSpPr>
          <p:spPr bwMode="auto">
            <a:xfrm>
              <a:off x="4607" y="267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55" name="Freeform 1264"/>
            <p:cNvSpPr>
              <a:spLocks/>
            </p:cNvSpPr>
            <p:nvPr/>
          </p:nvSpPr>
          <p:spPr bwMode="auto">
            <a:xfrm>
              <a:off x="4607" y="26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6" name="Freeform 1265"/>
            <p:cNvSpPr>
              <a:spLocks/>
            </p:cNvSpPr>
            <p:nvPr/>
          </p:nvSpPr>
          <p:spPr bwMode="auto">
            <a:xfrm>
              <a:off x="4607" y="26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57" name="Freeform 1266"/>
            <p:cNvSpPr>
              <a:spLocks/>
            </p:cNvSpPr>
            <p:nvPr/>
          </p:nvSpPr>
          <p:spPr bwMode="auto">
            <a:xfrm>
              <a:off x="4623" y="2613"/>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8" name="Freeform 1267"/>
            <p:cNvSpPr>
              <a:spLocks/>
            </p:cNvSpPr>
            <p:nvPr/>
          </p:nvSpPr>
          <p:spPr bwMode="auto">
            <a:xfrm>
              <a:off x="4625" y="2613"/>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59" name="Freeform 1268"/>
            <p:cNvSpPr>
              <a:spLocks/>
            </p:cNvSpPr>
            <p:nvPr/>
          </p:nvSpPr>
          <p:spPr bwMode="auto">
            <a:xfrm>
              <a:off x="4623" y="2613"/>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60" name="Freeform 1269"/>
            <p:cNvSpPr>
              <a:spLocks/>
            </p:cNvSpPr>
            <p:nvPr/>
          </p:nvSpPr>
          <p:spPr bwMode="auto">
            <a:xfrm>
              <a:off x="4607" y="272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61" name="Freeform 1270"/>
            <p:cNvSpPr>
              <a:spLocks/>
            </p:cNvSpPr>
            <p:nvPr/>
          </p:nvSpPr>
          <p:spPr bwMode="auto">
            <a:xfrm>
              <a:off x="4607" y="272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62" name="Freeform 1271"/>
            <p:cNvSpPr>
              <a:spLocks/>
            </p:cNvSpPr>
            <p:nvPr/>
          </p:nvSpPr>
          <p:spPr bwMode="auto">
            <a:xfrm>
              <a:off x="4607" y="2743"/>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63" name="Freeform 1272"/>
            <p:cNvSpPr>
              <a:spLocks/>
            </p:cNvSpPr>
            <p:nvPr/>
          </p:nvSpPr>
          <p:spPr bwMode="auto">
            <a:xfrm>
              <a:off x="4607" y="2743"/>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64" name="Freeform 1273"/>
            <p:cNvSpPr>
              <a:spLocks/>
            </p:cNvSpPr>
            <p:nvPr/>
          </p:nvSpPr>
          <p:spPr bwMode="auto">
            <a:xfrm>
              <a:off x="4623" y="2663"/>
              <a:ext cx="67" cy="81"/>
            </a:xfrm>
            <a:custGeom>
              <a:avLst/>
              <a:gdLst>
                <a:gd name="T0" fmla="*/ 0 w 67"/>
                <a:gd name="T1" fmla="*/ 79 h 81"/>
                <a:gd name="T2" fmla="*/ 2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2" y="81"/>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65" name="Freeform 1274"/>
            <p:cNvSpPr>
              <a:spLocks/>
            </p:cNvSpPr>
            <p:nvPr/>
          </p:nvSpPr>
          <p:spPr bwMode="auto">
            <a:xfrm>
              <a:off x="4625" y="2663"/>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66" name="Freeform 1275"/>
            <p:cNvSpPr>
              <a:spLocks/>
            </p:cNvSpPr>
            <p:nvPr/>
          </p:nvSpPr>
          <p:spPr bwMode="auto">
            <a:xfrm>
              <a:off x="4623" y="2663"/>
              <a:ext cx="68" cy="81"/>
            </a:xfrm>
            <a:custGeom>
              <a:avLst/>
              <a:gdLst>
                <a:gd name="T0" fmla="*/ 0 w 68"/>
                <a:gd name="T1" fmla="*/ 79 h 81"/>
                <a:gd name="T2" fmla="*/ 2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2"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67" name="Freeform 1276"/>
            <p:cNvSpPr>
              <a:spLocks/>
            </p:cNvSpPr>
            <p:nvPr/>
          </p:nvSpPr>
          <p:spPr bwMode="auto">
            <a:xfrm>
              <a:off x="4607" y="2778"/>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68" name="Freeform 1277"/>
            <p:cNvSpPr>
              <a:spLocks/>
            </p:cNvSpPr>
            <p:nvPr/>
          </p:nvSpPr>
          <p:spPr bwMode="auto">
            <a:xfrm>
              <a:off x="4607" y="2778"/>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69" name="Freeform 1278"/>
            <p:cNvSpPr>
              <a:spLocks/>
            </p:cNvSpPr>
            <p:nvPr/>
          </p:nvSpPr>
          <p:spPr bwMode="auto">
            <a:xfrm>
              <a:off x="4607" y="27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0" name="Freeform 1279"/>
            <p:cNvSpPr>
              <a:spLocks/>
            </p:cNvSpPr>
            <p:nvPr/>
          </p:nvSpPr>
          <p:spPr bwMode="auto">
            <a:xfrm>
              <a:off x="4607" y="27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71" name="Freeform 1280"/>
            <p:cNvSpPr>
              <a:spLocks/>
            </p:cNvSpPr>
            <p:nvPr/>
          </p:nvSpPr>
          <p:spPr bwMode="auto">
            <a:xfrm>
              <a:off x="4623" y="2713"/>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2" name="Freeform 1281"/>
            <p:cNvSpPr>
              <a:spLocks/>
            </p:cNvSpPr>
            <p:nvPr/>
          </p:nvSpPr>
          <p:spPr bwMode="auto">
            <a:xfrm>
              <a:off x="4625" y="2713"/>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3" name="Freeform 1282"/>
            <p:cNvSpPr>
              <a:spLocks/>
            </p:cNvSpPr>
            <p:nvPr/>
          </p:nvSpPr>
          <p:spPr bwMode="auto">
            <a:xfrm>
              <a:off x="4623" y="2713"/>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74" name="Freeform 1283"/>
            <p:cNvSpPr>
              <a:spLocks/>
            </p:cNvSpPr>
            <p:nvPr/>
          </p:nvSpPr>
          <p:spPr bwMode="auto">
            <a:xfrm>
              <a:off x="4607" y="2828"/>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5" name="Freeform 1284"/>
            <p:cNvSpPr>
              <a:spLocks/>
            </p:cNvSpPr>
            <p:nvPr/>
          </p:nvSpPr>
          <p:spPr bwMode="auto">
            <a:xfrm>
              <a:off x="4607" y="2828"/>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76" name="Freeform 1285"/>
            <p:cNvSpPr>
              <a:spLocks/>
            </p:cNvSpPr>
            <p:nvPr/>
          </p:nvSpPr>
          <p:spPr bwMode="auto">
            <a:xfrm>
              <a:off x="4607" y="28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7" name="Freeform 1286"/>
            <p:cNvSpPr>
              <a:spLocks/>
            </p:cNvSpPr>
            <p:nvPr/>
          </p:nvSpPr>
          <p:spPr bwMode="auto">
            <a:xfrm>
              <a:off x="4607" y="28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78" name="Freeform 1287"/>
            <p:cNvSpPr>
              <a:spLocks/>
            </p:cNvSpPr>
            <p:nvPr/>
          </p:nvSpPr>
          <p:spPr bwMode="auto">
            <a:xfrm>
              <a:off x="4623" y="2762"/>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79" name="Freeform 1288"/>
            <p:cNvSpPr>
              <a:spLocks/>
            </p:cNvSpPr>
            <p:nvPr/>
          </p:nvSpPr>
          <p:spPr bwMode="auto">
            <a:xfrm>
              <a:off x="4625" y="2762"/>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0" name="Freeform 1289"/>
            <p:cNvSpPr>
              <a:spLocks/>
            </p:cNvSpPr>
            <p:nvPr/>
          </p:nvSpPr>
          <p:spPr bwMode="auto">
            <a:xfrm>
              <a:off x="4623" y="2762"/>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81" name="Freeform 1290"/>
            <p:cNvSpPr>
              <a:spLocks/>
            </p:cNvSpPr>
            <p:nvPr/>
          </p:nvSpPr>
          <p:spPr bwMode="auto">
            <a:xfrm>
              <a:off x="4607" y="2878"/>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2" name="Freeform 1291"/>
            <p:cNvSpPr>
              <a:spLocks/>
            </p:cNvSpPr>
            <p:nvPr/>
          </p:nvSpPr>
          <p:spPr bwMode="auto">
            <a:xfrm>
              <a:off x="4607" y="2878"/>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83" name="Freeform 1292"/>
            <p:cNvSpPr>
              <a:spLocks/>
            </p:cNvSpPr>
            <p:nvPr/>
          </p:nvSpPr>
          <p:spPr bwMode="auto">
            <a:xfrm>
              <a:off x="4607" y="28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4" name="Freeform 1293"/>
            <p:cNvSpPr>
              <a:spLocks/>
            </p:cNvSpPr>
            <p:nvPr/>
          </p:nvSpPr>
          <p:spPr bwMode="auto">
            <a:xfrm>
              <a:off x="4607" y="28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85" name="Freeform 1294"/>
            <p:cNvSpPr>
              <a:spLocks/>
            </p:cNvSpPr>
            <p:nvPr/>
          </p:nvSpPr>
          <p:spPr bwMode="auto">
            <a:xfrm>
              <a:off x="4623" y="2812"/>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6" name="Freeform 1295"/>
            <p:cNvSpPr>
              <a:spLocks/>
            </p:cNvSpPr>
            <p:nvPr/>
          </p:nvSpPr>
          <p:spPr bwMode="auto">
            <a:xfrm>
              <a:off x="4625" y="2812"/>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7" name="Freeform 1296"/>
            <p:cNvSpPr>
              <a:spLocks/>
            </p:cNvSpPr>
            <p:nvPr/>
          </p:nvSpPr>
          <p:spPr bwMode="auto">
            <a:xfrm>
              <a:off x="4623" y="2812"/>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88" name="Freeform 1297"/>
            <p:cNvSpPr>
              <a:spLocks/>
            </p:cNvSpPr>
            <p:nvPr/>
          </p:nvSpPr>
          <p:spPr bwMode="auto">
            <a:xfrm>
              <a:off x="4607" y="2927"/>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89" name="Freeform 1298"/>
            <p:cNvSpPr>
              <a:spLocks/>
            </p:cNvSpPr>
            <p:nvPr/>
          </p:nvSpPr>
          <p:spPr bwMode="auto">
            <a:xfrm>
              <a:off x="4607" y="2927"/>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90" name="Freeform 1299"/>
            <p:cNvSpPr>
              <a:spLocks/>
            </p:cNvSpPr>
            <p:nvPr/>
          </p:nvSpPr>
          <p:spPr bwMode="auto">
            <a:xfrm>
              <a:off x="4607" y="294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91" name="Freeform 1300"/>
            <p:cNvSpPr>
              <a:spLocks/>
            </p:cNvSpPr>
            <p:nvPr/>
          </p:nvSpPr>
          <p:spPr bwMode="auto">
            <a:xfrm>
              <a:off x="4607" y="294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92" name="Freeform 1301"/>
            <p:cNvSpPr>
              <a:spLocks/>
            </p:cNvSpPr>
            <p:nvPr/>
          </p:nvSpPr>
          <p:spPr bwMode="auto">
            <a:xfrm>
              <a:off x="4623" y="286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93" name="Freeform 1302"/>
            <p:cNvSpPr>
              <a:spLocks/>
            </p:cNvSpPr>
            <p:nvPr/>
          </p:nvSpPr>
          <p:spPr bwMode="auto">
            <a:xfrm>
              <a:off x="4625" y="286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94" name="Freeform 1303"/>
            <p:cNvSpPr>
              <a:spLocks/>
            </p:cNvSpPr>
            <p:nvPr/>
          </p:nvSpPr>
          <p:spPr bwMode="auto">
            <a:xfrm>
              <a:off x="4623" y="286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95" name="Freeform 1304"/>
            <p:cNvSpPr>
              <a:spLocks/>
            </p:cNvSpPr>
            <p:nvPr/>
          </p:nvSpPr>
          <p:spPr bwMode="auto">
            <a:xfrm>
              <a:off x="4607" y="2977"/>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96" name="Freeform 1305"/>
            <p:cNvSpPr>
              <a:spLocks/>
            </p:cNvSpPr>
            <p:nvPr/>
          </p:nvSpPr>
          <p:spPr bwMode="auto">
            <a:xfrm>
              <a:off x="4607" y="2977"/>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97" name="Freeform 1306"/>
            <p:cNvSpPr>
              <a:spLocks/>
            </p:cNvSpPr>
            <p:nvPr/>
          </p:nvSpPr>
          <p:spPr bwMode="auto">
            <a:xfrm>
              <a:off x="4607" y="299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98" name="Freeform 1307"/>
            <p:cNvSpPr>
              <a:spLocks/>
            </p:cNvSpPr>
            <p:nvPr/>
          </p:nvSpPr>
          <p:spPr bwMode="auto">
            <a:xfrm>
              <a:off x="4607" y="299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99" name="Freeform 1308"/>
            <p:cNvSpPr>
              <a:spLocks/>
            </p:cNvSpPr>
            <p:nvPr/>
          </p:nvSpPr>
          <p:spPr bwMode="auto">
            <a:xfrm>
              <a:off x="4623" y="29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0" name="Freeform 1309"/>
            <p:cNvSpPr>
              <a:spLocks/>
            </p:cNvSpPr>
            <p:nvPr/>
          </p:nvSpPr>
          <p:spPr bwMode="auto">
            <a:xfrm>
              <a:off x="4625" y="29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1" name="Freeform 1310"/>
            <p:cNvSpPr>
              <a:spLocks/>
            </p:cNvSpPr>
            <p:nvPr/>
          </p:nvSpPr>
          <p:spPr bwMode="auto">
            <a:xfrm>
              <a:off x="4623" y="29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02" name="Freeform 1311"/>
            <p:cNvSpPr>
              <a:spLocks/>
            </p:cNvSpPr>
            <p:nvPr/>
          </p:nvSpPr>
          <p:spPr bwMode="auto">
            <a:xfrm>
              <a:off x="4607" y="302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3" name="Freeform 1312"/>
            <p:cNvSpPr>
              <a:spLocks/>
            </p:cNvSpPr>
            <p:nvPr/>
          </p:nvSpPr>
          <p:spPr bwMode="auto">
            <a:xfrm>
              <a:off x="4607" y="302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04" name="Freeform 1313"/>
            <p:cNvSpPr>
              <a:spLocks/>
            </p:cNvSpPr>
            <p:nvPr/>
          </p:nvSpPr>
          <p:spPr bwMode="auto">
            <a:xfrm>
              <a:off x="4607" y="304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5" name="Freeform 1314"/>
            <p:cNvSpPr>
              <a:spLocks/>
            </p:cNvSpPr>
            <p:nvPr/>
          </p:nvSpPr>
          <p:spPr bwMode="auto">
            <a:xfrm>
              <a:off x="4607" y="304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06" name="Freeform 1315"/>
            <p:cNvSpPr>
              <a:spLocks/>
            </p:cNvSpPr>
            <p:nvPr/>
          </p:nvSpPr>
          <p:spPr bwMode="auto">
            <a:xfrm>
              <a:off x="4623" y="296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7" name="Freeform 1316"/>
            <p:cNvSpPr>
              <a:spLocks/>
            </p:cNvSpPr>
            <p:nvPr/>
          </p:nvSpPr>
          <p:spPr bwMode="auto">
            <a:xfrm>
              <a:off x="4625" y="296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08" name="Freeform 1317"/>
            <p:cNvSpPr>
              <a:spLocks/>
            </p:cNvSpPr>
            <p:nvPr/>
          </p:nvSpPr>
          <p:spPr bwMode="auto">
            <a:xfrm>
              <a:off x="4623" y="296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09" name="Freeform 1318"/>
            <p:cNvSpPr>
              <a:spLocks/>
            </p:cNvSpPr>
            <p:nvPr/>
          </p:nvSpPr>
          <p:spPr bwMode="auto">
            <a:xfrm>
              <a:off x="4607" y="3076"/>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0" name="Freeform 1319"/>
            <p:cNvSpPr>
              <a:spLocks/>
            </p:cNvSpPr>
            <p:nvPr/>
          </p:nvSpPr>
          <p:spPr bwMode="auto">
            <a:xfrm>
              <a:off x="4607" y="3076"/>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11" name="Freeform 1320"/>
            <p:cNvSpPr>
              <a:spLocks/>
            </p:cNvSpPr>
            <p:nvPr/>
          </p:nvSpPr>
          <p:spPr bwMode="auto">
            <a:xfrm>
              <a:off x="4607" y="3090"/>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2" name="Freeform 1321"/>
            <p:cNvSpPr>
              <a:spLocks/>
            </p:cNvSpPr>
            <p:nvPr/>
          </p:nvSpPr>
          <p:spPr bwMode="auto">
            <a:xfrm>
              <a:off x="4607" y="3090"/>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13" name="Freeform 1322"/>
            <p:cNvSpPr>
              <a:spLocks/>
            </p:cNvSpPr>
            <p:nvPr/>
          </p:nvSpPr>
          <p:spPr bwMode="auto">
            <a:xfrm>
              <a:off x="4623" y="3010"/>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4" name="Freeform 1323"/>
            <p:cNvSpPr>
              <a:spLocks/>
            </p:cNvSpPr>
            <p:nvPr/>
          </p:nvSpPr>
          <p:spPr bwMode="auto">
            <a:xfrm>
              <a:off x="4625" y="3010"/>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5" name="Freeform 1324"/>
            <p:cNvSpPr>
              <a:spLocks/>
            </p:cNvSpPr>
            <p:nvPr/>
          </p:nvSpPr>
          <p:spPr bwMode="auto">
            <a:xfrm>
              <a:off x="4623" y="3010"/>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16" name="Freeform 1325"/>
            <p:cNvSpPr>
              <a:spLocks/>
            </p:cNvSpPr>
            <p:nvPr/>
          </p:nvSpPr>
          <p:spPr bwMode="auto">
            <a:xfrm>
              <a:off x="4607" y="3126"/>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7" name="Freeform 1326"/>
            <p:cNvSpPr>
              <a:spLocks/>
            </p:cNvSpPr>
            <p:nvPr/>
          </p:nvSpPr>
          <p:spPr bwMode="auto">
            <a:xfrm>
              <a:off x="4607" y="3126"/>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18" name="Freeform 1327"/>
            <p:cNvSpPr>
              <a:spLocks/>
            </p:cNvSpPr>
            <p:nvPr/>
          </p:nvSpPr>
          <p:spPr bwMode="auto">
            <a:xfrm>
              <a:off x="4607" y="314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19" name="Freeform 1328"/>
            <p:cNvSpPr>
              <a:spLocks/>
            </p:cNvSpPr>
            <p:nvPr/>
          </p:nvSpPr>
          <p:spPr bwMode="auto">
            <a:xfrm>
              <a:off x="4607" y="314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20" name="Freeform 1329"/>
            <p:cNvSpPr>
              <a:spLocks/>
            </p:cNvSpPr>
            <p:nvPr/>
          </p:nvSpPr>
          <p:spPr bwMode="auto">
            <a:xfrm>
              <a:off x="4623" y="3060"/>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1" name="Freeform 1330"/>
            <p:cNvSpPr>
              <a:spLocks/>
            </p:cNvSpPr>
            <p:nvPr/>
          </p:nvSpPr>
          <p:spPr bwMode="auto">
            <a:xfrm>
              <a:off x="4625" y="3060"/>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2" name="Freeform 1331"/>
            <p:cNvSpPr>
              <a:spLocks/>
            </p:cNvSpPr>
            <p:nvPr/>
          </p:nvSpPr>
          <p:spPr bwMode="auto">
            <a:xfrm>
              <a:off x="4623" y="3060"/>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23" name="Freeform 1332"/>
            <p:cNvSpPr>
              <a:spLocks/>
            </p:cNvSpPr>
            <p:nvPr/>
          </p:nvSpPr>
          <p:spPr bwMode="auto">
            <a:xfrm>
              <a:off x="4607" y="3175"/>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4" name="Freeform 1333"/>
            <p:cNvSpPr>
              <a:spLocks/>
            </p:cNvSpPr>
            <p:nvPr/>
          </p:nvSpPr>
          <p:spPr bwMode="auto">
            <a:xfrm>
              <a:off x="4607" y="3175"/>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25" name="Freeform 1334"/>
            <p:cNvSpPr>
              <a:spLocks/>
            </p:cNvSpPr>
            <p:nvPr/>
          </p:nvSpPr>
          <p:spPr bwMode="auto">
            <a:xfrm>
              <a:off x="4607" y="319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6" name="Freeform 1335"/>
            <p:cNvSpPr>
              <a:spLocks/>
            </p:cNvSpPr>
            <p:nvPr/>
          </p:nvSpPr>
          <p:spPr bwMode="auto">
            <a:xfrm>
              <a:off x="4607" y="319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27" name="Freeform 1336"/>
            <p:cNvSpPr>
              <a:spLocks/>
            </p:cNvSpPr>
            <p:nvPr/>
          </p:nvSpPr>
          <p:spPr bwMode="auto">
            <a:xfrm>
              <a:off x="4623" y="3110"/>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8" name="Freeform 1337"/>
            <p:cNvSpPr>
              <a:spLocks/>
            </p:cNvSpPr>
            <p:nvPr/>
          </p:nvSpPr>
          <p:spPr bwMode="auto">
            <a:xfrm>
              <a:off x="4625" y="3110"/>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29" name="Freeform 1338"/>
            <p:cNvSpPr>
              <a:spLocks/>
            </p:cNvSpPr>
            <p:nvPr/>
          </p:nvSpPr>
          <p:spPr bwMode="auto">
            <a:xfrm>
              <a:off x="4623" y="3110"/>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30" name="Freeform 1339"/>
            <p:cNvSpPr>
              <a:spLocks/>
            </p:cNvSpPr>
            <p:nvPr/>
          </p:nvSpPr>
          <p:spPr bwMode="auto">
            <a:xfrm>
              <a:off x="4607" y="3225"/>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31" name="Freeform 1340"/>
            <p:cNvSpPr>
              <a:spLocks/>
            </p:cNvSpPr>
            <p:nvPr/>
          </p:nvSpPr>
          <p:spPr bwMode="auto">
            <a:xfrm>
              <a:off x="4607" y="3225"/>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32" name="Freeform 1341"/>
            <p:cNvSpPr>
              <a:spLocks/>
            </p:cNvSpPr>
            <p:nvPr/>
          </p:nvSpPr>
          <p:spPr bwMode="auto">
            <a:xfrm>
              <a:off x="4607" y="3239"/>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33" name="Freeform 1342"/>
            <p:cNvSpPr>
              <a:spLocks/>
            </p:cNvSpPr>
            <p:nvPr/>
          </p:nvSpPr>
          <p:spPr bwMode="auto">
            <a:xfrm>
              <a:off x="4607" y="3239"/>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34" name="Freeform 1343"/>
            <p:cNvSpPr>
              <a:spLocks/>
            </p:cNvSpPr>
            <p:nvPr/>
          </p:nvSpPr>
          <p:spPr bwMode="auto">
            <a:xfrm>
              <a:off x="4623" y="3159"/>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35" name="Freeform 1344"/>
            <p:cNvSpPr>
              <a:spLocks/>
            </p:cNvSpPr>
            <p:nvPr/>
          </p:nvSpPr>
          <p:spPr bwMode="auto">
            <a:xfrm>
              <a:off x="4625" y="3159"/>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36" name="Freeform 1345"/>
            <p:cNvSpPr>
              <a:spLocks/>
            </p:cNvSpPr>
            <p:nvPr/>
          </p:nvSpPr>
          <p:spPr bwMode="auto">
            <a:xfrm>
              <a:off x="4623" y="3159"/>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37" name="Freeform 1346"/>
            <p:cNvSpPr>
              <a:spLocks/>
            </p:cNvSpPr>
            <p:nvPr/>
          </p:nvSpPr>
          <p:spPr bwMode="auto">
            <a:xfrm>
              <a:off x="4607" y="3275"/>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38" name="Freeform 1347"/>
            <p:cNvSpPr>
              <a:spLocks/>
            </p:cNvSpPr>
            <p:nvPr/>
          </p:nvSpPr>
          <p:spPr bwMode="auto">
            <a:xfrm>
              <a:off x="4607" y="3275"/>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39" name="Freeform 1348"/>
            <p:cNvSpPr>
              <a:spLocks/>
            </p:cNvSpPr>
            <p:nvPr/>
          </p:nvSpPr>
          <p:spPr bwMode="auto">
            <a:xfrm>
              <a:off x="4607" y="328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0" name="Freeform 1349"/>
            <p:cNvSpPr>
              <a:spLocks/>
            </p:cNvSpPr>
            <p:nvPr/>
          </p:nvSpPr>
          <p:spPr bwMode="auto">
            <a:xfrm>
              <a:off x="4607" y="328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41" name="Freeform 1350"/>
            <p:cNvSpPr>
              <a:spLocks/>
            </p:cNvSpPr>
            <p:nvPr/>
          </p:nvSpPr>
          <p:spPr bwMode="auto">
            <a:xfrm>
              <a:off x="4623" y="3209"/>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2" name="Freeform 1351"/>
            <p:cNvSpPr>
              <a:spLocks/>
            </p:cNvSpPr>
            <p:nvPr/>
          </p:nvSpPr>
          <p:spPr bwMode="auto">
            <a:xfrm>
              <a:off x="4625" y="3209"/>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3" name="Freeform 1352"/>
            <p:cNvSpPr>
              <a:spLocks/>
            </p:cNvSpPr>
            <p:nvPr/>
          </p:nvSpPr>
          <p:spPr bwMode="auto">
            <a:xfrm>
              <a:off x="4623" y="3209"/>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44" name="Freeform 1353"/>
            <p:cNvSpPr>
              <a:spLocks/>
            </p:cNvSpPr>
            <p:nvPr/>
          </p:nvSpPr>
          <p:spPr bwMode="auto">
            <a:xfrm>
              <a:off x="4607" y="3324"/>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5" name="Freeform 1354"/>
            <p:cNvSpPr>
              <a:spLocks/>
            </p:cNvSpPr>
            <p:nvPr/>
          </p:nvSpPr>
          <p:spPr bwMode="auto">
            <a:xfrm>
              <a:off x="4607" y="3324"/>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46" name="Freeform 1355"/>
            <p:cNvSpPr>
              <a:spLocks/>
            </p:cNvSpPr>
            <p:nvPr/>
          </p:nvSpPr>
          <p:spPr bwMode="auto">
            <a:xfrm>
              <a:off x="4607" y="333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7" name="Freeform 1356"/>
            <p:cNvSpPr>
              <a:spLocks/>
            </p:cNvSpPr>
            <p:nvPr/>
          </p:nvSpPr>
          <p:spPr bwMode="auto">
            <a:xfrm>
              <a:off x="4607" y="333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48" name="Freeform 1357"/>
            <p:cNvSpPr>
              <a:spLocks/>
            </p:cNvSpPr>
            <p:nvPr/>
          </p:nvSpPr>
          <p:spPr bwMode="auto">
            <a:xfrm>
              <a:off x="4623" y="3258"/>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49" name="Freeform 1358"/>
            <p:cNvSpPr>
              <a:spLocks/>
            </p:cNvSpPr>
            <p:nvPr/>
          </p:nvSpPr>
          <p:spPr bwMode="auto">
            <a:xfrm>
              <a:off x="4625" y="3258"/>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0" name="Freeform 1359"/>
            <p:cNvSpPr>
              <a:spLocks/>
            </p:cNvSpPr>
            <p:nvPr/>
          </p:nvSpPr>
          <p:spPr bwMode="auto">
            <a:xfrm>
              <a:off x="4623" y="3258"/>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51" name="Freeform 1360"/>
            <p:cNvSpPr>
              <a:spLocks/>
            </p:cNvSpPr>
            <p:nvPr/>
          </p:nvSpPr>
          <p:spPr bwMode="auto">
            <a:xfrm>
              <a:off x="4607" y="2332"/>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2" name="Freeform 1361"/>
            <p:cNvSpPr>
              <a:spLocks/>
            </p:cNvSpPr>
            <p:nvPr/>
          </p:nvSpPr>
          <p:spPr bwMode="auto">
            <a:xfrm>
              <a:off x="4607" y="2332"/>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53" name="Freeform 1362"/>
            <p:cNvSpPr>
              <a:spLocks/>
            </p:cNvSpPr>
            <p:nvPr/>
          </p:nvSpPr>
          <p:spPr bwMode="auto">
            <a:xfrm>
              <a:off x="4607" y="2346"/>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4" name="Freeform 1363"/>
            <p:cNvSpPr>
              <a:spLocks/>
            </p:cNvSpPr>
            <p:nvPr/>
          </p:nvSpPr>
          <p:spPr bwMode="auto">
            <a:xfrm>
              <a:off x="4607" y="2346"/>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55" name="Freeform 1364"/>
            <p:cNvSpPr>
              <a:spLocks/>
            </p:cNvSpPr>
            <p:nvPr/>
          </p:nvSpPr>
          <p:spPr bwMode="auto">
            <a:xfrm>
              <a:off x="4623" y="2266"/>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6" name="Freeform 1365"/>
            <p:cNvSpPr>
              <a:spLocks/>
            </p:cNvSpPr>
            <p:nvPr/>
          </p:nvSpPr>
          <p:spPr bwMode="auto">
            <a:xfrm>
              <a:off x="4625" y="2266"/>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7" name="Freeform 1366"/>
            <p:cNvSpPr>
              <a:spLocks/>
            </p:cNvSpPr>
            <p:nvPr/>
          </p:nvSpPr>
          <p:spPr bwMode="auto">
            <a:xfrm>
              <a:off x="4623" y="2266"/>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58" name="Freeform 1367"/>
            <p:cNvSpPr>
              <a:spLocks/>
            </p:cNvSpPr>
            <p:nvPr/>
          </p:nvSpPr>
          <p:spPr bwMode="auto">
            <a:xfrm>
              <a:off x="4623" y="2316"/>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59" name="Freeform 1368"/>
            <p:cNvSpPr>
              <a:spLocks/>
            </p:cNvSpPr>
            <p:nvPr/>
          </p:nvSpPr>
          <p:spPr bwMode="auto">
            <a:xfrm>
              <a:off x="4625" y="2316"/>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60" name="Freeform 1369"/>
            <p:cNvSpPr>
              <a:spLocks/>
            </p:cNvSpPr>
            <p:nvPr/>
          </p:nvSpPr>
          <p:spPr bwMode="auto">
            <a:xfrm>
              <a:off x="4623" y="2316"/>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61" name="Freeform 1370"/>
            <p:cNvSpPr>
              <a:spLocks/>
            </p:cNvSpPr>
            <p:nvPr/>
          </p:nvSpPr>
          <p:spPr bwMode="auto">
            <a:xfrm>
              <a:off x="4607" y="23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62" name="Freeform 1371"/>
            <p:cNvSpPr>
              <a:spLocks/>
            </p:cNvSpPr>
            <p:nvPr/>
          </p:nvSpPr>
          <p:spPr bwMode="auto">
            <a:xfrm>
              <a:off x="4607" y="23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63" name="Freeform 1372"/>
            <p:cNvSpPr>
              <a:spLocks/>
            </p:cNvSpPr>
            <p:nvPr/>
          </p:nvSpPr>
          <p:spPr bwMode="auto">
            <a:xfrm>
              <a:off x="4607" y="2381"/>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64" name="Freeform 1373"/>
            <p:cNvSpPr>
              <a:spLocks/>
            </p:cNvSpPr>
            <p:nvPr/>
          </p:nvSpPr>
          <p:spPr bwMode="auto">
            <a:xfrm>
              <a:off x="4607" y="2381"/>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65" name="Freeform 1374"/>
            <p:cNvSpPr>
              <a:spLocks/>
            </p:cNvSpPr>
            <p:nvPr/>
          </p:nvSpPr>
          <p:spPr bwMode="auto">
            <a:xfrm>
              <a:off x="4607" y="2431"/>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66" name="Freeform 1375"/>
            <p:cNvSpPr>
              <a:spLocks/>
            </p:cNvSpPr>
            <p:nvPr/>
          </p:nvSpPr>
          <p:spPr bwMode="auto">
            <a:xfrm>
              <a:off x="4607" y="2431"/>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67" name="Freeform 1376"/>
            <p:cNvSpPr>
              <a:spLocks/>
            </p:cNvSpPr>
            <p:nvPr/>
          </p:nvSpPr>
          <p:spPr bwMode="auto">
            <a:xfrm>
              <a:off x="4607" y="2445"/>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68" name="Freeform 1377"/>
            <p:cNvSpPr>
              <a:spLocks/>
            </p:cNvSpPr>
            <p:nvPr/>
          </p:nvSpPr>
          <p:spPr bwMode="auto">
            <a:xfrm>
              <a:off x="4607" y="2445"/>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69" name="Freeform 1378"/>
            <p:cNvSpPr>
              <a:spLocks/>
            </p:cNvSpPr>
            <p:nvPr/>
          </p:nvSpPr>
          <p:spPr bwMode="auto">
            <a:xfrm>
              <a:off x="4623" y="2365"/>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0" name="Freeform 1379"/>
            <p:cNvSpPr>
              <a:spLocks/>
            </p:cNvSpPr>
            <p:nvPr/>
          </p:nvSpPr>
          <p:spPr bwMode="auto">
            <a:xfrm>
              <a:off x="4625" y="2365"/>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1" name="Freeform 1380"/>
            <p:cNvSpPr>
              <a:spLocks/>
            </p:cNvSpPr>
            <p:nvPr/>
          </p:nvSpPr>
          <p:spPr bwMode="auto">
            <a:xfrm>
              <a:off x="4623" y="2365"/>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72" name="Freeform 1381"/>
            <p:cNvSpPr>
              <a:spLocks/>
            </p:cNvSpPr>
            <p:nvPr/>
          </p:nvSpPr>
          <p:spPr bwMode="auto">
            <a:xfrm>
              <a:off x="4607" y="2481"/>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3" name="Freeform 1382"/>
            <p:cNvSpPr>
              <a:spLocks/>
            </p:cNvSpPr>
            <p:nvPr/>
          </p:nvSpPr>
          <p:spPr bwMode="auto">
            <a:xfrm>
              <a:off x="4607" y="2481"/>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74" name="Freeform 1383"/>
            <p:cNvSpPr>
              <a:spLocks/>
            </p:cNvSpPr>
            <p:nvPr/>
          </p:nvSpPr>
          <p:spPr bwMode="auto">
            <a:xfrm>
              <a:off x="4607" y="24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5" name="Freeform 1384"/>
            <p:cNvSpPr>
              <a:spLocks/>
            </p:cNvSpPr>
            <p:nvPr/>
          </p:nvSpPr>
          <p:spPr bwMode="auto">
            <a:xfrm>
              <a:off x="4607" y="24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76" name="Freeform 1385"/>
            <p:cNvSpPr>
              <a:spLocks/>
            </p:cNvSpPr>
            <p:nvPr/>
          </p:nvSpPr>
          <p:spPr bwMode="auto">
            <a:xfrm>
              <a:off x="4623" y="2415"/>
              <a:ext cx="67" cy="81"/>
            </a:xfrm>
            <a:custGeom>
              <a:avLst/>
              <a:gdLst>
                <a:gd name="T0" fmla="*/ 0 w 67"/>
                <a:gd name="T1" fmla="*/ 79 h 81"/>
                <a:gd name="T2" fmla="*/ 2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2" y="81"/>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7" name="Freeform 1386"/>
            <p:cNvSpPr>
              <a:spLocks/>
            </p:cNvSpPr>
            <p:nvPr/>
          </p:nvSpPr>
          <p:spPr bwMode="auto">
            <a:xfrm>
              <a:off x="4625" y="2415"/>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78" name="Freeform 1387"/>
            <p:cNvSpPr>
              <a:spLocks/>
            </p:cNvSpPr>
            <p:nvPr/>
          </p:nvSpPr>
          <p:spPr bwMode="auto">
            <a:xfrm>
              <a:off x="4623" y="2415"/>
              <a:ext cx="68" cy="81"/>
            </a:xfrm>
            <a:custGeom>
              <a:avLst/>
              <a:gdLst>
                <a:gd name="T0" fmla="*/ 0 w 68"/>
                <a:gd name="T1" fmla="*/ 79 h 81"/>
                <a:gd name="T2" fmla="*/ 2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2"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79" name="Freeform 1388"/>
            <p:cNvSpPr>
              <a:spLocks/>
            </p:cNvSpPr>
            <p:nvPr/>
          </p:nvSpPr>
          <p:spPr bwMode="auto">
            <a:xfrm>
              <a:off x="4607" y="2530"/>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0" name="Freeform 1389"/>
            <p:cNvSpPr>
              <a:spLocks/>
            </p:cNvSpPr>
            <p:nvPr/>
          </p:nvSpPr>
          <p:spPr bwMode="auto">
            <a:xfrm>
              <a:off x="4607" y="2530"/>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81" name="Freeform 1390"/>
            <p:cNvSpPr>
              <a:spLocks/>
            </p:cNvSpPr>
            <p:nvPr/>
          </p:nvSpPr>
          <p:spPr bwMode="auto">
            <a:xfrm>
              <a:off x="4607" y="254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2" name="Freeform 1391"/>
            <p:cNvSpPr>
              <a:spLocks/>
            </p:cNvSpPr>
            <p:nvPr/>
          </p:nvSpPr>
          <p:spPr bwMode="auto">
            <a:xfrm>
              <a:off x="4607" y="254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83" name="Freeform 1392"/>
            <p:cNvSpPr>
              <a:spLocks/>
            </p:cNvSpPr>
            <p:nvPr/>
          </p:nvSpPr>
          <p:spPr bwMode="auto">
            <a:xfrm>
              <a:off x="4623" y="2465"/>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4" name="Freeform 1393"/>
            <p:cNvSpPr>
              <a:spLocks/>
            </p:cNvSpPr>
            <p:nvPr/>
          </p:nvSpPr>
          <p:spPr bwMode="auto">
            <a:xfrm>
              <a:off x="4625" y="2465"/>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585" name="Freeform 1394"/>
            <p:cNvSpPr>
              <a:spLocks/>
            </p:cNvSpPr>
            <p:nvPr/>
          </p:nvSpPr>
          <p:spPr bwMode="auto">
            <a:xfrm>
              <a:off x="4623" y="2465"/>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586" name="Rectangle 2123"/>
            <p:cNvSpPr>
              <a:spLocks noChangeArrowheads="1"/>
            </p:cNvSpPr>
            <p:nvPr/>
          </p:nvSpPr>
          <p:spPr bwMode="auto">
            <a:xfrm>
              <a:off x="4526" y="2606"/>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49183" name="Rectangle 2124"/>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26" name="Group 2211"/>
          <p:cNvGrpSpPr>
            <a:grpSpLocks/>
          </p:cNvGrpSpPr>
          <p:nvPr/>
        </p:nvGrpSpPr>
        <p:grpSpPr bwMode="auto">
          <a:xfrm>
            <a:off x="1819278" y="3443288"/>
            <a:ext cx="322263" cy="1735137"/>
            <a:chOff x="1146" y="2169"/>
            <a:chExt cx="203" cy="1093"/>
          </a:xfrm>
        </p:grpSpPr>
        <p:sp>
          <p:nvSpPr>
            <p:cNvPr id="49270" name="Freeform 1395"/>
            <p:cNvSpPr>
              <a:spLocks/>
            </p:cNvSpPr>
            <p:nvPr/>
          </p:nvSpPr>
          <p:spPr bwMode="auto">
            <a:xfrm>
              <a:off x="1148" y="2537"/>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1" name="Freeform 1396"/>
            <p:cNvSpPr>
              <a:spLocks/>
            </p:cNvSpPr>
            <p:nvPr/>
          </p:nvSpPr>
          <p:spPr bwMode="auto">
            <a:xfrm>
              <a:off x="1147" y="2537"/>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2" name="Freeform 1397"/>
            <p:cNvSpPr>
              <a:spLocks/>
            </p:cNvSpPr>
            <p:nvPr/>
          </p:nvSpPr>
          <p:spPr bwMode="auto">
            <a:xfrm>
              <a:off x="1147" y="2537"/>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73" name="Freeform 1398"/>
            <p:cNvSpPr>
              <a:spLocks/>
            </p:cNvSpPr>
            <p:nvPr/>
          </p:nvSpPr>
          <p:spPr bwMode="auto">
            <a:xfrm>
              <a:off x="1148" y="258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4" name="Freeform 1399"/>
            <p:cNvSpPr>
              <a:spLocks/>
            </p:cNvSpPr>
            <p:nvPr/>
          </p:nvSpPr>
          <p:spPr bwMode="auto">
            <a:xfrm>
              <a:off x="1147" y="2586"/>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5" name="Freeform 1400"/>
            <p:cNvSpPr>
              <a:spLocks/>
            </p:cNvSpPr>
            <p:nvPr/>
          </p:nvSpPr>
          <p:spPr bwMode="auto">
            <a:xfrm>
              <a:off x="1147" y="2586"/>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76" name="Freeform 1401"/>
            <p:cNvSpPr>
              <a:spLocks/>
            </p:cNvSpPr>
            <p:nvPr/>
          </p:nvSpPr>
          <p:spPr bwMode="auto">
            <a:xfrm>
              <a:off x="1215"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7" name="Freeform 1402"/>
            <p:cNvSpPr>
              <a:spLocks/>
            </p:cNvSpPr>
            <p:nvPr/>
          </p:nvSpPr>
          <p:spPr bwMode="auto">
            <a:xfrm>
              <a:off x="1215"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78" name="Freeform 1403"/>
            <p:cNvSpPr>
              <a:spLocks/>
            </p:cNvSpPr>
            <p:nvPr/>
          </p:nvSpPr>
          <p:spPr bwMode="auto">
            <a:xfrm>
              <a:off x="1146" y="2269"/>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79" name="Freeform 1404"/>
            <p:cNvSpPr>
              <a:spLocks/>
            </p:cNvSpPr>
            <p:nvPr/>
          </p:nvSpPr>
          <p:spPr bwMode="auto">
            <a:xfrm>
              <a:off x="1146" y="2269"/>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0" name="Rectangle 1405"/>
            <p:cNvSpPr>
              <a:spLocks noChangeArrowheads="1"/>
            </p:cNvSpPr>
            <p:nvPr/>
          </p:nvSpPr>
          <p:spPr bwMode="auto">
            <a:xfrm>
              <a:off x="1146"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281" name="Freeform 1406"/>
            <p:cNvSpPr>
              <a:spLocks/>
            </p:cNvSpPr>
            <p:nvPr/>
          </p:nvSpPr>
          <p:spPr bwMode="auto">
            <a:xfrm>
              <a:off x="1146" y="2269"/>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2" name="Freeform 1407"/>
            <p:cNvSpPr>
              <a:spLocks/>
            </p:cNvSpPr>
            <p:nvPr/>
          </p:nvSpPr>
          <p:spPr bwMode="auto">
            <a:xfrm>
              <a:off x="1146" y="2269"/>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3" name="Rectangle 1408"/>
            <p:cNvSpPr>
              <a:spLocks noChangeArrowheads="1"/>
            </p:cNvSpPr>
            <p:nvPr/>
          </p:nvSpPr>
          <p:spPr bwMode="auto">
            <a:xfrm>
              <a:off x="1146"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284" name="Freeform 1409"/>
            <p:cNvSpPr>
              <a:spLocks/>
            </p:cNvSpPr>
            <p:nvPr/>
          </p:nvSpPr>
          <p:spPr bwMode="auto">
            <a:xfrm>
              <a:off x="1147"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5" name="Freeform 1410"/>
            <p:cNvSpPr>
              <a:spLocks/>
            </p:cNvSpPr>
            <p:nvPr/>
          </p:nvSpPr>
          <p:spPr bwMode="auto">
            <a:xfrm>
              <a:off x="1147"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6" name="Rectangle 1411"/>
            <p:cNvSpPr>
              <a:spLocks noChangeArrowheads="1"/>
            </p:cNvSpPr>
            <p:nvPr/>
          </p:nvSpPr>
          <p:spPr bwMode="auto">
            <a:xfrm>
              <a:off x="1147" y="2269"/>
              <a:ext cx="2"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287" name="Freeform 1412"/>
            <p:cNvSpPr>
              <a:spLocks/>
            </p:cNvSpPr>
            <p:nvPr/>
          </p:nvSpPr>
          <p:spPr bwMode="auto">
            <a:xfrm>
              <a:off x="1148" y="263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8" name="Freeform 1413"/>
            <p:cNvSpPr>
              <a:spLocks/>
            </p:cNvSpPr>
            <p:nvPr/>
          </p:nvSpPr>
          <p:spPr bwMode="auto">
            <a:xfrm>
              <a:off x="1147" y="2636"/>
              <a:ext cx="67" cy="81"/>
            </a:xfrm>
            <a:custGeom>
              <a:avLst/>
              <a:gdLst>
                <a:gd name="T0" fmla="*/ 67 w 67"/>
                <a:gd name="T1" fmla="*/ 0 h 81"/>
                <a:gd name="T2" fmla="*/ 1 w 67"/>
                <a:gd name="T3" fmla="*/ 81 h 81"/>
                <a:gd name="T4" fmla="*/ 0 w 67"/>
                <a:gd name="T5" fmla="*/ 79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89" name="Freeform 1414"/>
            <p:cNvSpPr>
              <a:spLocks/>
            </p:cNvSpPr>
            <p:nvPr/>
          </p:nvSpPr>
          <p:spPr bwMode="auto">
            <a:xfrm>
              <a:off x="1147" y="2636"/>
              <a:ext cx="68" cy="81"/>
            </a:xfrm>
            <a:custGeom>
              <a:avLst/>
              <a:gdLst>
                <a:gd name="T0" fmla="*/ 68 w 68"/>
                <a:gd name="T1" fmla="*/ 1 h 81"/>
                <a:gd name="T2" fmla="*/ 67 w 68"/>
                <a:gd name="T3" fmla="*/ 0 h 81"/>
                <a:gd name="T4" fmla="*/ 0 w 68"/>
                <a:gd name="T5" fmla="*/ 79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79"/>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90" name="Freeform 1415"/>
            <p:cNvSpPr>
              <a:spLocks/>
            </p:cNvSpPr>
            <p:nvPr/>
          </p:nvSpPr>
          <p:spPr bwMode="auto">
            <a:xfrm>
              <a:off x="1200"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91" name="Freeform 1416"/>
            <p:cNvSpPr>
              <a:spLocks/>
            </p:cNvSpPr>
            <p:nvPr/>
          </p:nvSpPr>
          <p:spPr bwMode="auto">
            <a:xfrm>
              <a:off x="1200"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92" name="Freeform 1417"/>
            <p:cNvSpPr>
              <a:spLocks/>
            </p:cNvSpPr>
            <p:nvPr/>
          </p:nvSpPr>
          <p:spPr bwMode="auto">
            <a:xfrm>
              <a:off x="1215"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93" name="Freeform 1418"/>
            <p:cNvSpPr>
              <a:spLocks/>
            </p:cNvSpPr>
            <p:nvPr/>
          </p:nvSpPr>
          <p:spPr bwMode="auto">
            <a:xfrm>
              <a:off x="1215"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94" name="Freeform 1419"/>
            <p:cNvSpPr>
              <a:spLocks/>
            </p:cNvSpPr>
            <p:nvPr/>
          </p:nvSpPr>
          <p:spPr bwMode="auto">
            <a:xfrm>
              <a:off x="1148" y="268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95" name="Freeform 1420"/>
            <p:cNvSpPr>
              <a:spLocks/>
            </p:cNvSpPr>
            <p:nvPr/>
          </p:nvSpPr>
          <p:spPr bwMode="auto">
            <a:xfrm>
              <a:off x="1147" y="268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96" name="Freeform 1421"/>
            <p:cNvSpPr>
              <a:spLocks/>
            </p:cNvSpPr>
            <p:nvPr/>
          </p:nvSpPr>
          <p:spPr bwMode="auto">
            <a:xfrm>
              <a:off x="1147" y="268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97" name="Freeform 1422"/>
            <p:cNvSpPr>
              <a:spLocks/>
            </p:cNvSpPr>
            <p:nvPr/>
          </p:nvSpPr>
          <p:spPr bwMode="auto">
            <a:xfrm>
              <a:off x="1200"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98" name="Freeform 1423"/>
            <p:cNvSpPr>
              <a:spLocks/>
            </p:cNvSpPr>
            <p:nvPr/>
          </p:nvSpPr>
          <p:spPr bwMode="auto">
            <a:xfrm>
              <a:off x="1200"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99" name="Freeform 1424"/>
            <p:cNvSpPr>
              <a:spLocks/>
            </p:cNvSpPr>
            <p:nvPr/>
          </p:nvSpPr>
          <p:spPr bwMode="auto">
            <a:xfrm>
              <a:off x="1215"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0" name="Freeform 1425"/>
            <p:cNvSpPr>
              <a:spLocks/>
            </p:cNvSpPr>
            <p:nvPr/>
          </p:nvSpPr>
          <p:spPr bwMode="auto">
            <a:xfrm>
              <a:off x="1215"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01" name="Freeform 1426"/>
            <p:cNvSpPr>
              <a:spLocks/>
            </p:cNvSpPr>
            <p:nvPr/>
          </p:nvSpPr>
          <p:spPr bwMode="auto">
            <a:xfrm>
              <a:off x="1148" y="273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2" name="Freeform 1427"/>
            <p:cNvSpPr>
              <a:spLocks/>
            </p:cNvSpPr>
            <p:nvPr/>
          </p:nvSpPr>
          <p:spPr bwMode="auto">
            <a:xfrm>
              <a:off x="1147" y="273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3" name="Freeform 1428"/>
            <p:cNvSpPr>
              <a:spLocks/>
            </p:cNvSpPr>
            <p:nvPr/>
          </p:nvSpPr>
          <p:spPr bwMode="auto">
            <a:xfrm>
              <a:off x="1147" y="273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04" name="Freeform 1429"/>
            <p:cNvSpPr>
              <a:spLocks/>
            </p:cNvSpPr>
            <p:nvPr/>
          </p:nvSpPr>
          <p:spPr bwMode="auto">
            <a:xfrm>
              <a:off x="1200"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5" name="Freeform 1430"/>
            <p:cNvSpPr>
              <a:spLocks/>
            </p:cNvSpPr>
            <p:nvPr/>
          </p:nvSpPr>
          <p:spPr bwMode="auto">
            <a:xfrm>
              <a:off x="1200"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06" name="Freeform 1431"/>
            <p:cNvSpPr>
              <a:spLocks/>
            </p:cNvSpPr>
            <p:nvPr/>
          </p:nvSpPr>
          <p:spPr bwMode="auto">
            <a:xfrm>
              <a:off x="1215"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7" name="Freeform 1432"/>
            <p:cNvSpPr>
              <a:spLocks/>
            </p:cNvSpPr>
            <p:nvPr/>
          </p:nvSpPr>
          <p:spPr bwMode="auto">
            <a:xfrm>
              <a:off x="1215"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08" name="Freeform 1433"/>
            <p:cNvSpPr>
              <a:spLocks/>
            </p:cNvSpPr>
            <p:nvPr/>
          </p:nvSpPr>
          <p:spPr bwMode="auto">
            <a:xfrm>
              <a:off x="1148" y="2785"/>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09" name="Freeform 1434"/>
            <p:cNvSpPr>
              <a:spLocks/>
            </p:cNvSpPr>
            <p:nvPr/>
          </p:nvSpPr>
          <p:spPr bwMode="auto">
            <a:xfrm>
              <a:off x="1147" y="2785"/>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0" name="Freeform 1435"/>
            <p:cNvSpPr>
              <a:spLocks/>
            </p:cNvSpPr>
            <p:nvPr/>
          </p:nvSpPr>
          <p:spPr bwMode="auto">
            <a:xfrm>
              <a:off x="1147" y="2785"/>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11" name="Freeform 1436"/>
            <p:cNvSpPr>
              <a:spLocks/>
            </p:cNvSpPr>
            <p:nvPr/>
          </p:nvSpPr>
          <p:spPr bwMode="auto">
            <a:xfrm>
              <a:off x="1200"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2" name="Freeform 1437"/>
            <p:cNvSpPr>
              <a:spLocks/>
            </p:cNvSpPr>
            <p:nvPr/>
          </p:nvSpPr>
          <p:spPr bwMode="auto">
            <a:xfrm>
              <a:off x="1200"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13" name="Freeform 1438"/>
            <p:cNvSpPr>
              <a:spLocks/>
            </p:cNvSpPr>
            <p:nvPr/>
          </p:nvSpPr>
          <p:spPr bwMode="auto">
            <a:xfrm>
              <a:off x="1215"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4" name="Freeform 1439"/>
            <p:cNvSpPr>
              <a:spLocks/>
            </p:cNvSpPr>
            <p:nvPr/>
          </p:nvSpPr>
          <p:spPr bwMode="auto">
            <a:xfrm>
              <a:off x="1215"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15" name="Freeform 1440"/>
            <p:cNvSpPr>
              <a:spLocks/>
            </p:cNvSpPr>
            <p:nvPr/>
          </p:nvSpPr>
          <p:spPr bwMode="auto">
            <a:xfrm>
              <a:off x="1148" y="283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6" name="Freeform 1441"/>
            <p:cNvSpPr>
              <a:spLocks/>
            </p:cNvSpPr>
            <p:nvPr/>
          </p:nvSpPr>
          <p:spPr bwMode="auto">
            <a:xfrm>
              <a:off x="1147" y="283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7" name="Freeform 1442"/>
            <p:cNvSpPr>
              <a:spLocks/>
            </p:cNvSpPr>
            <p:nvPr/>
          </p:nvSpPr>
          <p:spPr bwMode="auto">
            <a:xfrm>
              <a:off x="1147" y="283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18" name="Freeform 1443"/>
            <p:cNvSpPr>
              <a:spLocks/>
            </p:cNvSpPr>
            <p:nvPr/>
          </p:nvSpPr>
          <p:spPr bwMode="auto">
            <a:xfrm>
              <a:off x="1200"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19" name="Freeform 1444"/>
            <p:cNvSpPr>
              <a:spLocks/>
            </p:cNvSpPr>
            <p:nvPr/>
          </p:nvSpPr>
          <p:spPr bwMode="auto">
            <a:xfrm>
              <a:off x="1200"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20" name="Freeform 1445"/>
            <p:cNvSpPr>
              <a:spLocks/>
            </p:cNvSpPr>
            <p:nvPr/>
          </p:nvSpPr>
          <p:spPr bwMode="auto">
            <a:xfrm>
              <a:off x="1215"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21" name="Freeform 1446"/>
            <p:cNvSpPr>
              <a:spLocks/>
            </p:cNvSpPr>
            <p:nvPr/>
          </p:nvSpPr>
          <p:spPr bwMode="auto">
            <a:xfrm>
              <a:off x="1215"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22" name="Freeform 1447"/>
            <p:cNvSpPr>
              <a:spLocks/>
            </p:cNvSpPr>
            <p:nvPr/>
          </p:nvSpPr>
          <p:spPr bwMode="auto">
            <a:xfrm>
              <a:off x="1148" y="288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23" name="Freeform 1448"/>
            <p:cNvSpPr>
              <a:spLocks/>
            </p:cNvSpPr>
            <p:nvPr/>
          </p:nvSpPr>
          <p:spPr bwMode="auto">
            <a:xfrm>
              <a:off x="1147" y="288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24" name="Freeform 1449"/>
            <p:cNvSpPr>
              <a:spLocks/>
            </p:cNvSpPr>
            <p:nvPr/>
          </p:nvSpPr>
          <p:spPr bwMode="auto">
            <a:xfrm>
              <a:off x="1147" y="288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25" name="Freeform 1450"/>
            <p:cNvSpPr>
              <a:spLocks/>
            </p:cNvSpPr>
            <p:nvPr/>
          </p:nvSpPr>
          <p:spPr bwMode="auto">
            <a:xfrm>
              <a:off x="1200"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26" name="Freeform 1451"/>
            <p:cNvSpPr>
              <a:spLocks/>
            </p:cNvSpPr>
            <p:nvPr/>
          </p:nvSpPr>
          <p:spPr bwMode="auto">
            <a:xfrm>
              <a:off x="1200"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27" name="Freeform 1452"/>
            <p:cNvSpPr>
              <a:spLocks/>
            </p:cNvSpPr>
            <p:nvPr/>
          </p:nvSpPr>
          <p:spPr bwMode="auto">
            <a:xfrm>
              <a:off x="1215"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28" name="Freeform 1453"/>
            <p:cNvSpPr>
              <a:spLocks/>
            </p:cNvSpPr>
            <p:nvPr/>
          </p:nvSpPr>
          <p:spPr bwMode="auto">
            <a:xfrm>
              <a:off x="1215"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29" name="Freeform 1454"/>
            <p:cNvSpPr>
              <a:spLocks/>
            </p:cNvSpPr>
            <p:nvPr/>
          </p:nvSpPr>
          <p:spPr bwMode="auto">
            <a:xfrm>
              <a:off x="1148" y="2934"/>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0" name="Freeform 1455"/>
            <p:cNvSpPr>
              <a:spLocks/>
            </p:cNvSpPr>
            <p:nvPr/>
          </p:nvSpPr>
          <p:spPr bwMode="auto">
            <a:xfrm>
              <a:off x="1147" y="2934"/>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1" name="Freeform 1456"/>
            <p:cNvSpPr>
              <a:spLocks/>
            </p:cNvSpPr>
            <p:nvPr/>
          </p:nvSpPr>
          <p:spPr bwMode="auto">
            <a:xfrm>
              <a:off x="1147" y="2934"/>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32" name="Freeform 1457"/>
            <p:cNvSpPr>
              <a:spLocks/>
            </p:cNvSpPr>
            <p:nvPr/>
          </p:nvSpPr>
          <p:spPr bwMode="auto">
            <a:xfrm>
              <a:off x="1200"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3" name="Freeform 1458"/>
            <p:cNvSpPr>
              <a:spLocks/>
            </p:cNvSpPr>
            <p:nvPr/>
          </p:nvSpPr>
          <p:spPr bwMode="auto">
            <a:xfrm>
              <a:off x="1200"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34" name="Freeform 1459"/>
            <p:cNvSpPr>
              <a:spLocks/>
            </p:cNvSpPr>
            <p:nvPr/>
          </p:nvSpPr>
          <p:spPr bwMode="auto">
            <a:xfrm>
              <a:off x="1215"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5" name="Freeform 1460"/>
            <p:cNvSpPr>
              <a:spLocks/>
            </p:cNvSpPr>
            <p:nvPr/>
          </p:nvSpPr>
          <p:spPr bwMode="auto">
            <a:xfrm>
              <a:off x="1215"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36" name="Freeform 1461"/>
            <p:cNvSpPr>
              <a:spLocks/>
            </p:cNvSpPr>
            <p:nvPr/>
          </p:nvSpPr>
          <p:spPr bwMode="auto">
            <a:xfrm>
              <a:off x="1148" y="2983"/>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7" name="Freeform 1462"/>
            <p:cNvSpPr>
              <a:spLocks/>
            </p:cNvSpPr>
            <p:nvPr/>
          </p:nvSpPr>
          <p:spPr bwMode="auto">
            <a:xfrm>
              <a:off x="1147" y="2983"/>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38" name="Freeform 1463"/>
            <p:cNvSpPr>
              <a:spLocks/>
            </p:cNvSpPr>
            <p:nvPr/>
          </p:nvSpPr>
          <p:spPr bwMode="auto">
            <a:xfrm>
              <a:off x="1147" y="2983"/>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39" name="Freeform 1464"/>
            <p:cNvSpPr>
              <a:spLocks/>
            </p:cNvSpPr>
            <p:nvPr/>
          </p:nvSpPr>
          <p:spPr bwMode="auto">
            <a:xfrm>
              <a:off x="1200"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0" name="Freeform 1465"/>
            <p:cNvSpPr>
              <a:spLocks/>
            </p:cNvSpPr>
            <p:nvPr/>
          </p:nvSpPr>
          <p:spPr bwMode="auto">
            <a:xfrm>
              <a:off x="1200"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41" name="Freeform 1466"/>
            <p:cNvSpPr>
              <a:spLocks/>
            </p:cNvSpPr>
            <p:nvPr/>
          </p:nvSpPr>
          <p:spPr bwMode="auto">
            <a:xfrm>
              <a:off x="1215"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2" name="Freeform 1467"/>
            <p:cNvSpPr>
              <a:spLocks/>
            </p:cNvSpPr>
            <p:nvPr/>
          </p:nvSpPr>
          <p:spPr bwMode="auto">
            <a:xfrm>
              <a:off x="1215"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43" name="Freeform 1468"/>
            <p:cNvSpPr>
              <a:spLocks/>
            </p:cNvSpPr>
            <p:nvPr/>
          </p:nvSpPr>
          <p:spPr bwMode="auto">
            <a:xfrm>
              <a:off x="1148" y="3033"/>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4" name="Freeform 1469"/>
            <p:cNvSpPr>
              <a:spLocks/>
            </p:cNvSpPr>
            <p:nvPr/>
          </p:nvSpPr>
          <p:spPr bwMode="auto">
            <a:xfrm>
              <a:off x="1147" y="3033"/>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5" name="Freeform 1470"/>
            <p:cNvSpPr>
              <a:spLocks/>
            </p:cNvSpPr>
            <p:nvPr/>
          </p:nvSpPr>
          <p:spPr bwMode="auto">
            <a:xfrm>
              <a:off x="1147" y="3033"/>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46" name="Freeform 1471"/>
            <p:cNvSpPr>
              <a:spLocks/>
            </p:cNvSpPr>
            <p:nvPr/>
          </p:nvSpPr>
          <p:spPr bwMode="auto">
            <a:xfrm>
              <a:off x="1200"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7" name="Freeform 1472"/>
            <p:cNvSpPr>
              <a:spLocks/>
            </p:cNvSpPr>
            <p:nvPr/>
          </p:nvSpPr>
          <p:spPr bwMode="auto">
            <a:xfrm>
              <a:off x="1200"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48" name="Freeform 1473"/>
            <p:cNvSpPr>
              <a:spLocks/>
            </p:cNvSpPr>
            <p:nvPr/>
          </p:nvSpPr>
          <p:spPr bwMode="auto">
            <a:xfrm>
              <a:off x="1215"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49" name="Freeform 1474"/>
            <p:cNvSpPr>
              <a:spLocks/>
            </p:cNvSpPr>
            <p:nvPr/>
          </p:nvSpPr>
          <p:spPr bwMode="auto">
            <a:xfrm>
              <a:off x="1215"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50" name="Freeform 1475"/>
            <p:cNvSpPr>
              <a:spLocks/>
            </p:cNvSpPr>
            <p:nvPr/>
          </p:nvSpPr>
          <p:spPr bwMode="auto">
            <a:xfrm>
              <a:off x="1148" y="308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51" name="Freeform 1476"/>
            <p:cNvSpPr>
              <a:spLocks/>
            </p:cNvSpPr>
            <p:nvPr/>
          </p:nvSpPr>
          <p:spPr bwMode="auto">
            <a:xfrm>
              <a:off x="1147" y="308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52" name="Freeform 1477"/>
            <p:cNvSpPr>
              <a:spLocks/>
            </p:cNvSpPr>
            <p:nvPr/>
          </p:nvSpPr>
          <p:spPr bwMode="auto">
            <a:xfrm>
              <a:off x="1147" y="308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53" name="Freeform 1478"/>
            <p:cNvSpPr>
              <a:spLocks/>
            </p:cNvSpPr>
            <p:nvPr/>
          </p:nvSpPr>
          <p:spPr bwMode="auto">
            <a:xfrm>
              <a:off x="1200"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54" name="Freeform 1479"/>
            <p:cNvSpPr>
              <a:spLocks/>
            </p:cNvSpPr>
            <p:nvPr/>
          </p:nvSpPr>
          <p:spPr bwMode="auto">
            <a:xfrm>
              <a:off x="1200"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55" name="Freeform 1480"/>
            <p:cNvSpPr>
              <a:spLocks/>
            </p:cNvSpPr>
            <p:nvPr/>
          </p:nvSpPr>
          <p:spPr bwMode="auto">
            <a:xfrm>
              <a:off x="1215"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56" name="Freeform 1481"/>
            <p:cNvSpPr>
              <a:spLocks/>
            </p:cNvSpPr>
            <p:nvPr/>
          </p:nvSpPr>
          <p:spPr bwMode="auto">
            <a:xfrm>
              <a:off x="1215"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57" name="Freeform 1482"/>
            <p:cNvSpPr>
              <a:spLocks/>
            </p:cNvSpPr>
            <p:nvPr/>
          </p:nvSpPr>
          <p:spPr bwMode="auto">
            <a:xfrm>
              <a:off x="1215"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58" name="Freeform 1483"/>
            <p:cNvSpPr>
              <a:spLocks/>
            </p:cNvSpPr>
            <p:nvPr/>
          </p:nvSpPr>
          <p:spPr bwMode="auto">
            <a:xfrm>
              <a:off x="1215"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59" name="Freeform 1484"/>
            <p:cNvSpPr>
              <a:spLocks/>
            </p:cNvSpPr>
            <p:nvPr/>
          </p:nvSpPr>
          <p:spPr bwMode="auto">
            <a:xfrm>
              <a:off x="1200"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0" name="Freeform 1485"/>
            <p:cNvSpPr>
              <a:spLocks/>
            </p:cNvSpPr>
            <p:nvPr/>
          </p:nvSpPr>
          <p:spPr bwMode="auto">
            <a:xfrm>
              <a:off x="1200"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61" name="Freeform 1486"/>
            <p:cNvSpPr>
              <a:spLocks/>
            </p:cNvSpPr>
            <p:nvPr/>
          </p:nvSpPr>
          <p:spPr bwMode="auto">
            <a:xfrm>
              <a:off x="1148" y="313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2" name="Freeform 1487"/>
            <p:cNvSpPr>
              <a:spLocks/>
            </p:cNvSpPr>
            <p:nvPr/>
          </p:nvSpPr>
          <p:spPr bwMode="auto">
            <a:xfrm>
              <a:off x="1147" y="313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3" name="Freeform 1488"/>
            <p:cNvSpPr>
              <a:spLocks/>
            </p:cNvSpPr>
            <p:nvPr/>
          </p:nvSpPr>
          <p:spPr bwMode="auto">
            <a:xfrm>
              <a:off x="1147" y="313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64" name="Freeform 1489"/>
            <p:cNvSpPr>
              <a:spLocks/>
            </p:cNvSpPr>
            <p:nvPr/>
          </p:nvSpPr>
          <p:spPr bwMode="auto">
            <a:xfrm>
              <a:off x="1148" y="3182"/>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5" name="Freeform 1490"/>
            <p:cNvSpPr>
              <a:spLocks/>
            </p:cNvSpPr>
            <p:nvPr/>
          </p:nvSpPr>
          <p:spPr bwMode="auto">
            <a:xfrm>
              <a:off x="1147" y="3182"/>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6" name="Freeform 1491"/>
            <p:cNvSpPr>
              <a:spLocks/>
            </p:cNvSpPr>
            <p:nvPr/>
          </p:nvSpPr>
          <p:spPr bwMode="auto">
            <a:xfrm>
              <a:off x="1147" y="3182"/>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67" name="Freeform 1492"/>
            <p:cNvSpPr>
              <a:spLocks/>
            </p:cNvSpPr>
            <p:nvPr/>
          </p:nvSpPr>
          <p:spPr bwMode="auto">
            <a:xfrm>
              <a:off x="1200"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68" name="Freeform 1493"/>
            <p:cNvSpPr>
              <a:spLocks/>
            </p:cNvSpPr>
            <p:nvPr/>
          </p:nvSpPr>
          <p:spPr bwMode="auto">
            <a:xfrm>
              <a:off x="1200"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69" name="Freeform 1494"/>
            <p:cNvSpPr>
              <a:spLocks/>
            </p:cNvSpPr>
            <p:nvPr/>
          </p:nvSpPr>
          <p:spPr bwMode="auto">
            <a:xfrm>
              <a:off x="1215"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0" name="Freeform 1495"/>
            <p:cNvSpPr>
              <a:spLocks/>
            </p:cNvSpPr>
            <p:nvPr/>
          </p:nvSpPr>
          <p:spPr bwMode="auto">
            <a:xfrm>
              <a:off x="1215"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71" name="Freeform 1496"/>
            <p:cNvSpPr>
              <a:spLocks/>
            </p:cNvSpPr>
            <p:nvPr/>
          </p:nvSpPr>
          <p:spPr bwMode="auto">
            <a:xfrm>
              <a:off x="1148" y="2288"/>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2" name="Freeform 1497"/>
            <p:cNvSpPr>
              <a:spLocks/>
            </p:cNvSpPr>
            <p:nvPr/>
          </p:nvSpPr>
          <p:spPr bwMode="auto">
            <a:xfrm>
              <a:off x="1147" y="228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3" name="Freeform 1498"/>
            <p:cNvSpPr>
              <a:spLocks/>
            </p:cNvSpPr>
            <p:nvPr/>
          </p:nvSpPr>
          <p:spPr bwMode="auto">
            <a:xfrm>
              <a:off x="1147" y="2288"/>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74" name="Freeform 1499"/>
            <p:cNvSpPr>
              <a:spLocks/>
            </p:cNvSpPr>
            <p:nvPr/>
          </p:nvSpPr>
          <p:spPr bwMode="auto">
            <a:xfrm>
              <a:off x="1200"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5" name="Freeform 1500"/>
            <p:cNvSpPr>
              <a:spLocks/>
            </p:cNvSpPr>
            <p:nvPr/>
          </p:nvSpPr>
          <p:spPr bwMode="auto">
            <a:xfrm>
              <a:off x="1200"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76" name="Freeform 1501"/>
            <p:cNvSpPr>
              <a:spLocks/>
            </p:cNvSpPr>
            <p:nvPr/>
          </p:nvSpPr>
          <p:spPr bwMode="auto">
            <a:xfrm>
              <a:off x="1215"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7" name="Freeform 1502"/>
            <p:cNvSpPr>
              <a:spLocks/>
            </p:cNvSpPr>
            <p:nvPr/>
          </p:nvSpPr>
          <p:spPr bwMode="auto">
            <a:xfrm>
              <a:off x="1215"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78" name="Freeform 1503"/>
            <p:cNvSpPr>
              <a:spLocks/>
            </p:cNvSpPr>
            <p:nvPr/>
          </p:nvSpPr>
          <p:spPr bwMode="auto">
            <a:xfrm>
              <a:off x="1148" y="2338"/>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79" name="Freeform 1504"/>
            <p:cNvSpPr>
              <a:spLocks/>
            </p:cNvSpPr>
            <p:nvPr/>
          </p:nvSpPr>
          <p:spPr bwMode="auto">
            <a:xfrm>
              <a:off x="1147" y="233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0" name="Freeform 1505"/>
            <p:cNvSpPr>
              <a:spLocks/>
            </p:cNvSpPr>
            <p:nvPr/>
          </p:nvSpPr>
          <p:spPr bwMode="auto">
            <a:xfrm>
              <a:off x="1147" y="2338"/>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81" name="Freeform 1506"/>
            <p:cNvSpPr>
              <a:spLocks/>
            </p:cNvSpPr>
            <p:nvPr/>
          </p:nvSpPr>
          <p:spPr bwMode="auto">
            <a:xfrm>
              <a:off x="1200"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2" name="Freeform 1507"/>
            <p:cNvSpPr>
              <a:spLocks/>
            </p:cNvSpPr>
            <p:nvPr/>
          </p:nvSpPr>
          <p:spPr bwMode="auto">
            <a:xfrm>
              <a:off x="1200"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83" name="Freeform 1508"/>
            <p:cNvSpPr>
              <a:spLocks/>
            </p:cNvSpPr>
            <p:nvPr/>
          </p:nvSpPr>
          <p:spPr bwMode="auto">
            <a:xfrm>
              <a:off x="1215"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4" name="Freeform 1509"/>
            <p:cNvSpPr>
              <a:spLocks/>
            </p:cNvSpPr>
            <p:nvPr/>
          </p:nvSpPr>
          <p:spPr bwMode="auto">
            <a:xfrm>
              <a:off x="1215"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85" name="Freeform 1510"/>
            <p:cNvSpPr>
              <a:spLocks/>
            </p:cNvSpPr>
            <p:nvPr/>
          </p:nvSpPr>
          <p:spPr bwMode="auto">
            <a:xfrm>
              <a:off x="1148" y="2388"/>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6" name="Freeform 1511"/>
            <p:cNvSpPr>
              <a:spLocks/>
            </p:cNvSpPr>
            <p:nvPr/>
          </p:nvSpPr>
          <p:spPr bwMode="auto">
            <a:xfrm>
              <a:off x="1147" y="2388"/>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7" name="Freeform 1512"/>
            <p:cNvSpPr>
              <a:spLocks/>
            </p:cNvSpPr>
            <p:nvPr/>
          </p:nvSpPr>
          <p:spPr bwMode="auto">
            <a:xfrm>
              <a:off x="1147" y="2388"/>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88" name="Freeform 1513"/>
            <p:cNvSpPr>
              <a:spLocks/>
            </p:cNvSpPr>
            <p:nvPr/>
          </p:nvSpPr>
          <p:spPr bwMode="auto">
            <a:xfrm>
              <a:off x="1200"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89" name="Freeform 1514"/>
            <p:cNvSpPr>
              <a:spLocks/>
            </p:cNvSpPr>
            <p:nvPr/>
          </p:nvSpPr>
          <p:spPr bwMode="auto">
            <a:xfrm>
              <a:off x="1200"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90" name="Freeform 1515"/>
            <p:cNvSpPr>
              <a:spLocks/>
            </p:cNvSpPr>
            <p:nvPr/>
          </p:nvSpPr>
          <p:spPr bwMode="auto">
            <a:xfrm>
              <a:off x="1215"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91" name="Freeform 1516"/>
            <p:cNvSpPr>
              <a:spLocks/>
            </p:cNvSpPr>
            <p:nvPr/>
          </p:nvSpPr>
          <p:spPr bwMode="auto">
            <a:xfrm>
              <a:off x="1215"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92" name="Freeform 1517"/>
            <p:cNvSpPr>
              <a:spLocks/>
            </p:cNvSpPr>
            <p:nvPr/>
          </p:nvSpPr>
          <p:spPr bwMode="auto">
            <a:xfrm>
              <a:off x="1148" y="243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93" name="Freeform 1518"/>
            <p:cNvSpPr>
              <a:spLocks/>
            </p:cNvSpPr>
            <p:nvPr/>
          </p:nvSpPr>
          <p:spPr bwMode="auto">
            <a:xfrm>
              <a:off x="1147" y="243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94" name="Freeform 1519"/>
            <p:cNvSpPr>
              <a:spLocks/>
            </p:cNvSpPr>
            <p:nvPr/>
          </p:nvSpPr>
          <p:spPr bwMode="auto">
            <a:xfrm>
              <a:off x="1147" y="243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95" name="Freeform 1520"/>
            <p:cNvSpPr>
              <a:spLocks/>
            </p:cNvSpPr>
            <p:nvPr/>
          </p:nvSpPr>
          <p:spPr bwMode="auto">
            <a:xfrm>
              <a:off x="1200"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96" name="Freeform 1521"/>
            <p:cNvSpPr>
              <a:spLocks/>
            </p:cNvSpPr>
            <p:nvPr/>
          </p:nvSpPr>
          <p:spPr bwMode="auto">
            <a:xfrm>
              <a:off x="1200"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97" name="Freeform 1522"/>
            <p:cNvSpPr>
              <a:spLocks/>
            </p:cNvSpPr>
            <p:nvPr/>
          </p:nvSpPr>
          <p:spPr bwMode="auto">
            <a:xfrm>
              <a:off x="1215"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398" name="Freeform 1523"/>
            <p:cNvSpPr>
              <a:spLocks/>
            </p:cNvSpPr>
            <p:nvPr/>
          </p:nvSpPr>
          <p:spPr bwMode="auto">
            <a:xfrm>
              <a:off x="1215"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399" name="Freeform 1524"/>
            <p:cNvSpPr>
              <a:spLocks/>
            </p:cNvSpPr>
            <p:nvPr/>
          </p:nvSpPr>
          <p:spPr bwMode="auto">
            <a:xfrm>
              <a:off x="1148" y="248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0" name="Freeform 1525"/>
            <p:cNvSpPr>
              <a:spLocks/>
            </p:cNvSpPr>
            <p:nvPr/>
          </p:nvSpPr>
          <p:spPr bwMode="auto">
            <a:xfrm>
              <a:off x="1147" y="248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1" name="Freeform 1526"/>
            <p:cNvSpPr>
              <a:spLocks/>
            </p:cNvSpPr>
            <p:nvPr/>
          </p:nvSpPr>
          <p:spPr bwMode="auto">
            <a:xfrm>
              <a:off x="1147" y="248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02" name="Freeform 1527"/>
            <p:cNvSpPr>
              <a:spLocks/>
            </p:cNvSpPr>
            <p:nvPr/>
          </p:nvSpPr>
          <p:spPr bwMode="auto">
            <a:xfrm>
              <a:off x="1200"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3" name="Freeform 1528"/>
            <p:cNvSpPr>
              <a:spLocks/>
            </p:cNvSpPr>
            <p:nvPr/>
          </p:nvSpPr>
          <p:spPr bwMode="auto">
            <a:xfrm>
              <a:off x="1200"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04" name="Freeform 1529"/>
            <p:cNvSpPr>
              <a:spLocks/>
            </p:cNvSpPr>
            <p:nvPr/>
          </p:nvSpPr>
          <p:spPr bwMode="auto">
            <a:xfrm>
              <a:off x="1215"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5" name="Freeform 1530"/>
            <p:cNvSpPr>
              <a:spLocks/>
            </p:cNvSpPr>
            <p:nvPr/>
          </p:nvSpPr>
          <p:spPr bwMode="auto">
            <a:xfrm>
              <a:off x="1215"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06" name="Freeform 1531"/>
            <p:cNvSpPr>
              <a:spLocks/>
            </p:cNvSpPr>
            <p:nvPr/>
          </p:nvSpPr>
          <p:spPr bwMode="auto">
            <a:xfrm>
              <a:off x="1200"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7" name="Freeform 1532"/>
            <p:cNvSpPr>
              <a:spLocks/>
            </p:cNvSpPr>
            <p:nvPr/>
          </p:nvSpPr>
          <p:spPr bwMode="auto">
            <a:xfrm>
              <a:off x="1200"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08" name="Freeform 1533"/>
            <p:cNvSpPr>
              <a:spLocks/>
            </p:cNvSpPr>
            <p:nvPr/>
          </p:nvSpPr>
          <p:spPr bwMode="auto">
            <a:xfrm>
              <a:off x="1215"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09" name="Freeform 1534"/>
            <p:cNvSpPr>
              <a:spLocks/>
            </p:cNvSpPr>
            <p:nvPr/>
          </p:nvSpPr>
          <p:spPr bwMode="auto">
            <a:xfrm>
              <a:off x="1215"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10" name="Freeform 1535"/>
            <p:cNvSpPr>
              <a:spLocks/>
            </p:cNvSpPr>
            <p:nvPr/>
          </p:nvSpPr>
          <p:spPr bwMode="auto">
            <a:xfrm>
              <a:off x="1200"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11" name="Freeform 1536"/>
            <p:cNvSpPr>
              <a:spLocks/>
            </p:cNvSpPr>
            <p:nvPr/>
          </p:nvSpPr>
          <p:spPr bwMode="auto">
            <a:xfrm>
              <a:off x="1200"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12" name="Freeform 1537"/>
            <p:cNvSpPr>
              <a:spLocks/>
            </p:cNvSpPr>
            <p:nvPr/>
          </p:nvSpPr>
          <p:spPr bwMode="auto">
            <a:xfrm>
              <a:off x="1200"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13" name="Freeform 1538"/>
            <p:cNvSpPr>
              <a:spLocks/>
            </p:cNvSpPr>
            <p:nvPr/>
          </p:nvSpPr>
          <p:spPr bwMode="auto">
            <a:xfrm>
              <a:off x="1200"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14" name="Freeform 1539"/>
            <p:cNvSpPr>
              <a:spLocks/>
            </p:cNvSpPr>
            <p:nvPr/>
          </p:nvSpPr>
          <p:spPr bwMode="auto">
            <a:xfrm>
              <a:off x="1215"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15" name="Freeform 1540"/>
            <p:cNvSpPr>
              <a:spLocks/>
            </p:cNvSpPr>
            <p:nvPr/>
          </p:nvSpPr>
          <p:spPr bwMode="auto">
            <a:xfrm>
              <a:off x="1215"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16" name="Freeform 1541"/>
            <p:cNvSpPr>
              <a:spLocks/>
            </p:cNvSpPr>
            <p:nvPr/>
          </p:nvSpPr>
          <p:spPr bwMode="auto">
            <a:xfrm>
              <a:off x="1200"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17" name="Freeform 1542"/>
            <p:cNvSpPr>
              <a:spLocks/>
            </p:cNvSpPr>
            <p:nvPr/>
          </p:nvSpPr>
          <p:spPr bwMode="auto">
            <a:xfrm>
              <a:off x="1200"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18" name="Freeform 1543"/>
            <p:cNvSpPr>
              <a:spLocks/>
            </p:cNvSpPr>
            <p:nvPr/>
          </p:nvSpPr>
          <p:spPr bwMode="auto">
            <a:xfrm>
              <a:off x="1148" y="218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19" name="Freeform 1544"/>
            <p:cNvSpPr>
              <a:spLocks/>
            </p:cNvSpPr>
            <p:nvPr/>
          </p:nvSpPr>
          <p:spPr bwMode="auto">
            <a:xfrm>
              <a:off x="1147" y="218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20" name="Freeform 1545"/>
            <p:cNvSpPr>
              <a:spLocks/>
            </p:cNvSpPr>
            <p:nvPr/>
          </p:nvSpPr>
          <p:spPr bwMode="auto">
            <a:xfrm>
              <a:off x="1147" y="218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21" name="Freeform 1546"/>
            <p:cNvSpPr>
              <a:spLocks/>
            </p:cNvSpPr>
            <p:nvPr/>
          </p:nvSpPr>
          <p:spPr bwMode="auto">
            <a:xfrm>
              <a:off x="1148" y="223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22" name="Freeform 1547"/>
            <p:cNvSpPr>
              <a:spLocks/>
            </p:cNvSpPr>
            <p:nvPr/>
          </p:nvSpPr>
          <p:spPr bwMode="auto">
            <a:xfrm>
              <a:off x="1147" y="22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23" name="Freeform 1548"/>
            <p:cNvSpPr>
              <a:spLocks/>
            </p:cNvSpPr>
            <p:nvPr/>
          </p:nvSpPr>
          <p:spPr bwMode="auto">
            <a:xfrm>
              <a:off x="1147" y="223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24" name="Freeform 1549"/>
            <p:cNvSpPr>
              <a:spLocks/>
            </p:cNvSpPr>
            <p:nvPr/>
          </p:nvSpPr>
          <p:spPr bwMode="auto">
            <a:xfrm>
              <a:off x="1215"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425" name="Freeform 1550"/>
            <p:cNvSpPr>
              <a:spLocks/>
            </p:cNvSpPr>
            <p:nvPr/>
          </p:nvSpPr>
          <p:spPr bwMode="auto">
            <a:xfrm>
              <a:off x="1215"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426" name="Rectangle 2143"/>
            <p:cNvSpPr>
              <a:spLocks noChangeArrowheads="1"/>
            </p:cNvSpPr>
            <p:nvPr/>
          </p:nvSpPr>
          <p:spPr bwMode="auto">
            <a:xfrm>
              <a:off x="1349" y="2606"/>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49427" name="Freeform 2174"/>
            <p:cNvSpPr>
              <a:spLocks/>
            </p:cNvSpPr>
            <p:nvPr/>
          </p:nvSpPr>
          <p:spPr bwMode="auto">
            <a:xfrm>
              <a:off x="1273" y="2629"/>
              <a:ext cx="51" cy="44"/>
            </a:xfrm>
            <a:custGeom>
              <a:avLst/>
              <a:gdLst>
                <a:gd name="T0" fmla="*/ 51 w 51"/>
                <a:gd name="T1" fmla="*/ 0 h 44"/>
                <a:gd name="T2" fmla="*/ 19 w 51"/>
                <a:gd name="T3" fmla="*/ 0 h 44"/>
                <a:gd name="T4" fmla="*/ 10 w 51"/>
                <a:gd name="T5" fmla="*/ 3 h 44"/>
                <a:gd name="T6" fmla="*/ 4 w 51"/>
                <a:gd name="T7" fmla="*/ 13 h 44"/>
                <a:gd name="T8" fmla="*/ 0 w 51"/>
                <a:gd name="T9" fmla="*/ 22 h 44"/>
                <a:gd name="T10" fmla="*/ 0 w 51"/>
                <a:gd name="T11" fmla="*/ 31 h 44"/>
                <a:gd name="T12" fmla="*/ 4 w 51"/>
                <a:gd name="T13" fmla="*/ 38 h 44"/>
                <a:gd name="T14" fmla="*/ 7 w 51"/>
                <a:gd name="T15" fmla="*/ 41 h 44"/>
                <a:gd name="T16" fmla="*/ 13 w 51"/>
                <a:gd name="T17" fmla="*/ 44 h 44"/>
                <a:gd name="T18" fmla="*/ 19 w 51"/>
                <a:gd name="T19" fmla="*/ 44 h 44"/>
                <a:gd name="T20" fmla="*/ 29 w 51"/>
                <a:gd name="T21" fmla="*/ 41 h 44"/>
                <a:gd name="T22" fmla="*/ 35 w 51"/>
                <a:gd name="T23" fmla="*/ 31 h 44"/>
                <a:gd name="T24" fmla="*/ 38 w 51"/>
                <a:gd name="T25" fmla="*/ 22 h 44"/>
                <a:gd name="T26" fmla="*/ 38 w 51"/>
                <a:gd name="T27" fmla="*/ 13 h 44"/>
                <a:gd name="T28" fmla="*/ 35 w 51"/>
                <a:gd name="T29" fmla="*/ 6 h 44"/>
                <a:gd name="T30" fmla="*/ 32 w 51"/>
                <a:gd name="T31" fmla="*/ 3 h 44"/>
                <a:gd name="T32" fmla="*/ 26 w 51"/>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4"/>
                <a:gd name="T53" fmla="*/ 51 w 51"/>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4">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428" name="Freeform 2175"/>
            <p:cNvSpPr>
              <a:spLocks/>
            </p:cNvSpPr>
            <p:nvPr/>
          </p:nvSpPr>
          <p:spPr bwMode="auto">
            <a:xfrm>
              <a:off x="1277" y="2629"/>
              <a:ext cx="15" cy="41"/>
            </a:xfrm>
            <a:custGeom>
              <a:avLst/>
              <a:gdLst>
                <a:gd name="T0" fmla="*/ 15 w 15"/>
                <a:gd name="T1" fmla="*/ 0 h 41"/>
                <a:gd name="T2" fmla="*/ 9 w 15"/>
                <a:gd name="T3" fmla="*/ 3 h 41"/>
                <a:gd name="T4" fmla="*/ 3 w 15"/>
                <a:gd name="T5" fmla="*/ 13 h 41"/>
                <a:gd name="T6" fmla="*/ 0 w 15"/>
                <a:gd name="T7" fmla="*/ 22 h 41"/>
                <a:gd name="T8" fmla="*/ 0 w 15"/>
                <a:gd name="T9" fmla="*/ 34 h 41"/>
                <a:gd name="T10" fmla="*/ 3 w 15"/>
                <a:gd name="T11" fmla="*/ 41 h 41"/>
                <a:gd name="T12" fmla="*/ 0 60000 65536"/>
                <a:gd name="T13" fmla="*/ 0 60000 65536"/>
                <a:gd name="T14" fmla="*/ 0 60000 65536"/>
                <a:gd name="T15" fmla="*/ 0 60000 65536"/>
                <a:gd name="T16" fmla="*/ 0 60000 65536"/>
                <a:gd name="T17" fmla="*/ 0 60000 65536"/>
                <a:gd name="T18" fmla="*/ 0 w 15"/>
                <a:gd name="T19" fmla="*/ 0 h 41"/>
                <a:gd name="T20" fmla="*/ 15 w 1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 h="41">
                  <a:moveTo>
                    <a:pt x="15" y="0"/>
                  </a:moveTo>
                  <a:lnTo>
                    <a:pt x="9" y="3"/>
                  </a:lnTo>
                  <a:lnTo>
                    <a:pt x="3" y="13"/>
                  </a:lnTo>
                  <a:lnTo>
                    <a:pt x="0" y="22"/>
                  </a:lnTo>
                  <a:lnTo>
                    <a:pt x="0" y="34"/>
                  </a:lnTo>
                  <a:lnTo>
                    <a:pt x="3"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429" name="Freeform 2176"/>
            <p:cNvSpPr>
              <a:spLocks/>
            </p:cNvSpPr>
            <p:nvPr/>
          </p:nvSpPr>
          <p:spPr bwMode="auto">
            <a:xfrm>
              <a:off x="1292" y="2632"/>
              <a:ext cx="32" cy="41"/>
            </a:xfrm>
            <a:custGeom>
              <a:avLst/>
              <a:gdLst>
                <a:gd name="T0" fmla="*/ 0 w 32"/>
                <a:gd name="T1" fmla="*/ 41 h 41"/>
                <a:gd name="T2" fmla="*/ 7 w 32"/>
                <a:gd name="T3" fmla="*/ 38 h 41"/>
                <a:gd name="T4" fmla="*/ 13 w 32"/>
                <a:gd name="T5" fmla="*/ 28 h 41"/>
                <a:gd name="T6" fmla="*/ 16 w 32"/>
                <a:gd name="T7" fmla="*/ 19 h 41"/>
                <a:gd name="T8" fmla="*/ 16 w 32"/>
                <a:gd name="T9" fmla="*/ 6 h 41"/>
                <a:gd name="T10" fmla="*/ 13 w 32"/>
                <a:gd name="T11" fmla="*/ 0 h 41"/>
                <a:gd name="T12" fmla="*/ 32 w 32"/>
                <a:gd name="T13" fmla="*/ 0 h 41"/>
                <a:gd name="T14" fmla="*/ 0 60000 65536"/>
                <a:gd name="T15" fmla="*/ 0 60000 65536"/>
                <a:gd name="T16" fmla="*/ 0 60000 65536"/>
                <a:gd name="T17" fmla="*/ 0 60000 65536"/>
                <a:gd name="T18" fmla="*/ 0 60000 65536"/>
                <a:gd name="T19" fmla="*/ 0 60000 65536"/>
                <a:gd name="T20" fmla="*/ 0 60000 65536"/>
                <a:gd name="T21" fmla="*/ 0 w 32"/>
                <a:gd name="T22" fmla="*/ 0 h 41"/>
                <a:gd name="T23" fmla="*/ 32 w 32"/>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1">
                  <a:moveTo>
                    <a:pt x="0" y="41"/>
                  </a:moveTo>
                  <a:lnTo>
                    <a:pt x="7" y="38"/>
                  </a:lnTo>
                  <a:lnTo>
                    <a:pt x="13" y="28"/>
                  </a:lnTo>
                  <a:lnTo>
                    <a:pt x="16" y="19"/>
                  </a:lnTo>
                  <a:lnTo>
                    <a:pt x="16" y="6"/>
                  </a:lnTo>
                  <a:lnTo>
                    <a:pt x="13" y="0"/>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27" name="Group 2218"/>
          <p:cNvGrpSpPr>
            <a:grpSpLocks/>
          </p:cNvGrpSpPr>
          <p:nvPr/>
        </p:nvGrpSpPr>
        <p:grpSpPr bwMode="auto">
          <a:xfrm>
            <a:off x="7839075" y="3144838"/>
            <a:ext cx="561975" cy="395287"/>
            <a:chOff x="4938" y="1981"/>
            <a:chExt cx="354" cy="249"/>
          </a:xfrm>
        </p:grpSpPr>
        <p:sp>
          <p:nvSpPr>
            <p:cNvPr id="49262" name="Rectangle 2155"/>
            <p:cNvSpPr>
              <a:spLocks noChangeArrowheads="1"/>
            </p:cNvSpPr>
            <p:nvPr/>
          </p:nvSpPr>
          <p:spPr bwMode="auto">
            <a:xfrm>
              <a:off x="4972" y="1981"/>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49263" name="Freeform 2180"/>
            <p:cNvSpPr>
              <a:spLocks/>
            </p:cNvSpPr>
            <p:nvPr/>
          </p:nvSpPr>
          <p:spPr bwMode="auto">
            <a:xfrm>
              <a:off x="493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64" name="Freeform 2181"/>
            <p:cNvSpPr>
              <a:spLocks/>
            </p:cNvSpPr>
            <p:nvPr/>
          </p:nvSpPr>
          <p:spPr bwMode="auto">
            <a:xfrm>
              <a:off x="493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265" name="Rectangle 2182"/>
            <p:cNvSpPr>
              <a:spLocks noChangeArrowheads="1"/>
            </p:cNvSpPr>
            <p:nvPr/>
          </p:nvSpPr>
          <p:spPr bwMode="auto">
            <a:xfrm>
              <a:off x="493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266" name="Freeform 2183"/>
            <p:cNvSpPr>
              <a:spLocks/>
            </p:cNvSpPr>
            <p:nvPr/>
          </p:nvSpPr>
          <p:spPr bwMode="auto">
            <a:xfrm>
              <a:off x="512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267" name="Freeform 2184"/>
            <p:cNvSpPr>
              <a:spLocks/>
            </p:cNvSpPr>
            <p:nvPr/>
          </p:nvSpPr>
          <p:spPr bwMode="auto">
            <a:xfrm>
              <a:off x="512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68" name="Freeform 2185"/>
            <p:cNvSpPr>
              <a:spLocks/>
            </p:cNvSpPr>
            <p:nvPr/>
          </p:nvSpPr>
          <p:spPr bwMode="auto">
            <a:xfrm>
              <a:off x="512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49269" name="Freeform 2186"/>
            <p:cNvSpPr>
              <a:spLocks/>
            </p:cNvSpPr>
            <p:nvPr/>
          </p:nvSpPr>
          <p:spPr bwMode="auto">
            <a:xfrm>
              <a:off x="512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28" name="Group 2216"/>
          <p:cNvGrpSpPr>
            <a:grpSpLocks/>
          </p:cNvGrpSpPr>
          <p:nvPr/>
        </p:nvGrpSpPr>
        <p:grpSpPr bwMode="auto">
          <a:xfrm>
            <a:off x="6686550" y="3092450"/>
            <a:ext cx="617538" cy="454025"/>
            <a:chOff x="4212" y="1948"/>
            <a:chExt cx="389" cy="286"/>
          </a:xfrm>
        </p:grpSpPr>
        <p:sp>
          <p:nvSpPr>
            <p:cNvPr id="49239" name="Freeform 1558"/>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0" name="Freeform 1559"/>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1" name="Freeform 1560"/>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42" name="Freeform 1561"/>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3" name="Freeform 1562"/>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4" name="Freeform 1563"/>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45" name="Freeform 1564"/>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6" name="Freeform 1565"/>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7" name="Freeform 1566"/>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48" name="Freeform 1567"/>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49" name="Freeform 1568"/>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0" name="Freeform 1569"/>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51" name="Freeform 1570"/>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2" name="Freeform 1571"/>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3" name="Freeform 1572"/>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54" name="Freeform 1573"/>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5" name="Freeform 1574"/>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6" name="Freeform 1575"/>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57" name="Freeform 1576"/>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8" name="Freeform 1577"/>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59" name="Freeform 1578"/>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60" name="Rectangle 2195"/>
            <p:cNvSpPr>
              <a:spLocks noChangeArrowheads="1"/>
            </p:cNvSpPr>
            <p:nvPr/>
          </p:nvSpPr>
          <p:spPr bwMode="auto">
            <a:xfrm>
              <a:off x="4212" y="194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49261" name="Rectangle 2196"/>
            <p:cNvSpPr>
              <a:spLocks noChangeArrowheads="1"/>
            </p:cNvSpPr>
            <p:nvPr/>
          </p:nvSpPr>
          <p:spPr bwMode="auto">
            <a:xfrm>
              <a:off x="4451" y="199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57621" name="Rectangle 2229"/>
          <p:cNvSpPr>
            <a:spLocks noChangeArrowheads="1"/>
          </p:cNvSpPr>
          <p:nvPr/>
        </p:nvSpPr>
        <p:spPr bwMode="auto">
          <a:xfrm>
            <a:off x="6185780" y="1516063"/>
            <a:ext cx="4744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a:t>
            </a:r>
          </a:p>
        </p:txBody>
      </p:sp>
      <p:sp>
        <p:nvSpPr>
          <p:cNvPr id="957623" name="Rectangle 2231"/>
          <p:cNvSpPr>
            <a:spLocks noChangeArrowheads="1"/>
          </p:cNvSpPr>
          <p:nvPr/>
        </p:nvSpPr>
        <p:spPr bwMode="auto">
          <a:xfrm>
            <a:off x="7059613" y="2055813"/>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 </a:t>
            </a:r>
            <a:r>
              <a:rPr lang="en-US" altLang="en-US" sz="2000" b="0">
                <a:solidFill>
                  <a:schemeClr val="tx2"/>
                </a:solidFill>
                <a:latin typeface="Cambria Math" panose="02040503050406030204" pitchFamily="18" charset="0"/>
                <a:ea typeface="Cambria Math" panose="02040503050406030204" pitchFamily="18" charset="0"/>
                <a:cs typeface="Times New Roman" panose="02020603050405020304" pitchFamily="18" charset="0"/>
              </a:rPr>
              <a:t>–</a:t>
            </a:r>
            <a:r>
              <a:rPr lang="en-US" altLang="en-US" sz="2000" b="0">
                <a:solidFill>
                  <a:schemeClr val="tx2"/>
                </a:solidFill>
                <a:latin typeface="Cambria Math" panose="02040503050406030204" pitchFamily="18" charset="0"/>
                <a:ea typeface="Cambria Math" panose="02040503050406030204" pitchFamily="18" charset="0"/>
              </a:rPr>
              <a:t> P</a:t>
            </a:r>
            <a:r>
              <a:rPr lang="en-US" altLang="en-US" sz="2000" b="0" baseline="-25000">
                <a:solidFill>
                  <a:schemeClr val="tx2"/>
                </a:solidFill>
                <a:latin typeface="Cambria Math" panose="02040503050406030204" pitchFamily="18" charset="0"/>
                <a:ea typeface="Cambria Math" panose="02040503050406030204" pitchFamily="18" charset="0"/>
              </a:rPr>
              <a:t>HBE (VBE)</a:t>
            </a: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57627" name="Rectangle 2235"/>
          <p:cNvSpPr>
            <a:spLocks noChangeArrowheads="1"/>
          </p:cNvSpPr>
          <p:nvPr/>
        </p:nvSpPr>
        <p:spPr bwMode="auto">
          <a:xfrm>
            <a:off x="1241425" y="2827338"/>
            <a:ext cx="514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a:t>
            </a:r>
          </a:p>
        </p:txBody>
      </p:sp>
      <p:sp>
        <p:nvSpPr>
          <p:cNvPr id="957628" name="Rectangle 2236"/>
          <p:cNvSpPr>
            <a:spLocks noChangeArrowheads="1"/>
          </p:cNvSpPr>
          <p:nvPr/>
        </p:nvSpPr>
        <p:spPr bwMode="auto">
          <a:xfrm>
            <a:off x="7514518" y="2760663"/>
            <a:ext cx="4744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a:t>
            </a:r>
          </a:p>
        </p:txBody>
      </p:sp>
      <p:grpSp>
        <p:nvGrpSpPr>
          <p:cNvPr id="29" name="Group 2237"/>
          <p:cNvGrpSpPr>
            <a:grpSpLocks/>
          </p:cNvGrpSpPr>
          <p:nvPr/>
        </p:nvGrpSpPr>
        <p:grpSpPr bwMode="auto">
          <a:xfrm flipV="1">
            <a:off x="7312025" y="2906713"/>
            <a:ext cx="112713" cy="568325"/>
            <a:chOff x="1827" y="1354"/>
            <a:chExt cx="71" cy="358"/>
          </a:xfrm>
        </p:grpSpPr>
        <p:sp>
          <p:nvSpPr>
            <p:cNvPr id="49223" name="Freeform 2238"/>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4" name="Freeform 2239"/>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5" name="Freeform 2240"/>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26" name="Freeform 2241"/>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7" name="Freeform 2242"/>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8" name="Freeform 2243"/>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29" name="Freeform 2244"/>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0" name="Freeform 2245"/>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1" name="Freeform 2246"/>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32" name="Freeform 2247"/>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3" name="Freeform 2248"/>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4" name="Freeform 2249"/>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35" name="Line 2250"/>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36" name="Freeform 2251"/>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7" name="Freeform 2252"/>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38" name="Rectangle 2253"/>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30" name="Group 2254"/>
          <p:cNvGrpSpPr>
            <a:grpSpLocks/>
          </p:cNvGrpSpPr>
          <p:nvPr/>
        </p:nvGrpSpPr>
        <p:grpSpPr bwMode="auto">
          <a:xfrm flipV="1">
            <a:off x="1804988" y="2859088"/>
            <a:ext cx="125412" cy="768350"/>
            <a:chOff x="3932" y="1228"/>
            <a:chExt cx="79" cy="484"/>
          </a:xfrm>
        </p:grpSpPr>
        <p:sp>
          <p:nvSpPr>
            <p:cNvPr id="49206" name="Freeform 2255"/>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07" name="Freeform 2256"/>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08" name="Freeform 2257"/>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09" name="Freeform 2258"/>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0" name="Freeform 2259"/>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1" name="Freeform 2260"/>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12" name="Freeform 2261"/>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3" name="Freeform 2262"/>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4" name="Freeform 2263"/>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15" name="Freeform 2264"/>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6" name="Freeform 2265"/>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17" name="Freeform 2266"/>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18" name="Line 2267"/>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49219" name="Freeform 2268"/>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0" name="Freeform 2269"/>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49221" name="Rectangle 2270"/>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49222" name="Rectangle 2271"/>
            <p:cNvSpPr>
              <a:spLocks noChangeArrowheads="1"/>
            </p:cNvSpPr>
            <p:nvPr/>
          </p:nvSpPr>
          <p:spPr bwMode="auto">
            <a:xfrm>
              <a:off x="3932" y="122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10800000"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57664" name="Rectangle 2272"/>
          <p:cNvSpPr>
            <a:spLocks noChangeArrowheads="1"/>
          </p:cNvSpPr>
          <p:nvPr/>
        </p:nvSpPr>
        <p:spPr bwMode="auto">
          <a:xfrm>
            <a:off x="2068513" y="2992438"/>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 + P</a:t>
            </a:r>
            <a:r>
              <a:rPr lang="en-US" altLang="en-US" sz="2000" b="0" baseline="-25000">
                <a:solidFill>
                  <a:schemeClr val="tx2"/>
                </a:solidFill>
                <a:latin typeface="Cambria Math" panose="02040503050406030204" pitchFamily="18" charset="0"/>
                <a:ea typeface="Cambria Math" panose="02040503050406030204" pitchFamily="18" charset="0"/>
              </a:rPr>
              <a:t>HBE (VBE)</a:t>
            </a: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57665" name="Rectangle 2273"/>
          <p:cNvSpPr>
            <a:spLocks noChangeArrowheads="1"/>
          </p:cNvSpPr>
          <p:nvPr/>
        </p:nvSpPr>
        <p:spPr bwMode="auto">
          <a:xfrm>
            <a:off x="5802313" y="2965450"/>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 </a:t>
            </a:r>
            <a:r>
              <a:rPr lang="en-US" altLang="en-US" sz="2000" b="0">
                <a:solidFill>
                  <a:schemeClr val="tx2"/>
                </a:solidFill>
                <a:latin typeface="Cambria Math" panose="02040503050406030204" pitchFamily="18" charset="0"/>
                <a:ea typeface="Cambria Math" panose="02040503050406030204" pitchFamily="18" charset="0"/>
                <a:cs typeface="Times New Roman" panose="02020603050405020304" pitchFamily="18" charset="0"/>
              </a:rPr>
              <a:t>–</a:t>
            </a:r>
            <a:r>
              <a:rPr lang="en-US" altLang="en-US" sz="2000" b="0">
                <a:solidFill>
                  <a:schemeClr val="tx2"/>
                </a:solidFill>
                <a:latin typeface="Cambria Math" panose="02040503050406030204" pitchFamily="18" charset="0"/>
                <a:ea typeface="Cambria Math" panose="02040503050406030204" pitchFamily="18" charset="0"/>
              </a:rPr>
              <a:t> P</a:t>
            </a:r>
            <a:r>
              <a:rPr lang="en-US" altLang="en-US" sz="2000" b="0" baseline="-25000">
                <a:solidFill>
                  <a:schemeClr val="tx2"/>
                </a:solidFill>
                <a:latin typeface="Cambria Math" panose="02040503050406030204" pitchFamily="18" charset="0"/>
                <a:ea typeface="Cambria Math" panose="02040503050406030204" pitchFamily="18" charset="0"/>
              </a:rPr>
              <a:t>HBE (VBE)</a:t>
            </a: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57666" name="Rectangle 2274"/>
          <p:cNvSpPr>
            <a:spLocks noChangeArrowheads="1"/>
          </p:cNvSpPr>
          <p:nvPr/>
        </p:nvSpPr>
        <p:spPr bwMode="auto">
          <a:xfrm>
            <a:off x="7791607" y="5295900"/>
            <a:ext cx="4600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957667" name="Rectangle 2275"/>
          <p:cNvSpPr>
            <a:spLocks noChangeArrowheads="1"/>
          </p:cNvSpPr>
          <p:nvPr/>
        </p:nvSpPr>
        <p:spPr bwMode="auto">
          <a:xfrm>
            <a:off x="2038507" y="5137150"/>
            <a:ext cx="4600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957668" name="Rectangle 2276"/>
          <p:cNvSpPr>
            <a:spLocks noChangeArrowheads="1"/>
          </p:cNvSpPr>
          <p:nvPr/>
        </p:nvSpPr>
        <p:spPr bwMode="auto">
          <a:xfrm>
            <a:off x="1825035" y="5792788"/>
            <a:ext cx="4504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957669" name="Rectangle 2277"/>
          <p:cNvSpPr>
            <a:spLocks noChangeArrowheads="1"/>
          </p:cNvSpPr>
          <p:nvPr/>
        </p:nvSpPr>
        <p:spPr bwMode="auto">
          <a:xfrm>
            <a:off x="7019335" y="5853113"/>
            <a:ext cx="4504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957672" name="Rectangle 2280"/>
          <p:cNvSpPr>
            <a:spLocks noChangeArrowheads="1"/>
          </p:cNvSpPr>
          <p:nvPr/>
        </p:nvSpPr>
        <p:spPr bwMode="auto">
          <a:xfrm>
            <a:off x="7915402" y="3524250"/>
            <a:ext cx="13785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a:t>
            </a:r>
          </a:p>
        </p:txBody>
      </p:sp>
      <p:sp>
        <p:nvSpPr>
          <p:cNvPr id="957673" name="Rectangle 2281"/>
          <p:cNvSpPr>
            <a:spLocks noChangeArrowheads="1"/>
          </p:cNvSpPr>
          <p:nvPr/>
        </p:nvSpPr>
        <p:spPr bwMode="auto">
          <a:xfrm>
            <a:off x="4310063" y="2998788"/>
            <a:ext cx="661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957674" name="Rectangle 2282"/>
          <p:cNvSpPr>
            <a:spLocks noChangeArrowheads="1"/>
          </p:cNvSpPr>
          <p:nvPr/>
        </p:nvSpPr>
        <p:spPr bwMode="auto">
          <a:xfrm>
            <a:off x="6381750" y="4025900"/>
            <a:ext cx="6619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957675" name="Rectangle 2283"/>
          <p:cNvSpPr>
            <a:spLocks noChangeArrowheads="1"/>
          </p:cNvSpPr>
          <p:nvPr/>
        </p:nvSpPr>
        <p:spPr bwMode="auto">
          <a:xfrm>
            <a:off x="6640513" y="4527550"/>
            <a:ext cx="661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957676" name="Rectangle 2284"/>
          <p:cNvSpPr>
            <a:spLocks noChangeArrowheads="1"/>
          </p:cNvSpPr>
          <p:nvPr/>
        </p:nvSpPr>
        <p:spPr bwMode="auto">
          <a:xfrm>
            <a:off x="2232025" y="4445000"/>
            <a:ext cx="6619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957677" name="Rectangle 2285"/>
          <p:cNvSpPr>
            <a:spLocks noChangeArrowheads="1"/>
          </p:cNvSpPr>
          <p:nvPr/>
        </p:nvSpPr>
        <p:spPr bwMode="auto">
          <a:xfrm>
            <a:off x="2025650" y="3971925"/>
            <a:ext cx="6619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957678" name="Rectangle 2286"/>
          <p:cNvSpPr>
            <a:spLocks noChangeArrowheads="1"/>
          </p:cNvSpPr>
          <p:nvPr/>
        </p:nvSpPr>
        <p:spPr bwMode="auto">
          <a:xfrm>
            <a:off x="3786188" y="2641600"/>
            <a:ext cx="719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b="0">
                <a:solidFill>
                  <a:schemeClr val="tx2"/>
                </a:solidFill>
                <a:latin typeface="Cambria Math" panose="02040503050406030204" pitchFamily="18" charset="0"/>
                <a:ea typeface="Cambria Math" panose="02040503050406030204" pitchFamily="18" charset="0"/>
              </a:rPr>
              <a:t>  R</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F</a:t>
            </a:r>
            <a:r>
              <a:rPr lang="en-US" altLang="en-US" sz="1800" b="0" baseline="-25000">
                <a:solidFill>
                  <a:schemeClr val="tx2"/>
                </a:solidFill>
                <a:latin typeface="Cambria Math" panose="02040503050406030204" pitchFamily="18" charset="0"/>
                <a:ea typeface="Cambria Math" panose="02040503050406030204" pitchFamily="18" charset="0"/>
              </a:rPr>
              <a:t>y</a:t>
            </a:r>
            <a:r>
              <a:rPr lang="en-US" altLang="en-US" sz="1800" b="0">
                <a:solidFill>
                  <a:schemeClr val="tx2"/>
                </a:solidFill>
                <a:latin typeface="Cambria Math" panose="02040503050406030204" pitchFamily="18" charset="0"/>
                <a:ea typeface="Cambria Math" panose="02040503050406030204" pitchFamily="18" charset="0"/>
              </a:rPr>
              <a:t>t</a:t>
            </a:r>
            <a:r>
              <a:rPr lang="en-US" altLang="en-US" sz="1800" b="0" baseline="-25000">
                <a:solidFill>
                  <a:schemeClr val="tx2"/>
                </a:solidFill>
                <a:latin typeface="Cambria Math" panose="02040503050406030204" pitchFamily="18" charset="0"/>
                <a:ea typeface="Cambria Math" panose="02040503050406030204" pitchFamily="18" charset="0"/>
              </a:rPr>
              <a:t>w</a:t>
            </a:r>
          </a:p>
        </p:txBody>
      </p:sp>
      <p:sp>
        <p:nvSpPr>
          <p:cNvPr id="1814"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21</a:t>
            </a:fld>
            <a:endParaRPr lang="en-US" altLang="en-US"/>
          </a:p>
        </p:txBody>
      </p:sp>
    </p:spTree>
    <p:extLst>
      <p:ext uri="{BB962C8B-B14F-4D97-AF65-F5344CB8AC3E}">
        <p14:creationId xmlns:p14="http://schemas.microsoft.com/office/powerpoint/2010/main" val="26515842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500"/>
                                  </p:stCondLst>
                                  <p:childTnLst>
                                    <p:set>
                                      <p:cBhvr>
                                        <p:cTn id="9" dur="1" fill="hold">
                                          <p:stCondLst>
                                            <p:cond delay="0"/>
                                          </p:stCondLst>
                                        </p:cTn>
                                        <p:tgtEl>
                                          <p:spTgt spid="22"/>
                                        </p:tgtEl>
                                        <p:attrNameLst>
                                          <p:attrName>style.visibility</p:attrName>
                                        </p:attrNameLst>
                                      </p:cBhvr>
                                      <p:to>
                                        <p:strVal val="visible"/>
                                      </p:to>
                                    </p:set>
                                  </p:childTnLst>
                                </p:cTn>
                              </p:par>
                            </p:childTnLst>
                          </p:cTn>
                        </p:par>
                        <p:par>
                          <p:cTn id="10" fill="hold" nodeType="afterGroup">
                            <p:stCondLst>
                              <p:cond delay="500"/>
                            </p:stCondLst>
                            <p:childTnLst>
                              <p:par>
                                <p:cTn id="11" presetID="1" presetClass="entr" presetSubtype="0" fill="hold" nodeType="afterEffect">
                                  <p:stCondLst>
                                    <p:cond delay="500"/>
                                  </p:stCondLst>
                                  <p:childTnLst>
                                    <p:set>
                                      <p:cBhvr>
                                        <p:cTn id="12" dur="1" fill="hold">
                                          <p:stCondLst>
                                            <p:cond delay="0"/>
                                          </p:stCondLst>
                                        </p:cTn>
                                        <p:tgtEl>
                                          <p:spTgt spid="21"/>
                                        </p:tgtEl>
                                        <p:attrNameLst>
                                          <p:attrName>style.visibility</p:attrName>
                                        </p:attrNameLst>
                                      </p:cBhvr>
                                      <p:to>
                                        <p:strVal val="visible"/>
                                      </p:to>
                                    </p:set>
                                  </p:childTnLst>
                                </p:cTn>
                              </p:par>
                            </p:childTnLst>
                          </p:cTn>
                        </p:par>
                        <p:par>
                          <p:cTn id="13" fill="hold" nodeType="afterGroup">
                            <p:stCondLst>
                              <p:cond delay="1000"/>
                            </p:stCondLst>
                            <p:childTnLst>
                              <p:par>
                                <p:cTn id="14" presetID="1"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childTnLst>
                                </p:cTn>
                              </p:par>
                            </p:childTnLst>
                          </p:cTn>
                        </p:par>
                        <p:par>
                          <p:cTn id="16" fill="hold" nodeType="afterGroup">
                            <p:stCondLst>
                              <p:cond delay="1500"/>
                            </p:stCondLst>
                            <p:childTnLst>
                              <p:par>
                                <p:cTn id="17" presetID="1" presetClass="entr" presetSubtype="0" fill="hold" nodeType="afterEffect">
                                  <p:stCondLst>
                                    <p:cond delay="500"/>
                                  </p:stCondLst>
                                  <p:childTnLst>
                                    <p:set>
                                      <p:cBhvr>
                                        <p:cTn id="18" dur="1" fill="hold">
                                          <p:stCondLst>
                                            <p:cond delay="0"/>
                                          </p:stCondLst>
                                        </p:cTn>
                                        <p:tgtEl>
                                          <p:spTgt spid="20"/>
                                        </p:tgtEl>
                                        <p:attrNameLst>
                                          <p:attrName>style.visibility</p:attrName>
                                        </p:attrNameLst>
                                      </p:cBhvr>
                                      <p:to>
                                        <p:strVal val="visible"/>
                                      </p:to>
                                    </p:set>
                                  </p:childTnLst>
                                </p:cTn>
                              </p:par>
                            </p:childTnLst>
                          </p:cTn>
                        </p:par>
                        <p:par>
                          <p:cTn id="19" fill="hold" nodeType="afterGroup">
                            <p:stCondLst>
                              <p:cond delay="2000"/>
                            </p:stCondLst>
                            <p:childTnLst>
                              <p:par>
                                <p:cTn id="20" presetID="1" presetClass="entr" presetSubtype="0" fill="hold" grpId="0" nodeType="afterEffect">
                                  <p:stCondLst>
                                    <p:cond delay="500"/>
                                  </p:stCondLst>
                                  <p:childTnLst>
                                    <p:set>
                                      <p:cBhvr>
                                        <p:cTn id="21" dur="1" fill="hold">
                                          <p:stCondLst>
                                            <p:cond delay="0"/>
                                          </p:stCondLst>
                                        </p:cTn>
                                        <p:tgtEl>
                                          <p:spTgt spid="957673"/>
                                        </p:tgtEl>
                                        <p:attrNameLst>
                                          <p:attrName>style.visibility</p:attrName>
                                        </p:attrNameLst>
                                      </p:cBhvr>
                                      <p:to>
                                        <p:strVal val="visible"/>
                                      </p:to>
                                    </p:set>
                                  </p:childTnLst>
                                </p:cTn>
                              </p:par>
                            </p:childTnLst>
                          </p:cTn>
                        </p:par>
                        <p:par>
                          <p:cTn id="22" fill="hold" nodeType="afterGroup">
                            <p:stCondLst>
                              <p:cond delay="2500"/>
                            </p:stCondLst>
                            <p:childTnLst>
                              <p:par>
                                <p:cTn id="23" presetID="1" presetClass="entr" presetSubtype="0" fill="hold" grpId="0" nodeType="afterEffect">
                                  <p:stCondLst>
                                    <p:cond delay="500"/>
                                  </p:stCondLst>
                                  <p:childTnLst>
                                    <p:set>
                                      <p:cBhvr>
                                        <p:cTn id="24" dur="1" fill="hold">
                                          <p:stCondLst>
                                            <p:cond delay="0"/>
                                          </p:stCondLst>
                                        </p:cTn>
                                        <p:tgtEl>
                                          <p:spTgt spid="957676"/>
                                        </p:tgtEl>
                                        <p:attrNameLst>
                                          <p:attrName>style.visibility</p:attrName>
                                        </p:attrNameLst>
                                      </p:cBhvr>
                                      <p:to>
                                        <p:strVal val="visible"/>
                                      </p:to>
                                    </p:set>
                                  </p:childTnLst>
                                </p:cTn>
                              </p:par>
                            </p:childTnLst>
                          </p:cTn>
                        </p:par>
                        <p:par>
                          <p:cTn id="25" fill="hold" nodeType="afterGroup">
                            <p:stCondLst>
                              <p:cond delay="3000"/>
                            </p:stCondLst>
                            <p:childTnLst>
                              <p:par>
                                <p:cTn id="26" presetID="1" presetClass="entr" presetSubtype="0" fill="hold" grpId="0" nodeType="afterEffect">
                                  <p:stCondLst>
                                    <p:cond delay="500"/>
                                  </p:stCondLst>
                                  <p:childTnLst>
                                    <p:set>
                                      <p:cBhvr>
                                        <p:cTn id="27" dur="1" fill="hold">
                                          <p:stCondLst>
                                            <p:cond delay="0"/>
                                          </p:stCondLst>
                                        </p:cTn>
                                        <p:tgtEl>
                                          <p:spTgt spid="957498"/>
                                        </p:tgtEl>
                                        <p:attrNameLst>
                                          <p:attrName>style.visibility</p:attrName>
                                        </p:attrNameLst>
                                      </p:cBhvr>
                                      <p:to>
                                        <p:strVal val="visible"/>
                                      </p:to>
                                    </p:set>
                                  </p:childTnLst>
                                </p:cTn>
                              </p:par>
                            </p:childTnLst>
                          </p:cTn>
                        </p:par>
                        <p:par>
                          <p:cTn id="28" fill="hold" nodeType="afterGroup">
                            <p:stCondLst>
                              <p:cond delay="3500"/>
                            </p:stCondLst>
                            <p:childTnLst>
                              <p:par>
                                <p:cTn id="29" presetID="1" presetClass="entr" presetSubtype="0" fill="hold" grpId="0" nodeType="afterEffect">
                                  <p:stCondLst>
                                    <p:cond delay="500"/>
                                  </p:stCondLst>
                                  <p:childTnLst>
                                    <p:set>
                                      <p:cBhvr>
                                        <p:cTn id="30" dur="1" fill="hold">
                                          <p:stCondLst>
                                            <p:cond delay="0"/>
                                          </p:stCondLst>
                                        </p:cTn>
                                        <p:tgtEl>
                                          <p:spTgt spid="95767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57678"/>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5767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57675"/>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95762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957508"/>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2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957628"/>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57669"/>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957627"/>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95766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12"/>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95766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nodeType="click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957667"/>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13"/>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957525"/>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nodeType="clickEffect">
                                  <p:stCondLst>
                                    <p:cond delay="0"/>
                                  </p:stCondLst>
                                  <p:childTnLst>
                                    <p:set>
                                      <p:cBhvr>
                                        <p:cTn id="108" dur="1" fill="hold">
                                          <p:stCondLst>
                                            <p:cond delay="0"/>
                                          </p:stCondLst>
                                        </p:cTn>
                                        <p:tgtEl>
                                          <p:spTgt spid="12"/>
                                        </p:tgtEl>
                                        <p:attrNameLst>
                                          <p:attrName>style.visibility</p:attrName>
                                        </p:attrNameLst>
                                      </p:cBhvr>
                                      <p:to>
                                        <p:strVal val="visible"/>
                                      </p:to>
                                    </p:set>
                                  </p:childTnLst>
                                </p:cTn>
                              </p:par>
                              <p:par>
                                <p:cTn id="109" presetID="1" presetClass="entr" presetSubtype="0" fill="hold" grpId="2" nodeType="withEffect">
                                  <p:stCondLst>
                                    <p:cond delay="0"/>
                                  </p:stCondLst>
                                  <p:childTnLst>
                                    <p:set>
                                      <p:cBhvr>
                                        <p:cTn id="110" dur="1" fill="hold">
                                          <p:stCondLst>
                                            <p:cond delay="0"/>
                                          </p:stCondLst>
                                        </p:cTn>
                                        <p:tgtEl>
                                          <p:spTgt spid="95766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3"/>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957525"/>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957664"/>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6"/>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957528"/>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14"/>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nodeType="clickEffect">
                                  <p:stCondLst>
                                    <p:cond delay="0"/>
                                  </p:stCondLst>
                                  <p:childTnLst>
                                    <p:set>
                                      <p:cBhvr>
                                        <p:cTn id="128" dur="1" fill="hold">
                                          <p:stCondLst>
                                            <p:cond delay="0"/>
                                          </p:stCondLst>
                                        </p:cTn>
                                        <p:tgtEl>
                                          <p:spTgt spid="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57666"/>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95767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27"/>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957665"/>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28"/>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957623"/>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7508" grpId="0"/>
      <p:bldP spid="957525" grpId="0"/>
      <p:bldP spid="957525" grpId="1"/>
      <p:bldP spid="957528" grpId="0"/>
      <p:bldP spid="957498" grpId="0"/>
      <p:bldP spid="957621" grpId="0"/>
      <p:bldP spid="957623" grpId="0"/>
      <p:bldP spid="957627" grpId="0"/>
      <p:bldP spid="957628" grpId="0"/>
      <p:bldP spid="957664" grpId="0"/>
      <p:bldP spid="957665" grpId="0"/>
      <p:bldP spid="957666" grpId="0"/>
      <p:bldP spid="957667" grpId="0"/>
      <p:bldP spid="957667" grpId="1"/>
      <p:bldP spid="957667" grpId="2"/>
      <p:bldP spid="957668" grpId="0"/>
      <p:bldP spid="957669" grpId="0"/>
      <p:bldP spid="957672" grpId="0"/>
      <p:bldP spid="957673" grpId="0"/>
      <p:bldP spid="957674" grpId="0"/>
      <p:bldP spid="957675" grpId="0"/>
      <p:bldP spid="957676" grpId="0"/>
      <p:bldP spid="957677" grpId="0"/>
      <p:bldP spid="95767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399"/>
          <p:cNvSpPr>
            <a:spLocks noChangeArrowheads="1"/>
          </p:cNvSpPr>
          <p:nvPr/>
        </p:nvSpPr>
        <p:spPr bwMode="auto">
          <a:xfrm rot="5400000">
            <a:off x="3745707" y="2426494"/>
            <a:ext cx="1884362" cy="3295650"/>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3" name="Text Placeholder 2"/>
          <p:cNvSpPr>
            <a:spLocks noGrp="1"/>
          </p:cNvSpPr>
          <p:nvPr>
            <p:ph type="body" sz="quarter" idx="38"/>
          </p:nvPr>
        </p:nvSpPr>
        <p:spPr/>
        <p:txBody>
          <a:bodyPr/>
          <a:lstStyle/>
          <a:p>
            <a:r>
              <a:rPr lang="en-US" dirty="0"/>
              <a:t>Reactions</a:t>
            </a:r>
          </a:p>
        </p:txBody>
      </p:sp>
      <p:sp>
        <p:nvSpPr>
          <p:cNvPr id="52228" name="Freeform 4"/>
          <p:cNvSpPr>
            <a:spLocks/>
          </p:cNvSpPr>
          <p:nvPr/>
        </p:nvSpPr>
        <p:spPr bwMode="auto">
          <a:xfrm>
            <a:off x="2259013" y="3233738"/>
            <a:ext cx="350837" cy="79375"/>
          </a:xfrm>
          <a:custGeom>
            <a:avLst/>
            <a:gdLst>
              <a:gd name="T0" fmla="*/ 2147483646 w 221"/>
              <a:gd name="T1" fmla="*/ 2147483646 h 50"/>
              <a:gd name="T2" fmla="*/ 2147483646 w 221"/>
              <a:gd name="T3" fmla="*/ 0 h 50"/>
              <a:gd name="T4" fmla="*/ 0 w 221"/>
              <a:gd name="T5" fmla="*/ 2147483646 h 50"/>
              <a:gd name="T6" fmla="*/ 2147483646 w 221"/>
              <a:gd name="T7" fmla="*/ 2147483646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29" name="Freeform 5"/>
          <p:cNvSpPr>
            <a:spLocks/>
          </p:cNvSpPr>
          <p:nvPr/>
        </p:nvSpPr>
        <p:spPr bwMode="auto">
          <a:xfrm>
            <a:off x="2259013" y="3233738"/>
            <a:ext cx="350837" cy="79375"/>
          </a:xfrm>
          <a:custGeom>
            <a:avLst/>
            <a:gdLst>
              <a:gd name="T0" fmla="*/ 2147483646 w 221"/>
              <a:gd name="T1" fmla="*/ 0 h 50"/>
              <a:gd name="T2" fmla="*/ 0 w 221"/>
              <a:gd name="T3" fmla="*/ 2147483646 h 50"/>
              <a:gd name="T4" fmla="*/ 0 w 221"/>
              <a:gd name="T5" fmla="*/ 0 h 50"/>
              <a:gd name="T6" fmla="*/ 2147483646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30" name="Rectangle 6"/>
          <p:cNvSpPr>
            <a:spLocks noChangeArrowheads="1"/>
          </p:cNvSpPr>
          <p:nvPr/>
        </p:nvSpPr>
        <p:spPr bwMode="auto">
          <a:xfrm>
            <a:off x="2259013" y="3233738"/>
            <a:ext cx="350837" cy="79375"/>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31" name="Freeform 7"/>
          <p:cNvSpPr>
            <a:spLocks/>
          </p:cNvSpPr>
          <p:nvPr/>
        </p:nvSpPr>
        <p:spPr bwMode="auto">
          <a:xfrm>
            <a:off x="2547938" y="3170238"/>
            <a:ext cx="273050" cy="103187"/>
          </a:xfrm>
          <a:custGeom>
            <a:avLst/>
            <a:gdLst>
              <a:gd name="T0" fmla="*/ 2147483646 w 172"/>
              <a:gd name="T1" fmla="*/ 2147483646 h 65"/>
              <a:gd name="T2" fmla="*/ 0 w 172"/>
              <a:gd name="T3" fmla="*/ 0 h 65"/>
              <a:gd name="T4" fmla="*/ 2147483646 w 172"/>
              <a:gd name="T5" fmla="*/ 2147483646 h 65"/>
              <a:gd name="T6" fmla="*/ 2147483646 w 172"/>
              <a:gd name="T7" fmla="*/ 2147483646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32" name="Freeform 8"/>
          <p:cNvSpPr>
            <a:spLocks/>
          </p:cNvSpPr>
          <p:nvPr/>
        </p:nvSpPr>
        <p:spPr bwMode="auto">
          <a:xfrm>
            <a:off x="2547938" y="3170238"/>
            <a:ext cx="273050" cy="103187"/>
          </a:xfrm>
          <a:custGeom>
            <a:avLst/>
            <a:gdLst>
              <a:gd name="T0" fmla="*/ 2147483646 w 172"/>
              <a:gd name="T1" fmla="*/ 2147483646 h 65"/>
              <a:gd name="T2" fmla="*/ 0 w 172"/>
              <a:gd name="T3" fmla="*/ 0 h 65"/>
              <a:gd name="T4" fmla="*/ 2147483646 w 172"/>
              <a:gd name="T5" fmla="*/ 2147483646 h 65"/>
              <a:gd name="T6" fmla="*/ 2147483646 w 172"/>
              <a:gd name="T7" fmla="*/ 2147483646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33" name="Freeform 9"/>
          <p:cNvSpPr>
            <a:spLocks/>
          </p:cNvSpPr>
          <p:nvPr/>
        </p:nvSpPr>
        <p:spPr bwMode="auto">
          <a:xfrm>
            <a:off x="2547938" y="3273425"/>
            <a:ext cx="273050" cy="101600"/>
          </a:xfrm>
          <a:custGeom>
            <a:avLst/>
            <a:gdLst>
              <a:gd name="T0" fmla="*/ 2147483646 w 172"/>
              <a:gd name="T1" fmla="*/ 0 h 64"/>
              <a:gd name="T2" fmla="*/ 0 w 172"/>
              <a:gd name="T3" fmla="*/ 2147483646 h 64"/>
              <a:gd name="T4" fmla="*/ 2147483646 w 172"/>
              <a:gd name="T5" fmla="*/ 0 h 64"/>
              <a:gd name="T6" fmla="*/ 2147483646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34" name="Freeform 10"/>
          <p:cNvSpPr>
            <a:spLocks/>
          </p:cNvSpPr>
          <p:nvPr/>
        </p:nvSpPr>
        <p:spPr bwMode="auto">
          <a:xfrm>
            <a:off x="2547938" y="3273425"/>
            <a:ext cx="273050" cy="101600"/>
          </a:xfrm>
          <a:custGeom>
            <a:avLst/>
            <a:gdLst>
              <a:gd name="T0" fmla="*/ 2147483646 w 172"/>
              <a:gd name="T1" fmla="*/ 0 h 64"/>
              <a:gd name="T2" fmla="*/ 0 w 172"/>
              <a:gd name="T3" fmla="*/ 2147483646 h 64"/>
              <a:gd name="T4" fmla="*/ 2147483646 w 172"/>
              <a:gd name="T5" fmla="*/ 0 h 64"/>
              <a:gd name="T6" fmla="*/ 2147483646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235" name="Freeform 11"/>
          <p:cNvSpPr>
            <a:spLocks/>
          </p:cNvSpPr>
          <p:nvPr/>
        </p:nvSpPr>
        <p:spPr bwMode="auto">
          <a:xfrm>
            <a:off x="3032125" y="3122613"/>
            <a:ext cx="1588" cy="1890712"/>
          </a:xfrm>
          <a:custGeom>
            <a:avLst/>
            <a:gdLst>
              <a:gd name="T0" fmla="*/ 2147483646 w 1"/>
              <a:gd name="T1" fmla="*/ 0 h 1191"/>
              <a:gd name="T2" fmla="*/ 0 w 1"/>
              <a:gd name="T3" fmla="*/ 0 h 1191"/>
              <a:gd name="T4" fmla="*/ 2147483646 w 1"/>
              <a:gd name="T5" fmla="*/ 2147483646 h 1191"/>
              <a:gd name="T6" fmla="*/ 2147483646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36" name="Freeform 12"/>
          <p:cNvSpPr>
            <a:spLocks/>
          </p:cNvSpPr>
          <p:nvPr/>
        </p:nvSpPr>
        <p:spPr bwMode="auto">
          <a:xfrm>
            <a:off x="3032125" y="3122613"/>
            <a:ext cx="1588" cy="1890712"/>
          </a:xfrm>
          <a:custGeom>
            <a:avLst/>
            <a:gdLst>
              <a:gd name="T0" fmla="*/ 0 w 1"/>
              <a:gd name="T1" fmla="*/ 0 h 1191"/>
              <a:gd name="T2" fmla="*/ 2147483646 w 1"/>
              <a:gd name="T3" fmla="*/ 2147483646 h 1191"/>
              <a:gd name="T4" fmla="*/ 0 w 1"/>
              <a:gd name="T5" fmla="*/ 2147483646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37" name="Rectangle 13"/>
          <p:cNvSpPr>
            <a:spLocks noChangeArrowheads="1"/>
          </p:cNvSpPr>
          <p:nvPr/>
        </p:nvSpPr>
        <p:spPr bwMode="auto">
          <a:xfrm>
            <a:off x="3032125" y="3122613"/>
            <a:ext cx="1588"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38" name="Freeform 14"/>
          <p:cNvSpPr>
            <a:spLocks/>
          </p:cNvSpPr>
          <p:nvPr/>
        </p:nvSpPr>
        <p:spPr bwMode="auto">
          <a:xfrm>
            <a:off x="3059113" y="3122613"/>
            <a:ext cx="1587" cy="1890712"/>
          </a:xfrm>
          <a:custGeom>
            <a:avLst/>
            <a:gdLst>
              <a:gd name="T0" fmla="*/ 2147483646 w 1"/>
              <a:gd name="T1" fmla="*/ 0 h 1191"/>
              <a:gd name="T2" fmla="*/ 0 w 1"/>
              <a:gd name="T3" fmla="*/ 0 h 1191"/>
              <a:gd name="T4" fmla="*/ 2147483646 w 1"/>
              <a:gd name="T5" fmla="*/ 2147483646 h 1191"/>
              <a:gd name="T6" fmla="*/ 2147483646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39" name="Freeform 15"/>
          <p:cNvSpPr>
            <a:spLocks/>
          </p:cNvSpPr>
          <p:nvPr/>
        </p:nvSpPr>
        <p:spPr bwMode="auto">
          <a:xfrm>
            <a:off x="3059113" y="3122613"/>
            <a:ext cx="1587" cy="1890712"/>
          </a:xfrm>
          <a:custGeom>
            <a:avLst/>
            <a:gdLst>
              <a:gd name="T0" fmla="*/ 0 w 1"/>
              <a:gd name="T1" fmla="*/ 0 h 1191"/>
              <a:gd name="T2" fmla="*/ 2147483646 w 1"/>
              <a:gd name="T3" fmla="*/ 2147483646 h 1191"/>
              <a:gd name="T4" fmla="*/ 0 w 1"/>
              <a:gd name="T5" fmla="*/ 2147483646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0" name="Rectangle 16"/>
          <p:cNvSpPr>
            <a:spLocks noChangeArrowheads="1"/>
          </p:cNvSpPr>
          <p:nvPr/>
        </p:nvSpPr>
        <p:spPr bwMode="auto">
          <a:xfrm>
            <a:off x="3059113" y="3122613"/>
            <a:ext cx="1587"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41" name="Freeform 17"/>
          <p:cNvSpPr>
            <a:spLocks/>
          </p:cNvSpPr>
          <p:nvPr/>
        </p:nvSpPr>
        <p:spPr bwMode="auto">
          <a:xfrm>
            <a:off x="3163888" y="3122613"/>
            <a:ext cx="1587" cy="1890712"/>
          </a:xfrm>
          <a:custGeom>
            <a:avLst/>
            <a:gdLst>
              <a:gd name="T0" fmla="*/ 2147483646 w 1"/>
              <a:gd name="T1" fmla="*/ 0 h 1191"/>
              <a:gd name="T2" fmla="*/ 0 w 1"/>
              <a:gd name="T3" fmla="*/ 0 h 1191"/>
              <a:gd name="T4" fmla="*/ 2147483646 w 1"/>
              <a:gd name="T5" fmla="*/ 2147483646 h 1191"/>
              <a:gd name="T6" fmla="*/ 2147483646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2" name="Freeform 18"/>
          <p:cNvSpPr>
            <a:spLocks/>
          </p:cNvSpPr>
          <p:nvPr/>
        </p:nvSpPr>
        <p:spPr bwMode="auto">
          <a:xfrm>
            <a:off x="3163888" y="3122613"/>
            <a:ext cx="1587" cy="1890712"/>
          </a:xfrm>
          <a:custGeom>
            <a:avLst/>
            <a:gdLst>
              <a:gd name="T0" fmla="*/ 0 w 1"/>
              <a:gd name="T1" fmla="*/ 0 h 1191"/>
              <a:gd name="T2" fmla="*/ 2147483646 w 1"/>
              <a:gd name="T3" fmla="*/ 2147483646 h 1191"/>
              <a:gd name="T4" fmla="*/ 0 w 1"/>
              <a:gd name="T5" fmla="*/ 2147483646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3" name="Rectangle 19"/>
          <p:cNvSpPr>
            <a:spLocks noChangeArrowheads="1"/>
          </p:cNvSpPr>
          <p:nvPr/>
        </p:nvSpPr>
        <p:spPr bwMode="auto">
          <a:xfrm>
            <a:off x="3163888" y="3122613"/>
            <a:ext cx="1587"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44" name="Freeform 20"/>
          <p:cNvSpPr>
            <a:spLocks/>
          </p:cNvSpPr>
          <p:nvPr/>
        </p:nvSpPr>
        <p:spPr bwMode="auto">
          <a:xfrm>
            <a:off x="3189288" y="3122613"/>
            <a:ext cx="3175" cy="1890712"/>
          </a:xfrm>
          <a:custGeom>
            <a:avLst/>
            <a:gdLst>
              <a:gd name="T0" fmla="*/ 2147483646 w 2"/>
              <a:gd name="T1" fmla="*/ 0 h 1191"/>
              <a:gd name="T2" fmla="*/ 0 w 2"/>
              <a:gd name="T3" fmla="*/ 0 h 1191"/>
              <a:gd name="T4" fmla="*/ 2147483646 w 2"/>
              <a:gd name="T5" fmla="*/ 2147483646 h 1191"/>
              <a:gd name="T6" fmla="*/ 2147483646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5" name="Freeform 21"/>
          <p:cNvSpPr>
            <a:spLocks/>
          </p:cNvSpPr>
          <p:nvPr/>
        </p:nvSpPr>
        <p:spPr bwMode="auto">
          <a:xfrm>
            <a:off x="3189288" y="3122613"/>
            <a:ext cx="3175" cy="1890712"/>
          </a:xfrm>
          <a:custGeom>
            <a:avLst/>
            <a:gdLst>
              <a:gd name="T0" fmla="*/ 0 w 2"/>
              <a:gd name="T1" fmla="*/ 0 h 1191"/>
              <a:gd name="T2" fmla="*/ 2147483646 w 2"/>
              <a:gd name="T3" fmla="*/ 2147483646 h 1191"/>
              <a:gd name="T4" fmla="*/ 0 w 2"/>
              <a:gd name="T5" fmla="*/ 2147483646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6" name="Rectangle 22"/>
          <p:cNvSpPr>
            <a:spLocks noChangeArrowheads="1"/>
          </p:cNvSpPr>
          <p:nvPr/>
        </p:nvSpPr>
        <p:spPr bwMode="auto">
          <a:xfrm>
            <a:off x="3189288" y="3122613"/>
            <a:ext cx="3175"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47" name="Freeform 23"/>
          <p:cNvSpPr>
            <a:spLocks/>
          </p:cNvSpPr>
          <p:nvPr/>
        </p:nvSpPr>
        <p:spPr bwMode="auto">
          <a:xfrm>
            <a:off x="6205538" y="3122613"/>
            <a:ext cx="1587" cy="1890712"/>
          </a:xfrm>
          <a:custGeom>
            <a:avLst/>
            <a:gdLst>
              <a:gd name="T0" fmla="*/ 2147483646 w 1"/>
              <a:gd name="T1" fmla="*/ 0 h 1191"/>
              <a:gd name="T2" fmla="*/ 0 w 1"/>
              <a:gd name="T3" fmla="*/ 0 h 1191"/>
              <a:gd name="T4" fmla="*/ 2147483646 w 1"/>
              <a:gd name="T5" fmla="*/ 2147483646 h 1191"/>
              <a:gd name="T6" fmla="*/ 2147483646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8" name="Freeform 24"/>
          <p:cNvSpPr>
            <a:spLocks/>
          </p:cNvSpPr>
          <p:nvPr/>
        </p:nvSpPr>
        <p:spPr bwMode="auto">
          <a:xfrm>
            <a:off x="6205538" y="3122613"/>
            <a:ext cx="1587" cy="1890712"/>
          </a:xfrm>
          <a:custGeom>
            <a:avLst/>
            <a:gdLst>
              <a:gd name="T0" fmla="*/ 0 w 1"/>
              <a:gd name="T1" fmla="*/ 0 h 1191"/>
              <a:gd name="T2" fmla="*/ 2147483646 w 1"/>
              <a:gd name="T3" fmla="*/ 2147483646 h 1191"/>
              <a:gd name="T4" fmla="*/ 0 w 1"/>
              <a:gd name="T5" fmla="*/ 2147483646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49" name="Rectangle 25"/>
          <p:cNvSpPr>
            <a:spLocks noChangeArrowheads="1"/>
          </p:cNvSpPr>
          <p:nvPr/>
        </p:nvSpPr>
        <p:spPr bwMode="auto">
          <a:xfrm>
            <a:off x="6205538" y="3122613"/>
            <a:ext cx="1587"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50" name="Freeform 26"/>
          <p:cNvSpPr>
            <a:spLocks/>
          </p:cNvSpPr>
          <p:nvPr/>
        </p:nvSpPr>
        <p:spPr bwMode="auto">
          <a:xfrm>
            <a:off x="6178550" y="3122613"/>
            <a:ext cx="3175" cy="1890712"/>
          </a:xfrm>
          <a:custGeom>
            <a:avLst/>
            <a:gdLst>
              <a:gd name="T0" fmla="*/ 2147483646 w 2"/>
              <a:gd name="T1" fmla="*/ 0 h 1191"/>
              <a:gd name="T2" fmla="*/ 0 w 2"/>
              <a:gd name="T3" fmla="*/ 0 h 1191"/>
              <a:gd name="T4" fmla="*/ 2147483646 w 2"/>
              <a:gd name="T5" fmla="*/ 2147483646 h 1191"/>
              <a:gd name="T6" fmla="*/ 2147483646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1" name="Freeform 27"/>
          <p:cNvSpPr>
            <a:spLocks/>
          </p:cNvSpPr>
          <p:nvPr/>
        </p:nvSpPr>
        <p:spPr bwMode="auto">
          <a:xfrm>
            <a:off x="6178550" y="3122613"/>
            <a:ext cx="3175" cy="1890712"/>
          </a:xfrm>
          <a:custGeom>
            <a:avLst/>
            <a:gdLst>
              <a:gd name="T0" fmla="*/ 0 w 2"/>
              <a:gd name="T1" fmla="*/ 0 h 1191"/>
              <a:gd name="T2" fmla="*/ 2147483646 w 2"/>
              <a:gd name="T3" fmla="*/ 2147483646 h 1191"/>
              <a:gd name="T4" fmla="*/ 0 w 2"/>
              <a:gd name="T5" fmla="*/ 2147483646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2" name="Rectangle 28"/>
          <p:cNvSpPr>
            <a:spLocks noChangeArrowheads="1"/>
          </p:cNvSpPr>
          <p:nvPr/>
        </p:nvSpPr>
        <p:spPr bwMode="auto">
          <a:xfrm>
            <a:off x="6178550" y="3122613"/>
            <a:ext cx="3175"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53" name="Freeform 29"/>
          <p:cNvSpPr>
            <a:spLocks/>
          </p:cNvSpPr>
          <p:nvPr/>
        </p:nvSpPr>
        <p:spPr bwMode="auto">
          <a:xfrm>
            <a:off x="6310313" y="3122613"/>
            <a:ext cx="1587" cy="1890712"/>
          </a:xfrm>
          <a:custGeom>
            <a:avLst/>
            <a:gdLst>
              <a:gd name="T0" fmla="*/ 2147483646 w 1"/>
              <a:gd name="T1" fmla="*/ 0 h 1191"/>
              <a:gd name="T2" fmla="*/ 0 w 1"/>
              <a:gd name="T3" fmla="*/ 0 h 1191"/>
              <a:gd name="T4" fmla="*/ 2147483646 w 1"/>
              <a:gd name="T5" fmla="*/ 2147483646 h 1191"/>
              <a:gd name="T6" fmla="*/ 2147483646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4" name="Freeform 30"/>
          <p:cNvSpPr>
            <a:spLocks/>
          </p:cNvSpPr>
          <p:nvPr/>
        </p:nvSpPr>
        <p:spPr bwMode="auto">
          <a:xfrm>
            <a:off x="6310313" y="3122613"/>
            <a:ext cx="1587" cy="1890712"/>
          </a:xfrm>
          <a:custGeom>
            <a:avLst/>
            <a:gdLst>
              <a:gd name="T0" fmla="*/ 0 w 1"/>
              <a:gd name="T1" fmla="*/ 0 h 1191"/>
              <a:gd name="T2" fmla="*/ 2147483646 w 1"/>
              <a:gd name="T3" fmla="*/ 2147483646 h 1191"/>
              <a:gd name="T4" fmla="*/ 0 w 1"/>
              <a:gd name="T5" fmla="*/ 2147483646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5" name="Rectangle 31"/>
          <p:cNvSpPr>
            <a:spLocks noChangeArrowheads="1"/>
          </p:cNvSpPr>
          <p:nvPr/>
        </p:nvSpPr>
        <p:spPr bwMode="auto">
          <a:xfrm>
            <a:off x="6310313" y="3122613"/>
            <a:ext cx="1587"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56" name="Freeform 32"/>
          <p:cNvSpPr>
            <a:spLocks/>
          </p:cNvSpPr>
          <p:nvPr/>
        </p:nvSpPr>
        <p:spPr bwMode="auto">
          <a:xfrm>
            <a:off x="6335713" y="3122613"/>
            <a:ext cx="3175" cy="1890712"/>
          </a:xfrm>
          <a:custGeom>
            <a:avLst/>
            <a:gdLst>
              <a:gd name="T0" fmla="*/ 2147483646 w 2"/>
              <a:gd name="T1" fmla="*/ 0 h 1191"/>
              <a:gd name="T2" fmla="*/ 0 w 2"/>
              <a:gd name="T3" fmla="*/ 0 h 1191"/>
              <a:gd name="T4" fmla="*/ 2147483646 w 2"/>
              <a:gd name="T5" fmla="*/ 2147483646 h 1191"/>
              <a:gd name="T6" fmla="*/ 2147483646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7" name="Freeform 33"/>
          <p:cNvSpPr>
            <a:spLocks/>
          </p:cNvSpPr>
          <p:nvPr/>
        </p:nvSpPr>
        <p:spPr bwMode="auto">
          <a:xfrm>
            <a:off x="6335713" y="3122613"/>
            <a:ext cx="3175" cy="1890712"/>
          </a:xfrm>
          <a:custGeom>
            <a:avLst/>
            <a:gdLst>
              <a:gd name="T0" fmla="*/ 0 w 2"/>
              <a:gd name="T1" fmla="*/ 0 h 1191"/>
              <a:gd name="T2" fmla="*/ 2147483646 w 2"/>
              <a:gd name="T3" fmla="*/ 2147483646 h 1191"/>
              <a:gd name="T4" fmla="*/ 0 w 2"/>
              <a:gd name="T5" fmla="*/ 2147483646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58" name="Rectangle 34"/>
          <p:cNvSpPr>
            <a:spLocks noChangeArrowheads="1"/>
          </p:cNvSpPr>
          <p:nvPr/>
        </p:nvSpPr>
        <p:spPr bwMode="auto">
          <a:xfrm>
            <a:off x="6335713" y="3122613"/>
            <a:ext cx="3175" cy="18907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59" name="Freeform 35"/>
          <p:cNvSpPr>
            <a:spLocks/>
          </p:cNvSpPr>
          <p:nvPr/>
        </p:nvSpPr>
        <p:spPr bwMode="auto">
          <a:xfrm>
            <a:off x="3190875" y="3436938"/>
            <a:ext cx="2989263" cy="1587"/>
          </a:xfrm>
          <a:custGeom>
            <a:avLst/>
            <a:gdLst>
              <a:gd name="T0" fmla="*/ 2147483646 w 1883"/>
              <a:gd name="T1" fmla="*/ 2147483646 h 1"/>
              <a:gd name="T2" fmla="*/ 2147483646 w 1883"/>
              <a:gd name="T3" fmla="*/ 0 h 1"/>
              <a:gd name="T4" fmla="*/ 0 w 1883"/>
              <a:gd name="T5" fmla="*/ 2147483646 h 1"/>
              <a:gd name="T6" fmla="*/ 2147483646 w 1883"/>
              <a:gd name="T7" fmla="*/ 2147483646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0" name="Freeform 36"/>
          <p:cNvSpPr>
            <a:spLocks/>
          </p:cNvSpPr>
          <p:nvPr/>
        </p:nvSpPr>
        <p:spPr bwMode="auto">
          <a:xfrm>
            <a:off x="3190875" y="3436938"/>
            <a:ext cx="2989263" cy="1587"/>
          </a:xfrm>
          <a:custGeom>
            <a:avLst/>
            <a:gdLst>
              <a:gd name="T0" fmla="*/ 2147483646 w 1883"/>
              <a:gd name="T1" fmla="*/ 0 h 1"/>
              <a:gd name="T2" fmla="*/ 0 w 1883"/>
              <a:gd name="T3" fmla="*/ 2147483646 h 1"/>
              <a:gd name="T4" fmla="*/ 0 w 1883"/>
              <a:gd name="T5" fmla="*/ 0 h 1"/>
              <a:gd name="T6" fmla="*/ 2147483646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1" name="Rectangle 37"/>
          <p:cNvSpPr>
            <a:spLocks noChangeArrowheads="1"/>
          </p:cNvSpPr>
          <p:nvPr/>
        </p:nvSpPr>
        <p:spPr bwMode="auto">
          <a:xfrm>
            <a:off x="3190875" y="3436938"/>
            <a:ext cx="2989263" cy="158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62" name="Freeform 38"/>
          <p:cNvSpPr>
            <a:spLocks/>
          </p:cNvSpPr>
          <p:nvPr/>
        </p:nvSpPr>
        <p:spPr bwMode="auto">
          <a:xfrm>
            <a:off x="3190875" y="3411538"/>
            <a:ext cx="2989263" cy="1587"/>
          </a:xfrm>
          <a:custGeom>
            <a:avLst/>
            <a:gdLst>
              <a:gd name="T0" fmla="*/ 2147483646 w 1883"/>
              <a:gd name="T1" fmla="*/ 2147483646 h 1"/>
              <a:gd name="T2" fmla="*/ 2147483646 w 1883"/>
              <a:gd name="T3" fmla="*/ 0 h 1"/>
              <a:gd name="T4" fmla="*/ 0 w 1883"/>
              <a:gd name="T5" fmla="*/ 2147483646 h 1"/>
              <a:gd name="T6" fmla="*/ 2147483646 w 1883"/>
              <a:gd name="T7" fmla="*/ 2147483646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3" name="Freeform 39"/>
          <p:cNvSpPr>
            <a:spLocks/>
          </p:cNvSpPr>
          <p:nvPr/>
        </p:nvSpPr>
        <p:spPr bwMode="auto">
          <a:xfrm>
            <a:off x="3190875" y="3411538"/>
            <a:ext cx="2989263" cy="1587"/>
          </a:xfrm>
          <a:custGeom>
            <a:avLst/>
            <a:gdLst>
              <a:gd name="T0" fmla="*/ 2147483646 w 1883"/>
              <a:gd name="T1" fmla="*/ 0 h 1"/>
              <a:gd name="T2" fmla="*/ 0 w 1883"/>
              <a:gd name="T3" fmla="*/ 2147483646 h 1"/>
              <a:gd name="T4" fmla="*/ 0 w 1883"/>
              <a:gd name="T5" fmla="*/ 0 h 1"/>
              <a:gd name="T6" fmla="*/ 2147483646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4" name="Rectangle 40"/>
          <p:cNvSpPr>
            <a:spLocks noChangeArrowheads="1"/>
          </p:cNvSpPr>
          <p:nvPr/>
        </p:nvSpPr>
        <p:spPr bwMode="auto">
          <a:xfrm>
            <a:off x="3190875" y="3411538"/>
            <a:ext cx="2989263" cy="158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65" name="Freeform 41"/>
          <p:cNvSpPr>
            <a:spLocks/>
          </p:cNvSpPr>
          <p:nvPr/>
        </p:nvSpPr>
        <p:spPr bwMode="auto">
          <a:xfrm>
            <a:off x="2892425" y="5000625"/>
            <a:ext cx="3586163" cy="25400"/>
          </a:xfrm>
          <a:custGeom>
            <a:avLst/>
            <a:gdLst>
              <a:gd name="T0" fmla="*/ 2147483646 w 2259"/>
              <a:gd name="T1" fmla="*/ 2147483646 h 16"/>
              <a:gd name="T2" fmla="*/ 2147483646 w 2259"/>
              <a:gd name="T3" fmla="*/ 0 h 16"/>
              <a:gd name="T4" fmla="*/ 0 w 2259"/>
              <a:gd name="T5" fmla="*/ 2147483646 h 16"/>
              <a:gd name="T6" fmla="*/ 2147483646 w 2259"/>
              <a:gd name="T7" fmla="*/ 2147483646 h 16"/>
              <a:gd name="T8" fmla="*/ 0 60000 65536"/>
              <a:gd name="T9" fmla="*/ 0 60000 65536"/>
              <a:gd name="T10" fmla="*/ 0 60000 65536"/>
              <a:gd name="T11" fmla="*/ 0 60000 65536"/>
              <a:gd name="T12" fmla="*/ 0 w 2259"/>
              <a:gd name="T13" fmla="*/ 0 h 16"/>
              <a:gd name="T14" fmla="*/ 2259 w 2259"/>
              <a:gd name="T15" fmla="*/ 16 h 16"/>
            </a:gdLst>
            <a:ahLst/>
            <a:cxnLst>
              <a:cxn ang="T8">
                <a:pos x="T0" y="T1"/>
              </a:cxn>
              <a:cxn ang="T9">
                <a:pos x="T2" y="T3"/>
              </a:cxn>
              <a:cxn ang="T10">
                <a:pos x="T4" y="T5"/>
              </a:cxn>
              <a:cxn ang="T11">
                <a:pos x="T6" y="T7"/>
              </a:cxn>
            </a:cxnLst>
            <a:rect l="T12" t="T13" r="T14" b="T15"/>
            <a:pathLst>
              <a:path w="2259" h="16">
                <a:moveTo>
                  <a:pt x="2259" y="16"/>
                </a:moveTo>
                <a:lnTo>
                  <a:pt x="2259" y="0"/>
                </a:lnTo>
                <a:lnTo>
                  <a:pt x="0" y="16"/>
                </a:lnTo>
                <a:lnTo>
                  <a:pt x="225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6" name="Freeform 42"/>
          <p:cNvSpPr>
            <a:spLocks/>
          </p:cNvSpPr>
          <p:nvPr/>
        </p:nvSpPr>
        <p:spPr bwMode="auto">
          <a:xfrm>
            <a:off x="2892425" y="5000625"/>
            <a:ext cx="3586163" cy="25400"/>
          </a:xfrm>
          <a:custGeom>
            <a:avLst/>
            <a:gdLst>
              <a:gd name="T0" fmla="*/ 2147483646 w 2259"/>
              <a:gd name="T1" fmla="*/ 0 h 16"/>
              <a:gd name="T2" fmla="*/ 0 w 2259"/>
              <a:gd name="T3" fmla="*/ 2147483646 h 16"/>
              <a:gd name="T4" fmla="*/ 0 w 2259"/>
              <a:gd name="T5" fmla="*/ 0 h 16"/>
              <a:gd name="T6" fmla="*/ 2147483646 w 2259"/>
              <a:gd name="T7" fmla="*/ 0 h 16"/>
              <a:gd name="T8" fmla="*/ 0 60000 65536"/>
              <a:gd name="T9" fmla="*/ 0 60000 65536"/>
              <a:gd name="T10" fmla="*/ 0 60000 65536"/>
              <a:gd name="T11" fmla="*/ 0 60000 65536"/>
              <a:gd name="T12" fmla="*/ 0 w 2259"/>
              <a:gd name="T13" fmla="*/ 0 h 16"/>
              <a:gd name="T14" fmla="*/ 2259 w 2259"/>
              <a:gd name="T15" fmla="*/ 16 h 16"/>
            </a:gdLst>
            <a:ahLst/>
            <a:cxnLst>
              <a:cxn ang="T8">
                <a:pos x="T0" y="T1"/>
              </a:cxn>
              <a:cxn ang="T9">
                <a:pos x="T2" y="T3"/>
              </a:cxn>
              <a:cxn ang="T10">
                <a:pos x="T4" y="T5"/>
              </a:cxn>
              <a:cxn ang="T11">
                <a:pos x="T6" y="T7"/>
              </a:cxn>
            </a:cxnLst>
            <a:rect l="T12" t="T13" r="T14" b="T15"/>
            <a:pathLst>
              <a:path w="2259" h="16">
                <a:moveTo>
                  <a:pt x="2259" y="0"/>
                </a:moveTo>
                <a:lnTo>
                  <a:pt x="0" y="16"/>
                </a:lnTo>
                <a:lnTo>
                  <a:pt x="0" y="0"/>
                </a:lnTo>
                <a:lnTo>
                  <a:pt x="22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7" name="Freeform 44"/>
          <p:cNvSpPr>
            <a:spLocks/>
          </p:cNvSpPr>
          <p:nvPr/>
        </p:nvSpPr>
        <p:spPr bwMode="auto">
          <a:xfrm>
            <a:off x="3905250" y="3538538"/>
            <a:ext cx="1150938" cy="1373187"/>
          </a:xfrm>
          <a:custGeom>
            <a:avLst/>
            <a:gdLst>
              <a:gd name="T0" fmla="*/ 2147483646 w 725"/>
              <a:gd name="T1" fmla="*/ 2147483646 h 865"/>
              <a:gd name="T2" fmla="*/ 2147483646 w 725"/>
              <a:gd name="T3" fmla="*/ 0 h 865"/>
              <a:gd name="T4" fmla="*/ 0 w 725"/>
              <a:gd name="T5" fmla="*/ 2147483646 h 865"/>
              <a:gd name="T6" fmla="*/ 2147483646 w 725"/>
              <a:gd name="T7" fmla="*/ 2147483646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1"/>
                </a:moveTo>
                <a:lnTo>
                  <a:pt x="724" y="0"/>
                </a:lnTo>
                <a:lnTo>
                  <a:pt x="0" y="865"/>
                </a:lnTo>
                <a:lnTo>
                  <a:pt x="7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8" name="Freeform 45"/>
          <p:cNvSpPr>
            <a:spLocks/>
          </p:cNvSpPr>
          <p:nvPr/>
        </p:nvSpPr>
        <p:spPr bwMode="auto">
          <a:xfrm>
            <a:off x="3903663" y="3538538"/>
            <a:ext cx="1150937" cy="1373187"/>
          </a:xfrm>
          <a:custGeom>
            <a:avLst/>
            <a:gdLst>
              <a:gd name="T0" fmla="*/ 2147483646 w 725"/>
              <a:gd name="T1" fmla="*/ 0 h 865"/>
              <a:gd name="T2" fmla="*/ 2147483646 w 725"/>
              <a:gd name="T3" fmla="*/ 2147483646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69" name="Freeform 46"/>
          <p:cNvSpPr>
            <a:spLocks/>
          </p:cNvSpPr>
          <p:nvPr/>
        </p:nvSpPr>
        <p:spPr bwMode="auto">
          <a:xfrm>
            <a:off x="3903663" y="3538538"/>
            <a:ext cx="1152525" cy="1373187"/>
          </a:xfrm>
          <a:custGeom>
            <a:avLst/>
            <a:gdLst>
              <a:gd name="T0" fmla="*/ 2147483646 w 726"/>
              <a:gd name="T1" fmla="*/ 2147483646 h 865"/>
              <a:gd name="T2" fmla="*/ 2147483646 w 726"/>
              <a:gd name="T3" fmla="*/ 0 h 865"/>
              <a:gd name="T4" fmla="*/ 0 w 726"/>
              <a:gd name="T5" fmla="*/ 2147483646 h 865"/>
              <a:gd name="T6" fmla="*/ 2147483646 w 726"/>
              <a:gd name="T7" fmla="*/ 2147483646 h 865"/>
              <a:gd name="T8" fmla="*/ 2147483646 w 726"/>
              <a:gd name="T9" fmla="*/ 2147483646 h 865"/>
              <a:gd name="T10" fmla="*/ 0 60000 65536"/>
              <a:gd name="T11" fmla="*/ 0 60000 65536"/>
              <a:gd name="T12" fmla="*/ 0 60000 65536"/>
              <a:gd name="T13" fmla="*/ 0 60000 65536"/>
              <a:gd name="T14" fmla="*/ 0 60000 65536"/>
              <a:gd name="T15" fmla="*/ 0 w 726"/>
              <a:gd name="T16" fmla="*/ 0 h 865"/>
              <a:gd name="T17" fmla="*/ 726 w 726"/>
              <a:gd name="T18" fmla="*/ 865 h 865"/>
            </a:gdLst>
            <a:ahLst/>
            <a:cxnLst>
              <a:cxn ang="T10">
                <a:pos x="T0" y="T1"/>
              </a:cxn>
              <a:cxn ang="T11">
                <a:pos x="T2" y="T3"/>
              </a:cxn>
              <a:cxn ang="T12">
                <a:pos x="T4" y="T5"/>
              </a:cxn>
              <a:cxn ang="T13">
                <a:pos x="T6" y="T7"/>
              </a:cxn>
              <a:cxn ang="T14">
                <a:pos x="T8" y="T9"/>
              </a:cxn>
            </a:cxnLst>
            <a:rect l="T15" t="T16" r="T17" b="T18"/>
            <a:pathLst>
              <a:path w="726" h="865">
                <a:moveTo>
                  <a:pt x="726" y="1"/>
                </a:moveTo>
                <a:lnTo>
                  <a:pt x="725" y="0"/>
                </a:lnTo>
                <a:lnTo>
                  <a:pt x="0" y="865"/>
                </a:lnTo>
                <a:lnTo>
                  <a:pt x="1" y="865"/>
                </a:lnTo>
                <a:lnTo>
                  <a:pt x="726"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70" name="Freeform 47"/>
          <p:cNvSpPr>
            <a:spLocks/>
          </p:cNvSpPr>
          <p:nvPr/>
        </p:nvSpPr>
        <p:spPr bwMode="auto">
          <a:xfrm>
            <a:off x="4110038" y="3538538"/>
            <a:ext cx="1150937" cy="1373187"/>
          </a:xfrm>
          <a:custGeom>
            <a:avLst/>
            <a:gdLst>
              <a:gd name="T0" fmla="*/ 2147483646 w 725"/>
              <a:gd name="T1" fmla="*/ 2147483646 h 865"/>
              <a:gd name="T2" fmla="*/ 2147483646 w 725"/>
              <a:gd name="T3" fmla="*/ 0 h 865"/>
              <a:gd name="T4" fmla="*/ 0 w 725"/>
              <a:gd name="T5" fmla="*/ 2147483646 h 865"/>
              <a:gd name="T6" fmla="*/ 2147483646 w 725"/>
              <a:gd name="T7" fmla="*/ 2147483646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1"/>
                </a:moveTo>
                <a:lnTo>
                  <a:pt x="724" y="0"/>
                </a:lnTo>
                <a:lnTo>
                  <a:pt x="0" y="865"/>
                </a:lnTo>
                <a:lnTo>
                  <a:pt x="7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1" name="Freeform 48"/>
          <p:cNvSpPr>
            <a:spLocks/>
          </p:cNvSpPr>
          <p:nvPr/>
        </p:nvSpPr>
        <p:spPr bwMode="auto">
          <a:xfrm>
            <a:off x="4110038" y="3538538"/>
            <a:ext cx="1149350" cy="1373187"/>
          </a:xfrm>
          <a:custGeom>
            <a:avLst/>
            <a:gdLst>
              <a:gd name="T0" fmla="*/ 2147483646 w 724"/>
              <a:gd name="T1" fmla="*/ 0 h 865"/>
              <a:gd name="T2" fmla="*/ 0 w 724"/>
              <a:gd name="T3" fmla="*/ 2147483646 h 865"/>
              <a:gd name="T4" fmla="*/ 0 w 724"/>
              <a:gd name="T5" fmla="*/ 2147483646 h 865"/>
              <a:gd name="T6" fmla="*/ 2147483646 w 724"/>
              <a:gd name="T7" fmla="*/ 0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0"/>
                </a:moveTo>
                <a:lnTo>
                  <a:pt x="0" y="865"/>
                </a:lnTo>
                <a:lnTo>
                  <a:pt x="7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2" name="Freeform 49"/>
          <p:cNvSpPr>
            <a:spLocks/>
          </p:cNvSpPr>
          <p:nvPr/>
        </p:nvSpPr>
        <p:spPr bwMode="auto">
          <a:xfrm>
            <a:off x="4110038" y="3538538"/>
            <a:ext cx="1150937" cy="1373187"/>
          </a:xfrm>
          <a:custGeom>
            <a:avLst/>
            <a:gdLst>
              <a:gd name="T0" fmla="*/ 2147483646 w 725"/>
              <a:gd name="T1" fmla="*/ 2147483646 h 865"/>
              <a:gd name="T2" fmla="*/ 2147483646 w 725"/>
              <a:gd name="T3" fmla="*/ 0 h 865"/>
              <a:gd name="T4" fmla="*/ 0 w 725"/>
              <a:gd name="T5" fmla="*/ 2147483646 h 865"/>
              <a:gd name="T6" fmla="*/ 0 w 725"/>
              <a:gd name="T7" fmla="*/ 2147483646 h 865"/>
              <a:gd name="T8" fmla="*/ 2147483646 w 725"/>
              <a:gd name="T9" fmla="*/ 2147483646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1"/>
                </a:moveTo>
                <a:lnTo>
                  <a:pt x="724" y="0"/>
                </a:lnTo>
                <a:lnTo>
                  <a:pt x="0" y="865"/>
                </a:lnTo>
                <a:lnTo>
                  <a:pt x="725"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73" name="Freeform 50"/>
          <p:cNvSpPr>
            <a:spLocks/>
          </p:cNvSpPr>
          <p:nvPr/>
        </p:nvSpPr>
        <p:spPr bwMode="auto">
          <a:xfrm>
            <a:off x="3309938" y="3521075"/>
            <a:ext cx="733425" cy="876300"/>
          </a:xfrm>
          <a:custGeom>
            <a:avLst/>
            <a:gdLst>
              <a:gd name="T0" fmla="*/ 0 w 462"/>
              <a:gd name="T1" fmla="*/ 2147483646 h 552"/>
              <a:gd name="T2" fmla="*/ 2147483646 w 462"/>
              <a:gd name="T3" fmla="*/ 2147483646 h 552"/>
              <a:gd name="T4" fmla="*/ 2147483646 w 462"/>
              <a:gd name="T5" fmla="*/ 0 h 552"/>
              <a:gd name="T6" fmla="*/ 0 w 462"/>
              <a:gd name="T7" fmla="*/ 2147483646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1" y="552"/>
                </a:lnTo>
                <a:lnTo>
                  <a:pt x="462" y="0"/>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4" name="Freeform 51"/>
          <p:cNvSpPr>
            <a:spLocks/>
          </p:cNvSpPr>
          <p:nvPr/>
        </p:nvSpPr>
        <p:spPr bwMode="auto">
          <a:xfrm>
            <a:off x="3311525" y="3521075"/>
            <a:ext cx="733425" cy="876300"/>
          </a:xfrm>
          <a:custGeom>
            <a:avLst/>
            <a:gdLst>
              <a:gd name="T0" fmla="*/ 0 w 462"/>
              <a:gd name="T1" fmla="*/ 2147483646 h 552"/>
              <a:gd name="T2" fmla="*/ 2147483646 w 462"/>
              <a:gd name="T3" fmla="*/ 0 h 552"/>
              <a:gd name="T4" fmla="*/ 2147483646 w 462"/>
              <a:gd name="T5" fmla="*/ 2147483646 h 552"/>
              <a:gd name="T6" fmla="*/ 0 w 462"/>
              <a:gd name="T7" fmla="*/ 2147483646 h 552"/>
              <a:gd name="T8" fmla="*/ 0 60000 65536"/>
              <a:gd name="T9" fmla="*/ 0 60000 65536"/>
              <a:gd name="T10" fmla="*/ 0 60000 65536"/>
              <a:gd name="T11" fmla="*/ 0 60000 65536"/>
              <a:gd name="T12" fmla="*/ 0 w 462"/>
              <a:gd name="T13" fmla="*/ 0 h 552"/>
              <a:gd name="T14" fmla="*/ 462 w 462"/>
              <a:gd name="T15" fmla="*/ 552 h 552"/>
            </a:gdLst>
            <a:ahLst/>
            <a:cxnLst>
              <a:cxn ang="T8">
                <a:pos x="T0" y="T1"/>
              </a:cxn>
              <a:cxn ang="T9">
                <a:pos x="T2" y="T3"/>
              </a:cxn>
              <a:cxn ang="T10">
                <a:pos x="T4" y="T5"/>
              </a:cxn>
              <a:cxn ang="T11">
                <a:pos x="T6" y="T7"/>
              </a:cxn>
            </a:cxnLst>
            <a:rect l="T12" t="T13" r="T14" b="T15"/>
            <a:pathLst>
              <a:path w="462" h="552">
                <a:moveTo>
                  <a:pt x="0" y="552"/>
                </a:moveTo>
                <a:lnTo>
                  <a:pt x="461" y="0"/>
                </a:lnTo>
                <a:lnTo>
                  <a:pt x="462" y="1"/>
                </a:lnTo>
                <a:lnTo>
                  <a:pt x="0" y="5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5" name="Freeform 52"/>
          <p:cNvSpPr>
            <a:spLocks/>
          </p:cNvSpPr>
          <p:nvPr/>
        </p:nvSpPr>
        <p:spPr bwMode="auto">
          <a:xfrm>
            <a:off x="3309938" y="3521075"/>
            <a:ext cx="735012" cy="876300"/>
          </a:xfrm>
          <a:custGeom>
            <a:avLst/>
            <a:gdLst>
              <a:gd name="T0" fmla="*/ 0 w 463"/>
              <a:gd name="T1" fmla="*/ 2147483646 h 552"/>
              <a:gd name="T2" fmla="*/ 2147483646 w 463"/>
              <a:gd name="T3" fmla="*/ 2147483646 h 552"/>
              <a:gd name="T4" fmla="*/ 2147483646 w 463"/>
              <a:gd name="T5" fmla="*/ 2147483646 h 552"/>
              <a:gd name="T6" fmla="*/ 2147483646 w 463"/>
              <a:gd name="T7" fmla="*/ 0 h 552"/>
              <a:gd name="T8" fmla="*/ 0 w 463"/>
              <a:gd name="T9" fmla="*/ 2147483646 h 552"/>
              <a:gd name="T10" fmla="*/ 0 60000 65536"/>
              <a:gd name="T11" fmla="*/ 0 60000 65536"/>
              <a:gd name="T12" fmla="*/ 0 60000 65536"/>
              <a:gd name="T13" fmla="*/ 0 60000 65536"/>
              <a:gd name="T14" fmla="*/ 0 60000 65536"/>
              <a:gd name="T15" fmla="*/ 0 w 463"/>
              <a:gd name="T16" fmla="*/ 0 h 552"/>
              <a:gd name="T17" fmla="*/ 463 w 463"/>
              <a:gd name="T18" fmla="*/ 552 h 552"/>
            </a:gdLst>
            <a:ahLst/>
            <a:cxnLst>
              <a:cxn ang="T10">
                <a:pos x="T0" y="T1"/>
              </a:cxn>
              <a:cxn ang="T11">
                <a:pos x="T2" y="T3"/>
              </a:cxn>
              <a:cxn ang="T12">
                <a:pos x="T4" y="T5"/>
              </a:cxn>
              <a:cxn ang="T13">
                <a:pos x="T6" y="T7"/>
              </a:cxn>
              <a:cxn ang="T14">
                <a:pos x="T8" y="T9"/>
              </a:cxn>
            </a:cxnLst>
            <a:rect l="T15" t="T16" r="T17" b="T18"/>
            <a:pathLst>
              <a:path w="463" h="552">
                <a:moveTo>
                  <a:pt x="0" y="552"/>
                </a:moveTo>
                <a:lnTo>
                  <a:pt x="1" y="552"/>
                </a:lnTo>
                <a:lnTo>
                  <a:pt x="463" y="1"/>
                </a:lnTo>
                <a:lnTo>
                  <a:pt x="462" y="0"/>
                </a:lnTo>
                <a:lnTo>
                  <a:pt x="0" y="552"/>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76" name="Freeform 53"/>
          <p:cNvSpPr>
            <a:spLocks/>
          </p:cNvSpPr>
          <p:nvPr/>
        </p:nvSpPr>
        <p:spPr bwMode="auto">
          <a:xfrm>
            <a:off x="3311525" y="3538538"/>
            <a:ext cx="322263" cy="385762"/>
          </a:xfrm>
          <a:custGeom>
            <a:avLst/>
            <a:gdLst>
              <a:gd name="T0" fmla="*/ 2147483646 w 203"/>
              <a:gd name="T1" fmla="*/ 2147483646 h 243"/>
              <a:gd name="T2" fmla="*/ 2147483646 w 203"/>
              <a:gd name="T3" fmla="*/ 0 h 243"/>
              <a:gd name="T4" fmla="*/ 0 w 203"/>
              <a:gd name="T5" fmla="*/ 2147483646 h 243"/>
              <a:gd name="T6" fmla="*/ 2147483646 w 203"/>
              <a:gd name="T7" fmla="*/ 2147483646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203" y="1"/>
                </a:moveTo>
                <a:lnTo>
                  <a:pt x="203" y="0"/>
                </a:lnTo>
                <a:lnTo>
                  <a:pt x="0" y="243"/>
                </a:lnTo>
                <a:lnTo>
                  <a:pt x="20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7" name="Freeform 54"/>
          <p:cNvSpPr>
            <a:spLocks/>
          </p:cNvSpPr>
          <p:nvPr/>
        </p:nvSpPr>
        <p:spPr bwMode="auto">
          <a:xfrm>
            <a:off x="3309938" y="3538538"/>
            <a:ext cx="323850" cy="385762"/>
          </a:xfrm>
          <a:custGeom>
            <a:avLst/>
            <a:gdLst>
              <a:gd name="T0" fmla="*/ 2147483646 w 204"/>
              <a:gd name="T1" fmla="*/ 0 h 243"/>
              <a:gd name="T2" fmla="*/ 2147483646 w 204"/>
              <a:gd name="T3" fmla="*/ 2147483646 h 243"/>
              <a:gd name="T4" fmla="*/ 0 w 204"/>
              <a:gd name="T5" fmla="*/ 2147483646 h 243"/>
              <a:gd name="T6" fmla="*/ 2147483646 w 204"/>
              <a:gd name="T7" fmla="*/ 0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204" y="0"/>
                </a:moveTo>
                <a:lnTo>
                  <a:pt x="1" y="243"/>
                </a:lnTo>
                <a:lnTo>
                  <a:pt x="0" y="243"/>
                </a:lnTo>
                <a:lnTo>
                  <a:pt x="2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78" name="Freeform 55"/>
          <p:cNvSpPr>
            <a:spLocks/>
          </p:cNvSpPr>
          <p:nvPr/>
        </p:nvSpPr>
        <p:spPr bwMode="auto">
          <a:xfrm>
            <a:off x="3309938" y="3538538"/>
            <a:ext cx="323850" cy="385762"/>
          </a:xfrm>
          <a:custGeom>
            <a:avLst/>
            <a:gdLst>
              <a:gd name="T0" fmla="*/ 2147483646 w 204"/>
              <a:gd name="T1" fmla="*/ 2147483646 h 243"/>
              <a:gd name="T2" fmla="*/ 2147483646 w 204"/>
              <a:gd name="T3" fmla="*/ 0 h 243"/>
              <a:gd name="T4" fmla="*/ 0 w 204"/>
              <a:gd name="T5" fmla="*/ 2147483646 h 243"/>
              <a:gd name="T6" fmla="*/ 2147483646 w 204"/>
              <a:gd name="T7" fmla="*/ 2147483646 h 243"/>
              <a:gd name="T8" fmla="*/ 2147483646 w 204"/>
              <a:gd name="T9" fmla="*/ 2147483646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204" y="1"/>
                </a:moveTo>
                <a:lnTo>
                  <a:pt x="204" y="0"/>
                </a:lnTo>
                <a:lnTo>
                  <a:pt x="0" y="243"/>
                </a:lnTo>
                <a:lnTo>
                  <a:pt x="1" y="243"/>
                </a:lnTo>
                <a:lnTo>
                  <a:pt x="204"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79" name="Freeform 56"/>
          <p:cNvSpPr>
            <a:spLocks/>
          </p:cNvSpPr>
          <p:nvPr/>
        </p:nvSpPr>
        <p:spPr bwMode="auto">
          <a:xfrm>
            <a:off x="3311525" y="3538538"/>
            <a:ext cx="528638" cy="631825"/>
          </a:xfrm>
          <a:custGeom>
            <a:avLst/>
            <a:gdLst>
              <a:gd name="T0" fmla="*/ 2147483646 w 333"/>
              <a:gd name="T1" fmla="*/ 2147483646 h 398"/>
              <a:gd name="T2" fmla="*/ 2147483646 w 333"/>
              <a:gd name="T3" fmla="*/ 0 h 398"/>
              <a:gd name="T4" fmla="*/ 0 w 333"/>
              <a:gd name="T5" fmla="*/ 2147483646 h 398"/>
              <a:gd name="T6" fmla="*/ 2147483646 w 333"/>
              <a:gd name="T7" fmla="*/ 2147483646 h 398"/>
              <a:gd name="T8" fmla="*/ 0 60000 65536"/>
              <a:gd name="T9" fmla="*/ 0 60000 65536"/>
              <a:gd name="T10" fmla="*/ 0 60000 65536"/>
              <a:gd name="T11" fmla="*/ 0 60000 65536"/>
              <a:gd name="T12" fmla="*/ 0 w 333"/>
              <a:gd name="T13" fmla="*/ 0 h 398"/>
              <a:gd name="T14" fmla="*/ 333 w 333"/>
              <a:gd name="T15" fmla="*/ 398 h 398"/>
            </a:gdLst>
            <a:ahLst/>
            <a:cxnLst>
              <a:cxn ang="T8">
                <a:pos x="T0" y="T1"/>
              </a:cxn>
              <a:cxn ang="T9">
                <a:pos x="T2" y="T3"/>
              </a:cxn>
              <a:cxn ang="T10">
                <a:pos x="T4" y="T5"/>
              </a:cxn>
              <a:cxn ang="T11">
                <a:pos x="T6" y="T7"/>
              </a:cxn>
            </a:cxnLst>
            <a:rect l="T12" t="T13" r="T14" b="T15"/>
            <a:pathLst>
              <a:path w="333" h="398">
                <a:moveTo>
                  <a:pt x="333" y="1"/>
                </a:moveTo>
                <a:lnTo>
                  <a:pt x="332" y="0"/>
                </a:lnTo>
                <a:lnTo>
                  <a:pt x="0" y="398"/>
                </a:lnTo>
                <a:lnTo>
                  <a:pt x="33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0" name="Freeform 57"/>
          <p:cNvSpPr>
            <a:spLocks/>
          </p:cNvSpPr>
          <p:nvPr/>
        </p:nvSpPr>
        <p:spPr bwMode="auto">
          <a:xfrm>
            <a:off x="3309938" y="3538538"/>
            <a:ext cx="528637" cy="631825"/>
          </a:xfrm>
          <a:custGeom>
            <a:avLst/>
            <a:gdLst>
              <a:gd name="T0" fmla="*/ 2147483646 w 333"/>
              <a:gd name="T1" fmla="*/ 0 h 398"/>
              <a:gd name="T2" fmla="*/ 2147483646 w 333"/>
              <a:gd name="T3" fmla="*/ 2147483646 h 398"/>
              <a:gd name="T4" fmla="*/ 0 w 333"/>
              <a:gd name="T5" fmla="*/ 2147483646 h 398"/>
              <a:gd name="T6" fmla="*/ 2147483646 w 333"/>
              <a:gd name="T7" fmla="*/ 0 h 398"/>
              <a:gd name="T8" fmla="*/ 0 60000 65536"/>
              <a:gd name="T9" fmla="*/ 0 60000 65536"/>
              <a:gd name="T10" fmla="*/ 0 60000 65536"/>
              <a:gd name="T11" fmla="*/ 0 60000 65536"/>
              <a:gd name="T12" fmla="*/ 0 w 333"/>
              <a:gd name="T13" fmla="*/ 0 h 398"/>
              <a:gd name="T14" fmla="*/ 333 w 333"/>
              <a:gd name="T15" fmla="*/ 398 h 398"/>
            </a:gdLst>
            <a:ahLst/>
            <a:cxnLst>
              <a:cxn ang="T8">
                <a:pos x="T0" y="T1"/>
              </a:cxn>
              <a:cxn ang="T9">
                <a:pos x="T2" y="T3"/>
              </a:cxn>
              <a:cxn ang="T10">
                <a:pos x="T4" y="T5"/>
              </a:cxn>
              <a:cxn ang="T11">
                <a:pos x="T6" y="T7"/>
              </a:cxn>
            </a:cxnLst>
            <a:rect l="T12" t="T13" r="T14" b="T15"/>
            <a:pathLst>
              <a:path w="333" h="398">
                <a:moveTo>
                  <a:pt x="333" y="0"/>
                </a:moveTo>
                <a:lnTo>
                  <a:pt x="1" y="398"/>
                </a:lnTo>
                <a:lnTo>
                  <a:pt x="0" y="39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1" name="Freeform 58"/>
          <p:cNvSpPr>
            <a:spLocks/>
          </p:cNvSpPr>
          <p:nvPr/>
        </p:nvSpPr>
        <p:spPr bwMode="auto">
          <a:xfrm>
            <a:off x="3309938" y="3538538"/>
            <a:ext cx="530225" cy="631825"/>
          </a:xfrm>
          <a:custGeom>
            <a:avLst/>
            <a:gdLst>
              <a:gd name="T0" fmla="*/ 2147483646 w 334"/>
              <a:gd name="T1" fmla="*/ 2147483646 h 398"/>
              <a:gd name="T2" fmla="*/ 2147483646 w 334"/>
              <a:gd name="T3" fmla="*/ 0 h 398"/>
              <a:gd name="T4" fmla="*/ 0 w 334"/>
              <a:gd name="T5" fmla="*/ 2147483646 h 398"/>
              <a:gd name="T6" fmla="*/ 2147483646 w 334"/>
              <a:gd name="T7" fmla="*/ 2147483646 h 398"/>
              <a:gd name="T8" fmla="*/ 2147483646 w 334"/>
              <a:gd name="T9" fmla="*/ 2147483646 h 398"/>
              <a:gd name="T10" fmla="*/ 0 60000 65536"/>
              <a:gd name="T11" fmla="*/ 0 60000 65536"/>
              <a:gd name="T12" fmla="*/ 0 60000 65536"/>
              <a:gd name="T13" fmla="*/ 0 60000 65536"/>
              <a:gd name="T14" fmla="*/ 0 60000 65536"/>
              <a:gd name="T15" fmla="*/ 0 w 334"/>
              <a:gd name="T16" fmla="*/ 0 h 398"/>
              <a:gd name="T17" fmla="*/ 334 w 334"/>
              <a:gd name="T18" fmla="*/ 398 h 398"/>
            </a:gdLst>
            <a:ahLst/>
            <a:cxnLst>
              <a:cxn ang="T10">
                <a:pos x="T0" y="T1"/>
              </a:cxn>
              <a:cxn ang="T11">
                <a:pos x="T2" y="T3"/>
              </a:cxn>
              <a:cxn ang="T12">
                <a:pos x="T4" y="T5"/>
              </a:cxn>
              <a:cxn ang="T13">
                <a:pos x="T6" y="T7"/>
              </a:cxn>
              <a:cxn ang="T14">
                <a:pos x="T8" y="T9"/>
              </a:cxn>
            </a:cxnLst>
            <a:rect l="T15" t="T16" r="T17" b="T18"/>
            <a:pathLst>
              <a:path w="334" h="398">
                <a:moveTo>
                  <a:pt x="334" y="1"/>
                </a:moveTo>
                <a:lnTo>
                  <a:pt x="333" y="0"/>
                </a:lnTo>
                <a:lnTo>
                  <a:pt x="0" y="397"/>
                </a:lnTo>
                <a:lnTo>
                  <a:pt x="1" y="398"/>
                </a:lnTo>
                <a:lnTo>
                  <a:pt x="334"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82" name="Freeform 59"/>
          <p:cNvSpPr>
            <a:spLocks/>
          </p:cNvSpPr>
          <p:nvPr/>
        </p:nvSpPr>
        <p:spPr bwMode="auto">
          <a:xfrm>
            <a:off x="5735638" y="4525963"/>
            <a:ext cx="323850" cy="385762"/>
          </a:xfrm>
          <a:custGeom>
            <a:avLst/>
            <a:gdLst>
              <a:gd name="T0" fmla="*/ 0 w 204"/>
              <a:gd name="T1" fmla="*/ 2147483646 h 243"/>
              <a:gd name="T2" fmla="*/ 2147483646 w 204"/>
              <a:gd name="T3" fmla="*/ 2147483646 h 243"/>
              <a:gd name="T4" fmla="*/ 2147483646 w 204"/>
              <a:gd name="T5" fmla="*/ 0 h 243"/>
              <a:gd name="T6" fmla="*/ 0 w 204"/>
              <a:gd name="T7" fmla="*/ 2147483646 h 243"/>
              <a:gd name="T8" fmla="*/ 0 60000 65536"/>
              <a:gd name="T9" fmla="*/ 0 60000 65536"/>
              <a:gd name="T10" fmla="*/ 0 60000 65536"/>
              <a:gd name="T11" fmla="*/ 0 60000 65536"/>
              <a:gd name="T12" fmla="*/ 0 w 204"/>
              <a:gd name="T13" fmla="*/ 0 h 243"/>
              <a:gd name="T14" fmla="*/ 204 w 204"/>
              <a:gd name="T15" fmla="*/ 243 h 243"/>
            </a:gdLst>
            <a:ahLst/>
            <a:cxnLst>
              <a:cxn ang="T8">
                <a:pos x="T0" y="T1"/>
              </a:cxn>
              <a:cxn ang="T9">
                <a:pos x="T2" y="T3"/>
              </a:cxn>
              <a:cxn ang="T10">
                <a:pos x="T4" y="T5"/>
              </a:cxn>
              <a:cxn ang="T11">
                <a:pos x="T6" y="T7"/>
              </a:cxn>
            </a:cxnLst>
            <a:rect l="T12" t="T13" r="T14" b="T15"/>
            <a:pathLst>
              <a:path w="204" h="243">
                <a:moveTo>
                  <a:pt x="0" y="243"/>
                </a:moveTo>
                <a:lnTo>
                  <a:pt x="1" y="243"/>
                </a:lnTo>
                <a:lnTo>
                  <a:pt x="204" y="0"/>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3" name="Freeform 60"/>
          <p:cNvSpPr>
            <a:spLocks/>
          </p:cNvSpPr>
          <p:nvPr/>
        </p:nvSpPr>
        <p:spPr bwMode="auto">
          <a:xfrm>
            <a:off x="5737225" y="4525963"/>
            <a:ext cx="322263" cy="385762"/>
          </a:xfrm>
          <a:custGeom>
            <a:avLst/>
            <a:gdLst>
              <a:gd name="T0" fmla="*/ 0 w 203"/>
              <a:gd name="T1" fmla="*/ 2147483646 h 243"/>
              <a:gd name="T2" fmla="*/ 2147483646 w 203"/>
              <a:gd name="T3" fmla="*/ 0 h 243"/>
              <a:gd name="T4" fmla="*/ 2147483646 w 203"/>
              <a:gd name="T5" fmla="*/ 2147483646 h 243"/>
              <a:gd name="T6" fmla="*/ 0 w 203"/>
              <a:gd name="T7" fmla="*/ 2147483646 h 243"/>
              <a:gd name="T8" fmla="*/ 0 60000 65536"/>
              <a:gd name="T9" fmla="*/ 0 60000 65536"/>
              <a:gd name="T10" fmla="*/ 0 60000 65536"/>
              <a:gd name="T11" fmla="*/ 0 60000 65536"/>
              <a:gd name="T12" fmla="*/ 0 w 203"/>
              <a:gd name="T13" fmla="*/ 0 h 243"/>
              <a:gd name="T14" fmla="*/ 203 w 203"/>
              <a:gd name="T15" fmla="*/ 243 h 243"/>
            </a:gdLst>
            <a:ahLst/>
            <a:cxnLst>
              <a:cxn ang="T8">
                <a:pos x="T0" y="T1"/>
              </a:cxn>
              <a:cxn ang="T9">
                <a:pos x="T2" y="T3"/>
              </a:cxn>
              <a:cxn ang="T10">
                <a:pos x="T4" y="T5"/>
              </a:cxn>
              <a:cxn ang="T11">
                <a:pos x="T6" y="T7"/>
              </a:cxn>
            </a:cxnLst>
            <a:rect l="T12" t="T13" r="T14" b="T15"/>
            <a:pathLst>
              <a:path w="203" h="243">
                <a:moveTo>
                  <a:pt x="0" y="243"/>
                </a:moveTo>
                <a:lnTo>
                  <a:pt x="203" y="0"/>
                </a:lnTo>
                <a:lnTo>
                  <a:pt x="203" y="1"/>
                </a:lnTo>
                <a:lnTo>
                  <a:pt x="0"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4" name="Freeform 61"/>
          <p:cNvSpPr>
            <a:spLocks/>
          </p:cNvSpPr>
          <p:nvPr/>
        </p:nvSpPr>
        <p:spPr bwMode="auto">
          <a:xfrm>
            <a:off x="5735638" y="4525963"/>
            <a:ext cx="323850" cy="385762"/>
          </a:xfrm>
          <a:custGeom>
            <a:avLst/>
            <a:gdLst>
              <a:gd name="T0" fmla="*/ 0 w 204"/>
              <a:gd name="T1" fmla="*/ 2147483646 h 243"/>
              <a:gd name="T2" fmla="*/ 2147483646 w 204"/>
              <a:gd name="T3" fmla="*/ 2147483646 h 243"/>
              <a:gd name="T4" fmla="*/ 2147483646 w 204"/>
              <a:gd name="T5" fmla="*/ 2147483646 h 243"/>
              <a:gd name="T6" fmla="*/ 2147483646 w 204"/>
              <a:gd name="T7" fmla="*/ 0 h 243"/>
              <a:gd name="T8" fmla="*/ 0 w 204"/>
              <a:gd name="T9" fmla="*/ 2147483646 h 243"/>
              <a:gd name="T10" fmla="*/ 0 60000 65536"/>
              <a:gd name="T11" fmla="*/ 0 60000 65536"/>
              <a:gd name="T12" fmla="*/ 0 60000 65536"/>
              <a:gd name="T13" fmla="*/ 0 60000 65536"/>
              <a:gd name="T14" fmla="*/ 0 60000 65536"/>
              <a:gd name="T15" fmla="*/ 0 w 204"/>
              <a:gd name="T16" fmla="*/ 0 h 243"/>
              <a:gd name="T17" fmla="*/ 204 w 204"/>
              <a:gd name="T18" fmla="*/ 243 h 243"/>
            </a:gdLst>
            <a:ahLst/>
            <a:cxnLst>
              <a:cxn ang="T10">
                <a:pos x="T0" y="T1"/>
              </a:cxn>
              <a:cxn ang="T11">
                <a:pos x="T2" y="T3"/>
              </a:cxn>
              <a:cxn ang="T12">
                <a:pos x="T4" y="T5"/>
              </a:cxn>
              <a:cxn ang="T13">
                <a:pos x="T6" y="T7"/>
              </a:cxn>
              <a:cxn ang="T14">
                <a:pos x="T8" y="T9"/>
              </a:cxn>
            </a:cxnLst>
            <a:rect l="T15" t="T16" r="T17" b="T18"/>
            <a:pathLst>
              <a:path w="204" h="243">
                <a:moveTo>
                  <a:pt x="0" y="243"/>
                </a:moveTo>
                <a:lnTo>
                  <a:pt x="1" y="243"/>
                </a:lnTo>
                <a:lnTo>
                  <a:pt x="204" y="1"/>
                </a:lnTo>
                <a:lnTo>
                  <a:pt x="204" y="0"/>
                </a:lnTo>
                <a:lnTo>
                  <a:pt x="0" y="24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85" name="Freeform 62"/>
          <p:cNvSpPr>
            <a:spLocks/>
          </p:cNvSpPr>
          <p:nvPr/>
        </p:nvSpPr>
        <p:spPr bwMode="auto">
          <a:xfrm>
            <a:off x="5324475" y="4037013"/>
            <a:ext cx="735013" cy="874712"/>
          </a:xfrm>
          <a:custGeom>
            <a:avLst/>
            <a:gdLst>
              <a:gd name="T0" fmla="*/ 0 w 463"/>
              <a:gd name="T1" fmla="*/ 2147483646 h 551"/>
              <a:gd name="T2" fmla="*/ 2147483646 w 463"/>
              <a:gd name="T3" fmla="*/ 2147483646 h 551"/>
              <a:gd name="T4" fmla="*/ 2147483646 w 463"/>
              <a:gd name="T5" fmla="*/ 0 h 551"/>
              <a:gd name="T6" fmla="*/ 0 w 463"/>
              <a:gd name="T7" fmla="*/ 2147483646 h 551"/>
              <a:gd name="T8" fmla="*/ 0 60000 65536"/>
              <a:gd name="T9" fmla="*/ 0 60000 65536"/>
              <a:gd name="T10" fmla="*/ 0 60000 65536"/>
              <a:gd name="T11" fmla="*/ 0 60000 65536"/>
              <a:gd name="T12" fmla="*/ 0 w 463"/>
              <a:gd name="T13" fmla="*/ 0 h 551"/>
              <a:gd name="T14" fmla="*/ 463 w 463"/>
              <a:gd name="T15" fmla="*/ 551 h 551"/>
            </a:gdLst>
            <a:ahLst/>
            <a:cxnLst>
              <a:cxn ang="T8">
                <a:pos x="T0" y="T1"/>
              </a:cxn>
              <a:cxn ang="T9">
                <a:pos x="T2" y="T3"/>
              </a:cxn>
              <a:cxn ang="T10">
                <a:pos x="T4" y="T5"/>
              </a:cxn>
              <a:cxn ang="T11">
                <a:pos x="T6" y="T7"/>
              </a:cxn>
            </a:cxnLst>
            <a:rect l="T12" t="T13" r="T14" b="T15"/>
            <a:pathLst>
              <a:path w="463" h="551">
                <a:moveTo>
                  <a:pt x="0" y="551"/>
                </a:moveTo>
                <a:lnTo>
                  <a:pt x="1" y="551"/>
                </a:lnTo>
                <a:lnTo>
                  <a:pt x="463" y="0"/>
                </a:lnTo>
                <a:lnTo>
                  <a:pt x="0"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6" name="Freeform 63"/>
          <p:cNvSpPr>
            <a:spLocks/>
          </p:cNvSpPr>
          <p:nvPr/>
        </p:nvSpPr>
        <p:spPr bwMode="auto">
          <a:xfrm>
            <a:off x="5326063" y="4037013"/>
            <a:ext cx="733425" cy="874712"/>
          </a:xfrm>
          <a:custGeom>
            <a:avLst/>
            <a:gdLst>
              <a:gd name="T0" fmla="*/ 0 w 462"/>
              <a:gd name="T1" fmla="*/ 2147483646 h 551"/>
              <a:gd name="T2" fmla="*/ 2147483646 w 462"/>
              <a:gd name="T3" fmla="*/ 0 h 551"/>
              <a:gd name="T4" fmla="*/ 2147483646 w 462"/>
              <a:gd name="T5" fmla="*/ 0 h 551"/>
              <a:gd name="T6" fmla="*/ 0 w 462"/>
              <a:gd name="T7" fmla="*/ 2147483646 h 551"/>
              <a:gd name="T8" fmla="*/ 0 60000 65536"/>
              <a:gd name="T9" fmla="*/ 0 60000 65536"/>
              <a:gd name="T10" fmla="*/ 0 60000 65536"/>
              <a:gd name="T11" fmla="*/ 0 60000 65536"/>
              <a:gd name="T12" fmla="*/ 0 w 462"/>
              <a:gd name="T13" fmla="*/ 0 h 551"/>
              <a:gd name="T14" fmla="*/ 462 w 462"/>
              <a:gd name="T15" fmla="*/ 551 h 551"/>
            </a:gdLst>
            <a:ahLst/>
            <a:cxnLst>
              <a:cxn ang="T8">
                <a:pos x="T0" y="T1"/>
              </a:cxn>
              <a:cxn ang="T9">
                <a:pos x="T2" y="T3"/>
              </a:cxn>
              <a:cxn ang="T10">
                <a:pos x="T4" y="T5"/>
              </a:cxn>
              <a:cxn ang="T11">
                <a:pos x="T6" y="T7"/>
              </a:cxn>
            </a:cxnLst>
            <a:rect l="T12" t="T13" r="T14" b="T15"/>
            <a:pathLst>
              <a:path w="462" h="551">
                <a:moveTo>
                  <a:pt x="0" y="551"/>
                </a:moveTo>
                <a:lnTo>
                  <a:pt x="462" y="0"/>
                </a:lnTo>
                <a:lnTo>
                  <a:pt x="0"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7" name="Freeform 64"/>
          <p:cNvSpPr>
            <a:spLocks/>
          </p:cNvSpPr>
          <p:nvPr/>
        </p:nvSpPr>
        <p:spPr bwMode="auto">
          <a:xfrm>
            <a:off x="5324475" y="4037013"/>
            <a:ext cx="735013" cy="874712"/>
          </a:xfrm>
          <a:custGeom>
            <a:avLst/>
            <a:gdLst>
              <a:gd name="T0" fmla="*/ 0 w 463"/>
              <a:gd name="T1" fmla="*/ 2147483646 h 551"/>
              <a:gd name="T2" fmla="*/ 2147483646 w 463"/>
              <a:gd name="T3" fmla="*/ 2147483646 h 551"/>
              <a:gd name="T4" fmla="*/ 2147483646 w 463"/>
              <a:gd name="T5" fmla="*/ 0 h 551"/>
              <a:gd name="T6" fmla="*/ 2147483646 w 463"/>
              <a:gd name="T7" fmla="*/ 0 h 551"/>
              <a:gd name="T8" fmla="*/ 0 w 463"/>
              <a:gd name="T9" fmla="*/ 2147483646 h 551"/>
              <a:gd name="T10" fmla="*/ 0 60000 65536"/>
              <a:gd name="T11" fmla="*/ 0 60000 65536"/>
              <a:gd name="T12" fmla="*/ 0 60000 65536"/>
              <a:gd name="T13" fmla="*/ 0 60000 65536"/>
              <a:gd name="T14" fmla="*/ 0 60000 65536"/>
              <a:gd name="T15" fmla="*/ 0 w 463"/>
              <a:gd name="T16" fmla="*/ 0 h 551"/>
              <a:gd name="T17" fmla="*/ 463 w 463"/>
              <a:gd name="T18" fmla="*/ 551 h 551"/>
            </a:gdLst>
            <a:ahLst/>
            <a:cxnLst>
              <a:cxn ang="T10">
                <a:pos x="T0" y="T1"/>
              </a:cxn>
              <a:cxn ang="T11">
                <a:pos x="T2" y="T3"/>
              </a:cxn>
              <a:cxn ang="T12">
                <a:pos x="T4" y="T5"/>
              </a:cxn>
              <a:cxn ang="T13">
                <a:pos x="T6" y="T7"/>
              </a:cxn>
              <a:cxn ang="T14">
                <a:pos x="T8" y="T9"/>
              </a:cxn>
            </a:cxnLst>
            <a:rect l="T15" t="T16" r="T17" b="T18"/>
            <a:pathLst>
              <a:path w="463" h="551">
                <a:moveTo>
                  <a:pt x="0" y="551"/>
                </a:moveTo>
                <a:lnTo>
                  <a:pt x="1" y="551"/>
                </a:lnTo>
                <a:lnTo>
                  <a:pt x="463" y="0"/>
                </a:lnTo>
                <a:lnTo>
                  <a:pt x="0" y="55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88" name="Freeform 65"/>
          <p:cNvSpPr>
            <a:spLocks/>
          </p:cNvSpPr>
          <p:nvPr/>
        </p:nvSpPr>
        <p:spPr bwMode="auto">
          <a:xfrm>
            <a:off x="5530850" y="4281488"/>
            <a:ext cx="528638" cy="630237"/>
          </a:xfrm>
          <a:custGeom>
            <a:avLst/>
            <a:gdLst>
              <a:gd name="T0" fmla="*/ 0 w 333"/>
              <a:gd name="T1" fmla="*/ 2147483646 h 397"/>
              <a:gd name="T2" fmla="*/ 2147483646 w 333"/>
              <a:gd name="T3" fmla="*/ 2147483646 h 397"/>
              <a:gd name="T4" fmla="*/ 2147483646 w 333"/>
              <a:gd name="T5" fmla="*/ 0 h 397"/>
              <a:gd name="T6" fmla="*/ 0 w 333"/>
              <a:gd name="T7" fmla="*/ 2147483646 h 397"/>
              <a:gd name="T8" fmla="*/ 0 60000 65536"/>
              <a:gd name="T9" fmla="*/ 0 60000 65536"/>
              <a:gd name="T10" fmla="*/ 0 60000 65536"/>
              <a:gd name="T11" fmla="*/ 0 60000 65536"/>
              <a:gd name="T12" fmla="*/ 0 w 333"/>
              <a:gd name="T13" fmla="*/ 0 h 397"/>
              <a:gd name="T14" fmla="*/ 333 w 333"/>
              <a:gd name="T15" fmla="*/ 397 h 397"/>
            </a:gdLst>
            <a:ahLst/>
            <a:cxnLst>
              <a:cxn ang="T8">
                <a:pos x="T0" y="T1"/>
              </a:cxn>
              <a:cxn ang="T9">
                <a:pos x="T2" y="T3"/>
              </a:cxn>
              <a:cxn ang="T10">
                <a:pos x="T4" y="T5"/>
              </a:cxn>
              <a:cxn ang="T11">
                <a:pos x="T6" y="T7"/>
              </a:cxn>
            </a:cxnLst>
            <a:rect l="T12" t="T13" r="T14" b="T15"/>
            <a:pathLst>
              <a:path w="333" h="397">
                <a:moveTo>
                  <a:pt x="0" y="397"/>
                </a:moveTo>
                <a:lnTo>
                  <a:pt x="1" y="397"/>
                </a:lnTo>
                <a:lnTo>
                  <a:pt x="333" y="0"/>
                </a:lnTo>
                <a:lnTo>
                  <a:pt x="0" y="3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89" name="Freeform 66"/>
          <p:cNvSpPr>
            <a:spLocks/>
          </p:cNvSpPr>
          <p:nvPr/>
        </p:nvSpPr>
        <p:spPr bwMode="auto">
          <a:xfrm>
            <a:off x="5532438" y="4281488"/>
            <a:ext cx="527050" cy="630237"/>
          </a:xfrm>
          <a:custGeom>
            <a:avLst/>
            <a:gdLst>
              <a:gd name="T0" fmla="*/ 0 w 332"/>
              <a:gd name="T1" fmla="*/ 2147483646 h 397"/>
              <a:gd name="T2" fmla="*/ 2147483646 w 332"/>
              <a:gd name="T3" fmla="*/ 0 h 397"/>
              <a:gd name="T4" fmla="*/ 2147483646 w 332"/>
              <a:gd name="T5" fmla="*/ 0 h 397"/>
              <a:gd name="T6" fmla="*/ 0 w 332"/>
              <a:gd name="T7" fmla="*/ 2147483646 h 397"/>
              <a:gd name="T8" fmla="*/ 0 60000 65536"/>
              <a:gd name="T9" fmla="*/ 0 60000 65536"/>
              <a:gd name="T10" fmla="*/ 0 60000 65536"/>
              <a:gd name="T11" fmla="*/ 0 60000 65536"/>
              <a:gd name="T12" fmla="*/ 0 w 332"/>
              <a:gd name="T13" fmla="*/ 0 h 397"/>
              <a:gd name="T14" fmla="*/ 332 w 332"/>
              <a:gd name="T15" fmla="*/ 397 h 397"/>
            </a:gdLst>
            <a:ahLst/>
            <a:cxnLst>
              <a:cxn ang="T8">
                <a:pos x="T0" y="T1"/>
              </a:cxn>
              <a:cxn ang="T9">
                <a:pos x="T2" y="T3"/>
              </a:cxn>
              <a:cxn ang="T10">
                <a:pos x="T4" y="T5"/>
              </a:cxn>
              <a:cxn ang="T11">
                <a:pos x="T6" y="T7"/>
              </a:cxn>
            </a:cxnLst>
            <a:rect l="T12" t="T13" r="T14" b="T15"/>
            <a:pathLst>
              <a:path w="332" h="397">
                <a:moveTo>
                  <a:pt x="0" y="397"/>
                </a:moveTo>
                <a:lnTo>
                  <a:pt x="332" y="0"/>
                </a:lnTo>
                <a:lnTo>
                  <a:pt x="0" y="3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0" name="Freeform 67"/>
          <p:cNvSpPr>
            <a:spLocks/>
          </p:cNvSpPr>
          <p:nvPr/>
        </p:nvSpPr>
        <p:spPr bwMode="auto">
          <a:xfrm>
            <a:off x="5530850" y="4281488"/>
            <a:ext cx="528638" cy="630237"/>
          </a:xfrm>
          <a:custGeom>
            <a:avLst/>
            <a:gdLst>
              <a:gd name="T0" fmla="*/ 0 w 333"/>
              <a:gd name="T1" fmla="*/ 2147483646 h 397"/>
              <a:gd name="T2" fmla="*/ 2147483646 w 333"/>
              <a:gd name="T3" fmla="*/ 2147483646 h 397"/>
              <a:gd name="T4" fmla="*/ 2147483646 w 333"/>
              <a:gd name="T5" fmla="*/ 0 h 397"/>
              <a:gd name="T6" fmla="*/ 2147483646 w 333"/>
              <a:gd name="T7" fmla="*/ 0 h 397"/>
              <a:gd name="T8" fmla="*/ 0 w 333"/>
              <a:gd name="T9" fmla="*/ 2147483646 h 397"/>
              <a:gd name="T10" fmla="*/ 0 60000 65536"/>
              <a:gd name="T11" fmla="*/ 0 60000 65536"/>
              <a:gd name="T12" fmla="*/ 0 60000 65536"/>
              <a:gd name="T13" fmla="*/ 0 60000 65536"/>
              <a:gd name="T14" fmla="*/ 0 60000 65536"/>
              <a:gd name="T15" fmla="*/ 0 w 333"/>
              <a:gd name="T16" fmla="*/ 0 h 397"/>
              <a:gd name="T17" fmla="*/ 333 w 333"/>
              <a:gd name="T18" fmla="*/ 397 h 397"/>
            </a:gdLst>
            <a:ahLst/>
            <a:cxnLst>
              <a:cxn ang="T10">
                <a:pos x="T0" y="T1"/>
              </a:cxn>
              <a:cxn ang="T11">
                <a:pos x="T2" y="T3"/>
              </a:cxn>
              <a:cxn ang="T12">
                <a:pos x="T4" y="T5"/>
              </a:cxn>
              <a:cxn ang="T13">
                <a:pos x="T6" y="T7"/>
              </a:cxn>
              <a:cxn ang="T14">
                <a:pos x="T8" y="T9"/>
              </a:cxn>
            </a:cxnLst>
            <a:rect l="T15" t="T16" r="T17" b="T18"/>
            <a:pathLst>
              <a:path w="333" h="397">
                <a:moveTo>
                  <a:pt x="0" y="397"/>
                </a:moveTo>
                <a:lnTo>
                  <a:pt x="1" y="397"/>
                </a:lnTo>
                <a:lnTo>
                  <a:pt x="333" y="0"/>
                </a:lnTo>
                <a:lnTo>
                  <a:pt x="0" y="397"/>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91" name="Freeform 68"/>
          <p:cNvSpPr>
            <a:spLocks/>
          </p:cNvSpPr>
          <p:nvPr/>
        </p:nvSpPr>
        <p:spPr bwMode="auto">
          <a:xfrm>
            <a:off x="4316413" y="3538538"/>
            <a:ext cx="1149350" cy="1373187"/>
          </a:xfrm>
          <a:custGeom>
            <a:avLst/>
            <a:gdLst>
              <a:gd name="T0" fmla="*/ 2147483646 w 724"/>
              <a:gd name="T1" fmla="*/ 2147483646 h 865"/>
              <a:gd name="T2" fmla="*/ 2147483646 w 724"/>
              <a:gd name="T3" fmla="*/ 0 h 865"/>
              <a:gd name="T4" fmla="*/ 0 w 724"/>
              <a:gd name="T5" fmla="*/ 2147483646 h 865"/>
              <a:gd name="T6" fmla="*/ 2147483646 w 724"/>
              <a:gd name="T7" fmla="*/ 2147483646 h 865"/>
              <a:gd name="T8" fmla="*/ 0 60000 65536"/>
              <a:gd name="T9" fmla="*/ 0 60000 65536"/>
              <a:gd name="T10" fmla="*/ 0 60000 65536"/>
              <a:gd name="T11" fmla="*/ 0 60000 65536"/>
              <a:gd name="T12" fmla="*/ 0 w 724"/>
              <a:gd name="T13" fmla="*/ 0 h 865"/>
              <a:gd name="T14" fmla="*/ 724 w 724"/>
              <a:gd name="T15" fmla="*/ 865 h 865"/>
            </a:gdLst>
            <a:ahLst/>
            <a:cxnLst>
              <a:cxn ang="T8">
                <a:pos x="T0" y="T1"/>
              </a:cxn>
              <a:cxn ang="T9">
                <a:pos x="T2" y="T3"/>
              </a:cxn>
              <a:cxn ang="T10">
                <a:pos x="T4" y="T5"/>
              </a:cxn>
              <a:cxn ang="T11">
                <a:pos x="T6" y="T7"/>
              </a:cxn>
            </a:cxnLst>
            <a:rect l="T12" t="T13" r="T14" b="T15"/>
            <a:pathLst>
              <a:path w="724" h="865">
                <a:moveTo>
                  <a:pt x="724" y="1"/>
                </a:moveTo>
                <a:lnTo>
                  <a:pt x="724" y="0"/>
                </a:lnTo>
                <a:lnTo>
                  <a:pt x="0" y="865"/>
                </a:lnTo>
                <a:lnTo>
                  <a:pt x="7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2" name="Freeform 69"/>
          <p:cNvSpPr>
            <a:spLocks/>
          </p:cNvSpPr>
          <p:nvPr/>
        </p:nvSpPr>
        <p:spPr bwMode="auto">
          <a:xfrm>
            <a:off x="4314825" y="3538538"/>
            <a:ext cx="1150938" cy="1373187"/>
          </a:xfrm>
          <a:custGeom>
            <a:avLst/>
            <a:gdLst>
              <a:gd name="T0" fmla="*/ 2147483646 w 725"/>
              <a:gd name="T1" fmla="*/ 0 h 865"/>
              <a:gd name="T2" fmla="*/ 2147483646 w 725"/>
              <a:gd name="T3" fmla="*/ 2147483646 h 865"/>
              <a:gd name="T4" fmla="*/ 0 w 725"/>
              <a:gd name="T5" fmla="*/ 2147483646 h 865"/>
              <a:gd name="T6" fmla="*/ 2147483646 w 725"/>
              <a:gd name="T7" fmla="*/ 0 h 865"/>
              <a:gd name="T8" fmla="*/ 0 60000 65536"/>
              <a:gd name="T9" fmla="*/ 0 60000 65536"/>
              <a:gd name="T10" fmla="*/ 0 60000 65536"/>
              <a:gd name="T11" fmla="*/ 0 60000 65536"/>
              <a:gd name="T12" fmla="*/ 0 w 725"/>
              <a:gd name="T13" fmla="*/ 0 h 865"/>
              <a:gd name="T14" fmla="*/ 725 w 725"/>
              <a:gd name="T15" fmla="*/ 865 h 865"/>
            </a:gdLst>
            <a:ahLst/>
            <a:cxnLst>
              <a:cxn ang="T8">
                <a:pos x="T0" y="T1"/>
              </a:cxn>
              <a:cxn ang="T9">
                <a:pos x="T2" y="T3"/>
              </a:cxn>
              <a:cxn ang="T10">
                <a:pos x="T4" y="T5"/>
              </a:cxn>
              <a:cxn ang="T11">
                <a:pos x="T6" y="T7"/>
              </a:cxn>
            </a:cxnLst>
            <a:rect l="T12" t="T13" r="T14" b="T15"/>
            <a:pathLst>
              <a:path w="725" h="865">
                <a:moveTo>
                  <a:pt x="725" y="0"/>
                </a:moveTo>
                <a:lnTo>
                  <a:pt x="1" y="865"/>
                </a:lnTo>
                <a:lnTo>
                  <a:pt x="0" y="865"/>
                </a:lnTo>
                <a:lnTo>
                  <a:pt x="7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3" name="Freeform 70"/>
          <p:cNvSpPr>
            <a:spLocks/>
          </p:cNvSpPr>
          <p:nvPr/>
        </p:nvSpPr>
        <p:spPr bwMode="auto">
          <a:xfrm>
            <a:off x="4314825" y="3538538"/>
            <a:ext cx="1150938" cy="1373187"/>
          </a:xfrm>
          <a:custGeom>
            <a:avLst/>
            <a:gdLst>
              <a:gd name="T0" fmla="*/ 2147483646 w 725"/>
              <a:gd name="T1" fmla="*/ 2147483646 h 865"/>
              <a:gd name="T2" fmla="*/ 2147483646 w 725"/>
              <a:gd name="T3" fmla="*/ 0 h 865"/>
              <a:gd name="T4" fmla="*/ 0 w 725"/>
              <a:gd name="T5" fmla="*/ 2147483646 h 865"/>
              <a:gd name="T6" fmla="*/ 2147483646 w 725"/>
              <a:gd name="T7" fmla="*/ 2147483646 h 865"/>
              <a:gd name="T8" fmla="*/ 2147483646 w 725"/>
              <a:gd name="T9" fmla="*/ 2147483646 h 865"/>
              <a:gd name="T10" fmla="*/ 0 60000 65536"/>
              <a:gd name="T11" fmla="*/ 0 60000 65536"/>
              <a:gd name="T12" fmla="*/ 0 60000 65536"/>
              <a:gd name="T13" fmla="*/ 0 60000 65536"/>
              <a:gd name="T14" fmla="*/ 0 60000 65536"/>
              <a:gd name="T15" fmla="*/ 0 w 725"/>
              <a:gd name="T16" fmla="*/ 0 h 865"/>
              <a:gd name="T17" fmla="*/ 725 w 725"/>
              <a:gd name="T18" fmla="*/ 865 h 865"/>
            </a:gdLst>
            <a:ahLst/>
            <a:cxnLst>
              <a:cxn ang="T10">
                <a:pos x="T0" y="T1"/>
              </a:cxn>
              <a:cxn ang="T11">
                <a:pos x="T2" y="T3"/>
              </a:cxn>
              <a:cxn ang="T12">
                <a:pos x="T4" y="T5"/>
              </a:cxn>
              <a:cxn ang="T13">
                <a:pos x="T6" y="T7"/>
              </a:cxn>
              <a:cxn ang="T14">
                <a:pos x="T8" y="T9"/>
              </a:cxn>
            </a:cxnLst>
            <a:rect l="T15" t="T16" r="T17" b="T18"/>
            <a:pathLst>
              <a:path w="725" h="865">
                <a:moveTo>
                  <a:pt x="725" y="1"/>
                </a:moveTo>
                <a:lnTo>
                  <a:pt x="725" y="0"/>
                </a:lnTo>
                <a:lnTo>
                  <a:pt x="0" y="865"/>
                </a:lnTo>
                <a:lnTo>
                  <a:pt x="1" y="865"/>
                </a:lnTo>
                <a:lnTo>
                  <a:pt x="725"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52294" name="Freeform 71"/>
          <p:cNvSpPr>
            <a:spLocks/>
          </p:cNvSpPr>
          <p:nvPr/>
        </p:nvSpPr>
        <p:spPr bwMode="auto">
          <a:xfrm>
            <a:off x="3190875" y="3148013"/>
            <a:ext cx="2989263" cy="1587"/>
          </a:xfrm>
          <a:custGeom>
            <a:avLst/>
            <a:gdLst>
              <a:gd name="T0" fmla="*/ 2147483646 w 1883"/>
              <a:gd name="T1" fmla="*/ 2147483646 h 1"/>
              <a:gd name="T2" fmla="*/ 2147483646 w 1883"/>
              <a:gd name="T3" fmla="*/ 0 h 1"/>
              <a:gd name="T4" fmla="*/ 0 w 1883"/>
              <a:gd name="T5" fmla="*/ 2147483646 h 1"/>
              <a:gd name="T6" fmla="*/ 2147483646 w 1883"/>
              <a:gd name="T7" fmla="*/ 2147483646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5" name="Freeform 72"/>
          <p:cNvSpPr>
            <a:spLocks/>
          </p:cNvSpPr>
          <p:nvPr/>
        </p:nvSpPr>
        <p:spPr bwMode="auto">
          <a:xfrm>
            <a:off x="3190875" y="3148013"/>
            <a:ext cx="2989263" cy="1587"/>
          </a:xfrm>
          <a:custGeom>
            <a:avLst/>
            <a:gdLst>
              <a:gd name="T0" fmla="*/ 2147483646 w 1883"/>
              <a:gd name="T1" fmla="*/ 0 h 1"/>
              <a:gd name="T2" fmla="*/ 0 w 1883"/>
              <a:gd name="T3" fmla="*/ 2147483646 h 1"/>
              <a:gd name="T4" fmla="*/ 0 w 1883"/>
              <a:gd name="T5" fmla="*/ 0 h 1"/>
              <a:gd name="T6" fmla="*/ 2147483646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6" name="Rectangle 73"/>
          <p:cNvSpPr>
            <a:spLocks noChangeArrowheads="1"/>
          </p:cNvSpPr>
          <p:nvPr/>
        </p:nvSpPr>
        <p:spPr bwMode="auto">
          <a:xfrm>
            <a:off x="3190875" y="3148013"/>
            <a:ext cx="2989263" cy="158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297" name="Freeform 74"/>
          <p:cNvSpPr>
            <a:spLocks/>
          </p:cNvSpPr>
          <p:nvPr/>
        </p:nvSpPr>
        <p:spPr bwMode="auto">
          <a:xfrm>
            <a:off x="3033713" y="3121025"/>
            <a:ext cx="3303587" cy="3175"/>
          </a:xfrm>
          <a:custGeom>
            <a:avLst/>
            <a:gdLst>
              <a:gd name="T0" fmla="*/ 2147483646 w 2081"/>
              <a:gd name="T1" fmla="*/ 2147483646 h 2"/>
              <a:gd name="T2" fmla="*/ 2147483646 w 2081"/>
              <a:gd name="T3" fmla="*/ 0 h 2"/>
              <a:gd name="T4" fmla="*/ 0 w 2081"/>
              <a:gd name="T5" fmla="*/ 2147483646 h 2"/>
              <a:gd name="T6" fmla="*/ 2147483646 w 2081"/>
              <a:gd name="T7" fmla="*/ 2147483646 h 2"/>
              <a:gd name="T8" fmla="*/ 0 60000 65536"/>
              <a:gd name="T9" fmla="*/ 0 60000 65536"/>
              <a:gd name="T10" fmla="*/ 0 60000 65536"/>
              <a:gd name="T11" fmla="*/ 0 60000 65536"/>
              <a:gd name="T12" fmla="*/ 0 w 2081"/>
              <a:gd name="T13" fmla="*/ 0 h 2"/>
              <a:gd name="T14" fmla="*/ 2081 w 2081"/>
              <a:gd name="T15" fmla="*/ 2 h 2"/>
            </a:gdLst>
            <a:ahLst/>
            <a:cxnLst>
              <a:cxn ang="T8">
                <a:pos x="T0" y="T1"/>
              </a:cxn>
              <a:cxn ang="T9">
                <a:pos x="T2" y="T3"/>
              </a:cxn>
              <a:cxn ang="T10">
                <a:pos x="T4" y="T5"/>
              </a:cxn>
              <a:cxn ang="T11">
                <a:pos x="T6" y="T7"/>
              </a:cxn>
            </a:cxnLst>
            <a:rect l="T12" t="T13" r="T14" b="T15"/>
            <a:pathLst>
              <a:path w="2081" h="2">
                <a:moveTo>
                  <a:pt x="2081" y="2"/>
                </a:moveTo>
                <a:lnTo>
                  <a:pt x="2081" y="0"/>
                </a:lnTo>
                <a:lnTo>
                  <a:pt x="0" y="2"/>
                </a:lnTo>
                <a:lnTo>
                  <a:pt x="208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8" name="Freeform 75"/>
          <p:cNvSpPr>
            <a:spLocks/>
          </p:cNvSpPr>
          <p:nvPr/>
        </p:nvSpPr>
        <p:spPr bwMode="auto">
          <a:xfrm>
            <a:off x="3033713" y="3121025"/>
            <a:ext cx="3303587" cy="3175"/>
          </a:xfrm>
          <a:custGeom>
            <a:avLst/>
            <a:gdLst>
              <a:gd name="T0" fmla="*/ 2147483646 w 2081"/>
              <a:gd name="T1" fmla="*/ 0 h 2"/>
              <a:gd name="T2" fmla="*/ 0 w 2081"/>
              <a:gd name="T3" fmla="*/ 2147483646 h 2"/>
              <a:gd name="T4" fmla="*/ 0 w 2081"/>
              <a:gd name="T5" fmla="*/ 0 h 2"/>
              <a:gd name="T6" fmla="*/ 2147483646 w 2081"/>
              <a:gd name="T7" fmla="*/ 0 h 2"/>
              <a:gd name="T8" fmla="*/ 0 60000 65536"/>
              <a:gd name="T9" fmla="*/ 0 60000 65536"/>
              <a:gd name="T10" fmla="*/ 0 60000 65536"/>
              <a:gd name="T11" fmla="*/ 0 60000 65536"/>
              <a:gd name="T12" fmla="*/ 0 w 2081"/>
              <a:gd name="T13" fmla="*/ 0 h 2"/>
              <a:gd name="T14" fmla="*/ 2081 w 2081"/>
              <a:gd name="T15" fmla="*/ 2 h 2"/>
            </a:gdLst>
            <a:ahLst/>
            <a:cxnLst>
              <a:cxn ang="T8">
                <a:pos x="T0" y="T1"/>
              </a:cxn>
              <a:cxn ang="T9">
                <a:pos x="T2" y="T3"/>
              </a:cxn>
              <a:cxn ang="T10">
                <a:pos x="T4" y="T5"/>
              </a:cxn>
              <a:cxn ang="T11">
                <a:pos x="T6" y="T7"/>
              </a:cxn>
            </a:cxnLst>
            <a:rect l="T12" t="T13" r="T14" b="T15"/>
            <a:pathLst>
              <a:path w="2081" h="2">
                <a:moveTo>
                  <a:pt x="2081" y="0"/>
                </a:moveTo>
                <a:lnTo>
                  <a:pt x="0" y="2"/>
                </a:lnTo>
                <a:lnTo>
                  <a:pt x="0" y="0"/>
                </a:lnTo>
                <a:lnTo>
                  <a:pt x="20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299" name="Rectangle 76"/>
          <p:cNvSpPr>
            <a:spLocks noChangeArrowheads="1"/>
          </p:cNvSpPr>
          <p:nvPr/>
        </p:nvSpPr>
        <p:spPr bwMode="auto">
          <a:xfrm>
            <a:off x="3033713" y="3121025"/>
            <a:ext cx="3303587" cy="3175"/>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300" name="Freeform 77"/>
          <p:cNvSpPr>
            <a:spLocks/>
          </p:cNvSpPr>
          <p:nvPr/>
        </p:nvSpPr>
        <p:spPr bwMode="auto">
          <a:xfrm>
            <a:off x="2506663" y="5095875"/>
            <a:ext cx="563562" cy="39688"/>
          </a:xfrm>
          <a:custGeom>
            <a:avLst/>
            <a:gdLst>
              <a:gd name="T0" fmla="*/ 2147483646 w 355"/>
              <a:gd name="T1" fmla="*/ 2147483646 h 25"/>
              <a:gd name="T2" fmla="*/ 0 w 355"/>
              <a:gd name="T3" fmla="*/ 0 h 25"/>
              <a:gd name="T4" fmla="*/ 2147483646 w 355"/>
              <a:gd name="T5" fmla="*/ 2147483646 h 25"/>
              <a:gd name="T6" fmla="*/ 2147483646 w 355"/>
              <a:gd name="T7" fmla="*/ 2147483646 h 25"/>
              <a:gd name="T8" fmla="*/ 0 60000 65536"/>
              <a:gd name="T9" fmla="*/ 0 60000 65536"/>
              <a:gd name="T10" fmla="*/ 0 60000 65536"/>
              <a:gd name="T11" fmla="*/ 0 60000 65536"/>
              <a:gd name="T12" fmla="*/ 0 w 355"/>
              <a:gd name="T13" fmla="*/ 0 h 25"/>
              <a:gd name="T14" fmla="*/ 355 w 355"/>
              <a:gd name="T15" fmla="*/ 25 h 25"/>
            </a:gdLst>
            <a:ahLst/>
            <a:cxnLst>
              <a:cxn ang="T8">
                <a:pos x="T0" y="T1"/>
              </a:cxn>
              <a:cxn ang="T9">
                <a:pos x="T2" y="T3"/>
              </a:cxn>
              <a:cxn ang="T10">
                <a:pos x="T4" y="T5"/>
              </a:cxn>
              <a:cxn ang="T11">
                <a:pos x="T6" y="T7"/>
              </a:cxn>
            </a:cxnLst>
            <a:rect l="T12" t="T13" r="T14" b="T15"/>
            <a:pathLst>
              <a:path w="355" h="25">
                <a:moveTo>
                  <a:pt x="149" y="25"/>
                </a:moveTo>
                <a:lnTo>
                  <a:pt x="0" y="0"/>
                </a:lnTo>
                <a:lnTo>
                  <a:pt x="355" y="25"/>
                </a:lnTo>
                <a:lnTo>
                  <a:pt x="14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301" name="Freeform 78"/>
          <p:cNvSpPr>
            <a:spLocks/>
          </p:cNvSpPr>
          <p:nvPr/>
        </p:nvSpPr>
        <p:spPr bwMode="auto">
          <a:xfrm>
            <a:off x="2506663" y="5095875"/>
            <a:ext cx="563562" cy="39688"/>
          </a:xfrm>
          <a:custGeom>
            <a:avLst/>
            <a:gdLst>
              <a:gd name="T0" fmla="*/ 0 w 355"/>
              <a:gd name="T1" fmla="*/ 0 h 25"/>
              <a:gd name="T2" fmla="*/ 2147483646 w 355"/>
              <a:gd name="T3" fmla="*/ 2147483646 h 25"/>
              <a:gd name="T4" fmla="*/ 2147483646 w 355"/>
              <a:gd name="T5" fmla="*/ 0 h 25"/>
              <a:gd name="T6" fmla="*/ 0 w 355"/>
              <a:gd name="T7" fmla="*/ 0 h 25"/>
              <a:gd name="T8" fmla="*/ 0 60000 65536"/>
              <a:gd name="T9" fmla="*/ 0 60000 65536"/>
              <a:gd name="T10" fmla="*/ 0 60000 65536"/>
              <a:gd name="T11" fmla="*/ 0 60000 65536"/>
              <a:gd name="T12" fmla="*/ 0 w 355"/>
              <a:gd name="T13" fmla="*/ 0 h 25"/>
              <a:gd name="T14" fmla="*/ 355 w 355"/>
              <a:gd name="T15" fmla="*/ 25 h 25"/>
            </a:gdLst>
            <a:ahLst/>
            <a:cxnLst>
              <a:cxn ang="T8">
                <a:pos x="T0" y="T1"/>
              </a:cxn>
              <a:cxn ang="T9">
                <a:pos x="T2" y="T3"/>
              </a:cxn>
              <a:cxn ang="T10">
                <a:pos x="T4" y="T5"/>
              </a:cxn>
              <a:cxn ang="T11">
                <a:pos x="T6" y="T7"/>
              </a:cxn>
            </a:cxnLst>
            <a:rect l="T12" t="T13" r="T14" b="T15"/>
            <a:pathLst>
              <a:path w="355" h="25">
                <a:moveTo>
                  <a:pt x="0" y="0"/>
                </a:moveTo>
                <a:lnTo>
                  <a:pt x="355" y="25"/>
                </a:lnTo>
                <a:lnTo>
                  <a:pt x="35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302" name="Freeform 79"/>
          <p:cNvSpPr>
            <a:spLocks/>
          </p:cNvSpPr>
          <p:nvPr/>
        </p:nvSpPr>
        <p:spPr bwMode="auto">
          <a:xfrm>
            <a:off x="2506663" y="5095875"/>
            <a:ext cx="563562" cy="39688"/>
          </a:xfrm>
          <a:custGeom>
            <a:avLst/>
            <a:gdLst>
              <a:gd name="T0" fmla="*/ 2147483646 w 355"/>
              <a:gd name="T1" fmla="*/ 2147483646 h 25"/>
              <a:gd name="T2" fmla="*/ 0 w 355"/>
              <a:gd name="T3" fmla="*/ 0 h 25"/>
              <a:gd name="T4" fmla="*/ 2147483646 w 355"/>
              <a:gd name="T5" fmla="*/ 0 h 25"/>
              <a:gd name="T6" fmla="*/ 2147483646 w 355"/>
              <a:gd name="T7" fmla="*/ 2147483646 h 25"/>
              <a:gd name="T8" fmla="*/ 2147483646 w 355"/>
              <a:gd name="T9" fmla="*/ 2147483646 h 25"/>
              <a:gd name="T10" fmla="*/ 0 60000 65536"/>
              <a:gd name="T11" fmla="*/ 0 60000 65536"/>
              <a:gd name="T12" fmla="*/ 0 60000 65536"/>
              <a:gd name="T13" fmla="*/ 0 60000 65536"/>
              <a:gd name="T14" fmla="*/ 0 60000 65536"/>
              <a:gd name="T15" fmla="*/ 0 w 355"/>
              <a:gd name="T16" fmla="*/ 0 h 25"/>
              <a:gd name="T17" fmla="*/ 355 w 355"/>
              <a:gd name="T18" fmla="*/ 25 h 25"/>
            </a:gdLst>
            <a:ahLst/>
            <a:cxnLst>
              <a:cxn ang="T10">
                <a:pos x="T0" y="T1"/>
              </a:cxn>
              <a:cxn ang="T11">
                <a:pos x="T2" y="T3"/>
              </a:cxn>
              <a:cxn ang="T12">
                <a:pos x="T4" y="T5"/>
              </a:cxn>
              <a:cxn ang="T13">
                <a:pos x="T6" y="T7"/>
              </a:cxn>
              <a:cxn ang="T14">
                <a:pos x="T8" y="T9"/>
              </a:cxn>
            </a:cxnLst>
            <a:rect l="T15" t="T16" r="T17" b="T18"/>
            <a:pathLst>
              <a:path w="355" h="25">
                <a:moveTo>
                  <a:pt x="149" y="25"/>
                </a:moveTo>
                <a:lnTo>
                  <a:pt x="0" y="0"/>
                </a:lnTo>
                <a:lnTo>
                  <a:pt x="355" y="0"/>
                </a:lnTo>
                <a:lnTo>
                  <a:pt x="355" y="25"/>
                </a:lnTo>
                <a:lnTo>
                  <a:pt x="149" y="2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03" name="Freeform 80"/>
          <p:cNvSpPr>
            <a:spLocks/>
          </p:cNvSpPr>
          <p:nvPr/>
        </p:nvSpPr>
        <p:spPr bwMode="auto">
          <a:xfrm>
            <a:off x="2506663" y="5095875"/>
            <a:ext cx="274637" cy="103188"/>
          </a:xfrm>
          <a:custGeom>
            <a:avLst/>
            <a:gdLst>
              <a:gd name="T0" fmla="*/ 2147483646 w 173"/>
              <a:gd name="T1" fmla="*/ 2147483646 h 65"/>
              <a:gd name="T2" fmla="*/ 0 w 173"/>
              <a:gd name="T3" fmla="*/ 0 h 65"/>
              <a:gd name="T4" fmla="*/ 2147483646 w 173"/>
              <a:gd name="T5" fmla="*/ 2147483646 h 65"/>
              <a:gd name="T6" fmla="*/ 2147483646 w 173"/>
              <a:gd name="T7" fmla="*/ 2147483646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173" y="65"/>
                </a:moveTo>
                <a:lnTo>
                  <a:pt x="0" y="0"/>
                </a:lnTo>
                <a:lnTo>
                  <a:pt x="149" y="25"/>
                </a:lnTo>
                <a:lnTo>
                  <a:pt x="173"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52304" name="Freeform 81"/>
          <p:cNvSpPr>
            <a:spLocks/>
          </p:cNvSpPr>
          <p:nvPr/>
        </p:nvSpPr>
        <p:spPr bwMode="auto">
          <a:xfrm>
            <a:off x="2506663" y="5095875"/>
            <a:ext cx="274637" cy="103188"/>
          </a:xfrm>
          <a:custGeom>
            <a:avLst/>
            <a:gdLst>
              <a:gd name="T0" fmla="*/ 2147483646 w 173"/>
              <a:gd name="T1" fmla="*/ 2147483646 h 65"/>
              <a:gd name="T2" fmla="*/ 0 w 173"/>
              <a:gd name="T3" fmla="*/ 0 h 65"/>
              <a:gd name="T4" fmla="*/ 2147483646 w 173"/>
              <a:gd name="T5" fmla="*/ 2147483646 h 65"/>
              <a:gd name="T6" fmla="*/ 2147483646 w 173"/>
              <a:gd name="T7" fmla="*/ 2147483646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173" y="65"/>
                </a:moveTo>
                <a:lnTo>
                  <a:pt x="0" y="0"/>
                </a:lnTo>
                <a:lnTo>
                  <a:pt x="149" y="25"/>
                </a:lnTo>
                <a:lnTo>
                  <a:pt x="173"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05" name="Freeform 82"/>
          <p:cNvSpPr>
            <a:spLocks/>
          </p:cNvSpPr>
          <p:nvPr/>
        </p:nvSpPr>
        <p:spPr bwMode="auto">
          <a:xfrm>
            <a:off x="3071813" y="5335588"/>
            <a:ext cx="79375" cy="352425"/>
          </a:xfrm>
          <a:custGeom>
            <a:avLst/>
            <a:gdLst>
              <a:gd name="T0" fmla="*/ 2147483646 w 50"/>
              <a:gd name="T1" fmla="*/ 2147483646 h 222"/>
              <a:gd name="T2" fmla="*/ 0 w 50"/>
              <a:gd name="T3" fmla="*/ 2147483646 h 222"/>
              <a:gd name="T4" fmla="*/ 2147483646 w 50"/>
              <a:gd name="T5" fmla="*/ 0 h 222"/>
              <a:gd name="T6" fmla="*/ 2147483646 w 50"/>
              <a:gd name="T7" fmla="*/ 2147483646 h 222"/>
              <a:gd name="T8" fmla="*/ 0 60000 65536"/>
              <a:gd name="T9" fmla="*/ 0 60000 65536"/>
              <a:gd name="T10" fmla="*/ 0 60000 65536"/>
              <a:gd name="T11" fmla="*/ 0 60000 65536"/>
              <a:gd name="T12" fmla="*/ 0 w 50"/>
              <a:gd name="T13" fmla="*/ 0 h 222"/>
              <a:gd name="T14" fmla="*/ 50 w 50"/>
              <a:gd name="T15" fmla="*/ 222 h 222"/>
            </a:gdLst>
            <a:ahLst/>
            <a:cxnLst>
              <a:cxn ang="T8">
                <a:pos x="T0" y="T1"/>
              </a:cxn>
              <a:cxn ang="T9">
                <a:pos x="T2" y="T3"/>
              </a:cxn>
              <a:cxn ang="T10">
                <a:pos x="T4" y="T5"/>
              </a:cxn>
              <a:cxn ang="T11">
                <a:pos x="T6" y="T7"/>
              </a:cxn>
            </a:cxnLst>
            <a:rect l="T12" t="T13" r="T14" b="T15"/>
            <a:pathLst>
              <a:path w="50" h="222">
                <a:moveTo>
                  <a:pt x="50" y="222"/>
                </a:moveTo>
                <a:lnTo>
                  <a:pt x="0" y="222"/>
                </a:lnTo>
                <a:lnTo>
                  <a:pt x="50" y="0"/>
                </a:lnTo>
                <a:lnTo>
                  <a:pt x="50" y="222"/>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06" name="Freeform 83"/>
          <p:cNvSpPr>
            <a:spLocks/>
          </p:cNvSpPr>
          <p:nvPr/>
        </p:nvSpPr>
        <p:spPr bwMode="auto">
          <a:xfrm>
            <a:off x="3071813" y="5335588"/>
            <a:ext cx="79375" cy="352425"/>
          </a:xfrm>
          <a:custGeom>
            <a:avLst/>
            <a:gdLst>
              <a:gd name="T0" fmla="*/ 0 w 50"/>
              <a:gd name="T1" fmla="*/ 2147483646 h 222"/>
              <a:gd name="T2" fmla="*/ 2147483646 w 50"/>
              <a:gd name="T3" fmla="*/ 0 h 222"/>
              <a:gd name="T4" fmla="*/ 0 w 50"/>
              <a:gd name="T5" fmla="*/ 0 h 222"/>
              <a:gd name="T6" fmla="*/ 0 w 50"/>
              <a:gd name="T7" fmla="*/ 2147483646 h 222"/>
              <a:gd name="T8" fmla="*/ 0 60000 65536"/>
              <a:gd name="T9" fmla="*/ 0 60000 65536"/>
              <a:gd name="T10" fmla="*/ 0 60000 65536"/>
              <a:gd name="T11" fmla="*/ 0 60000 65536"/>
              <a:gd name="T12" fmla="*/ 0 w 50"/>
              <a:gd name="T13" fmla="*/ 0 h 222"/>
              <a:gd name="T14" fmla="*/ 50 w 50"/>
              <a:gd name="T15" fmla="*/ 222 h 222"/>
            </a:gdLst>
            <a:ahLst/>
            <a:cxnLst>
              <a:cxn ang="T8">
                <a:pos x="T0" y="T1"/>
              </a:cxn>
              <a:cxn ang="T9">
                <a:pos x="T2" y="T3"/>
              </a:cxn>
              <a:cxn ang="T10">
                <a:pos x="T4" y="T5"/>
              </a:cxn>
              <a:cxn ang="T11">
                <a:pos x="T6" y="T7"/>
              </a:cxn>
            </a:cxnLst>
            <a:rect l="T12" t="T13" r="T14" b="T15"/>
            <a:pathLst>
              <a:path w="50" h="222">
                <a:moveTo>
                  <a:pt x="0" y="222"/>
                </a:moveTo>
                <a:lnTo>
                  <a:pt x="50" y="0"/>
                </a:lnTo>
                <a:lnTo>
                  <a:pt x="0" y="0"/>
                </a:lnTo>
                <a:lnTo>
                  <a:pt x="0" y="222"/>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07" name="Rectangle 84"/>
          <p:cNvSpPr>
            <a:spLocks noChangeArrowheads="1"/>
          </p:cNvSpPr>
          <p:nvPr/>
        </p:nvSpPr>
        <p:spPr bwMode="auto">
          <a:xfrm>
            <a:off x="3071813" y="5335588"/>
            <a:ext cx="79375" cy="352425"/>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308" name="Freeform 85"/>
          <p:cNvSpPr>
            <a:spLocks/>
          </p:cNvSpPr>
          <p:nvPr/>
        </p:nvSpPr>
        <p:spPr bwMode="auto">
          <a:xfrm>
            <a:off x="3009900" y="5624513"/>
            <a:ext cx="101600" cy="274637"/>
          </a:xfrm>
          <a:custGeom>
            <a:avLst/>
            <a:gdLst>
              <a:gd name="T0" fmla="*/ 2147483646 w 64"/>
              <a:gd name="T1" fmla="*/ 2147483646 h 173"/>
              <a:gd name="T2" fmla="*/ 0 w 64"/>
              <a:gd name="T3" fmla="*/ 0 h 173"/>
              <a:gd name="T4" fmla="*/ 2147483646 w 64"/>
              <a:gd name="T5" fmla="*/ 2147483646 h 173"/>
              <a:gd name="T6" fmla="*/ 2147483646 w 64"/>
              <a:gd name="T7" fmla="*/ 2147483646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40"/>
                </a:moveTo>
                <a:lnTo>
                  <a:pt x="0" y="0"/>
                </a:lnTo>
                <a:lnTo>
                  <a:pt x="64" y="173"/>
                </a:lnTo>
                <a:lnTo>
                  <a:pt x="64" y="4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09" name="Freeform 86"/>
          <p:cNvSpPr>
            <a:spLocks/>
          </p:cNvSpPr>
          <p:nvPr/>
        </p:nvSpPr>
        <p:spPr bwMode="auto">
          <a:xfrm>
            <a:off x="3009900" y="5624513"/>
            <a:ext cx="101600" cy="274637"/>
          </a:xfrm>
          <a:custGeom>
            <a:avLst/>
            <a:gdLst>
              <a:gd name="T0" fmla="*/ 2147483646 w 64"/>
              <a:gd name="T1" fmla="*/ 2147483646 h 173"/>
              <a:gd name="T2" fmla="*/ 0 w 64"/>
              <a:gd name="T3" fmla="*/ 0 h 173"/>
              <a:gd name="T4" fmla="*/ 2147483646 w 64"/>
              <a:gd name="T5" fmla="*/ 2147483646 h 173"/>
              <a:gd name="T6" fmla="*/ 2147483646 w 64"/>
              <a:gd name="T7" fmla="*/ 2147483646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40"/>
                </a:moveTo>
                <a:lnTo>
                  <a:pt x="0" y="0"/>
                </a:lnTo>
                <a:lnTo>
                  <a:pt x="64" y="173"/>
                </a:lnTo>
                <a:lnTo>
                  <a:pt x="64" y="4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0" name="Freeform 87"/>
          <p:cNvSpPr>
            <a:spLocks/>
          </p:cNvSpPr>
          <p:nvPr/>
        </p:nvSpPr>
        <p:spPr bwMode="auto">
          <a:xfrm>
            <a:off x="3111500" y="5624513"/>
            <a:ext cx="103188" cy="274637"/>
          </a:xfrm>
          <a:custGeom>
            <a:avLst/>
            <a:gdLst>
              <a:gd name="T0" fmla="*/ 0 w 65"/>
              <a:gd name="T1" fmla="*/ 2147483646 h 173"/>
              <a:gd name="T2" fmla="*/ 2147483646 w 65"/>
              <a:gd name="T3" fmla="*/ 0 h 173"/>
              <a:gd name="T4" fmla="*/ 0 w 65"/>
              <a:gd name="T5" fmla="*/ 2147483646 h 173"/>
              <a:gd name="T6" fmla="*/ 0 w 65"/>
              <a:gd name="T7" fmla="*/ 2147483646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40"/>
                </a:moveTo>
                <a:lnTo>
                  <a:pt x="65" y="0"/>
                </a:lnTo>
                <a:lnTo>
                  <a:pt x="0" y="173"/>
                </a:lnTo>
                <a:lnTo>
                  <a:pt x="0" y="4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1" name="Freeform 88"/>
          <p:cNvSpPr>
            <a:spLocks/>
          </p:cNvSpPr>
          <p:nvPr/>
        </p:nvSpPr>
        <p:spPr bwMode="auto">
          <a:xfrm>
            <a:off x="3111500" y="5624513"/>
            <a:ext cx="103188" cy="274637"/>
          </a:xfrm>
          <a:custGeom>
            <a:avLst/>
            <a:gdLst>
              <a:gd name="T0" fmla="*/ 0 w 65"/>
              <a:gd name="T1" fmla="*/ 2147483646 h 173"/>
              <a:gd name="T2" fmla="*/ 2147483646 w 65"/>
              <a:gd name="T3" fmla="*/ 0 h 173"/>
              <a:gd name="T4" fmla="*/ 0 w 65"/>
              <a:gd name="T5" fmla="*/ 2147483646 h 173"/>
              <a:gd name="T6" fmla="*/ 0 w 65"/>
              <a:gd name="T7" fmla="*/ 2147483646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40"/>
                </a:moveTo>
                <a:lnTo>
                  <a:pt x="65" y="0"/>
                </a:lnTo>
                <a:lnTo>
                  <a:pt x="0" y="173"/>
                </a:lnTo>
                <a:lnTo>
                  <a:pt x="0" y="4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2" name="Freeform 89"/>
          <p:cNvSpPr>
            <a:spLocks/>
          </p:cNvSpPr>
          <p:nvPr/>
        </p:nvSpPr>
        <p:spPr bwMode="auto">
          <a:xfrm>
            <a:off x="6254750" y="5087938"/>
            <a:ext cx="563563" cy="39687"/>
          </a:xfrm>
          <a:custGeom>
            <a:avLst/>
            <a:gdLst>
              <a:gd name="T0" fmla="*/ 2147483646 w 355"/>
              <a:gd name="T1" fmla="*/ 2147483646 h 25"/>
              <a:gd name="T2" fmla="*/ 2147483646 w 355"/>
              <a:gd name="T3" fmla="*/ 0 h 25"/>
              <a:gd name="T4" fmla="*/ 0 w 355"/>
              <a:gd name="T5" fmla="*/ 2147483646 h 25"/>
              <a:gd name="T6" fmla="*/ 2147483646 w 355"/>
              <a:gd name="T7" fmla="*/ 2147483646 h 25"/>
              <a:gd name="T8" fmla="*/ 0 60000 65536"/>
              <a:gd name="T9" fmla="*/ 0 60000 65536"/>
              <a:gd name="T10" fmla="*/ 0 60000 65536"/>
              <a:gd name="T11" fmla="*/ 0 60000 65536"/>
              <a:gd name="T12" fmla="*/ 0 w 355"/>
              <a:gd name="T13" fmla="*/ 0 h 25"/>
              <a:gd name="T14" fmla="*/ 355 w 355"/>
              <a:gd name="T15" fmla="*/ 25 h 25"/>
            </a:gdLst>
            <a:ahLst/>
            <a:cxnLst>
              <a:cxn ang="T8">
                <a:pos x="T0" y="T1"/>
              </a:cxn>
              <a:cxn ang="T9">
                <a:pos x="T2" y="T3"/>
              </a:cxn>
              <a:cxn ang="T10">
                <a:pos x="T4" y="T5"/>
              </a:cxn>
              <a:cxn ang="T11">
                <a:pos x="T6" y="T7"/>
              </a:cxn>
            </a:cxnLst>
            <a:rect l="T12" t="T13" r="T14" b="T15"/>
            <a:pathLst>
              <a:path w="355" h="25">
                <a:moveTo>
                  <a:pt x="206" y="25"/>
                </a:moveTo>
                <a:lnTo>
                  <a:pt x="355" y="0"/>
                </a:lnTo>
                <a:lnTo>
                  <a:pt x="0" y="25"/>
                </a:lnTo>
                <a:lnTo>
                  <a:pt x="206" y="25"/>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3" name="Freeform 90"/>
          <p:cNvSpPr>
            <a:spLocks/>
          </p:cNvSpPr>
          <p:nvPr/>
        </p:nvSpPr>
        <p:spPr bwMode="auto">
          <a:xfrm>
            <a:off x="6254750" y="5087938"/>
            <a:ext cx="563563" cy="39687"/>
          </a:xfrm>
          <a:custGeom>
            <a:avLst/>
            <a:gdLst>
              <a:gd name="T0" fmla="*/ 2147483646 w 355"/>
              <a:gd name="T1" fmla="*/ 0 h 25"/>
              <a:gd name="T2" fmla="*/ 0 w 355"/>
              <a:gd name="T3" fmla="*/ 2147483646 h 25"/>
              <a:gd name="T4" fmla="*/ 0 w 355"/>
              <a:gd name="T5" fmla="*/ 0 h 25"/>
              <a:gd name="T6" fmla="*/ 2147483646 w 355"/>
              <a:gd name="T7" fmla="*/ 0 h 25"/>
              <a:gd name="T8" fmla="*/ 0 60000 65536"/>
              <a:gd name="T9" fmla="*/ 0 60000 65536"/>
              <a:gd name="T10" fmla="*/ 0 60000 65536"/>
              <a:gd name="T11" fmla="*/ 0 60000 65536"/>
              <a:gd name="T12" fmla="*/ 0 w 355"/>
              <a:gd name="T13" fmla="*/ 0 h 25"/>
              <a:gd name="T14" fmla="*/ 355 w 355"/>
              <a:gd name="T15" fmla="*/ 25 h 25"/>
            </a:gdLst>
            <a:ahLst/>
            <a:cxnLst>
              <a:cxn ang="T8">
                <a:pos x="T0" y="T1"/>
              </a:cxn>
              <a:cxn ang="T9">
                <a:pos x="T2" y="T3"/>
              </a:cxn>
              <a:cxn ang="T10">
                <a:pos x="T4" y="T5"/>
              </a:cxn>
              <a:cxn ang="T11">
                <a:pos x="T6" y="T7"/>
              </a:cxn>
            </a:cxnLst>
            <a:rect l="T12" t="T13" r="T14" b="T15"/>
            <a:pathLst>
              <a:path w="355" h="25">
                <a:moveTo>
                  <a:pt x="355" y="0"/>
                </a:moveTo>
                <a:lnTo>
                  <a:pt x="0" y="25"/>
                </a:lnTo>
                <a:lnTo>
                  <a:pt x="0" y="0"/>
                </a:lnTo>
                <a:lnTo>
                  <a:pt x="355"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4" name="Freeform 91"/>
          <p:cNvSpPr>
            <a:spLocks/>
          </p:cNvSpPr>
          <p:nvPr/>
        </p:nvSpPr>
        <p:spPr bwMode="auto">
          <a:xfrm>
            <a:off x="6254750" y="5087938"/>
            <a:ext cx="563563" cy="39687"/>
          </a:xfrm>
          <a:custGeom>
            <a:avLst/>
            <a:gdLst>
              <a:gd name="T0" fmla="*/ 2147483646 w 355"/>
              <a:gd name="T1" fmla="*/ 2147483646 h 25"/>
              <a:gd name="T2" fmla="*/ 2147483646 w 355"/>
              <a:gd name="T3" fmla="*/ 0 h 25"/>
              <a:gd name="T4" fmla="*/ 0 w 355"/>
              <a:gd name="T5" fmla="*/ 0 h 25"/>
              <a:gd name="T6" fmla="*/ 0 w 355"/>
              <a:gd name="T7" fmla="*/ 2147483646 h 25"/>
              <a:gd name="T8" fmla="*/ 2147483646 w 355"/>
              <a:gd name="T9" fmla="*/ 2147483646 h 25"/>
              <a:gd name="T10" fmla="*/ 0 60000 65536"/>
              <a:gd name="T11" fmla="*/ 0 60000 65536"/>
              <a:gd name="T12" fmla="*/ 0 60000 65536"/>
              <a:gd name="T13" fmla="*/ 0 60000 65536"/>
              <a:gd name="T14" fmla="*/ 0 60000 65536"/>
              <a:gd name="T15" fmla="*/ 0 w 355"/>
              <a:gd name="T16" fmla="*/ 0 h 25"/>
              <a:gd name="T17" fmla="*/ 355 w 355"/>
              <a:gd name="T18" fmla="*/ 25 h 25"/>
            </a:gdLst>
            <a:ahLst/>
            <a:cxnLst>
              <a:cxn ang="T10">
                <a:pos x="T0" y="T1"/>
              </a:cxn>
              <a:cxn ang="T11">
                <a:pos x="T2" y="T3"/>
              </a:cxn>
              <a:cxn ang="T12">
                <a:pos x="T4" y="T5"/>
              </a:cxn>
              <a:cxn ang="T13">
                <a:pos x="T6" y="T7"/>
              </a:cxn>
              <a:cxn ang="T14">
                <a:pos x="T8" y="T9"/>
              </a:cxn>
            </a:cxnLst>
            <a:rect l="T15" t="T16" r="T17" b="T18"/>
            <a:pathLst>
              <a:path w="355" h="25">
                <a:moveTo>
                  <a:pt x="206" y="25"/>
                </a:moveTo>
                <a:lnTo>
                  <a:pt x="355" y="0"/>
                </a:lnTo>
                <a:lnTo>
                  <a:pt x="0" y="0"/>
                </a:lnTo>
                <a:lnTo>
                  <a:pt x="0" y="25"/>
                </a:lnTo>
                <a:lnTo>
                  <a:pt x="206" y="2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5" name="Freeform 92"/>
          <p:cNvSpPr>
            <a:spLocks/>
          </p:cNvSpPr>
          <p:nvPr/>
        </p:nvSpPr>
        <p:spPr bwMode="auto">
          <a:xfrm>
            <a:off x="6543675" y="5087938"/>
            <a:ext cx="274638" cy="101600"/>
          </a:xfrm>
          <a:custGeom>
            <a:avLst/>
            <a:gdLst>
              <a:gd name="T0" fmla="*/ 0 w 173"/>
              <a:gd name="T1" fmla="*/ 2147483646 h 64"/>
              <a:gd name="T2" fmla="*/ 2147483646 w 173"/>
              <a:gd name="T3" fmla="*/ 0 h 64"/>
              <a:gd name="T4" fmla="*/ 2147483646 w 173"/>
              <a:gd name="T5" fmla="*/ 2147483646 h 64"/>
              <a:gd name="T6" fmla="*/ 0 w 173"/>
              <a:gd name="T7" fmla="*/ 2147483646 h 64"/>
              <a:gd name="T8" fmla="*/ 0 60000 65536"/>
              <a:gd name="T9" fmla="*/ 0 60000 65536"/>
              <a:gd name="T10" fmla="*/ 0 60000 65536"/>
              <a:gd name="T11" fmla="*/ 0 60000 65536"/>
              <a:gd name="T12" fmla="*/ 0 w 173"/>
              <a:gd name="T13" fmla="*/ 0 h 64"/>
              <a:gd name="T14" fmla="*/ 173 w 173"/>
              <a:gd name="T15" fmla="*/ 64 h 64"/>
            </a:gdLst>
            <a:ahLst/>
            <a:cxnLst>
              <a:cxn ang="T8">
                <a:pos x="T0" y="T1"/>
              </a:cxn>
              <a:cxn ang="T9">
                <a:pos x="T2" y="T3"/>
              </a:cxn>
              <a:cxn ang="T10">
                <a:pos x="T4" y="T5"/>
              </a:cxn>
              <a:cxn ang="T11">
                <a:pos x="T6" y="T7"/>
              </a:cxn>
            </a:cxnLst>
            <a:rect l="T12" t="T13" r="T14" b="T15"/>
            <a:pathLst>
              <a:path w="173" h="64">
                <a:moveTo>
                  <a:pt x="0" y="64"/>
                </a:moveTo>
                <a:lnTo>
                  <a:pt x="173" y="0"/>
                </a:lnTo>
                <a:lnTo>
                  <a:pt x="24" y="25"/>
                </a:lnTo>
                <a:lnTo>
                  <a:pt x="0" y="64"/>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6" name="Freeform 93"/>
          <p:cNvSpPr>
            <a:spLocks/>
          </p:cNvSpPr>
          <p:nvPr/>
        </p:nvSpPr>
        <p:spPr bwMode="auto">
          <a:xfrm>
            <a:off x="6543675" y="5087938"/>
            <a:ext cx="274638" cy="101600"/>
          </a:xfrm>
          <a:custGeom>
            <a:avLst/>
            <a:gdLst>
              <a:gd name="T0" fmla="*/ 0 w 173"/>
              <a:gd name="T1" fmla="*/ 2147483646 h 64"/>
              <a:gd name="T2" fmla="*/ 2147483646 w 173"/>
              <a:gd name="T3" fmla="*/ 0 h 64"/>
              <a:gd name="T4" fmla="*/ 2147483646 w 173"/>
              <a:gd name="T5" fmla="*/ 2147483646 h 64"/>
              <a:gd name="T6" fmla="*/ 0 w 173"/>
              <a:gd name="T7" fmla="*/ 2147483646 h 64"/>
              <a:gd name="T8" fmla="*/ 0 60000 65536"/>
              <a:gd name="T9" fmla="*/ 0 60000 65536"/>
              <a:gd name="T10" fmla="*/ 0 60000 65536"/>
              <a:gd name="T11" fmla="*/ 0 60000 65536"/>
              <a:gd name="T12" fmla="*/ 0 w 173"/>
              <a:gd name="T13" fmla="*/ 0 h 64"/>
              <a:gd name="T14" fmla="*/ 173 w 173"/>
              <a:gd name="T15" fmla="*/ 64 h 64"/>
            </a:gdLst>
            <a:ahLst/>
            <a:cxnLst>
              <a:cxn ang="T8">
                <a:pos x="T0" y="T1"/>
              </a:cxn>
              <a:cxn ang="T9">
                <a:pos x="T2" y="T3"/>
              </a:cxn>
              <a:cxn ang="T10">
                <a:pos x="T4" y="T5"/>
              </a:cxn>
              <a:cxn ang="T11">
                <a:pos x="T6" y="T7"/>
              </a:cxn>
            </a:cxnLst>
            <a:rect l="T12" t="T13" r="T14" b="T15"/>
            <a:pathLst>
              <a:path w="173" h="64">
                <a:moveTo>
                  <a:pt x="0" y="64"/>
                </a:moveTo>
                <a:lnTo>
                  <a:pt x="173" y="0"/>
                </a:lnTo>
                <a:lnTo>
                  <a:pt x="24" y="25"/>
                </a:lnTo>
                <a:lnTo>
                  <a:pt x="0" y="64"/>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7" name="Freeform 94"/>
          <p:cNvSpPr>
            <a:spLocks/>
          </p:cNvSpPr>
          <p:nvPr/>
        </p:nvSpPr>
        <p:spPr bwMode="auto">
          <a:xfrm>
            <a:off x="402748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8" name="Freeform 95"/>
          <p:cNvSpPr>
            <a:spLocks/>
          </p:cNvSpPr>
          <p:nvPr/>
        </p:nvSpPr>
        <p:spPr bwMode="auto">
          <a:xfrm>
            <a:off x="402907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19" name="Freeform 96"/>
          <p:cNvSpPr>
            <a:spLocks/>
          </p:cNvSpPr>
          <p:nvPr/>
        </p:nvSpPr>
        <p:spPr bwMode="auto">
          <a:xfrm>
            <a:off x="402748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0" name="Freeform 97"/>
          <p:cNvSpPr>
            <a:spLocks/>
          </p:cNvSpPr>
          <p:nvPr/>
        </p:nvSpPr>
        <p:spPr bwMode="auto">
          <a:xfrm>
            <a:off x="40798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1" name="Freeform 98"/>
          <p:cNvSpPr>
            <a:spLocks/>
          </p:cNvSpPr>
          <p:nvPr/>
        </p:nvSpPr>
        <p:spPr bwMode="auto">
          <a:xfrm>
            <a:off x="40798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2" name="Freeform 99"/>
          <p:cNvSpPr>
            <a:spLocks/>
          </p:cNvSpPr>
          <p:nvPr/>
        </p:nvSpPr>
        <p:spPr bwMode="auto">
          <a:xfrm>
            <a:off x="4106863"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3" name="Freeform 100"/>
          <p:cNvSpPr>
            <a:spLocks/>
          </p:cNvSpPr>
          <p:nvPr/>
        </p:nvSpPr>
        <p:spPr bwMode="auto">
          <a:xfrm>
            <a:off x="410845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4" name="Freeform 101"/>
          <p:cNvSpPr>
            <a:spLocks/>
          </p:cNvSpPr>
          <p:nvPr/>
        </p:nvSpPr>
        <p:spPr bwMode="auto">
          <a:xfrm>
            <a:off x="410686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5" name="Freeform 102"/>
          <p:cNvSpPr>
            <a:spLocks/>
          </p:cNvSpPr>
          <p:nvPr/>
        </p:nvSpPr>
        <p:spPr bwMode="auto">
          <a:xfrm>
            <a:off x="387032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6" name="Freeform 103"/>
          <p:cNvSpPr>
            <a:spLocks/>
          </p:cNvSpPr>
          <p:nvPr/>
        </p:nvSpPr>
        <p:spPr bwMode="auto">
          <a:xfrm>
            <a:off x="387191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7" name="Freeform 104"/>
          <p:cNvSpPr>
            <a:spLocks/>
          </p:cNvSpPr>
          <p:nvPr/>
        </p:nvSpPr>
        <p:spPr bwMode="auto">
          <a:xfrm>
            <a:off x="387032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8" name="Freeform 105"/>
          <p:cNvSpPr>
            <a:spLocks/>
          </p:cNvSpPr>
          <p:nvPr/>
        </p:nvSpPr>
        <p:spPr bwMode="auto">
          <a:xfrm>
            <a:off x="39227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29" name="Freeform 106"/>
          <p:cNvSpPr>
            <a:spLocks/>
          </p:cNvSpPr>
          <p:nvPr/>
        </p:nvSpPr>
        <p:spPr bwMode="auto">
          <a:xfrm>
            <a:off x="39227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0" name="Freeform 107"/>
          <p:cNvSpPr>
            <a:spLocks/>
          </p:cNvSpPr>
          <p:nvPr/>
        </p:nvSpPr>
        <p:spPr bwMode="auto">
          <a:xfrm>
            <a:off x="394811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1" name="Freeform 108"/>
          <p:cNvSpPr>
            <a:spLocks/>
          </p:cNvSpPr>
          <p:nvPr/>
        </p:nvSpPr>
        <p:spPr bwMode="auto">
          <a:xfrm>
            <a:off x="395128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2" name="Freeform 109"/>
          <p:cNvSpPr>
            <a:spLocks/>
          </p:cNvSpPr>
          <p:nvPr/>
        </p:nvSpPr>
        <p:spPr bwMode="auto">
          <a:xfrm>
            <a:off x="3948113" y="5086350"/>
            <a:ext cx="109537" cy="128588"/>
          </a:xfrm>
          <a:custGeom>
            <a:avLst/>
            <a:gdLst>
              <a:gd name="T0" fmla="*/ 0 w 69"/>
              <a:gd name="T1" fmla="*/ 2147483646 h 81"/>
              <a:gd name="T2" fmla="*/ 2147483646 w 69"/>
              <a:gd name="T3" fmla="*/ 2147483646 h 81"/>
              <a:gd name="T4" fmla="*/ 2147483646 w 69"/>
              <a:gd name="T5" fmla="*/ 2147483646 h 81"/>
              <a:gd name="T6" fmla="*/ 2147483646 w 69"/>
              <a:gd name="T7" fmla="*/ 0 h 81"/>
              <a:gd name="T8" fmla="*/ 0 w 69"/>
              <a:gd name="T9" fmla="*/ 2147483646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3" name="Freeform 110"/>
          <p:cNvSpPr>
            <a:spLocks/>
          </p:cNvSpPr>
          <p:nvPr/>
        </p:nvSpPr>
        <p:spPr bwMode="auto">
          <a:xfrm>
            <a:off x="33718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4" name="Freeform 111"/>
          <p:cNvSpPr>
            <a:spLocks/>
          </p:cNvSpPr>
          <p:nvPr/>
        </p:nvSpPr>
        <p:spPr bwMode="auto">
          <a:xfrm>
            <a:off x="33718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5" name="Freeform 112"/>
          <p:cNvSpPr>
            <a:spLocks/>
          </p:cNvSpPr>
          <p:nvPr/>
        </p:nvSpPr>
        <p:spPr bwMode="auto">
          <a:xfrm>
            <a:off x="33718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6" name="Freeform 113"/>
          <p:cNvSpPr>
            <a:spLocks/>
          </p:cNvSpPr>
          <p:nvPr/>
        </p:nvSpPr>
        <p:spPr bwMode="auto">
          <a:xfrm>
            <a:off x="33718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7" name="Freeform 114"/>
          <p:cNvSpPr>
            <a:spLocks/>
          </p:cNvSpPr>
          <p:nvPr/>
        </p:nvSpPr>
        <p:spPr bwMode="auto">
          <a:xfrm>
            <a:off x="3398838"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8" name="Freeform 115"/>
          <p:cNvSpPr>
            <a:spLocks/>
          </p:cNvSpPr>
          <p:nvPr/>
        </p:nvSpPr>
        <p:spPr bwMode="auto">
          <a:xfrm>
            <a:off x="340042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39" name="Freeform 116"/>
          <p:cNvSpPr>
            <a:spLocks/>
          </p:cNvSpPr>
          <p:nvPr/>
        </p:nvSpPr>
        <p:spPr bwMode="auto">
          <a:xfrm>
            <a:off x="339883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0" name="Freeform 117"/>
          <p:cNvSpPr>
            <a:spLocks/>
          </p:cNvSpPr>
          <p:nvPr/>
        </p:nvSpPr>
        <p:spPr bwMode="auto">
          <a:xfrm>
            <a:off x="34512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1" name="Freeform 118"/>
          <p:cNvSpPr>
            <a:spLocks/>
          </p:cNvSpPr>
          <p:nvPr/>
        </p:nvSpPr>
        <p:spPr bwMode="auto">
          <a:xfrm>
            <a:off x="34512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2" name="Freeform 119"/>
          <p:cNvSpPr>
            <a:spLocks/>
          </p:cNvSpPr>
          <p:nvPr/>
        </p:nvSpPr>
        <p:spPr bwMode="auto">
          <a:xfrm>
            <a:off x="34512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3" name="Freeform 120"/>
          <p:cNvSpPr>
            <a:spLocks/>
          </p:cNvSpPr>
          <p:nvPr/>
        </p:nvSpPr>
        <p:spPr bwMode="auto">
          <a:xfrm>
            <a:off x="34512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4" name="Freeform 121"/>
          <p:cNvSpPr>
            <a:spLocks/>
          </p:cNvSpPr>
          <p:nvPr/>
        </p:nvSpPr>
        <p:spPr bwMode="auto">
          <a:xfrm>
            <a:off x="347662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5" name="Freeform 122"/>
          <p:cNvSpPr>
            <a:spLocks/>
          </p:cNvSpPr>
          <p:nvPr/>
        </p:nvSpPr>
        <p:spPr bwMode="auto">
          <a:xfrm>
            <a:off x="347821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6" name="Freeform 123"/>
          <p:cNvSpPr>
            <a:spLocks/>
          </p:cNvSpPr>
          <p:nvPr/>
        </p:nvSpPr>
        <p:spPr bwMode="auto">
          <a:xfrm>
            <a:off x="347662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7" name="Freeform 124"/>
          <p:cNvSpPr>
            <a:spLocks/>
          </p:cNvSpPr>
          <p:nvPr/>
        </p:nvSpPr>
        <p:spPr bwMode="auto">
          <a:xfrm>
            <a:off x="35290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8" name="Freeform 125"/>
          <p:cNvSpPr>
            <a:spLocks/>
          </p:cNvSpPr>
          <p:nvPr/>
        </p:nvSpPr>
        <p:spPr bwMode="auto">
          <a:xfrm>
            <a:off x="35290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49" name="Freeform 126"/>
          <p:cNvSpPr>
            <a:spLocks/>
          </p:cNvSpPr>
          <p:nvPr/>
        </p:nvSpPr>
        <p:spPr bwMode="auto">
          <a:xfrm>
            <a:off x="35290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0" name="Freeform 127"/>
          <p:cNvSpPr>
            <a:spLocks/>
          </p:cNvSpPr>
          <p:nvPr/>
        </p:nvSpPr>
        <p:spPr bwMode="auto">
          <a:xfrm>
            <a:off x="35290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1" name="Freeform 128"/>
          <p:cNvSpPr>
            <a:spLocks/>
          </p:cNvSpPr>
          <p:nvPr/>
        </p:nvSpPr>
        <p:spPr bwMode="auto">
          <a:xfrm>
            <a:off x="35560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2" name="Freeform 129"/>
          <p:cNvSpPr>
            <a:spLocks/>
          </p:cNvSpPr>
          <p:nvPr/>
        </p:nvSpPr>
        <p:spPr bwMode="auto">
          <a:xfrm>
            <a:off x="355758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3" name="Freeform 130"/>
          <p:cNvSpPr>
            <a:spLocks/>
          </p:cNvSpPr>
          <p:nvPr/>
        </p:nvSpPr>
        <p:spPr bwMode="auto">
          <a:xfrm>
            <a:off x="355600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4" name="Freeform 131"/>
          <p:cNvSpPr>
            <a:spLocks/>
          </p:cNvSpPr>
          <p:nvPr/>
        </p:nvSpPr>
        <p:spPr bwMode="auto">
          <a:xfrm>
            <a:off x="36083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5" name="Freeform 132"/>
          <p:cNvSpPr>
            <a:spLocks/>
          </p:cNvSpPr>
          <p:nvPr/>
        </p:nvSpPr>
        <p:spPr bwMode="auto">
          <a:xfrm>
            <a:off x="36083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6" name="Freeform 133"/>
          <p:cNvSpPr>
            <a:spLocks/>
          </p:cNvSpPr>
          <p:nvPr/>
        </p:nvSpPr>
        <p:spPr bwMode="auto">
          <a:xfrm>
            <a:off x="36083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7" name="Freeform 134"/>
          <p:cNvSpPr>
            <a:spLocks/>
          </p:cNvSpPr>
          <p:nvPr/>
        </p:nvSpPr>
        <p:spPr bwMode="auto">
          <a:xfrm>
            <a:off x="36083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8" name="Freeform 135"/>
          <p:cNvSpPr>
            <a:spLocks/>
          </p:cNvSpPr>
          <p:nvPr/>
        </p:nvSpPr>
        <p:spPr bwMode="auto">
          <a:xfrm>
            <a:off x="363378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59" name="Freeform 136"/>
          <p:cNvSpPr>
            <a:spLocks/>
          </p:cNvSpPr>
          <p:nvPr/>
        </p:nvSpPr>
        <p:spPr bwMode="auto">
          <a:xfrm>
            <a:off x="3636963"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0" name="Freeform 137"/>
          <p:cNvSpPr>
            <a:spLocks/>
          </p:cNvSpPr>
          <p:nvPr/>
        </p:nvSpPr>
        <p:spPr bwMode="auto">
          <a:xfrm>
            <a:off x="363378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1" name="Freeform 138"/>
          <p:cNvSpPr>
            <a:spLocks/>
          </p:cNvSpPr>
          <p:nvPr/>
        </p:nvSpPr>
        <p:spPr bwMode="auto">
          <a:xfrm>
            <a:off x="36861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2" name="Freeform 139"/>
          <p:cNvSpPr>
            <a:spLocks/>
          </p:cNvSpPr>
          <p:nvPr/>
        </p:nvSpPr>
        <p:spPr bwMode="auto">
          <a:xfrm>
            <a:off x="36861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3" name="Freeform 140"/>
          <p:cNvSpPr>
            <a:spLocks/>
          </p:cNvSpPr>
          <p:nvPr/>
        </p:nvSpPr>
        <p:spPr bwMode="auto">
          <a:xfrm>
            <a:off x="3686175"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7" y="0"/>
                </a:moveTo>
                <a:lnTo>
                  <a:pt x="33"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4" name="Freeform 141"/>
          <p:cNvSpPr>
            <a:spLocks/>
          </p:cNvSpPr>
          <p:nvPr/>
        </p:nvSpPr>
        <p:spPr bwMode="auto">
          <a:xfrm>
            <a:off x="3686175"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7" y="0"/>
                </a:moveTo>
                <a:lnTo>
                  <a:pt x="33"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5" name="Freeform 142"/>
          <p:cNvSpPr>
            <a:spLocks/>
          </p:cNvSpPr>
          <p:nvPr/>
        </p:nvSpPr>
        <p:spPr bwMode="auto">
          <a:xfrm>
            <a:off x="371316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6" name="Freeform 143"/>
          <p:cNvSpPr>
            <a:spLocks/>
          </p:cNvSpPr>
          <p:nvPr/>
        </p:nvSpPr>
        <p:spPr bwMode="auto">
          <a:xfrm>
            <a:off x="371475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7" name="Freeform 144"/>
          <p:cNvSpPr>
            <a:spLocks/>
          </p:cNvSpPr>
          <p:nvPr/>
        </p:nvSpPr>
        <p:spPr bwMode="auto">
          <a:xfrm>
            <a:off x="371316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8" name="Freeform 145"/>
          <p:cNvSpPr>
            <a:spLocks/>
          </p:cNvSpPr>
          <p:nvPr/>
        </p:nvSpPr>
        <p:spPr bwMode="auto">
          <a:xfrm>
            <a:off x="37655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69" name="Freeform 146"/>
          <p:cNvSpPr>
            <a:spLocks/>
          </p:cNvSpPr>
          <p:nvPr/>
        </p:nvSpPr>
        <p:spPr bwMode="auto">
          <a:xfrm>
            <a:off x="37655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0" name="Freeform 147"/>
          <p:cNvSpPr>
            <a:spLocks/>
          </p:cNvSpPr>
          <p:nvPr/>
        </p:nvSpPr>
        <p:spPr bwMode="auto">
          <a:xfrm>
            <a:off x="37655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1" name="Freeform 148"/>
          <p:cNvSpPr>
            <a:spLocks/>
          </p:cNvSpPr>
          <p:nvPr/>
        </p:nvSpPr>
        <p:spPr bwMode="auto">
          <a:xfrm>
            <a:off x="37655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2" name="Freeform 149"/>
          <p:cNvSpPr>
            <a:spLocks/>
          </p:cNvSpPr>
          <p:nvPr/>
        </p:nvSpPr>
        <p:spPr bwMode="auto">
          <a:xfrm>
            <a:off x="379095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3" name="Freeform 150"/>
          <p:cNvSpPr>
            <a:spLocks/>
          </p:cNvSpPr>
          <p:nvPr/>
        </p:nvSpPr>
        <p:spPr bwMode="auto">
          <a:xfrm>
            <a:off x="3794125"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4" name="Freeform 151"/>
          <p:cNvSpPr>
            <a:spLocks/>
          </p:cNvSpPr>
          <p:nvPr/>
        </p:nvSpPr>
        <p:spPr bwMode="auto">
          <a:xfrm>
            <a:off x="379095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5" name="Freeform 152"/>
          <p:cNvSpPr>
            <a:spLocks/>
          </p:cNvSpPr>
          <p:nvPr/>
        </p:nvSpPr>
        <p:spPr bwMode="auto">
          <a:xfrm>
            <a:off x="3843338"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6" name="Freeform 153"/>
          <p:cNvSpPr>
            <a:spLocks/>
          </p:cNvSpPr>
          <p:nvPr/>
        </p:nvSpPr>
        <p:spPr bwMode="auto">
          <a:xfrm>
            <a:off x="3843338"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7" name="Freeform 154"/>
          <p:cNvSpPr>
            <a:spLocks/>
          </p:cNvSpPr>
          <p:nvPr/>
        </p:nvSpPr>
        <p:spPr bwMode="auto">
          <a:xfrm>
            <a:off x="3843338" y="5213350"/>
            <a:ext cx="52387"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8" name="Freeform 155"/>
          <p:cNvSpPr>
            <a:spLocks/>
          </p:cNvSpPr>
          <p:nvPr/>
        </p:nvSpPr>
        <p:spPr bwMode="auto">
          <a:xfrm>
            <a:off x="3843338" y="5213350"/>
            <a:ext cx="52387"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79" name="Freeform 156"/>
          <p:cNvSpPr>
            <a:spLocks/>
          </p:cNvSpPr>
          <p:nvPr/>
        </p:nvSpPr>
        <p:spPr bwMode="auto">
          <a:xfrm>
            <a:off x="39227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0" name="Freeform 157"/>
          <p:cNvSpPr>
            <a:spLocks/>
          </p:cNvSpPr>
          <p:nvPr/>
        </p:nvSpPr>
        <p:spPr bwMode="auto">
          <a:xfrm>
            <a:off x="39227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1" name="Freeform 158"/>
          <p:cNvSpPr>
            <a:spLocks/>
          </p:cNvSpPr>
          <p:nvPr/>
        </p:nvSpPr>
        <p:spPr bwMode="auto">
          <a:xfrm>
            <a:off x="40020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2" name="Freeform 159"/>
          <p:cNvSpPr>
            <a:spLocks/>
          </p:cNvSpPr>
          <p:nvPr/>
        </p:nvSpPr>
        <p:spPr bwMode="auto">
          <a:xfrm>
            <a:off x="40020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3" name="Freeform 160"/>
          <p:cNvSpPr>
            <a:spLocks/>
          </p:cNvSpPr>
          <p:nvPr/>
        </p:nvSpPr>
        <p:spPr bwMode="auto">
          <a:xfrm>
            <a:off x="40020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4" name="Freeform 161"/>
          <p:cNvSpPr>
            <a:spLocks/>
          </p:cNvSpPr>
          <p:nvPr/>
        </p:nvSpPr>
        <p:spPr bwMode="auto">
          <a:xfrm>
            <a:off x="40020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5" name="Freeform 162"/>
          <p:cNvSpPr>
            <a:spLocks/>
          </p:cNvSpPr>
          <p:nvPr/>
        </p:nvSpPr>
        <p:spPr bwMode="auto">
          <a:xfrm>
            <a:off x="40798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6" name="Freeform 163"/>
          <p:cNvSpPr>
            <a:spLocks/>
          </p:cNvSpPr>
          <p:nvPr/>
        </p:nvSpPr>
        <p:spPr bwMode="auto">
          <a:xfrm>
            <a:off x="40798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7" name="Freeform 164"/>
          <p:cNvSpPr>
            <a:spLocks/>
          </p:cNvSpPr>
          <p:nvPr/>
        </p:nvSpPr>
        <p:spPr bwMode="auto">
          <a:xfrm>
            <a:off x="308292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8" name="Freeform 165"/>
          <p:cNvSpPr>
            <a:spLocks/>
          </p:cNvSpPr>
          <p:nvPr/>
        </p:nvSpPr>
        <p:spPr bwMode="auto">
          <a:xfrm>
            <a:off x="3086100"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89" name="Freeform 166"/>
          <p:cNvSpPr>
            <a:spLocks/>
          </p:cNvSpPr>
          <p:nvPr/>
        </p:nvSpPr>
        <p:spPr bwMode="auto">
          <a:xfrm>
            <a:off x="308292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0" name="Freeform 167"/>
          <p:cNvSpPr>
            <a:spLocks/>
          </p:cNvSpPr>
          <p:nvPr/>
        </p:nvSpPr>
        <p:spPr bwMode="auto">
          <a:xfrm>
            <a:off x="30575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1" name="Freeform 168"/>
          <p:cNvSpPr>
            <a:spLocks/>
          </p:cNvSpPr>
          <p:nvPr/>
        </p:nvSpPr>
        <p:spPr bwMode="auto">
          <a:xfrm>
            <a:off x="30575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2" name="Freeform 169"/>
          <p:cNvSpPr>
            <a:spLocks/>
          </p:cNvSpPr>
          <p:nvPr/>
        </p:nvSpPr>
        <p:spPr bwMode="auto">
          <a:xfrm>
            <a:off x="30575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3" name="Freeform 170"/>
          <p:cNvSpPr>
            <a:spLocks/>
          </p:cNvSpPr>
          <p:nvPr/>
        </p:nvSpPr>
        <p:spPr bwMode="auto">
          <a:xfrm>
            <a:off x="30575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4" name="Freeform 171"/>
          <p:cNvSpPr>
            <a:spLocks/>
          </p:cNvSpPr>
          <p:nvPr/>
        </p:nvSpPr>
        <p:spPr bwMode="auto">
          <a:xfrm>
            <a:off x="31369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5" name="Freeform 172"/>
          <p:cNvSpPr>
            <a:spLocks/>
          </p:cNvSpPr>
          <p:nvPr/>
        </p:nvSpPr>
        <p:spPr bwMode="auto">
          <a:xfrm>
            <a:off x="31369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6" name="Freeform 173"/>
          <p:cNvSpPr>
            <a:spLocks/>
          </p:cNvSpPr>
          <p:nvPr/>
        </p:nvSpPr>
        <p:spPr bwMode="auto">
          <a:xfrm>
            <a:off x="3136900" y="5213350"/>
            <a:ext cx="49213" cy="33338"/>
          </a:xfrm>
          <a:custGeom>
            <a:avLst/>
            <a:gdLst>
              <a:gd name="T0" fmla="*/ 2147483646 w 31"/>
              <a:gd name="T1" fmla="*/ 0 h 21"/>
              <a:gd name="T2" fmla="*/ 2147483646 w 31"/>
              <a:gd name="T3" fmla="*/ 2147483646 h 21"/>
              <a:gd name="T4" fmla="*/ 0 w 31"/>
              <a:gd name="T5" fmla="*/ 2147483646 h 21"/>
              <a:gd name="T6" fmla="*/ 2147483646 w 31"/>
              <a:gd name="T7" fmla="*/ 0 h 21"/>
              <a:gd name="T8" fmla="*/ 0 60000 65536"/>
              <a:gd name="T9" fmla="*/ 0 60000 65536"/>
              <a:gd name="T10" fmla="*/ 0 60000 65536"/>
              <a:gd name="T11" fmla="*/ 0 60000 65536"/>
              <a:gd name="T12" fmla="*/ 0 w 31"/>
              <a:gd name="T13" fmla="*/ 0 h 21"/>
              <a:gd name="T14" fmla="*/ 31 w 31"/>
              <a:gd name="T15" fmla="*/ 21 h 21"/>
            </a:gdLst>
            <a:ahLst/>
            <a:cxnLst>
              <a:cxn ang="T8">
                <a:pos x="T0" y="T1"/>
              </a:cxn>
              <a:cxn ang="T9">
                <a:pos x="T2" y="T3"/>
              </a:cxn>
              <a:cxn ang="T10">
                <a:pos x="T4" y="T5"/>
              </a:cxn>
              <a:cxn ang="T11">
                <a:pos x="T6" y="T7"/>
              </a:cxn>
            </a:cxnLst>
            <a:rect l="T12" t="T13" r="T14" b="T15"/>
            <a:pathLst>
              <a:path w="31" h="21">
                <a:moveTo>
                  <a:pt x="17" y="0"/>
                </a:moveTo>
                <a:lnTo>
                  <a:pt x="31"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7" name="Freeform 174"/>
          <p:cNvSpPr>
            <a:spLocks/>
          </p:cNvSpPr>
          <p:nvPr/>
        </p:nvSpPr>
        <p:spPr bwMode="auto">
          <a:xfrm>
            <a:off x="3136900" y="5213350"/>
            <a:ext cx="49213" cy="33338"/>
          </a:xfrm>
          <a:custGeom>
            <a:avLst/>
            <a:gdLst>
              <a:gd name="T0" fmla="*/ 2147483646 w 31"/>
              <a:gd name="T1" fmla="*/ 0 h 21"/>
              <a:gd name="T2" fmla="*/ 2147483646 w 31"/>
              <a:gd name="T3" fmla="*/ 2147483646 h 21"/>
              <a:gd name="T4" fmla="*/ 0 w 31"/>
              <a:gd name="T5" fmla="*/ 2147483646 h 21"/>
              <a:gd name="T6" fmla="*/ 2147483646 w 31"/>
              <a:gd name="T7" fmla="*/ 0 h 21"/>
              <a:gd name="T8" fmla="*/ 0 60000 65536"/>
              <a:gd name="T9" fmla="*/ 0 60000 65536"/>
              <a:gd name="T10" fmla="*/ 0 60000 65536"/>
              <a:gd name="T11" fmla="*/ 0 60000 65536"/>
              <a:gd name="T12" fmla="*/ 0 w 31"/>
              <a:gd name="T13" fmla="*/ 0 h 21"/>
              <a:gd name="T14" fmla="*/ 31 w 31"/>
              <a:gd name="T15" fmla="*/ 21 h 21"/>
            </a:gdLst>
            <a:ahLst/>
            <a:cxnLst>
              <a:cxn ang="T8">
                <a:pos x="T0" y="T1"/>
              </a:cxn>
              <a:cxn ang="T9">
                <a:pos x="T2" y="T3"/>
              </a:cxn>
              <a:cxn ang="T10">
                <a:pos x="T4" y="T5"/>
              </a:cxn>
              <a:cxn ang="T11">
                <a:pos x="T6" y="T7"/>
              </a:cxn>
            </a:cxnLst>
            <a:rect l="T12" t="T13" r="T14" b="T15"/>
            <a:pathLst>
              <a:path w="31" h="21">
                <a:moveTo>
                  <a:pt x="17" y="0"/>
                </a:moveTo>
                <a:lnTo>
                  <a:pt x="31"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8" name="Freeform 175"/>
          <p:cNvSpPr>
            <a:spLocks/>
          </p:cNvSpPr>
          <p:nvPr/>
        </p:nvSpPr>
        <p:spPr bwMode="auto">
          <a:xfrm>
            <a:off x="31623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399" name="Freeform 176"/>
          <p:cNvSpPr>
            <a:spLocks/>
          </p:cNvSpPr>
          <p:nvPr/>
        </p:nvSpPr>
        <p:spPr bwMode="auto">
          <a:xfrm>
            <a:off x="316388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0" name="Freeform 177"/>
          <p:cNvSpPr>
            <a:spLocks/>
          </p:cNvSpPr>
          <p:nvPr/>
        </p:nvSpPr>
        <p:spPr bwMode="auto">
          <a:xfrm>
            <a:off x="316230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1" name="Freeform 178"/>
          <p:cNvSpPr>
            <a:spLocks/>
          </p:cNvSpPr>
          <p:nvPr/>
        </p:nvSpPr>
        <p:spPr bwMode="auto">
          <a:xfrm>
            <a:off x="32146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2" name="Freeform 179"/>
          <p:cNvSpPr>
            <a:spLocks/>
          </p:cNvSpPr>
          <p:nvPr/>
        </p:nvSpPr>
        <p:spPr bwMode="auto">
          <a:xfrm>
            <a:off x="32146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3" name="Freeform 180"/>
          <p:cNvSpPr>
            <a:spLocks/>
          </p:cNvSpPr>
          <p:nvPr/>
        </p:nvSpPr>
        <p:spPr bwMode="auto">
          <a:xfrm>
            <a:off x="32146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4" name="Freeform 181"/>
          <p:cNvSpPr>
            <a:spLocks/>
          </p:cNvSpPr>
          <p:nvPr/>
        </p:nvSpPr>
        <p:spPr bwMode="auto">
          <a:xfrm>
            <a:off x="32146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5" name="Freeform 182"/>
          <p:cNvSpPr>
            <a:spLocks/>
          </p:cNvSpPr>
          <p:nvPr/>
        </p:nvSpPr>
        <p:spPr bwMode="auto">
          <a:xfrm>
            <a:off x="3241675"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6" name="Freeform 183"/>
          <p:cNvSpPr>
            <a:spLocks/>
          </p:cNvSpPr>
          <p:nvPr/>
        </p:nvSpPr>
        <p:spPr bwMode="auto">
          <a:xfrm>
            <a:off x="3243263"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7" name="Freeform 184"/>
          <p:cNvSpPr>
            <a:spLocks/>
          </p:cNvSpPr>
          <p:nvPr/>
        </p:nvSpPr>
        <p:spPr bwMode="auto">
          <a:xfrm>
            <a:off x="3241675" y="5086350"/>
            <a:ext cx="106363" cy="128588"/>
          </a:xfrm>
          <a:custGeom>
            <a:avLst/>
            <a:gdLst>
              <a:gd name="T0" fmla="*/ 0 w 67"/>
              <a:gd name="T1" fmla="*/ 2147483646 h 81"/>
              <a:gd name="T2" fmla="*/ 2147483646 w 67"/>
              <a:gd name="T3" fmla="*/ 2147483646 h 81"/>
              <a:gd name="T4" fmla="*/ 2147483646 w 67"/>
              <a:gd name="T5" fmla="*/ 2147483646 h 81"/>
              <a:gd name="T6" fmla="*/ 2147483646 w 67"/>
              <a:gd name="T7" fmla="*/ 0 h 81"/>
              <a:gd name="T8" fmla="*/ 0 w 67"/>
              <a:gd name="T9" fmla="*/ 2147483646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0" y="80"/>
                </a:moveTo>
                <a:lnTo>
                  <a:pt x="1" y="81"/>
                </a:lnTo>
                <a:lnTo>
                  <a:pt x="67"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8" name="Freeform 185"/>
          <p:cNvSpPr>
            <a:spLocks/>
          </p:cNvSpPr>
          <p:nvPr/>
        </p:nvSpPr>
        <p:spPr bwMode="auto">
          <a:xfrm>
            <a:off x="32940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09" name="Freeform 186"/>
          <p:cNvSpPr>
            <a:spLocks/>
          </p:cNvSpPr>
          <p:nvPr/>
        </p:nvSpPr>
        <p:spPr bwMode="auto">
          <a:xfrm>
            <a:off x="32940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0" name="Freeform 187"/>
          <p:cNvSpPr>
            <a:spLocks/>
          </p:cNvSpPr>
          <p:nvPr/>
        </p:nvSpPr>
        <p:spPr bwMode="auto">
          <a:xfrm>
            <a:off x="32940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1" name="Freeform 188"/>
          <p:cNvSpPr>
            <a:spLocks/>
          </p:cNvSpPr>
          <p:nvPr/>
        </p:nvSpPr>
        <p:spPr bwMode="auto">
          <a:xfrm>
            <a:off x="32940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2" name="Freeform 189"/>
          <p:cNvSpPr>
            <a:spLocks/>
          </p:cNvSpPr>
          <p:nvPr/>
        </p:nvSpPr>
        <p:spPr bwMode="auto">
          <a:xfrm>
            <a:off x="331946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3" name="Freeform 190"/>
          <p:cNvSpPr>
            <a:spLocks/>
          </p:cNvSpPr>
          <p:nvPr/>
        </p:nvSpPr>
        <p:spPr bwMode="auto">
          <a:xfrm>
            <a:off x="332105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4" name="Freeform 191"/>
          <p:cNvSpPr>
            <a:spLocks/>
          </p:cNvSpPr>
          <p:nvPr/>
        </p:nvSpPr>
        <p:spPr bwMode="auto">
          <a:xfrm>
            <a:off x="331946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5" name="Freeform 192"/>
          <p:cNvSpPr>
            <a:spLocks/>
          </p:cNvSpPr>
          <p:nvPr/>
        </p:nvSpPr>
        <p:spPr bwMode="auto">
          <a:xfrm>
            <a:off x="5837238"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6" name="Freeform 193"/>
          <p:cNvSpPr>
            <a:spLocks/>
          </p:cNvSpPr>
          <p:nvPr/>
        </p:nvSpPr>
        <p:spPr bwMode="auto">
          <a:xfrm>
            <a:off x="583882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7" name="Freeform 194"/>
          <p:cNvSpPr>
            <a:spLocks/>
          </p:cNvSpPr>
          <p:nvPr/>
        </p:nvSpPr>
        <p:spPr bwMode="auto">
          <a:xfrm>
            <a:off x="583723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8" name="Freeform 195"/>
          <p:cNvSpPr>
            <a:spLocks/>
          </p:cNvSpPr>
          <p:nvPr/>
        </p:nvSpPr>
        <p:spPr bwMode="auto">
          <a:xfrm>
            <a:off x="58102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19" name="Freeform 196"/>
          <p:cNvSpPr>
            <a:spLocks/>
          </p:cNvSpPr>
          <p:nvPr/>
        </p:nvSpPr>
        <p:spPr bwMode="auto">
          <a:xfrm>
            <a:off x="58102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0" name="Freeform 197"/>
          <p:cNvSpPr>
            <a:spLocks/>
          </p:cNvSpPr>
          <p:nvPr/>
        </p:nvSpPr>
        <p:spPr bwMode="auto">
          <a:xfrm>
            <a:off x="58102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1" name="Freeform 198"/>
          <p:cNvSpPr>
            <a:spLocks/>
          </p:cNvSpPr>
          <p:nvPr/>
        </p:nvSpPr>
        <p:spPr bwMode="auto">
          <a:xfrm>
            <a:off x="58102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2" name="Freeform 199"/>
          <p:cNvSpPr>
            <a:spLocks/>
          </p:cNvSpPr>
          <p:nvPr/>
        </p:nvSpPr>
        <p:spPr bwMode="auto">
          <a:xfrm>
            <a:off x="575786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3" name="Freeform 200"/>
          <p:cNvSpPr>
            <a:spLocks/>
          </p:cNvSpPr>
          <p:nvPr/>
        </p:nvSpPr>
        <p:spPr bwMode="auto">
          <a:xfrm>
            <a:off x="575945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4" name="Freeform 201"/>
          <p:cNvSpPr>
            <a:spLocks/>
          </p:cNvSpPr>
          <p:nvPr/>
        </p:nvSpPr>
        <p:spPr bwMode="auto">
          <a:xfrm>
            <a:off x="575786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5" name="Freeform 202"/>
          <p:cNvSpPr>
            <a:spLocks/>
          </p:cNvSpPr>
          <p:nvPr/>
        </p:nvSpPr>
        <p:spPr bwMode="auto">
          <a:xfrm>
            <a:off x="57324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6" name="Freeform 203"/>
          <p:cNvSpPr>
            <a:spLocks/>
          </p:cNvSpPr>
          <p:nvPr/>
        </p:nvSpPr>
        <p:spPr bwMode="auto">
          <a:xfrm>
            <a:off x="57324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7" name="Freeform 204"/>
          <p:cNvSpPr>
            <a:spLocks/>
          </p:cNvSpPr>
          <p:nvPr/>
        </p:nvSpPr>
        <p:spPr bwMode="auto">
          <a:xfrm>
            <a:off x="57324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8" name="Freeform 205"/>
          <p:cNvSpPr>
            <a:spLocks/>
          </p:cNvSpPr>
          <p:nvPr/>
        </p:nvSpPr>
        <p:spPr bwMode="auto">
          <a:xfrm>
            <a:off x="57324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29" name="Freeform 206"/>
          <p:cNvSpPr>
            <a:spLocks/>
          </p:cNvSpPr>
          <p:nvPr/>
        </p:nvSpPr>
        <p:spPr bwMode="auto">
          <a:xfrm>
            <a:off x="5680075"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0" name="Freeform 207"/>
          <p:cNvSpPr>
            <a:spLocks/>
          </p:cNvSpPr>
          <p:nvPr/>
        </p:nvSpPr>
        <p:spPr bwMode="auto">
          <a:xfrm>
            <a:off x="568166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1" name="Freeform 208"/>
          <p:cNvSpPr>
            <a:spLocks/>
          </p:cNvSpPr>
          <p:nvPr/>
        </p:nvSpPr>
        <p:spPr bwMode="auto">
          <a:xfrm>
            <a:off x="568007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2" name="Freeform 209"/>
          <p:cNvSpPr>
            <a:spLocks/>
          </p:cNvSpPr>
          <p:nvPr/>
        </p:nvSpPr>
        <p:spPr bwMode="auto">
          <a:xfrm>
            <a:off x="56530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3" name="Freeform 210"/>
          <p:cNvSpPr>
            <a:spLocks/>
          </p:cNvSpPr>
          <p:nvPr/>
        </p:nvSpPr>
        <p:spPr bwMode="auto">
          <a:xfrm>
            <a:off x="56530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4" name="Freeform 211"/>
          <p:cNvSpPr>
            <a:spLocks/>
          </p:cNvSpPr>
          <p:nvPr/>
        </p:nvSpPr>
        <p:spPr bwMode="auto">
          <a:xfrm>
            <a:off x="56530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5" name="Freeform 212"/>
          <p:cNvSpPr>
            <a:spLocks/>
          </p:cNvSpPr>
          <p:nvPr/>
        </p:nvSpPr>
        <p:spPr bwMode="auto">
          <a:xfrm>
            <a:off x="56530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6" name="Freeform 213"/>
          <p:cNvSpPr>
            <a:spLocks/>
          </p:cNvSpPr>
          <p:nvPr/>
        </p:nvSpPr>
        <p:spPr bwMode="auto">
          <a:xfrm>
            <a:off x="56007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7" name="Freeform 214"/>
          <p:cNvSpPr>
            <a:spLocks/>
          </p:cNvSpPr>
          <p:nvPr/>
        </p:nvSpPr>
        <p:spPr bwMode="auto">
          <a:xfrm>
            <a:off x="560228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8" name="Freeform 215"/>
          <p:cNvSpPr>
            <a:spLocks/>
          </p:cNvSpPr>
          <p:nvPr/>
        </p:nvSpPr>
        <p:spPr bwMode="auto">
          <a:xfrm>
            <a:off x="560070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39" name="Freeform 216"/>
          <p:cNvSpPr>
            <a:spLocks/>
          </p:cNvSpPr>
          <p:nvPr/>
        </p:nvSpPr>
        <p:spPr bwMode="auto">
          <a:xfrm>
            <a:off x="58896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0" name="Freeform 217"/>
          <p:cNvSpPr>
            <a:spLocks/>
          </p:cNvSpPr>
          <p:nvPr/>
        </p:nvSpPr>
        <p:spPr bwMode="auto">
          <a:xfrm>
            <a:off x="58896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1" name="Freeform 218"/>
          <p:cNvSpPr>
            <a:spLocks/>
          </p:cNvSpPr>
          <p:nvPr/>
        </p:nvSpPr>
        <p:spPr bwMode="auto">
          <a:xfrm>
            <a:off x="58896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2" name="Freeform 219"/>
          <p:cNvSpPr>
            <a:spLocks/>
          </p:cNvSpPr>
          <p:nvPr/>
        </p:nvSpPr>
        <p:spPr bwMode="auto">
          <a:xfrm>
            <a:off x="58896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3" name="Freeform 220"/>
          <p:cNvSpPr>
            <a:spLocks/>
          </p:cNvSpPr>
          <p:nvPr/>
        </p:nvSpPr>
        <p:spPr bwMode="auto">
          <a:xfrm>
            <a:off x="591502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4" name="Freeform 221"/>
          <p:cNvSpPr>
            <a:spLocks/>
          </p:cNvSpPr>
          <p:nvPr/>
        </p:nvSpPr>
        <p:spPr bwMode="auto">
          <a:xfrm>
            <a:off x="5918200"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5" name="Freeform 222"/>
          <p:cNvSpPr>
            <a:spLocks/>
          </p:cNvSpPr>
          <p:nvPr/>
        </p:nvSpPr>
        <p:spPr bwMode="auto">
          <a:xfrm>
            <a:off x="591502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6" name="Freeform 223"/>
          <p:cNvSpPr>
            <a:spLocks/>
          </p:cNvSpPr>
          <p:nvPr/>
        </p:nvSpPr>
        <p:spPr bwMode="auto">
          <a:xfrm>
            <a:off x="5967413"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7" name="Freeform 224"/>
          <p:cNvSpPr>
            <a:spLocks/>
          </p:cNvSpPr>
          <p:nvPr/>
        </p:nvSpPr>
        <p:spPr bwMode="auto">
          <a:xfrm>
            <a:off x="5967413"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8" name="Freeform 225"/>
          <p:cNvSpPr>
            <a:spLocks/>
          </p:cNvSpPr>
          <p:nvPr/>
        </p:nvSpPr>
        <p:spPr bwMode="auto">
          <a:xfrm>
            <a:off x="59674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8" y="0"/>
                </a:moveTo>
                <a:lnTo>
                  <a:pt x="32" y="3"/>
                </a:lnTo>
                <a:lnTo>
                  <a:pt x="0" y="21"/>
                </a:lnTo>
                <a:lnTo>
                  <a:pt x="18"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49" name="Freeform 226"/>
          <p:cNvSpPr>
            <a:spLocks/>
          </p:cNvSpPr>
          <p:nvPr/>
        </p:nvSpPr>
        <p:spPr bwMode="auto">
          <a:xfrm>
            <a:off x="59674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8" y="0"/>
                </a:moveTo>
                <a:lnTo>
                  <a:pt x="32" y="3"/>
                </a:lnTo>
                <a:lnTo>
                  <a:pt x="0" y="21"/>
                </a:lnTo>
                <a:lnTo>
                  <a:pt x="18"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0" name="Freeform 227"/>
          <p:cNvSpPr>
            <a:spLocks/>
          </p:cNvSpPr>
          <p:nvPr/>
        </p:nvSpPr>
        <p:spPr bwMode="auto">
          <a:xfrm>
            <a:off x="59944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1" name="Freeform 228"/>
          <p:cNvSpPr>
            <a:spLocks/>
          </p:cNvSpPr>
          <p:nvPr/>
        </p:nvSpPr>
        <p:spPr bwMode="auto">
          <a:xfrm>
            <a:off x="599598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2" name="Freeform 229"/>
          <p:cNvSpPr>
            <a:spLocks/>
          </p:cNvSpPr>
          <p:nvPr/>
        </p:nvSpPr>
        <p:spPr bwMode="auto">
          <a:xfrm>
            <a:off x="599440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3" name="Freeform 230"/>
          <p:cNvSpPr>
            <a:spLocks/>
          </p:cNvSpPr>
          <p:nvPr/>
        </p:nvSpPr>
        <p:spPr bwMode="auto">
          <a:xfrm>
            <a:off x="60467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4" name="Freeform 231"/>
          <p:cNvSpPr>
            <a:spLocks/>
          </p:cNvSpPr>
          <p:nvPr/>
        </p:nvSpPr>
        <p:spPr bwMode="auto">
          <a:xfrm>
            <a:off x="604678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5" name="Freeform 232"/>
          <p:cNvSpPr>
            <a:spLocks/>
          </p:cNvSpPr>
          <p:nvPr/>
        </p:nvSpPr>
        <p:spPr bwMode="auto">
          <a:xfrm>
            <a:off x="60467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6" name="Freeform 233"/>
          <p:cNvSpPr>
            <a:spLocks/>
          </p:cNvSpPr>
          <p:nvPr/>
        </p:nvSpPr>
        <p:spPr bwMode="auto">
          <a:xfrm>
            <a:off x="60467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7" name="Freeform 234"/>
          <p:cNvSpPr>
            <a:spLocks/>
          </p:cNvSpPr>
          <p:nvPr/>
        </p:nvSpPr>
        <p:spPr bwMode="auto">
          <a:xfrm>
            <a:off x="607218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8" name="Freeform 235"/>
          <p:cNvSpPr>
            <a:spLocks/>
          </p:cNvSpPr>
          <p:nvPr/>
        </p:nvSpPr>
        <p:spPr bwMode="auto">
          <a:xfrm>
            <a:off x="6075363"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59" name="Freeform 236"/>
          <p:cNvSpPr>
            <a:spLocks/>
          </p:cNvSpPr>
          <p:nvPr/>
        </p:nvSpPr>
        <p:spPr bwMode="auto">
          <a:xfrm>
            <a:off x="607218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0" name="Freeform 237"/>
          <p:cNvSpPr>
            <a:spLocks/>
          </p:cNvSpPr>
          <p:nvPr/>
        </p:nvSpPr>
        <p:spPr bwMode="auto">
          <a:xfrm>
            <a:off x="41592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1" name="Freeform 238"/>
          <p:cNvSpPr>
            <a:spLocks/>
          </p:cNvSpPr>
          <p:nvPr/>
        </p:nvSpPr>
        <p:spPr bwMode="auto">
          <a:xfrm>
            <a:off x="415925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2" name="Freeform 239"/>
          <p:cNvSpPr>
            <a:spLocks/>
          </p:cNvSpPr>
          <p:nvPr/>
        </p:nvSpPr>
        <p:spPr bwMode="auto">
          <a:xfrm>
            <a:off x="41592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3" name="Freeform 240"/>
          <p:cNvSpPr>
            <a:spLocks/>
          </p:cNvSpPr>
          <p:nvPr/>
        </p:nvSpPr>
        <p:spPr bwMode="auto">
          <a:xfrm>
            <a:off x="415925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4" name="Freeform 241"/>
          <p:cNvSpPr>
            <a:spLocks/>
          </p:cNvSpPr>
          <p:nvPr/>
        </p:nvSpPr>
        <p:spPr bwMode="auto">
          <a:xfrm>
            <a:off x="418465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5" name="Freeform 242"/>
          <p:cNvSpPr>
            <a:spLocks/>
          </p:cNvSpPr>
          <p:nvPr/>
        </p:nvSpPr>
        <p:spPr bwMode="auto">
          <a:xfrm>
            <a:off x="418623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6" name="Freeform 243"/>
          <p:cNvSpPr>
            <a:spLocks/>
          </p:cNvSpPr>
          <p:nvPr/>
        </p:nvSpPr>
        <p:spPr bwMode="auto">
          <a:xfrm>
            <a:off x="418465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7" name="Freeform 244"/>
          <p:cNvSpPr>
            <a:spLocks/>
          </p:cNvSpPr>
          <p:nvPr/>
        </p:nvSpPr>
        <p:spPr bwMode="auto">
          <a:xfrm>
            <a:off x="42370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8" name="Freeform 245"/>
          <p:cNvSpPr>
            <a:spLocks/>
          </p:cNvSpPr>
          <p:nvPr/>
        </p:nvSpPr>
        <p:spPr bwMode="auto">
          <a:xfrm>
            <a:off x="42370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69" name="Freeform 246"/>
          <p:cNvSpPr>
            <a:spLocks/>
          </p:cNvSpPr>
          <p:nvPr/>
        </p:nvSpPr>
        <p:spPr bwMode="auto">
          <a:xfrm>
            <a:off x="42370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0" name="Freeform 247"/>
          <p:cNvSpPr>
            <a:spLocks/>
          </p:cNvSpPr>
          <p:nvPr/>
        </p:nvSpPr>
        <p:spPr bwMode="auto">
          <a:xfrm>
            <a:off x="42370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1" name="Freeform 248"/>
          <p:cNvSpPr>
            <a:spLocks/>
          </p:cNvSpPr>
          <p:nvPr/>
        </p:nvSpPr>
        <p:spPr bwMode="auto">
          <a:xfrm>
            <a:off x="426402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2" name="Freeform 249"/>
          <p:cNvSpPr>
            <a:spLocks/>
          </p:cNvSpPr>
          <p:nvPr/>
        </p:nvSpPr>
        <p:spPr bwMode="auto">
          <a:xfrm>
            <a:off x="426561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3" name="Freeform 250"/>
          <p:cNvSpPr>
            <a:spLocks/>
          </p:cNvSpPr>
          <p:nvPr/>
        </p:nvSpPr>
        <p:spPr bwMode="auto">
          <a:xfrm>
            <a:off x="426402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4" name="Freeform 251"/>
          <p:cNvSpPr>
            <a:spLocks/>
          </p:cNvSpPr>
          <p:nvPr/>
        </p:nvSpPr>
        <p:spPr bwMode="auto">
          <a:xfrm>
            <a:off x="43164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5" name="Freeform 252"/>
          <p:cNvSpPr>
            <a:spLocks/>
          </p:cNvSpPr>
          <p:nvPr/>
        </p:nvSpPr>
        <p:spPr bwMode="auto">
          <a:xfrm>
            <a:off x="431641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6" name="Freeform 253"/>
          <p:cNvSpPr>
            <a:spLocks/>
          </p:cNvSpPr>
          <p:nvPr/>
        </p:nvSpPr>
        <p:spPr bwMode="auto">
          <a:xfrm>
            <a:off x="43164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7" name="Freeform 254"/>
          <p:cNvSpPr>
            <a:spLocks/>
          </p:cNvSpPr>
          <p:nvPr/>
        </p:nvSpPr>
        <p:spPr bwMode="auto">
          <a:xfrm>
            <a:off x="431641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8" name="Freeform 255"/>
          <p:cNvSpPr>
            <a:spLocks/>
          </p:cNvSpPr>
          <p:nvPr/>
        </p:nvSpPr>
        <p:spPr bwMode="auto">
          <a:xfrm>
            <a:off x="434181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79" name="Freeform 256"/>
          <p:cNvSpPr>
            <a:spLocks/>
          </p:cNvSpPr>
          <p:nvPr/>
        </p:nvSpPr>
        <p:spPr bwMode="auto">
          <a:xfrm>
            <a:off x="434340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0" name="Freeform 257"/>
          <p:cNvSpPr>
            <a:spLocks/>
          </p:cNvSpPr>
          <p:nvPr/>
        </p:nvSpPr>
        <p:spPr bwMode="auto">
          <a:xfrm>
            <a:off x="434181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1" name="Freeform 258"/>
          <p:cNvSpPr>
            <a:spLocks/>
          </p:cNvSpPr>
          <p:nvPr/>
        </p:nvSpPr>
        <p:spPr bwMode="auto">
          <a:xfrm>
            <a:off x="43942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2" name="Freeform 259"/>
          <p:cNvSpPr>
            <a:spLocks/>
          </p:cNvSpPr>
          <p:nvPr/>
        </p:nvSpPr>
        <p:spPr bwMode="auto">
          <a:xfrm>
            <a:off x="43942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3" name="Freeform 260"/>
          <p:cNvSpPr>
            <a:spLocks/>
          </p:cNvSpPr>
          <p:nvPr/>
        </p:nvSpPr>
        <p:spPr bwMode="auto">
          <a:xfrm>
            <a:off x="43942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4" name="Freeform 261"/>
          <p:cNvSpPr>
            <a:spLocks/>
          </p:cNvSpPr>
          <p:nvPr/>
        </p:nvSpPr>
        <p:spPr bwMode="auto">
          <a:xfrm>
            <a:off x="43942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5" name="Freeform 262"/>
          <p:cNvSpPr>
            <a:spLocks/>
          </p:cNvSpPr>
          <p:nvPr/>
        </p:nvSpPr>
        <p:spPr bwMode="auto">
          <a:xfrm>
            <a:off x="442118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6" name="Freeform 263"/>
          <p:cNvSpPr>
            <a:spLocks/>
          </p:cNvSpPr>
          <p:nvPr/>
        </p:nvSpPr>
        <p:spPr bwMode="auto">
          <a:xfrm>
            <a:off x="442277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7" name="Freeform 264"/>
          <p:cNvSpPr>
            <a:spLocks/>
          </p:cNvSpPr>
          <p:nvPr/>
        </p:nvSpPr>
        <p:spPr bwMode="auto">
          <a:xfrm>
            <a:off x="442118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8" name="Freeform 265"/>
          <p:cNvSpPr>
            <a:spLocks/>
          </p:cNvSpPr>
          <p:nvPr/>
        </p:nvSpPr>
        <p:spPr bwMode="auto">
          <a:xfrm>
            <a:off x="44735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89" name="Freeform 266"/>
          <p:cNvSpPr>
            <a:spLocks/>
          </p:cNvSpPr>
          <p:nvPr/>
        </p:nvSpPr>
        <p:spPr bwMode="auto">
          <a:xfrm>
            <a:off x="44735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0" name="Freeform 267"/>
          <p:cNvSpPr>
            <a:spLocks/>
          </p:cNvSpPr>
          <p:nvPr/>
        </p:nvSpPr>
        <p:spPr bwMode="auto">
          <a:xfrm>
            <a:off x="44735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1" name="Freeform 268"/>
          <p:cNvSpPr>
            <a:spLocks/>
          </p:cNvSpPr>
          <p:nvPr/>
        </p:nvSpPr>
        <p:spPr bwMode="auto">
          <a:xfrm>
            <a:off x="44735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2" name="Freeform 269"/>
          <p:cNvSpPr>
            <a:spLocks/>
          </p:cNvSpPr>
          <p:nvPr/>
        </p:nvSpPr>
        <p:spPr bwMode="auto">
          <a:xfrm>
            <a:off x="449897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3" name="Freeform 270"/>
          <p:cNvSpPr>
            <a:spLocks/>
          </p:cNvSpPr>
          <p:nvPr/>
        </p:nvSpPr>
        <p:spPr bwMode="auto">
          <a:xfrm>
            <a:off x="4502150"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4" name="Freeform 271"/>
          <p:cNvSpPr>
            <a:spLocks/>
          </p:cNvSpPr>
          <p:nvPr/>
        </p:nvSpPr>
        <p:spPr bwMode="auto">
          <a:xfrm>
            <a:off x="449897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5" name="Freeform 272"/>
          <p:cNvSpPr>
            <a:spLocks/>
          </p:cNvSpPr>
          <p:nvPr/>
        </p:nvSpPr>
        <p:spPr bwMode="auto">
          <a:xfrm>
            <a:off x="45513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6" name="Freeform 273"/>
          <p:cNvSpPr>
            <a:spLocks/>
          </p:cNvSpPr>
          <p:nvPr/>
        </p:nvSpPr>
        <p:spPr bwMode="auto">
          <a:xfrm>
            <a:off x="45513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3"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7" name="Freeform 274"/>
          <p:cNvSpPr>
            <a:spLocks/>
          </p:cNvSpPr>
          <p:nvPr/>
        </p:nvSpPr>
        <p:spPr bwMode="auto">
          <a:xfrm>
            <a:off x="4551363" y="5213350"/>
            <a:ext cx="52387"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7" y="0"/>
                </a:moveTo>
                <a:lnTo>
                  <a:pt x="33"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8" name="Freeform 275"/>
          <p:cNvSpPr>
            <a:spLocks/>
          </p:cNvSpPr>
          <p:nvPr/>
        </p:nvSpPr>
        <p:spPr bwMode="auto">
          <a:xfrm>
            <a:off x="4551363" y="5213350"/>
            <a:ext cx="52387"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7" y="0"/>
                </a:moveTo>
                <a:lnTo>
                  <a:pt x="33"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499" name="Freeform 276"/>
          <p:cNvSpPr>
            <a:spLocks/>
          </p:cNvSpPr>
          <p:nvPr/>
        </p:nvSpPr>
        <p:spPr bwMode="auto">
          <a:xfrm>
            <a:off x="457835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0" name="Freeform 277"/>
          <p:cNvSpPr>
            <a:spLocks/>
          </p:cNvSpPr>
          <p:nvPr/>
        </p:nvSpPr>
        <p:spPr bwMode="auto">
          <a:xfrm>
            <a:off x="457993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1" name="Freeform 278"/>
          <p:cNvSpPr>
            <a:spLocks/>
          </p:cNvSpPr>
          <p:nvPr/>
        </p:nvSpPr>
        <p:spPr bwMode="auto">
          <a:xfrm>
            <a:off x="457835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2" name="Freeform 279"/>
          <p:cNvSpPr>
            <a:spLocks/>
          </p:cNvSpPr>
          <p:nvPr/>
        </p:nvSpPr>
        <p:spPr bwMode="auto">
          <a:xfrm>
            <a:off x="46307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3" name="Freeform 280"/>
          <p:cNvSpPr>
            <a:spLocks/>
          </p:cNvSpPr>
          <p:nvPr/>
        </p:nvSpPr>
        <p:spPr bwMode="auto">
          <a:xfrm>
            <a:off x="46307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4" name="Freeform 281"/>
          <p:cNvSpPr>
            <a:spLocks/>
          </p:cNvSpPr>
          <p:nvPr/>
        </p:nvSpPr>
        <p:spPr bwMode="auto">
          <a:xfrm>
            <a:off x="46307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5" name="Freeform 282"/>
          <p:cNvSpPr>
            <a:spLocks/>
          </p:cNvSpPr>
          <p:nvPr/>
        </p:nvSpPr>
        <p:spPr bwMode="auto">
          <a:xfrm>
            <a:off x="46307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6" name="Freeform 283"/>
          <p:cNvSpPr>
            <a:spLocks/>
          </p:cNvSpPr>
          <p:nvPr/>
        </p:nvSpPr>
        <p:spPr bwMode="auto">
          <a:xfrm>
            <a:off x="465613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7" name="Freeform 284"/>
          <p:cNvSpPr>
            <a:spLocks/>
          </p:cNvSpPr>
          <p:nvPr/>
        </p:nvSpPr>
        <p:spPr bwMode="auto">
          <a:xfrm>
            <a:off x="465931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8" name="Freeform 285"/>
          <p:cNvSpPr>
            <a:spLocks/>
          </p:cNvSpPr>
          <p:nvPr/>
        </p:nvSpPr>
        <p:spPr bwMode="auto">
          <a:xfrm>
            <a:off x="4656138" y="5086350"/>
            <a:ext cx="109537" cy="128588"/>
          </a:xfrm>
          <a:custGeom>
            <a:avLst/>
            <a:gdLst>
              <a:gd name="T0" fmla="*/ 0 w 69"/>
              <a:gd name="T1" fmla="*/ 2147483646 h 81"/>
              <a:gd name="T2" fmla="*/ 2147483646 w 69"/>
              <a:gd name="T3" fmla="*/ 2147483646 h 81"/>
              <a:gd name="T4" fmla="*/ 2147483646 w 69"/>
              <a:gd name="T5" fmla="*/ 2147483646 h 81"/>
              <a:gd name="T6" fmla="*/ 2147483646 w 69"/>
              <a:gd name="T7" fmla="*/ 0 h 81"/>
              <a:gd name="T8" fmla="*/ 0 w 69"/>
              <a:gd name="T9" fmla="*/ 2147483646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09" name="Freeform 286"/>
          <p:cNvSpPr>
            <a:spLocks/>
          </p:cNvSpPr>
          <p:nvPr/>
        </p:nvSpPr>
        <p:spPr bwMode="auto">
          <a:xfrm>
            <a:off x="4708525"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0" name="Freeform 287"/>
          <p:cNvSpPr>
            <a:spLocks/>
          </p:cNvSpPr>
          <p:nvPr/>
        </p:nvSpPr>
        <p:spPr bwMode="auto">
          <a:xfrm>
            <a:off x="4708525"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1" name="Freeform 288"/>
          <p:cNvSpPr>
            <a:spLocks/>
          </p:cNvSpPr>
          <p:nvPr/>
        </p:nvSpPr>
        <p:spPr bwMode="auto">
          <a:xfrm>
            <a:off x="4708525"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2" name="Freeform 289"/>
          <p:cNvSpPr>
            <a:spLocks/>
          </p:cNvSpPr>
          <p:nvPr/>
        </p:nvSpPr>
        <p:spPr bwMode="auto">
          <a:xfrm>
            <a:off x="4708525"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3" name="Freeform 290"/>
          <p:cNvSpPr>
            <a:spLocks/>
          </p:cNvSpPr>
          <p:nvPr/>
        </p:nvSpPr>
        <p:spPr bwMode="auto">
          <a:xfrm>
            <a:off x="473551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4" name="Freeform 291"/>
          <p:cNvSpPr>
            <a:spLocks/>
          </p:cNvSpPr>
          <p:nvPr/>
        </p:nvSpPr>
        <p:spPr bwMode="auto">
          <a:xfrm>
            <a:off x="473710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5" name="Freeform 292"/>
          <p:cNvSpPr>
            <a:spLocks/>
          </p:cNvSpPr>
          <p:nvPr/>
        </p:nvSpPr>
        <p:spPr bwMode="auto">
          <a:xfrm>
            <a:off x="473551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6" name="Freeform 293"/>
          <p:cNvSpPr>
            <a:spLocks/>
          </p:cNvSpPr>
          <p:nvPr/>
        </p:nvSpPr>
        <p:spPr bwMode="auto">
          <a:xfrm>
            <a:off x="47879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7" name="Freeform 294"/>
          <p:cNvSpPr>
            <a:spLocks/>
          </p:cNvSpPr>
          <p:nvPr/>
        </p:nvSpPr>
        <p:spPr bwMode="auto">
          <a:xfrm>
            <a:off x="47879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8" name="Freeform 295"/>
          <p:cNvSpPr>
            <a:spLocks/>
          </p:cNvSpPr>
          <p:nvPr/>
        </p:nvSpPr>
        <p:spPr bwMode="auto">
          <a:xfrm>
            <a:off x="47879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19" name="Freeform 296"/>
          <p:cNvSpPr>
            <a:spLocks/>
          </p:cNvSpPr>
          <p:nvPr/>
        </p:nvSpPr>
        <p:spPr bwMode="auto">
          <a:xfrm>
            <a:off x="47879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0" name="Freeform 297"/>
          <p:cNvSpPr>
            <a:spLocks/>
          </p:cNvSpPr>
          <p:nvPr/>
        </p:nvSpPr>
        <p:spPr bwMode="auto">
          <a:xfrm>
            <a:off x="48133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1" name="Freeform 298"/>
          <p:cNvSpPr>
            <a:spLocks/>
          </p:cNvSpPr>
          <p:nvPr/>
        </p:nvSpPr>
        <p:spPr bwMode="auto">
          <a:xfrm>
            <a:off x="481647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2" name="Freeform 299"/>
          <p:cNvSpPr>
            <a:spLocks/>
          </p:cNvSpPr>
          <p:nvPr/>
        </p:nvSpPr>
        <p:spPr bwMode="auto">
          <a:xfrm>
            <a:off x="4813300" y="5086350"/>
            <a:ext cx="109538" cy="128588"/>
          </a:xfrm>
          <a:custGeom>
            <a:avLst/>
            <a:gdLst>
              <a:gd name="T0" fmla="*/ 0 w 69"/>
              <a:gd name="T1" fmla="*/ 2147483646 h 81"/>
              <a:gd name="T2" fmla="*/ 2147483646 w 69"/>
              <a:gd name="T3" fmla="*/ 2147483646 h 81"/>
              <a:gd name="T4" fmla="*/ 2147483646 w 69"/>
              <a:gd name="T5" fmla="*/ 2147483646 h 81"/>
              <a:gd name="T6" fmla="*/ 2147483646 w 69"/>
              <a:gd name="T7" fmla="*/ 0 h 81"/>
              <a:gd name="T8" fmla="*/ 0 w 69"/>
              <a:gd name="T9" fmla="*/ 2147483646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0" y="80"/>
                </a:moveTo>
                <a:lnTo>
                  <a:pt x="2" y="81"/>
                </a:lnTo>
                <a:lnTo>
                  <a:pt x="69"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3" name="Freeform 300"/>
          <p:cNvSpPr>
            <a:spLocks/>
          </p:cNvSpPr>
          <p:nvPr/>
        </p:nvSpPr>
        <p:spPr bwMode="auto">
          <a:xfrm>
            <a:off x="48672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4" name="Freeform 301"/>
          <p:cNvSpPr>
            <a:spLocks/>
          </p:cNvSpPr>
          <p:nvPr/>
        </p:nvSpPr>
        <p:spPr bwMode="auto">
          <a:xfrm>
            <a:off x="486727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5" name="Freeform 302"/>
          <p:cNvSpPr>
            <a:spLocks/>
          </p:cNvSpPr>
          <p:nvPr/>
        </p:nvSpPr>
        <p:spPr bwMode="auto">
          <a:xfrm>
            <a:off x="48672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6" name="Freeform 303"/>
          <p:cNvSpPr>
            <a:spLocks/>
          </p:cNvSpPr>
          <p:nvPr/>
        </p:nvSpPr>
        <p:spPr bwMode="auto">
          <a:xfrm>
            <a:off x="486727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7" name="Freeform 304"/>
          <p:cNvSpPr>
            <a:spLocks/>
          </p:cNvSpPr>
          <p:nvPr/>
        </p:nvSpPr>
        <p:spPr bwMode="auto">
          <a:xfrm>
            <a:off x="489267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8" name="Freeform 305"/>
          <p:cNvSpPr>
            <a:spLocks/>
          </p:cNvSpPr>
          <p:nvPr/>
        </p:nvSpPr>
        <p:spPr bwMode="auto">
          <a:xfrm>
            <a:off x="489426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29" name="Freeform 306"/>
          <p:cNvSpPr>
            <a:spLocks/>
          </p:cNvSpPr>
          <p:nvPr/>
        </p:nvSpPr>
        <p:spPr bwMode="auto">
          <a:xfrm>
            <a:off x="489267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0" name="Freeform 307"/>
          <p:cNvSpPr>
            <a:spLocks/>
          </p:cNvSpPr>
          <p:nvPr/>
        </p:nvSpPr>
        <p:spPr bwMode="auto">
          <a:xfrm>
            <a:off x="49450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1" name="Freeform 308"/>
          <p:cNvSpPr>
            <a:spLocks/>
          </p:cNvSpPr>
          <p:nvPr/>
        </p:nvSpPr>
        <p:spPr bwMode="auto">
          <a:xfrm>
            <a:off x="49450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2" name="Freeform 309"/>
          <p:cNvSpPr>
            <a:spLocks/>
          </p:cNvSpPr>
          <p:nvPr/>
        </p:nvSpPr>
        <p:spPr bwMode="auto">
          <a:xfrm>
            <a:off x="49450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3" name="Freeform 310"/>
          <p:cNvSpPr>
            <a:spLocks/>
          </p:cNvSpPr>
          <p:nvPr/>
        </p:nvSpPr>
        <p:spPr bwMode="auto">
          <a:xfrm>
            <a:off x="49450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4" name="Freeform 311"/>
          <p:cNvSpPr>
            <a:spLocks/>
          </p:cNvSpPr>
          <p:nvPr/>
        </p:nvSpPr>
        <p:spPr bwMode="auto">
          <a:xfrm>
            <a:off x="4972050"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5" name="Freeform 312"/>
          <p:cNvSpPr>
            <a:spLocks/>
          </p:cNvSpPr>
          <p:nvPr/>
        </p:nvSpPr>
        <p:spPr bwMode="auto">
          <a:xfrm>
            <a:off x="4973638"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6" name="Freeform 313"/>
          <p:cNvSpPr>
            <a:spLocks/>
          </p:cNvSpPr>
          <p:nvPr/>
        </p:nvSpPr>
        <p:spPr bwMode="auto">
          <a:xfrm>
            <a:off x="497205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7" name="Freeform 314"/>
          <p:cNvSpPr>
            <a:spLocks/>
          </p:cNvSpPr>
          <p:nvPr/>
        </p:nvSpPr>
        <p:spPr bwMode="auto">
          <a:xfrm>
            <a:off x="50244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8" name="Freeform 315"/>
          <p:cNvSpPr>
            <a:spLocks/>
          </p:cNvSpPr>
          <p:nvPr/>
        </p:nvSpPr>
        <p:spPr bwMode="auto">
          <a:xfrm>
            <a:off x="5024438"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39" name="Freeform 316"/>
          <p:cNvSpPr>
            <a:spLocks/>
          </p:cNvSpPr>
          <p:nvPr/>
        </p:nvSpPr>
        <p:spPr bwMode="auto">
          <a:xfrm>
            <a:off x="50244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0" name="Freeform 317"/>
          <p:cNvSpPr>
            <a:spLocks/>
          </p:cNvSpPr>
          <p:nvPr/>
        </p:nvSpPr>
        <p:spPr bwMode="auto">
          <a:xfrm>
            <a:off x="502443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1" name="Freeform 318"/>
          <p:cNvSpPr>
            <a:spLocks/>
          </p:cNvSpPr>
          <p:nvPr/>
        </p:nvSpPr>
        <p:spPr bwMode="auto">
          <a:xfrm>
            <a:off x="504983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2" name="Freeform 319"/>
          <p:cNvSpPr>
            <a:spLocks/>
          </p:cNvSpPr>
          <p:nvPr/>
        </p:nvSpPr>
        <p:spPr bwMode="auto">
          <a:xfrm>
            <a:off x="5053013"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3" name="Freeform 320"/>
          <p:cNvSpPr>
            <a:spLocks/>
          </p:cNvSpPr>
          <p:nvPr/>
        </p:nvSpPr>
        <p:spPr bwMode="auto">
          <a:xfrm>
            <a:off x="504983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4" name="Freeform 321"/>
          <p:cNvSpPr>
            <a:spLocks/>
          </p:cNvSpPr>
          <p:nvPr/>
        </p:nvSpPr>
        <p:spPr bwMode="auto">
          <a:xfrm>
            <a:off x="51022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5" name="Freeform 322"/>
          <p:cNvSpPr>
            <a:spLocks/>
          </p:cNvSpPr>
          <p:nvPr/>
        </p:nvSpPr>
        <p:spPr bwMode="auto">
          <a:xfrm>
            <a:off x="51022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6" name="Freeform 323"/>
          <p:cNvSpPr>
            <a:spLocks/>
          </p:cNvSpPr>
          <p:nvPr/>
        </p:nvSpPr>
        <p:spPr bwMode="auto">
          <a:xfrm>
            <a:off x="51022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7" name="Freeform 324"/>
          <p:cNvSpPr>
            <a:spLocks/>
          </p:cNvSpPr>
          <p:nvPr/>
        </p:nvSpPr>
        <p:spPr bwMode="auto">
          <a:xfrm>
            <a:off x="51022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8" name="Freeform 325"/>
          <p:cNvSpPr>
            <a:spLocks/>
          </p:cNvSpPr>
          <p:nvPr/>
        </p:nvSpPr>
        <p:spPr bwMode="auto">
          <a:xfrm>
            <a:off x="512921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49" name="Freeform 326"/>
          <p:cNvSpPr>
            <a:spLocks/>
          </p:cNvSpPr>
          <p:nvPr/>
        </p:nvSpPr>
        <p:spPr bwMode="auto">
          <a:xfrm>
            <a:off x="513080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0" name="Freeform 327"/>
          <p:cNvSpPr>
            <a:spLocks/>
          </p:cNvSpPr>
          <p:nvPr/>
        </p:nvSpPr>
        <p:spPr bwMode="auto">
          <a:xfrm>
            <a:off x="512921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1" name="Freeform 328"/>
          <p:cNvSpPr>
            <a:spLocks/>
          </p:cNvSpPr>
          <p:nvPr/>
        </p:nvSpPr>
        <p:spPr bwMode="auto">
          <a:xfrm>
            <a:off x="51816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2" name="Freeform 329"/>
          <p:cNvSpPr>
            <a:spLocks/>
          </p:cNvSpPr>
          <p:nvPr/>
        </p:nvSpPr>
        <p:spPr bwMode="auto">
          <a:xfrm>
            <a:off x="51816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3" name="Freeform 330"/>
          <p:cNvSpPr>
            <a:spLocks/>
          </p:cNvSpPr>
          <p:nvPr/>
        </p:nvSpPr>
        <p:spPr bwMode="auto">
          <a:xfrm>
            <a:off x="51816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4" name="Freeform 331"/>
          <p:cNvSpPr>
            <a:spLocks/>
          </p:cNvSpPr>
          <p:nvPr/>
        </p:nvSpPr>
        <p:spPr bwMode="auto">
          <a:xfrm>
            <a:off x="51816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5" name="Freeform 332"/>
          <p:cNvSpPr>
            <a:spLocks/>
          </p:cNvSpPr>
          <p:nvPr/>
        </p:nvSpPr>
        <p:spPr bwMode="auto">
          <a:xfrm>
            <a:off x="5207000"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6" name="Freeform 333"/>
          <p:cNvSpPr>
            <a:spLocks/>
          </p:cNvSpPr>
          <p:nvPr/>
        </p:nvSpPr>
        <p:spPr bwMode="auto">
          <a:xfrm>
            <a:off x="5210175"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7" name="Freeform 334"/>
          <p:cNvSpPr>
            <a:spLocks/>
          </p:cNvSpPr>
          <p:nvPr/>
        </p:nvSpPr>
        <p:spPr bwMode="auto">
          <a:xfrm>
            <a:off x="5207000"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8" name="Freeform 335"/>
          <p:cNvSpPr>
            <a:spLocks/>
          </p:cNvSpPr>
          <p:nvPr/>
        </p:nvSpPr>
        <p:spPr bwMode="auto">
          <a:xfrm>
            <a:off x="5259388"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59" name="Freeform 336"/>
          <p:cNvSpPr>
            <a:spLocks/>
          </p:cNvSpPr>
          <p:nvPr/>
        </p:nvSpPr>
        <p:spPr bwMode="auto">
          <a:xfrm>
            <a:off x="5259388"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0" name="Freeform 337"/>
          <p:cNvSpPr>
            <a:spLocks/>
          </p:cNvSpPr>
          <p:nvPr/>
        </p:nvSpPr>
        <p:spPr bwMode="auto">
          <a:xfrm>
            <a:off x="52593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8" y="0"/>
                </a:moveTo>
                <a:lnTo>
                  <a:pt x="32" y="3"/>
                </a:lnTo>
                <a:lnTo>
                  <a:pt x="0" y="21"/>
                </a:lnTo>
                <a:lnTo>
                  <a:pt x="18"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1" name="Freeform 338"/>
          <p:cNvSpPr>
            <a:spLocks/>
          </p:cNvSpPr>
          <p:nvPr/>
        </p:nvSpPr>
        <p:spPr bwMode="auto">
          <a:xfrm>
            <a:off x="5259388"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8" y="0"/>
                </a:moveTo>
                <a:lnTo>
                  <a:pt x="32" y="3"/>
                </a:lnTo>
                <a:lnTo>
                  <a:pt x="0" y="21"/>
                </a:lnTo>
                <a:lnTo>
                  <a:pt x="18"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2" name="Freeform 339"/>
          <p:cNvSpPr>
            <a:spLocks/>
          </p:cNvSpPr>
          <p:nvPr/>
        </p:nvSpPr>
        <p:spPr bwMode="auto">
          <a:xfrm>
            <a:off x="5286375" y="5086350"/>
            <a:ext cx="106363"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3" name="Freeform 340"/>
          <p:cNvSpPr>
            <a:spLocks/>
          </p:cNvSpPr>
          <p:nvPr/>
        </p:nvSpPr>
        <p:spPr bwMode="auto">
          <a:xfrm>
            <a:off x="5287963" y="5086350"/>
            <a:ext cx="106362"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4" name="Freeform 341"/>
          <p:cNvSpPr>
            <a:spLocks/>
          </p:cNvSpPr>
          <p:nvPr/>
        </p:nvSpPr>
        <p:spPr bwMode="auto">
          <a:xfrm>
            <a:off x="5286375"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5" name="Freeform 342"/>
          <p:cNvSpPr>
            <a:spLocks/>
          </p:cNvSpPr>
          <p:nvPr/>
        </p:nvSpPr>
        <p:spPr bwMode="auto">
          <a:xfrm>
            <a:off x="53387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6" name="Freeform 343"/>
          <p:cNvSpPr>
            <a:spLocks/>
          </p:cNvSpPr>
          <p:nvPr/>
        </p:nvSpPr>
        <p:spPr bwMode="auto">
          <a:xfrm>
            <a:off x="5338763" y="5191125"/>
            <a:ext cx="26987"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7" name="Freeform 344"/>
          <p:cNvSpPr>
            <a:spLocks/>
          </p:cNvSpPr>
          <p:nvPr/>
        </p:nvSpPr>
        <p:spPr bwMode="auto">
          <a:xfrm>
            <a:off x="53387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8" name="Freeform 345"/>
          <p:cNvSpPr>
            <a:spLocks/>
          </p:cNvSpPr>
          <p:nvPr/>
        </p:nvSpPr>
        <p:spPr bwMode="auto">
          <a:xfrm>
            <a:off x="5338763"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69" name="Freeform 346"/>
          <p:cNvSpPr>
            <a:spLocks/>
          </p:cNvSpPr>
          <p:nvPr/>
        </p:nvSpPr>
        <p:spPr bwMode="auto">
          <a:xfrm>
            <a:off x="5364163"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0" name="Freeform 347"/>
          <p:cNvSpPr>
            <a:spLocks/>
          </p:cNvSpPr>
          <p:nvPr/>
        </p:nvSpPr>
        <p:spPr bwMode="auto">
          <a:xfrm>
            <a:off x="5367338" y="5086350"/>
            <a:ext cx="104775" cy="128588"/>
          </a:xfrm>
          <a:custGeom>
            <a:avLst/>
            <a:gdLst>
              <a:gd name="T0" fmla="*/ 0 w 66"/>
              <a:gd name="T1" fmla="*/ 2147483646 h 81"/>
              <a:gd name="T2" fmla="*/ 2147483646 w 66"/>
              <a:gd name="T3" fmla="*/ 0 h 81"/>
              <a:gd name="T4" fmla="*/ 2147483646 w 66"/>
              <a:gd name="T5" fmla="*/ 2147483646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1" name="Freeform 348"/>
          <p:cNvSpPr>
            <a:spLocks/>
          </p:cNvSpPr>
          <p:nvPr/>
        </p:nvSpPr>
        <p:spPr bwMode="auto">
          <a:xfrm>
            <a:off x="536416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2" name="Freeform 349"/>
          <p:cNvSpPr>
            <a:spLocks/>
          </p:cNvSpPr>
          <p:nvPr/>
        </p:nvSpPr>
        <p:spPr bwMode="auto">
          <a:xfrm>
            <a:off x="54959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3" name="Freeform 350"/>
          <p:cNvSpPr>
            <a:spLocks/>
          </p:cNvSpPr>
          <p:nvPr/>
        </p:nvSpPr>
        <p:spPr bwMode="auto">
          <a:xfrm>
            <a:off x="5495925"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4" name="Freeform 351"/>
          <p:cNvSpPr>
            <a:spLocks/>
          </p:cNvSpPr>
          <p:nvPr/>
        </p:nvSpPr>
        <p:spPr bwMode="auto">
          <a:xfrm>
            <a:off x="54959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5" name="Freeform 352"/>
          <p:cNvSpPr>
            <a:spLocks/>
          </p:cNvSpPr>
          <p:nvPr/>
        </p:nvSpPr>
        <p:spPr bwMode="auto">
          <a:xfrm>
            <a:off x="5495925"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6" name="Freeform 353"/>
          <p:cNvSpPr>
            <a:spLocks/>
          </p:cNvSpPr>
          <p:nvPr/>
        </p:nvSpPr>
        <p:spPr bwMode="auto">
          <a:xfrm>
            <a:off x="5443538" y="5086350"/>
            <a:ext cx="106362" cy="128588"/>
          </a:xfrm>
          <a:custGeom>
            <a:avLst/>
            <a:gdLst>
              <a:gd name="T0" fmla="*/ 0 w 67"/>
              <a:gd name="T1" fmla="*/ 2147483646 h 81"/>
              <a:gd name="T2" fmla="*/ 2147483646 w 67"/>
              <a:gd name="T3" fmla="*/ 2147483646 h 81"/>
              <a:gd name="T4" fmla="*/ 2147483646 w 67"/>
              <a:gd name="T5" fmla="*/ 0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1" y="81"/>
                </a:lnTo>
                <a:lnTo>
                  <a:pt x="67"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7" name="Freeform 354"/>
          <p:cNvSpPr>
            <a:spLocks/>
          </p:cNvSpPr>
          <p:nvPr/>
        </p:nvSpPr>
        <p:spPr bwMode="auto">
          <a:xfrm>
            <a:off x="5445125"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6"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8" name="Freeform 355"/>
          <p:cNvSpPr>
            <a:spLocks/>
          </p:cNvSpPr>
          <p:nvPr/>
        </p:nvSpPr>
        <p:spPr bwMode="auto">
          <a:xfrm>
            <a:off x="5443538"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7"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79" name="Freeform 356"/>
          <p:cNvSpPr>
            <a:spLocks/>
          </p:cNvSpPr>
          <p:nvPr/>
        </p:nvSpPr>
        <p:spPr bwMode="auto">
          <a:xfrm>
            <a:off x="5416550"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0" name="Freeform 357"/>
          <p:cNvSpPr>
            <a:spLocks/>
          </p:cNvSpPr>
          <p:nvPr/>
        </p:nvSpPr>
        <p:spPr bwMode="auto">
          <a:xfrm>
            <a:off x="5416550" y="5213350"/>
            <a:ext cx="52388" cy="33338"/>
          </a:xfrm>
          <a:custGeom>
            <a:avLst/>
            <a:gdLst>
              <a:gd name="T0" fmla="*/ 2147483646 w 33"/>
              <a:gd name="T1" fmla="*/ 0 h 21"/>
              <a:gd name="T2" fmla="*/ 2147483646 w 33"/>
              <a:gd name="T3" fmla="*/ 2147483646 h 21"/>
              <a:gd name="T4" fmla="*/ 0 w 33"/>
              <a:gd name="T5" fmla="*/ 2147483646 h 21"/>
              <a:gd name="T6" fmla="*/ 2147483646 w 33"/>
              <a:gd name="T7" fmla="*/ 0 h 21"/>
              <a:gd name="T8" fmla="*/ 0 60000 65536"/>
              <a:gd name="T9" fmla="*/ 0 60000 65536"/>
              <a:gd name="T10" fmla="*/ 0 60000 65536"/>
              <a:gd name="T11" fmla="*/ 0 60000 65536"/>
              <a:gd name="T12" fmla="*/ 0 w 33"/>
              <a:gd name="T13" fmla="*/ 0 h 21"/>
              <a:gd name="T14" fmla="*/ 33 w 33"/>
              <a:gd name="T15" fmla="*/ 21 h 21"/>
            </a:gdLst>
            <a:ahLst/>
            <a:cxnLst>
              <a:cxn ang="T8">
                <a:pos x="T0" y="T1"/>
              </a:cxn>
              <a:cxn ang="T9">
                <a:pos x="T2" y="T3"/>
              </a:cxn>
              <a:cxn ang="T10">
                <a:pos x="T4" y="T5"/>
              </a:cxn>
              <a:cxn ang="T11">
                <a:pos x="T6" y="T7"/>
              </a:cxn>
            </a:cxnLst>
            <a:rect l="T12" t="T13" r="T14" b="T15"/>
            <a:pathLst>
              <a:path w="33" h="21">
                <a:moveTo>
                  <a:pt x="18" y="0"/>
                </a:moveTo>
                <a:lnTo>
                  <a:pt x="33" y="3"/>
                </a:lnTo>
                <a:lnTo>
                  <a:pt x="0" y="21"/>
                </a:lnTo>
                <a:lnTo>
                  <a:pt x="18"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1" name="Freeform 358"/>
          <p:cNvSpPr>
            <a:spLocks/>
          </p:cNvSpPr>
          <p:nvPr/>
        </p:nvSpPr>
        <p:spPr bwMode="auto">
          <a:xfrm>
            <a:off x="5416550"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2" name="Freeform 359"/>
          <p:cNvSpPr>
            <a:spLocks/>
          </p:cNvSpPr>
          <p:nvPr/>
        </p:nvSpPr>
        <p:spPr bwMode="auto">
          <a:xfrm>
            <a:off x="5416550" y="5191125"/>
            <a:ext cx="28575" cy="55563"/>
          </a:xfrm>
          <a:custGeom>
            <a:avLst/>
            <a:gdLst>
              <a:gd name="T0" fmla="*/ 2147483646 w 18"/>
              <a:gd name="T1" fmla="*/ 2147483646 h 35"/>
              <a:gd name="T2" fmla="*/ 2147483646 w 18"/>
              <a:gd name="T3" fmla="*/ 0 h 35"/>
              <a:gd name="T4" fmla="*/ 0 w 18"/>
              <a:gd name="T5" fmla="*/ 2147483646 h 35"/>
              <a:gd name="T6" fmla="*/ 2147483646 w 18"/>
              <a:gd name="T7" fmla="*/ 2147483646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4"/>
                </a:moveTo>
                <a:lnTo>
                  <a:pt x="13" y="0"/>
                </a:lnTo>
                <a:lnTo>
                  <a:pt x="0" y="35"/>
                </a:lnTo>
                <a:lnTo>
                  <a:pt x="18"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3" name="Freeform 360"/>
          <p:cNvSpPr>
            <a:spLocks/>
          </p:cNvSpPr>
          <p:nvPr/>
        </p:nvSpPr>
        <p:spPr bwMode="auto">
          <a:xfrm>
            <a:off x="55753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4" name="Freeform 361"/>
          <p:cNvSpPr>
            <a:spLocks/>
          </p:cNvSpPr>
          <p:nvPr/>
        </p:nvSpPr>
        <p:spPr bwMode="auto">
          <a:xfrm>
            <a:off x="5575300" y="5213350"/>
            <a:ext cx="50800" cy="33338"/>
          </a:xfrm>
          <a:custGeom>
            <a:avLst/>
            <a:gdLst>
              <a:gd name="T0" fmla="*/ 2147483646 w 32"/>
              <a:gd name="T1" fmla="*/ 0 h 21"/>
              <a:gd name="T2" fmla="*/ 2147483646 w 32"/>
              <a:gd name="T3" fmla="*/ 2147483646 h 21"/>
              <a:gd name="T4" fmla="*/ 0 w 32"/>
              <a:gd name="T5" fmla="*/ 2147483646 h 21"/>
              <a:gd name="T6" fmla="*/ 2147483646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5" name="Freeform 362"/>
          <p:cNvSpPr>
            <a:spLocks/>
          </p:cNvSpPr>
          <p:nvPr/>
        </p:nvSpPr>
        <p:spPr bwMode="auto">
          <a:xfrm>
            <a:off x="55753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6" name="Freeform 363"/>
          <p:cNvSpPr>
            <a:spLocks/>
          </p:cNvSpPr>
          <p:nvPr/>
        </p:nvSpPr>
        <p:spPr bwMode="auto">
          <a:xfrm>
            <a:off x="5575300" y="5191125"/>
            <a:ext cx="26988" cy="55563"/>
          </a:xfrm>
          <a:custGeom>
            <a:avLst/>
            <a:gdLst>
              <a:gd name="T0" fmla="*/ 2147483646 w 17"/>
              <a:gd name="T1" fmla="*/ 2147483646 h 35"/>
              <a:gd name="T2" fmla="*/ 2147483646 w 17"/>
              <a:gd name="T3" fmla="*/ 0 h 35"/>
              <a:gd name="T4" fmla="*/ 0 w 17"/>
              <a:gd name="T5" fmla="*/ 2147483646 h 35"/>
              <a:gd name="T6" fmla="*/ 2147483646 w 17"/>
              <a:gd name="T7" fmla="*/ 2147483646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7" name="Freeform 364"/>
          <p:cNvSpPr>
            <a:spLocks/>
          </p:cNvSpPr>
          <p:nvPr/>
        </p:nvSpPr>
        <p:spPr bwMode="auto">
          <a:xfrm>
            <a:off x="5522913" y="5086350"/>
            <a:ext cx="104775" cy="128588"/>
          </a:xfrm>
          <a:custGeom>
            <a:avLst/>
            <a:gdLst>
              <a:gd name="T0" fmla="*/ 0 w 66"/>
              <a:gd name="T1" fmla="*/ 2147483646 h 81"/>
              <a:gd name="T2" fmla="*/ 2147483646 w 66"/>
              <a:gd name="T3" fmla="*/ 2147483646 h 81"/>
              <a:gd name="T4" fmla="*/ 2147483646 w 66"/>
              <a:gd name="T5" fmla="*/ 0 h 81"/>
              <a:gd name="T6" fmla="*/ 0 w 66"/>
              <a:gd name="T7" fmla="*/ 2147483646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0"/>
                </a:moveTo>
                <a:lnTo>
                  <a:pt x="1" y="81"/>
                </a:lnTo>
                <a:lnTo>
                  <a:pt x="66" y="0"/>
                </a:lnTo>
                <a:lnTo>
                  <a:pt x="0" y="8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8" name="Freeform 365"/>
          <p:cNvSpPr>
            <a:spLocks/>
          </p:cNvSpPr>
          <p:nvPr/>
        </p:nvSpPr>
        <p:spPr bwMode="auto">
          <a:xfrm>
            <a:off x="5524500" y="5086350"/>
            <a:ext cx="106363" cy="128588"/>
          </a:xfrm>
          <a:custGeom>
            <a:avLst/>
            <a:gdLst>
              <a:gd name="T0" fmla="*/ 0 w 67"/>
              <a:gd name="T1" fmla="*/ 2147483646 h 81"/>
              <a:gd name="T2" fmla="*/ 2147483646 w 67"/>
              <a:gd name="T3" fmla="*/ 0 h 81"/>
              <a:gd name="T4" fmla="*/ 2147483646 w 67"/>
              <a:gd name="T5" fmla="*/ 2147483646 h 81"/>
              <a:gd name="T6" fmla="*/ 0 w 67"/>
              <a:gd name="T7" fmla="*/ 2147483646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1"/>
                </a:moveTo>
                <a:lnTo>
                  <a:pt x="65" y="0"/>
                </a:lnTo>
                <a:lnTo>
                  <a:pt x="67" y="1"/>
                </a:lnTo>
                <a:lnTo>
                  <a:pt x="0" y="81"/>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89" name="Freeform 366"/>
          <p:cNvSpPr>
            <a:spLocks/>
          </p:cNvSpPr>
          <p:nvPr/>
        </p:nvSpPr>
        <p:spPr bwMode="auto">
          <a:xfrm>
            <a:off x="5522913" y="5086350"/>
            <a:ext cx="107950" cy="128588"/>
          </a:xfrm>
          <a:custGeom>
            <a:avLst/>
            <a:gdLst>
              <a:gd name="T0" fmla="*/ 0 w 68"/>
              <a:gd name="T1" fmla="*/ 2147483646 h 81"/>
              <a:gd name="T2" fmla="*/ 2147483646 w 68"/>
              <a:gd name="T3" fmla="*/ 2147483646 h 81"/>
              <a:gd name="T4" fmla="*/ 2147483646 w 68"/>
              <a:gd name="T5" fmla="*/ 2147483646 h 81"/>
              <a:gd name="T6" fmla="*/ 2147483646 w 68"/>
              <a:gd name="T7" fmla="*/ 0 h 81"/>
              <a:gd name="T8" fmla="*/ 0 w 68"/>
              <a:gd name="T9" fmla="*/ 2147483646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1" y="81"/>
                </a:lnTo>
                <a:lnTo>
                  <a:pt x="68" y="1"/>
                </a:lnTo>
                <a:lnTo>
                  <a:pt x="66" y="0"/>
                </a:lnTo>
                <a:lnTo>
                  <a:pt x="0" y="8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0" name="Freeform 367"/>
          <p:cNvSpPr>
            <a:spLocks/>
          </p:cNvSpPr>
          <p:nvPr/>
        </p:nvSpPr>
        <p:spPr bwMode="auto">
          <a:xfrm>
            <a:off x="3190875" y="5084763"/>
            <a:ext cx="2989263" cy="4762"/>
          </a:xfrm>
          <a:custGeom>
            <a:avLst/>
            <a:gdLst>
              <a:gd name="T0" fmla="*/ 2147483646 w 1883"/>
              <a:gd name="T1" fmla="*/ 2147483646 h 3"/>
              <a:gd name="T2" fmla="*/ 2147483646 w 1883"/>
              <a:gd name="T3" fmla="*/ 0 h 3"/>
              <a:gd name="T4" fmla="*/ 0 w 1883"/>
              <a:gd name="T5" fmla="*/ 2147483646 h 3"/>
              <a:gd name="T6" fmla="*/ 2147483646 w 1883"/>
              <a:gd name="T7" fmla="*/ 2147483646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1" name="Freeform 368"/>
          <p:cNvSpPr>
            <a:spLocks/>
          </p:cNvSpPr>
          <p:nvPr/>
        </p:nvSpPr>
        <p:spPr bwMode="auto">
          <a:xfrm>
            <a:off x="3190875" y="5084763"/>
            <a:ext cx="2989263" cy="4762"/>
          </a:xfrm>
          <a:custGeom>
            <a:avLst/>
            <a:gdLst>
              <a:gd name="T0" fmla="*/ 2147483646 w 1883"/>
              <a:gd name="T1" fmla="*/ 0 h 3"/>
              <a:gd name="T2" fmla="*/ 0 w 1883"/>
              <a:gd name="T3" fmla="*/ 2147483646 h 3"/>
              <a:gd name="T4" fmla="*/ 0 w 1883"/>
              <a:gd name="T5" fmla="*/ 0 h 3"/>
              <a:gd name="T6" fmla="*/ 2147483646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2" name="Rectangle 369"/>
          <p:cNvSpPr>
            <a:spLocks noChangeArrowheads="1"/>
          </p:cNvSpPr>
          <p:nvPr/>
        </p:nvSpPr>
        <p:spPr bwMode="auto">
          <a:xfrm>
            <a:off x="3190875" y="5084763"/>
            <a:ext cx="2989263" cy="476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593" name="Freeform 370"/>
          <p:cNvSpPr>
            <a:spLocks/>
          </p:cNvSpPr>
          <p:nvPr/>
        </p:nvSpPr>
        <p:spPr bwMode="auto">
          <a:xfrm>
            <a:off x="6219825" y="5375275"/>
            <a:ext cx="77788" cy="523875"/>
          </a:xfrm>
          <a:custGeom>
            <a:avLst/>
            <a:gdLst>
              <a:gd name="T0" fmla="*/ 2147483646 w 49"/>
              <a:gd name="T1" fmla="*/ 0 h 330"/>
              <a:gd name="T2" fmla="*/ 0 w 49"/>
              <a:gd name="T3" fmla="*/ 0 h 330"/>
              <a:gd name="T4" fmla="*/ 2147483646 w 49"/>
              <a:gd name="T5" fmla="*/ 2147483646 h 330"/>
              <a:gd name="T6" fmla="*/ 2147483646 w 49"/>
              <a:gd name="T7" fmla="*/ 0 h 330"/>
              <a:gd name="T8" fmla="*/ 0 60000 65536"/>
              <a:gd name="T9" fmla="*/ 0 60000 65536"/>
              <a:gd name="T10" fmla="*/ 0 60000 65536"/>
              <a:gd name="T11" fmla="*/ 0 60000 65536"/>
              <a:gd name="T12" fmla="*/ 0 w 49"/>
              <a:gd name="T13" fmla="*/ 0 h 330"/>
              <a:gd name="T14" fmla="*/ 49 w 49"/>
              <a:gd name="T15" fmla="*/ 330 h 330"/>
            </a:gdLst>
            <a:ahLst/>
            <a:cxnLst>
              <a:cxn ang="T8">
                <a:pos x="T0" y="T1"/>
              </a:cxn>
              <a:cxn ang="T9">
                <a:pos x="T2" y="T3"/>
              </a:cxn>
              <a:cxn ang="T10">
                <a:pos x="T4" y="T5"/>
              </a:cxn>
              <a:cxn ang="T11">
                <a:pos x="T6" y="T7"/>
              </a:cxn>
            </a:cxnLst>
            <a:rect l="T12" t="T13" r="T14" b="T15"/>
            <a:pathLst>
              <a:path w="49" h="330">
                <a:moveTo>
                  <a:pt x="49" y="0"/>
                </a:moveTo>
                <a:lnTo>
                  <a:pt x="0" y="0"/>
                </a:lnTo>
                <a:lnTo>
                  <a:pt x="49" y="330"/>
                </a:lnTo>
                <a:lnTo>
                  <a:pt x="49"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4" name="Freeform 371"/>
          <p:cNvSpPr>
            <a:spLocks/>
          </p:cNvSpPr>
          <p:nvPr/>
        </p:nvSpPr>
        <p:spPr bwMode="auto">
          <a:xfrm>
            <a:off x="6219825" y="5375275"/>
            <a:ext cx="77788" cy="523875"/>
          </a:xfrm>
          <a:custGeom>
            <a:avLst/>
            <a:gdLst>
              <a:gd name="T0" fmla="*/ 0 w 49"/>
              <a:gd name="T1" fmla="*/ 0 h 330"/>
              <a:gd name="T2" fmla="*/ 2147483646 w 49"/>
              <a:gd name="T3" fmla="*/ 2147483646 h 330"/>
              <a:gd name="T4" fmla="*/ 0 w 49"/>
              <a:gd name="T5" fmla="*/ 2147483646 h 330"/>
              <a:gd name="T6" fmla="*/ 0 w 49"/>
              <a:gd name="T7" fmla="*/ 0 h 330"/>
              <a:gd name="T8" fmla="*/ 0 60000 65536"/>
              <a:gd name="T9" fmla="*/ 0 60000 65536"/>
              <a:gd name="T10" fmla="*/ 0 60000 65536"/>
              <a:gd name="T11" fmla="*/ 0 60000 65536"/>
              <a:gd name="T12" fmla="*/ 0 w 49"/>
              <a:gd name="T13" fmla="*/ 0 h 330"/>
              <a:gd name="T14" fmla="*/ 49 w 49"/>
              <a:gd name="T15" fmla="*/ 330 h 330"/>
            </a:gdLst>
            <a:ahLst/>
            <a:cxnLst>
              <a:cxn ang="T8">
                <a:pos x="T0" y="T1"/>
              </a:cxn>
              <a:cxn ang="T9">
                <a:pos x="T2" y="T3"/>
              </a:cxn>
              <a:cxn ang="T10">
                <a:pos x="T4" y="T5"/>
              </a:cxn>
              <a:cxn ang="T11">
                <a:pos x="T6" y="T7"/>
              </a:cxn>
            </a:cxnLst>
            <a:rect l="T12" t="T13" r="T14" b="T15"/>
            <a:pathLst>
              <a:path w="49" h="330">
                <a:moveTo>
                  <a:pt x="0" y="0"/>
                </a:moveTo>
                <a:lnTo>
                  <a:pt x="49" y="330"/>
                </a:lnTo>
                <a:lnTo>
                  <a:pt x="0" y="330"/>
                </a:lnTo>
                <a:lnTo>
                  <a:pt x="0"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5" name="Rectangle 372"/>
          <p:cNvSpPr>
            <a:spLocks noChangeArrowheads="1"/>
          </p:cNvSpPr>
          <p:nvPr/>
        </p:nvSpPr>
        <p:spPr bwMode="auto">
          <a:xfrm>
            <a:off x="6219825" y="5375275"/>
            <a:ext cx="77788" cy="523875"/>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596" name="Freeform 373"/>
          <p:cNvSpPr>
            <a:spLocks/>
          </p:cNvSpPr>
          <p:nvPr/>
        </p:nvSpPr>
        <p:spPr bwMode="auto">
          <a:xfrm>
            <a:off x="6156325" y="5164138"/>
            <a:ext cx="101600" cy="274637"/>
          </a:xfrm>
          <a:custGeom>
            <a:avLst/>
            <a:gdLst>
              <a:gd name="T0" fmla="*/ 2147483646 w 64"/>
              <a:gd name="T1" fmla="*/ 2147483646 h 173"/>
              <a:gd name="T2" fmla="*/ 0 w 64"/>
              <a:gd name="T3" fmla="*/ 2147483646 h 173"/>
              <a:gd name="T4" fmla="*/ 2147483646 w 64"/>
              <a:gd name="T5" fmla="*/ 0 h 173"/>
              <a:gd name="T6" fmla="*/ 2147483646 w 64"/>
              <a:gd name="T7" fmla="*/ 2147483646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133"/>
                </a:moveTo>
                <a:lnTo>
                  <a:pt x="0" y="173"/>
                </a:lnTo>
                <a:lnTo>
                  <a:pt x="64" y="0"/>
                </a:lnTo>
                <a:lnTo>
                  <a:pt x="64" y="133"/>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7" name="Freeform 374"/>
          <p:cNvSpPr>
            <a:spLocks/>
          </p:cNvSpPr>
          <p:nvPr/>
        </p:nvSpPr>
        <p:spPr bwMode="auto">
          <a:xfrm>
            <a:off x="6156325" y="5164138"/>
            <a:ext cx="101600" cy="274637"/>
          </a:xfrm>
          <a:custGeom>
            <a:avLst/>
            <a:gdLst>
              <a:gd name="T0" fmla="*/ 2147483646 w 64"/>
              <a:gd name="T1" fmla="*/ 2147483646 h 173"/>
              <a:gd name="T2" fmla="*/ 0 w 64"/>
              <a:gd name="T3" fmla="*/ 2147483646 h 173"/>
              <a:gd name="T4" fmla="*/ 2147483646 w 64"/>
              <a:gd name="T5" fmla="*/ 0 h 173"/>
              <a:gd name="T6" fmla="*/ 2147483646 w 64"/>
              <a:gd name="T7" fmla="*/ 2147483646 h 173"/>
              <a:gd name="T8" fmla="*/ 0 60000 65536"/>
              <a:gd name="T9" fmla="*/ 0 60000 65536"/>
              <a:gd name="T10" fmla="*/ 0 60000 65536"/>
              <a:gd name="T11" fmla="*/ 0 60000 65536"/>
              <a:gd name="T12" fmla="*/ 0 w 64"/>
              <a:gd name="T13" fmla="*/ 0 h 173"/>
              <a:gd name="T14" fmla="*/ 64 w 64"/>
              <a:gd name="T15" fmla="*/ 173 h 173"/>
            </a:gdLst>
            <a:ahLst/>
            <a:cxnLst>
              <a:cxn ang="T8">
                <a:pos x="T0" y="T1"/>
              </a:cxn>
              <a:cxn ang="T9">
                <a:pos x="T2" y="T3"/>
              </a:cxn>
              <a:cxn ang="T10">
                <a:pos x="T4" y="T5"/>
              </a:cxn>
              <a:cxn ang="T11">
                <a:pos x="T6" y="T7"/>
              </a:cxn>
            </a:cxnLst>
            <a:rect l="T12" t="T13" r="T14" b="T15"/>
            <a:pathLst>
              <a:path w="64" h="173">
                <a:moveTo>
                  <a:pt x="64" y="133"/>
                </a:moveTo>
                <a:lnTo>
                  <a:pt x="0" y="173"/>
                </a:lnTo>
                <a:lnTo>
                  <a:pt x="64" y="0"/>
                </a:lnTo>
                <a:lnTo>
                  <a:pt x="64" y="133"/>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8" name="Freeform 375"/>
          <p:cNvSpPr>
            <a:spLocks/>
          </p:cNvSpPr>
          <p:nvPr/>
        </p:nvSpPr>
        <p:spPr bwMode="auto">
          <a:xfrm>
            <a:off x="6257925" y="5164138"/>
            <a:ext cx="103188" cy="274637"/>
          </a:xfrm>
          <a:custGeom>
            <a:avLst/>
            <a:gdLst>
              <a:gd name="T0" fmla="*/ 0 w 65"/>
              <a:gd name="T1" fmla="*/ 2147483646 h 173"/>
              <a:gd name="T2" fmla="*/ 2147483646 w 65"/>
              <a:gd name="T3" fmla="*/ 2147483646 h 173"/>
              <a:gd name="T4" fmla="*/ 0 w 65"/>
              <a:gd name="T5" fmla="*/ 0 h 173"/>
              <a:gd name="T6" fmla="*/ 0 w 65"/>
              <a:gd name="T7" fmla="*/ 2147483646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133"/>
                </a:moveTo>
                <a:lnTo>
                  <a:pt x="65" y="173"/>
                </a:lnTo>
                <a:lnTo>
                  <a:pt x="0" y="0"/>
                </a:lnTo>
                <a:lnTo>
                  <a:pt x="0" y="133"/>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599" name="Freeform 376"/>
          <p:cNvSpPr>
            <a:spLocks/>
          </p:cNvSpPr>
          <p:nvPr/>
        </p:nvSpPr>
        <p:spPr bwMode="auto">
          <a:xfrm>
            <a:off x="6257925" y="5164138"/>
            <a:ext cx="103188" cy="274637"/>
          </a:xfrm>
          <a:custGeom>
            <a:avLst/>
            <a:gdLst>
              <a:gd name="T0" fmla="*/ 0 w 65"/>
              <a:gd name="T1" fmla="*/ 2147483646 h 173"/>
              <a:gd name="T2" fmla="*/ 2147483646 w 65"/>
              <a:gd name="T3" fmla="*/ 2147483646 h 173"/>
              <a:gd name="T4" fmla="*/ 0 w 65"/>
              <a:gd name="T5" fmla="*/ 0 h 173"/>
              <a:gd name="T6" fmla="*/ 0 w 65"/>
              <a:gd name="T7" fmla="*/ 2147483646 h 173"/>
              <a:gd name="T8" fmla="*/ 0 60000 65536"/>
              <a:gd name="T9" fmla="*/ 0 60000 65536"/>
              <a:gd name="T10" fmla="*/ 0 60000 65536"/>
              <a:gd name="T11" fmla="*/ 0 60000 65536"/>
              <a:gd name="T12" fmla="*/ 0 w 65"/>
              <a:gd name="T13" fmla="*/ 0 h 173"/>
              <a:gd name="T14" fmla="*/ 65 w 65"/>
              <a:gd name="T15" fmla="*/ 173 h 173"/>
            </a:gdLst>
            <a:ahLst/>
            <a:cxnLst>
              <a:cxn ang="T8">
                <a:pos x="T0" y="T1"/>
              </a:cxn>
              <a:cxn ang="T9">
                <a:pos x="T2" y="T3"/>
              </a:cxn>
              <a:cxn ang="T10">
                <a:pos x="T4" y="T5"/>
              </a:cxn>
              <a:cxn ang="T11">
                <a:pos x="T6" y="T7"/>
              </a:cxn>
            </a:cxnLst>
            <a:rect l="T12" t="T13" r="T14" b="T15"/>
            <a:pathLst>
              <a:path w="65" h="173">
                <a:moveTo>
                  <a:pt x="0" y="133"/>
                </a:moveTo>
                <a:lnTo>
                  <a:pt x="65" y="173"/>
                </a:lnTo>
                <a:lnTo>
                  <a:pt x="0" y="0"/>
                </a:lnTo>
                <a:lnTo>
                  <a:pt x="0" y="133"/>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0" name="Freeform 391"/>
          <p:cNvSpPr>
            <a:spLocks/>
          </p:cNvSpPr>
          <p:nvPr/>
        </p:nvSpPr>
        <p:spPr bwMode="auto">
          <a:xfrm>
            <a:off x="6535738" y="3233738"/>
            <a:ext cx="350837" cy="79375"/>
          </a:xfrm>
          <a:custGeom>
            <a:avLst/>
            <a:gdLst>
              <a:gd name="T0" fmla="*/ 2147483646 w 221"/>
              <a:gd name="T1" fmla="*/ 2147483646 h 50"/>
              <a:gd name="T2" fmla="*/ 2147483646 w 221"/>
              <a:gd name="T3" fmla="*/ 0 h 50"/>
              <a:gd name="T4" fmla="*/ 0 w 221"/>
              <a:gd name="T5" fmla="*/ 2147483646 h 50"/>
              <a:gd name="T6" fmla="*/ 2147483646 w 221"/>
              <a:gd name="T7" fmla="*/ 2147483646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1" name="Freeform 392"/>
          <p:cNvSpPr>
            <a:spLocks/>
          </p:cNvSpPr>
          <p:nvPr/>
        </p:nvSpPr>
        <p:spPr bwMode="auto">
          <a:xfrm>
            <a:off x="6535738" y="3233738"/>
            <a:ext cx="350837" cy="79375"/>
          </a:xfrm>
          <a:custGeom>
            <a:avLst/>
            <a:gdLst>
              <a:gd name="T0" fmla="*/ 2147483646 w 221"/>
              <a:gd name="T1" fmla="*/ 0 h 50"/>
              <a:gd name="T2" fmla="*/ 0 w 221"/>
              <a:gd name="T3" fmla="*/ 2147483646 h 50"/>
              <a:gd name="T4" fmla="*/ 0 w 221"/>
              <a:gd name="T5" fmla="*/ 0 h 50"/>
              <a:gd name="T6" fmla="*/ 2147483646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2" name="Rectangle 393"/>
          <p:cNvSpPr>
            <a:spLocks noChangeArrowheads="1"/>
          </p:cNvSpPr>
          <p:nvPr/>
        </p:nvSpPr>
        <p:spPr bwMode="auto">
          <a:xfrm>
            <a:off x="6535738" y="3233738"/>
            <a:ext cx="350837" cy="79375"/>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52603" name="Freeform 394"/>
          <p:cNvSpPr>
            <a:spLocks/>
          </p:cNvSpPr>
          <p:nvPr/>
        </p:nvSpPr>
        <p:spPr bwMode="auto">
          <a:xfrm>
            <a:off x="6824663" y="3170238"/>
            <a:ext cx="274637" cy="103187"/>
          </a:xfrm>
          <a:custGeom>
            <a:avLst/>
            <a:gdLst>
              <a:gd name="T0" fmla="*/ 2147483646 w 173"/>
              <a:gd name="T1" fmla="*/ 2147483646 h 65"/>
              <a:gd name="T2" fmla="*/ 0 w 173"/>
              <a:gd name="T3" fmla="*/ 0 h 65"/>
              <a:gd name="T4" fmla="*/ 2147483646 w 173"/>
              <a:gd name="T5" fmla="*/ 2147483646 h 65"/>
              <a:gd name="T6" fmla="*/ 2147483646 w 173"/>
              <a:gd name="T7" fmla="*/ 2147483646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39" y="65"/>
                </a:moveTo>
                <a:lnTo>
                  <a:pt x="0" y="0"/>
                </a:lnTo>
                <a:lnTo>
                  <a:pt x="173" y="65"/>
                </a:lnTo>
                <a:lnTo>
                  <a:pt x="39" y="65"/>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4" name="Freeform 395"/>
          <p:cNvSpPr>
            <a:spLocks/>
          </p:cNvSpPr>
          <p:nvPr/>
        </p:nvSpPr>
        <p:spPr bwMode="auto">
          <a:xfrm>
            <a:off x="6824663" y="3170238"/>
            <a:ext cx="274637" cy="103187"/>
          </a:xfrm>
          <a:custGeom>
            <a:avLst/>
            <a:gdLst>
              <a:gd name="T0" fmla="*/ 2147483646 w 173"/>
              <a:gd name="T1" fmla="*/ 2147483646 h 65"/>
              <a:gd name="T2" fmla="*/ 0 w 173"/>
              <a:gd name="T3" fmla="*/ 0 h 65"/>
              <a:gd name="T4" fmla="*/ 2147483646 w 173"/>
              <a:gd name="T5" fmla="*/ 2147483646 h 65"/>
              <a:gd name="T6" fmla="*/ 2147483646 w 173"/>
              <a:gd name="T7" fmla="*/ 2147483646 h 65"/>
              <a:gd name="T8" fmla="*/ 0 60000 65536"/>
              <a:gd name="T9" fmla="*/ 0 60000 65536"/>
              <a:gd name="T10" fmla="*/ 0 60000 65536"/>
              <a:gd name="T11" fmla="*/ 0 60000 65536"/>
              <a:gd name="T12" fmla="*/ 0 w 173"/>
              <a:gd name="T13" fmla="*/ 0 h 65"/>
              <a:gd name="T14" fmla="*/ 173 w 173"/>
              <a:gd name="T15" fmla="*/ 65 h 65"/>
            </a:gdLst>
            <a:ahLst/>
            <a:cxnLst>
              <a:cxn ang="T8">
                <a:pos x="T0" y="T1"/>
              </a:cxn>
              <a:cxn ang="T9">
                <a:pos x="T2" y="T3"/>
              </a:cxn>
              <a:cxn ang="T10">
                <a:pos x="T4" y="T5"/>
              </a:cxn>
              <a:cxn ang="T11">
                <a:pos x="T6" y="T7"/>
              </a:cxn>
            </a:cxnLst>
            <a:rect l="T12" t="T13" r="T14" b="T15"/>
            <a:pathLst>
              <a:path w="173" h="65">
                <a:moveTo>
                  <a:pt x="39" y="65"/>
                </a:moveTo>
                <a:lnTo>
                  <a:pt x="0" y="0"/>
                </a:lnTo>
                <a:lnTo>
                  <a:pt x="173" y="65"/>
                </a:lnTo>
                <a:lnTo>
                  <a:pt x="39" y="65"/>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5" name="Freeform 396"/>
          <p:cNvSpPr>
            <a:spLocks/>
          </p:cNvSpPr>
          <p:nvPr/>
        </p:nvSpPr>
        <p:spPr bwMode="auto">
          <a:xfrm>
            <a:off x="6824663" y="3273425"/>
            <a:ext cx="274637" cy="101600"/>
          </a:xfrm>
          <a:custGeom>
            <a:avLst/>
            <a:gdLst>
              <a:gd name="T0" fmla="*/ 2147483646 w 173"/>
              <a:gd name="T1" fmla="*/ 0 h 64"/>
              <a:gd name="T2" fmla="*/ 0 w 173"/>
              <a:gd name="T3" fmla="*/ 2147483646 h 64"/>
              <a:gd name="T4" fmla="*/ 2147483646 w 173"/>
              <a:gd name="T5" fmla="*/ 0 h 64"/>
              <a:gd name="T6" fmla="*/ 2147483646 w 173"/>
              <a:gd name="T7" fmla="*/ 0 h 64"/>
              <a:gd name="T8" fmla="*/ 0 60000 65536"/>
              <a:gd name="T9" fmla="*/ 0 60000 65536"/>
              <a:gd name="T10" fmla="*/ 0 60000 65536"/>
              <a:gd name="T11" fmla="*/ 0 60000 65536"/>
              <a:gd name="T12" fmla="*/ 0 w 173"/>
              <a:gd name="T13" fmla="*/ 0 h 64"/>
              <a:gd name="T14" fmla="*/ 173 w 173"/>
              <a:gd name="T15" fmla="*/ 64 h 64"/>
            </a:gdLst>
            <a:ahLst/>
            <a:cxnLst>
              <a:cxn ang="T8">
                <a:pos x="T0" y="T1"/>
              </a:cxn>
              <a:cxn ang="T9">
                <a:pos x="T2" y="T3"/>
              </a:cxn>
              <a:cxn ang="T10">
                <a:pos x="T4" y="T5"/>
              </a:cxn>
              <a:cxn ang="T11">
                <a:pos x="T6" y="T7"/>
              </a:cxn>
            </a:cxnLst>
            <a:rect l="T12" t="T13" r="T14" b="T15"/>
            <a:pathLst>
              <a:path w="173" h="64">
                <a:moveTo>
                  <a:pt x="39" y="0"/>
                </a:moveTo>
                <a:lnTo>
                  <a:pt x="0" y="64"/>
                </a:lnTo>
                <a:lnTo>
                  <a:pt x="173" y="0"/>
                </a:lnTo>
                <a:lnTo>
                  <a:pt x="39" y="0"/>
                </a:lnTo>
                <a:close/>
              </a:path>
            </a:pathLst>
          </a:custGeom>
          <a:solidFill>
            <a:schemeClr val="tx2"/>
          </a:solidFill>
          <a:ln w="9525">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6" name="Rectangle 397"/>
          <p:cNvSpPr>
            <a:spLocks noChangeArrowheads="1"/>
          </p:cNvSpPr>
          <p:nvPr/>
        </p:nvSpPr>
        <p:spPr bwMode="auto">
          <a:xfrm>
            <a:off x="6545263" y="2752725"/>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a:t>
            </a:r>
          </a:p>
        </p:txBody>
      </p:sp>
      <p:sp>
        <p:nvSpPr>
          <p:cNvPr id="52607" name="Freeform 398"/>
          <p:cNvSpPr>
            <a:spLocks/>
          </p:cNvSpPr>
          <p:nvPr/>
        </p:nvSpPr>
        <p:spPr bwMode="auto">
          <a:xfrm>
            <a:off x="6824663" y="3273425"/>
            <a:ext cx="274637" cy="101600"/>
          </a:xfrm>
          <a:custGeom>
            <a:avLst/>
            <a:gdLst>
              <a:gd name="T0" fmla="*/ 2147483646 w 173"/>
              <a:gd name="T1" fmla="*/ 0 h 64"/>
              <a:gd name="T2" fmla="*/ 0 w 173"/>
              <a:gd name="T3" fmla="*/ 2147483646 h 64"/>
              <a:gd name="T4" fmla="*/ 2147483646 w 173"/>
              <a:gd name="T5" fmla="*/ 0 h 64"/>
              <a:gd name="T6" fmla="*/ 2147483646 w 173"/>
              <a:gd name="T7" fmla="*/ 0 h 64"/>
              <a:gd name="T8" fmla="*/ 0 60000 65536"/>
              <a:gd name="T9" fmla="*/ 0 60000 65536"/>
              <a:gd name="T10" fmla="*/ 0 60000 65536"/>
              <a:gd name="T11" fmla="*/ 0 60000 65536"/>
              <a:gd name="T12" fmla="*/ 0 w 173"/>
              <a:gd name="T13" fmla="*/ 0 h 64"/>
              <a:gd name="T14" fmla="*/ 173 w 173"/>
              <a:gd name="T15" fmla="*/ 64 h 64"/>
            </a:gdLst>
            <a:ahLst/>
            <a:cxnLst>
              <a:cxn ang="T8">
                <a:pos x="T0" y="T1"/>
              </a:cxn>
              <a:cxn ang="T9">
                <a:pos x="T2" y="T3"/>
              </a:cxn>
              <a:cxn ang="T10">
                <a:pos x="T4" y="T5"/>
              </a:cxn>
              <a:cxn ang="T11">
                <a:pos x="T6" y="T7"/>
              </a:cxn>
            </a:cxnLst>
            <a:rect l="T12" t="T13" r="T14" b="T15"/>
            <a:pathLst>
              <a:path w="173" h="64">
                <a:moveTo>
                  <a:pt x="39" y="0"/>
                </a:moveTo>
                <a:lnTo>
                  <a:pt x="0" y="64"/>
                </a:lnTo>
                <a:lnTo>
                  <a:pt x="173" y="0"/>
                </a:lnTo>
                <a:lnTo>
                  <a:pt x="39" y="0"/>
                </a:lnTo>
                <a:close/>
              </a:path>
            </a:pathLst>
          </a:custGeom>
          <a:solidFill>
            <a:schemeClr val="tx2"/>
          </a:solidFill>
          <a:ln w="0">
            <a:solidFill>
              <a:schemeClr val="tx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52608" name="Rectangle 400"/>
          <p:cNvSpPr>
            <a:spLocks noChangeArrowheads="1"/>
          </p:cNvSpPr>
          <p:nvPr/>
        </p:nvSpPr>
        <p:spPr bwMode="auto">
          <a:xfrm>
            <a:off x="2297113" y="2767013"/>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F</a:t>
            </a:r>
          </a:p>
        </p:txBody>
      </p:sp>
      <p:sp>
        <p:nvSpPr>
          <p:cNvPr id="52609" name="Rectangle 401"/>
          <p:cNvSpPr>
            <a:spLocks noChangeArrowheads="1"/>
          </p:cNvSpPr>
          <p:nvPr/>
        </p:nvSpPr>
        <p:spPr bwMode="auto">
          <a:xfrm>
            <a:off x="3252563" y="5745163"/>
            <a:ext cx="86722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 (left)</a:t>
            </a:r>
          </a:p>
        </p:txBody>
      </p:sp>
      <p:sp>
        <p:nvSpPr>
          <p:cNvPr id="52610" name="Rectangle 402"/>
          <p:cNvSpPr>
            <a:spLocks noChangeArrowheads="1"/>
          </p:cNvSpPr>
          <p:nvPr/>
        </p:nvSpPr>
        <p:spPr bwMode="auto">
          <a:xfrm>
            <a:off x="6450592" y="5741988"/>
            <a:ext cx="9830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 (right)</a:t>
            </a:r>
          </a:p>
        </p:txBody>
      </p:sp>
      <p:sp>
        <p:nvSpPr>
          <p:cNvPr id="52611" name="Rectangle 403"/>
          <p:cNvSpPr>
            <a:spLocks noChangeArrowheads="1"/>
          </p:cNvSpPr>
          <p:nvPr/>
        </p:nvSpPr>
        <p:spPr bwMode="auto">
          <a:xfrm>
            <a:off x="6908957" y="5108575"/>
            <a:ext cx="46006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52612" name="Rectangle 404"/>
          <p:cNvSpPr>
            <a:spLocks noChangeArrowheads="1"/>
          </p:cNvSpPr>
          <p:nvPr/>
        </p:nvSpPr>
        <p:spPr bwMode="auto">
          <a:xfrm>
            <a:off x="2090738" y="5108575"/>
            <a:ext cx="514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VBE</a:t>
            </a:r>
          </a:p>
        </p:txBody>
      </p:sp>
      <p:sp>
        <p:nvSpPr>
          <p:cNvPr id="52613" name="Rectangle 405"/>
          <p:cNvSpPr>
            <a:spLocks noChangeArrowheads="1"/>
          </p:cNvSpPr>
          <p:nvPr/>
        </p:nvSpPr>
        <p:spPr bwMode="auto">
          <a:xfrm>
            <a:off x="4318000" y="5262563"/>
            <a:ext cx="728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w</a:t>
            </a:r>
          </a:p>
        </p:txBody>
      </p:sp>
      <p:sp>
        <p:nvSpPr>
          <p:cNvPr id="390"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22</a:t>
            </a:fld>
            <a:endParaRPr lang="en-US" altLang="en-US"/>
          </a:p>
        </p:txBody>
      </p:sp>
    </p:spTree>
    <p:extLst>
      <p:ext uri="{BB962C8B-B14F-4D97-AF65-F5344CB8AC3E}">
        <p14:creationId xmlns:p14="http://schemas.microsoft.com/office/powerpoint/2010/main" val="365266041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Multi-Story Internal Forces</a:t>
            </a:r>
          </a:p>
        </p:txBody>
      </p:sp>
      <p:sp>
        <p:nvSpPr>
          <p:cNvPr id="54275" name="Freeform 3"/>
          <p:cNvSpPr>
            <a:spLocks/>
          </p:cNvSpPr>
          <p:nvPr/>
        </p:nvSpPr>
        <p:spPr bwMode="auto">
          <a:xfrm>
            <a:off x="3087117" y="4179888"/>
            <a:ext cx="2989262" cy="1587"/>
          </a:xfrm>
          <a:custGeom>
            <a:avLst/>
            <a:gdLst>
              <a:gd name="T0" fmla="*/ 2147483646 w 1883"/>
              <a:gd name="T1" fmla="*/ 0 h 1587"/>
              <a:gd name="T2" fmla="*/ 2147483646 w 1883"/>
              <a:gd name="T3" fmla="*/ 0 h 1587"/>
              <a:gd name="T4" fmla="*/ 0 w 1883"/>
              <a:gd name="T5" fmla="*/ 0 h 1587"/>
              <a:gd name="T6" fmla="*/ 2147483646 w 1883"/>
              <a:gd name="T7" fmla="*/ 0 h 1587"/>
              <a:gd name="T8" fmla="*/ 0 60000 65536"/>
              <a:gd name="T9" fmla="*/ 0 60000 65536"/>
              <a:gd name="T10" fmla="*/ 0 60000 65536"/>
              <a:gd name="T11" fmla="*/ 0 60000 65536"/>
              <a:gd name="T12" fmla="*/ 0 w 1883"/>
              <a:gd name="T13" fmla="*/ 0 h 1587"/>
              <a:gd name="T14" fmla="*/ 1883 w 1883"/>
              <a:gd name="T15" fmla="*/ 1587 h 1587"/>
            </a:gdLst>
            <a:ahLst/>
            <a:cxnLst>
              <a:cxn ang="T8">
                <a:pos x="T0" y="T1"/>
              </a:cxn>
              <a:cxn ang="T9">
                <a:pos x="T2" y="T3"/>
              </a:cxn>
              <a:cxn ang="T10">
                <a:pos x="T4" y="T5"/>
              </a:cxn>
              <a:cxn ang="T11">
                <a:pos x="T6" y="T7"/>
              </a:cxn>
            </a:cxnLst>
            <a:rect l="T12" t="T13" r="T14" b="T15"/>
            <a:pathLst>
              <a:path w="1883" h="1587">
                <a:moveTo>
                  <a:pt x="1883" y="0"/>
                </a:moveTo>
                <a:lnTo>
                  <a:pt x="1883" y="0"/>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276" name="Rectangle 4"/>
          <p:cNvSpPr>
            <a:spLocks noChangeArrowheads="1"/>
          </p:cNvSpPr>
          <p:nvPr/>
        </p:nvSpPr>
        <p:spPr bwMode="auto">
          <a:xfrm>
            <a:off x="3087117" y="4179888"/>
            <a:ext cx="298926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54277" name="Group 5"/>
          <p:cNvGrpSpPr>
            <a:grpSpLocks/>
          </p:cNvGrpSpPr>
          <p:nvPr/>
        </p:nvGrpSpPr>
        <p:grpSpPr bwMode="auto">
          <a:xfrm>
            <a:off x="3085529" y="3889375"/>
            <a:ext cx="2992438" cy="317500"/>
            <a:chOff x="1977" y="1432"/>
            <a:chExt cx="1885" cy="200"/>
          </a:xfrm>
        </p:grpSpPr>
        <p:sp>
          <p:nvSpPr>
            <p:cNvPr id="55383" name="Rectangle 6"/>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84" name="Freeform 7"/>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85" name="Freeform 8"/>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86" name="Rectangle 9"/>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87" name="Rectangle 10"/>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88" name="Freeform 11"/>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89" name="Freeform 12"/>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90" name="Rectangle 13"/>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91" name="Freeform 14"/>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p>
          </p:txBody>
        </p:sp>
        <p:sp>
          <p:nvSpPr>
            <p:cNvPr id="55392" name="Freeform 15"/>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p>
          </p:txBody>
        </p:sp>
        <p:sp>
          <p:nvSpPr>
            <p:cNvPr id="55393" name="Rectangle 16"/>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94" name="Freeform 17"/>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95" name="Freeform 18"/>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96" name="Rectangle 19"/>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97" name="Freeform 20"/>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98" name="Freeform 21"/>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99" name="Rectangle 22"/>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54278" name="Group 23"/>
          <p:cNvGrpSpPr>
            <a:grpSpLocks/>
          </p:cNvGrpSpPr>
          <p:nvPr/>
        </p:nvGrpSpPr>
        <p:grpSpPr bwMode="auto">
          <a:xfrm>
            <a:off x="728092" y="3246438"/>
            <a:ext cx="160337" cy="1893887"/>
            <a:chOff x="1015" y="2070"/>
            <a:chExt cx="101" cy="1193"/>
          </a:xfrm>
        </p:grpSpPr>
        <p:sp>
          <p:nvSpPr>
            <p:cNvPr id="55364" name="Rectangle 24"/>
            <p:cNvSpPr>
              <a:spLocks noChangeArrowheads="1"/>
            </p:cNvSpPr>
            <p:nvPr/>
          </p:nvSpPr>
          <p:spPr bwMode="auto">
            <a:xfrm rot="5400000">
              <a:off x="471" y="2618"/>
              <a:ext cx="1191" cy="96"/>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65" name="Freeform 25"/>
            <p:cNvSpPr>
              <a:spLocks/>
            </p:cNvSpPr>
            <p:nvPr/>
          </p:nvSpPr>
          <p:spPr bwMode="auto">
            <a:xfrm>
              <a:off x="1114"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6" name="Freeform 26"/>
            <p:cNvSpPr>
              <a:spLocks/>
            </p:cNvSpPr>
            <p:nvPr/>
          </p:nvSpPr>
          <p:spPr bwMode="auto">
            <a:xfrm>
              <a:off x="1114"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7" name="Rectangle 27"/>
            <p:cNvSpPr>
              <a:spLocks noChangeArrowheads="1"/>
            </p:cNvSpPr>
            <p:nvPr/>
          </p:nvSpPr>
          <p:spPr bwMode="auto">
            <a:xfrm>
              <a:off x="1114"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68" name="Freeform 28"/>
            <p:cNvSpPr>
              <a:spLocks/>
            </p:cNvSpPr>
            <p:nvPr/>
          </p:nvSpPr>
          <p:spPr bwMode="auto">
            <a:xfrm>
              <a:off x="1098"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9" name="Freeform 29"/>
            <p:cNvSpPr>
              <a:spLocks/>
            </p:cNvSpPr>
            <p:nvPr/>
          </p:nvSpPr>
          <p:spPr bwMode="auto">
            <a:xfrm>
              <a:off x="1098"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0" name="Rectangle 30"/>
            <p:cNvSpPr>
              <a:spLocks noChangeArrowheads="1"/>
            </p:cNvSpPr>
            <p:nvPr/>
          </p:nvSpPr>
          <p:spPr bwMode="auto">
            <a:xfrm>
              <a:off x="1098"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71" name="Freeform 31"/>
            <p:cNvSpPr>
              <a:spLocks/>
            </p:cNvSpPr>
            <p:nvPr/>
          </p:nvSpPr>
          <p:spPr bwMode="auto">
            <a:xfrm>
              <a:off x="1032"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2" name="Freeform 32"/>
            <p:cNvSpPr>
              <a:spLocks/>
            </p:cNvSpPr>
            <p:nvPr/>
          </p:nvSpPr>
          <p:spPr bwMode="auto">
            <a:xfrm>
              <a:off x="1032"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3" name="Rectangle 33"/>
            <p:cNvSpPr>
              <a:spLocks noChangeArrowheads="1"/>
            </p:cNvSpPr>
            <p:nvPr/>
          </p:nvSpPr>
          <p:spPr bwMode="auto">
            <a:xfrm>
              <a:off x="1032"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74" name="Freeform 34"/>
            <p:cNvSpPr>
              <a:spLocks/>
            </p:cNvSpPr>
            <p:nvPr/>
          </p:nvSpPr>
          <p:spPr bwMode="auto">
            <a:xfrm>
              <a:off x="1015"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5" name="Freeform 35"/>
            <p:cNvSpPr>
              <a:spLocks/>
            </p:cNvSpPr>
            <p:nvPr/>
          </p:nvSpPr>
          <p:spPr bwMode="auto">
            <a:xfrm>
              <a:off x="1015"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6" name="Rectangle 36"/>
            <p:cNvSpPr>
              <a:spLocks noChangeArrowheads="1"/>
            </p:cNvSpPr>
            <p:nvPr/>
          </p:nvSpPr>
          <p:spPr bwMode="auto">
            <a:xfrm>
              <a:off x="1015"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77" name="Freeform 37"/>
            <p:cNvSpPr>
              <a:spLocks/>
            </p:cNvSpPr>
            <p:nvPr/>
          </p:nvSpPr>
          <p:spPr bwMode="auto">
            <a:xfrm>
              <a:off x="1016" y="2070"/>
              <a:ext cx="99" cy="2"/>
            </a:xfrm>
            <a:custGeom>
              <a:avLst/>
              <a:gdLst>
                <a:gd name="T0" fmla="*/ 99 w 99"/>
                <a:gd name="T1" fmla="*/ 2 h 2"/>
                <a:gd name="T2" fmla="*/ 99 w 99"/>
                <a:gd name="T3" fmla="*/ 0 h 2"/>
                <a:gd name="T4" fmla="*/ 0 w 99"/>
                <a:gd name="T5" fmla="*/ 2 h 2"/>
                <a:gd name="T6" fmla="*/ 99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2"/>
                  </a:moveTo>
                  <a:lnTo>
                    <a:pt x="99" y="0"/>
                  </a:lnTo>
                  <a:lnTo>
                    <a:pt x="0" y="2"/>
                  </a:lnTo>
                  <a:lnTo>
                    <a:pt x="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8" name="Freeform 38"/>
            <p:cNvSpPr>
              <a:spLocks/>
            </p:cNvSpPr>
            <p:nvPr/>
          </p:nvSpPr>
          <p:spPr bwMode="auto">
            <a:xfrm>
              <a:off x="1016" y="2070"/>
              <a:ext cx="99" cy="2"/>
            </a:xfrm>
            <a:custGeom>
              <a:avLst/>
              <a:gdLst>
                <a:gd name="T0" fmla="*/ 99 w 99"/>
                <a:gd name="T1" fmla="*/ 0 h 2"/>
                <a:gd name="T2" fmla="*/ 0 w 99"/>
                <a:gd name="T3" fmla="*/ 2 h 2"/>
                <a:gd name="T4" fmla="*/ 0 w 99"/>
                <a:gd name="T5" fmla="*/ 0 h 2"/>
                <a:gd name="T6" fmla="*/ 99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0"/>
                  </a:moveTo>
                  <a:lnTo>
                    <a:pt x="0" y="2"/>
                  </a:lnTo>
                  <a:lnTo>
                    <a:pt x="0"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79" name="Rectangle 39"/>
            <p:cNvSpPr>
              <a:spLocks noChangeArrowheads="1"/>
            </p:cNvSpPr>
            <p:nvPr/>
          </p:nvSpPr>
          <p:spPr bwMode="auto">
            <a:xfrm>
              <a:off x="1016" y="2070"/>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80" name="Freeform 40"/>
            <p:cNvSpPr>
              <a:spLocks/>
            </p:cNvSpPr>
            <p:nvPr/>
          </p:nvSpPr>
          <p:spPr bwMode="auto">
            <a:xfrm>
              <a:off x="1016" y="3261"/>
              <a:ext cx="99" cy="2"/>
            </a:xfrm>
            <a:custGeom>
              <a:avLst/>
              <a:gdLst>
                <a:gd name="T0" fmla="*/ 99 w 99"/>
                <a:gd name="T1" fmla="*/ 2 h 2"/>
                <a:gd name="T2" fmla="*/ 99 w 99"/>
                <a:gd name="T3" fmla="*/ 0 h 2"/>
                <a:gd name="T4" fmla="*/ 0 w 99"/>
                <a:gd name="T5" fmla="*/ 2 h 2"/>
                <a:gd name="T6" fmla="*/ 99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2"/>
                  </a:moveTo>
                  <a:lnTo>
                    <a:pt x="99" y="0"/>
                  </a:lnTo>
                  <a:lnTo>
                    <a:pt x="0" y="2"/>
                  </a:lnTo>
                  <a:lnTo>
                    <a:pt x="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81" name="Freeform 41"/>
            <p:cNvSpPr>
              <a:spLocks/>
            </p:cNvSpPr>
            <p:nvPr/>
          </p:nvSpPr>
          <p:spPr bwMode="auto">
            <a:xfrm>
              <a:off x="1016" y="3261"/>
              <a:ext cx="99" cy="2"/>
            </a:xfrm>
            <a:custGeom>
              <a:avLst/>
              <a:gdLst>
                <a:gd name="T0" fmla="*/ 99 w 99"/>
                <a:gd name="T1" fmla="*/ 0 h 2"/>
                <a:gd name="T2" fmla="*/ 0 w 99"/>
                <a:gd name="T3" fmla="*/ 2 h 2"/>
                <a:gd name="T4" fmla="*/ 0 w 99"/>
                <a:gd name="T5" fmla="*/ 0 h 2"/>
                <a:gd name="T6" fmla="*/ 99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99" y="0"/>
                  </a:moveTo>
                  <a:lnTo>
                    <a:pt x="0" y="2"/>
                  </a:lnTo>
                  <a:lnTo>
                    <a:pt x="0"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82" name="Rectangle 42"/>
            <p:cNvSpPr>
              <a:spLocks noChangeArrowheads="1"/>
            </p:cNvSpPr>
            <p:nvPr/>
          </p:nvSpPr>
          <p:spPr bwMode="auto">
            <a:xfrm>
              <a:off x="1016" y="3261"/>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54279" name="Group 43"/>
          <p:cNvGrpSpPr>
            <a:grpSpLocks/>
          </p:cNvGrpSpPr>
          <p:nvPr/>
        </p:nvGrpSpPr>
        <p:grpSpPr bwMode="auto">
          <a:xfrm>
            <a:off x="8332217" y="3190875"/>
            <a:ext cx="160337" cy="1893888"/>
            <a:chOff x="4723" y="2070"/>
            <a:chExt cx="101" cy="1193"/>
          </a:xfrm>
        </p:grpSpPr>
        <p:sp>
          <p:nvSpPr>
            <p:cNvPr id="55348" name="Rectangle 44"/>
            <p:cNvSpPr>
              <a:spLocks noChangeArrowheads="1"/>
            </p:cNvSpPr>
            <p:nvPr/>
          </p:nvSpPr>
          <p:spPr bwMode="auto">
            <a:xfrm rot="5400000">
              <a:off x="4176" y="2620"/>
              <a:ext cx="1191" cy="96"/>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49" name="Freeform 45"/>
            <p:cNvSpPr>
              <a:spLocks/>
            </p:cNvSpPr>
            <p:nvPr/>
          </p:nvSpPr>
          <p:spPr bwMode="auto">
            <a:xfrm>
              <a:off x="4723"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0" name="Freeform 46"/>
            <p:cNvSpPr>
              <a:spLocks/>
            </p:cNvSpPr>
            <p:nvPr/>
          </p:nvSpPr>
          <p:spPr bwMode="auto">
            <a:xfrm>
              <a:off x="4723"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1" name="Rectangle 47"/>
            <p:cNvSpPr>
              <a:spLocks noChangeArrowheads="1"/>
            </p:cNvSpPr>
            <p:nvPr/>
          </p:nvSpPr>
          <p:spPr bwMode="auto">
            <a:xfrm>
              <a:off x="4723"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52" name="Freeform 48"/>
            <p:cNvSpPr>
              <a:spLocks/>
            </p:cNvSpPr>
            <p:nvPr/>
          </p:nvSpPr>
          <p:spPr bwMode="auto">
            <a:xfrm>
              <a:off x="4740"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3" name="Freeform 49"/>
            <p:cNvSpPr>
              <a:spLocks/>
            </p:cNvSpPr>
            <p:nvPr/>
          </p:nvSpPr>
          <p:spPr bwMode="auto">
            <a:xfrm>
              <a:off x="4740"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4" name="Rectangle 50"/>
            <p:cNvSpPr>
              <a:spLocks noChangeArrowheads="1"/>
            </p:cNvSpPr>
            <p:nvPr/>
          </p:nvSpPr>
          <p:spPr bwMode="auto">
            <a:xfrm>
              <a:off x="4740"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55" name="Freeform 51"/>
            <p:cNvSpPr>
              <a:spLocks/>
            </p:cNvSpPr>
            <p:nvPr/>
          </p:nvSpPr>
          <p:spPr bwMode="auto">
            <a:xfrm>
              <a:off x="4806" y="2071"/>
              <a:ext cx="1" cy="1191"/>
            </a:xfrm>
            <a:custGeom>
              <a:avLst/>
              <a:gdLst>
                <a:gd name="T0" fmla="*/ 1 w 1"/>
                <a:gd name="T1" fmla="*/ 0 h 1191"/>
                <a:gd name="T2" fmla="*/ 0 w 1"/>
                <a:gd name="T3" fmla="*/ 0 h 1191"/>
                <a:gd name="T4" fmla="*/ 1 w 1"/>
                <a:gd name="T5" fmla="*/ 1191 h 1191"/>
                <a:gd name="T6" fmla="*/ 1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1" y="0"/>
                  </a:moveTo>
                  <a:lnTo>
                    <a:pt x="0" y="0"/>
                  </a:lnTo>
                  <a:lnTo>
                    <a:pt x="1" y="119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6" name="Freeform 52"/>
            <p:cNvSpPr>
              <a:spLocks/>
            </p:cNvSpPr>
            <p:nvPr/>
          </p:nvSpPr>
          <p:spPr bwMode="auto">
            <a:xfrm>
              <a:off x="4806" y="2071"/>
              <a:ext cx="1" cy="1191"/>
            </a:xfrm>
            <a:custGeom>
              <a:avLst/>
              <a:gdLst>
                <a:gd name="T0" fmla="*/ 0 w 1"/>
                <a:gd name="T1" fmla="*/ 0 h 1191"/>
                <a:gd name="T2" fmla="*/ 1 w 1"/>
                <a:gd name="T3" fmla="*/ 1191 h 1191"/>
                <a:gd name="T4" fmla="*/ 0 w 1"/>
                <a:gd name="T5" fmla="*/ 1191 h 1191"/>
                <a:gd name="T6" fmla="*/ 0 w 1"/>
                <a:gd name="T7" fmla="*/ 0 h 1191"/>
                <a:gd name="T8" fmla="*/ 0 60000 65536"/>
                <a:gd name="T9" fmla="*/ 0 60000 65536"/>
                <a:gd name="T10" fmla="*/ 0 60000 65536"/>
                <a:gd name="T11" fmla="*/ 0 60000 65536"/>
                <a:gd name="T12" fmla="*/ 0 w 1"/>
                <a:gd name="T13" fmla="*/ 0 h 1191"/>
                <a:gd name="T14" fmla="*/ 1 w 1"/>
                <a:gd name="T15" fmla="*/ 1191 h 1191"/>
              </a:gdLst>
              <a:ahLst/>
              <a:cxnLst>
                <a:cxn ang="T8">
                  <a:pos x="T0" y="T1"/>
                </a:cxn>
                <a:cxn ang="T9">
                  <a:pos x="T2" y="T3"/>
                </a:cxn>
                <a:cxn ang="T10">
                  <a:pos x="T4" y="T5"/>
                </a:cxn>
                <a:cxn ang="T11">
                  <a:pos x="T6" y="T7"/>
                </a:cxn>
              </a:cxnLst>
              <a:rect l="T12" t="T13" r="T14" b="T15"/>
              <a:pathLst>
                <a:path w="1" h="1191">
                  <a:moveTo>
                    <a:pt x="0" y="0"/>
                  </a:moveTo>
                  <a:lnTo>
                    <a:pt x="1"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7" name="Rectangle 53"/>
            <p:cNvSpPr>
              <a:spLocks noChangeArrowheads="1"/>
            </p:cNvSpPr>
            <p:nvPr/>
          </p:nvSpPr>
          <p:spPr bwMode="auto">
            <a:xfrm>
              <a:off x="4806" y="2071"/>
              <a:ext cx="1"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58" name="Freeform 54"/>
            <p:cNvSpPr>
              <a:spLocks/>
            </p:cNvSpPr>
            <p:nvPr/>
          </p:nvSpPr>
          <p:spPr bwMode="auto">
            <a:xfrm>
              <a:off x="4822" y="2071"/>
              <a:ext cx="2" cy="1191"/>
            </a:xfrm>
            <a:custGeom>
              <a:avLst/>
              <a:gdLst>
                <a:gd name="T0" fmla="*/ 2 w 2"/>
                <a:gd name="T1" fmla="*/ 0 h 1191"/>
                <a:gd name="T2" fmla="*/ 0 w 2"/>
                <a:gd name="T3" fmla="*/ 0 h 1191"/>
                <a:gd name="T4" fmla="*/ 2 w 2"/>
                <a:gd name="T5" fmla="*/ 1191 h 1191"/>
                <a:gd name="T6" fmla="*/ 2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2" y="0"/>
                  </a:moveTo>
                  <a:lnTo>
                    <a:pt x="0" y="0"/>
                  </a:lnTo>
                  <a:lnTo>
                    <a:pt x="2" y="119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59" name="Freeform 55"/>
            <p:cNvSpPr>
              <a:spLocks/>
            </p:cNvSpPr>
            <p:nvPr/>
          </p:nvSpPr>
          <p:spPr bwMode="auto">
            <a:xfrm>
              <a:off x="4822" y="2071"/>
              <a:ext cx="2" cy="1191"/>
            </a:xfrm>
            <a:custGeom>
              <a:avLst/>
              <a:gdLst>
                <a:gd name="T0" fmla="*/ 0 w 2"/>
                <a:gd name="T1" fmla="*/ 0 h 1191"/>
                <a:gd name="T2" fmla="*/ 2 w 2"/>
                <a:gd name="T3" fmla="*/ 1191 h 1191"/>
                <a:gd name="T4" fmla="*/ 0 w 2"/>
                <a:gd name="T5" fmla="*/ 1191 h 1191"/>
                <a:gd name="T6" fmla="*/ 0 w 2"/>
                <a:gd name="T7" fmla="*/ 0 h 1191"/>
                <a:gd name="T8" fmla="*/ 0 60000 65536"/>
                <a:gd name="T9" fmla="*/ 0 60000 65536"/>
                <a:gd name="T10" fmla="*/ 0 60000 65536"/>
                <a:gd name="T11" fmla="*/ 0 60000 65536"/>
                <a:gd name="T12" fmla="*/ 0 w 2"/>
                <a:gd name="T13" fmla="*/ 0 h 1191"/>
                <a:gd name="T14" fmla="*/ 2 w 2"/>
                <a:gd name="T15" fmla="*/ 1191 h 1191"/>
              </a:gdLst>
              <a:ahLst/>
              <a:cxnLst>
                <a:cxn ang="T8">
                  <a:pos x="T0" y="T1"/>
                </a:cxn>
                <a:cxn ang="T9">
                  <a:pos x="T2" y="T3"/>
                </a:cxn>
                <a:cxn ang="T10">
                  <a:pos x="T4" y="T5"/>
                </a:cxn>
                <a:cxn ang="T11">
                  <a:pos x="T6" y="T7"/>
                </a:cxn>
              </a:cxnLst>
              <a:rect l="T12" t="T13" r="T14" b="T15"/>
              <a:pathLst>
                <a:path w="2" h="1191">
                  <a:moveTo>
                    <a:pt x="0" y="0"/>
                  </a:moveTo>
                  <a:lnTo>
                    <a:pt x="2" y="1191"/>
                  </a:lnTo>
                  <a:lnTo>
                    <a:pt x="0" y="119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0" name="Rectangle 56"/>
            <p:cNvSpPr>
              <a:spLocks noChangeArrowheads="1"/>
            </p:cNvSpPr>
            <p:nvPr/>
          </p:nvSpPr>
          <p:spPr bwMode="auto">
            <a:xfrm>
              <a:off x="4822" y="2071"/>
              <a:ext cx="2" cy="119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61" name="Freeform 57"/>
            <p:cNvSpPr>
              <a:spLocks/>
            </p:cNvSpPr>
            <p:nvPr/>
          </p:nvSpPr>
          <p:spPr bwMode="auto">
            <a:xfrm>
              <a:off x="4724" y="2070"/>
              <a:ext cx="99" cy="2"/>
            </a:xfrm>
            <a:custGeom>
              <a:avLst/>
              <a:gdLst>
                <a:gd name="T0" fmla="*/ 0 w 99"/>
                <a:gd name="T1" fmla="*/ 0 h 2"/>
                <a:gd name="T2" fmla="*/ 0 w 99"/>
                <a:gd name="T3" fmla="*/ 2 h 2"/>
                <a:gd name="T4" fmla="*/ 99 w 99"/>
                <a:gd name="T5" fmla="*/ 0 h 2"/>
                <a:gd name="T6" fmla="*/ 0 w 99"/>
                <a:gd name="T7" fmla="*/ 0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0"/>
                  </a:moveTo>
                  <a:lnTo>
                    <a:pt x="0" y="2"/>
                  </a:lnTo>
                  <a:lnTo>
                    <a:pt x="9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2" name="Freeform 58"/>
            <p:cNvSpPr>
              <a:spLocks/>
            </p:cNvSpPr>
            <p:nvPr/>
          </p:nvSpPr>
          <p:spPr bwMode="auto">
            <a:xfrm>
              <a:off x="4724" y="2070"/>
              <a:ext cx="99" cy="2"/>
            </a:xfrm>
            <a:custGeom>
              <a:avLst/>
              <a:gdLst>
                <a:gd name="T0" fmla="*/ 0 w 99"/>
                <a:gd name="T1" fmla="*/ 2 h 2"/>
                <a:gd name="T2" fmla="*/ 99 w 99"/>
                <a:gd name="T3" fmla="*/ 0 h 2"/>
                <a:gd name="T4" fmla="*/ 99 w 99"/>
                <a:gd name="T5" fmla="*/ 2 h 2"/>
                <a:gd name="T6" fmla="*/ 0 w 99"/>
                <a:gd name="T7" fmla="*/ 2 h 2"/>
                <a:gd name="T8" fmla="*/ 0 60000 65536"/>
                <a:gd name="T9" fmla="*/ 0 60000 65536"/>
                <a:gd name="T10" fmla="*/ 0 60000 65536"/>
                <a:gd name="T11" fmla="*/ 0 60000 65536"/>
                <a:gd name="T12" fmla="*/ 0 w 99"/>
                <a:gd name="T13" fmla="*/ 0 h 2"/>
                <a:gd name="T14" fmla="*/ 99 w 99"/>
                <a:gd name="T15" fmla="*/ 2 h 2"/>
              </a:gdLst>
              <a:ahLst/>
              <a:cxnLst>
                <a:cxn ang="T8">
                  <a:pos x="T0" y="T1"/>
                </a:cxn>
                <a:cxn ang="T9">
                  <a:pos x="T2" y="T3"/>
                </a:cxn>
                <a:cxn ang="T10">
                  <a:pos x="T4" y="T5"/>
                </a:cxn>
                <a:cxn ang="T11">
                  <a:pos x="T6" y="T7"/>
                </a:cxn>
              </a:cxnLst>
              <a:rect l="T12" t="T13" r="T14" b="T15"/>
              <a:pathLst>
                <a:path w="99" h="2">
                  <a:moveTo>
                    <a:pt x="0" y="2"/>
                  </a:moveTo>
                  <a:lnTo>
                    <a:pt x="99" y="0"/>
                  </a:lnTo>
                  <a:lnTo>
                    <a:pt x="99"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363" name="Rectangle 59"/>
            <p:cNvSpPr>
              <a:spLocks noChangeArrowheads="1"/>
            </p:cNvSpPr>
            <p:nvPr/>
          </p:nvSpPr>
          <p:spPr bwMode="auto">
            <a:xfrm>
              <a:off x="4724" y="2070"/>
              <a:ext cx="99"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54280" name="Group 60"/>
          <p:cNvGrpSpPr>
            <a:grpSpLocks/>
          </p:cNvGrpSpPr>
          <p:nvPr/>
        </p:nvGrpSpPr>
        <p:grpSpPr bwMode="auto">
          <a:xfrm>
            <a:off x="2871217" y="3624263"/>
            <a:ext cx="112712" cy="568325"/>
            <a:chOff x="1827" y="1354"/>
            <a:chExt cx="71" cy="358"/>
          </a:xfrm>
        </p:grpSpPr>
        <p:sp>
          <p:nvSpPr>
            <p:cNvPr id="55332" name="Freeform 61"/>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p>
          </p:txBody>
        </p:sp>
        <p:sp>
          <p:nvSpPr>
            <p:cNvPr id="55333" name="Freeform 62"/>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p>
          </p:txBody>
        </p:sp>
        <p:sp>
          <p:nvSpPr>
            <p:cNvPr id="55334" name="Freeform 63"/>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5" name="Freeform 64"/>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p>
          </p:txBody>
        </p:sp>
        <p:sp>
          <p:nvSpPr>
            <p:cNvPr id="55336" name="Freeform 65"/>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p>
          </p:txBody>
        </p:sp>
        <p:sp>
          <p:nvSpPr>
            <p:cNvPr id="55337" name="Freeform 66"/>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8" name="Freeform 67"/>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p>
          </p:txBody>
        </p:sp>
        <p:sp>
          <p:nvSpPr>
            <p:cNvPr id="55339" name="Freeform 68"/>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p>
          </p:txBody>
        </p:sp>
        <p:sp>
          <p:nvSpPr>
            <p:cNvPr id="55340" name="Freeform 69"/>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1" name="Freeform 70"/>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p>
          </p:txBody>
        </p:sp>
        <p:sp>
          <p:nvSpPr>
            <p:cNvPr id="55342" name="Freeform 71"/>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p>
          </p:txBody>
        </p:sp>
        <p:sp>
          <p:nvSpPr>
            <p:cNvPr id="55343" name="Freeform 72"/>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44" name="Line 73"/>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45" name="Freeform 74"/>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p>
          </p:txBody>
        </p:sp>
        <p:sp>
          <p:nvSpPr>
            <p:cNvPr id="55346" name="Freeform 75"/>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p>
          </p:txBody>
        </p:sp>
        <p:sp>
          <p:nvSpPr>
            <p:cNvPr id="55347" name="Rectangle 76"/>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54281" name="Rectangle 77"/>
          <p:cNvSpPr>
            <a:spLocks noChangeArrowheads="1"/>
          </p:cNvSpPr>
          <p:nvPr/>
        </p:nvSpPr>
        <p:spPr bwMode="auto">
          <a:xfrm>
            <a:off x="2614042" y="3276600"/>
            <a:ext cx="514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V</a:t>
            </a:r>
            <a:r>
              <a:rPr lang="en-US" altLang="en-US" sz="2000" b="0" baseline="-25000">
                <a:solidFill>
                  <a:schemeClr val="tx2"/>
                </a:solidFill>
                <a:latin typeface="Times New Roman" panose="02020603050405020304" pitchFamily="18" charset="0"/>
              </a:rPr>
              <a:t>HBE</a:t>
            </a:r>
          </a:p>
        </p:txBody>
      </p:sp>
      <p:grpSp>
        <p:nvGrpSpPr>
          <p:cNvPr id="54282" name="Group 78"/>
          <p:cNvGrpSpPr>
            <a:grpSpLocks/>
          </p:cNvGrpSpPr>
          <p:nvPr/>
        </p:nvGrpSpPr>
        <p:grpSpPr bwMode="auto">
          <a:xfrm>
            <a:off x="6163692" y="3492500"/>
            <a:ext cx="125412" cy="765175"/>
            <a:chOff x="3932" y="1230"/>
            <a:chExt cx="79" cy="482"/>
          </a:xfrm>
        </p:grpSpPr>
        <p:sp>
          <p:nvSpPr>
            <p:cNvPr id="55315" name="Freeform 79"/>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p>
          </p:txBody>
        </p:sp>
        <p:sp>
          <p:nvSpPr>
            <p:cNvPr id="55316" name="Freeform 80"/>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p>
          </p:txBody>
        </p:sp>
        <p:sp>
          <p:nvSpPr>
            <p:cNvPr id="55317" name="Freeform 81"/>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8" name="Freeform 82"/>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p>
          </p:txBody>
        </p:sp>
        <p:sp>
          <p:nvSpPr>
            <p:cNvPr id="55319" name="Freeform 83"/>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p>
          </p:txBody>
        </p:sp>
        <p:sp>
          <p:nvSpPr>
            <p:cNvPr id="55320" name="Freeform 84"/>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21" name="Freeform 85"/>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p>
          </p:txBody>
        </p:sp>
        <p:sp>
          <p:nvSpPr>
            <p:cNvPr id="55322" name="Freeform 86"/>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p>
          </p:txBody>
        </p:sp>
        <p:sp>
          <p:nvSpPr>
            <p:cNvPr id="55323" name="Freeform 87"/>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24" name="Freeform 88"/>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p>
          </p:txBody>
        </p:sp>
        <p:sp>
          <p:nvSpPr>
            <p:cNvPr id="55325" name="Freeform 89"/>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p>
          </p:txBody>
        </p:sp>
        <p:sp>
          <p:nvSpPr>
            <p:cNvPr id="55326" name="Freeform 90"/>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27" name="Line 91"/>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28" name="Freeform 92"/>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p>
          </p:txBody>
        </p:sp>
        <p:sp>
          <p:nvSpPr>
            <p:cNvPr id="55329" name="Freeform 93"/>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p>
          </p:txBody>
        </p:sp>
        <p:sp>
          <p:nvSpPr>
            <p:cNvPr id="55330" name="Rectangle 94"/>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331" name="Rectangle 95"/>
            <p:cNvSpPr>
              <a:spLocks noChangeArrowheads="1"/>
            </p:cNvSpPr>
            <p:nvPr/>
          </p:nvSpPr>
          <p:spPr bwMode="auto">
            <a:xfrm>
              <a:off x="3932" y="1230"/>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grpSp>
        <p:nvGrpSpPr>
          <p:cNvPr id="54283" name="Group 96"/>
          <p:cNvGrpSpPr>
            <a:grpSpLocks/>
          </p:cNvGrpSpPr>
          <p:nvPr/>
        </p:nvGrpSpPr>
        <p:grpSpPr bwMode="auto">
          <a:xfrm>
            <a:off x="2280667" y="3881438"/>
            <a:ext cx="542925" cy="217487"/>
            <a:chOff x="4056" y="1470"/>
            <a:chExt cx="342" cy="137"/>
          </a:xfrm>
        </p:grpSpPr>
        <p:sp>
          <p:nvSpPr>
            <p:cNvPr id="55294" name="Freeform 97"/>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p>
          </p:txBody>
        </p:sp>
        <p:sp>
          <p:nvSpPr>
            <p:cNvPr id="55295" name="Freeform 98"/>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p>
          </p:txBody>
        </p:sp>
        <p:sp>
          <p:nvSpPr>
            <p:cNvPr id="55296" name="Freeform 99"/>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97" name="Freeform 100"/>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p>
          </p:txBody>
        </p:sp>
        <p:sp>
          <p:nvSpPr>
            <p:cNvPr id="55298" name="Freeform 101"/>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p>
          </p:txBody>
        </p:sp>
        <p:sp>
          <p:nvSpPr>
            <p:cNvPr id="55299" name="Freeform 102"/>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00" name="Freeform 103"/>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p>
          </p:txBody>
        </p:sp>
        <p:sp>
          <p:nvSpPr>
            <p:cNvPr id="55301" name="Freeform 104"/>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p>
          </p:txBody>
        </p:sp>
        <p:sp>
          <p:nvSpPr>
            <p:cNvPr id="55302" name="Freeform 105"/>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03" name="Freeform 106"/>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p>
          </p:txBody>
        </p:sp>
        <p:sp>
          <p:nvSpPr>
            <p:cNvPr id="55304" name="Freeform 107"/>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p>
          </p:txBody>
        </p:sp>
        <p:sp>
          <p:nvSpPr>
            <p:cNvPr id="55305" name="Freeform 108"/>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06" name="Freeform 109"/>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p>
          </p:txBody>
        </p:sp>
        <p:sp>
          <p:nvSpPr>
            <p:cNvPr id="55307" name="Freeform 110"/>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p>
          </p:txBody>
        </p:sp>
        <p:sp>
          <p:nvSpPr>
            <p:cNvPr id="55308" name="Freeform 111"/>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09" name="Freeform 112"/>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p>
          </p:txBody>
        </p:sp>
        <p:sp>
          <p:nvSpPr>
            <p:cNvPr id="55310" name="Freeform 113"/>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p>
          </p:txBody>
        </p:sp>
        <p:sp>
          <p:nvSpPr>
            <p:cNvPr id="55311" name="Freeform 114"/>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12" name="Freeform 115"/>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p>
          </p:txBody>
        </p:sp>
        <p:sp>
          <p:nvSpPr>
            <p:cNvPr id="55313" name="Freeform 116"/>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p>
          </p:txBody>
        </p:sp>
        <p:sp>
          <p:nvSpPr>
            <p:cNvPr id="55314" name="Freeform 117"/>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4284" name="Rectangle 188"/>
          <p:cNvSpPr>
            <a:spLocks noChangeArrowheads="1"/>
          </p:cNvSpPr>
          <p:nvPr/>
        </p:nvSpPr>
        <p:spPr bwMode="auto">
          <a:xfrm>
            <a:off x="1405954" y="4213225"/>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P</a:t>
            </a:r>
            <a:r>
              <a:rPr lang="en-US" altLang="en-US" sz="2000" b="0" baseline="-25000">
                <a:solidFill>
                  <a:schemeClr val="tx2"/>
                </a:solidFill>
                <a:latin typeface="Times New Roman" panose="02020603050405020304" pitchFamily="18" charset="0"/>
              </a:rPr>
              <a:t>HBE (VBE)  </a:t>
            </a:r>
            <a:r>
              <a:rPr lang="en-US" altLang="en-US" sz="2000" b="0">
                <a:solidFill>
                  <a:schemeClr val="tx2"/>
                </a:solidFill>
                <a:latin typeface="Times New Roman" panose="02020603050405020304" pitchFamily="18" charset="0"/>
              </a:rPr>
              <a:t>+ F</a:t>
            </a:r>
            <a:r>
              <a:rPr lang="en-US" altLang="en-US" sz="2000" b="0" baseline="-25000">
                <a:solidFill>
                  <a:schemeClr val="tx2"/>
                </a:solidFill>
                <a:latin typeface="Times New Roman" panose="02020603050405020304" pitchFamily="18" charset="0"/>
              </a:rPr>
              <a:t> </a:t>
            </a:r>
          </a:p>
        </p:txBody>
      </p:sp>
      <p:sp>
        <p:nvSpPr>
          <p:cNvPr id="54285" name="Rectangle 692"/>
          <p:cNvSpPr>
            <a:spLocks noChangeArrowheads="1"/>
          </p:cNvSpPr>
          <p:nvPr/>
        </p:nvSpPr>
        <p:spPr bwMode="auto">
          <a:xfrm>
            <a:off x="6636767" y="4137025"/>
            <a:ext cx="1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nvGrpSpPr>
          <p:cNvPr id="54286" name="Group 1131"/>
          <p:cNvGrpSpPr>
            <a:grpSpLocks/>
          </p:cNvGrpSpPr>
          <p:nvPr/>
        </p:nvGrpSpPr>
        <p:grpSpPr bwMode="auto">
          <a:xfrm>
            <a:off x="2953767" y="4283075"/>
            <a:ext cx="3122612" cy="160338"/>
            <a:chOff x="1894" y="1680"/>
            <a:chExt cx="1967" cy="101"/>
          </a:xfrm>
        </p:grpSpPr>
        <p:sp>
          <p:nvSpPr>
            <p:cNvPr id="55018" name="Freeform 1132"/>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19" name="Freeform 1133"/>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20" name="Freeform 1134"/>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21" name="Freeform 1135"/>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p>
          </p:txBody>
        </p:sp>
        <p:sp>
          <p:nvSpPr>
            <p:cNvPr id="55022" name="Freeform 1136"/>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p>
          </p:txBody>
        </p:sp>
        <p:sp>
          <p:nvSpPr>
            <p:cNvPr id="55023" name="Rectangle 1137"/>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5024" name="Freeform 1138"/>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25" name="Freeform 1139"/>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26" name="Freeform 1140"/>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27" name="Freeform 1141"/>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28" name="Freeform 1142"/>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29" name="Freeform 1143"/>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30" name="Freeform 1144"/>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31" name="Freeform 1145"/>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32" name="Freeform 1146"/>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33" name="Freeform 1147"/>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34" name="Freeform 1148"/>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35" name="Freeform 1149"/>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36" name="Freeform 1150"/>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37" name="Freeform 1151"/>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38" name="Freeform 1152"/>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39" name="Freeform 1153"/>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40" name="Freeform 1154"/>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41" name="Freeform 1155"/>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42" name="Freeform 1156"/>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43" name="Freeform 1157"/>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44" name="Freeform 1158"/>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45" name="Freeform 1159"/>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46" name="Freeform 1160"/>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47" name="Freeform 1161"/>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48" name="Freeform 1162"/>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49" name="Freeform 1163"/>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50" name="Freeform 1164"/>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51" name="Freeform 1165"/>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52" name="Freeform 1166"/>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53" name="Freeform 1167"/>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54" name="Freeform 1168"/>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p>
          </p:txBody>
        </p:sp>
        <p:sp>
          <p:nvSpPr>
            <p:cNvPr id="55055" name="Freeform 1169"/>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56" name="Freeform 1170"/>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p>
          </p:txBody>
        </p:sp>
        <p:sp>
          <p:nvSpPr>
            <p:cNvPr id="55057" name="Freeform 1171"/>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58" name="Freeform 1172"/>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59" name="Freeform 1173"/>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60" name="Freeform 1174"/>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61" name="Freeform 1175"/>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62" name="Freeform 1176"/>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63" name="Freeform 1177"/>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64" name="Freeform 1178"/>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65" name="Freeform 1179"/>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66" name="Freeform 1180"/>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67" name="Freeform 1181"/>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68" name="Freeform 1182"/>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69" name="Freeform 1183"/>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70" name="Freeform 1184"/>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71" name="Freeform 1185"/>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72" name="Freeform 1186"/>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73" name="Freeform 1187"/>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74" name="Freeform 1188"/>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75" name="Freeform 1189"/>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p>
          </p:txBody>
        </p:sp>
        <p:sp>
          <p:nvSpPr>
            <p:cNvPr id="55076" name="Freeform 1190"/>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77" name="Freeform 1191"/>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p>
          </p:txBody>
        </p:sp>
        <p:sp>
          <p:nvSpPr>
            <p:cNvPr id="55078" name="Freeform 1192"/>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79" name="Freeform 1193"/>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80" name="Freeform 1194"/>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81" name="Freeform 1195"/>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82" name="Freeform 1196"/>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83" name="Freeform 1197"/>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84" name="Freeform 1198"/>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85" name="Freeform 1199"/>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86" name="Freeform 1200"/>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87" name="Freeform 1201"/>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88" name="Freeform 1202"/>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89" name="Freeform 1203"/>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90" name="Freeform 1204"/>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91" name="Freeform 1205"/>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92" name="Freeform 1206"/>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93" name="Freeform 1207"/>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94" name="Freeform 1208"/>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95" name="Freeform 1209"/>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96" name="Freeform 1210"/>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97" name="Freeform 1211"/>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98" name="Freeform 1212"/>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99" name="Freeform 1213"/>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00" name="Freeform 1214"/>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01" name="Freeform 1215"/>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02" name="Freeform 1216"/>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03" name="Freeform 1217"/>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04" name="Freeform 1218"/>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05" name="Freeform 1219"/>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06" name="Freeform 1220"/>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07" name="Freeform 1221"/>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08" name="Freeform 1222"/>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09" name="Freeform 1223"/>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10" name="Freeform 1224"/>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11" name="Freeform 1225"/>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12" name="Freeform 1226"/>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13" name="Freeform 1227"/>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14" name="Freeform 1228"/>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15" name="Freeform 1229"/>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16" name="Freeform 1230"/>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17" name="Freeform 1231"/>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18" name="Freeform 1232"/>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19" name="Freeform 1233"/>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20" name="Freeform 1234"/>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21" name="Freeform 1235"/>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22" name="Freeform 1236"/>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23" name="Freeform 1237"/>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24" name="Freeform 1238"/>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p>
          </p:txBody>
        </p:sp>
        <p:sp>
          <p:nvSpPr>
            <p:cNvPr id="55125" name="Freeform 1239"/>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26" name="Freeform 1240"/>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p>
          </p:txBody>
        </p:sp>
        <p:sp>
          <p:nvSpPr>
            <p:cNvPr id="55127" name="Freeform 1241"/>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28" name="Freeform 1242"/>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29" name="Freeform 1243"/>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30" name="Freeform 1244"/>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31" name="Freeform 1245"/>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32" name="Freeform 1246"/>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33" name="Freeform 1247"/>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34" name="Freeform 1248"/>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35" name="Freeform 1249"/>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36" name="Freeform 1250"/>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37" name="Freeform 1251"/>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38" name="Freeform 1252"/>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39" name="Freeform 1253"/>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40" name="Freeform 1254"/>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41" name="Freeform 1255"/>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42" name="Freeform 1256"/>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43" name="Freeform 1257"/>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44" name="Freeform 1258"/>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45" name="Freeform 1259"/>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46" name="Freeform 1260"/>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47" name="Freeform 1261"/>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48" name="Freeform 1262"/>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49" name="Freeform 1263"/>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50" name="Freeform 1264"/>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51" name="Freeform 1265"/>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52" name="Freeform 1266"/>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53" name="Freeform 1267"/>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54" name="Freeform 1268"/>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55" name="Freeform 1269"/>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56" name="Freeform 1270"/>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57" name="Freeform 1271"/>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58" name="Freeform 1272"/>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59" name="Freeform 1273"/>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60" name="Freeform 1274"/>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61" name="Freeform 1275"/>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62" name="Freeform 1276"/>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63" name="Freeform 1277"/>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64" name="Freeform 1278"/>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65" name="Freeform 1279"/>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66" name="Freeform 1280"/>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67" name="Freeform 1281"/>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68" name="Freeform 1282"/>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69" name="Freeform 1283"/>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70" name="Freeform 1284"/>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71" name="Freeform 1285"/>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72" name="Freeform 1286"/>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73" name="Freeform 1287"/>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74" name="Freeform 1288"/>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75" name="Freeform 1289"/>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76" name="Freeform 1290"/>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77" name="Freeform 1291"/>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78" name="Freeform 1292"/>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79" name="Freeform 1293"/>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80" name="Freeform 1294"/>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81" name="Freeform 1295"/>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82" name="Freeform 1296"/>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83" name="Freeform 1297"/>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84" name="Freeform 1298"/>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85" name="Freeform 1299"/>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86" name="Freeform 1300"/>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87" name="Freeform 1301"/>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188" name="Freeform 1302"/>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89" name="Freeform 1303"/>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90" name="Freeform 1304"/>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91" name="Freeform 1305"/>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192" name="Freeform 1306"/>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93" name="Freeform 1307"/>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p>
          </p:txBody>
        </p:sp>
        <p:sp>
          <p:nvSpPr>
            <p:cNvPr id="55194" name="Freeform 1308"/>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95" name="Freeform 1309"/>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p>
          </p:txBody>
        </p:sp>
        <p:sp>
          <p:nvSpPr>
            <p:cNvPr id="55196" name="Freeform 1310"/>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197" name="Freeform 1311"/>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198" name="Freeform 1312"/>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199" name="Freeform 1313"/>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00" name="Freeform 1314"/>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01" name="Freeform 1315"/>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02" name="Freeform 1316"/>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03" name="Freeform 1317"/>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04" name="Freeform 1318"/>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05" name="Freeform 1319"/>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06" name="Freeform 1320"/>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07" name="Freeform 1321"/>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08" name="Freeform 1322"/>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09" name="Freeform 1323"/>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10" name="Freeform 1324"/>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11" name="Freeform 1325"/>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12" name="Freeform 1326"/>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13" name="Freeform 1327"/>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14" name="Freeform 1328"/>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15" name="Freeform 1329"/>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16" name="Freeform 1330"/>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17" name="Freeform 1331"/>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18" name="Freeform 1332"/>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19" name="Freeform 1333"/>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20" name="Freeform 1334"/>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21" name="Freeform 1335"/>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22" name="Freeform 1336"/>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23" name="Freeform 1337"/>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24" name="Freeform 1338"/>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25" name="Freeform 1339"/>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26" name="Freeform 1340"/>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27" name="Freeform 1341"/>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28" name="Freeform 1342"/>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29" name="Freeform 1343"/>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30" name="Freeform 1344"/>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31" name="Freeform 1345"/>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32" name="Freeform 1346"/>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33" name="Freeform 1347"/>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34" name="Freeform 1348"/>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35" name="Freeform 1349"/>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36" name="Freeform 1350"/>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37" name="Freeform 1351"/>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38" name="Freeform 1352"/>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39" name="Freeform 1353"/>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40" name="Freeform 1354"/>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41" name="Freeform 1355"/>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42" name="Freeform 1356"/>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43" name="Freeform 1357"/>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44" name="Freeform 1358"/>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45" name="Freeform 1359"/>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46" name="Freeform 1360"/>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47" name="Freeform 1361"/>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48" name="Freeform 1362"/>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49" name="Freeform 1363"/>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50" name="Freeform 1364"/>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51" name="Freeform 1365"/>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52" name="Freeform 1366"/>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53" name="Freeform 1367"/>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54" name="Freeform 1368"/>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55" name="Freeform 1369"/>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56" name="Freeform 1370"/>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57" name="Freeform 1371"/>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p>
          </p:txBody>
        </p:sp>
        <p:sp>
          <p:nvSpPr>
            <p:cNvPr id="55258" name="Freeform 1372"/>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59" name="Freeform 1373"/>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p>
          </p:txBody>
        </p:sp>
        <p:sp>
          <p:nvSpPr>
            <p:cNvPr id="55260" name="Freeform 1374"/>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61" name="Freeform 1375"/>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62" name="Freeform 1376"/>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63" name="Freeform 1377"/>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64" name="Freeform 1378"/>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65" name="Freeform 1379"/>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66" name="Freeform 1380"/>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67" name="Freeform 1381"/>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68" name="Freeform 1382"/>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69" name="Freeform 1383"/>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70" name="Freeform 1384"/>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71" name="Freeform 1385"/>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72" name="Freeform 1386"/>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73" name="Freeform 1387"/>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74" name="Freeform 1388"/>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75" name="Freeform 1389"/>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76" name="Freeform 1390"/>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77" name="Freeform 1391"/>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78" name="Freeform 1392"/>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79" name="Freeform 1393"/>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80" name="Freeform 1394"/>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81" name="Freeform 1395"/>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82" name="Freeform 1396"/>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83" name="Freeform 1397"/>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84" name="Freeform 1398"/>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85" name="Freeform 1399"/>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86" name="Freeform 1400"/>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87" name="Freeform 1401"/>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288" name="Freeform 1402"/>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89" name="Freeform 1403"/>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p>
          </p:txBody>
        </p:sp>
        <p:sp>
          <p:nvSpPr>
            <p:cNvPr id="55290" name="Freeform 1404"/>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p>
          </p:txBody>
        </p:sp>
        <p:sp>
          <p:nvSpPr>
            <p:cNvPr id="55291" name="Freeform 1405"/>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292" name="Freeform 1406"/>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293" name="Freeform 1407"/>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4287" name="Rectangle 1408"/>
          <p:cNvSpPr>
            <a:spLocks noChangeArrowheads="1"/>
          </p:cNvSpPr>
          <p:nvPr/>
        </p:nvSpPr>
        <p:spPr bwMode="auto">
          <a:xfrm>
            <a:off x="4742879" y="2884488"/>
            <a:ext cx="15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nvGrpSpPr>
          <p:cNvPr id="54288" name="Group 1409"/>
          <p:cNvGrpSpPr>
            <a:grpSpLocks/>
          </p:cNvGrpSpPr>
          <p:nvPr/>
        </p:nvGrpSpPr>
        <p:grpSpPr bwMode="auto">
          <a:xfrm>
            <a:off x="8009954" y="3309938"/>
            <a:ext cx="263525" cy="1735137"/>
            <a:chOff x="4526" y="2266"/>
            <a:chExt cx="166" cy="1093"/>
          </a:xfrm>
        </p:grpSpPr>
        <p:sp>
          <p:nvSpPr>
            <p:cNvPr id="54861" name="Freeform 1410"/>
            <p:cNvSpPr>
              <a:spLocks/>
            </p:cNvSpPr>
            <p:nvPr/>
          </p:nvSpPr>
          <p:spPr bwMode="auto">
            <a:xfrm>
              <a:off x="4689" y="2266"/>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p>
          </p:txBody>
        </p:sp>
        <p:sp>
          <p:nvSpPr>
            <p:cNvPr id="54862" name="Freeform 1411"/>
            <p:cNvSpPr>
              <a:spLocks/>
            </p:cNvSpPr>
            <p:nvPr/>
          </p:nvSpPr>
          <p:spPr bwMode="auto">
            <a:xfrm>
              <a:off x="4689" y="2266"/>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p>
          </p:txBody>
        </p:sp>
        <p:sp>
          <p:nvSpPr>
            <p:cNvPr id="54863" name="Rectangle 1412"/>
            <p:cNvSpPr>
              <a:spLocks noChangeArrowheads="1"/>
            </p:cNvSpPr>
            <p:nvPr/>
          </p:nvSpPr>
          <p:spPr bwMode="auto">
            <a:xfrm>
              <a:off x="4689" y="2266"/>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864" name="Freeform 1413"/>
            <p:cNvSpPr>
              <a:spLocks/>
            </p:cNvSpPr>
            <p:nvPr/>
          </p:nvSpPr>
          <p:spPr bwMode="auto">
            <a:xfrm>
              <a:off x="4689" y="2266"/>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p>
          </p:txBody>
        </p:sp>
        <p:sp>
          <p:nvSpPr>
            <p:cNvPr id="54865" name="Freeform 1414"/>
            <p:cNvSpPr>
              <a:spLocks/>
            </p:cNvSpPr>
            <p:nvPr/>
          </p:nvSpPr>
          <p:spPr bwMode="auto">
            <a:xfrm>
              <a:off x="4689" y="2266"/>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p>
          </p:txBody>
        </p:sp>
        <p:sp>
          <p:nvSpPr>
            <p:cNvPr id="54866" name="Rectangle 1415"/>
            <p:cNvSpPr>
              <a:spLocks noChangeArrowheads="1"/>
            </p:cNvSpPr>
            <p:nvPr/>
          </p:nvSpPr>
          <p:spPr bwMode="auto">
            <a:xfrm>
              <a:off x="4689" y="2266"/>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867" name="Freeform 1416"/>
            <p:cNvSpPr>
              <a:spLocks/>
            </p:cNvSpPr>
            <p:nvPr/>
          </p:nvSpPr>
          <p:spPr bwMode="auto">
            <a:xfrm>
              <a:off x="4607" y="2580"/>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868" name="Freeform 1417"/>
            <p:cNvSpPr>
              <a:spLocks/>
            </p:cNvSpPr>
            <p:nvPr/>
          </p:nvSpPr>
          <p:spPr bwMode="auto">
            <a:xfrm>
              <a:off x="4607" y="2580"/>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69" name="Freeform 1418"/>
            <p:cNvSpPr>
              <a:spLocks/>
            </p:cNvSpPr>
            <p:nvPr/>
          </p:nvSpPr>
          <p:spPr bwMode="auto">
            <a:xfrm>
              <a:off x="4623" y="2514"/>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870" name="Freeform 1419"/>
            <p:cNvSpPr>
              <a:spLocks/>
            </p:cNvSpPr>
            <p:nvPr/>
          </p:nvSpPr>
          <p:spPr bwMode="auto">
            <a:xfrm>
              <a:off x="4625" y="2514"/>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871" name="Freeform 1420"/>
            <p:cNvSpPr>
              <a:spLocks/>
            </p:cNvSpPr>
            <p:nvPr/>
          </p:nvSpPr>
          <p:spPr bwMode="auto">
            <a:xfrm>
              <a:off x="4623" y="2514"/>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72" name="Freeform 1421"/>
            <p:cNvSpPr>
              <a:spLocks/>
            </p:cNvSpPr>
            <p:nvPr/>
          </p:nvSpPr>
          <p:spPr bwMode="auto">
            <a:xfrm>
              <a:off x="4623" y="2564"/>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873" name="Freeform 1422"/>
            <p:cNvSpPr>
              <a:spLocks/>
            </p:cNvSpPr>
            <p:nvPr/>
          </p:nvSpPr>
          <p:spPr bwMode="auto">
            <a:xfrm>
              <a:off x="4625" y="2564"/>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874" name="Freeform 1423"/>
            <p:cNvSpPr>
              <a:spLocks/>
            </p:cNvSpPr>
            <p:nvPr/>
          </p:nvSpPr>
          <p:spPr bwMode="auto">
            <a:xfrm>
              <a:off x="4623" y="2564"/>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75" name="Freeform 1424"/>
            <p:cNvSpPr>
              <a:spLocks/>
            </p:cNvSpPr>
            <p:nvPr/>
          </p:nvSpPr>
          <p:spPr bwMode="auto">
            <a:xfrm>
              <a:off x="4690" y="2266"/>
              <a:ext cx="1" cy="993"/>
            </a:xfrm>
            <a:custGeom>
              <a:avLst/>
              <a:gdLst>
                <a:gd name="T0" fmla="*/ 1 w 1"/>
                <a:gd name="T1" fmla="*/ 0 h 993"/>
                <a:gd name="T2" fmla="*/ 0 w 1"/>
                <a:gd name="T3" fmla="*/ 0 h 993"/>
                <a:gd name="T4" fmla="*/ 1 w 1"/>
                <a:gd name="T5" fmla="*/ 993 h 993"/>
                <a:gd name="T6" fmla="*/ 1 w 1"/>
                <a:gd name="T7" fmla="*/ 0 h 993"/>
                <a:gd name="T8" fmla="*/ 0 60000 65536"/>
                <a:gd name="T9" fmla="*/ 0 60000 65536"/>
                <a:gd name="T10" fmla="*/ 0 60000 65536"/>
                <a:gd name="T11" fmla="*/ 0 60000 65536"/>
                <a:gd name="T12" fmla="*/ 0 w 1"/>
                <a:gd name="T13" fmla="*/ 0 h 993"/>
                <a:gd name="T14" fmla="*/ 1 w 1"/>
                <a:gd name="T15" fmla="*/ 993 h 993"/>
              </a:gdLst>
              <a:ahLst/>
              <a:cxnLst>
                <a:cxn ang="T8">
                  <a:pos x="T0" y="T1"/>
                </a:cxn>
                <a:cxn ang="T9">
                  <a:pos x="T2" y="T3"/>
                </a:cxn>
                <a:cxn ang="T10">
                  <a:pos x="T4" y="T5"/>
                </a:cxn>
                <a:cxn ang="T11">
                  <a:pos x="T6" y="T7"/>
                </a:cxn>
              </a:cxnLst>
              <a:rect l="T12" t="T13" r="T14" b="T15"/>
              <a:pathLst>
                <a:path w="1" h="993">
                  <a:moveTo>
                    <a:pt x="1" y="0"/>
                  </a:moveTo>
                  <a:lnTo>
                    <a:pt x="0" y="0"/>
                  </a:lnTo>
                  <a:lnTo>
                    <a:pt x="1" y="993"/>
                  </a:lnTo>
                  <a:lnTo>
                    <a:pt x="1" y="0"/>
                  </a:lnTo>
                  <a:close/>
                </a:path>
              </a:pathLst>
            </a:custGeom>
            <a:solidFill>
              <a:srgbClr val="000000"/>
            </a:solidFill>
            <a:ln w="9525">
              <a:solidFill>
                <a:schemeClr val="tx1"/>
              </a:solidFill>
              <a:round/>
              <a:headEnd/>
              <a:tailEnd/>
            </a:ln>
          </p:spPr>
          <p:txBody>
            <a:bodyPr/>
            <a:lstStyle/>
            <a:p>
              <a:endParaRPr lang="en-US"/>
            </a:p>
          </p:txBody>
        </p:sp>
        <p:sp>
          <p:nvSpPr>
            <p:cNvPr id="54876" name="Freeform 1425"/>
            <p:cNvSpPr>
              <a:spLocks/>
            </p:cNvSpPr>
            <p:nvPr/>
          </p:nvSpPr>
          <p:spPr bwMode="auto">
            <a:xfrm>
              <a:off x="4690" y="2266"/>
              <a:ext cx="1" cy="993"/>
            </a:xfrm>
            <a:custGeom>
              <a:avLst/>
              <a:gdLst>
                <a:gd name="T0" fmla="*/ 0 w 1"/>
                <a:gd name="T1" fmla="*/ 0 h 993"/>
                <a:gd name="T2" fmla="*/ 1 w 1"/>
                <a:gd name="T3" fmla="*/ 993 h 993"/>
                <a:gd name="T4" fmla="*/ 0 w 1"/>
                <a:gd name="T5" fmla="*/ 993 h 993"/>
                <a:gd name="T6" fmla="*/ 0 w 1"/>
                <a:gd name="T7" fmla="*/ 0 h 993"/>
                <a:gd name="T8" fmla="*/ 0 60000 65536"/>
                <a:gd name="T9" fmla="*/ 0 60000 65536"/>
                <a:gd name="T10" fmla="*/ 0 60000 65536"/>
                <a:gd name="T11" fmla="*/ 0 60000 65536"/>
                <a:gd name="T12" fmla="*/ 0 w 1"/>
                <a:gd name="T13" fmla="*/ 0 h 993"/>
                <a:gd name="T14" fmla="*/ 1 w 1"/>
                <a:gd name="T15" fmla="*/ 993 h 993"/>
              </a:gdLst>
              <a:ahLst/>
              <a:cxnLst>
                <a:cxn ang="T8">
                  <a:pos x="T0" y="T1"/>
                </a:cxn>
                <a:cxn ang="T9">
                  <a:pos x="T2" y="T3"/>
                </a:cxn>
                <a:cxn ang="T10">
                  <a:pos x="T4" y="T5"/>
                </a:cxn>
                <a:cxn ang="T11">
                  <a:pos x="T6" y="T7"/>
                </a:cxn>
              </a:cxnLst>
              <a:rect l="T12" t="T13" r="T14" b="T15"/>
              <a:pathLst>
                <a:path w="1" h="993">
                  <a:moveTo>
                    <a:pt x="0" y="0"/>
                  </a:moveTo>
                  <a:lnTo>
                    <a:pt x="1" y="993"/>
                  </a:lnTo>
                  <a:lnTo>
                    <a:pt x="0" y="993"/>
                  </a:lnTo>
                  <a:lnTo>
                    <a:pt x="0" y="0"/>
                  </a:lnTo>
                  <a:close/>
                </a:path>
              </a:pathLst>
            </a:custGeom>
            <a:solidFill>
              <a:srgbClr val="000000"/>
            </a:solidFill>
            <a:ln w="9525">
              <a:solidFill>
                <a:schemeClr val="tx1"/>
              </a:solidFill>
              <a:round/>
              <a:headEnd/>
              <a:tailEnd/>
            </a:ln>
          </p:spPr>
          <p:txBody>
            <a:bodyPr/>
            <a:lstStyle/>
            <a:p>
              <a:endParaRPr lang="en-US"/>
            </a:p>
          </p:txBody>
        </p:sp>
        <p:sp>
          <p:nvSpPr>
            <p:cNvPr id="54877" name="Rectangle 1426"/>
            <p:cNvSpPr>
              <a:spLocks noChangeArrowheads="1"/>
            </p:cNvSpPr>
            <p:nvPr/>
          </p:nvSpPr>
          <p:spPr bwMode="auto">
            <a:xfrm>
              <a:off x="4690" y="2266"/>
              <a:ext cx="1"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878" name="Freeform 1427"/>
            <p:cNvSpPr>
              <a:spLocks/>
            </p:cNvSpPr>
            <p:nvPr/>
          </p:nvSpPr>
          <p:spPr bwMode="auto">
            <a:xfrm>
              <a:off x="4607" y="25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879" name="Freeform 1428"/>
            <p:cNvSpPr>
              <a:spLocks/>
            </p:cNvSpPr>
            <p:nvPr/>
          </p:nvSpPr>
          <p:spPr bwMode="auto">
            <a:xfrm>
              <a:off x="4607" y="2594"/>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80" name="Freeform 1429"/>
            <p:cNvSpPr>
              <a:spLocks/>
            </p:cNvSpPr>
            <p:nvPr/>
          </p:nvSpPr>
          <p:spPr bwMode="auto">
            <a:xfrm>
              <a:off x="4607" y="2629"/>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881" name="Freeform 1430"/>
            <p:cNvSpPr>
              <a:spLocks/>
            </p:cNvSpPr>
            <p:nvPr/>
          </p:nvSpPr>
          <p:spPr bwMode="auto">
            <a:xfrm>
              <a:off x="4607" y="2629"/>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82" name="Freeform 1431"/>
            <p:cNvSpPr>
              <a:spLocks/>
            </p:cNvSpPr>
            <p:nvPr/>
          </p:nvSpPr>
          <p:spPr bwMode="auto">
            <a:xfrm>
              <a:off x="4607" y="26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883" name="Freeform 1432"/>
            <p:cNvSpPr>
              <a:spLocks/>
            </p:cNvSpPr>
            <p:nvPr/>
          </p:nvSpPr>
          <p:spPr bwMode="auto">
            <a:xfrm>
              <a:off x="4607" y="2644"/>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84" name="Freeform 1433"/>
            <p:cNvSpPr>
              <a:spLocks/>
            </p:cNvSpPr>
            <p:nvPr/>
          </p:nvSpPr>
          <p:spPr bwMode="auto">
            <a:xfrm>
              <a:off x="4607" y="267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885" name="Freeform 1434"/>
            <p:cNvSpPr>
              <a:spLocks/>
            </p:cNvSpPr>
            <p:nvPr/>
          </p:nvSpPr>
          <p:spPr bwMode="auto">
            <a:xfrm>
              <a:off x="4607" y="267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86" name="Freeform 1435"/>
            <p:cNvSpPr>
              <a:spLocks/>
            </p:cNvSpPr>
            <p:nvPr/>
          </p:nvSpPr>
          <p:spPr bwMode="auto">
            <a:xfrm>
              <a:off x="4607" y="26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887" name="Freeform 1436"/>
            <p:cNvSpPr>
              <a:spLocks/>
            </p:cNvSpPr>
            <p:nvPr/>
          </p:nvSpPr>
          <p:spPr bwMode="auto">
            <a:xfrm>
              <a:off x="4607" y="2693"/>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88" name="Freeform 1437"/>
            <p:cNvSpPr>
              <a:spLocks/>
            </p:cNvSpPr>
            <p:nvPr/>
          </p:nvSpPr>
          <p:spPr bwMode="auto">
            <a:xfrm>
              <a:off x="4623" y="2613"/>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889" name="Freeform 1438"/>
            <p:cNvSpPr>
              <a:spLocks/>
            </p:cNvSpPr>
            <p:nvPr/>
          </p:nvSpPr>
          <p:spPr bwMode="auto">
            <a:xfrm>
              <a:off x="4625" y="2613"/>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890" name="Freeform 1439"/>
            <p:cNvSpPr>
              <a:spLocks/>
            </p:cNvSpPr>
            <p:nvPr/>
          </p:nvSpPr>
          <p:spPr bwMode="auto">
            <a:xfrm>
              <a:off x="4623" y="2613"/>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91" name="Freeform 1440"/>
            <p:cNvSpPr>
              <a:spLocks/>
            </p:cNvSpPr>
            <p:nvPr/>
          </p:nvSpPr>
          <p:spPr bwMode="auto">
            <a:xfrm>
              <a:off x="4607" y="272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892" name="Freeform 1441"/>
            <p:cNvSpPr>
              <a:spLocks/>
            </p:cNvSpPr>
            <p:nvPr/>
          </p:nvSpPr>
          <p:spPr bwMode="auto">
            <a:xfrm>
              <a:off x="4607" y="2729"/>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93" name="Freeform 1442"/>
            <p:cNvSpPr>
              <a:spLocks/>
            </p:cNvSpPr>
            <p:nvPr/>
          </p:nvSpPr>
          <p:spPr bwMode="auto">
            <a:xfrm>
              <a:off x="4607" y="2743"/>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894" name="Freeform 1443"/>
            <p:cNvSpPr>
              <a:spLocks/>
            </p:cNvSpPr>
            <p:nvPr/>
          </p:nvSpPr>
          <p:spPr bwMode="auto">
            <a:xfrm>
              <a:off x="4607" y="2743"/>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95" name="Freeform 1444"/>
            <p:cNvSpPr>
              <a:spLocks/>
            </p:cNvSpPr>
            <p:nvPr/>
          </p:nvSpPr>
          <p:spPr bwMode="auto">
            <a:xfrm>
              <a:off x="4623" y="2663"/>
              <a:ext cx="67" cy="81"/>
            </a:xfrm>
            <a:custGeom>
              <a:avLst/>
              <a:gdLst>
                <a:gd name="T0" fmla="*/ 0 w 67"/>
                <a:gd name="T1" fmla="*/ 79 h 81"/>
                <a:gd name="T2" fmla="*/ 2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2" y="81"/>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896" name="Freeform 1445"/>
            <p:cNvSpPr>
              <a:spLocks/>
            </p:cNvSpPr>
            <p:nvPr/>
          </p:nvSpPr>
          <p:spPr bwMode="auto">
            <a:xfrm>
              <a:off x="4625" y="2663"/>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897" name="Freeform 1446"/>
            <p:cNvSpPr>
              <a:spLocks/>
            </p:cNvSpPr>
            <p:nvPr/>
          </p:nvSpPr>
          <p:spPr bwMode="auto">
            <a:xfrm>
              <a:off x="4623" y="2663"/>
              <a:ext cx="68" cy="81"/>
            </a:xfrm>
            <a:custGeom>
              <a:avLst/>
              <a:gdLst>
                <a:gd name="T0" fmla="*/ 0 w 68"/>
                <a:gd name="T1" fmla="*/ 79 h 81"/>
                <a:gd name="T2" fmla="*/ 2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2"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98" name="Freeform 1447"/>
            <p:cNvSpPr>
              <a:spLocks/>
            </p:cNvSpPr>
            <p:nvPr/>
          </p:nvSpPr>
          <p:spPr bwMode="auto">
            <a:xfrm>
              <a:off x="4607" y="2778"/>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899" name="Freeform 1448"/>
            <p:cNvSpPr>
              <a:spLocks/>
            </p:cNvSpPr>
            <p:nvPr/>
          </p:nvSpPr>
          <p:spPr bwMode="auto">
            <a:xfrm>
              <a:off x="4607" y="2778"/>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00" name="Freeform 1449"/>
            <p:cNvSpPr>
              <a:spLocks/>
            </p:cNvSpPr>
            <p:nvPr/>
          </p:nvSpPr>
          <p:spPr bwMode="auto">
            <a:xfrm>
              <a:off x="4607" y="27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01" name="Freeform 1450"/>
            <p:cNvSpPr>
              <a:spLocks/>
            </p:cNvSpPr>
            <p:nvPr/>
          </p:nvSpPr>
          <p:spPr bwMode="auto">
            <a:xfrm>
              <a:off x="4607" y="2793"/>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02" name="Freeform 1451"/>
            <p:cNvSpPr>
              <a:spLocks/>
            </p:cNvSpPr>
            <p:nvPr/>
          </p:nvSpPr>
          <p:spPr bwMode="auto">
            <a:xfrm>
              <a:off x="4623" y="2713"/>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903" name="Freeform 1452"/>
            <p:cNvSpPr>
              <a:spLocks/>
            </p:cNvSpPr>
            <p:nvPr/>
          </p:nvSpPr>
          <p:spPr bwMode="auto">
            <a:xfrm>
              <a:off x="4625" y="2713"/>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904" name="Freeform 1453"/>
            <p:cNvSpPr>
              <a:spLocks/>
            </p:cNvSpPr>
            <p:nvPr/>
          </p:nvSpPr>
          <p:spPr bwMode="auto">
            <a:xfrm>
              <a:off x="4623" y="2713"/>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05" name="Freeform 1454"/>
            <p:cNvSpPr>
              <a:spLocks/>
            </p:cNvSpPr>
            <p:nvPr/>
          </p:nvSpPr>
          <p:spPr bwMode="auto">
            <a:xfrm>
              <a:off x="4607" y="2828"/>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06" name="Freeform 1455"/>
            <p:cNvSpPr>
              <a:spLocks/>
            </p:cNvSpPr>
            <p:nvPr/>
          </p:nvSpPr>
          <p:spPr bwMode="auto">
            <a:xfrm>
              <a:off x="4607" y="2828"/>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07" name="Freeform 1456"/>
            <p:cNvSpPr>
              <a:spLocks/>
            </p:cNvSpPr>
            <p:nvPr/>
          </p:nvSpPr>
          <p:spPr bwMode="auto">
            <a:xfrm>
              <a:off x="4607" y="28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08" name="Freeform 1457"/>
            <p:cNvSpPr>
              <a:spLocks/>
            </p:cNvSpPr>
            <p:nvPr/>
          </p:nvSpPr>
          <p:spPr bwMode="auto">
            <a:xfrm>
              <a:off x="4607" y="2842"/>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09" name="Freeform 1458"/>
            <p:cNvSpPr>
              <a:spLocks/>
            </p:cNvSpPr>
            <p:nvPr/>
          </p:nvSpPr>
          <p:spPr bwMode="auto">
            <a:xfrm>
              <a:off x="4623" y="2762"/>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10" name="Freeform 1459"/>
            <p:cNvSpPr>
              <a:spLocks/>
            </p:cNvSpPr>
            <p:nvPr/>
          </p:nvSpPr>
          <p:spPr bwMode="auto">
            <a:xfrm>
              <a:off x="4625" y="2762"/>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11" name="Freeform 1460"/>
            <p:cNvSpPr>
              <a:spLocks/>
            </p:cNvSpPr>
            <p:nvPr/>
          </p:nvSpPr>
          <p:spPr bwMode="auto">
            <a:xfrm>
              <a:off x="4623" y="2762"/>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12" name="Freeform 1461"/>
            <p:cNvSpPr>
              <a:spLocks/>
            </p:cNvSpPr>
            <p:nvPr/>
          </p:nvSpPr>
          <p:spPr bwMode="auto">
            <a:xfrm>
              <a:off x="4607" y="2878"/>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p>
          </p:txBody>
        </p:sp>
        <p:sp>
          <p:nvSpPr>
            <p:cNvPr id="54913" name="Freeform 1462"/>
            <p:cNvSpPr>
              <a:spLocks/>
            </p:cNvSpPr>
            <p:nvPr/>
          </p:nvSpPr>
          <p:spPr bwMode="auto">
            <a:xfrm>
              <a:off x="4607" y="2878"/>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14" name="Freeform 1463"/>
            <p:cNvSpPr>
              <a:spLocks/>
            </p:cNvSpPr>
            <p:nvPr/>
          </p:nvSpPr>
          <p:spPr bwMode="auto">
            <a:xfrm>
              <a:off x="4607" y="28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15" name="Freeform 1464"/>
            <p:cNvSpPr>
              <a:spLocks/>
            </p:cNvSpPr>
            <p:nvPr/>
          </p:nvSpPr>
          <p:spPr bwMode="auto">
            <a:xfrm>
              <a:off x="4607" y="289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16" name="Freeform 1465"/>
            <p:cNvSpPr>
              <a:spLocks/>
            </p:cNvSpPr>
            <p:nvPr/>
          </p:nvSpPr>
          <p:spPr bwMode="auto">
            <a:xfrm>
              <a:off x="4623" y="2812"/>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17" name="Freeform 1466"/>
            <p:cNvSpPr>
              <a:spLocks/>
            </p:cNvSpPr>
            <p:nvPr/>
          </p:nvSpPr>
          <p:spPr bwMode="auto">
            <a:xfrm>
              <a:off x="4625" y="2812"/>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18" name="Freeform 1467"/>
            <p:cNvSpPr>
              <a:spLocks/>
            </p:cNvSpPr>
            <p:nvPr/>
          </p:nvSpPr>
          <p:spPr bwMode="auto">
            <a:xfrm>
              <a:off x="4623" y="2812"/>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19" name="Freeform 1468"/>
            <p:cNvSpPr>
              <a:spLocks/>
            </p:cNvSpPr>
            <p:nvPr/>
          </p:nvSpPr>
          <p:spPr bwMode="auto">
            <a:xfrm>
              <a:off x="4607" y="2927"/>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920" name="Freeform 1469"/>
            <p:cNvSpPr>
              <a:spLocks/>
            </p:cNvSpPr>
            <p:nvPr/>
          </p:nvSpPr>
          <p:spPr bwMode="auto">
            <a:xfrm>
              <a:off x="4607" y="2927"/>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21" name="Freeform 1470"/>
            <p:cNvSpPr>
              <a:spLocks/>
            </p:cNvSpPr>
            <p:nvPr/>
          </p:nvSpPr>
          <p:spPr bwMode="auto">
            <a:xfrm>
              <a:off x="4607" y="294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22" name="Freeform 1471"/>
            <p:cNvSpPr>
              <a:spLocks/>
            </p:cNvSpPr>
            <p:nvPr/>
          </p:nvSpPr>
          <p:spPr bwMode="auto">
            <a:xfrm>
              <a:off x="4607" y="2942"/>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23" name="Freeform 1472"/>
            <p:cNvSpPr>
              <a:spLocks/>
            </p:cNvSpPr>
            <p:nvPr/>
          </p:nvSpPr>
          <p:spPr bwMode="auto">
            <a:xfrm>
              <a:off x="4623" y="286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24" name="Freeform 1473"/>
            <p:cNvSpPr>
              <a:spLocks/>
            </p:cNvSpPr>
            <p:nvPr/>
          </p:nvSpPr>
          <p:spPr bwMode="auto">
            <a:xfrm>
              <a:off x="4625" y="286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25" name="Freeform 1474"/>
            <p:cNvSpPr>
              <a:spLocks/>
            </p:cNvSpPr>
            <p:nvPr/>
          </p:nvSpPr>
          <p:spPr bwMode="auto">
            <a:xfrm>
              <a:off x="4623" y="286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26" name="Freeform 1475"/>
            <p:cNvSpPr>
              <a:spLocks/>
            </p:cNvSpPr>
            <p:nvPr/>
          </p:nvSpPr>
          <p:spPr bwMode="auto">
            <a:xfrm>
              <a:off x="4607" y="2977"/>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27" name="Freeform 1476"/>
            <p:cNvSpPr>
              <a:spLocks/>
            </p:cNvSpPr>
            <p:nvPr/>
          </p:nvSpPr>
          <p:spPr bwMode="auto">
            <a:xfrm>
              <a:off x="4607" y="2977"/>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28" name="Freeform 1477"/>
            <p:cNvSpPr>
              <a:spLocks/>
            </p:cNvSpPr>
            <p:nvPr/>
          </p:nvSpPr>
          <p:spPr bwMode="auto">
            <a:xfrm>
              <a:off x="4607" y="299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29" name="Freeform 1478"/>
            <p:cNvSpPr>
              <a:spLocks/>
            </p:cNvSpPr>
            <p:nvPr/>
          </p:nvSpPr>
          <p:spPr bwMode="auto">
            <a:xfrm>
              <a:off x="4607" y="2991"/>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30" name="Freeform 1479"/>
            <p:cNvSpPr>
              <a:spLocks/>
            </p:cNvSpPr>
            <p:nvPr/>
          </p:nvSpPr>
          <p:spPr bwMode="auto">
            <a:xfrm>
              <a:off x="4623" y="2911"/>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31" name="Freeform 1480"/>
            <p:cNvSpPr>
              <a:spLocks/>
            </p:cNvSpPr>
            <p:nvPr/>
          </p:nvSpPr>
          <p:spPr bwMode="auto">
            <a:xfrm>
              <a:off x="4625" y="2911"/>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32" name="Freeform 1481"/>
            <p:cNvSpPr>
              <a:spLocks/>
            </p:cNvSpPr>
            <p:nvPr/>
          </p:nvSpPr>
          <p:spPr bwMode="auto">
            <a:xfrm>
              <a:off x="4623" y="2911"/>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33" name="Freeform 1482"/>
            <p:cNvSpPr>
              <a:spLocks/>
            </p:cNvSpPr>
            <p:nvPr/>
          </p:nvSpPr>
          <p:spPr bwMode="auto">
            <a:xfrm>
              <a:off x="4607" y="302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934" name="Freeform 1483"/>
            <p:cNvSpPr>
              <a:spLocks/>
            </p:cNvSpPr>
            <p:nvPr/>
          </p:nvSpPr>
          <p:spPr bwMode="auto">
            <a:xfrm>
              <a:off x="4607" y="302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35" name="Freeform 1484"/>
            <p:cNvSpPr>
              <a:spLocks/>
            </p:cNvSpPr>
            <p:nvPr/>
          </p:nvSpPr>
          <p:spPr bwMode="auto">
            <a:xfrm>
              <a:off x="4607" y="304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36" name="Freeform 1485"/>
            <p:cNvSpPr>
              <a:spLocks/>
            </p:cNvSpPr>
            <p:nvPr/>
          </p:nvSpPr>
          <p:spPr bwMode="auto">
            <a:xfrm>
              <a:off x="4607" y="304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37" name="Freeform 1486"/>
            <p:cNvSpPr>
              <a:spLocks/>
            </p:cNvSpPr>
            <p:nvPr/>
          </p:nvSpPr>
          <p:spPr bwMode="auto">
            <a:xfrm>
              <a:off x="4623" y="296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938" name="Freeform 1487"/>
            <p:cNvSpPr>
              <a:spLocks/>
            </p:cNvSpPr>
            <p:nvPr/>
          </p:nvSpPr>
          <p:spPr bwMode="auto">
            <a:xfrm>
              <a:off x="4625" y="296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939" name="Freeform 1488"/>
            <p:cNvSpPr>
              <a:spLocks/>
            </p:cNvSpPr>
            <p:nvPr/>
          </p:nvSpPr>
          <p:spPr bwMode="auto">
            <a:xfrm>
              <a:off x="4623" y="296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40" name="Freeform 1489"/>
            <p:cNvSpPr>
              <a:spLocks/>
            </p:cNvSpPr>
            <p:nvPr/>
          </p:nvSpPr>
          <p:spPr bwMode="auto">
            <a:xfrm>
              <a:off x="4607" y="3076"/>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41" name="Freeform 1490"/>
            <p:cNvSpPr>
              <a:spLocks/>
            </p:cNvSpPr>
            <p:nvPr/>
          </p:nvSpPr>
          <p:spPr bwMode="auto">
            <a:xfrm>
              <a:off x="4607" y="3076"/>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42" name="Freeform 1491"/>
            <p:cNvSpPr>
              <a:spLocks/>
            </p:cNvSpPr>
            <p:nvPr/>
          </p:nvSpPr>
          <p:spPr bwMode="auto">
            <a:xfrm>
              <a:off x="4607" y="3090"/>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43" name="Freeform 1492"/>
            <p:cNvSpPr>
              <a:spLocks/>
            </p:cNvSpPr>
            <p:nvPr/>
          </p:nvSpPr>
          <p:spPr bwMode="auto">
            <a:xfrm>
              <a:off x="4607" y="3090"/>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44" name="Freeform 1493"/>
            <p:cNvSpPr>
              <a:spLocks/>
            </p:cNvSpPr>
            <p:nvPr/>
          </p:nvSpPr>
          <p:spPr bwMode="auto">
            <a:xfrm>
              <a:off x="4623" y="3010"/>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45" name="Freeform 1494"/>
            <p:cNvSpPr>
              <a:spLocks/>
            </p:cNvSpPr>
            <p:nvPr/>
          </p:nvSpPr>
          <p:spPr bwMode="auto">
            <a:xfrm>
              <a:off x="4625" y="3010"/>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46" name="Freeform 1495"/>
            <p:cNvSpPr>
              <a:spLocks/>
            </p:cNvSpPr>
            <p:nvPr/>
          </p:nvSpPr>
          <p:spPr bwMode="auto">
            <a:xfrm>
              <a:off x="4623" y="3010"/>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47" name="Freeform 1496"/>
            <p:cNvSpPr>
              <a:spLocks/>
            </p:cNvSpPr>
            <p:nvPr/>
          </p:nvSpPr>
          <p:spPr bwMode="auto">
            <a:xfrm>
              <a:off x="4607" y="3126"/>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p>
          </p:txBody>
        </p:sp>
        <p:sp>
          <p:nvSpPr>
            <p:cNvPr id="54948" name="Freeform 1497"/>
            <p:cNvSpPr>
              <a:spLocks/>
            </p:cNvSpPr>
            <p:nvPr/>
          </p:nvSpPr>
          <p:spPr bwMode="auto">
            <a:xfrm>
              <a:off x="4607" y="3126"/>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49" name="Freeform 1498"/>
            <p:cNvSpPr>
              <a:spLocks/>
            </p:cNvSpPr>
            <p:nvPr/>
          </p:nvSpPr>
          <p:spPr bwMode="auto">
            <a:xfrm>
              <a:off x="4607" y="314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50" name="Freeform 1499"/>
            <p:cNvSpPr>
              <a:spLocks/>
            </p:cNvSpPr>
            <p:nvPr/>
          </p:nvSpPr>
          <p:spPr bwMode="auto">
            <a:xfrm>
              <a:off x="4607" y="314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51" name="Freeform 1500"/>
            <p:cNvSpPr>
              <a:spLocks/>
            </p:cNvSpPr>
            <p:nvPr/>
          </p:nvSpPr>
          <p:spPr bwMode="auto">
            <a:xfrm>
              <a:off x="4623" y="3060"/>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52" name="Freeform 1501"/>
            <p:cNvSpPr>
              <a:spLocks/>
            </p:cNvSpPr>
            <p:nvPr/>
          </p:nvSpPr>
          <p:spPr bwMode="auto">
            <a:xfrm>
              <a:off x="4625" y="3060"/>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53" name="Freeform 1502"/>
            <p:cNvSpPr>
              <a:spLocks/>
            </p:cNvSpPr>
            <p:nvPr/>
          </p:nvSpPr>
          <p:spPr bwMode="auto">
            <a:xfrm>
              <a:off x="4623" y="3060"/>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54" name="Freeform 1503"/>
            <p:cNvSpPr>
              <a:spLocks/>
            </p:cNvSpPr>
            <p:nvPr/>
          </p:nvSpPr>
          <p:spPr bwMode="auto">
            <a:xfrm>
              <a:off x="4607" y="3175"/>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955" name="Freeform 1504"/>
            <p:cNvSpPr>
              <a:spLocks/>
            </p:cNvSpPr>
            <p:nvPr/>
          </p:nvSpPr>
          <p:spPr bwMode="auto">
            <a:xfrm>
              <a:off x="4607" y="3175"/>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56" name="Freeform 1505"/>
            <p:cNvSpPr>
              <a:spLocks/>
            </p:cNvSpPr>
            <p:nvPr/>
          </p:nvSpPr>
          <p:spPr bwMode="auto">
            <a:xfrm>
              <a:off x="4607" y="319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57" name="Freeform 1506"/>
            <p:cNvSpPr>
              <a:spLocks/>
            </p:cNvSpPr>
            <p:nvPr/>
          </p:nvSpPr>
          <p:spPr bwMode="auto">
            <a:xfrm>
              <a:off x="4607" y="3190"/>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58" name="Freeform 1507"/>
            <p:cNvSpPr>
              <a:spLocks/>
            </p:cNvSpPr>
            <p:nvPr/>
          </p:nvSpPr>
          <p:spPr bwMode="auto">
            <a:xfrm>
              <a:off x="4623" y="3110"/>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959" name="Freeform 1508"/>
            <p:cNvSpPr>
              <a:spLocks/>
            </p:cNvSpPr>
            <p:nvPr/>
          </p:nvSpPr>
          <p:spPr bwMode="auto">
            <a:xfrm>
              <a:off x="4625" y="3110"/>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960" name="Freeform 1509"/>
            <p:cNvSpPr>
              <a:spLocks/>
            </p:cNvSpPr>
            <p:nvPr/>
          </p:nvSpPr>
          <p:spPr bwMode="auto">
            <a:xfrm>
              <a:off x="4623" y="3110"/>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61" name="Freeform 1510"/>
            <p:cNvSpPr>
              <a:spLocks/>
            </p:cNvSpPr>
            <p:nvPr/>
          </p:nvSpPr>
          <p:spPr bwMode="auto">
            <a:xfrm>
              <a:off x="4607" y="3225"/>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62" name="Freeform 1511"/>
            <p:cNvSpPr>
              <a:spLocks/>
            </p:cNvSpPr>
            <p:nvPr/>
          </p:nvSpPr>
          <p:spPr bwMode="auto">
            <a:xfrm>
              <a:off x="4607" y="3225"/>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63" name="Freeform 1512"/>
            <p:cNvSpPr>
              <a:spLocks/>
            </p:cNvSpPr>
            <p:nvPr/>
          </p:nvSpPr>
          <p:spPr bwMode="auto">
            <a:xfrm>
              <a:off x="4607" y="3239"/>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64" name="Freeform 1513"/>
            <p:cNvSpPr>
              <a:spLocks/>
            </p:cNvSpPr>
            <p:nvPr/>
          </p:nvSpPr>
          <p:spPr bwMode="auto">
            <a:xfrm>
              <a:off x="4607" y="3239"/>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65" name="Freeform 1514"/>
            <p:cNvSpPr>
              <a:spLocks/>
            </p:cNvSpPr>
            <p:nvPr/>
          </p:nvSpPr>
          <p:spPr bwMode="auto">
            <a:xfrm>
              <a:off x="4623" y="3159"/>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66" name="Freeform 1515"/>
            <p:cNvSpPr>
              <a:spLocks/>
            </p:cNvSpPr>
            <p:nvPr/>
          </p:nvSpPr>
          <p:spPr bwMode="auto">
            <a:xfrm>
              <a:off x="4625" y="3159"/>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67" name="Freeform 1516"/>
            <p:cNvSpPr>
              <a:spLocks/>
            </p:cNvSpPr>
            <p:nvPr/>
          </p:nvSpPr>
          <p:spPr bwMode="auto">
            <a:xfrm>
              <a:off x="4623" y="3159"/>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68" name="Freeform 1517"/>
            <p:cNvSpPr>
              <a:spLocks/>
            </p:cNvSpPr>
            <p:nvPr/>
          </p:nvSpPr>
          <p:spPr bwMode="auto">
            <a:xfrm>
              <a:off x="4607" y="3275"/>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p>
          </p:txBody>
        </p:sp>
        <p:sp>
          <p:nvSpPr>
            <p:cNvPr id="54969" name="Freeform 1518"/>
            <p:cNvSpPr>
              <a:spLocks/>
            </p:cNvSpPr>
            <p:nvPr/>
          </p:nvSpPr>
          <p:spPr bwMode="auto">
            <a:xfrm>
              <a:off x="4607" y="3275"/>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70" name="Freeform 1519"/>
            <p:cNvSpPr>
              <a:spLocks/>
            </p:cNvSpPr>
            <p:nvPr/>
          </p:nvSpPr>
          <p:spPr bwMode="auto">
            <a:xfrm>
              <a:off x="4607" y="328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71" name="Freeform 1520"/>
            <p:cNvSpPr>
              <a:spLocks/>
            </p:cNvSpPr>
            <p:nvPr/>
          </p:nvSpPr>
          <p:spPr bwMode="auto">
            <a:xfrm>
              <a:off x="4607" y="328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72" name="Freeform 1521"/>
            <p:cNvSpPr>
              <a:spLocks/>
            </p:cNvSpPr>
            <p:nvPr/>
          </p:nvSpPr>
          <p:spPr bwMode="auto">
            <a:xfrm>
              <a:off x="4623" y="3209"/>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973" name="Freeform 1522"/>
            <p:cNvSpPr>
              <a:spLocks/>
            </p:cNvSpPr>
            <p:nvPr/>
          </p:nvSpPr>
          <p:spPr bwMode="auto">
            <a:xfrm>
              <a:off x="4625" y="3209"/>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974" name="Freeform 1523"/>
            <p:cNvSpPr>
              <a:spLocks/>
            </p:cNvSpPr>
            <p:nvPr/>
          </p:nvSpPr>
          <p:spPr bwMode="auto">
            <a:xfrm>
              <a:off x="4623" y="3209"/>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75" name="Freeform 1524"/>
            <p:cNvSpPr>
              <a:spLocks/>
            </p:cNvSpPr>
            <p:nvPr/>
          </p:nvSpPr>
          <p:spPr bwMode="auto">
            <a:xfrm>
              <a:off x="4607" y="3324"/>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976" name="Freeform 1525"/>
            <p:cNvSpPr>
              <a:spLocks/>
            </p:cNvSpPr>
            <p:nvPr/>
          </p:nvSpPr>
          <p:spPr bwMode="auto">
            <a:xfrm>
              <a:off x="4607" y="3324"/>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77" name="Freeform 1526"/>
            <p:cNvSpPr>
              <a:spLocks/>
            </p:cNvSpPr>
            <p:nvPr/>
          </p:nvSpPr>
          <p:spPr bwMode="auto">
            <a:xfrm>
              <a:off x="4607" y="333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78" name="Freeform 1527"/>
            <p:cNvSpPr>
              <a:spLocks/>
            </p:cNvSpPr>
            <p:nvPr/>
          </p:nvSpPr>
          <p:spPr bwMode="auto">
            <a:xfrm>
              <a:off x="4607" y="3339"/>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79" name="Freeform 1528"/>
            <p:cNvSpPr>
              <a:spLocks/>
            </p:cNvSpPr>
            <p:nvPr/>
          </p:nvSpPr>
          <p:spPr bwMode="auto">
            <a:xfrm>
              <a:off x="4623" y="3258"/>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80" name="Freeform 1529"/>
            <p:cNvSpPr>
              <a:spLocks/>
            </p:cNvSpPr>
            <p:nvPr/>
          </p:nvSpPr>
          <p:spPr bwMode="auto">
            <a:xfrm>
              <a:off x="4625" y="3258"/>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81" name="Freeform 1530"/>
            <p:cNvSpPr>
              <a:spLocks/>
            </p:cNvSpPr>
            <p:nvPr/>
          </p:nvSpPr>
          <p:spPr bwMode="auto">
            <a:xfrm>
              <a:off x="4623" y="3258"/>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82" name="Freeform 1531"/>
            <p:cNvSpPr>
              <a:spLocks/>
            </p:cNvSpPr>
            <p:nvPr/>
          </p:nvSpPr>
          <p:spPr bwMode="auto">
            <a:xfrm>
              <a:off x="4607" y="2332"/>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83" name="Freeform 1532"/>
            <p:cNvSpPr>
              <a:spLocks/>
            </p:cNvSpPr>
            <p:nvPr/>
          </p:nvSpPr>
          <p:spPr bwMode="auto">
            <a:xfrm>
              <a:off x="4607" y="2332"/>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84" name="Freeform 1533"/>
            <p:cNvSpPr>
              <a:spLocks/>
            </p:cNvSpPr>
            <p:nvPr/>
          </p:nvSpPr>
          <p:spPr bwMode="auto">
            <a:xfrm>
              <a:off x="4607" y="2346"/>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85" name="Freeform 1534"/>
            <p:cNvSpPr>
              <a:spLocks/>
            </p:cNvSpPr>
            <p:nvPr/>
          </p:nvSpPr>
          <p:spPr bwMode="auto">
            <a:xfrm>
              <a:off x="4607" y="2346"/>
              <a:ext cx="32" cy="21"/>
            </a:xfrm>
            <a:custGeom>
              <a:avLst/>
              <a:gdLst>
                <a:gd name="T0" fmla="*/ 17 w 32"/>
                <a:gd name="T1" fmla="*/ 0 h 21"/>
                <a:gd name="T2" fmla="*/ 32 w 32"/>
                <a:gd name="T3" fmla="*/ 2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2"/>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86" name="Freeform 1535"/>
            <p:cNvSpPr>
              <a:spLocks/>
            </p:cNvSpPr>
            <p:nvPr/>
          </p:nvSpPr>
          <p:spPr bwMode="auto">
            <a:xfrm>
              <a:off x="4623" y="2266"/>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4987" name="Freeform 1536"/>
            <p:cNvSpPr>
              <a:spLocks/>
            </p:cNvSpPr>
            <p:nvPr/>
          </p:nvSpPr>
          <p:spPr bwMode="auto">
            <a:xfrm>
              <a:off x="4625" y="2266"/>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4988" name="Freeform 1537"/>
            <p:cNvSpPr>
              <a:spLocks/>
            </p:cNvSpPr>
            <p:nvPr/>
          </p:nvSpPr>
          <p:spPr bwMode="auto">
            <a:xfrm>
              <a:off x="4623" y="2266"/>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89" name="Freeform 1538"/>
            <p:cNvSpPr>
              <a:spLocks/>
            </p:cNvSpPr>
            <p:nvPr/>
          </p:nvSpPr>
          <p:spPr bwMode="auto">
            <a:xfrm>
              <a:off x="4623" y="2316"/>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4990" name="Freeform 1539"/>
            <p:cNvSpPr>
              <a:spLocks/>
            </p:cNvSpPr>
            <p:nvPr/>
          </p:nvSpPr>
          <p:spPr bwMode="auto">
            <a:xfrm>
              <a:off x="4625" y="2316"/>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4991" name="Freeform 1540"/>
            <p:cNvSpPr>
              <a:spLocks/>
            </p:cNvSpPr>
            <p:nvPr/>
          </p:nvSpPr>
          <p:spPr bwMode="auto">
            <a:xfrm>
              <a:off x="4623" y="2316"/>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92" name="Freeform 1541"/>
            <p:cNvSpPr>
              <a:spLocks/>
            </p:cNvSpPr>
            <p:nvPr/>
          </p:nvSpPr>
          <p:spPr bwMode="auto">
            <a:xfrm>
              <a:off x="4607" y="23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4993" name="Freeform 1542"/>
            <p:cNvSpPr>
              <a:spLocks/>
            </p:cNvSpPr>
            <p:nvPr/>
          </p:nvSpPr>
          <p:spPr bwMode="auto">
            <a:xfrm>
              <a:off x="4607" y="2396"/>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94" name="Freeform 1543"/>
            <p:cNvSpPr>
              <a:spLocks/>
            </p:cNvSpPr>
            <p:nvPr/>
          </p:nvSpPr>
          <p:spPr bwMode="auto">
            <a:xfrm>
              <a:off x="4607" y="2381"/>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4995" name="Freeform 1544"/>
            <p:cNvSpPr>
              <a:spLocks/>
            </p:cNvSpPr>
            <p:nvPr/>
          </p:nvSpPr>
          <p:spPr bwMode="auto">
            <a:xfrm>
              <a:off x="4607" y="2381"/>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96" name="Freeform 1545"/>
            <p:cNvSpPr>
              <a:spLocks/>
            </p:cNvSpPr>
            <p:nvPr/>
          </p:nvSpPr>
          <p:spPr bwMode="auto">
            <a:xfrm>
              <a:off x="4607" y="2431"/>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solidFill>
              <a:srgbClr val="000000"/>
            </a:solidFill>
            <a:ln w="9525">
              <a:solidFill>
                <a:schemeClr val="tx1"/>
              </a:solidFill>
              <a:round/>
              <a:headEnd/>
              <a:tailEnd/>
            </a:ln>
          </p:spPr>
          <p:txBody>
            <a:bodyPr/>
            <a:lstStyle/>
            <a:p>
              <a:endParaRPr lang="en-US"/>
            </a:p>
          </p:txBody>
        </p:sp>
        <p:sp>
          <p:nvSpPr>
            <p:cNvPr id="54997" name="Freeform 1546"/>
            <p:cNvSpPr>
              <a:spLocks/>
            </p:cNvSpPr>
            <p:nvPr/>
          </p:nvSpPr>
          <p:spPr bwMode="auto">
            <a:xfrm>
              <a:off x="4607" y="2431"/>
              <a:ext cx="17" cy="35"/>
            </a:xfrm>
            <a:custGeom>
              <a:avLst/>
              <a:gdLst>
                <a:gd name="T0" fmla="*/ 17 w 17"/>
                <a:gd name="T1" fmla="*/ 14 h 35"/>
                <a:gd name="T2" fmla="*/ 12 w 17"/>
                <a:gd name="T3" fmla="*/ 0 h 35"/>
                <a:gd name="T4" fmla="*/ 0 w 17"/>
                <a:gd name="T5" fmla="*/ 35 h 35"/>
                <a:gd name="T6" fmla="*/ 17 w 17"/>
                <a:gd name="T7" fmla="*/ 14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4"/>
                  </a:moveTo>
                  <a:lnTo>
                    <a:pt x="12" y="0"/>
                  </a:lnTo>
                  <a:lnTo>
                    <a:pt x="0" y="35"/>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998" name="Freeform 1547"/>
            <p:cNvSpPr>
              <a:spLocks/>
            </p:cNvSpPr>
            <p:nvPr/>
          </p:nvSpPr>
          <p:spPr bwMode="auto">
            <a:xfrm>
              <a:off x="4607" y="2445"/>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solidFill>
              <a:srgbClr val="000000"/>
            </a:solidFill>
            <a:ln w="9525">
              <a:solidFill>
                <a:schemeClr val="tx1"/>
              </a:solidFill>
              <a:round/>
              <a:headEnd/>
              <a:tailEnd/>
            </a:ln>
          </p:spPr>
          <p:txBody>
            <a:bodyPr/>
            <a:lstStyle/>
            <a:p>
              <a:endParaRPr lang="en-US"/>
            </a:p>
          </p:txBody>
        </p:sp>
        <p:sp>
          <p:nvSpPr>
            <p:cNvPr id="54999" name="Freeform 1548"/>
            <p:cNvSpPr>
              <a:spLocks/>
            </p:cNvSpPr>
            <p:nvPr/>
          </p:nvSpPr>
          <p:spPr bwMode="auto">
            <a:xfrm>
              <a:off x="4607" y="2445"/>
              <a:ext cx="32" cy="21"/>
            </a:xfrm>
            <a:custGeom>
              <a:avLst/>
              <a:gdLst>
                <a:gd name="T0" fmla="*/ 17 w 32"/>
                <a:gd name="T1" fmla="*/ 0 h 21"/>
                <a:gd name="T2" fmla="*/ 32 w 32"/>
                <a:gd name="T3" fmla="*/ 3 h 21"/>
                <a:gd name="T4" fmla="*/ 0 w 32"/>
                <a:gd name="T5" fmla="*/ 21 h 21"/>
                <a:gd name="T6" fmla="*/ 17 w 32"/>
                <a:gd name="T7" fmla="*/ 0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7" y="0"/>
                  </a:moveTo>
                  <a:lnTo>
                    <a:pt x="32" y="3"/>
                  </a:lnTo>
                  <a:lnTo>
                    <a:pt x="0" y="21"/>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00" name="Freeform 1549"/>
            <p:cNvSpPr>
              <a:spLocks/>
            </p:cNvSpPr>
            <p:nvPr/>
          </p:nvSpPr>
          <p:spPr bwMode="auto">
            <a:xfrm>
              <a:off x="4623" y="2365"/>
              <a:ext cx="67" cy="81"/>
            </a:xfrm>
            <a:custGeom>
              <a:avLst/>
              <a:gdLst>
                <a:gd name="T0" fmla="*/ 0 w 67"/>
                <a:gd name="T1" fmla="*/ 80 h 81"/>
                <a:gd name="T2" fmla="*/ 2 w 67"/>
                <a:gd name="T3" fmla="*/ 81 h 81"/>
                <a:gd name="T4" fmla="*/ 67 w 67"/>
                <a:gd name="T5" fmla="*/ 0 h 81"/>
                <a:gd name="T6" fmla="*/ 0 w 67"/>
                <a:gd name="T7" fmla="*/ 8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80"/>
                  </a:moveTo>
                  <a:lnTo>
                    <a:pt x="2" y="81"/>
                  </a:lnTo>
                  <a:lnTo>
                    <a:pt x="67" y="0"/>
                  </a:lnTo>
                  <a:lnTo>
                    <a:pt x="0" y="80"/>
                  </a:lnTo>
                  <a:close/>
                </a:path>
              </a:pathLst>
            </a:custGeom>
            <a:solidFill>
              <a:srgbClr val="000000"/>
            </a:solidFill>
            <a:ln w="9525">
              <a:solidFill>
                <a:schemeClr val="tx1"/>
              </a:solidFill>
              <a:round/>
              <a:headEnd/>
              <a:tailEnd/>
            </a:ln>
          </p:spPr>
          <p:txBody>
            <a:bodyPr/>
            <a:lstStyle/>
            <a:p>
              <a:endParaRPr lang="en-US"/>
            </a:p>
          </p:txBody>
        </p:sp>
        <p:sp>
          <p:nvSpPr>
            <p:cNvPr id="55001" name="Freeform 1550"/>
            <p:cNvSpPr>
              <a:spLocks/>
            </p:cNvSpPr>
            <p:nvPr/>
          </p:nvSpPr>
          <p:spPr bwMode="auto">
            <a:xfrm>
              <a:off x="4625" y="2365"/>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5002" name="Freeform 1551"/>
            <p:cNvSpPr>
              <a:spLocks/>
            </p:cNvSpPr>
            <p:nvPr/>
          </p:nvSpPr>
          <p:spPr bwMode="auto">
            <a:xfrm>
              <a:off x="4623" y="2365"/>
              <a:ext cx="68" cy="81"/>
            </a:xfrm>
            <a:custGeom>
              <a:avLst/>
              <a:gdLst>
                <a:gd name="T0" fmla="*/ 0 w 68"/>
                <a:gd name="T1" fmla="*/ 80 h 81"/>
                <a:gd name="T2" fmla="*/ 2 w 68"/>
                <a:gd name="T3" fmla="*/ 81 h 81"/>
                <a:gd name="T4" fmla="*/ 68 w 68"/>
                <a:gd name="T5" fmla="*/ 1 h 81"/>
                <a:gd name="T6" fmla="*/ 67 w 68"/>
                <a:gd name="T7" fmla="*/ 0 h 81"/>
                <a:gd name="T8" fmla="*/ 0 w 68"/>
                <a:gd name="T9" fmla="*/ 80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80"/>
                  </a:moveTo>
                  <a:lnTo>
                    <a:pt x="2" y="81"/>
                  </a:lnTo>
                  <a:lnTo>
                    <a:pt x="68" y="1"/>
                  </a:lnTo>
                  <a:lnTo>
                    <a:pt x="67" y="0"/>
                  </a:lnTo>
                  <a:lnTo>
                    <a:pt x="0" y="8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03" name="Freeform 1552"/>
            <p:cNvSpPr>
              <a:spLocks/>
            </p:cNvSpPr>
            <p:nvPr/>
          </p:nvSpPr>
          <p:spPr bwMode="auto">
            <a:xfrm>
              <a:off x="4607" y="2481"/>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solidFill>
              <a:srgbClr val="000000"/>
            </a:solidFill>
            <a:ln w="9525">
              <a:solidFill>
                <a:schemeClr val="tx1"/>
              </a:solidFill>
              <a:round/>
              <a:headEnd/>
              <a:tailEnd/>
            </a:ln>
          </p:spPr>
          <p:txBody>
            <a:bodyPr/>
            <a:lstStyle/>
            <a:p>
              <a:endParaRPr lang="en-US"/>
            </a:p>
          </p:txBody>
        </p:sp>
        <p:sp>
          <p:nvSpPr>
            <p:cNvPr id="55004" name="Freeform 1553"/>
            <p:cNvSpPr>
              <a:spLocks/>
            </p:cNvSpPr>
            <p:nvPr/>
          </p:nvSpPr>
          <p:spPr bwMode="auto">
            <a:xfrm>
              <a:off x="4607" y="2481"/>
              <a:ext cx="17" cy="34"/>
            </a:xfrm>
            <a:custGeom>
              <a:avLst/>
              <a:gdLst>
                <a:gd name="T0" fmla="*/ 17 w 17"/>
                <a:gd name="T1" fmla="*/ 14 h 34"/>
                <a:gd name="T2" fmla="*/ 12 w 17"/>
                <a:gd name="T3" fmla="*/ 0 h 34"/>
                <a:gd name="T4" fmla="*/ 0 w 17"/>
                <a:gd name="T5" fmla="*/ 34 h 34"/>
                <a:gd name="T6" fmla="*/ 17 w 17"/>
                <a:gd name="T7" fmla="*/ 14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17" y="14"/>
                  </a:moveTo>
                  <a:lnTo>
                    <a:pt x="12" y="0"/>
                  </a:lnTo>
                  <a:lnTo>
                    <a:pt x="0" y="34"/>
                  </a:lnTo>
                  <a:lnTo>
                    <a:pt x="17" y="1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05" name="Freeform 1554"/>
            <p:cNvSpPr>
              <a:spLocks/>
            </p:cNvSpPr>
            <p:nvPr/>
          </p:nvSpPr>
          <p:spPr bwMode="auto">
            <a:xfrm>
              <a:off x="4607" y="24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06" name="Freeform 1555"/>
            <p:cNvSpPr>
              <a:spLocks/>
            </p:cNvSpPr>
            <p:nvPr/>
          </p:nvSpPr>
          <p:spPr bwMode="auto">
            <a:xfrm>
              <a:off x="4607" y="249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07" name="Freeform 1556"/>
            <p:cNvSpPr>
              <a:spLocks/>
            </p:cNvSpPr>
            <p:nvPr/>
          </p:nvSpPr>
          <p:spPr bwMode="auto">
            <a:xfrm>
              <a:off x="4623" y="2415"/>
              <a:ext cx="67" cy="81"/>
            </a:xfrm>
            <a:custGeom>
              <a:avLst/>
              <a:gdLst>
                <a:gd name="T0" fmla="*/ 0 w 67"/>
                <a:gd name="T1" fmla="*/ 79 h 81"/>
                <a:gd name="T2" fmla="*/ 2 w 67"/>
                <a:gd name="T3" fmla="*/ 81 h 81"/>
                <a:gd name="T4" fmla="*/ 67 w 67"/>
                <a:gd name="T5" fmla="*/ 0 h 81"/>
                <a:gd name="T6" fmla="*/ 0 w 67"/>
                <a:gd name="T7" fmla="*/ 79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0" y="79"/>
                  </a:moveTo>
                  <a:lnTo>
                    <a:pt x="2" y="81"/>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08" name="Freeform 1557"/>
            <p:cNvSpPr>
              <a:spLocks/>
            </p:cNvSpPr>
            <p:nvPr/>
          </p:nvSpPr>
          <p:spPr bwMode="auto">
            <a:xfrm>
              <a:off x="4625" y="2415"/>
              <a:ext cx="66" cy="81"/>
            </a:xfrm>
            <a:custGeom>
              <a:avLst/>
              <a:gdLst>
                <a:gd name="T0" fmla="*/ 0 w 66"/>
                <a:gd name="T1" fmla="*/ 81 h 81"/>
                <a:gd name="T2" fmla="*/ 65 w 66"/>
                <a:gd name="T3" fmla="*/ 0 h 81"/>
                <a:gd name="T4" fmla="*/ 66 w 66"/>
                <a:gd name="T5" fmla="*/ 1 h 81"/>
                <a:gd name="T6" fmla="*/ 0 w 66"/>
                <a:gd name="T7" fmla="*/ 81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0" y="81"/>
                  </a:moveTo>
                  <a:lnTo>
                    <a:pt x="65" y="0"/>
                  </a:lnTo>
                  <a:lnTo>
                    <a:pt x="66" y="1"/>
                  </a:lnTo>
                  <a:lnTo>
                    <a:pt x="0" y="81"/>
                  </a:lnTo>
                  <a:close/>
                </a:path>
              </a:pathLst>
            </a:custGeom>
            <a:solidFill>
              <a:srgbClr val="000000"/>
            </a:solidFill>
            <a:ln w="9525">
              <a:solidFill>
                <a:schemeClr val="tx1"/>
              </a:solidFill>
              <a:round/>
              <a:headEnd/>
              <a:tailEnd/>
            </a:ln>
          </p:spPr>
          <p:txBody>
            <a:bodyPr/>
            <a:lstStyle/>
            <a:p>
              <a:endParaRPr lang="en-US"/>
            </a:p>
          </p:txBody>
        </p:sp>
        <p:sp>
          <p:nvSpPr>
            <p:cNvPr id="55009" name="Freeform 1558"/>
            <p:cNvSpPr>
              <a:spLocks/>
            </p:cNvSpPr>
            <p:nvPr/>
          </p:nvSpPr>
          <p:spPr bwMode="auto">
            <a:xfrm>
              <a:off x="4623" y="2415"/>
              <a:ext cx="68" cy="81"/>
            </a:xfrm>
            <a:custGeom>
              <a:avLst/>
              <a:gdLst>
                <a:gd name="T0" fmla="*/ 0 w 68"/>
                <a:gd name="T1" fmla="*/ 79 h 81"/>
                <a:gd name="T2" fmla="*/ 2 w 68"/>
                <a:gd name="T3" fmla="*/ 81 h 81"/>
                <a:gd name="T4" fmla="*/ 68 w 68"/>
                <a:gd name="T5" fmla="*/ 1 h 81"/>
                <a:gd name="T6" fmla="*/ 67 w 68"/>
                <a:gd name="T7" fmla="*/ 0 h 81"/>
                <a:gd name="T8" fmla="*/ 0 w 68"/>
                <a:gd name="T9" fmla="*/ 79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0" y="79"/>
                  </a:moveTo>
                  <a:lnTo>
                    <a:pt x="2" y="81"/>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10" name="Freeform 1559"/>
            <p:cNvSpPr>
              <a:spLocks/>
            </p:cNvSpPr>
            <p:nvPr/>
          </p:nvSpPr>
          <p:spPr bwMode="auto">
            <a:xfrm>
              <a:off x="4607" y="2530"/>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p>
          </p:txBody>
        </p:sp>
        <p:sp>
          <p:nvSpPr>
            <p:cNvPr id="55011" name="Freeform 1560"/>
            <p:cNvSpPr>
              <a:spLocks/>
            </p:cNvSpPr>
            <p:nvPr/>
          </p:nvSpPr>
          <p:spPr bwMode="auto">
            <a:xfrm>
              <a:off x="4607" y="2530"/>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12" name="Freeform 1561"/>
            <p:cNvSpPr>
              <a:spLocks/>
            </p:cNvSpPr>
            <p:nvPr/>
          </p:nvSpPr>
          <p:spPr bwMode="auto">
            <a:xfrm>
              <a:off x="4607" y="254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p>
          </p:txBody>
        </p:sp>
        <p:sp>
          <p:nvSpPr>
            <p:cNvPr id="55013" name="Freeform 1562"/>
            <p:cNvSpPr>
              <a:spLocks/>
            </p:cNvSpPr>
            <p:nvPr/>
          </p:nvSpPr>
          <p:spPr bwMode="auto">
            <a:xfrm>
              <a:off x="4607" y="2545"/>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14" name="Freeform 1563"/>
            <p:cNvSpPr>
              <a:spLocks/>
            </p:cNvSpPr>
            <p:nvPr/>
          </p:nvSpPr>
          <p:spPr bwMode="auto">
            <a:xfrm>
              <a:off x="4623" y="2465"/>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p>
          </p:txBody>
        </p:sp>
        <p:sp>
          <p:nvSpPr>
            <p:cNvPr id="55015" name="Freeform 1564"/>
            <p:cNvSpPr>
              <a:spLocks/>
            </p:cNvSpPr>
            <p:nvPr/>
          </p:nvSpPr>
          <p:spPr bwMode="auto">
            <a:xfrm>
              <a:off x="4625" y="2465"/>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p>
          </p:txBody>
        </p:sp>
        <p:sp>
          <p:nvSpPr>
            <p:cNvPr id="55016" name="Freeform 1565"/>
            <p:cNvSpPr>
              <a:spLocks/>
            </p:cNvSpPr>
            <p:nvPr/>
          </p:nvSpPr>
          <p:spPr bwMode="auto">
            <a:xfrm>
              <a:off x="4623" y="2465"/>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017" name="Rectangle 1566"/>
            <p:cNvSpPr>
              <a:spLocks noChangeArrowheads="1"/>
            </p:cNvSpPr>
            <p:nvPr/>
          </p:nvSpPr>
          <p:spPr bwMode="auto">
            <a:xfrm>
              <a:off x="4526" y="2606"/>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sp>
        <p:nvSpPr>
          <p:cNvPr id="54289" name="Rectangle 1567"/>
          <p:cNvSpPr>
            <a:spLocks noChangeArrowheads="1"/>
          </p:cNvSpPr>
          <p:nvPr/>
        </p:nvSpPr>
        <p:spPr bwMode="auto">
          <a:xfrm>
            <a:off x="7274942" y="4175125"/>
            <a:ext cx="1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nvGrpSpPr>
          <p:cNvPr id="54290" name="Group 1568"/>
          <p:cNvGrpSpPr>
            <a:grpSpLocks/>
          </p:cNvGrpSpPr>
          <p:nvPr/>
        </p:nvGrpSpPr>
        <p:grpSpPr bwMode="auto">
          <a:xfrm>
            <a:off x="926529" y="3211513"/>
            <a:ext cx="323850" cy="1735137"/>
            <a:chOff x="1146" y="2169"/>
            <a:chExt cx="204" cy="1093"/>
          </a:xfrm>
        </p:grpSpPr>
        <p:sp>
          <p:nvSpPr>
            <p:cNvPr id="54701" name="Freeform 1569"/>
            <p:cNvSpPr>
              <a:spLocks/>
            </p:cNvSpPr>
            <p:nvPr/>
          </p:nvSpPr>
          <p:spPr bwMode="auto">
            <a:xfrm>
              <a:off x="1148" y="2537"/>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702" name="Freeform 1570"/>
            <p:cNvSpPr>
              <a:spLocks/>
            </p:cNvSpPr>
            <p:nvPr/>
          </p:nvSpPr>
          <p:spPr bwMode="auto">
            <a:xfrm>
              <a:off x="1147" y="2537"/>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03" name="Freeform 1571"/>
            <p:cNvSpPr>
              <a:spLocks/>
            </p:cNvSpPr>
            <p:nvPr/>
          </p:nvSpPr>
          <p:spPr bwMode="auto">
            <a:xfrm>
              <a:off x="1147" y="2537"/>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04" name="Freeform 1572"/>
            <p:cNvSpPr>
              <a:spLocks/>
            </p:cNvSpPr>
            <p:nvPr/>
          </p:nvSpPr>
          <p:spPr bwMode="auto">
            <a:xfrm>
              <a:off x="1148" y="258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05" name="Freeform 1573"/>
            <p:cNvSpPr>
              <a:spLocks/>
            </p:cNvSpPr>
            <p:nvPr/>
          </p:nvSpPr>
          <p:spPr bwMode="auto">
            <a:xfrm>
              <a:off x="1147" y="2586"/>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06" name="Freeform 1574"/>
            <p:cNvSpPr>
              <a:spLocks/>
            </p:cNvSpPr>
            <p:nvPr/>
          </p:nvSpPr>
          <p:spPr bwMode="auto">
            <a:xfrm>
              <a:off x="1147" y="2586"/>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07" name="Freeform 1575"/>
            <p:cNvSpPr>
              <a:spLocks/>
            </p:cNvSpPr>
            <p:nvPr/>
          </p:nvSpPr>
          <p:spPr bwMode="auto">
            <a:xfrm>
              <a:off x="1215"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708" name="Freeform 1576"/>
            <p:cNvSpPr>
              <a:spLocks/>
            </p:cNvSpPr>
            <p:nvPr/>
          </p:nvSpPr>
          <p:spPr bwMode="auto">
            <a:xfrm>
              <a:off x="1215" y="2566"/>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09" name="Freeform 1577"/>
            <p:cNvSpPr>
              <a:spLocks/>
            </p:cNvSpPr>
            <p:nvPr/>
          </p:nvSpPr>
          <p:spPr bwMode="auto">
            <a:xfrm>
              <a:off x="1146" y="2269"/>
              <a:ext cx="3" cy="993"/>
            </a:xfrm>
            <a:custGeom>
              <a:avLst/>
              <a:gdLst>
                <a:gd name="T0" fmla="*/ 3 w 3"/>
                <a:gd name="T1" fmla="*/ 0 h 993"/>
                <a:gd name="T2" fmla="*/ 0 w 3"/>
                <a:gd name="T3" fmla="*/ 0 h 993"/>
                <a:gd name="T4" fmla="*/ 3 w 3"/>
                <a:gd name="T5" fmla="*/ 993 h 993"/>
                <a:gd name="T6" fmla="*/ 3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0"/>
                  </a:moveTo>
                  <a:lnTo>
                    <a:pt x="0" y="0"/>
                  </a:lnTo>
                  <a:lnTo>
                    <a:pt x="3" y="993"/>
                  </a:lnTo>
                  <a:lnTo>
                    <a:pt x="3" y="0"/>
                  </a:lnTo>
                  <a:close/>
                </a:path>
              </a:pathLst>
            </a:custGeom>
            <a:solidFill>
              <a:srgbClr val="000000"/>
            </a:solidFill>
            <a:ln w="9525">
              <a:solidFill>
                <a:schemeClr val="tx1"/>
              </a:solidFill>
              <a:round/>
              <a:headEnd/>
              <a:tailEnd/>
            </a:ln>
          </p:spPr>
          <p:txBody>
            <a:bodyPr/>
            <a:lstStyle/>
            <a:p>
              <a:endParaRPr lang="en-US"/>
            </a:p>
          </p:txBody>
        </p:sp>
        <p:sp>
          <p:nvSpPr>
            <p:cNvPr id="54710" name="Freeform 1578"/>
            <p:cNvSpPr>
              <a:spLocks/>
            </p:cNvSpPr>
            <p:nvPr/>
          </p:nvSpPr>
          <p:spPr bwMode="auto">
            <a:xfrm>
              <a:off x="1146" y="2269"/>
              <a:ext cx="3" cy="993"/>
            </a:xfrm>
            <a:custGeom>
              <a:avLst/>
              <a:gdLst>
                <a:gd name="T0" fmla="*/ 0 w 3"/>
                <a:gd name="T1" fmla="*/ 0 h 993"/>
                <a:gd name="T2" fmla="*/ 3 w 3"/>
                <a:gd name="T3" fmla="*/ 993 h 993"/>
                <a:gd name="T4" fmla="*/ 0 w 3"/>
                <a:gd name="T5" fmla="*/ 993 h 993"/>
                <a:gd name="T6" fmla="*/ 0 w 3"/>
                <a:gd name="T7" fmla="*/ 0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0"/>
                  </a:moveTo>
                  <a:lnTo>
                    <a:pt x="3" y="993"/>
                  </a:lnTo>
                  <a:lnTo>
                    <a:pt x="0" y="993"/>
                  </a:lnTo>
                  <a:lnTo>
                    <a:pt x="0" y="0"/>
                  </a:lnTo>
                  <a:close/>
                </a:path>
              </a:pathLst>
            </a:custGeom>
            <a:solidFill>
              <a:srgbClr val="000000"/>
            </a:solidFill>
            <a:ln w="9525">
              <a:solidFill>
                <a:schemeClr val="tx1"/>
              </a:solidFill>
              <a:round/>
              <a:headEnd/>
              <a:tailEnd/>
            </a:ln>
          </p:spPr>
          <p:txBody>
            <a:bodyPr/>
            <a:lstStyle/>
            <a:p>
              <a:endParaRPr lang="en-US"/>
            </a:p>
          </p:txBody>
        </p:sp>
        <p:sp>
          <p:nvSpPr>
            <p:cNvPr id="54711" name="Rectangle 1579"/>
            <p:cNvSpPr>
              <a:spLocks noChangeArrowheads="1"/>
            </p:cNvSpPr>
            <p:nvPr/>
          </p:nvSpPr>
          <p:spPr bwMode="auto">
            <a:xfrm>
              <a:off x="1146"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712" name="Freeform 1580"/>
            <p:cNvSpPr>
              <a:spLocks/>
            </p:cNvSpPr>
            <p:nvPr/>
          </p:nvSpPr>
          <p:spPr bwMode="auto">
            <a:xfrm>
              <a:off x="1146" y="2269"/>
              <a:ext cx="3" cy="993"/>
            </a:xfrm>
            <a:custGeom>
              <a:avLst/>
              <a:gdLst>
                <a:gd name="T0" fmla="*/ 0 w 3"/>
                <a:gd name="T1" fmla="*/ 993 h 993"/>
                <a:gd name="T2" fmla="*/ 3 w 3"/>
                <a:gd name="T3" fmla="*/ 993 h 993"/>
                <a:gd name="T4" fmla="*/ 0 w 3"/>
                <a:gd name="T5" fmla="*/ 0 h 993"/>
                <a:gd name="T6" fmla="*/ 0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0" y="993"/>
                  </a:moveTo>
                  <a:lnTo>
                    <a:pt x="3" y="993"/>
                  </a:lnTo>
                  <a:lnTo>
                    <a:pt x="0" y="0"/>
                  </a:lnTo>
                  <a:lnTo>
                    <a:pt x="0" y="993"/>
                  </a:lnTo>
                  <a:close/>
                </a:path>
              </a:pathLst>
            </a:custGeom>
            <a:solidFill>
              <a:srgbClr val="000000"/>
            </a:solidFill>
            <a:ln w="9525">
              <a:solidFill>
                <a:schemeClr val="tx1"/>
              </a:solidFill>
              <a:round/>
              <a:headEnd/>
              <a:tailEnd/>
            </a:ln>
          </p:spPr>
          <p:txBody>
            <a:bodyPr/>
            <a:lstStyle/>
            <a:p>
              <a:endParaRPr lang="en-US"/>
            </a:p>
          </p:txBody>
        </p:sp>
        <p:sp>
          <p:nvSpPr>
            <p:cNvPr id="54713" name="Freeform 1581"/>
            <p:cNvSpPr>
              <a:spLocks/>
            </p:cNvSpPr>
            <p:nvPr/>
          </p:nvSpPr>
          <p:spPr bwMode="auto">
            <a:xfrm>
              <a:off x="1146" y="2269"/>
              <a:ext cx="3" cy="993"/>
            </a:xfrm>
            <a:custGeom>
              <a:avLst/>
              <a:gdLst>
                <a:gd name="T0" fmla="*/ 3 w 3"/>
                <a:gd name="T1" fmla="*/ 993 h 993"/>
                <a:gd name="T2" fmla="*/ 0 w 3"/>
                <a:gd name="T3" fmla="*/ 0 h 993"/>
                <a:gd name="T4" fmla="*/ 3 w 3"/>
                <a:gd name="T5" fmla="*/ 0 h 993"/>
                <a:gd name="T6" fmla="*/ 3 w 3"/>
                <a:gd name="T7" fmla="*/ 993 h 993"/>
                <a:gd name="T8" fmla="*/ 0 60000 65536"/>
                <a:gd name="T9" fmla="*/ 0 60000 65536"/>
                <a:gd name="T10" fmla="*/ 0 60000 65536"/>
                <a:gd name="T11" fmla="*/ 0 60000 65536"/>
                <a:gd name="T12" fmla="*/ 0 w 3"/>
                <a:gd name="T13" fmla="*/ 0 h 993"/>
                <a:gd name="T14" fmla="*/ 3 w 3"/>
                <a:gd name="T15" fmla="*/ 993 h 993"/>
              </a:gdLst>
              <a:ahLst/>
              <a:cxnLst>
                <a:cxn ang="T8">
                  <a:pos x="T0" y="T1"/>
                </a:cxn>
                <a:cxn ang="T9">
                  <a:pos x="T2" y="T3"/>
                </a:cxn>
                <a:cxn ang="T10">
                  <a:pos x="T4" y="T5"/>
                </a:cxn>
                <a:cxn ang="T11">
                  <a:pos x="T6" y="T7"/>
                </a:cxn>
              </a:cxnLst>
              <a:rect l="T12" t="T13" r="T14" b="T15"/>
              <a:pathLst>
                <a:path w="3" h="993">
                  <a:moveTo>
                    <a:pt x="3" y="993"/>
                  </a:moveTo>
                  <a:lnTo>
                    <a:pt x="0" y="0"/>
                  </a:lnTo>
                  <a:lnTo>
                    <a:pt x="3" y="0"/>
                  </a:lnTo>
                  <a:lnTo>
                    <a:pt x="3" y="993"/>
                  </a:lnTo>
                  <a:close/>
                </a:path>
              </a:pathLst>
            </a:custGeom>
            <a:solidFill>
              <a:srgbClr val="000000"/>
            </a:solidFill>
            <a:ln w="9525">
              <a:solidFill>
                <a:schemeClr val="tx1"/>
              </a:solidFill>
              <a:round/>
              <a:headEnd/>
              <a:tailEnd/>
            </a:ln>
          </p:spPr>
          <p:txBody>
            <a:bodyPr/>
            <a:lstStyle/>
            <a:p>
              <a:endParaRPr lang="en-US"/>
            </a:p>
          </p:txBody>
        </p:sp>
        <p:sp>
          <p:nvSpPr>
            <p:cNvPr id="54714" name="Rectangle 1582"/>
            <p:cNvSpPr>
              <a:spLocks noChangeArrowheads="1"/>
            </p:cNvSpPr>
            <p:nvPr/>
          </p:nvSpPr>
          <p:spPr bwMode="auto">
            <a:xfrm>
              <a:off x="1146" y="2269"/>
              <a:ext cx="3"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715" name="Freeform 1583"/>
            <p:cNvSpPr>
              <a:spLocks/>
            </p:cNvSpPr>
            <p:nvPr/>
          </p:nvSpPr>
          <p:spPr bwMode="auto">
            <a:xfrm>
              <a:off x="1147" y="2269"/>
              <a:ext cx="2" cy="993"/>
            </a:xfrm>
            <a:custGeom>
              <a:avLst/>
              <a:gdLst>
                <a:gd name="T0" fmla="*/ 2 w 2"/>
                <a:gd name="T1" fmla="*/ 0 h 993"/>
                <a:gd name="T2" fmla="*/ 0 w 2"/>
                <a:gd name="T3" fmla="*/ 0 h 993"/>
                <a:gd name="T4" fmla="*/ 2 w 2"/>
                <a:gd name="T5" fmla="*/ 993 h 993"/>
                <a:gd name="T6" fmla="*/ 2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2" y="0"/>
                  </a:moveTo>
                  <a:lnTo>
                    <a:pt x="0" y="0"/>
                  </a:lnTo>
                  <a:lnTo>
                    <a:pt x="2" y="993"/>
                  </a:lnTo>
                  <a:lnTo>
                    <a:pt x="2" y="0"/>
                  </a:lnTo>
                  <a:close/>
                </a:path>
              </a:pathLst>
            </a:custGeom>
            <a:solidFill>
              <a:srgbClr val="000000"/>
            </a:solidFill>
            <a:ln w="9525">
              <a:solidFill>
                <a:schemeClr val="tx1"/>
              </a:solidFill>
              <a:round/>
              <a:headEnd/>
              <a:tailEnd/>
            </a:ln>
          </p:spPr>
          <p:txBody>
            <a:bodyPr/>
            <a:lstStyle/>
            <a:p>
              <a:endParaRPr lang="en-US"/>
            </a:p>
          </p:txBody>
        </p:sp>
        <p:sp>
          <p:nvSpPr>
            <p:cNvPr id="54716" name="Freeform 1584"/>
            <p:cNvSpPr>
              <a:spLocks/>
            </p:cNvSpPr>
            <p:nvPr/>
          </p:nvSpPr>
          <p:spPr bwMode="auto">
            <a:xfrm>
              <a:off x="1147" y="2269"/>
              <a:ext cx="2" cy="993"/>
            </a:xfrm>
            <a:custGeom>
              <a:avLst/>
              <a:gdLst>
                <a:gd name="T0" fmla="*/ 0 w 2"/>
                <a:gd name="T1" fmla="*/ 0 h 993"/>
                <a:gd name="T2" fmla="*/ 2 w 2"/>
                <a:gd name="T3" fmla="*/ 993 h 993"/>
                <a:gd name="T4" fmla="*/ 0 w 2"/>
                <a:gd name="T5" fmla="*/ 993 h 993"/>
                <a:gd name="T6" fmla="*/ 0 w 2"/>
                <a:gd name="T7" fmla="*/ 0 h 993"/>
                <a:gd name="T8" fmla="*/ 0 60000 65536"/>
                <a:gd name="T9" fmla="*/ 0 60000 65536"/>
                <a:gd name="T10" fmla="*/ 0 60000 65536"/>
                <a:gd name="T11" fmla="*/ 0 60000 65536"/>
                <a:gd name="T12" fmla="*/ 0 w 2"/>
                <a:gd name="T13" fmla="*/ 0 h 993"/>
                <a:gd name="T14" fmla="*/ 2 w 2"/>
                <a:gd name="T15" fmla="*/ 993 h 993"/>
              </a:gdLst>
              <a:ahLst/>
              <a:cxnLst>
                <a:cxn ang="T8">
                  <a:pos x="T0" y="T1"/>
                </a:cxn>
                <a:cxn ang="T9">
                  <a:pos x="T2" y="T3"/>
                </a:cxn>
                <a:cxn ang="T10">
                  <a:pos x="T4" y="T5"/>
                </a:cxn>
                <a:cxn ang="T11">
                  <a:pos x="T6" y="T7"/>
                </a:cxn>
              </a:cxnLst>
              <a:rect l="T12" t="T13" r="T14" b="T15"/>
              <a:pathLst>
                <a:path w="2" h="993">
                  <a:moveTo>
                    <a:pt x="0" y="0"/>
                  </a:moveTo>
                  <a:lnTo>
                    <a:pt x="2" y="993"/>
                  </a:lnTo>
                  <a:lnTo>
                    <a:pt x="0" y="993"/>
                  </a:lnTo>
                  <a:lnTo>
                    <a:pt x="0" y="0"/>
                  </a:lnTo>
                  <a:close/>
                </a:path>
              </a:pathLst>
            </a:custGeom>
            <a:solidFill>
              <a:srgbClr val="000000"/>
            </a:solidFill>
            <a:ln w="9525">
              <a:solidFill>
                <a:schemeClr val="tx1"/>
              </a:solidFill>
              <a:round/>
              <a:headEnd/>
              <a:tailEnd/>
            </a:ln>
          </p:spPr>
          <p:txBody>
            <a:bodyPr/>
            <a:lstStyle/>
            <a:p>
              <a:endParaRPr lang="en-US"/>
            </a:p>
          </p:txBody>
        </p:sp>
        <p:sp>
          <p:nvSpPr>
            <p:cNvPr id="54717" name="Rectangle 1585"/>
            <p:cNvSpPr>
              <a:spLocks noChangeArrowheads="1"/>
            </p:cNvSpPr>
            <p:nvPr/>
          </p:nvSpPr>
          <p:spPr bwMode="auto">
            <a:xfrm>
              <a:off x="1147" y="2269"/>
              <a:ext cx="2" cy="99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718" name="Freeform 1586"/>
            <p:cNvSpPr>
              <a:spLocks/>
            </p:cNvSpPr>
            <p:nvPr/>
          </p:nvSpPr>
          <p:spPr bwMode="auto">
            <a:xfrm>
              <a:off x="1148" y="2636"/>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19" name="Freeform 1587"/>
            <p:cNvSpPr>
              <a:spLocks/>
            </p:cNvSpPr>
            <p:nvPr/>
          </p:nvSpPr>
          <p:spPr bwMode="auto">
            <a:xfrm>
              <a:off x="1147" y="2636"/>
              <a:ext cx="67" cy="81"/>
            </a:xfrm>
            <a:custGeom>
              <a:avLst/>
              <a:gdLst>
                <a:gd name="T0" fmla="*/ 67 w 67"/>
                <a:gd name="T1" fmla="*/ 0 h 81"/>
                <a:gd name="T2" fmla="*/ 1 w 67"/>
                <a:gd name="T3" fmla="*/ 81 h 81"/>
                <a:gd name="T4" fmla="*/ 0 w 67"/>
                <a:gd name="T5" fmla="*/ 79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20" name="Freeform 1588"/>
            <p:cNvSpPr>
              <a:spLocks/>
            </p:cNvSpPr>
            <p:nvPr/>
          </p:nvSpPr>
          <p:spPr bwMode="auto">
            <a:xfrm>
              <a:off x="1147" y="2636"/>
              <a:ext cx="68" cy="81"/>
            </a:xfrm>
            <a:custGeom>
              <a:avLst/>
              <a:gdLst>
                <a:gd name="T0" fmla="*/ 68 w 68"/>
                <a:gd name="T1" fmla="*/ 1 h 81"/>
                <a:gd name="T2" fmla="*/ 67 w 68"/>
                <a:gd name="T3" fmla="*/ 0 h 81"/>
                <a:gd name="T4" fmla="*/ 0 w 68"/>
                <a:gd name="T5" fmla="*/ 79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79"/>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21" name="Freeform 1589"/>
            <p:cNvSpPr>
              <a:spLocks/>
            </p:cNvSpPr>
            <p:nvPr/>
          </p:nvSpPr>
          <p:spPr bwMode="auto">
            <a:xfrm>
              <a:off x="1200"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22" name="Freeform 1590"/>
            <p:cNvSpPr>
              <a:spLocks/>
            </p:cNvSpPr>
            <p:nvPr/>
          </p:nvSpPr>
          <p:spPr bwMode="auto">
            <a:xfrm>
              <a:off x="1200" y="2616"/>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23" name="Freeform 1591"/>
            <p:cNvSpPr>
              <a:spLocks/>
            </p:cNvSpPr>
            <p:nvPr/>
          </p:nvSpPr>
          <p:spPr bwMode="auto">
            <a:xfrm>
              <a:off x="1215"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24" name="Freeform 1592"/>
            <p:cNvSpPr>
              <a:spLocks/>
            </p:cNvSpPr>
            <p:nvPr/>
          </p:nvSpPr>
          <p:spPr bwMode="auto">
            <a:xfrm>
              <a:off x="1215" y="2616"/>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25" name="Freeform 1593"/>
            <p:cNvSpPr>
              <a:spLocks/>
            </p:cNvSpPr>
            <p:nvPr/>
          </p:nvSpPr>
          <p:spPr bwMode="auto">
            <a:xfrm>
              <a:off x="1148" y="268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26" name="Freeform 1594"/>
            <p:cNvSpPr>
              <a:spLocks/>
            </p:cNvSpPr>
            <p:nvPr/>
          </p:nvSpPr>
          <p:spPr bwMode="auto">
            <a:xfrm>
              <a:off x="1147" y="268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27" name="Freeform 1595"/>
            <p:cNvSpPr>
              <a:spLocks/>
            </p:cNvSpPr>
            <p:nvPr/>
          </p:nvSpPr>
          <p:spPr bwMode="auto">
            <a:xfrm>
              <a:off x="1147" y="268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28" name="Freeform 1596"/>
            <p:cNvSpPr>
              <a:spLocks/>
            </p:cNvSpPr>
            <p:nvPr/>
          </p:nvSpPr>
          <p:spPr bwMode="auto">
            <a:xfrm>
              <a:off x="1200"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729" name="Freeform 1597"/>
            <p:cNvSpPr>
              <a:spLocks/>
            </p:cNvSpPr>
            <p:nvPr/>
          </p:nvSpPr>
          <p:spPr bwMode="auto">
            <a:xfrm>
              <a:off x="1200" y="2665"/>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30" name="Freeform 1598"/>
            <p:cNvSpPr>
              <a:spLocks/>
            </p:cNvSpPr>
            <p:nvPr/>
          </p:nvSpPr>
          <p:spPr bwMode="auto">
            <a:xfrm>
              <a:off x="1215"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731" name="Freeform 1599"/>
            <p:cNvSpPr>
              <a:spLocks/>
            </p:cNvSpPr>
            <p:nvPr/>
          </p:nvSpPr>
          <p:spPr bwMode="auto">
            <a:xfrm>
              <a:off x="1215" y="2665"/>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32" name="Freeform 1600"/>
            <p:cNvSpPr>
              <a:spLocks/>
            </p:cNvSpPr>
            <p:nvPr/>
          </p:nvSpPr>
          <p:spPr bwMode="auto">
            <a:xfrm>
              <a:off x="1148" y="2735"/>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33" name="Freeform 1601"/>
            <p:cNvSpPr>
              <a:spLocks/>
            </p:cNvSpPr>
            <p:nvPr/>
          </p:nvSpPr>
          <p:spPr bwMode="auto">
            <a:xfrm>
              <a:off x="1147" y="2735"/>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34" name="Freeform 1602"/>
            <p:cNvSpPr>
              <a:spLocks/>
            </p:cNvSpPr>
            <p:nvPr/>
          </p:nvSpPr>
          <p:spPr bwMode="auto">
            <a:xfrm>
              <a:off x="1147" y="2735"/>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35" name="Freeform 1603"/>
            <p:cNvSpPr>
              <a:spLocks/>
            </p:cNvSpPr>
            <p:nvPr/>
          </p:nvSpPr>
          <p:spPr bwMode="auto">
            <a:xfrm>
              <a:off x="1200"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36" name="Freeform 1604"/>
            <p:cNvSpPr>
              <a:spLocks/>
            </p:cNvSpPr>
            <p:nvPr/>
          </p:nvSpPr>
          <p:spPr bwMode="auto">
            <a:xfrm>
              <a:off x="1200" y="271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37" name="Freeform 1605"/>
            <p:cNvSpPr>
              <a:spLocks/>
            </p:cNvSpPr>
            <p:nvPr/>
          </p:nvSpPr>
          <p:spPr bwMode="auto">
            <a:xfrm>
              <a:off x="1215"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38" name="Freeform 1606"/>
            <p:cNvSpPr>
              <a:spLocks/>
            </p:cNvSpPr>
            <p:nvPr/>
          </p:nvSpPr>
          <p:spPr bwMode="auto">
            <a:xfrm>
              <a:off x="1215" y="2715"/>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39" name="Freeform 1607"/>
            <p:cNvSpPr>
              <a:spLocks/>
            </p:cNvSpPr>
            <p:nvPr/>
          </p:nvSpPr>
          <p:spPr bwMode="auto">
            <a:xfrm>
              <a:off x="1148" y="2785"/>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740" name="Freeform 1608"/>
            <p:cNvSpPr>
              <a:spLocks/>
            </p:cNvSpPr>
            <p:nvPr/>
          </p:nvSpPr>
          <p:spPr bwMode="auto">
            <a:xfrm>
              <a:off x="1147" y="2785"/>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41" name="Freeform 1609"/>
            <p:cNvSpPr>
              <a:spLocks/>
            </p:cNvSpPr>
            <p:nvPr/>
          </p:nvSpPr>
          <p:spPr bwMode="auto">
            <a:xfrm>
              <a:off x="1147" y="2785"/>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42" name="Freeform 1610"/>
            <p:cNvSpPr>
              <a:spLocks/>
            </p:cNvSpPr>
            <p:nvPr/>
          </p:nvSpPr>
          <p:spPr bwMode="auto">
            <a:xfrm>
              <a:off x="1200"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43" name="Freeform 1611"/>
            <p:cNvSpPr>
              <a:spLocks/>
            </p:cNvSpPr>
            <p:nvPr/>
          </p:nvSpPr>
          <p:spPr bwMode="auto">
            <a:xfrm>
              <a:off x="1200" y="2765"/>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44" name="Freeform 1612"/>
            <p:cNvSpPr>
              <a:spLocks/>
            </p:cNvSpPr>
            <p:nvPr/>
          </p:nvSpPr>
          <p:spPr bwMode="auto">
            <a:xfrm>
              <a:off x="1215"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45" name="Freeform 1613"/>
            <p:cNvSpPr>
              <a:spLocks/>
            </p:cNvSpPr>
            <p:nvPr/>
          </p:nvSpPr>
          <p:spPr bwMode="auto">
            <a:xfrm>
              <a:off x="1215" y="2765"/>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46" name="Freeform 1614"/>
            <p:cNvSpPr>
              <a:spLocks/>
            </p:cNvSpPr>
            <p:nvPr/>
          </p:nvSpPr>
          <p:spPr bwMode="auto">
            <a:xfrm>
              <a:off x="1148" y="283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47" name="Freeform 1615"/>
            <p:cNvSpPr>
              <a:spLocks/>
            </p:cNvSpPr>
            <p:nvPr/>
          </p:nvSpPr>
          <p:spPr bwMode="auto">
            <a:xfrm>
              <a:off x="1147" y="283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48" name="Freeform 1616"/>
            <p:cNvSpPr>
              <a:spLocks/>
            </p:cNvSpPr>
            <p:nvPr/>
          </p:nvSpPr>
          <p:spPr bwMode="auto">
            <a:xfrm>
              <a:off x="1147" y="283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49" name="Freeform 1617"/>
            <p:cNvSpPr>
              <a:spLocks/>
            </p:cNvSpPr>
            <p:nvPr/>
          </p:nvSpPr>
          <p:spPr bwMode="auto">
            <a:xfrm>
              <a:off x="1200"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750" name="Freeform 1618"/>
            <p:cNvSpPr>
              <a:spLocks/>
            </p:cNvSpPr>
            <p:nvPr/>
          </p:nvSpPr>
          <p:spPr bwMode="auto">
            <a:xfrm>
              <a:off x="1200" y="2814"/>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51" name="Freeform 1619"/>
            <p:cNvSpPr>
              <a:spLocks/>
            </p:cNvSpPr>
            <p:nvPr/>
          </p:nvSpPr>
          <p:spPr bwMode="auto">
            <a:xfrm>
              <a:off x="1215"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752" name="Freeform 1620"/>
            <p:cNvSpPr>
              <a:spLocks/>
            </p:cNvSpPr>
            <p:nvPr/>
          </p:nvSpPr>
          <p:spPr bwMode="auto">
            <a:xfrm>
              <a:off x="1215" y="2814"/>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53" name="Freeform 1621"/>
            <p:cNvSpPr>
              <a:spLocks/>
            </p:cNvSpPr>
            <p:nvPr/>
          </p:nvSpPr>
          <p:spPr bwMode="auto">
            <a:xfrm>
              <a:off x="1148" y="2884"/>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54" name="Freeform 1622"/>
            <p:cNvSpPr>
              <a:spLocks/>
            </p:cNvSpPr>
            <p:nvPr/>
          </p:nvSpPr>
          <p:spPr bwMode="auto">
            <a:xfrm>
              <a:off x="1147" y="2884"/>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55" name="Freeform 1623"/>
            <p:cNvSpPr>
              <a:spLocks/>
            </p:cNvSpPr>
            <p:nvPr/>
          </p:nvSpPr>
          <p:spPr bwMode="auto">
            <a:xfrm>
              <a:off x="1147" y="2884"/>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56" name="Freeform 1624"/>
            <p:cNvSpPr>
              <a:spLocks/>
            </p:cNvSpPr>
            <p:nvPr/>
          </p:nvSpPr>
          <p:spPr bwMode="auto">
            <a:xfrm>
              <a:off x="1200"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57" name="Freeform 1625"/>
            <p:cNvSpPr>
              <a:spLocks/>
            </p:cNvSpPr>
            <p:nvPr/>
          </p:nvSpPr>
          <p:spPr bwMode="auto">
            <a:xfrm>
              <a:off x="1200" y="286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58" name="Freeform 1626"/>
            <p:cNvSpPr>
              <a:spLocks/>
            </p:cNvSpPr>
            <p:nvPr/>
          </p:nvSpPr>
          <p:spPr bwMode="auto">
            <a:xfrm>
              <a:off x="1215"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59" name="Freeform 1627"/>
            <p:cNvSpPr>
              <a:spLocks/>
            </p:cNvSpPr>
            <p:nvPr/>
          </p:nvSpPr>
          <p:spPr bwMode="auto">
            <a:xfrm>
              <a:off x="1215" y="2864"/>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60" name="Freeform 1628"/>
            <p:cNvSpPr>
              <a:spLocks/>
            </p:cNvSpPr>
            <p:nvPr/>
          </p:nvSpPr>
          <p:spPr bwMode="auto">
            <a:xfrm>
              <a:off x="1148" y="2934"/>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761" name="Freeform 1629"/>
            <p:cNvSpPr>
              <a:spLocks/>
            </p:cNvSpPr>
            <p:nvPr/>
          </p:nvSpPr>
          <p:spPr bwMode="auto">
            <a:xfrm>
              <a:off x="1147" y="2934"/>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62" name="Freeform 1630"/>
            <p:cNvSpPr>
              <a:spLocks/>
            </p:cNvSpPr>
            <p:nvPr/>
          </p:nvSpPr>
          <p:spPr bwMode="auto">
            <a:xfrm>
              <a:off x="1147" y="2934"/>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63" name="Freeform 1631"/>
            <p:cNvSpPr>
              <a:spLocks/>
            </p:cNvSpPr>
            <p:nvPr/>
          </p:nvSpPr>
          <p:spPr bwMode="auto">
            <a:xfrm>
              <a:off x="1200"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64" name="Freeform 1632"/>
            <p:cNvSpPr>
              <a:spLocks/>
            </p:cNvSpPr>
            <p:nvPr/>
          </p:nvSpPr>
          <p:spPr bwMode="auto">
            <a:xfrm>
              <a:off x="1200" y="2914"/>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65" name="Freeform 1633"/>
            <p:cNvSpPr>
              <a:spLocks/>
            </p:cNvSpPr>
            <p:nvPr/>
          </p:nvSpPr>
          <p:spPr bwMode="auto">
            <a:xfrm>
              <a:off x="1215"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66" name="Freeform 1634"/>
            <p:cNvSpPr>
              <a:spLocks/>
            </p:cNvSpPr>
            <p:nvPr/>
          </p:nvSpPr>
          <p:spPr bwMode="auto">
            <a:xfrm>
              <a:off x="1215" y="2914"/>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67" name="Freeform 1635"/>
            <p:cNvSpPr>
              <a:spLocks/>
            </p:cNvSpPr>
            <p:nvPr/>
          </p:nvSpPr>
          <p:spPr bwMode="auto">
            <a:xfrm>
              <a:off x="1148" y="2983"/>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68" name="Freeform 1636"/>
            <p:cNvSpPr>
              <a:spLocks/>
            </p:cNvSpPr>
            <p:nvPr/>
          </p:nvSpPr>
          <p:spPr bwMode="auto">
            <a:xfrm>
              <a:off x="1147" y="2983"/>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69" name="Freeform 1637"/>
            <p:cNvSpPr>
              <a:spLocks/>
            </p:cNvSpPr>
            <p:nvPr/>
          </p:nvSpPr>
          <p:spPr bwMode="auto">
            <a:xfrm>
              <a:off x="1147" y="2983"/>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70" name="Freeform 1638"/>
            <p:cNvSpPr>
              <a:spLocks/>
            </p:cNvSpPr>
            <p:nvPr/>
          </p:nvSpPr>
          <p:spPr bwMode="auto">
            <a:xfrm>
              <a:off x="1200"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771" name="Freeform 1639"/>
            <p:cNvSpPr>
              <a:spLocks/>
            </p:cNvSpPr>
            <p:nvPr/>
          </p:nvSpPr>
          <p:spPr bwMode="auto">
            <a:xfrm>
              <a:off x="1200" y="2963"/>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72" name="Freeform 1640"/>
            <p:cNvSpPr>
              <a:spLocks/>
            </p:cNvSpPr>
            <p:nvPr/>
          </p:nvSpPr>
          <p:spPr bwMode="auto">
            <a:xfrm>
              <a:off x="1215"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773" name="Freeform 1641"/>
            <p:cNvSpPr>
              <a:spLocks/>
            </p:cNvSpPr>
            <p:nvPr/>
          </p:nvSpPr>
          <p:spPr bwMode="auto">
            <a:xfrm>
              <a:off x="1215" y="2963"/>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74" name="Freeform 1642"/>
            <p:cNvSpPr>
              <a:spLocks/>
            </p:cNvSpPr>
            <p:nvPr/>
          </p:nvSpPr>
          <p:spPr bwMode="auto">
            <a:xfrm>
              <a:off x="1148" y="3033"/>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775" name="Freeform 1643"/>
            <p:cNvSpPr>
              <a:spLocks/>
            </p:cNvSpPr>
            <p:nvPr/>
          </p:nvSpPr>
          <p:spPr bwMode="auto">
            <a:xfrm>
              <a:off x="1147" y="3033"/>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76" name="Freeform 1644"/>
            <p:cNvSpPr>
              <a:spLocks/>
            </p:cNvSpPr>
            <p:nvPr/>
          </p:nvSpPr>
          <p:spPr bwMode="auto">
            <a:xfrm>
              <a:off x="1147" y="3033"/>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77" name="Freeform 1645"/>
            <p:cNvSpPr>
              <a:spLocks/>
            </p:cNvSpPr>
            <p:nvPr/>
          </p:nvSpPr>
          <p:spPr bwMode="auto">
            <a:xfrm>
              <a:off x="1200"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78" name="Freeform 1646"/>
            <p:cNvSpPr>
              <a:spLocks/>
            </p:cNvSpPr>
            <p:nvPr/>
          </p:nvSpPr>
          <p:spPr bwMode="auto">
            <a:xfrm>
              <a:off x="1200" y="3013"/>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79" name="Freeform 1647"/>
            <p:cNvSpPr>
              <a:spLocks/>
            </p:cNvSpPr>
            <p:nvPr/>
          </p:nvSpPr>
          <p:spPr bwMode="auto">
            <a:xfrm>
              <a:off x="1215"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80" name="Freeform 1648"/>
            <p:cNvSpPr>
              <a:spLocks/>
            </p:cNvSpPr>
            <p:nvPr/>
          </p:nvSpPr>
          <p:spPr bwMode="auto">
            <a:xfrm>
              <a:off x="1215" y="3013"/>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81" name="Freeform 1649"/>
            <p:cNvSpPr>
              <a:spLocks/>
            </p:cNvSpPr>
            <p:nvPr/>
          </p:nvSpPr>
          <p:spPr bwMode="auto">
            <a:xfrm>
              <a:off x="1148" y="308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82" name="Freeform 1650"/>
            <p:cNvSpPr>
              <a:spLocks/>
            </p:cNvSpPr>
            <p:nvPr/>
          </p:nvSpPr>
          <p:spPr bwMode="auto">
            <a:xfrm>
              <a:off x="1147" y="308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83" name="Freeform 1651"/>
            <p:cNvSpPr>
              <a:spLocks/>
            </p:cNvSpPr>
            <p:nvPr/>
          </p:nvSpPr>
          <p:spPr bwMode="auto">
            <a:xfrm>
              <a:off x="1147" y="308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84" name="Freeform 1652"/>
            <p:cNvSpPr>
              <a:spLocks/>
            </p:cNvSpPr>
            <p:nvPr/>
          </p:nvSpPr>
          <p:spPr bwMode="auto">
            <a:xfrm>
              <a:off x="1200"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785" name="Freeform 1653"/>
            <p:cNvSpPr>
              <a:spLocks/>
            </p:cNvSpPr>
            <p:nvPr/>
          </p:nvSpPr>
          <p:spPr bwMode="auto">
            <a:xfrm>
              <a:off x="1200" y="3062"/>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86" name="Freeform 1654"/>
            <p:cNvSpPr>
              <a:spLocks/>
            </p:cNvSpPr>
            <p:nvPr/>
          </p:nvSpPr>
          <p:spPr bwMode="auto">
            <a:xfrm>
              <a:off x="1215"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787" name="Freeform 1655"/>
            <p:cNvSpPr>
              <a:spLocks/>
            </p:cNvSpPr>
            <p:nvPr/>
          </p:nvSpPr>
          <p:spPr bwMode="auto">
            <a:xfrm>
              <a:off x="1215" y="3062"/>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88" name="Freeform 1656"/>
            <p:cNvSpPr>
              <a:spLocks/>
            </p:cNvSpPr>
            <p:nvPr/>
          </p:nvSpPr>
          <p:spPr bwMode="auto">
            <a:xfrm>
              <a:off x="1215"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789" name="Freeform 1657"/>
            <p:cNvSpPr>
              <a:spLocks/>
            </p:cNvSpPr>
            <p:nvPr/>
          </p:nvSpPr>
          <p:spPr bwMode="auto">
            <a:xfrm>
              <a:off x="1215" y="3112"/>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90" name="Freeform 1658"/>
            <p:cNvSpPr>
              <a:spLocks/>
            </p:cNvSpPr>
            <p:nvPr/>
          </p:nvSpPr>
          <p:spPr bwMode="auto">
            <a:xfrm>
              <a:off x="1200"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91" name="Freeform 1659"/>
            <p:cNvSpPr>
              <a:spLocks/>
            </p:cNvSpPr>
            <p:nvPr/>
          </p:nvSpPr>
          <p:spPr bwMode="auto">
            <a:xfrm>
              <a:off x="1200" y="311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92" name="Freeform 1660"/>
            <p:cNvSpPr>
              <a:spLocks/>
            </p:cNvSpPr>
            <p:nvPr/>
          </p:nvSpPr>
          <p:spPr bwMode="auto">
            <a:xfrm>
              <a:off x="1148" y="3132"/>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793" name="Freeform 1661"/>
            <p:cNvSpPr>
              <a:spLocks/>
            </p:cNvSpPr>
            <p:nvPr/>
          </p:nvSpPr>
          <p:spPr bwMode="auto">
            <a:xfrm>
              <a:off x="1147" y="3132"/>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794" name="Freeform 1662"/>
            <p:cNvSpPr>
              <a:spLocks/>
            </p:cNvSpPr>
            <p:nvPr/>
          </p:nvSpPr>
          <p:spPr bwMode="auto">
            <a:xfrm>
              <a:off x="1147" y="3132"/>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95" name="Freeform 1663"/>
            <p:cNvSpPr>
              <a:spLocks/>
            </p:cNvSpPr>
            <p:nvPr/>
          </p:nvSpPr>
          <p:spPr bwMode="auto">
            <a:xfrm>
              <a:off x="1148" y="3182"/>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796" name="Freeform 1664"/>
            <p:cNvSpPr>
              <a:spLocks/>
            </p:cNvSpPr>
            <p:nvPr/>
          </p:nvSpPr>
          <p:spPr bwMode="auto">
            <a:xfrm>
              <a:off x="1147" y="3182"/>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797" name="Freeform 1665"/>
            <p:cNvSpPr>
              <a:spLocks/>
            </p:cNvSpPr>
            <p:nvPr/>
          </p:nvSpPr>
          <p:spPr bwMode="auto">
            <a:xfrm>
              <a:off x="1147" y="3182"/>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798" name="Freeform 1666"/>
            <p:cNvSpPr>
              <a:spLocks/>
            </p:cNvSpPr>
            <p:nvPr/>
          </p:nvSpPr>
          <p:spPr bwMode="auto">
            <a:xfrm>
              <a:off x="1200"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799" name="Freeform 1667"/>
            <p:cNvSpPr>
              <a:spLocks/>
            </p:cNvSpPr>
            <p:nvPr/>
          </p:nvSpPr>
          <p:spPr bwMode="auto">
            <a:xfrm>
              <a:off x="1200" y="3162"/>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00" name="Freeform 1668"/>
            <p:cNvSpPr>
              <a:spLocks/>
            </p:cNvSpPr>
            <p:nvPr/>
          </p:nvSpPr>
          <p:spPr bwMode="auto">
            <a:xfrm>
              <a:off x="1215"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801" name="Freeform 1669"/>
            <p:cNvSpPr>
              <a:spLocks/>
            </p:cNvSpPr>
            <p:nvPr/>
          </p:nvSpPr>
          <p:spPr bwMode="auto">
            <a:xfrm>
              <a:off x="1215" y="3162"/>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02" name="Freeform 1670"/>
            <p:cNvSpPr>
              <a:spLocks/>
            </p:cNvSpPr>
            <p:nvPr/>
          </p:nvSpPr>
          <p:spPr bwMode="auto">
            <a:xfrm>
              <a:off x="1148" y="2288"/>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803" name="Freeform 1671"/>
            <p:cNvSpPr>
              <a:spLocks/>
            </p:cNvSpPr>
            <p:nvPr/>
          </p:nvSpPr>
          <p:spPr bwMode="auto">
            <a:xfrm>
              <a:off x="1147" y="228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04" name="Freeform 1672"/>
            <p:cNvSpPr>
              <a:spLocks/>
            </p:cNvSpPr>
            <p:nvPr/>
          </p:nvSpPr>
          <p:spPr bwMode="auto">
            <a:xfrm>
              <a:off x="1147" y="2288"/>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05" name="Freeform 1673"/>
            <p:cNvSpPr>
              <a:spLocks/>
            </p:cNvSpPr>
            <p:nvPr/>
          </p:nvSpPr>
          <p:spPr bwMode="auto">
            <a:xfrm>
              <a:off x="1200"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806" name="Freeform 1674"/>
            <p:cNvSpPr>
              <a:spLocks/>
            </p:cNvSpPr>
            <p:nvPr/>
          </p:nvSpPr>
          <p:spPr bwMode="auto">
            <a:xfrm>
              <a:off x="1200" y="2268"/>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07" name="Freeform 1675"/>
            <p:cNvSpPr>
              <a:spLocks/>
            </p:cNvSpPr>
            <p:nvPr/>
          </p:nvSpPr>
          <p:spPr bwMode="auto">
            <a:xfrm>
              <a:off x="1215"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808" name="Freeform 1676"/>
            <p:cNvSpPr>
              <a:spLocks/>
            </p:cNvSpPr>
            <p:nvPr/>
          </p:nvSpPr>
          <p:spPr bwMode="auto">
            <a:xfrm>
              <a:off x="1215" y="226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09" name="Freeform 1677"/>
            <p:cNvSpPr>
              <a:spLocks/>
            </p:cNvSpPr>
            <p:nvPr/>
          </p:nvSpPr>
          <p:spPr bwMode="auto">
            <a:xfrm>
              <a:off x="1148" y="2338"/>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810" name="Freeform 1678"/>
            <p:cNvSpPr>
              <a:spLocks/>
            </p:cNvSpPr>
            <p:nvPr/>
          </p:nvSpPr>
          <p:spPr bwMode="auto">
            <a:xfrm>
              <a:off x="1147" y="2338"/>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11" name="Freeform 1679"/>
            <p:cNvSpPr>
              <a:spLocks/>
            </p:cNvSpPr>
            <p:nvPr/>
          </p:nvSpPr>
          <p:spPr bwMode="auto">
            <a:xfrm>
              <a:off x="1147" y="2338"/>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12" name="Freeform 1680"/>
            <p:cNvSpPr>
              <a:spLocks/>
            </p:cNvSpPr>
            <p:nvPr/>
          </p:nvSpPr>
          <p:spPr bwMode="auto">
            <a:xfrm>
              <a:off x="1200"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813" name="Freeform 1681"/>
            <p:cNvSpPr>
              <a:spLocks/>
            </p:cNvSpPr>
            <p:nvPr/>
          </p:nvSpPr>
          <p:spPr bwMode="auto">
            <a:xfrm>
              <a:off x="1200" y="2318"/>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14" name="Freeform 1682"/>
            <p:cNvSpPr>
              <a:spLocks/>
            </p:cNvSpPr>
            <p:nvPr/>
          </p:nvSpPr>
          <p:spPr bwMode="auto">
            <a:xfrm>
              <a:off x="1215"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815" name="Freeform 1683"/>
            <p:cNvSpPr>
              <a:spLocks/>
            </p:cNvSpPr>
            <p:nvPr/>
          </p:nvSpPr>
          <p:spPr bwMode="auto">
            <a:xfrm>
              <a:off x="1215" y="2318"/>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16" name="Freeform 1684"/>
            <p:cNvSpPr>
              <a:spLocks/>
            </p:cNvSpPr>
            <p:nvPr/>
          </p:nvSpPr>
          <p:spPr bwMode="auto">
            <a:xfrm>
              <a:off x="1148" y="2388"/>
              <a:ext cx="67" cy="80"/>
            </a:xfrm>
            <a:custGeom>
              <a:avLst/>
              <a:gdLst>
                <a:gd name="T0" fmla="*/ 67 w 67"/>
                <a:gd name="T1" fmla="*/ 1 h 80"/>
                <a:gd name="T2" fmla="*/ 66 w 67"/>
                <a:gd name="T3" fmla="*/ 0 h 80"/>
                <a:gd name="T4" fmla="*/ 0 w 67"/>
                <a:gd name="T5" fmla="*/ 80 h 80"/>
                <a:gd name="T6" fmla="*/ 67 w 67"/>
                <a:gd name="T7" fmla="*/ 1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1"/>
                  </a:moveTo>
                  <a:lnTo>
                    <a:pt x="66" y="0"/>
                  </a:lnTo>
                  <a:lnTo>
                    <a:pt x="0" y="80"/>
                  </a:lnTo>
                  <a:lnTo>
                    <a:pt x="67" y="1"/>
                  </a:lnTo>
                  <a:close/>
                </a:path>
              </a:pathLst>
            </a:custGeom>
            <a:solidFill>
              <a:srgbClr val="000000"/>
            </a:solidFill>
            <a:ln w="9525">
              <a:solidFill>
                <a:schemeClr val="tx1"/>
              </a:solidFill>
              <a:round/>
              <a:headEnd/>
              <a:tailEnd/>
            </a:ln>
          </p:spPr>
          <p:txBody>
            <a:bodyPr/>
            <a:lstStyle/>
            <a:p>
              <a:endParaRPr lang="en-US"/>
            </a:p>
          </p:txBody>
        </p:sp>
        <p:sp>
          <p:nvSpPr>
            <p:cNvPr id="54817" name="Freeform 1685"/>
            <p:cNvSpPr>
              <a:spLocks/>
            </p:cNvSpPr>
            <p:nvPr/>
          </p:nvSpPr>
          <p:spPr bwMode="auto">
            <a:xfrm>
              <a:off x="1147" y="2388"/>
              <a:ext cx="67" cy="80"/>
            </a:xfrm>
            <a:custGeom>
              <a:avLst/>
              <a:gdLst>
                <a:gd name="T0" fmla="*/ 67 w 67"/>
                <a:gd name="T1" fmla="*/ 0 h 80"/>
                <a:gd name="T2" fmla="*/ 1 w 67"/>
                <a:gd name="T3" fmla="*/ 80 h 80"/>
                <a:gd name="T4" fmla="*/ 0 w 67"/>
                <a:gd name="T5" fmla="*/ 79 h 80"/>
                <a:gd name="T6" fmla="*/ 67 w 67"/>
                <a:gd name="T7" fmla="*/ 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67" y="0"/>
                  </a:moveTo>
                  <a:lnTo>
                    <a:pt x="1" y="80"/>
                  </a:lnTo>
                  <a:lnTo>
                    <a:pt x="0" y="79"/>
                  </a:lnTo>
                  <a:lnTo>
                    <a:pt x="67" y="0"/>
                  </a:lnTo>
                  <a:close/>
                </a:path>
              </a:pathLst>
            </a:custGeom>
            <a:solidFill>
              <a:srgbClr val="000000"/>
            </a:solidFill>
            <a:ln w="9525">
              <a:solidFill>
                <a:schemeClr val="tx1"/>
              </a:solidFill>
              <a:round/>
              <a:headEnd/>
              <a:tailEnd/>
            </a:ln>
          </p:spPr>
          <p:txBody>
            <a:bodyPr/>
            <a:lstStyle/>
            <a:p>
              <a:endParaRPr lang="en-US"/>
            </a:p>
          </p:txBody>
        </p:sp>
        <p:sp>
          <p:nvSpPr>
            <p:cNvPr id="54818" name="Freeform 1686"/>
            <p:cNvSpPr>
              <a:spLocks/>
            </p:cNvSpPr>
            <p:nvPr/>
          </p:nvSpPr>
          <p:spPr bwMode="auto">
            <a:xfrm>
              <a:off x="1147" y="2388"/>
              <a:ext cx="68" cy="80"/>
            </a:xfrm>
            <a:custGeom>
              <a:avLst/>
              <a:gdLst>
                <a:gd name="T0" fmla="*/ 68 w 68"/>
                <a:gd name="T1" fmla="*/ 1 h 80"/>
                <a:gd name="T2" fmla="*/ 67 w 68"/>
                <a:gd name="T3" fmla="*/ 0 h 80"/>
                <a:gd name="T4" fmla="*/ 0 w 68"/>
                <a:gd name="T5" fmla="*/ 79 h 80"/>
                <a:gd name="T6" fmla="*/ 1 w 68"/>
                <a:gd name="T7" fmla="*/ 80 h 80"/>
                <a:gd name="T8" fmla="*/ 68 w 68"/>
                <a:gd name="T9" fmla="*/ 1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68" y="1"/>
                  </a:moveTo>
                  <a:lnTo>
                    <a:pt x="67" y="0"/>
                  </a:lnTo>
                  <a:lnTo>
                    <a:pt x="0" y="79"/>
                  </a:lnTo>
                  <a:lnTo>
                    <a:pt x="1" y="80"/>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19" name="Freeform 1687"/>
            <p:cNvSpPr>
              <a:spLocks/>
            </p:cNvSpPr>
            <p:nvPr/>
          </p:nvSpPr>
          <p:spPr bwMode="auto">
            <a:xfrm>
              <a:off x="1200"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820" name="Freeform 1688"/>
            <p:cNvSpPr>
              <a:spLocks/>
            </p:cNvSpPr>
            <p:nvPr/>
          </p:nvSpPr>
          <p:spPr bwMode="auto">
            <a:xfrm>
              <a:off x="1200" y="2368"/>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21" name="Freeform 1689"/>
            <p:cNvSpPr>
              <a:spLocks/>
            </p:cNvSpPr>
            <p:nvPr/>
          </p:nvSpPr>
          <p:spPr bwMode="auto">
            <a:xfrm>
              <a:off x="1215"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822" name="Freeform 1690"/>
            <p:cNvSpPr>
              <a:spLocks/>
            </p:cNvSpPr>
            <p:nvPr/>
          </p:nvSpPr>
          <p:spPr bwMode="auto">
            <a:xfrm>
              <a:off x="1215" y="2368"/>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23" name="Freeform 1691"/>
            <p:cNvSpPr>
              <a:spLocks/>
            </p:cNvSpPr>
            <p:nvPr/>
          </p:nvSpPr>
          <p:spPr bwMode="auto">
            <a:xfrm>
              <a:off x="1148" y="243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824" name="Freeform 1692"/>
            <p:cNvSpPr>
              <a:spLocks/>
            </p:cNvSpPr>
            <p:nvPr/>
          </p:nvSpPr>
          <p:spPr bwMode="auto">
            <a:xfrm>
              <a:off x="1147" y="243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25" name="Freeform 1693"/>
            <p:cNvSpPr>
              <a:spLocks/>
            </p:cNvSpPr>
            <p:nvPr/>
          </p:nvSpPr>
          <p:spPr bwMode="auto">
            <a:xfrm>
              <a:off x="1147" y="243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26" name="Freeform 1694"/>
            <p:cNvSpPr>
              <a:spLocks/>
            </p:cNvSpPr>
            <p:nvPr/>
          </p:nvSpPr>
          <p:spPr bwMode="auto">
            <a:xfrm>
              <a:off x="1200"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827" name="Freeform 1695"/>
            <p:cNvSpPr>
              <a:spLocks/>
            </p:cNvSpPr>
            <p:nvPr/>
          </p:nvSpPr>
          <p:spPr bwMode="auto">
            <a:xfrm>
              <a:off x="1200" y="2417"/>
              <a:ext cx="32" cy="21"/>
            </a:xfrm>
            <a:custGeom>
              <a:avLst/>
              <a:gdLst>
                <a:gd name="T0" fmla="*/ 15 w 32"/>
                <a:gd name="T1" fmla="*/ 21 h 21"/>
                <a:gd name="T2" fmla="*/ 0 w 32"/>
                <a:gd name="T3" fmla="*/ 19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9"/>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28" name="Freeform 1696"/>
            <p:cNvSpPr>
              <a:spLocks/>
            </p:cNvSpPr>
            <p:nvPr/>
          </p:nvSpPr>
          <p:spPr bwMode="auto">
            <a:xfrm>
              <a:off x="1215"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829" name="Freeform 1697"/>
            <p:cNvSpPr>
              <a:spLocks/>
            </p:cNvSpPr>
            <p:nvPr/>
          </p:nvSpPr>
          <p:spPr bwMode="auto">
            <a:xfrm>
              <a:off x="1215" y="2417"/>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30" name="Freeform 1698"/>
            <p:cNvSpPr>
              <a:spLocks/>
            </p:cNvSpPr>
            <p:nvPr/>
          </p:nvSpPr>
          <p:spPr bwMode="auto">
            <a:xfrm>
              <a:off x="1148" y="2487"/>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831" name="Freeform 1699"/>
            <p:cNvSpPr>
              <a:spLocks/>
            </p:cNvSpPr>
            <p:nvPr/>
          </p:nvSpPr>
          <p:spPr bwMode="auto">
            <a:xfrm>
              <a:off x="1147" y="2487"/>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32" name="Freeform 1700"/>
            <p:cNvSpPr>
              <a:spLocks/>
            </p:cNvSpPr>
            <p:nvPr/>
          </p:nvSpPr>
          <p:spPr bwMode="auto">
            <a:xfrm>
              <a:off x="1147" y="2487"/>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33" name="Freeform 1701"/>
            <p:cNvSpPr>
              <a:spLocks/>
            </p:cNvSpPr>
            <p:nvPr/>
          </p:nvSpPr>
          <p:spPr bwMode="auto">
            <a:xfrm>
              <a:off x="1200"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834" name="Freeform 1702"/>
            <p:cNvSpPr>
              <a:spLocks/>
            </p:cNvSpPr>
            <p:nvPr/>
          </p:nvSpPr>
          <p:spPr bwMode="auto">
            <a:xfrm>
              <a:off x="1200" y="246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35" name="Freeform 1703"/>
            <p:cNvSpPr>
              <a:spLocks/>
            </p:cNvSpPr>
            <p:nvPr/>
          </p:nvSpPr>
          <p:spPr bwMode="auto">
            <a:xfrm>
              <a:off x="1215"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836" name="Freeform 1704"/>
            <p:cNvSpPr>
              <a:spLocks/>
            </p:cNvSpPr>
            <p:nvPr/>
          </p:nvSpPr>
          <p:spPr bwMode="auto">
            <a:xfrm>
              <a:off x="1215" y="2467"/>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37" name="Freeform 1705"/>
            <p:cNvSpPr>
              <a:spLocks/>
            </p:cNvSpPr>
            <p:nvPr/>
          </p:nvSpPr>
          <p:spPr bwMode="auto">
            <a:xfrm>
              <a:off x="1200"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838" name="Freeform 1706"/>
            <p:cNvSpPr>
              <a:spLocks/>
            </p:cNvSpPr>
            <p:nvPr/>
          </p:nvSpPr>
          <p:spPr bwMode="auto">
            <a:xfrm>
              <a:off x="1200" y="2517"/>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39" name="Freeform 1707"/>
            <p:cNvSpPr>
              <a:spLocks/>
            </p:cNvSpPr>
            <p:nvPr/>
          </p:nvSpPr>
          <p:spPr bwMode="auto">
            <a:xfrm>
              <a:off x="1215"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840" name="Freeform 1708"/>
            <p:cNvSpPr>
              <a:spLocks/>
            </p:cNvSpPr>
            <p:nvPr/>
          </p:nvSpPr>
          <p:spPr bwMode="auto">
            <a:xfrm>
              <a:off x="1215" y="2517"/>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41" name="Freeform 1709"/>
            <p:cNvSpPr>
              <a:spLocks/>
            </p:cNvSpPr>
            <p:nvPr/>
          </p:nvSpPr>
          <p:spPr bwMode="auto">
            <a:xfrm>
              <a:off x="1200"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842" name="Freeform 1710"/>
            <p:cNvSpPr>
              <a:spLocks/>
            </p:cNvSpPr>
            <p:nvPr/>
          </p:nvSpPr>
          <p:spPr bwMode="auto">
            <a:xfrm>
              <a:off x="1200" y="2566"/>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43" name="Freeform 1711"/>
            <p:cNvSpPr>
              <a:spLocks/>
            </p:cNvSpPr>
            <p:nvPr/>
          </p:nvSpPr>
          <p:spPr bwMode="auto">
            <a:xfrm>
              <a:off x="1200"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solidFill>
              <a:srgbClr val="000000"/>
            </a:solidFill>
            <a:ln w="9525">
              <a:solidFill>
                <a:schemeClr val="tx1"/>
              </a:solidFill>
              <a:round/>
              <a:headEnd/>
              <a:tailEnd/>
            </a:ln>
          </p:spPr>
          <p:txBody>
            <a:bodyPr/>
            <a:lstStyle/>
            <a:p>
              <a:endParaRPr lang="en-US"/>
            </a:p>
          </p:txBody>
        </p:sp>
        <p:sp>
          <p:nvSpPr>
            <p:cNvPr id="54844" name="Freeform 1712"/>
            <p:cNvSpPr>
              <a:spLocks/>
            </p:cNvSpPr>
            <p:nvPr/>
          </p:nvSpPr>
          <p:spPr bwMode="auto">
            <a:xfrm>
              <a:off x="1200" y="2169"/>
              <a:ext cx="32" cy="21"/>
            </a:xfrm>
            <a:custGeom>
              <a:avLst/>
              <a:gdLst>
                <a:gd name="T0" fmla="*/ 15 w 32"/>
                <a:gd name="T1" fmla="*/ 21 h 21"/>
                <a:gd name="T2" fmla="*/ 0 w 32"/>
                <a:gd name="T3" fmla="*/ 18 h 21"/>
                <a:gd name="T4" fmla="*/ 32 w 32"/>
                <a:gd name="T5" fmla="*/ 0 h 21"/>
                <a:gd name="T6" fmla="*/ 15 w 32"/>
                <a:gd name="T7" fmla="*/ 21 h 21"/>
                <a:gd name="T8" fmla="*/ 0 60000 65536"/>
                <a:gd name="T9" fmla="*/ 0 60000 65536"/>
                <a:gd name="T10" fmla="*/ 0 60000 65536"/>
                <a:gd name="T11" fmla="*/ 0 60000 65536"/>
                <a:gd name="T12" fmla="*/ 0 w 32"/>
                <a:gd name="T13" fmla="*/ 0 h 21"/>
                <a:gd name="T14" fmla="*/ 32 w 32"/>
                <a:gd name="T15" fmla="*/ 21 h 21"/>
              </a:gdLst>
              <a:ahLst/>
              <a:cxnLst>
                <a:cxn ang="T8">
                  <a:pos x="T0" y="T1"/>
                </a:cxn>
                <a:cxn ang="T9">
                  <a:pos x="T2" y="T3"/>
                </a:cxn>
                <a:cxn ang="T10">
                  <a:pos x="T4" y="T5"/>
                </a:cxn>
                <a:cxn ang="T11">
                  <a:pos x="T6" y="T7"/>
                </a:cxn>
              </a:cxnLst>
              <a:rect l="T12" t="T13" r="T14" b="T15"/>
              <a:pathLst>
                <a:path w="32" h="21">
                  <a:moveTo>
                    <a:pt x="15" y="21"/>
                  </a:moveTo>
                  <a:lnTo>
                    <a:pt x="0" y="18"/>
                  </a:lnTo>
                  <a:lnTo>
                    <a:pt x="32" y="0"/>
                  </a:lnTo>
                  <a:lnTo>
                    <a:pt x="15"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45" name="Freeform 1713"/>
            <p:cNvSpPr>
              <a:spLocks/>
            </p:cNvSpPr>
            <p:nvPr/>
          </p:nvSpPr>
          <p:spPr bwMode="auto">
            <a:xfrm>
              <a:off x="1215"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solidFill>
              <a:srgbClr val="000000"/>
            </a:solidFill>
            <a:ln w="9525">
              <a:solidFill>
                <a:schemeClr val="tx1"/>
              </a:solidFill>
              <a:round/>
              <a:headEnd/>
              <a:tailEnd/>
            </a:ln>
          </p:spPr>
          <p:txBody>
            <a:bodyPr/>
            <a:lstStyle/>
            <a:p>
              <a:endParaRPr lang="en-US"/>
            </a:p>
          </p:txBody>
        </p:sp>
        <p:sp>
          <p:nvSpPr>
            <p:cNvPr id="54846" name="Freeform 1714"/>
            <p:cNvSpPr>
              <a:spLocks/>
            </p:cNvSpPr>
            <p:nvPr/>
          </p:nvSpPr>
          <p:spPr bwMode="auto">
            <a:xfrm>
              <a:off x="1215" y="2169"/>
              <a:ext cx="17" cy="35"/>
            </a:xfrm>
            <a:custGeom>
              <a:avLst/>
              <a:gdLst>
                <a:gd name="T0" fmla="*/ 0 w 17"/>
                <a:gd name="T1" fmla="*/ 21 h 35"/>
                <a:gd name="T2" fmla="*/ 5 w 17"/>
                <a:gd name="T3" fmla="*/ 35 h 35"/>
                <a:gd name="T4" fmla="*/ 17 w 17"/>
                <a:gd name="T5" fmla="*/ 0 h 35"/>
                <a:gd name="T6" fmla="*/ 0 w 17"/>
                <a:gd name="T7" fmla="*/ 21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1"/>
                  </a:moveTo>
                  <a:lnTo>
                    <a:pt x="5" y="35"/>
                  </a:lnTo>
                  <a:lnTo>
                    <a:pt x="17" y="0"/>
                  </a:lnTo>
                  <a:lnTo>
                    <a:pt x="0" y="2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47" name="Freeform 1715"/>
            <p:cNvSpPr>
              <a:spLocks/>
            </p:cNvSpPr>
            <p:nvPr/>
          </p:nvSpPr>
          <p:spPr bwMode="auto">
            <a:xfrm>
              <a:off x="1200"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848" name="Freeform 1716"/>
            <p:cNvSpPr>
              <a:spLocks/>
            </p:cNvSpPr>
            <p:nvPr/>
          </p:nvSpPr>
          <p:spPr bwMode="auto">
            <a:xfrm>
              <a:off x="1200" y="2219"/>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49" name="Freeform 1717"/>
            <p:cNvSpPr>
              <a:spLocks/>
            </p:cNvSpPr>
            <p:nvPr/>
          </p:nvSpPr>
          <p:spPr bwMode="auto">
            <a:xfrm>
              <a:off x="1148" y="218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850" name="Freeform 1718"/>
            <p:cNvSpPr>
              <a:spLocks/>
            </p:cNvSpPr>
            <p:nvPr/>
          </p:nvSpPr>
          <p:spPr bwMode="auto">
            <a:xfrm>
              <a:off x="1147" y="218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51" name="Freeform 1719"/>
            <p:cNvSpPr>
              <a:spLocks/>
            </p:cNvSpPr>
            <p:nvPr/>
          </p:nvSpPr>
          <p:spPr bwMode="auto">
            <a:xfrm>
              <a:off x="1147" y="218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52" name="Freeform 1720"/>
            <p:cNvSpPr>
              <a:spLocks/>
            </p:cNvSpPr>
            <p:nvPr/>
          </p:nvSpPr>
          <p:spPr bwMode="auto">
            <a:xfrm>
              <a:off x="1148" y="2239"/>
              <a:ext cx="67" cy="81"/>
            </a:xfrm>
            <a:custGeom>
              <a:avLst/>
              <a:gdLst>
                <a:gd name="T0" fmla="*/ 67 w 67"/>
                <a:gd name="T1" fmla="*/ 1 h 81"/>
                <a:gd name="T2" fmla="*/ 66 w 67"/>
                <a:gd name="T3" fmla="*/ 0 h 81"/>
                <a:gd name="T4" fmla="*/ 0 w 67"/>
                <a:gd name="T5" fmla="*/ 81 h 81"/>
                <a:gd name="T6" fmla="*/ 67 w 67"/>
                <a:gd name="T7" fmla="*/ 1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1"/>
                  </a:moveTo>
                  <a:lnTo>
                    <a:pt x="66" y="0"/>
                  </a:lnTo>
                  <a:lnTo>
                    <a:pt x="0" y="81"/>
                  </a:lnTo>
                  <a:lnTo>
                    <a:pt x="67" y="1"/>
                  </a:lnTo>
                  <a:close/>
                </a:path>
              </a:pathLst>
            </a:custGeom>
            <a:solidFill>
              <a:srgbClr val="000000"/>
            </a:solidFill>
            <a:ln w="9525">
              <a:solidFill>
                <a:schemeClr val="tx1"/>
              </a:solidFill>
              <a:round/>
              <a:headEnd/>
              <a:tailEnd/>
            </a:ln>
          </p:spPr>
          <p:txBody>
            <a:bodyPr/>
            <a:lstStyle/>
            <a:p>
              <a:endParaRPr lang="en-US"/>
            </a:p>
          </p:txBody>
        </p:sp>
        <p:sp>
          <p:nvSpPr>
            <p:cNvPr id="54853" name="Freeform 1721"/>
            <p:cNvSpPr>
              <a:spLocks/>
            </p:cNvSpPr>
            <p:nvPr/>
          </p:nvSpPr>
          <p:spPr bwMode="auto">
            <a:xfrm>
              <a:off x="1147" y="22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854" name="Freeform 1722"/>
            <p:cNvSpPr>
              <a:spLocks/>
            </p:cNvSpPr>
            <p:nvPr/>
          </p:nvSpPr>
          <p:spPr bwMode="auto">
            <a:xfrm>
              <a:off x="1147" y="2239"/>
              <a:ext cx="68" cy="81"/>
            </a:xfrm>
            <a:custGeom>
              <a:avLst/>
              <a:gdLst>
                <a:gd name="T0" fmla="*/ 68 w 68"/>
                <a:gd name="T1" fmla="*/ 1 h 81"/>
                <a:gd name="T2" fmla="*/ 67 w 68"/>
                <a:gd name="T3" fmla="*/ 0 h 81"/>
                <a:gd name="T4" fmla="*/ 0 w 68"/>
                <a:gd name="T5" fmla="*/ 80 h 81"/>
                <a:gd name="T6" fmla="*/ 1 w 68"/>
                <a:gd name="T7" fmla="*/ 81 h 81"/>
                <a:gd name="T8" fmla="*/ 68 w 68"/>
                <a:gd name="T9" fmla="*/ 1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1"/>
                  </a:moveTo>
                  <a:lnTo>
                    <a:pt x="67" y="0"/>
                  </a:lnTo>
                  <a:lnTo>
                    <a:pt x="0" y="80"/>
                  </a:lnTo>
                  <a:lnTo>
                    <a:pt x="1" y="81"/>
                  </a:lnTo>
                  <a:lnTo>
                    <a:pt x="68"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55" name="Freeform 1723"/>
            <p:cNvSpPr>
              <a:spLocks/>
            </p:cNvSpPr>
            <p:nvPr/>
          </p:nvSpPr>
          <p:spPr bwMode="auto">
            <a:xfrm>
              <a:off x="1215"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856" name="Freeform 1724"/>
            <p:cNvSpPr>
              <a:spLocks/>
            </p:cNvSpPr>
            <p:nvPr/>
          </p:nvSpPr>
          <p:spPr bwMode="auto">
            <a:xfrm>
              <a:off x="1215" y="2219"/>
              <a:ext cx="17" cy="35"/>
            </a:xfrm>
            <a:custGeom>
              <a:avLst/>
              <a:gdLst>
                <a:gd name="T0" fmla="*/ 0 w 17"/>
                <a:gd name="T1" fmla="*/ 20 h 35"/>
                <a:gd name="T2" fmla="*/ 5 w 17"/>
                <a:gd name="T3" fmla="*/ 35 h 35"/>
                <a:gd name="T4" fmla="*/ 17 w 17"/>
                <a:gd name="T5" fmla="*/ 0 h 35"/>
                <a:gd name="T6" fmla="*/ 0 w 17"/>
                <a:gd name="T7" fmla="*/ 20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0" y="20"/>
                  </a:moveTo>
                  <a:lnTo>
                    <a:pt x="5" y="35"/>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857" name="Rectangle 1725"/>
            <p:cNvSpPr>
              <a:spLocks noChangeArrowheads="1"/>
            </p:cNvSpPr>
            <p:nvPr/>
          </p:nvSpPr>
          <p:spPr bwMode="auto">
            <a:xfrm>
              <a:off x="1349" y="2606"/>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54858" name="Freeform 1726"/>
            <p:cNvSpPr>
              <a:spLocks/>
            </p:cNvSpPr>
            <p:nvPr/>
          </p:nvSpPr>
          <p:spPr bwMode="auto">
            <a:xfrm>
              <a:off x="1273" y="2629"/>
              <a:ext cx="51" cy="44"/>
            </a:xfrm>
            <a:custGeom>
              <a:avLst/>
              <a:gdLst>
                <a:gd name="T0" fmla="*/ 51 w 51"/>
                <a:gd name="T1" fmla="*/ 0 h 44"/>
                <a:gd name="T2" fmla="*/ 19 w 51"/>
                <a:gd name="T3" fmla="*/ 0 h 44"/>
                <a:gd name="T4" fmla="*/ 10 w 51"/>
                <a:gd name="T5" fmla="*/ 3 h 44"/>
                <a:gd name="T6" fmla="*/ 4 w 51"/>
                <a:gd name="T7" fmla="*/ 13 h 44"/>
                <a:gd name="T8" fmla="*/ 0 w 51"/>
                <a:gd name="T9" fmla="*/ 22 h 44"/>
                <a:gd name="T10" fmla="*/ 0 w 51"/>
                <a:gd name="T11" fmla="*/ 31 h 44"/>
                <a:gd name="T12" fmla="*/ 4 w 51"/>
                <a:gd name="T13" fmla="*/ 38 h 44"/>
                <a:gd name="T14" fmla="*/ 7 w 51"/>
                <a:gd name="T15" fmla="*/ 41 h 44"/>
                <a:gd name="T16" fmla="*/ 13 w 51"/>
                <a:gd name="T17" fmla="*/ 44 h 44"/>
                <a:gd name="T18" fmla="*/ 19 w 51"/>
                <a:gd name="T19" fmla="*/ 44 h 44"/>
                <a:gd name="T20" fmla="*/ 29 w 51"/>
                <a:gd name="T21" fmla="*/ 41 h 44"/>
                <a:gd name="T22" fmla="*/ 35 w 51"/>
                <a:gd name="T23" fmla="*/ 31 h 44"/>
                <a:gd name="T24" fmla="*/ 38 w 51"/>
                <a:gd name="T25" fmla="*/ 22 h 44"/>
                <a:gd name="T26" fmla="*/ 38 w 51"/>
                <a:gd name="T27" fmla="*/ 13 h 44"/>
                <a:gd name="T28" fmla="*/ 35 w 51"/>
                <a:gd name="T29" fmla="*/ 6 h 44"/>
                <a:gd name="T30" fmla="*/ 32 w 51"/>
                <a:gd name="T31" fmla="*/ 3 h 44"/>
                <a:gd name="T32" fmla="*/ 26 w 51"/>
                <a:gd name="T33" fmla="*/ 0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44"/>
                <a:gd name="T53" fmla="*/ 51 w 51"/>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44">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sp>
          <p:nvSpPr>
            <p:cNvPr id="54859" name="Freeform 1727"/>
            <p:cNvSpPr>
              <a:spLocks/>
            </p:cNvSpPr>
            <p:nvPr/>
          </p:nvSpPr>
          <p:spPr bwMode="auto">
            <a:xfrm>
              <a:off x="1277" y="2629"/>
              <a:ext cx="15" cy="41"/>
            </a:xfrm>
            <a:custGeom>
              <a:avLst/>
              <a:gdLst>
                <a:gd name="T0" fmla="*/ 15 w 15"/>
                <a:gd name="T1" fmla="*/ 0 h 41"/>
                <a:gd name="T2" fmla="*/ 9 w 15"/>
                <a:gd name="T3" fmla="*/ 3 h 41"/>
                <a:gd name="T4" fmla="*/ 3 w 15"/>
                <a:gd name="T5" fmla="*/ 13 h 41"/>
                <a:gd name="T6" fmla="*/ 0 w 15"/>
                <a:gd name="T7" fmla="*/ 22 h 41"/>
                <a:gd name="T8" fmla="*/ 0 w 15"/>
                <a:gd name="T9" fmla="*/ 34 h 41"/>
                <a:gd name="T10" fmla="*/ 3 w 15"/>
                <a:gd name="T11" fmla="*/ 41 h 41"/>
                <a:gd name="T12" fmla="*/ 0 60000 65536"/>
                <a:gd name="T13" fmla="*/ 0 60000 65536"/>
                <a:gd name="T14" fmla="*/ 0 60000 65536"/>
                <a:gd name="T15" fmla="*/ 0 60000 65536"/>
                <a:gd name="T16" fmla="*/ 0 60000 65536"/>
                <a:gd name="T17" fmla="*/ 0 60000 65536"/>
                <a:gd name="T18" fmla="*/ 0 w 15"/>
                <a:gd name="T19" fmla="*/ 0 h 41"/>
                <a:gd name="T20" fmla="*/ 15 w 15"/>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15" h="41">
                  <a:moveTo>
                    <a:pt x="15" y="0"/>
                  </a:moveTo>
                  <a:lnTo>
                    <a:pt x="9" y="3"/>
                  </a:lnTo>
                  <a:lnTo>
                    <a:pt x="3" y="13"/>
                  </a:lnTo>
                  <a:lnTo>
                    <a:pt x="0" y="22"/>
                  </a:lnTo>
                  <a:lnTo>
                    <a:pt x="0" y="34"/>
                  </a:lnTo>
                  <a:lnTo>
                    <a:pt x="3"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sp>
          <p:nvSpPr>
            <p:cNvPr id="54860" name="Freeform 1728"/>
            <p:cNvSpPr>
              <a:spLocks/>
            </p:cNvSpPr>
            <p:nvPr/>
          </p:nvSpPr>
          <p:spPr bwMode="auto">
            <a:xfrm>
              <a:off x="1292" y="2632"/>
              <a:ext cx="32" cy="41"/>
            </a:xfrm>
            <a:custGeom>
              <a:avLst/>
              <a:gdLst>
                <a:gd name="T0" fmla="*/ 0 w 32"/>
                <a:gd name="T1" fmla="*/ 41 h 41"/>
                <a:gd name="T2" fmla="*/ 7 w 32"/>
                <a:gd name="T3" fmla="*/ 38 h 41"/>
                <a:gd name="T4" fmla="*/ 13 w 32"/>
                <a:gd name="T5" fmla="*/ 28 h 41"/>
                <a:gd name="T6" fmla="*/ 16 w 32"/>
                <a:gd name="T7" fmla="*/ 19 h 41"/>
                <a:gd name="T8" fmla="*/ 16 w 32"/>
                <a:gd name="T9" fmla="*/ 6 h 41"/>
                <a:gd name="T10" fmla="*/ 13 w 32"/>
                <a:gd name="T11" fmla="*/ 0 h 41"/>
                <a:gd name="T12" fmla="*/ 32 w 32"/>
                <a:gd name="T13" fmla="*/ 0 h 41"/>
                <a:gd name="T14" fmla="*/ 0 60000 65536"/>
                <a:gd name="T15" fmla="*/ 0 60000 65536"/>
                <a:gd name="T16" fmla="*/ 0 60000 65536"/>
                <a:gd name="T17" fmla="*/ 0 60000 65536"/>
                <a:gd name="T18" fmla="*/ 0 60000 65536"/>
                <a:gd name="T19" fmla="*/ 0 60000 65536"/>
                <a:gd name="T20" fmla="*/ 0 60000 65536"/>
                <a:gd name="T21" fmla="*/ 0 w 32"/>
                <a:gd name="T22" fmla="*/ 0 h 41"/>
                <a:gd name="T23" fmla="*/ 32 w 32"/>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1">
                  <a:moveTo>
                    <a:pt x="0" y="41"/>
                  </a:moveTo>
                  <a:lnTo>
                    <a:pt x="7" y="38"/>
                  </a:lnTo>
                  <a:lnTo>
                    <a:pt x="13" y="28"/>
                  </a:lnTo>
                  <a:lnTo>
                    <a:pt x="16" y="19"/>
                  </a:lnTo>
                  <a:lnTo>
                    <a:pt x="16" y="6"/>
                  </a:lnTo>
                  <a:lnTo>
                    <a:pt x="13" y="0"/>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round/>
                  <a:headEnd/>
                  <a:tailEnd/>
                </a14:hiddenLine>
              </a:ext>
            </a:extLst>
          </p:spPr>
          <p:txBody>
            <a:bodyPr/>
            <a:lstStyle/>
            <a:p>
              <a:endParaRPr lang="en-US"/>
            </a:p>
          </p:txBody>
        </p:sp>
      </p:grpSp>
      <p:grpSp>
        <p:nvGrpSpPr>
          <p:cNvPr id="54291" name="Group 1738"/>
          <p:cNvGrpSpPr>
            <a:grpSpLocks/>
          </p:cNvGrpSpPr>
          <p:nvPr/>
        </p:nvGrpSpPr>
        <p:grpSpPr bwMode="auto">
          <a:xfrm>
            <a:off x="1332929" y="3651250"/>
            <a:ext cx="617538" cy="454025"/>
            <a:chOff x="4212" y="1948"/>
            <a:chExt cx="389" cy="286"/>
          </a:xfrm>
        </p:grpSpPr>
        <p:sp>
          <p:nvSpPr>
            <p:cNvPr id="54678" name="Freeform 1739"/>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p>
          </p:txBody>
        </p:sp>
        <p:sp>
          <p:nvSpPr>
            <p:cNvPr id="54679" name="Freeform 1740"/>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p>
          </p:txBody>
        </p:sp>
        <p:sp>
          <p:nvSpPr>
            <p:cNvPr id="54680" name="Freeform 1741"/>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81" name="Freeform 1742"/>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p>
          </p:txBody>
        </p:sp>
        <p:sp>
          <p:nvSpPr>
            <p:cNvPr id="54682" name="Freeform 1743"/>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p>
          </p:txBody>
        </p:sp>
        <p:sp>
          <p:nvSpPr>
            <p:cNvPr id="54683" name="Freeform 1744"/>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84" name="Freeform 1745"/>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p>
          </p:txBody>
        </p:sp>
        <p:sp>
          <p:nvSpPr>
            <p:cNvPr id="54685" name="Freeform 1746"/>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p>
          </p:txBody>
        </p:sp>
        <p:sp>
          <p:nvSpPr>
            <p:cNvPr id="54686" name="Freeform 1747"/>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87" name="Freeform 1748"/>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p>
          </p:txBody>
        </p:sp>
        <p:sp>
          <p:nvSpPr>
            <p:cNvPr id="54688" name="Freeform 1749"/>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p>
          </p:txBody>
        </p:sp>
        <p:sp>
          <p:nvSpPr>
            <p:cNvPr id="54689" name="Freeform 1750"/>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90" name="Freeform 1751"/>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p>
          </p:txBody>
        </p:sp>
        <p:sp>
          <p:nvSpPr>
            <p:cNvPr id="54691" name="Freeform 1752"/>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p>
          </p:txBody>
        </p:sp>
        <p:sp>
          <p:nvSpPr>
            <p:cNvPr id="54692" name="Freeform 1753"/>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93" name="Freeform 1754"/>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p>
          </p:txBody>
        </p:sp>
        <p:sp>
          <p:nvSpPr>
            <p:cNvPr id="54694" name="Freeform 1755"/>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p>
          </p:txBody>
        </p:sp>
        <p:sp>
          <p:nvSpPr>
            <p:cNvPr id="54695" name="Freeform 1756"/>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96" name="Freeform 1757"/>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p>
          </p:txBody>
        </p:sp>
        <p:sp>
          <p:nvSpPr>
            <p:cNvPr id="54697" name="Freeform 1758"/>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p>
          </p:txBody>
        </p:sp>
        <p:sp>
          <p:nvSpPr>
            <p:cNvPr id="54698" name="Freeform 1759"/>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99" name="Rectangle 1760"/>
            <p:cNvSpPr>
              <a:spLocks noChangeArrowheads="1"/>
            </p:cNvSpPr>
            <p:nvPr/>
          </p:nvSpPr>
          <p:spPr bwMode="auto">
            <a:xfrm>
              <a:off x="4212" y="1948"/>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54700" name="Rectangle 1761"/>
            <p:cNvSpPr>
              <a:spLocks noChangeArrowheads="1"/>
            </p:cNvSpPr>
            <p:nvPr/>
          </p:nvSpPr>
          <p:spPr bwMode="auto">
            <a:xfrm>
              <a:off x="4451" y="1998"/>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sp>
        <p:nvSpPr>
          <p:cNvPr id="54292" name="Rectangle 1762"/>
          <p:cNvSpPr>
            <a:spLocks noChangeArrowheads="1"/>
          </p:cNvSpPr>
          <p:nvPr/>
        </p:nvSpPr>
        <p:spPr bwMode="auto">
          <a:xfrm>
            <a:off x="6112892" y="3309938"/>
            <a:ext cx="514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V</a:t>
            </a:r>
            <a:r>
              <a:rPr lang="en-US" altLang="en-US" sz="2000" b="0" baseline="-25000">
                <a:solidFill>
                  <a:schemeClr val="tx2"/>
                </a:solidFill>
                <a:latin typeface="Times New Roman" panose="02020603050405020304" pitchFamily="18" charset="0"/>
              </a:rPr>
              <a:t>HBE</a:t>
            </a:r>
          </a:p>
        </p:txBody>
      </p:sp>
      <p:sp>
        <p:nvSpPr>
          <p:cNvPr id="54293" name="Rectangle 1763"/>
          <p:cNvSpPr>
            <a:spLocks noChangeArrowheads="1"/>
          </p:cNvSpPr>
          <p:nvPr/>
        </p:nvSpPr>
        <p:spPr bwMode="auto">
          <a:xfrm>
            <a:off x="6419279" y="4371975"/>
            <a:ext cx="1428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P</a:t>
            </a:r>
            <a:r>
              <a:rPr lang="en-US" altLang="en-US" sz="2000" b="0" baseline="-25000">
                <a:solidFill>
                  <a:schemeClr val="tx2"/>
                </a:solidFill>
                <a:latin typeface="Times New Roman" panose="02020603050405020304" pitchFamily="18" charset="0"/>
              </a:rPr>
              <a:t>HBE (VBE) </a:t>
            </a:r>
            <a:r>
              <a:rPr lang="en-US" altLang="en-US" sz="2000" b="0">
                <a:solidFill>
                  <a:schemeClr val="tx2"/>
                </a:solidFill>
                <a:latin typeface="Times New Roman" panose="02020603050405020304" pitchFamily="18" charset="0"/>
              </a:rPr>
              <a:t> </a:t>
            </a:r>
            <a:r>
              <a:rPr lang="en-US" altLang="en-US" sz="2000" b="0">
                <a:solidFill>
                  <a:schemeClr val="tx2"/>
                </a:solidFill>
                <a:latin typeface="Times New Roman" panose="02020603050405020304" pitchFamily="18" charset="0"/>
                <a:cs typeface="Times New Roman" panose="02020603050405020304" pitchFamily="18" charset="0"/>
              </a:rPr>
              <a:t>– F</a:t>
            </a:r>
            <a:r>
              <a:rPr lang="en-US" altLang="en-US" sz="2000" b="0">
                <a:solidFill>
                  <a:schemeClr val="tx2"/>
                </a:solidFill>
                <a:latin typeface="Times New Roman" panose="02020603050405020304" pitchFamily="18" charset="0"/>
              </a:rPr>
              <a:t> </a:t>
            </a:r>
          </a:p>
        </p:txBody>
      </p:sp>
      <p:grpSp>
        <p:nvGrpSpPr>
          <p:cNvPr id="54294" name="Group 1783"/>
          <p:cNvGrpSpPr>
            <a:grpSpLocks/>
          </p:cNvGrpSpPr>
          <p:nvPr/>
        </p:nvGrpSpPr>
        <p:grpSpPr bwMode="auto">
          <a:xfrm flipV="1">
            <a:off x="1163067" y="3744913"/>
            <a:ext cx="125412" cy="765175"/>
            <a:chOff x="3932" y="1230"/>
            <a:chExt cx="79" cy="482"/>
          </a:xfrm>
        </p:grpSpPr>
        <p:sp>
          <p:nvSpPr>
            <p:cNvPr id="54661" name="Freeform 1784"/>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p>
          </p:txBody>
        </p:sp>
        <p:sp>
          <p:nvSpPr>
            <p:cNvPr id="54662" name="Freeform 1785"/>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p>
          </p:txBody>
        </p:sp>
        <p:sp>
          <p:nvSpPr>
            <p:cNvPr id="54663" name="Freeform 1786"/>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64" name="Freeform 1787"/>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p>
          </p:txBody>
        </p:sp>
        <p:sp>
          <p:nvSpPr>
            <p:cNvPr id="54665" name="Freeform 1788"/>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p>
          </p:txBody>
        </p:sp>
        <p:sp>
          <p:nvSpPr>
            <p:cNvPr id="54666" name="Freeform 1789"/>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67" name="Freeform 1790"/>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p>
          </p:txBody>
        </p:sp>
        <p:sp>
          <p:nvSpPr>
            <p:cNvPr id="54668" name="Freeform 1791"/>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p>
          </p:txBody>
        </p:sp>
        <p:sp>
          <p:nvSpPr>
            <p:cNvPr id="54669" name="Freeform 1792"/>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70" name="Freeform 1793"/>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p>
          </p:txBody>
        </p:sp>
        <p:sp>
          <p:nvSpPr>
            <p:cNvPr id="54671" name="Freeform 1794"/>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p>
          </p:txBody>
        </p:sp>
        <p:sp>
          <p:nvSpPr>
            <p:cNvPr id="54672" name="Freeform 1795"/>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73" name="Line 1796"/>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674" name="Freeform 1797"/>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p>
          </p:txBody>
        </p:sp>
        <p:sp>
          <p:nvSpPr>
            <p:cNvPr id="54675" name="Freeform 1798"/>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p>
          </p:txBody>
        </p:sp>
        <p:sp>
          <p:nvSpPr>
            <p:cNvPr id="54676" name="Rectangle 1799"/>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677" name="Rectangle 1800"/>
            <p:cNvSpPr>
              <a:spLocks noChangeArrowheads="1"/>
            </p:cNvSpPr>
            <p:nvPr/>
          </p:nvSpPr>
          <p:spPr bwMode="auto">
            <a:xfrm>
              <a:off x="3932" y="1230"/>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10800000"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sp>
        <p:nvSpPr>
          <p:cNvPr id="54295" name="Rectangle 1813"/>
          <p:cNvSpPr>
            <a:spLocks noChangeArrowheads="1"/>
          </p:cNvSpPr>
          <p:nvPr/>
        </p:nvSpPr>
        <p:spPr bwMode="auto">
          <a:xfrm>
            <a:off x="3874517" y="4446588"/>
            <a:ext cx="7286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 R</a:t>
            </a:r>
            <a:r>
              <a:rPr lang="en-US" altLang="en-US" sz="2000" b="0" baseline="-25000">
                <a:solidFill>
                  <a:schemeClr val="tx2"/>
                </a:solidFill>
                <a:latin typeface="Times New Roman" panose="02020603050405020304" pitchFamily="18" charset="0"/>
              </a:rPr>
              <a:t>y</a:t>
            </a:r>
            <a:r>
              <a:rPr lang="en-US" altLang="en-US" sz="2000" b="0">
                <a:solidFill>
                  <a:schemeClr val="tx2"/>
                </a:solidFill>
                <a:latin typeface="Times New Roman" panose="02020603050405020304" pitchFamily="18" charset="0"/>
              </a:rPr>
              <a:t>F</a:t>
            </a:r>
            <a:r>
              <a:rPr lang="en-US" altLang="en-US" sz="2000" b="0" baseline="-25000">
                <a:solidFill>
                  <a:schemeClr val="tx2"/>
                </a:solidFill>
                <a:latin typeface="Times New Roman" panose="02020603050405020304" pitchFamily="18" charset="0"/>
              </a:rPr>
              <a:t>y</a:t>
            </a:r>
            <a:r>
              <a:rPr lang="en-US" altLang="en-US" sz="2000" b="0">
                <a:solidFill>
                  <a:schemeClr val="tx2"/>
                </a:solidFill>
                <a:latin typeface="Times New Roman" panose="02020603050405020304" pitchFamily="18" charset="0"/>
              </a:rPr>
              <a:t>t</a:t>
            </a:r>
            <a:r>
              <a:rPr lang="en-US" altLang="en-US" sz="2000" b="0" baseline="-25000">
                <a:solidFill>
                  <a:schemeClr val="tx2"/>
                </a:solidFill>
                <a:latin typeface="Times New Roman" panose="02020603050405020304" pitchFamily="18" charset="0"/>
              </a:rPr>
              <a:t>w</a:t>
            </a:r>
          </a:p>
        </p:txBody>
      </p:sp>
      <p:grpSp>
        <p:nvGrpSpPr>
          <p:cNvPr id="54296" name="Group 1814"/>
          <p:cNvGrpSpPr>
            <a:grpSpLocks/>
          </p:cNvGrpSpPr>
          <p:nvPr/>
        </p:nvGrpSpPr>
        <p:grpSpPr bwMode="auto">
          <a:xfrm>
            <a:off x="3110929" y="3660775"/>
            <a:ext cx="3124200" cy="160338"/>
            <a:chOff x="1977" y="2120"/>
            <a:chExt cx="1968" cy="101"/>
          </a:xfrm>
        </p:grpSpPr>
        <p:sp>
          <p:nvSpPr>
            <p:cNvPr id="54381" name="Freeform 1815"/>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382" name="Freeform 1816"/>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83" name="Freeform 1817"/>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384" name="Freeform 1818"/>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4385" name="Group 1819"/>
            <p:cNvGrpSpPr>
              <a:grpSpLocks/>
            </p:cNvGrpSpPr>
            <p:nvPr/>
          </p:nvGrpSpPr>
          <p:grpSpPr bwMode="auto">
            <a:xfrm>
              <a:off x="1977" y="2120"/>
              <a:ext cx="1951" cy="101"/>
              <a:chOff x="1977" y="2120"/>
              <a:chExt cx="1951" cy="101"/>
            </a:xfrm>
          </p:grpSpPr>
          <p:sp>
            <p:nvSpPr>
              <p:cNvPr id="54386" name="Freeform 1820"/>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p>
            </p:txBody>
          </p:sp>
          <p:sp>
            <p:nvSpPr>
              <p:cNvPr id="54387" name="Freeform 1821"/>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p>
            </p:txBody>
          </p:sp>
          <p:sp>
            <p:nvSpPr>
              <p:cNvPr id="54388" name="Rectangle 1822"/>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389" name="Freeform 1823"/>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390" name="Freeform 1824"/>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391" name="Freeform 1825"/>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2" name="Freeform 1826"/>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54393" name="Freeform 1827"/>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4" name="Freeform 1828"/>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395" name="Freeform 1829"/>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396" name="Freeform 1830"/>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97" name="Freeform 1831"/>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p>
            </p:txBody>
          </p:sp>
          <p:sp>
            <p:nvSpPr>
              <p:cNvPr id="54398" name="Freeform 1832"/>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p>
            </p:txBody>
          </p:sp>
          <p:sp>
            <p:nvSpPr>
              <p:cNvPr id="54399" name="Rectangle 1833"/>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400" name="Freeform 1834"/>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01" name="Freeform 1835"/>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2" name="Freeform 1836"/>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03" name="Freeform 1837"/>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4" name="Freeform 1838"/>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05" name="Freeform 1839"/>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6" name="Freeform 1840"/>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07" name="Freeform 1841"/>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08" name="Freeform 1842"/>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09" name="Freeform 1843"/>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54410" name="Freeform 1844"/>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11" name="Freeform 1845"/>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12" name="Freeform 1846"/>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13" name="Freeform 1847"/>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14" name="Freeform 1848"/>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415" name="Freeform 1849"/>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16" name="Freeform 1850"/>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17" name="Freeform 1851"/>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18" name="Freeform 1852"/>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19" name="Freeform 1853"/>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20" name="Freeform 1854"/>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421" name="Freeform 1855"/>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22" name="Freeform 1856"/>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23" name="Freeform 1857"/>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24" name="Freeform 1858"/>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25" name="Freeform 1859"/>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26" name="Freeform 1860"/>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27" name="Freeform 1861"/>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28" name="Freeform 1862"/>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429" name="Freeform 1863"/>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30" name="Freeform 1864"/>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31" name="Freeform 1865"/>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32" name="Freeform 1866"/>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33" name="Freeform 1867"/>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34" name="Freeform 1868"/>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435" name="Freeform 1869"/>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36" name="Freeform 1870"/>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37" name="Freeform 1871"/>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38" name="Freeform 1872"/>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39" name="Freeform 1873"/>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40" name="Freeform 1874"/>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41" name="Freeform 1875"/>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42" name="Freeform 1876"/>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43" name="Freeform 1877"/>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44" name="Freeform 1878"/>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45" name="Freeform 1879"/>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46" name="Freeform 1880"/>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47" name="Freeform 1881"/>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48" name="Freeform 1882"/>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49" name="Freeform 1883"/>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50" name="Freeform 1884"/>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51" name="Freeform 1885"/>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52" name="Freeform 1886"/>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53" name="Freeform 1887"/>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54" name="Freeform 1888"/>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55" name="Freeform 1889"/>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56" name="Freeform 1890"/>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57" name="Freeform 1891"/>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58" name="Freeform 1892"/>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p>
            </p:txBody>
          </p:sp>
          <p:sp>
            <p:nvSpPr>
              <p:cNvPr id="54459" name="Freeform 1893"/>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60" name="Freeform 1894"/>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61" name="Freeform 1895"/>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62" name="Freeform 1896"/>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63" name="Freeform 1897"/>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464" name="Freeform 1898"/>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65" name="Freeform 1899"/>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66" name="Freeform 1900"/>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67" name="Freeform 1901"/>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68" name="Freeform 1902"/>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69" name="Freeform 1903"/>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70" name="Freeform 1904"/>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71" name="Freeform 1905"/>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72" name="Freeform 1906"/>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73" name="Freeform 1907"/>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74" name="Freeform 1908"/>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75" name="Freeform 1909"/>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76" name="Freeform 1910"/>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77" name="Freeform 1911"/>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78" name="Freeform 1912"/>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79" name="Freeform 1913"/>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80" name="Freeform 1914"/>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81" name="Freeform 1915"/>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82" name="Freeform 1916"/>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83" name="Freeform 1917"/>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84" name="Freeform 1918"/>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85" name="Freeform 1919"/>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86" name="Freeform 1920"/>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87" name="Freeform 1921"/>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488" name="Freeform 1922"/>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89" name="Freeform 1923"/>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90" name="Freeform 1924"/>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91" name="Freeform 1925"/>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92" name="Freeform 1926"/>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93" name="Freeform 1927"/>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494" name="Freeform 1928"/>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95" name="Freeform 1929"/>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496" name="Freeform 1930"/>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497" name="Freeform 1931"/>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498" name="Freeform 1932"/>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499" name="Freeform 1933"/>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00" name="Freeform 1934"/>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01" name="Freeform 1935"/>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02" name="Freeform 1936"/>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p>
            </p:txBody>
          </p:sp>
          <p:sp>
            <p:nvSpPr>
              <p:cNvPr id="54503" name="Freeform 1937"/>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04" name="Freeform 1938"/>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05" name="Freeform 1939"/>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06" name="Freeform 1940"/>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07" name="Freeform 1941"/>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08" name="Freeform 1942"/>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09" name="Freeform 1943"/>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10" name="Freeform 1944"/>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11" name="Freeform 1945"/>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12" name="Freeform 1946"/>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513" name="Freeform 1947"/>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14" name="Freeform 1948"/>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15" name="Freeform 1949"/>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16" name="Freeform 1950"/>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17" name="Freeform 1951"/>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18" name="Freeform 1952"/>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19" name="Freeform 1953"/>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20" name="Freeform 1954"/>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21" name="Freeform 1955"/>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22" name="Freeform 1956"/>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23" name="Freeform 1957"/>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24" name="Freeform 1958"/>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25" name="Freeform 1959"/>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526" name="Freeform 1960"/>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27" name="Freeform 1961"/>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28" name="Freeform 1962"/>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29" name="Freeform 1963"/>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0" name="Freeform 1964"/>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31" name="Freeform 1965"/>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2" name="Freeform 1966"/>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33" name="Freeform 1967"/>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34" name="Freeform 1968"/>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5" name="Freeform 1969"/>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36" name="Freeform 1970"/>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37" name="Freeform 1971"/>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38" name="Freeform 1972"/>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39" name="Freeform 1973"/>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0" name="Freeform 1974"/>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41" name="Freeform 1975"/>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2" name="Freeform 1976"/>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43" name="Freeform 1977"/>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544" name="Freeform 1978"/>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5" name="Freeform 1979"/>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46" name="Freeform 1980"/>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7" name="Freeform 1981"/>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48" name="Freeform 1982"/>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49" name="Freeform 1983"/>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550" name="Freeform 1984"/>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51" name="Freeform 1985"/>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2" name="Freeform 1986"/>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53" name="Freeform 1987"/>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4" name="Freeform 1988"/>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55" name="Freeform 1989"/>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6" name="Freeform 1990"/>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57" name="Freeform 1991"/>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58" name="Freeform 1992"/>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59" name="Freeform 1993"/>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60" name="Freeform 1994"/>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61" name="Freeform 1995"/>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62" name="Freeform 1996"/>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63" name="Freeform 1997"/>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564" name="Freeform 1998"/>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65" name="Freeform 1999"/>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66" name="Freeform 2000"/>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67" name="Freeform 2001"/>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68" name="Freeform 2002"/>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69" name="Freeform 2003"/>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70" name="Freeform 2004"/>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71" name="Freeform 2005"/>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72" name="Freeform 2006"/>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73" name="Freeform 2007"/>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74" name="Freeform 2008"/>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75" name="Freeform 2009"/>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76" name="Freeform 2010"/>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77" name="Freeform 2011"/>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578" name="Freeform 2012"/>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579" name="Freeform 2013"/>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80" name="Freeform 2014"/>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81" name="Freeform 2015"/>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82" name="Freeform 2016"/>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83" name="Freeform 2017"/>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84" name="Freeform 2018"/>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85" name="Freeform 2019"/>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586" name="Freeform 2020"/>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87" name="Freeform 2021"/>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88" name="Freeform 2022"/>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89" name="Freeform 2023"/>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90" name="Freeform 2024"/>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91" name="Freeform 2025"/>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92" name="Freeform 2026"/>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593" name="Freeform 2027"/>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94" name="Freeform 2028"/>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595" name="Freeform 2029"/>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96" name="Freeform 2030"/>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597" name="Freeform 2031"/>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598" name="Freeform 2032"/>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599" name="Freeform 2033"/>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00" name="Freeform 2034"/>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01" name="Freeform 2035"/>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54602" name="Freeform 2036"/>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03" name="Freeform 2037"/>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04" name="Freeform 2038"/>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05" name="Freeform 2039"/>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606" name="Freeform 2040"/>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607" name="Freeform 2041"/>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08" name="Freeform 2042"/>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09" name="Freeform 2043"/>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10" name="Freeform 2044"/>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11" name="Freeform 2045"/>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12" name="Freeform 2046"/>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613" name="Freeform 2047"/>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14" name="Freeform 2048"/>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15" name="Freeform 2049"/>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16" name="Freeform 2050"/>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17" name="Freeform 2051"/>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18" name="Freeform 2052"/>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19" name="Freeform 2053"/>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620" name="Freeform 2054"/>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621" name="Freeform 2055"/>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22" name="Freeform 2056"/>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23" name="Freeform 2057"/>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24" name="Freeform 2058"/>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25" name="Freeform 2059"/>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26" name="Freeform 2060"/>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627" name="Freeform 2061"/>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28" name="Freeform 2062"/>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29" name="Freeform 2063"/>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30" name="Freeform 2064"/>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31" name="Freeform 2065"/>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32" name="Freeform 2066"/>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33" name="Freeform 2067"/>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634" name="Freeform 2068"/>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35" name="Freeform 2069"/>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36" name="Freeform 2070"/>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37" name="Freeform 2071"/>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38" name="Freeform 2072"/>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39" name="Freeform 2073"/>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40" name="Freeform 2074"/>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641" name="Freeform 2075"/>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42" name="Freeform 2076"/>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43" name="Freeform 2077"/>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44" name="Freeform 2078"/>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45" name="Freeform 2079"/>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46" name="Freeform 2080"/>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47" name="Freeform 2081"/>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54648" name="Freeform 2082"/>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54649" name="Freeform 2083"/>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50" name="Freeform 2084"/>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51" name="Freeform 2085"/>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52" name="Freeform 2086"/>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53" name="Freeform 2087"/>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54" name="Freeform 2088"/>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54655" name="Freeform 2089"/>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54656" name="Freeform 2090"/>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57" name="Freeform 2091"/>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54658" name="Freeform 2092"/>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659" name="Freeform 2093"/>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54660" name="Freeform 2094"/>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54297" name="Rectangle 2095"/>
          <p:cNvSpPr>
            <a:spLocks noChangeArrowheads="1"/>
          </p:cNvSpPr>
          <p:nvPr/>
        </p:nvSpPr>
        <p:spPr bwMode="auto">
          <a:xfrm>
            <a:off x="4207892" y="3292475"/>
            <a:ext cx="7286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 R</a:t>
            </a:r>
            <a:r>
              <a:rPr lang="en-US" altLang="en-US" sz="2000" b="0" baseline="-25000">
                <a:solidFill>
                  <a:schemeClr val="tx2"/>
                </a:solidFill>
                <a:latin typeface="Times New Roman" panose="02020603050405020304" pitchFamily="18" charset="0"/>
              </a:rPr>
              <a:t>y</a:t>
            </a:r>
            <a:r>
              <a:rPr lang="en-US" altLang="en-US" sz="2000" b="0">
                <a:solidFill>
                  <a:schemeClr val="tx2"/>
                </a:solidFill>
                <a:latin typeface="Times New Roman" panose="02020603050405020304" pitchFamily="18" charset="0"/>
              </a:rPr>
              <a:t>F</a:t>
            </a:r>
            <a:r>
              <a:rPr lang="en-US" altLang="en-US" sz="2000" b="0" baseline="-25000">
                <a:solidFill>
                  <a:schemeClr val="tx2"/>
                </a:solidFill>
                <a:latin typeface="Times New Roman" panose="02020603050405020304" pitchFamily="18" charset="0"/>
              </a:rPr>
              <a:t>y</a:t>
            </a:r>
            <a:r>
              <a:rPr lang="en-US" altLang="en-US" sz="2000" b="0">
                <a:solidFill>
                  <a:schemeClr val="tx2"/>
                </a:solidFill>
                <a:latin typeface="Times New Roman" panose="02020603050405020304" pitchFamily="18" charset="0"/>
              </a:rPr>
              <a:t>t</a:t>
            </a:r>
            <a:r>
              <a:rPr lang="en-US" altLang="en-US" sz="2000" b="0" baseline="-25000">
                <a:solidFill>
                  <a:schemeClr val="tx2"/>
                </a:solidFill>
                <a:latin typeface="Times New Roman" panose="02020603050405020304" pitchFamily="18" charset="0"/>
              </a:rPr>
              <a:t>w</a:t>
            </a:r>
          </a:p>
        </p:txBody>
      </p:sp>
      <p:grpSp>
        <p:nvGrpSpPr>
          <p:cNvPr id="54298" name="Group 2096"/>
          <p:cNvGrpSpPr>
            <a:grpSpLocks/>
          </p:cNvGrpSpPr>
          <p:nvPr/>
        </p:nvGrpSpPr>
        <p:grpSpPr bwMode="auto">
          <a:xfrm>
            <a:off x="6320854" y="3686175"/>
            <a:ext cx="617538" cy="454025"/>
            <a:chOff x="4212" y="1948"/>
            <a:chExt cx="389" cy="286"/>
          </a:xfrm>
        </p:grpSpPr>
        <p:sp>
          <p:nvSpPr>
            <p:cNvPr id="54358" name="Freeform 2097"/>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p>
          </p:txBody>
        </p:sp>
        <p:sp>
          <p:nvSpPr>
            <p:cNvPr id="54359" name="Freeform 2098"/>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p>
          </p:txBody>
        </p:sp>
        <p:sp>
          <p:nvSpPr>
            <p:cNvPr id="54360" name="Freeform 2099"/>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61" name="Freeform 2100"/>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p>
          </p:txBody>
        </p:sp>
        <p:sp>
          <p:nvSpPr>
            <p:cNvPr id="54362" name="Freeform 2101"/>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p>
          </p:txBody>
        </p:sp>
        <p:sp>
          <p:nvSpPr>
            <p:cNvPr id="54363" name="Freeform 2102"/>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64" name="Freeform 2103"/>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p>
          </p:txBody>
        </p:sp>
        <p:sp>
          <p:nvSpPr>
            <p:cNvPr id="54365" name="Freeform 2104"/>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p>
          </p:txBody>
        </p:sp>
        <p:sp>
          <p:nvSpPr>
            <p:cNvPr id="54366" name="Freeform 2105"/>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67" name="Freeform 2106"/>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p>
          </p:txBody>
        </p:sp>
        <p:sp>
          <p:nvSpPr>
            <p:cNvPr id="54368" name="Freeform 2107"/>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p>
          </p:txBody>
        </p:sp>
        <p:sp>
          <p:nvSpPr>
            <p:cNvPr id="54369" name="Freeform 2108"/>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70" name="Freeform 2109"/>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p>
          </p:txBody>
        </p:sp>
        <p:sp>
          <p:nvSpPr>
            <p:cNvPr id="54371" name="Freeform 2110"/>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p>
          </p:txBody>
        </p:sp>
        <p:sp>
          <p:nvSpPr>
            <p:cNvPr id="54372" name="Freeform 2111"/>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73" name="Freeform 2112"/>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p>
          </p:txBody>
        </p:sp>
        <p:sp>
          <p:nvSpPr>
            <p:cNvPr id="54374" name="Freeform 2113"/>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p>
          </p:txBody>
        </p:sp>
        <p:sp>
          <p:nvSpPr>
            <p:cNvPr id="54375" name="Freeform 2114"/>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76" name="Freeform 2115"/>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p>
          </p:txBody>
        </p:sp>
        <p:sp>
          <p:nvSpPr>
            <p:cNvPr id="54377" name="Freeform 2116"/>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p>
          </p:txBody>
        </p:sp>
        <p:sp>
          <p:nvSpPr>
            <p:cNvPr id="54378" name="Freeform 2117"/>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79" name="Rectangle 2118"/>
            <p:cNvSpPr>
              <a:spLocks noChangeArrowheads="1"/>
            </p:cNvSpPr>
            <p:nvPr/>
          </p:nvSpPr>
          <p:spPr bwMode="auto">
            <a:xfrm>
              <a:off x="4212" y="1948"/>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54380" name="Rectangle 2119"/>
            <p:cNvSpPr>
              <a:spLocks noChangeArrowheads="1"/>
            </p:cNvSpPr>
            <p:nvPr/>
          </p:nvSpPr>
          <p:spPr bwMode="auto">
            <a:xfrm>
              <a:off x="4451" y="1998"/>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grpSp>
        <p:nvGrpSpPr>
          <p:cNvPr id="54299" name="Group 2120"/>
          <p:cNvGrpSpPr>
            <a:grpSpLocks/>
          </p:cNvGrpSpPr>
          <p:nvPr/>
        </p:nvGrpSpPr>
        <p:grpSpPr bwMode="auto">
          <a:xfrm>
            <a:off x="7351142" y="3917950"/>
            <a:ext cx="542925" cy="217488"/>
            <a:chOff x="4056" y="1470"/>
            <a:chExt cx="342" cy="137"/>
          </a:xfrm>
        </p:grpSpPr>
        <p:sp>
          <p:nvSpPr>
            <p:cNvPr id="54337" name="Freeform 2121"/>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p>
          </p:txBody>
        </p:sp>
        <p:sp>
          <p:nvSpPr>
            <p:cNvPr id="54338" name="Freeform 2122"/>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p>
          </p:txBody>
        </p:sp>
        <p:sp>
          <p:nvSpPr>
            <p:cNvPr id="54339" name="Freeform 2123"/>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0" name="Freeform 2124"/>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p>
          </p:txBody>
        </p:sp>
        <p:sp>
          <p:nvSpPr>
            <p:cNvPr id="54341" name="Freeform 2125"/>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p>
          </p:txBody>
        </p:sp>
        <p:sp>
          <p:nvSpPr>
            <p:cNvPr id="54342" name="Freeform 2126"/>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3" name="Freeform 2127"/>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p>
          </p:txBody>
        </p:sp>
        <p:sp>
          <p:nvSpPr>
            <p:cNvPr id="54344" name="Freeform 2128"/>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p>
          </p:txBody>
        </p:sp>
        <p:sp>
          <p:nvSpPr>
            <p:cNvPr id="54345" name="Freeform 2129"/>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6" name="Freeform 2130"/>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p>
          </p:txBody>
        </p:sp>
        <p:sp>
          <p:nvSpPr>
            <p:cNvPr id="54347" name="Freeform 2131"/>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p>
          </p:txBody>
        </p:sp>
        <p:sp>
          <p:nvSpPr>
            <p:cNvPr id="54348" name="Freeform 2132"/>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49" name="Freeform 2133"/>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p>
          </p:txBody>
        </p:sp>
        <p:sp>
          <p:nvSpPr>
            <p:cNvPr id="54350" name="Freeform 2134"/>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p>
          </p:txBody>
        </p:sp>
        <p:sp>
          <p:nvSpPr>
            <p:cNvPr id="54351" name="Freeform 2135"/>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52" name="Freeform 2136"/>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p>
          </p:txBody>
        </p:sp>
        <p:sp>
          <p:nvSpPr>
            <p:cNvPr id="54353" name="Freeform 2137"/>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p>
          </p:txBody>
        </p:sp>
        <p:sp>
          <p:nvSpPr>
            <p:cNvPr id="54354" name="Freeform 2138"/>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55" name="Freeform 2139"/>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p>
          </p:txBody>
        </p:sp>
        <p:sp>
          <p:nvSpPr>
            <p:cNvPr id="54356" name="Freeform 2140"/>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p>
          </p:txBody>
        </p:sp>
        <p:sp>
          <p:nvSpPr>
            <p:cNvPr id="54357" name="Freeform 2141"/>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4300" name="Group 2142"/>
          <p:cNvGrpSpPr>
            <a:grpSpLocks/>
          </p:cNvGrpSpPr>
          <p:nvPr/>
        </p:nvGrpSpPr>
        <p:grpSpPr bwMode="auto">
          <a:xfrm flipH="1" flipV="1">
            <a:off x="7955979" y="3771900"/>
            <a:ext cx="125413" cy="765175"/>
            <a:chOff x="3932" y="1230"/>
            <a:chExt cx="79" cy="482"/>
          </a:xfrm>
        </p:grpSpPr>
        <p:sp>
          <p:nvSpPr>
            <p:cNvPr id="54320" name="Freeform 2143"/>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p>
          </p:txBody>
        </p:sp>
        <p:sp>
          <p:nvSpPr>
            <p:cNvPr id="54321" name="Freeform 2144"/>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p>
          </p:txBody>
        </p:sp>
        <p:sp>
          <p:nvSpPr>
            <p:cNvPr id="54322" name="Freeform 2145"/>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23" name="Freeform 2146"/>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p>
          </p:txBody>
        </p:sp>
        <p:sp>
          <p:nvSpPr>
            <p:cNvPr id="54324" name="Freeform 2147"/>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p>
          </p:txBody>
        </p:sp>
        <p:sp>
          <p:nvSpPr>
            <p:cNvPr id="54325" name="Freeform 2148"/>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26" name="Freeform 2149"/>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p>
          </p:txBody>
        </p:sp>
        <p:sp>
          <p:nvSpPr>
            <p:cNvPr id="54327" name="Freeform 2150"/>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p>
          </p:txBody>
        </p:sp>
        <p:sp>
          <p:nvSpPr>
            <p:cNvPr id="54328" name="Freeform 2151"/>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29" name="Freeform 2152"/>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p>
          </p:txBody>
        </p:sp>
        <p:sp>
          <p:nvSpPr>
            <p:cNvPr id="54330" name="Freeform 2153"/>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p>
          </p:txBody>
        </p:sp>
        <p:sp>
          <p:nvSpPr>
            <p:cNvPr id="54331" name="Freeform 2154"/>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332" name="Line 2155"/>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333" name="Freeform 2156"/>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p>
          </p:txBody>
        </p:sp>
        <p:sp>
          <p:nvSpPr>
            <p:cNvPr id="54334" name="Freeform 2157"/>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p>
          </p:txBody>
        </p:sp>
        <p:sp>
          <p:nvSpPr>
            <p:cNvPr id="54335" name="Rectangle 2158"/>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336" name="Rectangle 2159"/>
            <p:cNvSpPr>
              <a:spLocks noChangeArrowheads="1"/>
            </p:cNvSpPr>
            <p:nvPr/>
          </p:nvSpPr>
          <p:spPr bwMode="auto">
            <a:xfrm>
              <a:off x="3932" y="1230"/>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10800000"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grpSp>
      <p:grpSp>
        <p:nvGrpSpPr>
          <p:cNvPr id="54301" name="Group 2160"/>
          <p:cNvGrpSpPr>
            <a:grpSpLocks/>
          </p:cNvGrpSpPr>
          <p:nvPr/>
        </p:nvGrpSpPr>
        <p:grpSpPr bwMode="auto">
          <a:xfrm>
            <a:off x="83567" y="3911600"/>
            <a:ext cx="561975" cy="204788"/>
            <a:chOff x="528" y="2101"/>
            <a:chExt cx="354" cy="129"/>
          </a:xfrm>
        </p:grpSpPr>
        <p:sp>
          <p:nvSpPr>
            <p:cNvPr id="54313" name="Freeform 2161"/>
            <p:cNvSpPr>
              <a:spLocks/>
            </p:cNvSpPr>
            <p:nvPr/>
          </p:nvSpPr>
          <p:spPr bwMode="auto">
            <a:xfrm>
              <a:off x="52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4" name="Freeform 2162"/>
            <p:cNvSpPr>
              <a:spLocks/>
            </p:cNvSpPr>
            <p:nvPr/>
          </p:nvSpPr>
          <p:spPr bwMode="auto">
            <a:xfrm>
              <a:off x="52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5" name="Rectangle 2163"/>
            <p:cNvSpPr>
              <a:spLocks noChangeArrowheads="1"/>
            </p:cNvSpPr>
            <p:nvPr/>
          </p:nvSpPr>
          <p:spPr bwMode="auto">
            <a:xfrm>
              <a:off x="52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316" name="Freeform 2164"/>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7" name="Freeform 2165"/>
            <p:cNvSpPr>
              <a:spLocks/>
            </p:cNvSpPr>
            <p:nvPr/>
          </p:nvSpPr>
          <p:spPr bwMode="auto">
            <a:xfrm>
              <a:off x="71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p>
          </p:txBody>
        </p:sp>
        <p:sp>
          <p:nvSpPr>
            <p:cNvPr id="54318" name="Freeform 2166"/>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9" name="Freeform 2167"/>
            <p:cNvSpPr>
              <a:spLocks/>
            </p:cNvSpPr>
            <p:nvPr/>
          </p:nvSpPr>
          <p:spPr bwMode="auto">
            <a:xfrm>
              <a:off x="71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p>
          </p:txBody>
        </p:sp>
      </p:grpSp>
      <p:sp>
        <p:nvSpPr>
          <p:cNvPr id="54302" name="Rectangle 2168"/>
          <p:cNvSpPr>
            <a:spLocks noChangeArrowheads="1"/>
          </p:cNvSpPr>
          <p:nvPr/>
        </p:nvSpPr>
        <p:spPr bwMode="auto">
          <a:xfrm>
            <a:off x="283592" y="3487738"/>
            <a:ext cx="1412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F</a:t>
            </a:r>
            <a:endParaRPr lang="en-US" altLang="en-US" sz="2000" b="0">
              <a:solidFill>
                <a:schemeClr val="tx2"/>
              </a:solidFill>
            </a:endParaRPr>
          </a:p>
        </p:txBody>
      </p:sp>
      <p:grpSp>
        <p:nvGrpSpPr>
          <p:cNvPr id="54303" name="Group 2169"/>
          <p:cNvGrpSpPr>
            <a:grpSpLocks/>
          </p:cNvGrpSpPr>
          <p:nvPr/>
        </p:nvGrpSpPr>
        <p:grpSpPr bwMode="auto">
          <a:xfrm>
            <a:off x="8527479" y="3740150"/>
            <a:ext cx="561975" cy="395288"/>
            <a:chOff x="4938" y="1981"/>
            <a:chExt cx="354" cy="249"/>
          </a:xfrm>
        </p:grpSpPr>
        <p:sp>
          <p:nvSpPr>
            <p:cNvPr id="54305" name="Rectangle 2170"/>
            <p:cNvSpPr>
              <a:spLocks noChangeArrowheads="1"/>
            </p:cNvSpPr>
            <p:nvPr/>
          </p:nvSpPr>
          <p:spPr bwMode="auto">
            <a:xfrm>
              <a:off x="4972" y="1981"/>
              <a:ext cx="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54306" name="Freeform 2171"/>
            <p:cNvSpPr>
              <a:spLocks/>
            </p:cNvSpPr>
            <p:nvPr/>
          </p:nvSpPr>
          <p:spPr bwMode="auto">
            <a:xfrm>
              <a:off x="4938" y="2141"/>
              <a:ext cx="221" cy="50"/>
            </a:xfrm>
            <a:custGeom>
              <a:avLst/>
              <a:gdLst>
                <a:gd name="T0" fmla="*/ 221 w 221"/>
                <a:gd name="T1" fmla="*/ 50 h 50"/>
                <a:gd name="T2" fmla="*/ 221 w 221"/>
                <a:gd name="T3" fmla="*/ 0 h 50"/>
                <a:gd name="T4" fmla="*/ 0 w 221"/>
                <a:gd name="T5" fmla="*/ 50 h 50"/>
                <a:gd name="T6" fmla="*/ 221 w 221"/>
                <a:gd name="T7" fmla="*/ 5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50"/>
                  </a:moveTo>
                  <a:lnTo>
                    <a:pt x="221" y="0"/>
                  </a:lnTo>
                  <a:lnTo>
                    <a:pt x="0" y="50"/>
                  </a:lnTo>
                  <a:lnTo>
                    <a:pt x="221" y="50"/>
                  </a:lnTo>
                  <a:close/>
                </a:path>
              </a:pathLst>
            </a:custGeom>
            <a:solidFill>
              <a:schemeClr val="tx2"/>
            </a:solidFill>
            <a:ln w="9525">
              <a:solidFill>
                <a:schemeClr val="tx2"/>
              </a:solidFill>
              <a:round/>
              <a:headEnd/>
              <a:tailEnd/>
            </a:ln>
          </p:spPr>
          <p:txBody>
            <a:bodyPr/>
            <a:lstStyle/>
            <a:p>
              <a:endParaRPr lang="en-US"/>
            </a:p>
          </p:txBody>
        </p:sp>
        <p:sp>
          <p:nvSpPr>
            <p:cNvPr id="54307" name="Freeform 2172"/>
            <p:cNvSpPr>
              <a:spLocks/>
            </p:cNvSpPr>
            <p:nvPr/>
          </p:nvSpPr>
          <p:spPr bwMode="auto">
            <a:xfrm>
              <a:off x="4938" y="2141"/>
              <a:ext cx="221" cy="50"/>
            </a:xfrm>
            <a:custGeom>
              <a:avLst/>
              <a:gdLst>
                <a:gd name="T0" fmla="*/ 221 w 221"/>
                <a:gd name="T1" fmla="*/ 0 h 50"/>
                <a:gd name="T2" fmla="*/ 0 w 221"/>
                <a:gd name="T3" fmla="*/ 50 h 50"/>
                <a:gd name="T4" fmla="*/ 0 w 221"/>
                <a:gd name="T5" fmla="*/ 0 h 50"/>
                <a:gd name="T6" fmla="*/ 221 w 221"/>
                <a:gd name="T7" fmla="*/ 0 h 50"/>
                <a:gd name="T8" fmla="*/ 0 60000 65536"/>
                <a:gd name="T9" fmla="*/ 0 60000 65536"/>
                <a:gd name="T10" fmla="*/ 0 60000 65536"/>
                <a:gd name="T11" fmla="*/ 0 60000 65536"/>
                <a:gd name="T12" fmla="*/ 0 w 221"/>
                <a:gd name="T13" fmla="*/ 0 h 50"/>
                <a:gd name="T14" fmla="*/ 221 w 221"/>
                <a:gd name="T15" fmla="*/ 50 h 50"/>
              </a:gdLst>
              <a:ahLst/>
              <a:cxnLst>
                <a:cxn ang="T8">
                  <a:pos x="T0" y="T1"/>
                </a:cxn>
                <a:cxn ang="T9">
                  <a:pos x="T2" y="T3"/>
                </a:cxn>
                <a:cxn ang="T10">
                  <a:pos x="T4" y="T5"/>
                </a:cxn>
                <a:cxn ang="T11">
                  <a:pos x="T6" y="T7"/>
                </a:cxn>
              </a:cxnLst>
              <a:rect l="T12" t="T13" r="T14" b="T15"/>
              <a:pathLst>
                <a:path w="221" h="50">
                  <a:moveTo>
                    <a:pt x="221" y="0"/>
                  </a:moveTo>
                  <a:lnTo>
                    <a:pt x="0" y="50"/>
                  </a:lnTo>
                  <a:lnTo>
                    <a:pt x="0" y="0"/>
                  </a:lnTo>
                  <a:lnTo>
                    <a:pt x="2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08" name="Rectangle 2173"/>
            <p:cNvSpPr>
              <a:spLocks noChangeArrowheads="1"/>
            </p:cNvSpPr>
            <p:nvPr/>
          </p:nvSpPr>
          <p:spPr bwMode="auto">
            <a:xfrm>
              <a:off x="4938" y="2141"/>
              <a:ext cx="221" cy="50"/>
            </a:xfrm>
            <a:prstGeom prst="rect">
              <a:avLst/>
            </a:prstGeom>
            <a:solidFill>
              <a:schemeClr val="tx2"/>
            </a:solidFill>
            <a:ln w="0">
              <a:solidFill>
                <a:schemeClr val="tx2"/>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309" name="Freeform 2174"/>
            <p:cNvSpPr>
              <a:spLocks/>
            </p:cNvSpPr>
            <p:nvPr/>
          </p:nvSpPr>
          <p:spPr bwMode="auto">
            <a:xfrm>
              <a:off x="512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0" name="Freeform 2175"/>
            <p:cNvSpPr>
              <a:spLocks/>
            </p:cNvSpPr>
            <p:nvPr/>
          </p:nvSpPr>
          <p:spPr bwMode="auto">
            <a:xfrm>
              <a:off x="5120" y="2101"/>
              <a:ext cx="172" cy="65"/>
            </a:xfrm>
            <a:custGeom>
              <a:avLst/>
              <a:gdLst>
                <a:gd name="T0" fmla="*/ 39 w 172"/>
                <a:gd name="T1" fmla="*/ 65 h 65"/>
                <a:gd name="T2" fmla="*/ 0 w 172"/>
                <a:gd name="T3" fmla="*/ 0 h 65"/>
                <a:gd name="T4" fmla="*/ 172 w 172"/>
                <a:gd name="T5" fmla="*/ 65 h 65"/>
                <a:gd name="T6" fmla="*/ 39 w 172"/>
                <a:gd name="T7" fmla="*/ 65 h 65"/>
                <a:gd name="T8" fmla="*/ 0 60000 65536"/>
                <a:gd name="T9" fmla="*/ 0 60000 65536"/>
                <a:gd name="T10" fmla="*/ 0 60000 65536"/>
                <a:gd name="T11" fmla="*/ 0 60000 65536"/>
                <a:gd name="T12" fmla="*/ 0 w 172"/>
                <a:gd name="T13" fmla="*/ 0 h 65"/>
                <a:gd name="T14" fmla="*/ 172 w 172"/>
                <a:gd name="T15" fmla="*/ 65 h 65"/>
              </a:gdLst>
              <a:ahLst/>
              <a:cxnLst>
                <a:cxn ang="T8">
                  <a:pos x="T0" y="T1"/>
                </a:cxn>
                <a:cxn ang="T9">
                  <a:pos x="T2" y="T3"/>
                </a:cxn>
                <a:cxn ang="T10">
                  <a:pos x="T4" y="T5"/>
                </a:cxn>
                <a:cxn ang="T11">
                  <a:pos x="T6" y="T7"/>
                </a:cxn>
              </a:cxnLst>
              <a:rect l="T12" t="T13" r="T14" b="T15"/>
              <a:pathLst>
                <a:path w="172" h="65">
                  <a:moveTo>
                    <a:pt x="39" y="65"/>
                  </a:moveTo>
                  <a:lnTo>
                    <a:pt x="0" y="0"/>
                  </a:lnTo>
                  <a:lnTo>
                    <a:pt x="172" y="65"/>
                  </a:lnTo>
                  <a:lnTo>
                    <a:pt x="39" y="65"/>
                  </a:lnTo>
                  <a:close/>
                </a:path>
              </a:pathLst>
            </a:custGeom>
            <a:solidFill>
              <a:schemeClr val="tx2"/>
            </a:solidFill>
            <a:ln w="0">
              <a:solidFill>
                <a:schemeClr val="tx2"/>
              </a:solidFill>
              <a:round/>
              <a:headEnd/>
              <a:tailEnd/>
            </a:ln>
          </p:spPr>
          <p:txBody>
            <a:bodyPr/>
            <a:lstStyle/>
            <a:p>
              <a:endParaRPr lang="en-US"/>
            </a:p>
          </p:txBody>
        </p:sp>
        <p:sp>
          <p:nvSpPr>
            <p:cNvPr id="54311" name="Freeform 2176"/>
            <p:cNvSpPr>
              <a:spLocks/>
            </p:cNvSpPr>
            <p:nvPr/>
          </p:nvSpPr>
          <p:spPr bwMode="auto">
            <a:xfrm>
              <a:off x="512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312" name="Freeform 2177"/>
            <p:cNvSpPr>
              <a:spLocks/>
            </p:cNvSpPr>
            <p:nvPr/>
          </p:nvSpPr>
          <p:spPr bwMode="auto">
            <a:xfrm>
              <a:off x="5120" y="2166"/>
              <a:ext cx="172" cy="64"/>
            </a:xfrm>
            <a:custGeom>
              <a:avLst/>
              <a:gdLst>
                <a:gd name="T0" fmla="*/ 39 w 172"/>
                <a:gd name="T1" fmla="*/ 0 h 64"/>
                <a:gd name="T2" fmla="*/ 0 w 172"/>
                <a:gd name="T3" fmla="*/ 64 h 64"/>
                <a:gd name="T4" fmla="*/ 172 w 172"/>
                <a:gd name="T5" fmla="*/ 0 h 64"/>
                <a:gd name="T6" fmla="*/ 39 w 172"/>
                <a:gd name="T7" fmla="*/ 0 h 64"/>
                <a:gd name="T8" fmla="*/ 0 60000 65536"/>
                <a:gd name="T9" fmla="*/ 0 60000 65536"/>
                <a:gd name="T10" fmla="*/ 0 60000 65536"/>
                <a:gd name="T11" fmla="*/ 0 60000 65536"/>
                <a:gd name="T12" fmla="*/ 0 w 172"/>
                <a:gd name="T13" fmla="*/ 0 h 64"/>
                <a:gd name="T14" fmla="*/ 172 w 172"/>
                <a:gd name="T15" fmla="*/ 64 h 64"/>
              </a:gdLst>
              <a:ahLst/>
              <a:cxnLst>
                <a:cxn ang="T8">
                  <a:pos x="T0" y="T1"/>
                </a:cxn>
                <a:cxn ang="T9">
                  <a:pos x="T2" y="T3"/>
                </a:cxn>
                <a:cxn ang="T10">
                  <a:pos x="T4" y="T5"/>
                </a:cxn>
                <a:cxn ang="T11">
                  <a:pos x="T6" y="T7"/>
                </a:cxn>
              </a:cxnLst>
              <a:rect l="T12" t="T13" r="T14" b="T15"/>
              <a:pathLst>
                <a:path w="172" h="64">
                  <a:moveTo>
                    <a:pt x="39" y="0"/>
                  </a:moveTo>
                  <a:lnTo>
                    <a:pt x="0" y="64"/>
                  </a:lnTo>
                  <a:lnTo>
                    <a:pt x="172" y="0"/>
                  </a:lnTo>
                  <a:lnTo>
                    <a:pt x="39" y="0"/>
                  </a:lnTo>
                  <a:close/>
                </a:path>
              </a:pathLst>
            </a:custGeom>
            <a:solidFill>
              <a:schemeClr val="tx2"/>
            </a:solidFill>
            <a:ln w="0">
              <a:solidFill>
                <a:schemeClr val="tx2"/>
              </a:solidFill>
              <a:round/>
              <a:headEnd/>
              <a:tailEnd/>
            </a:ln>
          </p:spPr>
          <p:txBody>
            <a:bodyPr/>
            <a:lstStyle/>
            <a:p>
              <a:endParaRPr lang="en-US"/>
            </a:p>
          </p:txBody>
        </p:sp>
      </p:grpSp>
      <p:sp>
        <p:nvSpPr>
          <p:cNvPr id="54304" name="Rectangle 2178"/>
          <p:cNvSpPr>
            <a:spLocks noChangeArrowheads="1"/>
          </p:cNvSpPr>
          <p:nvPr/>
        </p:nvSpPr>
        <p:spPr bwMode="auto">
          <a:xfrm>
            <a:off x="8594154" y="4311650"/>
            <a:ext cx="1412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Times New Roman" panose="02020603050405020304" pitchFamily="18" charset="0"/>
              </a:rPr>
              <a:t>F</a:t>
            </a:r>
            <a:endParaRPr lang="en-US" altLang="en-US" sz="2000" b="0">
              <a:solidFill>
                <a:schemeClr val="tx2"/>
              </a:solidFill>
            </a:endParaRPr>
          </a:p>
        </p:txBody>
      </p:sp>
      <p:sp>
        <p:nvSpPr>
          <p:cNvPr id="112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23</a:t>
            </a:fld>
            <a:endParaRPr lang="en-US" altLang="en-US"/>
          </a:p>
        </p:txBody>
      </p:sp>
    </p:spTree>
    <p:extLst>
      <p:ext uri="{BB962C8B-B14F-4D97-AF65-F5344CB8AC3E}">
        <p14:creationId xmlns:p14="http://schemas.microsoft.com/office/powerpoint/2010/main" val="271074889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2174875" y="2709863"/>
            <a:ext cx="4354513" cy="1862137"/>
            <a:chOff x="2555" y="1310"/>
            <a:chExt cx="2743" cy="1173"/>
          </a:xfrm>
        </p:grpSpPr>
        <p:sp>
          <p:nvSpPr>
            <p:cNvPr id="57398" name="Rectangle 3"/>
            <p:cNvSpPr>
              <a:spLocks noChangeArrowheads="1"/>
            </p:cNvSpPr>
            <p:nvPr/>
          </p:nvSpPr>
          <p:spPr bwMode="auto">
            <a:xfrm rot="5400000">
              <a:off x="3387" y="797"/>
              <a:ext cx="1061" cy="2240"/>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399" name="Rectangle 4"/>
            <p:cNvSpPr>
              <a:spLocks noChangeArrowheads="1"/>
            </p:cNvSpPr>
            <p:nvPr/>
          </p:nvSpPr>
          <p:spPr bwMode="auto">
            <a:xfrm rot="5400000">
              <a:off x="3865" y="266"/>
              <a:ext cx="142" cy="2240"/>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400" name="Rectangle 5"/>
            <p:cNvSpPr>
              <a:spLocks noChangeArrowheads="1"/>
            </p:cNvSpPr>
            <p:nvPr/>
          </p:nvSpPr>
          <p:spPr bwMode="auto">
            <a:xfrm rot="5400000">
              <a:off x="3901" y="1085"/>
              <a:ext cx="52" cy="2743"/>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401" name="Rectangle 6"/>
            <p:cNvSpPr>
              <a:spLocks noChangeArrowheads="1"/>
            </p:cNvSpPr>
            <p:nvPr/>
          </p:nvSpPr>
          <p:spPr bwMode="auto">
            <a:xfrm>
              <a:off x="2718" y="1310"/>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402" name="Rectangle 7"/>
            <p:cNvSpPr>
              <a:spLocks noChangeArrowheads="1"/>
            </p:cNvSpPr>
            <p:nvPr/>
          </p:nvSpPr>
          <p:spPr bwMode="auto">
            <a:xfrm>
              <a:off x="4985" y="1315"/>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5" name="Text Placeholder 4"/>
          <p:cNvSpPr>
            <a:spLocks noGrp="1"/>
          </p:cNvSpPr>
          <p:nvPr>
            <p:ph type="body" sz="quarter" idx="38"/>
          </p:nvPr>
        </p:nvSpPr>
        <p:spPr/>
        <p:txBody>
          <a:bodyPr/>
          <a:lstStyle/>
          <a:p>
            <a:r>
              <a:rPr lang="en-US" dirty="0"/>
              <a:t>Expected Yield Mode</a:t>
            </a:r>
          </a:p>
        </p:txBody>
      </p:sp>
      <p:grpSp>
        <p:nvGrpSpPr>
          <p:cNvPr id="3" name="Group 9"/>
          <p:cNvGrpSpPr>
            <a:grpSpLocks/>
          </p:cNvGrpSpPr>
          <p:nvPr/>
        </p:nvGrpSpPr>
        <p:grpSpPr bwMode="auto">
          <a:xfrm>
            <a:off x="2498725" y="2595563"/>
            <a:ext cx="3822700" cy="2128837"/>
            <a:chOff x="1574" y="1635"/>
            <a:chExt cx="2408" cy="1341"/>
          </a:xfrm>
        </p:grpSpPr>
        <p:grpSp>
          <p:nvGrpSpPr>
            <p:cNvPr id="57369" name="Group 10"/>
            <p:cNvGrpSpPr>
              <a:grpSpLocks/>
            </p:cNvGrpSpPr>
            <p:nvPr/>
          </p:nvGrpSpPr>
          <p:grpSpPr bwMode="auto">
            <a:xfrm rot="-170955">
              <a:off x="1625" y="1635"/>
              <a:ext cx="2357" cy="1325"/>
              <a:chOff x="964" y="2534"/>
              <a:chExt cx="2357" cy="1283"/>
            </a:xfrm>
          </p:grpSpPr>
          <p:sp>
            <p:nvSpPr>
              <p:cNvPr id="57386" name="AutoShape 11"/>
              <p:cNvSpPr>
                <a:spLocks noChangeArrowheads="1"/>
              </p:cNvSpPr>
              <p:nvPr/>
            </p:nvSpPr>
            <p:spPr bwMode="auto">
              <a:xfrm>
                <a:off x="964" y="2705"/>
                <a:ext cx="2357" cy="967"/>
              </a:xfrm>
              <a:prstGeom prst="parallelogram">
                <a:avLst>
                  <a:gd name="adj" fmla="val 8068"/>
                </a:avLst>
              </a:prstGeom>
              <a:gradFill rotWithShape="1">
                <a:gsLst>
                  <a:gs pos="0">
                    <a:srgbClr val="C0C0C0"/>
                  </a:gs>
                  <a:gs pos="50000">
                    <a:srgbClr val="595959"/>
                  </a:gs>
                  <a:gs pos="100000">
                    <a:srgbClr val="C0C0C0"/>
                  </a:gs>
                </a:gsLst>
                <a:lin ang="189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5388" name="Oval 12"/>
              <p:cNvSpPr>
                <a:spLocks noChangeAspect="1" noChangeArrowheads="1"/>
              </p:cNvSpPr>
              <p:nvPr/>
            </p:nvSpPr>
            <p:spPr bwMode="auto">
              <a:xfrm rot="2523035">
                <a:off x="1878" y="2530"/>
                <a:ext cx="163" cy="12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89" name="Oval 13"/>
              <p:cNvSpPr>
                <a:spLocks noChangeAspect="1" noChangeArrowheads="1"/>
              </p:cNvSpPr>
              <p:nvPr/>
            </p:nvSpPr>
            <p:spPr bwMode="auto">
              <a:xfrm rot="-8276965">
                <a:off x="1235" y="2624"/>
                <a:ext cx="163" cy="5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0" name="Oval 14"/>
              <p:cNvSpPr>
                <a:spLocks noChangeAspect="1" noChangeArrowheads="1"/>
              </p:cNvSpPr>
              <p:nvPr/>
            </p:nvSpPr>
            <p:spPr bwMode="auto">
              <a:xfrm rot="-8276965">
                <a:off x="1050" y="2659"/>
                <a:ext cx="163" cy="262"/>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1" name="Oval 15"/>
              <p:cNvSpPr>
                <a:spLocks noChangeAspect="1" noChangeArrowheads="1"/>
              </p:cNvSpPr>
              <p:nvPr/>
            </p:nvSpPr>
            <p:spPr bwMode="auto">
              <a:xfrm rot="2523035">
                <a:off x="1589" y="2550"/>
                <a:ext cx="164" cy="117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2" name="Oval 16"/>
              <p:cNvSpPr>
                <a:spLocks noChangeAspect="1" noChangeArrowheads="1"/>
              </p:cNvSpPr>
              <p:nvPr/>
            </p:nvSpPr>
            <p:spPr bwMode="auto">
              <a:xfrm rot="2523035">
                <a:off x="2220" y="2536"/>
                <a:ext cx="164" cy="1276"/>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3" name="Oval 17"/>
              <p:cNvSpPr>
                <a:spLocks noChangeAspect="1" noChangeArrowheads="1"/>
              </p:cNvSpPr>
              <p:nvPr/>
            </p:nvSpPr>
            <p:spPr bwMode="auto">
              <a:xfrm rot="2523035">
                <a:off x="2494" y="2658"/>
                <a:ext cx="163" cy="1154"/>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4" name="Oval 18"/>
              <p:cNvSpPr>
                <a:spLocks noChangeAspect="1" noChangeArrowheads="1"/>
              </p:cNvSpPr>
              <p:nvPr/>
            </p:nvSpPr>
            <p:spPr bwMode="auto">
              <a:xfrm rot="2523035">
                <a:off x="2686" y="2935"/>
                <a:ext cx="163" cy="81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5" name="Oval 19"/>
              <p:cNvSpPr>
                <a:spLocks noChangeAspect="1" noChangeArrowheads="1"/>
              </p:cNvSpPr>
              <p:nvPr/>
            </p:nvSpPr>
            <p:spPr bwMode="auto">
              <a:xfrm rot="2523035">
                <a:off x="2857" y="3197"/>
                <a:ext cx="163" cy="52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6" name="Oval 20"/>
              <p:cNvSpPr>
                <a:spLocks noChangeAspect="1" noChangeArrowheads="1"/>
              </p:cNvSpPr>
              <p:nvPr/>
            </p:nvSpPr>
            <p:spPr bwMode="auto">
              <a:xfrm rot="2523035">
                <a:off x="3055" y="3480"/>
                <a:ext cx="163" cy="193"/>
              </a:xfrm>
              <a:prstGeom prst="ellipse">
                <a:avLst/>
              </a:prstGeom>
              <a:gradFill rotWithShape="1">
                <a:gsLst>
                  <a:gs pos="0">
                    <a:schemeClr val="bg2">
                      <a:alpha val="52000"/>
                    </a:schemeClr>
                  </a:gs>
                  <a:gs pos="50000">
                    <a:srgbClr val="2A2A2A">
                      <a:alpha val="50999"/>
                    </a:srgbClr>
                  </a:gs>
                  <a:gs pos="100000">
                    <a:schemeClr val="bg2">
                      <a:alpha val="52000"/>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397" name="Oval 21"/>
              <p:cNvSpPr>
                <a:spLocks noChangeAspect="1" noChangeArrowheads="1"/>
              </p:cNvSpPr>
              <p:nvPr/>
            </p:nvSpPr>
            <p:spPr bwMode="auto">
              <a:xfrm rot="-8276965">
                <a:off x="1416" y="2586"/>
                <a:ext cx="163" cy="8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57397" name="AutoShape 22"/>
              <p:cNvSpPr>
                <a:spLocks noChangeArrowheads="1"/>
              </p:cNvSpPr>
              <p:nvPr/>
            </p:nvSpPr>
            <p:spPr bwMode="auto">
              <a:xfrm>
                <a:off x="964" y="2706"/>
                <a:ext cx="2357" cy="967"/>
              </a:xfrm>
              <a:prstGeom prst="parallelogram">
                <a:avLst>
                  <a:gd name="adj" fmla="val 8068"/>
                </a:avLst>
              </a:prstGeom>
              <a:gradFill rotWithShape="1">
                <a:gsLst>
                  <a:gs pos="0">
                    <a:srgbClr val="C0C0C0">
                      <a:alpha val="32999"/>
                    </a:srgbClr>
                  </a:gs>
                  <a:gs pos="100000">
                    <a:srgbClr val="B3B3B3">
                      <a:alpha val="74001"/>
                    </a:srgbClr>
                  </a:gs>
                </a:gsLst>
                <a:path path="shape">
                  <a:fillToRect l="50000" t="50000" r="50000" b="50000"/>
                </a:path>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57370" name="Group 23"/>
            <p:cNvGrpSpPr>
              <a:grpSpLocks/>
            </p:cNvGrpSpPr>
            <p:nvPr/>
          </p:nvGrpSpPr>
          <p:grpSpPr bwMode="auto">
            <a:xfrm>
              <a:off x="1574" y="1651"/>
              <a:ext cx="2357" cy="1325"/>
              <a:chOff x="964" y="2534"/>
              <a:chExt cx="2357" cy="1283"/>
            </a:xfrm>
          </p:grpSpPr>
          <p:sp>
            <p:nvSpPr>
              <p:cNvPr id="57374" name="AutoShape 24"/>
              <p:cNvSpPr>
                <a:spLocks noChangeArrowheads="1"/>
              </p:cNvSpPr>
              <p:nvPr/>
            </p:nvSpPr>
            <p:spPr bwMode="auto">
              <a:xfrm>
                <a:off x="964" y="2705"/>
                <a:ext cx="2357" cy="967"/>
              </a:xfrm>
              <a:prstGeom prst="parallelogram">
                <a:avLst>
                  <a:gd name="adj" fmla="val 8068"/>
                </a:avLst>
              </a:prstGeom>
              <a:gradFill rotWithShape="1">
                <a:gsLst>
                  <a:gs pos="0">
                    <a:srgbClr val="C0C0C0"/>
                  </a:gs>
                  <a:gs pos="50000">
                    <a:srgbClr val="595959"/>
                  </a:gs>
                  <a:gs pos="100000">
                    <a:srgbClr val="C0C0C0"/>
                  </a:gs>
                </a:gsLst>
                <a:lin ang="189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5401" name="Oval 25"/>
              <p:cNvSpPr>
                <a:spLocks noChangeAspect="1" noChangeArrowheads="1"/>
              </p:cNvSpPr>
              <p:nvPr/>
            </p:nvSpPr>
            <p:spPr bwMode="auto">
              <a:xfrm rot="2523035">
                <a:off x="1881" y="2534"/>
                <a:ext cx="163" cy="12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2" name="Oval 26"/>
              <p:cNvSpPr>
                <a:spLocks noChangeAspect="1" noChangeArrowheads="1"/>
              </p:cNvSpPr>
              <p:nvPr/>
            </p:nvSpPr>
            <p:spPr bwMode="auto">
              <a:xfrm rot="-8276965">
                <a:off x="1241" y="2624"/>
                <a:ext cx="163" cy="5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3" name="Oval 27"/>
              <p:cNvSpPr>
                <a:spLocks noChangeAspect="1" noChangeArrowheads="1"/>
              </p:cNvSpPr>
              <p:nvPr/>
            </p:nvSpPr>
            <p:spPr bwMode="auto">
              <a:xfrm rot="-8276965">
                <a:off x="1055" y="2665"/>
                <a:ext cx="163" cy="262"/>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4" name="Oval 28"/>
              <p:cNvSpPr>
                <a:spLocks noChangeAspect="1" noChangeArrowheads="1"/>
              </p:cNvSpPr>
              <p:nvPr/>
            </p:nvSpPr>
            <p:spPr bwMode="auto">
              <a:xfrm rot="2523035">
                <a:off x="1595" y="2550"/>
                <a:ext cx="164" cy="117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5" name="Oval 29"/>
              <p:cNvSpPr>
                <a:spLocks noChangeAspect="1" noChangeArrowheads="1"/>
              </p:cNvSpPr>
              <p:nvPr/>
            </p:nvSpPr>
            <p:spPr bwMode="auto">
              <a:xfrm rot="2523035">
                <a:off x="2226" y="2541"/>
                <a:ext cx="164" cy="1276"/>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6" name="Oval 30"/>
              <p:cNvSpPr>
                <a:spLocks noChangeAspect="1" noChangeArrowheads="1"/>
              </p:cNvSpPr>
              <p:nvPr/>
            </p:nvSpPr>
            <p:spPr bwMode="auto">
              <a:xfrm rot="2523035">
                <a:off x="2500" y="2658"/>
                <a:ext cx="163" cy="1154"/>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7" name="Oval 31"/>
              <p:cNvSpPr>
                <a:spLocks noChangeAspect="1" noChangeArrowheads="1"/>
              </p:cNvSpPr>
              <p:nvPr/>
            </p:nvSpPr>
            <p:spPr bwMode="auto">
              <a:xfrm rot="2523035">
                <a:off x="2688" y="2941"/>
                <a:ext cx="163" cy="81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8" name="Oval 32"/>
              <p:cNvSpPr>
                <a:spLocks noChangeAspect="1" noChangeArrowheads="1"/>
              </p:cNvSpPr>
              <p:nvPr/>
            </p:nvSpPr>
            <p:spPr bwMode="auto">
              <a:xfrm rot="2523035">
                <a:off x="2863" y="3202"/>
                <a:ext cx="163" cy="52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09" name="Oval 33"/>
              <p:cNvSpPr>
                <a:spLocks noChangeAspect="1" noChangeArrowheads="1"/>
              </p:cNvSpPr>
              <p:nvPr/>
            </p:nvSpPr>
            <p:spPr bwMode="auto">
              <a:xfrm rot="2523035">
                <a:off x="3055" y="3480"/>
                <a:ext cx="163" cy="193"/>
              </a:xfrm>
              <a:prstGeom prst="ellipse">
                <a:avLst/>
              </a:prstGeom>
              <a:gradFill rotWithShape="1">
                <a:gsLst>
                  <a:gs pos="0">
                    <a:schemeClr val="bg2">
                      <a:alpha val="52000"/>
                    </a:schemeClr>
                  </a:gs>
                  <a:gs pos="50000">
                    <a:srgbClr val="2A2A2A">
                      <a:alpha val="50999"/>
                    </a:srgbClr>
                  </a:gs>
                  <a:gs pos="100000">
                    <a:schemeClr val="bg2">
                      <a:alpha val="52000"/>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5410" name="Oval 34"/>
              <p:cNvSpPr>
                <a:spLocks noChangeAspect="1" noChangeArrowheads="1"/>
              </p:cNvSpPr>
              <p:nvPr/>
            </p:nvSpPr>
            <p:spPr bwMode="auto">
              <a:xfrm rot="-8276965">
                <a:off x="1416" y="2586"/>
                <a:ext cx="163" cy="8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57385" name="AutoShape 35"/>
              <p:cNvSpPr>
                <a:spLocks noChangeArrowheads="1"/>
              </p:cNvSpPr>
              <p:nvPr/>
            </p:nvSpPr>
            <p:spPr bwMode="auto">
              <a:xfrm>
                <a:off x="964" y="2706"/>
                <a:ext cx="2357" cy="967"/>
              </a:xfrm>
              <a:prstGeom prst="parallelogram">
                <a:avLst>
                  <a:gd name="adj" fmla="val 8068"/>
                </a:avLst>
              </a:prstGeom>
              <a:gradFill rotWithShape="1">
                <a:gsLst>
                  <a:gs pos="0">
                    <a:srgbClr val="C0C0C0">
                      <a:alpha val="32999"/>
                    </a:srgbClr>
                  </a:gs>
                  <a:gs pos="100000">
                    <a:srgbClr val="B3B3B3">
                      <a:alpha val="74001"/>
                    </a:srgbClr>
                  </a:gs>
                </a:gsLst>
                <a:path path="shape">
                  <a:fillToRect l="50000" t="50000" r="50000" b="50000"/>
                </a:path>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57371" name="AutoShape 36"/>
            <p:cNvSpPr>
              <a:spLocks noChangeArrowheads="1"/>
            </p:cNvSpPr>
            <p:nvPr/>
          </p:nvSpPr>
          <p:spPr bwMode="auto">
            <a:xfrm flipV="1">
              <a:off x="1724" y="1651"/>
              <a:ext cx="2207" cy="264"/>
            </a:xfrm>
            <a:prstGeom prst="wave">
              <a:avLst>
                <a:gd name="adj1" fmla="val 20644"/>
                <a:gd name="adj2" fmla="val 0"/>
              </a:avLst>
            </a:prstGeom>
            <a:solidFill>
              <a:srgbClr val="B2B2B2"/>
            </a:solidFill>
            <a:ln w="38100" algn="ctr">
              <a:solidFill>
                <a:srgbClr val="808080"/>
              </a:solidFill>
              <a:round/>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372" name="Rectangle 37"/>
            <p:cNvSpPr>
              <a:spLocks noChangeArrowheads="1"/>
            </p:cNvSpPr>
            <p:nvPr/>
          </p:nvSpPr>
          <p:spPr bwMode="auto">
            <a:xfrm rot="320222">
              <a:off x="1593" y="1707"/>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7373" name="Rectangle 38"/>
            <p:cNvSpPr>
              <a:spLocks noChangeArrowheads="1"/>
            </p:cNvSpPr>
            <p:nvPr/>
          </p:nvSpPr>
          <p:spPr bwMode="auto">
            <a:xfrm rot="320222">
              <a:off x="3860" y="1712"/>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57349" name="Rectangle 39"/>
          <p:cNvSpPr>
            <a:spLocks noChangeArrowheads="1"/>
          </p:cNvSpPr>
          <p:nvPr/>
        </p:nvSpPr>
        <p:spPr bwMode="auto">
          <a:xfrm rot="5400000">
            <a:off x="4201319" y="2434431"/>
            <a:ext cx="301625" cy="4354513"/>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5416" name="Rectangle 40"/>
          <p:cNvSpPr>
            <a:spLocks noChangeArrowheads="1"/>
          </p:cNvSpPr>
          <p:nvPr/>
        </p:nvSpPr>
        <p:spPr bwMode="auto">
          <a:xfrm>
            <a:off x="422275" y="5341938"/>
            <a:ext cx="1617430"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900" b="0"/>
              <a:t>Shear buckling</a:t>
            </a:r>
            <a:endParaRPr lang="en-US" altLang="en-US" sz="2400" b="0"/>
          </a:p>
        </p:txBody>
      </p:sp>
      <p:sp>
        <p:nvSpPr>
          <p:cNvPr id="1125417" name="Rectangle 41"/>
          <p:cNvSpPr>
            <a:spLocks noChangeArrowheads="1"/>
          </p:cNvSpPr>
          <p:nvPr/>
        </p:nvSpPr>
        <p:spPr bwMode="auto">
          <a:xfrm>
            <a:off x="685800" y="1652588"/>
            <a:ext cx="2108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900" b="0" dirty="0"/>
              <a:t>Development of tension diagonals</a:t>
            </a:r>
            <a:endParaRPr lang="en-US" altLang="en-US" sz="2400" b="0" dirty="0"/>
          </a:p>
        </p:txBody>
      </p:sp>
      <p:sp>
        <p:nvSpPr>
          <p:cNvPr id="1125418" name="Rectangle 42"/>
          <p:cNvSpPr>
            <a:spLocks noChangeArrowheads="1"/>
          </p:cNvSpPr>
          <p:nvPr/>
        </p:nvSpPr>
        <p:spPr bwMode="auto">
          <a:xfrm>
            <a:off x="7035800" y="2041525"/>
            <a:ext cx="1508426"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900" b="0" dirty="0"/>
              <a:t>Frame flexure</a:t>
            </a:r>
            <a:endParaRPr lang="en-US" altLang="en-US" sz="2400" b="0" dirty="0"/>
          </a:p>
        </p:txBody>
      </p:sp>
      <p:sp>
        <p:nvSpPr>
          <p:cNvPr id="1125427" name="Line 51"/>
          <p:cNvSpPr>
            <a:spLocks noChangeShapeType="1"/>
          </p:cNvSpPr>
          <p:nvPr/>
        </p:nvSpPr>
        <p:spPr bwMode="auto">
          <a:xfrm flipH="1">
            <a:off x="5665788" y="2154238"/>
            <a:ext cx="1222375" cy="477837"/>
          </a:xfrm>
          <a:prstGeom prst="line">
            <a:avLst/>
          </a:prstGeom>
          <a:noFill/>
          <a:ln w="38100">
            <a:solidFill>
              <a:srgbClr val="CC0066"/>
            </a:solidFill>
            <a:round/>
            <a:headEnd/>
            <a:tailEnd type="triangle" w="lg"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6" name="Group 59"/>
          <p:cNvGrpSpPr>
            <a:grpSpLocks/>
          </p:cNvGrpSpPr>
          <p:nvPr/>
        </p:nvGrpSpPr>
        <p:grpSpPr bwMode="auto">
          <a:xfrm>
            <a:off x="2466975" y="3157538"/>
            <a:ext cx="3821113" cy="1112837"/>
            <a:chOff x="1554" y="1989"/>
            <a:chExt cx="2407" cy="701"/>
          </a:xfrm>
        </p:grpSpPr>
        <p:sp>
          <p:nvSpPr>
            <p:cNvPr id="57360" name="Line 46"/>
            <p:cNvSpPr>
              <a:spLocks noChangeShapeType="1"/>
            </p:cNvSpPr>
            <p:nvPr/>
          </p:nvSpPr>
          <p:spPr bwMode="auto">
            <a:xfrm rot="19746891" flipV="1">
              <a:off x="2533" y="2102"/>
              <a:ext cx="1165" cy="409"/>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1" name="Line 47"/>
            <p:cNvSpPr>
              <a:spLocks noChangeAspect="1" noChangeShapeType="1"/>
            </p:cNvSpPr>
            <p:nvPr/>
          </p:nvSpPr>
          <p:spPr bwMode="auto">
            <a:xfrm rot="19746891" flipV="1">
              <a:off x="1868" y="2165"/>
              <a:ext cx="1036" cy="363"/>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2" name="Line 48"/>
            <p:cNvSpPr>
              <a:spLocks noChangeShapeType="1"/>
            </p:cNvSpPr>
            <p:nvPr/>
          </p:nvSpPr>
          <p:spPr bwMode="auto">
            <a:xfrm rot="19746891" flipV="1">
              <a:off x="3170" y="2316"/>
              <a:ext cx="791" cy="277"/>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3" name="Line 49"/>
            <p:cNvSpPr>
              <a:spLocks noChangeShapeType="1"/>
            </p:cNvSpPr>
            <p:nvPr/>
          </p:nvSpPr>
          <p:spPr bwMode="auto">
            <a:xfrm rot="19746891" flipV="1">
              <a:off x="1580" y="2100"/>
              <a:ext cx="688" cy="240"/>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4" name="Line 54"/>
            <p:cNvSpPr>
              <a:spLocks noChangeAspect="1" noChangeShapeType="1"/>
            </p:cNvSpPr>
            <p:nvPr/>
          </p:nvSpPr>
          <p:spPr bwMode="auto">
            <a:xfrm rot="19746891" flipV="1">
              <a:off x="2228" y="2157"/>
              <a:ext cx="1036" cy="363"/>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5" name="Line 55"/>
            <p:cNvSpPr>
              <a:spLocks noChangeAspect="1" noChangeShapeType="1"/>
            </p:cNvSpPr>
            <p:nvPr/>
          </p:nvSpPr>
          <p:spPr bwMode="auto">
            <a:xfrm rot="19746891" flipV="1">
              <a:off x="2819" y="2162"/>
              <a:ext cx="1107" cy="388"/>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6" name="Line 56"/>
            <p:cNvSpPr>
              <a:spLocks noChangeAspect="1" noChangeShapeType="1"/>
            </p:cNvSpPr>
            <p:nvPr/>
          </p:nvSpPr>
          <p:spPr bwMode="auto">
            <a:xfrm rot="19746891" flipV="1">
              <a:off x="1554" y="2163"/>
              <a:ext cx="1036" cy="363"/>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7" name="Line 57"/>
            <p:cNvSpPr>
              <a:spLocks noChangeAspect="1" noChangeShapeType="1"/>
            </p:cNvSpPr>
            <p:nvPr/>
          </p:nvSpPr>
          <p:spPr bwMode="auto">
            <a:xfrm rot="19746891" flipV="1">
              <a:off x="3440" y="2535"/>
              <a:ext cx="443" cy="155"/>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sp>
          <p:nvSpPr>
            <p:cNvPr id="57368" name="Line 58"/>
            <p:cNvSpPr>
              <a:spLocks noChangeAspect="1" noChangeShapeType="1"/>
            </p:cNvSpPr>
            <p:nvPr/>
          </p:nvSpPr>
          <p:spPr bwMode="auto">
            <a:xfrm rot="19746891" flipV="1">
              <a:off x="1719" y="1989"/>
              <a:ext cx="213" cy="75"/>
            </a:xfrm>
            <a:prstGeom prst="line">
              <a:avLst/>
            </a:prstGeom>
            <a:noFill/>
            <a:ln w="38100">
              <a:solidFill>
                <a:schemeClr val="tx1"/>
              </a:solidFill>
              <a:round/>
              <a:headEnd type="stealth" w="lg" len="med"/>
              <a:tailEnd type="stealth" w="lg"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125426" name="Line 50"/>
          <p:cNvSpPr>
            <a:spLocks noChangeShapeType="1"/>
          </p:cNvSpPr>
          <p:nvPr/>
        </p:nvSpPr>
        <p:spPr bwMode="auto">
          <a:xfrm>
            <a:off x="2674938" y="2076450"/>
            <a:ext cx="1085850" cy="1549400"/>
          </a:xfrm>
          <a:prstGeom prst="line">
            <a:avLst/>
          </a:prstGeom>
          <a:noFill/>
          <a:ln w="38100">
            <a:solidFill>
              <a:srgbClr val="CC0066"/>
            </a:solidFill>
            <a:round/>
            <a:headEnd/>
            <a:tailEnd type="triangle" w="lg" len="med"/>
          </a:ln>
          <a:extLst>
            <a:ext uri="{909E8E84-426E-40DD-AFC4-6F175D3DCCD1}">
              <a14:hiddenFill xmlns:a14="http://schemas.microsoft.com/office/drawing/2010/main">
                <a:noFill/>
              </a14:hiddenFill>
            </a:ext>
          </a:extLst>
        </p:spPr>
        <p:txBody>
          <a:bodyPr wrap="none" anchor="ctr"/>
          <a:lstStyle/>
          <a:p>
            <a:endParaRPr lang="en-US"/>
          </a:p>
        </p:txBody>
      </p:sp>
      <p:sp>
        <p:nvSpPr>
          <p:cNvPr id="1125419" name="Line 43"/>
          <p:cNvSpPr>
            <a:spLocks noChangeShapeType="1"/>
          </p:cNvSpPr>
          <p:nvPr/>
        </p:nvSpPr>
        <p:spPr bwMode="auto">
          <a:xfrm flipV="1">
            <a:off x="2174875" y="4281488"/>
            <a:ext cx="2327275" cy="1204912"/>
          </a:xfrm>
          <a:prstGeom prst="line">
            <a:avLst/>
          </a:prstGeom>
          <a:noFill/>
          <a:ln w="38100">
            <a:solidFill>
              <a:srgbClr val="CC0066"/>
            </a:solidFill>
            <a:round/>
            <a:headEnd/>
            <a:tailEnd type="triangle" w="lg" len="med"/>
          </a:ln>
          <a:extLst>
            <a:ext uri="{909E8E84-426E-40DD-AFC4-6F175D3DCCD1}">
              <a14:hiddenFill xmlns:a14="http://schemas.microsoft.com/office/drawing/2010/main">
                <a:noFill/>
              </a14:hiddenFill>
            </a:ext>
          </a:extLst>
        </p:spPr>
        <p:txBody>
          <a:bodyPr wrap="none" anchor="ctr"/>
          <a:lstStyle/>
          <a:p>
            <a:endParaRPr lang="en-US"/>
          </a:p>
        </p:txBody>
      </p:sp>
      <p:sp>
        <p:nvSpPr>
          <p:cNvPr id="1125436" name="Line 60"/>
          <p:cNvSpPr>
            <a:spLocks noChangeAspect="1" noChangeShapeType="1"/>
          </p:cNvSpPr>
          <p:nvPr/>
        </p:nvSpPr>
        <p:spPr bwMode="auto">
          <a:xfrm>
            <a:off x="3321050" y="3144838"/>
            <a:ext cx="703263" cy="363537"/>
          </a:xfrm>
          <a:prstGeom prst="line">
            <a:avLst/>
          </a:prstGeom>
          <a:noFill/>
          <a:ln w="539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1125437" name="Line 61"/>
          <p:cNvSpPr>
            <a:spLocks noChangeShapeType="1"/>
          </p:cNvSpPr>
          <p:nvPr/>
        </p:nvSpPr>
        <p:spPr bwMode="auto">
          <a:xfrm flipV="1">
            <a:off x="3206750" y="3067050"/>
            <a:ext cx="2327275" cy="1204913"/>
          </a:xfrm>
          <a:prstGeom prst="line">
            <a:avLst/>
          </a:prstGeom>
          <a:noFill/>
          <a:ln w="539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1125438" name="Line 62"/>
          <p:cNvSpPr>
            <a:spLocks noChangeAspect="1" noChangeShapeType="1"/>
          </p:cNvSpPr>
          <p:nvPr/>
        </p:nvSpPr>
        <p:spPr bwMode="auto">
          <a:xfrm flipH="1" flipV="1">
            <a:off x="4629150" y="3848100"/>
            <a:ext cx="703263" cy="363538"/>
          </a:xfrm>
          <a:prstGeom prst="line">
            <a:avLst/>
          </a:prstGeom>
          <a:noFill/>
          <a:ln w="53975">
            <a:solidFill>
              <a:schemeClr val="tx1"/>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a:p>
        </p:txBody>
      </p:sp>
      <p:sp>
        <p:nvSpPr>
          <p:cNvPr id="59"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24</a:t>
            </a:fld>
            <a:endParaRPr lang="en-US" altLang="en-US"/>
          </a:p>
        </p:txBody>
      </p:sp>
    </p:spTree>
    <p:extLst>
      <p:ext uri="{BB962C8B-B14F-4D97-AF65-F5344CB8AC3E}">
        <p14:creationId xmlns:p14="http://schemas.microsoft.com/office/powerpoint/2010/main" val="33677634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254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254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1254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1125438"/>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1125436"/>
                                        </p:tgtEl>
                                        <p:attrNameLst>
                                          <p:attrName>style.visibility</p:attrName>
                                        </p:attrNameLst>
                                      </p:cBhvr>
                                      <p:to>
                                        <p:strVal val="hidden"/>
                                      </p:to>
                                    </p:set>
                                  </p:childTnLst>
                                </p:cTn>
                              </p:par>
                            </p:childTnLst>
                          </p:cTn>
                        </p:par>
                        <p:par>
                          <p:cTn id="17" fill="hold" nodeType="afterGroup">
                            <p:stCondLst>
                              <p:cond delay="0"/>
                            </p:stCondLst>
                            <p:childTnLst>
                              <p:par>
                                <p:cTn id="18" presetID="1" presetClass="exit" presetSubtype="0" fill="hold" nodeType="afterEffect">
                                  <p:stCondLst>
                                    <p:cond delay="0"/>
                                  </p:stCondLst>
                                  <p:childTnLst>
                                    <p:set>
                                      <p:cBhvr>
                                        <p:cTn id="19" dur="1" fill="hold">
                                          <p:stCondLst>
                                            <p:cond delay="0"/>
                                          </p:stCondLst>
                                        </p:cTn>
                                        <p:tgtEl>
                                          <p:spTgt spid="2"/>
                                        </p:tgtEl>
                                        <p:attrNameLst>
                                          <p:attrName>style.visibility</p:attrName>
                                        </p:attrNameLst>
                                      </p:cBhvr>
                                      <p:to>
                                        <p:strVal val="hidden"/>
                                      </p:to>
                                    </p:set>
                                  </p:childTnLst>
                                </p:cTn>
                              </p:par>
                              <p:par>
                                <p:cTn id="20" presetID="1"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125416"/>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112541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125426"/>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6"/>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125417"/>
                                        </p:tgtEl>
                                        <p:attrNameLst>
                                          <p:attrName>style.visibility</p:attrName>
                                        </p:attrNameLst>
                                      </p:cBhvr>
                                      <p:to>
                                        <p:strVal val="visible"/>
                                      </p:to>
                                    </p:set>
                                  </p:childTnLst>
                                </p:cTn>
                              </p:par>
                              <p:par>
                                <p:cTn id="36" presetID="1" presetClass="exit" presetSubtype="0" fill="hold" nodeType="withEffect">
                                  <p:stCondLst>
                                    <p:cond delay="0"/>
                                  </p:stCondLst>
                                  <p:childTnLst>
                                    <p:set>
                                      <p:cBhvr>
                                        <p:cTn id="37" dur="1" fill="hold">
                                          <p:stCondLst>
                                            <p:cond delay="0"/>
                                          </p:stCondLst>
                                        </p:cTn>
                                        <p:tgtEl>
                                          <p:spTgt spid="1125437"/>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nodeType="clickEffect">
                                  <p:stCondLst>
                                    <p:cond delay="0"/>
                                  </p:stCondLst>
                                  <p:childTnLst>
                                    <p:set>
                                      <p:cBhvr>
                                        <p:cTn id="41" dur="1" fill="hold">
                                          <p:stCondLst>
                                            <p:cond delay="0"/>
                                          </p:stCondLst>
                                        </p:cTn>
                                        <p:tgtEl>
                                          <p:spTgt spid="112542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1254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5416" grpId="0"/>
      <p:bldP spid="1125417" grpId="0"/>
      <p:bldP spid="112541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6" name="Picture 4" descr="Fig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5696" y="1605155"/>
            <a:ext cx="5557217" cy="4776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a:t>Buckling of steel plate shear wall web plate </a:t>
            </a:r>
          </a:p>
        </p:txBody>
      </p:sp>
      <p:sp>
        <p:nvSpPr>
          <p:cNvPr id="4" name="Text Placeholder 3"/>
          <p:cNvSpPr>
            <a:spLocks noGrp="1"/>
          </p:cNvSpPr>
          <p:nvPr>
            <p:ph type="body" sz="quarter" idx="39"/>
          </p:nvPr>
        </p:nvSpPr>
        <p:spPr/>
        <p:txBody>
          <a:bodyPr>
            <a:noAutofit/>
          </a:bodyPr>
          <a:lstStyle/>
          <a:p>
            <a:r>
              <a:rPr lang="en-US" sz="2400" dirty="0">
                <a:solidFill>
                  <a:schemeClr val="tx2"/>
                </a:solidFill>
              </a:rPr>
              <a:t>1.82% </a:t>
            </a:r>
            <a:r>
              <a:rPr lang="en-US" sz="2400" dirty="0" smtClean="0">
                <a:solidFill>
                  <a:schemeClr val="tx2"/>
                </a:solidFill>
              </a:rPr>
              <a:t>Drift</a:t>
            </a:r>
            <a:endParaRPr lang="en-US" sz="2400" dirty="0">
              <a:solidFill>
                <a:schemeClr val="tx2"/>
              </a:solidFill>
            </a:endParaRPr>
          </a:p>
        </p:txBody>
      </p:sp>
      <p:sp>
        <p:nvSpPr>
          <p:cNvPr id="59395" name="Rectangle 3"/>
          <p:cNvSpPr>
            <a:spLocks noChangeArrowheads="1"/>
          </p:cNvSpPr>
          <p:nvPr/>
        </p:nvSpPr>
        <p:spPr bwMode="auto">
          <a:xfrm>
            <a:off x="4361164" y="6073551"/>
            <a:ext cx="303961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Berman and </a:t>
            </a:r>
            <a:r>
              <a:rPr lang="en-US" altLang="en-US" sz="1400" i="1" dirty="0" err="1">
                <a:solidFill>
                  <a:schemeClr val="bg1"/>
                </a:solidFill>
              </a:rPr>
              <a:t>Bruneau</a:t>
            </a:r>
            <a:endParaRPr lang="en-US" altLang="en-US" sz="1400" i="1" dirty="0">
              <a:solidFill>
                <a:schemeClr val="bg1"/>
              </a:solidFill>
            </a:endParaRPr>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25</a:t>
            </a:fld>
            <a:endParaRPr lang="en-US" altLang="en-US"/>
          </a:p>
        </p:txBody>
      </p:sp>
    </p:spTree>
    <p:extLst>
      <p:ext uri="{BB962C8B-B14F-4D97-AF65-F5344CB8AC3E}">
        <p14:creationId xmlns:p14="http://schemas.microsoft.com/office/powerpoint/2010/main" val="95266539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8"/>
          <p:cNvGrpSpPr>
            <a:grpSpLocks/>
          </p:cNvGrpSpPr>
          <p:nvPr/>
        </p:nvGrpSpPr>
        <p:grpSpPr bwMode="auto">
          <a:xfrm>
            <a:off x="5064125" y="1903413"/>
            <a:ext cx="2752725" cy="3648075"/>
            <a:chOff x="950" y="1669"/>
            <a:chExt cx="1734" cy="2298"/>
          </a:xfrm>
        </p:grpSpPr>
        <p:sp>
          <p:nvSpPr>
            <p:cNvPr id="61517" name="Rectangle 99"/>
            <p:cNvSpPr>
              <a:spLocks noChangeArrowheads="1"/>
            </p:cNvSpPr>
            <p:nvPr/>
          </p:nvSpPr>
          <p:spPr bwMode="auto">
            <a:xfrm rot="5400000">
              <a:off x="1437" y="2122"/>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8" name="Rectangle 100"/>
            <p:cNvSpPr>
              <a:spLocks noChangeArrowheads="1"/>
            </p:cNvSpPr>
            <p:nvPr/>
          </p:nvSpPr>
          <p:spPr bwMode="auto">
            <a:xfrm rot="5400000">
              <a:off x="1755" y="1767"/>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9" name="Rectangle 101"/>
            <p:cNvSpPr>
              <a:spLocks noChangeArrowheads="1"/>
            </p:cNvSpPr>
            <p:nvPr/>
          </p:nvSpPr>
          <p:spPr bwMode="auto">
            <a:xfrm rot="5400000">
              <a:off x="1448" y="1364"/>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0" name="Rectangle 102"/>
            <p:cNvSpPr>
              <a:spLocks noChangeArrowheads="1"/>
            </p:cNvSpPr>
            <p:nvPr/>
          </p:nvSpPr>
          <p:spPr bwMode="auto">
            <a:xfrm rot="5400000">
              <a:off x="1766" y="1009"/>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1" name="Rectangle 103"/>
            <p:cNvSpPr>
              <a:spLocks noChangeArrowheads="1"/>
            </p:cNvSpPr>
            <p:nvPr/>
          </p:nvSpPr>
          <p:spPr bwMode="auto">
            <a:xfrm rot="5400000">
              <a:off x="1457" y="2880"/>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2" name="Rectangle 104"/>
            <p:cNvSpPr>
              <a:spLocks noChangeArrowheads="1"/>
            </p:cNvSpPr>
            <p:nvPr/>
          </p:nvSpPr>
          <p:spPr bwMode="auto">
            <a:xfrm rot="5400000">
              <a:off x="1775" y="2525"/>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3" name="Rectangle 105"/>
            <p:cNvSpPr>
              <a:spLocks noChangeArrowheads="1"/>
            </p:cNvSpPr>
            <p:nvPr/>
          </p:nvSpPr>
          <p:spPr bwMode="auto">
            <a:xfrm rot="5400000">
              <a:off x="1799" y="3083"/>
              <a:ext cx="35" cy="1734"/>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4" name="Rectangle 106"/>
            <p:cNvSpPr>
              <a:spLocks noChangeArrowheads="1"/>
            </p:cNvSpPr>
            <p:nvPr/>
          </p:nvSpPr>
          <p:spPr bwMode="auto">
            <a:xfrm>
              <a:off x="1053" y="1669"/>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25" name="Rectangle 107"/>
            <p:cNvSpPr>
              <a:spLocks noChangeArrowheads="1"/>
            </p:cNvSpPr>
            <p:nvPr/>
          </p:nvSpPr>
          <p:spPr bwMode="auto">
            <a:xfrm>
              <a:off x="2486" y="1672"/>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3" name="Group 55"/>
          <p:cNvGrpSpPr>
            <a:grpSpLocks/>
          </p:cNvGrpSpPr>
          <p:nvPr/>
        </p:nvGrpSpPr>
        <p:grpSpPr bwMode="auto">
          <a:xfrm>
            <a:off x="1508125" y="1878013"/>
            <a:ext cx="2752725" cy="3648075"/>
            <a:chOff x="950" y="1669"/>
            <a:chExt cx="1734" cy="2298"/>
          </a:xfrm>
        </p:grpSpPr>
        <p:sp>
          <p:nvSpPr>
            <p:cNvPr id="61508" name="Rectangle 51"/>
            <p:cNvSpPr>
              <a:spLocks noChangeArrowheads="1"/>
            </p:cNvSpPr>
            <p:nvPr/>
          </p:nvSpPr>
          <p:spPr bwMode="auto">
            <a:xfrm rot="5400000">
              <a:off x="1437" y="2122"/>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09" name="Rectangle 52"/>
            <p:cNvSpPr>
              <a:spLocks noChangeArrowheads="1"/>
            </p:cNvSpPr>
            <p:nvPr/>
          </p:nvSpPr>
          <p:spPr bwMode="auto">
            <a:xfrm rot="5400000">
              <a:off x="1755" y="1767"/>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0" name="Rectangle 53"/>
            <p:cNvSpPr>
              <a:spLocks noChangeArrowheads="1"/>
            </p:cNvSpPr>
            <p:nvPr/>
          </p:nvSpPr>
          <p:spPr bwMode="auto">
            <a:xfrm rot="5400000">
              <a:off x="1448" y="1364"/>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1" name="Rectangle 54"/>
            <p:cNvSpPr>
              <a:spLocks noChangeArrowheads="1"/>
            </p:cNvSpPr>
            <p:nvPr/>
          </p:nvSpPr>
          <p:spPr bwMode="auto">
            <a:xfrm rot="5400000">
              <a:off x="1766" y="1009"/>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2" name="Rectangle 28"/>
            <p:cNvSpPr>
              <a:spLocks noChangeArrowheads="1"/>
            </p:cNvSpPr>
            <p:nvPr/>
          </p:nvSpPr>
          <p:spPr bwMode="auto">
            <a:xfrm rot="5400000">
              <a:off x="1457" y="2880"/>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3" name="Rectangle 29"/>
            <p:cNvSpPr>
              <a:spLocks noChangeArrowheads="1"/>
            </p:cNvSpPr>
            <p:nvPr/>
          </p:nvSpPr>
          <p:spPr bwMode="auto">
            <a:xfrm rot="5400000">
              <a:off x="1775" y="2525"/>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4" name="Rectangle 30"/>
            <p:cNvSpPr>
              <a:spLocks noChangeArrowheads="1"/>
            </p:cNvSpPr>
            <p:nvPr/>
          </p:nvSpPr>
          <p:spPr bwMode="auto">
            <a:xfrm rot="5400000">
              <a:off x="1799" y="3083"/>
              <a:ext cx="35" cy="1734"/>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5" name="Rectangle 31"/>
            <p:cNvSpPr>
              <a:spLocks noChangeArrowheads="1"/>
            </p:cNvSpPr>
            <p:nvPr/>
          </p:nvSpPr>
          <p:spPr bwMode="auto">
            <a:xfrm>
              <a:off x="1053" y="1669"/>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516" name="Rectangle 32"/>
            <p:cNvSpPr>
              <a:spLocks noChangeArrowheads="1"/>
            </p:cNvSpPr>
            <p:nvPr/>
          </p:nvSpPr>
          <p:spPr bwMode="auto">
            <a:xfrm>
              <a:off x="2486" y="1672"/>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6" name="Text Placeholder 5"/>
          <p:cNvSpPr>
            <a:spLocks noGrp="1"/>
          </p:cNvSpPr>
          <p:nvPr>
            <p:ph type="body" sz="quarter" idx="38"/>
          </p:nvPr>
        </p:nvSpPr>
        <p:spPr/>
        <p:txBody>
          <a:bodyPr/>
          <a:lstStyle/>
          <a:p>
            <a:r>
              <a:rPr lang="en-US" dirty="0"/>
              <a:t>Expected Yield Mode</a:t>
            </a:r>
          </a:p>
        </p:txBody>
      </p:sp>
      <p:grpSp>
        <p:nvGrpSpPr>
          <p:cNvPr id="4" name="Group 97"/>
          <p:cNvGrpSpPr>
            <a:grpSpLocks/>
          </p:cNvGrpSpPr>
          <p:nvPr/>
        </p:nvGrpSpPr>
        <p:grpSpPr bwMode="auto">
          <a:xfrm>
            <a:off x="1508125" y="1792288"/>
            <a:ext cx="2808288" cy="3929062"/>
            <a:chOff x="950" y="1615"/>
            <a:chExt cx="1769" cy="2475"/>
          </a:xfrm>
        </p:grpSpPr>
        <p:grpSp>
          <p:nvGrpSpPr>
            <p:cNvPr id="61462" name="Group 70"/>
            <p:cNvGrpSpPr>
              <a:grpSpLocks/>
            </p:cNvGrpSpPr>
            <p:nvPr/>
          </p:nvGrpSpPr>
          <p:grpSpPr bwMode="auto">
            <a:xfrm>
              <a:off x="1221" y="1615"/>
              <a:ext cx="1490" cy="1060"/>
              <a:chOff x="964" y="2534"/>
              <a:chExt cx="2357" cy="1283"/>
            </a:xfrm>
          </p:grpSpPr>
          <p:sp>
            <p:nvSpPr>
              <p:cNvPr id="61496" name="AutoShape 71"/>
              <p:cNvSpPr>
                <a:spLocks noChangeArrowheads="1"/>
              </p:cNvSpPr>
              <p:nvPr/>
            </p:nvSpPr>
            <p:spPr bwMode="auto">
              <a:xfrm>
                <a:off x="964" y="2705"/>
                <a:ext cx="2357" cy="967"/>
              </a:xfrm>
              <a:prstGeom prst="parallelogram">
                <a:avLst>
                  <a:gd name="adj" fmla="val 8068"/>
                </a:avLst>
              </a:prstGeom>
              <a:gradFill rotWithShape="1">
                <a:gsLst>
                  <a:gs pos="0">
                    <a:srgbClr val="C0C0C0"/>
                  </a:gs>
                  <a:gs pos="50000">
                    <a:srgbClr val="595959"/>
                  </a:gs>
                  <a:gs pos="100000">
                    <a:srgbClr val="C0C0C0"/>
                  </a:gs>
                </a:gsLst>
                <a:lin ang="189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400" name="Oval 72"/>
              <p:cNvSpPr>
                <a:spLocks noChangeAspect="1" noChangeArrowheads="1"/>
              </p:cNvSpPr>
              <p:nvPr/>
            </p:nvSpPr>
            <p:spPr bwMode="auto">
              <a:xfrm rot="2523035">
                <a:off x="1881" y="2534"/>
                <a:ext cx="163" cy="12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1" name="Oval 73"/>
              <p:cNvSpPr>
                <a:spLocks noChangeAspect="1" noChangeArrowheads="1"/>
              </p:cNvSpPr>
              <p:nvPr/>
            </p:nvSpPr>
            <p:spPr bwMode="auto">
              <a:xfrm rot="-8276965">
                <a:off x="1241" y="2624"/>
                <a:ext cx="163" cy="58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2" name="Oval 74"/>
              <p:cNvSpPr>
                <a:spLocks noChangeAspect="1" noChangeArrowheads="1"/>
              </p:cNvSpPr>
              <p:nvPr/>
            </p:nvSpPr>
            <p:spPr bwMode="auto">
              <a:xfrm rot="-8276965">
                <a:off x="1056" y="2665"/>
                <a:ext cx="163" cy="264"/>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3" name="Oval 75"/>
              <p:cNvSpPr>
                <a:spLocks noChangeAspect="1" noChangeArrowheads="1"/>
              </p:cNvSpPr>
              <p:nvPr/>
            </p:nvSpPr>
            <p:spPr bwMode="auto">
              <a:xfrm rot="2523035">
                <a:off x="1595" y="2550"/>
                <a:ext cx="165" cy="117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4" name="Oval 76"/>
              <p:cNvSpPr>
                <a:spLocks noChangeAspect="1" noChangeArrowheads="1"/>
              </p:cNvSpPr>
              <p:nvPr/>
            </p:nvSpPr>
            <p:spPr bwMode="auto">
              <a:xfrm rot="2523035">
                <a:off x="2226" y="2541"/>
                <a:ext cx="163" cy="1276"/>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5" name="Oval 77"/>
              <p:cNvSpPr>
                <a:spLocks noChangeAspect="1" noChangeArrowheads="1"/>
              </p:cNvSpPr>
              <p:nvPr/>
            </p:nvSpPr>
            <p:spPr bwMode="auto">
              <a:xfrm rot="2523035">
                <a:off x="2500" y="2657"/>
                <a:ext cx="163" cy="1155"/>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6" name="Oval 78"/>
              <p:cNvSpPr>
                <a:spLocks noChangeAspect="1" noChangeArrowheads="1"/>
              </p:cNvSpPr>
              <p:nvPr/>
            </p:nvSpPr>
            <p:spPr bwMode="auto">
              <a:xfrm rot="2523035">
                <a:off x="2688" y="2941"/>
                <a:ext cx="163" cy="81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7" name="Oval 79"/>
              <p:cNvSpPr>
                <a:spLocks noChangeAspect="1" noChangeArrowheads="1"/>
              </p:cNvSpPr>
              <p:nvPr/>
            </p:nvSpPr>
            <p:spPr bwMode="auto">
              <a:xfrm rot="2523035">
                <a:off x="2862" y="3202"/>
                <a:ext cx="165" cy="52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8" name="Oval 80"/>
              <p:cNvSpPr>
                <a:spLocks noChangeAspect="1" noChangeArrowheads="1"/>
              </p:cNvSpPr>
              <p:nvPr/>
            </p:nvSpPr>
            <p:spPr bwMode="auto">
              <a:xfrm rot="2523035">
                <a:off x="3055" y="3481"/>
                <a:ext cx="163" cy="192"/>
              </a:xfrm>
              <a:prstGeom prst="ellipse">
                <a:avLst/>
              </a:prstGeom>
              <a:gradFill rotWithShape="1">
                <a:gsLst>
                  <a:gs pos="0">
                    <a:schemeClr val="bg2">
                      <a:alpha val="52000"/>
                    </a:schemeClr>
                  </a:gs>
                  <a:gs pos="50000">
                    <a:srgbClr val="2A2A2A">
                      <a:alpha val="50999"/>
                    </a:srgbClr>
                  </a:gs>
                  <a:gs pos="100000">
                    <a:schemeClr val="bg2">
                      <a:alpha val="52000"/>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09" name="Oval 81"/>
              <p:cNvSpPr>
                <a:spLocks noChangeAspect="1" noChangeArrowheads="1"/>
              </p:cNvSpPr>
              <p:nvPr/>
            </p:nvSpPr>
            <p:spPr bwMode="auto">
              <a:xfrm rot="-8276965">
                <a:off x="1416" y="2586"/>
                <a:ext cx="163" cy="8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61507" name="AutoShape 82"/>
              <p:cNvSpPr>
                <a:spLocks noChangeArrowheads="1"/>
              </p:cNvSpPr>
              <p:nvPr/>
            </p:nvSpPr>
            <p:spPr bwMode="auto">
              <a:xfrm>
                <a:off x="964" y="2706"/>
                <a:ext cx="2357" cy="967"/>
              </a:xfrm>
              <a:prstGeom prst="parallelogram">
                <a:avLst>
                  <a:gd name="adj" fmla="val 8068"/>
                </a:avLst>
              </a:prstGeom>
              <a:gradFill rotWithShape="1">
                <a:gsLst>
                  <a:gs pos="0">
                    <a:srgbClr val="C0C0C0">
                      <a:alpha val="32999"/>
                    </a:srgbClr>
                  </a:gs>
                  <a:gs pos="100000">
                    <a:srgbClr val="B3B3B3">
                      <a:alpha val="74001"/>
                    </a:srgbClr>
                  </a:gs>
                </a:gsLst>
                <a:path path="shape">
                  <a:fillToRect l="50000" t="50000" r="50000" b="50000"/>
                </a:path>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61463" name="Group 83"/>
            <p:cNvGrpSpPr>
              <a:grpSpLocks/>
            </p:cNvGrpSpPr>
            <p:nvPr/>
          </p:nvGrpSpPr>
          <p:grpSpPr bwMode="auto">
            <a:xfrm>
              <a:off x="1171" y="2385"/>
              <a:ext cx="1490" cy="932"/>
              <a:chOff x="964" y="2534"/>
              <a:chExt cx="2357" cy="1283"/>
            </a:xfrm>
          </p:grpSpPr>
          <p:sp>
            <p:nvSpPr>
              <p:cNvPr id="61484" name="AutoShape 84"/>
              <p:cNvSpPr>
                <a:spLocks noChangeArrowheads="1"/>
              </p:cNvSpPr>
              <p:nvPr/>
            </p:nvSpPr>
            <p:spPr bwMode="auto">
              <a:xfrm>
                <a:off x="964" y="2705"/>
                <a:ext cx="2357" cy="967"/>
              </a:xfrm>
              <a:prstGeom prst="parallelogram">
                <a:avLst>
                  <a:gd name="adj" fmla="val 8068"/>
                </a:avLst>
              </a:prstGeom>
              <a:gradFill rotWithShape="1">
                <a:gsLst>
                  <a:gs pos="0">
                    <a:srgbClr val="C0C0C0"/>
                  </a:gs>
                  <a:gs pos="50000">
                    <a:srgbClr val="595959"/>
                  </a:gs>
                  <a:gs pos="100000">
                    <a:srgbClr val="C0C0C0"/>
                  </a:gs>
                </a:gsLst>
                <a:lin ang="189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413" name="Oval 85"/>
              <p:cNvSpPr>
                <a:spLocks noChangeAspect="1" noChangeArrowheads="1"/>
              </p:cNvSpPr>
              <p:nvPr/>
            </p:nvSpPr>
            <p:spPr bwMode="auto">
              <a:xfrm rot="2523035">
                <a:off x="1881" y="2534"/>
                <a:ext cx="163" cy="12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4" name="Oval 86"/>
              <p:cNvSpPr>
                <a:spLocks noChangeAspect="1" noChangeArrowheads="1"/>
              </p:cNvSpPr>
              <p:nvPr/>
            </p:nvSpPr>
            <p:spPr bwMode="auto">
              <a:xfrm rot="-8276965">
                <a:off x="1241" y="2623"/>
                <a:ext cx="163" cy="5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5" name="Oval 87"/>
              <p:cNvSpPr>
                <a:spLocks noChangeAspect="1" noChangeArrowheads="1"/>
              </p:cNvSpPr>
              <p:nvPr/>
            </p:nvSpPr>
            <p:spPr bwMode="auto">
              <a:xfrm rot="-8276965">
                <a:off x="1056" y="2665"/>
                <a:ext cx="163" cy="262"/>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6" name="Oval 88"/>
              <p:cNvSpPr>
                <a:spLocks noChangeAspect="1" noChangeArrowheads="1"/>
              </p:cNvSpPr>
              <p:nvPr/>
            </p:nvSpPr>
            <p:spPr bwMode="auto">
              <a:xfrm rot="2523035">
                <a:off x="1595" y="2551"/>
                <a:ext cx="165" cy="117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7" name="Oval 89"/>
              <p:cNvSpPr>
                <a:spLocks noChangeAspect="1" noChangeArrowheads="1"/>
              </p:cNvSpPr>
              <p:nvPr/>
            </p:nvSpPr>
            <p:spPr bwMode="auto">
              <a:xfrm rot="2523035">
                <a:off x="2226" y="2541"/>
                <a:ext cx="163" cy="1276"/>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8" name="Oval 90"/>
              <p:cNvSpPr>
                <a:spLocks noChangeAspect="1" noChangeArrowheads="1"/>
              </p:cNvSpPr>
              <p:nvPr/>
            </p:nvSpPr>
            <p:spPr bwMode="auto">
              <a:xfrm rot="2523035">
                <a:off x="2500" y="2658"/>
                <a:ext cx="163" cy="1154"/>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19" name="Oval 91"/>
              <p:cNvSpPr>
                <a:spLocks noChangeAspect="1" noChangeArrowheads="1"/>
              </p:cNvSpPr>
              <p:nvPr/>
            </p:nvSpPr>
            <p:spPr bwMode="auto">
              <a:xfrm rot="2523035">
                <a:off x="2688" y="2941"/>
                <a:ext cx="163" cy="81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20" name="Oval 92"/>
              <p:cNvSpPr>
                <a:spLocks noChangeAspect="1" noChangeArrowheads="1"/>
              </p:cNvSpPr>
              <p:nvPr/>
            </p:nvSpPr>
            <p:spPr bwMode="auto">
              <a:xfrm rot="2523035">
                <a:off x="2862" y="3202"/>
                <a:ext cx="165" cy="52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21" name="Oval 93"/>
              <p:cNvSpPr>
                <a:spLocks noChangeAspect="1" noChangeArrowheads="1"/>
              </p:cNvSpPr>
              <p:nvPr/>
            </p:nvSpPr>
            <p:spPr bwMode="auto">
              <a:xfrm rot="2523035">
                <a:off x="3055" y="3480"/>
                <a:ext cx="163" cy="193"/>
              </a:xfrm>
              <a:prstGeom prst="ellipse">
                <a:avLst/>
              </a:prstGeom>
              <a:gradFill rotWithShape="1">
                <a:gsLst>
                  <a:gs pos="0">
                    <a:schemeClr val="bg2">
                      <a:alpha val="52000"/>
                    </a:schemeClr>
                  </a:gs>
                  <a:gs pos="50000">
                    <a:srgbClr val="2A2A2A">
                      <a:alpha val="50999"/>
                    </a:srgbClr>
                  </a:gs>
                  <a:gs pos="100000">
                    <a:schemeClr val="bg2">
                      <a:alpha val="52000"/>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422" name="Oval 94"/>
              <p:cNvSpPr>
                <a:spLocks noChangeAspect="1" noChangeArrowheads="1"/>
              </p:cNvSpPr>
              <p:nvPr/>
            </p:nvSpPr>
            <p:spPr bwMode="auto">
              <a:xfrm rot="-8276965">
                <a:off x="1416" y="2586"/>
                <a:ext cx="163" cy="8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61495" name="AutoShape 95"/>
              <p:cNvSpPr>
                <a:spLocks noChangeArrowheads="1"/>
              </p:cNvSpPr>
              <p:nvPr/>
            </p:nvSpPr>
            <p:spPr bwMode="auto">
              <a:xfrm>
                <a:off x="964" y="2706"/>
                <a:ext cx="2357" cy="967"/>
              </a:xfrm>
              <a:prstGeom prst="parallelogram">
                <a:avLst>
                  <a:gd name="adj" fmla="val 8068"/>
                </a:avLst>
              </a:prstGeom>
              <a:gradFill rotWithShape="1">
                <a:gsLst>
                  <a:gs pos="0">
                    <a:srgbClr val="C0C0C0">
                      <a:alpha val="32999"/>
                    </a:srgbClr>
                  </a:gs>
                  <a:gs pos="100000">
                    <a:srgbClr val="B3B3B3">
                      <a:alpha val="74001"/>
                    </a:srgbClr>
                  </a:gs>
                </a:gsLst>
                <a:path path="shape">
                  <a:fillToRect l="50000" t="50000" r="50000" b="50000"/>
                </a:path>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61464" name="Group 34"/>
            <p:cNvGrpSpPr>
              <a:grpSpLocks/>
            </p:cNvGrpSpPr>
            <p:nvPr/>
          </p:nvGrpSpPr>
          <p:grpSpPr bwMode="auto">
            <a:xfrm>
              <a:off x="1104" y="3074"/>
              <a:ext cx="1490" cy="1016"/>
              <a:chOff x="964" y="2534"/>
              <a:chExt cx="2357" cy="1283"/>
            </a:xfrm>
          </p:grpSpPr>
          <p:sp>
            <p:nvSpPr>
              <p:cNvPr id="61472" name="AutoShape 35"/>
              <p:cNvSpPr>
                <a:spLocks noChangeArrowheads="1"/>
              </p:cNvSpPr>
              <p:nvPr/>
            </p:nvSpPr>
            <p:spPr bwMode="auto">
              <a:xfrm>
                <a:off x="964" y="2705"/>
                <a:ext cx="2357" cy="967"/>
              </a:xfrm>
              <a:prstGeom prst="parallelogram">
                <a:avLst>
                  <a:gd name="adj" fmla="val 8068"/>
                </a:avLst>
              </a:prstGeom>
              <a:gradFill rotWithShape="1">
                <a:gsLst>
                  <a:gs pos="0">
                    <a:srgbClr val="C0C0C0"/>
                  </a:gs>
                  <a:gs pos="50000">
                    <a:srgbClr val="595959"/>
                  </a:gs>
                  <a:gs pos="100000">
                    <a:srgbClr val="C0C0C0"/>
                  </a:gs>
                </a:gsLst>
                <a:lin ang="18900000" scaled="1"/>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64" name="Oval 36"/>
              <p:cNvSpPr>
                <a:spLocks noChangeAspect="1" noChangeArrowheads="1"/>
              </p:cNvSpPr>
              <p:nvPr/>
            </p:nvSpPr>
            <p:spPr bwMode="auto">
              <a:xfrm rot="2523035">
                <a:off x="1881" y="2534"/>
                <a:ext cx="163" cy="1279"/>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65" name="Oval 37"/>
              <p:cNvSpPr>
                <a:spLocks noChangeAspect="1" noChangeArrowheads="1"/>
              </p:cNvSpPr>
              <p:nvPr/>
            </p:nvSpPr>
            <p:spPr bwMode="auto">
              <a:xfrm rot="-8276965">
                <a:off x="1241" y="2624"/>
                <a:ext cx="163" cy="58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66" name="Oval 38"/>
              <p:cNvSpPr>
                <a:spLocks noChangeAspect="1" noChangeArrowheads="1"/>
              </p:cNvSpPr>
              <p:nvPr/>
            </p:nvSpPr>
            <p:spPr bwMode="auto">
              <a:xfrm rot="-8276965">
                <a:off x="1056" y="2665"/>
                <a:ext cx="163" cy="26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67" name="Oval 39"/>
              <p:cNvSpPr>
                <a:spLocks noChangeAspect="1" noChangeArrowheads="1"/>
              </p:cNvSpPr>
              <p:nvPr/>
            </p:nvSpPr>
            <p:spPr bwMode="auto">
              <a:xfrm rot="2523035">
                <a:off x="1595" y="2550"/>
                <a:ext cx="165" cy="117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68" name="Oval 40"/>
              <p:cNvSpPr>
                <a:spLocks noChangeAspect="1" noChangeArrowheads="1"/>
              </p:cNvSpPr>
              <p:nvPr/>
            </p:nvSpPr>
            <p:spPr bwMode="auto">
              <a:xfrm rot="2523035">
                <a:off x="2226" y="2542"/>
                <a:ext cx="163" cy="1275"/>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69" name="Oval 41"/>
              <p:cNvSpPr>
                <a:spLocks noChangeAspect="1" noChangeArrowheads="1"/>
              </p:cNvSpPr>
              <p:nvPr/>
            </p:nvSpPr>
            <p:spPr bwMode="auto">
              <a:xfrm rot="2523035">
                <a:off x="2500" y="2658"/>
                <a:ext cx="163" cy="1154"/>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70" name="Oval 42"/>
              <p:cNvSpPr>
                <a:spLocks noChangeAspect="1" noChangeArrowheads="1"/>
              </p:cNvSpPr>
              <p:nvPr/>
            </p:nvSpPr>
            <p:spPr bwMode="auto">
              <a:xfrm rot="2523035">
                <a:off x="2688" y="2941"/>
                <a:ext cx="163" cy="821"/>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71" name="Oval 43"/>
              <p:cNvSpPr>
                <a:spLocks noChangeAspect="1" noChangeArrowheads="1"/>
              </p:cNvSpPr>
              <p:nvPr/>
            </p:nvSpPr>
            <p:spPr bwMode="auto">
              <a:xfrm rot="2523035">
                <a:off x="2862" y="3202"/>
                <a:ext cx="165" cy="523"/>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72" name="Oval 44"/>
              <p:cNvSpPr>
                <a:spLocks noChangeAspect="1" noChangeArrowheads="1"/>
              </p:cNvSpPr>
              <p:nvPr/>
            </p:nvSpPr>
            <p:spPr bwMode="auto">
              <a:xfrm rot="2523035">
                <a:off x="3055" y="3480"/>
                <a:ext cx="163" cy="193"/>
              </a:xfrm>
              <a:prstGeom prst="ellipse">
                <a:avLst/>
              </a:prstGeom>
              <a:gradFill rotWithShape="1">
                <a:gsLst>
                  <a:gs pos="0">
                    <a:schemeClr val="bg2">
                      <a:alpha val="52000"/>
                    </a:schemeClr>
                  </a:gs>
                  <a:gs pos="50000">
                    <a:srgbClr val="2A2A2A">
                      <a:alpha val="50999"/>
                    </a:srgbClr>
                  </a:gs>
                  <a:gs pos="100000">
                    <a:schemeClr val="bg2">
                      <a:alpha val="52000"/>
                    </a:schemeClr>
                  </a:gs>
                </a:gsLst>
                <a:lin ang="0" scaled="1"/>
              </a:gradFill>
              <a:ln w="9525">
                <a:noFill/>
                <a:round/>
                <a:headEnd/>
                <a:tailEnd/>
              </a:ln>
              <a:effectLst/>
            </p:spPr>
            <p:txBody>
              <a:bodyPr wrap="none" anchor="ctr"/>
              <a:lstStyle/>
              <a:p>
                <a:pPr algn="ctr">
                  <a:spcBef>
                    <a:spcPct val="50000"/>
                  </a:spcBef>
                  <a:defRPr/>
                </a:pPr>
                <a:endParaRPr lang="en-US"/>
              </a:p>
            </p:txBody>
          </p:sp>
          <p:sp>
            <p:nvSpPr>
              <p:cNvPr id="1123373" name="Oval 45"/>
              <p:cNvSpPr>
                <a:spLocks noChangeAspect="1" noChangeArrowheads="1"/>
              </p:cNvSpPr>
              <p:nvPr/>
            </p:nvSpPr>
            <p:spPr bwMode="auto">
              <a:xfrm rot="-8276965">
                <a:off x="1416" y="2586"/>
                <a:ext cx="163" cy="880"/>
              </a:xfrm>
              <a:prstGeom prst="ellipse">
                <a:avLst/>
              </a:prstGeom>
              <a:gradFill rotWithShape="1">
                <a:gsLst>
                  <a:gs pos="0">
                    <a:schemeClr val="bg2">
                      <a:alpha val="3999"/>
                    </a:schemeClr>
                  </a:gs>
                  <a:gs pos="50000">
                    <a:srgbClr val="2A2A2A">
                      <a:alpha val="50999"/>
                    </a:srgbClr>
                  </a:gs>
                  <a:gs pos="100000">
                    <a:schemeClr val="bg2">
                      <a:alpha val="3999"/>
                    </a:schemeClr>
                  </a:gs>
                </a:gsLst>
                <a:lin ang="0" scaled="1"/>
              </a:gradFill>
              <a:ln w="9525">
                <a:noFill/>
                <a:round/>
                <a:headEnd/>
                <a:tailEnd/>
              </a:ln>
              <a:effectLst/>
            </p:spPr>
            <p:txBody>
              <a:bodyPr wrap="none" anchor="ctr"/>
              <a:lstStyle/>
              <a:p>
                <a:pPr algn="ctr">
                  <a:spcBef>
                    <a:spcPct val="50000"/>
                  </a:spcBef>
                  <a:defRPr/>
                </a:pPr>
                <a:endParaRPr lang="en-US"/>
              </a:p>
            </p:txBody>
          </p:sp>
          <p:sp>
            <p:nvSpPr>
              <p:cNvPr id="61483" name="AutoShape 46"/>
              <p:cNvSpPr>
                <a:spLocks noChangeArrowheads="1"/>
              </p:cNvSpPr>
              <p:nvPr/>
            </p:nvSpPr>
            <p:spPr bwMode="auto">
              <a:xfrm>
                <a:off x="964" y="2706"/>
                <a:ext cx="2357" cy="967"/>
              </a:xfrm>
              <a:prstGeom prst="parallelogram">
                <a:avLst>
                  <a:gd name="adj" fmla="val 8068"/>
                </a:avLst>
              </a:prstGeom>
              <a:gradFill rotWithShape="1">
                <a:gsLst>
                  <a:gs pos="0">
                    <a:srgbClr val="C0C0C0">
                      <a:alpha val="32999"/>
                    </a:srgbClr>
                  </a:gs>
                  <a:gs pos="100000">
                    <a:srgbClr val="B3B3B3">
                      <a:alpha val="74001"/>
                    </a:srgbClr>
                  </a:gs>
                </a:gsLst>
                <a:path path="shape">
                  <a:fillToRect l="50000" t="50000" r="50000" b="50000"/>
                </a:path>
              </a:gradFill>
              <a:ln>
                <a:noFill/>
              </a:ln>
              <a:extLs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61465" name="Group 69"/>
            <p:cNvGrpSpPr>
              <a:grpSpLocks/>
            </p:cNvGrpSpPr>
            <p:nvPr/>
          </p:nvGrpSpPr>
          <p:grpSpPr bwMode="auto">
            <a:xfrm>
              <a:off x="950" y="1651"/>
              <a:ext cx="1769" cy="2319"/>
              <a:chOff x="950" y="1651"/>
              <a:chExt cx="1769" cy="2319"/>
            </a:xfrm>
          </p:grpSpPr>
          <p:sp>
            <p:nvSpPr>
              <p:cNvPr id="61466" name="AutoShape 66"/>
              <p:cNvSpPr>
                <a:spLocks noChangeArrowheads="1"/>
              </p:cNvSpPr>
              <p:nvPr/>
            </p:nvSpPr>
            <p:spPr bwMode="auto">
              <a:xfrm flipV="1">
                <a:off x="1163" y="3149"/>
                <a:ext cx="1433" cy="168"/>
              </a:xfrm>
              <a:prstGeom prst="wave">
                <a:avLst>
                  <a:gd name="adj1" fmla="val 20644"/>
                  <a:gd name="adj2" fmla="val 0"/>
                </a:avLst>
              </a:prstGeom>
              <a:solidFill>
                <a:srgbClr val="B2B2B2"/>
              </a:solidFill>
              <a:ln w="38100" algn="ctr">
                <a:solidFill>
                  <a:srgbClr val="808080"/>
                </a:solidFill>
                <a:round/>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67" name="AutoShape 67"/>
              <p:cNvSpPr>
                <a:spLocks noChangeArrowheads="1"/>
              </p:cNvSpPr>
              <p:nvPr/>
            </p:nvSpPr>
            <p:spPr bwMode="auto">
              <a:xfrm flipV="1">
                <a:off x="1286" y="1651"/>
                <a:ext cx="1433" cy="168"/>
              </a:xfrm>
              <a:prstGeom prst="wave">
                <a:avLst>
                  <a:gd name="adj1" fmla="val 20644"/>
                  <a:gd name="adj2" fmla="val 0"/>
                </a:avLst>
              </a:prstGeom>
              <a:solidFill>
                <a:srgbClr val="B2B2B2"/>
              </a:solidFill>
              <a:ln w="38100" algn="ctr">
                <a:solidFill>
                  <a:srgbClr val="808080"/>
                </a:solidFill>
                <a:round/>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68" name="AutoShape 68"/>
              <p:cNvSpPr>
                <a:spLocks noChangeArrowheads="1"/>
              </p:cNvSpPr>
              <p:nvPr/>
            </p:nvSpPr>
            <p:spPr bwMode="auto">
              <a:xfrm flipV="1">
                <a:off x="1251" y="2391"/>
                <a:ext cx="1433" cy="168"/>
              </a:xfrm>
              <a:prstGeom prst="wave">
                <a:avLst>
                  <a:gd name="adj1" fmla="val 20644"/>
                  <a:gd name="adj2" fmla="val 0"/>
                </a:avLst>
              </a:prstGeom>
              <a:solidFill>
                <a:srgbClr val="B2B2B2"/>
              </a:solidFill>
              <a:ln w="38100" algn="ctr">
                <a:solidFill>
                  <a:srgbClr val="808080"/>
                </a:solidFill>
                <a:round/>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69" name="Rectangle 63"/>
              <p:cNvSpPr>
                <a:spLocks noChangeArrowheads="1"/>
              </p:cNvSpPr>
              <p:nvPr/>
            </p:nvSpPr>
            <p:spPr bwMode="auto">
              <a:xfrm rot="5400000">
                <a:off x="1799" y="3086"/>
                <a:ext cx="35" cy="1734"/>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70" name="Rectangle 64"/>
              <p:cNvSpPr>
                <a:spLocks noChangeArrowheads="1"/>
              </p:cNvSpPr>
              <p:nvPr/>
            </p:nvSpPr>
            <p:spPr bwMode="auto">
              <a:xfrm rot="310583">
                <a:off x="1155" y="1672"/>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71" name="Rectangle 65"/>
              <p:cNvSpPr>
                <a:spLocks noChangeArrowheads="1"/>
              </p:cNvSpPr>
              <p:nvPr/>
            </p:nvSpPr>
            <p:spPr bwMode="auto">
              <a:xfrm rot="310583">
                <a:off x="2588" y="1675"/>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grpSp>
        <p:nvGrpSpPr>
          <p:cNvPr id="9" name="Group 173"/>
          <p:cNvGrpSpPr>
            <a:grpSpLocks/>
          </p:cNvGrpSpPr>
          <p:nvPr/>
        </p:nvGrpSpPr>
        <p:grpSpPr bwMode="auto">
          <a:xfrm>
            <a:off x="5356225" y="1946275"/>
            <a:ext cx="2457450" cy="3686175"/>
            <a:chOff x="3374" y="1712"/>
            <a:chExt cx="1548" cy="2322"/>
          </a:xfrm>
        </p:grpSpPr>
        <p:sp>
          <p:nvSpPr>
            <p:cNvPr id="61452" name="Rectangle 113"/>
            <p:cNvSpPr>
              <a:spLocks noChangeArrowheads="1"/>
            </p:cNvSpPr>
            <p:nvPr/>
          </p:nvSpPr>
          <p:spPr bwMode="auto">
            <a:xfrm rot="5637786">
              <a:off x="3727" y="2971"/>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61453" name="Group 166"/>
            <p:cNvGrpSpPr>
              <a:grpSpLocks/>
            </p:cNvGrpSpPr>
            <p:nvPr/>
          </p:nvGrpSpPr>
          <p:grpSpPr bwMode="auto">
            <a:xfrm>
              <a:off x="3380" y="1712"/>
              <a:ext cx="1542" cy="2262"/>
              <a:chOff x="3380" y="1712"/>
              <a:chExt cx="1542" cy="2262"/>
            </a:xfrm>
          </p:grpSpPr>
          <p:sp>
            <p:nvSpPr>
              <p:cNvPr id="61455" name="Rectangle 109"/>
              <p:cNvSpPr>
                <a:spLocks noChangeArrowheads="1"/>
              </p:cNvSpPr>
              <p:nvPr/>
            </p:nvSpPr>
            <p:spPr bwMode="auto">
              <a:xfrm rot="5637786">
                <a:off x="3760" y="2213"/>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56" name="Rectangle 110"/>
              <p:cNvSpPr>
                <a:spLocks noChangeArrowheads="1"/>
              </p:cNvSpPr>
              <p:nvPr/>
            </p:nvSpPr>
            <p:spPr bwMode="auto">
              <a:xfrm rot="5637786">
                <a:off x="4102" y="1860"/>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57" name="Rectangle 111"/>
              <p:cNvSpPr>
                <a:spLocks noChangeArrowheads="1"/>
              </p:cNvSpPr>
              <p:nvPr/>
            </p:nvSpPr>
            <p:spPr bwMode="auto">
              <a:xfrm rot="5637786">
                <a:off x="3823" y="1458"/>
                <a:ext cx="710" cy="1416"/>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58" name="Rectangle 112"/>
              <p:cNvSpPr>
                <a:spLocks noChangeArrowheads="1"/>
              </p:cNvSpPr>
              <p:nvPr/>
            </p:nvSpPr>
            <p:spPr bwMode="auto">
              <a:xfrm rot="5637786">
                <a:off x="4166" y="1105"/>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59" name="Rectangle 114"/>
              <p:cNvSpPr>
                <a:spLocks noChangeArrowheads="1"/>
              </p:cNvSpPr>
              <p:nvPr/>
            </p:nvSpPr>
            <p:spPr bwMode="auto">
              <a:xfrm rot="5637786">
                <a:off x="4070" y="2618"/>
                <a:ext cx="95" cy="1416"/>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60" name="Rectangle 116"/>
              <p:cNvSpPr>
                <a:spLocks noChangeArrowheads="1"/>
              </p:cNvSpPr>
              <p:nvPr/>
            </p:nvSpPr>
            <p:spPr bwMode="auto">
              <a:xfrm rot="237786">
                <a:off x="3380" y="1712"/>
                <a:ext cx="73" cy="2262"/>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61" name="Rectangle 117"/>
              <p:cNvSpPr>
                <a:spLocks noChangeArrowheads="1"/>
              </p:cNvSpPr>
              <p:nvPr/>
            </p:nvSpPr>
            <p:spPr bwMode="auto">
              <a:xfrm rot="237786">
                <a:off x="4832" y="1815"/>
                <a:ext cx="73" cy="1608"/>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61454" name="AutoShape 159"/>
            <p:cNvSpPr>
              <a:spLocks noChangeArrowheads="1"/>
            </p:cNvSpPr>
            <p:nvPr/>
          </p:nvSpPr>
          <p:spPr bwMode="auto">
            <a:xfrm rot="-5042042" flipH="1" flipV="1">
              <a:off x="4517" y="3635"/>
              <a:ext cx="544" cy="118"/>
            </a:xfrm>
            <a:prstGeom prst="wave">
              <a:avLst>
                <a:gd name="adj1" fmla="val 20644"/>
                <a:gd name="adj2" fmla="val 0"/>
              </a:avLst>
            </a:prstGeom>
            <a:solidFill>
              <a:srgbClr val="B2B2B2"/>
            </a:solidFill>
            <a:ln w="38100" algn="ctr">
              <a:solidFill>
                <a:srgbClr val="808080"/>
              </a:solidFill>
              <a:round/>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123443" name="Rectangle 115"/>
          <p:cNvSpPr>
            <a:spLocks noChangeArrowheads="1"/>
          </p:cNvSpPr>
          <p:nvPr/>
        </p:nvSpPr>
        <p:spPr bwMode="auto">
          <a:xfrm rot="5400000">
            <a:off x="6327775" y="4232275"/>
            <a:ext cx="225425" cy="2752725"/>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1448" name="Rectangle 172"/>
          <p:cNvSpPr>
            <a:spLocks noChangeArrowheads="1"/>
          </p:cNvSpPr>
          <p:nvPr/>
        </p:nvSpPr>
        <p:spPr bwMode="auto">
          <a:xfrm rot="5400000">
            <a:off x="2771775" y="4225925"/>
            <a:ext cx="225425" cy="2752725"/>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02" name="AutoShape 174"/>
          <p:cNvSpPr>
            <a:spLocks noChangeArrowheads="1"/>
          </p:cNvSpPr>
          <p:nvPr/>
        </p:nvSpPr>
        <p:spPr bwMode="auto">
          <a:xfrm>
            <a:off x="4657725" y="1914525"/>
            <a:ext cx="3800475" cy="3741738"/>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lstStyle/>
          <a:p>
            <a:endParaRPr lang="en-US"/>
          </a:p>
        </p:txBody>
      </p:sp>
      <p:sp>
        <p:nvSpPr>
          <p:cNvPr id="1123503" name="Rectangle 175"/>
          <p:cNvSpPr>
            <a:spLocks noChangeArrowheads="1"/>
          </p:cNvSpPr>
          <p:nvPr/>
        </p:nvSpPr>
        <p:spPr bwMode="auto">
          <a:xfrm>
            <a:off x="1492752" y="5922963"/>
            <a:ext cx="2686634" cy="2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dirty="0">
                <a:solidFill>
                  <a:schemeClr val="tx2"/>
                </a:solidFill>
              </a:rPr>
              <a:t>Multi-story shear mode</a:t>
            </a:r>
            <a:endParaRPr lang="en-US" altLang="en-US" sz="2400" dirty="0">
              <a:solidFill>
                <a:schemeClr val="tx2"/>
              </a:solidFill>
            </a:endParaRPr>
          </a:p>
        </p:txBody>
      </p:sp>
      <p:sp>
        <p:nvSpPr>
          <p:cNvPr id="1123504" name="Rectangle 176"/>
          <p:cNvSpPr>
            <a:spLocks noChangeArrowheads="1"/>
          </p:cNvSpPr>
          <p:nvPr/>
        </p:nvSpPr>
        <p:spPr bwMode="auto">
          <a:xfrm>
            <a:off x="5156200" y="5930900"/>
            <a:ext cx="24622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900" dirty="0">
                <a:solidFill>
                  <a:schemeClr val="tx2"/>
                </a:solidFill>
              </a:rPr>
              <a:t>“Flexural” mode: </a:t>
            </a:r>
            <a:r>
              <a:rPr lang="en-US" altLang="en-US" sz="1900" b="0" dirty="0" smtClean="0">
                <a:solidFill>
                  <a:schemeClr val="tx2"/>
                </a:solidFill>
              </a:rPr>
              <a:t/>
            </a:r>
            <a:br>
              <a:rPr lang="en-US" altLang="en-US" sz="1900" b="0" dirty="0" smtClean="0">
                <a:solidFill>
                  <a:schemeClr val="tx2"/>
                </a:solidFill>
              </a:rPr>
            </a:br>
            <a:r>
              <a:rPr lang="en-US" altLang="en-US" sz="1900" b="0" dirty="0" smtClean="0">
                <a:solidFill>
                  <a:schemeClr val="tx2"/>
                </a:solidFill>
              </a:rPr>
              <a:t>Axial </a:t>
            </a:r>
            <a:r>
              <a:rPr lang="en-US" altLang="en-US" sz="1900" b="0" dirty="0">
                <a:solidFill>
                  <a:schemeClr val="tx2"/>
                </a:solidFill>
              </a:rPr>
              <a:t>yield at base</a:t>
            </a:r>
            <a:endParaRPr lang="en-US" altLang="en-US" sz="2400" b="0" dirty="0">
              <a:solidFill>
                <a:schemeClr val="tx2"/>
              </a:solidFill>
            </a:endParaRPr>
          </a:p>
        </p:txBody>
      </p:sp>
      <p:sp>
        <p:nvSpPr>
          <p:cNvPr id="8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26</a:t>
            </a:fld>
            <a:endParaRPr lang="en-US" altLang="en-US"/>
          </a:p>
        </p:txBody>
      </p:sp>
    </p:spTree>
    <p:extLst>
      <p:ext uri="{BB962C8B-B14F-4D97-AF65-F5344CB8AC3E}">
        <p14:creationId xmlns:p14="http://schemas.microsoft.com/office/powerpoint/2010/main" val="56578018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3"/>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2350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2344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2350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123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443" grpId="0" animBg="1"/>
      <p:bldP spid="1123503" grpId="0"/>
      <p:bldP spid="112350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2" name="Picture 4" descr="Grond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552" y="1113455"/>
            <a:ext cx="3551238" cy="5419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3" name="Picture 5" descr="Grondin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3968" y="1113455"/>
            <a:ext cx="4306446" cy="4403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a:xfrm>
            <a:off x="519828" y="431870"/>
            <a:ext cx="8444659" cy="620866"/>
          </a:xfrm>
        </p:spPr>
        <p:txBody>
          <a:bodyPr/>
          <a:lstStyle/>
          <a:p>
            <a:r>
              <a:rPr lang="en-US" sz="2900" dirty="0"/>
              <a:t>Testing of a multi-story steel plate shear wall</a:t>
            </a:r>
          </a:p>
        </p:txBody>
      </p:sp>
      <p:sp>
        <p:nvSpPr>
          <p:cNvPr id="63491" name="Rectangle 3"/>
          <p:cNvSpPr>
            <a:spLocks noChangeArrowheads="1"/>
          </p:cNvSpPr>
          <p:nvPr/>
        </p:nvSpPr>
        <p:spPr bwMode="auto">
          <a:xfrm>
            <a:off x="1610624" y="6249965"/>
            <a:ext cx="248016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Behbahanifard</a:t>
            </a:r>
            <a:endParaRPr lang="en-US" altLang="en-US" sz="1400" i="1" dirty="0">
              <a:solidFill>
                <a:schemeClr val="bg1"/>
              </a:solidFill>
            </a:endParaRPr>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27</a:t>
            </a:fld>
            <a:endParaRPr lang="en-US" altLang="en-US"/>
          </a:p>
        </p:txBody>
      </p:sp>
    </p:spTree>
    <p:extLst>
      <p:ext uri="{BB962C8B-B14F-4D97-AF65-F5344CB8AC3E}">
        <p14:creationId xmlns:p14="http://schemas.microsoft.com/office/powerpoint/2010/main" val="405615463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Inward Flexure of Boundary Elements</a:t>
            </a:r>
          </a:p>
        </p:txBody>
      </p:sp>
      <p:graphicFrame>
        <p:nvGraphicFramePr>
          <p:cNvPr id="65539" name="Object 4"/>
          <p:cNvGraphicFramePr>
            <a:graphicFrameLocks noChangeAspect="1"/>
          </p:cNvGraphicFramePr>
          <p:nvPr/>
        </p:nvGraphicFramePr>
        <p:xfrm>
          <a:off x="768350" y="2520950"/>
          <a:ext cx="5854700" cy="3629025"/>
        </p:xfrm>
        <a:graphic>
          <a:graphicData uri="http://schemas.openxmlformats.org/presentationml/2006/ole">
            <mc:AlternateContent xmlns:mc="http://schemas.openxmlformats.org/markup-compatibility/2006">
              <mc:Choice xmlns:v="urn:schemas-microsoft-com:vml" Requires="v">
                <p:oleObj spid="_x0000_s32872" name="Bitmap Image" r:id="rId4" imgW="3871296" imgH="2400508" progId="Paint.Picture">
                  <p:embed/>
                </p:oleObj>
              </mc:Choice>
              <mc:Fallback>
                <p:oleObj name="Bitmap Image" r:id="rId4" imgW="3871296" imgH="2400508" progId="Paint.Picture">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8350" y="2520950"/>
                        <a:ext cx="5854700" cy="362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5540" name="Rectangle 5"/>
          <p:cNvSpPr>
            <a:spLocks noChangeArrowheads="1"/>
          </p:cNvSpPr>
          <p:nvPr/>
        </p:nvSpPr>
        <p:spPr bwMode="auto">
          <a:xfrm rot="16200000" flipH="1">
            <a:off x="3534569" y="2974182"/>
            <a:ext cx="242887" cy="6223000"/>
          </a:xfrm>
          <a:prstGeom prst="rect">
            <a:avLst/>
          </a:prstGeom>
          <a:blipFill dpi="0" rotWithShape="1">
            <a:blip r:embed="rId6">
              <a:alphaModFix amt="90000"/>
            </a:blip>
            <a:srcRect/>
            <a:tile tx="0" ty="0" sx="100000" sy="100000" flip="none" algn="tl"/>
          </a:blipFill>
          <a:ln w="19050">
            <a:solidFill>
              <a:srgbClr val="595959"/>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41" name="Rectangle 7"/>
          <p:cNvSpPr>
            <a:spLocks noChangeArrowheads="1"/>
          </p:cNvSpPr>
          <p:nvPr/>
        </p:nvSpPr>
        <p:spPr bwMode="auto">
          <a:xfrm>
            <a:off x="0" y="326548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43" name="Rectangle 9"/>
          <p:cNvSpPr>
            <a:spLocks noChangeArrowheads="1"/>
          </p:cNvSpPr>
          <p:nvPr/>
        </p:nvSpPr>
        <p:spPr bwMode="auto">
          <a:xfrm>
            <a:off x="0" y="323532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947208" name="Object 8"/>
          <p:cNvGraphicFramePr>
            <a:graphicFrameLocks noChangeAspect="1"/>
          </p:cNvGraphicFramePr>
          <p:nvPr/>
        </p:nvGraphicFramePr>
        <p:xfrm>
          <a:off x="1862138" y="3405188"/>
          <a:ext cx="3881437" cy="603250"/>
        </p:xfrm>
        <a:graphic>
          <a:graphicData uri="http://schemas.openxmlformats.org/presentationml/2006/ole">
            <mc:AlternateContent xmlns:mc="http://schemas.openxmlformats.org/markup-compatibility/2006">
              <mc:Choice xmlns:v="urn:schemas-microsoft-com:vml" Requires="v">
                <p:oleObj spid="_x0000_s32873" name="Equation" r:id="rId7" imgW="1651000" imgH="254000" progId="Equation.3">
                  <p:embed/>
                </p:oleObj>
              </mc:Choice>
              <mc:Fallback>
                <p:oleObj name="Equation" r:id="rId7" imgW="1651000" imgH="2540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62138" y="3405188"/>
                        <a:ext cx="3881437" cy="603250"/>
                      </a:xfrm>
                      <a:prstGeom prst="rect">
                        <a:avLst/>
                      </a:prstGeom>
                      <a:solidFill>
                        <a:srgbClr val="C0C0C0">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2" name="Group 26"/>
          <p:cNvGrpSpPr>
            <a:grpSpLocks/>
          </p:cNvGrpSpPr>
          <p:nvPr/>
        </p:nvGrpSpPr>
        <p:grpSpPr bwMode="auto">
          <a:xfrm>
            <a:off x="6916738" y="1439863"/>
            <a:ext cx="2227262" cy="2392362"/>
            <a:chOff x="4357" y="907"/>
            <a:chExt cx="1403" cy="1507"/>
          </a:xfrm>
        </p:grpSpPr>
        <p:grpSp>
          <p:nvGrpSpPr>
            <p:cNvPr id="65546" name="Group 10"/>
            <p:cNvGrpSpPr>
              <a:grpSpLocks/>
            </p:cNvGrpSpPr>
            <p:nvPr/>
          </p:nvGrpSpPr>
          <p:grpSpPr bwMode="auto">
            <a:xfrm>
              <a:off x="4543" y="1151"/>
              <a:ext cx="1026" cy="912"/>
              <a:chOff x="2555" y="1310"/>
              <a:chExt cx="2743" cy="1173"/>
            </a:xfrm>
          </p:grpSpPr>
          <p:sp>
            <p:nvSpPr>
              <p:cNvPr id="65555" name="Rectangle 11"/>
              <p:cNvSpPr>
                <a:spLocks noChangeArrowheads="1"/>
              </p:cNvSpPr>
              <p:nvPr/>
            </p:nvSpPr>
            <p:spPr bwMode="auto">
              <a:xfrm rot="5400000">
                <a:off x="3387" y="797"/>
                <a:ext cx="1061" cy="2240"/>
              </a:xfrm>
              <a:prstGeom prst="rect">
                <a:avLst/>
              </a:prstGeom>
              <a:gradFill rotWithShape="1">
                <a:gsLst>
                  <a:gs pos="0">
                    <a:srgbClr val="CBCBCB"/>
                  </a:gs>
                  <a:gs pos="100000">
                    <a:srgbClr val="808080"/>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56" name="Rectangle 12"/>
              <p:cNvSpPr>
                <a:spLocks noChangeArrowheads="1"/>
              </p:cNvSpPr>
              <p:nvPr/>
            </p:nvSpPr>
            <p:spPr bwMode="auto">
              <a:xfrm rot="5400000">
                <a:off x="3865" y="266"/>
                <a:ext cx="142" cy="2240"/>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57" name="Rectangle 13"/>
              <p:cNvSpPr>
                <a:spLocks noChangeArrowheads="1"/>
              </p:cNvSpPr>
              <p:nvPr/>
            </p:nvSpPr>
            <p:spPr bwMode="auto">
              <a:xfrm rot="5400000">
                <a:off x="3901" y="1085"/>
                <a:ext cx="52" cy="2743"/>
              </a:xfrm>
              <a:prstGeom prst="rect">
                <a:avLst/>
              </a:prstGeom>
              <a:solidFill>
                <a:srgbClr val="808080"/>
              </a:soli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58" name="Rectangle 14"/>
              <p:cNvSpPr>
                <a:spLocks noChangeArrowheads="1"/>
              </p:cNvSpPr>
              <p:nvPr/>
            </p:nvSpPr>
            <p:spPr bwMode="auto">
              <a:xfrm>
                <a:off x="2718" y="1310"/>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5559" name="Rectangle 15"/>
              <p:cNvSpPr>
                <a:spLocks noChangeArrowheads="1"/>
              </p:cNvSpPr>
              <p:nvPr/>
            </p:nvSpPr>
            <p:spPr bwMode="auto">
              <a:xfrm>
                <a:off x="4985" y="1315"/>
                <a:ext cx="116" cy="1119"/>
              </a:xfrm>
              <a:prstGeom prst="rect">
                <a:avLst/>
              </a:prstGeom>
              <a:gradFill rotWithShape="1">
                <a:gsLst>
                  <a:gs pos="0">
                    <a:srgbClr val="CBCBCB"/>
                  </a:gs>
                  <a:gs pos="100000">
                    <a:srgbClr val="969696"/>
                  </a:gs>
                </a:gsLst>
                <a:lin ang="18900000" scaled="1"/>
              </a:gradFill>
              <a:ln w="38100">
                <a:solidFill>
                  <a:srgbClr val="80808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65547" name="Rectangle 16"/>
            <p:cNvSpPr>
              <a:spLocks noChangeArrowheads="1"/>
            </p:cNvSpPr>
            <p:nvPr/>
          </p:nvSpPr>
          <p:spPr bwMode="auto">
            <a:xfrm>
              <a:off x="4937" y="2109"/>
              <a:ext cx="20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a:t>L</a:t>
              </a:r>
            </a:p>
          </p:txBody>
        </p:sp>
        <p:sp>
          <p:nvSpPr>
            <p:cNvPr id="65548" name="Rectangle 17"/>
            <p:cNvSpPr>
              <a:spLocks noChangeArrowheads="1"/>
            </p:cNvSpPr>
            <p:nvPr/>
          </p:nvSpPr>
          <p:spPr bwMode="auto">
            <a:xfrm rot="-5400000">
              <a:off x="4371" y="1507"/>
              <a:ext cx="20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800"/>
                <a:t>h</a:t>
              </a:r>
            </a:p>
          </p:txBody>
        </p:sp>
        <p:grpSp>
          <p:nvGrpSpPr>
            <p:cNvPr id="65549" name="Group 21"/>
            <p:cNvGrpSpPr>
              <a:grpSpLocks/>
            </p:cNvGrpSpPr>
            <p:nvPr/>
          </p:nvGrpSpPr>
          <p:grpSpPr bwMode="auto">
            <a:xfrm>
              <a:off x="4622" y="907"/>
              <a:ext cx="862" cy="1507"/>
              <a:chOff x="458" y="636"/>
              <a:chExt cx="1221" cy="1937"/>
            </a:xfrm>
          </p:grpSpPr>
          <p:sp>
            <p:nvSpPr>
              <p:cNvPr id="65553" name="Line 19"/>
              <p:cNvSpPr>
                <a:spLocks noChangeShapeType="1"/>
              </p:cNvSpPr>
              <p:nvPr/>
            </p:nvSpPr>
            <p:spPr bwMode="auto">
              <a:xfrm>
                <a:off x="458" y="636"/>
                <a:ext cx="14" cy="1937"/>
              </a:xfrm>
              <a:prstGeom prst="line">
                <a:avLst/>
              </a:prstGeom>
              <a:noFill/>
              <a:ln w="38100">
                <a:solidFill>
                  <a:schemeClr val="tx1"/>
                </a:solidFill>
                <a:prstDash val="lgDash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54" name="Line 20"/>
              <p:cNvSpPr>
                <a:spLocks noChangeShapeType="1"/>
              </p:cNvSpPr>
              <p:nvPr/>
            </p:nvSpPr>
            <p:spPr bwMode="auto">
              <a:xfrm>
                <a:off x="1665" y="636"/>
                <a:ext cx="14" cy="1937"/>
              </a:xfrm>
              <a:prstGeom prst="line">
                <a:avLst/>
              </a:prstGeom>
              <a:noFill/>
              <a:ln w="38100">
                <a:solidFill>
                  <a:schemeClr val="tx1"/>
                </a:solidFill>
                <a:prstDash val="lgDashDot"/>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550" name="Group 22"/>
            <p:cNvGrpSpPr>
              <a:grpSpLocks/>
            </p:cNvGrpSpPr>
            <p:nvPr/>
          </p:nvGrpSpPr>
          <p:grpSpPr bwMode="auto">
            <a:xfrm rot="5400000">
              <a:off x="4655" y="943"/>
              <a:ext cx="842" cy="1368"/>
              <a:chOff x="458" y="636"/>
              <a:chExt cx="1221" cy="1937"/>
            </a:xfrm>
          </p:grpSpPr>
          <p:sp>
            <p:nvSpPr>
              <p:cNvPr id="65551" name="Line 23"/>
              <p:cNvSpPr>
                <a:spLocks noChangeShapeType="1"/>
              </p:cNvSpPr>
              <p:nvPr/>
            </p:nvSpPr>
            <p:spPr bwMode="auto">
              <a:xfrm>
                <a:off x="458" y="636"/>
                <a:ext cx="14" cy="1937"/>
              </a:xfrm>
              <a:prstGeom prst="line">
                <a:avLst/>
              </a:prstGeom>
              <a:noFill/>
              <a:ln w="38100">
                <a:solidFill>
                  <a:schemeClr val="tx1"/>
                </a:solidFill>
                <a:prstDash val="lgDash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52" name="Line 24"/>
              <p:cNvSpPr>
                <a:spLocks noChangeShapeType="1"/>
              </p:cNvSpPr>
              <p:nvPr/>
            </p:nvSpPr>
            <p:spPr bwMode="auto">
              <a:xfrm>
                <a:off x="1665" y="636"/>
                <a:ext cx="14" cy="1937"/>
              </a:xfrm>
              <a:prstGeom prst="line">
                <a:avLst/>
              </a:prstGeom>
              <a:noFill/>
              <a:ln w="38100">
                <a:solidFill>
                  <a:schemeClr val="tx1"/>
                </a:solidFill>
                <a:prstDash val="lgDashDot"/>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mc:AlternateContent xmlns:mc="http://schemas.openxmlformats.org/markup-compatibility/2006" xmlns:a14="http://schemas.microsoft.com/office/drawing/2010/main">
        <mc:Choice Requires="a14">
          <p:sp>
            <p:nvSpPr>
              <p:cNvPr id="3" name="TextBox 2"/>
              <p:cNvSpPr txBox="1"/>
              <p:nvPr/>
            </p:nvSpPr>
            <p:spPr>
              <a:xfrm>
                <a:off x="1473591" y="4718051"/>
                <a:ext cx="2789866" cy="85997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i="1" smtClean="0">
                              <a:solidFill>
                                <a:schemeClr val="tx1"/>
                              </a:solidFill>
                              <a:latin typeface="Cambria Math"/>
                            </a:rPr>
                          </m:ctrlPr>
                        </m:sSubPr>
                        <m:e>
                          <m:r>
                            <a:rPr lang="en-US" sz="2800" i="1">
                              <a:solidFill>
                                <a:schemeClr val="tx1"/>
                              </a:solidFill>
                              <a:latin typeface="Cambria Math" panose="02040503050406030204" pitchFamily="18" charset="0"/>
                            </a:rPr>
                            <m:t>𝐼</m:t>
                          </m:r>
                        </m:e>
                        <m:sub>
                          <m:r>
                            <a:rPr lang="en-US" sz="2800" i="1">
                              <a:solidFill>
                                <a:schemeClr val="tx1"/>
                              </a:solidFill>
                              <a:latin typeface="Cambria Math" panose="02040503050406030204" pitchFamily="18" charset="0"/>
                            </a:rPr>
                            <m:t>𝑐</m:t>
                          </m:r>
                        </m:sub>
                      </m:sSub>
                      <m:r>
                        <a:rPr lang="en-US" sz="2800" i="1">
                          <a:solidFill>
                            <a:schemeClr val="tx1"/>
                          </a:solidFill>
                          <a:latin typeface="Cambria Math" panose="02040503050406030204" pitchFamily="18" charset="0"/>
                          <a:ea typeface="Cambria Math" panose="02040503050406030204" pitchFamily="18" charset="0"/>
                        </a:rPr>
                        <m:t>≥0.0031 </m:t>
                      </m:r>
                      <m:f>
                        <m:fPr>
                          <m:ctrlPr>
                            <a:rPr lang="en-US" sz="2800" i="1">
                              <a:solidFill>
                                <a:schemeClr val="tx1"/>
                              </a:solidFill>
                              <a:latin typeface="Cambria Math"/>
                              <a:ea typeface="Cambria Math" panose="02040503050406030204" pitchFamily="18" charset="0"/>
                            </a:rPr>
                          </m:ctrlPr>
                        </m:fPr>
                        <m:num>
                          <m:sSub>
                            <m:sSubPr>
                              <m:ctrlPr>
                                <a:rPr lang="en-US" sz="2800" i="1">
                                  <a:solidFill>
                                    <a:schemeClr val="tx1"/>
                                  </a:solidFill>
                                  <a:latin typeface="Cambria Math"/>
                                  <a:ea typeface="Cambria Math" panose="02040503050406030204" pitchFamily="18" charset="0"/>
                                </a:rPr>
                              </m:ctrlPr>
                            </m:sSubPr>
                            <m:e>
                              <m:r>
                                <a:rPr lang="en-US" sz="2800" i="1">
                                  <a:solidFill>
                                    <a:schemeClr val="tx1"/>
                                  </a:solidFill>
                                  <a:latin typeface="Cambria Math" panose="02040503050406030204" pitchFamily="18" charset="0"/>
                                  <a:ea typeface="Cambria Math" panose="02040503050406030204" pitchFamily="18" charset="0"/>
                                </a:rPr>
                                <m:t>𝑡</m:t>
                              </m:r>
                            </m:e>
                            <m:sub>
                              <m:r>
                                <a:rPr lang="en-US" sz="2800" i="1">
                                  <a:solidFill>
                                    <a:schemeClr val="tx1"/>
                                  </a:solidFill>
                                  <a:latin typeface="Cambria Math" panose="02040503050406030204" pitchFamily="18" charset="0"/>
                                  <a:ea typeface="Cambria Math" panose="02040503050406030204" pitchFamily="18" charset="0"/>
                                </a:rPr>
                                <m:t>𝑤</m:t>
                              </m:r>
                            </m:sub>
                          </m:sSub>
                          <m:sSup>
                            <m:sSupPr>
                              <m:ctrlPr>
                                <a:rPr lang="en-US" sz="2800" i="1">
                                  <a:solidFill>
                                    <a:schemeClr val="tx1"/>
                                  </a:solidFill>
                                  <a:latin typeface="Cambria Math"/>
                                  <a:ea typeface="Cambria Math" panose="02040503050406030204" pitchFamily="18" charset="0"/>
                                </a:rPr>
                              </m:ctrlPr>
                            </m:sSupPr>
                            <m:e>
                              <m:r>
                                <a:rPr lang="en-US" sz="2800" i="1">
                                  <a:solidFill>
                                    <a:schemeClr val="tx1"/>
                                  </a:solidFill>
                                  <a:latin typeface="Cambria Math" panose="02040503050406030204" pitchFamily="18" charset="0"/>
                                  <a:ea typeface="Cambria Math" panose="02040503050406030204" pitchFamily="18" charset="0"/>
                                </a:rPr>
                                <m:t>h</m:t>
                              </m:r>
                            </m:e>
                            <m:sup>
                              <m:r>
                                <a:rPr lang="en-US" sz="2800" i="1">
                                  <a:solidFill>
                                    <a:schemeClr val="tx1"/>
                                  </a:solidFill>
                                  <a:latin typeface="Cambria Math" panose="02040503050406030204" pitchFamily="18" charset="0"/>
                                  <a:ea typeface="Cambria Math" panose="02040503050406030204" pitchFamily="18" charset="0"/>
                                </a:rPr>
                                <m:t>4</m:t>
                              </m:r>
                            </m:sup>
                          </m:sSup>
                        </m:num>
                        <m:den>
                          <m:r>
                            <a:rPr lang="en-US" sz="2800" i="1">
                              <a:solidFill>
                                <a:schemeClr val="tx1"/>
                              </a:solidFill>
                              <a:latin typeface="Cambria Math" panose="02040503050406030204" pitchFamily="18" charset="0"/>
                              <a:ea typeface="Cambria Math" panose="02040503050406030204" pitchFamily="18" charset="0"/>
                            </a:rPr>
                            <m:t>𝐿</m:t>
                          </m:r>
                        </m:den>
                      </m:f>
                    </m:oMath>
                  </m:oMathPara>
                </a14:m>
                <a:endParaRPr lang="en-US" sz="2800" dirty="0">
                  <a:solidFill>
                    <a:schemeClr val="tx1"/>
                  </a:solidFill>
                </a:endParaRPr>
              </a:p>
            </p:txBody>
          </p:sp>
        </mc:Choice>
        <mc:Fallback xmlns="">
          <p:sp>
            <p:nvSpPr>
              <p:cNvPr id="3" name="TextBox 2"/>
              <p:cNvSpPr txBox="1">
                <a:spLocks noRot="1" noChangeAspect="1" noMove="1" noResize="1" noEditPoints="1" noAdjustHandles="1" noChangeArrowheads="1" noChangeShapeType="1" noTextEdit="1"/>
              </p:cNvSpPr>
              <p:nvPr/>
            </p:nvSpPr>
            <p:spPr>
              <a:xfrm>
                <a:off x="1473591" y="4718051"/>
                <a:ext cx="2789866" cy="859979"/>
              </a:xfrm>
              <a:prstGeom prst="rect">
                <a:avLst/>
              </a:prstGeom>
              <a:blipFill rotWithShape="1">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5" name="TextBox 24"/>
              <p:cNvSpPr txBox="1"/>
              <p:nvPr/>
            </p:nvSpPr>
            <p:spPr>
              <a:xfrm>
                <a:off x="1797403" y="1647345"/>
                <a:ext cx="4010906" cy="85997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2800" i="1" smtClean="0">
                              <a:solidFill>
                                <a:schemeClr val="tx1"/>
                              </a:solidFill>
                              <a:latin typeface="Cambria Math"/>
                            </a:rPr>
                          </m:ctrlPr>
                        </m:sSubPr>
                        <m:e>
                          <m:r>
                            <a:rPr lang="en-US" sz="2800" i="1">
                              <a:solidFill>
                                <a:schemeClr val="tx1"/>
                              </a:solidFill>
                              <a:latin typeface="Cambria Math" panose="02040503050406030204" pitchFamily="18" charset="0"/>
                            </a:rPr>
                            <m:t>𝐼</m:t>
                          </m:r>
                        </m:e>
                        <m:sub>
                          <m:r>
                            <a:rPr lang="en-US" sz="2800" b="0" i="1" smtClean="0">
                              <a:solidFill>
                                <a:schemeClr val="tx1"/>
                              </a:solidFill>
                              <a:latin typeface="Cambria Math" panose="02040503050406030204" pitchFamily="18" charset="0"/>
                            </a:rPr>
                            <m:t>𝑏</m:t>
                          </m:r>
                        </m:sub>
                      </m:sSub>
                      <m:r>
                        <a:rPr lang="en-US" sz="2800" i="1">
                          <a:solidFill>
                            <a:schemeClr val="tx1"/>
                          </a:solidFill>
                          <a:latin typeface="Cambria Math" panose="02040503050406030204" pitchFamily="18" charset="0"/>
                          <a:ea typeface="Cambria Math" panose="02040503050406030204" pitchFamily="18" charset="0"/>
                        </a:rPr>
                        <m:t>≥0.0031 </m:t>
                      </m:r>
                      <m:f>
                        <m:fPr>
                          <m:ctrlPr>
                            <a:rPr lang="en-US" sz="2800" i="1">
                              <a:solidFill>
                                <a:schemeClr val="tx1"/>
                              </a:solidFill>
                              <a:latin typeface="Cambria Math"/>
                              <a:ea typeface="Cambria Math" panose="02040503050406030204" pitchFamily="18" charset="0"/>
                            </a:rPr>
                          </m:ctrlPr>
                        </m:fPr>
                        <m:num>
                          <m:r>
                            <a:rPr lang="en-US" sz="2800" b="0" i="1" smtClean="0">
                              <a:solidFill>
                                <a:schemeClr val="tx1"/>
                              </a:solidFill>
                              <a:latin typeface="Cambria Math" panose="02040503050406030204" pitchFamily="18" charset="0"/>
                              <a:ea typeface="Cambria Math" panose="02040503050406030204" pitchFamily="18" charset="0"/>
                            </a:rPr>
                            <m:t>(</m:t>
                          </m:r>
                          <m:sSub>
                            <m:sSubPr>
                              <m:ctrlPr>
                                <a:rPr lang="en-US" sz="2800" i="1">
                                  <a:solidFill>
                                    <a:schemeClr val="tx1"/>
                                  </a:solidFill>
                                  <a:latin typeface="Cambria Math"/>
                                  <a:ea typeface="Cambria Math" panose="02040503050406030204" pitchFamily="18" charset="0"/>
                                </a:rPr>
                              </m:ctrlPr>
                            </m:sSubPr>
                            <m:e>
                              <m:r>
                                <a:rPr lang="en-US" sz="2800" i="1">
                                  <a:solidFill>
                                    <a:schemeClr val="tx1"/>
                                  </a:solidFill>
                                  <a:latin typeface="Cambria Math" panose="02040503050406030204" pitchFamily="18" charset="0"/>
                                  <a:ea typeface="Cambria Math" panose="02040503050406030204" pitchFamily="18" charset="0"/>
                                </a:rPr>
                                <m:t>𝑡</m:t>
                              </m:r>
                            </m:e>
                            <m:sub>
                              <m:r>
                                <a:rPr lang="en-US" sz="2800" b="0" i="1" smtClean="0">
                                  <a:solidFill>
                                    <a:schemeClr val="tx1"/>
                                  </a:solidFill>
                                  <a:latin typeface="Cambria Math" panose="02040503050406030204" pitchFamily="18" charset="0"/>
                                  <a:ea typeface="Cambria Math" panose="02040503050406030204" pitchFamily="18" charset="0"/>
                                </a:rPr>
                                <m:t>𝑖</m:t>
                              </m:r>
                            </m:sub>
                          </m:sSub>
                          <m:r>
                            <a:rPr lang="en-US" sz="2800" b="0" i="1" smtClean="0">
                              <a:solidFill>
                                <a:schemeClr val="tx1"/>
                              </a:solidFill>
                              <a:latin typeface="Cambria Math" panose="02040503050406030204" pitchFamily="18" charset="0"/>
                              <a:ea typeface="Cambria Math" panose="02040503050406030204" pitchFamily="18" charset="0"/>
                            </a:rPr>
                            <m:t>−</m:t>
                          </m:r>
                          <m:sSub>
                            <m:sSubPr>
                              <m:ctrlPr>
                                <a:rPr lang="en-US" sz="2800" i="1">
                                  <a:latin typeface="Cambria Math"/>
                                  <a:ea typeface="Cambria Math" panose="02040503050406030204" pitchFamily="18" charset="0"/>
                                </a:rPr>
                              </m:ctrlPr>
                            </m:sSubPr>
                            <m:e>
                              <m:r>
                                <a:rPr lang="en-US" sz="2800" i="1">
                                  <a:latin typeface="Cambria Math" panose="02040503050406030204" pitchFamily="18" charset="0"/>
                                  <a:ea typeface="Cambria Math" panose="02040503050406030204" pitchFamily="18" charset="0"/>
                                </a:rPr>
                                <m:t>𝑡</m:t>
                              </m:r>
                            </m:e>
                            <m:sub>
                              <m:r>
                                <a:rPr lang="en-US" sz="2800" i="1">
                                  <a:latin typeface="Cambria Math" panose="02040503050406030204" pitchFamily="18" charset="0"/>
                                  <a:ea typeface="Cambria Math" panose="02040503050406030204" pitchFamily="18" charset="0"/>
                                </a:rPr>
                                <m:t>𝑖</m:t>
                              </m:r>
                              <m:r>
                                <a:rPr lang="en-US" sz="2800" b="0" i="1" smtClean="0">
                                  <a:latin typeface="Cambria Math" panose="02040503050406030204" pitchFamily="18" charset="0"/>
                                  <a:ea typeface="Cambria Math" panose="02040503050406030204" pitchFamily="18" charset="0"/>
                                </a:rPr>
                                <m:t>+1</m:t>
                              </m:r>
                            </m:sub>
                          </m:sSub>
                          <m:r>
                            <a:rPr lang="en-US" sz="2800" b="0" i="1" smtClean="0">
                              <a:solidFill>
                                <a:schemeClr val="tx1"/>
                              </a:solidFill>
                              <a:latin typeface="Cambria Math" panose="02040503050406030204" pitchFamily="18" charset="0"/>
                              <a:ea typeface="Cambria Math" panose="02040503050406030204" pitchFamily="18" charset="0"/>
                            </a:rPr>
                            <m:t>)</m:t>
                          </m:r>
                          <m:sSup>
                            <m:sSupPr>
                              <m:ctrlPr>
                                <a:rPr lang="en-US" sz="2800" i="1">
                                  <a:solidFill>
                                    <a:schemeClr val="tx1"/>
                                  </a:solidFill>
                                  <a:latin typeface="Cambria Math"/>
                                  <a:ea typeface="Cambria Math" panose="02040503050406030204" pitchFamily="18" charset="0"/>
                                </a:rPr>
                              </m:ctrlPr>
                            </m:sSupPr>
                            <m:e>
                              <m:r>
                                <a:rPr lang="en-US" sz="2800" i="1">
                                  <a:solidFill>
                                    <a:schemeClr val="tx1"/>
                                  </a:solidFill>
                                  <a:latin typeface="Cambria Math" panose="02040503050406030204" pitchFamily="18" charset="0"/>
                                  <a:ea typeface="Cambria Math" panose="02040503050406030204" pitchFamily="18" charset="0"/>
                                </a:rPr>
                                <m:t>h</m:t>
                              </m:r>
                            </m:e>
                            <m:sup>
                              <m:r>
                                <a:rPr lang="en-US" sz="2800" i="1">
                                  <a:solidFill>
                                    <a:schemeClr val="tx1"/>
                                  </a:solidFill>
                                  <a:latin typeface="Cambria Math" panose="02040503050406030204" pitchFamily="18" charset="0"/>
                                  <a:ea typeface="Cambria Math" panose="02040503050406030204" pitchFamily="18" charset="0"/>
                                </a:rPr>
                                <m:t>4</m:t>
                              </m:r>
                            </m:sup>
                          </m:sSup>
                        </m:num>
                        <m:den>
                          <m:r>
                            <a:rPr lang="en-US" sz="2800" i="1">
                              <a:solidFill>
                                <a:schemeClr val="tx1"/>
                              </a:solidFill>
                              <a:latin typeface="Cambria Math" panose="02040503050406030204" pitchFamily="18" charset="0"/>
                              <a:ea typeface="Cambria Math" panose="02040503050406030204" pitchFamily="18" charset="0"/>
                            </a:rPr>
                            <m:t>𝐿</m:t>
                          </m:r>
                        </m:den>
                      </m:f>
                    </m:oMath>
                  </m:oMathPara>
                </a14:m>
                <a:endParaRPr lang="en-US" sz="2800" dirty="0">
                  <a:solidFill>
                    <a:schemeClr val="tx1"/>
                  </a:solidFill>
                </a:endParaRPr>
              </a:p>
            </p:txBody>
          </p:sp>
        </mc:Choice>
        <mc:Fallback xmlns="">
          <p:sp>
            <p:nvSpPr>
              <p:cNvPr id="25" name="TextBox 24"/>
              <p:cNvSpPr txBox="1">
                <a:spLocks noRot="1" noChangeAspect="1" noMove="1" noResize="1" noEditPoints="1" noAdjustHandles="1" noChangeArrowheads="1" noChangeShapeType="1" noTextEdit="1"/>
              </p:cNvSpPr>
              <p:nvPr/>
            </p:nvSpPr>
            <p:spPr>
              <a:xfrm>
                <a:off x="1797403" y="1647345"/>
                <a:ext cx="4010906" cy="859979"/>
              </a:xfrm>
              <a:prstGeom prst="rect">
                <a:avLst/>
              </a:prstGeom>
              <a:blipFill>
                <a:blip r:embed="rId10"/>
                <a:stretch>
                  <a:fillRect/>
                </a:stretch>
              </a:blipFill>
            </p:spPr>
            <p:txBody>
              <a:bodyPr/>
              <a:lstStyle/>
              <a:p>
                <a:r>
                  <a:rPr lang="en-US">
                    <a:noFill/>
                  </a:rPr>
                  <a:t> </a:t>
                </a:r>
              </a:p>
            </p:txBody>
          </p:sp>
        </mc:Fallback>
      </mc:AlternateContent>
      <p:sp>
        <p:nvSpPr>
          <p:cNvPr id="2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28</a:t>
            </a:fld>
            <a:endParaRPr lang="en-US" altLang="en-US"/>
          </a:p>
        </p:txBody>
      </p:sp>
    </p:spTree>
    <p:extLst>
      <p:ext uri="{BB962C8B-B14F-4D97-AF65-F5344CB8AC3E}">
        <p14:creationId xmlns:p14="http://schemas.microsoft.com/office/powerpoint/2010/main" val="124734010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4720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8" name="Picture 4" descr="Hour-glass deforma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600" y="1124744"/>
            <a:ext cx="7261993" cy="5488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a:xfrm>
            <a:off x="519828" y="431870"/>
            <a:ext cx="8372651" cy="620866"/>
          </a:xfrm>
        </p:spPr>
        <p:txBody>
          <a:bodyPr/>
          <a:lstStyle/>
          <a:p>
            <a:r>
              <a:rPr lang="en-US" dirty="0"/>
              <a:t>Inward flexure of </a:t>
            </a:r>
            <a:r>
              <a:rPr lang="en-US" dirty="0" smtClean="0"/>
              <a:t>SPSW beams </a:t>
            </a:r>
            <a:r>
              <a:rPr lang="en-US" dirty="0"/>
              <a:t>and columns</a:t>
            </a:r>
          </a:p>
        </p:txBody>
      </p:sp>
      <p:sp>
        <p:nvSpPr>
          <p:cNvPr id="67587" name="Rectangle 3"/>
          <p:cNvSpPr>
            <a:spLocks noChangeArrowheads="1"/>
          </p:cNvSpPr>
          <p:nvPr/>
        </p:nvSpPr>
        <p:spPr bwMode="auto">
          <a:xfrm>
            <a:off x="975775" y="6305682"/>
            <a:ext cx="72578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bg1">
                    <a:lumMod val="75000"/>
                  </a:schemeClr>
                </a:solidFill>
              </a:rPr>
              <a:t>Courtesy of Carlos Ventura, University of British Columbia, Vancouver, Canada</a:t>
            </a:r>
          </a:p>
        </p:txBody>
      </p:sp>
      <p:sp>
        <p:nvSpPr>
          <p:cNvPr id="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29</a:t>
            </a:fld>
            <a:endParaRPr lang="en-US" altLang="en-US"/>
          </a:p>
        </p:txBody>
      </p:sp>
    </p:spTree>
    <p:extLst>
      <p:ext uri="{BB962C8B-B14F-4D97-AF65-F5344CB8AC3E}">
        <p14:creationId xmlns:p14="http://schemas.microsoft.com/office/powerpoint/2010/main" val="212387448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38"/>
          </p:nvPr>
        </p:nvSpPr>
        <p:spPr/>
        <p:txBody>
          <a:bodyPr/>
          <a:lstStyle/>
          <a:p>
            <a:r>
              <a:rPr lang="en-US" dirty="0"/>
              <a:t>6  - Special Plate Shear Walls</a:t>
            </a:r>
          </a:p>
        </p:txBody>
      </p:sp>
      <p:sp>
        <p:nvSpPr>
          <p:cNvPr id="3" name="Text Placeholder 2"/>
          <p:cNvSpPr>
            <a:spLocks noGrp="1"/>
          </p:cNvSpPr>
          <p:nvPr>
            <p:ph type="body" sz="quarter" idx="39"/>
          </p:nvPr>
        </p:nvSpPr>
        <p:spPr/>
        <p:txBody>
          <a:bodyPr/>
          <a:lstStyle/>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Introduction and background</a:t>
            </a:r>
          </a:p>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Mechanics of slender-web shear walls</a:t>
            </a:r>
          </a:p>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Design of Special Plate Shear Walls</a:t>
            </a:r>
          </a:p>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AISC Seismic Provisions for Special Plate Shear Walls</a:t>
            </a:r>
          </a:p>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History: Research and Applications</a:t>
            </a:r>
          </a:p>
          <a:p>
            <a:pPr marL="457200" indent="-457200">
              <a:buFont typeface="Arial" panose="020B0604020202020204" pitchFamily="34" charset="0"/>
              <a:buChar char="•"/>
            </a:pPr>
            <a:r>
              <a:rPr lang="en-US" dirty="0">
                <a:latin typeface="Calibri Light" panose="020F0302020204030204" pitchFamily="34" charset="0"/>
                <a:cs typeface="Calibri Light" panose="020F0302020204030204" pitchFamily="34" charset="0"/>
              </a:rPr>
              <a:t>Materials, Serviceability, and Configurations</a:t>
            </a:r>
          </a:p>
        </p:txBody>
      </p:sp>
      <p:sp>
        <p:nvSpPr>
          <p:cNvPr id="4" name="Slide Number Placeholder 3"/>
          <p:cNvSpPr>
            <a:spLocks noGrp="1"/>
          </p:cNvSpPr>
          <p:nvPr>
            <p:ph type="sldNum" sz="quarter" idx="40"/>
          </p:nvPr>
        </p:nvSpPr>
        <p:spPr/>
        <p:txBody>
          <a:bodyPr/>
          <a:lstStyle/>
          <a:p>
            <a:pPr>
              <a:defRPr/>
            </a:pPr>
            <a:fld id="{46425072-6E52-45A8-8A7E-A5B11BCA4176}" type="slidenum">
              <a:rPr lang="en-US" altLang="en-US" smtClean="0"/>
              <a:pPr>
                <a:defRPr/>
              </a:pPr>
              <a:t>3</a:t>
            </a:fld>
            <a:endParaRPr lang="en-US" altLang="en-US"/>
          </a:p>
        </p:txBody>
      </p:sp>
    </p:spTree>
    <p:extLst>
      <p:ext uri="{BB962C8B-B14F-4D97-AF65-F5344CB8AC3E}">
        <p14:creationId xmlns:p14="http://schemas.microsoft.com/office/powerpoint/2010/main" val="1016264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Effect of beam flexibility in long </a:t>
            </a:r>
            <a:r>
              <a:rPr lang="en-US" dirty="0" smtClean="0"/>
              <a:t>SPSWs</a:t>
            </a:r>
            <a:endParaRPr lang="en-US" dirty="0"/>
          </a:p>
        </p:txBody>
      </p:sp>
      <p:graphicFrame>
        <p:nvGraphicFramePr>
          <p:cNvPr id="69635" name="Object 5"/>
          <p:cNvGraphicFramePr>
            <a:graphicFrameLocks noChangeAspect="1"/>
          </p:cNvGraphicFramePr>
          <p:nvPr>
            <p:extLst>
              <p:ext uri="{D42A27DB-BD31-4B8C-83A1-F6EECF244321}">
                <p14:modId xmlns:p14="http://schemas.microsoft.com/office/powerpoint/2010/main" val="850180214"/>
              </p:ext>
            </p:extLst>
          </p:nvPr>
        </p:nvGraphicFramePr>
        <p:xfrm>
          <a:off x="539552" y="1700808"/>
          <a:ext cx="8077200" cy="3032125"/>
        </p:xfrm>
        <a:graphic>
          <a:graphicData uri="http://schemas.openxmlformats.org/presentationml/2006/ole">
            <mc:AlternateContent xmlns:mc="http://schemas.openxmlformats.org/markup-compatibility/2006">
              <mc:Choice xmlns:v="urn:schemas-microsoft-com:vml" Requires="v">
                <p:oleObj spid="_x0000_s33844" name="Bitmap Image" r:id="rId4" imgW="8077900" imgH="3032381" progId="Paint.Picture">
                  <p:embed/>
                </p:oleObj>
              </mc:Choice>
              <mc:Fallback>
                <p:oleObj name="Bitmap Image" r:id="rId4" imgW="8077900" imgH="3032381" progId="Paint.Picture">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552" y="1700808"/>
                        <a:ext cx="8077200" cy="3032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lgn="ctr">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30</a:t>
            </a:fld>
            <a:endParaRPr lang="en-US" altLang="en-US"/>
          </a:p>
        </p:txBody>
      </p:sp>
    </p:spTree>
    <p:extLst>
      <p:ext uri="{BB962C8B-B14F-4D97-AF65-F5344CB8AC3E}">
        <p14:creationId xmlns:p14="http://schemas.microsoft.com/office/powerpoint/2010/main" val="316746082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8"/>
          </p:nvPr>
        </p:nvSpPr>
        <p:spPr/>
        <p:txBody>
          <a:bodyPr/>
          <a:lstStyle/>
          <a:p>
            <a:r>
              <a:rPr lang="en-US" dirty="0"/>
              <a:t>Effect of in-span hinging of the beam</a:t>
            </a:r>
          </a:p>
        </p:txBody>
      </p:sp>
      <p:pic>
        <p:nvPicPr>
          <p:cNvPr id="71683"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39752" y="1009652"/>
            <a:ext cx="4771925" cy="5515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4" name="Rectangle 3"/>
          <p:cNvSpPr>
            <a:spLocks noChangeArrowheads="1"/>
          </p:cNvSpPr>
          <p:nvPr/>
        </p:nvSpPr>
        <p:spPr bwMode="auto">
          <a:xfrm>
            <a:off x="1835696" y="6361583"/>
            <a:ext cx="449999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accent6"/>
                </a:solidFill>
              </a:rPr>
              <a:t>Courtesy of Ronnie </a:t>
            </a:r>
            <a:r>
              <a:rPr lang="en-US" altLang="en-US" sz="1400" i="1" dirty="0" err="1">
                <a:solidFill>
                  <a:schemeClr val="accent6"/>
                </a:solidFill>
              </a:rPr>
              <a:t>Purba</a:t>
            </a:r>
            <a:r>
              <a:rPr lang="en-US" altLang="en-US" sz="1400" i="1" dirty="0">
                <a:solidFill>
                  <a:schemeClr val="accent6"/>
                </a:solidFill>
              </a:rPr>
              <a:t> and Michel </a:t>
            </a:r>
            <a:r>
              <a:rPr lang="en-US" altLang="en-US" sz="1400" i="1" dirty="0" err="1">
                <a:solidFill>
                  <a:schemeClr val="accent6"/>
                </a:solidFill>
              </a:rPr>
              <a:t>Bruneau</a:t>
            </a:r>
            <a:endParaRPr lang="en-US" altLang="en-US" sz="1400" i="1" dirty="0">
              <a:solidFill>
                <a:schemeClr val="accent6"/>
              </a:solidFill>
            </a:endParaRPr>
          </a:p>
        </p:txBody>
      </p:sp>
      <p:sp>
        <p:nvSpPr>
          <p:cNvPr id="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31</a:t>
            </a:fld>
            <a:endParaRPr lang="en-US" altLang="en-US"/>
          </a:p>
        </p:txBody>
      </p:sp>
    </p:spTree>
    <p:extLst>
      <p:ext uri="{BB962C8B-B14F-4D97-AF65-F5344CB8AC3E}">
        <p14:creationId xmlns:p14="http://schemas.microsoft.com/office/powerpoint/2010/main" val="216772274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6"/>
          <p:cNvSpPr>
            <a:spLocks noChangeArrowheads="1"/>
          </p:cNvSpPr>
          <p:nvPr/>
        </p:nvSpPr>
        <p:spPr bwMode="auto">
          <a:xfrm rot="5400000">
            <a:off x="1856655" y="2909566"/>
            <a:ext cx="4549775" cy="171926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1" name="Rectangle 4"/>
          <p:cNvSpPr>
            <a:spLocks noChangeArrowheads="1"/>
          </p:cNvSpPr>
          <p:nvPr/>
        </p:nvSpPr>
        <p:spPr bwMode="auto">
          <a:xfrm rot="5400000">
            <a:off x="1977306" y="3690615"/>
            <a:ext cx="4305300" cy="84137"/>
          </a:xfrm>
          <a:prstGeom prst="rect">
            <a:avLst/>
          </a:prstGeom>
          <a:gradFill rotWithShape="1">
            <a:gsLst>
              <a:gs pos="0">
                <a:srgbClr val="B2B2B2"/>
              </a:gs>
              <a:gs pos="100000">
                <a:srgbClr val="808080"/>
              </a:gs>
            </a:gsLst>
            <a:path path="shape">
              <a:fillToRect l="50000" t="50000" r="50000" b="50000"/>
            </a:path>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2" name="Rectangle 5"/>
          <p:cNvSpPr>
            <a:spLocks noChangeArrowheads="1"/>
          </p:cNvSpPr>
          <p:nvPr/>
        </p:nvSpPr>
        <p:spPr bwMode="auto">
          <a:xfrm rot="5400000">
            <a:off x="4069631" y="807715"/>
            <a:ext cx="122237" cy="1527175"/>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Text Placeholder 2"/>
          <p:cNvSpPr>
            <a:spLocks noGrp="1"/>
          </p:cNvSpPr>
          <p:nvPr>
            <p:ph type="body" sz="quarter" idx="38"/>
          </p:nvPr>
        </p:nvSpPr>
        <p:spPr/>
        <p:txBody>
          <a:bodyPr/>
          <a:lstStyle/>
          <a:p>
            <a:r>
              <a:rPr lang="en-US" dirty="0"/>
              <a:t>Vertical Struts</a:t>
            </a:r>
          </a:p>
        </p:txBody>
      </p:sp>
      <p:sp>
        <p:nvSpPr>
          <p:cNvPr id="73734" name="Rectangle 8"/>
          <p:cNvSpPr>
            <a:spLocks noChangeArrowheads="1"/>
          </p:cNvSpPr>
          <p:nvPr/>
        </p:nvSpPr>
        <p:spPr bwMode="auto">
          <a:xfrm rot="5400000">
            <a:off x="4086299" y="1675284"/>
            <a:ext cx="84138" cy="152241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5" name="Rectangle 9"/>
          <p:cNvSpPr>
            <a:spLocks noChangeArrowheads="1"/>
          </p:cNvSpPr>
          <p:nvPr/>
        </p:nvSpPr>
        <p:spPr bwMode="auto">
          <a:xfrm rot="5400000">
            <a:off x="4082330" y="2552378"/>
            <a:ext cx="92075" cy="152241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6" name="Rectangle 10"/>
          <p:cNvSpPr>
            <a:spLocks noChangeArrowheads="1"/>
          </p:cNvSpPr>
          <p:nvPr/>
        </p:nvSpPr>
        <p:spPr bwMode="auto">
          <a:xfrm rot="5400000">
            <a:off x="4086299" y="3427884"/>
            <a:ext cx="84138" cy="152241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7" name="Rectangle 11"/>
          <p:cNvSpPr>
            <a:spLocks noChangeArrowheads="1"/>
          </p:cNvSpPr>
          <p:nvPr/>
        </p:nvSpPr>
        <p:spPr bwMode="auto">
          <a:xfrm rot="5400000">
            <a:off x="4086299" y="4304184"/>
            <a:ext cx="84138" cy="152241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38" name="Rectangle 12"/>
          <p:cNvSpPr>
            <a:spLocks noChangeArrowheads="1"/>
          </p:cNvSpPr>
          <p:nvPr/>
        </p:nvSpPr>
        <p:spPr bwMode="auto">
          <a:xfrm rot="5400000">
            <a:off x="4076774" y="5164609"/>
            <a:ext cx="96838" cy="1522412"/>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pic>
        <p:nvPicPr>
          <p:cNvPr id="73739" name="Picture 1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943299" y="1421284"/>
            <a:ext cx="2274888" cy="467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40" name="Rectangle 7"/>
          <p:cNvSpPr>
            <a:spLocks noChangeArrowheads="1"/>
          </p:cNvSpPr>
          <p:nvPr/>
        </p:nvSpPr>
        <p:spPr bwMode="auto">
          <a:xfrm rot="5400000">
            <a:off x="4098206" y="5055865"/>
            <a:ext cx="84137" cy="1978025"/>
          </a:xfrm>
          <a:prstGeom prst="rect">
            <a:avLst/>
          </a:prstGeom>
          <a:gradFill rotWithShape="1">
            <a:gsLst>
              <a:gs pos="0">
                <a:schemeClr val="bg2"/>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3741" name="Rectangle 15"/>
          <p:cNvSpPr>
            <a:spLocks noChangeArrowheads="1"/>
          </p:cNvSpPr>
          <p:nvPr/>
        </p:nvSpPr>
        <p:spPr bwMode="auto">
          <a:xfrm>
            <a:off x="0" y="326548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73742" name="Object 14"/>
          <p:cNvGraphicFramePr>
            <a:graphicFrameLocks noChangeAspect="1"/>
          </p:cNvGraphicFramePr>
          <p:nvPr>
            <p:extLst>
              <p:ext uri="{D42A27DB-BD31-4B8C-83A1-F6EECF244321}">
                <p14:modId xmlns:p14="http://schemas.microsoft.com/office/powerpoint/2010/main" val="4293363727"/>
              </p:ext>
            </p:extLst>
          </p:nvPr>
        </p:nvGraphicFramePr>
        <p:xfrm>
          <a:off x="5221362" y="4937596"/>
          <a:ext cx="3167062" cy="1087438"/>
        </p:xfrm>
        <a:graphic>
          <a:graphicData uri="http://schemas.openxmlformats.org/presentationml/2006/ole">
            <mc:AlternateContent xmlns:mc="http://schemas.openxmlformats.org/markup-compatibility/2006">
              <mc:Choice xmlns:v="urn:schemas-microsoft-com:vml" Requires="v">
                <p:oleObj spid="_x0000_s34868" name="Equation" r:id="rId5" imgW="952107" imgH="320511" progId="Equation.3">
                  <p:embed/>
                </p:oleObj>
              </mc:Choice>
              <mc:Fallback>
                <p:oleObj name="Equation" r:id="rId5" imgW="952107" imgH="320511"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21362" y="4937596"/>
                        <a:ext cx="3167062" cy="1087438"/>
                      </a:xfrm>
                      <a:prstGeom prst="rect">
                        <a:avLst/>
                      </a:prstGeom>
                      <a:solidFill>
                        <a:schemeClr val="bg1"/>
                      </a:solidFill>
                      <a:ln>
                        <a:noFill/>
                      </a:ln>
                      <a:extLst/>
                    </p:spPr>
                  </p:pic>
                </p:oleObj>
              </mc:Fallback>
            </mc:AlternateContent>
          </a:graphicData>
        </a:graphic>
      </p:graphicFrame>
      <p:sp>
        <p:nvSpPr>
          <p:cNvPr id="1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32</a:t>
            </a:fld>
            <a:endParaRPr lang="en-US" altLang="en-US"/>
          </a:p>
        </p:txBody>
      </p:sp>
    </p:spTree>
    <p:extLst>
      <p:ext uri="{BB962C8B-B14F-4D97-AF65-F5344CB8AC3E}">
        <p14:creationId xmlns:p14="http://schemas.microsoft.com/office/powerpoint/2010/main" val="369056401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5"/>
          <p:cNvSpPr>
            <a:spLocks noChangeArrowheads="1"/>
          </p:cNvSpPr>
          <p:nvPr/>
        </p:nvSpPr>
        <p:spPr bwMode="auto">
          <a:xfrm rot="5400000">
            <a:off x="4665737" y="-1096938"/>
            <a:ext cx="306388" cy="6919913"/>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5779" name="Rectangle 4"/>
          <p:cNvSpPr>
            <a:spLocks noChangeArrowheads="1"/>
          </p:cNvSpPr>
          <p:nvPr/>
        </p:nvSpPr>
        <p:spPr bwMode="auto">
          <a:xfrm rot="5400000">
            <a:off x="3367955" y="1112069"/>
            <a:ext cx="2890838" cy="5302250"/>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5780" name="Rectangle 6"/>
          <p:cNvSpPr>
            <a:spLocks noChangeArrowheads="1"/>
          </p:cNvSpPr>
          <p:nvPr/>
        </p:nvSpPr>
        <p:spPr bwMode="auto">
          <a:xfrm rot="5400000">
            <a:off x="4742730" y="1439095"/>
            <a:ext cx="155575" cy="4779962"/>
          </a:xfrm>
          <a:prstGeom prst="rect">
            <a:avLst/>
          </a:prstGeom>
          <a:gradFill rotWithShape="1">
            <a:gsLst>
              <a:gs pos="0">
                <a:srgbClr val="CBCBCB"/>
              </a:gs>
              <a:gs pos="100000">
                <a:srgbClr val="808080"/>
              </a:gs>
            </a:gsLst>
            <a:path path="shape">
              <a:fillToRect l="50000" t="50000" r="50000" b="50000"/>
            </a:path>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pic>
        <p:nvPicPr>
          <p:cNvPr id="7578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87524" y="1628800"/>
            <a:ext cx="7200900" cy="4075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a:t>Horizontal Strut</a:t>
            </a:r>
          </a:p>
        </p:txBody>
      </p:sp>
      <p:graphicFrame>
        <p:nvGraphicFramePr>
          <p:cNvPr id="965639" name="Object 7"/>
          <p:cNvGraphicFramePr>
            <a:graphicFrameLocks noChangeAspect="1"/>
          </p:cNvGraphicFramePr>
          <p:nvPr>
            <p:extLst>
              <p:ext uri="{D42A27DB-BD31-4B8C-83A1-F6EECF244321}">
                <p14:modId xmlns:p14="http://schemas.microsoft.com/office/powerpoint/2010/main" val="226293977"/>
              </p:ext>
            </p:extLst>
          </p:nvPr>
        </p:nvGraphicFramePr>
        <p:xfrm>
          <a:off x="2970287" y="3924325"/>
          <a:ext cx="3524250" cy="603250"/>
        </p:xfrm>
        <a:graphic>
          <a:graphicData uri="http://schemas.openxmlformats.org/presentationml/2006/ole">
            <mc:AlternateContent xmlns:mc="http://schemas.openxmlformats.org/markup-compatibility/2006">
              <mc:Choice xmlns:v="urn:schemas-microsoft-com:vml" Requires="v">
                <p:oleObj spid="_x0000_s35892" name="Equation" r:id="rId5" imgW="1497950" imgH="253890" progId="Equation.3">
                  <p:embed/>
                </p:oleObj>
              </mc:Choice>
              <mc:Fallback>
                <p:oleObj name="Equation" r:id="rId5" imgW="1497950" imgH="25389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70287" y="3924325"/>
                        <a:ext cx="3524250" cy="603250"/>
                      </a:xfrm>
                      <a:prstGeom prst="rect">
                        <a:avLst/>
                      </a:prstGeom>
                      <a:solidFill>
                        <a:srgbClr val="C0C0C0">
                          <a:alpha val="79999"/>
                        </a:srgbClr>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33</a:t>
            </a:fld>
            <a:endParaRPr lang="en-US" altLang="en-US"/>
          </a:p>
        </p:txBody>
      </p:sp>
    </p:spTree>
    <p:extLst>
      <p:ext uri="{BB962C8B-B14F-4D97-AF65-F5344CB8AC3E}">
        <p14:creationId xmlns:p14="http://schemas.microsoft.com/office/powerpoint/2010/main" val="320161460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656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Flexural Forces</a:t>
            </a:r>
          </a:p>
        </p:txBody>
      </p:sp>
      <p:grpSp>
        <p:nvGrpSpPr>
          <p:cNvPr id="77827" name="Group 3"/>
          <p:cNvGrpSpPr>
            <a:grpSpLocks/>
          </p:cNvGrpSpPr>
          <p:nvPr/>
        </p:nvGrpSpPr>
        <p:grpSpPr bwMode="auto">
          <a:xfrm>
            <a:off x="2962275" y="2627313"/>
            <a:ext cx="3103563" cy="3194050"/>
            <a:chOff x="1866" y="1655"/>
            <a:chExt cx="1955" cy="2012"/>
          </a:xfrm>
        </p:grpSpPr>
        <p:sp>
          <p:nvSpPr>
            <p:cNvPr id="79660" name="Freeform 4"/>
            <p:cNvSpPr>
              <a:spLocks/>
            </p:cNvSpPr>
            <p:nvPr/>
          </p:nvSpPr>
          <p:spPr bwMode="auto">
            <a:xfrm>
              <a:off x="3637" y="2815"/>
              <a:ext cx="52" cy="592"/>
            </a:xfrm>
            <a:custGeom>
              <a:avLst/>
              <a:gdLst>
                <a:gd name="T0" fmla="*/ 0 w 311"/>
                <a:gd name="T1" fmla="*/ 0 h 3552"/>
                <a:gd name="T2" fmla="*/ 0 w 311"/>
                <a:gd name="T3" fmla="*/ 0 h 3552"/>
                <a:gd name="T4" fmla="*/ 0 w 311"/>
                <a:gd name="T5" fmla="*/ 1 h 3552"/>
                <a:gd name="T6" fmla="*/ 0 w 311"/>
                <a:gd name="T7" fmla="*/ 0 h 3552"/>
                <a:gd name="T8" fmla="*/ 0 60000 65536"/>
                <a:gd name="T9" fmla="*/ 0 60000 65536"/>
                <a:gd name="T10" fmla="*/ 0 60000 65536"/>
                <a:gd name="T11" fmla="*/ 0 60000 65536"/>
                <a:gd name="T12" fmla="*/ 0 w 311"/>
                <a:gd name="T13" fmla="*/ 0 h 3552"/>
                <a:gd name="T14" fmla="*/ 311 w 311"/>
                <a:gd name="T15" fmla="*/ 3552 h 3552"/>
              </a:gdLst>
              <a:ahLst/>
              <a:cxnLst>
                <a:cxn ang="T8">
                  <a:pos x="T0" y="T1"/>
                </a:cxn>
                <a:cxn ang="T9">
                  <a:pos x="T2" y="T3"/>
                </a:cxn>
                <a:cxn ang="T10">
                  <a:pos x="T4" y="T5"/>
                </a:cxn>
                <a:cxn ang="T11">
                  <a:pos x="T6" y="T7"/>
                </a:cxn>
              </a:cxnLst>
              <a:rect l="T12" t="T13" r="T14" b="T15"/>
              <a:pathLst>
                <a:path w="311" h="3552">
                  <a:moveTo>
                    <a:pt x="311" y="2"/>
                  </a:moveTo>
                  <a:lnTo>
                    <a:pt x="294" y="0"/>
                  </a:lnTo>
                  <a:lnTo>
                    <a:pt x="0" y="3552"/>
                  </a:lnTo>
                  <a:lnTo>
                    <a:pt x="311" y="2"/>
                  </a:lnTo>
                  <a:close/>
                </a:path>
              </a:pathLst>
            </a:custGeom>
            <a:solidFill>
              <a:schemeClr val="tx1"/>
            </a:solidFill>
            <a:ln w="9525">
              <a:solidFill>
                <a:schemeClr val="tx1"/>
              </a:solidFill>
              <a:round/>
              <a:headEnd/>
              <a:tailEnd/>
            </a:ln>
          </p:spPr>
          <p:txBody>
            <a:bodyPr/>
            <a:lstStyle/>
            <a:p>
              <a:endParaRPr lang="en-US"/>
            </a:p>
          </p:txBody>
        </p:sp>
        <p:sp>
          <p:nvSpPr>
            <p:cNvPr id="79661" name="Freeform 5"/>
            <p:cNvSpPr>
              <a:spLocks/>
            </p:cNvSpPr>
            <p:nvPr/>
          </p:nvSpPr>
          <p:spPr bwMode="auto">
            <a:xfrm>
              <a:off x="3634" y="2815"/>
              <a:ext cx="52" cy="592"/>
            </a:xfrm>
            <a:custGeom>
              <a:avLst/>
              <a:gdLst>
                <a:gd name="T0" fmla="*/ 0 w 311"/>
                <a:gd name="T1" fmla="*/ 0 h 3552"/>
                <a:gd name="T2" fmla="*/ 0 w 311"/>
                <a:gd name="T3" fmla="*/ 1 h 3552"/>
                <a:gd name="T4" fmla="*/ 0 w 311"/>
                <a:gd name="T5" fmla="*/ 1 h 3552"/>
                <a:gd name="T6" fmla="*/ 0 w 311"/>
                <a:gd name="T7" fmla="*/ 0 h 3552"/>
                <a:gd name="T8" fmla="*/ 0 60000 65536"/>
                <a:gd name="T9" fmla="*/ 0 60000 65536"/>
                <a:gd name="T10" fmla="*/ 0 60000 65536"/>
                <a:gd name="T11" fmla="*/ 0 60000 65536"/>
                <a:gd name="T12" fmla="*/ 0 w 311"/>
                <a:gd name="T13" fmla="*/ 0 h 3552"/>
                <a:gd name="T14" fmla="*/ 311 w 311"/>
                <a:gd name="T15" fmla="*/ 3552 h 3552"/>
              </a:gdLst>
              <a:ahLst/>
              <a:cxnLst>
                <a:cxn ang="T8">
                  <a:pos x="T0" y="T1"/>
                </a:cxn>
                <a:cxn ang="T9">
                  <a:pos x="T2" y="T3"/>
                </a:cxn>
                <a:cxn ang="T10">
                  <a:pos x="T4" y="T5"/>
                </a:cxn>
                <a:cxn ang="T11">
                  <a:pos x="T6" y="T7"/>
                </a:cxn>
              </a:cxnLst>
              <a:rect l="T12" t="T13" r="T14" b="T15"/>
              <a:pathLst>
                <a:path w="311" h="3552">
                  <a:moveTo>
                    <a:pt x="311" y="0"/>
                  </a:moveTo>
                  <a:lnTo>
                    <a:pt x="17" y="3552"/>
                  </a:lnTo>
                  <a:lnTo>
                    <a:pt x="0" y="3551"/>
                  </a:lnTo>
                  <a:lnTo>
                    <a:pt x="311" y="0"/>
                  </a:lnTo>
                  <a:close/>
                </a:path>
              </a:pathLst>
            </a:custGeom>
            <a:solidFill>
              <a:schemeClr val="tx1"/>
            </a:solidFill>
            <a:ln w="9525">
              <a:solidFill>
                <a:schemeClr val="tx1"/>
              </a:solidFill>
              <a:round/>
              <a:headEnd/>
              <a:tailEnd/>
            </a:ln>
          </p:spPr>
          <p:txBody>
            <a:bodyPr/>
            <a:lstStyle/>
            <a:p>
              <a:endParaRPr lang="en-US"/>
            </a:p>
          </p:txBody>
        </p:sp>
        <p:sp>
          <p:nvSpPr>
            <p:cNvPr id="79662" name="Freeform 6"/>
            <p:cNvSpPr>
              <a:spLocks/>
            </p:cNvSpPr>
            <p:nvPr/>
          </p:nvSpPr>
          <p:spPr bwMode="auto">
            <a:xfrm>
              <a:off x="3634" y="2815"/>
              <a:ext cx="55" cy="592"/>
            </a:xfrm>
            <a:custGeom>
              <a:avLst/>
              <a:gdLst>
                <a:gd name="T0" fmla="*/ 0 w 328"/>
                <a:gd name="T1" fmla="*/ 0 h 3552"/>
                <a:gd name="T2" fmla="*/ 0 w 328"/>
                <a:gd name="T3" fmla="*/ 0 h 3552"/>
                <a:gd name="T4" fmla="*/ 0 w 328"/>
                <a:gd name="T5" fmla="*/ 1 h 3552"/>
                <a:gd name="T6" fmla="*/ 0 w 328"/>
                <a:gd name="T7" fmla="*/ 1 h 3552"/>
                <a:gd name="T8" fmla="*/ 0 w 328"/>
                <a:gd name="T9" fmla="*/ 0 h 3552"/>
                <a:gd name="T10" fmla="*/ 0 60000 65536"/>
                <a:gd name="T11" fmla="*/ 0 60000 65536"/>
                <a:gd name="T12" fmla="*/ 0 60000 65536"/>
                <a:gd name="T13" fmla="*/ 0 60000 65536"/>
                <a:gd name="T14" fmla="*/ 0 60000 65536"/>
                <a:gd name="T15" fmla="*/ 0 w 328"/>
                <a:gd name="T16" fmla="*/ 0 h 3552"/>
                <a:gd name="T17" fmla="*/ 328 w 328"/>
                <a:gd name="T18" fmla="*/ 3552 h 3552"/>
              </a:gdLst>
              <a:ahLst/>
              <a:cxnLst>
                <a:cxn ang="T10">
                  <a:pos x="T0" y="T1"/>
                </a:cxn>
                <a:cxn ang="T11">
                  <a:pos x="T2" y="T3"/>
                </a:cxn>
                <a:cxn ang="T12">
                  <a:pos x="T4" y="T5"/>
                </a:cxn>
                <a:cxn ang="T13">
                  <a:pos x="T6" y="T7"/>
                </a:cxn>
                <a:cxn ang="T14">
                  <a:pos x="T8" y="T9"/>
                </a:cxn>
              </a:cxnLst>
              <a:rect l="T15" t="T16" r="T17" b="T18"/>
              <a:pathLst>
                <a:path w="328" h="3552">
                  <a:moveTo>
                    <a:pt x="328" y="2"/>
                  </a:moveTo>
                  <a:lnTo>
                    <a:pt x="311" y="0"/>
                  </a:lnTo>
                  <a:lnTo>
                    <a:pt x="0" y="3551"/>
                  </a:lnTo>
                  <a:lnTo>
                    <a:pt x="17" y="3552"/>
                  </a:lnTo>
                  <a:lnTo>
                    <a:pt x="328" y="2"/>
                  </a:lnTo>
                  <a:close/>
                </a:path>
              </a:pathLst>
            </a:custGeom>
            <a:solidFill>
              <a:schemeClr val="tx1"/>
            </a:solidFill>
            <a:ln w="0">
              <a:solidFill>
                <a:schemeClr val="tx1"/>
              </a:solidFill>
              <a:round/>
              <a:headEnd/>
              <a:tailEnd/>
            </a:ln>
          </p:spPr>
          <p:txBody>
            <a:bodyPr/>
            <a:lstStyle/>
            <a:p>
              <a:endParaRPr lang="en-US"/>
            </a:p>
          </p:txBody>
        </p:sp>
        <p:sp>
          <p:nvSpPr>
            <p:cNvPr id="79663" name="Freeform 7"/>
            <p:cNvSpPr>
              <a:spLocks/>
            </p:cNvSpPr>
            <p:nvPr/>
          </p:nvSpPr>
          <p:spPr bwMode="auto">
            <a:xfrm>
              <a:off x="2052" y="2848"/>
              <a:ext cx="52" cy="591"/>
            </a:xfrm>
            <a:custGeom>
              <a:avLst/>
              <a:gdLst>
                <a:gd name="T0" fmla="*/ 0 w 312"/>
                <a:gd name="T1" fmla="*/ 0 h 3551"/>
                <a:gd name="T2" fmla="*/ 0 w 312"/>
                <a:gd name="T3" fmla="*/ 0 h 3551"/>
                <a:gd name="T4" fmla="*/ 0 w 312"/>
                <a:gd name="T5" fmla="*/ 0 h 3551"/>
                <a:gd name="T6" fmla="*/ 0 w 312"/>
                <a:gd name="T7" fmla="*/ 0 h 3551"/>
                <a:gd name="T8" fmla="*/ 0 60000 65536"/>
                <a:gd name="T9" fmla="*/ 0 60000 65536"/>
                <a:gd name="T10" fmla="*/ 0 60000 65536"/>
                <a:gd name="T11" fmla="*/ 0 60000 65536"/>
                <a:gd name="T12" fmla="*/ 0 w 312"/>
                <a:gd name="T13" fmla="*/ 0 h 3551"/>
                <a:gd name="T14" fmla="*/ 312 w 312"/>
                <a:gd name="T15" fmla="*/ 3551 h 3551"/>
              </a:gdLst>
              <a:ahLst/>
              <a:cxnLst>
                <a:cxn ang="T8">
                  <a:pos x="T0" y="T1"/>
                </a:cxn>
                <a:cxn ang="T9">
                  <a:pos x="T2" y="T3"/>
                </a:cxn>
                <a:cxn ang="T10">
                  <a:pos x="T4" y="T5"/>
                </a:cxn>
                <a:cxn ang="T11">
                  <a:pos x="T6" y="T7"/>
                </a:cxn>
              </a:cxnLst>
              <a:rect l="T12" t="T13" r="T14" b="T15"/>
              <a:pathLst>
                <a:path w="312" h="3551">
                  <a:moveTo>
                    <a:pt x="0" y="3550"/>
                  </a:moveTo>
                  <a:lnTo>
                    <a:pt x="18" y="3551"/>
                  </a:lnTo>
                  <a:lnTo>
                    <a:pt x="312" y="0"/>
                  </a:lnTo>
                  <a:lnTo>
                    <a:pt x="0" y="3550"/>
                  </a:lnTo>
                  <a:close/>
                </a:path>
              </a:pathLst>
            </a:custGeom>
            <a:solidFill>
              <a:schemeClr val="tx1"/>
            </a:solidFill>
            <a:ln w="9525">
              <a:solidFill>
                <a:schemeClr val="tx1"/>
              </a:solidFill>
              <a:round/>
              <a:headEnd/>
              <a:tailEnd/>
            </a:ln>
          </p:spPr>
          <p:txBody>
            <a:bodyPr/>
            <a:lstStyle/>
            <a:p>
              <a:endParaRPr lang="en-US"/>
            </a:p>
          </p:txBody>
        </p:sp>
        <p:sp>
          <p:nvSpPr>
            <p:cNvPr id="79664" name="Freeform 8"/>
            <p:cNvSpPr>
              <a:spLocks/>
            </p:cNvSpPr>
            <p:nvPr/>
          </p:nvSpPr>
          <p:spPr bwMode="auto">
            <a:xfrm>
              <a:off x="2055" y="2848"/>
              <a:ext cx="52" cy="591"/>
            </a:xfrm>
            <a:custGeom>
              <a:avLst/>
              <a:gdLst>
                <a:gd name="T0" fmla="*/ 0 w 311"/>
                <a:gd name="T1" fmla="*/ 0 h 3551"/>
                <a:gd name="T2" fmla="*/ 0 w 311"/>
                <a:gd name="T3" fmla="*/ 0 h 3551"/>
                <a:gd name="T4" fmla="*/ 0 w 311"/>
                <a:gd name="T5" fmla="*/ 0 h 3551"/>
                <a:gd name="T6" fmla="*/ 0 w 311"/>
                <a:gd name="T7" fmla="*/ 0 h 3551"/>
                <a:gd name="T8" fmla="*/ 0 60000 65536"/>
                <a:gd name="T9" fmla="*/ 0 60000 65536"/>
                <a:gd name="T10" fmla="*/ 0 60000 65536"/>
                <a:gd name="T11" fmla="*/ 0 60000 65536"/>
                <a:gd name="T12" fmla="*/ 0 w 311"/>
                <a:gd name="T13" fmla="*/ 0 h 3551"/>
                <a:gd name="T14" fmla="*/ 311 w 311"/>
                <a:gd name="T15" fmla="*/ 3551 h 3551"/>
              </a:gdLst>
              <a:ahLst/>
              <a:cxnLst>
                <a:cxn ang="T8">
                  <a:pos x="T0" y="T1"/>
                </a:cxn>
                <a:cxn ang="T9">
                  <a:pos x="T2" y="T3"/>
                </a:cxn>
                <a:cxn ang="T10">
                  <a:pos x="T4" y="T5"/>
                </a:cxn>
                <a:cxn ang="T11">
                  <a:pos x="T6" y="T7"/>
                </a:cxn>
              </a:cxnLst>
              <a:rect l="T12" t="T13" r="T14" b="T15"/>
              <a:pathLst>
                <a:path w="311" h="3551">
                  <a:moveTo>
                    <a:pt x="0" y="3551"/>
                  </a:moveTo>
                  <a:lnTo>
                    <a:pt x="294" y="0"/>
                  </a:lnTo>
                  <a:lnTo>
                    <a:pt x="311" y="2"/>
                  </a:lnTo>
                  <a:lnTo>
                    <a:pt x="0" y="3551"/>
                  </a:lnTo>
                  <a:close/>
                </a:path>
              </a:pathLst>
            </a:custGeom>
            <a:solidFill>
              <a:schemeClr val="tx1"/>
            </a:solidFill>
            <a:ln w="9525">
              <a:solidFill>
                <a:schemeClr val="tx1"/>
              </a:solidFill>
              <a:round/>
              <a:headEnd/>
              <a:tailEnd/>
            </a:ln>
          </p:spPr>
          <p:txBody>
            <a:bodyPr/>
            <a:lstStyle/>
            <a:p>
              <a:endParaRPr lang="en-US"/>
            </a:p>
          </p:txBody>
        </p:sp>
        <p:sp>
          <p:nvSpPr>
            <p:cNvPr id="79665" name="Freeform 9"/>
            <p:cNvSpPr>
              <a:spLocks/>
            </p:cNvSpPr>
            <p:nvPr/>
          </p:nvSpPr>
          <p:spPr bwMode="auto">
            <a:xfrm>
              <a:off x="2052" y="2848"/>
              <a:ext cx="55" cy="591"/>
            </a:xfrm>
            <a:custGeom>
              <a:avLst/>
              <a:gdLst>
                <a:gd name="T0" fmla="*/ 0 w 329"/>
                <a:gd name="T1" fmla="*/ 0 h 3551"/>
                <a:gd name="T2" fmla="*/ 0 w 329"/>
                <a:gd name="T3" fmla="*/ 0 h 3551"/>
                <a:gd name="T4" fmla="*/ 0 w 329"/>
                <a:gd name="T5" fmla="*/ 0 h 3551"/>
                <a:gd name="T6" fmla="*/ 0 w 329"/>
                <a:gd name="T7" fmla="*/ 0 h 3551"/>
                <a:gd name="T8" fmla="*/ 0 w 329"/>
                <a:gd name="T9" fmla="*/ 0 h 3551"/>
                <a:gd name="T10" fmla="*/ 0 60000 65536"/>
                <a:gd name="T11" fmla="*/ 0 60000 65536"/>
                <a:gd name="T12" fmla="*/ 0 60000 65536"/>
                <a:gd name="T13" fmla="*/ 0 60000 65536"/>
                <a:gd name="T14" fmla="*/ 0 60000 65536"/>
                <a:gd name="T15" fmla="*/ 0 w 329"/>
                <a:gd name="T16" fmla="*/ 0 h 3551"/>
                <a:gd name="T17" fmla="*/ 329 w 329"/>
                <a:gd name="T18" fmla="*/ 3551 h 3551"/>
              </a:gdLst>
              <a:ahLst/>
              <a:cxnLst>
                <a:cxn ang="T10">
                  <a:pos x="T0" y="T1"/>
                </a:cxn>
                <a:cxn ang="T11">
                  <a:pos x="T2" y="T3"/>
                </a:cxn>
                <a:cxn ang="T12">
                  <a:pos x="T4" y="T5"/>
                </a:cxn>
                <a:cxn ang="T13">
                  <a:pos x="T6" y="T7"/>
                </a:cxn>
                <a:cxn ang="T14">
                  <a:pos x="T8" y="T9"/>
                </a:cxn>
              </a:cxnLst>
              <a:rect l="T15" t="T16" r="T17" b="T18"/>
              <a:pathLst>
                <a:path w="329" h="3551">
                  <a:moveTo>
                    <a:pt x="0" y="3550"/>
                  </a:moveTo>
                  <a:lnTo>
                    <a:pt x="18" y="3551"/>
                  </a:lnTo>
                  <a:lnTo>
                    <a:pt x="329" y="2"/>
                  </a:lnTo>
                  <a:lnTo>
                    <a:pt x="312" y="0"/>
                  </a:lnTo>
                  <a:lnTo>
                    <a:pt x="0" y="3550"/>
                  </a:lnTo>
                  <a:close/>
                </a:path>
              </a:pathLst>
            </a:custGeom>
            <a:solidFill>
              <a:schemeClr val="tx1"/>
            </a:solidFill>
            <a:ln w="0">
              <a:solidFill>
                <a:schemeClr val="tx1"/>
              </a:solidFill>
              <a:round/>
              <a:headEnd/>
              <a:tailEnd/>
            </a:ln>
          </p:spPr>
          <p:txBody>
            <a:bodyPr/>
            <a:lstStyle/>
            <a:p>
              <a:endParaRPr lang="en-US"/>
            </a:p>
          </p:txBody>
        </p:sp>
        <p:sp>
          <p:nvSpPr>
            <p:cNvPr id="79666" name="Freeform 10"/>
            <p:cNvSpPr>
              <a:spLocks/>
            </p:cNvSpPr>
            <p:nvPr/>
          </p:nvSpPr>
          <p:spPr bwMode="auto">
            <a:xfrm>
              <a:off x="3638" y="3601"/>
              <a:ext cx="26" cy="42"/>
            </a:xfrm>
            <a:custGeom>
              <a:avLst/>
              <a:gdLst>
                <a:gd name="T0" fmla="*/ 0 w 152"/>
                <a:gd name="T1" fmla="*/ 0 h 251"/>
                <a:gd name="T2" fmla="*/ 0 w 152"/>
                <a:gd name="T3" fmla="*/ 0 h 251"/>
                <a:gd name="T4" fmla="*/ 0 w 152"/>
                <a:gd name="T5" fmla="*/ 0 h 251"/>
                <a:gd name="T6" fmla="*/ 0 w 152"/>
                <a:gd name="T7" fmla="*/ 0 h 251"/>
                <a:gd name="T8" fmla="*/ 0 60000 65536"/>
                <a:gd name="T9" fmla="*/ 0 60000 65536"/>
                <a:gd name="T10" fmla="*/ 0 60000 65536"/>
                <a:gd name="T11" fmla="*/ 0 60000 65536"/>
                <a:gd name="T12" fmla="*/ 0 w 152"/>
                <a:gd name="T13" fmla="*/ 0 h 251"/>
                <a:gd name="T14" fmla="*/ 152 w 152"/>
                <a:gd name="T15" fmla="*/ 251 h 251"/>
              </a:gdLst>
              <a:ahLst/>
              <a:cxnLst>
                <a:cxn ang="T8">
                  <a:pos x="T0" y="T1"/>
                </a:cxn>
                <a:cxn ang="T9">
                  <a:pos x="T2" y="T3"/>
                </a:cxn>
                <a:cxn ang="T10">
                  <a:pos x="T4" y="T5"/>
                </a:cxn>
                <a:cxn ang="T11">
                  <a:pos x="T6" y="T7"/>
                </a:cxn>
              </a:cxnLst>
              <a:rect l="T12" t="T13" r="T14" b="T15"/>
              <a:pathLst>
                <a:path w="152" h="251">
                  <a:moveTo>
                    <a:pt x="0" y="22"/>
                  </a:moveTo>
                  <a:lnTo>
                    <a:pt x="60" y="0"/>
                  </a:lnTo>
                  <a:lnTo>
                    <a:pt x="152" y="251"/>
                  </a:lnTo>
                  <a:lnTo>
                    <a:pt x="0" y="22"/>
                  </a:lnTo>
                  <a:close/>
                </a:path>
              </a:pathLst>
            </a:custGeom>
            <a:solidFill>
              <a:schemeClr val="tx1"/>
            </a:solidFill>
            <a:ln w="9525">
              <a:solidFill>
                <a:schemeClr val="tx1"/>
              </a:solidFill>
              <a:round/>
              <a:headEnd/>
              <a:tailEnd/>
            </a:ln>
          </p:spPr>
          <p:txBody>
            <a:bodyPr/>
            <a:lstStyle/>
            <a:p>
              <a:endParaRPr lang="en-US"/>
            </a:p>
          </p:txBody>
        </p:sp>
        <p:sp>
          <p:nvSpPr>
            <p:cNvPr id="79667" name="Freeform 11"/>
            <p:cNvSpPr>
              <a:spLocks/>
            </p:cNvSpPr>
            <p:nvPr/>
          </p:nvSpPr>
          <p:spPr bwMode="auto">
            <a:xfrm>
              <a:off x="3648" y="3601"/>
              <a:ext cx="23" cy="42"/>
            </a:xfrm>
            <a:custGeom>
              <a:avLst/>
              <a:gdLst>
                <a:gd name="T0" fmla="*/ 0 w 136"/>
                <a:gd name="T1" fmla="*/ 0 h 251"/>
                <a:gd name="T2" fmla="*/ 0 w 136"/>
                <a:gd name="T3" fmla="*/ 0 h 251"/>
                <a:gd name="T4" fmla="*/ 0 w 136"/>
                <a:gd name="T5" fmla="*/ 0 h 251"/>
                <a:gd name="T6" fmla="*/ 0 w 136"/>
                <a:gd name="T7" fmla="*/ 0 h 251"/>
                <a:gd name="T8" fmla="*/ 0 60000 65536"/>
                <a:gd name="T9" fmla="*/ 0 60000 65536"/>
                <a:gd name="T10" fmla="*/ 0 60000 65536"/>
                <a:gd name="T11" fmla="*/ 0 60000 65536"/>
                <a:gd name="T12" fmla="*/ 0 w 136"/>
                <a:gd name="T13" fmla="*/ 0 h 251"/>
                <a:gd name="T14" fmla="*/ 136 w 136"/>
                <a:gd name="T15" fmla="*/ 251 h 251"/>
              </a:gdLst>
              <a:ahLst/>
              <a:cxnLst>
                <a:cxn ang="T8">
                  <a:pos x="T0" y="T1"/>
                </a:cxn>
                <a:cxn ang="T9">
                  <a:pos x="T2" y="T3"/>
                </a:cxn>
                <a:cxn ang="T10">
                  <a:pos x="T4" y="T5"/>
                </a:cxn>
                <a:cxn ang="T11">
                  <a:pos x="T6" y="T7"/>
                </a:cxn>
              </a:cxnLst>
              <a:rect l="T12" t="T13" r="T14" b="T15"/>
              <a:pathLst>
                <a:path w="136" h="251">
                  <a:moveTo>
                    <a:pt x="0" y="0"/>
                  </a:moveTo>
                  <a:lnTo>
                    <a:pt x="92" y="251"/>
                  </a:lnTo>
                  <a:lnTo>
                    <a:pt x="136" y="205"/>
                  </a:lnTo>
                  <a:lnTo>
                    <a:pt x="0" y="0"/>
                  </a:lnTo>
                  <a:close/>
                </a:path>
              </a:pathLst>
            </a:custGeom>
            <a:solidFill>
              <a:schemeClr val="tx1"/>
            </a:solidFill>
            <a:ln w="9525">
              <a:solidFill>
                <a:schemeClr val="tx1"/>
              </a:solidFill>
              <a:round/>
              <a:headEnd/>
              <a:tailEnd/>
            </a:ln>
          </p:spPr>
          <p:txBody>
            <a:bodyPr/>
            <a:lstStyle/>
            <a:p>
              <a:endParaRPr lang="en-US"/>
            </a:p>
          </p:txBody>
        </p:sp>
        <p:sp>
          <p:nvSpPr>
            <p:cNvPr id="79668" name="Freeform 12"/>
            <p:cNvSpPr>
              <a:spLocks/>
            </p:cNvSpPr>
            <p:nvPr/>
          </p:nvSpPr>
          <p:spPr bwMode="auto">
            <a:xfrm>
              <a:off x="3638" y="3601"/>
              <a:ext cx="33" cy="42"/>
            </a:xfrm>
            <a:custGeom>
              <a:avLst/>
              <a:gdLst>
                <a:gd name="T0" fmla="*/ 0 w 196"/>
                <a:gd name="T1" fmla="*/ 0 h 251"/>
                <a:gd name="T2" fmla="*/ 0 w 196"/>
                <a:gd name="T3" fmla="*/ 0 h 251"/>
                <a:gd name="T4" fmla="*/ 0 w 196"/>
                <a:gd name="T5" fmla="*/ 0 h 251"/>
                <a:gd name="T6" fmla="*/ 0 w 196"/>
                <a:gd name="T7" fmla="*/ 0 h 251"/>
                <a:gd name="T8" fmla="*/ 0 w 196"/>
                <a:gd name="T9" fmla="*/ 0 h 251"/>
                <a:gd name="T10" fmla="*/ 0 60000 65536"/>
                <a:gd name="T11" fmla="*/ 0 60000 65536"/>
                <a:gd name="T12" fmla="*/ 0 60000 65536"/>
                <a:gd name="T13" fmla="*/ 0 60000 65536"/>
                <a:gd name="T14" fmla="*/ 0 60000 65536"/>
                <a:gd name="T15" fmla="*/ 0 w 196"/>
                <a:gd name="T16" fmla="*/ 0 h 251"/>
                <a:gd name="T17" fmla="*/ 196 w 196"/>
                <a:gd name="T18" fmla="*/ 251 h 251"/>
              </a:gdLst>
              <a:ahLst/>
              <a:cxnLst>
                <a:cxn ang="T10">
                  <a:pos x="T0" y="T1"/>
                </a:cxn>
                <a:cxn ang="T11">
                  <a:pos x="T2" y="T3"/>
                </a:cxn>
                <a:cxn ang="T12">
                  <a:pos x="T4" y="T5"/>
                </a:cxn>
                <a:cxn ang="T13">
                  <a:pos x="T6" y="T7"/>
                </a:cxn>
                <a:cxn ang="T14">
                  <a:pos x="T8" y="T9"/>
                </a:cxn>
              </a:cxnLst>
              <a:rect l="T15" t="T16" r="T17" b="T18"/>
              <a:pathLst>
                <a:path w="196" h="251">
                  <a:moveTo>
                    <a:pt x="0" y="22"/>
                  </a:moveTo>
                  <a:lnTo>
                    <a:pt x="60" y="0"/>
                  </a:lnTo>
                  <a:lnTo>
                    <a:pt x="196" y="205"/>
                  </a:lnTo>
                  <a:lnTo>
                    <a:pt x="152" y="251"/>
                  </a:lnTo>
                  <a:lnTo>
                    <a:pt x="0" y="22"/>
                  </a:lnTo>
                  <a:close/>
                </a:path>
              </a:pathLst>
            </a:custGeom>
            <a:solidFill>
              <a:schemeClr val="tx1"/>
            </a:solidFill>
            <a:ln w="0">
              <a:solidFill>
                <a:schemeClr val="tx1"/>
              </a:solidFill>
              <a:round/>
              <a:headEnd/>
              <a:tailEnd/>
            </a:ln>
          </p:spPr>
          <p:txBody>
            <a:bodyPr/>
            <a:lstStyle/>
            <a:p>
              <a:endParaRPr lang="en-US"/>
            </a:p>
          </p:txBody>
        </p:sp>
        <p:sp>
          <p:nvSpPr>
            <p:cNvPr id="79669" name="Freeform 13"/>
            <p:cNvSpPr>
              <a:spLocks/>
            </p:cNvSpPr>
            <p:nvPr/>
          </p:nvSpPr>
          <p:spPr bwMode="auto">
            <a:xfrm>
              <a:off x="3664" y="3635"/>
              <a:ext cx="40" cy="30"/>
            </a:xfrm>
            <a:custGeom>
              <a:avLst/>
              <a:gdLst>
                <a:gd name="T0" fmla="*/ 0 w 240"/>
                <a:gd name="T1" fmla="*/ 0 h 183"/>
                <a:gd name="T2" fmla="*/ 0 w 240"/>
                <a:gd name="T3" fmla="*/ 0 h 183"/>
                <a:gd name="T4" fmla="*/ 0 w 240"/>
                <a:gd name="T5" fmla="*/ 0 h 183"/>
                <a:gd name="T6" fmla="*/ 0 w 240"/>
                <a:gd name="T7" fmla="*/ 0 h 183"/>
                <a:gd name="T8" fmla="*/ 0 60000 65536"/>
                <a:gd name="T9" fmla="*/ 0 60000 65536"/>
                <a:gd name="T10" fmla="*/ 0 60000 65536"/>
                <a:gd name="T11" fmla="*/ 0 60000 65536"/>
                <a:gd name="T12" fmla="*/ 0 w 240"/>
                <a:gd name="T13" fmla="*/ 0 h 183"/>
                <a:gd name="T14" fmla="*/ 240 w 240"/>
                <a:gd name="T15" fmla="*/ 183 h 183"/>
              </a:gdLst>
              <a:ahLst/>
              <a:cxnLst>
                <a:cxn ang="T8">
                  <a:pos x="T0" y="T1"/>
                </a:cxn>
                <a:cxn ang="T9">
                  <a:pos x="T2" y="T3"/>
                </a:cxn>
                <a:cxn ang="T10">
                  <a:pos x="T4" y="T5"/>
                </a:cxn>
                <a:cxn ang="T11">
                  <a:pos x="T6" y="T7"/>
                </a:cxn>
              </a:cxnLst>
              <a:rect l="T12" t="T13" r="T14" b="T15"/>
              <a:pathLst>
                <a:path w="240" h="183">
                  <a:moveTo>
                    <a:pt x="0" y="46"/>
                  </a:moveTo>
                  <a:lnTo>
                    <a:pt x="44" y="0"/>
                  </a:lnTo>
                  <a:lnTo>
                    <a:pt x="240" y="183"/>
                  </a:lnTo>
                  <a:lnTo>
                    <a:pt x="0" y="46"/>
                  </a:lnTo>
                  <a:close/>
                </a:path>
              </a:pathLst>
            </a:custGeom>
            <a:solidFill>
              <a:schemeClr val="tx1"/>
            </a:solidFill>
            <a:ln w="9525">
              <a:solidFill>
                <a:schemeClr val="tx1"/>
              </a:solidFill>
              <a:round/>
              <a:headEnd/>
              <a:tailEnd/>
            </a:ln>
          </p:spPr>
          <p:txBody>
            <a:bodyPr/>
            <a:lstStyle/>
            <a:p>
              <a:endParaRPr lang="en-US"/>
            </a:p>
          </p:txBody>
        </p:sp>
        <p:sp>
          <p:nvSpPr>
            <p:cNvPr id="79670" name="Freeform 14"/>
            <p:cNvSpPr>
              <a:spLocks/>
            </p:cNvSpPr>
            <p:nvPr/>
          </p:nvSpPr>
          <p:spPr bwMode="auto">
            <a:xfrm>
              <a:off x="3671" y="3635"/>
              <a:ext cx="36" cy="30"/>
            </a:xfrm>
            <a:custGeom>
              <a:avLst/>
              <a:gdLst>
                <a:gd name="T0" fmla="*/ 0 w 215"/>
                <a:gd name="T1" fmla="*/ 0 h 183"/>
                <a:gd name="T2" fmla="*/ 0 w 215"/>
                <a:gd name="T3" fmla="*/ 0 h 183"/>
                <a:gd name="T4" fmla="*/ 0 w 215"/>
                <a:gd name="T5" fmla="*/ 0 h 183"/>
                <a:gd name="T6" fmla="*/ 0 w 215"/>
                <a:gd name="T7" fmla="*/ 0 h 183"/>
                <a:gd name="T8" fmla="*/ 0 60000 65536"/>
                <a:gd name="T9" fmla="*/ 0 60000 65536"/>
                <a:gd name="T10" fmla="*/ 0 60000 65536"/>
                <a:gd name="T11" fmla="*/ 0 60000 65536"/>
                <a:gd name="T12" fmla="*/ 0 w 215"/>
                <a:gd name="T13" fmla="*/ 0 h 183"/>
                <a:gd name="T14" fmla="*/ 215 w 215"/>
                <a:gd name="T15" fmla="*/ 183 h 183"/>
              </a:gdLst>
              <a:ahLst/>
              <a:cxnLst>
                <a:cxn ang="T8">
                  <a:pos x="T0" y="T1"/>
                </a:cxn>
                <a:cxn ang="T9">
                  <a:pos x="T2" y="T3"/>
                </a:cxn>
                <a:cxn ang="T10">
                  <a:pos x="T4" y="T5"/>
                </a:cxn>
                <a:cxn ang="T11">
                  <a:pos x="T6" y="T7"/>
                </a:cxn>
              </a:cxnLst>
              <a:rect l="T12" t="T13" r="T14" b="T15"/>
              <a:pathLst>
                <a:path w="215" h="183">
                  <a:moveTo>
                    <a:pt x="0" y="0"/>
                  </a:moveTo>
                  <a:lnTo>
                    <a:pt x="196" y="183"/>
                  </a:lnTo>
                  <a:lnTo>
                    <a:pt x="215" y="121"/>
                  </a:lnTo>
                  <a:lnTo>
                    <a:pt x="0" y="0"/>
                  </a:lnTo>
                  <a:close/>
                </a:path>
              </a:pathLst>
            </a:custGeom>
            <a:solidFill>
              <a:schemeClr val="tx1"/>
            </a:solidFill>
            <a:ln w="9525">
              <a:solidFill>
                <a:schemeClr val="tx1"/>
              </a:solidFill>
              <a:round/>
              <a:headEnd/>
              <a:tailEnd/>
            </a:ln>
          </p:spPr>
          <p:txBody>
            <a:bodyPr/>
            <a:lstStyle/>
            <a:p>
              <a:endParaRPr lang="en-US"/>
            </a:p>
          </p:txBody>
        </p:sp>
        <p:sp>
          <p:nvSpPr>
            <p:cNvPr id="79671" name="Freeform 15"/>
            <p:cNvSpPr>
              <a:spLocks/>
            </p:cNvSpPr>
            <p:nvPr/>
          </p:nvSpPr>
          <p:spPr bwMode="auto">
            <a:xfrm>
              <a:off x="3664" y="3635"/>
              <a:ext cx="43" cy="30"/>
            </a:xfrm>
            <a:custGeom>
              <a:avLst/>
              <a:gdLst>
                <a:gd name="T0" fmla="*/ 0 w 259"/>
                <a:gd name="T1" fmla="*/ 0 h 183"/>
                <a:gd name="T2" fmla="*/ 0 w 259"/>
                <a:gd name="T3" fmla="*/ 0 h 183"/>
                <a:gd name="T4" fmla="*/ 0 w 259"/>
                <a:gd name="T5" fmla="*/ 0 h 183"/>
                <a:gd name="T6" fmla="*/ 0 w 259"/>
                <a:gd name="T7" fmla="*/ 0 h 183"/>
                <a:gd name="T8" fmla="*/ 0 w 259"/>
                <a:gd name="T9" fmla="*/ 0 h 183"/>
                <a:gd name="T10" fmla="*/ 0 60000 65536"/>
                <a:gd name="T11" fmla="*/ 0 60000 65536"/>
                <a:gd name="T12" fmla="*/ 0 60000 65536"/>
                <a:gd name="T13" fmla="*/ 0 60000 65536"/>
                <a:gd name="T14" fmla="*/ 0 60000 65536"/>
                <a:gd name="T15" fmla="*/ 0 w 259"/>
                <a:gd name="T16" fmla="*/ 0 h 183"/>
                <a:gd name="T17" fmla="*/ 259 w 259"/>
                <a:gd name="T18" fmla="*/ 183 h 183"/>
              </a:gdLst>
              <a:ahLst/>
              <a:cxnLst>
                <a:cxn ang="T10">
                  <a:pos x="T0" y="T1"/>
                </a:cxn>
                <a:cxn ang="T11">
                  <a:pos x="T2" y="T3"/>
                </a:cxn>
                <a:cxn ang="T12">
                  <a:pos x="T4" y="T5"/>
                </a:cxn>
                <a:cxn ang="T13">
                  <a:pos x="T6" y="T7"/>
                </a:cxn>
                <a:cxn ang="T14">
                  <a:pos x="T8" y="T9"/>
                </a:cxn>
              </a:cxnLst>
              <a:rect l="T15" t="T16" r="T17" b="T18"/>
              <a:pathLst>
                <a:path w="259" h="183">
                  <a:moveTo>
                    <a:pt x="0" y="46"/>
                  </a:moveTo>
                  <a:lnTo>
                    <a:pt x="44" y="0"/>
                  </a:lnTo>
                  <a:lnTo>
                    <a:pt x="259" y="121"/>
                  </a:lnTo>
                  <a:lnTo>
                    <a:pt x="240" y="183"/>
                  </a:lnTo>
                  <a:lnTo>
                    <a:pt x="0" y="46"/>
                  </a:lnTo>
                  <a:close/>
                </a:path>
              </a:pathLst>
            </a:custGeom>
            <a:solidFill>
              <a:schemeClr val="tx1"/>
            </a:solidFill>
            <a:ln w="0">
              <a:solidFill>
                <a:schemeClr val="tx1"/>
              </a:solidFill>
              <a:round/>
              <a:headEnd/>
              <a:tailEnd/>
            </a:ln>
          </p:spPr>
          <p:txBody>
            <a:bodyPr/>
            <a:lstStyle/>
            <a:p>
              <a:endParaRPr lang="en-US"/>
            </a:p>
          </p:txBody>
        </p:sp>
        <p:sp>
          <p:nvSpPr>
            <p:cNvPr id="79672" name="Freeform 16"/>
            <p:cNvSpPr>
              <a:spLocks/>
            </p:cNvSpPr>
            <p:nvPr/>
          </p:nvSpPr>
          <p:spPr bwMode="auto">
            <a:xfrm>
              <a:off x="3704" y="3655"/>
              <a:ext cx="46" cy="12"/>
            </a:xfrm>
            <a:custGeom>
              <a:avLst/>
              <a:gdLst>
                <a:gd name="T0" fmla="*/ 0 w 276"/>
                <a:gd name="T1" fmla="*/ 0 h 74"/>
                <a:gd name="T2" fmla="*/ 0 w 276"/>
                <a:gd name="T3" fmla="*/ 0 h 74"/>
                <a:gd name="T4" fmla="*/ 0 w 276"/>
                <a:gd name="T5" fmla="*/ 0 h 74"/>
                <a:gd name="T6" fmla="*/ 0 w 276"/>
                <a:gd name="T7" fmla="*/ 0 h 74"/>
                <a:gd name="T8" fmla="*/ 0 60000 65536"/>
                <a:gd name="T9" fmla="*/ 0 60000 65536"/>
                <a:gd name="T10" fmla="*/ 0 60000 65536"/>
                <a:gd name="T11" fmla="*/ 0 60000 65536"/>
                <a:gd name="T12" fmla="*/ 0 w 276"/>
                <a:gd name="T13" fmla="*/ 0 h 74"/>
                <a:gd name="T14" fmla="*/ 276 w 276"/>
                <a:gd name="T15" fmla="*/ 74 h 74"/>
              </a:gdLst>
              <a:ahLst/>
              <a:cxnLst>
                <a:cxn ang="T8">
                  <a:pos x="T0" y="T1"/>
                </a:cxn>
                <a:cxn ang="T9">
                  <a:pos x="T2" y="T3"/>
                </a:cxn>
                <a:cxn ang="T10">
                  <a:pos x="T4" y="T5"/>
                </a:cxn>
                <a:cxn ang="T11">
                  <a:pos x="T6" y="T7"/>
                </a:cxn>
              </a:cxnLst>
              <a:rect l="T12" t="T13" r="T14" b="T15"/>
              <a:pathLst>
                <a:path w="276" h="74">
                  <a:moveTo>
                    <a:pt x="0" y="62"/>
                  </a:moveTo>
                  <a:lnTo>
                    <a:pt x="19" y="0"/>
                  </a:lnTo>
                  <a:lnTo>
                    <a:pt x="276" y="74"/>
                  </a:lnTo>
                  <a:lnTo>
                    <a:pt x="0" y="62"/>
                  </a:lnTo>
                  <a:close/>
                </a:path>
              </a:pathLst>
            </a:custGeom>
            <a:solidFill>
              <a:schemeClr val="tx1"/>
            </a:solidFill>
            <a:ln w="9525">
              <a:solidFill>
                <a:schemeClr val="tx1"/>
              </a:solidFill>
              <a:round/>
              <a:headEnd/>
              <a:tailEnd/>
            </a:ln>
          </p:spPr>
          <p:txBody>
            <a:bodyPr/>
            <a:lstStyle/>
            <a:p>
              <a:endParaRPr lang="en-US"/>
            </a:p>
          </p:txBody>
        </p:sp>
        <p:sp>
          <p:nvSpPr>
            <p:cNvPr id="79673" name="Freeform 17"/>
            <p:cNvSpPr>
              <a:spLocks/>
            </p:cNvSpPr>
            <p:nvPr/>
          </p:nvSpPr>
          <p:spPr bwMode="auto">
            <a:xfrm>
              <a:off x="3707" y="3655"/>
              <a:ext cx="43" cy="12"/>
            </a:xfrm>
            <a:custGeom>
              <a:avLst/>
              <a:gdLst>
                <a:gd name="T0" fmla="*/ 0 w 257"/>
                <a:gd name="T1" fmla="*/ 0 h 74"/>
                <a:gd name="T2" fmla="*/ 0 w 257"/>
                <a:gd name="T3" fmla="*/ 0 h 74"/>
                <a:gd name="T4" fmla="*/ 0 w 257"/>
                <a:gd name="T5" fmla="*/ 0 h 74"/>
                <a:gd name="T6" fmla="*/ 0 w 257"/>
                <a:gd name="T7" fmla="*/ 0 h 74"/>
                <a:gd name="T8" fmla="*/ 0 60000 65536"/>
                <a:gd name="T9" fmla="*/ 0 60000 65536"/>
                <a:gd name="T10" fmla="*/ 0 60000 65536"/>
                <a:gd name="T11" fmla="*/ 0 60000 65536"/>
                <a:gd name="T12" fmla="*/ 0 w 257"/>
                <a:gd name="T13" fmla="*/ 0 h 74"/>
                <a:gd name="T14" fmla="*/ 257 w 257"/>
                <a:gd name="T15" fmla="*/ 74 h 74"/>
              </a:gdLst>
              <a:ahLst/>
              <a:cxnLst>
                <a:cxn ang="T8">
                  <a:pos x="T0" y="T1"/>
                </a:cxn>
                <a:cxn ang="T9">
                  <a:pos x="T2" y="T3"/>
                </a:cxn>
                <a:cxn ang="T10">
                  <a:pos x="T4" y="T5"/>
                </a:cxn>
                <a:cxn ang="T11">
                  <a:pos x="T6" y="T7"/>
                </a:cxn>
              </a:cxnLst>
              <a:rect l="T12" t="T13" r="T14" b="T15"/>
              <a:pathLst>
                <a:path w="257" h="74">
                  <a:moveTo>
                    <a:pt x="0" y="0"/>
                  </a:moveTo>
                  <a:lnTo>
                    <a:pt x="257" y="74"/>
                  </a:lnTo>
                  <a:lnTo>
                    <a:pt x="245" y="11"/>
                  </a:lnTo>
                  <a:lnTo>
                    <a:pt x="0" y="0"/>
                  </a:lnTo>
                  <a:close/>
                </a:path>
              </a:pathLst>
            </a:custGeom>
            <a:solidFill>
              <a:schemeClr val="tx1"/>
            </a:solidFill>
            <a:ln w="9525">
              <a:solidFill>
                <a:schemeClr val="tx1"/>
              </a:solidFill>
              <a:round/>
              <a:headEnd/>
              <a:tailEnd/>
            </a:ln>
          </p:spPr>
          <p:txBody>
            <a:bodyPr/>
            <a:lstStyle/>
            <a:p>
              <a:endParaRPr lang="en-US"/>
            </a:p>
          </p:txBody>
        </p:sp>
        <p:sp>
          <p:nvSpPr>
            <p:cNvPr id="79674" name="Freeform 18"/>
            <p:cNvSpPr>
              <a:spLocks/>
            </p:cNvSpPr>
            <p:nvPr/>
          </p:nvSpPr>
          <p:spPr bwMode="auto">
            <a:xfrm>
              <a:off x="3704" y="3655"/>
              <a:ext cx="46" cy="12"/>
            </a:xfrm>
            <a:custGeom>
              <a:avLst/>
              <a:gdLst>
                <a:gd name="T0" fmla="*/ 0 w 276"/>
                <a:gd name="T1" fmla="*/ 0 h 74"/>
                <a:gd name="T2" fmla="*/ 0 w 276"/>
                <a:gd name="T3" fmla="*/ 0 h 74"/>
                <a:gd name="T4" fmla="*/ 0 w 276"/>
                <a:gd name="T5" fmla="*/ 0 h 74"/>
                <a:gd name="T6" fmla="*/ 0 w 276"/>
                <a:gd name="T7" fmla="*/ 0 h 74"/>
                <a:gd name="T8" fmla="*/ 0 w 276"/>
                <a:gd name="T9" fmla="*/ 0 h 74"/>
                <a:gd name="T10" fmla="*/ 0 60000 65536"/>
                <a:gd name="T11" fmla="*/ 0 60000 65536"/>
                <a:gd name="T12" fmla="*/ 0 60000 65536"/>
                <a:gd name="T13" fmla="*/ 0 60000 65536"/>
                <a:gd name="T14" fmla="*/ 0 60000 65536"/>
                <a:gd name="T15" fmla="*/ 0 w 276"/>
                <a:gd name="T16" fmla="*/ 0 h 74"/>
                <a:gd name="T17" fmla="*/ 276 w 276"/>
                <a:gd name="T18" fmla="*/ 74 h 74"/>
              </a:gdLst>
              <a:ahLst/>
              <a:cxnLst>
                <a:cxn ang="T10">
                  <a:pos x="T0" y="T1"/>
                </a:cxn>
                <a:cxn ang="T11">
                  <a:pos x="T2" y="T3"/>
                </a:cxn>
                <a:cxn ang="T12">
                  <a:pos x="T4" y="T5"/>
                </a:cxn>
                <a:cxn ang="T13">
                  <a:pos x="T6" y="T7"/>
                </a:cxn>
                <a:cxn ang="T14">
                  <a:pos x="T8" y="T9"/>
                </a:cxn>
              </a:cxnLst>
              <a:rect l="T15" t="T16" r="T17" b="T18"/>
              <a:pathLst>
                <a:path w="276" h="74">
                  <a:moveTo>
                    <a:pt x="0" y="62"/>
                  </a:moveTo>
                  <a:lnTo>
                    <a:pt x="19" y="0"/>
                  </a:lnTo>
                  <a:lnTo>
                    <a:pt x="264" y="11"/>
                  </a:lnTo>
                  <a:lnTo>
                    <a:pt x="276" y="74"/>
                  </a:lnTo>
                  <a:lnTo>
                    <a:pt x="0" y="62"/>
                  </a:lnTo>
                  <a:close/>
                </a:path>
              </a:pathLst>
            </a:custGeom>
            <a:solidFill>
              <a:schemeClr val="tx1"/>
            </a:solidFill>
            <a:ln w="0">
              <a:solidFill>
                <a:schemeClr val="tx1"/>
              </a:solidFill>
              <a:round/>
              <a:headEnd/>
              <a:tailEnd/>
            </a:ln>
          </p:spPr>
          <p:txBody>
            <a:bodyPr/>
            <a:lstStyle/>
            <a:p>
              <a:endParaRPr lang="en-US"/>
            </a:p>
          </p:txBody>
        </p:sp>
        <p:sp>
          <p:nvSpPr>
            <p:cNvPr id="79675" name="Freeform 19"/>
            <p:cNvSpPr>
              <a:spLocks/>
            </p:cNvSpPr>
            <p:nvPr/>
          </p:nvSpPr>
          <p:spPr bwMode="auto">
            <a:xfrm>
              <a:off x="3748" y="3648"/>
              <a:ext cx="44" cy="19"/>
            </a:xfrm>
            <a:custGeom>
              <a:avLst/>
              <a:gdLst>
                <a:gd name="T0" fmla="*/ 0 w 264"/>
                <a:gd name="T1" fmla="*/ 0 h 114"/>
                <a:gd name="T2" fmla="*/ 0 w 264"/>
                <a:gd name="T3" fmla="*/ 0 h 114"/>
                <a:gd name="T4" fmla="*/ 0 w 264"/>
                <a:gd name="T5" fmla="*/ 0 h 114"/>
                <a:gd name="T6" fmla="*/ 0 w 264"/>
                <a:gd name="T7" fmla="*/ 0 h 114"/>
                <a:gd name="T8" fmla="*/ 0 60000 65536"/>
                <a:gd name="T9" fmla="*/ 0 60000 65536"/>
                <a:gd name="T10" fmla="*/ 0 60000 65536"/>
                <a:gd name="T11" fmla="*/ 0 60000 65536"/>
                <a:gd name="T12" fmla="*/ 0 w 264"/>
                <a:gd name="T13" fmla="*/ 0 h 114"/>
                <a:gd name="T14" fmla="*/ 264 w 264"/>
                <a:gd name="T15" fmla="*/ 114 h 114"/>
              </a:gdLst>
              <a:ahLst/>
              <a:cxnLst>
                <a:cxn ang="T8">
                  <a:pos x="T0" y="T1"/>
                </a:cxn>
                <a:cxn ang="T9">
                  <a:pos x="T2" y="T3"/>
                </a:cxn>
                <a:cxn ang="T10">
                  <a:pos x="T4" y="T5"/>
                </a:cxn>
                <a:cxn ang="T11">
                  <a:pos x="T6" y="T7"/>
                </a:cxn>
              </a:cxnLst>
              <a:rect l="T12" t="T13" r="T14" b="T15"/>
              <a:pathLst>
                <a:path w="264" h="114">
                  <a:moveTo>
                    <a:pt x="12" y="114"/>
                  </a:moveTo>
                  <a:lnTo>
                    <a:pt x="0" y="51"/>
                  </a:lnTo>
                  <a:lnTo>
                    <a:pt x="264" y="0"/>
                  </a:lnTo>
                  <a:lnTo>
                    <a:pt x="12" y="114"/>
                  </a:lnTo>
                  <a:close/>
                </a:path>
              </a:pathLst>
            </a:custGeom>
            <a:solidFill>
              <a:schemeClr val="tx1"/>
            </a:solidFill>
            <a:ln w="9525">
              <a:solidFill>
                <a:schemeClr val="tx1"/>
              </a:solidFill>
              <a:round/>
              <a:headEnd/>
              <a:tailEnd/>
            </a:ln>
          </p:spPr>
          <p:txBody>
            <a:bodyPr/>
            <a:lstStyle/>
            <a:p>
              <a:endParaRPr lang="en-US"/>
            </a:p>
          </p:txBody>
        </p:sp>
        <p:sp>
          <p:nvSpPr>
            <p:cNvPr id="79676" name="Freeform 20"/>
            <p:cNvSpPr>
              <a:spLocks/>
            </p:cNvSpPr>
            <p:nvPr/>
          </p:nvSpPr>
          <p:spPr bwMode="auto">
            <a:xfrm>
              <a:off x="3748" y="3640"/>
              <a:ext cx="44" cy="17"/>
            </a:xfrm>
            <a:custGeom>
              <a:avLst/>
              <a:gdLst>
                <a:gd name="T0" fmla="*/ 0 w 264"/>
                <a:gd name="T1" fmla="*/ 0 h 102"/>
                <a:gd name="T2" fmla="*/ 0 w 264"/>
                <a:gd name="T3" fmla="*/ 0 h 102"/>
                <a:gd name="T4" fmla="*/ 0 w 264"/>
                <a:gd name="T5" fmla="*/ 0 h 102"/>
                <a:gd name="T6" fmla="*/ 0 w 264"/>
                <a:gd name="T7" fmla="*/ 0 h 102"/>
                <a:gd name="T8" fmla="*/ 0 60000 65536"/>
                <a:gd name="T9" fmla="*/ 0 60000 65536"/>
                <a:gd name="T10" fmla="*/ 0 60000 65536"/>
                <a:gd name="T11" fmla="*/ 0 60000 65536"/>
                <a:gd name="T12" fmla="*/ 0 w 264"/>
                <a:gd name="T13" fmla="*/ 0 h 102"/>
                <a:gd name="T14" fmla="*/ 264 w 264"/>
                <a:gd name="T15" fmla="*/ 102 h 102"/>
              </a:gdLst>
              <a:ahLst/>
              <a:cxnLst>
                <a:cxn ang="T8">
                  <a:pos x="T0" y="T1"/>
                </a:cxn>
                <a:cxn ang="T9">
                  <a:pos x="T2" y="T3"/>
                </a:cxn>
                <a:cxn ang="T10">
                  <a:pos x="T4" y="T5"/>
                </a:cxn>
                <a:cxn ang="T11">
                  <a:pos x="T6" y="T7"/>
                </a:cxn>
              </a:cxnLst>
              <a:rect l="T12" t="T13" r="T14" b="T15"/>
              <a:pathLst>
                <a:path w="264" h="102">
                  <a:moveTo>
                    <a:pt x="0" y="102"/>
                  </a:moveTo>
                  <a:lnTo>
                    <a:pt x="264" y="51"/>
                  </a:lnTo>
                  <a:lnTo>
                    <a:pt x="225" y="0"/>
                  </a:lnTo>
                  <a:lnTo>
                    <a:pt x="0" y="102"/>
                  </a:lnTo>
                  <a:close/>
                </a:path>
              </a:pathLst>
            </a:custGeom>
            <a:solidFill>
              <a:schemeClr val="tx1"/>
            </a:solidFill>
            <a:ln w="9525">
              <a:solidFill>
                <a:schemeClr val="tx1"/>
              </a:solidFill>
              <a:round/>
              <a:headEnd/>
              <a:tailEnd/>
            </a:ln>
          </p:spPr>
          <p:txBody>
            <a:bodyPr/>
            <a:lstStyle/>
            <a:p>
              <a:endParaRPr lang="en-US"/>
            </a:p>
          </p:txBody>
        </p:sp>
        <p:sp>
          <p:nvSpPr>
            <p:cNvPr id="79677" name="Freeform 21"/>
            <p:cNvSpPr>
              <a:spLocks/>
            </p:cNvSpPr>
            <p:nvPr/>
          </p:nvSpPr>
          <p:spPr bwMode="auto">
            <a:xfrm>
              <a:off x="3748" y="3640"/>
              <a:ext cx="44" cy="27"/>
            </a:xfrm>
            <a:custGeom>
              <a:avLst/>
              <a:gdLst>
                <a:gd name="T0" fmla="*/ 0 w 264"/>
                <a:gd name="T1" fmla="*/ 0 h 165"/>
                <a:gd name="T2" fmla="*/ 0 w 264"/>
                <a:gd name="T3" fmla="*/ 0 h 165"/>
                <a:gd name="T4" fmla="*/ 0 w 264"/>
                <a:gd name="T5" fmla="*/ 0 h 165"/>
                <a:gd name="T6" fmla="*/ 0 w 264"/>
                <a:gd name="T7" fmla="*/ 0 h 165"/>
                <a:gd name="T8" fmla="*/ 0 w 264"/>
                <a:gd name="T9" fmla="*/ 0 h 165"/>
                <a:gd name="T10" fmla="*/ 0 60000 65536"/>
                <a:gd name="T11" fmla="*/ 0 60000 65536"/>
                <a:gd name="T12" fmla="*/ 0 60000 65536"/>
                <a:gd name="T13" fmla="*/ 0 60000 65536"/>
                <a:gd name="T14" fmla="*/ 0 60000 65536"/>
                <a:gd name="T15" fmla="*/ 0 w 264"/>
                <a:gd name="T16" fmla="*/ 0 h 165"/>
                <a:gd name="T17" fmla="*/ 264 w 264"/>
                <a:gd name="T18" fmla="*/ 165 h 165"/>
              </a:gdLst>
              <a:ahLst/>
              <a:cxnLst>
                <a:cxn ang="T10">
                  <a:pos x="T0" y="T1"/>
                </a:cxn>
                <a:cxn ang="T11">
                  <a:pos x="T2" y="T3"/>
                </a:cxn>
                <a:cxn ang="T12">
                  <a:pos x="T4" y="T5"/>
                </a:cxn>
                <a:cxn ang="T13">
                  <a:pos x="T6" y="T7"/>
                </a:cxn>
                <a:cxn ang="T14">
                  <a:pos x="T8" y="T9"/>
                </a:cxn>
              </a:cxnLst>
              <a:rect l="T15" t="T16" r="T17" b="T18"/>
              <a:pathLst>
                <a:path w="264" h="165">
                  <a:moveTo>
                    <a:pt x="12" y="165"/>
                  </a:moveTo>
                  <a:lnTo>
                    <a:pt x="0" y="102"/>
                  </a:lnTo>
                  <a:lnTo>
                    <a:pt x="225" y="0"/>
                  </a:lnTo>
                  <a:lnTo>
                    <a:pt x="264" y="51"/>
                  </a:lnTo>
                  <a:lnTo>
                    <a:pt x="12" y="165"/>
                  </a:lnTo>
                  <a:close/>
                </a:path>
              </a:pathLst>
            </a:custGeom>
            <a:solidFill>
              <a:schemeClr val="tx1"/>
            </a:solidFill>
            <a:ln w="0">
              <a:solidFill>
                <a:schemeClr val="tx1"/>
              </a:solidFill>
              <a:round/>
              <a:headEnd/>
              <a:tailEnd/>
            </a:ln>
          </p:spPr>
          <p:txBody>
            <a:bodyPr/>
            <a:lstStyle/>
            <a:p>
              <a:endParaRPr lang="en-US"/>
            </a:p>
          </p:txBody>
        </p:sp>
        <p:sp>
          <p:nvSpPr>
            <p:cNvPr id="79678" name="Freeform 22"/>
            <p:cNvSpPr>
              <a:spLocks/>
            </p:cNvSpPr>
            <p:nvPr/>
          </p:nvSpPr>
          <p:spPr bwMode="auto">
            <a:xfrm>
              <a:off x="3785" y="3613"/>
              <a:ext cx="36" cy="35"/>
            </a:xfrm>
            <a:custGeom>
              <a:avLst/>
              <a:gdLst>
                <a:gd name="T0" fmla="*/ 0 w 211"/>
                <a:gd name="T1" fmla="*/ 0 h 216"/>
                <a:gd name="T2" fmla="*/ 0 w 211"/>
                <a:gd name="T3" fmla="*/ 0 h 216"/>
                <a:gd name="T4" fmla="*/ 0 w 211"/>
                <a:gd name="T5" fmla="*/ 0 h 216"/>
                <a:gd name="T6" fmla="*/ 0 w 211"/>
                <a:gd name="T7" fmla="*/ 0 h 216"/>
                <a:gd name="T8" fmla="*/ 0 60000 65536"/>
                <a:gd name="T9" fmla="*/ 0 60000 65536"/>
                <a:gd name="T10" fmla="*/ 0 60000 65536"/>
                <a:gd name="T11" fmla="*/ 0 60000 65536"/>
                <a:gd name="T12" fmla="*/ 0 w 211"/>
                <a:gd name="T13" fmla="*/ 0 h 216"/>
                <a:gd name="T14" fmla="*/ 211 w 211"/>
                <a:gd name="T15" fmla="*/ 216 h 216"/>
              </a:gdLst>
              <a:ahLst/>
              <a:cxnLst>
                <a:cxn ang="T8">
                  <a:pos x="T0" y="T1"/>
                </a:cxn>
                <a:cxn ang="T9">
                  <a:pos x="T2" y="T3"/>
                </a:cxn>
                <a:cxn ang="T10">
                  <a:pos x="T4" y="T5"/>
                </a:cxn>
                <a:cxn ang="T11">
                  <a:pos x="T6" y="T7"/>
                </a:cxn>
              </a:cxnLst>
              <a:rect l="T12" t="T13" r="T14" b="T15"/>
              <a:pathLst>
                <a:path w="211" h="216">
                  <a:moveTo>
                    <a:pt x="39" y="216"/>
                  </a:moveTo>
                  <a:lnTo>
                    <a:pt x="0" y="165"/>
                  </a:lnTo>
                  <a:lnTo>
                    <a:pt x="211" y="0"/>
                  </a:lnTo>
                  <a:lnTo>
                    <a:pt x="39" y="216"/>
                  </a:lnTo>
                  <a:close/>
                </a:path>
              </a:pathLst>
            </a:custGeom>
            <a:solidFill>
              <a:schemeClr val="tx1"/>
            </a:solidFill>
            <a:ln w="9525">
              <a:solidFill>
                <a:schemeClr val="tx1"/>
              </a:solidFill>
              <a:round/>
              <a:headEnd/>
              <a:tailEnd/>
            </a:ln>
          </p:spPr>
          <p:txBody>
            <a:bodyPr/>
            <a:lstStyle/>
            <a:p>
              <a:endParaRPr lang="en-US"/>
            </a:p>
          </p:txBody>
        </p:sp>
        <p:sp>
          <p:nvSpPr>
            <p:cNvPr id="79679" name="Freeform 23"/>
            <p:cNvSpPr>
              <a:spLocks/>
            </p:cNvSpPr>
            <p:nvPr/>
          </p:nvSpPr>
          <p:spPr bwMode="auto">
            <a:xfrm>
              <a:off x="3785" y="3608"/>
              <a:ext cx="36" cy="32"/>
            </a:xfrm>
            <a:custGeom>
              <a:avLst/>
              <a:gdLst>
                <a:gd name="T0" fmla="*/ 0 w 211"/>
                <a:gd name="T1" fmla="*/ 0 h 192"/>
                <a:gd name="T2" fmla="*/ 0 w 211"/>
                <a:gd name="T3" fmla="*/ 0 h 192"/>
                <a:gd name="T4" fmla="*/ 0 w 211"/>
                <a:gd name="T5" fmla="*/ 0 h 192"/>
                <a:gd name="T6" fmla="*/ 0 w 211"/>
                <a:gd name="T7" fmla="*/ 0 h 192"/>
                <a:gd name="T8" fmla="*/ 0 60000 65536"/>
                <a:gd name="T9" fmla="*/ 0 60000 65536"/>
                <a:gd name="T10" fmla="*/ 0 60000 65536"/>
                <a:gd name="T11" fmla="*/ 0 60000 65536"/>
                <a:gd name="T12" fmla="*/ 0 w 211"/>
                <a:gd name="T13" fmla="*/ 0 h 192"/>
                <a:gd name="T14" fmla="*/ 211 w 211"/>
                <a:gd name="T15" fmla="*/ 192 h 192"/>
              </a:gdLst>
              <a:ahLst/>
              <a:cxnLst>
                <a:cxn ang="T8">
                  <a:pos x="T0" y="T1"/>
                </a:cxn>
                <a:cxn ang="T9">
                  <a:pos x="T2" y="T3"/>
                </a:cxn>
                <a:cxn ang="T10">
                  <a:pos x="T4" y="T5"/>
                </a:cxn>
                <a:cxn ang="T11">
                  <a:pos x="T6" y="T7"/>
                </a:cxn>
              </a:cxnLst>
              <a:rect l="T12" t="T13" r="T14" b="T15"/>
              <a:pathLst>
                <a:path w="211" h="192">
                  <a:moveTo>
                    <a:pt x="0" y="192"/>
                  </a:moveTo>
                  <a:lnTo>
                    <a:pt x="211" y="27"/>
                  </a:lnTo>
                  <a:lnTo>
                    <a:pt x="153" y="0"/>
                  </a:lnTo>
                  <a:lnTo>
                    <a:pt x="0" y="192"/>
                  </a:lnTo>
                  <a:close/>
                </a:path>
              </a:pathLst>
            </a:custGeom>
            <a:solidFill>
              <a:schemeClr val="tx1"/>
            </a:solidFill>
            <a:ln w="9525">
              <a:solidFill>
                <a:schemeClr val="tx1"/>
              </a:solidFill>
              <a:round/>
              <a:headEnd/>
              <a:tailEnd/>
            </a:ln>
          </p:spPr>
          <p:txBody>
            <a:bodyPr/>
            <a:lstStyle/>
            <a:p>
              <a:endParaRPr lang="en-US"/>
            </a:p>
          </p:txBody>
        </p:sp>
        <p:sp>
          <p:nvSpPr>
            <p:cNvPr id="79680" name="Freeform 24"/>
            <p:cNvSpPr>
              <a:spLocks/>
            </p:cNvSpPr>
            <p:nvPr/>
          </p:nvSpPr>
          <p:spPr bwMode="auto">
            <a:xfrm>
              <a:off x="3785" y="3608"/>
              <a:ext cx="36" cy="40"/>
            </a:xfrm>
            <a:custGeom>
              <a:avLst/>
              <a:gdLst>
                <a:gd name="T0" fmla="*/ 0 w 211"/>
                <a:gd name="T1" fmla="*/ 0 h 243"/>
                <a:gd name="T2" fmla="*/ 0 w 211"/>
                <a:gd name="T3" fmla="*/ 0 h 243"/>
                <a:gd name="T4" fmla="*/ 0 w 211"/>
                <a:gd name="T5" fmla="*/ 0 h 243"/>
                <a:gd name="T6" fmla="*/ 0 w 211"/>
                <a:gd name="T7" fmla="*/ 0 h 243"/>
                <a:gd name="T8" fmla="*/ 0 w 211"/>
                <a:gd name="T9" fmla="*/ 0 h 243"/>
                <a:gd name="T10" fmla="*/ 0 60000 65536"/>
                <a:gd name="T11" fmla="*/ 0 60000 65536"/>
                <a:gd name="T12" fmla="*/ 0 60000 65536"/>
                <a:gd name="T13" fmla="*/ 0 60000 65536"/>
                <a:gd name="T14" fmla="*/ 0 60000 65536"/>
                <a:gd name="T15" fmla="*/ 0 w 211"/>
                <a:gd name="T16" fmla="*/ 0 h 243"/>
                <a:gd name="T17" fmla="*/ 211 w 211"/>
                <a:gd name="T18" fmla="*/ 243 h 243"/>
              </a:gdLst>
              <a:ahLst/>
              <a:cxnLst>
                <a:cxn ang="T10">
                  <a:pos x="T0" y="T1"/>
                </a:cxn>
                <a:cxn ang="T11">
                  <a:pos x="T2" y="T3"/>
                </a:cxn>
                <a:cxn ang="T12">
                  <a:pos x="T4" y="T5"/>
                </a:cxn>
                <a:cxn ang="T13">
                  <a:pos x="T6" y="T7"/>
                </a:cxn>
                <a:cxn ang="T14">
                  <a:pos x="T8" y="T9"/>
                </a:cxn>
              </a:cxnLst>
              <a:rect l="T15" t="T16" r="T17" b="T18"/>
              <a:pathLst>
                <a:path w="211" h="243">
                  <a:moveTo>
                    <a:pt x="39" y="243"/>
                  </a:moveTo>
                  <a:lnTo>
                    <a:pt x="0" y="192"/>
                  </a:lnTo>
                  <a:lnTo>
                    <a:pt x="153" y="0"/>
                  </a:lnTo>
                  <a:lnTo>
                    <a:pt x="211" y="27"/>
                  </a:lnTo>
                  <a:lnTo>
                    <a:pt x="39" y="243"/>
                  </a:lnTo>
                  <a:close/>
                </a:path>
              </a:pathLst>
            </a:custGeom>
            <a:solidFill>
              <a:schemeClr val="tx1"/>
            </a:solidFill>
            <a:ln w="0">
              <a:solidFill>
                <a:schemeClr val="tx1"/>
              </a:solidFill>
              <a:round/>
              <a:headEnd/>
              <a:tailEnd/>
            </a:ln>
          </p:spPr>
          <p:txBody>
            <a:bodyPr/>
            <a:lstStyle/>
            <a:p>
              <a:endParaRPr lang="en-US"/>
            </a:p>
          </p:txBody>
        </p:sp>
        <p:sp>
          <p:nvSpPr>
            <p:cNvPr id="79681" name="Freeform 25"/>
            <p:cNvSpPr>
              <a:spLocks/>
            </p:cNvSpPr>
            <p:nvPr/>
          </p:nvSpPr>
          <p:spPr bwMode="auto">
            <a:xfrm>
              <a:off x="3633" y="3576"/>
              <a:ext cx="27" cy="29"/>
            </a:xfrm>
            <a:custGeom>
              <a:avLst/>
              <a:gdLst>
                <a:gd name="T0" fmla="*/ 0 w 163"/>
                <a:gd name="T1" fmla="*/ 0 h 173"/>
                <a:gd name="T2" fmla="*/ 0 w 163"/>
                <a:gd name="T3" fmla="*/ 0 h 173"/>
                <a:gd name="T4" fmla="*/ 0 w 163"/>
                <a:gd name="T5" fmla="*/ 0 h 173"/>
                <a:gd name="T6" fmla="*/ 0 w 163"/>
                <a:gd name="T7" fmla="*/ 0 h 173"/>
                <a:gd name="T8" fmla="*/ 0 60000 65536"/>
                <a:gd name="T9" fmla="*/ 0 60000 65536"/>
                <a:gd name="T10" fmla="*/ 0 60000 65536"/>
                <a:gd name="T11" fmla="*/ 0 60000 65536"/>
                <a:gd name="T12" fmla="*/ 0 w 163"/>
                <a:gd name="T13" fmla="*/ 0 h 173"/>
                <a:gd name="T14" fmla="*/ 163 w 163"/>
                <a:gd name="T15" fmla="*/ 173 h 173"/>
              </a:gdLst>
              <a:ahLst/>
              <a:cxnLst>
                <a:cxn ang="T8">
                  <a:pos x="T0" y="T1"/>
                </a:cxn>
                <a:cxn ang="T9">
                  <a:pos x="T2" y="T3"/>
                </a:cxn>
                <a:cxn ang="T10">
                  <a:pos x="T4" y="T5"/>
                </a:cxn>
                <a:cxn ang="T11">
                  <a:pos x="T6" y="T7"/>
                </a:cxn>
              </a:cxnLst>
              <a:rect l="T12" t="T13" r="T14" b="T15"/>
              <a:pathLst>
                <a:path w="163" h="173">
                  <a:moveTo>
                    <a:pt x="66" y="158"/>
                  </a:moveTo>
                  <a:lnTo>
                    <a:pt x="163" y="173"/>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79682" name="Freeform 26"/>
            <p:cNvSpPr>
              <a:spLocks/>
            </p:cNvSpPr>
            <p:nvPr/>
          </p:nvSpPr>
          <p:spPr bwMode="auto">
            <a:xfrm>
              <a:off x="3633" y="3576"/>
              <a:ext cx="27" cy="29"/>
            </a:xfrm>
            <a:custGeom>
              <a:avLst/>
              <a:gdLst>
                <a:gd name="T0" fmla="*/ 0 w 163"/>
                <a:gd name="T1" fmla="*/ 0 h 173"/>
                <a:gd name="T2" fmla="*/ 0 w 163"/>
                <a:gd name="T3" fmla="*/ 0 h 173"/>
                <a:gd name="T4" fmla="*/ 0 w 163"/>
                <a:gd name="T5" fmla="*/ 0 h 173"/>
                <a:gd name="T6" fmla="*/ 0 w 163"/>
                <a:gd name="T7" fmla="*/ 0 h 173"/>
                <a:gd name="T8" fmla="*/ 0 60000 65536"/>
                <a:gd name="T9" fmla="*/ 0 60000 65536"/>
                <a:gd name="T10" fmla="*/ 0 60000 65536"/>
                <a:gd name="T11" fmla="*/ 0 60000 65536"/>
                <a:gd name="T12" fmla="*/ 0 w 163"/>
                <a:gd name="T13" fmla="*/ 0 h 173"/>
                <a:gd name="T14" fmla="*/ 163 w 163"/>
                <a:gd name="T15" fmla="*/ 173 h 173"/>
              </a:gdLst>
              <a:ahLst/>
              <a:cxnLst>
                <a:cxn ang="T8">
                  <a:pos x="T0" y="T1"/>
                </a:cxn>
                <a:cxn ang="T9">
                  <a:pos x="T2" y="T3"/>
                </a:cxn>
                <a:cxn ang="T10">
                  <a:pos x="T4" y="T5"/>
                </a:cxn>
                <a:cxn ang="T11">
                  <a:pos x="T6" y="T7"/>
                </a:cxn>
              </a:cxnLst>
              <a:rect l="T12" t="T13" r="T14" b="T15"/>
              <a:pathLst>
                <a:path w="163" h="173">
                  <a:moveTo>
                    <a:pt x="66" y="158"/>
                  </a:moveTo>
                  <a:lnTo>
                    <a:pt x="163" y="173"/>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79683" name="Freeform 27"/>
            <p:cNvSpPr>
              <a:spLocks/>
            </p:cNvSpPr>
            <p:nvPr/>
          </p:nvSpPr>
          <p:spPr bwMode="auto">
            <a:xfrm>
              <a:off x="3633" y="3576"/>
              <a:ext cx="11" cy="40"/>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9" y="236"/>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79684" name="Freeform 28"/>
            <p:cNvSpPr>
              <a:spLocks/>
            </p:cNvSpPr>
            <p:nvPr/>
          </p:nvSpPr>
          <p:spPr bwMode="auto">
            <a:xfrm>
              <a:off x="3633" y="3576"/>
              <a:ext cx="11" cy="40"/>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9" y="236"/>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79685" name="Freeform 29"/>
            <p:cNvSpPr>
              <a:spLocks/>
            </p:cNvSpPr>
            <p:nvPr/>
          </p:nvSpPr>
          <p:spPr bwMode="auto">
            <a:xfrm>
              <a:off x="2043" y="3560"/>
              <a:ext cx="11" cy="39"/>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0" y="158"/>
                  </a:moveTo>
                  <a:lnTo>
                    <a:pt x="57" y="236"/>
                  </a:lnTo>
                  <a:lnTo>
                    <a:pt x="66" y="0"/>
                  </a:lnTo>
                  <a:lnTo>
                    <a:pt x="0" y="158"/>
                  </a:lnTo>
                  <a:close/>
                </a:path>
              </a:pathLst>
            </a:custGeom>
            <a:solidFill>
              <a:schemeClr val="tx1"/>
            </a:solidFill>
            <a:ln w="9525">
              <a:solidFill>
                <a:schemeClr val="tx1"/>
              </a:solidFill>
              <a:round/>
              <a:headEnd/>
              <a:tailEnd/>
            </a:ln>
          </p:spPr>
          <p:txBody>
            <a:bodyPr/>
            <a:lstStyle/>
            <a:p>
              <a:endParaRPr lang="en-US"/>
            </a:p>
          </p:txBody>
        </p:sp>
        <p:sp>
          <p:nvSpPr>
            <p:cNvPr id="79686" name="Freeform 30"/>
            <p:cNvSpPr>
              <a:spLocks/>
            </p:cNvSpPr>
            <p:nvPr/>
          </p:nvSpPr>
          <p:spPr bwMode="auto">
            <a:xfrm>
              <a:off x="2043" y="3560"/>
              <a:ext cx="11" cy="39"/>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0" y="158"/>
                  </a:moveTo>
                  <a:lnTo>
                    <a:pt x="57" y="236"/>
                  </a:lnTo>
                  <a:lnTo>
                    <a:pt x="66" y="0"/>
                  </a:lnTo>
                  <a:lnTo>
                    <a:pt x="0" y="158"/>
                  </a:lnTo>
                  <a:close/>
                </a:path>
              </a:pathLst>
            </a:custGeom>
            <a:solidFill>
              <a:schemeClr val="tx1"/>
            </a:solidFill>
            <a:ln w="0">
              <a:solidFill>
                <a:schemeClr val="tx1"/>
              </a:solidFill>
              <a:round/>
              <a:headEnd/>
              <a:tailEnd/>
            </a:ln>
          </p:spPr>
          <p:txBody>
            <a:bodyPr/>
            <a:lstStyle/>
            <a:p>
              <a:endParaRPr lang="en-US"/>
            </a:p>
          </p:txBody>
        </p:sp>
        <p:sp>
          <p:nvSpPr>
            <p:cNvPr id="79687" name="Freeform 31"/>
            <p:cNvSpPr>
              <a:spLocks/>
            </p:cNvSpPr>
            <p:nvPr/>
          </p:nvSpPr>
          <p:spPr bwMode="auto">
            <a:xfrm>
              <a:off x="2028" y="3560"/>
              <a:ext cx="26" cy="29"/>
            </a:xfrm>
            <a:custGeom>
              <a:avLst/>
              <a:gdLst>
                <a:gd name="T0" fmla="*/ 0 w 162"/>
                <a:gd name="T1" fmla="*/ 0 h 174"/>
                <a:gd name="T2" fmla="*/ 0 w 162"/>
                <a:gd name="T3" fmla="*/ 0 h 174"/>
                <a:gd name="T4" fmla="*/ 0 w 162"/>
                <a:gd name="T5" fmla="*/ 0 h 174"/>
                <a:gd name="T6" fmla="*/ 0 w 162"/>
                <a:gd name="T7" fmla="*/ 0 h 174"/>
                <a:gd name="T8" fmla="*/ 0 60000 65536"/>
                <a:gd name="T9" fmla="*/ 0 60000 65536"/>
                <a:gd name="T10" fmla="*/ 0 60000 65536"/>
                <a:gd name="T11" fmla="*/ 0 60000 65536"/>
                <a:gd name="T12" fmla="*/ 0 w 162"/>
                <a:gd name="T13" fmla="*/ 0 h 174"/>
                <a:gd name="T14" fmla="*/ 162 w 162"/>
                <a:gd name="T15" fmla="*/ 174 h 174"/>
              </a:gdLst>
              <a:ahLst/>
              <a:cxnLst>
                <a:cxn ang="T8">
                  <a:pos x="T0" y="T1"/>
                </a:cxn>
                <a:cxn ang="T9">
                  <a:pos x="T2" y="T3"/>
                </a:cxn>
                <a:cxn ang="T10">
                  <a:pos x="T4" y="T5"/>
                </a:cxn>
                <a:cxn ang="T11">
                  <a:pos x="T6" y="T7"/>
                </a:cxn>
              </a:cxnLst>
              <a:rect l="T12" t="T13" r="T14" b="T15"/>
              <a:pathLst>
                <a:path w="162" h="174">
                  <a:moveTo>
                    <a:pt x="96" y="158"/>
                  </a:moveTo>
                  <a:lnTo>
                    <a:pt x="0" y="174"/>
                  </a:lnTo>
                  <a:lnTo>
                    <a:pt x="162" y="0"/>
                  </a:lnTo>
                  <a:lnTo>
                    <a:pt x="96" y="158"/>
                  </a:lnTo>
                  <a:close/>
                </a:path>
              </a:pathLst>
            </a:custGeom>
            <a:solidFill>
              <a:schemeClr val="tx1"/>
            </a:solidFill>
            <a:ln w="9525">
              <a:solidFill>
                <a:schemeClr val="tx1"/>
              </a:solidFill>
              <a:round/>
              <a:headEnd/>
              <a:tailEnd/>
            </a:ln>
          </p:spPr>
          <p:txBody>
            <a:bodyPr/>
            <a:lstStyle/>
            <a:p>
              <a:endParaRPr lang="en-US"/>
            </a:p>
          </p:txBody>
        </p:sp>
        <p:sp>
          <p:nvSpPr>
            <p:cNvPr id="79688" name="Freeform 32"/>
            <p:cNvSpPr>
              <a:spLocks/>
            </p:cNvSpPr>
            <p:nvPr/>
          </p:nvSpPr>
          <p:spPr bwMode="auto">
            <a:xfrm>
              <a:off x="2028" y="3560"/>
              <a:ext cx="26" cy="29"/>
            </a:xfrm>
            <a:custGeom>
              <a:avLst/>
              <a:gdLst>
                <a:gd name="T0" fmla="*/ 0 w 162"/>
                <a:gd name="T1" fmla="*/ 0 h 174"/>
                <a:gd name="T2" fmla="*/ 0 w 162"/>
                <a:gd name="T3" fmla="*/ 0 h 174"/>
                <a:gd name="T4" fmla="*/ 0 w 162"/>
                <a:gd name="T5" fmla="*/ 0 h 174"/>
                <a:gd name="T6" fmla="*/ 0 w 162"/>
                <a:gd name="T7" fmla="*/ 0 h 174"/>
                <a:gd name="T8" fmla="*/ 0 60000 65536"/>
                <a:gd name="T9" fmla="*/ 0 60000 65536"/>
                <a:gd name="T10" fmla="*/ 0 60000 65536"/>
                <a:gd name="T11" fmla="*/ 0 60000 65536"/>
                <a:gd name="T12" fmla="*/ 0 w 162"/>
                <a:gd name="T13" fmla="*/ 0 h 174"/>
                <a:gd name="T14" fmla="*/ 162 w 162"/>
                <a:gd name="T15" fmla="*/ 174 h 174"/>
              </a:gdLst>
              <a:ahLst/>
              <a:cxnLst>
                <a:cxn ang="T8">
                  <a:pos x="T0" y="T1"/>
                </a:cxn>
                <a:cxn ang="T9">
                  <a:pos x="T2" y="T3"/>
                </a:cxn>
                <a:cxn ang="T10">
                  <a:pos x="T4" y="T5"/>
                </a:cxn>
                <a:cxn ang="T11">
                  <a:pos x="T6" y="T7"/>
                </a:cxn>
              </a:cxnLst>
              <a:rect l="T12" t="T13" r="T14" b="T15"/>
              <a:pathLst>
                <a:path w="162" h="174">
                  <a:moveTo>
                    <a:pt x="96" y="158"/>
                  </a:moveTo>
                  <a:lnTo>
                    <a:pt x="0" y="174"/>
                  </a:lnTo>
                  <a:lnTo>
                    <a:pt x="162" y="0"/>
                  </a:lnTo>
                  <a:lnTo>
                    <a:pt x="96" y="158"/>
                  </a:lnTo>
                  <a:close/>
                </a:path>
              </a:pathLst>
            </a:custGeom>
            <a:solidFill>
              <a:schemeClr val="tx1"/>
            </a:solidFill>
            <a:ln w="0">
              <a:solidFill>
                <a:schemeClr val="tx1"/>
              </a:solidFill>
              <a:round/>
              <a:headEnd/>
              <a:tailEnd/>
            </a:ln>
          </p:spPr>
          <p:txBody>
            <a:bodyPr/>
            <a:lstStyle/>
            <a:p>
              <a:endParaRPr lang="en-US"/>
            </a:p>
          </p:txBody>
        </p:sp>
        <p:sp>
          <p:nvSpPr>
            <p:cNvPr id="79689" name="Freeform 33"/>
            <p:cNvSpPr>
              <a:spLocks/>
            </p:cNvSpPr>
            <p:nvPr/>
          </p:nvSpPr>
          <p:spPr bwMode="auto">
            <a:xfrm>
              <a:off x="1866" y="3592"/>
              <a:ext cx="29" cy="40"/>
            </a:xfrm>
            <a:custGeom>
              <a:avLst/>
              <a:gdLst>
                <a:gd name="T0" fmla="*/ 0 w 172"/>
                <a:gd name="T1" fmla="*/ 0 h 242"/>
                <a:gd name="T2" fmla="*/ 0 w 172"/>
                <a:gd name="T3" fmla="*/ 0 h 242"/>
                <a:gd name="T4" fmla="*/ 0 w 172"/>
                <a:gd name="T5" fmla="*/ 0 h 242"/>
                <a:gd name="T6" fmla="*/ 0 w 172"/>
                <a:gd name="T7" fmla="*/ 0 h 242"/>
                <a:gd name="T8" fmla="*/ 0 60000 65536"/>
                <a:gd name="T9" fmla="*/ 0 60000 65536"/>
                <a:gd name="T10" fmla="*/ 0 60000 65536"/>
                <a:gd name="T11" fmla="*/ 0 60000 65536"/>
                <a:gd name="T12" fmla="*/ 0 w 172"/>
                <a:gd name="T13" fmla="*/ 0 h 242"/>
                <a:gd name="T14" fmla="*/ 172 w 172"/>
                <a:gd name="T15" fmla="*/ 242 h 242"/>
              </a:gdLst>
              <a:ahLst/>
              <a:cxnLst>
                <a:cxn ang="T8">
                  <a:pos x="T0" y="T1"/>
                </a:cxn>
                <a:cxn ang="T9">
                  <a:pos x="T2" y="T3"/>
                </a:cxn>
                <a:cxn ang="T10">
                  <a:pos x="T4" y="T5"/>
                </a:cxn>
                <a:cxn ang="T11">
                  <a:pos x="T6" y="T7"/>
                </a:cxn>
              </a:cxnLst>
              <a:rect l="T12" t="T13" r="T14" b="T15"/>
              <a:pathLst>
                <a:path w="172" h="242">
                  <a:moveTo>
                    <a:pt x="0" y="26"/>
                  </a:moveTo>
                  <a:lnTo>
                    <a:pt x="58" y="0"/>
                  </a:lnTo>
                  <a:lnTo>
                    <a:pt x="172" y="242"/>
                  </a:lnTo>
                  <a:lnTo>
                    <a:pt x="0" y="26"/>
                  </a:lnTo>
                  <a:close/>
                </a:path>
              </a:pathLst>
            </a:custGeom>
            <a:solidFill>
              <a:schemeClr val="tx1"/>
            </a:solidFill>
            <a:ln w="9525">
              <a:solidFill>
                <a:schemeClr val="tx1"/>
              </a:solidFill>
              <a:round/>
              <a:headEnd/>
              <a:tailEnd/>
            </a:ln>
          </p:spPr>
          <p:txBody>
            <a:bodyPr/>
            <a:lstStyle/>
            <a:p>
              <a:endParaRPr lang="en-US"/>
            </a:p>
          </p:txBody>
        </p:sp>
        <p:sp>
          <p:nvSpPr>
            <p:cNvPr id="79690" name="Freeform 34"/>
            <p:cNvSpPr>
              <a:spLocks/>
            </p:cNvSpPr>
            <p:nvPr/>
          </p:nvSpPr>
          <p:spPr bwMode="auto">
            <a:xfrm>
              <a:off x="1876" y="3592"/>
              <a:ext cx="26" cy="40"/>
            </a:xfrm>
            <a:custGeom>
              <a:avLst/>
              <a:gdLst>
                <a:gd name="T0" fmla="*/ 0 w 154"/>
                <a:gd name="T1" fmla="*/ 0 h 242"/>
                <a:gd name="T2" fmla="*/ 0 w 154"/>
                <a:gd name="T3" fmla="*/ 0 h 242"/>
                <a:gd name="T4" fmla="*/ 0 w 154"/>
                <a:gd name="T5" fmla="*/ 0 h 242"/>
                <a:gd name="T6" fmla="*/ 0 w 154"/>
                <a:gd name="T7" fmla="*/ 0 h 242"/>
                <a:gd name="T8" fmla="*/ 0 60000 65536"/>
                <a:gd name="T9" fmla="*/ 0 60000 65536"/>
                <a:gd name="T10" fmla="*/ 0 60000 65536"/>
                <a:gd name="T11" fmla="*/ 0 60000 65536"/>
                <a:gd name="T12" fmla="*/ 0 w 154"/>
                <a:gd name="T13" fmla="*/ 0 h 242"/>
                <a:gd name="T14" fmla="*/ 154 w 154"/>
                <a:gd name="T15" fmla="*/ 242 h 242"/>
              </a:gdLst>
              <a:ahLst/>
              <a:cxnLst>
                <a:cxn ang="T8">
                  <a:pos x="T0" y="T1"/>
                </a:cxn>
                <a:cxn ang="T9">
                  <a:pos x="T2" y="T3"/>
                </a:cxn>
                <a:cxn ang="T10">
                  <a:pos x="T4" y="T5"/>
                </a:cxn>
                <a:cxn ang="T11">
                  <a:pos x="T6" y="T7"/>
                </a:cxn>
              </a:cxnLst>
              <a:rect l="T12" t="T13" r="T14" b="T15"/>
              <a:pathLst>
                <a:path w="154" h="242">
                  <a:moveTo>
                    <a:pt x="0" y="0"/>
                  </a:moveTo>
                  <a:lnTo>
                    <a:pt x="114" y="242"/>
                  </a:lnTo>
                  <a:lnTo>
                    <a:pt x="154" y="192"/>
                  </a:lnTo>
                  <a:lnTo>
                    <a:pt x="0" y="0"/>
                  </a:lnTo>
                  <a:close/>
                </a:path>
              </a:pathLst>
            </a:custGeom>
            <a:solidFill>
              <a:schemeClr val="tx1"/>
            </a:solidFill>
            <a:ln w="9525">
              <a:solidFill>
                <a:schemeClr val="tx1"/>
              </a:solidFill>
              <a:round/>
              <a:headEnd/>
              <a:tailEnd/>
            </a:ln>
          </p:spPr>
          <p:txBody>
            <a:bodyPr/>
            <a:lstStyle/>
            <a:p>
              <a:endParaRPr lang="en-US"/>
            </a:p>
          </p:txBody>
        </p:sp>
        <p:sp>
          <p:nvSpPr>
            <p:cNvPr id="79691" name="Freeform 35"/>
            <p:cNvSpPr>
              <a:spLocks/>
            </p:cNvSpPr>
            <p:nvPr/>
          </p:nvSpPr>
          <p:spPr bwMode="auto">
            <a:xfrm>
              <a:off x="1866" y="3592"/>
              <a:ext cx="36" cy="40"/>
            </a:xfrm>
            <a:custGeom>
              <a:avLst/>
              <a:gdLst>
                <a:gd name="T0" fmla="*/ 0 w 212"/>
                <a:gd name="T1" fmla="*/ 0 h 242"/>
                <a:gd name="T2" fmla="*/ 0 w 212"/>
                <a:gd name="T3" fmla="*/ 0 h 242"/>
                <a:gd name="T4" fmla="*/ 0 w 212"/>
                <a:gd name="T5" fmla="*/ 0 h 242"/>
                <a:gd name="T6" fmla="*/ 0 w 212"/>
                <a:gd name="T7" fmla="*/ 0 h 242"/>
                <a:gd name="T8" fmla="*/ 0 w 212"/>
                <a:gd name="T9" fmla="*/ 0 h 242"/>
                <a:gd name="T10" fmla="*/ 0 60000 65536"/>
                <a:gd name="T11" fmla="*/ 0 60000 65536"/>
                <a:gd name="T12" fmla="*/ 0 60000 65536"/>
                <a:gd name="T13" fmla="*/ 0 60000 65536"/>
                <a:gd name="T14" fmla="*/ 0 60000 65536"/>
                <a:gd name="T15" fmla="*/ 0 w 212"/>
                <a:gd name="T16" fmla="*/ 0 h 242"/>
                <a:gd name="T17" fmla="*/ 212 w 212"/>
                <a:gd name="T18" fmla="*/ 242 h 242"/>
              </a:gdLst>
              <a:ahLst/>
              <a:cxnLst>
                <a:cxn ang="T10">
                  <a:pos x="T0" y="T1"/>
                </a:cxn>
                <a:cxn ang="T11">
                  <a:pos x="T2" y="T3"/>
                </a:cxn>
                <a:cxn ang="T12">
                  <a:pos x="T4" y="T5"/>
                </a:cxn>
                <a:cxn ang="T13">
                  <a:pos x="T6" y="T7"/>
                </a:cxn>
                <a:cxn ang="T14">
                  <a:pos x="T8" y="T9"/>
                </a:cxn>
              </a:cxnLst>
              <a:rect l="T15" t="T16" r="T17" b="T18"/>
              <a:pathLst>
                <a:path w="212" h="242">
                  <a:moveTo>
                    <a:pt x="0" y="26"/>
                  </a:moveTo>
                  <a:lnTo>
                    <a:pt x="58" y="0"/>
                  </a:lnTo>
                  <a:lnTo>
                    <a:pt x="212" y="192"/>
                  </a:lnTo>
                  <a:lnTo>
                    <a:pt x="172" y="242"/>
                  </a:lnTo>
                  <a:lnTo>
                    <a:pt x="0" y="26"/>
                  </a:lnTo>
                  <a:close/>
                </a:path>
              </a:pathLst>
            </a:custGeom>
            <a:solidFill>
              <a:schemeClr val="tx1"/>
            </a:solidFill>
            <a:ln w="0">
              <a:solidFill>
                <a:schemeClr val="tx1"/>
              </a:solidFill>
              <a:round/>
              <a:headEnd/>
              <a:tailEnd/>
            </a:ln>
          </p:spPr>
          <p:txBody>
            <a:bodyPr/>
            <a:lstStyle/>
            <a:p>
              <a:endParaRPr lang="en-US"/>
            </a:p>
          </p:txBody>
        </p:sp>
        <p:sp>
          <p:nvSpPr>
            <p:cNvPr id="79692" name="Freeform 36"/>
            <p:cNvSpPr>
              <a:spLocks/>
            </p:cNvSpPr>
            <p:nvPr/>
          </p:nvSpPr>
          <p:spPr bwMode="auto">
            <a:xfrm>
              <a:off x="1895" y="3624"/>
              <a:ext cx="42" cy="27"/>
            </a:xfrm>
            <a:custGeom>
              <a:avLst/>
              <a:gdLst>
                <a:gd name="T0" fmla="*/ 0 w 252"/>
                <a:gd name="T1" fmla="*/ 0 h 164"/>
                <a:gd name="T2" fmla="*/ 0 w 252"/>
                <a:gd name="T3" fmla="*/ 0 h 164"/>
                <a:gd name="T4" fmla="*/ 0 w 252"/>
                <a:gd name="T5" fmla="*/ 0 h 164"/>
                <a:gd name="T6" fmla="*/ 0 w 252"/>
                <a:gd name="T7" fmla="*/ 0 h 164"/>
                <a:gd name="T8" fmla="*/ 0 60000 65536"/>
                <a:gd name="T9" fmla="*/ 0 60000 65536"/>
                <a:gd name="T10" fmla="*/ 0 60000 65536"/>
                <a:gd name="T11" fmla="*/ 0 60000 65536"/>
                <a:gd name="T12" fmla="*/ 0 w 252"/>
                <a:gd name="T13" fmla="*/ 0 h 164"/>
                <a:gd name="T14" fmla="*/ 252 w 252"/>
                <a:gd name="T15" fmla="*/ 164 h 164"/>
              </a:gdLst>
              <a:ahLst/>
              <a:cxnLst>
                <a:cxn ang="T8">
                  <a:pos x="T0" y="T1"/>
                </a:cxn>
                <a:cxn ang="T9">
                  <a:pos x="T2" y="T3"/>
                </a:cxn>
                <a:cxn ang="T10">
                  <a:pos x="T4" y="T5"/>
                </a:cxn>
                <a:cxn ang="T11">
                  <a:pos x="T6" y="T7"/>
                </a:cxn>
              </a:cxnLst>
              <a:rect l="T12" t="T13" r="T14" b="T15"/>
              <a:pathLst>
                <a:path w="252" h="164">
                  <a:moveTo>
                    <a:pt x="0" y="50"/>
                  </a:moveTo>
                  <a:lnTo>
                    <a:pt x="40" y="0"/>
                  </a:lnTo>
                  <a:lnTo>
                    <a:pt x="252" y="164"/>
                  </a:lnTo>
                  <a:lnTo>
                    <a:pt x="0" y="50"/>
                  </a:lnTo>
                  <a:close/>
                </a:path>
              </a:pathLst>
            </a:custGeom>
            <a:solidFill>
              <a:schemeClr val="tx1"/>
            </a:solidFill>
            <a:ln w="9525">
              <a:solidFill>
                <a:schemeClr val="tx1"/>
              </a:solidFill>
              <a:round/>
              <a:headEnd/>
              <a:tailEnd/>
            </a:ln>
          </p:spPr>
          <p:txBody>
            <a:bodyPr/>
            <a:lstStyle/>
            <a:p>
              <a:endParaRPr lang="en-US"/>
            </a:p>
          </p:txBody>
        </p:sp>
        <p:sp>
          <p:nvSpPr>
            <p:cNvPr id="79693" name="Freeform 37"/>
            <p:cNvSpPr>
              <a:spLocks/>
            </p:cNvSpPr>
            <p:nvPr/>
          </p:nvSpPr>
          <p:spPr bwMode="auto">
            <a:xfrm>
              <a:off x="1902" y="3624"/>
              <a:ext cx="37" cy="27"/>
            </a:xfrm>
            <a:custGeom>
              <a:avLst/>
              <a:gdLst>
                <a:gd name="T0" fmla="*/ 0 w 224"/>
                <a:gd name="T1" fmla="*/ 0 h 164"/>
                <a:gd name="T2" fmla="*/ 0 w 224"/>
                <a:gd name="T3" fmla="*/ 0 h 164"/>
                <a:gd name="T4" fmla="*/ 0 w 224"/>
                <a:gd name="T5" fmla="*/ 0 h 164"/>
                <a:gd name="T6" fmla="*/ 0 w 224"/>
                <a:gd name="T7" fmla="*/ 0 h 164"/>
                <a:gd name="T8" fmla="*/ 0 60000 65536"/>
                <a:gd name="T9" fmla="*/ 0 60000 65536"/>
                <a:gd name="T10" fmla="*/ 0 60000 65536"/>
                <a:gd name="T11" fmla="*/ 0 60000 65536"/>
                <a:gd name="T12" fmla="*/ 0 w 224"/>
                <a:gd name="T13" fmla="*/ 0 h 164"/>
                <a:gd name="T14" fmla="*/ 224 w 224"/>
                <a:gd name="T15" fmla="*/ 164 h 164"/>
              </a:gdLst>
              <a:ahLst/>
              <a:cxnLst>
                <a:cxn ang="T8">
                  <a:pos x="T0" y="T1"/>
                </a:cxn>
                <a:cxn ang="T9">
                  <a:pos x="T2" y="T3"/>
                </a:cxn>
                <a:cxn ang="T10">
                  <a:pos x="T4" y="T5"/>
                </a:cxn>
                <a:cxn ang="T11">
                  <a:pos x="T6" y="T7"/>
                </a:cxn>
              </a:cxnLst>
              <a:rect l="T12" t="T13" r="T14" b="T15"/>
              <a:pathLst>
                <a:path w="224" h="164">
                  <a:moveTo>
                    <a:pt x="0" y="0"/>
                  </a:moveTo>
                  <a:lnTo>
                    <a:pt x="212" y="164"/>
                  </a:lnTo>
                  <a:lnTo>
                    <a:pt x="224" y="101"/>
                  </a:lnTo>
                  <a:lnTo>
                    <a:pt x="0" y="0"/>
                  </a:lnTo>
                  <a:close/>
                </a:path>
              </a:pathLst>
            </a:custGeom>
            <a:solidFill>
              <a:schemeClr val="tx1"/>
            </a:solidFill>
            <a:ln w="9525">
              <a:solidFill>
                <a:schemeClr val="tx1"/>
              </a:solidFill>
              <a:round/>
              <a:headEnd/>
              <a:tailEnd/>
            </a:ln>
          </p:spPr>
          <p:txBody>
            <a:bodyPr/>
            <a:lstStyle/>
            <a:p>
              <a:endParaRPr lang="en-US"/>
            </a:p>
          </p:txBody>
        </p:sp>
        <p:sp>
          <p:nvSpPr>
            <p:cNvPr id="79694" name="Freeform 38"/>
            <p:cNvSpPr>
              <a:spLocks/>
            </p:cNvSpPr>
            <p:nvPr/>
          </p:nvSpPr>
          <p:spPr bwMode="auto">
            <a:xfrm>
              <a:off x="1895" y="3624"/>
              <a:ext cx="44" cy="27"/>
            </a:xfrm>
            <a:custGeom>
              <a:avLst/>
              <a:gdLst>
                <a:gd name="T0" fmla="*/ 0 w 264"/>
                <a:gd name="T1" fmla="*/ 0 h 164"/>
                <a:gd name="T2" fmla="*/ 0 w 264"/>
                <a:gd name="T3" fmla="*/ 0 h 164"/>
                <a:gd name="T4" fmla="*/ 0 w 264"/>
                <a:gd name="T5" fmla="*/ 0 h 164"/>
                <a:gd name="T6" fmla="*/ 0 w 264"/>
                <a:gd name="T7" fmla="*/ 0 h 164"/>
                <a:gd name="T8" fmla="*/ 0 w 264"/>
                <a:gd name="T9" fmla="*/ 0 h 164"/>
                <a:gd name="T10" fmla="*/ 0 60000 65536"/>
                <a:gd name="T11" fmla="*/ 0 60000 65536"/>
                <a:gd name="T12" fmla="*/ 0 60000 65536"/>
                <a:gd name="T13" fmla="*/ 0 60000 65536"/>
                <a:gd name="T14" fmla="*/ 0 60000 65536"/>
                <a:gd name="T15" fmla="*/ 0 w 264"/>
                <a:gd name="T16" fmla="*/ 0 h 164"/>
                <a:gd name="T17" fmla="*/ 264 w 264"/>
                <a:gd name="T18" fmla="*/ 164 h 164"/>
              </a:gdLst>
              <a:ahLst/>
              <a:cxnLst>
                <a:cxn ang="T10">
                  <a:pos x="T0" y="T1"/>
                </a:cxn>
                <a:cxn ang="T11">
                  <a:pos x="T2" y="T3"/>
                </a:cxn>
                <a:cxn ang="T12">
                  <a:pos x="T4" y="T5"/>
                </a:cxn>
                <a:cxn ang="T13">
                  <a:pos x="T6" y="T7"/>
                </a:cxn>
                <a:cxn ang="T14">
                  <a:pos x="T8" y="T9"/>
                </a:cxn>
              </a:cxnLst>
              <a:rect l="T15" t="T16" r="T17" b="T18"/>
              <a:pathLst>
                <a:path w="264" h="164">
                  <a:moveTo>
                    <a:pt x="0" y="50"/>
                  </a:moveTo>
                  <a:lnTo>
                    <a:pt x="40" y="0"/>
                  </a:lnTo>
                  <a:lnTo>
                    <a:pt x="264" y="101"/>
                  </a:lnTo>
                  <a:lnTo>
                    <a:pt x="252" y="164"/>
                  </a:lnTo>
                  <a:lnTo>
                    <a:pt x="0" y="50"/>
                  </a:lnTo>
                  <a:close/>
                </a:path>
              </a:pathLst>
            </a:custGeom>
            <a:solidFill>
              <a:schemeClr val="tx1"/>
            </a:solidFill>
            <a:ln w="0">
              <a:solidFill>
                <a:schemeClr val="tx1"/>
              </a:solidFill>
              <a:round/>
              <a:headEnd/>
              <a:tailEnd/>
            </a:ln>
          </p:spPr>
          <p:txBody>
            <a:bodyPr/>
            <a:lstStyle/>
            <a:p>
              <a:endParaRPr lang="en-US"/>
            </a:p>
          </p:txBody>
        </p:sp>
        <p:sp>
          <p:nvSpPr>
            <p:cNvPr id="79695" name="Freeform 39"/>
            <p:cNvSpPr>
              <a:spLocks/>
            </p:cNvSpPr>
            <p:nvPr/>
          </p:nvSpPr>
          <p:spPr bwMode="auto">
            <a:xfrm>
              <a:off x="1937" y="3641"/>
              <a:ext cx="46" cy="10"/>
            </a:xfrm>
            <a:custGeom>
              <a:avLst/>
              <a:gdLst>
                <a:gd name="T0" fmla="*/ 0 w 276"/>
                <a:gd name="T1" fmla="*/ 0 h 63"/>
                <a:gd name="T2" fmla="*/ 0 w 276"/>
                <a:gd name="T3" fmla="*/ 0 h 63"/>
                <a:gd name="T4" fmla="*/ 0 w 276"/>
                <a:gd name="T5" fmla="*/ 0 h 63"/>
                <a:gd name="T6" fmla="*/ 0 w 276"/>
                <a:gd name="T7" fmla="*/ 0 h 63"/>
                <a:gd name="T8" fmla="*/ 0 60000 65536"/>
                <a:gd name="T9" fmla="*/ 0 60000 65536"/>
                <a:gd name="T10" fmla="*/ 0 60000 65536"/>
                <a:gd name="T11" fmla="*/ 0 60000 65536"/>
                <a:gd name="T12" fmla="*/ 0 w 276"/>
                <a:gd name="T13" fmla="*/ 0 h 63"/>
                <a:gd name="T14" fmla="*/ 276 w 276"/>
                <a:gd name="T15" fmla="*/ 63 h 63"/>
              </a:gdLst>
              <a:ahLst/>
              <a:cxnLst>
                <a:cxn ang="T8">
                  <a:pos x="T0" y="T1"/>
                </a:cxn>
                <a:cxn ang="T9">
                  <a:pos x="T2" y="T3"/>
                </a:cxn>
                <a:cxn ang="T10">
                  <a:pos x="T4" y="T5"/>
                </a:cxn>
                <a:cxn ang="T11">
                  <a:pos x="T6" y="T7"/>
                </a:cxn>
              </a:cxnLst>
              <a:rect l="T12" t="T13" r="T14" b="T15"/>
              <a:pathLst>
                <a:path w="276" h="63">
                  <a:moveTo>
                    <a:pt x="0" y="63"/>
                  </a:moveTo>
                  <a:lnTo>
                    <a:pt x="12" y="0"/>
                  </a:lnTo>
                  <a:lnTo>
                    <a:pt x="276" y="51"/>
                  </a:lnTo>
                  <a:lnTo>
                    <a:pt x="0" y="63"/>
                  </a:lnTo>
                  <a:close/>
                </a:path>
              </a:pathLst>
            </a:custGeom>
            <a:solidFill>
              <a:schemeClr val="tx1"/>
            </a:solidFill>
            <a:ln w="9525">
              <a:solidFill>
                <a:schemeClr val="tx1"/>
              </a:solidFill>
              <a:round/>
              <a:headEnd/>
              <a:tailEnd/>
            </a:ln>
          </p:spPr>
          <p:txBody>
            <a:bodyPr/>
            <a:lstStyle/>
            <a:p>
              <a:endParaRPr lang="en-US"/>
            </a:p>
          </p:txBody>
        </p:sp>
        <p:sp>
          <p:nvSpPr>
            <p:cNvPr id="79696" name="Freeform 40"/>
            <p:cNvSpPr>
              <a:spLocks/>
            </p:cNvSpPr>
            <p:nvPr/>
          </p:nvSpPr>
          <p:spPr bwMode="auto">
            <a:xfrm>
              <a:off x="1939" y="3639"/>
              <a:ext cx="44" cy="10"/>
            </a:xfrm>
            <a:custGeom>
              <a:avLst/>
              <a:gdLst>
                <a:gd name="T0" fmla="*/ 0 w 264"/>
                <a:gd name="T1" fmla="*/ 0 h 61"/>
                <a:gd name="T2" fmla="*/ 0 w 264"/>
                <a:gd name="T3" fmla="*/ 0 h 61"/>
                <a:gd name="T4" fmla="*/ 0 w 264"/>
                <a:gd name="T5" fmla="*/ 0 h 61"/>
                <a:gd name="T6" fmla="*/ 0 w 264"/>
                <a:gd name="T7" fmla="*/ 0 h 61"/>
                <a:gd name="T8" fmla="*/ 0 60000 65536"/>
                <a:gd name="T9" fmla="*/ 0 60000 65536"/>
                <a:gd name="T10" fmla="*/ 0 60000 65536"/>
                <a:gd name="T11" fmla="*/ 0 60000 65536"/>
                <a:gd name="T12" fmla="*/ 0 w 264"/>
                <a:gd name="T13" fmla="*/ 0 h 61"/>
                <a:gd name="T14" fmla="*/ 264 w 264"/>
                <a:gd name="T15" fmla="*/ 61 h 61"/>
              </a:gdLst>
              <a:ahLst/>
              <a:cxnLst>
                <a:cxn ang="T8">
                  <a:pos x="T0" y="T1"/>
                </a:cxn>
                <a:cxn ang="T9">
                  <a:pos x="T2" y="T3"/>
                </a:cxn>
                <a:cxn ang="T10">
                  <a:pos x="T4" y="T5"/>
                </a:cxn>
                <a:cxn ang="T11">
                  <a:pos x="T6" y="T7"/>
                </a:cxn>
              </a:cxnLst>
              <a:rect l="T12" t="T13" r="T14" b="T15"/>
              <a:pathLst>
                <a:path w="264" h="61">
                  <a:moveTo>
                    <a:pt x="0" y="10"/>
                  </a:moveTo>
                  <a:lnTo>
                    <a:pt x="264" y="61"/>
                  </a:lnTo>
                  <a:lnTo>
                    <a:pt x="246" y="0"/>
                  </a:lnTo>
                  <a:lnTo>
                    <a:pt x="0" y="10"/>
                  </a:lnTo>
                  <a:close/>
                </a:path>
              </a:pathLst>
            </a:custGeom>
            <a:solidFill>
              <a:schemeClr val="tx1"/>
            </a:solidFill>
            <a:ln w="9525">
              <a:solidFill>
                <a:schemeClr val="tx1"/>
              </a:solidFill>
              <a:round/>
              <a:headEnd/>
              <a:tailEnd/>
            </a:ln>
          </p:spPr>
          <p:txBody>
            <a:bodyPr/>
            <a:lstStyle/>
            <a:p>
              <a:endParaRPr lang="en-US"/>
            </a:p>
          </p:txBody>
        </p:sp>
        <p:sp>
          <p:nvSpPr>
            <p:cNvPr id="79697" name="Freeform 41"/>
            <p:cNvSpPr>
              <a:spLocks/>
            </p:cNvSpPr>
            <p:nvPr/>
          </p:nvSpPr>
          <p:spPr bwMode="auto">
            <a:xfrm>
              <a:off x="1937" y="3639"/>
              <a:ext cx="46" cy="12"/>
            </a:xfrm>
            <a:custGeom>
              <a:avLst/>
              <a:gdLst>
                <a:gd name="T0" fmla="*/ 0 w 276"/>
                <a:gd name="T1" fmla="*/ 0 h 73"/>
                <a:gd name="T2" fmla="*/ 0 w 276"/>
                <a:gd name="T3" fmla="*/ 0 h 73"/>
                <a:gd name="T4" fmla="*/ 0 w 276"/>
                <a:gd name="T5" fmla="*/ 0 h 73"/>
                <a:gd name="T6" fmla="*/ 0 w 276"/>
                <a:gd name="T7" fmla="*/ 0 h 73"/>
                <a:gd name="T8" fmla="*/ 0 w 276"/>
                <a:gd name="T9" fmla="*/ 0 h 73"/>
                <a:gd name="T10" fmla="*/ 0 60000 65536"/>
                <a:gd name="T11" fmla="*/ 0 60000 65536"/>
                <a:gd name="T12" fmla="*/ 0 60000 65536"/>
                <a:gd name="T13" fmla="*/ 0 60000 65536"/>
                <a:gd name="T14" fmla="*/ 0 60000 65536"/>
                <a:gd name="T15" fmla="*/ 0 w 276"/>
                <a:gd name="T16" fmla="*/ 0 h 73"/>
                <a:gd name="T17" fmla="*/ 276 w 276"/>
                <a:gd name="T18" fmla="*/ 73 h 73"/>
              </a:gdLst>
              <a:ahLst/>
              <a:cxnLst>
                <a:cxn ang="T10">
                  <a:pos x="T0" y="T1"/>
                </a:cxn>
                <a:cxn ang="T11">
                  <a:pos x="T2" y="T3"/>
                </a:cxn>
                <a:cxn ang="T12">
                  <a:pos x="T4" y="T5"/>
                </a:cxn>
                <a:cxn ang="T13">
                  <a:pos x="T6" y="T7"/>
                </a:cxn>
                <a:cxn ang="T14">
                  <a:pos x="T8" y="T9"/>
                </a:cxn>
              </a:cxnLst>
              <a:rect l="T15" t="T16" r="T17" b="T18"/>
              <a:pathLst>
                <a:path w="276" h="73">
                  <a:moveTo>
                    <a:pt x="0" y="73"/>
                  </a:moveTo>
                  <a:lnTo>
                    <a:pt x="12" y="10"/>
                  </a:lnTo>
                  <a:lnTo>
                    <a:pt x="258" y="0"/>
                  </a:lnTo>
                  <a:lnTo>
                    <a:pt x="276" y="61"/>
                  </a:lnTo>
                  <a:lnTo>
                    <a:pt x="0" y="73"/>
                  </a:lnTo>
                  <a:close/>
                </a:path>
              </a:pathLst>
            </a:custGeom>
            <a:solidFill>
              <a:schemeClr val="tx1"/>
            </a:solidFill>
            <a:ln w="0">
              <a:solidFill>
                <a:schemeClr val="tx1"/>
              </a:solidFill>
              <a:round/>
              <a:headEnd/>
              <a:tailEnd/>
            </a:ln>
          </p:spPr>
          <p:txBody>
            <a:bodyPr/>
            <a:lstStyle/>
            <a:p>
              <a:endParaRPr lang="en-US"/>
            </a:p>
          </p:txBody>
        </p:sp>
        <p:sp>
          <p:nvSpPr>
            <p:cNvPr id="79698" name="Freeform 42"/>
            <p:cNvSpPr>
              <a:spLocks/>
            </p:cNvSpPr>
            <p:nvPr/>
          </p:nvSpPr>
          <p:spPr bwMode="auto">
            <a:xfrm>
              <a:off x="1980" y="3626"/>
              <a:ext cx="43" cy="23"/>
            </a:xfrm>
            <a:custGeom>
              <a:avLst/>
              <a:gdLst>
                <a:gd name="T0" fmla="*/ 0 w 258"/>
                <a:gd name="T1" fmla="*/ 0 h 136"/>
                <a:gd name="T2" fmla="*/ 0 w 258"/>
                <a:gd name="T3" fmla="*/ 0 h 136"/>
                <a:gd name="T4" fmla="*/ 0 w 258"/>
                <a:gd name="T5" fmla="*/ 0 h 136"/>
                <a:gd name="T6" fmla="*/ 0 w 258"/>
                <a:gd name="T7" fmla="*/ 0 h 136"/>
                <a:gd name="T8" fmla="*/ 0 60000 65536"/>
                <a:gd name="T9" fmla="*/ 0 60000 65536"/>
                <a:gd name="T10" fmla="*/ 0 60000 65536"/>
                <a:gd name="T11" fmla="*/ 0 60000 65536"/>
                <a:gd name="T12" fmla="*/ 0 w 258"/>
                <a:gd name="T13" fmla="*/ 0 h 136"/>
                <a:gd name="T14" fmla="*/ 258 w 258"/>
                <a:gd name="T15" fmla="*/ 136 h 136"/>
              </a:gdLst>
              <a:ahLst/>
              <a:cxnLst>
                <a:cxn ang="T8">
                  <a:pos x="T0" y="T1"/>
                </a:cxn>
                <a:cxn ang="T9">
                  <a:pos x="T2" y="T3"/>
                </a:cxn>
                <a:cxn ang="T10">
                  <a:pos x="T4" y="T5"/>
                </a:cxn>
                <a:cxn ang="T11">
                  <a:pos x="T6" y="T7"/>
                </a:cxn>
              </a:cxnLst>
              <a:rect l="T12" t="T13" r="T14" b="T15"/>
              <a:pathLst>
                <a:path w="258" h="136">
                  <a:moveTo>
                    <a:pt x="18" y="136"/>
                  </a:moveTo>
                  <a:lnTo>
                    <a:pt x="0" y="75"/>
                  </a:lnTo>
                  <a:lnTo>
                    <a:pt x="258" y="0"/>
                  </a:lnTo>
                  <a:lnTo>
                    <a:pt x="18" y="136"/>
                  </a:lnTo>
                  <a:close/>
                </a:path>
              </a:pathLst>
            </a:custGeom>
            <a:solidFill>
              <a:schemeClr val="tx1"/>
            </a:solidFill>
            <a:ln w="9525">
              <a:solidFill>
                <a:schemeClr val="tx1"/>
              </a:solidFill>
              <a:round/>
              <a:headEnd/>
              <a:tailEnd/>
            </a:ln>
          </p:spPr>
          <p:txBody>
            <a:bodyPr/>
            <a:lstStyle/>
            <a:p>
              <a:endParaRPr lang="en-US"/>
            </a:p>
          </p:txBody>
        </p:sp>
        <p:sp>
          <p:nvSpPr>
            <p:cNvPr id="79699" name="Freeform 43"/>
            <p:cNvSpPr>
              <a:spLocks/>
            </p:cNvSpPr>
            <p:nvPr/>
          </p:nvSpPr>
          <p:spPr bwMode="auto">
            <a:xfrm>
              <a:off x="1980" y="3619"/>
              <a:ext cx="43" cy="20"/>
            </a:xfrm>
            <a:custGeom>
              <a:avLst/>
              <a:gdLst>
                <a:gd name="T0" fmla="*/ 0 w 258"/>
                <a:gd name="T1" fmla="*/ 0 h 121"/>
                <a:gd name="T2" fmla="*/ 0 w 258"/>
                <a:gd name="T3" fmla="*/ 0 h 121"/>
                <a:gd name="T4" fmla="*/ 0 w 258"/>
                <a:gd name="T5" fmla="*/ 0 h 121"/>
                <a:gd name="T6" fmla="*/ 0 w 258"/>
                <a:gd name="T7" fmla="*/ 0 h 121"/>
                <a:gd name="T8" fmla="*/ 0 60000 65536"/>
                <a:gd name="T9" fmla="*/ 0 60000 65536"/>
                <a:gd name="T10" fmla="*/ 0 60000 65536"/>
                <a:gd name="T11" fmla="*/ 0 60000 65536"/>
                <a:gd name="T12" fmla="*/ 0 w 258"/>
                <a:gd name="T13" fmla="*/ 0 h 121"/>
                <a:gd name="T14" fmla="*/ 258 w 258"/>
                <a:gd name="T15" fmla="*/ 121 h 121"/>
              </a:gdLst>
              <a:ahLst/>
              <a:cxnLst>
                <a:cxn ang="T8">
                  <a:pos x="T0" y="T1"/>
                </a:cxn>
                <a:cxn ang="T9">
                  <a:pos x="T2" y="T3"/>
                </a:cxn>
                <a:cxn ang="T10">
                  <a:pos x="T4" y="T5"/>
                </a:cxn>
                <a:cxn ang="T11">
                  <a:pos x="T6" y="T7"/>
                </a:cxn>
              </a:cxnLst>
              <a:rect l="T12" t="T13" r="T14" b="T15"/>
              <a:pathLst>
                <a:path w="258" h="121">
                  <a:moveTo>
                    <a:pt x="0" y="121"/>
                  </a:moveTo>
                  <a:lnTo>
                    <a:pt x="258" y="46"/>
                  </a:lnTo>
                  <a:lnTo>
                    <a:pt x="214" y="0"/>
                  </a:lnTo>
                  <a:lnTo>
                    <a:pt x="0" y="121"/>
                  </a:lnTo>
                  <a:close/>
                </a:path>
              </a:pathLst>
            </a:custGeom>
            <a:solidFill>
              <a:schemeClr val="tx1"/>
            </a:solidFill>
            <a:ln w="9525">
              <a:solidFill>
                <a:schemeClr val="tx1"/>
              </a:solidFill>
              <a:round/>
              <a:headEnd/>
              <a:tailEnd/>
            </a:ln>
          </p:spPr>
          <p:txBody>
            <a:bodyPr/>
            <a:lstStyle/>
            <a:p>
              <a:endParaRPr lang="en-US"/>
            </a:p>
          </p:txBody>
        </p:sp>
        <p:sp>
          <p:nvSpPr>
            <p:cNvPr id="79700" name="Freeform 44"/>
            <p:cNvSpPr>
              <a:spLocks/>
            </p:cNvSpPr>
            <p:nvPr/>
          </p:nvSpPr>
          <p:spPr bwMode="auto">
            <a:xfrm>
              <a:off x="1980" y="3619"/>
              <a:ext cx="43" cy="30"/>
            </a:xfrm>
            <a:custGeom>
              <a:avLst/>
              <a:gdLst>
                <a:gd name="T0" fmla="*/ 0 w 258"/>
                <a:gd name="T1" fmla="*/ 0 h 182"/>
                <a:gd name="T2" fmla="*/ 0 w 258"/>
                <a:gd name="T3" fmla="*/ 0 h 182"/>
                <a:gd name="T4" fmla="*/ 0 w 258"/>
                <a:gd name="T5" fmla="*/ 0 h 182"/>
                <a:gd name="T6" fmla="*/ 0 w 258"/>
                <a:gd name="T7" fmla="*/ 0 h 182"/>
                <a:gd name="T8" fmla="*/ 0 w 258"/>
                <a:gd name="T9" fmla="*/ 0 h 182"/>
                <a:gd name="T10" fmla="*/ 0 60000 65536"/>
                <a:gd name="T11" fmla="*/ 0 60000 65536"/>
                <a:gd name="T12" fmla="*/ 0 60000 65536"/>
                <a:gd name="T13" fmla="*/ 0 60000 65536"/>
                <a:gd name="T14" fmla="*/ 0 60000 65536"/>
                <a:gd name="T15" fmla="*/ 0 w 258"/>
                <a:gd name="T16" fmla="*/ 0 h 182"/>
                <a:gd name="T17" fmla="*/ 258 w 258"/>
                <a:gd name="T18" fmla="*/ 182 h 182"/>
              </a:gdLst>
              <a:ahLst/>
              <a:cxnLst>
                <a:cxn ang="T10">
                  <a:pos x="T0" y="T1"/>
                </a:cxn>
                <a:cxn ang="T11">
                  <a:pos x="T2" y="T3"/>
                </a:cxn>
                <a:cxn ang="T12">
                  <a:pos x="T4" y="T5"/>
                </a:cxn>
                <a:cxn ang="T13">
                  <a:pos x="T6" y="T7"/>
                </a:cxn>
                <a:cxn ang="T14">
                  <a:pos x="T8" y="T9"/>
                </a:cxn>
              </a:cxnLst>
              <a:rect l="T15" t="T16" r="T17" b="T18"/>
              <a:pathLst>
                <a:path w="258" h="182">
                  <a:moveTo>
                    <a:pt x="18" y="182"/>
                  </a:moveTo>
                  <a:lnTo>
                    <a:pt x="0" y="121"/>
                  </a:lnTo>
                  <a:lnTo>
                    <a:pt x="214" y="0"/>
                  </a:lnTo>
                  <a:lnTo>
                    <a:pt x="258" y="46"/>
                  </a:lnTo>
                  <a:lnTo>
                    <a:pt x="18" y="182"/>
                  </a:lnTo>
                  <a:close/>
                </a:path>
              </a:pathLst>
            </a:custGeom>
            <a:solidFill>
              <a:schemeClr val="tx1"/>
            </a:solidFill>
            <a:ln w="0">
              <a:solidFill>
                <a:schemeClr val="tx1"/>
              </a:solidFill>
              <a:round/>
              <a:headEnd/>
              <a:tailEnd/>
            </a:ln>
          </p:spPr>
          <p:txBody>
            <a:bodyPr/>
            <a:lstStyle/>
            <a:p>
              <a:endParaRPr lang="en-US"/>
            </a:p>
          </p:txBody>
        </p:sp>
        <p:sp>
          <p:nvSpPr>
            <p:cNvPr id="79701" name="Freeform 45"/>
            <p:cNvSpPr>
              <a:spLocks/>
            </p:cNvSpPr>
            <p:nvPr/>
          </p:nvSpPr>
          <p:spPr bwMode="auto">
            <a:xfrm>
              <a:off x="2016" y="3588"/>
              <a:ext cx="33" cy="38"/>
            </a:xfrm>
            <a:custGeom>
              <a:avLst/>
              <a:gdLst>
                <a:gd name="T0" fmla="*/ 0 w 196"/>
                <a:gd name="T1" fmla="*/ 0 h 230"/>
                <a:gd name="T2" fmla="*/ 0 w 196"/>
                <a:gd name="T3" fmla="*/ 0 h 230"/>
                <a:gd name="T4" fmla="*/ 0 w 196"/>
                <a:gd name="T5" fmla="*/ 0 h 230"/>
                <a:gd name="T6" fmla="*/ 0 w 196"/>
                <a:gd name="T7" fmla="*/ 0 h 230"/>
                <a:gd name="T8" fmla="*/ 0 60000 65536"/>
                <a:gd name="T9" fmla="*/ 0 60000 65536"/>
                <a:gd name="T10" fmla="*/ 0 60000 65536"/>
                <a:gd name="T11" fmla="*/ 0 60000 65536"/>
                <a:gd name="T12" fmla="*/ 0 w 196"/>
                <a:gd name="T13" fmla="*/ 0 h 230"/>
                <a:gd name="T14" fmla="*/ 196 w 196"/>
                <a:gd name="T15" fmla="*/ 230 h 230"/>
              </a:gdLst>
              <a:ahLst/>
              <a:cxnLst>
                <a:cxn ang="T8">
                  <a:pos x="T0" y="T1"/>
                </a:cxn>
                <a:cxn ang="T9">
                  <a:pos x="T2" y="T3"/>
                </a:cxn>
                <a:cxn ang="T10">
                  <a:pos x="T4" y="T5"/>
                </a:cxn>
                <a:cxn ang="T11">
                  <a:pos x="T6" y="T7"/>
                </a:cxn>
              </a:cxnLst>
              <a:rect l="T12" t="T13" r="T14" b="T15"/>
              <a:pathLst>
                <a:path w="196" h="230">
                  <a:moveTo>
                    <a:pt x="44" y="230"/>
                  </a:moveTo>
                  <a:lnTo>
                    <a:pt x="0" y="184"/>
                  </a:lnTo>
                  <a:lnTo>
                    <a:pt x="196" y="0"/>
                  </a:lnTo>
                  <a:lnTo>
                    <a:pt x="44" y="230"/>
                  </a:lnTo>
                  <a:close/>
                </a:path>
              </a:pathLst>
            </a:custGeom>
            <a:solidFill>
              <a:schemeClr val="tx1"/>
            </a:solidFill>
            <a:ln w="9525">
              <a:solidFill>
                <a:schemeClr val="tx1"/>
              </a:solidFill>
              <a:round/>
              <a:headEnd/>
              <a:tailEnd/>
            </a:ln>
          </p:spPr>
          <p:txBody>
            <a:bodyPr/>
            <a:lstStyle/>
            <a:p>
              <a:endParaRPr lang="en-US"/>
            </a:p>
          </p:txBody>
        </p:sp>
        <p:sp>
          <p:nvSpPr>
            <p:cNvPr id="79702" name="Freeform 46"/>
            <p:cNvSpPr>
              <a:spLocks/>
            </p:cNvSpPr>
            <p:nvPr/>
          </p:nvSpPr>
          <p:spPr bwMode="auto">
            <a:xfrm>
              <a:off x="2016" y="3584"/>
              <a:ext cx="33" cy="35"/>
            </a:xfrm>
            <a:custGeom>
              <a:avLst/>
              <a:gdLst>
                <a:gd name="T0" fmla="*/ 0 w 196"/>
                <a:gd name="T1" fmla="*/ 0 h 206"/>
                <a:gd name="T2" fmla="*/ 0 w 196"/>
                <a:gd name="T3" fmla="*/ 0 h 206"/>
                <a:gd name="T4" fmla="*/ 0 w 196"/>
                <a:gd name="T5" fmla="*/ 0 h 206"/>
                <a:gd name="T6" fmla="*/ 0 w 196"/>
                <a:gd name="T7" fmla="*/ 0 h 206"/>
                <a:gd name="T8" fmla="*/ 0 60000 65536"/>
                <a:gd name="T9" fmla="*/ 0 60000 65536"/>
                <a:gd name="T10" fmla="*/ 0 60000 65536"/>
                <a:gd name="T11" fmla="*/ 0 60000 65536"/>
                <a:gd name="T12" fmla="*/ 0 w 196"/>
                <a:gd name="T13" fmla="*/ 0 h 206"/>
                <a:gd name="T14" fmla="*/ 196 w 196"/>
                <a:gd name="T15" fmla="*/ 206 h 206"/>
              </a:gdLst>
              <a:ahLst/>
              <a:cxnLst>
                <a:cxn ang="T8">
                  <a:pos x="T0" y="T1"/>
                </a:cxn>
                <a:cxn ang="T9">
                  <a:pos x="T2" y="T3"/>
                </a:cxn>
                <a:cxn ang="T10">
                  <a:pos x="T4" y="T5"/>
                </a:cxn>
                <a:cxn ang="T11">
                  <a:pos x="T6" y="T7"/>
                </a:cxn>
              </a:cxnLst>
              <a:rect l="T12" t="T13" r="T14" b="T15"/>
              <a:pathLst>
                <a:path w="196" h="206">
                  <a:moveTo>
                    <a:pt x="0" y="206"/>
                  </a:moveTo>
                  <a:lnTo>
                    <a:pt x="196" y="22"/>
                  </a:lnTo>
                  <a:lnTo>
                    <a:pt x="136" y="0"/>
                  </a:lnTo>
                  <a:lnTo>
                    <a:pt x="0" y="206"/>
                  </a:lnTo>
                  <a:close/>
                </a:path>
              </a:pathLst>
            </a:custGeom>
            <a:solidFill>
              <a:schemeClr val="tx1"/>
            </a:solidFill>
            <a:ln w="9525">
              <a:solidFill>
                <a:schemeClr val="tx1"/>
              </a:solidFill>
              <a:round/>
              <a:headEnd/>
              <a:tailEnd/>
            </a:ln>
          </p:spPr>
          <p:txBody>
            <a:bodyPr/>
            <a:lstStyle/>
            <a:p>
              <a:endParaRPr lang="en-US"/>
            </a:p>
          </p:txBody>
        </p:sp>
        <p:sp>
          <p:nvSpPr>
            <p:cNvPr id="79703" name="Freeform 47"/>
            <p:cNvSpPr>
              <a:spLocks/>
            </p:cNvSpPr>
            <p:nvPr/>
          </p:nvSpPr>
          <p:spPr bwMode="auto">
            <a:xfrm>
              <a:off x="2016" y="3584"/>
              <a:ext cx="33" cy="42"/>
            </a:xfrm>
            <a:custGeom>
              <a:avLst/>
              <a:gdLst>
                <a:gd name="T0" fmla="*/ 0 w 196"/>
                <a:gd name="T1" fmla="*/ 0 h 252"/>
                <a:gd name="T2" fmla="*/ 0 w 196"/>
                <a:gd name="T3" fmla="*/ 0 h 252"/>
                <a:gd name="T4" fmla="*/ 0 w 196"/>
                <a:gd name="T5" fmla="*/ 0 h 252"/>
                <a:gd name="T6" fmla="*/ 0 w 196"/>
                <a:gd name="T7" fmla="*/ 0 h 252"/>
                <a:gd name="T8" fmla="*/ 0 w 196"/>
                <a:gd name="T9" fmla="*/ 0 h 252"/>
                <a:gd name="T10" fmla="*/ 0 60000 65536"/>
                <a:gd name="T11" fmla="*/ 0 60000 65536"/>
                <a:gd name="T12" fmla="*/ 0 60000 65536"/>
                <a:gd name="T13" fmla="*/ 0 60000 65536"/>
                <a:gd name="T14" fmla="*/ 0 60000 65536"/>
                <a:gd name="T15" fmla="*/ 0 w 196"/>
                <a:gd name="T16" fmla="*/ 0 h 252"/>
                <a:gd name="T17" fmla="*/ 196 w 196"/>
                <a:gd name="T18" fmla="*/ 252 h 252"/>
              </a:gdLst>
              <a:ahLst/>
              <a:cxnLst>
                <a:cxn ang="T10">
                  <a:pos x="T0" y="T1"/>
                </a:cxn>
                <a:cxn ang="T11">
                  <a:pos x="T2" y="T3"/>
                </a:cxn>
                <a:cxn ang="T12">
                  <a:pos x="T4" y="T5"/>
                </a:cxn>
                <a:cxn ang="T13">
                  <a:pos x="T6" y="T7"/>
                </a:cxn>
                <a:cxn ang="T14">
                  <a:pos x="T8" y="T9"/>
                </a:cxn>
              </a:cxnLst>
              <a:rect l="T15" t="T16" r="T17" b="T18"/>
              <a:pathLst>
                <a:path w="196" h="252">
                  <a:moveTo>
                    <a:pt x="44" y="252"/>
                  </a:moveTo>
                  <a:lnTo>
                    <a:pt x="0" y="206"/>
                  </a:lnTo>
                  <a:lnTo>
                    <a:pt x="136" y="0"/>
                  </a:lnTo>
                  <a:lnTo>
                    <a:pt x="196" y="22"/>
                  </a:lnTo>
                  <a:lnTo>
                    <a:pt x="44" y="252"/>
                  </a:lnTo>
                  <a:close/>
                </a:path>
              </a:pathLst>
            </a:custGeom>
            <a:solidFill>
              <a:schemeClr val="tx1"/>
            </a:solidFill>
            <a:ln w="0">
              <a:solidFill>
                <a:schemeClr val="tx1"/>
              </a:solidFill>
              <a:round/>
              <a:headEnd/>
              <a:tailEnd/>
            </a:ln>
          </p:spPr>
          <p:txBody>
            <a:bodyPr/>
            <a:lstStyle/>
            <a:p>
              <a:endParaRPr lang="en-US"/>
            </a:p>
          </p:txBody>
        </p:sp>
        <p:sp>
          <p:nvSpPr>
            <p:cNvPr id="79704" name="Freeform 48"/>
            <p:cNvSpPr>
              <a:spLocks/>
            </p:cNvSpPr>
            <p:nvPr/>
          </p:nvSpPr>
          <p:spPr bwMode="auto">
            <a:xfrm>
              <a:off x="2297"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102"/>
                  </a:moveTo>
                  <a:lnTo>
                    <a:pt x="0" y="0"/>
                  </a:lnTo>
                  <a:lnTo>
                    <a:pt x="456" y="102"/>
                  </a:lnTo>
                  <a:lnTo>
                    <a:pt x="0" y="102"/>
                  </a:lnTo>
                  <a:close/>
                </a:path>
              </a:pathLst>
            </a:custGeom>
            <a:solidFill>
              <a:schemeClr val="tx1"/>
            </a:solidFill>
            <a:ln w="9525">
              <a:solidFill>
                <a:schemeClr val="tx1"/>
              </a:solidFill>
              <a:round/>
              <a:headEnd/>
              <a:tailEnd/>
            </a:ln>
          </p:spPr>
          <p:txBody>
            <a:bodyPr/>
            <a:lstStyle/>
            <a:p>
              <a:endParaRPr lang="en-US"/>
            </a:p>
          </p:txBody>
        </p:sp>
        <p:sp>
          <p:nvSpPr>
            <p:cNvPr id="79705" name="Freeform 49"/>
            <p:cNvSpPr>
              <a:spLocks/>
            </p:cNvSpPr>
            <p:nvPr/>
          </p:nvSpPr>
          <p:spPr bwMode="auto">
            <a:xfrm>
              <a:off x="2297"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0"/>
                  </a:moveTo>
                  <a:lnTo>
                    <a:pt x="456" y="102"/>
                  </a:lnTo>
                  <a:lnTo>
                    <a:pt x="456" y="0"/>
                  </a:lnTo>
                  <a:lnTo>
                    <a:pt x="0" y="0"/>
                  </a:lnTo>
                  <a:close/>
                </a:path>
              </a:pathLst>
            </a:custGeom>
            <a:solidFill>
              <a:schemeClr val="tx1"/>
            </a:solidFill>
            <a:ln w="9525">
              <a:solidFill>
                <a:schemeClr val="tx1"/>
              </a:solidFill>
              <a:round/>
              <a:headEnd/>
              <a:tailEnd/>
            </a:ln>
          </p:spPr>
          <p:txBody>
            <a:bodyPr/>
            <a:lstStyle/>
            <a:p>
              <a:endParaRPr lang="en-US"/>
            </a:p>
          </p:txBody>
        </p:sp>
        <p:sp>
          <p:nvSpPr>
            <p:cNvPr id="79706" name="Rectangle 50"/>
            <p:cNvSpPr>
              <a:spLocks noChangeArrowheads="1"/>
            </p:cNvSpPr>
            <p:nvPr/>
          </p:nvSpPr>
          <p:spPr bwMode="auto">
            <a:xfrm>
              <a:off x="2297" y="2655"/>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707" name="Freeform 51"/>
            <p:cNvSpPr>
              <a:spLocks/>
            </p:cNvSpPr>
            <p:nvPr/>
          </p:nvSpPr>
          <p:spPr bwMode="auto">
            <a:xfrm>
              <a:off x="2252"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274" y="132"/>
                  </a:moveTo>
                  <a:lnTo>
                    <a:pt x="356" y="0"/>
                  </a:lnTo>
                  <a:lnTo>
                    <a:pt x="0" y="132"/>
                  </a:lnTo>
                  <a:lnTo>
                    <a:pt x="274" y="132"/>
                  </a:lnTo>
                  <a:close/>
                </a:path>
              </a:pathLst>
            </a:custGeom>
            <a:solidFill>
              <a:schemeClr val="tx1"/>
            </a:solidFill>
            <a:ln w="9525">
              <a:solidFill>
                <a:schemeClr val="tx1"/>
              </a:solidFill>
              <a:round/>
              <a:headEnd/>
              <a:tailEnd/>
            </a:ln>
          </p:spPr>
          <p:txBody>
            <a:bodyPr/>
            <a:lstStyle/>
            <a:p>
              <a:endParaRPr lang="en-US"/>
            </a:p>
          </p:txBody>
        </p:sp>
        <p:sp>
          <p:nvSpPr>
            <p:cNvPr id="79708" name="Freeform 52"/>
            <p:cNvSpPr>
              <a:spLocks/>
            </p:cNvSpPr>
            <p:nvPr/>
          </p:nvSpPr>
          <p:spPr bwMode="auto">
            <a:xfrm>
              <a:off x="2252"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274" y="132"/>
                  </a:moveTo>
                  <a:lnTo>
                    <a:pt x="356" y="0"/>
                  </a:lnTo>
                  <a:lnTo>
                    <a:pt x="0" y="132"/>
                  </a:lnTo>
                  <a:lnTo>
                    <a:pt x="274" y="132"/>
                  </a:lnTo>
                  <a:close/>
                </a:path>
              </a:pathLst>
            </a:custGeom>
            <a:solidFill>
              <a:schemeClr val="tx1"/>
            </a:solidFill>
            <a:ln w="0">
              <a:solidFill>
                <a:schemeClr val="tx1"/>
              </a:solidFill>
              <a:round/>
              <a:headEnd/>
              <a:tailEnd/>
            </a:ln>
          </p:spPr>
          <p:txBody>
            <a:bodyPr/>
            <a:lstStyle/>
            <a:p>
              <a:endParaRPr lang="en-US"/>
            </a:p>
          </p:txBody>
        </p:sp>
        <p:sp>
          <p:nvSpPr>
            <p:cNvPr id="79709" name="Freeform 53"/>
            <p:cNvSpPr>
              <a:spLocks/>
            </p:cNvSpPr>
            <p:nvPr/>
          </p:nvSpPr>
          <p:spPr bwMode="auto">
            <a:xfrm>
              <a:off x="2252"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274" y="0"/>
                  </a:moveTo>
                  <a:lnTo>
                    <a:pt x="356" y="133"/>
                  </a:lnTo>
                  <a:lnTo>
                    <a:pt x="0" y="0"/>
                  </a:lnTo>
                  <a:lnTo>
                    <a:pt x="274" y="0"/>
                  </a:lnTo>
                  <a:close/>
                </a:path>
              </a:pathLst>
            </a:custGeom>
            <a:solidFill>
              <a:schemeClr val="tx1"/>
            </a:solidFill>
            <a:ln w="9525">
              <a:solidFill>
                <a:schemeClr val="tx1"/>
              </a:solidFill>
              <a:round/>
              <a:headEnd/>
              <a:tailEnd/>
            </a:ln>
          </p:spPr>
          <p:txBody>
            <a:bodyPr/>
            <a:lstStyle/>
            <a:p>
              <a:endParaRPr lang="en-US"/>
            </a:p>
          </p:txBody>
        </p:sp>
        <p:sp>
          <p:nvSpPr>
            <p:cNvPr id="79710" name="Freeform 54"/>
            <p:cNvSpPr>
              <a:spLocks/>
            </p:cNvSpPr>
            <p:nvPr/>
          </p:nvSpPr>
          <p:spPr bwMode="auto">
            <a:xfrm>
              <a:off x="2252"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274" y="0"/>
                  </a:moveTo>
                  <a:lnTo>
                    <a:pt x="356" y="133"/>
                  </a:lnTo>
                  <a:lnTo>
                    <a:pt x="0" y="0"/>
                  </a:lnTo>
                  <a:lnTo>
                    <a:pt x="274" y="0"/>
                  </a:lnTo>
                  <a:close/>
                </a:path>
              </a:pathLst>
            </a:custGeom>
            <a:solidFill>
              <a:schemeClr val="tx1"/>
            </a:solidFill>
            <a:ln w="0">
              <a:solidFill>
                <a:schemeClr val="tx1"/>
              </a:solidFill>
              <a:round/>
              <a:headEnd/>
              <a:tailEnd/>
            </a:ln>
          </p:spPr>
          <p:txBody>
            <a:bodyPr/>
            <a:lstStyle/>
            <a:p>
              <a:endParaRPr lang="en-US"/>
            </a:p>
          </p:txBody>
        </p:sp>
        <p:sp>
          <p:nvSpPr>
            <p:cNvPr id="79711" name="Freeform 55"/>
            <p:cNvSpPr>
              <a:spLocks/>
            </p:cNvSpPr>
            <p:nvPr/>
          </p:nvSpPr>
          <p:spPr bwMode="auto">
            <a:xfrm>
              <a:off x="2344" y="2722"/>
              <a:ext cx="43" cy="25"/>
            </a:xfrm>
            <a:custGeom>
              <a:avLst/>
              <a:gdLst>
                <a:gd name="T0" fmla="*/ 0 w 252"/>
                <a:gd name="T1" fmla="*/ 0 h 152"/>
                <a:gd name="T2" fmla="*/ 0 w 252"/>
                <a:gd name="T3" fmla="*/ 0 h 152"/>
                <a:gd name="T4" fmla="*/ 0 w 252"/>
                <a:gd name="T5" fmla="*/ 0 h 152"/>
                <a:gd name="T6" fmla="*/ 0 w 252"/>
                <a:gd name="T7" fmla="*/ 0 h 152"/>
                <a:gd name="T8" fmla="*/ 0 60000 65536"/>
                <a:gd name="T9" fmla="*/ 0 60000 65536"/>
                <a:gd name="T10" fmla="*/ 0 60000 65536"/>
                <a:gd name="T11" fmla="*/ 0 60000 65536"/>
                <a:gd name="T12" fmla="*/ 0 w 252"/>
                <a:gd name="T13" fmla="*/ 0 h 152"/>
                <a:gd name="T14" fmla="*/ 252 w 252"/>
                <a:gd name="T15" fmla="*/ 152 h 152"/>
              </a:gdLst>
              <a:ahLst/>
              <a:cxnLst>
                <a:cxn ang="T8">
                  <a:pos x="T0" y="T1"/>
                </a:cxn>
                <a:cxn ang="T9">
                  <a:pos x="T2" y="T3"/>
                </a:cxn>
                <a:cxn ang="T10">
                  <a:pos x="T4" y="T5"/>
                </a:cxn>
                <a:cxn ang="T11">
                  <a:pos x="T6" y="T7"/>
                </a:cxn>
              </a:cxnLst>
              <a:rect l="T12" t="T13" r="T14" b="T15"/>
              <a:pathLst>
                <a:path w="252" h="152">
                  <a:moveTo>
                    <a:pt x="21" y="152"/>
                  </a:moveTo>
                  <a:lnTo>
                    <a:pt x="0" y="92"/>
                  </a:lnTo>
                  <a:lnTo>
                    <a:pt x="252" y="0"/>
                  </a:lnTo>
                  <a:lnTo>
                    <a:pt x="21" y="152"/>
                  </a:lnTo>
                  <a:close/>
                </a:path>
              </a:pathLst>
            </a:custGeom>
            <a:solidFill>
              <a:schemeClr val="tx1"/>
            </a:solidFill>
            <a:ln w="9525">
              <a:solidFill>
                <a:schemeClr val="tx1"/>
              </a:solidFill>
              <a:round/>
              <a:headEnd/>
              <a:tailEnd/>
            </a:ln>
          </p:spPr>
          <p:txBody>
            <a:bodyPr/>
            <a:lstStyle/>
            <a:p>
              <a:endParaRPr lang="en-US"/>
            </a:p>
          </p:txBody>
        </p:sp>
        <p:sp>
          <p:nvSpPr>
            <p:cNvPr id="79712" name="Freeform 56"/>
            <p:cNvSpPr>
              <a:spLocks/>
            </p:cNvSpPr>
            <p:nvPr/>
          </p:nvSpPr>
          <p:spPr bwMode="auto">
            <a:xfrm>
              <a:off x="2344" y="2715"/>
              <a:ext cx="43" cy="23"/>
            </a:xfrm>
            <a:custGeom>
              <a:avLst/>
              <a:gdLst>
                <a:gd name="T0" fmla="*/ 0 w 252"/>
                <a:gd name="T1" fmla="*/ 0 h 135"/>
                <a:gd name="T2" fmla="*/ 0 w 252"/>
                <a:gd name="T3" fmla="*/ 0 h 135"/>
                <a:gd name="T4" fmla="*/ 0 w 252"/>
                <a:gd name="T5" fmla="*/ 0 h 135"/>
                <a:gd name="T6" fmla="*/ 0 w 252"/>
                <a:gd name="T7" fmla="*/ 0 h 135"/>
                <a:gd name="T8" fmla="*/ 0 60000 65536"/>
                <a:gd name="T9" fmla="*/ 0 60000 65536"/>
                <a:gd name="T10" fmla="*/ 0 60000 65536"/>
                <a:gd name="T11" fmla="*/ 0 60000 65536"/>
                <a:gd name="T12" fmla="*/ 0 w 252"/>
                <a:gd name="T13" fmla="*/ 0 h 135"/>
                <a:gd name="T14" fmla="*/ 252 w 252"/>
                <a:gd name="T15" fmla="*/ 135 h 135"/>
              </a:gdLst>
              <a:ahLst/>
              <a:cxnLst>
                <a:cxn ang="T8">
                  <a:pos x="T0" y="T1"/>
                </a:cxn>
                <a:cxn ang="T9">
                  <a:pos x="T2" y="T3"/>
                </a:cxn>
                <a:cxn ang="T10">
                  <a:pos x="T4" y="T5"/>
                </a:cxn>
                <a:cxn ang="T11">
                  <a:pos x="T6" y="T7"/>
                </a:cxn>
              </a:cxnLst>
              <a:rect l="T12" t="T13" r="T14" b="T15"/>
              <a:pathLst>
                <a:path w="252" h="135">
                  <a:moveTo>
                    <a:pt x="0" y="135"/>
                  </a:moveTo>
                  <a:lnTo>
                    <a:pt x="252" y="43"/>
                  </a:lnTo>
                  <a:lnTo>
                    <a:pt x="206" y="0"/>
                  </a:lnTo>
                  <a:lnTo>
                    <a:pt x="0" y="135"/>
                  </a:lnTo>
                  <a:close/>
                </a:path>
              </a:pathLst>
            </a:custGeom>
            <a:solidFill>
              <a:schemeClr val="tx1"/>
            </a:solidFill>
            <a:ln w="9525">
              <a:solidFill>
                <a:schemeClr val="tx1"/>
              </a:solidFill>
              <a:round/>
              <a:headEnd/>
              <a:tailEnd/>
            </a:ln>
          </p:spPr>
          <p:txBody>
            <a:bodyPr/>
            <a:lstStyle/>
            <a:p>
              <a:endParaRPr lang="en-US"/>
            </a:p>
          </p:txBody>
        </p:sp>
        <p:sp>
          <p:nvSpPr>
            <p:cNvPr id="79713" name="Freeform 57"/>
            <p:cNvSpPr>
              <a:spLocks/>
            </p:cNvSpPr>
            <p:nvPr/>
          </p:nvSpPr>
          <p:spPr bwMode="auto">
            <a:xfrm>
              <a:off x="2344" y="2715"/>
              <a:ext cx="43"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1" y="195"/>
                  </a:moveTo>
                  <a:lnTo>
                    <a:pt x="0" y="135"/>
                  </a:lnTo>
                  <a:lnTo>
                    <a:pt x="206" y="0"/>
                  </a:lnTo>
                  <a:lnTo>
                    <a:pt x="252" y="43"/>
                  </a:lnTo>
                  <a:lnTo>
                    <a:pt x="21" y="195"/>
                  </a:lnTo>
                  <a:close/>
                </a:path>
              </a:pathLst>
            </a:custGeom>
            <a:solidFill>
              <a:schemeClr val="tx1"/>
            </a:solidFill>
            <a:ln w="0">
              <a:solidFill>
                <a:schemeClr val="tx1"/>
              </a:solidFill>
              <a:round/>
              <a:headEnd/>
              <a:tailEnd/>
            </a:ln>
          </p:spPr>
          <p:txBody>
            <a:bodyPr/>
            <a:lstStyle/>
            <a:p>
              <a:endParaRPr lang="en-US"/>
            </a:p>
          </p:txBody>
        </p:sp>
        <p:sp>
          <p:nvSpPr>
            <p:cNvPr id="79714" name="Freeform 58"/>
            <p:cNvSpPr>
              <a:spLocks/>
            </p:cNvSpPr>
            <p:nvPr/>
          </p:nvSpPr>
          <p:spPr bwMode="auto">
            <a:xfrm>
              <a:off x="2379" y="2682"/>
              <a:ext cx="30" cy="40"/>
            </a:xfrm>
            <a:custGeom>
              <a:avLst/>
              <a:gdLst>
                <a:gd name="T0" fmla="*/ 0 w 182"/>
                <a:gd name="T1" fmla="*/ 0 h 239"/>
                <a:gd name="T2" fmla="*/ 0 w 182"/>
                <a:gd name="T3" fmla="*/ 0 h 239"/>
                <a:gd name="T4" fmla="*/ 0 w 182"/>
                <a:gd name="T5" fmla="*/ 0 h 239"/>
                <a:gd name="T6" fmla="*/ 0 w 182"/>
                <a:gd name="T7" fmla="*/ 0 h 239"/>
                <a:gd name="T8" fmla="*/ 0 60000 65536"/>
                <a:gd name="T9" fmla="*/ 0 60000 65536"/>
                <a:gd name="T10" fmla="*/ 0 60000 65536"/>
                <a:gd name="T11" fmla="*/ 0 60000 65536"/>
                <a:gd name="T12" fmla="*/ 0 w 182"/>
                <a:gd name="T13" fmla="*/ 0 h 239"/>
                <a:gd name="T14" fmla="*/ 182 w 182"/>
                <a:gd name="T15" fmla="*/ 239 h 239"/>
              </a:gdLst>
              <a:ahLst/>
              <a:cxnLst>
                <a:cxn ang="T8">
                  <a:pos x="T0" y="T1"/>
                </a:cxn>
                <a:cxn ang="T9">
                  <a:pos x="T2" y="T3"/>
                </a:cxn>
                <a:cxn ang="T10">
                  <a:pos x="T4" y="T5"/>
                </a:cxn>
                <a:cxn ang="T11">
                  <a:pos x="T6" y="T7"/>
                </a:cxn>
              </a:cxnLst>
              <a:rect l="T12" t="T13" r="T14" b="T15"/>
              <a:pathLst>
                <a:path w="182" h="239">
                  <a:moveTo>
                    <a:pt x="46" y="239"/>
                  </a:moveTo>
                  <a:lnTo>
                    <a:pt x="0" y="196"/>
                  </a:lnTo>
                  <a:lnTo>
                    <a:pt x="182" y="0"/>
                  </a:lnTo>
                  <a:lnTo>
                    <a:pt x="46" y="239"/>
                  </a:lnTo>
                  <a:close/>
                </a:path>
              </a:pathLst>
            </a:custGeom>
            <a:solidFill>
              <a:schemeClr val="tx1"/>
            </a:solidFill>
            <a:ln w="9525">
              <a:solidFill>
                <a:schemeClr val="tx1"/>
              </a:solidFill>
              <a:round/>
              <a:headEnd/>
              <a:tailEnd/>
            </a:ln>
          </p:spPr>
          <p:txBody>
            <a:bodyPr/>
            <a:lstStyle/>
            <a:p>
              <a:endParaRPr lang="en-US"/>
            </a:p>
          </p:txBody>
        </p:sp>
        <p:sp>
          <p:nvSpPr>
            <p:cNvPr id="79715" name="Freeform 59"/>
            <p:cNvSpPr>
              <a:spLocks/>
            </p:cNvSpPr>
            <p:nvPr/>
          </p:nvSpPr>
          <p:spPr bwMode="auto">
            <a:xfrm>
              <a:off x="2379" y="2679"/>
              <a:ext cx="30" cy="36"/>
            </a:xfrm>
            <a:custGeom>
              <a:avLst/>
              <a:gdLst>
                <a:gd name="T0" fmla="*/ 0 w 182"/>
                <a:gd name="T1" fmla="*/ 0 h 214"/>
                <a:gd name="T2" fmla="*/ 0 w 182"/>
                <a:gd name="T3" fmla="*/ 0 h 214"/>
                <a:gd name="T4" fmla="*/ 0 w 182"/>
                <a:gd name="T5" fmla="*/ 0 h 214"/>
                <a:gd name="T6" fmla="*/ 0 w 182"/>
                <a:gd name="T7" fmla="*/ 0 h 214"/>
                <a:gd name="T8" fmla="*/ 0 60000 65536"/>
                <a:gd name="T9" fmla="*/ 0 60000 65536"/>
                <a:gd name="T10" fmla="*/ 0 60000 65536"/>
                <a:gd name="T11" fmla="*/ 0 60000 65536"/>
                <a:gd name="T12" fmla="*/ 0 w 182"/>
                <a:gd name="T13" fmla="*/ 0 h 214"/>
                <a:gd name="T14" fmla="*/ 182 w 182"/>
                <a:gd name="T15" fmla="*/ 214 h 214"/>
              </a:gdLst>
              <a:ahLst/>
              <a:cxnLst>
                <a:cxn ang="T8">
                  <a:pos x="T0" y="T1"/>
                </a:cxn>
                <a:cxn ang="T9">
                  <a:pos x="T2" y="T3"/>
                </a:cxn>
                <a:cxn ang="T10">
                  <a:pos x="T4" y="T5"/>
                </a:cxn>
                <a:cxn ang="T11">
                  <a:pos x="T6" y="T7"/>
                </a:cxn>
              </a:cxnLst>
              <a:rect l="T12" t="T13" r="T14" b="T15"/>
              <a:pathLst>
                <a:path w="182" h="214">
                  <a:moveTo>
                    <a:pt x="0" y="214"/>
                  </a:moveTo>
                  <a:lnTo>
                    <a:pt x="182" y="18"/>
                  </a:lnTo>
                  <a:lnTo>
                    <a:pt x="121" y="0"/>
                  </a:lnTo>
                  <a:lnTo>
                    <a:pt x="0" y="214"/>
                  </a:lnTo>
                  <a:close/>
                </a:path>
              </a:pathLst>
            </a:custGeom>
            <a:solidFill>
              <a:schemeClr val="tx1"/>
            </a:solidFill>
            <a:ln w="9525">
              <a:solidFill>
                <a:schemeClr val="tx1"/>
              </a:solidFill>
              <a:round/>
              <a:headEnd/>
              <a:tailEnd/>
            </a:ln>
          </p:spPr>
          <p:txBody>
            <a:bodyPr/>
            <a:lstStyle/>
            <a:p>
              <a:endParaRPr lang="en-US"/>
            </a:p>
          </p:txBody>
        </p:sp>
        <p:sp>
          <p:nvSpPr>
            <p:cNvPr id="79716" name="Freeform 60"/>
            <p:cNvSpPr>
              <a:spLocks/>
            </p:cNvSpPr>
            <p:nvPr/>
          </p:nvSpPr>
          <p:spPr bwMode="auto">
            <a:xfrm>
              <a:off x="2379" y="2679"/>
              <a:ext cx="30" cy="43"/>
            </a:xfrm>
            <a:custGeom>
              <a:avLst/>
              <a:gdLst>
                <a:gd name="T0" fmla="*/ 0 w 182"/>
                <a:gd name="T1" fmla="*/ 0 h 257"/>
                <a:gd name="T2" fmla="*/ 0 w 182"/>
                <a:gd name="T3" fmla="*/ 0 h 257"/>
                <a:gd name="T4" fmla="*/ 0 w 182"/>
                <a:gd name="T5" fmla="*/ 0 h 257"/>
                <a:gd name="T6" fmla="*/ 0 w 182"/>
                <a:gd name="T7" fmla="*/ 0 h 257"/>
                <a:gd name="T8" fmla="*/ 0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46" y="257"/>
                  </a:moveTo>
                  <a:lnTo>
                    <a:pt x="0" y="214"/>
                  </a:lnTo>
                  <a:lnTo>
                    <a:pt x="121" y="0"/>
                  </a:lnTo>
                  <a:lnTo>
                    <a:pt x="182" y="18"/>
                  </a:lnTo>
                  <a:lnTo>
                    <a:pt x="46" y="257"/>
                  </a:lnTo>
                  <a:close/>
                </a:path>
              </a:pathLst>
            </a:custGeom>
            <a:solidFill>
              <a:schemeClr val="tx1"/>
            </a:solidFill>
            <a:ln w="0">
              <a:solidFill>
                <a:schemeClr val="tx1"/>
              </a:solidFill>
              <a:round/>
              <a:headEnd/>
              <a:tailEnd/>
            </a:ln>
          </p:spPr>
          <p:txBody>
            <a:bodyPr/>
            <a:lstStyle/>
            <a:p>
              <a:endParaRPr lang="en-US"/>
            </a:p>
          </p:txBody>
        </p:sp>
        <p:sp>
          <p:nvSpPr>
            <p:cNvPr id="79717" name="Freeform 61"/>
            <p:cNvSpPr>
              <a:spLocks/>
            </p:cNvSpPr>
            <p:nvPr/>
          </p:nvSpPr>
          <p:spPr bwMode="auto">
            <a:xfrm>
              <a:off x="2399" y="2636"/>
              <a:ext cx="12" cy="46"/>
            </a:xfrm>
            <a:custGeom>
              <a:avLst/>
              <a:gdLst>
                <a:gd name="T0" fmla="*/ 0 w 73"/>
                <a:gd name="T1" fmla="*/ 0 h 275"/>
                <a:gd name="T2" fmla="*/ 0 w 73"/>
                <a:gd name="T3" fmla="*/ 0 h 275"/>
                <a:gd name="T4" fmla="*/ 0 w 73"/>
                <a:gd name="T5" fmla="*/ 0 h 275"/>
                <a:gd name="T6" fmla="*/ 0 w 73"/>
                <a:gd name="T7" fmla="*/ 0 h 275"/>
                <a:gd name="T8" fmla="*/ 0 60000 65536"/>
                <a:gd name="T9" fmla="*/ 0 60000 65536"/>
                <a:gd name="T10" fmla="*/ 0 60000 65536"/>
                <a:gd name="T11" fmla="*/ 0 60000 65536"/>
                <a:gd name="T12" fmla="*/ 0 w 73"/>
                <a:gd name="T13" fmla="*/ 0 h 275"/>
                <a:gd name="T14" fmla="*/ 73 w 73"/>
                <a:gd name="T15" fmla="*/ 275 h 275"/>
              </a:gdLst>
              <a:ahLst/>
              <a:cxnLst>
                <a:cxn ang="T8">
                  <a:pos x="T0" y="T1"/>
                </a:cxn>
                <a:cxn ang="T9">
                  <a:pos x="T2" y="T3"/>
                </a:cxn>
                <a:cxn ang="T10">
                  <a:pos x="T4" y="T5"/>
                </a:cxn>
                <a:cxn ang="T11">
                  <a:pos x="T6" y="T7"/>
                </a:cxn>
              </a:cxnLst>
              <a:rect l="T12" t="T13" r="T14" b="T15"/>
              <a:pathLst>
                <a:path w="73" h="275">
                  <a:moveTo>
                    <a:pt x="61" y="275"/>
                  </a:moveTo>
                  <a:lnTo>
                    <a:pt x="0" y="257"/>
                  </a:lnTo>
                  <a:lnTo>
                    <a:pt x="73" y="0"/>
                  </a:lnTo>
                  <a:lnTo>
                    <a:pt x="61" y="275"/>
                  </a:lnTo>
                  <a:close/>
                </a:path>
              </a:pathLst>
            </a:custGeom>
            <a:solidFill>
              <a:schemeClr val="tx1"/>
            </a:solidFill>
            <a:ln w="9525">
              <a:solidFill>
                <a:schemeClr val="tx1"/>
              </a:solidFill>
              <a:round/>
              <a:headEnd/>
              <a:tailEnd/>
            </a:ln>
          </p:spPr>
          <p:txBody>
            <a:bodyPr/>
            <a:lstStyle/>
            <a:p>
              <a:endParaRPr lang="en-US"/>
            </a:p>
          </p:txBody>
        </p:sp>
        <p:sp>
          <p:nvSpPr>
            <p:cNvPr id="79718" name="Freeform 62"/>
            <p:cNvSpPr>
              <a:spLocks/>
            </p:cNvSpPr>
            <p:nvPr/>
          </p:nvSpPr>
          <p:spPr bwMode="auto">
            <a:xfrm>
              <a:off x="2399" y="2636"/>
              <a:ext cx="12" cy="43"/>
            </a:xfrm>
            <a:custGeom>
              <a:avLst/>
              <a:gdLst>
                <a:gd name="T0" fmla="*/ 0 w 73"/>
                <a:gd name="T1" fmla="*/ 0 h 257"/>
                <a:gd name="T2" fmla="*/ 0 w 73"/>
                <a:gd name="T3" fmla="*/ 0 h 257"/>
                <a:gd name="T4" fmla="*/ 0 w 73"/>
                <a:gd name="T5" fmla="*/ 0 h 257"/>
                <a:gd name="T6" fmla="*/ 0 w 73"/>
                <a:gd name="T7" fmla="*/ 0 h 257"/>
                <a:gd name="T8" fmla="*/ 0 60000 65536"/>
                <a:gd name="T9" fmla="*/ 0 60000 65536"/>
                <a:gd name="T10" fmla="*/ 0 60000 65536"/>
                <a:gd name="T11" fmla="*/ 0 60000 65536"/>
                <a:gd name="T12" fmla="*/ 0 w 73"/>
                <a:gd name="T13" fmla="*/ 0 h 257"/>
                <a:gd name="T14" fmla="*/ 73 w 73"/>
                <a:gd name="T15" fmla="*/ 257 h 257"/>
              </a:gdLst>
              <a:ahLst/>
              <a:cxnLst>
                <a:cxn ang="T8">
                  <a:pos x="T0" y="T1"/>
                </a:cxn>
                <a:cxn ang="T9">
                  <a:pos x="T2" y="T3"/>
                </a:cxn>
                <a:cxn ang="T10">
                  <a:pos x="T4" y="T5"/>
                </a:cxn>
                <a:cxn ang="T11">
                  <a:pos x="T6" y="T7"/>
                </a:cxn>
              </a:cxnLst>
              <a:rect l="T12" t="T13" r="T14" b="T15"/>
              <a:pathLst>
                <a:path w="73" h="257">
                  <a:moveTo>
                    <a:pt x="0" y="257"/>
                  </a:moveTo>
                  <a:lnTo>
                    <a:pt x="73" y="0"/>
                  </a:lnTo>
                  <a:lnTo>
                    <a:pt x="12" y="12"/>
                  </a:lnTo>
                  <a:lnTo>
                    <a:pt x="0" y="257"/>
                  </a:lnTo>
                  <a:close/>
                </a:path>
              </a:pathLst>
            </a:custGeom>
            <a:solidFill>
              <a:schemeClr val="tx1"/>
            </a:solidFill>
            <a:ln w="9525">
              <a:solidFill>
                <a:schemeClr val="tx1"/>
              </a:solidFill>
              <a:round/>
              <a:headEnd/>
              <a:tailEnd/>
            </a:ln>
          </p:spPr>
          <p:txBody>
            <a:bodyPr/>
            <a:lstStyle/>
            <a:p>
              <a:endParaRPr lang="en-US"/>
            </a:p>
          </p:txBody>
        </p:sp>
        <p:sp>
          <p:nvSpPr>
            <p:cNvPr id="79719" name="Freeform 63"/>
            <p:cNvSpPr>
              <a:spLocks/>
            </p:cNvSpPr>
            <p:nvPr/>
          </p:nvSpPr>
          <p:spPr bwMode="auto">
            <a:xfrm>
              <a:off x="2399" y="2636"/>
              <a:ext cx="12" cy="46"/>
            </a:xfrm>
            <a:custGeom>
              <a:avLst/>
              <a:gdLst>
                <a:gd name="T0" fmla="*/ 0 w 73"/>
                <a:gd name="T1" fmla="*/ 0 h 275"/>
                <a:gd name="T2" fmla="*/ 0 w 73"/>
                <a:gd name="T3" fmla="*/ 0 h 275"/>
                <a:gd name="T4" fmla="*/ 0 w 73"/>
                <a:gd name="T5" fmla="*/ 0 h 275"/>
                <a:gd name="T6" fmla="*/ 0 w 73"/>
                <a:gd name="T7" fmla="*/ 0 h 275"/>
                <a:gd name="T8" fmla="*/ 0 w 73"/>
                <a:gd name="T9" fmla="*/ 0 h 275"/>
                <a:gd name="T10" fmla="*/ 0 60000 65536"/>
                <a:gd name="T11" fmla="*/ 0 60000 65536"/>
                <a:gd name="T12" fmla="*/ 0 60000 65536"/>
                <a:gd name="T13" fmla="*/ 0 60000 65536"/>
                <a:gd name="T14" fmla="*/ 0 60000 65536"/>
                <a:gd name="T15" fmla="*/ 0 w 73"/>
                <a:gd name="T16" fmla="*/ 0 h 275"/>
                <a:gd name="T17" fmla="*/ 73 w 73"/>
                <a:gd name="T18" fmla="*/ 275 h 275"/>
              </a:gdLst>
              <a:ahLst/>
              <a:cxnLst>
                <a:cxn ang="T10">
                  <a:pos x="T0" y="T1"/>
                </a:cxn>
                <a:cxn ang="T11">
                  <a:pos x="T2" y="T3"/>
                </a:cxn>
                <a:cxn ang="T12">
                  <a:pos x="T4" y="T5"/>
                </a:cxn>
                <a:cxn ang="T13">
                  <a:pos x="T6" y="T7"/>
                </a:cxn>
                <a:cxn ang="T14">
                  <a:pos x="T8" y="T9"/>
                </a:cxn>
              </a:cxnLst>
              <a:rect l="T15" t="T16" r="T17" b="T18"/>
              <a:pathLst>
                <a:path w="73" h="275">
                  <a:moveTo>
                    <a:pt x="61" y="275"/>
                  </a:moveTo>
                  <a:lnTo>
                    <a:pt x="0" y="257"/>
                  </a:lnTo>
                  <a:lnTo>
                    <a:pt x="12" y="12"/>
                  </a:lnTo>
                  <a:lnTo>
                    <a:pt x="73" y="0"/>
                  </a:lnTo>
                  <a:lnTo>
                    <a:pt x="61" y="275"/>
                  </a:lnTo>
                  <a:close/>
                </a:path>
              </a:pathLst>
            </a:custGeom>
            <a:solidFill>
              <a:schemeClr val="tx1"/>
            </a:solidFill>
            <a:ln w="0">
              <a:solidFill>
                <a:schemeClr val="tx1"/>
              </a:solidFill>
              <a:round/>
              <a:headEnd/>
              <a:tailEnd/>
            </a:ln>
          </p:spPr>
          <p:txBody>
            <a:bodyPr/>
            <a:lstStyle/>
            <a:p>
              <a:endParaRPr lang="en-US"/>
            </a:p>
          </p:txBody>
        </p:sp>
        <p:sp>
          <p:nvSpPr>
            <p:cNvPr id="79720" name="Freeform 64"/>
            <p:cNvSpPr>
              <a:spLocks/>
            </p:cNvSpPr>
            <p:nvPr/>
          </p:nvSpPr>
          <p:spPr bwMode="auto">
            <a:xfrm>
              <a:off x="2392" y="2595"/>
              <a:ext cx="19" cy="43"/>
            </a:xfrm>
            <a:custGeom>
              <a:avLst/>
              <a:gdLst>
                <a:gd name="T0" fmla="*/ 0 w 114"/>
                <a:gd name="T1" fmla="*/ 0 h 263"/>
                <a:gd name="T2" fmla="*/ 0 w 114"/>
                <a:gd name="T3" fmla="*/ 0 h 263"/>
                <a:gd name="T4" fmla="*/ 0 w 114"/>
                <a:gd name="T5" fmla="*/ 0 h 263"/>
                <a:gd name="T6" fmla="*/ 0 w 114"/>
                <a:gd name="T7" fmla="*/ 0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3"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79721" name="Freeform 65"/>
            <p:cNvSpPr>
              <a:spLocks/>
            </p:cNvSpPr>
            <p:nvPr/>
          </p:nvSpPr>
          <p:spPr bwMode="auto">
            <a:xfrm>
              <a:off x="2384" y="2595"/>
              <a:ext cx="17" cy="43"/>
            </a:xfrm>
            <a:custGeom>
              <a:avLst/>
              <a:gdLst>
                <a:gd name="T0" fmla="*/ 0 w 103"/>
                <a:gd name="T1" fmla="*/ 0 h 263"/>
                <a:gd name="T2" fmla="*/ 0 w 103"/>
                <a:gd name="T3" fmla="*/ 0 h 263"/>
                <a:gd name="T4" fmla="*/ 0 w 103"/>
                <a:gd name="T5" fmla="*/ 0 h 263"/>
                <a:gd name="T6" fmla="*/ 0 w 103"/>
                <a:gd name="T7" fmla="*/ 0 h 263"/>
                <a:gd name="T8" fmla="*/ 0 60000 65536"/>
                <a:gd name="T9" fmla="*/ 0 60000 65536"/>
                <a:gd name="T10" fmla="*/ 0 60000 65536"/>
                <a:gd name="T11" fmla="*/ 0 60000 65536"/>
                <a:gd name="T12" fmla="*/ 0 w 103"/>
                <a:gd name="T13" fmla="*/ 0 h 263"/>
                <a:gd name="T14" fmla="*/ 103 w 103"/>
                <a:gd name="T15" fmla="*/ 263 h 263"/>
              </a:gdLst>
              <a:ahLst/>
              <a:cxnLst>
                <a:cxn ang="T8">
                  <a:pos x="T0" y="T1"/>
                </a:cxn>
                <a:cxn ang="T9">
                  <a:pos x="T2" y="T3"/>
                </a:cxn>
                <a:cxn ang="T10">
                  <a:pos x="T4" y="T5"/>
                </a:cxn>
                <a:cxn ang="T11">
                  <a:pos x="T6" y="T7"/>
                </a:cxn>
              </a:cxnLst>
              <a:rect l="T12" t="T13" r="T14" b="T15"/>
              <a:pathLst>
                <a:path w="103" h="263">
                  <a:moveTo>
                    <a:pt x="103" y="263"/>
                  </a:moveTo>
                  <a:lnTo>
                    <a:pt x="50" y="0"/>
                  </a:lnTo>
                  <a:lnTo>
                    <a:pt x="0" y="39"/>
                  </a:lnTo>
                  <a:lnTo>
                    <a:pt x="103" y="263"/>
                  </a:lnTo>
                  <a:close/>
                </a:path>
              </a:pathLst>
            </a:custGeom>
            <a:solidFill>
              <a:schemeClr val="tx1"/>
            </a:solidFill>
            <a:ln w="9525">
              <a:solidFill>
                <a:schemeClr val="tx1"/>
              </a:solidFill>
              <a:round/>
              <a:headEnd/>
              <a:tailEnd/>
            </a:ln>
          </p:spPr>
          <p:txBody>
            <a:bodyPr/>
            <a:lstStyle/>
            <a:p>
              <a:endParaRPr lang="en-US"/>
            </a:p>
          </p:txBody>
        </p:sp>
        <p:sp>
          <p:nvSpPr>
            <p:cNvPr id="79722" name="Freeform 66"/>
            <p:cNvSpPr>
              <a:spLocks/>
            </p:cNvSpPr>
            <p:nvPr/>
          </p:nvSpPr>
          <p:spPr bwMode="auto">
            <a:xfrm>
              <a:off x="2384" y="2595"/>
              <a:ext cx="27" cy="43"/>
            </a:xfrm>
            <a:custGeom>
              <a:avLst/>
              <a:gdLst>
                <a:gd name="T0" fmla="*/ 0 w 164"/>
                <a:gd name="T1" fmla="*/ 0 h 263"/>
                <a:gd name="T2" fmla="*/ 0 w 164"/>
                <a:gd name="T3" fmla="*/ 0 h 263"/>
                <a:gd name="T4" fmla="*/ 0 w 164"/>
                <a:gd name="T5" fmla="*/ 0 h 263"/>
                <a:gd name="T6" fmla="*/ 0 w 164"/>
                <a:gd name="T7" fmla="*/ 0 h 263"/>
                <a:gd name="T8" fmla="*/ 0 w 164"/>
                <a:gd name="T9" fmla="*/ 0 h 263"/>
                <a:gd name="T10" fmla="*/ 0 60000 65536"/>
                <a:gd name="T11" fmla="*/ 0 60000 65536"/>
                <a:gd name="T12" fmla="*/ 0 60000 65536"/>
                <a:gd name="T13" fmla="*/ 0 60000 65536"/>
                <a:gd name="T14" fmla="*/ 0 60000 65536"/>
                <a:gd name="T15" fmla="*/ 0 w 164"/>
                <a:gd name="T16" fmla="*/ 0 h 263"/>
                <a:gd name="T17" fmla="*/ 164 w 164"/>
                <a:gd name="T18" fmla="*/ 263 h 263"/>
              </a:gdLst>
              <a:ahLst/>
              <a:cxnLst>
                <a:cxn ang="T10">
                  <a:pos x="T0" y="T1"/>
                </a:cxn>
                <a:cxn ang="T11">
                  <a:pos x="T2" y="T3"/>
                </a:cxn>
                <a:cxn ang="T12">
                  <a:pos x="T4" y="T5"/>
                </a:cxn>
                <a:cxn ang="T13">
                  <a:pos x="T6" y="T7"/>
                </a:cxn>
                <a:cxn ang="T14">
                  <a:pos x="T8" y="T9"/>
                </a:cxn>
              </a:cxnLst>
              <a:rect l="T15" t="T16" r="T17" b="T18"/>
              <a:pathLst>
                <a:path w="164" h="263">
                  <a:moveTo>
                    <a:pt x="164" y="251"/>
                  </a:moveTo>
                  <a:lnTo>
                    <a:pt x="103" y="263"/>
                  </a:lnTo>
                  <a:lnTo>
                    <a:pt x="0" y="39"/>
                  </a:lnTo>
                  <a:lnTo>
                    <a:pt x="50" y="0"/>
                  </a:lnTo>
                  <a:lnTo>
                    <a:pt x="164" y="251"/>
                  </a:lnTo>
                  <a:close/>
                </a:path>
              </a:pathLst>
            </a:custGeom>
            <a:solidFill>
              <a:schemeClr val="tx1"/>
            </a:solidFill>
            <a:ln w="0">
              <a:solidFill>
                <a:schemeClr val="tx1"/>
              </a:solidFill>
              <a:round/>
              <a:headEnd/>
              <a:tailEnd/>
            </a:ln>
          </p:spPr>
          <p:txBody>
            <a:bodyPr/>
            <a:lstStyle/>
            <a:p>
              <a:endParaRPr lang="en-US"/>
            </a:p>
          </p:txBody>
        </p:sp>
        <p:sp>
          <p:nvSpPr>
            <p:cNvPr id="79723" name="Freeform 67"/>
            <p:cNvSpPr>
              <a:spLocks/>
            </p:cNvSpPr>
            <p:nvPr/>
          </p:nvSpPr>
          <p:spPr bwMode="auto">
            <a:xfrm>
              <a:off x="2356" y="2566"/>
              <a:ext cx="36" cy="35"/>
            </a:xfrm>
            <a:custGeom>
              <a:avLst/>
              <a:gdLst>
                <a:gd name="T0" fmla="*/ 0 w 216"/>
                <a:gd name="T1" fmla="*/ 0 h 210"/>
                <a:gd name="T2" fmla="*/ 0 w 216"/>
                <a:gd name="T3" fmla="*/ 0 h 210"/>
                <a:gd name="T4" fmla="*/ 0 w 216"/>
                <a:gd name="T5" fmla="*/ 0 h 210"/>
                <a:gd name="T6" fmla="*/ 0 w 216"/>
                <a:gd name="T7" fmla="*/ 0 h 210"/>
                <a:gd name="T8" fmla="*/ 0 60000 65536"/>
                <a:gd name="T9" fmla="*/ 0 60000 65536"/>
                <a:gd name="T10" fmla="*/ 0 60000 65536"/>
                <a:gd name="T11" fmla="*/ 0 60000 65536"/>
                <a:gd name="T12" fmla="*/ 0 w 216"/>
                <a:gd name="T13" fmla="*/ 0 h 210"/>
                <a:gd name="T14" fmla="*/ 216 w 216"/>
                <a:gd name="T15" fmla="*/ 210 h 210"/>
              </a:gdLst>
              <a:ahLst/>
              <a:cxnLst>
                <a:cxn ang="T8">
                  <a:pos x="T0" y="T1"/>
                </a:cxn>
                <a:cxn ang="T9">
                  <a:pos x="T2" y="T3"/>
                </a:cxn>
                <a:cxn ang="T10">
                  <a:pos x="T4" y="T5"/>
                </a:cxn>
                <a:cxn ang="T11">
                  <a:pos x="T6" y="T7"/>
                </a:cxn>
              </a:cxnLst>
              <a:rect l="T12" t="T13" r="T14" b="T15"/>
              <a:pathLst>
                <a:path w="216" h="210">
                  <a:moveTo>
                    <a:pt x="216" y="171"/>
                  </a:moveTo>
                  <a:lnTo>
                    <a:pt x="166" y="210"/>
                  </a:lnTo>
                  <a:lnTo>
                    <a:pt x="0" y="0"/>
                  </a:lnTo>
                  <a:lnTo>
                    <a:pt x="216" y="171"/>
                  </a:lnTo>
                  <a:close/>
                </a:path>
              </a:pathLst>
            </a:custGeom>
            <a:solidFill>
              <a:schemeClr val="tx1"/>
            </a:solidFill>
            <a:ln w="9525">
              <a:solidFill>
                <a:schemeClr val="tx1"/>
              </a:solidFill>
              <a:round/>
              <a:headEnd/>
              <a:tailEnd/>
            </a:ln>
          </p:spPr>
          <p:txBody>
            <a:bodyPr/>
            <a:lstStyle/>
            <a:p>
              <a:endParaRPr lang="en-US"/>
            </a:p>
          </p:txBody>
        </p:sp>
        <p:sp>
          <p:nvSpPr>
            <p:cNvPr id="79724" name="Freeform 68"/>
            <p:cNvSpPr>
              <a:spLocks/>
            </p:cNvSpPr>
            <p:nvPr/>
          </p:nvSpPr>
          <p:spPr bwMode="auto">
            <a:xfrm>
              <a:off x="2352" y="2566"/>
              <a:ext cx="32" cy="35"/>
            </a:xfrm>
            <a:custGeom>
              <a:avLst/>
              <a:gdLst>
                <a:gd name="T0" fmla="*/ 0 w 193"/>
                <a:gd name="T1" fmla="*/ 0 h 210"/>
                <a:gd name="T2" fmla="*/ 0 w 193"/>
                <a:gd name="T3" fmla="*/ 0 h 210"/>
                <a:gd name="T4" fmla="*/ 0 w 193"/>
                <a:gd name="T5" fmla="*/ 0 h 210"/>
                <a:gd name="T6" fmla="*/ 0 w 193"/>
                <a:gd name="T7" fmla="*/ 0 h 210"/>
                <a:gd name="T8" fmla="*/ 0 60000 65536"/>
                <a:gd name="T9" fmla="*/ 0 60000 65536"/>
                <a:gd name="T10" fmla="*/ 0 60000 65536"/>
                <a:gd name="T11" fmla="*/ 0 60000 65536"/>
                <a:gd name="T12" fmla="*/ 0 w 193"/>
                <a:gd name="T13" fmla="*/ 0 h 210"/>
                <a:gd name="T14" fmla="*/ 193 w 193"/>
                <a:gd name="T15" fmla="*/ 210 h 210"/>
              </a:gdLst>
              <a:ahLst/>
              <a:cxnLst>
                <a:cxn ang="T8">
                  <a:pos x="T0" y="T1"/>
                </a:cxn>
                <a:cxn ang="T9">
                  <a:pos x="T2" y="T3"/>
                </a:cxn>
                <a:cxn ang="T10">
                  <a:pos x="T4" y="T5"/>
                </a:cxn>
                <a:cxn ang="T11">
                  <a:pos x="T6" y="T7"/>
                </a:cxn>
              </a:cxnLst>
              <a:rect l="T12" t="T13" r="T14" b="T15"/>
              <a:pathLst>
                <a:path w="193" h="210">
                  <a:moveTo>
                    <a:pt x="193" y="210"/>
                  </a:moveTo>
                  <a:lnTo>
                    <a:pt x="27" y="0"/>
                  </a:lnTo>
                  <a:lnTo>
                    <a:pt x="0" y="58"/>
                  </a:lnTo>
                  <a:lnTo>
                    <a:pt x="193" y="210"/>
                  </a:lnTo>
                  <a:close/>
                </a:path>
              </a:pathLst>
            </a:custGeom>
            <a:solidFill>
              <a:schemeClr val="tx1"/>
            </a:solidFill>
            <a:ln w="9525">
              <a:solidFill>
                <a:schemeClr val="tx1"/>
              </a:solidFill>
              <a:round/>
              <a:headEnd/>
              <a:tailEnd/>
            </a:ln>
          </p:spPr>
          <p:txBody>
            <a:bodyPr/>
            <a:lstStyle/>
            <a:p>
              <a:endParaRPr lang="en-US"/>
            </a:p>
          </p:txBody>
        </p:sp>
        <p:sp>
          <p:nvSpPr>
            <p:cNvPr id="79725" name="Freeform 69"/>
            <p:cNvSpPr>
              <a:spLocks/>
            </p:cNvSpPr>
            <p:nvPr/>
          </p:nvSpPr>
          <p:spPr bwMode="auto">
            <a:xfrm>
              <a:off x="2352" y="2566"/>
              <a:ext cx="40" cy="35"/>
            </a:xfrm>
            <a:custGeom>
              <a:avLst/>
              <a:gdLst>
                <a:gd name="T0" fmla="*/ 0 w 243"/>
                <a:gd name="T1" fmla="*/ 0 h 210"/>
                <a:gd name="T2" fmla="*/ 0 w 243"/>
                <a:gd name="T3" fmla="*/ 0 h 210"/>
                <a:gd name="T4" fmla="*/ 0 w 243"/>
                <a:gd name="T5" fmla="*/ 0 h 210"/>
                <a:gd name="T6" fmla="*/ 0 w 243"/>
                <a:gd name="T7" fmla="*/ 0 h 210"/>
                <a:gd name="T8" fmla="*/ 0 w 243"/>
                <a:gd name="T9" fmla="*/ 0 h 210"/>
                <a:gd name="T10" fmla="*/ 0 60000 65536"/>
                <a:gd name="T11" fmla="*/ 0 60000 65536"/>
                <a:gd name="T12" fmla="*/ 0 60000 65536"/>
                <a:gd name="T13" fmla="*/ 0 60000 65536"/>
                <a:gd name="T14" fmla="*/ 0 60000 65536"/>
                <a:gd name="T15" fmla="*/ 0 w 243"/>
                <a:gd name="T16" fmla="*/ 0 h 210"/>
                <a:gd name="T17" fmla="*/ 243 w 243"/>
                <a:gd name="T18" fmla="*/ 210 h 210"/>
              </a:gdLst>
              <a:ahLst/>
              <a:cxnLst>
                <a:cxn ang="T10">
                  <a:pos x="T0" y="T1"/>
                </a:cxn>
                <a:cxn ang="T11">
                  <a:pos x="T2" y="T3"/>
                </a:cxn>
                <a:cxn ang="T12">
                  <a:pos x="T4" y="T5"/>
                </a:cxn>
                <a:cxn ang="T13">
                  <a:pos x="T6" y="T7"/>
                </a:cxn>
                <a:cxn ang="T14">
                  <a:pos x="T8" y="T9"/>
                </a:cxn>
              </a:cxnLst>
              <a:rect l="T15" t="T16" r="T17" b="T18"/>
              <a:pathLst>
                <a:path w="243" h="210">
                  <a:moveTo>
                    <a:pt x="243" y="171"/>
                  </a:moveTo>
                  <a:lnTo>
                    <a:pt x="193" y="210"/>
                  </a:lnTo>
                  <a:lnTo>
                    <a:pt x="0" y="58"/>
                  </a:lnTo>
                  <a:lnTo>
                    <a:pt x="27" y="0"/>
                  </a:lnTo>
                  <a:lnTo>
                    <a:pt x="243" y="171"/>
                  </a:lnTo>
                  <a:close/>
                </a:path>
              </a:pathLst>
            </a:custGeom>
            <a:solidFill>
              <a:schemeClr val="tx1"/>
            </a:solidFill>
            <a:ln w="0">
              <a:solidFill>
                <a:schemeClr val="tx1"/>
              </a:solidFill>
              <a:round/>
              <a:headEnd/>
              <a:tailEnd/>
            </a:ln>
          </p:spPr>
          <p:txBody>
            <a:bodyPr/>
            <a:lstStyle/>
            <a:p>
              <a:endParaRPr lang="en-US"/>
            </a:p>
          </p:txBody>
        </p:sp>
        <p:sp>
          <p:nvSpPr>
            <p:cNvPr id="79726" name="Freeform 70"/>
            <p:cNvSpPr>
              <a:spLocks/>
            </p:cNvSpPr>
            <p:nvPr/>
          </p:nvSpPr>
          <p:spPr bwMode="auto">
            <a:xfrm>
              <a:off x="2320" y="2743"/>
              <a:ext cx="39"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0"/>
                  </a:moveTo>
                  <a:lnTo>
                    <a:pt x="237" y="56"/>
                  </a:lnTo>
                  <a:lnTo>
                    <a:pt x="0" y="64"/>
                  </a:lnTo>
                  <a:lnTo>
                    <a:pt x="158" y="0"/>
                  </a:lnTo>
                  <a:close/>
                </a:path>
              </a:pathLst>
            </a:custGeom>
            <a:solidFill>
              <a:schemeClr val="tx1"/>
            </a:solidFill>
            <a:ln w="9525">
              <a:solidFill>
                <a:schemeClr val="tx1"/>
              </a:solidFill>
              <a:round/>
              <a:headEnd/>
              <a:tailEnd/>
            </a:ln>
          </p:spPr>
          <p:txBody>
            <a:bodyPr/>
            <a:lstStyle/>
            <a:p>
              <a:endParaRPr lang="en-US"/>
            </a:p>
          </p:txBody>
        </p:sp>
        <p:sp>
          <p:nvSpPr>
            <p:cNvPr id="79727" name="Freeform 71"/>
            <p:cNvSpPr>
              <a:spLocks/>
            </p:cNvSpPr>
            <p:nvPr/>
          </p:nvSpPr>
          <p:spPr bwMode="auto">
            <a:xfrm>
              <a:off x="2320" y="2743"/>
              <a:ext cx="39"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0"/>
                  </a:moveTo>
                  <a:lnTo>
                    <a:pt x="237" y="56"/>
                  </a:lnTo>
                  <a:lnTo>
                    <a:pt x="0" y="64"/>
                  </a:lnTo>
                  <a:lnTo>
                    <a:pt x="158" y="0"/>
                  </a:lnTo>
                  <a:close/>
                </a:path>
              </a:pathLst>
            </a:custGeom>
            <a:solidFill>
              <a:schemeClr val="tx1"/>
            </a:solidFill>
            <a:ln w="0">
              <a:solidFill>
                <a:schemeClr val="tx1"/>
              </a:solidFill>
              <a:round/>
              <a:headEnd/>
              <a:tailEnd/>
            </a:ln>
          </p:spPr>
          <p:txBody>
            <a:bodyPr/>
            <a:lstStyle/>
            <a:p>
              <a:endParaRPr lang="en-US"/>
            </a:p>
          </p:txBody>
        </p:sp>
        <p:sp>
          <p:nvSpPr>
            <p:cNvPr id="79728" name="Freeform 72"/>
            <p:cNvSpPr>
              <a:spLocks/>
            </p:cNvSpPr>
            <p:nvPr/>
          </p:nvSpPr>
          <p:spPr bwMode="auto">
            <a:xfrm>
              <a:off x="2320"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8" y="96"/>
                  </a:moveTo>
                  <a:lnTo>
                    <a:pt x="173" y="0"/>
                  </a:lnTo>
                  <a:lnTo>
                    <a:pt x="0" y="160"/>
                  </a:lnTo>
                  <a:lnTo>
                    <a:pt x="158" y="96"/>
                  </a:lnTo>
                  <a:close/>
                </a:path>
              </a:pathLst>
            </a:custGeom>
            <a:solidFill>
              <a:schemeClr val="tx1"/>
            </a:solidFill>
            <a:ln w="9525">
              <a:solidFill>
                <a:schemeClr val="tx1"/>
              </a:solidFill>
              <a:round/>
              <a:headEnd/>
              <a:tailEnd/>
            </a:ln>
          </p:spPr>
          <p:txBody>
            <a:bodyPr/>
            <a:lstStyle/>
            <a:p>
              <a:endParaRPr lang="en-US"/>
            </a:p>
          </p:txBody>
        </p:sp>
        <p:sp>
          <p:nvSpPr>
            <p:cNvPr id="79729" name="Freeform 73"/>
            <p:cNvSpPr>
              <a:spLocks/>
            </p:cNvSpPr>
            <p:nvPr/>
          </p:nvSpPr>
          <p:spPr bwMode="auto">
            <a:xfrm>
              <a:off x="2320"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8" y="96"/>
                  </a:moveTo>
                  <a:lnTo>
                    <a:pt x="173" y="0"/>
                  </a:lnTo>
                  <a:lnTo>
                    <a:pt x="0" y="160"/>
                  </a:lnTo>
                  <a:lnTo>
                    <a:pt x="158" y="96"/>
                  </a:lnTo>
                  <a:close/>
                </a:path>
              </a:pathLst>
            </a:custGeom>
            <a:solidFill>
              <a:schemeClr val="tx1"/>
            </a:solidFill>
            <a:ln w="0">
              <a:solidFill>
                <a:schemeClr val="tx1"/>
              </a:solidFill>
              <a:round/>
              <a:headEnd/>
              <a:tailEnd/>
            </a:ln>
          </p:spPr>
          <p:txBody>
            <a:bodyPr/>
            <a:lstStyle/>
            <a:p>
              <a:endParaRPr lang="en-US"/>
            </a:p>
          </p:txBody>
        </p:sp>
        <p:sp>
          <p:nvSpPr>
            <p:cNvPr id="79730" name="Freeform 74"/>
            <p:cNvSpPr>
              <a:spLocks/>
            </p:cNvSpPr>
            <p:nvPr/>
          </p:nvSpPr>
          <p:spPr bwMode="auto">
            <a:xfrm>
              <a:off x="2491"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 y="96"/>
                  </a:moveTo>
                  <a:lnTo>
                    <a:pt x="0" y="0"/>
                  </a:lnTo>
                  <a:lnTo>
                    <a:pt x="173" y="160"/>
                  </a:lnTo>
                  <a:lnTo>
                    <a:pt x="15" y="96"/>
                  </a:lnTo>
                  <a:close/>
                </a:path>
              </a:pathLst>
            </a:custGeom>
            <a:solidFill>
              <a:schemeClr val="tx1"/>
            </a:solidFill>
            <a:ln w="9525">
              <a:solidFill>
                <a:schemeClr val="tx1"/>
              </a:solidFill>
              <a:round/>
              <a:headEnd/>
              <a:tailEnd/>
            </a:ln>
          </p:spPr>
          <p:txBody>
            <a:bodyPr/>
            <a:lstStyle/>
            <a:p>
              <a:endParaRPr lang="en-US"/>
            </a:p>
          </p:txBody>
        </p:sp>
        <p:sp>
          <p:nvSpPr>
            <p:cNvPr id="79731" name="Freeform 75"/>
            <p:cNvSpPr>
              <a:spLocks/>
            </p:cNvSpPr>
            <p:nvPr/>
          </p:nvSpPr>
          <p:spPr bwMode="auto">
            <a:xfrm>
              <a:off x="2491"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 y="96"/>
                  </a:moveTo>
                  <a:lnTo>
                    <a:pt x="0" y="0"/>
                  </a:lnTo>
                  <a:lnTo>
                    <a:pt x="173" y="160"/>
                  </a:lnTo>
                  <a:lnTo>
                    <a:pt x="15" y="96"/>
                  </a:lnTo>
                  <a:close/>
                </a:path>
              </a:pathLst>
            </a:custGeom>
            <a:solidFill>
              <a:schemeClr val="tx1"/>
            </a:solidFill>
            <a:ln w="0">
              <a:solidFill>
                <a:schemeClr val="tx1"/>
              </a:solidFill>
              <a:round/>
              <a:headEnd/>
              <a:tailEnd/>
            </a:ln>
          </p:spPr>
          <p:txBody>
            <a:bodyPr/>
            <a:lstStyle/>
            <a:p>
              <a:endParaRPr lang="en-US"/>
            </a:p>
          </p:txBody>
        </p:sp>
        <p:sp>
          <p:nvSpPr>
            <p:cNvPr id="79732" name="Freeform 76"/>
            <p:cNvSpPr>
              <a:spLocks/>
            </p:cNvSpPr>
            <p:nvPr/>
          </p:nvSpPr>
          <p:spPr bwMode="auto">
            <a:xfrm>
              <a:off x="2480" y="2743"/>
              <a:ext cx="40" cy="10"/>
            </a:xfrm>
            <a:custGeom>
              <a:avLst/>
              <a:gdLst>
                <a:gd name="T0" fmla="*/ 0 w 236"/>
                <a:gd name="T1" fmla="*/ 0 h 64"/>
                <a:gd name="T2" fmla="*/ 0 w 236"/>
                <a:gd name="T3" fmla="*/ 0 h 64"/>
                <a:gd name="T4" fmla="*/ 0 w 236"/>
                <a:gd name="T5" fmla="*/ 0 h 64"/>
                <a:gd name="T6" fmla="*/ 0 w 236"/>
                <a:gd name="T7" fmla="*/ 0 h 64"/>
                <a:gd name="T8" fmla="*/ 0 60000 65536"/>
                <a:gd name="T9" fmla="*/ 0 60000 65536"/>
                <a:gd name="T10" fmla="*/ 0 60000 65536"/>
                <a:gd name="T11" fmla="*/ 0 60000 65536"/>
                <a:gd name="T12" fmla="*/ 0 w 236"/>
                <a:gd name="T13" fmla="*/ 0 h 64"/>
                <a:gd name="T14" fmla="*/ 236 w 236"/>
                <a:gd name="T15" fmla="*/ 64 h 64"/>
              </a:gdLst>
              <a:ahLst/>
              <a:cxnLst>
                <a:cxn ang="T8">
                  <a:pos x="T0" y="T1"/>
                </a:cxn>
                <a:cxn ang="T9">
                  <a:pos x="T2" y="T3"/>
                </a:cxn>
                <a:cxn ang="T10">
                  <a:pos x="T4" y="T5"/>
                </a:cxn>
                <a:cxn ang="T11">
                  <a:pos x="T6" y="T7"/>
                </a:cxn>
              </a:cxnLst>
              <a:rect l="T12" t="T13" r="T14" b="T15"/>
              <a:pathLst>
                <a:path w="236" h="64">
                  <a:moveTo>
                    <a:pt x="78" y="0"/>
                  </a:moveTo>
                  <a:lnTo>
                    <a:pt x="0" y="56"/>
                  </a:lnTo>
                  <a:lnTo>
                    <a:pt x="236" y="64"/>
                  </a:lnTo>
                  <a:lnTo>
                    <a:pt x="78" y="0"/>
                  </a:lnTo>
                  <a:close/>
                </a:path>
              </a:pathLst>
            </a:custGeom>
            <a:solidFill>
              <a:schemeClr val="tx1"/>
            </a:solidFill>
            <a:ln w="9525">
              <a:solidFill>
                <a:schemeClr val="tx1"/>
              </a:solidFill>
              <a:round/>
              <a:headEnd/>
              <a:tailEnd/>
            </a:ln>
          </p:spPr>
          <p:txBody>
            <a:bodyPr/>
            <a:lstStyle/>
            <a:p>
              <a:endParaRPr lang="en-US"/>
            </a:p>
          </p:txBody>
        </p:sp>
        <p:sp>
          <p:nvSpPr>
            <p:cNvPr id="79733" name="Freeform 77"/>
            <p:cNvSpPr>
              <a:spLocks/>
            </p:cNvSpPr>
            <p:nvPr/>
          </p:nvSpPr>
          <p:spPr bwMode="auto">
            <a:xfrm>
              <a:off x="2480" y="2743"/>
              <a:ext cx="40" cy="10"/>
            </a:xfrm>
            <a:custGeom>
              <a:avLst/>
              <a:gdLst>
                <a:gd name="T0" fmla="*/ 0 w 236"/>
                <a:gd name="T1" fmla="*/ 0 h 64"/>
                <a:gd name="T2" fmla="*/ 0 w 236"/>
                <a:gd name="T3" fmla="*/ 0 h 64"/>
                <a:gd name="T4" fmla="*/ 0 w 236"/>
                <a:gd name="T5" fmla="*/ 0 h 64"/>
                <a:gd name="T6" fmla="*/ 0 w 236"/>
                <a:gd name="T7" fmla="*/ 0 h 64"/>
                <a:gd name="T8" fmla="*/ 0 60000 65536"/>
                <a:gd name="T9" fmla="*/ 0 60000 65536"/>
                <a:gd name="T10" fmla="*/ 0 60000 65536"/>
                <a:gd name="T11" fmla="*/ 0 60000 65536"/>
                <a:gd name="T12" fmla="*/ 0 w 236"/>
                <a:gd name="T13" fmla="*/ 0 h 64"/>
                <a:gd name="T14" fmla="*/ 236 w 236"/>
                <a:gd name="T15" fmla="*/ 64 h 64"/>
              </a:gdLst>
              <a:ahLst/>
              <a:cxnLst>
                <a:cxn ang="T8">
                  <a:pos x="T0" y="T1"/>
                </a:cxn>
                <a:cxn ang="T9">
                  <a:pos x="T2" y="T3"/>
                </a:cxn>
                <a:cxn ang="T10">
                  <a:pos x="T4" y="T5"/>
                </a:cxn>
                <a:cxn ang="T11">
                  <a:pos x="T6" y="T7"/>
                </a:cxn>
              </a:cxnLst>
              <a:rect l="T12" t="T13" r="T14" b="T15"/>
              <a:pathLst>
                <a:path w="236" h="64">
                  <a:moveTo>
                    <a:pt x="78" y="0"/>
                  </a:moveTo>
                  <a:lnTo>
                    <a:pt x="0" y="56"/>
                  </a:lnTo>
                  <a:lnTo>
                    <a:pt x="236" y="64"/>
                  </a:lnTo>
                  <a:lnTo>
                    <a:pt x="78" y="0"/>
                  </a:lnTo>
                  <a:close/>
                </a:path>
              </a:pathLst>
            </a:custGeom>
            <a:solidFill>
              <a:schemeClr val="tx1"/>
            </a:solidFill>
            <a:ln w="0">
              <a:solidFill>
                <a:schemeClr val="tx1"/>
              </a:solidFill>
              <a:round/>
              <a:headEnd/>
              <a:tailEnd/>
            </a:ln>
          </p:spPr>
          <p:txBody>
            <a:bodyPr/>
            <a:lstStyle/>
            <a:p>
              <a:endParaRPr lang="en-US"/>
            </a:p>
          </p:txBody>
        </p:sp>
        <p:sp>
          <p:nvSpPr>
            <p:cNvPr id="79734" name="Freeform 78"/>
            <p:cNvSpPr>
              <a:spLocks/>
            </p:cNvSpPr>
            <p:nvPr/>
          </p:nvSpPr>
          <p:spPr bwMode="auto">
            <a:xfrm>
              <a:off x="2447" y="2566"/>
              <a:ext cx="41" cy="29"/>
            </a:xfrm>
            <a:custGeom>
              <a:avLst/>
              <a:gdLst>
                <a:gd name="T0" fmla="*/ 0 w 244"/>
                <a:gd name="T1" fmla="*/ 0 h 171"/>
                <a:gd name="T2" fmla="*/ 0 w 244"/>
                <a:gd name="T3" fmla="*/ 0 h 171"/>
                <a:gd name="T4" fmla="*/ 0 w 244"/>
                <a:gd name="T5" fmla="*/ 0 h 171"/>
                <a:gd name="T6" fmla="*/ 0 w 244"/>
                <a:gd name="T7" fmla="*/ 0 h 171"/>
                <a:gd name="T8" fmla="*/ 0 60000 65536"/>
                <a:gd name="T9" fmla="*/ 0 60000 65536"/>
                <a:gd name="T10" fmla="*/ 0 60000 65536"/>
                <a:gd name="T11" fmla="*/ 0 60000 65536"/>
                <a:gd name="T12" fmla="*/ 0 w 244"/>
                <a:gd name="T13" fmla="*/ 0 h 171"/>
                <a:gd name="T14" fmla="*/ 244 w 244"/>
                <a:gd name="T15" fmla="*/ 171 h 171"/>
              </a:gdLst>
              <a:ahLst/>
              <a:cxnLst>
                <a:cxn ang="T8">
                  <a:pos x="T0" y="T1"/>
                </a:cxn>
                <a:cxn ang="T9">
                  <a:pos x="T2" y="T3"/>
                </a:cxn>
                <a:cxn ang="T10">
                  <a:pos x="T4" y="T5"/>
                </a:cxn>
                <a:cxn ang="T11">
                  <a:pos x="T6" y="T7"/>
                </a:cxn>
              </a:cxnLst>
              <a:rect l="T12" t="T13" r="T14" b="T15"/>
              <a:pathLst>
                <a:path w="244" h="171">
                  <a:moveTo>
                    <a:pt x="216" y="0"/>
                  </a:moveTo>
                  <a:lnTo>
                    <a:pt x="244" y="58"/>
                  </a:lnTo>
                  <a:lnTo>
                    <a:pt x="0" y="171"/>
                  </a:lnTo>
                  <a:lnTo>
                    <a:pt x="216" y="0"/>
                  </a:lnTo>
                  <a:close/>
                </a:path>
              </a:pathLst>
            </a:custGeom>
            <a:solidFill>
              <a:schemeClr val="tx1"/>
            </a:solidFill>
            <a:ln w="9525">
              <a:solidFill>
                <a:schemeClr val="tx1"/>
              </a:solidFill>
              <a:round/>
              <a:headEnd/>
              <a:tailEnd/>
            </a:ln>
          </p:spPr>
          <p:txBody>
            <a:bodyPr/>
            <a:lstStyle/>
            <a:p>
              <a:endParaRPr lang="en-US"/>
            </a:p>
          </p:txBody>
        </p:sp>
        <p:sp>
          <p:nvSpPr>
            <p:cNvPr id="79735" name="Freeform 79"/>
            <p:cNvSpPr>
              <a:spLocks/>
            </p:cNvSpPr>
            <p:nvPr/>
          </p:nvSpPr>
          <p:spPr bwMode="auto">
            <a:xfrm>
              <a:off x="2447" y="2576"/>
              <a:ext cx="41" cy="25"/>
            </a:xfrm>
            <a:custGeom>
              <a:avLst/>
              <a:gdLst>
                <a:gd name="T0" fmla="*/ 0 w 244"/>
                <a:gd name="T1" fmla="*/ 0 h 152"/>
                <a:gd name="T2" fmla="*/ 0 w 244"/>
                <a:gd name="T3" fmla="*/ 0 h 152"/>
                <a:gd name="T4" fmla="*/ 0 w 244"/>
                <a:gd name="T5" fmla="*/ 0 h 152"/>
                <a:gd name="T6" fmla="*/ 0 w 244"/>
                <a:gd name="T7" fmla="*/ 0 h 152"/>
                <a:gd name="T8" fmla="*/ 0 60000 65536"/>
                <a:gd name="T9" fmla="*/ 0 60000 65536"/>
                <a:gd name="T10" fmla="*/ 0 60000 65536"/>
                <a:gd name="T11" fmla="*/ 0 60000 65536"/>
                <a:gd name="T12" fmla="*/ 0 w 244"/>
                <a:gd name="T13" fmla="*/ 0 h 152"/>
                <a:gd name="T14" fmla="*/ 244 w 244"/>
                <a:gd name="T15" fmla="*/ 152 h 152"/>
              </a:gdLst>
              <a:ahLst/>
              <a:cxnLst>
                <a:cxn ang="T8">
                  <a:pos x="T0" y="T1"/>
                </a:cxn>
                <a:cxn ang="T9">
                  <a:pos x="T2" y="T3"/>
                </a:cxn>
                <a:cxn ang="T10">
                  <a:pos x="T4" y="T5"/>
                </a:cxn>
                <a:cxn ang="T11">
                  <a:pos x="T6" y="T7"/>
                </a:cxn>
              </a:cxnLst>
              <a:rect l="T12" t="T13" r="T14" b="T15"/>
              <a:pathLst>
                <a:path w="244" h="152">
                  <a:moveTo>
                    <a:pt x="244" y="0"/>
                  </a:moveTo>
                  <a:lnTo>
                    <a:pt x="0" y="113"/>
                  </a:lnTo>
                  <a:lnTo>
                    <a:pt x="51" y="152"/>
                  </a:lnTo>
                  <a:lnTo>
                    <a:pt x="244" y="0"/>
                  </a:lnTo>
                  <a:close/>
                </a:path>
              </a:pathLst>
            </a:custGeom>
            <a:solidFill>
              <a:schemeClr val="tx1"/>
            </a:solidFill>
            <a:ln w="9525">
              <a:solidFill>
                <a:schemeClr val="tx1"/>
              </a:solidFill>
              <a:round/>
              <a:headEnd/>
              <a:tailEnd/>
            </a:ln>
          </p:spPr>
          <p:txBody>
            <a:bodyPr/>
            <a:lstStyle/>
            <a:p>
              <a:endParaRPr lang="en-US"/>
            </a:p>
          </p:txBody>
        </p:sp>
        <p:sp>
          <p:nvSpPr>
            <p:cNvPr id="79736" name="Freeform 80"/>
            <p:cNvSpPr>
              <a:spLocks/>
            </p:cNvSpPr>
            <p:nvPr/>
          </p:nvSpPr>
          <p:spPr bwMode="auto">
            <a:xfrm>
              <a:off x="2447" y="2566"/>
              <a:ext cx="41" cy="35"/>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60000 65536"/>
                <a:gd name="T11" fmla="*/ 0 60000 65536"/>
                <a:gd name="T12" fmla="*/ 0 60000 65536"/>
                <a:gd name="T13" fmla="*/ 0 60000 65536"/>
                <a:gd name="T14" fmla="*/ 0 60000 65536"/>
                <a:gd name="T15" fmla="*/ 0 w 244"/>
                <a:gd name="T16" fmla="*/ 0 h 210"/>
                <a:gd name="T17" fmla="*/ 244 w 244"/>
                <a:gd name="T18" fmla="*/ 210 h 210"/>
              </a:gdLst>
              <a:ahLst/>
              <a:cxnLst>
                <a:cxn ang="T10">
                  <a:pos x="T0" y="T1"/>
                </a:cxn>
                <a:cxn ang="T11">
                  <a:pos x="T2" y="T3"/>
                </a:cxn>
                <a:cxn ang="T12">
                  <a:pos x="T4" y="T5"/>
                </a:cxn>
                <a:cxn ang="T13">
                  <a:pos x="T6" y="T7"/>
                </a:cxn>
                <a:cxn ang="T14">
                  <a:pos x="T8" y="T9"/>
                </a:cxn>
              </a:cxnLst>
              <a:rect l="T15" t="T16" r="T17" b="T18"/>
              <a:pathLst>
                <a:path w="244" h="210">
                  <a:moveTo>
                    <a:pt x="216" y="0"/>
                  </a:moveTo>
                  <a:lnTo>
                    <a:pt x="244" y="58"/>
                  </a:lnTo>
                  <a:lnTo>
                    <a:pt x="51" y="210"/>
                  </a:lnTo>
                  <a:lnTo>
                    <a:pt x="0" y="171"/>
                  </a:lnTo>
                  <a:lnTo>
                    <a:pt x="216" y="0"/>
                  </a:lnTo>
                  <a:close/>
                </a:path>
              </a:pathLst>
            </a:custGeom>
            <a:solidFill>
              <a:schemeClr val="tx1"/>
            </a:solidFill>
            <a:ln w="0">
              <a:solidFill>
                <a:schemeClr val="tx1"/>
              </a:solidFill>
              <a:round/>
              <a:headEnd/>
              <a:tailEnd/>
            </a:ln>
          </p:spPr>
          <p:txBody>
            <a:bodyPr/>
            <a:lstStyle/>
            <a:p>
              <a:endParaRPr lang="en-US"/>
            </a:p>
          </p:txBody>
        </p:sp>
        <p:sp>
          <p:nvSpPr>
            <p:cNvPr id="79737" name="Freeform 81"/>
            <p:cNvSpPr>
              <a:spLocks/>
            </p:cNvSpPr>
            <p:nvPr/>
          </p:nvSpPr>
          <p:spPr bwMode="auto">
            <a:xfrm>
              <a:off x="2428" y="2595"/>
              <a:ext cx="28" cy="41"/>
            </a:xfrm>
            <a:custGeom>
              <a:avLst/>
              <a:gdLst>
                <a:gd name="T0" fmla="*/ 0 w 165"/>
                <a:gd name="T1" fmla="*/ 0 h 251"/>
                <a:gd name="T2" fmla="*/ 0 w 165"/>
                <a:gd name="T3" fmla="*/ 0 h 251"/>
                <a:gd name="T4" fmla="*/ 0 w 165"/>
                <a:gd name="T5" fmla="*/ 0 h 251"/>
                <a:gd name="T6" fmla="*/ 0 w 165"/>
                <a:gd name="T7" fmla="*/ 0 h 251"/>
                <a:gd name="T8" fmla="*/ 0 60000 65536"/>
                <a:gd name="T9" fmla="*/ 0 60000 65536"/>
                <a:gd name="T10" fmla="*/ 0 60000 65536"/>
                <a:gd name="T11" fmla="*/ 0 60000 65536"/>
                <a:gd name="T12" fmla="*/ 0 w 165"/>
                <a:gd name="T13" fmla="*/ 0 h 251"/>
                <a:gd name="T14" fmla="*/ 165 w 165"/>
                <a:gd name="T15" fmla="*/ 251 h 251"/>
              </a:gdLst>
              <a:ahLst/>
              <a:cxnLst>
                <a:cxn ang="T8">
                  <a:pos x="T0" y="T1"/>
                </a:cxn>
                <a:cxn ang="T9">
                  <a:pos x="T2" y="T3"/>
                </a:cxn>
                <a:cxn ang="T10">
                  <a:pos x="T4" y="T5"/>
                </a:cxn>
                <a:cxn ang="T11">
                  <a:pos x="T6" y="T7"/>
                </a:cxn>
              </a:cxnLst>
              <a:rect l="T12" t="T13" r="T14" b="T15"/>
              <a:pathLst>
                <a:path w="165" h="251">
                  <a:moveTo>
                    <a:pt x="114" y="0"/>
                  </a:moveTo>
                  <a:lnTo>
                    <a:pt x="165" y="39"/>
                  </a:lnTo>
                  <a:lnTo>
                    <a:pt x="0" y="251"/>
                  </a:lnTo>
                  <a:lnTo>
                    <a:pt x="114" y="0"/>
                  </a:lnTo>
                  <a:close/>
                </a:path>
              </a:pathLst>
            </a:custGeom>
            <a:solidFill>
              <a:schemeClr val="tx1"/>
            </a:solidFill>
            <a:ln w="9525">
              <a:solidFill>
                <a:schemeClr val="tx1"/>
              </a:solidFill>
              <a:round/>
              <a:headEnd/>
              <a:tailEnd/>
            </a:ln>
          </p:spPr>
          <p:txBody>
            <a:bodyPr/>
            <a:lstStyle/>
            <a:p>
              <a:endParaRPr lang="en-US"/>
            </a:p>
          </p:txBody>
        </p:sp>
        <p:sp>
          <p:nvSpPr>
            <p:cNvPr id="79738" name="Freeform 82"/>
            <p:cNvSpPr>
              <a:spLocks/>
            </p:cNvSpPr>
            <p:nvPr/>
          </p:nvSpPr>
          <p:spPr bwMode="auto">
            <a:xfrm>
              <a:off x="2428" y="2601"/>
              <a:ext cx="28" cy="37"/>
            </a:xfrm>
            <a:custGeom>
              <a:avLst/>
              <a:gdLst>
                <a:gd name="T0" fmla="*/ 0 w 165"/>
                <a:gd name="T1" fmla="*/ 0 h 224"/>
                <a:gd name="T2" fmla="*/ 0 w 165"/>
                <a:gd name="T3" fmla="*/ 0 h 224"/>
                <a:gd name="T4" fmla="*/ 0 w 165"/>
                <a:gd name="T5" fmla="*/ 0 h 224"/>
                <a:gd name="T6" fmla="*/ 0 w 165"/>
                <a:gd name="T7" fmla="*/ 0 h 224"/>
                <a:gd name="T8" fmla="*/ 0 60000 65536"/>
                <a:gd name="T9" fmla="*/ 0 60000 65536"/>
                <a:gd name="T10" fmla="*/ 0 60000 65536"/>
                <a:gd name="T11" fmla="*/ 0 60000 65536"/>
                <a:gd name="T12" fmla="*/ 0 w 165"/>
                <a:gd name="T13" fmla="*/ 0 h 224"/>
                <a:gd name="T14" fmla="*/ 165 w 165"/>
                <a:gd name="T15" fmla="*/ 224 h 224"/>
              </a:gdLst>
              <a:ahLst/>
              <a:cxnLst>
                <a:cxn ang="T8">
                  <a:pos x="T0" y="T1"/>
                </a:cxn>
                <a:cxn ang="T9">
                  <a:pos x="T2" y="T3"/>
                </a:cxn>
                <a:cxn ang="T10">
                  <a:pos x="T4" y="T5"/>
                </a:cxn>
                <a:cxn ang="T11">
                  <a:pos x="T6" y="T7"/>
                </a:cxn>
              </a:cxnLst>
              <a:rect l="T12" t="T13" r="T14" b="T15"/>
              <a:pathLst>
                <a:path w="165" h="224">
                  <a:moveTo>
                    <a:pt x="165" y="0"/>
                  </a:moveTo>
                  <a:lnTo>
                    <a:pt x="0" y="212"/>
                  </a:lnTo>
                  <a:lnTo>
                    <a:pt x="63" y="224"/>
                  </a:lnTo>
                  <a:lnTo>
                    <a:pt x="165" y="0"/>
                  </a:lnTo>
                  <a:close/>
                </a:path>
              </a:pathLst>
            </a:custGeom>
            <a:solidFill>
              <a:schemeClr val="tx1"/>
            </a:solidFill>
            <a:ln w="9525">
              <a:solidFill>
                <a:schemeClr val="tx1"/>
              </a:solidFill>
              <a:round/>
              <a:headEnd/>
              <a:tailEnd/>
            </a:ln>
          </p:spPr>
          <p:txBody>
            <a:bodyPr/>
            <a:lstStyle/>
            <a:p>
              <a:endParaRPr lang="en-US"/>
            </a:p>
          </p:txBody>
        </p:sp>
        <p:sp>
          <p:nvSpPr>
            <p:cNvPr id="79739" name="Freeform 83"/>
            <p:cNvSpPr>
              <a:spLocks/>
            </p:cNvSpPr>
            <p:nvPr/>
          </p:nvSpPr>
          <p:spPr bwMode="auto">
            <a:xfrm>
              <a:off x="2428" y="2595"/>
              <a:ext cx="28" cy="43"/>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14" y="0"/>
                  </a:moveTo>
                  <a:lnTo>
                    <a:pt x="165" y="39"/>
                  </a:lnTo>
                  <a:lnTo>
                    <a:pt x="63" y="263"/>
                  </a:lnTo>
                  <a:lnTo>
                    <a:pt x="0" y="251"/>
                  </a:lnTo>
                  <a:lnTo>
                    <a:pt x="114" y="0"/>
                  </a:lnTo>
                  <a:close/>
                </a:path>
              </a:pathLst>
            </a:custGeom>
            <a:solidFill>
              <a:schemeClr val="tx1"/>
            </a:solidFill>
            <a:ln w="0">
              <a:solidFill>
                <a:schemeClr val="tx1"/>
              </a:solidFill>
              <a:round/>
              <a:headEnd/>
              <a:tailEnd/>
            </a:ln>
          </p:spPr>
          <p:txBody>
            <a:bodyPr/>
            <a:lstStyle/>
            <a:p>
              <a:endParaRPr lang="en-US"/>
            </a:p>
          </p:txBody>
        </p:sp>
        <p:sp>
          <p:nvSpPr>
            <p:cNvPr id="79740" name="Freeform 84"/>
            <p:cNvSpPr>
              <a:spLocks/>
            </p:cNvSpPr>
            <p:nvPr/>
          </p:nvSpPr>
          <p:spPr bwMode="auto">
            <a:xfrm>
              <a:off x="2428" y="2636"/>
              <a:ext cx="11" cy="46"/>
            </a:xfrm>
            <a:custGeom>
              <a:avLst/>
              <a:gdLst>
                <a:gd name="T0" fmla="*/ 0 w 63"/>
                <a:gd name="T1" fmla="*/ 0 h 275"/>
                <a:gd name="T2" fmla="*/ 0 w 63"/>
                <a:gd name="T3" fmla="*/ 0 h 275"/>
                <a:gd name="T4" fmla="*/ 0 w 63"/>
                <a:gd name="T5" fmla="*/ 0 h 275"/>
                <a:gd name="T6" fmla="*/ 0 w 63"/>
                <a:gd name="T7" fmla="*/ 0 h 275"/>
                <a:gd name="T8" fmla="*/ 0 60000 65536"/>
                <a:gd name="T9" fmla="*/ 0 60000 65536"/>
                <a:gd name="T10" fmla="*/ 0 60000 65536"/>
                <a:gd name="T11" fmla="*/ 0 60000 65536"/>
                <a:gd name="T12" fmla="*/ 0 w 63"/>
                <a:gd name="T13" fmla="*/ 0 h 275"/>
                <a:gd name="T14" fmla="*/ 63 w 63"/>
                <a:gd name="T15" fmla="*/ 275 h 275"/>
              </a:gdLst>
              <a:ahLst/>
              <a:cxnLst>
                <a:cxn ang="T8">
                  <a:pos x="T0" y="T1"/>
                </a:cxn>
                <a:cxn ang="T9">
                  <a:pos x="T2" y="T3"/>
                </a:cxn>
                <a:cxn ang="T10">
                  <a:pos x="T4" y="T5"/>
                </a:cxn>
                <a:cxn ang="T11">
                  <a:pos x="T6" y="T7"/>
                </a:cxn>
              </a:cxnLst>
              <a:rect l="T12" t="T13" r="T14" b="T15"/>
              <a:pathLst>
                <a:path w="63" h="275">
                  <a:moveTo>
                    <a:pt x="0" y="0"/>
                  </a:moveTo>
                  <a:lnTo>
                    <a:pt x="63" y="12"/>
                  </a:lnTo>
                  <a:lnTo>
                    <a:pt x="12" y="275"/>
                  </a:lnTo>
                  <a:lnTo>
                    <a:pt x="0" y="0"/>
                  </a:lnTo>
                  <a:close/>
                </a:path>
              </a:pathLst>
            </a:custGeom>
            <a:solidFill>
              <a:schemeClr val="tx1"/>
            </a:solidFill>
            <a:ln w="9525">
              <a:solidFill>
                <a:schemeClr val="tx1"/>
              </a:solidFill>
              <a:round/>
              <a:headEnd/>
              <a:tailEnd/>
            </a:ln>
          </p:spPr>
          <p:txBody>
            <a:bodyPr/>
            <a:lstStyle/>
            <a:p>
              <a:endParaRPr lang="en-US"/>
            </a:p>
          </p:txBody>
        </p:sp>
        <p:sp>
          <p:nvSpPr>
            <p:cNvPr id="79741" name="Freeform 85"/>
            <p:cNvSpPr>
              <a:spLocks/>
            </p:cNvSpPr>
            <p:nvPr/>
          </p:nvSpPr>
          <p:spPr bwMode="auto">
            <a:xfrm>
              <a:off x="2430" y="2638"/>
              <a:ext cx="11" cy="44"/>
            </a:xfrm>
            <a:custGeom>
              <a:avLst/>
              <a:gdLst>
                <a:gd name="T0" fmla="*/ 0 w 62"/>
                <a:gd name="T1" fmla="*/ 0 h 263"/>
                <a:gd name="T2" fmla="*/ 0 w 62"/>
                <a:gd name="T3" fmla="*/ 0 h 263"/>
                <a:gd name="T4" fmla="*/ 0 w 62"/>
                <a:gd name="T5" fmla="*/ 0 h 263"/>
                <a:gd name="T6" fmla="*/ 0 w 62"/>
                <a:gd name="T7" fmla="*/ 0 h 263"/>
                <a:gd name="T8" fmla="*/ 0 60000 65536"/>
                <a:gd name="T9" fmla="*/ 0 60000 65536"/>
                <a:gd name="T10" fmla="*/ 0 60000 65536"/>
                <a:gd name="T11" fmla="*/ 0 60000 65536"/>
                <a:gd name="T12" fmla="*/ 0 w 62"/>
                <a:gd name="T13" fmla="*/ 0 h 263"/>
                <a:gd name="T14" fmla="*/ 62 w 62"/>
                <a:gd name="T15" fmla="*/ 263 h 263"/>
              </a:gdLst>
              <a:ahLst/>
              <a:cxnLst>
                <a:cxn ang="T8">
                  <a:pos x="T0" y="T1"/>
                </a:cxn>
                <a:cxn ang="T9">
                  <a:pos x="T2" y="T3"/>
                </a:cxn>
                <a:cxn ang="T10">
                  <a:pos x="T4" y="T5"/>
                </a:cxn>
                <a:cxn ang="T11">
                  <a:pos x="T6" y="T7"/>
                </a:cxn>
              </a:cxnLst>
              <a:rect l="T12" t="T13" r="T14" b="T15"/>
              <a:pathLst>
                <a:path w="62" h="263">
                  <a:moveTo>
                    <a:pt x="51" y="0"/>
                  </a:moveTo>
                  <a:lnTo>
                    <a:pt x="0" y="263"/>
                  </a:lnTo>
                  <a:lnTo>
                    <a:pt x="62" y="245"/>
                  </a:lnTo>
                  <a:lnTo>
                    <a:pt x="51" y="0"/>
                  </a:lnTo>
                  <a:close/>
                </a:path>
              </a:pathLst>
            </a:custGeom>
            <a:solidFill>
              <a:schemeClr val="tx1"/>
            </a:solidFill>
            <a:ln w="9525">
              <a:solidFill>
                <a:schemeClr val="tx1"/>
              </a:solidFill>
              <a:round/>
              <a:headEnd/>
              <a:tailEnd/>
            </a:ln>
          </p:spPr>
          <p:txBody>
            <a:bodyPr/>
            <a:lstStyle/>
            <a:p>
              <a:endParaRPr lang="en-US"/>
            </a:p>
          </p:txBody>
        </p:sp>
        <p:sp>
          <p:nvSpPr>
            <p:cNvPr id="79742" name="Freeform 86"/>
            <p:cNvSpPr>
              <a:spLocks/>
            </p:cNvSpPr>
            <p:nvPr/>
          </p:nvSpPr>
          <p:spPr bwMode="auto">
            <a:xfrm>
              <a:off x="2428" y="2636"/>
              <a:ext cx="13" cy="46"/>
            </a:xfrm>
            <a:custGeom>
              <a:avLst/>
              <a:gdLst>
                <a:gd name="T0" fmla="*/ 0 w 74"/>
                <a:gd name="T1" fmla="*/ 0 h 275"/>
                <a:gd name="T2" fmla="*/ 0 w 74"/>
                <a:gd name="T3" fmla="*/ 0 h 275"/>
                <a:gd name="T4" fmla="*/ 0 w 74"/>
                <a:gd name="T5" fmla="*/ 0 h 275"/>
                <a:gd name="T6" fmla="*/ 0 w 74"/>
                <a:gd name="T7" fmla="*/ 0 h 275"/>
                <a:gd name="T8" fmla="*/ 0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0" y="0"/>
                  </a:moveTo>
                  <a:lnTo>
                    <a:pt x="63" y="12"/>
                  </a:lnTo>
                  <a:lnTo>
                    <a:pt x="74" y="257"/>
                  </a:lnTo>
                  <a:lnTo>
                    <a:pt x="12" y="275"/>
                  </a:lnTo>
                  <a:lnTo>
                    <a:pt x="0" y="0"/>
                  </a:lnTo>
                  <a:close/>
                </a:path>
              </a:pathLst>
            </a:custGeom>
            <a:solidFill>
              <a:schemeClr val="tx1"/>
            </a:solidFill>
            <a:ln w="0">
              <a:solidFill>
                <a:schemeClr val="tx1"/>
              </a:solidFill>
              <a:round/>
              <a:headEnd/>
              <a:tailEnd/>
            </a:ln>
          </p:spPr>
          <p:txBody>
            <a:bodyPr/>
            <a:lstStyle/>
            <a:p>
              <a:endParaRPr lang="en-US"/>
            </a:p>
          </p:txBody>
        </p:sp>
        <p:sp>
          <p:nvSpPr>
            <p:cNvPr id="79743" name="Freeform 87"/>
            <p:cNvSpPr>
              <a:spLocks/>
            </p:cNvSpPr>
            <p:nvPr/>
          </p:nvSpPr>
          <p:spPr bwMode="auto">
            <a:xfrm>
              <a:off x="2430" y="2679"/>
              <a:ext cx="23" cy="43"/>
            </a:xfrm>
            <a:custGeom>
              <a:avLst/>
              <a:gdLst>
                <a:gd name="T0" fmla="*/ 0 w 137"/>
                <a:gd name="T1" fmla="*/ 0 h 257"/>
                <a:gd name="T2" fmla="*/ 0 w 137"/>
                <a:gd name="T3" fmla="*/ 0 h 257"/>
                <a:gd name="T4" fmla="*/ 0 w 137"/>
                <a:gd name="T5" fmla="*/ 0 h 257"/>
                <a:gd name="T6" fmla="*/ 0 w 137"/>
                <a:gd name="T7" fmla="*/ 0 h 257"/>
                <a:gd name="T8" fmla="*/ 0 60000 65536"/>
                <a:gd name="T9" fmla="*/ 0 60000 65536"/>
                <a:gd name="T10" fmla="*/ 0 60000 65536"/>
                <a:gd name="T11" fmla="*/ 0 60000 65536"/>
                <a:gd name="T12" fmla="*/ 0 w 137"/>
                <a:gd name="T13" fmla="*/ 0 h 257"/>
                <a:gd name="T14" fmla="*/ 137 w 137"/>
                <a:gd name="T15" fmla="*/ 257 h 257"/>
              </a:gdLst>
              <a:ahLst/>
              <a:cxnLst>
                <a:cxn ang="T8">
                  <a:pos x="T0" y="T1"/>
                </a:cxn>
                <a:cxn ang="T9">
                  <a:pos x="T2" y="T3"/>
                </a:cxn>
                <a:cxn ang="T10">
                  <a:pos x="T4" y="T5"/>
                </a:cxn>
                <a:cxn ang="T11">
                  <a:pos x="T6" y="T7"/>
                </a:cxn>
              </a:cxnLst>
              <a:rect l="T12" t="T13" r="T14" b="T15"/>
              <a:pathLst>
                <a:path w="137" h="257">
                  <a:moveTo>
                    <a:pt x="0" y="18"/>
                  </a:moveTo>
                  <a:lnTo>
                    <a:pt x="62" y="0"/>
                  </a:lnTo>
                  <a:lnTo>
                    <a:pt x="137" y="257"/>
                  </a:lnTo>
                  <a:lnTo>
                    <a:pt x="0" y="18"/>
                  </a:lnTo>
                  <a:close/>
                </a:path>
              </a:pathLst>
            </a:custGeom>
            <a:solidFill>
              <a:schemeClr val="tx1"/>
            </a:solidFill>
            <a:ln w="9525">
              <a:solidFill>
                <a:schemeClr val="tx1"/>
              </a:solidFill>
              <a:round/>
              <a:headEnd/>
              <a:tailEnd/>
            </a:ln>
          </p:spPr>
          <p:txBody>
            <a:bodyPr/>
            <a:lstStyle/>
            <a:p>
              <a:endParaRPr lang="en-US"/>
            </a:p>
          </p:txBody>
        </p:sp>
        <p:sp>
          <p:nvSpPr>
            <p:cNvPr id="79744" name="Freeform 88"/>
            <p:cNvSpPr>
              <a:spLocks/>
            </p:cNvSpPr>
            <p:nvPr/>
          </p:nvSpPr>
          <p:spPr bwMode="auto">
            <a:xfrm>
              <a:off x="2441" y="2679"/>
              <a:ext cx="20" cy="43"/>
            </a:xfrm>
            <a:custGeom>
              <a:avLst/>
              <a:gdLst>
                <a:gd name="T0" fmla="*/ 0 w 122"/>
                <a:gd name="T1" fmla="*/ 0 h 257"/>
                <a:gd name="T2" fmla="*/ 0 w 122"/>
                <a:gd name="T3" fmla="*/ 0 h 257"/>
                <a:gd name="T4" fmla="*/ 0 w 122"/>
                <a:gd name="T5" fmla="*/ 0 h 257"/>
                <a:gd name="T6" fmla="*/ 0 w 122"/>
                <a:gd name="T7" fmla="*/ 0 h 257"/>
                <a:gd name="T8" fmla="*/ 0 60000 65536"/>
                <a:gd name="T9" fmla="*/ 0 60000 65536"/>
                <a:gd name="T10" fmla="*/ 0 60000 65536"/>
                <a:gd name="T11" fmla="*/ 0 60000 65536"/>
                <a:gd name="T12" fmla="*/ 0 w 122"/>
                <a:gd name="T13" fmla="*/ 0 h 257"/>
                <a:gd name="T14" fmla="*/ 122 w 122"/>
                <a:gd name="T15" fmla="*/ 257 h 257"/>
              </a:gdLst>
              <a:ahLst/>
              <a:cxnLst>
                <a:cxn ang="T8">
                  <a:pos x="T0" y="T1"/>
                </a:cxn>
                <a:cxn ang="T9">
                  <a:pos x="T2" y="T3"/>
                </a:cxn>
                <a:cxn ang="T10">
                  <a:pos x="T4" y="T5"/>
                </a:cxn>
                <a:cxn ang="T11">
                  <a:pos x="T6" y="T7"/>
                </a:cxn>
              </a:cxnLst>
              <a:rect l="T12" t="T13" r="T14" b="T15"/>
              <a:pathLst>
                <a:path w="122" h="257">
                  <a:moveTo>
                    <a:pt x="0" y="0"/>
                  </a:moveTo>
                  <a:lnTo>
                    <a:pt x="75" y="257"/>
                  </a:lnTo>
                  <a:lnTo>
                    <a:pt x="122" y="214"/>
                  </a:lnTo>
                  <a:lnTo>
                    <a:pt x="0" y="0"/>
                  </a:lnTo>
                  <a:close/>
                </a:path>
              </a:pathLst>
            </a:custGeom>
            <a:solidFill>
              <a:schemeClr val="tx1"/>
            </a:solidFill>
            <a:ln w="9525">
              <a:solidFill>
                <a:schemeClr val="tx1"/>
              </a:solidFill>
              <a:round/>
              <a:headEnd/>
              <a:tailEnd/>
            </a:ln>
          </p:spPr>
          <p:txBody>
            <a:bodyPr/>
            <a:lstStyle/>
            <a:p>
              <a:endParaRPr lang="en-US"/>
            </a:p>
          </p:txBody>
        </p:sp>
        <p:sp>
          <p:nvSpPr>
            <p:cNvPr id="79745" name="Freeform 89"/>
            <p:cNvSpPr>
              <a:spLocks/>
            </p:cNvSpPr>
            <p:nvPr/>
          </p:nvSpPr>
          <p:spPr bwMode="auto">
            <a:xfrm>
              <a:off x="2430" y="2679"/>
              <a:ext cx="31" cy="43"/>
            </a:xfrm>
            <a:custGeom>
              <a:avLst/>
              <a:gdLst>
                <a:gd name="T0" fmla="*/ 0 w 184"/>
                <a:gd name="T1" fmla="*/ 0 h 257"/>
                <a:gd name="T2" fmla="*/ 0 w 184"/>
                <a:gd name="T3" fmla="*/ 0 h 257"/>
                <a:gd name="T4" fmla="*/ 0 w 184"/>
                <a:gd name="T5" fmla="*/ 0 h 257"/>
                <a:gd name="T6" fmla="*/ 0 w 184"/>
                <a:gd name="T7" fmla="*/ 0 h 257"/>
                <a:gd name="T8" fmla="*/ 0 w 184"/>
                <a:gd name="T9" fmla="*/ 0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0" y="18"/>
                  </a:moveTo>
                  <a:lnTo>
                    <a:pt x="62" y="0"/>
                  </a:lnTo>
                  <a:lnTo>
                    <a:pt x="184" y="214"/>
                  </a:lnTo>
                  <a:lnTo>
                    <a:pt x="137" y="257"/>
                  </a:lnTo>
                  <a:lnTo>
                    <a:pt x="0" y="18"/>
                  </a:lnTo>
                  <a:close/>
                </a:path>
              </a:pathLst>
            </a:custGeom>
            <a:solidFill>
              <a:schemeClr val="tx1"/>
            </a:solidFill>
            <a:ln w="0">
              <a:solidFill>
                <a:schemeClr val="tx1"/>
              </a:solidFill>
              <a:round/>
              <a:headEnd/>
              <a:tailEnd/>
            </a:ln>
          </p:spPr>
          <p:txBody>
            <a:bodyPr/>
            <a:lstStyle/>
            <a:p>
              <a:endParaRPr lang="en-US"/>
            </a:p>
          </p:txBody>
        </p:sp>
        <p:sp>
          <p:nvSpPr>
            <p:cNvPr id="79746" name="Freeform 90"/>
            <p:cNvSpPr>
              <a:spLocks/>
            </p:cNvSpPr>
            <p:nvPr/>
          </p:nvSpPr>
          <p:spPr bwMode="auto">
            <a:xfrm>
              <a:off x="2453" y="2715"/>
              <a:ext cx="39" cy="32"/>
            </a:xfrm>
            <a:custGeom>
              <a:avLst/>
              <a:gdLst>
                <a:gd name="T0" fmla="*/ 0 w 230"/>
                <a:gd name="T1" fmla="*/ 0 h 195"/>
                <a:gd name="T2" fmla="*/ 0 w 230"/>
                <a:gd name="T3" fmla="*/ 0 h 195"/>
                <a:gd name="T4" fmla="*/ 0 w 230"/>
                <a:gd name="T5" fmla="*/ 0 h 195"/>
                <a:gd name="T6" fmla="*/ 0 w 230"/>
                <a:gd name="T7" fmla="*/ 0 h 195"/>
                <a:gd name="T8" fmla="*/ 0 60000 65536"/>
                <a:gd name="T9" fmla="*/ 0 60000 65536"/>
                <a:gd name="T10" fmla="*/ 0 60000 65536"/>
                <a:gd name="T11" fmla="*/ 0 60000 65536"/>
                <a:gd name="T12" fmla="*/ 0 w 230"/>
                <a:gd name="T13" fmla="*/ 0 h 195"/>
                <a:gd name="T14" fmla="*/ 230 w 230"/>
                <a:gd name="T15" fmla="*/ 195 h 195"/>
              </a:gdLst>
              <a:ahLst/>
              <a:cxnLst>
                <a:cxn ang="T8">
                  <a:pos x="T0" y="T1"/>
                </a:cxn>
                <a:cxn ang="T9">
                  <a:pos x="T2" y="T3"/>
                </a:cxn>
                <a:cxn ang="T10">
                  <a:pos x="T4" y="T5"/>
                </a:cxn>
                <a:cxn ang="T11">
                  <a:pos x="T6" y="T7"/>
                </a:cxn>
              </a:cxnLst>
              <a:rect l="T12" t="T13" r="T14" b="T15"/>
              <a:pathLst>
                <a:path w="230" h="195">
                  <a:moveTo>
                    <a:pt x="0" y="43"/>
                  </a:moveTo>
                  <a:lnTo>
                    <a:pt x="47" y="0"/>
                  </a:lnTo>
                  <a:lnTo>
                    <a:pt x="230" y="195"/>
                  </a:lnTo>
                  <a:lnTo>
                    <a:pt x="0" y="43"/>
                  </a:lnTo>
                  <a:close/>
                </a:path>
              </a:pathLst>
            </a:custGeom>
            <a:solidFill>
              <a:schemeClr val="tx1"/>
            </a:solidFill>
            <a:ln w="9525">
              <a:solidFill>
                <a:schemeClr val="tx1"/>
              </a:solidFill>
              <a:round/>
              <a:headEnd/>
              <a:tailEnd/>
            </a:ln>
          </p:spPr>
          <p:txBody>
            <a:bodyPr/>
            <a:lstStyle/>
            <a:p>
              <a:endParaRPr lang="en-US"/>
            </a:p>
          </p:txBody>
        </p:sp>
        <p:sp>
          <p:nvSpPr>
            <p:cNvPr id="79747" name="Freeform 91"/>
            <p:cNvSpPr>
              <a:spLocks/>
            </p:cNvSpPr>
            <p:nvPr/>
          </p:nvSpPr>
          <p:spPr bwMode="auto">
            <a:xfrm>
              <a:off x="2461" y="2715"/>
              <a:ext cx="34" cy="32"/>
            </a:xfrm>
            <a:custGeom>
              <a:avLst/>
              <a:gdLst>
                <a:gd name="T0" fmla="*/ 0 w 205"/>
                <a:gd name="T1" fmla="*/ 0 h 195"/>
                <a:gd name="T2" fmla="*/ 0 w 205"/>
                <a:gd name="T3" fmla="*/ 0 h 195"/>
                <a:gd name="T4" fmla="*/ 0 w 205"/>
                <a:gd name="T5" fmla="*/ 0 h 195"/>
                <a:gd name="T6" fmla="*/ 0 w 205"/>
                <a:gd name="T7" fmla="*/ 0 h 195"/>
                <a:gd name="T8" fmla="*/ 0 60000 65536"/>
                <a:gd name="T9" fmla="*/ 0 60000 65536"/>
                <a:gd name="T10" fmla="*/ 0 60000 65536"/>
                <a:gd name="T11" fmla="*/ 0 60000 65536"/>
                <a:gd name="T12" fmla="*/ 0 w 205"/>
                <a:gd name="T13" fmla="*/ 0 h 195"/>
                <a:gd name="T14" fmla="*/ 205 w 205"/>
                <a:gd name="T15" fmla="*/ 195 h 195"/>
              </a:gdLst>
              <a:ahLst/>
              <a:cxnLst>
                <a:cxn ang="T8">
                  <a:pos x="T0" y="T1"/>
                </a:cxn>
                <a:cxn ang="T9">
                  <a:pos x="T2" y="T3"/>
                </a:cxn>
                <a:cxn ang="T10">
                  <a:pos x="T4" y="T5"/>
                </a:cxn>
                <a:cxn ang="T11">
                  <a:pos x="T6" y="T7"/>
                </a:cxn>
              </a:cxnLst>
              <a:rect l="T12" t="T13" r="T14" b="T15"/>
              <a:pathLst>
                <a:path w="205" h="195">
                  <a:moveTo>
                    <a:pt x="0" y="0"/>
                  </a:moveTo>
                  <a:lnTo>
                    <a:pt x="183" y="195"/>
                  </a:lnTo>
                  <a:lnTo>
                    <a:pt x="205" y="135"/>
                  </a:lnTo>
                  <a:lnTo>
                    <a:pt x="0" y="0"/>
                  </a:lnTo>
                  <a:close/>
                </a:path>
              </a:pathLst>
            </a:custGeom>
            <a:solidFill>
              <a:schemeClr val="tx1"/>
            </a:solidFill>
            <a:ln w="9525">
              <a:solidFill>
                <a:schemeClr val="tx1"/>
              </a:solidFill>
              <a:round/>
              <a:headEnd/>
              <a:tailEnd/>
            </a:ln>
          </p:spPr>
          <p:txBody>
            <a:bodyPr/>
            <a:lstStyle/>
            <a:p>
              <a:endParaRPr lang="en-US"/>
            </a:p>
          </p:txBody>
        </p:sp>
        <p:sp>
          <p:nvSpPr>
            <p:cNvPr id="79748" name="Freeform 92"/>
            <p:cNvSpPr>
              <a:spLocks/>
            </p:cNvSpPr>
            <p:nvPr/>
          </p:nvSpPr>
          <p:spPr bwMode="auto">
            <a:xfrm>
              <a:off x="2453" y="2715"/>
              <a:ext cx="42"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0" y="43"/>
                  </a:moveTo>
                  <a:lnTo>
                    <a:pt x="47" y="0"/>
                  </a:lnTo>
                  <a:lnTo>
                    <a:pt x="252" y="135"/>
                  </a:lnTo>
                  <a:lnTo>
                    <a:pt x="230" y="195"/>
                  </a:lnTo>
                  <a:lnTo>
                    <a:pt x="0" y="43"/>
                  </a:lnTo>
                  <a:close/>
                </a:path>
              </a:pathLst>
            </a:custGeom>
            <a:solidFill>
              <a:schemeClr val="tx1"/>
            </a:solidFill>
            <a:ln w="0">
              <a:solidFill>
                <a:schemeClr val="tx1"/>
              </a:solidFill>
              <a:round/>
              <a:headEnd/>
              <a:tailEnd/>
            </a:ln>
          </p:spPr>
          <p:txBody>
            <a:bodyPr/>
            <a:lstStyle/>
            <a:p>
              <a:endParaRPr lang="en-US"/>
            </a:p>
          </p:txBody>
        </p:sp>
        <p:sp>
          <p:nvSpPr>
            <p:cNvPr id="79749" name="Freeform 93"/>
            <p:cNvSpPr>
              <a:spLocks/>
            </p:cNvSpPr>
            <p:nvPr/>
          </p:nvSpPr>
          <p:spPr bwMode="auto">
            <a:xfrm>
              <a:off x="2466"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102"/>
                  </a:moveTo>
                  <a:lnTo>
                    <a:pt x="456" y="0"/>
                  </a:lnTo>
                  <a:lnTo>
                    <a:pt x="0" y="102"/>
                  </a:lnTo>
                  <a:lnTo>
                    <a:pt x="456" y="102"/>
                  </a:lnTo>
                  <a:close/>
                </a:path>
              </a:pathLst>
            </a:custGeom>
            <a:solidFill>
              <a:schemeClr val="tx1"/>
            </a:solidFill>
            <a:ln w="9525">
              <a:solidFill>
                <a:schemeClr val="tx1"/>
              </a:solidFill>
              <a:round/>
              <a:headEnd/>
              <a:tailEnd/>
            </a:ln>
          </p:spPr>
          <p:txBody>
            <a:bodyPr/>
            <a:lstStyle/>
            <a:p>
              <a:endParaRPr lang="en-US"/>
            </a:p>
          </p:txBody>
        </p:sp>
        <p:sp>
          <p:nvSpPr>
            <p:cNvPr id="79750" name="Freeform 94"/>
            <p:cNvSpPr>
              <a:spLocks/>
            </p:cNvSpPr>
            <p:nvPr/>
          </p:nvSpPr>
          <p:spPr bwMode="auto">
            <a:xfrm>
              <a:off x="2466"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0"/>
                  </a:moveTo>
                  <a:lnTo>
                    <a:pt x="0" y="102"/>
                  </a:lnTo>
                  <a:lnTo>
                    <a:pt x="0" y="0"/>
                  </a:lnTo>
                  <a:lnTo>
                    <a:pt x="456" y="0"/>
                  </a:lnTo>
                  <a:close/>
                </a:path>
              </a:pathLst>
            </a:custGeom>
            <a:solidFill>
              <a:schemeClr val="tx1"/>
            </a:solidFill>
            <a:ln w="9525">
              <a:solidFill>
                <a:schemeClr val="tx1"/>
              </a:solidFill>
              <a:round/>
              <a:headEnd/>
              <a:tailEnd/>
            </a:ln>
          </p:spPr>
          <p:txBody>
            <a:bodyPr/>
            <a:lstStyle/>
            <a:p>
              <a:endParaRPr lang="en-US"/>
            </a:p>
          </p:txBody>
        </p:sp>
        <p:sp>
          <p:nvSpPr>
            <p:cNvPr id="79751" name="Rectangle 95"/>
            <p:cNvSpPr>
              <a:spLocks noChangeArrowheads="1"/>
            </p:cNvSpPr>
            <p:nvPr/>
          </p:nvSpPr>
          <p:spPr bwMode="auto">
            <a:xfrm>
              <a:off x="2466" y="2655"/>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752" name="Freeform 96"/>
            <p:cNvSpPr>
              <a:spLocks/>
            </p:cNvSpPr>
            <p:nvPr/>
          </p:nvSpPr>
          <p:spPr bwMode="auto">
            <a:xfrm>
              <a:off x="2529"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81" y="132"/>
                  </a:moveTo>
                  <a:lnTo>
                    <a:pt x="0" y="0"/>
                  </a:lnTo>
                  <a:lnTo>
                    <a:pt x="356" y="132"/>
                  </a:lnTo>
                  <a:lnTo>
                    <a:pt x="81" y="132"/>
                  </a:lnTo>
                  <a:close/>
                </a:path>
              </a:pathLst>
            </a:custGeom>
            <a:solidFill>
              <a:schemeClr val="tx1"/>
            </a:solidFill>
            <a:ln w="9525">
              <a:solidFill>
                <a:schemeClr val="tx1"/>
              </a:solidFill>
              <a:round/>
              <a:headEnd/>
              <a:tailEnd/>
            </a:ln>
          </p:spPr>
          <p:txBody>
            <a:bodyPr/>
            <a:lstStyle/>
            <a:p>
              <a:endParaRPr lang="en-US"/>
            </a:p>
          </p:txBody>
        </p:sp>
        <p:sp>
          <p:nvSpPr>
            <p:cNvPr id="79753" name="Freeform 97"/>
            <p:cNvSpPr>
              <a:spLocks/>
            </p:cNvSpPr>
            <p:nvPr/>
          </p:nvSpPr>
          <p:spPr bwMode="auto">
            <a:xfrm>
              <a:off x="2529"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81" y="132"/>
                  </a:moveTo>
                  <a:lnTo>
                    <a:pt x="0" y="0"/>
                  </a:lnTo>
                  <a:lnTo>
                    <a:pt x="356" y="132"/>
                  </a:lnTo>
                  <a:lnTo>
                    <a:pt x="81" y="132"/>
                  </a:lnTo>
                  <a:close/>
                </a:path>
              </a:pathLst>
            </a:custGeom>
            <a:solidFill>
              <a:schemeClr val="tx1"/>
            </a:solidFill>
            <a:ln w="0">
              <a:solidFill>
                <a:schemeClr val="tx1"/>
              </a:solidFill>
              <a:round/>
              <a:headEnd/>
              <a:tailEnd/>
            </a:ln>
          </p:spPr>
          <p:txBody>
            <a:bodyPr/>
            <a:lstStyle/>
            <a:p>
              <a:endParaRPr lang="en-US"/>
            </a:p>
          </p:txBody>
        </p:sp>
        <p:sp>
          <p:nvSpPr>
            <p:cNvPr id="79754" name="Freeform 98"/>
            <p:cNvSpPr>
              <a:spLocks/>
            </p:cNvSpPr>
            <p:nvPr/>
          </p:nvSpPr>
          <p:spPr bwMode="auto">
            <a:xfrm>
              <a:off x="2529"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0"/>
                  </a:moveTo>
                  <a:lnTo>
                    <a:pt x="0" y="133"/>
                  </a:lnTo>
                  <a:lnTo>
                    <a:pt x="356" y="0"/>
                  </a:lnTo>
                  <a:lnTo>
                    <a:pt x="81" y="0"/>
                  </a:lnTo>
                  <a:close/>
                </a:path>
              </a:pathLst>
            </a:custGeom>
            <a:solidFill>
              <a:schemeClr val="tx1"/>
            </a:solidFill>
            <a:ln w="9525">
              <a:solidFill>
                <a:schemeClr val="tx1"/>
              </a:solidFill>
              <a:round/>
              <a:headEnd/>
              <a:tailEnd/>
            </a:ln>
          </p:spPr>
          <p:txBody>
            <a:bodyPr/>
            <a:lstStyle/>
            <a:p>
              <a:endParaRPr lang="en-US"/>
            </a:p>
          </p:txBody>
        </p:sp>
        <p:sp>
          <p:nvSpPr>
            <p:cNvPr id="79755" name="Freeform 99"/>
            <p:cNvSpPr>
              <a:spLocks/>
            </p:cNvSpPr>
            <p:nvPr/>
          </p:nvSpPr>
          <p:spPr bwMode="auto">
            <a:xfrm>
              <a:off x="2529"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0"/>
                  </a:moveTo>
                  <a:lnTo>
                    <a:pt x="0" y="133"/>
                  </a:lnTo>
                  <a:lnTo>
                    <a:pt x="356" y="0"/>
                  </a:lnTo>
                  <a:lnTo>
                    <a:pt x="81" y="0"/>
                  </a:lnTo>
                  <a:close/>
                </a:path>
              </a:pathLst>
            </a:custGeom>
            <a:solidFill>
              <a:schemeClr val="tx1"/>
            </a:solidFill>
            <a:ln w="0">
              <a:solidFill>
                <a:schemeClr val="tx1"/>
              </a:solidFill>
              <a:round/>
              <a:headEnd/>
              <a:tailEnd/>
            </a:ln>
          </p:spPr>
          <p:txBody>
            <a:bodyPr/>
            <a:lstStyle/>
            <a:p>
              <a:endParaRPr lang="en-US"/>
            </a:p>
          </p:txBody>
        </p:sp>
        <p:sp>
          <p:nvSpPr>
            <p:cNvPr id="79756" name="Freeform 100"/>
            <p:cNvSpPr>
              <a:spLocks/>
            </p:cNvSpPr>
            <p:nvPr/>
          </p:nvSpPr>
          <p:spPr bwMode="auto">
            <a:xfrm>
              <a:off x="3289"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102"/>
                  </a:moveTo>
                  <a:lnTo>
                    <a:pt x="0" y="0"/>
                  </a:lnTo>
                  <a:lnTo>
                    <a:pt x="456" y="102"/>
                  </a:lnTo>
                  <a:lnTo>
                    <a:pt x="0" y="102"/>
                  </a:lnTo>
                  <a:close/>
                </a:path>
              </a:pathLst>
            </a:custGeom>
            <a:solidFill>
              <a:schemeClr val="tx1"/>
            </a:solidFill>
            <a:ln w="9525">
              <a:solidFill>
                <a:schemeClr val="tx1"/>
              </a:solidFill>
              <a:round/>
              <a:headEnd/>
              <a:tailEnd/>
            </a:ln>
          </p:spPr>
          <p:txBody>
            <a:bodyPr/>
            <a:lstStyle/>
            <a:p>
              <a:endParaRPr lang="en-US"/>
            </a:p>
          </p:txBody>
        </p:sp>
        <p:sp>
          <p:nvSpPr>
            <p:cNvPr id="79757" name="Freeform 101"/>
            <p:cNvSpPr>
              <a:spLocks/>
            </p:cNvSpPr>
            <p:nvPr/>
          </p:nvSpPr>
          <p:spPr bwMode="auto">
            <a:xfrm>
              <a:off x="3289"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0"/>
                  </a:moveTo>
                  <a:lnTo>
                    <a:pt x="456" y="102"/>
                  </a:lnTo>
                  <a:lnTo>
                    <a:pt x="456" y="0"/>
                  </a:lnTo>
                  <a:lnTo>
                    <a:pt x="0" y="0"/>
                  </a:lnTo>
                  <a:close/>
                </a:path>
              </a:pathLst>
            </a:custGeom>
            <a:solidFill>
              <a:schemeClr val="tx1"/>
            </a:solidFill>
            <a:ln w="9525">
              <a:solidFill>
                <a:schemeClr val="tx1"/>
              </a:solidFill>
              <a:round/>
              <a:headEnd/>
              <a:tailEnd/>
            </a:ln>
          </p:spPr>
          <p:txBody>
            <a:bodyPr/>
            <a:lstStyle/>
            <a:p>
              <a:endParaRPr lang="en-US"/>
            </a:p>
          </p:txBody>
        </p:sp>
        <p:sp>
          <p:nvSpPr>
            <p:cNvPr id="79758" name="Rectangle 102"/>
            <p:cNvSpPr>
              <a:spLocks noChangeArrowheads="1"/>
            </p:cNvSpPr>
            <p:nvPr/>
          </p:nvSpPr>
          <p:spPr bwMode="auto">
            <a:xfrm>
              <a:off x="3289" y="2655"/>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759" name="Freeform 103"/>
            <p:cNvSpPr>
              <a:spLocks/>
            </p:cNvSpPr>
            <p:nvPr/>
          </p:nvSpPr>
          <p:spPr bwMode="auto">
            <a:xfrm>
              <a:off x="3243"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275" y="132"/>
                  </a:moveTo>
                  <a:lnTo>
                    <a:pt x="356" y="0"/>
                  </a:lnTo>
                  <a:lnTo>
                    <a:pt x="0" y="132"/>
                  </a:lnTo>
                  <a:lnTo>
                    <a:pt x="275" y="132"/>
                  </a:lnTo>
                  <a:close/>
                </a:path>
              </a:pathLst>
            </a:custGeom>
            <a:solidFill>
              <a:schemeClr val="tx1"/>
            </a:solidFill>
            <a:ln w="9525">
              <a:solidFill>
                <a:schemeClr val="tx1"/>
              </a:solidFill>
              <a:round/>
              <a:headEnd/>
              <a:tailEnd/>
            </a:ln>
          </p:spPr>
          <p:txBody>
            <a:bodyPr/>
            <a:lstStyle/>
            <a:p>
              <a:endParaRPr lang="en-US"/>
            </a:p>
          </p:txBody>
        </p:sp>
        <p:sp>
          <p:nvSpPr>
            <p:cNvPr id="79760" name="Freeform 104"/>
            <p:cNvSpPr>
              <a:spLocks/>
            </p:cNvSpPr>
            <p:nvPr/>
          </p:nvSpPr>
          <p:spPr bwMode="auto">
            <a:xfrm>
              <a:off x="3243" y="2641"/>
              <a:ext cx="59"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275" y="132"/>
                  </a:moveTo>
                  <a:lnTo>
                    <a:pt x="356" y="0"/>
                  </a:lnTo>
                  <a:lnTo>
                    <a:pt x="0" y="132"/>
                  </a:lnTo>
                  <a:lnTo>
                    <a:pt x="275" y="132"/>
                  </a:lnTo>
                  <a:close/>
                </a:path>
              </a:pathLst>
            </a:custGeom>
            <a:solidFill>
              <a:schemeClr val="tx1"/>
            </a:solidFill>
            <a:ln w="0">
              <a:solidFill>
                <a:schemeClr val="tx1"/>
              </a:solidFill>
              <a:round/>
              <a:headEnd/>
              <a:tailEnd/>
            </a:ln>
          </p:spPr>
          <p:txBody>
            <a:bodyPr/>
            <a:lstStyle/>
            <a:p>
              <a:endParaRPr lang="en-US"/>
            </a:p>
          </p:txBody>
        </p:sp>
        <p:sp>
          <p:nvSpPr>
            <p:cNvPr id="79761" name="Freeform 105"/>
            <p:cNvSpPr>
              <a:spLocks/>
            </p:cNvSpPr>
            <p:nvPr/>
          </p:nvSpPr>
          <p:spPr bwMode="auto">
            <a:xfrm>
              <a:off x="3243"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275" y="0"/>
                  </a:moveTo>
                  <a:lnTo>
                    <a:pt x="356" y="133"/>
                  </a:lnTo>
                  <a:lnTo>
                    <a:pt x="0" y="0"/>
                  </a:lnTo>
                  <a:lnTo>
                    <a:pt x="275" y="0"/>
                  </a:lnTo>
                  <a:close/>
                </a:path>
              </a:pathLst>
            </a:custGeom>
            <a:solidFill>
              <a:schemeClr val="tx1"/>
            </a:solidFill>
            <a:ln w="9525">
              <a:solidFill>
                <a:schemeClr val="tx1"/>
              </a:solidFill>
              <a:round/>
              <a:headEnd/>
              <a:tailEnd/>
            </a:ln>
          </p:spPr>
          <p:txBody>
            <a:bodyPr/>
            <a:lstStyle/>
            <a:p>
              <a:endParaRPr lang="en-US"/>
            </a:p>
          </p:txBody>
        </p:sp>
        <p:sp>
          <p:nvSpPr>
            <p:cNvPr id="79762" name="Freeform 106"/>
            <p:cNvSpPr>
              <a:spLocks/>
            </p:cNvSpPr>
            <p:nvPr/>
          </p:nvSpPr>
          <p:spPr bwMode="auto">
            <a:xfrm>
              <a:off x="3243" y="2663"/>
              <a:ext cx="59"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275" y="0"/>
                  </a:moveTo>
                  <a:lnTo>
                    <a:pt x="356" y="133"/>
                  </a:lnTo>
                  <a:lnTo>
                    <a:pt x="0" y="0"/>
                  </a:lnTo>
                  <a:lnTo>
                    <a:pt x="275" y="0"/>
                  </a:lnTo>
                  <a:close/>
                </a:path>
              </a:pathLst>
            </a:custGeom>
            <a:solidFill>
              <a:schemeClr val="tx1"/>
            </a:solidFill>
            <a:ln w="0">
              <a:solidFill>
                <a:schemeClr val="tx1"/>
              </a:solidFill>
              <a:round/>
              <a:headEnd/>
              <a:tailEnd/>
            </a:ln>
          </p:spPr>
          <p:txBody>
            <a:bodyPr/>
            <a:lstStyle/>
            <a:p>
              <a:endParaRPr lang="en-US"/>
            </a:p>
          </p:txBody>
        </p:sp>
        <p:sp>
          <p:nvSpPr>
            <p:cNvPr id="79763" name="Freeform 107"/>
            <p:cNvSpPr>
              <a:spLocks/>
            </p:cNvSpPr>
            <p:nvPr/>
          </p:nvSpPr>
          <p:spPr bwMode="auto">
            <a:xfrm>
              <a:off x="3336" y="2722"/>
              <a:ext cx="42" cy="25"/>
            </a:xfrm>
            <a:custGeom>
              <a:avLst/>
              <a:gdLst>
                <a:gd name="T0" fmla="*/ 0 w 252"/>
                <a:gd name="T1" fmla="*/ 0 h 152"/>
                <a:gd name="T2" fmla="*/ 0 w 252"/>
                <a:gd name="T3" fmla="*/ 0 h 152"/>
                <a:gd name="T4" fmla="*/ 0 w 252"/>
                <a:gd name="T5" fmla="*/ 0 h 152"/>
                <a:gd name="T6" fmla="*/ 0 w 252"/>
                <a:gd name="T7" fmla="*/ 0 h 152"/>
                <a:gd name="T8" fmla="*/ 0 60000 65536"/>
                <a:gd name="T9" fmla="*/ 0 60000 65536"/>
                <a:gd name="T10" fmla="*/ 0 60000 65536"/>
                <a:gd name="T11" fmla="*/ 0 60000 65536"/>
                <a:gd name="T12" fmla="*/ 0 w 252"/>
                <a:gd name="T13" fmla="*/ 0 h 152"/>
                <a:gd name="T14" fmla="*/ 252 w 252"/>
                <a:gd name="T15" fmla="*/ 152 h 152"/>
              </a:gdLst>
              <a:ahLst/>
              <a:cxnLst>
                <a:cxn ang="T8">
                  <a:pos x="T0" y="T1"/>
                </a:cxn>
                <a:cxn ang="T9">
                  <a:pos x="T2" y="T3"/>
                </a:cxn>
                <a:cxn ang="T10">
                  <a:pos x="T4" y="T5"/>
                </a:cxn>
                <a:cxn ang="T11">
                  <a:pos x="T6" y="T7"/>
                </a:cxn>
              </a:cxnLst>
              <a:rect l="T12" t="T13" r="T14" b="T15"/>
              <a:pathLst>
                <a:path w="252" h="152">
                  <a:moveTo>
                    <a:pt x="22" y="152"/>
                  </a:moveTo>
                  <a:lnTo>
                    <a:pt x="0" y="92"/>
                  </a:lnTo>
                  <a:lnTo>
                    <a:pt x="252" y="0"/>
                  </a:lnTo>
                  <a:lnTo>
                    <a:pt x="22" y="152"/>
                  </a:lnTo>
                  <a:close/>
                </a:path>
              </a:pathLst>
            </a:custGeom>
            <a:solidFill>
              <a:schemeClr val="tx1"/>
            </a:solidFill>
            <a:ln w="9525">
              <a:solidFill>
                <a:schemeClr val="tx1"/>
              </a:solidFill>
              <a:round/>
              <a:headEnd/>
              <a:tailEnd/>
            </a:ln>
          </p:spPr>
          <p:txBody>
            <a:bodyPr/>
            <a:lstStyle/>
            <a:p>
              <a:endParaRPr lang="en-US"/>
            </a:p>
          </p:txBody>
        </p:sp>
        <p:sp>
          <p:nvSpPr>
            <p:cNvPr id="79764" name="Freeform 108"/>
            <p:cNvSpPr>
              <a:spLocks/>
            </p:cNvSpPr>
            <p:nvPr/>
          </p:nvSpPr>
          <p:spPr bwMode="auto">
            <a:xfrm>
              <a:off x="3336" y="2715"/>
              <a:ext cx="42" cy="23"/>
            </a:xfrm>
            <a:custGeom>
              <a:avLst/>
              <a:gdLst>
                <a:gd name="T0" fmla="*/ 0 w 252"/>
                <a:gd name="T1" fmla="*/ 0 h 135"/>
                <a:gd name="T2" fmla="*/ 0 w 252"/>
                <a:gd name="T3" fmla="*/ 0 h 135"/>
                <a:gd name="T4" fmla="*/ 0 w 252"/>
                <a:gd name="T5" fmla="*/ 0 h 135"/>
                <a:gd name="T6" fmla="*/ 0 w 252"/>
                <a:gd name="T7" fmla="*/ 0 h 135"/>
                <a:gd name="T8" fmla="*/ 0 60000 65536"/>
                <a:gd name="T9" fmla="*/ 0 60000 65536"/>
                <a:gd name="T10" fmla="*/ 0 60000 65536"/>
                <a:gd name="T11" fmla="*/ 0 60000 65536"/>
                <a:gd name="T12" fmla="*/ 0 w 252"/>
                <a:gd name="T13" fmla="*/ 0 h 135"/>
                <a:gd name="T14" fmla="*/ 252 w 252"/>
                <a:gd name="T15" fmla="*/ 135 h 135"/>
              </a:gdLst>
              <a:ahLst/>
              <a:cxnLst>
                <a:cxn ang="T8">
                  <a:pos x="T0" y="T1"/>
                </a:cxn>
                <a:cxn ang="T9">
                  <a:pos x="T2" y="T3"/>
                </a:cxn>
                <a:cxn ang="T10">
                  <a:pos x="T4" y="T5"/>
                </a:cxn>
                <a:cxn ang="T11">
                  <a:pos x="T6" y="T7"/>
                </a:cxn>
              </a:cxnLst>
              <a:rect l="T12" t="T13" r="T14" b="T15"/>
              <a:pathLst>
                <a:path w="252" h="135">
                  <a:moveTo>
                    <a:pt x="0" y="135"/>
                  </a:moveTo>
                  <a:lnTo>
                    <a:pt x="252" y="43"/>
                  </a:lnTo>
                  <a:lnTo>
                    <a:pt x="205" y="0"/>
                  </a:lnTo>
                  <a:lnTo>
                    <a:pt x="0" y="135"/>
                  </a:lnTo>
                  <a:close/>
                </a:path>
              </a:pathLst>
            </a:custGeom>
            <a:solidFill>
              <a:schemeClr val="tx1"/>
            </a:solidFill>
            <a:ln w="9525">
              <a:solidFill>
                <a:schemeClr val="tx1"/>
              </a:solidFill>
              <a:round/>
              <a:headEnd/>
              <a:tailEnd/>
            </a:ln>
          </p:spPr>
          <p:txBody>
            <a:bodyPr/>
            <a:lstStyle/>
            <a:p>
              <a:endParaRPr lang="en-US"/>
            </a:p>
          </p:txBody>
        </p:sp>
        <p:sp>
          <p:nvSpPr>
            <p:cNvPr id="79765" name="Freeform 109"/>
            <p:cNvSpPr>
              <a:spLocks/>
            </p:cNvSpPr>
            <p:nvPr/>
          </p:nvSpPr>
          <p:spPr bwMode="auto">
            <a:xfrm>
              <a:off x="3336" y="2715"/>
              <a:ext cx="42"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2" y="195"/>
                  </a:moveTo>
                  <a:lnTo>
                    <a:pt x="0" y="135"/>
                  </a:lnTo>
                  <a:lnTo>
                    <a:pt x="205" y="0"/>
                  </a:lnTo>
                  <a:lnTo>
                    <a:pt x="252" y="43"/>
                  </a:lnTo>
                  <a:lnTo>
                    <a:pt x="22" y="195"/>
                  </a:lnTo>
                  <a:close/>
                </a:path>
              </a:pathLst>
            </a:custGeom>
            <a:solidFill>
              <a:schemeClr val="tx1"/>
            </a:solidFill>
            <a:ln w="0">
              <a:solidFill>
                <a:schemeClr val="tx1"/>
              </a:solidFill>
              <a:round/>
              <a:headEnd/>
              <a:tailEnd/>
            </a:ln>
          </p:spPr>
          <p:txBody>
            <a:bodyPr/>
            <a:lstStyle/>
            <a:p>
              <a:endParaRPr lang="en-US"/>
            </a:p>
          </p:txBody>
        </p:sp>
        <p:sp>
          <p:nvSpPr>
            <p:cNvPr id="79766" name="Freeform 110"/>
            <p:cNvSpPr>
              <a:spLocks/>
            </p:cNvSpPr>
            <p:nvPr/>
          </p:nvSpPr>
          <p:spPr bwMode="auto">
            <a:xfrm>
              <a:off x="3370" y="2682"/>
              <a:ext cx="31" cy="40"/>
            </a:xfrm>
            <a:custGeom>
              <a:avLst/>
              <a:gdLst>
                <a:gd name="T0" fmla="*/ 0 w 184"/>
                <a:gd name="T1" fmla="*/ 0 h 239"/>
                <a:gd name="T2" fmla="*/ 0 w 184"/>
                <a:gd name="T3" fmla="*/ 0 h 239"/>
                <a:gd name="T4" fmla="*/ 0 w 184"/>
                <a:gd name="T5" fmla="*/ 0 h 239"/>
                <a:gd name="T6" fmla="*/ 0 w 184"/>
                <a:gd name="T7" fmla="*/ 0 h 239"/>
                <a:gd name="T8" fmla="*/ 0 60000 65536"/>
                <a:gd name="T9" fmla="*/ 0 60000 65536"/>
                <a:gd name="T10" fmla="*/ 0 60000 65536"/>
                <a:gd name="T11" fmla="*/ 0 60000 65536"/>
                <a:gd name="T12" fmla="*/ 0 w 184"/>
                <a:gd name="T13" fmla="*/ 0 h 239"/>
                <a:gd name="T14" fmla="*/ 184 w 184"/>
                <a:gd name="T15" fmla="*/ 239 h 239"/>
              </a:gdLst>
              <a:ahLst/>
              <a:cxnLst>
                <a:cxn ang="T8">
                  <a:pos x="T0" y="T1"/>
                </a:cxn>
                <a:cxn ang="T9">
                  <a:pos x="T2" y="T3"/>
                </a:cxn>
                <a:cxn ang="T10">
                  <a:pos x="T4" y="T5"/>
                </a:cxn>
                <a:cxn ang="T11">
                  <a:pos x="T6" y="T7"/>
                </a:cxn>
              </a:cxnLst>
              <a:rect l="T12" t="T13" r="T14" b="T15"/>
              <a:pathLst>
                <a:path w="184" h="239">
                  <a:moveTo>
                    <a:pt x="47" y="239"/>
                  </a:moveTo>
                  <a:lnTo>
                    <a:pt x="0" y="196"/>
                  </a:lnTo>
                  <a:lnTo>
                    <a:pt x="184" y="0"/>
                  </a:lnTo>
                  <a:lnTo>
                    <a:pt x="47" y="239"/>
                  </a:lnTo>
                  <a:close/>
                </a:path>
              </a:pathLst>
            </a:custGeom>
            <a:solidFill>
              <a:schemeClr val="tx1"/>
            </a:solidFill>
            <a:ln w="9525">
              <a:solidFill>
                <a:schemeClr val="tx1"/>
              </a:solidFill>
              <a:round/>
              <a:headEnd/>
              <a:tailEnd/>
            </a:ln>
          </p:spPr>
          <p:txBody>
            <a:bodyPr/>
            <a:lstStyle/>
            <a:p>
              <a:endParaRPr lang="en-US"/>
            </a:p>
          </p:txBody>
        </p:sp>
        <p:sp>
          <p:nvSpPr>
            <p:cNvPr id="79767" name="Freeform 111"/>
            <p:cNvSpPr>
              <a:spLocks/>
            </p:cNvSpPr>
            <p:nvPr/>
          </p:nvSpPr>
          <p:spPr bwMode="auto">
            <a:xfrm>
              <a:off x="3370" y="2679"/>
              <a:ext cx="31" cy="36"/>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0" y="214"/>
                  </a:moveTo>
                  <a:lnTo>
                    <a:pt x="184" y="18"/>
                  </a:lnTo>
                  <a:lnTo>
                    <a:pt x="122" y="0"/>
                  </a:lnTo>
                  <a:lnTo>
                    <a:pt x="0" y="214"/>
                  </a:lnTo>
                  <a:close/>
                </a:path>
              </a:pathLst>
            </a:custGeom>
            <a:solidFill>
              <a:schemeClr val="tx1"/>
            </a:solidFill>
            <a:ln w="9525">
              <a:solidFill>
                <a:schemeClr val="tx1"/>
              </a:solidFill>
              <a:round/>
              <a:headEnd/>
              <a:tailEnd/>
            </a:ln>
          </p:spPr>
          <p:txBody>
            <a:bodyPr/>
            <a:lstStyle/>
            <a:p>
              <a:endParaRPr lang="en-US"/>
            </a:p>
          </p:txBody>
        </p:sp>
        <p:sp>
          <p:nvSpPr>
            <p:cNvPr id="79768" name="Freeform 112"/>
            <p:cNvSpPr>
              <a:spLocks/>
            </p:cNvSpPr>
            <p:nvPr/>
          </p:nvSpPr>
          <p:spPr bwMode="auto">
            <a:xfrm>
              <a:off x="3370" y="2679"/>
              <a:ext cx="31" cy="43"/>
            </a:xfrm>
            <a:custGeom>
              <a:avLst/>
              <a:gdLst>
                <a:gd name="T0" fmla="*/ 0 w 184"/>
                <a:gd name="T1" fmla="*/ 0 h 257"/>
                <a:gd name="T2" fmla="*/ 0 w 184"/>
                <a:gd name="T3" fmla="*/ 0 h 257"/>
                <a:gd name="T4" fmla="*/ 0 w 184"/>
                <a:gd name="T5" fmla="*/ 0 h 257"/>
                <a:gd name="T6" fmla="*/ 0 w 184"/>
                <a:gd name="T7" fmla="*/ 0 h 257"/>
                <a:gd name="T8" fmla="*/ 0 w 184"/>
                <a:gd name="T9" fmla="*/ 0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47" y="257"/>
                  </a:moveTo>
                  <a:lnTo>
                    <a:pt x="0" y="214"/>
                  </a:lnTo>
                  <a:lnTo>
                    <a:pt x="122" y="0"/>
                  </a:lnTo>
                  <a:lnTo>
                    <a:pt x="184" y="18"/>
                  </a:lnTo>
                  <a:lnTo>
                    <a:pt x="47" y="257"/>
                  </a:lnTo>
                  <a:close/>
                </a:path>
              </a:pathLst>
            </a:custGeom>
            <a:solidFill>
              <a:schemeClr val="tx1"/>
            </a:solidFill>
            <a:ln w="0">
              <a:solidFill>
                <a:schemeClr val="tx1"/>
              </a:solidFill>
              <a:round/>
              <a:headEnd/>
              <a:tailEnd/>
            </a:ln>
          </p:spPr>
          <p:txBody>
            <a:bodyPr/>
            <a:lstStyle/>
            <a:p>
              <a:endParaRPr lang="en-US"/>
            </a:p>
          </p:txBody>
        </p:sp>
        <p:sp>
          <p:nvSpPr>
            <p:cNvPr id="79769" name="Freeform 113"/>
            <p:cNvSpPr>
              <a:spLocks/>
            </p:cNvSpPr>
            <p:nvPr/>
          </p:nvSpPr>
          <p:spPr bwMode="auto">
            <a:xfrm>
              <a:off x="3390" y="2636"/>
              <a:ext cx="13" cy="46"/>
            </a:xfrm>
            <a:custGeom>
              <a:avLst/>
              <a:gdLst>
                <a:gd name="T0" fmla="*/ 0 w 74"/>
                <a:gd name="T1" fmla="*/ 0 h 275"/>
                <a:gd name="T2" fmla="*/ 0 w 74"/>
                <a:gd name="T3" fmla="*/ 0 h 275"/>
                <a:gd name="T4" fmla="*/ 0 w 74"/>
                <a:gd name="T5" fmla="*/ 0 h 275"/>
                <a:gd name="T6" fmla="*/ 0 w 74"/>
                <a:gd name="T7" fmla="*/ 0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62" y="275"/>
                  </a:moveTo>
                  <a:lnTo>
                    <a:pt x="0" y="257"/>
                  </a:lnTo>
                  <a:lnTo>
                    <a:pt x="74" y="0"/>
                  </a:lnTo>
                  <a:lnTo>
                    <a:pt x="62" y="275"/>
                  </a:lnTo>
                  <a:close/>
                </a:path>
              </a:pathLst>
            </a:custGeom>
            <a:solidFill>
              <a:schemeClr val="tx1"/>
            </a:solidFill>
            <a:ln w="9525">
              <a:solidFill>
                <a:schemeClr val="tx1"/>
              </a:solidFill>
              <a:round/>
              <a:headEnd/>
              <a:tailEnd/>
            </a:ln>
          </p:spPr>
          <p:txBody>
            <a:bodyPr/>
            <a:lstStyle/>
            <a:p>
              <a:endParaRPr lang="en-US"/>
            </a:p>
          </p:txBody>
        </p:sp>
        <p:sp>
          <p:nvSpPr>
            <p:cNvPr id="79770" name="Freeform 114"/>
            <p:cNvSpPr>
              <a:spLocks/>
            </p:cNvSpPr>
            <p:nvPr/>
          </p:nvSpPr>
          <p:spPr bwMode="auto">
            <a:xfrm>
              <a:off x="3390" y="2636"/>
              <a:ext cx="13" cy="43"/>
            </a:xfrm>
            <a:custGeom>
              <a:avLst/>
              <a:gdLst>
                <a:gd name="T0" fmla="*/ 0 w 74"/>
                <a:gd name="T1" fmla="*/ 0 h 257"/>
                <a:gd name="T2" fmla="*/ 0 w 74"/>
                <a:gd name="T3" fmla="*/ 0 h 257"/>
                <a:gd name="T4" fmla="*/ 0 w 74"/>
                <a:gd name="T5" fmla="*/ 0 h 257"/>
                <a:gd name="T6" fmla="*/ 0 w 74"/>
                <a:gd name="T7" fmla="*/ 0 h 257"/>
                <a:gd name="T8" fmla="*/ 0 60000 65536"/>
                <a:gd name="T9" fmla="*/ 0 60000 65536"/>
                <a:gd name="T10" fmla="*/ 0 60000 65536"/>
                <a:gd name="T11" fmla="*/ 0 60000 65536"/>
                <a:gd name="T12" fmla="*/ 0 w 74"/>
                <a:gd name="T13" fmla="*/ 0 h 257"/>
                <a:gd name="T14" fmla="*/ 74 w 74"/>
                <a:gd name="T15" fmla="*/ 257 h 257"/>
              </a:gdLst>
              <a:ahLst/>
              <a:cxnLst>
                <a:cxn ang="T8">
                  <a:pos x="T0" y="T1"/>
                </a:cxn>
                <a:cxn ang="T9">
                  <a:pos x="T2" y="T3"/>
                </a:cxn>
                <a:cxn ang="T10">
                  <a:pos x="T4" y="T5"/>
                </a:cxn>
                <a:cxn ang="T11">
                  <a:pos x="T6" y="T7"/>
                </a:cxn>
              </a:cxnLst>
              <a:rect l="T12" t="T13" r="T14" b="T15"/>
              <a:pathLst>
                <a:path w="74" h="257">
                  <a:moveTo>
                    <a:pt x="0" y="257"/>
                  </a:moveTo>
                  <a:lnTo>
                    <a:pt x="74" y="0"/>
                  </a:lnTo>
                  <a:lnTo>
                    <a:pt x="11" y="12"/>
                  </a:lnTo>
                  <a:lnTo>
                    <a:pt x="0" y="257"/>
                  </a:lnTo>
                  <a:close/>
                </a:path>
              </a:pathLst>
            </a:custGeom>
            <a:solidFill>
              <a:schemeClr val="tx1"/>
            </a:solidFill>
            <a:ln w="9525">
              <a:solidFill>
                <a:schemeClr val="tx1"/>
              </a:solidFill>
              <a:round/>
              <a:headEnd/>
              <a:tailEnd/>
            </a:ln>
          </p:spPr>
          <p:txBody>
            <a:bodyPr/>
            <a:lstStyle/>
            <a:p>
              <a:endParaRPr lang="en-US"/>
            </a:p>
          </p:txBody>
        </p:sp>
        <p:sp>
          <p:nvSpPr>
            <p:cNvPr id="79771" name="Freeform 115"/>
            <p:cNvSpPr>
              <a:spLocks/>
            </p:cNvSpPr>
            <p:nvPr/>
          </p:nvSpPr>
          <p:spPr bwMode="auto">
            <a:xfrm>
              <a:off x="3390" y="2636"/>
              <a:ext cx="13" cy="46"/>
            </a:xfrm>
            <a:custGeom>
              <a:avLst/>
              <a:gdLst>
                <a:gd name="T0" fmla="*/ 0 w 74"/>
                <a:gd name="T1" fmla="*/ 0 h 275"/>
                <a:gd name="T2" fmla="*/ 0 w 74"/>
                <a:gd name="T3" fmla="*/ 0 h 275"/>
                <a:gd name="T4" fmla="*/ 0 w 74"/>
                <a:gd name="T5" fmla="*/ 0 h 275"/>
                <a:gd name="T6" fmla="*/ 0 w 74"/>
                <a:gd name="T7" fmla="*/ 0 h 275"/>
                <a:gd name="T8" fmla="*/ 0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62" y="275"/>
                  </a:moveTo>
                  <a:lnTo>
                    <a:pt x="0" y="257"/>
                  </a:lnTo>
                  <a:lnTo>
                    <a:pt x="11" y="12"/>
                  </a:lnTo>
                  <a:lnTo>
                    <a:pt x="74" y="0"/>
                  </a:lnTo>
                  <a:lnTo>
                    <a:pt x="62" y="275"/>
                  </a:lnTo>
                  <a:close/>
                </a:path>
              </a:pathLst>
            </a:custGeom>
            <a:solidFill>
              <a:schemeClr val="tx1"/>
            </a:solidFill>
            <a:ln w="0">
              <a:solidFill>
                <a:schemeClr val="tx1"/>
              </a:solidFill>
              <a:round/>
              <a:headEnd/>
              <a:tailEnd/>
            </a:ln>
          </p:spPr>
          <p:txBody>
            <a:bodyPr/>
            <a:lstStyle/>
            <a:p>
              <a:endParaRPr lang="en-US"/>
            </a:p>
          </p:txBody>
        </p:sp>
        <p:sp>
          <p:nvSpPr>
            <p:cNvPr id="79772" name="Freeform 116"/>
            <p:cNvSpPr>
              <a:spLocks/>
            </p:cNvSpPr>
            <p:nvPr/>
          </p:nvSpPr>
          <p:spPr bwMode="auto">
            <a:xfrm>
              <a:off x="3384" y="2595"/>
              <a:ext cx="19" cy="43"/>
            </a:xfrm>
            <a:custGeom>
              <a:avLst/>
              <a:gdLst>
                <a:gd name="T0" fmla="*/ 0 w 114"/>
                <a:gd name="T1" fmla="*/ 0 h 263"/>
                <a:gd name="T2" fmla="*/ 0 w 114"/>
                <a:gd name="T3" fmla="*/ 0 h 263"/>
                <a:gd name="T4" fmla="*/ 0 w 114"/>
                <a:gd name="T5" fmla="*/ 0 h 263"/>
                <a:gd name="T6" fmla="*/ 0 w 114"/>
                <a:gd name="T7" fmla="*/ 0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1"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79773" name="Freeform 117"/>
            <p:cNvSpPr>
              <a:spLocks/>
            </p:cNvSpPr>
            <p:nvPr/>
          </p:nvSpPr>
          <p:spPr bwMode="auto">
            <a:xfrm>
              <a:off x="3375" y="2595"/>
              <a:ext cx="17" cy="43"/>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102" y="263"/>
                  </a:moveTo>
                  <a:lnTo>
                    <a:pt x="51" y="0"/>
                  </a:lnTo>
                  <a:lnTo>
                    <a:pt x="0" y="39"/>
                  </a:lnTo>
                  <a:lnTo>
                    <a:pt x="102" y="263"/>
                  </a:lnTo>
                  <a:close/>
                </a:path>
              </a:pathLst>
            </a:custGeom>
            <a:solidFill>
              <a:schemeClr val="tx1"/>
            </a:solidFill>
            <a:ln w="9525">
              <a:solidFill>
                <a:schemeClr val="tx1"/>
              </a:solidFill>
              <a:round/>
              <a:headEnd/>
              <a:tailEnd/>
            </a:ln>
          </p:spPr>
          <p:txBody>
            <a:bodyPr/>
            <a:lstStyle/>
            <a:p>
              <a:endParaRPr lang="en-US"/>
            </a:p>
          </p:txBody>
        </p:sp>
        <p:sp>
          <p:nvSpPr>
            <p:cNvPr id="79774" name="Freeform 118"/>
            <p:cNvSpPr>
              <a:spLocks/>
            </p:cNvSpPr>
            <p:nvPr/>
          </p:nvSpPr>
          <p:spPr bwMode="auto">
            <a:xfrm>
              <a:off x="3375" y="2595"/>
              <a:ext cx="28" cy="43"/>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65" y="251"/>
                  </a:moveTo>
                  <a:lnTo>
                    <a:pt x="102" y="263"/>
                  </a:lnTo>
                  <a:lnTo>
                    <a:pt x="0" y="39"/>
                  </a:lnTo>
                  <a:lnTo>
                    <a:pt x="51" y="0"/>
                  </a:lnTo>
                  <a:lnTo>
                    <a:pt x="165" y="251"/>
                  </a:lnTo>
                  <a:close/>
                </a:path>
              </a:pathLst>
            </a:custGeom>
            <a:solidFill>
              <a:schemeClr val="tx1"/>
            </a:solidFill>
            <a:ln w="0">
              <a:solidFill>
                <a:schemeClr val="tx1"/>
              </a:solidFill>
              <a:round/>
              <a:headEnd/>
              <a:tailEnd/>
            </a:ln>
          </p:spPr>
          <p:txBody>
            <a:bodyPr/>
            <a:lstStyle/>
            <a:p>
              <a:endParaRPr lang="en-US"/>
            </a:p>
          </p:txBody>
        </p:sp>
        <p:sp>
          <p:nvSpPr>
            <p:cNvPr id="79775" name="Freeform 119"/>
            <p:cNvSpPr>
              <a:spLocks/>
            </p:cNvSpPr>
            <p:nvPr/>
          </p:nvSpPr>
          <p:spPr bwMode="auto">
            <a:xfrm>
              <a:off x="3348" y="2566"/>
              <a:ext cx="36" cy="35"/>
            </a:xfrm>
            <a:custGeom>
              <a:avLst/>
              <a:gdLst>
                <a:gd name="T0" fmla="*/ 0 w 216"/>
                <a:gd name="T1" fmla="*/ 0 h 210"/>
                <a:gd name="T2" fmla="*/ 0 w 216"/>
                <a:gd name="T3" fmla="*/ 0 h 210"/>
                <a:gd name="T4" fmla="*/ 0 w 216"/>
                <a:gd name="T5" fmla="*/ 0 h 210"/>
                <a:gd name="T6" fmla="*/ 0 w 216"/>
                <a:gd name="T7" fmla="*/ 0 h 210"/>
                <a:gd name="T8" fmla="*/ 0 60000 65536"/>
                <a:gd name="T9" fmla="*/ 0 60000 65536"/>
                <a:gd name="T10" fmla="*/ 0 60000 65536"/>
                <a:gd name="T11" fmla="*/ 0 60000 65536"/>
                <a:gd name="T12" fmla="*/ 0 w 216"/>
                <a:gd name="T13" fmla="*/ 0 h 210"/>
                <a:gd name="T14" fmla="*/ 216 w 216"/>
                <a:gd name="T15" fmla="*/ 210 h 210"/>
              </a:gdLst>
              <a:ahLst/>
              <a:cxnLst>
                <a:cxn ang="T8">
                  <a:pos x="T0" y="T1"/>
                </a:cxn>
                <a:cxn ang="T9">
                  <a:pos x="T2" y="T3"/>
                </a:cxn>
                <a:cxn ang="T10">
                  <a:pos x="T4" y="T5"/>
                </a:cxn>
                <a:cxn ang="T11">
                  <a:pos x="T6" y="T7"/>
                </a:cxn>
              </a:cxnLst>
              <a:rect l="T12" t="T13" r="T14" b="T15"/>
              <a:pathLst>
                <a:path w="216" h="210">
                  <a:moveTo>
                    <a:pt x="216" y="171"/>
                  </a:moveTo>
                  <a:lnTo>
                    <a:pt x="165" y="210"/>
                  </a:lnTo>
                  <a:lnTo>
                    <a:pt x="0" y="0"/>
                  </a:lnTo>
                  <a:lnTo>
                    <a:pt x="216" y="171"/>
                  </a:lnTo>
                  <a:close/>
                </a:path>
              </a:pathLst>
            </a:custGeom>
            <a:solidFill>
              <a:schemeClr val="tx1"/>
            </a:solidFill>
            <a:ln w="9525">
              <a:solidFill>
                <a:schemeClr val="tx1"/>
              </a:solidFill>
              <a:round/>
              <a:headEnd/>
              <a:tailEnd/>
            </a:ln>
          </p:spPr>
          <p:txBody>
            <a:bodyPr/>
            <a:lstStyle/>
            <a:p>
              <a:endParaRPr lang="en-US"/>
            </a:p>
          </p:txBody>
        </p:sp>
        <p:sp>
          <p:nvSpPr>
            <p:cNvPr id="79776" name="Freeform 120"/>
            <p:cNvSpPr>
              <a:spLocks/>
            </p:cNvSpPr>
            <p:nvPr/>
          </p:nvSpPr>
          <p:spPr bwMode="auto">
            <a:xfrm>
              <a:off x="3343" y="2566"/>
              <a:ext cx="32" cy="35"/>
            </a:xfrm>
            <a:custGeom>
              <a:avLst/>
              <a:gdLst>
                <a:gd name="T0" fmla="*/ 0 w 193"/>
                <a:gd name="T1" fmla="*/ 0 h 210"/>
                <a:gd name="T2" fmla="*/ 0 w 193"/>
                <a:gd name="T3" fmla="*/ 0 h 210"/>
                <a:gd name="T4" fmla="*/ 0 w 193"/>
                <a:gd name="T5" fmla="*/ 0 h 210"/>
                <a:gd name="T6" fmla="*/ 0 w 193"/>
                <a:gd name="T7" fmla="*/ 0 h 210"/>
                <a:gd name="T8" fmla="*/ 0 60000 65536"/>
                <a:gd name="T9" fmla="*/ 0 60000 65536"/>
                <a:gd name="T10" fmla="*/ 0 60000 65536"/>
                <a:gd name="T11" fmla="*/ 0 60000 65536"/>
                <a:gd name="T12" fmla="*/ 0 w 193"/>
                <a:gd name="T13" fmla="*/ 0 h 210"/>
                <a:gd name="T14" fmla="*/ 193 w 193"/>
                <a:gd name="T15" fmla="*/ 210 h 210"/>
              </a:gdLst>
              <a:ahLst/>
              <a:cxnLst>
                <a:cxn ang="T8">
                  <a:pos x="T0" y="T1"/>
                </a:cxn>
                <a:cxn ang="T9">
                  <a:pos x="T2" y="T3"/>
                </a:cxn>
                <a:cxn ang="T10">
                  <a:pos x="T4" y="T5"/>
                </a:cxn>
                <a:cxn ang="T11">
                  <a:pos x="T6" y="T7"/>
                </a:cxn>
              </a:cxnLst>
              <a:rect l="T12" t="T13" r="T14" b="T15"/>
              <a:pathLst>
                <a:path w="193" h="210">
                  <a:moveTo>
                    <a:pt x="193" y="210"/>
                  </a:moveTo>
                  <a:lnTo>
                    <a:pt x="28" y="0"/>
                  </a:lnTo>
                  <a:lnTo>
                    <a:pt x="0" y="58"/>
                  </a:lnTo>
                  <a:lnTo>
                    <a:pt x="193" y="210"/>
                  </a:lnTo>
                  <a:close/>
                </a:path>
              </a:pathLst>
            </a:custGeom>
            <a:solidFill>
              <a:schemeClr val="tx1"/>
            </a:solidFill>
            <a:ln w="9525">
              <a:solidFill>
                <a:schemeClr val="tx1"/>
              </a:solidFill>
              <a:round/>
              <a:headEnd/>
              <a:tailEnd/>
            </a:ln>
          </p:spPr>
          <p:txBody>
            <a:bodyPr/>
            <a:lstStyle/>
            <a:p>
              <a:endParaRPr lang="en-US"/>
            </a:p>
          </p:txBody>
        </p:sp>
        <p:sp>
          <p:nvSpPr>
            <p:cNvPr id="79777" name="Freeform 121"/>
            <p:cNvSpPr>
              <a:spLocks/>
            </p:cNvSpPr>
            <p:nvPr/>
          </p:nvSpPr>
          <p:spPr bwMode="auto">
            <a:xfrm>
              <a:off x="3343" y="2566"/>
              <a:ext cx="41" cy="35"/>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60000 65536"/>
                <a:gd name="T11" fmla="*/ 0 60000 65536"/>
                <a:gd name="T12" fmla="*/ 0 60000 65536"/>
                <a:gd name="T13" fmla="*/ 0 60000 65536"/>
                <a:gd name="T14" fmla="*/ 0 60000 65536"/>
                <a:gd name="T15" fmla="*/ 0 w 244"/>
                <a:gd name="T16" fmla="*/ 0 h 210"/>
                <a:gd name="T17" fmla="*/ 244 w 244"/>
                <a:gd name="T18" fmla="*/ 210 h 210"/>
              </a:gdLst>
              <a:ahLst/>
              <a:cxnLst>
                <a:cxn ang="T10">
                  <a:pos x="T0" y="T1"/>
                </a:cxn>
                <a:cxn ang="T11">
                  <a:pos x="T2" y="T3"/>
                </a:cxn>
                <a:cxn ang="T12">
                  <a:pos x="T4" y="T5"/>
                </a:cxn>
                <a:cxn ang="T13">
                  <a:pos x="T6" y="T7"/>
                </a:cxn>
                <a:cxn ang="T14">
                  <a:pos x="T8" y="T9"/>
                </a:cxn>
              </a:cxnLst>
              <a:rect l="T15" t="T16" r="T17" b="T18"/>
              <a:pathLst>
                <a:path w="244" h="210">
                  <a:moveTo>
                    <a:pt x="244" y="171"/>
                  </a:moveTo>
                  <a:lnTo>
                    <a:pt x="193" y="210"/>
                  </a:lnTo>
                  <a:lnTo>
                    <a:pt x="0" y="58"/>
                  </a:lnTo>
                  <a:lnTo>
                    <a:pt x="28" y="0"/>
                  </a:lnTo>
                  <a:lnTo>
                    <a:pt x="244" y="171"/>
                  </a:lnTo>
                  <a:close/>
                </a:path>
              </a:pathLst>
            </a:custGeom>
            <a:solidFill>
              <a:schemeClr val="tx1"/>
            </a:solidFill>
            <a:ln w="0">
              <a:solidFill>
                <a:schemeClr val="tx1"/>
              </a:solidFill>
              <a:round/>
              <a:headEnd/>
              <a:tailEnd/>
            </a:ln>
          </p:spPr>
          <p:txBody>
            <a:bodyPr/>
            <a:lstStyle/>
            <a:p>
              <a:endParaRPr lang="en-US"/>
            </a:p>
          </p:txBody>
        </p:sp>
        <p:sp>
          <p:nvSpPr>
            <p:cNvPr id="79778" name="Freeform 122"/>
            <p:cNvSpPr>
              <a:spLocks/>
            </p:cNvSpPr>
            <p:nvPr/>
          </p:nvSpPr>
          <p:spPr bwMode="auto">
            <a:xfrm>
              <a:off x="3311" y="2743"/>
              <a:ext cx="40"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0"/>
                  </a:moveTo>
                  <a:lnTo>
                    <a:pt x="237" y="56"/>
                  </a:lnTo>
                  <a:lnTo>
                    <a:pt x="0" y="64"/>
                  </a:lnTo>
                  <a:lnTo>
                    <a:pt x="158" y="0"/>
                  </a:lnTo>
                  <a:close/>
                </a:path>
              </a:pathLst>
            </a:custGeom>
            <a:solidFill>
              <a:schemeClr val="tx1"/>
            </a:solidFill>
            <a:ln w="9525">
              <a:solidFill>
                <a:schemeClr val="tx1"/>
              </a:solidFill>
              <a:round/>
              <a:headEnd/>
              <a:tailEnd/>
            </a:ln>
          </p:spPr>
          <p:txBody>
            <a:bodyPr/>
            <a:lstStyle/>
            <a:p>
              <a:endParaRPr lang="en-US"/>
            </a:p>
          </p:txBody>
        </p:sp>
        <p:sp>
          <p:nvSpPr>
            <p:cNvPr id="79779" name="Freeform 123"/>
            <p:cNvSpPr>
              <a:spLocks/>
            </p:cNvSpPr>
            <p:nvPr/>
          </p:nvSpPr>
          <p:spPr bwMode="auto">
            <a:xfrm>
              <a:off x="3311" y="2743"/>
              <a:ext cx="40"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0"/>
                  </a:moveTo>
                  <a:lnTo>
                    <a:pt x="237" y="56"/>
                  </a:lnTo>
                  <a:lnTo>
                    <a:pt x="0" y="64"/>
                  </a:lnTo>
                  <a:lnTo>
                    <a:pt x="158" y="0"/>
                  </a:lnTo>
                  <a:close/>
                </a:path>
              </a:pathLst>
            </a:custGeom>
            <a:solidFill>
              <a:schemeClr val="tx1"/>
            </a:solidFill>
            <a:ln w="0">
              <a:solidFill>
                <a:schemeClr val="tx1"/>
              </a:solidFill>
              <a:round/>
              <a:headEnd/>
              <a:tailEnd/>
            </a:ln>
          </p:spPr>
          <p:txBody>
            <a:bodyPr/>
            <a:lstStyle/>
            <a:p>
              <a:endParaRPr lang="en-US"/>
            </a:p>
          </p:txBody>
        </p:sp>
        <p:sp>
          <p:nvSpPr>
            <p:cNvPr id="79780" name="Freeform 124"/>
            <p:cNvSpPr>
              <a:spLocks/>
            </p:cNvSpPr>
            <p:nvPr/>
          </p:nvSpPr>
          <p:spPr bwMode="auto">
            <a:xfrm>
              <a:off x="3311"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8" y="96"/>
                  </a:moveTo>
                  <a:lnTo>
                    <a:pt x="173" y="0"/>
                  </a:lnTo>
                  <a:lnTo>
                    <a:pt x="0" y="160"/>
                  </a:lnTo>
                  <a:lnTo>
                    <a:pt x="158" y="96"/>
                  </a:lnTo>
                  <a:close/>
                </a:path>
              </a:pathLst>
            </a:custGeom>
            <a:solidFill>
              <a:schemeClr val="tx1"/>
            </a:solidFill>
            <a:ln w="9525">
              <a:solidFill>
                <a:schemeClr val="tx1"/>
              </a:solidFill>
              <a:round/>
              <a:headEnd/>
              <a:tailEnd/>
            </a:ln>
          </p:spPr>
          <p:txBody>
            <a:bodyPr/>
            <a:lstStyle/>
            <a:p>
              <a:endParaRPr lang="en-US"/>
            </a:p>
          </p:txBody>
        </p:sp>
        <p:sp>
          <p:nvSpPr>
            <p:cNvPr id="79781" name="Freeform 125"/>
            <p:cNvSpPr>
              <a:spLocks/>
            </p:cNvSpPr>
            <p:nvPr/>
          </p:nvSpPr>
          <p:spPr bwMode="auto">
            <a:xfrm>
              <a:off x="3311"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8" y="96"/>
                  </a:moveTo>
                  <a:lnTo>
                    <a:pt x="173" y="0"/>
                  </a:lnTo>
                  <a:lnTo>
                    <a:pt x="0" y="160"/>
                  </a:lnTo>
                  <a:lnTo>
                    <a:pt x="158" y="96"/>
                  </a:lnTo>
                  <a:close/>
                </a:path>
              </a:pathLst>
            </a:custGeom>
            <a:solidFill>
              <a:schemeClr val="tx1"/>
            </a:solidFill>
            <a:ln w="0">
              <a:solidFill>
                <a:schemeClr val="tx1"/>
              </a:solidFill>
              <a:round/>
              <a:headEnd/>
              <a:tailEnd/>
            </a:ln>
          </p:spPr>
          <p:txBody>
            <a:bodyPr/>
            <a:lstStyle/>
            <a:p>
              <a:endParaRPr lang="en-US"/>
            </a:p>
          </p:txBody>
        </p:sp>
        <p:sp>
          <p:nvSpPr>
            <p:cNvPr id="79782" name="Freeform 126"/>
            <p:cNvSpPr>
              <a:spLocks/>
            </p:cNvSpPr>
            <p:nvPr/>
          </p:nvSpPr>
          <p:spPr bwMode="auto">
            <a:xfrm>
              <a:off x="3482"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 y="96"/>
                  </a:moveTo>
                  <a:lnTo>
                    <a:pt x="0" y="0"/>
                  </a:lnTo>
                  <a:lnTo>
                    <a:pt x="173" y="160"/>
                  </a:lnTo>
                  <a:lnTo>
                    <a:pt x="15" y="96"/>
                  </a:lnTo>
                  <a:close/>
                </a:path>
              </a:pathLst>
            </a:custGeom>
            <a:solidFill>
              <a:schemeClr val="tx1"/>
            </a:solidFill>
            <a:ln w="9525">
              <a:solidFill>
                <a:schemeClr val="tx1"/>
              </a:solidFill>
              <a:round/>
              <a:headEnd/>
              <a:tailEnd/>
            </a:ln>
          </p:spPr>
          <p:txBody>
            <a:bodyPr/>
            <a:lstStyle/>
            <a:p>
              <a:endParaRPr lang="en-US"/>
            </a:p>
          </p:txBody>
        </p:sp>
        <p:sp>
          <p:nvSpPr>
            <p:cNvPr id="79783" name="Freeform 127"/>
            <p:cNvSpPr>
              <a:spLocks/>
            </p:cNvSpPr>
            <p:nvPr/>
          </p:nvSpPr>
          <p:spPr bwMode="auto">
            <a:xfrm>
              <a:off x="3482" y="2727"/>
              <a:ext cx="29" cy="26"/>
            </a:xfrm>
            <a:custGeom>
              <a:avLst/>
              <a:gdLst>
                <a:gd name="T0" fmla="*/ 0 w 173"/>
                <a:gd name="T1" fmla="*/ 0 h 160"/>
                <a:gd name="T2" fmla="*/ 0 w 173"/>
                <a:gd name="T3" fmla="*/ 0 h 160"/>
                <a:gd name="T4" fmla="*/ 0 w 173"/>
                <a:gd name="T5" fmla="*/ 0 h 160"/>
                <a:gd name="T6" fmla="*/ 0 w 173"/>
                <a:gd name="T7" fmla="*/ 0 h 160"/>
                <a:gd name="T8" fmla="*/ 0 60000 65536"/>
                <a:gd name="T9" fmla="*/ 0 60000 65536"/>
                <a:gd name="T10" fmla="*/ 0 60000 65536"/>
                <a:gd name="T11" fmla="*/ 0 60000 65536"/>
                <a:gd name="T12" fmla="*/ 0 w 173"/>
                <a:gd name="T13" fmla="*/ 0 h 160"/>
                <a:gd name="T14" fmla="*/ 173 w 173"/>
                <a:gd name="T15" fmla="*/ 160 h 160"/>
              </a:gdLst>
              <a:ahLst/>
              <a:cxnLst>
                <a:cxn ang="T8">
                  <a:pos x="T0" y="T1"/>
                </a:cxn>
                <a:cxn ang="T9">
                  <a:pos x="T2" y="T3"/>
                </a:cxn>
                <a:cxn ang="T10">
                  <a:pos x="T4" y="T5"/>
                </a:cxn>
                <a:cxn ang="T11">
                  <a:pos x="T6" y="T7"/>
                </a:cxn>
              </a:cxnLst>
              <a:rect l="T12" t="T13" r="T14" b="T15"/>
              <a:pathLst>
                <a:path w="173" h="160">
                  <a:moveTo>
                    <a:pt x="15" y="96"/>
                  </a:moveTo>
                  <a:lnTo>
                    <a:pt x="0" y="0"/>
                  </a:lnTo>
                  <a:lnTo>
                    <a:pt x="173" y="160"/>
                  </a:lnTo>
                  <a:lnTo>
                    <a:pt x="15" y="96"/>
                  </a:lnTo>
                  <a:close/>
                </a:path>
              </a:pathLst>
            </a:custGeom>
            <a:solidFill>
              <a:schemeClr val="tx1"/>
            </a:solidFill>
            <a:ln w="0">
              <a:solidFill>
                <a:schemeClr val="tx1"/>
              </a:solidFill>
              <a:round/>
              <a:headEnd/>
              <a:tailEnd/>
            </a:ln>
          </p:spPr>
          <p:txBody>
            <a:bodyPr/>
            <a:lstStyle/>
            <a:p>
              <a:endParaRPr lang="en-US"/>
            </a:p>
          </p:txBody>
        </p:sp>
        <p:sp>
          <p:nvSpPr>
            <p:cNvPr id="79784" name="Freeform 128"/>
            <p:cNvSpPr>
              <a:spLocks/>
            </p:cNvSpPr>
            <p:nvPr/>
          </p:nvSpPr>
          <p:spPr bwMode="auto">
            <a:xfrm>
              <a:off x="3472" y="2743"/>
              <a:ext cx="39"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79" y="0"/>
                  </a:moveTo>
                  <a:lnTo>
                    <a:pt x="0" y="56"/>
                  </a:lnTo>
                  <a:lnTo>
                    <a:pt x="237" y="64"/>
                  </a:lnTo>
                  <a:lnTo>
                    <a:pt x="79" y="0"/>
                  </a:lnTo>
                  <a:close/>
                </a:path>
              </a:pathLst>
            </a:custGeom>
            <a:solidFill>
              <a:schemeClr val="tx1"/>
            </a:solidFill>
            <a:ln w="9525">
              <a:solidFill>
                <a:schemeClr val="tx1"/>
              </a:solidFill>
              <a:round/>
              <a:headEnd/>
              <a:tailEnd/>
            </a:ln>
          </p:spPr>
          <p:txBody>
            <a:bodyPr/>
            <a:lstStyle/>
            <a:p>
              <a:endParaRPr lang="en-US"/>
            </a:p>
          </p:txBody>
        </p:sp>
        <p:sp>
          <p:nvSpPr>
            <p:cNvPr id="79785" name="Freeform 129"/>
            <p:cNvSpPr>
              <a:spLocks/>
            </p:cNvSpPr>
            <p:nvPr/>
          </p:nvSpPr>
          <p:spPr bwMode="auto">
            <a:xfrm>
              <a:off x="3472" y="2743"/>
              <a:ext cx="39" cy="10"/>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79" y="0"/>
                  </a:moveTo>
                  <a:lnTo>
                    <a:pt x="0" y="56"/>
                  </a:lnTo>
                  <a:lnTo>
                    <a:pt x="237" y="64"/>
                  </a:lnTo>
                  <a:lnTo>
                    <a:pt x="79" y="0"/>
                  </a:lnTo>
                  <a:close/>
                </a:path>
              </a:pathLst>
            </a:custGeom>
            <a:solidFill>
              <a:schemeClr val="tx1"/>
            </a:solidFill>
            <a:ln w="0">
              <a:solidFill>
                <a:schemeClr val="tx1"/>
              </a:solidFill>
              <a:round/>
              <a:headEnd/>
              <a:tailEnd/>
            </a:ln>
          </p:spPr>
          <p:txBody>
            <a:bodyPr/>
            <a:lstStyle/>
            <a:p>
              <a:endParaRPr lang="en-US"/>
            </a:p>
          </p:txBody>
        </p:sp>
        <p:sp>
          <p:nvSpPr>
            <p:cNvPr id="79786" name="Freeform 130"/>
            <p:cNvSpPr>
              <a:spLocks/>
            </p:cNvSpPr>
            <p:nvPr/>
          </p:nvSpPr>
          <p:spPr bwMode="auto">
            <a:xfrm>
              <a:off x="3439" y="2566"/>
              <a:ext cx="40" cy="29"/>
            </a:xfrm>
            <a:custGeom>
              <a:avLst/>
              <a:gdLst>
                <a:gd name="T0" fmla="*/ 0 w 244"/>
                <a:gd name="T1" fmla="*/ 0 h 171"/>
                <a:gd name="T2" fmla="*/ 0 w 244"/>
                <a:gd name="T3" fmla="*/ 0 h 171"/>
                <a:gd name="T4" fmla="*/ 0 w 244"/>
                <a:gd name="T5" fmla="*/ 0 h 171"/>
                <a:gd name="T6" fmla="*/ 0 w 244"/>
                <a:gd name="T7" fmla="*/ 0 h 171"/>
                <a:gd name="T8" fmla="*/ 0 60000 65536"/>
                <a:gd name="T9" fmla="*/ 0 60000 65536"/>
                <a:gd name="T10" fmla="*/ 0 60000 65536"/>
                <a:gd name="T11" fmla="*/ 0 60000 65536"/>
                <a:gd name="T12" fmla="*/ 0 w 244"/>
                <a:gd name="T13" fmla="*/ 0 h 171"/>
                <a:gd name="T14" fmla="*/ 244 w 244"/>
                <a:gd name="T15" fmla="*/ 171 h 171"/>
              </a:gdLst>
              <a:ahLst/>
              <a:cxnLst>
                <a:cxn ang="T8">
                  <a:pos x="T0" y="T1"/>
                </a:cxn>
                <a:cxn ang="T9">
                  <a:pos x="T2" y="T3"/>
                </a:cxn>
                <a:cxn ang="T10">
                  <a:pos x="T4" y="T5"/>
                </a:cxn>
                <a:cxn ang="T11">
                  <a:pos x="T6" y="T7"/>
                </a:cxn>
              </a:cxnLst>
              <a:rect l="T12" t="T13" r="T14" b="T15"/>
              <a:pathLst>
                <a:path w="244" h="171">
                  <a:moveTo>
                    <a:pt x="216" y="0"/>
                  </a:moveTo>
                  <a:lnTo>
                    <a:pt x="244" y="58"/>
                  </a:lnTo>
                  <a:lnTo>
                    <a:pt x="0" y="171"/>
                  </a:lnTo>
                  <a:lnTo>
                    <a:pt x="216" y="0"/>
                  </a:lnTo>
                  <a:close/>
                </a:path>
              </a:pathLst>
            </a:custGeom>
            <a:solidFill>
              <a:schemeClr val="tx1"/>
            </a:solidFill>
            <a:ln w="9525">
              <a:solidFill>
                <a:schemeClr val="tx1"/>
              </a:solidFill>
              <a:round/>
              <a:headEnd/>
              <a:tailEnd/>
            </a:ln>
          </p:spPr>
          <p:txBody>
            <a:bodyPr/>
            <a:lstStyle/>
            <a:p>
              <a:endParaRPr lang="en-US"/>
            </a:p>
          </p:txBody>
        </p:sp>
        <p:sp>
          <p:nvSpPr>
            <p:cNvPr id="79787" name="Freeform 131"/>
            <p:cNvSpPr>
              <a:spLocks/>
            </p:cNvSpPr>
            <p:nvPr/>
          </p:nvSpPr>
          <p:spPr bwMode="auto">
            <a:xfrm>
              <a:off x="3439" y="2576"/>
              <a:ext cx="40" cy="25"/>
            </a:xfrm>
            <a:custGeom>
              <a:avLst/>
              <a:gdLst>
                <a:gd name="T0" fmla="*/ 0 w 244"/>
                <a:gd name="T1" fmla="*/ 0 h 152"/>
                <a:gd name="T2" fmla="*/ 0 w 244"/>
                <a:gd name="T3" fmla="*/ 0 h 152"/>
                <a:gd name="T4" fmla="*/ 0 w 244"/>
                <a:gd name="T5" fmla="*/ 0 h 152"/>
                <a:gd name="T6" fmla="*/ 0 w 244"/>
                <a:gd name="T7" fmla="*/ 0 h 152"/>
                <a:gd name="T8" fmla="*/ 0 60000 65536"/>
                <a:gd name="T9" fmla="*/ 0 60000 65536"/>
                <a:gd name="T10" fmla="*/ 0 60000 65536"/>
                <a:gd name="T11" fmla="*/ 0 60000 65536"/>
                <a:gd name="T12" fmla="*/ 0 w 244"/>
                <a:gd name="T13" fmla="*/ 0 h 152"/>
                <a:gd name="T14" fmla="*/ 244 w 244"/>
                <a:gd name="T15" fmla="*/ 152 h 152"/>
              </a:gdLst>
              <a:ahLst/>
              <a:cxnLst>
                <a:cxn ang="T8">
                  <a:pos x="T0" y="T1"/>
                </a:cxn>
                <a:cxn ang="T9">
                  <a:pos x="T2" y="T3"/>
                </a:cxn>
                <a:cxn ang="T10">
                  <a:pos x="T4" y="T5"/>
                </a:cxn>
                <a:cxn ang="T11">
                  <a:pos x="T6" y="T7"/>
                </a:cxn>
              </a:cxnLst>
              <a:rect l="T12" t="T13" r="T14" b="T15"/>
              <a:pathLst>
                <a:path w="244" h="152">
                  <a:moveTo>
                    <a:pt x="244" y="0"/>
                  </a:moveTo>
                  <a:lnTo>
                    <a:pt x="0" y="113"/>
                  </a:lnTo>
                  <a:lnTo>
                    <a:pt x="50" y="152"/>
                  </a:lnTo>
                  <a:lnTo>
                    <a:pt x="244" y="0"/>
                  </a:lnTo>
                  <a:close/>
                </a:path>
              </a:pathLst>
            </a:custGeom>
            <a:solidFill>
              <a:schemeClr val="tx1"/>
            </a:solidFill>
            <a:ln w="9525">
              <a:solidFill>
                <a:schemeClr val="tx1"/>
              </a:solidFill>
              <a:round/>
              <a:headEnd/>
              <a:tailEnd/>
            </a:ln>
          </p:spPr>
          <p:txBody>
            <a:bodyPr/>
            <a:lstStyle/>
            <a:p>
              <a:endParaRPr lang="en-US"/>
            </a:p>
          </p:txBody>
        </p:sp>
        <p:sp>
          <p:nvSpPr>
            <p:cNvPr id="79788" name="Freeform 132"/>
            <p:cNvSpPr>
              <a:spLocks/>
            </p:cNvSpPr>
            <p:nvPr/>
          </p:nvSpPr>
          <p:spPr bwMode="auto">
            <a:xfrm>
              <a:off x="3439" y="2566"/>
              <a:ext cx="40" cy="35"/>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60000 65536"/>
                <a:gd name="T11" fmla="*/ 0 60000 65536"/>
                <a:gd name="T12" fmla="*/ 0 60000 65536"/>
                <a:gd name="T13" fmla="*/ 0 60000 65536"/>
                <a:gd name="T14" fmla="*/ 0 60000 65536"/>
                <a:gd name="T15" fmla="*/ 0 w 244"/>
                <a:gd name="T16" fmla="*/ 0 h 210"/>
                <a:gd name="T17" fmla="*/ 244 w 244"/>
                <a:gd name="T18" fmla="*/ 210 h 210"/>
              </a:gdLst>
              <a:ahLst/>
              <a:cxnLst>
                <a:cxn ang="T10">
                  <a:pos x="T0" y="T1"/>
                </a:cxn>
                <a:cxn ang="T11">
                  <a:pos x="T2" y="T3"/>
                </a:cxn>
                <a:cxn ang="T12">
                  <a:pos x="T4" y="T5"/>
                </a:cxn>
                <a:cxn ang="T13">
                  <a:pos x="T6" y="T7"/>
                </a:cxn>
                <a:cxn ang="T14">
                  <a:pos x="T8" y="T9"/>
                </a:cxn>
              </a:cxnLst>
              <a:rect l="T15" t="T16" r="T17" b="T18"/>
              <a:pathLst>
                <a:path w="244" h="210">
                  <a:moveTo>
                    <a:pt x="216" y="0"/>
                  </a:moveTo>
                  <a:lnTo>
                    <a:pt x="244" y="58"/>
                  </a:lnTo>
                  <a:lnTo>
                    <a:pt x="50" y="210"/>
                  </a:lnTo>
                  <a:lnTo>
                    <a:pt x="0" y="171"/>
                  </a:lnTo>
                  <a:lnTo>
                    <a:pt x="216" y="0"/>
                  </a:lnTo>
                  <a:close/>
                </a:path>
              </a:pathLst>
            </a:custGeom>
            <a:solidFill>
              <a:schemeClr val="tx1"/>
            </a:solidFill>
            <a:ln w="0">
              <a:solidFill>
                <a:schemeClr val="tx1"/>
              </a:solidFill>
              <a:round/>
              <a:headEnd/>
              <a:tailEnd/>
            </a:ln>
          </p:spPr>
          <p:txBody>
            <a:bodyPr/>
            <a:lstStyle/>
            <a:p>
              <a:endParaRPr lang="en-US"/>
            </a:p>
          </p:txBody>
        </p:sp>
        <p:sp>
          <p:nvSpPr>
            <p:cNvPr id="79789" name="Freeform 133"/>
            <p:cNvSpPr>
              <a:spLocks/>
            </p:cNvSpPr>
            <p:nvPr/>
          </p:nvSpPr>
          <p:spPr bwMode="auto">
            <a:xfrm>
              <a:off x="3420" y="2595"/>
              <a:ext cx="27" cy="41"/>
            </a:xfrm>
            <a:custGeom>
              <a:avLst/>
              <a:gdLst>
                <a:gd name="T0" fmla="*/ 0 w 164"/>
                <a:gd name="T1" fmla="*/ 0 h 251"/>
                <a:gd name="T2" fmla="*/ 0 w 164"/>
                <a:gd name="T3" fmla="*/ 0 h 251"/>
                <a:gd name="T4" fmla="*/ 0 w 164"/>
                <a:gd name="T5" fmla="*/ 0 h 251"/>
                <a:gd name="T6" fmla="*/ 0 w 164"/>
                <a:gd name="T7" fmla="*/ 0 h 251"/>
                <a:gd name="T8" fmla="*/ 0 60000 65536"/>
                <a:gd name="T9" fmla="*/ 0 60000 65536"/>
                <a:gd name="T10" fmla="*/ 0 60000 65536"/>
                <a:gd name="T11" fmla="*/ 0 60000 65536"/>
                <a:gd name="T12" fmla="*/ 0 w 164"/>
                <a:gd name="T13" fmla="*/ 0 h 251"/>
                <a:gd name="T14" fmla="*/ 164 w 164"/>
                <a:gd name="T15" fmla="*/ 251 h 251"/>
              </a:gdLst>
              <a:ahLst/>
              <a:cxnLst>
                <a:cxn ang="T8">
                  <a:pos x="T0" y="T1"/>
                </a:cxn>
                <a:cxn ang="T9">
                  <a:pos x="T2" y="T3"/>
                </a:cxn>
                <a:cxn ang="T10">
                  <a:pos x="T4" y="T5"/>
                </a:cxn>
                <a:cxn ang="T11">
                  <a:pos x="T6" y="T7"/>
                </a:cxn>
              </a:cxnLst>
              <a:rect l="T12" t="T13" r="T14" b="T15"/>
              <a:pathLst>
                <a:path w="164" h="251">
                  <a:moveTo>
                    <a:pt x="114" y="0"/>
                  </a:moveTo>
                  <a:lnTo>
                    <a:pt x="164" y="39"/>
                  </a:lnTo>
                  <a:lnTo>
                    <a:pt x="0" y="251"/>
                  </a:lnTo>
                  <a:lnTo>
                    <a:pt x="114" y="0"/>
                  </a:lnTo>
                  <a:close/>
                </a:path>
              </a:pathLst>
            </a:custGeom>
            <a:solidFill>
              <a:schemeClr val="tx1"/>
            </a:solidFill>
            <a:ln w="9525">
              <a:solidFill>
                <a:schemeClr val="tx1"/>
              </a:solidFill>
              <a:round/>
              <a:headEnd/>
              <a:tailEnd/>
            </a:ln>
          </p:spPr>
          <p:txBody>
            <a:bodyPr/>
            <a:lstStyle/>
            <a:p>
              <a:endParaRPr lang="en-US"/>
            </a:p>
          </p:txBody>
        </p:sp>
        <p:sp>
          <p:nvSpPr>
            <p:cNvPr id="79790" name="Freeform 134"/>
            <p:cNvSpPr>
              <a:spLocks/>
            </p:cNvSpPr>
            <p:nvPr/>
          </p:nvSpPr>
          <p:spPr bwMode="auto">
            <a:xfrm>
              <a:off x="3420" y="2601"/>
              <a:ext cx="27" cy="37"/>
            </a:xfrm>
            <a:custGeom>
              <a:avLst/>
              <a:gdLst>
                <a:gd name="T0" fmla="*/ 0 w 164"/>
                <a:gd name="T1" fmla="*/ 0 h 224"/>
                <a:gd name="T2" fmla="*/ 0 w 164"/>
                <a:gd name="T3" fmla="*/ 0 h 224"/>
                <a:gd name="T4" fmla="*/ 0 w 164"/>
                <a:gd name="T5" fmla="*/ 0 h 224"/>
                <a:gd name="T6" fmla="*/ 0 w 164"/>
                <a:gd name="T7" fmla="*/ 0 h 224"/>
                <a:gd name="T8" fmla="*/ 0 60000 65536"/>
                <a:gd name="T9" fmla="*/ 0 60000 65536"/>
                <a:gd name="T10" fmla="*/ 0 60000 65536"/>
                <a:gd name="T11" fmla="*/ 0 60000 65536"/>
                <a:gd name="T12" fmla="*/ 0 w 164"/>
                <a:gd name="T13" fmla="*/ 0 h 224"/>
                <a:gd name="T14" fmla="*/ 164 w 164"/>
                <a:gd name="T15" fmla="*/ 224 h 224"/>
              </a:gdLst>
              <a:ahLst/>
              <a:cxnLst>
                <a:cxn ang="T8">
                  <a:pos x="T0" y="T1"/>
                </a:cxn>
                <a:cxn ang="T9">
                  <a:pos x="T2" y="T3"/>
                </a:cxn>
                <a:cxn ang="T10">
                  <a:pos x="T4" y="T5"/>
                </a:cxn>
                <a:cxn ang="T11">
                  <a:pos x="T6" y="T7"/>
                </a:cxn>
              </a:cxnLst>
              <a:rect l="T12" t="T13" r="T14" b="T15"/>
              <a:pathLst>
                <a:path w="164" h="224">
                  <a:moveTo>
                    <a:pt x="164" y="0"/>
                  </a:moveTo>
                  <a:lnTo>
                    <a:pt x="0" y="212"/>
                  </a:lnTo>
                  <a:lnTo>
                    <a:pt x="63" y="224"/>
                  </a:lnTo>
                  <a:lnTo>
                    <a:pt x="164" y="0"/>
                  </a:lnTo>
                  <a:close/>
                </a:path>
              </a:pathLst>
            </a:custGeom>
            <a:solidFill>
              <a:schemeClr val="tx1"/>
            </a:solidFill>
            <a:ln w="9525">
              <a:solidFill>
                <a:schemeClr val="tx1"/>
              </a:solidFill>
              <a:round/>
              <a:headEnd/>
              <a:tailEnd/>
            </a:ln>
          </p:spPr>
          <p:txBody>
            <a:bodyPr/>
            <a:lstStyle/>
            <a:p>
              <a:endParaRPr lang="en-US"/>
            </a:p>
          </p:txBody>
        </p:sp>
        <p:sp>
          <p:nvSpPr>
            <p:cNvPr id="79791" name="Freeform 135"/>
            <p:cNvSpPr>
              <a:spLocks/>
            </p:cNvSpPr>
            <p:nvPr/>
          </p:nvSpPr>
          <p:spPr bwMode="auto">
            <a:xfrm>
              <a:off x="3420" y="2595"/>
              <a:ext cx="27" cy="43"/>
            </a:xfrm>
            <a:custGeom>
              <a:avLst/>
              <a:gdLst>
                <a:gd name="T0" fmla="*/ 0 w 164"/>
                <a:gd name="T1" fmla="*/ 0 h 263"/>
                <a:gd name="T2" fmla="*/ 0 w 164"/>
                <a:gd name="T3" fmla="*/ 0 h 263"/>
                <a:gd name="T4" fmla="*/ 0 w 164"/>
                <a:gd name="T5" fmla="*/ 0 h 263"/>
                <a:gd name="T6" fmla="*/ 0 w 164"/>
                <a:gd name="T7" fmla="*/ 0 h 263"/>
                <a:gd name="T8" fmla="*/ 0 w 164"/>
                <a:gd name="T9" fmla="*/ 0 h 263"/>
                <a:gd name="T10" fmla="*/ 0 60000 65536"/>
                <a:gd name="T11" fmla="*/ 0 60000 65536"/>
                <a:gd name="T12" fmla="*/ 0 60000 65536"/>
                <a:gd name="T13" fmla="*/ 0 60000 65536"/>
                <a:gd name="T14" fmla="*/ 0 60000 65536"/>
                <a:gd name="T15" fmla="*/ 0 w 164"/>
                <a:gd name="T16" fmla="*/ 0 h 263"/>
                <a:gd name="T17" fmla="*/ 164 w 164"/>
                <a:gd name="T18" fmla="*/ 263 h 263"/>
              </a:gdLst>
              <a:ahLst/>
              <a:cxnLst>
                <a:cxn ang="T10">
                  <a:pos x="T0" y="T1"/>
                </a:cxn>
                <a:cxn ang="T11">
                  <a:pos x="T2" y="T3"/>
                </a:cxn>
                <a:cxn ang="T12">
                  <a:pos x="T4" y="T5"/>
                </a:cxn>
                <a:cxn ang="T13">
                  <a:pos x="T6" y="T7"/>
                </a:cxn>
                <a:cxn ang="T14">
                  <a:pos x="T8" y="T9"/>
                </a:cxn>
              </a:cxnLst>
              <a:rect l="T15" t="T16" r="T17" b="T18"/>
              <a:pathLst>
                <a:path w="164" h="263">
                  <a:moveTo>
                    <a:pt x="114" y="0"/>
                  </a:moveTo>
                  <a:lnTo>
                    <a:pt x="164" y="39"/>
                  </a:lnTo>
                  <a:lnTo>
                    <a:pt x="63" y="263"/>
                  </a:lnTo>
                  <a:lnTo>
                    <a:pt x="0" y="251"/>
                  </a:lnTo>
                  <a:lnTo>
                    <a:pt x="114" y="0"/>
                  </a:lnTo>
                  <a:close/>
                </a:path>
              </a:pathLst>
            </a:custGeom>
            <a:solidFill>
              <a:schemeClr val="tx1"/>
            </a:solidFill>
            <a:ln w="0">
              <a:solidFill>
                <a:schemeClr val="tx1"/>
              </a:solidFill>
              <a:round/>
              <a:headEnd/>
              <a:tailEnd/>
            </a:ln>
          </p:spPr>
          <p:txBody>
            <a:bodyPr/>
            <a:lstStyle/>
            <a:p>
              <a:endParaRPr lang="en-US"/>
            </a:p>
          </p:txBody>
        </p:sp>
        <p:sp>
          <p:nvSpPr>
            <p:cNvPr id="79792" name="Freeform 136"/>
            <p:cNvSpPr>
              <a:spLocks/>
            </p:cNvSpPr>
            <p:nvPr/>
          </p:nvSpPr>
          <p:spPr bwMode="auto">
            <a:xfrm>
              <a:off x="3420" y="2636"/>
              <a:ext cx="10" cy="46"/>
            </a:xfrm>
            <a:custGeom>
              <a:avLst/>
              <a:gdLst>
                <a:gd name="T0" fmla="*/ 0 w 63"/>
                <a:gd name="T1" fmla="*/ 0 h 275"/>
                <a:gd name="T2" fmla="*/ 0 w 63"/>
                <a:gd name="T3" fmla="*/ 0 h 275"/>
                <a:gd name="T4" fmla="*/ 0 w 63"/>
                <a:gd name="T5" fmla="*/ 0 h 275"/>
                <a:gd name="T6" fmla="*/ 0 w 63"/>
                <a:gd name="T7" fmla="*/ 0 h 275"/>
                <a:gd name="T8" fmla="*/ 0 60000 65536"/>
                <a:gd name="T9" fmla="*/ 0 60000 65536"/>
                <a:gd name="T10" fmla="*/ 0 60000 65536"/>
                <a:gd name="T11" fmla="*/ 0 60000 65536"/>
                <a:gd name="T12" fmla="*/ 0 w 63"/>
                <a:gd name="T13" fmla="*/ 0 h 275"/>
                <a:gd name="T14" fmla="*/ 63 w 63"/>
                <a:gd name="T15" fmla="*/ 275 h 275"/>
              </a:gdLst>
              <a:ahLst/>
              <a:cxnLst>
                <a:cxn ang="T8">
                  <a:pos x="T0" y="T1"/>
                </a:cxn>
                <a:cxn ang="T9">
                  <a:pos x="T2" y="T3"/>
                </a:cxn>
                <a:cxn ang="T10">
                  <a:pos x="T4" y="T5"/>
                </a:cxn>
                <a:cxn ang="T11">
                  <a:pos x="T6" y="T7"/>
                </a:cxn>
              </a:cxnLst>
              <a:rect l="T12" t="T13" r="T14" b="T15"/>
              <a:pathLst>
                <a:path w="63" h="275">
                  <a:moveTo>
                    <a:pt x="0" y="0"/>
                  </a:moveTo>
                  <a:lnTo>
                    <a:pt x="63" y="12"/>
                  </a:lnTo>
                  <a:lnTo>
                    <a:pt x="12" y="275"/>
                  </a:lnTo>
                  <a:lnTo>
                    <a:pt x="0" y="0"/>
                  </a:lnTo>
                  <a:close/>
                </a:path>
              </a:pathLst>
            </a:custGeom>
            <a:solidFill>
              <a:schemeClr val="tx1"/>
            </a:solidFill>
            <a:ln w="9525">
              <a:solidFill>
                <a:schemeClr val="tx1"/>
              </a:solidFill>
              <a:round/>
              <a:headEnd/>
              <a:tailEnd/>
            </a:ln>
          </p:spPr>
          <p:txBody>
            <a:bodyPr/>
            <a:lstStyle/>
            <a:p>
              <a:endParaRPr lang="en-US"/>
            </a:p>
          </p:txBody>
        </p:sp>
        <p:sp>
          <p:nvSpPr>
            <p:cNvPr id="79793" name="Freeform 137"/>
            <p:cNvSpPr>
              <a:spLocks/>
            </p:cNvSpPr>
            <p:nvPr/>
          </p:nvSpPr>
          <p:spPr bwMode="auto">
            <a:xfrm>
              <a:off x="3422" y="2638"/>
              <a:ext cx="10" cy="44"/>
            </a:xfrm>
            <a:custGeom>
              <a:avLst/>
              <a:gdLst>
                <a:gd name="T0" fmla="*/ 0 w 61"/>
                <a:gd name="T1" fmla="*/ 0 h 263"/>
                <a:gd name="T2" fmla="*/ 0 w 61"/>
                <a:gd name="T3" fmla="*/ 0 h 263"/>
                <a:gd name="T4" fmla="*/ 0 w 61"/>
                <a:gd name="T5" fmla="*/ 0 h 263"/>
                <a:gd name="T6" fmla="*/ 0 w 61"/>
                <a:gd name="T7" fmla="*/ 0 h 263"/>
                <a:gd name="T8" fmla="*/ 0 60000 65536"/>
                <a:gd name="T9" fmla="*/ 0 60000 65536"/>
                <a:gd name="T10" fmla="*/ 0 60000 65536"/>
                <a:gd name="T11" fmla="*/ 0 60000 65536"/>
                <a:gd name="T12" fmla="*/ 0 w 61"/>
                <a:gd name="T13" fmla="*/ 0 h 263"/>
                <a:gd name="T14" fmla="*/ 61 w 61"/>
                <a:gd name="T15" fmla="*/ 263 h 263"/>
              </a:gdLst>
              <a:ahLst/>
              <a:cxnLst>
                <a:cxn ang="T8">
                  <a:pos x="T0" y="T1"/>
                </a:cxn>
                <a:cxn ang="T9">
                  <a:pos x="T2" y="T3"/>
                </a:cxn>
                <a:cxn ang="T10">
                  <a:pos x="T4" y="T5"/>
                </a:cxn>
                <a:cxn ang="T11">
                  <a:pos x="T6" y="T7"/>
                </a:cxn>
              </a:cxnLst>
              <a:rect l="T12" t="T13" r="T14" b="T15"/>
              <a:pathLst>
                <a:path w="61" h="263">
                  <a:moveTo>
                    <a:pt x="51" y="0"/>
                  </a:moveTo>
                  <a:lnTo>
                    <a:pt x="0" y="263"/>
                  </a:lnTo>
                  <a:lnTo>
                    <a:pt x="61" y="245"/>
                  </a:lnTo>
                  <a:lnTo>
                    <a:pt x="51" y="0"/>
                  </a:lnTo>
                  <a:close/>
                </a:path>
              </a:pathLst>
            </a:custGeom>
            <a:solidFill>
              <a:schemeClr val="tx1"/>
            </a:solidFill>
            <a:ln w="9525">
              <a:solidFill>
                <a:schemeClr val="tx1"/>
              </a:solidFill>
              <a:round/>
              <a:headEnd/>
              <a:tailEnd/>
            </a:ln>
          </p:spPr>
          <p:txBody>
            <a:bodyPr/>
            <a:lstStyle/>
            <a:p>
              <a:endParaRPr lang="en-US"/>
            </a:p>
          </p:txBody>
        </p:sp>
        <p:sp>
          <p:nvSpPr>
            <p:cNvPr id="79794" name="Freeform 138"/>
            <p:cNvSpPr>
              <a:spLocks/>
            </p:cNvSpPr>
            <p:nvPr/>
          </p:nvSpPr>
          <p:spPr bwMode="auto">
            <a:xfrm>
              <a:off x="3420" y="2636"/>
              <a:ext cx="12" cy="46"/>
            </a:xfrm>
            <a:custGeom>
              <a:avLst/>
              <a:gdLst>
                <a:gd name="T0" fmla="*/ 0 w 73"/>
                <a:gd name="T1" fmla="*/ 0 h 275"/>
                <a:gd name="T2" fmla="*/ 0 w 73"/>
                <a:gd name="T3" fmla="*/ 0 h 275"/>
                <a:gd name="T4" fmla="*/ 0 w 73"/>
                <a:gd name="T5" fmla="*/ 0 h 275"/>
                <a:gd name="T6" fmla="*/ 0 w 73"/>
                <a:gd name="T7" fmla="*/ 0 h 275"/>
                <a:gd name="T8" fmla="*/ 0 w 73"/>
                <a:gd name="T9" fmla="*/ 0 h 275"/>
                <a:gd name="T10" fmla="*/ 0 60000 65536"/>
                <a:gd name="T11" fmla="*/ 0 60000 65536"/>
                <a:gd name="T12" fmla="*/ 0 60000 65536"/>
                <a:gd name="T13" fmla="*/ 0 60000 65536"/>
                <a:gd name="T14" fmla="*/ 0 60000 65536"/>
                <a:gd name="T15" fmla="*/ 0 w 73"/>
                <a:gd name="T16" fmla="*/ 0 h 275"/>
                <a:gd name="T17" fmla="*/ 73 w 73"/>
                <a:gd name="T18" fmla="*/ 275 h 275"/>
              </a:gdLst>
              <a:ahLst/>
              <a:cxnLst>
                <a:cxn ang="T10">
                  <a:pos x="T0" y="T1"/>
                </a:cxn>
                <a:cxn ang="T11">
                  <a:pos x="T2" y="T3"/>
                </a:cxn>
                <a:cxn ang="T12">
                  <a:pos x="T4" y="T5"/>
                </a:cxn>
                <a:cxn ang="T13">
                  <a:pos x="T6" y="T7"/>
                </a:cxn>
                <a:cxn ang="T14">
                  <a:pos x="T8" y="T9"/>
                </a:cxn>
              </a:cxnLst>
              <a:rect l="T15" t="T16" r="T17" b="T18"/>
              <a:pathLst>
                <a:path w="73" h="275">
                  <a:moveTo>
                    <a:pt x="0" y="0"/>
                  </a:moveTo>
                  <a:lnTo>
                    <a:pt x="63" y="12"/>
                  </a:lnTo>
                  <a:lnTo>
                    <a:pt x="73" y="257"/>
                  </a:lnTo>
                  <a:lnTo>
                    <a:pt x="12" y="275"/>
                  </a:lnTo>
                  <a:lnTo>
                    <a:pt x="0" y="0"/>
                  </a:lnTo>
                  <a:close/>
                </a:path>
              </a:pathLst>
            </a:custGeom>
            <a:solidFill>
              <a:schemeClr val="tx1"/>
            </a:solidFill>
            <a:ln w="0">
              <a:solidFill>
                <a:schemeClr val="tx1"/>
              </a:solidFill>
              <a:round/>
              <a:headEnd/>
              <a:tailEnd/>
            </a:ln>
          </p:spPr>
          <p:txBody>
            <a:bodyPr/>
            <a:lstStyle/>
            <a:p>
              <a:endParaRPr lang="en-US"/>
            </a:p>
          </p:txBody>
        </p:sp>
        <p:sp>
          <p:nvSpPr>
            <p:cNvPr id="79795" name="Freeform 139"/>
            <p:cNvSpPr>
              <a:spLocks/>
            </p:cNvSpPr>
            <p:nvPr/>
          </p:nvSpPr>
          <p:spPr bwMode="auto">
            <a:xfrm>
              <a:off x="3422" y="2679"/>
              <a:ext cx="22" cy="43"/>
            </a:xfrm>
            <a:custGeom>
              <a:avLst/>
              <a:gdLst>
                <a:gd name="T0" fmla="*/ 0 w 136"/>
                <a:gd name="T1" fmla="*/ 0 h 257"/>
                <a:gd name="T2" fmla="*/ 0 w 136"/>
                <a:gd name="T3" fmla="*/ 0 h 257"/>
                <a:gd name="T4" fmla="*/ 0 w 136"/>
                <a:gd name="T5" fmla="*/ 0 h 257"/>
                <a:gd name="T6" fmla="*/ 0 w 136"/>
                <a:gd name="T7" fmla="*/ 0 h 257"/>
                <a:gd name="T8" fmla="*/ 0 60000 65536"/>
                <a:gd name="T9" fmla="*/ 0 60000 65536"/>
                <a:gd name="T10" fmla="*/ 0 60000 65536"/>
                <a:gd name="T11" fmla="*/ 0 60000 65536"/>
                <a:gd name="T12" fmla="*/ 0 w 136"/>
                <a:gd name="T13" fmla="*/ 0 h 257"/>
                <a:gd name="T14" fmla="*/ 136 w 136"/>
                <a:gd name="T15" fmla="*/ 257 h 257"/>
              </a:gdLst>
              <a:ahLst/>
              <a:cxnLst>
                <a:cxn ang="T8">
                  <a:pos x="T0" y="T1"/>
                </a:cxn>
                <a:cxn ang="T9">
                  <a:pos x="T2" y="T3"/>
                </a:cxn>
                <a:cxn ang="T10">
                  <a:pos x="T4" y="T5"/>
                </a:cxn>
                <a:cxn ang="T11">
                  <a:pos x="T6" y="T7"/>
                </a:cxn>
              </a:cxnLst>
              <a:rect l="T12" t="T13" r="T14" b="T15"/>
              <a:pathLst>
                <a:path w="136" h="257">
                  <a:moveTo>
                    <a:pt x="0" y="18"/>
                  </a:moveTo>
                  <a:lnTo>
                    <a:pt x="61" y="0"/>
                  </a:lnTo>
                  <a:lnTo>
                    <a:pt x="136" y="257"/>
                  </a:lnTo>
                  <a:lnTo>
                    <a:pt x="0" y="18"/>
                  </a:lnTo>
                  <a:close/>
                </a:path>
              </a:pathLst>
            </a:custGeom>
            <a:solidFill>
              <a:schemeClr val="tx1"/>
            </a:solidFill>
            <a:ln w="9525">
              <a:solidFill>
                <a:schemeClr val="tx1"/>
              </a:solidFill>
              <a:round/>
              <a:headEnd/>
              <a:tailEnd/>
            </a:ln>
          </p:spPr>
          <p:txBody>
            <a:bodyPr/>
            <a:lstStyle/>
            <a:p>
              <a:endParaRPr lang="en-US"/>
            </a:p>
          </p:txBody>
        </p:sp>
        <p:sp>
          <p:nvSpPr>
            <p:cNvPr id="79796" name="Freeform 140"/>
            <p:cNvSpPr>
              <a:spLocks/>
            </p:cNvSpPr>
            <p:nvPr/>
          </p:nvSpPr>
          <p:spPr bwMode="auto">
            <a:xfrm>
              <a:off x="3432" y="2679"/>
              <a:ext cx="20" cy="43"/>
            </a:xfrm>
            <a:custGeom>
              <a:avLst/>
              <a:gdLst>
                <a:gd name="T0" fmla="*/ 0 w 121"/>
                <a:gd name="T1" fmla="*/ 0 h 257"/>
                <a:gd name="T2" fmla="*/ 0 w 121"/>
                <a:gd name="T3" fmla="*/ 0 h 257"/>
                <a:gd name="T4" fmla="*/ 0 w 121"/>
                <a:gd name="T5" fmla="*/ 0 h 257"/>
                <a:gd name="T6" fmla="*/ 0 w 121"/>
                <a:gd name="T7" fmla="*/ 0 h 257"/>
                <a:gd name="T8" fmla="*/ 0 60000 65536"/>
                <a:gd name="T9" fmla="*/ 0 60000 65536"/>
                <a:gd name="T10" fmla="*/ 0 60000 65536"/>
                <a:gd name="T11" fmla="*/ 0 60000 65536"/>
                <a:gd name="T12" fmla="*/ 0 w 121"/>
                <a:gd name="T13" fmla="*/ 0 h 257"/>
                <a:gd name="T14" fmla="*/ 121 w 121"/>
                <a:gd name="T15" fmla="*/ 257 h 257"/>
              </a:gdLst>
              <a:ahLst/>
              <a:cxnLst>
                <a:cxn ang="T8">
                  <a:pos x="T0" y="T1"/>
                </a:cxn>
                <a:cxn ang="T9">
                  <a:pos x="T2" y="T3"/>
                </a:cxn>
                <a:cxn ang="T10">
                  <a:pos x="T4" y="T5"/>
                </a:cxn>
                <a:cxn ang="T11">
                  <a:pos x="T6" y="T7"/>
                </a:cxn>
              </a:cxnLst>
              <a:rect l="T12" t="T13" r="T14" b="T15"/>
              <a:pathLst>
                <a:path w="121" h="257">
                  <a:moveTo>
                    <a:pt x="0" y="0"/>
                  </a:moveTo>
                  <a:lnTo>
                    <a:pt x="75" y="257"/>
                  </a:lnTo>
                  <a:lnTo>
                    <a:pt x="121" y="214"/>
                  </a:lnTo>
                  <a:lnTo>
                    <a:pt x="0" y="0"/>
                  </a:lnTo>
                  <a:close/>
                </a:path>
              </a:pathLst>
            </a:custGeom>
            <a:solidFill>
              <a:schemeClr val="tx1"/>
            </a:solidFill>
            <a:ln w="9525">
              <a:solidFill>
                <a:schemeClr val="tx1"/>
              </a:solidFill>
              <a:round/>
              <a:headEnd/>
              <a:tailEnd/>
            </a:ln>
          </p:spPr>
          <p:txBody>
            <a:bodyPr/>
            <a:lstStyle/>
            <a:p>
              <a:endParaRPr lang="en-US"/>
            </a:p>
          </p:txBody>
        </p:sp>
        <p:sp>
          <p:nvSpPr>
            <p:cNvPr id="79797" name="Freeform 141"/>
            <p:cNvSpPr>
              <a:spLocks/>
            </p:cNvSpPr>
            <p:nvPr/>
          </p:nvSpPr>
          <p:spPr bwMode="auto">
            <a:xfrm>
              <a:off x="3422" y="2679"/>
              <a:ext cx="30" cy="43"/>
            </a:xfrm>
            <a:custGeom>
              <a:avLst/>
              <a:gdLst>
                <a:gd name="T0" fmla="*/ 0 w 182"/>
                <a:gd name="T1" fmla="*/ 0 h 257"/>
                <a:gd name="T2" fmla="*/ 0 w 182"/>
                <a:gd name="T3" fmla="*/ 0 h 257"/>
                <a:gd name="T4" fmla="*/ 0 w 182"/>
                <a:gd name="T5" fmla="*/ 0 h 257"/>
                <a:gd name="T6" fmla="*/ 0 w 182"/>
                <a:gd name="T7" fmla="*/ 0 h 257"/>
                <a:gd name="T8" fmla="*/ 0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0" y="18"/>
                  </a:moveTo>
                  <a:lnTo>
                    <a:pt x="61" y="0"/>
                  </a:lnTo>
                  <a:lnTo>
                    <a:pt x="182" y="214"/>
                  </a:lnTo>
                  <a:lnTo>
                    <a:pt x="136" y="257"/>
                  </a:lnTo>
                  <a:lnTo>
                    <a:pt x="0" y="18"/>
                  </a:lnTo>
                  <a:close/>
                </a:path>
              </a:pathLst>
            </a:custGeom>
            <a:solidFill>
              <a:schemeClr val="tx1"/>
            </a:solidFill>
            <a:ln w="0">
              <a:solidFill>
                <a:schemeClr val="tx1"/>
              </a:solidFill>
              <a:round/>
              <a:headEnd/>
              <a:tailEnd/>
            </a:ln>
          </p:spPr>
          <p:txBody>
            <a:bodyPr/>
            <a:lstStyle/>
            <a:p>
              <a:endParaRPr lang="en-US"/>
            </a:p>
          </p:txBody>
        </p:sp>
        <p:sp>
          <p:nvSpPr>
            <p:cNvPr id="79798" name="Freeform 142"/>
            <p:cNvSpPr>
              <a:spLocks/>
            </p:cNvSpPr>
            <p:nvPr/>
          </p:nvSpPr>
          <p:spPr bwMode="auto">
            <a:xfrm>
              <a:off x="3444" y="2715"/>
              <a:ext cx="39" cy="32"/>
            </a:xfrm>
            <a:custGeom>
              <a:avLst/>
              <a:gdLst>
                <a:gd name="T0" fmla="*/ 0 w 231"/>
                <a:gd name="T1" fmla="*/ 0 h 195"/>
                <a:gd name="T2" fmla="*/ 0 w 231"/>
                <a:gd name="T3" fmla="*/ 0 h 195"/>
                <a:gd name="T4" fmla="*/ 0 w 231"/>
                <a:gd name="T5" fmla="*/ 0 h 195"/>
                <a:gd name="T6" fmla="*/ 0 w 231"/>
                <a:gd name="T7" fmla="*/ 0 h 195"/>
                <a:gd name="T8" fmla="*/ 0 60000 65536"/>
                <a:gd name="T9" fmla="*/ 0 60000 65536"/>
                <a:gd name="T10" fmla="*/ 0 60000 65536"/>
                <a:gd name="T11" fmla="*/ 0 60000 65536"/>
                <a:gd name="T12" fmla="*/ 0 w 231"/>
                <a:gd name="T13" fmla="*/ 0 h 195"/>
                <a:gd name="T14" fmla="*/ 231 w 231"/>
                <a:gd name="T15" fmla="*/ 195 h 195"/>
              </a:gdLst>
              <a:ahLst/>
              <a:cxnLst>
                <a:cxn ang="T8">
                  <a:pos x="T0" y="T1"/>
                </a:cxn>
                <a:cxn ang="T9">
                  <a:pos x="T2" y="T3"/>
                </a:cxn>
                <a:cxn ang="T10">
                  <a:pos x="T4" y="T5"/>
                </a:cxn>
                <a:cxn ang="T11">
                  <a:pos x="T6" y="T7"/>
                </a:cxn>
              </a:cxnLst>
              <a:rect l="T12" t="T13" r="T14" b="T15"/>
              <a:pathLst>
                <a:path w="231" h="195">
                  <a:moveTo>
                    <a:pt x="0" y="43"/>
                  </a:moveTo>
                  <a:lnTo>
                    <a:pt x="46" y="0"/>
                  </a:lnTo>
                  <a:lnTo>
                    <a:pt x="231" y="195"/>
                  </a:lnTo>
                  <a:lnTo>
                    <a:pt x="0" y="43"/>
                  </a:lnTo>
                  <a:close/>
                </a:path>
              </a:pathLst>
            </a:custGeom>
            <a:solidFill>
              <a:schemeClr val="tx1"/>
            </a:solidFill>
            <a:ln w="9525">
              <a:solidFill>
                <a:schemeClr val="tx1"/>
              </a:solidFill>
              <a:round/>
              <a:headEnd/>
              <a:tailEnd/>
            </a:ln>
          </p:spPr>
          <p:txBody>
            <a:bodyPr/>
            <a:lstStyle/>
            <a:p>
              <a:endParaRPr lang="en-US"/>
            </a:p>
          </p:txBody>
        </p:sp>
        <p:sp>
          <p:nvSpPr>
            <p:cNvPr id="79799" name="Freeform 143"/>
            <p:cNvSpPr>
              <a:spLocks/>
            </p:cNvSpPr>
            <p:nvPr/>
          </p:nvSpPr>
          <p:spPr bwMode="auto">
            <a:xfrm>
              <a:off x="3452" y="2715"/>
              <a:ext cx="35" cy="32"/>
            </a:xfrm>
            <a:custGeom>
              <a:avLst/>
              <a:gdLst>
                <a:gd name="T0" fmla="*/ 0 w 206"/>
                <a:gd name="T1" fmla="*/ 0 h 195"/>
                <a:gd name="T2" fmla="*/ 0 w 206"/>
                <a:gd name="T3" fmla="*/ 0 h 195"/>
                <a:gd name="T4" fmla="*/ 0 w 206"/>
                <a:gd name="T5" fmla="*/ 0 h 195"/>
                <a:gd name="T6" fmla="*/ 0 w 206"/>
                <a:gd name="T7" fmla="*/ 0 h 195"/>
                <a:gd name="T8" fmla="*/ 0 60000 65536"/>
                <a:gd name="T9" fmla="*/ 0 60000 65536"/>
                <a:gd name="T10" fmla="*/ 0 60000 65536"/>
                <a:gd name="T11" fmla="*/ 0 60000 65536"/>
                <a:gd name="T12" fmla="*/ 0 w 206"/>
                <a:gd name="T13" fmla="*/ 0 h 195"/>
                <a:gd name="T14" fmla="*/ 206 w 206"/>
                <a:gd name="T15" fmla="*/ 195 h 195"/>
              </a:gdLst>
              <a:ahLst/>
              <a:cxnLst>
                <a:cxn ang="T8">
                  <a:pos x="T0" y="T1"/>
                </a:cxn>
                <a:cxn ang="T9">
                  <a:pos x="T2" y="T3"/>
                </a:cxn>
                <a:cxn ang="T10">
                  <a:pos x="T4" y="T5"/>
                </a:cxn>
                <a:cxn ang="T11">
                  <a:pos x="T6" y="T7"/>
                </a:cxn>
              </a:cxnLst>
              <a:rect l="T12" t="T13" r="T14" b="T15"/>
              <a:pathLst>
                <a:path w="206" h="195">
                  <a:moveTo>
                    <a:pt x="0" y="0"/>
                  </a:moveTo>
                  <a:lnTo>
                    <a:pt x="185" y="195"/>
                  </a:lnTo>
                  <a:lnTo>
                    <a:pt x="206" y="135"/>
                  </a:lnTo>
                  <a:lnTo>
                    <a:pt x="0" y="0"/>
                  </a:lnTo>
                  <a:close/>
                </a:path>
              </a:pathLst>
            </a:custGeom>
            <a:solidFill>
              <a:schemeClr val="tx1"/>
            </a:solidFill>
            <a:ln w="9525">
              <a:solidFill>
                <a:schemeClr val="tx1"/>
              </a:solidFill>
              <a:round/>
              <a:headEnd/>
              <a:tailEnd/>
            </a:ln>
          </p:spPr>
          <p:txBody>
            <a:bodyPr/>
            <a:lstStyle/>
            <a:p>
              <a:endParaRPr lang="en-US"/>
            </a:p>
          </p:txBody>
        </p:sp>
        <p:sp>
          <p:nvSpPr>
            <p:cNvPr id="79800" name="Freeform 144"/>
            <p:cNvSpPr>
              <a:spLocks/>
            </p:cNvSpPr>
            <p:nvPr/>
          </p:nvSpPr>
          <p:spPr bwMode="auto">
            <a:xfrm>
              <a:off x="3444" y="2715"/>
              <a:ext cx="43"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0" y="43"/>
                  </a:moveTo>
                  <a:lnTo>
                    <a:pt x="46" y="0"/>
                  </a:lnTo>
                  <a:lnTo>
                    <a:pt x="252" y="135"/>
                  </a:lnTo>
                  <a:lnTo>
                    <a:pt x="231" y="195"/>
                  </a:lnTo>
                  <a:lnTo>
                    <a:pt x="0" y="43"/>
                  </a:lnTo>
                  <a:close/>
                </a:path>
              </a:pathLst>
            </a:custGeom>
            <a:solidFill>
              <a:schemeClr val="tx1"/>
            </a:solidFill>
            <a:ln w="0">
              <a:solidFill>
                <a:schemeClr val="tx1"/>
              </a:solidFill>
              <a:round/>
              <a:headEnd/>
              <a:tailEnd/>
            </a:ln>
          </p:spPr>
          <p:txBody>
            <a:bodyPr/>
            <a:lstStyle/>
            <a:p>
              <a:endParaRPr lang="en-US"/>
            </a:p>
          </p:txBody>
        </p:sp>
        <p:sp>
          <p:nvSpPr>
            <p:cNvPr id="79801" name="Freeform 145"/>
            <p:cNvSpPr>
              <a:spLocks/>
            </p:cNvSpPr>
            <p:nvPr/>
          </p:nvSpPr>
          <p:spPr bwMode="auto">
            <a:xfrm>
              <a:off x="3458"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102"/>
                  </a:moveTo>
                  <a:lnTo>
                    <a:pt x="456" y="0"/>
                  </a:lnTo>
                  <a:lnTo>
                    <a:pt x="0" y="102"/>
                  </a:lnTo>
                  <a:lnTo>
                    <a:pt x="456" y="102"/>
                  </a:lnTo>
                  <a:close/>
                </a:path>
              </a:pathLst>
            </a:custGeom>
            <a:solidFill>
              <a:schemeClr val="tx1"/>
            </a:solidFill>
            <a:ln w="9525">
              <a:solidFill>
                <a:schemeClr val="tx1"/>
              </a:solidFill>
              <a:round/>
              <a:headEnd/>
              <a:tailEnd/>
            </a:ln>
          </p:spPr>
          <p:txBody>
            <a:bodyPr/>
            <a:lstStyle/>
            <a:p>
              <a:endParaRPr lang="en-US"/>
            </a:p>
          </p:txBody>
        </p:sp>
        <p:sp>
          <p:nvSpPr>
            <p:cNvPr id="79802" name="Freeform 146"/>
            <p:cNvSpPr>
              <a:spLocks/>
            </p:cNvSpPr>
            <p:nvPr/>
          </p:nvSpPr>
          <p:spPr bwMode="auto">
            <a:xfrm>
              <a:off x="3458" y="2655"/>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0"/>
                  </a:moveTo>
                  <a:lnTo>
                    <a:pt x="0" y="102"/>
                  </a:lnTo>
                  <a:lnTo>
                    <a:pt x="0" y="0"/>
                  </a:lnTo>
                  <a:lnTo>
                    <a:pt x="456" y="0"/>
                  </a:lnTo>
                  <a:close/>
                </a:path>
              </a:pathLst>
            </a:custGeom>
            <a:solidFill>
              <a:schemeClr val="tx1"/>
            </a:solidFill>
            <a:ln w="9525">
              <a:solidFill>
                <a:schemeClr val="tx1"/>
              </a:solidFill>
              <a:round/>
              <a:headEnd/>
              <a:tailEnd/>
            </a:ln>
          </p:spPr>
          <p:txBody>
            <a:bodyPr/>
            <a:lstStyle/>
            <a:p>
              <a:endParaRPr lang="en-US"/>
            </a:p>
          </p:txBody>
        </p:sp>
        <p:sp>
          <p:nvSpPr>
            <p:cNvPr id="79803" name="Rectangle 147"/>
            <p:cNvSpPr>
              <a:spLocks noChangeArrowheads="1"/>
            </p:cNvSpPr>
            <p:nvPr/>
          </p:nvSpPr>
          <p:spPr bwMode="auto">
            <a:xfrm>
              <a:off x="3458" y="2655"/>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804" name="Freeform 148"/>
            <p:cNvSpPr>
              <a:spLocks/>
            </p:cNvSpPr>
            <p:nvPr/>
          </p:nvSpPr>
          <p:spPr bwMode="auto">
            <a:xfrm>
              <a:off x="3520" y="2641"/>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81" y="132"/>
                  </a:moveTo>
                  <a:lnTo>
                    <a:pt x="0" y="0"/>
                  </a:lnTo>
                  <a:lnTo>
                    <a:pt x="355" y="132"/>
                  </a:lnTo>
                  <a:lnTo>
                    <a:pt x="81" y="132"/>
                  </a:lnTo>
                  <a:close/>
                </a:path>
              </a:pathLst>
            </a:custGeom>
            <a:solidFill>
              <a:schemeClr val="tx1"/>
            </a:solidFill>
            <a:ln w="9525">
              <a:solidFill>
                <a:schemeClr val="tx1"/>
              </a:solidFill>
              <a:round/>
              <a:headEnd/>
              <a:tailEnd/>
            </a:ln>
          </p:spPr>
          <p:txBody>
            <a:bodyPr/>
            <a:lstStyle/>
            <a:p>
              <a:endParaRPr lang="en-US"/>
            </a:p>
          </p:txBody>
        </p:sp>
        <p:sp>
          <p:nvSpPr>
            <p:cNvPr id="79805" name="Freeform 149"/>
            <p:cNvSpPr>
              <a:spLocks/>
            </p:cNvSpPr>
            <p:nvPr/>
          </p:nvSpPr>
          <p:spPr bwMode="auto">
            <a:xfrm>
              <a:off x="3520" y="2641"/>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81" y="132"/>
                  </a:moveTo>
                  <a:lnTo>
                    <a:pt x="0" y="0"/>
                  </a:lnTo>
                  <a:lnTo>
                    <a:pt x="355" y="132"/>
                  </a:lnTo>
                  <a:lnTo>
                    <a:pt x="81" y="132"/>
                  </a:lnTo>
                  <a:close/>
                </a:path>
              </a:pathLst>
            </a:custGeom>
            <a:solidFill>
              <a:schemeClr val="tx1"/>
            </a:solidFill>
            <a:ln w="0">
              <a:solidFill>
                <a:schemeClr val="tx1"/>
              </a:solidFill>
              <a:round/>
              <a:headEnd/>
              <a:tailEnd/>
            </a:ln>
          </p:spPr>
          <p:txBody>
            <a:bodyPr/>
            <a:lstStyle/>
            <a:p>
              <a:endParaRPr lang="en-US"/>
            </a:p>
          </p:txBody>
        </p:sp>
        <p:sp>
          <p:nvSpPr>
            <p:cNvPr id="79806" name="Freeform 150"/>
            <p:cNvSpPr>
              <a:spLocks/>
            </p:cNvSpPr>
            <p:nvPr/>
          </p:nvSpPr>
          <p:spPr bwMode="auto">
            <a:xfrm>
              <a:off x="3520" y="2663"/>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81" y="0"/>
                  </a:moveTo>
                  <a:lnTo>
                    <a:pt x="0" y="133"/>
                  </a:lnTo>
                  <a:lnTo>
                    <a:pt x="355" y="0"/>
                  </a:lnTo>
                  <a:lnTo>
                    <a:pt x="81" y="0"/>
                  </a:lnTo>
                  <a:close/>
                </a:path>
              </a:pathLst>
            </a:custGeom>
            <a:solidFill>
              <a:schemeClr val="tx1"/>
            </a:solidFill>
            <a:ln w="9525">
              <a:solidFill>
                <a:schemeClr val="tx1"/>
              </a:solidFill>
              <a:round/>
              <a:headEnd/>
              <a:tailEnd/>
            </a:ln>
          </p:spPr>
          <p:txBody>
            <a:bodyPr/>
            <a:lstStyle/>
            <a:p>
              <a:endParaRPr lang="en-US"/>
            </a:p>
          </p:txBody>
        </p:sp>
        <p:sp>
          <p:nvSpPr>
            <p:cNvPr id="79807" name="Freeform 151"/>
            <p:cNvSpPr>
              <a:spLocks/>
            </p:cNvSpPr>
            <p:nvPr/>
          </p:nvSpPr>
          <p:spPr bwMode="auto">
            <a:xfrm>
              <a:off x="3520" y="2663"/>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81" y="0"/>
                  </a:moveTo>
                  <a:lnTo>
                    <a:pt x="0" y="133"/>
                  </a:lnTo>
                  <a:lnTo>
                    <a:pt x="355" y="0"/>
                  </a:lnTo>
                  <a:lnTo>
                    <a:pt x="81" y="0"/>
                  </a:lnTo>
                  <a:close/>
                </a:path>
              </a:pathLst>
            </a:custGeom>
            <a:solidFill>
              <a:schemeClr val="tx1"/>
            </a:solidFill>
            <a:ln w="0">
              <a:solidFill>
                <a:schemeClr val="tx1"/>
              </a:solidFill>
              <a:round/>
              <a:headEnd/>
              <a:tailEnd/>
            </a:ln>
          </p:spPr>
          <p:txBody>
            <a:bodyPr/>
            <a:lstStyle/>
            <a:p>
              <a:endParaRPr lang="en-US"/>
            </a:p>
          </p:txBody>
        </p:sp>
        <p:sp>
          <p:nvSpPr>
            <p:cNvPr id="79808" name="Freeform 152"/>
            <p:cNvSpPr>
              <a:spLocks/>
            </p:cNvSpPr>
            <p:nvPr/>
          </p:nvSpPr>
          <p:spPr bwMode="auto">
            <a:xfrm>
              <a:off x="2539" y="1743"/>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102"/>
                  </a:moveTo>
                  <a:lnTo>
                    <a:pt x="456" y="0"/>
                  </a:lnTo>
                  <a:lnTo>
                    <a:pt x="0" y="102"/>
                  </a:lnTo>
                  <a:lnTo>
                    <a:pt x="456" y="102"/>
                  </a:lnTo>
                  <a:close/>
                </a:path>
              </a:pathLst>
            </a:custGeom>
            <a:solidFill>
              <a:schemeClr val="tx1"/>
            </a:solidFill>
            <a:ln w="9525">
              <a:solidFill>
                <a:schemeClr val="tx1"/>
              </a:solidFill>
              <a:round/>
              <a:headEnd/>
              <a:tailEnd/>
            </a:ln>
          </p:spPr>
          <p:txBody>
            <a:bodyPr/>
            <a:lstStyle/>
            <a:p>
              <a:endParaRPr lang="en-US"/>
            </a:p>
          </p:txBody>
        </p:sp>
        <p:sp>
          <p:nvSpPr>
            <p:cNvPr id="79809" name="Freeform 153"/>
            <p:cNvSpPr>
              <a:spLocks/>
            </p:cNvSpPr>
            <p:nvPr/>
          </p:nvSpPr>
          <p:spPr bwMode="auto">
            <a:xfrm>
              <a:off x="2539" y="1743"/>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0"/>
                  </a:moveTo>
                  <a:lnTo>
                    <a:pt x="0" y="102"/>
                  </a:lnTo>
                  <a:lnTo>
                    <a:pt x="0" y="0"/>
                  </a:lnTo>
                  <a:lnTo>
                    <a:pt x="456" y="0"/>
                  </a:lnTo>
                  <a:close/>
                </a:path>
              </a:pathLst>
            </a:custGeom>
            <a:solidFill>
              <a:schemeClr val="tx1"/>
            </a:solidFill>
            <a:ln w="9525">
              <a:solidFill>
                <a:schemeClr val="tx1"/>
              </a:solidFill>
              <a:round/>
              <a:headEnd/>
              <a:tailEnd/>
            </a:ln>
          </p:spPr>
          <p:txBody>
            <a:bodyPr/>
            <a:lstStyle/>
            <a:p>
              <a:endParaRPr lang="en-US"/>
            </a:p>
          </p:txBody>
        </p:sp>
        <p:sp>
          <p:nvSpPr>
            <p:cNvPr id="79810" name="Rectangle 154"/>
            <p:cNvSpPr>
              <a:spLocks noChangeArrowheads="1"/>
            </p:cNvSpPr>
            <p:nvPr/>
          </p:nvSpPr>
          <p:spPr bwMode="auto">
            <a:xfrm>
              <a:off x="2539" y="1743"/>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811" name="Freeform 155"/>
            <p:cNvSpPr>
              <a:spLocks/>
            </p:cNvSpPr>
            <p:nvPr/>
          </p:nvSpPr>
          <p:spPr bwMode="auto">
            <a:xfrm>
              <a:off x="2601" y="1730"/>
              <a:ext cx="60"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133"/>
                  </a:moveTo>
                  <a:lnTo>
                    <a:pt x="0" y="0"/>
                  </a:lnTo>
                  <a:lnTo>
                    <a:pt x="356" y="133"/>
                  </a:lnTo>
                  <a:lnTo>
                    <a:pt x="81" y="133"/>
                  </a:lnTo>
                  <a:close/>
                </a:path>
              </a:pathLst>
            </a:custGeom>
            <a:solidFill>
              <a:schemeClr val="tx1"/>
            </a:solidFill>
            <a:ln w="9525">
              <a:solidFill>
                <a:schemeClr val="tx1"/>
              </a:solidFill>
              <a:round/>
              <a:headEnd/>
              <a:tailEnd/>
            </a:ln>
          </p:spPr>
          <p:txBody>
            <a:bodyPr/>
            <a:lstStyle/>
            <a:p>
              <a:endParaRPr lang="en-US"/>
            </a:p>
          </p:txBody>
        </p:sp>
        <p:sp>
          <p:nvSpPr>
            <p:cNvPr id="79812" name="Freeform 156"/>
            <p:cNvSpPr>
              <a:spLocks/>
            </p:cNvSpPr>
            <p:nvPr/>
          </p:nvSpPr>
          <p:spPr bwMode="auto">
            <a:xfrm>
              <a:off x="2601" y="1730"/>
              <a:ext cx="60"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133"/>
                  </a:moveTo>
                  <a:lnTo>
                    <a:pt x="0" y="0"/>
                  </a:lnTo>
                  <a:lnTo>
                    <a:pt x="356" y="133"/>
                  </a:lnTo>
                  <a:lnTo>
                    <a:pt x="81" y="133"/>
                  </a:lnTo>
                  <a:close/>
                </a:path>
              </a:pathLst>
            </a:custGeom>
            <a:solidFill>
              <a:schemeClr val="tx1"/>
            </a:solidFill>
            <a:ln w="0">
              <a:solidFill>
                <a:schemeClr val="tx1"/>
              </a:solidFill>
              <a:round/>
              <a:headEnd/>
              <a:tailEnd/>
            </a:ln>
          </p:spPr>
          <p:txBody>
            <a:bodyPr/>
            <a:lstStyle/>
            <a:p>
              <a:endParaRPr lang="en-US"/>
            </a:p>
          </p:txBody>
        </p:sp>
        <p:sp>
          <p:nvSpPr>
            <p:cNvPr id="79813" name="Freeform 157"/>
            <p:cNvSpPr>
              <a:spLocks/>
            </p:cNvSpPr>
            <p:nvPr/>
          </p:nvSpPr>
          <p:spPr bwMode="auto">
            <a:xfrm>
              <a:off x="2601" y="1752"/>
              <a:ext cx="60"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81" y="0"/>
                  </a:moveTo>
                  <a:lnTo>
                    <a:pt x="0" y="132"/>
                  </a:lnTo>
                  <a:lnTo>
                    <a:pt x="356" y="0"/>
                  </a:lnTo>
                  <a:lnTo>
                    <a:pt x="81" y="0"/>
                  </a:lnTo>
                  <a:close/>
                </a:path>
              </a:pathLst>
            </a:custGeom>
            <a:solidFill>
              <a:schemeClr val="tx1"/>
            </a:solidFill>
            <a:ln w="9525">
              <a:solidFill>
                <a:schemeClr val="tx1"/>
              </a:solidFill>
              <a:round/>
              <a:headEnd/>
              <a:tailEnd/>
            </a:ln>
          </p:spPr>
          <p:txBody>
            <a:bodyPr/>
            <a:lstStyle/>
            <a:p>
              <a:endParaRPr lang="en-US"/>
            </a:p>
          </p:txBody>
        </p:sp>
        <p:sp>
          <p:nvSpPr>
            <p:cNvPr id="79814" name="Freeform 158"/>
            <p:cNvSpPr>
              <a:spLocks/>
            </p:cNvSpPr>
            <p:nvPr/>
          </p:nvSpPr>
          <p:spPr bwMode="auto">
            <a:xfrm>
              <a:off x="2601" y="1752"/>
              <a:ext cx="60"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81" y="0"/>
                  </a:moveTo>
                  <a:lnTo>
                    <a:pt x="0" y="132"/>
                  </a:lnTo>
                  <a:lnTo>
                    <a:pt x="356" y="0"/>
                  </a:lnTo>
                  <a:lnTo>
                    <a:pt x="81" y="0"/>
                  </a:lnTo>
                  <a:close/>
                </a:path>
              </a:pathLst>
            </a:custGeom>
            <a:solidFill>
              <a:schemeClr val="tx1"/>
            </a:solidFill>
            <a:ln w="0">
              <a:solidFill>
                <a:schemeClr val="tx1"/>
              </a:solidFill>
              <a:round/>
              <a:headEnd/>
              <a:tailEnd/>
            </a:ln>
          </p:spPr>
          <p:txBody>
            <a:bodyPr/>
            <a:lstStyle/>
            <a:p>
              <a:endParaRPr lang="en-US"/>
            </a:p>
          </p:txBody>
        </p:sp>
        <p:sp>
          <p:nvSpPr>
            <p:cNvPr id="79815" name="Freeform 159"/>
            <p:cNvSpPr>
              <a:spLocks/>
            </p:cNvSpPr>
            <p:nvPr/>
          </p:nvSpPr>
          <p:spPr bwMode="auto">
            <a:xfrm>
              <a:off x="2520" y="1655"/>
              <a:ext cx="40" cy="28"/>
            </a:xfrm>
            <a:custGeom>
              <a:avLst/>
              <a:gdLst>
                <a:gd name="T0" fmla="*/ 0 w 244"/>
                <a:gd name="T1" fmla="*/ 0 h 171"/>
                <a:gd name="T2" fmla="*/ 0 w 244"/>
                <a:gd name="T3" fmla="*/ 0 h 171"/>
                <a:gd name="T4" fmla="*/ 0 w 244"/>
                <a:gd name="T5" fmla="*/ 0 h 171"/>
                <a:gd name="T6" fmla="*/ 0 w 244"/>
                <a:gd name="T7" fmla="*/ 0 h 171"/>
                <a:gd name="T8" fmla="*/ 0 60000 65536"/>
                <a:gd name="T9" fmla="*/ 0 60000 65536"/>
                <a:gd name="T10" fmla="*/ 0 60000 65536"/>
                <a:gd name="T11" fmla="*/ 0 60000 65536"/>
                <a:gd name="T12" fmla="*/ 0 w 244"/>
                <a:gd name="T13" fmla="*/ 0 h 171"/>
                <a:gd name="T14" fmla="*/ 244 w 244"/>
                <a:gd name="T15" fmla="*/ 171 h 171"/>
              </a:gdLst>
              <a:ahLst/>
              <a:cxnLst>
                <a:cxn ang="T8">
                  <a:pos x="T0" y="T1"/>
                </a:cxn>
                <a:cxn ang="T9">
                  <a:pos x="T2" y="T3"/>
                </a:cxn>
                <a:cxn ang="T10">
                  <a:pos x="T4" y="T5"/>
                </a:cxn>
                <a:cxn ang="T11">
                  <a:pos x="T6" y="T7"/>
                </a:cxn>
              </a:cxnLst>
              <a:rect l="T12" t="T13" r="T14" b="T15"/>
              <a:pathLst>
                <a:path w="244" h="171">
                  <a:moveTo>
                    <a:pt x="216" y="0"/>
                  </a:moveTo>
                  <a:lnTo>
                    <a:pt x="244" y="58"/>
                  </a:lnTo>
                  <a:lnTo>
                    <a:pt x="0" y="171"/>
                  </a:lnTo>
                  <a:lnTo>
                    <a:pt x="216" y="0"/>
                  </a:lnTo>
                  <a:close/>
                </a:path>
              </a:pathLst>
            </a:custGeom>
            <a:solidFill>
              <a:schemeClr val="tx1"/>
            </a:solidFill>
            <a:ln w="9525">
              <a:solidFill>
                <a:schemeClr val="tx1"/>
              </a:solidFill>
              <a:round/>
              <a:headEnd/>
              <a:tailEnd/>
            </a:ln>
          </p:spPr>
          <p:txBody>
            <a:bodyPr/>
            <a:lstStyle/>
            <a:p>
              <a:endParaRPr lang="en-US"/>
            </a:p>
          </p:txBody>
        </p:sp>
        <p:sp>
          <p:nvSpPr>
            <p:cNvPr id="79816" name="Freeform 160"/>
            <p:cNvSpPr>
              <a:spLocks/>
            </p:cNvSpPr>
            <p:nvPr/>
          </p:nvSpPr>
          <p:spPr bwMode="auto">
            <a:xfrm>
              <a:off x="2520" y="1665"/>
              <a:ext cx="40" cy="25"/>
            </a:xfrm>
            <a:custGeom>
              <a:avLst/>
              <a:gdLst>
                <a:gd name="T0" fmla="*/ 0 w 244"/>
                <a:gd name="T1" fmla="*/ 0 h 153"/>
                <a:gd name="T2" fmla="*/ 0 w 244"/>
                <a:gd name="T3" fmla="*/ 0 h 153"/>
                <a:gd name="T4" fmla="*/ 0 w 244"/>
                <a:gd name="T5" fmla="*/ 0 h 153"/>
                <a:gd name="T6" fmla="*/ 0 w 244"/>
                <a:gd name="T7" fmla="*/ 0 h 153"/>
                <a:gd name="T8" fmla="*/ 0 60000 65536"/>
                <a:gd name="T9" fmla="*/ 0 60000 65536"/>
                <a:gd name="T10" fmla="*/ 0 60000 65536"/>
                <a:gd name="T11" fmla="*/ 0 60000 65536"/>
                <a:gd name="T12" fmla="*/ 0 w 244"/>
                <a:gd name="T13" fmla="*/ 0 h 153"/>
                <a:gd name="T14" fmla="*/ 244 w 244"/>
                <a:gd name="T15" fmla="*/ 153 h 153"/>
              </a:gdLst>
              <a:ahLst/>
              <a:cxnLst>
                <a:cxn ang="T8">
                  <a:pos x="T0" y="T1"/>
                </a:cxn>
                <a:cxn ang="T9">
                  <a:pos x="T2" y="T3"/>
                </a:cxn>
                <a:cxn ang="T10">
                  <a:pos x="T4" y="T5"/>
                </a:cxn>
                <a:cxn ang="T11">
                  <a:pos x="T6" y="T7"/>
                </a:cxn>
              </a:cxnLst>
              <a:rect l="T12" t="T13" r="T14" b="T15"/>
              <a:pathLst>
                <a:path w="244" h="153">
                  <a:moveTo>
                    <a:pt x="244" y="0"/>
                  </a:moveTo>
                  <a:lnTo>
                    <a:pt x="0" y="113"/>
                  </a:lnTo>
                  <a:lnTo>
                    <a:pt x="51" y="153"/>
                  </a:lnTo>
                  <a:lnTo>
                    <a:pt x="244" y="0"/>
                  </a:lnTo>
                  <a:close/>
                </a:path>
              </a:pathLst>
            </a:custGeom>
            <a:solidFill>
              <a:schemeClr val="tx1"/>
            </a:solidFill>
            <a:ln w="9525">
              <a:solidFill>
                <a:schemeClr val="tx1"/>
              </a:solidFill>
              <a:round/>
              <a:headEnd/>
              <a:tailEnd/>
            </a:ln>
          </p:spPr>
          <p:txBody>
            <a:bodyPr/>
            <a:lstStyle/>
            <a:p>
              <a:endParaRPr lang="en-US"/>
            </a:p>
          </p:txBody>
        </p:sp>
        <p:sp>
          <p:nvSpPr>
            <p:cNvPr id="79817" name="Freeform 161"/>
            <p:cNvSpPr>
              <a:spLocks/>
            </p:cNvSpPr>
            <p:nvPr/>
          </p:nvSpPr>
          <p:spPr bwMode="auto">
            <a:xfrm>
              <a:off x="2520" y="1655"/>
              <a:ext cx="40" cy="35"/>
            </a:xfrm>
            <a:custGeom>
              <a:avLst/>
              <a:gdLst>
                <a:gd name="T0" fmla="*/ 0 w 244"/>
                <a:gd name="T1" fmla="*/ 0 h 211"/>
                <a:gd name="T2" fmla="*/ 0 w 244"/>
                <a:gd name="T3" fmla="*/ 0 h 211"/>
                <a:gd name="T4" fmla="*/ 0 w 244"/>
                <a:gd name="T5" fmla="*/ 0 h 211"/>
                <a:gd name="T6" fmla="*/ 0 w 244"/>
                <a:gd name="T7" fmla="*/ 0 h 211"/>
                <a:gd name="T8" fmla="*/ 0 w 244"/>
                <a:gd name="T9" fmla="*/ 0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16" y="0"/>
                  </a:moveTo>
                  <a:lnTo>
                    <a:pt x="244" y="58"/>
                  </a:lnTo>
                  <a:lnTo>
                    <a:pt x="51" y="211"/>
                  </a:lnTo>
                  <a:lnTo>
                    <a:pt x="0" y="171"/>
                  </a:lnTo>
                  <a:lnTo>
                    <a:pt x="216" y="0"/>
                  </a:lnTo>
                  <a:close/>
                </a:path>
              </a:pathLst>
            </a:custGeom>
            <a:solidFill>
              <a:schemeClr val="tx1"/>
            </a:solidFill>
            <a:ln w="0">
              <a:solidFill>
                <a:schemeClr val="tx1"/>
              </a:solidFill>
              <a:round/>
              <a:headEnd/>
              <a:tailEnd/>
            </a:ln>
          </p:spPr>
          <p:txBody>
            <a:bodyPr/>
            <a:lstStyle/>
            <a:p>
              <a:endParaRPr lang="en-US"/>
            </a:p>
          </p:txBody>
        </p:sp>
        <p:sp>
          <p:nvSpPr>
            <p:cNvPr id="79818" name="Freeform 162"/>
            <p:cNvSpPr>
              <a:spLocks/>
            </p:cNvSpPr>
            <p:nvPr/>
          </p:nvSpPr>
          <p:spPr bwMode="auto">
            <a:xfrm>
              <a:off x="2501" y="1683"/>
              <a:ext cx="27" cy="42"/>
            </a:xfrm>
            <a:custGeom>
              <a:avLst/>
              <a:gdLst>
                <a:gd name="T0" fmla="*/ 0 w 165"/>
                <a:gd name="T1" fmla="*/ 0 h 251"/>
                <a:gd name="T2" fmla="*/ 0 w 165"/>
                <a:gd name="T3" fmla="*/ 0 h 251"/>
                <a:gd name="T4" fmla="*/ 0 w 165"/>
                <a:gd name="T5" fmla="*/ 0 h 251"/>
                <a:gd name="T6" fmla="*/ 0 w 165"/>
                <a:gd name="T7" fmla="*/ 0 h 251"/>
                <a:gd name="T8" fmla="*/ 0 60000 65536"/>
                <a:gd name="T9" fmla="*/ 0 60000 65536"/>
                <a:gd name="T10" fmla="*/ 0 60000 65536"/>
                <a:gd name="T11" fmla="*/ 0 60000 65536"/>
                <a:gd name="T12" fmla="*/ 0 w 165"/>
                <a:gd name="T13" fmla="*/ 0 h 251"/>
                <a:gd name="T14" fmla="*/ 165 w 165"/>
                <a:gd name="T15" fmla="*/ 251 h 251"/>
              </a:gdLst>
              <a:ahLst/>
              <a:cxnLst>
                <a:cxn ang="T8">
                  <a:pos x="T0" y="T1"/>
                </a:cxn>
                <a:cxn ang="T9">
                  <a:pos x="T2" y="T3"/>
                </a:cxn>
                <a:cxn ang="T10">
                  <a:pos x="T4" y="T5"/>
                </a:cxn>
                <a:cxn ang="T11">
                  <a:pos x="T6" y="T7"/>
                </a:cxn>
              </a:cxnLst>
              <a:rect l="T12" t="T13" r="T14" b="T15"/>
              <a:pathLst>
                <a:path w="165" h="251">
                  <a:moveTo>
                    <a:pt x="114" y="0"/>
                  </a:moveTo>
                  <a:lnTo>
                    <a:pt x="165" y="40"/>
                  </a:lnTo>
                  <a:lnTo>
                    <a:pt x="0" y="251"/>
                  </a:lnTo>
                  <a:lnTo>
                    <a:pt x="114" y="0"/>
                  </a:lnTo>
                  <a:close/>
                </a:path>
              </a:pathLst>
            </a:custGeom>
            <a:solidFill>
              <a:schemeClr val="tx1"/>
            </a:solidFill>
            <a:ln w="9525">
              <a:solidFill>
                <a:schemeClr val="tx1"/>
              </a:solidFill>
              <a:round/>
              <a:headEnd/>
              <a:tailEnd/>
            </a:ln>
          </p:spPr>
          <p:txBody>
            <a:bodyPr/>
            <a:lstStyle/>
            <a:p>
              <a:endParaRPr lang="en-US"/>
            </a:p>
          </p:txBody>
        </p:sp>
        <p:sp>
          <p:nvSpPr>
            <p:cNvPr id="79819" name="Freeform 163"/>
            <p:cNvSpPr>
              <a:spLocks/>
            </p:cNvSpPr>
            <p:nvPr/>
          </p:nvSpPr>
          <p:spPr bwMode="auto">
            <a:xfrm>
              <a:off x="2501" y="1690"/>
              <a:ext cx="27" cy="37"/>
            </a:xfrm>
            <a:custGeom>
              <a:avLst/>
              <a:gdLst>
                <a:gd name="T0" fmla="*/ 0 w 165"/>
                <a:gd name="T1" fmla="*/ 0 h 223"/>
                <a:gd name="T2" fmla="*/ 0 w 165"/>
                <a:gd name="T3" fmla="*/ 0 h 223"/>
                <a:gd name="T4" fmla="*/ 0 w 165"/>
                <a:gd name="T5" fmla="*/ 0 h 223"/>
                <a:gd name="T6" fmla="*/ 0 w 165"/>
                <a:gd name="T7" fmla="*/ 0 h 223"/>
                <a:gd name="T8" fmla="*/ 0 60000 65536"/>
                <a:gd name="T9" fmla="*/ 0 60000 65536"/>
                <a:gd name="T10" fmla="*/ 0 60000 65536"/>
                <a:gd name="T11" fmla="*/ 0 60000 65536"/>
                <a:gd name="T12" fmla="*/ 0 w 165"/>
                <a:gd name="T13" fmla="*/ 0 h 223"/>
                <a:gd name="T14" fmla="*/ 165 w 165"/>
                <a:gd name="T15" fmla="*/ 223 h 223"/>
              </a:gdLst>
              <a:ahLst/>
              <a:cxnLst>
                <a:cxn ang="T8">
                  <a:pos x="T0" y="T1"/>
                </a:cxn>
                <a:cxn ang="T9">
                  <a:pos x="T2" y="T3"/>
                </a:cxn>
                <a:cxn ang="T10">
                  <a:pos x="T4" y="T5"/>
                </a:cxn>
                <a:cxn ang="T11">
                  <a:pos x="T6" y="T7"/>
                </a:cxn>
              </a:cxnLst>
              <a:rect l="T12" t="T13" r="T14" b="T15"/>
              <a:pathLst>
                <a:path w="165" h="223">
                  <a:moveTo>
                    <a:pt x="165" y="0"/>
                  </a:moveTo>
                  <a:lnTo>
                    <a:pt x="0" y="211"/>
                  </a:lnTo>
                  <a:lnTo>
                    <a:pt x="63" y="223"/>
                  </a:lnTo>
                  <a:lnTo>
                    <a:pt x="165" y="0"/>
                  </a:lnTo>
                  <a:close/>
                </a:path>
              </a:pathLst>
            </a:custGeom>
            <a:solidFill>
              <a:schemeClr val="tx1"/>
            </a:solidFill>
            <a:ln w="9525">
              <a:solidFill>
                <a:schemeClr val="tx1"/>
              </a:solidFill>
              <a:round/>
              <a:headEnd/>
              <a:tailEnd/>
            </a:ln>
          </p:spPr>
          <p:txBody>
            <a:bodyPr/>
            <a:lstStyle/>
            <a:p>
              <a:endParaRPr lang="en-US"/>
            </a:p>
          </p:txBody>
        </p:sp>
        <p:sp>
          <p:nvSpPr>
            <p:cNvPr id="79820" name="Freeform 164"/>
            <p:cNvSpPr>
              <a:spLocks/>
            </p:cNvSpPr>
            <p:nvPr/>
          </p:nvSpPr>
          <p:spPr bwMode="auto">
            <a:xfrm>
              <a:off x="2501" y="1683"/>
              <a:ext cx="27" cy="44"/>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14" y="0"/>
                  </a:moveTo>
                  <a:lnTo>
                    <a:pt x="165" y="40"/>
                  </a:lnTo>
                  <a:lnTo>
                    <a:pt x="63" y="263"/>
                  </a:lnTo>
                  <a:lnTo>
                    <a:pt x="0" y="251"/>
                  </a:lnTo>
                  <a:lnTo>
                    <a:pt x="114" y="0"/>
                  </a:lnTo>
                  <a:close/>
                </a:path>
              </a:pathLst>
            </a:custGeom>
            <a:solidFill>
              <a:schemeClr val="tx1"/>
            </a:solidFill>
            <a:ln w="0">
              <a:solidFill>
                <a:schemeClr val="tx1"/>
              </a:solidFill>
              <a:round/>
              <a:headEnd/>
              <a:tailEnd/>
            </a:ln>
          </p:spPr>
          <p:txBody>
            <a:bodyPr/>
            <a:lstStyle/>
            <a:p>
              <a:endParaRPr lang="en-US"/>
            </a:p>
          </p:txBody>
        </p:sp>
        <p:sp>
          <p:nvSpPr>
            <p:cNvPr id="79821" name="Freeform 165"/>
            <p:cNvSpPr>
              <a:spLocks/>
            </p:cNvSpPr>
            <p:nvPr/>
          </p:nvSpPr>
          <p:spPr bwMode="auto">
            <a:xfrm>
              <a:off x="2501" y="1725"/>
              <a:ext cx="10" cy="46"/>
            </a:xfrm>
            <a:custGeom>
              <a:avLst/>
              <a:gdLst>
                <a:gd name="T0" fmla="*/ 0 w 63"/>
                <a:gd name="T1" fmla="*/ 0 h 276"/>
                <a:gd name="T2" fmla="*/ 0 w 63"/>
                <a:gd name="T3" fmla="*/ 0 h 276"/>
                <a:gd name="T4" fmla="*/ 0 w 63"/>
                <a:gd name="T5" fmla="*/ 0 h 276"/>
                <a:gd name="T6" fmla="*/ 0 w 63"/>
                <a:gd name="T7" fmla="*/ 0 h 276"/>
                <a:gd name="T8" fmla="*/ 0 60000 65536"/>
                <a:gd name="T9" fmla="*/ 0 60000 65536"/>
                <a:gd name="T10" fmla="*/ 0 60000 65536"/>
                <a:gd name="T11" fmla="*/ 0 60000 65536"/>
                <a:gd name="T12" fmla="*/ 0 w 63"/>
                <a:gd name="T13" fmla="*/ 0 h 276"/>
                <a:gd name="T14" fmla="*/ 63 w 63"/>
                <a:gd name="T15" fmla="*/ 276 h 276"/>
              </a:gdLst>
              <a:ahLst/>
              <a:cxnLst>
                <a:cxn ang="T8">
                  <a:pos x="T0" y="T1"/>
                </a:cxn>
                <a:cxn ang="T9">
                  <a:pos x="T2" y="T3"/>
                </a:cxn>
                <a:cxn ang="T10">
                  <a:pos x="T4" y="T5"/>
                </a:cxn>
                <a:cxn ang="T11">
                  <a:pos x="T6" y="T7"/>
                </a:cxn>
              </a:cxnLst>
              <a:rect l="T12" t="T13" r="T14" b="T15"/>
              <a:pathLst>
                <a:path w="63" h="276">
                  <a:moveTo>
                    <a:pt x="0" y="0"/>
                  </a:moveTo>
                  <a:lnTo>
                    <a:pt x="63" y="12"/>
                  </a:lnTo>
                  <a:lnTo>
                    <a:pt x="12" y="276"/>
                  </a:lnTo>
                  <a:lnTo>
                    <a:pt x="0" y="0"/>
                  </a:lnTo>
                  <a:close/>
                </a:path>
              </a:pathLst>
            </a:custGeom>
            <a:solidFill>
              <a:schemeClr val="tx1"/>
            </a:solidFill>
            <a:ln w="9525">
              <a:solidFill>
                <a:schemeClr val="tx1"/>
              </a:solidFill>
              <a:round/>
              <a:headEnd/>
              <a:tailEnd/>
            </a:ln>
          </p:spPr>
          <p:txBody>
            <a:bodyPr/>
            <a:lstStyle/>
            <a:p>
              <a:endParaRPr lang="en-US"/>
            </a:p>
          </p:txBody>
        </p:sp>
        <p:sp>
          <p:nvSpPr>
            <p:cNvPr id="79822" name="Freeform 166"/>
            <p:cNvSpPr>
              <a:spLocks/>
            </p:cNvSpPr>
            <p:nvPr/>
          </p:nvSpPr>
          <p:spPr bwMode="auto">
            <a:xfrm>
              <a:off x="2503" y="1727"/>
              <a:ext cx="10" cy="44"/>
            </a:xfrm>
            <a:custGeom>
              <a:avLst/>
              <a:gdLst>
                <a:gd name="T0" fmla="*/ 0 w 62"/>
                <a:gd name="T1" fmla="*/ 0 h 264"/>
                <a:gd name="T2" fmla="*/ 0 w 62"/>
                <a:gd name="T3" fmla="*/ 0 h 264"/>
                <a:gd name="T4" fmla="*/ 0 w 62"/>
                <a:gd name="T5" fmla="*/ 0 h 264"/>
                <a:gd name="T6" fmla="*/ 0 w 62"/>
                <a:gd name="T7" fmla="*/ 0 h 264"/>
                <a:gd name="T8" fmla="*/ 0 60000 65536"/>
                <a:gd name="T9" fmla="*/ 0 60000 65536"/>
                <a:gd name="T10" fmla="*/ 0 60000 65536"/>
                <a:gd name="T11" fmla="*/ 0 60000 65536"/>
                <a:gd name="T12" fmla="*/ 0 w 62"/>
                <a:gd name="T13" fmla="*/ 0 h 264"/>
                <a:gd name="T14" fmla="*/ 62 w 62"/>
                <a:gd name="T15" fmla="*/ 264 h 264"/>
              </a:gdLst>
              <a:ahLst/>
              <a:cxnLst>
                <a:cxn ang="T8">
                  <a:pos x="T0" y="T1"/>
                </a:cxn>
                <a:cxn ang="T9">
                  <a:pos x="T2" y="T3"/>
                </a:cxn>
                <a:cxn ang="T10">
                  <a:pos x="T4" y="T5"/>
                </a:cxn>
                <a:cxn ang="T11">
                  <a:pos x="T6" y="T7"/>
                </a:cxn>
              </a:cxnLst>
              <a:rect l="T12" t="T13" r="T14" b="T15"/>
              <a:pathLst>
                <a:path w="62" h="264">
                  <a:moveTo>
                    <a:pt x="51" y="0"/>
                  </a:moveTo>
                  <a:lnTo>
                    <a:pt x="0" y="264"/>
                  </a:lnTo>
                  <a:lnTo>
                    <a:pt x="62" y="246"/>
                  </a:lnTo>
                  <a:lnTo>
                    <a:pt x="51" y="0"/>
                  </a:lnTo>
                  <a:close/>
                </a:path>
              </a:pathLst>
            </a:custGeom>
            <a:solidFill>
              <a:schemeClr val="tx1"/>
            </a:solidFill>
            <a:ln w="9525">
              <a:solidFill>
                <a:schemeClr val="tx1"/>
              </a:solidFill>
              <a:round/>
              <a:headEnd/>
              <a:tailEnd/>
            </a:ln>
          </p:spPr>
          <p:txBody>
            <a:bodyPr/>
            <a:lstStyle/>
            <a:p>
              <a:endParaRPr lang="en-US"/>
            </a:p>
          </p:txBody>
        </p:sp>
        <p:sp>
          <p:nvSpPr>
            <p:cNvPr id="79823" name="Freeform 167"/>
            <p:cNvSpPr>
              <a:spLocks/>
            </p:cNvSpPr>
            <p:nvPr/>
          </p:nvSpPr>
          <p:spPr bwMode="auto">
            <a:xfrm>
              <a:off x="2501" y="1725"/>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0" y="0"/>
                  </a:moveTo>
                  <a:lnTo>
                    <a:pt x="63" y="12"/>
                  </a:lnTo>
                  <a:lnTo>
                    <a:pt x="74" y="258"/>
                  </a:lnTo>
                  <a:lnTo>
                    <a:pt x="12" y="276"/>
                  </a:lnTo>
                  <a:lnTo>
                    <a:pt x="0" y="0"/>
                  </a:lnTo>
                  <a:close/>
                </a:path>
              </a:pathLst>
            </a:custGeom>
            <a:solidFill>
              <a:schemeClr val="tx1"/>
            </a:solidFill>
            <a:ln w="0">
              <a:solidFill>
                <a:schemeClr val="tx1"/>
              </a:solidFill>
              <a:round/>
              <a:headEnd/>
              <a:tailEnd/>
            </a:ln>
          </p:spPr>
          <p:txBody>
            <a:bodyPr/>
            <a:lstStyle/>
            <a:p>
              <a:endParaRPr lang="en-US"/>
            </a:p>
          </p:txBody>
        </p:sp>
        <p:sp>
          <p:nvSpPr>
            <p:cNvPr id="79824" name="Freeform 168"/>
            <p:cNvSpPr>
              <a:spLocks/>
            </p:cNvSpPr>
            <p:nvPr/>
          </p:nvSpPr>
          <p:spPr bwMode="auto">
            <a:xfrm>
              <a:off x="2503" y="1768"/>
              <a:ext cx="22" cy="43"/>
            </a:xfrm>
            <a:custGeom>
              <a:avLst/>
              <a:gdLst>
                <a:gd name="T0" fmla="*/ 0 w 137"/>
                <a:gd name="T1" fmla="*/ 0 h 257"/>
                <a:gd name="T2" fmla="*/ 0 w 137"/>
                <a:gd name="T3" fmla="*/ 0 h 257"/>
                <a:gd name="T4" fmla="*/ 0 w 137"/>
                <a:gd name="T5" fmla="*/ 0 h 257"/>
                <a:gd name="T6" fmla="*/ 0 w 137"/>
                <a:gd name="T7" fmla="*/ 0 h 257"/>
                <a:gd name="T8" fmla="*/ 0 60000 65536"/>
                <a:gd name="T9" fmla="*/ 0 60000 65536"/>
                <a:gd name="T10" fmla="*/ 0 60000 65536"/>
                <a:gd name="T11" fmla="*/ 0 60000 65536"/>
                <a:gd name="T12" fmla="*/ 0 w 137"/>
                <a:gd name="T13" fmla="*/ 0 h 257"/>
                <a:gd name="T14" fmla="*/ 137 w 137"/>
                <a:gd name="T15" fmla="*/ 257 h 257"/>
              </a:gdLst>
              <a:ahLst/>
              <a:cxnLst>
                <a:cxn ang="T8">
                  <a:pos x="T0" y="T1"/>
                </a:cxn>
                <a:cxn ang="T9">
                  <a:pos x="T2" y="T3"/>
                </a:cxn>
                <a:cxn ang="T10">
                  <a:pos x="T4" y="T5"/>
                </a:cxn>
                <a:cxn ang="T11">
                  <a:pos x="T6" y="T7"/>
                </a:cxn>
              </a:cxnLst>
              <a:rect l="T12" t="T13" r="T14" b="T15"/>
              <a:pathLst>
                <a:path w="137" h="257">
                  <a:moveTo>
                    <a:pt x="0" y="18"/>
                  </a:moveTo>
                  <a:lnTo>
                    <a:pt x="62" y="0"/>
                  </a:lnTo>
                  <a:lnTo>
                    <a:pt x="137" y="257"/>
                  </a:lnTo>
                  <a:lnTo>
                    <a:pt x="0" y="18"/>
                  </a:lnTo>
                  <a:close/>
                </a:path>
              </a:pathLst>
            </a:custGeom>
            <a:solidFill>
              <a:schemeClr val="tx1"/>
            </a:solidFill>
            <a:ln w="9525">
              <a:solidFill>
                <a:schemeClr val="tx1"/>
              </a:solidFill>
              <a:round/>
              <a:headEnd/>
              <a:tailEnd/>
            </a:ln>
          </p:spPr>
          <p:txBody>
            <a:bodyPr/>
            <a:lstStyle/>
            <a:p>
              <a:endParaRPr lang="en-US"/>
            </a:p>
          </p:txBody>
        </p:sp>
        <p:sp>
          <p:nvSpPr>
            <p:cNvPr id="79825" name="Freeform 169"/>
            <p:cNvSpPr>
              <a:spLocks/>
            </p:cNvSpPr>
            <p:nvPr/>
          </p:nvSpPr>
          <p:spPr bwMode="auto">
            <a:xfrm>
              <a:off x="2513" y="1768"/>
              <a:ext cx="20" cy="43"/>
            </a:xfrm>
            <a:custGeom>
              <a:avLst/>
              <a:gdLst>
                <a:gd name="T0" fmla="*/ 0 w 122"/>
                <a:gd name="T1" fmla="*/ 0 h 257"/>
                <a:gd name="T2" fmla="*/ 0 w 122"/>
                <a:gd name="T3" fmla="*/ 0 h 257"/>
                <a:gd name="T4" fmla="*/ 0 w 122"/>
                <a:gd name="T5" fmla="*/ 0 h 257"/>
                <a:gd name="T6" fmla="*/ 0 w 122"/>
                <a:gd name="T7" fmla="*/ 0 h 257"/>
                <a:gd name="T8" fmla="*/ 0 60000 65536"/>
                <a:gd name="T9" fmla="*/ 0 60000 65536"/>
                <a:gd name="T10" fmla="*/ 0 60000 65536"/>
                <a:gd name="T11" fmla="*/ 0 60000 65536"/>
                <a:gd name="T12" fmla="*/ 0 w 122"/>
                <a:gd name="T13" fmla="*/ 0 h 257"/>
                <a:gd name="T14" fmla="*/ 122 w 122"/>
                <a:gd name="T15" fmla="*/ 257 h 257"/>
              </a:gdLst>
              <a:ahLst/>
              <a:cxnLst>
                <a:cxn ang="T8">
                  <a:pos x="T0" y="T1"/>
                </a:cxn>
                <a:cxn ang="T9">
                  <a:pos x="T2" y="T3"/>
                </a:cxn>
                <a:cxn ang="T10">
                  <a:pos x="T4" y="T5"/>
                </a:cxn>
                <a:cxn ang="T11">
                  <a:pos x="T6" y="T7"/>
                </a:cxn>
              </a:cxnLst>
              <a:rect l="T12" t="T13" r="T14" b="T15"/>
              <a:pathLst>
                <a:path w="122" h="257">
                  <a:moveTo>
                    <a:pt x="0" y="0"/>
                  </a:moveTo>
                  <a:lnTo>
                    <a:pt x="75" y="257"/>
                  </a:lnTo>
                  <a:lnTo>
                    <a:pt x="122" y="213"/>
                  </a:lnTo>
                  <a:lnTo>
                    <a:pt x="0" y="0"/>
                  </a:lnTo>
                  <a:close/>
                </a:path>
              </a:pathLst>
            </a:custGeom>
            <a:solidFill>
              <a:schemeClr val="tx1"/>
            </a:solidFill>
            <a:ln w="9525">
              <a:solidFill>
                <a:schemeClr val="tx1"/>
              </a:solidFill>
              <a:round/>
              <a:headEnd/>
              <a:tailEnd/>
            </a:ln>
          </p:spPr>
          <p:txBody>
            <a:bodyPr/>
            <a:lstStyle/>
            <a:p>
              <a:endParaRPr lang="en-US"/>
            </a:p>
          </p:txBody>
        </p:sp>
        <p:sp>
          <p:nvSpPr>
            <p:cNvPr id="79826" name="Freeform 170"/>
            <p:cNvSpPr>
              <a:spLocks/>
            </p:cNvSpPr>
            <p:nvPr/>
          </p:nvSpPr>
          <p:spPr bwMode="auto">
            <a:xfrm>
              <a:off x="2503" y="1768"/>
              <a:ext cx="30" cy="43"/>
            </a:xfrm>
            <a:custGeom>
              <a:avLst/>
              <a:gdLst>
                <a:gd name="T0" fmla="*/ 0 w 184"/>
                <a:gd name="T1" fmla="*/ 0 h 257"/>
                <a:gd name="T2" fmla="*/ 0 w 184"/>
                <a:gd name="T3" fmla="*/ 0 h 257"/>
                <a:gd name="T4" fmla="*/ 0 w 184"/>
                <a:gd name="T5" fmla="*/ 0 h 257"/>
                <a:gd name="T6" fmla="*/ 0 w 184"/>
                <a:gd name="T7" fmla="*/ 0 h 257"/>
                <a:gd name="T8" fmla="*/ 0 w 184"/>
                <a:gd name="T9" fmla="*/ 0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0" y="18"/>
                  </a:moveTo>
                  <a:lnTo>
                    <a:pt x="62" y="0"/>
                  </a:lnTo>
                  <a:lnTo>
                    <a:pt x="184" y="213"/>
                  </a:lnTo>
                  <a:lnTo>
                    <a:pt x="137" y="257"/>
                  </a:lnTo>
                  <a:lnTo>
                    <a:pt x="0" y="18"/>
                  </a:lnTo>
                  <a:close/>
                </a:path>
              </a:pathLst>
            </a:custGeom>
            <a:solidFill>
              <a:schemeClr val="tx1"/>
            </a:solidFill>
            <a:ln w="0">
              <a:solidFill>
                <a:schemeClr val="tx1"/>
              </a:solidFill>
              <a:round/>
              <a:headEnd/>
              <a:tailEnd/>
            </a:ln>
          </p:spPr>
          <p:txBody>
            <a:bodyPr/>
            <a:lstStyle/>
            <a:p>
              <a:endParaRPr lang="en-US"/>
            </a:p>
          </p:txBody>
        </p:sp>
        <p:sp>
          <p:nvSpPr>
            <p:cNvPr id="79827" name="Freeform 171"/>
            <p:cNvSpPr>
              <a:spLocks/>
            </p:cNvSpPr>
            <p:nvPr/>
          </p:nvSpPr>
          <p:spPr bwMode="auto">
            <a:xfrm>
              <a:off x="2525" y="1804"/>
              <a:ext cx="39" cy="32"/>
            </a:xfrm>
            <a:custGeom>
              <a:avLst/>
              <a:gdLst>
                <a:gd name="T0" fmla="*/ 0 w 230"/>
                <a:gd name="T1" fmla="*/ 0 h 195"/>
                <a:gd name="T2" fmla="*/ 0 w 230"/>
                <a:gd name="T3" fmla="*/ 0 h 195"/>
                <a:gd name="T4" fmla="*/ 0 w 230"/>
                <a:gd name="T5" fmla="*/ 0 h 195"/>
                <a:gd name="T6" fmla="*/ 0 w 230"/>
                <a:gd name="T7" fmla="*/ 0 h 195"/>
                <a:gd name="T8" fmla="*/ 0 60000 65536"/>
                <a:gd name="T9" fmla="*/ 0 60000 65536"/>
                <a:gd name="T10" fmla="*/ 0 60000 65536"/>
                <a:gd name="T11" fmla="*/ 0 60000 65536"/>
                <a:gd name="T12" fmla="*/ 0 w 230"/>
                <a:gd name="T13" fmla="*/ 0 h 195"/>
                <a:gd name="T14" fmla="*/ 230 w 230"/>
                <a:gd name="T15" fmla="*/ 195 h 195"/>
              </a:gdLst>
              <a:ahLst/>
              <a:cxnLst>
                <a:cxn ang="T8">
                  <a:pos x="T0" y="T1"/>
                </a:cxn>
                <a:cxn ang="T9">
                  <a:pos x="T2" y="T3"/>
                </a:cxn>
                <a:cxn ang="T10">
                  <a:pos x="T4" y="T5"/>
                </a:cxn>
                <a:cxn ang="T11">
                  <a:pos x="T6" y="T7"/>
                </a:cxn>
              </a:cxnLst>
              <a:rect l="T12" t="T13" r="T14" b="T15"/>
              <a:pathLst>
                <a:path w="230" h="195">
                  <a:moveTo>
                    <a:pt x="0" y="44"/>
                  </a:moveTo>
                  <a:lnTo>
                    <a:pt x="47" y="0"/>
                  </a:lnTo>
                  <a:lnTo>
                    <a:pt x="230" y="195"/>
                  </a:lnTo>
                  <a:lnTo>
                    <a:pt x="0" y="44"/>
                  </a:lnTo>
                  <a:close/>
                </a:path>
              </a:pathLst>
            </a:custGeom>
            <a:solidFill>
              <a:schemeClr val="tx1"/>
            </a:solidFill>
            <a:ln w="9525">
              <a:solidFill>
                <a:schemeClr val="tx1"/>
              </a:solidFill>
              <a:round/>
              <a:headEnd/>
              <a:tailEnd/>
            </a:ln>
          </p:spPr>
          <p:txBody>
            <a:bodyPr/>
            <a:lstStyle/>
            <a:p>
              <a:endParaRPr lang="en-US"/>
            </a:p>
          </p:txBody>
        </p:sp>
        <p:sp>
          <p:nvSpPr>
            <p:cNvPr id="79828" name="Freeform 172"/>
            <p:cNvSpPr>
              <a:spLocks/>
            </p:cNvSpPr>
            <p:nvPr/>
          </p:nvSpPr>
          <p:spPr bwMode="auto">
            <a:xfrm>
              <a:off x="2533" y="1804"/>
              <a:ext cx="35" cy="32"/>
            </a:xfrm>
            <a:custGeom>
              <a:avLst/>
              <a:gdLst>
                <a:gd name="T0" fmla="*/ 0 w 205"/>
                <a:gd name="T1" fmla="*/ 0 h 195"/>
                <a:gd name="T2" fmla="*/ 0 w 205"/>
                <a:gd name="T3" fmla="*/ 0 h 195"/>
                <a:gd name="T4" fmla="*/ 0 w 205"/>
                <a:gd name="T5" fmla="*/ 0 h 195"/>
                <a:gd name="T6" fmla="*/ 0 w 205"/>
                <a:gd name="T7" fmla="*/ 0 h 195"/>
                <a:gd name="T8" fmla="*/ 0 60000 65536"/>
                <a:gd name="T9" fmla="*/ 0 60000 65536"/>
                <a:gd name="T10" fmla="*/ 0 60000 65536"/>
                <a:gd name="T11" fmla="*/ 0 60000 65536"/>
                <a:gd name="T12" fmla="*/ 0 w 205"/>
                <a:gd name="T13" fmla="*/ 0 h 195"/>
                <a:gd name="T14" fmla="*/ 205 w 205"/>
                <a:gd name="T15" fmla="*/ 195 h 195"/>
              </a:gdLst>
              <a:ahLst/>
              <a:cxnLst>
                <a:cxn ang="T8">
                  <a:pos x="T0" y="T1"/>
                </a:cxn>
                <a:cxn ang="T9">
                  <a:pos x="T2" y="T3"/>
                </a:cxn>
                <a:cxn ang="T10">
                  <a:pos x="T4" y="T5"/>
                </a:cxn>
                <a:cxn ang="T11">
                  <a:pos x="T6" y="T7"/>
                </a:cxn>
              </a:cxnLst>
              <a:rect l="T12" t="T13" r="T14" b="T15"/>
              <a:pathLst>
                <a:path w="205" h="195">
                  <a:moveTo>
                    <a:pt x="0" y="0"/>
                  </a:moveTo>
                  <a:lnTo>
                    <a:pt x="183" y="195"/>
                  </a:lnTo>
                  <a:lnTo>
                    <a:pt x="205" y="136"/>
                  </a:lnTo>
                  <a:lnTo>
                    <a:pt x="0" y="0"/>
                  </a:lnTo>
                  <a:close/>
                </a:path>
              </a:pathLst>
            </a:custGeom>
            <a:solidFill>
              <a:schemeClr val="tx1"/>
            </a:solidFill>
            <a:ln w="9525">
              <a:solidFill>
                <a:schemeClr val="tx1"/>
              </a:solidFill>
              <a:round/>
              <a:headEnd/>
              <a:tailEnd/>
            </a:ln>
          </p:spPr>
          <p:txBody>
            <a:bodyPr/>
            <a:lstStyle/>
            <a:p>
              <a:endParaRPr lang="en-US"/>
            </a:p>
          </p:txBody>
        </p:sp>
        <p:sp>
          <p:nvSpPr>
            <p:cNvPr id="79829" name="Freeform 173"/>
            <p:cNvSpPr>
              <a:spLocks/>
            </p:cNvSpPr>
            <p:nvPr/>
          </p:nvSpPr>
          <p:spPr bwMode="auto">
            <a:xfrm>
              <a:off x="2525" y="1804"/>
              <a:ext cx="43"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0" y="44"/>
                  </a:moveTo>
                  <a:lnTo>
                    <a:pt x="47" y="0"/>
                  </a:lnTo>
                  <a:lnTo>
                    <a:pt x="252" y="136"/>
                  </a:lnTo>
                  <a:lnTo>
                    <a:pt x="230" y="195"/>
                  </a:lnTo>
                  <a:lnTo>
                    <a:pt x="0" y="44"/>
                  </a:lnTo>
                  <a:close/>
                </a:path>
              </a:pathLst>
            </a:custGeom>
            <a:solidFill>
              <a:schemeClr val="tx1"/>
            </a:solidFill>
            <a:ln w="0">
              <a:solidFill>
                <a:schemeClr val="tx1"/>
              </a:solidFill>
              <a:round/>
              <a:headEnd/>
              <a:tailEnd/>
            </a:ln>
          </p:spPr>
          <p:txBody>
            <a:bodyPr/>
            <a:lstStyle/>
            <a:p>
              <a:endParaRPr lang="en-US"/>
            </a:p>
          </p:txBody>
        </p:sp>
        <p:sp>
          <p:nvSpPr>
            <p:cNvPr id="79830" name="Freeform 174"/>
            <p:cNvSpPr>
              <a:spLocks/>
            </p:cNvSpPr>
            <p:nvPr/>
          </p:nvSpPr>
          <p:spPr bwMode="auto">
            <a:xfrm>
              <a:off x="2553" y="18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0"/>
                  </a:moveTo>
                  <a:lnTo>
                    <a:pt x="0" y="57"/>
                  </a:lnTo>
                  <a:lnTo>
                    <a:pt x="238" y="65"/>
                  </a:lnTo>
                  <a:lnTo>
                    <a:pt x="79" y="0"/>
                  </a:lnTo>
                  <a:close/>
                </a:path>
              </a:pathLst>
            </a:custGeom>
            <a:solidFill>
              <a:schemeClr val="tx1"/>
            </a:solidFill>
            <a:ln w="9525">
              <a:solidFill>
                <a:schemeClr val="tx1"/>
              </a:solidFill>
              <a:round/>
              <a:headEnd/>
              <a:tailEnd/>
            </a:ln>
          </p:spPr>
          <p:txBody>
            <a:bodyPr/>
            <a:lstStyle/>
            <a:p>
              <a:endParaRPr lang="en-US"/>
            </a:p>
          </p:txBody>
        </p:sp>
        <p:sp>
          <p:nvSpPr>
            <p:cNvPr id="79831" name="Freeform 175"/>
            <p:cNvSpPr>
              <a:spLocks/>
            </p:cNvSpPr>
            <p:nvPr/>
          </p:nvSpPr>
          <p:spPr bwMode="auto">
            <a:xfrm>
              <a:off x="2553" y="18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0"/>
                  </a:moveTo>
                  <a:lnTo>
                    <a:pt x="0" y="57"/>
                  </a:lnTo>
                  <a:lnTo>
                    <a:pt x="238" y="65"/>
                  </a:lnTo>
                  <a:lnTo>
                    <a:pt x="79" y="0"/>
                  </a:lnTo>
                  <a:close/>
                </a:path>
              </a:pathLst>
            </a:custGeom>
            <a:solidFill>
              <a:schemeClr val="tx1"/>
            </a:solidFill>
            <a:ln w="0">
              <a:solidFill>
                <a:schemeClr val="tx1"/>
              </a:solidFill>
              <a:round/>
              <a:headEnd/>
              <a:tailEnd/>
            </a:ln>
          </p:spPr>
          <p:txBody>
            <a:bodyPr/>
            <a:lstStyle/>
            <a:p>
              <a:endParaRPr lang="en-US"/>
            </a:p>
          </p:txBody>
        </p:sp>
        <p:sp>
          <p:nvSpPr>
            <p:cNvPr id="79832" name="Freeform 176"/>
            <p:cNvSpPr>
              <a:spLocks/>
            </p:cNvSpPr>
            <p:nvPr/>
          </p:nvSpPr>
          <p:spPr bwMode="auto">
            <a:xfrm>
              <a:off x="2563" y="1815"/>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 y="96"/>
                  </a:moveTo>
                  <a:lnTo>
                    <a:pt x="0" y="0"/>
                  </a:lnTo>
                  <a:lnTo>
                    <a:pt x="174" y="161"/>
                  </a:lnTo>
                  <a:lnTo>
                    <a:pt x="15" y="96"/>
                  </a:lnTo>
                  <a:close/>
                </a:path>
              </a:pathLst>
            </a:custGeom>
            <a:solidFill>
              <a:schemeClr val="tx1"/>
            </a:solidFill>
            <a:ln w="9525">
              <a:solidFill>
                <a:schemeClr val="tx1"/>
              </a:solidFill>
              <a:round/>
              <a:headEnd/>
              <a:tailEnd/>
            </a:ln>
          </p:spPr>
          <p:txBody>
            <a:bodyPr/>
            <a:lstStyle/>
            <a:p>
              <a:endParaRPr lang="en-US"/>
            </a:p>
          </p:txBody>
        </p:sp>
        <p:sp>
          <p:nvSpPr>
            <p:cNvPr id="79833" name="Freeform 177"/>
            <p:cNvSpPr>
              <a:spLocks/>
            </p:cNvSpPr>
            <p:nvPr/>
          </p:nvSpPr>
          <p:spPr bwMode="auto">
            <a:xfrm>
              <a:off x="2563" y="1815"/>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 y="96"/>
                  </a:moveTo>
                  <a:lnTo>
                    <a:pt x="0" y="0"/>
                  </a:lnTo>
                  <a:lnTo>
                    <a:pt x="174" y="161"/>
                  </a:lnTo>
                  <a:lnTo>
                    <a:pt x="15" y="96"/>
                  </a:lnTo>
                  <a:close/>
                </a:path>
              </a:pathLst>
            </a:custGeom>
            <a:solidFill>
              <a:schemeClr val="tx1"/>
            </a:solidFill>
            <a:ln w="0">
              <a:solidFill>
                <a:schemeClr val="tx1"/>
              </a:solidFill>
              <a:round/>
              <a:headEnd/>
              <a:tailEnd/>
            </a:ln>
          </p:spPr>
          <p:txBody>
            <a:bodyPr/>
            <a:lstStyle/>
            <a:p>
              <a:endParaRPr lang="en-US"/>
            </a:p>
          </p:txBody>
        </p:sp>
        <p:sp>
          <p:nvSpPr>
            <p:cNvPr id="79834" name="Freeform 178"/>
            <p:cNvSpPr>
              <a:spLocks/>
            </p:cNvSpPr>
            <p:nvPr/>
          </p:nvSpPr>
          <p:spPr bwMode="auto">
            <a:xfrm>
              <a:off x="2392" y="1815"/>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6"/>
                  </a:moveTo>
                  <a:lnTo>
                    <a:pt x="173" y="0"/>
                  </a:lnTo>
                  <a:lnTo>
                    <a:pt x="0" y="161"/>
                  </a:lnTo>
                  <a:lnTo>
                    <a:pt x="158" y="96"/>
                  </a:lnTo>
                  <a:close/>
                </a:path>
              </a:pathLst>
            </a:custGeom>
            <a:solidFill>
              <a:schemeClr val="tx1"/>
            </a:solidFill>
            <a:ln w="9525">
              <a:solidFill>
                <a:schemeClr val="tx1"/>
              </a:solidFill>
              <a:round/>
              <a:headEnd/>
              <a:tailEnd/>
            </a:ln>
          </p:spPr>
          <p:txBody>
            <a:bodyPr/>
            <a:lstStyle/>
            <a:p>
              <a:endParaRPr lang="en-US"/>
            </a:p>
          </p:txBody>
        </p:sp>
        <p:sp>
          <p:nvSpPr>
            <p:cNvPr id="79835" name="Freeform 179"/>
            <p:cNvSpPr>
              <a:spLocks/>
            </p:cNvSpPr>
            <p:nvPr/>
          </p:nvSpPr>
          <p:spPr bwMode="auto">
            <a:xfrm>
              <a:off x="2392" y="1815"/>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6"/>
                  </a:moveTo>
                  <a:lnTo>
                    <a:pt x="173" y="0"/>
                  </a:lnTo>
                  <a:lnTo>
                    <a:pt x="0" y="161"/>
                  </a:lnTo>
                  <a:lnTo>
                    <a:pt x="158" y="96"/>
                  </a:lnTo>
                  <a:close/>
                </a:path>
              </a:pathLst>
            </a:custGeom>
            <a:solidFill>
              <a:schemeClr val="tx1"/>
            </a:solidFill>
            <a:ln w="0">
              <a:solidFill>
                <a:schemeClr val="tx1"/>
              </a:solidFill>
              <a:round/>
              <a:headEnd/>
              <a:tailEnd/>
            </a:ln>
          </p:spPr>
          <p:txBody>
            <a:bodyPr/>
            <a:lstStyle/>
            <a:p>
              <a:endParaRPr lang="en-US"/>
            </a:p>
          </p:txBody>
        </p:sp>
        <p:sp>
          <p:nvSpPr>
            <p:cNvPr id="79836" name="Freeform 180"/>
            <p:cNvSpPr>
              <a:spLocks/>
            </p:cNvSpPr>
            <p:nvPr/>
          </p:nvSpPr>
          <p:spPr bwMode="auto">
            <a:xfrm>
              <a:off x="2392" y="1831"/>
              <a:ext cx="40" cy="11"/>
            </a:xfrm>
            <a:custGeom>
              <a:avLst/>
              <a:gdLst>
                <a:gd name="T0" fmla="*/ 0 w 237"/>
                <a:gd name="T1" fmla="*/ 0 h 65"/>
                <a:gd name="T2" fmla="*/ 0 w 237"/>
                <a:gd name="T3" fmla="*/ 0 h 65"/>
                <a:gd name="T4" fmla="*/ 0 w 237"/>
                <a:gd name="T5" fmla="*/ 0 h 65"/>
                <a:gd name="T6" fmla="*/ 0 w 237"/>
                <a:gd name="T7" fmla="*/ 0 h 65"/>
                <a:gd name="T8" fmla="*/ 0 60000 65536"/>
                <a:gd name="T9" fmla="*/ 0 60000 65536"/>
                <a:gd name="T10" fmla="*/ 0 60000 65536"/>
                <a:gd name="T11" fmla="*/ 0 60000 65536"/>
                <a:gd name="T12" fmla="*/ 0 w 237"/>
                <a:gd name="T13" fmla="*/ 0 h 65"/>
                <a:gd name="T14" fmla="*/ 237 w 237"/>
                <a:gd name="T15" fmla="*/ 65 h 65"/>
              </a:gdLst>
              <a:ahLst/>
              <a:cxnLst>
                <a:cxn ang="T8">
                  <a:pos x="T0" y="T1"/>
                </a:cxn>
                <a:cxn ang="T9">
                  <a:pos x="T2" y="T3"/>
                </a:cxn>
                <a:cxn ang="T10">
                  <a:pos x="T4" y="T5"/>
                </a:cxn>
                <a:cxn ang="T11">
                  <a:pos x="T6" y="T7"/>
                </a:cxn>
              </a:cxnLst>
              <a:rect l="T12" t="T13" r="T14" b="T15"/>
              <a:pathLst>
                <a:path w="237" h="65">
                  <a:moveTo>
                    <a:pt x="158" y="0"/>
                  </a:moveTo>
                  <a:lnTo>
                    <a:pt x="237" y="57"/>
                  </a:lnTo>
                  <a:lnTo>
                    <a:pt x="0" y="65"/>
                  </a:lnTo>
                  <a:lnTo>
                    <a:pt x="158" y="0"/>
                  </a:lnTo>
                  <a:close/>
                </a:path>
              </a:pathLst>
            </a:custGeom>
            <a:solidFill>
              <a:schemeClr val="tx1"/>
            </a:solidFill>
            <a:ln w="9525">
              <a:solidFill>
                <a:schemeClr val="tx1"/>
              </a:solidFill>
              <a:round/>
              <a:headEnd/>
              <a:tailEnd/>
            </a:ln>
          </p:spPr>
          <p:txBody>
            <a:bodyPr/>
            <a:lstStyle/>
            <a:p>
              <a:endParaRPr lang="en-US"/>
            </a:p>
          </p:txBody>
        </p:sp>
        <p:sp>
          <p:nvSpPr>
            <p:cNvPr id="79837" name="Freeform 181"/>
            <p:cNvSpPr>
              <a:spLocks/>
            </p:cNvSpPr>
            <p:nvPr/>
          </p:nvSpPr>
          <p:spPr bwMode="auto">
            <a:xfrm>
              <a:off x="2392" y="1831"/>
              <a:ext cx="40" cy="11"/>
            </a:xfrm>
            <a:custGeom>
              <a:avLst/>
              <a:gdLst>
                <a:gd name="T0" fmla="*/ 0 w 237"/>
                <a:gd name="T1" fmla="*/ 0 h 65"/>
                <a:gd name="T2" fmla="*/ 0 w 237"/>
                <a:gd name="T3" fmla="*/ 0 h 65"/>
                <a:gd name="T4" fmla="*/ 0 w 237"/>
                <a:gd name="T5" fmla="*/ 0 h 65"/>
                <a:gd name="T6" fmla="*/ 0 w 237"/>
                <a:gd name="T7" fmla="*/ 0 h 65"/>
                <a:gd name="T8" fmla="*/ 0 60000 65536"/>
                <a:gd name="T9" fmla="*/ 0 60000 65536"/>
                <a:gd name="T10" fmla="*/ 0 60000 65536"/>
                <a:gd name="T11" fmla="*/ 0 60000 65536"/>
                <a:gd name="T12" fmla="*/ 0 w 237"/>
                <a:gd name="T13" fmla="*/ 0 h 65"/>
                <a:gd name="T14" fmla="*/ 237 w 237"/>
                <a:gd name="T15" fmla="*/ 65 h 65"/>
              </a:gdLst>
              <a:ahLst/>
              <a:cxnLst>
                <a:cxn ang="T8">
                  <a:pos x="T0" y="T1"/>
                </a:cxn>
                <a:cxn ang="T9">
                  <a:pos x="T2" y="T3"/>
                </a:cxn>
                <a:cxn ang="T10">
                  <a:pos x="T4" y="T5"/>
                </a:cxn>
                <a:cxn ang="T11">
                  <a:pos x="T6" y="T7"/>
                </a:cxn>
              </a:cxnLst>
              <a:rect l="T12" t="T13" r="T14" b="T15"/>
              <a:pathLst>
                <a:path w="237" h="65">
                  <a:moveTo>
                    <a:pt x="158" y="0"/>
                  </a:moveTo>
                  <a:lnTo>
                    <a:pt x="237" y="57"/>
                  </a:lnTo>
                  <a:lnTo>
                    <a:pt x="0" y="65"/>
                  </a:lnTo>
                  <a:lnTo>
                    <a:pt x="158" y="0"/>
                  </a:lnTo>
                  <a:close/>
                </a:path>
              </a:pathLst>
            </a:custGeom>
            <a:solidFill>
              <a:schemeClr val="tx1"/>
            </a:solidFill>
            <a:ln w="0">
              <a:solidFill>
                <a:schemeClr val="tx1"/>
              </a:solidFill>
              <a:round/>
              <a:headEnd/>
              <a:tailEnd/>
            </a:ln>
          </p:spPr>
          <p:txBody>
            <a:bodyPr/>
            <a:lstStyle/>
            <a:p>
              <a:endParaRPr lang="en-US"/>
            </a:p>
          </p:txBody>
        </p:sp>
        <p:sp>
          <p:nvSpPr>
            <p:cNvPr id="79838" name="Freeform 182"/>
            <p:cNvSpPr>
              <a:spLocks/>
            </p:cNvSpPr>
            <p:nvPr/>
          </p:nvSpPr>
          <p:spPr bwMode="auto">
            <a:xfrm>
              <a:off x="2417" y="1811"/>
              <a:ext cx="42" cy="25"/>
            </a:xfrm>
            <a:custGeom>
              <a:avLst/>
              <a:gdLst>
                <a:gd name="T0" fmla="*/ 0 w 252"/>
                <a:gd name="T1" fmla="*/ 0 h 151"/>
                <a:gd name="T2" fmla="*/ 0 w 252"/>
                <a:gd name="T3" fmla="*/ 0 h 151"/>
                <a:gd name="T4" fmla="*/ 0 w 252"/>
                <a:gd name="T5" fmla="*/ 0 h 151"/>
                <a:gd name="T6" fmla="*/ 0 w 252"/>
                <a:gd name="T7" fmla="*/ 0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1" y="151"/>
                  </a:moveTo>
                  <a:lnTo>
                    <a:pt x="0" y="92"/>
                  </a:lnTo>
                  <a:lnTo>
                    <a:pt x="252" y="0"/>
                  </a:lnTo>
                  <a:lnTo>
                    <a:pt x="21" y="151"/>
                  </a:lnTo>
                  <a:close/>
                </a:path>
              </a:pathLst>
            </a:custGeom>
            <a:solidFill>
              <a:schemeClr val="tx1"/>
            </a:solidFill>
            <a:ln w="9525">
              <a:solidFill>
                <a:schemeClr val="tx1"/>
              </a:solidFill>
              <a:round/>
              <a:headEnd/>
              <a:tailEnd/>
            </a:ln>
          </p:spPr>
          <p:txBody>
            <a:bodyPr/>
            <a:lstStyle/>
            <a:p>
              <a:endParaRPr lang="en-US"/>
            </a:p>
          </p:txBody>
        </p:sp>
        <p:sp>
          <p:nvSpPr>
            <p:cNvPr id="79839" name="Freeform 183"/>
            <p:cNvSpPr>
              <a:spLocks/>
            </p:cNvSpPr>
            <p:nvPr/>
          </p:nvSpPr>
          <p:spPr bwMode="auto">
            <a:xfrm>
              <a:off x="2417" y="1804"/>
              <a:ext cx="42" cy="22"/>
            </a:xfrm>
            <a:custGeom>
              <a:avLst/>
              <a:gdLst>
                <a:gd name="T0" fmla="*/ 0 w 252"/>
                <a:gd name="T1" fmla="*/ 0 h 136"/>
                <a:gd name="T2" fmla="*/ 0 w 252"/>
                <a:gd name="T3" fmla="*/ 0 h 136"/>
                <a:gd name="T4" fmla="*/ 0 w 252"/>
                <a:gd name="T5" fmla="*/ 0 h 136"/>
                <a:gd name="T6" fmla="*/ 0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0" y="136"/>
                  </a:moveTo>
                  <a:lnTo>
                    <a:pt x="252" y="44"/>
                  </a:lnTo>
                  <a:lnTo>
                    <a:pt x="206" y="0"/>
                  </a:lnTo>
                  <a:lnTo>
                    <a:pt x="0" y="136"/>
                  </a:lnTo>
                  <a:close/>
                </a:path>
              </a:pathLst>
            </a:custGeom>
            <a:solidFill>
              <a:schemeClr val="tx1"/>
            </a:solidFill>
            <a:ln w="9525">
              <a:solidFill>
                <a:schemeClr val="tx1"/>
              </a:solidFill>
              <a:round/>
              <a:headEnd/>
              <a:tailEnd/>
            </a:ln>
          </p:spPr>
          <p:txBody>
            <a:bodyPr/>
            <a:lstStyle/>
            <a:p>
              <a:endParaRPr lang="en-US"/>
            </a:p>
          </p:txBody>
        </p:sp>
        <p:sp>
          <p:nvSpPr>
            <p:cNvPr id="79840" name="Freeform 184"/>
            <p:cNvSpPr>
              <a:spLocks/>
            </p:cNvSpPr>
            <p:nvPr/>
          </p:nvSpPr>
          <p:spPr bwMode="auto">
            <a:xfrm>
              <a:off x="2417" y="1804"/>
              <a:ext cx="42"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1" y="195"/>
                  </a:moveTo>
                  <a:lnTo>
                    <a:pt x="0" y="136"/>
                  </a:lnTo>
                  <a:lnTo>
                    <a:pt x="206" y="0"/>
                  </a:lnTo>
                  <a:lnTo>
                    <a:pt x="252" y="44"/>
                  </a:lnTo>
                  <a:lnTo>
                    <a:pt x="21" y="195"/>
                  </a:lnTo>
                  <a:close/>
                </a:path>
              </a:pathLst>
            </a:custGeom>
            <a:solidFill>
              <a:schemeClr val="tx1"/>
            </a:solidFill>
            <a:ln w="0">
              <a:solidFill>
                <a:schemeClr val="tx1"/>
              </a:solidFill>
              <a:round/>
              <a:headEnd/>
              <a:tailEnd/>
            </a:ln>
          </p:spPr>
          <p:txBody>
            <a:bodyPr/>
            <a:lstStyle/>
            <a:p>
              <a:endParaRPr lang="en-US"/>
            </a:p>
          </p:txBody>
        </p:sp>
        <p:sp>
          <p:nvSpPr>
            <p:cNvPr id="79841" name="Freeform 185"/>
            <p:cNvSpPr>
              <a:spLocks/>
            </p:cNvSpPr>
            <p:nvPr/>
          </p:nvSpPr>
          <p:spPr bwMode="auto">
            <a:xfrm>
              <a:off x="2451" y="1771"/>
              <a:ext cx="31" cy="40"/>
            </a:xfrm>
            <a:custGeom>
              <a:avLst/>
              <a:gdLst>
                <a:gd name="T0" fmla="*/ 0 w 182"/>
                <a:gd name="T1" fmla="*/ 0 h 239"/>
                <a:gd name="T2" fmla="*/ 0 w 182"/>
                <a:gd name="T3" fmla="*/ 0 h 239"/>
                <a:gd name="T4" fmla="*/ 0 w 182"/>
                <a:gd name="T5" fmla="*/ 0 h 239"/>
                <a:gd name="T6" fmla="*/ 0 w 182"/>
                <a:gd name="T7" fmla="*/ 0 h 239"/>
                <a:gd name="T8" fmla="*/ 0 60000 65536"/>
                <a:gd name="T9" fmla="*/ 0 60000 65536"/>
                <a:gd name="T10" fmla="*/ 0 60000 65536"/>
                <a:gd name="T11" fmla="*/ 0 60000 65536"/>
                <a:gd name="T12" fmla="*/ 0 w 182"/>
                <a:gd name="T13" fmla="*/ 0 h 239"/>
                <a:gd name="T14" fmla="*/ 182 w 182"/>
                <a:gd name="T15" fmla="*/ 239 h 239"/>
              </a:gdLst>
              <a:ahLst/>
              <a:cxnLst>
                <a:cxn ang="T8">
                  <a:pos x="T0" y="T1"/>
                </a:cxn>
                <a:cxn ang="T9">
                  <a:pos x="T2" y="T3"/>
                </a:cxn>
                <a:cxn ang="T10">
                  <a:pos x="T4" y="T5"/>
                </a:cxn>
                <a:cxn ang="T11">
                  <a:pos x="T6" y="T7"/>
                </a:cxn>
              </a:cxnLst>
              <a:rect l="T12" t="T13" r="T14" b="T15"/>
              <a:pathLst>
                <a:path w="182" h="239">
                  <a:moveTo>
                    <a:pt x="46" y="239"/>
                  </a:moveTo>
                  <a:lnTo>
                    <a:pt x="0" y="195"/>
                  </a:lnTo>
                  <a:lnTo>
                    <a:pt x="182" y="0"/>
                  </a:lnTo>
                  <a:lnTo>
                    <a:pt x="46" y="239"/>
                  </a:lnTo>
                  <a:close/>
                </a:path>
              </a:pathLst>
            </a:custGeom>
            <a:solidFill>
              <a:schemeClr val="tx1"/>
            </a:solidFill>
            <a:ln w="9525">
              <a:solidFill>
                <a:schemeClr val="tx1"/>
              </a:solidFill>
              <a:round/>
              <a:headEnd/>
              <a:tailEnd/>
            </a:ln>
          </p:spPr>
          <p:txBody>
            <a:bodyPr/>
            <a:lstStyle/>
            <a:p>
              <a:endParaRPr lang="en-US"/>
            </a:p>
          </p:txBody>
        </p:sp>
        <p:sp>
          <p:nvSpPr>
            <p:cNvPr id="79842" name="Freeform 186"/>
            <p:cNvSpPr>
              <a:spLocks/>
            </p:cNvSpPr>
            <p:nvPr/>
          </p:nvSpPr>
          <p:spPr bwMode="auto">
            <a:xfrm>
              <a:off x="2451" y="1768"/>
              <a:ext cx="31" cy="36"/>
            </a:xfrm>
            <a:custGeom>
              <a:avLst/>
              <a:gdLst>
                <a:gd name="T0" fmla="*/ 0 w 182"/>
                <a:gd name="T1" fmla="*/ 0 h 213"/>
                <a:gd name="T2" fmla="*/ 0 w 182"/>
                <a:gd name="T3" fmla="*/ 0 h 213"/>
                <a:gd name="T4" fmla="*/ 0 w 182"/>
                <a:gd name="T5" fmla="*/ 0 h 213"/>
                <a:gd name="T6" fmla="*/ 0 w 182"/>
                <a:gd name="T7" fmla="*/ 0 h 213"/>
                <a:gd name="T8" fmla="*/ 0 60000 65536"/>
                <a:gd name="T9" fmla="*/ 0 60000 65536"/>
                <a:gd name="T10" fmla="*/ 0 60000 65536"/>
                <a:gd name="T11" fmla="*/ 0 60000 65536"/>
                <a:gd name="T12" fmla="*/ 0 w 182"/>
                <a:gd name="T13" fmla="*/ 0 h 213"/>
                <a:gd name="T14" fmla="*/ 182 w 182"/>
                <a:gd name="T15" fmla="*/ 213 h 213"/>
              </a:gdLst>
              <a:ahLst/>
              <a:cxnLst>
                <a:cxn ang="T8">
                  <a:pos x="T0" y="T1"/>
                </a:cxn>
                <a:cxn ang="T9">
                  <a:pos x="T2" y="T3"/>
                </a:cxn>
                <a:cxn ang="T10">
                  <a:pos x="T4" y="T5"/>
                </a:cxn>
                <a:cxn ang="T11">
                  <a:pos x="T6" y="T7"/>
                </a:cxn>
              </a:cxnLst>
              <a:rect l="T12" t="T13" r="T14" b="T15"/>
              <a:pathLst>
                <a:path w="182" h="213">
                  <a:moveTo>
                    <a:pt x="0" y="213"/>
                  </a:moveTo>
                  <a:lnTo>
                    <a:pt x="182" y="18"/>
                  </a:lnTo>
                  <a:lnTo>
                    <a:pt x="121" y="0"/>
                  </a:lnTo>
                  <a:lnTo>
                    <a:pt x="0" y="213"/>
                  </a:lnTo>
                  <a:close/>
                </a:path>
              </a:pathLst>
            </a:custGeom>
            <a:solidFill>
              <a:schemeClr val="tx1"/>
            </a:solidFill>
            <a:ln w="9525">
              <a:solidFill>
                <a:schemeClr val="tx1"/>
              </a:solidFill>
              <a:round/>
              <a:headEnd/>
              <a:tailEnd/>
            </a:ln>
          </p:spPr>
          <p:txBody>
            <a:bodyPr/>
            <a:lstStyle/>
            <a:p>
              <a:endParaRPr lang="en-US"/>
            </a:p>
          </p:txBody>
        </p:sp>
        <p:sp>
          <p:nvSpPr>
            <p:cNvPr id="79843" name="Freeform 187"/>
            <p:cNvSpPr>
              <a:spLocks/>
            </p:cNvSpPr>
            <p:nvPr/>
          </p:nvSpPr>
          <p:spPr bwMode="auto">
            <a:xfrm>
              <a:off x="2451" y="1768"/>
              <a:ext cx="31" cy="43"/>
            </a:xfrm>
            <a:custGeom>
              <a:avLst/>
              <a:gdLst>
                <a:gd name="T0" fmla="*/ 0 w 182"/>
                <a:gd name="T1" fmla="*/ 0 h 257"/>
                <a:gd name="T2" fmla="*/ 0 w 182"/>
                <a:gd name="T3" fmla="*/ 0 h 257"/>
                <a:gd name="T4" fmla="*/ 0 w 182"/>
                <a:gd name="T5" fmla="*/ 0 h 257"/>
                <a:gd name="T6" fmla="*/ 0 w 182"/>
                <a:gd name="T7" fmla="*/ 0 h 257"/>
                <a:gd name="T8" fmla="*/ 0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46" y="257"/>
                  </a:moveTo>
                  <a:lnTo>
                    <a:pt x="0" y="213"/>
                  </a:lnTo>
                  <a:lnTo>
                    <a:pt x="121" y="0"/>
                  </a:lnTo>
                  <a:lnTo>
                    <a:pt x="182" y="18"/>
                  </a:lnTo>
                  <a:lnTo>
                    <a:pt x="46" y="257"/>
                  </a:lnTo>
                  <a:close/>
                </a:path>
              </a:pathLst>
            </a:custGeom>
            <a:solidFill>
              <a:schemeClr val="tx1"/>
            </a:solidFill>
            <a:ln w="0">
              <a:solidFill>
                <a:schemeClr val="tx1"/>
              </a:solidFill>
              <a:round/>
              <a:headEnd/>
              <a:tailEnd/>
            </a:ln>
          </p:spPr>
          <p:txBody>
            <a:bodyPr/>
            <a:lstStyle/>
            <a:p>
              <a:endParaRPr lang="en-US"/>
            </a:p>
          </p:txBody>
        </p:sp>
        <p:sp>
          <p:nvSpPr>
            <p:cNvPr id="79844" name="Freeform 188"/>
            <p:cNvSpPr>
              <a:spLocks/>
            </p:cNvSpPr>
            <p:nvPr/>
          </p:nvSpPr>
          <p:spPr bwMode="auto">
            <a:xfrm>
              <a:off x="2471" y="1725"/>
              <a:ext cx="13" cy="46"/>
            </a:xfrm>
            <a:custGeom>
              <a:avLst/>
              <a:gdLst>
                <a:gd name="T0" fmla="*/ 0 w 73"/>
                <a:gd name="T1" fmla="*/ 0 h 276"/>
                <a:gd name="T2" fmla="*/ 0 w 73"/>
                <a:gd name="T3" fmla="*/ 0 h 276"/>
                <a:gd name="T4" fmla="*/ 0 w 73"/>
                <a:gd name="T5" fmla="*/ 0 h 276"/>
                <a:gd name="T6" fmla="*/ 0 w 73"/>
                <a:gd name="T7" fmla="*/ 0 h 276"/>
                <a:gd name="T8" fmla="*/ 0 60000 65536"/>
                <a:gd name="T9" fmla="*/ 0 60000 65536"/>
                <a:gd name="T10" fmla="*/ 0 60000 65536"/>
                <a:gd name="T11" fmla="*/ 0 60000 65536"/>
                <a:gd name="T12" fmla="*/ 0 w 73"/>
                <a:gd name="T13" fmla="*/ 0 h 276"/>
                <a:gd name="T14" fmla="*/ 73 w 73"/>
                <a:gd name="T15" fmla="*/ 276 h 276"/>
              </a:gdLst>
              <a:ahLst/>
              <a:cxnLst>
                <a:cxn ang="T8">
                  <a:pos x="T0" y="T1"/>
                </a:cxn>
                <a:cxn ang="T9">
                  <a:pos x="T2" y="T3"/>
                </a:cxn>
                <a:cxn ang="T10">
                  <a:pos x="T4" y="T5"/>
                </a:cxn>
                <a:cxn ang="T11">
                  <a:pos x="T6" y="T7"/>
                </a:cxn>
              </a:cxnLst>
              <a:rect l="T12" t="T13" r="T14" b="T15"/>
              <a:pathLst>
                <a:path w="73" h="276">
                  <a:moveTo>
                    <a:pt x="61" y="276"/>
                  </a:moveTo>
                  <a:lnTo>
                    <a:pt x="0" y="258"/>
                  </a:lnTo>
                  <a:lnTo>
                    <a:pt x="73" y="0"/>
                  </a:lnTo>
                  <a:lnTo>
                    <a:pt x="61" y="276"/>
                  </a:lnTo>
                  <a:close/>
                </a:path>
              </a:pathLst>
            </a:custGeom>
            <a:solidFill>
              <a:schemeClr val="tx1"/>
            </a:solidFill>
            <a:ln w="9525">
              <a:solidFill>
                <a:schemeClr val="tx1"/>
              </a:solidFill>
              <a:round/>
              <a:headEnd/>
              <a:tailEnd/>
            </a:ln>
          </p:spPr>
          <p:txBody>
            <a:bodyPr/>
            <a:lstStyle/>
            <a:p>
              <a:endParaRPr lang="en-US"/>
            </a:p>
          </p:txBody>
        </p:sp>
        <p:sp>
          <p:nvSpPr>
            <p:cNvPr id="79845" name="Freeform 189"/>
            <p:cNvSpPr>
              <a:spLocks/>
            </p:cNvSpPr>
            <p:nvPr/>
          </p:nvSpPr>
          <p:spPr bwMode="auto">
            <a:xfrm>
              <a:off x="2471" y="1725"/>
              <a:ext cx="13" cy="43"/>
            </a:xfrm>
            <a:custGeom>
              <a:avLst/>
              <a:gdLst>
                <a:gd name="T0" fmla="*/ 0 w 73"/>
                <a:gd name="T1" fmla="*/ 0 h 258"/>
                <a:gd name="T2" fmla="*/ 0 w 73"/>
                <a:gd name="T3" fmla="*/ 0 h 258"/>
                <a:gd name="T4" fmla="*/ 0 w 73"/>
                <a:gd name="T5" fmla="*/ 0 h 258"/>
                <a:gd name="T6" fmla="*/ 0 w 73"/>
                <a:gd name="T7" fmla="*/ 0 h 258"/>
                <a:gd name="T8" fmla="*/ 0 60000 65536"/>
                <a:gd name="T9" fmla="*/ 0 60000 65536"/>
                <a:gd name="T10" fmla="*/ 0 60000 65536"/>
                <a:gd name="T11" fmla="*/ 0 60000 65536"/>
                <a:gd name="T12" fmla="*/ 0 w 73"/>
                <a:gd name="T13" fmla="*/ 0 h 258"/>
                <a:gd name="T14" fmla="*/ 73 w 73"/>
                <a:gd name="T15" fmla="*/ 258 h 258"/>
              </a:gdLst>
              <a:ahLst/>
              <a:cxnLst>
                <a:cxn ang="T8">
                  <a:pos x="T0" y="T1"/>
                </a:cxn>
                <a:cxn ang="T9">
                  <a:pos x="T2" y="T3"/>
                </a:cxn>
                <a:cxn ang="T10">
                  <a:pos x="T4" y="T5"/>
                </a:cxn>
                <a:cxn ang="T11">
                  <a:pos x="T6" y="T7"/>
                </a:cxn>
              </a:cxnLst>
              <a:rect l="T12" t="T13" r="T14" b="T15"/>
              <a:pathLst>
                <a:path w="73" h="258">
                  <a:moveTo>
                    <a:pt x="0" y="258"/>
                  </a:moveTo>
                  <a:lnTo>
                    <a:pt x="73"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79846" name="Freeform 190"/>
            <p:cNvSpPr>
              <a:spLocks/>
            </p:cNvSpPr>
            <p:nvPr/>
          </p:nvSpPr>
          <p:spPr bwMode="auto">
            <a:xfrm>
              <a:off x="2471" y="1725"/>
              <a:ext cx="13" cy="46"/>
            </a:xfrm>
            <a:custGeom>
              <a:avLst/>
              <a:gdLst>
                <a:gd name="T0" fmla="*/ 0 w 73"/>
                <a:gd name="T1" fmla="*/ 0 h 276"/>
                <a:gd name="T2" fmla="*/ 0 w 73"/>
                <a:gd name="T3" fmla="*/ 0 h 276"/>
                <a:gd name="T4" fmla="*/ 0 w 73"/>
                <a:gd name="T5" fmla="*/ 0 h 276"/>
                <a:gd name="T6" fmla="*/ 0 w 73"/>
                <a:gd name="T7" fmla="*/ 0 h 276"/>
                <a:gd name="T8" fmla="*/ 0 w 73"/>
                <a:gd name="T9" fmla="*/ 0 h 276"/>
                <a:gd name="T10" fmla="*/ 0 60000 65536"/>
                <a:gd name="T11" fmla="*/ 0 60000 65536"/>
                <a:gd name="T12" fmla="*/ 0 60000 65536"/>
                <a:gd name="T13" fmla="*/ 0 60000 65536"/>
                <a:gd name="T14" fmla="*/ 0 60000 65536"/>
                <a:gd name="T15" fmla="*/ 0 w 73"/>
                <a:gd name="T16" fmla="*/ 0 h 276"/>
                <a:gd name="T17" fmla="*/ 73 w 73"/>
                <a:gd name="T18" fmla="*/ 276 h 276"/>
              </a:gdLst>
              <a:ahLst/>
              <a:cxnLst>
                <a:cxn ang="T10">
                  <a:pos x="T0" y="T1"/>
                </a:cxn>
                <a:cxn ang="T11">
                  <a:pos x="T2" y="T3"/>
                </a:cxn>
                <a:cxn ang="T12">
                  <a:pos x="T4" y="T5"/>
                </a:cxn>
                <a:cxn ang="T13">
                  <a:pos x="T6" y="T7"/>
                </a:cxn>
                <a:cxn ang="T14">
                  <a:pos x="T8" y="T9"/>
                </a:cxn>
              </a:cxnLst>
              <a:rect l="T15" t="T16" r="T17" b="T18"/>
              <a:pathLst>
                <a:path w="73" h="276">
                  <a:moveTo>
                    <a:pt x="61" y="276"/>
                  </a:moveTo>
                  <a:lnTo>
                    <a:pt x="0" y="258"/>
                  </a:lnTo>
                  <a:lnTo>
                    <a:pt x="11" y="12"/>
                  </a:lnTo>
                  <a:lnTo>
                    <a:pt x="73" y="0"/>
                  </a:lnTo>
                  <a:lnTo>
                    <a:pt x="61" y="276"/>
                  </a:lnTo>
                  <a:close/>
                </a:path>
              </a:pathLst>
            </a:custGeom>
            <a:solidFill>
              <a:schemeClr val="tx1"/>
            </a:solidFill>
            <a:ln w="0">
              <a:solidFill>
                <a:schemeClr val="tx1"/>
              </a:solidFill>
              <a:round/>
              <a:headEnd/>
              <a:tailEnd/>
            </a:ln>
          </p:spPr>
          <p:txBody>
            <a:bodyPr/>
            <a:lstStyle/>
            <a:p>
              <a:endParaRPr lang="en-US"/>
            </a:p>
          </p:txBody>
        </p:sp>
        <p:sp>
          <p:nvSpPr>
            <p:cNvPr id="79847" name="Freeform 191"/>
            <p:cNvSpPr>
              <a:spLocks/>
            </p:cNvSpPr>
            <p:nvPr/>
          </p:nvSpPr>
          <p:spPr bwMode="auto">
            <a:xfrm>
              <a:off x="2464" y="1683"/>
              <a:ext cx="20" cy="44"/>
            </a:xfrm>
            <a:custGeom>
              <a:avLst/>
              <a:gdLst>
                <a:gd name="T0" fmla="*/ 0 w 114"/>
                <a:gd name="T1" fmla="*/ 0 h 263"/>
                <a:gd name="T2" fmla="*/ 0 w 114"/>
                <a:gd name="T3" fmla="*/ 0 h 263"/>
                <a:gd name="T4" fmla="*/ 0 w 114"/>
                <a:gd name="T5" fmla="*/ 0 h 263"/>
                <a:gd name="T6" fmla="*/ 0 w 114"/>
                <a:gd name="T7" fmla="*/ 0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2"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79848" name="Freeform 192"/>
            <p:cNvSpPr>
              <a:spLocks/>
            </p:cNvSpPr>
            <p:nvPr/>
          </p:nvSpPr>
          <p:spPr bwMode="auto">
            <a:xfrm>
              <a:off x="2456" y="1683"/>
              <a:ext cx="17" cy="44"/>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102" y="263"/>
                  </a:moveTo>
                  <a:lnTo>
                    <a:pt x="50" y="0"/>
                  </a:lnTo>
                  <a:lnTo>
                    <a:pt x="0" y="40"/>
                  </a:lnTo>
                  <a:lnTo>
                    <a:pt x="102" y="263"/>
                  </a:lnTo>
                  <a:close/>
                </a:path>
              </a:pathLst>
            </a:custGeom>
            <a:solidFill>
              <a:schemeClr val="tx1"/>
            </a:solidFill>
            <a:ln w="9525">
              <a:solidFill>
                <a:schemeClr val="tx1"/>
              </a:solidFill>
              <a:round/>
              <a:headEnd/>
              <a:tailEnd/>
            </a:ln>
          </p:spPr>
          <p:txBody>
            <a:bodyPr/>
            <a:lstStyle/>
            <a:p>
              <a:endParaRPr lang="en-US"/>
            </a:p>
          </p:txBody>
        </p:sp>
        <p:sp>
          <p:nvSpPr>
            <p:cNvPr id="79849" name="Freeform 193"/>
            <p:cNvSpPr>
              <a:spLocks/>
            </p:cNvSpPr>
            <p:nvPr/>
          </p:nvSpPr>
          <p:spPr bwMode="auto">
            <a:xfrm>
              <a:off x="2456" y="1683"/>
              <a:ext cx="28" cy="44"/>
            </a:xfrm>
            <a:custGeom>
              <a:avLst/>
              <a:gdLst>
                <a:gd name="T0" fmla="*/ 0 w 164"/>
                <a:gd name="T1" fmla="*/ 0 h 263"/>
                <a:gd name="T2" fmla="*/ 0 w 164"/>
                <a:gd name="T3" fmla="*/ 0 h 263"/>
                <a:gd name="T4" fmla="*/ 0 w 164"/>
                <a:gd name="T5" fmla="*/ 0 h 263"/>
                <a:gd name="T6" fmla="*/ 0 w 164"/>
                <a:gd name="T7" fmla="*/ 0 h 263"/>
                <a:gd name="T8" fmla="*/ 0 w 164"/>
                <a:gd name="T9" fmla="*/ 0 h 263"/>
                <a:gd name="T10" fmla="*/ 0 60000 65536"/>
                <a:gd name="T11" fmla="*/ 0 60000 65536"/>
                <a:gd name="T12" fmla="*/ 0 60000 65536"/>
                <a:gd name="T13" fmla="*/ 0 60000 65536"/>
                <a:gd name="T14" fmla="*/ 0 60000 65536"/>
                <a:gd name="T15" fmla="*/ 0 w 164"/>
                <a:gd name="T16" fmla="*/ 0 h 263"/>
                <a:gd name="T17" fmla="*/ 164 w 164"/>
                <a:gd name="T18" fmla="*/ 263 h 263"/>
              </a:gdLst>
              <a:ahLst/>
              <a:cxnLst>
                <a:cxn ang="T10">
                  <a:pos x="T0" y="T1"/>
                </a:cxn>
                <a:cxn ang="T11">
                  <a:pos x="T2" y="T3"/>
                </a:cxn>
                <a:cxn ang="T12">
                  <a:pos x="T4" y="T5"/>
                </a:cxn>
                <a:cxn ang="T13">
                  <a:pos x="T6" y="T7"/>
                </a:cxn>
                <a:cxn ang="T14">
                  <a:pos x="T8" y="T9"/>
                </a:cxn>
              </a:cxnLst>
              <a:rect l="T15" t="T16" r="T17" b="T18"/>
              <a:pathLst>
                <a:path w="164" h="263">
                  <a:moveTo>
                    <a:pt x="164" y="251"/>
                  </a:moveTo>
                  <a:lnTo>
                    <a:pt x="102" y="263"/>
                  </a:lnTo>
                  <a:lnTo>
                    <a:pt x="0" y="40"/>
                  </a:lnTo>
                  <a:lnTo>
                    <a:pt x="50" y="0"/>
                  </a:lnTo>
                  <a:lnTo>
                    <a:pt x="164" y="251"/>
                  </a:lnTo>
                  <a:close/>
                </a:path>
              </a:pathLst>
            </a:custGeom>
            <a:solidFill>
              <a:schemeClr val="tx1"/>
            </a:solidFill>
            <a:ln w="0">
              <a:solidFill>
                <a:schemeClr val="tx1"/>
              </a:solidFill>
              <a:round/>
              <a:headEnd/>
              <a:tailEnd/>
            </a:ln>
          </p:spPr>
          <p:txBody>
            <a:bodyPr/>
            <a:lstStyle/>
            <a:p>
              <a:endParaRPr lang="en-US"/>
            </a:p>
          </p:txBody>
        </p:sp>
        <p:sp>
          <p:nvSpPr>
            <p:cNvPr id="79850" name="Freeform 194"/>
            <p:cNvSpPr>
              <a:spLocks/>
            </p:cNvSpPr>
            <p:nvPr/>
          </p:nvSpPr>
          <p:spPr bwMode="auto">
            <a:xfrm>
              <a:off x="2428" y="1655"/>
              <a:ext cx="36" cy="35"/>
            </a:xfrm>
            <a:custGeom>
              <a:avLst/>
              <a:gdLst>
                <a:gd name="T0" fmla="*/ 0 w 216"/>
                <a:gd name="T1" fmla="*/ 0 h 211"/>
                <a:gd name="T2" fmla="*/ 0 w 216"/>
                <a:gd name="T3" fmla="*/ 0 h 211"/>
                <a:gd name="T4" fmla="*/ 0 w 216"/>
                <a:gd name="T5" fmla="*/ 0 h 211"/>
                <a:gd name="T6" fmla="*/ 0 w 216"/>
                <a:gd name="T7" fmla="*/ 0 h 211"/>
                <a:gd name="T8" fmla="*/ 0 60000 65536"/>
                <a:gd name="T9" fmla="*/ 0 60000 65536"/>
                <a:gd name="T10" fmla="*/ 0 60000 65536"/>
                <a:gd name="T11" fmla="*/ 0 60000 65536"/>
                <a:gd name="T12" fmla="*/ 0 w 216"/>
                <a:gd name="T13" fmla="*/ 0 h 211"/>
                <a:gd name="T14" fmla="*/ 216 w 216"/>
                <a:gd name="T15" fmla="*/ 211 h 211"/>
              </a:gdLst>
              <a:ahLst/>
              <a:cxnLst>
                <a:cxn ang="T8">
                  <a:pos x="T0" y="T1"/>
                </a:cxn>
                <a:cxn ang="T9">
                  <a:pos x="T2" y="T3"/>
                </a:cxn>
                <a:cxn ang="T10">
                  <a:pos x="T4" y="T5"/>
                </a:cxn>
                <a:cxn ang="T11">
                  <a:pos x="T6" y="T7"/>
                </a:cxn>
              </a:cxnLst>
              <a:rect l="T12" t="T13" r="T14" b="T15"/>
              <a:pathLst>
                <a:path w="216" h="211">
                  <a:moveTo>
                    <a:pt x="216" y="171"/>
                  </a:moveTo>
                  <a:lnTo>
                    <a:pt x="166" y="211"/>
                  </a:lnTo>
                  <a:lnTo>
                    <a:pt x="0" y="0"/>
                  </a:lnTo>
                  <a:lnTo>
                    <a:pt x="216" y="171"/>
                  </a:lnTo>
                  <a:close/>
                </a:path>
              </a:pathLst>
            </a:custGeom>
            <a:solidFill>
              <a:schemeClr val="tx1"/>
            </a:solidFill>
            <a:ln w="9525">
              <a:solidFill>
                <a:schemeClr val="tx1"/>
              </a:solidFill>
              <a:round/>
              <a:headEnd/>
              <a:tailEnd/>
            </a:ln>
          </p:spPr>
          <p:txBody>
            <a:bodyPr/>
            <a:lstStyle/>
            <a:p>
              <a:endParaRPr lang="en-US"/>
            </a:p>
          </p:txBody>
        </p:sp>
        <p:sp>
          <p:nvSpPr>
            <p:cNvPr id="79851" name="Freeform 195"/>
            <p:cNvSpPr>
              <a:spLocks/>
            </p:cNvSpPr>
            <p:nvPr/>
          </p:nvSpPr>
          <p:spPr bwMode="auto">
            <a:xfrm>
              <a:off x="2424" y="1655"/>
              <a:ext cx="32" cy="35"/>
            </a:xfrm>
            <a:custGeom>
              <a:avLst/>
              <a:gdLst>
                <a:gd name="T0" fmla="*/ 0 w 194"/>
                <a:gd name="T1" fmla="*/ 0 h 211"/>
                <a:gd name="T2" fmla="*/ 0 w 194"/>
                <a:gd name="T3" fmla="*/ 0 h 211"/>
                <a:gd name="T4" fmla="*/ 0 w 194"/>
                <a:gd name="T5" fmla="*/ 0 h 211"/>
                <a:gd name="T6" fmla="*/ 0 w 194"/>
                <a:gd name="T7" fmla="*/ 0 h 211"/>
                <a:gd name="T8" fmla="*/ 0 60000 65536"/>
                <a:gd name="T9" fmla="*/ 0 60000 65536"/>
                <a:gd name="T10" fmla="*/ 0 60000 65536"/>
                <a:gd name="T11" fmla="*/ 0 60000 65536"/>
                <a:gd name="T12" fmla="*/ 0 w 194"/>
                <a:gd name="T13" fmla="*/ 0 h 211"/>
                <a:gd name="T14" fmla="*/ 194 w 194"/>
                <a:gd name="T15" fmla="*/ 211 h 211"/>
              </a:gdLst>
              <a:ahLst/>
              <a:cxnLst>
                <a:cxn ang="T8">
                  <a:pos x="T0" y="T1"/>
                </a:cxn>
                <a:cxn ang="T9">
                  <a:pos x="T2" y="T3"/>
                </a:cxn>
                <a:cxn ang="T10">
                  <a:pos x="T4" y="T5"/>
                </a:cxn>
                <a:cxn ang="T11">
                  <a:pos x="T6" y="T7"/>
                </a:cxn>
              </a:cxnLst>
              <a:rect l="T12" t="T13" r="T14" b="T15"/>
              <a:pathLst>
                <a:path w="194" h="211">
                  <a:moveTo>
                    <a:pt x="194" y="211"/>
                  </a:moveTo>
                  <a:lnTo>
                    <a:pt x="28" y="0"/>
                  </a:lnTo>
                  <a:lnTo>
                    <a:pt x="0" y="58"/>
                  </a:lnTo>
                  <a:lnTo>
                    <a:pt x="194" y="211"/>
                  </a:lnTo>
                  <a:close/>
                </a:path>
              </a:pathLst>
            </a:custGeom>
            <a:solidFill>
              <a:schemeClr val="tx1"/>
            </a:solidFill>
            <a:ln w="9525">
              <a:solidFill>
                <a:schemeClr val="tx1"/>
              </a:solidFill>
              <a:round/>
              <a:headEnd/>
              <a:tailEnd/>
            </a:ln>
          </p:spPr>
          <p:txBody>
            <a:bodyPr/>
            <a:lstStyle/>
            <a:p>
              <a:endParaRPr lang="en-US"/>
            </a:p>
          </p:txBody>
        </p:sp>
        <p:sp>
          <p:nvSpPr>
            <p:cNvPr id="79852" name="Freeform 196"/>
            <p:cNvSpPr>
              <a:spLocks/>
            </p:cNvSpPr>
            <p:nvPr/>
          </p:nvSpPr>
          <p:spPr bwMode="auto">
            <a:xfrm>
              <a:off x="2424" y="1655"/>
              <a:ext cx="40" cy="35"/>
            </a:xfrm>
            <a:custGeom>
              <a:avLst/>
              <a:gdLst>
                <a:gd name="T0" fmla="*/ 0 w 244"/>
                <a:gd name="T1" fmla="*/ 0 h 211"/>
                <a:gd name="T2" fmla="*/ 0 w 244"/>
                <a:gd name="T3" fmla="*/ 0 h 211"/>
                <a:gd name="T4" fmla="*/ 0 w 244"/>
                <a:gd name="T5" fmla="*/ 0 h 211"/>
                <a:gd name="T6" fmla="*/ 0 w 244"/>
                <a:gd name="T7" fmla="*/ 0 h 211"/>
                <a:gd name="T8" fmla="*/ 0 w 244"/>
                <a:gd name="T9" fmla="*/ 0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44" y="171"/>
                  </a:moveTo>
                  <a:lnTo>
                    <a:pt x="194" y="211"/>
                  </a:lnTo>
                  <a:lnTo>
                    <a:pt x="0" y="58"/>
                  </a:lnTo>
                  <a:lnTo>
                    <a:pt x="28" y="0"/>
                  </a:lnTo>
                  <a:lnTo>
                    <a:pt x="244" y="171"/>
                  </a:lnTo>
                  <a:close/>
                </a:path>
              </a:pathLst>
            </a:custGeom>
            <a:solidFill>
              <a:schemeClr val="tx1"/>
            </a:solidFill>
            <a:ln w="0">
              <a:solidFill>
                <a:schemeClr val="tx1"/>
              </a:solidFill>
              <a:round/>
              <a:headEnd/>
              <a:tailEnd/>
            </a:ln>
          </p:spPr>
          <p:txBody>
            <a:bodyPr/>
            <a:lstStyle/>
            <a:p>
              <a:endParaRPr lang="en-US"/>
            </a:p>
          </p:txBody>
        </p:sp>
        <p:sp>
          <p:nvSpPr>
            <p:cNvPr id="79853" name="Freeform 197"/>
            <p:cNvSpPr>
              <a:spLocks/>
            </p:cNvSpPr>
            <p:nvPr/>
          </p:nvSpPr>
          <p:spPr bwMode="auto">
            <a:xfrm>
              <a:off x="2369" y="1743"/>
              <a:ext cx="77"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102"/>
                  </a:moveTo>
                  <a:lnTo>
                    <a:pt x="0" y="0"/>
                  </a:lnTo>
                  <a:lnTo>
                    <a:pt x="456" y="102"/>
                  </a:lnTo>
                  <a:lnTo>
                    <a:pt x="0" y="102"/>
                  </a:lnTo>
                  <a:close/>
                </a:path>
              </a:pathLst>
            </a:custGeom>
            <a:solidFill>
              <a:schemeClr val="tx1"/>
            </a:solidFill>
            <a:ln w="9525">
              <a:solidFill>
                <a:schemeClr val="tx1"/>
              </a:solidFill>
              <a:round/>
              <a:headEnd/>
              <a:tailEnd/>
            </a:ln>
          </p:spPr>
          <p:txBody>
            <a:bodyPr/>
            <a:lstStyle/>
            <a:p>
              <a:endParaRPr lang="en-US"/>
            </a:p>
          </p:txBody>
        </p:sp>
        <p:sp>
          <p:nvSpPr>
            <p:cNvPr id="79854" name="Freeform 198"/>
            <p:cNvSpPr>
              <a:spLocks/>
            </p:cNvSpPr>
            <p:nvPr/>
          </p:nvSpPr>
          <p:spPr bwMode="auto">
            <a:xfrm>
              <a:off x="2369" y="1743"/>
              <a:ext cx="77"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0"/>
                  </a:moveTo>
                  <a:lnTo>
                    <a:pt x="456" y="102"/>
                  </a:lnTo>
                  <a:lnTo>
                    <a:pt x="456" y="0"/>
                  </a:lnTo>
                  <a:lnTo>
                    <a:pt x="0" y="0"/>
                  </a:lnTo>
                  <a:close/>
                </a:path>
              </a:pathLst>
            </a:custGeom>
            <a:solidFill>
              <a:schemeClr val="tx1"/>
            </a:solidFill>
            <a:ln w="9525">
              <a:solidFill>
                <a:schemeClr val="tx1"/>
              </a:solidFill>
              <a:round/>
              <a:headEnd/>
              <a:tailEnd/>
            </a:ln>
          </p:spPr>
          <p:txBody>
            <a:bodyPr/>
            <a:lstStyle/>
            <a:p>
              <a:endParaRPr lang="en-US"/>
            </a:p>
          </p:txBody>
        </p:sp>
        <p:sp>
          <p:nvSpPr>
            <p:cNvPr id="79855" name="Rectangle 199"/>
            <p:cNvSpPr>
              <a:spLocks noChangeArrowheads="1"/>
            </p:cNvSpPr>
            <p:nvPr/>
          </p:nvSpPr>
          <p:spPr bwMode="auto">
            <a:xfrm>
              <a:off x="2369" y="1743"/>
              <a:ext cx="77"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856" name="Freeform 200"/>
            <p:cNvSpPr>
              <a:spLocks/>
            </p:cNvSpPr>
            <p:nvPr/>
          </p:nvSpPr>
          <p:spPr bwMode="auto">
            <a:xfrm>
              <a:off x="2324" y="1730"/>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274" y="133"/>
                  </a:moveTo>
                  <a:lnTo>
                    <a:pt x="355" y="0"/>
                  </a:lnTo>
                  <a:lnTo>
                    <a:pt x="0" y="133"/>
                  </a:lnTo>
                  <a:lnTo>
                    <a:pt x="274" y="133"/>
                  </a:lnTo>
                  <a:close/>
                </a:path>
              </a:pathLst>
            </a:custGeom>
            <a:solidFill>
              <a:schemeClr val="tx1"/>
            </a:solidFill>
            <a:ln w="9525">
              <a:solidFill>
                <a:schemeClr val="tx1"/>
              </a:solidFill>
              <a:round/>
              <a:headEnd/>
              <a:tailEnd/>
            </a:ln>
          </p:spPr>
          <p:txBody>
            <a:bodyPr/>
            <a:lstStyle/>
            <a:p>
              <a:endParaRPr lang="en-US"/>
            </a:p>
          </p:txBody>
        </p:sp>
        <p:sp>
          <p:nvSpPr>
            <p:cNvPr id="79857" name="Freeform 201"/>
            <p:cNvSpPr>
              <a:spLocks/>
            </p:cNvSpPr>
            <p:nvPr/>
          </p:nvSpPr>
          <p:spPr bwMode="auto">
            <a:xfrm>
              <a:off x="2324" y="1730"/>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274" y="133"/>
                  </a:moveTo>
                  <a:lnTo>
                    <a:pt x="355" y="0"/>
                  </a:lnTo>
                  <a:lnTo>
                    <a:pt x="0" y="133"/>
                  </a:lnTo>
                  <a:lnTo>
                    <a:pt x="274" y="133"/>
                  </a:lnTo>
                  <a:close/>
                </a:path>
              </a:pathLst>
            </a:custGeom>
            <a:solidFill>
              <a:schemeClr val="tx1"/>
            </a:solidFill>
            <a:ln w="0">
              <a:solidFill>
                <a:schemeClr val="tx1"/>
              </a:solidFill>
              <a:round/>
              <a:headEnd/>
              <a:tailEnd/>
            </a:ln>
          </p:spPr>
          <p:txBody>
            <a:bodyPr/>
            <a:lstStyle/>
            <a:p>
              <a:endParaRPr lang="en-US"/>
            </a:p>
          </p:txBody>
        </p:sp>
        <p:sp>
          <p:nvSpPr>
            <p:cNvPr id="79858" name="Freeform 202"/>
            <p:cNvSpPr>
              <a:spLocks/>
            </p:cNvSpPr>
            <p:nvPr/>
          </p:nvSpPr>
          <p:spPr bwMode="auto">
            <a:xfrm>
              <a:off x="2324" y="1752"/>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274" y="0"/>
                  </a:moveTo>
                  <a:lnTo>
                    <a:pt x="355" y="132"/>
                  </a:lnTo>
                  <a:lnTo>
                    <a:pt x="0" y="0"/>
                  </a:lnTo>
                  <a:lnTo>
                    <a:pt x="274" y="0"/>
                  </a:lnTo>
                  <a:close/>
                </a:path>
              </a:pathLst>
            </a:custGeom>
            <a:solidFill>
              <a:schemeClr val="tx1"/>
            </a:solidFill>
            <a:ln w="9525">
              <a:solidFill>
                <a:schemeClr val="tx1"/>
              </a:solidFill>
              <a:round/>
              <a:headEnd/>
              <a:tailEnd/>
            </a:ln>
          </p:spPr>
          <p:txBody>
            <a:bodyPr/>
            <a:lstStyle/>
            <a:p>
              <a:endParaRPr lang="en-US"/>
            </a:p>
          </p:txBody>
        </p:sp>
        <p:sp>
          <p:nvSpPr>
            <p:cNvPr id="79859" name="Freeform 203"/>
            <p:cNvSpPr>
              <a:spLocks/>
            </p:cNvSpPr>
            <p:nvPr/>
          </p:nvSpPr>
          <p:spPr bwMode="auto">
            <a:xfrm>
              <a:off x="2324" y="1752"/>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274" y="0"/>
                  </a:moveTo>
                  <a:lnTo>
                    <a:pt x="355" y="132"/>
                  </a:lnTo>
                  <a:lnTo>
                    <a:pt x="0" y="0"/>
                  </a:lnTo>
                  <a:lnTo>
                    <a:pt x="274" y="0"/>
                  </a:lnTo>
                  <a:close/>
                </a:path>
              </a:pathLst>
            </a:custGeom>
            <a:solidFill>
              <a:schemeClr val="tx1"/>
            </a:solidFill>
            <a:ln w="0">
              <a:solidFill>
                <a:schemeClr val="tx1"/>
              </a:solidFill>
              <a:round/>
              <a:headEnd/>
              <a:tailEnd/>
            </a:ln>
          </p:spPr>
          <p:txBody>
            <a:bodyPr/>
            <a:lstStyle/>
            <a:p>
              <a:endParaRPr lang="en-US"/>
            </a:p>
          </p:txBody>
        </p:sp>
      </p:grpSp>
      <p:sp>
        <p:nvSpPr>
          <p:cNvPr id="77828" name="Freeform 204"/>
          <p:cNvSpPr>
            <a:spLocks/>
          </p:cNvSpPr>
          <p:nvPr/>
        </p:nvSpPr>
        <p:spPr bwMode="auto">
          <a:xfrm>
            <a:off x="3079750" y="5664200"/>
            <a:ext cx="15875" cy="22225"/>
          </a:xfrm>
          <a:custGeom>
            <a:avLst/>
            <a:gdLst>
              <a:gd name="T0" fmla="*/ 2147483646 w 64"/>
              <a:gd name="T1" fmla="*/ 2147483646 h 88"/>
              <a:gd name="T2" fmla="*/ 2147483646 w 64"/>
              <a:gd name="T3" fmla="*/ 2147483646 h 88"/>
              <a:gd name="T4" fmla="*/ 0 w 64"/>
              <a:gd name="T5" fmla="*/ 0 h 88"/>
              <a:gd name="T6" fmla="*/ 2147483646 w 64"/>
              <a:gd name="T7" fmla="*/ 2147483646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45" y="73"/>
                </a:moveTo>
                <a:lnTo>
                  <a:pt x="64" y="88"/>
                </a:lnTo>
                <a:lnTo>
                  <a:pt x="0" y="0"/>
                </a:lnTo>
                <a:lnTo>
                  <a:pt x="45" y="73"/>
                </a:lnTo>
                <a:close/>
              </a:path>
            </a:pathLst>
          </a:custGeom>
          <a:solidFill>
            <a:schemeClr val="tx1"/>
          </a:solidFill>
          <a:ln w="9525">
            <a:solidFill>
              <a:schemeClr val="tx1"/>
            </a:solidFill>
            <a:round/>
            <a:headEnd/>
            <a:tailEnd/>
          </a:ln>
        </p:spPr>
        <p:txBody>
          <a:bodyPr/>
          <a:lstStyle/>
          <a:p>
            <a:endParaRPr lang="en-US"/>
          </a:p>
        </p:txBody>
      </p:sp>
      <p:sp>
        <p:nvSpPr>
          <p:cNvPr id="77829" name="Freeform 205"/>
          <p:cNvSpPr>
            <a:spLocks/>
          </p:cNvSpPr>
          <p:nvPr/>
        </p:nvSpPr>
        <p:spPr bwMode="auto">
          <a:xfrm>
            <a:off x="3079750" y="5664200"/>
            <a:ext cx="15875" cy="22225"/>
          </a:xfrm>
          <a:custGeom>
            <a:avLst/>
            <a:gdLst>
              <a:gd name="T0" fmla="*/ 2147483646 w 64"/>
              <a:gd name="T1" fmla="*/ 2147483646 h 88"/>
              <a:gd name="T2" fmla="*/ 0 w 64"/>
              <a:gd name="T3" fmla="*/ 0 h 88"/>
              <a:gd name="T4" fmla="*/ 2147483646 w 64"/>
              <a:gd name="T5" fmla="*/ 2147483646 h 88"/>
              <a:gd name="T6" fmla="*/ 2147483646 w 64"/>
              <a:gd name="T7" fmla="*/ 2147483646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64" y="88"/>
                </a:moveTo>
                <a:lnTo>
                  <a:pt x="0" y="0"/>
                </a:lnTo>
                <a:lnTo>
                  <a:pt x="14" y="8"/>
                </a:lnTo>
                <a:lnTo>
                  <a:pt x="64" y="88"/>
                </a:lnTo>
                <a:close/>
              </a:path>
            </a:pathLst>
          </a:custGeom>
          <a:solidFill>
            <a:schemeClr val="tx1"/>
          </a:solidFill>
          <a:ln w="9525">
            <a:solidFill>
              <a:schemeClr val="tx1"/>
            </a:solidFill>
            <a:round/>
            <a:headEnd/>
            <a:tailEnd/>
          </a:ln>
        </p:spPr>
        <p:txBody>
          <a:bodyPr/>
          <a:lstStyle/>
          <a:p>
            <a:endParaRPr lang="en-US"/>
          </a:p>
        </p:txBody>
      </p:sp>
      <p:sp>
        <p:nvSpPr>
          <p:cNvPr id="77830" name="Freeform 206"/>
          <p:cNvSpPr>
            <a:spLocks/>
          </p:cNvSpPr>
          <p:nvPr/>
        </p:nvSpPr>
        <p:spPr bwMode="auto">
          <a:xfrm>
            <a:off x="3079750" y="5664200"/>
            <a:ext cx="15875" cy="22225"/>
          </a:xfrm>
          <a:custGeom>
            <a:avLst/>
            <a:gdLst>
              <a:gd name="T0" fmla="*/ 2147483646 w 64"/>
              <a:gd name="T1" fmla="*/ 2147483646 h 88"/>
              <a:gd name="T2" fmla="*/ 2147483646 w 64"/>
              <a:gd name="T3" fmla="*/ 2147483646 h 88"/>
              <a:gd name="T4" fmla="*/ 2147483646 w 64"/>
              <a:gd name="T5" fmla="*/ 2147483646 h 88"/>
              <a:gd name="T6" fmla="*/ 0 w 64"/>
              <a:gd name="T7" fmla="*/ 0 h 88"/>
              <a:gd name="T8" fmla="*/ 2147483646 w 64"/>
              <a:gd name="T9" fmla="*/ 2147483646 h 88"/>
              <a:gd name="T10" fmla="*/ 0 60000 65536"/>
              <a:gd name="T11" fmla="*/ 0 60000 65536"/>
              <a:gd name="T12" fmla="*/ 0 60000 65536"/>
              <a:gd name="T13" fmla="*/ 0 60000 65536"/>
              <a:gd name="T14" fmla="*/ 0 60000 65536"/>
              <a:gd name="T15" fmla="*/ 0 w 64"/>
              <a:gd name="T16" fmla="*/ 0 h 88"/>
              <a:gd name="T17" fmla="*/ 64 w 64"/>
              <a:gd name="T18" fmla="*/ 88 h 88"/>
            </a:gdLst>
            <a:ahLst/>
            <a:cxnLst>
              <a:cxn ang="T10">
                <a:pos x="T0" y="T1"/>
              </a:cxn>
              <a:cxn ang="T11">
                <a:pos x="T2" y="T3"/>
              </a:cxn>
              <a:cxn ang="T12">
                <a:pos x="T4" y="T5"/>
              </a:cxn>
              <a:cxn ang="T13">
                <a:pos x="T6" y="T7"/>
              </a:cxn>
              <a:cxn ang="T14">
                <a:pos x="T8" y="T9"/>
              </a:cxn>
            </a:cxnLst>
            <a:rect l="T15" t="T16" r="T17" b="T18"/>
            <a:pathLst>
              <a:path w="64" h="88">
                <a:moveTo>
                  <a:pt x="45" y="73"/>
                </a:moveTo>
                <a:lnTo>
                  <a:pt x="64" y="88"/>
                </a:lnTo>
                <a:lnTo>
                  <a:pt x="14" y="8"/>
                </a:lnTo>
                <a:lnTo>
                  <a:pt x="0" y="0"/>
                </a:lnTo>
                <a:lnTo>
                  <a:pt x="45" y="73"/>
                </a:lnTo>
                <a:close/>
              </a:path>
            </a:pathLst>
          </a:custGeom>
          <a:solidFill>
            <a:schemeClr val="tx1"/>
          </a:solidFill>
          <a:ln w="0">
            <a:solidFill>
              <a:schemeClr val="tx1"/>
            </a:solidFill>
            <a:round/>
            <a:headEnd/>
            <a:tailEnd/>
          </a:ln>
        </p:spPr>
        <p:txBody>
          <a:bodyPr/>
          <a:lstStyle/>
          <a:p>
            <a:endParaRPr lang="en-US"/>
          </a:p>
        </p:txBody>
      </p:sp>
      <p:sp>
        <p:nvSpPr>
          <p:cNvPr id="77831" name="Freeform 207"/>
          <p:cNvSpPr>
            <a:spLocks/>
          </p:cNvSpPr>
          <p:nvPr/>
        </p:nvSpPr>
        <p:spPr bwMode="auto">
          <a:xfrm>
            <a:off x="3079750" y="5664200"/>
            <a:ext cx="106363" cy="1588"/>
          </a:xfrm>
          <a:custGeom>
            <a:avLst/>
            <a:gdLst>
              <a:gd name="T0" fmla="*/ 0 w 402"/>
              <a:gd name="T1" fmla="*/ 0 h 8"/>
              <a:gd name="T2" fmla="*/ 2147483646 w 402"/>
              <a:gd name="T3" fmla="*/ 2147483646 h 8"/>
              <a:gd name="T4" fmla="*/ 2147483646 w 402"/>
              <a:gd name="T5" fmla="*/ 0 h 8"/>
              <a:gd name="T6" fmla="*/ 0 w 402"/>
              <a:gd name="T7" fmla="*/ 0 h 8"/>
              <a:gd name="T8" fmla="*/ 0 60000 65536"/>
              <a:gd name="T9" fmla="*/ 0 60000 65536"/>
              <a:gd name="T10" fmla="*/ 0 60000 65536"/>
              <a:gd name="T11" fmla="*/ 0 60000 65536"/>
              <a:gd name="T12" fmla="*/ 0 w 402"/>
              <a:gd name="T13" fmla="*/ 0 h 8"/>
              <a:gd name="T14" fmla="*/ 402 w 402"/>
              <a:gd name="T15" fmla="*/ 8 h 8"/>
            </a:gdLst>
            <a:ahLst/>
            <a:cxnLst>
              <a:cxn ang="T8">
                <a:pos x="T0" y="T1"/>
              </a:cxn>
              <a:cxn ang="T9">
                <a:pos x="T2" y="T3"/>
              </a:cxn>
              <a:cxn ang="T10">
                <a:pos x="T4" y="T5"/>
              </a:cxn>
              <a:cxn ang="T11">
                <a:pos x="T6" y="T7"/>
              </a:cxn>
            </a:cxnLst>
            <a:rect l="T12" t="T13" r="T14" b="T15"/>
            <a:pathLst>
              <a:path w="402" h="8">
                <a:moveTo>
                  <a:pt x="0" y="0"/>
                </a:moveTo>
                <a:lnTo>
                  <a:pt x="14" y="8"/>
                </a:lnTo>
                <a:lnTo>
                  <a:pt x="402" y="0"/>
                </a:lnTo>
                <a:lnTo>
                  <a:pt x="0" y="0"/>
                </a:lnTo>
                <a:close/>
              </a:path>
            </a:pathLst>
          </a:custGeom>
          <a:solidFill>
            <a:schemeClr val="tx1"/>
          </a:solidFill>
          <a:ln w="9525">
            <a:solidFill>
              <a:schemeClr val="tx1"/>
            </a:solidFill>
            <a:round/>
            <a:headEnd/>
            <a:tailEnd/>
          </a:ln>
        </p:spPr>
        <p:txBody>
          <a:bodyPr/>
          <a:lstStyle/>
          <a:p>
            <a:endParaRPr lang="en-US"/>
          </a:p>
        </p:txBody>
      </p:sp>
      <p:sp>
        <p:nvSpPr>
          <p:cNvPr id="77832" name="Freeform 208"/>
          <p:cNvSpPr>
            <a:spLocks/>
          </p:cNvSpPr>
          <p:nvPr/>
        </p:nvSpPr>
        <p:spPr bwMode="auto">
          <a:xfrm>
            <a:off x="3082925" y="5664200"/>
            <a:ext cx="104775" cy="1588"/>
          </a:xfrm>
          <a:custGeom>
            <a:avLst/>
            <a:gdLst>
              <a:gd name="T0" fmla="*/ 0 w 396"/>
              <a:gd name="T1" fmla="*/ 2147483646 h 8"/>
              <a:gd name="T2" fmla="*/ 2147483646 w 396"/>
              <a:gd name="T3" fmla="*/ 0 h 8"/>
              <a:gd name="T4" fmla="*/ 2147483646 w 396"/>
              <a:gd name="T5" fmla="*/ 2147483646 h 8"/>
              <a:gd name="T6" fmla="*/ 0 w 396"/>
              <a:gd name="T7" fmla="*/ 2147483646 h 8"/>
              <a:gd name="T8" fmla="*/ 0 60000 65536"/>
              <a:gd name="T9" fmla="*/ 0 60000 65536"/>
              <a:gd name="T10" fmla="*/ 0 60000 65536"/>
              <a:gd name="T11" fmla="*/ 0 60000 65536"/>
              <a:gd name="T12" fmla="*/ 0 w 396"/>
              <a:gd name="T13" fmla="*/ 0 h 8"/>
              <a:gd name="T14" fmla="*/ 396 w 396"/>
              <a:gd name="T15" fmla="*/ 8 h 8"/>
            </a:gdLst>
            <a:ahLst/>
            <a:cxnLst>
              <a:cxn ang="T8">
                <a:pos x="T0" y="T1"/>
              </a:cxn>
              <a:cxn ang="T9">
                <a:pos x="T2" y="T3"/>
              </a:cxn>
              <a:cxn ang="T10">
                <a:pos x="T4" y="T5"/>
              </a:cxn>
              <a:cxn ang="T11">
                <a:pos x="T6" y="T7"/>
              </a:cxn>
            </a:cxnLst>
            <a:rect l="T12" t="T13" r="T14" b="T15"/>
            <a:pathLst>
              <a:path w="396" h="8">
                <a:moveTo>
                  <a:pt x="0" y="8"/>
                </a:moveTo>
                <a:lnTo>
                  <a:pt x="388" y="0"/>
                </a:lnTo>
                <a:lnTo>
                  <a:pt x="396" y="8"/>
                </a:lnTo>
                <a:lnTo>
                  <a:pt x="0" y="8"/>
                </a:lnTo>
                <a:close/>
              </a:path>
            </a:pathLst>
          </a:custGeom>
          <a:solidFill>
            <a:schemeClr val="tx1"/>
          </a:solidFill>
          <a:ln w="9525">
            <a:solidFill>
              <a:schemeClr val="tx1"/>
            </a:solidFill>
            <a:round/>
            <a:headEnd/>
            <a:tailEnd/>
          </a:ln>
        </p:spPr>
        <p:txBody>
          <a:bodyPr/>
          <a:lstStyle/>
          <a:p>
            <a:endParaRPr lang="en-US"/>
          </a:p>
        </p:txBody>
      </p:sp>
      <p:sp>
        <p:nvSpPr>
          <p:cNvPr id="77833" name="Freeform 209"/>
          <p:cNvSpPr>
            <a:spLocks/>
          </p:cNvSpPr>
          <p:nvPr/>
        </p:nvSpPr>
        <p:spPr bwMode="auto">
          <a:xfrm>
            <a:off x="3079750" y="5664200"/>
            <a:ext cx="107950" cy="1588"/>
          </a:xfrm>
          <a:custGeom>
            <a:avLst/>
            <a:gdLst>
              <a:gd name="T0" fmla="*/ 0 w 410"/>
              <a:gd name="T1" fmla="*/ 0 h 8"/>
              <a:gd name="T2" fmla="*/ 2147483646 w 410"/>
              <a:gd name="T3" fmla="*/ 2147483646 h 8"/>
              <a:gd name="T4" fmla="*/ 2147483646 w 410"/>
              <a:gd name="T5" fmla="*/ 2147483646 h 8"/>
              <a:gd name="T6" fmla="*/ 2147483646 w 410"/>
              <a:gd name="T7" fmla="*/ 0 h 8"/>
              <a:gd name="T8" fmla="*/ 0 w 410"/>
              <a:gd name="T9" fmla="*/ 0 h 8"/>
              <a:gd name="T10" fmla="*/ 0 60000 65536"/>
              <a:gd name="T11" fmla="*/ 0 60000 65536"/>
              <a:gd name="T12" fmla="*/ 0 60000 65536"/>
              <a:gd name="T13" fmla="*/ 0 60000 65536"/>
              <a:gd name="T14" fmla="*/ 0 60000 65536"/>
              <a:gd name="T15" fmla="*/ 0 w 410"/>
              <a:gd name="T16" fmla="*/ 0 h 8"/>
              <a:gd name="T17" fmla="*/ 410 w 410"/>
              <a:gd name="T18" fmla="*/ 8 h 8"/>
            </a:gdLst>
            <a:ahLst/>
            <a:cxnLst>
              <a:cxn ang="T10">
                <a:pos x="T0" y="T1"/>
              </a:cxn>
              <a:cxn ang="T11">
                <a:pos x="T2" y="T3"/>
              </a:cxn>
              <a:cxn ang="T12">
                <a:pos x="T4" y="T5"/>
              </a:cxn>
              <a:cxn ang="T13">
                <a:pos x="T6" y="T7"/>
              </a:cxn>
              <a:cxn ang="T14">
                <a:pos x="T8" y="T9"/>
              </a:cxn>
            </a:cxnLst>
            <a:rect l="T15" t="T16" r="T17" b="T18"/>
            <a:pathLst>
              <a:path w="410" h="8">
                <a:moveTo>
                  <a:pt x="0" y="0"/>
                </a:moveTo>
                <a:lnTo>
                  <a:pt x="14" y="8"/>
                </a:lnTo>
                <a:lnTo>
                  <a:pt x="410" y="8"/>
                </a:lnTo>
                <a:lnTo>
                  <a:pt x="402" y="0"/>
                </a:lnTo>
                <a:lnTo>
                  <a:pt x="0" y="0"/>
                </a:lnTo>
                <a:close/>
              </a:path>
            </a:pathLst>
          </a:custGeom>
          <a:solidFill>
            <a:schemeClr val="tx1"/>
          </a:solidFill>
          <a:ln w="0">
            <a:solidFill>
              <a:schemeClr val="tx1"/>
            </a:solidFill>
            <a:round/>
            <a:headEnd/>
            <a:tailEnd/>
          </a:ln>
        </p:spPr>
        <p:txBody>
          <a:bodyPr/>
          <a:lstStyle/>
          <a:p>
            <a:endParaRPr lang="en-US"/>
          </a:p>
        </p:txBody>
      </p:sp>
      <p:sp>
        <p:nvSpPr>
          <p:cNvPr id="77834" name="Freeform 210"/>
          <p:cNvSpPr>
            <a:spLocks/>
          </p:cNvSpPr>
          <p:nvPr/>
        </p:nvSpPr>
        <p:spPr bwMode="auto">
          <a:xfrm>
            <a:off x="3186113" y="5651500"/>
            <a:ext cx="1587" cy="14288"/>
          </a:xfrm>
          <a:custGeom>
            <a:avLst/>
            <a:gdLst>
              <a:gd name="T0" fmla="*/ 0 w 8"/>
              <a:gd name="T1" fmla="*/ 2147483646 h 51"/>
              <a:gd name="T2" fmla="*/ 2147483646 w 8"/>
              <a:gd name="T3" fmla="*/ 2147483646 h 51"/>
              <a:gd name="T4" fmla="*/ 0 w 8"/>
              <a:gd name="T5" fmla="*/ 0 h 51"/>
              <a:gd name="T6" fmla="*/ 0 w 8"/>
              <a:gd name="T7" fmla="*/ 2147483646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0" y="43"/>
                </a:moveTo>
                <a:lnTo>
                  <a:pt x="8" y="51"/>
                </a:lnTo>
                <a:lnTo>
                  <a:pt x="0" y="0"/>
                </a:lnTo>
                <a:lnTo>
                  <a:pt x="0" y="43"/>
                </a:lnTo>
                <a:close/>
              </a:path>
            </a:pathLst>
          </a:custGeom>
          <a:solidFill>
            <a:schemeClr val="tx1"/>
          </a:solidFill>
          <a:ln w="9525">
            <a:solidFill>
              <a:schemeClr val="tx1"/>
            </a:solidFill>
            <a:round/>
            <a:headEnd/>
            <a:tailEnd/>
          </a:ln>
        </p:spPr>
        <p:txBody>
          <a:bodyPr/>
          <a:lstStyle/>
          <a:p>
            <a:endParaRPr lang="en-US"/>
          </a:p>
        </p:txBody>
      </p:sp>
      <p:sp>
        <p:nvSpPr>
          <p:cNvPr id="77835" name="Freeform 211"/>
          <p:cNvSpPr>
            <a:spLocks/>
          </p:cNvSpPr>
          <p:nvPr/>
        </p:nvSpPr>
        <p:spPr bwMode="auto">
          <a:xfrm>
            <a:off x="3186113" y="5651500"/>
            <a:ext cx="1587" cy="14288"/>
          </a:xfrm>
          <a:custGeom>
            <a:avLst/>
            <a:gdLst>
              <a:gd name="T0" fmla="*/ 2147483646 w 8"/>
              <a:gd name="T1" fmla="*/ 2147483646 h 51"/>
              <a:gd name="T2" fmla="*/ 0 w 8"/>
              <a:gd name="T3" fmla="*/ 0 h 51"/>
              <a:gd name="T4" fmla="*/ 2147483646 w 8"/>
              <a:gd name="T5" fmla="*/ 0 h 51"/>
              <a:gd name="T6" fmla="*/ 2147483646 w 8"/>
              <a:gd name="T7" fmla="*/ 2147483646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8" y="51"/>
                </a:moveTo>
                <a:lnTo>
                  <a:pt x="0" y="0"/>
                </a:lnTo>
                <a:lnTo>
                  <a:pt x="8" y="0"/>
                </a:lnTo>
                <a:lnTo>
                  <a:pt x="8" y="51"/>
                </a:lnTo>
                <a:close/>
              </a:path>
            </a:pathLst>
          </a:custGeom>
          <a:solidFill>
            <a:schemeClr val="tx1"/>
          </a:solidFill>
          <a:ln w="9525">
            <a:solidFill>
              <a:schemeClr val="tx1"/>
            </a:solidFill>
            <a:round/>
            <a:headEnd/>
            <a:tailEnd/>
          </a:ln>
        </p:spPr>
        <p:txBody>
          <a:bodyPr/>
          <a:lstStyle/>
          <a:p>
            <a:endParaRPr lang="en-US"/>
          </a:p>
        </p:txBody>
      </p:sp>
      <p:sp>
        <p:nvSpPr>
          <p:cNvPr id="77836" name="Freeform 212"/>
          <p:cNvSpPr>
            <a:spLocks/>
          </p:cNvSpPr>
          <p:nvPr/>
        </p:nvSpPr>
        <p:spPr bwMode="auto">
          <a:xfrm>
            <a:off x="3186113" y="5651500"/>
            <a:ext cx="1587" cy="14288"/>
          </a:xfrm>
          <a:custGeom>
            <a:avLst/>
            <a:gdLst>
              <a:gd name="T0" fmla="*/ 0 w 8"/>
              <a:gd name="T1" fmla="*/ 2147483646 h 51"/>
              <a:gd name="T2" fmla="*/ 2147483646 w 8"/>
              <a:gd name="T3" fmla="*/ 2147483646 h 51"/>
              <a:gd name="T4" fmla="*/ 2147483646 w 8"/>
              <a:gd name="T5" fmla="*/ 0 h 51"/>
              <a:gd name="T6" fmla="*/ 0 w 8"/>
              <a:gd name="T7" fmla="*/ 0 h 51"/>
              <a:gd name="T8" fmla="*/ 0 w 8"/>
              <a:gd name="T9" fmla="*/ 2147483646 h 51"/>
              <a:gd name="T10" fmla="*/ 0 60000 65536"/>
              <a:gd name="T11" fmla="*/ 0 60000 65536"/>
              <a:gd name="T12" fmla="*/ 0 60000 65536"/>
              <a:gd name="T13" fmla="*/ 0 60000 65536"/>
              <a:gd name="T14" fmla="*/ 0 60000 65536"/>
              <a:gd name="T15" fmla="*/ 0 w 8"/>
              <a:gd name="T16" fmla="*/ 0 h 51"/>
              <a:gd name="T17" fmla="*/ 8 w 8"/>
              <a:gd name="T18" fmla="*/ 51 h 51"/>
            </a:gdLst>
            <a:ahLst/>
            <a:cxnLst>
              <a:cxn ang="T10">
                <a:pos x="T0" y="T1"/>
              </a:cxn>
              <a:cxn ang="T11">
                <a:pos x="T2" y="T3"/>
              </a:cxn>
              <a:cxn ang="T12">
                <a:pos x="T4" y="T5"/>
              </a:cxn>
              <a:cxn ang="T13">
                <a:pos x="T6" y="T7"/>
              </a:cxn>
              <a:cxn ang="T14">
                <a:pos x="T8" y="T9"/>
              </a:cxn>
            </a:cxnLst>
            <a:rect l="T15" t="T16" r="T17" b="T18"/>
            <a:pathLst>
              <a:path w="8" h="51">
                <a:moveTo>
                  <a:pt x="0" y="43"/>
                </a:moveTo>
                <a:lnTo>
                  <a:pt x="8" y="51"/>
                </a:lnTo>
                <a:lnTo>
                  <a:pt x="8" y="0"/>
                </a:lnTo>
                <a:lnTo>
                  <a:pt x="0" y="0"/>
                </a:lnTo>
                <a:lnTo>
                  <a:pt x="0" y="43"/>
                </a:lnTo>
                <a:close/>
              </a:path>
            </a:pathLst>
          </a:custGeom>
          <a:solidFill>
            <a:schemeClr val="tx1"/>
          </a:solidFill>
          <a:ln w="0">
            <a:solidFill>
              <a:schemeClr val="tx1"/>
            </a:solidFill>
            <a:round/>
            <a:headEnd/>
            <a:tailEnd/>
          </a:ln>
        </p:spPr>
        <p:txBody>
          <a:bodyPr/>
          <a:lstStyle/>
          <a:p>
            <a:endParaRPr lang="en-US"/>
          </a:p>
        </p:txBody>
      </p:sp>
      <p:sp>
        <p:nvSpPr>
          <p:cNvPr id="77837" name="Line 213"/>
          <p:cNvSpPr>
            <a:spLocks noChangeShapeType="1"/>
          </p:cNvSpPr>
          <p:nvPr/>
        </p:nvSpPr>
        <p:spPr bwMode="auto">
          <a:xfrm>
            <a:off x="3186113" y="5651500"/>
            <a:ext cx="15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38" name="Freeform 214"/>
          <p:cNvSpPr>
            <a:spLocks/>
          </p:cNvSpPr>
          <p:nvPr/>
        </p:nvSpPr>
        <p:spPr bwMode="auto">
          <a:xfrm>
            <a:off x="3005138" y="5651500"/>
            <a:ext cx="180975" cy="1588"/>
          </a:xfrm>
          <a:custGeom>
            <a:avLst/>
            <a:gdLst>
              <a:gd name="T0" fmla="*/ 2147483646 w 685"/>
              <a:gd name="T1" fmla="*/ 2147483646 h 8"/>
              <a:gd name="T2" fmla="*/ 2147483646 w 685"/>
              <a:gd name="T3" fmla="*/ 0 h 8"/>
              <a:gd name="T4" fmla="*/ 0 w 685"/>
              <a:gd name="T5" fmla="*/ 2147483646 h 8"/>
              <a:gd name="T6" fmla="*/ 2147483646 w 685"/>
              <a:gd name="T7" fmla="*/ 2147483646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8"/>
                </a:moveTo>
                <a:lnTo>
                  <a:pt x="685" y="0"/>
                </a:lnTo>
                <a:lnTo>
                  <a:pt x="0" y="8"/>
                </a:lnTo>
                <a:lnTo>
                  <a:pt x="685" y="8"/>
                </a:lnTo>
                <a:close/>
              </a:path>
            </a:pathLst>
          </a:custGeom>
          <a:solidFill>
            <a:schemeClr val="tx1"/>
          </a:solidFill>
          <a:ln w="9525">
            <a:solidFill>
              <a:schemeClr val="tx1"/>
            </a:solidFill>
            <a:round/>
            <a:headEnd/>
            <a:tailEnd/>
          </a:ln>
        </p:spPr>
        <p:txBody>
          <a:bodyPr/>
          <a:lstStyle/>
          <a:p>
            <a:endParaRPr lang="en-US"/>
          </a:p>
        </p:txBody>
      </p:sp>
      <p:sp>
        <p:nvSpPr>
          <p:cNvPr id="77839" name="Freeform 215"/>
          <p:cNvSpPr>
            <a:spLocks/>
          </p:cNvSpPr>
          <p:nvPr/>
        </p:nvSpPr>
        <p:spPr bwMode="auto">
          <a:xfrm>
            <a:off x="3005138" y="5651500"/>
            <a:ext cx="180975" cy="1588"/>
          </a:xfrm>
          <a:custGeom>
            <a:avLst/>
            <a:gdLst>
              <a:gd name="T0" fmla="*/ 2147483646 w 685"/>
              <a:gd name="T1" fmla="*/ 0 h 8"/>
              <a:gd name="T2" fmla="*/ 0 w 685"/>
              <a:gd name="T3" fmla="*/ 2147483646 h 8"/>
              <a:gd name="T4" fmla="*/ 0 w 685"/>
              <a:gd name="T5" fmla="*/ 0 h 8"/>
              <a:gd name="T6" fmla="*/ 2147483646 w 685"/>
              <a:gd name="T7" fmla="*/ 0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0"/>
                </a:moveTo>
                <a:lnTo>
                  <a:pt x="0" y="8"/>
                </a:lnTo>
                <a:lnTo>
                  <a:pt x="0" y="0"/>
                </a:lnTo>
                <a:lnTo>
                  <a:pt x="685" y="0"/>
                </a:lnTo>
                <a:close/>
              </a:path>
            </a:pathLst>
          </a:custGeom>
          <a:solidFill>
            <a:schemeClr val="tx1"/>
          </a:solidFill>
          <a:ln w="9525">
            <a:solidFill>
              <a:schemeClr val="tx1"/>
            </a:solidFill>
            <a:round/>
            <a:headEnd/>
            <a:tailEnd/>
          </a:ln>
        </p:spPr>
        <p:txBody>
          <a:bodyPr/>
          <a:lstStyle/>
          <a:p>
            <a:endParaRPr lang="en-US"/>
          </a:p>
        </p:txBody>
      </p:sp>
      <p:sp>
        <p:nvSpPr>
          <p:cNvPr id="77840" name="Rectangle 216"/>
          <p:cNvSpPr>
            <a:spLocks noChangeArrowheads="1"/>
          </p:cNvSpPr>
          <p:nvPr/>
        </p:nvSpPr>
        <p:spPr bwMode="auto">
          <a:xfrm>
            <a:off x="3005138" y="5651500"/>
            <a:ext cx="180975" cy="1588"/>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7841" name="Freeform 217"/>
          <p:cNvSpPr>
            <a:spLocks/>
          </p:cNvSpPr>
          <p:nvPr/>
        </p:nvSpPr>
        <p:spPr bwMode="auto">
          <a:xfrm>
            <a:off x="5929313" y="5676900"/>
            <a:ext cx="85725" cy="31750"/>
          </a:xfrm>
          <a:custGeom>
            <a:avLst/>
            <a:gdLst>
              <a:gd name="T0" fmla="*/ 2147483646 w 326"/>
              <a:gd name="T1" fmla="*/ 0 h 120"/>
              <a:gd name="T2" fmla="*/ 2147483646 w 326"/>
              <a:gd name="T3" fmla="*/ 2147483646 h 120"/>
              <a:gd name="T4" fmla="*/ 0 w 326"/>
              <a:gd name="T5" fmla="*/ 2147483646 h 120"/>
              <a:gd name="T6" fmla="*/ 2147483646 w 326"/>
              <a:gd name="T7" fmla="*/ 0 h 120"/>
              <a:gd name="T8" fmla="*/ 0 60000 65536"/>
              <a:gd name="T9" fmla="*/ 0 60000 65536"/>
              <a:gd name="T10" fmla="*/ 0 60000 65536"/>
              <a:gd name="T11" fmla="*/ 0 60000 65536"/>
              <a:gd name="T12" fmla="*/ 0 w 326"/>
              <a:gd name="T13" fmla="*/ 0 h 120"/>
              <a:gd name="T14" fmla="*/ 326 w 326"/>
              <a:gd name="T15" fmla="*/ 120 h 120"/>
            </a:gdLst>
            <a:ahLst/>
            <a:cxnLst>
              <a:cxn ang="T8">
                <a:pos x="T0" y="T1"/>
              </a:cxn>
              <a:cxn ang="T9">
                <a:pos x="T2" y="T3"/>
              </a:cxn>
              <a:cxn ang="T10">
                <a:pos x="T4" y="T5"/>
              </a:cxn>
              <a:cxn ang="T11">
                <a:pos x="T6" y="T7"/>
              </a:cxn>
            </a:cxnLst>
            <a:rect l="T12" t="T13" r="T14" b="T15"/>
            <a:pathLst>
              <a:path w="326" h="120">
                <a:moveTo>
                  <a:pt x="322" y="0"/>
                </a:moveTo>
                <a:lnTo>
                  <a:pt x="326" y="7"/>
                </a:lnTo>
                <a:lnTo>
                  <a:pt x="0" y="120"/>
                </a:lnTo>
                <a:lnTo>
                  <a:pt x="322" y="0"/>
                </a:lnTo>
                <a:close/>
              </a:path>
            </a:pathLst>
          </a:custGeom>
          <a:solidFill>
            <a:schemeClr val="tx1"/>
          </a:solidFill>
          <a:ln w="9525">
            <a:solidFill>
              <a:schemeClr val="tx1"/>
            </a:solidFill>
            <a:round/>
            <a:headEnd/>
            <a:tailEnd/>
          </a:ln>
        </p:spPr>
        <p:txBody>
          <a:bodyPr/>
          <a:lstStyle/>
          <a:p>
            <a:endParaRPr lang="en-US"/>
          </a:p>
        </p:txBody>
      </p:sp>
      <p:sp>
        <p:nvSpPr>
          <p:cNvPr id="77842" name="Freeform 218"/>
          <p:cNvSpPr>
            <a:spLocks/>
          </p:cNvSpPr>
          <p:nvPr/>
        </p:nvSpPr>
        <p:spPr bwMode="auto">
          <a:xfrm>
            <a:off x="5924550" y="5678488"/>
            <a:ext cx="90488" cy="34925"/>
          </a:xfrm>
          <a:custGeom>
            <a:avLst/>
            <a:gdLst>
              <a:gd name="T0" fmla="*/ 2147483646 w 344"/>
              <a:gd name="T1" fmla="*/ 0 h 128"/>
              <a:gd name="T2" fmla="*/ 2147483646 w 344"/>
              <a:gd name="T3" fmla="*/ 2147483646 h 128"/>
              <a:gd name="T4" fmla="*/ 0 w 344"/>
              <a:gd name="T5" fmla="*/ 2147483646 h 128"/>
              <a:gd name="T6" fmla="*/ 2147483646 w 344"/>
              <a:gd name="T7" fmla="*/ 0 h 128"/>
              <a:gd name="T8" fmla="*/ 0 60000 65536"/>
              <a:gd name="T9" fmla="*/ 0 60000 65536"/>
              <a:gd name="T10" fmla="*/ 0 60000 65536"/>
              <a:gd name="T11" fmla="*/ 0 60000 65536"/>
              <a:gd name="T12" fmla="*/ 0 w 344"/>
              <a:gd name="T13" fmla="*/ 0 h 128"/>
              <a:gd name="T14" fmla="*/ 344 w 344"/>
              <a:gd name="T15" fmla="*/ 128 h 128"/>
            </a:gdLst>
            <a:ahLst/>
            <a:cxnLst>
              <a:cxn ang="T8">
                <a:pos x="T0" y="T1"/>
              </a:cxn>
              <a:cxn ang="T9">
                <a:pos x="T2" y="T3"/>
              </a:cxn>
              <a:cxn ang="T10">
                <a:pos x="T4" y="T5"/>
              </a:cxn>
              <a:cxn ang="T11">
                <a:pos x="T6" y="T7"/>
              </a:cxn>
            </a:cxnLst>
            <a:rect l="T12" t="T13" r="T14" b="T15"/>
            <a:pathLst>
              <a:path w="344" h="128">
                <a:moveTo>
                  <a:pt x="344" y="0"/>
                </a:moveTo>
                <a:lnTo>
                  <a:pt x="18" y="113"/>
                </a:lnTo>
                <a:lnTo>
                  <a:pt x="0" y="128"/>
                </a:lnTo>
                <a:lnTo>
                  <a:pt x="344" y="0"/>
                </a:lnTo>
                <a:close/>
              </a:path>
            </a:pathLst>
          </a:custGeom>
          <a:solidFill>
            <a:schemeClr val="tx1"/>
          </a:solidFill>
          <a:ln w="9525">
            <a:solidFill>
              <a:schemeClr val="tx1"/>
            </a:solidFill>
            <a:round/>
            <a:headEnd/>
            <a:tailEnd/>
          </a:ln>
        </p:spPr>
        <p:txBody>
          <a:bodyPr/>
          <a:lstStyle/>
          <a:p>
            <a:endParaRPr lang="en-US"/>
          </a:p>
        </p:txBody>
      </p:sp>
      <p:sp>
        <p:nvSpPr>
          <p:cNvPr id="77843" name="Freeform 219"/>
          <p:cNvSpPr>
            <a:spLocks/>
          </p:cNvSpPr>
          <p:nvPr/>
        </p:nvSpPr>
        <p:spPr bwMode="auto">
          <a:xfrm>
            <a:off x="5924550" y="5676900"/>
            <a:ext cx="90488" cy="36513"/>
          </a:xfrm>
          <a:custGeom>
            <a:avLst/>
            <a:gdLst>
              <a:gd name="T0" fmla="*/ 2147483646 w 344"/>
              <a:gd name="T1" fmla="*/ 0 h 135"/>
              <a:gd name="T2" fmla="*/ 2147483646 w 344"/>
              <a:gd name="T3" fmla="*/ 2147483646 h 135"/>
              <a:gd name="T4" fmla="*/ 0 w 344"/>
              <a:gd name="T5" fmla="*/ 2147483646 h 135"/>
              <a:gd name="T6" fmla="*/ 2147483646 w 344"/>
              <a:gd name="T7" fmla="*/ 2147483646 h 135"/>
              <a:gd name="T8" fmla="*/ 2147483646 w 344"/>
              <a:gd name="T9" fmla="*/ 0 h 135"/>
              <a:gd name="T10" fmla="*/ 0 60000 65536"/>
              <a:gd name="T11" fmla="*/ 0 60000 65536"/>
              <a:gd name="T12" fmla="*/ 0 60000 65536"/>
              <a:gd name="T13" fmla="*/ 0 60000 65536"/>
              <a:gd name="T14" fmla="*/ 0 60000 65536"/>
              <a:gd name="T15" fmla="*/ 0 w 344"/>
              <a:gd name="T16" fmla="*/ 0 h 135"/>
              <a:gd name="T17" fmla="*/ 344 w 344"/>
              <a:gd name="T18" fmla="*/ 135 h 135"/>
            </a:gdLst>
            <a:ahLst/>
            <a:cxnLst>
              <a:cxn ang="T10">
                <a:pos x="T0" y="T1"/>
              </a:cxn>
              <a:cxn ang="T11">
                <a:pos x="T2" y="T3"/>
              </a:cxn>
              <a:cxn ang="T12">
                <a:pos x="T4" y="T5"/>
              </a:cxn>
              <a:cxn ang="T13">
                <a:pos x="T6" y="T7"/>
              </a:cxn>
              <a:cxn ang="T14">
                <a:pos x="T8" y="T9"/>
              </a:cxn>
            </a:cxnLst>
            <a:rect l="T15" t="T16" r="T17" b="T18"/>
            <a:pathLst>
              <a:path w="344" h="135">
                <a:moveTo>
                  <a:pt x="340" y="0"/>
                </a:moveTo>
                <a:lnTo>
                  <a:pt x="344" y="7"/>
                </a:lnTo>
                <a:lnTo>
                  <a:pt x="0" y="135"/>
                </a:lnTo>
                <a:lnTo>
                  <a:pt x="18" y="120"/>
                </a:lnTo>
                <a:lnTo>
                  <a:pt x="340" y="0"/>
                </a:lnTo>
                <a:close/>
              </a:path>
            </a:pathLst>
          </a:custGeom>
          <a:solidFill>
            <a:schemeClr val="tx1"/>
          </a:solidFill>
          <a:ln w="0">
            <a:solidFill>
              <a:schemeClr val="tx1"/>
            </a:solidFill>
            <a:round/>
            <a:headEnd/>
            <a:tailEnd/>
          </a:ln>
        </p:spPr>
        <p:txBody>
          <a:bodyPr/>
          <a:lstStyle/>
          <a:p>
            <a:endParaRPr lang="en-US"/>
          </a:p>
        </p:txBody>
      </p:sp>
      <p:sp>
        <p:nvSpPr>
          <p:cNvPr id="77844" name="Freeform 220"/>
          <p:cNvSpPr>
            <a:spLocks/>
          </p:cNvSpPr>
          <p:nvPr/>
        </p:nvSpPr>
        <p:spPr bwMode="auto">
          <a:xfrm>
            <a:off x="5924550" y="5689600"/>
            <a:ext cx="15875" cy="23813"/>
          </a:xfrm>
          <a:custGeom>
            <a:avLst/>
            <a:gdLst>
              <a:gd name="T0" fmla="*/ 2147483646 w 63"/>
              <a:gd name="T1" fmla="*/ 2147483646 h 88"/>
              <a:gd name="T2" fmla="*/ 0 w 63"/>
              <a:gd name="T3" fmla="*/ 2147483646 h 88"/>
              <a:gd name="T4" fmla="*/ 2147483646 w 63"/>
              <a:gd name="T5" fmla="*/ 0 h 88"/>
              <a:gd name="T6" fmla="*/ 2147483646 w 63"/>
              <a:gd name="T7" fmla="*/ 2147483646 h 88"/>
              <a:gd name="T8" fmla="*/ 0 60000 65536"/>
              <a:gd name="T9" fmla="*/ 0 60000 65536"/>
              <a:gd name="T10" fmla="*/ 0 60000 65536"/>
              <a:gd name="T11" fmla="*/ 0 60000 65536"/>
              <a:gd name="T12" fmla="*/ 0 w 63"/>
              <a:gd name="T13" fmla="*/ 0 h 88"/>
              <a:gd name="T14" fmla="*/ 63 w 63"/>
              <a:gd name="T15" fmla="*/ 88 h 88"/>
            </a:gdLst>
            <a:ahLst/>
            <a:cxnLst>
              <a:cxn ang="T8">
                <a:pos x="T0" y="T1"/>
              </a:cxn>
              <a:cxn ang="T9">
                <a:pos x="T2" y="T3"/>
              </a:cxn>
              <a:cxn ang="T10">
                <a:pos x="T4" y="T5"/>
              </a:cxn>
              <a:cxn ang="T11">
                <a:pos x="T6" y="T7"/>
              </a:cxn>
            </a:cxnLst>
            <a:rect l="T12" t="T13" r="T14" b="T15"/>
            <a:pathLst>
              <a:path w="63" h="88">
                <a:moveTo>
                  <a:pt x="18" y="73"/>
                </a:moveTo>
                <a:lnTo>
                  <a:pt x="0" y="88"/>
                </a:lnTo>
                <a:lnTo>
                  <a:pt x="63" y="0"/>
                </a:lnTo>
                <a:lnTo>
                  <a:pt x="18" y="73"/>
                </a:lnTo>
                <a:close/>
              </a:path>
            </a:pathLst>
          </a:custGeom>
          <a:solidFill>
            <a:schemeClr val="tx1"/>
          </a:solidFill>
          <a:ln w="9525">
            <a:solidFill>
              <a:schemeClr val="tx1"/>
            </a:solidFill>
            <a:round/>
            <a:headEnd/>
            <a:tailEnd/>
          </a:ln>
        </p:spPr>
        <p:txBody>
          <a:bodyPr/>
          <a:lstStyle/>
          <a:p>
            <a:endParaRPr lang="en-US"/>
          </a:p>
        </p:txBody>
      </p:sp>
      <p:sp>
        <p:nvSpPr>
          <p:cNvPr id="77845" name="Freeform 221"/>
          <p:cNvSpPr>
            <a:spLocks/>
          </p:cNvSpPr>
          <p:nvPr/>
        </p:nvSpPr>
        <p:spPr bwMode="auto">
          <a:xfrm>
            <a:off x="5924550" y="5689600"/>
            <a:ext cx="15875" cy="23813"/>
          </a:xfrm>
          <a:custGeom>
            <a:avLst/>
            <a:gdLst>
              <a:gd name="T0" fmla="*/ 0 w 63"/>
              <a:gd name="T1" fmla="*/ 2147483646 h 88"/>
              <a:gd name="T2" fmla="*/ 2147483646 w 63"/>
              <a:gd name="T3" fmla="*/ 0 h 88"/>
              <a:gd name="T4" fmla="*/ 2147483646 w 63"/>
              <a:gd name="T5" fmla="*/ 2147483646 h 88"/>
              <a:gd name="T6" fmla="*/ 0 w 63"/>
              <a:gd name="T7" fmla="*/ 2147483646 h 88"/>
              <a:gd name="T8" fmla="*/ 0 60000 65536"/>
              <a:gd name="T9" fmla="*/ 0 60000 65536"/>
              <a:gd name="T10" fmla="*/ 0 60000 65536"/>
              <a:gd name="T11" fmla="*/ 0 60000 65536"/>
              <a:gd name="T12" fmla="*/ 0 w 63"/>
              <a:gd name="T13" fmla="*/ 0 h 88"/>
              <a:gd name="T14" fmla="*/ 63 w 63"/>
              <a:gd name="T15" fmla="*/ 88 h 88"/>
            </a:gdLst>
            <a:ahLst/>
            <a:cxnLst>
              <a:cxn ang="T8">
                <a:pos x="T0" y="T1"/>
              </a:cxn>
              <a:cxn ang="T9">
                <a:pos x="T2" y="T3"/>
              </a:cxn>
              <a:cxn ang="T10">
                <a:pos x="T4" y="T5"/>
              </a:cxn>
              <a:cxn ang="T11">
                <a:pos x="T6" y="T7"/>
              </a:cxn>
            </a:cxnLst>
            <a:rect l="T12" t="T13" r="T14" b="T15"/>
            <a:pathLst>
              <a:path w="63" h="88">
                <a:moveTo>
                  <a:pt x="0" y="88"/>
                </a:moveTo>
                <a:lnTo>
                  <a:pt x="63" y="0"/>
                </a:lnTo>
                <a:lnTo>
                  <a:pt x="48" y="8"/>
                </a:lnTo>
                <a:lnTo>
                  <a:pt x="0" y="88"/>
                </a:lnTo>
                <a:close/>
              </a:path>
            </a:pathLst>
          </a:custGeom>
          <a:solidFill>
            <a:schemeClr val="tx1"/>
          </a:solidFill>
          <a:ln w="9525">
            <a:solidFill>
              <a:schemeClr val="tx1"/>
            </a:solidFill>
            <a:round/>
            <a:headEnd/>
            <a:tailEnd/>
          </a:ln>
        </p:spPr>
        <p:txBody>
          <a:bodyPr/>
          <a:lstStyle/>
          <a:p>
            <a:endParaRPr lang="en-US"/>
          </a:p>
        </p:txBody>
      </p:sp>
      <p:sp>
        <p:nvSpPr>
          <p:cNvPr id="77846" name="Freeform 222"/>
          <p:cNvSpPr>
            <a:spLocks/>
          </p:cNvSpPr>
          <p:nvPr/>
        </p:nvSpPr>
        <p:spPr bwMode="auto">
          <a:xfrm>
            <a:off x="5924550" y="5689600"/>
            <a:ext cx="15875" cy="23813"/>
          </a:xfrm>
          <a:custGeom>
            <a:avLst/>
            <a:gdLst>
              <a:gd name="T0" fmla="*/ 2147483646 w 63"/>
              <a:gd name="T1" fmla="*/ 2147483646 h 88"/>
              <a:gd name="T2" fmla="*/ 0 w 63"/>
              <a:gd name="T3" fmla="*/ 2147483646 h 88"/>
              <a:gd name="T4" fmla="*/ 2147483646 w 63"/>
              <a:gd name="T5" fmla="*/ 2147483646 h 88"/>
              <a:gd name="T6" fmla="*/ 2147483646 w 63"/>
              <a:gd name="T7" fmla="*/ 0 h 88"/>
              <a:gd name="T8" fmla="*/ 2147483646 w 63"/>
              <a:gd name="T9" fmla="*/ 2147483646 h 88"/>
              <a:gd name="T10" fmla="*/ 0 60000 65536"/>
              <a:gd name="T11" fmla="*/ 0 60000 65536"/>
              <a:gd name="T12" fmla="*/ 0 60000 65536"/>
              <a:gd name="T13" fmla="*/ 0 60000 65536"/>
              <a:gd name="T14" fmla="*/ 0 60000 65536"/>
              <a:gd name="T15" fmla="*/ 0 w 63"/>
              <a:gd name="T16" fmla="*/ 0 h 88"/>
              <a:gd name="T17" fmla="*/ 63 w 63"/>
              <a:gd name="T18" fmla="*/ 88 h 88"/>
            </a:gdLst>
            <a:ahLst/>
            <a:cxnLst>
              <a:cxn ang="T10">
                <a:pos x="T0" y="T1"/>
              </a:cxn>
              <a:cxn ang="T11">
                <a:pos x="T2" y="T3"/>
              </a:cxn>
              <a:cxn ang="T12">
                <a:pos x="T4" y="T5"/>
              </a:cxn>
              <a:cxn ang="T13">
                <a:pos x="T6" y="T7"/>
              </a:cxn>
              <a:cxn ang="T14">
                <a:pos x="T8" y="T9"/>
              </a:cxn>
            </a:cxnLst>
            <a:rect l="T15" t="T16" r="T17" b="T18"/>
            <a:pathLst>
              <a:path w="63" h="88">
                <a:moveTo>
                  <a:pt x="18" y="73"/>
                </a:moveTo>
                <a:lnTo>
                  <a:pt x="0" y="88"/>
                </a:lnTo>
                <a:lnTo>
                  <a:pt x="48" y="8"/>
                </a:lnTo>
                <a:lnTo>
                  <a:pt x="63" y="0"/>
                </a:lnTo>
                <a:lnTo>
                  <a:pt x="18" y="73"/>
                </a:lnTo>
                <a:close/>
              </a:path>
            </a:pathLst>
          </a:custGeom>
          <a:solidFill>
            <a:schemeClr val="tx1"/>
          </a:solidFill>
          <a:ln w="0">
            <a:solidFill>
              <a:schemeClr val="tx1"/>
            </a:solidFill>
            <a:round/>
            <a:headEnd/>
            <a:tailEnd/>
          </a:ln>
        </p:spPr>
        <p:txBody>
          <a:bodyPr/>
          <a:lstStyle/>
          <a:p>
            <a:endParaRPr lang="en-US"/>
          </a:p>
        </p:txBody>
      </p:sp>
      <p:sp>
        <p:nvSpPr>
          <p:cNvPr id="77847" name="Freeform 223"/>
          <p:cNvSpPr>
            <a:spLocks/>
          </p:cNvSpPr>
          <p:nvPr/>
        </p:nvSpPr>
        <p:spPr bwMode="auto">
          <a:xfrm>
            <a:off x="5834063" y="5689600"/>
            <a:ext cx="106362" cy="1588"/>
          </a:xfrm>
          <a:custGeom>
            <a:avLst/>
            <a:gdLst>
              <a:gd name="T0" fmla="*/ 2147483646 w 402"/>
              <a:gd name="T1" fmla="*/ 0 h 8"/>
              <a:gd name="T2" fmla="*/ 2147483646 w 402"/>
              <a:gd name="T3" fmla="*/ 2147483646 h 8"/>
              <a:gd name="T4" fmla="*/ 0 w 402"/>
              <a:gd name="T5" fmla="*/ 0 h 8"/>
              <a:gd name="T6" fmla="*/ 2147483646 w 402"/>
              <a:gd name="T7" fmla="*/ 0 h 8"/>
              <a:gd name="T8" fmla="*/ 0 60000 65536"/>
              <a:gd name="T9" fmla="*/ 0 60000 65536"/>
              <a:gd name="T10" fmla="*/ 0 60000 65536"/>
              <a:gd name="T11" fmla="*/ 0 60000 65536"/>
              <a:gd name="T12" fmla="*/ 0 w 402"/>
              <a:gd name="T13" fmla="*/ 0 h 8"/>
              <a:gd name="T14" fmla="*/ 402 w 402"/>
              <a:gd name="T15" fmla="*/ 8 h 8"/>
            </a:gdLst>
            <a:ahLst/>
            <a:cxnLst>
              <a:cxn ang="T8">
                <a:pos x="T0" y="T1"/>
              </a:cxn>
              <a:cxn ang="T9">
                <a:pos x="T2" y="T3"/>
              </a:cxn>
              <a:cxn ang="T10">
                <a:pos x="T4" y="T5"/>
              </a:cxn>
              <a:cxn ang="T11">
                <a:pos x="T6" y="T7"/>
              </a:cxn>
            </a:cxnLst>
            <a:rect l="T12" t="T13" r="T14" b="T15"/>
            <a:pathLst>
              <a:path w="402" h="8">
                <a:moveTo>
                  <a:pt x="402" y="0"/>
                </a:moveTo>
                <a:lnTo>
                  <a:pt x="387" y="8"/>
                </a:lnTo>
                <a:lnTo>
                  <a:pt x="0" y="0"/>
                </a:lnTo>
                <a:lnTo>
                  <a:pt x="402" y="0"/>
                </a:lnTo>
                <a:close/>
              </a:path>
            </a:pathLst>
          </a:custGeom>
          <a:solidFill>
            <a:schemeClr val="tx1"/>
          </a:solidFill>
          <a:ln w="9525">
            <a:solidFill>
              <a:schemeClr val="tx1"/>
            </a:solidFill>
            <a:round/>
            <a:headEnd/>
            <a:tailEnd/>
          </a:ln>
        </p:spPr>
        <p:txBody>
          <a:bodyPr/>
          <a:lstStyle/>
          <a:p>
            <a:endParaRPr lang="en-US"/>
          </a:p>
        </p:txBody>
      </p:sp>
      <p:sp>
        <p:nvSpPr>
          <p:cNvPr id="77848" name="Freeform 224"/>
          <p:cNvSpPr>
            <a:spLocks/>
          </p:cNvSpPr>
          <p:nvPr/>
        </p:nvSpPr>
        <p:spPr bwMode="auto">
          <a:xfrm>
            <a:off x="5832475" y="5689600"/>
            <a:ext cx="104775" cy="1588"/>
          </a:xfrm>
          <a:custGeom>
            <a:avLst/>
            <a:gdLst>
              <a:gd name="T0" fmla="*/ 2147483646 w 394"/>
              <a:gd name="T1" fmla="*/ 2147483646 h 8"/>
              <a:gd name="T2" fmla="*/ 2147483646 w 394"/>
              <a:gd name="T3" fmla="*/ 0 h 8"/>
              <a:gd name="T4" fmla="*/ 0 w 394"/>
              <a:gd name="T5" fmla="*/ 2147483646 h 8"/>
              <a:gd name="T6" fmla="*/ 2147483646 w 394"/>
              <a:gd name="T7" fmla="*/ 2147483646 h 8"/>
              <a:gd name="T8" fmla="*/ 0 60000 65536"/>
              <a:gd name="T9" fmla="*/ 0 60000 65536"/>
              <a:gd name="T10" fmla="*/ 0 60000 65536"/>
              <a:gd name="T11" fmla="*/ 0 60000 65536"/>
              <a:gd name="T12" fmla="*/ 0 w 394"/>
              <a:gd name="T13" fmla="*/ 0 h 8"/>
              <a:gd name="T14" fmla="*/ 394 w 394"/>
              <a:gd name="T15" fmla="*/ 8 h 8"/>
            </a:gdLst>
            <a:ahLst/>
            <a:cxnLst>
              <a:cxn ang="T8">
                <a:pos x="T0" y="T1"/>
              </a:cxn>
              <a:cxn ang="T9">
                <a:pos x="T2" y="T3"/>
              </a:cxn>
              <a:cxn ang="T10">
                <a:pos x="T4" y="T5"/>
              </a:cxn>
              <a:cxn ang="T11">
                <a:pos x="T6" y="T7"/>
              </a:cxn>
            </a:cxnLst>
            <a:rect l="T12" t="T13" r="T14" b="T15"/>
            <a:pathLst>
              <a:path w="394" h="8">
                <a:moveTo>
                  <a:pt x="394" y="8"/>
                </a:moveTo>
                <a:lnTo>
                  <a:pt x="7" y="0"/>
                </a:lnTo>
                <a:lnTo>
                  <a:pt x="0" y="8"/>
                </a:lnTo>
                <a:lnTo>
                  <a:pt x="394" y="8"/>
                </a:lnTo>
                <a:close/>
              </a:path>
            </a:pathLst>
          </a:custGeom>
          <a:solidFill>
            <a:schemeClr val="tx1"/>
          </a:solidFill>
          <a:ln w="9525">
            <a:solidFill>
              <a:schemeClr val="tx1"/>
            </a:solidFill>
            <a:round/>
            <a:headEnd/>
            <a:tailEnd/>
          </a:ln>
        </p:spPr>
        <p:txBody>
          <a:bodyPr/>
          <a:lstStyle/>
          <a:p>
            <a:endParaRPr lang="en-US"/>
          </a:p>
        </p:txBody>
      </p:sp>
      <p:sp>
        <p:nvSpPr>
          <p:cNvPr id="77849" name="Freeform 225"/>
          <p:cNvSpPr>
            <a:spLocks/>
          </p:cNvSpPr>
          <p:nvPr/>
        </p:nvSpPr>
        <p:spPr bwMode="auto">
          <a:xfrm>
            <a:off x="5832475" y="5689600"/>
            <a:ext cx="107950" cy="1588"/>
          </a:xfrm>
          <a:custGeom>
            <a:avLst/>
            <a:gdLst>
              <a:gd name="T0" fmla="*/ 2147483646 w 409"/>
              <a:gd name="T1" fmla="*/ 0 h 8"/>
              <a:gd name="T2" fmla="*/ 2147483646 w 409"/>
              <a:gd name="T3" fmla="*/ 2147483646 h 8"/>
              <a:gd name="T4" fmla="*/ 0 w 409"/>
              <a:gd name="T5" fmla="*/ 2147483646 h 8"/>
              <a:gd name="T6" fmla="*/ 2147483646 w 409"/>
              <a:gd name="T7" fmla="*/ 0 h 8"/>
              <a:gd name="T8" fmla="*/ 2147483646 w 409"/>
              <a:gd name="T9" fmla="*/ 0 h 8"/>
              <a:gd name="T10" fmla="*/ 0 60000 65536"/>
              <a:gd name="T11" fmla="*/ 0 60000 65536"/>
              <a:gd name="T12" fmla="*/ 0 60000 65536"/>
              <a:gd name="T13" fmla="*/ 0 60000 65536"/>
              <a:gd name="T14" fmla="*/ 0 60000 65536"/>
              <a:gd name="T15" fmla="*/ 0 w 409"/>
              <a:gd name="T16" fmla="*/ 0 h 8"/>
              <a:gd name="T17" fmla="*/ 409 w 409"/>
              <a:gd name="T18" fmla="*/ 8 h 8"/>
            </a:gdLst>
            <a:ahLst/>
            <a:cxnLst>
              <a:cxn ang="T10">
                <a:pos x="T0" y="T1"/>
              </a:cxn>
              <a:cxn ang="T11">
                <a:pos x="T2" y="T3"/>
              </a:cxn>
              <a:cxn ang="T12">
                <a:pos x="T4" y="T5"/>
              </a:cxn>
              <a:cxn ang="T13">
                <a:pos x="T6" y="T7"/>
              </a:cxn>
              <a:cxn ang="T14">
                <a:pos x="T8" y="T9"/>
              </a:cxn>
            </a:cxnLst>
            <a:rect l="T15" t="T16" r="T17" b="T18"/>
            <a:pathLst>
              <a:path w="409" h="8">
                <a:moveTo>
                  <a:pt x="409" y="0"/>
                </a:moveTo>
                <a:lnTo>
                  <a:pt x="394" y="8"/>
                </a:lnTo>
                <a:lnTo>
                  <a:pt x="0" y="8"/>
                </a:lnTo>
                <a:lnTo>
                  <a:pt x="7" y="0"/>
                </a:lnTo>
                <a:lnTo>
                  <a:pt x="409" y="0"/>
                </a:lnTo>
                <a:close/>
              </a:path>
            </a:pathLst>
          </a:custGeom>
          <a:solidFill>
            <a:schemeClr val="tx1"/>
          </a:solidFill>
          <a:ln w="0">
            <a:solidFill>
              <a:schemeClr val="tx1"/>
            </a:solidFill>
            <a:round/>
            <a:headEnd/>
            <a:tailEnd/>
          </a:ln>
        </p:spPr>
        <p:txBody>
          <a:bodyPr/>
          <a:lstStyle/>
          <a:p>
            <a:endParaRPr lang="en-US"/>
          </a:p>
        </p:txBody>
      </p:sp>
      <p:sp>
        <p:nvSpPr>
          <p:cNvPr id="77850" name="Freeform 226"/>
          <p:cNvSpPr>
            <a:spLocks/>
          </p:cNvSpPr>
          <p:nvPr/>
        </p:nvSpPr>
        <p:spPr bwMode="auto">
          <a:xfrm>
            <a:off x="5832475" y="5678488"/>
            <a:ext cx="1588" cy="12700"/>
          </a:xfrm>
          <a:custGeom>
            <a:avLst/>
            <a:gdLst>
              <a:gd name="T0" fmla="*/ 2147483646 w 7"/>
              <a:gd name="T1" fmla="*/ 2147483646 h 51"/>
              <a:gd name="T2" fmla="*/ 0 w 7"/>
              <a:gd name="T3" fmla="*/ 2147483646 h 51"/>
              <a:gd name="T4" fmla="*/ 2147483646 w 7"/>
              <a:gd name="T5" fmla="*/ 0 h 51"/>
              <a:gd name="T6" fmla="*/ 2147483646 w 7"/>
              <a:gd name="T7" fmla="*/ 2147483646 h 51"/>
              <a:gd name="T8" fmla="*/ 0 60000 65536"/>
              <a:gd name="T9" fmla="*/ 0 60000 65536"/>
              <a:gd name="T10" fmla="*/ 0 60000 65536"/>
              <a:gd name="T11" fmla="*/ 0 60000 65536"/>
              <a:gd name="T12" fmla="*/ 0 w 7"/>
              <a:gd name="T13" fmla="*/ 0 h 51"/>
              <a:gd name="T14" fmla="*/ 7 w 7"/>
              <a:gd name="T15" fmla="*/ 51 h 51"/>
            </a:gdLst>
            <a:ahLst/>
            <a:cxnLst>
              <a:cxn ang="T8">
                <a:pos x="T0" y="T1"/>
              </a:cxn>
              <a:cxn ang="T9">
                <a:pos x="T2" y="T3"/>
              </a:cxn>
              <a:cxn ang="T10">
                <a:pos x="T4" y="T5"/>
              </a:cxn>
              <a:cxn ang="T11">
                <a:pos x="T6" y="T7"/>
              </a:cxn>
            </a:cxnLst>
            <a:rect l="T12" t="T13" r="T14" b="T15"/>
            <a:pathLst>
              <a:path w="7" h="51">
                <a:moveTo>
                  <a:pt x="7" y="43"/>
                </a:moveTo>
                <a:lnTo>
                  <a:pt x="0" y="51"/>
                </a:lnTo>
                <a:lnTo>
                  <a:pt x="7" y="0"/>
                </a:lnTo>
                <a:lnTo>
                  <a:pt x="7" y="43"/>
                </a:lnTo>
                <a:close/>
              </a:path>
            </a:pathLst>
          </a:custGeom>
          <a:solidFill>
            <a:schemeClr val="tx1"/>
          </a:solidFill>
          <a:ln w="9525">
            <a:solidFill>
              <a:schemeClr val="tx1"/>
            </a:solidFill>
            <a:round/>
            <a:headEnd/>
            <a:tailEnd/>
          </a:ln>
        </p:spPr>
        <p:txBody>
          <a:bodyPr/>
          <a:lstStyle/>
          <a:p>
            <a:endParaRPr lang="en-US"/>
          </a:p>
        </p:txBody>
      </p:sp>
      <p:sp>
        <p:nvSpPr>
          <p:cNvPr id="77851" name="Freeform 227"/>
          <p:cNvSpPr>
            <a:spLocks/>
          </p:cNvSpPr>
          <p:nvPr/>
        </p:nvSpPr>
        <p:spPr bwMode="auto">
          <a:xfrm>
            <a:off x="5832475" y="5678488"/>
            <a:ext cx="1588" cy="12700"/>
          </a:xfrm>
          <a:custGeom>
            <a:avLst/>
            <a:gdLst>
              <a:gd name="T0" fmla="*/ 0 w 7"/>
              <a:gd name="T1" fmla="*/ 2147483646 h 51"/>
              <a:gd name="T2" fmla="*/ 2147483646 w 7"/>
              <a:gd name="T3" fmla="*/ 0 h 51"/>
              <a:gd name="T4" fmla="*/ 0 w 7"/>
              <a:gd name="T5" fmla="*/ 0 h 51"/>
              <a:gd name="T6" fmla="*/ 0 w 7"/>
              <a:gd name="T7" fmla="*/ 2147483646 h 51"/>
              <a:gd name="T8" fmla="*/ 0 60000 65536"/>
              <a:gd name="T9" fmla="*/ 0 60000 65536"/>
              <a:gd name="T10" fmla="*/ 0 60000 65536"/>
              <a:gd name="T11" fmla="*/ 0 60000 65536"/>
              <a:gd name="T12" fmla="*/ 0 w 7"/>
              <a:gd name="T13" fmla="*/ 0 h 51"/>
              <a:gd name="T14" fmla="*/ 7 w 7"/>
              <a:gd name="T15" fmla="*/ 51 h 51"/>
            </a:gdLst>
            <a:ahLst/>
            <a:cxnLst>
              <a:cxn ang="T8">
                <a:pos x="T0" y="T1"/>
              </a:cxn>
              <a:cxn ang="T9">
                <a:pos x="T2" y="T3"/>
              </a:cxn>
              <a:cxn ang="T10">
                <a:pos x="T4" y="T5"/>
              </a:cxn>
              <a:cxn ang="T11">
                <a:pos x="T6" y="T7"/>
              </a:cxn>
            </a:cxnLst>
            <a:rect l="T12" t="T13" r="T14" b="T15"/>
            <a:pathLst>
              <a:path w="7" h="51">
                <a:moveTo>
                  <a:pt x="0" y="51"/>
                </a:moveTo>
                <a:lnTo>
                  <a:pt x="7" y="0"/>
                </a:lnTo>
                <a:lnTo>
                  <a:pt x="0" y="0"/>
                </a:lnTo>
                <a:lnTo>
                  <a:pt x="0" y="51"/>
                </a:lnTo>
                <a:close/>
              </a:path>
            </a:pathLst>
          </a:custGeom>
          <a:solidFill>
            <a:schemeClr val="tx1"/>
          </a:solidFill>
          <a:ln w="9525">
            <a:solidFill>
              <a:schemeClr val="tx1"/>
            </a:solidFill>
            <a:round/>
            <a:headEnd/>
            <a:tailEnd/>
          </a:ln>
        </p:spPr>
        <p:txBody>
          <a:bodyPr/>
          <a:lstStyle/>
          <a:p>
            <a:endParaRPr lang="en-US"/>
          </a:p>
        </p:txBody>
      </p:sp>
      <p:sp>
        <p:nvSpPr>
          <p:cNvPr id="77852" name="Freeform 228"/>
          <p:cNvSpPr>
            <a:spLocks/>
          </p:cNvSpPr>
          <p:nvPr/>
        </p:nvSpPr>
        <p:spPr bwMode="auto">
          <a:xfrm>
            <a:off x="5832475" y="5678488"/>
            <a:ext cx="1588" cy="12700"/>
          </a:xfrm>
          <a:custGeom>
            <a:avLst/>
            <a:gdLst>
              <a:gd name="T0" fmla="*/ 2147483646 w 7"/>
              <a:gd name="T1" fmla="*/ 2147483646 h 51"/>
              <a:gd name="T2" fmla="*/ 0 w 7"/>
              <a:gd name="T3" fmla="*/ 2147483646 h 51"/>
              <a:gd name="T4" fmla="*/ 0 w 7"/>
              <a:gd name="T5" fmla="*/ 0 h 51"/>
              <a:gd name="T6" fmla="*/ 2147483646 w 7"/>
              <a:gd name="T7" fmla="*/ 0 h 51"/>
              <a:gd name="T8" fmla="*/ 2147483646 w 7"/>
              <a:gd name="T9" fmla="*/ 2147483646 h 51"/>
              <a:gd name="T10" fmla="*/ 0 60000 65536"/>
              <a:gd name="T11" fmla="*/ 0 60000 65536"/>
              <a:gd name="T12" fmla="*/ 0 60000 65536"/>
              <a:gd name="T13" fmla="*/ 0 60000 65536"/>
              <a:gd name="T14" fmla="*/ 0 60000 65536"/>
              <a:gd name="T15" fmla="*/ 0 w 7"/>
              <a:gd name="T16" fmla="*/ 0 h 51"/>
              <a:gd name="T17" fmla="*/ 7 w 7"/>
              <a:gd name="T18" fmla="*/ 51 h 51"/>
            </a:gdLst>
            <a:ahLst/>
            <a:cxnLst>
              <a:cxn ang="T10">
                <a:pos x="T0" y="T1"/>
              </a:cxn>
              <a:cxn ang="T11">
                <a:pos x="T2" y="T3"/>
              </a:cxn>
              <a:cxn ang="T12">
                <a:pos x="T4" y="T5"/>
              </a:cxn>
              <a:cxn ang="T13">
                <a:pos x="T6" y="T7"/>
              </a:cxn>
              <a:cxn ang="T14">
                <a:pos x="T8" y="T9"/>
              </a:cxn>
            </a:cxnLst>
            <a:rect l="T15" t="T16" r="T17" b="T18"/>
            <a:pathLst>
              <a:path w="7" h="51">
                <a:moveTo>
                  <a:pt x="7" y="43"/>
                </a:moveTo>
                <a:lnTo>
                  <a:pt x="0" y="51"/>
                </a:lnTo>
                <a:lnTo>
                  <a:pt x="0" y="0"/>
                </a:lnTo>
                <a:lnTo>
                  <a:pt x="7" y="0"/>
                </a:lnTo>
                <a:lnTo>
                  <a:pt x="7" y="43"/>
                </a:lnTo>
                <a:close/>
              </a:path>
            </a:pathLst>
          </a:custGeom>
          <a:solidFill>
            <a:schemeClr val="tx1"/>
          </a:solidFill>
          <a:ln w="0">
            <a:solidFill>
              <a:schemeClr val="tx1"/>
            </a:solidFill>
            <a:round/>
            <a:headEnd/>
            <a:tailEnd/>
          </a:ln>
        </p:spPr>
        <p:txBody>
          <a:bodyPr/>
          <a:lstStyle/>
          <a:p>
            <a:endParaRPr lang="en-US"/>
          </a:p>
        </p:txBody>
      </p:sp>
      <p:sp>
        <p:nvSpPr>
          <p:cNvPr id="77853" name="Line 229"/>
          <p:cNvSpPr>
            <a:spLocks noChangeShapeType="1"/>
          </p:cNvSpPr>
          <p:nvPr/>
        </p:nvSpPr>
        <p:spPr bwMode="auto">
          <a:xfrm>
            <a:off x="5834063" y="5678488"/>
            <a:ext cx="15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854" name="Freeform 230"/>
          <p:cNvSpPr>
            <a:spLocks/>
          </p:cNvSpPr>
          <p:nvPr/>
        </p:nvSpPr>
        <p:spPr bwMode="auto">
          <a:xfrm>
            <a:off x="5834063" y="5676900"/>
            <a:ext cx="180975" cy="1588"/>
          </a:xfrm>
          <a:custGeom>
            <a:avLst/>
            <a:gdLst>
              <a:gd name="T0" fmla="*/ 0 w 684"/>
              <a:gd name="T1" fmla="*/ 2147483646 h 8"/>
              <a:gd name="T2" fmla="*/ 0 w 684"/>
              <a:gd name="T3" fmla="*/ 0 h 8"/>
              <a:gd name="T4" fmla="*/ 2147483646 w 684"/>
              <a:gd name="T5" fmla="*/ 2147483646 h 8"/>
              <a:gd name="T6" fmla="*/ 0 w 684"/>
              <a:gd name="T7" fmla="*/ 2147483646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0" y="8"/>
                </a:moveTo>
                <a:lnTo>
                  <a:pt x="0" y="0"/>
                </a:lnTo>
                <a:lnTo>
                  <a:pt x="684" y="8"/>
                </a:lnTo>
                <a:lnTo>
                  <a:pt x="0" y="8"/>
                </a:lnTo>
                <a:close/>
              </a:path>
            </a:pathLst>
          </a:custGeom>
          <a:solidFill>
            <a:schemeClr val="tx1"/>
          </a:solidFill>
          <a:ln w="9525">
            <a:solidFill>
              <a:schemeClr val="tx1"/>
            </a:solidFill>
            <a:round/>
            <a:headEnd/>
            <a:tailEnd/>
          </a:ln>
        </p:spPr>
        <p:txBody>
          <a:bodyPr/>
          <a:lstStyle/>
          <a:p>
            <a:endParaRPr lang="en-US"/>
          </a:p>
        </p:txBody>
      </p:sp>
      <p:sp>
        <p:nvSpPr>
          <p:cNvPr id="77855" name="Freeform 231"/>
          <p:cNvSpPr>
            <a:spLocks/>
          </p:cNvSpPr>
          <p:nvPr/>
        </p:nvSpPr>
        <p:spPr bwMode="auto">
          <a:xfrm>
            <a:off x="5834063" y="5676900"/>
            <a:ext cx="180975" cy="1588"/>
          </a:xfrm>
          <a:custGeom>
            <a:avLst/>
            <a:gdLst>
              <a:gd name="T0" fmla="*/ 0 w 684"/>
              <a:gd name="T1" fmla="*/ 0 h 8"/>
              <a:gd name="T2" fmla="*/ 2147483646 w 684"/>
              <a:gd name="T3" fmla="*/ 2147483646 h 8"/>
              <a:gd name="T4" fmla="*/ 2147483646 w 684"/>
              <a:gd name="T5" fmla="*/ 0 h 8"/>
              <a:gd name="T6" fmla="*/ 0 w 684"/>
              <a:gd name="T7" fmla="*/ 0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0" y="0"/>
                </a:moveTo>
                <a:lnTo>
                  <a:pt x="684" y="8"/>
                </a:lnTo>
                <a:lnTo>
                  <a:pt x="684" y="0"/>
                </a:lnTo>
                <a:lnTo>
                  <a:pt x="0" y="0"/>
                </a:lnTo>
                <a:close/>
              </a:path>
            </a:pathLst>
          </a:custGeom>
          <a:solidFill>
            <a:schemeClr val="tx1"/>
          </a:solidFill>
          <a:ln w="9525">
            <a:solidFill>
              <a:schemeClr val="tx1"/>
            </a:solidFill>
            <a:round/>
            <a:headEnd/>
            <a:tailEnd/>
          </a:ln>
        </p:spPr>
        <p:txBody>
          <a:bodyPr/>
          <a:lstStyle/>
          <a:p>
            <a:endParaRPr lang="en-US"/>
          </a:p>
        </p:txBody>
      </p:sp>
      <p:sp>
        <p:nvSpPr>
          <p:cNvPr id="77856" name="Rectangle 232"/>
          <p:cNvSpPr>
            <a:spLocks noChangeArrowheads="1"/>
          </p:cNvSpPr>
          <p:nvPr/>
        </p:nvSpPr>
        <p:spPr bwMode="auto">
          <a:xfrm>
            <a:off x="5834063" y="5676900"/>
            <a:ext cx="180975" cy="1588"/>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7857" name="Freeform 238"/>
          <p:cNvSpPr>
            <a:spLocks/>
          </p:cNvSpPr>
          <p:nvPr/>
        </p:nvSpPr>
        <p:spPr bwMode="auto">
          <a:xfrm>
            <a:off x="5918200" y="5845175"/>
            <a:ext cx="42863" cy="117475"/>
          </a:xfrm>
          <a:custGeom>
            <a:avLst/>
            <a:gdLst>
              <a:gd name="T0" fmla="*/ 0 w 167"/>
              <a:gd name="T1" fmla="*/ 2147483646 h 444"/>
              <a:gd name="T2" fmla="*/ 2147483646 w 167"/>
              <a:gd name="T3" fmla="*/ 2147483646 h 444"/>
              <a:gd name="T4" fmla="*/ 0 w 167"/>
              <a:gd name="T5" fmla="*/ 0 h 444"/>
              <a:gd name="T6" fmla="*/ 0 w 167"/>
              <a:gd name="T7" fmla="*/ 2147483646 h 444"/>
              <a:gd name="T8" fmla="*/ 0 60000 65536"/>
              <a:gd name="T9" fmla="*/ 0 60000 65536"/>
              <a:gd name="T10" fmla="*/ 0 60000 65536"/>
              <a:gd name="T11" fmla="*/ 0 60000 65536"/>
              <a:gd name="T12" fmla="*/ 0 w 167"/>
              <a:gd name="T13" fmla="*/ 0 h 444"/>
              <a:gd name="T14" fmla="*/ 167 w 167"/>
              <a:gd name="T15" fmla="*/ 444 h 444"/>
            </a:gdLst>
            <a:ahLst/>
            <a:cxnLst>
              <a:cxn ang="T8">
                <a:pos x="T0" y="T1"/>
              </a:cxn>
              <a:cxn ang="T9">
                <a:pos x="T2" y="T3"/>
              </a:cxn>
              <a:cxn ang="T10">
                <a:pos x="T4" y="T5"/>
              </a:cxn>
              <a:cxn ang="T11">
                <a:pos x="T6" y="T7"/>
              </a:cxn>
            </a:cxnLst>
            <a:rect l="T12" t="T13" r="T14" b="T15"/>
            <a:pathLst>
              <a:path w="167" h="444">
                <a:moveTo>
                  <a:pt x="0" y="343"/>
                </a:moveTo>
                <a:lnTo>
                  <a:pt x="167" y="444"/>
                </a:lnTo>
                <a:lnTo>
                  <a:pt x="0" y="0"/>
                </a:lnTo>
                <a:lnTo>
                  <a:pt x="0" y="343"/>
                </a:lnTo>
                <a:close/>
              </a:path>
            </a:pathLst>
          </a:custGeom>
          <a:solidFill>
            <a:schemeClr val="tx1"/>
          </a:solidFill>
          <a:ln w="9525">
            <a:solidFill>
              <a:schemeClr val="tx1"/>
            </a:solidFill>
            <a:round/>
            <a:headEnd/>
            <a:tailEnd/>
          </a:ln>
        </p:spPr>
        <p:txBody>
          <a:bodyPr/>
          <a:lstStyle/>
          <a:p>
            <a:endParaRPr lang="en-US"/>
          </a:p>
        </p:txBody>
      </p:sp>
      <p:sp>
        <p:nvSpPr>
          <p:cNvPr id="77858" name="Freeform 239"/>
          <p:cNvSpPr>
            <a:spLocks/>
          </p:cNvSpPr>
          <p:nvPr/>
        </p:nvSpPr>
        <p:spPr bwMode="auto">
          <a:xfrm>
            <a:off x="5918200" y="5845175"/>
            <a:ext cx="42863" cy="117475"/>
          </a:xfrm>
          <a:custGeom>
            <a:avLst/>
            <a:gdLst>
              <a:gd name="T0" fmla="*/ 0 w 167"/>
              <a:gd name="T1" fmla="*/ 2147483646 h 444"/>
              <a:gd name="T2" fmla="*/ 2147483646 w 167"/>
              <a:gd name="T3" fmla="*/ 2147483646 h 444"/>
              <a:gd name="T4" fmla="*/ 0 w 167"/>
              <a:gd name="T5" fmla="*/ 0 h 444"/>
              <a:gd name="T6" fmla="*/ 0 w 167"/>
              <a:gd name="T7" fmla="*/ 2147483646 h 444"/>
              <a:gd name="T8" fmla="*/ 0 60000 65536"/>
              <a:gd name="T9" fmla="*/ 0 60000 65536"/>
              <a:gd name="T10" fmla="*/ 0 60000 65536"/>
              <a:gd name="T11" fmla="*/ 0 60000 65536"/>
              <a:gd name="T12" fmla="*/ 0 w 167"/>
              <a:gd name="T13" fmla="*/ 0 h 444"/>
              <a:gd name="T14" fmla="*/ 167 w 167"/>
              <a:gd name="T15" fmla="*/ 444 h 444"/>
            </a:gdLst>
            <a:ahLst/>
            <a:cxnLst>
              <a:cxn ang="T8">
                <a:pos x="T0" y="T1"/>
              </a:cxn>
              <a:cxn ang="T9">
                <a:pos x="T2" y="T3"/>
              </a:cxn>
              <a:cxn ang="T10">
                <a:pos x="T4" y="T5"/>
              </a:cxn>
              <a:cxn ang="T11">
                <a:pos x="T6" y="T7"/>
              </a:cxn>
            </a:cxnLst>
            <a:rect l="T12" t="T13" r="T14" b="T15"/>
            <a:pathLst>
              <a:path w="167" h="444">
                <a:moveTo>
                  <a:pt x="0" y="343"/>
                </a:moveTo>
                <a:lnTo>
                  <a:pt x="167" y="444"/>
                </a:lnTo>
                <a:lnTo>
                  <a:pt x="0" y="0"/>
                </a:lnTo>
                <a:lnTo>
                  <a:pt x="0" y="343"/>
                </a:lnTo>
                <a:close/>
              </a:path>
            </a:pathLst>
          </a:custGeom>
          <a:solidFill>
            <a:schemeClr val="tx1"/>
          </a:solidFill>
          <a:ln w="0">
            <a:solidFill>
              <a:schemeClr val="tx1"/>
            </a:solidFill>
            <a:round/>
            <a:headEnd/>
            <a:tailEnd/>
          </a:ln>
        </p:spPr>
        <p:txBody>
          <a:bodyPr/>
          <a:lstStyle/>
          <a:p>
            <a:endParaRPr lang="en-US"/>
          </a:p>
        </p:txBody>
      </p:sp>
      <p:sp>
        <p:nvSpPr>
          <p:cNvPr id="77859" name="Freeform 240"/>
          <p:cNvSpPr>
            <a:spLocks/>
          </p:cNvSpPr>
          <p:nvPr/>
        </p:nvSpPr>
        <p:spPr bwMode="auto">
          <a:xfrm>
            <a:off x="5873750" y="5845175"/>
            <a:ext cx="44450" cy="117475"/>
          </a:xfrm>
          <a:custGeom>
            <a:avLst/>
            <a:gdLst>
              <a:gd name="T0" fmla="*/ 2147483646 w 165"/>
              <a:gd name="T1" fmla="*/ 2147483646 h 444"/>
              <a:gd name="T2" fmla="*/ 0 w 165"/>
              <a:gd name="T3" fmla="*/ 2147483646 h 444"/>
              <a:gd name="T4" fmla="*/ 2147483646 w 165"/>
              <a:gd name="T5" fmla="*/ 0 h 444"/>
              <a:gd name="T6" fmla="*/ 2147483646 w 165"/>
              <a:gd name="T7" fmla="*/ 2147483646 h 444"/>
              <a:gd name="T8" fmla="*/ 0 60000 65536"/>
              <a:gd name="T9" fmla="*/ 0 60000 65536"/>
              <a:gd name="T10" fmla="*/ 0 60000 65536"/>
              <a:gd name="T11" fmla="*/ 0 60000 65536"/>
              <a:gd name="T12" fmla="*/ 0 w 165"/>
              <a:gd name="T13" fmla="*/ 0 h 444"/>
              <a:gd name="T14" fmla="*/ 165 w 165"/>
              <a:gd name="T15" fmla="*/ 444 h 444"/>
            </a:gdLst>
            <a:ahLst/>
            <a:cxnLst>
              <a:cxn ang="T8">
                <a:pos x="T0" y="T1"/>
              </a:cxn>
              <a:cxn ang="T9">
                <a:pos x="T2" y="T3"/>
              </a:cxn>
              <a:cxn ang="T10">
                <a:pos x="T4" y="T5"/>
              </a:cxn>
              <a:cxn ang="T11">
                <a:pos x="T6" y="T7"/>
              </a:cxn>
            </a:cxnLst>
            <a:rect l="T12" t="T13" r="T14" b="T15"/>
            <a:pathLst>
              <a:path w="165" h="444">
                <a:moveTo>
                  <a:pt x="165" y="343"/>
                </a:moveTo>
                <a:lnTo>
                  <a:pt x="0" y="444"/>
                </a:lnTo>
                <a:lnTo>
                  <a:pt x="165" y="0"/>
                </a:lnTo>
                <a:lnTo>
                  <a:pt x="165" y="343"/>
                </a:lnTo>
                <a:close/>
              </a:path>
            </a:pathLst>
          </a:custGeom>
          <a:solidFill>
            <a:schemeClr val="tx1"/>
          </a:solidFill>
          <a:ln w="9525">
            <a:solidFill>
              <a:schemeClr val="tx1"/>
            </a:solidFill>
            <a:round/>
            <a:headEnd/>
            <a:tailEnd/>
          </a:ln>
        </p:spPr>
        <p:txBody>
          <a:bodyPr/>
          <a:lstStyle/>
          <a:p>
            <a:endParaRPr lang="en-US"/>
          </a:p>
        </p:txBody>
      </p:sp>
      <p:sp>
        <p:nvSpPr>
          <p:cNvPr id="77860" name="Freeform 241"/>
          <p:cNvSpPr>
            <a:spLocks/>
          </p:cNvSpPr>
          <p:nvPr/>
        </p:nvSpPr>
        <p:spPr bwMode="auto">
          <a:xfrm>
            <a:off x="5873750" y="5845175"/>
            <a:ext cx="44450" cy="117475"/>
          </a:xfrm>
          <a:custGeom>
            <a:avLst/>
            <a:gdLst>
              <a:gd name="T0" fmla="*/ 2147483646 w 165"/>
              <a:gd name="T1" fmla="*/ 2147483646 h 444"/>
              <a:gd name="T2" fmla="*/ 0 w 165"/>
              <a:gd name="T3" fmla="*/ 2147483646 h 444"/>
              <a:gd name="T4" fmla="*/ 2147483646 w 165"/>
              <a:gd name="T5" fmla="*/ 0 h 444"/>
              <a:gd name="T6" fmla="*/ 2147483646 w 165"/>
              <a:gd name="T7" fmla="*/ 2147483646 h 444"/>
              <a:gd name="T8" fmla="*/ 0 60000 65536"/>
              <a:gd name="T9" fmla="*/ 0 60000 65536"/>
              <a:gd name="T10" fmla="*/ 0 60000 65536"/>
              <a:gd name="T11" fmla="*/ 0 60000 65536"/>
              <a:gd name="T12" fmla="*/ 0 w 165"/>
              <a:gd name="T13" fmla="*/ 0 h 444"/>
              <a:gd name="T14" fmla="*/ 165 w 165"/>
              <a:gd name="T15" fmla="*/ 444 h 444"/>
            </a:gdLst>
            <a:ahLst/>
            <a:cxnLst>
              <a:cxn ang="T8">
                <a:pos x="T0" y="T1"/>
              </a:cxn>
              <a:cxn ang="T9">
                <a:pos x="T2" y="T3"/>
              </a:cxn>
              <a:cxn ang="T10">
                <a:pos x="T4" y="T5"/>
              </a:cxn>
              <a:cxn ang="T11">
                <a:pos x="T6" y="T7"/>
              </a:cxn>
            </a:cxnLst>
            <a:rect l="T12" t="T13" r="T14" b="T15"/>
            <a:pathLst>
              <a:path w="165" h="444">
                <a:moveTo>
                  <a:pt x="165" y="343"/>
                </a:moveTo>
                <a:lnTo>
                  <a:pt x="0" y="444"/>
                </a:lnTo>
                <a:lnTo>
                  <a:pt x="165" y="0"/>
                </a:lnTo>
                <a:lnTo>
                  <a:pt x="165" y="343"/>
                </a:lnTo>
                <a:close/>
              </a:path>
            </a:pathLst>
          </a:custGeom>
          <a:solidFill>
            <a:schemeClr val="tx1"/>
          </a:solidFill>
          <a:ln w="0">
            <a:solidFill>
              <a:schemeClr val="tx1"/>
            </a:solidFill>
            <a:round/>
            <a:headEnd/>
            <a:tailEnd/>
          </a:ln>
        </p:spPr>
        <p:txBody>
          <a:bodyPr/>
          <a:lstStyle/>
          <a:p>
            <a:endParaRPr lang="en-US"/>
          </a:p>
        </p:txBody>
      </p:sp>
      <p:sp>
        <p:nvSpPr>
          <p:cNvPr id="77861" name="Freeform 242"/>
          <p:cNvSpPr>
            <a:spLocks/>
          </p:cNvSpPr>
          <p:nvPr/>
        </p:nvSpPr>
        <p:spPr bwMode="auto">
          <a:xfrm>
            <a:off x="5900738" y="5935663"/>
            <a:ext cx="33337" cy="223837"/>
          </a:xfrm>
          <a:custGeom>
            <a:avLst/>
            <a:gdLst>
              <a:gd name="T0" fmla="*/ 2147483646 w 128"/>
              <a:gd name="T1" fmla="*/ 0 h 845"/>
              <a:gd name="T2" fmla="*/ 0 w 128"/>
              <a:gd name="T3" fmla="*/ 0 h 845"/>
              <a:gd name="T4" fmla="*/ 2147483646 w 128"/>
              <a:gd name="T5" fmla="*/ 2147483646 h 845"/>
              <a:gd name="T6" fmla="*/ 2147483646 w 128"/>
              <a:gd name="T7" fmla="*/ 0 h 845"/>
              <a:gd name="T8" fmla="*/ 0 60000 65536"/>
              <a:gd name="T9" fmla="*/ 0 60000 65536"/>
              <a:gd name="T10" fmla="*/ 0 60000 65536"/>
              <a:gd name="T11" fmla="*/ 0 60000 65536"/>
              <a:gd name="T12" fmla="*/ 0 w 128"/>
              <a:gd name="T13" fmla="*/ 0 h 845"/>
              <a:gd name="T14" fmla="*/ 128 w 128"/>
              <a:gd name="T15" fmla="*/ 845 h 845"/>
            </a:gdLst>
            <a:ahLst/>
            <a:cxnLst>
              <a:cxn ang="T8">
                <a:pos x="T0" y="T1"/>
              </a:cxn>
              <a:cxn ang="T9">
                <a:pos x="T2" y="T3"/>
              </a:cxn>
              <a:cxn ang="T10">
                <a:pos x="T4" y="T5"/>
              </a:cxn>
              <a:cxn ang="T11">
                <a:pos x="T6" y="T7"/>
              </a:cxn>
            </a:cxnLst>
            <a:rect l="T12" t="T13" r="T14" b="T15"/>
            <a:pathLst>
              <a:path w="128" h="845">
                <a:moveTo>
                  <a:pt x="128" y="0"/>
                </a:moveTo>
                <a:lnTo>
                  <a:pt x="0" y="0"/>
                </a:lnTo>
                <a:lnTo>
                  <a:pt x="128" y="845"/>
                </a:lnTo>
                <a:lnTo>
                  <a:pt x="128" y="0"/>
                </a:lnTo>
                <a:close/>
              </a:path>
            </a:pathLst>
          </a:custGeom>
          <a:solidFill>
            <a:schemeClr val="tx1"/>
          </a:solidFill>
          <a:ln w="9525">
            <a:solidFill>
              <a:schemeClr val="tx1"/>
            </a:solidFill>
            <a:round/>
            <a:headEnd/>
            <a:tailEnd/>
          </a:ln>
        </p:spPr>
        <p:txBody>
          <a:bodyPr/>
          <a:lstStyle/>
          <a:p>
            <a:endParaRPr lang="en-US"/>
          </a:p>
        </p:txBody>
      </p:sp>
      <p:sp>
        <p:nvSpPr>
          <p:cNvPr id="77862" name="Freeform 243"/>
          <p:cNvSpPr>
            <a:spLocks/>
          </p:cNvSpPr>
          <p:nvPr/>
        </p:nvSpPr>
        <p:spPr bwMode="auto">
          <a:xfrm>
            <a:off x="5900738" y="5935663"/>
            <a:ext cx="33337" cy="223837"/>
          </a:xfrm>
          <a:custGeom>
            <a:avLst/>
            <a:gdLst>
              <a:gd name="T0" fmla="*/ 0 w 128"/>
              <a:gd name="T1" fmla="*/ 0 h 845"/>
              <a:gd name="T2" fmla="*/ 2147483646 w 128"/>
              <a:gd name="T3" fmla="*/ 2147483646 h 845"/>
              <a:gd name="T4" fmla="*/ 0 w 128"/>
              <a:gd name="T5" fmla="*/ 2147483646 h 845"/>
              <a:gd name="T6" fmla="*/ 0 w 128"/>
              <a:gd name="T7" fmla="*/ 0 h 845"/>
              <a:gd name="T8" fmla="*/ 0 60000 65536"/>
              <a:gd name="T9" fmla="*/ 0 60000 65536"/>
              <a:gd name="T10" fmla="*/ 0 60000 65536"/>
              <a:gd name="T11" fmla="*/ 0 60000 65536"/>
              <a:gd name="T12" fmla="*/ 0 w 128"/>
              <a:gd name="T13" fmla="*/ 0 h 845"/>
              <a:gd name="T14" fmla="*/ 128 w 128"/>
              <a:gd name="T15" fmla="*/ 845 h 845"/>
            </a:gdLst>
            <a:ahLst/>
            <a:cxnLst>
              <a:cxn ang="T8">
                <a:pos x="T0" y="T1"/>
              </a:cxn>
              <a:cxn ang="T9">
                <a:pos x="T2" y="T3"/>
              </a:cxn>
              <a:cxn ang="T10">
                <a:pos x="T4" y="T5"/>
              </a:cxn>
              <a:cxn ang="T11">
                <a:pos x="T6" y="T7"/>
              </a:cxn>
            </a:cxnLst>
            <a:rect l="T12" t="T13" r="T14" b="T15"/>
            <a:pathLst>
              <a:path w="128" h="845">
                <a:moveTo>
                  <a:pt x="0" y="0"/>
                </a:moveTo>
                <a:lnTo>
                  <a:pt x="128" y="845"/>
                </a:lnTo>
                <a:lnTo>
                  <a:pt x="0" y="845"/>
                </a:lnTo>
                <a:lnTo>
                  <a:pt x="0" y="0"/>
                </a:lnTo>
                <a:close/>
              </a:path>
            </a:pathLst>
          </a:custGeom>
          <a:solidFill>
            <a:schemeClr val="tx1"/>
          </a:solidFill>
          <a:ln w="9525">
            <a:solidFill>
              <a:schemeClr val="tx1"/>
            </a:solidFill>
            <a:round/>
            <a:headEnd/>
            <a:tailEnd/>
          </a:ln>
        </p:spPr>
        <p:txBody>
          <a:bodyPr/>
          <a:lstStyle/>
          <a:p>
            <a:endParaRPr lang="en-US"/>
          </a:p>
        </p:txBody>
      </p:sp>
      <p:sp>
        <p:nvSpPr>
          <p:cNvPr id="77863" name="Rectangle 244"/>
          <p:cNvSpPr>
            <a:spLocks noChangeArrowheads="1"/>
          </p:cNvSpPr>
          <p:nvPr/>
        </p:nvSpPr>
        <p:spPr bwMode="auto">
          <a:xfrm>
            <a:off x="5900738" y="5935663"/>
            <a:ext cx="33337" cy="22383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77864" name="Group 1991"/>
          <p:cNvGrpSpPr>
            <a:grpSpLocks/>
          </p:cNvGrpSpPr>
          <p:nvPr/>
        </p:nvGrpSpPr>
        <p:grpSpPr bwMode="auto">
          <a:xfrm>
            <a:off x="5892800" y="2676525"/>
            <a:ext cx="36513" cy="182563"/>
            <a:chOff x="3712" y="1686"/>
            <a:chExt cx="23" cy="115"/>
          </a:xfrm>
        </p:grpSpPr>
        <p:sp>
          <p:nvSpPr>
            <p:cNvPr id="79644" name="Freeform 245"/>
            <p:cNvSpPr>
              <a:spLocks/>
            </p:cNvSpPr>
            <p:nvPr/>
          </p:nvSpPr>
          <p:spPr bwMode="auto">
            <a:xfrm>
              <a:off x="3715" y="1747"/>
              <a:ext cx="20" cy="54"/>
            </a:xfrm>
            <a:custGeom>
              <a:avLst/>
              <a:gdLst>
                <a:gd name="T0" fmla="*/ 0 w 120"/>
                <a:gd name="T1" fmla="*/ 0 h 323"/>
                <a:gd name="T2" fmla="*/ 0 w 120"/>
                <a:gd name="T3" fmla="*/ 0 h 323"/>
                <a:gd name="T4" fmla="*/ 0 w 120"/>
                <a:gd name="T5" fmla="*/ 0 h 323"/>
                <a:gd name="T6" fmla="*/ 0 w 120"/>
                <a:gd name="T7" fmla="*/ 0 h 323"/>
                <a:gd name="T8" fmla="*/ 0 60000 65536"/>
                <a:gd name="T9" fmla="*/ 0 60000 65536"/>
                <a:gd name="T10" fmla="*/ 0 60000 65536"/>
                <a:gd name="T11" fmla="*/ 0 60000 65536"/>
                <a:gd name="T12" fmla="*/ 0 w 120"/>
                <a:gd name="T13" fmla="*/ 0 h 323"/>
                <a:gd name="T14" fmla="*/ 120 w 120"/>
                <a:gd name="T15" fmla="*/ 323 h 323"/>
              </a:gdLst>
              <a:ahLst/>
              <a:cxnLst>
                <a:cxn ang="T8">
                  <a:pos x="T0" y="T1"/>
                </a:cxn>
                <a:cxn ang="T9">
                  <a:pos x="T2" y="T3"/>
                </a:cxn>
                <a:cxn ang="T10">
                  <a:pos x="T4" y="T5"/>
                </a:cxn>
                <a:cxn ang="T11">
                  <a:pos x="T6" y="T7"/>
                </a:cxn>
              </a:cxnLst>
              <a:rect l="T12" t="T13" r="T14" b="T15"/>
              <a:pathLst>
                <a:path w="120" h="323">
                  <a:moveTo>
                    <a:pt x="120" y="321"/>
                  </a:moveTo>
                  <a:lnTo>
                    <a:pt x="112" y="323"/>
                  </a:lnTo>
                  <a:lnTo>
                    <a:pt x="0" y="0"/>
                  </a:lnTo>
                  <a:lnTo>
                    <a:pt x="120" y="321"/>
                  </a:lnTo>
                  <a:close/>
                </a:path>
              </a:pathLst>
            </a:custGeom>
            <a:solidFill>
              <a:schemeClr val="tx1"/>
            </a:solidFill>
            <a:ln w="9525">
              <a:solidFill>
                <a:schemeClr val="tx1"/>
              </a:solidFill>
              <a:round/>
              <a:headEnd/>
              <a:tailEnd/>
            </a:ln>
          </p:spPr>
          <p:txBody>
            <a:bodyPr/>
            <a:lstStyle/>
            <a:p>
              <a:endParaRPr lang="en-US"/>
            </a:p>
          </p:txBody>
        </p:sp>
        <p:sp>
          <p:nvSpPr>
            <p:cNvPr id="79645" name="Freeform 246"/>
            <p:cNvSpPr>
              <a:spLocks/>
            </p:cNvSpPr>
            <p:nvPr/>
          </p:nvSpPr>
          <p:spPr bwMode="auto">
            <a:xfrm>
              <a:off x="3712" y="1744"/>
              <a:ext cx="21" cy="57"/>
            </a:xfrm>
            <a:custGeom>
              <a:avLst/>
              <a:gdLst>
                <a:gd name="T0" fmla="*/ 0 w 128"/>
                <a:gd name="T1" fmla="*/ 0 h 343"/>
                <a:gd name="T2" fmla="*/ 0 w 128"/>
                <a:gd name="T3" fmla="*/ 0 h 343"/>
                <a:gd name="T4" fmla="*/ 0 w 128"/>
                <a:gd name="T5" fmla="*/ 0 h 343"/>
                <a:gd name="T6" fmla="*/ 0 w 128"/>
                <a:gd name="T7" fmla="*/ 0 h 343"/>
                <a:gd name="T8" fmla="*/ 0 60000 65536"/>
                <a:gd name="T9" fmla="*/ 0 60000 65536"/>
                <a:gd name="T10" fmla="*/ 0 60000 65536"/>
                <a:gd name="T11" fmla="*/ 0 60000 65536"/>
                <a:gd name="T12" fmla="*/ 0 w 128"/>
                <a:gd name="T13" fmla="*/ 0 h 343"/>
                <a:gd name="T14" fmla="*/ 128 w 128"/>
                <a:gd name="T15" fmla="*/ 343 h 343"/>
              </a:gdLst>
              <a:ahLst/>
              <a:cxnLst>
                <a:cxn ang="T8">
                  <a:pos x="T0" y="T1"/>
                </a:cxn>
                <a:cxn ang="T9">
                  <a:pos x="T2" y="T3"/>
                </a:cxn>
                <a:cxn ang="T10">
                  <a:pos x="T4" y="T5"/>
                </a:cxn>
                <a:cxn ang="T11">
                  <a:pos x="T6" y="T7"/>
                </a:cxn>
              </a:cxnLst>
              <a:rect l="T12" t="T13" r="T14" b="T15"/>
              <a:pathLst>
                <a:path w="128" h="343">
                  <a:moveTo>
                    <a:pt x="128" y="343"/>
                  </a:moveTo>
                  <a:lnTo>
                    <a:pt x="16" y="20"/>
                  </a:lnTo>
                  <a:lnTo>
                    <a:pt x="0" y="0"/>
                  </a:lnTo>
                  <a:lnTo>
                    <a:pt x="128" y="343"/>
                  </a:lnTo>
                  <a:close/>
                </a:path>
              </a:pathLst>
            </a:custGeom>
            <a:solidFill>
              <a:schemeClr val="tx1"/>
            </a:solidFill>
            <a:ln w="9525">
              <a:solidFill>
                <a:schemeClr val="tx1"/>
              </a:solidFill>
              <a:round/>
              <a:headEnd/>
              <a:tailEnd/>
            </a:ln>
          </p:spPr>
          <p:txBody>
            <a:bodyPr/>
            <a:lstStyle/>
            <a:p>
              <a:endParaRPr lang="en-US"/>
            </a:p>
          </p:txBody>
        </p:sp>
        <p:sp>
          <p:nvSpPr>
            <p:cNvPr id="79646" name="Freeform 247"/>
            <p:cNvSpPr>
              <a:spLocks/>
            </p:cNvSpPr>
            <p:nvPr/>
          </p:nvSpPr>
          <p:spPr bwMode="auto">
            <a:xfrm>
              <a:off x="3712" y="1744"/>
              <a:ext cx="23" cy="57"/>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41"/>
                  </a:moveTo>
                  <a:lnTo>
                    <a:pt x="128" y="343"/>
                  </a:lnTo>
                  <a:lnTo>
                    <a:pt x="0" y="0"/>
                  </a:lnTo>
                  <a:lnTo>
                    <a:pt x="16" y="20"/>
                  </a:lnTo>
                  <a:lnTo>
                    <a:pt x="136" y="341"/>
                  </a:lnTo>
                  <a:close/>
                </a:path>
              </a:pathLst>
            </a:custGeom>
            <a:solidFill>
              <a:schemeClr val="tx1"/>
            </a:solidFill>
            <a:ln w="0">
              <a:solidFill>
                <a:schemeClr val="tx1"/>
              </a:solidFill>
              <a:round/>
              <a:headEnd/>
              <a:tailEnd/>
            </a:ln>
          </p:spPr>
          <p:txBody>
            <a:bodyPr/>
            <a:lstStyle/>
            <a:p>
              <a:endParaRPr lang="en-US"/>
            </a:p>
          </p:txBody>
        </p:sp>
        <p:sp>
          <p:nvSpPr>
            <p:cNvPr id="79647" name="Freeform 248"/>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16" y="20"/>
                  </a:moveTo>
                  <a:lnTo>
                    <a:pt x="0" y="0"/>
                  </a:lnTo>
                  <a:lnTo>
                    <a:pt x="89" y="64"/>
                  </a:lnTo>
                  <a:lnTo>
                    <a:pt x="16" y="20"/>
                  </a:lnTo>
                  <a:close/>
                </a:path>
              </a:pathLst>
            </a:custGeom>
            <a:solidFill>
              <a:schemeClr val="tx1"/>
            </a:solidFill>
            <a:ln w="9525">
              <a:solidFill>
                <a:schemeClr val="tx1"/>
              </a:solidFill>
              <a:round/>
              <a:headEnd/>
              <a:tailEnd/>
            </a:ln>
          </p:spPr>
          <p:txBody>
            <a:bodyPr/>
            <a:lstStyle/>
            <a:p>
              <a:endParaRPr lang="en-US"/>
            </a:p>
          </p:txBody>
        </p:sp>
        <p:sp>
          <p:nvSpPr>
            <p:cNvPr id="79648" name="Freeform 249"/>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0" y="0"/>
                  </a:moveTo>
                  <a:lnTo>
                    <a:pt x="89" y="64"/>
                  </a:lnTo>
                  <a:lnTo>
                    <a:pt x="81" y="49"/>
                  </a:lnTo>
                  <a:lnTo>
                    <a:pt x="0" y="0"/>
                  </a:lnTo>
                  <a:close/>
                </a:path>
              </a:pathLst>
            </a:custGeom>
            <a:solidFill>
              <a:schemeClr val="tx1"/>
            </a:solidFill>
            <a:ln w="9525">
              <a:solidFill>
                <a:schemeClr val="tx1"/>
              </a:solidFill>
              <a:round/>
              <a:headEnd/>
              <a:tailEnd/>
            </a:ln>
          </p:spPr>
          <p:txBody>
            <a:bodyPr/>
            <a:lstStyle/>
            <a:p>
              <a:endParaRPr lang="en-US"/>
            </a:p>
          </p:txBody>
        </p:sp>
        <p:sp>
          <p:nvSpPr>
            <p:cNvPr id="79649" name="Freeform 250"/>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w 89"/>
                <a:gd name="T9" fmla="*/ 0 h 64"/>
                <a:gd name="T10" fmla="*/ 0 60000 65536"/>
                <a:gd name="T11" fmla="*/ 0 60000 65536"/>
                <a:gd name="T12" fmla="*/ 0 60000 65536"/>
                <a:gd name="T13" fmla="*/ 0 60000 65536"/>
                <a:gd name="T14" fmla="*/ 0 60000 65536"/>
                <a:gd name="T15" fmla="*/ 0 w 89"/>
                <a:gd name="T16" fmla="*/ 0 h 64"/>
                <a:gd name="T17" fmla="*/ 89 w 89"/>
                <a:gd name="T18" fmla="*/ 64 h 64"/>
              </a:gdLst>
              <a:ahLst/>
              <a:cxnLst>
                <a:cxn ang="T10">
                  <a:pos x="T0" y="T1"/>
                </a:cxn>
                <a:cxn ang="T11">
                  <a:pos x="T2" y="T3"/>
                </a:cxn>
                <a:cxn ang="T12">
                  <a:pos x="T4" y="T5"/>
                </a:cxn>
                <a:cxn ang="T13">
                  <a:pos x="T6" y="T7"/>
                </a:cxn>
                <a:cxn ang="T14">
                  <a:pos x="T8" y="T9"/>
                </a:cxn>
              </a:cxnLst>
              <a:rect l="T15" t="T16" r="T17" b="T18"/>
              <a:pathLst>
                <a:path w="89" h="64">
                  <a:moveTo>
                    <a:pt x="16" y="20"/>
                  </a:moveTo>
                  <a:lnTo>
                    <a:pt x="0" y="0"/>
                  </a:lnTo>
                  <a:lnTo>
                    <a:pt x="81" y="49"/>
                  </a:lnTo>
                  <a:lnTo>
                    <a:pt x="89" y="64"/>
                  </a:lnTo>
                  <a:lnTo>
                    <a:pt x="16" y="20"/>
                  </a:lnTo>
                  <a:close/>
                </a:path>
              </a:pathLst>
            </a:custGeom>
            <a:solidFill>
              <a:schemeClr val="tx1"/>
            </a:solidFill>
            <a:ln w="0">
              <a:solidFill>
                <a:schemeClr val="tx1"/>
              </a:solidFill>
              <a:round/>
              <a:headEnd/>
              <a:tailEnd/>
            </a:ln>
          </p:spPr>
          <p:txBody>
            <a:bodyPr/>
            <a:lstStyle/>
            <a:p>
              <a:endParaRPr lang="en-US"/>
            </a:p>
          </p:txBody>
        </p:sp>
        <p:sp>
          <p:nvSpPr>
            <p:cNvPr id="79650" name="Freeform 251"/>
            <p:cNvSpPr>
              <a:spLocks/>
            </p:cNvSpPr>
            <p:nvPr/>
          </p:nvSpPr>
          <p:spPr bwMode="auto">
            <a:xfrm>
              <a:off x="3725" y="1688"/>
              <a:ext cx="2" cy="66"/>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400"/>
                  </a:moveTo>
                  <a:lnTo>
                    <a:pt x="0" y="385"/>
                  </a:lnTo>
                  <a:lnTo>
                    <a:pt x="8" y="0"/>
                  </a:lnTo>
                  <a:lnTo>
                    <a:pt x="8" y="400"/>
                  </a:lnTo>
                  <a:close/>
                </a:path>
              </a:pathLst>
            </a:custGeom>
            <a:solidFill>
              <a:schemeClr val="tx1"/>
            </a:solidFill>
            <a:ln w="9525">
              <a:solidFill>
                <a:schemeClr val="tx1"/>
              </a:solidFill>
              <a:round/>
              <a:headEnd/>
              <a:tailEnd/>
            </a:ln>
          </p:spPr>
          <p:txBody>
            <a:bodyPr/>
            <a:lstStyle/>
            <a:p>
              <a:endParaRPr lang="en-US"/>
            </a:p>
          </p:txBody>
        </p:sp>
        <p:sp>
          <p:nvSpPr>
            <p:cNvPr id="79651" name="Freeform 252"/>
            <p:cNvSpPr>
              <a:spLocks/>
            </p:cNvSpPr>
            <p:nvPr/>
          </p:nvSpPr>
          <p:spPr bwMode="auto">
            <a:xfrm>
              <a:off x="3725" y="1686"/>
              <a:ext cx="2"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393"/>
                  </a:moveTo>
                  <a:lnTo>
                    <a:pt x="8" y="8"/>
                  </a:lnTo>
                  <a:lnTo>
                    <a:pt x="0" y="0"/>
                  </a:lnTo>
                  <a:lnTo>
                    <a:pt x="0" y="393"/>
                  </a:lnTo>
                  <a:close/>
                </a:path>
              </a:pathLst>
            </a:custGeom>
            <a:solidFill>
              <a:schemeClr val="tx1"/>
            </a:solidFill>
            <a:ln w="9525">
              <a:solidFill>
                <a:schemeClr val="tx1"/>
              </a:solidFill>
              <a:round/>
              <a:headEnd/>
              <a:tailEnd/>
            </a:ln>
          </p:spPr>
          <p:txBody>
            <a:bodyPr/>
            <a:lstStyle/>
            <a:p>
              <a:endParaRPr lang="en-US"/>
            </a:p>
          </p:txBody>
        </p:sp>
        <p:sp>
          <p:nvSpPr>
            <p:cNvPr id="79652" name="Freeform 253"/>
            <p:cNvSpPr>
              <a:spLocks/>
            </p:cNvSpPr>
            <p:nvPr/>
          </p:nvSpPr>
          <p:spPr bwMode="auto">
            <a:xfrm>
              <a:off x="3725" y="1686"/>
              <a:ext cx="2"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408"/>
                  </a:moveTo>
                  <a:lnTo>
                    <a:pt x="0" y="393"/>
                  </a:lnTo>
                  <a:lnTo>
                    <a:pt x="0" y="0"/>
                  </a:lnTo>
                  <a:lnTo>
                    <a:pt x="8" y="8"/>
                  </a:lnTo>
                  <a:lnTo>
                    <a:pt x="8" y="408"/>
                  </a:lnTo>
                  <a:close/>
                </a:path>
              </a:pathLst>
            </a:custGeom>
            <a:solidFill>
              <a:schemeClr val="tx1"/>
            </a:solidFill>
            <a:ln w="0">
              <a:solidFill>
                <a:schemeClr val="tx1"/>
              </a:solidFill>
              <a:round/>
              <a:headEnd/>
              <a:tailEnd/>
            </a:ln>
          </p:spPr>
          <p:txBody>
            <a:bodyPr/>
            <a:lstStyle/>
            <a:p>
              <a:endParaRPr lang="en-US"/>
            </a:p>
          </p:txBody>
        </p:sp>
        <p:sp>
          <p:nvSpPr>
            <p:cNvPr id="79653" name="Freeform 254"/>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8" y="8"/>
                  </a:moveTo>
                  <a:lnTo>
                    <a:pt x="0" y="0"/>
                  </a:lnTo>
                  <a:lnTo>
                    <a:pt x="51" y="8"/>
                  </a:lnTo>
                  <a:lnTo>
                    <a:pt x="8" y="8"/>
                  </a:lnTo>
                  <a:close/>
                </a:path>
              </a:pathLst>
            </a:custGeom>
            <a:solidFill>
              <a:schemeClr val="tx1"/>
            </a:solidFill>
            <a:ln w="9525">
              <a:solidFill>
                <a:schemeClr val="tx1"/>
              </a:solidFill>
              <a:round/>
              <a:headEnd/>
              <a:tailEnd/>
            </a:ln>
          </p:spPr>
          <p:txBody>
            <a:bodyPr/>
            <a:lstStyle/>
            <a:p>
              <a:endParaRPr lang="en-US"/>
            </a:p>
          </p:txBody>
        </p:sp>
        <p:sp>
          <p:nvSpPr>
            <p:cNvPr id="79654" name="Freeform 255"/>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0" y="0"/>
                  </a:moveTo>
                  <a:lnTo>
                    <a:pt x="51" y="8"/>
                  </a:lnTo>
                  <a:lnTo>
                    <a:pt x="51" y="0"/>
                  </a:lnTo>
                  <a:lnTo>
                    <a:pt x="0" y="0"/>
                  </a:lnTo>
                  <a:close/>
                </a:path>
              </a:pathLst>
            </a:custGeom>
            <a:solidFill>
              <a:schemeClr val="tx1"/>
            </a:solidFill>
            <a:ln w="9525">
              <a:solidFill>
                <a:schemeClr val="tx1"/>
              </a:solidFill>
              <a:round/>
              <a:headEnd/>
              <a:tailEnd/>
            </a:ln>
          </p:spPr>
          <p:txBody>
            <a:bodyPr/>
            <a:lstStyle/>
            <a:p>
              <a:endParaRPr lang="en-US"/>
            </a:p>
          </p:txBody>
        </p:sp>
        <p:sp>
          <p:nvSpPr>
            <p:cNvPr id="79655" name="Freeform 256"/>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w 51"/>
                <a:gd name="T9" fmla="*/ 0 h 8"/>
                <a:gd name="T10" fmla="*/ 0 60000 65536"/>
                <a:gd name="T11" fmla="*/ 0 60000 65536"/>
                <a:gd name="T12" fmla="*/ 0 60000 65536"/>
                <a:gd name="T13" fmla="*/ 0 60000 65536"/>
                <a:gd name="T14" fmla="*/ 0 60000 65536"/>
                <a:gd name="T15" fmla="*/ 0 w 51"/>
                <a:gd name="T16" fmla="*/ 0 h 8"/>
                <a:gd name="T17" fmla="*/ 51 w 51"/>
                <a:gd name="T18" fmla="*/ 8 h 8"/>
              </a:gdLst>
              <a:ahLst/>
              <a:cxnLst>
                <a:cxn ang="T10">
                  <a:pos x="T0" y="T1"/>
                </a:cxn>
                <a:cxn ang="T11">
                  <a:pos x="T2" y="T3"/>
                </a:cxn>
                <a:cxn ang="T12">
                  <a:pos x="T4" y="T5"/>
                </a:cxn>
                <a:cxn ang="T13">
                  <a:pos x="T6" y="T7"/>
                </a:cxn>
                <a:cxn ang="T14">
                  <a:pos x="T8" y="T9"/>
                </a:cxn>
              </a:cxnLst>
              <a:rect l="T15" t="T16" r="T17" b="T18"/>
              <a:pathLst>
                <a:path w="51" h="8">
                  <a:moveTo>
                    <a:pt x="8" y="8"/>
                  </a:moveTo>
                  <a:lnTo>
                    <a:pt x="0" y="0"/>
                  </a:lnTo>
                  <a:lnTo>
                    <a:pt x="51" y="0"/>
                  </a:lnTo>
                  <a:lnTo>
                    <a:pt x="51" y="8"/>
                  </a:lnTo>
                  <a:lnTo>
                    <a:pt x="8" y="8"/>
                  </a:lnTo>
                  <a:close/>
                </a:path>
              </a:pathLst>
            </a:custGeom>
            <a:solidFill>
              <a:schemeClr val="tx1"/>
            </a:solidFill>
            <a:ln w="0">
              <a:solidFill>
                <a:schemeClr val="tx1"/>
              </a:solidFill>
              <a:round/>
              <a:headEnd/>
              <a:tailEnd/>
            </a:ln>
          </p:spPr>
          <p:txBody>
            <a:bodyPr/>
            <a:lstStyle/>
            <a:p>
              <a:endParaRPr lang="en-US"/>
            </a:p>
          </p:txBody>
        </p:sp>
        <p:sp>
          <p:nvSpPr>
            <p:cNvPr id="79656" name="Line 257"/>
            <p:cNvSpPr>
              <a:spLocks noChangeShapeType="1"/>
            </p:cNvSpPr>
            <p:nvPr/>
          </p:nvSpPr>
          <p:spPr bwMode="auto">
            <a:xfrm>
              <a:off x="3734" y="1687"/>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657" name="Freeform 258"/>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0" y="0"/>
                  </a:moveTo>
                  <a:lnTo>
                    <a:pt x="8" y="0"/>
                  </a:lnTo>
                  <a:lnTo>
                    <a:pt x="0" y="682"/>
                  </a:lnTo>
                  <a:lnTo>
                    <a:pt x="0" y="0"/>
                  </a:lnTo>
                  <a:close/>
                </a:path>
              </a:pathLst>
            </a:custGeom>
            <a:solidFill>
              <a:schemeClr val="tx1"/>
            </a:solidFill>
            <a:ln w="9525">
              <a:solidFill>
                <a:schemeClr val="tx1"/>
              </a:solidFill>
              <a:round/>
              <a:headEnd/>
              <a:tailEnd/>
            </a:ln>
          </p:spPr>
          <p:txBody>
            <a:bodyPr/>
            <a:lstStyle/>
            <a:p>
              <a:endParaRPr lang="en-US"/>
            </a:p>
          </p:txBody>
        </p:sp>
        <p:sp>
          <p:nvSpPr>
            <p:cNvPr id="79658" name="Freeform 259"/>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8" y="0"/>
                  </a:moveTo>
                  <a:lnTo>
                    <a:pt x="0" y="682"/>
                  </a:lnTo>
                  <a:lnTo>
                    <a:pt x="8" y="682"/>
                  </a:lnTo>
                  <a:lnTo>
                    <a:pt x="8" y="0"/>
                  </a:lnTo>
                  <a:close/>
                </a:path>
              </a:pathLst>
            </a:custGeom>
            <a:solidFill>
              <a:schemeClr val="tx1"/>
            </a:solidFill>
            <a:ln w="9525">
              <a:solidFill>
                <a:schemeClr val="tx1"/>
              </a:solidFill>
              <a:round/>
              <a:headEnd/>
              <a:tailEnd/>
            </a:ln>
          </p:spPr>
          <p:txBody>
            <a:bodyPr/>
            <a:lstStyle/>
            <a:p>
              <a:endParaRPr lang="en-US"/>
            </a:p>
          </p:txBody>
        </p:sp>
        <p:sp>
          <p:nvSpPr>
            <p:cNvPr id="79659" name="Rectangle 260"/>
            <p:cNvSpPr>
              <a:spLocks noChangeArrowheads="1"/>
            </p:cNvSpPr>
            <p:nvPr/>
          </p:nvSpPr>
          <p:spPr bwMode="auto">
            <a:xfrm>
              <a:off x="3733" y="1687"/>
              <a:ext cx="2" cy="11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77865" name="Freeform 261"/>
          <p:cNvSpPr>
            <a:spLocks/>
          </p:cNvSpPr>
          <p:nvPr/>
        </p:nvSpPr>
        <p:spPr bwMode="auto">
          <a:xfrm>
            <a:off x="3097213" y="5842000"/>
            <a:ext cx="33337" cy="149225"/>
          </a:xfrm>
          <a:custGeom>
            <a:avLst/>
            <a:gdLst>
              <a:gd name="T0" fmla="*/ 2147483646 w 128"/>
              <a:gd name="T1" fmla="*/ 2147483646 h 567"/>
              <a:gd name="T2" fmla="*/ 0 w 128"/>
              <a:gd name="T3" fmla="*/ 2147483646 h 567"/>
              <a:gd name="T4" fmla="*/ 2147483646 w 128"/>
              <a:gd name="T5" fmla="*/ 0 h 567"/>
              <a:gd name="T6" fmla="*/ 2147483646 w 128"/>
              <a:gd name="T7" fmla="*/ 2147483646 h 567"/>
              <a:gd name="T8" fmla="*/ 0 60000 65536"/>
              <a:gd name="T9" fmla="*/ 0 60000 65536"/>
              <a:gd name="T10" fmla="*/ 0 60000 65536"/>
              <a:gd name="T11" fmla="*/ 0 60000 65536"/>
              <a:gd name="T12" fmla="*/ 0 w 128"/>
              <a:gd name="T13" fmla="*/ 0 h 567"/>
              <a:gd name="T14" fmla="*/ 128 w 128"/>
              <a:gd name="T15" fmla="*/ 567 h 567"/>
            </a:gdLst>
            <a:ahLst/>
            <a:cxnLst>
              <a:cxn ang="T8">
                <a:pos x="T0" y="T1"/>
              </a:cxn>
              <a:cxn ang="T9">
                <a:pos x="T2" y="T3"/>
              </a:cxn>
              <a:cxn ang="T10">
                <a:pos x="T4" y="T5"/>
              </a:cxn>
              <a:cxn ang="T11">
                <a:pos x="T6" y="T7"/>
              </a:cxn>
            </a:cxnLst>
            <a:rect l="T12" t="T13" r="T14" b="T15"/>
            <a:pathLst>
              <a:path w="128" h="567">
                <a:moveTo>
                  <a:pt x="128" y="567"/>
                </a:moveTo>
                <a:lnTo>
                  <a:pt x="0" y="567"/>
                </a:lnTo>
                <a:lnTo>
                  <a:pt x="128" y="0"/>
                </a:lnTo>
                <a:lnTo>
                  <a:pt x="128" y="567"/>
                </a:lnTo>
                <a:close/>
              </a:path>
            </a:pathLst>
          </a:custGeom>
          <a:solidFill>
            <a:schemeClr val="tx1"/>
          </a:solidFill>
          <a:ln w="9525">
            <a:solidFill>
              <a:schemeClr val="tx1"/>
            </a:solidFill>
            <a:round/>
            <a:headEnd/>
            <a:tailEnd/>
          </a:ln>
        </p:spPr>
        <p:txBody>
          <a:bodyPr/>
          <a:lstStyle/>
          <a:p>
            <a:endParaRPr lang="en-US"/>
          </a:p>
        </p:txBody>
      </p:sp>
      <p:sp>
        <p:nvSpPr>
          <p:cNvPr id="77866" name="Freeform 262"/>
          <p:cNvSpPr>
            <a:spLocks/>
          </p:cNvSpPr>
          <p:nvPr/>
        </p:nvSpPr>
        <p:spPr bwMode="auto">
          <a:xfrm>
            <a:off x="3097213" y="5842000"/>
            <a:ext cx="33337" cy="149225"/>
          </a:xfrm>
          <a:custGeom>
            <a:avLst/>
            <a:gdLst>
              <a:gd name="T0" fmla="*/ 0 w 128"/>
              <a:gd name="T1" fmla="*/ 2147483646 h 567"/>
              <a:gd name="T2" fmla="*/ 2147483646 w 128"/>
              <a:gd name="T3" fmla="*/ 0 h 567"/>
              <a:gd name="T4" fmla="*/ 0 w 128"/>
              <a:gd name="T5" fmla="*/ 0 h 567"/>
              <a:gd name="T6" fmla="*/ 0 w 128"/>
              <a:gd name="T7" fmla="*/ 2147483646 h 567"/>
              <a:gd name="T8" fmla="*/ 0 60000 65536"/>
              <a:gd name="T9" fmla="*/ 0 60000 65536"/>
              <a:gd name="T10" fmla="*/ 0 60000 65536"/>
              <a:gd name="T11" fmla="*/ 0 60000 65536"/>
              <a:gd name="T12" fmla="*/ 0 w 128"/>
              <a:gd name="T13" fmla="*/ 0 h 567"/>
              <a:gd name="T14" fmla="*/ 128 w 128"/>
              <a:gd name="T15" fmla="*/ 567 h 567"/>
            </a:gdLst>
            <a:ahLst/>
            <a:cxnLst>
              <a:cxn ang="T8">
                <a:pos x="T0" y="T1"/>
              </a:cxn>
              <a:cxn ang="T9">
                <a:pos x="T2" y="T3"/>
              </a:cxn>
              <a:cxn ang="T10">
                <a:pos x="T4" y="T5"/>
              </a:cxn>
              <a:cxn ang="T11">
                <a:pos x="T6" y="T7"/>
              </a:cxn>
            </a:cxnLst>
            <a:rect l="T12" t="T13" r="T14" b="T15"/>
            <a:pathLst>
              <a:path w="128" h="567">
                <a:moveTo>
                  <a:pt x="0" y="567"/>
                </a:moveTo>
                <a:lnTo>
                  <a:pt x="128" y="0"/>
                </a:lnTo>
                <a:lnTo>
                  <a:pt x="0" y="0"/>
                </a:lnTo>
                <a:lnTo>
                  <a:pt x="0" y="567"/>
                </a:lnTo>
                <a:close/>
              </a:path>
            </a:pathLst>
          </a:custGeom>
          <a:solidFill>
            <a:schemeClr val="tx1"/>
          </a:solidFill>
          <a:ln w="9525">
            <a:solidFill>
              <a:schemeClr val="tx1"/>
            </a:solidFill>
            <a:round/>
            <a:headEnd/>
            <a:tailEnd/>
          </a:ln>
        </p:spPr>
        <p:txBody>
          <a:bodyPr/>
          <a:lstStyle/>
          <a:p>
            <a:endParaRPr lang="en-US"/>
          </a:p>
        </p:txBody>
      </p:sp>
      <p:sp>
        <p:nvSpPr>
          <p:cNvPr id="77867" name="Rectangle 263"/>
          <p:cNvSpPr>
            <a:spLocks noChangeArrowheads="1"/>
          </p:cNvSpPr>
          <p:nvPr/>
        </p:nvSpPr>
        <p:spPr bwMode="auto">
          <a:xfrm>
            <a:off x="3097213" y="5842000"/>
            <a:ext cx="33337" cy="14922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7868" name="Freeform 264"/>
          <p:cNvSpPr>
            <a:spLocks/>
          </p:cNvSpPr>
          <p:nvPr/>
        </p:nvSpPr>
        <p:spPr bwMode="auto">
          <a:xfrm>
            <a:off x="3070225" y="5964238"/>
            <a:ext cx="42863" cy="117475"/>
          </a:xfrm>
          <a:custGeom>
            <a:avLst/>
            <a:gdLst>
              <a:gd name="T0" fmla="*/ 2147483646 w 166"/>
              <a:gd name="T1" fmla="*/ 2147483646 h 444"/>
              <a:gd name="T2" fmla="*/ 0 w 166"/>
              <a:gd name="T3" fmla="*/ 0 h 444"/>
              <a:gd name="T4" fmla="*/ 2147483646 w 166"/>
              <a:gd name="T5" fmla="*/ 2147483646 h 444"/>
              <a:gd name="T6" fmla="*/ 2147483646 w 166"/>
              <a:gd name="T7" fmla="*/ 2147483646 h 444"/>
              <a:gd name="T8" fmla="*/ 0 60000 65536"/>
              <a:gd name="T9" fmla="*/ 0 60000 65536"/>
              <a:gd name="T10" fmla="*/ 0 60000 65536"/>
              <a:gd name="T11" fmla="*/ 0 60000 65536"/>
              <a:gd name="T12" fmla="*/ 0 w 166"/>
              <a:gd name="T13" fmla="*/ 0 h 444"/>
              <a:gd name="T14" fmla="*/ 166 w 166"/>
              <a:gd name="T15" fmla="*/ 444 h 444"/>
            </a:gdLst>
            <a:ahLst/>
            <a:cxnLst>
              <a:cxn ang="T8">
                <a:pos x="T0" y="T1"/>
              </a:cxn>
              <a:cxn ang="T9">
                <a:pos x="T2" y="T3"/>
              </a:cxn>
              <a:cxn ang="T10">
                <a:pos x="T4" y="T5"/>
              </a:cxn>
              <a:cxn ang="T11">
                <a:pos x="T6" y="T7"/>
              </a:cxn>
            </a:cxnLst>
            <a:rect l="T12" t="T13" r="T14" b="T15"/>
            <a:pathLst>
              <a:path w="166" h="444">
                <a:moveTo>
                  <a:pt x="166" y="101"/>
                </a:moveTo>
                <a:lnTo>
                  <a:pt x="0" y="0"/>
                </a:lnTo>
                <a:lnTo>
                  <a:pt x="166" y="444"/>
                </a:lnTo>
                <a:lnTo>
                  <a:pt x="166" y="101"/>
                </a:lnTo>
                <a:close/>
              </a:path>
            </a:pathLst>
          </a:custGeom>
          <a:solidFill>
            <a:schemeClr val="tx1"/>
          </a:solidFill>
          <a:ln w="9525">
            <a:solidFill>
              <a:schemeClr val="tx1"/>
            </a:solidFill>
            <a:round/>
            <a:headEnd/>
            <a:tailEnd/>
          </a:ln>
        </p:spPr>
        <p:txBody>
          <a:bodyPr/>
          <a:lstStyle/>
          <a:p>
            <a:endParaRPr lang="en-US"/>
          </a:p>
        </p:txBody>
      </p:sp>
      <p:sp>
        <p:nvSpPr>
          <p:cNvPr id="77869" name="Freeform 265"/>
          <p:cNvSpPr>
            <a:spLocks/>
          </p:cNvSpPr>
          <p:nvPr/>
        </p:nvSpPr>
        <p:spPr bwMode="auto">
          <a:xfrm>
            <a:off x="3070225" y="5964238"/>
            <a:ext cx="42863" cy="117475"/>
          </a:xfrm>
          <a:custGeom>
            <a:avLst/>
            <a:gdLst>
              <a:gd name="T0" fmla="*/ 2147483646 w 166"/>
              <a:gd name="T1" fmla="*/ 2147483646 h 444"/>
              <a:gd name="T2" fmla="*/ 0 w 166"/>
              <a:gd name="T3" fmla="*/ 0 h 444"/>
              <a:gd name="T4" fmla="*/ 2147483646 w 166"/>
              <a:gd name="T5" fmla="*/ 2147483646 h 444"/>
              <a:gd name="T6" fmla="*/ 2147483646 w 166"/>
              <a:gd name="T7" fmla="*/ 2147483646 h 444"/>
              <a:gd name="T8" fmla="*/ 0 60000 65536"/>
              <a:gd name="T9" fmla="*/ 0 60000 65536"/>
              <a:gd name="T10" fmla="*/ 0 60000 65536"/>
              <a:gd name="T11" fmla="*/ 0 60000 65536"/>
              <a:gd name="T12" fmla="*/ 0 w 166"/>
              <a:gd name="T13" fmla="*/ 0 h 444"/>
              <a:gd name="T14" fmla="*/ 166 w 166"/>
              <a:gd name="T15" fmla="*/ 444 h 444"/>
            </a:gdLst>
            <a:ahLst/>
            <a:cxnLst>
              <a:cxn ang="T8">
                <a:pos x="T0" y="T1"/>
              </a:cxn>
              <a:cxn ang="T9">
                <a:pos x="T2" y="T3"/>
              </a:cxn>
              <a:cxn ang="T10">
                <a:pos x="T4" y="T5"/>
              </a:cxn>
              <a:cxn ang="T11">
                <a:pos x="T6" y="T7"/>
              </a:cxn>
            </a:cxnLst>
            <a:rect l="T12" t="T13" r="T14" b="T15"/>
            <a:pathLst>
              <a:path w="166" h="444">
                <a:moveTo>
                  <a:pt x="166" y="101"/>
                </a:moveTo>
                <a:lnTo>
                  <a:pt x="0" y="0"/>
                </a:lnTo>
                <a:lnTo>
                  <a:pt x="166" y="444"/>
                </a:lnTo>
                <a:lnTo>
                  <a:pt x="166" y="101"/>
                </a:lnTo>
                <a:close/>
              </a:path>
            </a:pathLst>
          </a:custGeom>
          <a:solidFill>
            <a:schemeClr val="tx1"/>
          </a:solidFill>
          <a:ln w="0">
            <a:solidFill>
              <a:schemeClr val="tx1"/>
            </a:solidFill>
            <a:round/>
            <a:headEnd/>
            <a:tailEnd/>
          </a:ln>
        </p:spPr>
        <p:txBody>
          <a:bodyPr/>
          <a:lstStyle/>
          <a:p>
            <a:endParaRPr lang="en-US"/>
          </a:p>
        </p:txBody>
      </p:sp>
      <p:sp>
        <p:nvSpPr>
          <p:cNvPr id="77870" name="Freeform 266"/>
          <p:cNvSpPr>
            <a:spLocks/>
          </p:cNvSpPr>
          <p:nvPr/>
        </p:nvSpPr>
        <p:spPr bwMode="auto">
          <a:xfrm>
            <a:off x="3113088" y="5964238"/>
            <a:ext cx="44450" cy="117475"/>
          </a:xfrm>
          <a:custGeom>
            <a:avLst/>
            <a:gdLst>
              <a:gd name="T0" fmla="*/ 0 w 166"/>
              <a:gd name="T1" fmla="*/ 2147483646 h 444"/>
              <a:gd name="T2" fmla="*/ 2147483646 w 166"/>
              <a:gd name="T3" fmla="*/ 0 h 444"/>
              <a:gd name="T4" fmla="*/ 0 w 166"/>
              <a:gd name="T5" fmla="*/ 2147483646 h 444"/>
              <a:gd name="T6" fmla="*/ 0 w 166"/>
              <a:gd name="T7" fmla="*/ 2147483646 h 444"/>
              <a:gd name="T8" fmla="*/ 0 60000 65536"/>
              <a:gd name="T9" fmla="*/ 0 60000 65536"/>
              <a:gd name="T10" fmla="*/ 0 60000 65536"/>
              <a:gd name="T11" fmla="*/ 0 60000 65536"/>
              <a:gd name="T12" fmla="*/ 0 w 166"/>
              <a:gd name="T13" fmla="*/ 0 h 444"/>
              <a:gd name="T14" fmla="*/ 166 w 166"/>
              <a:gd name="T15" fmla="*/ 444 h 444"/>
            </a:gdLst>
            <a:ahLst/>
            <a:cxnLst>
              <a:cxn ang="T8">
                <a:pos x="T0" y="T1"/>
              </a:cxn>
              <a:cxn ang="T9">
                <a:pos x="T2" y="T3"/>
              </a:cxn>
              <a:cxn ang="T10">
                <a:pos x="T4" y="T5"/>
              </a:cxn>
              <a:cxn ang="T11">
                <a:pos x="T6" y="T7"/>
              </a:cxn>
            </a:cxnLst>
            <a:rect l="T12" t="T13" r="T14" b="T15"/>
            <a:pathLst>
              <a:path w="166" h="444">
                <a:moveTo>
                  <a:pt x="0" y="101"/>
                </a:moveTo>
                <a:lnTo>
                  <a:pt x="166" y="0"/>
                </a:lnTo>
                <a:lnTo>
                  <a:pt x="0" y="444"/>
                </a:lnTo>
                <a:lnTo>
                  <a:pt x="0" y="101"/>
                </a:lnTo>
                <a:close/>
              </a:path>
            </a:pathLst>
          </a:custGeom>
          <a:solidFill>
            <a:schemeClr val="tx1"/>
          </a:solidFill>
          <a:ln w="9525">
            <a:solidFill>
              <a:schemeClr val="tx1"/>
            </a:solidFill>
            <a:round/>
            <a:headEnd/>
            <a:tailEnd/>
          </a:ln>
        </p:spPr>
        <p:txBody>
          <a:bodyPr/>
          <a:lstStyle/>
          <a:p>
            <a:endParaRPr lang="en-US"/>
          </a:p>
        </p:txBody>
      </p:sp>
      <p:sp>
        <p:nvSpPr>
          <p:cNvPr id="77871" name="Freeform 267"/>
          <p:cNvSpPr>
            <a:spLocks/>
          </p:cNvSpPr>
          <p:nvPr/>
        </p:nvSpPr>
        <p:spPr bwMode="auto">
          <a:xfrm>
            <a:off x="3113088" y="5964238"/>
            <a:ext cx="44450" cy="117475"/>
          </a:xfrm>
          <a:custGeom>
            <a:avLst/>
            <a:gdLst>
              <a:gd name="T0" fmla="*/ 0 w 166"/>
              <a:gd name="T1" fmla="*/ 2147483646 h 444"/>
              <a:gd name="T2" fmla="*/ 2147483646 w 166"/>
              <a:gd name="T3" fmla="*/ 0 h 444"/>
              <a:gd name="T4" fmla="*/ 0 w 166"/>
              <a:gd name="T5" fmla="*/ 2147483646 h 444"/>
              <a:gd name="T6" fmla="*/ 0 w 166"/>
              <a:gd name="T7" fmla="*/ 2147483646 h 444"/>
              <a:gd name="T8" fmla="*/ 0 60000 65536"/>
              <a:gd name="T9" fmla="*/ 0 60000 65536"/>
              <a:gd name="T10" fmla="*/ 0 60000 65536"/>
              <a:gd name="T11" fmla="*/ 0 60000 65536"/>
              <a:gd name="T12" fmla="*/ 0 w 166"/>
              <a:gd name="T13" fmla="*/ 0 h 444"/>
              <a:gd name="T14" fmla="*/ 166 w 166"/>
              <a:gd name="T15" fmla="*/ 444 h 444"/>
            </a:gdLst>
            <a:ahLst/>
            <a:cxnLst>
              <a:cxn ang="T8">
                <a:pos x="T0" y="T1"/>
              </a:cxn>
              <a:cxn ang="T9">
                <a:pos x="T2" y="T3"/>
              </a:cxn>
              <a:cxn ang="T10">
                <a:pos x="T4" y="T5"/>
              </a:cxn>
              <a:cxn ang="T11">
                <a:pos x="T6" y="T7"/>
              </a:cxn>
            </a:cxnLst>
            <a:rect l="T12" t="T13" r="T14" b="T15"/>
            <a:pathLst>
              <a:path w="166" h="444">
                <a:moveTo>
                  <a:pt x="0" y="101"/>
                </a:moveTo>
                <a:lnTo>
                  <a:pt x="166" y="0"/>
                </a:lnTo>
                <a:lnTo>
                  <a:pt x="0" y="444"/>
                </a:lnTo>
                <a:lnTo>
                  <a:pt x="0" y="101"/>
                </a:lnTo>
                <a:close/>
              </a:path>
            </a:pathLst>
          </a:custGeom>
          <a:solidFill>
            <a:schemeClr val="tx1"/>
          </a:solidFill>
          <a:ln w="0">
            <a:solidFill>
              <a:schemeClr val="tx1"/>
            </a:solidFill>
            <a:round/>
            <a:headEnd/>
            <a:tailEnd/>
          </a:ln>
        </p:spPr>
        <p:txBody>
          <a:bodyPr/>
          <a:lstStyle/>
          <a:p>
            <a:endParaRPr lang="en-US"/>
          </a:p>
        </p:txBody>
      </p:sp>
      <p:sp>
        <p:nvSpPr>
          <p:cNvPr id="77872" name="Freeform 268"/>
          <p:cNvSpPr>
            <a:spLocks/>
          </p:cNvSpPr>
          <p:nvPr/>
        </p:nvSpPr>
        <p:spPr bwMode="auto">
          <a:xfrm>
            <a:off x="5105400" y="3881438"/>
            <a:ext cx="90488" cy="109537"/>
          </a:xfrm>
          <a:custGeom>
            <a:avLst/>
            <a:gdLst>
              <a:gd name="T0" fmla="*/ 2147483646 w 343"/>
              <a:gd name="T1" fmla="*/ 2147483646 h 413"/>
              <a:gd name="T2" fmla="*/ 2147483646 w 343"/>
              <a:gd name="T3" fmla="*/ 0 h 413"/>
              <a:gd name="T4" fmla="*/ 0 w 343"/>
              <a:gd name="T5" fmla="*/ 2147483646 h 413"/>
              <a:gd name="T6" fmla="*/ 2147483646 w 343"/>
              <a:gd name="T7" fmla="*/ 2147483646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7"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7873" name="Freeform 269"/>
          <p:cNvSpPr>
            <a:spLocks/>
          </p:cNvSpPr>
          <p:nvPr/>
        </p:nvSpPr>
        <p:spPr bwMode="auto">
          <a:xfrm>
            <a:off x="5102225" y="3881438"/>
            <a:ext cx="92075" cy="109537"/>
          </a:xfrm>
          <a:custGeom>
            <a:avLst/>
            <a:gdLst>
              <a:gd name="T0" fmla="*/ 2147483646 w 345"/>
              <a:gd name="T1" fmla="*/ 0 h 413"/>
              <a:gd name="T2" fmla="*/ 2147483646 w 345"/>
              <a:gd name="T3" fmla="*/ 2147483646 h 413"/>
              <a:gd name="T4" fmla="*/ 0 w 345"/>
              <a:gd name="T5" fmla="*/ 2147483646 h 413"/>
              <a:gd name="T6" fmla="*/ 2147483646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8"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7874" name="Freeform 270"/>
          <p:cNvSpPr>
            <a:spLocks/>
          </p:cNvSpPr>
          <p:nvPr/>
        </p:nvSpPr>
        <p:spPr bwMode="auto">
          <a:xfrm>
            <a:off x="5102225" y="3881438"/>
            <a:ext cx="93663"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8" y="413"/>
                </a:lnTo>
                <a:lnTo>
                  <a:pt x="351" y="5"/>
                </a:lnTo>
                <a:close/>
              </a:path>
            </a:pathLst>
          </a:custGeom>
          <a:solidFill>
            <a:schemeClr val="tx1"/>
          </a:solidFill>
          <a:ln w="0">
            <a:solidFill>
              <a:schemeClr val="tx1"/>
            </a:solidFill>
            <a:round/>
            <a:headEnd/>
            <a:tailEnd/>
          </a:ln>
        </p:spPr>
        <p:txBody>
          <a:bodyPr/>
          <a:lstStyle/>
          <a:p>
            <a:endParaRPr lang="en-US"/>
          </a:p>
        </p:txBody>
      </p:sp>
      <p:sp>
        <p:nvSpPr>
          <p:cNvPr id="77875" name="Freeform 271"/>
          <p:cNvSpPr>
            <a:spLocks/>
          </p:cNvSpPr>
          <p:nvPr/>
        </p:nvSpPr>
        <p:spPr bwMode="auto">
          <a:xfrm>
            <a:off x="5106988"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876" name="Freeform 272"/>
          <p:cNvSpPr>
            <a:spLocks/>
          </p:cNvSpPr>
          <p:nvPr/>
        </p:nvSpPr>
        <p:spPr bwMode="auto">
          <a:xfrm>
            <a:off x="5106988"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877" name="Freeform 273"/>
          <p:cNvSpPr>
            <a:spLocks/>
          </p:cNvSpPr>
          <p:nvPr/>
        </p:nvSpPr>
        <p:spPr bwMode="auto">
          <a:xfrm>
            <a:off x="5037138"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878" name="Freeform 274"/>
          <p:cNvSpPr>
            <a:spLocks/>
          </p:cNvSpPr>
          <p:nvPr/>
        </p:nvSpPr>
        <p:spPr bwMode="auto">
          <a:xfrm>
            <a:off x="5035550" y="3881438"/>
            <a:ext cx="90488" cy="109537"/>
          </a:xfrm>
          <a:custGeom>
            <a:avLst/>
            <a:gdLst>
              <a:gd name="T0" fmla="*/ 2147483646 w 345"/>
              <a:gd name="T1" fmla="*/ 0 h 413"/>
              <a:gd name="T2" fmla="*/ 2147483646 w 345"/>
              <a:gd name="T3" fmla="*/ 2147483646 h 413"/>
              <a:gd name="T4" fmla="*/ 0 w 345"/>
              <a:gd name="T5" fmla="*/ 2147483646 h 413"/>
              <a:gd name="T6" fmla="*/ 2147483646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7879" name="Freeform 275"/>
          <p:cNvSpPr>
            <a:spLocks/>
          </p:cNvSpPr>
          <p:nvPr/>
        </p:nvSpPr>
        <p:spPr bwMode="auto">
          <a:xfrm>
            <a:off x="5035550"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880" name="Freeform 276"/>
          <p:cNvSpPr>
            <a:spLocks/>
          </p:cNvSpPr>
          <p:nvPr/>
        </p:nvSpPr>
        <p:spPr bwMode="auto">
          <a:xfrm>
            <a:off x="5600700"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881" name="Freeform 277"/>
          <p:cNvSpPr>
            <a:spLocks/>
          </p:cNvSpPr>
          <p:nvPr/>
        </p:nvSpPr>
        <p:spPr bwMode="auto">
          <a:xfrm>
            <a:off x="5600700"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882" name="Freeform 278"/>
          <p:cNvSpPr>
            <a:spLocks/>
          </p:cNvSpPr>
          <p:nvPr/>
        </p:nvSpPr>
        <p:spPr bwMode="auto">
          <a:xfrm>
            <a:off x="5580063" y="3854450"/>
            <a:ext cx="42862"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883" name="Freeform 279"/>
          <p:cNvSpPr>
            <a:spLocks/>
          </p:cNvSpPr>
          <p:nvPr/>
        </p:nvSpPr>
        <p:spPr bwMode="auto">
          <a:xfrm>
            <a:off x="5580063" y="3854450"/>
            <a:ext cx="42862"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884" name="Freeform 280"/>
          <p:cNvSpPr>
            <a:spLocks/>
          </p:cNvSpPr>
          <p:nvPr/>
        </p:nvSpPr>
        <p:spPr bwMode="auto">
          <a:xfrm>
            <a:off x="5510213"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885" name="Freeform 281"/>
          <p:cNvSpPr>
            <a:spLocks/>
          </p:cNvSpPr>
          <p:nvPr/>
        </p:nvSpPr>
        <p:spPr bwMode="auto">
          <a:xfrm>
            <a:off x="5508625" y="3881438"/>
            <a:ext cx="90488"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886" name="Freeform 282"/>
          <p:cNvSpPr>
            <a:spLocks/>
          </p:cNvSpPr>
          <p:nvPr/>
        </p:nvSpPr>
        <p:spPr bwMode="auto">
          <a:xfrm>
            <a:off x="5508625"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887" name="Freeform 283"/>
          <p:cNvSpPr>
            <a:spLocks/>
          </p:cNvSpPr>
          <p:nvPr/>
        </p:nvSpPr>
        <p:spPr bwMode="auto">
          <a:xfrm>
            <a:off x="5532438"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888" name="Freeform 284"/>
          <p:cNvSpPr>
            <a:spLocks/>
          </p:cNvSpPr>
          <p:nvPr/>
        </p:nvSpPr>
        <p:spPr bwMode="auto">
          <a:xfrm>
            <a:off x="5532438"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889" name="Freeform 285"/>
          <p:cNvSpPr>
            <a:spLocks/>
          </p:cNvSpPr>
          <p:nvPr/>
        </p:nvSpPr>
        <p:spPr bwMode="auto">
          <a:xfrm>
            <a:off x="5511800"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890" name="Freeform 286"/>
          <p:cNvSpPr>
            <a:spLocks/>
          </p:cNvSpPr>
          <p:nvPr/>
        </p:nvSpPr>
        <p:spPr bwMode="auto">
          <a:xfrm>
            <a:off x="5511800"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891" name="Freeform 287"/>
          <p:cNvSpPr>
            <a:spLocks/>
          </p:cNvSpPr>
          <p:nvPr/>
        </p:nvSpPr>
        <p:spPr bwMode="auto">
          <a:xfrm>
            <a:off x="5441950"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892" name="Freeform 288"/>
          <p:cNvSpPr>
            <a:spLocks/>
          </p:cNvSpPr>
          <p:nvPr/>
        </p:nvSpPr>
        <p:spPr bwMode="auto">
          <a:xfrm>
            <a:off x="5440363" y="3881438"/>
            <a:ext cx="92075" cy="109537"/>
          </a:xfrm>
          <a:custGeom>
            <a:avLst/>
            <a:gdLst>
              <a:gd name="T0" fmla="*/ 2147483646 w 345"/>
              <a:gd name="T1" fmla="*/ 0 h 413"/>
              <a:gd name="T2" fmla="*/ 2147483646 w 345"/>
              <a:gd name="T3" fmla="*/ 2147483646 h 413"/>
              <a:gd name="T4" fmla="*/ 0 w 345"/>
              <a:gd name="T5" fmla="*/ 2147483646 h 413"/>
              <a:gd name="T6" fmla="*/ 2147483646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7893" name="Freeform 289"/>
          <p:cNvSpPr>
            <a:spLocks/>
          </p:cNvSpPr>
          <p:nvPr/>
        </p:nvSpPr>
        <p:spPr bwMode="auto">
          <a:xfrm>
            <a:off x="5440363" y="3881438"/>
            <a:ext cx="93662"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894" name="Freeform 290"/>
          <p:cNvSpPr>
            <a:spLocks/>
          </p:cNvSpPr>
          <p:nvPr/>
        </p:nvSpPr>
        <p:spPr bwMode="auto">
          <a:xfrm>
            <a:off x="5465763"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895" name="Freeform 291"/>
          <p:cNvSpPr>
            <a:spLocks/>
          </p:cNvSpPr>
          <p:nvPr/>
        </p:nvSpPr>
        <p:spPr bwMode="auto">
          <a:xfrm>
            <a:off x="5465763"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896" name="Freeform 292"/>
          <p:cNvSpPr>
            <a:spLocks/>
          </p:cNvSpPr>
          <p:nvPr/>
        </p:nvSpPr>
        <p:spPr bwMode="auto">
          <a:xfrm>
            <a:off x="5445125"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9525">
            <a:solidFill>
              <a:schemeClr val="tx1"/>
            </a:solidFill>
            <a:round/>
            <a:headEnd/>
            <a:tailEnd/>
          </a:ln>
        </p:spPr>
        <p:txBody>
          <a:bodyPr/>
          <a:lstStyle/>
          <a:p>
            <a:endParaRPr lang="en-US"/>
          </a:p>
        </p:txBody>
      </p:sp>
      <p:sp>
        <p:nvSpPr>
          <p:cNvPr id="77897" name="Freeform 293"/>
          <p:cNvSpPr>
            <a:spLocks/>
          </p:cNvSpPr>
          <p:nvPr/>
        </p:nvSpPr>
        <p:spPr bwMode="auto">
          <a:xfrm>
            <a:off x="5445125"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0">
            <a:solidFill>
              <a:schemeClr val="tx1"/>
            </a:solidFill>
            <a:round/>
            <a:headEnd/>
            <a:tailEnd/>
          </a:ln>
        </p:spPr>
        <p:txBody>
          <a:bodyPr/>
          <a:lstStyle/>
          <a:p>
            <a:endParaRPr lang="en-US"/>
          </a:p>
        </p:txBody>
      </p:sp>
      <p:sp>
        <p:nvSpPr>
          <p:cNvPr id="77898" name="Freeform 294"/>
          <p:cNvSpPr>
            <a:spLocks/>
          </p:cNvSpPr>
          <p:nvPr/>
        </p:nvSpPr>
        <p:spPr bwMode="auto">
          <a:xfrm>
            <a:off x="5375275" y="3881438"/>
            <a:ext cx="90488"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899" name="Freeform 295"/>
          <p:cNvSpPr>
            <a:spLocks/>
          </p:cNvSpPr>
          <p:nvPr/>
        </p:nvSpPr>
        <p:spPr bwMode="auto">
          <a:xfrm>
            <a:off x="5373688" y="3881438"/>
            <a:ext cx="90487"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00" name="Freeform 296"/>
          <p:cNvSpPr>
            <a:spLocks/>
          </p:cNvSpPr>
          <p:nvPr/>
        </p:nvSpPr>
        <p:spPr bwMode="auto">
          <a:xfrm>
            <a:off x="5373688" y="3881438"/>
            <a:ext cx="92075"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01" name="Freeform 297"/>
          <p:cNvSpPr>
            <a:spLocks/>
          </p:cNvSpPr>
          <p:nvPr/>
        </p:nvSpPr>
        <p:spPr bwMode="auto">
          <a:xfrm>
            <a:off x="539750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02" name="Freeform 298"/>
          <p:cNvSpPr>
            <a:spLocks/>
          </p:cNvSpPr>
          <p:nvPr/>
        </p:nvSpPr>
        <p:spPr bwMode="auto">
          <a:xfrm>
            <a:off x="539750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03" name="Freeform 299"/>
          <p:cNvSpPr>
            <a:spLocks/>
          </p:cNvSpPr>
          <p:nvPr/>
        </p:nvSpPr>
        <p:spPr bwMode="auto">
          <a:xfrm>
            <a:off x="537686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04" name="Freeform 300"/>
          <p:cNvSpPr>
            <a:spLocks/>
          </p:cNvSpPr>
          <p:nvPr/>
        </p:nvSpPr>
        <p:spPr bwMode="auto">
          <a:xfrm>
            <a:off x="537686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05" name="Freeform 301"/>
          <p:cNvSpPr>
            <a:spLocks/>
          </p:cNvSpPr>
          <p:nvPr/>
        </p:nvSpPr>
        <p:spPr bwMode="auto">
          <a:xfrm>
            <a:off x="5307013"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06" name="Freeform 302"/>
          <p:cNvSpPr>
            <a:spLocks/>
          </p:cNvSpPr>
          <p:nvPr/>
        </p:nvSpPr>
        <p:spPr bwMode="auto">
          <a:xfrm>
            <a:off x="5305425" y="3881438"/>
            <a:ext cx="90488"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07" name="Freeform 303"/>
          <p:cNvSpPr>
            <a:spLocks/>
          </p:cNvSpPr>
          <p:nvPr/>
        </p:nvSpPr>
        <p:spPr bwMode="auto">
          <a:xfrm>
            <a:off x="5305425" y="3881438"/>
            <a:ext cx="93663"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08" name="Freeform 304"/>
          <p:cNvSpPr>
            <a:spLocks/>
          </p:cNvSpPr>
          <p:nvPr/>
        </p:nvSpPr>
        <p:spPr bwMode="auto">
          <a:xfrm>
            <a:off x="5329238" y="3854450"/>
            <a:ext cx="23812"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09" name="Freeform 305"/>
          <p:cNvSpPr>
            <a:spLocks/>
          </p:cNvSpPr>
          <p:nvPr/>
        </p:nvSpPr>
        <p:spPr bwMode="auto">
          <a:xfrm>
            <a:off x="5329238" y="3854450"/>
            <a:ext cx="23812"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7910" name="Freeform 306"/>
          <p:cNvSpPr>
            <a:spLocks/>
          </p:cNvSpPr>
          <p:nvPr/>
        </p:nvSpPr>
        <p:spPr bwMode="auto">
          <a:xfrm>
            <a:off x="5310188" y="3854450"/>
            <a:ext cx="42862"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11" name="Freeform 307"/>
          <p:cNvSpPr>
            <a:spLocks/>
          </p:cNvSpPr>
          <p:nvPr/>
        </p:nvSpPr>
        <p:spPr bwMode="auto">
          <a:xfrm>
            <a:off x="5310188" y="3854450"/>
            <a:ext cx="42862"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7912" name="Freeform 308"/>
          <p:cNvSpPr>
            <a:spLocks/>
          </p:cNvSpPr>
          <p:nvPr/>
        </p:nvSpPr>
        <p:spPr bwMode="auto">
          <a:xfrm>
            <a:off x="5240338"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13" name="Freeform 309"/>
          <p:cNvSpPr>
            <a:spLocks/>
          </p:cNvSpPr>
          <p:nvPr/>
        </p:nvSpPr>
        <p:spPr bwMode="auto">
          <a:xfrm>
            <a:off x="5238750" y="3881438"/>
            <a:ext cx="90488" cy="109537"/>
          </a:xfrm>
          <a:custGeom>
            <a:avLst/>
            <a:gdLst>
              <a:gd name="T0" fmla="*/ 2147483646 w 343"/>
              <a:gd name="T1" fmla="*/ 0 h 413"/>
              <a:gd name="T2" fmla="*/ 2147483646 w 343"/>
              <a:gd name="T3" fmla="*/ 2147483646 h 413"/>
              <a:gd name="T4" fmla="*/ 0 w 343"/>
              <a:gd name="T5" fmla="*/ 2147483646 h 413"/>
              <a:gd name="T6" fmla="*/ 2147483646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0"/>
                </a:moveTo>
                <a:lnTo>
                  <a:pt x="6" y="413"/>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7914" name="Freeform 310"/>
          <p:cNvSpPr>
            <a:spLocks/>
          </p:cNvSpPr>
          <p:nvPr/>
        </p:nvSpPr>
        <p:spPr bwMode="auto">
          <a:xfrm>
            <a:off x="5238750" y="3881438"/>
            <a:ext cx="92075"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3"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15" name="Freeform 311"/>
          <p:cNvSpPr>
            <a:spLocks/>
          </p:cNvSpPr>
          <p:nvPr/>
        </p:nvSpPr>
        <p:spPr bwMode="auto">
          <a:xfrm>
            <a:off x="526256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16" name="Freeform 312"/>
          <p:cNvSpPr>
            <a:spLocks/>
          </p:cNvSpPr>
          <p:nvPr/>
        </p:nvSpPr>
        <p:spPr bwMode="auto">
          <a:xfrm>
            <a:off x="526256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17" name="Freeform 313"/>
          <p:cNvSpPr>
            <a:spLocks/>
          </p:cNvSpPr>
          <p:nvPr/>
        </p:nvSpPr>
        <p:spPr bwMode="auto">
          <a:xfrm>
            <a:off x="524192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18" name="Freeform 314"/>
          <p:cNvSpPr>
            <a:spLocks/>
          </p:cNvSpPr>
          <p:nvPr/>
        </p:nvSpPr>
        <p:spPr bwMode="auto">
          <a:xfrm>
            <a:off x="524192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19" name="Freeform 315"/>
          <p:cNvSpPr>
            <a:spLocks/>
          </p:cNvSpPr>
          <p:nvPr/>
        </p:nvSpPr>
        <p:spPr bwMode="auto">
          <a:xfrm>
            <a:off x="5172075" y="3881438"/>
            <a:ext cx="90488"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20" name="Freeform 316"/>
          <p:cNvSpPr>
            <a:spLocks/>
          </p:cNvSpPr>
          <p:nvPr/>
        </p:nvSpPr>
        <p:spPr bwMode="auto">
          <a:xfrm>
            <a:off x="5170488" y="3881438"/>
            <a:ext cx="90487"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21" name="Freeform 317"/>
          <p:cNvSpPr>
            <a:spLocks/>
          </p:cNvSpPr>
          <p:nvPr/>
        </p:nvSpPr>
        <p:spPr bwMode="auto">
          <a:xfrm>
            <a:off x="5170488"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922" name="Freeform 318"/>
          <p:cNvSpPr>
            <a:spLocks/>
          </p:cNvSpPr>
          <p:nvPr/>
        </p:nvSpPr>
        <p:spPr bwMode="auto">
          <a:xfrm>
            <a:off x="5194300" y="3854450"/>
            <a:ext cx="23813"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23" name="Freeform 319"/>
          <p:cNvSpPr>
            <a:spLocks/>
          </p:cNvSpPr>
          <p:nvPr/>
        </p:nvSpPr>
        <p:spPr bwMode="auto">
          <a:xfrm>
            <a:off x="5194300" y="3854450"/>
            <a:ext cx="23813"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7924" name="Freeform 320"/>
          <p:cNvSpPr>
            <a:spLocks/>
          </p:cNvSpPr>
          <p:nvPr/>
        </p:nvSpPr>
        <p:spPr bwMode="auto">
          <a:xfrm>
            <a:off x="5175250"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25" name="Freeform 321"/>
          <p:cNvSpPr>
            <a:spLocks/>
          </p:cNvSpPr>
          <p:nvPr/>
        </p:nvSpPr>
        <p:spPr bwMode="auto">
          <a:xfrm>
            <a:off x="5175250"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7926" name="Freeform 322"/>
          <p:cNvSpPr>
            <a:spLocks/>
          </p:cNvSpPr>
          <p:nvPr/>
        </p:nvSpPr>
        <p:spPr bwMode="auto">
          <a:xfrm>
            <a:off x="5127625"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27" name="Freeform 323"/>
          <p:cNvSpPr>
            <a:spLocks/>
          </p:cNvSpPr>
          <p:nvPr/>
        </p:nvSpPr>
        <p:spPr bwMode="auto">
          <a:xfrm>
            <a:off x="5127625"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28" name="Freeform 324"/>
          <p:cNvSpPr>
            <a:spLocks/>
          </p:cNvSpPr>
          <p:nvPr/>
        </p:nvSpPr>
        <p:spPr bwMode="auto">
          <a:xfrm>
            <a:off x="505936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29" name="Freeform 325"/>
          <p:cNvSpPr>
            <a:spLocks/>
          </p:cNvSpPr>
          <p:nvPr/>
        </p:nvSpPr>
        <p:spPr bwMode="auto">
          <a:xfrm>
            <a:off x="505936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30" name="Freeform 326"/>
          <p:cNvSpPr>
            <a:spLocks/>
          </p:cNvSpPr>
          <p:nvPr/>
        </p:nvSpPr>
        <p:spPr bwMode="auto">
          <a:xfrm>
            <a:off x="503872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31" name="Freeform 327"/>
          <p:cNvSpPr>
            <a:spLocks/>
          </p:cNvSpPr>
          <p:nvPr/>
        </p:nvSpPr>
        <p:spPr bwMode="auto">
          <a:xfrm>
            <a:off x="503872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32" name="Freeform 328"/>
          <p:cNvSpPr>
            <a:spLocks/>
          </p:cNvSpPr>
          <p:nvPr/>
        </p:nvSpPr>
        <p:spPr bwMode="auto">
          <a:xfrm>
            <a:off x="4968875"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33" name="Freeform 329"/>
          <p:cNvSpPr>
            <a:spLocks/>
          </p:cNvSpPr>
          <p:nvPr/>
        </p:nvSpPr>
        <p:spPr bwMode="auto">
          <a:xfrm>
            <a:off x="4967288" y="3881438"/>
            <a:ext cx="92075"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34" name="Freeform 330"/>
          <p:cNvSpPr>
            <a:spLocks/>
          </p:cNvSpPr>
          <p:nvPr/>
        </p:nvSpPr>
        <p:spPr bwMode="auto">
          <a:xfrm>
            <a:off x="4967288" y="3881438"/>
            <a:ext cx="93662"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35" name="Freeform 331"/>
          <p:cNvSpPr>
            <a:spLocks/>
          </p:cNvSpPr>
          <p:nvPr/>
        </p:nvSpPr>
        <p:spPr bwMode="auto">
          <a:xfrm>
            <a:off x="4992688"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36" name="Freeform 332"/>
          <p:cNvSpPr>
            <a:spLocks/>
          </p:cNvSpPr>
          <p:nvPr/>
        </p:nvSpPr>
        <p:spPr bwMode="auto">
          <a:xfrm>
            <a:off x="4992688"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37" name="Freeform 333"/>
          <p:cNvSpPr>
            <a:spLocks/>
          </p:cNvSpPr>
          <p:nvPr/>
        </p:nvSpPr>
        <p:spPr bwMode="auto">
          <a:xfrm>
            <a:off x="4972050" y="3854450"/>
            <a:ext cx="42863"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38" name="Freeform 334"/>
          <p:cNvSpPr>
            <a:spLocks/>
          </p:cNvSpPr>
          <p:nvPr/>
        </p:nvSpPr>
        <p:spPr bwMode="auto">
          <a:xfrm>
            <a:off x="4972050" y="3854450"/>
            <a:ext cx="42863"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39" name="Freeform 335"/>
          <p:cNvSpPr>
            <a:spLocks/>
          </p:cNvSpPr>
          <p:nvPr/>
        </p:nvSpPr>
        <p:spPr bwMode="auto">
          <a:xfrm>
            <a:off x="4902200" y="3881438"/>
            <a:ext cx="90488"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40" name="Freeform 336"/>
          <p:cNvSpPr>
            <a:spLocks/>
          </p:cNvSpPr>
          <p:nvPr/>
        </p:nvSpPr>
        <p:spPr bwMode="auto">
          <a:xfrm>
            <a:off x="4900613" y="3881438"/>
            <a:ext cx="90487"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41" name="Freeform 337"/>
          <p:cNvSpPr>
            <a:spLocks/>
          </p:cNvSpPr>
          <p:nvPr/>
        </p:nvSpPr>
        <p:spPr bwMode="auto">
          <a:xfrm>
            <a:off x="4900613" y="3881438"/>
            <a:ext cx="92075"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42" name="Freeform 338"/>
          <p:cNvSpPr>
            <a:spLocks/>
          </p:cNvSpPr>
          <p:nvPr/>
        </p:nvSpPr>
        <p:spPr bwMode="auto">
          <a:xfrm>
            <a:off x="4924425"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43" name="Freeform 339"/>
          <p:cNvSpPr>
            <a:spLocks/>
          </p:cNvSpPr>
          <p:nvPr/>
        </p:nvSpPr>
        <p:spPr bwMode="auto">
          <a:xfrm>
            <a:off x="4924425"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44" name="Freeform 340"/>
          <p:cNvSpPr>
            <a:spLocks/>
          </p:cNvSpPr>
          <p:nvPr/>
        </p:nvSpPr>
        <p:spPr bwMode="auto">
          <a:xfrm>
            <a:off x="4903788" y="3854450"/>
            <a:ext cx="44450" cy="26988"/>
          </a:xfrm>
          <a:custGeom>
            <a:avLst/>
            <a:gdLst>
              <a:gd name="T0" fmla="*/ 2147483646 w 164"/>
              <a:gd name="T1" fmla="*/ 2147483646 h 104"/>
              <a:gd name="T2" fmla="*/ 0 w 164"/>
              <a:gd name="T3" fmla="*/ 2147483646 h 104"/>
              <a:gd name="T4" fmla="*/ 2147483646 w 164"/>
              <a:gd name="T5" fmla="*/ 0 h 104"/>
              <a:gd name="T6" fmla="*/ 2147483646 w 164"/>
              <a:gd name="T7" fmla="*/ 2147483646 h 104"/>
              <a:gd name="T8" fmla="*/ 0 60000 65536"/>
              <a:gd name="T9" fmla="*/ 0 60000 65536"/>
              <a:gd name="T10" fmla="*/ 0 60000 65536"/>
              <a:gd name="T11" fmla="*/ 0 60000 65536"/>
              <a:gd name="T12" fmla="*/ 0 w 164"/>
              <a:gd name="T13" fmla="*/ 0 h 104"/>
              <a:gd name="T14" fmla="*/ 164 w 164"/>
              <a:gd name="T15" fmla="*/ 104 h 104"/>
            </a:gdLst>
            <a:ahLst/>
            <a:cxnLst>
              <a:cxn ang="T8">
                <a:pos x="T0" y="T1"/>
              </a:cxn>
              <a:cxn ang="T9">
                <a:pos x="T2" y="T3"/>
              </a:cxn>
              <a:cxn ang="T10">
                <a:pos x="T4" y="T5"/>
              </a:cxn>
              <a:cxn ang="T11">
                <a:pos x="T6" y="T7"/>
              </a:cxn>
            </a:cxnLst>
            <a:rect l="T12" t="T13" r="T14" b="T15"/>
            <a:pathLst>
              <a:path w="164" h="104">
                <a:moveTo>
                  <a:pt x="76" y="104"/>
                </a:moveTo>
                <a:lnTo>
                  <a:pt x="0" y="93"/>
                </a:lnTo>
                <a:lnTo>
                  <a:pt x="164" y="0"/>
                </a:lnTo>
                <a:lnTo>
                  <a:pt x="76" y="104"/>
                </a:lnTo>
                <a:close/>
              </a:path>
            </a:pathLst>
          </a:custGeom>
          <a:solidFill>
            <a:schemeClr val="tx1"/>
          </a:solidFill>
          <a:ln w="9525">
            <a:solidFill>
              <a:schemeClr val="tx1"/>
            </a:solidFill>
            <a:round/>
            <a:headEnd/>
            <a:tailEnd/>
          </a:ln>
        </p:spPr>
        <p:txBody>
          <a:bodyPr/>
          <a:lstStyle/>
          <a:p>
            <a:endParaRPr lang="en-US"/>
          </a:p>
        </p:txBody>
      </p:sp>
      <p:sp>
        <p:nvSpPr>
          <p:cNvPr id="77945" name="Freeform 341"/>
          <p:cNvSpPr>
            <a:spLocks/>
          </p:cNvSpPr>
          <p:nvPr/>
        </p:nvSpPr>
        <p:spPr bwMode="auto">
          <a:xfrm>
            <a:off x="4903788" y="3854450"/>
            <a:ext cx="44450" cy="26988"/>
          </a:xfrm>
          <a:custGeom>
            <a:avLst/>
            <a:gdLst>
              <a:gd name="T0" fmla="*/ 2147483646 w 164"/>
              <a:gd name="T1" fmla="*/ 2147483646 h 104"/>
              <a:gd name="T2" fmla="*/ 0 w 164"/>
              <a:gd name="T3" fmla="*/ 2147483646 h 104"/>
              <a:gd name="T4" fmla="*/ 2147483646 w 164"/>
              <a:gd name="T5" fmla="*/ 0 h 104"/>
              <a:gd name="T6" fmla="*/ 2147483646 w 164"/>
              <a:gd name="T7" fmla="*/ 2147483646 h 104"/>
              <a:gd name="T8" fmla="*/ 0 60000 65536"/>
              <a:gd name="T9" fmla="*/ 0 60000 65536"/>
              <a:gd name="T10" fmla="*/ 0 60000 65536"/>
              <a:gd name="T11" fmla="*/ 0 60000 65536"/>
              <a:gd name="T12" fmla="*/ 0 w 164"/>
              <a:gd name="T13" fmla="*/ 0 h 104"/>
              <a:gd name="T14" fmla="*/ 164 w 164"/>
              <a:gd name="T15" fmla="*/ 104 h 104"/>
            </a:gdLst>
            <a:ahLst/>
            <a:cxnLst>
              <a:cxn ang="T8">
                <a:pos x="T0" y="T1"/>
              </a:cxn>
              <a:cxn ang="T9">
                <a:pos x="T2" y="T3"/>
              </a:cxn>
              <a:cxn ang="T10">
                <a:pos x="T4" y="T5"/>
              </a:cxn>
              <a:cxn ang="T11">
                <a:pos x="T6" y="T7"/>
              </a:cxn>
            </a:cxnLst>
            <a:rect l="T12" t="T13" r="T14" b="T15"/>
            <a:pathLst>
              <a:path w="164" h="104">
                <a:moveTo>
                  <a:pt x="76" y="104"/>
                </a:moveTo>
                <a:lnTo>
                  <a:pt x="0" y="93"/>
                </a:lnTo>
                <a:lnTo>
                  <a:pt x="164" y="0"/>
                </a:lnTo>
                <a:lnTo>
                  <a:pt x="76" y="104"/>
                </a:lnTo>
                <a:close/>
              </a:path>
            </a:pathLst>
          </a:custGeom>
          <a:solidFill>
            <a:schemeClr val="tx1"/>
          </a:solidFill>
          <a:ln w="0">
            <a:solidFill>
              <a:schemeClr val="tx1"/>
            </a:solidFill>
            <a:round/>
            <a:headEnd/>
            <a:tailEnd/>
          </a:ln>
        </p:spPr>
        <p:txBody>
          <a:bodyPr/>
          <a:lstStyle/>
          <a:p>
            <a:endParaRPr lang="en-US"/>
          </a:p>
        </p:txBody>
      </p:sp>
      <p:sp>
        <p:nvSpPr>
          <p:cNvPr id="77946" name="Freeform 342"/>
          <p:cNvSpPr>
            <a:spLocks/>
          </p:cNvSpPr>
          <p:nvPr/>
        </p:nvSpPr>
        <p:spPr bwMode="auto">
          <a:xfrm>
            <a:off x="4833938" y="3881438"/>
            <a:ext cx="92075" cy="109537"/>
          </a:xfrm>
          <a:custGeom>
            <a:avLst/>
            <a:gdLst>
              <a:gd name="T0" fmla="*/ 2147483646 w 345"/>
              <a:gd name="T1" fmla="*/ 2147483646 h 413"/>
              <a:gd name="T2" fmla="*/ 2147483646 w 345"/>
              <a:gd name="T3" fmla="*/ 0 h 413"/>
              <a:gd name="T4" fmla="*/ 0 w 345"/>
              <a:gd name="T5" fmla="*/ 2147483646 h 413"/>
              <a:gd name="T6" fmla="*/ 2147483646 w 345"/>
              <a:gd name="T7" fmla="*/ 2147483646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5"/>
                </a:moveTo>
                <a:lnTo>
                  <a:pt x="338" y="0"/>
                </a:lnTo>
                <a:lnTo>
                  <a:pt x="0" y="413"/>
                </a:lnTo>
                <a:lnTo>
                  <a:pt x="345" y="5"/>
                </a:lnTo>
                <a:close/>
              </a:path>
            </a:pathLst>
          </a:custGeom>
          <a:solidFill>
            <a:schemeClr val="tx1"/>
          </a:solidFill>
          <a:ln w="9525">
            <a:solidFill>
              <a:schemeClr val="tx1"/>
            </a:solidFill>
            <a:round/>
            <a:headEnd/>
            <a:tailEnd/>
          </a:ln>
        </p:spPr>
        <p:txBody>
          <a:bodyPr/>
          <a:lstStyle/>
          <a:p>
            <a:endParaRPr lang="en-US"/>
          </a:p>
        </p:txBody>
      </p:sp>
      <p:sp>
        <p:nvSpPr>
          <p:cNvPr id="77947" name="Freeform 343"/>
          <p:cNvSpPr>
            <a:spLocks/>
          </p:cNvSpPr>
          <p:nvPr/>
        </p:nvSpPr>
        <p:spPr bwMode="auto">
          <a:xfrm>
            <a:off x="4832350" y="3881438"/>
            <a:ext cx="92075"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48" name="Freeform 344"/>
          <p:cNvSpPr>
            <a:spLocks/>
          </p:cNvSpPr>
          <p:nvPr/>
        </p:nvSpPr>
        <p:spPr bwMode="auto">
          <a:xfrm>
            <a:off x="4832350" y="3881438"/>
            <a:ext cx="93663"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6" y="413"/>
                </a:lnTo>
                <a:lnTo>
                  <a:pt x="351" y="5"/>
                </a:lnTo>
                <a:close/>
              </a:path>
            </a:pathLst>
          </a:custGeom>
          <a:solidFill>
            <a:schemeClr val="tx1"/>
          </a:solidFill>
          <a:ln w="0">
            <a:solidFill>
              <a:schemeClr val="tx1"/>
            </a:solidFill>
            <a:round/>
            <a:headEnd/>
            <a:tailEnd/>
          </a:ln>
        </p:spPr>
        <p:txBody>
          <a:bodyPr/>
          <a:lstStyle/>
          <a:p>
            <a:endParaRPr lang="en-US"/>
          </a:p>
        </p:txBody>
      </p:sp>
      <p:sp>
        <p:nvSpPr>
          <p:cNvPr id="77949" name="Freeform 345"/>
          <p:cNvSpPr>
            <a:spLocks/>
          </p:cNvSpPr>
          <p:nvPr/>
        </p:nvSpPr>
        <p:spPr bwMode="auto">
          <a:xfrm>
            <a:off x="4857750"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50" name="Freeform 346"/>
          <p:cNvSpPr>
            <a:spLocks/>
          </p:cNvSpPr>
          <p:nvPr/>
        </p:nvSpPr>
        <p:spPr bwMode="auto">
          <a:xfrm>
            <a:off x="4857750"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51" name="Freeform 347"/>
          <p:cNvSpPr>
            <a:spLocks/>
          </p:cNvSpPr>
          <p:nvPr/>
        </p:nvSpPr>
        <p:spPr bwMode="auto">
          <a:xfrm>
            <a:off x="4837113" y="3854450"/>
            <a:ext cx="42862"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9525">
            <a:solidFill>
              <a:schemeClr val="tx1"/>
            </a:solidFill>
            <a:round/>
            <a:headEnd/>
            <a:tailEnd/>
          </a:ln>
        </p:spPr>
        <p:txBody>
          <a:bodyPr/>
          <a:lstStyle/>
          <a:p>
            <a:endParaRPr lang="en-US"/>
          </a:p>
        </p:txBody>
      </p:sp>
      <p:sp>
        <p:nvSpPr>
          <p:cNvPr id="77952" name="Freeform 348"/>
          <p:cNvSpPr>
            <a:spLocks/>
          </p:cNvSpPr>
          <p:nvPr/>
        </p:nvSpPr>
        <p:spPr bwMode="auto">
          <a:xfrm>
            <a:off x="4837113" y="3854450"/>
            <a:ext cx="42862"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0">
            <a:solidFill>
              <a:schemeClr val="tx1"/>
            </a:solidFill>
            <a:round/>
            <a:headEnd/>
            <a:tailEnd/>
          </a:ln>
        </p:spPr>
        <p:txBody>
          <a:bodyPr/>
          <a:lstStyle/>
          <a:p>
            <a:endParaRPr lang="en-US"/>
          </a:p>
        </p:txBody>
      </p:sp>
      <p:sp>
        <p:nvSpPr>
          <p:cNvPr id="77953" name="Freeform 349"/>
          <p:cNvSpPr>
            <a:spLocks/>
          </p:cNvSpPr>
          <p:nvPr/>
        </p:nvSpPr>
        <p:spPr bwMode="auto">
          <a:xfrm>
            <a:off x="4767263"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54" name="Freeform 350"/>
          <p:cNvSpPr>
            <a:spLocks/>
          </p:cNvSpPr>
          <p:nvPr/>
        </p:nvSpPr>
        <p:spPr bwMode="auto">
          <a:xfrm>
            <a:off x="4765675" y="3881438"/>
            <a:ext cx="90488"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55" name="Freeform 351"/>
          <p:cNvSpPr>
            <a:spLocks/>
          </p:cNvSpPr>
          <p:nvPr/>
        </p:nvSpPr>
        <p:spPr bwMode="auto">
          <a:xfrm>
            <a:off x="4765675"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956" name="Freeform 352"/>
          <p:cNvSpPr>
            <a:spLocks/>
          </p:cNvSpPr>
          <p:nvPr/>
        </p:nvSpPr>
        <p:spPr bwMode="auto">
          <a:xfrm>
            <a:off x="4789488"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57" name="Freeform 353"/>
          <p:cNvSpPr>
            <a:spLocks/>
          </p:cNvSpPr>
          <p:nvPr/>
        </p:nvSpPr>
        <p:spPr bwMode="auto">
          <a:xfrm>
            <a:off x="4789488"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58" name="Freeform 354"/>
          <p:cNvSpPr>
            <a:spLocks/>
          </p:cNvSpPr>
          <p:nvPr/>
        </p:nvSpPr>
        <p:spPr bwMode="auto">
          <a:xfrm>
            <a:off x="4768850"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59" name="Freeform 355"/>
          <p:cNvSpPr>
            <a:spLocks/>
          </p:cNvSpPr>
          <p:nvPr/>
        </p:nvSpPr>
        <p:spPr bwMode="auto">
          <a:xfrm>
            <a:off x="4768850"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60" name="Freeform 356"/>
          <p:cNvSpPr>
            <a:spLocks/>
          </p:cNvSpPr>
          <p:nvPr/>
        </p:nvSpPr>
        <p:spPr bwMode="auto">
          <a:xfrm>
            <a:off x="4699000"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61" name="Freeform 357"/>
          <p:cNvSpPr>
            <a:spLocks/>
          </p:cNvSpPr>
          <p:nvPr/>
        </p:nvSpPr>
        <p:spPr bwMode="auto">
          <a:xfrm>
            <a:off x="4697413" y="3881438"/>
            <a:ext cx="90487" cy="109537"/>
          </a:xfrm>
          <a:custGeom>
            <a:avLst/>
            <a:gdLst>
              <a:gd name="T0" fmla="*/ 2147483646 w 345"/>
              <a:gd name="T1" fmla="*/ 0 h 413"/>
              <a:gd name="T2" fmla="*/ 2147483646 w 345"/>
              <a:gd name="T3" fmla="*/ 2147483646 h 413"/>
              <a:gd name="T4" fmla="*/ 0 w 345"/>
              <a:gd name="T5" fmla="*/ 2147483646 h 413"/>
              <a:gd name="T6" fmla="*/ 2147483646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7962" name="Freeform 358"/>
          <p:cNvSpPr>
            <a:spLocks/>
          </p:cNvSpPr>
          <p:nvPr/>
        </p:nvSpPr>
        <p:spPr bwMode="auto">
          <a:xfrm>
            <a:off x="4697413" y="3881438"/>
            <a:ext cx="93662"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963" name="Freeform 359"/>
          <p:cNvSpPr>
            <a:spLocks/>
          </p:cNvSpPr>
          <p:nvPr/>
        </p:nvSpPr>
        <p:spPr bwMode="auto">
          <a:xfrm>
            <a:off x="4721225" y="3854450"/>
            <a:ext cx="23813"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64" name="Freeform 360"/>
          <p:cNvSpPr>
            <a:spLocks/>
          </p:cNvSpPr>
          <p:nvPr/>
        </p:nvSpPr>
        <p:spPr bwMode="auto">
          <a:xfrm>
            <a:off x="4721225" y="3854450"/>
            <a:ext cx="23813"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7965" name="Freeform 361"/>
          <p:cNvSpPr>
            <a:spLocks/>
          </p:cNvSpPr>
          <p:nvPr/>
        </p:nvSpPr>
        <p:spPr bwMode="auto">
          <a:xfrm>
            <a:off x="4702175"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66" name="Freeform 362"/>
          <p:cNvSpPr>
            <a:spLocks/>
          </p:cNvSpPr>
          <p:nvPr/>
        </p:nvSpPr>
        <p:spPr bwMode="auto">
          <a:xfrm>
            <a:off x="4702175" y="3854450"/>
            <a:ext cx="42863"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7967" name="Freeform 363"/>
          <p:cNvSpPr>
            <a:spLocks/>
          </p:cNvSpPr>
          <p:nvPr/>
        </p:nvSpPr>
        <p:spPr bwMode="auto">
          <a:xfrm>
            <a:off x="4632325" y="3881438"/>
            <a:ext cx="90488" cy="109537"/>
          </a:xfrm>
          <a:custGeom>
            <a:avLst/>
            <a:gdLst>
              <a:gd name="T0" fmla="*/ 2147483646 w 343"/>
              <a:gd name="T1" fmla="*/ 2147483646 h 413"/>
              <a:gd name="T2" fmla="*/ 2147483646 w 343"/>
              <a:gd name="T3" fmla="*/ 0 h 413"/>
              <a:gd name="T4" fmla="*/ 0 w 343"/>
              <a:gd name="T5" fmla="*/ 2147483646 h 413"/>
              <a:gd name="T6" fmla="*/ 2147483646 w 343"/>
              <a:gd name="T7" fmla="*/ 2147483646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7"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7968" name="Freeform 364"/>
          <p:cNvSpPr>
            <a:spLocks/>
          </p:cNvSpPr>
          <p:nvPr/>
        </p:nvSpPr>
        <p:spPr bwMode="auto">
          <a:xfrm>
            <a:off x="4630738" y="3881438"/>
            <a:ext cx="90487" cy="109537"/>
          </a:xfrm>
          <a:custGeom>
            <a:avLst/>
            <a:gdLst>
              <a:gd name="T0" fmla="*/ 2147483646 w 343"/>
              <a:gd name="T1" fmla="*/ 0 h 413"/>
              <a:gd name="T2" fmla="*/ 2147483646 w 343"/>
              <a:gd name="T3" fmla="*/ 2147483646 h 413"/>
              <a:gd name="T4" fmla="*/ 0 w 343"/>
              <a:gd name="T5" fmla="*/ 2147483646 h 413"/>
              <a:gd name="T6" fmla="*/ 2147483646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0"/>
                </a:moveTo>
                <a:lnTo>
                  <a:pt x="6" y="413"/>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7969" name="Freeform 365"/>
          <p:cNvSpPr>
            <a:spLocks/>
          </p:cNvSpPr>
          <p:nvPr/>
        </p:nvSpPr>
        <p:spPr bwMode="auto">
          <a:xfrm>
            <a:off x="4630738" y="3881438"/>
            <a:ext cx="92075" cy="109537"/>
          </a:xfrm>
          <a:custGeom>
            <a:avLst/>
            <a:gdLst>
              <a:gd name="T0" fmla="*/ 2147483646 w 349"/>
              <a:gd name="T1" fmla="*/ 2147483646 h 413"/>
              <a:gd name="T2" fmla="*/ 2147483646 w 349"/>
              <a:gd name="T3" fmla="*/ 0 h 413"/>
              <a:gd name="T4" fmla="*/ 0 w 349"/>
              <a:gd name="T5" fmla="*/ 2147483646 h 413"/>
              <a:gd name="T6" fmla="*/ 2147483646 w 349"/>
              <a:gd name="T7" fmla="*/ 2147483646 h 413"/>
              <a:gd name="T8" fmla="*/ 2147483646 w 349"/>
              <a:gd name="T9" fmla="*/ 2147483646 h 413"/>
              <a:gd name="T10" fmla="*/ 0 60000 65536"/>
              <a:gd name="T11" fmla="*/ 0 60000 65536"/>
              <a:gd name="T12" fmla="*/ 0 60000 65536"/>
              <a:gd name="T13" fmla="*/ 0 60000 65536"/>
              <a:gd name="T14" fmla="*/ 0 60000 65536"/>
              <a:gd name="T15" fmla="*/ 0 w 349"/>
              <a:gd name="T16" fmla="*/ 0 h 413"/>
              <a:gd name="T17" fmla="*/ 349 w 349"/>
              <a:gd name="T18" fmla="*/ 413 h 413"/>
            </a:gdLst>
            <a:ahLst/>
            <a:cxnLst>
              <a:cxn ang="T10">
                <a:pos x="T0" y="T1"/>
              </a:cxn>
              <a:cxn ang="T11">
                <a:pos x="T2" y="T3"/>
              </a:cxn>
              <a:cxn ang="T12">
                <a:pos x="T4" y="T5"/>
              </a:cxn>
              <a:cxn ang="T13">
                <a:pos x="T6" y="T7"/>
              </a:cxn>
              <a:cxn ang="T14">
                <a:pos x="T8" y="T9"/>
              </a:cxn>
            </a:cxnLst>
            <a:rect l="T15" t="T16" r="T17" b="T18"/>
            <a:pathLst>
              <a:path w="349" h="413">
                <a:moveTo>
                  <a:pt x="349" y="5"/>
                </a:moveTo>
                <a:lnTo>
                  <a:pt x="343" y="0"/>
                </a:lnTo>
                <a:lnTo>
                  <a:pt x="0" y="408"/>
                </a:lnTo>
                <a:lnTo>
                  <a:pt x="6" y="413"/>
                </a:lnTo>
                <a:lnTo>
                  <a:pt x="349" y="5"/>
                </a:lnTo>
                <a:close/>
              </a:path>
            </a:pathLst>
          </a:custGeom>
          <a:solidFill>
            <a:schemeClr val="tx1"/>
          </a:solidFill>
          <a:ln w="0">
            <a:solidFill>
              <a:schemeClr val="tx1"/>
            </a:solidFill>
            <a:round/>
            <a:headEnd/>
            <a:tailEnd/>
          </a:ln>
        </p:spPr>
        <p:txBody>
          <a:bodyPr/>
          <a:lstStyle/>
          <a:p>
            <a:endParaRPr lang="en-US"/>
          </a:p>
        </p:txBody>
      </p:sp>
      <p:sp>
        <p:nvSpPr>
          <p:cNvPr id="77970" name="Freeform 366"/>
          <p:cNvSpPr>
            <a:spLocks/>
          </p:cNvSpPr>
          <p:nvPr/>
        </p:nvSpPr>
        <p:spPr bwMode="auto">
          <a:xfrm>
            <a:off x="465455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71" name="Freeform 367"/>
          <p:cNvSpPr>
            <a:spLocks/>
          </p:cNvSpPr>
          <p:nvPr/>
        </p:nvSpPr>
        <p:spPr bwMode="auto">
          <a:xfrm>
            <a:off x="465455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72" name="Freeform 368"/>
          <p:cNvSpPr>
            <a:spLocks/>
          </p:cNvSpPr>
          <p:nvPr/>
        </p:nvSpPr>
        <p:spPr bwMode="auto">
          <a:xfrm>
            <a:off x="463391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73" name="Freeform 369"/>
          <p:cNvSpPr>
            <a:spLocks/>
          </p:cNvSpPr>
          <p:nvPr/>
        </p:nvSpPr>
        <p:spPr bwMode="auto">
          <a:xfrm>
            <a:off x="463391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74" name="Freeform 370"/>
          <p:cNvSpPr>
            <a:spLocks/>
          </p:cNvSpPr>
          <p:nvPr/>
        </p:nvSpPr>
        <p:spPr bwMode="auto">
          <a:xfrm>
            <a:off x="4564063"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75" name="Freeform 371"/>
          <p:cNvSpPr>
            <a:spLocks/>
          </p:cNvSpPr>
          <p:nvPr/>
        </p:nvSpPr>
        <p:spPr bwMode="auto">
          <a:xfrm>
            <a:off x="4562475" y="3881438"/>
            <a:ext cx="90488"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76" name="Freeform 372"/>
          <p:cNvSpPr>
            <a:spLocks/>
          </p:cNvSpPr>
          <p:nvPr/>
        </p:nvSpPr>
        <p:spPr bwMode="auto">
          <a:xfrm>
            <a:off x="4562475" y="3881438"/>
            <a:ext cx="92075" cy="109537"/>
          </a:xfrm>
          <a:custGeom>
            <a:avLst/>
            <a:gdLst>
              <a:gd name="T0" fmla="*/ 2147483646 w 350"/>
              <a:gd name="T1" fmla="*/ 2147483646 h 413"/>
              <a:gd name="T2" fmla="*/ 2147483646 w 350"/>
              <a:gd name="T3" fmla="*/ 0 h 413"/>
              <a:gd name="T4" fmla="*/ 0 w 350"/>
              <a:gd name="T5" fmla="*/ 2147483646 h 413"/>
              <a:gd name="T6" fmla="*/ 2147483646 w 350"/>
              <a:gd name="T7" fmla="*/ 2147483646 h 413"/>
              <a:gd name="T8" fmla="*/ 2147483646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7977" name="Freeform 373"/>
          <p:cNvSpPr>
            <a:spLocks/>
          </p:cNvSpPr>
          <p:nvPr/>
        </p:nvSpPr>
        <p:spPr bwMode="auto">
          <a:xfrm>
            <a:off x="4586288" y="3854450"/>
            <a:ext cx="23812"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78" name="Freeform 374"/>
          <p:cNvSpPr>
            <a:spLocks/>
          </p:cNvSpPr>
          <p:nvPr/>
        </p:nvSpPr>
        <p:spPr bwMode="auto">
          <a:xfrm>
            <a:off x="4586288" y="3854450"/>
            <a:ext cx="23812" cy="46038"/>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7979" name="Freeform 375"/>
          <p:cNvSpPr>
            <a:spLocks/>
          </p:cNvSpPr>
          <p:nvPr/>
        </p:nvSpPr>
        <p:spPr bwMode="auto">
          <a:xfrm>
            <a:off x="4565650" y="3854450"/>
            <a:ext cx="44450"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80" name="Freeform 376"/>
          <p:cNvSpPr>
            <a:spLocks/>
          </p:cNvSpPr>
          <p:nvPr/>
        </p:nvSpPr>
        <p:spPr bwMode="auto">
          <a:xfrm>
            <a:off x="4565650" y="3854450"/>
            <a:ext cx="44450" cy="26988"/>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7981" name="Freeform 377"/>
          <p:cNvSpPr>
            <a:spLocks/>
          </p:cNvSpPr>
          <p:nvPr/>
        </p:nvSpPr>
        <p:spPr bwMode="auto">
          <a:xfrm>
            <a:off x="4495800"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82" name="Freeform 378"/>
          <p:cNvSpPr>
            <a:spLocks/>
          </p:cNvSpPr>
          <p:nvPr/>
        </p:nvSpPr>
        <p:spPr bwMode="auto">
          <a:xfrm>
            <a:off x="4494213" y="3881438"/>
            <a:ext cx="92075"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83" name="Freeform 379"/>
          <p:cNvSpPr>
            <a:spLocks/>
          </p:cNvSpPr>
          <p:nvPr/>
        </p:nvSpPr>
        <p:spPr bwMode="auto">
          <a:xfrm>
            <a:off x="4494213" y="3881438"/>
            <a:ext cx="93662"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984" name="Freeform 380"/>
          <p:cNvSpPr>
            <a:spLocks/>
          </p:cNvSpPr>
          <p:nvPr/>
        </p:nvSpPr>
        <p:spPr bwMode="auto">
          <a:xfrm>
            <a:off x="451961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85" name="Freeform 381"/>
          <p:cNvSpPr>
            <a:spLocks/>
          </p:cNvSpPr>
          <p:nvPr/>
        </p:nvSpPr>
        <p:spPr bwMode="auto">
          <a:xfrm>
            <a:off x="4519613" y="3854450"/>
            <a:ext cx="23812"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86" name="Freeform 382"/>
          <p:cNvSpPr>
            <a:spLocks/>
          </p:cNvSpPr>
          <p:nvPr/>
        </p:nvSpPr>
        <p:spPr bwMode="auto">
          <a:xfrm>
            <a:off x="449897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87" name="Freeform 383"/>
          <p:cNvSpPr>
            <a:spLocks/>
          </p:cNvSpPr>
          <p:nvPr/>
        </p:nvSpPr>
        <p:spPr bwMode="auto">
          <a:xfrm>
            <a:off x="4498975"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88" name="Freeform 384"/>
          <p:cNvSpPr>
            <a:spLocks/>
          </p:cNvSpPr>
          <p:nvPr/>
        </p:nvSpPr>
        <p:spPr bwMode="auto">
          <a:xfrm>
            <a:off x="4429125" y="3881438"/>
            <a:ext cx="90488" cy="109537"/>
          </a:xfrm>
          <a:custGeom>
            <a:avLst/>
            <a:gdLst>
              <a:gd name="T0" fmla="*/ 2147483646 w 345"/>
              <a:gd name="T1" fmla="*/ 2147483646 h 413"/>
              <a:gd name="T2" fmla="*/ 2147483646 w 345"/>
              <a:gd name="T3" fmla="*/ 0 h 413"/>
              <a:gd name="T4" fmla="*/ 0 w 345"/>
              <a:gd name="T5" fmla="*/ 2147483646 h 413"/>
              <a:gd name="T6" fmla="*/ 2147483646 w 345"/>
              <a:gd name="T7" fmla="*/ 2147483646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5"/>
                </a:moveTo>
                <a:lnTo>
                  <a:pt x="338" y="0"/>
                </a:lnTo>
                <a:lnTo>
                  <a:pt x="0" y="413"/>
                </a:lnTo>
                <a:lnTo>
                  <a:pt x="345" y="5"/>
                </a:lnTo>
                <a:close/>
              </a:path>
            </a:pathLst>
          </a:custGeom>
          <a:solidFill>
            <a:schemeClr val="tx1"/>
          </a:solidFill>
          <a:ln w="9525">
            <a:solidFill>
              <a:schemeClr val="tx1"/>
            </a:solidFill>
            <a:round/>
            <a:headEnd/>
            <a:tailEnd/>
          </a:ln>
        </p:spPr>
        <p:txBody>
          <a:bodyPr/>
          <a:lstStyle/>
          <a:p>
            <a:endParaRPr lang="en-US"/>
          </a:p>
        </p:txBody>
      </p:sp>
      <p:sp>
        <p:nvSpPr>
          <p:cNvPr id="77989" name="Freeform 385"/>
          <p:cNvSpPr>
            <a:spLocks/>
          </p:cNvSpPr>
          <p:nvPr/>
        </p:nvSpPr>
        <p:spPr bwMode="auto">
          <a:xfrm>
            <a:off x="4427538" y="3881438"/>
            <a:ext cx="90487"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90" name="Freeform 386"/>
          <p:cNvSpPr>
            <a:spLocks/>
          </p:cNvSpPr>
          <p:nvPr/>
        </p:nvSpPr>
        <p:spPr bwMode="auto">
          <a:xfrm>
            <a:off x="4427538"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6" y="413"/>
                </a:lnTo>
                <a:lnTo>
                  <a:pt x="351" y="5"/>
                </a:lnTo>
                <a:close/>
              </a:path>
            </a:pathLst>
          </a:custGeom>
          <a:solidFill>
            <a:schemeClr val="tx1"/>
          </a:solidFill>
          <a:ln w="0">
            <a:solidFill>
              <a:schemeClr val="tx1"/>
            </a:solidFill>
            <a:round/>
            <a:headEnd/>
            <a:tailEnd/>
          </a:ln>
        </p:spPr>
        <p:txBody>
          <a:bodyPr/>
          <a:lstStyle/>
          <a:p>
            <a:endParaRPr lang="en-US"/>
          </a:p>
        </p:txBody>
      </p:sp>
      <p:sp>
        <p:nvSpPr>
          <p:cNvPr id="77991" name="Freeform 387"/>
          <p:cNvSpPr>
            <a:spLocks/>
          </p:cNvSpPr>
          <p:nvPr/>
        </p:nvSpPr>
        <p:spPr bwMode="auto">
          <a:xfrm>
            <a:off x="445135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92" name="Freeform 388"/>
          <p:cNvSpPr>
            <a:spLocks/>
          </p:cNvSpPr>
          <p:nvPr/>
        </p:nvSpPr>
        <p:spPr bwMode="auto">
          <a:xfrm>
            <a:off x="4451350" y="3854450"/>
            <a:ext cx="23813"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7993" name="Freeform 389"/>
          <p:cNvSpPr>
            <a:spLocks/>
          </p:cNvSpPr>
          <p:nvPr/>
        </p:nvSpPr>
        <p:spPr bwMode="auto">
          <a:xfrm>
            <a:off x="443071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7994" name="Freeform 390"/>
          <p:cNvSpPr>
            <a:spLocks/>
          </p:cNvSpPr>
          <p:nvPr/>
        </p:nvSpPr>
        <p:spPr bwMode="auto">
          <a:xfrm>
            <a:off x="4430713" y="38544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7995" name="Freeform 391"/>
          <p:cNvSpPr>
            <a:spLocks/>
          </p:cNvSpPr>
          <p:nvPr/>
        </p:nvSpPr>
        <p:spPr bwMode="auto">
          <a:xfrm>
            <a:off x="4360863" y="3881438"/>
            <a:ext cx="92075"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7"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7996" name="Freeform 392"/>
          <p:cNvSpPr>
            <a:spLocks/>
          </p:cNvSpPr>
          <p:nvPr/>
        </p:nvSpPr>
        <p:spPr bwMode="auto">
          <a:xfrm>
            <a:off x="4359275" y="3881438"/>
            <a:ext cx="92075" cy="109537"/>
          </a:xfrm>
          <a:custGeom>
            <a:avLst/>
            <a:gdLst>
              <a:gd name="T0" fmla="*/ 2147483646 w 344"/>
              <a:gd name="T1" fmla="*/ 0 h 413"/>
              <a:gd name="T2" fmla="*/ 2147483646 w 344"/>
              <a:gd name="T3" fmla="*/ 2147483646 h 413"/>
              <a:gd name="T4" fmla="*/ 0 w 344"/>
              <a:gd name="T5" fmla="*/ 2147483646 h 413"/>
              <a:gd name="T6" fmla="*/ 2147483646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7997" name="Freeform 393"/>
          <p:cNvSpPr>
            <a:spLocks/>
          </p:cNvSpPr>
          <p:nvPr/>
        </p:nvSpPr>
        <p:spPr bwMode="auto">
          <a:xfrm>
            <a:off x="4359275" y="3881438"/>
            <a:ext cx="93663"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7998" name="Freeform 394"/>
          <p:cNvSpPr>
            <a:spLocks/>
          </p:cNvSpPr>
          <p:nvPr/>
        </p:nvSpPr>
        <p:spPr bwMode="auto">
          <a:xfrm>
            <a:off x="4384675"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7999" name="Freeform 395"/>
          <p:cNvSpPr>
            <a:spLocks/>
          </p:cNvSpPr>
          <p:nvPr/>
        </p:nvSpPr>
        <p:spPr bwMode="auto">
          <a:xfrm>
            <a:off x="4384675" y="3854450"/>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8000" name="Freeform 396"/>
          <p:cNvSpPr>
            <a:spLocks/>
          </p:cNvSpPr>
          <p:nvPr/>
        </p:nvSpPr>
        <p:spPr bwMode="auto">
          <a:xfrm>
            <a:off x="4364038" y="3854450"/>
            <a:ext cx="42862"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001" name="Freeform 397"/>
          <p:cNvSpPr>
            <a:spLocks/>
          </p:cNvSpPr>
          <p:nvPr/>
        </p:nvSpPr>
        <p:spPr bwMode="auto">
          <a:xfrm>
            <a:off x="4364038" y="3854450"/>
            <a:ext cx="42862"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8002" name="Freeform 398"/>
          <p:cNvSpPr>
            <a:spLocks/>
          </p:cNvSpPr>
          <p:nvPr/>
        </p:nvSpPr>
        <p:spPr bwMode="auto">
          <a:xfrm>
            <a:off x="4294188" y="3881438"/>
            <a:ext cx="90487" cy="109537"/>
          </a:xfrm>
          <a:custGeom>
            <a:avLst/>
            <a:gdLst>
              <a:gd name="T0" fmla="*/ 2147483646 w 344"/>
              <a:gd name="T1" fmla="*/ 2147483646 h 413"/>
              <a:gd name="T2" fmla="*/ 2147483646 w 344"/>
              <a:gd name="T3" fmla="*/ 0 h 413"/>
              <a:gd name="T4" fmla="*/ 0 w 344"/>
              <a:gd name="T5" fmla="*/ 2147483646 h 413"/>
              <a:gd name="T6" fmla="*/ 2147483646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8003" name="Freeform 399"/>
          <p:cNvSpPr>
            <a:spLocks/>
          </p:cNvSpPr>
          <p:nvPr/>
        </p:nvSpPr>
        <p:spPr bwMode="auto">
          <a:xfrm>
            <a:off x="4292600" y="3881438"/>
            <a:ext cx="90488" cy="109537"/>
          </a:xfrm>
          <a:custGeom>
            <a:avLst/>
            <a:gdLst>
              <a:gd name="T0" fmla="*/ 2147483646 w 345"/>
              <a:gd name="T1" fmla="*/ 0 h 413"/>
              <a:gd name="T2" fmla="*/ 2147483646 w 345"/>
              <a:gd name="T3" fmla="*/ 2147483646 h 413"/>
              <a:gd name="T4" fmla="*/ 0 w 345"/>
              <a:gd name="T5" fmla="*/ 2147483646 h 413"/>
              <a:gd name="T6" fmla="*/ 2147483646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8004" name="Freeform 400"/>
          <p:cNvSpPr>
            <a:spLocks/>
          </p:cNvSpPr>
          <p:nvPr/>
        </p:nvSpPr>
        <p:spPr bwMode="auto">
          <a:xfrm>
            <a:off x="4292600" y="3881438"/>
            <a:ext cx="92075" cy="109537"/>
          </a:xfrm>
          <a:custGeom>
            <a:avLst/>
            <a:gdLst>
              <a:gd name="T0" fmla="*/ 2147483646 w 351"/>
              <a:gd name="T1" fmla="*/ 2147483646 h 413"/>
              <a:gd name="T2" fmla="*/ 2147483646 w 351"/>
              <a:gd name="T3" fmla="*/ 0 h 413"/>
              <a:gd name="T4" fmla="*/ 0 w 351"/>
              <a:gd name="T5" fmla="*/ 2147483646 h 413"/>
              <a:gd name="T6" fmla="*/ 2147483646 w 351"/>
              <a:gd name="T7" fmla="*/ 2147483646 h 413"/>
              <a:gd name="T8" fmla="*/ 2147483646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grpSp>
        <p:nvGrpSpPr>
          <p:cNvPr id="78005" name="Group 401"/>
          <p:cNvGrpSpPr>
            <a:grpSpLocks/>
          </p:cNvGrpSpPr>
          <p:nvPr/>
        </p:nvGrpSpPr>
        <p:grpSpPr bwMode="auto">
          <a:xfrm>
            <a:off x="3384550" y="2989263"/>
            <a:ext cx="2597150" cy="1030287"/>
            <a:chOff x="2132" y="1883"/>
            <a:chExt cx="1636" cy="649"/>
          </a:xfrm>
        </p:grpSpPr>
        <p:sp>
          <p:nvSpPr>
            <p:cNvPr id="79444" name="Freeform 402"/>
            <p:cNvSpPr>
              <a:spLocks/>
            </p:cNvSpPr>
            <p:nvPr/>
          </p:nvSpPr>
          <p:spPr bwMode="auto">
            <a:xfrm>
              <a:off x="2719"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45" name="Freeform 403"/>
            <p:cNvSpPr>
              <a:spLocks/>
            </p:cNvSpPr>
            <p:nvPr/>
          </p:nvSpPr>
          <p:spPr bwMode="auto">
            <a:xfrm>
              <a:off x="2719"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446" name="Freeform 404"/>
            <p:cNvSpPr>
              <a:spLocks/>
            </p:cNvSpPr>
            <p:nvPr/>
          </p:nvSpPr>
          <p:spPr bwMode="auto">
            <a:xfrm>
              <a:off x="2706"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47" name="Freeform 405"/>
            <p:cNvSpPr>
              <a:spLocks/>
            </p:cNvSpPr>
            <p:nvPr/>
          </p:nvSpPr>
          <p:spPr bwMode="auto">
            <a:xfrm>
              <a:off x="2706"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448" name="Freeform 406"/>
            <p:cNvSpPr>
              <a:spLocks/>
            </p:cNvSpPr>
            <p:nvPr/>
          </p:nvSpPr>
          <p:spPr bwMode="auto">
            <a:xfrm>
              <a:off x="2662" y="24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449" name="Freeform 407"/>
            <p:cNvSpPr>
              <a:spLocks/>
            </p:cNvSpPr>
            <p:nvPr/>
          </p:nvSpPr>
          <p:spPr bwMode="auto">
            <a:xfrm>
              <a:off x="2661" y="24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450" name="Freeform 408"/>
            <p:cNvSpPr>
              <a:spLocks/>
            </p:cNvSpPr>
            <p:nvPr/>
          </p:nvSpPr>
          <p:spPr bwMode="auto">
            <a:xfrm>
              <a:off x="2661" y="2445"/>
              <a:ext cx="59"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451" name="Freeform 409"/>
            <p:cNvSpPr>
              <a:spLocks/>
            </p:cNvSpPr>
            <p:nvPr/>
          </p:nvSpPr>
          <p:spPr bwMode="auto">
            <a:xfrm>
              <a:off x="2676"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52" name="Freeform 410"/>
            <p:cNvSpPr>
              <a:spLocks/>
            </p:cNvSpPr>
            <p:nvPr/>
          </p:nvSpPr>
          <p:spPr bwMode="auto">
            <a:xfrm>
              <a:off x="2676"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453" name="Freeform 411"/>
            <p:cNvSpPr>
              <a:spLocks/>
            </p:cNvSpPr>
            <p:nvPr/>
          </p:nvSpPr>
          <p:spPr bwMode="auto">
            <a:xfrm>
              <a:off x="2664" y="2428"/>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9525">
              <a:solidFill>
                <a:schemeClr val="tx1"/>
              </a:solidFill>
              <a:round/>
              <a:headEnd/>
              <a:tailEnd/>
            </a:ln>
          </p:spPr>
          <p:txBody>
            <a:bodyPr/>
            <a:lstStyle/>
            <a:p>
              <a:endParaRPr lang="en-US"/>
            </a:p>
          </p:txBody>
        </p:sp>
        <p:sp>
          <p:nvSpPr>
            <p:cNvPr id="79454" name="Freeform 412"/>
            <p:cNvSpPr>
              <a:spLocks/>
            </p:cNvSpPr>
            <p:nvPr/>
          </p:nvSpPr>
          <p:spPr bwMode="auto">
            <a:xfrm>
              <a:off x="2664" y="2428"/>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0">
              <a:solidFill>
                <a:schemeClr val="tx1"/>
              </a:solidFill>
              <a:round/>
              <a:headEnd/>
              <a:tailEnd/>
            </a:ln>
          </p:spPr>
          <p:txBody>
            <a:bodyPr/>
            <a:lstStyle/>
            <a:p>
              <a:endParaRPr lang="en-US"/>
            </a:p>
          </p:txBody>
        </p:sp>
        <p:sp>
          <p:nvSpPr>
            <p:cNvPr id="79455" name="Freeform 413"/>
            <p:cNvSpPr>
              <a:spLocks/>
            </p:cNvSpPr>
            <p:nvPr/>
          </p:nvSpPr>
          <p:spPr bwMode="auto">
            <a:xfrm>
              <a:off x="2620"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456" name="Freeform 414"/>
            <p:cNvSpPr>
              <a:spLocks/>
            </p:cNvSpPr>
            <p:nvPr/>
          </p:nvSpPr>
          <p:spPr bwMode="auto">
            <a:xfrm>
              <a:off x="2619"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457" name="Freeform 415"/>
            <p:cNvSpPr>
              <a:spLocks/>
            </p:cNvSpPr>
            <p:nvPr/>
          </p:nvSpPr>
          <p:spPr bwMode="auto">
            <a:xfrm>
              <a:off x="2619" y="2445"/>
              <a:ext cx="58"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458" name="Freeform 416"/>
            <p:cNvSpPr>
              <a:spLocks/>
            </p:cNvSpPr>
            <p:nvPr/>
          </p:nvSpPr>
          <p:spPr bwMode="auto">
            <a:xfrm>
              <a:off x="2634"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59" name="Freeform 417"/>
            <p:cNvSpPr>
              <a:spLocks/>
            </p:cNvSpPr>
            <p:nvPr/>
          </p:nvSpPr>
          <p:spPr bwMode="auto">
            <a:xfrm>
              <a:off x="2634"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460" name="Freeform 418"/>
            <p:cNvSpPr>
              <a:spLocks/>
            </p:cNvSpPr>
            <p:nvPr/>
          </p:nvSpPr>
          <p:spPr bwMode="auto">
            <a:xfrm>
              <a:off x="2621"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61" name="Freeform 419"/>
            <p:cNvSpPr>
              <a:spLocks/>
            </p:cNvSpPr>
            <p:nvPr/>
          </p:nvSpPr>
          <p:spPr bwMode="auto">
            <a:xfrm>
              <a:off x="2621"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462" name="Freeform 420"/>
            <p:cNvSpPr>
              <a:spLocks/>
            </p:cNvSpPr>
            <p:nvPr/>
          </p:nvSpPr>
          <p:spPr bwMode="auto">
            <a:xfrm>
              <a:off x="2577" y="2445"/>
              <a:ext cx="58"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5"/>
                  </a:moveTo>
                  <a:lnTo>
                    <a:pt x="338" y="0"/>
                  </a:lnTo>
                  <a:lnTo>
                    <a:pt x="0" y="413"/>
                  </a:lnTo>
                  <a:lnTo>
                    <a:pt x="345" y="5"/>
                  </a:lnTo>
                  <a:close/>
                </a:path>
              </a:pathLst>
            </a:custGeom>
            <a:solidFill>
              <a:schemeClr val="tx1"/>
            </a:solidFill>
            <a:ln w="9525">
              <a:solidFill>
                <a:schemeClr val="tx1"/>
              </a:solidFill>
              <a:round/>
              <a:headEnd/>
              <a:tailEnd/>
            </a:ln>
          </p:spPr>
          <p:txBody>
            <a:bodyPr/>
            <a:lstStyle/>
            <a:p>
              <a:endParaRPr lang="en-US"/>
            </a:p>
          </p:txBody>
        </p:sp>
        <p:sp>
          <p:nvSpPr>
            <p:cNvPr id="79463" name="Freeform 421"/>
            <p:cNvSpPr>
              <a:spLocks/>
            </p:cNvSpPr>
            <p:nvPr/>
          </p:nvSpPr>
          <p:spPr bwMode="auto">
            <a:xfrm>
              <a:off x="2576"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464" name="Freeform 422"/>
            <p:cNvSpPr>
              <a:spLocks/>
            </p:cNvSpPr>
            <p:nvPr/>
          </p:nvSpPr>
          <p:spPr bwMode="auto">
            <a:xfrm>
              <a:off x="2576" y="2445"/>
              <a:ext cx="59"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6" y="413"/>
                  </a:lnTo>
                  <a:lnTo>
                    <a:pt x="351" y="5"/>
                  </a:lnTo>
                  <a:close/>
                </a:path>
              </a:pathLst>
            </a:custGeom>
            <a:solidFill>
              <a:schemeClr val="tx1"/>
            </a:solidFill>
            <a:ln w="0">
              <a:solidFill>
                <a:schemeClr val="tx1"/>
              </a:solidFill>
              <a:round/>
              <a:headEnd/>
              <a:tailEnd/>
            </a:ln>
          </p:spPr>
          <p:txBody>
            <a:bodyPr/>
            <a:lstStyle/>
            <a:p>
              <a:endParaRPr lang="en-US"/>
            </a:p>
          </p:txBody>
        </p:sp>
        <p:sp>
          <p:nvSpPr>
            <p:cNvPr id="79465" name="Freeform 423"/>
            <p:cNvSpPr>
              <a:spLocks/>
            </p:cNvSpPr>
            <p:nvPr/>
          </p:nvSpPr>
          <p:spPr bwMode="auto">
            <a:xfrm>
              <a:off x="2591" y="2428"/>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66" name="Freeform 424"/>
            <p:cNvSpPr>
              <a:spLocks/>
            </p:cNvSpPr>
            <p:nvPr/>
          </p:nvSpPr>
          <p:spPr bwMode="auto">
            <a:xfrm>
              <a:off x="2591" y="2428"/>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9467" name="Freeform 425"/>
            <p:cNvSpPr>
              <a:spLocks/>
            </p:cNvSpPr>
            <p:nvPr/>
          </p:nvSpPr>
          <p:spPr bwMode="auto">
            <a:xfrm>
              <a:off x="2579" y="2428"/>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68" name="Freeform 426"/>
            <p:cNvSpPr>
              <a:spLocks/>
            </p:cNvSpPr>
            <p:nvPr/>
          </p:nvSpPr>
          <p:spPr bwMode="auto">
            <a:xfrm>
              <a:off x="2579" y="2428"/>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9469" name="Freeform 427"/>
            <p:cNvSpPr>
              <a:spLocks/>
            </p:cNvSpPr>
            <p:nvPr/>
          </p:nvSpPr>
          <p:spPr bwMode="auto">
            <a:xfrm>
              <a:off x="2535" y="2445"/>
              <a:ext cx="57"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6"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9470" name="Freeform 428"/>
            <p:cNvSpPr>
              <a:spLocks/>
            </p:cNvSpPr>
            <p:nvPr/>
          </p:nvSpPr>
          <p:spPr bwMode="auto">
            <a:xfrm>
              <a:off x="2533" y="2445"/>
              <a:ext cx="58"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0"/>
                  </a:moveTo>
                  <a:lnTo>
                    <a:pt x="7" y="413"/>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9471" name="Freeform 429"/>
            <p:cNvSpPr>
              <a:spLocks/>
            </p:cNvSpPr>
            <p:nvPr/>
          </p:nvSpPr>
          <p:spPr bwMode="auto">
            <a:xfrm>
              <a:off x="2533" y="2445"/>
              <a:ext cx="59"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3" y="0"/>
                  </a:lnTo>
                  <a:lnTo>
                    <a:pt x="0" y="408"/>
                  </a:lnTo>
                  <a:lnTo>
                    <a:pt x="7" y="413"/>
                  </a:lnTo>
                  <a:lnTo>
                    <a:pt x="350" y="5"/>
                  </a:lnTo>
                  <a:close/>
                </a:path>
              </a:pathLst>
            </a:custGeom>
            <a:solidFill>
              <a:schemeClr val="tx1"/>
            </a:solidFill>
            <a:ln w="0">
              <a:solidFill>
                <a:schemeClr val="tx1"/>
              </a:solidFill>
              <a:round/>
              <a:headEnd/>
              <a:tailEnd/>
            </a:ln>
          </p:spPr>
          <p:txBody>
            <a:bodyPr/>
            <a:lstStyle/>
            <a:p>
              <a:endParaRPr lang="en-US"/>
            </a:p>
          </p:txBody>
        </p:sp>
        <p:sp>
          <p:nvSpPr>
            <p:cNvPr id="79472" name="Freeform 430"/>
            <p:cNvSpPr>
              <a:spLocks/>
            </p:cNvSpPr>
            <p:nvPr/>
          </p:nvSpPr>
          <p:spPr bwMode="auto">
            <a:xfrm>
              <a:off x="2549"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73" name="Freeform 431"/>
            <p:cNvSpPr>
              <a:spLocks/>
            </p:cNvSpPr>
            <p:nvPr/>
          </p:nvSpPr>
          <p:spPr bwMode="auto">
            <a:xfrm>
              <a:off x="2549"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474" name="Freeform 432"/>
            <p:cNvSpPr>
              <a:spLocks/>
            </p:cNvSpPr>
            <p:nvPr/>
          </p:nvSpPr>
          <p:spPr bwMode="auto">
            <a:xfrm>
              <a:off x="2536"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75" name="Freeform 433"/>
            <p:cNvSpPr>
              <a:spLocks/>
            </p:cNvSpPr>
            <p:nvPr/>
          </p:nvSpPr>
          <p:spPr bwMode="auto">
            <a:xfrm>
              <a:off x="2536"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476" name="Freeform 434"/>
            <p:cNvSpPr>
              <a:spLocks/>
            </p:cNvSpPr>
            <p:nvPr/>
          </p:nvSpPr>
          <p:spPr bwMode="auto">
            <a:xfrm>
              <a:off x="2492"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477" name="Freeform 435"/>
            <p:cNvSpPr>
              <a:spLocks/>
            </p:cNvSpPr>
            <p:nvPr/>
          </p:nvSpPr>
          <p:spPr bwMode="auto">
            <a:xfrm>
              <a:off x="2491" y="2445"/>
              <a:ext cx="57"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9478" name="Freeform 436"/>
            <p:cNvSpPr>
              <a:spLocks/>
            </p:cNvSpPr>
            <p:nvPr/>
          </p:nvSpPr>
          <p:spPr bwMode="auto">
            <a:xfrm>
              <a:off x="2491" y="2445"/>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9479" name="Freeform 437"/>
            <p:cNvSpPr>
              <a:spLocks/>
            </p:cNvSpPr>
            <p:nvPr/>
          </p:nvSpPr>
          <p:spPr bwMode="auto">
            <a:xfrm>
              <a:off x="2506" y="2428"/>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80" name="Freeform 438"/>
            <p:cNvSpPr>
              <a:spLocks/>
            </p:cNvSpPr>
            <p:nvPr/>
          </p:nvSpPr>
          <p:spPr bwMode="auto">
            <a:xfrm>
              <a:off x="2506" y="2428"/>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9481" name="Freeform 439"/>
            <p:cNvSpPr>
              <a:spLocks/>
            </p:cNvSpPr>
            <p:nvPr/>
          </p:nvSpPr>
          <p:spPr bwMode="auto">
            <a:xfrm>
              <a:off x="2493" y="2428"/>
              <a:ext cx="28"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82" name="Freeform 440"/>
            <p:cNvSpPr>
              <a:spLocks/>
            </p:cNvSpPr>
            <p:nvPr/>
          </p:nvSpPr>
          <p:spPr bwMode="auto">
            <a:xfrm>
              <a:off x="2493" y="2428"/>
              <a:ext cx="28"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9483" name="Freeform 441"/>
            <p:cNvSpPr>
              <a:spLocks/>
            </p:cNvSpPr>
            <p:nvPr/>
          </p:nvSpPr>
          <p:spPr bwMode="auto">
            <a:xfrm>
              <a:off x="2449" y="2445"/>
              <a:ext cx="58"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7"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9484" name="Freeform 442"/>
            <p:cNvSpPr>
              <a:spLocks/>
            </p:cNvSpPr>
            <p:nvPr/>
          </p:nvSpPr>
          <p:spPr bwMode="auto">
            <a:xfrm>
              <a:off x="2448" y="2445"/>
              <a:ext cx="58"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0"/>
                  </a:moveTo>
                  <a:lnTo>
                    <a:pt x="6" y="413"/>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9485" name="Freeform 443"/>
            <p:cNvSpPr>
              <a:spLocks/>
            </p:cNvSpPr>
            <p:nvPr/>
          </p:nvSpPr>
          <p:spPr bwMode="auto">
            <a:xfrm>
              <a:off x="2448" y="2445"/>
              <a:ext cx="59" cy="69"/>
            </a:xfrm>
            <a:custGeom>
              <a:avLst/>
              <a:gdLst>
                <a:gd name="T0" fmla="*/ 0 w 349"/>
                <a:gd name="T1" fmla="*/ 0 h 413"/>
                <a:gd name="T2" fmla="*/ 0 w 349"/>
                <a:gd name="T3" fmla="*/ 0 h 413"/>
                <a:gd name="T4" fmla="*/ 0 w 349"/>
                <a:gd name="T5" fmla="*/ 0 h 413"/>
                <a:gd name="T6" fmla="*/ 0 w 349"/>
                <a:gd name="T7" fmla="*/ 0 h 413"/>
                <a:gd name="T8" fmla="*/ 0 w 349"/>
                <a:gd name="T9" fmla="*/ 0 h 413"/>
                <a:gd name="T10" fmla="*/ 0 60000 65536"/>
                <a:gd name="T11" fmla="*/ 0 60000 65536"/>
                <a:gd name="T12" fmla="*/ 0 60000 65536"/>
                <a:gd name="T13" fmla="*/ 0 60000 65536"/>
                <a:gd name="T14" fmla="*/ 0 60000 65536"/>
                <a:gd name="T15" fmla="*/ 0 w 349"/>
                <a:gd name="T16" fmla="*/ 0 h 413"/>
                <a:gd name="T17" fmla="*/ 349 w 349"/>
                <a:gd name="T18" fmla="*/ 413 h 413"/>
              </a:gdLst>
              <a:ahLst/>
              <a:cxnLst>
                <a:cxn ang="T10">
                  <a:pos x="T0" y="T1"/>
                </a:cxn>
                <a:cxn ang="T11">
                  <a:pos x="T2" y="T3"/>
                </a:cxn>
                <a:cxn ang="T12">
                  <a:pos x="T4" y="T5"/>
                </a:cxn>
                <a:cxn ang="T13">
                  <a:pos x="T6" y="T7"/>
                </a:cxn>
                <a:cxn ang="T14">
                  <a:pos x="T8" y="T9"/>
                </a:cxn>
              </a:cxnLst>
              <a:rect l="T15" t="T16" r="T17" b="T18"/>
              <a:pathLst>
                <a:path w="349" h="413">
                  <a:moveTo>
                    <a:pt x="349" y="5"/>
                  </a:moveTo>
                  <a:lnTo>
                    <a:pt x="343" y="0"/>
                  </a:lnTo>
                  <a:lnTo>
                    <a:pt x="0" y="408"/>
                  </a:lnTo>
                  <a:lnTo>
                    <a:pt x="6" y="413"/>
                  </a:lnTo>
                  <a:lnTo>
                    <a:pt x="349" y="5"/>
                  </a:lnTo>
                  <a:close/>
                </a:path>
              </a:pathLst>
            </a:custGeom>
            <a:solidFill>
              <a:schemeClr val="tx1"/>
            </a:solidFill>
            <a:ln w="0">
              <a:solidFill>
                <a:schemeClr val="tx1"/>
              </a:solidFill>
              <a:round/>
              <a:headEnd/>
              <a:tailEnd/>
            </a:ln>
          </p:spPr>
          <p:txBody>
            <a:bodyPr/>
            <a:lstStyle/>
            <a:p>
              <a:endParaRPr lang="en-US"/>
            </a:p>
          </p:txBody>
        </p:sp>
        <p:sp>
          <p:nvSpPr>
            <p:cNvPr id="79486" name="Freeform 444"/>
            <p:cNvSpPr>
              <a:spLocks/>
            </p:cNvSpPr>
            <p:nvPr/>
          </p:nvSpPr>
          <p:spPr bwMode="auto">
            <a:xfrm>
              <a:off x="2464" y="2428"/>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87" name="Freeform 445"/>
            <p:cNvSpPr>
              <a:spLocks/>
            </p:cNvSpPr>
            <p:nvPr/>
          </p:nvSpPr>
          <p:spPr bwMode="auto">
            <a:xfrm>
              <a:off x="2464" y="2428"/>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488" name="Freeform 446"/>
            <p:cNvSpPr>
              <a:spLocks/>
            </p:cNvSpPr>
            <p:nvPr/>
          </p:nvSpPr>
          <p:spPr bwMode="auto">
            <a:xfrm>
              <a:off x="2451" y="2428"/>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89" name="Freeform 447"/>
            <p:cNvSpPr>
              <a:spLocks/>
            </p:cNvSpPr>
            <p:nvPr/>
          </p:nvSpPr>
          <p:spPr bwMode="auto">
            <a:xfrm>
              <a:off x="2451" y="2428"/>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490" name="Freeform 448"/>
            <p:cNvSpPr>
              <a:spLocks/>
            </p:cNvSpPr>
            <p:nvPr/>
          </p:nvSpPr>
          <p:spPr bwMode="auto">
            <a:xfrm>
              <a:off x="2407"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491" name="Freeform 449"/>
            <p:cNvSpPr>
              <a:spLocks/>
            </p:cNvSpPr>
            <p:nvPr/>
          </p:nvSpPr>
          <p:spPr bwMode="auto">
            <a:xfrm>
              <a:off x="2406" y="2445"/>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492" name="Freeform 450"/>
            <p:cNvSpPr>
              <a:spLocks/>
            </p:cNvSpPr>
            <p:nvPr/>
          </p:nvSpPr>
          <p:spPr bwMode="auto">
            <a:xfrm>
              <a:off x="2406" y="2445"/>
              <a:ext cx="58"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493" name="Freeform 451"/>
            <p:cNvSpPr>
              <a:spLocks/>
            </p:cNvSpPr>
            <p:nvPr/>
          </p:nvSpPr>
          <p:spPr bwMode="auto">
            <a:xfrm>
              <a:off x="2364" y="2445"/>
              <a:ext cx="58"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5"/>
                  </a:moveTo>
                  <a:lnTo>
                    <a:pt x="338" y="0"/>
                  </a:lnTo>
                  <a:lnTo>
                    <a:pt x="0" y="413"/>
                  </a:lnTo>
                  <a:lnTo>
                    <a:pt x="345" y="5"/>
                  </a:lnTo>
                  <a:close/>
                </a:path>
              </a:pathLst>
            </a:custGeom>
            <a:solidFill>
              <a:schemeClr val="tx1"/>
            </a:solidFill>
            <a:ln w="9525">
              <a:solidFill>
                <a:schemeClr val="tx1"/>
              </a:solidFill>
              <a:round/>
              <a:headEnd/>
              <a:tailEnd/>
            </a:ln>
          </p:spPr>
          <p:txBody>
            <a:bodyPr/>
            <a:lstStyle/>
            <a:p>
              <a:endParaRPr lang="en-US"/>
            </a:p>
          </p:txBody>
        </p:sp>
        <p:sp>
          <p:nvSpPr>
            <p:cNvPr id="79494" name="Freeform 452"/>
            <p:cNvSpPr>
              <a:spLocks/>
            </p:cNvSpPr>
            <p:nvPr/>
          </p:nvSpPr>
          <p:spPr bwMode="auto">
            <a:xfrm>
              <a:off x="2363" y="24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495" name="Freeform 453"/>
            <p:cNvSpPr>
              <a:spLocks/>
            </p:cNvSpPr>
            <p:nvPr/>
          </p:nvSpPr>
          <p:spPr bwMode="auto">
            <a:xfrm>
              <a:off x="2363" y="2445"/>
              <a:ext cx="59"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6" y="413"/>
                  </a:lnTo>
                  <a:lnTo>
                    <a:pt x="351" y="5"/>
                  </a:lnTo>
                  <a:close/>
                </a:path>
              </a:pathLst>
            </a:custGeom>
            <a:solidFill>
              <a:schemeClr val="tx1"/>
            </a:solidFill>
            <a:ln w="0">
              <a:solidFill>
                <a:schemeClr val="tx1"/>
              </a:solidFill>
              <a:round/>
              <a:headEnd/>
              <a:tailEnd/>
            </a:ln>
          </p:spPr>
          <p:txBody>
            <a:bodyPr/>
            <a:lstStyle/>
            <a:p>
              <a:endParaRPr lang="en-US"/>
            </a:p>
          </p:txBody>
        </p:sp>
        <p:sp>
          <p:nvSpPr>
            <p:cNvPr id="79496" name="Freeform 454"/>
            <p:cNvSpPr>
              <a:spLocks/>
            </p:cNvSpPr>
            <p:nvPr/>
          </p:nvSpPr>
          <p:spPr bwMode="auto">
            <a:xfrm>
              <a:off x="2408"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497" name="Freeform 455"/>
            <p:cNvSpPr>
              <a:spLocks/>
            </p:cNvSpPr>
            <p:nvPr/>
          </p:nvSpPr>
          <p:spPr bwMode="auto">
            <a:xfrm>
              <a:off x="2408" y="2428"/>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498" name="Freeform 456"/>
            <p:cNvSpPr>
              <a:spLocks/>
            </p:cNvSpPr>
            <p:nvPr/>
          </p:nvSpPr>
          <p:spPr bwMode="auto">
            <a:xfrm>
              <a:off x="2421"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499" name="Freeform 457"/>
            <p:cNvSpPr>
              <a:spLocks/>
            </p:cNvSpPr>
            <p:nvPr/>
          </p:nvSpPr>
          <p:spPr bwMode="auto">
            <a:xfrm>
              <a:off x="2421" y="2428"/>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500" name="Freeform 458"/>
            <p:cNvSpPr>
              <a:spLocks/>
            </p:cNvSpPr>
            <p:nvPr/>
          </p:nvSpPr>
          <p:spPr bwMode="auto">
            <a:xfrm>
              <a:off x="2364" y="2512"/>
              <a:ext cx="1106" cy="3"/>
            </a:xfrm>
            <a:custGeom>
              <a:avLst/>
              <a:gdLst>
                <a:gd name="T0" fmla="*/ 0 w 6640"/>
                <a:gd name="T1" fmla="*/ 0 h 17"/>
                <a:gd name="T2" fmla="*/ 0 w 6640"/>
                <a:gd name="T3" fmla="*/ 0 h 17"/>
                <a:gd name="T4" fmla="*/ 1 w 6640"/>
                <a:gd name="T5" fmla="*/ 0 h 17"/>
                <a:gd name="T6" fmla="*/ 0 w 6640"/>
                <a:gd name="T7" fmla="*/ 0 h 17"/>
                <a:gd name="T8" fmla="*/ 0 60000 65536"/>
                <a:gd name="T9" fmla="*/ 0 60000 65536"/>
                <a:gd name="T10" fmla="*/ 0 60000 65536"/>
                <a:gd name="T11" fmla="*/ 0 60000 65536"/>
                <a:gd name="T12" fmla="*/ 0 w 6640"/>
                <a:gd name="T13" fmla="*/ 0 h 17"/>
                <a:gd name="T14" fmla="*/ 6640 w 6640"/>
                <a:gd name="T15" fmla="*/ 17 h 17"/>
              </a:gdLst>
              <a:ahLst/>
              <a:cxnLst>
                <a:cxn ang="T8">
                  <a:pos x="T0" y="T1"/>
                </a:cxn>
                <a:cxn ang="T9">
                  <a:pos x="T2" y="T3"/>
                </a:cxn>
                <a:cxn ang="T10">
                  <a:pos x="T4" y="T5"/>
                </a:cxn>
                <a:cxn ang="T11">
                  <a:pos x="T6" y="T7"/>
                </a:cxn>
              </a:cxnLst>
              <a:rect l="T12" t="T13" r="T14" b="T15"/>
              <a:pathLst>
                <a:path w="6640" h="17">
                  <a:moveTo>
                    <a:pt x="0" y="0"/>
                  </a:moveTo>
                  <a:lnTo>
                    <a:pt x="0" y="17"/>
                  </a:lnTo>
                  <a:lnTo>
                    <a:pt x="6640" y="0"/>
                  </a:lnTo>
                  <a:lnTo>
                    <a:pt x="0" y="0"/>
                  </a:lnTo>
                  <a:close/>
                </a:path>
              </a:pathLst>
            </a:custGeom>
            <a:solidFill>
              <a:schemeClr val="tx1"/>
            </a:solidFill>
            <a:ln w="9525">
              <a:solidFill>
                <a:schemeClr val="tx1"/>
              </a:solidFill>
              <a:round/>
              <a:headEnd/>
              <a:tailEnd/>
            </a:ln>
          </p:spPr>
          <p:txBody>
            <a:bodyPr/>
            <a:lstStyle/>
            <a:p>
              <a:endParaRPr lang="en-US"/>
            </a:p>
          </p:txBody>
        </p:sp>
        <p:sp>
          <p:nvSpPr>
            <p:cNvPr id="79501" name="Freeform 459"/>
            <p:cNvSpPr>
              <a:spLocks/>
            </p:cNvSpPr>
            <p:nvPr/>
          </p:nvSpPr>
          <p:spPr bwMode="auto">
            <a:xfrm>
              <a:off x="2364" y="2512"/>
              <a:ext cx="1106" cy="3"/>
            </a:xfrm>
            <a:custGeom>
              <a:avLst/>
              <a:gdLst>
                <a:gd name="T0" fmla="*/ 0 w 6640"/>
                <a:gd name="T1" fmla="*/ 0 h 17"/>
                <a:gd name="T2" fmla="*/ 1 w 6640"/>
                <a:gd name="T3" fmla="*/ 0 h 17"/>
                <a:gd name="T4" fmla="*/ 1 w 6640"/>
                <a:gd name="T5" fmla="*/ 0 h 17"/>
                <a:gd name="T6" fmla="*/ 0 w 6640"/>
                <a:gd name="T7" fmla="*/ 0 h 17"/>
                <a:gd name="T8" fmla="*/ 0 60000 65536"/>
                <a:gd name="T9" fmla="*/ 0 60000 65536"/>
                <a:gd name="T10" fmla="*/ 0 60000 65536"/>
                <a:gd name="T11" fmla="*/ 0 60000 65536"/>
                <a:gd name="T12" fmla="*/ 0 w 6640"/>
                <a:gd name="T13" fmla="*/ 0 h 17"/>
                <a:gd name="T14" fmla="*/ 6640 w 6640"/>
                <a:gd name="T15" fmla="*/ 17 h 17"/>
              </a:gdLst>
              <a:ahLst/>
              <a:cxnLst>
                <a:cxn ang="T8">
                  <a:pos x="T0" y="T1"/>
                </a:cxn>
                <a:cxn ang="T9">
                  <a:pos x="T2" y="T3"/>
                </a:cxn>
                <a:cxn ang="T10">
                  <a:pos x="T4" y="T5"/>
                </a:cxn>
                <a:cxn ang="T11">
                  <a:pos x="T6" y="T7"/>
                </a:cxn>
              </a:cxnLst>
              <a:rect l="T12" t="T13" r="T14" b="T15"/>
              <a:pathLst>
                <a:path w="6640" h="17">
                  <a:moveTo>
                    <a:pt x="0" y="17"/>
                  </a:moveTo>
                  <a:lnTo>
                    <a:pt x="6640" y="0"/>
                  </a:lnTo>
                  <a:lnTo>
                    <a:pt x="6640" y="17"/>
                  </a:lnTo>
                  <a:lnTo>
                    <a:pt x="0" y="17"/>
                  </a:lnTo>
                  <a:close/>
                </a:path>
              </a:pathLst>
            </a:custGeom>
            <a:solidFill>
              <a:schemeClr val="tx1"/>
            </a:solidFill>
            <a:ln w="9525">
              <a:solidFill>
                <a:schemeClr val="tx1"/>
              </a:solidFill>
              <a:round/>
              <a:headEnd/>
              <a:tailEnd/>
            </a:ln>
          </p:spPr>
          <p:txBody>
            <a:bodyPr/>
            <a:lstStyle/>
            <a:p>
              <a:endParaRPr lang="en-US"/>
            </a:p>
          </p:txBody>
        </p:sp>
        <p:sp>
          <p:nvSpPr>
            <p:cNvPr id="79502" name="Rectangle 460"/>
            <p:cNvSpPr>
              <a:spLocks noChangeArrowheads="1"/>
            </p:cNvSpPr>
            <p:nvPr/>
          </p:nvSpPr>
          <p:spPr bwMode="auto">
            <a:xfrm>
              <a:off x="2364" y="2512"/>
              <a:ext cx="1106"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503" name="Freeform 461"/>
            <p:cNvSpPr>
              <a:spLocks/>
            </p:cNvSpPr>
            <p:nvPr/>
          </p:nvSpPr>
          <p:spPr bwMode="auto">
            <a:xfrm>
              <a:off x="2132" y="1940"/>
              <a:ext cx="52" cy="592"/>
            </a:xfrm>
            <a:custGeom>
              <a:avLst/>
              <a:gdLst>
                <a:gd name="T0" fmla="*/ 0 w 312"/>
                <a:gd name="T1" fmla="*/ 1 h 3552"/>
                <a:gd name="T2" fmla="*/ 0 w 312"/>
                <a:gd name="T3" fmla="*/ 1 h 3552"/>
                <a:gd name="T4" fmla="*/ 0 w 312"/>
                <a:gd name="T5" fmla="*/ 0 h 3552"/>
                <a:gd name="T6" fmla="*/ 0 w 312"/>
                <a:gd name="T7" fmla="*/ 1 h 3552"/>
                <a:gd name="T8" fmla="*/ 0 60000 65536"/>
                <a:gd name="T9" fmla="*/ 0 60000 65536"/>
                <a:gd name="T10" fmla="*/ 0 60000 65536"/>
                <a:gd name="T11" fmla="*/ 0 60000 65536"/>
                <a:gd name="T12" fmla="*/ 0 w 312"/>
                <a:gd name="T13" fmla="*/ 0 h 3552"/>
                <a:gd name="T14" fmla="*/ 312 w 312"/>
                <a:gd name="T15" fmla="*/ 3552 h 3552"/>
              </a:gdLst>
              <a:ahLst/>
              <a:cxnLst>
                <a:cxn ang="T8">
                  <a:pos x="T0" y="T1"/>
                </a:cxn>
                <a:cxn ang="T9">
                  <a:pos x="T2" y="T3"/>
                </a:cxn>
                <a:cxn ang="T10">
                  <a:pos x="T4" y="T5"/>
                </a:cxn>
                <a:cxn ang="T11">
                  <a:pos x="T6" y="T7"/>
                </a:cxn>
              </a:cxnLst>
              <a:rect l="T12" t="T13" r="T14" b="T15"/>
              <a:pathLst>
                <a:path w="312" h="3552">
                  <a:moveTo>
                    <a:pt x="0" y="3550"/>
                  </a:moveTo>
                  <a:lnTo>
                    <a:pt x="17" y="3552"/>
                  </a:lnTo>
                  <a:lnTo>
                    <a:pt x="312" y="0"/>
                  </a:lnTo>
                  <a:lnTo>
                    <a:pt x="0" y="3550"/>
                  </a:lnTo>
                  <a:close/>
                </a:path>
              </a:pathLst>
            </a:custGeom>
            <a:solidFill>
              <a:schemeClr val="tx1"/>
            </a:solidFill>
            <a:ln w="9525">
              <a:solidFill>
                <a:schemeClr val="tx1"/>
              </a:solidFill>
              <a:round/>
              <a:headEnd/>
              <a:tailEnd/>
            </a:ln>
          </p:spPr>
          <p:txBody>
            <a:bodyPr/>
            <a:lstStyle/>
            <a:p>
              <a:endParaRPr lang="en-US"/>
            </a:p>
          </p:txBody>
        </p:sp>
        <p:sp>
          <p:nvSpPr>
            <p:cNvPr id="79504" name="Freeform 462"/>
            <p:cNvSpPr>
              <a:spLocks/>
            </p:cNvSpPr>
            <p:nvPr/>
          </p:nvSpPr>
          <p:spPr bwMode="auto">
            <a:xfrm>
              <a:off x="2134" y="1940"/>
              <a:ext cx="52" cy="592"/>
            </a:xfrm>
            <a:custGeom>
              <a:avLst/>
              <a:gdLst>
                <a:gd name="T0" fmla="*/ 0 w 312"/>
                <a:gd name="T1" fmla="*/ 1 h 3552"/>
                <a:gd name="T2" fmla="*/ 0 w 312"/>
                <a:gd name="T3" fmla="*/ 0 h 3552"/>
                <a:gd name="T4" fmla="*/ 0 w 312"/>
                <a:gd name="T5" fmla="*/ 0 h 3552"/>
                <a:gd name="T6" fmla="*/ 0 w 312"/>
                <a:gd name="T7" fmla="*/ 1 h 3552"/>
                <a:gd name="T8" fmla="*/ 0 60000 65536"/>
                <a:gd name="T9" fmla="*/ 0 60000 65536"/>
                <a:gd name="T10" fmla="*/ 0 60000 65536"/>
                <a:gd name="T11" fmla="*/ 0 60000 65536"/>
                <a:gd name="T12" fmla="*/ 0 w 312"/>
                <a:gd name="T13" fmla="*/ 0 h 3552"/>
                <a:gd name="T14" fmla="*/ 312 w 312"/>
                <a:gd name="T15" fmla="*/ 3552 h 3552"/>
              </a:gdLst>
              <a:ahLst/>
              <a:cxnLst>
                <a:cxn ang="T8">
                  <a:pos x="T0" y="T1"/>
                </a:cxn>
                <a:cxn ang="T9">
                  <a:pos x="T2" y="T3"/>
                </a:cxn>
                <a:cxn ang="T10">
                  <a:pos x="T4" y="T5"/>
                </a:cxn>
                <a:cxn ang="T11">
                  <a:pos x="T6" y="T7"/>
                </a:cxn>
              </a:cxnLst>
              <a:rect l="T12" t="T13" r="T14" b="T15"/>
              <a:pathLst>
                <a:path w="312" h="3552">
                  <a:moveTo>
                    <a:pt x="0" y="3552"/>
                  </a:moveTo>
                  <a:lnTo>
                    <a:pt x="295" y="0"/>
                  </a:lnTo>
                  <a:lnTo>
                    <a:pt x="312" y="1"/>
                  </a:lnTo>
                  <a:lnTo>
                    <a:pt x="0" y="3552"/>
                  </a:lnTo>
                  <a:close/>
                </a:path>
              </a:pathLst>
            </a:custGeom>
            <a:solidFill>
              <a:schemeClr val="tx1"/>
            </a:solidFill>
            <a:ln w="9525">
              <a:solidFill>
                <a:schemeClr val="tx1"/>
              </a:solidFill>
              <a:round/>
              <a:headEnd/>
              <a:tailEnd/>
            </a:ln>
          </p:spPr>
          <p:txBody>
            <a:bodyPr/>
            <a:lstStyle/>
            <a:p>
              <a:endParaRPr lang="en-US"/>
            </a:p>
          </p:txBody>
        </p:sp>
        <p:sp>
          <p:nvSpPr>
            <p:cNvPr id="79505" name="Freeform 463"/>
            <p:cNvSpPr>
              <a:spLocks/>
            </p:cNvSpPr>
            <p:nvPr/>
          </p:nvSpPr>
          <p:spPr bwMode="auto">
            <a:xfrm>
              <a:off x="2132" y="1940"/>
              <a:ext cx="54" cy="592"/>
            </a:xfrm>
            <a:custGeom>
              <a:avLst/>
              <a:gdLst>
                <a:gd name="T0" fmla="*/ 0 w 329"/>
                <a:gd name="T1" fmla="*/ 1 h 3552"/>
                <a:gd name="T2" fmla="*/ 0 w 329"/>
                <a:gd name="T3" fmla="*/ 1 h 3552"/>
                <a:gd name="T4" fmla="*/ 0 w 329"/>
                <a:gd name="T5" fmla="*/ 0 h 3552"/>
                <a:gd name="T6" fmla="*/ 0 w 329"/>
                <a:gd name="T7" fmla="*/ 0 h 3552"/>
                <a:gd name="T8" fmla="*/ 0 w 329"/>
                <a:gd name="T9" fmla="*/ 1 h 3552"/>
                <a:gd name="T10" fmla="*/ 0 60000 65536"/>
                <a:gd name="T11" fmla="*/ 0 60000 65536"/>
                <a:gd name="T12" fmla="*/ 0 60000 65536"/>
                <a:gd name="T13" fmla="*/ 0 60000 65536"/>
                <a:gd name="T14" fmla="*/ 0 60000 65536"/>
                <a:gd name="T15" fmla="*/ 0 w 329"/>
                <a:gd name="T16" fmla="*/ 0 h 3552"/>
                <a:gd name="T17" fmla="*/ 329 w 329"/>
                <a:gd name="T18" fmla="*/ 3552 h 3552"/>
              </a:gdLst>
              <a:ahLst/>
              <a:cxnLst>
                <a:cxn ang="T10">
                  <a:pos x="T0" y="T1"/>
                </a:cxn>
                <a:cxn ang="T11">
                  <a:pos x="T2" y="T3"/>
                </a:cxn>
                <a:cxn ang="T12">
                  <a:pos x="T4" y="T5"/>
                </a:cxn>
                <a:cxn ang="T13">
                  <a:pos x="T6" y="T7"/>
                </a:cxn>
                <a:cxn ang="T14">
                  <a:pos x="T8" y="T9"/>
                </a:cxn>
              </a:cxnLst>
              <a:rect l="T15" t="T16" r="T17" b="T18"/>
              <a:pathLst>
                <a:path w="329" h="3552">
                  <a:moveTo>
                    <a:pt x="0" y="3550"/>
                  </a:moveTo>
                  <a:lnTo>
                    <a:pt x="17" y="3552"/>
                  </a:lnTo>
                  <a:lnTo>
                    <a:pt x="329" y="1"/>
                  </a:lnTo>
                  <a:lnTo>
                    <a:pt x="312" y="0"/>
                  </a:lnTo>
                  <a:lnTo>
                    <a:pt x="0" y="3550"/>
                  </a:lnTo>
                  <a:close/>
                </a:path>
              </a:pathLst>
            </a:custGeom>
            <a:solidFill>
              <a:schemeClr val="tx1"/>
            </a:solidFill>
            <a:ln w="0">
              <a:solidFill>
                <a:schemeClr val="tx1"/>
              </a:solidFill>
              <a:round/>
              <a:headEnd/>
              <a:tailEnd/>
            </a:ln>
          </p:spPr>
          <p:txBody>
            <a:bodyPr/>
            <a:lstStyle/>
            <a:p>
              <a:endParaRPr lang="en-US"/>
            </a:p>
          </p:txBody>
        </p:sp>
        <p:sp>
          <p:nvSpPr>
            <p:cNvPr id="79506" name="Freeform 464"/>
            <p:cNvSpPr>
              <a:spLocks/>
            </p:cNvSpPr>
            <p:nvPr/>
          </p:nvSpPr>
          <p:spPr bwMode="auto">
            <a:xfrm>
              <a:off x="3716" y="1907"/>
              <a:ext cx="52" cy="592"/>
            </a:xfrm>
            <a:custGeom>
              <a:avLst/>
              <a:gdLst>
                <a:gd name="T0" fmla="*/ 0 w 313"/>
                <a:gd name="T1" fmla="*/ 0 h 3551"/>
                <a:gd name="T2" fmla="*/ 0 w 313"/>
                <a:gd name="T3" fmla="*/ 0 h 3551"/>
                <a:gd name="T4" fmla="*/ 0 w 313"/>
                <a:gd name="T5" fmla="*/ 1 h 3551"/>
                <a:gd name="T6" fmla="*/ 0 w 313"/>
                <a:gd name="T7" fmla="*/ 0 h 3551"/>
                <a:gd name="T8" fmla="*/ 0 60000 65536"/>
                <a:gd name="T9" fmla="*/ 0 60000 65536"/>
                <a:gd name="T10" fmla="*/ 0 60000 65536"/>
                <a:gd name="T11" fmla="*/ 0 60000 65536"/>
                <a:gd name="T12" fmla="*/ 0 w 313"/>
                <a:gd name="T13" fmla="*/ 0 h 3551"/>
                <a:gd name="T14" fmla="*/ 313 w 313"/>
                <a:gd name="T15" fmla="*/ 3551 h 3551"/>
              </a:gdLst>
              <a:ahLst/>
              <a:cxnLst>
                <a:cxn ang="T8">
                  <a:pos x="T0" y="T1"/>
                </a:cxn>
                <a:cxn ang="T9">
                  <a:pos x="T2" y="T3"/>
                </a:cxn>
                <a:cxn ang="T10">
                  <a:pos x="T4" y="T5"/>
                </a:cxn>
                <a:cxn ang="T11">
                  <a:pos x="T6" y="T7"/>
                </a:cxn>
              </a:cxnLst>
              <a:rect l="T12" t="T13" r="T14" b="T15"/>
              <a:pathLst>
                <a:path w="313" h="3551">
                  <a:moveTo>
                    <a:pt x="313" y="1"/>
                  </a:moveTo>
                  <a:lnTo>
                    <a:pt x="296" y="0"/>
                  </a:lnTo>
                  <a:lnTo>
                    <a:pt x="0" y="3551"/>
                  </a:lnTo>
                  <a:lnTo>
                    <a:pt x="313" y="1"/>
                  </a:lnTo>
                  <a:close/>
                </a:path>
              </a:pathLst>
            </a:custGeom>
            <a:solidFill>
              <a:schemeClr val="tx1"/>
            </a:solidFill>
            <a:ln w="9525">
              <a:solidFill>
                <a:schemeClr val="tx1"/>
              </a:solidFill>
              <a:round/>
              <a:headEnd/>
              <a:tailEnd/>
            </a:ln>
          </p:spPr>
          <p:txBody>
            <a:bodyPr/>
            <a:lstStyle/>
            <a:p>
              <a:endParaRPr lang="en-US"/>
            </a:p>
          </p:txBody>
        </p:sp>
        <p:sp>
          <p:nvSpPr>
            <p:cNvPr id="79507" name="Freeform 465"/>
            <p:cNvSpPr>
              <a:spLocks/>
            </p:cNvSpPr>
            <p:nvPr/>
          </p:nvSpPr>
          <p:spPr bwMode="auto">
            <a:xfrm>
              <a:off x="3714" y="1907"/>
              <a:ext cx="51" cy="592"/>
            </a:xfrm>
            <a:custGeom>
              <a:avLst/>
              <a:gdLst>
                <a:gd name="T0" fmla="*/ 0 w 312"/>
                <a:gd name="T1" fmla="*/ 0 h 3551"/>
                <a:gd name="T2" fmla="*/ 0 w 312"/>
                <a:gd name="T3" fmla="*/ 1 h 3551"/>
                <a:gd name="T4" fmla="*/ 0 w 312"/>
                <a:gd name="T5" fmla="*/ 1 h 3551"/>
                <a:gd name="T6" fmla="*/ 0 w 312"/>
                <a:gd name="T7" fmla="*/ 0 h 3551"/>
                <a:gd name="T8" fmla="*/ 0 60000 65536"/>
                <a:gd name="T9" fmla="*/ 0 60000 65536"/>
                <a:gd name="T10" fmla="*/ 0 60000 65536"/>
                <a:gd name="T11" fmla="*/ 0 60000 65536"/>
                <a:gd name="T12" fmla="*/ 0 w 312"/>
                <a:gd name="T13" fmla="*/ 0 h 3551"/>
                <a:gd name="T14" fmla="*/ 312 w 312"/>
                <a:gd name="T15" fmla="*/ 3551 h 3551"/>
              </a:gdLst>
              <a:ahLst/>
              <a:cxnLst>
                <a:cxn ang="T8">
                  <a:pos x="T0" y="T1"/>
                </a:cxn>
                <a:cxn ang="T9">
                  <a:pos x="T2" y="T3"/>
                </a:cxn>
                <a:cxn ang="T10">
                  <a:pos x="T4" y="T5"/>
                </a:cxn>
                <a:cxn ang="T11">
                  <a:pos x="T6" y="T7"/>
                </a:cxn>
              </a:cxnLst>
              <a:rect l="T12" t="T13" r="T14" b="T15"/>
              <a:pathLst>
                <a:path w="312" h="3551">
                  <a:moveTo>
                    <a:pt x="312" y="0"/>
                  </a:moveTo>
                  <a:lnTo>
                    <a:pt x="16" y="3551"/>
                  </a:lnTo>
                  <a:lnTo>
                    <a:pt x="0" y="3549"/>
                  </a:lnTo>
                  <a:lnTo>
                    <a:pt x="312" y="0"/>
                  </a:lnTo>
                  <a:close/>
                </a:path>
              </a:pathLst>
            </a:custGeom>
            <a:solidFill>
              <a:schemeClr val="tx1"/>
            </a:solidFill>
            <a:ln w="9525">
              <a:solidFill>
                <a:schemeClr val="tx1"/>
              </a:solidFill>
              <a:round/>
              <a:headEnd/>
              <a:tailEnd/>
            </a:ln>
          </p:spPr>
          <p:txBody>
            <a:bodyPr/>
            <a:lstStyle/>
            <a:p>
              <a:endParaRPr lang="en-US"/>
            </a:p>
          </p:txBody>
        </p:sp>
        <p:sp>
          <p:nvSpPr>
            <p:cNvPr id="79508" name="Freeform 466"/>
            <p:cNvSpPr>
              <a:spLocks/>
            </p:cNvSpPr>
            <p:nvPr/>
          </p:nvSpPr>
          <p:spPr bwMode="auto">
            <a:xfrm>
              <a:off x="3714" y="1907"/>
              <a:ext cx="54" cy="592"/>
            </a:xfrm>
            <a:custGeom>
              <a:avLst/>
              <a:gdLst>
                <a:gd name="T0" fmla="*/ 0 w 329"/>
                <a:gd name="T1" fmla="*/ 0 h 3551"/>
                <a:gd name="T2" fmla="*/ 0 w 329"/>
                <a:gd name="T3" fmla="*/ 0 h 3551"/>
                <a:gd name="T4" fmla="*/ 0 w 329"/>
                <a:gd name="T5" fmla="*/ 1 h 3551"/>
                <a:gd name="T6" fmla="*/ 0 w 329"/>
                <a:gd name="T7" fmla="*/ 1 h 3551"/>
                <a:gd name="T8" fmla="*/ 0 w 329"/>
                <a:gd name="T9" fmla="*/ 0 h 3551"/>
                <a:gd name="T10" fmla="*/ 0 60000 65536"/>
                <a:gd name="T11" fmla="*/ 0 60000 65536"/>
                <a:gd name="T12" fmla="*/ 0 60000 65536"/>
                <a:gd name="T13" fmla="*/ 0 60000 65536"/>
                <a:gd name="T14" fmla="*/ 0 60000 65536"/>
                <a:gd name="T15" fmla="*/ 0 w 329"/>
                <a:gd name="T16" fmla="*/ 0 h 3551"/>
                <a:gd name="T17" fmla="*/ 329 w 329"/>
                <a:gd name="T18" fmla="*/ 3551 h 3551"/>
              </a:gdLst>
              <a:ahLst/>
              <a:cxnLst>
                <a:cxn ang="T10">
                  <a:pos x="T0" y="T1"/>
                </a:cxn>
                <a:cxn ang="T11">
                  <a:pos x="T2" y="T3"/>
                </a:cxn>
                <a:cxn ang="T12">
                  <a:pos x="T4" y="T5"/>
                </a:cxn>
                <a:cxn ang="T13">
                  <a:pos x="T6" y="T7"/>
                </a:cxn>
                <a:cxn ang="T14">
                  <a:pos x="T8" y="T9"/>
                </a:cxn>
              </a:cxnLst>
              <a:rect l="T15" t="T16" r="T17" b="T18"/>
              <a:pathLst>
                <a:path w="329" h="3551">
                  <a:moveTo>
                    <a:pt x="329" y="1"/>
                  </a:moveTo>
                  <a:lnTo>
                    <a:pt x="312" y="0"/>
                  </a:lnTo>
                  <a:lnTo>
                    <a:pt x="0" y="3549"/>
                  </a:lnTo>
                  <a:lnTo>
                    <a:pt x="16" y="3551"/>
                  </a:lnTo>
                  <a:lnTo>
                    <a:pt x="329" y="1"/>
                  </a:lnTo>
                  <a:close/>
                </a:path>
              </a:pathLst>
            </a:custGeom>
            <a:solidFill>
              <a:schemeClr val="tx1"/>
            </a:solidFill>
            <a:ln w="0">
              <a:solidFill>
                <a:schemeClr val="tx1"/>
              </a:solidFill>
              <a:round/>
              <a:headEnd/>
              <a:tailEnd/>
            </a:ln>
          </p:spPr>
          <p:txBody>
            <a:bodyPr/>
            <a:lstStyle/>
            <a:p>
              <a:endParaRPr lang="en-US"/>
            </a:p>
          </p:txBody>
        </p:sp>
        <p:sp>
          <p:nvSpPr>
            <p:cNvPr id="79509" name="Freeform 467"/>
            <p:cNvSpPr>
              <a:spLocks/>
            </p:cNvSpPr>
            <p:nvPr/>
          </p:nvSpPr>
          <p:spPr bwMode="auto">
            <a:xfrm>
              <a:off x="2630"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08"/>
                  </a:moveTo>
                  <a:lnTo>
                    <a:pt x="6" y="414"/>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10" name="Freeform 468"/>
            <p:cNvSpPr>
              <a:spLocks/>
            </p:cNvSpPr>
            <p:nvPr/>
          </p:nvSpPr>
          <p:spPr bwMode="auto">
            <a:xfrm>
              <a:off x="2631" y="1883"/>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7"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11" name="Freeform 469"/>
            <p:cNvSpPr>
              <a:spLocks/>
            </p:cNvSpPr>
            <p:nvPr/>
          </p:nvSpPr>
          <p:spPr bwMode="auto">
            <a:xfrm>
              <a:off x="2630"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9512" name="Freeform 470"/>
            <p:cNvSpPr>
              <a:spLocks/>
            </p:cNvSpPr>
            <p:nvPr/>
          </p:nvSpPr>
          <p:spPr bwMode="auto">
            <a:xfrm>
              <a:off x="2659"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13" name="Freeform 471"/>
            <p:cNvSpPr>
              <a:spLocks/>
            </p:cNvSpPr>
            <p:nvPr/>
          </p:nvSpPr>
          <p:spPr bwMode="auto">
            <a:xfrm>
              <a:off x="2659"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14" name="Freeform 472"/>
            <p:cNvSpPr>
              <a:spLocks/>
            </p:cNvSpPr>
            <p:nvPr/>
          </p:nvSpPr>
          <p:spPr bwMode="auto">
            <a:xfrm>
              <a:off x="2673"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15" name="Freeform 473"/>
            <p:cNvSpPr>
              <a:spLocks/>
            </p:cNvSpPr>
            <p:nvPr/>
          </p:nvSpPr>
          <p:spPr bwMode="auto">
            <a:xfrm>
              <a:off x="2674" y="1883"/>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8"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16" name="Freeform 474"/>
            <p:cNvSpPr>
              <a:spLocks/>
            </p:cNvSpPr>
            <p:nvPr/>
          </p:nvSpPr>
          <p:spPr bwMode="auto">
            <a:xfrm>
              <a:off x="2673"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17" name="Freeform 475"/>
            <p:cNvSpPr>
              <a:spLocks/>
            </p:cNvSpPr>
            <p:nvPr/>
          </p:nvSpPr>
          <p:spPr bwMode="auto">
            <a:xfrm>
              <a:off x="2361"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18" name="Freeform 476"/>
            <p:cNvSpPr>
              <a:spLocks/>
            </p:cNvSpPr>
            <p:nvPr/>
          </p:nvSpPr>
          <p:spPr bwMode="auto">
            <a:xfrm>
              <a:off x="2361"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19" name="Freeform 477"/>
            <p:cNvSpPr>
              <a:spLocks/>
            </p:cNvSpPr>
            <p:nvPr/>
          </p:nvSpPr>
          <p:spPr bwMode="auto">
            <a:xfrm>
              <a:off x="2361"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20" name="Freeform 478"/>
            <p:cNvSpPr>
              <a:spLocks/>
            </p:cNvSpPr>
            <p:nvPr/>
          </p:nvSpPr>
          <p:spPr bwMode="auto">
            <a:xfrm>
              <a:off x="2361"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21" name="Freeform 479"/>
            <p:cNvSpPr>
              <a:spLocks/>
            </p:cNvSpPr>
            <p:nvPr/>
          </p:nvSpPr>
          <p:spPr bwMode="auto">
            <a:xfrm>
              <a:off x="2375"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22" name="Freeform 480"/>
            <p:cNvSpPr>
              <a:spLocks/>
            </p:cNvSpPr>
            <p:nvPr/>
          </p:nvSpPr>
          <p:spPr bwMode="auto">
            <a:xfrm>
              <a:off x="2376"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23" name="Freeform 481"/>
            <p:cNvSpPr>
              <a:spLocks/>
            </p:cNvSpPr>
            <p:nvPr/>
          </p:nvSpPr>
          <p:spPr bwMode="auto">
            <a:xfrm>
              <a:off x="2375"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24" name="Freeform 482"/>
            <p:cNvSpPr>
              <a:spLocks/>
            </p:cNvSpPr>
            <p:nvPr/>
          </p:nvSpPr>
          <p:spPr bwMode="auto">
            <a:xfrm>
              <a:off x="2403"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25" name="Freeform 483"/>
            <p:cNvSpPr>
              <a:spLocks/>
            </p:cNvSpPr>
            <p:nvPr/>
          </p:nvSpPr>
          <p:spPr bwMode="auto">
            <a:xfrm>
              <a:off x="2403"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26" name="Freeform 484"/>
            <p:cNvSpPr>
              <a:spLocks/>
            </p:cNvSpPr>
            <p:nvPr/>
          </p:nvSpPr>
          <p:spPr bwMode="auto">
            <a:xfrm>
              <a:off x="2403"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27" name="Freeform 485"/>
            <p:cNvSpPr>
              <a:spLocks/>
            </p:cNvSpPr>
            <p:nvPr/>
          </p:nvSpPr>
          <p:spPr bwMode="auto">
            <a:xfrm>
              <a:off x="2403"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28" name="Freeform 486"/>
            <p:cNvSpPr>
              <a:spLocks/>
            </p:cNvSpPr>
            <p:nvPr/>
          </p:nvSpPr>
          <p:spPr bwMode="auto">
            <a:xfrm>
              <a:off x="2418"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29" name="Freeform 487"/>
            <p:cNvSpPr>
              <a:spLocks/>
            </p:cNvSpPr>
            <p:nvPr/>
          </p:nvSpPr>
          <p:spPr bwMode="auto">
            <a:xfrm>
              <a:off x="2419" y="1883"/>
              <a:ext cx="57"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8"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30" name="Freeform 488"/>
            <p:cNvSpPr>
              <a:spLocks/>
            </p:cNvSpPr>
            <p:nvPr/>
          </p:nvSpPr>
          <p:spPr bwMode="auto">
            <a:xfrm>
              <a:off x="2418"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31" name="Freeform 489"/>
            <p:cNvSpPr>
              <a:spLocks/>
            </p:cNvSpPr>
            <p:nvPr/>
          </p:nvSpPr>
          <p:spPr bwMode="auto">
            <a:xfrm>
              <a:off x="2446"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532" name="Freeform 490"/>
            <p:cNvSpPr>
              <a:spLocks/>
            </p:cNvSpPr>
            <p:nvPr/>
          </p:nvSpPr>
          <p:spPr bwMode="auto">
            <a:xfrm>
              <a:off x="2446"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533" name="Freeform 491"/>
            <p:cNvSpPr>
              <a:spLocks/>
            </p:cNvSpPr>
            <p:nvPr/>
          </p:nvSpPr>
          <p:spPr bwMode="auto">
            <a:xfrm>
              <a:off x="2446"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534" name="Freeform 492"/>
            <p:cNvSpPr>
              <a:spLocks/>
            </p:cNvSpPr>
            <p:nvPr/>
          </p:nvSpPr>
          <p:spPr bwMode="auto">
            <a:xfrm>
              <a:off x="2446"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535" name="Freeform 493"/>
            <p:cNvSpPr>
              <a:spLocks/>
            </p:cNvSpPr>
            <p:nvPr/>
          </p:nvSpPr>
          <p:spPr bwMode="auto">
            <a:xfrm>
              <a:off x="2460"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36" name="Freeform 494"/>
            <p:cNvSpPr>
              <a:spLocks/>
            </p:cNvSpPr>
            <p:nvPr/>
          </p:nvSpPr>
          <p:spPr bwMode="auto">
            <a:xfrm>
              <a:off x="2461"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37" name="Freeform 495"/>
            <p:cNvSpPr>
              <a:spLocks/>
            </p:cNvSpPr>
            <p:nvPr/>
          </p:nvSpPr>
          <p:spPr bwMode="auto">
            <a:xfrm>
              <a:off x="2460"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7"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38" name="Freeform 496"/>
            <p:cNvSpPr>
              <a:spLocks/>
            </p:cNvSpPr>
            <p:nvPr/>
          </p:nvSpPr>
          <p:spPr bwMode="auto">
            <a:xfrm>
              <a:off x="2489"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39" name="Freeform 497"/>
            <p:cNvSpPr>
              <a:spLocks/>
            </p:cNvSpPr>
            <p:nvPr/>
          </p:nvSpPr>
          <p:spPr bwMode="auto">
            <a:xfrm>
              <a:off x="2489"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40" name="Freeform 498"/>
            <p:cNvSpPr>
              <a:spLocks/>
            </p:cNvSpPr>
            <p:nvPr/>
          </p:nvSpPr>
          <p:spPr bwMode="auto">
            <a:xfrm>
              <a:off x="2489"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41" name="Freeform 499"/>
            <p:cNvSpPr>
              <a:spLocks/>
            </p:cNvSpPr>
            <p:nvPr/>
          </p:nvSpPr>
          <p:spPr bwMode="auto">
            <a:xfrm>
              <a:off x="2489"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42" name="Freeform 500"/>
            <p:cNvSpPr>
              <a:spLocks/>
            </p:cNvSpPr>
            <p:nvPr/>
          </p:nvSpPr>
          <p:spPr bwMode="auto">
            <a:xfrm>
              <a:off x="2503"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43" name="Freeform 501"/>
            <p:cNvSpPr>
              <a:spLocks/>
            </p:cNvSpPr>
            <p:nvPr/>
          </p:nvSpPr>
          <p:spPr bwMode="auto">
            <a:xfrm>
              <a:off x="2504"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44" name="Freeform 502"/>
            <p:cNvSpPr>
              <a:spLocks/>
            </p:cNvSpPr>
            <p:nvPr/>
          </p:nvSpPr>
          <p:spPr bwMode="auto">
            <a:xfrm>
              <a:off x="2503" y="1883"/>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45" name="Freeform 503"/>
            <p:cNvSpPr>
              <a:spLocks/>
            </p:cNvSpPr>
            <p:nvPr/>
          </p:nvSpPr>
          <p:spPr bwMode="auto">
            <a:xfrm>
              <a:off x="2531"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546" name="Freeform 504"/>
            <p:cNvSpPr>
              <a:spLocks/>
            </p:cNvSpPr>
            <p:nvPr/>
          </p:nvSpPr>
          <p:spPr bwMode="auto">
            <a:xfrm>
              <a:off x="2531"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547" name="Freeform 505"/>
            <p:cNvSpPr>
              <a:spLocks/>
            </p:cNvSpPr>
            <p:nvPr/>
          </p:nvSpPr>
          <p:spPr bwMode="auto">
            <a:xfrm>
              <a:off x="2531"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548" name="Freeform 506"/>
            <p:cNvSpPr>
              <a:spLocks/>
            </p:cNvSpPr>
            <p:nvPr/>
          </p:nvSpPr>
          <p:spPr bwMode="auto">
            <a:xfrm>
              <a:off x="2531"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549" name="Freeform 507"/>
            <p:cNvSpPr>
              <a:spLocks/>
            </p:cNvSpPr>
            <p:nvPr/>
          </p:nvSpPr>
          <p:spPr bwMode="auto">
            <a:xfrm>
              <a:off x="2545"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50" name="Freeform 508"/>
            <p:cNvSpPr>
              <a:spLocks/>
            </p:cNvSpPr>
            <p:nvPr/>
          </p:nvSpPr>
          <p:spPr bwMode="auto">
            <a:xfrm>
              <a:off x="2546"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51" name="Freeform 509"/>
            <p:cNvSpPr>
              <a:spLocks/>
            </p:cNvSpPr>
            <p:nvPr/>
          </p:nvSpPr>
          <p:spPr bwMode="auto">
            <a:xfrm>
              <a:off x="2545"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7"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52" name="Freeform 510"/>
            <p:cNvSpPr>
              <a:spLocks/>
            </p:cNvSpPr>
            <p:nvPr/>
          </p:nvSpPr>
          <p:spPr bwMode="auto">
            <a:xfrm>
              <a:off x="2574"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53" name="Freeform 511"/>
            <p:cNvSpPr>
              <a:spLocks/>
            </p:cNvSpPr>
            <p:nvPr/>
          </p:nvSpPr>
          <p:spPr bwMode="auto">
            <a:xfrm>
              <a:off x="2574"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54" name="Freeform 512"/>
            <p:cNvSpPr>
              <a:spLocks/>
            </p:cNvSpPr>
            <p:nvPr/>
          </p:nvSpPr>
          <p:spPr bwMode="auto">
            <a:xfrm>
              <a:off x="2574"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55" name="Freeform 513"/>
            <p:cNvSpPr>
              <a:spLocks/>
            </p:cNvSpPr>
            <p:nvPr/>
          </p:nvSpPr>
          <p:spPr bwMode="auto">
            <a:xfrm>
              <a:off x="2574"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56" name="Freeform 514"/>
            <p:cNvSpPr>
              <a:spLocks/>
            </p:cNvSpPr>
            <p:nvPr/>
          </p:nvSpPr>
          <p:spPr bwMode="auto">
            <a:xfrm>
              <a:off x="2588"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57" name="Freeform 515"/>
            <p:cNvSpPr>
              <a:spLocks/>
            </p:cNvSpPr>
            <p:nvPr/>
          </p:nvSpPr>
          <p:spPr bwMode="auto">
            <a:xfrm>
              <a:off x="2589"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58" name="Freeform 516"/>
            <p:cNvSpPr>
              <a:spLocks/>
            </p:cNvSpPr>
            <p:nvPr/>
          </p:nvSpPr>
          <p:spPr bwMode="auto">
            <a:xfrm>
              <a:off x="2588"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59" name="Freeform 517"/>
            <p:cNvSpPr>
              <a:spLocks/>
            </p:cNvSpPr>
            <p:nvPr/>
          </p:nvSpPr>
          <p:spPr bwMode="auto">
            <a:xfrm>
              <a:off x="2616"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60" name="Freeform 518"/>
            <p:cNvSpPr>
              <a:spLocks/>
            </p:cNvSpPr>
            <p:nvPr/>
          </p:nvSpPr>
          <p:spPr bwMode="auto">
            <a:xfrm>
              <a:off x="2616"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61" name="Freeform 519"/>
            <p:cNvSpPr>
              <a:spLocks/>
            </p:cNvSpPr>
            <p:nvPr/>
          </p:nvSpPr>
          <p:spPr bwMode="auto">
            <a:xfrm>
              <a:off x="2616"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62" name="Freeform 520"/>
            <p:cNvSpPr>
              <a:spLocks/>
            </p:cNvSpPr>
            <p:nvPr/>
          </p:nvSpPr>
          <p:spPr bwMode="auto">
            <a:xfrm>
              <a:off x="2616"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63" name="Freeform 521"/>
            <p:cNvSpPr>
              <a:spLocks/>
            </p:cNvSpPr>
            <p:nvPr/>
          </p:nvSpPr>
          <p:spPr bwMode="auto">
            <a:xfrm>
              <a:off x="2659"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64" name="Freeform 522"/>
            <p:cNvSpPr>
              <a:spLocks/>
            </p:cNvSpPr>
            <p:nvPr/>
          </p:nvSpPr>
          <p:spPr bwMode="auto">
            <a:xfrm>
              <a:off x="2659"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65" name="Freeform 523"/>
            <p:cNvSpPr>
              <a:spLocks/>
            </p:cNvSpPr>
            <p:nvPr/>
          </p:nvSpPr>
          <p:spPr bwMode="auto">
            <a:xfrm>
              <a:off x="2701"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66" name="Freeform 524"/>
            <p:cNvSpPr>
              <a:spLocks/>
            </p:cNvSpPr>
            <p:nvPr/>
          </p:nvSpPr>
          <p:spPr bwMode="auto">
            <a:xfrm>
              <a:off x="2701"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67" name="Freeform 525"/>
            <p:cNvSpPr>
              <a:spLocks/>
            </p:cNvSpPr>
            <p:nvPr/>
          </p:nvSpPr>
          <p:spPr bwMode="auto">
            <a:xfrm>
              <a:off x="2701"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68" name="Freeform 526"/>
            <p:cNvSpPr>
              <a:spLocks/>
            </p:cNvSpPr>
            <p:nvPr/>
          </p:nvSpPr>
          <p:spPr bwMode="auto">
            <a:xfrm>
              <a:off x="2701"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69" name="Freeform 527"/>
            <p:cNvSpPr>
              <a:spLocks/>
            </p:cNvSpPr>
            <p:nvPr/>
          </p:nvSpPr>
          <p:spPr bwMode="auto">
            <a:xfrm>
              <a:off x="2716"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70" name="Freeform 528"/>
            <p:cNvSpPr>
              <a:spLocks/>
            </p:cNvSpPr>
            <p:nvPr/>
          </p:nvSpPr>
          <p:spPr bwMode="auto">
            <a:xfrm>
              <a:off x="2717"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71" name="Freeform 529"/>
            <p:cNvSpPr>
              <a:spLocks/>
            </p:cNvSpPr>
            <p:nvPr/>
          </p:nvSpPr>
          <p:spPr bwMode="auto">
            <a:xfrm>
              <a:off x="2716" y="1883"/>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72" name="Freeform 530"/>
            <p:cNvSpPr>
              <a:spLocks/>
            </p:cNvSpPr>
            <p:nvPr/>
          </p:nvSpPr>
          <p:spPr bwMode="auto">
            <a:xfrm>
              <a:off x="2744"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73" name="Freeform 531"/>
            <p:cNvSpPr>
              <a:spLocks/>
            </p:cNvSpPr>
            <p:nvPr/>
          </p:nvSpPr>
          <p:spPr bwMode="auto">
            <a:xfrm>
              <a:off x="2744"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74" name="Freeform 532"/>
            <p:cNvSpPr>
              <a:spLocks/>
            </p:cNvSpPr>
            <p:nvPr/>
          </p:nvSpPr>
          <p:spPr bwMode="auto">
            <a:xfrm>
              <a:off x="2744"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75" name="Freeform 533"/>
            <p:cNvSpPr>
              <a:spLocks/>
            </p:cNvSpPr>
            <p:nvPr/>
          </p:nvSpPr>
          <p:spPr bwMode="auto">
            <a:xfrm>
              <a:off x="2744"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76" name="Freeform 534"/>
            <p:cNvSpPr>
              <a:spLocks/>
            </p:cNvSpPr>
            <p:nvPr/>
          </p:nvSpPr>
          <p:spPr bwMode="auto">
            <a:xfrm>
              <a:off x="2758"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77" name="Freeform 535"/>
            <p:cNvSpPr>
              <a:spLocks/>
            </p:cNvSpPr>
            <p:nvPr/>
          </p:nvSpPr>
          <p:spPr bwMode="auto">
            <a:xfrm>
              <a:off x="2759"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78" name="Freeform 536"/>
            <p:cNvSpPr>
              <a:spLocks/>
            </p:cNvSpPr>
            <p:nvPr/>
          </p:nvSpPr>
          <p:spPr bwMode="auto">
            <a:xfrm>
              <a:off x="2758"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79" name="Freeform 537"/>
            <p:cNvSpPr>
              <a:spLocks/>
            </p:cNvSpPr>
            <p:nvPr/>
          </p:nvSpPr>
          <p:spPr bwMode="auto">
            <a:xfrm>
              <a:off x="2787"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80" name="Freeform 538"/>
            <p:cNvSpPr>
              <a:spLocks/>
            </p:cNvSpPr>
            <p:nvPr/>
          </p:nvSpPr>
          <p:spPr bwMode="auto">
            <a:xfrm>
              <a:off x="2787"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81" name="Freeform 539"/>
            <p:cNvSpPr>
              <a:spLocks/>
            </p:cNvSpPr>
            <p:nvPr/>
          </p:nvSpPr>
          <p:spPr bwMode="auto">
            <a:xfrm>
              <a:off x="2787" y="1952"/>
              <a:ext cx="27" cy="17"/>
            </a:xfrm>
            <a:custGeom>
              <a:avLst/>
              <a:gdLst>
                <a:gd name="T0" fmla="*/ 0 w 164"/>
                <a:gd name="T1" fmla="*/ 0 h 105"/>
                <a:gd name="T2" fmla="*/ 0 w 164"/>
                <a:gd name="T3" fmla="*/ 0 h 105"/>
                <a:gd name="T4" fmla="*/ 0 w 164"/>
                <a:gd name="T5" fmla="*/ 0 h 105"/>
                <a:gd name="T6" fmla="*/ 0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82" name="Freeform 540"/>
            <p:cNvSpPr>
              <a:spLocks/>
            </p:cNvSpPr>
            <p:nvPr/>
          </p:nvSpPr>
          <p:spPr bwMode="auto">
            <a:xfrm>
              <a:off x="2787" y="1952"/>
              <a:ext cx="27" cy="17"/>
            </a:xfrm>
            <a:custGeom>
              <a:avLst/>
              <a:gdLst>
                <a:gd name="T0" fmla="*/ 0 w 164"/>
                <a:gd name="T1" fmla="*/ 0 h 105"/>
                <a:gd name="T2" fmla="*/ 0 w 164"/>
                <a:gd name="T3" fmla="*/ 0 h 105"/>
                <a:gd name="T4" fmla="*/ 0 w 164"/>
                <a:gd name="T5" fmla="*/ 0 h 105"/>
                <a:gd name="T6" fmla="*/ 0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83" name="Freeform 541"/>
            <p:cNvSpPr>
              <a:spLocks/>
            </p:cNvSpPr>
            <p:nvPr/>
          </p:nvSpPr>
          <p:spPr bwMode="auto">
            <a:xfrm>
              <a:off x="2801" y="1883"/>
              <a:ext cx="57"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7"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84" name="Freeform 542"/>
            <p:cNvSpPr>
              <a:spLocks/>
            </p:cNvSpPr>
            <p:nvPr/>
          </p:nvSpPr>
          <p:spPr bwMode="auto">
            <a:xfrm>
              <a:off x="2802"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85" name="Freeform 543"/>
            <p:cNvSpPr>
              <a:spLocks/>
            </p:cNvSpPr>
            <p:nvPr/>
          </p:nvSpPr>
          <p:spPr bwMode="auto">
            <a:xfrm>
              <a:off x="2801"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9586" name="Freeform 544"/>
            <p:cNvSpPr>
              <a:spLocks/>
            </p:cNvSpPr>
            <p:nvPr/>
          </p:nvSpPr>
          <p:spPr bwMode="auto">
            <a:xfrm>
              <a:off x="2829"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587" name="Freeform 545"/>
            <p:cNvSpPr>
              <a:spLocks/>
            </p:cNvSpPr>
            <p:nvPr/>
          </p:nvSpPr>
          <p:spPr bwMode="auto">
            <a:xfrm>
              <a:off x="2829"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588" name="Freeform 546"/>
            <p:cNvSpPr>
              <a:spLocks/>
            </p:cNvSpPr>
            <p:nvPr/>
          </p:nvSpPr>
          <p:spPr bwMode="auto">
            <a:xfrm>
              <a:off x="2829"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589" name="Freeform 547"/>
            <p:cNvSpPr>
              <a:spLocks/>
            </p:cNvSpPr>
            <p:nvPr/>
          </p:nvSpPr>
          <p:spPr bwMode="auto">
            <a:xfrm>
              <a:off x="2829"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590" name="Freeform 548"/>
            <p:cNvSpPr>
              <a:spLocks/>
            </p:cNvSpPr>
            <p:nvPr/>
          </p:nvSpPr>
          <p:spPr bwMode="auto">
            <a:xfrm>
              <a:off x="2843"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8"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91" name="Freeform 549"/>
            <p:cNvSpPr>
              <a:spLocks/>
            </p:cNvSpPr>
            <p:nvPr/>
          </p:nvSpPr>
          <p:spPr bwMode="auto">
            <a:xfrm>
              <a:off x="2844"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6"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92" name="Freeform 550"/>
            <p:cNvSpPr>
              <a:spLocks/>
            </p:cNvSpPr>
            <p:nvPr/>
          </p:nvSpPr>
          <p:spPr bwMode="auto">
            <a:xfrm>
              <a:off x="2843"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8"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593" name="Freeform 551"/>
            <p:cNvSpPr>
              <a:spLocks/>
            </p:cNvSpPr>
            <p:nvPr/>
          </p:nvSpPr>
          <p:spPr bwMode="auto">
            <a:xfrm>
              <a:off x="2872"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594" name="Freeform 552"/>
            <p:cNvSpPr>
              <a:spLocks/>
            </p:cNvSpPr>
            <p:nvPr/>
          </p:nvSpPr>
          <p:spPr bwMode="auto">
            <a:xfrm>
              <a:off x="2872"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595" name="Freeform 553"/>
            <p:cNvSpPr>
              <a:spLocks/>
            </p:cNvSpPr>
            <p:nvPr/>
          </p:nvSpPr>
          <p:spPr bwMode="auto">
            <a:xfrm>
              <a:off x="2872"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596" name="Freeform 554"/>
            <p:cNvSpPr>
              <a:spLocks/>
            </p:cNvSpPr>
            <p:nvPr/>
          </p:nvSpPr>
          <p:spPr bwMode="auto">
            <a:xfrm>
              <a:off x="2872"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597" name="Freeform 555"/>
            <p:cNvSpPr>
              <a:spLocks/>
            </p:cNvSpPr>
            <p:nvPr/>
          </p:nvSpPr>
          <p:spPr bwMode="auto">
            <a:xfrm>
              <a:off x="2886"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598" name="Freeform 556"/>
            <p:cNvSpPr>
              <a:spLocks/>
            </p:cNvSpPr>
            <p:nvPr/>
          </p:nvSpPr>
          <p:spPr bwMode="auto">
            <a:xfrm>
              <a:off x="2887" y="1883"/>
              <a:ext cx="57"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8"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599" name="Freeform 557"/>
            <p:cNvSpPr>
              <a:spLocks/>
            </p:cNvSpPr>
            <p:nvPr/>
          </p:nvSpPr>
          <p:spPr bwMode="auto">
            <a:xfrm>
              <a:off x="2886"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600" name="Freeform 558"/>
            <p:cNvSpPr>
              <a:spLocks/>
            </p:cNvSpPr>
            <p:nvPr/>
          </p:nvSpPr>
          <p:spPr bwMode="auto">
            <a:xfrm>
              <a:off x="2914"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601" name="Freeform 559"/>
            <p:cNvSpPr>
              <a:spLocks/>
            </p:cNvSpPr>
            <p:nvPr/>
          </p:nvSpPr>
          <p:spPr bwMode="auto">
            <a:xfrm>
              <a:off x="2914"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602" name="Freeform 560"/>
            <p:cNvSpPr>
              <a:spLocks/>
            </p:cNvSpPr>
            <p:nvPr/>
          </p:nvSpPr>
          <p:spPr bwMode="auto">
            <a:xfrm>
              <a:off x="2914"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603" name="Freeform 561"/>
            <p:cNvSpPr>
              <a:spLocks/>
            </p:cNvSpPr>
            <p:nvPr/>
          </p:nvSpPr>
          <p:spPr bwMode="auto">
            <a:xfrm>
              <a:off x="2914"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604" name="Freeform 562"/>
            <p:cNvSpPr>
              <a:spLocks/>
            </p:cNvSpPr>
            <p:nvPr/>
          </p:nvSpPr>
          <p:spPr bwMode="auto">
            <a:xfrm>
              <a:off x="2928"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08"/>
                  </a:moveTo>
                  <a:lnTo>
                    <a:pt x="6" y="414"/>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05" name="Freeform 563"/>
            <p:cNvSpPr>
              <a:spLocks/>
            </p:cNvSpPr>
            <p:nvPr/>
          </p:nvSpPr>
          <p:spPr bwMode="auto">
            <a:xfrm>
              <a:off x="2929"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06" name="Freeform 564"/>
            <p:cNvSpPr>
              <a:spLocks/>
            </p:cNvSpPr>
            <p:nvPr/>
          </p:nvSpPr>
          <p:spPr bwMode="auto">
            <a:xfrm>
              <a:off x="2928" y="1883"/>
              <a:ext cx="59" cy="69"/>
            </a:xfrm>
            <a:custGeom>
              <a:avLst/>
              <a:gdLst>
                <a:gd name="T0" fmla="*/ 0 w 349"/>
                <a:gd name="T1" fmla="*/ 0 h 414"/>
                <a:gd name="T2" fmla="*/ 0 w 349"/>
                <a:gd name="T3" fmla="*/ 0 h 414"/>
                <a:gd name="T4" fmla="*/ 0 w 349"/>
                <a:gd name="T5" fmla="*/ 0 h 414"/>
                <a:gd name="T6" fmla="*/ 0 w 349"/>
                <a:gd name="T7" fmla="*/ 0 h 414"/>
                <a:gd name="T8" fmla="*/ 0 w 349"/>
                <a:gd name="T9" fmla="*/ 0 h 414"/>
                <a:gd name="T10" fmla="*/ 0 60000 65536"/>
                <a:gd name="T11" fmla="*/ 0 60000 65536"/>
                <a:gd name="T12" fmla="*/ 0 60000 65536"/>
                <a:gd name="T13" fmla="*/ 0 60000 65536"/>
                <a:gd name="T14" fmla="*/ 0 60000 65536"/>
                <a:gd name="T15" fmla="*/ 0 w 349"/>
                <a:gd name="T16" fmla="*/ 0 h 414"/>
                <a:gd name="T17" fmla="*/ 349 w 349"/>
                <a:gd name="T18" fmla="*/ 414 h 414"/>
              </a:gdLst>
              <a:ahLst/>
              <a:cxnLst>
                <a:cxn ang="T10">
                  <a:pos x="T0" y="T1"/>
                </a:cxn>
                <a:cxn ang="T11">
                  <a:pos x="T2" y="T3"/>
                </a:cxn>
                <a:cxn ang="T12">
                  <a:pos x="T4" y="T5"/>
                </a:cxn>
                <a:cxn ang="T13">
                  <a:pos x="T6" y="T7"/>
                </a:cxn>
                <a:cxn ang="T14">
                  <a:pos x="T8" y="T9"/>
                </a:cxn>
              </a:cxnLst>
              <a:rect l="T15" t="T16" r="T17" b="T18"/>
              <a:pathLst>
                <a:path w="349" h="414">
                  <a:moveTo>
                    <a:pt x="0" y="408"/>
                  </a:moveTo>
                  <a:lnTo>
                    <a:pt x="6" y="414"/>
                  </a:lnTo>
                  <a:lnTo>
                    <a:pt x="349" y="6"/>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9607" name="Freeform 565"/>
            <p:cNvSpPr>
              <a:spLocks/>
            </p:cNvSpPr>
            <p:nvPr/>
          </p:nvSpPr>
          <p:spPr bwMode="auto">
            <a:xfrm>
              <a:off x="2957"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08" name="Freeform 566"/>
            <p:cNvSpPr>
              <a:spLocks/>
            </p:cNvSpPr>
            <p:nvPr/>
          </p:nvSpPr>
          <p:spPr bwMode="auto">
            <a:xfrm>
              <a:off x="2957"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609" name="Freeform 567"/>
            <p:cNvSpPr>
              <a:spLocks/>
            </p:cNvSpPr>
            <p:nvPr/>
          </p:nvSpPr>
          <p:spPr bwMode="auto">
            <a:xfrm>
              <a:off x="2957"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610" name="Freeform 568"/>
            <p:cNvSpPr>
              <a:spLocks/>
            </p:cNvSpPr>
            <p:nvPr/>
          </p:nvSpPr>
          <p:spPr bwMode="auto">
            <a:xfrm>
              <a:off x="2957"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611" name="Freeform 569"/>
            <p:cNvSpPr>
              <a:spLocks/>
            </p:cNvSpPr>
            <p:nvPr/>
          </p:nvSpPr>
          <p:spPr bwMode="auto">
            <a:xfrm>
              <a:off x="2971"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12" name="Freeform 570"/>
            <p:cNvSpPr>
              <a:spLocks/>
            </p:cNvSpPr>
            <p:nvPr/>
          </p:nvSpPr>
          <p:spPr bwMode="auto">
            <a:xfrm>
              <a:off x="2972"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13" name="Freeform 571"/>
            <p:cNvSpPr>
              <a:spLocks/>
            </p:cNvSpPr>
            <p:nvPr/>
          </p:nvSpPr>
          <p:spPr bwMode="auto">
            <a:xfrm>
              <a:off x="2971" y="1883"/>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614" name="Freeform 572"/>
            <p:cNvSpPr>
              <a:spLocks/>
            </p:cNvSpPr>
            <p:nvPr/>
          </p:nvSpPr>
          <p:spPr bwMode="auto">
            <a:xfrm>
              <a:off x="2999"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2"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15" name="Freeform 573"/>
            <p:cNvSpPr>
              <a:spLocks/>
            </p:cNvSpPr>
            <p:nvPr/>
          </p:nvSpPr>
          <p:spPr bwMode="auto">
            <a:xfrm>
              <a:off x="2999"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2"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616" name="Freeform 574"/>
            <p:cNvSpPr>
              <a:spLocks/>
            </p:cNvSpPr>
            <p:nvPr/>
          </p:nvSpPr>
          <p:spPr bwMode="auto">
            <a:xfrm>
              <a:off x="2999"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617" name="Freeform 575"/>
            <p:cNvSpPr>
              <a:spLocks/>
            </p:cNvSpPr>
            <p:nvPr/>
          </p:nvSpPr>
          <p:spPr bwMode="auto">
            <a:xfrm>
              <a:off x="2999"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618" name="Freeform 576"/>
            <p:cNvSpPr>
              <a:spLocks/>
            </p:cNvSpPr>
            <p:nvPr/>
          </p:nvSpPr>
          <p:spPr bwMode="auto">
            <a:xfrm>
              <a:off x="3013" y="1883"/>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7"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19" name="Freeform 577"/>
            <p:cNvSpPr>
              <a:spLocks/>
            </p:cNvSpPr>
            <p:nvPr/>
          </p:nvSpPr>
          <p:spPr bwMode="auto">
            <a:xfrm>
              <a:off x="3015"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20" name="Freeform 578"/>
            <p:cNvSpPr>
              <a:spLocks/>
            </p:cNvSpPr>
            <p:nvPr/>
          </p:nvSpPr>
          <p:spPr bwMode="auto">
            <a:xfrm>
              <a:off x="3013"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9621" name="Freeform 579"/>
            <p:cNvSpPr>
              <a:spLocks/>
            </p:cNvSpPr>
            <p:nvPr/>
          </p:nvSpPr>
          <p:spPr bwMode="auto">
            <a:xfrm>
              <a:off x="3042"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22" name="Freeform 580"/>
            <p:cNvSpPr>
              <a:spLocks/>
            </p:cNvSpPr>
            <p:nvPr/>
          </p:nvSpPr>
          <p:spPr bwMode="auto">
            <a:xfrm>
              <a:off x="3042"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623" name="Freeform 581"/>
            <p:cNvSpPr>
              <a:spLocks/>
            </p:cNvSpPr>
            <p:nvPr/>
          </p:nvSpPr>
          <p:spPr bwMode="auto">
            <a:xfrm>
              <a:off x="3042"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624" name="Freeform 582"/>
            <p:cNvSpPr>
              <a:spLocks/>
            </p:cNvSpPr>
            <p:nvPr/>
          </p:nvSpPr>
          <p:spPr bwMode="auto">
            <a:xfrm>
              <a:off x="3042"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625" name="Freeform 583"/>
            <p:cNvSpPr>
              <a:spLocks/>
            </p:cNvSpPr>
            <p:nvPr/>
          </p:nvSpPr>
          <p:spPr bwMode="auto">
            <a:xfrm>
              <a:off x="3056"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26" name="Freeform 584"/>
            <p:cNvSpPr>
              <a:spLocks/>
            </p:cNvSpPr>
            <p:nvPr/>
          </p:nvSpPr>
          <p:spPr bwMode="auto">
            <a:xfrm>
              <a:off x="3057"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27" name="Freeform 585"/>
            <p:cNvSpPr>
              <a:spLocks/>
            </p:cNvSpPr>
            <p:nvPr/>
          </p:nvSpPr>
          <p:spPr bwMode="auto">
            <a:xfrm>
              <a:off x="3056"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628" name="Freeform 586"/>
            <p:cNvSpPr>
              <a:spLocks/>
            </p:cNvSpPr>
            <p:nvPr/>
          </p:nvSpPr>
          <p:spPr bwMode="auto">
            <a:xfrm>
              <a:off x="3084"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29" name="Freeform 587"/>
            <p:cNvSpPr>
              <a:spLocks/>
            </p:cNvSpPr>
            <p:nvPr/>
          </p:nvSpPr>
          <p:spPr bwMode="auto">
            <a:xfrm>
              <a:off x="3084"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630" name="Freeform 588"/>
            <p:cNvSpPr>
              <a:spLocks/>
            </p:cNvSpPr>
            <p:nvPr/>
          </p:nvSpPr>
          <p:spPr bwMode="auto">
            <a:xfrm>
              <a:off x="3084"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631" name="Freeform 589"/>
            <p:cNvSpPr>
              <a:spLocks/>
            </p:cNvSpPr>
            <p:nvPr/>
          </p:nvSpPr>
          <p:spPr bwMode="auto">
            <a:xfrm>
              <a:off x="3084"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632" name="Freeform 590"/>
            <p:cNvSpPr>
              <a:spLocks/>
            </p:cNvSpPr>
            <p:nvPr/>
          </p:nvSpPr>
          <p:spPr bwMode="auto">
            <a:xfrm>
              <a:off x="3099"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33" name="Freeform 591"/>
            <p:cNvSpPr>
              <a:spLocks/>
            </p:cNvSpPr>
            <p:nvPr/>
          </p:nvSpPr>
          <p:spPr bwMode="auto">
            <a:xfrm>
              <a:off x="3100"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34" name="Freeform 592"/>
            <p:cNvSpPr>
              <a:spLocks/>
            </p:cNvSpPr>
            <p:nvPr/>
          </p:nvSpPr>
          <p:spPr bwMode="auto">
            <a:xfrm>
              <a:off x="3099"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635" name="Freeform 593"/>
            <p:cNvSpPr>
              <a:spLocks/>
            </p:cNvSpPr>
            <p:nvPr/>
          </p:nvSpPr>
          <p:spPr bwMode="auto">
            <a:xfrm>
              <a:off x="3127"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36" name="Freeform 594"/>
            <p:cNvSpPr>
              <a:spLocks/>
            </p:cNvSpPr>
            <p:nvPr/>
          </p:nvSpPr>
          <p:spPr bwMode="auto">
            <a:xfrm>
              <a:off x="3127"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637" name="Freeform 595"/>
            <p:cNvSpPr>
              <a:spLocks/>
            </p:cNvSpPr>
            <p:nvPr/>
          </p:nvSpPr>
          <p:spPr bwMode="auto">
            <a:xfrm>
              <a:off x="3127"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638" name="Freeform 596"/>
            <p:cNvSpPr>
              <a:spLocks/>
            </p:cNvSpPr>
            <p:nvPr/>
          </p:nvSpPr>
          <p:spPr bwMode="auto">
            <a:xfrm>
              <a:off x="3127"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639" name="Freeform 597"/>
            <p:cNvSpPr>
              <a:spLocks/>
            </p:cNvSpPr>
            <p:nvPr/>
          </p:nvSpPr>
          <p:spPr bwMode="auto">
            <a:xfrm>
              <a:off x="3141"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640" name="Freeform 598"/>
            <p:cNvSpPr>
              <a:spLocks/>
            </p:cNvSpPr>
            <p:nvPr/>
          </p:nvSpPr>
          <p:spPr bwMode="auto">
            <a:xfrm>
              <a:off x="3142" y="1883"/>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8"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641" name="Freeform 599"/>
            <p:cNvSpPr>
              <a:spLocks/>
            </p:cNvSpPr>
            <p:nvPr/>
          </p:nvSpPr>
          <p:spPr bwMode="auto">
            <a:xfrm>
              <a:off x="3141"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642" name="Freeform 600"/>
            <p:cNvSpPr>
              <a:spLocks/>
            </p:cNvSpPr>
            <p:nvPr/>
          </p:nvSpPr>
          <p:spPr bwMode="auto">
            <a:xfrm>
              <a:off x="3170"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643" name="Freeform 601"/>
            <p:cNvSpPr>
              <a:spLocks/>
            </p:cNvSpPr>
            <p:nvPr/>
          </p:nvSpPr>
          <p:spPr bwMode="auto">
            <a:xfrm>
              <a:off x="3170"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grpSp>
      <p:grpSp>
        <p:nvGrpSpPr>
          <p:cNvPr id="78006" name="Group 602"/>
          <p:cNvGrpSpPr>
            <a:grpSpLocks/>
          </p:cNvGrpSpPr>
          <p:nvPr/>
        </p:nvGrpSpPr>
        <p:grpSpPr bwMode="auto">
          <a:xfrm>
            <a:off x="3748088" y="2987675"/>
            <a:ext cx="1871662" cy="1584325"/>
            <a:chOff x="2361" y="1882"/>
            <a:chExt cx="1179" cy="998"/>
          </a:xfrm>
        </p:grpSpPr>
        <p:sp>
          <p:nvSpPr>
            <p:cNvPr id="79244" name="Freeform 603"/>
            <p:cNvSpPr>
              <a:spLocks/>
            </p:cNvSpPr>
            <p:nvPr/>
          </p:nvSpPr>
          <p:spPr bwMode="auto">
            <a:xfrm>
              <a:off x="3170"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45" name="Freeform 604"/>
            <p:cNvSpPr>
              <a:spLocks/>
            </p:cNvSpPr>
            <p:nvPr/>
          </p:nvSpPr>
          <p:spPr bwMode="auto">
            <a:xfrm>
              <a:off x="3170"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46" name="Freeform 605"/>
            <p:cNvSpPr>
              <a:spLocks/>
            </p:cNvSpPr>
            <p:nvPr/>
          </p:nvSpPr>
          <p:spPr bwMode="auto">
            <a:xfrm>
              <a:off x="3184"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47" name="Freeform 606"/>
            <p:cNvSpPr>
              <a:spLocks/>
            </p:cNvSpPr>
            <p:nvPr/>
          </p:nvSpPr>
          <p:spPr bwMode="auto">
            <a:xfrm>
              <a:off x="3185"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48" name="Freeform 607"/>
            <p:cNvSpPr>
              <a:spLocks/>
            </p:cNvSpPr>
            <p:nvPr/>
          </p:nvSpPr>
          <p:spPr bwMode="auto">
            <a:xfrm>
              <a:off x="3184" y="1883"/>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249" name="Freeform 608"/>
            <p:cNvSpPr>
              <a:spLocks/>
            </p:cNvSpPr>
            <p:nvPr/>
          </p:nvSpPr>
          <p:spPr bwMode="auto">
            <a:xfrm>
              <a:off x="3212"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250" name="Freeform 609"/>
            <p:cNvSpPr>
              <a:spLocks/>
            </p:cNvSpPr>
            <p:nvPr/>
          </p:nvSpPr>
          <p:spPr bwMode="auto">
            <a:xfrm>
              <a:off x="3212"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251" name="Freeform 610"/>
            <p:cNvSpPr>
              <a:spLocks/>
            </p:cNvSpPr>
            <p:nvPr/>
          </p:nvSpPr>
          <p:spPr bwMode="auto">
            <a:xfrm>
              <a:off x="3212"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252" name="Freeform 611"/>
            <p:cNvSpPr>
              <a:spLocks/>
            </p:cNvSpPr>
            <p:nvPr/>
          </p:nvSpPr>
          <p:spPr bwMode="auto">
            <a:xfrm>
              <a:off x="3212"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253" name="Freeform 612"/>
            <p:cNvSpPr>
              <a:spLocks/>
            </p:cNvSpPr>
            <p:nvPr/>
          </p:nvSpPr>
          <p:spPr bwMode="auto">
            <a:xfrm>
              <a:off x="3226"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54" name="Freeform 613"/>
            <p:cNvSpPr>
              <a:spLocks/>
            </p:cNvSpPr>
            <p:nvPr/>
          </p:nvSpPr>
          <p:spPr bwMode="auto">
            <a:xfrm>
              <a:off x="3227"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55" name="Freeform 614"/>
            <p:cNvSpPr>
              <a:spLocks/>
            </p:cNvSpPr>
            <p:nvPr/>
          </p:nvSpPr>
          <p:spPr bwMode="auto">
            <a:xfrm>
              <a:off x="3226"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7"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256" name="Freeform 615"/>
            <p:cNvSpPr>
              <a:spLocks/>
            </p:cNvSpPr>
            <p:nvPr/>
          </p:nvSpPr>
          <p:spPr bwMode="auto">
            <a:xfrm>
              <a:off x="3255"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257" name="Freeform 616"/>
            <p:cNvSpPr>
              <a:spLocks/>
            </p:cNvSpPr>
            <p:nvPr/>
          </p:nvSpPr>
          <p:spPr bwMode="auto">
            <a:xfrm>
              <a:off x="3255"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258" name="Freeform 617"/>
            <p:cNvSpPr>
              <a:spLocks/>
            </p:cNvSpPr>
            <p:nvPr/>
          </p:nvSpPr>
          <p:spPr bwMode="auto">
            <a:xfrm>
              <a:off x="3255" y="1952"/>
              <a:ext cx="27" cy="17"/>
            </a:xfrm>
            <a:custGeom>
              <a:avLst/>
              <a:gdLst>
                <a:gd name="T0" fmla="*/ 0 w 164"/>
                <a:gd name="T1" fmla="*/ 0 h 105"/>
                <a:gd name="T2" fmla="*/ 0 w 164"/>
                <a:gd name="T3" fmla="*/ 0 h 105"/>
                <a:gd name="T4" fmla="*/ 0 w 164"/>
                <a:gd name="T5" fmla="*/ 0 h 105"/>
                <a:gd name="T6" fmla="*/ 0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59" name="Freeform 618"/>
            <p:cNvSpPr>
              <a:spLocks/>
            </p:cNvSpPr>
            <p:nvPr/>
          </p:nvSpPr>
          <p:spPr bwMode="auto">
            <a:xfrm>
              <a:off x="3255" y="1952"/>
              <a:ext cx="27" cy="17"/>
            </a:xfrm>
            <a:custGeom>
              <a:avLst/>
              <a:gdLst>
                <a:gd name="T0" fmla="*/ 0 w 164"/>
                <a:gd name="T1" fmla="*/ 0 h 105"/>
                <a:gd name="T2" fmla="*/ 0 w 164"/>
                <a:gd name="T3" fmla="*/ 0 h 105"/>
                <a:gd name="T4" fmla="*/ 0 w 164"/>
                <a:gd name="T5" fmla="*/ 0 h 105"/>
                <a:gd name="T6" fmla="*/ 0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60" name="Freeform 619"/>
            <p:cNvSpPr>
              <a:spLocks/>
            </p:cNvSpPr>
            <p:nvPr/>
          </p:nvSpPr>
          <p:spPr bwMode="auto">
            <a:xfrm>
              <a:off x="3269" y="1883"/>
              <a:ext cx="57"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7"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61" name="Freeform 620"/>
            <p:cNvSpPr>
              <a:spLocks/>
            </p:cNvSpPr>
            <p:nvPr/>
          </p:nvSpPr>
          <p:spPr bwMode="auto">
            <a:xfrm>
              <a:off x="3270"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62" name="Freeform 621"/>
            <p:cNvSpPr>
              <a:spLocks/>
            </p:cNvSpPr>
            <p:nvPr/>
          </p:nvSpPr>
          <p:spPr bwMode="auto">
            <a:xfrm>
              <a:off x="3269"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9263" name="Freeform 622"/>
            <p:cNvSpPr>
              <a:spLocks/>
            </p:cNvSpPr>
            <p:nvPr/>
          </p:nvSpPr>
          <p:spPr bwMode="auto">
            <a:xfrm>
              <a:off x="3297"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264" name="Freeform 623"/>
            <p:cNvSpPr>
              <a:spLocks/>
            </p:cNvSpPr>
            <p:nvPr/>
          </p:nvSpPr>
          <p:spPr bwMode="auto">
            <a:xfrm>
              <a:off x="3297" y="1939"/>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265" name="Freeform 624"/>
            <p:cNvSpPr>
              <a:spLocks/>
            </p:cNvSpPr>
            <p:nvPr/>
          </p:nvSpPr>
          <p:spPr bwMode="auto">
            <a:xfrm>
              <a:off x="3297"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266" name="Freeform 625"/>
            <p:cNvSpPr>
              <a:spLocks/>
            </p:cNvSpPr>
            <p:nvPr/>
          </p:nvSpPr>
          <p:spPr bwMode="auto">
            <a:xfrm>
              <a:off x="3297" y="1952"/>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267" name="Freeform 626"/>
            <p:cNvSpPr>
              <a:spLocks/>
            </p:cNvSpPr>
            <p:nvPr/>
          </p:nvSpPr>
          <p:spPr bwMode="auto">
            <a:xfrm>
              <a:off x="3311" y="1883"/>
              <a:ext cx="58"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08"/>
                  </a:moveTo>
                  <a:lnTo>
                    <a:pt x="7" y="414"/>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68" name="Freeform 627"/>
            <p:cNvSpPr>
              <a:spLocks/>
            </p:cNvSpPr>
            <p:nvPr/>
          </p:nvSpPr>
          <p:spPr bwMode="auto">
            <a:xfrm>
              <a:off x="3313" y="1883"/>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6" y="0"/>
                  </a:lnTo>
                  <a:lnTo>
                    <a:pt x="343"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69" name="Freeform 628"/>
            <p:cNvSpPr>
              <a:spLocks/>
            </p:cNvSpPr>
            <p:nvPr/>
          </p:nvSpPr>
          <p:spPr bwMode="auto">
            <a:xfrm>
              <a:off x="3311"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7" y="414"/>
                  </a:lnTo>
                  <a:lnTo>
                    <a:pt x="350" y="6"/>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9270" name="Freeform 629"/>
            <p:cNvSpPr>
              <a:spLocks/>
            </p:cNvSpPr>
            <p:nvPr/>
          </p:nvSpPr>
          <p:spPr bwMode="auto">
            <a:xfrm>
              <a:off x="3340"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271" name="Freeform 630"/>
            <p:cNvSpPr>
              <a:spLocks/>
            </p:cNvSpPr>
            <p:nvPr/>
          </p:nvSpPr>
          <p:spPr bwMode="auto">
            <a:xfrm>
              <a:off x="3340"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272" name="Freeform 631"/>
            <p:cNvSpPr>
              <a:spLocks/>
            </p:cNvSpPr>
            <p:nvPr/>
          </p:nvSpPr>
          <p:spPr bwMode="auto">
            <a:xfrm>
              <a:off x="3340"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73" name="Freeform 632"/>
            <p:cNvSpPr>
              <a:spLocks/>
            </p:cNvSpPr>
            <p:nvPr/>
          </p:nvSpPr>
          <p:spPr bwMode="auto">
            <a:xfrm>
              <a:off x="3340"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74" name="Freeform 633"/>
            <p:cNvSpPr>
              <a:spLocks/>
            </p:cNvSpPr>
            <p:nvPr/>
          </p:nvSpPr>
          <p:spPr bwMode="auto">
            <a:xfrm>
              <a:off x="3354"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75" name="Freeform 634"/>
            <p:cNvSpPr>
              <a:spLocks/>
            </p:cNvSpPr>
            <p:nvPr/>
          </p:nvSpPr>
          <p:spPr bwMode="auto">
            <a:xfrm>
              <a:off x="3355" y="1883"/>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8" y="0"/>
                  </a:lnTo>
                  <a:lnTo>
                    <a:pt x="345"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76" name="Freeform 635"/>
            <p:cNvSpPr>
              <a:spLocks/>
            </p:cNvSpPr>
            <p:nvPr/>
          </p:nvSpPr>
          <p:spPr bwMode="auto">
            <a:xfrm>
              <a:off x="3354" y="1883"/>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6"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277" name="Freeform 636"/>
            <p:cNvSpPr>
              <a:spLocks/>
            </p:cNvSpPr>
            <p:nvPr/>
          </p:nvSpPr>
          <p:spPr bwMode="auto">
            <a:xfrm>
              <a:off x="3382"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278" name="Freeform 637"/>
            <p:cNvSpPr>
              <a:spLocks/>
            </p:cNvSpPr>
            <p:nvPr/>
          </p:nvSpPr>
          <p:spPr bwMode="auto">
            <a:xfrm>
              <a:off x="3382"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279" name="Freeform 638"/>
            <p:cNvSpPr>
              <a:spLocks/>
            </p:cNvSpPr>
            <p:nvPr/>
          </p:nvSpPr>
          <p:spPr bwMode="auto">
            <a:xfrm>
              <a:off x="3382"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80" name="Freeform 639"/>
            <p:cNvSpPr>
              <a:spLocks/>
            </p:cNvSpPr>
            <p:nvPr/>
          </p:nvSpPr>
          <p:spPr bwMode="auto">
            <a:xfrm>
              <a:off x="3382"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81" name="Freeform 640"/>
            <p:cNvSpPr>
              <a:spLocks/>
            </p:cNvSpPr>
            <p:nvPr/>
          </p:nvSpPr>
          <p:spPr bwMode="auto">
            <a:xfrm>
              <a:off x="3397"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82" name="Freeform 641"/>
            <p:cNvSpPr>
              <a:spLocks/>
            </p:cNvSpPr>
            <p:nvPr/>
          </p:nvSpPr>
          <p:spPr bwMode="auto">
            <a:xfrm>
              <a:off x="3398"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83" name="Freeform 642"/>
            <p:cNvSpPr>
              <a:spLocks/>
            </p:cNvSpPr>
            <p:nvPr/>
          </p:nvSpPr>
          <p:spPr bwMode="auto">
            <a:xfrm>
              <a:off x="3397" y="1883"/>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284" name="Freeform 643"/>
            <p:cNvSpPr>
              <a:spLocks/>
            </p:cNvSpPr>
            <p:nvPr/>
          </p:nvSpPr>
          <p:spPr bwMode="auto">
            <a:xfrm>
              <a:off x="3425"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285" name="Freeform 644"/>
            <p:cNvSpPr>
              <a:spLocks/>
            </p:cNvSpPr>
            <p:nvPr/>
          </p:nvSpPr>
          <p:spPr bwMode="auto">
            <a:xfrm>
              <a:off x="3425" y="193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286" name="Freeform 645"/>
            <p:cNvSpPr>
              <a:spLocks/>
            </p:cNvSpPr>
            <p:nvPr/>
          </p:nvSpPr>
          <p:spPr bwMode="auto">
            <a:xfrm>
              <a:off x="3425"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87" name="Freeform 646"/>
            <p:cNvSpPr>
              <a:spLocks/>
            </p:cNvSpPr>
            <p:nvPr/>
          </p:nvSpPr>
          <p:spPr bwMode="auto">
            <a:xfrm>
              <a:off x="3425" y="195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88" name="Freeform 647"/>
            <p:cNvSpPr>
              <a:spLocks/>
            </p:cNvSpPr>
            <p:nvPr/>
          </p:nvSpPr>
          <p:spPr bwMode="auto">
            <a:xfrm>
              <a:off x="3439"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89" name="Freeform 648"/>
            <p:cNvSpPr>
              <a:spLocks/>
            </p:cNvSpPr>
            <p:nvPr/>
          </p:nvSpPr>
          <p:spPr bwMode="auto">
            <a:xfrm>
              <a:off x="3440" y="1883"/>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90" name="Freeform 649"/>
            <p:cNvSpPr>
              <a:spLocks/>
            </p:cNvSpPr>
            <p:nvPr/>
          </p:nvSpPr>
          <p:spPr bwMode="auto">
            <a:xfrm>
              <a:off x="3439" y="1883"/>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9291" name="Freeform 650"/>
            <p:cNvSpPr>
              <a:spLocks/>
            </p:cNvSpPr>
            <p:nvPr/>
          </p:nvSpPr>
          <p:spPr bwMode="auto">
            <a:xfrm>
              <a:off x="3482" y="1883"/>
              <a:ext cx="57"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7"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9292" name="Freeform 651"/>
            <p:cNvSpPr>
              <a:spLocks/>
            </p:cNvSpPr>
            <p:nvPr/>
          </p:nvSpPr>
          <p:spPr bwMode="auto">
            <a:xfrm>
              <a:off x="3483" y="1883"/>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9293" name="Freeform 652"/>
            <p:cNvSpPr>
              <a:spLocks/>
            </p:cNvSpPr>
            <p:nvPr/>
          </p:nvSpPr>
          <p:spPr bwMode="auto">
            <a:xfrm>
              <a:off x="3482" y="1883"/>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9294" name="Freeform 653"/>
            <p:cNvSpPr>
              <a:spLocks/>
            </p:cNvSpPr>
            <p:nvPr/>
          </p:nvSpPr>
          <p:spPr bwMode="auto">
            <a:xfrm>
              <a:off x="3468"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295" name="Freeform 654"/>
            <p:cNvSpPr>
              <a:spLocks/>
            </p:cNvSpPr>
            <p:nvPr/>
          </p:nvSpPr>
          <p:spPr bwMode="auto">
            <a:xfrm>
              <a:off x="3468" y="1952"/>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296" name="Freeform 655"/>
            <p:cNvSpPr>
              <a:spLocks/>
            </p:cNvSpPr>
            <p:nvPr/>
          </p:nvSpPr>
          <p:spPr bwMode="auto">
            <a:xfrm>
              <a:off x="3468"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297" name="Freeform 656"/>
            <p:cNvSpPr>
              <a:spLocks/>
            </p:cNvSpPr>
            <p:nvPr/>
          </p:nvSpPr>
          <p:spPr bwMode="auto">
            <a:xfrm>
              <a:off x="3468"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298" name="Freeform 657"/>
            <p:cNvSpPr>
              <a:spLocks/>
            </p:cNvSpPr>
            <p:nvPr/>
          </p:nvSpPr>
          <p:spPr bwMode="auto">
            <a:xfrm>
              <a:off x="2433" y="1882"/>
              <a:ext cx="1107" cy="3"/>
            </a:xfrm>
            <a:custGeom>
              <a:avLst/>
              <a:gdLst>
                <a:gd name="T0" fmla="*/ 1 w 6640"/>
                <a:gd name="T1" fmla="*/ 0 h 16"/>
                <a:gd name="T2" fmla="*/ 1 w 6640"/>
                <a:gd name="T3" fmla="*/ 0 h 16"/>
                <a:gd name="T4" fmla="*/ 0 w 6640"/>
                <a:gd name="T5" fmla="*/ 0 h 16"/>
                <a:gd name="T6" fmla="*/ 1 w 6640"/>
                <a:gd name="T7" fmla="*/ 0 h 16"/>
                <a:gd name="T8" fmla="*/ 0 60000 65536"/>
                <a:gd name="T9" fmla="*/ 0 60000 65536"/>
                <a:gd name="T10" fmla="*/ 0 60000 65536"/>
                <a:gd name="T11" fmla="*/ 0 60000 65536"/>
                <a:gd name="T12" fmla="*/ 0 w 6640"/>
                <a:gd name="T13" fmla="*/ 0 h 16"/>
                <a:gd name="T14" fmla="*/ 6640 w 6640"/>
                <a:gd name="T15" fmla="*/ 16 h 16"/>
              </a:gdLst>
              <a:ahLst/>
              <a:cxnLst>
                <a:cxn ang="T8">
                  <a:pos x="T0" y="T1"/>
                </a:cxn>
                <a:cxn ang="T9">
                  <a:pos x="T2" y="T3"/>
                </a:cxn>
                <a:cxn ang="T10">
                  <a:pos x="T4" y="T5"/>
                </a:cxn>
                <a:cxn ang="T11">
                  <a:pos x="T6" y="T7"/>
                </a:cxn>
              </a:cxnLst>
              <a:rect l="T12" t="T13" r="T14" b="T15"/>
              <a:pathLst>
                <a:path w="6640" h="16">
                  <a:moveTo>
                    <a:pt x="6640" y="16"/>
                  </a:moveTo>
                  <a:lnTo>
                    <a:pt x="6640" y="0"/>
                  </a:lnTo>
                  <a:lnTo>
                    <a:pt x="0" y="16"/>
                  </a:lnTo>
                  <a:lnTo>
                    <a:pt x="6640" y="16"/>
                  </a:lnTo>
                  <a:close/>
                </a:path>
              </a:pathLst>
            </a:custGeom>
            <a:solidFill>
              <a:schemeClr val="tx1"/>
            </a:solidFill>
            <a:ln w="9525">
              <a:solidFill>
                <a:schemeClr val="tx1"/>
              </a:solidFill>
              <a:round/>
              <a:headEnd/>
              <a:tailEnd/>
            </a:ln>
          </p:spPr>
          <p:txBody>
            <a:bodyPr/>
            <a:lstStyle/>
            <a:p>
              <a:endParaRPr lang="en-US"/>
            </a:p>
          </p:txBody>
        </p:sp>
        <p:sp>
          <p:nvSpPr>
            <p:cNvPr id="79299" name="Freeform 658"/>
            <p:cNvSpPr>
              <a:spLocks/>
            </p:cNvSpPr>
            <p:nvPr/>
          </p:nvSpPr>
          <p:spPr bwMode="auto">
            <a:xfrm>
              <a:off x="2433" y="1882"/>
              <a:ext cx="1107" cy="3"/>
            </a:xfrm>
            <a:custGeom>
              <a:avLst/>
              <a:gdLst>
                <a:gd name="T0" fmla="*/ 1 w 6640"/>
                <a:gd name="T1" fmla="*/ 0 h 16"/>
                <a:gd name="T2" fmla="*/ 0 w 6640"/>
                <a:gd name="T3" fmla="*/ 0 h 16"/>
                <a:gd name="T4" fmla="*/ 0 w 6640"/>
                <a:gd name="T5" fmla="*/ 0 h 16"/>
                <a:gd name="T6" fmla="*/ 1 w 6640"/>
                <a:gd name="T7" fmla="*/ 0 h 16"/>
                <a:gd name="T8" fmla="*/ 0 60000 65536"/>
                <a:gd name="T9" fmla="*/ 0 60000 65536"/>
                <a:gd name="T10" fmla="*/ 0 60000 65536"/>
                <a:gd name="T11" fmla="*/ 0 60000 65536"/>
                <a:gd name="T12" fmla="*/ 0 w 6640"/>
                <a:gd name="T13" fmla="*/ 0 h 16"/>
                <a:gd name="T14" fmla="*/ 6640 w 6640"/>
                <a:gd name="T15" fmla="*/ 16 h 16"/>
              </a:gdLst>
              <a:ahLst/>
              <a:cxnLst>
                <a:cxn ang="T8">
                  <a:pos x="T0" y="T1"/>
                </a:cxn>
                <a:cxn ang="T9">
                  <a:pos x="T2" y="T3"/>
                </a:cxn>
                <a:cxn ang="T10">
                  <a:pos x="T4" y="T5"/>
                </a:cxn>
                <a:cxn ang="T11">
                  <a:pos x="T6" y="T7"/>
                </a:cxn>
              </a:cxnLst>
              <a:rect l="T12" t="T13" r="T14" b="T15"/>
              <a:pathLst>
                <a:path w="6640" h="16">
                  <a:moveTo>
                    <a:pt x="6640" y="0"/>
                  </a:moveTo>
                  <a:lnTo>
                    <a:pt x="0" y="16"/>
                  </a:lnTo>
                  <a:lnTo>
                    <a:pt x="0" y="0"/>
                  </a:lnTo>
                  <a:lnTo>
                    <a:pt x="6640" y="0"/>
                  </a:lnTo>
                  <a:close/>
                </a:path>
              </a:pathLst>
            </a:custGeom>
            <a:solidFill>
              <a:schemeClr val="tx1"/>
            </a:solidFill>
            <a:ln w="9525">
              <a:solidFill>
                <a:schemeClr val="tx1"/>
              </a:solidFill>
              <a:round/>
              <a:headEnd/>
              <a:tailEnd/>
            </a:ln>
          </p:spPr>
          <p:txBody>
            <a:bodyPr/>
            <a:lstStyle/>
            <a:p>
              <a:endParaRPr lang="en-US"/>
            </a:p>
          </p:txBody>
        </p:sp>
        <p:sp>
          <p:nvSpPr>
            <p:cNvPr id="79300" name="Rectangle 659"/>
            <p:cNvSpPr>
              <a:spLocks noChangeArrowheads="1"/>
            </p:cNvSpPr>
            <p:nvPr/>
          </p:nvSpPr>
          <p:spPr bwMode="auto">
            <a:xfrm>
              <a:off x="2433" y="1882"/>
              <a:ext cx="1107"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301" name="Freeform 660"/>
            <p:cNvSpPr>
              <a:spLocks/>
            </p:cNvSpPr>
            <p:nvPr/>
          </p:nvSpPr>
          <p:spPr bwMode="auto">
            <a:xfrm>
              <a:off x="2361" y="2793"/>
              <a:ext cx="1106" cy="3"/>
            </a:xfrm>
            <a:custGeom>
              <a:avLst/>
              <a:gdLst>
                <a:gd name="T0" fmla="*/ 1 w 6640"/>
                <a:gd name="T1" fmla="*/ 0 h 16"/>
                <a:gd name="T2" fmla="*/ 1 w 6640"/>
                <a:gd name="T3" fmla="*/ 0 h 16"/>
                <a:gd name="T4" fmla="*/ 0 w 6640"/>
                <a:gd name="T5" fmla="*/ 0 h 16"/>
                <a:gd name="T6" fmla="*/ 1 w 6640"/>
                <a:gd name="T7" fmla="*/ 0 h 16"/>
                <a:gd name="T8" fmla="*/ 0 60000 65536"/>
                <a:gd name="T9" fmla="*/ 0 60000 65536"/>
                <a:gd name="T10" fmla="*/ 0 60000 65536"/>
                <a:gd name="T11" fmla="*/ 0 60000 65536"/>
                <a:gd name="T12" fmla="*/ 0 w 6640"/>
                <a:gd name="T13" fmla="*/ 0 h 16"/>
                <a:gd name="T14" fmla="*/ 6640 w 6640"/>
                <a:gd name="T15" fmla="*/ 16 h 16"/>
              </a:gdLst>
              <a:ahLst/>
              <a:cxnLst>
                <a:cxn ang="T8">
                  <a:pos x="T0" y="T1"/>
                </a:cxn>
                <a:cxn ang="T9">
                  <a:pos x="T2" y="T3"/>
                </a:cxn>
                <a:cxn ang="T10">
                  <a:pos x="T4" y="T5"/>
                </a:cxn>
                <a:cxn ang="T11">
                  <a:pos x="T6" y="T7"/>
                </a:cxn>
              </a:cxnLst>
              <a:rect l="T12" t="T13" r="T14" b="T15"/>
              <a:pathLst>
                <a:path w="6640" h="16">
                  <a:moveTo>
                    <a:pt x="6640" y="16"/>
                  </a:moveTo>
                  <a:lnTo>
                    <a:pt x="6640" y="0"/>
                  </a:lnTo>
                  <a:lnTo>
                    <a:pt x="0" y="16"/>
                  </a:lnTo>
                  <a:lnTo>
                    <a:pt x="6640" y="16"/>
                  </a:lnTo>
                  <a:close/>
                </a:path>
              </a:pathLst>
            </a:custGeom>
            <a:solidFill>
              <a:schemeClr val="tx1"/>
            </a:solidFill>
            <a:ln w="9525">
              <a:solidFill>
                <a:schemeClr val="tx1"/>
              </a:solidFill>
              <a:round/>
              <a:headEnd/>
              <a:tailEnd/>
            </a:ln>
          </p:spPr>
          <p:txBody>
            <a:bodyPr/>
            <a:lstStyle/>
            <a:p>
              <a:endParaRPr lang="en-US"/>
            </a:p>
          </p:txBody>
        </p:sp>
        <p:sp>
          <p:nvSpPr>
            <p:cNvPr id="79302" name="Freeform 661"/>
            <p:cNvSpPr>
              <a:spLocks/>
            </p:cNvSpPr>
            <p:nvPr/>
          </p:nvSpPr>
          <p:spPr bwMode="auto">
            <a:xfrm>
              <a:off x="2361" y="2793"/>
              <a:ext cx="1106" cy="3"/>
            </a:xfrm>
            <a:custGeom>
              <a:avLst/>
              <a:gdLst>
                <a:gd name="T0" fmla="*/ 1 w 6640"/>
                <a:gd name="T1" fmla="*/ 0 h 16"/>
                <a:gd name="T2" fmla="*/ 0 w 6640"/>
                <a:gd name="T3" fmla="*/ 0 h 16"/>
                <a:gd name="T4" fmla="*/ 0 w 6640"/>
                <a:gd name="T5" fmla="*/ 0 h 16"/>
                <a:gd name="T6" fmla="*/ 1 w 6640"/>
                <a:gd name="T7" fmla="*/ 0 h 16"/>
                <a:gd name="T8" fmla="*/ 0 60000 65536"/>
                <a:gd name="T9" fmla="*/ 0 60000 65536"/>
                <a:gd name="T10" fmla="*/ 0 60000 65536"/>
                <a:gd name="T11" fmla="*/ 0 60000 65536"/>
                <a:gd name="T12" fmla="*/ 0 w 6640"/>
                <a:gd name="T13" fmla="*/ 0 h 16"/>
                <a:gd name="T14" fmla="*/ 6640 w 6640"/>
                <a:gd name="T15" fmla="*/ 16 h 16"/>
              </a:gdLst>
              <a:ahLst/>
              <a:cxnLst>
                <a:cxn ang="T8">
                  <a:pos x="T0" y="T1"/>
                </a:cxn>
                <a:cxn ang="T9">
                  <a:pos x="T2" y="T3"/>
                </a:cxn>
                <a:cxn ang="T10">
                  <a:pos x="T4" y="T5"/>
                </a:cxn>
                <a:cxn ang="T11">
                  <a:pos x="T6" y="T7"/>
                </a:cxn>
              </a:cxnLst>
              <a:rect l="T12" t="T13" r="T14" b="T15"/>
              <a:pathLst>
                <a:path w="6640" h="16">
                  <a:moveTo>
                    <a:pt x="6640" y="0"/>
                  </a:moveTo>
                  <a:lnTo>
                    <a:pt x="0" y="16"/>
                  </a:lnTo>
                  <a:lnTo>
                    <a:pt x="0" y="0"/>
                  </a:lnTo>
                  <a:lnTo>
                    <a:pt x="6640" y="0"/>
                  </a:lnTo>
                  <a:close/>
                </a:path>
              </a:pathLst>
            </a:custGeom>
            <a:solidFill>
              <a:schemeClr val="tx1"/>
            </a:solidFill>
            <a:ln w="9525">
              <a:solidFill>
                <a:schemeClr val="tx1"/>
              </a:solidFill>
              <a:round/>
              <a:headEnd/>
              <a:tailEnd/>
            </a:ln>
          </p:spPr>
          <p:txBody>
            <a:bodyPr/>
            <a:lstStyle/>
            <a:p>
              <a:endParaRPr lang="en-US"/>
            </a:p>
          </p:txBody>
        </p:sp>
        <p:sp>
          <p:nvSpPr>
            <p:cNvPr id="79303" name="Rectangle 662"/>
            <p:cNvSpPr>
              <a:spLocks noChangeArrowheads="1"/>
            </p:cNvSpPr>
            <p:nvPr/>
          </p:nvSpPr>
          <p:spPr bwMode="auto">
            <a:xfrm>
              <a:off x="2361" y="2793"/>
              <a:ext cx="1106"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304" name="Freeform 663"/>
            <p:cNvSpPr>
              <a:spLocks/>
            </p:cNvSpPr>
            <p:nvPr/>
          </p:nvSpPr>
          <p:spPr bwMode="auto">
            <a:xfrm>
              <a:off x="3395"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2"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05" name="Freeform 664"/>
            <p:cNvSpPr>
              <a:spLocks/>
            </p:cNvSpPr>
            <p:nvPr/>
          </p:nvSpPr>
          <p:spPr bwMode="auto">
            <a:xfrm>
              <a:off x="3395"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2"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06" name="Freeform 665"/>
            <p:cNvSpPr>
              <a:spLocks/>
            </p:cNvSpPr>
            <p:nvPr/>
          </p:nvSpPr>
          <p:spPr bwMode="auto">
            <a:xfrm>
              <a:off x="3395"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07" name="Freeform 666"/>
            <p:cNvSpPr>
              <a:spLocks/>
            </p:cNvSpPr>
            <p:nvPr/>
          </p:nvSpPr>
          <p:spPr bwMode="auto">
            <a:xfrm>
              <a:off x="3395"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08" name="Freeform 667"/>
            <p:cNvSpPr>
              <a:spLocks/>
            </p:cNvSpPr>
            <p:nvPr/>
          </p:nvSpPr>
          <p:spPr bwMode="auto">
            <a:xfrm>
              <a:off x="3409"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09" name="Freeform 668"/>
            <p:cNvSpPr>
              <a:spLocks/>
            </p:cNvSpPr>
            <p:nvPr/>
          </p:nvSpPr>
          <p:spPr bwMode="auto">
            <a:xfrm>
              <a:off x="3410"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10" name="Freeform 669"/>
            <p:cNvSpPr>
              <a:spLocks/>
            </p:cNvSpPr>
            <p:nvPr/>
          </p:nvSpPr>
          <p:spPr bwMode="auto">
            <a:xfrm>
              <a:off x="3409" y="2794"/>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11" name="Freeform 670"/>
            <p:cNvSpPr>
              <a:spLocks/>
            </p:cNvSpPr>
            <p:nvPr/>
          </p:nvSpPr>
          <p:spPr bwMode="auto">
            <a:xfrm>
              <a:off x="3367"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12" name="Freeform 671"/>
            <p:cNvSpPr>
              <a:spLocks/>
            </p:cNvSpPr>
            <p:nvPr/>
          </p:nvSpPr>
          <p:spPr bwMode="auto">
            <a:xfrm>
              <a:off x="3368"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13" name="Freeform 672"/>
            <p:cNvSpPr>
              <a:spLocks/>
            </p:cNvSpPr>
            <p:nvPr/>
          </p:nvSpPr>
          <p:spPr bwMode="auto">
            <a:xfrm>
              <a:off x="3367" y="2794"/>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14" name="Freeform 673"/>
            <p:cNvSpPr>
              <a:spLocks/>
            </p:cNvSpPr>
            <p:nvPr/>
          </p:nvSpPr>
          <p:spPr bwMode="auto">
            <a:xfrm>
              <a:off x="3353"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15" name="Freeform 674"/>
            <p:cNvSpPr>
              <a:spLocks/>
            </p:cNvSpPr>
            <p:nvPr/>
          </p:nvSpPr>
          <p:spPr bwMode="auto">
            <a:xfrm>
              <a:off x="3353"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16" name="Freeform 675"/>
            <p:cNvSpPr>
              <a:spLocks/>
            </p:cNvSpPr>
            <p:nvPr/>
          </p:nvSpPr>
          <p:spPr bwMode="auto">
            <a:xfrm>
              <a:off x="3353"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17" name="Freeform 676"/>
            <p:cNvSpPr>
              <a:spLocks/>
            </p:cNvSpPr>
            <p:nvPr/>
          </p:nvSpPr>
          <p:spPr bwMode="auto">
            <a:xfrm>
              <a:off x="3353"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18" name="Freeform 677"/>
            <p:cNvSpPr>
              <a:spLocks/>
            </p:cNvSpPr>
            <p:nvPr/>
          </p:nvSpPr>
          <p:spPr bwMode="auto">
            <a:xfrm>
              <a:off x="3324" y="2794"/>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19" name="Freeform 678"/>
            <p:cNvSpPr>
              <a:spLocks/>
            </p:cNvSpPr>
            <p:nvPr/>
          </p:nvSpPr>
          <p:spPr bwMode="auto">
            <a:xfrm>
              <a:off x="3325" y="2794"/>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7"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20" name="Freeform 679"/>
            <p:cNvSpPr>
              <a:spLocks/>
            </p:cNvSpPr>
            <p:nvPr/>
          </p:nvSpPr>
          <p:spPr bwMode="auto">
            <a:xfrm>
              <a:off x="3324" y="2794"/>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6" y="415"/>
                  </a:lnTo>
                  <a:lnTo>
                    <a:pt x="351"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9321" name="Freeform 680"/>
            <p:cNvSpPr>
              <a:spLocks/>
            </p:cNvSpPr>
            <p:nvPr/>
          </p:nvSpPr>
          <p:spPr bwMode="auto">
            <a:xfrm>
              <a:off x="3310" y="2863"/>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322" name="Freeform 681"/>
            <p:cNvSpPr>
              <a:spLocks/>
            </p:cNvSpPr>
            <p:nvPr/>
          </p:nvSpPr>
          <p:spPr bwMode="auto">
            <a:xfrm>
              <a:off x="3310" y="2863"/>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323" name="Freeform 682"/>
            <p:cNvSpPr>
              <a:spLocks/>
            </p:cNvSpPr>
            <p:nvPr/>
          </p:nvSpPr>
          <p:spPr bwMode="auto">
            <a:xfrm>
              <a:off x="3310"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324" name="Freeform 683"/>
            <p:cNvSpPr>
              <a:spLocks/>
            </p:cNvSpPr>
            <p:nvPr/>
          </p:nvSpPr>
          <p:spPr bwMode="auto">
            <a:xfrm>
              <a:off x="3310"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325" name="Freeform 684"/>
            <p:cNvSpPr>
              <a:spLocks/>
            </p:cNvSpPr>
            <p:nvPr/>
          </p:nvSpPr>
          <p:spPr bwMode="auto">
            <a:xfrm>
              <a:off x="3282"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26" name="Freeform 685"/>
            <p:cNvSpPr>
              <a:spLocks/>
            </p:cNvSpPr>
            <p:nvPr/>
          </p:nvSpPr>
          <p:spPr bwMode="auto">
            <a:xfrm>
              <a:off x="3283"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27" name="Freeform 686"/>
            <p:cNvSpPr>
              <a:spLocks/>
            </p:cNvSpPr>
            <p:nvPr/>
          </p:nvSpPr>
          <p:spPr bwMode="auto">
            <a:xfrm>
              <a:off x="3282" y="2794"/>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28" name="Freeform 687"/>
            <p:cNvSpPr>
              <a:spLocks/>
            </p:cNvSpPr>
            <p:nvPr/>
          </p:nvSpPr>
          <p:spPr bwMode="auto">
            <a:xfrm>
              <a:off x="3267"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29" name="Freeform 688"/>
            <p:cNvSpPr>
              <a:spLocks/>
            </p:cNvSpPr>
            <p:nvPr/>
          </p:nvSpPr>
          <p:spPr bwMode="auto">
            <a:xfrm>
              <a:off x="3267"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30" name="Freeform 689"/>
            <p:cNvSpPr>
              <a:spLocks/>
            </p:cNvSpPr>
            <p:nvPr/>
          </p:nvSpPr>
          <p:spPr bwMode="auto">
            <a:xfrm>
              <a:off x="3267"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31" name="Freeform 690"/>
            <p:cNvSpPr>
              <a:spLocks/>
            </p:cNvSpPr>
            <p:nvPr/>
          </p:nvSpPr>
          <p:spPr bwMode="auto">
            <a:xfrm>
              <a:off x="3267"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32" name="Freeform 691"/>
            <p:cNvSpPr>
              <a:spLocks/>
            </p:cNvSpPr>
            <p:nvPr/>
          </p:nvSpPr>
          <p:spPr bwMode="auto">
            <a:xfrm>
              <a:off x="3239"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33" name="Freeform 692"/>
            <p:cNvSpPr>
              <a:spLocks/>
            </p:cNvSpPr>
            <p:nvPr/>
          </p:nvSpPr>
          <p:spPr bwMode="auto">
            <a:xfrm>
              <a:off x="3240" y="2794"/>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34" name="Freeform 693"/>
            <p:cNvSpPr>
              <a:spLocks/>
            </p:cNvSpPr>
            <p:nvPr/>
          </p:nvSpPr>
          <p:spPr bwMode="auto">
            <a:xfrm>
              <a:off x="3239" y="2794"/>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7"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35" name="Freeform 694"/>
            <p:cNvSpPr>
              <a:spLocks/>
            </p:cNvSpPr>
            <p:nvPr/>
          </p:nvSpPr>
          <p:spPr bwMode="auto">
            <a:xfrm>
              <a:off x="3225"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90" y="0"/>
                  </a:moveTo>
                  <a:lnTo>
                    <a:pt x="166" y="12"/>
                  </a:lnTo>
                  <a:lnTo>
                    <a:pt x="0" y="105"/>
                  </a:lnTo>
                  <a:lnTo>
                    <a:pt x="90" y="0"/>
                  </a:lnTo>
                  <a:close/>
                </a:path>
              </a:pathLst>
            </a:custGeom>
            <a:solidFill>
              <a:schemeClr val="tx1"/>
            </a:solidFill>
            <a:ln w="9525">
              <a:solidFill>
                <a:schemeClr val="tx1"/>
              </a:solidFill>
              <a:round/>
              <a:headEnd/>
              <a:tailEnd/>
            </a:ln>
          </p:spPr>
          <p:txBody>
            <a:bodyPr/>
            <a:lstStyle/>
            <a:p>
              <a:endParaRPr lang="en-US"/>
            </a:p>
          </p:txBody>
        </p:sp>
        <p:sp>
          <p:nvSpPr>
            <p:cNvPr id="79336" name="Freeform 695"/>
            <p:cNvSpPr>
              <a:spLocks/>
            </p:cNvSpPr>
            <p:nvPr/>
          </p:nvSpPr>
          <p:spPr bwMode="auto">
            <a:xfrm>
              <a:off x="3225"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90" y="0"/>
                  </a:moveTo>
                  <a:lnTo>
                    <a:pt x="166" y="12"/>
                  </a:lnTo>
                  <a:lnTo>
                    <a:pt x="0" y="105"/>
                  </a:lnTo>
                  <a:lnTo>
                    <a:pt x="90" y="0"/>
                  </a:lnTo>
                  <a:close/>
                </a:path>
              </a:pathLst>
            </a:custGeom>
            <a:solidFill>
              <a:schemeClr val="tx1"/>
            </a:solidFill>
            <a:ln w="0">
              <a:solidFill>
                <a:schemeClr val="tx1"/>
              </a:solidFill>
              <a:round/>
              <a:headEnd/>
              <a:tailEnd/>
            </a:ln>
          </p:spPr>
          <p:txBody>
            <a:bodyPr/>
            <a:lstStyle/>
            <a:p>
              <a:endParaRPr lang="en-US"/>
            </a:p>
          </p:txBody>
        </p:sp>
        <p:sp>
          <p:nvSpPr>
            <p:cNvPr id="79337" name="Freeform 696"/>
            <p:cNvSpPr>
              <a:spLocks/>
            </p:cNvSpPr>
            <p:nvPr/>
          </p:nvSpPr>
          <p:spPr bwMode="auto">
            <a:xfrm>
              <a:off x="3225" y="2851"/>
              <a:ext cx="15" cy="29"/>
            </a:xfrm>
            <a:custGeom>
              <a:avLst/>
              <a:gdLst>
                <a:gd name="T0" fmla="*/ 0 w 90"/>
                <a:gd name="T1" fmla="*/ 0 h 179"/>
                <a:gd name="T2" fmla="*/ 0 w 90"/>
                <a:gd name="T3" fmla="*/ 0 h 179"/>
                <a:gd name="T4" fmla="*/ 0 w 90"/>
                <a:gd name="T5" fmla="*/ 0 h 179"/>
                <a:gd name="T6" fmla="*/ 0 w 90"/>
                <a:gd name="T7" fmla="*/ 0 h 179"/>
                <a:gd name="T8" fmla="*/ 0 60000 65536"/>
                <a:gd name="T9" fmla="*/ 0 60000 65536"/>
                <a:gd name="T10" fmla="*/ 0 60000 65536"/>
                <a:gd name="T11" fmla="*/ 0 60000 65536"/>
                <a:gd name="T12" fmla="*/ 0 w 90"/>
                <a:gd name="T13" fmla="*/ 0 h 179"/>
                <a:gd name="T14" fmla="*/ 90 w 90"/>
                <a:gd name="T15" fmla="*/ 179 h 179"/>
              </a:gdLst>
              <a:ahLst/>
              <a:cxnLst>
                <a:cxn ang="T8">
                  <a:pos x="T0" y="T1"/>
                </a:cxn>
                <a:cxn ang="T9">
                  <a:pos x="T2" y="T3"/>
                </a:cxn>
                <a:cxn ang="T10">
                  <a:pos x="T4" y="T5"/>
                </a:cxn>
                <a:cxn ang="T11">
                  <a:pos x="T6" y="T7"/>
                </a:cxn>
              </a:cxnLst>
              <a:rect l="T12" t="T13" r="T14" b="T15"/>
              <a:pathLst>
                <a:path w="90" h="179">
                  <a:moveTo>
                    <a:pt x="90" y="74"/>
                  </a:moveTo>
                  <a:lnTo>
                    <a:pt x="64" y="0"/>
                  </a:lnTo>
                  <a:lnTo>
                    <a:pt x="0" y="179"/>
                  </a:lnTo>
                  <a:lnTo>
                    <a:pt x="90" y="74"/>
                  </a:lnTo>
                  <a:close/>
                </a:path>
              </a:pathLst>
            </a:custGeom>
            <a:solidFill>
              <a:schemeClr val="tx1"/>
            </a:solidFill>
            <a:ln w="9525">
              <a:solidFill>
                <a:schemeClr val="tx1"/>
              </a:solidFill>
              <a:round/>
              <a:headEnd/>
              <a:tailEnd/>
            </a:ln>
          </p:spPr>
          <p:txBody>
            <a:bodyPr/>
            <a:lstStyle/>
            <a:p>
              <a:endParaRPr lang="en-US"/>
            </a:p>
          </p:txBody>
        </p:sp>
        <p:sp>
          <p:nvSpPr>
            <p:cNvPr id="79338" name="Freeform 697"/>
            <p:cNvSpPr>
              <a:spLocks/>
            </p:cNvSpPr>
            <p:nvPr/>
          </p:nvSpPr>
          <p:spPr bwMode="auto">
            <a:xfrm>
              <a:off x="3225" y="2851"/>
              <a:ext cx="15" cy="29"/>
            </a:xfrm>
            <a:custGeom>
              <a:avLst/>
              <a:gdLst>
                <a:gd name="T0" fmla="*/ 0 w 90"/>
                <a:gd name="T1" fmla="*/ 0 h 179"/>
                <a:gd name="T2" fmla="*/ 0 w 90"/>
                <a:gd name="T3" fmla="*/ 0 h 179"/>
                <a:gd name="T4" fmla="*/ 0 w 90"/>
                <a:gd name="T5" fmla="*/ 0 h 179"/>
                <a:gd name="T6" fmla="*/ 0 w 90"/>
                <a:gd name="T7" fmla="*/ 0 h 179"/>
                <a:gd name="T8" fmla="*/ 0 60000 65536"/>
                <a:gd name="T9" fmla="*/ 0 60000 65536"/>
                <a:gd name="T10" fmla="*/ 0 60000 65536"/>
                <a:gd name="T11" fmla="*/ 0 60000 65536"/>
                <a:gd name="T12" fmla="*/ 0 w 90"/>
                <a:gd name="T13" fmla="*/ 0 h 179"/>
                <a:gd name="T14" fmla="*/ 90 w 90"/>
                <a:gd name="T15" fmla="*/ 179 h 179"/>
              </a:gdLst>
              <a:ahLst/>
              <a:cxnLst>
                <a:cxn ang="T8">
                  <a:pos x="T0" y="T1"/>
                </a:cxn>
                <a:cxn ang="T9">
                  <a:pos x="T2" y="T3"/>
                </a:cxn>
                <a:cxn ang="T10">
                  <a:pos x="T4" y="T5"/>
                </a:cxn>
                <a:cxn ang="T11">
                  <a:pos x="T6" y="T7"/>
                </a:cxn>
              </a:cxnLst>
              <a:rect l="T12" t="T13" r="T14" b="T15"/>
              <a:pathLst>
                <a:path w="90" h="179">
                  <a:moveTo>
                    <a:pt x="90" y="74"/>
                  </a:moveTo>
                  <a:lnTo>
                    <a:pt x="64" y="0"/>
                  </a:lnTo>
                  <a:lnTo>
                    <a:pt x="0" y="179"/>
                  </a:lnTo>
                  <a:lnTo>
                    <a:pt x="90" y="74"/>
                  </a:lnTo>
                  <a:close/>
                </a:path>
              </a:pathLst>
            </a:custGeom>
            <a:solidFill>
              <a:schemeClr val="tx1"/>
            </a:solidFill>
            <a:ln w="0">
              <a:solidFill>
                <a:schemeClr val="tx1"/>
              </a:solidFill>
              <a:round/>
              <a:headEnd/>
              <a:tailEnd/>
            </a:ln>
          </p:spPr>
          <p:txBody>
            <a:bodyPr/>
            <a:lstStyle/>
            <a:p>
              <a:endParaRPr lang="en-US"/>
            </a:p>
          </p:txBody>
        </p:sp>
        <p:sp>
          <p:nvSpPr>
            <p:cNvPr id="79339" name="Freeform 698"/>
            <p:cNvSpPr>
              <a:spLocks/>
            </p:cNvSpPr>
            <p:nvPr/>
          </p:nvSpPr>
          <p:spPr bwMode="auto">
            <a:xfrm>
              <a:off x="3196" y="2794"/>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7"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40" name="Freeform 699"/>
            <p:cNvSpPr>
              <a:spLocks/>
            </p:cNvSpPr>
            <p:nvPr/>
          </p:nvSpPr>
          <p:spPr bwMode="auto">
            <a:xfrm>
              <a:off x="3198"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41" name="Freeform 700"/>
            <p:cNvSpPr>
              <a:spLocks/>
            </p:cNvSpPr>
            <p:nvPr/>
          </p:nvSpPr>
          <p:spPr bwMode="auto">
            <a:xfrm>
              <a:off x="3196" y="2794"/>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9342" name="Freeform 701"/>
            <p:cNvSpPr>
              <a:spLocks/>
            </p:cNvSpPr>
            <p:nvPr/>
          </p:nvSpPr>
          <p:spPr bwMode="auto">
            <a:xfrm>
              <a:off x="3182"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43" name="Freeform 702"/>
            <p:cNvSpPr>
              <a:spLocks/>
            </p:cNvSpPr>
            <p:nvPr/>
          </p:nvSpPr>
          <p:spPr bwMode="auto">
            <a:xfrm>
              <a:off x="3182"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44" name="Freeform 703"/>
            <p:cNvSpPr>
              <a:spLocks/>
            </p:cNvSpPr>
            <p:nvPr/>
          </p:nvSpPr>
          <p:spPr bwMode="auto">
            <a:xfrm>
              <a:off x="3182"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45" name="Freeform 704"/>
            <p:cNvSpPr>
              <a:spLocks/>
            </p:cNvSpPr>
            <p:nvPr/>
          </p:nvSpPr>
          <p:spPr bwMode="auto">
            <a:xfrm>
              <a:off x="3182"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46" name="Freeform 705"/>
            <p:cNvSpPr>
              <a:spLocks/>
            </p:cNvSpPr>
            <p:nvPr/>
          </p:nvSpPr>
          <p:spPr bwMode="auto">
            <a:xfrm>
              <a:off x="3154"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47" name="Freeform 706"/>
            <p:cNvSpPr>
              <a:spLocks/>
            </p:cNvSpPr>
            <p:nvPr/>
          </p:nvSpPr>
          <p:spPr bwMode="auto">
            <a:xfrm>
              <a:off x="3155" y="2794"/>
              <a:ext cx="57"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48" name="Freeform 707"/>
            <p:cNvSpPr>
              <a:spLocks/>
            </p:cNvSpPr>
            <p:nvPr/>
          </p:nvSpPr>
          <p:spPr bwMode="auto">
            <a:xfrm>
              <a:off x="3154" y="2794"/>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7"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49" name="Freeform 708"/>
            <p:cNvSpPr>
              <a:spLocks/>
            </p:cNvSpPr>
            <p:nvPr/>
          </p:nvSpPr>
          <p:spPr bwMode="auto">
            <a:xfrm>
              <a:off x="3140"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50" name="Freeform 709"/>
            <p:cNvSpPr>
              <a:spLocks/>
            </p:cNvSpPr>
            <p:nvPr/>
          </p:nvSpPr>
          <p:spPr bwMode="auto">
            <a:xfrm>
              <a:off x="3140"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51" name="Freeform 710"/>
            <p:cNvSpPr>
              <a:spLocks/>
            </p:cNvSpPr>
            <p:nvPr/>
          </p:nvSpPr>
          <p:spPr bwMode="auto">
            <a:xfrm>
              <a:off x="3140"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52" name="Freeform 711"/>
            <p:cNvSpPr>
              <a:spLocks/>
            </p:cNvSpPr>
            <p:nvPr/>
          </p:nvSpPr>
          <p:spPr bwMode="auto">
            <a:xfrm>
              <a:off x="3140"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53" name="Freeform 712"/>
            <p:cNvSpPr>
              <a:spLocks/>
            </p:cNvSpPr>
            <p:nvPr/>
          </p:nvSpPr>
          <p:spPr bwMode="auto">
            <a:xfrm>
              <a:off x="3111"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54" name="Freeform 713"/>
            <p:cNvSpPr>
              <a:spLocks/>
            </p:cNvSpPr>
            <p:nvPr/>
          </p:nvSpPr>
          <p:spPr bwMode="auto">
            <a:xfrm>
              <a:off x="3112" y="2794"/>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55" name="Freeform 714"/>
            <p:cNvSpPr>
              <a:spLocks/>
            </p:cNvSpPr>
            <p:nvPr/>
          </p:nvSpPr>
          <p:spPr bwMode="auto">
            <a:xfrm>
              <a:off x="3111" y="2794"/>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6"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56" name="Freeform 715"/>
            <p:cNvSpPr>
              <a:spLocks/>
            </p:cNvSpPr>
            <p:nvPr/>
          </p:nvSpPr>
          <p:spPr bwMode="auto">
            <a:xfrm>
              <a:off x="3097"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57" name="Freeform 716"/>
            <p:cNvSpPr>
              <a:spLocks/>
            </p:cNvSpPr>
            <p:nvPr/>
          </p:nvSpPr>
          <p:spPr bwMode="auto">
            <a:xfrm>
              <a:off x="3097"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58" name="Freeform 717"/>
            <p:cNvSpPr>
              <a:spLocks/>
            </p:cNvSpPr>
            <p:nvPr/>
          </p:nvSpPr>
          <p:spPr bwMode="auto">
            <a:xfrm>
              <a:off x="3097"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59" name="Freeform 718"/>
            <p:cNvSpPr>
              <a:spLocks/>
            </p:cNvSpPr>
            <p:nvPr/>
          </p:nvSpPr>
          <p:spPr bwMode="auto">
            <a:xfrm>
              <a:off x="3097"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60" name="Freeform 719"/>
            <p:cNvSpPr>
              <a:spLocks/>
            </p:cNvSpPr>
            <p:nvPr/>
          </p:nvSpPr>
          <p:spPr bwMode="auto">
            <a:xfrm>
              <a:off x="3069"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61" name="Freeform 720"/>
            <p:cNvSpPr>
              <a:spLocks/>
            </p:cNvSpPr>
            <p:nvPr/>
          </p:nvSpPr>
          <p:spPr bwMode="auto">
            <a:xfrm>
              <a:off x="3070" y="2794"/>
              <a:ext cx="57"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62" name="Freeform 721"/>
            <p:cNvSpPr>
              <a:spLocks/>
            </p:cNvSpPr>
            <p:nvPr/>
          </p:nvSpPr>
          <p:spPr bwMode="auto">
            <a:xfrm>
              <a:off x="3069" y="2794"/>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6"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63" name="Freeform 722"/>
            <p:cNvSpPr>
              <a:spLocks/>
            </p:cNvSpPr>
            <p:nvPr/>
          </p:nvSpPr>
          <p:spPr bwMode="auto">
            <a:xfrm>
              <a:off x="3055"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64" name="Freeform 723"/>
            <p:cNvSpPr>
              <a:spLocks/>
            </p:cNvSpPr>
            <p:nvPr/>
          </p:nvSpPr>
          <p:spPr bwMode="auto">
            <a:xfrm>
              <a:off x="3055"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65" name="Freeform 724"/>
            <p:cNvSpPr>
              <a:spLocks/>
            </p:cNvSpPr>
            <p:nvPr/>
          </p:nvSpPr>
          <p:spPr bwMode="auto">
            <a:xfrm>
              <a:off x="3055"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66" name="Freeform 725"/>
            <p:cNvSpPr>
              <a:spLocks/>
            </p:cNvSpPr>
            <p:nvPr/>
          </p:nvSpPr>
          <p:spPr bwMode="auto">
            <a:xfrm>
              <a:off x="3055"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67" name="Freeform 726"/>
            <p:cNvSpPr>
              <a:spLocks/>
            </p:cNvSpPr>
            <p:nvPr/>
          </p:nvSpPr>
          <p:spPr bwMode="auto">
            <a:xfrm>
              <a:off x="3026"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68" name="Freeform 727"/>
            <p:cNvSpPr>
              <a:spLocks/>
            </p:cNvSpPr>
            <p:nvPr/>
          </p:nvSpPr>
          <p:spPr bwMode="auto">
            <a:xfrm>
              <a:off x="3027"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69" name="Freeform 728"/>
            <p:cNvSpPr>
              <a:spLocks/>
            </p:cNvSpPr>
            <p:nvPr/>
          </p:nvSpPr>
          <p:spPr bwMode="auto">
            <a:xfrm>
              <a:off x="3026" y="2794"/>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70" name="Freeform 729"/>
            <p:cNvSpPr>
              <a:spLocks/>
            </p:cNvSpPr>
            <p:nvPr/>
          </p:nvSpPr>
          <p:spPr bwMode="auto">
            <a:xfrm>
              <a:off x="3012"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71" name="Freeform 730"/>
            <p:cNvSpPr>
              <a:spLocks/>
            </p:cNvSpPr>
            <p:nvPr/>
          </p:nvSpPr>
          <p:spPr bwMode="auto">
            <a:xfrm>
              <a:off x="3012"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72" name="Freeform 731"/>
            <p:cNvSpPr>
              <a:spLocks/>
            </p:cNvSpPr>
            <p:nvPr/>
          </p:nvSpPr>
          <p:spPr bwMode="auto">
            <a:xfrm>
              <a:off x="3012"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73" name="Freeform 732"/>
            <p:cNvSpPr>
              <a:spLocks/>
            </p:cNvSpPr>
            <p:nvPr/>
          </p:nvSpPr>
          <p:spPr bwMode="auto">
            <a:xfrm>
              <a:off x="3012"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74" name="Freeform 733"/>
            <p:cNvSpPr>
              <a:spLocks/>
            </p:cNvSpPr>
            <p:nvPr/>
          </p:nvSpPr>
          <p:spPr bwMode="auto">
            <a:xfrm>
              <a:off x="2984" y="2794"/>
              <a:ext cx="57"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7"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75" name="Freeform 734"/>
            <p:cNvSpPr>
              <a:spLocks/>
            </p:cNvSpPr>
            <p:nvPr/>
          </p:nvSpPr>
          <p:spPr bwMode="auto">
            <a:xfrm>
              <a:off x="2985"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76" name="Freeform 735"/>
            <p:cNvSpPr>
              <a:spLocks/>
            </p:cNvSpPr>
            <p:nvPr/>
          </p:nvSpPr>
          <p:spPr bwMode="auto">
            <a:xfrm>
              <a:off x="2984" y="2794"/>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9377" name="Freeform 736"/>
            <p:cNvSpPr>
              <a:spLocks/>
            </p:cNvSpPr>
            <p:nvPr/>
          </p:nvSpPr>
          <p:spPr bwMode="auto">
            <a:xfrm>
              <a:off x="2970"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78" name="Freeform 737"/>
            <p:cNvSpPr>
              <a:spLocks/>
            </p:cNvSpPr>
            <p:nvPr/>
          </p:nvSpPr>
          <p:spPr bwMode="auto">
            <a:xfrm>
              <a:off x="2970"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79" name="Freeform 738"/>
            <p:cNvSpPr>
              <a:spLocks/>
            </p:cNvSpPr>
            <p:nvPr/>
          </p:nvSpPr>
          <p:spPr bwMode="auto">
            <a:xfrm>
              <a:off x="2970"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80" name="Freeform 739"/>
            <p:cNvSpPr>
              <a:spLocks/>
            </p:cNvSpPr>
            <p:nvPr/>
          </p:nvSpPr>
          <p:spPr bwMode="auto">
            <a:xfrm>
              <a:off x="2970"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81" name="Freeform 740"/>
            <p:cNvSpPr>
              <a:spLocks/>
            </p:cNvSpPr>
            <p:nvPr/>
          </p:nvSpPr>
          <p:spPr bwMode="auto">
            <a:xfrm>
              <a:off x="2941" y="2794"/>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82" name="Freeform 741"/>
            <p:cNvSpPr>
              <a:spLocks/>
            </p:cNvSpPr>
            <p:nvPr/>
          </p:nvSpPr>
          <p:spPr bwMode="auto">
            <a:xfrm>
              <a:off x="2942"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83" name="Freeform 742"/>
            <p:cNvSpPr>
              <a:spLocks/>
            </p:cNvSpPr>
            <p:nvPr/>
          </p:nvSpPr>
          <p:spPr bwMode="auto">
            <a:xfrm>
              <a:off x="2941" y="2794"/>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9384" name="Freeform 743"/>
            <p:cNvSpPr>
              <a:spLocks/>
            </p:cNvSpPr>
            <p:nvPr/>
          </p:nvSpPr>
          <p:spPr bwMode="auto">
            <a:xfrm>
              <a:off x="2927" y="2863"/>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385" name="Freeform 744"/>
            <p:cNvSpPr>
              <a:spLocks/>
            </p:cNvSpPr>
            <p:nvPr/>
          </p:nvSpPr>
          <p:spPr bwMode="auto">
            <a:xfrm>
              <a:off x="2927" y="2863"/>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386" name="Freeform 745"/>
            <p:cNvSpPr>
              <a:spLocks/>
            </p:cNvSpPr>
            <p:nvPr/>
          </p:nvSpPr>
          <p:spPr bwMode="auto">
            <a:xfrm>
              <a:off x="2927"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387" name="Freeform 746"/>
            <p:cNvSpPr>
              <a:spLocks/>
            </p:cNvSpPr>
            <p:nvPr/>
          </p:nvSpPr>
          <p:spPr bwMode="auto">
            <a:xfrm>
              <a:off x="2927"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388" name="Freeform 747"/>
            <p:cNvSpPr>
              <a:spLocks/>
            </p:cNvSpPr>
            <p:nvPr/>
          </p:nvSpPr>
          <p:spPr bwMode="auto">
            <a:xfrm>
              <a:off x="2899"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89" name="Freeform 748"/>
            <p:cNvSpPr>
              <a:spLocks/>
            </p:cNvSpPr>
            <p:nvPr/>
          </p:nvSpPr>
          <p:spPr bwMode="auto">
            <a:xfrm>
              <a:off x="2900"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90" name="Freeform 749"/>
            <p:cNvSpPr>
              <a:spLocks/>
            </p:cNvSpPr>
            <p:nvPr/>
          </p:nvSpPr>
          <p:spPr bwMode="auto">
            <a:xfrm>
              <a:off x="2899" y="2794"/>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391" name="Freeform 750"/>
            <p:cNvSpPr>
              <a:spLocks/>
            </p:cNvSpPr>
            <p:nvPr/>
          </p:nvSpPr>
          <p:spPr bwMode="auto">
            <a:xfrm>
              <a:off x="2884"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392" name="Freeform 751"/>
            <p:cNvSpPr>
              <a:spLocks/>
            </p:cNvSpPr>
            <p:nvPr/>
          </p:nvSpPr>
          <p:spPr bwMode="auto">
            <a:xfrm>
              <a:off x="2884"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393" name="Freeform 752"/>
            <p:cNvSpPr>
              <a:spLocks/>
            </p:cNvSpPr>
            <p:nvPr/>
          </p:nvSpPr>
          <p:spPr bwMode="auto">
            <a:xfrm>
              <a:off x="2884"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394" name="Freeform 753"/>
            <p:cNvSpPr>
              <a:spLocks/>
            </p:cNvSpPr>
            <p:nvPr/>
          </p:nvSpPr>
          <p:spPr bwMode="auto">
            <a:xfrm>
              <a:off x="2884"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395" name="Freeform 754"/>
            <p:cNvSpPr>
              <a:spLocks/>
            </p:cNvSpPr>
            <p:nvPr/>
          </p:nvSpPr>
          <p:spPr bwMode="auto">
            <a:xfrm>
              <a:off x="2856" y="2794"/>
              <a:ext cx="57"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9396" name="Freeform 755"/>
            <p:cNvSpPr>
              <a:spLocks/>
            </p:cNvSpPr>
            <p:nvPr/>
          </p:nvSpPr>
          <p:spPr bwMode="auto">
            <a:xfrm>
              <a:off x="2857"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397" name="Freeform 756"/>
            <p:cNvSpPr>
              <a:spLocks/>
            </p:cNvSpPr>
            <p:nvPr/>
          </p:nvSpPr>
          <p:spPr bwMode="auto">
            <a:xfrm>
              <a:off x="2856" y="2794"/>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9398" name="Freeform 757"/>
            <p:cNvSpPr>
              <a:spLocks/>
            </p:cNvSpPr>
            <p:nvPr/>
          </p:nvSpPr>
          <p:spPr bwMode="auto">
            <a:xfrm>
              <a:off x="2842"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399" name="Freeform 758"/>
            <p:cNvSpPr>
              <a:spLocks/>
            </p:cNvSpPr>
            <p:nvPr/>
          </p:nvSpPr>
          <p:spPr bwMode="auto">
            <a:xfrm>
              <a:off x="2842"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400" name="Freeform 759"/>
            <p:cNvSpPr>
              <a:spLocks/>
            </p:cNvSpPr>
            <p:nvPr/>
          </p:nvSpPr>
          <p:spPr bwMode="auto">
            <a:xfrm>
              <a:off x="2842"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401" name="Freeform 760"/>
            <p:cNvSpPr>
              <a:spLocks/>
            </p:cNvSpPr>
            <p:nvPr/>
          </p:nvSpPr>
          <p:spPr bwMode="auto">
            <a:xfrm>
              <a:off x="2842"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402" name="Freeform 761"/>
            <p:cNvSpPr>
              <a:spLocks/>
            </p:cNvSpPr>
            <p:nvPr/>
          </p:nvSpPr>
          <p:spPr bwMode="auto">
            <a:xfrm>
              <a:off x="2814"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403" name="Freeform 762"/>
            <p:cNvSpPr>
              <a:spLocks/>
            </p:cNvSpPr>
            <p:nvPr/>
          </p:nvSpPr>
          <p:spPr bwMode="auto">
            <a:xfrm>
              <a:off x="2815"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404" name="Freeform 763"/>
            <p:cNvSpPr>
              <a:spLocks/>
            </p:cNvSpPr>
            <p:nvPr/>
          </p:nvSpPr>
          <p:spPr bwMode="auto">
            <a:xfrm>
              <a:off x="2814" y="2794"/>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405" name="Freeform 764"/>
            <p:cNvSpPr>
              <a:spLocks/>
            </p:cNvSpPr>
            <p:nvPr/>
          </p:nvSpPr>
          <p:spPr bwMode="auto">
            <a:xfrm>
              <a:off x="2799"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406" name="Freeform 765"/>
            <p:cNvSpPr>
              <a:spLocks/>
            </p:cNvSpPr>
            <p:nvPr/>
          </p:nvSpPr>
          <p:spPr bwMode="auto">
            <a:xfrm>
              <a:off x="2799"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407" name="Freeform 766"/>
            <p:cNvSpPr>
              <a:spLocks/>
            </p:cNvSpPr>
            <p:nvPr/>
          </p:nvSpPr>
          <p:spPr bwMode="auto">
            <a:xfrm>
              <a:off x="2799"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408" name="Freeform 767"/>
            <p:cNvSpPr>
              <a:spLocks/>
            </p:cNvSpPr>
            <p:nvPr/>
          </p:nvSpPr>
          <p:spPr bwMode="auto">
            <a:xfrm>
              <a:off x="2799"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409" name="Freeform 768"/>
            <p:cNvSpPr>
              <a:spLocks/>
            </p:cNvSpPr>
            <p:nvPr/>
          </p:nvSpPr>
          <p:spPr bwMode="auto">
            <a:xfrm>
              <a:off x="2771" y="2794"/>
              <a:ext cx="57"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8"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9410" name="Freeform 769"/>
            <p:cNvSpPr>
              <a:spLocks/>
            </p:cNvSpPr>
            <p:nvPr/>
          </p:nvSpPr>
          <p:spPr bwMode="auto">
            <a:xfrm>
              <a:off x="2772" y="2794"/>
              <a:ext cx="57"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9411" name="Freeform 770"/>
            <p:cNvSpPr>
              <a:spLocks/>
            </p:cNvSpPr>
            <p:nvPr/>
          </p:nvSpPr>
          <p:spPr bwMode="auto">
            <a:xfrm>
              <a:off x="2771" y="2794"/>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8"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9412" name="Freeform 771"/>
            <p:cNvSpPr>
              <a:spLocks/>
            </p:cNvSpPr>
            <p:nvPr/>
          </p:nvSpPr>
          <p:spPr bwMode="auto">
            <a:xfrm>
              <a:off x="2757"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90" y="0"/>
                  </a:moveTo>
                  <a:lnTo>
                    <a:pt x="166" y="12"/>
                  </a:lnTo>
                  <a:lnTo>
                    <a:pt x="0" y="105"/>
                  </a:lnTo>
                  <a:lnTo>
                    <a:pt x="90" y="0"/>
                  </a:lnTo>
                  <a:close/>
                </a:path>
              </a:pathLst>
            </a:custGeom>
            <a:solidFill>
              <a:schemeClr val="tx1"/>
            </a:solidFill>
            <a:ln w="9525">
              <a:solidFill>
                <a:schemeClr val="tx1"/>
              </a:solidFill>
              <a:round/>
              <a:headEnd/>
              <a:tailEnd/>
            </a:ln>
          </p:spPr>
          <p:txBody>
            <a:bodyPr/>
            <a:lstStyle/>
            <a:p>
              <a:endParaRPr lang="en-US"/>
            </a:p>
          </p:txBody>
        </p:sp>
        <p:sp>
          <p:nvSpPr>
            <p:cNvPr id="79413" name="Freeform 772"/>
            <p:cNvSpPr>
              <a:spLocks/>
            </p:cNvSpPr>
            <p:nvPr/>
          </p:nvSpPr>
          <p:spPr bwMode="auto">
            <a:xfrm>
              <a:off x="2757"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90" y="0"/>
                  </a:moveTo>
                  <a:lnTo>
                    <a:pt x="166" y="12"/>
                  </a:lnTo>
                  <a:lnTo>
                    <a:pt x="0" y="105"/>
                  </a:lnTo>
                  <a:lnTo>
                    <a:pt x="90" y="0"/>
                  </a:lnTo>
                  <a:close/>
                </a:path>
              </a:pathLst>
            </a:custGeom>
            <a:solidFill>
              <a:schemeClr val="tx1"/>
            </a:solidFill>
            <a:ln w="0">
              <a:solidFill>
                <a:schemeClr val="tx1"/>
              </a:solidFill>
              <a:round/>
              <a:headEnd/>
              <a:tailEnd/>
            </a:ln>
          </p:spPr>
          <p:txBody>
            <a:bodyPr/>
            <a:lstStyle/>
            <a:p>
              <a:endParaRPr lang="en-US"/>
            </a:p>
          </p:txBody>
        </p:sp>
        <p:sp>
          <p:nvSpPr>
            <p:cNvPr id="79414" name="Freeform 773"/>
            <p:cNvSpPr>
              <a:spLocks/>
            </p:cNvSpPr>
            <p:nvPr/>
          </p:nvSpPr>
          <p:spPr bwMode="auto">
            <a:xfrm>
              <a:off x="2757" y="2851"/>
              <a:ext cx="15" cy="29"/>
            </a:xfrm>
            <a:custGeom>
              <a:avLst/>
              <a:gdLst>
                <a:gd name="T0" fmla="*/ 0 w 90"/>
                <a:gd name="T1" fmla="*/ 0 h 179"/>
                <a:gd name="T2" fmla="*/ 0 w 90"/>
                <a:gd name="T3" fmla="*/ 0 h 179"/>
                <a:gd name="T4" fmla="*/ 0 w 90"/>
                <a:gd name="T5" fmla="*/ 0 h 179"/>
                <a:gd name="T6" fmla="*/ 0 w 90"/>
                <a:gd name="T7" fmla="*/ 0 h 179"/>
                <a:gd name="T8" fmla="*/ 0 60000 65536"/>
                <a:gd name="T9" fmla="*/ 0 60000 65536"/>
                <a:gd name="T10" fmla="*/ 0 60000 65536"/>
                <a:gd name="T11" fmla="*/ 0 60000 65536"/>
                <a:gd name="T12" fmla="*/ 0 w 90"/>
                <a:gd name="T13" fmla="*/ 0 h 179"/>
                <a:gd name="T14" fmla="*/ 90 w 90"/>
                <a:gd name="T15" fmla="*/ 179 h 179"/>
              </a:gdLst>
              <a:ahLst/>
              <a:cxnLst>
                <a:cxn ang="T8">
                  <a:pos x="T0" y="T1"/>
                </a:cxn>
                <a:cxn ang="T9">
                  <a:pos x="T2" y="T3"/>
                </a:cxn>
                <a:cxn ang="T10">
                  <a:pos x="T4" y="T5"/>
                </a:cxn>
                <a:cxn ang="T11">
                  <a:pos x="T6" y="T7"/>
                </a:cxn>
              </a:cxnLst>
              <a:rect l="T12" t="T13" r="T14" b="T15"/>
              <a:pathLst>
                <a:path w="90" h="179">
                  <a:moveTo>
                    <a:pt x="90" y="74"/>
                  </a:moveTo>
                  <a:lnTo>
                    <a:pt x="64" y="0"/>
                  </a:lnTo>
                  <a:lnTo>
                    <a:pt x="0" y="179"/>
                  </a:lnTo>
                  <a:lnTo>
                    <a:pt x="90" y="74"/>
                  </a:lnTo>
                  <a:close/>
                </a:path>
              </a:pathLst>
            </a:custGeom>
            <a:solidFill>
              <a:schemeClr val="tx1"/>
            </a:solidFill>
            <a:ln w="9525">
              <a:solidFill>
                <a:schemeClr val="tx1"/>
              </a:solidFill>
              <a:round/>
              <a:headEnd/>
              <a:tailEnd/>
            </a:ln>
          </p:spPr>
          <p:txBody>
            <a:bodyPr/>
            <a:lstStyle/>
            <a:p>
              <a:endParaRPr lang="en-US"/>
            </a:p>
          </p:txBody>
        </p:sp>
        <p:sp>
          <p:nvSpPr>
            <p:cNvPr id="79415" name="Freeform 774"/>
            <p:cNvSpPr>
              <a:spLocks/>
            </p:cNvSpPr>
            <p:nvPr/>
          </p:nvSpPr>
          <p:spPr bwMode="auto">
            <a:xfrm>
              <a:off x="2757" y="2851"/>
              <a:ext cx="15" cy="29"/>
            </a:xfrm>
            <a:custGeom>
              <a:avLst/>
              <a:gdLst>
                <a:gd name="T0" fmla="*/ 0 w 90"/>
                <a:gd name="T1" fmla="*/ 0 h 179"/>
                <a:gd name="T2" fmla="*/ 0 w 90"/>
                <a:gd name="T3" fmla="*/ 0 h 179"/>
                <a:gd name="T4" fmla="*/ 0 w 90"/>
                <a:gd name="T5" fmla="*/ 0 h 179"/>
                <a:gd name="T6" fmla="*/ 0 w 90"/>
                <a:gd name="T7" fmla="*/ 0 h 179"/>
                <a:gd name="T8" fmla="*/ 0 60000 65536"/>
                <a:gd name="T9" fmla="*/ 0 60000 65536"/>
                <a:gd name="T10" fmla="*/ 0 60000 65536"/>
                <a:gd name="T11" fmla="*/ 0 60000 65536"/>
                <a:gd name="T12" fmla="*/ 0 w 90"/>
                <a:gd name="T13" fmla="*/ 0 h 179"/>
                <a:gd name="T14" fmla="*/ 90 w 90"/>
                <a:gd name="T15" fmla="*/ 179 h 179"/>
              </a:gdLst>
              <a:ahLst/>
              <a:cxnLst>
                <a:cxn ang="T8">
                  <a:pos x="T0" y="T1"/>
                </a:cxn>
                <a:cxn ang="T9">
                  <a:pos x="T2" y="T3"/>
                </a:cxn>
                <a:cxn ang="T10">
                  <a:pos x="T4" y="T5"/>
                </a:cxn>
                <a:cxn ang="T11">
                  <a:pos x="T6" y="T7"/>
                </a:cxn>
              </a:cxnLst>
              <a:rect l="T12" t="T13" r="T14" b="T15"/>
              <a:pathLst>
                <a:path w="90" h="179">
                  <a:moveTo>
                    <a:pt x="90" y="74"/>
                  </a:moveTo>
                  <a:lnTo>
                    <a:pt x="64" y="0"/>
                  </a:lnTo>
                  <a:lnTo>
                    <a:pt x="0" y="179"/>
                  </a:lnTo>
                  <a:lnTo>
                    <a:pt x="90" y="74"/>
                  </a:lnTo>
                  <a:close/>
                </a:path>
              </a:pathLst>
            </a:custGeom>
            <a:solidFill>
              <a:schemeClr val="tx1"/>
            </a:solidFill>
            <a:ln w="0">
              <a:solidFill>
                <a:schemeClr val="tx1"/>
              </a:solidFill>
              <a:round/>
              <a:headEnd/>
              <a:tailEnd/>
            </a:ln>
          </p:spPr>
          <p:txBody>
            <a:bodyPr/>
            <a:lstStyle/>
            <a:p>
              <a:endParaRPr lang="en-US"/>
            </a:p>
          </p:txBody>
        </p:sp>
        <p:sp>
          <p:nvSpPr>
            <p:cNvPr id="79416" name="Freeform 775"/>
            <p:cNvSpPr>
              <a:spLocks/>
            </p:cNvSpPr>
            <p:nvPr/>
          </p:nvSpPr>
          <p:spPr bwMode="auto">
            <a:xfrm>
              <a:off x="2728" y="2794"/>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7"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9417" name="Freeform 776"/>
            <p:cNvSpPr>
              <a:spLocks/>
            </p:cNvSpPr>
            <p:nvPr/>
          </p:nvSpPr>
          <p:spPr bwMode="auto">
            <a:xfrm>
              <a:off x="2729"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418" name="Freeform 777"/>
            <p:cNvSpPr>
              <a:spLocks/>
            </p:cNvSpPr>
            <p:nvPr/>
          </p:nvSpPr>
          <p:spPr bwMode="auto">
            <a:xfrm>
              <a:off x="2728" y="2794"/>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9419" name="Freeform 778"/>
            <p:cNvSpPr>
              <a:spLocks/>
            </p:cNvSpPr>
            <p:nvPr/>
          </p:nvSpPr>
          <p:spPr bwMode="auto">
            <a:xfrm>
              <a:off x="2714"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420" name="Freeform 779"/>
            <p:cNvSpPr>
              <a:spLocks/>
            </p:cNvSpPr>
            <p:nvPr/>
          </p:nvSpPr>
          <p:spPr bwMode="auto">
            <a:xfrm>
              <a:off x="2714"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421" name="Freeform 780"/>
            <p:cNvSpPr>
              <a:spLocks/>
            </p:cNvSpPr>
            <p:nvPr/>
          </p:nvSpPr>
          <p:spPr bwMode="auto">
            <a:xfrm>
              <a:off x="2714"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422" name="Freeform 781"/>
            <p:cNvSpPr>
              <a:spLocks/>
            </p:cNvSpPr>
            <p:nvPr/>
          </p:nvSpPr>
          <p:spPr bwMode="auto">
            <a:xfrm>
              <a:off x="2714"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423" name="Freeform 782"/>
            <p:cNvSpPr>
              <a:spLocks/>
            </p:cNvSpPr>
            <p:nvPr/>
          </p:nvSpPr>
          <p:spPr bwMode="auto">
            <a:xfrm>
              <a:off x="2686"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424" name="Freeform 783"/>
            <p:cNvSpPr>
              <a:spLocks/>
            </p:cNvSpPr>
            <p:nvPr/>
          </p:nvSpPr>
          <p:spPr bwMode="auto">
            <a:xfrm>
              <a:off x="2687" y="2794"/>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425" name="Freeform 784"/>
            <p:cNvSpPr>
              <a:spLocks/>
            </p:cNvSpPr>
            <p:nvPr/>
          </p:nvSpPr>
          <p:spPr bwMode="auto">
            <a:xfrm>
              <a:off x="2686" y="2794"/>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426" name="Freeform 785"/>
            <p:cNvSpPr>
              <a:spLocks/>
            </p:cNvSpPr>
            <p:nvPr/>
          </p:nvSpPr>
          <p:spPr bwMode="auto">
            <a:xfrm>
              <a:off x="2672"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427" name="Freeform 786"/>
            <p:cNvSpPr>
              <a:spLocks/>
            </p:cNvSpPr>
            <p:nvPr/>
          </p:nvSpPr>
          <p:spPr bwMode="auto">
            <a:xfrm>
              <a:off x="2672" y="286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428" name="Freeform 787"/>
            <p:cNvSpPr>
              <a:spLocks/>
            </p:cNvSpPr>
            <p:nvPr/>
          </p:nvSpPr>
          <p:spPr bwMode="auto">
            <a:xfrm>
              <a:off x="2672"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429" name="Freeform 788"/>
            <p:cNvSpPr>
              <a:spLocks/>
            </p:cNvSpPr>
            <p:nvPr/>
          </p:nvSpPr>
          <p:spPr bwMode="auto">
            <a:xfrm>
              <a:off x="2672"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430" name="Freeform 789"/>
            <p:cNvSpPr>
              <a:spLocks/>
            </p:cNvSpPr>
            <p:nvPr/>
          </p:nvSpPr>
          <p:spPr bwMode="auto">
            <a:xfrm>
              <a:off x="2643"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9431" name="Freeform 790"/>
            <p:cNvSpPr>
              <a:spLocks/>
            </p:cNvSpPr>
            <p:nvPr/>
          </p:nvSpPr>
          <p:spPr bwMode="auto">
            <a:xfrm>
              <a:off x="2644" y="2794"/>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9432" name="Freeform 791"/>
            <p:cNvSpPr>
              <a:spLocks/>
            </p:cNvSpPr>
            <p:nvPr/>
          </p:nvSpPr>
          <p:spPr bwMode="auto">
            <a:xfrm>
              <a:off x="2643" y="2794"/>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9433" name="Freeform 792"/>
            <p:cNvSpPr>
              <a:spLocks/>
            </p:cNvSpPr>
            <p:nvPr/>
          </p:nvSpPr>
          <p:spPr bwMode="auto">
            <a:xfrm>
              <a:off x="2629"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9434" name="Freeform 793"/>
            <p:cNvSpPr>
              <a:spLocks/>
            </p:cNvSpPr>
            <p:nvPr/>
          </p:nvSpPr>
          <p:spPr bwMode="auto">
            <a:xfrm>
              <a:off x="2629" y="286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9435" name="Freeform 794"/>
            <p:cNvSpPr>
              <a:spLocks/>
            </p:cNvSpPr>
            <p:nvPr/>
          </p:nvSpPr>
          <p:spPr bwMode="auto">
            <a:xfrm>
              <a:off x="2629"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436" name="Freeform 795"/>
            <p:cNvSpPr>
              <a:spLocks/>
            </p:cNvSpPr>
            <p:nvPr/>
          </p:nvSpPr>
          <p:spPr bwMode="auto">
            <a:xfrm>
              <a:off x="2629" y="2851"/>
              <a:ext cx="15"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437" name="Freeform 796"/>
            <p:cNvSpPr>
              <a:spLocks/>
            </p:cNvSpPr>
            <p:nvPr/>
          </p:nvSpPr>
          <p:spPr bwMode="auto">
            <a:xfrm>
              <a:off x="2587"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9438" name="Freeform 797"/>
            <p:cNvSpPr>
              <a:spLocks/>
            </p:cNvSpPr>
            <p:nvPr/>
          </p:nvSpPr>
          <p:spPr bwMode="auto">
            <a:xfrm>
              <a:off x="2587" y="2851"/>
              <a:ext cx="14" cy="29"/>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9439" name="Freeform 798"/>
            <p:cNvSpPr>
              <a:spLocks/>
            </p:cNvSpPr>
            <p:nvPr/>
          </p:nvSpPr>
          <p:spPr bwMode="auto">
            <a:xfrm>
              <a:off x="2544"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9440" name="Freeform 799"/>
            <p:cNvSpPr>
              <a:spLocks/>
            </p:cNvSpPr>
            <p:nvPr/>
          </p:nvSpPr>
          <p:spPr bwMode="auto">
            <a:xfrm>
              <a:off x="2544" y="2863"/>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9441" name="Freeform 800"/>
            <p:cNvSpPr>
              <a:spLocks/>
            </p:cNvSpPr>
            <p:nvPr/>
          </p:nvSpPr>
          <p:spPr bwMode="auto">
            <a:xfrm>
              <a:off x="2544"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9442" name="Freeform 801"/>
            <p:cNvSpPr>
              <a:spLocks/>
            </p:cNvSpPr>
            <p:nvPr/>
          </p:nvSpPr>
          <p:spPr bwMode="auto">
            <a:xfrm>
              <a:off x="2544" y="2851"/>
              <a:ext cx="15" cy="29"/>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4"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9443" name="Freeform 802"/>
            <p:cNvSpPr>
              <a:spLocks/>
            </p:cNvSpPr>
            <p:nvPr/>
          </p:nvSpPr>
          <p:spPr bwMode="auto">
            <a:xfrm>
              <a:off x="2516" y="2794"/>
              <a:ext cx="57"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7"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grpSp>
      <p:sp>
        <p:nvSpPr>
          <p:cNvPr id="78007" name="Freeform 803"/>
          <p:cNvSpPr>
            <a:spLocks/>
          </p:cNvSpPr>
          <p:nvPr/>
        </p:nvSpPr>
        <p:spPr bwMode="auto">
          <a:xfrm>
            <a:off x="3995738" y="4435475"/>
            <a:ext cx="90487"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08" name="Freeform 804"/>
          <p:cNvSpPr>
            <a:spLocks/>
          </p:cNvSpPr>
          <p:nvPr/>
        </p:nvSpPr>
        <p:spPr bwMode="auto">
          <a:xfrm>
            <a:off x="3994150" y="4435475"/>
            <a:ext cx="92075"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8009" name="Freeform 805"/>
          <p:cNvSpPr>
            <a:spLocks/>
          </p:cNvSpPr>
          <p:nvPr/>
        </p:nvSpPr>
        <p:spPr bwMode="auto">
          <a:xfrm>
            <a:off x="3970338"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10" name="Freeform 806"/>
          <p:cNvSpPr>
            <a:spLocks/>
          </p:cNvSpPr>
          <p:nvPr/>
        </p:nvSpPr>
        <p:spPr bwMode="auto">
          <a:xfrm>
            <a:off x="3970338"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11" name="Freeform 807"/>
          <p:cNvSpPr>
            <a:spLocks/>
          </p:cNvSpPr>
          <p:nvPr/>
        </p:nvSpPr>
        <p:spPr bwMode="auto">
          <a:xfrm>
            <a:off x="3970338" y="452596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012" name="Freeform 808"/>
          <p:cNvSpPr>
            <a:spLocks/>
          </p:cNvSpPr>
          <p:nvPr/>
        </p:nvSpPr>
        <p:spPr bwMode="auto">
          <a:xfrm>
            <a:off x="3970338" y="452596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013" name="Freeform 809"/>
          <p:cNvSpPr>
            <a:spLocks/>
          </p:cNvSpPr>
          <p:nvPr/>
        </p:nvSpPr>
        <p:spPr bwMode="auto">
          <a:xfrm>
            <a:off x="3925888" y="4435475"/>
            <a:ext cx="90487" cy="109538"/>
          </a:xfrm>
          <a:custGeom>
            <a:avLst/>
            <a:gdLst>
              <a:gd name="T0" fmla="*/ 0 w 343"/>
              <a:gd name="T1" fmla="*/ 2147483646 h 415"/>
              <a:gd name="T2" fmla="*/ 2147483646 w 343"/>
              <a:gd name="T3" fmla="*/ 2147483646 h 415"/>
              <a:gd name="T4" fmla="*/ 2147483646 w 343"/>
              <a:gd name="T5" fmla="*/ 0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14" name="Freeform 810"/>
          <p:cNvSpPr>
            <a:spLocks/>
          </p:cNvSpPr>
          <p:nvPr/>
        </p:nvSpPr>
        <p:spPr bwMode="auto">
          <a:xfrm>
            <a:off x="3927475" y="4435475"/>
            <a:ext cx="90488" cy="109538"/>
          </a:xfrm>
          <a:custGeom>
            <a:avLst/>
            <a:gdLst>
              <a:gd name="T0" fmla="*/ 0 w 343"/>
              <a:gd name="T1" fmla="*/ 2147483646 h 415"/>
              <a:gd name="T2" fmla="*/ 2147483646 w 343"/>
              <a:gd name="T3" fmla="*/ 0 h 415"/>
              <a:gd name="T4" fmla="*/ 2147483646 w 343"/>
              <a:gd name="T5" fmla="*/ 2147483646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15" name="Freeform 811"/>
          <p:cNvSpPr>
            <a:spLocks/>
          </p:cNvSpPr>
          <p:nvPr/>
        </p:nvSpPr>
        <p:spPr bwMode="auto">
          <a:xfrm>
            <a:off x="3925888" y="4435475"/>
            <a:ext cx="92075" cy="109538"/>
          </a:xfrm>
          <a:custGeom>
            <a:avLst/>
            <a:gdLst>
              <a:gd name="T0" fmla="*/ 0 w 349"/>
              <a:gd name="T1" fmla="*/ 2147483646 h 415"/>
              <a:gd name="T2" fmla="*/ 2147483646 w 349"/>
              <a:gd name="T3" fmla="*/ 2147483646 h 415"/>
              <a:gd name="T4" fmla="*/ 2147483646 w 349"/>
              <a:gd name="T5" fmla="*/ 2147483646 h 415"/>
              <a:gd name="T6" fmla="*/ 2147483646 w 349"/>
              <a:gd name="T7" fmla="*/ 0 h 415"/>
              <a:gd name="T8" fmla="*/ 0 w 349"/>
              <a:gd name="T9" fmla="*/ 2147483646 h 415"/>
              <a:gd name="T10" fmla="*/ 0 60000 65536"/>
              <a:gd name="T11" fmla="*/ 0 60000 65536"/>
              <a:gd name="T12" fmla="*/ 0 60000 65536"/>
              <a:gd name="T13" fmla="*/ 0 60000 65536"/>
              <a:gd name="T14" fmla="*/ 0 60000 65536"/>
              <a:gd name="T15" fmla="*/ 0 w 349"/>
              <a:gd name="T16" fmla="*/ 0 h 415"/>
              <a:gd name="T17" fmla="*/ 349 w 349"/>
              <a:gd name="T18" fmla="*/ 415 h 415"/>
            </a:gdLst>
            <a:ahLst/>
            <a:cxnLst>
              <a:cxn ang="T10">
                <a:pos x="T0" y="T1"/>
              </a:cxn>
              <a:cxn ang="T11">
                <a:pos x="T2" y="T3"/>
              </a:cxn>
              <a:cxn ang="T12">
                <a:pos x="T4" y="T5"/>
              </a:cxn>
              <a:cxn ang="T13">
                <a:pos x="T6" y="T7"/>
              </a:cxn>
              <a:cxn ang="T14">
                <a:pos x="T8" y="T9"/>
              </a:cxn>
            </a:cxnLst>
            <a:rect l="T15" t="T16" r="T17" b="T18"/>
            <a:pathLst>
              <a:path w="349" h="415">
                <a:moveTo>
                  <a:pt x="0" y="409"/>
                </a:moveTo>
                <a:lnTo>
                  <a:pt x="6" y="415"/>
                </a:lnTo>
                <a:lnTo>
                  <a:pt x="349"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016" name="Freeform 812"/>
          <p:cNvSpPr>
            <a:spLocks/>
          </p:cNvSpPr>
          <p:nvPr/>
        </p:nvSpPr>
        <p:spPr bwMode="auto">
          <a:xfrm>
            <a:off x="3903663" y="4545013"/>
            <a:ext cx="42862" cy="26987"/>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017" name="Freeform 813"/>
          <p:cNvSpPr>
            <a:spLocks/>
          </p:cNvSpPr>
          <p:nvPr/>
        </p:nvSpPr>
        <p:spPr bwMode="auto">
          <a:xfrm>
            <a:off x="3903663" y="4545013"/>
            <a:ext cx="42862" cy="26987"/>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018" name="Freeform 814"/>
          <p:cNvSpPr>
            <a:spLocks/>
          </p:cNvSpPr>
          <p:nvPr/>
        </p:nvSpPr>
        <p:spPr bwMode="auto">
          <a:xfrm>
            <a:off x="3903663" y="4525963"/>
            <a:ext cx="23812" cy="46037"/>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019" name="Freeform 815"/>
          <p:cNvSpPr>
            <a:spLocks/>
          </p:cNvSpPr>
          <p:nvPr/>
        </p:nvSpPr>
        <p:spPr bwMode="auto">
          <a:xfrm>
            <a:off x="3903663" y="4525963"/>
            <a:ext cx="23812" cy="46037"/>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020" name="Freeform 816"/>
          <p:cNvSpPr>
            <a:spLocks/>
          </p:cNvSpPr>
          <p:nvPr/>
        </p:nvSpPr>
        <p:spPr bwMode="auto">
          <a:xfrm>
            <a:off x="3859213" y="4435475"/>
            <a:ext cx="90487" cy="109538"/>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21" name="Freeform 817"/>
          <p:cNvSpPr>
            <a:spLocks/>
          </p:cNvSpPr>
          <p:nvPr/>
        </p:nvSpPr>
        <p:spPr bwMode="auto">
          <a:xfrm>
            <a:off x="3860800" y="4435475"/>
            <a:ext cx="90488"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22" name="Freeform 818"/>
          <p:cNvSpPr>
            <a:spLocks/>
          </p:cNvSpPr>
          <p:nvPr/>
        </p:nvSpPr>
        <p:spPr bwMode="auto">
          <a:xfrm>
            <a:off x="3859213" y="4435475"/>
            <a:ext cx="92075" cy="109538"/>
          </a:xfrm>
          <a:custGeom>
            <a:avLst/>
            <a:gdLst>
              <a:gd name="T0" fmla="*/ 0 w 350"/>
              <a:gd name="T1" fmla="*/ 2147483646 h 415"/>
              <a:gd name="T2" fmla="*/ 2147483646 w 350"/>
              <a:gd name="T3" fmla="*/ 2147483646 h 415"/>
              <a:gd name="T4" fmla="*/ 2147483646 w 350"/>
              <a:gd name="T5" fmla="*/ 2147483646 h 415"/>
              <a:gd name="T6" fmla="*/ 2147483646 w 350"/>
              <a:gd name="T7" fmla="*/ 0 h 415"/>
              <a:gd name="T8" fmla="*/ 0 w 350"/>
              <a:gd name="T9" fmla="*/ 2147483646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6"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023" name="Freeform 819"/>
          <p:cNvSpPr>
            <a:spLocks/>
          </p:cNvSpPr>
          <p:nvPr/>
        </p:nvSpPr>
        <p:spPr bwMode="auto">
          <a:xfrm>
            <a:off x="3835400"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24" name="Freeform 820"/>
          <p:cNvSpPr>
            <a:spLocks/>
          </p:cNvSpPr>
          <p:nvPr/>
        </p:nvSpPr>
        <p:spPr bwMode="auto">
          <a:xfrm>
            <a:off x="3835400"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25" name="Freeform 821"/>
          <p:cNvSpPr>
            <a:spLocks/>
          </p:cNvSpPr>
          <p:nvPr/>
        </p:nvSpPr>
        <p:spPr bwMode="auto">
          <a:xfrm>
            <a:off x="3835400" y="4525963"/>
            <a:ext cx="23813"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026" name="Freeform 822"/>
          <p:cNvSpPr>
            <a:spLocks/>
          </p:cNvSpPr>
          <p:nvPr/>
        </p:nvSpPr>
        <p:spPr bwMode="auto">
          <a:xfrm>
            <a:off x="3835400" y="4525963"/>
            <a:ext cx="23813"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027" name="Freeform 823"/>
          <p:cNvSpPr>
            <a:spLocks/>
          </p:cNvSpPr>
          <p:nvPr/>
        </p:nvSpPr>
        <p:spPr bwMode="auto">
          <a:xfrm>
            <a:off x="3790950" y="4435475"/>
            <a:ext cx="90488" cy="109538"/>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28" name="Freeform 824"/>
          <p:cNvSpPr>
            <a:spLocks/>
          </p:cNvSpPr>
          <p:nvPr/>
        </p:nvSpPr>
        <p:spPr bwMode="auto">
          <a:xfrm>
            <a:off x="3792538" y="4435475"/>
            <a:ext cx="90487"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29" name="Freeform 825"/>
          <p:cNvSpPr>
            <a:spLocks/>
          </p:cNvSpPr>
          <p:nvPr/>
        </p:nvSpPr>
        <p:spPr bwMode="auto">
          <a:xfrm>
            <a:off x="3790950" y="4435475"/>
            <a:ext cx="92075"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030" name="Freeform 826"/>
          <p:cNvSpPr>
            <a:spLocks/>
          </p:cNvSpPr>
          <p:nvPr/>
        </p:nvSpPr>
        <p:spPr bwMode="auto">
          <a:xfrm>
            <a:off x="3768725" y="4545013"/>
            <a:ext cx="42863" cy="26987"/>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31" name="Freeform 827"/>
          <p:cNvSpPr>
            <a:spLocks/>
          </p:cNvSpPr>
          <p:nvPr/>
        </p:nvSpPr>
        <p:spPr bwMode="auto">
          <a:xfrm>
            <a:off x="3768725" y="4545013"/>
            <a:ext cx="42863" cy="26987"/>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8" y="0"/>
                </a:moveTo>
                <a:lnTo>
                  <a:pt x="166"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32" name="Freeform 828"/>
          <p:cNvSpPr>
            <a:spLocks/>
          </p:cNvSpPr>
          <p:nvPr/>
        </p:nvSpPr>
        <p:spPr bwMode="auto">
          <a:xfrm>
            <a:off x="3768725" y="4525963"/>
            <a:ext cx="22225"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033" name="Freeform 829"/>
          <p:cNvSpPr>
            <a:spLocks/>
          </p:cNvSpPr>
          <p:nvPr/>
        </p:nvSpPr>
        <p:spPr bwMode="auto">
          <a:xfrm>
            <a:off x="3768725" y="4525963"/>
            <a:ext cx="22225"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034" name="Freeform 830"/>
          <p:cNvSpPr>
            <a:spLocks/>
          </p:cNvSpPr>
          <p:nvPr/>
        </p:nvSpPr>
        <p:spPr bwMode="auto">
          <a:xfrm>
            <a:off x="3722688" y="4435475"/>
            <a:ext cx="92075" cy="109538"/>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35" name="Freeform 831"/>
          <p:cNvSpPr>
            <a:spLocks/>
          </p:cNvSpPr>
          <p:nvPr/>
        </p:nvSpPr>
        <p:spPr bwMode="auto">
          <a:xfrm>
            <a:off x="3724275" y="4435475"/>
            <a:ext cx="92075"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36" name="Freeform 832"/>
          <p:cNvSpPr>
            <a:spLocks/>
          </p:cNvSpPr>
          <p:nvPr/>
        </p:nvSpPr>
        <p:spPr bwMode="auto">
          <a:xfrm>
            <a:off x="3722688" y="4435475"/>
            <a:ext cx="93662"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037" name="Freeform 833"/>
          <p:cNvSpPr>
            <a:spLocks/>
          </p:cNvSpPr>
          <p:nvPr/>
        </p:nvSpPr>
        <p:spPr bwMode="auto">
          <a:xfrm>
            <a:off x="3700463"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38" name="Freeform 834"/>
          <p:cNvSpPr>
            <a:spLocks/>
          </p:cNvSpPr>
          <p:nvPr/>
        </p:nvSpPr>
        <p:spPr bwMode="auto">
          <a:xfrm>
            <a:off x="3700463" y="454501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39" name="Freeform 835"/>
          <p:cNvSpPr>
            <a:spLocks/>
          </p:cNvSpPr>
          <p:nvPr/>
        </p:nvSpPr>
        <p:spPr bwMode="auto">
          <a:xfrm>
            <a:off x="3700463" y="452596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040" name="Freeform 836"/>
          <p:cNvSpPr>
            <a:spLocks/>
          </p:cNvSpPr>
          <p:nvPr/>
        </p:nvSpPr>
        <p:spPr bwMode="auto">
          <a:xfrm>
            <a:off x="3700463" y="452596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041" name="Freeform 837"/>
          <p:cNvSpPr>
            <a:spLocks/>
          </p:cNvSpPr>
          <p:nvPr/>
        </p:nvSpPr>
        <p:spPr bwMode="auto">
          <a:xfrm>
            <a:off x="3656013" y="4435475"/>
            <a:ext cx="90487" cy="109538"/>
          </a:xfrm>
          <a:custGeom>
            <a:avLst/>
            <a:gdLst>
              <a:gd name="T0" fmla="*/ 0 w 345"/>
              <a:gd name="T1" fmla="*/ 2147483646 h 415"/>
              <a:gd name="T2" fmla="*/ 2147483646 w 345"/>
              <a:gd name="T3" fmla="*/ 2147483646 h 415"/>
              <a:gd name="T4" fmla="*/ 2147483646 w 345"/>
              <a:gd name="T5" fmla="*/ 0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7"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42" name="Freeform 838"/>
          <p:cNvSpPr>
            <a:spLocks/>
          </p:cNvSpPr>
          <p:nvPr/>
        </p:nvSpPr>
        <p:spPr bwMode="auto">
          <a:xfrm>
            <a:off x="3657600" y="4435475"/>
            <a:ext cx="90488"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43" name="Freeform 839"/>
          <p:cNvSpPr>
            <a:spLocks/>
          </p:cNvSpPr>
          <p:nvPr/>
        </p:nvSpPr>
        <p:spPr bwMode="auto">
          <a:xfrm>
            <a:off x="3656013" y="4435475"/>
            <a:ext cx="92075"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8044" name="Freeform 840"/>
          <p:cNvSpPr>
            <a:spLocks/>
          </p:cNvSpPr>
          <p:nvPr/>
        </p:nvSpPr>
        <p:spPr bwMode="auto">
          <a:xfrm>
            <a:off x="3633788" y="4545013"/>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45" name="Freeform 841"/>
          <p:cNvSpPr>
            <a:spLocks/>
          </p:cNvSpPr>
          <p:nvPr/>
        </p:nvSpPr>
        <p:spPr bwMode="auto">
          <a:xfrm>
            <a:off x="3633788" y="4545013"/>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46" name="Freeform 842"/>
          <p:cNvSpPr>
            <a:spLocks/>
          </p:cNvSpPr>
          <p:nvPr/>
        </p:nvSpPr>
        <p:spPr bwMode="auto">
          <a:xfrm>
            <a:off x="3633788" y="4525963"/>
            <a:ext cx="22225"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047" name="Freeform 843"/>
          <p:cNvSpPr>
            <a:spLocks/>
          </p:cNvSpPr>
          <p:nvPr/>
        </p:nvSpPr>
        <p:spPr bwMode="auto">
          <a:xfrm>
            <a:off x="3633788" y="4525963"/>
            <a:ext cx="22225"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048" name="Freeform 844"/>
          <p:cNvSpPr>
            <a:spLocks/>
          </p:cNvSpPr>
          <p:nvPr/>
        </p:nvSpPr>
        <p:spPr bwMode="auto">
          <a:xfrm>
            <a:off x="4129088" y="4435475"/>
            <a:ext cx="90487" cy="109538"/>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49" name="Freeform 845"/>
          <p:cNvSpPr>
            <a:spLocks/>
          </p:cNvSpPr>
          <p:nvPr/>
        </p:nvSpPr>
        <p:spPr bwMode="auto">
          <a:xfrm>
            <a:off x="4130675" y="4435475"/>
            <a:ext cx="90488" cy="109538"/>
          </a:xfrm>
          <a:custGeom>
            <a:avLst/>
            <a:gdLst>
              <a:gd name="T0" fmla="*/ 0 w 345"/>
              <a:gd name="T1" fmla="*/ 2147483646 h 415"/>
              <a:gd name="T2" fmla="*/ 2147483646 w 345"/>
              <a:gd name="T3" fmla="*/ 0 h 415"/>
              <a:gd name="T4" fmla="*/ 2147483646 w 345"/>
              <a:gd name="T5" fmla="*/ 2147483646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50" name="Freeform 846"/>
          <p:cNvSpPr>
            <a:spLocks/>
          </p:cNvSpPr>
          <p:nvPr/>
        </p:nvSpPr>
        <p:spPr bwMode="auto">
          <a:xfrm>
            <a:off x="4129088" y="4435475"/>
            <a:ext cx="92075"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6" y="415"/>
                </a:lnTo>
                <a:lnTo>
                  <a:pt x="351"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051" name="Freeform 847"/>
          <p:cNvSpPr>
            <a:spLocks/>
          </p:cNvSpPr>
          <p:nvPr/>
        </p:nvSpPr>
        <p:spPr bwMode="auto">
          <a:xfrm>
            <a:off x="4106863" y="4545013"/>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052" name="Freeform 848"/>
          <p:cNvSpPr>
            <a:spLocks/>
          </p:cNvSpPr>
          <p:nvPr/>
        </p:nvSpPr>
        <p:spPr bwMode="auto">
          <a:xfrm>
            <a:off x="4106863" y="4545013"/>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053" name="Freeform 849"/>
          <p:cNvSpPr>
            <a:spLocks/>
          </p:cNvSpPr>
          <p:nvPr/>
        </p:nvSpPr>
        <p:spPr bwMode="auto">
          <a:xfrm>
            <a:off x="4060825" y="4435475"/>
            <a:ext cx="90488" cy="109538"/>
          </a:xfrm>
          <a:custGeom>
            <a:avLst/>
            <a:gdLst>
              <a:gd name="T0" fmla="*/ 0 w 343"/>
              <a:gd name="T1" fmla="*/ 2147483646 h 415"/>
              <a:gd name="T2" fmla="*/ 2147483646 w 343"/>
              <a:gd name="T3" fmla="*/ 2147483646 h 415"/>
              <a:gd name="T4" fmla="*/ 2147483646 w 343"/>
              <a:gd name="T5" fmla="*/ 0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7"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054" name="Freeform 850"/>
          <p:cNvSpPr>
            <a:spLocks/>
          </p:cNvSpPr>
          <p:nvPr/>
        </p:nvSpPr>
        <p:spPr bwMode="auto">
          <a:xfrm>
            <a:off x="4062413" y="4435475"/>
            <a:ext cx="92075"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6"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055" name="Freeform 851"/>
          <p:cNvSpPr>
            <a:spLocks/>
          </p:cNvSpPr>
          <p:nvPr/>
        </p:nvSpPr>
        <p:spPr bwMode="auto">
          <a:xfrm>
            <a:off x="4060825" y="4435475"/>
            <a:ext cx="93663"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056" name="Freeform 852"/>
          <p:cNvSpPr>
            <a:spLocks/>
          </p:cNvSpPr>
          <p:nvPr/>
        </p:nvSpPr>
        <p:spPr bwMode="auto">
          <a:xfrm>
            <a:off x="5891213" y="4071938"/>
            <a:ext cx="98425" cy="9525"/>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57" name="Freeform 853"/>
          <p:cNvSpPr>
            <a:spLocks/>
          </p:cNvSpPr>
          <p:nvPr/>
        </p:nvSpPr>
        <p:spPr bwMode="auto">
          <a:xfrm>
            <a:off x="5891213" y="4070350"/>
            <a:ext cx="98425" cy="7938"/>
          </a:xfrm>
          <a:custGeom>
            <a:avLst/>
            <a:gdLst>
              <a:gd name="T0" fmla="*/ 2147483646 w 368"/>
              <a:gd name="T1" fmla="*/ 2147483646 h 32"/>
              <a:gd name="T2" fmla="*/ 0 w 368"/>
              <a:gd name="T3" fmla="*/ 2147483646 h 32"/>
              <a:gd name="T4" fmla="*/ 2147483646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8"/>
                </a:lnTo>
                <a:lnTo>
                  <a:pt x="1"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58" name="Freeform 854"/>
          <p:cNvSpPr>
            <a:spLocks/>
          </p:cNvSpPr>
          <p:nvPr/>
        </p:nvSpPr>
        <p:spPr bwMode="auto">
          <a:xfrm>
            <a:off x="5891213" y="4070350"/>
            <a:ext cx="98425" cy="11113"/>
          </a:xfrm>
          <a:custGeom>
            <a:avLst/>
            <a:gdLst>
              <a:gd name="T0" fmla="*/ 2147483646 w 368"/>
              <a:gd name="T1" fmla="*/ 2147483646 h 40"/>
              <a:gd name="T2" fmla="*/ 2147483646 w 368"/>
              <a:gd name="T3" fmla="*/ 2147483646 h 40"/>
              <a:gd name="T4" fmla="*/ 2147483646 w 368"/>
              <a:gd name="T5" fmla="*/ 0 h 40"/>
              <a:gd name="T6" fmla="*/ 0 w 368"/>
              <a:gd name="T7" fmla="*/ 2147483646 h 40"/>
              <a:gd name="T8" fmla="*/ 2147483646 w 368"/>
              <a:gd name="T9" fmla="*/ 2147483646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78059" name="Freeform 855"/>
          <p:cNvSpPr>
            <a:spLocks/>
          </p:cNvSpPr>
          <p:nvPr/>
        </p:nvSpPr>
        <p:spPr bwMode="auto">
          <a:xfrm>
            <a:off x="5868988" y="4318000"/>
            <a:ext cx="98425" cy="9525"/>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60" name="Freeform 856"/>
          <p:cNvSpPr>
            <a:spLocks/>
          </p:cNvSpPr>
          <p:nvPr/>
        </p:nvSpPr>
        <p:spPr bwMode="auto">
          <a:xfrm>
            <a:off x="5868988" y="4316413"/>
            <a:ext cx="98425" cy="7937"/>
          </a:xfrm>
          <a:custGeom>
            <a:avLst/>
            <a:gdLst>
              <a:gd name="T0" fmla="*/ 2147483646 w 369"/>
              <a:gd name="T1" fmla="*/ 2147483646 h 31"/>
              <a:gd name="T2" fmla="*/ 0 w 369"/>
              <a:gd name="T3" fmla="*/ 2147483646 h 31"/>
              <a:gd name="T4" fmla="*/ 2147483646 w 369"/>
              <a:gd name="T5" fmla="*/ 0 h 31"/>
              <a:gd name="T6" fmla="*/ 2147483646 w 369"/>
              <a:gd name="T7" fmla="*/ 2147483646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9" y="31"/>
                </a:moveTo>
                <a:lnTo>
                  <a:pt x="0" y="8"/>
                </a:lnTo>
                <a:lnTo>
                  <a:pt x="1" y="0"/>
                </a:lnTo>
                <a:lnTo>
                  <a:pt x="369" y="31"/>
                </a:lnTo>
                <a:close/>
              </a:path>
            </a:pathLst>
          </a:custGeom>
          <a:solidFill>
            <a:schemeClr val="tx1"/>
          </a:solidFill>
          <a:ln w="9525">
            <a:solidFill>
              <a:schemeClr val="tx1"/>
            </a:solidFill>
            <a:round/>
            <a:headEnd/>
            <a:tailEnd/>
          </a:ln>
        </p:spPr>
        <p:txBody>
          <a:bodyPr/>
          <a:lstStyle/>
          <a:p>
            <a:endParaRPr lang="en-US"/>
          </a:p>
        </p:txBody>
      </p:sp>
      <p:sp>
        <p:nvSpPr>
          <p:cNvPr id="78061" name="Freeform 857"/>
          <p:cNvSpPr>
            <a:spLocks/>
          </p:cNvSpPr>
          <p:nvPr/>
        </p:nvSpPr>
        <p:spPr bwMode="auto">
          <a:xfrm>
            <a:off x="5868988" y="4316413"/>
            <a:ext cx="98425" cy="11112"/>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1"/>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78062" name="Freeform 858"/>
          <p:cNvSpPr>
            <a:spLocks/>
          </p:cNvSpPr>
          <p:nvPr/>
        </p:nvSpPr>
        <p:spPr bwMode="auto">
          <a:xfrm>
            <a:off x="5889625" y="4094163"/>
            <a:ext cx="96838" cy="9525"/>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63" name="Freeform 859"/>
          <p:cNvSpPr>
            <a:spLocks/>
          </p:cNvSpPr>
          <p:nvPr/>
        </p:nvSpPr>
        <p:spPr bwMode="auto">
          <a:xfrm>
            <a:off x="5889625" y="4092575"/>
            <a:ext cx="96838" cy="9525"/>
          </a:xfrm>
          <a:custGeom>
            <a:avLst/>
            <a:gdLst>
              <a:gd name="T0" fmla="*/ 2147483646 w 368"/>
              <a:gd name="T1" fmla="*/ 2147483646 h 32"/>
              <a:gd name="T2" fmla="*/ 0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64" name="Freeform 860"/>
          <p:cNvSpPr>
            <a:spLocks/>
          </p:cNvSpPr>
          <p:nvPr/>
        </p:nvSpPr>
        <p:spPr bwMode="auto">
          <a:xfrm>
            <a:off x="5889625" y="4092575"/>
            <a:ext cx="96838" cy="11113"/>
          </a:xfrm>
          <a:custGeom>
            <a:avLst/>
            <a:gdLst>
              <a:gd name="T0" fmla="*/ 2147483646 w 368"/>
              <a:gd name="T1" fmla="*/ 2147483646 h 36"/>
              <a:gd name="T2" fmla="*/ 2147483646 w 368"/>
              <a:gd name="T3" fmla="*/ 2147483646 h 36"/>
              <a:gd name="T4" fmla="*/ 0 w 368"/>
              <a:gd name="T5" fmla="*/ 0 h 36"/>
              <a:gd name="T6" fmla="*/ 0 w 368"/>
              <a:gd name="T7" fmla="*/ 2147483646 h 36"/>
              <a:gd name="T8" fmla="*/ 2147483646 w 368"/>
              <a:gd name="T9" fmla="*/ 2147483646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78065" name="Freeform 861"/>
          <p:cNvSpPr>
            <a:spLocks/>
          </p:cNvSpPr>
          <p:nvPr/>
        </p:nvSpPr>
        <p:spPr bwMode="auto">
          <a:xfrm>
            <a:off x="5870575" y="4318000"/>
            <a:ext cx="96838" cy="7938"/>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7" y="32"/>
                </a:moveTo>
                <a:lnTo>
                  <a:pt x="368" y="27"/>
                </a:lnTo>
                <a:lnTo>
                  <a:pt x="0" y="0"/>
                </a:lnTo>
                <a:lnTo>
                  <a:pt x="367" y="32"/>
                </a:lnTo>
                <a:close/>
              </a:path>
            </a:pathLst>
          </a:custGeom>
          <a:solidFill>
            <a:schemeClr val="tx1"/>
          </a:solidFill>
          <a:ln w="9525">
            <a:solidFill>
              <a:schemeClr val="tx1"/>
            </a:solidFill>
            <a:round/>
            <a:headEnd/>
            <a:tailEnd/>
          </a:ln>
        </p:spPr>
        <p:txBody>
          <a:bodyPr/>
          <a:lstStyle/>
          <a:p>
            <a:endParaRPr lang="en-US"/>
          </a:p>
        </p:txBody>
      </p:sp>
      <p:sp>
        <p:nvSpPr>
          <p:cNvPr id="78066" name="Freeform 862"/>
          <p:cNvSpPr>
            <a:spLocks/>
          </p:cNvSpPr>
          <p:nvPr/>
        </p:nvSpPr>
        <p:spPr bwMode="auto">
          <a:xfrm>
            <a:off x="5870575" y="4316413"/>
            <a:ext cx="96838" cy="9525"/>
          </a:xfrm>
          <a:custGeom>
            <a:avLst/>
            <a:gdLst>
              <a:gd name="T0" fmla="*/ 2147483646 w 368"/>
              <a:gd name="T1" fmla="*/ 2147483646 h 31"/>
              <a:gd name="T2" fmla="*/ 0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4"/>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78067" name="Freeform 863"/>
          <p:cNvSpPr>
            <a:spLocks/>
          </p:cNvSpPr>
          <p:nvPr/>
        </p:nvSpPr>
        <p:spPr bwMode="auto">
          <a:xfrm>
            <a:off x="5870575" y="4316413"/>
            <a:ext cx="96838" cy="9525"/>
          </a:xfrm>
          <a:custGeom>
            <a:avLst/>
            <a:gdLst>
              <a:gd name="T0" fmla="*/ 2147483646 w 368"/>
              <a:gd name="T1" fmla="*/ 2147483646 h 36"/>
              <a:gd name="T2" fmla="*/ 2147483646 w 368"/>
              <a:gd name="T3" fmla="*/ 2147483646 h 36"/>
              <a:gd name="T4" fmla="*/ 0 w 368"/>
              <a:gd name="T5" fmla="*/ 0 h 36"/>
              <a:gd name="T6" fmla="*/ 0 w 368"/>
              <a:gd name="T7" fmla="*/ 2147483646 h 36"/>
              <a:gd name="T8" fmla="*/ 2147483646 w 368"/>
              <a:gd name="T9" fmla="*/ 2147483646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7" y="36"/>
                </a:moveTo>
                <a:lnTo>
                  <a:pt x="368" y="31"/>
                </a:lnTo>
                <a:lnTo>
                  <a:pt x="0" y="0"/>
                </a:lnTo>
                <a:lnTo>
                  <a:pt x="0" y="4"/>
                </a:lnTo>
                <a:lnTo>
                  <a:pt x="367" y="36"/>
                </a:lnTo>
                <a:close/>
              </a:path>
            </a:pathLst>
          </a:custGeom>
          <a:solidFill>
            <a:schemeClr val="tx1"/>
          </a:solidFill>
          <a:ln w="0">
            <a:solidFill>
              <a:schemeClr val="tx1"/>
            </a:solidFill>
            <a:round/>
            <a:headEnd/>
            <a:tailEnd/>
          </a:ln>
        </p:spPr>
        <p:txBody>
          <a:bodyPr/>
          <a:lstStyle/>
          <a:p>
            <a:endParaRPr lang="en-US"/>
          </a:p>
        </p:txBody>
      </p:sp>
      <p:sp>
        <p:nvSpPr>
          <p:cNvPr id="78068" name="Freeform 864"/>
          <p:cNvSpPr>
            <a:spLocks/>
          </p:cNvSpPr>
          <p:nvPr/>
        </p:nvSpPr>
        <p:spPr bwMode="auto">
          <a:xfrm>
            <a:off x="5867400" y="4340225"/>
            <a:ext cx="98425" cy="9525"/>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069" name="Freeform 865"/>
          <p:cNvSpPr>
            <a:spLocks/>
          </p:cNvSpPr>
          <p:nvPr/>
        </p:nvSpPr>
        <p:spPr bwMode="auto">
          <a:xfrm>
            <a:off x="5867400" y="4338638"/>
            <a:ext cx="98425" cy="7937"/>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070" name="Freeform 866"/>
          <p:cNvSpPr>
            <a:spLocks/>
          </p:cNvSpPr>
          <p:nvPr/>
        </p:nvSpPr>
        <p:spPr bwMode="auto">
          <a:xfrm>
            <a:off x="5867400" y="4338638"/>
            <a:ext cx="98425" cy="11112"/>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78071" name="Freeform 867"/>
          <p:cNvSpPr>
            <a:spLocks/>
          </p:cNvSpPr>
          <p:nvPr/>
        </p:nvSpPr>
        <p:spPr bwMode="auto">
          <a:xfrm>
            <a:off x="5859463" y="4267200"/>
            <a:ext cx="12700" cy="142875"/>
          </a:xfrm>
          <a:custGeom>
            <a:avLst/>
            <a:gdLst>
              <a:gd name="T0" fmla="*/ 0 w 47"/>
              <a:gd name="T1" fmla="*/ 2147483646 h 535"/>
              <a:gd name="T2" fmla="*/ 2147483646 w 47"/>
              <a:gd name="T3" fmla="*/ 2147483646 h 535"/>
              <a:gd name="T4" fmla="*/ 2147483646 w 47"/>
              <a:gd name="T5" fmla="*/ 0 h 535"/>
              <a:gd name="T6" fmla="*/ 0 w 47"/>
              <a:gd name="T7" fmla="*/ 2147483646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3"/>
                </a:moveTo>
                <a:lnTo>
                  <a:pt x="18" y="535"/>
                </a:lnTo>
                <a:lnTo>
                  <a:pt x="47" y="0"/>
                </a:lnTo>
                <a:lnTo>
                  <a:pt x="0" y="533"/>
                </a:lnTo>
                <a:close/>
              </a:path>
            </a:pathLst>
          </a:custGeom>
          <a:solidFill>
            <a:schemeClr val="tx1"/>
          </a:solidFill>
          <a:ln w="9525">
            <a:solidFill>
              <a:schemeClr val="tx1"/>
            </a:solidFill>
            <a:round/>
            <a:headEnd/>
            <a:tailEnd/>
          </a:ln>
        </p:spPr>
        <p:txBody>
          <a:bodyPr/>
          <a:lstStyle/>
          <a:p>
            <a:endParaRPr lang="en-US"/>
          </a:p>
        </p:txBody>
      </p:sp>
      <p:sp>
        <p:nvSpPr>
          <p:cNvPr id="78072" name="Freeform 868"/>
          <p:cNvSpPr>
            <a:spLocks/>
          </p:cNvSpPr>
          <p:nvPr/>
        </p:nvSpPr>
        <p:spPr bwMode="auto">
          <a:xfrm>
            <a:off x="5864225" y="4267200"/>
            <a:ext cx="12700" cy="142875"/>
          </a:xfrm>
          <a:custGeom>
            <a:avLst/>
            <a:gdLst>
              <a:gd name="T0" fmla="*/ 0 w 46"/>
              <a:gd name="T1" fmla="*/ 2147483646 h 535"/>
              <a:gd name="T2" fmla="*/ 2147483646 w 46"/>
              <a:gd name="T3" fmla="*/ 0 h 535"/>
              <a:gd name="T4" fmla="*/ 2147483646 w 46"/>
              <a:gd name="T5" fmla="*/ 2147483646 h 535"/>
              <a:gd name="T6" fmla="*/ 0 w 46"/>
              <a:gd name="T7" fmla="*/ 2147483646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5"/>
                </a:moveTo>
                <a:lnTo>
                  <a:pt x="29" y="0"/>
                </a:lnTo>
                <a:lnTo>
                  <a:pt x="46" y="1"/>
                </a:lnTo>
                <a:lnTo>
                  <a:pt x="0" y="535"/>
                </a:lnTo>
                <a:close/>
              </a:path>
            </a:pathLst>
          </a:custGeom>
          <a:solidFill>
            <a:schemeClr val="tx1"/>
          </a:solidFill>
          <a:ln w="9525">
            <a:solidFill>
              <a:schemeClr val="tx1"/>
            </a:solidFill>
            <a:round/>
            <a:headEnd/>
            <a:tailEnd/>
          </a:ln>
        </p:spPr>
        <p:txBody>
          <a:bodyPr/>
          <a:lstStyle/>
          <a:p>
            <a:endParaRPr lang="en-US"/>
          </a:p>
        </p:txBody>
      </p:sp>
      <p:sp>
        <p:nvSpPr>
          <p:cNvPr id="78073" name="Freeform 869"/>
          <p:cNvSpPr>
            <a:spLocks/>
          </p:cNvSpPr>
          <p:nvPr/>
        </p:nvSpPr>
        <p:spPr bwMode="auto">
          <a:xfrm>
            <a:off x="5859463" y="4267200"/>
            <a:ext cx="17462" cy="142875"/>
          </a:xfrm>
          <a:custGeom>
            <a:avLst/>
            <a:gdLst>
              <a:gd name="T0" fmla="*/ 0 w 64"/>
              <a:gd name="T1" fmla="*/ 2147483646 h 535"/>
              <a:gd name="T2" fmla="*/ 2147483646 w 64"/>
              <a:gd name="T3" fmla="*/ 2147483646 h 535"/>
              <a:gd name="T4" fmla="*/ 2147483646 w 64"/>
              <a:gd name="T5" fmla="*/ 2147483646 h 535"/>
              <a:gd name="T6" fmla="*/ 2147483646 w 64"/>
              <a:gd name="T7" fmla="*/ 0 h 535"/>
              <a:gd name="T8" fmla="*/ 0 w 64"/>
              <a:gd name="T9" fmla="*/ 2147483646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3"/>
                </a:moveTo>
                <a:lnTo>
                  <a:pt x="18" y="535"/>
                </a:lnTo>
                <a:lnTo>
                  <a:pt x="64" y="1"/>
                </a:lnTo>
                <a:lnTo>
                  <a:pt x="47" y="0"/>
                </a:lnTo>
                <a:lnTo>
                  <a:pt x="0" y="533"/>
                </a:lnTo>
                <a:close/>
              </a:path>
            </a:pathLst>
          </a:custGeom>
          <a:solidFill>
            <a:schemeClr val="tx1"/>
          </a:solidFill>
          <a:ln w="0">
            <a:solidFill>
              <a:schemeClr val="tx1"/>
            </a:solidFill>
            <a:round/>
            <a:headEnd/>
            <a:tailEnd/>
          </a:ln>
        </p:spPr>
        <p:txBody>
          <a:bodyPr/>
          <a:lstStyle/>
          <a:p>
            <a:endParaRPr lang="en-US"/>
          </a:p>
        </p:txBody>
      </p:sp>
      <p:sp>
        <p:nvSpPr>
          <p:cNvPr id="78074" name="Freeform 870"/>
          <p:cNvSpPr>
            <a:spLocks/>
          </p:cNvSpPr>
          <p:nvPr/>
        </p:nvSpPr>
        <p:spPr bwMode="auto">
          <a:xfrm>
            <a:off x="5856288" y="4205288"/>
            <a:ext cx="23812" cy="7937"/>
          </a:xfrm>
          <a:custGeom>
            <a:avLst/>
            <a:gdLst>
              <a:gd name="T0" fmla="*/ 2147483646 w 90"/>
              <a:gd name="T1" fmla="*/ 0 h 29"/>
              <a:gd name="T2" fmla="*/ 2147483646 w 90"/>
              <a:gd name="T3" fmla="*/ 2147483646 h 29"/>
              <a:gd name="T4" fmla="*/ 0 w 90"/>
              <a:gd name="T5" fmla="*/ 2147483646 h 29"/>
              <a:gd name="T6" fmla="*/ 2147483646 w 90"/>
              <a:gd name="T7" fmla="*/ 0 h 29"/>
              <a:gd name="T8" fmla="*/ 0 60000 65536"/>
              <a:gd name="T9" fmla="*/ 0 60000 65536"/>
              <a:gd name="T10" fmla="*/ 0 60000 65536"/>
              <a:gd name="T11" fmla="*/ 0 60000 65536"/>
              <a:gd name="T12" fmla="*/ 0 w 90"/>
              <a:gd name="T13" fmla="*/ 0 h 29"/>
              <a:gd name="T14" fmla="*/ 90 w 90"/>
              <a:gd name="T15" fmla="*/ 29 h 29"/>
            </a:gdLst>
            <a:ahLst/>
            <a:cxnLst>
              <a:cxn ang="T8">
                <a:pos x="T0" y="T1"/>
              </a:cxn>
              <a:cxn ang="T9">
                <a:pos x="T2" y="T3"/>
              </a:cxn>
              <a:cxn ang="T10">
                <a:pos x="T4" y="T5"/>
              </a:cxn>
              <a:cxn ang="T11">
                <a:pos x="T6" y="T7"/>
              </a:cxn>
            </a:cxnLst>
            <a:rect l="T12" t="T13" r="T14" b="T15"/>
            <a:pathLst>
              <a:path w="90" h="29">
                <a:moveTo>
                  <a:pt x="90" y="0"/>
                </a:moveTo>
                <a:lnTo>
                  <a:pt x="89" y="17"/>
                </a:lnTo>
                <a:lnTo>
                  <a:pt x="0" y="29"/>
                </a:lnTo>
                <a:lnTo>
                  <a:pt x="90" y="0"/>
                </a:lnTo>
                <a:close/>
              </a:path>
            </a:pathLst>
          </a:custGeom>
          <a:solidFill>
            <a:schemeClr val="tx1"/>
          </a:solidFill>
          <a:ln w="9525">
            <a:solidFill>
              <a:schemeClr val="tx1"/>
            </a:solidFill>
            <a:round/>
            <a:headEnd/>
            <a:tailEnd/>
          </a:ln>
        </p:spPr>
        <p:txBody>
          <a:bodyPr/>
          <a:lstStyle/>
          <a:p>
            <a:endParaRPr lang="en-US"/>
          </a:p>
        </p:txBody>
      </p:sp>
      <p:sp>
        <p:nvSpPr>
          <p:cNvPr id="78075" name="Freeform 871"/>
          <p:cNvSpPr>
            <a:spLocks/>
          </p:cNvSpPr>
          <p:nvPr/>
        </p:nvSpPr>
        <p:spPr bwMode="auto">
          <a:xfrm>
            <a:off x="5856288" y="4210050"/>
            <a:ext cx="23812" cy="6350"/>
          </a:xfrm>
          <a:custGeom>
            <a:avLst/>
            <a:gdLst>
              <a:gd name="T0" fmla="*/ 2147483646 w 89"/>
              <a:gd name="T1" fmla="*/ 0 h 25"/>
              <a:gd name="T2" fmla="*/ 0 w 89"/>
              <a:gd name="T3" fmla="*/ 2147483646 h 25"/>
              <a:gd name="T4" fmla="*/ 2147483646 w 89"/>
              <a:gd name="T5" fmla="*/ 2147483646 h 25"/>
              <a:gd name="T6" fmla="*/ 2147483646 w 89"/>
              <a:gd name="T7" fmla="*/ 0 h 25"/>
              <a:gd name="T8" fmla="*/ 0 60000 65536"/>
              <a:gd name="T9" fmla="*/ 0 60000 65536"/>
              <a:gd name="T10" fmla="*/ 0 60000 65536"/>
              <a:gd name="T11" fmla="*/ 0 60000 65536"/>
              <a:gd name="T12" fmla="*/ 0 w 89"/>
              <a:gd name="T13" fmla="*/ 0 h 25"/>
              <a:gd name="T14" fmla="*/ 89 w 89"/>
              <a:gd name="T15" fmla="*/ 25 h 25"/>
            </a:gdLst>
            <a:ahLst/>
            <a:cxnLst>
              <a:cxn ang="T8">
                <a:pos x="T0" y="T1"/>
              </a:cxn>
              <a:cxn ang="T9">
                <a:pos x="T2" y="T3"/>
              </a:cxn>
              <a:cxn ang="T10">
                <a:pos x="T4" y="T5"/>
              </a:cxn>
              <a:cxn ang="T11">
                <a:pos x="T6" y="T7"/>
              </a:cxn>
            </a:cxnLst>
            <a:rect l="T12" t="T13" r="T14" b="T15"/>
            <a:pathLst>
              <a:path w="89" h="25">
                <a:moveTo>
                  <a:pt x="89" y="0"/>
                </a:moveTo>
                <a:lnTo>
                  <a:pt x="0" y="12"/>
                </a:lnTo>
                <a:lnTo>
                  <a:pt x="11" y="25"/>
                </a:lnTo>
                <a:lnTo>
                  <a:pt x="89" y="0"/>
                </a:lnTo>
                <a:close/>
              </a:path>
            </a:pathLst>
          </a:custGeom>
          <a:solidFill>
            <a:schemeClr val="tx1"/>
          </a:solidFill>
          <a:ln w="9525">
            <a:solidFill>
              <a:schemeClr val="tx1"/>
            </a:solidFill>
            <a:round/>
            <a:headEnd/>
            <a:tailEnd/>
          </a:ln>
        </p:spPr>
        <p:txBody>
          <a:bodyPr/>
          <a:lstStyle/>
          <a:p>
            <a:endParaRPr lang="en-US"/>
          </a:p>
        </p:txBody>
      </p:sp>
      <p:sp>
        <p:nvSpPr>
          <p:cNvPr id="78076" name="Freeform 872"/>
          <p:cNvSpPr>
            <a:spLocks/>
          </p:cNvSpPr>
          <p:nvPr/>
        </p:nvSpPr>
        <p:spPr bwMode="auto">
          <a:xfrm>
            <a:off x="5856288" y="4205288"/>
            <a:ext cx="23812" cy="11112"/>
          </a:xfrm>
          <a:custGeom>
            <a:avLst/>
            <a:gdLst>
              <a:gd name="T0" fmla="*/ 2147483646 w 90"/>
              <a:gd name="T1" fmla="*/ 0 h 42"/>
              <a:gd name="T2" fmla="*/ 2147483646 w 90"/>
              <a:gd name="T3" fmla="*/ 2147483646 h 42"/>
              <a:gd name="T4" fmla="*/ 2147483646 w 90"/>
              <a:gd name="T5" fmla="*/ 2147483646 h 42"/>
              <a:gd name="T6" fmla="*/ 0 w 90"/>
              <a:gd name="T7" fmla="*/ 2147483646 h 42"/>
              <a:gd name="T8" fmla="*/ 2147483646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9" y="17"/>
                </a:lnTo>
                <a:lnTo>
                  <a:pt x="11" y="42"/>
                </a:lnTo>
                <a:lnTo>
                  <a:pt x="0" y="29"/>
                </a:lnTo>
                <a:lnTo>
                  <a:pt x="90" y="0"/>
                </a:lnTo>
                <a:close/>
              </a:path>
            </a:pathLst>
          </a:custGeom>
          <a:solidFill>
            <a:schemeClr val="tx1"/>
          </a:solidFill>
          <a:ln w="0">
            <a:solidFill>
              <a:schemeClr val="tx1"/>
            </a:solidFill>
            <a:round/>
            <a:headEnd/>
            <a:tailEnd/>
          </a:ln>
        </p:spPr>
        <p:txBody>
          <a:bodyPr/>
          <a:lstStyle/>
          <a:p>
            <a:endParaRPr lang="en-US"/>
          </a:p>
        </p:txBody>
      </p:sp>
      <p:sp>
        <p:nvSpPr>
          <p:cNvPr id="78077" name="Freeform 873"/>
          <p:cNvSpPr>
            <a:spLocks/>
          </p:cNvSpPr>
          <p:nvPr/>
        </p:nvSpPr>
        <p:spPr bwMode="auto">
          <a:xfrm>
            <a:off x="5843588" y="4213225"/>
            <a:ext cx="15875" cy="22225"/>
          </a:xfrm>
          <a:custGeom>
            <a:avLst/>
            <a:gdLst>
              <a:gd name="T0" fmla="*/ 2147483646 w 54"/>
              <a:gd name="T1" fmla="*/ 0 h 84"/>
              <a:gd name="T2" fmla="*/ 2147483646 w 54"/>
              <a:gd name="T3" fmla="*/ 2147483646 h 84"/>
              <a:gd name="T4" fmla="*/ 0 w 54"/>
              <a:gd name="T5" fmla="*/ 2147483646 h 84"/>
              <a:gd name="T6" fmla="*/ 2147483646 w 54"/>
              <a:gd name="T7" fmla="*/ 0 h 84"/>
              <a:gd name="T8" fmla="*/ 0 60000 65536"/>
              <a:gd name="T9" fmla="*/ 0 60000 65536"/>
              <a:gd name="T10" fmla="*/ 0 60000 65536"/>
              <a:gd name="T11" fmla="*/ 0 60000 65536"/>
              <a:gd name="T12" fmla="*/ 0 w 54"/>
              <a:gd name="T13" fmla="*/ 0 h 84"/>
              <a:gd name="T14" fmla="*/ 54 w 54"/>
              <a:gd name="T15" fmla="*/ 84 h 84"/>
            </a:gdLst>
            <a:ahLst/>
            <a:cxnLst>
              <a:cxn ang="T8">
                <a:pos x="T0" y="T1"/>
              </a:cxn>
              <a:cxn ang="T9">
                <a:pos x="T2" y="T3"/>
              </a:cxn>
              <a:cxn ang="T10">
                <a:pos x="T4" y="T5"/>
              </a:cxn>
              <a:cxn ang="T11">
                <a:pos x="T6" y="T7"/>
              </a:cxn>
            </a:cxnLst>
            <a:rect l="T12" t="T13" r="T14" b="T15"/>
            <a:pathLst>
              <a:path w="54" h="84">
                <a:moveTo>
                  <a:pt x="43" y="0"/>
                </a:moveTo>
                <a:lnTo>
                  <a:pt x="54"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78078" name="Freeform 874"/>
          <p:cNvSpPr>
            <a:spLocks/>
          </p:cNvSpPr>
          <p:nvPr/>
        </p:nvSpPr>
        <p:spPr bwMode="auto">
          <a:xfrm>
            <a:off x="5843588" y="4216400"/>
            <a:ext cx="15875" cy="19050"/>
          </a:xfrm>
          <a:custGeom>
            <a:avLst/>
            <a:gdLst>
              <a:gd name="T0" fmla="*/ 2147483646 w 54"/>
              <a:gd name="T1" fmla="*/ 0 h 72"/>
              <a:gd name="T2" fmla="*/ 0 w 54"/>
              <a:gd name="T3" fmla="*/ 2147483646 h 72"/>
              <a:gd name="T4" fmla="*/ 2147483646 w 54"/>
              <a:gd name="T5" fmla="*/ 2147483646 h 72"/>
              <a:gd name="T6" fmla="*/ 2147483646 w 54"/>
              <a:gd name="T7" fmla="*/ 0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0"/>
                </a:moveTo>
                <a:lnTo>
                  <a:pt x="0" y="71"/>
                </a:lnTo>
                <a:lnTo>
                  <a:pt x="17" y="72"/>
                </a:lnTo>
                <a:lnTo>
                  <a:pt x="54" y="0"/>
                </a:lnTo>
                <a:close/>
              </a:path>
            </a:pathLst>
          </a:custGeom>
          <a:solidFill>
            <a:schemeClr val="tx1"/>
          </a:solidFill>
          <a:ln w="9525">
            <a:solidFill>
              <a:schemeClr val="tx1"/>
            </a:solidFill>
            <a:round/>
            <a:headEnd/>
            <a:tailEnd/>
          </a:ln>
        </p:spPr>
        <p:txBody>
          <a:bodyPr/>
          <a:lstStyle/>
          <a:p>
            <a:endParaRPr lang="en-US"/>
          </a:p>
        </p:txBody>
      </p:sp>
      <p:sp>
        <p:nvSpPr>
          <p:cNvPr id="78079" name="Freeform 875"/>
          <p:cNvSpPr>
            <a:spLocks/>
          </p:cNvSpPr>
          <p:nvPr/>
        </p:nvSpPr>
        <p:spPr bwMode="auto">
          <a:xfrm>
            <a:off x="5843588" y="4213225"/>
            <a:ext cx="15875" cy="22225"/>
          </a:xfrm>
          <a:custGeom>
            <a:avLst/>
            <a:gdLst>
              <a:gd name="T0" fmla="*/ 2147483646 w 54"/>
              <a:gd name="T1" fmla="*/ 0 h 85"/>
              <a:gd name="T2" fmla="*/ 2147483646 w 54"/>
              <a:gd name="T3" fmla="*/ 2147483646 h 85"/>
              <a:gd name="T4" fmla="*/ 2147483646 w 54"/>
              <a:gd name="T5" fmla="*/ 2147483646 h 85"/>
              <a:gd name="T6" fmla="*/ 0 w 54"/>
              <a:gd name="T7" fmla="*/ 2147483646 h 85"/>
              <a:gd name="T8" fmla="*/ 2147483646 w 54"/>
              <a:gd name="T9" fmla="*/ 0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43" y="0"/>
                </a:moveTo>
                <a:lnTo>
                  <a:pt x="54" y="13"/>
                </a:lnTo>
                <a:lnTo>
                  <a:pt x="17"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78080" name="Freeform 876"/>
          <p:cNvSpPr>
            <a:spLocks/>
          </p:cNvSpPr>
          <p:nvPr/>
        </p:nvSpPr>
        <p:spPr bwMode="auto">
          <a:xfrm>
            <a:off x="5843588" y="4235450"/>
            <a:ext cx="7937" cy="23813"/>
          </a:xfrm>
          <a:custGeom>
            <a:avLst/>
            <a:gdLst>
              <a:gd name="T0" fmla="*/ 0 w 28"/>
              <a:gd name="T1" fmla="*/ 0 h 90"/>
              <a:gd name="T2" fmla="*/ 2147483646 w 28"/>
              <a:gd name="T3" fmla="*/ 2147483646 h 90"/>
              <a:gd name="T4" fmla="*/ 2147483646 w 28"/>
              <a:gd name="T5" fmla="*/ 2147483646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78081" name="Freeform 877"/>
          <p:cNvSpPr>
            <a:spLocks/>
          </p:cNvSpPr>
          <p:nvPr/>
        </p:nvSpPr>
        <p:spPr bwMode="auto">
          <a:xfrm>
            <a:off x="5848350" y="4235450"/>
            <a:ext cx="6350" cy="23813"/>
          </a:xfrm>
          <a:custGeom>
            <a:avLst/>
            <a:gdLst>
              <a:gd name="T0" fmla="*/ 0 w 24"/>
              <a:gd name="T1" fmla="*/ 0 h 89"/>
              <a:gd name="T2" fmla="*/ 2147483646 w 24"/>
              <a:gd name="T3" fmla="*/ 2147483646 h 89"/>
              <a:gd name="T4" fmla="*/ 2147483646 w 24"/>
              <a:gd name="T5" fmla="*/ 2147483646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7"/>
                </a:lnTo>
                <a:lnTo>
                  <a:pt x="0" y="0"/>
                </a:lnTo>
                <a:close/>
              </a:path>
            </a:pathLst>
          </a:custGeom>
          <a:solidFill>
            <a:schemeClr val="tx1"/>
          </a:solidFill>
          <a:ln w="9525">
            <a:solidFill>
              <a:schemeClr val="tx1"/>
            </a:solidFill>
            <a:round/>
            <a:headEnd/>
            <a:tailEnd/>
          </a:ln>
        </p:spPr>
        <p:txBody>
          <a:bodyPr/>
          <a:lstStyle/>
          <a:p>
            <a:endParaRPr lang="en-US"/>
          </a:p>
        </p:txBody>
      </p:sp>
      <p:sp>
        <p:nvSpPr>
          <p:cNvPr id="78082" name="Freeform 878"/>
          <p:cNvSpPr>
            <a:spLocks/>
          </p:cNvSpPr>
          <p:nvPr/>
        </p:nvSpPr>
        <p:spPr bwMode="auto">
          <a:xfrm>
            <a:off x="5843588" y="4235450"/>
            <a:ext cx="11112" cy="23813"/>
          </a:xfrm>
          <a:custGeom>
            <a:avLst/>
            <a:gdLst>
              <a:gd name="T0" fmla="*/ 0 w 41"/>
              <a:gd name="T1" fmla="*/ 0 h 90"/>
              <a:gd name="T2" fmla="*/ 2147483646 w 41"/>
              <a:gd name="T3" fmla="*/ 2147483646 h 90"/>
              <a:gd name="T4" fmla="*/ 2147483646 w 41"/>
              <a:gd name="T5" fmla="*/ 2147483646 h 90"/>
              <a:gd name="T6" fmla="*/ 2147483646 w 41"/>
              <a:gd name="T7" fmla="*/ 2147483646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8"/>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78083" name="Freeform 879"/>
          <p:cNvSpPr>
            <a:spLocks/>
          </p:cNvSpPr>
          <p:nvPr/>
        </p:nvSpPr>
        <p:spPr bwMode="auto">
          <a:xfrm>
            <a:off x="5851525" y="4256088"/>
            <a:ext cx="22225" cy="14287"/>
          </a:xfrm>
          <a:custGeom>
            <a:avLst/>
            <a:gdLst>
              <a:gd name="T0" fmla="*/ 0 w 84"/>
              <a:gd name="T1" fmla="*/ 2147483646 h 55"/>
              <a:gd name="T2" fmla="*/ 2147483646 w 84"/>
              <a:gd name="T3" fmla="*/ 0 h 55"/>
              <a:gd name="T4" fmla="*/ 2147483646 w 84"/>
              <a:gd name="T5" fmla="*/ 2147483646 h 55"/>
              <a:gd name="T6" fmla="*/ 0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2"/>
                </a:moveTo>
                <a:lnTo>
                  <a:pt x="13" y="0"/>
                </a:lnTo>
                <a:lnTo>
                  <a:pt x="84" y="55"/>
                </a:lnTo>
                <a:lnTo>
                  <a:pt x="0" y="12"/>
                </a:lnTo>
                <a:close/>
              </a:path>
            </a:pathLst>
          </a:custGeom>
          <a:solidFill>
            <a:schemeClr val="tx1"/>
          </a:solidFill>
          <a:ln w="9525">
            <a:solidFill>
              <a:schemeClr val="tx1"/>
            </a:solidFill>
            <a:round/>
            <a:headEnd/>
            <a:tailEnd/>
          </a:ln>
        </p:spPr>
        <p:txBody>
          <a:bodyPr/>
          <a:lstStyle/>
          <a:p>
            <a:endParaRPr lang="en-US"/>
          </a:p>
        </p:txBody>
      </p:sp>
      <p:sp>
        <p:nvSpPr>
          <p:cNvPr id="78084" name="Freeform 880"/>
          <p:cNvSpPr>
            <a:spLocks/>
          </p:cNvSpPr>
          <p:nvPr/>
        </p:nvSpPr>
        <p:spPr bwMode="auto">
          <a:xfrm>
            <a:off x="5854700" y="4256088"/>
            <a:ext cx="20638" cy="14287"/>
          </a:xfrm>
          <a:custGeom>
            <a:avLst/>
            <a:gdLst>
              <a:gd name="T0" fmla="*/ 0 w 73"/>
              <a:gd name="T1" fmla="*/ 0 h 55"/>
              <a:gd name="T2" fmla="*/ 2147483646 w 73"/>
              <a:gd name="T3" fmla="*/ 2147483646 h 55"/>
              <a:gd name="T4" fmla="*/ 2147483646 w 73"/>
              <a:gd name="T5" fmla="*/ 2147483646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8"/>
                </a:lnTo>
                <a:lnTo>
                  <a:pt x="0" y="0"/>
                </a:lnTo>
                <a:close/>
              </a:path>
            </a:pathLst>
          </a:custGeom>
          <a:solidFill>
            <a:schemeClr val="tx1"/>
          </a:solidFill>
          <a:ln w="9525">
            <a:solidFill>
              <a:schemeClr val="tx1"/>
            </a:solidFill>
            <a:round/>
            <a:headEnd/>
            <a:tailEnd/>
          </a:ln>
        </p:spPr>
        <p:txBody>
          <a:bodyPr/>
          <a:lstStyle/>
          <a:p>
            <a:endParaRPr lang="en-US"/>
          </a:p>
        </p:txBody>
      </p:sp>
      <p:sp>
        <p:nvSpPr>
          <p:cNvPr id="78085" name="Freeform 881"/>
          <p:cNvSpPr>
            <a:spLocks/>
          </p:cNvSpPr>
          <p:nvPr/>
        </p:nvSpPr>
        <p:spPr bwMode="auto">
          <a:xfrm>
            <a:off x="5851525" y="4256088"/>
            <a:ext cx="23813" cy="14287"/>
          </a:xfrm>
          <a:custGeom>
            <a:avLst/>
            <a:gdLst>
              <a:gd name="T0" fmla="*/ 0 w 86"/>
              <a:gd name="T1" fmla="*/ 2147483646 h 55"/>
              <a:gd name="T2" fmla="*/ 2147483646 w 86"/>
              <a:gd name="T3" fmla="*/ 0 h 55"/>
              <a:gd name="T4" fmla="*/ 2147483646 w 86"/>
              <a:gd name="T5" fmla="*/ 2147483646 h 55"/>
              <a:gd name="T6" fmla="*/ 2147483646 w 86"/>
              <a:gd name="T7" fmla="*/ 2147483646 h 55"/>
              <a:gd name="T8" fmla="*/ 0 w 86"/>
              <a:gd name="T9" fmla="*/ 2147483646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0" y="12"/>
                </a:moveTo>
                <a:lnTo>
                  <a:pt x="13" y="0"/>
                </a:lnTo>
                <a:lnTo>
                  <a:pt x="86" y="38"/>
                </a:lnTo>
                <a:lnTo>
                  <a:pt x="84" y="55"/>
                </a:lnTo>
                <a:lnTo>
                  <a:pt x="0" y="12"/>
                </a:lnTo>
                <a:close/>
              </a:path>
            </a:pathLst>
          </a:custGeom>
          <a:solidFill>
            <a:schemeClr val="tx1"/>
          </a:solidFill>
          <a:ln w="0">
            <a:solidFill>
              <a:schemeClr val="tx1"/>
            </a:solidFill>
            <a:round/>
            <a:headEnd/>
            <a:tailEnd/>
          </a:ln>
        </p:spPr>
        <p:txBody>
          <a:bodyPr/>
          <a:lstStyle/>
          <a:p>
            <a:endParaRPr lang="en-US"/>
          </a:p>
        </p:txBody>
      </p:sp>
      <p:sp>
        <p:nvSpPr>
          <p:cNvPr id="78086" name="Freeform 882"/>
          <p:cNvSpPr>
            <a:spLocks/>
          </p:cNvSpPr>
          <p:nvPr/>
        </p:nvSpPr>
        <p:spPr bwMode="auto">
          <a:xfrm>
            <a:off x="5880100" y="4202113"/>
            <a:ext cx="23813" cy="7937"/>
          </a:xfrm>
          <a:custGeom>
            <a:avLst/>
            <a:gdLst>
              <a:gd name="T0" fmla="*/ 0 w 91"/>
              <a:gd name="T1" fmla="*/ 2147483646 h 29"/>
              <a:gd name="T2" fmla="*/ 2147483646 w 91"/>
              <a:gd name="T3" fmla="*/ 2147483646 h 29"/>
              <a:gd name="T4" fmla="*/ 2147483646 w 91"/>
              <a:gd name="T5" fmla="*/ 0 h 29"/>
              <a:gd name="T6" fmla="*/ 0 w 91"/>
              <a:gd name="T7" fmla="*/ 2147483646 h 29"/>
              <a:gd name="T8" fmla="*/ 0 60000 65536"/>
              <a:gd name="T9" fmla="*/ 0 60000 65536"/>
              <a:gd name="T10" fmla="*/ 0 60000 65536"/>
              <a:gd name="T11" fmla="*/ 0 60000 65536"/>
              <a:gd name="T12" fmla="*/ 0 w 91"/>
              <a:gd name="T13" fmla="*/ 0 h 29"/>
              <a:gd name="T14" fmla="*/ 91 w 91"/>
              <a:gd name="T15" fmla="*/ 29 h 29"/>
            </a:gdLst>
            <a:ahLst/>
            <a:cxnLst>
              <a:cxn ang="T8">
                <a:pos x="T0" y="T1"/>
              </a:cxn>
              <a:cxn ang="T9">
                <a:pos x="T2" y="T3"/>
              </a:cxn>
              <a:cxn ang="T10">
                <a:pos x="T4" y="T5"/>
              </a:cxn>
              <a:cxn ang="T11">
                <a:pos x="T6" y="T7"/>
              </a:cxn>
            </a:cxnLst>
            <a:rect l="T12" t="T13" r="T14" b="T15"/>
            <a:pathLst>
              <a:path w="91" h="29">
                <a:moveTo>
                  <a:pt x="0" y="29"/>
                </a:moveTo>
                <a:lnTo>
                  <a:pt x="1" y="12"/>
                </a:lnTo>
                <a:lnTo>
                  <a:pt x="91" y="0"/>
                </a:lnTo>
                <a:lnTo>
                  <a:pt x="0" y="29"/>
                </a:lnTo>
                <a:close/>
              </a:path>
            </a:pathLst>
          </a:custGeom>
          <a:solidFill>
            <a:schemeClr val="tx1"/>
          </a:solidFill>
          <a:ln w="9525">
            <a:solidFill>
              <a:schemeClr val="tx1"/>
            </a:solidFill>
            <a:round/>
            <a:headEnd/>
            <a:tailEnd/>
          </a:ln>
        </p:spPr>
        <p:txBody>
          <a:bodyPr/>
          <a:lstStyle/>
          <a:p>
            <a:endParaRPr lang="en-US"/>
          </a:p>
        </p:txBody>
      </p:sp>
      <p:sp>
        <p:nvSpPr>
          <p:cNvPr id="78087" name="Freeform 883"/>
          <p:cNvSpPr>
            <a:spLocks/>
          </p:cNvSpPr>
          <p:nvPr/>
        </p:nvSpPr>
        <p:spPr bwMode="auto">
          <a:xfrm>
            <a:off x="5880100" y="4198938"/>
            <a:ext cx="23813" cy="6350"/>
          </a:xfrm>
          <a:custGeom>
            <a:avLst/>
            <a:gdLst>
              <a:gd name="T0" fmla="*/ 0 w 90"/>
              <a:gd name="T1" fmla="*/ 2147483646 h 25"/>
              <a:gd name="T2" fmla="*/ 2147483646 w 90"/>
              <a:gd name="T3" fmla="*/ 2147483646 h 25"/>
              <a:gd name="T4" fmla="*/ 2147483646 w 90"/>
              <a:gd name="T5" fmla="*/ 0 h 25"/>
              <a:gd name="T6" fmla="*/ 0 w 90"/>
              <a:gd name="T7" fmla="*/ 2147483646 h 25"/>
              <a:gd name="T8" fmla="*/ 0 60000 65536"/>
              <a:gd name="T9" fmla="*/ 0 60000 65536"/>
              <a:gd name="T10" fmla="*/ 0 60000 65536"/>
              <a:gd name="T11" fmla="*/ 0 60000 65536"/>
              <a:gd name="T12" fmla="*/ 0 w 90"/>
              <a:gd name="T13" fmla="*/ 0 h 25"/>
              <a:gd name="T14" fmla="*/ 90 w 90"/>
              <a:gd name="T15" fmla="*/ 25 h 25"/>
            </a:gdLst>
            <a:ahLst/>
            <a:cxnLst>
              <a:cxn ang="T8">
                <a:pos x="T0" y="T1"/>
              </a:cxn>
              <a:cxn ang="T9">
                <a:pos x="T2" y="T3"/>
              </a:cxn>
              <a:cxn ang="T10">
                <a:pos x="T4" y="T5"/>
              </a:cxn>
              <a:cxn ang="T11">
                <a:pos x="T6" y="T7"/>
              </a:cxn>
            </a:cxnLst>
            <a:rect l="T12" t="T13" r="T14" b="T15"/>
            <a:pathLst>
              <a:path w="90" h="25">
                <a:moveTo>
                  <a:pt x="0" y="25"/>
                </a:moveTo>
                <a:lnTo>
                  <a:pt x="90" y="13"/>
                </a:lnTo>
                <a:lnTo>
                  <a:pt x="78" y="0"/>
                </a:lnTo>
                <a:lnTo>
                  <a:pt x="0" y="25"/>
                </a:lnTo>
                <a:close/>
              </a:path>
            </a:pathLst>
          </a:custGeom>
          <a:solidFill>
            <a:schemeClr val="tx1"/>
          </a:solidFill>
          <a:ln w="9525">
            <a:solidFill>
              <a:schemeClr val="tx1"/>
            </a:solidFill>
            <a:round/>
            <a:headEnd/>
            <a:tailEnd/>
          </a:ln>
        </p:spPr>
        <p:txBody>
          <a:bodyPr/>
          <a:lstStyle/>
          <a:p>
            <a:endParaRPr lang="en-US"/>
          </a:p>
        </p:txBody>
      </p:sp>
      <p:sp>
        <p:nvSpPr>
          <p:cNvPr id="78088" name="Freeform 884"/>
          <p:cNvSpPr>
            <a:spLocks/>
          </p:cNvSpPr>
          <p:nvPr/>
        </p:nvSpPr>
        <p:spPr bwMode="auto">
          <a:xfrm>
            <a:off x="5880100" y="4198938"/>
            <a:ext cx="23813" cy="11112"/>
          </a:xfrm>
          <a:custGeom>
            <a:avLst/>
            <a:gdLst>
              <a:gd name="T0" fmla="*/ 0 w 91"/>
              <a:gd name="T1" fmla="*/ 2147483646 h 42"/>
              <a:gd name="T2" fmla="*/ 2147483646 w 91"/>
              <a:gd name="T3" fmla="*/ 2147483646 h 42"/>
              <a:gd name="T4" fmla="*/ 2147483646 w 91"/>
              <a:gd name="T5" fmla="*/ 0 h 42"/>
              <a:gd name="T6" fmla="*/ 2147483646 w 91"/>
              <a:gd name="T7" fmla="*/ 2147483646 h 42"/>
              <a:gd name="T8" fmla="*/ 0 w 91"/>
              <a:gd name="T9" fmla="*/ 2147483646 h 42"/>
              <a:gd name="T10" fmla="*/ 0 60000 65536"/>
              <a:gd name="T11" fmla="*/ 0 60000 65536"/>
              <a:gd name="T12" fmla="*/ 0 60000 65536"/>
              <a:gd name="T13" fmla="*/ 0 60000 65536"/>
              <a:gd name="T14" fmla="*/ 0 60000 65536"/>
              <a:gd name="T15" fmla="*/ 0 w 91"/>
              <a:gd name="T16" fmla="*/ 0 h 42"/>
              <a:gd name="T17" fmla="*/ 91 w 91"/>
              <a:gd name="T18" fmla="*/ 42 h 42"/>
            </a:gdLst>
            <a:ahLst/>
            <a:cxnLst>
              <a:cxn ang="T10">
                <a:pos x="T0" y="T1"/>
              </a:cxn>
              <a:cxn ang="T11">
                <a:pos x="T2" y="T3"/>
              </a:cxn>
              <a:cxn ang="T12">
                <a:pos x="T4" y="T5"/>
              </a:cxn>
              <a:cxn ang="T13">
                <a:pos x="T6" y="T7"/>
              </a:cxn>
              <a:cxn ang="T14">
                <a:pos x="T8" y="T9"/>
              </a:cxn>
            </a:cxnLst>
            <a:rect l="T15" t="T16" r="T17" b="T18"/>
            <a:pathLst>
              <a:path w="91" h="42">
                <a:moveTo>
                  <a:pt x="0" y="42"/>
                </a:moveTo>
                <a:lnTo>
                  <a:pt x="1" y="25"/>
                </a:lnTo>
                <a:lnTo>
                  <a:pt x="79" y="0"/>
                </a:lnTo>
                <a:lnTo>
                  <a:pt x="91" y="13"/>
                </a:lnTo>
                <a:lnTo>
                  <a:pt x="0" y="42"/>
                </a:lnTo>
                <a:close/>
              </a:path>
            </a:pathLst>
          </a:custGeom>
          <a:solidFill>
            <a:schemeClr val="tx1"/>
          </a:solidFill>
          <a:ln w="0">
            <a:solidFill>
              <a:schemeClr val="tx1"/>
            </a:solidFill>
            <a:round/>
            <a:headEnd/>
            <a:tailEnd/>
          </a:ln>
        </p:spPr>
        <p:txBody>
          <a:bodyPr/>
          <a:lstStyle/>
          <a:p>
            <a:endParaRPr lang="en-US"/>
          </a:p>
        </p:txBody>
      </p:sp>
      <p:sp>
        <p:nvSpPr>
          <p:cNvPr id="78089" name="Freeform 885"/>
          <p:cNvSpPr>
            <a:spLocks/>
          </p:cNvSpPr>
          <p:nvPr/>
        </p:nvSpPr>
        <p:spPr bwMode="auto">
          <a:xfrm>
            <a:off x="5900738" y="4179888"/>
            <a:ext cx="14287"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2" y="84"/>
                </a:moveTo>
                <a:lnTo>
                  <a:pt x="0" y="71"/>
                </a:lnTo>
                <a:lnTo>
                  <a:pt x="55" y="0"/>
                </a:lnTo>
                <a:lnTo>
                  <a:pt x="12" y="84"/>
                </a:lnTo>
                <a:close/>
              </a:path>
            </a:pathLst>
          </a:custGeom>
          <a:solidFill>
            <a:schemeClr val="tx1"/>
          </a:solidFill>
          <a:ln w="9525">
            <a:solidFill>
              <a:schemeClr val="tx1"/>
            </a:solidFill>
            <a:round/>
            <a:headEnd/>
            <a:tailEnd/>
          </a:ln>
        </p:spPr>
        <p:txBody>
          <a:bodyPr/>
          <a:lstStyle/>
          <a:p>
            <a:endParaRPr lang="en-US"/>
          </a:p>
        </p:txBody>
      </p:sp>
      <p:sp>
        <p:nvSpPr>
          <p:cNvPr id="78090" name="Freeform 886"/>
          <p:cNvSpPr>
            <a:spLocks/>
          </p:cNvSpPr>
          <p:nvPr/>
        </p:nvSpPr>
        <p:spPr bwMode="auto">
          <a:xfrm>
            <a:off x="5900738" y="4179888"/>
            <a:ext cx="14287" cy="19050"/>
          </a:xfrm>
          <a:custGeom>
            <a:avLst/>
            <a:gdLst>
              <a:gd name="T0" fmla="*/ 0 w 55"/>
              <a:gd name="T1" fmla="*/ 2147483646 h 72"/>
              <a:gd name="T2" fmla="*/ 2147483646 w 55"/>
              <a:gd name="T3" fmla="*/ 2147483646 h 72"/>
              <a:gd name="T4" fmla="*/ 2147483646 w 55"/>
              <a:gd name="T5" fmla="*/ 0 h 72"/>
              <a:gd name="T6" fmla="*/ 0 w 55"/>
              <a:gd name="T7" fmla="*/ 2147483646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8" y="0"/>
                </a:lnTo>
                <a:lnTo>
                  <a:pt x="0" y="72"/>
                </a:lnTo>
                <a:close/>
              </a:path>
            </a:pathLst>
          </a:custGeom>
          <a:solidFill>
            <a:schemeClr val="tx1"/>
          </a:solidFill>
          <a:ln w="9525">
            <a:solidFill>
              <a:schemeClr val="tx1"/>
            </a:solidFill>
            <a:round/>
            <a:headEnd/>
            <a:tailEnd/>
          </a:ln>
        </p:spPr>
        <p:txBody>
          <a:bodyPr/>
          <a:lstStyle/>
          <a:p>
            <a:endParaRPr lang="en-US"/>
          </a:p>
        </p:txBody>
      </p:sp>
      <p:sp>
        <p:nvSpPr>
          <p:cNvPr id="78091" name="Freeform 887"/>
          <p:cNvSpPr>
            <a:spLocks/>
          </p:cNvSpPr>
          <p:nvPr/>
        </p:nvSpPr>
        <p:spPr bwMode="auto">
          <a:xfrm>
            <a:off x="5900738" y="4179888"/>
            <a:ext cx="14287"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2" y="85"/>
                </a:moveTo>
                <a:lnTo>
                  <a:pt x="0" y="72"/>
                </a:lnTo>
                <a:lnTo>
                  <a:pt x="38" y="0"/>
                </a:lnTo>
                <a:lnTo>
                  <a:pt x="55" y="1"/>
                </a:lnTo>
                <a:lnTo>
                  <a:pt x="12" y="85"/>
                </a:lnTo>
                <a:close/>
              </a:path>
            </a:pathLst>
          </a:custGeom>
          <a:solidFill>
            <a:schemeClr val="tx1"/>
          </a:solidFill>
          <a:ln w="0">
            <a:solidFill>
              <a:schemeClr val="tx1"/>
            </a:solidFill>
            <a:round/>
            <a:headEnd/>
            <a:tailEnd/>
          </a:ln>
        </p:spPr>
        <p:txBody>
          <a:bodyPr/>
          <a:lstStyle/>
          <a:p>
            <a:endParaRPr lang="en-US"/>
          </a:p>
        </p:txBody>
      </p:sp>
      <p:sp>
        <p:nvSpPr>
          <p:cNvPr id="78092" name="Freeform 888"/>
          <p:cNvSpPr>
            <a:spLocks/>
          </p:cNvSpPr>
          <p:nvPr/>
        </p:nvSpPr>
        <p:spPr bwMode="auto">
          <a:xfrm>
            <a:off x="5907088" y="4156075"/>
            <a:ext cx="7937" cy="23813"/>
          </a:xfrm>
          <a:custGeom>
            <a:avLst/>
            <a:gdLst>
              <a:gd name="T0" fmla="*/ 2147483646 w 28"/>
              <a:gd name="T1" fmla="*/ 2147483646 h 90"/>
              <a:gd name="T2" fmla="*/ 2147483646 w 28"/>
              <a:gd name="T3" fmla="*/ 2147483646 h 90"/>
              <a:gd name="T4" fmla="*/ 0 w 28"/>
              <a:gd name="T5" fmla="*/ 0 h 90"/>
              <a:gd name="T6" fmla="*/ 2147483646 w 28"/>
              <a:gd name="T7" fmla="*/ 2147483646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28" y="90"/>
                </a:moveTo>
                <a:lnTo>
                  <a:pt x="11" y="89"/>
                </a:lnTo>
                <a:lnTo>
                  <a:pt x="0" y="0"/>
                </a:lnTo>
                <a:lnTo>
                  <a:pt x="28" y="90"/>
                </a:lnTo>
                <a:close/>
              </a:path>
            </a:pathLst>
          </a:custGeom>
          <a:solidFill>
            <a:schemeClr val="tx1"/>
          </a:solidFill>
          <a:ln w="9525">
            <a:solidFill>
              <a:schemeClr val="tx1"/>
            </a:solidFill>
            <a:round/>
            <a:headEnd/>
            <a:tailEnd/>
          </a:ln>
        </p:spPr>
        <p:txBody>
          <a:bodyPr/>
          <a:lstStyle/>
          <a:p>
            <a:endParaRPr lang="en-US"/>
          </a:p>
        </p:txBody>
      </p:sp>
      <p:sp>
        <p:nvSpPr>
          <p:cNvPr id="78093" name="Freeform 889"/>
          <p:cNvSpPr>
            <a:spLocks/>
          </p:cNvSpPr>
          <p:nvPr/>
        </p:nvSpPr>
        <p:spPr bwMode="auto">
          <a:xfrm>
            <a:off x="5903913" y="4156075"/>
            <a:ext cx="6350" cy="23813"/>
          </a:xfrm>
          <a:custGeom>
            <a:avLst/>
            <a:gdLst>
              <a:gd name="T0" fmla="*/ 2147483646 w 24"/>
              <a:gd name="T1" fmla="*/ 2147483646 h 89"/>
              <a:gd name="T2" fmla="*/ 2147483646 w 24"/>
              <a:gd name="T3" fmla="*/ 0 h 89"/>
              <a:gd name="T4" fmla="*/ 0 w 24"/>
              <a:gd name="T5" fmla="*/ 2147483646 h 89"/>
              <a:gd name="T6" fmla="*/ 2147483646 w 24"/>
              <a:gd name="T7" fmla="*/ 2147483646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1"/>
                </a:lnTo>
                <a:lnTo>
                  <a:pt x="24" y="89"/>
                </a:lnTo>
                <a:close/>
              </a:path>
            </a:pathLst>
          </a:custGeom>
          <a:solidFill>
            <a:schemeClr val="tx1"/>
          </a:solidFill>
          <a:ln w="9525">
            <a:solidFill>
              <a:schemeClr val="tx1"/>
            </a:solidFill>
            <a:round/>
            <a:headEnd/>
            <a:tailEnd/>
          </a:ln>
        </p:spPr>
        <p:txBody>
          <a:bodyPr/>
          <a:lstStyle/>
          <a:p>
            <a:endParaRPr lang="en-US"/>
          </a:p>
        </p:txBody>
      </p:sp>
      <p:sp>
        <p:nvSpPr>
          <p:cNvPr id="78094" name="Freeform 890"/>
          <p:cNvSpPr>
            <a:spLocks/>
          </p:cNvSpPr>
          <p:nvPr/>
        </p:nvSpPr>
        <p:spPr bwMode="auto">
          <a:xfrm>
            <a:off x="5903913" y="4156075"/>
            <a:ext cx="11112" cy="23813"/>
          </a:xfrm>
          <a:custGeom>
            <a:avLst/>
            <a:gdLst>
              <a:gd name="T0" fmla="*/ 2147483646 w 41"/>
              <a:gd name="T1" fmla="*/ 2147483646 h 90"/>
              <a:gd name="T2" fmla="*/ 2147483646 w 41"/>
              <a:gd name="T3" fmla="*/ 2147483646 h 90"/>
              <a:gd name="T4" fmla="*/ 0 w 41"/>
              <a:gd name="T5" fmla="*/ 2147483646 h 90"/>
              <a:gd name="T6" fmla="*/ 2147483646 w 41"/>
              <a:gd name="T7" fmla="*/ 0 h 90"/>
              <a:gd name="T8" fmla="*/ 2147483646 w 41"/>
              <a:gd name="T9" fmla="*/ 2147483646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41" y="90"/>
                </a:moveTo>
                <a:lnTo>
                  <a:pt x="24" y="89"/>
                </a:lnTo>
                <a:lnTo>
                  <a:pt x="0" y="11"/>
                </a:lnTo>
                <a:lnTo>
                  <a:pt x="13" y="0"/>
                </a:lnTo>
                <a:lnTo>
                  <a:pt x="41" y="90"/>
                </a:lnTo>
                <a:close/>
              </a:path>
            </a:pathLst>
          </a:custGeom>
          <a:solidFill>
            <a:schemeClr val="tx1"/>
          </a:solidFill>
          <a:ln w="0">
            <a:solidFill>
              <a:schemeClr val="tx1"/>
            </a:solidFill>
            <a:round/>
            <a:headEnd/>
            <a:tailEnd/>
          </a:ln>
        </p:spPr>
        <p:txBody>
          <a:bodyPr/>
          <a:lstStyle/>
          <a:p>
            <a:endParaRPr lang="en-US"/>
          </a:p>
        </p:txBody>
      </p:sp>
      <p:sp>
        <p:nvSpPr>
          <p:cNvPr id="78095" name="Freeform 891"/>
          <p:cNvSpPr>
            <a:spLocks/>
          </p:cNvSpPr>
          <p:nvPr/>
        </p:nvSpPr>
        <p:spPr bwMode="auto">
          <a:xfrm>
            <a:off x="5884863" y="4144963"/>
            <a:ext cx="22225" cy="14287"/>
          </a:xfrm>
          <a:custGeom>
            <a:avLst/>
            <a:gdLst>
              <a:gd name="T0" fmla="*/ 2147483646 w 84"/>
              <a:gd name="T1" fmla="*/ 2147483646 h 54"/>
              <a:gd name="T2" fmla="*/ 2147483646 w 84"/>
              <a:gd name="T3" fmla="*/ 2147483646 h 54"/>
              <a:gd name="T4" fmla="*/ 0 w 84"/>
              <a:gd name="T5" fmla="*/ 0 h 54"/>
              <a:gd name="T6" fmla="*/ 2147483646 w 84"/>
              <a:gd name="T7" fmla="*/ 2147483646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84" y="43"/>
                </a:moveTo>
                <a:lnTo>
                  <a:pt x="71" y="54"/>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78096" name="Freeform 892"/>
          <p:cNvSpPr>
            <a:spLocks/>
          </p:cNvSpPr>
          <p:nvPr/>
        </p:nvSpPr>
        <p:spPr bwMode="auto">
          <a:xfrm>
            <a:off x="5884863" y="4144963"/>
            <a:ext cx="19050" cy="14287"/>
          </a:xfrm>
          <a:custGeom>
            <a:avLst/>
            <a:gdLst>
              <a:gd name="T0" fmla="*/ 2147483646 w 72"/>
              <a:gd name="T1" fmla="*/ 2147483646 h 54"/>
              <a:gd name="T2" fmla="*/ 2147483646 w 72"/>
              <a:gd name="T3" fmla="*/ 0 h 54"/>
              <a:gd name="T4" fmla="*/ 0 w 72"/>
              <a:gd name="T5" fmla="*/ 2147483646 h 54"/>
              <a:gd name="T6" fmla="*/ 2147483646 w 72"/>
              <a:gd name="T7" fmla="*/ 2147483646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72" y="54"/>
                </a:moveTo>
                <a:lnTo>
                  <a:pt x="1" y="0"/>
                </a:lnTo>
                <a:lnTo>
                  <a:pt x="0" y="17"/>
                </a:lnTo>
                <a:lnTo>
                  <a:pt x="72" y="54"/>
                </a:lnTo>
                <a:close/>
              </a:path>
            </a:pathLst>
          </a:custGeom>
          <a:solidFill>
            <a:schemeClr val="tx1"/>
          </a:solidFill>
          <a:ln w="9525">
            <a:solidFill>
              <a:schemeClr val="tx1"/>
            </a:solidFill>
            <a:round/>
            <a:headEnd/>
            <a:tailEnd/>
          </a:ln>
        </p:spPr>
        <p:txBody>
          <a:bodyPr/>
          <a:lstStyle/>
          <a:p>
            <a:endParaRPr lang="en-US"/>
          </a:p>
        </p:txBody>
      </p:sp>
      <p:sp>
        <p:nvSpPr>
          <p:cNvPr id="78097" name="Freeform 893"/>
          <p:cNvSpPr>
            <a:spLocks/>
          </p:cNvSpPr>
          <p:nvPr/>
        </p:nvSpPr>
        <p:spPr bwMode="auto">
          <a:xfrm>
            <a:off x="5884863" y="4144963"/>
            <a:ext cx="22225" cy="14287"/>
          </a:xfrm>
          <a:custGeom>
            <a:avLst/>
            <a:gdLst>
              <a:gd name="T0" fmla="*/ 2147483646 w 85"/>
              <a:gd name="T1" fmla="*/ 2147483646 h 54"/>
              <a:gd name="T2" fmla="*/ 2147483646 w 85"/>
              <a:gd name="T3" fmla="*/ 2147483646 h 54"/>
              <a:gd name="T4" fmla="*/ 0 w 85"/>
              <a:gd name="T5" fmla="*/ 2147483646 h 54"/>
              <a:gd name="T6" fmla="*/ 2147483646 w 85"/>
              <a:gd name="T7" fmla="*/ 0 h 54"/>
              <a:gd name="T8" fmla="*/ 2147483646 w 85"/>
              <a:gd name="T9" fmla="*/ 2147483646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85" y="43"/>
                </a:moveTo>
                <a:lnTo>
                  <a:pt x="72" y="54"/>
                </a:lnTo>
                <a:lnTo>
                  <a:pt x="0" y="17"/>
                </a:lnTo>
                <a:lnTo>
                  <a:pt x="1" y="0"/>
                </a:lnTo>
                <a:lnTo>
                  <a:pt x="85" y="43"/>
                </a:lnTo>
                <a:close/>
              </a:path>
            </a:pathLst>
          </a:custGeom>
          <a:solidFill>
            <a:schemeClr val="tx1"/>
          </a:solidFill>
          <a:ln w="0">
            <a:solidFill>
              <a:schemeClr val="tx1"/>
            </a:solidFill>
            <a:round/>
            <a:headEnd/>
            <a:tailEnd/>
          </a:ln>
        </p:spPr>
        <p:txBody>
          <a:bodyPr/>
          <a:lstStyle/>
          <a:p>
            <a:endParaRPr lang="en-US"/>
          </a:p>
        </p:txBody>
      </p:sp>
      <p:sp>
        <p:nvSpPr>
          <p:cNvPr id="78098" name="Freeform 894"/>
          <p:cNvSpPr>
            <a:spLocks/>
          </p:cNvSpPr>
          <p:nvPr/>
        </p:nvSpPr>
        <p:spPr bwMode="auto">
          <a:xfrm>
            <a:off x="5883275" y="4043363"/>
            <a:ext cx="7938" cy="103187"/>
          </a:xfrm>
          <a:custGeom>
            <a:avLst/>
            <a:gdLst>
              <a:gd name="T0" fmla="*/ 0 w 34"/>
              <a:gd name="T1" fmla="*/ 2147483646 h 394"/>
              <a:gd name="T2" fmla="*/ 2147483646 w 34"/>
              <a:gd name="T3" fmla="*/ 2147483646 h 394"/>
              <a:gd name="T4" fmla="*/ 2147483646 w 34"/>
              <a:gd name="T5" fmla="*/ 0 h 394"/>
              <a:gd name="T6" fmla="*/ 0 w 34"/>
              <a:gd name="T7" fmla="*/ 2147483646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7"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78099" name="Freeform 895"/>
          <p:cNvSpPr>
            <a:spLocks/>
          </p:cNvSpPr>
          <p:nvPr/>
        </p:nvSpPr>
        <p:spPr bwMode="auto">
          <a:xfrm>
            <a:off x="5886450" y="4043363"/>
            <a:ext cx="9525" cy="103187"/>
          </a:xfrm>
          <a:custGeom>
            <a:avLst/>
            <a:gdLst>
              <a:gd name="T0" fmla="*/ 0 w 34"/>
              <a:gd name="T1" fmla="*/ 2147483646 h 394"/>
              <a:gd name="T2" fmla="*/ 2147483646 w 34"/>
              <a:gd name="T3" fmla="*/ 0 h 394"/>
              <a:gd name="T4" fmla="*/ 2147483646 w 34"/>
              <a:gd name="T5" fmla="*/ 2147483646 h 394"/>
              <a:gd name="T6" fmla="*/ 0 w 34"/>
              <a:gd name="T7" fmla="*/ 2147483646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4"/>
                </a:moveTo>
                <a:lnTo>
                  <a:pt x="17" y="0"/>
                </a:lnTo>
                <a:lnTo>
                  <a:pt x="34" y="1"/>
                </a:lnTo>
                <a:lnTo>
                  <a:pt x="0" y="394"/>
                </a:lnTo>
                <a:close/>
              </a:path>
            </a:pathLst>
          </a:custGeom>
          <a:solidFill>
            <a:schemeClr val="tx1"/>
          </a:solidFill>
          <a:ln w="9525">
            <a:solidFill>
              <a:schemeClr val="tx1"/>
            </a:solidFill>
            <a:round/>
            <a:headEnd/>
            <a:tailEnd/>
          </a:ln>
        </p:spPr>
        <p:txBody>
          <a:bodyPr/>
          <a:lstStyle/>
          <a:p>
            <a:endParaRPr lang="en-US"/>
          </a:p>
        </p:txBody>
      </p:sp>
      <p:sp>
        <p:nvSpPr>
          <p:cNvPr id="78100" name="Freeform 896"/>
          <p:cNvSpPr>
            <a:spLocks/>
          </p:cNvSpPr>
          <p:nvPr/>
        </p:nvSpPr>
        <p:spPr bwMode="auto">
          <a:xfrm>
            <a:off x="5883275" y="4043363"/>
            <a:ext cx="12700" cy="103187"/>
          </a:xfrm>
          <a:custGeom>
            <a:avLst/>
            <a:gdLst>
              <a:gd name="T0" fmla="*/ 0 w 51"/>
              <a:gd name="T1" fmla="*/ 2147483646 h 394"/>
              <a:gd name="T2" fmla="*/ 2147483646 w 51"/>
              <a:gd name="T3" fmla="*/ 2147483646 h 394"/>
              <a:gd name="T4" fmla="*/ 2147483646 w 51"/>
              <a:gd name="T5" fmla="*/ 2147483646 h 394"/>
              <a:gd name="T6" fmla="*/ 2147483646 w 51"/>
              <a:gd name="T7" fmla="*/ 0 h 394"/>
              <a:gd name="T8" fmla="*/ 0 w 51"/>
              <a:gd name="T9" fmla="*/ 2147483646 h 394"/>
              <a:gd name="T10" fmla="*/ 0 60000 65536"/>
              <a:gd name="T11" fmla="*/ 0 60000 65536"/>
              <a:gd name="T12" fmla="*/ 0 60000 65536"/>
              <a:gd name="T13" fmla="*/ 0 60000 65536"/>
              <a:gd name="T14" fmla="*/ 0 60000 65536"/>
              <a:gd name="T15" fmla="*/ 0 w 51"/>
              <a:gd name="T16" fmla="*/ 0 h 394"/>
              <a:gd name="T17" fmla="*/ 51 w 51"/>
              <a:gd name="T18" fmla="*/ 394 h 394"/>
            </a:gdLst>
            <a:ahLst/>
            <a:cxnLst>
              <a:cxn ang="T10">
                <a:pos x="T0" y="T1"/>
              </a:cxn>
              <a:cxn ang="T11">
                <a:pos x="T2" y="T3"/>
              </a:cxn>
              <a:cxn ang="T12">
                <a:pos x="T4" y="T5"/>
              </a:cxn>
              <a:cxn ang="T13">
                <a:pos x="T6" y="T7"/>
              </a:cxn>
              <a:cxn ang="T14">
                <a:pos x="T8" y="T9"/>
              </a:cxn>
            </a:cxnLst>
            <a:rect l="T15" t="T16" r="T17" b="T18"/>
            <a:pathLst>
              <a:path w="51" h="394">
                <a:moveTo>
                  <a:pt x="0" y="393"/>
                </a:moveTo>
                <a:lnTo>
                  <a:pt x="17" y="394"/>
                </a:lnTo>
                <a:lnTo>
                  <a:pt x="51"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78101" name="Freeform 897"/>
          <p:cNvSpPr>
            <a:spLocks/>
          </p:cNvSpPr>
          <p:nvPr/>
        </p:nvSpPr>
        <p:spPr bwMode="auto">
          <a:xfrm>
            <a:off x="3306763" y="4321175"/>
            <a:ext cx="98425" cy="7938"/>
          </a:xfrm>
          <a:custGeom>
            <a:avLst/>
            <a:gdLst>
              <a:gd name="T0" fmla="*/ 2147483646 w 369"/>
              <a:gd name="T1" fmla="*/ 2147483646 h 33"/>
              <a:gd name="T2" fmla="*/ 2147483646 w 369"/>
              <a:gd name="T3" fmla="*/ 2147483646 h 33"/>
              <a:gd name="T4" fmla="*/ 0 w 369"/>
              <a:gd name="T5" fmla="*/ 0 h 33"/>
              <a:gd name="T6" fmla="*/ 2147483646 w 369"/>
              <a:gd name="T7" fmla="*/ 2147483646 h 33"/>
              <a:gd name="T8" fmla="*/ 0 60000 65536"/>
              <a:gd name="T9" fmla="*/ 0 60000 65536"/>
              <a:gd name="T10" fmla="*/ 0 60000 65536"/>
              <a:gd name="T11" fmla="*/ 0 60000 65536"/>
              <a:gd name="T12" fmla="*/ 0 w 369"/>
              <a:gd name="T13" fmla="*/ 0 h 33"/>
              <a:gd name="T14" fmla="*/ 369 w 369"/>
              <a:gd name="T15" fmla="*/ 33 h 33"/>
            </a:gdLst>
            <a:ahLst/>
            <a:cxnLst>
              <a:cxn ang="T8">
                <a:pos x="T0" y="T1"/>
              </a:cxn>
              <a:cxn ang="T9">
                <a:pos x="T2" y="T3"/>
              </a:cxn>
              <a:cxn ang="T10">
                <a:pos x="T4" y="T5"/>
              </a:cxn>
              <a:cxn ang="T11">
                <a:pos x="T6" y="T7"/>
              </a:cxn>
            </a:cxnLst>
            <a:rect l="T12" t="T13" r="T14" b="T15"/>
            <a:pathLst>
              <a:path w="369" h="33">
                <a:moveTo>
                  <a:pt x="368" y="33"/>
                </a:moveTo>
                <a:lnTo>
                  <a:pt x="369" y="24"/>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78102" name="Freeform 898"/>
          <p:cNvSpPr>
            <a:spLocks/>
          </p:cNvSpPr>
          <p:nvPr/>
        </p:nvSpPr>
        <p:spPr bwMode="auto">
          <a:xfrm>
            <a:off x="3306763" y="4318000"/>
            <a:ext cx="98425"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103" name="Freeform 899"/>
          <p:cNvSpPr>
            <a:spLocks/>
          </p:cNvSpPr>
          <p:nvPr/>
        </p:nvSpPr>
        <p:spPr bwMode="auto">
          <a:xfrm>
            <a:off x="3306763" y="4318000"/>
            <a:ext cx="98425" cy="11113"/>
          </a:xfrm>
          <a:custGeom>
            <a:avLst/>
            <a:gdLst>
              <a:gd name="T0" fmla="*/ 2147483646 w 369"/>
              <a:gd name="T1" fmla="*/ 2147483646 h 41"/>
              <a:gd name="T2" fmla="*/ 2147483646 w 369"/>
              <a:gd name="T3" fmla="*/ 2147483646 h 41"/>
              <a:gd name="T4" fmla="*/ 2147483646 w 369"/>
              <a:gd name="T5" fmla="*/ 0 h 41"/>
              <a:gd name="T6" fmla="*/ 0 w 369"/>
              <a:gd name="T7" fmla="*/ 2147483646 h 41"/>
              <a:gd name="T8" fmla="*/ 2147483646 w 369"/>
              <a:gd name="T9" fmla="*/ 2147483646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8"/>
                </a:lnTo>
                <a:lnTo>
                  <a:pt x="368" y="41"/>
                </a:lnTo>
                <a:close/>
              </a:path>
            </a:pathLst>
          </a:custGeom>
          <a:solidFill>
            <a:schemeClr val="tx1"/>
          </a:solidFill>
          <a:ln w="0">
            <a:solidFill>
              <a:schemeClr val="tx1"/>
            </a:solidFill>
            <a:round/>
            <a:headEnd/>
            <a:tailEnd/>
          </a:ln>
        </p:spPr>
        <p:txBody>
          <a:bodyPr/>
          <a:lstStyle/>
          <a:p>
            <a:endParaRPr lang="en-US"/>
          </a:p>
        </p:txBody>
      </p:sp>
      <p:sp>
        <p:nvSpPr>
          <p:cNvPr id="78104" name="Freeform 900"/>
          <p:cNvSpPr>
            <a:spLocks/>
          </p:cNvSpPr>
          <p:nvPr/>
        </p:nvSpPr>
        <p:spPr bwMode="auto">
          <a:xfrm>
            <a:off x="3309938" y="4297363"/>
            <a:ext cx="96837" cy="9525"/>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05" name="Freeform 901"/>
          <p:cNvSpPr>
            <a:spLocks/>
          </p:cNvSpPr>
          <p:nvPr/>
        </p:nvSpPr>
        <p:spPr bwMode="auto">
          <a:xfrm>
            <a:off x="3309938" y="4297363"/>
            <a:ext cx="96837" cy="7937"/>
          </a:xfrm>
          <a:custGeom>
            <a:avLst/>
            <a:gdLst>
              <a:gd name="T0" fmla="*/ 2147483646 w 368"/>
              <a:gd name="T1" fmla="*/ 2147483646 h 33"/>
              <a:gd name="T2" fmla="*/ 0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5"/>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78106" name="Freeform 902"/>
          <p:cNvSpPr>
            <a:spLocks/>
          </p:cNvSpPr>
          <p:nvPr/>
        </p:nvSpPr>
        <p:spPr bwMode="auto">
          <a:xfrm>
            <a:off x="3309938" y="4297363"/>
            <a:ext cx="96837" cy="9525"/>
          </a:xfrm>
          <a:custGeom>
            <a:avLst/>
            <a:gdLst>
              <a:gd name="T0" fmla="*/ 2147483646 w 368"/>
              <a:gd name="T1" fmla="*/ 2147483646 h 37"/>
              <a:gd name="T2" fmla="*/ 2147483646 w 368"/>
              <a:gd name="T3" fmla="*/ 2147483646 h 37"/>
              <a:gd name="T4" fmla="*/ 0 w 368"/>
              <a:gd name="T5" fmla="*/ 0 h 37"/>
              <a:gd name="T6" fmla="*/ 0 w 368"/>
              <a:gd name="T7" fmla="*/ 2147483646 h 37"/>
              <a:gd name="T8" fmla="*/ 2147483646 w 368"/>
              <a:gd name="T9" fmla="*/ 2147483646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8" y="37"/>
                </a:moveTo>
                <a:lnTo>
                  <a:pt x="368" y="33"/>
                </a:lnTo>
                <a:lnTo>
                  <a:pt x="0" y="0"/>
                </a:lnTo>
                <a:lnTo>
                  <a:pt x="0" y="5"/>
                </a:lnTo>
                <a:lnTo>
                  <a:pt x="368" y="37"/>
                </a:lnTo>
                <a:close/>
              </a:path>
            </a:pathLst>
          </a:custGeom>
          <a:solidFill>
            <a:schemeClr val="tx1"/>
          </a:solidFill>
          <a:ln w="0">
            <a:solidFill>
              <a:schemeClr val="tx1"/>
            </a:solidFill>
            <a:round/>
            <a:headEnd/>
            <a:tailEnd/>
          </a:ln>
        </p:spPr>
        <p:txBody>
          <a:bodyPr/>
          <a:lstStyle/>
          <a:p>
            <a:endParaRPr lang="en-US"/>
          </a:p>
        </p:txBody>
      </p:sp>
      <p:sp>
        <p:nvSpPr>
          <p:cNvPr id="78107" name="Freeform 903"/>
          <p:cNvSpPr>
            <a:spLocks/>
          </p:cNvSpPr>
          <p:nvPr/>
        </p:nvSpPr>
        <p:spPr bwMode="auto">
          <a:xfrm>
            <a:off x="3330575" y="4052888"/>
            <a:ext cx="98425" cy="7937"/>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08" name="Freeform 904"/>
          <p:cNvSpPr>
            <a:spLocks/>
          </p:cNvSpPr>
          <p:nvPr/>
        </p:nvSpPr>
        <p:spPr bwMode="auto">
          <a:xfrm>
            <a:off x="3330575" y="4049713"/>
            <a:ext cx="98425"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109" name="Freeform 905"/>
          <p:cNvSpPr>
            <a:spLocks/>
          </p:cNvSpPr>
          <p:nvPr/>
        </p:nvSpPr>
        <p:spPr bwMode="auto">
          <a:xfrm>
            <a:off x="3330575" y="4049713"/>
            <a:ext cx="98425" cy="11112"/>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78110" name="Freeform 906"/>
          <p:cNvSpPr>
            <a:spLocks/>
          </p:cNvSpPr>
          <p:nvPr/>
        </p:nvSpPr>
        <p:spPr bwMode="auto">
          <a:xfrm>
            <a:off x="3328988" y="4073525"/>
            <a:ext cx="96837" cy="9525"/>
          </a:xfrm>
          <a:custGeom>
            <a:avLst/>
            <a:gdLst>
              <a:gd name="T0" fmla="*/ 2147483646 w 368"/>
              <a:gd name="T1" fmla="*/ 2147483646 h 31"/>
              <a:gd name="T2" fmla="*/ 2147483646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368" y="27"/>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78111" name="Freeform 907"/>
          <p:cNvSpPr>
            <a:spLocks/>
          </p:cNvSpPr>
          <p:nvPr/>
        </p:nvSpPr>
        <p:spPr bwMode="auto">
          <a:xfrm>
            <a:off x="3328988" y="4073525"/>
            <a:ext cx="96837" cy="7938"/>
          </a:xfrm>
          <a:custGeom>
            <a:avLst/>
            <a:gdLst>
              <a:gd name="T0" fmla="*/ 2147483646 w 368"/>
              <a:gd name="T1" fmla="*/ 2147483646 h 31"/>
              <a:gd name="T2" fmla="*/ 0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4"/>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78112" name="Freeform 908"/>
          <p:cNvSpPr>
            <a:spLocks/>
          </p:cNvSpPr>
          <p:nvPr/>
        </p:nvSpPr>
        <p:spPr bwMode="auto">
          <a:xfrm>
            <a:off x="3328988" y="4073525"/>
            <a:ext cx="96837" cy="9525"/>
          </a:xfrm>
          <a:custGeom>
            <a:avLst/>
            <a:gdLst>
              <a:gd name="T0" fmla="*/ 2147483646 w 368"/>
              <a:gd name="T1" fmla="*/ 2147483646 h 35"/>
              <a:gd name="T2" fmla="*/ 2147483646 w 368"/>
              <a:gd name="T3" fmla="*/ 2147483646 h 35"/>
              <a:gd name="T4" fmla="*/ 0 w 368"/>
              <a:gd name="T5" fmla="*/ 0 h 35"/>
              <a:gd name="T6" fmla="*/ 0 w 368"/>
              <a:gd name="T7" fmla="*/ 2147483646 h 35"/>
              <a:gd name="T8" fmla="*/ 2147483646 w 368"/>
              <a:gd name="T9" fmla="*/ 2147483646 h 35"/>
              <a:gd name="T10" fmla="*/ 0 60000 65536"/>
              <a:gd name="T11" fmla="*/ 0 60000 65536"/>
              <a:gd name="T12" fmla="*/ 0 60000 65536"/>
              <a:gd name="T13" fmla="*/ 0 60000 65536"/>
              <a:gd name="T14" fmla="*/ 0 60000 65536"/>
              <a:gd name="T15" fmla="*/ 0 w 368"/>
              <a:gd name="T16" fmla="*/ 0 h 35"/>
              <a:gd name="T17" fmla="*/ 368 w 368"/>
              <a:gd name="T18" fmla="*/ 35 h 35"/>
            </a:gdLst>
            <a:ahLst/>
            <a:cxnLst>
              <a:cxn ang="T10">
                <a:pos x="T0" y="T1"/>
              </a:cxn>
              <a:cxn ang="T11">
                <a:pos x="T2" y="T3"/>
              </a:cxn>
              <a:cxn ang="T12">
                <a:pos x="T4" y="T5"/>
              </a:cxn>
              <a:cxn ang="T13">
                <a:pos x="T6" y="T7"/>
              </a:cxn>
              <a:cxn ang="T14">
                <a:pos x="T8" y="T9"/>
              </a:cxn>
            </a:cxnLst>
            <a:rect l="T15" t="T16" r="T17" b="T18"/>
            <a:pathLst>
              <a:path w="368" h="35">
                <a:moveTo>
                  <a:pt x="368" y="35"/>
                </a:moveTo>
                <a:lnTo>
                  <a:pt x="368" y="31"/>
                </a:lnTo>
                <a:lnTo>
                  <a:pt x="0" y="0"/>
                </a:lnTo>
                <a:lnTo>
                  <a:pt x="0" y="4"/>
                </a:lnTo>
                <a:lnTo>
                  <a:pt x="368" y="35"/>
                </a:lnTo>
                <a:close/>
              </a:path>
            </a:pathLst>
          </a:custGeom>
          <a:solidFill>
            <a:schemeClr val="tx1"/>
          </a:solidFill>
          <a:ln w="0">
            <a:solidFill>
              <a:schemeClr val="tx1"/>
            </a:solidFill>
            <a:round/>
            <a:headEnd/>
            <a:tailEnd/>
          </a:ln>
        </p:spPr>
        <p:txBody>
          <a:bodyPr/>
          <a:lstStyle/>
          <a:p>
            <a:endParaRPr lang="en-US"/>
          </a:p>
        </p:txBody>
      </p:sp>
      <p:sp>
        <p:nvSpPr>
          <p:cNvPr id="78113" name="Freeform 909"/>
          <p:cNvSpPr>
            <a:spLocks/>
          </p:cNvSpPr>
          <p:nvPr/>
        </p:nvSpPr>
        <p:spPr bwMode="auto">
          <a:xfrm>
            <a:off x="3309938" y="4298950"/>
            <a:ext cx="96837" cy="7938"/>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7" y="32"/>
                </a:moveTo>
                <a:lnTo>
                  <a:pt x="368" y="24"/>
                </a:lnTo>
                <a:lnTo>
                  <a:pt x="0" y="0"/>
                </a:lnTo>
                <a:lnTo>
                  <a:pt x="367" y="32"/>
                </a:lnTo>
                <a:close/>
              </a:path>
            </a:pathLst>
          </a:custGeom>
          <a:solidFill>
            <a:schemeClr val="tx1"/>
          </a:solidFill>
          <a:ln w="9525">
            <a:solidFill>
              <a:schemeClr val="tx1"/>
            </a:solidFill>
            <a:round/>
            <a:headEnd/>
            <a:tailEnd/>
          </a:ln>
        </p:spPr>
        <p:txBody>
          <a:bodyPr/>
          <a:lstStyle/>
          <a:p>
            <a:endParaRPr lang="en-US"/>
          </a:p>
        </p:txBody>
      </p:sp>
      <p:sp>
        <p:nvSpPr>
          <p:cNvPr id="78114" name="Freeform 910"/>
          <p:cNvSpPr>
            <a:spLocks/>
          </p:cNvSpPr>
          <p:nvPr/>
        </p:nvSpPr>
        <p:spPr bwMode="auto">
          <a:xfrm>
            <a:off x="3309938" y="4295775"/>
            <a:ext cx="96837" cy="9525"/>
          </a:xfrm>
          <a:custGeom>
            <a:avLst/>
            <a:gdLst>
              <a:gd name="T0" fmla="*/ 2147483646 w 368"/>
              <a:gd name="T1" fmla="*/ 2147483646 h 33"/>
              <a:gd name="T2" fmla="*/ 0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9"/>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78115" name="Freeform 911"/>
          <p:cNvSpPr>
            <a:spLocks/>
          </p:cNvSpPr>
          <p:nvPr/>
        </p:nvSpPr>
        <p:spPr bwMode="auto">
          <a:xfrm>
            <a:off x="3309938" y="4295775"/>
            <a:ext cx="96837" cy="11113"/>
          </a:xfrm>
          <a:custGeom>
            <a:avLst/>
            <a:gdLst>
              <a:gd name="T0" fmla="*/ 2147483646 w 368"/>
              <a:gd name="T1" fmla="*/ 2147483646 h 41"/>
              <a:gd name="T2" fmla="*/ 2147483646 w 368"/>
              <a:gd name="T3" fmla="*/ 2147483646 h 41"/>
              <a:gd name="T4" fmla="*/ 0 w 368"/>
              <a:gd name="T5" fmla="*/ 0 h 41"/>
              <a:gd name="T6" fmla="*/ 0 w 368"/>
              <a:gd name="T7" fmla="*/ 2147483646 h 41"/>
              <a:gd name="T8" fmla="*/ 2147483646 w 368"/>
              <a:gd name="T9" fmla="*/ 2147483646 h 41"/>
              <a:gd name="T10" fmla="*/ 0 60000 65536"/>
              <a:gd name="T11" fmla="*/ 0 60000 65536"/>
              <a:gd name="T12" fmla="*/ 0 60000 65536"/>
              <a:gd name="T13" fmla="*/ 0 60000 65536"/>
              <a:gd name="T14" fmla="*/ 0 60000 65536"/>
              <a:gd name="T15" fmla="*/ 0 w 368"/>
              <a:gd name="T16" fmla="*/ 0 h 41"/>
              <a:gd name="T17" fmla="*/ 368 w 368"/>
              <a:gd name="T18" fmla="*/ 41 h 41"/>
            </a:gdLst>
            <a:ahLst/>
            <a:cxnLst>
              <a:cxn ang="T10">
                <a:pos x="T0" y="T1"/>
              </a:cxn>
              <a:cxn ang="T11">
                <a:pos x="T2" y="T3"/>
              </a:cxn>
              <a:cxn ang="T12">
                <a:pos x="T4" y="T5"/>
              </a:cxn>
              <a:cxn ang="T13">
                <a:pos x="T6" y="T7"/>
              </a:cxn>
              <a:cxn ang="T14">
                <a:pos x="T8" y="T9"/>
              </a:cxn>
            </a:cxnLst>
            <a:rect l="T15" t="T16" r="T17" b="T18"/>
            <a:pathLst>
              <a:path w="368" h="41">
                <a:moveTo>
                  <a:pt x="367" y="41"/>
                </a:moveTo>
                <a:lnTo>
                  <a:pt x="368" y="33"/>
                </a:lnTo>
                <a:lnTo>
                  <a:pt x="0" y="0"/>
                </a:lnTo>
                <a:lnTo>
                  <a:pt x="0" y="9"/>
                </a:lnTo>
                <a:lnTo>
                  <a:pt x="367" y="41"/>
                </a:lnTo>
                <a:close/>
              </a:path>
            </a:pathLst>
          </a:custGeom>
          <a:solidFill>
            <a:schemeClr val="tx1"/>
          </a:solidFill>
          <a:ln w="0">
            <a:solidFill>
              <a:schemeClr val="tx1"/>
            </a:solidFill>
            <a:round/>
            <a:headEnd/>
            <a:tailEnd/>
          </a:ln>
        </p:spPr>
        <p:txBody>
          <a:bodyPr/>
          <a:lstStyle/>
          <a:p>
            <a:endParaRPr lang="en-US"/>
          </a:p>
        </p:txBody>
      </p:sp>
      <p:sp>
        <p:nvSpPr>
          <p:cNvPr id="78116" name="Freeform 912"/>
          <p:cNvSpPr>
            <a:spLocks/>
          </p:cNvSpPr>
          <p:nvPr/>
        </p:nvSpPr>
        <p:spPr bwMode="auto">
          <a:xfrm>
            <a:off x="5754688" y="5600700"/>
            <a:ext cx="107950" cy="9525"/>
          </a:xfrm>
          <a:custGeom>
            <a:avLst/>
            <a:gdLst>
              <a:gd name="T0" fmla="*/ 2147483646 w 405"/>
              <a:gd name="T1" fmla="*/ 0 h 35"/>
              <a:gd name="T2" fmla="*/ 0 w 405"/>
              <a:gd name="T3" fmla="*/ 2147483646 h 35"/>
              <a:gd name="T4" fmla="*/ 2147483646 w 405"/>
              <a:gd name="T5" fmla="*/ 2147483646 h 35"/>
              <a:gd name="T6" fmla="*/ 2147483646 w 405"/>
              <a:gd name="T7" fmla="*/ 0 h 35"/>
              <a:gd name="T8" fmla="*/ 0 60000 65536"/>
              <a:gd name="T9" fmla="*/ 0 60000 65536"/>
              <a:gd name="T10" fmla="*/ 0 60000 65536"/>
              <a:gd name="T11" fmla="*/ 0 60000 65536"/>
              <a:gd name="T12" fmla="*/ 0 w 405"/>
              <a:gd name="T13" fmla="*/ 0 h 35"/>
              <a:gd name="T14" fmla="*/ 405 w 405"/>
              <a:gd name="T15" fmla="*/ 35 h 35"/>
            </a:gdLst>
            <a:ahLst/>
            <a:cxnLst>
              <a:cxn ang="T8">
                <a:pos x="T0" y="T1"/>
              </a:cxn>
              <a:cxn ang="T9">
                <a:pos x="T2" y="T3"/>
              </a:cxn>
              <a:cxn ang="T10">
                <a:pos x="T4" y="T5"/>
              </a:cxn>
              <a:cxn ang="T11">
                <a:pos x="T6" y="T7"/>
              </a:cxn>
            </a:cxnLst>
            <a:rect l="T12" t="T13" r="T14" b="T15"/>
            <a:pathLst>
              <a:path w="405" h="35">
                <a:moveTo>
                  <a:pt x="1" y="0"/>
                </a:moveTo>
                <a:lnTo>
                  <a:pt x="0" y="16"/>
                </a:lnTo>
                <a:lnTo>
                  <a:pt x="405" y="35"/>
                </a:lnTo>
                <a:lnTo>
                  <a:pt x="1" y="0"/>
                </a:lnTo>
                <a:close/>
              </a:path>
            </a:pathLst>
          </a:custGeom>
          <a:solidFill>
            <a:schemeClr val="tx1"/>
          </a:solidFill>
          <a:ln w="9525">
            <a:solidFill>
              <a:schemeClr val="tx1"/>
            </a:solidFill>
            <a:round/>
            <a:headEnd/>
            <a:tailEnd/>
          </a:ln>
        </p:spPr>
        <p:txBody>
          <a:bodyPr/>
          <a:lstStyle/>
          <a:p>
            <a:endParaRPr lang="en-US"/>
          </a:p>
        </p:txBody>
      </p:sp>
      <p:sp>
        <p:nvSpPr>
          <p:cNvPr id="78117" name="Freeform 913"/>
          <p:cNvSpPr>
            <a:spLocks/>
          </p:cNvSpPr>
          <p:nvPr/>
        </p:nvSpPr>
        <p:spPr bwMode="auto">
          <a:xfrm>
            <a:off x="5754688" y="5605463"/>
            <a:ext cx="107950" cy="9525"/>
          </a:xfrm>
          <a:custGeom>
            <a:avLst/>
            <a:gdLst>
              <a:gd name="T0" fmla="*/ 0 w 405"/>
              <a:gd name="T1" fmla="*/ 0 h 35"/>
              <a:gd name="T2" fmla="*/ 2147483646 w 405"/>
              <a:gd name="T3" fmla="*/ 2147483646 h 35"/>
              <a:gd name="T4" fmla="*/ 2147483646 w 405"/>
              <a:gd name="T5" fmla="*/ 2147483646 h 35"/>
              <a:gd name="T6" fmla="*/ 0 w 405"/>
              <a:gd name="T7" fmla="*/ 0 h 35"/>
              <a:gd name="T8" fmla="*/ 0 60000 65536"/>
              <a:gd name="T9" fmla="*/ 0 60000 65536"/>
              <a:gd name="T10" fmla="*/ 0 60000 65536"/>
              <a:gd name="T11" fmla="*/ 0 60000 65536"/>
              <a:gd name="T12" fmla="*/ 0 w 405"/>
              <a:gd name="T13" fmla="*/ 0 h 35"/>
              <a:gd name="T14" fmla="*/ 405 w 405"/>
              <a:gd name="T15" fmla="*/ 35 h 35"/>
            </a:gdLst>
            <a:ahLst/>
            <a:cxnLst>
              <a:cxn ang="T8">
                <a:pos x="T0" y="T1"/>
              </a:cxn>
              <a:cxn ang="T9">
                <a:pos x="T2" y="T3"/>
              </a:cxn>
              <a:cxn ang="T10">
                <a:pos x="T4" y="T5"/>
              </a:cxn>
              <a:cxn ang="T11">
                <a:pos x="T6" y="T7"/>
              </a:cxn>
            </a:cxnLst>
            <a:rect l="T12" t="T13" r="T14" b="T15"/>
            <a:pathLst>
              <a:path w="405" h="35">
                <a:moveTo>
                  <a:pt x="0" y="0"/>
                </a:moveTo>
                <a:lnTo>
                  <a:pt x="405" y="19"/>
                </a:lnTo>
                <a:lnTo>
                  <a:pt x="404" y="35"/>
                </a:lnTo>
                <a:lnTo>
                  <a:pt x="0" y="0"/>
                </a:lnTo>
                <a:close/>
              </a:path>
            </a:pathLst>
          </a:custGeom>
          <a:solidFill>
            <a:schemeClr val="tx1"/>
          </a:solidFill>
          <a:ln w="9525">
            <a:solidFill>
              <a:schemeClr val="tx1"/>
            </a:solidFill>
            <a:round/>
            <a:headEnd/>
            <a:tailEnd/>
          </a:ln>
        </p:spPr>
        <p:txBody>
          <a:bodyPr/>
          <a:lstStyle/>
          <a:p>
            <a:endParaRPr lang="en-US"/>
          </a:p>
        </p:txBody>
      </p:sp>
      <p:sp>
        <p:nvSpPr>
          <p:cNvPr id="78118" name="Freeform 914"/>
          <p:cNvSpPr>
            <a:spLocks/>
          </p:cNvSpPr>
          <p:nvPr/>
        </p:nvSpPr>
        <p:spPr bwMode="auto">
          <a:xfrm>
            <a:off x="5754688" y="5600700"/>
            <a:ext cx="107950" cy="14288"/>
          </a:xfrm>
          <a:custGeom>
            <a:avLst/>
            <a:gdLst>
              <a:gd name="T0" fmla="*/ 2147483646 w 405"/>
              <a:gd name="T1" fmla="*/ 0 h 51"/>
              <a:gd name="T2" fmla="*/ 0 w 405"/>
              <a:gd name="T3" fmla="*/ 2147483646 h 51"/>
              <a:gd name="T4" fmla="*/ 2147483646 w 405"/>
              <a:gd name="T5" fmla="*/ 2147483646 h 51"/>
              <a:gd name="T6" fmla="*/ 2147483646 w 405"/>
              <a:gd name="T7" fmla="*/ 2147483646 h 51"/>
              <a:gd name="T8" fmla="*/ 2147483646 w 405"/>
              <a:gd name="T9" fmla="*/ 0 h 51"/>
              <a:gd name="T10" fmla="*/ 0 60000 65536"/>
              <a:gd name="T11" fmla="*/ 0 60000 65536"/>
              <a:gd name="T12" fmla="*/ 0 60000 65536"/>
              <a:gd name="T13" fmla="*/ 0 60000 65536"/>
              <a:gd name="T14" fmla="*/ 0 60000 65536"/>
              <a:gd name="T15" fmla="*/ 0 w 405"/>
              <a:gd name="T16" fmla="*/ 0 h 51"/>
              <a:gd name="T17" fmla="*/ 405 w 405"/>
              <a:gd name="T18" fmla="*/ 51 h 51"/>
            </a:gdLst>
            <a:ahLst/>
            <a:cxnLst>
              <a:cxn ang="T10">
                <a:pos x="T0" y="T1"/>
              </a:cxn>
              <a:cxn ang="T11">
                <a:pos x="T2" y="T3"/>
              </a:cxn>
              <a:cxn ang="T12">
                <a:pos x="T4" y="T5"/>
              </a:cxn>
              <a:cxn ang="T13">
                <a:pos x="T6" y="T7"/>
              </a:cxn>
              <a:cxn ang="T14">
                <a:pos x="T8" y="T9"/>
              </a:cxn>
            </a:cxnLst>
            <a:rect l="T15" t="T16" r="T17" b="T18"/>
            <a:pathLst>
              <a:path w="405" h="51">
                <a:moveTo>
                  <a:pt x="1" y="0"/>
                </a:moveTo>
                <a:lnTo>
                  <a:pt x="0" y="16"/>
                </a:lnTo>
                <a:lnTo>
                  <a:pt x="404" y="51"/>
                </a:lnTo>
                <a:lnTo>
                  <a:pt x="405" y="35"/>
                </a:lnTo>
                <a:lnTo>
                  <a:pt x="1" y="0"/>
                </a:lnTo>
                <a:close/>
              </a:path>
            </a:pathLst>
          </a:custGeom>
          <a:solidFill>
            <a:schemeClr val="tx1"/>
          </a:solidFill>
          <a:ln w="0">
            <a:solidFill>
              <a:schemeClr val="tx1"/>
            </a:solidFill>
            <a:round/>
            <a:headEnd/>
            <a:tailEnd/>
          </a:ln>
        </p:spPr>
        <p:txBody>
          <a:bodyPr/>
          <a:lstStyle/>
          <a:p>
            <a:endParaRPr lang="en-US"/>
          </a:p>
        </p:txBody>
      </p:sp>
      <p:sp>
        <p:nvSpPr>
          <p:cNvPr id="78119" name="Freeform 915"/>
          <p:cNvSpPr>
            <a:spLocks/>
          </p:cNvSpPr>
          <p:nvPr/>
        </p:nvSpPr>
        <p:spPr bwMode="auto">
          <a:xfrm>
            <a:off x="5918200" y="5594350"/>
            <a:ext cx="6350" cy="23813"/>
          </a:xfrm>
          <a:custGeom>
            <a:avLst/>
            <a:gdLst>
              <a:gd name="T0" fmla="*/ 2147483646 w 29"/>
              <a:gd name="T1" fmla="*/ 2147483646 h 91"/>
              <a:gd name="T2" fmla="*/ 2147483646 w 29"/>
              <a:gd name="T3" fmla="*/ 2147483646 h 91"/>
              <a:gd name="T4" fmla="*/ 0 w 29"/>
              <a:gd name="T5" fmla="*/ 0 h 91"/>
              <a:gd name="T6" fmla="*/ 2147483646 w 29"/>
              <a:gd name="T7" fmla="*/ 2147483646 h 91"/>
              <a:gd name="T8" fmla="*/ 0 60000 65536"/>
              <a:gd name="T9" fmla="*/ 0 60000 65536"/>
              <a:gd name="T10" fmla="*/ 0 60000 65536"/>
              <a:gd name="T11" fmla="*/ 0 60000 65536"/>
              <a:gd name="T12" fmla="*/ 0 w 29"/>
              <a:gd name="T13" fmla="*/ 0 h 91"/>
              <a:gd name="T14" fmla="*/ 29 w 29"/>
              <a:gd name="T15" fmla="*/ 91 h 91"/>
            </a:gdLst>
            <a:ahLst/>
            <a:cxnLst>
              <a:cxn ang="T8">
                <a:pos x="T0" y="T1"/>
              </a:cxn>
              <a:cxn ang="T9">
                <a:pos x="T2" y="T3"/>
              </a:cxn>
              <a:cxn ang="T10">
                <a:pos x="T4" y="T5"/>
              </a:cxn>
              <a:cxn ang="T11">
                <a:pos x="T6" y="T7"/>
              </a:cxn>
            </a:cxnLst>
            <a:rect l="T12" t="T13" r="T14" b="T15"/>
            <a:pathLst>
              <a:path w="29" h="91">
                <a:moveTo>
                  <a:pt x="29" y="91"/>
                </a:moveTo>
                <a:lnTo>
                  <a:pt x="12" y="89"/>
                </a:lnTo>
                <a:lnTo>
                  <a:pt x="0" y="0"/>
                </a:lnTo>
                <a:lnTo>
                  <a:pt x="29" y="91"/>
                </a:lnTo>
                <a:close/>
              </a:path>
            </a:pathLst>
          </a:custGeom>
          <a:solidFill>
            <a:schemeClr val="tx1"/>
          </a:solidFill>
          <a:ln w="9525">
            <a:solidFill>
              <a:schemeClr val="tx1"/>
            </a:solidFill>
            <a:round/>
            <a:headEnd/>
            <a:tailEnd/>
          </a:ln>
        </p:spPr>
        <p:txBody>
          <a:bodyPr/>
          <a:lstStyle/>
          <a:p>
            <a:endParaRPr lang="en-US"/>
          </a:p>
        </p:txBody>
      </p:sp>
      <p:sp>
        <p:nvSpPr>
          <p:cNvPr id="78120" name="Freeform 916"/>
          <p:cNvSpPr>
            <a:spLocks/>
          </p:cNvSpPr>
          <p:nvPr/>
        </p:nvSpPr>
        <p:spPr bwMode="auto">
          <a:xfrm>
            <a:off x="5913438" y="5594350"/>
            <a:ext cx="6350" cy="23813"/>
          </a:xfrm>
          <a:custGeom>
            <a:avLst/>
            <a:gdLst>
              <a:gd name="T0" fmla="*/ 2147483646 w 25"/>
              <a:gd name="T1" fmla="*/ 2147483646 h 89"/>
              <a:gd name="T2" fmla="*/ 2147483646 w 25"/>
              <a:gd name="T3" fmla="*/ 0 h 89"/>
              <a:gd name="T4" fmla="*/ 0 w 25"/>
              <a:gd name="T5" fmla="*/ 2147483646 h 89"/>
              <a:gd name="T6" fmla="*/ 2147483646 w 25"/>
              <a:gd name="T7" fmla="*/ 2147483646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3" y="0"/>
                </a:lnTo>
                <a:lnTo>
                  <a:pt x="0" y="11"/>
                </a:lnTo>
                <a:lnTo>
                  <a:pt x="25" y="89"/>
                </a:lnTo>
                <a:close/>
              </a:path>
            </a:pathLst>
          </a:custGeom>
          <a:solidFill>
            <a:schemeClr val="tx1"/>
          </a:solidFill>
          <a:ln w="9525">
            <a:solidFill>
              <a:schemeClr val="tx1"/>
            </a:solidFill>
            <a:round/>
            <a:headEnd/>
            <a:tailEnd/>
          </a:ln>
        </p:spPr>
        <p:txBody>
          <a:bodyPr/>
          <a:lstStyle/>
          <a:p>
            <a:endParaRPr lang="en-US"/>
          </a:p>
        </p:txBody>
      </p:sp>
      <p:sp>
        <p:nvSpPr>
          <p:cNvPr id="78121" name="Freeform 917"/>
          <p:cNvSpPr>
            <a:spLocks/>
          </p:cNvSpPr>
          <p:nvPr/>
        </p:nvSpPr>
        <p:spPr bwMode="auto">
          <a:xfrm>
            <a:off x="5913438" y="5594350"/>
            <a:ext cx="11112" cy="23813"/>
          </a:xfrm>
          <a:custGeom>
            <a:avLst/>
            <a:gdLst>
              <a:gd name="T0" fmla="*/ 2147483646 w 42"/>
              <a:gd name="T1" fmla="*/ 2147483646 h 91"/>
              <a:gd name="T2" fmla="*/ 2147483646 w 42"/>
              <a:gd name="T3" fmla="*/ 2147483646 h 91"/>
              <a:gd name="T4" fmla="*/ 0 w 42"/>
              <a:gd name="T5" fmla="*/ 2147483646 h 91"/>
              <a:gd name="T6" fmla="*/ 2147483646 w 42"/>
              <a:gd name="T7" fmla="*/ 0 h 91"/>
              <a:gd name="T8" fmla="*/ 2147483646 w 42"/>
              <a:gd name="T9" fmla="*/ 2147483646 h 91"/>
              <a:gd name="T10" fmla="*/ 0 60000 65536"/>
              <a:gd name="T11" fmla="*/ 0 60000 65536"/>
              <a:gd name="T12" fmla="*/ 0 60000 65536"/>
              <a:gd name="T13" fmla="*/ 0 60000 65536"/>
              <a:gd name="T14" fmla="*/ 0 60000 65536"/>
              <a:gd name="T15" fmla="*/ 0 w 42"/>
              <a:gd name="T16" fmla="*/ 0 h 91"/>
              <a:gd name="T17" fmla="*/ 42 w 42"/>
              <a:gd name="T18" fmla="*/ 91 h 91"/>
            </a:gdLst>
            <a:ahLst/>
            <a:cxnLst>
              <a:cxn ang="T10">
                <a:pos x="T0" y="T1"/>
              </a:cxn>
              <a:cxn ang="T11">
                <a:pos x="T2" y="T3"/>
              </a:cxn>
              <a:cxn ang="T12">
                <a:pos x="T4" y="T5"/>
              </a:cxn>
              <a:cxn ang="T13">
                <a:pos x="T6" y="T7"/>
              </a:cxn>
              <a:cxn ang="T14">
                <a:pos x="T8" y="T9"/>
              </a:cxn>
            </a:cxnLst>
            <a:rect l="T15" t="T16" r="T17" b="T18"/>
            <a:pathLst>
              <a:path w="42" h="91">
                <a:moveTo>
                  <a:pt x="42" y="91"/>
                </a:moveTo>
                <a:lnTo>
                  <a:pt x="25" y="89"/>
                </a:lnTo>
                <a:lnTo>
                  <a:pt x="0" y="11"/>
                </a:lnTo>
                <a:lnTo>
                  <a:pt x="13" y="0"/>
                </a:lnTo>
                <a:lnTo>
                  <a:pt x="42" y="91"/>
                </a:lnTo>
                <a:close/>
              </a:path>
            </a:pathLst>
          </a:custGeom>
          <a:solidFill>
            <a:schemeClr val="tx1"/>
          </a:solidFill>
          <a:ln w="0">
            <a:solidFill>
              <a:schemeClr val="tx1"/>
            </a:solidFill>
            <a:round/>
            <a:headEnd/>
            <a:tailEnd/>
          </a:ln>
        </p:spPr>
        <p:txBody>
          <a:bodyPr/>
          <a:lstStyle/>
          <a:p>
            <a:endParaRPr lang="en-US"/>
          </a:p>
        </p:txBody>
      </p:sp>
      <p:sp>
        <p:nvSpPr>
          <p:cNvPr id="78122" name="Freeform 918"/>
          <p:cNvSpPr>
            <a:spLocks/>
          </p:cNvSpPr>
          <p:nvPr/>
        </p:nvSpPr>
        <p:spPr bwMode="auto">
          <a:xfrm>
            <a:off x="5895975" y="5583238"/>
            <a:ext cx="22225" cy="14287"/>
          </a:xfrm>
          <a:custGeom>
            <a:avLst/>
            <a:gdLst>
              <a:gd name="T0" fmla="*/ 2147483646 w 84"/>
              <a:gd name="T1" fmla="*/ 2147483646 h 54"/>
              <a:gd name="T2" fmla="*/ 2147483646 w 84"/>
              <a:gd name="T3" fmla="*/ 2147483646 h 54"/>
              <a:gd name="T4" fmla="*/ 0 w 84"/>
              <a:gd name="T5" fmla="*/ 0 h 54"/>
              <a:gd name="T6" fmla="*/ 2147483646 w 84"/>
              <a:gd name="T7" fmla="*/ 2147483646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84" y="43"/>
                </a:moveTo>
                <a:lnTo>
                  <a:pt x="71" y="54"/>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78123" name="Freeform 919"/>
          <p:cNvSpPr>
            <a:spLocks/>
          </p:cNvSpPr>
          <p:nvPr/>
        </p:nvSpPr>
        <p:spPr bwMode="auto">
          <a:xfrm>
            <a:off x="5894388" y="5583238"/>
            <a:ext cx="19050" cy="14287"/>
          </a:xfrm>
          <a:custGeom>
            <a:avLst/>
            <a:gdLst>
              <a:gd name="T0" fmla="*/ 2147483646 w 72"/>
              <a:gd name="T1" fmla="*/ 2147483646 h 54"/>
              <a:gd name="T2" fmla="*/ 2147483646 w 72"/>
              <a:gd name="T3" fmla="*/ 0 h 54"/>
              <a:gd name="T4" fmla="*/ 0 w 72"/>
              <a:gd name="T5" fmla="*/ 2147483646 h 54"/>
              <a:gd name="T6" fmla="*/ 2147483646 w 72"/>
              <a:gd name="T7" fmla="*/ 2147483646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72" y="54"/>
                </a:moveTo>
                <a:lnTo>
                  <a:pt x="1" y="0"/>
                </a:lnTo>
                <a:lnTo>
                  <a:pt x="0" y="17"/>
                </a:lnTo>
                <a:lnTo>
                  <a:pt x="72" y="54"/>
                </a:lnTo>
                <a:close/>
              </a:path>
            </a:pathLst>
          </a:custGeom>
          <a:solidFill>
            <a:schemeClr val="tx1"/>
          </a:solidFill>
          <a:ln w="9525">
            <a:solidFill>
              <a:schemeClr val="tx1"/>
            </a:solidFill>
            <a:round/>
            <a:headEnd/>
            <a:tailEnd/>
          </a:ln>
        </p:spPr>
        <p:txBody>
          <a:bodyPr/>
          <a:lstStyle/>
          <a:p>
            <a:endParaRPr lang="en-US"/>
          </a:p>
        </p:txBody>
      </p:sp>
      <p:sp>
        <p:nvSpPr>
          <p:cNvPr id="78124" name="Freeform 920"/>
          <p:cNvSpPr>
            <a:spLocks/>
          </p:cNvSpPr>
          <p:nvPr/>
        </p:nvSpPr>
        <p:spPr bwMode="auto">
          <a:xfrm>
            <a:off x="5894388" y="5583238"/>
            <a:ext cx="23812" cy="14287"/>
          </a:xfrm>
          <a:custGeom>
            <a:avLst/>
            <a:gdLst>
              <a:gd name="T0" fmla="*/ 2147483646 w 85"/>
              <a:gd name="T1" fmla="*/ 2147483646 h 54"/>
              <a:gd name="T2" fmla="*/ 2147483646 w 85"/>
              <a:gd name="T3" fmla="*/ 2147483646 h 54"/>
              <a:gd name="T4" fmla="*/ 0 w 85"/>
              <a:gd name="T5" fmla="*/ 2147483646 h 54"/>
              <a:gd name="T6" fmla="*/ 2147483646 w 85"/>
              <a:gd name="T7" fmla="*/ 0 h 54"/>
              <a:gd name="T8" fmla="*/ 2147483646 w 85"/>
              <a:gd name="T9" fmla="*/ 2147483646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85" y="43"/>
                </a:moveTo>
                <a:lnTo>
                  <a:pt x="72" y="54"/>
                </a:lnTo>
                <a:lnTo>
                  <a:pt x="0" y="17"/>
                </a:lnTo>
                <a:lnTo>
                  <a:pt x="1" y="0"/>
                </a:lnTo>
                <a:lnTo>
                  <a:pt x="85" y="43"/>
                </a:lnTo>
                <a:close/>
              </a:path>
            </a:pathLst>
          </a:custGeom>
          <a:solidFill>
            <a:schemeClr val="tx1"/>
          </a:solidFill>
          <a:ln w="0">
            <a:solidFill>
              <a:schemeClr val="tx1"/>
            </a:solidFill>
            <a:round/>
            <a:headEnd/>
            <a:tailEnd/>
          </a:ln>
        </p:spPr>
        <p:txBody>
          <a:bodyPr/>
          <a:lstStyle/>
          <a:p>
            <a:endParaRPr lang="en-US"/>
          </a:p>
        </p:txBody>
      </p:sp>
      <p:sp>
        <p:nvSpPr>
          <p:cNvPr id="78125" name="Freeform 921"/>
          <p:cNvSpPr>
            <a:spLocks/>
          </p:cNvSpPr>
          <p:nvPr/>
        </p:nvSpPr>
        <p:spPr bwMode="auto">
          <a:xfrm>
            <a:off x="5870575" y="5583238"/>
            <a:ext cx="25400" cy="6350"/>
          </a:xfrm>
          <a:custGeom>
            <a:avLst/>
            <a:gdLst>
              <a:gd name="T0" fmla="*/ 2147483646 w 90"/>
              <a:gd name="T1" fmla="*/ 0 h 28"/>
              <a:gd name="T2" fmla="*/ 2147483646 w 90"/>
              <a:gd name="T3" fmla="*/ 2147483646 h 28"/>
              <a:gd name="T4" fmla="*/ 0 w 90"/>
              <a:gd name="T5" fmla="*/ 2147483646 h 28"/>
              <a:gd name="T6" fmla="*/ 2147483646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9"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78126" name="Freeform 922"/>
          <p:cNvSpPr>
            <a:spLocks/>
          </p:cNvSpPr>
          <p:nvPr/>
        </p:nvSpPr>
        <p:spPr bwMode="auto">
          <a:xfrm>
            <a:off x="5870575" y="5588000"/>
            <a:ext cx="23813" cy="6350"/>
          </a:xfrm>
          <a:custGeom>
            <a:avLst/>
            <a:gdLst>
              <a:gd name="T0" fmla="*/ 2147483646 w 89"/>
              <a:gd name="T1" fmla="*/ 0 h 24"/>
              <a:gd name="T2" fmla="*/ 0 w 89"/>
              <a:gd name="T3" fmla="*/ 2147483646 h 24"/>
              <a:gd name="T4" fmla="*/ 2147483646 w 89"/>
              <a:gd name="T5" fmla="*/ 2147483646 h 24"/>
              <a:gd name="T6" fmla="*/ 2147483646 w 89"/>
              <a:gd name="T7" fmla="*/ 0 h 24"/>
              <a:gd name="T8" fmla="*/ 0 60000 65536"/>
              <a:gd name="T9" fmla="*/ 0 60000 65536"/>
              <a:gd name="T10" fmla="*/ 0 60000 65536"/>
              <a:gd name="T11" fmla="*/ 0 60000 65536"/>
              <a:gd name="T12" fmla="*/ 0 w 89"/>
              <a:gd name="T13" fmla="*/ 0 h 24"/>
              <a:gd name="T14" fmla="*/ 89 w 89"/>
              <a:gd name="T15" fmla="*/ 24 h 24"/>
            </a:gdLst>
            <a:ahLst/>
            <a:cxnLst>
              <a:cxn ang="T8">
                <a:pos x="T0" y="T1"/>
              </a:cxn>
              <a:cxn ang="T9">
                <a:pos x="T2" y="T3"/>
              </a:cxn>
              <a:cxn ang="T10">
                <a:pos x="T4" y="T5"/>
              </a:cxn>
              <a:cxn ang="T11">
                <a:pos x="T6" y="T7"/>
              </a:cxn>
            </a:cxnLst>
            <a:rect l="T12" t="T13" r="T14" b="T15"/>
            <a:pathLst>
              <a:path w="89" h="24">
                <a:moveTo>
                  <a:pt x="89" y="0"/>
                </a:moveTo>
                <a:lnTo>
                  <a:pt x="0" y="11"/>
                </a:lnTo>
                <a:lnTo>
                  <a:pt x="11" y="24"/>
                </a:lnTo>
                <a:lnTo>
                  <a:pt x="89" y="0"/>
                </a:lnTo>
                <a:close/>
              </a:path>
            </a:pathLst>
          </a:custGeom>
          <a:solidFill>
            <a:schemeClr val="tx1"/>
          </a:solidFill>
          <a:ln w="9525">
            <a:solidFill>
              <a:schemeClr val="tx1"/>
            </a:solidFill>
            <a:round/>
            <a:headEnd/>
            <a:tailEnd/>
          </a:ln>
        </p:spPr>
        <p:txBody>
          <a:bodyPr/>
          <a:lstStyle/>
          <a:p>
            <a:endParaRPr lang="en-US"/>
          </a:p>
        </p:txBody>
      </p:sp>
      <p:sp>
        <p:nvSpPr>
          <p:cNvPr id="78127" name="Freeform 923"/>
          <p:cNvSpPr>
            <a:spLocks/>
          </p:cNvSpPr>
          <p:nvPr/>
        </p:nvSpPr>
        <p:spPr bwMode="auto">
          <a:xfrm>
            <a:off x="5870575" y="5583238"/>
            <a:ext cx="25400" cy="11112"/>
          </a:xfrm>
          <a:custGeom>
            <a:avLst/>
            <a:gdLst>
              <a:gd name="T0" fmla="*/ 2147483646 w 90"/>
              <a:gd name="T1" fmla="*/ 0 h 41"/>
              <a:gd name="T2" fmla="*/ 2147483646 w 90"/>
              <a:gd name="T3" fmla="*/ 2147483646 h 41"/>
              <a:gd name="T4" fmla="*/ 2147483646 w 90"/>
              <a:gd name="T5" fmla="*/ 2147483646 h 41"/>
              <a:gd name="T6" fmla="*/ 0 w 90"/>
              <a:gd name="T7" fmla="*/ 2147483646 h 41"/>
              <a:gd name="T8" fmla="*/ 2147483646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9" y="17"/>
                </a:lnTo>
                <a:lnTo>
                  <a:pt x="11"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78128" name="Freeform 924"/>
          <p:cNvSpPr>
            <a:spLocks/>
          </p:cNvSpPr>
          <p:nvPr/>
        </p:nvSpPr>
        <p:spPr bwMode="auto">
          <a:xfrm>
            <a:off x="5859463" y="5589588"/>
            <a:ext cx="14287" cy="22225"/>
          </a:xfrm>
          <a:custGeom>
            <a:avLst/>
            <a:gdLst>
              <a:gd name="T0" fmla="*/ 2147483646 w 55"/>
              <a:gd name="T1" fmla="*/ 0 h 84"/>
              <a:gd name="T2" fmla="*/ 2147483646 w 55"/>
              <a:gd name="T3" fmla="*/ 2147483646 h 84"/>
              <a:gd name="T4" fmla="*/ 0 w 55"/>
              <a:gd name="T5" fmla="*/ 2147483646 h 84"/>
              <a:gd name="T6" fmla="*/ 2147483646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3"/>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78129" name="Freeform 925"/>
          <p:cNvSpPr>
            <a:spLocks/>
          </p:cNvSpPr>
          <p:nvPr/>
        </p:nvSpPr>
        <p:spPr bwMode="auto">
          <a:xfrm>
            <a:off x="5859463" y="5594350"/>
            <a:ext cx="14287" cy="19050"/>
          </a:xfrm>
          <a:custGeom>
            <a:avLst/>
            <a:gdLst>
              <a:gd name="T0" fmla="*/ 2147483646 w 55"/>
              <a:gd name="T1" fmla="*/ 0 h 73"/>
              <a:gd name="T2" fmla="*/ 0 w 55"/>
              <a:gd name="T3" fmla="*/ 2147483646 h 73"/>
              <a:gd name="T4" fmla="*/ 2147483646 w 55"/>
              <a:gd name="T5" fmla="*/ 2147483646 h 73"/>
              <a:gd name="T6" fmla="*/ 2147483646 w 55"/>
              <a:gd name="T7" fmla="*/ 0 h 73"/>
              <a:gd name="T8" fmla="*/ 0 60000 65536"/>
              <a:gd name="T9" fmla="*/ 0 60000 65536"/>
              <a:gd name="T10" fmla="*/ 0 60000 65536"/>
              <a:gd name="T11" fmla="*/ 0 60000 65536"/>
              <a:gd name="T12" fmla="*/ 0 w 55"/>
              <a:gd name="T13" fmla="*/ 0 h 73"/>
              <a:gd name="T14" fmla="*/ 55 w 55"/>
              <a:gd name="T15" fmla="*/ 73 h 73"/>
            </a:gdLst>
            <a:ahLst/>
            <a:cxnLst>
              <a:cxn ang="T8">
                <a:pos x="T0" y="T1"/>
              </a:cxn>
              <a:cxn ang="T9">
                <a:pos x="T2" y="T3"/>
              </a:cxn>
              <a:cxn ang="T10">
                <a:pos x="T4" y="T5"/>
              </a:cxn>
              <a:cxn ang="T11">
                <a:pos x="T6" y="T7"/>
              </a:cxn>
            </a:cxnLst>
            <a:rect l="T12" t="T13" r="T14" b="T15"/>
            <a:pathLst>
              <a:path w="55" h="73">
                <a:moveTo>
                  <a:pt x="55" y="0"/>
                </a:moveTo>
                <a:lnTo>
                  <a:pt x="0" y="71"/>
                </a:lnTo>
                <a:lnTo>
                  <a:pt x="18" y="73"/>
                </a:lnTo>
                <a:lnTo>
                  <a:pt x="55" y="0"/>
                </a:lnTo>
                <a:close/>
              </a:path>
            </a:pathLst>
          </a:custGeom>
          <a:solidFill>
            <a:schemeClr val="tx1"/>
          </a:solidFill>
          <a:ln w="9525">
            <a:solidFill>
              <a:schemeClr val="tx1"/>
            </a:solidFill>
            <a:round/>
            <a:headEnd/>
            <a:tailEnd/>
          </a:ln>
        </p:spPr>
        <p:txBody>
          <a:bodyPr/>
          <a:lstStyle/>
          <a:p>
            <a:endParaRPr lang="en-US"/>
          </a:p>
        </p:txBody>
      </p:sp>
      <p:sp>
        <p:nvSpPr>
          <p:cNvPr id="78130" name="Freeform 926"/>
          <p:cNvSpPr>
            <a:spLocks/>
          </p:cNvSpPr>
          <p:nvPr/>
        </p:nvSpPr>
        <p:spPr bwMode="auto">
          <a:xfrm>
            <a:off x="5859463" y="5589588"/>
            <a:ext cx="14287" cy="23812"/>
          </a:xfrm>
          <a:custGeom>
            <a:avLst/>
            <a:gdLst>
              <a:gd name="T0" fmla="*/ 2147483646 w 55"/>
              <a:gd name="T1" fmla="*/ 0 h 86"/>
              <a:gd name="T2" fmla="*/ 2147483646 w 55"/>
              <a:gd name="T3" fmla="*/ 2147483646 h 86"/>
              <a:gd name="T4" fmla="*/ 2147483646 w 55"/>
              <a:gd name="T5" fmla="*/ 2147483646 h 86"/>
              <a:gd name="T6" fmla="*/ 0 w 55"/>
              <a:gd name="T7" fmla="*/ 2147483646 h 86"/>
              <a:gd name="T8" fmla="*/ 2147483646 w 55"/>
              <a:gd name="T9" fmla="*/ 0 h 86"/>
              <a:gd name="T10" fmla="*/ 0 60000 65536"/>
              <a:gd name="T11" fmla="*/ 0 60000 65536"/>
              <a:gd name="T12" fmla="*/ 0 60000 65536"/>
              <a:gd name="T13" fmla="*/ 0 60000 65536"/>
              <a:gd name="T14" fmla="*/ 0 60000 65536"/>
              <a:gd name="T15" fmla="*/ 0 w 55"/>
              <a:gd name="T16" fmla="*/ 0 h 86"/>
              <a:gd name="T17" fmla="*/ 55 w 55"/>
              <a:gd name="T18" fmla="*/ 86 h 86"/>
            </a:gdLst>
            <a:ahLst/>
            <a:cxnLst>
              <a:cxn ang="T10">
                <a:pos x="T0" y="T1"/>
              </a:cxn>
              <a:cxn ang="T11">
                <a:pos x="T2" y="T3"/>
              </a:cxn>
              <a:cxn ang="T12">
                <a:pos x="T4" y="T5"/>
              </a:cxn>
              <a:cxn ang="T13">
                <a:pos x="T6" y="T7"/>
              </a:cxn>
              <a:cxn ang="T14">
                <a:pos x="T8" y="T9"/>
              </a:cxn>
            </a:cxnLst>
            <a:rect l="T15" t="T16" r="T17" b="T18"/>
            <a:pathLst>
              <a:path w="55" h="86">
                <a:moveTo>
                  <a:pt x="44" y="0"/>
                </a:moveTo>
                <a:lnTo>
                  <a:pt x="55" y="13"/>
                </a:lnTo>
                <a:lnTo>
                  <a:pt x="18" y="86"/>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78131" name="Freeform 927"/>
          <p:cNvSpPr>
            <a:spLocks/>
          </p:cNvSpPr>
          <p:nvPr/>
        </p:nvSpPr>
        <p:spPr bwMode="auto">
          <a:xfrm>
            <a:off x="5919788" y="5618163"/>
            <a:ext cx="7937" cy="23812"/>
          </a:xfrm>
          <a:custGeom>
            <a:avLst/>
            <a:gdLst>
              <a:gd name="T0" fmla="*/ 0 w 29"/>
              <a:gd name="T1" fmla="*/ 0 h 90"/>
              <a:gd name="T2" fmla="*/ 2147483646 w 29"/>
              <a:gd name="T3" fmla="*/ 2147483646 h 90"/>
              <a:gd name="T4" fmla="*/ 2147483646 w 29"/>
              <a:gd name="T5" fmla="*/ 2147483646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0" y="0"/>
                </a:moveTo>
                <a:lnTo>
                  <a:pt x="17" y="2"/>
                </a:lnTo>
                <a:lnTo>
                  <a:pt x="29" y="90"/>
                </a:lnTo>
                <a:lnTo>
                  <a:pt x="0" y="0"/>
                </a:lnTo>
                <a:close/>
              </a:path>
            </a:pathLst>
          </a:custGeom>
          <a:solidFill>
            <a:schemeClr val="tx1"/>
          </a:solidFill>
          <a:ln w="9525">
            <a:solidFill>
              <a:schemeClr val="tx1"/>
            </a:solidFill>
            <a:round/>
            <a:headEnd/>
            <a:tailEnd/>
          </a:ln>
        </p:spPr>
        <p:txBody>
          <a:bodyPr/>
          <a:lstStyle/>
          <a:p>
            <a:endParaRPr lang="en-US"/>
          </a:p>
        </p:txBody>
      </p:sp>
      <p:sp>
        <p:nvSpPr>
          <p:cNvPr id="78132" name="Freeform 928"/>
          <p:cNvSpPr>
            <a:spLocks/>
          </p:cNvSpPr>
          <p:nvPr/>
        </p:nvSpPr>
        <p:spPr bwMode="auto">
          <a:xfrm>
            <a:off x="5924550" y="5618163"/>
            <a:ext cx="6350" cy="23812"/>
          </a:xfrm>
          <a:custGeom>
            <a:avLst/>
            <a:gdLst>
              <a:gd name="T0" fmla="*/ 0 w 24"/>
              <a:gd name="T1" fmla="*/ 0 h 88"/>
              <a:gd name="T2" fmla="*/ 2147483646 w 24"/>
              <a:gd name="T3" fmla="*/ 2147483646 h 88"/>
              <a:gd name="T4" fmla="*/ 2147483646 w 24"/>
              <a:gd name="T5" fmla="*/ 2147483646 h 88"/>
              <a:gd name="T6" fmla="*/ 0 w 24"/>
              <a:gd name="T7" fmla="*/ 0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0" y="0"/>
                </a:moveTo>
                <a:lnTo>
                  <a:pt x="12" y="88"/>
                </a:lnTo>
                <a:lnTo>
                  <a:pt x="24" y="77"/>
                </a:lnTo>
                <a:lnTo>
                  <a:pt x="0" y="0"/>
                </a:lnTo>
                <a:close/>
              </a:path>
            </a:pathLst>
          </a:custGeom>
          <a:solidFill>
            <a:schemeClr val="tx1"/>
          </a:solidFill>
          <a:ln w="9525">
            <a:solidFill>
              <a:schemeClr val="tx1"/>
            </a:solidFill>
            <a:round/>
            <a:headEnd/>
            <a:tailEnd/>
          </a:ln>
        </p:spPr>
        <p:txBody>
          <a:bodyPr/>
          <a:lstStyle/>
          <a:p>
            <a:endParaRPr lang="en-US"/>
          </a:p>
        </p:txBody>
      </p:sp>
      <p:sp>
        <p:nvSpPr>
          <p:cNvPr id="78133" name="Freeform 929"/>
          <p:cNvSpPr>
            <a:spLocks/>
          </p:cNvSpPr>
          <p:nvPr/>
        </p:nvSpPr>
        <p:spPr bwMode="auto">
          <a:xfrm>
            <a:off x="5919788" y="5618163"/>
            <a:ext cx="11112" cy="23812"/>
          </a:xfrm>
          <a:custGeom>
            <a:avLst/>
            <a:gdLst>
              <a:gd name="T0" fmla="*/ 0 w 41"/>
              <a:gd name="T1" fmla="*/ 0 h 90"/>
              <a:gd name="T2" fmla="*/ 2147483646 w 41"/>
              <a:gd name="T3" fmla="*/ 2147483646 h 90"/>
              <a:gd name="T4" fmla="*/ 2147483646 w 41"/>
              <a:gd name="T5" fmla="*/ 2147483646 h 90"/>
              <a:gd name="T6" fmla="*/ 2147483646 w 41"/>
              <a:gd name="T7" fmla="*/ 2147483646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2"/>
                </a:lnTo>
                <a:lnTo>
                  <a:pt x="41" y="79"/>
                </a:lnTo>
                <a:lnTo>
                  <a:pt x="29" y="90"/>
                </a:lnTo>
                <a:lnTo>
                  <a:pt x="0" y="0"/>
                </a:lnTo>
                <a:close/>
              </a:path>
            </a:pathLst>
          </a:custGeom>
          <a:solidFill>
            <a:schemeClr val="tx1"/>
          </a:solidFill>
          <a:ln w="0">
            <a:solidFill>
              <a:schemeClr val="tx1"/>
            </a:solidFill>
            <a:round/>
            <a:headEnd/>
            <a:tailEnd/>
          </a:ln>
        </p:spPr>
        <p:txBody>
          <a:bodyPr/>
          <a:lstStyle/>
          <a:p>
            <a:endParaRPr lang="en-US"/>
          </a:p>
        </p:txBody>
      </p:sp>
      <p:sp>
        <p:nvSpPr>
          <p:cNvPr id="78134" name="Freeform 930"/>
          <p:cNvSpPr>
            <a:spLocks/>
          </p:cNvSpPr>
          <p:nvPr/>
        </p:nvSpPr>
        <p:spPr bwMode="auto">
          <a:xfrm>
            <a:off x="5927725" y="5638800"/>
            <a:ext cx="22225" cy="14288"/>
          </a:xfrm>
          <a:custGeom>
            <a:avLst/>
            <a:gdLst>
              <a:gd name="T0" fmla="*/ 0 w 83"/>
              <a:gd name="T1" fmla="*/ 2147483646 h 55"/>
              <a:gd name="T2" fmla="*/ 2147483646 w 83"/>
              <a:gd name="T3" fmla="*/ 0 h 55"/>
              <a:gd name="T4" fmla="*/ 2147483646 w 83"/>
              <a:gd name="T5" fmla="*/ 2147483646 h 55"/>
              <a:gd name="T6" fmla="*/ 0 w 83"/>
              <a:gd name="T7" fmla="*/ 2147483646 h 55"/>
              <a:gd name="T8" fmla="*/ 0 60000 65536"/>
              <a:gd name="T9" fmla="*/ 0 60000 65536"/>
              <a:gd name="T10" fmla="*/ 0 60000 65536"/>
              <a:gd name="T11" fmla="*/ 0 60000 65536"/>
              <a:gd name="T12" fmla="*/ 0 w 83"/>
              <a:gd name="T13" fmla="*/ 0 h 55"/>
              <a:gd name="T14" fmla="*/ 83 w 83"/>
              <a:gd name="T15" fmla="*/ 55 h 55"/>
            </a:gdLst>
            <a:ahLst/>
            <a:cxnLst>
              <a:cxn ang="T8">
                <a:pos x="T0" y="T1"/>
              </a:cxn>
              <a:cxn ang="T9">
                <a:pos x="T2" y="T3"/>
              </a:cxn>
              <a:cxn ang="T10">
                <a:pos x="T4" y="T5"/>
              </a:cxn>
              <a:cxn ang="T11">
                <a:pos x="T6" y="T7"/>
              </a:cxn>
            </a:cxnLst>
            <a:rect l="T12" t="T13" r="T14" b="T15"/>
            <a:pathLst>
              <a:path w="83" h="55">
                <a:moveTo>
                  <a:pt x="0" y="11"/>
                </a:moveTo>
                <a:lnTo>
                  <a:pt x="12" y="0"/>
                </a:lnTo>
                <a:lnTo>
                  <a:pt x="83" y="55"/>
                </a:lnTo>
                <a:lnTo>
                  <a:pt x="0" y="11"/>
                </a:lnTo>
                <a:close/>
              </a:path>
            </a:pathLst>
          </a:custGeom>
          <a:solidFill>
            <a:schemeClr val="tx1"/>
          </a:solidFill>
          <a:ln w="9525">
            <a:solidFill>
              <a:schemeClr val="tx1"/>
            </a:solidFill>
            <a:round/>
            <a:headEnd/>
            <a:tailEnd/>
          </a:ln>
        </p:spPr>
        <p:txBody>
          <a:bodyPr/>
          <a:lstStyle/>
          <a:p>
            <a:endParaRPr lang="en-US"/>
          </a:p>
        </p:txBody>
      </p:sp>
      <p:sp>
        <p:nvSpPr>
          <p:cNvPr id="78135" name="Freeform 931"/>
          <p:cNvSpPr>
            <a:spLocks/>
          </p:cNvSpPr>
          <p:nvPr/>
        </p:nvSpPr>
        <p:spPr bwMode="auto">
          <a:xfrm>
            <a:off x="5930900" y="5638800"/>
            <a:ext cx="20638" cy="14288"/>
          </a:xfrm>
          <a:custGeom>
            <a:avLst/>
            <a:gdLst>
              <a:gd name="T0" fmla="*/ 0 w 73"/>
              <a:gd name="T1" fmla="*/ 0 h 55"/>
              <a:gd name="T2" fmla="*/ 2147483646 w 73"/>
              <a:gd name="T3" fmla="*/ 2147483646 h 55"/>
              <a:gd name="T4" fmla="*/ 2147483646 w 73"/>
              <a:gd name="T5" fmla="*/ 2147483646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9"/>
                </a:lnTo>
                <a:lnTo>
                  <a:pt x="0" y="0"/>
                </a:lnTo>
                <a:close/>
              </a:path>
            </a:pathLst>
          </a:custGeom>
          <a:solidFill>
            <a:schemeClr val="tx1"/>
          </a:solidFill>
          <a:ln w="9525">
            <a:solidFill>
              <a:schemeClr val="tx1"/>
            </a:solidFill>
            <a:round/>
            <a:headEnd/>
            <a:tailEnd/>
          </a:ln>
        </p:spPr>
        <p:txBody>
          <a:bodyPr/>
          <a:lstStyle/>
          <a:p>
            <a:endParaRPr lang="en-US"/>
          </a:p>
        </p:txBody>
      </p:sp>
      <p:sp>
        <p:nvSpPr>
          <p:cNvPr id="78136" name="Freeform 932"/>
          <p:cNvSpPr>
            <a:spLocks/>
          </p:cNvSpPr>
          <p:nvPr/>
        </p:nvSpPr>
        <p:spPr bwMode="auto">
          <a:xfrm>
            <a:off x="5927725" y="5638800"/>
            <a:ext cx="23813" cy="14288"/>
          </a:xfrm>
          <a:custGeom>
            <a:avLst/>
            <a:gdLst>
              <a:gd name="T0" fmla="*/ 0 w 85"/>
              <a:gd name="T1" fmla="*/ 2147483646 h 55"/>
              <a:gd name="T2" fmla="*/ 2147483646 w 85"/>
              <a:gd name="T3" fmla="*/ 0 h 55"/>
              <a:gd name="T4" fmla="*/ 2147483646 w 85"/>
              <a:gd name="T5" fmla="*/ 2147483646 h 55"/>
              <a:gd name="T6" fmla="*/ 2147483646 w 85"/>
              <a:gd name="T7" fmla="*/ 2147483646 h 55"/>
              <a:gd name="T8" fmla="*/ 0 w 85"/>
              <a:gd name="T9" fmla="*/ 2147483646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0" y="11"/>
                </a:moveTo>
                <a:lnTo>
                  <a:pt x="12" y="0"/>
                </a:lnTo>
                <a:lnTo>
                  <a:pt x="85" y="39"/>
                </a:lnTo>
                <a:lnTo>
                  <a:pt x="83" y="55"/>
                </a:lnTo>
                <a:lnTo>
                  <a:pt x="0" y="11"/>
                </a:lnTo>
                <a:close/>
              </a:path>
            </a:pathLst>
          </a:custGeom>
          <a:solidFill>
            <a:schemeClr val="tx1"/>
          </a:solidFill>
          <a:ln w="0">
            <a:solidFill>
              <a:schemeClr val="tx1"/>
            </a:solidFill>
            <a:round/>
            <a:headEnd/>
            <a:tailEnd/>
          </a:ln>
        </p:spPr>
        <p:txBody>
          <a:bodyPr/>
          <a:lstStyle/>
          <a:p>
            <a:endParaRPr lang="en-US"/>
          </a:p>
        </p:txBody>
      </p:sp>
      <p:sp>
        <p:nvSpPr>
          <p:cNvPr id="78137" name="Freeform 933"/>
          <p:cNvSpPr>
            <a:spLocks/>
          </p:cNvSpPr>
          <p:nvPr/>
        </p:nvSpPr>
        <p:spPr bwMode="auto">
          <a:xfrm>
            <a:off x="5949950" y="5645150"/>
            <a:ext cx="23813" cy="7938"/>
          </a:xfrm>
          <a:custGeom>
            <a:avLst/>
            <a:gdLst>
              <a:gd name="T0" fmla="*/ 0 w 91"/>
              <a:gd name="T1" fmla="*/ 2147483646 h 28"/>
              <a:gd name="T2" fmla="*/ 2147483646 w 91"/>
              <a:gd name="T3" fmla="*/ 2147483646 h 28"/>
              <a:gd name="T4" fmla="*/ 2147483646 w 91"/>
              <a:gd name="T5" fmla="*/ 0 h 28"/>
              <a:gd name="T6" fmla="*/ 0 w 91"/>
              <a:gd name="T7" fmla="*/ 2147483646 h 28"/>
              <a:gd name="T8" fmla="*/ 0 60000 65536"/>
              <a:gd name="T9" fmla="*/ 0 60000 65536"/>
              <a:gd name="T10" fmla="*/ 0 60000 65536"/>
              <a:gd name="T11" fmla="*/ 0 60000 65536"/>
              <a:gd name="T12" fmla="*/ 0 w 91"/>
              <a:gd name="T13" fmla="*/ 0 h 28"/>
              <a:gd name="T14" fmla="*/ 91 w 91"/>
              <a:gd name="T15" fmla="*/ 28 h 28"/>
            </a:gdLst>
            <a:ahLst/>
            <a:cxnLst>
              <a:cxn ang="T8">
                <a:pos x="T0" y="T1"/>
              </a:cxn>
              <a:cxn ang="T9">
                <a:pos x="T2" y="T3"/>
              </a:cxn>
              <a:cxn ang="T10">
                <a:pos x="T4" y="T5"/>
              </a:cxn>
              <a:cxn ang="T11">
                <a:pos x="T6" y="T7"/>
              </a:cxn>
            </a:cxnLst>
            <a:rect l="T12" t="T13" r="T14" b="T15"/>
            <a:pathLst>
              <a:path w="91" h="28">
                <a:moveTo>
                  <a:pt x="0" y="28"/>
                </a:moveTo>
                <a:lnTo>
                  <a:pt x="2" y="12"/>
                </a:lnTo>
                <a:lnTo>
                  <a:pt x="91" y="0"/>
                </a:lnTo>
                <a:lnTo>
                  <a:pt x="0" y="28"/>
                </a:lnTo>
                <a:close/>
              </a:path>
            </a:pathLst>
          </a:custGeom>
          <a:solidFill>
            <a:schemeClr val="tx1"/>
          </a:solidFill>
          <a:ln w="9525">
            <a:solidFill>
              <a:schemeClr val="tx1"/>
            </a:solidFill>
            <a:round/>
            <a:headEnd/>
            <a:tailEnd/>
          </a:ln>
        </p:spPr>
        <p:txBody>
          <a:bodyPr/>
          <a:lstStyle/>
          <a:p>
            <a:endParaRPr lang="en-US"/>
          </a:p>
        </p:txBody>
      </p:sp>
      <p:sp>
        <p:nvSpPr>
          <p:cNvPr id="78138" name="Freeform 934"/>
          <p:cNvSpPr>
            <a:spLocks/>
          </p:cNvSpPr>
          <p:nvPr/>
        </p:nvSpPr>
        <p:spPr bwMode="auto">
          <a:xfrm>
            <a:off x="5951538" y="5641975"/>
            <a:ext cx="22225" cy="6350"/>
          </a:xfrm>
          <a:custGeom>
            <a:avLst/>
            <a:gdLst>
              <a:gd name="T0" fmla="*/ 0 w 89"/>
              <a:gd name="T1" fmla="*/ 2147483646 h 26"/>
              <a:gd name="T2" fmla="*/ 2147483646 w 89"/>
              <a:gd name="T3" fmla="*/ 2147483646 h 26"/>
              <a:gd name="T4" fmla="*/ 2147483646 w 89"/>
              <a:gd name="T5" fmla="*/ 0 h 26"/>
              <a:gd name="T6" fmla="*/ 0 w 89"/>
              <a:gd name="T7" fmla="*/ 2147483646 h 26"/>
              <a:gd name="T8" fmla="*/ 0 60000 65536"/>
              <a:gd name="T9" fmla="*/ 0 60000 65536"/>
              <a:gd name="T10" fmla="*/ 0 60000 65536"/>
              <a:gd name="T11" fmla="*/ 0 60000 65536"/>
              <a:gd name="T12" fmla="*/ 0 w 89"/>
              <a:gd name="T13" fmla="*/ 0 h 26"/>
              <a:gd name="T14" fmla="*/ 89 w 89"/>
              <a:gd name="T15" fmla="*/ 26 h 26"/>
            </a:gdLst>
            <a:ahLst/>
            <a:cxnLst>
              <a:cxn ang="T8">
                <a:pos x="T0" y="T1"/>
              </a:cxn>
              <a:cxn ang="T9">
                <a:pos x="T2" y="T3"/>
              </a:cxn>
              <a:cxn ang="T10">
                <a:pos x="T4" y="T5"/>
              </a:cxn>
              <a:cxn ang="T11">
                <a:pos x="T6" y="T7"/>
              </a:cxn>
            </a:cxnLst>
            <a:rect l="T12" t="T13" r="T14" b="T15"/>
            <a:pathLst>
              <a:path w="89" h="26">
                <a:moveTo>
                  <a:pt x="0" y="26"/>
                </a:moveTo>
                <a:lnTo>
                  <a:pt x="89" y="14"/>
                </a:lnTo>
                <a:lnTo>
                  <a:pt x="78" y="0"/>
                </a:lnTo>
                <a:lnTo>
                  <a:pt x="0" y="26"/>
                </a:lnTo>
                <a:close/>
              </a:path>
            </a:pathLst>
          </a:custGeom>
          <a:solidFill>
            <a:schemeClr val="tx1"/>
          </a:solidFill>
          <a:ln w="9525">
            <a:solidFill>
              <a:schemeClr val="tx1"/>
            </a:solidFill>
            <a:round/>
            <a:headEnd/>
            <a:tailEnd/>
          </a:ln>
        </p:spPr>
        <p:txBody>
          <a:bodyPr/>
          <a:lstStyle/>
          <a:p>
            <a:endParaRPr lang="en-US"/>
          </a:p>
        </p:txBody>
      </p:sp>
      <p:sp>
        <p:nvSpPr>
          <p:cNvPr id="78139" name="Freeform 935"/>
          <p:cNvSpPr>
            <a:spLocks/>
          </p:cNvSpPr>
          <p:nvPr/>
        </p:nvSpPr>
        <p:spPr bwMode="auto">
          <a:xfrm>
            <a:off x="5949950" y="5641975"/>
            <a:ext cx="23813" cy="11113"/>
          </a:xfrm>
          <a:custGeom>
            <a:avLst/>
            <a:gdLst>
              <a:gd name="T0" fmla="*/ 0 w 91"/>
              <a:gd name="T1" fmla="*/ 2147483646 h 42"/>
              <a:gd name="T2" fmla="*/ 2147483646 w 91"/>
              <a:gd name="T3" fmla="*/ 2147483646 h 42"/>
              <a:gd name="T4" fmla="*/ 2147483646 w 91"/>
              <a:gd name="T5" fmla="*/ 0 h 42"/>
              <a:gd name="T6" fmla="*/ 2147483646 w 91"/>
              <a:gd name="T7" fmla="*/ 2147483646 h 42"/>
              <a:gd name="T8" fmla="*/ 0 w 91"/>
              <a:gd name="T9" fmla="*/ 2147483646 h 42"/>
              <a:gd name="T10" fmla="*/ 0 60000 65536"/>
              <a:gd name="T11" fmla="*/ 0 60000 65536"/>
              <a:gd name="T12" fmla="*/ 0 60000 65536"/>
              <a:gd name="T13" fmla="*/ 0 60000 65536"/>
              <a:gd name="T14" fmla="*/ 0 60000 65536"/>
              <a:gd name="T15" fmla="*/ 0 w 91"/>
              <a:gd name="T16" fmla="*/ 0 h 42"/>
              <a:gd name="T17" fmla="*/ 91 w 91"/>
              <a:gd name="T18" fmla="*/ 42 h 42"/>
            </a:gdLst>
            <a:ahLst/>
            <a:cxnLst>
              <a:cxn ang="T10">
                <a:pos x="T0" y="T1"/>
              </a:cxn>
              <a:cxn ang="T11">
                <a:pos x="T2" y="T3"/>
              </a:cxn>
              <a:cxn ang="T12">
                <a:pos x="T4" y="T5"/>
              </a:cxn>
              <a:cxn ang="T13">
                <a:pos x="T6" y="T7"/>
              </a:cxn>
              <a:cxn ang="T14">
                <a:pos x="T8" y="T9"/>
              </a:cxn>
            </a:cxnLst>
            <a:rect l="T15" t="T16" r="T17" b="T18"/>
            <a:pathLst>
              <a:path w="91" h="42">
                <a:moveTo>
                  <a:pt x="0" y="42"/>
                </a:moveTo>
                <a:lnTo>
                  <a:pt x="2" y="26"/>
                </a:lnTo>
                <a:lnTo>
                  <a:pt x="80" y="0"/>
                </a:lnTo>
                <a:lnTo>
                  <a:pt x="91" y="14"/>
                </a:lnTo>
                <a:lnTo>
                  <a:pt x="0" y="42"/>
                </a:lnTo>
                <a:close/>
              </a:path>
            </a:pathLst>
          </a:custGeom>
          <a:solidFill>
            <a:schemeClr val="tx1"/>
          </a:solidFill>
          <a:ln w="0">
            <a:solidFill>
              <a:schemeClr val="tx1"/>
            </a:solidFill>
            <a:round/>
            <a:headEnd/>
            <a:tailEnd/>
          </a:ln>
        </p:spPr>
        <p:txBody>
          <a:bodyPr/>
          <a:lstStyle/>
          <a:p>
            <a:endParaRPr lang="en-US"/>
          </a:p>
        </p:txBody>
      </p:sp>
      <p:sp>
        <p:nvSpPr>
          <p:cNvPr id="78140" name="Freeform 936"/>
          <p:cNvSpPr>
            <a:spLocks/>
          </p:cNvSpPr>
          <p:nvPr/>
        </p:nvSpPr>
        <p:spPr bwMode="auto">
          <a:xfrm>
            <a:off x="5972175" y="5622925"/>
            <a:ext cx="14288"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0"/>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78141" name="Freeform 937"/>
          <p:cNvSpPr>
            <a:spLocks/>
          </p:cNvSpPr>
          <p:nvPr/>
        </p:nvSpPr>
        <p:spPr bwMode="auto">
          <a:xfrm>
            <a:off x="5972175" y="5622925"/>
            <a:ext cx="14288" cy="19050"/>
          </a:xfrm>
          <a:custGeom>
            <a:avLst/>
            <a:gdLst>
              <a:gd name="T0" fmla="*/ 0 w 55"/>
              <a:gd name="T1" fmla="*/ 2147483646 h 71"/>
              <a:gd name="T2" fmla="*/ 2147483646 w 55"/>
              <a:gd name="T3" fmla="*/ 2147483646 h 71"/>
              <a:gd name="T4" fmla="*/ 2147483646 w 55"/>
              <a:gd name="T5" fmla="*/ 0 h 71"/>
              <a:gd name="T6" fmla="*/ 0 w 55"/>
              <a:gd name="T7" fmla="*/ 2147483646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1"/>
                </a:lnTo>
                <a:lnTo>
                  <a:pt x="38" y="0"/>
                </a:lnTo>
                <a:lnTo>
                  <a:pt x="0" y="71"/>
                </a:lnTo>
                <a:close/>
              </a:path>
            </a:pathLst>
          </a:custGeom>
          <a:solidFill>
            <a:schemeClr val="tx1"/>
          </a:solidFill>
          <a:ln w="9525">
            <a:solidFill>
              <a:schemeClr val="tx1"/>
            </a:solidFill>
            <a:round/>
            <a:headEnd/>
            <a:tailEnd/>
          </a:ln>
        </p:spPr>
        <p:txBody>
          <a:bodyPr/>
          <a:lstStyle/>
          <a:p>
            <a:endParaRPr lang="en-US"/>
          </a:p>
        </p:txBody>
      </p:sp>
      <p:sp>
        <p:nvSpPr>
          <p:cNvPr id="78142" name="Freeform 938"/>
          <p:cNvSpPr>
            <a:spLocks/>
          </p:cNvSpPr>
          <p:nvPr/>
        </p:nvSpPr>
        <p:spPr bwMode="auto">
          <a:xfrm>
            <a:off x="5972175" y="5622925"/>
            <a:ext cx="14288"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1"/>
                </a:lnTo>
                <a:lnTo>
                  <a:pt x="38"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78143" name="Freeform 939"/>
          <p:cNvSpPr>
            <a:spLocks/>
          </p:cNvSpPr>
          <p:nvPr/>
        </p:nvSpPr>
        <p:spPr bwMode="auto">
          <a:xfrm>
            <a:off x="5983288" y="5621338"/>
            <a:ext cx="120650" cy="9525"/>
          </a:xfrm>
          <a:custGeom>
            <a:avLst/>
            <a:gdLst>
              <a:gd name="T0" fmla="*/ 2147483646 w 453"/>
              <a:gd name="T1" fmla="*/ 0 h 40"/>
              <a:gd name="T2" fmla="*/ 0 w 453"/>
              <a:gd name="T3" fmla="*/ 2147483646 h 40"/>
              <a:gd name="T4" fmla="*/ 2147483646 w 453"/>
              <a:gd name="T5" fmla="*/ 2147483646 h 40"/>
              <a:gd name="T6" fmla="*/ 2147483646 w 453"/>
              <a:gd name="T7" fmla="*/ 0 h 40"/>
              <a:gd name="T8" fmla="*/ 0 60000 65536"/>
              <a:gd name="T9" fmla="*/ 0 60000 65536"/>
              <a:gd name="T10" fmla="*/ 0 60000 65536"/>
              <a:gd name="T11" fmla="*/ 0 60000 65536"/>
              <a:gd name="T12" fmla="*/ 0 w 453"/>
              <a:gd name="T13" fmla="*/ 0 h 40"/>
              <a:gd name="T14" fmla="*/ 453 w 453"/>
              <a:gd name="T15" fmla="*/ 40 h 40"/>
            </a:gdLst>
            <a:ahLst/>
            <a:cxnLst>
              <a:cxn ang="T8">
                <a:pos x="T0" y="T1"/>
              </a:cxn>
              <a:cxn ang="T9">
                <a:pos x="T2" y="T3"/>
              </a:cxn>
              <a:cxn ang="T10">
                <a:pos x="T4" y="T5"/>
              </a:cxn>
              <a:cxn ang="T11">
                <a:pos x="T6" y="T7"/>
              </a:cxn>
            </a:cxnLst>
            <a:rect l="T12" t="T13" r="T14" b="T15"/>
            <a:pathLst>
              <a:path w="453" h="40">
                <a:moveTo>
                  <a:pt x="1" y="0"/>
                </a:moveTo>
                <a:lnTo>
                  <a:pt x="0" y="18"/>
                </a:lnTo>
                <a:lnTo>
                  <a:pt x="453" y="40"/>
                </a:lnTo>
                <a:lnTo>
                  <a:pt x="1" y="0"/>
                </a:lnTo>
                <a:close/>
              </a:path>
            </a:pathLst>
          </a:custGeom>
          <a:solidFill>
            <a:schemeClr val="tx1"/>
          </a:solidFill>
          <a:ln w="9525">
            <a:solidFill>
              <a:schemeClr val="tx1"/>
            </a:solidFill>
            <a:round/>
            <a:headEnd/>
            <a:tailEnd/>
          </a:ln>
        </p:spPr>
        <p:txBody>
          <a:bodyPr/>
          <a:lstStyle/>
          <a:p>
            <a:endParaRPr lang="en-US"/>
          </a:p>
        </p:txBody>
      </p:sp>
      <p:sp>
        <p:nvSpPr>
          <p:cNvPr id="78144" name="Freeform 940"/>
          <p:cNvSpPr>
            <a:spLocks/>
          </p:cNvSpPr>
          <p:nvPr/>
        </p:nvSpPr>
        <p:spPr bwMode="auto">
          <a:xfrm>
            <a:off x="5983288" y="5626100"/>
            <a:ext cx="120650" cy="9525"/>
          </a:xfrm>
          <a:custGeom>
            <a:avLst/>
            <a:gdLst>
              <a:gd name="T0" fmla="*/ 0 w 453"/>
              <a:gd name="T1" fmla="*/ 0 h 39"/>
              <a:gd name="T2" fmla="*/ 2147483646 w 453"/>
              <a:gd name="T3" fmla="*/ 2147483646 h 39"/>
              <a:gd name="T4" fmla="*/ 2147483646 w 453"/>
              <a:gd name="T5" fmla="*/ 2147483646 h 39"/>
              <a:gd name="T6" fmla="*/ 0 w 453"/>
              <a:gd name="T7" fmla="*/ 0 h 39"/>
              <a:gd name="T8" fmla="*/ 0 60000 65536"/>
              <a:gd name="T9" fmla="*/ 0 60000 65536"/>
              <a:gd name="T10" fmla="*/ 0 60000 65536"/>
              <a:gd name="T11" fmla="*/ 0 60000 65536"/>
              <a:gd name="T12" fmla="*/ 0 w 453"/>
              <a:gd name="T13" fmla="*/ 0 h 39"/>
              <a:gd name="T14" fmla="*/ 453 w 453"/>
              <a:gd name="T15" fmla="*/ 39 h 39"/>
            </a:gdLst>
            <a:ahLst/>
            <a:cxnLst>
              <a:cxn ang="T8">
                <a:pos x="T0" y="T1"/>
              </a:cxn>
              <a:cxn ang="T9">
                <a:pos x="T2" y="T3"/>
              </a:cxn>
              <a:cxn ang="T10">
                <a:pos x="T4" y="T5"/>
              </a:cxn>
              <a:cxn ang="T11">
                <a:pos x="T6" y="T7"/>
              </a:cxn>
            </a:cxnLst>
            <a:rect l="T12" t="T13" r="T14" b="T15"/>
            <a:pathLst>
              <a:path w="453" h="39">
                <a:moveTo>
                  <a:pt x="0" y="0"/>
                </a:moveTo>
                <a:lnTo>
                  <a:pt x="453" y="22"/>
                </a:lnTo>
                <a:lnTo>
                  <a:pt x="452" y="39"/>
                </a:lnTo>
                <a:lnTo>
                  <a:pt x="0" y="0"/>
                </a:lnTo>
                <a:close/>
              </a:path>
            </a:pathLst>
          </a:custGeom>
          <a:solidFill>
            <a:schemeClr val="tx1"/>
          </a:solidFill>
          <a:ln w="9525">
            <a:solidFill>
              <a:schemeClr val="tx1"/>
            </a:solidFill>
            <a:round/>
            <a:headEnd/>
            <a:tailEnd/>
          </a:ln>
        </p:spPr>
        <p:txBody>
          <a:bodyPr/>
          <a:lstStyle/>
          <a:p>
            <a:endParaRPr lang="en-US"/>
          </a:p>
        </p:txBody>
      </p:sp>
      <p:sp>
        <p:nvSpPr>
          <p:cNvPr id="78145" name="Freeform 941"/>
          <p:cNvSpPr>
            <a:spLocks/>
          </p:cNvSpPr>
          <p:nvPr/>
        </p:nvSpPr>
        <p:spPr bwMode="auto">
          <a:xfrm>
            <a:off x="5983288" y="5621338"/>
            <a:ext cx="120650" cy="14287"/>
          </a:xfrm>
          <a:custGeom>
            <a:avLst/>
            <a:gdLst>
              <a:gd name="T0" fmla="*/ 2147483646 w 453"/>
              <a:gd name="T1" fmla="*/ 0 h 57"/>
              <a:gd name="T2" fmla="*/ 0 w 453"/>
              <a:gd name="T3" fmla="*/ 2147483646 h 57"/>
              <a:gd name="T4" fmla="*/ 2147483646 w 453"/>
              <a:gd name="T5" fmla="*/ 2147483646 h 57"/>
              <a:gd name="T6" fmla="*/ 2147483646 w 453"/>
              <a:gd name="T7" fmla="*/ 2147483646 h 57"/>
              <a:gd name="T8" fmla="*/ 2147483646 w 453"/>
              <a:gd name="T9" fmla="*/ 0 h 57"/>
              <a:gd name="T10" fmla="*/ 0 60000 65536"/>
              <a:gd name="T11" fmla="*/ 0 60000 65536"/>
              <a:gd name="T12" fmla="*/ 0 60000 65536"/>
              <a:gd name="T13" fmla="*/ 0 60000 65536"/>
              <a:gd name="T14" fmla="*/ 0 60000 65536"/>
              <a:gd name="T15" fmla="*/ 0 w 453"/>
              <a:gd name="T16" fmla="*/ 0 h 57"/>
              <a:gd name="T17" fmla="*/ 453 w 453"/>
              <a:gd name="T18" fmla="*/ 57 h 57"/>
            </a:gdLst>
            <a:ahLst/>
            <a:cxnLst>
              <a:cxn ang="T10">
                <a:pos x="T0" y="T1"/>
              </a:cxn>
              <a:cxn ang="T11">
                <a:pos x="T2" y="T3"/>
              </a:cxn>
              <a:cxn ang="T12">
                <a:pos x="T4" y="T5"/>
              </a:cxn>
              <a:cxn ang="T13">
                <a:pos x="T6" y="T7"/>
              </a:cxn>
              <a:cxn ang="T14">
                <a:pos x="T8" y="T9"/>
              </a:cxn>
            </a:cxnLst>
            <a:rect l="T15" t="T16" r="T17" b="T18"/>
            <a:pathLst>
              <a:path w="453" h="57">
                <a:moveTo>
                  <a:pt x="1" y="0"/>
                </a:moveTo>
                <a:lnTo>
                  <a:pt x="0" y="18"/>
                </a:lnTo>
                <a:lnTo>
                  <a:pt x="452" y="57"/>
                </a:lnTo>
                <a:lnTo>
                  <a:pt x="453" y="40"/>
                </a:lnTo>
                <a:lnTo>
                  <a:pt x="1" y="0"/>
                </a:lnTo>
                <a:close/>
              </a:path>
            </a:pathLst>
          </a:custGeom>
          <a:solidFill>
            <a:schemeClr val="tx1"/>
          </a:solidFill>
          <a:ln w="0">
            <a:solidFill>
              <a:schemeClr val="tx1"/>
            </a:solidFill>
            <a:round/>
            <a:headEnd/>
            <a:tailEnd/>
          </a:ln>
        </p:spPr>
        <p:txBody>
          <a:bodyPr/>
          <a:lstStyle/>
          <a:p>
            <a:endParaRPr lang="en-US"/>
          </a:p>
        </p:txBody>
      </p:sp>
      <p:sp>
        <p:nvSpPr>
          <p:cNvPr id="78146" name="Freeform 942"/>
          <p:cNvSpPr>
            <a:spLocks/>
          </p:cNvSpPr>
          <p:nvPr/>
        </p:nvSpPr>
        <p:spPr bwMode="auto">
          <a:xfrm>
            <a:off x="3435350" y="2857500"/>
            <a:ext cx="98425" cy="7938"/>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47" name="Freeform 943"/>
          <p:cNvSpPr>
            <a:spLocks/>
          </p:cNvSpPr>
          <p:nvPr/>
        </p:nvSpPr>
        <p:spPr bwMode="auto">
          <a:xfrm>
            <a:off x="3435350" y="2854325"/>
            <a:ext cx="98425"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148" name="Freeform 944"/>
          <p:cNvSpPr>
            <a:spLocks/>
          </p:cNvSpPr>
          <p:nvPr/>
        </p:nvSpPr>
        <p:spPr bwMode="auto">
          <a:xfrm>
            <a:off x="3435350" y="2854325"/>
            <a:ext cx="98425" cy="11113"/>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78149" name="Freeform 945"/>
          <p:cNvSpPr>
            <a:spLocks/>
          </p:cNvSpPr>
          <p:nvPr/>
        </p:nvSpPr>
        <p:spPr bwMode="auto">
          <a:xfrm>
            <a:off x="3454400" y="2633663"/>
            <a:ext cx="98425" cy="7937"/>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50" name="Freeform 946"/>
          <p:cNvSpPr>
            <a:spLocks/>
          </p:cNvSpPr>
          <p:nvPr/>
        </p:nvSpPr>
        <p:spPr bwMode="auto">
          <a:xfrm>
            <a:off x="3454400" y="2632075"/>
            <a:ext cx="98425" cy="7938"/>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4"/>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151" name="Freeform 947"/>
          <p:cNvSpPr>
            <a:spLocks/>
          </p:cNvSpPr>
          <p:nvPr/>
        </p:nvSpPr>
        <p:spPr bwMode="auto">
          <a:xfrm>
            <a:off x="3454400" y="2632075"/>
            <a:ext cx="98425" cy="9525"/>
          </a:xfrm>
          <a:custGeom>
            <a:avLst/>
            <a:gdLst>
              <a:gd name="T0" fmla="*/ 2147483646 w 369"/>
              <a:gd name="T1" fmla="*/ 2147483646 h 36"/>
              <a:gd name="T2" fmla="*/ 2147483646 w 369"/>
              <a:gd name="T3" fmla="*/ 2147483646 h 36"/>
              <a:gd name="T4" fmla="*/ 2147483646 w 369"/>
              <a:gd name="T5" fmla="*/ 0 h 36"/>
              <a:gd name="T6" fmla="*/ 0 w 369"/>
              <a:gd name="T7" fmla="*/ 2147483646 h 36"/>
              <a:gd name="T8" fmla="*/ 2147483646 w 369"/>
              <a:gd name="T9" fmla="*/ 2147483646 h 36"/>
              <a:gd name="T10" fmla="*/ 0 60000 65536"/>
              <a:gd name="T11" fmla="*/ 0 60000 65536"/>
              <a:gd name="T12" fmla="*/ 0 60000 65536"/>
              <a:gd name="T13" fmla="*/ 0 60000 65536"/>
              <a:gd name="T14" fmla="*/ 0 60000 65536"/>
              <a:gd name="T15" fmla="*/ 0 w 369"/>
              <a:gd name="T16" fmla="*/ 0 h 36"/>
              <a:gd name="T17" fmla="*/ 369 w 369"/>
              <a:gd name="T18" fmla="*/ 36 h 36"/>
            </a:gdLst>
            <a:ahLst/>
            <a:cxnLst>
              <a:cxn ang="T10">
                <a:pos x="T0" y="T1"/>
              </a:cxn>
              <a:cxn ang="T11">
                <a:pos x="T2" y="T3"/>
              </a:cxn>
              <a:cxn ang="T12">
                <a:pos x="T4" y="T5"/>
              </a:cxn>
              <a:cxn ang="T13">
                <a:pos x="T6" y="T7"/>
              </a:cxn>
              <a:cxn ang="T14">
                <a:pos x="T8" y="T9"/>
              </a:cxn>
            </a:cxnLst>
            <a:rect l="T15" t="T16" r="T17" b="T18"/>
            <a:pathLst>
              <a:path w="369" h="36">
                <a:moveTo>
                  <a:pt x="368" y="36"/>
                </a:moveTo>
                <a:lnTo>
                  <a:pt x="369" y="32"/>
                </a:lnTo>
                <a:lnTo>
                  <a:pt x="1"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78152" name="Freeform 948"/>
          <p:cNvSpPr>
            <a:spLocks/>
          </p:cNvSpPr>
          <p:nvPr/>
        </p:nvSpPr>
        <p:spPr bwMode="auto">
          <a:xfrm>
            <a:off x="3322638" y="2600325"/>
            <a:ext cx="231775" cy="19050"/>
          </a:xfrm>
          <a:custGeom>
            <a:avLst/>
            <a:gdLst>
              <a:gd name="T0" fmla="*/ 2147483646 w 877"/>
              <a:gd name="T1" fmla="*/ 2147483646 h 77"/>
              <a:gd name="T2" fmla="*/ 2147483646 w 877"/>
              <a:gd name="T3" fmla="*/ 2147483646 h 77"/>
              <a:gd name="T4" fmla="*/ 0 w 877"/>
              <a:gd name="T5" fmla="*/ 0 h 77"/>
              <a:gd name="T6" fmla="*/ 2147483646 w 877"/>
              <a:gd name="T7" fmla="*/ 2147483646 h 77"/>
              <a:gd name="T8" fmla="*/ 0 60000 65536"/>
              <a:gd name="T9" fmla="*/ 0 60000 65536"/>
              <a:gd name="T10" fmla="*/ 0 60000 65536"/>
              <a:gd name="T11" fmla="*/ 0 60000 65536"/>
              <a:gd name="T12" fmla="*/ 0 w 877"/>
              <a:gd name="T13" fmla="*/ 0 h 77"/>
              <a:gd name="T14" fmla="*/ 877 w 877"/>
              <a:gd name="T15" fmla="*/ 77 h 77"/>
            </a:gdLst>
            <a:ahLst/>
            <a:cxnLst>
              <a:cxn ang="T8">
                <a:pos x="T0" y="T1"/>
              </a:cxn>
              <a:cxn ang="T9">
                <a:pos x="T2" y="T3"/>
              </a:cxn>
              <a:cxn ang="T10">
                <a:pos x="T4" y="T5"/>
              </a:cxn>
              <a:cxn ang="T11">
                <a:pos x="T6" y="T7"/>
              </a:cxn>
            </a:cxnLst>
            <a:rect l="T12" t="T13" r="T14" b="T15"/>
            <a:pathLst>
              <a:path w="877" h="77">
                <a:moveTo>
                  <a:pt x="876" y="77"/>
                </a:moveTo>
                <a:lnTo>
                  <a:pt x="877" y="68"/>
                </a:lnTo>
                <a:lnTo>
                  <a:pt x="0" y="0"/>
                </a:lnTo>
                <a:lnTo>
                  <a:pt x="876" y="77"/>
                </a:lnTo>
                <a:close/>
              </a:path>
            </a:pathLst>
          </a:custGeom>
          <a:solidFill>
            <a:schemeClr val="tx1"/>
          </a:solidFill>
          <a:ln w="9525">
            <a:solidFill>
              <a:schemeClr val="tx1"/>
            </a:solidFill>
            <a:round/>
            <a:headEnd/>
            <a:tailEnd/>
          </a:ln>
        </p:spPr>
        <p:txBody>
          <a:bodyPr/>
          <a:lstStyle/>
          <a:p>
            <a:endParaRPr lang="en-US"/>
          </a:p>
        </p:txBody>
      </p:sp>
      <p:sp>
        <p:nvSpPr>
          <p:cNvPr id="78153" name="Freeform 949"/>
          <p:cNvSpPr>
            <a:spLocks/>
          </p:cNvSpPr>
          <p:nvPr/>
        </p:nvSpPr>
        <p:spPr bwMode="auto">
          <a:xfrm>
            <a:off x="3322638" y="2597150"/>
            <a:ext cx="231775" cy="20638"/>
          </a:xfrm>
          <a:custGeom>
            <a:avLst/>
            <a:gdLst>
              <a:gd name="T0" fmla="*/ 2147483646 w 877"/>
              <a:gd name="T1" fmla="*/ 2147483646 h 76"/>
              <a:gd name="T2" fmla="*/ 0 w 877"/>
              <a:gd name="T3" fmla="*/ 2147483646 h 76"/>
              <a:gd name="T4" fmla="*/ 2147483646 w 877"/>
              <a:gd name="T5" fmla="*/ 0 h 76"/>
              <a:gd name="T6" fmla="*/ 2147483646 w 877"/>
              <a:gd name="T7" fmla="*/ 2147483646 h 76"/>
              <a:gd name="T8" fmla="*/ 0 60000 65536"/>
              <a:gd name="T9" fmla="*/ 0 60000 65536"/>
              <a:gd name="T10" fmla="*/ 0 60000 65536"/>
              <a:gd name="T11" fmla="*/ 0 60000 65536"/>
              <a:gd name="T12" fmla="*/ 0 w 877"/>
              <a:gd name="T13" fmla="*/ 0 h 76"/>
              <a:gd name="T14" fmla="*/ 877 w 877"/>
              <a:gd name="T15" fmla="*/ 76 h 76"/>
            </a:gdLst>
            <a:ahLst/>
            <a:cxnLst>
              <a:cxn ang="T8">
                <a:pos x="T0" y="T1"/>
              </a:cxn>
              <a:cxn ang="T9">
                <a:pos x="T2" y="T3"/>
              </a:cxn>
              <a:cxn ang="T10">
                <a:pos x="T4" y="T5"/>
              </a:cxn>
              <a:cxn ang="T11">
                <a:pos x="T6" y="T7"/>
              </a:cxn>
            </a:cxnLst>
            <a:rect l="T12" t="T13" r="T14" b="T15"/>
            <a:pathLst>
              <a:path w="877" h="76">
                <a:moveTo>
                  <a:pt x="877" y="76"/>
                </a:moveTo>
                <a:lnTo>
                  <a:pt x="0" y="8"/>
                </a:lnTo>
                <a:lnTo>
                  <a:pt x="1" y="0"/>
                </a:lnTo>
                <a:lnTo>
                  <a:pt x="877" y="76"/>
                </a:lnTo>
                <a:close/>
              </a:path>
            </a:pathLst>
          </a:custGeom>
          <a:solidFill>
            <a:schemeClr val="tx1"/>
          </a:solidFill>
          <a:ln w="9525">
            <a:solidFill>
              <a:schemeClr val="tx1"/>
            </a:solidFill>
            <a:round/>
            <a:headEnd/>
            <a:tailEnd/>
          </a:ln>
        </p:spPr>
        <p:txBody>
          <a:bodyPr/>
          <a:lstStyle/>
          <a:p>
            <a:endParaRPr lang="en-US"/>
          </a:p>
        </p:txBody>
      </p:sp>
      <p:sp>
        <p:nvSpPr>
          <p:cNvPr id="78154" name="Freeform 950"/>
          <p:cNvSpPr>
            <a:spLocks/>
          </p:cNvSpPr>
          <p:nvPr/>
        </p:nvSpPr>
        <p:spPr bwMode="auto">
          <a:xfrm>
            <a:off x="3322638" y="2597150"/>
            <a:ext cx="231775" cy="22225"/>
          </a:xfrm>
          <a:custGeom>
            <a:avLst/>
            <a:gdLst>
              <a:gd name="T0" fmla="*/ 2147483646 w 877"/>
              <a:gd name="T1" fmla="*/ 2147483646 h 85"/>
              <a:gd name="T2" fmla="*/ 2147483646 w 877"/>
              <a:gd name="T3" fmla="*/ 2147483646 h 85"/>
              <a:gd name="T4" fmla="*/ 2147483646 w 877"/>
              <a:gd name="T5" fmla="*/ 0 h 85"/>
              <a:gd name="T6" fmla="*/ 0 w 877"/>
              <a:gd name="T7" fmla="*/ 2147483646 h 85"/>
              <a:gd name="T8" fmla="*/ 2147483646 w 877"/>
              <a:gd name="T9" fmla="*/ 2147483646 h 85"/>
              <a:gd name="T10" fmla="*/ 0 60000 65536"/>
              <a:gd name="T11" fmla="*/ 0 60000 65536"/>
              <a:gd name="T12" fmla="*/ 0 60000 65536"/>
              <a:gd name="T13" fmla="*/ 0 60000 65536"/>
              <a:gd name="T14" fmla="*/ 0 60000 65536"/>
              <a:gd name="T15" fmla="*/ 0 w 877"/>
              <a:gd name="T16" fmla="*/ 0 h 85"/>
              <a:gd name="T17" fmla="*/ 877 w 877"/>
              <a:gd name="T18" fmla="*/ 85 h 85"/>
            </a:gdLst>
            <a:ahLst/>
            <a:cxnLst>
              <a:cxn ang="T10">
                <a:pos x="T0" y="T1"/>
              </a:cxn>
              <a:cxn ang="T11">
                <a:pos x="T2" y="T3"/>
              </a:cxn>
              <a:cxn ang="T12">
                <a:pos x="T4" y="T5"/>
              </a:cxn>
              <a:cxn ang="T13">
                <a:pos x="T6" y="T7"/>
              </a:cxn>
              <a:cxn ang="T14">
                <a:pos x="T8" y="T9"/>
              </a:cxn>
            </a:cxnLst>
            <a:rect l="T15" t="T16" r="T17" b="T18"/>
            <a:pathLst>
              <a:path w="877" h="85">
                <a:moveTo>
                  <a:pt x="876" y="85"/>
                </a:moveTo>
                <a:lnTo>
                  <a:pt x="877" y="76"/>
                </a:lnTo>
                <a:lnTo>
                  <a:pt x="1" y="0"/>
                </a:lnTo>
                <a:lnTo>
                  <a:pt x="0" y="8"/>
                </a:lnTo>
                <a:lnTo>
                  <a:pt x="876" y="85"/>
                </a:lnTo>
                <a:close/>
              </a:path>
            </a:pathLst>
          </a:custGeom>
          <a:solidFill>
            <a:schemeClr val="tx1"/>
          </a:solidFill>
          <a:ln w="0">
            <a:solidFill>
              <a:schemeClr val="tx1"/>
            </a:solidFill>
            <a:round/>
            <a:headEnd/>
            <a:tailEnd/>
          </a:ln>
        </p:spPr>
        <p:txBody>
          <a:bodyPr/>
          <a:lstStyle/>
          <a:p>
            <a:endParaRPr lang="en-US"/>
          </a:p>
        </p:txBody>
      </p:sp>
      <p:sp>
        <p:nvSpPr>
          <p:cNvPr id="78155" name="Freeform 951"/>
          <p:cNvSpPr>
            <a:spLocks/>
          </p:cNvSpPr>
          <p:nvPr/>
        </p:nvSpPr>
        <p:spPr bwMode="auto">
          <a:xfrm>
            <a:off x="3435350" y="2857500"/>
            <a:ext cx="96838" cy="7938"/>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56" name="Freeform 952"/>
          <p:cNvSpPr>
            <a:spLocks/>
          </p:cNvSpPr>
          <p:nvPr/>
        </p:nvSpPr>
        <p:spPr bwMode="auto">
          <a:xfrm>
            <a:off x="3435350" y="2855913"/>
            <a:ext cx="96838" cy="7937"/>
          </a:xfrm>
          <a:custGeom>
            <a:avLst/>
            <a:gdLst>
              <a:gd name="T0" fmla="*/ 2147483646 w 368"/>
              <a:gd name="T1" fmla="*/ 2147483646 h 32"/>
              <a:gd name="T2" fmla="*/ 0 w 368"/>
              <a:gd name="T3" fmla="*/ 2147483646 h 32"/>
              <a:gd name="T4" fmla="*/ 2147483646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1"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57" name="Freeform 953"/>
          <p:cNvSpPr>
            <a:spLocks/>
          </p:cNvSpPr>
          <p:nvPr/>
        </p:nvSpPr>
        <p:spPr bwMode="auto">
          <a:xfrm>
            <a:off x="3435350" y="2855913"/>
            <a:ext cx="96838" cy="9525"/>
          </a:xfrm>
          <a:custGeom>
            <a:avLst/>
            <a:gdLst>
              <a:gd name="T0" fmla="*/ 2147483646 w 368"/>
              <a:gd name="T1" fmla="*/ 2147483646 h 36"/>
              <a:gd name="T2" fmla="*/ 2147483646 w 368"/>
              <a:gd name="T3" fmla="*/ 2147483646 h 36"/>
              <a:gd name="T4" fmla="*/ 2147483646 w 368"/>
              <a:gd name="T5" fmla="*/ 0 h 36"/>
              <a:gd name="T6" fmla="*/ 0 w 368"/>
              <a:gd name="T7" fmla="*/ 2147483646 h 36"/>
              <a:gd name="T8" fmla="*/ 2147483646 w 368"/>
              <a:gd name="T9" fmla="*/ 2147483646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1"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78158" name="Freeform 954"/>
          <p:cNvSpPr>
            <a:spLocks/>
          </p:cNvSpPr>
          <p:nvPr/>
        </p:nvSpPr>
        <p:spPr bwMode="auto">
          <a:xfrm>
            <a:off x="3433763" y="2879725"/>
            <a:ext cx="96837" cy="7938"/>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59" name="Freeform 955"/>
          <p:cNvSpPr>
            <a:spLocks/>
          </p:cNvSpPr>
          <p:nvPr/>
        </p:nvSpPr>
        <p:spPr bwMode="auto">
          <a:xfrm>
            <a:off x="3433763" y="2876550"/>
            <a:ext cx="96837" cy="9525"/>
          </a:xfrm>
          <a:custGeom>
            <a:avLst/>
            <a:gdLst>
              <a:gd name="T0" fmla="*/ 2147483646 w 368"/>
              <a:gd name="T1" fmla="*/ 2147483646 h 32"/>
              <a:gd name="T2" fmla="*/ 0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9"/>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160" name="Freeform 956"/>
          <p:cNvSpPr>
            <a:spLocks/>
          </p:cNvSpPr>
          <p:nvPr/>
        </p:nvSpPr>
        <p:spPr bwMode="auto">
          <a:xfrm>
            <a:off x="3433763" y="2876550"/>
            <a:ext cx="96837" cy="11113"/>
          </a:xfrm>
          <a:custGeom>
            <a:avLst/>
            <a:gdLst>
              <a:gd name="T0" fmla="*/ 2147483646 w 368"/>
              <a:gd name="T1" fmla="*/ 2147483646 h 41"/>
              <a:gd name="T2" fmla="*/ 2147483646 w 368"/>
              <a:gd name="T3" fmla="*/ 2147483646 h 41"/>
              <a:gd name="T4" fmla="*/ 0 w 368"/>
              <a:gd name="T5" fmla="*/ 0 h 41"/>
              <a:gd name="T6" fmla="*/ 0 w 368"/>
              <a:gd name="T7" fmla="*/ 2147483646 h 41"/>
              <a:gd name="T8" fmla="*/ 2147483646 w 368"/>
              <a:gd name="T9" fmla="*/ 2147483646 h 41"/>
              <a:gd name="T10" fmla="*/ 0 60000 65536"/>
              <a:gd name="T11" fmla="*/ 0 60000 65536"/>
              <a:gd name="T12" fmla="*/ 0 60000 65536"/>
              <a:gd name="T13" fmla="*/ 0 60000 65536"/>
              <a:gd name="T14" fmla="*/ 0 60000 65536"/>
              <a:gd name="T15" fmla="*/ 0 w 368"/>
              <a:gd name="T16" fmla="*/ 0 h 41"/>
              <a:gd name="T17" fmla="*/ 368 w 368"/>
              <a:gd name="T18" fmla="*/ 41 h 41"/>
            </a:gdLst>
            <a:ahLst/>
            <a:cxnLst>
              <a:cxn ang="T10">
                <a:pos x="T0" y="T1"/>
              </a:cxn>
              <a:cxn ang="T11">
                <a:pos x="T2" y="T3"/>
              </a:cxn>
              <a:cxn ang="T12">
                <a:pos x="T4" y="T5"/>
              </a:cxn>
              <a:cxn ang="T13">
                <a:pos x="T6" y="T7"/>
              </a:cxn>
              <a:cxn ang="T14">
                <a:pos x="T8" y="T9"/>
              </a:cxn>
            </a:cxnLst>
            <a:rect l="T15" t="T16" r="T17" b="T18"/>
            <a:pathLst>
              <a:path w="368" h="41">
                <a:moveTo>
                  <a:pt x="368" y="41"/>
                </a:moveTo>
                <a:lnTo>
                  <a:pt x="368" y="32"/>
                </a:lnTo>
                <a:lnTo>
                  <a:pt x="0" y="0"/>
                </a:lnTo>
                <a:lnTo>
                  <a:pt x="0" y="9"/>
                </a:lnTo>
                <a:lnTo>
                  <a:pt x="368" y="41"/>
                </a:lnTo>
                <a:close/>
              </a:path>
            </a:pathLst>
          </a:custGeom>
          <a:solidFill>
            <a:schemeClr val="tx1"/>
          </a:solidFill>
          <a:ln w="0">
            <a:solidFill>
              <a:schemeClr val="tx1"/>
            </a:solidFill>
            <a:round/>
            <a:headEnd/>
            <a:tailEnd/>
          </a:ln>
        </p:spPr>
        <p:txBody>
          <a:bodyPr/>
          <a:lstStyle/>
          <a:p>
            <a:endParaRPr lang="en-US"/>
          </a:p>
        </p:txBody>
      </p:sp>
      <p:grpSp>
        <p:nvGrpSpPr>
          <p:cNvPr id="78161" name="Group 1882"/>
          <p:cNvGrpSpPr>
            <a:grpSpLocks/>
          </p:cNvGrpSpPr>
          <p:nvPr/>
        </p:nvGrpSpPr>
        <p:grpSpPr bwMode="auto">
          <a:xfrm>
            <a:off x="4262438" y="2590800"/>
            <a:ext cx="962025" cy="366713"/>
            <a:chOff x="2685" y="1632"/>
            <a:chExt cx="606" cy="231"/>
          </a:xfrm>
        </p:grpSpPr>
        <p:sp>
          <p:nvSpPr>
            <p:cNvPr id="79137" name="Freeform 958"/>
            <p:cNvSpPr>
              <a:spLocks/>
            </p:cNvSpPr>
            <p:nvPr/>
          </p:nvSpPr>
          <p:spPr bwMode="auto">
            <a:xfrm>
              <a:off x="2687" y="1682"/>
              <a:ext cx="20" cy="54"/>
            </a:xfrm>
            <a:custGeom>
              <a:avLst/>
              <a:gdLst>
                <a:gd name="T0" fmla="*/ 0 w 121"/>
                <a:gd name="T1" fmla="*/ 0 h 325"/>
                <a:gd name="T2" fmla="*/ 0 w 121"/>
                <a:gd name="T3" fmla="*/ 0 h 325"/>
                <a:gd name="T4" fmla="*/ 0 w 121"/>
                <a:gd name="T5" fmla="*/ 0 h 325"/>
                <a:gd name="T6" fmla="*/ 0 w 121"/>
                <a:gd name="T7" fmla="*/ 0 h 325"/>
                <a:gd name="T8" fmla="*/ 0 60000 65536"/>
                <a:gd name="T9" fmla="*/ 0 60000 65536"/>
                <a:gd name="T10" fmla="*/ 0 60000 65536"/>
                <a:gd name="T11" fmla="*/ 0 60000 65536"/>
                <a:gd name="T12" fmla="*/ 0 w 121"/>
                <a:gd name="T13" fmla="*/ 0 h 325"/>
                <a:gd name="T14" fmla="*/ 121 w 121"/>
                <a:gd name="T15" fmla="*/ 325 h 325"/>
              </a:gdLst>
              <a:ahLst/>
              <a:cxnLst>
                <a:cxn ang="T8">
                  <a:pos x="T0" y="T1"/>
                </a:cxn>
                <a:cxn ang="T9">
                  <a:pos x="T2" y="T3"/>
                </a:cxn>
                <a:cxn ang="T10">
                  <a:pos x="T4" y="T5"/>
                </a:cxn>
                <a:cxn ang="T11">
                  <a:pos x="T6" y="T7"/>
                </a:cxn>
              </a:cxnLst>
              <a:rect l="T12" t="T13" r="T14" b="T15"/>
              <a:pathLst>
                <a:path w="121" h="325">
                  <a:moveTo>
                    <a:pt x="121" y="3"/>
                  </a:moveTo>
                  <a:lnTo>
                    <a:pt x="114" y="0"/>
                  </a:lnTo>
                  <a:lnTo>
                    <a:pt x="0" y="325"/>
                  </a:lnTo>
                  <a:lnTo>
                    <a:pt x="121" y="3"/>
                  </a:lnTo>
                  <a:close/>
                </a:path>
              </a:pathLst>
            </a:custGeom>
            <a:solidFill>
              <a:schemeClr val="tx1"/>
            </a:solidFill>
            <a:ln w="9525">
              <a:solidFill>
                <a:schemeClr val="tx1"/>
              </a:solidFill>
              <a:round/>
              <a:headEnd/>
              <a:tailEnd/>
            </a:ln>
          </p:spPr>
          <p:txBody>
            <a:bodyPr/>
            <a:lstStyle/>
            <a:p>
              <a:endParaRPr lang="en-US"/>
            </a:p>
          </p:txBody>
        </p:sp>
        <p:sp>
          <p:nvSpPr>
            <p:cNvPr id="79138" name="Freeform 959"/>
            <p:cNvSpPr>
              <a:spLocks/>
            </p:cNvSpPr>
            <p:nvPr/>
          </p:nvSpPr>
          <p:spPr bwMode="auto">
            <a:xfrm>
              <a:off x="2685" y="1682"/>
              <a:ext cx="21" cy="58"/>
            </a:xfrm>
            <a:custGeom>
              <a:avLst/>
              <a:gdLst>
                <a:gd name="T0" fmla="*/ 0 w 129"/>
                <a:gd name="T1" fmla="*/ 0 h 343"/>
                <a:gd name="T2" fmla="*/ 0 w 129"/>
                <a:gd name="T3" fmla="*/ 0 h 343"/>
                <a:gd name="T4" fmla="*/ 0 w 129"/>
                <a:gd name="T5" fmla="*/ 0 h 343"/>
                <a:gd name="T6" fmla="*/ 0 w 129"/>
                <a:gd name="T7" fmla="*/ 0 h 343"/>
                <a:gd name="T8" fmla="*/ 0 60000 65536"/>
                <a:gd name="T9" fmla="*/ 0 60000 65536"/>
                <a:gd name="T10" fmla="*/ 0 60000 65536"/>
                <a:gd name="T11" fmla="*/ 0 60000 65536"/>
                <a:gd name="T12" fmla="*/ 0 w 129"/>
                <a:gd name="T13" fmla="*/ 0 h 343"/>
                <a:gd name="T14" fmla="*/ 129 w 129"/>
                <a:gd name="T15" fmla="*/ 343 h 343"/>
              </a:gdLst>
              <a:ahLst/>
              <a:cxnLst>
                <a:cxn ang="T8">
                  <a:pos x="T0" y="T1"/>
                </a:cxn>
                <a:cxn ang="T9">
                  <a:pos x="T2" y="T3"/>
                </a:cxn>
                <a:cxn ang="T10">
                  <a:pos x="T4" y="T5"/>
                </a:cxn>
                <a:cxn ang="T11">
                  <a:pos x="T6" y="T7"/>
                </a:cxn>
              </a:cxnLst>
              <a:rect l="T12" t="T13" r="T14" b="T15"/>
              <a:pathLst>
                <a:path w="129" h="343">
                  <a:moveTo>
                    <a:pt x="129" y="0"/>
                  </a:moveTo>
                  <a:lnTo>
                    <a:pt x="15" y="325"/>
                  </a:lnTo>
                  <a:lnTo>
                    <a:pt x="0" y="343"/>
                  </a:lnTo>
                  <a:lnTo>
                    <a:pt x="129" y="0"/>
                  </a:lnTo>
                  <a:close/>
                </a:path>
              </a:pathLst>
            </a:custGeom>
            <a:solidFill>
              <a:schemeClr val="tx1"/>
            </a:solidFill>
            <a:ln w="9525">
              <a:solidFill>
                <a:schemeClr val="tx1"/>
              </a:solidFill>
              <a:round/>
              <a:headEnd/>
              <a:tailEnd/>
            </a:ln>
          </p:spPr>
          <p:txBody>
            <a:bodyPr/>
            <a:lstStyle/>
            <a:p>
              <a:endParaRPr lang="en-US"/>
            </a:p>
          </p:txBody>
        </p:sp>
        <p:sp>
          <p:nvSpPr>
            <p:cNvPr id="79139" name="Freeform 960"/>
            <p:cNvSpPr>
              <a:spLocks/>
            </p:cNvSpPr>
            <p:nvPr/>
          </p:nvSpPr>
          <p:spPr bwMode="auto">
            <a:xfrm>
              <a:off x="2685" y="1682"/>
              <a:ext cx="22" cy="58"/>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
                  </a:moveTo>
                  <a:lnTo>
                    <a:pt x="129" y="0"/>
                  </a:lnTo>
                  <a:lnTo>
                    <a:pt x="0" y="343"/>
                  </a:lnTo>
                  <a:lnTo>
                    <a:pt x="15" y="325"/>
                  </a:lnTo>
                  <a:lnTo>
                    <a:pt x="136" y="3"/>
                  </a:lnTo>
                  <a:close/>
                </a:path>
              </a:pathLst>
            </a:custGeom>
            <a:solidFill>
              <a:schemeClr val="tx1"/>
            </a:solidFill>
            <a:ln w="0">
              <a:solidFill>
                <a:schemeClr val="tx1"/>
              </a:solidFill>
              <a:round/>
              <a:headEnd/>
              <a:tailEnd/>
            </a:ln>
          </p:spPr>
          <p:txBody>
            <a:bodyPr/>
            <a:lstStyle/>
            <a:p>
              <a:endParaRPr lang="en-US"/>
            </a:p>
          </p:txBody>
        </p:sp>
        <p:sp>
          <p:nvSpPr>
            <p:cNvPr id="79140" name="Freeform 961"/>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15" y="45"/>
                  </a:moveTo>
                  <a:lnTo>
                    <a:pt x="0" y="63"/>
                  </a:lnTo>
                  <a:lnTo>
                    <a:pt x="88" y="0"/>
                  </a:lnTo>
                  <a:lnTo>
                    <a:pt x="15" y="45"/>
                  </a:lnTo>
                  <a:close/>
                </a:path>
              </a:pathLst>
            </a:custGeom>
            <a:solidFill>
              <a:schemeClr val="tx1"/>
            </a:solidFill>
            <a:ln w="9525">
              <a:solidFill>
                <a:schemeClr val="tx1"/>
              </a:solidFill>
              <a:round/>
              <a:headEnd/>
              <a:tailEnd/>
            </a:ln>
          </p:spPr>
          <p:txBody>
            <a:bodyPr/>
            <a:lstStyle/>
            <a:p>
              <a:endParaRPr lang="en-US"/>
            </a:p>
          </p:txBody>
        </p:sp>
        <p:sp>
          <p:nvSpPr>
            <p:cNvPr id="79141" name="Freeform 962"/>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0" y="63"/>
                  </a:moveTo>
                  <a:lnTo>
                    <a:pt x="88" y="0"/>
                  </a:lnTo>
                  <a:lnTo>
                    <a:pt x="80" y="15"/>
                  </a:lnTo>
                  <a:lnTo>
                    <a:pt x="0" y="63"/>
                  </a:lnTo>
                  <a:close/>
                </a:path>
              </a:pathLst>
            </a:custGeom>
            <a:solidFill>
              <a:schemeClr val="tx1"/>
            </a:solidFill>
            <a:ln w="9525">
              <a:solidFill>
                <a:schemeClr val="tx1"/>
              </a:solidFill>
              <a:round/>
              <a:headEnd/>
              <a:tailEnd/>
            </a:ln>
          </p:spPr>
          <p:txBody>
            <a:bodyPr/>
            <a:lstStyle/>
            <a:p>
              <a:endParaRPr lang="en-US"/>
            </a:p>
          </p:txBody>
        </p:sp>
        <p:sp>
          <p:nvSpPr>
            <p:cNvPr id="79142" name="Freeform 963"/>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w 88"/>
                <a:gd name="T9" fmla="*/ 0 h 63"/>
                <a:gd name="T10" fmla="*/ 0 60000 65536"/>
                <a:gd name="T11" fmla="*/ 0 60000 65536"/>
                <a:gd name="T12" fmla="*/ 0 60000 65536"/>
                <a:gd name="T13" fmla="*/ 0 60000 65536"/>
                <a:gd name="T14" fmla="*/ 0 60000 65536"/>
                <a:gd name="T15" fmla="*/ 0 w 88"/>
                <a:gd name="T16" fmla="*/ 0 h 63"/>
                <a:gd name="T17" fmla="*/ 88 w 88"/>
                <a:gd name="T18" fmla="*/ 63 h 63"/>
              </a:gdLst>
              <a:ahLst/>
              <a:cxnLst>
                <a:cxn ang="T10">
                  <a:pos x="T0" y="T1"/>
                </a:cxn>
                <a:cxn ang="T11">
                  <a:pos x="T2" y="T3"/>
                </a:cxn>
                <a:cxn ang="T12">
                  <a:pos x="T4" y="T5"/>
                </a:cxn>
                <a:cxn ang="T13">
                  <a:pos x="T6" y="T7"/>
                </a:cxn>
                <a:cxn ang="T14">
                  <a:pos x="T8" y="T9"/>
                </a:cxn>
              </a:cxnLst>
              <a:rect l="T15" t="T16" r="T17" b="T18"/>
              <a:pathLst>
                <a:path w="88" h="63">
                  <a:moveTo>
                    <a:pt x="15" y="45"/>
                  </a:moveTo>
                  <a:lnTo>
                    <a:pt x="0" y="63"/>
                  </a:lnTo>
                  <a:lnTo>
                    <a:pt x="80" y="15"/>
                  </a:lnTo>
                  <a:lnTo>
                    <a:pt x="88" y="0"/>
                  </a:lnTo>
                  <a:lnTo>
                    <a:pt x="15" y="45"/>
                  </a:lnTo>
                  <a:close/>
                </a:path>
              </a:pathLst>
            </a:custGeom>
            <a:solidFill>
              <a:schemeClr val="tx1"/>
            </a:solidFill>
            <a:ln w="0">
              <a:solidFill>
                <a:schemeClr val="tx1"/>
              </a:solidFill>
              <a:round/>
              <a:headEnd/>
              <a:tailEnd/>
            </a:ln>
          </p:spPr>
          <p:txBody>
            <a:bodyPr/>
            <a:lstStyle/>
            <a:p>
              <a:endParaRPr lang="en-US"/>
            </a:p>
          </p:txBody>
        </p:sp>
        <p:sp>
          <p:nvSpPr>
            <p:cNvPr id="79143" name="Freeform 964"/>
            <p:cNvSpPr>
              <a:spLocks/>
            </p:cNvSpPr>
            <p:nvPr/>
          </p:nvSpPr>
          <p:spPr bwMode="auto">
            <a:xfrm>
              <a:off x="2698" y="1729"/>
              <a:ext cx="1" cy="67"/>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0"/>
                  </a:moveTo>
                  <a:lnTo>
                    <a:pt x="0" y="15"/>
                  </a:lnTo>
                  <a:lnTo>
                    <a:pt x="8" y="400"/>
                  </a:lnTo>
                  <a:lnTo>
                    <a:pt x="8" y="0"/>
                  </a:lnTo>
                  <a:close/>
                </a:path>
              </a:pathLst>
            </a:custGeom>
            <a:solidFill>
              <a:schemeClr val="tx1"/>
            </a:solidFill>
            <a:ln w="9525">
              <a:solidFill>
                <a:schemeClr val="tx1"/>
              </a:solidFill>
              <a:round/>
              <a:headEnd/>
              <a:tailEnd/>
            </a:ln>
          </p:spPr>
          <p:txBody>
            <a:bodyPr/>
            <a:lstStyle/>
            <a:p>
              <a:endParaRPr lang="en-US"/>
            </a:p>
          </p:txBody>
        </p:sp>
        <p:sp>
          <p:nvSpPr>
            <p:cNvPr id="79144" name="Freeform 965"/>
            <p:cNvSpPr>
              <a:spLocks/>
            </p:cNvSpPr>
            <p:nvPr/>
          </p:nvSpPr>
          <p:spPr bwMode="auto">
            <a:xfrm>
              <a:off x="2698" y="1731"/>
              <a:ext cx="1"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0"/>
                  </a:moveTo>
                  <a:lnTo>
                    <a:pt x="8" y="385"/>
                  </a:lnTo>
                  <a:lnTo>
                    <a:pt x="0" y="393"/>
                  </a:lnTo>
                  <a:lnTo>
                    <a:pt x="0" y="0"/>
                  </a:lnTo>
                  <a:close/>
                </a:path>
              </a:pathLst>
            </a:custGeom>
            <a:solidFill>
              <a:schemeClr val="tx1"/>
            </a:solidFill>
            <a:ln w="9525">
              <a:solidFill>
                <a:schemeClr val="tx1"/>
              </a:solidFill>
              <a:round/>
              <a:headEnd/>
              <a:tailEnd/>
            </a:ln>
          </p:spPr>
          <p:txBody>
            <a:bodyPr/>
            <a:lstStyle/>
            <a:p>
              <a:endParaRPr lang="en-US"/>
            </a:p>
          </p:txBody>
        </p:sp>
        <p:sp>
          <p:nvSpPr>
            <p:cNvPr id="79145" name="Freeform 966"/>
            <p:cNvSpPr>
              <a:spLocks/>
            </p:cNvSpPr>
            <p:nvPr/>
          </p:nvSpPr>
          <p:spPr bwMode="auto">
            <a:xfrm>
              <a:off x="2698" y="1729"/>
              <a:ext cx="1"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0"/>
                  </a:moveTo>
                  <a:lnTo>
                    <a:pt x="0" y="15"/>
                  </a:lnTo>
                  <a:lnTo>
                    <a:pt x="0" y="408"/>
                  </a:lnTo>
                  <a:lnTo>
                    <a:pt x="8" y="400"/>
                  </a:lnTo>
                  <a:lnTo>
                    <a:pt x="8" y="0"/>
                  </a:lnTo>
                  <a:close/>
                </a:path>
              </a:pathLst>
            </a:custGeom>
            <a:solidFill>
              <a:schemeClr val="tx1"/>
            </a:solidFill>
            <a:ln w="0">
              <a:solidFill>
                <a:schemeClr val="tx1"/>
              </a:solidFill>
              <a:round/>
              <a:headEnd/>
              <a:tailEnd/>
            </a:ln>
          </p:spPr>
          <p:txBody>
            <a:bodyPr/>
            <a:lstStyle/>
            <a:p>
              <a:endParaRPr lang="en-US"/>
            </a:p>
          </p:txBody>
        </p:sp>
        <p:sp>
          <p:nvSpPr>
            <p:cNvPr id="79146" name="Freeform 967"/>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60000 65536"/>
                <a:gd name="T9" fmla="*/ 0 60000 65536"/>
                <a:gd name="T10" fmla="*/ 0 60000 65536"/>
                <a:gd name="T11" fmla="*/ 0 60000 65536"/>
                <a:gd name="T12" fmla="*/ 0 w 53"/>
                <a:gd name="T13" fmla="*/ 0 h 8"/>
                <a:gd name="T14" fmla="*/ 53 w 53"/>
                <a:gd name="T15" fmla="*/ 8 h 8"/>
              </a:gdLst>
              <a:ahLst/>
              <a:cxnLst>
                <a:cxn ang="T8">
                  <a:pos x="T0" y="T1"/>
                </a:cxn>
                <a:cxn ang="T9">
                  <a:pos x="T2" y="T3"/>
                </a:cxn>
                <a:cxn ang="T10">
                  <a:pos x="T4" y="T5"/>
                </a:cxn>
                <a:cxn ang="T11">
                  <a:pos x="T6" y="T7"/>
                </a:cxn>
              </a:cxnLst>
              <a:rect l="T12" t="T13" r="T14" b="T15"/>
              <a:pathLst>
                <a:path w="53" h="8">
                  <a:moveTo>
                    <a:pt x="8" y="0"/>
                  </a:moveTo>
                  <a:lnTo>
                    <a:pt x="0" y="8"/>
                  </a:lnTo>
                  <a:lnTo>
                    <a:pt x="53" y="0"/>
                  </a:lnTo>
                  <a:lnTo>
                    <a:pt x="8" y="0"/>
                  </a:lnTo>
                  <a:close/>
                </a:path>
              </a:pathLst>
            </a:custGeom>
            <a:solidFill>
              <a:schemeClr val="tx1"/>
            </a:solidFill>
            <a:ln w="9525">
              <a:solidFill>
                <a:schemeClr val="tx1"/>
              </a:solidFill>
              <a:round/>
              <a:headEnd/>
              <a:tailEnd/>
            </a:ln>
          </p:spPr>
          <p:txBody>
            <a:bodyPr/>
            <a:lstStyle/>
            <a:p>
              <a:endParaRPr lang="en-US"/>
            </a:p>
          </p:txBody>
        </p:sp>
        <p:sp>
          <p:nvSpPr>
            <p:cNvPr id="79147" name="Freeform 968"/>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60000 65536"/>
                <a:gd name="T9" fmla="*/ 0 60000 65536"/>
                <a:gd name="T10" fmla="*/ 0 60000 65536"/>
                <a:gd name="T11" fmla="*/ 0 60000 65536"/>
                <a:gd name="T12" fmla="*/ 0 w 53"/>
                <a:gd name="T13" fmla="*/ 0 h 8"/>
                <a:gd name="T14" fmla="*/ 53 w 53"/>
                <a:gd name="T15" fmla="*/ 8 h 8"/>
              </a:gdLst>
              <a:ahLst/>
              <a:cxnLst>
                <a:cxn ang="T8">
                  <a:pos x="T0" y="T1"/>
                </a:cxn>
                <a:cxn ang="T9">
                  <a:pos x="T2" y="T3"/>
                </a:cxn>
                <a:cxn ang="T10">
                  <a:pos x="T4" y="T5"/>
                </a:cxn>
                <a:cxn ang="T11">
                  <a:pos x="T6" y="T7"/>
                </a:cxn>
              </a:cxnLst>
              <a:rect l="T12" t="T13" r="T14" b="T15"/>
              <a:pathLst>
                <a:path w="53" h="8">
                  <a:moveTo>
                    <a:pt x="0" y="8"/>
                  </a:moveTo>
                  <a:lnTo>
                    <a:pt x="53" y="0"/>
                  </a:lnTo>
                  <a:lnTo>
                    <a:pt x="53" y="8"/>
                  </a:lnTo>
                  <a:lnTo>
                    <a:pt x="0" y="8"/>
                  </a:lnTo>
                  <a:close/>
                </a:path>
              </a:pathLst>
            </a:custGeom>
            <a:solidFill>
              <a:schemeClr val="tx1"/>
            </a:solidFill>
            <a:ln w="9525">
              <a:solidFill>
                <a:schemeClr val="tx1"/>
              </a:solidFill>
              <a:round/>
              <a:headEnd/>
              <a:tailEnd/>
            </a:ln>
          </p:spPr>
          <p:txBody>
            <a:bodyPr/>
            <a:lstStyle/>
            <a:p>
              <a:endParaRPr lang="en-US"/>
            </a:p>
          </p:txBody>
        </p:sp>
        <p:sp>
          <p:nvSpPr>
            <p:cNvPr id="79148" name="Freeform 969"/>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w 53"/>
                <a:gd name="T9" fmla="*/ 0 h 8"/>
                <a:gd name="T10" fmla="*/ 0 60000 65536"/>
                <a:gd name="T11" fmla="*/ 0 60000 65536"/>
                <a:gd name="T12" fmla="*/ 0 60000 65536"/>
                <a:gd name="T13" fmla="*/ 0 60000 65536"/>
                <a:gd name="T14" fmla="*/ 0 60000 65536"/>
                <a:gd name="T15" fmla="*/ 0 w 53"/>
                <a:gd name="T16" fmla="*/ 0 h 8"/>
                <a:gd name="T17" fmla="*/ 53 w 53"/>
                <a:gd name="T18" fmla="*/ 8 h 8"/>
              </a:gdLst>
              <a:ahLst/>
              <a:cxnLst>
                <a:cxn ang="T10">
                  <a:pos x="T0" y="T1"/>
                </a:cxn>
                <a:cxn ang="T11">
                  <a:pos x="T2" y="T3"/>
                </a:cxn>
                <a:cxn ang="T12">
                  <a:pos x="T4" y="T5"/>
                </a:cxn>
                <a:cxn ang="T13">
                  <a:pos x="T6" y="T7"/>
                </a:cxn>
                <a:cxn ang="T14">
                  <a:pos x="T8" y="T9"/>
                </a:cxn>
              </a:cxnLst>
              <a:rect l="T15" t="T16" r="T17" b="T18"/>
              <a:pathLst>
                <a:path w="53" h="8">
                  <a:moveTo>
                    <a:pt x="8" y="0"/>
                  </a:moveTo>
                  <a:lnTo>
                    <a:pt x="0" y="8"/>
                  </a:lnTo>
                  <a:lnTo>
                    <a:pt x="53" y="8"/>
                  </a:lnTo>
                  <a:lnTo>
                    <a:pt x="53" y="0"/>
                  </a:lnTo>
                  <a:lnTo>
                    <a:pt x="8" y="0"/>
                  </a:lnTo>
                  <a:close/>
                </a:path>
              </a:pathLst>
            </a:custGeom>
            <a:solidFill>
              <a:schemeClr val="tx1"/>
            </a:solidFill>
            <a:ln w="0">
              <a:solidFill>
                <a:schemeClr val="tx1"/>
              </a:solidFill>
              <a:round/>
              <a:headEnd/>
              <a:tailEnd/>
            </a:ln>
          </p:spPr>
          <p:txBody>
            <a:bodyPr/>
            <a:lstStyle/>
            <a:p>
              <a:endParaRPr lang="en-US"/>
            </a:p>
          </p:txBody>
        </p:sp>
        <p:sp>
          <p:nvSpPr>
            <p:cNvPr id="79149" name="Line 970"/>
            <p:cNvSpPr>
              <a:spLocks noChangeShapeType="1"/>
            </p:cNvSpPr>
            <p:nvPr/>
          </p:nvSpPr>
          <p:spPr bwMode="auto">
            <a:xfrm>
              <a:off x="2707" y="1796"/>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150" name="Freeform 971"/>
            <p:cNvSpPr>
              <a:spLocks/>
            </p:cNvSpPr>
            <p:nvPr/>
          </p:nvSpPr>
          <p:spPr bwMode="auto">
            <a:xfrm>
              <a:off x="2706" y="1683"/>
              <a:ext cx="1" cy="113"/>
            </a:xfrm>
            <a:custGeom>
              <a:avLst/>
              <a:gdLst>
                <a:gd name="T0" fmla="*/ 0 w 7"/>
                <a:gd name="T1" fmla="*/ 0 h 683"/>
                <a:gd name="T2" fmla="*/ 0 w 7"/>
                <a:gd name="T3" fmla="*/ 0 h 683"/>
                <a:gd name="T4" fmla="*/ 0 w 7"/>
                <a:gd name="T5" fmla="*/ 0 h 683"/>
                <a:gd name="T6" fmla="*/ 0 w 7"/>
                <a:gd name="T7" fmla="*/ 0 h 683"/>
                <a:gd name="T8" fmla="*/ 0 60000 65536"/>
                <a:gd name="T9" fmla="*/ 0 60000 65536"/>
                <a:gd name="T10" fmla="*/ 0 60000 65536"/>
                <a:gd name="T11" fmla="*/ 0 60000 65536"/>
                <a:gd name="T12" fmla="*/ 0 w 7"/>
                <a:gd name="T13" fmla="*/ 0 h 683"/>
                <a:gd name="T14" fmla="*/ 7 w 7"/>
                <a:gd name="T15" fmla="*/ 683 h 683"/>
              </a:gdLst>
              <a:ahLst/>
              <a:cxnLst>
                <a:cxn ang="T8">
                  <a:pos x="T0" y="T1"/>
                </a:cxn>
                <a:cxn ang="T9">
                  <a:pos x="T2" y="T3"/>
                </a:cxn>
                <a:cxn ang="T10">
                  <a:pos x="T4" y="T5"/>
                </a:cxn>
                <a:cxn ang="T11">
                  <a:pos x="T6" y="T7"/>
                </a:cxn>
              </a:cxnLst>
              <a:rect l="T12" t="T13" r="T14" b="T15"/>
              <a:pathLst>
                <a:path w="7" h="683">
                  <a:moveTo>
                    <a:pt x="0" y="683"/>
                  </a:moveTo>
                  <a:lnTo>
                    <a:pt x="7" y="683"/>
                  </a:lnTo>
                  <a:lnTo>
                    <a:pt x="0" y="0"/>
                  </a:lnTo>
                  <a:lnTo>
                    <a:pt x="0" y="683"/>
                  </a:lnTo>
                  <a:close/>
                </a:path>
              </a:pathLst>
            </a:custGeom>
            <a:solidFill>
              <a:schemeClr val="tx1"/>
            </a:solidFill>
            <a:ln w="9525">
              <a:solidFill>
                <a:schemeClr val="tx1"/>
              </a:solidFill>
              <a:round/>
              <a:headEnd/>
              <a:tailEnd/>
            </a:ln>
          </p:spPr>
          <p:txBody>
            <a:bodyPr/>
            <a:lstStyle/>
            <a:p>
              <a:endParaRPr lang="en-US"/>
            </a:p>
          </p:txBody>
        </p:sp>
        <p:sp>
          <p:nvSpPr>
            <p:cNvPr id="79151" name="Freeform 972"/>
            <p:cNvSpPr>
              <a:spLocks/>
            </p:cNvSpPr>
            <p:nvPr/>
          </p:nvSpPr>
          <p:spPr bwMode="auto">
            <a:xfrm>
              <a:off x="2706" y="1683"/>
              <a:ext cx="1" cy="113"/>
            </a:xfrm>
            <a:custGeom>
              <a:avLst/>
              <a:gdLst>
                <a:gd name="T0" fmla="*/ 0 w 7"/>
                <a:gd name="T1" fmla="*/ 0 h 683"/>
                <a:gd name="T2" fmla="*/ 0 w 7"/>
                <a:gd name="T3" fmla="*/ 0 h 683"/>
                <a:gd name="T4" fmla="*/ 0 w 7"/>
                <a:gd name="T5" fmla="*/ 0 h 683"/>
                <a:gd name="T6" fmla="*/ 0 w 7"/>
                <a:gd name="T7" fmla="*/ 0 h 683"/>
                <a:gd name="T8" fmla="*/ 0 60000 65536"/>
                <a:gd name="T9" fmla="*/ 0 60000 65536"/>
                <a:gd name="T10" fmla="*/ 0 60000 65536"/>
                <a:gd name="T11" fmla="*/ 0 60000 65536"/>
                <a:gd name="T12" fmla="*/ 0 w 7"/>
                <a:gd name="T13" fmla="*/ 0 h 683"/>
                <a:gd name="T14" fmla="*/ 7 w 7"/>
                <a:gd name="T15" fmla="*/ 683 h 683"/>
              </a:gdLst>
              <a:ahLst/>
              <a:cxnLst>
                <a:cxn ang="T8">
                  <a:pos x="T0" y="T1"/>
                </a:cxn>
                <a:cxn ang="T9">
                  <a:pos x="T2" y="T3"/>
                </a:cxn>
                <a:cxn ang="T10">
                  <a:pos x="T4" y="T5"/>
                </a:cxn>
                <a:cxn ang="T11">
                  <a:pos x="T6" y="T7"/>
                </a:cxn>
              </a:cxnLst>
              <a:rect l="T12" t="T13" r="T14" b="T15"/>
              <a:pathLst>
                <a:path w="7" h="683">
                  <a:moveTo>
                    <a:pt x="7" y="683"/>
                  </a:moveTo>
                  <a:lnTo>
                    <a:pt x="0" y="0"/>
                  </a:lnTo>
                  <a:lnTo>
                    <a:pt x="7" y="0"/>
                  </a:lnTo>
                  <a:lnTo>
                    <a:pt x="7" y="683"/>
                  </a:lnTo>
                  <a:close/>
                </a:path>
              </a:pathLst>
            </a:custGeom>
            <a:solidFill>
              <a:schemeClr val="tx1"/>
            </a:solidFill>
            <a:ln w="9525">
              <a:solidFill>
                <a:schemeClr val="tx1"/>
              </a:solidFill>
              <a:round/>
              <a:headEnd/>
              <a:tailEnd/>
            </a:ln>
          </p:spPr>
          <p:txBody>
            <a:bodyPr/>
            <a:lstStyle/>
            <a:p>
              <a:endParaRPr lang="en-US"/>
            </a:p>
          </p:txBody>
        </p:sp>
        <p:sp>
          <p:nvSpPr>
            <p:cNvPr id="79152" name="Rectangle 973"/>
            <p:cNvSpPr>
              <a:spLocks noChangeArrowheads="1"/>
            </p:cNvSpPr>
            <p:nvPr/>
          </p:nvSpPr>
          <p:spPr bwMode="auto">
            <a:xfrm>
              <a:off x="2706" y="1683"/>
              <a:ext cx="1" cy="11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53" name="Freeform 974"/>
            <p:cNvSpPr>
              <a:spLocks/>
            </p:cNvSpPr>
            <p:nvPr/>
          </p:nvSpPr>
          <p:spPr bwMode="auto">
            <a:xfrm>
              <a:off x="3268" y="1682"/>
              <a:ext cx="20" cy="54"/>
            </a:xfrm>
            <a:custGeom>
              <a:avLst/>
              <a:gdLst>
                <a:gd name="T0" fmla="*/ 0 w 121"/>
                <a:gd name="T1" fmla="*/ 0 h 325"/>
                <a:gd name="T2" fmla="*/ 0 w 121"/>
                <a:gd name="T3" fmla="*/ 0 h 325"/>
                <a:gd name="T4" fmla="*/ 0 w 121"/>
                <a:gd name="T5" fmla="*/ 0 h 325"/>
                <a:gd name="T6" fmla="*/ 0 w 121"/>
                <a:gd name="T7" fmla="*/ 0 h 325"/>
                <a:gd name="T8" fmla="*/ 0 60000 65536"/>
                <a:gd name="T9" fmla="*/ 0 60000 65536"/>
                <a:gd name="T10" fmla="*/ 0 60000 65536"/>
                <a:gd name="T11" fmla="*/ 0 60000 65536"/>
                <a:gd name="T12" fmla="*/ 0 w 121"/>
                <a:gd name="T13" fmla="*/ 0 h 325"/>
                <a:gd name="T14" fmla="*/ 121 w 121"/>
                <a:gd name="T15" fmla="*/ 325 h 325"/>
              </a:gdLst>
              <a:ahLst/>
              <a:cxnLst>
                <a:cxn ang="T8">
                  <a:pos x="T0" y="T1"/>
                </a:cxn>
                <a:cxn ang="T9">
                  <a:pos x="T2" y="T3"/>
                </a:cxn>
                <a:cxn ang="T10">
                  <a:pos x="T4" y="T5"/>
                </a:cxn>
                <a:cxn ang="T11">
                  <a:pos x="T6" y="T7"/>
                </a:cxn>
              </a:cxnLst>
              <a:rect l="T12" t="T13" r="T14" b="T15"/>
              <a:pathLst>
                <a:path w="121" h="325">
                  <a:moveTo>
                    <a:pt x="0" y="3"/>
                  </a:moveTo>
                  <a:lnTo>
                    <a:pt x="7" y="0"/>
                  </a:lnTo>
                  <a:lnTo>
                    <a:pt x="121" y="325"/>
                  </a:lnTo>
                  <a:lnTo>
                    <a:pt x="0" y="3"/>
                  </a:lnTo>
                  <a:close/>
                </a:path>
              </a:pathLst>
            </a:custGeom>
            <a:solidFill>
              <a:schemeClr val="tx1"/>
            </a:solidFill>
            <a:ln w="9525">
              <a:solidFill>
                <a:schemeClr val="tx1"/>
              </a:solidFill>
              <a:round/>
              <a:headEnd/>
              <a:tailEnd/>
            </a:ln>
          </p:spPr>
          <p:txBody>
            <a:bodyPr/>
            <a:lstStyle/>
            <a:p>
              <a:endParaRPr lang="en-US"/>
            </a:p>
          </p:txBody>
        </p:sp>
        <p:sp>
          <p:nvSpPr>
            <p:cNvPr id="79154" name="Freeform 975"/>
            <p:cNvSpPr>
              <a:spLocks/>
            </p:cNvSpPr>
            <p:nvPr/>
          </p:nvSpPr>
          <p:spPr bwMode="auto">
            <a:xfrm>
              <a:off x="3270" y="1682"/>
              <a:ext cx="21" cy="58"/>
            </a:xfrm>
            <a:custGeom>
              <a:avLst/>
              <a:gdLst>
                <a:gd name="T0" fmla="*/ 0 w 129"/>
                <a:gd name="T1" fmla="*/ 0 h 343"/>
                <a:gd name="T2" fmla="*/ 0 w 129"/>
                <a:gd name="T3" fmla="*/ 0 h 343"/>
                <a:gd name="T4" fmla="*/ 0 w 129"/>
                <a:gd name="T5" fmla="*/ 0 h 343"/>
                <a:gd name="T6" fmla="*/ 0 w 129"/>
                <a:gd name="T7" fmla="*/ 0 h 343"/>
                <a:gd name="T8" fmla="*/ 0 60000 65536"/>
                <a:gd name="T9" fmla="*/ 0 60000 65536"/>
                <a:gd name="T10" fmla="*/ 0 60000 65536"/>
                <a:gd name="T11" fmla="*/ 0 60000 65536"/>
                <a:gd name="T12" fmla="*/ 0 w 129"/>
                <a:gd name="T13" fmla="*/ 0 h 343"/>
                <a:gd name="T14" fmla="*/ 129 w 129"/>
                <a:gd name="T15" fmla="*/ 343 h 343"/>
              </a:gdLst>
              <a:ahLst/>
              <a:cxnLst>
                <a:cxn ang="T8">
                  <a:pos x="T0" y="T1"/>
                </a:cxn>
                <a:cxn ang="T9">
                  <a:pos x="T2" y="T3"/>
                </a:cxn>
                <a:cxn ang="T10">
                  <a:pos x="T4" y="T5"/>
                </a:cxn>
                <a:cxn ang="T11">
                  <a:pos x="T6" y="T7"/>
                </a:cxn>
              </a:cxnLst>
              <a:rect l="T12" t="T13" r="T14" b="T15"/>
              <a:pathLst>
                <a:path w="129" h="343">
                  <a:moveTo>
                    <a:pt x="0" y="0"/>
                  </a:moveTo>
                  <a:lnTo>
                    <a:pt x="114" y="325"/>
                  </a:lnTo>
                  <a:lnTo>
                    <a:pt x="129" y="343"/>
                  </a:lnTo>
                  <a:lnTo>
                    <a:pt x="0" y="0"/>
                  </a:lnTo>
                  <a:close/>
                </a:path>
              </a:pathLst>
            </a:custGeom>
            <a:solidFill>
              <a:schemeClr val="tx1"/>
            </a:solidFill>
            <a:ln w="9525">
              <a:solidFill>
                <a:schemeClr val="tx1"/>
              </a:solidFill>
              <a:round/>
              <a:headEnd/>
              <a:tailEnd/>
            </a:ln>
          </p:spPr>
          <p:txBody>
            <a:bodyPr/>
            <a:lstStyle/>
            <a:p>
              <a:endParaRPr lang="en-US"/>
            </a:p>
          </p:txBody>
        </p:sp>
        <p:sp>
          <p:nvSpPr>
            <p:cNvPr id="79155" name="Freeform 976"/>
            <p:cNvSpPr>
              <a:spLocks/>
            </p:cNvSpPr>
            <p:nvPr/>
          </p:nvSpPr>
          <p:spPr bwMode="auto">
            <a:xfrm>
              <a:off x="3268" y="1682"/>
              <a:ext cx="23" cy="58"/>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0" y="3"/>
                  </a:moveTo>
                  <a:lnTo>
                    <a:pt x="7" y="0"/>
                  </a:lnTo>
                  <a:lnTo>
                    <a:pt x="136" y="343"/>
                  </a:lnTo>
                  <a:lnTo>
                    <a:pt x="121" y="325"/>
                  </a:lnTo>
                  <a:lnTo>
                    <a:pt x="0" y="3"/>
                  </a:lnTo>
                  <a:close/>
                </a:path>
              </a:pathLst>
            </a:custGeom>
            <a:solidFill>
              <a:schemeClr val="tx1"/>
            </a:solidFill>
            <a:ln w="0">
              <a:solidFill>
                <a:schemeClr val="tx1"/>
              </a:solidFill>
              <a:round/>
              <a:headEnd/>
              <a:tailEnd/>
            </a:ln>
          </p:spPr>
          <p:txBody>
            <a:bodyPr/>
            <a:lstStyle/>
            <a:p>
              <a:endParaRPr lang="en-US"/>
            </a:p>
          </p:txBody>
        </p:sp>
        <p:sp>
          <p:nvSpPr>
            <p:cNvPr id="79156" name="Freeform 977"/>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73" y="45"/>
                  </a:moveTo>
                  <a:lnTo>
                    <a:pt x="88" y="63"/>
                  </a:lnTo>
                  <a:lnTo>
                    <a:pt x="0" y="0"/>
                  </a:lnTo>
                  <a:lnTo>
                    <a:pt x="73" y="45"/>
                  </a:lnTo>
                  <a:close/>
                </a:path>
              </a:pathLst>
            </a:custGeom>
            <a:solidFill>
              <a:schemeClr val="tx1"/>
            </a:solidFill>
            <a:ln w="9525">
              <a:solidFill>
                <a:schemeClr val="tx1"/>
              </a:solidFill>
              <a:round/>
              <a:headEnd/>
              <a:tailEnd/>
            </a:ln>
          </p:spPr>
          <p:txBody>
            <a:bodyPr/>
            <a:lstStyle/>
            <a:p>
              <a:endParaRPr lang="en-US"/>
            </a:p>
          </p:txBody>
        </p:sp>
        <p:sp>
          <p:nvSpPr>
            <p:cNvPr id="79157" name="Freeform 978"/>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88" y="63"/>
                  </a:moveTo>
                  <a:lnTo>
                    <a:pt x="0" y="0"/>
                  </a:lnTo>
                  <a:lnTo>
                    <a:pt x="7" y="15"/>
                  </a:lnTo>
                  <a:lnTo>
                    <a:pt x="88" y="63"/>
                  </a:lnTo>
                  <a:close/>
                </a:path>
              </a:pathLst>
            </a:custGeom>
            <a:solidFill>
              <a:schemeClr val="tx1"/>
            </a:solidFill>
            <a:ln w="9525">
              <a:solidFill>
                <a:schemeClr val="tx1"/>
              </a:solidFill>
              <a:round/>
              <a:headEnd/>
              <a:tailEnd/>
            </a:ln>
          </p:spPr>
          <p:txBody>
            <a:bodyPr/>
            <a:lstStyle/>
            <a:p>
              <a:endParaRPr lang="en-US"/>
            </a:p>
          </p:txBody>
        </p:sp>
        <p:sp>
          <p:nvSpPr>
            <p:cNvPr id="79158" name="Freeform 979"/>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w 88"/>
                <a:gd name="T9" fmla="*/ 0 h 63"/>
                <a:gd name="T10" fmla="*/ 0 60000 65536"/>
                <a:gd name="T11" fmla="*/ 0 60000 65536"/>
                <a:gd name="T12" fmla="*/ 0 60000 65536"/>
                <a:gd name="T13" fmla="*/ 0 60000 65536"/>
                <a:gd name="T14" fmla="*/ 0 60000 65536"/>
                <a:gd name="T15" fmla="*/ 0 w 88"/>
                <a:gd name="T16" fmla="*/ 0 h 63"/>
                <a:gd name="T17" fmla="*/ 88 w 88"/>
                <a:gd name="T18" fmla="*/ 63 h 63"/>
              </a:gdLst>
              <a:ahLst/>
              <a:cxnLst>
                <a:cxn ang="T10">
                  <a:pos x="T0" y="T1"/>
                </a:cxn>
                <a:cxn ang="T11">
                  <a:pos x="T2" y="T3"/>
                </a:cxn>
                <a:cxn ang="T12">
                  <a:pos x="T4" y="T5"/>
                </a:cxn>
                <a:cxn ang="T13">
                  <a:pos x="T6" y="T7"/>
                </a:cxn>
                <a:cxn ang="T14">
                  <a:pos x="T8" y="T9"/>
                </a:cxn>
              </a:cxnLst>
              <a:rect l="T15" t="T16" r="T17" b="T18"/>
              <a:pathLst>
                <a:path w="88" h="63">
                  <a:moveTo>
                    <a:pt x="73" y="45"/>
                  </a:moveTo>
                  <a:lnTo>
                    <a:pt x="88" y="63"/>
                  </a:lnTo>
                  <a:lnTo>
                    <a:pt x="7" y="15"/>
                  </a:lnTo>
                  <a:lnTo>
                    <a:pt x="0" y="0"/>
                  </a:lnTo>
                  <a:lnTo>
                    <a:pt x="73" y="45"/>
                  </a:lnTo>
                  <a:close/>
                </a:path>
              </a:pathLst>
            </a:custGeom>
            <a:solidFill>
              <a:schemeClr val="tx1"/>
            </a:solidFill>
            <a:ln w="0">
              <a:solidFill>
                <a:schemeClr val="tx1"/>
              </a:solidFill>
              <a:round/>
              <a:headEnd/>
              <a:tailEnd/>
            </a:ln>
          </p:spPr>
          <p:txBody>
            <a:bodyPr/>
            <a:lstStyle/>
            <a:p>
              <a:endParaRPr lang="en-US"/>
            </a:p>
          </p:txBody>
        </p:sp>
        <p:sp>
          <p:nvSpPr>
            <p:cNvPr id="79159" name="Freeform 980"/>
            <p:cNvSpPr>
              <a:spLocks/>
            </p:cNvSpPr>
            <p:nvPr/>
          </p:nvSpPr>
          <p:spPr bwMode="auto">
            <a:xfrm>
              <a:off x="3276" y="1729"/>
              <a:ext cx="1" cy="67"/>
            </a:xfrm>
            <a:custGeom>
              <a:avLst/>
              <a:gdLst>
                <a:gd name="T0" fmla="*/ 0 w 7"/>
                <a:gd name="T1" fmla="*/ 0 h 400"/>
                <a:gd name="T2" fmla="*/ 0 w 7"/>
                <a:gd name="T3" fmla="*/ 0 h 400"/>
                <a:gd name="T4" fmla="*/ 0 w 7"/>
                <a:gd name="T5" fmla="*/ 0 h 400"/>
                <a:gd name="T6" fmla="*/ 0 w 7"/>
                <a:gd name="T7" fmla="*/ 0 h 400"/>
                <a:gd name="T8" fmla="*/ 0 60000 65536"/>
                <a:gd name="T9" fmla="*/ 0 60000 65536"/>
                <a:gd name="T10" fmla="*/ 0 60000 65536"/>
                <a:gd name="T11" fmla="*/ 0 60000 65536"/>
                <a:gd name="T12" fmla="*/ 0 w 7"/>
                <a:gd name="T13" fmla="*/ 0 h 400"/>
                <a:gd name="T14" fmla="*/ 7 w 7"/>
                <a:gd name="T15" fmla="*/ 400 h 400"/>
              </a:gdLst>
              <a:ahLst/>
              <a:cxnLst>
                <a:cxn ang="T8">
                  <a:pos x="T0" y="T1"/>
                </a:cxn>
                <a:cxn ang="T9">
                  <a:pos x="T2" y="T3"/>
                </a:cxn>
                <a:cxn ang="T10">
                  <a:pos x="T4" y="T5"/>
                </a:cxn>
                <a:cxn ang="T11">
                  <a:pos x="T6" y="T7"/>
                </a:cxn>
              </a:cxnLst>
              <a:rect l="T12" t="T13" r="T14" b="T15"/>
              <a:pathLst>
                <a:path w="7" h="400">
                  <a:moveTo>
                    <a:pt x="0" y="0"/>
                  </a:moveTo>
                  <a:lnTo>
                    <a:pt x="7" y="15"/>
                  </a:lnTo>
                  <a:lnTo>
                    <a:pt x="0" y="400"/>
                  </a:lnTo>
                  <a:lnTo>
                    <a:pt x="0" y="0"/>
                  </a:lnTo>
                  <a:close/>
                </a:path>
              </a:pathLst>
            </a:custGeom>
            <a:solidFill>
              <a:schemeClr val="tx1"/>
            </a:solidFill>
            <a:ln w="9525">
              <a:solidFill>
                <a:schemeClr val="tx1"/>
              </a:solidFill>
              <a:round/>
              <a:headEnd/>
              <a:tailEnd/>
            </a:ln>
          </p:spPr>
          <p:txBody>
            <a:bodyPr/>
            <a:lstStyle/>
            <a:p>
              <a:endParaRPr lang="en-US"/>
            </a:p>
          </p:txBody>
        </p:sp>
        <p:sp>
          <p:nvSpPr>
            <p:cNvPr id="79160" name="Freeform 981"/>
            <p:cNvSpPr>
              <a:spLocks/>
            </p:cNvSpPr>
            <p:nvPr/>
          </p:nvSpPr>
          <p:spPr bwMode="auto">
            <a:xfrm>
              <a:off x="3276" y="1731"/>
              <a:ext cx="1" cy="66"/>
            </a:xfrm>
            <a:custGeom>
              <a:avLst/>
              <a:gdLst>
                <a:gd name="T0" fmla="*/ 0 w 7"/>
                <a:gd name="T1" fmla="*/ 0 h 393"/>
                <a:gd name="T2" fmla="*/ 0 w 7"/>
                <a:gd name="T3" fmla="*/ 0 h 393"/>
                <a:gd name="T4" fmla="*/ 0 w 7"/>
                <a:gd name="T5" fmla="*/ 0 h 393"/>
                <a:gd name="T6" fmla="*/ 0 w 7"/>
                <a:gd name="T7" fmla="*/ 0 h 393"/>
                <a:gd name="T8" fmla="*/ 0 60000 65536"/>
                <a:gd name="T9" fmla="*/ 0 60000 65536"/>
                <a:gd name="T10" fmla="*/ 0 60000 65536"/>
                <a:gd name="T11" fmla="*/ 0 60000 65536"/>
                <a:gd name="T12" fmla="*/ 0 w 7"/>
                <a:gd name="T13" fmla="*/ 0 h 393"/>
                <a:gd name="T14" fmla="*/ 7 w 7"/>
                <a:gd name="T15" fmla="*/ 393 h 393"/>
              </a:gdLst>
              <a:ahLst/>
              <a:cxnLst>
                <a:cxn ang="T8">
                  <a:pos x="T0" y="T1"/>
                </a:cxn>
                <a:cxn ang="T9">
                  <a:pos x="T2" y="T3"/>
                </a:cxn>
                <a:cxn ang="T10">
                  <a:pos x="T4" y="T5"/>
                </a:cxn>
                <a:cxn ang="T11">
                  <a:pos x="T6" y="T7"/>
                </a:cxn>
              </a:cxnLst>
              <a:rect l="T12" t="T13" r="T14" b="T15"/>
              <a:pathLst>
                <a:path w="7" h="393">
                  <a:moveTo>
                    <a:pt x="7" y="0"/>
                  </a:moveTo>
                  <a:lnTo>
                    <a:pt x="0" y="385"/>
                  </a:lnTo>
                  <a:lnTo>
                    <a:pt x="7" y="393"/>
                  </a:lnTo>
                  <a:lnTo>
                    <a:pt x="7" y="0"/>
                  </a:lnTo>
                  <a:close/>
                </a:path>
              </a:pathLst>
            </a:custGeom>
            <a:solidFill>
              <a:schemeClr val="tx1"/>
            </a:solidFill>
            <a:ln w="9525">
              <a:solidFill>
                <a:schemeClr val="tx1"/>
              </a:solidFill>
              <a:round/>
              <a:headEnd/>
              <a:tailEnd/>
            </a:ln>
          </p:spPr>
          <p:txBody>
            <a:bodyPr/>
            <a:lstStyle/>
            <a:p>
              <a:endParaRPr lang="en-US"/>
            </a:p>
          </p:txBody>
        </p:sp>
        <p:sp>
          <p:nvSpPr>
            <p:cNvPr id="79161" name="Freeform 982"/>
            <p:cNvSpPr>
              <a:spLocks/>
            </p:cNvSpPr>
            <p:nvPr/>
          </p:nvSpPr>
          <p:spPr bwMode="auto">
            <a:xfrm>
              <a:off x="3276" y="1729"/>
              <a:ext cx="1" cy="68"/>
            </a:xfrm>
            <a:custGeom>
              <a:avLst/>
              <a:gdLst>
                <a:gd name="T0" fmla="*/ 0 w 7"/>
                <a:gd name="T1" fmla="*/ 0 h 408"/>
                <a:gd name="T2" fmla="*/ 0 w 7"/>
                <a:gd name="T3" fmla="*/ 0 h 408"/>
                <a:gd name="T4" fmla="*/ 0 w 7"/>
                <a:gd name="T5" fmla="*/ 0 h 408"/>
                <a:gd name="T6" fmla="*/ 0 w 7"/>
                <a:gd name="T7" fmla="*/ 0 h 408"/>
                <a:gd name="T8" fmla="*/ 0 w 7"/>
                <a:gd name="T9" fmla="*/ 0 h 408"/>
                <a:gd name="T10" fmla="*/ 0 60000 65536"/>
                <a:gd name="T11" fmla="*/ 0 60000 65536"/>
                <a:gd name="T12" fmla="*/ 0 60000 65536"/>
                <a:gd name="T13" fmla="*/ 0 60000 65536"/>
                <a:gd name="T14" fmla="*/ 0 60000 65536"/>
                <a:gd name="T15" fmla="*/ 0 w 7"/>
                <a:gd name="T16" fmla="*/ 0 h 408"/>
                <a:gd name="T17" fmla="*/ 7 w 7"/>
                <a:gd name="T18" fmla="*/ 408 h 408"/>
              </a:gdLst>
              <a:ahLst/>
              <a:cxnLst>
                <a:cxn ang="T10">
                  <a:pos x="T0" y="T1"/>
                </a:cxn>
                <a:cxn ang="T11">
                  <a:pos x="T2" y="T3"/>
                </a:cxn>
                <a:cxn ang="T12">
                  <a:pos x="T4" y="T5"/>
                </a:cxn>
                <a:cxn ang="T13">
                  <a:pos x="T6" y="T7"/>
                </a:cxn>
                <a:cxn ang="T14">
                  <a:pos x="T8" y="T9"/>
                </a:cxn>
              </a:cxnLst>
              <a:rect l="T15" t="T16" r="T17" b="T18"/>
              <a:pathLst>
                <a:path w="7" h="408">
                  <a:moveTo>
                    <a:pt x="0" y="0"/>
                  </a:moveTo>
                  <a:lnTo>
                    <a:pt x="7" y="15"/>
                  </a:lnTo>
                  <a:lnTo>
                    <a:pt x="7" y="408"/>
                  </a:lnTo>
                  <a:lnTo>
                    <a:pt x="0" y="400"/>
                  </a:lnTo>
                  <a:lnTo>
                    <a:pt x="0" y="0"/>
                  </a:lnTo>
                  <a:close/>
                </a:path>
              </a:pathLst>
            </a:custGeom>
            <a:solidFill>
              <a:schemeClr val="tx1"/>
            </a:solidFill>
            <a:ln w="0">
              <a:solidFill>
                <a:schemeClr val="tx1"/>
              </a:solidFill>
              <a:round/>
              <a:headEnd/>
              <a:tailEnd/>
            </a:ln>
          </p:spPr>
          <p:txBody>
            <a:bodyPr/>
            <a:lstStyle/>
            <a:p>
              <a:endParaRPr lang="en-US"/>
            </a:p>
          </p:txBody>
        </p:sp>
        <p:sp>
          <p:nvSpPr>
            <p:cNvPr id="79162" name="Freeform 983"/>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60000 65536"/>
                <a:gd name="T9" fmla="*/ 0 60000 65536"/>
                <a:gd name="T10" fmla="*/ 0 60000 65536"/>
                <a:gd name="T11" fmla="*/ 0 60000 65536"/>
                <a:gd name="T12" fmla="*/ 0 w 52"/>
                <a:gd name="T13" fmla="*/ 0 h 8"/>
                <a:gd name="T14" fmla="*/ 52 w 52"/>
                <a:gd name="T15" fmla="*/ 8 h 8"/>
              </a:gdLst>
              <a:ahLst/>
              <a:cxnLst>
                <a:cxn ang="T8">
                  <a:pos x="T0" y="T1"/>
                </a:cxn>
                <a:cxn ang="T9">
                  <a:pos x="T2" y="T3"/>
                </a:cxn>
                <a:cxn ang="T10">
                  <a:pos x="T4" y="T5"/>
                </a:cxn>
                <a:cxn ang="T11">
                  <a:pos x="T6" y="T7"/>
                </a:cxn>
              </a:cxnLst>
              <a:rect l="T12" t="T13" r="T14" b="T15"/>
              <a:pathLst>
                <a:path w="52" h="8">
                  <a:moveTo>
                    <a:pt x="45" y="0"/>
                  </a:moveTo>
                  <a:lnTo>
                    <a:pt x="52" y="8"/>
                  </a:lnTo>
                  <a:lnTo>
                    <a:pt x="0" y="0"/>
                  </a:lnTo>
                  <a:lnTo>
                    <a:pt x="45" y="0"/>
                  </a:lnTo>
                  <a:close/>
                </a:path>
              </a:pathLst>
            </a:custGeom>
            <a:solidFill>
              <a:schemeClr val="tx1"/>
            </a:solidFill>
            <a:ln w="9525">
              <a:solidFill>
                <a:schemeClr val="tx1"/>
              </a:solidFill>
              <a:round/>
              <a:headEnd/>
              <a:tailEnd/>
            </a:ln>
          </p:spPr>
          <p:txBody>
            <a:bodyPr/>
            <a:lstStyle/>
            <a:p>
              <a:endParaRPr lang="en-US"/>
            </a:p>
          </p:txBody>
        </p:sp>
        <p:sp>
          <p:nvSpPr>
            <p:cNvPr id="79163" name="Freeform 984"/>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60000 65536"/>
                <a:gd name="T9" fmla="*/ 0 60000 65536"/>
                <a:gd name="T10" fmla="*/ 0 60000 65536"/>
                <a:gd name="T11" fmla="*/ 0 60000 65536"/>
                <a:gd name="T12" fmla="*/ 0 w 52"/>
                <a:gd name="T13" fmla="*/ 0 h 8"/>
                <a:gd name="T14" fmla="*/ 52 w 52"/>
                <a:gd name="T15" fmla="*/ 8 h 8"/>
              </a:gdLst>
              <a:ahLst/>
              <a:cxnLst>
                <a:cxn ang="T8">
                  <a:pos x="T0" y="T1"/>
                </a:cxn>
                <a:cxn ang="T9">
                  <a:pos x="T2" y="T3"/>
                </a:cxn>
                <a:cxn ang="T10">
                  <a:pos x="T4" y="T5"/>
                </a:cxn>
                <a:cxn ang="T11">
                  <a:pos x="T6" y="T7"/>
                </a:cxn>
              </a:cxnLst>
              <a:rect l="T12" t="T13" r="T14" b="T15"/>
              <a:pathLst>
                <a:path w="52" h="8">
                  <a:moveTo>
                    <a:pt x="52" y="8"/>
                  </a:moveTo>
                  <a:lnTo>
                    <a:pt x="0" y="0"/>
                  </a:lnTo>
                  <a:lnTo>
                    <a:pt x="0" y="8"/>
                  </a:lnTo>
                  <a:lnTo>
                    <a:pt x="52" y="8"/>
                  </a:lnTo>
                  <a:close/>
                </a:path>
              </a:pathLst>
            </a:custGeom>
            <a:solidFill>
              <a:schemeClr val="tx1"/>
            </a:solidFill>
            <a:ln w="9525">
              <a:solidFill>
                <a:schemeClr val="tx1"/>
              </a:solidFill>
              <a:round/>
              <a:headEnd/>
              <a:tailEnd/>
            </a:ln>
          </p:spPr>
          <p:txBody>
            <a:bodyPr/>
            <a:lstStyle/>
            <a:p>
              <a:endParaRPr lang="en-US"/>
            </a:p>
          </p:txBody>
        </p:sp>
        <p:sp>
          <p:nvSpPr>
            <p:cNvPr id="79164" name="Freeform 985"/>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w 52"/>
                <a:gd name="T9" fmla="*/ 0 h 8"/>
                <a:gd name="T10" fmla="*/ 0 60000 65536"/>
                <a:gd name="T11" fmla="*/ 0 60000 65536"/>
                <a:gd name="T12" fmla="*/ 0 60000 65536"/>
                <a:gd name="T13" fmla="*/ 0 60000 65536"/>
                <a:gd name="T14" fmla="*/ 0 60000 65536"/>
                <a:gd name="T15" fmla="*/ 0 w 52"/>
                <a:gd name="T16" fmla="*/ 0 h 8"/>
                <a:gd name="T17" fmla="*/ 52 w 52"/>
                <a:gd name="T18" fmla="*/ 8 h 8"/>
              </a:gdLst>
              <a:ahLst/>
              <a:cxnLst>
                <a:cxn ang="T10">
                  <a:pos x="T0" y="T1"/>
                </a:cxn>
                <a:cxn ang="T11">
                  <a:pos x="T2" y="T3"/>
                </a:cxn>
                <a:cxn ang="T12">
                  <a:pos x="T4" y="T5"/>
                </a:cxn>
                <a:cxn ang="T13">
                  <a:pos x="T6" y="T7"/>
                </a:cxn>
                <a:cxn ang="T14">
                  <a:pos x="T8" y="T9"/>
                </a:cxn>
              </a:cxnLst>
              <a:rect l="T15" t="T16" r="T17" b="T18"/>
              <a:pathLst>
                <a:path w="52" h="8">
                  <a:moveTo>
                    <a:pt x="45" y="0"/>
                  </a:moveTo>
                  <a:lnTo>
                    <a:pt x="52" y="8"/>
                  </a:lnTo>
                  <a:lnTo>
                    <a:pt x="0" y="8"/>
                  </a:lnTo>
                  <a:lnTo>
                    <a:pt x="0" y="0"/>
                  </a:lnTo>
                  <a:lnTo>
                    <a:pt x="45" y="0"/>
                  </a:lnTo>
                  <a:close/>
                </a:path>
              </a:pathLst>
            </a:custGeom>
            <a:solidFill>
              <a:schemeClr val="tx1"/>
            </a:solidFill>
            <a:ln w="0">
              <a:solidFill>
                <a:schemeClr val="tx1"/>
              </a:solidFill>
              <a:round/>
              <a:headEnd/>
              <a:tailEnd/>
            </a:ln>
          </p:spPr>
          <p:txBody>
            <a:bodyPr/>
            <a:lstStyle/>
            <a:p>
              <a:endParaRPr lang="en-US"/>
            </a:p>
          </p:txBody>
        </p:sp>
        <p:sp>
          <p:nvSpPr>
            <p:cNvPr id="79165" name="Line 986"/>
            <p:cNvSpPr>
              <a:spLocks noChangeShapeType="1"/>
            </p:cNvSpPr>
            <p:nvPr/>
          </p:nvSpPr>
          <p:spPr bwMode="auto">
            <a:xfrm>
              <a:off x="3269" y="1796"/>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166" name="Freeform 987"/>
            <p:cNvSpPr>
              <a:spLocks/>
            </p:cNvSpPr>
            <p:nvPr/>
          </p:nvSpPr>
          <p:spPr bwMode="auto">
            <a:xfrm>
              <a:off x="3268" y="1683"/>
              <a:ext cx="2" cy="113"/>
            </a:xfrm>
            <a:custGeom>
              <a:avLst/>
              <a:gdLst>
                <a:gd name="T0" fmla="*/ 0 w 8"/>
                <a:gd name="T1" fmla="*/ 0 h 683"/>
                <a:gd name="T2" fmla="*/ 0 w 8"/>
                <a:gd name="T3" fmla="*/ 0 h 683"/>
                <a:gd name="T4" fmla="*/ 0 w 8"/>
                <a:gd name="T5" fmla="*/ 0 h 683"/>
                <a:gd name="T6" fmla="*/ 0 w 8"/>
                <a:gd name="T7" fmla="*/ 0 h 683"/>
                <a:gd name="T8" fmla="*/ 0 60000 65536"/>
                <a:gd name="T9" fmla="*/ 0 60000 65536"/>
                <a:gd name="T10" fmla="*/ 0 60000 65536"/>
                <a:gd name="T11" fmla="*/ 0 60000 65536"/>
                <a:gd name="T12" fmla="*/ 0 w 8"/>
                <a:gd name="T13" fmla="*/ 0 h 683"/>
                <a:gd name="T14" fmla="*/ 8 w 8"/>
                <a:gd name="T15" fmla="*/ 683 h 683"/>
              </a:gdLst>
              <a:ahLst/>
              <a:cxnLst>
                <a:cxn ang="T8">
                  <a:pos x="T0" y="T1"/>
                </a:cxn>
                <a:cxn ang="T9">
                  <a:pos x="T2" y="T3"/>
                </a:cxn>
                <a:cxn ang="T10">
                  <a:pos x="T4" y="T5"/>
                </a:cxn>
                <a:cxn ang="T11">
                  <a:pos x="T6" y="T7"/>
                </a:cxn>
              </a:cxnLst>
              <a:rect l="T12" t="T13" r="T14" b="T15"/>
              <a:pathLst>
                <a:path w="8" h="683">
                  <a:moveTo>
                    <a:pt x="8" y="683"/>
                  </a:moveTo>
                  <a:lnTo>
                    <a:pt x="0" y="683"/>
                  </a:lnTo>
                  <a:lnTo>
                    <a:pt x="8" y="0"/>
                  </a:lnTo>
                  <a:lnTo>
                    <a:pt x="8" y="683"/>
                  </a:lnTo>
                  <a:close/>
                </a:path>
              </a:pathLst>
            </a:custGeom>
            <a:solidFill>
              <a:schemeClr val="tx1"/>
            </a:solidFill>
            <a:ln w="9525">
              <a:solidFill>
                <a:schemeClr val="tx1"/>
              </a:solidFill>
              <a:round/>
              <a:headEnd/>
              <a:tailEnd/>
            </a:ln>
          </p:spPr>
          <p:txBody>
            <a:bodyPr/>
            <a:lstStyle/>
            <a:p>
              <a:endParaRPr lang="en-US"/>
            </a:p>
          </p:txBody>
        </p:sp>
        <p:sp>
          <p:nvSpPr>
            <p:cNvPr id="79167" name="Freeform 988"/>
            <p:cNvSpPr>
              <a:spLocks/>
            </p:cNvSpPr>
            <p:nvPr/>
          </p:nvSpPr>
          <p:spPr bwMode="auto">
            <a:xfrm>
              <a:off x="3268" y="1683"/>
              <a:ext cx="2" cy="113"/>
            </a:xfrm>
            <a:custGeom>
              <a:avLst/>
              <a:gdLst>
                <a:gd name="T0" fmla="*/ 0 w 8"/>
                <a:gd name="T1" fmla="*/ 0 h 683"/>
                <a:gd name="T2" fmla="*/ 0 w 8"/>
                <a:gd name="T3" fmla="*/ 0 h 683"/>
                <a:gd name="T4" fmla="*/ 0 w 8"/>
                <a:gd name="T5" fmla="*/ 0 h 683"/>
                <a:gd name="T6" fmla="*/ 0 w 8"/>
                <a:gd name="T7" fmla="*/ 0 h 683"/>
                <a:gd name="T8" fmla="*/ 0 60000 65536"/>
                <a:gd name="T9" fmla="*/ 0 60000 65536"/>
                <a:gd name="T10" fmla="*/ 0 60000 65536"/>
                <a:gd name="T11" fmla="*/ 0 60000 65536"/>
                <a:gd name="T12" fmla="*/ 0 w 8"/>
                <a:gd name="T13" fmla="*/ 0 h 683"/>
                <a:gd name="T14" fmla="*/ 8 w 8"/>
                <a:gd name="T15" fmla="*/ 683 h 683"/>
              </a:gdLst>
              <a:ahLst/>
              <a:cxnLst>
                <a:cxn ang="T8">
                  <a:pos x="T0" y="T1"/>
                </a:cxn>
                <a:cxn ang="T9">
                  <a:pos x="T2" y="T3"/>
                </a:cxn>
                <a:cxn ang="T10">
                  <a:pos x="T4" y="T5"/>
                </a:cxn>
                <a:cxn ang="T11">
                  <a:pos x="T6" y="T7"/>
                </a:cxn>
              </a:cxnLst>
              <a:rect l="T12" t="T13" r="T14" b="T15"/>
              <a:pathLst>
                <a:path w="8" h="683">
                  <a:moveTo>
                    <a:pt x="0" y="683"/>
                  </a:moveTo>
                  <a:lnTo>
                    <a:pt x="8" y="0"/>
                  </a:lnTo>
                  <a:lnTo>
                    <a:pt x="0" y="0"/>
                  </a:lnTo>
                  <a:lnTo>
                    <a:pt x="0" y="683"/>
                  </a:lnTo>
                  <a:close/>
                </a:path>
              </a:pathLst>
            </a:custGeom>
            <a:solidFill>
              <a:schemeClr val="tx1"/>
            </a:solidFill>
            <a:ln w="9525">
              <a:solidFill>
                <a:schemeClr val="tx1"/>
              </a:solidFill>
              <a:round/>
              <a:headEnd/>
              <a:tailEnd/>
            </a:ln>
          </p:spPr>
          <p:txBody>
            <a:bodyPr/>
            <a:lstStyle/>
            <a:p>
              <a:endParaRPr lang="en-US"/>
            </a:p>
          </p:txBody>
        </p:sp>
        <p:sp>
          <p:nvSpPr>
            <p:cNvPr id="79168" name="Rectangle 989"/>
            <p:cNvSpPr>
              <a:spLocks noChangeArrowheads="1"/>
            </p:cNvSpPr>
            <p:nvPr/>
          </p:nvSpPr>
          <p:spPr bwMode="auto">
            <a:xfrm>
              <a:off x="3268" y="1683"/>
              <a:ext cx="2" cy="11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69" name="Freeform 990"/>
            <p:cNvSpPr>
              <a:spLocks/>
            </p:cNvSpPr>
            <p:nvPr/>
          </p:nvSpPr>
          <p:spPr bwMode="auto">
            <a:xfrm>
              <a:off x="2744" y="1649"/>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8"/>
                  </a:moveTo>
                  <a:lnTo>
                    <a:pt x="2922" y="0"/>
                  </a:lnTo>
                  <a:lnTo>
                    <a:pt x="0" y="8"/>
                  </a:lnTo>
                  <a:lnTo>
                    <a:pt x="2922" y="8"/>
                  </a:lnTo>
                  <a:close/>
                </a:path>
              </a:pathLst>
            </a:custGeom>
            <a:solidFill>
              <a:schemeClr val="tx1"/>
            </a:solidFill>
            <a:ln w="9525">
              <a:solidFill>
                <a:schemeClr val="tx1"/>
              </a:solidFill>
              <a:round/>
              <a:headEnd/>
              <a:tailEnd/>
            </a:ln>
          </p:spPr>
          <p:txBody>
            <a:bodyPr/>
            <a:lstStyle/>
            <a:p>
              <a:endParaRPr lang="en-US"/>
            </a:p>
          </p:txBody>
        </p:sp>
        <p:sp>
          <p:nvSpPr>
            <p:cNvPr id="79170" name="Freeform 991"/>
            <p:cNvSpPr>
              <a:spLocks/>
            </p:cNvSpPr>
            <p:nvPr/>
          </p:nvSpPr>
          <p:spPr bwMode="auto">
            <a:xfrm>
              <a:off x="2744" y="1649"/>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0"/>
                  </a:moveTo>
                  <a:lnTo>
                    <a:pt x="0" y="8"/>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9171" name="Rectangle 992"/>
            <p:cNvSpPr>
              <a:spLocks noChangeArrowheads="1"/>
            </p:cNvSpPr>
            <p:nvPr/>
          </p:nvSpPr>
          <p:spPr bwMode="auto">
            <a:xfrm>
              <a:off x="2744" y="1649"/>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72" name="Freeform 993"/>
            <p:cNvSpPr>
              <a:spLocks/>
            </p:cNvSpPr>
            <p:nvPr/>
          </p:nvSpPr>
          <p:spPr bwMode="auto">
            <a:xfrm>
              <a:off x="2744" y="1664"/>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4"/>
                  </a:moveTo>
                  <a:lnTo>
                    <a:pt x="2922" y="0"/>
                  </a:lnTo>
                  <a:lnTo>
                    <a:pt x="0" y="4"/>
                  </a:lnTo>
                  <a:lnTo>
                    <a:pt x="2922" y="4"/>
                  </a:lnTo>
                  <a:close/>
                </a:path>
              </a:pathLst>
            </a:custGeom>
            <a:solidFill>
              <a:schemeClr val="tx1"/>
            </a:solidFill>
            <a:ln w="9525">
              <a:solidFill>
                <a:schemeClr val="tx1"/>
              </a:solidFill>
              <a:round/>
              <a:headEnd/>
              <a:tailEnd/>
            </a:ln>
          </p:spPr>
          <p:txBody>
            <a:bodyPr/>
            <a:lstStyle/>
            <a:p>
              <a:endParaRPr lang="en-US"/>
            </a:p>
          </p:txBody>
        </p:sp>
        <p:sp>
          <p:nvSpPr>
            <p:cNvPr id="79173" name="Freeform 994"/>
            <p:cNvSpPr>
              <a:spLocks/>
            </p:cNvSpPr>
            <p:nvPr/>
          </p:nvSpPr>
          <p:spPr bwMode="auto">
            <a:xfrm>
              <a:off x="2744" y="1664"/>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0"/>
                  </a:moveTo>
                  <a:lnTo>
                    <a:pt x="0" y="4"/>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9174" name="Rectangle 995"/>
            <p:cNvSpPr>
              <a:spLocks noChangeArrowheads="1"/>
            </p:cNvSpPr>
            <p:nvPr/>
          </p:nvSpPr>
          <p:spPr bwMode="auto">
            <a:xfrm>
              <a:off x="2744" y="1664"/>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75" name="Freeform 996"/>
            <p:cNvSpPr>
              <a:spLocks/>
            </p:cNvSpPr>
            <p:nvPr/>
          </p:nvSpPr>
          <p:spPr bwMode="auto">
            <a:xfrm>
              <a:off x="2744" y="1805"/>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8"/>
                  </a:moveTo>
                  <a:lnTo>
                    <a:pt x="2922" y="0"/>
                  </a:lnTo>
                  <a:lnTo>
                    <a:pt x="0" y="8"/>
                  </a:lnTo>
                  <a:lnTo>
                    <a:pt x="2922" y="8"/>
                  </a:lnTo>
                  <a:close/>
                </a:path>
              </a:pathLst>
            </a:custGeom>
            <a:solidFill>
              <a:schemeClr val="tx1"/>
            </a:solidFill>
            <a:ln w="9525">
              <a:solidFill>
                <a:schemeClr val="tx1"/>
              </a:solidFill>
              <a:round/>
              <a:headEnd/>
              <a:tailEnd/>
            </a:ln>
          </p:spPr>
          <p:txBody>
            <a:bodyPr/>
            <a:lstStyle/>
            <a:p>
              <a:endParaRPr lang="en-US"/>
            </a:p>
          </p:txBody>
        </p:sp>
        <p:sp>
          <p:nvSpPr>
            <p:cNvPr id="79176" name="Freeform 997"/>
            <p:cNvSpPr>
              <a:spLocks/>
            </p:cNvSpPr>
            <p:nvPr/>
          </p:nvSpPr>
          <p:spPr bwMode="auto">
            <a:xfrm>
              <a:off x="2744" y="1805"/>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0"/>
                  </a:moveTo>
                  <a:lnTo>
                    <a:pt x="0" y="8"/>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9177" name="Rectangle 998"/>
            <p:cNvSpPr>
              <a:spLocks noChangeArrowheads="1"/>
            </p:cNvSpPr>
            <p:nvPr/>
          </p:nvSpPr>
          <p:spPr bwMode="auto">
            <a:xfrm>
              <a:off x="2744" y="1805"/>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78" name="Freeform 999"/>
            <p:cNvSpPr>
              <a:spLocks/>
            </p:cNvSpPr>
            <p:nvPr/>
          </p:nvSpPr>
          <p:spPr bwMode="auto">
            <a:xfrm>
              <a:off x="2744" y="1805"/>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4"/>
                  </a:moveTo>
                  <a:lnTo>
                    <a:pt x="2922" y="0"/>
                  </a:lnTo>
                  <a:lnTo>
                    <a:pt x="0" y="4"/>
                  </a:lnTo>
                  <a:lnTo>
                    <a:pt x="2922" y="4"/>
                  </a:lnTo>
                  <a:close/>
                </a:path>
              </a:pathLst>
            </a:custGeom>
            <a:solidFill>
              <a:schemeClr val="tx1"/>
            </a:solidFill>
            <a:ln w="9525">
              <a:solidFill>
                <a:schemeClr val="tx1"/>
              </a:solidFill>
              <a:round/>
              <a:headEnd/>
              <a:tailEnd/>
            </a:ln>
          </p:spPr>
          <p:txBody>
            <a:bodyPr/>
            <a:lstStyle/>
            <a:p>
              <a:endParaRPr lang="en-US"/>
            </a:p>
          </p:txBody>
        </p:sp>
        <p:sp>
          <p:nvSpPr>
            <p:cNvPr id="79179" name="Freeform 1000"/>
            <p:cNvSpPr>
              <a:spLocks/>
            </p:cNvSpPr>
            <p:nvPr/>
          </p:nvSpPr>
          <p:spPr bwMode="auto">
            <a:xfrm>
              <a:off x="2744" y="1805"/>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0"/>
                  </a:moveTo>
                  <a:lnTo>
                    <a:pt x="0" y="4"/>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9180" name="Rectangle 1001"/>
            <p:cNvSpPr>
              <a:spLocks noChangeArrowheads="1"/>
            </p:cNvSpPr>
            <p:nvPr/>
          </p:nvSpPr>
          <p:spPr bwMode="auto">
            <a:xfrm>
              <a:off x="2744" y="1805"/>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81" name="Freeform 1002"/>
            <p:cNvSpPr>
              <a:spLocks/>
            </p:cNvSpPr>
            <p:nvPr/>
          </p:nvSpPr>
          <p:spPr bwMode="auto">
            <a:xfrm>
              <a:off x="2744" y="1819"/>
              <a:ext cx="487" cy="1"/>
            </a:xfrm>
            <a:custGeom>
              <a:avLst/>
              <a:gdLst>
                <a:gd name="T0" fmla="*/ 0 w 2922"/>
                <a:gd name="T1" fmla="*/ 0 h 9"/>
                <a:gd name="T2" fmla="*/ 0 w 2922"/>
                <a:gd name="T3" fmla="*/ 0 h 9"/>
                <a:gd name="T4" fmla="*/ 0 w 2922"/>
                <a:gd name="T5" fmla="*/ 0 h 9"/>
                <a:gd name="T6" fmla="*/ 0 w 2922"/>
                <a:gd name="T7" fmla="*/ 0 h 9"/>
                <a:gd name="T8" fmla="*/ 0 60000 65536"/>
                <a:gd name="T9" fmla="*/ 0 60000 65536"/>
                <a:gd name="T10" fmla="*/ 0 60000 65536"/>
                <a:gd name="T11" fmla="*/ 0 60000 65536"/>
                <a:gd name="T12" fmla="*/ 0 w 2922"/>
                <a:gd name="T13" fmla="*/ 0 h 9"/>
                <a:gd name="T14" fmla="*/ 2922 w 2922"/>
                <a:gd name="T15" fmla="*/ 9 h 9"/>
              </a:gdLst>
              <a:ahLst/>
              <a:cxnLst>
                <a:cxn ang="T8">
                  <a:pos x="T0" y="T1"/>
                </a:cxn>
                <a:cxn ang="T9">
                  <a:pos x="T2" y="T3"/>
                </a:cxn>
                <a:cxn ang="T10">
                  <a:pos x="T4" y="T5"/>
                </a:cxn>
                <a:cxn ang="T11">
                  <a:pos x="T6" y="T7"/>
                </a:cxn>
              </a:cxnLst>
              <a:rect l="T12" t="T13" r="T14" b="T15"/>
              <a:pathLst>
                <a:path w="2922" h="9">
                  <a:moveTo>
                    <a:pt x="2922" y="9"/>
                  </a:moveTo>
                  <a:lnTo>
                    <a:pt x="2922" y="0"/>
                  </a:lnTo>
                  <a:lnTo>
                    <a:pt x="0" y="9"/>
                  </a:lnTo>
                  <a:lnTo>
                    <a:pt x="2922" y="9"/>
                  </a:lnTo>
                  <a:close/>
                </a:path>
              </a:pathLst>
            </a:custGeom>
            <a:solidFill>
              <a:schemeClr val="tx1"/>
            </a:solidFill>
            <a:ln w="9525">
              <a:solidFill>
                <a:schemeClr val="tx1"/>
              </a:solidFill>
              <a:round/>
              <a:headEnd/>
              <a:tailEnd/>
            </a:ln>
          </p:spPr>
          <p:txBody>
            <a:bodyPr/>
            <a:lstStyle/>
            <a:p>
              <a:endParaRPr lang="en-US"/>
            </a:p>
          </p:txBody>
        </p:sp>
        <p:sp>
          <p:nvSpPr>
            <p:cNvPr id="79182" name="Freeform 1003"/>
            <p:cNvSpPr>
              <a:spLocks/>
            </p:cNvSpPr>
            <p:nvPr/>
          </p:nvSpPr>
          <p:spPr bwMode="auto">
            <a:xfrm>
              <a:off x="2744" y="1819"/>
              <a:ext cx="487" cy="1"/>
            </a:xfrm>
            <a:custGeom>
              <a:avLst/>
              <a:gdLst>
                <a:gd name="T0" fmla="*/ 0 w 2922"/>
                <a:gd name="T1" fmla="*/ 0 h 9"/>
                <a:gd name="T2" fmla="*/ 0 w 2922"/>
                <a:gd name="T3" fmla="*/ 0 h 9"/>
                <a:gd name="T4" fmla="*/ 0 w 2922"/>
                <a:gd name="T5" fmla="*/ 0 h 9"/>
                <a:gd name="T6" fmla="*/ 0 w 2922"/>
                <a:gd name="T7" fmla="*/ 0 h 9"/>
                <a:gd name="T8" fmla="*/ 0 60000 65536"/>
                <a:gd name="T9" fmla="*/ 0 60000 65536"/>
                <a:gd name="T10" fmla="*/ 0 60000 65536"/>
                <a:gd name="T11" fmla="*/ 0 60000 65536"/>
                <a:gd name="T12" fmla="*/ 0 w 2922"/>
                <a:gd name="T13" fmla="*/ 0 h 9"/>
                <a:gd name="T14" fmla="*/ 2922 w 2922"/>
                <a:gd name="T15" fmla="*/ 9 h 9"/>
              </a:gdLst>
              <a:ahLst/>
              <a:cxnLst>
                <a:cxn ang="T8">
                  <a:pos x="T0" y="T1"/>
                </a:cxn>
                <a:cxn ang="T9">
                  <a:pos x="T2" y="T3"/>
                </a:cxn>
                <a:cxn ang="T10">
                  <a:pos x="T4" y="T5"/>
                </a:cxn>
                <a:cxn ang="T11">
                  <a:pos x="T6" y="T7"/>
                </a:cxn>
              </a:cxnLst>
              <a:rect l="T12" t="T13" r="T14" b="T15"/>
              <a:pathLst>
                <a:path w="2922" h="9">
                  <a:moveTo>
                    <a:pt x="2922" y="0"/>
                  </a:moveTo>
                  <a:lnTo>
                    <a:pt x="0" y="9"/>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9183" name="Rectangle 1004"/>
            <p:cNvSpPr>
              <a:spLocks noChangeArrowheads="1"/>
            </p:cNvSpPr>
            <p:nvPr/>
          </p:nvSpPr>
          <p:spPr bwMode="auto">
            <a:xfrm>
              <a:off x="2744" y="1819"/>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84" name="Freeform 1005"/>
            <p:cNvSpPr>
              <a:spLocks/>
            </p:cNvSpPr>
            <p:nvPr/>
          </p:nvSpPr>
          <p:spPr bwMode="auto">
            <a:xfrm>
              <a:off x="2743" y="1774"/>
              <a:ext cx="3" cy="89"/>
            </a:xfrm>
            <a:custGeom>
              <a:avLst/>
              <a:gdLst>
                <a:gd name="T0" fmla="*/ 0 w 16"/>
                <a:gd name="T1" fmla="*/ 0 h 535"/>
                <a:gd name="T2" fmla="*/ 0 w 16"/>
                <a:gd name="T3" fmla="*/ 0 h 535"/>
                <a:gd name="T4" fmla="*/ 0 w 16"/>
                <a:gd name="T5" fmla="*/ 0 h 535"/>
                <a:gd name="T6" fmla="*/ 0 w 16"/>
                <a:gd name="T7" fmla="*/ 0 h 535"/>
                <a:gd name="T8" fmla="*/ 0 60000 65536"/>
                <a:gd name="T9" fmla="*/ 0 60000 65536"/>
                <a:gd name="T10" fmla="*/ 0 60000 65536"/>
                <a:gd name="T11" fmla="*/ 0 60000 65536"/>
                <a:gd name="T12" fmla="*/ 0 w 16"/>
                <a:gd name="T13" fmla="*/ 0 h 535"/>
                <a:gd name="T14" fmla="*/ 16 w 16"/>
                <a:gd name="T15" fmla="*/ 535 h 535"/>
              </a:gdLst>
              <a:ahLst/>
              <a:cxnLst>
                <a:cxn ang="T8">
                  <a:pos x="T0" y="T1"/>
                </a:cxn>
                <a:cxn ang="T9">
                  <a:pos x="T2" y="T3"/>
                </a:cxn>
                <a:cxn ang="T10">
                  <a:pos x="T4" y="T5"/>
                </a:cxn>
                <a:cxn ang="T11">
                  <a:pos x="T6" y="T7"/>
                </a:cxn>
              </a:cxnLst>
              <a:rect l="T12" t="T13" r="T14" b="T15"/>
              <a:pathLst>
                <a:path w="16" h="535">
                  <a:moveTo>
                    <a:pt x="0" y="535"/>
                  </a:moveTo>
                  <a:lnTo>
                    <a:pt x="16"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79185" name="Freeform 1006"/>
            <p:cNvSpPr>
              <a:spLocks/>
            </p:cNvSpPr>
            <p:nvPr/>
          </p:nvSpPr>
          <p:spPr bwMode="auto">
            <a:xfrm>
              <a:off x="2743" y="1774"/>
              <a:ext cx="3" cy="89"/>
            </a:xfrm>
            <a:custGeom>
              <a:avLst/>
              <a:gdLst>
                <a:gd name="T0" fmla="*/ 0 w 16"/>
                <a:gd name="T1" fmla="*/ 0 h 535"/>
                <a:gd name="T2" fmla="*/ 0 w 16"/>
                <a:gd name="T3" fmla="*/ 0 h 535"/>
                <a:gd name="T4" fmla="*/ 0 w 16"/>
                <a:gd name="T5" fmla="*/ 0 h 535"/>
                <a:gd name="T6" fmla="*/ 0 w 16"/>
                <a:gd name="T7" fmla="*/ 0 h 535"/>
                <a:gd name="T8" fmla="*/ 0 60000 65536"/>
                <a:gd name="T9" fmla="*/ 0 60000 65536"/>
                <a:gd name="T10" fmla="*/ 0 60000 65536"/>
                <a:gd name="T11" fmla="*/ 0 60000 65536"/>
                <a:gd name="T12" fmla="*/ 0 w 16"/>
                <a:gd name="T13" fmla="*/ 0 h 535"/>
                <a:gd name="T14" fmla="*/ 16 w 16"/>
                <a:gd name="T15" fmla="*/ 535 h 535"/>
              </a:gdLst>
              <a:ahLst/>
              <a:cxnLst>
                <a:cxn ang="T8">
                  <a:pos x="T0" y="T1"/>
                </a:cxn>
                <a:cxn ang="T9">
                  <a:pos x="T2" y="T3"/>
                </a:cxn>
                <a:cxn ang="T10">
                  <a:pos x="T4" y="T5"/>
                </a:cxn>
                <a:cxn ang="T11">
                  <a:pos x="T6" y="T7"/>
                </a:cxn>
              </a:cxnLst>
              <a:rect l="T12" t="T13" r="T14" b="T15"/>
              <a:pathLst>
                <a:path w="16" h="535">
                  <a:moveTo>
                    <a:pt x="16" y="535"/>
                  </a:moveTo>
                  <a:lnTo>
                    <a:pt x="0" y="0"/>
                  </a:lnTo>
                  <a:lnTo>
                    <a:pt x="16" y="0"/>
                  </a:lnTo>
                  <a:lnTo>
                    <a:pt x="16" y="535"/>
                  </a:lnTo>
                  <a:close/>
                </a:path>
              </a:pathLst>
            </a:custGeom>
            <a:solidFill>
              <a:schemeClr val="tx1"/>
            </a:solidFill>
            <a:ln w="9525">
              <a:solidFill>
                <a:schemeClr val="tx1"/>
              </a:solidFill>
              <a:round/>
              <a:headEnd/>
              <a:tailEnd/>
            </a:ln>
          </p:spPr>
          <p:txBody>
            <a:bodyPr/>
            <a:lstStyle/>
            <a:p>
              <a:endParaRPr lang="en-US"/>
            </a:p>
          </p:txBody>
        </p:sp>
        <p:sp>
          <p:nvSpPr>
            <p:cNvPr id="79186" name="Rectangle 1007"/>
            <p:cNvSpPr>
              <a:spLocks noChangeArrowheads="1"/>
            </p:cNvSpPr>
            <p:nvPr/>
          </p:nvSpPr>
          <p:spPr bwMode="auto">
            <a:xfrm>
              <a:off x="2743" y="1774"/>
              <a:ext cx="3" cy="89"/>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187" name="Freeform 1008"/>
            <p:cNvSpPr>
              <a:spLocks/>
            </p:cNvSpPr>
            <p:nvPr/>
          </p:nvSpPr>
          <p:spPr bwMode="auto">
            <a:xfrm>
              <a:off x="2730" y="1734"/>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87" y="0"/>
                  </a:moveTo>
                  <a:lnTo>
                    <a:pt x="87" y="17"/>
                  </a:lnTo>
                  <a:lnTo>
                    <a:pt x="0" y="36"/>
                  </a:lnTo>
                  <a:lnTo>
                    <a:pt x="87" y="0"/>
                  </a:lnTo>
                  <a:close/>
                </a:path>
              </a:pathLst>
            </a:custGeom>
            <a:solidFill>
              <a:schemeClr val="tx1"/>
            </a:solidFill>
            <a:ln w="9525">
              <a:solidFill>
                <a:schemeClr val="tx1"/>
              </a:solidFill>
              <a:round/>
              <a:headEnd/>
              <a:tailEnd/>
            </a:ln>
          </p:spPr>
          <p:txBody>
            <a:bodyPr/>
            <a:lstStyle/>
            <a:p>
              <a:endParaRPr lang="en-US"/>
            </a:p>
          </p:txBody>
        </p:sp>
        <p:sp>
          <p:nvSpPr>
            <p:cNvPr id="79188" name="Freeform 1009"/>
            <p:cNvSpPr>
              <a:spLocks/>
            </p:cNvSpPr>
            <p:nvPr/>
          </p:nvSpPr>
          <p:spPr bwMode="auto">
            <a:xfrm>
              <a:off x="2730" y="1737"/>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79189" name="Freeform 1010"/>
            <p:cNvSpPr>
              <a:spLocks/>
            </p:cNvSpPr>
            <p:nvPr/>
          </p:nvSpPr>
          <p:spPr bwMode="auto">
            <a:xfrm>
              <a:off x="2730" y="1734"/>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0"/>
                  </a:moveTo>
                  <a:lnTo>
                    <a:pt x="87" y="17"/>
                  </a:lnTo>
                  <a:lnTo>
                    <a:pt x="12" y="48"/>
                  </a:lnTo>
                  <a:lnTo>
                    <a:pt x="0" y="36"/>
                  </a:lnTo>
                  <a:lnTo>
                    <a:pt x="87" y="0"/>
                  </a:lnTo>
                  <a:close/>
                </a:path>
              </a:pathLst>
            </a:custGeom>
            <a:solidFill>
              <a:schemeClr val="tx1"/>
            </a:solidFill>
            <a:ln w="0">
              <a:solidFill>
                <a:schemeClr val="tx1"/>
              </a:solidFill>
              <a:round/>
              <a:headEnd/>
              <a:tailEnd/>
            </a:ln>
          </p:spPr>
          <p:txBody>
            <a:bodyPr/>
            <a:lstStyle/>
            <a:p>
              <a:endParaRPr lang="en-US"/>
            </a:p>
          </p:txBody>
        </p:sp>
        <p:sp>
          <p:nvSpPr>
            <p:cNvPr id="79190" name="Freeform 1011"/>
            <p:cNvSpPr>
              <a:spLocks/>
            </p:cNvSpPr>
            <p:nvPr/>
          </p:nvSpPr>
          <p:spPr bwMode="auto">
            <a:xfrm>
              <a:off x="2724" y="1740"/>
              <a:ext cx="8"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36" y="0"/>
                  </a:moveTo>
                  <a:lnTo>
                    <a:pt x="48" y="12"/>
                  </a:lnTo>
                  <a:lnTo>
                    <a:pt x="0" y="87"/>
                  </a:lnTo>
                  <a:lnTo>
                    <a:pt x="36" y="0"/>
                  </a:lnTo>
                  <a:close/>
                </a:path>
              </a:pathLst>
            </a:custGeom>
            <a:solidFill>
              <a:schemeClr val="tx1"/>
            </a:solidFill>
            <a:ln w="9525">
              <a:solidFill>
                <a:schemeClr val="tx1"/>
              </a:solidFill>
              <a:round/>
              <a:headEnd/>
              <a:tailEnd/>
            </a:ln>
          </p:spPr>
          <p:txBody>
            <a:bodyPr/>
            <a:lstStyle/>
            <a:p>
              <a:endParaRPr lang="en-US"/>
            </a:p>
          </p:txBody>
        </p:sp>
        <p:sp>
          <p:nvSpPr>
            <p:cNvPr id="79191" name="Freeform 1012"/>
            <p:cNvSpPr>
              <a:spLocks/>
            </p:cNvSpPr>
            <p:nvPr/>
          </p:nvSpPr>
          <p:spPr bwMode="auto">
            <a:xfrm>
              <a:off x="2724" y="1742"/>
              <a:ext cx="8"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48" y="0"/>
                  </a:moveTo>
                  <a:lnTo>
                    <a:pt x="0" y="75"/>
                  </a:lnTo>
                  <a:lnTo>
                    <a:pt x="17" y="75"/>
                  </a:lnTo>
                  <a:lnTo>
                    <a:pt x="48" y="0"/>
                  </a:lnTo>
                  <a:close/>
                </a:path>
              </a:pathLst>
            </a:custGeom>
            <a:solidFill>
              <a:schemeClr val="tx1"/>
            </a:solidFill>
            <a:ln w="9525">
              <a:solidFill>
                <a:schemeClr val="tx1"/>
              </a:solidFill>
              <a:round/>
              <a:headEnd/>
              <a:tailEnd/>
            </a:ln>
          </p:spPr>
          <p:txBody>
            <a:bodyPr/>
            <a:lstStyle/>
            <a:p>
              <a:endParaRPr lang="en-US"/>
            </a:p>
          </p:txBody>
        </p:sp>
        <p:sp>
          <p:nvSpPr>
            <p:cNvPr id="79192" name="Freeform 1013"/>
            <p:cNvSpPr>
              <a:spLocks/>
            </p:cNvSpPr>
            <p:nvPr/>
          </p:nvSpPr>
          <p:spPr bwMode="auto">
            <a:xfrm>
              <a:off x="2724" y="1740"/>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36" y="0"/>
                  </a:moveTo>
                  <a:lnTo>
                    <a:pt x="48" y="12"/>
                  </a:lnTo>
                  <a:lnTo>
                    <a:pt x="17" y="87"/>
                  </a:lnTo>
                  <a:lnTo>
                    <a:pt x="0" y="87"/>
                  </a:lnTo>
                  <a:lnTo>
                    <a:pt x="36" y="0"/>
                  </a:lnTo>
                  <a:close/>
                </a:path>
              </a:pathLst>
            </a:custGeom>
            <a:solidFill>
              <a:schemeClr val="tx1"/>
            </a:solidFill>
            <a:ln w="0">
              <a:solidFill>
                <a:schemeClr val="tx1"/>
              </a:solidFill>
              <a:round/>
              <a:headEnd/>
              <a:tailEnd/>
            </a:ln>
          </p:spPr>
          <p:txBody>
            <a:bodyPr/>
            <a:lstStyle/>
            <a:p>
              <a:endParaRPr lang="en-US"/>
            </a:p>
          </p:txBody>
        </p:sp>
        <p:sp>
          <p:nvSpPr>
            <p:cNvPr id="79193" name="Freeform 1014"/>
            <p:cNvSpPr>
              <a:spLocks/>
            </p:cNvSpPr>
            <p:nvPr/>
          </p:nvSpPr>
          <p:spPr bwMode="auto">
            <a:xfrm>
              <a:off x="2724" y="1755"/>
              <a:ext cx="6" cy="14"/>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79194" name="Freeform 1015"/>
            <p:cNvSpPr>
              <a:spLocks/>
            </p:cNvSpPr>
            <p:nvPr/>
          </p:nvSpPr>
          <p:spPr bwMode="auto">
            <a:xfrm>
              <a:off x="2727" y="1755"/>
              <a:ext cx="5" cy="14"/>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79195" name="Freeform 1016"/>
            <p:cNvSpPr>
              <a:spLocks/>
            </p:cNvSpPr>
            <p:nvPr/>
          </p:nvSpPr>
          <p:spPr bwMode="auto">
            <a:xfrm>
              <a:off x="2724" y="1755"/>
              <a:ext cx="8" cy="14"/>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79196" name="Freeform 1017"/>
            <p:cNvSpPr>
              <a:spLocks/>
            </p:cNvSpPr>
            <p:nvPr/>
          </p:nvSpPr>
          <p:spPr bwMode="auto">
            <a:xfrm>
              <a:off x="2730" y="1767"/>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2"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79197" name="Freeform 1018"/>
            <p:cNvSpPr>
              <a:spLocks/>
            </p:cNvSpPr>
            <p:nvPr/>
          </p:nvSpPr>
          <p:spPr bwMode="auto">
            <a:xfrm>
              <a:off x="2732" y="1767"/>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0" y="0"/>
                  </a:moveTo>
                  <a:lnTo>
                    <a:pt x="75" y="48"/>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79198" name="Freeform 1019"/>
            <p:cNvSpPr>
              <a:spLocks/>
            </p:cNvSpPr>
            <p:nvPr/>
          </p:nvSpPr>
          <p:spPr bwMode="auto">
            <a:xfrm>
              <a:off x="2730" y="1767"/>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2"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79199" name="Freeform 1020"/>
            <p:cNvSpPr>
              <a:spLocks/>
            </p:cNvSpPr>
            <p:nvPr/>
          </p:nvSpPr>
          <p:spPr bwMode="auto">
            <a:xfrm>
              <a:off x="2744" y="1731"/>
              <a:ext cx="15"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19"/>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79200" name="Freeform 1021"/>
            <p:cNvSpPr>
              <a:spLocks/>
            </p:cNvSpPr>
            <p:nvPr/>
          </p:nvSpPr>
          <p:spPr bwMode="auto">
            <a:xfrm>
              <a:off x="2744" y="1729"/>
              <a:ext cx="15" cy="5"/>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3"/>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79201" name="Freeform 1023"/>
            <p:cNvSpPr>
              <a:spLocks/>
            </p:cNvSpPr>
            <p:nvPr/>
          </p:nvSpPr>
          <p:spPr bwMode="auto">
            <a:xfrm>
              <a:off x="2744" y="1729"/>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49"/>
                  </a:moveTo>
                  <a:lnTo>
                    <a:pt x="0" y="32"/>
                  </a:lnTo>
                  <a:lnTo>
                    <a:pt x="75" y="0"/>
                  </a:lnTo>
                  <a:lnTo>
                    <a:pt x="87" y="13"/>
                  </a:lnTo>
                  <a:lnTo>
                    <a:pt x="0" y="49"/>
                  </a:lnTo>
                  <a:close/>
                </a:path>
              </a:pathLst>
            </a:custGeom>
            <a:solidFill>
              <a:schemeClr val="tx1"/>
            </a:solidFill>
            <a:ln w="0">
              <a:solidFill>
                <a:schemeClr val="tx1"/>
              </a:solidFill>
              <a:round/>
              <a:headEnd/>
              <a:tailEnd/>
            </a:ln>
          </p:spPr>
          <p:txBody>
            <a:bodyPr/>
            <a:lstStyle/>
            <a:p>
              <a:endParaRPr lang="en-US"/>
            </a:p>
          </p:txBody>
        </p:sp>
        <p:sp>
          <p:nvSpPr>
            <p:cNvPr id="79202" name="Freeform 1024"/>
            <p:cNvSpPr>
              <a:spLocks/>
            </p:cNvSpPr>
            <p:nvPr/>
          </p:nvSpPr>
          <p:spPr bwMode="auto">
            <a:xfrm>
              <a:off x="2757" y="1717"/>
              <a:ext cx="8" cy="14"/>
            </a:xfrm>
            <a:custGeom>
              <a:avLst/>
              <a:gdLst>
                <a:gd name="T0" fmla="*/ 0 w 49"/>
                <a:gd name="T1" fmla="*/ 0 h 87"/>
                <a:gd name="T2" fmla="*/ 0 w 49"/>
                <a:gd name="T3" fmla="*/ 0 h 87"/>
                <a:gd name="T4" fmla="*/ 0 w 49"/>
                <a:gd name="T5" fmla="*/ 0 h 87"/>
                <a:gd name="T6" fmla="*/ 0 w 49"/>
                <a:gd name="T7" fmla="*/ 0 h 87"/>
                <a:gd name="T8" fmla="*/ 0 60000 65536"/>
                <a:gd name="T9" fmla="*/ 0 60000 65536"/>
                <a:gd name="T10" fmla="*/ 0 60000 65536"/>
                <a:gd name="T11" fmla="*/ 0 60000 65536"/>
                <a:gd name="T12" fmla="*/ 0 w 49"/>
                <a:gd name="T13" fmla="*/ 0 h 87"/>
                <a:gd name="T14" fmla="*/ 49 w 49"/>
                <a:gd name="T15" fmla="*/ 87 h 87"/>
              </a:gdLst>
              <a:ahLst/>
              <a:cxnLst>
                <a:cxn ang="T8">
                  <a:pos x="T0" y="T1"/>
                </a:cxn>
                <a:cxn ang="T9">
                  <a:pos x="T2" y="T3"/>
                </a:cxn>
                <a:cxn ang="T10">
                  <a:pos x="T4" y="T5"/>
                </a:cxn>
                <a:cxn ang="T11">
                  <a:pos x="T6" y="T7"/>
                </a:cxn>
              </a:cxnLst>
              <a:rect l="T12" t="T13" r="T14" b="T15"/>
              <a:pathLst>
                <a:path w="49" h="87">
                  <a:moveTo>
                    <a:pt x="12" y="87"/>
                  </a:moveTo>
                  <a:lnTo>
                    <a:pt x="0" y="74"/>
                  </a:lnTo>
                  <a:lnTo>
                    <a:pt x="49" y="0"/>
                  </a:lnTo>
                  <a:lnTo>
                    <a:pt x="12" y="87"/>
                  </a:lnTo>
                  <a:close/>
                </a:path>
              </a:pathLst>
            </a:custGeom>
            <a:solidFill>
              <a:schemeClr val="tx1"/>
            </a:solidFill>
            <a:ln w="9525">
              <a:solidFill>
                <a:schemeClr val="tx1"/>
              </a:solidFill>
              <a:round/>
              <a:headEnd/>
              <a:tailEnd/>
            </a:ln>
          </p:spPr>
          <p:txBody>
            <a:bodyPr/>
            <a:lstStyle/>
            <a:p>
              <a:endParaRPr lang="en-US"/>
            </a:p>
          </p:txBody>
        </p:sp>
        <p:sp>
          <p:nvSpPr>
            <p:cNvPr id="79203" name="Freeform 1025"/>
            <p:cNvSpPr>
              <a:spLocks/>
            </p:cNvSpPr>
            <p:nvPr/>
          </p:nvSpPr>
          <p:spPr bwMode="auto">
            <a:xfrm>
              <a:off x="2757" y="1717"/>
              <a:ext cx="8" cy="12"/>
            </a:xfrm>
            <a:custGeom>
              <a:avLst/>
              <a:gdLst>
                <a:gd name="T0" fmla="*/ 0 w 49"/>
                <a:gd name="T1" fmla="*/ 0 h 74"/>
                <a:gd name="T2" fmla="*/ 0 w 49"/>
                <a:gd name="T3" fmla="*/ 0 h 74"/>
                <a:gd name="T4" fmla="*/ 0 w 49"/>
                <a:gd name="T5" fmla="*/ 0 h 74"/>
                <a:gd name="T6" fmla="*/ 0 w 49"/>
                <a:gd name="T7" fmla="*/ 0 h 74"/>
                <a:gd name="T8" fmla="*/ 0 60000 65536"/>
                <a:gd name="T9" fmla="*/ 0 60000 65536"/>
                <a:gd name="T10" fmla="*/ 0 60000 65536"/>
                <a:gd name="T11" fmla="*/ 0 60000 65536"/>
                <a:gd name="T12" fmla="*/ 0 w 49"/>
                <a:gd name="T13" fmla="*/ 0 h 74"/>
                <a:gd name="T14" fmla="*/ 49 w 49"/>
                <a:gd name="T15" fmla="*/ 74 h 74"/>
              </a:gdLst>
              <a:ahLst/>
              <a:cxnLst>
                <a:cxn ang="T8">
                  <a:pos x="T0" y="T1"/>
                </a:cxn>
                <a:cxn ang="T9">
                  <a:pos x="T2" y="T3"/>
                </a:cxn>
                <a:cxn ang="T10">
                  <a:pos x="T4" y="T5"/>
                </a:cxn>
                <a:cxn ang="T11">
                  <a:pos x="T6" y="T7"/>
                </a:cxn>
              </a:cxnLst>
              <a:rect l="T12" t="T13" r="T14" b="T15"/>
              <a:pathLst>
                <a:path w="49" h="74">
                  <a:moveTo>
                    <a:pt x="0" y="74"/>
                  </a:moveTo>
                  <a:lnTo>
                    <a:pt x="49" y="0"/>
                  </a:lnTo>
                  <a:lnTo>
                    <a:pt x="32" y="0"/>
                  </a:lnTo>
                  <a:lnTo>
                    <a:pt x="0" y="74"/>
                  </a:lnTo>
                  <a:close/>
                </a:path>
              </a:pathLst>
            </a:custGeom>
            <a:solidFill>
              <a:schemeClr val="tx1"/>
            </a:solidFill>
            <a:ln w="9525">
              <a:solidFill>
                <a:schemeClr val="tx1"/>
              </a:solidFill>
              <a:round/>
              <a:headEnd/>
              <a:tailEnd/>
            </a:ln>
          </p:spPr>
          <p:txBody>
            <a:bodyPr/>
            <a:lstStyle/>
            <a:p>
              <a:endParaRPr lang="en-US"/>
            </a:p>
          </p:txBody>
        </p:sp>
        <p:sp>
          <p:nvSpPr>
            <p:cNvPr id="79204" name="Freeform 1026"/>
            <p:cNvSpPr>
              <a:spLocks/>
            </p:cNvSpPr>
            <p:nvPr/>
          </p:nvSpPr>
          <p:spPr bwMode="auto">
            <a:xfrm>
              <a:off x="2757" y="1717"/>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12" y="87"/>
                  </a:moveTo>
                  <a:lnTo>
                    <a:pt x="0" y="74"/>
                  </a:lnTo>
                  <a:lnTo>
                    <a:pt x="32" y="0"/>
                  </a:lnTo>
                  <a:lnTo>
                    <a:pt x="49" y="0"/>
                  </a:lnTo>
                  <a:lnTo>
                    <a:pt x="12" y="87"/>
                  </a:lnTo>
                  <a:close/>
                </a:path>
              </a:pathLst>
            </a:custGeom>
            <a:solidFill>
              <a:schemeClr val="tx1"/>
            </a:solidFill>
            <a:ln w="0">
              <a:solidFill>
                <a:schemeClr val="tx1"/>
              </a:solidFill>
              <a:round/>
              <a:headEnd/>
              <a:tailEnd/>
            </a:ln>
          </p:spPr>
          <p:txBody>
            <a:bodyPr/>
            <a:lstStyle/>
            <a:p>
              <a:endParaRPr lang="en-US"/>
            </a:p>
          </p:txBody>
        </p:sp>
        <p:sp>
          <p:nvSpPr>
            <p:cNvPr id="79205" name="Freeform 1027"/>
            <p:cNvSpPr>
              <a:spLocks/>
            </p:cNvSpPr>
            <p:nvPr/>
          </p:nvSpPr>
          <p:spPr bwMode="auto">
            <a:xfrm>
              <a:off x="2759" y="1702"/>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79206" name="Freeform 1028"/>
            <p:cNvSpPr>
              <a:spLocks/>
            </p:cNvSpPr>
            <p:nvPr/>
          </p:nvSpPr>
          <p:spPr bwMode="auto">
            <a:xfrm>
              <a:off x="2757" y="1702"/>
              <a:ext cx="5"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1"/>
                  </a:lnTo>
                  <a:lnTo>
                    <a:pt x="32" y="87"/>
                  </a:lnTo>
                  <a:close/>
                </a:path>
              </a:pathLst>
            </a:custGeom>
            <a:solidFill>
              <a:schemeClr val="tx1"/>
            </a:solidFill>
            <a:ln w="9525">
              <a:solidFill>
                <a:schemeClr val="tx1"/>
              </a:solidFill>
              <a:round/>
              <a:headEnd/>
              <a:tailEnd/>
            </a:ln>
          </p:spPr>
          <p:txBody>
            <a:bodyPr/>
            <a:lstStyle/>
            <a:p>
              <a:endParaRPr lang="en-US"/>
            </a:p>
          </p:txBody>
        </p:sp>
        <p:sp>
          <p:nvSpPr>
            <p:cNvPr id="79207" name="Freeform 1029"/>
            <p:cNvSpPr>
              <a:spLocks/>
            </p:cNvSpPr>
            <p:nvPr/>
          </p:nvSpPr>
          <p:spPr bwMode="auto">
            <a:xfrm>
              <a:off x="2757" y="1702"/>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1"/>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79208" name="Freeform 1030"/>
            <p:cNvSpPr>
              <a:spLocks/>
            </p:cNvSpPr>
            <p:nvPr/>
          </p:nvSpPr>
          <p:spPr bwMode="auto">
            <a:xfrm>
              <a:off x="2744" y="1696"/>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7"/>
                  </a:moveTo>
                  <a:lnTo>
                    <a:pt x="75" y="48"/>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79209" name="Freeform 1031"/>
            <p:cNvSpPr>
              <a:spLocks/>
            </p:cNvSpPr>
            <p:nvPr/>
          </p:nvSpPr>
          <p:spPr bwMode="auto">
            <a:xfrm>
              <a:off x="2744" y="1696"/>
              <a:ext cx="13"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79210" name="Freeform 1032"/>
            <p:cNvSpPr>
              <a:spLocks/>
            </p:cNvSpPr>
            <p:nvPr/>
          </p:nvSpPr>
          <p:spPr bwMode="auto">
            <a:xfrm>
              <a:off x="2744" y="1696"/>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7"/>
                  </a:moveTo>
                  <a:lnTo>
                    <a:pt x="75" y="48"/>
                  </a:lnTo>
                  <a:lnTo>
                    <a:pt x="0" y="17"/>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79211" name="Freeform 1033"/>
            <p:cNvSpPr>
              <a:spLocks/>
            </p:cNvSpPr>
            <p:nvPr/>
          </p:nvSpPr>
          <p:spPr bwMode="auto">
            <a:xfrm>
              <a:off x="2743" y="1632"/>
              <a:ext cx="3" cy="65"/>
            </a:xfrm>
            <a:custGeom>
              <a:avLst/>
              <a:gdLst>
                <a:gd name="T0" fmla="*/ 0 w 16"/>
                <a:gd name="T1" fmla="*/ 0 h 394"/>
                <a:gd name="T2" fmla="*/ 0 w 16"/>
                <a:gd name="T3" fmla="*/ 0 h 394"/>
                <a:gd name="T4" fmla="*/ 0 w 16"/>
                <a:gd name="T5" fmla="*/ 0 h 394"/>
                <a:gd name="T6" fmla="*/ 0 w 16"/>
                <a:gd name="T7" fmla="*/ 0 h 394"/>
                <a:gd name="T8" fmla="*/ 0 60000 65536"/>
                <a:gd name="T9" fmla="*/ 0 60000 65536"/>
                <a:gd name="T10" fmla="*/ 0 60000 65536"/>
                <a:gd name="T11" fmla="*/ 0 60000 65536"/>
                <a:gd name="T12" fmla="*/ 0 w 16"/>
                <a:gd name="T13" fmla="*/ 0 h 394"/>
                <a:gd name="T14" fmla="*/ 16 w 16"/>
                <a:gd name="T15" fmla="*/ 394 h 394"/>
              </a:gdLst>
              <a:ahLst/>
              <a:cxnLst>
                <a:cxn ang="T8">
                  <a:pos x="T0" y="T1"/>
                </a:cxn>
                <a:cxn ang="T9">
                  <a:pos x="T2" y="T3"/>
                </a:cxn>
                <a:cxn ang="T10">
                  <a:pos x="T4" y="T5"/>
                </a:cxn>
                <a:cxn ang="T11">
                  <a:pos x="T6" y="T7"/>
                </a:cxn>
              </a:cxnLst>
              <a:rect l="T12" t="T13" r="T14" b="T15"/>
              <a:pathLst>
                <a:path w="16" h="394">
                  <a:moveTo>
                    <a:pt x="0" y="394"/>
                  </a:moveTo>
                  <a:lnTo>
                    <a:pt x="16" y="394"/>
                  </a:lnTo>
                  <a:lnTo>
                    <a:pt x="0" y="0"/>
                  </a:lnTo>
                  <a:lnTo>
                    <a:pt x="0" y="394"/>
                  </a:lnTo>
                  <a:close/>
                </a:path>
              </a:pathLst>
            </a:custGeom>
            <a:solidFill>
              <a:schemeClr val="tx1"/>
            </a:solidFill>
            <a:ln w="9525">
              <a:solidFill>
                <a:schemeClr val="tx1"/>
              </a:solidFill>
              <a:round/>
              <a:headEnd/>
              <a:tailEnd/>
            </a:ln>
          </p:spPr>
          <p:txBody>
            <a:bodyPr/>
            <a:lstStyle/>
            <a:p>
              <a:endParaRPr lang="en-US"/>
            </a:p>
          </p:txBody>
        </p:sp>
        <p:sp>
          <p:nvSpPr>
            <p:cNvPr id="79212" name="Freeform 1034"/>
            <p:cNvSpPr>
              <a:spLocks/>
            </p:cNvSpPr>
            <p:nvPr/>
          </p:nvSpPr>
          <p:spPr bwMode="auto">
            <a:xfrm>
              <a:off x="2743" y="1632"/>
              <a:ext cx="3" cy="65"/>
            </a:xfrm>
            <a:custGeom>
              <a:avLst/>
              <a:gdLst>
                <a:gd name="T0" fmla="*/ 0 w 16"/>
                <a:gd name="T1" fmla="*/ 0 h 394"/>
                <a:gd name="T2" fmla="*/ 0 w 16"/>
                <a:gd name="T3" fmla="*/ 0 h 394"/>
                <a:gd name="T4" fmla="*/ 0 w 16"/>
                <a:gd name="T5" fmla="*/ 0 h 394"/>
                <a:gd name="T6" fmla="*/ 0 w 16"/>
                <a:gd name="T7" fmla="*/ 0 h 394"/>
                <a:gd name="T8" fmla="*/ 0 60000 65536"/>
                <a:gd name="T9" fmla="*/ 0 60000 65536"/>
                <a:gd name="T10" fmla="*/ 0 60000 65536"/>
                <a:gd name="T11" fmla="*/ 0 60000 65536"/>
                <a:gd name="T12" fmla="*/ 0 w 16"/>
                <a:gd name="T13" fmla="*/ 0 h 394"/>
                <a:gd name="T14" fmla="*/ 16 w 16"/>
                <a:gd name="T15" fmla="*/ 394 h 394"/>
              </a:gdLst>
              <a:ahLst/>
              <a:cxnLst>
                <a:cxn ang="T8">
                  <a:pos x="T0" y="T1"/>
                </a:cxn>
                <a:cxn ang="T9">
                  <a:pos x="T2" y="T3"/>
                </a:cxn>
                <a:cxn ang="T10">
                  <a:pos x="T4" y="T5"/>
                </a:cxn>
                <a:cxn ang="T11">
                  <a:pos x="T6" y="T7"/>
                </a:cxn>
              </a:cxnLst>
              <a:rect l="T12" t="T13" r="T14" b="T15"/>
              <a:pathLst>
                <a:path w="16" h="394">
                  <a:moveTo>
                    <a:pt x="16" y="394"/>
                  </a:moveTo>
                  <a:lnTo>
                    <a:pt x="0" y="0"/>
                  </a:lnTo>
                  <a:lnTo>
                    <a:pt x="16" y="0"/>
                  </a:lnTo>
                  <a:lnTo>
                    <a:pt x="16" y="394"/>
                  </a:lnTo>
                  <a:close/>
                </a:path>
              </a:pathLst>
            </a:custGeom>
            <a:solidFill>
              <a:schemeClr val="tx1"/>
            </a:solidFill>
            <a:ln w="9525">
              <a:solidFill>
                <a:schemeClr val="tx1"/>
              </a:solidFill>
              <a:round/>
              <a:headEnd/>
              <a:tailEnd/>
            </a:ln>
          </p:spPr>
          <p:txBody>
            <a:bodyPr/>
            <a:lstStyle/>
            <a:p>
              <a:endParaRPr lang="en-US"/>
            </a:p>
          </p:txBody>
        </p:sp>
        <p:sp>
          <p:nvSpPr>
            <p:cNvPr id="79213" name="Rectangle 1035"/>
            <p:cNvSpPr>
              <a:spLocks noChangeArrowheads="1"/>
            </p:cNvSpPr>
            <p:nvPr/>
          </p:nvSpPr>
          <p:spPr bwMode="auto">
            <a:xfrm>
              <a:off x="2743" y="1632"/>
              <a:ext cx="3" cy="6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214" name="Freeform 1036"/>
            <p:cNvSpPr>
              <a:spLocks/>
            </p:cNvSpPr>
            <p:nvPr/>
          </p:nvSpPr>
          <p:spPr bwMode="auto">
            <a:xfrm>
              <a:off x="3230" y="1774"/>
              <a:ext cx="3" cy="89"/>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79215" name="Freeform 1037"/>
            <p:cNvSpPr>
              <a:spLocks/>
            </p:cNvSpPr>
            <p:nvPr/>
          </p:nvSpPr>
          <p:spPr bwMode="auto">
            <a:xfrm>
              <a:off x="3230" y="1774"/>
              <a:ext cx="3" cy="89"/>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79216" name="Rectangle 1038"/>
            <p:cNvSpPr>
              <a:spLocks noChangeArrowheads="1"/>
            </p:cNvSpPr>
            <p:nvPr/>
          </p:nvSpPr>
          <p:spPr bwMode="auto">
            <a:xfrm>
              <a:off x="3230" y="1774"/>
              <a:ext cx="3" cy="89"/>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9217" name="Freeform 1039"/>
            <p:cNvSpPr>
              <a:spLocks/>
            </p:cNvSpPr>
            <p:nvPr/>
          </p:nvSpPr>
          <p:spPr bwMode="auto">
            <a:xfrm>
              <a:off x="3217" y="1734"/>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87" y="0"/>
                  </a:moveTo>
                  <a:lnTo>
                    <a:pt x="87" y="17"/>
                  </a:lnTo>
                  <a:lnTo>
                    <a:pt x="0" y="36"/>
                  </a:lnTo>
                  <a:lnTo>
                    <a:pt x="87" y="0"/>
                  </a:lnTo>
                  <a:close/>
                </a:path>
              </a:pathLst>
            </a:custGeom>
            <a:solidFill>
              <a:schemeClr val="tx1"/>
            </a:solidFill>
            <a:ln w="9525">
              <a:solidFill>
                <a:schemeClr val="tx1"/>
              </a:solidFill>
              <a:round/>
              <a:headEnd/>
              <a:tailEnd/>
            </a:ln>
          </p:spPr>
          <p:txBody>
            <a:bodyPr/>
            <a:lstStyle/>
            <a:p>
              <a:endParaRPr lang="en-US"/>
            </a:p>
          </p:txBody>
        </p:sp>
        <p:sp>
          <p:nvSpPr>
            <p:cNvPr id="79218" name="Freeform 1040"/>
            <p:cNvSpPr>
              <a:spLocks/>
            </p:cNvSpPr>
            <p:nvPr/>
          </p:nvSpPr>
          <p:spPr bwMode="auto">
            <a:xfrm>
              <a:off x="3217" y="1737"/>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1" y="31"/>
                  </a:lnTo>
                  <a:lnTo>
                    <a:pt x="87" y="0"/>
                  </a:lnTo>
                  <a:close/>
                </a:path>
              </a:pathLst>
            </a:custGeom>
            <a:solidFill>
              <a:schemeClr val="tx1"/>
            </a:solidFill>
            <a:ln w="9525">
              <a:solidFill>
                <a:schemeClr val="tx1"/>
              </a:solidFill>
              <a:round/>
              <a:headEnd/>
              <a:tailEnd/>
            </a:ln>
          </p:spPr>
          <p:txBody>
            <a:bodyPr/>
            <a:lstStyle/>
            <a:p>
              <a:endParaRPr lang="en-US"/>
            </a:p>
          </p:txBody>
        </p:sp>
        <p:sp>
          <p:nvSpPr>
            <p:cNvPr id="79219" name="Freeform 1041"/>
            <p:cNvSpPr>
              <a:spLocks/>
            </p:cNvSpPr>
            <p:nvPr/>
          </p:nvSpPr>
          <p:spPr bwMode="auto">
            <a:xfrm>
              <a:off x="3217" y="1734"/>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0"/>
                  </a:moveTo>
                  <a:lnTo>
                    <a:pt x="87" y="17"/>
                  </a:lnTo>
                  <a:lnTo>
                    <a:pt x="11" y="48"/>
                  </a:lnTo>
                  <a:lnTo>
                    <a:pt x="0" y="36"/>
                  </a:lnTo>
                  <a:lnTo>
                    <a:pt x="87" y="0"/>
                  </a:lnTo>
                  <a:close/>
                </a:path>
              </a:pathLst>
            </a:custGeom>
            <a:solidFill>
              <a:schemeClr val="tx1"/>
            </a:solidFill>
            <a:ln w="0">
              <a:solidFill>
                <a:schemeClr val="tx1"/>
              </a:solidFill>
              <a:round/>
              <a:headEnd/>
              <a:tailEnd/>
            </a:ln>
          </p:spPr>
          <p:txBody>
            <a:bodyPr/>
            <a:lstStyle/>
            <a:p>
              <a:endParaRPr lang="en-US"/>
            </a:p>
          </p:txBody>
        </p:sp>
        <p:sp>
          <p:nvSpPr>
            <p:cNvPr id="79220" name="Freeform 1042"/>
            <p:cNvSpPr>
              <a:spLocks/>
            </p:cNvSpPr>
            <p:nvPr/>
          </p:nvSpPr>
          <p:spPr bwMode="auto">
            <a:xfrm>
              <a:off x="3211" y="1740"/>
              <a:ext cx="8"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37" y="0"/>
                  </a:moveTo>
                  <a:lnTo>
                    <a:pt x="48" y="12"/>
                  </a:lnTo>
                  <a:lnTo>
                    <a:pt x="0" y="87"/>
                  </a:lnTo>
                  <a:lnTo>
                    <a:pt x="37" y="0"/>
                  </a:lnTo>
                  <a:close/>
                </a:path>
              </a:pathLst>
            </a:custGeom>
            <a:solidFill>
              <a:schemeClr val="tx1"/>
            </a:solidFill>
            <a:ln w="9525">
              <a:solidFill>
                <a:schemeClr val="tx1"/>
              </a:solidFill>
              <a:round/>
              <a:headEnd/>
              <a:tailEnd/>
            </a:ln>
          </p:spPr>
          <p:txBody>
            <a:bodyPr/>
            <a:lstStyle/>
            <a:p>
              <a:endParaRPr lang="en-US"/>
            </a:p>
          </p:txBody>
        </p:sp>
        <p:sp>
          <p:nvSpPr>
            <p:cNvPr id="79221" name="Freeform 1043"/>
            <p:cNvSpPr>
              <a:spLocks/>
            </p:cNvSpPr>
            <p:nvPr/>
          </p:nvSpPr>
          <p:spPr bwMode="auto">
            <a:xfrm>
              <a:off x="3211" y="1742"/>
              <a:ext cx="8"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48" y="0"/>
                  </a:moveTo>
                  <a:lnTo>
                    <a:pt x="0" y="75"/>
                  </a:lnTo>
                  <a:lnTo>
                    <a:pt x="17" y="75"/>
                  </a:lnTo>
                  <a:lnTo>
                    <a:pt x="48" y="0"/>
                  </a:lnTo>
                  <a:close/>
                </a:path>
              </a:pathLst>
            </a:custGeom>
            <a:solidFill>
              <a:schemeClr val="tx1"/>
            </a:solidFill>
            <a:ln w="9525">
              <a:solidFill>
                <a:schemeClr val="tx1"/>
              </a:solidFill>
              <a:round/>
              <a:headEnd/>
              <a:tailEnd/>
            </a:ln>
          </p:spPr>
          <p:txBody>
            <a:bodyPr/>
            <a:lstStyle/>
            <a:p>
              <a:endParaRPr lang="en-US"/>
            </a:p>
          </p:txBody>
        </p:sp>
        <p:sp>
          <p:nvSpPr>
            <p:cNvPr id="79222" name="Freeform 1044"/>
            <p:cNvSpPr>
              <a:spLocks/>
            </p:cNvSpPr>
            <p:nvPr/>
          </p:nvSpPr>
          <p:spPr bwMode="auto">
            <a:xfrm>
              <a:off x="3211" y="1740"/>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37" y="0"/>
                  </a:moveTo>
                  <a:lnTo>
                    <a:pt x="48" y="12"/>
                  </a:lnTo>
                  <a:lnTo>
                    <a:pt x="17" y="87"/>
                  </a:lnTo>
                  <a:lnTo>
                    <a:pt x="0" y="87"/>
                  </a:lnTo>
                  <a:lnTo>
                    <a:pt x="37" y="0"/>
                  </a:lnTo>
                  <a:close/>
                </a:path>
              </a:pathLst>
            </a:custGeom>
            <a:solidFill>
              <a:schemeClr val="tx1"/>
            </a:solidFill>
            <a:ln w="0">
              <a:solidFill>
                <a:schemeClr val="tx1"/>
              </a:solidFill>
              <a:round/>
              <a:headEnd/>
              <a:tailEnd/>
            </a:ln>
          </p:spPr>
          <p:txBody>
            <a:bodyPr/>
            <a:lstStyle/>
            <a:p>
              <a:endParaRPr lang="en-US"/>
            </a:p>
          </p:txBody>
        </p:sp>
        <p:sp>
          <p:nvSpPr>
            <p:cNvPr id="79223" name="Freeform 1045"/>
            <p:cNvSpPr>
              <a:spLocks/>
            </p:cNvSpPr>
            <p:nvPr/>
          </p:nvSpPr>
          <p:spPr bwMode="auto">
            <a:xfrm>
              <a:off x="3211" y="1755"/>
              <a:ext cx="6" cy="14"/>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7"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79224" name="Freeform 1046"/>
            <p:cNvSpPr>
              <a:spLocks/>
            </p:cNvSpPr>
            <p:nvPr/>
          </p:nvSpPr>
          <p:spPr bwMode="auto">
            <a:xfrm>
              <a:off x="3214" y="1755"/>
              <a:ext cx="5" cy="14"/>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20"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79225" name="Freeform 1047"/>
            <p:cNvSpPr>
              <a:spLocks/>
            </p:cNvSpPr>
            <p:nvPr/>
          </p:nvSpPr>
          <p:spPr bwMode="auto">
            <a:xfrm>
              <a:off x="3211" y="1755"/>
              <a:ext cx="8" cy="14"/>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7" y="87"/>
                  </a:lnTo>
                  <a:lnTo>
                    <a:pt x="0" y="0"/>
                  </a:lnTo>
                  <a:close/>
                </a:path>
              </a:pathLst>
            </a:custGeom>
            <a:solidFill>
              <a:schemeClr val="tx1"/>
            </a:solidFill>
            <a:ln w="0">
              <a:solidFill>
                <a:schemeClr val="tx1"/>
              </a:solidFill>
              <a:round/>
              <a:headEnd/>
              <a:tailEnd/>
            </a:ln>
          </p:spPr>
          <p:txBody>
            <a:bodyPr/>
            <a:lstStyle/>
            <a:p>
              <a:endParaRPr lang="en-US"/>
            </a:p>
          </p:txBody>
        </p:sp>
        <p:sp>
          <p:nvSpPr>
            <p:cNvPr id="79226" name="Freeform 1048"/>
            <p:cNvSpPr>
              <a:spLocks/>
            </p:cNvSpPr>
            <p:nvPr/>
          </p:nvSpPr>
          <p:spPr bwMode="auto">
            <a:xfrm>
              <a:off x="3217" y="1767"/>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1"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79227" name="Freeform 1049"/>
            <p:cNvSpPr>
              <a:spLocks/>
            </p:cNvSpPr>
            <p:nvPr/>
          </p:nvSpPr>
          <p:spPr bwMode="auto">
            <a:xfrm>
              <a:off x="3219" y="1767"/>
              <a:ext cx="12"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79228" name="Freeform 1050"/>
            <p:cNvSpPr>
              <a:spLocks/>
            </p:cNvSpPr>
            <p:nvPr/>
          </p:nvSpPr>
          <p:spPr bwMode="auto">
            <a:xfrm>
              <a:off x="3217" y="1767"/>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1"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79229" name="Freeform 1051"/>
            <p:cNvSpPr>
              <a:spLocks/>
            </p:cNvSpPr>
            <p:nvPr/>
          </p:nvSpPr>
          <p:spPr bwMode="auto">
            <a:xfrm>
              <a:off x="3231" y="1731"/>
              <a:ext cx="15"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19"/>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79230" name="Freeform 1052"/>
            <p:cNvSpPr>
              <a:spLocks/>
            </p:cNvSpPr>
            <p:nvPr/>
          </p:nvSpPr>
          <p:spPr bwMode="auto">
            <a:xfrm>
              <a:off x="3231" y="1729"/>
              <a:ext cx="15" cy="5"/>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3"/>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79231" name="Freeform 1053"/>
            <p:cNvSpPr>
              <a:spLocks/>
            </p:cNvSpPr>
            <p:nvPr/>
          </p:nvSpPr>
          <p:spPr bwMode="auto">
            <a:xfrm>
              <a:off x="3231" y="1729"/>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49"/>
                  </a:moveTo>
                  <a:lnTo>
                    <a:pt x="0" y="32"/>
                  </a:lnTo>
                  <a:lnTo>
                    <a:pt x="75" y="0"/>
                  </a:lnTo>
                  <a:lnTo>
                    <a:pt x="87" y="13"/>
                  </a:lnTo>
                  <a:lnTo>
                    <a:pt x="0" y="49"/>
                  </a:lnTo>
                  <a:close/>
                </a:path>
              </a:pathLst>
            </a:custGeom>
            <a:solidFill>
              <a:schemeClr val="tx1"/>
            </a:solidFill>
            <a:ln w="0">
              <a:solidFill>
                <a:schemeClr val="tx1"/>
              </a:solidFill>
              <a:round/>
              <a:headEnd/>
              <a:tailEnd/>
            </a:ln>
          </p:spPr>
          <p:txBody>
            <a:bodyPr/>
            <a:lstStyle/>
            <a:p>
              <a:endParaRPr lang="en-US"/>
            </a:p>
          </p:txBody>
        </p:sp>
        <p:sp>
          <p:nvSpPr>
            <p:cNvPr id="79232" name="Freeform 1054"/>
            <p:cNvSpPr>
              <a:spLocks/>
            </p:cNvSpPr>
            <p:nvPr/>
          </p:nvSpPr>
          <p:spPr bwMode="auto">
            <a:xfrm>
              <a:off x="3244" y="1717"/>
              <a:ext cx="8" cy="14"/>
            </a:xfrm>
            <a:custGeom>
              <a:avLst/>
              <a:gdLst>
                <a:gd name="T0" fmla="*/ 0 w 49"/>
                <a:gd name="T1" fmla="*/ 0 h 87"/>
                <a:gd name="T2" fmla="*/ 0 w 49"/>
                <a:gd name="T3" fmla="*/ 0 h 87"/>
                <a:gd name="T4" fmla="*/ 0 w 49"/>
                <a:gd name="T5" fmla="*/ 0 h 87"/>
                <a:gd name="T6" fmla="*/ 0 w 49"/>
                <a:gd name="T7" fmla="*/ 0 h 87"/>
                <a:gd name="T8" fmla="*/ 0 60000 65536"/>
                <a:gd name="T9" fmla="*/ 0 60000 65536"/>
                <a:gd name="T10" fmla="*/ 0 60000 65536"/>
                <a:gd name="T11" fmla="*/ 0 60000 65536"/>
                <a:gd name="T12" fmla="*/ 0 w 49"/>
                <a:gd name="T13" fmla="*/ 0 h 87"/>
                <a:gd name="T14" fmla="*/ 49 w 49"/>
                <a:gd name="T15" fmla="*/ 87 h 87"/>
              </a:gdLst>
              <a:ahLst/>
              <a:cxnLst>
                <a:cxn ang="T8">
                  <a:pos x="T0" y="T1"/>
                </a:cxn>
                <a:cxn ang="T9">
                  <a:pos x="T2" y="T3"/>
                </a:cxn>
                <a:cxn ang="T10">
                  <a:pos x="T4" y="T5"/>
                </a:cxn>
                <a:cxn ang="T11">
                  <a:pos x="T6" y="T7"/>
                </a:cxn>
              </a:cxnLst>
              <a:rect l="T12" t="T13" r="T14" b="T15"/>
              <a:pathLst>
                <a:path w="49" h="87">
                  <a:moveTo>
                    <a:pt x="12" y="87"/>
                  </a:moveTo>
                  <a:lnTo>
                    <a:pt x="0" y="74"/>
                  </a:lnTo>
                  <a:lnTo>
                    <a:pt x="49" y="0"/>
                  </a:lnTo>
                  <a:lnTo>
                    <a:pt x="12" y="87"/>
                  </a:lnTo>
                  <a:close/>
                </a:path>
              </a:pathLst>
            </a:custGeom>
            <a:solidFill>
              <a:schemeClr val="tx1"/>
            </a:solidFill>
            <a:ln w="9525">
              <a:solidFill>
                <a:schemeClr val="tx1"/>
              </a:solidFill>
              <a:round/>
              <a:headEnd/>
              <a:tailEnd/>
            </a:ln>
          </p:spPr>
          <p:txBody>
            <a:bodyPr/>
            <a:lstStyle/>
            <a:p>
              <a:endParaRPr lang="en-US"/>
            </a:p>
          </p:txBody>
        </p:sp>
        <p:sp>
          <p:nvSpPr>
            <p:cNvPr id="79233" name="Freeform 1055"/>
            <p:cNvSpPr>
              <a:spLocks/>
            </p:cNvSpPr>
            <p:nvPr/>
          </p:nvSpPr>
          <p:spPr bwMode="auto">
            <a:xfrm>
              <a:off x="3244" y="1717"/>
              <a:ext cx="8" cy="12"/>
            </a:xfrm>
            <a:custGeom>
              <a:avLst/>
              <a:gdLst>
                <a:gd name="T0" fmla="*/ 0 w 49"/>
                <a:gd name="T1" fmla="*/ 0 h 74"/>
                <a:gd name="T2" fmla="*/ 0 w 49"/>
                <a:gd name="T3" fmla="*/ 0 h 74"/>
                <a:gd name="T4" fmla="*/ 0 w 49"/>
                <a:gd name="T5" fmla="*/ 0 h 74"/>
                <a:gd name="T6" fmla="*/ 0 w 49"/>
                <a:gd name="T7" fmla="*/ 0 h 74"/>
                <a:gd name="T8" fmla="*/ 0 60000 65536"/>
                <a:gd name="T9" fmla="*/ 0 60000 65536"/>
                <a:gd name="T10" fmla="*/ 0 60000 65536"/>
                <a:gd name="T11" fmla="*/ 0 60000 65536"/>
                <a:gd name="T12" fmla="*/ 0 w 49"/>
                <a:gd name="T13" fmla="*/ 0 h 74"/>
                <a:gd name="T14" fmla="*/ 49 w 49"/>
                <a:gd name="T15" fmla="*/ 74 h 74"/>
              </a:gdLst>
              <a:ahLst/>
              <a:cxnLst>
                <a:cxn ang="T8">
                  <a:pos x="T0" y="T1"/>
                </a:cxn>
                <a:cxn ang="T9">
                  <a:pos x="T2" y="T3"/>
                </a:cxn>
                <a:cxn ang="T10">
                  <a:pos x="T4" y="T5"/>
                </a:cxn>
                <a:cxn ang="T11">
                  <a:pos x="T6" y="T7"/>
                </a:cxn>
              </a:cxnLst>
              <a:rect l="T12" t="T13" r="T14" b="T15"/>
              <a:pathLst>
                <a:path w="49" h="74">
                  <a:moveTo>
                    <a:pt x="0" y="74"/>
                  </a:moveTo>
                  <a:lnTo>
                    <a:pt x="49" y="0"/>
                  </a:lnTo>
                  <a:lnTo>
                    <a:pt x="31" y="0"/>
                  </a:lnTo>
                  <a:lnTo>
                    <a:pt x="0" y="74"/>
                  </a:lnTo>
                  <a:close/>
                </a:path>
              </a:pathLst>
            </a:custGeom>
            <a:solidFill>
              <a:schemeClr val="tx1"/>
            </a:solidFill>
            <a:ln w="9525">
              <a:solidFill>
                <a:schemeClr val="tx1"/>
              </a:solidFill>
              <a:round/>
              <a:headEnd/>
              <a:tailEnd/>
            </a:ln>
          </p:spPr>
          <p:txBody>
            <a:bodyPr/>
            <a:lstStyle/>
            <a:p>
              <a:endParaRPr lang="en-US"/>
            </a:p>
          </p:txBody>
        </p:sp>
        <p:sp>
          <p:nvSpPr>
            <p:cNvPr id="79234" name="Freeform 1056"/>
            <p:cNvSpPr>
              <a:spLocks/>
            </p:cNvSpPr>
            <p:nvPr/>
          </p:nvSpPr>
          <p:spPr bwMode="auto">
            <a:xfrm>
              <a:off x="3244" y="1717"/>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12" y="87"/>
                  </a:moveTo>
                  <a:lnTo>
                    <a:pt x="0" y="74"/>
                  </a:lnTo>
                  <a:lnTo>
                    <a:pt x="31" y="0"/>
                  </a:lnTo>
                  <a:lnTo>
                    <a:pt x="49" y="0"/>
                  </a:lnTo>
                  <a:lnTo>
                    <a:pt x="12" y="87"/>
                  </a:lnTo>
                  <a:close/>
                </a:path>
              </a:pathLst>
            </a:custGeom>
            <a:solidFill>
              <a:schemeClr val="tx1"/>
            </a:solidFill>
            <a:ln w="0">
              <a:solidFill>
                <a:schemeClr val="tx1"/>
              </a:solidFill>
              <a:round/>
              <a:headEnd/>
              <a:tailEnd/>
            </a:ln>
          </p:spPr>
          <p:txBody>
            <a:bodyPr/>
            <a:lstStyle/>
            <a:p>
              <a:endParaRPr lang="en-US"/>
            </a:p>
          </p:txBody>
        </p:sp>
        <p:sp>
          <p:nvSpPr>
            <p:cNvPr id="79235" name="Freeform 1057"/>
            <p:cNvSpPr>
              <a:spLocks/>
            </p:cNvSpPr>
            <p:nvPr/>
          </p:nvSpPr>
          <p:spPr bwMode="auto">
            <a:xfrm>
              <a:off x="3246" y="1702"/>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19"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79236" name="Freeform 1058"/>
            <p:cNvSpPr>
              <a:spLocks/>
            </p:cNvSpPr>
            <p:nvPr/>
          </p:nvSpPr>
          <p:spPr bwMode="auto">
            <a:xfrm>
              <a:off x="3244" y="1702"/>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31" y="87"/>
                  </a:moveTo>
                  <a:lnTo>
                    <a:pt x="12" y="0"/>
                  </a:lnTo>
                  <a:lnTo>
                    <a:pt x="0" y="11"/>
                  </a:lnTo>
                  <a:lnTo>
                    <a:pt x="31" y="87"/>
                  </a:lnTo>
                  <a:close/>
                </a:path>
              </a:pathLst>
            </a:custGeom>
            <a:solidFill>
              <a:schemeClr val="tx1"/>
            </a:solidFill>
            <a:ln w="9525">
              <a:solidFill>
                <a:schemeClr val="tx1"/>
              </a:solidFill>
              <a:round/>
              <a:headEnd/>
              <a:tailEnd/>
            </a:ln>
          </p:spPr>
          <p:txBody>
            <a:bodyPr/>
            <a:lstStyle/>
            <a:p>
              <a:endParaRPr lang="en-US"/>
            </a:p>
          </p:txBody>
        </p:sp>
        <p:sp>
          <p:nvSpPr>
            <p:cNvPr id="79237" name="Freeform 1059"/>
            <p:cNvSpPr>
              <a:spLocks/>
            </p:cNvSpPr>
            <p:nvPr/>
          </p:nvSpPr>
          <p:spPr bwMode="auto">
            <a:xfrm>
              <a:off x="3244" y="1702"/>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1" y="87"/>
                  </a:lnTo>
                  <a:lnTo>
                    <a:pt x="0" y="11"/>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79238" name="Freeform 1060"/>
            <p:cNvSpPr>
              <a:spLocks/>
            </p:cNvSpPr>
            <p:nvPr/>
          </p:nvSpPr>
          <p:spPr bwMode="auto">
            <a:xfrm>
              <a:off x="3231" y="1696"/>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7"/>
                  </a:moveTo>
                  <a:lnTo>
                    <a:pt x="75" y="48"/>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79239" name="Freeform 1061"/>
            <p:cNvSpPr>
              <a:spLocks/>
            </p:cNvSpPr>
            <p:nvPr/>
          </p:nvSpPr>
          <p:spPr bwMode="auto">
            <a:xfrm>
              <a:off x="3231" y="1696"/>
              <a:ext cx="13"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79240" name="Freeform 1062"/>
            <p:cNvSpPr>
              <a:spLocks/>
            </p:cNvSpPr>
            <p:nvPr/>
          </p:nvSpPr>
          <p:spPr bwMode="auto">
            <a:xfrm>
              <a:off x="3231" y="1696"/>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7"/>
                  </a:moveTo>
                  <a:lnTo>
                    <a:pt x="75" y="48"/>
                  </a:lnTo>
                  <a:lnTo>
                    <a:pt x="0" y="17"/>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79241" name="Freeform 1063"/>
            <p:cNvSpPr>
              <a:spLocks/>
            </p:cNvSpPr>
            <p:nvPr/>
          </p:nvSpPr>
          <p:spPr bwMode="auto">
            <a:xfrm>
              <a:off x="3230" y="1632"/>
              <a:ext cx="3" cy="65"/>
            </a:xfrm>
            <a:custGeom>
              <a:avLst/>
              <a:gdLst>
                <a:gd name="T0" fmla="*/ 0 w 17"/>
                <a:gd name="T1" fmla="*/ 0 h 394"/>
                <a:gd name="T2" fmla="*/ 0 w 17"/>
                <a:gd name="T3" fmla="*/ 0 h 394"/>
                <a:gd name="T4" fmla="*/ 0 w 17"/>
                <a:gd name="T5" fmla="*/ 0 h 394"/>
                <a:gd name="T6" fmla="*/ 0 w 17"/>
                <a:gd name="T7" fmla="*/ 0 h 394"/>
                <a:gd name="T8" fmla="*/ 0 60000 65536"/>
                <a:gd name="T9" fmla="*/ 0 60000 65536"/>
                <a:gd name="T10" fmla="*/ 0 60000 65536"/>
                <a:gd name="T11" fmla="*/ 0 60000 65536"/>
                <a:gd name="T12" fmla="*/ 0 w 17"/>
                <a:gd name="T13" fmla="*/ 0 h 394"/>
                <a:gd name="T14" fmla="*/ 17 w 17"/>
                <a:gd name="T15" fmla="*/ 394 h 394"/>
              </a:gdLst>
              <a:ahLst/>
              <a:cxnLst>
                <a:cxn ang="T8">
                  <a:pos x="T0" y="T1"/>
                </a:cxn>
                <a:cxn ang="T9">
                  <a:pos x="T2" y="T3"/>
                </a:cxn>
                <a:cxn ang="T10">
                  <a:pos x="T4" y="T5"/>
                </a:cxn>
                <a:cxn ang="T11">
                  <a:pos x="T6" y="T7"/>
                </a:cxn>
              </a:cxnLst>
              <a:rect l="T12" t="T13" r="T14" b="T15"/>
              <a:pathLst>
                <a:path w="17" h="394">
                  <a:moveTo>
                    <a:pt x="0" y="394"/>
                  </a:moveTo>
                  <a:lnTo>
                    <a:pt x="17" y="394"/>
                  </a:lnTo>
                  <a:lnTo>
                    <a:pt x="0" y="0"/>
                  </a:lnTo>
                  <a:lnTo>
                    <a:pt x="0" y="394"/>
                  </a:lnTo>
                  <a:close/>
                </a:path>
              </a:pathLst>
            </a:custGeom>
            <a:solidFill>
              <a:schemeClr val="tx1"/>
            </a:solidFill>
            <a:ln w="9525">
              <a:solidFill>
                <a:schemeClr val="tx1"/>
              </a:solidFill>
              <a:round/>
              <a:headEnd/>
              <a:tailEnd/>
            </a:ln>
          </p:spPr>
          <p:txBody>
            <a:bodyPr/>
            <a:lstStyle/>
            <a:p>
              <a:endParaRPr lang="en-US"/>
            </a:p>
          </p:txBody>
        </p:sp>
        <p:sp>
          <p:nvSpPr>
            <p:cNvPr id="79242" name="Freeform 1064"/>
            <p:cNvSpPr>
              <a:spLocks/>
            </p:cNvSpPr>
            <p:nvPr/>
          </p:nvSpPr>
          <p:spPr bwMode="auto">
            <a:xfrm>
              <a:off x="3230" y="1632"/>
              <a:ext cx="3" cy="65"/>
            </a:xfrm>
            <a:custGeom>
              <a:avLst/>
              <a:gdLst>
                <a:gd name="T0" fmla="*/ 0 w 17"/>
                <a:gd name="T1" fmla="*/ 0 h 394"/>
                <a:gd name="T2" fmla="*/ 0 w 17"/>
                <a:gd name="T3" fmla="*/ 0 h 394"/>
                <a:gd name="T4" fmla="*/ 0 w 17"/>
                <a:gd name="T5" fmla="*/ 0 h 394"/>
                <a:gd name="T6" fmla="*/ 0 w 17"/>
                <a:gd name="T7" fmla="*/ 0 h 394"/>
                <a:gd name="T8" fmla="*/ 0 60000 65536"/>
                <a:gd name="T9" fmla="*/ 0 60000 65536"/>
                <a:gd name="T10" fmla="*/ 0 60000 65536"/>
                <a:gd name="T11" fmla="*/ 0 60000 65536"/>
                <a:gd name="T12" fmla="*/ 0 w 17"/>
                <a:gd name="T13" fmla="*/ 0 h 394"/>
                <a:gd name="T14" fmla="*/ 17 w 17"/>
                <a:gd name="T15" fmla="*/ 394 h 394"/>
              </a:gdLst>
              <a:ahLst/>
              <a:cxnLst>
                <a:cxn ang="T8">
                  <a:pos x="T0" y="T1"/>
                </a:cxn>
                <a:cxn ang="T9">
                  <a:pos x="T2" y="T3"/>
                </a:cxn>
                <a:cxn ang="T10">
                  <a:pos x="T4" y="T5"/>
                </a:cxn>
                <a:cxn ang="T11">
                  <a:pos x="T6" y="T7"/>
                </a:cxn>
              </a:cxnLst>
              <a:rect l="T12" t="T13" r="T14" b="T15"/>
              <a:pathLst>
                <a:path w="17" h="394">
                  <a:moveTo>
                    <a:pt x="17" y="394"/>
                  </a:moveTo>
                  <a:lnTo>
                    <a:pt x="0" y="0"/>
                  </a:lnTo>
                  <a:lnTo>
                    <a:pt x="17" y="0"/>
                  </a:lnTo>
                  <a:lnTo>
                    <a:pt x="17" y="394"/>
                  </a:lnTo>
                  <a:close/>
                </a:path>
              </a:pathLst>
            </a:custGeom>
            <a:solidFill>
              <a:schemeClr val="tx1"/>
            </a:solidFill>
            <a:ln w="9525">
              <a:solidFill>
                <a:schemeClr val="tx1"/>
              </a:solidFill>
              <a:round/>
              <a:headEnd/>
              <a:tailEnd/>
            </a:ln>
          </p:spPr>
          <p:txBody>
            <a:bodyPr/>
            <a:lstStyle/>
            <a:p>
              <a:endParaRPr lang="en-US"/>
            </a:p>
          </p:txBody>
        </p:sp>
        <p:sp>
          <p:nvSpPr>
            <p:cNvPr id="79243" name="Rectangle 1065"/>
            <p:cNvSpPr>
              <a:spLocks noChangeArrowheads="1"/>
            </p:cNvSpPr>
            <p:nvPr/>
          </p:nvSpPr>
          <p:spPr bwMode="auto">
            <a:xfrm>
              <a:off x="3230" y="1632"/>
              <a:ext cx="3" cy="6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78162" name="Freeform 1066"/>
          <p:cNvSpPr>
            <a:spLocks/>
          </p:cNvSpPr>
          <p:nvPr/>
        </p:nvSpPr>
        <p:spPr bwMode="auto">
          <a:xfrm>
            <a:off x="5986463" y="2827338"/>
            <a:ext cx="12700" cy="141287"/>
          </a:xfrm>
          <a:custGeom>
            <a:avLst/>
            <a:gdLst>
              <a:gd name="T0" fmla="*/ 0 w 47"/>
              <a:gd name="T1" fmla="*/ 2147483646 h 535"/>
              <a:gd name="T2" fmla="*/ 2147483646 w 47"/>
              <a:gd name="T3" fmla="*/ 2147483646 h 535"/>
              <a:gd name="T4" fmla="*/ 2147483646 w 47"/>
              <a:gd name="T5" fmla="*/ 0 h 535"/>
              <a:gd name="T6" fmla="*/ 0 w 47"/>
              <a:gd name="T7" fmla="*/ 2147483646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4"/>
                </a:moveTo>
                <a:lnTo>
                  <a:pt x="16" y="535"/>
                </a:lnTo>
                <a:lnTo>
                  <a:pt x="47" y="0"/>
                </a:lnTo>
                <a:lnTo>
                  <a:pt x="0" y="534"/>
                </a:lnTo>
                <a:close/>
              </a:path>
            </a:pathLst>
          </a:custGeom>
          <a:solidFill>
            <a:schemeClr val="tx1"/>
          </a:solidFill>
          <a:ln w="9525">
            <a:solidFill>
              <a:schemeClr val="tx1"/>
            </a:solidFill>
            <a:round/>
            <a:headEnd/>
            <a:tailEnd/>
          </a:ln>
        </p:spPr>
        <p:txBody>
          <a:bodyPr/>
          <a:lstStyle/>
          <a:p>
            <a:endParaRPr lang="en-US"/>
          </a:p>
        </p:txBody>
      </p:sp>
      <p:sp>
        <p:nvSpPr>
          <p:cNvPr id="78163" name="Freeform 1067"/>
          <p:cNvSpPr>
            <a:spLocks/>
          </p:cNvSpPr>
          <p:nvPr/>
        </p:nvSpPr>
        <p:spPr bwMode="auto">
          <a:xfrm>
            <a:off x="5991225" y="2827338"/>
            <a:ext cx="11113" cy="141287"/>
          </a:xfrm>
          <a:custGeom>
            <a:avLst/>
            <a:gdLst>
              <a:gd name="T0" fmla="*/ 0 w 48"/>
              <a:gd name="T1" fmla="*/ 2147483646 h 535"/>
              <a:gd name="T2" fmla="*/ 2147483646 w 48"/>
              <a:gd name="T3" fmla="*/ 0 h 535"/>
              <a:gd name="T4" fmla="*/ 2147483646 w 48"/>
              <a:gd name="T5" fmla="*/ 2147483646 h 535"/>
              <a:gd name="T6" fmla="*/ 0 w 48"/>
              <a:gd name="T7" fmla="*/ 2147483646 h 535"/>
              <a:gd name="T8" fmla="*/ 0 60000 65536"/>
              <a:gd name="T9" fmla="*/ 0 60000 65536"/>
              <a:gd name="T10" fmla="*/ 0 60000 65536"/>
              <a:gd name="T11" fmla="*/ 0 60000 65536"/>
              <a:gd name="T12" fmla="*/ 0 w 48"/>
              <a:gd name="T13" fmla="*/ 0 h 535"/>
              <a:gd name="T14" fmla="*/ 48 w 48"/>
              <a:gd name="T15" fmla="*/ 535 h 535"/>
            </a:gdLst>
            <a:ahLst/>
            <a:cxnLst>
              <a:cxn ang="T8">
                <a:pos x="T0" y="T1"/>
              </a:cxn>
              <a:cxn ang="T9">
                <a:pos x="T2" y="T3"/>
              </a:cxn>
              <a:cxn ang="T10">
                <a:pos x="T4" y="T5"/>
              </a:cxn>
              <a:cxn ang="T11">
                <a:pos x="T6" y="T7"/>
              </a:cxn>
            </a:cxnLst>
            <a:rect l="T12" t="T13" r="T14" b="T15"/>
            <a:pathLst>
              <a:path w="48" h="535">
                <a:moveTo>
                  <a:pt x="0" y="535"/>
                </a:moveTo>
                <a:lnTo>
                  <a:pt x="31" y="0"/>
                </a:lnTo>
                <a:lnTo>
                  <a:pt x="48" y="2"/>
                </a:lnTo>
                <a:lnTo>
                  <a:pt x="0" y="535"/>
                </a:lnTo>
                <a:close/>
              </a:path>
            </a:pathLst>
          </a:custGeom>
          <a:solidFill>
            <a:schemeClr val="tx1"/>
          </a:solidFill>
          <a:ln w="9525">
            <a:solidFill>
              <a:schemeClr val="tx1"/>
            </a:solidFill>
            <a:round/>
            <a:headEnd/>
            <a:tailEnd/>
          </a:ln>
        </p:spPr>
        <p:txBody>
          <a:bodyPr/>
          <a:lstStyle/>
          <a:p>
            <a:endParaRPr lang="en-US"/>
          </a:p>
        </p:txBody>
      </p:sp>
      <p:sp>
        <p:nvSpPr>
          <p:cNvPr id="78164" name="Freeform 1068"/>
          <p:cNvSpPr>
            <a:spLocks/>
          </p:cNvSpPr>
          <p:nvPr/>
        </p:nvSpPr>
        <p:spPr bwMode="auto">
          <a:xfrm>
            <a:off x="5986463" y="2827338"/>
            <a:ext cx="15875" cy="141287"/>
          </a:xfrm>
          <a:custGeom>
            <a:avLst/>
            <a:gdLst>
              <a:gd name="T0" fmla="*/ 0 w 64"/>
              <a:gd name="T1" fmla="*/ 2147483646 h 535"/>
              <a:gd name="T2" fmla="*/ 2147483646 w 64"/>
              <a:gd name="T3" fmla="*/ 2147483646 h 535"/>
              <a:gd name="T4" fmla="*/ 2147483646 w 64"/>
              <a:gd name="T5" fmla="*/ 2147483646 h 535"/>
              <a:gd name="T6" fmla="*/ 2147483646 w 64"/>
              <a:gd name="T7" fmla="*/ 0 h 535"/>
              <a:gd name="T8" fmla="*/ 0 w 64"/>
              <a:gd name="T9" fmla="*/ 2147483646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6" y="535"/>
                </a:lnTo>
                <a:lnTo>
                  <a:pt x="64" y="2"/>
                </a:lnTo>
                <a:lnTo>
                  <a:pt x="47" y="0"/>
                </a:lnTo>
                <a:lnTo>
                  <a:pt x="0" y="534"/>
                </a:lnTo>
                <a:close/>
              </a:path>
            </a:pathLst>
          </a:custGeom>
          <a:solidFill>
            <a:schemeClr val="tx1"/>
          </a:solidFill>
          <a:ln w="0">
            <a:solidFill>
              <a:schemeClr val="tx1"/>
            </a:solidFill>
            <a:round/>
            <a:headEnd/>
            <a:tailEnd/>
          </a:ln>
        </p:spPr>
        <p:txBody>
          <a:bodyPr/>
          <a:lstStyle/>
          <a:p>
            <a:endParaRPr lang="en-US"/>
          </a:p>
        </p:txBody>
      </p:sp>
      <p:sp>
        <p:nvSpPr>
          <p:cNvPr id="78165" name="Freeform 1069"/>
          <p:cNvSpPr>
            <a:spLocks/>
          </p:cNvSpPr>
          <p:nvPr/>
        </p:nvSpPr>
        <p:spPr bwMode="auto">
          <a:xfrm>
            <a:off x="5981700" y="2763838"/>
            <a:ext cx="25400" cy="7937"/>
          </a:xfrm>
          <a:custGeom>
            <a:avLst/>
            <a:gdLst>
              <a:gd name="T0" fmla="*/ 2147483646 w 90"/>
              <a:gd name="T1" fmla="*/ 0 h 28"/>
              <a:gd name="T2" fmla="*/ 2147483646 w 90"/>
              <a:gd name="T3" fmla="*/ 2147483646 h 28"/>
              <a:gd name="T4" fmla="*/ 0 w 90"/>
              <a:gd name="T5" fmla="*/ 2147483646 h 28"/>
              <a:gd name="T6" fmla="*/ 2147483646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78166" name="Freeform 1070"/>
          <p:cNvSpPr>
            <a:spLocks/>
          </p:cNvSpPr>
          <p:nvPr/>
        </p:nvSpPr>
        <p:spPr bwMode="auto">
          <a:xfrm>
            <a:off x="5981700" y="2768600"/>
            <a:ext cx="23813" cy="6350"/>
          </a:xfrm>
          <a:custGeom>
            <a:avLst/>
            <a:gdLst>
              <a:gd name="T0" fmla="*/ 2147483646 w 88"/>
              <a:gd name="T1" fmla="*/ 0 h 25"/>
              <a:gd name="T2" fmla="*/ 0 w 88"/>
              <a:gd name="T3" fmla="*/ 2147483646 h 25"/>
              <a:gd name="T4" fmla="*/ 2147483646 w 88"/>
              <a:gd name="T5" fmla="*/ 2147483646 h 25"/>
              <a:gd name="T6" fmla="*/ 2147483646 w 88"/>
              <a:gd name="T7" fmla="*/ 0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88" y="0"/>
                </a:moveTo>
                <a:lnTo>
                  <a:pt x="0" y="11"/>
                </a:lnTo>
                <a:lnTo>
                  <a:pt x="11" y="25"/>
                </a:lnTo>
                <a:lnTo>
                  <a:pt x="88" y="0"/>
                </a:lnTo>
                <a:close/>
              </a:path>
            </a:pathLst>
          </a:custGeom>
          <a:solidFill>
            <a:schemeClr val="tx1"/>
          </a:solidFill>
          <a:ln w="9525">
            <a:solidFill>
              <a:schemeClr val="tx1"/>
            </a:solidFill>
            <a:round/>
            <a:headEnd/>
            <a:tailEnd/>
          </a:ln>
        </p:spPr>
        <p:txBody>
          <a:bodyPr/>
          <a:lstStyle/>
          <a:p>
            <a:endParaRPr lang="en-US"/>
          </a:p>
        </p:txBody>
      </p:sp>
      <p:sp>
        <p:nvSpPr>
          <p:cNvPr id="78167" name="Freeform 1071"/>
          <p:cNvSpPr>
            <a:spLocks/>
          </p:cNvSpPr>
          <p:nvPr/>
        </p:nvSpPr>
        <p:spPr bwMode="auto">
          <a:xfrm>
            <a:off x="5981700" y="2763838"/>
            <a:ext cx="25400" cy="11112"/>
          </a:xfrm>
          <a:custGeom>
            <a:avLst/>
            <a:gdLst>
              <a:gd name="T0" fmla="*/ 2147483646 w 90"/>
              <a:gd name="T1" fmla="*/ 0 h 42"/>
              <a:gd name="T2" fmla="*/ 2147483646 w 90"/>
              <a:gd name="T3" fmla="*/ 2147483646 h 42"/>
              <a:gd name="T4" fmla="*/ 2147483646 w 90"/>
              <a:gd name="T5" fmla="*/ 2147483646 h 42"/>
              <a:gd name="T6" fmla="*/ 0 w 90"/>
              <a:gd name="T7" fmla="*/ 2147483646 h 42"/>
              <a:gd name="T8" fmla="*/ 2147483646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8" y="17"/>
                </a:lnTo>
                <a:lnTo>
                  <a:pt x="11" y="42"/>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78168" name="Freeform 1072"/>
          <p:cNvSpPr>
            <a:spLocks/>
          </p:cNvSpPr>
          <p:nvPr/>
        </p:nvSpPr>
        <p:spPr bwMode="auto">
          <a:xfrm>
            <a:off x="5970588" y="2771775"/>
            <a:ext cx="14287" cy="22225"/>
          </a:xfrm>
          <a:custGeom>
            <a:avLst/>
            <a:gdLst>
              <a:gd name="T0" fmla="*/ 2147483646 w 55"/>
              <a:gd name="T1" fmla="*/ 0 h 84"/>
              <a:gd name="T2" fmla="*/ 2147483646 w 55"/>
              <a:gd name="T3" fmla="*/ 2147483646 h 84"/>
              <a:gd name="T4" fmla="*/ 0 w 55"/>
              <a:gd name="T5" fmla="*/ 2147483646 h 84"/>
              <a:gd name="T6" fmla="*/ 2147483646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4"/>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78169" name="Freeform 1073"/>
          <p:cNvSpPr>
            <a:spLocks/>
          </p:cNvSpPr>
          <p:nvPr/>
        </p:nvSpPr>
        <p:spPr bwMode="auto">
          <a:xfrm>
            <a:off x="5970588" y="2774950"/>
            <a:ext cx="14287" cy="19050"/>
          </a:xfrm>
          <a:custGeom>
            <a:avLst/>
            <a:gdLst>
              <a:gd name="T0" fmla="*/ 2147483646 w 55"/>
              <a:gd name="T1" fmla="*/ 0 h 72"/>
              <a:gd name="T2" fmla="*/ 0 w 55"/>
              <a:gd name="T3" fmla="*/ 2147483646 h 72"/>
              <a:gd name="T4" fmla="*/ 2147483646 w 55"/>
              <a:gd name="T5" fmla="*/ 2147483646 h 72"/>
              <a:gd name="T6" fmla="*/ 2147483646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0"/>
                </a:lnTo>
                <a:lnTo>
                  <a:pt x="16" y="72"/>
                </a:lnTo>
                <a:lnTo>
                  <a:pt x="55" y="0"/>
                </a:lnTo>
                <a:close/>
              </a:path>
            </a:pathLst>
          </a:custGeom>
          <a:solidFill>
            <a:schemeClr val="tx1"/>
          </a:solidFill>
          <a:ln w="9525">
            <a:solidFill>
              <a:schemeClr val="tx1"/>
            </a:solidFill>
            <a:round/>
            <a:headEnd/>
            <a:tailEnd/>
          </a:ln>
        </p:spPr>
        <p:txBody>
          <a:bodyPr/>
          <a:lstStyle/>
          <a:p>
            <a:endParaRPr lang="en-US"/>
          </a:p>
        </p:txBody>
      </p:sp>
      <p:sp>
        <p:nvSpPr>
          <p:cNvPr id="78170" name="Freeform 1074"/>
          <p:cNvSpPr>
            <a:spLocks/>
          </p:cNvSpPr>
          <p:nvPr/>
        </p:nvSpPr>
        <p:spPr bwMode="auto">
          <a:xfrm>
            <a:off x="5970588" y="2771775"/>
            <a:ext cx="14287" cy="22225"/>
          </a:xfrm>
          <a:custGeom>
            <a:avLst/>
            <a:gdLst>
              <a:gd name="T0" fmla="*/ 2147483646 w 55"/>
              <a:gd name="T1" fmla="*/ 0 h 86"/>
              <a:gd name="T2" fmla="*/ 2147483646 w 55"/>
              <a:gd name="T3" fmla="*/ 2147483646 h 86"/>
              <a:gd name="T4" fmla="*/ 2147483646 w 55"/>
              <a:gd name="T5" fmla="*/ 2147483646 h 86"/>
              <a:gd name="T6" fmla="*/ 0 w 55"/>
              <a:gd name="T7" fmla="*/ 2147483646 h 86"/>
              <a:gd name="T8" fmla="*/ 2147483646 w 55"/>
              <a:gd name="T9" fmla="*/ 0 h 86"/>
              <a:gd name="T10" fmla="*/ 0 60000 65536"/>
              <a:gd name="T11" fmla="*/ 0 60000 65536"/>
              <a:gd name="T12" fmla="*/ 0 60000 65536"/>
              <a:gd name="T13" fmla="*/ 0 60000 65536"/>
              <a:gd name="T14" fmla="*/ 0 60000 65536"/>
              <a:gd name="T15" fmla="*/ 0 w 55"/>
              <a:gd name="T16" fmla="*/ 0 h 86"/>
              <a:gd name="T17" fmla="*/ 55 w 55"/>
              <a:gd name="T18" fmla="*/ 86 h 86"/>
            </a:gdLst>
            <a:ahLst/>
            <a:cxnLst>
              <a:cxn ang="T10">
                <a:pos x="T0" y="T1"/>
              </a:cxn>
              <a:cxn ang="T11">
                <a:pos x="T2" y="T3"/>
              </a:cxn>
              <a:cxn ang="T12">
                <a:pos x="T4" y="T5"/>
              </a:cxn>
              <a:cxn ang="T13">
                <a:pos x="T6" y="T7"/>
              </a:cxn>
              <a:cxn ang="T14">
                <a:pos x="T8" y="T9"/>
              </a:cxn>
            </a:cxnLst>
            <a:rect l="T15" t="T16" r="T17" b="T18"/>
            <a:pathLst>
              <a:path w="55" h="86">
                <a:moveTo>
                  <a:pt x="44" y="0"/>
                </a:moveTo>
                <a:lnTo>
                  <a:pt x="55" y="14"/>
                </a:lnTo>
                <a:lnTo>
                  <a:pt x="16" y="86"/>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78171" name="Freeform 1075"/>
          <p:cNvSpPr>
            <a:spLocks/>
          </p:cNvSpPr>
          <p:nvPr/>
        </p:nvSpPr>
        <p:spPr bwMode="auto">
          <a:xfrm>
            <a:off x="5970588" y="2794000"/>
            <a:ext cx="7937" cy="23813"/>
          </a:xfrm>
          <a:custGeom>
            <a:avLst/>
            <a:gdLst>
              <a:gd name="T0" fmla="*/ 0 w 29"/>
              <a:gd name="T1" fmla="*/ 0 h 90"/>
              <a:gd name="T2" fmla="*/ 2147483646 w 29"/>
              <a:gd name="T3" fmla="*/ 2147483646 h 90"/>
              <a:gd name="T4" fmla="*/ 2147483646 w 29"/>
              <a:gd name="T5" fmla="*/ 2147483646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0" y="0"/>
                </a:moveTo>
                <a:lnTo>
                  <a:pt x="16" y="2"/>
                </a:lnTo>
                <a:lnTo>
                  <a:pt x="29" y="90"/>
                </a:lnTo>
                <a:lnTo>
                  <a:pt x="0" y="0"/>
                </a:lnTo>
                <a:close/>
              </a:path>
            </a:pathLst>
          </a:custGeom>
          <a:solidFill>
            <a:schemeClr val="tx1"/>
          </a:solidFill>
          <a:ln w="9525">
            <a:solidFill>
              <a:schemeClr val="tx1"/>
            </a:solidFill>
            <a:round/>
            <a:headEnd/>
            <a:tailEnd/>
          </a:ln>
        </p:spPr>
        <p:txBody>
          <a:bodyPr/>
          <a:lstStyle/>
          <a:p>
            <a:endParaRPr lang="en-US"/>
          </a:p>
        </p:txBody>
      </p:sp>
      <p:sp>
        <p:nvSpPr>
          <p:cNvPr id="78172" name="Freeform 1076"/>
          <p:cNvSpPr>
            <a:spLocks/>
          </p:cNvSpPr>
          <p:nvPr/>
        </p:nvSpPr>
        <p:spPr bwMode="auto">
          <a:xfrm>
            <a:off x="5975350" y="2794000"/>
            <a:ext cx="6350" cy="23813"/>
          </a:xfrm>
          <a:custGeom>
            <a:avLst/>
            <a:gdLst>
              <a:gd name="T0" fmla="*/ 0 w 26"/>
              <a:gd name="T1" fmla="*/ 0 h 88"/>
              <a:gd name="T2" fmla="*/ 2147483646 w 26"/>
              <a:gd name="T3" fmla="*/ 2147483646 h 88"/>
              <a:gd name="T4" fmla="*/ 2147483646 w 26"/>
              <a:gd name="T5" fmla="*/ 2147483646 h 88"/>
              <a:gd name="T6" fmla="*/ 0 w 26"/>
              <a:gd name="T7" fmla="*/ 0 h 88"/>
              <a:gd name="T8" fmla="*/ 0 60000 65536"/>
              <a:gd name="T9" fmla="*/ 0 60000 65536"/>
              <a:gd name="T10" fmla="*/ 0 60000 65536"/>
              <a:gd name="T11" fmla="*/ 0 60000 65536"/>
              <a:gd name="T12" fmla="*/ 0 w 26"/>
              <a:gd name="T13" fmla="*/ 0 h 88"/>
              <a:gd name="T14" fmla="*/ 26 w 26"/>
              <a:gd name="T15" fmla="*/ 88 h 88"/>
            </a:gdLst>
            <a:ahLst/>
            <a:cxnLst>
              <a:cxn ang="T8">
                <a:pos x="T0" y="T1"/>
              </a:cxn>
              <a:cxn ang="T9">
                <a:pos x="T2" y="T3"/>
              </a:cxn>
              <a:cxn ang="T10">
                <a:pos x="T4" y="T5"/>
              </a:cxn>
              <a:cxn ang="T11">
                <a:pos x="T6" y="T7"/>
              </a:cxn>
            </a:cxnLst>
            <a:rect l="T12" t="T13" r="T14" b="T15"/>
            <a:pathLst>
              <a:path w="26" h="88">
                <a:moveTo>
                  <a:pt x="0" y="0"/>
                </a:moveTo>
                <a:lnTo>
                  <a:pt x="13" y="88"/>
                </a:lnTo>
                <a:lnTo>
                  <a:pt x="26" y="77"/>
                </a:lnTo>
                <a:lnTo>
                  <a:pt x="0" y="0"/>
                </a:lnTo>
                <a:close/>
              </a:path>
            </a:pathLst>
          </a:custGeom>
          <a:solidFill>
            <a:schemeClr val="tx1"/>
          </a:solidFill>
          <a:ln w="9525">
            <a:solidFill>
              <a:schemeClr val="tx1"/>
            </a:solidFill>
            <a:round/>
            <a:headEnd/>
            <a:tailEnd/>
          </a:ln>
        </p:spPr>
        <p:txBody>
          <a:bodyPr/>
          <a:lstStyle/>
          <a:p>
            <a:endParaRPr lang="en-US"/>
          </a:p>
        </p:txBody>
      </p:sp>
      <p:sp>
        <p:nvSpPr>
          <p:cNvPr id="78173" name="Freeform 1077"/>
          <p:cNvSpPr>
            <a:spLocks/>
          </p:cNvSpPr>
          <p:nvPr/>
        </p:nvSpPr>
        <p:spPr bwMode="auto">
          <a:xfrm>
            <a:off x="5970588" y="2794000"/>
            <a:ext cx="11112" cy="23813"/>
          </a:xfrm>
          <a:custGeom>
            <a:avLst/>
            <a:gdLst>
              <a:gd name="T0" fmla="*/ 0 w 42"/>
              <a:gd name="T1" fmla="*/ 0 h 90"/>
              <a:gd name="T2" fmla="*/ 2147483646 w 42"/>
              <a:gd name="T3" fmla="*/ 2147483646 h 90"/>
              <a:gd name="T4" fmla="*/ 2147483646 w 42"/>
              <a:gd name="T5" fmla="*/ 2147483646 h 90"/>
              <a:gd name="T6" fmla="*/ 2147483646 w 42"/>
              <a:gd name="T7" fmla="*/ 2147483646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0" y="0"/>
                </a:moveTo>
                <a:lnTo>
                  <a:pt x="16" y="2"/>
                </a:lnTo>
                <a:lnTo>
                  <a:pt x="42" y="79"/>
                </a:lnTo>
                <a:lnTo>
                  <a:pt x="29" y="90"/>
                </a:lnTo>
                <a:lnTo>
                  <a:pt x="0" y="0"/>
                </a:lnTo>
                <a:close/>
              </a:path>
            </a:pathLst>
          </a:custGeom>
          <a:solidFill>
            <a:schemeClr val="tx1"/>
          </a:solidFill>
          <a:ln w="0">
            <a:solidFill>
              <a:schemeClr val="tx1"/>
            </a:solidFill>
            <a:round/>
            <a:headEnd/>
            <a:tailEnd/>
          </a:ln>
        </p:spPr>
        <p:txBody>
          <a:bodyPr/>
          <a:lstStyle/>
          <a:p>
            <a:endParaRPr lang="en-US"/>
          </a:p>
        </p:txBody>
      </p:sp>
      <p:sp>
        <p:nvSpPr>
          <p:cNvPr id="78174" name="Freeform 1078"/>
          <p:cNvSpPr>
            <a:spLocks/>
          </p:cNvSpPr>
          <p:nvPr/>
        </p:nvSpPr>
        <p:spPr bwMode="auto">
          <a:xfrm>
            <a:off x="5978525" y="2814638"/>
            <a:ext cx="22225" cy="14287"/>
          </a:xfrm>
          <a:custGeom>
            <a:avLst/>
            <a:gdLst>
              <a:gd name="T0" fmla="*/ 0 w 84"/>
              <a:gd name="T1" fmla="*/ 2147483646 h 55"/>
              <a:gd name="T2" fmla="*/ 2147483646 w 84"/>
              <a:gd name="T3" fmla="*/ 0 h 55"/>
              <a:gd name="T4" fmla="*/ 2147483646 w 84"/>
              <a:gd name="T5" fmla="*/ 2147483646 h 55"/>
              <a:gd name="T6" fmla="*/ 0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78175" name="Freeform 1079"/>
          <p:cNvSpPr>
            <a:spLocks/>
          </p:cNvSpPr>
          <p:nvPr/>
        </p:nvSpPr>
        <p:spPr bwMode="auto">
          <a:xfrm>
            <a:off x="5981700" y="2814638"/>
            <a:ext cx="19050" cy="14287"/>
          </a:xfrm>
          <a:custGeom>
            <a:avLst/>
            <a:gdLst>
              <a:gd name="T0" fmla="*/ 0 w 72"/>
              <a:gd name="T1" fmla="*/ 0 h 55"/>
              <a:gd name="T2" fmla="*/ 2147483646 w 72"/>
              <a:gd name="T3" fmla="*/ 2147483646 h 55"/>
              <a:gd name="T4" fmla="*/ 2147483646 w 72"/>
              <a:gd name="T5" fmla="*/ 2147483646 h 55"/>
              <a:gd name="T6" fmla="*/ 0 w 72"/>
              <a:gd name="T7" fmla="*/ 0 h 55"/>
              <a:gd name="T8" fmla="*/ 0 60000 65536"/>
              <a:gd name="T9" fmla="*/ 0 60000 65536"/>
              <a:gd name="T10" fmla="*/ 0 60000 65536"/>
              <a:gd name="T11" fmla="*/ 0 60000 65536"/>
              <a:gd name="T12" fmla="*/ 0 w 72"/>
              <a:gd name="T13" fmla="*/ 0 h 55"/>
              <a:gd name="T14" fmla="*/ 72 w 72"/>
              <a:gd name="T15" fmla="*/ 55 h 55"/>
            </a:gdLst>
            <a:ahLst/>
            <a:cxnLst>
              <a:cxn ang="T8">
                <a:pos x="T0" y="T1"/>
              </a:cxn>
              <a:cxn ang="T9">
                <a:pos x="T2" y="T3"/>
              </a:cxn>
              <a:cxn ang="T10">
                <a:pos x="T4" y="T5"/>
              </a:cxn>
              <a:cxn ang="T11">
                <a:pos x="T6" y="T7"/>
              </a:cxn>
            </a:cxnLst>
            <a:rect l="T12" t="T13" r="T14" b="T15"/>
            <a:pathLst>
              <a:path w="72" h="55">
                <a:moveTo>
                  <a:pt x="0" y="0"/>
                </a:moveTo>
                <a:lnTo>
                  <a:pt x="71" y="55"/>
                </a:lnTo>
                <a:lnTo>
                  <a:pt x="72" y="39"/>
                </a:lnTo>
                <a:lnTo>
                  <a:pt x="0" y="0"/>
                </a:lnTo>
                <a:close/>
              </a:path>
            </a:pathLst>
          </a:custGeom>
          <a:solidFill>
            <a:schemeClr val="tx1"/>
          </a:solidFill>
          <a:ln w="9525">
            <a:solidFill>
              <a:schemeClr val="tx1"/>
            </a:solidFill>
            <a:round/>
            <a:headEnd/>
            <a:tailEnd/>
          </a:ln>
        </p:spPr>
        <p:txBody>
          <a:bodyPr/>
          <a:lstStyle/>
          <a:p>
            <a:endParaRPr lang="en-US"/>
          </a:p>
        </p:txBody>
      </p:sp>
      <p:sp>
        <p:nvSpPr>
          <p:cNvPr id="78176" name="Freeform 1080"/>
          <p:cNvSpPr>
            <a:spLocks/>
          </p:cNvSpPr>
          <p:nvPr/>
        </p:nvSpPr>
        <p:spPr bwMode="auto">
          <a:xfrm>
            <a:off x="5978525" y="2814638"/>
            <a:ext cx="22225" cy="14287"/>
          </a:xfrm>
          <a:custGeom>
            <a:avLst/>
            <a:gdLst>
              <a:gd name="T0" fmla="*/ 0 w 85"/>
              <a:gd name="T1" fmla="*/ 2147483646 h 55"/>
              <a:gd name="T2" fmla="*/ 2147483646 w 85"/>
              <a:gd name="T3" fmla="*/ 0 h 55"/>
              <a:gd name="T4" fmla="*/ 2147483646 w 85"/>
              <a:gd name="T5" fmla="*/ 2147483646 h 55"/>
              <a:gd name="T6" fmla="*/ 2147483646 w 85"/>
              <a:gd name="T7" fmla="*/ 2147483646 h 55"/>
              <a:gd name="T8" fmla="*/ 0 w 85"/>
              <a:gd name="T9" fmla="*/ 2147483646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0" y="11"/>
                </a:moveTo>
                <a:lnTo>
                  <a:pt x="13" y="0"/>
                </a:lnTo>
                <a:lnTo>
                  <a:pt x="85" y="39"/>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78177" name="Freeform 1081"/>
          <p:cNvSpPr>
            <a:spLocks/>
          </p:cNvSpPr>
          <p:nvPr/>
        </p:nvSpPr>
        <p:spPr bwMode="auto">
          <a:xfrm>
            <a:off x="6005513" y="2760663"/>
            <a:ext cx="23812" cy="7937"/>
          </a:xfrm>
          <a:custGeom>
            <a:avLst/>
            <a:gdLst>
              <a:gd name="T0" fmla="*/ 0 w 90"/>
              <a:gd name="T1" fmla="*/ 2147483646 h 28"/>
              <a:gd name="T2" fmla="*/ 2147483646 w 90"/>
              <a:gd name="T3" fmla="*/ 2147483646 h 28"/>
              <a:gd name="T4" fmla="*/ 2147483646 w 90"/>
              <a:gd name="T5" fmla="*/ 0 h 28"/>
              <a:gd name="T6" fmla="*/ 0 w 90"/>
              <a:gd name="T7" fmla="*/ 2147483646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78178" name="Freeform 1082"/>
          <p:cNvSpPr>
            <a:spLocks/>
          </p:cNvSpPr>
          <p:nvPr/>
        </p:nvSpPr>
        <p:spPr bwMode="auto">
          <a:xfrm>
            <a:off x="6007100" y="2757488"/>
            <a:ext cx="22225" cy="6350"/>
          </a:xfrm>
          <a:custGeom>
            <a:avLst/>
            <a:gdLst>
              <a:gd name="T0" fmla="*/ 0 w 88"/>
              <a:gd name="T1" fmla="*/ 2147483646 h 24"/>
              <a:gd name="T2" fmla="*/ 2147483646 w 88"/>
              <a:gd name="T3" fmla="*/ 2147483646 h 24"/>
              <a:gd name="T4" fmla="*/ 2147483646 w 88"/>
              <a:gd name="T5" fmla="*/ 0 h 24"/>
              <a:gd name="T6" fmla="*/ 0 w 88"/>
              <a:gd name="T7" fmla="*/ 2147483646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0" y="24"/>
                </a:moveTo>
                <a:lnTo>
                  <a:pt x="88" y="13"/>
                </a:lnTo>
                <a:lnTo>
                  <a:pt x="78" y="0"/>
                </a:lnTo>
                <a:lnTo>
                  <a:pt x="0" y="24"/>
                </a:lnTo>
                <a:close/>
              </a:path>
            </a:pathLst>
          </a:custGeom>
          <a:solidFill>
            <a:schemeClr val="tx1"/>
          </a:solidFill>
          <a:ln w="9525">
            <a:solidFill>
              <a:schemeClr val="tx1"/>
            </a:solidFill>
            <a:round/>
            <a:headEnd/>
            <a:tailEnd/>
          </a:ln>
        </p:spPr>
        <p:txBody>
          <a:bodyPr/>
          <a:lstStyle/>
          <a:p>
            <a:endParaRPr lang="en-US"/>
          </a:p>
        </p:txBody>
      </p:sp>
      <p:sp>
        <p:nvSpPr>
          <p:cNvPr id="78179" name="Freeform 1083"/>
          <p:cNvSpPr>
            <a:spLocks/>
          </p:cNvSpPr>
          <p:nvPr/>
        </p:nvSpPr>
        <p:spPr bwMode="auto">
          <a:xfrm>
            <a:off x="6005513" y="2757488"/>
            <a:ext cx="23812" cy="11112"/>
          </a:xfrm>
          <a:custGeom>
            <a:avLst/>
            <a:gdLst>
              <a:gd name="T0" fmla="*/ 0 w 90"/>
              <a:gd name="T1" fmla="*/ 2147483646 h 41"/>
              <a:gd name="T2" fmla="*/ 2147483646 w 90"/>
              <a:gd name="T3" fmla="*/ 2147483646 h 41"/>
              <a:gd name="T4" fmla="*/ 2147483646 w 90"/>
              <a:gd name="T5" fmla="*/ 0 h 41"/>
              <a:gd name="T6" fmla="*/ 2147483646 w 90"/>
              <a:gd name="T7" fmla="*/ 2147483646 h 41"/>
              <a:gd name="T8" fmla="*/ 0 w 90"/>
              <a:gd name="T9" fmla="*/ 2147483646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0" y="41"/>
                </a:moveTo>
                <a:lnTo>
                  <a:pt x="2" y="24"/>
                </a:lnTo>
                <a:lnTo>
                  <a:pt x="80" y="0"/>
                </a:lnTo>
                <a:lnTo>
                  <a:pt x="90" y="13"/>
                </a:lnTo>
                <a:lnTo>
                  <a:pt x="0" y="41"/>
                </a:lnTo>
                <a:close/>
              </a:path>
            </a:pathLst>
          </a:custGeom>
          <a:solidFill>
            <a:schemeClr val="tx1"/>
          </a:solidFill>
          <a:ln w="0">
            <a:solidFill>
              <a:schemeClr val="tx1"/>
            </a:solidFill>
            <a:round/>
            <a:headEnd/>
            <a:tailEnd/>
          </a:ln>
        </p:spPr>
        <p:txBody>
          <a:bodyPr/>
          <a:lstStyle/>
          <a:p>
            <a:endParaRPr lang="en-US"/>
          </a:p>
        </p:txBody>
      </p:sp>
      <p:sp>
        <p:nvSpPr>
          <p:cNvPr id="78180" name="Freeform 1084"/>
          <p:cNvSpPr>
            <a:spLocks/>
          </p:cNvSpPr>
          <p:nvPr/>
        </p:nvSpPr>
        <p:spPr bwMode="auto">
          <a:xfrm>
            <a:off x="6027738" y="2738438"/>
            <a:ext cx="14287"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0" y="84"/>
                </a:moveTo>
                <a:lnTo>
                  <a:pt x="0" y="71"/>
                </a:lnTo>
                <a:lnTo>
                  <a:pt x="55" y="0"/>
                </a:lnTo>
                <a:lnTo>
                  <a:pt x="10" y="84"/>
                </a:lnTo>
                <a:close/>
              </a:path>
            </a:pathLst>
          </a:custGeom>
          <a:solidFill>
            <a:schemeClr val="tx1"/>
          </a:solidFill>
          <a:ln w="9525">
            <a:solidFill>
              <a:schemeClr val="tx1"/>
            </a:solidFill>
            <a:round/>
            <a:headEnd/>
            <a:tailEnd/>
          </a:ln>
        </p:spPr>
        <p:txBody>
          <a:bodyPr/>
          <a:lstStyle/>
          <a:p>
            <a:endParaRPr lang="en-US"/>
          </a:p>
        </p:txBody>
      </p:sp>
      <p:sp>
        <p:nvSpPr>
          <p:cNvPr id="78181" name="Freeform 1085"/>
          <p:cNvSpPr>
            <a:spLocks/>
          </p:cNvSpPr>
          <p:nvPr/>
        </p:nvSpPr>
        <p:spPr bwMode="auto">
          <a:xfrm>
            <a:off x="6027738" y="2738438"/>
            <a:ext cx="14287" cy="19050"/>
          </a:xfrm>
          <a:custGeom>
            <a:avLst/>
            <a:gdLst>
              <a:gd name="T0" fmla="*/ 0 w 55"/>
              <a:gd name="T1" fmla="*/ 2147483646 h 72"/>
              <a:gd name="T2" fmla="*/ 2147483646 w 55"/>
              <a:gd name="T3" fmla="*/ 2147483646 h 72"/>
              <a:gd name="T4" fmla="*/ 2147483646 w 55"/>
              <a:gd name="T5" fmla="*/ 0 h 72"/>
              <a:gd name="T6" fmla="*/ 0 w 55"/>
              <a:gd name="T7" fmla="*/ 2147483646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8" y="0"/>
                </a:lnTo>
                <a:lnTo>
                  <a:pt x="0" y="72"/>
                </a:lnTo>
                <a:close/>
              </a:path>
            </a:pathLst>
          </a:custGeom>
          <a:solidFill>
            <a:schemeClr val="tx1"/>
          </a:solidFill>
          <a:ln w="9525">
            <a:solidFill>
              <a:schemeClr val="tx1"/>
            </a:solidFill>
            <a:round/>
            <a:headEnd/>
            <a:tailEnd/>
          </a:ln>
        </p:spPr>
        <p:txBody>
          <a:bodyPr/>
          <a:lstStyle/>
          <a:p>
            <a:endParaRPr lang="en-US"/>
          </a:p>
        </p:txBody>
      </p:sp>
      <p:sp>
        <p:nvSpPr>
          <p:cNvPr id="78182" name="Freeform 1086"/>
          <p:cNvSpPr>
            <a:spLocks/>
          </p:cNvSpPr>
          <p:nvPr/>
        </p:nvSpPr>
        <p:spPr bwMode="auto">
          <a:xfrm>
            <a:off x="6027738" y="2738438"/>
            <a:ext cx="14287"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0" y="85"/>
                </a:moveTo>
                <a:lnTo>
                  <a:pt x="0" y="72"/>
                </a:lnTo>
                <a:lnTo>
                  <a:pt x="38" y="0"/>
                </a:lnTo>
                <a:lnTo>
                  <a:pt x="55" y="1"/>
                </a:lnTo>
                <a:lnTo>
                  <a:pt x="10" y="85"/>
                </a:lnTo>
                <a:close/>
              </a:path>
            </a:pathLst>
          </a:custGeom>
          <a:solidFill>
            <a:schemeClr val="tx1"/>
          </a:solidFill>
          <a:ln w="0">
            <a:solidFill>
              <a:schemeClr val="tx1"/>
            </a:solidFill>
            <a:round/>
            <a:headEnd/>
            <a:tailEnd/>
          </a:ln>
        </p:spPr>
        <p:txBody>
          <a:bodyPr/>
          <a:lstStyle/>
          <a:p>
            <a:endParaRPr lang="en-US"/>
          </a:p>
        </p:txBody>
      </p:sp>
      <p:sp>
        <p:nvSpPr>
          <p:cNvPr id="78183" name="Freeform 1087"/>
          <p:cNvSpPr>
            <a:spLocks/>
          </p:cNvSpPr>
          <p:nvPr/>
        </p:nvSpPr>
        <p:spPr bwMode="auto">
          <a:xfrm>
            <a:off x="6034088" y="2714625"/>
            <a:ext cx="7937" cy="23813"/>
          </a:xfrm>
          <a:custGeom>
            <a:avLst/>
            <a:gdLst>
              <a:gd name="T0" fmla="*/ 2147483646 w 30"/>
              <a:gd name="T1" fmla="*/ 2147483646 h 90"/>
              <a:gd name="T2" fmla="*/ 2147483646 w 30"/>
              <a:gd name="T3" fmla="*/ 2147483646 h 90"/>
              <a:gd name="T4" fmla="*/ 0 w 30"/>
              <a:gd name="T5" fmla="*/ 0 h 90"/>
              <a:gd name="T6" fmla="*/ 2147483646 w 30"/>
              <a:gd name="T7" fmla="*/ 2147483646 h 90"/>
              <a:gd name="T8" fmla="*/ 0 60000 65536"/>
              <a:gd name="T9" fmla="*/ 0 60000 65536"/>
              <a:gd name="T10" fmla="*/ 0 60000 65536"/>
              <a:gd name="T11" fmla="*/ 0 60000 65536"/>
              <a:gd name="T12" fmla="*/ 0 w 30"/>
              <a:gd name="T13" fmla="*/ 0 h 90"/>
              <a:gd name="T14" fmla="*/ 30 w 30"/>
              <a:gd name="T15" fmla="*/ 90 h 90"/>
            </a:gdLst>
            <a:ahLst/>
            <a:cxnLst>
              <a:cxn ang="T8">
                <a:pos x="T0" y="T1"/>
              </a:cxn>
              <a:cxn ang="T9">
                <a:pos x="T2" y="T3"/>
              </a:cxn>
              <a:cxn ang="T10">
                <a:pos x="T4" y="T5"/>
              </a:cxn>
              <a:cxn ang="T11">
                <a:pos x="T6" y="T7"/>
              </a:cxn>
            </a:cxnLst>
            <a:rect l="T12" t="T13" r="T14" b="T15"/>
            <a:pathLst>
              <a:path w="30" h="90">
                <a:moveTo>
                  <a:pt x="30" y="90"/>
                </a:moveTo>
                <a:lnTo>
                  <a:pt x="13" y="89"/>
                </a:lnTo>
                <a:lnTo>
                  <a:pt x="0" y="0"/>
                </a:lnTo>
                <a:lnTo>
                  <a:pt x="30" y="90"/>
                </a:lnTo>
                <a:close/>
              </a:path>
            </a:pathLst>
          </a:custGeom>
          <a:solidFill>
            <a:schemeClr val="tx1"/>
          </a:solidFill>
          <a:ln w="9525">
            <a:solidFill>
              <a:schemeClr val="tx1"/>
            </a:solidFill>
            <a:round/>
            <a:headEnd/>
            <a:tailEnd/>
          </a:ln>
        </p:spPr>
        <p:txBody>
          <a:bodyPr/>
          <a:lstStyle/>
          <a:p>
            <a:endParaRPr lang="en-US"/>
          </a:p>
        </p:txBody>
      </p:sp>
      <p:sp>
        <p:nvSpPr>
          <p:cNvPr id="78184" name="Freeform 1088"/>
          <p:cNvSpPr>
            <a:spLocks/>
          </p:cNvSpPr>
          <p:nvPr/>
        </p:nvSpPr>
        <p:spPr bwMode="auto">
          <a:xfrm>
            <a:off x="6030913" y="2714625"/>
            <a:ext cx="6350" cy="23813"/>
          </a:xfrm>
          <a:custGeom>
            <a:avLst/>
            <a:gdLst>
              <a:gd name="T0" fmla="*/ 2147483646 w 25"/>
              <a:gd name="T1" fmla="*/ 2147483646 h 89"/>
              <a:gd name="T2" fmla="*/ 2147483646 w 25"/>
              <a:gd name="T3" fmla="*/ 0 h 89"/>
              <a:gd name="T4" fmla="*/ 0 w 25"/>
              <a:gd name="T5" fmla="*/ 2147483646 h 89"/>
              <a:gd name="T6" fmla="*/ 2147483646 w 25"/>
              <a:gd name="T7" fmla="*/ 2147483646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2" y="0"/>
                </a:lnTo>
                <a:lnTo>
                  <a:pt x="0" y="11"/>
                </a:lnTo>
                <a:lnTo>
                  <a:pt x="25" y="89"/>
                </a:lnTo>
                <a:close/>
              </a:path>
            </a:pathLst>
          </a:custGeom>
          <a:solidFill>
            <a:schemeClr val="tx1"/>
          </a:solidFill>
          <a:ln w="9525">
            <a:solidFill>
              <a:schemeClr val="tx1"/>
            </a:solidFill>
            <a:round/>
            <a:headEnd/>
            <a:tailEnd/>
          </a:ln>
        </p:spPr>
        <p:txBody>
          <a:bodyPr/>
          <a:lstStyle/>
          <a:p>
            <a:endParaRPr lang="en-US"/>
          </a:p>
        </p:txBody>
      </p:sp>
      <p:sp>
        <p:nvSpPr>
          <p:cNvPr id="78185" name="Freeform 1089"/>
          <p:cNvSpPr>
            <a:spLocks/>
          </p:cNvSpPr>
          <p:nvPr/>
        </p:nvSpPr>
        <p:spPr bwMode="auto">
          <a:xfrm>
            <a:off x="6030913" y="2714625"/>
            <a:ext cx="11112" cy="23813"/>
          </a:xfrm>
          <a:custGeom>
            <a:avLst/>
            <a:gdLst>
              <a:gd name="T0" fmla="*/ 2147483646 w 42"/>
              <a:gd name="T1" fmla="*/ 2147483646 h 90"/>
              <a:gd name="T2" fmla="*/ 2147483646 w 42"/>
              <a:gd name="T3" fmla="*/ 2147483646 h 90"/>
              <a:gd name="T4" fmla="*/ 0 w 42"/>
              <a:gd name="T5" fmla="*/ 2147483646 h 90"/>
              <a:gd name="T6" fmla="*/ 2147483646 w 42"/>
              <a:gd name="T7" fmla="*/ 0 h 90"/>
              <a:gd name="T8" fmla="*/ 2147483646 w 42"/>
              <a:gd name="T9" fmla="*/ 2147483646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9"/>
                </a:lnTo>
                <a:lnTo>
                  <a:pt x="0" y="11"/>
                </a:lnTo>
                <a:lnTo>
                  <a:pt x="12" y="0"/>
                </a:lnTo>
                <a:lnTo>
                  <a:pt x="42" y="90"/>
                </a:lnTo>
                <a:close/>
              </a:path>
            </a:pathLst>
          </a:custGeom>
          <a:solidFill>
            <a:schemeClr val="tx1"/>
          </a:solidFill>
          <a:ln w="0">
            <a:solidFill>
              <a:schemeClr val="tx1"/>
            </a:solidFill>
            <a:round/>
            <a:headEnd/>
            <a:tailEnd/>
          </a:ln>
        </p:spPr>
        <p:txBody>
          <a:bodyPr/>
          <a:lstStyle/>
          <a:p>
            <a:endParaRPr lang="en-US"/>
          </a:p>
        </p:txBody>
      </p:sp>
      <p:sp>
        <p:nvSpPr>
          <p:cNvPr id="78186" name="Freeform 1090"/>
          <p:cNvSpPr>
            <a:spLocks/>
          </p:cNvSpPr>
          <p:nvPr/>
        </p:nvSpPr>
        <p:spPr bwMode="auto">
          <a:xfrm>
            <a:off x="6011863" y="2703513"/>
            <a:ext cx="22225" cy="14287"/>
          </a:xfrm>
          <a:custGeom>
            <a:avLst/>
            <a:gdLst>
              <a:gd name="T0" fmla="*/ 2147483646 w 83"/>
              <a:gd name="T1" fmla="*/ 2147483646 h 54"/>
              <a:gd name="T2" fmla="*/ 2147483646 w 83"/>
              <a:gd name="T3" fmla="*/ 2147483646 h 54"/>
              <a:gd name="T4" fmla="*/ 0 w 83"/>
              <a:gd name="T5" fmla="*/ 0 h 54"/>
              <a:gd name="T6" fmla="*/ 2147483646 w 83"/>
              <a:gd name="T7" fmla="*/ 2147483646 h 54"/>
              <a:gd name="T8" fmla="*/ 0 60000 65536"/>
              <a:gd name="T9" fmla="*/ 0 60000 65536"/>
              <a:gd name="T10" fmla="*/ 0 60000 65536"/>
              <a:gd name="T11" fmla="*/ 0 60000 65536"/>
              <a:gd name="T12" fmla="*/ 0 w 83"/>
              <a:gd name="T13" fmla="*/ 0 h 54"/>
              <a:gd name="T14" fmla="*/ 83 w 83"/>
              <a:gd name="T15" fmla="*/ 54 h 54"/>
            </a:gdLst>
            <a:ahLst/>
            <a:cxnLst>
              <a:cxn ang="T8">
                <a:pos x="T0" y="T1"/>
              </a:cxn>
              <a:cxn ang="T9">
                <a:pos x="T2" y="T3"/>
              </a:cxn>
              <a:cxn ang="T10">
                <a:pos x="T4" y="T5"/>
              </a:cxn>
              <a:cxn ang="T11">
                <a:pos x="T6" y="T7"/>
              </a:cxn>
            </a:cxnLst>
            <a:rect l="T12" t="T13" r="T14" b="T15"/>
            <a:pathLst>
              <a:path w="83" h="54">
                <a:moveTo>
                  <a:pt x="83" y="43"/>
                </a:moveTo>
                <a:lnTo>
                  <a:pt x="71" y="54"/>
                </a:lnTo>
                <a:lnTo>
                  <a:pt x="0" y="0"/>
                </a:lnTo>
                <a:lnTo>
                  <a:pt x="83" y="43"/>
                </a:lnTo>
                <a:close/>
              </a:path>
            </a:pathLst>
          </a:custGeom>
          <a:solidFill>
            <a:schemeClr val="tx1"/>
          </a:solidFill>
          <a:ln w="9525">
            <a:solidFill>
              <a:schemeClr val="tx1"/>
            </a:solidFill>
            <a:round/>
            <a:headEnd/>
            <a:tailEnd/>
          </a:ln>
        </p:spPr>
        <p:txBody>
          <a:bodyPr/>
          <a:lstStyle/>
          <a:p>
            <a:endParaRPr lang="en-US"/>
          </a:p>
        </p:txBody>
      </p:sp>
      <p:sp>
        <p:nvSpPr>
          <p:cNvPr id="78187" name="Freeform 1091"/>
          <p:cNvSpPr>
            <a:spLocks/>
          </p:cNvSpPr>
          <p:nvPr/>
        </p:nvSpPr>
        <p:spPr bwMode="auto">
          <a:xfrm>
            <a:off x="6011863" y="2703513"/>
            <a:ext cx="19050" cy="14287"/>
          </a:xfrm>
          <a:custGeom>
            <a:avLst/>
            <a:gdLst>
              <a:gd name="T0" fmla="*/ 2147483646 w 73"/>
              <a:gd name="T1" fmla="*/ 2147483646 h 54"/>
              <a:gd name="T2" fmla="*/ 2147483646 w 73"/>
              <a:gd name="T3" fmla="*/ 0 h 54"/>
              <a:gd name="T4" fmla="*/ 0 w 73"/>
              <a:gd name="T5" fmla="*/ 2147483646 h 54"/>
              <a:gd name="T6" fmla="*/ 2147483646 w 73"/>
              <a:gd name="T7" fmla="*/ 2147483646 h 54"/>
              <a:gd name="T8" fmla="*/ 0 60000 65536"/>
              <a:gd name="T9" fmla="*/ 0 60000 65536"/>
              <a:gd name="T10" fmla="*/ 0 60000 65536"/>
              <a:gd name="T11" fmla="*/ 0 60000 65536"/>
              <a:gd name="T12" fmla="*/ 0 w 73"/>
              <a:gd name="T13" fmla="*/ 0 h 54"/>
              <a:gd name="T14" fmla="*/ 73 w 73"/>
              <a:gd name="T15" fmla="*/ 54 h 54"/>
            </a:gdLst>
            <a:ahLst/>
            <a:cxnLst>
              <a:cxn ang="T8">
                <a:pos x="T0" y="T1"/>
              </a:cxn>
              <a:cxn ang="T9">
                <a:pos x="T2" y="T3"/>
              </a:cxn>
              <a:cxn ang="T10">
                <a:pos x="T4" y="T5"/>
              </a:cxn>
              <a:cxn ang="T11">
                <a:pos x="T6" y="T7"/>
              </a:cxn>
            </a:cxnLst>
            <a:rect l="T12" t="T13" r="T14" b="T15"/>
            <a:pathLst>
              <a:path w="73" h="54">
                <a:moveTo>
                  <a:pt x="73" y="54"/>
                </a:moveTo>
                <a:lnTo>
                  <a:pt x="2" y="0"/>
                </a:lnTo>
                <a:lnTo>
                  <a:pt x="0" y="17"/>
                </a:lnTo>
                <a:lnTo>
                  <a:pt x="73" y="54"/>
                </a:lnTo>
                <a:close/>
              </a:path>
            </a:pathLst>
          </a:custGeom>
          <a:solidFill>
            <a:schemeClr val="tx1"/>
          </a:solidFill>
          <a:ln w="9525">
            <a:solidFill>
              <a:schemeClr val="tx1"/>
            </a:solidFill>
            <a:round/>
            <a:headEnd/>
            <a:tailEnd/>
          </a:ln>
        </p:spPr>
        <p:txBody>
          <a:bodyPr/>
          <a:lstStyle/>
          <a:p>
            <a:endParaRPr lang="en-US"/>
          </a:p>
        </p:txBody>
      </p:sp>
      <p:sp>
        <p:nvSpPr>
          <p:cNvPr id="78188" name="Freeform 1092"/>
          <p:cNvSpPr>
            <a:spLocks/>
          </p:cNvSpPr>
          <p:nvPr/>
        </p:nvSpPr>
        <p:spPr bwMode="auto">
          <a:xfrm>
            <a:off x="6011863" y="2703513"/>
            <a:ext cx="22225" cy="14287"/>
          </a:xfrm>
          <a:custGeom>
            <a:avLst/>
            <a:gdLst>
              <a:gd name="T0" fmla="*/ 2147483646 w 85"/>
              <a:gd name="T1" fmla="*/ 2147483646 h 54"/>
              <a:gd name="T2" fmla="*/ 2147483646 w 85"/>
              <a:gd name="T3" fmla="*/ 2147483646 h 54"/>
              <a:gd name="T4" fmla="*/ 0 w 85"/>
              <a:gd name="T5" fmla="*/ 2147483646 h 54"/>
              <a:gd name="T6" fmla="*/ 2147483646 w 85"/>
              <a:gd name="T7" fmla="*/ 0 h 54"/>
              <a:gd name="T8" fmla="*/ 2147483646 w 85"/>
              <a:gd name="T9" fmla="*/ 2147483646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85" y="43"/>
                </a:moveTo>
                <a:lnTo>
                  <a:pt x="73" y="54"/>
                </a:lnTo>
                <a:lnTo>
                  <a:pt x="0" y="17"/>
                </a:lnTo>
                <a:lnTo>
                  <a:pt x="2" y="0"/>
                </a:lnTo>
                <a:lnTo>
                  <a:pt x="85" y="43"/>
                </a:lnTo>
                <a:close/>
              </a:path>
            </a:pathLst>
          </a:custGeom>
          <a:solidFill>
            <a:schemeClr val="tx1"/>
          </a:solidFill>
          <a:ln w="0">
            <a:solidFill>
              <a:schemeClr val="tx1"/>
            </a:solidFill>
            <a:round/>
            <a:headEnd/>
            <a:tailEnd/>
          </a:ln>
        </p:spPr>
        <p:txBody>
          <a:bodyPr/>
          <a:lstStyle/>
          <a:p>
            <a:endParaRPr lang="en-US"/>
          </a:p>
        </p:txBody>
      </p:sp>
      <p:sp>
        <p:nvSpPr>
          <p:cNvPr id="78189" name="Freeform 1093"/>
          <p:cNvSpPr>
            <a:spLocks/>
          </p:cNvSpPr>
          <p:nvPr/>
        </p:nvSpPr>
        <p:spPr bwMode="auto">
          <a:xfrm>
            <a:off x="6008688" y="2601913"/>
            <a:ext cx="9525" cy="104775"/>
          </a:xfrm>
          <a:custGeom>
            <a:avLst/>
            <a:gdLst>
              <a:gd name="T0" fmla="*/ 0 w 35"/>
              <a:gd name="T1" fmla="*/ 2147483646 h 396"/>
              <a:gd name="T2" fmla="*/ 2147483646 w 35"/>
              <a:gd name="T3" fmla="*/ 2147483646 h 396"/>
              <a:gd name="T4" fmla="*/ 2147483646 w 35"/>
              <a:gd name="T5" fmla="*/ 0 h 396"/>
              <a:gd name="T6" fmla="*/ 0 w 35"/>
              <a:gd name="T7" fmla="*/ 2147483646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4"/>
                </a:moveTo>
                <a:lnTo>
                  <a:pt x="16" y="396"/>
                </a:lnTo>
                <a:lnTo>
                  <a:pt x="35" y="0"/>
                </a:lnTo>
                <a:lnTo>
                  <a:pt x="0" y="394"/>
                </a:lnTo>
                <a:close/>
              </a:path>
            </a:pathLst>
          </a:custGeom>
          <a:solidFill>
            <a:schemeClr val="tx1"/>
          </a:solidFill>
          <a:ln w="9525">
            <a:solidFill>
              <a:schemeClr val="tx1"/>
            </a:solidFill>
            <a:round/>
            <a:headEnd/>
            <a:tailEnd/>
          </a:ln>
        </p:spPr>
        <p:txBody>
          <a:bodyPr/>
          <a:lstStyle/>
          <a:p>
            <a:endParaRPr lang="en-US"/>
          </a:p>
        </p:txBody>
      </p:sp>
      <p:sp>
        <p:nvSpPr>
          <p:cNvPr id="78190" name="Freeform 1094"/>
          <p:cNvSpPr>
            <a:spLocks/>
          </p:cNvSpPr>
          <p:nvPr/>
        </p:nvSpPr>
        <p:spPr bwMode="auto">
          <a:xfrm>
            <a:off x="6013450" y="2601913"/>
            <a:ext cx="9525" cy="104775"/>
          </a:xfrm>
          <a:custGeom>
            <a:avLst/>
            <a:gdLst>
              <a:gd name="T0" fmla="*/ 0 w 35"/>
              <a:gd name="T1" fmla="*/ 2147483646 h 396"/>
              <a:gd name="T2" fmla="*/ 2147483646 w 35"/>
              <a:gd name="T3" fmla="*/ 0 h 396"/>
              <a:gd name="T4" fmla="*/ 2147483646 w 35"/>
              <a:gd name="T5" fmla="*/ 2147483646 h 396"/>
              <a:gd name="T6" fmla="*/ 0 w 35"/>
              <a:gd name="T7" fmla="*/ 2147483646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6"/>
                </a:moveTo>
                <a:lnTo>
                  <a:pt x="19" y="0"/>
                </a:lnTo>
                <a:lnTo>
                  <a:pt x="35" y="2"/>
                </a:lnTo>
                <a:lnTo>
                  <a:pt x="0" y="396"/>
                </a:lnTo>
                <a:close/>
              </a:path>
            </a:pathLst>
          </a:custGeom>
          <a:solidFill>
            <a:schemeClr val="tx1"/>
          </a:solidFill>
          <a:ln w="9525">
            <a:solidFill>
              <a:schemeClr val="tx1"/>
            </a:solidFill>
            <a:round/>
            <a:headEnd/>
            <a:tailEnd/>
          </a:ln>
        </p:spPr>
        <p:txBody>
          <a:bodyPr/>
          <a:lstStyle/>
          <a:p>
            <a:endParaRPr lang="en-US"/>
          </a:p>
        </p:txBody>
      </p:sp>
      <p:sp>
        <p:nvSpPr>
          <p:cNvPr id="78191" name="Freeform 1095"/>
          <p:cNvSpPr>
            <a:spLocks/>
          </p:cNvSpPr>
          <p:nvPr/>
        </p:nvSpPr>
        <p:spPr bwMode="auto">
          <a:xfrm>
            <a:off x="6008688" y="2601913"/>
            <a:ext cx="14287" cy="104775"/>
          </a:xfrm>
          <a:custGeom>
            <a:avLst/>
            <a:gdLst>
              <a:gd name="T0" fmla="*/ 0 w 51"/>
              <a:gd name="T1" fmla="*/ 2147483646 h 396"/>
              <a:gd name="T2" fmla="*/ 2147483646 w 51"/>
              <a:gd name="T3" fmla="*/ 2147483646 h 396"/>
              <a:gd name="T4" fmla="*/ 2147483646 w 51"/>
              <a:gd name="T5" fmla="*/ 2147483646 h 396"/>
              <a:gd name="T6" fmla="*/ 2147483646 w 51"/>
              <a:gd name="T7" fmla="*/ 0 h 396"/>
              <a:gd name="T8" fmla="*/ 0 w 51"/>
              <a:gd name="T9" fmla="*/ 2147483646 h 396"/>
              <a:gd name="T10" fmla="*/ 0 60000 65536"/>
              <a:gd name="T11" fmla="*/ 0 60000 65536"/>
              <a:gd name="T12" fmla="*/ 0 60000 65536"/>
              <a:gd name="T13" fmla="*/ 0 60000 65536"/>
              <a:gd name="T14" fmla="*/ 0 60000 65536"/>
              <a:gd name="T15" fmla="*/ 0 w 51"/>
              <a:gd name="T16" fmla="*/ 0 h 396"/>
              <a:gd name="T17" fmla="*/ 51 w 51"/>
              <a:gd name="T18" fmla="*/ 396 h 396"/>
            </a:gdLst>
            <a:ahLst/>
            <a:cxnLst>
              <a:cxn ang="T10">
                <a:pos x="T0" y="T1"/>
              </a:cxn>
              <a:cxn ang="T11">
                <a:pos x="T2" y="T3"/>
              </a:cxn>
              <a:cxn ang="T12">
                <a:pos x="T4" y="T5"/>
              </a:cxn>
              <a:cxn ang="T13">
                <a:pos x="T6" y="T7"/>
              </a:cxn>
              <a:cxn ang="T14">
                <a:pos x="T8" y="T9"/>
              </a:cxn>
            </a:cxnLst>
            <a:rect l="T15" t="T16" r="T17" b="T18"/>
            <a:pathLst>
              <a:path w="51" h="396">
                <a:moveTo>
                  <a:pt x="0" y="394"/>
                </a:moveTo>
                <a:lnTo>
                  <a:pt x="16" y="396"/>
                </a:lnTo>
                <a:lnTo>
                  <a:pt x="51" y="2"/>
                </a:lnTo>
                <a:lnTo>
                  <a:pt x="35" y="0"/>
                </a:lnTo>
                <a:lnTo>
                  <a:pt x="0" y="394"/>
                </a:lnTo>
                <a:close/>
              </a:path>
            </a:pathLst>
          </a:custGeom>
          <a:solidFill>
            <a:schemeClr val="tx1"/>
          </a:solidFill>
          <a:ln w="0">
            <a:solidFill>
              <a:schemeClr val="tx1"/>
            </a:solidFill>
            <a:round/>
            <a:headEnd/>
            <a:tailEnd/>
          </a:ln>
        </p:spPr>
        <p:txBody>
          <a:bodyPr/>
          <a:lstStyle/>
          <a:p>
            <a:endParaRPr lang="en-US"/>
          </a:p>
        </p:txBody>
      </p:sp>
      <p:sp>
        <p:nvSpPr>
          <p:cNvPr id="78192" name="Freeform 1096"/>
          <p:cNvSpPr>
            <a:spLocks/>
          </p:cNvSpPr>
          <p:nvPr/>
        </p:nvSpPr>
        <p:spPr bwMode="auto">
          <a:xfrm>
            <a:off x="3062288" y="2598738"/>
            <a:ext cx="261937" cy="2973387"/>
          </a:xfrm>
          <a:custGeom>
            <a:avLst/>
            <a:gdLst>
              <a:gd name="T0" fmla="*/ 2147483646 w 986"/>
              <a:gd name="T1" fmla="*/ 2147483646 h 11238"/>
              <a:gd name="T2" fmla="*/ 2147483646 w 986"/>
              <a:gd name="T3" fmla="*/ 0 h 11238"/>
              <a:gd name="T4" fmla="*/ 0 w 986"/>
              <a:gd name="T5" fmla="*/ 2147483646 h 11238"/>
              <a:gd name="T6" fmla="*/ 2147483646 w 986"/>
              <a:gd name="T7" fmla="*/ 2147483646 h 11238"/>
              <a:gd name="T8" fmla="*/ 0 60000 65536"/>
              <a:gd name="T9" fmla="*/ 0 60000 65536"/>
              <a:gd name="T10" fmla="*/ 0 60000 65536"/>
              <a:gd name="T11" fmla="*/ 0 60000 65536"/>
              <a:gd name="T12" fmla="*/ 0 w 986"/>
              <a:gd name="T13" fmla="*/ 0 h 11238"/>
              <a:gd name="T14" fmla="*/ 986 w 986"/>
              <a:gd name="T15" fmla="*/ 11238 h 11238"/>
            </a:gdLst>
            <a:ahLst/>
            <a:cxnLst>
              <a:cxn ang="T8">
                <a:pos x="T0" y="T1"/>
              </a:cxn>
              <a:cxn ang="T9">
                <a:pos x="T2" y="T3"/>
              </a:cxn>
              <a:cxn ang="T10">
                <a:pos x="T4" y="T5"/>
              </a:cxn>
              <a:cxn ang="T11">
                <a:pos x="T6" y="T7"/>
              </a:cxn>
            </a:cxnLst>
            <a:rect l="T12" t="T13" r="T14" b="T15"/>
            <a:pathLst>
              <a:path w="986" h="11238">
                <a:moveTo>
                  <a:pt x="986" y="1"/>
                </a:moveTo>
                <a:lnTo>
                  <a:pt x="978" y="0"/>
                </a:lnTo>
                <a:lnTo>
                  <a:pt x="0" y="11238"/>
                </a:lnTo>
                <a:lnTo>
                  <a:pt x="986" y="1"/>
                </a:lnTo>
                <a:close/>
              </a:path>
            </a:pathLst>
          </a:custGeom>
          <a:solidFill>
            <a:schemeClr val="tx1"/>
          </a:solidFill>
          <a:ln w="9525">
            <a:solidFill>
              <a:schemeClr val="tx1"/>
            </a:solidFill>
            <a:round/>
            <a:headEnd/>
            <a:tailEnd/>
          </a:ln>
        </p:spPr>
        <p:txBody>
          <a:bodyPr/>
          <a:lstStyle/>
          <a:p>
            <a:endParaRPr lang="en-US"/>
          </a:p>
        </p:txBody>
      </p:sp>
      <p:sp>
        <p:nvSpPr>
          <p:cNvPr id="78193" name="Freeform 1097"/>
          <p:cNvSpPr>
            <a:spLocks/>
          </p:cNvSpPr>
          <p:nvPr/>
        </p:nvSpPr>
        <p:spPr bwMode="auto">
          <a:xfrm>
            <a:off x="3060700" y="2598738"/>
            <a:ext cx="260350" cy="2973387"/>
          </a:xfrm>
          <a:custGeom>
            <a:avLst/>
            <a:gdLst>
              <a:gd name="T0" fmla="*/ 2147483646 w 987"/>
              <a:gd name="T1" fmla="*/ 0 h 11238"/>
              <a:gd name="T2" fmla="*/ 2147483646 w 987"/>
              <a:gd name="T3" fmla="*/ 2147483646 h 11238"/>
              <a:gd name="T4" fmla="*/ 0 w 987"/>
              <a:gd name="T5" fmla="*/ 2147483646 h 11238"/>
              <a:gd name="T6" fmla="*/ 2147483646 w 987"/>
              <a:gd name="T7" fmla="*/ 0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0"/>
                </a:moveTo>
                <a:lnTo>
                  <a:pt x="9" y="11238"/>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78194" name="Freeform 1098"/>
          <p:cNvSpPr>
            <a:spLocks/>
          </p:cNvSpPr>
          <p:nvPr/>
        </p:nvSpPr>
        <p:spPr bwMode="auto">
          <a:xfrm>
            <a:off x="3060700" y="2598738"/>
            <a:ext cx="263525" cy="2973387"/>
          </a:xfrm>
          <a:custGeom>
            <a:avLst/>
            <a:gdLst>
              <a:gd name="T0" fmla="*/ 2147483646 w 995"/>
              <a:gd name="T1" fmla="*/ 2147483646 h 11238"/>
              <a:gd name="T2" fmla="*/ 2147483646 w 995"/>
              <a:gd name="T3" fmla="*/ 0 h 11238"/>
              <a:gd name="T4" fmla="*/ 0 w 995"/>
              <a:gd name="T5" fmla="*/ 2147483646 h 11238"/>
              <a:gd name="T6" fmla="*/ 2147483646 w 995"/>
              <a:gd name="T7" fmla="*/ 2147483646 h 11238"/>
              <a:gd name="T8" fmla="*/ 2147483646 w 995"/>
              <a:gd name="T9" fmla="*/ 2147483646 h 11238"/>
              <a:gd name="T10" fmla="*/ 0 60000 65536"/>
              <a:gd name="T11" fmla="*/ 0 60000 65536"/>
              <a:gd name="T12" fmla="*/ 0 60000 65536"/>
              <a:gd name="T13" fmla="*/ 0 60000 65536"/>
              <a:gd name="T14" fmla="*/ 0 60000 65536"/>
              <a:gd name="T15" fmla="*/ 0 w 995"/>
              <a:gd name="T16" fmla="*/ 0 h 11238"/>
              <a:gd name="T17" fmla="*/ 995 w 995"/>
              <a:gd name="T18" fmla="*/ 11238 h 11238"/>
            </a:gdLst>
            <a:ahLst/>
            <a:cxnLst>
              <a:cxn ang="T10">
                <a:pos x="T0" y="T1"/>
              </a:cxn>
              <a:cxn ang="T11">
                <a:pos x="T2" y="T3"/>
              </a:cxn>
              <a:cxn ang="T12">
                <a:pos x="T4" y="T5"/>
              </a:cxn>
              <a:cxn ang="T13">
                <a:pos x="T6" y="T7"/>
              </a:cxn>
              <a:cxn ang="T14">
                <a:pos x="T8" y="T9"/>
              </a:cxn>
            </a:cxnLst>
            <a:rect l="T15" t="T16" r="T17" b="T18"/>
            <a:pathLst>
              <a:path w="995" h="11238">
                <a:moveTo>
                  <a:pt x="995" y="1"/>
                </a:moveTo>
                <a:lnTo>
                  <a:pt x="987" y="0"/>
                </a:lnTo>
                <a:lnTo>
                  <a:pt x="0" y="11237"/>
                </a:lnTo>
                <a:lnTo>
                  <a:pt x="9" y="11238"/>
                </a:lnTo>
                <a:lnTo>
                  <a:pt x="995" y="1"/>
                </a:lnTo>
                <a:close/>
              </a:path>
            </a:pathLst>
          </a:custGeom>
          <a:solidFill>
            <a:schemeClr val="tx1"/>
          </a:solidFill>
          <a:ln w="0">
            <a:solidFill>
              <a:schemeClr val="tx1"/>
            </a:solidFill>
            <a:round/>
            <a:headEnd/>
            <a:tailEnd/>
          </a:ln>
        </p:spPr>
        <p:txBody>
          <a:bodyPr/>
          <a:lstStyle/>
          <a:p>
            <a:endParaRPr lang="en-US"/>
          </a:p>
        </p:txBody>
      </p:sp>
      <p:sp>
        <p:nvSpPr>
          <p:cNvPr id="78195" name="Freeform 1099"/>
          <p:cNvSpPr>
            <a:spLocks/>
          </p:cNvSpPr>
          <p:nvPr/>
        </p:nvSpPr>
        <p:spPr bwMode="auto">
          <a:xfrm>
            <a:off x="3087688" y="2600325"/>
            <a:ext cx="258762" cy="2947988"/>
          </a:xfrm>
          <a:custGeom>
            <a:avLst/>
            <a:gdLst>
              <a:gd name="T0" fmla="*/ 2147483646 w 978"/>
              <a:gd name="T1" fmla="*/ 0 h 11139"/>
              <a:gd name="T2" fmla="*/ 2147483646 w 978"/>
              <a:gd name="T3" fmla="*/ 0 h 11139"/>
              <a:gd name="T4" fmla="*/ 0 w 978"/>
              <a:gd name="T5" fmla="*/ 2147483646 h 11139"/>
              <a:gd name="T6" fmla="*/ 2147483646 w 978"/>
              <a:gd name="T7" fmla="*/ 0 h 11139"/>
              <a:gd name="T8" fmla="*/ 0 60000 65536"/>
              <a:gd name="T9" fmla="*/ 0 60000 65536"/>
              <a:gd name="T10" fmla="*/ 0 60000 65536"/>
              <a:gd name="T11" fmla="*/ 0 60000 65536"/>
              <a:gd name="T12" fmla="*/ 0 w 978"/>
              <a:gd name="T13" fmla="*/ 0 h 11139"/>
              <a:gd name="T14" fmla="*/ 978 w 978"/>
              <a:gd name="T15" fmla="*/ 11139 h 11139"/>
            </a:gdLst>
            <a:ahLst/>
            <a:cxnLst>
              <a:cxn ang="T8">
                <a:pos x="T0" y="T1"/>
              </a:cxn>
              <a:cxn ang="T9">
                <a:pos x="T2" y="T3"/>
              </a:cxn>
              <a:cxn ang="T10">
                <a:pos x="T4" y="T5"/>
              </a:cxn>
              <a:cxn ang="T11">
                <a:pos x="T6" y="T7"/>
              </a:cxn>
            </a:cxnLst>
            <a:rect l="T12" t="T13" r="T14" b="T15"/>
            <a:pathLst>
              <a:path w="978" h="11139">
                <a:moveTo>
                  <a:pt x="978" y="0"/>
                </a:moveTo>
                <a:lnTo>
                  <a:pt x="974" y="0"/>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78196" name="Freeform 1100"/>
          <p:cNvSpPr>
            <a:spLocks/>
          </p:cNvSpPr>
          <p:nvPr/>
        </p:nvSpPr>
        <p:spPr bwMode="auto">
          <a:xfrm>
            <a:off x="3086100" y="2600325"/>
            <a:ext cx="258763" cy="2947988"/>
          </a:xfrm>
          <a:custGeom>
            <a:avLst/>
            <a:gdLst>
              <a:gd name="T0" fmla="*/ 2147483646 w 978"/>
              <a:gd name="T1" fmla="*/ 0 h 11139"/>
              <a:gd name="T2" fmla="*/ 2147483646 w 978"/>
              <a:gd name="T3" fmla="*/ 2147483646 h 11139"/>
              <a:gd name="T4" fmla="*/ 0 w 978"/>
              <a:gd name="T5" fmla="*/ 2147483646 h 11139"/>
              <a:gd name="T6" fmla="*/ 2147483646 w 978"/>
              <a:gd name="T7" fmla="*/ 0 h 11139"/>
              <a:gd name="T8" fmla="*/ 0 60000 65536"/>
              <a:gd name="T9" fmla="*/ 0 60000 65536"/>
              <a:gd name="T10" fmla="*/ 0 60000 65536"/>
              <a:gd name="T11" fmla="*/ 0 60000 65536"/>
              <a:gd name="T12" fmla="*/ 0 w 978"/>
              <a:gd name="T13" fmla="*/ 0 h 11139"/>
              <a:gd name="T14" fmla="*/ 978 w 978"/>
              <a:gd name="T15" fmla="*/ 11139 h 11139"/>
            </a:gdLst>
            <a:ahLst/>
            <a:cxnLst>
              <a:cxn ang="T8">
                <a:pos x="T0" y="T1"/>
              </a:cxn>
              <a:cxn ang="T9">
                <a:pos x="T2" y="T3"/>
              </a:cxn>
              <a:cxn ang="T10">
                <a:pos x="T4" y="T5"/>
              </a:cxn>
              <a:cxn ang="T11">
                <a:pos x="T6" y="T7"/>
              </a:cxn>
            </a:cxnLst>
            <a:rect l="T12" t="T13" r="T14" b="T15"/>
            <a:pathLst>
              <a:path w="978" h="11139">
                <a:moveTo>
                  <a:pt x="978" y="0"/>
                </a:moveTo>
                <a:lnTo>
                  <a:pt x="4" y="11139"/>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78197" name="Freeform 1101"/>
          <p:cNvSpPr>
            <a:spLocks/>
          </p:cNvSpPr>
          <p:nvPr/>
        </p:nvSpPr>
        <p:spPr bwMode="auto">
          <a:xfrm>
            <a:off x="3086100" y="2600325"/>
            <a:ext cx="260350" cy="2947988"/>
          </a:xfrm>
          <a:custGeom>
            <a:avLst/>
            <a:gdLst>
              <a:gd name="T0" fmla="*/ 2147483646 w 982"/>
              <a:gd name="T1" fmla="*/ 0 h 11139"/>
              <a:gd name="T2" fmla="*/ 2147483646 w 982"/>
              <a:gd name="T3" fmla="*/ 0 h 11139"/>
              <a:gd name="T4" fmla="*/ 0 w 982"/>
              <a:gd name="T5" fmla="*/ 2147483646 h 11139"/>
              <a:gd name="T6" fmla="*/ 2147483646 w 982"/>
              <a:gd name="T7" fmla="*/ 2147483646 h 11139"/>
              <a:gd name="T8" fmla="*/ 2147483646 w 982"/>
              <a:gd name="T9" fmla="*/ 0 h 11139"/>
              <a:gd name="T10" fmla="*/ 0 60000 65536"/>
              <a:gd name="T11" fmla="*/ 0 60000 65536"/>
              <a:gd name="T12" fmla="*/ 0 60000 65536"/>
              <a:gd name="T13" fmla="*/ 0 60000 65536"/>
              <a:gd name="T14" fmla="*/ 0 60000 65536"/>
              <a:gd name="T15" fmla="*/ 0 w 982"/>
              <a:gd name="T16" fmla="*/ 0 h 11139"/>
              <a:gd name="T17" fmla="*/ 982 w 982"/>
              <a:gd name="T18" fmla="*/ 11139 h 11139"/>
            </a:gdLst>
            <a:ahLst/>
            <a:cxnLst>
              <a:cxn ang="T10">
                <a:pos x="T0" y="T1"/>
              </a:cxn>
              <a:cxn ang="T11">
                <a:pos x="T2" y="T3"/>
              </a:cxn>
              <a:cxn ang="T12">
                <a:pos x="T4" y="T5"/>
              </a:cxn>
              <a:cxn ang="T13">
                <a:pos x="T6" y="T7"/>
              </a:cxn>
              <a:cxn ang="T14">
                <a:pos x="T8" y="T9"/>
              </a:cxn>
            </a:cxnLst>
            <a:rect l="T15" t="T16" r="T17" b="T18"/>
            <a:pathLst>
              <a:path w="982" h="11139">
                <a:moveTo>
                  <a:pt x="982" y="0"/>
                </a:moveTo>
                <a:lnTo>
                  <a:pt x="978" y="0"/>
                </a:lnTo>
                <a:lnTo>
                  <a:pt x="0" y="11139"/>
                </a:lnTo>
                <a:lnTo>
                  <a:pt x="4" y="11139"/>
                </a:lnTo>
                <a:lnTo>
                  <a:pt x="982" y="0"/>
                </a:lnTo>
                <a:close/>
              </a:path>
            </a:pathLst>
          </a:custGeom>
          <a:solidFill>
            <a:schemeClr val="tx1"/>
          </a:solidFill>
          <a:ln w="0">
            <a:solidFill>
              <a:schemeClr val="tx1"/>
            </a:solidFill>
            <a:round/>
            <a:headEnd/>
            <a:tailEnd/>
          </a:ln>
        </p:spPr>
        <p:txBody>
          <a:bodyPr/>
          <a:lstStyle/>
          <a:p>
            <a:endParaRPr lang="en-US"/>
          </a:p>
        </p:txBody>
      </p:sp>
      <p:sp>
        <p:nvSpPr>
          <p:cNvPr id="78198" name="Freeform 1102"/>
          <p:cNvSpPr>
            <a:spLocks/>
          </p:cNvSpPr>
          <p:nvPr/>
        </p:nvSpPr>
        <p:spPr bwMode="auto">
          <a:xfrm>
            <a:off x="3171825" y="2608263"/>
            <a:ext cx="263525" cy="3000375"/>
          </a:xfrm>
          <a:custGeom>
            <a:avLst/>
            <a:gdLst>
              <a:gd name="T0" fmla="*/ 2147483646 w 995"/>
              <a:gd name="T1" fmla="*/ 2147483646 h 11340"/>
              <a:gd name="T2" fmla="*/ 2147483646 w 995"/>
              <a:gd name="T3" fmla="*/ 0 h 11340"/>
              <a:gd name="T4" fmla="*/ 0 w 995"/>
              <a:gd name="T5" fmla="*/ 2147483646 h 11340"/>
              <a:gd name="T6" fmla="*/ 2147483646 w 995"/>
              <a:gd name="T7" fmla="*/ 2147483646 h 11340"/>
              <a:gd name="T8" fmla="*/ 0 60000 65536"/>
              <a:gd name="T9" fmla="*/ 0 60000 65536"/>
              <a:gd name="T10" fmla="*/ 0 60000 65536"/>
              <a:gd name="T11" fmla="*/ 0 60000 65536"/>
              <a:gd name="T12" fmla="*/ 0 w 995"/>
              <a:gd name="T13" fmla="*/ 0 h 11340"/>
              <a:gd name="T14" fmla="*/ 995 w 995"/>
              <a:gd name="T15" fmla="*/ 11340 h 11340"/>
            </a:gdLst>
            <a:ahLst/>
            <a:cxnLst>
              <a:cxn ang="T8">
                <a:pos x="T0" y="T1"/>
              </a:cxn>
              <a:cxn ang="T9">
                <a:pos x="T2" y="T3"/>
              </a:cxn>
              <a:cxn ang="T10">
                <a:pos x="T4" y="T5"/>
              </a:cxn>
              <a:cxn ang="T11">
                <a:pos x="T6" y="T7"/>
              </a:cxn>
            </a:cxnLst>
            <a:rect l="T12" t="T13" r="T14" b="T15"/>
            <a:pathLst>
              <a:path w="995" h="11340">
                <a:moveTo>
                  <a:pt x="995" y="1"/>
                </a:moveTo>
                <a:lnTo>
                  <a:pt x="991" y="0"/>
                </a:lnTo>
                <a:lnTo>
                  <a:pt x="0" y="11340"/>
                </a:lnTo>
                <a:lnTo>
                  <a:pt x="995" y="1"/>
                </a:lnTo>
                <a:close/>
              </a:path>
            </a:pathLst>
          </a:custGeom>
          <a:solidFill>
            <a:schemeClr val="tx1"/>
          </a:solidFill>
          <a:ln w="9525">
            <a:solidFill>
              <a:schemeClr val="tx1"/>
            </a:solidFill>
            <a:round/>
            <a:headEnd/>
            <a:tailEnd/>
          </a:ln>
        </p:spPr>
        <p:txBody>
          <a:bodyPr/>
          <a:lstStyle/>
          <a:p>
            <a:endParaRPr lang="en-US"/>
          </a:p>
        </p:txBody>
      </p:sp>
      <p:sp>
        <p:nvSpPr>
          <p:cNvPr id="78199" name="Freeform 1103"/>
          <p:cNvSpPr>
            <a:spLocks/>
          </p:cNvSpPr>
          <p:nvPr/>
        </p:nvSpPr>
        <p:spPr bwMode="auto">
          <a:xfrm>
            <a:off x="3170238" y="2608263"/>
            <a:ext cx="263525" cy="3000375"/>
          </a:xfrm>
          <a:custGeom>
            <a:avLst/>
            <a:gdLst>
              <a:gd name="T0" fmla="*/ 2147483646 w 995"/>
              <a:gd name="T1" fmla="*/ 0 h 11340"/>
              <a:gd name="T2" fmla="*/ 2147483646 w 995"/>
              <a:gd name="T3" fmla="*/ 2147483646 h 11340"/>
              <a:gd name="T4" fmla="*/ 0 w 995"/>
              <a:gd name="T5" fmla="*/ 2147483646 h 11340"/>
              <a:gd name="T6" fmla="*/ 2147483646 w 995"/>
              <a:gd name="T7" fmla="*/ 0 h 11340"/>
              <a:gd name="T8" fmla="*/ 0 60000 65536"/>
              <a:gd name="T9" fmla="*/ 0 60000 65536"/>
              <a:gd name="T10" fmla="*/ 0 60000 65536"/>
              <a:gd name="T11" fmla="*/ 0 60000 65536"/>
              <a:gd name="T12" fmla="*/ 0 w 995"/>
              <a:gd name="T13" fmla="*/ 0 h 11340"/>
              <a:gd name="T14" fmla="*/ 995 w 995"/>
              <a:gd name="T15" fmla="*/ 11340 h 11340"/>
            </a:gdLst>
            <a:ahLst/>
            <a:cxnLst>
              <a:cxn ang="T8">
                <a:pos x="T0" y="T1"/>
              </a:cxn>
              <a:cxn ang="T9">
                <a:pos x="T2" y="T3"/>
              </a:cxn>
              <a:cxn ang="T10">
                <a:pos x="T4" y="T5"/>
              </a:cxn>
              <a:cxn ang="T11">
                <a:pos x="T6" y="T7"/>
              </a:cxn>
            </a:cxnLst>
            <a:rect l="T12" t="T13" r="T14" b="T15"/>
            <a:pathLst>
              <a:path w="995" h="11340">
                <a:moveTo>
                  <a:pt x="995" y="0"/>
                </a:moveTo>
                <a:lnTo>
                  <a:pt x="4" y="11340"/>
                </a:lnTo>
                <a:lnTo>
                  <a:pt x="0" y="11340"/>
                </a:lnTo>
                <a:lnTo>
                  <a:pt x="995" y="0"/>
                </a:lnTo>
                <a:close/>
              </a:path>
            </a:pathLst>
          </a:custGeom>
          <a:solidFill>
            <a:schemeClr val="tx1"/>
          </a:solidFill>
          <a:ln w="9525">
            <a:solidFill>
              <a:schemeClr val="tx1"/>
            </a:solidFill>
            <a:round/>
            <a:headEnd/>
            <a:tailEnd/>
          </a:ln>
        </p:spPr>
        <p:txBody>
          <a:bodyPr/>
          <a:lstStyle/>
          <a:p>
            <a:endParaRPr lang="en-US"/>
          </a:p>
        </p:txBody>
      </p:sp>
      <p:sp>
        <p:nvSpPr>
          <p:cNvPr id="78200" name="Freeform 1104"/>
          <p:cNvSpPr>
            <a:spLocks/>
          </p:cNvSpPr>
          <p:nvPr/>
        </p:nvSpPr>
        <p:spPr bwMode="auto">
          <a:xfrm>
            <a:off x="3170238" y="2608263"/>
            <a:ext cx="265112" cy="3000375"/>
          </a:xfrm>
          <a:custGeom>
            <a:avLst/>
            <a:gdLst>
              <a:gd name="T0" fmla="*/ 2147483646 w 999"/>
              <a:gd name="T1" fmla="*/ 2147483646 h 11340"/>
              <a:gd name="T2" fmla="*/ 2147483646 w 999"/>
              <a:gd name="T3" fmla="*/ 0 h 11340"/>
              <a:gd name="T4" fmla="*/ 0 w 999"/>
              <a:gd name="T5" fmla="*/ 2147483646 h 11340"/>
              <a:gd name="T6" fmla="*/ 2147483646 w 999"/>
              <a:gd name="T7" fmla="*/ 2147483646 h 11340"/>
              <a:gd name="T8" fmla="*/ 2147483646 w 999"/>
              <a:gd name="T9" fmla="*/ 2147483646 h 11340"/>
              <a:gd name="T10" fmla="*/ 0 60000 65536"/>
              <a:gd name="T11" fmla="*/ 0 60000 65536"/>
              <a:gd name="T12" fmla="*/ 0 60000 65536"/>
              <a:gd name="T13" fmla="*/ 0 60000 65536"/>
              <a:gd name="T14" fmla="*/ 0 60000 65536"/>
              <a:gd name="T15" fmla="*/ 0 w 999"/>
              <a:gd name="T16" fmla="*/ 0 h 11340"/>
              <a:gd name="T17" fmla="*/ 999 w 999"/>
              <a:gd name="T18" fmla="*/ 11340 h 11340"/>
            </a:gdLst>
            <a:ahLst/>
            <a:cxnLst>
              <a:cxn ang="T10">
                <a:pos x="T0" y="T1"/>
              </a:cxn>
              <a:cxn ang="T11">
                <a:pos x="T2" y="T3"/>
              </a:cxn>
              <a:cxn ang="T12">
                <a:pos x="T4" y="T5"/>
              </a:cxn>
              <a:cxn ang="T13">
                <a:pos x="T6" y="T7"/>
              </a:cxn>
              <a:cxn ang="T14">
                <a:pos x="T8" y="T9"/>
              </a:cxn>
            </a:cxnLst>
            <a:rect l="T15" t="T16" r="T17" b="T18"/>
            <a:pathLst>
              <a:path w="999" h="11340">
                <a:moveTo>
                  <a:pt x="999" y="1"/>
                </a:moveTo>
                <a:lnTo>
                  <a:pt x="995" y="0"/>
                </a:lnTo>
                <a:lnTo>
                  <a:pt x="0" y="11340"/>
                </a:lnTo>
                <a:lnTo>
                  <a:pt x="4" y="11340"/>
                </a:lnTo>
                <a:lnTo>
                  <a:pt x="999" y="1"/>
                </a:lnTo>
                <a:close/>
              </a:path>
            </a:pathLst>
          </a:custGeom>
          <a:solidFill>
            <a:schemeClr val="tx1"/>
          </a:solidFill>
          <a:ln w="0">
            <a:solidFill>
              <a:schemeClr val="tx1"/>
            </a:solidFill>
            <a:round/>
            <a:headEnd/>
            <a:tailEnd/>
          </a:ln>
        </p:spPr>
        <p:txBody>
          <a:bodyPr/>
          <a:lstStyle/>
          <a:p>
            <a:endParaRPr lang="en-US"/>
          </a:p>
        </p:txBody>
      </p:sp>
      <p:sp>
        <p:nvSpPr>
          <p:cNvPr id="78201" name="Freeform 1105"/>
          <p:cNvSpPr>
            <a:spLocks/>
          </p:cNvSpPr>
          <p:nvPr/>
        </p:nvSpPr>
        <p:spPr bwMode="auto">
          <a:xfrm>
            <a:off x="3197225" y="2609850"/>
            <a:ext cx="260350" cy="2973388"/>
          </a:xfrm>
          <a:custGeom>
            <a:avLst/>
            <a:gdLst>
              <a:gd name="T0" fmla="*/ 2147483646 w 987"/>
              <a:gd name="T1" fmla="*/ 2147483646 h 11238"/>
              <a:gd name="T2" fmla="*/ 2147483646 w 987"/>
              <a:gd name="T3" fmla="*/ 0 h 11238"/>
              <a:gd name="T4" fmla="*/ 0 w 987"/>
              <a:gd name="T5" fmla="*/ 2147483646 h 11238"/>
              <a:gd name="T6" fmla="*/ 2147483646 w 987"/>
              <a:gd name="T7" fmla="*/ 2147483646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1"/>
                </a:moveTo>
                <a:lnTo>
                  <a:pt x="979" y="0"/>
                </a:lnTo>
                <a:lnTo>
                  <a:pt x="0" y="11238"/>
                </a:lnTo>
                <a:lnTo>
                  <a:pt x="987" y="1"/>
                </a:lnTo>
                <a:close/>
              </a:path>
            </a:pathLst>
          </a:custGeom>
          <a:solidFill>
            <a:schemeClr val="tx1"/>
          </a:solidFill>
          <a:ln w="9525">
            <a:solidFill>
              <a:schemeClr val="tx1"/>
            </a:solidFill>
            <a:round/>
            <a:headEnd/>
            <a:tailEnd/>
          </a:ln>
        </p:spPr>
        <p:txBody>
          <a:bodyPr/>
          <a:lstStyle/>
          <a:p>
            <a:endParaRPr lang="en-US"/>
          </a:p>
        </p:txBody>
      </p:sp>
      <p:sp>
        <p:nvSpPr>
          <p:cNvPr id="78202" name="Freeform 1106"/>
          <p:cNvSpPr>
            <a:spLocks/>
          </p:cNvSpPr>
          <p:nvPr/>
        </p:nvSpPr>
        <p:spPr bwMode="auto">
          <a:xfrm>
            <a:off x="3195638" y="2609850"/>
            <a:ext cx="260350" cy="2973388"/>
          </a:xfrm>
          <a:custGeom>
            <a:avLst/>
            <a:gdLst>
              <a:gd name="T0" fmla="*/ 2147483646 w 987"/>
              <a:gd name="T1" fmla="*/ 0 h 11238"/>
              <a:gd name="T2" fmla="*/ 2147483646 w 987"/>
              <a:gd name="T3" fmla="*/ 2147483646 h 11238"/>
              <a:gd name="T4" fmla="*/ 0 w 987"/>
              <a:gd name="T5" fmla="*/ 2147483646 h 11238"/>
              <a:gd name="T6" fmla="*/ 2147483646 w 987"/>
              <a:gd name="T7" fmla="*/ 0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0"/>
                </a:moveTo>
                <a:lnTo>
                  <a:pt x="8" y="11238"/>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78203" name="Freeform 1107"/>
          <p:cNvSpPr>
            <a:spLocks/>
          </p:cNvSpPr>
          <p:nvPr/>
        </p:nvSpPr>
        <p:spPr bwMode="auto">
          <a:xfrm>
            <a:off x="3195638" y="2609850"/>
            <a:ext cx="261937" cy="2973388"/>
          </a:xfrm>
          <a:custGeom>
            <a:avLst/>
            <a:gdLst>
              <a:gd name="T0" fmla="*/ 2147483646 w 995"/>
              <a:gd name="T1" fmla="*/ 2147483646 h 11238"/>
              <a:gd name="T2" fmla="*/ 2147483646 w 995"/>
              <a:gd name="T3" fmla="*/ 0 h 11238"/>
              <a:gd name="T4" fmla="*/ 0 w 995"/>
              <a:gd name="T5" fmla="*/ 2147483646 h 11238"/>
              <a:gd name="T6" fmla="*/ 2147483646 w 995"/>
              <a:gd name="T7" fmla="*/ 2147483646 h 11238"/>
              <a:gd name="T8" fmla="*/ 2147483646 w 995"/>
              <a:gd name="T9" fmla="*/ 2147483646 h 11238"/>
              <a:gd name="T10" fmla="*/ 0 60000 65536"/>
              <a:gd name="T11" fmla="*/ 0 60000 65536"/>
              <a:gd name="T12" fmla="*/ 0 60000 65536"/>
              <a:gd name="T13" fmla="*/ 0 60000 65536"/>
              <a:gd name="T14" fmla="*/ 0 60000 65536"/>
              <a:gd name="T15" fmla="*/ 0 w 995"/>
              <a:gd name="T16" fmla="*/ 0 h 11238"/>
              <a:gd name="T17" fmla="*/ 995 w 995"/>
              <a:gd name="T18" fmla="*/ 11238 h 11238"/>
            </a:gdLst>
            <a:ahLst/>
            <a:cxnLst>
              <a:cxn ang="T10">
                <a:pos x="T0" y="T1"/>
              </a:cxn>
              <a:cxn ang="T11">
                <a:pos x="T2" y="T3"/>
              </a:cxn>
              <a:cxn ang="T12">
                <a:pos x="T4" y="T5"/>
              </a:cxn>
              <a:cxn ang="T13">
                <a:pos x="T6" y="T7"/>
              </a:cxn>
              <a:cxn ang="T14">
                <a:pos x="T8" y="T9"/>
              </a:cxn>
            </a:cxnLst>
            <a:rect l="T15" t="T16" r="T17" b="T18"/>
            <a:pathLst>
              <a:path w="995" h="11238">
                <a:moveTo>
                  <a:pt x="995" y="1"/>
                </a:moveTo>
                <a:lnTo>
                  <a:pt x="987" y="0"/>
                </a:lnTo>
                <a:lnTo>
                  <a:pt x="0" y="11237"/>
                </a:lnTo>
                <a:lnTo>
                  <a:pt x="8" y="11238"/>
                </a:lnTo>
                <a:lnTo>
                  <a:pt x="995" y="1"/>
                </a:lnTo>
                <a:close/>
              </a:path>
            </a:pathLst>
          </a:custGeom>
          <a:solidFill>
            <a:schemeClr val="tx1"/>
          </a:solidFill>
          <a:ln w="0">
            <a:solidFill>
              <a:schemeClr val="tx1"/>
            </a:solidFill>
            <a:round/>
            <a:headEnd/>
            <a:tailEnd/>
          </a:ln>
        </p:spPr>
        <p:txBody>
          <a:bodyPr/>
          <a:lstStyle/>
          <a:p>
            <a:endParaRPr lang="en-US"/>
          </a:p>
        </p:txBody>
      </p:sp>
      <p:sp>
        <p:nvSpPr>
          <p:cNvPr id="78204" name="Freeform 1108"/>
          <p:cNvSpPr>
            <a:spLocks/>
          </p:cNvSpPr>
          <p:nvPr/>
        </p:nvSpPr>
        <p:spPr bwMode="auto">
          <a:xfrm>
            <a:off x="5880100" y="2641600"/>
            <a:ext cx="258763" cy="2946400"/>
          </a:xfrm>
          <a:custGeom>
            <a:avLst/>
            <a:gdLst>
              <a:gd name="T0" fmla="*/ 2147483646 w 978"/>
              <a:gd name="T1" fmla="*/ 0 h 11139"/>
              <a:gd name="T2" fmla="*/ 2147483646 w 978"/>
              <a:gd name="T3" fmla="*/ 0 h 11139"/>
              <a:gd name="T4" fmla="*/ 0 w 978"/>
              <a:gd name="T5" fmla="*/ 2147483646 h 11139"/>
              <a:gd name="T6" fmla="*/ 2147483646 w 978"/>
              <a:gd name="T7" fmla="*/ 0 h 11139"/>
              <a:gd name="T8" fmla="*/ 0 60000 65536"/>
              <a:gd name="T9" fmla="*/ 0 60000 65536"/>
              <a:gd name="T10" fmla="*/ 0 60000 65536"/>
              <a:gd name="T11" fmla="*/ 0 60000 65536"/>
              <a:gd name="T12" fmla="*/ 0 w 978"/>
              <a:gd name="T13" fmla="*/ 0 h 11139"/>
              <a:gd name="T14" fmla="*/ 978 w 978"/>
              <a:gd name="T15" fmla="*/ 11139 h 11139"/>
            </a:gdLst>
            <a:ahLst/>
            <a:cxnLst>
              <a:cxn ang="T8">
                <a:pos x="T0" y="T1"/>
              </a:cxn>
              <a:cxn ang="T9">
                <a:pos x="T2" y="T3"/>
              </a:cxn>
              <a:cxn ang="T10">
                <a:pos x="T4" y="T5"/>
              </a:cxn>
              <a:cxn ang="T11">
                <a:pos x="T6" y="T7"/>
              </a:cxn>
            </a:cxnLst>
            <a:rect l="T12" t="T13" r="T14" b="T15"/>
            <a:pathLst>
              <a:path w="978" h="11139">
                <a:moveTo>
                  <a:pt x="978" y="0"/>
                </a:moveTo>
                <a:lnTo>
                  <a:pt x="974" y="0"/>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78205" name="Freeform 1109"/>
          <p:cNvSpPr>
            <a:spLocks/>
          </p:cNvSpPr>
          <p:nvPr/>
        </p:nvSpPr>
        <p:spPr bwMode="auto">
          <a:xfrm>
            <a:off x="5878513" y="2641600"/>
            <a:ext cx="258762" cy="2946400"/>
          </a:xfrm>
          <a:custGeom>
            <a:avLst/>
            <a:gdLst>
              <a:gd name="T0" fmla="*/ 2147483646 w 978"/>
              <a:gd name="T1" fmla="*/ 0 h 11139"/>
              <a:gd name="T2" fmla="*/ 2147483646 w 978"/>
              <a:gd name="T3" fmla="*/ 2147483646 h 11139"/>
              <a:gd name="T4" fmla="*/ 0 w 978"/>
              <a:gd name="T5" fmla="*/ 2147483646 h 11139"/>
              <a:gd name="T6" fmla="*/ 2147483646 w 978"/>
              <a:gd name="T7" fmla="*/ 0 h 11139"/>
              <a:gd name="T8" fmla="*/ 0 60000 65536"/>
              <a:gd name="T9" fmla="*/ 0 60000 65536"/>
              <a:gd name="T10" fmla="*/ 0 60000 65536"/>
              <a:gd name="T11" fmla="*/ 0 60000 65536"/>
              <a:gd name="T12" fmla="*/ 0 w 978"/>
              <a:gd name="T13" fmla="*/ 0 h 11139"/>
              <a:gd name="T14" fmla="*/ 978 w 978"/>
              <a:gd name="T15" fmla="*/ 11139 h 11139"/>
            </a:gdLst>
            <a:ahLst/>
            <a:cxnLst>
              <a:cxn ang="T8">
                <a:pos x="T0" y="T1"/>
              </a:cxn>
              <a:cxn ang="T9">
                <a:pos x="T2" y="T3"/>
              </a:cxn>
              <a:cxn ang="T10">
                <a:pos x="T4" y="T5"/>
              </a:cxn>
              <a:cxn ang="T11">
                <a:pos x="T6" y="T7"/>
              </a:cxn>
            </a:cxnLst>
            <a:rect l="T12" t="T13" r="T14" b="T15"/>
            <a:pathLst>
              <a:path w="978" h="11139">
                <a:moveTo>
                  <a:pt x="978" y="0"/>
                </a:moveTo>
                <a:lnTo>
                  <a:pt x="4" y="11139"/>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78206" name="Freeform 1110"/>
          <p:cNvSpPr>
            <a:spLocks/>
          </p:cNvSpPr>
          <p:nvPr/>
        </p:nvSpPr>
        <p:spPr bwMode="auto">
          <a:xfrm>
            <a:off x="5878513" y="2641600"/>
            <a:ext cx="260350" cy="2946400"/>
          </a:xfrm>
          <a:custGeom>
            <a:avLst/>
            <a:gdLst>
              <a:gd name="T0" fmla="*/ 2147483646 w 982"/>
              <a:gd name="T1" fmla="*/ 0 h 11139"/>
              <a:gd name="T2" fmla="*/ 2147483646 w 982"/>
              <a:gd name="T3" fmla="*/ 0 h 11139"/>
              <a:gd name="T4" fmla="*/ 0 w 982"/>
              <a:gd name="T5" fmla="*/ 2147483646 h 11139"/>
              <a:gd name="T6" fmla="*/ 2147483646 w 982"/>
              <a:gd name="T7" fmla="*/ 2147483646 h 11139"/>
              <a:gd name="T8" fmla="*/ 2147483646 w 982"/>
              <a:gd name="T9" fmla="*/ 0 h 11139"/>
              <a:gd name="T10" fmla="*/ 0 60000 65536"/>
              <a:gd name="T11" fmla="*/ 0 60000 65536"/>
              <a:gd name="T12" fmla="*/ 0 60000 65536"/>
              <a:gd name="T13" fmla="*/ 0 60000 65536"/>
              <a:gd name="T14" fmla="*/ 0 60000 65536"/>
              <a:gd name="T15" fmla="*/ 0 w 982"/>
              <a:gd name="T16" fmla="*/ 0 h 11139"/>
              <a:gd name="T17" fmla="*/ 982 w 982"/>
              <a:gd name="T18" fmla="*/ 11139 h 11139"/>
            </a:gdLst>
            <a:ahLst/>
            <a:cxnLst>
              <a:cxn ang="T10">
                <a:pos x="T0" y="T1"/>
              </a:cxn>
              <a:cxn ang="T11">
                <a:pos x="T2" y="T3"/>
              </a:cxn>
              <a:cxn ang="T12">
                <a:pos x="T4" y="T5"/>
              </a:cxn>
              <a:cxn ang="T13">
                <a:pos x="T6" y="T7"/>
              </a:cxn>
              <a:cxn ang="T14">
                <a:pos x="T8" y="T9"/>
              </a:cxn>
            </a:cxnLst>
            <a:rect l="T15" t="T16" r="T17" b="T18"/>
            <a:pathLst>
              <a:path w="982" h="11139">
                <a:moveTo>
                  <a:pt x="982" y="0"/>
                </a:moveTo>
                <a:lnTo>
                  <a:pt x="978" y="0"/>
                </a:lnTo>
                <a:lnTo>
                  <a:pt x="0" y="11139"/>
                </a:lnTo>
                <a:lnTo>
                  <a:pt x="4" y="11139"/>
                </a:lnTo>
                <a:lnTo>
                  <a:pt x="982" y="0"/>
                </a:lnTo>
                <a:close/>
              </a:path>
            </a:pathLst>
          </a:custGeom>
          <a:solidFill>
            <a:schemeClr val="tx1"/>
          </a:solidFill>
          <a:ln w="0">
            <a:solidFill>
              <a:schemeClr val="tx1"/>
            </a:solidFill>
            <a:round/>
            <a:headEnd/>
            <a:tailEnd/>
          </a:ln>
        </p:spPr>
        <p:txBody>
          <a:bodyPr/>
          <a:lstStyle/>
          <a:p>
            <a:endParaRPr lang="en-US"/>
          </a:p>
        </p:txBody>
      </p:sp>
      <p:sp>
        <p:nvSpPr>
          <p:cNvPr id="78207" name="Freeform 1111"/>
          <p:cNvSpPr>
            <a:spLocks/>
          </p:cNvSpPr>
          <p:nvPr/>
        </p:nvSpPr>
        <p:spPr bwMode="auto">
          <a:xfrm>
            <a:off x="5856288" y="2638425"/>
            <a:ext cx="260350" cy="2973388"/>
          </a:xfrm>
          <a:custGeom>
            <a:avLst/>
            <a:gdLst>
              <a:gd name="T0" fmla="*/ 2147483646 w 987"/>
              <a:gd name="T1" fmla="*/ 2147483646 h 11238"/>
              <a:gd name="T2" fmla="*/ 2147483646 w 987"/>
              <a:gd name="T3" fmla="*/ 0 h 11238"/>
              <a:gd name="T4" fmla="*/ 0 w 987"/>
              <a:gd name="T5" fmla="*/ 2147483646 h 11238"/>
              <a:gd name="T6" fmla="*/ 2147483646 w 987"/>
              <a:gd name="T7" fmla="*/ 2147483646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1"/>
                </a:moveTo>
                <a:lnTo>
                  <a:pt x="978" y="0"/>
                </a:lnTo>
                <a:lnTo>
                  <a:pt x="0" y="11238"/>
                </a:lnTo>
                <a:lnTo>
                  <a:pt x="987" y="1"/>
                </a:lnTo>
                <a:close/>
              </a:path>
            </a:pathLst>
          </a:custGeom>
          <a:solidFill>
            <a:schemeClr val="tx1"/>
          </a:solidFill>
          <a:ln w="9525">
            <a:solidFill>
              <a:schemeClr val="tx1"/>
            </a:solidFill>
            <a:round/>
            <a:headEnd/>
            <a:tailEnd/>
          </a:ln>
        </p:spPr>
        <p:txBody>
          <a:bodyPr/>
          <a:lstStyle/>
          <a:p>
            <a:endParaRPr lang="en-US"/>
          </a:p>
        </p:txBody>
      </p:sp>
      <p:sp>
        <p:nvSpPr>
          <p:cNvPr id="78208" name="Freeform 1112"/>
          <p:cNvSpPr>
            <a:spLocks/>
          </p:cNvSpPr>
          <p:nvPr/>
        </p:nvSpPr>
        <p:spPr bwMode="auto">
          <a:xfrm>
            <a:off x="5853113" y="2638425"/>
            <a:ext cx="260350" cy="2973388"/>
          </a:xfrm>
          <a:custGeom>
            <a:avLst/>
            <a:gdLst>
              <a:gd name="T0" fmla="*/ 2147483646 w 986"/>
              <a:gd name="T1" fmla="*/ 0 h 11238"/>
              <a:gd name="T2" fmla="*/ 2147483646 w 986"/>
              <a:gd name="T3" fmla="*/ 2147483646 h 11238"/>
              <a:gd name="T4" fmla="*/ 0 w 986"/>
              <a:gd name="T5" fmla="*/ 2147483646 h 11238"/>
              <a:gd name="T6" fmla="*/ 2147483646 w 986"/>
              <a:gd name="T7" fmla="*/ 0 h 11238"/>
              <a:gd name="T8" fmla="*/ 0 60000 65536"/>
              <a:gd name="T9" fmla="*/ 0 60000 65536"/>
              <a:gd name="T10" fmla="*/ 0 60000 65536"/>
              <a:gd name="T11" fmla="*/ 0 60000 65536"/>
              <a:gd name="T12" fmla="*/ 0 w 986"/>
              <a:gd name="T13" fmla="*/ 0 h 11238"/>
              <a:gd name="T14" fmla="*/ 986 w 986"/>
              <a:gd name="T15" fmla="*/ 11238 h 11238"/>
            </a:gdLst>
            <a:ahLst/>
            <a:cxnLst>
              <a:cxn ang="T8">
                <a:pos x="T0" y="T1"/>
              </a:cxn>
              <a:cxn ang="T9">
                <a:pos x="T2" y="T3"/>
              </a:cxn>
              <a:cxn ang="T10">
                <a:pos x="T4" y="T5"/>
              </a:cxn>
              <a:cxn ang="T11">
                <a:pos x="T6" y="T7"/>
              </a:cxn>
            </a:cxnLst>
            <a:rect l="T12" t="T13" r="T14" b="T15"/>
            <a:pathLst>
              <a:path w="986" h="11238">
                <a:moveTo>
                  <a:pt x="986" y="0"/>
                </a:moveTo>
                <a:lnTo>
                  <a:pt x="8" y="11238"/>
                </a:lnTo>
                <a:lnTo>
                  <a:pt x="0" y="11237"/>
                </a:lnTo>
                <a:lnTo>
                  <a:pt x="986" y="0"/>
                </a:lnTo>
                <a:close/>
              </a:path>
            </a:pathLst>
          </a:custGeom>
          <a:solidFill>
            <a:schemeClr val="tx1"/>
          </a:solidFill>
          <a:ln w="9525">
            <a:solidFill>
              <a:schemeClr val="tx1"/>
            </a:solidFill>
            <a:round/>
            <a:headEnd/>
            <a:tailEnd/>
          </a:ln>
        </p:spPr>
        <p:txBody>
          <a:bodyPr/>
          <a:lstStyle/>
          <a:p>
            <a:endParaRPr lang="en-US"/>
          </a:p>
        </p:txBody>
      </p:sp>
      <p:sp>
        <p:nvSpPr>
          <p:cNvPr id="78209" name="Freeform 1113"/>
          <p:cNvSpPr>
            <a:spLocks/>
          </p:cNvSpPr>
          <p:nvPr/>
        </p:nvSpPr>
        <p:spPr bwMode="auto">
          <a:xfrm>
            <a:off x="5853113" y="2638425"/>
            <a:ext cx="263525" cy="2973388"/>
          </a:xfrm>
          <a:custGeom>
            <a:avLst/>
            <a:gdLst>
              <a:gd name="T0" fmla="*/ 2147483646 w 995"/>
              <a:gd name="T1" fmla="*/ 2147483646 h 11238"/>
              <a:gd name="T2" fmla="*/ 2147483646 w 995"/>
              <a:gd name="T3" fmla="*/ 0 h 11238"/>
              <a:gd name="T4" fmla="*/ 0 w 995"/>
              <a:gd name="T5" fmla="*/ 2147483646 h 11238"/>
              <a:gd name="T6" fmla="*/ 2147483646 w 995"/>
              <a:gd name="T7" fmla="*/ 2147483646 h 11238"/>
              <a:gd name="T8" fmla="*/ 2147483646 w 995"/>
              <a:gd name="T9" fmla="*/ 2147483646 h 11238"/>
              <a:gd name="T10" fmla="*/ 0 60000 65536"/>
              <a:gd name="T11" fmla="*/ 0 60000 65536"/>
              <a:gd name="T12" fmla="*/ 0 60000 65536"/>
              <a:gd name="T13" fmla="*/ 0 60000 65536"/>
              <a:gd name="T14" fmla="*/ 0 60000 65536"/>
              <a:gd name="T15" fmla="*/ 0 w 995"/>
              <a:gd name="T16" fmla="*/ 0 h 11238"/>
              <a:gd name="T17" fmla="*/ 995 w 995"/>
              <a:gd name="T18" fmla="*/ 11238 h 11238"/>
            </a:gdLst>
            <a:ahLst/>
            <a:cxnLst>
              <a:cxn ang="T10">
                <a:pos x="T0" y="T1"/>
              </a:cxn>
              <a:cxn ang="T11">
                <a:pos x="T2" y="T3"/>
              </a:cxn>
              <a:cxn ang="T12">
                <a:pos x="T4" y="T5"/>
              </a:cxn>
              <a:cxn ang="T13">
                <a:pos x="T6" y="T7"/>
              </a:cxn>
              <a:cxn ang="T14">
                <a:pos x="T8" y="T9"/>
              </a:cxn>
            </a:cxnLst>
            <a:rect l="T15" t="T16" r="T17" b="T18"/>
            <a:pathLst>
              <a:path w="995" h="11238">
                <a:moveTo>
                  <a:pt x="995" y="1"/>
                </a:moveTo>
                <a:lnTo>
                  <a:pt x="986" y="0"/>
                </a:lnTo>
                <a:lnTo>
                  <a:pt x="0" y="11237"/>
                </a:lnTo>
                <a:lnTo>
                  <a:pt x="8" y="11238"/>
                </a:lnTo>
                <a:lnTo>
                  <a:pt x="995" y="1"/>
                </a:lnTo>
                <a:close/>
              </a:path>
            </a:pathLst>
          </a:custGeom>
          <a:solidFill>
            <a:schemeClr val="tx1"/>
          </a:solidFill>
          <a:ln w="0">
            <a:solidFill>
              <a:schemeClr val="tx1"/>
            </a:solidFill>
            <a:round/>
            <a:headEnd/>
            <a:tailEnd/>
          </a:ln>
        </p:spPr>
        <p:txBody>
          <a:bodyPr/>
          <a:lstStyle/>
          <a:p>
            <a:endParaRPr lang="en-US"/>
          </a:p>
        </p:txBody>
      </p:sp>
      <p:sp>
        <p:nvSpPr>
          <p:cNvPr id="78210" name="Freeform 1114"/>
          <p:cNvSpPr>
            <a:spLocks/>
          </p:cNvSpPr>
          <p:nvPr/>
        </p:nvSpPr>
        <p:spPr bwMode="auto">
          <a:xfrm>
            <a:off x="5964238" y="2647950"/>
            <a:ext cx="263525" cy="3000375"/>
          </a:xfrm>
          <a:custGeom>
            <a:avLst/>
            <a:gdLst>
              <a:gd name="T0" fmla="*/ 2147483646 w 996"/>
              <a:gd name="T1" fmla="*/ 0 h 11341"/>
              <a:gd name="T2" fmla="*/ 2147483646 w 996"/>
              <a:gd name="T3" fmla="*/ 0 h 11341"/>
              <a:gd name="T4" fmla="*/ 0 w 996"/>
              <a:gd name="T5" fmla="*/ 2147483646 h 11341"/>
              <a:gd name="T6" fmla="*/ 2147483646 w 996"/>
              <a:gd name="T7" fmla="*/ 0 h 11341"/>
              <a:gd name="T8" fmla="*/ 0 60000 65536"/>
              <a:gd name="T9" fmla="*/ 0 60000 65536"/>
              <a:gd name="T10" fmla="*/ 0 60000 65536"/>
              <a:gd name="T11" fmla="*/ 0 60000 65536"/>
              <a:gd name="T12" fmla="*/ 0 w 996"/>
              <a:gd name="T13" fmla="*/ 0 h 11341"/>
              <a:gd name="T14" fmla="*/ 996 w 996"/>
              <a:gd name="T15" fmla="*/ 11341 h 11341"/>
            </a:gdLst>
            <a:ahLst/>
            <a:cxnLst>
              <a:cxn ang="T8">
                <a:pos x="T0" y="T1"/>
              </a:cxn>
              <a:cxn ang="T9">
                <a:pos x="T2" y="T3"/>
              </a:cxn>
              <a:cxn ang="T10">
                <a:pos x="T4" y="T5"/>
              </a:cxn>
              <a:cxn ang="T11">
                <a:pos x="T6" y="T7"/>
              </a:cxn>
            </a:cxnLst>
            <a:rect l="T12" t="T13" r="T14" b="T15"/>
            <a:pathLst>
              <a:path w="996" h="11341">
                <a:moveTo>
                  <a:pt x="996" y="0"/>
                </a:moveTo>
                <a:lnTo>
                  <a:pt x="991" y="0"/>
                </a:lnTo>
                <a:lnTo>
                  <a:pt x="0" y="11341"/>
                </a:lnTo>
                <a:lnTo>
                  <a:pt x="996" y="0"/>
                </a:lnTo>
                <a:close/>
              </a:path>
            </a:pathLst>
          </a:custGeom>
          <a:solidFill>
            <a:schemeClr val="tx1"/>
          </a:solidFill>
          <a:ln w="9525">
            <a:solidFill>
              <a:schemeClr val="tx1"/>
            </a:solidFill>
            <a:round/>
            <a:headEnd/>
            <a:tailEnd/>
          </a:ln>
        </p:spPr>
        <p:txBody>
          <a:bodyPr/>
          <a:lstStyle/>
          <a:p>
            <a:endParaRPr lang="en-US"/>
          </a:p>
        </p:txBody>
      </p:sp>
      <p:sp>
        <p:nvSpPr>
          <p:cNvPr id="78211" name="Freeform 1115"/>
          <p:cNvSpPr>
            <a:spLocks/>
          </p:cNvSpPr>
          <p:nvPr/>
        </p:nvSpPr>
        <p:spPr bwMode="auto">
          <a:xfrm>
            <a:off x="5964238" y="2647950"/>
            <a:ext cx="261937" cy="3000375"/>
          </a:xfrm>
          <a:custGeom>
            <a:avLst/>
            <a:gdLst>
              <a:gd name="T0" fmla="*/ 2147483646 w 995"/>
              <a:gd name="T1" fmla="*/ 0 h 11341"/>
              <a:gd name="T2" fmla="*/ 2147483646 w 995"/>
              <a:gd name="T3" fmla="*/ 2147483646 h 11341"/>
              <a:gd name="T4" fmla="*/ 0 w 995"/>
              <a:gd name="T5" fmla="*/ 2147483646 h 11341"/>
              <a:gd name="T6" fmla="*/ 2147483646 w 995"/>
              <a:gd name="T7" fmla="*/ 0 h 11341"/>
              <a:gd name="T8" fmla="*/ 0 60000 65536"/>
              <a:gd name="T9" fmla="*/ 0 60000 65536"/>
              <a:gd name="T10" fmla="*/ 0 60000 65536"/>
              <a:gd name="T11" fmla="*/ 0 60000 65536"/>
              <a:gd name="T12" fmla="*/ 0 w 995"/>
              <a:gd name="T13" fmla="*/ 0 h 11341"/>
              <a:gd name="T14" fmla="*/ 995 w 995"/>
              <a:gd name="T15" fmla="*/ 11341 h 11341"/>
            </a:gdLst>
            <a:ahLst/>
            <a:cxnLst>
              <a:cxn ang="T8">
                <a:pos x="T0" y="T1"/>
              </a:cxn>
              <a:cxn ang="T9">
                <a:pos x="T2" y="T3"/>
              </a:cxn>
              <a:cxn ang="T10">
                <a:pos x="T4" y="T5"/>
              </a:cxn>
              <a:cxn ang="T11">
                <a:pos x="T6" y="T7"/>
              </a:cxn>
            </a:cxnLst>
            <a:rect l="T12" t="T13" r="T14" b="T15"/>
            <a:pathLst>
              <a:path w="995" h="11341">
                <a:moveTo>
                  <a:pt x="995" y="0"/>
                </a:moveTo>
                <a:lnTo>
                  <a:pt x="4" y="11341"/>
                </a:lnTo>
                <a:lnTo>
                  <a:pt x="0" y="11340"/>
                </a:lnTo>
                <a:lnTo>
                  <a:pt x="995" y="0"/>
                </a:lnTo>
                <a:close/>
              </a:path>
            </a:pathLst>
          </a:custGeom>
          <a:solidFill>
            <a:schemeClr val="tx1"/>
          </a:solidFill>
          <a:ln w="9525">
            <a:solidFill>
              <a:schemeClr val="tx1"/>
            </a:solidFill>
            <a:round/>
            <a:headEnd/>
            <a:tailEnd/>
          </a:ln>
        </p:spPr>
        <p:txBody>
          <a:bodyPr/>
          <a:lstStyle/>
          <a:p>
            <a:endParaRPr lang="en-US"/>
          </a:p>
        </p:txBody>
      </p:sp>
      <p:sp>
        <p:nvSpPr>
          <p:cNvPr id="78212" name="Freeform 1116"/>
          <p:cNvSpPr>
            <a:spLocks/>
          </p:cNvSpPr>
          <p:nvPr/>
        </p:nvSpPr>
        <p:spPr bwMode="auto">
          <a:xfrm>
            <a:off x="5964238" y="2647950"/>
            <a:ext cx="263525" cy="3000375"/>
          </a:xfrm>
          <a:custGeom>
            <a:avLst/>
            <a:gdLst>
              <a:gd name="T0" fmla="*/ 2147483646 w 1000"/>
              <a:gd name="T1" fmla="*/ 0 h 11341"/>
              <a:gd name="T2" fmla="*/ 2147483646 w 1000"/>
              <a:gd name="T3" fmla="*/ 0 h 11341"/>
              <a:gd name="T4" fmla="*/ 0 w 1000"/>
              <a:gd name="T5" fmla="*/ 2147483646 h 11341"/>
              <a:gd name="T6" fmla="*/ 2147483646 w 1000"/>
              <a:gd name="T7" fmla="*/ 2147483646 h 11341"/>
              <a:gd name="T8" fmla="*/ 2147483646 w 1000"/>
              <a:gd name="T9" fmla="*/ 0 h 11341"/>
              <a:gd name="T10" fmla="*/ 0 60000 65536"/>
              <a:gd name="T11" fmla="*/ 0 60000 65536"/>
              <a:gd name="T12" fmla="*/ 0 60000 65536"/>
              <a:gd name="T13" fmla="*/ 0 60000 65536"/>
              <a:gd name="T14" fmla="*/ 0 60000 65536"/>
              <a:gd name="T15" fmla="*/ 0 w 1000"/>
              <a:gd name="T16" fmla="*/ 0 h 11341"/>
              <a:gd name="T17" fmla="*/ 1000 w 1000"/>
              <a:gd name="T18" fmla="*/ 11341 h 11341"/>
            </a:gdLst>
            <a:ahLst/>
            <a:cxnLst>
              <a:cxn ang="T10">
                <a:pos x="T0" y="T1"/>
              </a:cxn>
              <a:cxn ang="T11">
                <a:pos x="T2" y="T3"/>
              </a:cxn>
              <a:cxn ang="T12">
                <a:pos x="T4" y="T5"/>
              </a:cxn>
              <a:cxn ang="T13">
                <a:pos x="T6" y="T7"/>
              </a:cxn>
              <a:cxn ang="T14">
                <a:pos x="T8" y="T9"/>
              </a:cxn>
            </a:cxnLst>
            <a:rect l="T15" t="T16" r="T17" b="T18"/>
            <a:pathLst>
              <a:path w="1000" h="11341">
                <a:moveTo>
                  <a:pt x="1000" y="0"/>
                </a:moveTo>
                <a:lnTo>
                  <a:pt x="995" y="0"/>
                </a:lnTo>
                <a:lnTo>
                  <a:pt x="0" y="11340"/>
                </a:lnTo>
                <a:lnTo>
                  <a:pt x="4" y="11341"/>
                </a:lnTo>
                <a:lnTo>
                  <a:pt x="1000" y="0"/>
                </a:lnTo>
                <a:close/>
              </a:path>
            </a:pathLst>
          </a:custGeom>
          <a:solidFill>
            <a:schemeClr val="tx1"/>
          </a:solidFill>
          <a:ln w="0">
            <a:solidFill>
              <a:schemeClr val="tx1"/>
            </a:solidFill>
            <a:round/>
            <a:headEnd/>
            <a:tailEnd/>
          </a:ln>
        </p:spPr>
        <p:txBody>
          <a:bodyPr/>
          <a:lstStyle/>
          <a:p>
            <a:endParaRPr lang="en-US"/>
          </a:p>
        </p:txBody>
      </p:sp>
      <p:sp>
        <p:nvSpPr>
          <p:cNvPr id="78213" name="Freeform 1117"/>
          <p:cNvSpPr>
            <a:spLocks/>
          </p:cNvSpPr>
          <p:nvPr/>
        </p:nvSpPr>
        <p:spPr bwMode="auto">
          <a:xfrm>
            <a:off x="5989638" y="2651125"/>
            <a:ext cx="261937" cy="2973388"/>
          </a:xfrm>
          <a:custGeom>
            <a:avLst/>
            <a:gdLst>
              <a:gd name="T0" fmla="*/ 2147483646 w 986"/>
              <a:gd name="T1" fmla="*/ 2147483646 h 11239"/>
              <a:gd name="T2" fmla="*/ 2147483646 w 986"/>
              <a:gd name="T3" fmla="*/ 0 h 11239"/>
              <a:gd name="T4" fmla="*/ 0 w 986"/>
              <a:gd name="T5" fmla="*/ 2147483646 h 11239"/>
              <a:gd name="T6" fmla="*/ 2147483646 w 986"/>
              <a:gd name="T7" fmla="*/ 2147483646 h 11239"/>
              <a:gd name="T8" fmla="*/ 0 60000 65536"/>
              <a:gd name="T9" fmla="*/ 0 60000 65536"/>
              <a:gd name="T10" fmla="*/ 0 60000 65536"/>
              <a:gd name="T11" fmla="*/ 0 60000 65536"/>
              <a:gd name="T12" fmla="*/ 0 w 986"/>
              <a:gd name="T13" fmla="*/ 0 h 11239"/>
              <a:gd name="T14" fmla="*/ 986 w 986"/>
              <a:gd name="T15" fmla="*/ 11239 h 11239"/>
            </a:gdLst>
            <a:ahLst/>
            <a:cxnLst>
              <a:cxn ang="T8">
                <a:pos x="T0" y="T1"/>
              </a:cxn>
              <a:cxn ang="T9">
                <a:pos x="T2" y="T3"/>
              </a:cxn>
              <a:cxn ang="T10">
                <a:pos x="T4" y="T5"/>
              </a:cxn>
              <a:cxn ang="T11">
                <a:pos x="T6" y="T7"/>
              </a:cxn>
            </a:cxnLst>
            <a:rect l="T12" t="T13" r="T14" b="T15"/>
            <a:pathLst>
              <a:path w="986" h="11239">
                <a:moveTo>
                  <a:pt x="986" y="1"/>
                </a:moveTo>
                <a:lnTo>
                  <a:pt x="978" y="0"/>
                </a:lnTo>
                <a:lnTo>
                  <a:pt x="0" y="11239"/>
                </a:lnTo>
                <a:lnTo>
                  <a:pt x="986" y="1"/>
                </a:lnTo>
                <a:close/>
              </a:path>
            </a:pathLst>
          </a:custGeom>
          <a:solidFill>
            <a:schemeClr val="tx1"/>
          </a:solidFill>
          <a:ln w="9525">
            <a:solidFill>
              <a:schemeClr val="tx1"/>
            </a:solidFill>
            <a:round/>
            <a:headEnd/>
            <a:tailEnd/>
          </a:ln>
        </p:spPr>
        <p:txBody>
          <a:bodyPr/>
          <a:lstStyle/>
          <a:p>
            <a:endParaRPr lang="en-US"/>
          </a:p>
        </p:txBody>
      </p:sp>
      <p:sp>
        <p:nvSpPr>
          <p:cNvPr id="78214" name="Freeform 1118"/>
          <p:cNvSpPr>
            <a:spLocks/>
          </p:cNvSpPr>
          <p:nvPr/>
        </p:nvSpPr>
        <p:spPr bwMode="auto">
          <a:xfrm>
            <a:off x="5988050" y="2651125"/>
            <a:ext cx="260350" cy="2973388"/>
          </a:xfrm>
          <a:custGeom>
            <a:avLst/>
            <a:gdLst>
              <a:gd name="T0" fmla="*/ 2147483646 w 987"/>
              <a:gd name="T1" fmla="*/ 0 h 11239"/>
              <a:gd name="T2" fmla="*/ 2147483646 w 987"/>
              <a:gd name="T3" fmla="*/ 2147483646 h 11239"/>
              <a:gd name="T4" fmla="*/ 0 w 987"/>
              <a:gd name="T5" fmla="*/ 2147483646 h 11239"/>
              <a:gd name="T6" fmla="*/ 2147483646 w 987"/>
              <a:gd name="T7" fmla="*/ 0 h 11239"/>
              <a:gd name="T8" fmla="*/ 0 60000 65536"/>
              <a:gd name="T9" fmla="*/ 0 60000 65536"/>
              <a:gd name="T10" fmla="*/ 0 60000 65536"/>
              <a:gd name="T11" fmla="*/ 0 60000 65536"/>
              <a:gd name="T12" fmla="*/ 0 w 987"/>
              <a:gd name="T13" fmla="*/ 0 h 11239"/>
              <a:gd name="T14" fmla="*/ 987 w 987"/>
              <a:gd name="T15" fmla="*/ 11239 h 11239"/>
            </a:gdLst>
            <a:ahLst/>
            <a:cxnLst>
              <a:cxn ang="T8">
                <a:pos x="T0" y="T1"/>
              </a:cxn>
              <a:cxn ang="T9">
                <a:pos x="T2" y="T3"/>
              </a:cxn>
              <a:cxn ang="T10">
                <a:pos x="T4" y="T5"/>
              </a:cxn>
              <a:cxn ang="T11">
                <a:pos x="T6" y="T7"/>
              </a:cxn>
            </a:cxnLst>
            <a:rect l="T12" t="T13" r="T14" b="T15"/>
            <a:pathLst>
              <a:path w="987" h="11239">
                <a:moveTo>
                  <a:pt x="987" y="0"/>
                </a:moveTo>
                <a:lnTo>
                  <a:pt x="9" y="11239"/>
                </a:lnTo>
                <a:lnTo>
                  <a:pt x="0" y="11238"/>
                </a:lnTo>
                <a:lnTo>
                  <a:pt x="987" y="0"/>
                </a:lnTo>
                <a:close/>
              </a:path>
            </a:pathLst>
          </a:custGeom>
          <a:solidFill>
            <a:schemeClr val="tx1"/>
          </a:solidFill>
          <a:ln w="9525">
            <a:solidFill>
              <a:schemeClr val="tx1"/>
            </a:solidFill>
            <a:round/>
            <a:headEnd/>
            <a:tailEnd/>
          </a:ln>
        </p:spPr>
        <p:txBody>
          <a:bodyPr/>
          <a:lstStyle/>
          <a:p>
            <a:endParaRPr lang="en-US"/>
          </a:p>
        </p:txBody>
      </p:sp>
      <p:sp>
        <p:nvSpPr>
          <p:cNvPr id="78215" name="Freeform 1119"/>
          <p:cNvSpPr>
            <a:spLocks/>
          </p:cNvSpPr>
          <p:nvPr/>
        </p:nvSpPr>
        <p:spPr bwMode="auto">
          <a:xfrm>
            <a:off x="5988050" y="2651125"/>
            <a:ext cx="263525" cy="2973388"/>
          </a:xfrm>
          <a:custGeom>
            <a:avLst/>
            <a:gdLst>
              <a:gd name="T0" fmla="*/ 2147483646 w 995"/>
              <a:gd name="T1" fmla="*/ 2147483646 h 11239"/>
              <a:gd name="T2" fmla="*/ 2147483646 w 995"/>
              <a:gd name="T3" fmla="*/ 0 h 11239"/>
              <a:gd name="T4" fmla="*/ 0 w 995"/>
              <a:gd name="T5" fmla="*/ 2147483646 h 11239"/>
              <a:gd name="T6" fmla="*/ 2147483646 w 995"/>
              <a:gd name="T7" fmla="*/ 2147483646 h 11239"/>
              <a:gd name="T8" fmla="*/ 2147483646 w 995"/>
              <a:gd name="T9" fmla="*/ 2147483646 h 11239"/>
              <a:gd name="T10" fmla="*/ 0 60000 65536"/>
              <a:gd name="T11" fmla="*/ 0 60000 65536"/>
              <a:gd name="T12" fmla="*/ 0 60000 65536"/>
              <a:gd name="T13" fmla="*/ 0 60000 65536"/>
              <a:gd name="T14" fmla="*/ 0 60000 65536"/>
              <a:gd name="T15" fmla="*/ 0 w 995"/>
              <a:gd name="T16" fmla="*/ 0 h 11239"/>
              <a:gd name="T17" fmla="*/ 995 w 995"/>
              <a:gd name="T18" fmla="*/ 11239 h 11239"/>
            </a:gdLst>
            <a:ahLst/>
            <a:cxnLst>
              <a:cxn ang="T10">
                <a:pos x="T0" y="T1"/>
              </a:cxn>
              <a:cxn ang="T11">
                <a:pos x="T2" y="T3"/>
              </a:cxn>
              <a:cxn ang="T12">
                <a:pos x="T4" y="T5"/>
              </a:cxn>
              <a:cxn ang="T13">
                <a:pos x="T6" y="T7"/>
              </a:cxn>
              <a:cxn ang="T14">
                <a:pos x="T8" y="T9"/>
              </a:cxn>
            </a:cxnLst>
            <a:rect l="T15" t="T16" r="T17" b="T18"/>
            <a:pathLst>
              <a:path w="995" h="11239">
                <a:moveTo>
                  <a:pt x="995" y="1"/>
                </a:moveTo>
                <a:lnTo>
                  <a:pt x="987" y="0"/>
                </a:lnTo>
                <a:lnTo>
                  <a:pt x="0" y="11238"/>
                </a:lnTo>
                <a:lnTo>
                  <a:pt x="9" y="11239"/>
                </a:lnTo>
                <a:lnTo>
                  <a:pt x="995" y="1"/>
                </a:lnTo>
                <a:close/>
              </a:path>
            </a:pathLst>
          </a:custGeom>
          <a:solidFill>
            <a:schemeClr val="tx1"/>
          </a:solidFill>
          <a:ln w="0">
            <a:solidFill>
              <a:schemeClr val="tx1"/>
            </a:solidFill>
            <a:round/>
            <a:headEnd/>
            <a:tailEnd/>
          </a:ln>
        </p:spPr>
        <p:txBody>
          <a:bodyPr/>
          <a:lstStyle/>
          <a:p>
            <a:endParaRPr lang="en-US"/>
          </a:p>
        </p:txBody>
      </p:sp>
      <p:sp>
        <p:nvSpPr>
          <p:cNvPr id="78216" name="Freeform 1120"/>
          <p:cNvSpPr>
            <a:spLocks/>
          </p:cNvSpPr>
          <p:nvPr/>
        </p:nvSpPr>
        <p:spPr bwMode="auto">
          <a:xfrm>
            <a:off x="5994400" y="2900363"/>
            <a:ext cx="96838" cy="7937"/>
          </a:xfrm>
          <a:custGeom>
            <a:avLst/>
            <a:gdLst>
              <a:gd name="T0" fmla="*/ 2147483646 w 370"/>
              <a:gd name="T1" fmla="*/ 2147483646 h 32"/>
              <a:gd name="T2" fmla="*/ 2147483646 w 370"/>
              <a:gd name="T3" fmla="*/ 2147483646 h 32"/>
              <a:gd name="T4" fmla="*/ 0 w 370"/>
              <a:gd name="T5" fmla="*/ 0 h 32"/>
              <a:gd name="T6" fmla="*/ 2147483646 w 370"/>
              <a:gd name="T7" fmla="*/ 2147483646 h 32"/>
              <a:gd name="T8" fmla="*/ 0 60000 65536"/>
              <a:gd name="T9" fmla="*/ 0 60000 65536"/>
              <a:gd name="T10" fmla="*/ 0 60000 65536"/>
              <a:gd name="T11" fmla="*/ 0 60000 65536"/>
              <a:gd name="T12" fmla="*/ 0 w 370"/>
              <a:gd name="T13" fmla="*/ 0 h 32"/>
              <a:gd name="T14" fmla="*/ 370 w 370"/>
              <a:gd name="T15" fmla="*/ 32 h 32"/>
            </a:gdLst>
            <a:ahLst/>
            <a:cxnLst>
              <a:cxn ang="T8">
                <a:pos x="T0" y="T1"/>
              </a:cxn>
              <a:cxn ang="T9">
                <a:pos x="T2" y="T3"/>
              </a:cxn>
              <a:cxn ang="T10">
                <a:pos x="T4" y="T5"/>
              </a:cxn>
              <a:cxn ang="T11">
                <a:pos x="T6" y="T7"/>
              </a:cxn>
            </a:cxnLst>
            <a:rect l="T12" t="T13" r="T14" b="T15"/>
            <a:pathLst>
              <a:path w="370" h="32">
                <a:moveTo>
                  <a:pt x="369" y="32"/>
                </a:moveTo>
                <a:lnTo>
                  <a:pt x="370" y="23"/>
                </a:lnTo>
                <a:lnTo>
                  <a:pt x="0" y="0"/>
                </a:lnTo>
                <a:lnTo>
                  <a:pt x="369" y="32"/>
                </a:lnTo>
                <a:close/>
              </a:path>
            </a:pathLst>
          </a:custGeom>
          <a:solidFill>
            <a:schemeClr val="tx1"/>
          </a:solidFill>
          <a:ln w="9525">
            <a:solidFill>
              <a:schemeClr val="tx1"/>
            </a:solidFill>
            <a:round/>
            <a:headEnd/>
            <a:tailEnd/>
          </a:ln>
        </p:spPr>
        <p:txBody>
          <a:bodyPr/>
          <a:lstStyle/>
          <a:p>
            <a:endParaRPr lang="en-US"/>
          </a:p>
        </p:txBody>
      </p:sp>
      <p:sp>
        <p:nvSpPr>
          <p:cNvPr id="78217" name="Freeform 1121"/>
          <p:cNvSpPr>
            <a:spLocks/>
          </p:cNvSpPr>
          <p:nvPr/>
        </p:nvSpPr>
        <p:spPr bwMode="auto">
          <a:xfrm>
            <a:off x="5994400" y="2897188"/>
            <a:ext cx="96838" cy="9525"/>
          </a:xfrm>
          <a:custGeom>
            <a:avLst/>
            <a:gdLst>
              <a:gd name="T0" fmla="*/ 2147483646 w 370"/>
              <a:gd name="T1" fmla="*/ 2147483646 h 31"/>
              <a:gd name="T2" fmla="*/ 0 w 370"/>
              <a:gd name="T3" fmla="*/ 2147483646 h 31"/>
              <a:gd name="T4" fmla="*/ 2147483646 w 370"/>
              <a:gd name="T5" fmla="*/ 0 h 31"/>
              <a:gd name="T6" fmla="*/ 2147483646 w 370"/>
              <a:gd name="T7" fmla="*/ 2147483646 h 31"/>
              <a:gd name="T8" fmla="*/ 0 60000 65536"/>
              <a:gd name="T9" fmla="*/ 0 60000 65536"/>
              <a:gd name="T10" fmla="*/ 0 60000 65536"/>
              <a:gd name="T11" fmla="*/ 0 60000 65536"/>
              <a:gd name="T12" fmla="*/ 0 w 370"/>
              <a:gd name="T13" fmla="*/ 0 h 31"/>
              <a:gd name="T14" fmla="*/ 370 w 370"/>
              <a:gd name="T15" fmla="*/ 31 h 31"/>
            </a:gdLst>
            <a:ahLst/>
            <a:cxnLst>
              <a:cxn ang="T8">
                <a:pos x="T0" y="T1"/>
              </a:cxn>
              <a:cxn ang="T9">
                <a:pos x="T2" y="T3"/>
              </a:cxn>
              <a:cxn ang="T10">
                <a:pos x="T4" y="T5"/>
              </a:cxn>
              <a:cxn ang="T11">
                <a:pos x="T6" y="T7"/>
              </a:cxn>
            </a:cxnLst>
            <a:rect l="T12" t="T13" r="T14" b="T15"/>
            <a:pathLst>
              <a:path w="370" h="31">
                <a:moveTo>
                  <a:pt x="370" y="31"/>
                </a:moveTo>
                <a:lnTo>
                  <a:pt x="0" y="8"/>
                </a:lnTo>
                <a:lnTo>
                  <a:pt x="1" y="0"/>
                </a:lnTo>
                <a:lnTo>
                  <a:pt x="370" y="31"/>
                </a:lnTo>
                <a:close/>
              </a:path>
            </a:pathLst>
          </a:custGeom>
          <a:solidFill>
            <a:schemeClr val="tx1"/>
          </a:solidFill>
          <a:ln w="9525">
            <a:solidFill>
              <a:schemeClr val="tx1"/>
            </a:solidFill>
            <a:round/>
            <a:headEnd/>
            <a:tailEnd/>
          </a:ln>
        </p:spPr>
        <p:txBody>
          <a:bodyPr/>
          <a:lstStyle/>
          <a:p>
            <a:endParaRPr lang="en-US"/>
          </a:p>
        </p:txBody>
      </p:sp>
      <p:sp>
        <p:nvSpPr>
          <p:cNvPr id="78218" name="Freeform 1122"/>
          <p:cNvSpPr>
            <a:spLocks/>
          </p:cNvSpPr>
          <p:nvPr/>
        </p:nvSpPr>
        <p:spPr bwMode="auto">
          <a:xfrm>
            <a:off x="5994400" y="2897188"/>
            <a:ext cx="96838" cy="11112"/>
          </a:xfrm>
          <a:custGeom>
            <a:avLst/>
            <a:gdLst>
              <a:gd name="T0" fmla="*/ 2147483646 w 370"/>
              <a:gd name="T1" fmla="*/ 2147483646 h 40"/>
              <a:gd name="T2" fmla="*/ 2147483646 w 370"/>
              <a:gd name="T3" fmla="*/ 2147483646 h 40"/>
              <a:gd name="T4" fmla="*/ 2147483646 w 370"/>
              <a:gd name="T5" fmla="*/ 0 h 40"/>
              <a:gd name="T6" fmla="*/ 0 w 370"/>
              <a:gd name="T7" fmla="*/ 2147483646 h 40"/>
              <a:gd name="T8" fmla="*/ 2147483646 w 370"/>
              <a:gd name="T9" fmla="*/ 2147483646 h 40"/>
              <a:gd name="T10" fmla="*/ 0 60000 65536"/>
              <a:gd name="T11" fmla="*/ 0 60000 65536"/>
              <a:gd name="T12" fmla="*/ 0 60000 65536"/>
              <a:gd name="T13" fmla="*/ 0 60000 65536"/>
              <a:gd name="T14" fmla="*/ 0 60000 65536"/>
              <a:gd name="T15" fmla="*/ 0 w 370"/>
              <a:gd name="T16" fmla="*/ 0 h 40"/>
              <a:gd name="T17" fmla="*/ 370 w 370"/>
              <a:gd name="T18" fmla="*/ 40 h 40"/>
            </a:gdLst>
            <a:ahLst/>
            <a:cxnLst>
              <a:cxn ang="T10">
                <a:pos x="T0" y="T1"/>
              </a:cxn>
              <a:cxn ang="T11">
                <a:pos x="T2" y="T3"/>
              </a:cxn>
              <a:cxn ang="T12">
                <a:pos x="T4" y="T5"/>
              </a:cxn>
              <a:cxn ang="T13">
                <a:pos x="T6" y="T7"/>
              </a:cxn>
              <a:cxn ang="T14">
                <a:pos x="T8" y="T9"/>
              </a:cxn>
            </a:cxnLst>
            <a:rect l="T15" t="T16" r="T17" b="T18"/>
            <a:pathLst>
              <a:path w="370" h="40">
                <a:moveTo>
                  <a:pt x="369" y="40"/>
                </a:moveTo>
                <a:lnTo>
                  <a:pt x="370" y="31"/>
                </a:lnTo>
                <a:lnTo>
                  <a:pt x="1" y="0"/>
                </a:lnTo>
                <a:lnTo>
                  <a:pt x="0" y="8"/>
                </a:lnTo>
                <a:lnTo>
                  <a:pt x="369" y="40"/>
                </a:lnTo>
                <a:close/>
              </a:path>
            </a:pathLst>
          </a:custGeom>
          <a:solidFill>
            <a:schemeClr val="tx1"/>
          </a:solidFill>
          <a:ln w="0">
            <a:solidFill>
              <a:schemeClr val="tx1"/>
            </a:solidFill>
            <a:round/>
            <a:headEnd/>
            <a:tailEnd/>
          </a:ln>
        </p:spPr>
        <p:txBody>
          <a:bodyPr/>
          <a:lstStyle/>
          <a:p>
            <a:endParaRPr lang="en-US"/>
          </a:p>
        </p:txBody>
      </p:sp>
      <p:sp>
        <p:nvSpPr>
          <p:cNvPr id="78219" name="Freeform 1123"/>
          <p:cNvSpPr>
            <a:spLocks/>
          </p:cNvSpPr>
          <p:nvPr/>
        </p:nvSpPr>
        <p:spPr bwMode="auto">
          <a:xfrm>
            <a:off x="5995988" y="2876550"/>
            <a:ext cx="98425" cy="9525"/>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220" name="Freeform 1124"/>
          <p:cNvSpPr>
            <a:spLocks/>
          </p:cNvSpPr>
          <p:nvPr/>
        </p:nvSpPr>
        <p:spPr bwMode="auto">
          <a:xfrm>
            <a:off x="5995988" y="2874963"/>
            <a:ext cx="98425" cy="9525"/>
          </a:xfrm>
          <a:custGeom>
            <a:avLst/>
            <a:gdLst>
              <a:gd name="T0" fmla="*/ 2147483646 w 368"/>
              <a:gd name="T1" fmla="*/ 2147483646 h 32"/>
              <a:gd name="T2" fmla="*/ 0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221" name="Freeform 1125"/>
          <p:cNvSpPr>
            <a:spLocks/>
          </p:cNvSpPr>
          <p:nvPr/>
        </p:nvSpPr>
        <p:spPr bwMode="auto">
          <a:xfrm>
            <a:off x="5995988" y="2874963"/>
            <a:ext cx="98425" cy="11112"/>
          </a:xfrm>
          <a:custGeom>
            <a:avLst/>
            <a:gdLst>
              <a:gd name="T0" fmla="*/ 2147483646 w 368"/>
              <a:gd name="T1" fmla="*/ 2147483646 h 36"/>
              <a:gd name="T2" fmla="*/ 2147483646 w 368"/>
              <a:gd name="T3" fmla="*/ 2147483646 h 36"/>
              <a:gd name="T4" fmla="*/ 0 w 368"/>
              <a:gd name="T5" fmla="*/ 0 h 36"/>
              <a:gd name="T6" fmla="*/ 0 w 368"/>
              <a:gd name="T7" fmla="*/ 2147483646 h 36"/>
              <a:gd name="T8" fmla="*/ 2147483646 w 368"/>
              <a:gd name="T9" fmla="*/ 2147483646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78222" name="Freeform 1126"/>
          <p:cNvSpPr>
            <a:spLocks/>
          </p:cNvSpPr>
          <p:nvPr/>
        </p:nvSpPr>
        <p:spPr bwMode="auto">
          <a:xfrm>
            <a:off x="6016625" y="2652713"/>
            <a:ext cx="96838" cy="9525"/>
          </a:xfrm>
          <a:custGeom>
            <a:avLst/>
            <a:gdLst>
              <a:gd name="T0" fmla="*/ 2147483646 w 368"/>
              <a:gd name="T1" fmla="*/ 2147483646 h 31"/>
              <a:gd name="T2" fmla="*/ 2147483646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368" y="27"/>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78223" name="Freeform 1127"/>
          <p:cNvSpPr>
            <a:spLocks/>
          </p:cNvSpPr>
          <p:nvPr/>
        </p:nvSpPr>
        <p:spPr bwMode="auto">
          <a:xfrm>
            <a:off x="6016625" y="2652713"/>
            <a:ext cx="96838" cy="7937"/>
          </a:xfrm>
          <a:custGeom>
            <a:avLst/>
            <a:gdLst>
              <a:gd name="T0" fmla="*/ 2147483646 w 368"/>
              <a:gd name="T1" fmla="*/ 2147483646 h 33"/>
              <a:gd name="T2" fmla="*/ 0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6"/>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78224" name="Freeform 1128"/>
          <p:cNvSpPr>
            <a:spLocks/>
          </p:cNvSpPr>
          <p:nvPr/>
        </p:nvSpPr>
        <p:spPr bwMode="auto">
          <a:xfrm>
            <a:off x="6016625" y="2652713"/>
            <a:ext cx="96838" cy="9525"/>
          </a:xfrm>
          <a:custGeom>
            <a:avLst/>
            <a:gdLst>
              <a:gd name="T0" fmla="*/ 2147483646 w 368"/>
              <a:gd name="T1" fmla="*/ 2147483646 h 37"/>
              <a:gd name="T2" fmla="*/ 2147483646 w 368"/>
              <a:gd name="T3" fmla="*/ 2147483646 h 37"/>
              <a:gd name="T4" fmla="*/ 0 w 368"/>
              <a:gd name="T5" fmla="*/ 0 h 37"/>
              <a:gd name="T6" fmla="*/ 0 w 368"/>
              <a:gd name="T7" fmla="*/ 2147483646 h 37"/>
              <a:gd name="T8" fmla="*/ 2147483646 w 368"/>
              <a:gd name="T9" fmla="*/ 2147483646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8" y="37"/>
                </a:moveTo>
                <a:lnTo>
                  <a:pt x="368" y="33"/>
                </a:lnTo>
                <a:lnTo>
                  <a:pt x="0" y="0"/>
                </a:lnTo>
                <a:lnTo>
                  <a:pt x="0" y="6"/>
                </a:lnTo>
                <a:lnTo>
                  <a:pt x="368" y="37"/>
                </a:lnTo>
                <a:close/>
              </a:path>
            </a:pathLst>
          </a:custGeom>
          <a:solidFill>
            <a:schemeClr val="tx1"/>
          </a:solidFill>
          <a:ln w="0">
            <a:solidFill>
              <a:schemeClr val="tx1"/>
            </a:solidFill>
            <a:round/>
            <a:headEnd/>
            <a:tailEnd/>
          </a:ln>
        </p:spPr>
        <p:txBody>
          <a:bodyPr/>
          <a:lstStyle/>
          <a:p>
            <a:endParaRPr lang="en-US"/>
          </a:p>
        </p:txBody>
      </p:sp>
      <p:sp>
        <p:nvSpPr>
          <p:cNvPr id="78225" name="Freeform 1129"/>
          <p:cNvSpPr>
            <a:spLocks/>
          </p:cNvSpPr>
          <p:nvPr/>
        </p:nvSpPr>
        <p:spPr bwMode="auto">
          <a:xfrm>
            <a:off x="6018213" y="2632075"/>
            <a:ext cx="231775" cy="19050"/>
          </a:xfrm>
          <a:custGeom>
            <a:avLst/>
            <a:gdLst>
              <a:gd name="T0" fmla="*/ 2147483646 w 878"/>
              <a:gd name="T1" fmla="*/ 2147483646 h 76"/>
              <a:gd name="T2" fmla="*/ 2147483646 w 878"/>
              <a:gd name="T3" fmla="*/ 2147483646 h 76"/>
              <a:gd name="T4" fmla="*/ 0 w 878"/>
              <a:gd name="T5" fmla="*/ 0 h 76"/>
              <a:gd name="T6" fmla="*/ 2147483646 w 878"/>
              <a:gd name="T7" fmla="*/ 2147483646 h 76"/>
              <a:gd name="T8" fmla="*/ 0 60000 65536"/>
              <a:gd name="T9" fmla="*/ 0 60000 65536"/>
              <a:gd name="T10" fmla="*/ 0 60000 65536"/>
              <a:gd name="T11" fmla="*/ 0 60000 65536"/>
              <a:gd name="T12" fmla="*/ 0 w 878"/>
              <a:gd name="T13" fmla="*/ 0 h 76"/>
              <a:gd name="T14" fmla="*/ 878 w 878"/>
              <a:gd name="T15" fmla="*/ 76 h 76"/>
            </a:gdLst>
            <a:ahLst/>
            <a:cxnLst>
              <a:cxn ang="T8">
                <a:pos x="T0" y="T1"/>
              </a:cxn>
              <a:cxn ang="T9">
                <a:pos x="T2" y="T3"/>
              </a:cxn>
              <a:cxn ang="T10">
                <a:pos x="T4" y="T5"/>
              </a:cxn>
              <a:cxn ang="T11">
                <a:pos x="T6" y="T7"/>
              </a:cxn>
            </a:cxnLst>
            <a:rect l="T12" t="T13" r="T14" b="T15"/>
            <a:pathLst>
              <a:path w="878" h="76">
                <a:moveTo>
                  <a:pt x="877" y="76"/>
                </a:moveTo>
                <a:lnTo>
                  <a:pt x="878" y="67"/>
                </a:lnTo>
                <a:lnTo>
                  <a:pt x="0" y="0"/>
                </a:lnTo>
                <a:lnTo>
                  <a:pt x="877" y="76"/>
                </a:lnTo>
                <a:close/>
              </a:path>
            </a:pathLst>
          </a:custGeom>
          <a:solidFill>
            <a:schemeClr val="tx1"/>
          </a:solidFill>
          <a:ln w="9525">
            <a:solidFill>
              <a:schemeClr val="tx1"/>
            </a:solidFill>
            <a:round/>
            <a:headEnd/>
            <a:tailEnd/>
          </a:ln>
        </p:spPr>
        <p:txBody>
          <a:bodyPr/>
          <a:lstStyle/>
          <a:p>
            <a:endParaRPr lang="en-US"/>
          </a:p>
        </p:txBody>
      </p:sp>
      <p:sp>
        <p:nvSpPr>
          <p:cNvPr id="78226" name="Freeform 1130"/>
          <p:cNvSpPr>
            <a:spLocks/>
          </p:cNvSpPr>
          <p:nvPr/>
        </p:nvSpPr>
        <p:spPr bwMode="auto">
          <a:xfrm>
            <a:off x="6018213" y="2628900"/>
            <a:ext cx="231775" cy="20638"/>
          </a:xfrm>
          <a:custGeom>
            <a:avLst/>
            <a:gdLst>
              <a:gd name="T0" fmla="*/ 2147483646 w 878"/>
              <a:gd name="T1" fmla="*/ 2147483646 h 75"/>
              <a:gd name="T2" fmla="*/ 0 w 878"/>
              <a:gd name="T3" fmla="*/ 2147483646 h 75"/>
              <a:gd name="T4" fmla="*/ 2147483646 w 878"/>
              <a:gd name="T5" fmla="*/ 0 h 75"/>
              <a:gd name="T6" fmla="*/ 2147483646 w 878"/>
              <a:gd name="T7" fmla="*/ 2147483646 h 75"/>
              <a:gd name="T8" fmla="*/ 0 60000 65536"/>
              <a:gd name="T9" fmla="*/ 0 60000 65536"/>
              <a:gd name="T10" fmla="*/ 0 60000 65536"/>
              <a:gd name="T11" fmla="*/ 0 60000 65536"/>
              <a:gd name="T12" fmla="*/ 0 w 878"/>
              <a:gd name="T13" fmla="*/ 0 h 75"/>
              <a:gd name="T14" fmla="*/ 878 w 878"/>
              <a:gd name="T15" fmla="*/ 75 h 75"/>
            </a:gdLst>
            <a:ahLst/>
            <a:cxnLst>
              <a:cxn ang="T8">
                <a:pos x="T0" y="T1"/>
              </a:cxn>
              <a:cxn ang="T9">
                <a:pos x="T2" y="T3"/>
              </a:cxn>
              <a:cxn ang="T10">
                <a:pos x="T4" y="T5"/>
              </a:cxn>
              <a:cxn ang="T11">
                <a:pos x="T6" y="T7"/>
              </a:cxn>
            </a:cxnLst>
            <a:rect l="T12" t="T13" r="T14" b="T15"/>
            <a:pathLst>
              <a:path w="878" h="75">
                <a:moveTo>
                  <a:pt x="878" y="75"/>
                </a:moveTo>
                <a:lnTo>
                  <a:pt x="0" y="8"/>
                </a:lnTo>
                <a:lnTo>
                  <a:pt x="1" y="0"/>
                </a:lnTo>
                <a:lnTo>
                  <a:pt x="878" y="75"/>
                </a:lnTo>
                <a:close/>
              </a:path>
            </a:pathLst>
          </a:custGeom>
          <a:solidFill>
            <a:schemeClr val="tx1"/>
          </a:solidFill>
          <a:ln w="9525">
            <a:solidFill>
              <a:schemeClr val="tx1"/>
            </a:solidFill>
            <a:round/>
            <a:headEnd/>
            <a:tailEnd/>
          </a:ln>
        </p:spPr>
        <p:txBody>
          <a:bodyPr/>
          <a:lstStyle/>
          <a:p>
            <a:endParaRPr lang="en-US"/>
          </a:p>
        </p:txBody>
      </p:sp>
      <p:sp>
        <p:nvSpPr>
          <p:cNvPr id="78227" name="Freeform 1131"/>
          <p:cNvSpPr>
            <a:spLocks/>
          </p:cNvSpPr>
          <p:nvPr/>
        </p:nvSpPr>
        <p:spPr bwMode="auto">
          <a:xfrm>
            <a:off x="6018213" y="2628900"/>
            <a:ext cx="231775" cy="22225"/>
          </a:xfrm>
          <a:custGeom>
            <a:avLst/>
            <a:gdLst>
              <a:gd name="T0" fmla="*/ 2147483646 w 878"/>
              <a:gd name="T1" fmla="*/ 2147483646 h 84"/>
              <a:gd name="T2" fmla="*/ 2147483646 w 878"/>
              <a:gd name="T3" fmla="*/ 2147483646 h 84"/>
              <a:gd name="T4" fmla="*/ 2147483646 w 878"/>
              <a:gd name="T5" fmla="*/ 0 h 84"/>
              <a:gd name="T6" fmla="*/ 0 w 878"/>
              <a:gd name="T7" fmla="*/ 2147483646 h 84"/>
              <a:gd name="T8" fmla="*/ 2147483646 w 878"/>
              <a:gd name="T9" fmla="*/ 2147483646 h 84"/>
              <a:gd name="T10" fmla="*/ 0 60000 65536"/>
              <a:gd name="T11" fmla="*/ 0 60000 65536"/>
              <a:gd name="T12" fmla="*/ 0 60000 65536"/>
              <a:gd name="T13" fmla="*/ 0 60000 65536"/>
              <a:gd name="T14" fmla="*/ 0 60000 65536"/>
              <a:gd name="T15" fmla="*/ 0 w 878"/>
              <a:gd name="T16" fmla="*/ 0 h 84"/>
              <a:gd name="T17" fmla="*/ 878 w 878"/>
              <a:gd name="T18" fmla="*/ 84 h 84"/>
            </a:gdLst>
            <a:ahLst/>
            <a:cxnLst>
              <a:cxn ang="T10">
                <a:pos x="T0" y="T1"/>
              </a:cxn>
              <a:cxn ang="T11">
                <a:pos x="T2" y="T3"/>
              </a:cxn>
              <a:cxn ang="T12">
                <a:pos x="T4" y="T5"/>
              </a:cxn>
              <a:cxn ang="T13">
                <a:pos x="T6" y="T7"/>
              </a:cxn>
              <a:cxn ang="T14">
                <a:pos x="T8" y="T9"/>
              </a:cxn>
            </a:cxnLst>
            <a:rect l="T15" t="T16" r="T17" b="T18"/>
            <a:pathLst>
              <a:path w="878" h="84">
                <a:moveTo>
                  <a:pt x="877" y="84"/>
                </a:moveTo>
                <a:lnTo>
                  <a:pt x="878" y="75"/>
                </a:lnTo>
                <a:lnTo>
                  <a:pt x="1" y="0"/>
                </a:lnTo>
                <a:lnTo>
                  <a:pt x="0" y="8"/>
                </a:lnTo>
                <a:lnTo>
                  <a:pt x="877" y="84"/>
                </a:lnTo>
                <a:close/>
              </a:path>
            </a:pathLst>
          </a:custGeom>
          <a:solidFill>
            <a:schemeClr val="tx1"/>
          </a:solidFill>
          <a:ln w="0">
            <a:solidFill>
              <a:schemeClr val="tx1"/>
            </a:solidFill>
            <a:round/>
            <a:headEnd/>
            <a:tailEnd/>
          </a:ln>
        </p:spPr>
        <p:txBody>
          <a:bodyPr/>
          <a:lstStyle/>
          <a:p>
            <a:endParaRPr lang="en-US"/>
          </a:p>
        </p:txBody>
      </p:sp>
      <p:sp>
        <p:nvSpPr>
          <p:cNvPr id="78228" name="Freeform 1132"/>
          <p:cNvSpPr>
            <a:spLocks/>
          </p:cNvSpPr>
          <p:nvPr/>
        </p:nvSpPr>
        <p:spPr bwMode="auto">
          <a:xfrm>
            <a:off x="5995988" y="2878138"/>
            <a:ext cx="98425" cy="7937"/>
          </a:xfrm>
          <a:custGeom>
            <a:avLst/>
            <a:gdLst>
              <a:gd name="T0" fmla="*/ 2147483646 w 368"/>
              <a:gd name="T1" fmla="*/ 2147483646 h 31"/>
              <a:gd name="T2" fmla="*/ 2147483646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368" y="23"/>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78229" name="Freeform 1133"/>
          <p:cNvSpPr>
            <a:spLocks/>
          </p:cNvSpPr>
          <p:nvPr/>
        </p:nvSpPr>
        <p:spPr bwMode="auto">
          <a:xfrm>
            <a:off x="5995988" y="2874963"/>
            <a:ext cx="98425" cy="9525"/>
          </a:xfrm>
          <a:custGeom>
            <a:avLst/>
            <a:gdLst>
              <a:gd name="T0" fmla="*/ 2147483646 w 368"/>
              <a:gd name="T1" fmla="*/ 2147483646 h 32"/>
              <a:gd name="T2" fmla="*/ 0 w 368"/>
              <a:gd name="T3" fmla="*/ 2147483646 h 32"/>
              <a:gd name="T4" fmla="*/ 2147483646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9"/>
                </a:lnTo>
                <a:lnTo>
                  <a:pt x="1" y="0"/>
                </a:lnTo>
                <a:lnTo>
                  <a:pt x="368" y="32"/>
                </a:lnTo>
                <a:close/>
              </a:path>
            </a:pathLst>
          </a:custGeom>
          <a:solidFill>
            <a:schemeClr val="tx1"/>
          </a:solidFill>
          <a:ln w="9525">
            <a:solidFill>
              <a:schemeClr val="tx1"/>
            </a:solidFill>
            <a:round/>
            <a:headEnd/>
            <a:tailEnd/>
          </a:ln>
        </p:spPr>
        <p:txBody>
          <a:bodyPr/>
          <a:lstStyle/>
          <a:p>
            <a:endParaRPr lang="en-US"/>
          </a:p>
        </p:txBody>
      </p:sp>
      <p:sp>
        <p:nvSpPr>
          <p:cNvPr id="78230" name="Freeform 1134"/>
          <p:cNvSpPr>
            <a:spLocks/>
          </p:cNvSpPr>
          <p:nvPr/>
        </p:nvSpPr>
        <p:spPr bwMode="auto">
          <a:xfrm>
            <a:off x="5995988" y="2874963"/>
            <a:ext cx="98425" cy="11112"/>
          </a:xfrm>
          <a:custGeom>
            <a:avLst/>
            <a:gdLst>
              <a:gd name="T0" fmla="*/ 2147483646 w 368"/>
              <a:gd name="T1" fmla="*/ 2147483646 h 40"/>
              <a:gd name="T2" fmla="*/ 2147483646 w 368"/>
              <a:gd name="T3" fmla="*/ 2147483646 h 40"/>
              <a:gd name="T4" fmla="*/ 2147483646 w 368"/>
              <a:gd name="T5" fmla="*/ 0 h 40"/>
              <a:gd name="T6" fmla="*/ 0 w 368"/>
              <a:gd name="T7" fmla="*/ 2147483646 h 40"/>
              <a:gd name="T8" fmla="*/ 2147483646 w 368"/>
              <a:gd name="T9" fmla="*/ 2147483646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2"/>
                </a:lnTo>
                <a:lnTo>
                  <a:pt x="1" y="0"/>
                </a:lnTo>
                <a:lnTo>
                  <a:pt x="0" y="9"/>
                </a:lnTo>
                <a:lnTo>
                  <a:pt x="368" y="40"/>
                </a:lnTo>
                <a:close/>
              </a:path>
            </a:pathLst>
          </a:custGeom>
          <a:solidFill>
            <a:schemeClr val="tx1"/>
          </a:solidFill>
          <a:ln w="0">
            <a:solidFill>
              <a:schemeClr val="tx1"/>
            </a:solidFill>
            <a:round/>
            <a:headEnd/>
            <a:tailEnd/>
          </a:ln>
        </p:spPr>
        <p:txBody>
          <a:bodyPr/>
          <a:lstStyle/>
          <a:p>
            <a:endParaRPr lang="en-US"/>
          </a:p>
        </p:txBody>
      </p:sp>
      <p:sp>
        <p:nvSpPr>
          <p:cNvPr id="78231" name="Freeform 1135"/>
          <p:cNvSpPr>
            <a:spLocks/>
          </p:cNvSpPr>
          <p:nvPr/>
        </p:nvSpPr>
        <p:spPr bwMode="auto">
          <a:xfrm>
            <a:off x="2962275" y="5561013"/>
            <a:ext cx="107950" cy="9525"/>
          </a:xfrm>
          <a:custGeom>
            <a:avLst/>
            <a:gdLst>
              <a:gd name="T0" fmla="*/ 2147483646 w 406"/>
              <a:gd name="T1" fmla="*/ 0 h 35"/>
              <a:gd name="T2" fmla="*/ 0 w 406"/>
              <a:gd name="T3" fmla="*/ 2147483646 h 35"/>
              <a:gd name="T4" fmla="*/ 2147483646 w 406"/>
              <a:gd name="T5" fmla="*/ 2147483646 h 35"/>
              <a:gd name="T6" fmla="*/ 2147483646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2" y="0"/>
                </a:moveTo>
                <a:lnTo>
                  <a:pt x="0" y="17"/>
                </a:lnTo>
                <a:lnTo>
                  <a:pt x="406" y="35"/>
                </a:lnTo>
                <a:lnTo>
                  <a:pt x="2" y="0"/>
                </a:lnTo>
                <a:close/>
              </a:path>
            </a:pathLst>
          </a:custGeom>
          <a:solidFill>
            <a:schemeClr val="tx1"/>
          </a:solidFill>
          <a:ln w="9525">
            <a:solidFill>
              <a:schemeClr val="tx1"/>
            </a:solidFill>
            <a:round/>
            <a:headEnd/>
            <a:tailEnd/>
          </a:ln>
        </p:spPr>
        <p:txBody>
          <a:bodyPr/>
          <a:lstStyle/>
          <a:p>
            <a:endParaRPr lang="en-US"/>
          </a:p>
        </p:txBody>
      </p:sp>
      <p:sp>
        <p:nvSpPr>
          <p:cNvPr id="78232" name="Freeform 1136"/>
          <p:cNvSpPr>
            <a:spLocks/>
          </p:cNvSpPr>
          <p:nvPr/>
        </p:nvSpPr>
        <p:spPr bwMode="auto">
          <a:xfrm>
            <a:off x="2962275" y="5565775"/>
            <a:ext cx="107950" cy="7938"/>
          </a:xfrm>
          <a:custGeom>
            <a:avLst/>
            <a:gdLst>
              <a:gd name="T0" fmla="*/ 0 w 406"/>
              <a:gd name="T1" fmla="*/ 0 h 35"/>
              <a:gd name="T2" fmla="*/ 2147483646 w 406"/>
              <a:gd name="T3" fmla="*/ 2147483646 h 35"/>
              <a:gd name="T4" fmla="*/ 2147483646 w 406"/>
              <a:gd name="T5" fmla="*/ 2147483646 h 35"/>
              <a:gd name="T6" fmla="*/ 0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0" y="0"/>
                </a:moveTo>
                <a:lnTo>
                  <a:pt x="406" y="18"/>
                </a:lnTo>
                <a:lnTo>
                  <a:pt x="404" y="35"/>
                </a:lnTo>
                <a:lnTo>
                  <a:pt x="0" y="0"/>
                </a:lnTo>
                <a:close/>
              </a:path>
            </a:pathLst>
          </a:custGeom>
          <a:solidFill>
            <a:schemeClr val="tx1"/>
          </a:solidFill>
          <a:ln w="9525">
            <a:solidFill>
              <a:schemeClr val="tx1"/>
            </a:solidFill>
            <a:round/>
            <a:headEnd/>
            <a:tailEnd/>
          </a:ln>
        </p:spPr>
        <p:txBody>
          <a:bodyPr/>
          <a:lstStyle/>
          <a:p>
            <a:endParaRPr lang="en-US"/>
          </a:p>
        </p:txBody>
      </p:sp>
      <p:sp>
        <p:nvSpPr>
          <p:cNvPr id="78233" name="Freeform 1137"/>
          <p:cNvSpPr>
            <a:spLocks/>
          </p:cNvSpPr>
          <p:nvPr/>
        </p:nvSpPr>
        <p:spPr bwMode="auto">
          <a:xfrm>
            <a:off x="2962275" y="5561013"/>
            <a:ext cx="107950" cy="12700"/>
          </a:xfrm>
          <a:custGeom>
            <a:avLst/>
            <a:gdLst>
              <a:gd name="T0" fmla="*/ 2147483646 w 406"/>
              <a:gd name="T1" fmla="*/ 0 h 52"/>
              <a:gd name="T2" fmla="*/ 0 w 406"/>
              <a:gd name="T3" fmla="*/ 2147483646 h 52"/>
              <a:gd name="T4" fmla="*/ 2147483646 w 406"/>
              <a:gd name="T5" fmla="*/ 2147483646 h 52"/>
              <a:gd name="T6" fmla="*/ 2147483646 w 406"/>
              <a:gd name="T7" fmla="*/ 2147483646 h 52"/>
              <a:gd name="T8" fmla="*/ 2147483646 w 406"/>
              <a:gd name="T9" fmla="*/ 0 h 52"/>
              <a:gd name="T10" fmla="*/ 0 60000 65536"/>
              <a:gd name="T11" fmla="*/ 0 60000 65536"/>
              <a:gd name="T12" fmla="*/ 0 60000 65536"/>
              <a:gd name="T13" fmla="*/ 0 60000 65536"/>
              <a:gd name="T14" fmla="*/ 0 60000 65536"/>
              <a:gd name="T15" fmla="*/ 0 w 406"/>
              <a:gd name="T16" fmla="*/ 0 h 52"/>
              <a:gd name="T17" fmla="*/ 406 w 406"/>
              <a:gd name="T18" fmla="*/ 52 h 52"/>
            </a:gdLst>
            <a:ahLst/>
            <a:cxnLst>
              <a:cxn ang="T10">
                <a:pos x="T0" y="T1"/>
              </a:cxn>
              <a:cxn ang="T11">
                <a:pos x="T2" y="T3"/>
              </a:cxn>
              <a:cxn ang="T12">
                <a:pos x="T4" y="T5"/>
              </a:cxn>
              <a:cxn ang="T13">
                <a:pos x="T6" y="T7"/>
              </a:cxn>
              <a:cxn ang="T14">
                <a:pos x="T8" y="T9"/>
              </a:cxn>
            </a:cxnLst>
            <a:rect l="T15" t="T16" r="T17" b="T18"/>
            <a:pathLst>
              <a:path w="406" h="52">
                <a:moveTo>
                  <a:pt x="2" y="0"/>
                </a:moveTo>
                <a:lnTo>
                  <a:pt x="0" y="17"/>
                </a:lnTo>
                <a:lnTo>
                  <a:pt x="404" y="52"/>
                </a:lnTo>
                <a:lnTo>
                  <a:pt x="406" y="35"/>
                </a:lnTo>
                <a:lnTo>
                  <a:pt x="2" y="0"/>
                </a:lnTo>
                <a:close/>
              </a:path>
            </a:pathLst>
          </a:custGeom>
          <a:solidFill>
            <a:schemeClr val="tx1"/>
          </a:solidFill>
          <a:ln w="0">
            <a:solidFill>
              <a:schemeClr val="tx1"/>
            </a:solidFill>
            <a:round/>
            <a:headEnd/>
            <a:tailEnd/>
          </a:ln>
        </p:spPr>
        <p:txBody>
          <a:bodyPr/>
          <a:lstStyle/>
          <a:p>
            <a:endParaRPr lang="en-US"/>
          </a:p>
        </p:txBody>
      </p:sp>
      <p:sp>
        <p:nvSpPr>
          <p:cNvPr id="78234" name="Freeform 1138"/>
          <p:cNvSpPr>
            <a:spLocks/>
          </p:cNvSpPr>
          <p:nvPr/>
        </p:nvSpPr>
        <p:spPr bwMode="auto">
          <a:xfrm>
            <a:off x="3124200" y="5554663"/>
            <a:ext cx="7938" cy="23812"/>
          </a:xfrm>
          <a:custGeom>
            <a:avLst/>
            <a:gdLst>
              <a:gd name="T0" fmla="*/ 2147483646 w 29"/>
              <a:gd name="T1" fmla="*/ 2147483646 h 90"/>
              <a:gd name="T2" fmla="*/ 2147483646 w 29"/>
              <a:gd name="T3" fmla="*/ 2147483646 h 90"/>
              <a:gd name="T4" fmla="*/ 0 w 29"/>
              <a:gd name="T5" fmla="*/ 0 h 90"/>
              <a:gd name="T6" fmla="*/ 2147483646 w 29"/>
              <a:gd name="T7" fmla="*/ 2147483646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8"/>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78235" name="Freeform 1139"/>
          <p:cNvSpPr>
            <a:spLocks/>
          </p:cNvSpPr>
          <p:nvPr/>
        </p:nvSpPr>
        <p:spPr bwMode="auto">
          <a:xfrm>
            <a:off x="3121025" y="5554663"/>
            <a:ext cx="6350" cy="22225"/>
          </a:xfrm>
          <a:custGeom>
            <a:avLst/>
            <a:gdLst>
              <a:gd name="T0" fmla="*/ 2147483646 w 25"/>
              <a:gd name="T1" fmla="*/ 2147483646 h 88"/>
              <a:gd name="T2" fmla="*/ 2147483646 w 25"/>
              <a:gd name="T3" fmla="*/ 0 h 88"/>
              <a:gd name="T4" fmla="*/ 0 w 25"/>
              <a:gd name="T5" fmla="*/ 2147483646 h 88"/>
              <a:gd name="T6" fmla="*/ 2147483646 w 25"/>
              <a:gd name="T7" fmla="*/ 2147483646 h 88"/>
              <a:gd name="T8" fmla="*/ 0 60000 65536"/>
              <a:gd name="T9" fmla="*/ 0 60000 65536"/>
              <a:gd name="T10" fmla="*/ 0 60000 65536"/>
              <a:gd name="T11" fmla="*/ 0 60000 65536"/>
              <a:gd name="T12" fmla="*/ 0 w 25"/>
              <a:gd name="T13" fmla="*/ 0 h 88"/>
              <a:gd name="T14" fmla="*/ 25 w 25"/>
              <a:gd name="T15" fmla="*/ 88 h 88"/>
            </a:gdLst>
            <a:ahLst/>
            <a:cxnLst>
              <a:cxn ang="T8">
                <a:pos x="T0" y="T1"/>
              </a:cxn>
              <a:cxn ang="T9">
                <a:pos x="T2" y="T3"/>
              </a:cxn>
              <a:cxn ang="T10">
                <a:pos x="T4" y="T5"/>
              </a:cxn>
              <a:cxn ang="T11">
                <a:pos x="T6" y="T7"/>
              </a:cxn>
            </a:cxnLst>
            <a:rect l="T12" t="T13" r="T14" b="T15"/>
            <a:pathLst>
              <a:path w="25" h="88">
                <a:moveTo>
                  <a:pt x="25" y="88"/>
                </a:moveTo>
                <a:lnTo>
                  <a:pt x="13" y="0"/>
                </a:lnTo>
                <a:lnTo>
                  <a:pt x="0" y="10"/>
                </a:lnTo>
                <a:lnTo>
                  <a:pt x="25" y="88"/>
                </a:lnTo>
                <a:close/>
              </a:path>
            </a:pathLst>
          </a:custGeom>
          <a:solidFill>
            <a:schemeClr val="tx1"/>
          </a:solidFill>
          <a:ln w="9525">
            <a:solidFill>
              <a:schemeClr val="tx1"/>
            </a:solidFill>
            <a:round/>
            <a:headEnd/>
            <a:tailEnd/>
          </a:ln>
        </p:spPr>
        <p:txBody>
          <a:bodyPr/>
          <a:lstStyle/>
          <a:p>
            <a:endParaRPr lang="en-US"/>
          </a:p>
        </p:txBody>
      </p:sp>
      <p:sp>
        <p:nvSpPr>
          <p:cNvPr id="78236" name="Freeform 1140"/>
          <p:cNvSpPr>
            <a:spLocks/>
          </p:cNvSpPr>
          <p:nvPr/>
        </p:nvSpPr>
        <p:spPr bwMode="auto">
          <a:xfrm>
            <a:off x="3121025" y="5554663"/>
            <a:ext cx="11113" cy="23812"/>
          </a:xfrm>
          <a:custGeom>
            <a:avLst/>
            <a:gdLst>
              <a:gd name="T0" fmla="*/ 2147483646 w 42"/>
              <a:gd name="T1" fmla="*/ 2147483646 h 90"/>
              <a:gd name="T2" fmla="*/ 2147483646 w 42"/>
              <a:gd name="T3" fmla="*/ 2147483646 h 90"/>
              <a:gd name="T4" fmla="*/ 0 w 42"/>
              <a:gd name="T5" fmla="*/ 2147483646 h 90"/>
              <a:gd name="T6" fmla="*/ 2147483646 w 42"/>
              <a:gd name="T7" fmla="*/ 0 h 90"/>
              <a:gd name="T8" fmla="*/ 2147483646 w 42"/>
              <a:gd name="T9" fmla="*/ 2147483646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8"/>
                </a:lnTo>
                <a:lnTo>
                  <a:pt x="0" y="10"/>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78237" name="Freeform 1141"/>
          <p:cNvSpPr>
            <a:spLocks/>
          </p:cNvSpPr>
          <p:nvPr/>
        </p:nvSpPr>
        <p:spPr bwMode="auto">
          <a:xfrm>
            <a:off x="3101975" y="5541963"/>
            <a:ext cx="22225" cy="14287"/>
          </a:xfrm>
          <a:custGeom>
            <a:avLst/>
            <a:gdLst>
              <a:gd name="T0" fmla="*/ 2147483646 w 84"/>
              <a:gd name="T1" fmla="*/ 2147483646 h 55"/>
              <a:gd name="T2" fmla="*/ 2147483646 w 84"/>
              <a:gd name="T3" fmla="*/ 2147483646 h 55"/>
              <a:gd name="T4" fmla="*/ 0 w 84"/>
              <a:gd name="T5" fmla="*/ 0 h 55"/>
              <a:gd name="T6" fmla="*/ 2147483646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5"/>
                </a:moveTo>
                <a:lnTo>
                  <a:pt x="71" y="55"/>
                </a:lnTo>
                <a:lnTo>
                  <a:pt x="0" y="0"/>
                </a:lnTo>
                <a:lnTo>
                  <a:pt x="84" y="45"/>
                </a:lnTo>
                <a:close/>
              </a:path>
            </a:pathLst>
          </a:custGeom>
          <a:solidFill>
            <a:schemeClr val="tx1"/>
          </a:solidFill>
          <a:ln w="9525">
            <a:solidFill>
              <a:schemeClr val="tx1"/>
            </a:solidFill>
            <a:round/>
            <a:headEnd/>
            <a:tailEnd/>
          </a:ln>
        </p:spPr>
        <p:txBody>
          <a:bodyPr/>
          <a:lstStyle/>
          <a:p>
            <a:endParaRPr lang="en-US"/>
          </a:p>
        </p:txBody>
      </p:sp>
      <p:sp>
        <p:nvSpPr>
          <p:cNvPr id="78238" name="Freeform 1142"/>
          <p:cNvSpPr>
            <a:spLocks/>
          </p:cNvSpPr>
          <p:nvPr/>
        </p:nvSpPr>
        <p:spPr bwMode="auto">
          <a:xfrm>
            <a:off x="3101975" y="5541963"/>
            <a:ext cx="19050" cy="14287"/>
          </a:xfrm>
          <a:custGeom>
            <a:avLst/>
            <a:gdLst>
              <a:gd name="T0" fmla="*/ 2147483646 w 73"/>
              <a:gd name="T1" fmla="*/ 2147483646 h 55"/>
              <a:gd name="T2" fmla="*/ 2147483646 w 73"/>
              <a:gd name="T3" fmla="*/ 0 h 55"/>
              <a:gd name="T4" fmla="*/ 0 w 73"/>
              <a:gd name="T5" fmla="*/ 2147483646 h 55"/>
              <a:gd name="T6" fmla="*/ 2147483646 w 73"/>
              <a:gd name="T7" fmla="*/ 2147483646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78239" name="Freeform 1143"/>
          <p:cNvSpPr>
            <a:spLocks/>
          </p:cNvSpPr>
          <p:nvPr/>
        </p:nvSpPr>
        <p:spPr bwMode="auto">
          <a:xfrm>
            <a:off x="3101975" y="5541963"/>
            <a:ext cx="22225" cy="14287"/>
          </a:xfrm>
          <a:custGeom>
            <a:avLst/>
            <a:gdLst>
              <a:gd name="T0" fmla="*/ 2147483646 w 86"/>
              <a:gd name="T1" fmla="*/ 2147483646 h 55"/>
              <a:gd name="T2" fmla="*/ 2147483646 w 86"/>
              <a:gd name="T3" fmla="*/ 2147483646 h 55"/>
              <a:gd name="T4" fmla="*/ 0 w 86"/>
              <a:gd name="T5" fmla="*/ 2147483646 h 55"/>
              <a:gd name="T6" fmla="*/ 2147483646 w 86"/>
              <a:gd name="T7" fmla="*/ 0 h 55"/>
              <a:gd name="T8" fmla="*/ 2147483646 w 86"/>
              <a:gd name="T9" fmla="*/ 2147483646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5"/>
                </a:moveTo>
                <a:lnTo>
                  <a:pt x="73" y="55"/>
                </a:lnTo>
                <a:lnTo>
                  <a:pt x="0" y="17"/>
                </a:lnTo>
                <a:lnTo>
                  <a:pt x="2" y="0"/>
                </a:lnTo>
                <a:lnTo>
                  <a:pt x="86" y="45"/>
                </a:lnTo>
                <a:close/>
              </a:path>
            </a:pathLst>
          </a:custGeom>
          <a:solidFill>
            <a:schemeClr val="tx1"/>
          </a:solidFill>
          <a:ln w="0">
            <a:solidFill>
              <a:schemeClr val="tx1"/>
            </a:solidFill>
            <a:round/>
            <a:headEnd/>
            <a:tailEnd/>
          </a:ln>
        </p:spPr>
        <p:txBody>
          <a:bodyPr/>
          <a:lstStyle/>
          <a:p>
            <a:endParaRPr lang="en-US"/>
          </a:p>
        </p:txBody>
      </p:sp>
      <p:sp>
        <p:nvSpPr>
          <p:cNvPr id="78240" name="Freeform 1144"/>
          <p:cNvSpPr>
            <a:spLocks/>
          </p:cNvSpPr>
          <p:nvPr/>
        </p:nvSpPr>
        <p:spPr bwMode="auto">
          <a:xfrm>
            <a:off x="3078163" y="5541963"/>
            <a:ext cx="23812" cy="7937"/>
          </a:xfrm>
          <a:custGeom>
            <a:avLst/>
            <a:gdLst>
              <a:gd name="T0" fmla="*/ 2147483646 w 90"/>
              <a:gd name="T1" fmla="*/ 0 h 30"/>
              <a:gd name="T2" fmla="*/ 2147483646 w 90"/>
              <a:gd name="T3" fmla="*/ 2147483646 h 30"/>
              <a:gd name="T4" fmla="*/ 0 w 90"/>
              <a:gd name="T5" fmla="*/ 2147483646 h 30"/>
              <a:gd name="T6" fmla="*/ 2147483646 w 90"/>
              <a:gd name="T7" fmla="*/ 0 h 30"/>
              <a:gd name="T8" fmla="*/ 0 60000 65536"/>
              <a:gd name="T9" fmla="*/ 0 60000 65536"/>
              <a:gd name="T10" fmla="*/ 0 60000 65536"/>
              <a:gd name="T11" fmla="*/ 0 60000 65536"/>
              <a:gd name="T12" fmla="*/ 0 w 90"/>
              <a:gd name="T13" fmla="*/ 0 h 30"/>
              <a:gd name="T14" fmla="*/ 90 w 90"/>
              <a:gd name="T15" fmla="*/ 30 h 30"/>
            </a:gdLst>
            <a:ahLst/>
            <a:cxnLst>
              <a:cxn ang="T8">
                <a:pos x="T0" y="T1"/>
              </a:cxn>
              <a:cxn ang="T9">
                <a:pos x="T2" y="T3"/>
              </a:cxn>
              <a:cxn ang="T10">
                <a:pos x="T4" y="T5"/>
              </a:cxn>
              <a:cxn ang="T11">
                <a:pos x="T6" y="T7"/>
              </a:cxn>
            </a:cxnLst>
            <a:rect l="T12" t="T13" r="T14" b="T15"/>
            <a:pathLst>
              <a:path w="90" h="30">
                <a:moveTo>
                  <a:pt x="90" y="0"/>
                </a:moveTo>
                <a:lnTo>
                  <a:pt x="88" y="17"/>
                </a:lnTo>
                <a:lnTo>
                  <a:pt x="0" y="30"/>
                </a:lnTo>
                <a:lnTo>
                  <a:pt x="90" y="0"/>
                </a:lnTo>
                <a:close/>
              </a:path>
            </a:pathLst>
          </a:custGeom>
          <a:solidFill>
            <a:schemeClr val="tx1"/>
          </a:solidFill>
          <a:ln w="9525">
            <a:solidFill>
              <a:schemeClr val="tx1"/>
            </a:solidFill>
            <a:round/>
            <a:headEnd/>
            <a:tailEnd/>
          </a:ln>
        </p:spPr>
        <p:txBody>
          <a:bodyPr/>
          <a:lstStyle/>
          <a:p>
            <a:endParaRPr lang="en-US"/>
          </a:p>
        </p:txBody>
      </p:sp>
      <p:sp>
        <p:nvSpPr>
          <p:cNvPr id="78241" name="Freeform 1145"/>
          <p:cNvSpPr>
            <a:spLocks/>
          </p:cNvSpPr>
          <p:nvPr/>
        </p:nvSpPr>
        <p:spPr bwMode="auto">
          <a:xfrm>
            <a:off x="3078163" y="5546725"/>
            <a:ext cx="23812" cy="6350"/>
          </a:xfrm>
          <a:custGeom>
            <a:avLst/>
            <a:gdLst>
              <a:gd name="T0" fmla="*/ 2147483646 w 88"/>
              <a:gd name="T1" fmla="*/ 0 h 25"/>
              <a:gd name="T2" fmla="*/ 0 w 88"/>
              <a:gd name="T3" fmla="*/ 2147483646 h 25"/>
              <a:gd name="T4" fmla="*/ 2147483646 w 88"/>
              <a:gd name="T5" fmla="*/ 2147483646 h 25"/>
              <a:gd name="T6" fmla="*/ 2147483646 w 88"/>
              <a:gd name="T7" fmla="*/ 0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88" y="0"/>
                </a:moveTo>
                <a:lnTo>
                  <a:pt x="0" y="13"/>
                </a:lnTo>
                <a:lnTo>
                  <a:pt x="11" y="25"/>
                </a:lnTo>
                <a:lnTo>
                  <a:pt x="88" y="0"/>
                </a:lnTo>
                <a:close/>
              </a:path>
            </a:pathLst>
          </a:custGeom>
          <a:solidFill>
            <a:schemeClr val="tx1"/>
          </a:solidFill>
          <a:ln w="9525">
            <a:solidFill>
              <a:schemeClr val="tx1"/>
            </a:solidFill>
            <a:round/>
            <a:headEnd/>
            <a:tailEnd/>
          </a:ln>
        </p:spPr>
        <p:txBody>
          <a:bodyPr/>
          <a:lstStyle/>
          <a:p>
            <a:endParaRPr lang="en-US"/>
          </a:p>
        </p:txBody>
      </p:sp>
      <p:sp>
        <p:nvSpPr>
          <p:cNvPr id="78242" name="Freeform 1146"/>
          <p:cNvSpPr>
            <a:spLocks/>
          </p:cNvSpPr>
          <p:nvPr/>
        </p:nvSpPr>
        <p:spPr bwMode="auto">
          <a:xfrm>
            <a:off x="3078163" y="5541963"/>
            <a:ext cx="23812" cy="11112"/>
          </a:xfrm>
          <a:custGeom>
            <a:avLst/>
            <a:gdLst>
              <a:gd name="T0" fmla="*/ 2147483646 w 90"/>
              <a:gd name="T1" fmla="*/ 0 h 42"/>
              <a:gd name="T2" fmla="*/ 2147483646 w 90"/>
              <a:gd name="T3" fmla="*/ 2147483646 h 42"/>
              <a:gd name="T4" fmla="*/ 2147483646 w 90"/>
              <a:gd name="T5" fmla="*/ 2147483646 h 42"/>
              <a:gd name="T6" fmla="*/ 0 w 90"/>
              <a:gd name="T7" fmla="*/ 2147483646 h 42"/>
              <a:gd name="T8" fmla="*/ 2147483646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8" y="17"/>
                </a:lnTo>
                <a:lnTo>
                  <a:pt x="11" y="42"/>
                </a:lnTo>
                <a:lnTo>
                  <a:pt x="0" y="30"/>
                </a:lnTo>
                <a:lnTo>
                  <a:pt x="90" y="0"/>
                </a:lnTo>
                <a:close/>
              </a:path>
            </a:pathLst>
          </a:custGeom>
          <a:solidFill>
            <a:schemeClr val="tx1"/>
          </a:solidFill>
          <a:ln w="0">
            <a:solidFill>
              <a:schemeClr val="tx1"/>
            </a:solidFill>
            <a:round/>
            <a:headEnd/>
            <a:tailEnd/>
          </a:ln>
        </p:spPr>
        <p:txBody>
          <a:bodyPr/>
          <a:lstStyle/>
          <a:p>
            <a:endParaRPr lang="en-US"/>
          </a:p>
        </p:txBody>
      </p:sp>
      <p:sp>
        <p:nvSpPr>
          <p:cNvPr id="78243" name="Freeform 1147"/>
          <p:cNvSpPr>
            <a:spLocks/>
          </p:cNvSpPr>
          <p:nvPr/>
        </p:nvSpPr>
        <p:spPr bwMode="auto">
          <a:xfrm>
            <a:off x="3067050" y="5549900"/>
            <a:ext cx="14288" cy="22225"/>
          </a:xfrm>
          <a:custGeom>
            <a:avLst/>
            <a:gdLst>
              <a:gd name="T0" fmla="*/ 2147483646 w 55"/>
              <a:gd name="T1" fmla="*/ 0 h 82"/>
              <a:gd name="T2" fmla="*/ 2147483646 w 55"/>
              <a:gd name="T3" fmla="*/ 2147483646 h 82"/>
              <a:gd name="T4" fmla="*/ 0 w 55"/>
              <a:gd name="T5" fmla="*/ 2147483646 h 82"/>
              <a:gd name="T6" fmla="*/ 2147483646 w 55"/>
              <a:gd name="T7" fmla="*/ 0 h 82"/>
              <a:gd name="T8" fmla="*/ 0 60000 65536"/>
              <a:gd name="T9" fmla="*/ 0 60000 65536"/>
              <a:gd name="T10" fmla="*/ 0 60000 65536"/>
              <a:gd name="T11" fmla="*/ 0 60000 65536"/>
              <a:gd name="T12" fmla="*/ 0 w 55"/>
              <a:gd name="T13" fmla="*/ 0 h 82"/>
              <a:gd name="T14" fmla="*/ 55 w 55"/>
              <a:gd name="T15" fmla="*/ 82 h 82"/>
            </a:gdLst>
            <a:ahLst/>
            <a:cxnLst>
              <a:cxn ang="T8">
                <a:pos x="T0" y="T1"/>
              </a:cxn>
              <a:cxn ang="T9">
                <a:pos x="T2" y="T3"/>
              </a:cxn>
              <a:cxn ang="T10">
                <a:pos x="T4" y="T5"/>
              </a:cxn>
              <a:cxn ang="T11">
                <a:pos x="T6" y="T7"/>
              </a:cxn>
            </a:cxnLst>
            <a:rect l="T12" t="T13" r="T14" b="T15"/>
            <a:pathLst>
              <a:path w="55" h="82">
                <a:moveTo>
                  <a:pt x="44" y="0"/>
                </a:moveTo>
                <a:lnTo>
                  <a:pt x="55" y="12"/>
                </a:lnTo>
                <a:lnTo>
                  <a:pt x="0" y="82"/>
                </a:lnTo>
                <a:lnTo>
                  <a:pt x="44" y="0"/>
                </a:lnTo>
                <a:close/>
              </a:path>
            </a:pathLst>
          </a:custGeom>
          <a:solidFill>
            <a:schemeClr val="tx1"/>
          </a:solidFill>
          <a:ln w="9525">
            <a:solidFill>
              <a:schemeClr val="tx1"/>
            </a:solidFill>
            <a:round/>
            <a:headEnd/>
            <a:tailEnd/>
          </a:ln>
        </p:spPr>
        <p:txBody>
          <a:bodyPr/>
          <a:lstStyle/>
          <a:p>
            <a:endParaRPr lang="en-US"/>
          </a:p>
        </p:txBody>
      </p:sp>
      <p:sp>
        <p:nvSpPr>
          <p:cNvPr id="78244" name="Freeform 1148"/>
          <p:cNvSpPr>
            <a:spLocks/>
          </p:cNvSpPr>
          <p:nvPr/>
        </p:nvSpPr>
        <p:spPr bwMode="auto">
          <a:xfrm>
            <a:off x="3067050" y="5553075"/>
            <a:ext cx="14288" cy="19050"/>
          </a:xfrm>
          <a:custGeom>
            <a:avLst/>
            <a:gdLst>
              <a:gd name="T0" fmla="*/ 2147483646 w 55"/>
              <a:gd name="T1" fmla="*/ 0 h 72"/>
              <a:gd name="T2" fmla="*/ 0 w 55"/>
              <a:gd name="T3" fmla="*/ 2147483646 h 72"/>
              <a:gd name="T4" fmla="*/ 2147483646 w 55"/>
              <a:gd name="T5" fmla="*/ 2147483646 h 72"/>
              <a:gd name="T6" fmla="*/ 2147483646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0"/>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78245" name="Freeform 1149"/>
          <p:cNvSpPr>
            <a:spLocks/>
          </p:cNvSpPr>
          <p:nvPr/>
        </p:nvSpPr>
        <p:spPr bwMode="auto">
          <a:xfrm>
            <a:off x="3067050" y="5549900"/>
            <a:ext cx="14288" cy="22225"/>
          </a:xfrm>
          <a:custGeom>
            <a:avLst/>
            <a:gdLst>
              <a:gd name="T0" fmla="*/ 2147483646 w 55"/>
              <a:gd name="T1" fmla="*/ 0 h 84"/>
              <a:gd name="T2" fmla="*/ 2147483646 w 55"/>
              <a:gd name="T3" fmla="*/ 2147483646 h 84"/>
              <a:gd name="T4" fmla="*/ 2147483646 w 55"/>
              <a:gd name="T5" fmla="*/ 2147483646 h 84"/>
              <a:gd name="T6" fmla="*/ 0 w 55"/>
              <a:gd name="T7" fmla="*/ 2147483646 h 84"/>
              <a:gd name="T8" fmla="*/ 2147483646 w 55"/>
              <a:gd name="T9" fmla="*/ 0 h 84"/>
              <a:gd name="T10" fmla="*/ 0 60000 65536"/>
              <a:gd name="T11" fmla="*/ 0 60000 65536"/>
              <a:gd name="T12" fmla="*/ 0 60000 65536"/>
              <a:gd name="T13" fmla="*/ 0 60000 65536"/>
              <a:gd name="T14" fmla="*/ 0 60000 65536"/>
              <a:gd name="T15" fmla="*/ 0 w 55"/>
              <a:gd name="T16" fmla="*/ 0 h 84"/>
              <a:gd name="T17" fmla="*/ 55 w 55"/>
              <a:gd name="T18" fmla="*/ 84 h 84"/>
            </a:gdLst>
            <a:ahLst/>
            <a:cxnLst>
              <a:cxn ang="T10">
                <a:pos x="T0" y="T1"/>
              </a:cxn>
              <a:cxn ang="T11">
                <a:pos x="T2" y="T3"/>
              </a:cxn>
              <a:cxn ang="T12">
                <a:pos x="T4" y="T5"/>
              </a:cxn>
              <a:cxn ang="T13">
                <a:pos x="T6" y="T7"/>
              </a:cxn>
              <a:cxn ang="T14">
                <a:pos x="T8" y="T9"/>
              </a:cxn>
            </a:cxnLst>
            <a:rect l="T15" t="T16" r="T17" b="T18"/>
            <a:pathLst>
              <a:path w="55" h="84">
                <a:moveTo>
                  <a:pt x="44" y="0"/>
                </a:moveTo>
                <a:lnTo>
                  <a:pt x="55" y="12"/>
                </a:lnTo>
                <a:lnTo>
                  <a:pt x="17" y="84"/>
                </a:lnTo>
                <a:lnTo>
                  <a:pt x="0" y="82"/>
                </a:lnTo>
                <a:lnTo>
                  <a:pt x="44" y="0"/>
                </a:lnTo>
                <a:close/>
              </a:path>
            </a:pathLst>
          </a:custGeom>
          <a:solidFill>
            <a:schemeClr val="tx1"/>
          </a:solidFill>
          <a:ln w="0">
            <a:solidFill>
              <a:schemeClr val="tx1"/>
            </a:solidFill>
            <a:round/>
            <a:headEnd/>
            <a:tailEnd/>
          </a:ln>
        </p:spPr>
        <p:txBody>
          <a:bodyPr/>
          <a:lstStyle/>
          <a:p>
            <a:endParaRPr lang="en-US"/>
          </a:p>
        </p:txBody>
      </p:sp>
      <p:sp>
        <p:nvSpPr>
          <p:cNvPr id="78246" name="Freeform 1150"/>
          <p:cNvSpPr>
            <a:spLocks/>
          </p:cNvSpPr>
          <p:nvPr/>
        </p:nvSpPr>
        <p:spPr bwMode="auto">
          <a:xfrm>
            <a:off x="3127375" y="5576888"/>
            <a:ext cx="7938" cy="23812"/>
          </a:xfrm>
          <a:custGeom>
            <a:avLst/>
            <a:gdLst>
              <a:gd name="T0" fmla="*/ 0 w 28"/>
              <a:gd name="T1" fmla="*/ 0 h 90"/>
              <a:gd name="T2" fmla="*/ 2147483646 w 28"/>
              <a:gd name="T3" fmla="*/ 2147483646 h 90"/>
              <a:gd name="T4" fmla="*/ 2147483646 w 28"/>
              <a:gd name="T5" fmla="*/ 2147483646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2"/>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78247" name="Freeform 1151"/>
          <p:cNvSpPr>
            <a:spLocks/>
          </p:cNvSpPr>
          <p:nvPr/>
        </p:nvSpPr>
        <p:spPr bwMode="auto">
          <a:xfrm>
            <a:off x="3132138" y="5578475"/>
            <a:ext cx="6350" cy="22225"/>
          </a:xfrm>
          <a:custGeom>
            <a:avLst/>
            <a:gdLst>
              <a:gd name="T0" fmla="*/ 0 w 24"/>
              <a:gd name="T1" fmla="*/ 0 h 88"/>
              <a:gd name="T2" fmla="*/ 2147483646 w 24"/>
              <a:gd name="T3" fmla="*/ 2147483646 h 88"/>
              <a:gd name="T4" fmla="*/ 2147483646 w 24"/>
              <a:gd name="T5" fmla="*/ 2147483646 h 88"/>
              <a:gd name="T6" fmla="*/ 0 w 24"/>
              <a:gd name="T7" fmla="*/ 0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0" y="0"/>
                </a:moveTo>
                <a:lnTo>
                  <a:pt x="11" y="88"/>
                </a:lnTo>
                <a:lnTo>
                  <a:pt x="24" y="77"/>
                </a:lnTo>
                <a:lnTo>
                  <a:pt x="0" y="0"/>
                </a:lnTo>
                <a:close/>
              </a:path>
            </a:pathLst>
          </a:custGeom>
          <a:solidFill>
            <a:schemeClr val="tx1"/>
          </a:solidFill>
          <a:ln w="9525">
            <a:solidFill>
              <a:schemeClr val="tx1"/>
            </a:solidFill>
            <a:round/>
            <a:headEnd/>
            <a:tailEnd/>
          </a:ln>
        </p:spPr>
        <p:txBody>
          <a:bodyPr/>
          <a:lstStyle/>
          <a:p>
            <a:endParaRPr lang="en-US"/>
          </a:p>
        </p:txBody>
      </p:sp>
      <p:sp>
        <p:nvSpPr>
          <p:cNvPr id="78248" name="Freeform 1152"/>
          <p:cNvSpPr>
            <a:spLocks/>
          </p:cNvSpPr>
          <p:nvPr/>
        </p:nvSpPr>
        <p:spPr bwMode="auto">
          <a:xfrm>
            <a:off x="3127375" y="5576888"/>
            <a:ext cx="11113" cy="23812"/>
          </a:xfrm>
          <a:custGeom>
            <a:avLst/>
            <a:gdLst>
              <a:gd name="T0" fmla="*/ 0 w 41"/>
              <a:gd name="T1" fmla="*/ 0 h 90"/>
              <a:gd name="T2" fmla="*/ 2147483646 w 41"/>
              <a:gd name="T3" fmla="*/ 2147483646 h 90"/>
              <a:gd name="T4" fmla="*/ 2147483646 w 41"/>
              <a:gd name="T5" fmla="*/ 2147483646 h 90"/>
              <a:gd name="T6" fmla="*/ 2147483646 w 41"/>
              <a:gd name="T7" fmla="*/ 2147483646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2"/>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78249" name="Freeform 1153"/>
          <p:cNvSpPr>
            <a:spLocks/>
          </p:cNvSpPr>
          <p:nvPr/>
        </p:nvSpPr>
        <p:spPr bwMode="auto">
          <a:xfrm>
            <a:off x="3135313" y="5597525"/>
            <a:ext cx="22225" cy="15875"/>
          </a:xfrm>
          <a:custGeom>
            <a:avLst/>
            <a:gdLst>
              <a:gd name="T0" fmla="*/ 0 w 84"/>
              <a:gd name="T1" fmla="*/ 2147483646 h 54"/>
              <a:gd name="T2" fmla="*/ 2147483646 w 84"/>
              <a:gd name="T3" fmla="*/ 0 h 54"/>
              <a:gd name="T4" fmla="*/ 2147483646 w 84"/>
              <a:gd name="T5" fmla="*/ 2147483646 h 54"/>
              <a:gd name="T6" fmla="*/ 0 w 84"/>
              <a:gd name="T7" fmla="*/ 2147483646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78250" name="Freeform 1154"/>
          <p:cNvSpPr>
            <a:spLocks/>
          </p:cNvSpPr>
          <p:nvPr/>
        </p:nvSpPr>
        <p:spPr bwMode="auto">
          <a:xfrm>
            <a:off x="3138488" y="5597525"/>
            <a:ext cx="19050" cy="15875"/>
          </a:xfrm>
          <a:custGeom>
            <a:avLst/>
            <a:gdLst>
              <a:gd name="T0" fmla="*/ 0 w 73"/>
              <a:gd name="T1" fmla="*/ 0 h 54"/>
              <a:gd name="T2" fmla="*/ 2147483646 w 73"/>
              <a:gd name="T3" fmla="*/ 2147483646 h 54"/>
              <a:gd name="T4" fmla="*/ 2147483646 w 73"/>
              <a:gd name="T5" fmla="*/ 2147483646 h 54"/>
              <a:gd name="T6" fmla="*/ 0 w 73"/>
              <a:gd name="T7" fmla="*/ 0 h 54"/>
              <a:gd name="T8" fmla="*/ 0 60000 65536"/>
              <a:gd name="T9" fmla="*/ 0 60000 65536"/>
              <a:gd name="T10" fmla="*/ 0 60000 65536"/>
              <a:gd name="T11" fmla="*/ 0 60000 65536"/>
              <a:gd name="T12" fmla="*/ 0 w 73"/>
              <a:gd name="T13" fmla="*/ 0 h 54"/>
              <a:gd name="T14" fmla="*/ 73 w 73"/>
              <a:gd name="T15" fmla="*/ 54 h 54"/>
            </a:gdLst>
            <a:ahLst/>
            <a:cxnLst>
              <a:cxn ang="T8">
                <a:pos x="T0" y="T1"/>
              </a:cxn>
              <a:cxn ang="T9">
                <a:pos x="T2" y="T3"/>
              </a:cxn>
              <a:cxn ang="T10">
                <a:pos x="T4" y="T5"/>
              </a:cxn>
              <a:cxn ang="T11">
                <a:pos x="T6" y="T7"/>
              </a:cxn>
            </a:cxnLst>
            <a:rect l="T12" t="T13" r="T14" b="T15"/>
            <a:pathLst>
              <a:path w="73" h="54">
                <a:moveTo>
                  <a:pt x="0" y="0"/>
                </a:moveTo>
                <a:lnTo>
                  <a:pt x="71" y="54"/>
                </a:lnTo>
                <a:lnTo>
                  <a:pt x="73" y="38"/>
                </a:lnTo>
                <a:lnTo>
                  <a:pt x="0" y="0"/>
                </a:lnTo>
                <a:close/>
              </a:path>
            </a:pathLst>
          </a:custGeom>
          <a:solidFill>
            <a:schemeClr val="tx1"/>
          </a:solidFill>
          <a:ln w="9525">
            <a:solidFill>
              <a:schemeClr val="tx1"/>
            </a:solidFill>
            <a:round/>
            <a:headEnd/>
            <a:tailEnd/>
          </a:ln>
        </p:spPr>
        <p:txBody>
          <a:bodyPr/>
          <a:lstStyle/>
          <a:p>
            <a:endParaRPr lang="en-US"/>
          </a:p>
        </p:txBody>
      </p:sp>
      <p:sp>
        <p:nvSpPr>
          <p:cNvPr id="78251" name="Freeform 1155"/>
          <p:cNvSpPr>
            <a:spLocks/>
          </p:cNvSpPr>
          <p:nvPr/>
        </p:nvSpPr>
        <p:spPr bwMode="auto">
          <a:xfrm>
            <a:off x="3135313" y="5597525"/>
            <a:ext cx="22225" cy="15875"/>
          </a:xfrm>
          <a:custGeom>
            <a:avLst/>
            <a:gdLst>
              <a:gd name="T0" fmla="*/ 0 w 86"/>
              <a:gd name="T1" fmla="*/ 2147483646 h 54"/>
              <a:gd name="T2" fmla="*/ 2147483646 w 86"/>
              <a:gd name="T3" fmla="*/ 0 h 54"/>
              <a:gd name="T4" fmla="*/ 2147483646 w 86"/>
              <a:gd name="T5" fmla="*/ 2147483646 h 54"/>
              <a:gd name="T6" fmla="*/ 2147483646 w 86"/>
              <a:gd name="T7" fmla="*/ 2147483646 h 54"/>
              <a:gd name="T8" fmla="*/ 0 w 86"/>
              <a:gd name="T9" fmla="*/ 2147483646 h 54"/>
              <a:gd name="T10" fmla="*/ 0 60000 65536"/>
              <a:gd name="T11" fmla="*/ 0 60000 65536"/>
              <a:gd name="T12" fmla="*/ 0 60000 65536"/>
              <a:gd name="T13" fmla="*/ 0 60000 65536"/>
              <a:gd name="T14" fmla="*/ 0 60000 65536"/>
              <a:gd name="T15" fmla="*/ 0 w 86"/>
              <a:gd name="T16" fmla="*/ 0 h 54"/>
              <a:gd name="T17" fmla="*/ 86 w 86"/>
              <a:gd name="T18" fmla="*/ 54 h 54"/>
            </a:gdLst>
            <a:ahLst/>
            <a:cxnLst>
              <a:cxn ang="T10">
                <a:pos x="T0" y="T1"/>
              </a:cxn>
              <a:cxn ang="T11">
                <a:pos x="T2" y="T3"/>
              </a:cxn>
              <a:cxn ang="T12">
                <a:pos x="T4" y="T5"/>
              </a:cxn>
              <a:cxn ang="T13">
                <a:pos x="T6" y="T7"/>
              </a:cxn>
              <a:cxn ang="T14">
                <a:pos x="T8" y="T9"/>
              </a:cxn>
            </a:cxnLst>
            <a:rect l="T15" t="T16" r="T17" b="T18"/>
            <a:pathLst>
              <a:path w="86" h="54">
                <a:moveTo>
                  <a:pt x="0" y="11"/>
                </a:moveTo>
                <a:lnTo>
                  <a:pt x="13" y="0"/>
                </a:lnTo>
                <a:lnTo>
                  <a:pt x="86" y="38"/>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78252" name="Freeform 1156"/>
          <p:cNvSpPr>
            <a:spLocks/>
          </p:cNvSpPr>
          <p:nvPr/>
        </p:nvSpPr>
        <p:spPr bwMode="auto">
          <a:xfrm>
            <a:off x="3157538" y="5605463"/>
            <a:ext cx="23812" cy="7937"/>
          </a:xfrm>
          <a:custGeom>
            <a:avLst/>
            <a:gdLst>
              <a:gd name="T0" fmla="*/ 0 w 90"/>
              <a:gd name="T1" fmla="*/ 2147483646 h 28"/>
              <a:gd name="T2" fmla="*/ 2147483646 w 90"/>
              <a:gd name="T3" fmla="*/ 2147483646 h 28"/>
              <a:gd name="T4" fmla="*/ 2147483646 w 90"/>
              <a:gd name="T5" fmla="*/ 0 h 28"/>
              <a:gd name="T6" fmla="*/ 0 w 90"/>
              <a:gd name="T7" fmla="*/ 2147483646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2"/>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78253" name="Freeform 1157"/>
          <p:cNvSpPr>
            <a:spLocks/>
          </p:cNvSpPr>
          <p:nvPr/>
        </p:nvSpPr>
        <p:spPr bwMode="auto">
          <a:xfrm>
            <a:off x="3157538" y="5602288"/>
            <a:ext cx="23812" cy="6350"/>
          </a:xfrm>
          <a:custGeom>
            <a:avLst/>
            <a:gdLst>
              <a:gd name="T0" fmla="*/ 0 w 88"/>
              <a:gd name="T1" fmla="*/ 2147483646 h 25"/>
              <a:gd name="T2" fmla="*/ 2147483646 w 88"/>
              <a:gd name="T3" fmla="*/ 2147483646 h 25"/>
              <a:gd name="T4" fmla="*/ 2147483646 w 88"/>
              <a:gd name="T5" fmla="*/ 0 h 25"/>
              <a:gd name="T6" fmla="*/ 0 w 88"/>
              <a:gd name="T7" fmla="*/ 2147483646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0" y="25"/>
                </a:moveTo>
                <a:lnTo>
                  <a:pt x="88" y="13"/>
                </a:lnTo>
                <a:lnTo>
                  <a:pt x="77" y="0"/>
                </a:lnTo>
                <a:lnTo>
                  <a:pt x="0" y="25"/>
                </a:lnTo>
                <a:close/>
              </a:path>
            </a:pathLst>
          </a:custGeom>
          <a:solidFill>
            <a:schemeClr val="tx1"/>
          </a:solidFill>
          <a:ln w="9525">
            <a:solidFill>
              <a:schemeClr val="tx1"/>
            </a:solidFill>
            <a:round/>
            <a:headEnd/>
            <a:tailEnd/>
          </a:ln>
        </p:spPr>
        <p:txBody>
          <a:bodyPr/>
          <a:lstStyle/>
          <a:p>
            <a:endParaRPr lang="en-US"/>
          </a:p>
        </p:txBody>
      </p:sp>
      <p:sp>
        <p:nvSpPr>
          <p:cNvPr id="78254" name="Freeform 1158"/>
          <p:cNvSpPr>
            <a:spLocks/>
          </p:cNvSpPr>
          <p:nvPr/>
        </p:nvSpPr>
        <p:spPr bwMode="auto">
          <a:xfrm>
            <a:off x="3157538" y="5602288"/>
            <a:ext cx="23812" cy="11112"/>
          </a:xfrm>
          <a:custGeom>
            <a:avLst/>
            <a:gdLst>
              <a:gd name="T0" fmla="*/ 0 w 90"/>
              <a:gd name="T1" fmla="*/ 2147483646 h 41"/>
              <a:gd name="T2" fmla="*/ 2147483646 w 90"/>
              <a:gd name="T3" fmla="*/ 2147483646 h 41"/>
              <a:gd name="T4" fmla="*/ 2147483646 w 90"/>
              <a:gd name="T5" fmla="*/ 0 h 41"/>
              <a:gd name="T6" fmla="*/ 2147483646 w 90"/>
              <a:gd name="T7" fmla="*/ 2147483646 h 41"/>
              <a:gd name="T8" fmla="*/ 0 w 90"/>
              <a:gd name="T9" fmla="*/ 2147483646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0" y="41"/>
                </a:moveTo>
                <a:lnTo>
                  <a:pt x="2" y="25"/>
                </a:lnTo>
                <a:lnTo>
                  <a:pt x="79" y="0"/>
                </a:lnTo>
                <a:lnTo>
                  <a:pt x="90" y="13"/>
                </a:lnTo>
                <a:lnTo>
                  <a:pt x="0" y="41"/>
                </a:lnTo>
                <a:close/>
              </a:path>
            </a:pathLst>
          </a:custGeom>
          <a:solidFill>
            <a:schemeClr val="tx1"/>
          </a:solidFill>
          <a:ln w="0">
            <a:solidFill>
              <a:schemeClr val="tx1"/>
            </a:solidFill>
            <a:round/>
            <a:headEnd/>
            <a:tailEnd/>
          </a:ln>
        </p:spPr>
        <p:txBody>
          <a:bodyPr/>
          <a:lstStyle/>
          <a:p>
            <a:endParaRPr lang="en-US"/>
          </a:p>
        </p:txBody>
      </p:sp>
      <p:sp>
        <p:nvSpPr>
          <p:cNvPr id="78255" name="Freeform 1159"/>
          <p:cNvSpPr>
            <a:spLocks/>
          </p:cNvSpPr>
          <p:nvPr/>
        </p:nvSpPr>
        <p:spPr bwMode="auto">
          <a:xfrm>
            <a:off x="3178175" y="5583238"/>
            <a:ext cx="14288"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1"/>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78256" name="Freeform 1160"/>
          <p:cNvSpPr>
            <a:spLocks/>
          </p:cNvSpPr>
          <p:nvPr/>
        </p:nvSpPr>
        <p:spPr bwMode="auto">
          <a:xfrm>
            <a:off x="3178175" y="5583238"/>
            <a:ext cx="14288" cy="19050"/>
          </a:xfrm>
          <a:custGeom>
            <a:avLst/>
            <a:gdLst>
              <a:gd name="T0" fmla="*/ 0 w 55"/>
              <a:gd name="T1" fmla="*/ 2147483646 h 72"/>
              <a:gd name="T2" fmla="*/ 2147483646 w 55"/>
              <a:gd name="T3" fmla="*/ 2147483646 h 72"/>
              <a:gd name="T4" fmla="*/ 2147483646 w 55"/>
              <a:gd name="T5" fmla="*/ 0 h 72"/>
              <a:gd name="T6" fmla="*/ 0 w 55"/>
              <a:gd name="T7" fmla="*/ 2147483646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9" y="0"/>
                </a:lnTo>
                <a:lnTo>
                  <a:pt x="0" y="72"/>
                </a:lnTo>
                <a:close/>
              </a:path>
            </a:pathLst>
          </a:custGeom>
          <a:solidFill>
            <a:schemeClr val="tx1"/>
          </a:solidFill>
          <a:ln w="9525">
            <a:solidFill>
              <a:schemeClr val="tx1"/>
            </a:solidFill>
            <a:round/>
            <a:headEnd/>
            <a:tailEnd/>
          </a:ln>
        </p:spPr>
        <p:txBody>
          <a:bodyPr/>
          <a:lstStyle/>
          <a:p>
            <a:endParaRPr lang="en-US"/>
          </a:p>
        </p:txBody>
      </p:sp>
      <p:sp>
        <p:nvSpPr>
          <p:cNvPr id="78257" name="Freeform 1161"/>
          <p:cNvSpPr>
            <a:spLocks/>
          </p:cNvSpPr>
          <p:nvPr/>
        </p:nvSpPr>
        <p:spPr bwMode="auto">
          <a:xfrm>
            <a:off x="3178175" y="5583238"/>
            <a:ext cx="14288"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2"/>
                </a:lnTo>
                <a:lnTo>
                  <a:pt x="39"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78258" name="Freeform 1162"/>
          <p:cNvSpPr>
            <a:spLocks/>
          </p:cNvSpPr>
          <p:nvPr/>
        </p:nvSpPr>
        <p:spPr bwMode="auto">
          <a:xfrm>
            <a:off x="3190875" y="5580063"/>
            <a:ext cx="120650" cy="11112"/>
          </a:xfrm>
          <a:custGeom>
            <a:avLst/>
            <a:gdLst>
              <a:gd name="T0" fmla="*/ 2147483646 w 454"/>
              <a:gd name="T1" fmla="*/ 0 h 39"/>
              <a:gd name="T2" fmla="*/ 0 w 454"/>
              <a:gd name="T3" fmla="*/ 2147483646 h 39"/>
              <a:gd name="T4" fmla="*/ 2147483646 w 454"/>
              <a:gd name="T5" fmla="*/ 2147483646 h 39"/>
              <a:gd name="T6" fmla="*/ 2147483646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2" y="0"/>
                </a:moveTo>
                <a:lnTo>
                  <a:pt x="0" y="17"/>
                </a:lnTo>
                <a:lnTo>
                  <a:pt x="454" y="39"/>
                </a:lnTo>
                <a:lnTo>
                  <a:pt x="2" y="0"/>
                </a:lnTo>
                <a:close/>
              </a:path>
            </a:pathLst>
          </a:custGeom>
          <a:solidFill>
            <a:schemeClr val="tx1"/>
          </a:solidFill>
          <a:ln w="9525">
            <a:solidFill>
              <a:schemeClr val="tx1"/>
            </a:solidFill>
            <a:round/>
            <a:headEnd/>
            <a:tailEnd/>
          </a:ln>
        </p:spPr>
        <p:txBody>
          <a:bodyPr/>
          <a:lstStyle/>
          <a:p>
            <a:endParaRPr lang="en-US"/>
          </a:p>
        </p:txBody>
      </p:sp>
      <p:sp>
        <p:nvSpPr>
          <p:cNvPr id="78259" name="Freeform 1163"/>
          <p:cNvSpPr>
            <a:spLocks/>
          </p:cNvSpPr>
          <p:nvPr/>
        </p:nvSpPr>
        <p:spPr bwMode="auto">
          <a:xfrm>
            <a:off x="3190875" y="5584825"/>
            <a:ext cx="120650" cy="11113"/>
          </a:xfrm>
          <a:custGeom>
            <a:avLst/>
            <a:gdLst>
              <a:gd name="T0" fmla="*/ 0 w 454"/>
              <a:gd name="T1" fmla="*/ 0 h 39"/>
              <a:gd name="T2" fmla="*/ 2147483646 w 454"/>
              <a:gd name="T3" fmla="*/ 2147483646 h 39"/>
              <a:gd name="T4" fmla="*/ 2147483646 w 454"/>
              <a:gd name="T5" fmla="*/ 2147483646 h 39"/>
              <a:gd name="T6" fmla="*/ 0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0" y="0"/>
                </a:moveTo>
                <a:lnTo>
                  <a:pt x="454" y="22"/>
                </a:lnTo>
                <a:lnTo>
                  <a:pt x="453" y="39"/>
                </a:lnTo>
                <a:lnTo>
                  <a:pt x="0" y="0"/>
                </a:lnTo>
                <a:close/>
              </a:path>
            </a:pathLst>
          </a:custGeom>
          <a:solidFill>
            <a:schemeClr val="tx1"/>
          </a:solidFill>
          <a:ln w="9525">
            <a:solidFill>
              <a:schemeClr val="tx1"/>
            </a:solidFill>
            <a:round/>
            <a:headEnd/>
            <a:tailEnd/>
          </a:ln>
        </p:spPr>
        <p:txBody>
          <a:bodyPr/>
          <a:lstStyle/>
          <a:p>
            <a:endParaRPr lang="en-US"/>
          </a:p>
        </p:txBody>
      </p:sp>
      <p:sp>
        <p:nvSpPr>
          <p:cNvPr id="78260" name="Freeform 1164"/>
          <p:cNvSpPr>
            <a:spLocks/>
          </p:cNvSpPr>
          <p:nvPr/>
        </p:nvSpPr>
        <p:spPr bwMode="auto">
          <a:xfrm>
            <a:off x="3190875" y="5580063"/>
            <a:ext cx="120650" cy="15875"/>
          </a:xfrm>
          <a:custGeom>
            <a:avLst/>
            <a:gdLst>
              <a:gd name="T0" fmla="*/ 2147483646 w 454"/>
              <a:gd name="T1" fmla="*/ 0 h 56"/>
              <a:gd name="T2" fmla="*/ 0 w 454"/>
              <a:gd name="T3" fmla="*/ 2147483646 h 56"/>
              <a:gd name="T4" fmla="*/ 2147483646 w 454"/>
              <a:gd name="T5" fmla="*/ 2147483646 h 56"/>
              <a:gd name="T6" fmla="*/ 2147483646 w 454"/>
              <a:gd name="T7" fmla="*/ 2147483646 h 56"/>
              <a:gd name="T8" fmla="*/ 2147483646 w 454"/>
              <a:gd name="T9" fmla="*/ 0 h 56"/>
              <a:gd name="T10" fmla="*/ 0 60000 65536"/>
              <a:gd name="T11" fmla="*/ 0 60000 65536"/>
              <a:gd name="T12" fmla="*/ 0 60000 65536"/>
              <a:gd name="T13" fmla="*/ 0 60000 65536"/>
              <a:gd name="T14" fmla="*/ 0 60000 65536"/>
              <a:gd name="T15" fmla="*/ 0 w 454"/>
              <a:gd name="T16" fmla="*/ 0 h 56"/>
              <a:gd name="T17" fmla="*/ 454 w 454"/>
              <a:gd name="T18" fmla="*/ 56 h 56"/>
            </a:gdLst>
            <a:ahLst/>
            <a:cxnLst>
              <a:cxn ang="T10">
                <a:pos x="T0" y="T1"/>
              </a:cxn>
              <a:cxn ang="T11">
                <a:pos x="T2" y="T3"/>
              </a:cxn>
              <a:cxn ang="T12">
                <a:pos x="T4" y="T5"/>
              </a:cxn>
              <a:cxn ang="T13">
                <a:pos x="T6" y="T7"/>
              </a:cxn>
              <a:cxn ang="T14">
                <a:pos x="T8" y="T9"/>
              </a:cxn>
            </a:cxnLst>
            <a:rect l="T15" t="T16" r="T17" b="T18"/>
            <a:pathLst>
              <a:path w="454" h="56">
                <a:moveTo>
                  <a:pt x="2" y="0"/>
                </a:moveTo>
                <a:lnTo>
                  <a:pt x="0" y="17"/>
                </a:lnTo>
                <a:lnTo>
                  <a:pt x="453" y="56"/>
                </a:lnTo>
                <a:lnTo>
                  <a:pt x="454" y="39"/>
                </a:lnTo>
                <a:lnTo>
                  <a:pt x="2" y="0"/>
                </a:lnTo>
                <a:close/>
              </a:path>
            </a:pathLst>
          </a:custGeom>
          <a:solidFill>
            <a:schemeClr val="tx1"/>
          </a:solidFill>
          <a:ln w="0">
            <a:solidFill>
              <a:schemeClr val="tx1"/>
            </a:solidFill>
            <a:round/>
            <a:headEnd/>
            <a:tailEnd/>
          </a:ln>
        </p:spPr>
        <p:txBody>
          <a:bodyPr/>
          <a:lstStyle/>
          <a:p>
            <a:endParaRPr lang="en-US"/>
          </a:p>
        </p:txBody>
      </p:sp>
      <p:sp>
        <p:nvSpPr>
          <p:cNvPr id="78261" name="Freeform 1165"/>
          <p:cNvSpPr>
            <a:spLocks/>
          </p:cNvSpPr>
          <p:nvPr/>
        </p:nvSpPr>
        <p:spPr bwMode="auto">
          <a:xfrm>
            <a:off x="3476625" y="3883025"/>
            <a:ext cx="23813"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262" name="Freeform 1166"/>
          <p:cNvSpPr>
            <a:spLocks/>
          </p:cNvSpPr>
          <p:nvPr/>
        </p:nvSpPr>
        <p:spPr bwMode="auto">
          <a:xfrm>
            <a:off x="3476625" y="3883025"/>
            <a:ext cx="23813"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263" name="Freeform 1167"/>
          <p:cNvSpPr>
            <a:spLocks/>
          </p:cNvSpPr>
          <p:nvPr/>
        </p:nvSpPr>
        <p:spPr bwMode="auto">
          <a:xfrm>
            <a:off x="3455988" y="3883025"/>
            <a:ext cx="44450" cy="28575"/>
          </a:xfrm>
          <a:custGeom>
            <a:avLst/>
            <a:gdLst>
              <a:gd name="T0" fmla="*/ 2147483646 w 165"/>
              <a:gd name="T1" fmla="*/ 2147483646 h 105"/>
              <a:gd name="T2" fmla="*/ 0 w 165"/>
              <a:gd name="T3" fmla="*/ 2147483646 h 105"/>
              <a:gd name="T4" fmla="*/ 2147483646 w 165"/>
              <a:gd name="T5" fmla="*/ 0 h 105"/>
              <a:gd name="T6" fmla="*/ 2147483646 w 165"/>
              <a:gd name="T7" fmla="*/ 2147483646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264" name="Freeform 1168"/>
          <p:cNvSpPr>
            <a:spLocks/>
          </p:cNvSpPr>
          <p:nvPr/>
        </p:nvSpPr>
        <p:spPr bwMode="auto">
          <a:xfrm>
            <a:off x="3455988" y="3883025"/>
            <a:ext cx="44450" cy="28575"/>
          </a:xfrm>
          <a:custGeom>
            <a:avLst/>
            <a:gdLst>
              <a:gd name="T0" fmla="*/ 2147483646 w 165"/>
              <a:gd name="T1" fmla="*/ 2147483646 h 105"/>
              <a:gd name="T2" fmla="*/ 0 w 165"/>
              <a:gd name="T3" fmla="*/ 2147483646 h 105"/>
              <a:gd name="T4" fmla="*/ 2147483646 w 165"/>
              <a:gd name="T5" fmla="*/ 0 h 105"/>
              <a:gd name="T6" fmla="*/ 2147483646 w 165"/>
              <a:gd name="T7" fmla="*/ 2147483646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265" name="Freeform 1169"/>
          <p:cNvSpPr>
            <a:spLocks/>
          </p:cNvSpPr>
          <p:nvPr/>
        </p:nvSpPr>
        <p:spPr bwMode="auto">
          <a:xfrm>
            <a:off x="3387725" y="3910013"/>
            <a:ext cx="90488" cy="109537"/>
          </a:xfrm>
          <a:custGeom>
            <a:avLst/>
            <a:gdLst>
              <a:gd name="T0" fmla="*/ 2147483646 w 344"/>
              <a:gd name="T1" fmla="*/ 2147483646 h 415"/>
              <a:gd name="T2" fmla="*/ 2147483646 w 344"/>
              <a:gd name="T3" fmla="*/ 0 h 415"/>
              <a:gd name="T4" fmla="*/ 0 w 344"/>
              <a:gd name="T5" fmla="*/ 2147483646 h 415"/>
              <a:gd name="T6" fmla="*/ 2147483646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8"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8266" name="Freeform 1170"/>
          <p:cNvSpPr>
            <a:spLocks/>
          </p:cNvSpPr>
          <p:nvPr/>
        </p:nvSpPr>
        <p:spPr bwMode="auto">
          <a:xfrm>
            <a:off x="3384550" y="3910013"/>
            <a:ext cx="92075" cy="109537"/>
          </a:xfrm>
          <a:custGeom>
            <a:avLst/>
            <a:gdLst>
              <a:gd name="T0" fmla="*/ 2147483646 w 345"/>
              <a:gd name="T1" fmla="*/ 0 h 415"/>
              <a:gd name="T2" fmla="*/ 2147483646 w 345"/>
              <a:gd name="T3" fmla="*/ 2147483646 h 415"/>
              <a:gd name="T4" fmla="*/ 0 w 345"/>
              <a:gd name="T5" fmla="*/ 2147483646 h 415"/>
              <a:gd name="T6" fmla="*/ 2147483646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0"/>
                </a:moveTo>
                <a:lnTo>
                  <a:pt x="7" y="415"/>
                </a:lnTo>
                <a:lnTo>
                  <a:pt x="0" y="409"/>
                </a:lnTo>
                <a:lnTo>
                  <a:pt x="345" y="0"/>
                </a:lnTo>
                <a:close/>
              </a:path>
            </a:pathLst>
          </a:custGeom>
          <a:solidFill>
            <a:schemeClr val="tx1"/>
          </a:solidFill>
          <a:ln w="9525">
            <a:solidFill>
              <a:schemeClr val="tx1"/>
            </a:solidFill>
            <a:round/>
            <a:headEnd/>
            <a:tailEnd/>
          </a:ln>
        </p:spPr>
        <p:txBody>
          <a:bodyPr/>
          <a:lstStyle/>
          <a:p>
            <a:endParaRPr lang="en-US"/>
          </a:p>
        </p:txBody>
      </p:sp>
      <p:sp>
        <p:nvSpPr>
          <p:cNvPr id="78267" name="Freeform 1171"/>
          <p:cNvSpPr>
            <a:spLocks/>
          </p:cNvSpPr>
          <p:nvPr/>
        </p:nvSpPr>
        <p:spPr bwMode="auto">
          <a:xfrm>
            <a:off x="3384550" y="3910013"/>
            <a:ext cx="93663" cy="109537"/>
          </a:xfrm>
          <a:custGeom>
            <a:avLst/>
            <a:gdLst>
              <a:gd name="T0" fmla="*/ 2147483646 w 351"/>
              <a:gd name="T1" fmla="*/ 2147483646 h 415"/>
              <a:gd name="T2" fmla="*/ 2147483646 w 351"/>
              <a:gd name="T3" fmla="*/ 0 h 415"/>
              <a:gd name="T4" fmla="*/ 0 w 351"/>
              <a:gd name="T5" fmla="*/ 2147483646 h 415"/>
              <a:gd name="T6" fmla="*/ 2147483646 w 351"/>
              <a:gd name="T7" fmla="*/ 2147483646 h 415"/>
              <a:gd name="T8" fmla="*/ 2147483646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5" y="0"/>
                </a:lnTo>
                <a:lnTo>
                  <a:pt x="0" y="409"/>
                </a:lnTo>
                <a:lnTo>
                  <a:pt x="7" y="415"/>
                </a:lnTo>
                <a:lnTo>
                  <a:pt x="351" y="6"/>
                </a:lnTo>
                <a:close/>
              </a:path>
            </a:pathLst>
          </a:custGeom>
          <a:solidFill>
            <a:schemeClr val="tx1"/>
          </a:solidFill>
          <a:ln w="0">
            <a:solidFill>
              <a:schemeClr val="tx1"/>
            </a:solidFill>
            <a:round/>
            <a:headEnd/>
            <a:tailEnd/>
          </a:ln>
        </p:spPr>
        <p:txBody>
          <a:bodyPr/>
          <a:lstStyle/>
          <a:p>
            <a:endParaRPr lang="en-US"/>
          </a:p>
        </p:txBody>
      </p:sp>
      <p:sp>
        <p:nvSpPr>
          <p:cNvPr id="78268" name="Freeform 1172"/>
          <p:cNvSpPr>
            <a:spLocks/>
          </p:cNvSpPr>
          <p:nvPr/>
        </p:nvSpPr>
        <p:spPr bwMode="auto">
          <a:xfrm>
            <a:off x="3392488" y="3843338"/>
            <a:ext cx="92075" cy="109537"/>
          </a:xfrm>
          <a:custGeom>
            <a:avLst/>
            <a:gdLst>
              <a:gd name="T0" fmla="*/ 2147483646 w 343"/>
              <a:gd name="T1" fmla="*/ 2147483646 h 414"/>
              <a:gd name="T2" fmla="*/ 2147483646 w 343"/>
              <a:gd name="T3" fmla="*/ 0 h 414"/>
              <a:gd name="T4" fmla="*/ 0 w 343"/>
              <a:gd name="T5" fmla="*/ 2147483646 h 414"/>
              <a:gd name="T6" fmla="*/ 2147483646 w 343"/>
              <a:gd name="T7" fmla="*/ 2147483646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5"/>
                </a:moveTo>
                <a:lnTo>
                  <a:pt x="337" y="0"/>
                </a:lnTo>
                <a:lnTo>
                  <a:pt x="0" y="414"/>
                </a:lnTo>
                <a:lnTo>
                  <a:pt x="343" y="5"/>
                </a:lnTo>
                <a:close/>
              </a:path>
            </a:pathLst>
          </a:custGeom>
          <a:solidFill>
            <a:schemeClr val="tx1"/>
          </a:solidFill>
          <a:ln w="9525">
            <a:solidFill>
              <a:schemeClr val="tx1"/>
            </a:solidFill>
            <a:round/>
            <a:headEnd/>
            <a:tailEnd/>
          </a:ln>
        </p:spPr>
        <p:txBody>
          <a:bodyPr/>
          <a:lstStyle/>
          <a:p>
            <a:endParaRPr lang="en-US"/>
          </a:p>
        </p:txBody>
      </p:sp>
      <p:sp>
        <p:nvSpPr>
          <p:cNvPr id="78269" name="Freeform 1173"/>
          <p:cNvSpPr>
            <a:spLocks/>
          </p:cNvSpPr>
          <p:nvPr/>
        </p:nvSpPr>
        <p:spPr bwMode="auto">
          <a:xfrm>
            <a:off x="3390900" y="3843338"/>
            <a:ext cx="92075" cy="109537"/>
          </a:xfrm>
          <a:custGeom>
            <a:avLst/>
            <a:gdLst>
              <a:gd name="T0" fmla="*/ 2147483646 w 345"/>
              <a:gd name="T1" fmla="*/ 0 h 414"/>
              <a:gd name="T2" fmla="*/ 2147483646 w 345"/>
              <a:gd name="T3" fmla="*/ 2147483646 h 414"/>
              <a:gd name="T4" fmla="*/ 0 w 345"/>
              <a:gd name="T5" fmla="*/ 2147483646 h 414"/>
              <a:gd name="T6" fmla="*/ 2147483646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0"/>
                </a:moveTo>
                <a:lnTo>
                  <a:pt x="8" y="414"/>
                </a:lnTo>
                <a:lnTo>
                  <a:pt x="0" y="409"/>
                </a:lnTo>
                <a:lnTo>
                  <a:pt x="345" y="0"/>
                </a:lnTo>
                <a:close/>
              </a:path>
            </a:pathLst>
          </a:custGeom>
          <a:solidFill>
            <a:schemeClr val="tx1"/>
          </a:solidFill>
          <a:ln w="9525">
            <a:solidFill>
              <a:schemeClr val="tx1"/>
            </a:solidFill>
            <a:round/>
            <a:headEnd/>
            <a:tailEnd/>
          </a:ln>
        </p:spPr>
        <p:txBody>
          <a:bodyPr/>
          <a:lstStyle/>
          <a:p>
            <a:endParaRPr lang="en-US"/>
          </a:p>
        </p:txBody>
      </p:sp>
      <p:sp>
        <p:nvSpPr>
          <p:cNvPr id="78270" name="Freeform 1174"/>
          <p:cNvSpPr>
            <a:spLocks/>
          </p:cNvSpPr>
          <p:nvPr/>
        </p:nvSpPr>
        <p:spPr bwMode="auto">
          <a:xfrm>
            <a:off x="3390900" y="3843338"/>
            <a:ext cx="93663" cy="109537"/>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5" y="0"/>
                </a:lnTo>
                <a:lnTo>
                  <a:pt x="0" y="409"/>
                </a:lnTo>
                <a:lnTo>
                  <a:pt x="8" y="414"/>
                </a:lnTo>
                <a:lnTo>
                  <a:pt x="351" y="5"/>
                </a:lnTo>
                <a:close/>
              </a:path>
            </a:pathLst>
          </a:custGeom>
          <a:solidFill>
            <a:schemeClr val="tx1"/>
          </a:solidFill>
          <a:ln w="0">
            <a:solidFill>
              <a:schemeClr val="tx1"/>
            </a:solidFill>
            <a:round/>
            <a:headEnd/>
            <a:tailEnd/>
          </a:ln>
        </p:spPr>
        <p:txBody>
          <a:bodyPr/>
          <a:lstStyle/>
          <a:p>
            <a:endParaRPr lang="en-US"/>
          </a:p>
        </p:txBody>
      </p:sp>
      <p:sp>
        <p:nvSpPr>
          <p:cNvPr id="78271" name="Freeform 1175"/>
          <p:cNvSpPr>
            <a:spLocks/>
          </p:cNvSpPr>
          <p:nvPr/>
        </p:nvSpPr>
        <p:spPr bwMode="auto">
          <a:xfrm>
            <a:off x="3462338" y="38163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272" name="Freeform 1176"/>
          <p:cNvSpPr>
            <a:spLocks/>
          </p:cNvSpPr>
          <p:nvPr/>
        </p:nvSpPr>
        <p:spPr bwMode="auto">
          <a:xfrm>
            <a:off x="3462338" y="3816350"/>
            <a:ext cx="44450" cy="26988"/>
          </a:xfrm>
          <a:custGeom>
            <a:avLst/>
            <a:gdLst>
              <a:gd name="T0" fmla="*/ 2147483646 w 165"/>
              <a:gd name="T1" fmla="*/ 2147483646 h 104"/>
              <a:gd name="T2" fmla="*/ 0 w 165"/>
              <a:gd name="T3" fmla="*/ 2147483646 h 104"/>
              <a:gd name="T4" fmla="*/ 2147483646 w 165"/>
              <a:gd name="T5" fmla="*/ 0 h 104"/>
              <a:gd name="T6" fmla="*/ 2147483646 w 165"/>
              <a:gd name="T7" fmla="*/ 2147483646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8273" name="Freeform 1177"/>
          <p:cNvSpPr>
            <a:spLocks/>
          </p:cNvSpPr>
          <p:nvPr/>
        </p:nvSpPr>
        <p:spPr bwMode="auto">
          <a:xfrm>
            <a:off x="3482975" y="3816350"/>
            <a:ext cx="23813" cy="47625"/>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8274" name="Freeform 1178"/>
          <p:cNvSpPr>
            <a:spLocks/>
          </p:cNvSpPr>
          <p:nvPr/>
        </p:nvSpPr>
        <p:spPr bwMode="auto">
          <a:xfrm>
            <a:off x="3482975" y="3816350"/>
            <a:ext cx="23813" cy="47625"/>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8275" name="Freeform 1179"/>
          <p:cNvSpPr>
            <a:spLocks/>
          </p:cNvSpPr>
          <p:nvPr/>
        </p:nvSpPr>
        <p:spPr bwMode="auto">
          <a:xfrm>
            <a:off x="3494088" y="3681413"/>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4" y="179"/>
                </a:lnTo>
                <a:lnTo>
                  <a:pt x="88" y="0"/>
                </a:lnTo>
                <a:lnTo>
                  <a:pt x="0" y="106"/>
                </a:lnTo>
                <a:close/>
              </a:path>
            </a:pathLst>
          </a:custGeom>
          <a:solidFill>
            <a:schemeClr val="tx1"/>
          </a:solidFill>
          <a:ln w="9525">
            <a:solidFill>
              <a:schemeClr val="tx1"/>
            </a:solidFill>
            <a:round/>
            <a:headEnd/>
            <a:tailEnd/>
          </a:ln>
        </p:spPr>
        <p:txBody>
          <a:bodyPr/>
          <a:lstStyle/>
          <a:p>
            <a:endParaRPr lang="en-US"/>
          </a:p>
        </p:txBody>
      </p:sp>
      <p:sp>
        <p:nvSpPr>
          <p:cNvPr id="78276" name="Freeform 1180"/>
          <p:cNvSpPr>
            <a:spLocks/>
          </p:cNvSpPr>
          <p:nvPr/>
        </p:nvSpPr>
        <p:spPr bwMode="auto">
          <a:xfrm>
            <a:off x="3494088" y="3681413"/>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4" y="179"/>
                </a:lnTo>
                <a:lnTo>
                  <a:pt x="88" y="0"/>
                </a:lnTo>
                <a:lnTo>
                  <a:pt x="0" y="106"/>
                </a:lnTo>
                <a:close/>
              </a:path>
            </a:pathLst>
          </a:custGeom>
          <a:solidFill>
            <a:schemeClr val="tx1"/>
          </a:solidFill>
          <a:ln w="0">
            <a:solidFill>
              <a:schemeClr val="tx1"/>
            </a:solidFill>
            <a:round/>
            <a:headEnd/>
            <a:tailEnd/>
          </a:ln>
        </p:spPr>
        <p:txBody>
          <a:bodyPr/>
          <a:lstStyle/>
          <a:p>
            <a:endParaRPr lang="en-US"/>
          </a:p>
        </p:txBody>
      </p:sp>
      <p:sp>
        <p:nvSpPr>
          <p:cNvPr id="78277" name="Freeform 1181"/>
          <p:cNvSpPr>
            <a:spLocks/>
          </p:cNvSpPr>
          <p:nvPr/>
        </p:nvSpPr>
        <p:spPr bwMode="auto">
          <a:xfrm>
            <a:off x="3475038" y="3681413"/>
            <a:ext cx="42862" cy="28575"/>
          </a:xfrm>
          <a:custGeom>
            <a:avLst/>
            <a:gdLst>
              <a:gd name="T0" fmla="*/ 2147483646 w 165"/>
              <a:gd name="T1" fmla="*/ 2147483646 h 106"/>
              <a:gd name="T2" fmla="*/ 0 w 165"/>
              <a:gd name="T3" fmla="*/ 2147483646 h 106"/>
              <a:gd name="T4" fmla="*/ 2147483646 w 165"/>
              <a:gd name="T5" fmla="*/ 0 h 106"/>
              <a:gd name="T6" fmla="*/ 2147483646 w 165"/>
              <a:gd name="T7" fmla="*/ 2147483646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4"/>
                </a:lnTo>
                <a:lnTo>
                  <a:pt x="165" y="0"/>
                </a:lnTo>
                <a:lnTo>
                  <a:pt x="77" y="106"/>
                </a:lnTo>
                <a:close/>
              </a:path>
            </a:pathLst>
          </a:custGeom>
          <a:solidFill>
            <a:schemeClr val="tx1"/>
          </a:solidFill>
          <a:ln w="9525">
            <a:solidFill>
              <a:schemeClr val="tx1"/>
            </a:solidFill>
            <a:round/>
            <a:headEnd/>
            <a:tailEnd/>
          </a:ln>
        </p:spPr>
        <p:txBody>
          <a:bodyPr/>
          <a:lstStyle/>
          <a:p>
            <a:endParaRPr lang="en-US"/>
          </a:p>
        </p:txBody>
      </p:sp>
      <p:sp>
        <p:nvSpPr>
          <p:cNvPr id="78278" name="Freeform 1182"/>
          <p:cNvSpPr>
            <a:spLocks/>
          </p:cNvSpPr>
          <p:nvPr/>
        </p:nvSpPr>
        <p:spPr bwMode="auto">
          <a:xfrm>
            <a:off x="3475038" y="3681413"/>
            <a:ext cx="42862" cy="28575"/>
          </a:xfrm>
          <a:custGeom>
            <a:avLst/>
            <a:gdLst>
              <a:gd name="T0" fmla="*/ 2147483646 w 165"/>
              <a:gd name="T1" fmla="*/ 2147483646 h 106"/>
              <a:gd name="T2" fmla="*/ 0 w 165"/>
              <a:gd name="T3" fmla="*/ 2147483646 h 106"/>
              <a:gd name="T4" fmla="*/ 2147483646 w 165"/>
              <a:gd name="T5" fmla="*/ 0 h 106"/>
              <a:gd name="T6" fmla="*/ 2147483646 w 165"/>
              <a:gd name="T7" fmla="*/ 2147483646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4"/>
                </a:lnTo>
                <a:lnTo>
                  <a:pt x="165" y="0"/>
                </a:lnTo>
                <a:lnTo>
                  <a:pt x="77" y="106"/>
                </a:lnTo>
                <a:close/>
              </a:path>
            </a:pathLst>
          </a:custGeom>
          <a:solidFill>
            <a:schemeClr val="tx1"/>
          </a:solidFill>
          <a:ln w="0">
            <a:solidFill>
              <a:schemeClr val="tx1"/>
            </a:solidFill>
            <a:round/>
            <a:headEnd/>
            <a:tailEnd/>
          </a:ln>
        </p:spPr>
        <p:txBody>
          <a:bodyPr/>
          <a:lstStyle/>
          <a:p>
            <a:endParaRPr lang="en-US"/>
          </a:p>
        </p:txBody>
      </p:sp>
      <p:sp>
        <p:nvSpPr>
          <p:cNvPr id="78279" name="Freeform 1183"/>
          <p:cNvSpPr>
            <a:spLocks/>
          </p:cNvSpPr>
          <p:nvPr/>
        </p:nvSpPr>
        <p:spPr bwMode="auto">
          <a:xfrm>
            <a:off x="3405188" y="3708400"/>
            <a:ext cx="90487" cy="109538"/>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6"/>
                </a:moveTo>
                <a:lnTo>
                  <a:pt x="338" y="0"/>
                </a:lnTo>
                <a:lnTo>
                  <a:pt x="0" y="414"/>
                </a:lnTo>
                <a:lnTo>
                  <a:pt x="344" y="6"/>
                </a:lnTo>
                <a:close/>
              </a:path>
            </a:pathLst>
          </a:custGeom>
          <a:solidFill>
            <a:schemeClr val="tx1"/>
          </a:solidFill>
          <a:ln w="9525">
            <a:solidFill>
              <a:schemeClr val="tx1"/>
            </a:solidFill>
            <a:round/>
            <a:headEnd/>
            <a:tailEnd/>
          </a:ln>
        </p:spPr>
        <p:txBody>
          <a:bodyPr/>
          <a:lstStyle/>
          <a:p>
            <a:endParaRPr lang="en-US"/>
          </a:p>
        </p:txBody>
      </p:sp>
      <p:sp>
        <p:nvSpPr>
          <p:cNvPr id="78280" name="Freeform 1184"/>
          <p:cNvSpPr>
            <a:spLocks/>
          </p:cNvSpPr>
          <p:nvPr/>
        </p:nvSpPr>
        <p:spPr bwMode="auto">
          <a:xfrm>
            <a:off x="3403600" y="3708400"/>
            <a:ext cx="90488" cy="109538"/>
          </a:xfrm>
          <a:custGeom>
            <a:avLst/>
            <a:gdLst>
              <a:gd name="T0" fmla="*/ 2147483646 w 345"/>
              <a:gd name="T1" fmla="*/ 0 h 414"/>
              <a:gd name="T2" fmla="*/ 2147483646 w 345"/>
              <a:gd name="T3" fmla="*/ 2147483646 h 414"/>
              <a:gd name="T4" fmla="*/ 0 w 345"/>
              <a:gd name="T5" fmla="*/ 2147483646 h 414"/>
              <a:gd name="T6" fmla="*/ 2147483646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0"/>
                </a:moveTo>
                <a:lnTo>
                  <a:pt x="7" y="414"/>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8281" name="Freeform 1185"/>
          <p:cNvSpPr>
            <a:spLocks/>
          </p:cNvSpPr>
          <p:nvPr/>
        </p:nvSpPr>
        <p:spPr bwMode="auto">
          <a:xfrm>
            <a:off x="3403600" y="3708400"/>
            <a:ext cx="92075" cy="109538"/>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6"/>
                </a:moveTo>
                <a:lnTo>
                  <a:pt x="345" y="0"/>
                </a:lnTo>
                <a:lnTo>
                  <a:pt x="0" y="408"/>
                </a:lnTo>
                <a:lnTo>
                  <a:pt x="7" y="414"/>
                </a:lnTo>
                <a:lnTo>
                  <a:pt x="351" y="6"/>
                </a:lnTo>
                <a:close/>
              </a:path>
            </a:pathLst>
          </a:custGeom>
          <a:solidFill>
            <a:schemeClr val="tx1"/>
          </a:solidFill>
          <a:ln w="0">
            <a:solidFill>
              <a:schemeClr val="tx1"/>
            </a:solidFill>
            <a:round/>
            <a:headEnd/>
            <a:tailEnd/>
          </a:ln>
        </p:spPr>
        <p:txBody>
          <a:bodyPr/>
          <a:lstStyle/>
          <a:p>
            <a:endParaRPr lang="en-US"/>
          </a:p>
        </p:txBody>
      </p:sp>
      <p:sp>
        <p:nvSpPr>
          <p:cNvPr id="78282" name="Freeform 1186"/>
          <p:cNvSpPr>
            <a:spLocks/>
          </p:cNvSpPr>
          <p:nvPr/>
        </p:nvSpPr>
        <p:spPr bwMode="auto">
          <a:xfrm>
            <a:off x="3398838" y="3776663"/>
            <a:ext cx="90487" cy="107950"/>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8"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8283" name="Freeform 1187"/>
          <p:cNvSpPr>
            <a:spLocks/>
          </p:cNvSpPr>
          <p:nvPr/>
        </p:nvSpPr>
        <p:spPr bwMode="auto">
          <a:xfrm>
            <a:off x="3397250" y="3776663"/>
            <a:ext cx="90488" cy="107950"/>
          </a:xfrm>
          <a:custGeom>
            <a:avLst/>
            <a:gdLst>
              <a:gd name="T0" fmla="*/ 2147483646 w 345"/>
              <a:gd name="T1" fmla="*/ 0 h 414"/>
              <a:gd name="T2" fmla="*/ 2147483646 w 345"/>
              <a:gd name="T3" fmla="*/ 2147483646 h 414"/>
              <a:gd name="T4" fmla="*/ 0 w 345"/>
              <a:gd name="T5" fmla="*/ 2147483646 h 414"/>
              <a:gd name="T6" fmla="*/ 2147483646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0"/>
                </a:moveTo>
                <a:lnTo>
                  <a:pt x="7" y="414"/>
                </a:lnTo>
                <a:lnTo>
                  <a:pt x="0" y="409"/>
                </a:lnTo>
                <a:lnTo>
                  <a:pt x="345" y="0"/>
                </a:lnTo>
                <a:close/>
              </a:path>
            </a:pathLst>
          </a:custGeom>
          <a:solidFill>
            <a:schemeClr val="tx1"/>
          </a:solidFill>
          <a:ln w="9525">
            <a:solidFill>
              <a:schemeClr val="tx1"/>
            </a:solidFill>
            <a:round/>
            <a:headEnd/>
            <a:tailEnd/>
          </a:ln>
        </p:spPr>
        <p:txBody>
          <a:bodyPr/>
          <a:lstStyle/>
          <a:p>
            <a:endParaRPr lang="en-US"/>
          </a:p>
        </p:txBody>
      </p:sp>
      <p:sp>
        <p:nvSpPr>
          <p:cNvPr id="78284" name="Freeform 1188"/>
          <p:cNvSpPr>
            <a:spLocks/>
          </p:cNvSpPr>
          <p:nvPr/>
        </p:nvSpPr>
        <p:spPr bwMode="auto">
          <a:xfrm>
            <a:off x="3397250" y="3776663"/>
            <a:ext cx="92075" cy="107950"/>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5" y="0"/>
                </a:lnTo>
                <a:lnTo>
                  <a:pt x="0" y="409"/>
                </a:lnTo>
                <a:lnTo>
                  <a:pt x="7" y="414"/>
                </a:lnTo>
                <a:lnTo>
                  <a:pt x="351" y="5"/>
                </a:lnTo>
                <a:close/>
              </a:path>
            </a:pathLst>
          </a:custGeom>
          <a:solidFill>
            <a:schemeClr val="tx1"/>
          </a:solidFill>
          <a:ln w="0">
            <a:solidFill>
              <a:schemeClr val="tx1"/>
            </a:solidFill>
            <a:round/>
            <a:headEnd/>
            <a:tailEnd/>
          </a:ln>
        </p:spPr>
        <p:txBody>
          <a:bodyPr/>
          <a:lstStyle/>
          <a:p>
            <a:endParaRPr lang="en-US"/>
          </a:p>
        </p:txBody>
      </p:sp>
      <p:sp>
        <p:nvSpPr>
          <p:cNvPr id="78285" name="Freeform 1189"/>
          <p:cNvSpPr>
            <a:spLocks/>
          </p:cNvSpPr>
          <p:nvPr/>
        </p:nvSpPr>
        <p:spPr bwMode="auto">
          <a:xfrm>
            <a:off x="3468688" y="3749675"/>
            <a:ext cx="42862" cy="26988"/>
          </a:xfrm>
          <a:custGeom>
            <a:avLst/>
            <a:gdLst>
              <a:gd name="T0" fmla="*/ 2147483646 w 166"/>
              <a:gd name="T1" fmla="*/ 2147483646 h 105"/>
              <a:gd name="T2" fmla="*/ 0 w 166"/>
              <a:gd name="T3" fmla="*/ 2147483646 h 105"/>
              <a:gd name="T4" fmla="*/ 2147483646 w 166"/>
              <a:gd name="T5" fmla="*/ 0 h 105"/>
              <a:gd name="T6" fmla="*/ 2147483646 w 166"/>
              <a:gd name="T7" fmla="*/ 2147483646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8" y="105"/>
                </a:moveTo>
                <a:lnTo>
                  <a:pt x="0" y="93"/>
                </a:lnTo>
                <a:lnTo>
                  <a:pt x="166" y="0"/>
                </a:lnTo>
                <a:lnTo>
                  <a:pt x="78" y="105"/>
                </a:lnTo>
                <a:close/>
              </a:path>
            </a:pathLst>
          </a:custGeom>
          <a:solidFill>
            <a:schemeClr val="tx1"/>
          </a:solidFill>
          <a:ln w="9525">
            <a:solidFill>
              <a:schemeClr val="tx1"/>
            </a:solidFill>
            <a:round/>
            <a:headEnd/>
            <a:tailEnd/>
          </a:ln>
        </p:spPr>
        <p:txBody>
          <a:bodyPr/>
          <a:lstStyle/>
          <a:p>
            <a:endParaRPr lang="en-US"/>
          </a:p>
        </p:txBody>
      </p:sp>
      <p:sp>
        <p:nvSpPr>
          <p:cNvPr id="78286" name="Freeform 1190"/>
          <p:cNvSpPr>
            <a:spLocks/>
          </p:cNvSpPr>
          <p:nvPr/>
        </p:nvSpPr>
        <p:spPr bwMode="auto">
          <a:xfrm>
            <a:off x="3468688" y="3749675"/>
            <a:ext cx="42862" cy="26988"/>
          </a:xfrm>
          <a:custGeom>
            <a:avLst/>
            <a:gdLst>
              <a:gd name="T0" fmla="*/ 2147483646 w 166"/>
              <a:gd name="T1" fmla="*/ 2147483646 h 105"/>
              <a:gd name="T2" fmla="*/ 0 w 166"/>
              <a:gd name="T3" fmla="*/ 2147483646 h 105"/>
              <a:gd name="T4" fmla="*/ 2147483646 w 166"/>
              <a:gd name="T5" fmla="*/ 0 h 105"/>
              <a:gd name="T6" fmla="*/ 2147483646 w 166"/>
              <a:gd name="T7" fmla="*/ 2147483646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8" y="105"/>
                </a:moveTo>
                <a:lnTo>
                  <a:pt x="0" y="93"/>
                </a:lnTo>
                <a:lnTo>
                  <a:pt x="166" y="0"/>
                </a:lnTo>
                <a:lnTo>
                  <a:pt x="78" y="105"/>
                </a:lnTo>
                <a:close/>
              </a:path>
            </a:pathLst>
          </a:custGeom>
          <a:solidFill>
            <a:schemeClr val="tx1"/>
          </a:solidFill>
          <a:ln w="0">
            <a:solidFill>
              <a:schemeClr val="tx1"/>
            </a:solidFill>
            <a:round/>
            <a:headEnd/>
            <a:tailEnd/>
          </a:ln>
        </p:spPr>
        <p:txBody>
          <a:bodyPr/>
          <a:lstStyle/>
          <a:p>
            <a:endParaRPr lang="en-US"/>
          </a:p>
        </p:txBody>
      </p:sp>
      <p:sp>
        <p:nvSpPr>
          <p:cNvPr id="78287" name="Freeform 1191"/>
          <p:cNvSpPr>
            <a:spLocks/>
          </p:cNvSpPr>
          <p:nvPr/>
        </p:nvSpPr>
        <p:spPr bwMode="auto">
          <a:xfrm>
            <a:off x="3489325" y="3749675"/>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288" name="Freeform 1192"/>
          <p:cNvSpPr>
            <a:spLocks/>
          </p:cNvSpPr>
          <p:nvPr/>
        </p:nvSpPr>
        <p:spPr bwMode="auto">
          <a:xfrm>
            <a:off x="3489325" y="3749675"/>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289" name="Freeform 1193"/>
          <p:cNvSpPr>
            <a:spLocks/>
          </p:cNvSpPr>
          <p:nvPr/>
        </p:nvSpPr>
        <p:spPr bwMode="auto">
          <a:xfrm>
            <a:off x="3500438" y="3614738"/>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290" name="Freeform 1194"/>
          <p:cNvSpPr>
            <a:spLocks/>
          </p:cNvSpPr>
          <p:nvPr/>
        </p:nvSpPr>
        <p:spPr bwMode="auto">
          <a:xfrm>
            <a:off x="3500438" y="3614738"/>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291" name="Freeform 1195"/>
          <p:cNvSpPr>
            <a:spLocks/>
          </p:cNvSpPr>
          <p:nvPr/>
        </p:nvSpPr>
        <p:spPr bwMode="auto">
          <a:xfrm>
            <a:off x="3479800" y="3614738"/>
            <a:ext cx="44450" cy="26987"/>
          </a:xfrm>
          <a:custGeom>
            <a:avLst/>
            <a:gdLst>
              <a:gd name="T0" fmla="*/ 2147483646 w 165"/>
              <a:gd name="T1" fmla="*/ 2147483646 h 105"/>
              <a:gd name="T2" fmla="*/ 0 w 165"/>
              <a:gd name="T3" fmla="*/ 2147483646 h 105"/>
              <a:gd name="T4" fmla="*/ 2147483646 w 165"/>
              <a:gd name="T5" fmla="*/ 0 h 105"/>
              <a:gd name="T6" fmla="*/ 2147483646 w 165"/>
              <a:gd name="T7" fmla="*/ 2147483646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292" name="Freeform 1196"/>
          <p:cNvSpPr>
            <a:spLocks/>
          </p:cNvSpPr>
          <p:nvPr/>
        </p:nvSpPr>
        <p:spPr bwMode="auto">
          <a:xfrm>
            <a:off x="3479800" y="3614738"/>
            <a:ext cx="44450" cy="26987"/>
          </a:xfrm>
          <a:custGeom>
            <a:avLst/>
            <a:gdLst>
              <a:gd name="T0" fmla="*/ 2147483646 w 165"/>
              <a:gd name="T1" fmla="*/ 2147483646 h 105"/>
              <a:gd name="T2" fmla="*/ 0 w 165"/>
              <a:gd name="T3" fmla="*/ 2147483646 h 105"/>
              <a:gd name="T4" fmla="*/ 2147483646 w 165"/>
              <a:gd name="T5" fmla="*/ 0 h 105"/>
              <a:gd name="T6" fmla="*/ 2147483646 w 165"/>
              <a:gd name="T7" fmla="*/ 2147483646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293" name="Freeform 1197"/>
          <p:cNvSpPr>
            <a:spLocks/>
          </p:cNvSpPr>
          <p:nvPr/>
        </p:nvSpPr>
        <p:spPr bwMode="auto">
          <a:xfrm>
            <a:off x="3409950" y="3641725"/>
            <a:ext cx="92075" cy="109538"/>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6"/>
                </a:moveTo>
                <a:lnTo>
                  <a:pt x="337" y="0"/>
                </a:lnTo>
                <a:lnTo>
                  <a:pt x="0" y="414"/>
                </a:lnTo>
                <a:lnTo>
                  <a:pt x="344" y="6"/>
                </a:lnTo>
                <a:close/>
              </a:path>
            </a:pathLst>
          </a:custGeom>
          <a:solidFill>
            <a:schemeClr val="tx1"/>
          </a:solidFill>
          <a:ln w="9525">
            <a:solidFill>
              <a:schemeClr val="tx1"/>
            </a:solidFill>
            <a:round/>
            <a:headEnd/>
            <a:tailEnd/>
          </a:ln>
        </p:spPr>
        <p:txBody>
          <a:bodyPr/>
          <a:lstStyle/>
          <a:p>
            <a:endParaRPr lang="en-US"/>
          </a:p>
        </p:txBody>
      </p:sp>
      <p:sp>
        <p:nvSpPr>
          <p:cNvPr id="78294" name="Freeform 1198"/>
          <p:cNvSpPr>
            <a:spLocks/>
          </p:cNvSpPr>
          <p:nvPr/>
        </p:nvSpPr>
        <p:spPr bwMode="auto">
          <a:xfrm>
            <a:off x="3408363" y="3641725"/>
            <a:ext cx="92075" cy="109538"/>
          </a:xfrm>
          <a:custGeom>
            <a:avLst/>
            <a:gdLst>
              <a:gd name="T0" fmla="*/ 2147483646 w 344"/>
              <a:gd name="T1" fmla="*/ 0 h 414"/>
              <a:gd name="T2" fmla="*/ 2147483646 w 344"/>
              <a:gd name="T3" fmla="*/ 2147483646 h 414"/>
              <a:gd name="T4" fmla="*/ 0 w 344"/>
              <a:gd name="T5" fmla="*/ 2147483646 h 414"/>
              <a:gd name="T6" fmla="*/ 2147483646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7" y="414"/>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8295" name="Freeform 1199"/>
          <p:cNvSpPr>
            <a:spLocks/>
          </p:cNvSpPr>
          <p:nvPr/>
        </p:nvSpPr>
        <p:spPr bwMode="auto">
          <a:xfrm>
            <a:off x="3408363" y="3641725"/>
            <a:ext cx="93662" cy="109538"/>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6"/>
                </a:moveTo>
                <a:lnTo>
                  <a:pt x="344" y="0"/>
                </a:lnTo>
                <a:lnTo>
                  <a:pt x="0" y="408"/>
                </a:lnTo>
                <a:lnTo>
                  <a:pt x="7" y="414"/>
                </a:lnTo>
                <a:lnTo>
                  <a:pt x="351" y="6"/>
                </a:lnTo>
                <a:close/>
              </a:path>
            </a:pathLst>
          </a:custGeom>
          <a:solidFill>
            <a:schemeClr val="tx1"/>
          </a:solidFill>
          <a:ln w="0">
            <a:solidFill>
              <a:schemeClr val="tx1"/>
            </a:solidFill>
            <a:round/>
            <a:headEnd/>
            <a:tailEnd/>
          </a:ln>
        </p:spPr>
        <p:txBody>
          <a:bodyPr/>
          <a:lstStyle/>
          <a:p>
            <a:endParaRPr lang="en-US"/>
          </a:p>
        </p:txBody>
      </p:sp>
      <p:sp>
        <p:nvSpPr>
          <p:cNvPr id="78296" name="Freeform 1200"/>
          <p:cNvSpPr>
            <a:spLocks/>
          </p:cNvSpPr>
          <p:nvPr/>
        </p:nvSpPr>
        <p:spPr bwMode="auto">
          <a:xfrm>
            <a:off x="3416300" y="3575050"/>
            <a:ext cx="90488" cy="109538"/>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6"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8297" name="Freeform 1201"/>
          <p:cNvSpPr>
            <a:spLocks/>
          </p:cNvSpPr>
          <p:nvPr/>
        </p:nvSpPr>
        <p:spPr bwMode="auto">
          <a:xfrm>
            <a:off x="3414713" y="3575050"/>
            <a:ext cx="90487" cy="109538"/>
          </a:xfrm>
          <a:custGeom>
            <a:avLst/>
            <a:gdLst>
              <a:gd name="T0" fmla="*/ 2147483646 w 343"/>
              <a:gd name="T1" fmla="*/ 0 h 414"/>
              <a:gd name="T2" fmla="*/ 2147483646 w 343"/>
              <a:gd name="T3" fmla="*/ 2147483646 h 414"/>
              <a:gd name="T4" fmla="*/ 0 w 343"/>
              <a:gd name="T5" fmla="*/ 2147483646 h 414"/>
              <a:gd name="T6" fmla="*/ 2147483646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7" y="414"/>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8298" name="Freeform 1202"/>
          <p:cNvSpPr>
            <a:spLocks/>
          </p:cNvSpPr>
          <p:nvPr/>
        </p:nvSpPr>
        <p:spPr bwMode="auto">
          <a:xfrm>
            <a:off x="3414713" y="3575050"/>
            <a:ext cx="92075" cy="109538"/>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3" y="0"/>
                </a:lnTo>
                <a:lnTo>
                  <a:pt x="0" y="409"/>
                </a:lnTo>
                <a:lnTo>
                  <a:pt x="7" y="414"/>
                </a:lnTo>
                <a:lnTo>
                  <a:pt x="351" y="5"/>
                </a:lnTo>
                <a:close/>
              </a:path>
            </a:pathLst>
          </a:custGeom>
          <a:solidFill>
            <a:schemeClr val="tx1"/>
          </a:solidFill>
          <a:ln w="0">
            <a:solidFill>
              <a:schemeClr val="tx1"/>
            </a:solidFill>
            <a:round/>
            <a:headEnd/>
            <a:tailEnd/>
          </a:ln>
        </p:spPr>
        <p:txBody>
          <a:bodyPr/>
          <a:lstStyle/>
          <a:p>
            <a:endParaRPr lang="en-US"/>
          </a:p>
        </p:txBody>
      </p:sp>
      <p:sp>
        <p:nvSpPr>
          <p:cNvPr id="78299" name="Freeform 1203"/>
          <p:cNvSpPr>
            <a:spLocks/>
          </p:cNvSpPr>
          <p:nvPr/>
        </p:nvSpPr>
        <p:spPr bwMode="auto">
          <a:xfrm>
            <a:off x="3486150" y="3548063"/>
            <a:ext cx="44450" cy="26987"/>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300" name="Freeform 1204"/>
          <p:cNvSpPr>
            <a:spLocks/>
          </p:cNvSpPr>
          <p:nvPr/>
        </p:nvSpPr>
        <p:spPr bwMode="auto">
          <a:xfrm>
            <a:off x="3486150" y="3548063"/>
            <a:ext cx="44450" cy="26987"/>
          </a:xfrm>
          <a:custGeom>
            <a:avLst/>
            <a:gdLst>
              <a:gd name="T0" fmla="*/ 2147483646 w 166"/>
              <a:gd name="T1" fmla="*/ 2147483646 h 104"/>
              <a:gd name="T2" fmla="*/ 0 w 166"/>
              <a:gd name="T3" fmla="*/ 2147483646 h 104"/>
              <a:gd name="T4" fmla="*/ 2147483646 w 166"/>
              <a:gd name="T5" fmla="*/ 0 h 104"/>
              <a:gd name="T6" fmla="*/ 2147483646 w 166"/>
              <a:gd name="T7" fmla="*/ 2147483646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8301" name="Freeform 1205"/>
          <p:cNvSpPr>
            <a:spLocks/>
          </p:cNvSpPr>
          <p:nvPr/>
        </p:nvSpPr>
        <p:spPr bwMode="auto">
          <a:xfrm>
            <a:off x="3506788" y="3548063"/>
            <a:ext cx="23812" cy="46037"/>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8302" name="Freeform 1206"/>
          <p:cNvSpPr>
            <a:spLocks/>
          </p:cNvSpPr>
          <p:nvPr/>
        </p:nvSpPr>
        <p:spPr bwMode="auto">
          <a:xfrm>
            <a:off x="3506788" y="3548063"/>
            <a:ext cx="23812" cy="46037"/>
          </a:xfrm>
          <a:custGeom>
            <a:avLst/>
            <a:gdLst>
              <a:gd name="T0" fmla="*/ 0 w 89"/>
              <a:gd name="T1" fmla="*/ 2147483646 h 178"/>
              <a:gd name="T2" fmla="*/ 2147483646 w 89"/>
              <a:gd name="T3" fmla="*/ 2147483646 h 178"/>
              <a:gd name="T4" fmla="*/ 2147483646 w 89"/>
              <a:gd name="T5" fmla="*/ 0 h 178"/>
              <a:gd name="T6" fmla="*/ 0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5"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8303" name="Freeform 1207"/>
          <p:cNvSpPr>
            <a:spLocks/>
          </p:cNvSpPr>
          <p:nvPr/>
        </p:nvSpPr>
        <p:spPr bwMode="auto">
          <a:xfrm>
            <a:off x="3494088" y="3681413"/>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4" y="179"/>
                </a:lnTo>
                <a:lnTo>
                  <a:pt x="88" y="0"/>
                </a:lnTo>
                <a:lnTo>
                  <a:pt x="0" y="106"/>
                </a:lnTo>
                <a:close/>
              </a:path>
            </a:pathLst>
          </a:custGeom>
          <a:solidFill>
            <a:schemeClr val="tx1"/>
          </a:solidFill>
          <a:ln w="9525">
            <a:solidFill>
              <a:schemeClr val="tx1"/>
            </a:solidFill>
            <a:round/>
            <a:headEnd/>
            <a:tailEnd/>
          </a:ln>
        </p:spPr>
        <p:txBody>
          <a:bodyPr/>
          <a:lstStyle/>
          <a:p>
            <a:endParaRPr lang="en-US"/>
          </a:p>
        </p:txBody>
      </p:sp>
      <p:sp>
        <p:nvSpPr>
          <p:cNvPr id="78304" name="Freeform 1208"/>
          <p:cNvSpPr>
            <a:spLocks/>
          </p:cNvSpPr>
          <p:nvPr/>
        </p:nvSpPr>
        <p:spPr bwMode="auto">
          <a:xfrm>
            <a:off x="3494088" y="3681413"/>
            <a:ext cx="23812"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4" y="179"/>
                </a:lnTo>
                <a:lnTo>
                  <a:pt x="88" y="0"/>
                </a:lnTo>
                <a:lnTo>
                  <a:pt x="0" y="106"/>
                </a:lnTo>
                <a:close/>
              </a:path>
            </a:pathLst>
          </a:custGeom>
          <a:solidFill>
            <a:schemeClr val="tx1"/>
          </a:solidFill>
          <a:ln w="0">
            <a:solidFill>
              <a:schemeClr val="tx1"/>
            </a:solidFill>
            <a:round/>
            <a:headEnd/>
            <a:tailEnd/>
          </a:ln>
        </p:spPr>
        <p:txBody>
          <a:bodyPr/>
          <a:lstStyle/>
          <a:p>
            <a:endParaRPr lang="en-US"/>
          </a:p>
        </p:txBody>
      </p:sp>
      <p:sp>
        <p:nvSpPr>
          <p:cNvPr id="78305" name="Freeform 1209"/>
          <p:cNvSpPr>
            <a:spLocks/>
          </p:cNvSpPr>
          <p:nvPr/>
        </p:nvSpPr>
        <p:spPr bwMode="auto">
          <a:xfrm>
            <a:off x="3475038" y="3681413"/>
            <a:ext cx="42862" cy="28575"/>
          </a:xfrm>
          <a:custGeom>
            <a:avLst/>
            <a:gdLst>
              <a:gd name="T0" fmla="*/ 2147483646 w 165"/>
              <a:gd name="T1" fmla="*/ 2147483646 h 106"/>
              <a:gd name="T2" fmla="*/ 0 w 165"/>
              <a:gd name="T3" fmla="*/ 2147483646 h 106"/>
              <a:gd name="T4" fmla="*/ 2147483646 w 165"/>
              <a:gd name="T5" fmla="*/ 0 h 106"/>
              <a:gd name="T6" fmla="*/ 2147483646 w 165"/>
              <a:gd name="T7" fmla="*/ 2147483646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4"/>
                </a:lnTo>
                <a:lnTo>
                  <a:pt x="165" y="0"/>
                </a:lnTo>
                <a:lnTo>
                  <a:pt x="77" y="106"/>
                </a:lnTo>
                <a:close/>
              </a:path>
            </a:pathLst>
          </a:custGeom>
          <a:solidFill>
            <a:schemeClr val="tx1"/>
          </a:solidFill>
          <a:ln w="9525">
            <a:solidFill>
              <a:schemeClr val="tx1"/>
            </a:solidFill>
            <a:round/>
            <a:headEnd/>
            <a:tailEnd/>
          </a:ln>
        </p:spPr>
        <p:txBody>
          <a:bodyPr/>
          <a:lstStyle/>
          <a:p>
            <a:endParaRPr lang="en-US"/>
          </a:p>
        </p:txBody>
      </p:sp>
      <p:sp>
        <p:nvSpPr>
          <p:cNvPr id="78306" name="Freeform 1210"/>
          <p:cNvSpPr>
            <a:spLocks/>
          </p:cNvSpPr>
          <p:nvPr/>
        </p:nvSpPr>
        <p:spPr bwMode="auto">
          <a:xfrm>
            <a:off x="3475038" y="3681413"/>
            <a:ext cx="42862" cy="28575"/>
          </a:xfrm>
          <a:custGeom>
            <a:avLst/>
            <a:gdLst>
              <a:gd name="T0" fmla="*/ 2147483646 w 165"/>
              <a:gd name="T1" fmla="*/ 2147483646 h 106"/>
              <a:gd name="T2" fmla="*/ 0 w 165"/>
              <a:gd name="T3" fmla="*/ 2147483646 h 106"/>
              <a:gd name="T4" fmla="*/ 2147483646 w 165"/>
              <a:gd name="T5" fmla="*/ 0 h 106"/>
              <a:gd name="T6" fmla="*/ 2147483646 w 165"/>
              <a:gd name="T7" fmla="*/ 2147483646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4"/>
                </a:lnTo>
                <a:lnTo>
                  <a:pt x="165" y="0"/>
                </a:lnTo>
                <a:lnTo>
                  <a:pt x="77" y="106"/>
                </a:lnTo>
                <a:close/>
              </a:path>
            </a:pathLst>
          </a:custGeom>
          <a:solidFill>
            <a:schemeClr val="tx1"/>
          </a:solidFill>
          <a:ln w="0">
            <a:solidFill>
              <a:schemeClr val="tx1"/>
            </a:solidFill>
            <a:round/>
            <a:headEnd/>
            <a:tailEnd/>
          </a:ln>
        </p:spPr>
        <p:txBody>
          <a:bodyPr/>
          <a:lstStyle/>
          <a:p>
            <a:endParaRPr lang="en-US"/>
          </a:p>
        </p:txBody>
      </p:sp>
      <p:sp>
        <p:nvSpPr>
          <p:cNvPr id="78307" name="Freeform 1211"/>
          <p:cNvSpPr>
            <a:spLocks/>
          </p:cNvSpPr>
          <p:nvPr/>
        </p:nvSpPr>
        <p:spPr bwMode="auto">
          <a:xfrm>
            <a:off x="3405188" y="3708400"/>
            <a:ext cx="90487" cy="109538"/>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6"/>
                </a:moveTo>
                <a:lnTo>
                  <a:pt x="338" y="0"/>
                </a:lnTo>
                <a:lnTo>
                  <a:pt x="0" y="414"/>
                </a:lnTo>
                <a:lnTo>
                  <a:pt x="344" y="6"/>
                </a:lnTo>
                <a:close/>
              </a:path>
            </a:pathLst>
          </a:custGeom>
          <a:solidFill>
            <a:schemeClr val="tx1"/>
          </a:solidFill>
          <a:ln w="9525">
            <a:solidFill>
              <a:schemeClr val="tx1"/>
            </a:solidFill>
            <a:round/>
            <a:headEnd/>
            <a:tailEnd/>
          </a:ln>
        </p:spPr>
        <p:txBody>
          <a:bodyPr/>
          <a:lstStyle/>
          <a:p>
            <a:endParaRPr lang="en-US"/>
          </a:p>
        </p:txBody>
      </p:sp>
      <p:sp>
        <p:nvSpPr>
          <p:cNvPr id="78308" name="Freeform 1212"/>
          <p:cNvSpPr>
            <a:spLocks/>
          </p:cNvSpPr>
          <p:nvPr/>
        </p:nvSpPr>
        <p:spPr bwMode="auto">
          <a:xfrm>
            <a:off x="3403600" y="3708400"/>
            <a:ext cx="90488" cy="109538"/>
          </a:xfrm>
          <a:custGeom>
            <a:avLst/>
            <a:gdLst>
              <a:gd name="T0" fmla="*/ 2147483646 w 345"/>
              <a:gd name="T1" fmla="*/ 0 h 414"/>
              <a:gd name="T2" fmla="*/ 2147483646 w 345"/>
              <a:gd name="T3" fmla="*/ 2147483646 h 414"/>
              <a:gd name="T4" fmla="*/ 0 w 345"/>
              <a:gd name="T5" fmla="*/ 2147483646 h 414"/>
              <a:gd name="T6" fmla="*/ 2147483646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0"/>
                </a:moveTo>
                <a:lnTo>
                  <a:pt x="7" y="414"/>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8309" name="Freeform 1213"/>
          <p:cNvSpPr>
            <a:spLocks/>
          </p:cNvSpPr>
          <p:nvPr/>
        </p:nvSpPr>
        <p:spPr bwMode="auto">
          <a:xfrm>
            <a:off x="3403600" y="3708400"/>
            <a:ext cx="92075" cy="109538"/>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6"/>
                </a:moveTo>
                <a:lnTo>
                  <a:pt x="345" y="0"/>
                </a:lnTo>
                <a:lnTo>
                  <a:pt x="0" y="408"/>
                </a:lnTo>
                <a:lnTo>
                  <a:pt x="7" y="414"/>
                </a:lnTo>
                <a:lnTo>
                  <a:pt x="351" y="6"/>
                </a:lnTo>
                <a:close/>
              </a:path>
            </a:pathLst>
          </a:custGeom>
          <a:solidFill>
            <a:schemeClr val="tx1"/>
          </a:solidFill>
          <a:ln w="0">
            <a:solidFill>
              <a:schemeClr val="tx1"/>
            </a:solidFill>
            <a:round/>
            <a:headEnd/>
            <a:tailEnd/>
          </a:ln>
        </p:spPr>
        <p:txBody>
          <a:bodyPr/>
          <a:lstStyle/>
          <a:p>
            <a:endParaRPr lang="en-US"/>
          </a:p>
        </p:txBody>
      </p:sp>
      <p:sp>
        <p:nvSpPr>
          <p:cNvPr id="78310" name="Freeform 1214"/>
          <p:cNvSpPr>
            <a:spLocks/>
          </p:cNvSpPr>
          <p:nvPr/>
        </p:nvSpPr>
        <p:spPr bwMode="auto">
          <a:xfrm>
            <a:off x="3398838" y="3776663"/>
            <a:ext cx="90487" cy="107950"/>
          </a:xfrm>
          <a:custGeom>
            <a:avLst/>
            <a:gdLst>
              <a:gd name="T0" fmla="*/ 2147483646 w 344"/>
              <a:gd name="T1" fmla="*/ 2147483646 h 414"/>
              <a:gd name="T2" fmla="*/ 2147483646 w 344"/>
              <a:gd name="T3" fmla="*/ 0 h 414"/>
              <a:gd name="T4" fmla="*/ 0 w 344"/>
              <a:gd name="T5" fmla="*/ 2147483646 h 414"/>
              <a:gd name="T6" fmla="*/ 2147483646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8"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8311" name="Freeform 1215"/>
          <p:cNvSpPr>
            <a:spLocks/>
          </p:cNvSpPr>
          <p:nvPr/>
        </p:nvSpPr>
        <p:spPr bwMode="auto">
          <a:xfrm>
            <a:off x="3397250" y="3776663"/>
            <a:ext cx="90488" cy="107950"/>
          </a:xfrm>
          <a:custGeom>
            <a:avLst/>
            <a:gdLst>
              <a:gd name="T0" fmla="*/ 2147483646 w 345"/>
              <a:gd name="T1" fmla="*/ 0 h 414"/>
              <a:gd name="T2" fmla="*/ 2147483646 w 345"/>
              <a:gd name="T3" fmla="*/ 2147483646 h 414"/>
              <a:gd name="T4" fmla="*/ 0 w 345"/>
              <a:gd name="T5" fmla="*/ 2147483646 h 414"/>
              <a:gd name="T6" fmla="*/ 2147483646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0"/>
                </a:moveTo>
                <a:lnTo>
                  <a:pt x="7" y="414"/>
                </a:lnTo>
                <a:lnTo>
                  <a:pt x="0" y="409"/>
                </a:lnTo>
                <a:lnTo>
                  <a:pt x="345" y="0"/>
                </a:lnTo>
                <a:close/>
              </a:path>
            </a:pathLst>
          </a:custGeom>
          <a:solidFill>
            <a:schemeClr val="tx1"/>
          </a:solidFill>
          <a:ln w="9525">
            <a:solidFill>
              <a:schemeClr val="tx1"/>
            </a:solidFill>
            <a:round/>
            <a:headEnd/>
            <a:tailEnd/>
          </a:ln>
        </p:spPr>
        <p:txBody>
          <a:bodyPr/>
          <a:lstStyle/>
          <a:p>
            <a:endParaRPr lang="en-US"/>
          </a:p>
        </p:txBody>
      </p:sp>
      <p:sp>
        <p:nvSpPr>
          <p:cNvPr id="78312" name="Freeform 1216"/>
          <p:cNvSpPr>
            <a:spLocks/>
          </p:cNvSpPr>
          <p:nvPr/>
        </p:nvSpPr>
        <p:spPr bwMode="auto">
          <a:xfrm>
            <a:off x="3397250" y="3776663"/>
            <a:ext cx="92075" cy="107950"/>
          </a:xfrm>
          <a:custGeom>
            <a:avLst/>
            <a:gdLst>
              <a:gd name="T0" fmla="*/ 2147483646 w 351"/>
              <a:gd name="T1" fmla="*/ 2147483646 h 414"/>
              <a:gd name="T2" fmla="*/ 2147483646 w 351"/>
              <a:gd name="T3" fmla="*/ 0 h 414"/>
              <a:gd name="T4" fmla="*/ 0 w 351"/>
              <a:gd name="T5" fmla="*/ 2147483646 h 414"/>
              <a:gd name="T6" fmla="*/ 2147483646 w 351"/>
              <a:gd name="T7" fmla="*/ 2147483646 h 414"/>
              <a:gd name="T8" fmla="*/ 2147483646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5" y="0"/>
                </a:lnTo>
                <a:lnTo>
                  <a:pt x="0" y="409"/>
                </a:lnTo>
                <a:lnTo>
                  <a:pt x="7" y="414"/>
                </a:lnTo>
                <a:lnTo>
                  <a:pt x="351" y="5"/>
                </a:lnTo>
                <a:close/>
              </a:path>
            </a:pathLst>
          </a:custGeom>
          <a:solidFill>
            <a:schemeClr val="tx1"/>
          </a:solidFill>
          <a:ln w="0">
            <a:solidFill>
              <a:schemeClr val="tx1"/>
            </a:solidFill>
            <a:round/>
            <a:headEnd/>
            <a:tailEnd/>
          </a:ln>
        </p:spPr>
        <p:txBody>
          <a:bodyPr/>
          <a:lstStyle/>
          <a:p>
            <a:endParaRPr lang="en-US"/>
          </a:p>
        </p:txBody>
      </p:sp>
      <p:sp>
        <p:nvSpPr>
          <p:cNvPr id="78313" name="Freeform 1217"/>
          <p:cNvSpPr>
            <a:spLocks/>
          </p:cNvSpPr>
          <p:nvPr/>
        </p:nvSpPr>
        <p:spPr bwMode="auto">
          <a:xfrm>
            <a:off x="3468688" y="3749675"/>
            <a:ext cx="42862" cy="26988"/>
          </a:xfrm>
          <a:custGeom>
            <a:avLst/>
            <a:gdLst>
              <a:gd name="T0" fmla="*/ 2147483646 w 166"/>
              <a:gd name="T1" fmla="*/ 2147483646 h 105"/>
              <a:gd name="T2" fmla="*/ 0 w 166"/>
              <a:gd name="T3" fmla="*/ 2147483646 h 105"/>
              <a:gd name="T4" fmla="*/ 2147483646 w 166"/>
              <a:gd name="T5" fmla="*/ 0 h 105"/>
              <a:gd name="T6" fmla="*/ 2147483646 w 166"/>
              <a:gd name="T7" fmla="*/ 2147483646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8" y="105"/>
                </a:moveTo>
                <a:lnTo>
                  <a:pt x="0" y="93"/>
                </a:lnTo>
                <a:lnTo>
                  <a:pt x="166" y="0"/>
                </a:lnTo>
                <a:lnTo>
                  <a:pt x="78" y="105"/>
                </a:lnTo>
                <a:close/>
              </a:path>
            </a:pathLst>
          </a:custGeom>
          <a:solidFill>
            <a:schemeClr val="tx1"/>
          </a:solidFill>
          <a:ln w="9525">
            <a:solidFill>
              <a:schemeClr val="tx1"/>
            </a:solidFill>
            <a:round/>
            <a:headEnd/>
            <a:tailEnd/>
          </a:ln>
        </p:spPr>
        <p:txBody>
          <a:bodyPr/>
          <a:lstStyle/>
          <a:p>
            <a:endParaRPr lang="en-US"/>
          </a:p>
        </p:txBody>
      </p:sp>
      <p:sp>
        <p:nvSpPr>
          <p:cNvPr id="78314" name="Freeform 1218"/>
          <p:cNvSpPr>
            <a:spLocks/>
          </p:cNvSpPr>
          <p:nvPr/>
        </p:nvSpPr>
        <p:spPr bwMode="auto">
          <a:xfrm>
            <a:off x="3468688" y="3749675"/>
            <a:ext cx="42862" cy="26988"/>
          </a:xfrm>
          <a:custGeom>
            <a:avLst/>
            <a:gdLst>
              <a:gd name="T0" fmla="*/ 2147483646 w 166"/>
              <a:gd name="T1" fmla="*/ 2147483646 h 105"/>
              <a:gd name="T2" fmla="*/ 0 w 166"/>
              <a:gd name="T3" fmla="*/ 2147483646 h 105"/>
              <a:gd name="T4" fmla="*/ 2147483646 w 166"/>
              <a:gd name="T5" fmla="*/ 0 h 105"/>
              <a:gd name="T6" fmla="*/ 2147483646 w 166"/>
              <a:gd name="T7" fmla="*/ 2147483646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8" y="105"/>
                </a:moveTo>
                <a:lnTo>
                  <a:pt x="0" y="93"/>
                </a:lnTo>
                <a:lnTo>
                  <a:pt x="166" y="0"/>
                </a:lnTo>
                <a:lnTo>
                  <a:pt x="78" y="105"/>
                </a:lnTo>
                <a:close/>
              </a:path>
            </a:pathLst>
          </a:custGeom>
          <a:solidFill>
            <a:schemeClr val="tx1"/>
          </a:solidFill>
          <a:ln w="0">
            <a:solidFill>
              <a:schemeClr val="tx1"/>
            </a:solidFill>
            <a:round/>
            <a:headEnd/>
            <a:tailEnd/>
          </a:ln>
        </p:spPr>
        <p:txBody>
          <a:bodyPr/>
          <a:lstStyle/>
          <a:p>
            <a:endParaRPr lang="en-US"/>
          </a:p>
        </p:txBody>
      </p:sp>
      <p:sp>
        <p:nvSpPr>
          <p:cNvPr id="78315" name="Freeform 1219"/>
          <p:cNvSpPr>
            <a:spLocks/>
          </p:cNvSpPr>
          <p:nvPr/>
        </p:nvSpPr>
        <p:spPr bwMode="auto">
          <a:xfrm>
            <a:off x="3489325" y="3749675"/>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316" name="Freeform 1220"/>
          <p:cNvSpPr>
            <a:spLocks/>
          </p:cNvSpPr>
          <p:nvPr/>
        </p:nvSpPr>
        <p:spPr bwMode="auto">
          <a:xfrm>
            <a:off x="3489325" y="3749675"/>
            <a:ext cx="22225" cy="46038"/>
          </a:xfrm>
          <a:custGeom>
            <a:avLst/>
            <a:gdLst>
              <a:gd name="T0" fmla="*/ 0 w 88"/>
              <a:gd name="T1" fmla="*/ 2147483646 h 178"/>
              <a:gd name="T2" fmla="*/ 2147483646 w 88"/>
              <a:gd name="T3" fmla="*/ 2147483646 h 178"/>
              <a:gd name="T4" fmla="*/ 2147483646 w 88"/>
              <a:gd name="T5" fmla="*/ 0 h 178"/>
              <a:gd name="T6" fmla="*/ 0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317" name="Freeform 1221"/>
          <p:cNvSpPr>
            <a:spLocks/>
          </p:cNvSpPr>
          <p:nvPr/>
        </p:nvSpPr>
        <p:spPr bwMode="auto">
          <a:xfrm>
            <a:off x="3517900" y="3413125"/>
            <a:ext cx="23813"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318" name="Freeform 1222"/>
          <p:cNvSpPr>
            <a:spLocks/>
          </p:cNvSpPr>
          <p:nvPr/>
        </p:nvSpPr>
        <p:spPr bwMode="auto">
          <a:xfrm>
            <a:off x="3517900" y="3413125"/>
            <a:ext cx="23813" cy="47625"/>
          </a:xfrm>
          <a:custGeom>
            <a:avLst/>
            <a:gdLst>
              <a:gd name="T0" fmla="*/ 0 w 88"/>
              <a:gd name="T1" fmla="*/ 2147483646 h 179"/>
              <a:gd name="T2" fmla="*/ 2147483646 w 88"/>
              <a:gd name="T3" fmla="*/ 2147483646 h 179"/>
              <a:gd name="T4" fmla="*/ 2147483646 w 88"/>
              <a:gd name="T5" fmla="*/ 0 h 179"/>
              <a:gd name="T6" fmla="*/ 0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grpSp>
        <p:nvGrpSpPr>
          <p:cNvPr id="78319" name="Group 1223"/>
          <p:cNvGrpSpPr>
            <a:grpSpLocks/>
          </p:cNvGrpSpPr>
          <p:nvPr/>
        </p:nvGrpSpPr>
        <p:grpSpPr bwMode="auto">
          <a:xfrm>
            <a:off x="3270250" y="2943225"/>
            <a:ext cx="312738" cy="2382838"/>
            <a:chOff x="2060" y="1854"/>
            <a:chExt cx="197" cy="1501"/>
          </a:xfrm>
        </p:grpSpPr>
        <p:sp>
          <p:nvSpPr>
            <p:cNvPr id="78937" name="Freeform 1224"/>
            <p:cNvSpPr>
              <a:spLocks/>
            </p:cNvSpPr>
            <p:nvPr/>
          </p:nvSpPr>
          <p:spPr bwMode="auto">
            <a:xfrm>
              <a:off x="2204" y="2150"/>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38" name="Freeform 1225"/>
            <p:cNvSpPr>
              <a:spLocks/>
            </p:cNvSpPr>
            <p:nvPr/>
          </p:nvSpPr>
          <p:spPr bwMode="auto">
            <a:xfrm>
              <a:off x="2204" y="2150"/>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939" name="Freeform 1226"/>
            <p:cNvSpPr>
              <a:spLocks/>
            </p:cNvSpPr>
            <p:nvPr/>
          </p:nvSpPr>
          <p:spPr bwMode="auto">
            <a:xfrm>
              <a:off x="2159" y="2167"/>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6"/>
                  </a:moveTo>
                  <a:lnTo>
                    <a:pt x="338" y="0"/>
                  </a:lnTo>
                  <a:lnTo>
                    <a:pt x="0" y="415"/>
                  </a:lnTo>
                  <a:lnTo>
                    <a:pt x="345" y="6"/>
                  </a:lnTo>
                  <a:close/>
                </a:path>
              </a:pathLst>
            </a:custGeom>
            <a:solidFill>
              <a:schemeClr val="tx1"/>
            </a:solidFill>
            <a:ln w="9525">
              <a:solidFill>
                <a:schemeClr val="tx1"/>
              </a:solidFill>
              <a:round/>
              <a:headEnd/>
              <a:tailEnd/>
            </a:ln>
          </p:spPr>
          <p:txBody>
            <a:bodyPr/>
            <a:lstStyle/>
            <a:p>
              <a:endParaRPr lang="en-US"/>
            </a:p>
          </p:txBody>
        </p:sp>
        <p:sp>
          <p:nvSpPr>
            <p:cNvPr id="78940" name="Freeform 1227"/>
            <p:cNvSpPr>
              <a:spLocks/>
            </p:cNvSpPr>
            <p:nvPr/>
          </p:nvSpPr>
          <p:spPr bwMode="auto">
            <a:xfrm>
              <a:off x="2158" y="2167"/>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941" name="Freeform 1228"/>
            <p:cNvSpPr>
              <a:spLocks/>
            </p:cNvSpPr>
            <p:nvPr/>
          </p:nvSpPr>
          <p:spPr bwMode="auto">
            <a:xfrm>
              <a:off x="2158" y="2167"/>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4" y="0"/>
                  </a:lnTo>
                  <a:lnTo>
                    <a:pt x="0" y="409"/>
                  </a:lnTo>
                  <a:lnTo>
                    <a:pt x="6" y="415"/>
                  </a:lnTo>
                  <a:lnTo>
                    <a:pt x="351" y="6"/>
                  </a:lnTo>
                  <a:close/>
                </a:path>
              </a:pathLst>
            </a:custGeom>
            <a:solidFill>
              <a:schemeClr val="tx1"/>
            </a:solidFill>
            <a:ln w="0">
              <a:solidFill>
                <a:schemeClr val="tx1"/>
              </a:solidFill>
              <a:round/>
              <a:headEnd/>
              <a:tailEnd/>
            </a:ln>
          </p:spPr>
          <p:txBody>
            <a:bodyPr/>
            <a:lstStyle/>
            <a:p>
              <a:endParaRPr lang="en-US"/>
            </a:p>
          </p:txBody>
        </p:sp>
        <p:sp>
          <p:nvSpPr>
            <p:cNvPr id="78942" name="Freeform 1229"/>
            <p:cNvSpPr>
              <a:spLocks/>
            </p:cNvSpPr>
            <p:nvPr/>
          </p:nvSpPr>
          <p:spPr bwMode="auto">
            <a:xfrm>
              <a:off x="2163" y="2125"/>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6"/>
                  </a:moveTo>
                  <a:lnTo>
                    <a:pt x="337" y="0"/>
                  </a:lnTo>
                  <a:lnTo>
                    <a:pt x="0" y="414"/>
                  </a:lnTo>
                  <a:lnTo>
                    <a:pt x="344" y="6"/>
                  </a:lnTo>
                  <a:close/>
                </a:path>
              </a:pathLst>
            </a:custGeom>
            <a:solidFill>
              <a:schemeClr val="tx1"/>
            </a:solidFill>
            <a:ln w="9525">
              <a:solidFill>
                <a:schemeClr val="tx1"/>
              </a:solidFill>
              <a:round/>
              <a:headEnd/>
              <a:tailEnd/>
            </a:ln>
          </p:spPr>
          <p:txBody>
            <a:bodyPr/>
            <a:lstStyle/>
            <a:p>
              <a:endParaRPr lang="en-US"/>
            </a:p>
          </p:txBody>
        </p:sp>
        <p:sp>
          <p:nvSpPr>
            <p:cNvPr id="78943" name="Freeform 1230"/>
            <p:cNvSpPr>
              <a:spLocks/>
            </p:cNvSpPr>
            <p:nvPr/>
          </p:nvSpPr>
          <p:spPr bwMode="auto">
            <a:xfrm>
              <a:off x="2162" y="212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6" y="414"/>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8944" name="Freeform 1231"/>
            <p:cNvSpPr>
              <a:spLocks/>
            </p:cNvSpPr>
            <p:nvPr/>
          </p:nvSpPr>
          <p:spPr bwMode="auto">
            <a:xfrm>
              <a:off x="2162" y="2125"/>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350" y="6"/>
                  </a:moveTo>
                  <a:lnTo>
                    <a:pt x="343" y="0"/>
                  </a:lnTo>
                  <a:lnTo>
                    <a:pt x="0" y="408"/>
                  </a:lnTo>
                  <a:lnTo>
                    <a:pt x="6" y="414"/>
                  </a:lnTo>
                  <a:lnTo>
                    <a:pt x="350" y="6"/>
                  </a:lnTo>
                  <a:close/>
                </a:path>
              </a:pathLst>
            </a:custGeom>
            <a:solidFill>
              <a:schemeClr val="tx1"/>
            </a:solidFill>
            <a:ln w="0">
              <a:solidFill>
                <a:schemeClr val="tx1"/>
              </a:solidFill>
              <a:round/>
              <a:headEnd/>
              <a:tailEnd/>
            </a:ln>
          </p:spPr>
          <p:txBody>
            <a:bodyPr/>
            <a:lstStyle/>
            <a:p>
              <a:endParaRPr lang="en-US"/>
            </a:p>
          </p:txBody>
        </p:sp>
        <p:sp>
          <p:nvSpPr>
            <p:cNvPr id="78945" name="Freeform 1232"/>
            <p:cNvSpPr>
              <a:spLocks/>
            </p:cNvSpPr>
            <p:nvPr/>
          </p:nvSpPr>
          <p:spPr bwMode="auto">
            <a:xfrm>
              <a:off x="2207" y="2108"/>
              <a:ext cx="28" cy="17"/>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6" y="106"/>
                  </a:moveTo>
                  <a:lnTo>
                    <a:pt x="0" y="95"/>
                  </a:lnTo>
                  <a:lnTo>
                    <a:pt x="165" y="0"/>
                  </a:lnTo>
                  <a:lnTo>
                    <a:pt x="76" y="106"/>
                  </a:lnTo>
                  <a:close/>
                </a:path>
              </a:pathLst>
            </a:custGeom>
            <a:solidFill>
              <a:schemeClr val="tx1"/>
            </a:solidFill>
            <a:ln w="9525">
              <a:solidFill>
                <a:schemeClr val="tx1"/>
              </a:solidFill>
              <a:round/>
              <a:headEnd/>
              <a:tailEnd/>
            </a:ln>
          </p:spPr>
          <p:txBody>
            <a:bodyPr/>
            <a:lstStyle/>
            <a:p>
              <a:endParaRPr lang="en-US"/>
            </a:p>
          </p:txBody>
        </p:sp>
        <p:sp>
          <p:nvSpPr>
            <p:cNvPr id="78946" name="Freeform 1233"/>
            <p:cNvSpPr>
              <a:spLocks/>
            </p:cNvSpPr>
            <p:nvPr/>
          </p:nvSpPr>
          <p:spPr bwMode="auto">
            <a:xfrm>
              <a:off x="2207" y="2108"/>
              <a:ext cx="28" cy="17"/>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6" y="106"/>
                  </a:moveTo>
                  <a:lnTo>
                    <a:pt x="0" y="95"/>
                  </a:lnTo>
                  <a:lnTo>
                    <a:pt x="165" y="0"/>
                  </a:lnTo>
                  <a:lnTo>
                    <a:pt x="76" y="106"/>
                  </a:lnTo>
                  <a:close/>
                </a:path>
              </a:pathLst>
            </a:custGeom>
            <a:solidFill>
              <a:schemeClr val="tx1"/>
            </a:solidFill>
            <a:ln w="0">
              <a:solidFill>
                <a:schemeClr val="tx1"/>
              </a:solidFill>
              <a:round/>
              <a:headEnd/>
              <a:tailEnd/>
            </a:ln>
          </p:spPr>
          <p:txBody>
            <a:bodyPr/>
            <a:lstStyle/>
            <a:p>
              <a:endParaRPr lang="en-US"/>
            </a:p>
          </p:txBody>
        </p:sp>
        <p:sp>
          <p:nvSpPr>
            <p:cNvPr id="78947" name="Freeform 1234"/>
            <p:cNvSpPr>
              <a:spLocks/>
            </p:cNvSpPr>
            <p:nvPr/>
          </p:nvSpPr>
          <p:spPr bwMode="auto">
            <a:xfrm>
              <a:off x="2220" y="2108"/>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6"/>
                  </a:moveTo>
                  <a:lnTo>
                    <a:pt x="26" y="179"/>
                  </a:lnTo>
                  <a:lnTo>
                    <a:pt x="89" y="0"/>
                  </a:lnTo>
                  <a:lnTo>
                    <a:pt x="0" y="106"/>
                  </a:lnTo>
                  <a:close/>
                </a:path>
              </a:pathLst>
            </a:custGeom>
            <a:solidFill>
              <a:schemeClr val="tx1"/>
            </a:solidFill>
            <a:ln w="9525">
              <a:solidFill>
                <a:schemeClr val="tx1"/>
              </a:solidFill>
              <a:round/>
              <a:headEnd/>
              <a:tailEnd/>
            </a:ln>
          </p:spPr>
          <p:txBody>
            <a:bodyPr/>
            <a:lstStyle/>
            <a:p>
              <a:endParaRPr lang="en-US"/>
            </a:p>
          </p:txBody>
        </p:sp>
        <p:sp>
          <p:nvSpPr>
            <p:cNvPr id="78948" name="Freeform 1235"/>
            <p:cNvSpPr>
              <a:spLocks/>
            </p:cNvSpPr>
            <p:nvPr/>
          </p:nvSpPr>
          <p:spPr bwMode="auto">
            <a:xfrm>
              <a:off x="2220" y="2108"/>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6"/>
                  </a:moveTo>
                  <a:lnTo>
                    <a:pt x="26" y="179"/>
                  </a:lnTo>
                  <a:lnTo>
                    <a:pt x="89" y="0"/>
                  </a:lnTo>
                  <a:lnTo>
                    <a:pt x="0" y="106"/>
                  </a:lnTo>
                  <a:close/>
                </a:path>
              </a:pathLst>
            </a:custGeom>
            <a:solidFill>
              <a:schemeClr val="tx1"/>
            </a:solidFill>
            <a:ln w="0">
              <a:solidFill>
                <a:schemeClr val="tx1"/>
              </a:solidFill>
              <a:round/>
              <a:headEnd/>
              <a:tailEnd/>
            </a:ln>
          </p:spPr>
          <p:txBody>
            <a:bodyPr/>
            <a:lstStyle/>
            <a:p>
              <a:endParaRPr lang="en-US"/>
            </a:p>
          </p:txBody>
        </p:sp>
        <p:sp>
          <p:nvSpPr>
            <p:cNvPr id="78949" name="Freeform 1236"/>
            <p:cNvSpPr>
              <a:spLocks/>
            </p:cNvSpPr>
            <p:nvPr/>
          </p:nvSpPr>
          <p:spPr bwMode="auto">
            <a:xfrm>
              <a:off x="2227" y="2023"/>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950" name="Freeform 1237"/>
            <p:cNvSpPr>
              <a:spLocks/>
            </p:cNvSpPr>
            <p:nvPr/>
          </p:nvSpPr>
          <p:spPr bwMode="auto">
            <a:xfrm>
              <a:off x="2227" y="2023"/>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951" name="Freeform 1238"/>
            <p:cNvSpPr>
              <a:spLocks/>
            </p:cNvSpPr>
            <p:nvPr/>
          </p:nvSpPr>
          <p:spPr bwMode="auto">
            <a:xfrm>
              <a:off x="2214" y="2023"/>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52" name="Freeform 1239"/>
            <p:cNvSpPr>
              <a:spLocks/>
            </p:cNvSpPr>
            <p:nvPr/>
          </p:nvSpPr>
          <p:spPr bwMode="auto">
            <a:xfrm>
              <a:off x="2214" y="2023"/>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953" name="Freeform 1240"/>
            <p:cNvSpPr>
              <a:spLocks/>
            </p:cNvSpPr>
            <p:nvPr/>
          </p:nvSpPr>
          <p:spPr bwMode="auto">
            <a:xfrm>
              <a:off x="2171" y="2041"/>
              <a:ext cx="57" cy="68"/>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5"/>
                  </a:moveTo>
                  <a:lnTo>
                    <a:pt x="338" y="0"/>
                  </a:lnTo>
                  <a:lnTo>
                    <a:pt x="0" y="414"/>
                  </a:lnTo>
                  <a:lnTo>
                    <a:pt x="345" y="5"/>
                  </a:lnTo>
                  <a:close/>
                </a:path>
              </a:pathLst>
            </a:custGeom>
            <a:solidFill>
              <a:schemeClr val="tx1"/>
            </a:solidFill>
            <a:ln w="9525">
              <a:solidFill>
                <a:schemeClr val="tx1"/>
              </a:solidFill>
              <a:round/>
              <a:headEnd/>
              <a:tailEnd/>
            </a:ln>
          </p:spPr>
          <p:txBody>
            <a:bodyPr/>
            <a:lstStyle/>
            <a:p>
              <a:endParaRPr lang="en-US"/>
            </a:p>
          </p:txBody>
        </p:sp>
        <p:sp>
          <p:nvSpPr>
            <p:cNvPr id="78954" name="Freeform 1241"/>
            <p:cNvSpPr>
              <a:spLocks/>
            </p:cNvSpPr>
            <p:nvPr/>
          </p:nvSpPr>
          <p:spPr bwMode="auto">
            <a:xfrm>
              <a:off x="2170" y="2041"/>
              <a:ext cx="57" cy="68"/>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6" y="414"/>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955" name="Freeform 1242"/>
            <p:cNvSpPr>
              <a:spLocks/>
            </p:cNvSpPr>
            <p:nvPr/>
          </p:nvSpPr>
          <p:spPr bwMode="auto">
            <a:xfrm>
              <a:off x="2170" y="2041"/>
              <a:ext cx="58" cy="68"/>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4" y="0"/>
                  </a:lnTo>
                  <a:lnTo>
                    <a:pt x="0" y="409"/>
                  </a:lnTo>
                  <a:lnTo>
                    <a:pt x="6" y="414"/>
                  </a:lnTo>
                  <a:lnTo>
                    <a:pt x="351" y="5"/>
                  </a:lnTo>
                  <a:close/>
                </a:path>
              </a:pathLst>
            </a:custGeom>
            <a:solidFill>
              <a:schemeClr val="tx1"/>
            </a:solidFill>
            <a:ln w="0">
              <a:solidFill>
                <a:schemeClr val="tx1"/>
              </a:solidFill>
              <a:round/>
              <a:headEnd/>
              <a:tailEnd/>
            </a:ln>
          </p:spPr>
          <p:txBody>
            <a:bodyPr/>
            <a:lstStyle/>
            <a:p>
              <a:endParaRPr lang="en-US"/>
            </a:p>
          </p:txBody>
        </p:sp>
        <p:sp>
          <p:nvSpPr>
            <p:cNvPr id="78956" name="Freeform 1243"/>
            <p:cNvSpPr>
              <a:spLocks/>
            </p:cNvSpPr>
            <p:nvPr/>
          </p:nvSpPr>
          <p:spPr bwMode="auto">
            <a:xfrm>
              <a:off x="2167" y="2083"/>
              <a:ext cx="57"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5"/>
                  </a:moveTo>
                  <a:lnTo>
                    <a:pt x="338" y="0"/>
                  </a:lnTo>
                  <a:lnTo>
                    <a:pt x="0" y="413"/>
                  </a:lnTo>
                  <a:lnTo>
                    <a:pt x="345" y="5"/>
                  </a:lnTo>
                  <a:close/>
                </a:path>
              </a:pathLst>
            </a:custGeom>
            <a:solidFill>
              <a:schemeClr val="tx1"/>
            </a:solidFill>
            <a:ln w="9525">
              <a:solidFill>
                <a:schemeClr val="tx1"/>
              </a:solidFill>
              <a:round/>
              <a:headEnd/>
              <a:tailEnd/>
            </a:ln>
          </p:spPr>
          <p:txBody>
            <a:bodyPr/>
            <a:lstStyle/>
            <a:p>
              <a:endParaRPr lang="en-US"/>
            </a:p>
          </p:txBody>
        </p:sp>
        <p:sp>
          <p:nvSpPr>
            <p:cNvPr id="78957" name="Freeform 1244"/>
            <p:cNvSpPr>
              <a:spLocks/>
            </p:cNvSpPr>
            <p:nvPr/>
          </p:nvSpPr>
          <p:spPr bwMode="auto">
            <a:xfrm>
              <a:off x="2166" y="2083"/>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8958" name="Freeform 1245"/>
            <p:cNvSpPr>
              <a:spLocks/>
            </p:cNvSpPr>
            <p:nvPr/>
          </p:nvSpPr>
          <p:spPr bwMode="auto">
            <a:xfrm>
              <a:off x="2166" y="2083"/>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4" y="0"/>
                  </a:lnTo>
                  <a:lnTo>
                    <a:pt x="0" y="408"/>
                  </a:lnTo>
                  <a:lnTo>
                    <a:pt x="6" y="413"/>
                  </a:lnTo>
                  <a:lnTo>
                    <a:pt x="351" y="5"/>
                  </a:lnTo>
                  <a:close/>
                </a:path>
              </a:pathLst>
            </a:custGeom>
            <a:solidFill>
              <a:schemeClr val="tx1"/>
            </a:solidFill>
            <a:ln w="0">
              <a:solidFill>
                <a:schemeClr val="tx1"/>
              </a:solidFill>
              <a:round/>
              <a:headEnd/>
              <a:tailEnd/>
            </a:ln>
          </p:spPr>
          <p:txBody>
            <a:bodyPr/>
            <a:lstStyle/>
            <a:p>
              <a:endParaRPr lang="en-US"/>
            </a:p>
          </p:txBody>
        </p:sp>
        <p:sp>
          <p:nvSpPr>
            <p:cNvPr id="78959" name="Freeform 1246"/>
            <p:cNvSpPr>
              <a:spLocks/>
            </p:cNvSpPr>
            <p:nvPr/>
          </p:nvSpPr>
          <p:spPr bwMode="auto">
            <a:xfrm>
              <a:off x="2211" y="2066"/>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960" name="Freeform 1247"/>
            <p:cNvSpPr>
              <a:spLocks/>
            </p:cNvSpPr>
            <p:nvPr/>
          </p:nvSpPr>
          <p:spPr bwMode="auto">
            <a:xfrm>
              <a:off x="2211" y="2066"/>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8961" name="Freeform 1248"/>
            <p:cNvSpPr>
              <a:spLocks/>
            </p:cNvSpPr>
            <p:nvPr/>
          </p:nvSpPr>
          <p:spPr bwMode="auto">
            <a:xfrm>
              <a:off x="2224" y="2066"/>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8962" name="Freeform 1249"/>
            <p:cNvSpPr>
              <a:spLocks/>
            </p:cNvSpPr>
            <p:nvPr/>
          </p:nvSpPr>
          <p:spPr bwMode="auto">
            <a:xfrm>
              <a:off x="2224" y="2066"/>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8963" name="Freeform 1250"/>
            <p:cNvSpPr>
              <a:spLocks/>
            </p:cNvSpPr>
            <p:nvPr/>
          </p:nvSpPr>
          <p:spPr bwMode="auto">
            <a:xfrm>
              <a:off x="2216" y="2150"/>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964" name="Freeform 1251"/>
            <p:cNvSpPr>
              <a:spLocks/>
            </p:cNvSpPr>
            <p:nvPr/>
          </p:nvSpPr>
          <p:spPr bwMode="auto">
            <a:xfrm>
              <a:off x="2216" y="2150"/>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965" name="Freeform 1252"/>
            <p:cNvSpPr>
              <a:spLocks/>
            </p:cNvSpPr>
            <p:nvPr/>
          </p:nvSpPr>
          <p:spPr bwMode="auto">
            <a:xfrm>
              <a:off x="2204" y="2150"/>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66" name="Freeform 1253"/>
            <p:cNvSpPr>
              <a:spLocks/>
            </p:cNvSpPr>
            <p:nvPr/>
          </p:nvSpPr>
          <p:spPr bwMode="auto">
            <a:xfrm>
              <a:off x="2204" y="2150"/>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967" name="Freeform 1254"/>
            <p:cNvSpPr>
              <a:spLocks/>
            </p:cNvSpPr>
            <p:nvPr/>
          </p:nvSpPr>
          <p:spPr bwMode="auto">
            <a:xfrm>
              <a:off x="2159" y="2167"/>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6"/>
                  </a:moveTo>
                  <a:lnTo>
                    <a:pt x="338" y="0"/>
                  </a:lnTo>
                  <a:lnTo>
                    <a:pt x="0" y="415"/>
                  </a:lnTo>
                  <a:lnTo>
                    <a:pt x="345" y="6"/>
                  </a:lnTo>
                  <a:close/>
                </a:path>
              </a:pathLst>
            </a:custGeom>
            <a:solidFill>
              <a:schemeClr val="tx1"/>
            </a:solidFill>
            <a:ln w="9525">
              <a:solidFill>
                <a:schemeClr val="tx1"/>
              </a:solidFill>
              <a:round/>
              <a:headEnd/>
              <a:tailEnd/>
            </a:ln>
          </p:spPr>
          <p:txBody>
            <a:bodyPr/>
            <a:lstStyle/>
            <a:p>
              <a:endParaRPr lang="en-US"/>
            </a:p>
          </p:txBody>
        </p:sp>
        <p:sp>
          <p:nvSpPr>
            <p:cNvPr id="78968" name="Freeform 1255"/>
            <p:cNvSpPr>
              <a:spLocks/>
            </p:cNvSpPr>
            <p:nvPr/>
          </p:nvSpPr>
          <p:spPr bwMode="auto">
            <a:xfrm>
              <a:off x="2158" y="2167"/>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969" name="Freeform 1256"/>
            <p:cNvSpPr>
              <a:spLocks/>
            </p:cNvSpPr>
            <p:nvPr/>
          </p:nvSpPr>
          <p:spPr bwMode="auto">
            <a:xfrm>
              <a:off x="2158" y="2167"/>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4" y="0"/>
                  </a:lnTo>
                  <a:lnTo>
                    <a:pt x="0" y="409"/>
                  </a:lnTo>
                  <a:lnTo>
                    <a:pt x="6" y="415"/>
                  </a:lnTo>
                  <a:lnTo>
                    <a:pt x="351" y="6"/>
                  </a:lnTo>
                  <a:close/>
                </a:path>
              </a:pathLst>
            </a:custGeom>
            <a:solidFill>
              <a:schemeClr val="tx1"/>
            </a:solidFill>
            <a:ln w="0">
              <a:solidFill>
                <a:schemeClr val="tx1"/>
              </a:solidFill>
              <a:round/>
              <a:headEnd/>
              <a:tailEnd/>
            </a:ln>
          </p:spPr>
          <p:txBody>
            <a:bodyPr/>
            <a:lstStyle/>
            <a:p>
              <a:endParaRPr lang="en-US"/>
            </a:p>
          </p:txBody>
        </p:sp>
        <p:sp>
          <p:nvSpPr>
            <p:cNvPr id="78970" name="Freeform 1257"/>
            <p:cNvSpPr>
              <a:spLocks/>
            </p:cNvSpPr>
            <p:nvPr/>
          </p:nvSpPr>
          <p:spPr bwMode="auto">
            <a:xfrm>
              <a:off x="2163" y="2125"/>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6"/>
                  </a:moveTo>
                  <a:lnTo>
                    <a:pt x="337" y="0"/>
                  </a:lnTo>
                  <a:lnTo>
                    <a:pt x="0" y="414"/>
                  </a:lnTo>
                  <a:lnTo>
                    <a:pt x="344" y="6"/>
                  </a:lnTo>
                  <a:close/>
                </a:path>
              </a:pathLst>
            </a:custGeom>
            <a:solidFill>
              <a:schemeClr val="tx1"/>
            </a:solidFill>
            <a:ln w="9525">
              <a:solidFill>
                <a:schemeClr val="tx1"/>
              </a:solidFill>
              <a:round/>
              <a:headEnd/>
              <a:tailEnd/>
            </a:ln>
          </p:spPr>
          <p:txBody>
            <a:bodyPr/>
            <a:lstStyle/>
            <a:p>
              <a:endParaRPr lang="en-US"/>
            </a:p>
          </p:txBody>
        </p:sp>
        <p:sp>
          <p:nvSpPr>
            <p:cNvPr id="78971" name="Freeform 1258"/>
            <p:cNvSpPr>
              <a:spLocks/>
            </p:cNvSpPr>
            <p:nvPr/>
          </p:nvSpPr>
          <p:spPr bwMode="auto">
            <a:xfrm>
              <a:off x="2162" y="212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6" y="414"/>
                  </a:lnTo>
                  <a:lnTo>
                    <a:pt x="0" y="408"/>
                  </a:lnTo>
                  <a:lnTo>
                    <a:pt x="343" y="0"/>
                  </a:lnTo>
                  <a:close/>
                </a:path>
              </a:pathLst>
            </a:custGeom>
            <a:solidFill>
              <a:schemeClr val="tx1"/>
            </a:solidFill>
            <a:ln w="9525">
              <a:solidFill>
                <a:schemeClr val="tx1"/>
              </a:solidFill>
              <a:round/>
              <a:headEnd/>
              <a:tailEnd/>
            </a:ln>
          </p:spPr>
          <p:txBody>
            <a:bodyPr/>
            <a:lstStyle/>
            <a:p>
              <a:endParaRPr lang="en-US"/>
            </a:p>
          </p:txBody>
        </p:sp>
        <p:sp>
          <p:nvSpPr>
            <p:cNvPr id="78972" name="Freeform 1259"/>
            <p:cNvSpPr>
              <a:spLocks/>
            </p:cNvSpPr>
            <p:nvPr/>
          </p:nvSpPr>
          <p:spPr bwMode="auto">
            <a:xfrm>
              <a:off x="2162" y="2125"/>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350" y="6"/>
                  </a:moveTo>
                  <a:lnTo>
                    <a:pt x="343" y="0"/>
                  </a:lnTo>
                  <a:lnTo>
                    <a:pt x="0" y="408"/>
                  </a:lnTo>
                  <a:lnTo>
                    <a:pt x="6" y="414"/>
                  </a:lnTo>
                  <a:lnTo>
                    <a:pt x="350" y="6"/>
                  </a:lnTo>
                  <a:close/>
                </a:path>
              </a:pathLst>
            </a:custGeom>
            <a:solidFill>
              <a:schemeClr val="tx1"/>
            </a:solidFill>
            <a:ln w="0">
              <a:solidFill>
                <a:schemeClr val="tx1"/>
              </a:solidFill>
              <a:round/>
              <a:headEnd/>
              <a:tailEnd/>
            </a:ln>
          </p:spPr>
          <p:txBody>
            <a:bodyPr/>
            <a:lstStyle/>
            <a:p>
              <a:endParaRPr lang="en-US"/>
            </a:p>
          </p:txBody>
        </p:sp>
        <p:sp>
          <p:nvSpPr>
            <p:cNvPr id="78973" name="Freeform 1260"/>
            <p:cNvSpPr>
              <a:spLocks/>
            </p:cNvSpPr>
            <p:nvPr/>
          </p:nvSpPr>
          <p:spPr bwMode="auto">
            <a:xfrm>
              <a:off x="2207" y="2108"/>
              <a:ext cx="28" cy="17"/>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6" y="106"/>
                  </a:moveTo>
                  <a:lnTo>
                    <a:pt x="0" y="95"/>
                  </a:lnTo>
                  <a:lnTo>
                    <a:pt x="165" y="0"/>
                  </a:lnTo>
                  <a:lnTo>
                    <a:pt x="76" y="106"/>
                  </a:lnTo>
                  <a:close/>
                </a:path>
              </a:pathLst>
            </a:custGeom>
            <a:solidFill>
              <a:schemeClr val="tx1"/>
            </a:solidFill>
            <a:ln w="9525">
              <a:solidFill>
                <a:schemeClr val="tx1"/>
              </a:solidFill>
              <a:round/>
              <a:headEnd/>
              <a:tailEnd/>
            </a:ln>
          </p:spPr>
          <p:txBody>
            <a:bodyPr/>
            <a:lstStyle/>
            <a:p>
              <a:endParaRPr lang="en-US"/>
            </a:p>
          </p:txBody>
        </p:sp>
        <p:sp>
          <p:nvSpPr>
            <p:cNvPr id="78974" name="Freeform 1261"/>
            <p:cNvSpPr>
              <a:spLocks/>
            </p:cNvSpPr>
            <p:nvPr/>
          </p:nvSpPr>
          <p:spPr bwMode="auto">
            <a:xfrm>
              <a:off x="2207" y="2108"/>
              <a:ext cx="28" cy="17"/>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6" y="106"/>
                  </a:moveTo>
                  <a:lnTo>
                    <a:pt x="0" y="95"/>
                  </a:lnTo>
                  <a:lnTo>
                    <a:pt x="165" y="0"/>
                  </a:lnTo>
                  <a:lnTo>
                    <a:pt x="76" y="106"/>
                  </a:lnTo>
                  <a:close/>
                </a:path>
              </a:pathLst>
            </a:custGeom>
            <a:solidFill>
              <a:schemeClr val="tx1"/>
            </a:solidFill>
            <a:ln w="0">
              <a:solidFill>
                <a:schemeClr val="tx1"/>
              </a:solidFill>
              <a:round/>
              <a:headEnd/>
              <a:tailEnd/>
            </a:ln>
          </p:spPr>
          <p:txBody>
            <a:bodyPr/>
            <a:lstStyle/>
            <a:p>
              <a:endParaRPr lang="en-US"/>
            </a:p>
          </p:txBody>
        </p:sp>
        <p:sp>
          <p:nvSpPr>
            <p:cNvPr id="78975" name="Freeform 1262"/>
            <p:cNvSpPr>
              <a:spLocks/>
            </p:cNvSpPr>
            <p:nvPr/>
          </p:nvSpPr>
          <p:spPr bwMode="auto">
            <a:xfrm>
              <a:off x="2220" y="2108"/>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6"/>
                  </a:moveTo>
                  <a:lnTo>
                    <a:pt x="26" y="179"/>
                  </a:lnTo>
                  <a:lnTo>
                    <a:pt x="89" y="0"/>
                  </a:lnTo>
                  <a:lnTo>
                    <a:pt x="0" y="106"/>
                  </a:lnTo>
                  <a:close/>
                </a:path>
              </a:pathLst>
            </a:custGeom>
            <a:solidFill>
              <a:schemeClr val="tx1"/>
            </a:solidFill>
            <a:ln w="9525">
              <a:solidFill>
                <a:schemeClr val="tx1"/>
              </a:solidFill>
              <a:round/>
              <a:headEnd/>
              <a:tailEnd/>
            </a:ln>
          </p:spPr>
          <p:txBody>
            <a:bodyPr/>
            <a:lstStyle/>
            <a:p>
              <a:endParaRPr lang="en-US"/>
            </a:p>
          </p:txBody>
        </p:sp>
        <p:sp>
          <p:nvSpPr>
            <p:cNvPr id="78976" name="Freeform 1263"/>
            <p:cNvSpPr>
              <a:spLocks/>
            </p:cNvSpPr>
            <p:nvPr/>
          </p:nvSpPr>
          <p:spPr bwMode="auto">
            <a:xfrm>
              <a:off x="2220" y="2108"/>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6"/>
                  </a:moveTo>
                  <a:lnTo>
                    <a:pt x="26" y="179"/>
                  </a:lnTo>
                  <a:lnTo>
                    <a:pt x="89" y="0"/>
                  </a:lnTo>
                  <a:lnTo>
                    <a:pt x="0" y="106"/>
                  </a:lnTo>
                  <a:close/>
                </a:path>
              </a:pathLst>
            </a:custGeom>
            <a:solidFill>
              <a:schemeClr val="tx1"/>
            </a:solidFill>
            <a:ln w="0">
              <a:solidFill>
                <a:schemeClr val="tx1"/>
              </a:solidFill>
              <a:round/>
              <a:headEnd/>
              <a:tailEnd/>
            </a:ln>
          </p:spPr>
          <p:txBody>
            <a:bodyPr/>
            <a:lstStyle/>
            <a:p>
              <a:endParaRPr lang="en-US"/>
            </a:p>
          </p:txBody>
        </p:sp>
        <p:sp>
          <p:nvSpPr>
            <p:cNvPr id="78977" name="Freeform 1264"/>
            <p:cNvSpPr>
              <a:spLocks/>
            </p:cNvSpPr>
            <p:nvPr/>
          </p:nvSpPr>
          <p:spPr bwMode="auto">
            <a:xfrm>
              <a:off x="2213" y="2193"/>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978" name="Freeform 1265"/>
            <p:cNvSpPr>
              <a:spLocks/>
            </p:cNvSpPr>
            <p:nvPr/>
          </p:nvSpPr>
          <p:spPr bwMode="auto">
            <a:xfrm>
              <a:off x="2213" y="2193"/>
              <a:ext cx="14"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979" name="Freeform 1266"/>
            <p:cNvSpPr>
              <a:spLocks/>
            </p:cNvSpPr>
            <p:nvPr/>
          </p:nvSpPr>
          <p:spPr bwMode="auto">
            <a:xfrm>
              <a:off x="2200" y="219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80" name="Freeform 1267"/>
            <p:cNvSpPr>
              <a:spLocks/>
            </p:cNvSpPr>
            <p:nvPr/>
          </p:nvSpPr>
          <p:spPr bwMode="auto">
            <a:xfrm>
              <a:off x="2200" y="2193"/>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981" name="Freeform 1268"/>
            <p:cNvSpPr>
              <a:spLocks/>
            </p:cNvSpPr>
            <p:nvPr/>
          </p:nvSpPr>
          <p:spPr bwMode="auto">
            <a:xfrm>
              <a:off x="2156" y="2210"/>
              <a:ext cx="57" cy="68"/>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7"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8982" name="Freeform 1269"/>
            <p:cNvSpPr>
              <a:spLocks/>
            </p:cNvSpPr>
            <p:nvPr/>
          </p:nvSpPr>
          <p:spPr bwMode="auto">
            <a:xfrm>
              <a:off x="2155" y="2210"/>
              <a:ext cx="57" cy="68"/>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7" y="414"/>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983" name="Freeform 1270"/>
            <p:cNvSpPr>
              <a:spLocks/>
            </p:cNvSpPr>
            <p:nvPr/>
          </p:nvSpPr>
          <p:spPr bwMode="auto">
            <a:xfrm>
              <a:off x="2155" y="2210"/>
              <a:ext cx="58" cy="68"/>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4" y="0"/>
                  </a:lnTo>
                  <a:lnTo>
                    <a:pt x="0" y="409"/>
                  </a:lnTo>
                  <a:lnTo>
                    <a:pt x="7" y="414"/>
                  </a:lnTo>
                  <a:lnTo>
                    <a:pt x="351" y="5"/>
                  </a:lnTo>
                  <a:close/>
                </a:path>
              </a:pathLst>
            </a:custGeom>
            <a:solidFill>
              <a:schemeClr val="tx1"/>
            </a:solidFill>
            <a:ln w="0">
              <a:solidFill>
                <a:schemeClr val="tx1"/>
              </a:solidFill>
              <a:round/>
              <a:headEnd/>
              <a:tailEnd/>
            </a:ln>
          </p:spPr>
          <p:txBody>
            <a:bodyPr/>
            <a:lstStyle/>
            <a:p>
              <a:endParaRPr lang="en-US"/>
            </a:p>
          </p:txBody>
        </p:sp>
        <p:sp>
          <p:nvSpPr>
            <p:cNvPr id="78984" name="Freeform 1271"/>
            <p:cNvSpPr>
              <a:spLocks/>
            </p:cNvSpPr>
            <p:nvPr/>
          </p:nvSpPr>
          <p:spPr bwMode="auto">
            <a:xfrm>
              <a:off x="2231" y="1981"/>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6" y="179"/>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8985" name="Freeform 1272"/>
            <p:cNvSpPr>
              <a:spLocks/>
            </p:cNvSpPr>
            <p:nvPr/>
          </p:nvSpPr>
          <p:spPr bwMode="auto">
            <a:xfrm>
              <a:off x="2231" y="1981"/>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6" y="179"/>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8986" name="Freeform 1273"/>
            <p:cNvSpPr>
              <a:spLocks/>
            </p:cNvSpPr>
            <p:nvPr/>
          </p:nvSpPr>
          <p:spPr bwMode="auto">
            <a:xfrm>
              <a:off x="2218" y="1981"/>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87" name="Freeform 1274"/>
            <p:cNvSpPr>
              <a:spLocks/>
            </p:cNvSpPr>
            <p:nvPr/>
          </p:nvSpPr>
          <p:spPr bwMode="auto">
            <a:xfrm>
              <a:off x="2218" y="1981"/>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8988" name="Freeform 1275"/>
            <p:cNvSpPr>
              <a:spLocks/>
            </p:cNvSpPr>
            <p:nvPr/>
          </p:nvSpPr>
          <p:spPr bwMode="auto">
            <a:xfrm>
              <a:off x="2174" y="1998"/>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5"/>
                  </a:moveTo>
                  <a:lnTo>
                    <a:pt x="337" y="0"/>
                  </a:lnTo>
                  <a:lnTo>
                    <a:pt x="0" y="415"/>
                  </a:lnTo>
                  <a:lnTo>
                    <a:pt x="344" y="5"/>
                  </a:lnTo>
                  <a:close/>
                </a:path>
              </a:pathLst>
            </a:custGeom>
            <a:solidFill>
              <a:schemeClr val="tx1"/>
            </a:solidFill>
            <a:ln w="9525">
              <a:solidFill>
                <a:schemeClr val="tx1"/>
              </a:solidFill>
              <a:round/>
              <a:headEnd/>
              <a:tailEnd/>
            </a:ln>
          </p:spPr>
          <p:txBody>
            <a:bodyPr/>
            <a:lstStyle/>
            <a:p>
              <a:endParaRPr lang="en-US"/>
            </a:p>
          </p:txBody>
        </p:sp>
        <p:sp>
          <p:nvSpPr>
            <p:cNvPr id="78989" name="Freeform 1276"/>
            <p:cNvSpPr>
              <a:spLocks/>
            </p:cNvSpPr>
            <p:nvPr/>
          </p:nvSpPr>
          <p:spPr bwMode="auto">
            <a:xfrm>
              <a:off x="2173" y="1998"/>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343" y="0"/>
                  </a:moveTo>
                  <a:lnTo>
                    <a:pt x="6" y="415"/>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8990" name="Freeform 1277"/>
            <p:cNvSpPr>
              <a:spLocks/>
            </p:cNvSpPr>
            <p:nvPr/>
          </p:nvSpPr>
          <p:spPr bwMode="auto">
            <a:xfrm>
              <a:off x="2173" y="1998"/>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5"/>
                  </a:moveTo>
                  <a:lnTo>
                    <a:pt x="343" y="0"/>
                  </a:lnTo>
                  <a:lnTo>
                    <a:pt x="0" y="409"/>
                  </a:lnTo>
                  <a:lnTo>
                    <a:pt x="6" y="415"/>
                  </a:lnTo>
                  <a:lnTo>
                    <a:pt x="350" y="5"/>
                  </a:lnTo>
                  <a:close/>
                </a:path>
              </a:pathLst>
            </a:custGeom>
            <a:solidFill>
              <a:schemeClr val="tx1"/>
            </a:solidFill>
            <a:ln w="0">
              <a:solidFill>
                <a:schemeClr val="tx1"/>
              </a:solidFill>
              <a:round/>
              <a:headEnd/>
              <a:tailEnd/>
            </a:ln>
          </p:spPr>
          <p:txBody>
            <a:bodyPr/>
            <a:lstStyle/>
            <a:p>
              <a:endParaRPr lang="en-US"/>
            </a:p>
          </p:txBody>
        </p:sp>
        <p:sp>
          <p:nvSpPr>
            <p:cNvPr id="78991" name="Freeform 1278"/>
            <p:cNvSpPr>
              <a:spLocks/>
            </p:cNvSpPr>
            <p:nvPr/>
          </p:nvSpPr>
          <p:spPr bwMode="auto">
            <a:xfrm>
              <a:off x="2235"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992" name="Freeform 1279"/>
            <p:cNvSpPr>
              <a:spLocks/>
            </p:cNvSpPr>
            <p:nvPr/>
          </p:nvSpPr>
          <p:spPr bwMode="auto">
            <a:xfrm>
              <a:off x="2235" y="1939"/>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993" name="Freeform 1280"/>
            <p:cNvSpPr>
              <a:spLocks/>
            </p:cNvSpPr>
            <p:nvPr/>
          </p:nvSpPr>
          <p:spPr bwMode="auto">
            <a:xfrm>
              <a:off x="2222" y="193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994" name="Freeform 1281"/>
            <p:cNvSpPr>
              <a:spLocks/>
            </p:cNvSpPr>
            <p:nvPr/>
          </p:nvSpPr>
          <p:spPr bwMode="auto">
            <a:xfrm>
              <a:off x="2222" y="193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995" name="Freeform 1282"/>
            <p:cNvSpPr>
              <a:spLocks/>
            </p:cNvSpPr>
            <p:nvPr/>
          </p:nvSpPr>
          <p:spPr bwMode="auto">
            <a:xfrm>
              <a:off x="2178" y="1956"/>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8"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8996" name="Freeform 1283"/>
            <p:cNvSpPr>
              <a:spLocks/>
            </p:cNvSpPr>
            <p:nvPr/>
          </p:nvSpPr>
          <p:spPr bwMode="auto">
            <a:xfrm>
              <a:off x="2177" y="1956"/>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997" name="Freeform 1284"/>
            <p:cNvSpPr>
              <a:spLocks/>
            </p:cNvSpPr>
            <p:nvPr/>
          </p:nvSpPr>
          <p:spPr bwMode="auto">
            <a:xfrm>
              <a:off x="2177" y="1956"/>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6"/>
                  </a:moveTo>
                  <a:lnTo>
                    <a:pt x="344" y="0"/>
                  </a:lnTo>
                  <a:lnTo>
                    <a:pt x="0" y="409"/>
                  </a:lnTo>
                  <a:lnTo>
                    <a:pt x="6" y="415"/>
                  </a:lnTo>
                  <a:lnTo>
                    <a:pt x="350" y="6"/>
                  </a:lnTo>
                  <a:close/>
                </a:path>
              </a:pathLst>
            </a:custGeom>
            <a:solidFill>
              <a:schemeClr val="tx1"/>
            </a:solidFill>
            <a:ln w="0">
              <a:solidFill>
                <a:schemeClr val="tx1"/>
              </a:solidFill>
              <a:round/>
              <a:headEnd/>
              <a:tailEnd/>
            </a:ln>
          </p:spPr>
          <p:txBody>
            <a:bodyPr/>
            <a:lstStyle/>
            <a:p>
              <a:endParaRPr lang="en-US"/>
            </a:p>
          </p:txBody>
        </p:sp>
        <p:sp>
          <p:nvSpPr>
            <p:cNvPr id="78998" name="Freeform 1285"/>
            <p:cNvSpPr>
              <a:spLocks/>
            </p:cNvSpPr>
            <p:nvPr/>
          </p:nvSpPr>
          <p:spPr bwMode="auto">
            <a:xfrm>
              <a:off x="2182" y="191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8999" name="Freeform 1286"/>
            <p:cNvSpPr>
              <a:spLocks/>
            </p:cNvSpPr>
            <p:nvPr/>
          </p:nvSpPr>
          <p:spPr bwMode="auto">
            <a:xfrm>
              <a:off x="2181" y="191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000" name="Freeform 1287"/>
            <p:cNvSpPr>
              <a:spLocks/>
            </p:cNvSpPr>
            <p:nvPr/>
          </p:nvSpPr>
          <p:spPr bwMode="auto">
            <a:xfrm>
              <a:off x="2181" y="1914"/>
              <a:ext cx="58"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001" name="Freeform 1288"/>
            <p:cNvSpPr>
              <a:spLocks/>
            </p:cNvSpPr>
            <p:nvPr/>
          </p:nvSpPr>
          <p:spPr bwMode="auto">
            <a:xfrm>
              <a:off x="2226" y="1897"/>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02" name="Freeform 1289"/>
            <p:cNvSpPr>
              <a:spLocks/>
            </p:cNvSpPr>
            <p:nvPr/>
          </p:nvSpPr>
          <p:spPr bwMode="auto">
            <a:xfrm>
              <a:off x="2226" y="1897"/>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03" name="Freeform 1290"/>
            <p:cNvSpPr>
              <a:spLocks/>
            </p:cNvSpPr>
            <p:nvPr/>
          </p:nvSpPr>
          <p:spPr bwMode="auto">
            <a:xfrm>
              <a:off x="2238" y="1897"/>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04" name="Freeform 1291"/>
            <p:cNvSpPr>
              <a:spLocks/>
            </p:cNvSpPr>
            <p:nvPr/>
          </p:nvSpPr>
          <p:spPr bwMode="auto">
            <a:xfrm>
              <a:off x="2238" y="1897"/>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05" name="Freeform 1292"/>
            <p:cNvSpPr>
              <a:spLocks/>
            </p:cNvSpPr>
            <p:nvPr/>
          </p:nvSpPr>
          <p:spPr bwMode="auto">
            <a:xfrm>
              <a:off x="2231" y="1981"/>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6" y="179"/>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06" name="Freeform 1293"/>
            <p:cNvSpPr>
              <a:spLocks/>
            </p:cNvSpPr>
            <p:nvPr/>
          </p:nvSpPr>
          <p:spPr bwMode="auto">
            <a:xfrm>
              <a:off x="2231" y="1981"/>
              <a:ext cx="15"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6" y="179"/>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007" name="Freeform 1294"/>
            <p:cNvSpPr>
              <a:spLocks/>
            </p:cNvSpPr>
            <p:nvPr/>
          </p:nvSpPr>
          <p:spPr bwMode="auto">
            <a:xfrm>
              <a:off x="2218" y="1981"/>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08" name="Freeform 1295"/>
            <p:cNvSpPr>
              <a:spLocks/>
            </p:cNvSpPr>
            <p:nvPr/>
          </p:nvSpPr>
          <p:spPr bwMode="auto">
            <a:xfrm>
              <a:off x="2218" y="1981"/>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009" name="Freeform 1296"/>
            <p:cNvSpPr>
              <a:spLocks/>
            </p:cNvSpPr>
            <p:nvPr/>
          </p:nvSpPr>
          <p:spPr bwMode="auto">
            <a:xfrm>
              <a:off x="2174" y="1998"/>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5"/>
                  </a:moveTo>
                  <a:lnTo>
                    <a:pt x="337" y="0"/>
                  </a:lnTo>
                  <a:lnTo>
                    <a:pt x="0" y="415"/>
                  </a:lnTo>
                  <a:lnTo>
                    <a:pt x="344" y="5"/>
                  </a:lnTo>
                  <a:close/>
                </a:path>
              </a:pathLst>
            </a:custGeom>
            <a:solidFill>
              <a:schemeClr val="tx1"/>
            </a:solidFill>
            <a:ln w="9525">
              <a:solidFill>
                <a:schemeClr val="tx1"/>
              </a:solidFill>
              <a:round/>
              <a:headEnd/>
              <a:tailEnd/>
            </a:ln>
          </p:spPr>
          <p:txBody>
            <a:bodyPr/>
            <a:lstStyle/>
            <a:p>
              <a:endParaRPr lang="en-US"/>
            </a:p>
          </p:txBody>
        </p:sp>
        <p:sp>
          <p:nvSpPr>
            <p:cNvPr id="79010" name="Freeform 1297"/>
            <p:cNvSpPr>
              <a:spLocks/>
            </p:cNvSpPr>
            <p:nvPr/>
          </p:nvSpPr>
          <p:spPr bwMode="auto">
            <a:xfrm>
              <a:off x="2173" y="1998"/>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343" y="0"/>
                  </a:moveTo>
                  <a:lnTo>
                    <a:pt x="6" y="415"/>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9011" name="Freeform 1298"/>
            <p:cNvSpPr>
              <a:spLocks/>
            </p:cNvSpPr>
            <p:nvPr/>
          </p:nvSpPr>
          <p:spPr bwMode="auto">
            <a:xfrm>
              <a:off x="2173" y="1998"/>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5"/>
                  </a:moveTo>
                  <a:lnTo>
                    <a:pt x="343" y="0"/>
                  </a:lnTo>
                  <a:lnTo>
                    <a:pt x="0" y="409"/>
                  </a:lnTo>
                  <a:lnTo>
                    <a:pt x="6" y="415"/>
                  </a:lnTo>
                  <a:lnTo>
                    <a:pt x="350" y="5"/>
                  </a:lnTo>
                  <a:close/>
                </a:path>
              </a:pathLst>
            </a:custGeom>
            <a:solidFill>
              <a:schemeClr val="tx1"/>
            </a:solidFill>
            <a:ln w="0">
              <a:solidFill>
                <a:schemeClr val="tx1"/>
              </a:solidFill>
              <a:round/>
              <a:headEnd/>
              <a:tailEnd/>
            </a:ln>
          </p:spPr>
          <p:txBody>
            <a:bodyPr/>
            <a:lstStyle/>
            <a:p>
              <a:endParaRPr lang="en-US"/>
            </a:p>
          </p:txBody>
        </p:sp>
        <p:sp>
          <p:nvSpPr>
            <p:cNvPr id="79012" name="Freeform 1299"/>
            <p:cNvSpPr>
              <a:spLocks/>
            </p:cNvSpPr>
            <p:nvPr/>
          </p:nvSpPr>
          <p:spPr bwMode="auto">
            <a:xfrm>
              <a:off x="2242" y="1854"/>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13" name="Freeform 1300"/>
            <p:cNvSpPr>
              <a:spLocks/>
            </p:cNvSpPr>
            <p:nvPr/>
          </p:nvSpPr>
          <p:spPr bwMode="auto">
            <a:xfrm>
              <a:off x="2242" y="1854"/>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014" name="Freeform 1301"/>
            <p:cNvSpPr>
              <a:spLocks/>
            </p:cNvSpPr>
            <p:nvPr/>
          </p:nvSpPr>
          <p:spPr bwMode="auto">
            <a:xfrm>
              <a:off x="2229" y="1854"/>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15" name="Freeform 1302"/>
            <p:cNvSpPr>
              <a:spLocks/>
            </p:cNvSpPr>
            <p:nvPr/>
          </p:nvSpPr>
          <p:spPr bwMode="auto">
            <a:xfrm>
              <a:off x="2229" y="1854"/>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016" name="Freeform 1303"/>
            <p:cNvSpPr>
              <a:spLocks/>
            </p:cNvSpPr>
            <p:nvPr/>
          </p:nvSpPr>
          <p:spPr bwMode="auto">
            <a:xfrm>
              <a:off x="2185" y="1871"/>
              <a:ext cx="58"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7"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9017" name="Freeform 1304"/>
            <p:cNvSpPr>
              <a:spLocks/>
            </p:cNvSpPr>
            <p:nvPr/>
          </p:nvSpPr>
          <p:spPr bwMode="auto">
            <a:xfrm>
              <a:off x="2184" y="1871"/>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7"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018" name="Freeform 1305"/>
            <p:cNvSpPr>
              <a:spLocks/>
            </p:cNvSpPr>
            <p:nvPr/>
          </p:nvSpPr>
          <p:spPr bwMode="auto">
            <a:xfrm>
              <a:off x="2184" y="1871"/>
              <a:ext cx="59"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7" y="413"/>
                  </a:lnTo>
                  <a:lnTo>
                    <a:pt x="350" y="5"/>
                  </a:lnTo>
                  <a:close/>
                </a:path>
              </a:pathLst>
            </a:custGeom>
            <a:solidFill>
              <a:schemeClr val="tx1"/>
            </a:solidFill>
            <a:ln w="0">
              <a:solidFill>
                <a:schemeClr val="tx1"/>
              </a:solidFill>
              <a:round/>
              <a:headEnd/>
              <a:tailEnd/>
            </a:ln>
          </p:spPr>
          <p:txBody>
            <a:bodyPr/>
            <a:lstStyle/>
            <a:p>
              <a:endParaRPr lang="en-US"/>
            </a:p>
          </p:txBody>
        </p:sp>
        <p:sp>
          <p:nvSpPr>
            <p:cNvPr id="79019" name="Freeform 1306"/>
            <p:cNvSpPr>
              <a:spLocks/>
            </p:cNvSpPr>
            <p:nvPr/>
          </p:nvSpPr>
          <p:spPr bwMode="auto">
            <a:xfrm>
              <a:off x="2106" y="2779"/>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7"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9020" name="Freeform 1307"/>
            <p:cNvSpPr>
              <a:spLocks/>
            </p:cNvSpPr>
            <p:nvPr/>
          </p:nvSpPr>
          <p:spPr bwMode="auto">
            <a:xfrm>
              <a:off x="2105" y="2779"/>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7"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9021" name="Freeform 1308"/>
            <p:cNvSpPr>
              <a:spLocks/>
            </p:cNvSpPr>
            <p:nvPr/>
          </p:nvSpPr>
          <p:spPr bwMode="auto">
            <a:xfrm>
              <a:off x="2105" y="2779"/>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4" y="0"/>
                  </a:lnTo>
                  <a:lnTo>
                    <a:pt x="0" y="409"/>
                  </a:lnTo>
                  <a:lnTo>
                    <a:pt x="7" y="415"/>
                  </a:lnTo>
                  <a:lnTo>
                    <a:pt x="351" y="6"/>
                  </a:lnTo>
                  <a:close/>
                </a:path>
              </a:pathLst>
            </a:custGeom>
            <a:solidFill>
              <a:schemeClr val="tx1"/>
            </a:solidFill>
            <a:ln w="0">
              <a:solidFill>
                <a:schemeClr val="tx1"/>
              </a:solidFill>
              <a:round/>
              <a:headEnd/>
              <a:tailEnd/>
            </a:ln>
          </p:spPr>
          <p:txBody>
            <a:bodyPr/>
            <a:lstStyle/>
            <a:p>
              <a:endParaRPr lang="en-US"/>
            </a:p>
          </p:txBody>
        </p:sp>
        <p:sp>
          <p:nvSpPr>
            <p:cNvPr id="79022" name="Freeform 1309"/>
            <p:cNvSpPr>
              <a:spLocks/>
            </p:cNvSpPr>
            <p:nvPr/>
          </p:nvSpPr>
          <p:spPr bwMode="auto">
            <a:xfrm>
              <a:off x="2150" y="2762"/>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23" name="Freeform 1310"/>
            <p:cNvSpPr>
              <a:spLocks/>
            </p:cNvSpPr>
            <p:nvPr/>
          </p:nvSpPr>
          <p:spPr bwMode="auto">
            <a:xfrm>
              <a:off x="2150" y="2762"/>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24" name="Freeform 1311"/>
            <p:cNvSpPr>
              <a:spLocks/>
            </p:cNvSpPr>
            <p:nvPr/>
          </p:nvSpPr>
          <p:spPr bwMode="auto">
            <a:xfrm>
              <a:off x="2163" y="2762"/>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25" name="Freeform 1312"/>
            <p:cNvSpPr>
              <a:spLocks/>
            </p:cNvSpPr>
            <p:nvPr/>
          </p:nvSpPr>
          <p:spPr bwMode="auto">
            <a:xfrm>
              <a:off x="2163" y="2762"/>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26" name="Freeform 1313"/>
            <p:cNvSpPr>
              <a:spLocks/>
            </p:cNvSpPr>
            <p:nvPr/>
          </p:nvSpPr>
          <p:spPr bwMode="auto">
            <a:xfrm>
              <a:off x="2095" y="2906"/>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8"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9027" name="Freeform 1314"/>
            <p:cNvSpPr>
              <a:spLocks/>
            </p:cNvSpPr>
            <p:nvPr/>
          </p:nvSpPr>
          <p:spPr bwMode="auto">
            <a:xfrm>
              <a:off x="2093" y="2906"/>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0"/>
                  </a:moveTo>
                  <a:lnTo>
                    <a:pt x="7" y="415"/>
                  </a:lnTo>
                  <a:lnTo>
                    <a:pt x="0" y="410"/>
                  </a:lnTo>
                  <a:lnTo>
                    <a:pt x="345" y="0"/>
                  </a:lnTo>
                  <a:close/>
                </a:path>
              </a:pathLst>
            </a:custGeom>
            <a:solidFill>
              <a:schemeClr val="tx1"/>
            </a:solidFill>
            <a:ln w="9525">
              <a:solidFill>
                <a:schemeClr val="tx1"/>
              </a:solidFill>
              <a:round/>
              <a:headEnd/>
              <a:tailEnd/>
            </a:ln>
          </p:spPr>
          <p:txBody>
            <a:bodyPr/>
            <a:lstStyle/>
            <a:p>
              <a:endParaRPr lang="en-US"/>
            </a:p>
          </p:txBody>
        </p:sp>
        <p:sp>
          <p:nvSpPr>
            <p:cNvPr id="79028" name="Freeform 1315"/>
            <p:cNvSpPr>
              <a:spLocks/>
            </p:cNvSpPr>
            <p:nvPr/>
          </p:nvSpPr>
          <p:spPr bwMode="auto">
            <a:xfrm>
              <a:off x="2093" y="2906"/>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5" y="0"/>
                  </a:lnTo>
                  <a:lnTo>
                    <a:pt x="0" y="410"/>
                  </a:lnTo>
                  <a:lnTo>
                    <a:pt x="7" y="415"/>
                  </a:lnTo>
                  <a:lnTo>
                    <a:pt x="351" y="6"/>
                  </a:lnTo>
                  <a:close/>
                </a:path>
              </a:pathLst>
            </a:custGeom>
            <a:solidFill>
              <a:schemeClr val="tx1"/>
            </a:solidFill>
            <a:ln w="0">
              <a:solidFill>
                <a:schemeClr val="tx1"/>
              </a:solidFill>
              <a:round/>
              <a:headEnd/>
              <a:tailEnd/>
            </a:ln>
          </p:spPr>
          <p:txBody>
            <a:bodyPr/>
            <a:lstStyle/>
            <a:p>
              <a:endParaRPr lang="en-US"/>
            </a:p>
          </p:txBody>
        </p:sp>
        <p:sp>
          <p:nvSpPr>
            <p:cNvPr id="79029" name="Freeform 1316"/>
            <p:cNvSpPr>
              <a:spLocks/>
            </p:cNvSpPr>
            <p:nvPr/>
          </p:nvSpPr>
          <p:spPr bwMode="auto">
            <a:xfrm>
              <a:off x="2139" y="288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30" name="Freeform 1317"/>
            <p:cNvSpPr>
              <a:spLocks/>
            </p:cNvSpPr>
            <p:nvPr/>
          </p:nvSpPr>
          <p:spPr bwMode="auto">
            <a:xfrm>
              <a:off x="2139" y="288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31" name="Freeform 1318"/>
            <p:cNvSpPr>
              <a:spLocks/>
            </p:cNvSpPr>
            <p:nvPr/>
          </p:nvSpPr>
          <p:spPr bwMode="auto">
            <a:xfrm>
              <a:off x="2151" y="288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32" name="Freeform 1319"/>
            <p:cNvSpPr>
              <a:spLocks/>
            </p:cNvSpPr>
            <p:nvPr/>
          </p:nvSpPr>
          <p:spPr bwMode="auto">
            <a:xfrm>
              <a:off x="2151" y="288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33" name="Freeform 1320"/>
            <p:cNvSpPr>
              <a:spLocks/>
            </p:cNvSpPr>
            <p:nvPr/>
          </p:nvSpPr>
          <p:spPr bwMode="auto">
            <a:xfrm>
              <a:off x="2159" y="2804"/>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5" y="178"/>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34" name="Freeform 1321"/>
            <p:cNvSpPr>
              <a:spLocks/>
            </p:cNvSpPr>
            <p:nvPr/>
          </p:nvSpPr>
          <p:spPr bwMode="auto">
            <a:xfrm>
              <a:off x="2159" y="2804"/>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5" y="178"/>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035" name="Freeform 1322"/>
            <p:cNvSpPr>
              <a:spLocks/>
            </p:cNvSpPr>
            <p:nvPr/>
          </p:nvSpPr>
          <p:spPr bwMode="auto">
            <a:xfrm>
              <a:off x="2146" y="2804"/>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36" name="Freeform 1323"/>
            <p:cNvSpPr>
              <a:spLocks/>
            </p:cNvSpPr>
            <p:nvPr/>
          </p:nvSpPr>
          <p:spPr bwMode="auto">
            <a:xfrm>
              <a:off x="2146" y="2804"/>
              <a:ext cx="28"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037" name="Freeform 1324"/>
            <p:cNvSpPr>
              <a:spLocks/>
            </p:cNvSpPr>
            <p:nvPr/>
          </p:nvSpPr>
          <p:spPr bwMode="auto">
            <a:xfrm>
              <a:off x="2102" y="2821"/>
              <a:ext cx="57"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343" y="5"/>
                  </a:moveTo>
                  <a:lnTo>
                    <a:pt x="337" y="0"/>
                  </a:lnTo>
                  <a:lnTo>
                    <a:pt x="0" y="413"/>
                  </a:lnTo>
                  <a:lnTo>
                    <a:pt x="343" y="5"/>
                  </a:lnTo>
                  <a:close/>
                </a:path>
              </a:pathLst>
            </a:custGeom>
            <a:solidFill>
              <a:schemeClr val="tx1"/>
            </a:solidFill>
            <a:ln w="9525">
              <a:solidFill>
                <a:schemeClr val="tx1"/>
              </a:solidFill>
              <a:round/>
              <a:headEnd/>
              <a:tailEnd/>
            </a:ln>
          </p:spPr>
          <p:txBody>
            <a:bodyPr/>
            <a:lstStyle/>
            <a:p>
              <a:endParaRPr lang="en-US"/>
            </a:p>
          </p:txBody>
        </p:sp>
        <p:sp>
          <p:nvSpPr>
            <p:cNvPr id="79038" name="Freeform 1325"/>
            <p:cNvSpPr>
              <a:spLocks/>
            </p:cNvSpPr>
            <p:nvPr/>
          </p:nvSpPr>
          <p:spPr bwMode="auto">
            <a:xfrm>
              <a:off x="2101" y="2821"/>
              <a:ext cx="57"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8"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9039" name="Freeform 1326"/>
            <p:cNvSpPr>
              <a:spLocks/>
            </p:cNvSpPr>
            <p:nvPr/>
          </p:nvSpPr>
          <p:spPr bwMode="auto">
            <a:xfrm>
              <a:off x="2101" y="2821"/>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8" y="413"/>
                  </a:lnTo>
                  <a:lnTo>
                    <a:pt x="351" y="5"/>
                  </a:lnTo>
                  <a:close/>
                </a:path>
              </a:pathLst>
            </a:custGeom>
            <a:solidFill>
              <a:schemeClr val="tx1"/>
            </a:solidFill>
            <a:ln w="0">
              <a:solidFill>
                <a:schemeClr val="tx1"/>
              </a:solidFill>
              <a:round/>
              <a:headEnd/>
              <a:tailEnd/>
            </a:ln>
          </p:spPr>
          <p:txBody>
            <a:bodyPr/>
            <a:lstStyle/>
            <a:p>
              <a:endParaRPr lang="en-US"/>
            </a:p>
          </p:txBody>
        </p:sp>
        <p:sp>
          <p:nvSpPr>
            <p:cNvPr id="79040" name="Freeform 1327"/>
            <p:cNvSpPr>
              <a:spLocks/>
            </p:cNvSpPr>
            <p:nvPr/>
          </p:nvSpPr>
          <p:spPr bwMode="auto">
            <a:xfrm>
              <a:off x="2098" y="2864"/>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041" name="Freeform 1328"/>
            <p:cNvSpPr>
              <a:spLocks/>
            </p:cNvSpPr>
            <p:nvPr/>
          </p:nvSpPr>
          <p:spPr bwMode="auto">
            <a:xfrm>
              <a:off x="2097" y="2864"/>
              <a:ext cx="58"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345" y="0"/>
                  </a:moveTo>
                  <a:lnTo>
                    <a:pt x="7" y="413"/>
                  </a:lnTo>
                  <a:lnTo>
                    <a:pt x="0" y="408"/>
                  </a:lnTo>
                  <a:lnTo>
                    <a:pt x="345" y="0"/>
                  </a:lnTo>
                  <a:close/>
                </a:path>
              </a:pathLst>
            </a:custGeom>
            <a:solidFill>
              <a:schemeClr val="tx1"/>
            </a:solidFill>
            <a:ln w="9525">
              <a:solidFill>
                <a:schemeClr val="tx1"/>
              </a:solidFill>
              <a:round/>
              <a:headEnd/>
              <a:tailEnd/>
            </a:ln>
          </p:spPr>
          <p:txBody>
            <a:bodyPr/>
            <a:lstStyle/>
            <a:p>
              <a:endParaRPr lang="en-US"/>
            </a:p>
          </p:txBody>
        </p:sp>
        <p:sp>
          <p:nvSpPr>
            <p:cNvPr id="79042" name="Freeform 1329"/>
            <p:cNvSpPr>
              <a:spLocks/>
            </p:cNvSpPr>
            <p:nvPr/>
          </p:nvSpPr>
          <p:spPr bwMode="auto">
            <a:xfrm>
              <a:off x="2097" y="2864"/>
              <a:ext cx="59"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351" y="5"/>
                  </a:moveTo>
                  <a:lnTo>
                    <a:pt x="345" y="0"/>
                  </a:lnTo>
                  <a:lnTo>
                    <a:pt x="0" y="408"/>
                  </a:lnTo>
                  <a:lnTo>
                    <a:pt x="7" y="413"/>
                  </a:lnTo>
                  <a:lnTo>
                    <a:pt x="351" y="5"/>
                  </a:lnTo>
                  <a:close/>
                </a:path>
              </a:pathLst>
            </a:custGeom>
            <a:solidFill>
              <a:schemeClr val="tx1"/>
            </a:solidFill>
            <a:ln w="0">
              <a:solidFill>
                <a:schemeClr val="tx1"/>
              </a:solidFill>
              <a:round/>
              <a:headEnd/>
              <a:tailEnd/>
            </a:ln>
          </p:spPr>
          <p:txBody>
            <a:bodyPr/>
            <a:lstStyle/>
            <a:p>
              <a:endParaRPr lang="en-US"/>
            </a:p>
          </p:txBody>
        </p:sp>
        <p:sp>
          <p:nvSpPr>
            <p:cNvPr id="79043" name="Freeform 1330"/>
            <p:cNvSpPr>
              <a:spLocks/>
            </p:cNvSpPr>
            <p:nvPr/>
          </p:nvSpPr>
          <p:spPr bwMode="auto">
            <a:xfrm>
              <a:off x="2142" y="2847"/>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44" name="Freeform 1331"/>
            <p:cNvSpPr>
              <a:spLocks/>
            </p:cNvSpPr>
            <p:nvPr/>
          </p:nvSpPr>
          <p:spPr bwMode="auto">
            <a:xfrm>
              <a:off x="2142" y="2847"/>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45" name="Freeform 1332"/>
            <p:cNvSpPr>
              <a:spLocks/>
            </p:cNvSpPr>
            <p:nvPr/>
          </p:nvSpPr>
          <p:spPr bwMode="auto">
            <a:xfrm>
              <a:off x="2155" y="2847"/>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46" name="Freeform 1333"/>
            <p:cNvSpPr>
              <a:spLocks/>
            </p:cNvSpPr>
            <p:nvPr/>
          </p:nvSpPr>
          <p:spPr bwMode="auto">
            <a:xfrm>
              <a:off x="2155" y="2847"/>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47" name="Freeform 1334"/>
            <p:cNvSpPr>
              <a:spLocks/>
            </p:cNvSpPr>
            <p:nvPr/>
          </p:nvSpPr>
          <p:spPr bwMode="auto">
            <a:xfrm>
              <a:off x="2095" y="2906"/>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8"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9048" name="Freeform 1335"/>
            <p:cNvSpPr>
              <a:spLocks/>
            </p:cNvSpPr>
            <p:nvPr/>
          </p:nvSpPr>
          <p:spPr bwMode="auto">
            <a:xfrm>
              <a:off x="2093" y="2906"/>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0"/>
                  </a:moveTo>
                  <a:lnTo>
                    <a:pt x="7" y="415"/>
                  </a:lnTo>
                  <a:lnTo>
                    <a:pt x="0" y="410"/>
                  </a:lnTo>
                  <a:lnTo>
                    <a:pt x="345" y="0"/>
                  </a:lnTo>
                  <a:close/>
                </a:path>
              </a:pathLst>
            </a:custGeom>
            <a:solidFill>
              <a:schemeClr val="tx1"/>
            </a:solidFill>
            <a:ln w="9525">
              <a:solidFill>
                <a:schemeClr val="tx1"/>
              </a:solidFill>
              <a:round/>
              <a:headEnd/>
              <a:tailEnd/>
            </a:ln>
          </p:spPr>
          <p:txBody>
            <a:bodyPr/>
            <a:lstStyle/>
            <a:p>
              <a:endParaRPr lang="en-US"/>
            </a:p>
          </p:txBody>
        </p:sp>
        <p:sp>
          <p:nvSpPr>
            <p:cNvPr id="79049" name="Freeform 1336"/>
            <p:cNvSpPr>
              <a:spLocks/>
            </p:cNvSpPr>
            <p:nvPr/>
          </p:nvSpPr>
          <p:spPr bwMode="auto">
            <a:xfrm>
              <a:off x="2093" y="2906"/>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6"/>
                  </a:moveTo>
                  <a:lnTo>
                    <a:pt x="345" y="0"/>
                  </a:lnTo>
                  <a:lnTo>
                    <a:pt x="0" y="410"/>
                  </a:lnTo>
                  <a:lnTo>
                    <a:pt x="7" y="415"/>
                  </a:lnTo>
                  <a:lnTo>
                    <a:pt x="351" y="6"/>
                  </a:lnTo>
                  <a:close/>
                </a:path>
              </a:pathLst>
            </a:custGeom>
            <a:solidFill>
              <a:schemeClr val="tx1"/>
            </a:solidFill>
            <a:ln w="0">
              <a:solidFill>
                <a:schemeClr val="tx1"/>
              </a:solidFill>
              <a:round/>
              <a:headEnd/>
              <a:tailEnd/>
            </a:ln>
          </p:spPr>
          <p:txBody>
            <a:bodyPr/>
            <a:lstStyle/>
            <a:p>
              <a:endParaRPr lang="en-US"/>
            </a:p>
          </p:txBody>
        </p:sp>
        <p:sp>
          <p:nvSpPr>
            <p:cNvPr id="79050" name="Freeform 1337"/>
            <p:cNvSpPr>
              <a:spLocks/>
            </p:cNvSpPr>
            <p:nvPr/>
          </p:nvSpPr>
          <p:spPr bwMode="auto">
            <a:xfrm>
              <a:off x="2139" y="288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51" name="Freeform 1338"/>
            <p:cNvSpPr>
              <a:spLocks/>
            </p:cNvSpPr>
            <p:nvPr/>
          </p:nvSpPr>
          <p:spPr bwMode="auto">
            <a:xfrm>
              <a:off x="2139" y="2889"/>
              <a:ext cx="27"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4"/>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52" name="Freeform 1339"/>
            <p:cNvSpPr>
              <a:spLocks/>
            </p:cNvSpPr>
            <p:nvPr/>
          </p:nvSpPr>
          <p:spPr bwMode="auto">
            <a:xfrm>
              <a:off x="2151" y="288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53" name="Freeform 1340"/>
            <p:cNvSpPr>
              <a:spLocks/>
            </p:cNvSpPr>
            <p:nvPr/>
          </p:nvSpPr>
          <p:spPr bwMode="auto">
            <a:xfrm>
              <a:off x="2151" y="288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4"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54" name="Freeform 1341"/>
            <p:cNvSpPr>
              <a:spLocks/>
            </p:cNvSpPr>
            <p:nvPr/>
          </p:nvSpPr>
          <p:spPr bwMode="auto">
            <a:xfrm>
              <a:off x="2076" y="3117"/>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6"/>
                  </a:moveTo>
                  <a:lnTo>
                    <a:pt x="338" y="0"/>
                  </a:lnTo>
                  <a:lnTo>
                    <a:pt x="0" y="415"/>
                  </a:lnTo>
                  <a:lnTo>
                    <a:pt x="344" y="6"/>
                  </a:lnTo>
                  <a:close/>
                </a:path>
              </a:pathLst>
            </a:custGeom>
            <a:solidFill>
              <a:schemeClr val="tx1"/>
            </a:solidFill>
            <a:ln w="9525">
              <a:solidFill>
                <a:schemeClr val="tx1"/>
              </a:solidFill>
              <a:round/>
              <a:headEnd/>
              <a:tailEnd/>
            </a:ln>
          </p:spPr>
          <p:txBody>
            <a:bodyPr/>
            <a:lstStyle/>
            <a:p>
              <a:endParaRPr lang="en-US"/>
            </a:p>
          </p:txBody>
        </p:sp>
        <p:sp>
          <p:nvSpPr>
            <p:cNvPr id="79055" name="Freeform 1342"/>
            <p:cNvSpPr>
              <a:spLocks/>
            </p:cNvSpPr>
            <p:nvPr/>
          </p:nvSpPr>
          <p:spPr bwMode="auto">
            <a:xfrm>
              <a:off x="2075" y="3117"/>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9056" name="Freeform 1343"/>
            <p:cNvSpPr>
              <a:spLocks/>
            </p:cNvSpPr>
            <p:nvPr/>
          </p:nvSpPr>
          <p:spPr bwMode="auto">
            <a:xfrm>
              <a:off x="2075" y="3117"/>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6"/>
                  </a:moveTo>
                  <a:lnTo>
                    <a:pt x="344" y="0"/>
                  </a:lnTo>
                  <a:lnTo>
                    <a:pt x="0" y="409"/>
                  </a:lnTo>
                  <a:lnTo>
                    <a:pt x="6" y="415"/>
                  </a:lnTo>
                  <a:lnTo>
                    <a:pt x="350" y="6"/>
                  </a:lnTo>
                  <a:close/>
                </a:path>
              </a:pathLst>
            </a:custGeom>
            <a:solidFill>
              <a:schemeClr val="tx1"/>
            </a:solidFill>
            <a:ln w="0">
              <a:solidFill>
                <a:schemeClr val="tx1"/>
              </a:solidFill>
              <a:round/>
              <a:headEnd/>
              <a:tailEnd/>
            </a:ln>
          </p:spPr>
          <p:txBody>
            <a:bodyPr/>
            <a:lstStyle/>
            <a:p>
              <a:endParaRPr lang="en-US"/>
            </a:p>
          </p:txBody>
        </p:sp>
        <p:sp>
          <p:nvSpPr>
            <p:cNvPr id="79057" name="Freeform 1344"/>
            <p:cNvSpPr>
              <a:spLocks/>
            </p:cNvSpPr>
            <p:nvPr/>
          </p:nvSpPr>
          <p:spPr bwMode="auto">
            <a:xfrm>
              <a:off x="2120" y="310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58" name="Freeform 1345"/>
            <p:cNvSpPr>
              <a:spLocks/>
            </p:cNvSpPr>
            <p:nvPr/>
          </p:nvSpPr>
          <p:spPr bwMode="auto">
            <a:xfrm>
              <a:off x="2120" y="310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59" name="Freeform 1346"/>
            <p:cNvSpPr>
              <a:spLocks/>
            </p:cNvSpPr>
            <p:nvPr/>
          </p:nvSpPr>
          <p:spPr bwMode="auto">
            <a:xfrm>
              <a:off x="2133" y="3100"/>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60" name="Freeform 1347"/>
            <p:cNvSpPr>
              <a:spLocks/>
            </p:cNvSpPr>
            <p:nvPr/>
          </p:nvSpPr>
          <p:spPr bwMode="auto">
            <a:xfrm>
              <a:off x="2133" y="3100"/>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5"/>
                  </a:moveTo>
                  <a:lnTo>
                    <a:pt x="25" y="179"/>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61" name="Freeform 1348"/>
            <p:cNvSpPr>
              <a:spLocks/>
            </p:cNvSpPr>
            <p:nvPr/>
          </p:nvSpPr>
          <p:spPr bwMode="auto">
            <a:xfrm>
              <a:off x="2140" y="3016"/>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062" name="Freeform 1349"/>
            <p:cNvSpPr>
              <a:spLocks/>
            </p:cNvSpPr>
            <p:nvPr/>
          </p:nvSpPr>
          <p:spPr bwMode="auto">
            <a:xfrm>
              <a:off x="2140" y="3016"/>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063" name="Freeform 1350"/>
            <p:cNvSpPr>
              <a:spLocks/>
            </p:cNvSpPr>
            <p:nvPr/>
          </p:nvSpPr>
          <p:spPr bwMode="auto">
            <a:xfrm>
              <a:off x="2127" y="3016"/>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064" name="Freeform 1351"/>
            <p:cNvSpPr>
              <a:spLocks/>
            </p:cNvSpPr>
            <p:nvPr/>
          </p:nvSpPr>
          <p:spPr bwMode="auto">
            <a:xfrm>
              <a:off x="2127" y="3016"/>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065" name="Freeform 1352"/>
            <p:cNvSpPr>
              <a:spLocks/>
            </p:cNvSpPr>
            <p:nvPr/>
          </p:nvSpPr>
          <p:spPr bwMode="auto">
            <a:xfrm>
              <a:off x="2084" y="3033"/>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066" name="Freeform 1353"/>
            <p:cNvSpPr>
              <a:spLocks/>
            </p:cNvSpPr>
            <p:nvPr/>
          </p:nvSpPr>
          <p:spPr bwMode="auto">
            <a:xfrm>
              <a:off x="2082" y="3033"/>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067" name="Freeform 1354"/>
            <p:cNvSpPr>
              <a:spLocks/>
            </p:cNvSpPr>
            <p:nvPr/>
          </p:nvSpPr>
          <p:spPr bwMode="auto">
            <a:xfrm>
              <a:off x="2082" y="3033"/>
              <a:ext cx="59"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068" name="Freeform 1355"/>
            <p:cNvSpPr>
              <a:spLocks/>
            </p:cNvSpPr>
            <p:nvPr/>
          </p:nvSpPr>
          <p:spPr bwMode="auto">
            <a:xfrm>
              <a:off x="2080" y="307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6"/>
                  </a:moveTo>
                  <a:lnTo>
                    <a:pt x="337" y="0"/>
                  </a:lnTo>
                  <a:lnTo>
                    <a:pt x="0" y="414"/>
                  </a:lnTo>
                  <a:lnTo>
                    <a:pt x="343" y="6"/>
                  </a:lnTo>
                  <a:close/>
                </a:path>
              </a:pathLst>
            </a:custGeom>
            <a:solidFill>
              <a:schemeClr val="tx1"/>
            </a:solidFill>
            <a:ln w="9525">
              <a:solidFill>
                <a:schemeClr val="tx1"/>
              </a:solidFill>
              <a:round/>
              <a:headEnd/>
              <a:tailEnd/>
            </a:ln>
          </p:spPr>
          <p:txBody>
            <a:bodyPr/>
            <a:lstStyle/>
            <a:p>
              <a:endParaRPr lang="en-US"/>
            </a:p>
          </p:txBody>
        </p:sp>
        <p:sp>
          <p:nvSpPr>
            <p:cNvPr id="79069" name="Freeform 1356"/>
            <p:cNvSpPr>
              <a:spLocks/>
            </p:cNvSpPr>
            <p:nvPr/>
          </p:nvSpPr>
          <p:spPr bwMode="auto">
            <a:xfrm>
              <a:off x="2079" y="307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6" y="414"/>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9070" name="Freeform 1357"/>
            <p:cNvSpPr>
              <a:spLocks/>
            </p:cNvSpPr>
            <p:nvPr/>
          </p:nvSpPr>
          <p:spPr bwMode="auto">
            <a:xfrm>
              <a:off x="2079" y="3075"/>
              <a:ext cx="58" cy="69"/>
            </a:xfrm>
            <a:custGeom>
              <a:avLst/>
              <a:gdLst>
                <a:gd name="T0" fmla="*/ 0 w 349"/>
                <a:gd name="T1" fmla="*/ 0 h 414"/>
                <a:gd name="T2" fmla="*/ 0 w 349"/>
                <a:gd name="T3" fmla="*/ 0 h 414"/>
                <a:gd name="T4" fmla="*/ 0 w 349"/>
                <a:gd name="T5" fmla="*/ 0 h 414"/>
                <a:gd name="T6" fmla="*/ 0 w 349"/>
                <a:gd name="T7" fmla="*/ 0 h 414"/>
                <a:gd name="T8" fmla="*/ 0 w 349"/>
                <a:gd name="T9" fmla="*/ 0 h 414"/>
                <a:gd name="T10" fmla="*/ 0 60000 65536"/>
                <a:gd name="T11" fmla="*/ 0 60000 65536"/>
                <a:gd name="T12" fmla="*/ 0 60000 65536"/>
                <a:gd name="T13" fmla="*/ 0 60000 65536"/>
                <a:gd name="T14" fmla="*/ 0 60000 65536"/>
                <a:gd name="T15" fmla="*/ 0 w 349"/>
                <a:gd name="T16" fmla="*/ 0 h 414"/>
                <a:gd name="T17" fmla="*/ 349 w 349"/>
                <a:gd name="T18" fmla="*/ 414 h 414"/>
              </a:gdLst>
              <a:ahLst/>
              <a:cxnLst>
                <a:cxn ang="T10">
                  <a:pos x="T0" y="T1"/>
                </a:cxn>
                <a:cxn ang="T11">
                  <a:pos x="T2" y="T3"/>
                </a:cxn>
                <a:cxn ang="T12">
                  <a:pos x="T4" y="T5"/>
                </a:cxn>
                <a:cxn ang="T13">
                  <a:pos x="T6" y="T7"/>
                </a:cxn>
                <a:cxn ang="T14">
                  <a:pos x="T8" y="T9"/>
                </a:cxn>
              </a:cxnLst>
              <a:rect l="T15" t="T16" r="T17" b="T18"/>
              <a:pathLst>
                <a:path w="349" h="414">
                  <a:moveTo>
                    <a:pt x="349" y="6"/>
                  </a:moveTo>
                  <a:lnTo>
                    <a:pt x="343" y="0"/>
                  </a:lnTo>
                  <a:lnTo>
                    <a:pt x="0" y="409"/>
                  </a:lnTo>
                  <a:lnTo>
                    <a:pt x="6" y="414"/>
                  </a:lnTo>
                  <a:lnTo>
                    <a:pt x="349" y="6"/>
                  </a:lnTo>
                  <a:close/>
                </a:path>
              </a:pathLst>
            </a:custGeom>
            <a:solidFill>
              <a:schemeClr val="tx1"/>
            </a:solidFill>
            <a:ln w="0">
              <a:solidFill>
                <a:schemeClr val="tx1"/>
              </a:solidFill>
              <a:round/>
              <a:headEnd/>
              <a:tailEnd/>
            </a:ln>
          </p:spPr>
          <p:txBody>
            <a:bodyPr/>
            <a:lstStyle/>
            <a:p>
              <a:endParaRPr lang="en-US"/>
            </a:p>
          </p:txBody>
        </p:sp>
        <p:sp>
          <p:nvSpPr>
            <p:cNvPr id="79071" name="Freeform 1358"/>
            <p:cNvSpPr>
              <a:spLocks/>
            </p:cNvSpPr>
            <p:nvPr/>
          </p:nvSpPr>
          <p:spPr bwMode="auto">
            <a:xfrm>
              <a:off x="2124" y="3058"/>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4"/>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72" name="Freeform 1359"/>
            <p:cNvSpPr>
              <a:spLocks/>
            </p:cNvSpPr>
            <p:nvPr/>
          </p:nvSpPr>
          <p:spPr bwMode="auto">
            <a:xfrm>
              <a:off x="2124" y="3058"/>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4"/>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073" name="Freeform 1360"/>
            <p:cNvSpPr>
              <a:spLocks/>
            </p:cNvSpPr>
            <p:nvPr/>
          </p:nvSpPr>
          <p:spPr bwMode="auto">
            <a:xfrm>
              <a:off x="2137" y="3058"/>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74" name="Freeform 1361"/>
            <p:cNvSpPr>
              <a:spLocks/>
            </p:cNvSpPr>
            <p:nvPr/>
          </p:nvSpPr>
          <p:spPr bwMode="auto">
            <a:xfrm>
              <a:off x="2137" y="3058"/>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075" name="Freeform 1362"/>
            <p:cNvSpPr>
              <a:spLocks/>
            </p:cNvSpPr>
            <p:nvPr/>
          </p:nvSpPr>
          <p:spPr bwMode="auto">
            <a:xfrm>
              <a:off x="2144" y="2973"/>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76" name="Freeform 1363"/>
            <p:cNvSpPr>
              <a:spLocks/>
            </p:cNvSpPr>
            <p:nvPr/>
          </p:nvSpPr>
          <p:spPr bwMode="auto">
            <a:xfrm>
              <a:off x="2144" y="2973"/>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4"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077" name="Freeform 1364"/>
            <p:cNvSpPr>
              <a:spLocks/>
            </p:cNvSpPr>
            <p:nvPr/>
          </p:nvSpPr>
          <p:spPr bwMode="auto">
            <a:xfrm>
              <a:off x="2131" y="2973"/>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78" name="Freeform 1365"/>
            <p:cNvSpPr>
              <a:spLocks/>
            </p:cNvSpPr>
            <p:nvPr/>
          </p:nvSpPr>
          <p:spPr bwMode="auto">
            <a:xfrm>
              <a:off x="2131" y="2973"/>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079" name="Freeform 1366"/>
            <p:cNvSpPr>
              <a:spLocks/>
            </p:cNvSpPr>
            <p:nvPr/>
          </p:nvSpPr>
          <p:spPr bwMode="auto">
            <a:xfrm>
              <a:off x="2087" y="2990"/>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8"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9080" name="Freeform 1367"/>
            <p:cNvSpPr>
              <a:spLocks/>
            </p:cNvSpPr>
            <p:nvPr/>
          </p:nvSpPr>
          <p:spPr bwMode="auto">
            <a:xfrm>
              <a:off x="2086" y="2990"/>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6" y="414"/>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9081" name="Freeform 1368"/>
            <p:cNvSpPr>
              <a:spLocks/>
            </p:cNvSpPr>
            <p:nvPr/>
          </p:nvSpPr>
          <p:spPr bwMode="auto">
            <a:xfrm>
              <a:off x="2086" y="2990"/>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350" y="5"/>
                  </a:moveTo>
                  <a:lnTo>
                    <a:pt x="344" y="0"/>
                  </a:lnTo>
                  <a:lnTo>
                    <a:pt x="0" y="409"/>
                  </a:lnTo>
                  <a:lnTo>
                    <a:pt x="6" y="414"/>
                  </a:lnTo>
                  <a:lnTo>
                    <a:pt x="350" y="5"/>
                  </a:lnTo>
                  <a:close/>
                </a:path>
              </a:pathLst>
            </a:custGeom>
            <a:solidFill>
              <a:schemeClr val="tx1"/>
            </a:solidFill>
            <a:ln w="0">
              <a:solidFill>
                <a:schemeClr val="tx1"/>
              </a:solidFill>
              <a:round/>
              <a:headEnd/>
              <a:tailEnd/>
            </a:ln>
          </p:spPr>
          <p:txBody>
            <a:bodyPr/>
            <a:lstStyle/>
            <a:p>
              <a:endParaRPr lang="en-US"/>
            </a:p>
          </p:txBody>
        </p:sp>
        <p:sp>
          <p:nvSpPr>
            <p:cNvPr id="79082" name="Freeform 1369"/>
            <p:cNvSpPr>
              <a:spLocks/>
            </p:cNvSpPr>
            <p:nvPr/>
          </p:nvSpPr>
          <p:spPr bwMode="auto">
            <a:xfrm>
              <a:off x="2091" y="2948"/>
              <a:ext cx="57"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343" y="6"/>
                  </a:moveTo>
                  <a:lnTo>
                    <a:pt x="337" y="0"/>
                  </a:lnTo>
                  <a:lnTo>
                    <a:pt x="0" y="415"/>
                  </a:lnTo>
                  <a:lnTo>
                    <a:pt x="343" y="6"/>
                  </a:lnTo>
                  <a:close/>
                </a:path>
              </a:pathLst>
            </a:custGeom>
            <a:solidFill>
              <a:schemeClr val="tx1"/>
            </a:solidFill>
            <a:ln w="9525">
              <a:solidFill>
                <a:schemeClr val="tx1"/>
              </a:solidFill>
              <a:round/>
              <a:headEnd/>
              <a:tailEnd/>
            </a:ln>
          </p:spPr>
          <p:txBody>
            <a:bodyPr/>
            <a:lstStyle/>
            <a:p>
              <a:endParaRPr lang="en-US"/>
            </a:p>
          </p:txBody>
        </p:sp>
        <p:sp>
          <p:nvSpPr>
            <p:cNvPr id="79083" name="Freeform 1370"/>
            <p:cNvSpPr>
              <a:spLocks/>
            </p:cNvSpPr>
            <p:nvPr/>
          </p:nvSpPr>
          <p:spPr bwMode="auto">
            <a:xfrm>
              <a:off x="2090" y="2948"/>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7"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9084" name="Freeform 1371"/>
            <p:cNvSpPr>
              <a:spLocks/>
            </p:cNvSpPr>
            <p:nvPr/>
          </p:nvSpPr>
          <p:spPr bwMode="auto">
            <a:xfrm>
              <a:off x="2090" y="2948"/>
              <a:ext cx="58"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6"/>
                  </a:moveTo>
                  <a:lnTo>
                    <a:pt x="344" y="0"/>
                  </a:lnTo>
                  <a:lnTo>
                    <a:pt x="0" y="409"/>
                  </a:lnTo>
                  <a:lnTo>
                    <a:pt x="7" y="415"/>
                  </a:lnTo>
                  <a:lnTo>
                    <a:pt x="350" y="6"/>
                  </a:lnTo>
                  <a:close/>
                </a:path>
              </a:pathLst>
            </a:custGeom>
            <a:solidFill>
              <a:schemeClr val="tx1"/>
            </a:solidFill>
            <a:ln w="0">
              <a:solidFill>
                <a:schemeClr val="tx1"/>
              </a:solidFill>
              <a:round/>
              <a:headEnd/>
              <a:tailEnd/>
            </a:ln>
          </p:spPr>
          <p:txBody>
            <a:bodyPr/>
            <a:lstStyle/>
            <a:p>
              <a:endParaRPr lang="en-US"/>
            </a:p>
          </p:txBody>
        </p:sp>
        <p:sp>
          <p:nvSpPr>
            <p:cNvPr id="79085" name="Freeform 1372"/>
            <p:cNvSpPr>
              <a:spLocks/>
            </p:cNvSpPr>
            <p:nvPr/>
          </p:nvSpPr>
          <p:spPr bwMode="auto">
            <a:xfrm>
              <a:off x="2135" y="2931"/>
              <a:ext cx="27"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086" name="Freeform 1373"/>
            <p:cNvSpPr>
              <a:spLocks/>
            </p:cNvSpPr>
            <p:nvPr/>
          </p:nvSpPr>
          <p:spPr bwMode="auto">
            <a:xfrm>
              <a:off x="2135" y="2931"/>
              <a:ext cx="27" cy="18"/>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3"/>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087" name="Freeform 1374"/>
            <p:cNvSpPr>
              <a:spLocks/>
            </p:cNvSpPr>
            <p:nvPr/>
          </p:nvSpPr>
          <p:spPr bwMode="auto">
            <a:xfrm>
              <a:off x="2148" y="2931"/>
              <a:ext cx="14"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5" y="179"/>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088" name="Freeform 1375"/>
            <p:cNvSpPr>
              <a:spLocks/>
            </p:cNvSpPr>
            <p:nvPr/>
          </p:nvSpPr>
          <p:spPr bwMode="auto">
            <a:xfrm>
              <a:off x="2148" y="2931"/>
              <a:ext cx="14" cy="30"/>
            </a:xfrm>
            <a:custGeom>
              <a:avLst/>
              <a:gdLst>
                <a:gd name="T0" fmla="*/ 0 w 89"/>
                <a:gd name="T1" fmla="*/ 0 h 179"/>
                <a:gd name="T2" fmla="*/ 0 w 89"/>
                <a:gd name="T3" fmla="*/ 0 h 179"/>
                <a:gd name="T4" fmla="*/ 0 w 89"/>
                <a:gd name="T5" fmla="*/ 0 h 179"/>
                <a:gd name="T6" fmla="*/ 0 w 89"/>
                <a:gd name="T7" fmla="*/ 0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0" y="105"/>
                  </a:moveTo>
                  <a:lnTo>
                    <a:pt x="25" y="179"/>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089" name="Freeform 1376"/>
            <p:cNvSpPr>
              <a:spLocks/>
            </p:cNvSpPr>
            <p:nvPr/>
          </p:nvSpPr>
          <p:spPr bwMode="auto">
            <a:xfrm>
              <a:off x="2140" y="3016"/>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090" name="Freeform 1377"/>
            <p:cNvSpPr>
              <a:spLocks/>
            </p:cNvSpPr>
            <p:nvPr/>
          </p:nvSpPr>
          <p:spPr bwMode="auto">
            <a:xfrm>
              <a:off x="2140" y="3016"/>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4"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091" name="Freeform 1378"/>
            <p:cNvSpPr>
              <a:spLocks/>
            </p:cNvSpPr>
            <p:nvPr/>
          </p:nvSpPr>
          <p:spPr bwMode="auto">
            <a:xfrm>
              <a:off x="2127" y="3016"/>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092" name="Freeform 1379"/>
            <p:cNvSpPr>
              <a:spLocks/>
            </p:cNvSpPr>
            <p:nvPr/>
          </p:nvSpPr>
          <p:spPr bwMode="auto">
            <a:xfrm>
              <a:off x="2127" y="3016"/>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093" name="Freeform 1380"/>
            <p:cNvSpPr>
              <a:spLocks/>
            </p:cNvSpPr>
            <p:nvPr/>
          </p:nvSpPr>
          <p:spPr bwMode="auto">
            <a:xfrm>
              <a:off x="2084" y="3033"/>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094" name="Freeform 1381"/>
            <p:cNvSpPr>
              <a:spLocks/>
            </p:cNvSpPr>
            <p:nvPr/>
          </p:nvSpPr>
          <p:spPr bwMode="auto">
            <a:xfrm>
              <a:off x="2082" y="3033"/>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095" name="Freeform 1382"/>
            <p:cNvSpPr>
              <a:spLocks/>
            </p:cNvSpPr>
            <p:nvPr/>
          </p:nvSpPr>
          <p:spPr bwMode="auto">
            <a:xfrm>
              <a:off x="2082" y="3033"/>
              <a:ext cx="59"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096" name="Freeform 1383"/>
            <p:cNvSpPr>
              <a:spLocks/>
            </p:cNvSpPr>
            <p:nvPr/>
          </p:nvSpPr>
          <p:spPr bwMode="auto">
            <a:xfrm>
              <a:off x="2080" y="307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6"/>
                  </a:moveTo>
                  <a:lnTo>
                    <a:pt x="337" y="0"/>
                  </a:lnTo>
                  <a:lnTo>
                    <a:pt x="0" y="414"/>
                  </a:lnTo>
                  <a:lnTo>
                    <a:pt x="343" y="6"/>
                  </a:lnTo>
                  <a:close/>
                </a:path>
              </a:pathLst>
            </a:custGeom>
            <a:solidFill>
              <a:schemeClr val="tx1"/>
            </a:solidFill>
            <a:ln w="9525">
              <a:solidFill>
                <a:schemeClr val="tx1"/>
              </a:solidFill>
              <a:round/>
              <a:headEnd/>
              <a:tailEnd/>
            </a:ln>
          </p:spPr>
          <p:txBody>
            <a:bodyPr/>
            <a:lstStyle/>
            <a:p>
              <a:endParaRPr lang="en-US"/>
            </a:p>
          </p:txBody>
        </p:sp>
        <p:sp>
          <p:nvSpPr>
            <p:cNvPr id="79097" name="Freeform 1384"/>
            <p:cNvSpPr>
              <a:spLocks/>
            </p:cNvSpPr>
            <p:nvPr/>
          </p:nvSpPr>
          <p:spPr bwMode="auto">
            <a:xfrm>
              <a:off x="2079" y="3075"/>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6" y="414"/>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9098" name="Freeform 1385"/>
            <p:cNvSpPr>
              <a:spLocks/>
            </p:cNvSpPr>
            <p:nvPr/>
          </p:nvSpPr>
          <p:spPr bwMode="auto">
            <a:xfrm>
              <a:off x="2079" y="3075"/>
              <a:ext cx="58" cy="69"/>
            </a:xfrm>
            <a:custGeom>
              <a:avLst/>
              <a:gdLst>
                <a:gd name="T0" fmla="*/ 0 w 349"/>
                <a:gd name="T1" fmla="*/ 0 h 414"/>
                <a:gd name="T2" fmla="*/ 0 w 349"/>
                <a:gd name="T3" fmla="*/ 0 h 414"/>
                <a:gd name="T4" fmla="*/ 0 w 349"/>
                <a:gd name="T5" fmla="*/ 0 h 414"/>
                <a:gd name="T6" fmla="*/ 0 w 349"/>
                <a:gd name="T7" fmla="*/ 0 h 414"/>
                <a:gd name="T8" fmla="*/ 0 w 349"/>
                <a:gd name="T9" fmla="*/ 0 h 414"/>
                <a:gd name="T10" fmla="*/ 0 60000 65536"/>
                <a:gd name="T11" fmla="*/ 0 60000 65536"/>
                <a:gd name="T12" fmla="*/ 0 60000 65536"/>
                <a:gd name="T13" fmla="*/ 0 60000 65536"/>
                <a:gd name="T14" fmla="*/ 0 60000 65536"/>
                <a:gd name="T15" fmla="*/ 0 w 349"/>
                <a:gd name="T16" fmla="*/ 0 h 414"/>
                <a:gd name="T17" fmla="*/ 349 w 349"/>
                <a:gd name="T18" fmla="*/ 414 h 414"/>
              </a:gdLst>
              <a:ahLst/>
              <a:cxnLst>
                <a:cxn ang="T10">
                  <a:pos x="T0" y="T1"/>
                </a:cxn>
                <a:cxn ang="T11">
                  <a:pos x="T2" y="T3"/>
                </a:cxn>
                <a:cxn ang="T12">
                  <a:pos x="T4" y="T5"/>
                </a:cxn>
                <a:cxn ang="T13">
                  <a:pos x="T6" y="T7"/>
                </a:cxn>
                <a:cxn ang="T14">
                  <a:pos x="T8" y="T9"/>
                </a:cxn>
              </a:cxnLst>
              <a:rect l="T15" t="T16" r="T17" b="T18"/>
              <a:pathLst>
                <a:path w="349" h="414">
                  <a:moveTo>
                    <a:pt x="349" y="6"/>
                  </a:moveTo>
                  <a:lnTo>
                    <a:pt x="343" y="0"/>
                  </a:lnTo>
                  <a:lnTo>
                    <a:pt x="0" y="409"/>
                  </a:lnTo>
                  <a:lnTo>
                    <a:pt x="6" y="414"/>
                  </a:lnTo>
                  <a:lnTo>
                    <a:pt x="349" y="6"/>
                  </a:lnTo>
                  <a:close/>
                </a:path>
              </a:pathLst>
            </a:custGeom>
            <a:solidFill>
              <a:schemeClr val="tx1"/>
            </a:solidFill>
            <a:ln w="0">
              <a:solidFill>
                <a:schemeClr val="tx1"/>
              </a:solidFill>
              <a:round/>
              <a:headEnd/>
              <a:tailEnd/>
            </a:ln>
          </p:spPr>
          <p:txBody>
            <a:bodyPr/>
            <a:lstStyle/>
            <a:p>
              <a:endParaRPr lang="en-US"/>
            </a:p>
          </p:txBody>
        </p:sp>
        <p:sp>
          <p:nvSpPr>
            <p:cNvPr id="79099" name="Freeform 1386"/>
            <p:cNvSpPr>
              <a:spLocks/>
            </p:cNvSpPr>
            <p:nvPr/>
          </p:nvSpPr>
          <p:spPr bwMode="auto">
            <a:xfrm>
              <a:off x="2124" y="3058"/>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4"/>
                  </a:lnTo>
                  <a:lnTo>
                    <a:pt x="166"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100" name="Freeform 1387"/>
            <p:cNvSpPr>
              <a:spLocks/>
            </p:cNvSpPr>
            <p:nvPr/>
          </p:nvSpPr>
          <p:spPr bwMode="auto">
            <a:xfrm>
              <a:off x="2124" y="3058"/>
              <a:ext cx="27"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77" y="105"/>
                  </a:moveTo>
                  <a:lnTo>
                    <a:pt x="0" y="94"/>
                  </a:lnTo>
                  <a:lnTo>
                    <a:pt x="166" y="0"/>
                  </a:lnTo>
                  <a:lnTo>
                    <a:pt x="77" y="105"/>
                  </a:lnTo>
                  <a:close/>
                </a:path>
              </a:pathLst>
            </a:custGeom>
            <a:solidFill>
              <a:schemeClr val="tx1"/>
            </a:solidFill>
            <a:ln w="0">
              <a:solidFill>
                <a:schemeClr val="tx1"/>
              </a:solidFill>
              <a:round/>
              <a:headEnd/>
              <a:tailEnd/>
            </a:ln>
          </p:spPr>
          <p:txBody>
            <a:bodyPr/>
            <a:lstStyle/>
            <a:p>
              <a:endParaRPr lang="en-US"/>
            </a:p>
          </p:txBody>
        </p:sp>
        <p:sp>
          <p:nvSpPr>
            <p:cNvPr id="79101" name="Freeform 1388"/>
            <p:cNvSpPr>
              <a:spLocks/>
            </p:cNvSpPr>
            <p:nvPr/>
          </p:nvSpPr>
          <p:spPr bwMode="auto">
            <a:xfrm>
              <a:off x="2137" y="3058"/>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9525">
              <a:solidFill>
                <a:schemeClr val="tx1"/>
              </a:solidFill>
              <a:round/>
              <a:headEnd/>
              <a:tailEnd/>
            </a:ln>
          </p:spPr>
          <p:txBody>
            <a:bodyPr/>
            <a:lstStyle/>
            <a:p>
              <a:endParaRPr lang="en-US"/>
            </a:p>
          </p:txBody>
        </p:sp>
        <p:sp>
          <p:nvSpPr>
            <p:cNvPr id="79102" name="Freeform 1389"/>
            <p:cNvSpPr>
              <a:spLocks/>
            </p:cNvSpPr>
            <p:nvPr/>
          </p:nvSpPr>
          <p:spPr bwMode="auto">
            <a:xfrm>
              <a:off x="2137" y="3058"/>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5"/>
                  </a:moveTo>
                  <a:lnTo>
                    <a:pt x="26" y="178"/>
                  </a:lnTo>
                  <a:lnTo>
                    <a:pt x="89" y="0"/>
                  </a:lnTo>
                  <a:lnTo>
                    <a:pt x="0" y="105"/>
                  </a:lnTo>
                  <a:close/>
                </a:path>
              </a:pathLst>
            </a:custGeom>
            <a:solidFill>
              <a:schemeClr val="tx1"/>
            </a:solidFill>
            <a:ln w="0">
              <a:solidFill>
                <a:schemeClr val="tx1"/>
              </a:solidFill>
              <a:round/>
              <a:headEnd/>
              <a:tailEnd/>
            </a:ln>
          </p:spPr>
          <p:txBody>
            <a:bodyPr/>
            <a:lstStyle/>
            <a:p>
              <a:endParaRPr lang="en-US"/>
            </a:p>
          </p:txBody>
        </p:sp>
        <p:sp>
          <p:nvSpPr>
            <p:cNvPr id="79103" name="Freeform 1390"/>
            <p:cNvSpPr>
              <a:spLocks/>
            </p:cNvSpPr>
            <p:nvPr/>
          </p:nvSpPr>
          <p:spPr bwMode="auto">
            <a:xfrm>
              <a:off x="2118" y="326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5" y="179"/>
                  </a:lnTo>
                  <a:lnTo>
                    <a:pt x="88" y="0"/>
                  </a:lnTo>
                  <a:lnTo>
                    <a:pt x="0" y="106"/>
                  </a:lnTo>
                  <a:close/>
                </a:path>
              </a:pathLst>
            </a:custGeom>
            <a:solidFill>
              <a:schemeClr val="tx1"/>
            </a:solidFill>
            <a:ln w="9525">
              <a:solidFill>
                <a:schemeClr val="tx1"/>
              </a:solidFill>
              <a:round/>
              <a:headEnd/>
              <a:tailEnd/>
            </a:ln>
          </p:spPr>
          <p:txBody>
            <a:bodyPr/>
            <a:lstStyle/>
            <a:p>
              <a:endParaRPr lang="en-US"/>
            </a:p>
          </p:txBody>
        </p:sp>
        <p:sp>
          <p:nvSpPr>
            <p:cNvPr id="79104" name="Freeform 1391"/>
            <p:cNvSpPr>
              <a:spLocks/>
            </p:cNvSpPr>
            <p:nvPr/>
          </p:nvSpPr>
          <p:spPr bwMode="auto">
            <a:xfrm>
              <a:off x="2118" y="326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5" y="179"/>
                  </a:lnTo>
                  <a:lnTo>
                    <a:pt x="88" y="0"/>
                  </a:lnTo>
                  <a:lnTo>
                    <a:pt x="0" y="106"/>
                  </a:lnTo>
                  <a:close/>
                </a:path>
              </a:pathLst>
            </a:custGeom>
            <a:solidFill>
              <a:schemeClr val="tx1"/>
            </a:solidFill>
            <a:ln w="0">
              <a:solidFill>
                <a:schemeClr val="tx1"/>
              </a:solidFill>
              <a:round/>
              <a:headEnd/>
              <a:tailEnd/>
            </a:ln>
          </p:spPr>
          <p:txBody>
            <a:bodyPr/>
            <a:lstStyle/>
            <a:p>
              <a:endParaRPr lang="en-US"/>
            </a:p>
          </p:txBody>
        </p:sp>
        <p:sp>
          <p:nvSpPr>
            <p:cNvPr id="79105" name="Freeform 1392"/>
            <p:cNvSpPr>
              <a:spLocks/>
            </p:cNvSpPr>
            <p:nvPr/>
          </p:nvSpPr>
          <p:spPr bwMode="auto">
            <a:xfrm>
              <a:off x="2105" y="3269"/>
              <a:ext cx="28" cy="18"/>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5"/>
                  </a:lnTo>
                  <a:lnTo>
                    <a:pt x="165" y="0"/>
                  </a:lnTo>
                  <a:lnTo>
                    <a:pt x="77" y="106"/>
                  </a:lnTo>
                  <a:close/>
                </a:path>
              </a:pathLst>
            </a:custGeom>
            <a:solidFill>
              <a:schemeClr val="tx1"/>
            </a:solidFill>
            <a:ln w="9525">
              <a:solidFill>
                <a:schemeClr val="tx1"/>
              </a:solidFill>
              <a:round/>
              <a:headEnd/>
              <a:tailEnd/>
            </a:ln>
          </p:spPr>
          <p:txBody>
            <a:bodyPr/>
            <a:lstStyle/>
            <a:p>
              <a:endParaRPr lang="en-US"/>
            </a:p>
          </p:txBody>
        </p:sp>
        <p:sp>
          <p:nvSpPr>
            <p:cNvPr id="79106" name="Freeform 1393"/>
            <p:cNvSpPr>
              <a:spLocks/>
            </p:cNvSpPr>
            <p:nvPr/>
          </p:nvSpPr>
          <p:spPr bwMode="auto">
            <a:xfrm>
              <a:off x="2105" y="3269"/>
              <a:ext cx="28" cy="18"/>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5"/>
                  </a:lnTo>
                  <a:lnTo>
                    <a:pt x="165" y="0"/>
                  </a:lnTo>
                  <a:lnTo>
                    <a:pt x="77" y="106"/>
                  </a:lnTo>
                  <a:close/>
                </a:path>
              </a:pathLst>
            </a:custGeom>
            <a:solidFill>
              <a:schemeClr val="tx1"/>
            </a:solidFill>
            <a:ln w="0">
              <a:solidFill>
                <a:schemeClr val="tx1"/>
              </a:solidFill>
              <a:round/>
              <a:headEnd/>
              <a:tailEnd/>
            </a:ln>
          </p:spPr>
          <p:txBody>
            <a:bodyPr/>
            <a:lstStyle/>
            <a:p>
              <a:endParaRPr lang="en-US"/>
            </a:p>
          </p:txBody>
        </p:sp>
        <p:sp>
          <p:nvSpPr>
            <p:cNvPr id="79107" name="Freeform 1394"/>
            <p:cNvSpPr>
              <a:spLocks/>
            </p:cNvSpPr>
            <p:nvPr/>
          </p:nvSpPr>
          <p:spPr bwMode="auto">
            <a:xfrm>
              <a:off x="2061" y="3286"/>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6"/>
                  </a:moveTo>
                  <a:lnTo>
                    <a:pt x="338" y="0"/>
                  </a:lnTo>
                  <a:lnTo>
                    <a:pt x="0" y="414"/>
                  </a:lnTo>
                  <a:lnTo>
                    <a:pt x="345" y="6"/>
                  </a:lnTo>
                  <a:close/>
                </a:path>
              </a:pathLst>
            </a:custGeom>
            <a:solidFill>
              <a:schemeClr val="tx1"/>
            </a:solidFill>
            <a:ln w="9525">
              <a:solidFill>
                <a:schemeClr val="tx1"/>
              </a:solidFill>
              <a:round/>
              <a:headEnd/>
              <a:tailEnd/>
            </a:ln>
          </p:spPr>
          <p:txBody>
            <a:bodyPr/>
            <a:lstStyle/>
            <a:p>
              <a:endParaRPr lang="en-US"/>
            </a:p>
          </p:txBody>
        </p:sp>
        <p:sp>
          <p:nvSpPr>
            <p:cNvPr id="79108" name="Freeform 1395"/>
            <p:cNvSpPr>
              <a:spLocks/>
            </p:cNvSpPr>
            <p:nvPr/>
          </p:nvSpPr>
          <p:spPr bwMode="auto">
            <a:xfrm>
              <a:off x="2060" y="3286"/>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6" y="414"/>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109" name="Freeform 1396"/>
            <p:cNvSpPr>
              <a:spLocks/>
            </p:cNvSpPr>
            <p:nvPr/>
          </p:nvSpPr>
          <p:spPr bwMode="auto">
            <a:xfrm>
              <a:off x="2060" y="3286"/>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6"/>
                  </a:moveTo>
                  <a:lnTo>
                    <a:pt x="344" y="0"/>
                  </a:lnTo>
                  <a:lnTo>
                    <a:pt x="0" y="408"/>
                  </a:lnTo>
                  <a:lnTo>
                    <a:pt x="6" y="414"/>
                  </a:lnTo>
                  <a:lnTo>
                    <a:pt x="351" y="6"/>
                  </a:lnTo>
                  <a:close/>
                </a:path>
              </a:pathLst>
            </a:custGeom>
            <a:solidFill>
              <a:schemeClr val="tx1"/>
            </a:solidFill>
            <a:ln w="0">
              <a:solidFill>
                <a:schemeClr val="tx1"/>
              </a:solidFill>
              <a:round/>
              <a:headEnd/>
              <a:tailEnd/>
            </a:ln>
          </p:spPr>
          <p:txBody>
            <a:bodyPr/>
            <a:lstStyle/>
            <a:p>
              <a:endParaRPr lang="en-US"/>
            </a:p>
          </p:txBody>
        </p:sp>
        <p:sp>
          <p:nvSpPr>
            <p:cNvPr id="79110" name="Freeform 1397"/>
            <p:cNvSpPr>
              <a:spLocks/>
            </p:cNvSpPr>
            <p:nvPr/>
          </p:nvSpPr>
          <p:spPr bwMode="auto">
            <a:xfrm>
              <a:off x="2065" y="324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9111" name="Freeform 1398"/>
            <p:cNvSpPr>
              <a:spLocks/>
            </p:cNvSpPr>
            <p:nvPr/>
          </p:nvSpPr>
          <p:spPr bwMode="auto">
            <a:xfrm>
              <a:off x="2064" y="324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9112" name="Freeform 1399"/>
            <p:cNvSpPr>
              <a:spLocks/>
            </p:cNvSpPr>
            <p:nvPr/>
          </p:nvSpPr>
          <p:spPr bwMode="auto">
            <a:xfrm>
              <a:off x="2064" y="3244"/>
              <a:ext cx="58"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9113" name="Freeform 1400"/>
            <p:cNvSpPr>
              <a:spLocks/>
            </p:cNvSpPr>
            <p:nvPr/>
          </p:nvSpPr>
          <p:spPr bwMode="auto">
            <a:xfrm>
              <a:off x="2109" y="3227"/>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9114" name="Freeform 1401"/>
            <p:cNvSpPr>
              <a:spLocks/>
            </p:cNvSpPr>
            <p:nvPr/>
          </p:nvSpPr>
          <p:spPr bwMode="auto">
            <a:xfrm>
              <a:off x="2109" y="3227"/>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9115" name="Freeform 1402"/>
            <p:cNvSpPr>
              <a:spLocks/>
            </p:cNvSpPr>
            <p:nvPr/>
          </p:nvSpPr>
          <p:spPr bwMode="auto">
            <a:xfrm>
              <a:off x="2122" y="3227"/>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116" name="Freeform 1403"/>
            <p:cNvSpPr>
              <a:spLocks/>
            </p:cNvSpPr>
            <p:nvPr/>
          </p:nvSpPr>
          <p:spPr bwMode="auto">
            <a:xfrm>
              <a:off x="2122" y="3227"/>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117" name="Freeform 1404"/>
            <p:cNvSpPr>
              <a:spLocks/>
            </p:cNvSpPr>
            <p:nvPr/>
          </p:nvSpPr>
          <p:spPr bwMode="auto">
            <a:xfrm>
              <a:off x="2129" y="3143"/>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9118" name="Freeform 1405"/>
            <p:cNvSpPr>
              <a:spLocks/>
            </p:cNvSpPr>
            <p:nvPr/>
          </p:nvSpPr>
          <p:spPr bwMode="auto">
            <a:xfrm>
              <a:off x="2129" y="3143"/>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9119" name="Freeform 1406"/>
            <p:cNvSpPr>
              <a:spLocks/>
            </p:cNvSpPr>
            <p:nvPr/>
          </p:nvSpPr>
          <p:spPr bwMode="auto">
            <a:xfrm>
              <a:off x="2116" y="314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9120" name="Freeform 1407"/>
            <p:cNvSpPr>
              <a:spLocks/>
            </p:cNvSpPr>
            <p:nvPr/>
          </p:nvSpPr>
          <p:spPr bwMode="auto">
            <a:xfrm>
              <a:off x="2116" y="3143"/>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9121" name="Freeform 1408"/>
            <p:cNvSpPr>
              <a:spLocks/>
            </p:cNvSpPr>
            <p:nvPr/>
          </p:nvSpPr>
          <p:spPr bwMode="auto">
            <a:xfrm>
              <a:off x="2072" y="3160"/>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5"/>
                  </a:moveTo>
                  <a:lnTo>
                    <a:pt x="338" y="0"/>
                  </a:lnTo>
                  <a:lnTo>
                    <a:pt x="0" y="415"/>
                  </a:lnTo>
                  <a:lnTo>
                    <a:pt x="344" y="5"/>
                  </a:lnTo>
                  <a:close/>
                </a:path>
              </a:pathLst>
            </a:custGeom>
            <a:solidFill>
              <a:schemeClr val="tx1"/>
            </a:solidFill>
            <a:ln w="9525">
              <a:solidFill>
                <a:schemeClr val="tx1"/>
              </a:solidFill>
              <a:round/>
              <a:headEnd/>
              <a:tailEnd/>
            </a:ln>
          </p:spPr>
          <p:txBody>
            <a:bodyPr/>
            <a:lstStyle/>
            <a:p>
              <a:endParaRPr lang="en-US"/>
            </a:p>
          </p:txBody>
        </p:sp>
        <p:sp>
          <p:nvSpPr>
            <p:cNvPr id="79122" name="Freeform 1409"/>
            <p:cNvSpPr>
              <a:spLocks/>
            </p:cNvSpPr>
            <p:nvPr/>
          </p:nvSpPr>
          <p:spPr bwMode="auto">
            <a:xfrm>
              <a:off x="2071" y="3160"/>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9123" name="Freeform 1410"/>
            <p:cNvSpPr>
              <a:spLocks/>
            </p:cNvSpPr>
            <p:nvPr/>
          </p:nvSpPr>
          <p:spPr bwMode="auto">
            <a:xfrm>
              <a:off x="2071" y="3160"/>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350" y="5"/>
                  </a:moveTo>
                  <a:lnTo>
                    <a:pt x="344" y="0"/>
                  </a:lnTo>
                  <a:lnTo>
                    <a:pt x="0" y="409"/>
                  </a:lnTo>
                  <a:lnTo>
                    <a:pt x="6" y="415"/>
                  </a:lnTo>
                  <a:lnTo>
                    <a:pt x="350" y="5"/>
                  </a:lnTo>
                  <a:close/>
                </a:path>
              </a:pathLst>
            </a:custGeom>
            <a:solidFill>
              <a:schemeClr val="tx1"/>
            </a:solidFill>
            <a:ln w="0">
              <a:solidFill>
                <a:schemeClr val="tx1"/>
              </a:solidFill>
              <a:round/>
              <a:headEnd/>
              <a:tailEnd/>
            </a:ln>
          </p:spPr>
          <p:txBody>
            <a:bodyPr/>
            <a:lstStyle/>
            <a:p>
              <a:endParaRPr lang="en-US"/>
            </a:p>
          </p:txBody>
        </p:sp>
        <p:sp>
          <p:nvSpPr>
            <p:cNvPr id="79124" name="Freeform 1411"/>
            <p:cNvSpPr>
              <a:spLocks/>
            </p:cNvSpPr>
            <p:nvPr/>
          </p:nvSpPr>
          <p:spPr bwMode="auto">
            <a:xfrm>
              <a:off x="2069" y="3202"/>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7"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9125" name="Freeform 1412"/>
            <p:cNvSpPr>
              <a:spLocks/>
            </p:cNvSpPr>
            <p:nvPr/>
          </p:nvSpPr>
          <p:spPr bwMode="auto">
            <a:xfrm>
              <a:off x="2068" y="3202"/>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343" y="0"/>
                  </a:moveTo>
                  <a:lnTo>
                    <a:pt x="6" y="414"/>
                  </a:lnTo>
                  <a:lnTo>
                    <a:pt x="0" y="409"/>
                  </a:lnTo>
                  <a:lnTo>
                    <a:pt x="343" y="0"/>
                  </a:lnTo>
                  <a:close/>
                </a:path>
              </a:pathLst>
            </a:custGeom>
            <a:solidFill>
              <a:schemeClr val="tx1"/>
            </a:solidFill>
            <a:ln w="9525">
              <a:solidFill>
                <a:schemeClr val="tx1"/>
              </a:solidFill>
              <a:round/>
              <a:headEnd/>
              <a:tailEnd/>
            </a:ln>
          </p:spPr>
          <p:txBody>
            <a:bodyPr/>
            <a:lstStyle/>
            <a:p>
              <a:endParaRPr lang="en-US"/>
            </a:p>
          </p:txBody>
        </p:sp>
        <p:sp>
          <p:nvSpPr>
            <p:cNvPr id="79126" name="Freeform 1413"/>
            <p:cNvSpPr>
              <a:spLocks/>
            </p:cNvSpPr>
            <p:nvPr/>
          </p:nvSpPr>
          <p:spPr bwMode="auto">
            <a:xfrm>
              <a:off x="2068" y="3202"/>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350" y="5"/>
                  </a:moveTo>
                  <a:lnTo>
                    <a:pt x="343" y="0"/>
                  </a:lnTo>
                  <a:lnTo>
                    <a:pt x="0" y="409"/>
                  </a:lnTo>
                  <a:lnTo>
                    <a:pt x="6" y="414"/>
                  </a:lnTo>
                  <a:lnTo>
                    <a:pt x="350" y="5"/>
                  </a:lnTo>
                  <a:close/>
                </a:path>
              </a:pathLst>
            </a:custGeom>
            <a:solidFill>
              <a:schemeClr val="tx1"/>
            </a:solidFill>
            <a:ln w="0">
              <a:solidFill>
                <a:schemeClr val="tx1"/>
              </a:solidFill>
              <a:round/>
              <a:headEnd/>
              <a:tailEnd/>
            </a:ln>
          </p:spPr>
          <p:txBody>
            <a:bodyPr/>
            <a:lstStyle/>
            <a:p>
              <a:endParaRPr lang="en-US"/>
            </a:p>
          </p:txBody>
        </p:sp>
        <p:sp>
          <p:nvSpPr>
            <p:cNvPr id="79127" name="Freeform 1414"/>
            <p:cNvSpPr>
              <a:spLocks/>
            </p:cNvSpPr>
            <p:nvPr/>
          </p:nvSpPr>
          <p:spPr bwMode="auto">
            <a:xfrm>
              <a:off x="2113" y="3185"/>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9525">
              <a:solidFill>
                <a:schemeClr val="tx1"/>
              </a:solidFill>
              <a:round/>
              <a:headEnd/>
              <a:tailEnd/>
            </a:ln>
          </p:spPr>
          <p:txBody>
            <a:bodyPr/>
            <a:lstStyle/>
            <a:p>
              <a:endParaRPr lang="en-US"/>
            </a:p>
          </p:txBody>
        </p:sp>
        <p:sp>
          <p:nvSpPr>
            <p:cNvPr id="79128" name="Freeform 1415"/>
            <p:cNvSpPr>
              <a:spLocks/>
            </p:cNvSpPr>
            <p:nvPr/>
          </p:nvSpPr>
          <p:spPr bwMode="auto">
            <a:xfrm>
              <a:off x="2113" y="3185"/>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8" y="104"/>
                  </a:moveTo>
                  <a:lnTo>
                    <a:pt x="0" y="93"/>
                  </a:lnTo>
                  <a:lnTo>
                    <a:pt x="166" y="0"/>
                  </a:lnTo>
                  <a:lnTo>
                    <a:pt x="78" y="104"/>
                  </a:lnTo>
                  <a:close/>
                </a:path>
              </a:pathLst>
            </a:custGeom>
            <a:solidFill>
              <a:schemeClr val="tx1"/>
            </a:solidFill>
            <a:ln w="0">
              <a:solidFill>
                <a:schemeClr val="tx1"/>
              </a:solidFill>
              <a:round/>
              <a:headEnd/>
              <a:tailEnd/>
            </a:ln>
          </p:spPr>
          <p:txBody>
            <a:bodyPr/>
            <a:lstStyle/>
            <a:p>
              <a:endParaRPr lang="en-US"/>
            </a:p>
          </p:txBody>
        </p:sp>
        <p:sp>
          <p:nvSpPr>
            <p:cNvPr id="79129" name="Freeform 1416"/>
            <p:cNvSpPr>
              <a:spLocks/>
            </p:cNvSpPr>
            <p:nvPr/>
          </p:nvSpPr>
          <p:spPr bwMode="auto">
            <a:xfrm>
              <a:off x="2125" y="3185"/>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9130" name="Freeform 1417"/>
            <p:cNvSpPr>
              <a:spLocks/>
            </p:cNvSpPr>
            <p:nvPr/>
          </p:nvSpPr>
          <p:spPr bwMode="auto">
            <a:xfrm>
              <a:off x="2125" y="3185"/>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5"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9131" name="Freeform 1418"/>
            <p:cNvSpPr>
              <a:spLocks/>
            </p:cNvSpPr>
            <p:nvPr/>
          </p:nvSpPr>
          <p:spPr bwMode="auto">
            <a:xfrm>
              <a:off x="2118" y="326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5" y="179"/>
                  </a:lnTo>
                  <a:lnTo>
                    <a:pt x="88" y="0"/>
                  </a:lnTo>
                  <a:lnTo>
                    <a:pt x="0" y="106"/>
                  </a:lnTo>
                  <a:close/>
                </a:path>
              </a:pathLst>
            </a:custGeom>
            <a:solidFill>
              <a:schemeClr val="tx1"/>
            </a:solidFill>
            <a:ln w="9525">
              <a:solidFill>
                <a:schemeClr val="tx1"/>
              </a:solidFill>
              <a:round/>
              <a:headEnd/>
              <a:tailEnd/>
            </a:ln>
          </p:spPr>
          <p:txBody>
            <a:bodyPr/>
            <a:lstStyle/>
            <a:p>
              <a:endParaRPr lang="en-US"/>
            </a:p>
          </p:txBody>
        </p:sp>
        <p:sp>
          <p:nvSpPr>
            <p:cNvPr id="79132" name="Freeform 1419"/>
            <p:cNvSpPr>
              <a:spLocks/>
            </p:cNvSpPr>
            <p:nvPr/>
          </p:nvSpPr>
          <p:spPr bwMode="auto">
            <a:xfrm>
              <a:off x="2118" y="3269"/>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0" y="106"/>
                  </a:moveTo>
                  <a:lnTo>
                    <a:pt x="25" y="179"/>
                  </a:lnTo>
                  <a:lnTo>
                    <a:pt x="88" y="0"/>
                  </a:lnTo>
                  <a:lnTo>
                    <a:pt x="0" y="106"/>
                  </a:lnTo>
                  <a:close/>
                </a:path>
              </a:pathLst>
            </a:custGeom>
            <a:solidFill>
              <a:schemeClr val="tx1"/>
            </a:solidFill>
            <a:ln w="0">
              <a:solidFill>
                <a:schemeClr val="tx1"/>
              </a:solidFill>
              <a:round/>
              <a:headEnd/>
              <a:tailEnd/>
            </a:ln>
          </p:spPr>
          <p:txBody>
            <a:bodyPr/>
            <a:lstStyle/>
            <a:p>
              <a:endParaRPr lang="en-US"/>
            </a:p>
          </p:txBody>
        </p:sp>
        <p:sp>
          <p:nvSpPr>
            <p:cNvPr id="79133" name="Freeform 1420"/>
            <p:cNvSpPr>
              <a:spLocks/>
            </p:cNvSpPr>
            <p:nvPr/>
          </p:nvSpPr>
          <p:spPr bwMode="auto">
            <a:xfrm>
              <a:off x="2105" y="3269"/>
              <a:ext cx="28" cy="18"/>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5"/>
                  </a:lnTo>
                  <a:lnTo>
                    <a:pt x="165" y="0"/>
                  </a:lnTo>
                  <a:lnTo>
                    <a:pt x="77" y="106"/>
                  </a:lnTo>
                  <a:close/>
                </a:path>
              </a:pathLst>
            </a:custGeom>
            <a:solidFill>
              <a:schemeClr val="tx1"/>
            </a:solidFill>
            <a:ln w="9525">
              <a:solidFill>
                <a:schemeClr val="tx1"/>
              </a:solidFill>
              <a:round/>
              <a:headEnd/>
              <a:tailEnd/>
            </a:ln>
          </p:spPr>
          <p:txBody>
            <a:bodyPr/>
            <a:lstStyle/>
            <a:p>
              <a:endParaRPr lang="en-US"/>
            </a:p>
          </p:txBody>
        </p:sp>
        <p:sp>
          <p:nvSpPr>
            <p:cNvPr id="79134" name="Freeform 1421"/>
            <p:cNvSpPr>
              <a:spLocks/>
            </p:cNvSpPr>
            <p:nvPr/>
          </p:nvSpPr>
          <p:spPr bwMode="auto">
            <a:xfrm>
              <a:off x="2105" y="3269"/>
              <a:ext cx="28" cy="18"/>
            </a:xfrm>
            <a:custGeom>
              <a:avLst/>
              <a:gdLst>
                <a:gd name="T0" fmla="*/ 0 w 165"/>
                <a:gd name="T1" fmla="*/ 0 h 106"/>
                <a:gd name="T2" fmla="*/ 0 w 165"/>
                <a:gd name="T3" fmla="*/ 0 h 106"/>
                <a:gd name="T4" fmla="*/ 0 w 165"/>
                <a:gd name="T5" fmla="*/ 0 h 106"/>
                <a:gd name="T6" fmla="*/ 0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77" y="106"/>
                  </a:moveTo>
                  <a:lnTo>
                    <a:pt x="0" y="95"/>
                  </a:lnTo>
                  <a:lnTo>
                    <a:pt x="165" y="0"/>
                  </a:lnTo>
                  <a:lnTo>
                    <a:pt x="77" y="106"/>
                  </a:lnTo>
                  <a:close/>
                </a:path>
              </a:pathLst>
            </a:custGeom>
            <a:solidFill>
              <a:schemeClr val="tx1"/>
            </a:solidFill>
            <a:ln w="0">
              <a:solidFill>
                <a:schemeClr val="tx1"/>
              </a:solidFill>
              <a:round/>
              <a:headEnd/>
              <a:tailEnd/>
            </a:ln>
          </p:spPr>
          <p:txBody>
            <a:bodyPr/>
            <a:lstStyle/>
            <a:p>
              <a:endParaRPr lang="en-US"/>
            </a:p>
          </p:txBody>
        </p:sp>
        <p:sp>
          <p:nvSpPr>
            <p:cNvPr id="79135" name="Freeform 1422"/>
            <p:cNvSpPr>
              <a:spLocks/>
            </p:cNvSpPr>
            <p:nvPr/>
          </p:nvSpPr>
          <p:spPr bwMode="auto">
            <a:xfrm>
              <a:off x="2061" y="3286"/>
              <a:ext cx="58" cy="69"/>
            </a:xfrm>
            <a:custGeom>
              <a:avLst/>
              <a:gdLst>
                <a:gd name="T0" fmla="*/ 0 w 345"/>
                <a:gd name="T1" fmla="*/ 0 h 414"/>
                <a:gd name="T2" fmla="*/ 0 w 345"/>
                <a:gd name="T3" fmla="*/ 0 h 414"/>
                <a:gd name="T4" fmla="*/ 0 w 345"/>
                <a:gd name="T5" fmla="*/ 0 h 414"/>
                <a:gd name="T6" fmla="*/ 0 w 345"/>
                <a:gd name="T7" fmla="*/ 0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345" y="6"/>
                  </a:moveTo>
                  <a:lnTo>
                    <a:pt x="338" y="0"/>
                  </a:lnTo>
                  <a:lnTo>
                    <a:pt x="0" y="414"/>
                  </a:lnTo>
                  <a:lnTo>
                    <a:pt x="345" y="6"/>
                  </a:lnTo>
                  <a:close/>
                </a:path>
              </a:pathLst>
            </a:custGeom>
            <a:solidFill>
              <a:schemeClr val="tx1"/>
            </a:solidFill>
            <a:ln w="9525">
              <a:solidFill>
                <a:schemeClr val="tx1"/>
              </a:solidFill>
              <a:round/>
              <a:headEnd/>
              <a:tailEnd/>
            </a:ln>
          </p:spPr>
          <p:txBody>
            <a:bodyPr/>
            <a:lstStyle/>
            <a:p>
              <a:endParaRPr lang="en-US"/>
            </a:p>
          </p:txBody>
        </p:sp>
        <p:sp>
          <p:nvSpPr>
            <p:cNvPr id="79136" name="Freeform 1423"/>
            <p:cNvSpPr>
              <a:spLocks/>
            </p:cNvSpPr>
            <p:nvPr/>
          </p:nvSpPr>
          <p:spPr bwMode="auto">
            <a:xfrm>
              <a:off x="2060" y="3286"/>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6" y="414"/>
                  </a:lnTo>
                  <a:lnTo>
                    <a:pt x="0" y="408"/>
                  </a:lnTo>
                  <a:lnTo>
                    <a:pt x="344" y="0"/>
                  </a:lnTo>
                  <a:close/>
                </a:path>
              </a:pathLst>
            </a:custGeom>
            <a:solidFill>
              <a:schemeClr val="tx1"/>
            </a:solidFill>
            <a:ln w="9525">
              <a:solidFill>
                <a:schemeClr val="tx1"/>
              </a:solidFill>
              <a:round/>
              <a:headEnd/>
              <a:tailEnd/>
            </a:ln>
          </p:spPr>
          <p:txBody>
            <a:bodyPr/>
            <a:lstStyle/>
            <a:p>
              <a:endParaRPr lang="en-US"/>
            </a:p>
          </p:txBody>
        </p:sp>
      </p:grpSp>
      <p:grpSp>
        <p:nvGrpSpPr>
          <p:cNvPr id="78320" name="Group 1424"/>
          <p:cNvGrpSpPr>
            <a:grpSpLocks/>
          </p:cNvGrpSpPr>
          <p:nvPr/>
        </p:nvGrpSpPr>
        <p:grpSpPr bwMode="auto">
          <a:xfrm>
            <a:off x="3257550" y="2589213"/>
            <a:ext cx="2724150" cy="2871787"/>
            <a:chOff x="2052" y="1631"/>
            <a:chExt cx="1716" cy="1809"/>
          </a:xfrm>
        </p:grpSpPr>
        <p:sp>
          <p:nvSpPr>
            <p:cNvPr id="78737" name="Freeform 1425"/>
            <p:cNvSpPr>
              <a:spLocks/>
            </p:cNvSpPr>
            <p:nvPr/>
          </p:nvSpPr>
          <p:spPr bwMode="auto">
            <a:xfrm>
              <a:off x="2060" y="3286"/>
              <a:ext cx="59"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6"/>
                  </a:moveTo>
                  <a:lnTo>
                    <a:pt x="344" y="0"/>
                  </a:lnTo>
                  <a:lnTo>
                    <a:pt x="0" y="408"/>
                  </a:lnTo>
                  <a:lnTo>
                    <a:pt x="6" y="414"/>
                  </a:lnTo>
                  <a:lnTo>
                    <a:pt x="351" y="6"/>
                  </a:lnTo>
                  <a:close/>
                </a:path>
              </a:pathLst>
            </a:custGeom>
            <a:solidFill>
              <a:schemeClr val="tx1"/>
            </a:solidFill>
            <a:ln w="0">
              <a:solidFill>
                <a:schemeClr val="tx1"/>
              </a:solidFill>
              <a:round/>
              <a:headEnd/>
              <a:tailEnd/>
            </a:ln>
          </p:spPr>
          <p:txBody>
            <a:bodyPr/>
            <a:lstStyle/>
            <a:p>
              <a:endParaRPr lang="en-US"/>
            </a:p>
          </p:txBody>
        </p:sp>
        <p:sp>
          <p:nvSpPr>
            <p:cNvPr id="78738" name="Freeform 1426"/>
            <p:cNvSpPr>
              <a:spLocks/>
            </p:cNvSpPr>
            <p:nvPr/>
          </p:nvSpPr>
          <p:spPr bwMode="auto">
            <a:xfrm>
              <a:off x="2065" y="324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5"/>
                  </a:moveTo>
                  <a:lnTo>
                    <a:pt x="338" y="0"/>
                  </a:lnTo>
                  <a:lnTo>
                    <a:pt x="0" y="413"/>
                  </a:lnTo>
                  <a:lnTo>
                    <a:pt x="344" y="5"/>
                  </a:lnTo>
                  <a:close/>
                </a:path>
              </a:pathLst>
            </a:custGeom>
            <a:solidFill>
              <a:schemeClr val="tx1"/>
            </a:solidFill>
            <a:ln w="9525">
              <a:solidFill>
                <a:schemeClr val="tx1"/>
              </a:solidFill>
              <a:round/>
              <a:headEnd/>
              <a:tailEnd/>
            </a:ln>
          </p:spPr>
          <p:txBody>
            <a:bodyPr/>
            <a:lstStyle/>
            <a:p>
              <a:endParaRPr lang="en-US"/>
            </a:p>
          </p:txBody>
        </p:sp>
        <p:sp>
          <p:nvSpPr>
            <p:cNvPr id="78739" name="Freeform 1427"/>
            <p:cNvSpPr>
              <a:spLocks/>
            </p:cNvSpPr>
            <p:nvPr/>
          </p:nvSpPr>
          <p:spPr bwMode="auto">
            <a:xfrm>
              <a:off x="2064" y="324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344" y="0"/>
                  </a:moveTo>
                  <a:lnTo>
                    <a:pt x="6" y="413"/>
                  </a:lnTo>
                  <a:lnTo>
                    <a:pt x="0" y="408"/>
                  </a:lnTo>
                  <a:lnTo>
                    <a:pt x="344" y="0"/>
                  </a:lnTo>
                  <a:close/>
                </a:path>
              </a:pathLst>
            </a:custGeom>
            <a:solidFill>
              <a:schemeClr val="tx1"/>
            </a:solidFill>
            <a:ln w="9525">
              <a:solidFill>
                <a:schemeClr val="tx1"/>
              </a:solidFill>
              <a:round/>
              <a:headEnd/>
              <a:tailEnd/>
            </a:ln>
          </p:spPr>
          <p:txBody>
            <a:bodyPr/>
            <a:lstStyle/>
            <a:p>
              <a:endParaRPr lang="en-US"/>
            </a:p>
          </p:txBody>
        </p:sp>
        <p:sp>
          <p:nvSpPr>
            <p:cNvPr id="78740" name="Freeform 1428"/>
            <p:cNvSpPr>
              <a:spLocks/>
            </p:cNvSpPr>
            <p:nvPr/>
          </p:nvSpPr>
          <p:spPr bwMode="auto">
            <a:xfrm>
              <a:off x="2064" y="3244"/>
              <a:ext cx="58" cy="69"/>
            </a:xfrm>
            <a:custGeom>
              <a:avLst/>
              <a:gdLst>
                <a:gd name="T0" fmla="*/ 0 w 350"/>
                <a:gd name="T1" fmla="*/ 0 h 413"/>
                <a:gd name="T2" fmla="*/ 0 w 350"/>
                <a:gd name="T3" fmla="*/ 0 h 413"/>
                <a:gd name="T4" fmla="*/ 0 w 350"/>
                <a:gd name="T5" fmla="*/ 0 h 413"/>
                <a:gd name="T6" fmla="*/ 0 w 350"/>
                <a:gd name="T7" fmla="*/ 0 h 413"/>
                <a:gd name="T8" fmla="*/ 0 w 350"/>
                <a:gd name="T9" fmla="*/ 0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350" y="5"/>
                  </a:moveTo>
                  <a:lnTo>
                    <a:pt x="344" y="0"/>
                  </a:lnTo>
                  <a:lnTo>
                    <a:pt x="0" y="408"/>
                  </a:lnTo>
                  <a:lnTo>
                    <a:pt x="6" y="413"/>
                  </a:lnTo>
                  <a:lnTo>
                    <a:pt x="350" y="5"/>
                  </a:lnTo>
                  <a:close/>
                </a:path>
              </a:pathLst>
            </a:custGeom>
            <a:solidFill>
              <a:schemeClr val="tx1"/>
            </a:solidFill>
            <a:ln w="0">
              <a:solidFill>
                <a:schemeClr val="tx1"/>
              </a:solidFill>
              <a:round/>
              <a:headEnd/>
              <a:tailEnd/>
            </a:ln>
          </p:spPr>
          <p:txBody>
            <a:bodyPr/>
            <a:lstStyle/>
            <a:p>
              <a:endParaRPr lang="en-US"/>
            </a:p>
          </p:txBody>
        </p:sp>
        <p:sp>
          <p:nvSpPr>
            <p:cNvPr id="78741" name="Freeform 1429"/>
            <p:cNvSpPr>
              <a:spLocks/>
            </p:cNvSpPr>
            <p:nvPr/>
          </p:nvSpPr>
          <p:spPr bwMode="auto">
            <a:xfrm>
              <a:off x="2109" y="3227"/>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742" name="Freeform 1430"/>
            <p:cNvSpPr>
              <a:spLocks/>
            </p:cNvSpPr>
            <p:nvPr/>
          </p:nvSpPr>
          <p:spPr bwMode="auto">
            <a:xfrm>
              <a:off x="2109" y="3227"/>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77" y="104"/>
                  </a:moveTo>
                  <a:lnTo>
                    <a:pt x="0" y="93"/>
                  </a:lnTo>
                  <a:lnTo>
                    <a:pt x="165" y="0"/>
                  </a:lnTo>
                  <a:lnTo>
                    <a:pt x="77" y="104"/>
                  </a:lnTo>
                  <a:close/>
                </a:path>
              </a:pathLst>
            </a:custGeom>
            <a:solidFill>
              <a:schemeClr val="tx1"/>
            </a:solidFill>
            <a:ln w="0">
              <a:solidFill>
                <a:schemeClr val="tx1"/>
              </a:solidFill>
              <a:round/>
              <a:headEnd/>
              <a:tailEnd/>
            </a:ln>
          </p:spPr>
          <p:txBody>
            <a:bodyPr/>
            <a:lstStyle/>
            <a:p>
              <a:endParaRPr lang="en-US"/>
            </a:p>
          </p:txBody>
        </p:sp>
        <p:sp>
          <p:nvSpPr>
            <p:cNvPr id="78743" name="Freeform 1431"/>
            <p:cNvSpPr>
              <a:spLocks/>
            </p:cNvSpPr>
            <p:nvPr/>
          </p:nvSpPr>
          <p:spPr bwMode="auto">
            <a:xfrm>
              <a:off x="2122" y="3227"/>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9525">
              <a:solidFill>
                <a:schemeClr val="tx1"/>
              </a:solidFill>
              <a:round/>
              <a:headEnd/>
              <a:tailEnd/>
            </a:ln>
          </p:spPr>
          <p:txBody>
            <a:bodyPr/>
            <a:lstStyle/>
            <a:p>
              <a:endParaRPr lang="en-US"/>
            </a:p>
          </p:txBody>
        </p:sp>
        <p:sp>
          <p:nvSpPr>
            <p:cNvPr id="78744" name="Freeform 1432"/>
            <p:cNvSpPr>
              <a:spLocks/>
            </p:cNvSpPr>
            <p:nvPr/>
          </p:nvSpPr>
          <p:spPr bwMode="auto">
            <a:xfrm>
              <a:off x="2122" y="3227"/>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4"/>
                  </a:moveTo>
                  <a:lnTo>
                    <a:pt x="26" y="178"/>
                  </a:lnTo>
                  <a:lnTo>
                    <a:pt x="88" y="0"/>
                  </a:lnTo>
                  <a:lnTo>
                    <a:pt x="0" y="104"/>
                  </a:lnTo>
                  <a:close/>
                </a:path>
              </a:pathLst>
            </a:custGeom>
            <a:solidFill>
              <a:schemeClr val="tx1"/>
            </a:solidFill>
            <a:ln w="0">
              <a:solidFill>
                <a:schemeClr val="tx1"/>
              </a:solidFill>
              <a:round/>
              <a:headEnd/>
              <a:tailEnd/>
            </a:ln>
          </p:spPr>
          <p:txBody>
            <a:bodyPr/>
            <a:lstStyle/>
            <a:p>
              <a:endParaRPr lang="en-US"/>
            </a:p>
          </p:txBody>
        </p:sp>
        <p:sp>
          <p:nvSpPr>
            <p:cNvPr id="78745" name="Freeform 1433"/>
            <p:cNvSpPr>
              <a:spLocks/>
            </p:cNvSpPr>
            <p:nvPr/>
          </p:nvSpPr>
          <p:spPr bwMode="auto">
            <a:xfrm>
              <a:off x="2114" y="3312"/>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9525">
              <a:solidFill>
                <a:schemeClr val="tx1"/>
              </a:solidFill>
              <a:round/>
              <a:headEnd/>
              <a:tailEnd/>
            </a:ln>
          </p:spPr>
          <p:txBody>
            <a:bodyPr/>
            <a:lstStyle/>
            <a:p>
              <a:endParaRPr lang="en-US"/>
            </a:p>
          </p:txBody>
        </p:sp>
        <p:sp>
          <p:nvSpPr>
            <p:cNvPr id="78746" name="Freeform 1434"/>
            <p:cNvSpPr>
              <a:spLocks/>
            </p:cNvSpPr>
            <p:nvPr/>
          </p:nvSpPr>
          <p:spPr bwMode="auto">
            <a:xfrm>
              <a:off x="2114" y="3312"/>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0" y="105"/>
                  </a:moveTo>
                  <a:lnTo>
                    <a:pt x="25" y="178"/>
                  </a:lnTo>
                  <a:lnTo>
                    <a:pt x="88" y="0"/>
                  </a:lnTo>
                  <a:lnTo>
                    <a:pt x="0" y="105"/>
                  </a:lnTo>
                  <a:close/>
                </a:path>
              </a:pathLst>
            </a:custGeom>
            <a:solidFill>
              <a:schemeClr val="tx1"/>
            </a:solidFill>
            <a:ln w="0">
              <a:solidFill>
                <a:schemeClr val="tx1"/>
              </a:solidFill>
              <a:round/>
              <a:headEnd/>
              <a:tailEnd/>
            </a:ln>
          </p:spPr>
          <p:txBody>
            <a:bodyPr/>
            <a:lstStyle/>
            <a:p>
              <a:endParaRPr lang="en-US"/>
            </a:p>
          </p:txBody>
        </p:sp>
        <p:sp>
          <p:nvSpPr>
            <p:cNvPr id="78747" name="Freeform 1435"/>
            <p:cNvSpPr>
              <a:spLocks/>
            </p:cNvSpPr>
            <p:nvPr/>
          </p:nvSpPr>
          <p:spPr bwMode="auto">
            <a:xfrm>
              <a:off x="2101" y="331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9525">
              <a:solidFill>
                <a:schemeClr val="tx1"/>
              </a:solidFill>
              <a:round/>
              <a:headEnd/>
              <a:tailEnd/>
            </a:ln>
          </p:spPr>
          <p:txBody>
            <a:bodyPr/>
            <a:lstStyle/>
            <a:p>
              <a:endParaRPr lang="en-US"/>
            </a:p>
          </p:txBody>
        </p:sp>
        <p:sp>
          <p:nvSpPr>
            <p:cNvPr id="78748" name="Freeform 1436"/>
            <p:cNvSpPr>
              <a:spLocks/>
            </p:cNvSpPr>
            <p:nvPr/>
          </p:nvSpPr>
          <p:spPr bwMode="auto">
            <a:xfrm>
              <a:off x="2101" y="3312"/>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77" y="105"/>
                  </a:moveTo>
                  <a:lnTo>
                    <a:pt x="0" y="93"/>
                  </a:lnTo>
                  <a:lnTo>
                    <a:pt x="165" y="0"/>
                  </a:lnTo>
                  <a:lnTo>
                    <a:pt x="77" y="105"/>
                  </a:lnTo>
                  <a:close/>
                </a:path>
              </a:pathLst>
            </a:custGeom>
            <a:solidFill>
              <a:schemeClr val="tx1"/>
            </a:solidFill>
            <a:ln w="0">
              <a:solidFill>
                <a:schemeClr val="tx1"/>
              </a:solidFill>
              <a:round/>
              <a:headEnd/>
              <a:tailEnd/>
            </a:ln>
          </p:spPr>
          <p:txBody>
            <a:bodyPr/>
            <a:lstStyle/>
            <a:p>
              <a:endParaRPr lang="en-US"/>
            </a:p>
          </p:txBody>
        </p:sp>
        <p:sp>
          <p:nvSpPr>
            <p:cNvPr id="78749" name="Freeform 1437"/>
            <p:cNvSpPr>
              <a:spLocks/>
            </p:cNvSpPr>
            <p:nvPr/>
          </p:nvSpPr>
          <p:spPr bwMode="auto">
            <a:xfrm>
              <a:off x="2057" y="3329"/>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345" y="5"/>
                  </a:moveTo>
                  <a:lnTo>
                    <a:pt x="338" y="0"/>
                  </a:lnTo>
                  <a:lnTo>
                    <a:pt x="0" y="415"/>
                  </a:lnTo>
                  <a:lnTo>
                    <a:pt x="345" y="5"/>
                  </a:lnTo>
                  <a:close/>
                </a:path>
              </a:pathLst>
            </a:custGeom>
            <a:solidFill>
              <a:schemeClr val="tx1"/>
            </a:solidFill>
            <a:ln w="9525">
              <a:solidFill>
                <a:schemeClr val="tx1"/>
              </a:solidFill>
              <a:round/>
              <a:headEnd/>
              <a:tailEnd/>
            </a:ln>
          </p:spPr>
          <p:txBody>
            <a:bodyPr/>
            <a:lstStyle/>
            <a:p>
              <a:endParaRPr lang="en-US"/>
            </a:p>
          </p:txBody>
        </p:sp>
        <p:sp>
          <p:nvSpPr>
            <p:cNvPr id="78750" name="Freeform 1438"/>
            <p:cNvSpPr>
              <a:spLocks/>
            </p:cNvSpPr>
            <p:nvPr/>
          </p:nvSpPr>
          <p:spPr bwMode="auto">
            <a:xfrm>
              <a:off x="2056" y="3329"/>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344" y="0"/>
                  </a:moveTo>
                  <a:lnTo>
                    <a:pt x="6" y="415"/>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751" name="Freeform 1439"/>
            <p:cNvSpPr>
              <a:spLocks/>
            </p:cNvSpPr>
            <p:nvPr/>
          </p:nvSpPr>
          <p:spPr bwMode="auto">
            <a:xfrm>
              <a:off x="2056" y="3329"/>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351" y="5"/>
                  </a:moveTo>
                  <a:lnTo>
                    <a:pt x="344" y="0"/>
                  </a:lnTo>
                  <a:lnTo>
                    <a:pt x="0" y="409"/>
                  </a:lnTo>
                  <a:lnTo>
                    <a:pt x="6" y="415"/>
                  </a:lnTo>
                  <a:lnTo>
                    <a:pt x="351" y="5"/>
                  </a:lnTo>
                  <a:close/>
                </a:path>
              </a:pathLst>
            </a:custGeom>
            <a:solidFill>
              <a:schemeClr val="tx1"/>
            </a:solidFill>
            <a:ln w="0">
              <a:solidFill>
                <a:schemeClr val="tx1"/>
              </a:solidFill>
              <a:round/>
              <a:headEnd/>
              <a:tailEnd/>
            </a:ln>
          </p:spPr>
          <p:txBody>
            <a:bodyPr/>
            <a:lstStyle/>
            <a:p>
              <a:endParaRPr lang="en-US"/>
            </a:p>
          </p:txBody>
        </p:sp>
        <p:sp>
          <p:nvSpPr>
            <p:cNvPr id="78752" name="Freeform 1440"/>
            <p:cNvSpPr>
              <a:spLocks/>
            </p:cNvSpPr>
            <p:nvPr/>
          </p:nvSpPr>
          <p:spPr bwMode="auto">
            <a:xfrm>
              <a:off x="2054" y="3371"/>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5"/>
                  </a:moveTo>
                  <a:lnTo>
                    <a:pt x="337" y="0"/>
                  </a:lnTo>
                  <a:lnTo>
                    <a:pt x="0" y="414"/>
                  </a:lnTo>
                  <a:lnTo>
                    <a:pt x="344" y="5"/>
                  </a:lnTo>
                  <a:close/>
                </a:path>
              </a:pathLst>
            </a:custGeom>
            <a:solidFill>
              <a:schemeClr val="tx1"/>
            </a:solidFill>
            <a:ln w="9525">
              <a:solidFill>
                <a:schemeClr val="tx1"/>
              </a:solidFill>
              <a:round/>
              <a:headEnd/>
              <a:tailEnd/>
            </a:ln>
          </p:spPr>
          <p:txBody>
            <a:bodyPr/>
            <a:lstStyle/>
            <a:p>
              <a:endParaRPr lang="en-US"/>
            </a:p>
          </p:txBody>
        </p:sp>
        <p:sp>
          <p:nvSpPr>
            <p:cNvPr id="78753" name="Freeform 1441"/>
            <p:cNvSpPr>
              <a:spLocks/>
            </p:cNvSpPr>
            <p:nvPr/>
          </p:nvSpPr>
          <p:spPr bwMode="auto">
            <a:xfrm>
              <a:off x="2053" y="3371"/>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344" y="0"/>
                  </a:moveTo>
                  <a:lnTo>
                    <a:pt x="7" y="414"/>
                  </a:lnTo>
                  <a:lnTo>
                    <a:pt x="0" y="409"/>
                  </a:lnTo>
                  <a:lnTo>
                    <a:pt x="344" y="0"/>
                  </a:lnTo>
                  <a:close/>
                </a:path>
              </a:pathLst>
            </a:custGeom>
            <a:solidFill>
              <a:schemeClr val="tx1"/>
            </a:solidFill>
            <a:ln w="9525">
              <a:solidFill>
                <a:schemeClr val="tx1"/>
              </a:solidFill>
              <a:round/>
              <a:headEnd/>
              <a:tailEnd/>
            </a:ln>
          </p:spPr>
          <p:txBody>
            <a:bodyPr/>
            <a:lstStyle/>
            <a:p>
              <a:endParaRPr lang="en-US"/>
            </a:p>
          </p:txBody>
        </p:sp>
        <p:sp>
          <p:nvSpPr>
            <p:cNvPr id="78754" name="Freeform 1442"/>
            <p:cNvSpPr>
              <a:spLocks/>
            </p:cNvSpPr>
            <p:nvPr/>
          </p:nvSpPr>
          <p:spPr bwMode="auto">
            <a:xfrm>
              <a:off x="2053" y="3371"/>
              <a:ext cx="58" cy="69"/>
            </a:xfrm>
            <a:custGeom>
              <a:avLst/>
              <a:gdLst>
                <a:gd name="T0" fmla="*/ 0 w 351"/>
                <a:gd name="T1" fmla="*/ 0 h 414"/>
                <a:gd name="T2" fmla="*/ 0 w 351"/>
                <a:gd name="T3" fmla="*/ 0 h 414"/>
                <a:gd name="T4" fmla="*/ 0 w 351"/>
                <a:gd name="T5" fmla="*/ 0 h 414"/>
                <a:gd name="T6" fmla="*/ 0 w 351"/>
                <a:gd name="T7" fmla="*/ 0 h 414"/>
                <a:gd name="T8" fmla="*/ 0 w 351"/>
                <a:gd name="T9" fmla="*/ 0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351" y="5"/>
                  </a:moveTo>
                  <a:lnTo>
                    <a:pt x="344" y="0"/>
                  </a:lnTo>
                  <a:lnTo>
                    <a:pt x="0" y="409"/>
                  </a:lnTo>
                  <a:lnTo>
                    <a:pt x="7" y="414"/>
                  </a:lnTo>
                  <a:lnTo>
                    <a:pt x="351" y="5"/>
                  </a:lnTo>
                  <a:close/>
                </a:path>
              </a:pathLst>
            </a:custGeom>
            <a:solidFill>
              <a:schemeClr val="tx1"/>
            </a:solidFill>
            <a:ln w="0">
              <a:solidFill>
                <a:schemeClr val="tx1"/>
              </a:solidFill>
              <a:round/>
              <a:headEnd/>
              <a:tailEnd/>
            </a:ln>
          </p:spPr>
          <p:txBody>
            <a:bodyPr/>
            <a:lstStyle/>
            <a:p>
              <a:endParaRPr lang="en-US"/>
            </a:p>
          </p:txBody>
        </p:sp>
        <p:sp>
          <p:nvSpPr>
            <p:cNvPr id="78755" name="Freeform 1443"/>
            <p:cNvSpPr>
              <a:spLocks/>
            </p:cNvSpPr>
            <p:nvPr/>
          </p:nvSpPr>
          <p:spPr bwMode="auto">
            <a:xfrm>
              <a:off x="2098" y="3354"/>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9525">
              <a:solidFill>
                <a:schemeClr val="tx1"/>
              </a:solidFill>
              <a:round/>
              <a:headEnd/>
              <a:tailEnd/>
            </a:ln>
          </p:spPr>
          <p:txBody>
            <a:bodyPr/>
            <a:lstStyle/>
            <a:p>
              <a:endParaRPr lang="en-US"/>
            </a:p>
          </p:txBody>
        </p:sp>
        <p:sp>
          <p:nvSpPr>
            <p:cNvPr id="78756" name="Freeform 1444"/>
            <p:cNvSpPr>
              <a:spLocks/>
            </p:cNvSpPr>
            <p:nvPr/>
          </p:nvSpPr>
          <p:spPr bwMode="auto">
            <a:xfrm>
              <a:off x="2098" y="3354"/>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77" y="104"/>
                  </a:moveTo>
                  <a:lnTo>
                    <a:pt x="0" y="93"/>
                  </a:lnTo>
                  <a:lnTo>
                    <a:pt x="166" y="0"/>
                  </a:lnTo>
                  <a:lnTo>
                    <a:pt x="77" y="104"/>
                  </a:lnTo>
                  <a:close/>
                </a:path>
              </a:pathLst>
            </a:custGeom>
            <a:solidFill>
              <a:schemeClr val="tx1"/>
            </a:solidFill>
            <a:ln w="0">
              <a:solidFill>
                <a:schemeClr val="tx1"/>
              </a:solidFill>
              <a:round/>
              <a:headEnd/>
              <a:tailEnd/>
            </a:ln>
          </p:spPr>
          <p:txBody>
            <a:bodyPr/>
            <a:lstStyle/>
            <a:p>
              <a:endParaRPr lang="en-US"/>
            </a:p>
          </p:txBody>
        </p:sp>
        <p:sp>
          <p:nvSpPr>
            <p:cNvPr id="78757" name="Freeform 1445"/>
            <p:cNvSpPr>
              <a:spLocks/>
            </p:cNvSpPr>
            <p:nvPr/>
          </p:nvSpPr>
          <p:spPr bwMode="auto">
            <a:xfrm>
              <a:off x="2111" y="3354"/>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9525">
              <a:solidFill>
                <a:schemeClr val="tx1"/>
              </a:solidFill>
              <a:round/>
              <a:headEnd/>
              <a:tailEnd/>
            </a:ln>
          </p:spPr>
          <p:txBody>
            <a:bodyPr/>
            <a:lstStyle/>
            <a:p>
              <a:endParaRPr lang="en-US"/>
            </a:p>
          </p:txBody>
        </p:sp>
        <p:sp>
          <p:nvSpPr>
            <p:cNvPr id="78758" name="Freeform 1446"/>
            <p:cNvSpPr>
              <a:spLocks/>
            </p:cNvSpPr>
            <p:nvPr/>
          </p:nvSpPr>
          <p:spPr bwMode="auto">
            <a:xfrm>
              <a:off x="2111" y="3354"/>
              <a:ext cx="14"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0" y="104"/>
                  </a:moveTo>
                  <a:lnTo>
                    <a:pt x="26" y="178"/>
                  </a:lnTo>
                  <a:lnTo>
                    <a:pt x="89" y="0"/>
                  </a:lnTo>
                  <a:lnTo>
                    <a:pt x="0" y="104"/>
                  </a:lnTo>
                  <a:close/>
                </a:path>
              </a:pathLst>
            </a:custGeom>
            <a:solidFill>
              <a:schemeClr val="tx1"/>
            </a:solidFill>
            <a:ln w="0">
              <a:solidFill>
                <a:schemeClr val="tx1"/>
              </a:solidFill>
              <a:round/>
              <a:headEnd/>
              <a:tailEnd/>
            </a:ln>
          </p:spPr>
          <p:txBody>
            <a:bodyPr/>
            <a:lstStyle/>
            <a:p>
              <a:endParaRPr lang="en-US"/>
            </a:p>
          </p:txBody>
        </p:sp>
        <p:sp>
          <p:nvSpPr>
            <p:cNvPr id="78759" name="Freeform 1447"/>
            <p:cNvSpPr>
              <a:spLocks/>
            </p:cNvSpPr>
            <p:nvPr/>
          </p:nvSpPr>
          <p:spPr bwMode="auto">
            <a:xfrm>
              <a:off x="2052" y="2848"/>
              <a:ext cx="52" cy="591"/>
            </a:xfrm>
            <a:custGeom>
              <a:avLst/>
              <a:gdLst>
                <a:gd name="T0" fmla="*/ 0 w 312"/>
                <a:gd name="T1" fmla="*/ 0 h 3551"/>
                <a:gd name="T2" fmla="*/ 0 w 312"/>
                <a:gd name="T3" fmla="*/ 0 h 3551"/>
                <a:gd name="T4" fmla="*/ 0 w 312"/>
                <a:gd name="T5" fmla="*/ 0 h 3551"/>
                <a:gd name="T6" fmla="*/ 0 w 312"/>
                <a:gd name="T7" fmla="*/ 0 h 3551"/>
                <a:gd name="T8" fmla="*/ 0 60000 65536"/>
                <a:gd name="T9" fmla="*/ 0 60000 65536"/>
                <a:gd name="T10" fmla="*/ 0 60000 65536"/>
                <a:gd name="T11" fmla="*/ 0 60000 65536"/>
                <a:gd name="T12" fmla="*/ 0 w 312"/>
                <a:gd name="T13" fmla="*/ 0 h 3551"/>
                <a:gd name="T14" fmla="*/ 312 w 312"/>
                <a:gd name="T15" fmla="*/ 3551 h 3551"/>
              </a:gdLst>
              <a:ahLst/>
              <a:cxnLst>
                <a:cxn ang="T8">
                  <a:pos x="T0" y="T1"/>
                </a:cxn>
                <a:cxn ang="T9">
                  <a:pos x="T2" y="T3"/>
                </a:cxn>
                <a:cxn ang="T10">
                  <a:pos x="T4" y="T5"/>
                </a:cxn>
                <a:cxn ang="T11">
                  <a:pos x="T6" y="T7"/>
                </a:cxn>
              </a:cxnLst>
              <a:rect l="T12" t="T13" r="T14" b="T15"/>
              <a:pathLst>
                <a:path w="312" h="3551">
                  <a:moveTo>
                    <a:pt x="0" y="3550"/>
                  </a:moveTo>
                  <a:lnTo>
                    <a:pt x="18" y="3551"/>
                  </a:lnTo>
                  <a:lnTo>
                    <a:pt x="312" y="0"/>
                  </a:lnTo>
                  <a:lnTo>
                    <a:pt x="0" y="3550"/>
                  </a:lnTo>
                  <a:close/>
                </a:path>
              </a:pathLst>
            </a:custGeom>
            <a:solidFill>
              <a:schemeClr val="tx1"/>
            </a:solidFill>
            <a:ln w="9525">
              <a:solidFill>
                <a:schemeClr val="tx1"/>
              </a:solidFill>
              <a:round/>
              <a:headEnd/>
              <a:tailEnd/>
            </a:ln>
          </p:spPr>
          <p:txBody>
            <a:bodyPr/>
            <a:lstStyle/>
            <a:p>
              <a:endParaRPr lang="en-US"/>
            </a:p>
          </p:txBody>
        </p:sp>
        <p:sp>
          <p:nvSpPr>
            <p:cNvPr id="78760" name="Freeform 1448"/>
            <p:cNvSpPr>
              <a:spLocks/>
            </p:cNvSpPr>
            <p:nvPr/>
          </p:nvSpPr>
          <p:spPr bwMode="auto">
            <a:xfrm>
              <a:off x="2055" y="2848"/>
              <a:ext cx="52" cy="591"/>
            </a:xfrm>
            <a:custGeom>
              <a:avLst/>
              <a:gdLst>
                <a:gd name="T0" fmla="*/ 0 w 311"/>
                <a:gd name="T1" fmla="*/ 0 h 3551"/>
                <a:gd name="T2" fmla="*/ 0 w 311"/>
                <a:gd name="T3" fmla="*/ 0 h 3551"/>
                <a:gd name="T4" fmla="*/ 0 w 311"/>
                <a:gd name="T5" fmla="*/ 0 h 3551"/>
                <a:gd name="T6" fmla="*/ 0 w 311"/>
                <a:gd name="T7" fmla="*/ 0 h 3551"/>
                <a:gd name="T8" fmla="*/ 0 60000 65536"/>
                <a:gd name="T9" fmla="*/ 0 60000 65536"/>
                <a:gd name="T10" fmla="*/ 0 60000 65536"/>
                <a:gd name="T11" fmla="*/ 0 60000 65536"/>
                <a:gd name="T12" fmla="*/ 0 w 311"/>
                <a:gd name="T13" fmla="*/ 0 h 3551"/>
                <a:gd name="T14" fmla="*/ 311 w 311"/>
                <a:gd name="T15" fmla="*/ 3551 h 3551"/>
              </a:gdLst>
              <a:ahLst/>
              <a:cxnLst>
                <a:cxn ang="T8">
                  <a:pos x="T0" y="T1"/>
                </a:cxn>
                <a:cxn ang="T9">
                  <a:pos x="T2" y="T3"/>
                </a:cxn>
                <a:cxn ang="T10">
                  <a:pos x="T4" y="T5"/>
                </a:cxn>
                <a:cxn ang="T11">
                  <a:pos x="T6" y="T7"/>
                </a:cxn>
              </a:cxnLst>
              <a:rect l="T12" t="T13" r="T14" b="T15"/>
              <a:pathLst>
                <a:path w="311" h="3551">
                  <a:moveTo>
                    <a:pt x="0" y="3551"/>
                  </a:moveTo>
                  <a:lnTo>
                    <a:pt x="294" y="0"/>
                  </a:lnTo>
                  <a:lnTo>
                    <a:pt x="311" y="2"/>
                  </a:lnTo>
                  <a:lnTo>
                    <a:pt x="0" y="3551"/>
                  </a:lnTo>
                  <a:close/>
                </a:path>
              </a:pathLst>
            </a:custGeom>
            <a:solidFill>
              <a:schemeClr val="tx1"/>
            </a:solidFill>
            <a:ln w="9525">
              <a:solidFill>
                <a:schemeClr val="tx1"/>
              </a:solidFill>
              <a:round/>
              <a:headEnd/>
              <a:tailEnd/>
            </a:ln>
          </p:spPr>
          <p:txBody>
            <a:bodyPr/>
            <a:lstStyle/>
            <a:p>
              <a:endParaRPr lang="en-US"/>
            </a:p>
          </p:txBody>
        </p:sp>
        <p:sp>
          <p:nvSpPr>
            <p:cNvPr id="78761" name="Freeform 1449"/>
            <p:cNvSpPr>
              <a:spLocks/>
            </p:cNvSpPr>
            <p:nvPr/>
          </p:nvSpPr>
          <p:spPr bwMode="auto">
            <a:xfrm>
              <a:off x="2052" y="2848"/>
              <a:ext cx="55" cy="591"/>
            </a:xfrm>
            <a:custGeom>
              <a:avLst/>
              <a:gdLst>
                <a:gd name="T0" fmla="*/ 0 w 329"/>
                <a:gd name="T1" fmla="*/ 0 h 3551"/>
                <a:gd name="T2" fmla="*/ 0 w 329"/>
                <a:gd name="T3" fmla="*/ 0 h 3551"/>
                <a:gd name="T4" fmla="*/ 0 w 329"/>
                <a:gd name="T5" fmla="*/ 0 h 3551"/>
                <a:gd name="T6" fmla="*/ 0 w 329"/>
                <a:gd name="T7" fmla="*/ 0 h 3551"/>
                <a:gd name="T8" fmla="*/ 0 w 329"/>
                <a:gd name="T9" fmla="*/ 0 h 3551"/>
                <a:gd name="T10" fmla="*/ 0 60000 65536"/>
                <a:gd name="T11" fmla="*/ 0 60000 65536"/>
                <a:gd name="T12" fmla="*/ 0 60000 65536"/>
                <a:gd name="T13" fmla="*/ 0 60000 65536"/>
                <a:gd name="T14" fmla="*/ 0 60000 65536"/>
                <a:gd name="T15" fmla="*/ 0 w 329"/>
                <a:gd name="T16" fmla="*/ 0 h 3551"/>
                <a:gd name="T17" fmla="*/ 329 w 329"/>
                <a:gd name="T18" fmla="*/ 3551 h 3551"/>
              </a:gdLst>
              <a:ahLst/>
              <a:cxnLst>
                <a:cxn ang="T10">
                  <a:pos x="T0" y="T1"/>
                </a:cxn>
                <a:cxn ang="T11">
                  <a:pos x="T2" y="T3"/>
                </a:cxn>
                <a:cxn ang="T12">
                  <a:pos x="T4" y="T5"/>
                </a:cxn>
                <a:cxn ang="T13">
                  <a:pos x="T6" y="T7"/>
                </a:cxn>
                <a:cxn ang="T14">
                  <a:pos x="T8" y="T9"/>
                </a:cxn>
              </a:cxnLst>
              <a:rect l="T15" t="T16" r="T17" b="T18"/>
              <a:pathLst>
                <a:path w="329" h="3551">
                  <a:moveTo>
                    <a:pt x="0" y="3550"/>
                  </a:moveTo>
                  <a:lnTo>
                    <a:pt x="18" y="3551"/>
                  </a:lnTo>
                  <a:lnTo>
                    <a:pt x="329" y="2"/>
                  </a:lnTo>
                  <a:lnTo>
                    <a:pt x="312" y="0"/>
                  </a:lnTo>
                  <a:lnTo>
                    <a:pt x="0" y="3550"/>
                  </a:lnTo>
                  <a:close/>
                </a:path>
              </a:pathLst>
            </a:custGeom>
            <a:solidFill>
              <a:schemeClr val="tx1"/>
            </a:solidFill>
            <a:ln w="0">
              <a:solidFill>
                <a:schemeClr val="tx1"/>
              </a:solidFill>
              <a:round/>
              <a:headEnd/>
              <a:tailEnd/>
            </a:ln>
          </p:spPr>
          <p:txBody>
            <a:bodyPr/>
            <a:lstStyle/>
            <a:p>
              <a:endParaRPr lang="en-US"/>
            </a:p>
          </p:txBody>
        </p:sp>
        <p:sp>
          <p:nvSpPr>
            <p:cNvPr id="78762" name="Freeform 1450"/>
            <p:cNvSpPr>
              <a:spLocks/>
            </p:cNvSpPr>
            <p:nvPr/>
          </p:nvSpPr>
          <p:spPr bwMode="auto">
            <a:xfrm>
              <a:off x="2219" y="1773"/>
              <a:ext cx="8" cy="90"/>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3"/>
                  </a:moveTo>
                  <a:lnTo>
                    <a:pt x="18" y="535"/>
                  </a:lnTo>
                  <a:lnTo>
                    <a:pt x="47" y="0"/>
                  </a:lnTo>
                  <a:lnTo>
                    <a:pt x="0" y="533"/>
                  </a:lnTo>
                  <a:close/>
                </a:path>
              </a:pathLst>
            </a:custGeom>
            <a:solidFill>
              <a:schemeClr val="tx1"/>
            </a:solidFill>
            <a:ln w="9525">
              <a:solidFill>
                <a:schemeClr val="tx1"/>
              </a:solidFill>
              <a:round/>
              <a:headEnd/>
              <a:tailEnd/>
            </a:ln>
          </p:spPr>
          <p:txBody>
            <a:bodyPr/>
            <a:lstStyle/>
            <a:p>
              <a:endParaRPr lang="en-US"/>
            </a:p>
          </p:txBody>
        </p:sp>
        <p:sp>
          <p:nvSpPr>
            <p:cNvPr id="78763" name="Freeform 1451"/>
            <p:cNvSpPr>
              <a:spLocks/>
            </p:cNvSpPr>
            <p:nvPr/>
          </p:nvSpPr>
          <p:spPr bwMode="auto">
            <a:xfrm>
              <a:off x="2222" y="1773"/>
              <a:ext cx="8" cy="90"/>
            </a:xfrm>
            <a:custGeom>
              <a:avLst/>
              <a:gdLst>
                <a:gd name="T0" fmla="*/ 0 w 46"/>
                <a:gd name="T1" fmla="*/ 0 h 535"/>
                <a:gd name="T2" fmla="*/ 0 w 46"/>
                <a:gd name="T3" fmla="*/ 0 h 535"/>
                <a:gd name="T4" fmla="*/ 0 w 46"/>
                <a:gd name="T5" fmla="*/ 0 h 535"/>
                <a:gd name="T6" fmla="*/ 0 w 46"/>
                <a:gd name="T7" fmla="*/ 0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5"/>
                  </a:moveTo>
                  <a:lnTo>
                    <a:pt x="29" y="0"/>
                  </a:lnTo>
                  <a:lnTo>
                    <a:pt x="46" y="1"/>
                  </a:lnTo>
                  <a:lnTo>
                    <a:pt x="0" y="535"/>
                  </a:lnTo>
                  <a:close/>
                </a:path>
              </a:pathLst>
            </a:custGeom>
            <a:solidFill>
              <a:schemeClr val="tx1"/>
            </a:solidFill>
            <a:ln w="9525">
              <a:solidFill>
                <a:schemeClr val="tx1"/>
              </a:solidFill>
              <a:round/>
              <a:headEnd/>
              <a:tailEnd/>
            </a:ln>
          </p:spPr>
          <p:txBody>
            <a:bodyPr/>
            <a:lstStyle/>
            <a:p>
              <a:endParaRPr lang="en-US"/>
            </a:p>
          </p:txBody>
        </p:sp>
        <p:sp>
          <p:nvSpPr>
            <p:cNvPr id="78764" name="Freeform 1452"/>
            <p:cNvSpPr>
              <a:spLocks/>
            </p:cNvSpPr>
            <p:nvPr/>
          </p:nvSpPr>
          <p:spPr bwMode="auto">
            <a:xfrm>
              <a:off x="2219" y="1773"/>
              <a:ext cx="11" cy="90"/>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3"/>
                  </a:moveTo>
                  <a:lnTo>
                    <a:pt x="18" y="535"/>
                  </a:lnTo>
                  <a:lnTo>
                    <a:pt x="64" y="1"/>
                  </a:lnTo>
                  <a:lnTo>
                    <a:pt x="47" y="0"/>
                  </a:lnTo>
                  <a:lnTo>
                    <a:pt x="0" y="533"/>
                  </a:lnTo>
                  <a:close/>
                </a:path>
              </a:pathLst>
            </a:custGeom>
            <a:solidFill>
              <a:schemeClr val="tx1"/>
            </a:solidFill>
            <a:ln w="0">
              <a:solidFill>
                <a:schemeClr val="tx1"/>
              </a:solidFill>
              <a:round/>
              <a:headEnd/>
              <a:tailEnd/>
            </a:ln>
          </p:spPr>
          <p:txBody>
            <a:bodyPr/>
            <a:lstStyle/>
            <a:p>
              <a:endParaRPr lang="en-US"/>
            </a:p>
          </p:txBody>
        </p:sp>
        <p:sp>
          <p:nvSpPr>
            <p:cNvPr id="78765" name="Freeform 1453"/>
            <p:cNvSpPr>
              <a:spLocks/>
            </p:cNvSpPr>
            <p:nvPr/>
          </p:nvSpPr>
          <p:spPr bwMode="auto">
            <a:xfrm>
              <a:off x="2217" y="1734"/>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6"/>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78766" name="Freeform 1454"/>
            <p:cNvSpPr>
              <a:spLocks/>
            </p:cNvSpPr>
            <p:nvPr/>
          </p:nvSpPr>
          <p:spPr bwMode="auto">
            <a:xfrm>
              <a:off x="2217" y="1737"/>
              <a:ext cx="14" cy="4"/>
            </a:xfrm>
            <a:custGeom>
              <a:avLst/>
              <a:gdLst>
                <a:gd name="T0" fmla="*/ 0 w 88"/>
                <a:gd name="T1" fmla="*/ 0 h 25"/>
                <a:gd name="T2" fmla="*/ 0 w 88"/>
                <a:gd name="T3" fmla="*/ 0 h 25"/>
                <a:gd name="T4" fmla="*/ 0 w 88"/>
                <a:gd name="T5" fmla="*/ 0 h 25"/>
                <a:gd name="T6" fmla="*/ 0 w 88"/>
                <a:gd name="T7" fmla="*/ 0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88" y="0"/>
                  </a:moveTo>
                  <a:lnTo>
                    <a:pt x="0" y="12"/>
                  </a:lnTo>
                  <a:lnTo>
                    <a:pt x="11" y="25"/>
                  </a:lnTo>
                  <a:lnTo>
                    <a:pt x="88" y="0"/>
                  </a:lnTo>
                  <a:close/>
                </a:path>
              </a:pathLst>
            </a:custGeom>
            <a:solidFill>
              <a:schemeClr val="tx1"/>
            </a:solidFill>
            <a:ln w="9525">
              <a:solidFill>
                <a:schemeClr val="tx1"/>
              </a:solidFill>
              <a:round/>
              <a:headEnd/>
              <a:tailEnd/>
            </a:ln>
          </p:spPr>
          <p:txBody>
            <a:bodyPr/>
            <a:lstStyle/>
            <a:p>
              <a:endParaRPr lang="en-US"/>
            </a:p>
          </p:txBody>
        </p:sp>
        <p:sp>
          <p:nvSpPr>
            <p:cNvPr id="78767" name="Freeform 1455"/>
            <p:cNvSpPr>
              <a:spLocks/>
            </p:cNvSpPr>
            <p:nvPr/>
          </p:nvSpPr>
          <p:spPr bwMode="auto">
            <a:xfrm>
              <a:off x="2217" y="1734"/>
              <a:ext cx="15" cy="7"/>
            </a:xfrm>
            <a:custGeom>
              <a:avLst/>
              <a:gdLst>
                <a:gd name="T0" fmla="*/ 0 w 90"/>
                <a:gd name="T1" fmla="*/ 0 h 41"/>
                <a:gd name="T2" fmla="*/ 0 w 90"/>
                <a:gd name="T3" fmla="*/ 0 h 41"/>
                <a:gd name="T4" fmla="*/ 0 w 90"/>
                <a:gd name="T5" fmla="*/ 0 h 41"/>
                <a:gd name="T6" fmla="*/ 0 w 90"/>
                <a:gd name="T7" fmla="*/ 0 h 41"/>
                <a:gd name="T8" fmla="*/ 0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8" y="16"/>
                  </a:lnTo>
                  <a:lnTo>
                    <a:pt x="11"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78768" name="Freeform 1456"/>
            <p:cNvSpPr>
              <a:spLocks/>
            </p:cNvSpPr>
            <p:nvPr/>
          </p:nvSpPr>
          <p:spPr bwMode="auto">
            <a:xfrm>
              <a:off x="2209" y="1739"/>
              <a:ext cx="10" cy="14"/>
            </a:xfrm>
            <a:custGeom>
              <a:avLst/>
              <a:gdLst>
                <a:gd name="T0" fmla="*/ 0 w 54"/>
                <a:gd name="T1" fmla="*/ 0 h 84"/>
                <a:gd name="T2" fmla="*/ 0 w 54"/>
                <a:gd name="T3" fmla="*/ 0 h 84"/>
                <a:gd name="T4" fmla="*/ 0 w 54"/>
                <a:gd name="T5" fmla="*/ 0 h 84"/>
                <a:gd name="T6" fmla="*/ 0 w 54"/>
                <a:gd name="T7" fmla="*/ 0 h 84"/>
                <a:gd name="T8" fmla="*/ 0 60000 65536"/>
                <a:gd name="T9" fmla="*/ 0 60000 65536"/>
                <a:gd name="T10" fmla="*/ 0 60000 65536"/>
                <a:gd name="T11" fmla="*/ 0 60000 65536"/>
                <a:gd name="T12" fmla="*/ 0 w 54"/>
                <a:gd name="T13" fmla="*/ 0 h 84"/>
                <a:gd name="T14" fmla="*/ 54 w 54"/>
                <a:gd name="T15" fmla="*/ 84 h 84"/>
              </a:gdLst>
              <a:ahLst/>
              <a:cxnLst>
                <a:cxn ang="T8">
                  <a:pos x="T0" y="T1"/>
                </a:cxn>
                <a:cxn ang="T9">
                  <a:pos x="T2" y="T3"/>
                </a:cxn>
                <a:cxn ang="T10">
                  <a:pos x="T4" y="T5"/>
                </a:cxn>
                <a:cxn ang="T11">
                  <a:pos x="T6" y="T7"/>
                </a:cxn>
              </a:cxnLst>
              <a:rect l="T12" t="T13" r="T14" b="T15"/>
              <a:pathLst>
                <a:path w="54" h="84">
                  <a:moveTo>
                    <a:pt x="43" y="0"/>
                  </a:moveTo>
                  <a:lnTo>
                    <a:pt x="54"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78769" name="Freeform 1457"/>
            <p:cNvSpPr>
              <a:spLocks/>
            </p:cNvSpPr>
            <p:nvPr/>
          </p:nvSpPr>
          <p:spPr bwMode="auto">
            <a:xfrm>
              <a:off x="2209" y="1741"/>
              <a:ext cx="10" cy="12"/>
            </a:xfrm>
            <a:custGeom>
              <a:avLst/>
              <a:gdLst>
                <a:gd name="T0" fmla="*/ 0 w 54"/>
                <a:gd name="T1" fmla="*/ 0 h 72"/>
                <a:gd name="T2" fmla="*/ 0 w 54"/>
                <a:gd name="T3" fmla="*/ 0 h 72"/>
                <a:gd name="T4" fmla="*/ 0 w 54"/>
                <a:gd name="T5" fmla="*/ 0 h 72"/>
                <a:gd name="T6" fmla="*/ 0 w 54"/>
                <a:gd name="T7" fmla="*/ 0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0"/>
                  </a:moveTo>
                  <a:lnTo>
                    <a:pt x="0" y="71"/>
                  </a:lnTo>
                  <a:lnTo>
                    <a:pt x="16" y="72"/>
                  </a:lnTo>
                  <a:lnTo>
                    <a:pt x="54" y="0"/>
                  </a:lnTo>
                  <a:close/>
                </a:path>
              </a:pathLst>
            </a:custGeom>
            <a:solidFill>
              <a:schemeClr val="tx1"/>
            </a:solidFill>
            <a:ln w="9525">
              <a:solidFill>
                <a:schemeClr val="tx1"/>
              </a:solidFill>
              <a:round/>
              <a:headEnd/>
              <a:tailEnd/>
            </a:ln>
          </p:spPr>
          <p:txBody>
            <a:bodyPr/>
            <a:lstStyle/>
            <a:p>
              <a:endParaRPr lang="en-US"/>
            </a:p>
          </p:txBody>
        </p:sp>
        <p:sp>
          <p:nvSpPr>
            <p:cNvPr id="78770" name="Freeform 1458"/>
            <p:cNvSpPr>
              <a:spLocks/>
            </p:cNvSpPr>
            <p:nvPr/>
          </p:nvSpPr>
          <p:spPr bwMode="auto">
            <a:xfrm>
              <a:off x="2209" y="1739"/>
              <a:ext cx="10" cy="14"/>
            </a:xfrm>
            <a:custGeom>
              <a:avLst/>
              <a:gdLst>
                <a:gd name="T0" fmla="*/ 0 w 54"/>
                <a:gd name="T1" fmla="*/ 0 h 85"/>
                <a:gd name="T2" fmla="*/ 0 w 54"/>
                <a:gd name="T3" fmla="*/ 0 h 85"/>
                <a:gd name="T4" fmla="*/ 0 w 54"/>
                <a:gd name="T5" fmla="*/ 0 h 85"/>
                <a:gd name="T6" fmla="*/ 0 w 54"/>
                <a:gd name="T7" fmla="*/ 0 h 85"/>
                <a:gd name="T8" fmla="*/ 0 w 54"/>
                <a:gd name="T9" fmla="*/ 0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43" y="0"/>
                  </a:moveTo>
                  <a:lnTo>
                    <a:pt x="54" y="13"/>
                  </a:lnTo>
                  <a:lnTo>
                    <a:pt x="16"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78771" name="Freeform 1459"/>
            <p:cNvSpPr>
              <a:spLocks/>
            </p:cNvSpPr>
            <p:nvPr/>
          </p:nvSpPr>
          <p:spPr bwMode="auto">
            <a:xfrm>
              <a:off x="2209" y="1753"/>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6"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78772" name="Freeform 1460"/>
            <p:cNvSpPr>
              <a:spLocks/>
            </p:cNvSpPr>
            <p:nvPr/>
          </p:nvSpPr>
          <p:spPr bwMode="auto">
            <a:xfrm>
              <a:off x="2212" y="1753"/>
              <a:ext cx="4" cy="15"/>
            </a:xfrm>
            <a:custGeom>
              <a:avLst/>
              <a:gdLst>
                <a:gd name="T0" fmla="*/ 0 w 25"/>
                <a:gd name="T1" fmla="*/ 0 h 89"/>
                <a:gd name="T2" fmla="*/ 0 w 25"/>
                <a:gd name="T3" fmla="*/ 0 h 89"/>
                <a:gd name="T4" fmla="*/ 0 w 25"/>
                <a:gd name="T5" fmla="*/ 0 h 89"/>
                <a:gd name="T6" fmla="*/ 0 w 25"/>
                <a:gd name="T7" fmla="*/ 0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0" y="0"/>
                  </a:moveTo>
                  <a:lnTo>
                    <a:pt x="12" y="89"/>
                  </a:lnTo>
                  <a:lnTo>
                    <a:pt x="25" y="78"/>
                  </a:lnTo>
                  <a:lnTo>
                    <a:pt x="0" y="0"/>
                  </a:lnTo>
                  <a:close/>
                </a:path>
              </a:pathLst>
            </a:custGeom>
            <a:solidFill>
              <a:schemeClr val="tx1"/>
            </a:solidFill>
            <a:ln w="9525">
              <a:solidFill>
                <a:schemeClr val="tx1"/>
              </a:solidFill>
              <a:round/>
              <a:headEnd/>
              <a:tailEnd/>
            </a:ln>
          </p:spPr>
          <p:txBody>
            <a:bodyPr/>
            <a:lstStyle/>
            <a:p>
              <a:endParaRPr lang="en-US"/>
            </a:p>
          </p:txBody>
        </p:sp>
        <p:sp>
          <p:nvSpPr>
            <p:cNvPr id="78773" name="Freeform 1461"/>
            <p:cNvSpPr>
              <a:spLocks/>
            </p:cNvSpPr>
            <p:nvPr/>
          </p:nvSpPr>
          <p:spPr bwMode="auto">
            <a:xfrm>
              <a:off x="2209" y="1753"/>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6"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78774" name="Freeform 1462"/>
            <p:cNvSpPr>
              <a:spLocks/>
            </p:cNvSpPr>
            <p:nvPr/>
          </p:nvSpPr>
          <p:spPr bwMode="auto">
            <a:xfrm>
              <a:off x="2214" y="1766"/>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78775" name="Freeform 1463"/>
            <p:cNvSpPr>
              <a:spLocks/>
            </p:cNvSpPr>
            <p:nvPr/>
          </p:nvSpPr>
          <p:spPr bwMode="auto">
            <a:xfrm>
              <a:off x="2216" y="1766"/>
              <a:ext cx="12" cy="9"/>
            </a:xfrm>
            <a:custGeom>
              <a:avLst/>
              <a:gdLst>
                <a:gd name="T0" fmla="*/ 0 w 72"/>
                <a:gd name="T1" fmla="*/ 0 h 54"/>
                <a:gd name="T2" fmla="*/ 0 w 72"/>
                <a:gd name="T3" fmla="*/ 0 h 54"/>
                <a:gd name="T4" fmla="*/ 0 w 72"/>
                <a:gd name="T5" fmla="*/ 0 h 54"/>
                <a:gd name="T6" fmla="*/ 0 w 72"/>
                <a:gd name="T7" fmla="*/ 0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0" y="0"/>
                  </a:moveTo>
                  <a:lnTo>
                    <a:pt x="71" y="54"/>
                  </a:lnTo>
                  <a:lnTo>
                    <a:pt x="72" y="37"/>
                  </a:lnTo>
                  <a:lnTo>
                    <a:pt x="0" y="0"/>
                  </a:lnTo>
                  <a:close/>
                </a:path>
              </a:pathLst>
            </a:custGeom>
            <a:solidFill>
              <a:schemeClr val="tx1"/>
            </a:solidFill>
            <a:ln w="9525">
              <a:solidFill>
                <a:schemeClr val="tx1"/>
              </a:solidFill>
              <a:round/>
              <a:headEnd/>
              <a:tailEnd/>
            </a:ln>
          </p:spPr>
          <p:txBody>
            <a:bodyPr/>
            <a:lstStyle/>
            <a:p>
              <a:endParaRPr lang="en-US"/>
            </a:p>
          </p:txBody>
        </p:sp>
        <p:sp>
          <p:nvSpPr>
            <p:cNvPr id="78776" name="Freeform 1464"/>
            <p:cNvSpPr>
              <a:spLocks/>
            </p:cNvSpPr>
            <p:nvPr/>
          </p:nvSpPr>
          <p:spPr bwMode="auto">
            <a:xfrm>
              <a:off x="2214" y="1766"/>
              <a:ext cx="14" cy="9"/>
            </a:xfrm>
            <a:custGeom>
              <a:avLst/>
              <a:gdLst>
                <a:gd name="T0" fmla="*/ 0 w 85"/>
                <a:gd name="T1" fmla="*/ 0 h 54"/>
                <a:gd name="T2" fmla="*/ 0 w 85"/>
                <a:gd name="T3" fmla="*/ 0 h 54"/>
                <a:gd name="T4" fmla="*/ 0 w 85"/>
                <a:gd name="T5" fmla="*/ 0 h 54"/>
                <a:gd name="T6" fmla="*/ 0 w 85"/>
                <a:gd name="T7" fmla="*/ 0 h 54"/>
                <a:gd name="T8" fmla="*/ 0 w 85"/>
                <a:gd name="T9" fmla="*/ 0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0" y="11"/>
                  </a:moveTo>
                  <a:lnTo>
                    <a:pt x="13" y="0"/>
                  </a:lnTo>
                  <a:lnTo>
                    <a:pt x="85" y="37"/>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78777" name="Freeform 1465"/>
            <p:cNvSpPr>
              <a:spLocks/>
            </p:cNvSpPr>
            <p:nvPr/>
          </p:nvSpPr>
          <p:spPr bwMode="auto">
            <a:xfrm>
              <a:off x="2231" y="1732"/>
              <a:ext cx="16" cy="5"/>
            </a:xfrm>
            <a:custGeom>
              <a:avLst/>
              <a:gdLst>
                <a:gd name="T0" fmla="*/ 0 w 92"/>
                <a:gd name="T1" fmla="*/ 0 h 28"/>
                <a:gd name="T2" fmla="*/ 0 w 92"/>
                <a:gd name="T3" fmla="*/ 0 h 28"/>
                <a:gd name="T4" fmla="*/ 0 w 92"/>
                <a:gd name="T5" fmla="*/ 0 h 28"/>
                <a:gd name="T6" fmla="*/ 0 w 92"/>
                <a:gd name="T7" fmla="*/ 0 h 28"/>
                <a:gd name="T8" fmla="*/ 0 60000 65536"/>
                <a:gd name="T9" fmla="*/ 0 60000 65536"/>
                <a:gd name="T10" fmla="*/ 0 60000 65536"/>
                <a:gd name="T11" fmla="*/ 0 60000 65536"/>
                <a:gd name="T12" fmla="*/ 0 w 92"/>
                <a:gd name="T13" fmla="*/ 0 h 28"/>
                <a:gd name="T14" fmla="*/ 92 w 92"/>
                <a:gd name="T15" fmla="*/ 28 h 28"/>
              </a:gdLst>
              <a:ahLst/>
              <a:cxnLst>
                <a:cxn ang="T8">
                  <a:pos x="T0" y="T1"/>
                </a:cxn>
                <a:cxn ang="T9">
                  <a:pos x="T2" y="T3"/>
                </a:cxn>
                <a:cxn ang="T10">
                  <a:pos x="T4" y="T5"/>
                </a:cxn>
                <a:cxn ang="T11">
                  <a:pos x="T6" y="T7"/>
                </a:cxn>
              </a:cxnLst>
              <a:rect l="T12" t="T13" r="T14" b="T15"/>
              <a:pathLst>
                <a:path w="92" h="28">
                  <a:moveTo>
                    <a:pt x="0" y="28"/>
                  </a:moveTo>
                  <a:lnTo>
                    <a:pt x="2" y="12"/>
                  </a:lnTo>
                  <a:lnTo>
                    <a:pt x="92" y="0"/>
                  </a:lnTo>
                  <a:lnTo>
                    <a:pt x="0" y="28"/>
                  </a:lnTo>
                  <a:close/>
                </a:path>
              </a:pathLst>
            </a:custGeom>
            <a:solidFill>
              <a:schemeClr val="tx1"/>
            </a:solidFill>
            <a:ln w="9525">
              <a:solidFill>
                <a:schemeClr val="tx1"/>
              </a:solidFill>
              <a:round/>
              <a:headEnd/>
              <a:tailEnd/>
            </a:ln>
          </p:spPr>
          <p:txBody>
            <a:bodyPr/>
            <a:lstStyle/>
            <a:p>
              <a:endParaRPr lang="en-US"/>
            </a:p>
          </p:txBody>
        </p:sp>
        <p:sp>
          <p:nvSpPr>
            <p:cNvPr id="78778" name="Freeform 1466"/>
            <p:cNvSpPr>
              <a:spLocks/>
            </p:cNvSpPr>
            <p:nvPr/>
          </p:nvSpPr>
          <p:spPr bwMode="auto">
            <a:xfrm>
              <a:off x="2232" y="1730"/>
              <a:ext cx="15" cy="4"/>
            </a:xfrm>
            <a:custGeom>
              <a:avLst/>
              <a:gdLst>
                <a:gd name="T0" fmla="*/ 0 w 90"/>
                <a:gd name="T1" fmla="*/ 0 h 26"/>
                <a:gd name="T2" fmla="*/ 0 w 90"/>
                <a:gd name="T3" fmla="*/ 0 h 26"/>
                <a:gd name="T4" fmla="*/ 0 w 90"/>
                <a:gd name="T5" fmla="*/ 0 h 26"/>
                <a:gd name="T6" fmla="*/ 0 w 90"/>
                <a:gd name="T7" fmla="*/ 0 h 26"/>
                <a:gd name="T8" fmla="*/ 0 60000 65536"/>
                <a:gd name="T9" fmla="*/ 0 60000 65536"/>
                <a:gd name="T10" fmla="*/ 0 60000 65536"/>
                <a:gd name="T11" fmla="*/ 0 60000 65536"/>
                <a:gd name="T12" fmla="*/ 0 w 90"/>
                <a:gd name="T13" fmla="*/ 0 h 26"/>
                <a:gd name="T14" fmla="*/ 90 w 90"/>
                <a:gd name="T15" fmla="*/ 26 h 26"/>
              </a:gdLst>
              <a:ahLst/>
              <a:cxnLst>
                <a:cxn ang="T8">
                  <a:pos x="T0" y="T1"/>
                </a:cxn>
                <a:cxn ang="T9">
                  <a:pos x="T2" y="T3"/>
                </a:cxn>
                <a:cxn ang="T10">
                  <a:pos x="T4" y="T5"/>
                </a:cxn>
                <a:cxn ang="T11">
                  <a:pos x="T6" y="T7"/>
                </a:cxn>
              </a:cxnLst>
              <a:rect l="T12" t="T13" r="T14" b="T15"/>
              <a:pathLst>
                <a:path w="90" h="26">
                  <a:moveTo>
                    <a:pt x="0" y="26"/>
                  </a:moveTo>
                  <a:lnTo>
                    <a:pt x="90" y="14"/>
                  </a:lnTo>
                  <a:lnTo>
                    <a:pt x="78" y="0"/>
                  </a:lnTo>
                  <a:lnTo>
                    <a:pt x="0" y="26"/>
                  </a:lnTo>
                  <a:close/>
                </a:path>
              </a:pathLst>
            </a:custGeom>
            <a:solidFill>
              <a:schemeClr val="tx1"/>
            </a:solidFill>
            <a:ln w="9525">
              <a:solidFill>
                <a:schemeClr val="tx1"/>
              </a:solidFill>
              <a:round/>
              <a:headEnd/>
              <a:tailEnd/>
            </a:ln>
          </p:spPr>
          <p:txBody>
            <a:bodyPr/>
            <a:lstStyle/>
            <a:p>
              <a:endParaRPr lang="en-US"/>
            </a:p>
          </p:txBody>
        </p:sp>
        <p:sp>
          <p:nvSpPr>
            <p:cNvPr id="78779" name="Freeform 1467"/>
            <p:cNvSpPr>
              <a:spLocks/>
            </p:cNvSpPr>
            <p:nvPr/>
          </p:nvSpPr>
          <p:spPr bwMode="auto">
            <a:xfrm>
              <a:off x="2231" y="1730"/>
              <a:ext cx="16" cy="7"/>
            </a:xfrm>
            <a:custGeom>
              <a:avLst/>
              <a:gdLst>
                <a:gd name="T0" fmla="*/ 0 w 92"/>
                <a:gd name="T1" fmla="*/ 0 h 42"/>
                <a:gd name="T2" fmla="*/ 0 w 92"/>
                <a:gd name="T3" fmla="*/ 0 h 42"/>
                <a:gd name="T4" fmla="*/ 0 w 92"/>
                <a:gd name="T5" fmla="*/ 0 h 42"/>
                <a:gd name="T6" fmla="*/ 0 w 92"/>
                <a:gd name="T7" fmla="*/ 0 h 42"/>
                <a:gd name="T8" fmla="*/ 0 w 92"/>
                <a:gd name="T9" fmla="*/ 0 h 42"/>
                <a:gd name="T10" fmla="*/ 0 60000 65536"/>
                <a:gd name="T11" fmla="*/ 0 60000 65536"/>
                <a:gd name="T12" fmla="*/ 0 60000 65536"/>
                <a:gd name="T13" fmla="*/ 0 60000 65536"/>
                <a:gd name="T14" fmla="*/ 0 60000 65536"/>
                <a:gd name="T15" fmla="*/ 0 w 92"/>
                <a:gd name="T16" fmla="*/ 0 h 42"/>
                <a:gd name="T17" fmla="*/ 92 w 92"/>
                <a:gd name="T18" fmla="*/ 42 h 42"/>
              </a:gdLst>
              <a:ahLst/>
              <a:cxnLst>
                <a:cxn ang="T10">
                  <a:pos x="T0" y="T1"/>
                </a:cxn>
                <a:cxn ang="T11">
                  <a:pos x="T2" y="T3"/>
                </a:cxn>
                <a:cxn ang="T12">
                  <a:pos x="T4" y="T5"/>
                </a:cxn>
                <a:cxn ang="T13">
                  <a:pos x="T6" y="T7"/>
                </a:cxn>
                <a:cxn ang="T14">
                  <a:pos x="T8" y="T9"/>
                </a:cxn>
              </a:cxnLst>
              <a:rect l="T15" t="T16" r="T17" b="T18"/>
              <a:pathLst>
                <a:path w="92" h="42">
                  <a:moveTo>
                    <a:pt x="0" y="42"/>
                  </a:moveTo>
                  <a:lnTo>
                    <a:pt x="2" y="26"/>
                  </a:lnTo>
                  <a:lnTo>
                    <a:pt x="80" y="0"/>
                  </a:lnTo>
                  <a:lnTo>
                    <a:pt x="92" y="14"/>
                  </a:lnTo>
                  <a:lnTo>
                    <a:pt x="0" y="42"/>
                  </a:lnTo>
                  <a:close/>
                </a:path>
              </a:pathLst>
            </a:custGeom>
            <a:solidFill>
              <a:schemeClr val="tx1"/>
            </a:solidFill>
            <a:ln w="0">
              <a:solidFill>
                <a:schemeClr val="tx1"/>
              </a:solidFill>
              <a:round/>
              <a:headEnd/>
              <a:tailEnd/>
            </a:ln>
          </p:spPr>
          <p:txBody>
            <a:bodyPr/>
            <a:lstStyle/>
            <a:p>
              <a:endParaRPr lang="en-US"/>
            </a:p>
          </p:txBody>
        </p:sp>
        <p:sp>
          <p:nvSpPr>
            <p:cNvPr id="78780" name="Freeform 1468"/>
            <p:cNvSpPr>
              <a:spLocks/>
            </p:cNvSpPr>
            <p:nvPr/>
          </p:nvSpPr>
          <p:spPr bwMode="auto">
            <a:xfrm>
              <a:off x="2245" y="1718"/>
              <a:ext cx="9" cy="14"/>
            </a:xfrm>
            <a:custGeom>
              <a:avLst/>
              <a:gdLst>
                <a:gd name="T0" fmla="*/ 0 w 55"/>
                <a:gd name="T1" fmla="*/ 0 h 83"/>
                <a:gd name="T2" fmla="*/ 0 w 55"/>
                <a:gd name="T3" fmla="*/ 0 h 83"/>
                <a:gd name="T4" fmla="*/ 0 w 55"/>
                <a:gd name="T5" fmla="*/ 0 h 83"/>
                <a:gd name="T6" fmla="*/ 0 w 55"/>
                <a:gd name="T7" fmla="*/ 0 h 83"/>
                <a:gd name="T8" fmla="*/ 0 60000 65536"/>
                <a:gd name="T9" fmla="*/ 0 60000 65536"/>
                <a:gd name="T10" fmla="*/ 0 60000 65536"/>
                <a:gd name="T11" fmla="*/ 0 60000 65536"/>
                <a:gd name="T12" fmla="*/ 0 w 55"/>
                <a:gd name="T13" fmla="*/ 0 h 83"/>
                <a:gd name="T14" fmla="*/ 55 w 55"/>
                <a:gd name="T15" fmla="*/ 83 h 83"/>
              </a:gdLst>
              <a:ahLst/>
              <a:cxnLst>
                <a:cxn ang="T8">
                  <a:pos x="T0" y="T1"/>
                </a:cxn>
                <a:cxn ang="T9">
                  <a:pos x="T2" y="T3"/>
                </a:cxn>
                <a:cxn ang="T10">
                  <a:pos x="T4" y="T5"/>
                </a:cxn>
                <a:cxn ang="T11">
                  <a:pos x="T6" y="T7"/>
                </a:cxn>
              </a:cxnLst>
              <a:rect l="T12" t="T13" r="T14" b="T15"/>
              <a:pathLst>
                <a:path w="55" h="83">
                  <a:moveTo>
                    <a:pt x="12" y="83"/>
                  </a:moveTo>
                  <a:lnTo>
                    <a:pt x="0" y="69"/>
                  </a:lnTo>
                  <a:lnTo>
                    <a:pt x="55" y="0"/>
                  </a:lnTo>
                  <a:lnTo>
                    <a:pt x="12" y="83"/>
                  </a:lnTo>
                  <a:close/>
                </a:path>
              </a:pathLst>
            </a:custGeom>
            <a:solidFill>
              <a:schemeClr val="tx1"/>
            </a:solidFill>
            <a:ln w="9525">
              <a:solidFill>
                <a:schemeClr val="tx1"/>
              </a:solidFill>
              <a:round/>
              <a:headEnd/>
              <a:tailEnd/>
            </a:ln>
          </p:spPr>
          <p:txBody>
            <a:bodyPr/>
            <a:lstStyle/>
            <a:p>
              <a:endParaRPr lang="en-US"/>
            </a:p>
          </p:txBody>
        </p:sp>
        <p:sp>
          <p:nvSpPr>
            <p:cNvPr id="78781" name="Freeform 1469"/>
            <p:cNvSpPr>
              <a:spLocks/>
            </p:cNvSpPr>
            <p:nvPr/>
          </p:nvSpPr>
          <p:spPr bwMode="auto">
            <a:xfrm>
              <a:off x="2245" y="1718"/>
              <a:ext cx="9" cy="12"/>
            </a:xfrm>
            <a:custGeom>
              <a:avLst/>
              <a:gdLst>
                <a:gd name="T0" fmla="*/ 0 w 55"/>
                <a:gd name="T1" fmla="*/ 0 h 71"/>
                <a:gd name="T2" fmla="*/ 0 w 55"/>
                <a:gd name="T3" fmla="*/ 0 h 71"/>
                <a:gd name="T4" fmla="*/ 0 w 55"/>
                <a:gd name="T5" fmla="*/ 0 h 71"/>
                <a:gd name="T6" fmla="*/ 0 w 55"/>
                <a:gd name="T7" fmla="*/ 0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2"/>
                  </a:lnTo>
                  <a:lnTo>
                    <a:pt x="38" y="0"/>
                  </a:lnTo>
                  <a:lnTo>
                    <a:pt x="0" y="71"/>
                  </a:lnTo>
                  <a:close/>
                </a:path>
              </a:pathLst>
            </a:custGeom>
            <a:solidFill>
              <a:schemeClr val="tx1"/>
            </a:solidFill>
            <a:ln w="9525">
              <a:solidFill>
                <a:schemeClr val="tx1"/>
              </a:solidFill>
              <a:round/>
              <a:headEnd/>
              <a:tailEnd/>
            </a:ln>
          </p:spPr>
          <p:txBody>
            <a:bodyPr/>
            <a:lstStyle/>
            <a:p>
              <a:endParaRPr lang="en-US"/>
            </a:p>
          </p:txBody>
        </p:sp>
        <p:sp>
          <p:nvSpPr>
            <p:cNvPr id="78782" name="Freeform 1470"/>
            <p:cNvSpPr>
              <a:spLocks/>
            </p:cNvSpPr>
            <p:nvPr/>
          </p:nvSpPr>
          <p:spPr bwMode="auto">
            <a:xfrm>
              <a:off x="2245" y="1718"/>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2" y="85"/>
                  </a:moveTo>
                  <a:lnTo>
                    <a:pt x="0" y="71"/>
                  </a:lnTo>
                  <a:lnTo>
                    <a:pt x="38" y="0"/>
                  </a:lnTo>
                  <a:lnTo>
                    <a:pt x="55" y="2"/>
                  </a:lnTo>
                  <a:lnTo>
                    <a:pt x="12" y="85"/>
                  </a:lnTo>
                  <a:close/>
                </a:path>
              </a:pathLst>
            </a:custGeom>
            <a:solidFill>
              <a:schemeClr val="tx1"/>
            </a:solidFill>
            <a:ln w="0">
              <a:solidFill>
                <a:schemeClr val="tx1"/>
              </a:solidFill>
              <a:round/>
              <a:headEnd/>
              <a:tailEnd/>
            </a:ln>
          </p:spPr>
          <p:txBody>
            <a:bodyPr/>
            <a:lstStyle/>
            <a:p>
              <a:endParaRPr lang="en-US"/>
            </a:p>
          </p:txBody>
        </p:sp>
        <p:sp>
          <p:nvSpPr>
            <p:cNvPr id="78783" name="Freeform 1471"/>
            <p:cNvSpPr>
              <a:spLocks/>
            </p:cNvSpPr>
            <p:nvPr/>
          </p:nvSpPr>
          <p:spPr bwMode="auto">
            <a:xfrm>
              <a:off x="2249" y="1703"/>
              <a:ext cx="5" cy="15"/>
            </a:xfrm>
            <a:custGeom>
              <a:avLst/>
              <a:gdLst>
                <a:gd name="T0" fmla="*/ 0 w 28"/>
                <a:gd name="T1" fmla="*/ 0 h 91"/>
                <a:gd name="T2" fmla="*/ 0 w 28"/>
                <a:gd name="T3" fmla="*/ 0 h 91"/>
                <a:gd name="T4" fmla="*/ 0 w 28"/>
                <a:gd name="T5" fmla="*/ 0 h 91"/>
                <a:gd name="T6" fmla="*/ 0 w 28"/>
                <a:gd name="T7" fmla="*/ 0 h 91"/>
                <a:gd name="T8" fmla="*/ 0 60000 65536"/>
                <a:gd name="T9" fmla="*/ 0 60000 65536"/>
                <a:gd name="T10" fmla="*/ 0 60000 65536"/>
                <a:gd name="T11" fmla="*/ 0 60000 65536"/>
                <a:gd name="T12" fmla="*/ 0 w 28"/>
                <a:gd name="T13" fmla="*/ 0 h 91"/>
                <a:gd name="T14" fmla="*/ 28 w 28"/>
                <a:gd name="T15" fmla="*/ 91 h 91"/>
              </a:gdLst>
              <a:ahLst/>
              <a:cxnLst>
                <a:cxn ang="T8">
                  <a:pos x="T0" y="T1"/>
                </a:cxn>
                <a:cxn ang="T9">
                  <a:pos x="T2" y="T3"/>
                </a:cxn>
                <a:cxn ang="T10">
                  <a:pos x="T4" y="T5"/>
                </a:cxn>
                <a:cxn ang="T11">
                  <a:pos x="T6" y="T7"/>
                </a:cxn>
              </a:cxnLst>
              <a:rect l="T12" t="T13" r="T14" b="T15"/>
              <a:pathLst>
                <a:path w="28" h="91">
                  <a:moveTo>
                    <a:pt x="28" y="91"/>
                  </a:moveTo>
                  <a:lnTo>
                    <a:pt x="11" y="89"/>
                  </a:lnTo>
                  <a:lnTo>
                    <a:pt x="0" y="0"/>
                  </a:lnTo>
                  <a:lnTo>
                    <a:pt x="28" y="91"/>
                  </a:lnTo>
                  <a:close/>
                </a:path>
              </a:pathLst>
            </a:custGeom>
            <a:solidFill>
              <a:schemeClr val="tx1"/>
            </a:solidFill>
            <a:ln w="9525">
              <a:solidFill>
                <a:schemeClr val="tx1"/>
              </a:solidFill>
              <a:round/>
              <a:headEnd/>
              <a:tailEnd/>
            </a:ln>
          </p:spPr>
          <p:txBody>
            <a:bodyPr/>
            <a:lstStyle/>
            <a:p>
              <a:endParaRPr lang="en-US"/>
            </a:p>
          </p:txBody>
        </p:sp>
        <p:sp>
          <p:nvSpPr>
            <p:cNvPr id="78784" name="Freeform 1472"/>
            <p:cNvSpPr>
              <a:spLocks/>
            </p:cNvSpPr>
            <p:nvPr/>
          </p:nvSpPr>
          <p:spPr bwMode="auto">
            <a:xfrm>
              <a:off x="2247" y="1703"/>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1"/>
                  </a:lnTo>
                  <a:lnTo>
                    <a:pt x="24" y="89"/>
                  </a:lnTo>
                  <a:close/>
                </a:path>
              </a:pathLst>
            </a:custGeom>
            <a:solidFill>
              <a:schemeClr val="tx1"/>
            </a:solidFill>
            <a:ln w="9525">
              <a:solidFill>
                <a:schemeClr val="tx1"/>
              </a:solidFill>
              <a:round/>
              <a:headEnd/>
              <a:tailEnd/>
            </a:ln>
          </p:spPr>
          <p:txBody>
            <a:bodyPr/>
            <a:lstStyle/>
            <a:p>
              <a:endParaRPr lang="en-US"/>
            </a:p>
          </p:txBody>
        </p:sp>
        <p:sp>
          <p:nvSpPr>
            <p:cNvPr id="78785" name="Freeform 1473"/>
            <p:cNvSpPr>
              <a:spLocks/>
            </p:cNvSpPr>
            <p:nvPr/>
          </p:nvSpPr>
          <p:spPr bwMode="auto">
            <a:xfrm>
              <a:off x="2247" y="1703"/>
              <a:ext cx="7" cy="15"/>
            </a:xfrm>
            <a:custGeom>
              <a:avLst/>
              <a:gdLst>
                <a:gd name="T0" fmla="*/ 0 w 41"/>
                <a:gd name="T1" fmla="*/ 0 h 91"/>
                <a:gd name="T2" fmla="*/ 0 w 41"/>
                <a:gd name="T3" fmla="*/ 0 h 91"/>
                <a:gd name="T4" fmla="*/ 0 w 41"/>
                <a:gd name="T5" fmla="*/ 0 h 91"/>
                <a:gd name="T6" fmla="*/ 0 w 41"/>
                <a:gd name="T7" fmla="*/ 0 h 91"/>
                <a:gd name="T8" fmla="*/ 0 w 41"/>
                <a:gd name="T9" fmla="*/ 0 h 91"/>
                <a:gd name="T10" fmla="*/ 0 60000 65536"/>
                <a:gd name="T11" fmla="*/ 0 60000 65536"/>
                <a:gd name="T12" fmla="*/ 0 60000 65536"/>
                <a:gd name="T13" fmla="*/ 0 60000 65536"/>
                <a:gd name="T14" fmla="*/ 0 60000 65536"/>
                <a:gd name="T15" fmla="*/ 0 w 41"/>
                <a:gd name="T16" fmla="*/ 0 h 91"/>
                <a:gd name="T17" fmla="*/ 41 w 41"/>
                <a:gd name="T18" fmla="*/ 91 h 91"/>
              </a:gdLst>
              <a:ahLst/>
              <a:cxnLst>
                <a:cxn ang="T10">
                  <a:pos x="T0" y="T1"/>
                </a:cxn>
                <a:cxn ang="T11">
                  <a:pos x="T2" y="T3"/>
                </a:cxn>
                <a:cxn ang="T12">
                  <a:pos x="T4" y="T5"/>
                </a:cxn>
                <a:cxn ang="T13">
                  <a:pos x="T6" y="T7"/>
                </a:cxn>
                <a:cxn ang="T14">
                  <a:pos x="T8" y="T9"/>
                </a:cxn>
              </a:cxnLst>
              <a:rect l="T15" t="T16" r="T17" b="T18"/>
              <a:pathLst>
                <a:path w="41" h="91">
                  <a:moveTo>
                    <a:pt x="41" y="91"/>
                  </a:moveTo>
                  <a:lnTo>
                    <a:pt x="24" y="89"/>
                  </a:lnTo>
                  <a:lnTo>
                    <a:pt x="0" y="11"/>
                  </a:lnTo>
                  <a:lnTo>
                    <a:pt x="13" y="0"/>
                  </a:lnTo>
                  <a:lnTo>
                    <a:pt x="41" y="91"/>
                  </a:lnTo>
                  <a:close/>
                </a:path>
              </a:pathLst>
            </a:custGeom>
            <a:solidFill>
              <a:schemeClr val="tx1"/>
            </a:solidFill>
            <a:ln w="0">
              <a:solidFill>
                <a:schemeClr val="tx1"/>
              </a:solidFill>
              <a:round/>
              <a:headEnd/>
              <a:tailEnd/>
            </a:ln>
          </p:spPr>
          <p:txBody>
            <a:bodyPr/>
            <a:lstStyle/>
            <a:p>
              <a:endParaRPr lang="en-US"/>
            </a:p>
          </p:txBody>
        </p:sp>
        <p:sp>
          <p:nvSpPr>
            <p:cNvPr id="78786" name="Freeform 1474"/>
            <p:cNvSpPr>
              <a:spLocks/>
            </p:cNvSpPr>
            <p:nvPr/>
          </p:nvSpPr>
          <p:spPr bwMode="auto">
            <a:xfrm>
              <a:off x="2235" y="1696"/>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4"/>
                  </a:moveTo>
                  <a:lnTo>
                    <a:pt x="71" y="55"/>
                  </a:lnTo>
                  <a:lnTo>
                    <a:pt x="0" y="0"/>
                  </a:lnTo>
                  <a:lnTo>
                    <a:pt x="84" y="44"/>
                  </a:lnTo>
                  <a:close/>
                </a:path>
              </a:pathLst>
            </a:custGeom>
            <a:solidFill>
              <a:schemeClr val="tx1"/>
            </a:solidFill>
            <a:ln w="9525">
              <a:solidFill>
                <a:schemeClr val="tx1"/>
              </a:solidFill>
              <a:round/>
              <a:headEnd/>
              <a:tailEnd/>
            </a:ln>
          </p:spPr>
          <p:txBody>
            <a:bodyPr/>
            <a:lstStyle/>
            <a:p>
              <a:endParaRPr lang="en-US"/>
            </a:p>
          </p:txBody>
        </p:sp>
        <p:sp>
          <p:nvSpPr>
            <p:cNvPr id="78787" name="Freeform 1475"/>
            <p:cNvSpPr>
              <a:spLocks/>
            </p:cNvSpPr>
            <p:nvPr/>
          </p:nvSpPr>
          <p:spPr bwMode="auto">
            <a:xfrm>
              <a:off x="2235" y="1696"/>
              <a:ext cx="12"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78788" name="Freeform 1476"/>
            <p:cNvSpPr>
              <a:spLocks/>
            </p:cNvSpPr>
            <p:nvPr/>
          </p:nvSpPr>
          <p:spPr bwMode="auto">
            <a:xfrm>
              <a:off x="2235" y="1696"/>
              <a:ext cx="14" cy="9"/>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4"/>
                  </a:moveTo>
                  <a:lnTo>
                    <a:pt x="73" y="55"/>
                  </a:lnTo>
                  <a:lnTo>
                    <a:pt x="0" y="17"/>
                  </a:lnTo>
                  <a:lnTo>
                    <a:pt x="2" y="0"/>
                  </a:lnTo>
                  <a:lnTo>
                    <a:pt x="86" y="44"/>
                  </a:lnTo>
                  <a:close/>
                </a:path>
              </a:pathLst>
            </a:custGeom>
            <a:solidFill>
              <a:schemeClr val="tx1"/>
            </a:solidFill>
            <a:ln w="0">
              <a:solidFill>
                <a:schemeClr val="tx1"/>
              </a:solidFill>
              <a:round/>
              <a:headEnd/>
              <a:tailEnd/>
            </a:ln>
          </p:spPr>
          <p:txBody>
            <a:bodyPr/>
            <a:lstStyle/>
            <a:p>
              <a:endParaRPr lang="en-US"/>
            </a:p>
          </p:txBody>
        </p:sp>
        <p:sp>
          <p:nvSpPr>
            <p:cNvPr id="78789" name="Freeform 1477"/>
            <p:cNvSpPr>
              <a:spLocks/>
            </p:cNvSpPr>
            <p:nvPr/>
          </p:nvSpPr>
          <p:spPr bwMode="auto">
            <a:xfrm>
              <a:off x="2234" y="1631"/>
              <a:ext cx="5"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6"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78790" name="Freeform 1478"/>
            <p:cNvSpPr>
              <a:spLocks/>
            </p:cNvSpPr>
            <p:nvPr/>
          </p:nvSpPr>
          <p:spPr bwMode="auto">
            <a:xfrm>
              <a:off x="2236" y="1631"/>
              <a:ext cx="6"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4"/>
                  </a:moveTo>
                  <a:lnTo>
                    <a:pt x="18" y="0"/>
                  </a:lnTo>
                  <a:lnTo>
                    <a:pt x="34" y="1"/>
                  </a:lnTo>
                  <a:lnTo>
                    <a:pt x="0" y="394"/>
                  </a:lnTo>
                  <a:close/>
                </a:path>
              </a:pathLst>
            </a:custGeom>
            <a:solidFill>
              <a:schemeClr val="tx1"/>
            </a:solidFill>
            <a:ln w="9525">
              <a:solidFill>
                <a:schemeClr val="tx1"/>
              </a:solidFill>
              <a:round/>
              <a:headEnd/>
              <a:tailEnd/>
            </a:ln>
          </p:spPr>
          <p:txBody>
            <a:bodyPr/>
            <a:lstStyle/>
            <a:p>
              <a:endParaRPr lang="en-US"/>
            </a:p>
          </p:txBody>
        </p:sp>
        <p:sp>
          <p:nvSpPr>
            <p:cNvPr id="78791" name="Freeform 1479"/>
            <p:cNvSpPr>
              <a:spLocks/>
            </p:cNvSpPr>
            <p:nvPr/>
          </p:nvSpPr>
          <p:spPr bwMode="auto">
            <a:xfrm>
              <a:off x="2234" y="1631"/>
              <a:ext cx="8" cy="66"/>
            </a:xfrm>
            <a:custGeom>
              <a:avLst/>
              <a:gdLst>
                <a:gd name="T0" fmla="*/ 0 w 50"/>
                <a:gd name="T1" fmla="*/ 0 h 394"/>
                <a:gd name="T2" fmla="*/ 0 w 50"/>
                <a:gd name="T3" fmla="*/ 0 h 394"/>
                <a:gd name="T4" fmla="*/ 0 w 50"/>
                <a:gd name="T5" fmla="*/ 0 h 394"/>
                <a:gd name="T6" fmla="*/ 0 w 50"/>
                <a:gd name="T7" fmla="*/ 0 h 394"/>
                <a:gd name="T8" fmla="*/ 0 w 50"/>
                <a:gd name="T9" fmla="*/ 0 h 394"/>
                <a:gd name="T10" fmla="*/ 0 60000 65536"/>
                <a:gd name="T11" fmla="*/ 0 60000 65536"/>
                <a:gd name="T12" fmla="*/ 0 60000 65536"/>
                <a:gd name="T13" fmla="*/ 0 60000 65536"/>
                <a:gd name="T14" fmla="*/ 0 60000 65536"/>
                <a:gd name="T15" fmla="*/ 0 w 50"/>
                <a:gd name="T16" fmla="*/ 0 h 394"/>
                <a:gd name="T17" fmla="*/ 50 w 50"/>
                <a:gd name="T18" fmla="*/ 394 h 394"/>
              </a:gdLst>
              <a:ahLst/>
              <a:cxnLst>
                <a:cxn ang="T10">
                  <a:pos x="T0" y="T1"/>
                </a:cxn>
                <a:cxn ang="T11">
                  <a:pos x="T2" y="T3"/>
                </a:cxn>
                <a:cxn ang="T12">
                  <a:pos x="T4" y="T5"/>
                </a:cxn>
                <a:cxn ang="T13">
                  <a:pos x="T6" y="T7"/>
                </a:cxn>
                <a:cxn ang="T14">
                  <a:pos x="T8" y="T9"/>
                </a:cxn>
              </a:cxnLst>
              <a:rect l="T15" t="T16" r="T17" b="T18"/>
              <a:pathLst>
                <a:path w="50" h="394">
                  <a:moveTo>
                    <a:pt x="0" y="393"/>
                  </a:moveTo>
                  <a:lnTo>
                    <a:pt x="16" y="394"/>
                  </a:lnTo>
                  <a:lnTo>
                    <a:pt x="50"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78792" name="Freeform 1480"/>
            <p:cNvSpPr>
              <a:spLocks/>
            </p:cNvSpPr>
            <p:nvPr/>
          </p:nvSpPr>
          <p:spPr bwMode="auto">
            <a:xfrm>
              <a:off x="2139" y="2681"/>
              <a:ext cx="8" cy="89"/>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4"/>
                  </a:moveTo>
                  <a:lnTo>
                    <a:pt x="17" y="535"/>
                  </a:lnTo>
                  <a:lnTo>
                    <a:pt x="47" y="0"/>
                  </a:lnTo>
                  <a:lnTo>
                    <a:pt x="0" y="534"/>
                  </a:lnTo>
                  <a:close/>
                </a:path>
              </a:pathLst>
            </a:custGeom>
            <a:solidFill>
              <a:schemeClr val="tx1"/>
            </a:solidFill>
            <a:ln w="9525">
              <a:solidFill>
                <a:schemeClr val="tx1"/>
              </a:solidFill>
              <a:round/>
              <a:headEnd/>
              <a:tailEnd/>
            </a:ln>
          </p:spPr>
          <p:txBody>
            <a:bodyPr/>
            <a:lstStyle/>
            <a:p>
              <a:endParaRPr lang="en-US"/>
            </a:p>
          </p:txBody>
        </p:sp>
        <p:sp>
          <p:nvSpPr>
            <p:cNvPr id="78793" name="Freeform 1481"/>
            <p:cNvSpPr>
              <a:spLocks/>
            </p:cNvSpPr>
            <p:nvPr/>
          </p:nvSpPr>
          <p:spPr bwMode="auto">
            <a:xfrm>
              <a:off x="2142" y="2681"/>
              <a:ext cx="8" cy="89"/>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5"/>
                  </a:moveTo>
                  <a:lnTo>
                    <a:pt x="30" y="0"/>
                  </a:lnTo>
                  <a:lnTo>
                    <a:pt x="47" y="3"/>
                  </a:lnTo>
                  <a:lnTo>
                    <a:pt x="0" y="535"/>
                  </a:lnTo>
                  <a:close/>
                </a:path>
              </a:pathLst>
            </a:custGeom>
            <a:solidFill>
              <a:schemeClr val="tx1"/>
            </a:solidFill>
            <a:ln w="9525">
              <a:solidFill>
                <a:schemeClr val="tx1"/>
              </a:solidFill>
              <a:round/>
              <a:headEnd/>
              <a:tailEnd/>
            </a:ln>
          </p:spPr>
          <p:txBody>
            <a:bodyPr/>
            <a:lstStyle/>
            <a:p>
              <a:endParaRPr lang="en-US"/>
            </a:p>
          </p:txBody>
        </p:sp>
        <p:sp>
          <p:nvSpPr>
            <p:cNvPr id="78794" name="Freeform 1482"/>
            <p:cNvSpPr>
              <a:spLocks/>
            </p:cNvSpPr>
            <p:nvPr/>
          </p:nvSpPr>
          <p:spPr bwMode="auto">
            <a:xfrm>
              <a:off x="2139" y="2681"/>
              <a:ext cx="11" cy="89"/>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7" y="535"/>
                  </a:lnTo>
                  <a:lnTo>
                    <a:pt x="64" y="3"/>
                  </a:lnTo>
                  <a:lnTo>
                    <a:pt x="47" y="0"/>
                  </a:lnTo>
                  <a:lnTo>
                    <a:pt x="0" y="534"/>
                  </a:lnTo>
                  <a:close/>
                </a:path>
              </a:pathLst>
            </a:custGeom>
            <a:solidFill>
              <a:schemeClr val="tx1"/>
            </a:solidFill>
            <a:ln w="0">
              <a:solidFill>
                <a:schemeClr val="tx1"/>
              </a:solidFill>
              <a:round/>
              <a:headEnd/>
              <a:tailEnd/>
            </a:ln>
          </p:spPr>
          <p:txBody>
            <a:bodyPr/>
            <a:lstStyle/>
            <a:p>
              <a:endParaRPr lang="en-US"/>
            </a:p>
          </p:txBody>
        </p:sp>
        <p:sp>
          <p:nvSpPr>
            <p:cNvPr id="78795" name="Freeform 1483"/>
            <p:cNvSpPr>
              <a:spLocks/>
            </p:cNvSpPr>
            <p:nvPr/>
          </p:nvSpPr>
          <p:spPr bwMode="auto">
            <a:xfrm>
              <a:off x="2137" y="2642"/>
              <a:ext cx="15" cy="4"/>
            </a:xfrm>
            <a:custGeom>
              <a:avLst/>
              <a:gdLst>
                <a:gd name="T0" fmla="*/ 0 w 92"/>
                <a:gd name="T1" fmla="*/ 0 h 28"/>
                <a:gd name="T2" fmla="*/ 0 w 92"/>
                <a:gd name="T3" fmla="*/ 0 h 28"/>
                <a:gd name="T4" fmla="*/ 0 w 92"/>
                <a:gd name="T5" fmla="*/ 0 h 28"/>
                <a:gd name="T6" fmla="*/ 0 w 92"/>
                <a:gd name="T7" fmla="*/ 0 h 28"/>
                <a:gd name="T8" fmla="*/ 0 60000 65536"/>
                <a:gd name="T9" fmla="*/ 0 60000 65536"/>
                <a:gd name="T10" fmla="*/ 0 60000 65536"/>
                <a:gd name="T11" fmla="*/ 0 60000 65536"/>
                <a:gd name="T12" fmla="*/ 0 w 92"/>
                <a:gd name="T13" fmla="*/ 0 h 28"/>
                <a:gd name="T14" fmla="*/ 92 w 92"/>
                <a:gd name="T15" fmla="*/ 28 h 28"/>
              </a:gdLst>
              <a:ahLst/>
              <a:cxnLst>
                <a:cxn ang="T8">
                  <a:pos x="T0" y="T1"/>
                </a:cxn>
                <a:cxn ang="T9">
                  <a:pos x="T2" y="T3"/>
                </a:cxn>
                <a:cxn ang="T10">
                  <a:pos x="T4" y="T5"/>
                </a:cxn>
                <a:cxn ang="T11">
                  <a:pos x="T6" y="T7"/>
                </a:cxn>
              </a:cxnLst>
              <a:rect l="T12" t="T13" r="T14" b="T15"/>
              <a:pathLst>
                <a:path w="92" h="28">
                  <a:moveTo>
                    <a:pt x="92" y="0"/>
                  </a:moveTo>
                  <a:lnTo>
                    <a:pt x="90" y="17"/>
                  </a:lnTo>
                  <a:lnTo>
                    <a:pt x="0" y="28"/>
                  </a:lnTo>
                  <a:lnTo>
                    <a:pt x="92" y="0"/>
                  </a:lnTo>
                  <a:close/>
                </a:path>
              </a:pathLst>
            </a:custGeom>
            <a:solidFill>
              <a:schemeClr val="tx1"/>
            </a:solidFill>
            <a:ln w="9525">
              <a:solidFill>
                <a:schemeClr val="tx1"/>
              </a:solidFill>
              <a:round/>
              <a:headEnd/>
              <a:tailEnd/>
            </a:ln>
          </p:spPr>
          <p:txBody>
            <a:bodyPr/>
            <a:lstStyle/>
            <a:p>
              <a:endParaRPr lang="en-US"/>
            </a:p>
          </p:txBody>
        </p:sp>
        <p:sp>
          <p:nvSpPr>
            <p:cNvPr id="78796" name="Freeform 1484"/>
            <p:cNvSpPr>
              <a:spLocks/>
            </p:cNvSpPr>
            <p:nvPr/>
          </p:nvSpPr>
          <p:spPr bwMode="auto">
            <a:xfrm>
              <a:off x="2137" y="2645"/>
              <a:ext cx="15" cy="4"/>
            </a:xfrm>
            <a:custGeom>
              <a:avLst/>
              <a:gdLst>
                <a:gd name="T0" fmla="*/ 0 w 90"/>
                <a:gd name="T1" fmla="*/ 0 h 24"/>
                <a:gd name="T2" fmla="*/ 0 w 90"/>
                <a:gd name="T3" fmla="*/ 0 h 24"/>
                <a:gd name="T4" fmla="*/ 0 w 90"/>
                <a:gd name="T5" fmla="*/ 0 h 24"/>
                <a:gd name="T6" fmla="*/ 0 w 90"/>
                <a:gd name="T7" fmla="*/ 0 h 24"/>
                <a:gd name="T8" fmla="*/ 0 60000 65536"/>
                <a:gd name="T9" fmla="*/ 0 60000 65536"/>
                <a:gd name="T10" fmla="*/ 0 60000 65536"/>
                <a:gd name="T11" fmla="*/ 0 60000 65536"/>
                <a:gd name="T12" fmla="*/ 0 w 90"/>
                <a:gd name="T13" fmla="*/ 0 h 24"/>
                <a:gd name="T14" fmla="*/ 90 w 90"/>
                <a:gd name="T15" fmla="*/ 24 h 24"/>
              </a:gdLst>
              <a:ahLst/>
              <a:cxnLst>
                <a:cxn ang="T8">
                  <a:pos x="T0" y="T1"/>
                </a:cxn>
                <a:cxn ang="T9">
                  <a:pos x="T2" y="T3"/>
                </a:cxn>
                <a:cxn ang="T10">
                  <a:pos x="T4" y="T5"/>
                </a:cxn>
                <a:cxn ang="T11">
                  <a:pos x="T6" y="T7"/>
                </a:cxn>
              </a:cxnLst>
              <a:rect l="T12" t="T13" r="T14" b="T15"/>
              <a:pathLst>
                <a:path w="90" h="24">
                  <a:moveTo>
                    <a:pt x="90" y="0"/>
                  </a:moveTo>
                  <a:lnTo>
                    <a:pt x="0" y="11"/>
                  </a:lnTo>
                  <a:lnTo>
                    <a:pt x="12" y="24"/>
                  </a:lnTo>
                  <a:lnTo>
                    <a:pt x="90" y="0"/>
                  </a:lnTo>
                  <a:close/>
                </a:path>
              </a:pathLst>
            </a:custGeom>
            <a:solidFill>
              <a:schemeClr val="tx1"/>
            </a:solidFill>
            <a:ln w="9525">
              <a:solidFill>
                <a:schemeClr val="tx1"/>
              </a:solidFill>
              <a:round/>
              <a:headEnd/>
              <a:tailEnd/>
            </a:ln>
          </p:spPr>
          <p:txBody>
            <a:bodyPr/>
            <a:lstStyle/>
            <a:p>
              <a:endParaRPr lang="en-US"/>
            </a:p>
          </p:txBody>
        </p:sp>
        <p:sp>
          <p:nvSpPr>
            <p:cNvPr id="78797" name="Freeform 1485"/>
            <p:cNvSpPr>
              <a:spLocks/>
            </p:cNvSpPr>
            <p:nvPr/>
          </p:nvSpPr>
          <p:spPr bwMode="auto">
            <a:xfrm>
              <a:off x="2137" y="2642"/>
              <a:ext cx="15" cy="7"/>
            </a:xfrm>
            <a:custGeom>
              <a:avLst/>
              <a:gdLst>
                <a:gd name="T0" fmla="*/ 0 w 92"/>
                <a:gd name="T1" fmla="*/ 0 h 41"/>
                <a:gd name="T2" fmla="*/ 0 w 92"/>
                <a:gd name="T3" fmla="*/ 0 h 41"/>
                <a:gd name="T4" fmla="*/ 0 w 92"/>
                <a:gd name="T5" fmla="*/ 0 h 41"/>
                <a:gd name="T6" fmla="*/ 0 w 92"/>
                <a:gd name="T7" fmla="*/ 0 h 41"/>
                <a:gd name="T8" fmla="*/ 0 w 92"/>
                <a:gd name="T9" fmla="*/ 0 h 41"/>
                <a:gd name="T10" fmla="*/ 0 60000 65536"/>
                <a:gd name="T11" fmla="*/ 0 60000 65536"/>
                <a:gd name="T12" fmla="*/ 0 60000 65536"/>
                <a:gd name="T13" fmla="*/ 0 60000 65536"/>
                <a:gd name="T14" fmla="*/ 0 60000 65536"/>
                <a:gd name="T15" fmla="*/ 0 w 92"/>
                <a:gd name="T16" fmla="*/ 0 h 41"/>
                <a:gd name="T17" fmla="*/ 92 w 92"/>
                <a:gd name="T18" fmla="*/ 41 h 41"/>
              </a:gdLst>
              <a:ahLst/>
              <a:cxnLst>
                <a:cxn ang="T10">
                  <a:pos x="T0" y="T1"/>
                </a:cxn>
                <a:cxn ang="T11">
                  <a:pos x="T2" y="T3"/>
                </a:cxn>
                <a:cxn ang="T12">
                  <a:pos x="T4" y="T5"/>
                </a:cxn>
                <a:cxn ang="T13">
                  <a:pos x="T6" y="T7"/>
                </a:cxn>
                <a:cxn ang="T14">
                  <a:pos x="T8" y="T9"/>
                </a:cxn>
              </a:cxnLst>
              <a:rect l="T15" t="T16" r="T17" b="T18"/>
              <a:pathLst>
                <a:path w="92" h="41">
                  <a:moveTo>
                    <a:pt x="92" y="0"/>
                  </a:moveTo>
                  <a:lnTo>
                    <a:pt x="90" y="17"/>
                  </a:lnTo>
                  <a:lnTo>
                    <a:pt x="12" y="41"/>
                  </a:lnTo>
                  <a:lnTo>
                    <a:pt x="0" y="28"/>
                  </a:lnTo>
                  <a:lnTo>
                    <a:pt x="92" y="0"/>
                  </a:lnTo>
                  <a:close/>
                </a:path>
              </a:pathLst>
            </a:custGeom>
            <a:solidFill>
              <a:schemeClr val="tx1"/>
            </a:solidFill>
            <a:ln w="0">
              <a:solidFill>
                <a:schemeClr val="tx1"/>
              </a:solidFill>
              <a:round/>
              <a:headEnd/>
              <a:tailEnd/>
            </a:ln>
          </p:spPr>
          <p:txBody>
            <a:bodyPr/>
            <a:lstStyle/>
            <a:p>
              <a:endParaRPr lang="en-US"/>
            </a:p>
          </p:txBody>
        </p:sp>
        <p:sp>
          <p:nvSpPr>
            <p:cNvPr id="78798" name="Freeform 1486"/>
            <p:cNvSpPr>
              <a:spLocks/>
            </p:cNvSpPr>
            <p:nvPr/>
          </p:nvSpPr>
          <p:spPr bwMode="auto">
            <a:xfrm>
              <a:off x="2130" y="2646"/>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3" y="0"/>
                  </a:moveTo>
                  <a:lnTo>
                    <a:pt x="55"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78799" name="Freeform 1487"/>
            <p:cNvSpPr>
              <a:spLocks/>
            </p:cNvSpPr>
            <p:nvPr/>
          </p:nvSpPr>
          <p:spPr bwMode="auto">
            <a:xfrm>
              <a:off x="2130" y="2649"/>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1"/>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78800" name="Freeform 1488"/>
            <p:cNvSpPr>
              <a:spLocks/>
            </p:cNvSpPr>
            <p:nvPr/>
          </p:nvSpPr>
          <p:spPr bwMode="auto">
            <a:xfrm>
              <a:off x="2130" y="2646"/>
              <a:ext cx="9" cy="15"/>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43" y="0"/>
                  </a:moveTo>
                  <a:lnTo>
                    <a:pt x="55" y="13"/>
                  </a:lnTo>
                  <a:lnTo>
                    <a:pt x="17"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78801" name="Freeform 1489"/>
            <p:cNvSpPr>
              <a:spLocks/>
            </p:cNvSpPr>
            <p:nvPr/>
          </p:nvSpPr>
          <p:spPr bwMode="auto">
            <a:xfrm>
              <a:off x="2130" y="2660"/>
              <a:ext cx="4"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78802" name="Freeform 1490"/>
            <p:cNvSpPr>
              <a:spLocks/>
            </p:cNvSpPr>
            <p:nvPr/>
          </p:nvSpPr>
          <p:spPr bwMode="auto">
            <a:xfrm>
              <a:off x="2133" y="2661"/>
              <a:ext cx="4" cy="14"/>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78803" name="Freeform 1491"/>
            <p:cNvSpPr>
              <a:spLocks/>
            </p:cNvSpPr>
            <p:nvPr/>
          </p:nvSpPr>
          <p:spPr bwMode="auto">
            <a:xfrm>
              <a:off x="2130" y="2660"/>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78804" name="Freeform 1492"/>
            <p:cNvSpPr>
              <a:spLocks/>
            </p:cNvSpPr>
            <p:nvPr/>
          </p:nvSpPr>
          <p:spPr bwMode="auto">
            <a:xfrm>
              <a:off x="2134" y="2673"/>
              <a:ext cx="14" cy="10"/>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78805" name="Freeform 1493"/>
            <p:cNvSpPr>
              <a:spLocks/>
            </p:cNvSpPr>
            <p:nvPr/>
          </p:nvSpPr>
          <p:spPr bwMode="auto">
            <a:xfrm>
              <a:off x="2137" y="2673"/>
              <a:ext cx="12" cy="10"/>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7"/>
                  </a:lnTo>
                  <a:lnTo>
                    <a:pt x="0" y="0"/>
                  </a:lnTo>
                  <a:close/>
                </a:path>
              </a:pathLst>
            </a:custGeom>
            <a:solidFill>
              <a:schemeClr val="tx1"/>
            </a:solidFill>
            <a:ln w="9525">
              <a:solidFill>
                <a:schemeClr val="tx1"/>
              </a:solidFill>
              <a:round/>
              <a:headEnd/>
              <a:tailEnd/>
            </a:ln>
          </p:spPr>
          <p:txBody>
            <a:bodyPr/>
            <a:lstStyle/>
            <a:p>
              <a:endParaRPr lang="en-US"/>
            </a:p>
          </p:txBody>
        </p:sp>
        <p:sp>
          <p:nvSpPr>
            <p:cNvPr id="78806" name="Freeform 1494"/>
            <p:cNvSpPr>
              <a:spLocks/>
            </p:cNvSpPr>
            <p:nvPr/>
          </p:nvSpPr>
          <p:spPr bwMode="auto">
            <a:xfrm>
              <a:off x="2134" y="2673"/>
              <a:ext cx="15" cy="10"/>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0" y="11"/>
                  </a:moveTo>
                  <a:lnTo>
                    <a:pt x="13" y="0"/>
                  </a:lnTo>
                  <a:lnTo>
                    <a:pt x="86" y="37"/>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78807" name="Freeform 1495"/>
            <p:cNvSpPr>
              <a:spLocks/>
            </p:cNvSpPr>
            <p:nvPr/>
          </p:nvSpPr>
          <p:spPr bwMode="auto">
            <a:xfrm>
              <a:off x="2152" y="2640"/>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78808" name="Freeform 1496"/>
            <p:cNvSpPr>
              <a:spLocks/>
            </p:cNvSpPr>
            <p:nvPr/>
          </p:nvSpPr>
          <p:spPr bwMode="auto">
            <a:xfrm>
              <a:off x="2152" y="2638"/>
              <a:ext cx="15" cy="4"/>
            </a:xfrm>
            <a:custGeom>
              <a:avLst/>
              <a:gdLst>
                <a:gd name="T0" fmla="*/ 0 w 88"/>
                <a:gd name="T1" fmla="*/ 0 h 24"/>
                <a:gd name="T2" fmla="*/ 0 w 88"/>
                <a:gd name="T3" fmla="*/ 0 h 24"/>
                <a:gd name="T4" fmla="*/ 0 w 88"/>
                <a:gd name="T5" fmla="*/ 0 h 24"/>
                <a:gd name="T6" fmla="*/ 0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0" y="24"/>
                  </a:moveTo>
                  <a:lnTo>
                    <a:pt x="88" y="13"/>
                  </a:lnTo>
                  <a:lnTo>
                    <a:pt x="77" y="0"/>
                  </a:lnTo>
                  <a:lnTo>
                    <a:pt x="0" y="24"/>
                  </a:lnTo>
                  <a:close/>
                </a:path>
              </a:pathLst>
            </a:custGeom>
            <a:solidFill>
              <a:schemeClr val="tx1"/>
            </a:solidFill>
            <a:ln w="9525">
              <a:solidFill>
                <a:schemeClr val="tx1"/>
              </a:solidFill>
              <a:round/>
              <a:headEnd/>
              <a:tailEnd/>
            </a:ln>
          </p:spPr>
          <p:txBody>
            <a:bodyPr/>
            <a:lstStyle/>
            <a:p>
              <a:endParaRPr lang="en-US"/>
            </a:p>
          </p:txBody>
        </p:sp>
        <p:sp>
          <p:nvSpPr>
            <p:cNvPr id="78809" name="Freeform 1497"/>
            <p:cNvSpPr>
              <a:spLocks/>
            </p:cNvSpPr>
            <p:nvPr/>
          </p:nvSpPr>
          <p:spPr bwMode="auto">
            <a:xfrm>
              <a:off x="2152" y="2638"/>
              <a:ext cx="15" cy="7"/>
            </a:xfrm>
            <a:custGeom>
              <a:avLst/>
              <a:gdLst>
                <a:gd name="T0" fmla="*/ 0 w 90"/>
                <a:gd name="T1" fmla="*/ 0 h 41"/>
                <a:gd name="T2" fmla="*/ 0 w 90"/>
                <a:gd name="T3" fmla="*/ 0 h 41"/>
                <a:gd name="T4" fmla="*/ 0 w 90"/>
                <a:gd name="T5" fmla="*/ 0 h 41"/>
                <a:gd name="T6" fmla="*/ 0 w 90"/>
                <a:gd name="T7" fmla="*/ 0 h 41"/>
                <a:gd name="T8" fmla="*/ 0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0" y="41"/>
                  </a:moveTo>
                  <a:lnTo>
                    <a:pt x="2" y="24"/>
                  </a:lnTo>
                  <a:lnTo>
                    <a:pt x="79" y="0"/>
                  </a:lnTo>
                  <a:lnTo>
                    <a:pt x="90" y="13"/>
                  </a:lnTo>
                  <a:lnTo>
                    <a:pt x="0" y="41"/>
                  </a:lnTo>
                  <a:close/>
                </a:path>
              </a:pathLst>
            </a:custGeom>
            <a:solidFill>
              <a:schemeClr val="tx1"/>
            </a:solidFill>
            <a:ln w="0">
              <a:solidFill>
                <a:schemeClr val="tx1"/>
              </a:solidFill>
              <a:round/>
              <a:headEnd/>
              <a:tailEnd/>
            </a:ln>
          </p:spPr>
          <p:txBody>
            <a:bodyPr/>
            <a:lstStyle/>
            <a:p>
              <a:endParaRPr lang="en-US"/>
            </a:p>
          </p:txBody>
        </p:sp>
        <p:sp>
          <p:nvSpPr>
            <p:cNvPr id="78810" name="Freeform 1498"/>
            <p:cNvSpPr>
              <a:spLocks/>
            </p:cNvSpPr>
            <p:nvPr/>
          </p:nvSpPr>
          <p:spPr bwMode="auto">
            <a:xfrm>
              <a:off x="2165" y="2626"/>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1"/>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78811" name="Freeform 1499"/>
            <p:cNvSpPr>
              <a:spLocks/>
            </p:cNvSpPr>
            <p:nvPr/>
          </p:nvSpPr>
          <p:spPr bwMode="auto">
            <a:xfrm>
              <a:off x="2165" y="2625"/>
              <a:ext cx="9" cy="13"/>
            </a:xfrm>
            <a:custGeom>
              <a:avLst/>
              <a:gdLst>
                <a:gd name="T0" fmla="*/ 0 w 55"/>
                <a:gd name="T1" fmla="*/ 0 h 73"/>
                <a:gd name="T2" fmla="*/ 0 w 55"/>
                <a:gd name="T3" fmla="*/ 0 h 73"/>
                <a:gd name="T4" fmla="*/ 0 w 55"/>
                <a:gd name="T5" fmla="*/ 0 h 73"/>
                <a:gd name="T6" fmla="*/ 0 w 55"/>
                <a:gd name="T7" fmla="*/ 0 h 73"/>
                <a:gd name="T8" fmla="*/ 0 60000 65536"/>
                <a:gd name="T9" fmla="*/ 0 60000 65536"/>
                <a:gd name="T10" fmla="*/ 0 60000 65536"/>
                <a:gd name="T11" fmla="*/ 0 60000 65536"/>
                <a:gd name="T12" fmla="*/ 0 w 55"/>
                <a:gd name="T13" fmla="*/ 0 h 73"/>
                <a:gd name="T14" fmla="*/ 55 w 55"/>
                <a:gd name="T15" fmla="*/ 73 h 73"/>
              </a:gdLst>
              <a:ahLst/>
              <a:cxnLst>
                <a:cxn ang="T8">
                  <a:pos x="T0" y="T1"/>
                </a:cxn>
                <a:cxn ang="T9">
                  <a:pos x="T2" y="T3"/>
                </a:cxn>
                <a:cxn ang="T10">
                  <a:pos x="T4" y="T5"/>
                </a:cxn>
                <a:cxn ang="T11">
                  <a:pos x="T6" y="T7"/>
                </a:cxn>
              </a:cxnLst>
              <a:rect l="T12" t="T13" r="T14" b="T15"/>
              <a:pathLst>
                <a:path w="55" h="73">
                  <a:moveTo>
                    <a:pt x="0" y="73"/>
                  </a:moveTo>
                  <a:lnTo>
                    <a:pt x="55" y="2"/>
                  </a:lnTo>
                  <a:lnTo>
                    <a:pt x="38" y="0"/>
                  </a:lnTo>
                  <a:lnTo>
                    <a:pt x="0" y="73"/>
                  </a:lnTo>
                  <a:close/>
                </a:path>
              </a:pathLst>
            </a:custGeom>
            <a:solidFill>
              <a:schemeClr val="tx1"/>
            </a:solidFill>
            <a:ln w="9525">
              <a:solidFill>
                <a:schemeClr val="tx1"/>
              </a:solidFill>
              <a:round/>
              <a:headEnd/>
              <a:tailEnd/>
            </a:ln>
          </p:spPr>
          <p:txBody>
            <a:bodyPr/>
            <a:lstStyle/>
            <a:p>
              <a:endParaRPr lang="en-US"/>
            </a:p>
          </p:txBody>
        </p:sp>
        <p:sp>
          <p:nvSpPr>
            <p:cNvPr id="78812" name="Freeform 1500"/>
            <p:cNvSpPr>
              <a:spLocks/>
            </p:cNvSpPr>
            <p:nvPr/>
          </p:nvSpPr>
          <p:spPr bwMode="auto">
            <a:xfrm>
              <a:off x="2165" y="2625"/>
              <a:ext cx="9" cy="15"/>
            </a:xfrm>
            <a:custGeom>
              <a:avLst/>
              <a:gdLst>
                <a:gd name="T0" fmla="*/ 0 w 55"/>
                <a:gd name="T1" fmla="*/ 0 h 86"/>
                <a:gd name="T2" fmla="*/ 0 w 55"/>
                <a:gd name="T3" fmla="*/ 0 h 86"/>
                <a:gd name="T4" fmla="*/ 0 w 55"/>
                <a:gd name="T5" fmla="*/ 0 h 86"/>
                <a:gd name="T6" fmla="*/ 0 w 55"/>
                <a:gd name="T7" fmla="*/ 0 h 86"/>
                <a:gd name="T8" fmla="*/ 0 w 55"/>
                <a:gd name="T9" fmla="*/ 0 h 86"/>
                <a:gd name="T10" fmla="*/ 0 60000 65536"/>
                <a:gd name="T11" fmla="*/ 0 60000 65536"/>
                <a:gd name="T12" fmla="*/ 0 60000 65536"/>
                <a:gd name="T13" fmla="*/ 0 60000 65536"/>
                <a:gd name="T14" fmla="*/ 0 60000 65536"/>
                <a:gd name="T15" fmla="*/ 0 w 55"/>
                <a:gd name="T16" fmla="*/ 0 h 86"/>
                <a:gd name="T17" fmla="*/ 55 w 55"/>
                <a:gd name="T18" fmla="*/ 86 h 86"/>
              </a:gdLst>
              <a:ahLst/>
              <a:cxnLst>
                <a:cxn ang="T10">
                  <a:pos x="T0" y="T1"/>
                </a:cxn>
                <a:cxn ang="T11">
                  <a:pos x="T2" y="T3"/>
                </a:cxn>
                <a:cxn ang="T12">
                  <a:pos x="T4" y="T5"/>
                </a:cxn>
                <a:cxn ang="T13">
                  <a:pos x="T6" y="T7"/>
                </a:cxn>
                <a:cxn ang="T14">
                  <a:pos x="T8" y="T9"/>
                </a:cxn>
              </a:cxnLst>
              <a:rect l="T15" t="T16" r="T17" b="T18"/>
              <a:pathLst>
                <a:path w="55" h="86">
                  <a:moveTo>
                    <a:pt x="11" y="86"/>
                  </a:moveTo>
                  <a:lnTo>
                    <a:pt x="0" y="73"/>
                  </a:lnTo>
                  <a:lnTo>
                    <a:pt x="38" y="0"/>
                  </a:lnTo>
                  <a:lnTo>
                    <a:pt x="55" y="2"/>
                  </a:lnTo>
                  <a:lnTo>
                    <a:pt x="11" y="86"/>
                  </a:lnTo>
                  <a:close/>
                </a:path>
              </a:pathLst>
            </a:custGeom>
            <a:solidFill>
              <a:schemeClr val="tx1"/>
            </a:solidFill>
            <a:ln w="0">
              <a:solidFill>
                <a:schemeClr val="tx1"/>
              </a:solidFill>
              <a:round/>
              <a:headEnd/>
              <a:tailEnd/>
            </a:ln>
          </p:spPr>
          <p:txBody>
            <a:bodyPr/>
            <a:lstStyle/>
            <a:p>
              <a:endParaRPr lang="en-US"/>
            </a:p>
          </p:txBody>
        </p:sp>
        <p:sp>
          <p:nvSpPr>
            <p:cNvPr id="78813" name="Freeform 1501"/>
            <p:cNvSpPr>
              <a:spLocks/>
            </p:cNvSpPr>
            <p:nvPr/>
          </p:nvSpPr>
          <p:spPr bwMode="auto">
            <a:xfrm>
              <a:off x="2169" y="2611"/>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8"/>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78814" name="Freeform 1502"/>
            <p:cNvSpPr>
              <a:spLocks/>
            </p:cNvSpPr>
            <p:nvPr/>
          </p:nvSpPr>
          <p:spPr bwMode="auto">
            <a:xfrm>
              <a:off x="2167" y="2611"/>
              <a:ext cx="4" cy="14"/>
            </a:xfrm>
            <a:custGeom>
              <a:avLst/>
              <a:gdLst>
                <a:gd name="T0" fmla="*/ 0 w 25"/>
                <a:gd name="T1" fmla="*/ 0 h 88"/>
                <a:gd name="T2" fmla="*/ 0 w 25"/>
                <a:gd name="T3" fmla="*/ 0 h 88"/>
                <a:gd name="T4" fmla="*/ 0 w 25"/>
                <a:gd name="T5" fmla="*/ 0 h 88"/>
                <a:gd name="T6" fmla="*/ 0 w 25"/>
                <a:gd name="T7" fmla="*/ 0 h 88"/>
                <a:gd name="T8" fmla="*/ 0 60000 65536"/>
                <a:gd name="T9" fmla="*/ 0 60000 65536"/>
                <a:gd name="T10" fmla="*/ 0 60000 65536"/>
                <a:gd name="T11" fmla="*/ 0 60000 65536"/>
                <a:gd name="T12" fmla="*/ 0 w 25"/>
                <a:gd name="T13" fmla="*/ 0 h 88"/>
                <a:gd name="T14" fmla="*/ 25 w 25"/>
                <a:gd name="T15" fmla="*/ 88 h 88"/>
              </a:gdLst>
              <a:ahLst/>
              <a:cxnLst>
                <a:cxn ang="T8">
                  <a:pos x="T0" y="T1"/>
                </a:cxn>
                <a:cxn ang="T9">
                  <a:pos x="T2" y="T3"/>
                </a:cxn>
                <a:cxn ang="T10">
                  <a:pos x="T4" y="T5"/>
                </a:cxn>
                <a:cxn ang="T11">
                  <a:pos x="T6" y="T7"/>
                </a:cxn>
              </a:cxnLst>
              <a:rect l="T12" t="T13" r="T14" b="T15"/>
              <a:pathLst>
                <a:path w="25" h="88">
                  <a:moveTo>
                    <a:pt x="25" y="88"/>
                  </a:moveTo>
                  <a:lnTo>
                    <a:pt x="13" y="0"/>
                  </a:lnTo>
                  <a:lnTo>
                    <a:pt x="0" y="11"/>
                  </a:lnTo>
                  <a:lnTo>
                    <a:pt x="25" y="88"/>
                  </a:lnTo>
                  <a:close/>
                </a:path>
              </a:pathLst>
            </a:custGeom>
            <a:solidFill>
              <a:schemeClr val="tx1"/>
            </a:solidFill>
            <a:ln w="9525">
              <a:solidFill>
                <a:schemeClr val="tx1"/>
              </a:solidFill>
              <a:round/>
              <a:headEnd/>
              <a:tailEnd/>
            </a:ln>
          </p:spPr>
          <p:txBody>
            <a:bodyPr/>
            <a:lstStyle/>
            <a:p>
              <a:endParaRPr lang="en-US"/>
            </a:p>
          </p:txBody>
        </p:sp>
        <p:sp>
          <p:nvSpPr>
            <p:cNvPr id="78815" name="Freeform 1503"/>
            <p:cNvSpPr>
              <a:spLocks/>
            </p:cNvSpPr>
            <p:nvPr/>
          </p:nvSpPr>
          <p:spPr bwMode="auto">
            <a:xfrm>
              <a:off x="2167" y="2611"/>
              <a:ext cx="7" cy="15"/>
            </a:xfrm>
            <a:custGeom>
              <a:avLst/>
              <a:gdLst>
                <a:gd name="T0" fmla="*/ 0 w 42"/>
                <a:gd name="T1" fmla="*/ 0 h 90"/>
                <a:gd name="T2" fmla="*/ 0 w 42"/>
                <a:gd name="T3" fmla="*/ 0 h 90"/>
                <a:gd name="T4" fmla="*/ 0 w 42"/>
                <a:gd name="T5" fmla="*/ 0 h 90"/>
                <a:gd name="T6" fmla="*/ 0 w 42"/>
                <a:gd name="T7" fmla="*/ 0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8"/>
                  </a:lnTo>
                  <a:lnTo>
                    <a:pt x="0" y="11"/>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78816" name="Freeform 1504"/>
            <p:cNvSpPr>
              <a:spLocks/>
            </p:cNvSpPr>
            <p:nvPr/>
          </p:nvSpPr>
          <p:spPr bwMode="auto">
            <a:xfrm>
              <a:off x="2155" y="2604"/>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4"/>
                  </a:moveTo>
                  <a:lnTo>
                    <a:pt x="71" y="55"/>
                  </a:lnTo>
                  <a:lnTo>
                    <a:pt x="0" y="0"/>
                  </a:lnTo>
                  <a:lnTo>
                    <a:pt x="84" y="44"/>
                  </a:lnTo>
                  <a:close/>
                </a:path>
              </a:pathLst>
            </a:custGeom>
            <a:solidFill>
              <a:schemeClr val="tx1"/>
            </a:solidFill>
            <a:ln w="9525">
              <a:solidFill>
                <a:schemeClr val="tx1"/>
              </a:solidFill>
              <a:round/>
              <a:headEnd/>
              <a:tailEnd/>
            </a:ln>
          </p:spPr>
          <p:txBody>
            <a:bodyPr/>
            <a:lstStyle/>
            <a:p>
              <a:endParaRPr lang="en-US"/>
            </a:p>
          </p:txBody>
        </p:sp>
        <p:sp>
          <p:nvSpPr>
            <p:cNvPr id="78817" name="Freeform 1505"/>
            <p:cNvSpPr>
              <a:spLocks/>
            </p:cNvSpPr>
            <p:nvPr/>
          </p:nvSpPr>
          <p:spPr bwMode="auto">
            <a:xfrm>
              <a:off x="2155" y="2604"/>
              <a:ext cx="12" cy="9"/>
            </a:xfrm>
            <a:custGeom>
              <a:avLst/>
              <a:gdLst>
                <a:gd name="T0" fmla="*/ 0 w 72"/>
                <a:gd name="T1" fmla="*/ 0 h 55"/>
                <a:gd name="T2" fmla="*/ 0 w 72"/>
                <a:gd name="T3" fmla="*/ 0 h 55"/>
                <a:gd name="T4" fmla="*/ 0 w 72"/>
                <a:gd name="T5" fmla="*/ 0 h 55"/>
                <a:gd name="T6" fmla="*/ 0 w 72"/>
                <a:gd name="T7" fmla="*/ 0 h 55"/>
                <a:gd name="T8" fmla="*/ 0 60000 65536"/>
                <a:gd name="T9" fmla="*/ 0 60000 65536"/>
                <a:gd name="T10" fmla="*/ 0 60000 65536"/>
                <a:gd name="T11" fmla="*/ 0 60000 65536"/>
                <a:gd name="T12" fmla="*/ 0 w 72"/>
                <a:gd name="T13" fmla="*/ 0 h 55"/>
                <a:gd name="T14" fmla="*/ 72 w 72"/>
                <a:gd name="T15" fmla="*/ 55 h 55"/>
              </a:gdLst>
              <a:ahLst/>
              <a:cxnLst>
                <a:cxn ang="T8">
                  <a:pos x="T0" y="T1"/>
                </a:cxn>
                <a:cxn ang="T9">
                  <a:pos x="T2" y="T3"/>
                </a:cxn>
                <a:cxn ang="T10">
                  <a:pos x="T4" y="T5"/>
                </a:cxn>
                <a:cxn ang="T11">
                  <a:pos x="T6" y="T7"/>
                </a:cxn>
              </a:cxnLst>
              <a:rect l="T12" t="T13" r="T14" b="T15"/>
              <a:pathLst>
                <a:path w="72" h="55">
                  <a:moveTo>
                    <a:pt x="72" y="55"/>
                  </a:moveTo>
                  <a:lnTo>
                    <a:pt x="1" y="0"/>
                  </a:lnTo>
                  <a:lnTo>
                    <a:pt x="0" y="17"/>
                  </a:lnTo>
                  <a:lnTo>
                    <a:pt x="72" y="55"/>
                  </a:lnTo>
                  <a:close/>
                </a:path>
              </a:pathLst>
            </a:custGeom>
            <a:solidFill>
              <a:schemeClr val="tx1"/>
            </a:solidFill>
            <a:ln w="9525">
              <a:solidFill>
                <a:schemeClr val="tx1"/>
              </a:solidFill>
              <a:round/>
              <a:headEnd/>
              <a:tailEnd/>
            </a:ln>
          </p:spPr>
          <p:txBody>
            <a:bodyPr/>
            <a:lstStyle/>
            <a:p>
              <a:endParaRPr lang="en-US"/>
            </a:p>
          </p:txBody>
        </p:sp>
        <p:sp>
          <p:nvSpPr>
            <p:cNvPr id="78818" name="Freeform 1506"/>
            <p:cNvSpPr>
              <a:spLocks/>
            </p:cNvSpPr>
            <p:nvPr/>
          </p:nvSpPr>
          <p:spPr bwMode="auto">
            <a:xfrm>
              <a:off x="2155" y="2604"/>
              <a:ext cx="14" cy="9"/>
            </a:xfrm>
            <a:custGeom>
              <a:avLst/>
              <a:gdLst>
                <a:gd name="T0" fmla="*/ 0 w 85"/>
                <a:gd name="T1" fmla="*/ 0 h 55"/>
                <a:gd name="T2" fmla="*/ 0 w 85"/>
                <a:gd name="T3" fmla="*/ 0 h 55"/>
                <a:gd name="T4" fmla="*/ 0 w 85"/>
                <a:gd name="T5" fmla="*/ 0 h 55"/>
                <a:gd name="T6" fmla="*/ 0 w 85"/>
                <a:gd name="T7" fmla="*/ 0 h 55"/>
                <a:gd name="T8" fmla="*/ 0 w 85"/>
                <a:gd name="T9" fmla="*/ 0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85" y="44"/>
                  </a:moveTo>
                  <a:lnTo>
                    <a:pt x="72" y="55"/>
                  </a:lnTo>
                  <a:lnTo>
                    <a:pt x="0" y="17"/>
                  </a:lnTo>
                  <a:lnTo>
                    <a:pt x="1" y="0"/>
                  </a:lnTo>
                  <a:lnTo>
                    <a:pt x="85" y="44"/>
                  </a:lnTo>
                  <a:close/>
                </a:path>
              </a:pathLst>
            </a:custGeom>
            <a:solidFill>
              <a:schemeClr val="tx1"/>
            </a:solidFill>
            <a:ln w="0">
              <a:solidFill>
                <a:schemeClr val="tx1"/>
              </a:solidFill>
              <a:round/>
              <a:headEnd/>
              <a:tailEnd/>
            </a:ln>
          </p:spPr>
          <p:txBody>
            <a:bodyPr/>
            <a:lstStyle/>
            <a:p>
              <a:endParaRPr lang="en-US"/>
            </a:p>
          </p:txBody>
        </p:sp>
        <p:sp>
          <p:nvSpPr>
            <p:cNvPr id="78819" name="Freeform 1507"/>
            <p:cNvSpPr>
              <a:spLocks/>
            </p:cNvSpPr>
            <p:nvPr/>
          </p:nvSpPr>
          <p:spPr bwMode="auto">
            <a:xfrm>
              <a:off x="2154" y="2539"/>
              <a:ext cx="6" cy="66"/>
            </a:xfrm>
            <a:custGeom>
              <a:avLst/>
              <a:gdLst>
                <a:gd name="T0" fmla="*/ 0 w 34"/>
                <a:gd name="T1" fmla="*/ 0 h 395"/>
                <a:gd name="T2" fmla="*/ 0 w 34"/>
                <a:gd name="T3" fmla="*/ 0 h 395"/>
                <a:gd name="T4" fmla="*/ 0 w 34"/>
                <a:gd name="T5" fmla="*/ 0 h 395"/>
                <a:gd name="T6" fmla="*/ 0 w 34"/>
                <a:gd name="T7" fmla="*/ 0 h 395"/>
                <a:gd name="T8" fmla="*/ 0 60000 65536"/>
                <a:gd name="T9" fmla="*/ 0 60000 65536"/>
                <a:gd name="T10" fmla="*/ 0 60000 65536"/>
                <a:gd name="T11" fmla="*/ 0 60000 65536"/>
                <a:gd name="T12" fmla="*/ 0 w 34"/>
                <a:gd name="T13" fmla="*/ 0 h 395"/>
                <a:gd name="T14" fmla="*/ 34 w 34"/>
                <a:gd name="T15" fmla="*/ 395 h 395"/>
              </a:gdLst>
              <a:ahLst/>
              <a:cxnLst>
                <a:cxn ang="T8">
                  <a:pos x="T0" y="T1"/>
                </a:cxn>
                <a:cxn ang="T9">
                  <a:pos x="T2" y="T3"/>
                </a:cxn>
                <a:cxn ang="T10">
                  <a:pos x="T4" y="T5"/>
                </a:cxn>
                <a:cxn ang="T11">
                  <a:pos x="T6" y="T7"/>
                </a:cxn>
              </a:cxnLst>
              <a:rect l="T12" t="T13" r="T14" b="T15"/>
              <a:pathLst>
                <a:path w="34" h="395">
                  <a:moveTo>
                    <a:pt x="0" y="393"/>
                  </a:moveTo>
                  <a:lnTo>
                    <a:pt x="17" y="395"/>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78820" name="Freeform 1508"/>
            <p:cNvSpPr>
              <a:spLocks/>
            </p:cNvSpPr>
            <p:nvPr/>
          </p:nvSpPr>
          <p:spPr bwMode="auto">
            <a:xfrm>
              <a:off x="2157" y="2539"/>
              <a:ext cx="5" cy="66"/>
            </a:xfrm>
            <a:custGeom>
              <a:avLst/>
              <a:gdLst>
                <a:gd name="T0" fmla="*/ 0 w 35"/>
                <a:gd name="T1" fmla="*/ 0 h 395"/>
                <a:gd name="T2" fmla="*/ 0 w 35"/>
                <a:gd name="T3" fmla="*/ 0 h 395"/>
                <a:gd name="T4" fmla="*/ 0 w 35"/>
                <a:gd name="T5" fmla="*/ 0 h 395"/>
                <a:gd name="T6" fmla="*/ 0 w 35"/>
                <a:gd name="T7" fmla="*/ 0 h 395"/>
                <a:gd name="T8" fmla="*/ 0 60000 65536"/>
                <a:gd name="T9" fmla="*/ 0 60000 65536"/>
                <a:gd name="T10" fmla="*/ 0 60000 65536"/>
                <a:gd name="T11" fmla="*/ 0 60000 65536"/>
                <a:gd name="T12" fmla="*/ 0 w 35"/>
                <a:gd name="T13" fmla="*/ 0 h 395"/>
                <a:gd name="T14" fmla="*/ 35 w 35"/>
                <a:gd name="T15" fmla="*/ 395 h 395"/>
              </a:gdLst>
              <a:ahLst/>
              <a:cxnLst>
                <a:cxn ang="T8">
                  <a:pos x="T0" y="T1"/>
                </a:cxn>
                <a:cxn ang="T9">
                  <a:pos x="T2" y="T3"/>
                </a:cxn>
                <a:cxn ang="T10">
                  <a:pos x="T4" y="T5"/>
                </a:cxn>
                <a:cxn ang="T11">
                  <a:pos x="T6" y="T7"/>
                </a:cxn>
              </a:cxnLst>
              <a:rect l="T12" t="T13" r="T14" b="T15"/>
              <a:pathLst>
                <a:path w="35" h="395">
                  <a:moveTo>
                    <a:pt x="0" y="395"/>
                  </a:moveTo>
                  <a:lnTo>
                    <a:pt x="17" y="0"/>
                  </a:lnTo>
                  <a:lnTo>
                    <a:pt x="35" y="2"/>
                  </a:lnTo>
                  <a:lnTo>
                    <a:pt x="0" y="395"/>
                  </a:lnTo>
                  <a:close/>
                </a:path>
              </a:pathLst>
            </a:custGeom>
            <a:solidFill>
              <a:schemeClr val="tx1"/>
            </a:solidFill>
            <a:ln w="9525">
              <a:solidFill>
                <a:schemeClr val="tx1"/>
              </a:solidFill>
              <a:round/>
              <a:headEnd/>
              <a:tailEnd/>
            </a:ln>
          </p:spPr>
          <p:txBody>
            <a:bodyPr/>
            <a:lstStyle/>
            <a:p>
              <a:endParaRPr lang="en-US"/>
            </a:p>
          </p:txBody>
        </p:sp>
        <p:sp>
          <p:nvSpPr>
            <p:cNvPr id="78821" name="Freeform 1509"/>
            <p:cNvSpPr>
              <a:spLocks/>
            </p:cNvSpPr>
            <p:nvPr/>
          </p:nvSpPr>
          <p:spPr bwMode="auto">
            <a:xfrm>
              <a:off x="2154" y="2539"/>
              <a:ext cx="8" cy="66"/>
            </a:xfrm>
            <a:custGeom>
              <a:avLst/>
              <a:gdLst>
                <a:gd name="T0" fmla="*/ 0 w 52"/>
                <a:gd name="T1" fmla="*/ 0 h 395"/>
                <a:gd name="T2" fmla="*/ 0 w 52"/>
                <a:gd name="T3" fmla="*/ 0 h 395"/>
                <a:gd name="T4" fmla="*/ 0 w 52"/>
                <a:gd name="T5" fmla="*/ 0 h 395"/>
                <a:gd name="T6" fmla="*/ 0 w 52"/>
                <a:gd name="T7" fmla="*/ 0 h 395"/>
                <a:gd name="T8" fmla="*/ 0 w 52"/>
                <a:gd name="T9" fmla="*/ 0 h 395"/>
                <a:gd name="T10" fmla="*/ 0 60000 65536"/>
                <a:gd name="T11" fmla="*/ 0 60000 65536"/>
                <a:gd name="T12" fmla="*/ 0 60000 65536"/>
                <a:gd name="T13" fmla="*/ 0 60000 65536"/>
                <a:gd name="T14" fmla="*/ 0 60000 65536"/>
                <a:gd name="T15" fmla="*/ 0 w 52"/>
                <a:gd name="T16" fmla="*/ 0 h 395"/>
                <a:gd name="T17" fmla="*/ 52 w 52"/>
                <a:gd name="T18" fmla="*/ 395 h 395"/>
              </a:gdLst>
              <a:ahLst/>
              <a:cxnLst>
                <a:cxn ang="T10">
                  <a:pos x="T0" y="T1"/>
                </a:cxn>
                <a:cxn ang="T11">
                  <a:pos x="T2" y="T3"/>
                </a:cxn>
                <a:cxn ang="T12">
                  <a:pos x="T4" y="T5"/>
                </a:cxn>
                <a:cxn ang="T13">
                  <a:pos x="T6" y="T7"/>
                </a:cxn>
                <a:cxn ang="T14">
                  <a:pos x="T8" y="T9"/>
                </a:cxn>
              </a:cxnLst>
              <a:rect l="T15" t="T16" r="T17" b="T18"/>
              <a:pathLst>
                <a:path w="52" h="395">
                  <a:moveTo>
                    <a:pt x="0" y="393"/>
                  </a:moveTo>
                  <a:lnTo>
                    <a:pt x="17" y="395"/>
                  </a:lnTo>
                  <a:lnTo>
                    <a:pt x="52" y="2"/>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78822" name="Freeform 1510"/>
            <p:cNvSpPr>
              <a:spLocks/>
            </p:cNvSpPr>
            <p:nvPr/>
          </p:nvSpPr>
          <p:spPr bwMode="auto">
            <a:xfrm>
              <a:off x="3716" y="1907"/>
              <a:ext cx="52" cy="592"/>
            </a:xfrm>
            <a:custGeom>
              <a:avLst/>
              <a:gdLst>
                <a:gd name="T0" fmla="*/ 0 w 313"/>
                <a:gd name="T1" fmla="*/ 0 h 3551"/>
                <a:gd name="T2" fmla="*/ 0 w 313"/>
                <a:gd name="T3" fmla="*/ 0 h 3551"/>
                <a:gd name="T4" fmla="*/ 0 w 313"/>
                <a:gd name="T5" fmla="*/ 1 h 3551"/>
                <a:gd name="T6" fmla="*/ 0 w 313"/>
                <a:gd name="T7" fmla="*/ 0 h 3551"/>
                <a:gd name="T8" fmla="*/ 0 60000 65536"/>
                <a:gd name="T9" fmla="*/ 0 60000 65536"/>
                <a:gd name="T10" fmla="*/ 0 60000 65536"/>
                <a:gd name="T11" fmla="*/ 0 60000 65536"/>
                <a:gd name="T12" fmla="*/ 0 w 313"/>
                <a:gd name="T13" fmla="*/ 0 h 3551"/>
                <a:gd name="T14" fmla="*/ 313 w 313"/>
                <a:gd name="T15" fmla="*/ 3551 h 3551"/>
              </a:gdLst>
              <a:ahLst/>
              <a:cxnLst>
                <a:cxn ang="T8">
                  <a:pos x="T0" y="T1"/>
                </a:cxn>
                <a:cxn ang="T9">
                  <a:pos x="T2" y="T3"/>
                </a:cxn>
                <a:cxn ang="T10">
                  <a:pos x="T4" y="T5"/>
                </a:cxn>
                <a:cxn ang="T11">
                  <a:pos x="T6" y="T7"/>
                </a:cxn>
              </a:cxnLst>
              <a:rect l="T12" t="T13" r="T14" b="T15"/>
              <a:pathLst>
                <a:path w="313" h="3551">
                  <a:moveTo>
                    <a:pt x="313" y="1"/>
                  </a:moveTo>
                  <a:lnTo>
                    <a:pt x="296" y="0"/>
                  </a:lnTo>
                  <a:lnTo>
                    <a:pt x="0" y="3551"/>
                  </a:lnTo>
                  <a:lnTo>
                    <a:pt x="313" y="1"/>
                  </a:lnTo>
                  <a:close/>
                </a:path>
              </a:pathLst>
            </a:custGeom>
            <a:solidFill>
              <a:schemeClr val="tx1"/>
            </a:solidFill>
            <a:ln w="9525">
              <a:solidFill>
                <a:schemeClr val="tx1"/>
              </a:solidFill>
              <a:round/>
              <a:headEnd/>
              <a:tailEnd/>
            </a:ln>
          </p:spPr>
          <p:txBody>
            <a:bodyPr/>
            <a:lstStyle/>
            <a:p>
              <a:endParaRPr lang="en-US"/>
            </a:p>
          </p:txBody>
        </p:sp>
        <p:sp>
          <p:nvSpPr>
            <p:cNvPr id="78823" name="Freeform 1511"/>
            <p:cNvSpPr>
              <a:spLocks/>
            </p:cNvSpPr>
            <p:nvPr/>
          </p:nvSpPr>
          <p:spPr bwMode="auto">
            <a:xfrm>
              <a:off x="3714" y="1907"/>
              <a:ext cx="51" cy="592"/>
            </a:xfrm>
            <a:custGeom>
              <a:avLst/>
              <a:gdLst>
                <a:gd name="T0" fmla="*/ 0 w 312"/>
                <a:gd name="T1" fmla="*/ 0 h 3551"/>
                <a:gd name="T2" fmla="*/ 0 w 312"/>
                <a:gd name="T3" fmla="*/ 1 h 3551"/>
                <a:gd name="T4" fmla="*/ 0 w 312"/>
                <a:gd name="T5" fmla="*/ 1 h 3551"/>
                <a:gd name="T6" fmla="*/ 0 w 312"/>
                <a:gd name="T7" fmla="*/ 0 h 3551"/>
                <a:gd name="T8" fmla="*/ 0 60000 65536"/>
                <a:gd name="T9" fmla="*/ 0 60000 65536"/>
                <a:gd name="T10" fmla="*/ 0 60000 65536"/>
                <a:gd name="T11" fmla="*/ 0 60000 65536"/>
                <a:gd name="T12" fmla="*/ 0 w 312"/>
                <a:gd name="T13" fmla="*/ 0 h 3551"/>
                <a:gd name="T14" fmla="*/ 312 w 312"/>
                <a:gd name="T15" fmla="*/ 3551 h 3551"/>
              </a:gdLst>
              <a:ahLst/>
              <a:cxnLst>
                <a:cxn ang="T8">
                  <a:pos x="T0" y="T1"/>
                </a:cxn>
                <a:cxn ang="T9">
                  <a:pos x="T2" y="T3"/>
                </a:cxn>
                <a:cxn ang="T10">
                  <a:pos x="T4" y="T5"/>
                </a:cxn>
                <a:cxn ang="T11">
                  <a:pos x="T6" y="T7"/>
                </a:cxn>
              </a:cxnLst>
              <a:rect l="T12" t="T13" r="T14" b="T15"/>
              <a:pathLst>
                <a:path w="312" h="3551">
                  <a:moveTo>
                    <a:pt x="312" y="0"/>
                  </a:moveTo>
                  <a:lnTo>
                    <a:pt x="16" y="3551"/>
                  </a:lnTo>
                  <a:lnTo>
                    <a:pt x="0" y="3549"/>
                  </a:lnTo>
                  <a:lnTo>
                    <a:pt x="312" y="0"/>
                  </a:lnTo>
                  <a:close/>
                </a:path>
              </a:pathLst>
            </a:custGeom>
            <a:solidFill>
              <a:schemeClr val="tx1"/>
            </a:solidFill>
            <a:ln w="9525">
              <a:solidFill>
                <a:schemeClr val="tx1"/>
              </a:solidFill>
              <a:round/>
              <a:headEnd/>
              <a:tailEnd/>
            </a:ln>
          </p:spPr>
          <p:txBody>
            <a:bodyPr/>
            <a:lstStyle/>
            <a:p>
              <a:endParaRPr lang="en-US"/>
            </a:p>
          </p:txBody>
        </p:sp>
        <p:sp>
          <p:nvSpPr>
            <p:cNvPr id="78824" name="Freeform 1512"/>
            <p:cNvSpPr>
              <a:spLocks/>
            </p:cNvSpPr>
            <p:nvPr/>
          </p:nvSpPr>
          <p:spPr bwMode="auto">
            <a:xfrm>
              <a:off x="3714" y="1907"/>
              <a:ext cx="54" cy="592"/>
            </a:xfrm>
            <a:custGeom>
              <a:avLst/>
              <a:gdLst>
                <a:gd name="T0" fmla="*/ 0 w 329"/>
                <a:gd name="T1" fmla="*/ 0 h 3551"/>
                <a:gd name="T2" fmla="*/ 0 w 329"/>
                <a:gd name="T3" fmla="*/ 0 h 3551"/>
                <a:gd name="T4" fmla="*/ 0 w 329"/>
                <a:gd name="T5" fmla="*/ 1 h 3551"/>
                <a:gd name="T6" fmla="*/ 0 w 329"/>
                <a:gd name="T7" fmla="*/ 1 h 3551"/>
                <a:gd name="T8" fmla="*/ 0 w 329"/>
                <a:gd name="T9" fmla="*/ 0 h 3551"/>
                <a:gd name="T10" fmla="*/ 0 60000 65536"/>
                <a:gd name="T11" fmla="*/ 0 60000 65536"/>
                <a:gd name="T12" fmla="*/ 0 60000 65536"/>
                <a:gd name="T13" fmla="*/ 0 60000 65536"/>
                <a:gd name="T14" fmla="*/ 0 60000 65536"/>
                <a:gd name="T15" fmla="*/ 0 w 329"/>
                <a:gd name="T16" fmla="*/ 0 h 3551"/>
                <a:gd name="T17" fmla="*/ 329 w 329"/>
                <a:gd name="T18" fmla="*/ 3551 h 3551"/>
              </a:gdLst>
              <a:ahLst/>
              <a:cxnLst>
                <a:cxn ang="T10">
                  <a:pos x="T0" y="T1"/>
                </a:cxn>
                <a:cxn ang="T11">
                  <a:pos x="T2" y="T3"/>
                </a:cxn>
                <a:cxn ang="T12">
                  <a:pos x="T4" y="T5"/>
                </a:cxn>
                <a:cxn ang="T13">
                  <a:pos x="T6" y="T7"/>
                </a:cxn>
                <a:cxn ang="T14">
                  <a:pos x="T8" y="T9"/>
                </a:cxn>
              </a:cxnLst>
              <a:rect l="T15" t="T16" r="T17" b="T18"/>
              <a:pathLst>
                <a:path w="329" h="3551">
                  <a:moveTo>
                    <a:pt x="329" y="1"/>
                  </a:moveTo>
                  <a:lnTo>
                    <a:pt x="312" y="0"/>
                  </a:lnTo>
                  <a:lnTo>
                    <a:pt x="0" y="3549"/>
                  </a:lnTo>
                  <a:lnTo>
                    <a:pt x="16" y="3551"/>
                  </a:lnTo>
                  <a:lnTo>
                    <a:pt x="329" y="1"/>
                  </a:lnTo>
                  <a:close/>
                </a:path>
              </a:pathLst>
            </a:custGeom>
            <a:solidFill>
              <a:schemeClr val="tx1"/>
            </a:solidFill>
            <a:ln w="0">
              <a:solidFill>
                <a:schemeClr val="tx1"/>
              </a:solidFill>
              <a:round/>
              <a:headEnd/>
              <a:tailEnd/>
            </a:ln>
          </p:spPr>
          <p:txBody>
            <a:bodyPr/>
            <a:lstStyle/>
            <a:p>
              <a:endParaRPr lang="en-US"/>
            </a:p>
          </p:txBody>
        </p:sp>
        <p:sp>
          <p:nvSpPr>
            <p:cNvPr id="78825" name="Freeform 1513"/>
            <p:cNvSpPr>
              <a:spLocks/>
            </p:cNvSpPr>
            <p:nvPr/>
          </p:nvSpPr>
          <p:spPr bwMode="auto">
            <a:xfrm>
              <a:off x="3695" y="1963"/>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2"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826" name="Freeform 1514"/>
            <p:cNvSpPr>
              <a:spLocks/>
            </p:cNvSpPr>
            <p:nvPr/>
          </p:nvSpPr>
          <p:spPr bwMode="auto">
            <a:xfrm>
              <a:off x="3695" y="1963"/>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2"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827" name="Freeform 1515"/>
            <p:cNvSpPr>
              <a:spLocks/>
            </p:cNvSpPr>
            <p:nvPr/>
          </p:nvSpPr>
          <p:spPr bwMode="auto">
            <a:xfrm>
              <a:off x="3695" y="1976"/>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828" name="Freeform 1516"/>
            <p:cNvSpPr>
              <a:spLocks/>
            </p:cNvSpPr>
            <p:nvPr/>
          </p:nvSpPr>
          <p:spPr bwMode="auto">
            <a:xfrm>
              <a:off x="3695" y="1976"/>
              <a:ext cx="27"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829" name="Freeform 1517"/>
            <p:cNvSpPr>
              <a:spLocks/>
            </p:cNvSpPr>
            <p:nvPr/>
          </p:nvSpPr>
          <p:spPr bwMode="auto">
            <a:xfrm>
              <a:off x="3709" y="1907"/>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9"/>
                  </a:moveTo>
                  <a:lnTo>
                    <a:pt x="6" y="414"/>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830" name="Freeform 1518"/>
            <p:cNvSpPr>
              <a:spLocks/>
            </p:cNvSpPr>
            <p:nvPr/>
          </p:nvSpPr>
          <p:spPr bwMode="auto">
            <a:xfrm>
              <a:off x="3710" y="1907"/>
              <a:ext cx="57"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831" name="Freeform 1519"/>
            <p:cNvSpPr>
              <a:spLocks/>
            </p:cNvSpPr>
            <p:nvPr/>
          </p:nvSpPr>
          <p:spPr bwMode="auto">
            <a:xfrm>
              <a:off x="3709" y="1907"/>
              <a:ext cx="58"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9"/>
                  </a:moveTo>
                  <a:lnTo>
                    <a:pt x="6" y="414"/>
                  </a:lnTo>
                  <a:lnTo>
                    <a:pt x="350" y="5"/>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832" name="Freeform 1520"/>
            <p:cNvSpPr>
              <a:spLocks/>
            </p:cNvSpPr>
            <p:nvPr/>
          </p:nvSpPr>
          <p:spPr bwMode="auto">
            <a:xfrm>
              <a:off x="3705" y="1949"/>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7"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833" name="Freeform 1521"/>
            <p:cNvSpPr>
              <a:spLocks/>
            </p:cNvSpPr>
            <p:nvPr/>
          </p:nvSpPr>
          <p:spPr bwMode="auto">
            <a:xfrm>
              <a:off x="3706" y="1949"/>
              <a:ext cx="58"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8834" name="Freeform 1522"/>
            <p:cNvSpPr>
              <a:spLocks/>
            </p:cNvSpPr>
            <p:nvPr/>
          </p:nvSpPr>
          <p:spPr bwMode="auto">
            <a:xfrm>
              <a:off x="3705" y="1949"/>
              <a:ext cx="59" cy="69"/>
            </a:xfrm>
            <a:custGeom>
              <a:avLst/>
              <a:gdLst>
                <a:gd name="T0" fmla="*/ 0 w 350"/>
                <a:gd name="T1" fmla="*/ 0 h 415"/>
                <a:gd name="T2" fmla="*/ 0 w 350"/>
                <a:gd name="T3" fmla="*/ 0 h 415"/>
                <a:gd name="T4" fmla="*/ 0 w 350"/>
                <a:gd name="T5" fmla="*/ 0 h 415"/>
                <a:gd name="T6" fmla="*/ 0 w 350"/>
                <a:gd name="T7" fmla="*/ 0 h 415"/>
                <a:gd name="T8" fmla="*/ 0 w 350"/>
                <a:gd name="T9" fmla="*/ 0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9"/>
                  </a:moveTo>
                  <a:lnTo>
                    <a:pt x="7" y="415"/>
                  </a:lnTo>
                  <a:lnTo>
                    <a:pt x="350" y="6"/>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835" name="Freeform 1523"/>
            <p:cNvSpPr>
              <a:spLocks/>
            </p:cNvSpPr>
            <p:nvPr/>
          </p:nvSpPr>
          <p:spPr bwMode="auto">
            <a:xfrm>
              <a:off x="3691" y="2018"/>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836" name="Freeform 1524"/>
            <p:cNvSpPr>
              <a:spLocks/>
            </p:cNvSpPr>
            <p:nvPr/>
          </p:nvSpPr>
          <p:spPr bwMode="auto">
            <a:xfrm>
              <a:off x="3691" y="2018"/>
              <a:ext cx="28" cy="17"/>
            </a:xfrm>
            <a:custGeom>
              <a:avLst/>
              <a:gdLst>
                <a:gd name="T0" fmla="*/ 0 w 166"/>
                <a:gd name="T1" fmla="*/ 0 h 105"/>
                <a:gd name="T2" fmla="*/ 0 w 166"/>
                <a:gd name="T3" fmla="*/ 0 h 105"/>
                <a:gd name="T4" fmla="*/ 0 w 166"/>
                <a:gd name="T5" fmla="*/ 0 h 105"/>
                <a:gd name="T6" fmla="*/ 0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837" name="Freeform 1525"/>
            <p:cNvSpPr>
              <a:spLocks/>
            </p:cNvSpPr>
            <p:nvPr/>
          </p:nvSpPr>
          <p:spPr bwMode="auto">
            <a:xfrm>
              <a:off x="3691" y="2006"/>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3"/>
                  </a:moveTo>
                  <a:lnTo>
                    <a:pt x="64" y="0"/>
                  </a:lnTo>
                  <a:lnTo>
                    <a:pt x="0" y="178"/>
                  </a:lnTo>
                  <a:lnTo>
                    <a:pt x="89" y="73"/>
                  </a:lnTo>
                  <a:close/>
                </a:path>
              </a:pathLst>
            </a:custGeom>
            <a:solidFill>
              <a:schemeClr val="tx1"/>
            </a:solidFill>
            <a:ln w="9525">
              <a:solidFill>
                <a:schemeClr val="tx1"/>
              </a:solidFill>
              <a:round/>
              <a:headEnd/>
              <a:tailEnd/>
            </a:ln>
          </p:spPr>
          <p:txBody>
            <a:bodyPr/>
            <a:lstStyle/>
            <a:p>
              <a:endParaRPr lang="en-US"/>
            </a:p>
          </p:txBody>
        </p:sp>
        <p:sp>
          <p:nvSpPr>
            <p:cNvPr id="78838" name="Freeform 1526"/>
            <p:cNvSpPr>
              <a:spLocks/>
            </p:cNvSpPr>
            <p:nvPr/>
          </p:nvSpPr>
          <p:spPr bwMode="auto">
            <a:xfrm>
              <a:off x="3691" y="2006"/>
              <a:ext cx="15" cy="29"/>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3"/>
                  </a:moveTo>
                  <a:lnTo>
                    <a:pt x="64" y="0"/>
                  </a:lnTo>
                  <a:lnTo>
                    <a:pt x="0" y="178"/>
                  </a:lnTo>
                  <a:lnTo>
                    <a:pt x="89" y="73"/>
                  </a:lnTo>
                  <a:close/>
                </a:path>
              </a:pathLst>
            </a:custGeom>
            <a:solidFill>
              <a:schemeClr val="tx1"/>
            </a:solidFill>
            <a:ln w="0">
              <a:solidFill>
                <a:schemeClr val="tx1"/>
              </a:solidFill>
              <a:round/>
              <a:headEnd/>
              <a:tailEnd/>
            </a:ln>
          </p:spPr>
          <p:txBody>
            <a:bodyPr/>
            <a:lstStyle/>
            <a:p>
              <a:endParaRPr lang="en-US"/>
            </a:p>
          </p:txBody>
        </p:sp>
        <p:sp>
          <p:nvSpPr>
            <p:cNvPr id="78839" name="Freeform 1527"/>
            <p:cNvSpPr>
              <a:spLocks/>
            </p:cNvSpPr>
            <p:nvPr/>
          </p:nvSpPr>
          <p:spPr bwMode="auto">
            <a:xfrm>
              <a:off x="3684" y="2090"/>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840" name="Freeform 1528"/>
            <p:cNvSpPr>
              <a:spLocks/>
            </p:cNvSpPr>
            <p:nvPr/>
          </p:nvSpPr>
          <p:spPr bwMode="auto">
            <a:xfrm>
              <a:off x="3684" y="2090"/>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841" name="Freeform 1529"/>
            <p:cNvSpPr>
              <a:spLocks/>
            </p:cNvSpPr>
            <p:nvPr/>
          </p:nvSpPr>
          <p:spPr bwMode="auto">
            <a:xfrm>
              <a:off x="3684" y="2102"/>
              <a:ext cx="27" cy="18"/>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842" name="Freeform 1530"/>
            <p:cNvSpPr>
              <a:spLocks/>
            </p:cNvSpPr>
            <p:nvPr/>
          </p:nvSpPr>
          <p:spPr bwMode="auto">
            <a:xfrm>
              <a:off x="3684" y="2102"/>
              <a:ext cx="27" cy="18"/>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843" name="Freeform 1531"/>
            <p:cNvSpPr>
              <a:spLocks/>
            </p:cNvSpPr>
            <p:nvPr/>
          </p:nvSpPr>
          <p:spPr bwMode="auto">
            <a:xfrm>
              <a:off x="3698" y="203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08"/>
                  </a:moveTo>
                  <a:lnTo>
                    <a:pt x="6" y="413"/>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44" name="Freeform 1532"/>
            <p:cNvSpPr>
              <a:spLocks/>
            </p:cNvSpPr>
            <p:nvPr/>
          </p:nvSpPr>
          <p:spPr bwMode="auto">
            <a:xfrm>
              <a:off x="3699" y="2034"/>
              <a:ext cx="57"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0" y="413"/>
                  </a:moveTo>
                  <a:lnTo>
                    <a:pt x="338" y="0"/>
                  </a:lnTo>
                  <a:lnTo>
                    <a:pt x="345" y="5"/>
                  </a:lnTo>
                  <a:lnTo>
                    <a:pt x="0" y="413"/>
                  </a:lnTo>
                  <a:close/>
                </a:path>
              </a:pathLst>
            </a:custGeom>
            <a:solidFill>
              <a:schemeClr val="tx1"/>
            </a:solidFill>
            <a:ln w="9525">
              <a:solidFill>
                <a:schemeClr val="tx1"/>
              </a:solidFill>
              <a:round/>
              <a:headEnd/>
              <a:tailEnd/>
            </a:ln>
          </p:spPr>
          <p:txBody>
            <a:bodyPr/>
            <a:lstStyle/>
            <a:p>
              <a:endParaRPr lang="en-US"/>
            </a:p>
          </p:txBody>
        </p:sp>
        <p:sp>
          <p:nvSpPr>
            <p:cNvPr id="78845" name="Freeform 1533"/>
            <p:cNvSpPr>
              <a:spLocks/>
            </p:cNvSpPr>
            <p:nvPr/>
          </p:nvSpPr>
          <p:spPr bwMode="auto">
            <a:xfrm>
              <a:off x="3698" y="2034"/>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6" y="413"/>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846" name="Freeform 1534"/>
            <p:cNvSpPr>
              <a:spLocks/>
            </p:cNvSpPr>
            <p:nvPr/>
          </p:nvSpPr>
          <p:spPr bwMode="auto">
            <a:xfrm>
              <a:off x="3702" y="1991"/>
              <a:ext cx="57" cy="70"/>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47" name="Freeform 1535"/>
            <p:cNvSpPr>
              <a:spLocks/>
            </p:cNvSpPr>
            <p:nvPr/>
          </p:nvSpPr>
          <p:spPr bwMode="auto">
            <a:xfrm>
              <a:off x="3703" y="1991"/>
              <a:ext cx="57" cy="70"/>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8848" name="Freeform 1536"/>
            <p:cNvSpPr>
              <a:spLocks/>
            </p:cNvSpPr>
            <p:nvPr/>
          </p:nvSpPr>
          <p:spPr bwMode="auto">
            <a:xfrm>
              <a:off x="3702" y="1991"/>
              <a:ext cx="58" cy="70"/>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849" name="Freeform 1537"/>
            <p:cNvSpPr>
              <a:spLocks/>
            </p:cNvSpPr>
            <p:nvPr/>
          </p:nvSpPr>
          <p:spPr bwMode="auto">
            <a:xfrm>
              <a:off x="3687" y="206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850" name="Freeform 1538"/>
            <p:cNvSpPr>
              <a:spLocks/>
            </p:cNvSpPr>
            <p:nvPr/>
          </p:nvSpPr>
          <p:spPr bwMode="auto">
            <a:xfrm>
              <a:off x="3687" y="206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851" name="Freeform 1539"/>
            <p:cNvSpPr>
              <a:spLocks/>
            </p:cNvSpPr>
            <p:nvPr/>
          </p:nvSpPr>
          <p:spPr bwMode="auto">
            <a:xfrm>
              <a:off x="3687" y="2048"/>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852" name="Freeform 1540"/>
            <p:cNvSpPr>
              <a:spLocks/>
            </p:cNvSpPr>
            <p:nvPr/>
          </p:nvSpPr>
          <p:spPr bwMode="auto">
            <a:xfrm>
              <a:off x="3687" y="2048"/>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853" name="Freeform 1541"/>
            <p:cNvSpPr>
              <a:spLocks/>
            </p:cNvSpPr>
            <p:nvPr/>
          </p:nvSpPr>
          <p:spPr bwMode="auto">
            <a:xfrm>
              <a:off x="3680" y="2132"/>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9525">
              <a:solidFill>
                <a:schemeClr val="tx1"/>
              </a:solidFill>
              <a:round/>
              <a:headEnd/>
              <a:tailEnd/>
            </a:ln>
          </p:spPr>
          <p:txBody>
            <a:bodyPr/>
            <a:lstStyle/>
            <a:p>
              <a:endParaRPr lang="en-US"/>
            </a:p>
          </p:txBody>
        </p:sp>
        <p:sp>
          <p:nvSpPr>
            <p:cNvPr id="78854" name="Freeform 1542"/>
            <p:cNvSpPr>
              <a:spLocks/>
            </p:cNvSpPr>
            <p:nvPr/>
          </p:nvSpPr>
          <p:spPr bwMode="auto">
            <a:xfrm>
              <a:off x="3680" y="2132"/>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0">
              <a:solidFill>
                <a:schemeClr val="tx1"/>
              </a:solidFill>
              <a:round/>
              <a:headEnd/>
              <a:tailEnd/>
            </a:ln>
          </p:spPr>
          <p:txBody>
            <a:bodyPr/>
            <a:lstStyle/>
            <a:p>
              <a:endParaRPr lang="en-US"/>
            </a:p>
          </p:txBody>
        </p:sp>
        <p:sp>
          <p:nvSpPr>
            <p:cNvPr id="78855" name="Freeform 1543"/>
            <p:cNvSpPr>
              <a:spLocks/>
            </p:cNvSpPr>
            <p:nvPr/>
          </p:nvSpPr>
          <p:spPr bwMode="auto">
            <a:xfrm>
              <a:off x="3680" y="2145"/>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856" name="Freeform 1544"/>
            <p:cNvSpPr>
              <a:spLocks/>
            </p:cNvSpPr>
            <p:nvPr/>
          </p:nvSpPr>
          <p:spPr bwMode="auto">
            <a:xfrm>
              <a:off x="3680" y="2145"/>
              <a:ext cx="27" cy="17"/>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857" name="Freeform 1545"/>
            <p:cNvSpPr>
              <a:spLocks/>
            </p:cNvSpPr>
            <p:nvPr/>
          </p:nvSpPr>
          <p:spPr bwMode="auto">
            <a:xfrm>
              <a:off x="3694" y="2076"/>
              <a:ext cx="57" cy="69"/>
            </a:xfrm>
            <a:custGeom>
              <a:avLst/>
              <a:gdLst>
                <a:gd name="T0" fmla="*/ 0 w 343"/>
                <a:gd name="T1" fmla="*/ 0 h 414"/>
                <a:gd name="T2" fmla="*/ 0 w 343"/>
                <a:gd name="T3" fmla="*/ 0 h 414"/>
                <a:gd name="T4" fmla="*/ 0 w 343"/>
                <a:gd name="T5" fmla="*/ 0 h 414"/>
                <a:gd name="T6" fmla="*/ 0 w 343"/>
                <a:gd name="T7" fmla="*/ 0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09"/>
                  </a:moveTo>
                  <a:lnTo>
                    <a:pt x="6" y="414"/>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858" name="Freeform 1546"/>
            <p:cNvSpPr>
              <a:spLocks/>
            </p:cNvSpPr>
            <p:nvPr/>
          </p:nvSpPr>
          <p:spPr bwMode="auto">
            <a:xfrm>
              <a:off x="3695" y="2076"/>
              <a:ext cx="58" cy="69"/>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859" name="Freeform 1547"/>
            <p:cNvSpPr>
              <a:spLocks/>
            </p:cNvSpPr>
            <p:nvPr/>
          </p:nvSpPr>
          <p:spPr bwMode="auto">
            <a:xfrm>
              <a:off x="3694" y="2076"/>
              <a:ext cx="59" cy="69"/>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9"/>
                  </a:moveTo>
                  <a:lnTo>
                    <a:pt x="6" y="414"/>
                  </a:lnTo>
                  <a:lnTo>
                    <a:pt x="350" y="5"/>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860" name="Freeform 1548"/>
            <p:cNvSpPr>
              <a:spLocks/>
            </p:cNvSpPr>
            <p:nvPr/>
          </p:nvSpPr>
          <p:spPr bwMode="auto">
            <a:xfrm>
              <a:off x="3690" y="2118"/>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0"/>
                  </a:moveTo>
                  <a:lnTo>
                    <a:pt x="6" y="415"/>
                  </a:lnTo>
                  <a:lnTo>
                    <a:pt x="344" y="0"/>
                  </a:lnTo>
                  <a:lnTo>
                    <a:pt x="0" y="410"/>
                  </a:lnTo>
                  <a:close/>
                </a:path>
              </a:pathLst>
            </a:custGeom>
            <a:solidFill>
              <a:schemeClr val="tx1"/>
            </a:solidFill>
            <a:ln w="9525">
              <a:solidFill>
                <a:schemeClr val="tx1"/>
              </a:solidFill>
              <a:round/>
              <a:headEnd/>
              <a:tailEnd/>
            </a:ln>
          </p:spPr>
          <p:txBody>
            <a:bodyPr/>
            <a:lstStyle/>
            <a:p>
              <a:endParaRPr lang="en-US"/>
            </a:p>
          </p:txBody>
        </p:sp>
        <p:sp>
          <p:nvSpPr>
            <p:cNvPr id="78861" name="Freeform 1549"/>
            <p:cNvSpPr>
              <a:spLocks/>
            </p:cNvSpPr>
            <p:nvPr/>
          </p:nvSpPr>
          <p:spPr bwMode="auto">
            <a:xfrm>
              <a:off x="3691" y="2118"/>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8862" name="Freeform 1550"/>
            <p:cNvSpPr>
              <a:spLocks/>
            </p:cNvSpPr>
            <p:nvPr/>
          </p:nvSpPr>
          <p:spPr bwMode="auto">
            <a:xfrm>
              <a:off x="3690" y="2118"/>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10"/>
                  </a:moveTo>
                  <a:lnTo>
                    <a:pt x="6" y="415"/>
                  </a:lnTo>
                  <a:lnTo>
                    <a:pt x="351" y="6"/>
                  </a:lnTo>
                  <a:lnTo>
                    <a:pt x="344" y="0"/>
                  </a:lnTo>
                  <a:lnTo>
                    <a:pt x="0" y="410"/>
                  </a:lnTo>
                  <a:close/>
                </a:path>
              </a:pathLst>
            </a:custGeom>
            <a:solidFill>
              <a:schemeClr val="tx1"/>
            </a:solidFill>
            <a:ln w="0">
              <a:solidFill>
                <a:schemeClr val="tx1"/>
              </a:solidFill>
              <a:round/>
              <a:headEnd/>
              <a:tailEnd/>
            </a:ln>
          </p:spPr>
          <p:txBody>
            <a:bodyPr/>
            <a:lstStyle/>
            <a:p>
              <a:endParaRPr lang="en-US"/>
            </a:p>
          </p:txBody>
        </p:sp>
        <p:sp>
          <p:nvSpPr>
            <p:cNvPr id="78863" name="Freeform 1551"/>
            <p:cNvSpPr>
              <a:spLocks/>
            </p:cNvSpPr>
            <p:nvPr/>
          </p:nvSpPr>
          <p:spPr bwMode="auto">
            <a:xfrm>
              <a:off x="3676" y="2187"/>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864" name="Freeform 1552"/>
            <p:cNvSpPr>
              <a:spLocks/>
            </p:cNvSpPr>
            <p:nvPr/>
          </p:nvSpPr>
          <p:spPr bwMode="auto">
            <a:xfrm>
              <a:off x="3676" y="2187"/>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865" name="Freeform 1553"/>
            <p:cNvSpPr>
              <a:spLocks/>
            </p:cNvSpPr>
            <p:nvPr/>
          </p:nvSpPr>
          <p:spPr bwMode="auto">
            <a:xfrm>
              <a:off x="3676" y="2175"/>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866" name="Freeform 1554"/>
            <p:cNvSpPr>
              <a:spLocks/>
            </p:cNvSpPr>
            <p:nvPr/>
          </p:nvSpPr>
          <p:spPr bwMode="auto">
            <a:xfrm>
              <a:off x="3676" y="2175"/>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867" name="Freeform 1555"/>
            <p:cNvSpPr>
              <a:spLocks/>
            </p:cNvSpPr>
            <p:nvPr/>
          </p:nvSpPr>
          <p:spPr bwMode="auto">
            <a:xfrm>
              <a:off x="3684" y="2090"/>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868" name="Freeform 1556"/>
            <p:cNvSpPr>
              <a:spLocks/>
            </p:cNvSpPr>
            <p:nvPr/>
          </p:nvSpPr>
          <p:spPr bwMode="auto">
            <a:xfrm>
              <a:off x="3684" y="2090"/>
              <a:ext cx="14"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869" name="Freeform 1557"/>
            <p:cNvSpPr>
              <a:spLocks/>
            </p:cNvSpPr>
            <p:nvPr/>
          </p:nvSpPr>
          <p:spPr bwMode="auto">
            <a:xfrm>
              <a:off x="3684" y="2102"/>
              <a:ext cx="27" cy="18"/>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870" name="Freeform 1558"/>
            <p:cNvSpPr>
              <a:spLocks/>
            </p:cNvSpPr>
            <p:nvPr/>
          </p:nvSpPr>
          <p:spPr bwMode="auto">
            <a:xfrm>
              <a:off x="3684" y="2102"/>
              <a:ext cx="27" cy="18"/>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871" name="Freeform 1559"/>
            <p:cNvSpPr>
              <a:spLocks/>
            </p:cNvSpPr>
            <p:nvPr/>
          </p:nvSpPr>
          <p:spPr bwMode="auto">
            <a:xfrm>
              <a:off x="3698" y="2034"/>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08"/>
                  </a:moveTo>
                  <a:lnTo>
                    <a:pt x="6" y="413"/>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72" name="Freeform 1560"/>
            <p:cNvSpPr>
              <a:spLocks/>
            </p:cNvSpPr>
            <p:nvPr/>
          </p:nvSpPr>
          <p:spPr bwMode="auto">
            <a:xfrm>
              <a:off x="3699" y="2034"/>
              <a:ext cx="57" cy="69"/>
            </a:xfrm>
            <a:custGeom>
              <a:avLst/>
              <a:gdLst>
                <a:gd name="T0" fmla="*/ 0 w 345"/>
                <a:gd name="T1" fmla="*/ 0 h 413"/>
                <a:gd name="T2" fmla="*/ 0 w 345"/>
                <a:gd name="T3" fmla="*/ 0 h 413"/>
                <a:gd name="T4" fmla="*/ 0 w 345"/>
                <a:gd name="T5" fmla="*/ 0 h 413"/>
                <a:gd name="T6" fmla="*/ 0 w 345"/>
                <a:gd name="T7" fmla="*/ 0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0" y="413"/>
                  </a:moveTo>
                  <a:lnTo>
                    <a:pt x="338" y="0"/>
                  </a:lnTo>
                  <a:lnTo>
                    <a:pt x="345" y="5"/>
                  </a:lnTo>
                  <a:lnTo>
                    <a:pt x="0" y="413"/>
                  </a:lnTo>
                  <a:close/>
                </a:path>
              </a:pathLst>
            </a:custGeom>
            <a:solidFill>
              <a:schemeClr val="tx1"/>
            </a:solidFill>
            <a:ln w="9525">
              <a:solidFill>
                <a:schemeClr val="tx1"/>
              </a:solidFill>
              <a:round/>
              <a:headEnd/>
              <a:tailEnd/>
            </a:ln>
          </p:spPr>
          <p:txBody>
            <a:bodyPr/>
            <a:lstStyle/>
            <a:p>
              <a:endParaRPr lang="en-US"/>
            </a:p>
          </p:txBody>
        </p:sp>
        <p:sp>
          <p:nvSpPr>
            <p:cNvPr id="78873" name="Freeform 1561"/>
            <p:cNvSpPr>
              <a:spLocks/>
            </p:cNvSpPr>
            <p:nvPr/>
          </p:nvSpPr>
          <p:spPr bwMode="auto">
            <a:xfrm>
              <a:off x="3698" y="2034"/>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6" y="413"/>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874" name="Freeform 1562"/>
            <p:cNvSpPr>
              <a:spLocks/>
            </p:cNvSpPr>
            <p:nvPr/>
          </p:nvSpPr>
          <p:spPr bwMode="auto">
            <a:xfrm>
              <a:off x="3702" y="1991"/>
              <a:ext cx="57" cy="70"/>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6"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75" name="Freeform 1563"/>
            <p:cNvSpPr>
              <a:spLocks/>
            </p:cNvSpPr>
            <p:nvPr/>
          </p:nvSpPr>
          <p:spPr bwMode="auto">
            <a:xfrm>
              <a:off x="3703" y="1991"/>
              <a:ext cx="57" cy="70"/>
            </a:xfrm>
            <a:custGeom>
              <a:avLst/>
              <a:gdLst>
                <a:gd name="T0" fmla="*/ 0 w 344"/>
                <a:gd name="T1" fmla="*/ 0 h 414"/>
                <a:gd name="T2" fmla="*/ 0 w 344"/>
                <a:gd name="T3" fmla="*/ 0 h 414"/>
                <a:gd name="T4" fmla="*/ 0 w 344"/>
                <a:gd name="T5" fmla="*/ 0 h 414"/>
                <a:gd name="T6" fmla="*/ 0 w 344"/>
                <a:gd name="T7" fmla="*/ 0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8876" name="Freeform 1564"/>
            <p:cNvSpPr>
              <a:spLocks/>
            </p:cNvSpPr>
            <p:nvPr/>
          </p:nvSpPr>
          <p:spPr bwMode="auto">
            <a:xfrm>
              <a:off x="3702" y="1991"/>
              <a:ext cx="58" cy="70"/>
            </a:xfrm>
            <a:custGeom>
              <a:avLst/>
              <a:gdLst>
                <a:gd name="T0" fmla="*/ 0 w 350"/>
                <a:gd name="T1" fmla="*/ 0 h 414"/>
                <a:gd name="T2" fmla="*/ 0 w 350"/>
                <a:gd name="T3" fmla="*/ 0 h 414"/>
                <a:gd name="T4" fmla="*/ 0 w 350"/>
                <a:gd name="T5" fmla="*/ 0 h 414"/>
                <a:gd name="T6" fmla="*/ 0 w 350"/>
                <a:gd name="T7" fmla="*/ 0 h 414"/>
                <a:gd name="T8" fmla="*/ 0 w 350"/>
                <a:gd name="T9" fmla="*/ 0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8"/>
                  </a:moveTo>
                  <a:lnTo>
                    <a:pt x="6" y="414"/>
                  </a:lnTo>
                  <a:lnTo>
                    <a:pt x="350"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877" name="Freeform 1565"/>
            <p:cNvSpPr>
              <a:spLocks/>
            </p:cNvSpPr>
            <p:nvPr/>
          </p:nvSpPr>
          <p:spPr bwMode="auto">
            <a:xfrm>
              <a:off x="3687" y="206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878" name="Freeform 1566"/>
            <p:cNvSpPr>
              <a:spLocks/>
            </p:cNvSpPr>
            <p:nvPr/>
          </p:nvSpPr>
          <p:spPr bwMode="auto">
            <a:xfrm>
              <a:off x="3687" y="2060"/>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879" name="Freeform 1567"/>
            <p:cNvSpPr>
              <a:spLocks/>
            </p:cNvSpPr>
            <p:nvPr/>
          </p:nvSpPr>
          <p:spPr bwMode="auto">
            <a:xfrm>
              <a:off x="3687" y="2048"/>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880" name="Freeform 1568"/>
            <p:cNvSpPr>
              <a:spLocks/>
            </p:cNvSpPr>
            <p:nvPr/>
          </p:nvSpPr>
          <p:spPr bwMode="auto">
            <a:xfrm>
              <a:off x="3687" y="2048"/>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881" name="Freeform 1569"/>
            <p:cNvSpPr>
              <a:spLocks/>
            </p:cNvSpPr>
            <p:nvPr/>
          </p:nvSpPr>
          <p:spPr bwMode="auto">
            <a:xfrm>
              <a:off x="3669" y="2259"/>
              <a:ext cx="14" cy="30"/>
            </a:xfrm>
            <a:custGeom>
              <a:avLst/>
              <a:gdLst>
                <a:gd name="T0" fmla="*/ 0 w 89"/>
                <a:gd name="T1" fmla="*/ 0 h 177"/>
                <a:gd name="T2" fmla="*/ 0 w 89"/>
                <a:gd name="T3" fmla="*/ 0 h 177"/>
                <a:gd name="T4" fmla="*/ 0 w 89"/>
                <a:gd name="T5" fmla="*/ 0 h 177"/>
                <a:gd name="T6" fmla="*/ 0 w 89"/>
                <a:gd name="T7" fmla="*/ 0 h 177"/>
                <a:gd name="T8" fmla="*/ 0 60000 65536"/>
                <a:gd name="T9" fmla="*/ 0 60000 65536"/>
                <a:gd name="T10" fmla="*/ 0 60000 65536"/>
                <a:gd name="T11" fmla="*/ 0 60000 65536"/>
                <a:gd name="T12" fmla="*/ 0 w 89"/>
                <a:gd name="T13" fmla="*/ 0 h 177"/>
                <a:gd name="T14" fmla="*/ 89 w 89"/>
                <a:gd name="T15" fmla="*/ 177 h 177"/>
              </a:gdLst>
              <a:ahLst/>
              <a:cxnLst>
                <a:cxn ang="T8">
                  <a:pos x="T0" y="T1"/>
                </a:cxn>
                <a:cxn ang="T9">
                  <a:pos x="T2" y="T3"/>
                </a:cxn>
                <a:cxn ang="T10">
                  <a:pos x="T4" y="T5"/>
                </a:cxn>
                <a:cxn ang="T11">
                  <a:pos x="T6" y="T7"/>
                </a:cxn>
              </a:cxnLst>
              <a:rect l="T12" t="T13" r="T14" b="T15"/>
              <a:pathLst>
                <a:path w="89" h="177">
                  <a:moveTo>
                    <a:pt x="89" y="73"/>
                  </a:moveTo>
                  <a:lnTo>
                    <a:pt x="64" y="0"/>
                  </a:lnTo>
                  <a:lnTo>
                    <a:pt x="0" y="177"/>
                  </a:lnTo>
                  <a:lnTo>
                    <a:pt x="89" y="73"/>
                  </a:lnTo>
                  <a:close/>
                </a:path>
              </a:pathLst>
            </a:custGeom>
            <a:solidFill>
              <a:schemeClr val="tx1"/>
            </a:solidFill>
            <a:ln w="9525">
              <a:solidFill>
                <a:schemeClr val="tx1"/>
              </a:solidFill>
              <a:round/>
              <a:headEnd/>
              <a:tailEnd/>
            </a:ln>
          </p:spPr>
          <p:txBody>
            <a:bodyPr/>
            <a:lstStyle/>
            <a:p>
              <a:endParaRPr lang="en-US"/>
            </a:p>
          </p:txBody>
        </p:sp>
        <p:sp>
          <p:nvSpPr>
            <p:cNvPr id="78882" name="Freeform 1570"/>
            <p:cNvSpPr>
              <a:spLocks/>
            </p:cNvSpPr>
            <p:nvPr/>
          </p:nvSpPr>
          <p:spPr bwMode="auto">
            <a:xfrm>
              <a:off x="3669" y="2259"/>
              <a:ext cx="14" cy="30"/>
            </a:xfrm>
            <a:custGeom>
              <a:avLst/>
              <a:gdLst>
                <a:gd name="T0" fmla="*/ 0 w 89"/>
                <a:gd name="T1" fmla="*/ 0 h 177"/>
                <a:gd name="T2" fmla="*/ 0 w 89"/>
                <a:gd name="T3" fmla="*/ 0 h 177"/>
                <a:gd name="T4" fmla="*/ 0 w 89"/>
                <a:gd name="T5" fmla="*/ 0 h 177"/>
                <a:gd name="T6" fmla="*/ 0 w 89"/>
                <a:gd name="T7" fmla="*/ 0 h 177"/>
                <a:gd name="T8" fmla="*/ 0 60000 65536"/>
                <a:gd name="T9" fmla="*/ 0 60000 65536"/>
                <a:gd name="T10" fmla="*/ 0 60000 65536"/>
                <a:gd name="T11" fmla="*/ 0 60000 65536"/>
                <a:gd name="T12" fmla="*/ 0 w 89"/>
                <a:gd name="T13" fmla="*/ 0 h 177"/>
                <a:gd name="T14" fmla="*/ 89 w 89"/>
                <a:gd name="T15" fmla="*/ 177 h 177"/>
              </a:gdLst>
              <a:ahLst/>
              <a:cxnLst>
                <a:cxn ang="T8">
                  <a:pos x="T0" y="T1"/>
                </a:cxn>
                <a:cxn ang="T9">
                  <a:pos x="T2" y="T3"/>
                </a:cxn>
                <a:cxn ang="T10">
                  <a:pos x="T4" y="T5"/>
                </a:cxn>
                <a:cxn ang="T11">
                  <a:pos x="T6" y="T7"/>
                </a:cxn>
              </a:cxnLst>
              <a:rect l="T12" t="T13" r="T14" b="T15"/>
              <a:pathLst>
                <a:path w="89" h="177">
                  <a:moveTo>
                    <a:pt x="89" y="73"/>
                  </a:moveTo>
                  <a:lnTo>
                    <a:pt x="64" y="0"/>
                  </a:lnTo>
                  <a:lnTo>
                    <a:pt x="0" y="177"/>
                  </a:lnTo>
                  <a:lnTo>
                    <a:pt x="89" y="73"/>
                  </a:lnTo>
                  <a:close/>
                </a:path>
              </a:pathLst>
            </a:custGeom>
            <a:solidFill>
              <a:schemeClr val="tx1"/>
            </a:solidFill>
            <a:ln w="0">
              <a:solidFill>
                <a:schemeClr val="tx1"/>
              </a:solidFill>
              <a:round/>
              <a:headEnd/>
              <a:tailEnd/>
            </a:ln>
          </p:spPr>
          <p:txBody>
            <a:bodyPr/>
            <a:lstStyle/>
            <a:p>
              <a:endParaRPr lang="en-US"/>
            </a:p>
          </p:txBody>
        </p:sp>
        <p:sp>
          <p:nvSpPr>
            <p:cNvPr id="78883" name="Freeform 1571"/>
            <p:cNvSpPr>
              <a:spLocks/>
            </p:cNvSpPr>
            <p:nvPr/>
          </p:nvSpPr>
          <p:spPr bwMode="auto">
            <a:xfrm>
              <a:off x="3669" y="2271"/>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884" name="Freeform 1572"/>
            <p:cNvSpPr>
              <a:spLocks/>
            </p:cNvSpPr>
            <p:nvPr/>
          </p:nvSpPr>
          <p:spPr bwMode="auto">
            <a:xfrm>
              <a:off x="3669" y="2271"/>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885" name="Freeform 1573"/>
            <p:cNvSpPr>
              <a:spLocks/>
            </p:cNvSpPr>
            <p:nvPr/>
          </p:nvSpPr>
          <p:spPr bwMode="auto">
            <a:xfrm>
              <a:off x="3683" y="2203"/>
              <a:ext cx="57"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0" y="408"/>
                  </a:moveTo>
                  <a:lnTo>
                    <a:pt x="7" y="413"/>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86" name="Freeform 1574"/>
            <p:cNvSpPr>
              <a:spLocks/>
            </p:cNvSpPr>
            <p:nvPr/>
          </p:nvSpPr>
          <p:spPr bwMode="auto">
            <a:xfrm>
              <a:off x="3684" y="2203"/>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6"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887" name="Freeform 1575"/>
            <p:cNvSpPr>
              <a:spLocks/>
            </p:cNvSpPr>
            <p:nvPr/>
          </p:nvSpPr>
          <p:spPr bwMode="auto">
            <a:xfrm>
              <a:off x="3683" y="2203"/>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8888" name="Freeform 1576"/>
            <p:cNvSpPr>
              <a:spLocks/>
            </p:cNvSpPr>
            <p:nvPr/>
          </p:nvSpPr>
          <p:spPr bwMode="auto">
            <a:xfrm>
              <a:off x="3679" y="22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08"/>
                  </a:moveTo>
                  <a:lnTo>
                    <a:pt x="7" y="413"/>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889" name="Freeform 1577"/>
            <p:cNvSpPr>
              <a:spLocks/>
            </p:cNvSpPr>
            <p:nvPr/>
          </p:nvSpPr>
          <p:spPr bwMode="auto">
            <a:xfrm>
              <a:off x="3680" y="22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7"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890" name="Freeform 1578"/>
            <p:cNvSpPr>
              <a:spLocks/>
            </p:cNvSpPr>
            <p:nvPr/>
          </p:nvSpPr>
          <p:spPr bwMode="auto">
            <a:xfrm>
              <a:off x="3679" y="2245"/>
              <a:ext cx="59"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891" name="Freeform 1579"/>
            <p:cNvSpPr>
              <a:spLocks/>
            </p:cNvSpPr>
            <p:nvPr/>
          </p:nvSpPr>
          <p:spPr bwMode="auto">
            <a:xfrm>
              <a:off x="3665" y="2314"/>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892" name="Freeform 1580"/>
            <p:cNvSpPr>
              <a:spLocks/>
            </p:cNvSpPr>
            <p:nvPr/>
          </p:nvSpPr>
          <p:spPr bwMode="auto">
            <a:xfrm>
              <a:off x="3665" y="2314"/>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893" name="Freeform 1581"/>
            <p:cNvSpPr>
              <a:spLocks/>
            </p:cNvSpPr>
            <p:nvPr/>
          </p:nvSpPr>
          <p:spPr bwMode="auto">
            <a:xfrm>
              <a:off x="3665" y="2301"/>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894" name="Freeform 1582"/>
            <p:cNvSpPr>
              <a:spLocks/>
            </p:cNvSpPr>
            <p:nvPr/>
          </p:nvSpPr>
          <p:spPr bwMode="auto">
            <a:xfrm>
              <a:off x="3665" y="2301"/>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895" name="Freeform 1583"/>
            <p:cNvSpPr>
              <a:spLocks/>
            </p:cNvSpPr>
            <p:nvPr/>
          </p:nvSpPr>
          <p:spPr bwMode="auto">
            <a:xfrm>
              <a:off x="3658" y="2386"/>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896" name="Freeform 1584"/>
            <p:cNvSpPr>
              <a:spLocks/>
            </p:cNvSpPr>
            <p:nvPr/>
          </p:nvSpPr>
          <p:spPr bwMode="auto">
            <a:xfrm>
              <a:off x="3658" y="2386"/>
              <a:ext cx="14"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897" name="Freeform 1585"/>
            <p:cNvSpPr>
              <a:spLocks/>
            </p:cNvSpPr>
            <p:nvPr/>
          </p:nvSpPr>
          <p:spPr bwMode="auto">
            <a:xfrm>
              <a:off x="3658" y="2398"/>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898" name="Freeform 1586"/>
            <p:cNvSpPr>
              <a:spLocks/>
            </p:cNvSpPr>
            <p:nvPr/>
          </p:nvSpPr>
          <p:spPr bwMode="auto">
            <a:xfrm>
              <a:off x="3658" y="2398"/>
              <a:ext cx="27"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899" name="Freeform 1587"/>
            <p:cNvSpPr>
              <a:spLocks/>
            </p:cNvSpPr>
            <p:nvPr/>
          </p:nvSpPr>
          <p:spPr bwMode="auto">
            <a:xfrm>
              <a:off x="3672" y="2330"/>
              <a:ext cx="57" cy="69"/>
            </a:xfrm>
            <a:custGeom>
              <a:avLst/>
              <a:gdLst>
                <a:gd name="T0" fmla="*/ 0 w 343"/>
                <a:gd name="T1" fmla="*/ 0 h 415"/>
                <a:gd name="T2" fmla="*/ 0 w 343"/>
                <a:gd name="T3" fmla="*/ 0 h 415"/>
                <a:gd name="T4" fmla="*/ 0 w 343"/>
                <a:gd name="T5" fmla="*/ 0 h 415"/>
                <a:gd name="T6" fmla="*/ 0 w 343"/>
                <a:gd name="T7" fmla="*/ 0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7"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900" name="Freeform 1588"/>
            <p:cNvSpPr>
              <a:spLocks/>
            </p:cNvSpPr>
            <p:nvPr/>
          </p:nvSpPr>
          <p:spPr bwMode="auto">
            <a:xfrm>
              <a:off x="3673" y="2330"/>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6"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901" name="Freeform 1589"/>
            <p:cNvSpPr>
              <a:spLocks/>
            </p:cNvSpPr>
            <p:nvPr/>
          </p:nvSpPr>
          <p:spPr bwMode="auto">
            <a:xfrm>
              <a:off x="3672" y="2330"/>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7" y="415"/>
                  </a:lnTo>
                  <a:lnTo>
                    <a:pt x="351"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902" name="Freeform 1590"/>
            <p:cNvSpPr>
              <a:spLocks/>
            </p:cNvSpPr>
            <p:nvPr/>
          </p:nvSpPr>
          <p:spPr bwMode="auto">
            <a:xfrm>
              <a:off x="3676" y="2287"/>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0"/>
                  </a:moveTo>
                  <a:lnTo>
                    <a:pt x="7" y="415"/>
                  </a:lnTo>
                  <a:lnTo>
                    <a:pt x="344" y="0"/>
                  </a:lnTo>
                  <a:lnTo>
                    <a:pt x="0" y="410"/>
                  </a:lnTo>
                  <a:close/>
                </a:path>
              </a:pathLst>
            </a:custGeom>
            <a:solidFill>
              <a:schemeClr val="tx1"/>
            </a:solidFill>
            <a:ln w="9525">
              <a:solidFill>
                <a:schemeClr val="tx1"/>
              </a:solidFill>
              <a:round/>
              <a:headEnd/>
              <a:tailEnd/>
            </a:ln>
          </p:spPr>
          <p:txBody>
            <a:bodyPr/>
            <a:lstStyle/>
            <a:p>
              <a:endParaRPr lang="en-US"/>
            </a:p>
          </p:txBody>
        </p:sp>
        <p:sp>
          <p:nvSpPr>
            <p:cNvPr id="78903" name="Freeform 1591"/>
            <p:cNvSpPr>
              <a:spLocks/>
            </p:cNvSpPr>
            <p:nvPr/>
          </p:nvSpPr>
          <p:spPr bwMode="auto">
            <a:xfrm>
              <a:off x="3677" y="2287"/>
              <a:ext cx="57"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7"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904" name="Freeform 1592"/>
            <p:cNvSpPr>
              <a:spLocks/>
            </p:cNvSpPr>
            <p:nvPr/>
          </p:nvSpPr>
          <p:spPr bwMode="auto">
            <a:xfrm>
              <a:off x="3676" y="2287"/>
              <a:ext cx="58"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10"/>
                  </a:moveTo>
                  <a:lnTo>
                    <a:pt x="7" y="415"/>
                  </a:lnTo>
                  <a:lnTo>
                    <a:pt x="351" y="6"/>
                  </a:lnTo>
                  <a:lnTo>
                    <a:pt x="344" y="0"/>
                  </a:lnTo>
                  <a:lnTo>
                    <a:pt x="0" y="410"/>
                  </a:lnTo>
                  <a:close/>
                </a:path>
              </a:pathLst>
            </a:custGeom>
            <a:solidFill>
              <a:schemeClr val="tx1"/>
            </a:solidFill>
            <a:ln w="0">
              <a:solidFill>
                <a:schemeClr val="tx1"/>
              </a:solidFill>
              <a:round/>
              <a:headEnd/>
              <a:tailEnd/>
            </a:ln>
          </p:spPr>
          <p:txBody>
            <a:bodyPr/>
            <a:lstStyle/>
            <a:p>
              <a:endParaRPr lang="en-US"/>
            </a:p>
          </p:txBody>
        </p:sp>
        <p:sp>
          <p:nvSpPr>
            <p:cNvPr id="78905" name="Freeform 1593"/>
            <p:cNvSpPr>
              <a:spLocks/>
            </p:cNvSpPr>
            <p:nvPr/>
          </p:nvSpPr>
          <p:spPr bwMode="auto">
            <a:xfrm>
              <a:off x="3661" y="2356"/>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906" name="Freeform 1594"/>
            <p:cNvSpPr>
              <a:spLocks/>
            </p:cNvSpPr>
            <p:nvPr/>
          </p:nvSpPr>
          <p:spPr bwMode="auto">
            <a:xfrm>
              <a:off x="3661" y="2356"/>
              <a:ext cx="28" cy="17"/>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907" name="Freeform 1595"/>
            <p:cNvSpPr>
              <a:spLocks/>
            </p:cNvSpPr>
            <p:nvPr/>
          </p:nvSpPr>
          <p:spPr bwMode="auto">
            <a:xfrm>
              <a:off x="3661" y="2344"/>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908" name="Freeform 1596"/>
            <p:cNvSpPr>
              <a:spLocks/>
            </p:cNvSpPr>
            <p:nvPr/>
          </p:nvSpPr>
          <p:spPr bwMode="auto">
            <a:xfrm>
              <a:off x="3661" y="2344"/>
              <a:ext cx="15" cy="29"/>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909" name="Freeform 1597"/>
            <p:cNvSpPr>
              <a:spLocks/>
            </p:cNvSpPr>
            <p:nvPr/>
          </p:nvSpPr>
          <p:spPr bwMode="auto">
            <a:xfrm>
              <a:off x="3669" y="2259"/>
              <a:ext cx="14" cy="30"/>
            </a:xfrm>
            <a:custGeom>
              <a:avLst/>
              <a:gdLst>
                <a:gd name="T0" fmla="*/ 0 w 89"/>
                <a:gd name="T1" fmla="*/ 0 h 177"/>
                <a:gd name="T2" fmla="*/ 0 w 89"/>
                <a:gd name="T3" fmla="*/ 0 h 177"/>
                <a:gd name="T4" fmla="*/ 0 w 89"/>
                <a:gd name="T5" fmla="*/ 0 h 177"/>
                <a:gd name="T6" fmla="*/ 0 w 89"/>
                <a:gd name="T7" fmla="*/ 0 h 177"/>
                <a:gd name="T8" fmla="*/ 0 60000 65536"/>
                <a:gd name="T9" fmla="*/ 0 60000 65536"/>
                <a:gd name="T10" fmla="*/ 0 60000 65536"/>
                <a:gd name="T11" fmla="*/ 0 60000 65536"/>
                <a:gd name="T12" fmla="*/ 0 w 89"/>
                <a:gd name="T13" fmla="*/ 0 h 177"/>
                <a:gd name="T14" fmla="*/ 89 w 89"/>
                <a:gd name="T15" fmla="*/ 177 h 177"/>
              </a:gdLst>
              <a:ahLst/>
              <a:cxnLst>
                <a:cxn ang="T8">
                  <a:pos x="T0" y="T1"/>
                </a:cxn>
                <a:cxn ang="T9">
                  <a:pos x="T2" y="T3"/>
                </a:cxn>
                <a:cxn ang="T10">
                  <a:pos x="T4" y="T5"/>
                </a:cxn>
                <a:cxn ang="T11">
                  <a:pos x="T6" y="T7"/>
                </a:cxn>
              </a:cxnLst>
              <a:rect l="T12" t="T13" r="T14" b="T15"/>
              <a:pathLst>
                <a:path w="89" h="177">
                  <a:moveTo>
                    <a:pt x="89" y="73"/>
                  </a:moveTo>
                  <a:lnTo>
                    <a:pt x="64" y="0"/>
                  </a:lnTo>
                  <a:lnTo>
                    <a:pt x="0" y="177"/>
                  </a:lnTo>
                  <a:lnTo>
                    <a:pt x="89" y="73"/>
                  </a:lnTo>
                  <a:close/>
                </a:path>
              </a:pathLst>
            </a:custGeom>
            <a:solidFill>
              <a:schemeClr val="tx1"/>
            </a:solidFill>
            <a:ln w="9525">
              <a:solidFill>
                <a:schemeClr val="tx1"/>
              </a:solidFill>
              <a:round/>
              <a:headEnd/>
              <a:tailEnd/>
            </a:ln>
          </p:spPr>
          <p:txBody>
            <a:bodyPr/>
            <a:lstStyle/>
            <a:p>
              <a:endParaRPr lang="en-US"/>
            </a:p>
          </p:txBody>
        </p:sp>
        <p:sp>
          <p:nvSpPr>
            <p:cNvPr id="78910" name="Freeform 1598"/>
            <p:cNvSpPr>
              <a:spLocks/>
            </p:cNvSpPr>
            <p:nvPr/>
          </p:nvSpPr>
          <p:spPr bwMode="auto">
            <a:xfrm>
              <a:off x="3669" y="2259"/>
              <a:ext cx="14" cy="30"/>
            </a:xfrm>
            <a:custGeom>
              <a:avLst/>
              <a:gdLst>
                <a:gd name="T0" fmla="*/ 0 w 89"/>
                <a:gd name="T1" fmla="*/ 0 h 177"/>
                <a:gd name="T2" fmla="*/ 0 w 89"/>
                <a:gd name="T3" fmla="*/ 0 h 177"/>
                <a:gd name="T4" fmla="*/ 0 w 89"/>
                <a:gd name="T5" fmla="*/ 0 h 177"/>
                <a:gd name="T6" fmla="*/ 0 w 89"/>
                <a:gd name="T7" fmla="*/ 0 h 177"/>
                <a:gd name="T8" fmla="*/ 0 60000 65536"/>
                <a:gd name="T9" fmla="*/ 0 60000 65536"/>
                <a:gd name="T10" fmla="*/ 0 60000 65536"/>
                <a:gd name="T11" fmla="*/ 0 60000 65536"/>
                <a:gd name="T12" fmla="*/ 0 w 89"/>
                <a:gd name="T13" fmla="*/ 0 h 177"/>
                <a:gd name="T14" fmla="*/ 89 w 89"/>
                <a:gd name="T15" fmla="*/ 177 h 177"/>
              </a:gdLst>
              <a:ahLst/>
              <a:cxnLst>
                <a:cxn ang="T8">
                  <a:pos x="T0" y="T1"/>
                </a:cxn>
                <a:cxn ang="T9">
                  <a:pos x="T2" y="T3"/>
                </a:cxn>
                <a:cxn ang="T10">
                  <a:pos x="T4" y="T5"/>
                </a:cxn>
                <a:cxn ang="T11">
                  <a:pos x="T6" y="T7"/>
                </a:cxn>
              </a:cxnLst>
              <a:rect l="T12" t="T13" r="T14" b="T15"/>
              <a:pathLst>
                <a:path w="89" h="177">
                  <a:moveTo>
                    <a:pt x="89" y="73"/>
                  </a:moveTo>
                  <a:lnTo>
                    <a:pt x="64" y="0"/>
                  </a:lnTo>
                  <a:lnTo>
                    <a:pt x="0" y="177"/>
                  </a:lnTo>
                  <a:lnTo>
                    <a:pt x="89" y="73"/>
                  </a:lnTo>
                  <a:close/>
                </a:path>
              </a:pathLst>
            </a:custGeom>
            <a:solidFill>
              <a:schemeClr val="tx1"/>
            </a:solidFill>
            <a:ln w="0">
              <a:solidFill>
                <a:schemeClr val="tx1"/>
              </a:solidFill>
              <a:round/>
              <a:headEnd/>
              <a:tailEnd/>
            </a:ln>
          </p:spPr>
          <p:txBody>
            <a:bodyPr/>
            <a:lstStyle/>
            <a:p>
              <a:endParaRPr lang="en-US"/>
            </a:p>
          </p:txBody>
        </p:sp>
        <p:sp>
          <p:nvSpPr>
            <p:cNvPr id="78911" name="Freeform 1599"/>
            <p:cNvSpPr>
              <a:spLocks/>
            </p:cNvSpPr>
            <p:nvPr/>
          </p:nvSpPr>
          <p:spPr bwMode="auto">
            <a:xfrm>
              <a:off x="3669" y="2271"/>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912" name="Freeform 1600"/>
            <p:cNvSpPr>
              <a:spLocks/>
            </p:cNvSpPr>
            <p:nvPr/>
          </p:nvSpPr>
          <p:spPr bwMode="auto">
            <a:xfrm>
              <a:off x="3669" y="2271"/>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913" name="Freeform 1601"/>
            <p:cNvSpPr>
              <a:spLocks/>
            </p:cNvSpPr>
            <p:nvPr/>
          </p:nvSpPr>
          <p:spPr bwMode="auto">
            <a:xfrm>
              <a:off x="3683" y="2203"/>
              <a:ext cx="57" cy="69"/>
            </a:xfrm>
            <a:custGeom>
              <a:avLst/>
              <a:gdLst>
                <a:gd name="T0" fmla="*/ 0 w 343"/>
                <a:gd name="T1" fmla="*/ 0 h 413"/>
                <a:gd name="T2" fmla="*/ 0 w 343"/>
                <a:gd name="T3" fmla="*/ 0 h 413"/>
                <a:gd name="T4" fmla="*/ 0 w 343"/>
                <a:gd name="T5" fmla="*/ 0 h 413"/>
                <a:gd name="T6" fmla="*/ 0 w 343"/>
                <a:gd name="T7" fmla="*/ 0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0" y="408"/>
                  </a:moveTo>
                  <a:lnTo>
                    <a:pt x="7" y="413"/>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8914" name="Freeform 1602"/>
            <p:cNvSpPr>
              <a:spLocks/>
            </p:cNvSpPr>
            <p:nvPr/>
          </p:nvSpPr>
          <p:spPr bwMode="auto">
            <a:xfrm>
              <a:off x="3684" y="2203"/>
              <a:ext cx="57"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6"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915" name="Freeform 1603"/>
            <p:cNvSpPr>
              <a:spLocks/>
            </p:cNvSpPr>
            <p:nvPr/>
          </p:nvSpPr>
          <p:spPr bwMode="auto">
            <a:xfrm>
              <a:off x="3683" y="2203"/>
              <a:ext cx="58"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8916" name="Freeform 1604"/>
            <p:cNvSpPr>
              <a:spLocks/>
            </p:cNvSpPr>
            <p:nvPr/>
          </p:nvSpPr>
          <p:spPr bwMode="auto">
            <a:xfrm>
              <a:off x="3679" y="22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08"/>
                  </a:moveTo>
                  <a:lnTo>
                    <a:pt x="7" y="413"/>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917" name="Freeform 1605"/>
            <p:cNvSpPr>
              <a:spLocks/>
            </p:cNvSpPr>
            <p:nvPr/>
          </p:nvSpPr>
          <p:spPr bwMode="auto">
            <a:xfrm>
              <a:off x="3680" y="2245"/>
              <a:ext cx="58" cy="69"/>
            </a:xfrm>
            <a:custGeom>
              <a:avLst/>
              <a:gdLst>
                <a:gd name="T0" fmla="*/ 0 w 344"/>
                <a:gd name="T1" fmla="*/ 0 h 413"/>
                <a:gd name="T2" fmla="*/ 0 w 344"/>
                <a:gd name="T3" fmla="*/ 0 h 413"/>
                <a:gd name="T4" fmla="*/ 0 w 344"/>
                <a:gd name="T5" fmla="*/ 0 h 413"/>
                <a:gd name="T6" fmla="*/ 0 w 344"/>
                <a:gd name="T7" fmla="*/ 0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7"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918" name="Freeform 1606"/>
            <p:cNvSpPr>
              <a:spLocks/>
            </p:cNvSpPr>
            <p:nvPr/>
          </p:nvSpPr>
          <p:spPr bwMode="auto">
            <a:xfrm>
              <a:off x="3679" y="2245"/>
              <a:ext cx="59" cy="69"/>
            </a:xfrm>
            <a:custGeom>
              <a:avLst/>
              <a:gdLst>
                <a:gd name="T0" fmla="*/ 0 w 351"/>
                <a:gd name="T1" fmla="*/ 0 h 413"/>
                <a:gd name="T2" fmla="*/ 0 w 351"/>
                <a:gd name="T3" fmla="*/ 0 h 413"/>
                <a:gd name="T4" fmla="*/ 0 w 351"/>
                <a:gd name="T5" fmla="*/ 0 h 413"/>
                <a:gd name="T6" fmla="*/ 0 w 351"/>
                <a:gd name="T7" fmla="*/ 0 h 413"/>
                <a:gd name="T8" fmla="*/ 0 w 351"/>
                <a:gd name="T9" fmla="*/ 0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919" name="Freeform 1607"/>
            <p:cNvSpPr>
              <a:spLocks/>
            </p:cNvSpPr>
            <p:nvPr/>
          </p:nvSpPr>
          <p:spPr bwMode="auto">
            <a:xfrm>
              <a:off x="3665" y="2314"/>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920" name="Freeform 1608"/>
            <p:cNvSpPr>
              <a:spLocks/>
            </p:cNvSpPr>
            <p:nvPr/>
          </p:nvSpPr>
          <p:spPr bwMode="auto">
            <a:xfrm>
              <a:off x="3665" y="2314"/>
              <a:ext cx="28" cy="17"/>
            </a:xfrm>
            <a:custGeom>
              <a:avLst/>
              <a:gdLst>
                <a:gd name="T0" fmla="*/ 0 w 165"/>
                <a:gd name="T1" fmla="*/ 0 h 104"/>
                <a:gd name="T2" fmla="*/ 0 w 165"/>
                <a:gd name="T3" fmla="*/ 0 h 104"/>
                <a:gd name="T4" fmla="*/ 0 w 165"/>
                <a:gd name="T5" fmla="*/ 0 h 104"/>
                <a:gd name="T6" fmla="*/ 0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921" name="Freeform 1609"/>
            <p:cNvSpPr>
              <a:spLocks/>
            </p:cNvSpPr>
            <p:nvPr/>
          </p:nvSpPr>
          <p:spPr bwMode="auto">
            <a:xfrm>
              <a:off x="3665" y="2301"/>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922" name="Freeform 1610"/>
            <p:cNvSpPr>
              <a:spLocks/>
            </p:cNvSpPr>
            <p:nvPr/>
          </p:nvSpPr>
          <p:spPr bwMode="auto">
            <a:xfrm>
              <a:off x="3665" y="2301"/>
              <a:ext cx="15" cy="30"/>
            </a:xfrm>
            <a:custGeom>
              <a:avLst/>
              <a:gdLst>
                <a:gd name="T0" fmla="*/ 0 w 88"/>
                <a:gd name="T1" fmla="*/ 0 h 178"/>
                <a:gd name="T2" fmla="*/ 0 w 88"/>
                <a:gd name="T3" fmla="*/ 0 h 178"/>
                <a:gd name="T4" fmla="*/ 0 w 88"/>
                <a:gd name="T5" fmla="*/ 0 h 178"/>
                <a:gd name="T6" fmla="*/ 0 w 88"/>
                <a:gd name="T7" fmla="*/ 0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923" name="Freeform 1611"/>
            <p:cNvSpPr>
              <a:spLocks/>
            </p:cNvSpPr>
            <p:nvPr/>
          </p:nvSpPr>
          <p:spPr bwMode="auto">
            <a:xfrm>
              <a:off x="3672" y="2217"/>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924" name="Freeform 1612"/>
            <p:cNvSpPr>
              <a:spLocks/>
            </p:cNvSpPr>
            <p:nvPr/>
          </p:nvSpPr>
          <p:spPr bwMode="auto">
            <a:xfrm>
              <a:off x="3672" y="2217"/>
              <a:ext cx="15" cy="30"/>
            </a:xfrm>
            <a:custGeom>
              <a:avLst/>
              <a:gdLst>
                <a:gd name="T0" fmla="*/ 0 w 88"/>
                <a:gd name="T1" fmla="*/ 0 h 179"/>
                <a:gd name="T2" fmla="*/ 0 w 88"/>
                <a:gd name="T3" fmla="*/ 0 h 179"/>
                <a:gd name="T4" fmla="*/ 0 w 88"/>
                <a:gd name="T5" fmla="*/ 0 h 179"/>
                <a:gd name="T6" fmla="*/ 0 w 88"/>
                <a:gd name="T7" fmla="*/ 0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925" name="Freeform 1613"/>
            <p:cNvSpPr>
              <a:spLocks/>
            </p:cNvSpPr>
            <p:nvPr/>
          </p:nvSpPr>
          <p:spPr bwMode="auto">
            <a:xfrm>
              <a:off x="3672" y="2229"/>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926" name="Freeform 1614"/>
            <p:cNvSpPr>
              <a:spLocks/>
            </p:cNvSpPr>
            <p:nvPr/>
          </p:nvSpPr>
          <p:spPr bwMode="auto">
            <a:xfrm>
              <a:off x="3672" y="2229"/>
              <a:ext cx="28" cy="18"/>
            </a:xfrm>
            <a:custGeom>
              <a:avLst/>
              <a:gdLst>
                <a:gd name="T0" fmla="*/ 0 w 165"/>
                <a:gd name="T1" fmla="*/ 0 h 105"/>
                <a:gd name="T2" fmla="*/ 0 w 165"/>
                <a:gd name="T3" fmla="*/ 0 h 105"/>
                <a:gd name="T4" fmla="*/ 0 w 165"/>
                <a:gd name="T5" fmla="*/ 0 h 105"/>
                <a:gd name="T6" fmla="*/ 0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927" name="Freeform 1615"/>
            <p:cNvSpPr>
              <a:spLocks/>
            </p:cNvSpPr>
            <p:nvPr/>
          </p:nvSpPr>
          <p:spPr bwMode="auto">
            <a:xfrm>
              <a:off x="3687" y="2160"/>
              <a:ext cx="57" cy="70"/>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8"/>
                  </a:moveTo>
                  <a:lnTo>
                    <a:pt x="6" y="415"/>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928" name="Freeform 1616"/>
            <p:cNvSpPr>
              <a:spLocks/>
            </p:cNvSpPr>
            <p:nvPr/>
          </p:nvSpPr>
          <p:spPr bwMode="auto">
            <a:xfrm>
              <a:off x="3688" y="2160"/>
              <a:ext cx="57" cy="70"/>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6"/>
                  </a:lnTo>
                  <a:lnTo>
                    <a:pt x="0" y="415"/>
                  </a:lnTo>
                  <a:close/>
                </a:path>
              </a:pathLst>
            </a:custGeom>
            <a:solidFill>
              <a:schemeClr val="tx1"/>
            </a:solidFill>
            <a:ln w="9525">
              <a:solidFill>
                <a:schemeClr val="tx1"/>
              </a:solidFill>
              <a:round/>
              <a:headEnd/>
              <a:tailEnd/>
            </a:ln>
          </p:spPr>
          <p:txBody>
            <a:bodyPr/>
            <a:lstStyle/>
            <a:p>
              <a:endParaRPr lang="en-US"/>
            </a:p>
          </p:txBody>
        </p:sp>
        <p:sp>
          <p:nvSpPr>
            <p:cNvPr id="78929" name="Freeform 1617"/>
            <p:cNvSpPr>
              <a:spLocks/>
            </p:cNvSpPr>
            <p:nvPr/>
          </p:nvSpPr>
          <p:spPr bwMode="auto">
            <a:xfrm>
              <a:off x="3687" y="2160"/>
              <a:ext cx="58" cy="70"/>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8"/>
                  </a:moveTo>
                  <a:lnTo>
                    <a:pt x="6" y="415"/>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930" name="Freeform 1618"/>
            <p:cNvSpPr>
              <a:spLocks/>
            </p:cNvSpPr>
            <p:nvPr/>
          </p:nvSpPr>
          <p:spPr bwMode="auto">
            <a:xfrm>
              <a:off x="3654" y="2428"/>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9525">
              <a:solidFill>
                <a:schemeClr val="tx1"/>
              </a:solidFill>
              <a:round/>
              <a:headEnd/>
              <a:tailEnd/>
            </a:ln>
          </p:spPr>
          <p:txBody>
            <a:bodyPr/>
            <a:lstStyle/>
            <a:p>
              <a:endParaRPr lang="en-US"/>
            </a:p>
          </p:txBody>
        </p:sp>
        <p:sp>
          <p:nvSpPr>
            <p:cNvPr id="78931" name="Freeform 1619"/>
            <p:cNvSpPr>
              <a:spLocks/>
            </p:cNvSpPr>
            <p:nvPr/>
          </p:nvSpPr>
          <p:spPr bwMode="auto">
            <a:xfrm>
              <a:off x="3654" y="2428"/>
              <a:ext cx="15" cy="30"/>
            </a:xfrm>
            <a:custGeom>
              <a:avLst/>
              <a:gdLst>
                <a:gd name="T0" fmla="*/ 0 w 89"/>
                <a:gd name="T1" fmla="*/ 0 h 178"/>
                <a:gd name="T2" fmla="*/ 0 w 89"/>
                <a:gd name="T3" fmla="*/ 0 h 178"/>
                <a:gd name="T4" fmla="*/ 0 w 89"/>
                <a:gd name="T5" fmla="*/ 0 h 178"/>
                <a:gd name="T6" fmla="*/ 0 w 89"/>
                <a:gd name="T7" fmla="*/ 0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0">
              <a:solidFill>
                <a:schemeClr val="tx1"/>
              </a:solidFill>
              <a:round/>
              <a:headEnd/>
              <a:tailEnd/>
            </a:ln>
          </p:spPr>
          <p:txBody>
            <a:bodyPr/>
            <a:lstStyle/>
            <a:p>
              <a:endParaRPr lang="en-US"/>
            </a:p>
          </p:txBody>
        </p:sp>
        <p:sp>
          <p:nvSpPr>
            <p:cNvPr id="78932" name="Freeform 1620"/>
            <p:cNvSpPr>
              <a:spLocks/>
            </p:cNvSpPr>
            <p:nvPr/>
          </p:nvSpPr>
          <p:spPr bwMode="auto">
            <a:xfrm>
              <a:off x="3654" y="2440"/>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933" name="Freeform 1621"/>
            <p:cNvSpPr>
              <a:spLocks/>
            </p:cNvSpPr>
            <p:nvPr/>
          </p:nvSpPr>
          <p:spPr bwMode="auto">
            <a:xfrm>
              <a:off x="3654" y="2440"/>
              <a:ext cx="27" cy="18"/>
            </a:xfrm>
            <a:custGeom>
              <a:avLst/>
              <a:gdLst>
                <a:gd name="T0" fmla="*/ 0 w 166"/>
                <a:gd name="T1" fmla="*/ 0 h 104"/>
                <a:gd name="T2" fmla="*/ 0 w 166"/>
                <a:gd name="T3" fmla="*/ 0 h 104"/>
                <a:gd name="T4" fmla="*/ 0 w 166"/>
                <a:gd name="T5" fmla="*/ 0 h 104"/>
                <a:gd name="T6" fmla="*/ 0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934" name="Freeform 1622"/>
            <p:cNvSpPr>
              <a:spLocks/>
            </p:cNvSpPr>
            <p:nvPr/>
          </p:nvSpPr>
          <p:spPr bwMode="auto">
            <a:xfrm>
              <a:off x="3668" y="2372"/>
              <a:ext cx="58" cy="69"/>
            </a:xfrm>
            <a:custGeom>
              <a:avLst/>
              <a:gdLst>
                <a:gd name="T0" fmla="*/ 0 w 345"/>
                <a:gd name="T1" fmla="*/ 0 h 415"/>
                <a:gd name="T2" fmla="*/ 0 w 345"/>
                <a:gd name="T3" fmla="*/ 0 h 415"/>
                <a:gd name="T4" fmla="*/ 0 w 345"/>
                <a:gd name="T5" fmla="*/ 0 h 415"/>
                <a:gd name="T6" fmla="*/ 0 w 345"/>
                <a:gd name="T7" fmla="*/ 0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8"/>
                  </a:moveTo>
                  <a:lnTo>
                    <a:pt x="7" y="415"/>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935" name="Freeform 1623"/>
            <p:cNvSpPr>
              <a:spLocks/>
            </p:cNvSpPr>
            <p:nvPr/>
          </p:nvSpPr>
          <p:spPr bwMode="auto">
            <a:xfrm>
              <a:off x="3669" y="2372"/>
              <a:ext cx="58" cy="69"/>
            </a:xfrm>
            <a:custGeom>
              <a:avLst/>
              <a:gdLst>
                <a:gd name="T0" fmla="*/ 0 w 344"/>
                <a:gd name="T1" fmla="*/ 0 h 415"/>
                <a:gd name="T2" fmla="*/ 0 w 344"/>
                <a:gd name="T3" fmla="*/ 0 h 415"/>
                <a:gd name="T4" fmla="*/ 0 w 344"/>
                <a:gd name="T5" fmla="*/ 0 h 415"/>
                <a:gd name="T6" fmla="*/ 0 w 344"/>
                <a:gd name="T7" fmla="*/ 0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5"/>
                  </a:lnTo>
                  <a:lnTo>
                    <a:pt x="0" y="415"/>
                  </a:lnTo>
                  <a:close/>
                </a:path>
              </a:pathLst>
            </a:custGeom>
            <a:solidFill>
              <a:schemeClr val="tx1"/>
            </a:solidFill>
            <a:ln w="9525">
              <a:solidFill>
                <a:schemeClr val="tx1"/>
              </a:solidFill>
              <a:round/>
              <a:headEnd/>
              <a:tailEnd/>
            </a:ln>
          </p:spPr>
          <p:txBody>
            <a:bodyPr/>
            <a:lstStyle/>
            <a:p>
              <a:endParaRPr lang="en-US"/>
            </a:p>
          </p:txBody>
        </p:sp>
        <p:sp>
          <p:nvSpPr>
            <p:cNvPr id="78936" name="Freeform 1624"/>
            <p:cNvSpPr>
              <a:spLocks/>
            </p:cNvSpPr>
            <p:nvPr/>
          </p:nvSpPr>
          <p:spPr bwMode="auto">
            <a:xfrm>
              <a:off x="3668" y="2372"/>
              <a:ext cx="59" cy="69"/>
            </a:xfrm>
            <a:custGeom>
              <a:avLst/>
              <a:gdLst>
                <a:gd name="T0" fmla="*/ 0 w 351"/>
                <a:gd name="T1" fmla="*/ 0 h 415"/>
                <a:gd name="T2" fmla="*/ 0 w 351"/>
                <a:gd name="T3" fmla="*/ 0 h 415"/>
                <a:gd name="T4" fmla="*/ 0 w 351"/>
                <a:gd name="T5" fmla="*/ 0 h 415"/>
                <a:gd name="T6" fmla="*/ 0 w 351"/>
                <a:gd name="T7" fmla="*/ 0 h 415"/>
                <a:gd name="T8" fmla="*/ 0 w 351"/>
                <a:gd name="T9" fmla="*/ 0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8"/>
                  </a:moveTo>
                  <a:lnTo>
                    <a:pt x="7" y="415"/>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grpSp>
      <p:sp>
        <p:nvSpPr>
          <p:cNvPr id="78321" name="Freeform 1625"/>
          <p:cNvSpPr>
            <a:spLocks/>
          </p:cNvSpPr>
          <p:nvPr/>
        </p:nvSpPr>
        <p:spPr bwMode="auto">
          <a:xfrm>
            <a:off x="5794375" y="3921125"/>
            <a:ext cx="23813" cy="47625"/>
          </a:xfrm>
          <a:custGeom>
            <a:avLst/>
            <a:gdLst>
              <a:gd name="T0" fmla="*/ 2147483646 w 88"/>
              <a:gd name="T1" fmla="*/ 2147483646 h 177"/>
              <a:gd name="T2" fmla="*/ 2147483646 w 88"/>
              <a:gd name="T3" fmla="*/ 0 h 177"/>
              <a:gd name="T4" fmla="*/ 0 w 88"/>
              <a:gd name="T5" fmla="*/ 2147483646 h 177"/>
              <a:gd name="T6" fmla="*/ 2147483646 w 88"/>
              <a:gd name="T7" fmla="*/ 2147483646 h 177"/>
              <a:gd name="T8" fmla="*/ 0 60000 65536"/>
              <a:gd name="T9" fmla="*/ 0 60000 65536"/>
              <a:gd name="T10" fmla="*/ 0 60000 65536"/>
              <a:gd name="T11" fmla="*/ 0 60000 65536"/>
              <a:gd name="T12" fmla="*/ 0 w 88"/>
              <a:gd name="T13" fmla="*/ 0 h 177"/>
              <a:gd name="T14" fmla="*/ 88 w 88"/>
              <a:gd name="T15" fmla="*/ 177 h 177"/>
            </a:gdLst>
            <a:ahLst/>
            <a:cxnLst>
              <a:cxn ang="T8">
                <a:pos x="T0" y="T1"/>
              </a:cxn>
              <a:cxn ang="T9">
                <a:pos x="T2" y="T3"/>
              </a:cxn>
              <a:cxn ang="T10">
                <a:pos x="T4" y="T5"/>
              </a:cxn>
              <a:cxn ang="T11">
                <a:pos x="T6" y="T7"/>
              </a:cxn>
            </a:cxnLst>
            <a:rect l="T12" t="T13" r="T14" b="T15"/>
            <a:pathLst>
              <a:path w="88" h="177">
                <a:moveTo>
                  <a:pt x="88" y="73"/>
                </a:moveTo>
                <a:lnTo>
                  <a:pt x="63" y="0"/>
                </a:lnTo>
                <a:lnTo>
                  <a:pt x="0" y="177"/>
                </a:lnTo>
                <a:lnTo>
                  <a:pt x="88" y="73"/>
                </a:lnTo>
                <a:close/>
              </a:path>
            </a:pathLst>
          </a:custGeom>
          <a:solidFill>
            <a:schemeClr val="tx1"/>
          </a:solidFill>
          <a:ln w="9525">
            <a:solidFill>
              <a:schemeClr val="tx1"/>
            </a:solidFill>
            <a:round/>
            <a:headEnd/>
            <a:tailEnd/>
          </a:ln>
        </p:spPr>
        <p:txBody>
          <a:bodyPr/>
          <a:lstStyle/>
          <a:p>
            <a:endParaRPr lang="en-US"/>
          </a:p>
        </p:txBody>
      </p:sp>
      <p:sp>
        <p:nvSpPr>
          <p:cNvPr id="78322" name="Freeform 1626"/>
          <p:cNvSpPr>
            <a:spLocks/>
          </p:cNvSpPr>
          <p:nvPr/>
        </p:nvSpPr>
        <p:spPr bwMode="auto">
          <a:xfrm>
            <a:off x="5794375" y="3921125"/>
            <a:ext cx="23813" cy="47625"/>
          </a:xfrm>
          <a:custGeom>
            <a:avLst/>
            <a:gdLst>
              <a:gd name="T0" fmla="*/ 2147483646 w 88"/>
              <a:gd name="T1" fmla="*/ 2147483646 h 177"/>
              <a:gd name="T2" fmla="*/ 2147483646 w 88"/>
              <a:gd name="T3" fmla="*/ 0 h 177"/>
              <a:gd name="T4" fmla="*/ 0 w 88"/>
              <a:gd name="T5" fmla="*/ 2147483646 h 177"/>
              <a:gd name="T6" fmla="*/ 2147483646 w 88"/>
              <a:gd name="T7" fmla="*/ 2147483646 h 177"/>
              <a:gd name="T8" fmla="*/ 0 60000 65536"/>
              <a:gd name="T9" fmla="*/ 0 60000 65536"/>
              <a:gd name="T10" fmla="*/ 0 60000 65536"/>
              <a:gd name="T11" fmla="*/ 0 60000 65536"/>
              <a:gd name="T12" fmla="*/ 0 w 88"/>
              <a:gd name="T13" fmla="*/ 0 h 177"/>
              <a:gd name="T14" fmla="*/ 88 w 88"/>
              <a:gd name="T15" fmla="*/ 177 h 177"/>
            </a:gdLst>
            <a:ahLst/>
            <a:cxnLst>
              <a:cxn ang="T8">
                <a:pos x="T0" y="T1"/>
              </a:cxn>
              <a:cxn ang="T9">
                <a:pos x="T2" y="T3"/>
              </a:cxn>
              <a:cxn ang="T10">
                <a:pos x="T4" y="T5"/>
              </a:cxn>
              <a:cxn ang="T11">
                <a:pos x="T6" y="T7"/>
              </a:cxn>
            </a:cxnLst>
            <a:rect l="T12" t="T13" r="T14" b="T15"/>
            <a:pathLst>
              <a:path w="88" h="177">
                <a:moveTo>
                  <a:pt x="88" y="73"/>
                </a:moveTo>
                <a:lnTo>
                  <a:pt x="63" y="0"/>
                </a:lnTo>
                <a:lnTo>
                  <a:pt x="0" y="177"/>
                </a:lnTo>
                <a:lnTo>
                  <a:pt x="88" y="73"/>
                </a:lnTo>
                <a:close/>
              </a:path>
            </a:pathLst>
          </a:custGeom>
          <a:solidFill>
            <a:schemeClr val="tx1"/>
          </a:solidFill>
          <a:ln w="0">
            <a:solidFill>
              <a:schemeClr val="tx1"/>
            </a:solidFill>
            <a:round/>
            <a:headEnd/>
            <a:tailEnd/>
          </a:ln>
        </p:spPr>
        <p:txBody>
          <a:bodyPr/>
          <a:lstStyle/>
          <a:p>
            <a:endParaRPr lang="en-US"/>
          </a:p>
        </p:txBody>
      </p:sp>
      <p:sp>
        <p:nvSpPr>
          <p:cNvPr id="78323" name="Freeform 1627"/>
          <p:cNvSpPr>
            <a:spLocks/>
          </p:cNvSpPr>
          <p:nvPr/>
        </p:nvSpPr>
        <p:spPr bwMode="auto">
          <a:xfrm>
            <a:off x="5794375" y="3941763"/>
            <a:ext cx="44450" cy="26987"/>
          </a:xfrm>
          <a:custGeom>
            <a:avLst/>
            <a:gdLst>
              <a:gd name="T0" fmla="*/ 2147483646 w 164"/>
              <a:gd name="T1" fmla="*/ 0 h 104"/>
              <a:gd name="T2" fmla="*/ 2147483646 w 164"/>
              <a:gd name="T3" fmla="*/ 2147483646 h 104"/>
              <a:gd name="T4" fmla="*/ 0 w 164"/>
              <a:gd name="T5" fmla="*/ 2147483646 h 104"/>
              <a:gd name="T6" fmla="*/ 2147483646 w 164"/>
              <a:gd name="T7" fmla="*/ 0 h 104"/>
              <a:gd name="T8" fmla="*/ 0 60000 65536"/>
              <a:gd name="T9" fmla="*/ 0 60000 65536"/>
              <a:gd name="T10" fmla="*/ 0 60000 65536"/>
              <a:gd name="T11" fmla="*/ 0 60000 65536"/>
              <a:gd name="T12" fmla="*/ 0 w 164"/>
              <a:gd name="T13" fmla="*/ 0 h 104"/>
              <a:gd name="T14" fmla="*/ 164 w 164"/>
              <a:gd name="T15" fmla="*/ 104 h 104"/>
            </a:gdLst>
            <a:ahLst/>
            <a:cxnLst>
              <a:cxn ang="T8">
                <a:pos x="T0" y="T1"/>
              </a:cxn>
              <a:cxn ang="T9">
                <a:pos x="T2" y="T3"/>
              </a:cxn>
              <a:cxn ang="T10">
                <a:pos x="T4" y="T5"/>
              </a:cxn>
              <a:cxn ang="T11">
                <a:pos x="T6" y="T7"/>
              </a:cxn>
            </a:cxnLst>
            <a:rect l="T12" t="T13" r="T14" b="T15"/>
            <a:pathLst>
              <a:path w="164" h="104">
                <a:moveTo>
                  <a:pt x="88" y="0"/>
                </a:moveTo>
                <a:lnTo>
                  <a:pt x="164"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324" name="Freeform 1628"/>
          <p:cNvSpPr>
            <a:spLocks/>
          </p:cNvSpPr>
          <p:nvPr/>
        </p:nvSpPr>
        <p:spPr bwMode="auto">
          <a:xfrm>
            <a:off x="5794375" y="3941763"/>
            <a:ext cx="44450" cy="26987"/>
          </a:xfrm>
          <a:custGeom>
            <a:avLst/>
            <a:gdLst>
              <a:gd name="T0" fmla="*/ 2147483646 w 164"/>
              <a:gd name="T1" fmla="*/ 0 h 104"/>
              <a:gd name="T2" fmla="*/ 2147483646 w 164"/>
              <a:gd name="T3" fmla="*/ 2147483646 h 104"/>
              <a:gd name="T4" fmla="*/ 0 w 164"/>
              <a:gd name="T5" fmla="*/ 2147483646 h 104"/>
              <a:gd name="T6" fmla="*/ 2147483646 w 164"/>
              <a:gd name="T7" fmla="*/ 0 h 104"/>
              <a:gd name="T8" fmla="*/ 0 60000 65536"/>
              <a:gd name="T9" fmla="*/ 0 60000 65536"/>
              <a:gd name="T10" fmla="*/ 0 60000 65536"/>
              <a:gd name="T11" fmla="*/ 0 60000 65536"/>
              <a:gd name="T12" fmla="*/ 0 w 164"/>
              <a:gd name="T13" fmla="*/ 0 h 104"/>
              <a:gd name="T14" fmla="*/ 164 w 164"/>
              <a:gd name="T15" fmla="*/ 104 h 104"/>
            </a:gdLst>
            <a:ahLst/>
            <a:cxnLst>
              <a:cxn ang="T8">
                <a:pos x="T0" y="T1"/>
              </a:cxn>
              <a:cxn ang="T9">
                <a:pos x="T2" y="T3"/>
              </a:cxn>
              <a:cxn ang="T10">
                <a:pos x="T4" y="T5"/>
              </a:cxn>
              <a:cxn ang="T11">
                <a:pos x="T6" y="T7"/>
              </a:cxn>
            </a:cxnLst>
            <a:rect l="T12" t="T13" r="T14" b="T15"/>
            <a:pathLst>
              <a:path w="164" h="104">
                <a:moveTo>
                  <a:pt x="88" y="0"/>
                </a:moveTo>
                <a:lnTo>
                  <a:pt x="164"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325" name="Freeform 1629"/>
          <p:cNvSpPr>
            <a:spLocks/>
          </p:cNvSpPr>
          <p:nvPr/>
        </p:nvSpPr>
        <p:spPr bwMode="auto">
          <a:xfrm>
            <a:off x="5816600" y="3832225"/>
            <a:ext cx="92075" cy="109538"/>
          </a:xfrm>
          <a:custGeom>
            <a:avLst/>
            <a:gdLst>
              <a:gd name="T0" fmla="*/ 0 w 345"/>
              <a:gd name="T1" fmla="*/ 2147483646 h 413"/>
              <a:gd name="T2" fmla="*/ 2147483646 w 345"/>
              <a:gd name="T3" fmla="*/ 2147483646 h 413"/>
              <a:gd name="T4" fmla="*/ 2147483646 w 345"/>
              <a:gd name="T5" fmla="*/ 0 h 413"/>
              <a:gd name="T6" fmla="*/ 0 w 345"/>
              <a:gd name="T7" fmla="*/ 2147483646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0" y="408"/>
                </a:moveTo>
                <a:lnTo>
                  <a:pt x="7" y="413"/>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26" name="Freeform 1630"/>
          <p:cNvSpPr>
            <a:spLocks/>
          </p:cNvSpPr>
          <p:nvPr/>
        </p:nvSpPr>
        <p:spPr bwMode="auto">
          <a:xfrm>
            <a:off x="5819775" y="3832225"/>
            <a:ext cx="90488" cy="109538"/>
          </a:xfrm>
          <a:custGeom>
            <a:avLst/>
            <a:gdLst>
              <a:gd name="T0" fmla="*/ 0 w 344"/>
              <a:gd name="T1" fmla="*/ 2147483646 h 413"/>
              <a:gd name="T2" fmla="*/ 2147483646 w 344"/>
              <a:gd name="T3" fmla="*/ 0 h 413"/>
              <a:gd name="T4" fmla="*/ 2147483646 w 344"/>
              <a:gd name="T5" fmla="*/ 2147483646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8"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327" name="Freeform 1631"/>
          <p:cNvSpPr>
            <a:spLocks/>
          </p:cNvSpPr>
          <p:nvPr/>
        </p:nvSpPr>
        <p:spPr bwMode="auto">
          <a:xfrm>
            <a:off x="5816600" y="3832225"/>
            <a:ext cx="93663" cy="109538"/>
          </a:xfrm>
          <a:custGeom>
            <a:avLst/>
            <a:gdLst>
              <a:gd name="T0" fmla="*/ 0 w 351"/>
              <a:gd name="T1" fmla="*/ 2147483646 h 413"/>
              <a:gd name="T2" fmla="*/ 2147483646 w 351"/>
              <a:gd name="T3" fmla="*/ 2147483646 h 413"/>
              <a:gd name="T4" fmla="*/ 2147483646 w 351"/>
              <a:gd name="T5" fmla="*/ 2147483646 h 413"/>
              <a:gd name="T6" fmla="*/ 2147483646 w 351"/>
              <a:gd name="T7" fmla="*/ 0 h 413"/>
              <a:gd name="T8" fmla="*/ 0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328" name="Freeform 1632"/>
          <p:cNvSpPr>
            <a:spLocks/>
          </p:cNvSpPr>
          <p:nvPr/>
        </p:nvSpPr>
        <p:spPr bwMode="auto">
          <a:xfrm>
            <a:off x="5811838" y="3898900"/>
            <a:ext cx="90487" cy="109538"/>
          </a:xfrm>
          <a:custGeom>
            <a:avLst/>
            <a:gdLst>
              <a:gd name="T0" fmla="*/ 0 w 345"/>
              <a:gd name="T1" fmla="*/ 2147483646 h 413"/>
              <a:gd name="T2" fmla="*/ 2147483646 w 345"/>
              <a:gd name="T3" fmla="*/ 2147483646 h 413"/>
              <a:gd name="T4" fmla="*/ 2147483646 w 345"/>
              <a:gd name="T5" fmla="*/ 0 h 413"/>
              <a:gd name="T6" fmla="*/ 0 w 345"/>
              <a:gd name="T7" fmla="*/ 2147483646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0" y="408"/>
                </a:moveTo>
                <a:lnTo>
                  <a:pt x="7" y="413"/>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29" name="Freeform 1633"/>
          <p:cNvSpPr>
            <a:spLocks/>
          </p:cNvSpPr>
          <p:nvPr/>
        </p:nvSpPr>
        <p:spPr bwMode="auto">
          <a:xfrm>
            <a:off x="5813425" y="3898900"/>
            <a:ext cx="90488" cy="109538"/>
          </a:xfrm>
          <a:custGeom>
            <a:avLst/>
            <a:gdLst>
              <a:gd name="T0" fmla="*/ 0 w 344"/>
              <a:gd name="T1" fmla="*/ 2147483646 h 413"/>
              <a:gd name="T2" fmla="*/ 2147483646 w 344"/>
              <a:gd name="T3" fmla="*/ 0 h 413"/>
              <a:gd name="T4" fmla="*/ 2147483646 w 344"/>
              <a:gd name="T5" fmla="*/ 2147483646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8"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330" name="Freeform 1634"/>
          <p:cNvSpPr>
            <a:spLocks/>
          </p:cNvSpPr>
          <p:nvPr/>
        </p:nvSpPr>
        <p:spPr bwMode="auto">
          <a:xfrm>
            <a:off x="5811838" y="3898900"/>
            <a:ext cx="92075" cy="109538"/>
          </a:xfrm>
          <a:custGeom>
            <a:avLst/>
            <a:gdLst>
              <a:gd name="T0" fmla="*/ 0 w 351"/>
              <a:gd name="T1" fmla="*/ 2147483646 h 413"/>
              <a:gd name="T2" fmla="*/ 2147483646 w 351"/>
              <a:gd name="T3" fmla="*/ 2147483646 h 413"/>
              <a:gd name="T4" fmla="*/ 2147483646 w 351"/>
              <a:gd name="T5" fmla="*/ 2147483646 h 413"/>
              <a:gd name="T6" fmla="*/ 2147483646 w 351"/>
              <a:gd name="T7" fmla="*/ 0 h 413"/>
              <a:gd name="T8" fmla="*/ 0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331" name="Freeform 1635"/>
          <p:cNvSpPr>
            <a:spLocks/>
          </p:cNvSpPr>
          <p:nvPr/>
        </p:nvSpPr>
        <p:spPr bwMode="auto">
          <a:xfrm>
            <a:off x="5789613" y="4008438"/>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332" name="Freeform 1636"/>
          <p:cNvSpPr>
            <a:spLocks/>
          </p:cNvSpPr>
          <p:nvPr/>
        </p:nvSpPr>
        <p:spPr bwMode="auto">
          <a:xfrm>
            <a:off x="5789613" y="4008438"/>
            <a:ext cx="42862"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333" name="Freeform 1637"/>
          <p:cNvSpPr>
            <a:spLocks/>
          </p:cNvSpPr>
          <p:nvPr/>
        </p:nvSpPr>
        <p:spPr bwMode="auto">
          <a:xfrm>
            <a:off x="5789613" y="3989388"/>
            <a:ext cx="22225" cy="46037"/>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2"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334" name="Freeform 1638"/>
          <p:cNvSpPr>
            <a:spLocks/>
          </p:cNvSpPr>
          <p:nvPr/>
        </p:nvSpPr>
        <p:spPr bwMode="auto">
          <a:xfrm>
            <a:off x="5789613" y="3989388"/>
            <a:ext cx="22225" cy="46037"/>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2"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335" name="Freeform 1639"/>
          <p:cNvSpPr>
            <a:spLocks/>
          </p:cNvSpPr>
          <p:nvPr/>
        </p:nvSpPr>
        <p:spPr bwMode="auto">
          <a:xfrm>
            <a:off x="5800725" y="3854450"/>
            <a:ext cx="23813" cy="47625"/>
          </a:xfrm>
          <a:custGeom>
            <a:avLst/>
            <a:gdLst>
              <a:gd name="T0" fmla="*/ 2147483646 w 89"/>
              <a:gd name="T1" fmla="*/ 2147483646 h 178"/>
              <a:gd name="T2" fmla="*/ 2147483646 w 89"/>
              <a:gd name="T3" fmla="*/ 0 h 178"/>
              <a:gd name="T4" fmla="*/ 0 w 89"/>
              <a:gd name="T5" fmla="*/ 2147483646 h 178"/>
              <a:gd name="T6" fmla="*/ 2147483646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9525">
            <a:solidFill>
              <a:schemeClr val="tx1"/>
            </a:solidFill>
            <a:round/>
            <a:headEnd/>
            <a:tailEnd/>
          </a:ln>
        </p:spPr>
        <p:txBody>
          <a:bodyPr/>
          <a:lstStyle/>
          <a:p>
            <a:endParaRPr lang="en-US"/>
          </a:p>
        </p:txBody>
      </p:sp>
      <p:sp>
        <p:nvSpPr>
          <p:cNvPr id="78336" name="Freeform 1640"/>
          <p:cNvSpPr>
            <a:spLocks/>
          </p:cNvSpPr>
          <p:nvPr/>
        </p:nvSpPr>
        <p:spPr bwMode="auto">
          <a:xfrm>
            <a:off x="5800725" y="3854450"/>
            <a:ext cx="23813" cy="47625"/>
          </a:xfrm>
          <a:custGeom>
            <a:avLst/>
            <a:gdLst>
              <a:gd name="T0" fmla="*/ 2147483646 w 89"/>
              <a:gd name="T1" fmla="*/ 2147483646 h 178"/>
              <a:gd name="T2" fmla="*/ 2147483646 w 89"/>
              <a:gd name="T3" fmla="*/ 0 h 178"/>
              <a:gd name="T4" fmla="*/ 0 w 89"/>
              <a:gd name="T5" fmla="*/ 2147483646 h 178"/>
              <a:gd name="T6" fmla="*/ 2147483646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0">
            <a:solidFill>
              <a:schemeClr val="tx1"/>
            </a:solidFill>
            <a:round/>
            <a:headEnd/>
            <a:tailEnd/>
          </a:ln>
        </p:spPr>
        <p:txBody>
          <a:bodyPr/>
          <a:lstStyle/>
          <a:p>
            <a:endParaRPr lang="en-US"/>
          </a:p>
        </p:txBody>
      </p:sp>
      <p:sp>
        <p:nvSpPr>
          <p:cNvPr id="78337" name="Freeform 1641"/>
          <p:cNvSpPr>
            <a:spLocks/>
          </p:cNvSpPr>
          <p:nvPr/>
        </p:nvSpPr>
        <p:spPr bwMode="auto">
          <a:xfrm>
            <a:off x="5800725" y="3873500"/>
            <a:ext cx="42863"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338" name="Freeform 1642"/>
          <p:cNvSpPr>
            <a:spLocks/>
          </p:cNvSpPr>
          <p:nvPr/>
        </p:nvSpPr>
        <p:spPr bwMode="auto">
          <a:xfrm>
            <a:off x="5800725" y="3873500"/>
            <a:ext cx="42863"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339" name="Freeform 1643"/>
          <p:cNvSpPr>
            <a:spLocks/>
          </p:cNvSpPr>
          <p:nvPr/>
        </p:nvSpPr>
        <p:spPr bwMode="auto">
          <a:xfrm>
            <a:off x="5822950" y="3765550"/>
            <a:ext cx="92075" cy="109538"/>
          </a:xfrm>
          <a:custGeom>
            <a:avLst/>
            <a:gdLst>
              <a:gd name="T0" fmla="*/ 0 w 345"/>
              <a:gd name="T1" fmla="*/ 2147483646 h 415"/>
              <a:gd name="T2" fmla="*/ 2147483646 w 345"/>
              <a:gd name="T3" fmla="*/ 2147483646 h 415"/>
              <a:gd name="T4" fmla="*/ 2147483646 w 345"/>
              <a:gd name="T5" fmla="*/ 0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8"/>
                </a:moveTo>
                <a:lnTo>
                  <a:pt x="7" y="415"/>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40" name="Freeform 1644"/>
          <p:cNvSpPr>
            <a:spLocks/>
          </p:cNvSpPr>
          <p:nvPr/>
        </p:nvSpPr>
        <p:spPr bwMode="auto">
          <a:xfrm>
            <a:off x="5824538" y="3765550"/>
            <a:ext cx="92075"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5"/>
                </a:lnTo>
                <a:lnTo>
                  <a:pt x="0" y="415"/>
                </a:lnTo>
                <a:close/>
              </a:path>
            </a:pathLst>
          </a:custGeom>
          <a:solidFill>
            <a:schemeClr val="tx1"/>
          </a:solidFill>
          <a:ln w="9525">
            <a:solidFill>
              <a:schemeClr val="tx1"/>
            </a:solidFill>
            <a:round/>
            <a:headEnd/>
            <a:tailEnd/>
          </a:ln>
        </p:spPr>
        <p:txBody>
          <a:bodyPr/>
          <a:lstStyle/>
          <a:p>
            <a:endParaRPr lang="en-US"/>
          </a:p>
        </p:txBody>
      </p:sp>
      <p:sp>
        <p:nvSpPr>
          <p:cNvPr id="78341" name="Freeform 1645"/>
          <p:cNvSpPr>
            <a:spLocks/>
          </p:cNvSpPr>
          <p:nvPr/>
        </p:nvSpPr>
        <p:spPr bwMode="auto">
          <a:xfrm>
            <a:off x="5822950" y="3765550"/>
            <a:ext cx="93663"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8"/>
                </a:moveTo>
                <a:lnTo>
                  <a:pt x="7" y="415"/>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342" name="Freeform 1646"/>
          <p:cNvSpPr>
            <a:spLocks/>
          </p:cNvSpPr>
          <p:nvPr/>
        </p:nvSpPr>
        <p:spPr bwMode="auto">
          <a:xfrm>
            <a:off x="5783263" y="4056063"/>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343" name="Freeform 1647"/>
          <p:cNvSpPr>
            <a:spLocks/>
          </p:cNvSpPr>
          <p:nvPr/>
        </p:nvSpPr>
        <p:spPr bwMode="auto">
          <a:xfrm>
            <a:off x="5783263" y="4056063"/>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344" name="Freeform 1648"/>
          <p:cNvSpPr>
            <a:spLocks/>
          </p:cNvSpPr>
          <p:nvPr/>
        </p:nvSpPr>
        <p:spPr bwMode="auto">
          <a:xfrm>
            <a:off x="5783263" y="4075113"/>
            <a:ext cx="42862"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345" name="Freeform 1649"/>
          <p:cNvSpPr>
            <a:spLocks/>
          </p:cNvSpPr>
          <p:nvPr/>
        </p:nvSpPr>
        <p:spPr bwMode="auto">
          <a:xfrm>
            <a:off x="5783263" y="4075113"/>
            <a:ext cx="42862"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346" name="Freeform 1650"/>
          <p:cNvSpPr>
            <a:spLocks/>
          </p:cNvSpPr>
          <p:nvPr/>
        </p:nvSpPr>
        <p:spPr bwMode="auto">
          <a:xfrm>
            <a:off x="5805488" y="3967163"/>
            <a:ext cx="90487" cy="109537"/>
          </a:xfrm>
          <a:custGeom>
            <a:avLst/>
            <a:gdLst>
              <a:gd name="T0" fmla="*/ 0 w 345"/>
              <a:gd name="T1" fmla="*/ 2147483646 h 415"/>
              <a:gd name="T2" fmla="*/ 2147483646 w 345"/>
              <a:gd name="T3" fmla="*/ 2147483646 h 415"/>
              <a:gd name="T4" fmla="*/ 2147483646 w 345"/>
              <a:gd name="T5" fmla="*/ 0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9"/>
                </a:moveTo>
                <a:lnTo>
                  <a:pt x="8" y="415"/>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8347" name="Freeform 1651"/>
          <p:cNvSpPr>
            <a:spLocks/>
          </p:cNvSpPr>
          <p:nvPr/>
        </p:nvSpPr>
        <p:spPr bwMode="auto">
          <a:xfrm>
            <a:off x="5807075" y="3967163"/>
            <a:ext cx="90488" cy="109537"/>
          </a:xfrm>
          <a:custGeom>
            <a:avLst/>
            <a:gdLst>
              <a:gd name="T0" fmla="*/ 0 w 343"/>
              <a:gd name="T1" fmla="*/ 2147483646 h 415"/>
              <a:gd name="T2" fmla="*/ 2147483646 w 343"/>
              <a:gd name="T3" fmla="*/ 0 h 415"/>
              <a:gd name="T4" fmla="*/ 2147483646 w 343"/>
              <a:gd name="T5" fmla="*/ 2147483646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8348" name="Freeform 1652"/>
          <p:cNvSpPr>
            <a:spLocks/>
          </p:cNvSpPr>
          <p:nvPr/>
        </p:nvSpPr>
        <p:spPr bwMode="auto">
          <a:xfrm>
            <a:off x="5805488" y="3967163"/>
            <a:ext cx="92075" cy="109537"/>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8" y="415"/>
                </a:lnTo>
                <a:lnTo>
                  <a:pt x="351" y="6"/>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8349" name="Freeform 1653"/>
          <p:cNvSpPr>
            <a:spLocks/>
          </p:cNvSpPr>
          <p:nvPr/>
        </p:nvSpPr>
        <p:spPr bwMode="auto">
          <a:xfrm>
            <a:off x="5899150" y="3027363"/>
            <a:ext cx="82550" cy="939800"/>
          </a:xfrm>
          <a:custGeom>
            <a:avLst/>
            <a:gdLst>
              <a:gd name="T0" fmla="*/ 2147483646 w 313"/>
              <a:gd name="T1" fmla="*/ 2147483646 h 3551"/>
              <a:gd name="T2" fmla="*/ 2147483646 w 313"/>
              <a:gd name="T3" fmla="*/ 0 h 3551"/>
              <a:gd name="T4" fmla="*/ 0 w 313"/>
              <a:gd name="T5" fmla="*/ 2147483646 h 3551"/>
              <a:gd name="T6" fmla="*/ 2147483646 w 313"/>
              <a:gd name="T7" fmla="*/ 2147483646 h 3551"/>
              <a:gd name="T8" fmla="*/ 0 60000 65536"/>
              <a:gd name="T9" fmla="*/ 0 60000 65536"/>
              <a:gd name="T10" fmla="*/ 0 60000 65536"/>
              <a:gd name="T11" fmla="*/ 0 60000 65536"/>
              <a:gd name="T12" fmla="*/ 0 w 313"/>
              <a:gd name="T13" fmla="*/ 0 h 3551"/>
              <a:gd name="T14" fmla="*/ 313 w 313"/>
              <a:gd name="T15" fmla="*/ 3551 h 3551"/>
            </a:gdLst>
            <a:ahLst/>
            <a:cxnLst>
              <a:cxn ang="T8">
                <a:pos x="T0" y="T1"/>
              </a:cxn>
              <a:cxn ang="T9">
                <a:pos x="T2" y="T3"/>
              </a:cxn>
              <a:cxn ang="T10">
                <a:pos x="T4" y="T5"/>
              </a:cxn>
              <a:cxn ang="T11">
                <a:pos x="T6" y="T7"/>
              </a:cxn>
            </a:cxnLst>
            <a:rect l="T12" t="T13" r="T14" b="T15"/>
            <a:pathLst>
              <a:path w="313" h="3551">
                <a:moveTo>
                  <a:pt x="313" y="1"/>
                </a:moveTo>
                <a:lnTo>
                  <a:pt x="296" y="0"/>
                </a:lnTo>
                <a:lnTo>
                  <a:pt x="0" y="3551"/>
                </a:lnTo>
                <a:lnTo>
                  <a:pt x="313" y="1"/>
                </a:lnTo>
                <a:close/>
              </a:path>
            </a:pathLst>
          </a:custGeom>
          <a:solidFill>
            <a:schemeClr val="tx1"/>
          </a:solidFill>
          <a:ln w="9525">
            <a:solidFill>
              <a:schemeClr val="tx1"/>
            </a:solidFill>
            <a:round/>
            <a:headEnd/>
            <a:tailEnd/>
          </a:ln>
        </p:spPr>
        <p:txBody>
          <a:bodyPr/>
          <a:lstStyle/>
          <a:p>
            <a:endParaRPr lang="en-US"/>
          </a:p>
        </p:txBody>
      </p:sp>
      <p:sp>
        <p:nvSpPr>
          <p:cNvPr id="78350" name="Freeform 1654"/>
          <p:cNvSpPr>
            <a:spLocks/>
          </p:cNvSpPr>
          <p:nvPr/>
        </p:nvSpPr>
        <p:spPr bwMode="auto">
          <a:xfrm>
            <a:off x="5895975" y="3027363"/>
            <a:ext cx="80963" cy="939800"/>
          </a:xfrm>
          <a:custGeom>
            <a:avLst/>
            <a:gdLst>
              <a:gd name="T0" fmla="*/ 2147483646 w 312"/>
              <a:gd name="T1" fmla="*/ 0 h 3551"/>
              <a:gd name="T2" fmla="*/ 2147483646 w 312"/>
              <a:gd name="T3" fmla="*/ 2147483646 h 3551"/>
              <a:gd name="T4" fmla="*/ 0 w 312"/>
              <a:gd name="T5" fmla="*/ 2147483646 h 3551"/>
              <a:gd name="T6" fmla="*/ 2147483646 w 312"/>
              <a:gd name="T7" fmla="*/ 0 h 3551"/>
              <a:gd name="T8" fmla="*/ 0 60000 65536"/>
              <a:gd name="T9" fmla="*/ 0 60000 65536"/>
              <a:gd name="T10" fmla="*/ 0 60000 65536"/>
              <a:gd name="T11" fmla="*/ 0 60000 65536"/>
              <a:gd name="T12" fmla="*/ 0 w 312"/>
              <a:gd name="T13" fmla="*/ 0 h 3551"/>
              <a:gd name="T14" fmla="*/ 312 w 312"/>
              <a:gd name="T15" fmla="*/ 3551 h 3551"/>
            </a:gdLst>
            <a:ahLst/>
            <a:cxnLst>
              <a:cxn ang="T8">
                <a:pos x="T0" y="T1"/>
              </a:cxn>
              <a:cxn ang="T9">
                <a:pos x="T2" y="T3"/>
              </a:cxn>
              <a:cxn ang="T10">
                <a:pos x="T4" y="T5"/>
              </a:cxn>
              <a:cxn ang="T11">
                <a:pos x="T6" y="T7"/>
              </a:cxn>
            </a:cxnLst>
            <a:rect l="T12" t="T13" r="T14" b="T15"/>
            <a:pathLst>
              <a:path w="312" h="3551">
                <a:moveTo>
                  <a:pt x="312" y="0"/>
                </a:moveTo>
                <a:lnTo>
                  <a:pt x="16" y="3551"/>
                </a:lnTo>
                <a:lnTo>
                  <a:pt x="0" y="3549"/>
                </a:lnTo>
                <a:lnTo>
                  <a:pt x="312" y="0"/>
                </a:lnTo>
                <a:close/>
              </a:path>
            </a:pathLst>
          </a:custGeom>
          <a:solidFill>
            <a:schemeClr val="tx1"/>
          </a:solidFill>
          <a:ln w="9525">
            <a:solidFill>
              <a:schemeClr val="tx1"/>
            </a:solidFill>
            <a:round/>
            <a:headEnd/>
            <a:tailEnd/>
          </a:ln>
        </p:spPr>
        <p:txBody>
          <a:bodyPr/>
          <a:lstStyle/>
          <a:p>
            <a:endParaRPr lang="en-US"/>
          </a:p>
        </p:txBody>
      </p:sp>
      <p:sp>
        <p:nvSpPr>
          <p:cNvPr id="78351" name="Freeform 1655"/>
          <p:cNvSpPr>
            <a:spLocks/>
          </p:cNvSpPr>
          <p:nvPr/>
        </p:nvSpPr>
        <p:spPr bwMode="auto">
          <a:xfrm>
            <a:off x="5895975" y="3027363"/>
            <a:ext cx="85725" cy="939800"/>
          </a:xfrm>
          <a:custGeom>
            <a:avLst/>
            <a:gdLst>
              <a:gd name="T0" fmla="*/ 2147483646 w 329"/>
              <a:gd name="T1" fmla="*/ 2147483646 h 3551"/>
              <a:gd name="T2" fmla="*/ 2147483646 w 329"/>
              <a:gd name="T3" fmla="*/ 0 h 3551"/>
              <a:gd name="T4" fmla="*/ 0 w 329"/>
              <a:gd name="T5" fmla="*/ 2147483646 h 3551"/>
              <a:gd name="T6" fmla="*/ 2147483646 w 329"/>
              <a:gd name="T7" fmla="*/ 2147483646 h 3551"/>
              <a:gd name="T8" fmla="*/ 2147483646 w 329"/>
              <a:gd name="T9" fmla="*/ 2147483646 h 3551"/>
              <a:gd name="T10" fmla="*/ 0 60000 65536"/>
              <a:gd name="T11" fmla="*/ 0 60000 65536"/>
              <a:gd name="T12" fmla="*/ 0 60000 65536"/>
              <a:gd name="T13" fmla="*/ 0 60000 65536"/>
              <a:gd name="T14" fmla="*/ 0 60000 65536"/>
              <a:gd name="T15" fmla="*/ 0 w 329"/>
              <a:gd name="T16" fmla="*/ 0 h 3551"/>
              <a:gd name="T17" fmla="*/ 329 w 329"/>
              <a:gd name="T18" fmla="*/ 3551 h 3551"/>
            </a:gdLst>
            <a:ahLst/>
            <a:cxnLst>
              <a:cxn ang="T10">
                <a:pos x="T0" y="T1"/>
              </a:cxn>
              <a:cxn ang="T11">
                <a:pos x="T2" y="T3"/>
              </a:cxn>
              <a:cxn ang="T12">
                <a:pos x="T4" y="T5"/>
              </a:cxn>
              <a:cxn ang="T13">
                <a:pos x="T6" y="T7"/>
              </a:cxn>
              <a:cxn ang="T14">
                <a:pos x="T8" y="T9"/>
              </a:cxn>
            </a:cxnLst>
            <a:rect l="T15" t="T16" r="T17" b="T18"/>
            <a:pathLst>
              <a:path w="329" h="3551">
                <a:moveTo>
                  <a:pt x="329" y="1"/>
                </a:moveTo>
                <a:lnTo>
                  <a:pt x="312" y="0"/>
                </a:lnTo>
                <a:lnTo>
                  <a:pt x="0" y="3549"/>
                </a:lnTo>
                <a:lnTo>
                  <a:pt x="16" y="3551"/>
                </a:lnTo>
                <a:lnTo>
                  <a:pt x="329" y="1"/>
                </a:lnTo>
                <a:close/>
              </a:path>
            </a:pathLst>
          </a:custGeom>
          <a:solidFill>
            <a:schemeClr val="tx1"/>
          </a:solidFill>
          <a:ln w="0">
            <a:solidFill>
              <a:schemeClr val="tx1"/>
            </a:solidFill>
            <a:round/>
            <a:headEnd/>
            <a:tailEnd/>
          </a:ln>
        </p:spPr>
        <p:txBody>
          <a:bodyPr/>
          <a:lstStyle/>
          <a:p>
            <a:endParaRPr lang="en-US"/>
          </a:p>
        </p:txBody>
      </p:sp>
      <p:sp>
        <p:nvSpPr>
          <p:cNvPr id="78352" name="Freeform 1656"/>
          <p:cNvSpPr>
            <a:spLocks/>
          </p:cNvSpPr>
          <p:nvPr/>
        </p:nvSpPr>
        <p:spPr bwMode="auto">
          <a:xfrm>
            <a:off x="5770563" y="4468813"/>
            <a:ext cx="80962" cy="939800"/>
          </a:xfrm>
          <a:custGeom>
            <a:avLst/>
            <a:gdLst>
              <a:gd name="T0" fmla="*/ 2147483646 w 311"/>
              <a:gd name="T1" fmla="*/ 2147483646 h 3552"/>
              <a:gd name="T2" fmla="*/ 2147483646 w 311"/>
              <a:gd name="T3" fmla="*/ 0 h 3552"/>
              <a:gd name="T4" fmla="*/ 0 w 311"/>
              <a:gd name="T5" fmla="*/ 2147483646 h 3552"/>
              <a:gd name="T6" fmla="*/ 2147483646 w 311"/>
              <a:gd name="T7" fmla="*/ 2147483646 h 3552"/>
              <a:gd name="T8" fmla="*/ 0 60000 65536"/>
              <a:gd name="T9" fmla="*/ 0 60000 65536"/>
              <a:gd name="T10" fmla="*/ 0 60000 65536"/>
              <a:gd name="T11" fmla="*/ 0 60000 65536"/>
              <a:gd name="T12" fmla="*/ 0 w 311"/>
              <a:gd name="T13" fmla="*/ 0 h 3552"/>
              <a:gd name="T14" fmla="*/ 311 w 311"/>
              <a:gd name="T15" fmla="*/ 3552 h 3552"/>
            </a:gdLst>
            <a:ahLst/>
            <a:cxnLst>
              <a:cxn ang="T8">
                <a:pos x="T0" y="T1"/>
              </a:cxn>
              <a:cxn ang="T9">
                <a:pos x="T2" y="T3"/>
              </a:cxn>
              <a:cxn ang="T10">
                <a:pos x="T4" y="T5"/>
              </a:cxn>
              <a:cxn ang="T11">
                <a:pos x="T6" y="T7"/>
              </a:cxn>
            </a:cxnLst>
            <a:rect l="T12" t="T13" r="T14" b="T15"/>
            <a:pathLst>
              <a:path w="311" h="3552">
                <a:moveTo>
                  <a:pt x="311" y="1"/>
                </a:moveTo>
                <a:lnTo>
                  <a:pt x="294" y="0"/>
                </a:lnTo>
                <a:lnTo>
                  <a:pt x="0" y="3552"/>
                </a:lnTo>
                <a:lnTo>
                  <a:pt x="311" y="1"/>
                </a:lnTo>
                <a:close/>
              </a:path>
            </a:pathLst>
          </a:custGeom>
          <a:solidFill>
            <a:schemeClr val="tx1"/>
          </a:solidFill>
          <a:ln w="9525">
            <a:solidFill>
              <a:schemeClr val="tx1"/>
            </a:solidFill>
            <a:round/>
            <a:headEnd/>
            <a:tailEnd/>
          </a:ln>
        </p:spPr>
        <p:txBody>
          <a:bodyPr/>
          <a:lstStyle/>
          <a:p>
            <a:endParaRPr lang="en-US"/>
          </a:p>
        </p:txBody>
      </p:sp>
      <p:sp>
        <p:nvSpPr>
          <p:cNvPr id="78353" name="Freeform 1657"/>
          <p:cNvSpPr>
            <a:spLocks/>
          </p:cNvSpPr>
          <p:nvPr/>
        </p:nvSpPr>
        <p:spPr bwMode="auto">
          <a:xfrm>
            <a:off x="5765800" y="4468813"/>
            <a:ext cx="82550" cy="939800"/>
          </a:xfrm>
          <a:custGeom>
            <a:avLst/>
            <a:gdLst>
              <a:gd name="T0" fmla="*/ 2147483646 w 312"/>
              <a:gd name="T1" fmla="*/ 0 h 3552"/>
              <a:gd name="T2" fmla="*/ 2147483646 w 312"/>
              <a:gd name="T3" fmla="*/ 2147483646 h 3552"/>
              <a:gd name="T4" fmla="*/ 0 w 312"/>
              <a:gd name="T5" fmla="*/ 2147483646 h 3552"/>
              <a:gd name="T6" fmla="*/ 2147483646 w 312"/>
              <a:gd name="T7" fmla="*/ 0 h 3552"/>
              <a:gd name="T8" fmla="*/ 0 60000 65536"/>
              <a:gd name="T9" fmla="*/ 0 60000 65536"/>
              <a:gd name="T10" fmla="*/ 0 60000 65536"/>
              <a:gd name="T11" fmla="*/ 0 60000 65536"/>
              <a:gd name="T12" fmla="*/ 0 w 312"/>
              <a:gd name="T13" fmla="*/ 0 h 3552"/>
              <a:gd name="T14" fmla="*/ 312 w 312"/>
              <a:gd name="T15" fmla="*/ 3552 h 3552"/>
            </a:gdLst>
            <a:ahLst/>
            <a:cxnLst>
              <a:cxn ang="T8">
                <a:pos x="T0" y="T1"/>
              </a:cxn>
              <a:cxn ang="T9">
                <a:pos x="T2" y="T3"/>
              </a:cxn>
              <a:cxn ang="T10">
                <a:pos x="T4" y="T5"/>
              </a:cxn>
              <a:cxn ang="T11">
                <a:pos x="T6" y="T7"/>
              </a:cxn>
            </a:cxnLst>
            <a:rect l="T12" t="T13" r="T14" b="T15"/>
            <a:pathLst>
              <a:path w="312" h="3552">
                <a:moveTo>
                  <a:pt x="312" y="0"/>
                </a:moveTo>
                <a:lnTo>
                  <a:pt x="18" y="3552"/>
                </a:lnTo>
                <a:lnTo>
                  <a:pt x="0" y="3551"/>
                </a:lnTo>
                <a:lnTo>
                  <a:pt x="312" y="0"/>
                </a:lnTo>
                <a:close/>
              </a:path>
            </a:pathLst>
          </a:custGeom>
          <a:solidFill>
            <a:schemeClr val="tx1"/>
          </a:solidFill>
          <a:ln w="9525">
            <a:solidFill>
              <a:schemeClr val="tx1"/>
            </a:solidFill>
            <a:round/>
            <a:headEnd/>
            <a:tailEnd/>
          </a:ln>
        </p:spPr>
        <p:txBody>
          <a:bodyPr/>
          <a:lstStyle/>
          <a:p>
            <a:endParaRPr lang="en-US"/>
          </a:p>
        </p:txBody>
      </p:sp>
      <p:sp>
        <p:nvSpPr>
          <p:cNvPr id="78354" name="Freeform 1658"/>
          <p:cNvSpPr>
            <a:spLocks/>
          </p:cNvSpPr>
          <p:nvPr/>
        </p:nvSpPr>
        <p:spPr bwMode="auto">
          <a:xfrm>
            <a:off x="5765800" y="4468813"/>
            <a:ext cx="85725" cy="939800"/>
          </a:xfrm>
          <a:custGeom>
            <a:avLst/>
            <a:gdLst>
              <a:gd name="T0" fmla="*/ 2147483646 w 329"/>
              <a:gd name="T1" fmla="*/ 2147483646 h 3552"/>
              <a:gd name="T2" fmla="*/ 2147483646 w 329"/>
              <a:gd name="T3" fmla="*/ 0 h 3552"/>
              <a:gd name="T4" fmla="*/ 0 w 329"/>
              <a:gd name="T5" fmla="*/ 2147483646 h 3552"/>
              <a:gd name="T6" fmla="*/ 2147483646 w 329"/>
              <a:gd name="T7" fmla="*/ 2147483646 h 3552"/>
              <a:gd name="T8" fmla="*/ 2147483646 w 329"/>
              <a:gd name="T9" fmla="*/ 2147483646 h 3552"/>
              <a:gd name="T10" fmla="*/ 0 60000 65536"/>
              <a:gd name="T11" fmla="*/ 0 60000 65536"/>
              <a:gd name="T12" fmla="*/ 0 60000 65536"/>
              <a:gd name="T13" fmla="*/ 0 60000 65536"/>
              <a:gd name="T14" fmla="*/ 0 60000 65536"/>
              <a:gd name="T15" fmla="*/ 0 w 329"/>
              <a:gd name="T16" fmla="*/ 0 h 3552"/>
              <a:gd name="T17" fmla="*/ 329 w 329"/>
              <a:gd name="T18" fmla="*/ 3552 h 3552"/>
            </a:gdLst>
            <a:ahLst/>
            <a:cxnLst>
              <a:cxn ang="T10">
                <a:pos x="T0" y="T1"/>
              </a:cxn>
              <a:cxn ang="T11">
                <a:pos x="T2" y="T3"/>
              </a:cxn>
              <a:cxn ang="T12">
                <a:pos x="T4" y="T5"/>
              </a:cxn>
              <a:cxn ang="T13">
                <a:pos x="T6" y="T7"/>
              </a:cxn>
              <a:cxn ang="T14">
                <a:pos x="T8" y="T9"/>
              </a:cxn>
            </a:cxnLst>
            <a:rect l="T15" t="T16" r="T17" b="T18"/>
            <a:pathLst>
              <a:path w="329" h="3552">
                <a:moveTo>
                  <a:pt x="329" y="1"/>
                </a:moveTo>
                <a:lnTo>
                  <a:pt x="312" y="0"/>
                </a:lnTo>
                <a:lnTo>
                  <a:pt x="0" y="3551"/>
                </a:lnTo>
                <a:lnTo>
                  <a:pt x="18" y="3552"/>
                </a:lnTo>
                <a:lnTo>
                  <a:pt x="329" y="1"/>
                </a:lnTo>
                <a:close/>
              </a:path>
            </a:pathLst>
          </a:custGeom>
          <a:solidFill>
            <a:schemeClr val="tx1"/>
          </a:solidFill>
          <a:ln w="0">
            <a:solidFill>
              <a:schemeClr val="tx1"/>
            </a:solidFill>
            <a:round/>
            <a:headEnd/>
            <a:tailEnd/>
          </a:ln>
        </p:spPr>
        <p:txBody>
          <a:bodyPr/>
          <a:lstStyle/>
          <a:p>
            <a:endParaRPr lang="en-US"/>
          </a:p>
        </p:txBody>
      </p:sp>
      <p:sp>
        <p:nvSpPr>
          <p:cNvPr id="78355" name="Freeform 1659"/>
          <p:cNvSpPr>
            <a:spLocks/>
          </p:cNvSpPr>
          <p:nvPr/>
        </p:nvSpPr>
        <p:spPr bwMode="auto">
          <a:xfrm>
            <a:off x="5675313" y="5407025"/>
            <a:ext cx="92075" cy="109538"/>
          </a:xfrm>
          <a:custGeom>
            <a:avLst/>
            <a:gdLst>
              <a:gd name="T0" fmla="*/ 0 w 343"/>
              <a:gd name="T1" fmla="*/ 2147483646 h 413"/>
              <a:gd name="T2" fmla="*/ 2147483646 w 343"/>
              <a:gd name="T3" fmla="*/ 2147483646 h 413"/>
              <a:gd name="T4" fmla="*/ 2147483646 w 343"/>
              <a:gd name="T5" fmla="*/ 0 h 413"/>
              <a:gd name="T6" fmla="*/ 0 w 343"/>
              <a:gd name="T7" fmla="*/ 2147483646 h 413"/>
              <a:gd name="T8" fmla="*/ 0 60000 65536"/>
              <a:gd name="T9" fmla="*/ 0 60000 65536"/>
              <a:gd name="T10" fmla="*/ 0 60000 65536"/>
              <a:gd name="T11" fmla="*/ 0 60000 65536"/>
              <a:gd name="T12" fmla="*/ 0 w 343"/>
              <a:gd name="T13" fmla="*/ 0 h 413"/>
              <a:gd name="T14" fmla="*/ 343 w 343"/>
              <a:gd name="T15" fmla="*/ 413 h 413"/>
            </a:gdLst>
            <a:ahLst/>
            <a:cxnLst>
              <a:cxn ang="T8">
                <a:pos x="T0" y="T1"/>
              </a:cxn>
              <a:cxn ang="T9">
                <a:pos x="T2" y="T3"/>
              </a:cxn>
              <a:cxn ang="T10">
                <a:pos x="T4" y="T5"/>
              </a:cxn>
              <a:cxn ang="T11">
                <a:pos x="T6" y="T7"/>
              </a:cxn>
            </a:cxnLst>
            <a:rect l="T12" t="T13" r="T14" b="T15"/>
            <a:pathLst>
              <a:path w="343" h="413">
                <a:moveTo>
                  <a:pt x="0" y="408"/>
                </a:moveTo>
                <a:lnTo>
                  <a:pt x="6" y="413"/>
                </a:lnTo>
                <a:lnTo>
                  <a:pt x="343"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56" name="Freeform 1660"/>
          <p:cNvSpPr>
            <a:spLocks/>
          </p:cNvSpPr>
          <p:nvPr/>
        </p:nvSpPr>
        <p:spPr bwMode="auto">
          <a:xfrm>
            <a:off x="5676900" y="5407025"/>
            <a:ext cx="92075" cy="109538"/>
          </a:xfrm>
          <a:custGeom>
            <a:avLst/>
            <a:gdLst>
              <a:gd name="T0" fmla="*/ 0 w 344"/>
              <a:gd name="T1" fmla="*/ 2147483646 h 413"/>
              <a:gd name="T2" fmla="*/ 2147483646 w 344"/>
              <a:gd name="T3" fmla="*/ 0 h 413"/>
              <a:gd name="T4" fmla="*/ 2147483646 w 344"/>
              <a:gd name="T5" fmla="*/ 2147483646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7"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357" name="Freeform 1661"/>
          <p:cNvSpPr>
            <a:spLocks/>
          </p:cNvSpPr>
          <p:nvPr/>
        </p:nvSpPr>
        <p:spPr bwMode="auto">
          <a:xfrm>
            <a:off x="5675313" y="5407025"/>
            <a:ext cx="93662" cy="109538"/>
          </a:xfrm>
          <a:custGeom>
            <a:avLst/>
            <a:gdLst>
              <a:gd name="T0" fmla="*/ 0 w 350"/>
              <a:gd name="T1" fmla="*/ 2147483646 h 413"/>
              <a:gd name="T2" fmla="*/ 2147483646 w 350"/>
              <a:gd name="T3" fmla="*/ 2147483646 h 413"/>
              <a:gd name="T4" fmla="*/ 2147483646 w 350"/>
              <a:gd name="T5" fmla="*/ 2147483646 h 413"/>
              <a:gd name="T6" fmla="*/ 2147483646 w 350"/>
              <a:gd name="T7" fmla="*/ 0 h 413"/>
              <a:gd name="T8" fmla="*/ 0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0" y="408"/>
                </a:moveTo>
                <a:lnTo>
                  <a:pt x="6" y="413"/>
                </a:lnTo>
                <a:lnTo>
                  <a:pt x="350" y="5"/>
                </a:lnTo>
                <a:lnTo>
                  <a:pt x="343" y="0"/>
                </a:lnTo>
                <a:lnTo>
                  <a:pt x="0" y="408"/>
                </a:lnTo>
                <a:close/>
              </a:path>
            </a:pathLst>
          </a:custGeom>
          <a:solidFill>
            <a:schemeClr val="tx1"/>
          </a:solidFill>
          <a:ln w="0">
            <a:solidFill>
              <a:schemeClr val="tx1"/>
            </a:solidFill>
            <a:round/>
            <a:headEnd/>
            <a:tailEnd/>
          </a:ln>
        </p:spPr>
        <p:txBody>
          <a:bodyPr/>
          <a:lstStyle/>
          <a:p>
            <a:endParaRPr lang="en-US"/>
          </a:p>
        </p:txBody>
      </p:sp>
      <p:sp>
        <p:nvSpPr>
          <p:cNvPr id="78358" name="Freeform 1662"/>
          <p:cNvSpPr>
            <a:spLocks/>
          </p:cNvSpPr>
          <p:nvPr/>
        </p:nvSpPr>
        <p:spPr bwMode="auto">
          <a:xfrm>
            <a:off x="5692775" y="5205413"/>
            <a:ext cx="92075" cy="109537"/>
          </a:xfrm>
          <a:custGeom>
            <a:avLst/>
            <a:gdLst>
              <a:gd name="T0" fmla="*/ 0 w 343"/>
              <a:gd name="T1" fmla="*/ 2147483646 h 415"/>
              <a:gd name="T2" fmla="*/ 2147483646 w 343"/>
              <a:gd name="T3" fmla="*/ 2147483646 h 415"/>
              <a:gd name="T4" fmla="*/ 2147483646 w 343"/>
              <a:gd name="T5" fmla="*/ 0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359" name="Freeform 1663"/>
          <p:cNvSpPr>
            <a:spLocks/>
          </p:cNvSpPr>
          <p:nvPr/>
        </p:nvSpPr>
        <p:spPr bwMode="auto">
          <a:xfrm>
            <a:off x="5694363" y="5205413"/>
            <a:ext cx="92075" cy="109537"/>
          </a:xfrm>
          <a:custGeom>
            <a:avLst/>
            <a:gdLst>
              <a:gd name="T0" fmla="*/ 0 w 343"/>
              <a:gd name="T1" fmla="*/ 2147483646 h 415"/>
              <a:gd name="T2" fmla="*/ 2147483646 w 343"/>
              <a:gd name="T3" fmla="*/ 0 h 415"/>
              <a:gd name="T4" fmla="*/ 2147483646 w 343"/>
              <a:gd name="T5" fmla="*/ 2147483646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8360" name="Freeform 1664"/>
          <p:cNvSpPr>
            <a:spLocks/>
          </p:cNvSpPr>
          <p:nvPr/>
        </p:nvSpPr>
        <p:spPr bwMode="auto">
          <a:xfrm>
            <a:off x="5692775" y="5205413"/>
            <a:ext cx="93663" cy="109537"/>
          </a:xfrm>
          <a:custGeom>
            <a:avLst/>
            <a:gdLst>
              <a:gd name="T0" fmla="*/ 0 w 349"/>
              <a:gd name="T1" fmla="*/ 2147483646 h 415"/>
              <a:gd name="T2" fmla="*/ 2147483646 w 349"/>
              <a:gd name="T3" fmla="*/ 2147483646 h 415"/>
              <a:gd name="T4" fmla="*/ 2147483646 w 349"/>
              <a:gd name="T5" fmla="*/ 2147483646 h 415"/>
              <a:gd name="T6" fmla="*/ 2147483646 w 349"/>
              <a:gd name="T7" fmla="*/ 0 h 415"/>
              <a:gd name="T8" fmla="*/ 0 w 349"/>
              <a:gd name="T9" fmla="*/ 2147483646 h 415"/>
              <a:gd name="T10" fmla="*/ 0 60000 65536"/>
              <a:gd name="T11" fmla="*/ 0 60000 65536"/>
              <a:gd name="T12" fmla="*/ 0 60000 65536"/>
              <a:gd name="T13" fmla="*/ 0 60000 65536"/>
              <a:gd name="T14" fmla="*/ 0 60000 65536"/>
              <a:gd name="T15" fmla="*/ 0 w 349"/>
              <a:gd name="T16" fmla="*/ 0 h 415"/>
              <a:gd name="T17" fmla="*/ 349 w 349"/>
              <a:gd name="T18" fmla="*/ 415 h 415"/>
            </a:gdLst>
            <a:ahLst/>
            <a:cxnLst>
              <a:cxn ang="T10">
                <a:pos x="T0" y="T1"/>
              </a:cxn>
              <a:cxn ang="T11">
                <a:pos x="T2" y="T3"/>
              </a:cxn>
              <a:cxn ang="T12">
                <a:pos x="T4" y="T5"/>
              </a:cxn>
              <a:cxn ang="T13">
                <a:pos x="T6" y="T7"/>
              </a:cxn>
              <a:cxn ang="T14">
                <a:pos x="T8" y="T9"/>
              </a:cxn>
            </a:cxnLst>
            <a:rect l="T15" t="T16" r="T17" b="T18"/>
            <a:pathLst>
              <a:path w="349" h="415">
                <a:moveTo>
                  <a:pt x="0" y="409"/>
                </a:moveTo>
                <a:lnTo>
                  <a:pt x="6" y="415"/>
                </a:lnTo>
                <a:lnTo>
                  <a:pt x="349"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361" name="Freeform 1665"/>
          <p:cNvSpPr>
            <a:spLocks/>
          </p:cNvSpPr>
          <p:nvPr/>
        </p:nvSpPr>
        <p:spPr bwMode="auto">
          <a:xfrm>
            <a:off x="5670550" y="5314950"/>
            <a:ext cx="44450" cy="26988"/>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362" name="Freeform 1666"/>
          <p:cNvSpPr>
            <a:spLocks/>
          </p:cNvSpPr>
          <p:nvPr/>
        </p:nvSpPr>
        <p:spPr bwMode="auto">
          <a:xfrm>
            <a:off x="5670550" y="5314950"/>
            <a:ext cx="44450" cy="26988"/>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363" name="Freeform 1667"/>
          <p:cNvSpPr>
            <a:spLocks/>
          </p:cNvSpPr>
          <p:nvPr/>
        </p:nvSpPr>
        <p:spPr bwMode="auto">
          <a:xfrm>
            <a:off x="5670550" y="5295900"/>
            <a:ext cx="23813" cy="46038"/>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364" name="Freeform 1668"/>
          <p:cNvSpPr>
            <a:spLocks/>
          </p:cNvSpPr>
          <p:nvPr/>
        </p:nvSpPr>
        <p:spPr bwMode="auto">
          <a:xfrm>
            <a:off x="5670550" y="5295900"/>
            <a:ext cx="23813" cy="46038"/>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365" name="Freeform 1669"/>
          <p:cNvSpPr>
            <a:spLocks/>
          </p:cNvSpPr>
          <p:nvPr/>
        </p:nvSpPr>
        <p:spPr bwMode="auto">
          <a:xfrm>
            <a:off x="5659438" y="5429250"/>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3"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366" name="Freeform 1670"/>
          <p:cNvSpPr>
            <a:spLocks/>
          </p:cNvSpPr>
          <p:nvPr/>
        </p:nvSpPr>
        <p:spPr bwMode="auto">
          <a:xfrm>
            <a:off x="5659438" y="5429250"/>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3"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367" name="Freeform 1671"/>
          <p:cNvSpPr>
            <a:spLocks/>
          </p:cNvSpPr>
          <p:nvPr/>
        </p:nvSpPr>
        <p:spPr bwMode="auto">
          <a:xfrm>
            <a:off x="5659438" y="5449888"/>
            <a:ext cx="42862" cy="26987"/>
          </a:xfrm>
          <a:custGeom>
            <a:avLst/>
            <a:gdLst>
              <a:gd name="T0" fmla="*/ 2147483646 w 165"/>
              <a:gd name="T1" fmla="*/ 0 h 104"/>
              <a:gd name="T2" fmla="*/ 2147483646 w 165"/>
              <a:gd name="T3" fmla="*/ 2147483646 h 104"/>
              <a:gd name="T4" fmla="*/ 0 w 165"/>
              <a:gd name="T5" fmla="*/ 2147483646 h 104"/>
              <a:gd name="T6" fmla="*/ 2147483646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368" name="Freeform 1672"/>
          <p:cNvSpPr>
            <a:spLocks/>
          </p:cNvSpPr>
          <p:nvPr/>
        </p:nvSpPr>
        <p:spPr bwMode="auto">
          <a:xfrm>
            <a:off x="5659438" y="5449888"/>
            <a:ext cx="42862" cy="26987"/>
          </a:xfrm>
          <a:custGeom>
            <a:avLst/>
            <a:gdLst>
              <a:gd name="T0" fmla="*/ 2147483646 w 165"/>
              <a:gd name="T1" fmla="*/ 0 h 104"/>
              <a:gd name="T2" fmla="*/ 2147483646 w 165"/>
              <a:gd name="T3" fmla="*/ 2147483646 h 104"/>
              <a:gd name="T4" fmla="*/ 0 w 165"/>
              <a:gd name="T5" fmla="*/ 2147483646 h 104"/>
              <a:gd name="T6" fmla="*/ 2147483646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369" name="Freeform 1673"/>
          <p:cNvSpPr>
            <a:spLocks/>
          </p:cNvSpPr>
          <p:nvPr/>
        </p:nvSpPr>
        <p:spPr bwMode="auto">
          <a:xfrm>
            <a:off x="5681663" y="5340350"/>
            <a:ext cx="90487" cy="109538"/>
          </a:xfrm>
          <a:custGeom>
            <a:avLst/>
            <a:gdLst>
              <a:gd name="T0" fmla="*/ 0 w 344"/>
              <a:gd name="T1" fmla="*/ 2147483646 h 413"/>
              <a:gd name="T2" fmla="*/ 2147483646 w 344"/>
              <a:gd name="T3" fmla="*/ 2147483646 h 413"/>
              <a:gd name="T4" fmla="*/ 2147483646 w 344"/>
              <a:gd name="T5" fmla="*/ 0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08"/>
                </a:moveTo>
                <a:lnTo>
                  <a:pt x="6" y="413"/>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70" name="Freeform 1674"/>
          <p:cNvSpPr>
            <a:spLocks/>
          </p:cNvSpPr>
          <p:nvPr/>
        </p:nvSpPr>
        <p:spPr bwMode="auto">
          <a:xfrm>
            <a:off x="5683250" y="5340350"/>
            <a:ext cx="90488" cy="109538"/>
          </a:xfrm>
          <a:custGeom>
            <a:avLst/>
            <a:gdLst>
              <a:gd name="T0" fmla="*/ 0 w 344"/>
              <a:gd name="T1" fmla="*/ 2147483646 h 413"/>
              <a:gd name="T2" fmla="*/ 2147483646 w 344"/>
              <a:gd name="T3" fmla="*/ 0 h 413"/>
              <a:gd name="T4" fmla="*/ 2147483646 w 344"/>
              <a:gd name="T5" fmla="*/ 2147483646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8"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371" name="Freeform 1675"/>
          <p:cNvSpPr>
            <a:spLocks/>
          </p:cNvSpPr>
          <p:nvPr/>
        </p:nvSpPr>
        <p:spPr bwMode="auto">
          <a:xfrm>
            <a:off x="5681663" y="5340350"/>
            <a:ext cx="92075" cy="109538"/>
          </a:xfrm>
          <a:custGeom>
            <a:avLst/>
            <a:gdLst>
              <a:gd name="T0" fmla="*/ 0 w 350"/>
              <a:gd name="T1" fmla="*/ 2147483646 h 413"/>
              <a:gd name="T2" fmla="*/ 2147483646 w 350"/>
              <a:gd name="T3" fmla="*/ 2147483646 h 413"/>
              <a:gd name="T4" fmla="*/ 2147483646 w 350"/>
              <a:gd name="T5" fmla="*/ 2147483646 h 413"/>
              <a:gd name="T6" fmla="*/ 2147483646 w 350"/>
              <a:gd name="T7" fmla="*/ 0 h 413"/>
              <a:gd name="T8" fmla="*/ 0 w 350"/>
              <a:gd name="T9" fmla="*/ 2147483646 h 413"/>
              <a:gd name="T10" fmla="*/ 0 60000 65536"/>
              <a:gd name="T11" fmla="*/ 0 60000 65536"/>
              <a:gd name="T12" fmla="*/ 0 60000 65536"/>
              <a:gd name="T13" fmla="*/ 0 60000 65536"/>
              <a:gd name="T14" fmla="*/ 0 60000 65536"/>
              <a:gd name="T15" fmla="*/ 0 w 350"/>
              <a:gd name="T16" fmla="*/ 0 h 413"/>
              <a:gd name="T17" fmla="*/ 350 w 350"/>
              <a:gd name="T18" fmla="*/ 413 h 413"/>
            </a:gdLst>
            <a:ahLst/>
            <a:cxnLst>
              <a:cxn ang="T10">
                <a:pos x="T0" y="T1"/>
              </a:cxn>
              <a:cxn ang="T11">
                <a:pos x="T2" y="T3"/>
              </a:cxn>
              <a:cxn ang="T12">
                <a:pos x="T4" y="T5"/>
              </a:cxn>
              <a:cxn ang="T13">
                <a:pos x="T6" y="T7"/>
              </a:cxn>
              <a:cxn ang="T14">
                <a:pos x="T8" y="T9"/>
              </a:cxn>
            </a:cxnLst>
            <a:rect l="T15" t="T16" r="T17" b="T18"/>
            <a:pathLst>
              <a:path w="350" h="413">
                <a:moveTo>
                  <a:pt x="0" y="408"/>
                </a:moveTo>
                <a:lnTo>
                  <a:pt x="6" y="413"/>
                </a:lnTo>
                <a:lnTo>
                  <a:pt x="350"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372" name="Freeform 1676"/>
          <p:cNvSpPr>
            <a:spLocks/>
          </p:cNvSpPr>
          <p:nvPr/>
        </p:nvSpPr>
        <p:spPr bwMode="auto">
          <a:xfrm>
            <a:off x="5688013" y="5273675"/>
            <a:ext cx="90487" cy="109538"/>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8"/>
                </a:moveTo>
                <a:lnTo>
                  <a:pt x="6" y="415"/>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73" name="Freeform 1677"/>
          <p:cNvSpPr>
            <a:spLocks/>
          </p:cNvSpPr>
          <p:nvPr/>
        </p:nvSpPr>
        <p:spPr bwMode="auto">
          <a:xfrm>
            <a:off x="5689600" y="5273675"/>
            <a:ext cx="90488"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5"/>
                </a:lnTo>
                <a:lnTo>
                  <a:pt x="0" y="415"/>
                </a:lnTo>
                <a:close/>
              </a:path>
            </a:pathLst>
          </a:custGeom>
          <a:solidFill>
            <a:schemeClr val="tx1"/>
          </a:solidFill>
          <a:ln w="9525">
            <a:solidFill>
              <a:schemeClr val="tx1"/>
            </a:solidFill>
            <a:round/>
            <a:headEnd/>
            <a:tailEnd/>
          </a:ln>
        </p:spPr>
        <p:txBody>
          <a:bodyPr/>
          <a:lstStyle/>
          <a:p>
            <a:endParaRPr lang="en-US"/>
          </a:p>
        </p:txBody>
      </p:sp>
      <p:sp>
        <p:nvSpPr>
          <p:cNvPr id="78374" name="Freeform 1678"/>
          <p:cNvSpPr>
            <a:spLocks/>
          </p:cNvSpPr>
          <p:nvPr/>
        </p:nvSpPr>
        <p:spPr bwMode="auto">
          <a:xfrm>
            <a:off x="5688013" y="5273675"/>
            <a:ext cx="92075" cy="109538"/>
          </a:xfrm>
          <a:custGeom>
            <a:avLst/>
            <a:gdLst>
              <a:gd name="T0" fmla="*/ 0 w 350"/>
              <a:gd name="T1" fmla="*/ 2147483646 h 415"/>
              <a:gd name="T2" fmla="*/ 2147483646 w 350"/>
              <a:gd name="T3" fmla="*/ 2147483646 h 415"/>
              <a:gd name="T4" fmla="*/ 2147483646 w 350"/>
              <a:gd name="T5" fmla="*/ 2147483646 h 415"/>
              <a:gd name="T6" fmla="*/ 2147483646 w 350"/>
              <a:gd name="T7" fmla="*/ 0 h 415"/>
              <a:gd name="T8" fmla="*/ 0 w 350"/>
              <a:gd name="T9" fmla="*/ 2147483646 h 415"/>
              <a:gd name="T10" fmla="*/ 0 60000 65536"/>
              <a:gd name="T11" fmla="*/ 0 60000 65536"/>
              <a:gd name="T12" fmla="*/ 0 60000 65536"/>
              <a:gd name="T13" fmla="*/ 0 60000 65536"/>
              <a:gd name="T14" fmla="*/ 0 60000 65536"/>
              <a:gd name="T15" fmla="*/ 0 w 350"/>
              <a:gd name="T16" fmla="*/ 0 h 415"/>
              <a:gd name="T17" fmla="*/ 350 w 350"/>
              <a:gd name="T18" fmla="*/ 415 h 415"/>
            </a:gdLst>
            <a:ahLst/>
            <a:cxnLst>
              <a:cxn ang="T10">
                <a:pos x="T0" y="T1"/>
              </a:cxn>
              <a:cxn ang="T11">
                <a:pos x="T2" y="T3"/>
              </a:cxn>
              <a:cxn ang="T12">
                <a:pos x="T4" y="T5"/>
              </a:cxn>
              <a:cxn ang="T13">
                <a:pos x="T6" y="T7"/>
              </a:cxn>
              <a:cxn ang="T14">
                <a:pos x="T8" y="T9"/>
              </a:cxn>
            </a:cxnLst>
            <a:rect l="T15" t="T16" r="T17" b="T18"/>
            <a:pathLst>
              <a:path w="350" h="415">
                <a:moveTo>
                  <a:pt x="0" y="408"/>
                </a:moveTo>
                <a:lnTo>
                  <a:pt x="6" y="415"/>
                </a:lnTo>
                <a:lnTo>
                  <a:pt x="350"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375" name="Freeform 1679"/>
          <p:cNvSpPr>
            <a:spLocks/>
          </p:cNvSpPr>
          <p:nvPr/>
        </p:nvSpPr>
        <p:spPr bwMode="auto">
          <a:xfrm>
            <a:off x="5665788" y="5381625"/>
            <a:ext cx="42862" cy="28575"/>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2"/>
                </a:lnTo>
                <a:lnTo>
                  <a:pt x="0" y="106"/>
                </a:lnTo>
                <a:lnTo>
                  <a:pt x="88" y="0"/>
                </a:lnTo>
                <a:close/>
              </a:path>
            </a:pathLst>
          </a:custGeom>
          <a:solidFill>
            <a:schemeClr val="tx1"/>
          </a:solidFill>
          <a:ln w="9525">
            <a:solidFill>
              <a:schemeClr val="tx1"/>
            </a:solidFill>
            <a:round/>
            <a:headEnd/>
            <a:tailEnd/>
          </a:ln>
        </p:spPr>
        <p:txBody>
          <a:bodyPr/>
          <a:lstStyle/>
          <a:p>
            <a:endParaRPr lang="en-US"/>
          </a:p>
        </p:txBody>
      </p:sp>
      <p:sp>
        <p:nvSpPr>
          <p:cNvPr id="78376" name="Freeform 1680"/>
          <p:cNvSpPr>
            <a:spLocks/>
          </p:cNvSpPr>
          <p:nvPr/>
        </p:nvSpPr>
        <p:spPr bwMode="auto">
          <a:xfrm>
            <a:off x="5665788" y="5381625"/>
            <a:ext cx="42862" cy="28575"/>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2"/>
                </a:lnTo>
                <a:lnTo>
                  <a:pt x="0" y="106"/>
                </a:lnTo>
                <a:lnTo>
                  <a:pt x="88" y="0"/>
                </a:lnTo>
                <a:close/>
              </a:path>
            </a:pathLst>
          </a:custGeom>
          <a:solidFill>
            <a:schemeClr val="tx1"/>
          </a:solidFill>
          <a:ln w="0">
            <a:solidFill>
              <a:schemeClr val="tx1"/>
            </a:solidFill>
            <a:round/>
            <a:headEnd/>
            <a:tailEnd/>
          </a:ln>
        </p:spPr>
        <p:txBody>
          <a:bodyPr/>
          <a:lstStyle/>
          <a:p>
            <a:endParaRPr lang="en-US"/>
          </a:p>
        </p:txBody>
      </p:sp>
      <p:sp>
        <p:nvSpPr>
          <p:cNvPr id="78377" name="Freeform 1681"/>
          <p:cNvSpPr>
            <a:spLocks/>
          </p:cNvSpPr>
          <p:nvPr/>
        </p:nvSpPr>
        <p:spPr bwMode="auto">
          <a:xfrm>
            <a:off x="5665788" y="5362575"/>
            <a:ext cx="22225"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9525">
            <a:solidFill>
              <a:schemeClr val="tx1"/>
            </a:solidFill>
            <a:round/>
            <a:headEnd/>
            <a:tailEnd/>
          </a:ln>
        </p:spPr>
        <p:txBody>
          <a:bodyPr/>
          <a:lstStyle/>
          <a:p>
            <a:endParaRPr lang="en-US"/>
          </a:p>
        </p:txBody>
      </p:sp>
      <p:sp>
        <p:nvSpPr>
          <p:cNvPr id="78378" name="Freeform 1682"/>
          <p:cNvSpPr>
            <a:spLocks/>
          </p:cNvSpPr>
          <p:nvPr/>
        </p:nvSpPr>
        <p:spPr bwMode="auto">
          <a:xfrm>
            <a:off x="5665788" y="5362575"/>
            <a:ext cx="22225"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0">
            <a:solidFill>
              <a:schemeClr val="tx1"/>
            </a:solidFill>
            <a:round/>
            <a:headEnd/>
            <a:tailEnd/>
          </a:ln>
        </p:spPr>
        <p:txBody>
          <a:bodyPr/>
          <a:lstStyle/>
          <a:p>
            <a:endParaRPr lang="en-US"/>
          </a:p>
        </p:txBody>
      </p:sp>
      <p:sp>
        <p:nvSpPr>
          <p:cNvPr id="78379" name="Freeform 1683"/>
          <p:cNvSpPr>
            <a:spLocks/>
          </p:cNvSpPr>
          <p:nvPr/>
        </p:nvSpPr>
        <p:spPr bwMode="auto">
          <a:xfrm>
            <a:off x="5692775" y="5205413"/>
            <a:ext cx="92075" cy="109537"/>
          </a:xfrm>
          <a:custGeom>
            <a:avLst/>
            <a:gdLst>
              <a:gd name="T0" fmla="*/ 0 w 343"/>
              <a:gd name="T1" fmla="*/ 2147483646 h 415"/>
              <a:gd name="T2" fmla="*/ 2147483646 w 343"/>
              <a:gd name="T3" fmla="*/ 2147483646 h 415"/>
              <a:gd name="T4" fmla="*/ 2147483646 w 343"/>
              <a:gd name="T5" fmla="*/ 0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09"/>
                </a:moveTo>
                <a:lnTo>
                  <a:pt x="6" y="415"/>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380" name="Freeform 1684"/>
          <p:cNvSpPr>
            <a:spLocks/>
          </p:cNvSpPr>
          <p:nvPr/>
        </p:nvSpPr>
        <p:spPr bwMode="auto">
          <a:xfrm>
            <a:off x="5694363" y="5205413"/>
            <a:ext cx="92075" cy="109537"/>
          </a:xfrm>
          <a:custGeom>
            <a:avLst/>
            <a:gdLst>
              <a:gd name="T0" fmla="*/ 0 w 343"/>
              <a:gd name="T1" fmla="*/ 2147483646 h 415"/>
              <a:gd name="T2" fmla="*/ 2147483646 w 343"/>
              <a:gd name="T3" fmla="*/ 0 h 415"/>
              <a:gd name="T4" fmla="*/ 2147483646 w 343"/>
              <a:gd name="T5" fmla="*/ 2147483646 h 415"/>
              <a:gd name="T6" fmla="*/ 0 w 343"/>
              <a:gd name="T7" fmla="*/ 2147483646 h 415"/>
              <a:gd name="T8" fmla="*/ 0 60000 65536"/>
              <a:gd name="T9" fmla="*/ 0 60000 65536"/>
              <a:gd name="T10" fmla="*/ 0 60000 65536"/>
              <a:gd name="T11" fmla="*/ 0 60000 65536"/>
              <a:gd name="T12" fmla="*/ 0 w 343"/>
              <a:gd name="T13" fmla="*/ 0 h 415"/>
              <a:gd name="T14" fmla="*/ 343 w 343"/>
              <a:gd name="T15" fmla="*/ 415 h 415"/>
            </a:gdLst>
            <a:ahLst/>
            <a:cxnLst>
              <a:cxn ang="T8">
                <a:pos x="T0" y="T1"/>
              </a:cxn>
              <a:cxn ang="T9">
                <a:pos x="T2" y="T3"/>
              </a:cxn>
              <a:cxn ang="T10">
                <a:pos x="T4" y="T5"/>
              </a:cxn>
              <a:cxn ang="T11">
                <a:pos x="T6" y="T7"/>
              </a:cxn>
            </a:cxnLst>
            <a:rect l="T12" t="T13" r="T14" b="T15"/>
            <a:pathLst>
              <a:path w="343" h="415">
                <a:moveTo>
                  <a:pt x="0" y="415"/>
                </a:moveTo>
                <a:lnTo>
                  <a:pt x="337" y="0"/>
                </a:lnTo>
                <a:lnTo>
                  <a:pt x="343" y="6"/>
                </a:lnTo>
                <a:lnTo>
                  <a:pt x="0" y="415"/>
                </a:lnTo>
                <a:close/>
              </a:path>
            </a:pathLst>
          </a:custGeom>
          <a:solidFill>
            <a:schemeClr val="tx1"/>
          </a:solidFill>
          <a:ln w="9525">
            <a:solidFill>
              <a:schemeClr val="tx1"/>
            </a:solidFill>
            <a:round/>
            <a:headEnd/>
            <a:tailEnd/>
          </a:ln>
        </p:spPr>
        <p:txBody>
          <a:bodyPr/>
          <a:lstStyle/>
          <a:p>
            <a:endParaRPr lang="en-US"/>
          </a:p>
        </p:txBody>
      </p:sp>
      <p:sp>
        <p:nvSpPr>
          <p:cNvPr id="78381" name="Freeform 1685"/>
          <p:cNvSpPr>
            <a:spLocks/>
          </p:cNvSpPr>
          <p:nvPr/>
        </p:nvSpPr>
        <p:spPr bwMode="auto">
          <a:xfrm>
            <a:off x="5692775" y="5205413"/>
            <a:ext cx="93663" cy="109537"/>
          </a:xfrm>
          <a:custGeom>
            <a:avLst/>
            <a:gdLst>
              <a:gd name="T0" fmla="*/ 0 w 349"/>
              <a:gd name="T1" fmla="*/ 2147483646 h 415"/>
              <a:gd name="T2" fmla="*/ 2147483646 w 349"/>
              <a:gd name="T3" fmla="*/ 2147483646 h 415"/>
              <a:gd name="T4" fmla="*/ 2147483646 w 349"/>
              <a:gd name="T5" fmla="*/ 2147483646 h 415"/>
              <a:gd name="T6" fmla="*/ 2147483646 w 349"/>
              <a:gd name="T7" fmla="*/ 0 h 415"/>
              <a:gd name="T8" fmla="*/ 0 w 349"/>
              <a:gd name="T9" fmla="*/ 2147483646 h 415"/>
              <a:gd name="T10" fmla="*/ 0 60000 65536"/>
              <a:gd name="T11" fmla="*/ 0 60000 65536"/>
              <a:gd name="T12" fmla="*/ 0 60000 65536"/>
              <a:gd name="T13" fmla="*/ 0 60000 65536"/>
              <a:gd name="T14" fmla="*/ 0 60000 65536"/>
              <a:gd name="T15" fmla="*/ 0 w 349"/>
              <a:gd name="T16" fmla="*/ 0 h 415"/>
              <a:gd name="T17" fmla="*/ 349 w 349"/>
              <a:gd name="T18" fmla="*/ 415 h 415"/>
            </a:gdLst>
            <a:ahLst/>
            <a:cxnLst>
              <a:cxn ang="T10">
                <a:pos x="T0" y="T1"/>
              </a:cxn>
              <a:cxn ang="T11">
                <a:pos x="T2" y="T3"/>
              </a:cxn>
              <a:cxn ang="T12">
                <a:pos x="T4" y="T5"/>
              </a:cxn>
              <a:cxn ang="T13">
                <a:pos x="T6" y="T7"/>
              </a:cxn>
              <a:cxn ang="T14">
                <a:pos x="T8" y="T9"/>
              </a:cxn>
            </a:cxnLst>
            <a:rect l="T15" t="T16" r="T17" b="T18"/>
            <a:pathLst>
              <a:path w="349" h="415">
                <a:moveTo>
                  <a:pt x="0" y="409"/>
                </a:moveTo>
                <a:lnTo>
                  <a:pt x="6" y="415"/>
                </a:lnTo>
                <a:lnTo>
                  <a:pt x="349" y="6"/>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382" name="Freeform 1686"/>
          <p:cNvSpPr>
            <a:spLocks/>
          </p:cNvSpPr>
          <p:nvPr/>
        </p:nvSpPr>
        <p:spPr bwMode="auto">
          <a:xfrm>
            <a:off x="5670550" y="5314950"/>
            <a:ext cx="44450" cy="26988"/>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383" name="Freeform 1687"/>
          <p:cNvSpPr>
            <a:spLocks/>
          </p:cNvSpPr>
          <p:nvPr/>
        </p:nvSpPr>
        <p:spPr bwMode="auto">
          <a:xfrm>
            <a:off x="5670550" y="5314950"/>
            <a:ext cx="44450" cy="26988"/>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2"/>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384" name="Freeform 1688"/>
          <p:cNvSpPr>
            <a:spLocks/>
          </p:cNvSpPr>
          <p:nvPr/>
        </p:nvSpPr>
        <p:spPr bwMode="auto">
          <a:xfrm>
            <a:off x="5670550" y="5295900"/>
            <a:ext cx="23813" cy="46038"/>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385" name="Freeform 1689"/>
          <p:cNvSpPr>
            <a:spLocks/>
          </p:cNvSpPr>
          <p:nvPr/>
        </p:nvSpPr>
        <p:spPr bwMode="auto">
          <a:xfrm>
            <a:off x="5670550" y="5295900"/>
            <a:ext cx="23813" cy="46038"/>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386" name="Freeform 1690"/>
          <p:cNvSpPr>
            <a:spLocks/>
          </p:cNvSpPr>
          <p:nvPr/>
        </p:nvSpPr>
        <p:spPr bwMode="auto">
          <a:xfrm>
            <a:off x="5722938" y="4870450"/>
            <a:ext cx="90487" cy="109538"/>
          </a:xfrm>
          <a:custGeom>
            <a:avLst/>
            <a:gdLst>
              <a:gd name="T0" fmla="*/ 0 w 345"/>
              <a:gd name="T1" fmla="*/ 2147483646 h 414"/>
              <a:gd name="T2" fmla="*/ 2147483646 w 345"/>
              <a:gd name="T3" fmla="*/ 2147483646 h 414"/>
              <a:gd name="T4" fmla="*/ 2147483646 w 345"/>
              <a:gd name="T5" fmla="*/ 0 h 414"/>
              <a:gd name="T6" fmla="*/ 0 w 345"/>
              <a:gd name="T7" fmla="*/ 2147483646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9"/>
                </a:moveTo>
                <a:lnTo>
                  <a:pt x="7" y="414"/>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8387" name="Freeform 1691"/>
          <p:cNvSpPr>
            <a:spLocks/>
          </p:cNvSpPr>
          <p:nvPr/>
        </p:nvSpPr>
        <p:spPr bwMode="auto">
          <a:xfrm>
            <a:off x="5724525" y="4870450"/>
            <a:ext cx="90488" cy="109538"/>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388" name="Freeform 1692"/>
          <p:cNvSpPr>
            <a:spLocks/>
          </p:cNvSpPr>
          <p:nvPr/>
        </p:nvSpPr>
        <p:spPr bwMode="auto">
          <a:xfrm>
            <a:off x="5722938" y="4870450"/>
            <a:ext cx="92075" cy="109538"/>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9"/>
                </a:moveTo>
                <a:lnTo>
                  <a:pt x="7" y="414"/>
                </a:lnTo>
                <a:lnTo>
                  <a:pt x="351" y="5"/>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8389" name="Freeform 1693"/>
          <p:cNvSpPr>
            <a:spLocks/>
          </p:cNvSpPr>
          <p:nvPr/>
        </p:nvSpPr>
        <p:spPr bwMode="auto">
          <a:xfrm>
            <a:off x="5700713" y="4979988"/>
            <a:ext cx="42862" cy="26987"/>
          </a:xfrm>
          <a:custGeom>
            <a:avLst/>
            <a:gdLst>
              <a:gd name="T0" fmla="*/ 2147483646 w 164"/>
              <a:gd name="T1" fmla="*/ 0 h 105"/>
              <a:gd name="T2" fmla="*/ 2147483646 w 164"/>
              <a:gd name="T3" fmla="*/ 2147483646 h 105"/>
              <a:gd name="T4" fmla="*/ 0 w 164"/>
              <a:gd name="T5" fmla="*/ 2147483646 h 105"/>
              <a:gd name="T6" fmla="*/ 2147483646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390" name="Freeform 1694"/>
          <p:cNvSpPr>
            <a:spLocks/>
          </p:cNvSpPr>
          <p:nvPr/>
        </p:nvSpPr>
        <p:spPr bwMode="auto">
          <a:xfrm>
            <a:off x="5700713" y="4979988"/>
            <a:ext cx="42862" cy="26987"/>
          </a:xfrm>
          <a:custGeom>
            <a:avLst/>
            <a:gdLst>
              <a:gd name="T0" fmla="*/ 2147483646 w 164"/>
              <a:gd name="T1" fmla="*/ 0 h 105"/>
              <a:gd name="T2" fmla="*/ 2147483646 w 164"/>
              <a:gd name="T3" fmla="*/ 2147483646 h 105"/>
              <a:gd name="T4" fmla="*/ 0 w 164"/>
              <a:gd name="T5" fmla="*/ 2147483646 h 105"/>
              <a:gd name="T6" fmla="*/ 2147483646 w 164"/>
              <a:gd name="T7" fmla="*/ 0 h 105"/>
              <a:gd name="T8" fmla="*/ 0 60000 65536"/>
              <a:gd name="T9" fmla="*/ 0 60000 65536"/>
              <a:gd name="T10" fmla="*/ 0 60000 65536"/>
              <a:gd name="T11" fmla="*/ 0 60000 65536"/>
              <a:gd name="T12" fmla="*/ 0 w 164"/>
              <a:gd name="T13" fmla="*/ 0 h 105"/>
              <a:gd name="T14" fmla="*/ 164 w 164"/>
              <a:gd name="T15" fmla="*/ 105 h 105"/>
            </a:gdLst>
            <a:ahLst/>
            <a:cxnLst>
              <a:cxn ang="T8">
                <a:pos x="T0" y="T1"/>
              </a:cxn>
              <a:cxn ang="T9">
                <a:pos x="T2" y="T3"/>
              </a:cxn>
              <a:cxn ang="T10">
                <a:pos x="T4" y="T5"/>
              </a:cxn>
              <a:cxn ang="T11">
                <a:pos x="T6" y="T7"/>
              </a:cxn>
            </a:cxnLst>
            <a:rect l="T12" t="T13" r="T14" b="T15"/>
            <a:pathLst>
              <a:path w="164" h="105">
                <a:moveTo>
                  <a:pt x="88" y="0"/>
                </a:moveTo>
                <a:lnTo>
                  <a:pt x="164"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391" name="Freeform 1695"/>
          <p:cNvSpPr>
            <a:spLocks/>
          </p:cNvSpPr>
          <p:nvPr/>
        </p:nvSpPr>
        <p:spPr bwMode="auto">
          <a:xfrm>
            <a:off x="5700713" y="4959350"/>
            <a:ext cx="23812"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3"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392" name="Freeform 1696"/>
          <p:cNvSpPr>
            <a:spLocks/>
          </p:cNvSpPr>
          <p:nvPr/>
        </p:nvSpPr>
        <p:spPr bwMode="auto">
          <a:xfrm>
            <a:off x="5700713" y="4959350"/>
            <a:ext cx="23812"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3"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393" name="Freeform 1697"/>
          <p:cNvSpPr>
            <a:spLocks/>
          </p:cNvSpPr>
          <p:nvPr/>
        </p:nvSpPr>
        <p:spPr bwMode="auto">
          <a:xfrm>
            <a:off x="5688013" y="5094288"/>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394" name="Freeform 1698"/>
          <p:cNvSpPr>
            <a:spLocks/>
          </p:cNvSpPr>
          <p:nvPr/>
        </p:nvSpPr>
        <p:spPr bwMode="auto">
          <a:xfrm>
            <a:off x="5688013" y="5094288"/>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395" name="Freeform 1699"/>
          <p:cNvSpPr>
            <a:spLocks/>
          </p:cNvSpPr>
          <p:nvPr/>
        </p:nvSpPr>
        <p:spPr bwMode="auto">
          <a:xfrm>
            <a:off x="5688013" y="5113338"/>
            <a:ext cx="44450"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1"/>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396" name="Freeform 1700"/>
          <p:cNvSpPr>
            <a:spLocks/>
          </p:cNvSpPr>
          <p:nvPr/>
        </p:nvSpPr>
        <p:spPr bwMode="auto">
          <a:xfrm>
            <a:off x="5688013" y="5113338"/>
            <a:ext cx="44450"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1"/>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397" name="Freeform 1701"/>
          <p:cNvSpPr>
            <a:spLocks/>
          </p:cNvSpPr>
          <p:nvPr/>
        </p:nvSpPr>
        <p:spPr bwMode="auto">
          <a:xfrm>
            <a:off x="5710238" y="5005388"/>
            <a:ext cx="92075" cy="109537"/>
          </a:xfrm>
          <a:custGeom>
            <a:avLst/>
            <a:gdLst>
              <a:gd name="T0" fmla="*/ 0 w 345"/>
              <a:gd name="T1" fmla="*/ 2147483646 h 414"/>
              <a:gd name="T2" fmla="*/ 2147483646 w 345"/>
              <a:gd name="T3" fmla="*/ 2147483646 h 414"/>
              <a:gd name="T4" fmla="*/ 2147483646 w 345"/>
              <a:gd name="T5" fmla="*/ 0 h 414"/>
              <a:gd name="T6" fmla="*/ 0 w 345"/>
              <a:gd name="T7" fmla="*/ 2147483646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8"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398" name="Freeform 1702"/>
          <p:cNvSpPr>
            <a:spLocks/>
          </p:cNvSpPr>
          <p:nvPr/>
        </p:nvSpPr>
        <p:spPr bwMode="auto">
          <a:xfrm>
            <a:off x="5713413" y="5005388"/>
            <a:ext cx="90487" cy="109537"/>
          </a:xfrm>
          <a:custGeom>
            <a:avLst/>
            <a:gdLst>
              <a:gd name="T0" fmla="*/ 0 w 343"/>
              <a:gd name="T1" fmla="*/ 2147483646 h 414"/>
              <a:gd name="T2" fmla="*/ 2147483646 w 343"/>
              <a:gd name="T3" fmla="*/ 0 h 414"/>
              <a:gd name="T4" fmla="*/ 2147483646 w 343"/>
              <a:gd name="T5" fmla="*/ 2147483646 h 414"/>
              <a:gd name="T6" fmla="*/ 0 w 343"/>
              <a:gd name="T7" fmla="*/ 2147483646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5"/>
                </a:lnTo>
                <a:lnTo>
                  <a:pt x="0" y="414"/>
                </a:lnTo>
                <a:close/>
              </a:path>
            </a:pathLst>
          </a:custGeom>
          <a:solidFill>
            <a:schemeClr val="tx1"/>
          </a:solidFill>
          <a:ln w="9525">
            <a:solidFill>
              <a:schemeClr val="tx1"/>
            </a:solidFill>
            <a:round/>
            <a:headEnd/>
            <a:tailEnd/>
          </a:ln>
        </p:spPr>
        <p:txBody>
          <a:bodyPr/>
          <a:lstStyle/>
          <a:p>
            <a:endParaRPr lang="en-US"/>
          </a:p>
        </p:txBody>
      </p:sp>
      <p:sp>
        <p:nvSpPr>
          <p:cNvPr id="78399" name="Freeform 1703"/>
          <p:cNvSpPr>
            <a:spLocks/>
          </p:cNvSpPr>
          <p:nvPr/>
        </p:nvSpPr>
        <p:spPr bwMode="auto">
          <a:xfrm>
            <a:off x="5710238" y="5005388"/>
            <a:ext cx="93662"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8" y="414"/>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400" name="Freeform 1704"/>
          <p:cNvSpPr>
            <a:spLocks/>
          </p:cNvSpPr>
          <p:nvPr/>
        </p:nvSpPr>
        <p:spPr bwMode="auto">
          <a:xfrm>
            <a:off x="5716588" y="4937125"/>
            <a:ext cx="92075" cy="109538"/>
          </a:xfrm>
          <a:custGeom>
            <a:avLst/>
            <a:gdLst>
              <a:gd name="T0" fmla="*/ 0 w 345"/>
              <a:gd name="T1" fmla="*/ 2147483646 h 415"/>
              <a:gd name="T2" fmla="*/ 2147483646 w 345"/>
              <a:gd name="T3" fmla="*/ 2147483646 h 415"/>
              <a:gd name="T4" fmla="*/ 2147483646 w 345"/>
              <a:gd name="T5" fmla="*/ 0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8"/>
                </a:moveTo>
                <a:lnTo>
                  <a:pt x="7" y="415"/>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01" name="Freeform 1705"/>
          <p:cNvSpPr>
            <a:spLocks/>
          </p:cNvSpPr>
          <p:nvPr/>
        </p:nvSpPr>
        <p:spPr bwMode="auto">
          <a:xfrm>
            <a:off x="5718175" y="4937125"/>
            <a:ext cx="92075"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402" name="Freeform 1706"/>
          <p:cNvSpPr>
            <a:spLocks/>
          </p:cNvSpPr>
          <p:nvPr/>
        </p:nvSpPr>
        <p:spPr bwMode="auto">
          <a:xfrm>
            <a:off x="5716588" y="4937125"/>
            <a:ext cx="93662"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8"/>
                </a:moveTo>
                <a:lnTo>
                  <a:pt x="7" y="415"/>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403" name="Freeform 1707"/>
          <p:cNvSpPr>
            <a:spLocks/>
          </p:cNvSpPr>
          <p:nvPr/>
        </p:nvSpPr>
        <p:spPr bwMode="auto">
          <a:xfrm>
            <a:off x="5694363" y="5046663"/>
            <a:ext cx="44450" cy="26987"/>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9525">
            <a:solidFill>
              <a:schemeClr val="tx1"/>
            </a:solidFill>
            <a:round/>
            <a:headEnd/>
            <a:tailEnd/>
          </a:ln>
        </p:spPr>
        <p:txBody>
          <a:bodyPr/>
          <a:lstStyle/>
          <a:p>
            <a:endParaRPr lang="en-US"/>
          </a:p>
        </p:txBody>
      </p:sp>
      <p:sp>
        <p:nvSpPr>
          <p:cNvPr id="78404" name="Freeform 1708"/>
          <p:cNvSpPr>
            <a:spLocks/>
          </p:cNvSpPr>
          <p:nvPr/>
        </p:nvSpPr>
        <p:spPr bwMode="auto">
          <a:xfrm>
            <a:off x="5694363" y="5046663"/>
            <a:ext cx="44450" cy="26987"/>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0">
            <a:solidFill>
              <a:schemeClr val="tx1"/>
            </a:solidFill>
            <a:round/>
            <a:headEnd/>
            <a:tailEnd/>
          </a:ln>
        </p:spPr>
        <p:txBody>
          <a:bodyPr/>
          <a:lstStyle/>
          <a:p>
            <a:endParaRPr lang="en-US"/>
          </a:p>
        </p:txBody>
      </p:sp>
      <p:sp>
        <p:nvSpPr>
          <p:cNvPr id="78405" name="Freeform 1709"/>
          <p:cNvSpPr>
            <a:spLocks/>
          </p:cNvSpPr>
          <p:nvPr/>
        </p:nvSpPr>
        <p:spPr bwMode="auto">
          <a:xfrm>
            <a:off x="5694363" y="502761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9525">
            <a:solidFill>
              <a:schemeClr val="tx1"/>
            </a:solidFill>
            <a:round/>
            <a:headEnd/>
            <a:tailEnd/>
          </a:ln>
        </p:spPr>
        <p:txBody>
          <a:bodyPr/>
          <a:lstStyle/>
          <a:p>
            <a:endParaRPr lang="en-US"/>
          </a:p>
        </p:txBody>
      </p:sp>
      <p:sp>
        <p:nvSpPr>
          <p:cNvPr id="78406" name="Freeform 1710"/>
          <p:cNvSpPr>
            <a:spLocks/>
          </p:cNvSpPr>
          <p:nvPr/>
        </p:nvSpPr>
        <p:spPr bwMode="auto">
          <a:xfrm>
            <a:off x="5694363" y="502761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0">
            <a:solidFill>
              <a:schemeClr val="tx1"/>
            </a:solidFill>
            <a:round/>
            <a:headEnd/>
            <a:tailEnd/>
          </a:ln>
        </p:spPr>
        <p:txBody>
          <a:bodyPr/>
          <a:lstStyle/>
          <a:p>
            <a:endParaRPr lang="en-US"/>
          </a:p>
        </p:txBody>
      </p:sp>
      <p:sp>
        <p:nvSpPr>
          <p:cNvPr id="78407" name="Freeform 1711"/>
          <p:cNvSpPr>
            <a:spLocks/>
          </p:cNvSpPr>
          <p:nvPr/>
        </p:nvSpPr>
        <p:spPr bwMode="auto">
          <a:xfrm>
            <a:off x="5683250" y="51609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3"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408" name="Freeform 1712"/>
          <p:cNvSpPr>
            <a:spLocks/>
          </p:cNvSpPr>
          <p:nvPr/>
        </p:nvSpPr>
        <p:spPr bwMode="auto">
          <a:xfrm>
            <a:off x="5683250" y="51609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3"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409" name="Freeform 1713"/>
          <p:cNvSpPr>
            <a:spLocks/>
          </p:cNvSpPr>
          <p:nvPr/>
        </p:nvSpPr>
        <p:spPr bwMode="auto">
          <a:xfrm>
            <a:off x="5683250" y="5181600"/>
            <a:ext cx="42863" cy="26988"/>
          </a:xfrm>
          <a:custGeom>
            <a:avLst/>
            <a:gdLst>
              <a:gd name="T0" fmla="*/ 2147483646 w 165"/>
              <a:gd name="T1" fmla="*/ 0 h 104"/>
              <a:gd name="T2" fmla="*/ 2147483646 w 165"/>
              <a:gd name="T3" fmla="*/ 2147483646 h 104"/>
              <a:gd name="T4" fmla="*/ 0 w 165"/>
              <a:gd name="T5" fmla="*/ 2147483646 h 104"/>
              <a:gd name="T6" fmla="*/ 2147483646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410" name="Freeform 1714"/>
          <p:cNvSpPr>
            <a:spLocks/>
          </p:cNvSpPr>
          <p:nvPr/>
        </p:nvSpPr>
        <p:spPr bwMode="auto">
          <a:xfrm>
            <a:off x="5683250" y="5181600"/>
            <a:ext cx="42863" cy="26988"/>
          </a:xfrm>
          <a:custGeom>
            <a:avLst/>
            <a:gdLst>
              <a:gd name="T0" fmla="*/ 2147483646 w 165"/>
              <a:gd name="T1" fmla="*/ 0 h 104"/>
              <a:gd name="T2" fmla="*/ 2147483646 w 165"/>
              <a:gd name="T3" fmla="*/ 2147483646 h 104"/>
              <a:gd name="T4" fmla="*/ 0 w 165"/>
              <a:gd name="T5" fmla="*/ 2147483646 h 104"/>
              <a:gd name="T6" fmla="*/ 2147483646 w 165"/>
              <a:gd name="T7" fmla="*/ 0 h 104"/>
              <a:gd name="T8" fmla="*/ 0 60000 65536"/>
              <a:gd name="T9" fmla="*/ 0 60000 65536"/>
              <a:gd name="T10" fmla="*/ 0 60000 65536"/>
              <a:gd name="T11" fmla="*/ 0 60000 65536"/>
              <a:gd name="T12" fmla="*/ 0 w 165"/>
              <a:gd name="T13" fmla="*/ 0 h 104"/>
              <a:gd name="T14" fmla="*/ 165 w 165"/>
              <a:gd name="T15" fmla="*/ 104 h 104"/>
            </a:gdLst>
            <a:ahLst/>
            <a:cxnLst>
              <a:cxn ang="T8">
                <a:pos x="T0" y="T1"/>
              </a:cxn>
              <a:cxn ang="T9">
                <a:pos x="T2" y="T3"/>
              </a:cxn>
              <a:cxn ang="T10">
                <a:pos x="T4" y="T5"/>
              </a:cxn>
              <a:cxn ang="T11">
                <a:pos x="T6" y="T7"/>
              </a:cxn>
            </a:cxnLst>
            <a:rect l="T12" t="T13" r="T14" b="T15"/>
            <a:pathLst>
              <a:path w="165" h="104">
                <a:moveTo>
                  <a:pt x="88" y="0"/>
                </a:moveTo>
                <a:lnTo>
                  <a:pt x="165"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411" name="Freeform 1715"/>
          <p:cNvSpPr>
            <a:spLocks/>
          </p:cNvSpPr>
          <p:nvPr/>
        </p:nvSpPr>
        <p:spPr bwMode="auto">
          <a:xfrm>
            <a:off x="5705475" y="5072063"/>
            <a:ext cx="90488" cy="109537"/>
          </a:xfrm>
          <a:custGeom>
            <a:avLst/>
            <a:gdLst>
              <a:gd name="T0" fmla="*/ 0 w 345"/>
              <a:gd name="T1" fmla="*/ 2147483646 h 413"/>
              <a:gd name="T2" fmla="*/ 2147483646 w 345"/>
              <a:gd name="T3" fmla="*/ 2147483646 h 413"/>
              <a:gd name="T4" fmla="*/ 2147483646 w 345"/>
              <a:gd name="T5" fmla="*/ 0 h 413"/>
              <a:gd name="T6" fmla="*/ 0 w 345"/>
              <a:gd name="T7" fmla="*/ 2147483646 h 413"/>
              <a:gd name="T8" fmla="*/ 0 60000 65536"/>
              <a:gd name="T9" fmla="*/ 0 60000 65536"/>
              <a:gd name="T10" fmla="*/ 0 60000 65536"/>
              <a:gd name="T11" fmla="*/ 0 60000 65536"/>
              <a:gd name="T12" fmla="*/ 0 w 345"/>
              <a:gd name="T13" fmla="*/ 0 h 413"/>
              <a:gd name="T14" fmla="*/ 345 w 345"/>
              <a:gd name="T15" fmla="*/ 413 h 413"/>
            </a:gdLst>
            <a:ahLst/>
            <a:cxnLst>
              <a:cxn ang="T8">
                <a:pos x="T0" y="T1"/>
              </a:cxn>
              <a:cxn ang="T9">
                <a:pos x="T2" y="T3"/>
              </a:cxn>
              <a:cxn ang="T10">
                <a:pos x="T4" y="T5"/>
              </a:cxn>
              <a:cxn ang="T11">
                <a:pos x="T6" y="T7"/>
              </a:cxn>
            </a:cxnLst>
            <a:rect l="T12" t="T13" r="T14" b="T15"/>
            <a:pathLst>
              <a:path w="345" h="413">
                <a:moveTo>
                  <a:pt x="0" y="408"/>
                </a:moveTo>
                <a:lnTo>
                  <a:pt x="7" y="413"/>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12" name="Freeform 1716"/>
          <p:cNvSpPr>
            <a:spLocks/>
          </p:cNvSpPr>
          <p:nvPr/>
        </p:nvSpPr>
        <p:spPr bwMode="auto">
          <a:xfrm>
            <a:off x="5707063" y="5072063"/>
            <a:ext cx="90487" cy="109537"/>
          </a:xfrm>
          <a:custGeom>
            <a:avLst/>
            <a:gdLst>
              <a:gd name="T0" fmla="*/ 0 w 344"/>
              <a:gd name="T1" fmla="*/ 2147483646 h 413"/>
              <a:gd name="T2" fmla="*/ 2147483646 w 344"/>
              <a:gd name="T3" fmla="*/ 0 h 413"/>
              <a:gd name="T4" fmla="*/ 2147483646 w 344"/>
              <a:gd name="T5" fmla="*/ 2147483646 h 413"/>
              <a:gd name="T6" fmla="*/ 0 w 344"/>
              <a:gd name="T7" fmla="*/ 2147483646 h 413"/>
              <a:gd name="T8" fmla="*/ 0 60000 65536"/>
              <a:gd name="T9" fmla="*/ 0 60000 65536"/>
              <a:gd name="T10" fmla="*/ 0 60000 65536"/>
              <a:gd name="T11" fmla="*/ 0 60000 65536"/>
              <a:gd name="T12" fmla="*/ 0 w 344"/>
              <a:gd name="T13" fmla="*/ 0 h 413"/>
              <a:gd name="T14" fmla="*/ 344 w 344"/>
              <a:gd name="T15" fmla="*/ 413 h 413"/>
            </a:gdLst>
            <a:ahLst/>
            <a:cxnLst>
              <a:cxn ang="T8">
                <a:pos x="T0" y="T1"/>
              </a:cxn>
              <a:cxn ang="T9">
                <a:pos x="T2" y="T3"/>
              </a:cxn>
              <a:cxn ang="T10">
                <a:pos x="T4" y="T5"/>
              </a:cxn>
              <a:cxn ang="T11">
                <a:pos x="T6" y="T7"/>
              </a:cxn>
            </a:cxnLst>
            <a:rect l="T12" t="T13" r="T14" b="T15"/>
            <a:pathLst>
              <a:path w="344" h="413">
                <a:moveTo>
                  <a:pt x="0" y="413"/>
                </a:moveTo>
                <a:lnTo>
                  <a:pt x="338" y="0"/>
                </a:lnTo>
                <a:lnTo>
                  <a:pt x="344" y="5"/>
                </a:lnTo>
                <a:lnTo>
                  <a:pt x="0" y="413"/>
                </a:lnTo>
                <a:close/>
              </a:path>
            </a:pathLst>
          </a:custGeom>
          <a:solidFill>
            <a:schemeClr val="tx1"/>
          </a:solidFill>
          <a:ln w="9525">
            <a:solidFill>
              <a:schemeClr val="tx1"/>
            </a:solidFill>
            <a:round/>
            <a:headEnd/>
            <a:tailEnd/>
          </a:ln>
        </p:spPr>
        <p:txBody>
          <a:bodyPr/>
          <a:lstStyle/>
          <a:p>
            <a:endParaRPr lang="en-US"/>
          </a:p>
        </p:txBody>
      </p:sp>
      <p:sp>
        <p:nvSpPr>
          <p:cNvPr id="78413" name="Freeform 1717"/>
          <p:cNvSpPr>
            <a:spLocks/>
          </p:cNvSpPr>
          <p:nvPr/>
        </p:nvSpPr>
        <p:spPr bwMode="auto">
          <a:xfrm>
            <a:off x="5705475" y="5072063"/>
            <a:ext cx="92075" cy="109537"/>
          </a:xfrm>
          <a:custGeom>
            <a:avLst/>
            <a:gdLst>
              <a:gd name="T0" fmla="*/ 0 w 351"/>
              <a:gd name="T1" fmla="*/ 2147483646 h 413"/>
              <a:gd name="T2" fmla="*/ 2147483646 w 351"/>
              <a:gd name="T3" fmla="*/ 2147483646 h 413"/>
              <a:gd name="T4" fmla="*/ 2147483646 w 351"/>
              <a:gd name="T5" fmla="*/ 2147483646 h 413"/>
              <a:gd name="T6" fmla="*/ 2147483646 w 351"/>
              <a:gd name="T7" fmla="*/ 0 h 413"/>
              <a:gd name="T8" fmla="*/ 0 w 351"/>
              <a:gd name="T9" fmla="*/ 2147483646 h 413"/>
              <a:gd name="T10" fmla="*/ 0 60000 65536"/>
              <a:gd name="T11" fmla="*/ 0 60000 65536"/>
              <a:gd name="T12" fmla="*/ 0 60000 65536"/>
              <a:gd name="T13" fmla="*/ 0 60000 65536"/>
              <a:gd name="T14" fmla="*/ 0 60000 65536"/>
              <a:gd name="T15" fmla="*/ 0 w 351"/>
              <a:gd name="T16" fmla="*/ 0 h 413"/>
              <a:gd name="T17" fmla="*/ 351 w 351"/>
              <a:gd name="T18" fmla="*/ 413 h 413"/>
            </a:gdLst>
            <a:ahLst/>
            <a:cxnLst>
              <a:cxn ang="T10">
                <a:pos x="T0" y="T1"/>
              </a:cxn>
              <a:cxn ang="T11">
                <a:pos x="T2" y="T3"/>
              </a:cxn>
              <a:cxn ang="T12">
                <a:pos x="T4" y="T5"/>
              </a:cxn>
              <a:cxn ang="T13">
                <a:pos x="T6" y="T7"/>
              </a:cxn>
              <a:cxn ang="T14">
                <a:pos x="T8" y="T9"/>
              </a:cxn>
            </a:cxnLst>
            <a:rect l="T15" t="T16" r="T17" b="T18"/>
            <a:pathLst>
              <a:path w="351" h="413">
                <a:moveTo>
                  <a:pt x="0" y="408"/>
                </a:moveTo>
                <a:lnTo>
                  <a:pt x="7" y="413"/>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414" name="Freeform 1718"/>
          <p:cNvSpPr>
            <a:spLocks/>
          </p:cNvSpPr>
          <p:nvPr/>
        </p:nvSpPr>
        <p:spPr bwMode="auto">
          <a:xfrm>
            <a:off x="5699125" y="5138738"/>
            <a:ext cx="90488" cy="109537"/>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9"/>
                </a:moveTo>
                <a:lnTo>
                  <a:pt x="6" y="414"/>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415" name="Freeform 1719"/>
          <p:cNvSpPr>
            <a:spLocks/>
          </p:cNvSpPr>
          <p:nvPr/>
        </p:nvSpPr>
        <p:spPr bwMode="auto">
          <a:xfrm>
            <a:off x="5700713" y="5138738"/>
            <a:ext cx="90487" cy="109537"/>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8"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16" name="Freeform 1720"/>
          <p:cNvSpPr>
            <a:spLocks/>
          </p:cNvSpPr>
          <p:nvPr/>
        </p:nvSpPr>
        <p:spPr bwMode="auto">
          <a:xfrm>
            <a:off x="5699125" y="5138738"/>
            <a:ext cx="92075" cy="109537"/>
          </a:xfrm>
          <a:custGeom>
            <a:avLst/>
            <a:gdLst>
              <a:gd name="T0" fmla="*/ 0 w 350"/>
              <a:gd name="T1" fmla="*/ 2147483646 h 414"/>
              <a:gd name="T2" fmla="*/ 2147483646 w 350"/>
              <a:gd name="T3" fmla="*/ 2147483646 h 414"/>
              <a:gd name="T4" fmla="*/ 2147483646 w 350"/>
              <a:gd name="T5" fmla="*/ 2147483646 h 414"/>
              <a:gd name="T6" fmla="*/ 2147483646 w 350"/>
              <a:gd name="T7" fmla="*/ 0 h 414"/>
              <a:gd name="T8" fmla="*/ 0 w 350"/>
              <a:gd name="T9" fmla="*/ 2147483646 h 414"/>
              <a:gd name="T10" fmla="*/ 0 60000 65536"/>
              <a:gd name="T11" fmla="*/ 0 60000 65536"/>
              <a:gd name="T12" fmla="*/ 0 60000 65536"/>
              <a:gd name="T13" fmla="*/ 0 60000 65536"/>
              <a:gd name="T14" fmla="*/ 0 60000 65536"/>
              <a:gd name="T15" fmla="*/ 0 w 350"/>
              <a:gd name="T16" fmla="*/ 0 h 414"/>
              <a:gd name="T17" fmla="*/ 350 w 350"/>
              <a:gd name="T18" fmla="*/ 414 h 414"/>
            </a:gdLst>
            <a:ahLst/>
            <a:cxnLst>
              <a:cxn ang="T10">
                <a:pos x="T0" y="T1"/>
              </a:cxn>
              <a:cxn ang="T11">
                <a:pos x="T2" y="T3"/>
              </a:cxn>
              <a:cxn ang="T12">
                <a:pos x="T4" y="T5"/>
              </a:cxn>
              <a:cxn ang="T13">
                <a:pos x="T6" y="T7"/>
              </a:cxn>
              <a:cxn ang="T14">
                <a:pos x="T8" y="T9"/>
              </a:cxn>
            </a:cxnLst>
            <a:rect l="T15" t="T16" r="T17" b="T18"/>
            <a:pathLst>
              <a:path w="350" h="414">
                <a:moveTo>
                  <a:pt x="0" y="409"/>
                </a:moveTo>
                <a:lnTo>
                  <a:pt x="6" y="414"/>
                </a:lnTo>
                <a:lnTo>
                  <a:pt x="350" y="5"/>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417" name="Freeform 1721"/>
          <p:cNvSpPr>
            <a:spLocks/>
          </p:cNvSpPr>
          <p:nvPr/>
        </p:nvSpPr>
        <p:spPr bwMode="auto">
          <a:xfrm>
            <a:off x="5676900" y="52482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18" name="Freeform 1722"/>
          <p:cNvSpPr>
            <a:spLocks/>
          </p:cNvSpPr>
          <p:nvPr/>
        </p:nvSpPr>
        <p:spPr bwMode="auto">
          <a:xfrm>
            <a:off x="5676900" y="52482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19" name="Freeform 1723"/>
          <p:cNvSpPr>
            <a:spLocks/>
          </p:cNvSpPr>
          <p:nvPr/>
        </p:nvSpPr>
        <p:spPr bwMode="auto">
          <a:xfrm>
            <a:off x="5676900" y="5229225"/>
            <a:ext cx="23813" cy="46038"/>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3"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420" name="Freeform 1724"/>
          <p:cNvSpPr>
            <a:spLocks/>
          </p:cNvSpPr>
          <p:nvPr/>
        </p:nvSpPr>
        <p:spPr bwMode="auto">
          <a:xfrm>
            <a:off x="5676900" y="5229225"/>
            <a:ext cx="23813" cy="46038"/>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3"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421" name="Freeform 1725"/>
          <p:cNvSpPr>
            <a:spLocks/>
          </p:cNvSpPr>
          <p:nvPr/>
        </p:nvSpPr>
        <p:spPr bwMode="auto">
          <a:xfrm>
            <a:off x="5688013" y="5094288"/>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9525">
            <a:solidFill>
              <a:schemeClr val="tx1"/>
            </a:solidFill>
            <a:round/>
            <a:headEnd/>
            <a:tailEnd/>
          </a:ln>
        </p:spPr>
        <p:txBody>
          <a:bodyPr/>
          <a:lstStyle/>
          <a:p>
            <a:endParaRPr lang="en-US"/>
          </a:p>
        </p:txBody>
      </p:sp>
      <p:sp>
        <p:nvSpPr>
          <p:cNvPr id="78422" name="Freeform 1726"/>
          <p:cNvSpPr>
            <a:spLocks/>
          </p:cNvSpPr>
          <p:nvPr/>
        </p:nvSpPr>
        <p:spPr bwMode="auto">
          <a:xfrm>
            <a:off x="5688013" y="5094288"/>
            <a:ext cx="23812" cy="47625"/>
          </a:xfrm>
          <a:custGeom>
            <a:avLst/>
            <a:gdLst>
              <a:gd name="T0" fmla="*/ 2147483646 w 89"/>
              <a:gd name="T1" fmla="*/ 2147483646 h 179"/>
              <a:gd name="T2" fmla="*/ 2147483646 w 89"/>
              <a:gd name="T3" fmla="*/ 0 h 179"/>
              <a:gd name="T4" fmla="*/ 0 w 89"/>
              <a:gd name="T5" fmla="*/ 2147483646 h 179"/>
              <a:gd name="T6" fmla="*/ 2147483646 w 89"/>
              <a:gd name="T7" fmla="*/ 2147483646 h 179"/>
              <a:gd name="T8" fmla="*/ 0 60000 65536"/>
              <a:gd name="T9" fmla="*/ 0 60000 65536"/>
              <a:gd name="T10" fmla="*/ 0 60000 65536"/>
              <a:gd name="T11" fmla="*/ 0 60000 65536"/>
              <a:gd name="T12" fmla="*/ 0 w 89"/>
              <a:gd name="T13" fmla="*/ 0 h 179"/>
              <a:gd name="T14" fmla="*/ 89 w 89"/>
              <a:gd name="T15" fmla="*/ 179 h 179"/>
            </a:gdLst>
            <a:ahLst/>
            <a:cxnLst>
              <a:cxn ang="T8">
                <a:pos x="T0" y="T1"/>
              </a:cxn>
              <a:cxn ang="T9">
                <a:pos x="T2" y="T3"/>
              </a:cxn>
              <a:cxn ang="T10">
                <a:pos x="T4" y="T5"/>
              </a:cxn>
              <a:cxn ang="T11">
                <a:pos x="T6" y="T7"/>
              </a:cxn>
            </a:cxnLst>
            <a:rect l="T12" t="T13" r="T14" b="T15"/>
            <a:pathLst>
              <a:path w="89" h="179">
                <a:moveTo>
                  <a:pt x="89" y="74"/>
                </a:moveTo>
                <a:lnTo>
                  <a:pt x="63" y="0"/>
                </a:lnTo>
                <a:lnTo>
                  <a:pt x="0" y="179"/>
                </a:lnTo>
                <a:lnTo>
                  <a:pt x="89" y="74"/>
                </a:lnTo>
                <a:close/>
              </a:path>
            </a:pathLst>
          </a:custGeom>
          <a:solidFill>
            <a:schemeClr val="tx1"/>
          </a:solidFill>
          <a:ln w="0">
            <a:solidFill>
              <a:schemeClr val="tx1"/>
            </a:solidFill>
            <a:round/>
            <a:headEnd/>
            <a:tailEnd/>
          </a:ln>
        </p:spPr>
        <p:txBody>
          <a:bodyPr/>
          <a:lstStyle/>
          <a:p>
            <a:endParaRPr lang="en-US"/>
          </a:p>
        </p:txBody>
      </p:sp>
      <p:sp>
        <p:nvSpPr>
          <p:cNvPr id="78423" name="Freeform 1727"/>
          <p:cNvSpPr>
            <a:spLocks/>
          </p:cNvSpPr>
          <p:nvPr/>
        </p:nvSpPr>
        <p:spPr bwMode="auto">
          <a:xfrm>
            <a:off x="5688013" y="5113338"/>
            <a:ext cx="44450"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1"/>
                </a:lnTo>
                <a:lnTo>
                  <a:pt x="0" y="105"/>
                </a:lnTo>
                <a:lnTo>
                  <a:pt x="89" y="0"/>
                </a:lnTo>
                <a:close/>
              </a:path>
            </a:pathLst>
          </a:custGeom>
          <a:solidFill>
            <a:schemeClr val="tx1"/>
          </a:solidFill>
          <a:ln w="9525">
            <a:solidFill>
              <a:schemeClr val="tx1"/>
            </a:solidFill>
            <a:round/>
            <a:headEnd/>
            <a:tailEnd/>
          </a:ln>
        </p:spPr>
        <p:txBody>
          <a:bodyPr/>
          <a:lstStyle/>
          <a:p>
            <a:endParaRPr lang="en-US"/>
          </a:p>
        </p:txBody>
      </p:sp>
      <p:sp>
        <p:nvSpPr>
          <p:cNvPr id="78424" name="Freeform 1728"/>
          <p:cNvSpPr>
            <a:spLocks/>
          </p:cNvSpPr>
          <p:nvPr/>
        </p:nvSpPr>
        <p:spPr bwMode="auto">
          <a:xfrm>
            <a:off x="5688013" y="5113338"/>
            <a:ext cx="44450" cy="28575"/>
          </a:xfrm>
          <a:custGeom>
            <a:avLst/>
            <a:gdLst>
              <a:gd name="T0" fmla="*/ 2147483646 w 166"/>
              <a:gd name="T1" fmla="*/ 0 h 105"/>
              <a:gd name="T2" fmla="*/ 2147483646 w 166"/>
              <a:gd name="T3" fmla="*/ 2147483646 h 105"/>
              <a:gd name="T4" fmla="*/ 0 w 166"/>
              <a:gd name="T5" fmla="*/ 2147483646 h 105"/>
              <a:gd name="T6" fmla="*/ 2147483646 w 166"/>
              <a:gd name="T7" fmla="*/ 0 h 105"/>
              <a:gd name="T8" fmla="*/ 0 60000 65536"/>
              <a:gd name="T9" fmla="*/ 0 60000 65536"/>
              <a:gd name="T10" fmla="*/ 0 60000 65536"/>
              <a:gd name="T11" fmla="*/ 0 60000 65536"/>
              <a:gd name="T12" fmla="*/ 0 w 166"/>
              <a:gd name="T13" fmla="*/ 0 h 105"/>
              <a:gd name="T14" fmla="*/ 166 w 166"/>
              <a:gd name="T15" fmla="*/ 105 h 105"/>
            </a:gdLst>
            <a:ahLst/>
            <a:cxnLst>
              <a:cxn ang="T8">
                <a:pos x="T0" y="T1"/>
              </a:cxn>
              <a:cxn ang="T9">
                <a:pos x="T2" y="T3"/>
              </a:cxn>
              <a:cxn ang="T10">
                <a:pos x="T4" y="T5"/>
              </a:cxn>
              <a:cxn ang="T11">
                <a:pos x="T6" y="T7"/>
              </a:cxn>
            </a:cxnLst>
            <a:rect l="T12" t="T13" r="T14" b="T15"/>
            <a:pathLst>
              <a:path w="166" h="105">
                <a:moveTo>
                  <a:pt x="89" y="0"/>
                </a:moveTo>
                <a:lnTo>
                  <a:pt x="166" y="11"/>
                </a:lnTo>
                <a:lnTo>
                  <a:pt x="0" y="105"/>
                </a:lnTo>
                <a:lnTo>
                  <a:pt x="89" y="0"/>
                </a:lnTo>
                <a:close/>
              </a:path>
            </a:pathLst>
          </a:custGeom>
          <a:solidFill>
            <a:schemeClr val="tx1"/>
          </a:solidFill>
          <a:ln w="0">
            <a:solidFill>
              <a:schemeClr val="tx1"/>
            </a:solidFill>
            <a:round/>
            <a:headEnd/>
            <a:tailEnd/>
          </a:ln>
        </p:spPr>
        <p:txBody>
          <a:bodyPr/>
          <a:lstStyle/>
          <a:p>
            <a:endParaRPr lang="en-US"/>
          </a:p>
        </p:txBody>
      </p:sp>
      <p:sp>
        <p:nvSpPr>
          <p:cNvPr id="78425" name="Freeform 1729"/>
          <p:cNvSpPr>
            <a:spLocks/>
          </p:cNvSpPr>
          <p:nvPr/>
        </p:nvSpPr>
        <p:spPr bwMode="auto">
          <a:xfrm>
            <a:off x="5710238" y="5005388"/>
            <a:ext cx="92075" cy="109537"/>
          </a:xfrm>
          <a:custGeom>
            <a:avLst/>
            <a:gdLst>
              <a:gd name="T0" fmla="*/ 0 w 345"/>
              <a:gd name="T1" fmla="*/ 2147483646 h 414"/>
              <a:gd name="T2" fmla="*/ 2147483646 w 345"/>
              <a:gd name="T3" fmla="*/ 2147483646 h 414"/>
              <a:gd name="T4" fmla="*/ 2147483646 w 345"/>
              <a:gd name="T5" fmla="*/ 0 h 414"/>
              <a:gd name="T6" fmla="*/ 0 w 345"/>
              <a:gd name="T7" fmla="*/ 2147483646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8"/>
                </a:moveTo>
                <a:lnTo>
                  <a:pt x="8" y="414"/>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26" name="Freeform 1730"/>
          <p:cNvSpPr>
            <a:spLocks/>
          </p:cNvSpPr>
          <p:nvPr/>
        </p:nvSpPr>
        <p:spPr bwMode="auto">
          <a:xfrm>
            <a:off x="5713413" y="5005388"/>
            <a:ext cx="90487" cy="109537"/>
          </a:xfrm>
          <a:custGeom>
            <a:avLst/>
            <a:gdLst>
              <a:gd name="T0" fmla="*/ 0 w 343"/>
              <a:gd name="T1" fmla="*/ 2147483646 h 414"/>
              <a:gd name="T2" fmla="*/ 2147483646 w 343"/>
              <a:gd name="T3" fmla="*/ 0 h 414"/>
              <a:gd name="T4" fmla="*/ 2147483646 w 343"/>
              <a:gd name="T5" fmla="*/ 2147483646 h 414"/>
              <a:gd name="T6" fmla="*/ 0 w 343"/>
              <a:gd name="T7" fmla="*/ 2147483646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27" name="Freeform 1731"/>
          <p:cNvSpPr>
            <a:spLocks/>
          </p:cNvSpPr>
          <p:nvPr/>
        </p:nvSpPr>
        <p:spPr bwMode="auto">
          <a:xfrm>
            <a:off x="5710238" y="5005388"/>
            <a:ext cx="93662"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8" y="414"/>
                </a:lnTo>
                <a:lnTo>
                  <a:pt x="351" y="5"/>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428" name="Freeform 1732"/>
          <p:cNvSpPr>
            <a:spLocks/>
          </p:cNvSpPr>
          <p:nvPr/>
        </p:nvSpPr>
        <p:spPr bwMode="auto">
          <a:xfrm>
            <a:off x="5716588" y="4937125"/>
            <a:ext cx="92075" cy="109538"/>
          </a:xfrm>
          <a:custGeom>
            <a:avLst/>
            <a:gdLst>
              <a:gd name="T0" fmla="*/ 0 w 345"/>
              <a:gd name="T1" fmla="*/ 2147483646 h 415"/>
              <a:gd name="T2" fmla="*/ 2147483646 w 345"/>
              <a:gd name="T3" fmla="*/ 2147483646 h 415"/>
              <a:gd name="T4" fmla="*/ 2147483646 w 345"/>
              <a:gd name="T5" fmla="*/ 0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08"/>
                </a:moveTo>
                <a:lnTo>
                  <a:pt x="7" y="415"/>
                </a:lnTo>
                <a:lnTo>
                  <a:pt x="345"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29" name="Freeform 1733"/>
          <p:cNvSpPr>
            <a:spLocks/>
          </p:cNvSpPr>
          <p:nvPr/>
        </p:nvSpPr>
        <p:spPr bwMode="auto">
          <a:xfrm>
            <a:off x="5718175" y="4937125"/>
            <a:ext cx="92075" cy="109538"/>
          </a:xfrm>
          <a:custGeom>
            <a:avLst/>
            <a:gdLst>
              <a:gd name="T0" fmla="*/ 0 w 344"/>
              <a:gd name="T1" fmla="*/ 2147483646 h 415"/>
              <a:gd name="T2" fmla="*/ 2147483646 w 344"/>
              <a:gd name="T3" fmla="*/ 0 h 415"/>
              <a:gd name="T4" fmla="*/ 2147483646 w 344"/>
              <a:gd name="T5" fmla="*/ 2147483646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15"/>
                </a:moveTo>
                <a:lnTo>
                  <a:pt x="338" y="0"/>
                </a:lnTo>
                <a:lnTo>
                  <a:pt x="344" y="6"/>
                </a:lnTo>
                <a:lnTo>
                  <a:pt x="0" y="415"/>
                </a:lnTo>
                <a:close/>
              </a:path>
            </a:pathLst>
          </a:custGeom>
          <a:solidFill>
            <a:schemeClr val="tx1"/>
          </a:solidFill>
          <a:ln w="9525">
            <a:solidFill>
              <a:schemeClr val="tx1"/>
            </a:solidFill>
            <a:round/>
            <a:headEnd/>
            <a:tailEnd/>
          </a:ln>
        </p:spPr>
        <p:txBody>
          <a:bodyPr/>
          <a:lstStyle/>
          <a:p>
            <a:endParaRPr lang="en-US"/>
          </a:p>
        </p:txBody>
      </p:sp>
      <p:sp>
        <p:nvSpPr>
          <p:cNvPr id="78430" name="Freeform 1734"/>
          <p:cNvSpPr>
            <a:spLocks/>
          </p:cNvSpPr>
          <p:nvPr/>
        </p:nvSpPr>
        <p:spPr bwMode="auto">
          <a:xfrm>
            <a:off x="5716588" y="4937125"/>
            <a:ext cx="93662" cy="109538"/>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8"/>
                </a:moveTo>
                <a:lnTo>
                  <a:pt x="7" y="415"/>
                </a:lnTo>
                <a:lnTo>
                  <a:pt x="351" y="6"/>
                </a:lnTo>
                <a:lnTo>
                  <a:pt x="345" y="0"/>
                </a:lnTo>
                <a:lnTo>
                  <a:pt x="0" y="408"/>
                </a:lnTo>
                <a:close/>
              </a:path>
            </a:pathLst>
          </a:custGeom>
          <a:solidFill>
            <a:schemeClr val="tx1"/>
          </a:solidFill>
          <a:ln w="0">
            <a:solidFill>
              <a:schemeClr val="tx1"/>
            </a:solidFill>
            <a:round/>
            <a:headEnd/>
            <a:tailEnd/>
          </a:ln>
        </p:spPr>
        <p:txBody>
          <a:bodyPr/>
          <a:lstStyle/>
          <a:p>
            <a:endParaRPr lang="en-US"/>
          </a:p>
        </p:txBody>
      </p:sp>
      <p:sp>
        <p:nvSpPr>
          <p:cNvPr id="78431" name="Freeform 1735"/>
          <p:cNvSpPr>
            <a:spLocks/>
          </p:cNvSpPr>
          <p:nvPr/>
        </p:nvSpPr>
        <p:spPr bwMode="auto">
          <a:xfrm>
            <a:off x="5694363" y="5046663"/>
            <a:ext cx="44450" cy="26987"/>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9525">
            <a:solidFill>
              <a:schemeClr val="tx1"/>
            </a:solidFill>
            <a:round/>
            <a:headEnd/>
            <a:tailEnd/>
          </a:ln>
        </p:spPr>
        <p:txBody>
          <a:bodyPr/>
          <a:lstStyle/>
          <a:p>
            <a:endParaRPr lang="en-US"/>
          </a:p>
        </p:txBody>
      </p:sp>
      <p:sp>
        <p:nvSpPr>
          <p:cNvPr id="78432" name="Freeform 1736"/>
          <p:cNvSpPr>
            <a:spLocks/>
          </p:cNvSpPr>
          <p:nvPr/>
        </p:nvSpPr>
        <p:spPr bwMode="auto">
          <a:xfrm>
            <a:off x="5694363" y="5046663"/>
            <a:ext cx="44450" cy="26987"/>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0">
            <a:solidFill>
              <a:schemeClr val="tx1"/>
            </a:solidFill>
            <a:round/>
            <a:headEnd/>
            <a:tailEnd/>
          </a:ln>
        </p:spPr>
        <p:txBody>
          <a:bodyPr/>
          <a:lstStyle/>
          <a:p>
            <a:endParaRPr lang="en-US"/>
          </a:p>
        </p:txBody>
      </p:sp>
      <p:sp>
        <p:nvSpPr>
          <p:cNvPr id="78433" name="Freeform 1737"/>
          <p:cNvSpPr>
            <a:spLocks/>
          </p:cNvSpPr>
          <p:nvPr/>
        </p:nvSpPr>
        <p:spPr bwMode="auto">
          <a:xfrm>
            <a:off x="5694363" y="502761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9525">
            <a:solidFill>
              <a:schemeClr val="tx1"/>
            </a:solidFill>
            <a:round/>
            <a:headEnd/>
            <a:tailEnd/>
          </a:ln>
        </p:spPr>
        <p:txBody>
          <a:bodyPr/>
          <a:lstStyle/>
          <a:p>
            <a:endParaRPr lang="en-US"/>
          </a:p>
        </p:txBody>
      </p:sp>
      <p:sp>
        <p:nvSpPr>
          <p:cNvPr id="78434" name="Freeform 1738"/>
          <p:cNvSpPr>
            <a:spLocks/>
          </p:cNvSpPr>
          <p:nvPr/>
        </p:nvSpPr>
        <p:spPr bwMode="auto">
          <a:xfrm>
            <a:off x="5694363" y="5027613"/>
            <a:ext cx="23812" cy="46037"/>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3"/>
                </a:moveTo>
                <a:lnTo>
                  <a:pt x="63" y="0"/>
                </a:lnTo>
                <a:lnTo>
                  <a:pt x="0" y="179"/>
                </a:lnTo>
                <a:lnTo>
                  <a:pt x="88" y="73"/>
                </a:lnTo>
                <a:close/>
              </a:path>
            </a:pathLst>
          </a:custGeom>
          <a:solidFill>
            <a:schemeClr val="tx1"/>
          </a:solidFill>
          <a:ln w="0">
            <a:solidFill>
              <a:schemeClr val="tx1"/>
            </a:solidFill>
            <a:round/>
            <a:headEnd/>
            <a:tailEnd/>
          </a:ln>
        </p:spPr>
        <p:txBody>
          <a:bodyPr/>
          <a:lstStyle/>
          <a:p>
            <a:endParaRPr lang="en-US"/>
          </a:p>
        </p:txBody>
      </p:sp>
      <p:sp>
        <p:nvSpPr>
          <p:cNvPr id="78435" name="Freeform 1739"/>
          <p:cNvSpPr>
            <a:spLocks/>
          </p:cNvSpPr>
          <p:nvPr/>
        </p:nvSpPr>
        <p:spPr bwMode="auto">
          <a:xfrm>
            <a:off x="5724525" y="46910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2"/>
                </a:moveTo>
                <a:lnTo>
                  <a:pt x="64" y="0"/>
                </a:lnTo>
                <a:lnTo>
                  <a:pt x="0" y="178"/>
                </a:lnTo>
                <a:lnTo>
                  <a:pt x="88" y="72"/>
                </a:lnTo>
                <a:close/>
              </a:path>
            </a:pathLst>
          </a:custGeom>
          <a:solidFill>
            <a:schemeClr val="tx1"/>
          </a:solidFill>
          <a:ln w="9525">
            <a:solidFill>
              <a:schemeClr val="tx1"/>
            </a:solidFill>
            <a:round/>
            <a:headEnd/>
            <a:tailEnd/>
          </a:ln>
        </p:spPr>
        <p:txBody>
          <a:bodyPr/>
          <a:lstStyle/>
          <a:p>
            <a:endParaRPr lang="en-US"/>
          </a:p>
        </p:txBody>
      </p:sp>
      <p:sp>
        <p:nvSpPr>
          <p:cNvPr id="78436" name="Freeform 1740"/>
          <p:cNvSpPr>
            <a:spLocks/>
          </p:cNvSpPr>
          <p:nvPr/>
        </p:nvSpPr>
        <p:spPr bwMode="auto">
          <a:xfrm>
            <a:off x="5724525" y="46910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2"/>
                </a:moveTo>
                <a:lnTo>
                  <a:pt x="64" y="0"/>
                </a:lnTo>
                <a:lnTo>
                  <a:pt x="0" y="178"/>
                </a:lnTo>
                <a:lnTo>
                  <a:pt x="88" y="72"/>
                </a:lnTo>
                <a:close/>
              </a:path>
            </a:pathLst>
          </a:custGeom>
          <a:solidFill>
            <a:schemeClr val="tx1"/>
          </a:solidFill>
          <a:ln w="0">
            <a:solidFill>
              <a:schemeClr val="tx1"/>
            </a:solidFill>
            <a:round/>
            <a:headEnd/>
            <a:tailEnd/>
          </a:ln>
        </p:spPr>
        <p:txBody>
          <a:bodyPr/>
          <a:lstStyle/>
          <a:p>
            <a:endParaRPr lang="en-US"/>
          </a:p>
        </p:txBody>
      </p:sp>
      <p:sp>
        <p:nvSpPr>
          <p:cNvPr id="78437" name="Freeform 1741"/>
          <p:cNvSpPr>
            <a:spLocks/>
          </p:cNvSpPr>
          <p:nvPr/>
        </p:nvSpPr>
        <p:spPr bwMode="auto">
          <a:xfrm>
            <a:off x="5724525" y="4711700"/>
            <a:ext cx="42863" cy="26988"/>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9525">
            <a:solidFill>
              <a:schemeClr val="tx1"/>
            </a:solidFill>
            <a:round/>
            <a:headEnd/>
            <a:tailEnd/>
          </a:ln>
        </p:spPr>
        <p:txBody>
          <a:bodyPr/>
          <a:lstStyle/>
          <a:p>
            <a:endParaRPr lang="en-US"/>
          </a:p>
        </p:txBody>
      </p:sp>
      <p:sp>
        <p:nvSpPr>
          <p:cNvPr id="78438" name="Freeform 1742"/>
          <p:cNvSpPr>
            <a:spLocks/>
          </p:cNvSpPr>
          <p:nvPr/>
        </p:nvSpPr>
        <p:spPr bwMode="auto">
          <a:xfrm>
            <a:off x="5724525" y="4711700"/>
            <a:ext cx="42863" cy="26988"/>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0">
            <a:solidFill>
              <a:schemeClr val="tx1"/>
            </a:solidFill>
            <a:round/>
            <a:headEnd/>
            <a:tailEnd/>
          </a:ln>
        </p:spPr>
        <p:txBody>
          <a:bodyPr/>
          <a:lstStyle/>
          <a:p>
            <a:endParaRPr lang="en-US"/>
          </a:p>
        </p:txBody>
      </p:sp>
      <p:sp>
        <p:nvSpPr>
          <p:cNvPr id="78439" name="Freeform 1743"/>
          <p:cNvSpPr>
            <a:spLocks/>
          </p:cNvSpPr>
          <p:nvPr/>
        </p:nvSpPr>
        <p:spPr bwMode="auto">
          <a:xfrm>
            <a:off x="5746750" y="4602163"/>
            <a:ext cx="90488" cy="109537"/>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40" name="Freeform 1744"/>
          <p:cNvSpPr>
            <a:spLocks/>
          </p:cNvSpPr>
          <p:nvPr/>
        </p:nvSpPr>
        <p:spPr bwMode="auto">
          <a:xfrm>
            <a:off x="5748338" y="4602163"/>
            <a:ext cx="90487" cy="109537"/>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41" name="Freeform 1745"/>
          <p:cNvSpPr>
            <a:spLocks/>
          </p:cNvSpPr>
          <p:nvPr/>
        </p:nvSpPr>
        <p:spPr bwMode="auto">
          <a:xfrm>
            <a:off x="5746750" y="4602163"/>
            <a:ext cx="92075"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442" name="Freeform 1746"/>
          <p:cNvSpPr>
            <a:spLocks/>
          </p:cNvSpPr>
          <p:nvPr/>
        </p:nvSpPr>
        <p:spPr bwMode="auto">
          <a:xfrm>
            <a:off x="5740400" y="4668838"/>
            <a:ext cx="90488" cy="109537"/>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43" name="Freeform 1747"/>
          <p:cNvSpPr>
            <a:spLocks/>
          </p:cNvSpPr>
          <p:nvPr/>
        </p:nvSpPr>
        <p:spPr bwMode="auto">
          <a:xfrm>
            <a:off x="5741988" y="4668838"/>
            <a:ext cx="90487" cy="109537"/>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8444" name="Freeform 1748"/>
          <p:cNvSpPr>
            <a:spLocks/>
          </p:cNvSpPr>
          <p:nvPr/>
        </p:nvSpPr>
        <p:spPr bwMode="auto">
          <a:xfrm>
            <a:off x="5740400" y="4668838"/>
            <a:ext cx="92075"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445" name="Freeform 1749"/>
          <p:cNvSpPr>
            <a:spLocks/>
          </p:cNvSpPr>
          <p:nvPr/>
        </p:nvSpPr>
        <p:spPr bwMode="auto">
          <a:xfrm>
            <a:off x="5718175" y="47783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46" name="Freeform 1750"/>
          <p:cNvSpPr>
            <a:spLocks/>
          </p:cNvSpPr>
          <p:nvPr/>
        </p:nvSpPr>
        <p:spPr bwMode="auto">
          <a:xfrm>
            <a:off x="5718175" y="47783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47" name="Freeform 1751"/>
          <p:cNvSpPr>
            <a:spLocks/>
          </p:cNvSpPr>
          <p:nvPr/>
        </p:nvSpPr>
        <p:spPr bwMode="auto">
          <a:xfrm>
            <a:off x="5718175" y="4759325"/>
            <a:ext cx="23813" cy="46038"/>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448" name="Freeform 1752"/>
          <p:cNvSpPr>
            <a:spLocks/>
          </p:cNvSpPr>
          <p:nvPr/>
        </p:nvSpPr>
        <p:spPr bwMode="auto">
          <a:xfrm>
            <a:off x="5718175" y="4759325"/>
            <a:ext cx="23813" cy="46038"/>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449" name="Freeform 1753"/>
          <p:cNvSpPr>
            <a:spLocks/>
          </p:cNvSpPr>
          <p:nvPr/>
        </p:nvSpPr>
        <p:spPr bwMode="auto">
          <a:xfrm>
            <a:off x="5705475" y="4892675"/>
            <a:ext cx="23813"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9525">
            <a:solidFill>
              <a:schemeClr val="tx1"/>
            </a:solidFill>
            <a:round/>
            <a:headEnd/>
            <a:tailEnd/>
          </a:ln>
        </p:spPr>
        <p:txBody>
          <a:bodyPr/>
          <a:lstStyle/>
          <a:p>
            <a:endParaRPr lang="en-US"/>
          </a:p>
        </p:txBody>
      </p:sp>
      <p:sp>
        <p:nvSpPr>
          <p:cNvPr id="78450" name="Freeform 1754"/>
          <p:cNvSpPr>
            <a:spLocks/>
          </p:cNvSpPr>
          <p:nvPr/>
        </p:nvSpPr>
        <p:spPr bwMode="auto">
          <a:xfrm>
            <a:off x="5705475" y="4892675"/>
            <a:ext cx="23813"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4"/>
                </a:moveTo>
                <a:lnTo>
                  <a:pt x="64" y="0"/>
                </a:lnTo>
                <a:lnTo>
                  <a:pt x="0" y="178"/>
                </a:lnTo>
                <a:lnTo>
                  <a:pt x="88" y="74"/>
                </a:lnTo>
                <a:close/>
              </a:path>
            </a:pathLst>
          </a:custGeom>
          <a:solidFill>
            <a:schemeClr val="tx1"/>
          </a:solidFill>
          <a:ln w="0">
            <a:solidFill>
              <a:schemeClr val="tx1"/>
            </a:solidFill>
            <a:round/>
            <a:headEnd/>
            <a:tailEnd/>
          </a:ln>
        </p:spPr>
        <p:txBody>
          <a:bodyPr/>
          <a:lstStyle/>
          <a:p>
            <a:endParaRPr lang="en-US"/>
          </a:p>
        </p:txBody>
      </p:sp>
      <p:sp>
        <p:nvSpPr>
          <p:cNvPr id="78451" name="Freeform 1755"/>
          <p:cNvSpPr>
            <a:spLocks/>
          </p:cNvSpPr>
          <p:nvPr/>
        </p:nvSpPr>
        <p:spPr bwMode="auto">
          <a:xfrm>
            <a:off x="5705475" y="4911725"/>
            <a:ext cx="44450"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8" y="0"/>
                </a:moveTo>
                <a:lnTo>
                  <a:pt x="166" y="11"/>
                </a:lnTo>
                <a:lnTo>
                  <a:pt x="0" y="104"/>
                </a:lnTo>
                <a:lnTo>
                  <a:pt x="88" y="0"/>
                </a:lnTo>
                <a:close/>
              </a:path>
            </a:pathLst>
          </a:custGeom>
          <a:solidFill>
            <a:schemeClr val="tx1"/>
          </a:solidFill>
          <a:ln w="9525">
            <a:solidFill>
              <a:schemeClr val="tx1"/>
            </a:solidFill>
            <a:round/>
            <a:headEnd/>
            <a:tailEnd/>
          </a:ln>
        </p:spPr>
        <p:txBody>
          <a:bodyPr/>
          <a:lstStyle/>
          <a:p>
            <a:endParaRPr lang="en-US"/>
          </a:p>
        </p:txBody>
      </p:sp>
      <p:sp>
        <p:nvSpPr>
          <p:cNvPr id="78452" name="Freeform 1756"/>
          <p:cNvSpPr>
            <a:spLocks/>
          </p:cNvSpPr>
          <p:nvPr/>
        </p:nvSpPr>
        <p:spPr bwMode="auto">
          <a:xfrm>
            <a:off x="5705475" y="4911725"/>
            <a:ext cx="44450"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8" y="0"/>
                </a:moveTo>
                <a:lnTo>
                  <a:pt x="166" y="11"/>
                </a:lnTo>
                <a:lnTo>
                  <a:pt x="0" y="104"/>
                </a:lnTo>
                <a:lnTo>
                  <a:pt x="88" y="0"/>
                </a:lnTo>
                <a:close/>
              </a:path>
            </a:pathLst>
          </a:custGeom>
          <a:solidFill>
            <a:schemeClr val="tx1"/>
          </a:solidFill>
          <a:ln w="0">
            <a:solidFill>
              <a:schemeClr val="tx1"/>
            </a:solidFill>
            <a:round/>
            <a:headEnd/>
            <a:tailEnd/>
          </a:ln>
        </p:spPr>
        <p:txBody>
          <a:bodyPr/>
          <a:lstStyle/>
          <a:p>
            <a:endParaRPr lang="en-US"/>
          </a:p>
        </p:txBody>
      </p:sp>
      <p:sp>
        <p:nvSpPr>
          <p:cNvPr id="78453" name="Freeform 1757"/>
          <p:cNvSpPr>
            <a:spLocks/>
          </p:cNvSpPr>
          <p:nvPr/>
        </p:nvSpPr>
        <p:spPr bwMode="auto">
          <a:xfrm>
            <a:off x="5729288" y="4803775"/>
            <a:ext cx="90487" cy="109538"/>
          </a:xfrm>
          <a:custGeom>
            <a:avLst/>
            <a:gdLst>
              <a:gd name="T0" fmla="*/ 0 w 345"/>
              <a:gd name="T1" fmla="*/ 2147483646 h 414"/>
              <a:gd name="T2" fmla="*/ 2147483646 w 345"/>
              <a:gd name="T3" fmla="*/ 2147483646 h 414"/>
              <a:gd name="T4" fmla="*/ 2147483646 w 345"/>
              <a:gd name="T5" fmla="*/ 0 h 414"/>
              <a:gd name="T6" fmla="*/ 0 w 345"/>
              <a:gd name="T7" fmla="*/ 2147483646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09"/>
                </a:moveTo>
                <a:lnTo>
                  <a:pt x="8" y="414"/>
                </a:lnTo>
                <a:lnTo>
                  <a:pt x="345" y="0"/>
                </a:lnTo>
                <a:lnTo>
                  <a:pt x="0" y="409"/>
                </a:lnTo>
                <a:close/>
              </a:path>
            </a:pathLst>
          </a:custGeom>
          <a:solidFill>
            <a:schemeClr val="tx1"/>
          </a:solidFill>
          <a:ln w="9525">
            <a:solidFill>
              <a:schemeClr val="tx1"/>
            </a:solidFill>
            <a:round/>
            <a:headEnd/>
            <a:tailEnd/>
          </a:ln>
        </p:spPr>
        <p:txBody>
          <a:bodyPr/>
          <a:lstStyle/>
          <a:p>
            <a:endParaRPr lang="en-US"/>
          </a:p>
        </p:txBody>
      </p:sp>
      <p:sp>
        <p:nvSpPr>
          <p:cNvPr id="78454" name="Freeform 1758"/>
          <p:cNvSpPr>
            <a:spLocks/>
          </p:cNvSpPr>
          <p:nvPr/>
        </p:nvSpPr>
        <p:spPr bwMode="auto">
          <a:xfrm>
            <a:off x="5730875" y="4803775"/>
            <a:ext cx="90488" cy="109538"/>
          </a:xfrm>
          <a:custGeom>
            <a:avLst/>
            <a:gdLst>
              <a:gd name="T0" fmla="*/ 0 w 343"/>
              <a:gd name="T1" fmla="*/ 2147483646 h 414"/>
              <a:gd name="T2" fmla="*/ 2147483646 w 343"/>
              <a:gd name="T3" fmla="*/ 0 h 414"/>
              <a:gd name="T4" fmla="*/ 2147483646 w 343"/>
              <a:gd name="T5" fmla="*/ 2147483646 h 414"/>
              <a:gd name="T6" fmla="*/ 0 w 343"/>
              <a:gd name="T7" fmla="*/ 2147483646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14"/>
                </a:moveTo>
                <a:lnTo>
                  <a:pt x="337" y="0"/>
                </a:lnTo>
                <a:lnTo>
                  <a:pt x="343"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55" name="Freeform 1759"/>
          <p:cNvSpPr>
            <a:spLocks/>
          </p:cNvSpPr>
          <p:nvPr/>
        </p:nvSpPr>
        <p:spPr bwMode="auto">
          <a:xfrm>
            <a:off x="5729288" y="4803775"/>
            <a:ext cx="92075" cy="109538"/>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9"/>
                </a:moveTo>
                <a:lnTo>
                  <a:pt x="8" y="414"/>
                </a:lnTo>
                <a:lnTo>
                  <a:pt x="351" y="5"/>
                </a:lnTo>
                <a:lnTo>
                  <a:pt x="345" y="0"/>
                </a:lnTo>
                <a:lnTo>
                  <a:pt x="0" y="409"/>
                </a:lnTo>
                <a:close/>
              </a:path>
            </a:pathLst>
          </a:custGeom>
          <a:solidFill>
            <a:schemeClr val="tx1"/>
          </a:solidFill>
          <a:ln w="0">
            <a:solidFill>
              <a:schemeClr val="tx1"/>
            </a:solidFill>
            <a:round/>
            <a:headEnd/>
            <a:tailEnd/>
          </a:ln>
        </p:spPr>
        <p:txBody>
          <a:bodyPr/>
          <a:lstStyle/>
          <a:p>
            <a:endParaRPr lang="en-US"/>
          </a:p>
        </p:txBody>
      </p:sp>
      <p:sp>
        <p:nvSpPr>
          <p:cNvPr id="78456" name="Freeform 1760"/>
          <p:cNvSpPr>
            <a:spLocks/>
          </p:cNvSpPr>
          <p:nvPr/>
        </p:nvSpPr>
        <p:spPr bwMode="auto">
          <a:xfrm>
            <a:off x="5734050" y="4737100"/>
            <a:ext cx="92075" cy="109538"/>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57" name="Freeform 1761"/>
          <p:cNvSpPr>
            <a:spLocks/>
          </p:cNvSpPr>
          <p:nvPr/>
        </p:nvSpPr>
        <p:spPr bwMode="auto">
          <a:xfrm>
            <a:off x="5735638" y="4737100"/>
            <a:ext cx="92075" cy="109538"/>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58" name="Freeform 1762"/>
          <p:cNvSpPr>
            <a:spLocks/>
          </p:cNvSpPr>
          <p:nvPr/>
        </p:nvSpPr>
        <p:spPr bwMode="auto">
          <a:xfrm>
            <a:off x="5734050" y="4737100"/>
            <a:ext cx="93663" cy="109538"/>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459" name="Freeform 1763"/>
          <p:cNvSpPr>
            <a:spLocks/>
          </p:cNvSpPr>
          <p:nvPr/>
        </p:nvSpPr>
        <p:spPr bwMode="auto">
          <a:xfrm>
            <a:off x="5711825" y="4845050"/>
            <a:ext cx="44450" cy="28575"/>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60" name="Freeform 1764"/>
          <p:cNvSpPr>
            <a:spLocks/>
          </p:cNvSpPr>
          <p:nvPr/>
        </p:nvSpPr>
        <p:spPr bwMode="auto">
          <a:xfrm>
            <a:off x="5711825" y="4845050"/>
            <a:ext cx="44450" cy="28575"/>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61" name="Freeform 1765"/>
          <p:cNvSpPr>
            <a:spLocks/>
          </p:cNvSpPr>
          <p:nvPr/>
        </p:nvSpPr>
        <p:spPr bwMode="auto">
          <a:xfrm>
            <a:off x="5711825" y="4826000"/>
            <a:ext cx="23813"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462" name="Freeform 1766"/>
          <p:cNvSpPr>
            <a:spLocks/>
          </p:cNvSpPr>
          <p:nvPr/>
        </p:nvSpPr>
        <p:spPr bwMode="auto">
          <a:xfrm>
            <a:off x="5711825" y="4826000"/>
            <a:ext cx="23813"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3"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463" name="Freeform 1767"/>
          <p:cNvSpPr>
            <a:spLocks/>
          </p:cNvSpPr>
          <p:nvPr/>
        </p:nvSpPr>
        <p:spPr bwMode="auto">
          <a:xfrm>
            <a:off x="5724525" y="46910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2"/>
                </a:moveTo>
                <a:lnTo>
                  <a:pt x="64" y="0"/>
                </a:lnTo>
                <a:lnTo>
                  <a:pt x="0" y="178"/>
                </a:lnTo>
                <a:lnTo>
                  <a:pt x="88" y="72"/>
                </a:lnTo>
                <a:close/>
              </a:path>
            </a:pathLst>
          </a:custGeom>
          <a:solidFill>
            <a:schemeClr val="tx1"/>
          </a:solidFill>
          <a:ln w="9525">
            <a:solidFill>
              <a:schemeClr val="tx1"/>
            </a:solidFill>
            <a:round/>
            <a:headEnd/>
            <a:tailEnd/>
          </a:ln>
        </p:spPr>
        <p:txBody>
          <a:bodyPr/>
          <a:lstStyle/>
          <a:p>
            <a:endParaRPr lang="en-US"/>
          </a:p>
        </p:txBody>
      </p:sp>
      <p:sp>
        <p:nvSpPr>
          <p:cNvPr id="78464" name="Freeform 1768"/>
          <p:cNvSpPr>
            <a:spLocks/>
          </p:cNvSpPr>
          <p:nvPr/>
        </p:nvSpPr>
        <p:spPr bwMode="auto">
          <a:xfrm>
            <a:off x="5724525" y="4691063"/>
            <a:ext cx="22225" cy="47625"/>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2"/>
                </a:moveTo>
                <a:lnTo>
                  <a:pt x="64" y="0"/>
                </a:lnTo>
                <a:lnTo>
                  <a:pt x="0" y="178"/>
                </a:lnTo>
                <a:lnTo>
                  <a:pt x="88" y="72"/>
                </a:lnTo>
                <a:close/>
              </a:path>
            </a:pathLst>
          </a:custGeom>
          <a:solidFill>
            <a:schemeClr val="tx1"/>
          </a:solidFill>
          <a:ln w="0">
            <a:solidFill>
              <a:schemeClr val="tx1"/>
            </a:solidFill>
            <a:round/>
            <a:headEnd/>
            <a:tailEnd/>
          </a:ln>
        </p:spPr>
        <p:txBody>
          <a:bodyPr/>
          <a:lstStyle/>
          <a:p>
            <a:endParaRPr lang="en-US"/>
          </a:p>
        </p:txBody>
      </p:sp>
      <p:sp>
        <p:nvSpPr>
          <p:cNvPr id="78465" name="Freeform 1769"/>
          <p:cNvSpPr>
            <a:spLocks/>
          </p:cNvSpPr>
          <p:nvPr/>
        </p:nvSpPr>
        <p:spPr bwMode="auto">
          <a:xfrm>
            <a:off x="5724525" y="4711700"/>
            <a:ext cx="42863" cy="26988"/>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9525">
            <a:solidFill>
              <a:schemeClr val="tx1"/>
            </a:solidFill>
            <a:round/>
            <a:headEnd/>
            <a:tailEnd/>
          </a:ln>
        </p:spPr>
        <p:txBody>
          <a:bodyPr/>
          <a:lstStyle/>
          <a:p>
            <a:endParaRPr lang="en-US"/>
          </a:p>
        </p:txBody>
      </p:sp>
      <p:sp>
        <p:nvSpPr>
          <p:cNvPr id="78466" name="Freeform 1770"/>
          <p:cNvSpPr>
            <a:spLocks/>
          </p:cNvSpPr>
          <p:nvPr/>
        </p:nvSpPr>
        <p:spPr bwMode="auto">
          <a:xfrm>
            <a:off x="5724525" y="4711700"/>
            <a:ext cx="42863" cy="26988"/>
          </a:xfrm>
          <a:custGeom>
            <a:avLst/>
            <a:gdLst>
              <a:gd name="T0" fmla="*/ 2147483646 w 165"/>
              <a:gd name="T1" fmla="*/ 0 h 106"/>
              <a:gd name="T2" fmla="*/ 2147483646 w 165"/>
              <a:gd name="T3" fmla="*/ 2147483646 h 106"/>
              <a:gd name="T4" fmla="*/ 0 w 165"/>
              <a:gd name="T5" fmla="*/ 2147483646 h 106"/>
              <a:gd name="T6" fmla="*/ 2147483646 w 165"/>
              <a:gd name="T7" fmla="*/ 0 h 106"/>
              <a:gd name="T8" fmla="*/ 0 60000 65536"/>
              <a:gd name="T9" fmla="*/ 0 60000 65536"/>
              <a:gd name="T10" fmla="*/ 0 60000 65536"/>
              <a:gd name="T11" fmla="*/ 0 60000 65536"/>
              <a:gd name="T12" fmla="*/ 0 w 165"/>
              <a:gd name="T13" fmla="*/ 0 h 106"/>
              <a:gd name="T14" fmla="*/ 165 w 165"/>
              <a:gd name="T15" fmla="*/ 106 h 106"/>
            </a:gdLst>
            <a:ahLst/>
            <a:cxnLst>
              <a:cxn ang="T8">
                <a:pos x="T0" y="T1"/>
              </a:cxn>
              <a:cxn ang="T9">
                <a:pos x="T2" y="T3"/>
              </a:cxn>
              <a:cxn ang="T10">
                <a:pos x="T4" y="T5"/>
              </a:cxn>
              <a:cxn ang="T11">
                <a:pos x="T6" y="T7"/>
              </a:cxn>
            </a:cxnLst>
            <a:rect l="T12" t="T13" r="T14" b="T15"/>
            <a:pathLst>
              <a:path w="165" h="106">
                <a:moveTo>
                  <a:pt x="88" y="0"/>
                </a:moveTo>
                <a:lnTo>
                  <a:pt x="165" y="13"/>
                </a:lnTo>
                <a:lnTo>
                  <a:pt x="0" y="106"/>
                </a:lnTo>
                <a:lnTo>
                  <a:pt x="88" y="0"/>
                </a:lnTo>
                <a:close/>
              </a:path>
            </a:pathLst>
          </a:custGeom>
          <a:solidFill>
            <a:schemeClr val="tx1"/>
          </a:solidFill>
          <a:ln w="0">
            <a:solidFill>
              <a:schemeClr val="tx1"/>
            </a:solidFill>
            <a:round/>
            <a:headEnd/>
            <a:tailEnd/>
          </a:ln>
        </p:spPr>
        <p:txBody>
          <a:bodyPr/>
          <a:lstStyle/>
          <a:p>
            <a:endParaRPr lang="en-US"/>
          </a:p>
        </p:txBody>
      </p:sp>
      <p:sp>
        <p:nvSpPr>
          <p:cNvPr id="78467" name="Freeform 1771"/>
          <p:cNvSpPr>
            <a:spLocks/>
          </p:cNvSpPr>
          <p:nvPr/>
        </p:nvSpPr>
        <p:spPr bwMode="auto">
          <a:xfrm>
            <a:off x="5746750" y="4602163"/>
            <a:ext cx="90488" cy="109537"/>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68" name="Freeform 1772"/>
          <p:cNvSpPr>
            <a:spLocks/>
          </p:cNvSpPr>
          <p:nvPr/>
        </p:nvSpPr>
        <p:spPr bwMode="auto">
          <a:xfrm>
            <a:off x="5748338" y="4602163"/>
            <a:ext cx="90487" cy="109537"/>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69" name="Freeform 1773"/>
          <p:cNvSpPr>
            <a:spLocks/>
          </p:cNvSpPr>
          <p:nvPr/>
        </p:nvSpPr>
        <p:spPr bwMode="auto">
          <a:xfrm>
            <a:off x="5746750" y="4602163"/>
            <a:ext cx="92075"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5"/>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470" name="Freeform 1774"/>
          <p:cNvSpPr>
            <a:spLocks/>
          </p:cNvSpPr>
          <p:nvPr/>
        </p:nvSpPr>
        <p:spPr bwMode="auto">
          <a:xfrm>
            <a:off x="5740400" y="4668838"/>
            <a:ext cx="90488" cy="109537"/>
          </a:xfrm>
          <a:custGeom>
            <a:avLst/>
            <a:gdLst>
              <a:gd name="T0" fmla="*/ 0 w 344"/>
              <a:gd name="T1" fmla="*/ 2147483646 h 414"/>
              <a:gd name="T2" fmla="*/ 2147483646 w 344"/>
              <a:gd name="T3" fmla="*/ 2147483646 h 414"/>
              <a:gd name="T4" fmla="*/ 2147483646 w 344"/>
              <a:gd name="T5" fmla="*/ 0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08"/>
                </a:moveTo>
                <a:lnTo>
                  <a:pt x="7" y="414"/>
                </a:lnTo>
                <a:lnTo>
                  <a:pt x="344" y="0"/>
                </a:lnTo>
                <a:lnTo>
                  <a:pt x="0" y="408"/>
                </a:lnTo>
                <a:close/>
              </a:path>
            </a:pathLst>
          </a:custGeom>
          <a:solidFill>
            <a:schemeClr val="tx1"/>
          </a:solidFill>
          <a:ln w="9525">
            <a:solidFill>
              <a:schemeClr val="tx1"/>
            </a:solidFill>
            <a:round/>
            <a:headEnd/>
            <a:tailEnd/>
          </a:ln>
        </p:spPr>
        <p:txBody>
          <a:bodyPr/>
          <a:lstStyle/>
          <a:p>
            <a:endParaRPr lang="en-US"/>
          </a:p>
        </p:txBody>
      </p:sp>
      <p:sp>
        <p:nvSpPr>
          <p:cNvPr id="78471" name="Freeform 1775"/>
          <p:cNvSpPr>
            <a:spLocks/>
          </p:cNvSpPr>
          <p:nvPr/>
        </p:nvSpPr>
        <p:spPr bwMode="auto">
          <a:xfrm>
            <a:off x="5741988" y="4668838"/>
            <a:ext cx="90487" cy="109537"/>
          </a:xfrm>
          <a:custGeom>
            <a:avLst/>
            <a:gdLst>
              <a:gd name="T0" fmla="*/ 0 w 344"/>
              <a:gd name="T1" fmla="*/ 2147483646 h 414"/>
              <a:gd name="T2" fmla="*/ 2147483646 w 344"/>
              <a:gd name="T3" fmla="*/ 0 h 414"/>
              <a:gd name="T4" fmla="*/ 2147483646 w 344"/>
              <a:gd name="T5" fmla="*/ 2147483646 h 414"/>
              <a:gd name="T6" fmla="*/ 0 w 344"/>
              <a:gd name="T7" fmla="*/ 2147483646 h 414"/>
              <a:gd name="T8" fmla="*/ 0 60000 65536"/>
              <a:gd name="T9" fmla="*/ 0 60000 65536"/>
              <a:gd name="T10" fmla="*/ 0 60000 65536"/>
              <a:gd name="T11" fmla="*/ 0 60000 65536"/>
              <a:gd name="T12" fmla="*/ 0 w 344"/>
              <a:gd name="T13" fmla="*/ 0 h 414"/>
              <a:gd name="T14" fmla="*/ 344 w 344"/>
              <a:gd name="T15" fmla="*/ 414 h 414"/>
            </a:gdLst>
            <a:ahLst/>
            <a:cxnLst>
              <a:cxn ang="T8">
                <a:pos x="T0" y="T1"/>
              </a:cxn>
              <a:cxn ang="T9">
                <a:pos x="T2" y="T3"/>
              </a:cxn>
              <a:cxn ang="T10">
                <a:pos x="T4" y="T5"/>
              </a:cxn>
              <a:cxn ang="T11">
                <a:pos x="T6" y="T7"/>
              </a:cxn>
            </a:cxnLst>
            <a:rect l="T12" t="T13" r="T14" b="T15"/>
            <a:pathLst>
              <a:path w="344" h="414">
                <a:moveTo>
                  <a:pt x="0" y="414"/>
                </a:moveTo>
                <a:lnTo>
                  <a:pt x="337" y="0"/>
                </a:lnTo>
                <a:lnTo>
                  <a:pt x="344" y="6"/>
                </a:lnTo>
                <a:lnTo>
                  <a:pt x="0" y="414"/>
                </a:lnTo>
                <a:close/>
              </a:path>
            </a:pathLst>
          </a:custGeom>
          <a:solidFill>
            <a:schemeClr val="tx1"/>
          </a:solidFill>
          <a:ln w="9525">
            <a:solidFill>
              <a:schemeClr val="tx1"/>
            </a:solidFill>
            <a:round/>
            <a:headEnd/>
            <a:tailEnd/>
          </a:ln>
        </p:spPr>
        <p:txBody>
          <a:bodyPr/>
          <a:lstStyle/>
          <a:p>
            <a:endParaRPr lang="en-US"/>
          </a:p>
        </p:txBody>
      </p:sp>
      <p:sp>
        <p:nvSpPr>
          <p:cNvPr id="78472" name="Freeform 1776"/>
          <p:cNvSpPr>
            <a:spLocks/>
          </p:cNvSpPr>
          <p:nvPr/>
        </p:nvSpPr>
        <p:spPr bwMode="auto">
          <a:xfrm>
            <a:off x="5740400" y="4668838"/>
            <a:ext cx="92075"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8"/>
                </a:moveTo>
                <a:lnTo>
                  <a:pt x="7" y="414"/>
                </a:lnTo>
                <a:lnTo>
                  <a:pt x="351" y="6"/>
                </a:lnTo>
                <a:lnTo>
                  <a:pt x="344" y="0"/>
                </a:lnTo>
                <a:lnTo>
                  <a:pt x="0" y="408"/>
                </a:lnTo>
                <a:close/>
              </a:path>
            </a:pathLst>
          </a:custGeom>
          <a:solidFill>
            <a:schemeClr val="tx1"/>
          </a:solidFill>
          <a:ln w="0">
            <a:solidFill>
              <a:schemeClr val="tx1"/>
            </a:solidFill>
            <a:round/>
            <a:headEnd/>
            <a:tailEnd/>
          </a:ln>
        </p:spPr>
        <p:txBody>
          <a:bodyPr/>
          <a:lstStyle/>
          <a:p>
            <a:endParaRPr lang="en-US"/>
          </a:p>
        </p:txBody>
      </p:sp>
      <p:sp>
        <p:nvSpPr>
          <p:cNvPr id="78473" name="Freeform 1777"/>
          <p:cNvSpPr>
            <a:spLocks/>
          </p:cNvSpPr>
          <p:nvPr/>
        </p:nvSpPr>
        <p:spPr bwMode="auto">
          <a:xfrm>
            <a:off x="5718175" y="47783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74" name="Freeform 1778"/>
          <p:cNvSpPr>
            <a:spLocks/>
          </p:cNvSpPr>
          <p:nvPr/>
        </p:nvSpPr>
        <p:spPr bwMode="auto">
          <a:xfrm>
            <a:off x="5718175" y="4778375"/>
            <a:ext cx="42863" cy="26988"/>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75" name="Freeform 1779"/>
          <p:cNvSpPr>
            <a:spLocks/>
          </p:cNvSpPr>
          <p:nvPr/>
        </p:nvSpPr>
        <p:spPr bwMode="auto">
          <a:xfrm>
            <a:off x="5718175" y="4759325"/>
            <a:ext cx="23813" cy="46038"/>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476" name="Freeform 1780"/>
          <p:cNvSpPr>
            <a:spLocks/>
          </p:cNvSpPr>
          <p:nvPr/>
        </p:nvSpPr>
        <p:spPr bwMode="auto">
          <a:xfrm>
            <a:off x="5718175" y="4759325"/>
            <a:ext cx="23813" cy="46038"/>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477" name="Freeform 1781"/>
          <p:cNvSpPr>
            <a:spLocks/>
          </p:cNvSpPr>
          <p:nvPr/>
        </p:nvSpPr>
        <p:spPr bwMode="auto">
          <a:xfrm>
            <a:off x="5729288" y="4624388"/>
            <a:ext cx="23812" cy="47625"/>
          </a:xfrm>
          <a:custGeom>
            <a:avLst/>
            <a:gdLst>
              <a:gd name="T0" fmla="*/ 2147483646 w 89"/>
              <a:gd name="T1" fmla="*/ 2147483646 h 178"/>
              <a:gd name="T2" fmla="*/ 2147483646 w 89"/>
              <a:gd name="T3" fmla="*/ 0 h 178"/>
              <a:gd name="T4" fmla="*/ 0 w 89"/>
              <a:gd name="T5" fmla="*/ 2147483646 h 178"/>
              <a:gd name="T6" fmla="*/ 2147483646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9525">
            <a:solidFill>
              <a:schemeClr val="tx1"/>
            </a:solidFill>
            <a:round/>
            <a:headEnd/>
            <a:tailEnd/>
          </a:ln>
        </p:spPr>
        <p:txBody>
          <a:bodyPr/>
          <a:lstStyle/>
          <a:p>
            <a:endParaRPr lang="en-US"/>
          </a:p>
        </p:txBody>
      </p:sp>
      <p:sp>
        <p:nvSpPr>
          <p:cNvPr id="78478" name="Freeform 1782"/>
          <p:cNvSpPr>
            <a:spLocks/>
          </p:cNvSpPr>
          <p:nvPr/>
        </p:nvSpPr>
        <p:spPr bwMode="auto">
          <a:xfrm>
            <a:off x="5729288" y="4624388"/>
            <a:ext cx="23812" cy="47625"/>
          </a:xfrm>
          <a:custGeom>
            <a:avLst/>
            <a:gdLst>
              <a:gd name="T0" fmla="*/ 2147483646 w 89"/>
              <a:gd name="T1" fmla="*/ 2147483646 h 178"/>
              <a:gd name="T2" fmla="*/ 2147483646 w 89"/>
              <a:gd name="T3" fmla="*/ 0 h 178"/>
              <a:gd name="T4" fmla="*/ 0 w 89"/>
              <a:gd name="T5" fmla="*/ 2147483646 h 178"/>
              <a:gd name="T6" fmla="*/ 2147483646 w 89"/>
              <a:gd name="T7" fmla="*/ 2147483646 h 178"/>
              <a:gd name="T8" fmla="*/ 0 60000 65536"/>
              <a:gd name="T9" fmla="*/ 0 60000 65536"/>
              <a:gd name="T10" fmla="*/ 0 60000 65536"/>
              <a:gd name="T11" fmla="*/ 0 60000 65536"/>
              <a:gd name="T12" fmla="*/ 0 w 89"/>
              <a:gd name="T13" fmla="*/ 0 h 178"/>
              <a:gd name="T14" fmla="*/ 89 w 89"/>
              <a:gd name="T15" fmla="*/ 178 h 178"/>
            </a:gdLst>
            <a:ahLst/>
            <a:cxnLst>
              <a:cxn ang="T8">
                <a:pos x="T0" y="T1"/>
              </a:cxn>
              <a:cxn ang="T9">
                <a:pos x="T2" y="T3"/>
              </a:cxn>
              <a:cxn ang="T10">
                <a:pos x="T4" y="T5"/>
              </a:cxn>
              <a:cxn ang="T11">
                <a:pos x="T6" y="T7"/>
              </a:cxn>
            </a:cxnLst>
            <a:rect l="T12" t="T13" r="T14" b="T15"/>
            <a:pathLst>
              <a:path w="89" h="178">
                <a:moveTo>
                  <a:pt x="89" y="74"/>
                </a:moveTo>
                <a:lnTo>
                  <a:pt x="64" y="0"/>
                </a:lnTo>
                <a:lnTo>
                  <a:pt x="0" y="178"/>
                </a:lnTo>
                <a:lnTo>
                  <a:pt x="89" y="74"/>
                </a:lnTo>
                <a:close/>
              </a:path>
            </a:pathLst>
          </a:custGeom>
          <a:solidFill>
            <a:schemeClr val="tx1"/>
          </a:solidFill>
          <a:ln w="0">
            <a:solidFill>
              <a:schemeClr val="tx1"/>
            </a:solidFill>
            <a:round/>
            <a:headEnd/>
            <a:tailEnd/>
          </a:ln>
        </p:spPr>
        <p:txBody>
          <a:bodyPr/>
          <a:lstStyle/>
          <a:p>
            <a:endParaRPr lang="en-US"/>
          </a:p>
        </p:txBody>
      </p:sp>
      <p:sp>
        <p:nvSpPr>
          <p:cNvPr id="78479" name="Freeform 1783"/>
          <p:cNvSpPr>
            <a:spLocks/>
          </p:cNvSpPr>
          <p:nvPr/>
        </p:nvSpPr>
        <p:spPr bwMode="auto">
          <a:xfrm>
            <a:off x="5729288" y="4643438"/>
            <a:ext cx="44450"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9525">
            <a:solidFill>
              <a:schemeClr val="tx1"/>
            </a:solidFill>
            <a:round/>
            <a:headEnd/>
            <a:tailEnd/>
          </a:ln>
        </p:spPr>
        <p:txBody>
          <a:bodyPr/>
          <a:lstStyle/>
          <a:p>
            <a:endParaRPr lang="en-US"/>
          </a:p>
        </p:txBody>
      </p:sp>
      <p:sp>
        <p:nvSpPr>
          <p:cNvPr id="78480" name="Freeform 1784"/>
          <p:cNvSpPr>
            <a:spLocks/>
          </p:cNvSpPr>
          <p:nvPr/>
        </p:nvSpPr>
        <p:spPr bwMode="auto">
          <a:xfrm>
            <a:off x="5729288" y="4643438"/>
            <a:ext cx="44450" cy="28575"/>
          </a:xfrm>
          <a:custGeom>
            <a:avLst/>
            <a:gdLst>
              <a:gd name="T0" fmla="*/ 2147483646 w 166"/>
              <a:gd name="T1" fmla="*/ 0 h 104"/>
              <a:gd name="T2" fmla="*/ 2147483646 w 166"/>
              <a:gd name="T3" fmla="*/ 2147483646 h 104"/>
              <a:gd name="T4" fmla="*/ 0 w 166"/>
              <a:gd name="T5" fmla="*/ 2147483646 h 104"/>
              <a:gd name="T6" fmla="*/ 2147483646 w 166"/>
              <a:gd name="T7" fmla="*/ 0 h 104"/>
              <a:gd name="T8" fmla="*/ 0 60000 65536"/>
              <a:gd name="T9" fmla="*/ 0 60000 65536"/>
              <a:gd name="T10" fmla="*/ 0 60000 65536"/>
              <a:gd name="T11" fmla="*/ 0 60000 65536"/>
              <a:gd name="T12" fmla="*/ 0 w 166"/>
              <a:gd name="T13" fmla="*/ 0 h 104"/>
              <a:gd name="T14" fmla="*/ 166 w 166"/>
              <a:gd name="T15" fmla="*/ 104 h 104"/>
            </a:gdLst>
            <a:ahLst/>
            <a:cxnLst>
              <a:cxn ang="T8">
                <a:pos x="T0" y="T1"/>
              </a:cxn>
              <a:cxn ang="T9">
                <a:pos x="T2" y="T3"/>
              </a:cxn>
              <a:cxn ang="T10">
                <a:pos x="T4" y="T5"/>
              </a:cxn>
              <a:cxn ang="T11">
                <a:pos x="T6" y="T7"/>
              </a:cxn>
            </a:cxnLst>
            <a:rect l="T12" t="T13" r="T14" b="T15"/>
            <a:pathLst>
              <a:path w="166" h="104">
                <a:moveTo>
                  <a:pt x="89" y="0"/>
                </a:moveTo>
                <a:lnTo>
                  <a:pt x="166" y="11"/>
                </a:lnTo>
                <a:lnTo>
                  <a:pt x="0" y="104"/>
                </a:lnTo>
                <a:lnTo>
                  <a:pt x="89" y="0"/>
                </a:lnTo>
                <a:close/>
              </a:path>
            </a:pathLst>
          </a:custGeom>
          <a:solidFill>
            <a:schemeClr val="tx1"/>
          </a:solidFill>
          <a:ln w="0">
            <a:solidFill>
              <a:schemeClr val="tx1"/>
            </a:solidFill>
            <a:round/>
            <a:headEnd/>
            <a:tailEnd/>
          </a:ln>
        </p:spPr>
        <p:txBody>
          <a:bodyPr/>
          <a:lstStyle/>
          <a:p>
            <a:endParaRPr lang="en-US"/>
          </a:p>
        </p:txBody>
      </p:sp>
      <p:sp>
        <p:nvSpPr>
          <p:cNvPr id="78481" name="Freeform 1785"/>
          <p:cNvSpPr>
            <a:spLocks/>
          </p:cNvSpPr>
          <p:nvPr/>
        </p:nvSpPr>
        <p:spPr bwMode="auto">
          <a:xfrm>
            <a:off x="5751513" y="4535488"/>
            <a:ext cx="92075" cy="109537"/>
          </a:xfrm>
          <a:custGeom>
            <a:avLst/>
            <a:gdLst>
              <a:gd name="T0" fmla="*/ 0 w 343"/>
              <a:gd name="T1" fmla="*/ 2147483646 h 414"/>
              <a:gd name="T2" fmla="*/ 2147483646 w 343"/>
              <a:gd name="T3" fmla="*/ 2147483646 h 414"/>
              <a:gd name="T4" fmla="*/ 2147483646 w 343"/>
              <a:gd name="T5" fmla="*/ 0 h 414"/>
              <a:gd name="T6" fmla="*/ 0 w 343"/>
              <a:gd name="T7" fmla="*/ 2147483646 h 414"/>
              <a:gd name="T8" fmla="*/ 0 60000 65536"/>
              <a:gd name="T9" fmla="*/ 0 60000 65536"/>
              <a:gd name="T10" fmla="*/ 0 60000 65536"/>
              <a:gd name="T11" fmla="*/ 0 60000 65536"/>
              <a:gd name="T12" fmla="*/ 0 w 343"/>
              <a:gd name="T13" fmla="*/ 0 h 414"/>
              <a:gd name="T14" fmla="*/ 343 w 343"/>
              <a:gd name="T15" fmla="*/ 414 h 414"/>
            </a:gdLst>
            <a:ahLst/>
            <a:cxnLst>
              <a:cxn ang="T8">
                <a:pos x="T0" y="T1"/>
              </a:cxn>
              <a:cxn ang="T9">
                <a:pos x="T2" y="T3"/>
              </a:cxn>
              <a:cxn ang="T10">
                <a:pos x="T4" y="T5"/>
              </a:cxn>
              <a:cxn ang="T11">
                <a:pos x="T6" y="T7"/>
              </a:cxn>
            </a:cxnLst>
            <a:rect l="T12" t="T13" r="T14" b="T15"/>
            <a:pathLst>
              <a:path w="343" h="414">
                <a:moveTo>
                  <a:pt x="0" y="409"/>
                </a:moveTo>
                <a:lnTo>
                  <a:pt x="6" y="414"/>
                </a:lnTo>
                <a:lnTo>
                  <a:pt x="343" y="0"/>
                </a:lnTo>
                <a:lnTo>
                  <a:pt x="0" y="409"/>
                </a:lnTo>
                <a:close/>
              </a:path>
            </a:pathLst>
          </a:custGeom>
          <a:solidFill>
            <a:schemeClr val="tx1"/>
          </a:solidFill>
          <a:ln w="9525">
            <a:solidFill>
              <a:schemeClr val="tx1"/>
            </a:solidFill>
            <a:round/>
            <a:headEnd/>
            <a:tailEnd/>
          </a:ln>
        </p:spPr>
        <p:txBody>
          <a:bodyPr/>
          <a:lstStyle/>
          <a:p>
            <a:endParaRPr lang="en-US"/>
          </a:p>
        </p:txBody>
      </p:sp>
      <p:sp>
        <p:nvSpPr>
          <p:cNvPr id="78482" name="Freeform 1786"/>
          <p:cNvSpPr>
            <a:spLocks/>
          </p:cNvSpPr>
          <p:nvPr/>
        </p:nvSpPr>
        <p:spPr bwMode="auto">
          <a:xfrm>
            <a:off x="5753100" y="4535488"/>
            <a:ext cx="92075" cy="109537"/>
          </a:xfrm>
          <a:custGeom>
            <a:avLst/>
            <a:gdLst>
              <a:gd name="T0" fmla="*/ 0 w 345"/>
              <a:gd name="T1" fmla="*/ 2147483646 h 414"/>
              <a:gd name="T2" fmla="*/ 2147483646 w 345"/>
              <a:gd name="T3" fmla="*/ 0 h 414"/>
              <a:gd name="T4" fmla="*/ 2147483646 w 345"/>
              <a:gd name="T5" fmla="*/ 2147483646 h 414"/>
              <a:gd name="T6" fmla="*/ 0 w 345"/>
              <a:gd name="T7" fmla="*/ 2147483646 h 414"/>
              <a:gd name="T8" fmla="*/ 0 60000 65536"/>
              <a:gd name="T9" fmla="*/ 0 60000 65536"/>
              <a:gd name="T10" fmla="*/ 0 60000 65536"/>
              <a:gd name="T11" fmla="*/ 0 60000 65536"/>
              <a:gd name="T12" fmla="*/ 0 w 345"/>
              <a:gd name="T13" fmla="*/ 0 h 414"/>
              <a:gd name="T14" fmla="*/ 345 w 345"/>
              <a:gd name="T15" fmla="*/ 414 h 414"/>
            </a:gdLst>
            <a:ahLst/>
            <a:cxnLst>
              <a:cxn ang="T8">
                <a:pos x="T0" y="T1"/>
              </a:cxn>
              <a:cxn ang="T9">
                <a:pos x="T2" y="T3"/>
              </a:cxn>
              <a:cxn ang="T10">
                <a:pos x="T4" y="T5"/>
              </a:cxn>
              <a:cxn ang="T11">
                <a:pos x="T6" y="T7"/>
              </a:cxn>
            </a:cxnLst>
            <a:rect l="T12" t="T13" r="T14" b="T15"/>
            <a:pathLst>
              <a:path w="345" h="414">
                <a:moveTo>
                  <a:pt x="0" y="414"/>
                </a:moveTo>
                <a:lnTo>
                  <a:pt x="337" y="0"/>
                </a:lnTo>
                <a:lnTo>
                  <a:pt x="345" y="5"/>
                </a:lnTo>
                <a:lnTo>
                  <a:pt x="0" y="414"/>
                </a:lnTo>
                <a:close/>
              </a:path>
            </a:pathLst>
          </a:custGeom>
          <a:solidFill>
            <a:schemeClr val="tx1"/>
          </a:solidFill>
          <a:ln w="9525">
            <a:solidFill>
              <a:schemeClr val="tx1"/>
            </a:solidFill>
            <a:round/>
            <a:headEnd/>
            <a:tailEnd/>
          </a:ln>
        </p:spPr>
        <p:txBody>
          <a:bodyPr/>
          <a:lstStyle/>
          <a:p>
            <a:endParaRPr lang="en-US"/>
          </a:p>
        </p:txBody>
      </p:sp>
      <p:sp>
        <p:nvSpPr>
          <p:cNvPr id="78483" name="Freeform 1787"/>
          <p:cNvSpPr>
            <a:spLocks/>
          </p:cNvSpPr>
          <p:nvPr/>
        </p:nvSpPr>
        <p:spPr bwMode="auto">
          <a:xfrm>
            <a:off x="5751513" y="4535488"/>
            <a:ext cx="93662" cy="109537"/>
          </a:xfrm>
          <a:custGeom>
            <a:avLst/>
            <a:gdLst>
              <a:gd name="T0" fmla="*/ 0 w 351"/>
              <a:gd name="T1" fmla="*/ 2147483646 h 414"/>
              <a:gd name="T2" fmla="*/ 2147483646 w 351"/>
              <a:gd name="T3" fmla="*/ 2147483646 h 414"/>
              <a:gd name="T4" fmla="*/ 2147483646 w 351"/>
              <a:gd name="T5" fmla="*/ 2147483646 h 414"/>
              <a:gd name="T6" fmla="*/ 2147483646 w 351"/>
              <a:gd name="T7" fmla="*/ 0 h 414"/>
              <a:gd name="T8" fmla="*/ 0 w 351"/>
              <a:gd name="T9" fmla="*/ 2147483646 h 414"/>
              <a:gd name="T10" fmla="*/ 0 60000 65536"/>
              <a:gd name="T11" fmla="*/ 0 60000 65536"/>
              <a:gd name="T12" fmla="*/ 0 60000 65536"/>
              <a:gd name="T13" fmla="*/ 0 60000 65536"/>
              <a:gd name="T14" fmla="*/ 0 60000 65536"/>
              <a:gd name="T15" fmla="*/ 0 w 351"/>
              <a:gd name="T16" fmla="*/ 0 h 414"/>
              <a:gd name="T17" fmla="*/ 351 w 351"/>
              <a:gd name="T18" fmla="*/ 414 h 414"/>
            </a:gdLst>
            <a:ahLst/>
            <a:cxnLst>
              <a:cxn ang="T10">
                <a:pos x="T0" y="T1"/>
              </a:cxn>
              <a:cxn ang="T11">
                <a:pos x="T2" y="T3"/>
              </a:cxn>
              <a:cxn ang="T12">
                <a:pos x="T4" y="T5"/>
              </a:cxn>
              <a:cxn ang="T13">
                <a:pos x="T6" y="T7"/>
              </a:cxn>
              <a:cxn ang="T14">
                <a:pos x="T8" y="T9"/>
              </a:cxn>
            </a:cxnLst>
            <a:rect l="T15" t="T16" r="T17" b="T18"/>
            <a:pathLst>
              <a:path w="351" h="414">
                <a:moveTo>
                  <a:pt x="0" y="409"/>
                </a:moveTo>
                <a:lnTo>
                  <a:pt x="6" y="414"/>
                </a:lnTo>
                <a:lnTo>
                  <a:pt x="351" y="5"/>
                </a:lnTo>
                <a:lnTo>
                  <a:pt x="343" y="0"/>
                </a:lnTo>
                <a:lnTo>
                  <a:pt x="0" y="409"/>
                </a:lnTo>
                <a:close/>
              </a:path>
            </a:pathLst>
          </a:custGeom>
          <a:solidFill>
            <a:schemeClr val="tx1"/>
          </a:solidFill>
          <a:ln w="0">
            <a:solidFill>
              <a:schemeClr val="tx1"/>
            </a:solidFill>
            <a:round/>
            <a:headEnd/>
            <a:tailEnd/>
          </a:ln>
        </p:spPr>
        <p:txBody>
          <a:bodyPr/>
          <a:lstStyle/>
          <a:p>
            <a:endParaRPr lang="en-US"/>
          </a:p>
        </p:txBody>
      </p:sp>
      <p:sp>
        <p:nvSpPr>
          <p:cNvPr id="78484" name="Freeform 1788"/>
          <p:cNvSpPr>
            <a:spLocks/>
          </p:cNvSpPr>
          <p:nvPr/>
        </p:nvSpPr>
        <p:spPr bwMode="auto">
          <a:xfrm>
            <a:off x="5757863" y="4468813"/>
            <a:ext cx="90487" cy="109537"/>
          </a:xfrm>
          <a:custGeom>
            <a:avLst/>
            <a:gdLst>
              <a:gd name="T0" fmla="*/ 0 w 344"/>
              <a:gd name="T1" fmla="*/ 2147483646 h 415"/>
              <a:gd name="T2" fmla="*/ 2147483646 w 344"/>
              <a:gd name="T3" fmla="*/ 2147483646 h 415"/>
              <a:gd name="T4" fmla="*/ 2147483646 w 344"/>
              <a:gd name="T5" fmla="*/ 0 h 415"/>
              <a:gd name="T6" fmla="*/ 0 w 344"/>
              <a:gd name="T7" fmla="*/ 2147483646 h 415"/>
              <a:gd name="T8" fmla="*/ 0 60000 65536"/>
              <a:gd name="T9" fmla="*/ 0 60000 65536"/>
              <a:gd name="T10" fmla="*/ 0 60000 65536"/>
              <a:gd name="T11" fmla="*/ 0 60000 65536"/>
              <a:gd name="T12" fmla="*/ 0 w 344"/>
              <a:gd name="T13" fmla="*/ 0 h 415"/>
              <a:gd name="T14" fmla="*/ 344 w 344"/>
              <a:gd name="T15" fmla="*/ 415 h 415"/>
            </a:gdLst>
            <a:ahLst/>
            <a:cxnLst>
              <a:cxn ang="T8">
                <a:pos x="T0" y="T1"/>
              </a:cxn>
              <a:cxn ang="T9">
                <a:pos x="T2" y="T3"/>
              </a:cxn>
              <a:cxn ang="T10">
                <a:pos x="T4" y="T5"/>
              </a:cxn>
              <a:cxn ang="T11">
                <a:pos x="T6" y="T7"/>
              </a:cxn>
            </a:cxnLst>
            <a:rect l="T12" t="T13" r="T14" b="T15"/>
            <a:pathLst>
              <a:path w="344" h="415">
                <a:moveTo>
                  <a:pt x="0" y="409"/>
                </a:moveTo>
                <a:lnTo>
                  <a:pt x="6" y="415"/>
                </a:lnTo>
                <a:lnTo>
                  <a:pt x="344" y="0"/>
                </a:lnTo>
                <a:lnTo>
                  <a:pt x="0" y="409"/>
                </a:lnTo>
                <a:close/>
              </a:path>
            </a:pathLst>
          </a:custGeom>
          <a:solidFill>
            <a:schemeClr val="tx1"/>
          </a:solidFill>
          <a:ln w="9525">
            <a:solidFill>
              <a:schemeClr val="tx1"/>
            </a:solidFill>
            <a:round/>
            <a:headEnd/>
            <a:tailEnd/>
          </a:ln>
        </p:spPr>
        <p:txBody>
          <a:bodyPr/>
          <a:lstStyle/>
          <a:p>
            <a:endParaRPr lang="en-US"/>
          </a:p>
        </p:txBody>
      </p:sp>
      <p:sp>
        <p:nvSpPr>
          <p:cNvPr id="78485" name="Freeform 1789"/>
          <p:cNvSpPr>
            <a:spLocks/>
          </p:cNvSpPr>
          <p:nvPr/>
        </p:nvSpPr>
        <p:spPr bwMode="auto">
          <a:xfrm>
            <a:off x="5759450" y="4468813"/>
            <a:ext cx="92075" cy="109537"/>
          </a:xfrm>
          <a:custGeom>
            <a:avLst/>
            <a:gdLst>
              <a:gd name="T0" fmla="*/ 0 w 345"/>
              <a:gd name="T1" fmla="*/ 2147483646 h 415"/>
              <a:gd name="T2" fmla="*/ 2147483646 w 345"/>
              <a:gd name="T3" fmla="*/ 0 h 415"/>
              <a:gd name="T4" fmla="*/ 2147483646 w 345"/>
              <a:gd name="T5" fmla="*/ 2147483646 h 415"/>
              <a:gd name="T6" fmla="*/ 0 w 345"/>
              <a:gd name="T7" fmla="*/ 2147483646 h 415"/>
              <a:gd name="T8" fmla="*/ 0 60000 65536"/>
              <a:gd name="T9" fmla="*/ 0 60000 65536"/>
              <a:gd name="T10" fmla="*/ 0 60000 65536"/>
              <a:gd name="T11" fmla="*/ 0 60000 65536"/>
              <a:gd name="T12" fmla="*/ 0 w 345"/>
              <a:gd name="T13" fmla="*/ 0 h 415"/>
              <a:gd name="T14" fmla="*/ 345 w 345"/>
              <a:gd name="T15" fmla="*/ 415 h 415"/>
            </a:gdLst>
            <a:ahLst/>
            <a:cxnLst>
              <a:cxn ang="T8">
                <a:pos x="T0" y="T1"/>
              </a:cxn>
              <a:cxn ang="T9">
                <a:pos x="T2" y="T3"/>
              </a:cxn>
              <a:cxn ang="T10">
                <a:pos x="T4" y="T5"/>
              </a:cxn>
              <a:cxn ang="T11">
                <a:pos x="T6" y="T7"/>
              </a:cxn>
            </a:cxnLst>
            <a:rect l="T12" t="T13" r="T14" b="T15"/>
            <a:pathLst>
              <a:path w="345" h="415">
                <a:moveTo>
                  <a:pt x="0" y="415"/>
                </a:moveTo>
                <a:lnTo>
                  <a:pt x="338" y="0"/>
                </a:lnTo>
                <a:lnTo>
                  <a:pt x="345" y="5"/>
                </a:lnTo>
                <a:lnTo>
                  <a:pt x="0" y="415"/>
                </a:lnTo>
                <a:close/>
              </a:path>
            </a:pathLst>
          </a:custGeom>
          <a:solidFill>
            <a:schemeClr val="tx1"/>
          </a:solidFill>
          <a:ln w="9525">
            <a:solidFill>
              <a:schemeClr val="tx1"/>
            </a:solidFill>
            <a:round/>
            <a:headEnd/>
            <a:tailEnd/>
          </a:ln>
        </p:spPr>
        <p:txBody>
          <a:bodyPr/>
          <a:lstStyle/>
          <a:p>
            <a:endParaRPr lang="en-US"/>
          </a:p>
        </p:txBody>
      </p:sp>
      <p:sp>
        <p:nvSpPr>
          <p:cNvPr id="78486" name="Freeform 1790"/>
          <p:cNvSpPr>
            <a:spLocks/>
          </p:cNvSpPr>
          <p:nvPr/>
        </p:nvSpPr>
        <p:spPr bwMode="auto">
          <a:xfrm>
            <a:off x="5757863" y="4468813"/>
            <a:ext cx="93662" cy="109537"/>
          </a:xfrm>
          <a:custGeom>
            <a:avLst/>
            <a:gdLst>
              <a:gd name="T0" fmla="*/ 0 w 351"/>
              <a:gd name="T1" fmla="*/ 2147483646 h 415"/>
              <a:gd name="T2" fmla="*/ 2147483646 w 351"/>
              <a:gd name="T3" fmla="*/ 2147483646 h 415"/>
              <a:gd name="T4" fmla="*/ 2147483646 w 351"/>
              <a:gd name="T5" fmla="*/ 2147483646 h 415"/>
              <a:gd name="T6" fmla="*/ 2147483646 w 351"/>
              <a:gd name="T7" fmla="*/ 0 h 415"/>
              <a:gd name="T8" fmla="*/ 0 w 351"/>
              <a:gd name="T9" fmla="*/ 2147483646 h 415"/>
              <a:gd name="T10" fmla="*/ 0 60000 65536"/>
              <a:gd name="T11" fmla="*/ 0 60000 65536"/>
              <a:gd name="T12" fmla="*/ 0 60000 65536"/>
              <a:gd name="T13" fmla="*/ 0 60000 65536"/>
              <a:gd name="T14" fmla="*/ 0 60000 65536"/>
              <a:gd name="T15" fmla="*/ 0 w 351"/>
              <a:gd name="T16" fmla="*/ 0 h 415"/>
              <a:gd name="T17" fmla="*/ 351 w 351"/>
              <a:gd name="T18" fmla="*/ 415 h 415"/>
            </a:gdLst>
            <a:ahLst/>
            <a:cxnLst>
              <a:cxn ang="T10">
                <a:pos x="T0" y="T1"/>
              </a:cxn>
              <a:cxn ang="T11">
                <a:pos x="T2" y="T3"/>
              </a:cxn>
              <a:cxn ang="T12">
                <a:pos x="T4" y="T5"/>
              </a:cxn>
              <a:cxn ang="T13">
                <a:pos x="T6" y="T7"/>
              </a:cxn>
              <a:cxn ang="T14">
                <a:pos x="T8" y="T9"/>
              </a:cxn>
            </a:cxnLst>
            <a:rect l="T15" t="T16" r="T17" b="T18"/>
            <a:pathLst>
              <a:path w="351" h="415">
                <a:moveTo>
                  <a:pt x="0" y="409"/>
                </a:moveTo>
                <a:lnTo>
                  <a:pt x="6" y="415"/>
                </a:lnTo>
                <a:lnTo>
                  <a:pt x="351" y="5"/>
                </a:lnTo>
                <a:lnTo>
                  <a:pt x="344" y="0"/>
                </a:lnTo>
                <a:lnTo>
                  <a:pt x="0" y="409"/>
                </a:lnTo>
                <a:close/>
              </a:path>
            </a:pathLst>
          </a:custGeom>
          <a:solidFill>
            <a:schemeClr val="tx1"/>
          </a:solidFill>
          <a:ln w="0">
            <a:solidFill>
              <a:schemeClr val="tx1"/>
            </a:solidFill>
            <a:round/>
            <a:headEnd/>
            <a:tailEnd/>
          </a:ln>
        </p:spPr>
        <p:txBody>
          <a:bodyPr/>
          <a:lstStyle/>
          <a:p>
            <a:endParaRPr lang="en-US"/>
          </a:p>
        </p:txBody>
      </p:sp>
      <p:sp>
        <p:nvSpPr>
          <p:cNvPr id="78487" name="Freeform 1791"/>
          <p:cNvSpPr>
            <a:spLocks/>
          </p:cNvSpPr>
          <p:nvPr/>
        </p:nvSpPr>
        <p:spPr bwMode="auto">
          <a:xfrm>
            <a:off x="5735638" y="4576763"/>
            <a:ext cx="44450" cy="28575"/>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88" name="Freeform 1792"/>
          <p:cNvSpPr>
            <a:spLocks/>
          </p:cNvSpPr>
          <p:nvPr/>
        </p:nvSpPr>
        <p:spPr bwMode="auto">
          <a:xfrm>
            <a:off x="5735638" y="4576763"/>
            <a:ext cx="44450" cy="28575"/>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1"/>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89" name="Freeform 1793"/>
          <p:cNvSpPr>
            <a:spLocks/>
          </p:cNvSpPr>
          <p:nvPr/>
        </p:nvSpPr>
        <p:spPr bwMode="auto">
          <a:xfrm>
            <a:off x="5735638" y="4557713"/>
            <a:ext cx="23812"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9525">
            <a:solidFill>
              <a:schemeClr val="tx1"/>
            </a:solidFill>
            <a:round/>
            <a:headEnd/>
            <a:tailEnd/>
          </a:ln>
        </p:spPr>
        <p:txBody>
          <a:bodyPr/>
          <a:lstStyle/>
          <a:p>
            <a:endParaRPr lang="en-US"/>
          </a:p>
        </p:txBody>
      </p:sp>
      <p:sp>
        <p:nvSpPr>
          <p:cNvPr id="78490" name="Freeform 1794"/>
          <p:cNvSpPr>
            <a:spLocks/>
          </p:cNvSpPr>
          <p:nvPr/>
        </p:nvSpPr>
        <p:spPr bwMode="auto">
          <a:xfrm>
            <a:off x="5735638" y="4557713"/>
            <a:ext cx="23812" cy="47625"/>
          </a:xfrm>
          <a:custGeom>
            <a:avLst/>
            <a:gdLst>
              <a:gd name="T0" fmla="*/ 2147483646 w 88"/>
              <a:gd name="T1" fmla="*/ 2147483646 h 179"/>
              <a:gd name="T2" fmla="*/ 2147483646 w 88"/>
              <a:gd name="T3" fmla="*/ 0 h 179"/>
              <a:gd name="T4" fmla="*/ 0 w 88"/>
              <a:gd name="T5" fmla="*/ 2147483646 h 179"/>
              <a:gd name="T6" fmla="*/ 2147483646 w 88"/>
              <a:gd name="T7" fmla="*/ 2147483646 h 179"/>
              <a:gd name="T8" fmla="*/ 0 60000 65536"/>
              <a:gd name="T9" fmla="*/ 0 60000 65536"/>
              <a:gd name="T10" fmla="*/ 0 60000 65536"/>
              <a:gd name="T11" fmla="*/ 0 60000 65536"/>
              <a:gd name="T12" fmla="*/ 0 w 88"/>
              <a:gd name="T13" fmla="*/ 0 h 179"/>
              <a:gd name="T14" fmla="*/ 88 w 88"/>
              <a:gd name="T15" fmla="*/ 179 h 179"/>
            </a:gdLst>
            <a:ahLst/>
            <a:cxnLst>
              <a:cxn ang="T8">
                <a:pos x="T0" y="T1"/>
              </a:cxn>
              <a:cxn ang="T9">
                <a:pos x="T2" y="T3"/>
              </a:cxn>
              <a:cxn ang="T10">
                <a:pos x="T4" y="T5"/>
              </a:cxn>
              <a:cxn ang="T11">
                <a:pos x="T6" y="T7"/>
              </a:cxn>
            </a:cxnLst>
            <a:rect l="T12" t="T13" r="T14" b="T15"/>
            <a:pathLst>
              <a:path w="88" h="179">
                <a:moveTo>
                  <a:pt x="88" y="74"/>
                </a:moveTo>
                <a:lnTo>
                  <a:pt x="64" y="0"/>
                </a:lnTo>
                <a:lnTo>
                  <a:pt x="0" y="179"/>
                </a:lnTo>
                <a:lnTo>
                  <a:pt x="88" y="74"/>
                </a:lnTo>
                <a:close/>
              </a:path>
            </a:pathLst>
          </a:custGeom>
          <a:solidFill>
            <a:schemeClr val="tx1"/>
          </a:solidFill>
          <a:ln w="0">
            <a:solidFill>
              <a:schemeClr val="tx1"/>
            </a:solidFill>
            <a:round/>
            <a:headEnd/>
            <a:tailEnd/>
          </a:ln>
        </p:spPr>
        <p:txBody>
          <a:bodyPr/>
          <a:lstStyle/>
          <a:p>
            <a:endParaRPr lang="en-US"/>
          </a:p>
        </p:txBody>
      </p:sp>
      <p:sp>
        <p:nvSpPr>
          <p:cNvPr id="78491" name="Freeform 1795"/>
          <p:cNvSpPr>
            <a:spLocks/>
          </p:cNvSpPr>
          <p:nvPr/>
        </p:nvSpPr>
        <p:spPr bwMode="auto">
          <a:xfrm>
            <a:off x="5770563" y="4468813"/>
            <a:ext cx="80962" cy="939800"/>
          </a:xfrm>
          <a:custGeom>
            <a:avLst/>
            <a:gdLst>
              <a:gd name="T0" fmla="*/ 2147483646 w 311"/>
              <a:gd name="T1" fmla="*/ 2147483646 h 3552"/>
              <a:gd name="T2" fmla="*/ 2147483646 w 311"/>
              <a:gd name="T3" fmla="*/ 0 h 3552"/>
              <a:gd name="T4" fmla="*/ 0 w 311"/>
              <a:gd name="T5" fmla="*/ 2147483646 h 3552"/>
              <a:gd name="T6" fmla="*/ 2147483646 w 311"/>
              <a:gd name="T7" fmla="*/ 2147483646 h 3552"/>
              <a:gd name="T8" fmla="*/ 0 60000 65536"/>
              <a:gd name="T9" fmla="*/ 0 60000 65536"/>
              <a:gd name="T10" fmla="*/ 0 60000 65536"/>
              <a:gd name="T11" fmla="*/ 0 60000 65536"/>
              <a:gd name="T12" fmla="*/ 0 w 311"/>
              <a:gd name="T13" fmla="*/ 0 h 3552"/>
              <a:gd name="T14" fmla="*/ 311 w 311"/>
              <a:gd name="T15" fmla="*/ 3552 h 3552"/>
            </a:gdLst>
            <a:ahLst/>
            <a:cxnLst>
              <a:cxn ang="T8">
                <a:pos x="T0" y="T1"/>
              </a:cxn>
              <a:cxn ang="T9">
                <a:pos x="T2" y="T3"/>
              </a:cxn>
              <a:cxn ang="T10">
                <a:pos x="T4" y="T5"/>
              </a:cxn>
              <a:cxn ang="T11">
                <a:pos x="T6" y="T7"/>
              </a:cxn>
            </a:cxnLst>
            <a:rect l="T12" t="T13" r="T14" b="T15"/>
            <a:pathLst>
              <a:path w="311" h="3552">
                <a:moveTo>
                  <a:pt x="311" y="1"/>
                </a:moveTo>
                <a:lnTo>
                  <a:pt x="294" y="0"/>
                </a:lnTo>
                <a:lnTo>
                  <a:pt x="0" y="3552"/>
                </a:lnTo>
                <a:lnTo>
                  <a:pt x="311" y="1"/>
                </a:lnTo>
                <a:close/>
              </a:path>
            </a:pathLst>
          </a:custGeom>
          <a:solidFill>
            <a:schemeClr val="tx1"/>
          </a:solidFill>
          <a:ln w="9525">
            <a:solidFill>
              <a:schemeClr val="tx1"/>
            </a:solidFill>
            <a:round/>
            <a:headEnd/>
            <a:tailEnd/>
          </a:ln>
        </p:spPr>
        <p:txBody>
          <a:bodyPr/>
          <a:lstStyle/>
          <a:p>
            <a:endParaRPr lang="en-US"/>
          </a:p>
        </p:txBody>
      </p:sp>
      <p:sp>
        <p:nvSpPr>
          <p:cNvPr id="78492" name="Freeform 1796"/>
          <p:cNvSpPr>
            <a:spLocks/>
          </p:cNvSpPr>
          <p:nvPr/>
        </p:nvSpPr>
        <p:spPr bwMode="auto">
          <a:xfrm>
            <a:off x="5765800" y="4468813"/>
            <a:ext cx="82550" cy="939800"/>
          </a:xfrm>
          <a:custGeom>
            <a:avLst/>
            <a:gdLst>
              <a:gd name="T0" fmla="*/ 2147483646 w 312"/>
              <a:gd name="T1" fmla="*/ 0 h 3552"/>
              <a:gd name="T2" fmla="*/ 2147483646 w 312"/>
              <a:gd name="T3" fmla="*/ 2147483646 h 3552"/>
              <a:gd name="T4" fmla="*/ 0 w 312"/>
              <a:gd name="T5" fmla="*/ 2147483646 h 3552"/>
              <a:gd name="T6" fmla="*/ 2147483646 w 312"/>
              <a:gd name="T7" fmla="*/ 0 h 3552"/>
              <a:gd name="T8" fmla="*/ 0 60000 65536"/>
              <a:gd name="T9" fmla="*/ 0 60000 65536"/>
              <a:gd name="T10" fmla="*/ 0 60000 65536"/>
              <a:gd name="T11" fmla="*/ 0 60000 65536"/>
              <a:gd name="T12" fmla="*/ 0 w 312"/>
              <a:gd name="T13" fmla="*/ 0 h 3552"/>
              <a:gd name="T14" fmla="*/ 312 w 312"/>
              <a:gd name="T15" fmla="*/ 3552 h 3552"/>
            </a:gdLst>
            <a:ahLst/>
            <a:cxnLst>
              <a:cxn ang="T8">
                <a:pos x="T0" y="T1"/>
              </a:cxn>
              <a:cxn ang="T9">
                <a:pos x="T2" y="T3"/>
              </a:cxn>
              <a:cxn ang="T10">
                <a:pos x="T4" y="T5"/>
              </a:cxn>
              <a:cxn ang="T11">
                <a:pos x="T6" y="T7"/>
              </a:cxn>
            </a:cxnLst>
            <a:rect l="T12" t="T13" r="T14" b="T15"/>
            <a:pathLst>
              <a:path w="312" h="3552">
                <a:moveTo>
                  <a:pt x="312" y="0"/>
                </a:moveTo>
                <a:lnTo>
                  <a:pt x="18" y="3552"/>
                </a:lnTo>
                <a:lnTo>
                  <a:pt x="0" y="3551"/>
                </a:lnTo>
                <a:lnTo>
                  <a:pt x="312" y="0"/>
                </a:lnTo>
                <a:close/>
              </a:path>
            </a:pathLst>
          </a:custGeom>
          <a:solidFill>
            <a:schemeClr val="tx1"/>
          </a:solidFill>
          <a:ln w="9525">
            <a:solidFill>
              <a:schemeClr val="tx1"/>
            </a:solidFill>
            <a:round/>
            <a:headEnd/>
            <a:tailEnd/>
          </a:ln>
        </p:spPr>
        <p:txBody>
          <a:bodyPr/>
          <a:lstStyle/>
          <a:p>
            <a:endParaRPr lang="en-US"/>
          </a:p>
        </p:txBody>
      </p:sp>
      <p:sp>
        <p:nvSpPr>
          <p:cNvPr id="78493" name="Freeform 1797"/>
          <p:cNvSpPr>
            <a:spLocks/>
          </p:cNvSpPr>
          <p:nvPr/>
        </p:nvSpPr>
        <p:spPr bwMode="auto">
          <a:xfrm>
            <a:off x="5765800" y="4468813"/>
            <a:ext cx="85725" cy="939800"/>
          </a:xfrm>
          <a:custGeom>
            <a:avLst/>
            <a:gdLst>
              <a:gd name="T0" fmla="*/ 2147483646 w 329"/>
              <a:gd name="T1" fmla="*/ 2147483646 h 3552"/>
              <a:gd name="T2" fmla="*/ 2147483646 w 329"/>
              <a:gd name="T3" fmla="*/ 0 h 3552"/>
              <a:gd name="T4" fmla="*/ 0 w 329"/>
              <a:gd name="T5" fmla="*/ 2147483646 h 3552"/>
              <a:gd name="T6" fmla="*/ 2147483646 w 329"/>
              <a:gd name="T7" fmla="*/ 2147483646 h 3552"/>
              <a:gd name="T8" fmla="*/ 2147483646 w 329"/>
              <a:gd name="T9" fmla="*/ 2147483646 h 3552"/>
              <a:gd name="T10" fmla="*/ 0 60000 65536"/>
              <a:gd name="T11" fmla="*/ 0 60000 65536"/>
              <a:gd name="T12" fmla="*/ 0 60000 65536"/>
              <a:gd name="T13" fmla="*/ 0 60000 65536"/>
              <a:gd name="T14" fmla="*/ 0 60000 65536"/>
              <a:gd name="T15" fmla="*/ 0 w 329"/>
              <a:gd name="T16" fmla="*/ 0 h 3552"/>
              <a:gd name="T17" fmla="*/ 329 w 329"/>
              <a:gd name="T18" fmla="*/ 3552 h 3552"/>
            </a:gdLst>
            <a:ahLst/>
            <a:cxnLst>
              <a:cxn ang="T10">
                <a:pos x="T0" y="T1"/>
              </a:cxn>
              <a:cxn ang="T11">
                <a:pos x="T2" y="T3"/>
              </a:cxn>
              <a:cxn ang="T12">
                <a:pos x="T4" y="T5"/>
              </a:cxn>
              <a:cxn ang="T13">
                <a:pos x="T6" y="T7"/>
              </a:cxn>
              <a:cxn ang="T14">
                <a:pos x="T8" y="T9"/>
              </a:cxn>
            </a:cxnLst>
            <a:rect l="T15" t="T16" r="T17" b="T18"/>
            <a:pathLst>
              <a:path w="329" h="3552">
                <a:moveTo>
                  <a:pt x="329" y="1"/>
                </a:moveTo>
                <a:lnTo>
                  <a:pt x="312" y="0"/>
                </a:lnTo>
                <a:lnTo>
                  <a:pt x="0" y="3551"/>
                </a:lnTo>
                <a:lnTo>
                  <a:pt x="18" y="3552"/>
                </a:lnTo>
                <a:lnTo>
                  <a:pt x="329" y="1"/>
                </a:lnTo>
                <a:close/>
              </a:path>
            </a:pathLst>
          </a:custGeom>
          <a:solidFill>
            <a:schemeClr val="tx1"/>
          </a:solidFill>
          <a:ln w="0">
            <a:solidFill>
              <a:schemeClr val="tx1"/>
            </a:solidFill>
            <a:round/>
            <a:headEnd/>
            <a:tailEnd/>
          </a:ln>
        </p:spPr>
        <p:txBody>
          <a:bodyPr/>
          <a:lstStyle/>
          <a:p>
            <a:endParaRPr lang="en-US"/>
          </a:p>
        </p:txBody>
      </p:sp>
      <p:sp>
        <p:nvSpPr>
          <p:cNvPr id="78494" name="Freeform 1798"/>
          <p:cNvSpPr>
            <a:spLocks/>
          </p:cNvSpPr>
          <p:nvPr/>
        </p:nvSpPr>
        <p:spPr bwMode="auto">
          <a:xfrm>
            <a:off x="5656263" y="551656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9525">
            <a:solidFill>
              <a:schemeClr val="tx1"/>
            </a:solidFill>
            <a:round/>
            <a:headEnd/>
            <a:tailEnd/>
          </a:ln>
        </p:spPr>
        <p:txBody>
          <a:bodyPr/>
          <a:lstStyle/>
          <a:p>
            <a:endParaRPr lang="en-US"/>
          </a:p>
        </p:txBody>
      </p:sp>
      <p:sp>
        <p:nvSpPr>
          <p:cNvPr id="78495" name="Freeform 1799"/>
          <p:cNvSpPr>
            <a:spLocks/>
          </p:cNvSpPr>
          <p:nvPr/>
        </p:nvSpPr>
        <p:spPr bwMode="auto">
          <a:xfrm>
            <a:off x="5656263" y="5516563"/>
            <a:ext cx="44450" cy="26987"/>
          </a:xfrm>
          <a:custGeom>
            <a:avLst/>
            <a:gdLst>
              <a:gd name="T0" fmla="*/ 2147483646 w 165"/>
              <a:gd name="T1" fmla="*/ 0 h 105"/>
              <a:gd name="T2" fmla="*/ 2147483646 w 165"/>
              <a:gd name="T3" fmla="*/ 2147483646 h 105"/>
              <a:gd name="T4" fmla="*/ 0 w 165"/>
              <a:gd name="T5" fmla="*/ 2147483646 h 105"/>
              <a:gd name="T6" fmla="*/ 2147483646 w 165"/>
              <a:gd name="T7" fmla="*/ 0 h 105"/>
              <a:gd name="T8" fmla="*/ 0 60000 65536"/>
              <a:gd name="T9" fmla="*/ 0 60000 65536"/>
              <a:gd name="T10" fmla="*/ 0 60000 65536"/>
              <a:gd name="T11" fmla="*/ 0 60000 65536"/>
              <a:gd name="T12" fmla="*/ 0 w 165"/>
              <a:gd name="T13" fmla="*/ 0 h 105"/>
              <a:gd name="T14" fmla="*/ 165 w 165"/>
              <a:gd name="T15" fmla="*/ 105 h 105"/>
            </a:gdLst>
            <a:ahLst/>
            <a:cxnLst>
              <a:cxn ang="T8">
                <a:pos x="T0" y="T1"/>
              </a:cxn>
              <a:cxn ang="T9">
                <a:pos x="T2" y="T3"/>
              </a:cxn>
              <a:cxn ang="T10">
                <a:pos x="T4" y="T5"/>
              </a:cxn>
              <a:cxn ang="T11">
                <a:pos x="T6" y="T7"/>
              </a:cxn>
            </a:cxnLst>
            <a:rect l="T12" t="T13" r="T14" b="T15"/>
            <a:pathLst>
              <a:path w="165" h="105">
                <a:moveTo>
                  <a:pt x="88" y="0"/>
                </a:moveTo>
                <a:lnTo>
                  <a:pt x="165" y="12"/>
                </a:lnTo>
                <a:lnTo>
                  <a:pt x="0" y="105"/>
                </a:lnTo>
                <a:lnTo>
                  <a:pt x="88" y="0"/>
                </a:lnTo>
                <a:close/>
              </a:path>
            </a:pathLst>
          </a:custGeom>
          <a:solidFill>
            <a:schemeClr val="tx1"/>
          </a:solidFill>
          <a:ln w="0">
            <a:solidFill>
              <a:schemeClr val="tx1"/>
            </a:solidFill>
            <a:round/>
            <a:headEnd/>
            <a:tailEnd/>
          </a:ln>
        </p:spPr>
        <p:txBody>
          <a:bodyPr/>
          <a:lstStyle/>
          <a:p>
            <a:endParaRPr lang="en-US"/>
          </a:p>
        </p:txBody>
      </p:sp>
      <p:sp>
        <p:nvSpPr>
          <p:cNvPr id="78496" name="Freeform 1800"/>
          <p:cNvSpPr>
            <a:spLocks/>
          </p:cNvSpPr>
          <p:nvPr/>
        </p:nvSpPr>
        <p:spPr bwMode="auto">
          <a:xfrm>
            <a:off x="5656263" y="5497513"/>
            <a:ext cx="23812" cy="46037"/>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9525">
            <a:solidFill>
              <a:schemeClr val="tx1"/>
            </a:solidFill>
            <a:round/>
            <a:headEnd/>
            <a:tailEnd/>
          </a:ln>
        </p:spPr>
        <p:txBody>
          <a:bodyPr/>
          <a:lstStyle/>
          <a:p>
            <a:endParaRPr lang="en-US"/>
          </a:p>
        </p:txBody>
      </p:sp>
      <p:sp>
        <p:nvSpPr>
          <p:cNvPr id="78497" name="Freeform 1801"/>
          <p:cNvSpPr>
            <a:spLocks/>
          </p:cNvSpPr>
          <p:nvPr/>
        </p:nvSpPr>
        <p:spPr bwMode="auto">
          <a:xfrm>
            <a:off x="5656263" y="5497513"/>
            <a:ext cx="23812" cy="46037"/>
          </a:xfrm>
          <a:custGeom>
            <a:avLst/>
            <a:gdLst>
              <a:gd name="T0" fmla="*/ 2147483646 w 88"/>
              <a:gd name="T1" fmla="*/ 2147483646 h 178"/>
              <a:gd name="T2" fmla="*/ 2147483646 w 88"/>
              <a:gd name="T3" fmla="*/ 0 h 178"/>
              <a:gd name="T4" fmla="*/ 0 w 88"/>
              <a:gd name="T5" fmla="*/ 2147483646 h 178"/>
              <a:gd name="T6" fmla="*/ 2147483646 w 88"/>
              <a:gd name="T7" fmla="*/ 2147483646 h 178"/>
              <a:gd name="T8" fmla="*/ 0 60000 65536"/>
              <a:gd name="T9" fmla="*/ 0 60000 65536"/>
              <a:gd name="T10" fmla="*/ 0 60000 65536"/>
              <a:gd name="T11" fmla="*/ 0 60000 65536"/>
              <a:gd name="T12" fmla="*/ 0 w 88"/>
              <a:gd name="T13" fmla="*/ 0 h 178"/>
              <a:gd name="T14" fmla="*/ 88 w 88"/>
              <a:gd name="T15" fmla="*/ 178 h 178"/>
            </a:gdLst>
            <a:ahLst/>
            <a:cxnLst>
              <a:cxn ang="T8">
                <a:pos x="T0" y="T1"/>
              </a:cxn>
              <a:cxn ang="T9">
                <a:pos x="T2" y="T3"/>
              </a:cxn>
              <a:cxn ang="T10">
                <a:pos x="T4" y="T5"/>
              </a:cxn>
              <a:cxn ang="T11">
                <a:pos x="T6" y="T7"/>
              </a:cxn>
            </a:cxnLst>
            <a:rect l="T12" t="T13" r="T14" b="T15"/>
            <a:pathLst>
              <a:path w="88" h="178">
                <a:moveTo>
                  <a:pt x="88" y="73"/>
                </a:moveTo>
                <a:lnTo>
                  <a:pt x="64" y="0"/>
                </a:lnTo>
                <a:lnTo>
                  <a:pt x="0" y="178"/>
                </a:lnTo>
                <a:lnTo>
                  <a:pt x="88" y="73"/>
                </a:lnTo>
                <a:close/>
              </a:path>
            </a:pathLst>
          </a:custGeom>
          <a:solidFill>
            <a:schemeClr val="tx1"/>
          </a:solidFill>
          <a:ln w="0">
            <a:solidFill>
              <a:schemeClr val="tx1"/>
            </a:solidFill>
            <a:round/>
            <a:headEnd/>
            <a:tailEnd/>
          </a:ln>
        </p:spPr>
        <p:txBody>
          <a:bodyPr/>
          <a:lstStyle/>
          <a:p>
            <a:endParaRPr lang="en-US"/>
          </a:p>
        </p:txBody>
      </p:sp>
      <p:sp>
        <p:nvSpPr>
          <p:cNvPr id="78498" name="Freeform 1802"/>
          <p:cNvSpPr>
            <a:spLocks/>
          </p:cNvSpPr>
          <p:nvPr/>
        </p:nvSpPr>
        <p:spPr bwMode="auto">
          <a:xfrm>
            <a:off x="2519363" y="2789238"/>
            <a:ext cx="301625" cy="66675"/>
          </a:xfrm>
          <a:custGeom>
            <a:avLst/>
            <a:gdLst>
              <a:gd name="T0" fmla="*/ 2147483646 w 1139"/>
              <a:gd name="T1" fmla="*/ 2147483646 h 255"/>
              <a:gd name="T2" fmla="*/ 2147483646 w 1139"/>
              <a:gd name="T3" fmla="*/ 0 h 255"/>
              <a:gd name="T4" fmla="*/ 0 w 1139"/>
              <a:gd name="T5" fmla="*/ 2147483646 h 255"/>
              <a:gd name="T6" fmla="*/ 2147483646 w 1139"/>
              <a:gd name="T7" fmla="*/ 2147483646 h 255"/>
              <a:gd name="T8" fmla="*/ 0 60000 65536"/>
              <a:gd name="T9" fmla="*/ 0 60000 65536"/>
              <a:gd name="T10" fmla="*/ 0 60000 65536"/>
              <a:gd name="T11" fmla="*/ 0 60000 65536"/>
              <a:gd name="T12" fmla="*/ 0 w 1139"/>
              <a:gd name="T13" fmla="*/ 0 h 255"/>
              <a:gd name="T14" fmla="*/ 1139 w 1139"/>
              <a:gd name="T15" fmla="*/ 255 h 255"/>
            </a:gdLst>
            <a:ahLst/>
            <a:cxnLst>
              <a:cxn ang="T8">
                <a:pos x="T0" y="T1"/>
              </a:cxn>
              <a:cxn ang="T9">
                <a:pos x="T2" y="T3"/>
              </a:cxn>
              <a:cxn ang="T10">
                <a:pos x="T4" y="T5"/>
              </a:cxn>
              <a:cxn ang="T11">
                <a:pos x="T6" y="T7"/>
              </a:cxn>
            </a:cxnLst>
            <a:rect l="T12" t="T13" r="T14" b="T15"/>
            <a:pathLst>
              <a:path w="1139" h="255">
                <a:moveTo>
                  <a:pt x="1139" y="255"/>
                </a:moveTo>
                <a:lnTo>
                  <a:pt x="1139" y="0"/>
                </a:lnTo>
                <a:lnTo>
                  <a:pt x="0" y="255"/>
                </a:lnTo>
                <a:lnTo>
                  <a:pt x="1139" y="255"/>
                </a:lnTo>
                <a:close/>
              </a:path>
            </a:pathLst>
          </a:custGeom>
          <a:solidFill>
            <a:schemeClr val="tx1"/>
          </a:solidFill>
          <a:ln w="9525">
            <a:solidFill>
              <a:schemeClr val="tx1"/>
            </a:solidFill>
            <a:round/>
            <a:headEnd/>
            <a:tailEnd/>
          </a:ln>
        </p:spPr>
        <p:txBody>
          <a:bodyPr/>
          <a:lstStyle/>
          <a:p>
            <a:endParaRPr lang="en-US"/>
          </a:p>
        </p:txBody>
      </p:sp>
      <p:sp>
        <p:nvSpPr>
          <p:cNvPr id="78499" name="Freeform 1803"/>
          <p:cNvSpPr>
            <a:spLocks/>
          </p:cNvSpPr>
          <p:nvPr/>
        </p:nvSpPr>
        <p:spPr bwMode="auto">
          <a:xfrm>
            <a:off x="2519363" y="2789238"/>
            <a:ext cx="301625" cy="66675"/>
          </a:xfrm>
          <a:custGeom>
            <a:avLst/>
            <a:gdLst>
              <a:gd name="T0" fmla="*/ 2147483646 w 1139"/>
              <a:gd name="T1" fmla="*/ 0 h 255"/>
              <a:gd name="T2" fmla="*/ 0 w 1139"/>
              <a:gd name="T3" fmla="*/ 2147483646 h 255"/>
              <a:gd name="T4" fmla="*/ 0 w 1139"/>
              <a:gd name="T5" fmla="*/ 0 h 255"/>
              <a:gd name="T6" fmla="*/ 2147483646 w 1139"/>
              <a:gd name="T7" fmla="*/ 0 h 255"/>
              <a:gd name="T8" fmla="*/ 0 60000 65536"/>
              <a:gd name="T9" fmla="*/ 0 60000 65536"/>
              <a:gd name="T10" fmla="*/ 0 60000 65536"/>
              <a:gd name="T11" fmla="*/ 0 60000 65536"/>
              <a:gd name="T12" fmla="*/ 0 w 1139"/>
              <a:gd name="T13" fmla="*/ 0 h 255"/>
              <a:gd name="T14" fmla="*/ 1139 w 1139"/>
              <a:gd name="T15" fmla="*/ 255 h 255"/>
            </a:gdLst>
            <a:ahLst/>
            <a:cxnLst>
              <a:cxn ang="T8">
                <a:pos x="T0" y="T1"/>
              </a:cxn>
              <a:cxn ang="T9">
                <a:pos x="T2" y="T3"/>
              </a:cxn>
              <a:cxn ang="T10">
                <a:pos x="T4" y="T5"/>
              </a:cxn>
              <a:cxn ang="T11">
                <a:pos x="T6" y="T7"/>
              </a:cxn>
            </a:cxnLst>
            <a:rect l="T12" t="T13" r="T14" b="T15"/>
            <a:pathLst>
              <a:path w="1139" h="255">
                <a:moveTo>
                  <a:pt x="1139" y="0"/>
                </a:moveTo>
                <a:lnTo>
                  <a:pt x="0" y="255"/>
                </a:lnTo>
                <a:lnTo>
                  <a:pt x="0" y="0"/>
                </a:lnTo>
                <a:lnTo>
                  <a:pt x="1139" y="0"/>
                </a:lnTo>
                <a:close/>
              </a:path>
            </a:pathLst>
          </a:custGeom>
          <a:solidFill>
            <a:schemeClr val="tx1"/>
          </a:solidFill>
          <a:ln w="9525">
            <a:solidFill>
              <a:schemeClr val="tx1"/>
            </a:solidFill>
            <a:round/>
            <a:headEnd/>
            <a:tailEnd/>
          </a:ln>
        </p:spPr>
        <p:txBody>
          <a:bodyPr/>
          <a:lstStyle/>
          <a:p>
            <a:endParaRPr lang="en-US"/>
          </a:p>
        </p:txBody>
      </p:sp>
      <p:sp>
        <p:nvSpPr>
          <p:cNvPr id="78500" name="Rectangle 1804"/>
          <p:cNvSpPr>
            <a:spLocks noChangeArrowheads="1"/>
          </p:cNvSpPr>
          <p:nvPr/>
        </p:nvSpPr>
        <p:spPr bwMode="auto">
          <a:xfrm>
            <a:off x="2519363" y="2789238"/>
            <a:ext cx="301625" cy="666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501" name="Freeform 1805"/>
          <p:cNvSpPr>
            <a:spLocks/>
          </p:cNvSpPr>
          <p:nvPr/>
        </p:nvSpPr>
        <p:spPr bwMode="auto">
          <a:xfrm>
            <a:off x="2767013" y="2735263"/>
            <a:ext cx="236537" cy="87312"/>
          </a:xfrm>
          <a:custGeom>
            <a:avLst/>
            <a:gdLst>
              <a:gd name="T0" fmla="*/ 2147483646 w 889"/>
              <a:gd name="T1" fmla="*/ 2147483646 h 332"/>
              <a:gd name="T2" fmla="*/ 0 w 889"/>
              <a:gd name="T3" fmla="*/ 0 h 332"/>
              <a:gd name="T4" fmla="*/ 2147483646 w 889"/>
              <a:gd name="T5" fmla="*/ 2147483646 h 332"/>
              <a:gd name="T6" fmla="*/ 2147483646 w 889"/>
              <a:gd name="T7" fmla="*/ 2147483646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332"/>
                </a:moveTo>
                <a:lnTo>
                  <a:pt x="0" y="0"/>
                </a:lnTo>
                <a:lnTo>
                  <a:pt x="889" y="332"/>
                </a:lnTo>
                <a:lnTo>
                  <a:pt x="202" y="332"/>
                </a:lnTo>
                <a:close/>
              </a:path>
            </a:pathLst>
          </a:custGeom>
          <a:solidFill>
            <a:schemeClr val="tx1"/>
          </a:solidFill>
          <a:ln w="9525">
            <a:solidFill>
              <a:schemeClr val="tx1"/>
            </a:solidFill>
            <a:round/>
            <a:headEnd/>
            <a:tailEnd/>
          </a:ln>
        </p:spPr>
        <p:txBody>
          <a:bodyPr/>
          <a:lstStyle/>
          <a:p>
            <a:endParaRPr lang="en-US"/>
          </a:p>
        </p:txBody>
      </p:sp>
      <p:sp>
        <p:nvSpPr>
          <p:cNvPr id="78502" name="Freeform 1806"/>
          <p:cNvSpPr>
            <a:spLocks/>
          </p:cNvSpPr>
          <p:nvPr/>
        </p:nvSpPr>
        <p:spPr bwMode="auto">
          <a:xfrm>
            <a:off x="2767013" y="2735263"/>
            <a:ext cx="236537" cy="87312"/>
          </a:xfrm>
          <a:custGeom>
            <a:avLst/>
            <a:gdLst>
              <a:gd name="T0" fmla="*/ 2147483646 w 889"/>
              <a:gd name="T1" fmla="*/ 2147483646 h 332"/>
              <a:gd name="T2" fmla="*/ 0 w 889"/>
              <a:gd name="T3" fmla="*/ 0 h 332"/>
              <a:gd name="T4" fmla="*/ 2147483646 w 889"/>
              <a:gd name="T5" fmla="*/ 2147483646 h 332"/>
              <a:gd name="T6" fmla="*/ 2147483646 w 889"/>
              <a:gd name="T7" fmla="*/ 2147483646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332"/>
                </a:moveTo>
                <a:lnTo>
                  <a:pt x="0" y="0"/>
                </a:lnTo>
                <a:lnTo>
                  <a:pt x="889" y="332"/>
                </a:lnTo>
                <a:lnTo>
                  <a:pt x="202" y="332"/>
                </a:lnTo>
                <a:close/>
              </a:path>
            </a:pathLst>
          </a:custGeom>
          <a:solidFill>
            <a:schemeClr val="tx1"/>
          </a:solidFill>
          <a:ln w="0">
            <a:solidFill>
              <a:schemeClr val="tx1"/>
            </a:solidFill>
            <a:round/>
            <a:headEnd/>
            <a:tailEnd/>
          </a:ln>
        </p:spPr>
        <p:txBody>
          <a:bodyPr/>
          <a:lstStyle/>
          <a:p>
            <a:endParaRPr lang="en-US"/>
          </a:p>
        </p:txBody>
      </p:sp>
      <p:sp>
        <p:nvSpPr>
          <p:cNvPr id="78503" name="Freeform 1807"/>
          <p:cNvSpPr>
            <a:spLocks/>
          </p:cNvSpPr>
          <p:nvPr/>
        </p:nvSpPr>
        <p:spPr bwMode="auto">
          <a:xfrm>
            <a:off x="2767013" y="2822575"/>
            <a:ext cx="236537" cy="87313"/>
          </a:xfrm>
          <a:custGeom>
            <a:avLst/>
            <a:gdLst>
              <a:gd name="T0" fmla="*/ 2147483646 w 889"/>
              <a:gd name="T1" fmla="*/ 0 h 330"/>
              <a:gd name="T2" fmla="*/ 0 w 889"/>
              <a:gd name="T3" fmla="*/ 2147483646 h 330"/>
              <a:gd name="T4" fmla="*/ 2147483646 w 889"/>
              <a:gd name="T5" fmla="*/ 0 h 330"/>
              <a:gd name="T6" fmla="*/ 2147483646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0"/>
                </a:moveTo>
                <a:lnTo>
                  <a:pt x="0" y="330"/>
                </a:lnTo>
                <a:lnTo>
                  <a:pt x="889" y="0"/>
                </a:lnTo>
                <a:lnTo>
                  <a:pt x="202" y="0"/>
                </a:lnTo>
                <a:close/>
              </a:path>
            </a:pathLst>
          </a:custGeom>
          <a:solidFill>
            <a:schemeClr val="tx1"/>
          </a:solidFill>
          <a:ln w="9525">
            <a:solidFill>
              <a:schemeClr val="tx1"/>
            </a:solidFill>
            <a:round/>
            <a:headEnd/>
            <a:tailEnd/>
          </a:ln>
        </p:spPr>
        <p:txBody>
          <a:bodyPr/>
          <a:lstStyle/>
          <a:p>
            <a:endParaRPr lang="en-US"/>
          </a:p>
        </p:txBody>
      </p:sp>
      <p:sp>
        <p:nvSpPr>
          <p:cNvPr id="78504" name="Freeform 1808"/>
          <p:cNvSpPr>
            <a:spLocks/>
          </p:cNvSpPr>
          <p:nvPr/>
        </p:nvSpPr>
        <p:spPr bwMode="auto">
          <a:xfrm>
            <a:off x="2767013" y="2822575"/>
            <a:ext cx="236537" cy="87313"/>
          </a:xfrm>
          <a:custGeom>
            <a:avLst/>
            <a:gdLst>
              <a:gd name="T0" fmla="*/ 2147483646 w 889"/>
              <a:gd name="T1" fmla="*/ 0 h 330"/>
              <a:gd name="T2" fmla="*/ 0 w 889"/>
              <a:gd name="T3" fmla="*/ 2147483646 h 330"/>
              <a:gd name="T4" fmla="*/ 2147483646 w 889"/>
              <a:gd name="T5" fmla="*/ 0 h 330"/>
              <a:gd name="T6" fmla="*/ 2147483646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0"/>
                </a:moveTo>
                <a:lnTo>
                  <a:pt x="0" y="330"/>
                </a:lnTo>
                <a:lnTo>
                  <a:pt x="889" y="0"/>
                </a:lnTo>
                <a:lnTo>
                  <a:pt x="202" y="0"/>
                </a:lnTo>
                <a:close/>
              </a:path>
            </a:pathLst>
          </a:custGeom>
          <a:solidFill>
            <a:schemeClr val="tx1"/>
          </a:solidFill>
          <a:ln w="0">
            <a:solidFill>
              <a:schemeClr val="tx1"/>
            </a:solidFill>
            <a:round/>
            <a:headEnd/>
            <a:tailEnd/>
          </a:ln>
        </p:spPr>
        <p:txBody>
          <a:bodyPr/>
          <a:lstStyle/>
          <a:p>
            <a:endParaRPr lang="en-US"/>
          </a:p>
        </p:txBody>
      </p:sp>
      <p:sp>
        <p:nvSpPr>
          <p:cNvPr id="78505" name="Freeform 1809"/>
          <p:cNvSpPr>
            <a:spLocks/>
          </p:cNvSpPr>
          <p:nvPr/>
        </p:nvSpPr>
        <p:spPr bwMode="auto">
          <a:xfrm>
            <a:off x="2389188" y="4264025"/>
            <a:ext cx="301625" cy="68263"/>
          </a:xfrm>
          <a:custGeom>
            <a:avLst/>
            <a:gdLst>
              <a:gd name="T0" fmla="*/ 2147483646 w 1140"/>
              <a:gd name="T1" fmla="*/ 2147483646 h 255"/>
              <a:gd name="T2" fmla="*/ 2147483646 w 1140"/>
              <a:gd name="T3" fmla="*/ 0 h 255"/>
              <a:gd name="T4" fmla="*/ 0 w 1140"/>
              <a:gd name="T5" fmla="*/ 2147483646 h 255"/>
              <a:gd name="T6" fmla="*/ 2147483646 w 1140"/>
              <a:gd name="T7" fmla="*/ 2147483646 h 255"/>
              <a:gd name="T8" fmla="*/ 0 60000 65536"/>
              <a:gd name="T9" fmla="*/ 0 60000 65536"/>
              <a:gd name="T10" fmla="*/ 0 60000 65536"/>
              <a:gd name="T11" fmla="*/ 0 60000 65536"/>
              <a:gd name="T12" fmla="*/ 0 w 1140"/>
              <a:gd name="T13" fmla="*/ 0 h 255"/>
              <a:gd name="T14" fmla="*/ 1140 w 1140"/>
              <a:gd name="T15" fmla="*/ 255 h 255"/>
            </a:gdLst>
            <a:ahLst/>
            <a:cxnLst>
              <a:cxn ang="T8">
                <a:pos x="T0" y="T1"/>
              </a:cxn>
              <a:cxn ang="T9">
                <a:pos x="T2" y="T3"/>
              </a:cxn>
              <a:cxn ang="T10">
                <a:pos x="T4" y="T5"/>
              </a:cxn>
              <a:cxn ang="T11">
                <a:pos x="T6" y="T7"/>
              </a:cxn>
            </a:cxnLst>
            <a:rect l="T12" t="T13" r="T14" b="T15"/>
            <a:pathLst>
              <a:path w="1140" h="255">
                <a:moveTo>
                  <a:pt x="1140" y="255"/>
                </a:moveTo>
                <a:lnTo>
                  <a:pt x="1140" y="0"/>
                </a:lnTo>
                <a:lnTo>
                  <a:pt x="0" y="255"/>
                </a:lnTo>
                <a:lnTo>
                  <a:pt x="1140" y="255"/>
                </a:lnTo>
                <a:close/>
              </a:path>
            </a:pathLst>
          </a:custGeom>
          <a:solidFill>
            <a:schemeClr val="tx1"/>
          </a:solidFill>
          <a:ln w="9525">
            <a:solidFill>
              <a:schemeClr val="tx1"/>
            </a:solidFill>
            <a:round/>
            <a:headEnd/>
            <a:tailEnd/>
          </a:ln>
        </p:spPr>
        <p:txBody>
          <a:bodyPr/>
          <a:lstStyle/>
          <a:p>
            <a:endParaRPr lang="en-US"/>
          </a:p>
        </p:txBody>
      </p:sp>
      <p:sp>
        <p:nvSpPr>
          <p:cNvPr id="78506" name="Freeform 1810"/>
          <p:cNvSpPr>
            <a:spLocks/>
          </p:cNvSpPr>
          <p:nvPr/>
        </p:nvSpPr>
        <p:spPr bwMode="auto">
          <a:xfrm>
            <a:off x="2389188" y="4264025"/>
            <a:ext cx="301625" cy="68263"/>
          </a:xfrm>
          <a:custGeom>
            <a:avLst/>
            <a:gdLst>
              <a:gd name="T0" fmla="*/ 2147483646 w 1140"/>
              <a:gd name="T1" fmla="*/ 0 h 255"/>
              <a:gd name="T2" fmla="*/ 0 w 1140"/>
              <a:gd name="T3" fmla="*/ 2147483646 h 255"/>
              <a:gd name="T4" fmla="*/ 0 w 1140"/>
              <a:gd name="T5" fmla="*/ 0 h 255"/>
              <a:gd name="T6" fmla="*/ 2147483646 w 1140"/>
              <a:gd name="T7" fmla="*/ 0 h 255"/>
              <a:gd name="T8" fmla="*/ 0 60000 65536"/>
              <a:gd name="T9" fmla="*/ 0 60000 65536"/>
              <a:gd name="T10" fmla="*/ 0 60000 65536"/>
              <a:gd name="T11" fmla="*/ 0 60000 65536"/>
              <a:gd name="T12" fmla="*/ 0 w 1140"/>
              <a:gd name="T13" fmla="*/ 0 h 255"/>
              <a:gd name="T14" fmla="*/ 1140 w 1140"/>
              <a:gd name="T15" fmla="*/ 255 h 255"/>
            </a:gdLst>
            <a:ahLst/>
            <a:cxnLst>
              <a:cxn ang="T8">
                <a:pos x="T0" y="T1"/>
              </a:cxn>
              <a:cxn ang="T9">
                <a:pos x="T2" y="T3"/>
              </a:cxn>
              <a:cxn ang="T10">
                <a:pos x="T4" y="T5"/>
              </a:cxn>
              <a:cxn ang="T11">
                <a:pos x="T6" y="T7"/>
              </a:cxn>
            </a:cxnLst>
            <a:rect l="T12" t="T13" r="T14" b="T15"/>
            <a:pathLst>
              <a:path w="1140" h="255">
                <a:moveTo>
                  <a:pt x="1140" y="0"/>
                </a:moveTo>
                <a:lnTo>
                  <a:pt x="0" y="255"/>
                </a:lnTo>
                <a:lnTo>
                  <a:pt x="0" y="0"/>
                </a:lnTo>
                <a:lnTo>
                  <a:pt x="1140" y="0"/>
                </a:lnTo>
                <a:close/>
              </a:path>
            </a:pathLst>
          </a:custGeom>
          <a:solidFill>
            <a:schemeClr val="tx1"/>
          </a:solidFill>
          <a:ln w="9525">
            <a:solidFill>
              <a:schemeClr val="tx1"/>
            </a:solidFill>
            <a:round/>
            <a:headEnd/>
            <a:tailEnd/>
          </a:ln>
        </p:spPr>
        <p:txBody>
          <a:bodyPr/>
          <a:lstStyle/>
          <a:p>
            <a:endParaRPr lang="en-US"/>
          </a:p>
        </p:txBody>
      </p:sp>
      <p:sp>
        <p:nvSpPr>
          <p:cNvPr id="78507" name="Rectangle 1811"/>
          <p:cNvSpPr>
            <a:spLocks noChangeArrowheads="1"/>
          </p:cNvSpPr>
          <p:nvPr/>
        </p:nvSpPr>
        <p:spPr bwMode="auto">
          <a:xfrm>
            <a:off x="2389188" y="4264025"/>
            <a:ext cx="301625" cy="6826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508" name="Freeform 1812"/>
          <p:cNvSpPr>
            <a:spLocks/>
          </p:cNvSpPr>
          <p:nvPr/>
        </p:nvSpPr>
        <p:spPr bwMode="auto">
          <a:xfrm>
            <a:off x="2636838" y="4210050"/>
            <a:ext cx="234950" cy="87313"/>
          </a:xfrm>
          <a:custGeom>
            <a:avLst/>
            <a:gdLst>
              <a:gd name="T0" fmla="*/ 2147483646 w 889"/>
              <a:gd name="T1" fmla="*/ 2147483646 h 331"/>
              <a:gd name="T2" fmla="*/ 0 w 889"/>
              <a:gd name="T3" fmla="*/ 0 h 331"/>
              <a:gd name="T4" fmla="*/ 2147483646 w 889"/>
              <a:gd name="T5" fmla="*/ 2147483646 h 331"/>
              <a:gd name="T6" fmla="*/ 2147483646 w 889"/>
              <a:gd name="T7" fmla="*/ 2147483646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9525">
            <a:solidFill>
              <a:schemeClr val="tx1"/>
            </a:solidFill>
            <a:round/>
            <a:headEnd/>
            <a:tailEnd/>
          </a:ln>
        </p:spPr>
        <p:txBody>
          <a:bodyPr/>
          <a:lstStyle/>
          <a:p>
            <a:endParaRPr lang="en-US"/>
          </a:p>
        </p:txBody>
      </p:sp>
      <p:sp>
        <p:nvSpPr>
          <p:cNvPr id="78509" name="Freeform 1813"/>
          <p:cNvSpPr>
            <a:spLocks/>
          </p:cNvSpPr>
          <p:nvPr/>
        </p:nvSpPr>
        <p:spPr bwMode="auto">
          <a:xfrm>
            <a:off x="2636838" y="4210050"/>
            <a:ext cx="234950" cy="87313"/>
          </a:xfrm>
          <a:custGeom>
            <a:avLst/>
            <a:gdLst>
              <a:gd name="T0" fmla="*/ 2147483646 w 889"/>
              <a:gd name="T1" fmla="*/ 2147483646 h 331"/>
              <a:gd name="T2" fmla="*/ 0 w 889"/>
              <a:gd name="T3" fmla="*/ 0 h 331"/>
              <a:gd name="T4" fmla="*/ 2147483646 w 889"/>
              <a:gd name="T5" fmla="*/ 2147483646 h 331"/>
              <a:gd name="T6" fmla="*/ 2147483646 w 889"/>
              <a:gd name="T7" fmla="*/ 2147483646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0">
            <a:solidFill>
              <a:schemeClr val="tx1"/>
            </a:solidFill>
            <a:round/>
            <a:headEnd/>
            <a:tailEnd/>
          </a:ln>
        </p:spPr>
        <p:txBody>
          <a:bodyPr/>
          <a:lstStyle/>
          <a:p>
            <a:endParaRPr lang="en-US"/>
          </a:p>
        </p:txBody>
      </p:sp>
      <p:sp>
        <p:nvSpPr>
          <p:cNvPr id="78510" name="Freeform 1814"/>
          <p:cNvSpPr>
            <a:spLocks/>
          </p:cNvSpPr>
          <p:nvPr/>
        </p:nvSpPr>
        <p:spPr bwMode="auto">
          <a:xfrm>
            <a:off x="2636838" y="4297363"/>
            <a:ext cx="234950" cy="87312"/>
          </a:xfrm>
          <a:custGeom>
            <a:avLst/>
            <a:gdLst>
              <a:gd name="T0" fmla="*/ 2147483646 w 889"/>
              <a:gd name="T1" fmla="*/ 0 h 331"/>
              <a:gd name="T2" fmla="*/ 0 w 889"/>
              <a:gd name="T3" fmla="*/ 2147483646 h 331"/>
              <a:gd name="T4" fmla="*/ 2147483646 w 889"/>
              <a:gd name="T5" fmla="*/ 0 h 331"/>
              <a:gd name="T6" fmla="*/ 2147483646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0"/>
                </a:moveTo>
                <a:lnTo>
                  <a:pt x="0" y="331"/>
                </a:lnTo>
                <a:lnTo>
                  <a:pt x="889" y="0"/>
                </a:lnTo>
                <a:lnTo>
                  <a:pt x="203" y="0"/>
                </a:lnTo>
                <a:close/>
              </a:path>
            </a:pathLst>
          </a:custGeom>
          <a:solidFill>
            <a:schemeClr val="tx1"/>
          </a:solidFill>
          <a:ln w="9525">
            <a:solidFill>
              <a:schemeClr val="tx1"/>
            </a:solidFill>
            <a:round/>
            <a:headEnd/>
            <a:tailEnd/>
          </a:ln>
        </p:spPr>
        <p:txBody>
          <a:bodyPr/>
          <a:lstStyle/>
          <a:p>
            <a:endParaRPr lang="en-US"/>
          </a:p>
        </p:txBody>
      </p:sp>
      <p:sp>
        <p:nvSpPr>
          <p:cNvPr id="78511" name="Freeform 1815"/>
          <p:cNvSpPr>
            <a:spLocks/>
          </p:cNvSpPr>
          <p:nvPr/>
        </p:nvSpPr>
        <p:spPr bwMode="auto">
          <a:xfrm>
            <a:off x="2636838" y="4297363"/>
            <a:ext cx="234950" cy="87312"/>
          </a:xfrm>
          <a:custGeom>
            <a:avLst/>
            <a:gdLst>
              <a:gd name="T0" fmla="*/ 2147483646 w 889"/>
              <a:gd name="T1" fmla="*/ 0 h 331"/>
              <a:gd name="T2" fmla="*/ 0 w 889"/>
              <a:gd name="T3" fmla="*/ 2147483646 h 331"/>
              <a:gd name="T4" fmla="*/ 2147483646 w 889"/>
              <a:gd name="T5" fmla="*/ 0 h 331"/>
              <a:gd name="T6" fmla="*/ 2147483646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0"/>
                </a:moveTo>
                <a:lnTo>
                  <a:pt x="0" y="331"/>
                </a:lnTo>
                <a:lnTo>
                  <a:pt x="889" y="0"/>
                </a:lnTo>
                <a:lnTo>
                  <a:pt x="203" y="0"/>
                </a:lnTo>
                <a:close/>
              </a:path>
            </a:pathLst>
          </a:custGeom>
          <a:solidFill>
            <a:schemeClr val="tx1"/>
          </a:solidFill>
          <a:ln w="0">
            <a:solidFill>
              <a:schemeClr val="tx1"/>
            </a:solidFill>
            <a:round/>
            <a:headEnd/>
            <a:tailEnd/>
          </a:ln>
        </p:spPr>
        <p:txBody>
          <a:bodyPr/>
          <a:lstStyle/>
          <a:p>
            <a:endParaRPr lang="en-US"/>
          </a:p>
        </p:txBody>
      </p:sp>
      <p:grpSp>
        <p:nvGrpSpPr>
          <p:cNvPr id="78512" name="Group 1816"/>
          <p:cNvGrpSpPr>
            <a:grpSpLocks/>
          </p:cNvGrpSpPr>
          <p:nvPr/>
        </p:nvGrpSpPr>
        <p:grpSpPr bwMode="auto">
          <a:xfrm>
            <a:off x="5253038" y="2609850"/>
            <a:ext cx="611187" cy="296863"/>
            <a:chOff x="4425" y="1231"/>
            <a:chExt cx="385" cy="187"/>
          </a:xfrm>
        </p:grpSpPr>
        <p:sp>
          <p:nvSpPr>
            <p:cNvPr id="78686" name="Freeform 1817"/>
            <p:cNvSpPr>
              <a:spLocks/>
            </p:cNvSpPr>
            <p:nvPr/>
          </p:nvSpPr>
          <p:spPr bwMode="auto">
            <a:xfrm>
              <a:off x="4425" y="1319"/>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102"/>
                  </a:moveTo>
                  <a:lnTo>
                    <a:pt x="456" y="0"/>
                  </a:lnTo>
                  <a:lnTo>
                    <a:pt x="0" y="102"/>
                  </a:lnTo>
                  <a:lnTo>
                    <a:pt x="456" y="102"/>
                  </a:lnTo>
                  <a:close/>
                </a:path>
              </a:pathLst>
            </a:custGeom>
            <a:solidFill>
              <a:schemeClr val="tx1"/>
            </a:solidFill>
            <a:ln w="9525">
              <a:solidFill>
                <a:schemeClr val="tx1"/>
              </a:solidFill>
              <a:round/>
              <a:headEnd/>
              <a:tailEnd/>
            </a:ln>
          </p:spPr>
          <p:txBody>
            <a:bodyPr/>
            <a:lstStyle/>
            <a:p>
              <a:endParaRPr lang="en-US"/>
            </a:p>
          </p:txBody>
        </p:sp>
        <p:sp>
          <p:nvSpPr>
            <p:cNvPr id="78687" name="Freeform 1818"/>
            <p:cNvSpPr>
              <a:spLocks/>
            </p:cNvSpPr>
            <p:nvPr/>
          </p:nvSpPr>
          <p:spPr bwMode="auto">
            <a:xfrm>
              <a:off x="4425" y="1319"/>
              <a:ext cx="76"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456" y="0"/>
                  </a:moveTo>
                  <a:lnTo>
                    <a:pt x="0" y="102"/>
                  </a:lnTo>
                  <a:lnTo>
                    <a:pt x="0" y="0"/>
                  </a:lnTo>
                  <a:lnTo>
                    <a:pt x="456" y="0"/>
                  </a:lnTo>
                  <a:close/>
                </a:path>
              </a:pathLst>
            </a:custGeom>
            <a:solidFill>
              <a:schemeClr val="tx1"/>
            </a:solidFill>
            <a:ln w="9525">
              <a:solidFill>
                <a:schemeClr val="tx1"/>
              </a:solidFill>
              <a:round/>
              <a:headEnd/>
              <a:tailEnd/>
            </a:ln>
          </p:spPr>
          <p:txBody>
            <a:bodyPr/>
            <a:lstStyle/>
            <a:p>
              <a:endParaRPr lang="en-US"/>
            </a:p>
          </p:txBody>
        </p:sp>
        <p:sp>
          <p:nvSpPr>
            <p:cNvPr id="78688" name="Rectangle 1819"/>
            <p:cNvSpPr>
              <a:spLocks noChangeArrowheads="1"/>
            </p:cNvSpPr>
            <p:nvPr/>
          </p:nvSpPr>
          <p:spPr bwMode="auto">
            <a:xfrm>
              <a:off x="4425" y="1319"/>
              <a:ext cx="76"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89" name="Freeform 1820"/>
            <p:cNvSpPr>
              <a:spLocks/>
            </p:cNvSpPr>
            <p:nvPr/>
          </p:nvSpPr>
          <p:spPr bwMode="auto">
            <a:xfrm>
              <a:off x="4487" y="1306"/>
              <a:ext cx="60"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133"/>
                  </a:moveTo>
                  <a:lnTo>
                    <a:pt x="0" y="0"/>
                  </a:lnTo>
                  <a:lnTo>
                    <a:pt x="356" y="133"/>
                  </a:lnTo>
                  <a:lnTo>
                    <a:pt x="81" y="133"/>
                  </a:lnTo>
                  <a:close/>
                </a:path>
              </a:pathLst>
            </a:custGeom>
            <a:solidFill>
              <a:schemeClr val="tx1"/>
            </a:solidFill>
            <a:ln w="9525">
              <a:solidFill>
                <a:schemeClr val="tx1"/>
              </a:solidFill>
              <a:round/>
              <a:headEnd/>
              <a:tailEnd/>
            </a:ln>
          </p:spPr>
          <p:txBody>
            <a:bodyPr/>
            <a:lstStyle/>
            <a:p>
              <a:endParaRPr lang="en-US"/>
            </a:p>
          </p:txBody>
        </p:sp>
        <p:sp>
          <p:nvSpPr>
            <p:cNvPr id="78690" name="Freeform 1821"/>
            <p:cNvSpPr>
              <a:spLocks/>
            </p:cNvSpPr>
            <p:nvPr/>
          </p:nvSpPr>
          <p:spPr bwMode="auto">
            <a:xfrm>
              <a:off x="4487" y="1306"/>
              <a:ext cx="60" cy="22"/>
            </a:xfrm>
            <a:custGeom>
              <a:avLst/>
              <a:gdLst>
                <a:gd name="T0" fmla="*/ 0 w 356"/>
                <a:gd name="T1" fmla="*/ 0 h 133"/>
                <a:gd name="T2" fmla="*/ 0 w 356"/>
                <a:gd name="T3" fmla="*/ 0 h 133"/>
                <a:gd name="T4" fmla="*/ 0 w 356"/>
                <a:gd name="T5" fmla="*/ 0 h 133"/>
                <a:gd name="T6" fmla="*/ 0 w 356"/>
                <a:gd name="T7" fmla="*/ 0 h 133"/>
                <a:gd name="T8" fmla="*/ 0 60000 65536"/>
                <a:gd name="T9" fmla="*/ 0 60000 65536"/>
                <a:gd name="T10" fmla="*/ 0 60000 65536"/>
                <a:gd name="T11" fmla="*/ 0 60000 65536"/>
                <a:gd name="T12" fmla="*/ 0 w 356"/>
                <a:gd name="T13" fmla="*/ 0 h 133"/>
                <a:gd name="T14" fmla="*/ 356 w 356"/>
                <a:gd name="T15" fmla="*/ 133 h 133"/>
              </a:gdLst>
              <a:ahLst/>
              <a:cxnLst>
                <a:cxn ang="T8">
                  <a:pos x="T0" y="T1"/>
                </a:cxn>
                <a:cxn ang="T9">
                  <a:pos x="T2" y="T3"/>
                </a:cxn>
                <a:cxn ang="T10">
                  <a:pos x="T4" y="T5"/>
                </a:cxn>
                <a:cxn ang="T11">
                  <a:pos x="T6" y="T7"/>
                </a:cxn>
              </a:cxnLst>
              <a:rect l="T12" t="T13" r="T14" b="T15"/>
              <a:pathLst>
                <a:path w="356" h="133">
                  <a:moveTo>
                    <a:pt x="81" y="133"/>
                  </a:moveTo>
                  <a:lnTo>
                    <a:pt x="0" y="0"/>
                  </a:lnTo>
                  <a:lnTo>
                    <a:pt x="356" y="133"/>
                  </a:lnTo>
                  <a:lnTo>
                    <a:pt x="81" y="133"/>
                  </a:lnTo>
                  <a:close/>
                </a:path>
              </a:pathLst>
            </a:custGeom>
            <a:solidFill>
              <a:schemeClr val="tx1"/>
            </a:solidFill>
            <a:ln w="0">
              <a:solidFill>
                <a:schemeClr val="tx1"/>
              </a:solidFill>
              <a:round/>
              <a:headEnd/>
              <a:tailEnd/>
            </a:ln>
          </p:spPr>
          <p:txBody>
            <a:bodyPr/>
            <a:lstStyle/>
            <a:p>
              <a:endParaRPr lang="en-US"/>
            </a:p>
          </p:txBody>
        </p:sp>
        <p:sp>
          <p:nvSpPr>
            <p:cNvPr id="78691" name="Freeform 1822"/>
            <p:cNvSpPr>
              <a:spLocks/>
            </p:cNvSpPr>
            <p:nvPr/>
          </p:nvSpPr>
          <p:spPr bwMode="auto">
            <a:xfrm>
              <a:off x="4487" y="1328"/>
              <a:ext cx="60" cy="22"/>
            </a:xfrm>
            <a:custGeom>
              <a:avLst/>
              <a:gdLst>
                <a:gd name="T0" fmla="*/ 0 w 356"/>
                <a:gd name="T1" fmla="*/ 0 h 132"/>
                <a:gd name="T2" fmla="*/ 0 w 356"/>
                <a:gd name="T3" fmla="*/ 0 h 132"/>
                <a:gd name="T4" fmla="*/ 0 w 356"/>
                <a:gd name="T5" fmla="*/ 0 h 132"/>
                <a:gd name="T6" fmla="*/ 0 w 356"/>
                <a:gd name="T7" fmla="*/ 0 h 132"/>
                <a:gd name="T8" fmla="*/ 0 60000 65536"/>
                <a:gd name="T9" fmla="*/ 0 60000 65536"/>
                <a:gd name="T10" fmla="*/ 0 60000 65536"/>
                <a:gd name="T11" fmla="*/ 0 60000 65536"/>
                <a:gd name="T12" fmla="*/ 0 w 356"/>
                <a:gd name="T13" fmla="*/ 0 h 132"/>
                <a:gd name="T14" fmla="*/ 356 w 356"/>
                <a:gd name="T15" fmla="*/ 132 h 132"/>
              </a:gdLst>
              <a:ahLst/>
              <a:cxnLst>
                <a:cxn ang="T8">
                  <a:pos x="T0" y="T1"/>
                </a:cxn>
                <a:cxn ang="T9">
                  <a:pos x="T2" y="T3"/>
                </a:cxn>
                <a:cxn ang="T10">
                  <a:pos x="T4" y="T5"/>
                </a:cxn>
                <a:cxn ang="T11">
                  <a:pos x="T6" y="T7"/>
                </a:cxn>
              </a:cxnLst>
              <a:rect l="T12" t="T13" r="T14" b="T15"/>
              <a:pathLst>
                <a:path w="356" h="132">
                  <a:moveTo>
                    <a:pt x="81" y="0"/>
                  </a:moveTo>
                  <a:lnTo>
                    <a:pt x="0" y="132"/>
                  </a:lnTo>
                  <a:lnTo>
                    <a:pt x="356" y="0"/>
                  </a:lnTo>
                  <a:lnTo>
                    <a:pt x="81" y="0"/>
                  </a:lnTo>
                  <a:close/>
                </a:path>
              </a:pathLst>
            </a:custGeom>
            <a:solidFill>
              <a:schemeClr val="tx1"/>
            </a:solidFill>
            <a:ln w="0">
              <a:solidFill>
                <a:schemeClr val="tx1"/>
              </a:solidFill>
              <a:round/>
              <a:headEnd/>
              <a:tailEnd/>
            </a:ln>
          </p:spPr>
          <p:txBody>
            <a:bodyPr/>
            <a:lstStyle/>
            <a:p>
              <a:endParaRPr lang="en-US"/>
            </a:p>
          </p:txBody>
        </p:sp>
        <p:sp>
          <p:nvSpPr>
            <p:cNvPr id="78692" name="Freeform 1823"/>
            <p:cNvSpPr>
              <a:spLocks/>
            </p:cNvSpPr>
            <p:nvPr/>
          </p:nvSpPr>
          <p:spPr bwMode="auto">
            <a:xfrm>
              <a:off x="4676" y="1231"/>
              <a:ext cx="40" cy="28"/>
            </a:xfrm>
            <a:custGeom>
              <a:avLst/>
              <a:gdLst>
                <a:gd name="T0" fmla="*/ 0 w 244"/>
                <a:gd name="T1" fmla="*/ 0 h 171"/>
                <a:gd name="T2" fmla="*/ 0 w 244"/>
                <a:gd name="T3" fmla="*/ 0 h 171"/>
                <a:gd name="T4" fmla="*/ 0 w 244"/>
                <a:gd name="T5" fmla="*/ 0 h 171"/>
                <a:gd name="T6" fmla="*/ 0 w 244"/>
                <a:gd name="T7" fmla="*/ 0 h 171"/>
                <a:gd name="T8" fmla="*/ 0 60000 65536"/>
                <a:gd name="T9" fmla="*/ 0 60000 65536"/>
                <a:gd name="T10" fmla="*/ 0 60000 65536"/>
                <a:gd name="T11" fmla="*/ 0 60000 65536"/>
                <a:gd name="T12" fmla="*/ 0 w 244"/>
                <a:gd name="T13" fmla="*/ 0 h 171"/>
                <a:gd name="T14" fmla="*/ 244 w 244"/>
                <a:gd name="T15" fmla="*/ 171 h 171"/>
              </a:gdLst>
              <a:ahLst/>
              <a:cxnLst>
                <a:cxn ang="T8">
                  <a:pos x="T0" y="T1"/>
                </a:cxn>
                <a:cxn ang="T9">
                  <a:pos x="T2" y="T3"/>
                </a:cxn>
                <a:cxn ang="T10">
                  <a:pos x="T4" y="T5"/>
                </a:cxn>
                <a:cxn ang="T11">
                  <a:pos x="T6" y="T7"/>
                </a:cxn>
              </a:cxnLst>
              <a:rect l="T12" t="T13" r="T14" b="T15"/>
              <a:pathLst>
                <a:path w="244" h="171">
                  <a:moveTo>
                    <a:pt x="216" y="0"/>
                  </a:moveTo>
                  <a:lnTo>
                    <a:pt x="244" y="58"/>
                  </a:lnTo>
                  <a:lnTo>
                    <a:pt x="0" y="171"/>
                  </a:lnTo>
                  <a:lnTo>
                    <a:pt x="216" y="0"/>
                  </a:lnTo>
                  <a:close/>
                </a:path>
              </a:pathLst>
            </a:custGeom>
            <a:solidFill>
              <a:schemeClr val="tx1"/>
            </a:solidFill>
            <a:ln w="9525">
              <a:solidFill>
                <a:schemeClr val="tx1"/>
              </a:solidFill>
              <a:round/>
              <a:headEnd/>
              <a:tailEnd/>
            </a:ln>
          </p:spPr>
          <p:txBody>
            <a:bodyPr/>
            <a:lstStyle/>
            <a:p>
              <a:endParaRPr lang="en-US"/>
            </a:p>
          </p:txBody>
        </p:sp>
        <p:sp>
          <p:nvSpPr>
            <p:cNvPr id="78693" name="Freeform 1824"/>
            <p:cNvSpPr>
              <a:spLocks/>
            </p:cNvSpPr>
            <p:nvPr/>
          </p:nvSpPr>
          <p:spPr bwMode="auto">
            <a:xfrm>
              <a:off x="4676" y="1241"/>
              <a:ext cx="40" cy="25"/>
            </a:xfrm>
            <a:custGeom>
              <a:avLst/>
              <a:gdLst>
                <a:gd name="T0" fmla="*/ 0 w 244"/>
                <a:gd name="T1" fmla="*/ 0 h 153"/>
                <a:gd name="T2" fmla="*/ 0 w 244"/>
                <a:gd name="T3" fmla="*/ 0 h 153"/>
                <a:gd name="T4" fmla="*/ 0 w 244"/>
                <a:gd name="T5" fmla="*/ 0 h 153"/>
                <a:gd name="T6" fmla="*/ 0 w 244"/>
                <a:gd name="T7" fmla="*/ 0 h 153"/>
                <a:gd name="T8" fmla="*/ 0 60000 65536"/>
                <a:gd name="T9" fmla="*/ 0 60000 65536"/>
                <a:gd name="T10" fmla="*/ 0 60000 65536"/>
                <a:gd name="T11" fmla="*/ 0 60000 65536"/>
                <a:gd name="T12" fmla="*/ 0 w 244"/>
                <a:gd name="T13" fmla="*/ 0 h 153"/>
                <a:gd name="T14" fmla="*/ 244 w 244"/>
                <a:gd name="T15" fmla="*/ 153 h 153"/>
              </a:gdLst>
              <a:ahLst/>
              <a:cxnLst>
                <a:cxn ang="T8">
                  <a:pos x="T0" y="T1"/>
                </a:cxn>
                <a:cxn ang="T9">
                  <a:pos x="T2" y="T3"/>
                </a:cxn>
                <a:cxn ang="T10">
                  <a:pos x="T4" y="T5"/>
                </a:cxn>
                <a:cxn ang="T11">
                  <a:pos x="T6" y="T7"/>
                </a:cxn>
              </a:cxnLst>
              <a:rect l="T12" t="T13" r="T14" b="T15"/>
              <a:pathLst>
                <a:path w="244" h="153">
                  <a:moveTo>
                    <a:pt x="244" y="0"/>
                  </a:moveTo>
                  <a:lnTo>
                    <a:pt x="0" y="113"/>
                  </a:lnTo>
                  <a:lnTo>
                    <a:pt x="51" y="153"/>
                  </a:lnTo>
                  <a:lnTo>
                    <a:pt x="244" y="0"/>
                  </a:lnTo>
                  <a:close/>
                </a:path>
              </a:pathLst>
            </a:custGeom>
            <a:solidFill>
              <a:schemeClr val="tx1"/>
            </a:solidFill>
            <a:ln w="9525">
              <a:solidFill>
                <a:schemeClr val="tx1"/>
              </a:solidFill>
              <a:round/>
              <a:headEnd/>
              <a:tailEnd/>
            </a:ln>
          </p:spPr>
          <p:txBody>
            <a:bodyPr/>
            <a:lstStyle/>
            <a:p>
              <a:endParaRPr lang="en-US"/>
            </a:p>
          </p:txBody>
        </p:sp>
        <p:sp>
          <p:nvSpPr>
            <p:cNvPr id="78694" name="Freeform 1825"/>
            <p:cNvSpPr>
              <a:spLocks/>
            </p:cNvSpPr>
            <p:nvPr/>
          </p:nvSpPr>
          <p:spPr bwMode="auto">
            <a:xfrm>
              <a:off x="4676" y="1231"/>
              <a:ext cx="40" cy="35"/>
            </a:xfrm>
            <a:custGeom>
              <a:avLst/>
              <a:gdLst>
                <a:gd name="T0" fmla="*/ 0 w 244"/>
                <a:gd name="T1" fmla="*/ 0 h 211"/>
                <a:gd name="T2" fmla="*/ 0 w 244"/>
                <a:gd name="T3" fmla="*/ 0 h 211"/>
                <a:gd name="T4" fmla="*/ 0 w 244"/>
                <a:gd name="T5" fmla="*/ 0 h 211"/>
                <a:gd name="T6" fmla="*/ 0 w 244"/>
                <a:gd name="T7" fmla="*/ 0 h 211"/>
                <a:gd name="T8" fmla="*/ 0 w 244"/>
                <a:gd name="T9" fmla="*/ 0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16" y="0"/>
                  </a:moveTo>
                  <a:lnTo>
                    <a:pt x="244" y="58"/>
                  </a:lnTo>
                  <a:lnTo>
                    <a:pt x="51" y="211"/>
                  </a:lnTo>
                  <a:lnTo>
                    <a:pt x="0" y="171"/>
                  </a:lnTo>
                  <a:lnTo>
                    <a:pt x="216" y="0"/>
                  </a:lnTo>
                  <a:close/>
                </a:path>
              </a:pathLst>
            </a:custGeom>
            <a:solidFill>
              <a:schemeClr val="tx1"/>
            </a:solidFill>
            <a:ln w="0">
              <a:solidFill>
                <a:schemeClr val="tx1"/>
              </a:solidFill>
              <a:round/>
              <a:headEnd/>
              <a:tailEnd/>
            </a:ln>
          </p:spPr>
          <p:txBody>
            <a:bodyPr/>
            <a:lstStyle/>
            <a:p>
              <a:endParaRPr lang="en-US"/>
            </a:p>
          </p:txBody>
        </p:sp>
        <p:sp>
          <p:nvSpPr>
            <p:cNvPr id="78695" name="Freeform 1826"/>
            <p:cNvSpPr>
              <a:spLocks/>
            </p:cNvSpPr>
            <p:nvPr/>
          </p:nvSpPr>
          <p:spPr bwMode="auto">
            <a:xfrm>
              <a:off x="4657" y="1259"/>
              <a:ext cx="27" cy="42"/>
            </a:xfrm>
            <a:custGeom>
              <a:avLst/>
              <a:gdLst>
                <a:gd name="T0" fmla="*/ 0 w 165"/>
                <a:gd name="T1" fmla="*/ 0 h 251"/>
                <a:gd name="T2" fmla="*/ 0 w 165"/>
                <a:gd name="T3" fmla="*/ 0 h 251"/>
                <a:gd name="T4" fmla="*/ 0 w 165"/>
                <a:gd name="T5" fmla="*/ 0 h 251"/>
                <a:gd name="T6" fmla="*/ 0 w 165"/>
                <a:gd name="T7" fmla="*/ 0 h 251"/>
                <a:gd name="T8" fmla="*/ 0 60000 65536"/>
                <a:gd name="T9" fmla="*/ 0 60000 65536"/>
                <a:gd name="T10" fmla="*/ 0 60000 65536"/>
                <a:gd name="T11" fmla="*/ 0 60000 65536"/>
                <a:gd name="T12" fmla="*/ 0 w 165"/>
                <a:gd name="T13" fmla="*/ 0 h 251"/>
                <a:gd name="T14" fmla="*/ 165 w 165"/>
                <a:gd name="T15" fmla="*/ 251 h 251"/>
              </a:gdLst>
              <a:ahLst/>
              <a:cxnLst>
                <a:cxn ang="T8">
                  <a:pos x="T0" y="T1"/>
                </a:cxn>
                <a:cxn ang="T9">
                  <a:pos x="T2" y="T3"/>
                </a:cxn>
                <a:cxn ang="T10">
                  <a:pos x="T4" y="T5"/>
                </a:cxn>
                <a:cxn ang="T11">
                  <a:pos x="T6" y="T7"/>
                </a:cxn>
              </a:cxnLst>
              <a:rect l="T12" t="T13" r="T14" b="T15"/>
              <a:pathLst>
                <a:path w="165" h="251">
                  <a:moveTo>
                    <a:pt x="114" y="0"/>
                  </a:moveTo>
                  <a:lnTo>
                    <a:pt x="165" y="40"/>
                  </a:lnTo>
                  <a:lnTo>
                    <a:pt x="0" y="251"/>
                  </a:lnTo>
                  <a:lnTo>
                    <a:pt x="114" y="0"/>
                  </a:lnTo>
                  <a:close/>
                </a:path>
              </a:pathLst>
            </a:custGeom>
            <a:solidFill>
              <a:schemeClr val="tx1"/>
            </a:solidFill>
            <a:ln w="9525">
              <a:solidFill>
                <a:schemeClr val="tx1"/>
              </a:solidFill>
              <a:round/>
              <a:headEnd/>
              <a:tailEnd/>
            </a:ln>
          </p:spPr>
          <p:txBody>
            <a:bodyPr/>
            <a:lstStyle/>
            <a:p>
              <a:endParaRPr lang="en-US"/>
            </a:p>
          </p:txBody>
        </p:sp>
        <p:sp>
          <p:nvSpPr>
            <p:cNvPr id="78696" name="Freeform 1827"/>
            <p:cNvSpPr>
              <a:spLocks/>
            </p:cNvSpPr>
            <p:nvPr/>
          </p:nvSpPr>
          <p:spPr bwMode="auto">
            <a:xfrm>
              <a:off x="4657" y="1266"/>
              <a:ext cx="27" cy="37"/>
            </a:xfrm>
            <a:custGeom>
              <a:avLst/>
              <a:gdLst>
                <a:gd name="T0" fmla="*/ 0 w 165"/>
                <a:gd name="T1" fmla="*/ 0 h 223"/>
                <a:gd name="T2" fmla="*/ 0 w 165"/>
                <a:gd name="T3" fmla="*/ 0 h 223"/>
                <a:gd name="T4" fmla="*/ 0 w 165"/>
                <a:gd name="T5" fmla="*/ 0 h 223"/>
                <a:gd name="T6" fmla="*/ 0 w 165"/>
                <a:gd name="T7" fmla="*/ 0 h 223"/>
                <a:gd name="T8" fmla="*/ 0 60000 65536"/>
                <a:gd name="T9" fmla="*/ 0 60000 65536"/>
                <a:gd name="T10" fmla="*/ 0 60000 65536"/>
                <a:gd name="T11" fmla="*/ 0 60000 65536"/>
                <a:gd name="T12" fmla="*/ 0 w 165"/>
                <a:gd name="T13" fmla="*/ 0 h 223"/>
                <a:gd name="T14" fmla="*/ 165 w 165"/>
                <a:gd name="T15" fmla="*/ 223 h 223"/>
              </a:gdLst>
              <a:ahLst/>
              <a:cxnLst>
                <a:cxn ang="T8">
                  <a:pos x="T0" y="T1"/>
                </a:cxn>
                <a:cxn ang="T9">
                  <a:pos x="T2" y="T3"/>
                </a:cxn>
                <a:cxn ang="T10">
                  <a:pos x="T4" y="T5"/>
                </a:cxn>
                <a:cxn ang="T11">
                  <a:pos x="T6" y="T7"/>
                </a:cxn>
              </a:cxnLst>
              <a:rect l="T12" t="T13" r="T14" b="T15"/>
              <a:pathLst>
                <a:path w="165" h="223">
                  <a:moveTo>
                    <a:pt x="165" y="0"/>
                  </a:moveTo>
                  <a:lnTo>
                    <a:pt x="0" y="211"/>
                  </a:lnTo>
                  <a:lnTo>
                    <a:pt x="63" y="223"/>
                  </a:lnTo>
                  <a:lnTo>
                    <a:pt x="165" y="0"/>
                  </a:lnTo>
                  <a:close/>
                </a:path>
              </a:pathLst>
            </a:custGeom>
            <a:solidFill>
              <a:schemeClr val="tx1"/>
            </a:solidFill>
            <a:ln w="9525">
              <a:solidFill>
                <a:schemeClr val="tx1"/>
              </a:solidFill>
              <a:round/>
              <a:headEnd/>
              <a:tailEnd/>
            </a:ln>
          </p:spPr>
          <p:txBody>
            <a:bodyPr/>
            <a:lstStyle/>
            <a:p>
              <a:endParaRPr lang="en-US"/>
            </a:p>
          </p:txBody>
        </p:sp>
        <p:sp>
          <p:nvSpPr>
            <p:cNvPr id="78697" name="Freeform 1828"/>
            <p:cNvSpPr>
              <a:spLocks/>
            </p:cNvSpPr>
            <p:nvPr/>
          </p:nvSpPr>
          <p:spPr bwMode="auto">
            <a:xfrm>
              <a:off x="4657" y="1259"/>
              <a:ext cx="27" cy="44"/>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14" y="0"/>
                  </a:moveTo>
                  <a:lnTo>
                    <a:pt x="165" y="40"/>
                  </a:lnTo>
                  <a:lnTo>
                    <a:pt x="63" y="263"/>
                  </a:lnTo>
                  <a:lnTo>
                    <a:pt x="0" y="251"/>
                  </a:lnTo>
                  <a:lnTo>
                    <a:pt x="114" y="0"/>
                  </a:lnTo>
                  <a:close/>
                </a:path>
              </a:pathLst>
            </a:custGeom>
            <a:solidFill>
              <a:schemeClr val="tx1"/>
            </a:solidFill>
            <a:ln w="0">
              <a:solidFill>
                <a:schemeClr val="tx1"/>
              </a:solidFill>
              <a:round/>
              <a:headEnd/>
              <a:tailEnd/>
            </a:ln>
          </p:spPr>
          <p:txBody>
            <a:bodyPr/>
            <a:lstStyle/>
            <a:p>
              <a:endParaRPr lang="en-US"/>
            </a:p>
          </p:txBody>
        </p:sp>
        <p:sp>
          <p:nvSpPr>
            <p:cNvPr id="78698" name="Freeform 1829"/>
            <p:cNvSpPr>
              <a:spLocks/>
            </p:cNvSpPr>
            <p:nvPr/>
          </p:nvSpPr>
          <p:spPr bwMode="auto">
            <a:xfrm>
              <a:off x="4657" y="1301"/>
              <a:ext cx="10" cy="46"/>
            </a:xfrm>
            <a:custGeom>
              <a:avLst/>
              <a:gdLst>
                <a:gd name="T0" fmla="*/ 0 w 63"/>
                <a:gd name="T1" fmla="*/ 0 h 276"/>
                <a:gd name="T2" fmla="*/ 0 w 63"/>
                <a:gd name="T3" fmla="*/ 0 h 276"/>
                <a:gd name="T4" fmla="*/ 0 w 63"/>
                <a:gd name="T5" fmla="*/ 0 h 276"/>
                <a:gd name="T6" fmla="*/ 0 w 63"/>
                <a:gd name="T7" fmla="*/ 0 h 276"/>
                <a:gd name="T8" fmla="*/ 0 60000 65536"/>
                <a:gd name="T9" fmla="*/ 0 60000 65536"/>
                <a:gd name="T10" fmla="*/ 0 60000 65536"/>
                <a:gd name="T11" fmla="*/ 0 60000 65536"/>
                <a:gd name="T12" fmla="*/ 0 w 63"/>
                <a:gd name="T13" fmla="*/ 0 h 276"/>
                <a:gd name="T14" fmla="*/ 63 w 63"/>
                <a:gd name="T15" fmla="*/ 276 h 276"/>
              </a:gdLst>
              <a:ahLst/>
              <a:cxnLst>
                <a:cxn ang="T8">
                  <a:pos x="T0" y="T1"/>
                </a:cxn>
                <a:cxn ang="T9">
                  <a:pos x="T2" y="T3"/>
                </a:cxn>
                <a:cxn ang="T10">
                  <a:pos x="T4" y="T5"/>
                </a:cxn>
                <a:cxn ang="T11">
                  <a:pos x="T6" y="T7"/>
                </a:cxn>
              </a:cxnLst>
              <a:rect l="T12" t="T13" r="T14" b="T15"/>
              <a:pathLst>
                <a:path w="63" h="276">
                  <a:moveTo>
                    <a:pt x="0" y="0"/>
                  </a:moveTo>
                  <a:lnTo>
                    <a:pt x="63" y="12"/>
                  </a:lnTo>
                  <a:lnTo>
                    <a:pt x="12" y="276"/>
                  </a:lnTo>
                  <a:lnTo>
                    <a:pt x="0" y="0"/>
                  </a:lnTo>
                  <a:close/>
                </a:path>
              </a:pathLst>
            </a:custGeom>
            <a:solidFill>
              <a:schemeClr val="tx1"/>
            </a:solidFill>
            <a:ln w="9525">
              <a:solidFill>
                <a:schemeClr val="tx1"/>
              </a:solidFill>
              <a:round/>
              <a:headEnd/>
              <a:tailEnd/>
            </a:ln>
          </p:spPr>
          <p:txBody>
            <a:bodyPr/>
            <a:lstStyle/>
            <a:p>
              <a:endParaRPr lang="en-US"/>
            </a:p>
          </p:txBody>
        </p:sp>
        <p:sp>
          <p:nvSpPr>
            <p:cNvPr id="78699" name="Freeform 1830"/>
            <p:cNvSpPr>
              <a:spLocks/>
            </p:cNvSpPr>
            <p:nvPr/>
          </p:nvSpPr>
          <p:spPr bwMode="auto">
            <a:xfrm>
              <a:off x="4659" y="1303"/>
              <a:ext cx="10" cy="44"/>
            </a:xfrm>
            <a:custGeom>
              <a:avLst/>
              <a:gdLst>
                <a:gd name="T0" fmla="*/ 0 w 62"/>
                <a:gd name="T1" fmla="*/ 0 h 264"/>
                <a:gd name="T2" fmla="*/ 0 w 62"/>
                <a:gd name="T3" fmla="*/ 0 h 264"/>
                <a:gd name="T4" fmla="*/ 0 w 62"/>
                <a:gd name="T5" fmla="*/ 0 h 264"/>
                <a:gd name="T6" fmla="*/ 0 w 62"/>
                <a:gd name="T7" fmla="*/ 0 h 264"/>
                <a:gd name="T8" fmla="*/ 0 60000 65536"/>
                <a:gd name="T9" fmla="*/ 0 60000 65536"/>
                <a:gd name="T10" fmla="*/ 0 60000 65536"/>
                <a:gd name="T11" fmla="*/ 0 60000 65536"/>
                <a:gd name="T12" fmla="*/ 0 w 62"/>
                <a:gd name="T13" fmla="*/ 0 h 264"/>
                <a:gd name="T14" fmla="*/ 62 w 62"/>
                <a:gd name="T15" fmla="*/ 264 h 264"/>
              </a:gdLst>
              <a:ahLst/>
              <a:cxnLst>
                <a:cxn ang="T8">
                  <a:pos x="T0" y="T1"/>
                </a:cxn>
                <a:cxn ang="T9">
                  <a:pos x="T2" y="T3"/>
                </a:cxn>
                <a:cxn ang="T10">
                  <a:pos x="T4" y="T5"/>
                </a:cxn>
                <a:cxn ang="T11">
                  <a:pos x="T6" y="T7"/>
                </a:cxn>
              </a:cxnLst>
              <a:rect l="T12" t="T13" r="T14" b="T15"/>
              <a:pathLst>
                <a:path w="62" h="264">
                  <a:moveTo>
                    <a:pt x="51" y="0"/>
                  </a:moveTo>
                  <a:lnTo>
                    <a:pt x="0" y="264"/>
                  </a:lnTo>
                  <a:lnTo>
                    <a:pt x="62" y="246"/>
                  </a:lnTo>
                  <a:lnTo>
                    <a:pt x="51" y="0"/>
                  </a:lnTo>
                  <a:close/>
                </a:path>
              </a:pathLst>
            </a:custGeom>
            <a:solidFill>
              <a:schemeClr val="tx1"/>
            </a:solidFill>
            <a:ln w="9525">
              <a:solidFill>
                <a:schemeClr val="tx1"/>
              </a:solidFill>
              <a:round/>
              <a:headEnd/>
              <a:tailEnd/>
            </a:ln>
          </p:spPr>
          <p:txBody>
            <a:bodyPr/>
            <a:lstStyle/>
            <a:p>
              <a:endParaRPr lang="en-US"/>
            </a:p>
          </p:txBody>
        </p:sp>
        <p:sp>
          <p:nvSpPr>
            <p:cNvPr id="78700" name="Freeform 1831"/>
            <p:cNvSpPr>
              <a:spLocks/>
            </p:cNvSpPr>
            <p:nvPr/>
          </p:nvSpPr>
          <p:spPr bwMode="auto">
            <a:xfrm>
              <a:off x="4657" y="1301"/>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0" y="0"/>
                  </a:moveTo>
                  <a:lnTo>
                    <a:pt x="63" y="12"/>
                  </a:lnTo>
                  <a:lnTo>
                    <a:pt x="74" y="258"/>
                  </a:lnTo>
                  <a:lnTo>
                    <a:pt x="12" y="276"/>
                  </a:lnTo>
                  <a:lnTo>
                    <a:pt x="0" y="0"/>
                  </a:lnTo>
                  <a:close/>
                </a:path>
              </a:pathLst>
            </a:custGeom>
            <a:solidFill>
              <a:schemeClr val="tx1"/>
            </a:solidFill>
            <a:ln w="0">
              <a:solidFill>
                <a:schemeClr val="tx1"/>
              </a:solidFill>
              <a:round/>
              <a:headEnd/>
              <a:tailEnd/>
            </a:ln>
          </p:spPr>
          <p:txBody>
            <a:bodyPr/>
            <a:lstStyle/>
            <a:p>
              <a:endParaRPr lang="en-US"/>
            </a:p>
          </p:txBody>
        </p:sp>
        <p:sp>
          <p:nvSpPr>
            <p:cNvPr id="78701" name="Freeform 1832"/>
            <p:cNvSpPr>
              <a:spLocks/>
            </p:cNvSpPr>
            <p:nvPr/>
          </p:nvSpPr>
          <p:spPr bwMode="auto">
            <a:xfrm>
              <a:off x="4659" y="1344"/>
              <a:ext cx="22" cy="43"/>
            </a:xfrm>
            <a:custGeom>
              <a:avLst/>
              <a:gdLst>
                <a:gd name="T0" fmla="*/ 0 w 137"/>
                <a:gd name="T1" fmla="*/ 0 h 257"/>
                <a:gd name="T2" fmla="*/ 0 w 137"/>
                <a:gd name="T3" fmla="*/ 0 h 257"/>
                <a:gd name="T4" fmla="*/ 0 w 137"/>
                <a:gd name="T5" fmla="*/ 0 h 257"/>
                <a:gd name="T6" fmla="*/ 0 w 137"/>
                <a:gd name="T7" fmla="*/ 0 h 257"/>
                <a:gd name="T8" fmla="*/ 0 60000 65536"/>
                <a:gd name="T9" fmla="*/ 0 60000 65536"/>
                <a:gd name="T10" fmla="*/ 0 60000 65536"/>
                <a:gd name="T11" fmla="*/ 0 60000 65536"/>
                <a:gd name="T12" fmla="*/ 0 w 137"/>
                <a:gd name="T13" fmla="*/ 0 h 257"/>
                <a:gd name="T14" fmla="*/ 137 w 137"/>
                <a:gd name="T15" fmla="*/ 257 h 257"/>
              </a:gdLst>
              <a:ahLst/>
              <a:cxnLst>
                <a:cxn ang="T8">
                  <a:pos x="T0" y="T1"/>
                </a:cxn>
                <a:cxn ang="T9">
                  <a:pos x="T2" y="T3"/>
                </a:cxn>
                <a:cxn ang="T10">
                  <a:pos x="T4" y="T5"/>
                </a:cxn>
                <a:cxn ang="T11">
                  <a:pos x="T6" y="T7"/>
                </a:cxn>
              </a:cxnLst>
              <a:rect l="T12" t="T13" r="T14" b="T15"/>
              <a:pathLst>
                <a:path w="137" h="257">
                  <a:moveTo>
                    <a:pt x="0" y="18"/>
                  </a:moveTo>
                  <a:lnTo>
                    <a:pt x="62" y="0"/>
                  </a:lnTo>
                  <a:lnTo>
                    <a:pt x="137" y="257"/>
                  </a:lnTo>
                  <a:lnTo>
                    <a:pt x="0" y="18"/>
                  </a:lnTo>
                  <a:close/>
                </a:path>
              </a:pathLst>
            </a:custGeom>
            <a:solidFill>
              <a:schemeClr val="tx1"/>
            </a:solidFill>
            <a:ln w="9525">
              <a:solidFill>
                <a:schemeClr val="tx1"/>
              </a:solidFill>
              <a:round/>
              <a:headEnd/>
              <a:tailEnd/>
            </a:ln>
          </p:spPr>
          <p:txBody>
            <a:bodyPr/>
            <a:lstStyle/>
            <a:p>
              <a:endParaRPr lang="en-US"/>
            </a:p>
          </p:txBody>
        </p:sp>
        <p:sp>
          <p:nvSpPr>
            <p:cNvPr id="78702" name="Freeform 1833"/>
            <p:cNvSpPr>
              <a:spLocks/>
            </p:cNvSpPr>
            <p:nvPr/>
          </p:nvSpPr>
          <p:spPr bwMode="auto">
            <a:xfrm>
              <a:off x="4669" y="1344"/>
              <a:ext cx="20" cy="43"/>
            </a:xfrm>
            <a:custGeom>
              <a:avLst/>
              <a:gdLst>
                <a:gd name="T0" fmla="*/ 0 w 122"/>
                <a:gd name="T1" fmla="*/ 0 h 257"/>
                <a:gd name="T2" fmla="*/ 0 w 122"/>
                <a:gd name="T3" fmla="*/ 0 h 257"/>
                <a:gd name="T4" fmla="*/ 0 w 122"/>
                <a:gd name="T5" fmla="*/ 0 h 257"/>
                <a:gd name="T6" fmla="*/ 0 w 122"/>
                <a:gd name="T7" fmla="*/ 0 h 257"/>
                <a:gd name="T8" fmla="*/ 0 60000 65536"/>
                <a:gd name="T9" fmla="*/ 0 60000 65536"/>
                <a:gd name="T10" fmla="*/ 0 60000 65536"/>
                <a:gd name="T11" fmla="*/ 0 60000 65536"/>
                <a:gd name="T12" fmla="*/ 0 w 122"/>
                <a:gd name="T13" fmla="*/ 0 h 257"/>
                <a:gd name="T14" fmla="*/ 122 w 122"/>
                <a:gd name="T15" fmla="*/ 257 h 257"/>
              </a:gdLst>
              <a:ahLst/>
              <a:cxnLst>
                <a:cxn ang="T8">
                  <a:pos x="T0" y="T1"/>
                </a:cxn>
                <a:cxn ang="T9">
                  <a:pos x="T2" y="T3"/>
                </a:cxn>
                <a:cxn ang="T10">
                  <a:pos x="T4" y="T5"/>
                </a:cxn>
                <a:cxn ang="T11">
                  <a:pos x="T6" y="T7"/>
                </a:cxn>
              </a:cxnLst>
              <a:rect l="T12" t="T13" r="T14" b="T15"/>
              <a:pathLst>
                <a:path w="122" h="257">
                  <a:moveTo>
                    <a:pt x="0" y="0"/>
                  </a:moveTo>
                  <a:lnTo>
                    <a:pt x="75" y="257"/>
                  </a:lnTo>
                  <a:lnTo>
                    <a:pt x="122" y="213"/>
                  </a:lnTo>
                  <a:lnTo>
                    <a:pt x="0" y="0"/>
                  </a:lnTo>
                  <a:close/>
                </a:path>
              </a:pathLst>
            </a:custGeom>
            <a:solidFill>
              <a:schemeClr val="tx1"/>
            </a:solidFill>
            <a:ln w="9525">
              <a:solidFill>
                <a:schemeClr val="tx1"/>
              </a:solidFill>
              <a:round/>
              <a:headEnd/>
              <a:tailEnd/>
            </a:ln>
          </p:spPr>
          <p:txBody>
            <a:bodyPr/>
            <a:lstStyle/>
            <a:p>
              <a:endParaRPr lang="en-US"/>
            </a:p>
          </p:txBody>
        </p:sp>
        <p:sp>
          <p:nvSpPr>
            <p:cNvPr id="78703" name="Freeform 1834"/>
            <p:cNvSpPr>
              <a:spLocks/>
            </p:cNvSpPr>
            <p:nvPr/>
          </p:nvSpPr>
          <p:spPr bwMode="auto">
            <a:xfrm>
              <a:off x="4659" y="1344"/>
              <a:ext cx="30" cy="43"/>
            </a:xfrm>
            <a:custGeom>
              <a:avLst/>
              <a:gdLst>
                <a:gd name="T0" fmla="*/ 0 w 184"/>
                <a:gd name="T1" fmla="*/ 0 h 257"/>
                <a:gd name="T2" fmla="*/ 0 w 184"/>
                <a:gd name="T3" fmla="*/ 0 h 257"/>
                <a:gd name="T4" fmla="*/ 0 w 184"/>
                <a:gd name="T5" fmla="*/ 0 h 257"/>
                <a:gd name="T6" fmla="*/ 0 w 184"/>
                <a:gd name="T7" fmla="*/ 0 h 257"/>
                <a:gd name="T8" fmla="*/ 0 w 184"/>
                <a:gd name="T9" fmla="*/ 0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0" y="18"/>
                  </a:moveTo>
                  <a:lnTo>
                    <a:pt x="62" y="0"/>
                  </a:lnTo>
                  <a:lnTo>
                    <a:pt x="184" y="213"/>
                  </a:lnTo>
                  <a:lnTo>
                    <a:pt x="137" y="257"/>
                  </a:lnTo>
                  <a:lnTo>
                    <a:pt x="0" y="18"/>
                  </a:lnTo>
                  <a:close/>
                </a:path>
              </a:pathLst>
            </a:custGeom>
            <a:solidFill>
              <a:schemeClr val="tx1"/>
            </a:solidFill>
            <a:ln w="0">
              <a:solidFill>
                <a:schemeClr val="tx1"/>
              </a:solidFill>
              <a:round/>
              <a:headEnd/>
              <a:tailEnd/>
            </a:ln>
          </p:spPr>
          <p:txBody>
            <a:bodyPr/>
            <a:lstStyle/>
            <a:p>
              <a:endParaRPr lang="en-US"/>
            </a:p>
          </p:txBody>
        </p:sp>
        <p:sp>
          <p:nvSpPr>
            <p:cNvPr id="78704" name="Freeform 1835"/>
            <p:cNvSpPr>
              <a:spLocks/>
            </p:cNvSpPr>
            <p:nvPr/>
          </p:nvSpPr>
          <p:spPr bwMode="auto">
            <a:xfrm>
              <a:off x="4681" y="1380"/>
              <a:ext cx="39" cy="32"/>
            </a:xfrm>
            <a:custGeom>
              <a:avLst/>
              <a:gdLst>
                <a:gd name="T0" fmla="*/ 0 w 230"/>
                <a:gd name="T1" fmla="*/ 0 h 195"/>
                <a:gd name="T2" fmla="*/ 0 w 230"/>
                <a:gd name="T3" fmla="*/ 0 h 195"/>
                <a:gd name="T4" fmla="*/ 0 w 230"/>
                <a:gd name="T5" fmla="*/ 0 h 195"/>
                <a:gd name="T6" fmla="*/ 0 w 230"/>
                <a:gd name="T7" fmla="*/ 0 h 195"/>
                <a:gd name="T8" fmla="*/ 0 60000 65536"/>
                <a:gd name="T9" fmla="*/ 0 60000 65536"/>
                <a:gd name="T10" fmla="*/ 0 60000 65536"/>
                <a:gd name="T11" fmla="*/ 0 60000 65536"/>
                <a:gd name="T12" fmla="*/ 0 w 230"/>
                <a:gd name="T13" fmla="*/ 0 h 195"/>
                <a:gd name="T14" fmla="*/ 230 w 230"/>
                <a:gd name="T15" fmla="*/ 195 h 195"/>
              </a:gdLst>
              <a:ahLst/>
              <a:cxnLst>
                <a:cxn ang="T8">
                  <a:pos x="T0" y="T1"/>
                </a:cxn>
                <a:cxn ang="T9">
                  <a:pos x="T2" y="T3"/>
                </a:cxn>
                <a:cxn ang="T10">
                  <a:pos x="T4" y="T5"/>
                </a:cxn>
                <a:cxn ang="T11">
                  <a:pos x="T6" y="T7"/>
                </a:cxn>
              </a:cxnLst>
              <a:rect l="T12" t="T13" r="T14" b="T15"/>
              <a:pathLst>
                <a:path w="230" h="195">
                  <a:moveTo>
                    <a:pt x="0" y="44"/>
                  </a:moveTo>
                  <a:lnTo>
                    <a:pt x="47" y="0"/>
                  </a:lnTo>
                  <a:lnTo>
                    <a:pt x="230" y="195"/>
                  </a:lnTo>
                  <a:lnTo>
                    <a:pt x="0" y="44"/>
                  </a:lnTo>
                  <a:close/>
                </a:path>
              </a:pathLst>
            </a:custGeom>
            <a:solidFill>
              <a:schemeClr val="tx1"/>
            </a:solidFill>
            <a:ln w="9525">
              <a:solidFill>
                <a:schemeClr val="tx1"/>
              </a:solidFill>
              <a:round/>
              <a:headEnd/>
              <a:tailEnd/>
            </a:ln>
          </p:spPr>
          <p:txBody>
            <a:bodyPr/>
            <a:lstStyle/>
            <a:p>
              <a:endParaRPr lang="en-US"/>
            </a:p>
          </p:txBody>
        </p:sp>
        <p:sp>
          <p:nvSpPr>
            <p:cNvPr id="78705" name="Freeform 1836"/>
            <p:cNvSpPr>
              <a:spLocks/>
            </p:cNvSpPr>
            <p:nvPr/>
          </p:nvSpPr>
          <p:spPr bwMode="auto">
            <a:xfrm>
              <a:off x="4689" y="1380"/>
              <a:ext cx="35" cy="32"/>
            </a:xfrm>
            <a:custGeom>
              <a:avLst/>
              <a:gdLst>
                <a:gd name="T0" fmla="*/ 0 w 205"/>
                <a:gd name="T1" fmla="*/ 0 h 195"/>
                <a:gd name="T2" fmla="*/ 0 w 205"/>
                <a:gd name="T3" fmla="*/ 0 h 195"/>
                <a:gd name="T4" fmla="*/ 0 w 205"/>
                <a:gd name="T5" fmla="*/ 0 h 195"/>
                <a:gd name="T6" fmla="*/ 0 w 205"/>
                <a:gd name="T7" fmla="*/ 0 h 195"/>
                <a:gd name="T8" fmla="*/ 0 60000 65536"/>
                <a:gd name="T9" fmla="*/ 0 60000 65536"/>
                <a:gd name="T10" fmla="*/ 0 60000 65536"/>
                <a:gd name="T11" fmla="*/ 0 60000 65536"/>
                <a:gd name="T12" fmla="*/ 0 w 205"/>
                <a:gd name="T13" fmla="*/ 0 h 195"/>
                <a:gd name="T14" fmla="*/ 205 w 205"/>
                <a:gd name="T15" fmla="*/ 195 h 195"/>
              </a:gdLst>
              <a:ahLst/>
              <a:cxnLst>
                <a:cxn ang="T8">
                  <a:pos x="T0" y="T1"/>
                </a:cxn>
                <a:cxn ang="T9">
                  <a:pos x="T2" y="T3"/>
                </a:cxn>
                <a:cxn ang="T10">
                  <a:pos x="T4" y="T5"/>
                </a:cxn>
                <a:cxn ang="T11">
                  <a:pos x="T6" y="T7"/>
                </a:cxn>
              </a:cxnLst>
              <a:rect l="T12" t="T13" r="T14" b="T15"/>
              <a:pathLst>
                <a:path w="205" h="195">
                  <a:moveTo>
                    <a:pt x="0" y="0"/>
                  </a:moveTo>
                  <a:lnTo>
                    <a:pt x="183" y="195"/>
                  </a:lnTo>
                  <a:lnTo>
                    <a:pt x="205" y="136"/>
                  </a:lnTo>
                  <a:lnTo>
                    <a:pt x="0" y="0"/>
                  </a:lnTo>
                  <a:close/>
                </a:path>
              </a:pathLst>
            </a:custGeom>
            <a:solidFill>
              <a:schemeClr val="tx1"/>
            </a:solidFill>
            <a:ln w="9525">
              <a:solidFill>
                <a:schemeClr val="tx1"/>
              </a:solidFill>
              <a:round/>
              <a:headEnd/>
              <a:tailEnd/>
            </a:ln>
          </p:spPr>
          <p:txBody>
            <a:bodyPr/>
            <a:lstStyle/>
            <a:p>
              <a:endParaRPr lang="en-US"/>
            </a:p>
          </p:txBody>
        </p:sp>
        <p:sp>
          <p:nvSpPr>
            <p:cNvPr id="78706" name="Freeform 1837"/>
            <p:cNvSpPr>
              <a:spLocks/>
            </p:cNvSpPr>
            <p:nvPr/>
          </p:nvSpPr>
          <p:spPr bwMode="auto">
            <a:xfrm>
              <a:off x="4681" y="1380"/>
              <a:ext cx="43"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0" y="44"/>
                  </a:moveTo>
                  <a:lnTo>
                    <a:pt x="47" y="0"/>
                  </a:lnTo>
                  <a:lnTo>
                    <a:pt x="252" y="136"/>
                  </a:lnTo>
                  <a:lnTo>
                    <a:pt x="230" y="195"/>
                  </a:lnTo>
                  <a:lnTo>
                    <a:pt x="0" y="44"/>
                  </a:lnTo>
                  <a:close/>
                </a:path>
              </a:pathLst>
            </a:custGeom>
            <a:solidFill>
              <a:schemeClr val="tx1"/>
            </a:solidFill>
            <a:ln w="0">
              <a:solidFill>
                <a:schemeClr val="tx1"/>
              </a:solidFill>
              <a:round/>
              <a:headEnd/>
              <a:tailEnd/>
            </a:ln>
          </p:spPr>
          <p:txBody>
            <a:bodyPr/>
            <a:lstStyle/>
            <a:p>
              <a:endParaRPr lang="en-US"/>
            </a:p>
          </p:txBody>
        </p:sp>
        <p:sp>
          <p:nvSpPr>
            <p:cNvPr id="78707" name="Freeform 1838"/>
            <p:cNvSpPr>
              <a:spLocks/>
            </p:cNvSpPr>
            <p:nvPr/>
          </p:nvSpPr>
          <p:spPr bwMode="auto">
            <a:xfrm>
              <a:off x="4709" y="1407"/>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0"/>
                  </a:moveTo>
                  <a:lnTo>
                    <a:pt x="0" y="57"/>
                  </a:lnTo>
                  <a:lnTo>
                    <a:pt x="238" y="65"/>
                  </a:lnTo>
                  <a:lnTo>
                    <a:pt x="79" y="0"/>
                  </a:lnTo>
                  <a:close/>
                </a:path>
              </a:pathLst>
            </a:custGeom>
            <a:solidFill>
              <a:schemeClr val="tx1"/>
            </a:solidFill>
            <a:ln w="9525">
              <a:solidFill>
                <a:schemeClr val="tx1"/>
              </a:solidFill>
              <a:round/>
              <a:headEnd/>
              <a:tailEnd/>
            </a:ln>
          </p:spPr>
          <p:txBody>
            <a:bodyPr/>
            <a:lstStyle/>
            <a:p>
              <a:endParaRPr lang="en-US"/>
            </a:p>
          </p:txBody>
        </p:sp>
        <p:sp>
          <p:nvSpPr>
            <p:cNvPr id="78708" name="Freeform 1839"/>
            <p:cNvSpPr>
              <a:spLocks/>
            </p:cNvSpPr>
            <p:nvPr/>
          </p:nvSpPr>
          <p:spPr bwMode="auto">
            <a:xfrm>
              <a:off x="4709" y="1407"/>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0"/>
                  </a:moveTo>
                  <a:lnTo>
                    <a:pt x="0" y="57"/>
                  </a:lnTo>
                  <a:lnTo>
                    <a:pt x="238" y="65"/>
                  </a:lnTo>
                  <a:lnTo>
                    <a:pt x="79" y="0"/>
                  </a:lnTo>
                  <a:close/>
                </a:path>
              </a:pathLst>
            </a:custGeom>
            <a:solidFill>
              <a:schemeClr val="tx1"/>
            </a:solidFill>
            <a:ln w="0">
              <a:solidFill>
                <a:schemeClr val="tx1"/>
              </a:solidFill>
              <a:round/>
              <a:headEnd/>
              <a:tailEnd/>
            </a:ln>
          </p:spPr>
          <p:txBody>
            <a:bodyPr/>
            <a:lstStyle/>
            <a:p>
              <a:endParaRPr lang="en-US"/>
            </a:p>
          </p:txBody>
        </p:sp>
        <p:sp>
          <p:nvSpPr>
            <p:cNvPr id="78709" name="Freeform 1840"/>
            <p:cNvSpPr>
              <a:spLocks/>
            </p:cNvSpPr>
            <p:nvPr/>
          </p:nvSpPr>
          <p:spPr bwMode="auto">
            <a:xfrm>
              <a:off x="4719" y="1391"/>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 y="96"/>
                  </a:moveTo>
                  <a:lnTo>
                    <a:pt x="0" y="0"/>
                  </a:lnTo>
                  <a:lnTo>
                    <a:pt x="174" y="161"/>
                  </a:lnTo>
                  <a:lnTo>
                    <a:pt x="15" y="96"/>
                  </a:lnTo>
                  <a:close/>
                </a:path>
              </a:pathLst>
            </a:custGeom>
            <a:solidFill>
              <a:schemeClr val="tx1"/>
            </a:solidFill>
            <a:ln w="9525">
              <a:solidFill>
                <a:schemeClr val="tx1"/>
              </a:solidFill>
              <a:round/>
              <a:headEnd/>
              <a:tailEnd/>
            </a:ln>
          </p:spPr>
          <p:txBody>
            <a:bodyPr/>
            <a:lstStyle/>
            <a:p>
              <a:endParaRPr lang="en-US"/>
            </a:p>
          </p:txBody>
        </p:sp>
        <p:sp>
          <p:nvSpPr>
            <p:cNvPr id="78710" name="Freeform 1841"/>
            <p:cNvSpPr>
              <a:spLocks/>
            </p:cNvSpPr>
            <p:nvPr/>
          </p:nvSpPr>
          <p:spPr bwMode="auto">
            <a:xfrm>
              <a:off x="4719" y="1391"/>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 y="96"/>
                  </a:moveTo>
                  <a:lnTo>
                    <a:pt x="0" y="0"/>
                  </a:lnTo>
                  <a:lnTo>
                    <a:pt x="174" y="161"/>
                  </a:lnTo>
                  <a:lnTo>
                    <a:pt x="15" y="96"/>
                  </a:lnTo>
                  <a:close/>
                </a:path>
              </a:pathLst>
            </a:custGeom>
            <a:solidFill>
              <a:schemeClr val="tx1"/>
            </a:solidFill>
            <a:ln w="0">
              <a:solidFill>
                <a:schemeClr val="tx1"/>
              </a:solidFill>
              <a:round/>
              <a:headEnd/>
              <a:tailEnd/>
            </a:ln>
          </p:spPr>
          <p:txBody>
            <a:bodyPr/>
            <a:lstStyle/>
            <a:p>
              <a:endParaRPr lang="en-US"/>
            </a:p>
          </p:txBody>
        </p:sp>
        <p:sp>
          <p:nvSpPr>
            <p:cNvPr id="78711" name="Freeform 1842"/>
            <p:cNvSpPr>
              <a:spLocks/>
            </p:cNvSpPr>
            <p:nvPr/>
          </p:nvSpPr>
          <p:spPr bwMode="auto">
            <a:xfrm>
              <a:off x="4512" y="1391"/>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6"/>
                  </a:moveTo>
                  <a:lnTo>
                    <a:pt x="173" y="0"/>
                  </a:lnTo>
                  <a:lnTo>
                    <a:pt x="0" y="161"/>
                  </a:lnTo>
                  <a:lnTo>
                    <a:pt x="158" y="96"/>
                  </a:lnTo>
                  <a:close/>
                </a:path>
              </a:pathLst>
            </a:custGeom>
            <a:solidFill>
              <a:schemeClr val="tx1"/>
            </a:solidFill>
            <a:ln w="9525">
              <a:solidFill>
                <a:schemeClr val="tx1"/>
              </a:solidFill>
              <a:round/>
              <a:headEnd/>
              <a:tailEnd/>
            </a:ln>
          </p:spPr>
          <p:txBody>
            <a:bodyPr/>
            <a:lstStyle/>
            <a:p>
              <a:endParaRPr lang="en-US"/>
            </a:p>
          </p:txBody>
        </p:sp>
        <p:sp>
          <p:nvSpPr>
            <p:cNvPr id="78712" name="Freeform 1843"/>
            <p:cNvSpPr>
              <a:spLocks/>
            </p:cNvSpPr>
            <p:nvPr/>
          </p:nvSpPr>
          <p:spPr bwMode="auto">
            <a:xfrm>
              <a:off x="4512" y="1391"/>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6"/>
                  </a:moveTo>
                  <a:lnTo>
                    <a:pt x="173" y="0"/>
                  </a:lnTo>
                  <a:lnTo>
                    <a:pt x="0" y="161"/>
                  </a:lnTo>
                  <a:lnTo>
                    <a:pt x="158" y="96"/>
                  </a:lnTo>
                  <a:close/>
                </a:path>
              </a:pathLst>
            </a:custGeom>
            <a:solidFill>
              <a:schemeClr val="tx1"/>
            </a:solidFill>
            <a:ln w="0">
              <a:solidFill>
                <a:schemeClr val="tx1"/>
              </a:solidFill>
              <a:round/>
              <a:headEnd/>
              <a:tailEnd/>
            </a:ln>
          </p:spPr>
          <p:txBody>
            <a:bodyPr/>
            <a:lstStyle/>
            <a:p>
              <a:endParaRPr lang="en-US"/>
            </a:p>
          </p:txBody>
        </p:sp>
        <p:sp>
          <p:nvSpPr>
            <p:cNvPr id="78713" name="Freeform 1844"/>
            <p:cNvSpPr>
              <a:spLocks/>
            </p:cNvSpPr>
            <p:nvPr/>
          </p:nvSpPr>
          <p:spPr bwMode="auto">
            <a:xfrm>
              <a:off x="4512" y="1407"/>
              <a:ext cx="40" cy="11"/>
            </a:xfrm>
            <a:custGeom>
              <a:avLst/>
              <a:gdLst>
                <a:gd name="T0" fmla="*/ 0 w 237"/>
                <a:gd name="T1" fmla="*/ 0 h 65"/>
                <a:gd name="T2" fmla="*/ 0 w 237"/>
                <a:gd name="T3" fmla="*/ 0 h 65"/>
                <a:gd name="T4" fmla="*/ 0 w 237"/>
                <a:gd name="T5" fmla="*/ 0 h 65"/>
                <a:gd name="T6" fmla="*/ 0 w 237"/>
                <a:gd name="T7" fmla="*/ 0 h 65"/>
                <a:gd name="T8" fmla="*/ 0 60000 65536"/>
                <a:gd name="T9" fmla="*/ 0 60000 65536"/>
                <a:gd name="T10" fmla="*/ 0 60000 65536"/>
                <a:gd name="T11" fmla="*/ 0 60000 65536"/>
                <a:gd name="T12" fmla="*/ 0 w 237"/>
                <a:gd name="T13" fmla="*/ 0 h 65"/>
                <a:gd name="T14" fmla="*/ 237 w 237"/>
                <a:gd name="T15" fmla="*/ 65 h 65"/>
              </a:gdLst>
              <a:ahLst/>
              <a:cxnLst>
                <a:cxn ang="T8">
                  <a:pos x="T0" y="T1"/>
                </a:cxn>
                <a:cxn ang="T9">
                  <a:pos x="T2" y="T3"/>
                </a:cxn>
                <a:cxn ang="T10">
                  <a:pos x="T4" y="T5"/>
                </a:cxn>
                <a:cxn ang="T11">
                  <a:pos x="T6" y="T7"/>
                </a:cxn>
              </a:cxnLst>
              <a:rect l="T12" t="T13" r="T14" b="T15"/>
              <a:pathLst>
                <a:path w="237" h="65">
                  <a:moveTo>
                    <a:pt x="158" y="0"/>
                  </a:moveTo>
                  <a:lnTo>
                    <a:pt x="237" y="57"/>
                  </a:lnTo>
                  <a:lnTo>
                    <a:pt x="0" y="65"/>
                  </a:lnTo>
                  <a:lnTo>
                    <a:pt x="158" y="0"/>
                  </a:lnTo>
                  <a:close/>
                </a:path>
              </a:pathLst>
            </a:custGeom>
            <a:solidFill>
              <a:schemeClr val="tx1"/>
            </a:solidFill>
            <a:ln w="9525">
              <a:solidFill>
                <a:schemeClr val="tx1"/>
              </a:solidFill>
              <a:round/>
              <a:headEnd/>
              <a:tailEnd/>
            </a:ln>
          </p:spPr>
          <p:txBody>
            <a:bodyPr/>
            <a:lstStyle/>
            <a:p>
              <a:endParaRPr lang="en-US"/>
            </a:p>
          </p:txBody>
        </p:sp>
        <p:sp>
          <p:nvSpPr>
            <p:cNvPr id="78714" name="Freeform 1845"/>
            <p:cNvSpPr>
              <a:spLocks/>
            </p:cNvSpPr>
            <p:nvPr/>
          </p:nvSpPr>
          <p:spPr bwMode="auto">
            <a:xfrm>
              <a:off x="4512" y="1407"/>
              <a:ext cx="40" cy="11"/>
            </a:xfrm>
            <a:custGeom>
              <a:avLst/>
              <a:gdLst>
                <a:gd name="T0" fmla="*/ 0 w 237"/>
                <a:gd name="T1" fmla="*/ 0 h 65"/>
                <a:gd name="T2" fmla="*/ 0 w 237"/>
                <a:gd name="T3" fmla="*/ 0 h 65"/>
                <a:gd name="T4" fmla="*/ 0 w 237"/>
                <a:gd name="T5" fmla="*/ 0 h 65"/>
                <a:gd name="T6" fmla="*/ 0 w 237"/>
                <a:gd name="T7" fmla="*/ 0 h 65"/>
                <a:gd name="T8" fmla="*/ 0 60000 65536"/>
                <a:gd name="T9" fmla="*/ 0 60000 65536"/>
                <a:gd name="T10" fmla="*/ 0 60000 65536"/>
                <a:gd name="T11" fmla="*/ 0 60000 65536"/>
                <a:gd name="T12" fmla="*/ 0 w 237"/>
                <a:gd name="T13" fmla="*/ 0 h 65"/>
                <a:gd name="T14" fmla="*/ 237 w 237"/>
                <a:gd name="T15" fmla="*/ 65 h 65"/>
              </a:gdLst>
              <a:ahLst/>
              <a:cxnLst>
                <a:cxn ang="T8">
                  <a:pos x="T0" y="T1"/>
                </a:cxn>
                <a:cxn ang="T9">
                  <a:pos x="T2" y="T3"/>
                </a:cxn>
                <a:cxn ang="T10">
                  <a:pos x="T4" y="T5"/>
                </a:cxn>
                <a:cxn ang="T11">
                  <a:pos x="T6" y="T7"/>
                </a:cxn>
              </a:cxnLst>
              <a:rect l="T12" t="T13" r="T14" b="T15"/>
              <a:pathLst>
                <a:path w="237" h="65">
                  <a:moveTo>
                    <a:pt x="158" y="0"/>
                  </a:moveTo>
                  <a:lnTo>
                    <a:pt x="237" y="57"/>
                  </a:lnTo>
                  <a:lnTo>
                    <a:pt x="0" y="65"/>
                  </a:lnTo>
                  <a:lnTo>
                    <a:pt x="158" y="0"/>
                  </a:lnTo>
                  <a:close/>
                </a:path>
              </a:pathLst>
            </a:custGeom>
            <a:solidFill>
              <a:schemeClr val="tx1"/>
            </a:solidFill>
            <a:ln w="0">
              <a:solidFill>
                <a:schemeClr val="tx1"/>
              </a:solidFill>
              <a:round/>
              <a:headEnd/>
              <a:tailEnd/>
            </a:ln>
          </p:spPr>
          <p:txBody>
            <a:bodyPr/>
            <a:lstStyle/>
            <a:p>
              <a:endParaRPr lang="en-US"/>
            </a:p>
          </p:txBody>
        </p:sp>
        <p:sp>
          <p:nvSpPr>
            <p:cNvPr id="78715" name="Freeform 1846"/>
            <p:cNvSpPr>
              <a:spLocks/>
            </p:cNvSpPr>
            <p:nvPr/>
          </p:nvSpPr>
          <p:spPr bwMode="auto">
            <a:xfrm>
              <a:off x="4537" y="1387"/>
              <a:ext cx="42" cy="25"/>
            </a:xfrm>
            <a:custGeom>
              <a:avLst/>
              <a:gdLst>
                <a:gd name="T0" fmla="*/ 0 w 252"/>
                <a:gd name="T1" fmla="*/ 0 h 151"/>
                <a:gd name="T2" fmla="*/ 0 w 252"/>
                <a:gd name="T3" fmla="*/ 0 h 151"/>
                <a:gd name="T4" fmla="*/ 0 w 252"/>
                <a:gd name="T5" fmla="*/ 0 h 151"/>
                <a:gd name="T6" fmla="*/ 0 w 252"/>
                <a:gd name="T7" fmla="*/ 0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1" y="151"/>
                  </a:moveTo>
                  <a:lnTo>
                    <a:pt x="0" y="92"/>
                  </a:lnTo>
                  <a:lnTo>
                    <a:pt x="252" y="0"/>
                  </a:lnTo>
                  <a:lnTo>
                    <a:pt x="21" y="151"/>
                  </a:lnTo>
                  <a:close/>
                </a:path>
              </a:pathLst>
            </a:custGeom>
            <a:solidFill>
              <a:schemeClr val="tx1"/>
            </a:solidFill>
            <a:ln w="9525">
              <a:solidFill>
                <a:schemeClr val="tx1"/>
              </a:solidFill>
              <a:round/>
              <a:headEnd/>
              <a:tailEnd/>
            </a:ln>
          </p:spPr>
          <p:txBody>
            <a:bodyPr/>
            <a:lstStyle/>
            <a:p>
              <a:endParaRPr lang="en-US"/>
            </a:p>
          </p:txBody>
        </p:sp>
        <p:sp>
          <p:nvSpPr>
            <p:cNvPr id="78716" name="Freeform 1847"/>
            <p:cNvSpPr>
              <a:spLocks/>
            </p:cNvSpPr>
            <p:nvPr/>
          </p:nvSpPr>
          <p:spPr bwMode="auto">
            <a:xfrm>
              <a:off x="4537" y="1380"/>
              <a:ext cx="42" cy="22"/>
            </a:xfrm>
            <a:custGeom>
              <a:avLst/>
              <a:gdLst>
                <a:gd name="T0" fmla="*/ 0 w 252"/>
                <a:gd name="T1" fmla="*/ 0 h 136"/>
                <a:gd name="T2" fmla="*/ 0 w 252"/>
                <a:gd name="T3" fmla="*/ 0 h 136"/>
                <a:gd name="T4" fmla="*/ 0 w 252"/>
                <a:gd name="T5" fmla="*/ 0 h 136"/>
                <a:gd name="T6" fmla="*/ 0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0" y="136"/>
                  </a:moveTo>
                  <a:lnTo>
                    <a:pt x="252" y="44"/>
                  </a:lnTo>
                  <a:lnTo>
                    <a:pt x="206" y="0"/>
                  </a:lnTo>
                  <a:lnTo>
                    <a:pt x="0" y="136"/>
                  </a:lnTo>
                  <a:close/>
                </a:path>
              </a:pathLst>
            </a:custGeom>
            <a:solidFill>
              <a:schemeClr val="tx1"/>
            </a:solidFill>
            <a:ln w="9525">
              <a:solidFill>
                <a:schemeClr val="tx1"/>
              </a:solidFill>
              <a:round/>
              <a:headEnd/>
              <a:tailEnd/>
            </a:ln>
          </p:spPr>
          <p:txBody>
            <a:bodyPr/>
            <a:lstStyle/>
            <a:p>
              <a:endParaRPr lang="en-US"/>
            </a:p>
          </p:txBody>
        </p:sp>
        <p:sp>
          <p:nvSpPr>
            <p:cNvPr id="78717" name="Freeform 1848"/>
            <p:cNvSpPr>
              <a:spLocks/>
            </p:cNvSpPr>
            <p:nvPr/>
          </p:nvSpPr>
          <p:spPr bwMode="auto">
            <a:xfrm>
              <a:off x="4537" y="1380"/>
              <a:ext cx="42"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1" y="195"/>
                  </a:moveTo>
                  <a:lnTo>
                    <a:pt x="0" y="136"/>
                  </a:lnTo>
                  <a:lnTo>
                    <a:pt x="206" y="0"/>
                  </a:lnTo>
                  <a:lnTo>
                    <a:pt x="252" y="44"/>
                  </a:lnTo>
                  <a:lnTo>
                    <a:pt x="21" y="195"/>
                  </a:lnTo>
                  <a:close/>
                </a:path>
              </a:pathLst>
            </a:custGeom>
            <a:solidFill>
              <a:schemeClr val="tx1"/>
            </a:solidFill>
            <a:ln w="0">
              <a:solidFill>
                <a:schemeClr val="tx1"/>
              </a:solidFill>
              <a:round/>
              <a:headEnd/>
              <a:tailEnd/>
            </a:ln>
          </p:spPr>
          <p:txBody>
            <a:bodyPr/>
            <a:lstStyle/>
            <a:p>
              <a:endParaRPr lang="en-US"/>
            </a:p>
          </p:txBody>
        </p:sp>
        <p:sp>
          <p:nvSpPr>
            <p:cNvPr id="78718" name="Freeform 1849"/>
            <p:cNvSpPr>
              <a:spLocks/>
            </p:cNvSpPr>
            <p:nvPr/>
          </p:nvSpPr>
          <p:spPr bwMode="auto">
            <a:xfrm>
              <a:off x="4571" y="1347"/>
              <a:ext cx="31" cy="40"/>
            </a:xfrm>
            <a:custGeom>
              <a:avLst/>
              <a:gdLst>
                <a:gd name="T0" fmla="*/ 0 w 182"/>
                <a:gd name="T1" fmla="*/ 0 h 239"/>
                <a:gd name="T2" fmla="*/ 0 w 182"/>
                <a:gd name="T3" fmla="*/ 0 h 239"/>
                <a:gd name="T4" fmla="*/ 0 w 182"/>
                <a:gd name="T5" fmla="*/ 0 h 239"/>
                <a:gd name="T6" fmla="*/ 0 w 182"/>
                <a:gd name="T7" fmla="*/ 0 h 239"/>
                <a:gd name="T8" fmla="*/ 0 60000 65536"/>
                <a:gd name="T9" fmla="*/ 0 60000 65536"/>
                <a:gd name="T10" fmla="*/ 0 60000 65536"/>
                <a:gd name="T11" fmla="*/ 0 60000 65536"/>
                <a:gd name="T12" fmla="*/ 0 w 182"/>
                <a:gd name="T13" fmla="*/ 0 h 239"/>
                <a:gd name="T14" fmla="*/ 182 w 182"/>
                <a:gd name="T15" fmla="*/ 239 h 239"/>
              </a:gdLst>
              <a:ahLst/>
              <a:cxnLst>
                <a:cxn ang="T8">
                  <a:pos x="T0" y="T1"/>
                </a:cxn>
                <a:cxn ang="T9">
                  <a:pos x="T2" y="T3"/>
                </a:cxn>
                <a:cxn ang="T10">
                  <a:pos x="T4" y="T5"/>
                </a:cxn>
                <a:cxn ang="T11">
                  <a:pos x="T6" y="T7"/>
                </a:cxn>
              </a:cxnLst>
              <a:rect l="T12" t="T13" r="T14" b="T15"/>
              <a:pathLst>
                <a:path w="182" h="239">
                  <a:moveTo>
                    <a:pt x="46" y="239"/>
                  </a:moveTo>
                  <a:lnTo>
                    <a:pt x="0" y="195"/>
                  </a:lnTo>
                  <a:lnTo>
                    <a:pt x="182" y="0"/>
                  </a:lnTo>
                  <a:lnTo>
                    <a:pt x="46" y="239"/>
                  </a:lnTo>
                  <a:close/>
                </a:path>
              </a:pathLst>
            </a:custGeom>
            <a:solidFill>
              <a:schemeClr val="tx1"/>
            </a:solidFill>
            <a:ln w="9525">
              <a:solidFill>
                <a:schemeClr val="tx1"/>
              </a:solidFill>
              <a:round/>
              <a:headEnd/>
              <a:tailEnd/>
            </a:ln>
          </p:spPr>
          <p:txBody>
            <a:bodyPr/>
            <a:lstStyle/>
            <a:p>
              <a:endParaRPr lang="en-US"/>
            </a:p>
          </p:txBody>
        </p:sp>
        <p:sp>
          <p:nvSpPr>
            <p:cNvPr id="78719" name="Freeform 1850"/>
            <p:cNvSpPr>
              <a:spLocks/>
            </p:cNvSpPr>
            <p:nvPr/>
          </p:nvSpPr>
          <p:spPr bwMode="auto">
            <a:xfrm>
              <a:off x="4571" y="1344"/>
              <a:ext cx="31" cy="36"/>
            </a:xfrm>
            <a:custGeom>
              <a:avLst/>
              <a:gdLst>
                <a:gd name="T0" fmla="*/ 0 w 182"/>
                <a:gd name="T1" fmla="*/ 0 h 213"/>
                <a:gd name="T2" fmla="*/ 0 w 182"/>
                <a:gd name="T3" fmla="*/ 0 h 213"/>
                <a:gd name="T4" fmla="*/ 0 w 182"/>
                <a:gd name="T5" fmla="*/ 0 h 213"/>
                <a:gd name="T6" fmla="*/ 0 w 182"/>
                <a:gd name="T7" fmla="*/ 0 h 213"/>
                <a:gd name="T8" fmla="*/ 0 60000 65536"/>
                <a:gd name="T9" fmla="*/ 0 60000 65536"/>
                <a:gd name="T10" fmla="*/ 0 60000 65536"/>
                <a:gd name="T11" fmla="*/ 0 60000 65536"/>
                <a:gd name="T12" fmla="*/ 0 w 182"/>
                <a:gd name="T13" fmla="*/ 0 h 213"/>
                <a:gd name="T14" fmla="*/ 182 w 182"/>
                <a:gd name="T15" fmla="*/ 213 h 213"/>
              </a:gdLst>
              <a:ahLst/>
              <a:cxnLst>
                <a:cxn ang="T8">
                  <a:pos x="T0" y="T1"/>
                </a:cxn>
                <a:cxn ang="T9">
                  <a:pos x="T2" y="T3"/>
                </a:cxn>
                <a:cxn ang="T10">
                  <a:pos x="T4" y="T5"/>
                </a:cxn>
                <a:cxn ang="T11">
                  <a:pos x="T6" y="T7"/>
                </a:cxn>
              </a:cxnLst>
              <a:rect l="T12" t="T13" r="T14" b="T15"/>
              <a:pathLst>
                <a:path w="182" h="213">
                  <a:moveTo>
                    <a:pt x="0" y="213"/>
                  </a:moveTo>
                  <a:lnTo>
                    <a:pt x="182" y="18"/>
                  </a:lnTo>
                  <a:lnTo>
                    <a:pt x="121" y="0"/>
                  </a:lnTo>
                  <a:lnTo>
                    <a:pt x="0" y="213"/>
                  </a:lnTo>
                  <a:close/>
                </a:path>
              </a:pathLst>
            </a:custGeom>
            <a:solidFill>
              <a:schemeClr val="tx1"/>
            </a:solidFill>
            <a:ln w="9525">
              <a:solidFill>
                <a:schemeClr val="tx1"/>
              </a:solidFill>
              <a:round/>
              <a:headEnd/>
              <a:tailEnd/>
            </a:ln>
          </p:spPr>
          <p:txBody>
            <a:bodyPr/>
            <a:lstStyle/>
            <a:p>
              <a:endParaRPr lang="en-US"/>
            </a:p>
          </p:txBody>
        </p:sp>
        <p:sp>
          <p:nvSpPr>
            <p:cNvPr id="78720" name="Freeform 1851"/>
            <p:cNvSpPr>
              <a:spLocks/>
            </p:cNvSpPr>
            <p:nvPr/>
          </p:nvSpPr>
          <p:spPr bwMode="auto">
            <a:xfrm>
              <a:off x="4571" y="1344"/>
              <a:ext cx="31" cy="43"/>
            </a:xfrm>
            <a:custGeom>
              <a:avLst/>
              <a:gdLst>
                <a:gd name="T0" fmla="*/ 0 w 182"/>
                <a:gd name="T1" fmla="*/ 0 h 257"/>
                <a:gd name="T2" fmla="*/ 0 w 182"/>
                <a:gd name="T3" fmla="*/ 0 h 257"/>
                <a:gd name="T4" fmla="*/ 0 w 182"/>
                <a:gd name="T5" fmla="*/ 0 h 257"/>
                <a:gd name="T6" fmla="*/ 0 w 182"/>
                <a:gd name="T7" fmla="*/ 0 h 257"/>
                <a:gd name="T8" fmla="*/ 0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46" y="257"/>
                  </a:moveTo>
                  <a:lnTo>
                    <a:pt x="0" y="213"/>
                  </a:lnTo>
                  <a:lnTo>
                    <a:pt x="121" y="0"/>
                  </a:lnTo>
                  <a:lnTo>
                    <a:pt x="182" y="18"/>
                  </a:lnTo>
                  <a:lnTo>
                    <a:pt x="46" y="257"/>
                  </a:lnTo>
                  <a:close/>
                </a:path>
              </a:pathLst>
            </a:custGeom>
            <a:solidFill>
              <a:schemeClr val="tx1"/>
            </a:solidFill>
            <a:ln w="0">
              <a:solidFill>
                <a:schemeClr val="tx1"/>
              </a:solidFill>
              <a:round/>
              <a:headEnd/>
              <a:tailEnd/>
            </a:ln>
          </p:spPr>
          <p:txBody>
            <a:bodyPr/>
            <a:lstStyle/>
            <a:p>
              <a:endParaRPr lang="en-US"/>
            </a:p>
          </p:txBody>
        </p:sp>
        <p:sp>
          <p:nvSpPr>
            <p:cNvPr id="78721" name="Freeform 1852"/>
            <p:cNvSpPr>
              <a:spLocks/>
            </p:cNvSpPr>
            <p:nvPr/>
          </p:nvSpPr>
          <p:spPr bwMode="auto">
            <a:xfrm>
              <a:off x="4591" y="1301"/>
              <a:ext cx="13" cy="46"/>
            </a:xfrm>
            <a:custGeom>
              <a:avLst/>
              <a:gdLst>
                <a:gd name="T0" fmla="*/ 0 w 73"/>
                <a:gd name="T1" fmla="*/ 0 h 276"/>
                <a:gd name="T2" fmla="*/ 0 w 73"/>
                <a:gd name="T3" fmla="*/ 0 h 276"/>
                <a:gd name="T4" fmla="*/ 0 w 73"/>
                <a:gd name="T5" fmla="*/ 0 h 276"/>
                <a:gd name="T6" fmla="*/ 0 w 73"/>
                <a:gd name="T7" fmla="*/ 0 h 276"/>
                <a:gd name="T8" fmla="*/ 0 60000 65536"/>
                <a:gd name="T9" fmla="*/ 0 60000 65536"/>
                <a:gd name="T10" fmla="*/ 0 60000 65536"/>
                <a:gd name="T11" fmla="*/ 0 60000 65536"/>
                <a:gd name="T12" fmla="*/ 0 w 73"/>
                <a:gd name="T13" fmla="*/ 0 h 276"/>
                <a:gd name="T14" fmla="*/ 73 w 73"/>
                <a:gd name="T15" fmla="*/ 276 h 276"/>
              </a:gdLst>
              <a:ahLst/>
              <a:cxnLst>
                <a:cxn ang="T8">
                  <a:pos x="T0" y="T1"/>
                </a:cxn>
                <a:cxn ang="T9">
                  <a:pos x="T2" y="T3"/>
                </a:cxn>
                <a:cxn ang="T10">
                  <a:pos x="T4" y="T5"/>
                </a:cxn>
                <a:cxn ang="T11">
                  <a:pos x="T6" y="T7"/>
                </a:cxn>
              </a:cxnLst>
              <a:rect l="T12" t="T13" r="T14" b="T15"/>
              <a:pathLst>
                <a:path w="73" h="276">
                  <a:moveTo>
                    <a:pt x="61" y="276"/>
                  </a:moveTo>
                  <a:lnTo>
                    <a:pt x="0" y="258"/>
                  </a:lnTo>
                  <a:lnTo>
                    <a:pt x="73" y="0"/>
                  </a:lnTo>
                  <a:lnTo>
                    <a:pt x="61" y="276"/>
                  </a:lnTo>
                  <a:close/>
                </a:path>
              </a:pathLst>
            </a:custGeom>
            <a:solidFill>
              <a:schemeClr val="tx1"/>
            </a:solidFill>
            <a:ln w="9525">
              <a:solidFill>
                <a:schemeClr val="tx1"/>
              </a:solidFill>
              <a:round/>
              <a:headEnd/>
              <a:tailEnd/>
            </a:ln>
          </p:spPr>
          <p:txBody>
            <a:bodyPr/>
            <a:lstStyle/>
            <a:p>
              <a:endParaRPr lang="en-US"/>
            </a:p>
          </p:txBody>
        </p:sp>
        <p:sp>
          <p:nvSpPr>
            <p:cNvPr id="78722" name="Freeform 1853"/>
            <p:cNvSpPr>
              <a:spLocks/>
            </p:cNvSpPr>
            <p:nvPr/>
          </p:nvSpPr>
          <p:spPr bwMode="auto">
            <a:xfrm>
              <a:off x="4591" y="1301"/>
              <a:ext cx="13" cy="43"/>
            </a:xfrm>
            <a:custGeom>
              <a:avLst/>
              <a:gdLst>
                <a:gd name="T0" fmla="*/ 0 w 73"/>
                <a:gd name="T1" fmla="*/ 0 h 258"/>
                <a:gd name="T2" fmla="*/ 0 w 73"/>
                <a:gd name="T3" fmla="*/ 0 h 258"/>
                <a:gd name="T4" fmla="*/ 0 w 73"/>
                <a:gd name="T5" fmla="*/ 0 h 258"/>
                <a:gd name="T6" fmla="*/ 0 w 73"/>
                <a:gd name="T7" fmla="*/ 0 h 258"/>
                <a:gd name="T8" fmla="*/ 0 60000 65536"/>
                <a:gd name="T9" fmla="*/ 0 60000 65536"/>
                <a:gd name="T10" fmla="*/ 0 60000 65536"/>
                <a:gd name="T11" fmla="*/ 0 60000 65536"/>
                <a:gd name="T12" fmla="*/ 0 w 73"/>
                <a:gd name="T13" fmla="*/ 0 h 258"/>
                <a:gd name="T14" fmla="*/ 73 w 73"/>
                <a:gd name="T15" fmla="*/ 258 h 258"/>
              </a:gdLst>
              <a:ahLst/>
              <a:cxnLst>
                <a:cxn ang="T8">
                  <a:pos x="T0" y="T1"/>
                </a:cxn>
                <a:cxn ang="T9">
                  <a:pos x="T2" y="T3"/>
                </a:cxn>
                <a:cxn ang="T10">
                  <a:pos x="T4" y="T5"/>
                </a:cxn>
                <a:cxn ang="T11">
                  <a:pos x="T6" y="T7"/>
                </a:cxn>
              </a:cxnLst>
              <a:rect l="T12" t="T13" r="T14" b="T15"/>
              <a:pathLst>
                <a:path w="73" h="258">
                  <a:moveTo>
                    <a:pt x="0" y="258"/>
                  </a:moveTo>
                  <a:lnTo>
                    <a:pt x="73"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78723" name="Freeform 1854"/>
            <p:cNvSpPr>
              <a:spLocks/>
            </p:cNvSpPr>
            <p:nvPr/>
          </p:nvSpPr>
          <p:spPr bwMode="auto">
            <a:xfrm>
              <a:off x="4591" y="1301"/>
              <a:ext cx="13" cy="46"/>
            </a:xfrm>
            <a:custGeom>
              <a:avLst/>
              <a:gdLst>
                <a:gd name="T0" fmla="*/ 0 w 73"/>
                <a:gd name="T1" fmla="*/ 0 h 276"/>
                <a:gd name="T2" fmla="*/ 0 w 73"/>
                <a:gd name="T3" fmla="*/ 0 h 276"/>
                <a:gd name="T4" fmla="*/ 0 w 73"/>
                <a:gd name="T5" fmla="*/ 0 h 276"/>
                <a:gd name="T6" fmla="*/ 0 w 73"/>
                <a:gd name="T7" fmla="*/ 0 h 276"/>
                <a:gd name="T8" fmla="*/ 0 w 73"/>
                <a:gd name="T9" fmla="*/ 0 h 276"/>
                <a:gd name="T10" fmla="*/ 0 60000 65536"/>
                <a:gd name="T11" fmla="*/ 0 60000 65536"/>
                <a:gd name="T12" fmla="*/ 0 60000 65536"/>
                <a:gd name="T13" fmla="*/ 0 60000 65536"/>
                <a:gd name="T14" fmla="*/ 0 60000 65536"/>
                <a:gd name="T15" fmla="*/ 0 w 73"/>
                <a:gd name="T16" fmla="*/ 0 h 276"/>
                <a:gd name="T17" fmla="*/ 73 w 73"/>
                <a:gd name="T18" fmla="*/ 276 h 276"/>
              </a:gdLst>
              <a:ahLst/>
              <a:cxnLst>
                <a:cxn ang="T10">
                  <a:pos x="T0" y="T1"/>
                </a:cxn>
                <a:cxn ang="T11">
                  <a:pos x="T2" y="T3"/>
                </a:cxn>
                <a:cxn ang="T12">
                  <a:pos x="T4" y="T5"/>
                </a:cxn>
                <a:cxn ang="T13">
                  <a:pos x="T6" y="T7"/>
                </a:cxn>
                <a:cxn ang="T14">
                  <a:pos x="T8" y="T9"/>
                </a:cxn>
              </a:cxnLst>
              <a:rect l="T15" t="T16" r="T17" b="T18"/>
              <a:pathLst>
                <a:path w="73" h="276">
                  <a:moveTo>
                    <a:pt x="61" y="276"/>
                  </a:moveTo>
                  <a:lnTo>
                    <a:pt x="0" y="258"/>
                  </a:lnTo>
                  <a:lnTo>
                    <a:pt x="11" y="12"/>
                  </a:lnTo>
                  <a:lnTo>
                    <a:pt x="73" y="0"/>
                  </a:lnTo>
                  <a:lnTo>
                    <a:pt x="61" y="276"/>
                  </a:lnTo>
                  <a:close/>
                </a:path>
              </a:pathLst>
            </a:custGeom>
            <a:solidFill>
              <a:schemeClr val="tx1"/>
            </a:solidFill>
            <a:ln w="0">
              <a:solidFill>
                <a:schemeClr val="tx1"/>
              </a:solidFill>
              <a:round/>
              <a:headEnd/>
              <a:tailEnd/>
            </a:ln>
          </p:spPr>
          <p:txBody>
            <a:bodyPr/>
            <a:lstStyle/>
            <a:p>
              <a:endParaRPr lang="en-US"/>
            </a:p>
          </p:txBody>
        </p:sp>
        <p:sp>
          <p:nvSpPr>
            <p:cNvPr id="78724" name="Freeform 1855"/>
            <p:cNvSpPr>
              <a:spLocks/>
            </p:cNvSpPr>
            <p:nvPr/>
          </p:nvSpPr>
          <p:spPr bwMode="auto">
            <a:xfrm>
              <a:off x="4584" y="1259"/>
              <a:ext cx="20" cy="44"/>
            </a:xfrm>
            <a:custGeom>
              <a:avLst/>
              <a:gdLst>
                <a:gd name="T0" fmla="*/ 0 w 114"/>
                <a:gd name="T1" fmla="*/ 0 h 263"/>
                <a:gd name="T2" fmla="*/ 0 w 114"/>
                <a:gd name="T3" fmla="*/ 0 h 263"/>
                <a:gd name="T4" fmla="*/ 0 w 114"/>
                <a:gd name="T5" fmla="*/ 0 h 263"/>
                <a:gd name="T6" fmla="*/ 0 w 114"/>
                <a:gd name="T7" fmla="*/ 0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2"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78725" name="Freeform 1856"/>
            <p:cNvSpPr>
              <a:spLocks/>
            </p:cNvSpPr>
            <p:nvPr/>
          </p:nvSpPr>
          <p:spPr bwMode="auto">
            <a:xfrm>
              <a:off x="4576" y="1259"/>
              <a:ext cx="17" cy="44"/>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102" y="263"/>
                  </a:moveTo>
                  <a:lnTo>
                    <a:pt x="50" y="0"/>
                  </a:lnTo>
                  <a:lnTo>
                    <a:pt x="0" y="40"/>
                  </a:lnTo>
                  <a:lnTo>
                    <a:pt x="102" y="263"/>
                  </a:lnTo>
                  <a:close/>
                </a:path>
              </a:pathLst>
            </a:custGeom>
            <a:solidFill>
              <a:schemeClr val="tx1"/>
            </a:solidFill>
            <a:ln w="9525">
              <a:solidFill>
                <a:schemeClr val="tx1"/>
              </a:solidFill>
              <a:round/>
              <a:headEnd/>
              <a:tailEnd/>
            </a:ln>
          </p:spPr>
          <p:txBody>
            <a:bodyPr/>
            <a:lstStyle/>
            <a:p>
              <a:endParaRPr lang="en-US"/>
            </a:p>
          </p:txBody>
        </p:sp>
        <p:sp>
          <p:nvSpPr>
            <p:cNvPr id="78726" name="Freeform 1857"/>
            <p:cNvSpPr>
              <a:spLocks/>
            </p:cNvSpPr>
            <p:nvPr/>
          </p:nvSpPr>
          <p:spPr bwMode="auto">
            <a:xfrm>
              <a:off x="4576" y="1259"/>
              <a:ext cx="28" cy="44"/>
            </a:xfrm>
            <a:custGeom>
              <a:avLst/>
              <a:gdLst>
                <a:gd name="T0" fmla="*/ 0 w 164"/>
                <a:gd name="T1" fmla="*/ 0 h 263"/>
                <a:gd name="T2" fmla="*/ 0 w 164"/>
                <a:gd name="T3" fmla="*/ 0 h 263"/>
                <a:gd name="T4" fmla="*/ 0 w 164"/>
                <a:gd name="T5" fmla="*/ 0 h 263"/>
                <a:gd name="T6" fmla="*/ 0 w 164"/>
                <a:gd name="T7" fmla="*/ 0 h 263"/>
                <a:gd name="T8" fmla="*/ 0 w 164"/>
                <a:gd name="T9" fmla="*/ 0 h 263"/>
                <a:gd name="T10" fmla="*/ 0 60000 65536"/>
                <a:gd name="T11" fmla="*/ 0 60000 65536"/>
                <a:gd name="T12" fmla="*/ 0 60000 65536"/>
                <a:gd name="T13" fmla="*/ 0 60000 65536"/>
                <a:gd name="T14" fmla="*/ 0 60000 65536"/>
                <a:gd name="T15" fmla="*/ 0 w 164"/>
                <a:gd name="T16" fmla="*/ 0 h 263"/>
                <a:gd name="T17" fmla="*/ 164 w 164"/>
                <a:gd name="T18" fmla="*/ 263 h 263"/>
              </a:gdLst>
              <a:ahLst/>
              <a:cxnLst>
                <a:cxn ang="T10">
                  <a:pos x="T0" y="T1"/>
                </a:cxn>
                <a:cxn ang="T11">
                  <a:pos x="T2" y="T3"/>
                </a:cxn>
                <a:cxn ang="T12">
                  <a:pos x="T4" y="T5"/>
                </a:cxn>
                <a:cxn ang="T13">
                  <a:pos x="T6" y="T7"/>
                </a:cxn>
                <a:cxn ang="T14">
                  <a:pos x="T8" y="T9"/>
                </a:cxn>
              </a:cxnLst>
              <a:rect l="T15" t="T16" r="T17" b="T18"/>
              <a:pathLst>
                <a:path w="164" h="263">
                  <a:moveTo>
                    <a:pt x="164" y="251"/>
                  </a:moveTo>
                  <a:lnTo>
                    <a:pt x="102" y="263"/>
                  </a:lnTo>
                  <a:lnTo>
                    <a:pt x="0" y="40"/>
                  </a:lnTo>
                  <a:lnTo>
                    <a:pt x="50" y="0"/>
                  </a:lnTo>
                  <a:lnTo>
                    <a:pt x="164" y="251"/>
                  </a:lnTo>
                  <a:close/>
                </a:path>
              </a:pathLst>
            </a:custGeom>
            <a:solidFill>
              <a:schemeClr val="tx1"/>
            </a:solidFill>
            <a:ln w="0">
              <a:solidFill>
                <a:schemeClr val="tx1"/>
              </a:solidFill>
              <a:round/>
              <a:headEnd/>
              <a:tailEnd/>
            </a:ln>
          </p:spPr>
          <p:txBody>
            <a:bodyPr/>
            <a:lstStyle/>
            <a:p>
              <a:endParaRPr lang="en-US"/>
            </a:p>
          </p:txBody>
        </p:sp>
        <p:sp>
          <p:nvSpPr>
            <p:cNvPr id="78727" name="Freeform 1858"/>
            <p:cNvSpPr>
              <a:spLocks/>
            </p:cNvSpPr>
            <p:nvPr/>
          </p:nvSpPr>
          <p:spPr bwMode="auto">
            <a:xfrm>
              <a:off x="4548" y="1231"/>
              <a:ext cx="36" cy="35"/>
            </a:xfrm>
            <a:custGeom>
              <a:avLst/>
              <a:gdLst>
                <a:gd name="T0" fmla="*/ 0 w 216"/>
                <a:gd name="T1" fmla="*/ 0 h 211"/>
                <a:gd name="T2" fmla="*/ 0 w 216"/>
                <a:gd name="T3" fmla="*/ 0 h 211"/>
                <a:gd name="T4" fmla="*/ 0 w 216"/>
                <a:gd name="T5" fmla="*/ 0 h 211"/>
                <a:gd name="T6" fmla="*/ 0 w 216"/>
                <a:gd name="T7" fmla="*/ 0 h 211"/>
                <a:gd name="T8" fmla="*/ 0 60000 65536"/>
                <a:gd name="T9" fmla="*/ 0 60000 65536"/>
                <a:gd name="T10" fmla="*/ 0 60000 65536"/>
                <a:gd name="T11" fmla="*/ 0 60000 65536"/>
                <a:gd name="T12" fmla="*/ 0 w 216"/>
                <a:gd name="T13" fmla="*/ 0 h 211"/>
                <a:gd name="T14" fmla="*/ 216 w 216"/>
                <a:gd name="T15" fmla="*/ 211 h 211"/>
              </a:gdLst>
              <a:ahLst/>
              <a:cxnLst>
                <a:cxn ang="T8">
                  <a:pos x="T0" y="T1"/>
                </a:cxn>
                <a:cxn ang="T9">
                  <a:pos x="T2" y="T3"/>
                </a:cxn>
                <a:cxn ang="T10">
                  <a:pos x="T4" y="T5"/>
                </a:cxn>
                <a:cxn ang="T11">
                  <a:pos x="T6" y="T7"/>
                </a:cxn>
              </a:cxnLst>
              <a:rect l="T12" t="T13" r="T14" b="T15"/>
              <a:pathLst>
                <a:path w="216" h="211">
                  <a:moveTo>
                    <a:pt x="216" y="171"/>
                  </a:moveTo>
                  <a:lnTo>
                    <a:pt x="166" y="211"/>
                  </a:lnTo>
                  <a:lnTo>
                    <a:pt x="0" y="0"/>
                  </a:lnTo>
                  <a:lnTo>
                    <a:pt x="216" y="171"/>
                  </a:lnTo>
                  <a:close/>
                </a:path>
              </a:pathLst>
            </a:custGeom>
            <a:solidFill>
              <a:schemeClr val="tx1"/>
            </a:solidFill>
            <a:ln w="9525">
              <a:solidFill>
                <a:schemeClr val="tx1"/>
              </a:solidFill>
              <a:round/>
              <a:headEnd/>
              <a:tailEnd/>
            </a:ln>
          </p:spPr>
          <p:txBody>
            <a:bodyPr/>
            <a:lstStyle/>
            <a:p>
              <a:endParaRPr lang="en-US"/>
            </a:p>
          </p:txBody>
        </p:sp>
        <p:sp>
          <p:nvSpPr>
            <p:cNvPr id="78728" name="Freeform 1859"/>
            <p:cNvSpPr>
              <a:spLocks/>
            </p:cNvSpPr>
            <p:nvPr/>
          </p:nvSpPr>
          <p:spPr bwMode="auto">
            <a:xfrm>
              <a:off x="4544" y="1231"/>
              <a:ext cx="32" cy="35"/>
            </a:xfrm>
            <a:custGeom>
              <a:avLst/>
              <a:gdLst>
                <a:gd name="T0" fmla="*/ 0 w 194"/>
                <a:gd name="T1" fmla="*/ 0 h 211"/>
                <a:gd name="T2" fmla="*/ 0 w 194"/>
                <a:gd name="T3" fmla="*/ 0 h 211"/>
                <a:gd name="T4" fmla="*/ 0 w 194"/>
                <a:gd name="T5" fmla="*/ 0 h 211"/>
                <a:gd name="T6" fmla="*/ 0 w 194"/>
                <a:gd name="T7" fmla="*/ 0 h 211"/>
                <a:gd name="T8" fmla="*/ 0 60000 65536"/>
                <a:gd name="T9" fmla="*/ 0 60000 65536"/>
                <a:gd name="T10" fmla="*/ 0 60000 65536"/>
                <a:gd name="T11" fmla="*/ 0 60000 65536"/>
                <a:gd name="T12" fmla="*/ 0 w 194"/>
                <a:gd name="T13" fmla="*/ 0 h 211"/>
                <a:gd name="T14" fmla="*/ 194 w 194"/>
                <a:gd name="T15" fmla="*/ 211 h 211"/>
              </a:gdLst>
              <a:ahLst/>
              <a:cxnLst>
                <a:cxn ang="T8">
                  <a:pos x="T0" y="T1"/>
                </a:cxn>
                <a:cxn ang="T9">
                  <a:pos x="T2" y="T3"/>
                </a:cxn>
                <a:cxn ang="T10">
                  <a:pos x="T4" y="T5"/>
                </a:cxn>
                <a:cxn ang="T11">
                  <a:pos x="T6" y="T7"/>
                </a:cxn>
              </a:cxnLst>
              <a:rect l="T12" t="T13" r="T14" b="T15"/>
              <a:pathLst>
                <a:path w="194" h="211">
                  <a:moveTo>
                    <a:pt x="194" y="211"/>
                  </a:moveTo>
                  <a:lnTo>
                    <a:pt x="28" y="0"/>
                  </a:lnTo>
                  <a:lnTo>
                    <a:pt x="0" y="58"/>
                  </a:lnTo>
                  <a:lnTo>
                    <a:pt x="194" y="211"/>
                  </a:lnTo>
                  <a:close/>
                </a:path>
              </a:pathLst>
            </a:custGeom>
            <a:solidFill>
              <a:schemeClr val="tx1"/>
            </a:solidFill>
            <a:ln w="9525">
              <a:solidFill>
                <a:schemeClr val="tx1"/>
              </a:solidFill>
              <a:round/>
              <a:headEnd/>
              <a:tailEnd/>
            </a:ln>
          </p:spPr>
          <p:txBody>
            <a:bodyPr/>
            <a:lstStyle/>
            <a:p>
              <a:endParaRPr lang="en-US"/>
            </a:p>
          </p:txBody>
        </p:sp>
        <p:sp>
          <p:nvSpPr>
            <p:cNvPr id="78729" name="Freeform 1860"/>
            <p:cNvSpPr>
              <a:spLocks/>
            </p:cNvSpPr>
            <p:nvPr/>
          </p:nvSpPr>
          <p:spPr bwMode="auto">
            <a:xfrm>
              <a:off x="4544" y="1231"/>
              <a:ext cx="40" cy="35"/>
            </a:xfrm>
            <a:custGeom>
              <a:avLst/>
              <a:gdLst>
                <a:gd name="T0" fmla="*/ 0 w 244"/>
                <a:gd name="T1" fmla="*/ 0 h 211"/>
                <a:gd name="T2" fmla="*/ 0 w 244"/>
                <a:gd name="T3" fmla="*/ 0 h 211"/>
                <a:gd name="T4" fmla="*/ 0 w 244"/>
                <a:gd name="T5" fmla="*/ 0 h 211"/>
                <a:gd name="T6" fmla="*/ 0 w 244"/>
                <a:gd name="T7" fmla="*/ 0 h 211"/>
                <a:gd name="T8" fmla="*/ 0 w 244"/>
                <a:gd name="T9" fmla="*/ 0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44" y="171"/>
                  </a:moveTo>
                  <a:lnTo>
                    <a:pt x="194" y="211"/>
                  </a:lnTo>
                  <a:lnTo>
                    <a:pt x="0" y="58"/>
                  </a:lnTo>
                  <a:lnTo>
                    <a:pt x="28" y="0"/>
                  </a:lnTo>
                  <a:lnTo>
                    <a:pt x="244" y="171"/>
                  </a:lnTo>
                  <a:close/>
                </a:path>
              </a:pathLst>
            </a:custGeom>
            <a:solidFill>
              <a:schemeClr val="tx1"/>
            </a:solidFill>
            <a:ln w="0">
              <a:solidFill>
                <a:schemeClr val="tx1"/>
              </a:solidFill>
              <a:round/>
              <a:headEnd/>
              <a:tailEnd/>
            </a:ln>
          </p:spPr>
          <p:txBody>
            <a:bodyPr/>
            <a:lstStyle/>
            <a:p>
              <a:endParaRPr lang="en-US"/>
            </a:p>
          </p:txBody>
        </p:sp>
        <p:sp>
          <p:nvSpPr>
            <p:cNvPr id="78730" name="Freeform 1861"/>
            <p:cNvSpPr>
              <a:spLocks/>
            </p:cNvSpPr>
            <p:nvPr/>
          </p:nvSpPr>
          <p:spPr bwMode="auto">
            <a:xfrm>
              <a:off x="4733" y="1313"/>
              <a:ext cx="77"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102"/>
                  </a:moveTo>
                  <a:lnTo>
                    <a:pt x="0" y="0"/>
                  </a:lnTo>
                  <a:lnTo>
                    <a:pt x="456" y="102"/>
                  </a:lnTo>
                  <a:lnTo>
                    <a:pt x="0" y="102"/>
                  </a:lnTo>
                  <a:close/>
                </a:path>
              </a:pathLst>
            </a:custGeom>
            <a:solidFill>
              <a:schemeClr val="tx1"/>
            </a:solidFill>
            <a:ln w="9525">
              <a:solidFill>
                <a:schemeClr val="tx1"/>
              </a:solidFill>
              <a:round/>
              <a:headEnd/>
              <a:tailEnd/>
            </a:ln>
          </p:spPr>
          <p:txBody>
            <a:bodyPr/>
            <a:lstStyle/>
            <a:p>
              <a:endParaRPr lang="en-US"/>
            </a:p>
          </p:txBody>
        </p:sp>
        <p:sp>
          <p:nvSpPr>
            <p:cNvPr id="78731" name="Freeform 1862"/>
            <p:cNvSpPr>
              <a:spLocks/>
            </p:cNvSpPr>
            <p:nvPr/>
          </p:nvSpPr>
          <p:spPr bwMode="auto">
            <a:xfrm>
              <a:off x="4733" y="1313"/>
              <a:ext cx="77" cy="17"/>
            </a:xfrm>
            <a:custGeom>
              <a:avLst/>
              <a:gdLst>
                <a:gd name="T0" fmla="*/ 0 w 456"/>
                <a:gd name="T1" fmla="*/ 0 h 102"/>
                <a:gd name="T2" fmla="*/ 0 w 456"/>
                <a:gd name="T3" fmla="*/ 0 h 102"/>
                <a:gd name="T4" fmla="*/ 0 w 456"/>
                <a:gd name="T5" fmla="*/ 0 h 102"/>
                <a:gd name="T6" fmla="*/ 0 w 456"/>
                <a:gd name="T7" fmla="*/ 0 h 102"/>
                <a:gd name="T8" fmla="*/ 0 60000 65536"/>
                <a:gd name="T9" fmla="*/ 0 60000 65536"/>
                <a:gd name="T10" fmla="*/ 0 60000 65536"/>
                <a:gd name="T11" fmla="*/ 0 60000 65536"/>
                <a:gd name="T12" fmla="*/ 0 w 456"/>
                <a:gd name="T13" fmla="*/ 0 h 102"/>
                <a:gd name="T14" fmla="*/ 456 w 456"/>
                <a:gd name="T15" fmla="*/ 102 h 102"/>
              </a:gdLst>
              <a:ahLst/>
              <a:cxnLst>
                <a:cxn ang="T8">
                  <a:pos x="T0" y="T1"/>
                </a:cxn>
                <a:cxn ang="T9">
                  <a:pos x="T2" y="T3"/>
                </a:cxn>
                <a:cxn ang="T10">
                  <a:pos x="T4" y="T5"/>
                </a:cxn>
                <a:cxn ang="T11">
                  <a:pos x="T6" y="T7"/>
                </a:cxn>
              </a:cxnLst>
              <a:rect l="T12" t="T13" r="T14" b="T15"/>
              <a:pathLst>
                <a:path w="456" h="102">
                  <a:moveTo>
                    <a:pt x="0" y="0"/>
                  </a:moveTo>
                  <a:lnTo>
                    <a:pt x="456" y="102"/>
                  </a:lnTo>
                  <a:lnTo>
                    <a:pt x="456" y="0"/>
                  </a:lnTo>
                  <a:lnTo>
                    <a:pt x="0" y="0"/>
                  </a:lnTo>
                  <a:close/>
                </a:path>
              </a:pathLst>
            </a:custGeom>
            <a:solidFill>
              <a:schemeClr val="tx1"/>
            </a:solidFill>
            <a:ln w="9525">
              <a:solidFill>
                <a:schemeClr val="tx1"/>
              </a:solidFill>
              <a:round/>
              <a:headEnd/>
              <a:tailEnd/>
            </a:ln>
          </p:spPr>
          <p:txBody>
            <a:bodyPr/>
            <a:lstStyle/>
            <a:p>
              <a:endParaRPr lang="en-US"/>
            </a:p>
          </p:txBody>
        </p:sp>
        <p:sp>
          <p:nvSpPr>
            <p:cNvPr id="78732" name="Rectangle 1863"/>
            <p:cNvSpPr>
              <a:spLocks noChangeArrowheads="1"/>
            </p:cNvSpPr>
            <p:nvPr/>
          </p:nvSpPr>
          <p:spPr bwMode="auto">
            <a:xfrm>
              <a:off x="4733" y="1313"/>
              <a:ext cx="77" cy="17"/>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733" name="Freeform 1864"/>
            <p:cNvSpPr>
              <a:spLocks/>
            </p:cNvSpPr>
            <p:nvPr/>
          </p:nvSpPr>
          <p:spPr bwMode="auto">
            <a:xfrm>
              <a:off x="4688" y="1300"/>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274" y="133"/>
                  </a:moveTo>
                  <a:lnTo>
                    <a:pt x="355" y="0"/>
                  </a:lnTo>
                  <a:lnTo>
                    <a:pt x="0" y="133"/>
                  </a:lnTo>
                  <a:lnTo>
                    <a:pt x="274" y="133"/>
                  </a:lnTo>
                  <a:close/>
                </a:path>
              </a:pathLst>
            </a:custGeom>
            <a:solidFill>
              <a:schemeClr val="tx1"/>
            </a:solidFill>
            <a:ln w="9525">
              <a:solidFill>
                <a:schemeClr val="tx1"/>
              </a:solidFill>
              <a:round/>
              <a:headEnd/>
              <a:tailEnd/>
            </a:ln>
          </p:spPr>
          <p:txBody>
            <a:bodyPr/>
            <a:lstStyle/>
            <a:p>
              <a:endParaRPr lang="en-US"/>
            </a:p>
          </p:txBody>
        </p:sp>
        <p:sp>
          <p:nvSpPr>
            <p:cNvPr id="78734" name="Freeform 1865"/>
            <p:cNvSpPr>
              <a:spLocks/>
            </p:cNvSpPr>
            <p:nvPr/>
          </p:nvSpPr>
          <p:spPr bwMode="auto">
            <a:xfrm>
              <a:off x="4688" y="1300"/>
              <a:ext cx="59" cy="22"/>
            </a:xfrm>
            <a:custGeom>
              <a:avLst/>
              <a:gdLst>
                <a:gd name="T0" fmla="*/ 0 w 355"/>
                <a:gd name="T1" fmla="*/ 0 h 133"/>
                <a:gd name="T2" fmla="*/ 0 w 355"/>
                <a:gd name="T3" fmla="*/ 0 h 133"/>
                <a:gd name="T4" fmla="*/ 0 w 355"/>
                <a:gd name="T5" fmla="*/ 0 h 133"/>
                <a:gd name="T6" fmla="*/ 0 w 355"/>
                <a:gd name="T7" fmla="*/ 0 h 133"/>
                <a:gd name="T8" fmla="*/ 0 60000 65536"/>
                <a:gd name="T9" fmla="*/ 0 60000 65536"/>
                <a:gd name="T10" fmla="*/ 0 60000 65536"/>
                <a:gd name="T11" fmla="*/ 0 60000 65536"/>
                <a:gd name="T12" fmla="*/ 0 w 355"/>
                <a:gd name="T13" fmla="*/ 0 h 133"/>
                <a:gd name="T14" fmla="*/ 355 w 355"/>
                <a:gd name="T15" fmla="*/ 133 h 133"/>
              </a:gdLst>
              <a:ahLst/>
              <a:cxnLst>
                <a:cxn ang="T8">
                  <a:pos x="T0" y="T1"/>
                </a:cxn>
                <a:cxn ang="T9">
                  <a:pos x="T2" y="T3"/>
                </a:cxn>
                <a:cxn ang="T10">
                  <a:pos x="T4" y="T5"/>
                </a:cxn>
                <a:cxn ang="T11">
                  <a:pos x="T6" y="T7"/>
                </a:cxn>
              </a:cxnLst>
              <a:rect l="T12" t="T13" r="T14" b="T15"/>
              <a:pathLst>
                <a:path w="355" h="133">
                  <a:moveTo>
                    <a:pt x="274" y="133"/>
                  </a:moveTo>
                  <a:lnTo>
                    <a:pt x="355" y="0"/>
                  </a:lnTo>
                  <a:lnTo>
                    <a:pt x="0" y="133"/>
                  </a:lnTo>
                  <a:lnTo>
                    <a:pt x="274" y="133"/>
                  </a:lnTo>
                  <a:close/>
                </a:path>
              </a:pathLst>
            </a:custGeom>
            <a:solidFill>
              <a:schemeClr val="tx1"/>
            </a:solidFill>
            <a:ln w="0">
              <a:solidFill>
                <a:schemeClr val="tx1"/>
              </a:solidFill>
              <a:round/>
              <a:headEnd/>
              <a:tailEnd/>
            </a:ln>
          </p:spPr>
          <p:txBody>
            <a:bodyPr/>
            <a:lstStyle/>
            <a:p>
              <a:endParaRPr lang="en-US"/>
            </a:p>
          </p:txBody>
        </p:sp>
        <p:sp>
          <p:nvSpPr>
            <p:cNvPr id="78735" name="Freeform 1866"/>
            <p:cNvSpPr>
              <a:spLocks/>
            </p:cNvSpPr>
            <p:nvPr/>
          </p:nvSpPr>
          <p:spPr bwMode="auto">
            <a:xfrm>
              <a:off x="4688" y="1322"/>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274" y="0"/>
                  </a:moveTo>
                  <a:lnTo>
                    <a:pt x="355" y="132"/>
                  </a:lnTo>
                  <a:lnTo>
                    <a:pt x="0" y="0"/>
                  </a:lnTo>
                  <a:lnTo>
                    <a:pt x="274" y="0"/>
                  </a:lnTo>
                  <a:close/>
                </a:path>
              </a:pathLst>
            </a:custGeom>
            <a:solidFill>
              <a:schemeClr val="tx1"/>
            </a:solidFill>
            <a:ln w="9525">
              <a:solidFill>
                <a:schemeClr val="tx1"/>
              </a:solidFill>
              <a:round/>
              <a:headEnd/>
              <a:tailEnd/>
            </a:ln>
          </p:spPr>
          <p:txBody>
            <a:bodyPr/>
            <a:lstStyle/>
            <a:p>
              <a:endParaRPr lang="en-US"/>
            </a:p>
          </p:txBody>
        </p:sp>
        <p:sp>
          <p:nvSpPr>
            <p:cNvPr id="78736" name="Freeform 1867"/>
            <p:cNvSpPr>
              <a:spLocks/>
            </p:cNvSpPr>
            <p:nvPr/>
          </p:nvSpPr>
          <p:spPr bwMode="auto">
            <a:xfrm>
              <a:off x="4688" y="1322"/>
              <a:ext cx="59" cy="22"/>
            </a:xfrm>
            <a:custGeom>
              <a:avLst/>
              <a:gdLst>
                <a:gd name="T0" fmla="*/ 0 w 355"/>
                <a:gd name="T1" fmla="*/ 0 h 132"/>
                <a:gd name="T2" fmla="*/ 0 w 355"/>
                <a:gd name="T3" fmla="*/ 0 h 132"/>
                <a:gd name="T4" fmla="*/ 0 w 355"/>
                <a:gd name="T5" fmla="*/ 0 h 132"/>
                <a:gd name="T6" fmla="*/ 0 w 355"/>
                <a:gd name="T7" fmla="*/ 0 h 132"/>
                <a:gd name="T8" fmla="*/ 0 60000 65536"/>
                <a:gd name="T9" fmla="*/ 0 60000 65536"/>
                <a:gd name="T10" fmla="*/ 0 60000 65536"/>
                <a:gd name="T11" fmla="*/ 0 60000 65536"/>
                <a:gd name="T12" fmla="*/ 0 w 355"/>
                <a:gd name="T13" fmla="*/ 0 h 132"/>
                <a:gd name="T14" fmla="*/ 355 w 355"/>
                <a:gd name="T15" fmla="*/ 132 h 132"/>
              </a:gdLst>
              <a:ahLst/>
              <a:cxnLst>
                <a:cxn ang="T8">
                  <a:pos x="T0" y="T1"/>
                </a:cxn>
                <a:cxn ang="T9">
                  <a:pos x="T2" y="T3"/>
                </a:cxn>
                <a:cxn ang="T10">
                  <a:pos x="T4" y="T5"/>
                </a:cxn>
                <a:cxn ang="T11">
                  <a:pos x="T6" y="T7"/>
                </a:cxn>
              </a:cxnLst>
              <a:rect l="T12" t="T13" r="T14" b="T15"/>
              <a:pathLst>
                <a:path w="355" h="132">
                  <a:moveTo>
                    <a:pt x="274" y="0"/>
                  </a:moveTo>
                  <a:lnTo>
                    <a:pt x="355" y="132"/>
                  </a:lnTo>
                  <a:lnTo>
                    <a:pt x="0" y="0"/>
                  </a:lnTo>
                  <a:lnTo>
                    <a:pt x="274" y="0"/>
                  </a:lnTo>
                  <a:close/>
                </a:path>
              </a:pathLst>
            </a:custGeom>
            <a:solidFill>
              <a:schemeClr val="tx1"/>
            </a:solidFill>
            <a:ln w="0">
              <a:solidFill>
                <a:schemeClr val="tx1"/>
              </a:solidFill>
              <a:round/>
              <a:headEnd/>
              <a:tailEnd/>
            </a:ln>
          </p:spPr>
          <p:txBody>
            <a:bodyPr/>
            <a:lstStyle/>
            <a:p>
              <a:endParaRPr lang="en-US"/>
            </a:p>
          </p:txBody>
        </p:sp>
      </p:grpSp>
      <p:sp>
        <p:nvSpPr>
          <p:cNvPr id="78513" name="Freeform 1868"/>
          <p:cNvSpPr>
            <a:spLocks/>
          </p:cNvSpPr>
          <p:nvPr/>
        </p:nvSpPr>
        <p:spPr bwMode="auto">
          <a:xfrm>
            <a:off x="6399213" y="2752725"/>
            <a:ext cx="301625" cy="66675"/>
          </a:xfrm>
          <a:custGeom>
            <a:avLst/>
            <a:gdLst>
              <a:gd name="T0" fmla="*/ 2147483646 w 1139"/>
              <a:gd name="T1" fmla="*/ 2147483646 h 255"/>
              <a:gd name="T2" fmla="*/ 2147483646 w 1139"/>
              <a:gd name="T3" fmla="*/ 0 h 255"/>
              <a:gd name="T4" fmla="*/ 0 w 1139"/>
              <a:gd name="T5" fmla="*/ 2147483646 h 255"/>
              <a:gd name="T6" fmla="*/ 2147483646 w 1139"/>
              <a:gd name="T7" fmla="*/ 2147483646 h 255"/>
              <a:gd name="T8" fmla="*/ 0 60000 65536"/>
              <a:gd name="T9" fmla="*/ 0 60000 65536"/>
              <a:gd name="T10" fmla="*/ 0 60000 65536"/>
              <a:gd name="T11" fmla="*/ 0 60000 65536"/>
              <a:gd name="T12" fmla="*/ 0 w 1139"/>
              <a:gd name="T13" fmla="*/ 0 h 255"/>
              <a:gd name="T14" fmla="*/ 1139 w 1139"/>
              <a:gd name="T15" fmla="*/ 255 h 255"/>
            </a:gdLst>
            <a:ahLst/>
            <a:cxnLst>
              <a:cxn ang="T8">
                <a:pos x="T0" y="T1"/>
              </a:cxn>
              <a:cxn ang="T9">
                <a:pos x="T2" y="T3"/>
              </a:cxn>
              <a:cxn ang="T10">
                <a:pos x="T4" y="T5"/>
              </a:cxn>
              <a:cxn ang="T11">
                <a:pos x="T6" y="T7"/>
              </a:cxn>
            </a:cxnLst>
            <a:rect l="T12" t="T13" r="T14" b="T15"/>
            <a:pathLst>
              <a:path w="1139" h="255">
                <a:moveTo>
                  <a:pt x="1139" y="255"/>
                </a:moveTo>
                <a:lnTo>
                  <a:pt x="1139" y="0"/>
                </a:lnTo>
                <a:lnTo>
                  <a:pt x="0" y="255"/>
                </a:lnTo>
                <a:lnTo>
                  <a:pt x="1139" y="255"/>
                </a:lnTo>
                <a:close/>
              </a:path>
            </a:pathLst>
          </a:custGeom>
          <a:solidFill>
            <a:schemeClr val="tx1"/>
          </a:solidFill>
          <a:ln w="9525">
            <a:solidFill>
              <a:schemeClr val="tx1"/>
            </a:solidFill>
            <a:round/>
            <a:headEnd/>
            <a:tailEnd/>
          </a:ln>
        </p:spPr>
        <p:txBody>
          <a:bodyPr/>
          <a:lstStyle/>
          <a:p>
            <a:endParaRPr lang="en-US"/>
          </a:p>
        </p:txBody>
      </p:sp>
      <p:sp>
        <p:nvSpPr>
          <p:cNvPr id="78514" name="Freeform 1869"/>
          <p:cNvSpPr>
            <a:spLocks/>
          </p:cNvSpPr>
          <p:nvPr/>
        </p:nvSpPr>
        <p:spPr bwMode="auto">
          <a:xfrm>
            <a:off x="6399213" y="2752725"/>
            <a:ext cx="301625" cy="66675"/>
          </a:xfrm>
          <a:custGeom>
            <a:avLst/>
            <a:gdLst>
              <a:gd name="T0" fmla="*/ 2147483646 w 1139"/>
              <a:gd name="T1" fmla="*/ 0 h 255"/>
              <a:gd name="T2" fmla="*/ 0 w 1139"/>
              <a:gd name="T3" fmla="*/ 2147483646 h 255"/>
              <a:gd name="T4" fmla="*/ 0 w 1139"/>
              <a:gd name="T5" fmla="*/ 0 h 255"/>
              <a:gd name="T6" fmla="*/ 2147483646 w 1139"/>
              <a:gd name="T7" fmla="*/ 0 h 255"/>
              <a:gd name="T8" fmla="*/ 0 60000 65536"/>
              <a:gd name="T9" fmla="*/ 0 60000 65536"/>
              <a:gd name="T10" fmla="*/ 0 60000 65536"/>
              <a:gd name="T11" fmla="*/ 0 60000 65536"/>
              <a:gd name="T12" fmla="*/ 0 w 1139"/>
              <a:gd name="T13" fmla="*/ 0 h 255"/>
              <a:gd name="T14" fmla="*/ 1139 w 1139"/>
              <a:gd name="T15" fmla="*/ 255 h 255"/>
            </a:gdLst>
            <a:ahLst/>
            <a:cxnLst>
              <a:cxn ang="T8">
                <a:pos x="T0" y="T1"/>
              </a:cxn>
              <a:cxn ang="T9">
                <a:pos x="T2" y="T3"/>
              </a:cxn>
              <a:cxn ang="T10">
                <a:pos x="T4" y="T5"/>
              </a:cxn>
              <a:cxn ang="T11">
                <a:pos x="T6" y="T7"/>
              </a:cxn>
            </a:cxnLst>
            <a:rect l="T12" t="T13" r="T14" b="T15"/>
            <a:pathLst>
              <a:path w="1139" h="255">
                <a:moveTo>
                  <a:pt x="1139" y="0"/>
                </a:moveTo>
                <a:lnTo>
                  <a:pt x="0" y="255"/>
                </a:lnTo>
                <a:lnTo>
                  <a:pt x="0" y="0"/>
                </a:lnTo>
                <a:lnTo>
                  <a:pt x="1139" y="0"/>
                </a:lnTo>
                <a:close/>
              </a:path>
            </a:pathLst>
          </a:custGeom>
          <a:solidFill>
            <a:schemeClr val="tx1"/>
          </a:solidFill>
          <a:ln w="9525">
            <a:solidFill>
              <a:schemeClr val="tx1"/>
            </a:solidFill>
            <a:round/>
            <a:headEnd/>
            <a:tailEnd/>
          </a:ln>
        </p:spPr>
        <p:txBody>
          <a:bodyPr/>
          <a:lstStyle/>
          <a:p>
            <a:endParaRPr lang="en-US"/>
          </a:p>
        </p:txBody>
      </p:sp>
      <p:sp>
        <p:nvSpPr>
          <p:cNvPr id="78515" name="Rectangle 1870"/>
          <p:cNvSpPr>
            <a:spLocks noChangeArrowheads="1"/>
          </p:cNvSpPr>
          <p:nvPr/>
        </p:nvSpPr>
        <p:spPr bwMode="auto">
          <a:xfrm>
            <a:off x="6399213" y="2752725"/>
            <a:ext cx="301625" cy="666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516" name="Freeform 1871"/>
          <p:cNvSpPr>
            <a:spLocks/>
          </p:cNvSpPr>
          <p:nvPr/>
        </p:nvSpPr>
        <p:spPr bwMode="auto">
          <a:xfrm>
            <a:off x="6646863" y="2698750"/>
            <a:ext cx="236537" cy="87313"/>
          </a:xfrm>
          <a:custGeom>
            <a:avLst/>
            <a:gdLst>
              <a:gd name="T0" fmla="*/ 2147483646 w 889"/>
              <a:gd name="T1" fmla="*/ 2147483646 h 332"/>
              <a:gd name="T2" fmla="*/ 0 w 889"/>
              <a:gd name="T3" fmla="*/ 0 h 332"/>
              <a:gd name="T4" fmla="*/ 2147483646 w 889"/>
              <a:gd name="T5" fmla="*/ 2147483646 h 332"/>
              <a:gd name="T6" fmla="*/ 2147483646 w 889"/>
              <a:gd name="T7" fmla="*/ 2147483646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332"/>
                </a:moveTo>
                <a:lnTo>
                  <a:pt x="0" y="0"/>
                </a:lnTo>
                <a:lnTo>
                  <a:pt x="889" y="332"/>
                </a:lnTo>
                <a:lnTo>
                  <a:pt x="202" y="332"/>
                </a:lnTo>
                <a:close/>
              </a:path>
            </a:pathLst>
          </a:custGeom>
          <a:solidFill>
            <a:schemeClr val="tx1"/>
          </a:solidFill>
          <a:ln w="9525">
            <a:solidFill>
              <a:schemeClr val="tx1"/>
            </a:solidFill>
            <a:round/>
            <a:headEnd/>
            <a:tailEnd/>
          </a:ln>
        </p:spPr>
        <p:txBody>
          <a:bodyPr/>
          <a:lstStyle/>
          <a:p>
            <a:endParaRPr lang="en-US"/>
          </a:p>
        </p:txBody>
      </p:sp>
      <p:sp>
        <p:nvSpPr>
          <p:cNvPr id="78517" name="Freeform 1872"/>
          <p:cNvSpPr>
            <a:spLocks/>
          </p:cNvSpPr>
          <p:nvPr/>
        </p:nvSpPr>
        <p:spPr bwMode="auto">
          <a:xfrm>
            <a:off x="6646863" y="2698750"/>
            <a:ext cx="236537" cy="87313"/>
          </a:xfrm>
          <a:custGeom>
            <a:avLst/>
            <a:gdLst>
              <a:gd name="T0" fmla="*/ 2147483646 w 889"/>
              <a:gd name="T1" fmla="*/ 2147483646 h 332"/>
              <a:gd name="T2" fmla="*/ 0 w 889"/>
              <a:gd name="T3" fmla="*/ 0 h 332"/>
              <a:gd name="T4" fmla="*/ 2147483646 w 889"/>
              <a:gd name="T5" fmla="*/ 2147483646 h 332"/>
              <a:gd name="T6" fmla="*/ 2147483646 w 889"/>
              <a:gd name="T7" fmla="*/ 2147483646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332"/>
                </a:moveTo>
                <a:lnTo>
                  <a:pt x="0" y="0"/>
                </a:lnTo>
                <a:lnTo>
                  <a:pt x="889" y="332"/>
                </a:lnTo>
                <a:lnTo>
                  <a:pt x="202" y="332"/>
                </a:lnTo>
                <a:close/>
              </a:path>
            </a:pathLst>
          </a:custGeom>
          <a:solidFill>
            <a:schemeClr val="tx1"/>
          </a:solidFill>
          <a:ln w="0">
            <a:solidFill>
              <a:schemeClr val="tx1"/>
            </a:solidFill>
            <a:round/>
            <a:headEnd/>
            <a:tailEnd/>
          </a:ln>
        </p:spPr>
        <p:txBody>
          <a:bodyPr/>
          <a:lstStyle/>
          <a:p>
            <a:endParaRPr lang="en-US"/>
          </a:p>
        </p:txBody>
      </p:sp>
      <p:sp>
        <p:nvSpPr>
          <p:cNvPr id="78518" name="Freeform 1873"/>
          <p:cNvSpPr>
            <a:spLocks/>
          </p:cNvSpPr>
          <p:nvPr/>
        </p:nvSpPr>
        <p:spPr bwMode="auto">
          <a:xfrm>
            <a:off x="6646863" y="2786063"/>
            <a:ext cx="236537" cy="87312"/>
          </a:xfrm>
          <a:custGeom>
            <a:avLst/>
            <a:gdLst>
              <a:gd name="T0" fmla="*/ 2147483646 w 889"/>
              <a:gd name="T1" fmla="*/ 0 h 330"/>
              <a:gd name="T2" fmla="*/ 0 w 889"/>
              <a:gd name="T3" fmla="*/ 2147483646 h 330"/>
              <a:gd name="T4" fmla="*/ 2147483646 w 889"/>
              <a:gd name="T5" fmla="*/ 0 h 330"/>
              <a:gd name="T6" fmla="*/ 2147483646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0"/>
                </a:moveTo>
                <a:lnTo>
                  <a:pt x="0" y="330"/>
                </a:lnTo>
                <a:lnTo>
                  <a:pt x="889" y="0"/>
                </a:lnTo>
                <a:lnTo>
                  <a:pt x="202" y="0"/>
                </a:lnTo>
                <a:close/>
              </a:path>
            </a:pathLst>
          </a:custGeom>
          <a:solidFill>
            <a:schemeClr val="tx1"/>
          </a:solidFill>
          <a:ln w="9525">
            <a:solidFill>
              <a:schemeClr val="tx1"/>
            </a:solidFill>
            <a:round/>
            <a:headEnd/>
            <a:tailEnd/>
          </a:ln>
        </p:spPr>
        <p:txBody>
          <a:bodyPr/>
          <a:lstStyle/>
          <a:p>
            <a:endParaRPr lang="en-US"/>
          </a:p>
        </p:txBody>
      </p:sp>
      <p:sp>
        <p:nvSpPr>
          <p:cNvPr id="78519" name="Freeform 1874"/>
          <p:cNvSpPr>
            <a:spLocks/>
          </p:cNvSpPr>
          <p:nvPr/>
        </p:nvSpPr>
        <p:spPr bwMode="auto">
          <a:xfrm>
            <a:off x="6646863" y="2786063"/>
            <a:ext cx="236537" cy="87312"/>
          </a:xfrm>
          <a:custGeom>
            <a:avLst/>
            <a:gdLst>
              <a:gd name="T0" fmla="*/ 2147483646 w 889"/>
              <a:gd name="T1" fmla="*/ 0 h 330"/>
              <a:gd name="T2" fmla="*/ 0 w 889"/>
              <a:gd name="T3" fmla="*/ 2147483646 h 330"/>
              <a:gd name="T4" fmla="*/ 2147483646 w 889"/>
              <a:gd name="T5" fmla="*/ 0 h 330"/>
              <a:gd name="T6" fmla="*/ 2147483646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0"/>
                </a:moveTo>
                <a:lnTo>
                  <a:pt x="0" y="330"/>
                </a:lnTo>
                <a:lnTo>
                  <a:pt x="889" y="0"/>
                </a:lnTo>
                <a:lnTo>
                  <a:pt x="202" y="0"/>
                </a:lnTo>
                <a:close/>
              </a:path>
            </a:pathLst>
          </a:custGeom>
          <a:solidFill>
            <a:schemeClr val="tx1"/>
          </a:solidFill>
          <a:ln w="0">
            <a:solidFill>
              <a:schemeClr val="tx1"/>
            </a:solidFill>
            <a:round/>
            <a:headEnd/>
            <a:tailEnd/>
          </a:ln>
        </p:spPr>
        <p:txBody>
          <a:bodyPr/>
          <a:lstStyle/>
          <a:p>
            <a:endParaRPr lang="en-US"/>
          </a:p>
        </p:txBody>
      </p:sp>
      <p:sp>
        <p:nvSpPr>
          <p:cNvPr id="78520" name="Freeform 1875"/>
          <p:cNvSpPr>
            <a:spLocks/>
          </p:cNvSpPr>
          <p:nvPr/>
        </p:nvSpPr>
        <p:spPr bwMode="auto">
          <a:xfrm>
            <a:off x="6269038" y="4227513"/>
            <a:ext cx="301625" cy="68262"/>
          </a:xfrm>
          <a:custGeom>
            <a:avLst/>
            <a:gdLst>
              <a:gd name="T0" fmla="*/ 2147483646 w 1140"/>
              <a:gd name="T1" fmla="*/ 2147483646 h 255"/>
              <a:gd name="T2" fmla="*/ 2147483646 w 1140"/>
              <a:gd name="T3" fmla="*/ 0 h 255"/>
              <a:gd name="T4" fmla="*/ 0 w 1140"/>
              <a:gd name="T5" fmla="*/ 2147483646 h 255"/>
              <a:gd name="T6" fmla="*/ 2147483646 w 1140"/>
              <a:gd name="T7" fmla="*/ 2147483646 h 255"/>
              <a:gd name="T8" fmla="*/ 0 60000 65536"/>
              <a:gd name="T9" fmla="*/ 0 60000 65536"/>
              <a:gd name="T10" fmla="*/ 0 60000 65536"/>
              <a:gd name="T11" fmla="*/ 0 60000 65536"/>
              <a:gd name="T12" fmla="*/ 0 w 1140"/>
              <a:gd name="T13" fmla="*/ 0 h 255"/>
              <a:gd name="T14" fmla="*/ 1140 w 1140"/>
              <a:gd name="T15" fmla="*/ 255 h 255"/>
            </a:gdLst>
            <a:ahLst/>
            <a:cxnLst>
              <a:cxn ang="T8">
                <a:pos x="T0" y="T1"/>
              </a:cxn>
              <a:cxn ang="T9">
                <a:pos x="T2" y="T3"/>
              </a:cxn>
              <a:cxn ang="T10">
                <a:pos x="T4" y="T5"/>
              </a:cxn>
              <a:cxn ang="T11">
                <a:pos x="T6" y="T7"/>
              </a:cxn>
            </a:cxnLst>
            <a:rect l="T12" t="T13" r="T14" b="T15"/>
            <a:pathLst>
              <a:path w="1140" h="255">
                <a:moveTo>
                  <a:pt x="1140" y="255"/>
                </a:moveTo>
                <a:lnTo>
                  <a:pt x="1140" y="0"/>
                </a:lnTo>
                <a:lnTo>
                  <a:pt x="0" y="255"/>
                </a:lnTo>
                <a:lnTo>
                  <a:pt x="1140" y="255"/>
                </a:lnTo>
                <a:close/>
              </a:path>
            </a:pathLst>
          </a:custGeom>
          <a:solidFill>
            <a:schemeClr val="tx1"/>
          </a:solidFill>
          <a:ln w="9525">
            <a:solidFill>
              <a:schemeClr val="tx1"/>
            </a:solidFill>
            <a:round/>
            <a:headEnd/>
            <a:tailEnd/>
          </a:ln>
        </p:spPr>
        <p:txBody>
          <a:bodyPr/>
          <a:lstStyle/>
          <a:p>
            <a:endParaRPr lang="en-US"/>
          </a:p>
        </p:txBody>
      </p:sp>
      <p:sp>
        <p:nvSpPr>
          <p:cNvPr id="78521" name="Freeform 1876"/>
          <p:cNvSpPr>
            <a:spLocks/>
          </p:cNvSpPr>
          <p:nvPr/>
        </p:nvSpPr>
        <p:spPr bwMode="auto">
          <a:xfrm>
            <a:off x="6269038" y="4227513"/>
            <a:ext cx="301625" cy="68262"/>
          </a:xfrm>
          <a:custGeom>
            <a:avLst/>
            <a:gdLst>
              <a:gd name="T0" fmla="*/ 2147483646 w 1140"/>
              <a:gd name="T1" fmla="*/ 0 h 255"/>
              <a:gd name="T2" fmla="*/ 0 w 1140"/>
              <a:gd name="T3" fmla="*/ 2147483646 h 255"/>
              <a:gd name="T4" fmla="*/ 0 w 1140"/>
              <a:gd name="T5" fmla="*/ 0 h 255"/>
              <a:gd name="T6" fmla="*/ 2147483646 w 1140"/>
              <a:gd name="T7" fmla="*/ 0 h 255"/>
              <a:gd name="T8" fmla="*/ 0 60000 65536"/>
              <a:gd name="T9" fmla="*/ 0 60000 65536"/>
              <a:gd name="T10" fmla="*/ 0 60000 65536"/>
              <a:gd name="T11" fmla="*/ 0 60000 65536"/>
              <a:gd name="T12" fmla="*/ 0 w 1140"/>
              <a:gd name="T13" fmla="*/ 0 h 255"/>
              <a:gd name="T14" fmla="*/ 1140 w 1140"/>
              <a:gd name="T15" fmla="*/ 255 h 255"/>
            </a:gdLst>
            <a:ahLst/>
            <a:cxnLst>
              <a:cxn ang="T8">
                <a:pos x="T0" y="T1"/>
              </a:cxn>
              <a:cxn ang="T9">
                <a:pos x="T2" y="T3"/>
              </a:cxn>
              <a:cxn ang="T10">
                <a:pos x="T4" y="T5"/>
              </a:cxn>
              <a:cxn ang="T11">
                <a:pos x="T6" y="T7"/>
              </a:cxn>
            </a:cxnLst>
            <a:rect l="T12" t="T13" r="T14" b="T15"/>
            <a:pathLst>
              <a:path w="1140" h="255">
                <a:moveTo>
                  <a:pt x="1140" y="0"/>
                </a:moveTo>
                <a:lnTo>
                  <a:pt x="0" y="255"/>
                </a:lnTo>
                <a:lnTo>
                  <a:pt x="0" y="0"/>
                </a:lnTo>
                <a:lnTo>
                  <a:pt x="1140" y="0"/>
                </a:lnTo>
                <a:close/>
              </a:path>
            </a:pathLst>
          </a:custGeom>
          <a:solidFill>
            <a:schemeClr val="tx1"/>
          </a:solidFill>
          <a:ln w="9525">
            <a:solidFill>
              <a:schemeClr val="tx1"/>
            </a:solidFill>
            <a:round/>
            <a:headEnd/>
            <a:tailEnd/>
          </a:ln>
        </p:spPr>
        <p:txBody>
          <a:bodyPr/>
          <a:lstStyle/>
          <a:p>
            <a:endParaRPr lang="en-US"/>
          </a:p>
        </p:txBody>
      </p:sp>
      <p:sp>
        <p:nvSpPr>
          <p:cNvPr id="78522" name="Rectangle 1877"/>
          <p:cNvSpPr>
            <a:spLocks noChangeArrowheads="1"/>
          </p:cNvSpPr>
          <p:nvPr/>
        </p:nvSpPr>
        <p:spPr bwMode="auto">
          <a:xfrm>
            <a:off x="6269038" y="4227513"/>
            <a:ext cx="301625" cy="6826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523" name="Freeform 1878"/>
          <p:cNvSpPr>
            <a:spLocks/>
          </p:cNvSpPr>
          <p:nvPr/>
        </p:nvSpPr>
        <p:spPr bwMode="auto">
          <a:xfrm>
            <a:off x="6516688" y="4173538"/>
            <a:ext cx="234950" cy="87312"/>
          </a:xfrm>
          <a:custGeom>
            <a:avLst/>
            <a:gdLst>
              <a:gd name="T0" fmla="*/ 2147483646 w 889"/>
              <a:gd name="T1" fmla="*/ 2147483646 h 331"/>
              <a:gd name="T2" fmla="*/ 0 w 889"/>
              <a:gd name="T3" fmla="*/ 0 h 331"/>
              <a:gd name="T4" fmla="*/ 2147483646 w 889"/>
              <a:gd name="T5" fmla="*/ 2147483646 h 331"/>
              <a:gd name="T6" fmla="*/ 2147483646 w 889"/>
              <a:gd name="T7" fmla="*/ 2147483646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9525">
            <a:solidFill>
              <a:schemeClr val="tx1"/>
            </a:solidFill>
            <a:round/>
            <a:headEnd/>
            <a:tailEnd/>
          </a:ln>
        </p:spPr>
        <p:txBody>
          <a:bodyPr/>
          <a:lstStyle/>
          <a:p>
            <a:endParaRPr lang="en-US"/>
          </a:p>
        </p:txBody>
      </p:sp>
      <p:sp>
        <p:nvSpPr>
          <p:cNvPr id="78524" name="Freeform 1879"/>
          <p:cNvSpPr>
            <a:spLocks/>
          </p:cNvSpPr>
          <p:nvPr/>
        </p:nvSpPr>
        <p:spPr bwMode="auto">
          <a:xfrm>
            <a:off x="6516688" y="4173538"/>
            <a:ext cx="234950" cy="87312"/>
          </a:xfrm>
          <a:custGeom>
            <a:avLst/>
            <a:gdLst>
              <a:gd name="T0" fmla="*/ 2147483646 w 889"/>
              <a:gd name="T1" fmla="*/ 2147483646 h 331"/>
              <a:gd name="T2" fmla="*/ 0 w 889"/>
              <a:gd name="T3" fmla="*/ 0 h 331"/>
              <a:gd name="T4" fmla="*/ 2147483646 w 889"/>
              <a:gd name="T5" fmla="*/ 2147483646 h 331"/>
              <a:gd name="T6" fmla="*/ 2147483646 w 889"/>
              <a:gd name="T7" fmla="*/ 2147483646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0">
            <a:solidFill>
              <a:schemeClr val="tx1"/>
            </a:solidFill>
            <a:round/>
            <a:headEnd/>
            <a:tailEnd/>
          </a:ln>
        </p:spPr>
        <p:txBody>
          <a:bodyPr/>
          <a:lstStyle/>
          <a:p>
            <a:endParaRPr lang="en-US"/>
          </a:p>
        </p:txBody>
      </p:sp>
      <p:sp>
        <p:nvSpPr>
          <p:cNvPr id="78525" name="Freeform 1880"/>
          <p:cNvSpPr>
            <a:spLocks/>
          </p:cNvSpPr>
          <p:nvPr/>
        </p:nvSpPr>
        <p:spPr bwMode="auto">
          <a:xfrm>
            <a:off x="6516688" y="4260850"/>
            <a:ext cx="234950" cy="87313"/>
          </a:xfrm>
          <a:custGeom>
            <a:avLst/>
            <a:gdLst>
              <a:gd name="T0" fmla="*/ 2147483646 w 889"/>
              <a:gd name="T1" fmla="*/ 0 h 331"/>
              <a:gd name="T2" fmla="*/ 0 w 889"/>
              <a:gd name="T3" fmla="*/ 2147483646 h 331"/>
              <a:gd name="T4" fmla="*/ 2147483646 w 889"/>
              <a:gd name="T5" fmla="*/ 0 h 331"/>
              <a:gd name="T6" fmla="*/ 2147483646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0"/>
                </a:moveTo>
                <a:lnTo>
                  <a:pt x="0" y="331"/>
                </a:lnTo>
                <a:lnTo>
                  <a:pt x="889" y="0"/>
                </a:lnTo>
                <a:lnTo>
                  <a:pt x="203" y="0"/>
                </a:lnTo>
                <a:close/>
              </a:path>
            </a:pathLst>
          </a:custGeom>
          <a:solidFill>
            <a:schemeClr val="tx1"/>
          </a:solidFill>
          <a:ln w="9525">
            <a:solidFill>
              <a:schemeClr val="tx1"/>
            </a:solidFill>
            <a:round/>
            <a:headEnd/>
            <a:tailEnd/>
          </a:ln>
        </p:spPr>
        <p:txBody>
          <a:bodyPr/>
          <a:lstStyle/>
          <a:p>
            <a:endParaRPr lang="en-US"/>
          </a:p>
        </p:txBody>
      </p:sp>
      <p:sp>
        <p:nvSpPr>
          <p:cNvPr id="78526" name="Freeform 1881"/>
          <p:cNvSpPr>
            <a:spLocks/>
          </p:cNvSpPr>
          <p:nvPr/>
        </p:nvSpPr>
        <p:spPr bwMode="auto">
          <a:xfrm>
            <a:off x="6516688" y="4260850"/>
            <a:ext cx="234950" cy="87313"/>
          </a:xfrm>
          <a:custGeom>
            <a:avLst/>
            <a:gdLst>
              <a:gd name="T0" fmla="*/ 2147483646 w 889"/>
              <a:gd name="T1" fmla="*/ 0 h 331"/>
              <a:gd name="T2" fmla="*/ 0 w 889"/>
              <a:gd name="T3" fmla="*/ 2147483646 h 331"/>
              <a:gd name="T4" fmla="*/ 2147483646 w 889"/>
              <a:gd name="T5" fmla="*/ 0 h 331"/>
              <a:gd name="T6" fmla="*/ 2147483646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0"/>
                </a:moveTo>
                <a:lnTo>
                  <a:pt x="0" y="331"/>
                </a:lnTo>
                <a:lnTo>
                  <a:pt x="889" y="0"/>
                </a:lnTo>
                <a:lnTo>
                  <a:pt x="203" y="0"/>
                </a:lnTo>
                <a:close/>
              </a:path>
            </a:pathLst>
          </a:custGeom>
          <a:solidFill>
            <a:schemeClr val="tx1"/>
          </a:solidFill>
          <a:ln w="0">
            <a:solidFill>
              <a:schemeClr val="tx1"/>
            </a:solidFill>
            <a:round/>
            <a:headEnd/>
            <a:tailEnd/>
          </a:ln>
        </p:spPr>
        <p:txBody>
          <a:bodyPr/>
          <a:lstStyle/>
          <a:p>
            <a:endParaRPr lang="en-US"/>
          </a:p>
        </p:txBody>
      </p:sp>
      <p:grpSp>
        <p:nvGrpSpPr>
          <p:cNvPr id="78527" name="Group 1883"/>
          <p:cNvGrpSpPr>
            <a:grpSpLocks/>
          </p:cNvGrpSpPr>
          <p:nvPr/>
        </p:nvGrpSpPr>
        <p:grpSpPr bwMode="auto">
          <a:xfrm>
            <a:off x="4151313" y="4030663"/>
            <a:ext cx="962025" cy="366712"/>
            <a:chOff x="2685" y="1632"/>
            <a:chExt cx="606" cy="231"/>
          </a:xfrm>
        </p:grpSpPr>
        <p:sp>
          <p:nvSpPr>
            <p:cNvPr id="78579" name="Freeform 1884"/>
            <p:cNvSpPr>
              <a:spLocks/>
            </p:cNvSpPr>
            <p:nvPr/>
          </p:nvSpPr>
          <p:spPr bwMode="auto">
            <a:xfrm>
              <a:off x="2687" y="1682"/>
              <a:ext cx="20" cy="54"/>
            </a:xfrm>
            <a:custGeom>
              <a:avLst/>
              <a:gdLst>
                <a:gd name="T0" fmla="*/ 0 w 121"/>
                <a:gd name="T1" fmla="*/ 0 h 325"/>
                <a:gd name="T2" fmla="*/ 0 w 121"/>
                <a:gd name="T3" fmla="*/ 0 h 325"/>
                <a:gd name="T4" fmla="*/ 0 w 121"/>
                <a:gd name="T5" fmla="*/ 0 h 325"/>
                <a:gd name="T6" fmla="*/ 0 w 121"/>
                <a:gd name="T7" fmla="*/ 0 h 325"/>
                <a:gd name="T8" fmla="*/ 0 60000 65536"/>
                <a:gd name="T9" fmla="*/ 0 60000 65536"/>
                <a:gd name="T10" fmla="*/ 0 60000 65536"/>
                <a:gd name="T11" fmla="*/ 0 60000 65536"/>
                <a:gd name="T12" fmla="*/ 0 w 121"/>
                <a:gd name="T13" fmla="*/ 0 h 325"/>
                <a:gd name="T14" fmla="*/ 121 w 121"/>
                <a:gd name="T15" fmla="*/ 325 h 325"/>
              </a:gdLst>
              <a:ahLst/>
              <a:cxnLst>
                <a:cxn ang="T8">
                  <a:pos x="T0" y="T1"/>
                </a:cxn>
                <a:cxn ang="T9">
                  <a:pos x="T2" y="T3"/>
                </a:cxn>
                <a:cxn ang="T10">
                  <a:pos x="T4" y="T5"/>
                </a:cxn>
                <a:cxn ang="T11">
                  <a:pos x="T6" y="T7"/>
                </a:cxn>
              </a:cxnLst>
              <a:rect l="T12" t="T13" r="T14" b="T15"/>
              <a:pathLst>
                <a:path w="121" h="325">
                  <a:moveTo>
                    <a:pt x="121" y="3"/>
                  </a:moveTo>
                  <a:lnTo>
                    <a:pt x="114" y="0"/>
                  </a:lnTo>
                  <a:lnTo>
                    <a:pt x="0" y="325"/>
                  </a:lnTo>
                  <a:lnTo>
                    <a:pt x="121" y="3"/>
                  </a:lnTo>
                  <a:close/>
                </a:path>
              </a:pathLst>
            </a:custGeom>
            <a:solidFill>
              <a:schemeClr val="tx1"/>
            </a:solidFill>
            <a:ln w="9525">
              <a:solidFill>
                <a:schemeClr val="tx1"/>
              </a:solidFill>
              <a:round/>
              <a:headEnd/>
              <a:tailEnd/>
            </a:ln>
          </p:spPr>
          <p:txBody>
            <a:bodyPr/>
            <a:lstStyle/>
            <a:p>
              <a:endParaRPr lang="en-US"/>
            </a:p>
          </p:txBody>
        </p:sp>
        <p:sp>
          <p:nvSpPr>
            <p:cNvPr id="78580" name="Freeform 1885"/>
            <p:cNvSpPr>
              <a:spLocks/>
            </p:cNvSpPr>
            <p:nvPr/>
          </p:nvSpPr>
          <p:spPr bwMode="auto">
            <a:xfrm>
              <a:off x="2685" y="1682"/>
              <a:ext cx="21" cy="58"/>
            </a:xfrm>
            <a:custGeom>
              <a:avLst/>
              <a:gdLst>
                <a:gd name="T0" fmla="*/ 0 w 129"/>
                <a:gd name="T1" fmla="*/ 0 h 343"/>
                <a:gd name="T2" fmla="*/ 0 w 129"/>
                <a:gd name="T3" fmla="*/ 0 h 343"/>
                <a:gd name="T4" fmla="*/ 0 w 129"/>
                <a:gd name="T5" fmla="*/ 0 h 343"/>
                <a:gd name="T6" fmla="*/ 0 w 129"/>
                <a:gd name="T7" fmla="*/ 0 h 343"/>
                <a:gd name="T8" fmla="*/ 0 60000 65536"/>
                <a:gd name="T9" fmla="*/ 0 60000 65536"/>
                <a:gd name="T10" fmla="*/ 0 60000 65536"/>
                <a:gd name="T11" fmla="*/ 0 60000 65536"/>
                <a:gd name="T12" fmla="*/ 0 w 129"/>
                <a:gd name="T13" fmla="*/ 0 h 343"/>
                <a:gd name="T14" fmla="*/ 129 w 129"/>
                <a:gd name="T15" fmla="*/ 343 h 343"/>
              </a:gdLst>
              <a:ahLst/>
              <a:cxnLst>
                <a:cxn ang="T8">
                  <a:pos x="T0" y="T1"/>
                </a:cxn>
                <a:cxn ang="T9">
                  <a:pos x="T2" y="T3"/>
                </a:cxn>
                <a:cxn ang="T10">
                  <a:pos x="T4" y="T5"/>
                </a:cxn>
                <a:cxn ang="T11">
                  <a:pos x="T6" y="T7"/>
                </a:cxn>
              </a:cxnLst>
              <a:rect l="T12" t="T13" r="T14" b="T15"/>
              <a:pathLst>
                <a:path w="129" h="343">
                  <a:moveTo>
                    <a:pt x="129" y="0"/>
                  </a:moveTo>
                  <a:lnTo>
                    <a:pt x="15" y="325"/>
                  </a:lnTo>
                  <a:lnTo>
                    <a:pt x="0" y="343"/>
                  </a:lnTo>
                  <a:lnTo>
                    <a:pt x="129" y="0"/>
                  </a:lnTo>
                  <a:close/>
                </a:path>
              </a:pathLst>
            </a:custGeom>
            <a:solidFill>
              <a:schemeClr val="tx1"/>
            </a:solidFill>
            <a:ln w="9525">
              <a:solidFill>
                <a:schemeClr val="tx1"/>
              </a:solidFill>
              <a:round/>
              <a:headEnd/>
              <a:tailEnd/>
            </a:ln>
          </p:spPr>
          <p:txBody>
            <a:bodyPr/>
            <a:lstStyle/>
            <a:p>
              <a:endParaRPr lang="en-US"/>
            </a:p>
          </p:txBody>
        </p:sp>
        <p:sp>
          <p:nvSpPr>
            <p:cNvPr id="78581" name="Freeform 1886"/>
            <p:cNvSpPr>
              <a:spLocks/>
            </p:cNvSpPr>
            <p:nvPr/>
          </p:nvSpPr>
          <p:spPr bwMode="auto">
            <a:xfrm>
              <a:off x="2685" y="1682"/>
              <a:ext cx="22" cy="58"/>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
                  </a:moveTo>
                  <a:lnTo>
                    <a:pt x="129" y="0"/>
                  </a:lnTo>
                  <a:lnTo>
                    <a:pt x="0" y="343"/>
                  </a:lnTo>
                  <a:lnTo>
                    <a:pt x="15" y="325"/>
                  </a:lnTo>
                  <a:lnTo>
                    <a:pt x="136" y="3"/>
                  </a:lnTo>
                  <a:close/>
                </a:path>
              </a:pathLst>
            </a:custGeom>
            <a:solidFill>
              <a:schemeClr val="tx1"/>
            </a:solidFill>
            <a:ln w="0">
              <a:solidFill>
                <a:schemeClr val="tx1"/>
              </a:solidFill>
              <a:round/>
              <a:headEnd/>
              <a:tailEnd/>
            </a:ln>
          </p:spPr>
          <p:txBody>
            <a:bodyPr/>
            <a:lstStyle/>
            <a:p>
              <a:endParaRPr lang="en-US"/>
            </a:p>
          </p:txBody>
        </p:sp>
        <p:sp>
          <p:nvSpPr>
            <p:cNvPr id="78582" name="Freeform 1887"/>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15" y="45"/>
                  </a:moveTo>
                  <a:lnTo>
                    <a:pt x="0" y="63"/>
                  </a:lnTo>
                  <a:lnTo>
                    <a:pt x="88" y="0"/>
                  </a:lnTo>
                  <a:lnTo>
                    <a:pt x="15" y="45"/>
                  </a:lnTo>
                  <a:close/>
                </a:path>
              </a:pathLst>
            </a:custGeom>
            <a:solidFill>
              <a:schemeClr val="tx1"/>
            </a:solidFill>
            <a:ln w="9525">
              <a:solidFill>
                <a:schemeClr val="tx1"/>
              </a:solidFill>
              <a:round/>
              <a:headEnd/>
              <a:tailEnd/>
            </a:ln>
          </p:spPr>
          <p:txBody>
            <a:bodyPr/>
            <a:lstStyle/>
            <a:p>
              <a:endParaRPr lang="en-US"/>
            </a:p>
          </p:txBody>
        </p:sp>
        <p:sp>
          <p:nvSpPr>
            <p:cNvPr id="78583" name="Freeform 1888"/>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0" y="63"/>
                  </a:moveTo>
                  <a:lnTo>
                    <a:pt x="88" y="0"/>
                  </a:lnTo>
                  <a:lnTo>
                    <a:pt x="80" y="15"/>
                  </a:lnTo>
                  <a:lnTo>
                    <a:pt x="0" y="63"/>
                  </a:lnTo>
                  <a:close/>
                </a:path>
              </a:pathLst>
            </a:custGeom>
            <a:solidFill>
              <a:schemeClr val="tx1"/>
            </a:solidFill>
            <a:ln w="9525">
              <a:solidFill>
                <a:schemeClr val="tx1"/>
              </a:solidFill>
              <a:round/>
              <a:headEnd/>
              <a:tailEnd/>
            </a:ln>
          </p:spPr>
          <p:txBody>
            <a:bodyPr/>
            <a:lstStyle/>
            <a:p>
              <a:endParaRPr lang="en-US"/>
            </a:p>
          </p:txBody>
        </p:sp>
        <p:sp>
          <p:nvSpPr>
            <p:cNvPr id="78584" name="Freeform 1889"/>
            <p:cNvSpPr>
              <a:spLocks/>
            </p:cNvSpPr>
            <p:nvPr/>
          </p:nvSpPr>
          <p:spPr bwMode="auto">
            <a:xfrm>
              <a:off x="2685" y="1729"/>
              <a:ext cx="14" cy="11"/>
            </a:xfrm>
            <a:custGeom>
              <a:avLst/>
              <a:gdLst>
                <a:gd name="T0" fmla="*/ 0 w 88"/>
                <a:gd name="T1" fmla="*/ 0 h 63"/>
                <a:gd name="T2" fmla="*/ 0 w 88"/>
                <a:gd name="T3" fmla="*/ 0 h 63"/>
                <a:gd name="T4" fmla="*/ 0 w 88"/>
                <a:gd name="T5" fmla="*/ 0 h 63"/>
                <a:gd name="T6" fmla="*/ 0 w 88"/>
                <a:gd name="T7" fmla="*/ 0 h 63"/>
                <a:gd name="T8" fmla="*/ 0 w 88"/>
                <a:gd name="T9" fmla="*/ 0 h 63"/>
                <a:gd name="T10" fmla="*/ 0 60000 65536"/>
                <a:gd name="T11" fmla="*/ 0 60000 65536"/>
                <a:gd name="T12" fmla="*/ 0 60000 65536"/>
                <a:gd name="T13" fmla="*/ 0 60000 65536"/>
                <a:gd name="T14" fmla="*/ 0 60000 65536"/>
                <a:gd name="T15" fmla="*/ 0 w 88"/>
                <a:gd name="T16" fmla="*/ 0 h 63"/>
                <a:gd name="T17" fmla="*/ 88 w 88"/>
                <a:gd name="T18" fmla="*/ 63 h 63"/>
              </a:gdLst>
              <a:ahLst/>
              <a:cxnLst>
                <a:cxn ang="T10">
                  <a:pos x="T0" y="T1"/>
                </a:cxn>
                <a:cxn ang="T11">
                  <a:pos x="T2" y="T3"/>
                </a:cxn>
                <a:cxn ang="T12">
                  <a:pos x="T4" y="T5"/>
                </a:cxn>
                <a:cxn ang="T13">
                  <a:pos x="T6" y="T7"/>
                </a:cxn>
                <a:cxn ang="T14">
                  <a:pos x="T8" y="T9"/>
                </a:cxn>
              </a:cxnLst>
              <a:rect l="T15" t="T16" r="T17" b="T18"/>
              <a:pathLst>
                <a:path w="88" h="63">
                  <a:moveTo>
                    <a:pt x="15" y="45"/>
                  </a:moveTo>
                  <a:lnTo>
                    <a:pt x="0" y="63"/>
                  </a:lnTo>
                  <a:lnTo>
                    <a:pt x="80" y="15"/>
                  </a:lnTo>
                  <a:lnTo>
                    <a:pt x="88" y="0"/>
                  </a:lnTo>
                  <a:lnTo>
                    <a:pt x="15" y="45"/>
                  </a:lnTo>
                  <a:close/>
                </a:path>
              </a:pathLst>
            </a:custGeom>
            <a:solidFill>
              <a:schemeClr val="tx1"/>
            </a:solidFill>
            <a:ln w="0">
              <a:solidFill>
                <a:schemeClr val="tx1"/>
              </a:solidFill>
              <a:round/>
              <a:headEnd/>
              <a:tailEnd/>
            </a:ln>
          </p:spPr>
          <p:txBody>
            <a:bodyPr/>
            <a:lstStyle/>
            <a:p>
              <a:endParaRPr lang="en-US"/>
            </a:p>
          </p:txBody>
        </p:sp>
        <p:sp>
          <p:nvSpPr>
            <p:cNvPr id="78585" name="Freeform 1890"/>
            <p:cNvSpPr>
              <a:spLocks/>
            </p:cNvSpPr>
            <p:nvPr/>
          </p:nvSpPr>
          <p:spPr bwMode="auto">
            <a:xfrm>
              <a:off x="2698" y="1729"/>
              <a:ext cx="1" cy="67"/>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0"/>
                  </a:moveTo>
                  <a:lnTo>
                    <a:pt x="0" y="15"/>
                  </a:lnTo>
                  <a:lnTo>
                    <a:pt x="8" y="400"/>
                  </a:lnTo>
                  <a:lnTo>
                    <a:pt x="8" y="0"/>
                  </a:lnTo>
                  <a:close/>
                </a:path>
              </a:pathLst>
            </a:custGeom>
            <a:solidFill>
              <a:schemeClr val="tx1"/>
            </a:solidFill>
            <a:ln w="9525">
              <a:solidFill>
                <a:schemeClr val="tx1"/>
              </a:solidFill>
              <a:round/>
              <a:headEnd/>
              <a:tailEnd/>
            </a:ln>
          </p:spPr>
          <p:txBody>
            <a:bodyPr/>
            <a:lstStyle/>
            <a:p>
              <a:endParaRPr lang="en-US"/>
            </a:p>
          </p:txBody>
        </p:sp>
        <p:sp>
          <p:nvSpPr>
            <p:cNvPr id="78586" name="Freeform 1891"/>
            <p:cNvSpPr>
              <a:spLocks/>
            </p:cNvSpPr>
            <p:nvPr/>
          </p:nvSpPr>
          <p:spPr bwMode="auto">
            <a:xfrm>
              <a:off x="2698" y="1731"/>
              <a:ext cx="1"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0"/>
                  </a:moveTo>
                  <a:lnTo>
                    <a:pt x="8" y="385"/>
                  </a:lnTo>
                  <a:lnTo>
                    <a:pt x="0" y="393"/>
                  </a:lnTo>
                  <a:lnTo>
                    <a:pt x="0" y="0"/>
                  </a:lnTo>
                  <a:close/>
                </a:path>
              </a:pathLst>
            </a:custGeom>
            <a:solidFill>
              <a:schemeClr val="tx1"/>
            </a:solidFill>
            <a:ln w="9525">
              <a:solidFill>
                <a:schemeClr val="tx1"/>
              </a:solidFill>
              <a:round/>
              <a:headEnd/>
              <a:tailEnd/>
            </a:ln>
          </p:spPr>
          <p:txBody>
            <a:bodyPr/>
            <a:lstStyle/>
            <a:p>
              <a:endParaRPr lang="en-US"/>
            </a:p>
          </p:txBody>
        </p:sp>
        <p:sp>
          <p:nvSpPr>
            <p:cNvPr id="78587" name="Freeform 1892"/>
            <p:cNvSpPr>
              <a:spLocks/>
            </p:cNvSpPr>
            <p:nvPr/>
          </p:nvSpPr>
          <p:spPr bwMode="auto">
            <a:xfrm>
              <a:off x="2698" y="1729"/>
              <a:ext cx="1"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0"/>
                  </a:moveTo>
                  <a:lnTo>
                    <a:pt x="0" y="15"/>
                  </a:lnTo>
                  <a:lnTo>
                    <a:pt x="0" y="408"/>
                  </a:lnTo>
                  <a:lnTo>
                    <a:pt x="8" y="400"/>
                  </a:lnTo>
                  <a:lnTo>
                    <a:pt x="8" y="0"/>
                  </a:lnTo>
                  <a:close/>
                </a:path>
              </a:pathLst>
            </a:custGeom>
            <a:solidFill>
              <a:schemeClr val="tx1"/>
            </a:solidFill>
            <a:ln w="0">
              <a:solidFill>
                <a:schemeClr val="tx1"/>
              </a:solidFill>
              <a:round/>
              <a:headEnd/>
              <a:tailEnd/>
            </a:ln>
          </p:spPr>
          <p:txBody>
            <a:bodyPr/>
            <a:lstStyle/>
            <a:p>
              <a:endParaRPr lang="en-US"/>
            </a:p>
          </p:txBody>
        </p:sp>
        <p:sp>
          <p:nvSpPr>
            <p:cNvPr id="78588" name="Freeform 1893"/>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60000 65536"/>
                <a:gd name="T9" fmla="*/ 0 60000 65536"/>
                <a:gd name="T10" fmla="*/ 0 60000 65536"/>
                <a:gd name="T11" fmla="*/ 0 60000 65536"/>
                <a:gd name="T12" fmla="*/ 0 w 53"/>
                <a:gd name="T13" fmla="*/ 0 h 8"/>
                <a:gd name="T14" fmla="*/ 53 w 53"/>
                <a:gd name="T15" fmla="*/ 8 h 8"/>
              </a:gdLst>
              <a:ahLst/>
              <a:cxnLst>
                <a:cxn ang="T8">
                  <a:pos x="T0" y="T1"/>
                </a:cxn>
                <a:cxn ang="T9">
                  <a:pos x="T2" y="T3"/>
                </a:cxn>
                <a:cxn ang="T10">
                  <a:pos x="T4" y="T5"/>
                </a:cxn>
                <a:cxn ang="T11">
                  <a:pos x="T6" y="T7"/>
                </a:cxn>
              </a:cxnLst>
              <a:rect l="T12" t="T13" r="T14" b="T15"/>
              <a:pathLst>
                <a:path w="53" h="8">
                  <a:moveTo>
                    <a:pt x="8" y="0"/>
                  </a:moveTo>
                  <a:lnTo>
                    <a:pt x="0" y="8"/>
                  </a:lnTo>
                  <a:lnTo>
                    <a:pt x="53" y="0"/>
                  </a:lnTo>
                  <a:lnTo>
                    <a:pt x="8" y="0"/>
                  </a:lnTo>
                  <a:close/>
                </a:path>
              </a:pathLst>
            </a:custGeom>
            <a:solidFill>
              <a:schemeClr val="tx1"/>
            </a:solidFill>
            <a:ln w="9525">
              <a:solidFill>
                <a:schemeClr val="tx1"/>
              </a:solidFill>
              <a:round/>
              <a:headEnd/>
              <a:tailEnd/>
            </a:ln>
          </p:spPr>
          <p:txBody>
            <a:bodyPr/>
            <a:lstStyle/>
            <a:p>
              <a:endParaRPr lang="en-US"/>
            </a:p>
          </p:txBody>
        </p:sp>
        <p:sp>
          <p:nvSpPr>
            <p:cNvPr id="78589" name="Freeform 1894"/>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60000 65536"/>
                <a:gd name="T9" fmla="*/ 0 60000 65536"/>
                <a:gd name="T10" fmla="*/ 0 60000 65536"/>
                <a:gd name="T11" fmla="*/ 0 60000 65536"/>
                <a:gd name="T12" fmla="*/ 0 w 53"/>
                <a:gd name="T13" fmla="*/ 0 h 8"/>
                <a:gd name="T14" fmla="*/ 53 w 53"/>
                <a:gd name="T15" fmla="*/ 8 h 8"/>
              </a:gdLst>
              <a:ahLst/>
              <a:cxnLst>
                <a:cxn ang="T8">
                  <a:pos x="T0" y="T1"/>
                </a:cxn>
                <a:cxn ang="T9">
                  <a:pos x="T2" y="T3"/>
                </a:cxn>
                <a:cxn ang="T10">
                  <a:pos x="T4" y="T5"/>
                </a:cxn>
                <a:cxn ang="T11">
                  <a:pos x="T6" y="T7"/>
                </a:cxn>
              </a:cxnLst>
              <a:rect l="T12" t="T13" r="T14" b="T15"/>
              <a:pathLst>
                <a:path w="53" h="8">
                  <a:moveTo>
                    <a:pt x="0" y="8"/>
                  </a:moveTo>
                  <a:lnTo>
                    <a:pt x="53" y="0"/>
                  </a:lnTo>
                  <a:lnTo>
                    <a:pt x="53" y="8"/>
                  </a:lnTo>
                  <a:lnTo>
                    <a:pt x="0" y="8"/>
                  </a:lnTo>
                  <a:close/>
                </a:path>
              </a:pathLst>
            </a:custGeom>
            <a:solidFill>
              <a:schemeClr val="tx1"/>
            </a:solidFill>
            <a:ln w="9525">
              <a:solidFill>
                <a:schemeClr val="tx1"/>
              </a:solidFill>
              <a:round/>
              <a:headEnd/>
              <a:tailEnd/>
            </a:ln>
          </p:spPr>
          <p:txBody>
            <a:bodyPr/>
            <a:lstStyle/>
            <a:p>
              <a:endParaRPr lang="en-US"/>
            </a:p>
          </p:txBody>
        </p:sp>
        <p:sp>
          <p:nvSpPr>
            <p:cNvPr id="78590" name="Freeform 1895"/>
            <p:cNvSpPr>
              <a:spLocks/>
            </p:cNvSpPr>
            <p:nvPr/>
          </p:nvSpPr>
          <p:spPr bwMode="auto">
            <a:xfrm>
              <a:off x="2698" y="1796"/>
              <a:ext cx="9" cy="1"/>
            </a:xfrm>
            <a:custGeom>
              <a:avLst/>
              <a:gdLst>
                <a:gd name="T0" fmla="*/ 0 w 53"/>
                <a:gd name="T1" fmla="*/ 0 h 8"/>
                <a:gd name="T2" fmla="*/ 0 w 53"/>
                <a:gd name="T3" fmla="*/ 0 h 8"/>
                <a:gd name="T4" fmla="*/ 0 w 53"/>
                <a:gd name="T5" fmla="*/ 0 h 8"/>
                <a:gd name="T6" fmla="*/ 0 w 53"/>
                <a:gd name="T7" fmla="*/ 0 h 8"/>
                <a:gd name="T8" fmla="*/ 0 w 53"/>
                <a:gd name="T9" fmla="*/ 0 h 8"/>
                <a:gd name="T10" fmla="*/ 0 60000 65536"/>
                <a:gd name="T11" fmla="*/ 0 60000 65536"/>
                <a:gd name="T12" fmla="*/ 0 60000 65536"/>
                <a:gd name="T13" fmla="*/ 0 60000 65536"/>
                <a:gd name="T14" fmla="*/ 0 60000 65536"/>
                <a:gd name="T15" fmla="*/ 0 w 53"/>
                <a:gd name="T16" fmla="*/ 0 h 8"/>
                <a:gd name="T17" fmla="*/ 53 w 53"/>
                <a:gd name="T18" fmla="*/ 8 h 8"/>
              </a:gdLst>
              <a:ahLst/>
              <a:cxnLst>
                <a:cxn ang="T10">
                  <a:pos x="T0" y="T1"/>
                </a:cxn>
                <a:cxn ang="T11">
                  <a:pos x="T2" y="T3"/>
                </a:cxn>
                <a:cxn ang="T12">
                  <a:pos x="T4" y="T5"/>
                </a:cxn>
                <a:cxn ang="T13">
                  <a:pos x="T6" y="T7"/>
                </a:cxn>
                <a:cxn ang="T14">
                  <a:pos x="T8" y="T9"/>
                </a:cxn>
              </a:cxnLst>
              <a:rect l="T15" t="T16" r="T17" b="T18"/>
              <a:pathLst>
                <a:path w="53" h="8">
                  <a:moveTo>
                    <a:pt x="8" y="0"/>
                  </a:moveTo>
                  <a:lnTo>
                    <a:pt x="0" y="8"/>
                  </a:lnTo>
                  <a:lnTo>
                    <a:pt x="53" y="8"/>
                  </a:lnTo>
                  <a:lnTo>
                    <a:pt x="53" y="0"/>
                  </a:lnTo>
                  <a:lnTo>
                    <a:pt x="8" y="0"/>
                  </a:lnTo>
                  <a:close/>
                </a:path>
              </a:pathLst>
            </a:custGeom>
            <a:solidFill>
              <a:schemeClr val="tx1"/>
            </a:solidFill>
            <a:ln w="0">
              <a:solidFill>
                <a:schemeClr val="tx1"/>
              </a:solidFill>
              <a:round/>
              <a:headEnd/>
              <a:tailEnd/>
            </a:ln>
          </p:spPr>
          <p:txBody>
            <a:bodyPr/>
            <a:lstStyle/>
            <a:p>
              <a:endParaRPr lang="en-US"/>
            </a:p>
          </p:txBody>
        </p:sp>
        <p:sp>
          <p:nvSpPr>
            <p:cNvPr id="78591" name="Line 1896"/>
            <p:cNvSpPr>
              <a:spLocks noChangeShapeType="1"/>
            </p:cNvSpPr>
            <p:nvPr/>
          </p:nvSpPr>
          <p:spPr bwMode="auto">
            <a:xfrm>
              <a:off x="2707" y="1796"/>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592" name="Freeform 1897"/>
            <p:cNvSpPr>
              <a:spLocks/>
            </p:cNvSpPr>
            <p:nvPr/>
          </p:nvSpPr>
          <p:spPr bwMode="auto">
            <a:xfrm>
              <a:off x="2706" y="1683"/>
              <a:ext cx="1" cy="113"/>
            </a:xfrm>
            <a:custGeom>
              <a:avLst/>
              <a:gdLst>
                <a:gd name="T0" fmla="*/ 0 w 7"/>
                <a:gd name="T1" fmla="*/ 0 h 683"/>
                <a:gd name="T2" fmla="*/ 0 w 7"/>
                <a:gd name="T3" fmla="*/ 0 h 683"/>
                <a:gd name="T4" fmla="*/ 0 w 7"/>
                <a:gd name="T5" fmla="*/ 0 h 683"/>
                <a:gd name="T6" fmla="*/ 0 w 7"/>
                <a:gd name="T7" fmla="*/ 0 h 683"/>
                <a:gd name="T8" fmla="*/ 0 60000 65536"/>
                <a:gd name="T9" fmla="*/ 0 60000 65536"/>
                <a:gd name="T10" fmla="*/ 0 60000 65536"/>
                <a:gd name="T11" fmla="*/ 0 60000 65536"/>
                <a:gd name="T12" fmla="*/ 0 w 7"/>
                <a:gd name="T13" fmla="*/ 0 h 683"/>
                <a:gd name="T14" fmla="*/ 7 w 7"/>
                <a:gd name="T15" fmla="*/ 683 h 683"/>
              </a:gdLst>
              <a:ahLst/>
              <a:cxnLst>
                <a:cxn ang="T8">
                  <a:pos x="T0" y="T1"/>
                </a:cxn>
                <a:cxn ang="T9">
                  <a:pos x="T2" y="T3"/>
                </a:cxn>
                <a:cxn ang="T10">
                  <a:pos x="T4" y="T5"/>
                </a:cxn>
                <a:cxn ang="T11">
                  <a:pos x="T6" y="T7"/>
                </a:cxn>
              </a:cxnLst>
              <a:rect l="T12" t="T13" r="T14" b="T15"/>
              <a:pathLst>
                <a:path w="7" h="683">
                  <a:moveTo>
                    <a:pt x="0" y="683"/>
                  </a:moveTo>
                  <a:lnTo>
                    <a:pt x="7" y="683"/>
                  </a:lnTo>
                  <a:lnTo>
                    <a:pt x="0" y="0"/>
                  </a:lnTo>
                  <a:lnTo>
                    <a:pt x="0" y="683"/>
                  </a:lnTo>
                  <a:close/>
                </a:path>
              </a:pathLst>
            </a:custGeom>
            <a:solidFill>
              <a:schemeClr val="tx1"/>
            </a:solidFill>
            <a:ln w="9525">
              <a:solidFill>
                <a:schemeClr val="tx1"/>
              </a:solidFill>
              <a:round/>
              <a:headEnd/>
              <a:tailEnd/>
            </a:ln>
          </p:spPr>
          <p:txBody>
            <a:bodyPr/>
            <a:lstStyle/>
            <a:p>
              <a:endParaRPr lang="en-US"/>
            </a:p>
          </p:txBody>
        </p:sp>
        <p:sp>
          <p:nvSpPr>
            <p:cNvPr id="78593" name="Freeform 1898"/>
            <p:cNvSpPr>
              <a:spLocks/>
            </p:cNvSpPr>
            <p:nvPr/>
          </p:nvSpPr>
          <p:spPr bwMode="auto">
            <a:xfrm>
              <a:off x="2706" y="1683"/>
              <a:ext cx="1" cy="113"/>
            </a:xfrm>
            <a:custGeom>
              <a:avLst/>
              <a:gdLst>
                <a:gd name="T0" fmla="*/ 0 w 7"/>
                <a:gd name="T1" fmla="*/ 0 h 683"/>
                <a:gd name="T2" fmla="*/ 0 w 7"/>
                <a:gd name="T3" fmla="*/ 0 h 683"/>
                <a:gd name="T4" fmla="*/ 0 w 7"/>
                <a:gd name="T5" fmla="*/ 0 h 683"/>
                <a:gd name="T6" fmla="*/ 0 w 7"/>
                <a:gd name="T7" fmla="*/ 0 h 683"/>
                <a:gd name="T8" fmla="*/ 0 60000 65536"/>
                <a:gd name="T9" fmla="*/ 0 60000 65536"/>
                <a:gd name="T10" fmla="*/ 0 60000 65536"/>
                <a:gd name="T11" fmla="*/ 0 60000 65536"/>
                <a:gd name="T12" fmla="*/ 0 w 7"/>
                <a:gd name="T13" fmla="*/ 0 h 683"/>
                <a:gd name="T14" fmla="*/ 7 w 7"/>
                <a:gd name="T15" fmla="*/ 683 h 683"/>
              </a:gdLst>
              <a:ahLst/>
              <a:cxnLst>
                <a:cxn ang="T8">
                  <a:pos x="T0" y="T1"/>
                </a:cxn>
                <a:cxn ang="T9">
                  <a:pos x="T2" y="T3"/>
                </a:cxn>
                <a:cxn ang="T10">
                  <a:pos x="T4" y="T5"/>
                </a:cxn>
                <a:cxn ang="T11">
                  <a:pos x="T6" y="T7"/>
                </a:cxn>
              </a:cxnLst>
              <a:rect l="T12" t="T13" r="T14" b="T15"/>
              <a:pathLst>
                <a:path w="7" h="683">
                  <a:moveTo>
                    <a:pt x="7" y="683"/>
                  </a:moveTo>
                  <a:lnTo>
                    <a:pt x="0" y="0"/>
                  </a:lnTo>
                  <a:lnTo>
                    <a:pt x="7" y="0"/>
                  </a:lnTo>
                  <a:lnTo>
                    <a:pt x="7" y="683"/>
                  </a:lnTo>
                  <a:close/>
                </a:path>
              </a:pathLst>
            </a:custGeom>
            <a:solidFill>
              <a:schemeClr val="tx1"/>
            </a:solidFill>
            <a:ln w="9525">
              <a:solidFill>
                <a:schemeClr val="tx1"/>
              </a:solidFill>
              <a:round/>
              <a:headEnd/>
              <a:tailEnd/>
            </a:ln>
          </p:spPr>
          <p:txBody>
            <a:bodyPr/>
            <a:lstStyle/>
            <a:p>
              <a:endParaRPr lang="en-US"/>
            </a:p>
          </p:txBody>
        </p:sp>
        <p:sp>
          <p:nvSpPr>
            <p:cNvPr id="78594" name="Rectangle 1899"/>
            <p:cNvSpPr>
              <a:spLocks noChangeArrowheads="1"/>
            </p:cNvSpPr>
            <p:nvPr/>
          </p:nvSpPr>
          <p:spPr bwMode="auto">
            <a:xfrm>
              <a:off x="2706" y="1683"/>
              <a:ext cx="1" cy="11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595" name="Freeform 1900"/>
            <p:cNvSpPr>
              <a:spLocks/>
            </p:cNvSpPr>
            <p:nvPr/>
          </p:nvSpPr>
          <p:spPr bwMode="auto">
            <a:xfrm>
              <a:off x="3268" y="1682"/>
              <a:ext cx="20" cy="54"/>
            </a:xfrm>
            <a:custGeom>
              <a:avLst/>
              <a:gdLst>
                <a:gd name="T0" fmla="*/ 0 w 121"/>
                <a:gd name="T1" fmla="*/ 0 h 325"/>
                <a:gd name="T2" fmla="*/ 0 w 121"/>
                <a:gd name="T3" fmla="*/ 0 h 325"/>
                <a:gd name="T4" fmla="*/ 0 w 121"/>
                <a:gd name="T5" fmla="*/ 0 h 325"/>
                <a:gd name="T6" fmla="*/ 0 w 121"/>
                <a:gd name="T7" fmla="*/ 0 h 325"/>
                <a:gd name="T8" fmla="*/ 0 60000 65536"/>
                <a:gd name="T9" fmla="*/ 0 60000 65536"/>
                <a:gd name="T10" fmla="*/ 0 60000 65536"/>
                <a:gd name="T11" fmla="*/ 0 60000 65536"/>
                <a:gd name="T12" fmla="*/ 0 w 121"/>
                <a:gd name="T13" fmla="*/ 0 h 325"/>
                <a:gd name="T14" fmla="*/ 121 w 121"/>
                <a:gd name="T15" fmla="*/ 325 h 325"/>
              </a:gdLst>
              <a:ahLst/>
              <a:cxnLst>
                <a:cxn ang="T8">
                  <a:pos x="T0" y="T1"/>
                </a:cxn>
                <a:cxn ang="T9">
                  <a:pos x="T2" y="T3"/>
                </a:cxn>
                <a:cxn ang="T10">
                  <a:pos x="T4" y="T5"/>
                </a:cxn>
                <a:cxn ang="T11">
                  <a:pos x="T6" y="T7"/>
                </a:cxn>
              </a:cxnLst>
              <a:rect l="T12" t="T13" r="T14" b="T15"/>
              <a:pathLst>
                <a:path w="121" h="325">
                  <a:moveTo>
                    <a:pt x="0" y="3"/>
                  </a:moveTo>
                  <a:lnTo>
                    <a:pt x="7" y="0"/>
                  </a:lnTo>
                  <a:lnTo>
                    <a:pt x="121" y="325"/>
                  </a:lnTo>
                  <a:lnTo>
                    <a:pt x="0" y="3"/>
                  </a:lnTo>
                  <a:close/>
                </a:path>
              </a:pathLst>
            </a:custGeom>
            <a:solidFill>
              <a:schemeClr val="tx1"/>
            </a:solidFill>
            <a:ln w="9525">
              <a:solidFill>
                <a:schemeClr val="tx1"/>
              </a:solidFill>
              <a:round/>
              <a:headEnd/>
              <a:tailEnd/>
            </a:ln>
          </p:spPr>
          <p:txBody>
            <a:bodyPr/>
            <a:lstStyle/>
            <a:p>
              <a:endParaRPr lang="en-US"/>
            </a:p>
          </p:txBody>
        </p:sp>
        <p:sp>
          <p:nvSpPr>
            <p:cNvPr id="78596" name="Freeform 1901"/>
            <p:cNvSpPr>
              <a:spLocks/>
            </p:cNvSpPr>
            <p:nvPr/>
          </p:nvSpPr>
          <p:spPr bwMode="auto">
            <a:xfrm>
              <a:off x="3270" y="1682"/>
              <a:ext cx="21" cy="58"/>
            </a:xfrm>
            <a:custGeom>
              <a:avLst/>
              <a:gdLst>
                <a:gd name="T0" fmla="*/ 0 w 129"/>
                <a:gd name="T1" fmla="*/ 0 h 343"/>
                <a:gd name="T2" fmla="*/ 0 w 129"/>
                <a:gd name="T3" fmla="*/ 0 h 343"/>
                <a:gd name="T4" fmla="*/ 0 w 129"/>
                <a:gd name="T5" fmla="*/ 0 h 343"/>
                <a:gd name="T6" fmla="*/ 0 w 129"/>
                <a:gd name="T7" fmla="*/ 0 h 343"/>
                <a:gd name="T8" fmla="*/ 0 60000 65536"/>
                <a:gd name="T9" fmla="*/ 0 60000 65536"/>
                <a:gd name="T10" fmla="*/ 0 60000 65536"/>
                <a:gd name="T11" fmla="*/ 0 60000 65536"/>
                <a:gd name="T12" fmla="*/ 0 w 129"/>
                <a:gd name="T13" fmla="*/ 0 h 343"/>
                <a:gd name="T14" fmla="*/ 129 w 129"/>
                <a:gd name="T15" fmla="*/ 343 h 343"/>
              </a:gdLst>
              <a:ahLst/>
              <a:cxnLst>
                <a:cxn ang="T8">
                  <a:pos x="T0" y="T1"/>
                </a:cxn>
                <a:cxn ang="T9">
                  <a:pos x="T2" y="T3"/>
                </a:cxn>
                <a:cxn ang="T10">
                  <a:pos x="T4" y="T5"/>
                </a:cxn>
                <a:cxn ang="T11">
                  <a:pos x="T6" y="T7"/>
                </a:cxn>
              </a:cxnLst>
              <a:rect l="T12" t="T13" r="T14" b="T15"/>
              <a:pathLst>
                <a:path w="129" h="343">
                  <a:moveTo>
                    <a:pt x="0" y="0"/>
                  </a:moveTo>
                  <a:lnTo>
                    <a:pt x="114" y="325"/>
                  </a:lnTo>
                  <a:lnTo>
                    <a:pt x="129" y="343"/>
                  </a:lnTo>
                  <a:lnTo>
                    <a:pt x="0" y="0"/>
                  </a:lnTo>
                  <a:close/>
                </a:path>
              </a:pathLst>
            </a:custGeom>
            <a:solidFill>
              <a:schemeClr val="tx1"/>
            </a:solidFill>
            <a:ln w="9525">
              <a:solidFill>
                <a:schemeClr val="tx1"/>
              </a:solidFill>
              <a:round/>
              <a:headEnd/>
              <a:tailEnd/>
            </a:ln>
          </p:spPr>
          <p:txBody>
            <a:bodyPr/>
            <a:lstStyle/>
            <a:p>
              <a:endParaRPr lang="en-US"/>
            </a:p>
          </p:txBody>
        </p:sp>
        <p:sp>
          <p:nvSpPr>
            <p:cNvPr id="78597" name="Freeform 1902"/>
            <p:cNvSpPr>
              <a:spLocks/>
            </p:cNvSpPr>
            <p:nvPr/>
          </p:nvSpPr>
          <p:spPr bwMode="auto">
            <a:xfrm>
              <a:off x="3268" y="1682"/>
              <a:ext cx="23" cy="58"/>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0" y="3"/>
                  </a:moveTo>
                  <a:lnTo>
                    <a:pt x="7" y="0"/>
                  </a:lnTo>
                  <a:lnTo>
                    <a:pt x="136" y="343"/>
                  </a:lnTo>
                  <a:lnTo>
                    <a:pt x="121" y="325"/>
                  </a:lnTo>
                  <a:lnTo>
                    <a:pt x="0" y="3"/>
                  </a:lnTo>
                  <a:close/>
                </a:path>
              </a:pathLst>
            </a:custGeom>
            <a:solidFill>
              <a:schemeClr val="tx1"/>
            </a:solidFill>
            <a:ln w="0">
              <a:solidFill>
                <a:schemeClr val="tx1"/>
              </a:solidFill>
              <a:round/>
              <a:headEnd/>
              <a:tailEnd/>
            </a:ln>
          </p:spPr>
          <p:txBody>
            <a:bodyPr/>
            <a:lstStyle/>
            <a:p>
              <a:endParaRPr lang="en-US"/>
            </a:p>
          </p:txBody>
        </p:sp>
        <p:sp>
          <p:nvSpPr>
            <p:cNvPr id="78598" name="Freeform 1903"/>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73" y="45"/>
                  </a:moveTo>
                  <a:lnTo>
                    <a:pt x="88" y="63"/>
                  </a:lnTo>
                  <a:lnTo>
                    <a:pt x="0" y="0"/>
                  </a:lnTo>
                  <a:lnTo>
                    <a:pt x="73" y="45"/>
                  </a:lnTo>
                  <a:close/>
                </a:path>
              </a:pathLst>
            </a:custGeom>
            <a:solidFill>
              <a:schemeClr val="tx1"/>
            </a:solidFill>
            <a:ln w="9525">
              <a:solidFill>
                <a:schemeClr val="tx1"/>
              </a:solidFill>
              <a:round/>
              <a:headEnd/>
              <a:tailEnd/>
            </a:ln>
          </p:spPr>
          <p:txBody>
            <a:bodyPr/>
            <a:lstStyle/>
            <a:p>
              <a:endParaRPr lang="en-US"/>
            </a:p>
          </p:txBody>
        </p:sp>
        <p:sp>
          <p:nvSpPr>
            <p:cNvPr id="78599" name="Freeform 1904"/>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60000 65536"/>
                <a:gd name="T9" fmla="*/ 0 60000 65536"/>
                <a:gd name="T10" fmla="*/ 0 60000 65536"/>
                <a:gd name="T11" fmla="*/ 0 60000 65536"/>
                <a:gd name="T12" fmla="*/ 0 w 88"/>
                <a:gd name="T13" fmla="*/ 0 h 63"/>
                <a:gd name="T14" fmla="*/ 88 w 88"/>
                <a:gd name="T15" fmla="*/ 63 h 63"/>
              </a:gdLst>
              <a:ahLst/>
              <a:cxnLst>
                <a:cxn ang="T8">
                  <a:pos x="T0" y="T1"/>
                </a:cxn>
                <a:cxn ang="T9">
                  <a:pos x="T2" y="T3"/>
                </a:cxn>
                <a:cxn ang="T10">
                  <a:pos x="T4" y="T5"/>
                </a:cxn>
                <a:cxn ang="T11">
                  <a:pos x="T6" y="T7"/>
                </a:cxn>
              </a:cxnLst>
              <a:rect l="T12" t="T13" r="T14" b="T15"/>
              <a:pathLst>
                <a:path w="88" h="63">
                  <a:moveTo>
                    <a:pt x="88" y="63"/>
                  </a:moveTo>
                  <a:lnTo>
                    <a:pt x="0" y="0"/>
                  </a:lnTo>
                  <a:lnTo>
                    <a:pt x="7" y="15"/>
                  </a:lnTo>
                  <a:lnTo>
                    <a:pt x="88" y="63"/>
                  </a:lnTo>
                  <a:close/>
                </a:path>
              </a:pathLst>
            </a:custGeom>
            <a:solidFill>
              <a:schemeClr val="tx1"/>
            </a:solidFill>
            <a:ln w="9525">
              <a:solidFill>
                <a:schemeClr val="tx1"/>
              </a:solidFill>
              <a:round/>
              <a:headEnd/>
              <a:tailEnd/>
            </a:ln>
          </p:spPr>
          <p:txBody>
            <a:bodyPr/>
            <a:lstStyle/>
            <a:p>
              <a:endParaRPr lang="en-US"/>
            </a:p>
          </p:txBody>
        </p:sp>
        <p:sp>
          <p:nvSpPr>
            <p:cNvPr id="78600" name="Freeform 1905"/>
            <p:cNvSpPr>
              <a:spLocks/>
            </p:cNvSpPr>
            <p:nvPr/>
          </p:nvSpPr>
          <p:spPr bwMode="auto">
            <a:xfrm>
              <a:off x="3276" y="1729"/>
              <a:ext cx="15" cy="11"/>
            </a:xfrm>
            <a:custGeom>
              <a:avLst/>
              <a:gdLst>
                <a:gd name="T0" fmla="*/ 0 w 88"/>
                <a:gd name="T1" fmla="*/ 0 h 63"/>
                <a:gd name="T2" fmla="*/ 0 w 88"/>
                <a:gd name="T3" fmla="*/ 0 h 63"/>
                <a:gd name="T4" fmla="*/ 0 w 88"/>
                <a:gd name="T5" fmla="*/ 0 h 63"/>
                <a:gd name="T6" fmla="*/ 0 w 88"/>
                <a:gd name="T7" fmla="*/ 0 h 63"/>
                <a:gd name="T8" fmla="*/ 0 w 88"/>
                <a:gd name="T9" fmla="*/ 0 h 63"/>
                <a:gd name="T10" fmla="*/ 0 60000 65536"/>
                <a:gd name="T11" fmla="*/ 0 60000 65536"/>
                <a:gd name="T12" fmla="*/ 0 60000 65536"/>
                <a:gd name="T13" fmla="*/ 0 60000 65536"/>
                <a:gd name="T14" fmla="*/ 0 60000 65536"/>
                <a:gd name="T15" fmla="*/ 0 w 88"/>
                <a:gd name="T16" fmla="*/ 0 h 63"/>
                <a:gd name="T17" fmla="*/ 88 w 88"/>
                <a:gd name="T18" fmla="*/ 63 h 63"/>
              </a:gdLst>
              <a:ahLst/>
              <a:cxnLst>
                <a:cxn ang="T10">
                  <a:pos x="T0" y="T1"/>
                </a:cxn>
                <a:cxn ang="T11">
                  <a:pos x="T2" y="T3"/>
                </a:cxn>
                <a:cxn ang="T12">
                  <a:pos x="T4" y="T5"/>
                </a:cxn>
                <a:cxn ang="T13">
                  <a:pos x="T6" y="T7"/>
                </a:cxn>
                <a:cxn ang="T14">
                  <a:pos x="T8" y="T9"/>
                </a:cxn>
              </a:cxnLst>
              <a:rect l="T15" t="T16" r="T17" b="T18"/>
              <a:pathLst>
                <a:path w="88" h="63">
                  <a:moveTo>
                    <a:pt x="73" y="45"/>
                  </a:moveTo>
                  <a:lnTo>
                    <a:pt x="88" y="63"/>
                  </a:lnTo>
                  <a:lnTo>
                    <a:pt x="7" y="15"/>
                  </a:lnTo>
                  <a:lnTo>
                    <a:pt x="0" y="0"/>
                  </a:lnTo>
                  <a:lnTo>
                    <a:pt x="73" y="45"/>
                  </a:lnTo>
                  <a:close/>
                </a:path>
              </a:pathLst>
            </a:custGeom>
            <a:solidFill>
              <a:schemeClr val="tx1"/>
            </a:solidFill>
            <a:ln w="0">
              <a:solidFill>
                <a:schemeClr val="tx1"/>
              </a:solidFill>
              <a:round/>
              <a:headEnd/>
              <a:tailEnd/>
            </a:ln>
          </p:spPr>
          <p:txBody>
            <a:bodyPr/>
            <a:lstStyle/>
            <a:p>
              <a:endParaRPr lang="en-US"/>
            </a:p>
          </p:txBody>
        </p:sp>
        <p:sp>
          <p:nvSpPr>
            <p:cNvPr id="78601" name="Freeform 1906"/>
            <p:cNvSpPr>
              <a:spLocks/>
            </p:cNvSpPr>
            <p:nvPr/>
          </p:nvSpPr>
          <p:spPr bwMode="auto">
            <a:xfrm>
              <a:off x="3276" y="1729"/>
              <a:ext cx="1" cy="67"/>
            </a:xfrm>
            <a:custGeom>
              <a:avLst/>
              <a:gdLst>
                <a:gd name="T0" fmla="*/ 0 w 7"/>
                <a:gd name="T1" fmla="*/ 0 h 400"/>
                <a:gd name="T2" fmla="*/ 0 w 7"/>
                <a:gd name="T3" fmla="*/ 0 h 400"/>
                <a:gd name="T4" fmla="*/ 0 w 7"/>
                <a:gd name="T5" fmla="*/ 0 h 400"/>
                <a:gd name="T6" fmla="*/ 0 w 7"/>
                <a:gd name="T7" fmla="*/ 0 h 400"/>
                <a:gd name="T8" fmla="*/ 0 60000 65536"/>
                <a:gd name="T9" fmla="*/ 0 60000 65536"/>
                <a:gd name="T10" fmla="*/ 0 60000 65536"/>
                <a:gd name="T11" fmla="*/ 0 60000 65536"/>
                <a:gd name="T12" fmla="*/ 0 w 7"/>
                <a:gd name="T13" fmla="*/ 0 h 400"/>
                <a:gd name="T14" fmla="*/ 7 w 7"/>
                <a:gd name="T15" fmla="*/ 400 h 400"/>
              </a:gdLst>
              <a:ahLst/>
              <a:cxnLst>
                <a:cxn ang="T8">
                  <a:pos x="T0" y="T1"/>
                </a:cxn>
                <a:cxn ang="T9">
                  <a:pos x="T2" y="T3"/>
                </a:cxn>
                <a:cxn ang="T10">
                  <a:pos x="T4" y="T5"/>
                </a:cxn>
                <a:cxn ang="T11">
                  <a:pos x="T6" y="T7"/>
                </a:cxn>
              </a:cxnLst>
              <a:rect l="T12" t="T13" r="T14" b="T15"/>
              <a:pathLst>
                <a:path w="7" h="400">
                  <a:moveTo>
                    <a:pt x="0" y="0"/>
                  </a:moveTo>
                  <a:lnTo>
                    <a:pt x="7" y="15"/>
                  </a:lnTo>
                  <a:lnTo>
                    <a:pt x="0" y="400"/>
                  </a:lnTo>
                  <a:lnTo>
                    <a:pt x="0" y="0"/>
                  </a:lnTo>
                  <a:close/>
                </a:path>
              </a:pathLst>
            </a:custGeom>
            <a:solidFill>
              <a:schemeClr val="tx1"/>
            </a:solidFill>
            <a:ln w="9525">
              <a:solidFill>
                <a:schemeClr val="tx1"/>
              </a:solidFill>
              <a:round/>
              <a:headEnd/>
              <a:tailEnd/>
            </a:ln>
          </p:spPr>
          <p:txBody>
            <a:bodyPr/>
            <a:lstStyle/>
            <a:p>
              <a:endParaRPr lang="en-US"/>
            </a:p>
          </p:txBody>
        </p:sp>
        <p:sp>
          <p:nvSpPr>
            <p:cNvPr id="78602" name="Freeform 1907"/>
            <p:cNvSpPr>
              <a:spLocks/>
            </p:cNvSpPr>
            <p:nvPr/>
          </p:nvSpPr>
          <p:spPr bwMode="auto">
            <a:xfrm>
              <a:off x="3276" y="1731"/>
              <a:ext cx="1" cy="66"/>
            </a:xfrm>
            <a:custGeom>
              <a:avLst/>
              <a:gdLst>
                <a:gd name="T0" fmla="*/ 0 w 7"/>
                <a:gd name="T1" fmla="*/ 0 h 393"/>
                <a:gd name="T2" fmla="*/ 0 w 7"/>
                <a:gd name="T3" fmla="*/ 0 h 393"/>
                <a:gd name="T4" fmla="*/ 0 w 7"/>
                <a:gd name="T5" fmla="*/ 0 h 393"/>
                <a:gd name="T6" fmla="*/ 0 w 7"/>
                <a:gd name="T7" fmla="*/ 0 h 393"/>
                <a:gd name="T8" fmla="*/ 0 60000 65536"/>
                <a:gd name="T9" fmla="*/ 0 60000 65536"/>
                <a:gd name="T10" fmla="*/ 0 60000 65536"/>
                <a:gd name="T11" fmla="*/ 0 60000 65536"/>
                <a:gd name="T12" fmla="*/ 0 w 7"/>
                <a:gd name="T13" fmla="*/ 0 h 393"/>
                <a:gd name="T14" fmla="*/ 7 w 7"/>
                <a:gd name="T15" fmla="*/ 393 h 393"/>
              </a:gdLst>
              <a:ahLst/>
              <a:cxnLst>
                <a:cxn ang="T8">
                  <a:pos x="T0" y="T1"/>
                </a:cxn>
                <a:cxn ang="T9">
                  <a:pos x="T2" y="T3"/>
                </a:cxn>
                <a:cxn ang="T10">
                  <a:pos x="T4" y="T5"/>
                </a:cxn>
                <a:cxn ang="T11">
                  <a:pos x="T6" y="T7"/>
                </a:cxn>
              </a:cxnLst>
              <a:rect l="T12" t="T13" r="T14" b="T15"/>
              <a:pathLst>
                <a:path w="7" h="393">
                  <a:moveTo>
                    <a:pt x="7" y="0"/>
                  </a:moveTo>
                  <a:lnTo>
                    <a:pt x="0" y="385"/>
                  </a:lnTo>
                  <a:lnTo>
                    <a:pt x="7" y="393"/>
                  </a:lnTo>
                  <a:lnTo>
                    <a:pt x="7" y="0"/>
                  </a:lnTo>
                  <a:close/>
                </a:path>
              </a:pathLst>
            </a:custGeom>
            <a:solidFill>
              <a:schemeClr val="tx1"/>
            </a:solidFill>
            <a:ln w="9525">
              <a:solidFill>
                <a:schemeClr val="tx1"/>
              </a:solidFill>
              <a:round/>
              <a:headEnd/>
              <a:tailEnd/>
            </a:ln>
          </p:spPr>
          <p:txBody>
            <a:bodyPr/>
            <a:lstStyle/>
            <a:p>
              <a:endParaRPr lang="en-US"/>
            </a:p>
          </p:txBody>
        </p:sp>
        <p:sp>
          <p:nvSpPr>
            <p:cNvPr id="78603" name="Freeform 1908"/>
            <p:cNvSpPr>
              <a:spLocks/>
            </p:cNvSpPr>
            <p:nvPr/>
          </p:nvSpPr>
          <p:spPr bwMode="auto">
            <a:xfrm>
              <a:off x="3276" y="1729"/>
              <a:ext cx="1" cy="68"/>
            </a:xfrm>
            <a:custGeom>
              <a:avLst/>
              <a:gdLst>
                <a:gd name="T0" fmla="*/ 0 w 7"/>
                <a:gd name="T1" fmla="*/ 0 h 408"/>
                <a:gd name="T2" fmla="*/ 0 w 7"/>
                <a:gd name="T3" fmla="*/ 0 h 408"/>
                <a:gd name="T4" fmla="*/ 0 w 7"/>
                <a:gd name="T5" fmla="*/ 0 h 408"/>
                <a:gd name="T6" fmla="*/ 0 w 7"/>
                <a:gd name="T7" fmla="*/ 0 h 408"/>
                <a:gd name="T8" fmla="*/ 0 w 7"/>
                <a:gd name="T9" fmla="*/ 0 h 408"/>
                <a:gd name="T10" fmla="*/ 0 60000 65536"/>
                <a:gd name="T11" fmla="*/ 0 60000 65536"/>
                <a:gd name="T12" fmla="*/ 0 60000 65536"/>
                <a:gd name="T13" fmla="*/ 0 60000 65536"/>
                <a:gd name="T14" fmla="*/ 0 60000 65536"/>
                <a:gd name="T15" fmla="*/ 0 w 7"/>
                <a:gd name="T16" fmla="*/ 0 h 408"/>
                <a:gd name="T17" fmla="*/ 7 w 7"/>
                <a:gd name="T18" fmla="*/ 408 h 408"/>
              </a:gdLst>
              <a:ahLst/>
              <a:cxnLst>
                <a:cxn ang="T10">
                  <a:pos x="T0" y="T1"/>
                </a:cxn>
                <a:cxn ang="T11">
                  <a:pos x="T2" y="T3"/>
                </a:cxn>
                <a:cxn ang="T12">
                  <a:pos x="T4" y="T5"/>
                </a:cxn>
                <a:cxn ang="T13">
                  <a:pos x="T6" y="T7"/>
                </a:cxn>
                <a:cxn ang="T14">
                  <a:pos x="T8" y="T9"/>
                </a:cxn>
              </a:cxnLst>
              <a:rect l="T15" t="T16" r="T17" b="T18"/>
              <a:pathLst>
                <a:path w="7" h="408">
                  <a:moveTo>
                    <a:pt x="0" y="0"/>
                  </a:moveTo>
                  <a:lnTo>
                    <a:pt x="7" y="15"/>
                  </a:lnTo>
                  <a:lnTo>
                    <a:pt x="7" y="408"/>
                  </a:lnTo>
                  <a:lnTo>
                    <a:pt x="0" y="400"/>
                  </a:lnTo>
                  <a:lnTo>
                    <a:pt x="0" y="0"/>
                  </a:lnTo>
                  <a:close/>
                </a:path>
              </a:pathLst>
            </a:custGeom>
            <a:solidFill>
              <a:schemeClr val="tx1"/>
            </a:solidFill>
            <a:ln w="0">
              <a:solidFill>
                <a:schemeClr val="tx1"/>
              </a:solidFill>
              <a:round/>
              <a:headEnd/>
              <a:tailEnd/>
            </a:ln>
          </p:spPr>
          <p:txBody>
            <a:bodyPr/>
            <a:lstStyle/>
            <a:p>
              <a:endParaRPr lang="en-US"/>
            </a:p>
          </p:txBody>
        </p:sp>
        <p:sp>
          <p:nvSpPr>
            <p:cNvPr id="78604" name="Freeform 1909"/>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60000 65536"/>
                <a:gd name="T9" fmla="*/ 0 60000 65536"/>
                <a:gd name="T10" fmla="*/ 0 60000 65536"/>
                <a:gd name="T11" fmla="*/ 0 60000 65536"/>
                <a:gd name="T12" fmla="*/ 0 w 52"/>
                <a:gd name="T13" fmla="*/ 0 h 8"/>
                <a:gd name="T14" fmla="*/ 52 w 52"/>
                <a:gd name="T15" fmla="*/ 8 h 8"/>
              </a:gdLst>
              <a:ahLst/>
              <a:cxnLst>
                <a:cxn ang="T8">
                  <a:pos x="T0" y="T1"/>
                </a:cxn>
                <a:cxn ang="T9">
                  <a:pos x="T2" y="T3"/>
                </a:cxn>
                <a:cxn ang="T10">
                  <a:pos x="T4" y="T5"/>
                </a:cxn>
                <a:cxn ang="T11">
                  <a:pos x="T6" y="T7"/>
                </a:cxn>
              </a:cxnLst>
              <a:rect l="T12" t="T13" r="T14" b="T15"/>
              <a:pathLst>
                <a:path w="52" h="8">
                  <a:moveTo>
                    <a:pt x="45" y="0"/>
                  </a:moveTo>
                  <a:lnTo>
                    <a:pt x="52" y="8"/>
                  </a:lnTo>
                  <a:lnTo>
                    <a:pt x="0" y="0"/>
                  </a:lnTo>
                  <a:lnTo>
                    <a:pt x="45" y="0"/>
                  </a:lnTo>
                  <a:close/>
                </a:path>
              </a:pathLst>
            </a:custGeom>
            <a:solidFill>
              <a:schemeClr val="tx1"/>
            </a:solidFill>
            <a:ln w="9525">
              <a:solidFill>
                <a:schemeClr val="tx1"/>
              </a:solidFill>
              <a:round/>
              <a:headEnd/>
              <a:tailEnd/>
            </a:ln>
          </p:spPr>
          <p:txBody>
            <a:bodyPr/>
            <a:lstStyle/>
            <a:p>
              <a:endParaRPr lang="en-US"/>
            </a:p>
          </p:txBody>
        </p:sp>
        <p:sp>
          <p:nvSpPr>
            <p:cNvPr id="78605" name="Freeform 1910"/>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60000 65536"/>
                <a:gd name="T9" fmla="*/ 0 60000 65536"/>
                <a:gd name="T10" fmla="*/ 0 60000 65536"/>
                <a:gd name="T11" fmla="*/ 0 60000 65536"/>
                <a:gd name="T12" fmla="*/ 0 w 52"/>
                <a:gd name="T13" fmla="*/ 0 h 8"/>
                <a:gd name="T14" fmla="*/ 52 w 52"/>
                <a:gd name="T15" fmla="*/ 8 h 8"/>
              </a:gdLst>
              <a:ahLst/>
              <a:cxnLst>
                <a:cxn ang="T8">
                  <a:pos x="T0" y="T1"/>
                </a:cxn>
                <a:cxn ang="T9">
                  <a:pos x="T2" y="T3"/>
                </a:cxn>
                <a:cxn ang="T10">
                  <a:pos x="T4" y="T5"/>
                </a:cxn>
                <a:cxn ang="T11">
                  <a:pos x="T6" y="T7"/>
                </a:cxn>
              </a:cxnLst>
              <a:rect l="T12" t="T13" r="T14" b="T15"/>
              <a:pathLst>
                <a:path w="52" h="8">
                  <a:moveTo>
                    <a:pt x="52" y="8"/>
                  </a:moveTo>
                  <a:lnTo>
                    <a:pt x="0" y="0"/>
                  </a:lnTo>
                  <a:lnTo>
                    <a:pt x="0" y="8"/>
                  </a:lnTo>
                  <a:lnTo>
                    <a:pt x="52" y="8"/>
                  </a:lnTo>
                  <a:close/>
                </a:path>
              </a:pathLst>
            </a:custGeom>
            <a:solidFill>
              <a:schemeClr val="tx1"/>
            </a:solidFill>
            <a:ln w="9525">
              <a:solidFill>
                <a:schemeClr val="tx1"/>
              </a:solidFill>
              <a:round/>
              <a:headEnd/>
              <a:tailEnd/>
            </a:ln>
          </p:spPr>
          <p:txBody>
            <a:bodyPr/>
            <a:lstStyle/>
            <a:p>
              <a:endParaRPr lang="en-US"/>
            </a:p>
          </p:txBody>
        </p:sp>
        <p:sp>
          <p:nvSpPr>
            <p:cNvPr id="78606" name="Freeform 1911"/>
            <p:cNvSpPr>
              <a:spLocks/>
            </p:cNvSpPr>
            <p:nvPr/>
          </p:nvSpPr>
          <p:spPr bwMode="auto">
            <a:xfrm>
              <a:off x="3269" y="1796"/>
              <a:ext cx="8" cy="1"/>
            </a:xfrm>
            <a:custGeom>
              <a:avLst/>
              <a:gdLst>
                <a:gd name="T0" fmla="*/ 0 w 52"/>
                <a:gd name="T1" fmla="*/ 0 h 8"/>
                <a:gd name="T2" fmla="*/ 0 w 52"/>
                <a:gd name="T3" fmla="*/ 0 h 8"/>
                <a:gd name="T4" fmla="*/ 0 w 52"/>
                <a:gd name="T5" fmla="*/ 0 h 8"/>
                <a:gd name="T6" fmla="*/ 0 w 52"/>
                <a:gd name="T7" fmla="*/ 0 h 8"/>
                <a:gd name="T8" fmla="*/ 0 w 52"/>
                <a:gd name="T9" fmla="*/ 0 h 8"/>
                <a:gd name="T10" fmla="*/ 0 60000 65536"/>
                <a:gd name="T11" fmla="*/ 0 60000 65536"/>
                <a:gd name="T12" fmla="*/ 0 60000 65536"/>
                <a:gd name="T13" fmla="*/ 0 60000 65536"/>
                <a:gd name="T14" fmla="*/ 0 60000 65536"/>
                <a:gd name="T15" fmla="*/ 0 w 52"/>
                <a:gd name="T16" fmla="*/ 0 h 8"/>
                <a:gd name="T17" fmla="*/ 52 w 52"/>
                <a:gd name="T18" fmla="*/ 8 h 8"/>
              </a:gdLst>
              <a:ahLst/>
              <a:cxnLst>
                <a:cxn ang="T10">
                  <a:pos x="T0" y="T1"/>
                </a:cxn>
                <a:cxn ang="T11">
                  <a:pos x="T2" y="T3"/>
                </a:cxn>
                <a:cxn ang="T12">
                  <a:pos x="T4" y="T5"/>
                </a:cxn>
                <a:cxn ang="T13">
                  <a:pos x="T6" y="T7"/>
                </a:cxn>
                <a:cxn ang="T14">
                  <a:pos x="T8" y="T9"/>
                </a:cxn>
              </a:cxnLst>
              <a:rect l="T15" t="T16" r="T17" b="T18"/>
              <a:pathLst>
                <a:path w="52" h="8">
                  <a:moveTo>
                    <a:pt x="45" y="0"/>
                  </a:moveTo>
                  <a:lnTo>
                    <a:pt x="52" y="8"/>
                  </a:lnTo>
                  <a:lnTo>
                    <a:pt x="0" y="8"/>
                  </a:lnTo>
                  <a:lnTo>
                    <a:pt x="0" y="0"/>
                  </a:lnTo>
                  <a:lnTo>
                    <a:pt x="45" y="0"/>
                  </a:lnTo>
                  <a:close/>
                </a:path>
              </a:pathLst>
            </a:custGeom>
            <a:solidFill>
              <a:schemeClr val="tx1"/>
            </a:solidFill>
            <a:ln w="0">
              <a:solidFill>
                <a:schemeClr val="tx1"/>
              </a:solidFill>
              <a:round/>
              <a:headEnd/>
              <a:tailEnd/>
            </a:ln>
          </p:spPr>
          <p:txBody>
            <a:bodyPr/>
            <a:lstStyle/>
            <a:p>
              <a:endParaRPr lang="en-US"/>
            </a:p>
          </p:txBody>
        </p:sp>
        <p:sp>
          <p:nvSpPr>
            <p:cNvPr id="78607" name="Line 1912"/>
            <p:cNvSpPr>
              <a:spLocks noChangeShapeType="1"/>
            </p:cNvSpPr>
            <p:nvPr/>
          </p:nvSpPr>
          <p:spPr bwMode="auto">
            <a:xfrm>
              <a:off x="3269" y="1796"/>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608" name="Freeform 1913"/>
            <p:cNvSpPr>
              <a:spLocks/>
            </p:cNvSpPr>
            <p:nvPr/>
          </p:nvSpPr>
          <p:spPr bwMode="auto">
            <a:xfrm>
              <a:off x="3268" y="1683"/>
              <a:ext cx="2" cy="113"/>
            </a:xfrm>
            <a:custGeom>
              <a:avLst/>
              <a:gdLst>
                <a:gd name="T0" fmla="*/ 0 w 8"/>
                <a:gd name="T1" fmla="*/ 0 h 683"/>
                <a:gd name="T2" fmla="*/ 0 w 8"/>
                <a:gd name="T3" fmla="*/ 0 h 683"/>
                <a:gd name="T4" fmla="*/ 0 w 8"/>
                <a:gd name="T5" fmla="*/ 0 h 683"/>
                <a:gd name="T6" fmla="*/ 0 w 8"/>
                <a:gd name="T7" fmla="*/ 0 h 683"/>
                <a:gd name="T8" fmla="*/ 0 60000 65536"/>
                <a:gd name="T9" fmla="*/ 0 60000 65536"/>
                <a:gd name="T10" fmla="*/ 0 60000 65536"/>
                <a:gd name="T11" fmla="*/ 0 60000 65536"/>
                <a:gd name="T12" fmla="*/ 0 w 8"/>
                <a:gd name="T13" fmla="*/ 0 h 683"/>
                <a:gd name="T14" fmla="*/ 8 w 8"/>
                <a:gd name="T15" fmla="*/ 683 h 683"/>
              </a:gdLst>
              <a:ahLst/>
              <a:cxnLst>
                <a:cxn ang="T8">
                  <a:pos x="T0" y="T1"/>
                </a:cxn>
                <a:cxn ang="T9">
                  <a:pos x="T2" y="T3"/>
                </a:cxn>
                <a:cxn ang="T10">
                  <a:pos x="T4" y="T5"/>
                </a:cxn>
                <a:cxn ang="T11">
                  <a:pos x="T6" y="T7"/>
                </a:cxn>
              </a:cxnLst>
              <a:rect l="T12" t="T13" r="T14" b="T15"/>
              <a:pathLst>
                <a:path w="8" h="683">
                  <a:moveTo>
                    <a:pt x="8" y="683"/>
                  </a:moveTo>
                  <a:lnTo>
                    <a:pt x="0" y="683"/>
                  </a:lnTo>
                  <a:lnTo>
                    <a:pt x="8" y="0"/>
                  </a:lnTo>
                  <a:lnTo>
                    <a:pt x="8" y="683"/>
                  </a:lnTo>
                  <a:close/>
                </a:path>
              </a:pathLst>
            </a:custGeom>
            <a:solidFill>
              <a:schemeClr val="tx1"/>
            </a:solidFill>
            <a:ln w="9525">
              <a:solidFill>
                <a:schemeClr val="tx1"/>
              </a:solidFill>
              <a:round/>
              <a:headEnd/>
              <a:tailEnd/>
            </a:ln>
          </p:spPr>
          <p:txBody>
            <a:bodyPr/>
            <a:lstStyle/>
            <a:p>
              <a:endParaRPr lang="en-US"/>
            </a:p>
          </p:txBody>
        </p:sp>
        <p:sp>
          <p:nvSpPr>
            <p:cNvPr id="78609" name="Freeform 1914"/>
            <p:cNvSpPr>
              <a:spLocks/>
            </p:cNvSpPr>
            <p:nvPr/>
          </p:nvSpPr>
          <p:spPr bwMode="auto">
            <a:xfrm>
              <a:off x="3268" y="1683"/>
              <a:ext cx="2" cy="113"/>
            </a:xfrm>
            <a:custGeom>
              <a:avLst/>
              <a:gdLst>
                <a:gd name="T0" fmla="*/ 0 w 8"/>
                <a:gd name="T1" fmla="*/ 0 h 683"/>
                <a:gd name="T2" fmla="*/ 0 w 8"/>
                <a:gd name="T3" fmla="*/ 0 h 683"/>
                <a:gd name="T4" fmla="*/ 0 w 8"/>
                <a:gd name="T5" fmla="*/ 0 h 683"/>
                <a:gd name="T6" fmla="*/ 0 w 8"/>
                <a:gd name="T7" fmla="*/ 0 h 683"/>
                <a:gd name="T8" fmla="*/ 0 60000 65536"/>
                <a:gd name="T9" fmla="*/ 0 60000 65536"/>
                <a:gd name="T10" fmla="*/ 0 60000 65536"/>
                <a:gd name="T11" fmla="*/ 0 60000 65536"/>
                <a:gd name="T12" fmla="*/ 0 w 8"/>
                <a:gd name="T13" fmla="*/ 0 h 683"/>
                <a:gd name="T14" fmla="*/ 8 w 8"/>
                <a:gd name="T15" fmla="*/ 683 h 683"/>
              </a:gdLst>
              <a:ahLst/>
              <a:cxnLst>
                <a:cxn ang="T8">
                  <a:pos x="T0" y="T1"/>
                </a:cxn>
                <a:cxn ang="T9">
                  <a:pos x="T2" y="T3"/>
                </a:cxn>
                <a:cxn ang="T10">
                  <a:pos x="T4" y="T5"/>
                </a:cxn>
                <a:cxn ang="T11">
                  <a:pos x="T6" y="T7"/>
                </a:cxn>
              </a:cxnLst>
              <a:rect l="T12" t="T13" r="T14" b="T15"/>
              <a:pathLst>
                <a:path w="8" h="683">
                  <a:moveTo>
                    <a:pt x="0" y="683"/>
                  </a:moveTo>
                  <a:lnTo>
                    <a:pt x="8" y="0"/>
                  </a:lnTo>
                  <a:lnTo>
                    <a:pt x="0" y="0"/>
                  </a:lnTo>
                  <a:lnTo>
                    <a:pt x="0" y="683"/>
                  </a:lnTo>
                  <a:close/>
                </a:path>
              </a:pathLst>
            </a:custGeom>
            <a:solidFill>
              <a:schemeClr val="tx1"/>
            </a:solidFill>
            <a:ln w="9525">
              <a:solidFill>
                <a:schemeClr val="tx1"/>
              </a:solidFill>
              <a:round/>
              <a:headEnd/>
              <a:tailEnd/>
            </a:ln>
          </p:spPr>
          <p:txBody>
            <a:bodyPr/>
            <a:lstStyle/>
            <a:p>
              <a:endParaRPr lang="en-US"/>
            </a:p>
          </p:txBody>
        </p:sp>
        <p:sp>
          <p:nvSpPr>
            <p:cNvPr id="78610" name="Rectangle 1915"/>
            <p:cNvSpPr>
              <a:spLocks noChangeArrowheads="1"/>
            </p:cNvSpPr>
            <p:nvPr/>
          </p:nvSpPr>
          <p:spPr bwMode="auto">
            <a:xfrm>
              <a:off x="3268" y="1683"/>
              <a:ext cx="2" cy="11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11" name="Freeform 1916"/>
            <p:cNvSpPr>
              <a:spLocks/>
            </p:cNvSpPr>
            <p:nvPr/>
          </p:nvSpPr>
          <p:spPr bwMode="auto">
            <a:xfrm>
              <a:off x="2744" y="1649"/>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8"/>
                  </a:moveTo>
                  <a:lnTo>
                    <a:pt x="2922" y="0"/>
                  </a:lnTo>
                  <a:lnTo>
                    <a:pt x="0" y="8"/>
                  </a:lnTo>
                  <a:lnTo>
                    <a:pt x="2922" y="8"/>
                  </a:lnTo>
                  <a:close/>
                </a:path>
              </a:pathLst>
            </a:custGeom>
            <a:solidFill>
              <a:schemeClr val="tx1"/>
            </a:solidFill>
            <a:ln w="9525">
              <a:solidFill>
                <a:schemeClr val="tx1"/>
              </a:solidFill>
              <a:round/>
              <a:headEnd/>
              <a:tailEnd/>
            </a:ln>
          </p:spPr>
          <p:txBody>
            <a:bodyPr/>
            <a:lstStyle/>
            <a:p>
              <a:endParaRPr lang="en-US"/>
            </a:p>
          </p:txBody>
        </p:sp>
        <p:sp>
          <p:nvSpPr>
            <p:cNvPr id="78612" name="Freeform 1917"/>
            <p:cNvSpPr>
              <a:spLocks/>
            </p:cNvSpPr>
            <p:nvPr/>
          </p:nvSpPr>
          <p:spPr bwMode="auto">
            <a:xfrm>
              <a:off x="2744" y="1649"/>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0"/>
                  </a:moveTo>
                  <a:lnTo>
                    <a:pt x="0" y="8"/>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8613" name="Rectangle 1918"/>
            <p:cNvSpPr>
              <a:spLocks noChangeArrowheads="1"/>
            </p:cNvSpPr>
            <p:nvPr/>
          </p:nvSpPr>
          <p:spPr bwMode="auto">
            <a:xfrm>
              <a:off x="2744" y="1649"/>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14" name="Freeform 1919"/>
            <p:cNvSpPr>
              <a:spLocks/>
            </p:cNvSpPr>
            <p:nvPr/>
          </p:nvSpPr>
          <p:spPr bwMode="auto">
            <a:xfrm>
              <a:off x="2744" y="1664"/>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4"/>
                  </a:moveTo>
                  <a:lnTo>
                    <a:pt x="2922" y="0"/>
                  </a:lnTo>
                  <a:lnTo>
                    <a:pt x="0" y="4"/>
                  </a:lnTo>
                  <a:lnTo>
                    <a:pt x="2922" y="4"/>
                  </a:lnTo>
                  <a:close/>
                </a:path>
              </a:pathLst>
            </a:custGeom>
            <a:solidFill>
              <a:schemeClr val="tx1"/>
            </a:solidFill>
            <a:ln w="9525">
              <a:solidFill>
                <a:schemeClr val="tx1"/>
              </a:solidFill>
              <a:round/>
              <a:headEnd/>
              <a:tailEnd/>
            </a:ln>
          </p:spPr>
          <p:txBody>
            <a:bodyPr/>
            <a:lstStyle/>
            <a:p>
              <a:endParaRPr lang="en-US"/>
            </a:p>
          </p:txBody>
        </p:sp>
        <p:sp>
          <p:nvSpPr>
            <p:cNvPr id="78615" name="Freeform 1920"/>
            <p:cNvSpPr>
              <a:spLocks/>
            </p:cNvSpPr>
            <p:nvPr/>
          </p:nvSpPr>
          <p:spPr bwMode="auto">
            <a:xfrm>
              <a:off x="2744" y="1664"/>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0"/>
                  </a:moveTo>
                  <a:lnTo>
                    <a:pt x="0" y="4"/>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8616" name="Rectangle 1921"/>
            <p:cNvSpPr>
              <a:spLocks noChangeArrowheads="1"/>
            </p:cNvSpPr>
            <p:nvPr/>
          </p:nvSpPr>
          <p:spPr bwMode="auto">
            <a:xfrm>
              <a:off x="2744" y="1664"/>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17" name="Freeform 1922"/>
            <p:cNvSpPr>
              <a:spLocks/>
            </p:cNvSpPr>
            <p:nvPr/>
          </p:nvSpPr>
          <p:spPr bwMode="auto">
            <a:xfrm>
              <a:off x="2744" y="1805"/>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8"/>
                  </a:moveTo>
                  <a:lnTo>
                    <a:pt x="2922" y="0"/>
                  </a:lnTo>
                  <a:lnTo>
                    <a:pt x="0" y="8"/>
                  </a:lnTo>
                  <a:lnTo>
                    <a:pt x="2922" y="8"/>
                  </a:lnTo>
                  <a:close/>
                </a:path>
              </a:pathLst>
            </a:custGeom>
            <a:solidFill>
              <a:schemeClr val="tx1"/>
            </a:solidFill>
            <a:ln w="9525">
              <a:solidFill>
                <a:schemeClr val="tx1"/>
              </a:solidFill>
              <a:round/>
              <a:headEnd/>
              <a:tailEnd/>
            </a:ln>
          </p:spPr>
          <p:txBody>
            <a:bodyPr/>
            <a:lstStyle/>
            <a:p>
              <a:endParaRPr lang="en-US"/>
            </a:p>
          </p:txBody>
        </p:sp>
        <p:sp>
          <p:nvSpPr>
            <p:cNvPr id="78618" name="Freeform 1923"/>
            <p:cNvSpPr>
              <a:spLocks/>
            </p:cNvSpPr>
            <p:nvPr/>
          </p:nvSpPr>
          <p:spPr bwMode="auto">
            <a:xfrm>
              <a:off x="2744" y="1805"/>
              <a:ext cx="487" cy="1"/>
            </a:xfrm>
            <a:custGeom>
              <a:avLst/>
              <a:gdLst>
                <a:gd name="T0" fmla="*/ 0 w 2922"/>
                <a:gd name="T1" fmla="*/ 0 h 8"/>
                <a:gd name="T2" fmla="*/ 0 w 2922"/>
                <a:gd name="T3" fmla="*/ 0 h 8"/>
                <a:gd name="T4" fmla="*/ 0 w 2922"/>
                <a:gd name="T5" fmla="*/ 0 h 8"/>
                <a:gd name="T6" fmla="*/ 0 w 2922"/>
                <a:gd name="T7" fmla="*/ 0 h 8"/>
                <a:gd name="T8" fmla="*/ 0 60000 65536"/>
                <a:gd name="T9" fmla="*/ 0 60000 65536"/>
                <a:gd name="T10" fmla="*/ 0 60000 65536"/>
                <a:gd name="T11" fmla="*/ 0 60000 65536"/>
                <a:gd name="T12" fmla="*/ 0 w 2922"/>
                <a:gd name="T13" fmla="*/ 0 h 8"/>
                <a:gd name="T14" fmla="*/ 2922 w 2922"/>
                <a:gd name="T15" fmla="*/ 8 h 8"/>
              </a:gdLst>
              <a:ahLst/>
              <a:cxnLst>
                <a:cxn ang="T8">
                  <a:pos x="T0" y="T1"/>
                </a:cxn>
                <a:cxn ang="T9">
                  <a:pos x="T2" y="T3"/>
                </a:cxn>
                <a:cxn ang="T10">
                  <a:pos x="T4" y="T5"/>
                </a:cxn>
                <a:cxn ang="T11">
                  <a:pos x="T6" y="T7"/>
                </a:cxn>
              </a:cxnLst>
              <a:rect l="T12" t="T13" r="T14" b="T15"/>
              <a:pathLst>
                <a:path w="2922" h="8">
                  <a:moveTo>
                    <a:pt x="2922" y="0"/>
                  </a:moveTo>
                  <a:lnTo>
                    <a:pt x="0" y="8"/>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8619" name="Rectangle 1924"/>
            <p:cNvSpPr>
              <a:spLocks noChangeArrowheads="1"/>
            </p:cNvSpPr>
            <p:nvPr/>
          </p:nvSpPr>
          <p:spPr bwMode="auto">
            <a:xfrm>
              <a:off x="2744" y="1805"/>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20" name="Freeform 1925"/>
            <p:cNvSpPr>
              <a:spLocks/>
            </p:cNvSpPr>
            <p:nvPr/>
          </p:nvSpPr>
          <p:spPr bwMode="auto">
            <a:xfrm>
              <a:off x="2744" y="1805"/>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4"/>
                  </a:moveTo>
                  <a:lnTo>
                    <a:pt x="2922" y="0"/>
                  </a:lnTo>
                  <a:lnTo>
                    <a:pt x="0" y="4"/>
                  </a:lnTo>
                  <a:lnTo>
                    <a:pt x="2922" y="4"/>
                  </a:lnTo>
                  <a:close/>
                </a:path>
              </a:pathLst>
            </a:custGeom>
            <a:solidFill>
              <a:schemeClr val="tx1"/>
            </a:solidFill>
            <a:ln w="9525">
              <a:solidFill>
                <a:schemeClr val="tx1"/>
              </a:solidFill>
              <a:round/>
              <a:headEnd/>
              <a:tailEnd/>
            </a:ln>
          </p:spPr>
          <p:txBody>
            <a:bodyPr/>
            <a:lstStyle/>
            <a:p>
              <a:endParaRPr lang="en-US"/>
            </a:p>
          </p:txBody>
        </p:sp>
        <p:sp>
          <p:nvSpPr>
            <p:cNvPr id="78621" name="Freeform 1926"/>
            <p:cNvSpPr>
              <a:spLocks/>
            </p:cNvSpPr>
            <p:nvPr/>
          </p:nvSpPr>
          <p:spPr bwMode="auto">
            <a:xfrm>
              <a:off x="2744" y="1805"/>
              <a:ext cx="487" cy="1"/>
            </a:xfrm>
            <a:custGeom>
              <a:avLst/>
              <a:gdLst>
                <a:gd name="T0" fmla="*/ 0 w 2922"/>
                <a:gd name="T1" fmla="*/ 0 h 4"/>
                <a:gd name="T2" fmla="*/ 0 w 2922"/>
                <a:gd name="T3" fmla="*/ 0 h 4"/>
                <a:gd name="T4" fmla="*/ 0 w 2922"/>
                <a:gd name="T5" fmla="*/ 0 h 4"/>
                <a:gd name="T6" fmla="*/ 0 w 2922"/>
                <a:gd name="T7" fmla="*/ 0 h 4"/>
                <a:gd name="T8" fmla="*/ 0 60000 65536"/>
                <a:gd name="T9" fmla="*/ 0 60000 65536"/>
                <a:gd name="T10" fmla="*/ 0 60000 65536"/>
                <a:gd name="T11" fmla="*/ 0 60000 65536"/>
                <a:gd name="T12" fmla="*/ 0 w 2922"/>
                <a:gd name="T13" fmla="*/ 0 h 4"/>
                <a:gd name="T14" fmla="*/ 2922 w 2922"/>
                <a:gd name="T15" fmla="*/ 4 h 4"/>
              </a:gdLst>
              <a:ahLst/>
              <a:cxnLst>
                <a:cxn ang="T8">
                  <a:pos x="T0" y="T1"/>
                </a:cxn>
                <a:cxn ang="T9">
                  <a:pos x="T2" y="T3"/>
                </a:cxn>
                <a:cxn ang="T10">
                  <a:pos x="T4" y="T5"/>
                </a:cxn>
                <a:cxn ang="T11">
                  <a:pos x="T6" y="T7"/>
                </a:cxn>
              </a:cxnLst>
              <a:rect l="T12" t="T13" r="T14" b="T15"/>
              <a:pathLst>
                <a:path w="2922" h="4">
                  <a:moveTo>
                    <a:pt x="2922" y="0"/>
                  </a:moveTo>
                  <a:lnTo>
                    <a:pt x="0" y="4"/>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8622" name="Rectangle 1927"/>
            <p:cNvSpPr>
              <a:spLocks noChangeArrowheads="1"/>
            </p:cNvSpPr>
            <p:nvPr/>
          </p:nvSpPr>
          <p:spPr bwMode="auto">
            <a:xfrm>
              <a:off x="2744" y="1805"/>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23" name="Freeform 1928"/>
            <p:cNvSpPr>
              <a:spLocks/>
            </p:cNvSpPr>
            <p:nvPr/>
          </p:nvSpPr>
          <p:spPr bwMode="auto">
            <a:xfrm>
              <a:off x="2744" y="1819"/>
              <a:ext cx="487" cy="1"/>
            </a:xfrm>
            <a:custGeom>
              <a:avLst/>
              <a:gdLst>
                <a:gd name="T0" fmla="*/ 0 w 2922"/>
                <a:gd name="T1" fmla="*/ 0 h 9"/>
                <a:gd name="T2" fmla="*/ 0 w 2922"/>
                <a:gd name="T3" fmla="*/ 0 h 9"/>
                <a:gd name="T4" fmla="*/ 0 w 2922"/>
                <a:gd name="T5" fmla="*/ 0 h 9"/>
                <a:gd name="T6" fmla="*/ 0 w 2922"/>
                <a:gd name="T7" fmla="*/ 0 h 9"/>
                <a:gd name="T8" fmla="*/ 0 60000 65536"/>
                <a:gd name="T9" fmla="*/ 0 60000 65536"/>
                <a:gd name="T10" fmla="*/ 0 60000 65536"/>
                <a:gd name="T11" fmla="*/ 0 60000 65536"/>
                <a:gd name="T12" fmla="*/ 0 w 2922"/>
                <a:gd name="T13" fmla="*/ 0 h 9"/>
                <a:gd name="T14" fmla="*/ 2922 w 2922"/>
                <a:gd name="T15" fmla="*/ 9 h 9"/>
              </a:gdLst>
              <a:ahLst/>
              <a:cxnLst>
                <a:cxn ang="T8">
                  <a:pos x="T0" y="T1"/>
                </a:cxn>
                <a:cxn ang="T9">
                  <a:pos x="T2" y="T3"/>
                </a:cxn>
                <a:cxn ang="T10">
                  <a:pos x="T4" y="T5"/>
                </a:cxn>
                <a:cxn ang="T11">
                  <a:pos x="T6" y="T7"/>
                </a:cxn>
              </a:cxnLst>
              <a:rect l="T12" t="T13" r="T14" b="T15"/>
              <a:pathLst>
                <a:path w="2922" h="9">
                  <a:moveTo>
                    <a:pt x="2922" y="9"/>
                  </a:moveTo>
                  <a:lnTo>
                    <a:pt x="2922" y="0"/>
                  </a:lnTo>
                  <a:lnTo>
                    <a:pt x="0" y="9"/>
                  </a:lnTo>
                  <a:lnTo>
                    <a:pt x="2922" y="9"/>
                  </a:lnTo>
                  <a:close/>
                </a:path>
              </a:pathLst>
            </a:custGeom>
            <a:solidFill>
              <a:schemeClr val="tx1"/>
            </a:solidFill>
            <a:ln w="9525">
              <a:solidFill>
                <a:schemeClr val="tx1"/>
              </a:solidFill>
              <a:round/>
              <a:headEnd/>
              <a:tailEnd/>
            </a:ln>
          </p:spPr>
          <p:txBody>
            <a:bodyPr/>
            <a:lstStyle/>
            <a:p>
              <a:endParaRPr lang="en-US"/>
            </a:p>
          </p:txBody>
        </p:sp>
        <p:sp>
          <p:nvSpPr>
            <p:cNvPr id="78624" name="Freeform 1929"/>
            <p:cNvSpPr>
              <a:spLocks/>
            </p:cNvSpPr>
            <p:nvPr/>
          </p:nvSpPr>
          <p:spPr bwMode="auto">
            <a:xfrm>
              <a:off x="2744" y="1819"/>
              <a:ext cx="487" cy="1"/>
            </a:xfrm>
            <a:custGeom>
              <a:avLst/>
              <a:gdLst>
                <a:gd name="T0" fmla="*/ 0 w 2922"/>
                <a:gd name="T1" fmla="*/ 0 h 9"/>
                <a:gd name="T2" fmla="*/ 0 w 2922"/>
                <a:gd name="T3" fmla="*/ 0 h 9"/>
                <a:gd name="T4" fmla="*/ 0 w 2922"/>
                <a:gd name="T5" fmla="*/ 0 h 9"/>
                <a:gd name="T6" fmla="*/ 0 w 2922"/>
                <a:gd name="T7" fmla="*/ 0 h 9"/>
                <a:gd name="T8" fmla="*/ 0 60000 65536"/>
                <a:gd name="T9" fmla="*/ 0 60000 65536"/>
                <a:gd name="T10" fmla="*/ 0 60000 65536"/>
                <a:gd name="T11" fmla="*/ 0 60000 65536"/>
                <a:gd name="T12" fmla="*/ 0 w 2922"/>
                <a:gd name="T13" fmla="*/ 0 h 9"/>
                <a:gd name="T14" fmla="*/ 2922 w 2922"/>
                <a:gd name="T15" fmla="*/ 9 h 9"/>
              </a:gdLst>
              <a:ahLst/>
              <a:cxnLst>
                <a:cxn ang="T8">
                  <a:pos x="T0" y="T1"/>
                </a:cxn>
                <a:cxn ang="T9">
                  <a:pos x="T2" y="T3"/>
                </a:cxn>
                <a:cxn ang="T10">
                  <a:pos x="T4" y="T5"/>
                </a:cxn>
                <a:cxn ang="T11">
                  <a:pos x="T6" y="T7"/>
                </a:cxn>
              </a:cxnLst>
              <a:rect l="T12" t="T13" r="T14" b="T15"/>
              <a:pathLst>
                <a:path w="2922" h="9">
                  <a:moveTo>
                    <a:pt x="2922" y="0"/>
                  </a:moveTo>
                  <a:lnTo>
                    <a:pt x="0" y="9"/>
                  </a:lnTo>
                  <a:lnTo>
                    <a:pt x="0" y="0"/>
                  </a:lnTo>
                  <a:lnTo>
                    <a:pt x="2922" y="0"/>
                  </a:lnTo>
                  <a:close/>
                </a:path>
              </a:pathLst>
            </a:custGeom>
            <a:solidFill>
              <a:schemeClr val="tx1"/>
            </a:solidFill>
            <a:ln w="9525">
              <a:solidFill>
                <a:schemeClr val="tx1"/>
              </a:solidFill>
              <a:round/>
              <a:headEnd/>
              <a:tailEnd/>
            </a:ln>
          </p:spPr>
          <p:txBody>
            <a:bodyPr/>
            <a:lstStyle/>
            <a:p>
              <a:endParaRPr lang="en-US"/>
            </a:p>
          </p:txBody>
        </p:sp>
        <p:sp>
          <p:nvSpPr>
            <p:cNvPr id="78625" name="Rectangle 1930"/>
            <p:cNvSpPr>
              <a:spLocks noChangeArrowheads="1"/>
            </p:cNvSpPr>
            <p:nvPr/>
          </p:nvSpPr>
          <p:spPr bwMode="auto">
            <a:xfrm>
              <a:off x="2744" y="1819"/>
              <a:ext cx="487"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26" name="Freeform 1931"/>
            <p:cNvSpPr>
              <a:spLocks/>
            </p:cNvSpPr>
            <p:nvPr/>
          </p:nvSpPr>
          <p:spPr bwMode="auto">
            <a:xfrm>
              <a:off x="2743" y="1774"/>
              <a:ext cx="3" cy="89"/>
            </a:xfrm>
            <a:custGeom>
              <a:avLst/>
              <a:gdLst>
                <a:gd name="T0" fmla="*/ 0 w 16"/>
                <a:gd name="T1" fmla="*/ 0 h 535"/>
                <a:gd name="T2" fmla="*/ 0 w 16"/>
                <a:gd name="T3" fmla="*/ 0 h 535"/>
                <a:gd name="T4" fmla="*/ 0 w 16"/>
                <a:gd name="T5" fmla="*/ 0 h 535"/>
                <a:gd name="T6" fmla="*/ 0 w 16"/>
                <a:gd name="T7" fmla="*/ 0 h 535"/>
                <a:gd name="T8" fmla="*/ 0 60000 65536"/>
                <a:gd name="T9" fmla="*/ 0 60000 65536"/>
                <a:gd name="T10" fmla="*/ 0 60000 65536"/>
                <a:gd name="T11" fmla="*/ 0 60000 65536"/>
                <a:gd name="T12" fmla="*/ 0 w 16"/>
                <a:gd name="T13" fmla="*/ 0 h 535"/>
                <a:gd name="T14" fmla="*/ 16 w 16"/>
                <a:gd name="T15" fmla="*/ 535 h 535"/>
              </a:gdLst>
              <a:ahLst/>
              <a:cxnLst>
                <a:cxn ang="T8">
                  <a:pos x="T0" y="T1"/>
                </a:cxn>
                <a:cxn ang="T9">
                  <a:pos x="T2" y="T3"/>
                </a:cxn>
                <a:cxn ang="T10">
                  <a:pos x="T4" y="T5"/>
                </a:cxn>
                <a:cxn ang="T11">
                  <a:pos x="T6" y="T7"/>
                </a:cxn>
              </a:cxnLst>
              <a:rect l="T12" t="T13" r="T14" b="T15"/>
              <a:pathLst>
                <a:path w="16" h="535">
                  <a:moveTo>
                    <a:pt x="0" y="535"/>
                  </a:moveTo>
                  <a:lnTo>
                    <a:pt x="16"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78627" name="Freeform 1932"/>
            <p:cNvSpPr>
              <a:spLocks/>
            </p:cNvSpPr>
            <p:nvPr/>
          </p:nvSpPr>
          <p:spPr bwMode="auto">
            <a:xfrm>
              <a:off x="2743" y="1774"/>
              <a:ext cx="3" cy="89"/>
            </a:xfrm>
            <a:custGeom>
              <a:avLst/>
              <a:gdLst>
                <a:gd name="T0" fmla="*/ 0 w 16"/>
                <a:gd name="T1" fmla="*/ 0 h 535"/>
                <a:gd name="T2" fmla="*/ 0 w 16"/>
                <a:gd name="T3" fmla="*/ 0 h 535"/>
                <a:gd name="T4" fmla="*/ 0 w 16"/>
                <a:gd name="T5" fmla="*/ 0 h 535"/>
                <a:gd name="T6" fmla="*/ 0 w 16"/>
                <a:gd name="T7" fmla="*/ 0 h 535"/>
                <a:gd name="T8" fmla="*/ 0 60000 65536"/>
                <a:gd name="T9" fmla="*/ 0 60000 65536"/>
                <a:gd name="T10" fmla="*/ 0 60000 65536"/>
                <a:gd name="T11" fmla="*/ 0 60000 65536"/>
                <a:gd name="T12" fmla="*/ 0 w 16"/>
                <a:gd name="T13" fmla="*/ 0 h 535"/>
                <a:gd name="T14" fmla="*/ 16 w 16"/>
                <a:gd name="T15" fmla="*/ 535 h 535"/>
              </a:gdLst>
              <a:ahLst/>
              <a:cxnLst>
                <a:cxn ang="T8">
                  <a:pos x="T0" y="T1"/>
                </a:cxn>
                <a:cxn ang="T9">
                  <a:pos x="T2" y="T3"/>
                </a:cxn>
                <a:cxn ang="T10">
                  <a:pos x="T4" y="T5"/>
                </a:cxn>
                <a:cxn ang="T11">
                  <a:pos x="T6" y="T7"/>
                </a:cxn>
              </a:cxnLst>
              <a:rect l="T12" t="T13" r="T14" b="T15"/>
              <a:pathLst>
                <a:path w="16" h="535">
                  <a:moveTo>
                    <a:pt x="16" y="535"/>
                  </a:moveTo>
                  <a:lnTo>
                    <a:pt x="0" y="0"/>
                  </a:lnTo>
                  <a:lnTo>
                    <a:pt x="16" y="0"/>
                  </a:lnTo>
                  <a:lnTo>
                    <a:pt x="16" y="535"/>
                  </a:lnTo>
                  <a:close/>
                </a:path>
              </a:pathLst>
            </a:custGeom>
            <a:solidFill>
              <a:schemeClr val="tx1"/>
            </a:solidFill>
            <a:ln w="9525">
              <a:solidFill>
                <a:schemeClr val="tx1"/>
              </a:solidFill>
              <a:round/>
              <a:headEnd/>
              <a:tailEnd/>
            </a:ln>
          </p:spPr>
          <p:txBody>
            <a:bodyPr/>
            <a:lstStyle/>
            <a:p>
              <a:endParaRPr lang="en-US"/>
            </a:p>
          </p:txBody>
        </p:sp>
        <p:sp>
          <p:nvSpPr>
            <p:cNvPr id="78628" name="Rectangle 1933"/>
            <p:cNvSpPr>
              <a:spLocks noChangeArrowheads="1"/>
            </p:cNvSpPr>
            <p:nvPr/>
          </p:nvSpPr>
          <p:spPr bwMode="auto">
            <a:xfrm>
              <a:off x="2743" y="1774"/>
              <a:ext cx="3" cy="89"/>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29" name="Freeform 1934"/>
            <p:cNvSpPr>
              <a:spLocks/>
            </p:cNvSpPr>
            <p:nvPr/>
          </p:nvSpPr>
          <p:spPr bwMode="auto">
            <a:xfrm>
              <a:off x="2730" y="1734"/>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87" y="0"/>
                  </a:moveTo>
                  <a:lnTo>
                    <a:pt x="87" y="17"/>
                  </a:lnTo>
                  <a:lnTo>
                    <a:pt x="0" y="36"/>
                  </a:lnTo>
                  <a:lnTo>
                    <a:pt x="87" y="0"/>
                  </a:lnTo>
                  <a:close/>
                </a:path>
              </a:pathLst>
            </a:custGeom>
            <a:solidFill>
              <a:schemeClr val="tx1"/>
            </a:solidFill>
            <a:ln w="9525">
              <a:solidFill>
                <a:schemeClr val="tx1"/>
              </a:solidFill>
              <a:round/>
              <a:headEnd/>
              <a:tailEnd/>
            </a:ln>
          </p:spPr>
          <p:txBody>
            <a:bodyPr/>
            <a:lstStyle/>
            <a:p>
              <a:endParaRPr lang="en-US"/>
            </a:p>
          </p:txBody>
        </p:sp>
        <p:sp>
          <p:nvSpPr>
            <p:cNvPr id="78630" name="Freeform 1935"/>
            <p:cNvSpPr>
              <a:spLocks/>
            </p:cNvSpPr>
            <p:nvPr/>
          </p:nvSpPr>
          <p:spPr bwMode="auto">
            <a:xfrm>
              <a:off x="2730" y="1737"/>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78631" name="Freeform 1936"/>
            <p:cNvSpPr>
              <a:spLocks/>
            </p:cNvSpPr>
            <p:nvPr/>
          </p:nvSpPr>
          <p:spPr bwMode="auto">
            <a:xfrm>
              <a:off x="2730" y="1734"/>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0"/>
                  </a:moveTo>
                  <a:lnTo>
                    <a:pt x="87" y="17"/>
                  </a:lnTo>
                  <a:lnTo>
                    <a:pt x="12" y="48"/>
                  </a:lnTo>
                  <a:lnTo>
                    <a:pt x="0" y="36"/>
                  </a:lnTo>
                  <a:lnTo>
                    <a:pt x="87" y="0"/>
                  </a:lnTo>
                  <a:close/>
                </a:path>
              </a:pathLst>
            </a:custGeom>
            <a:solidFill>
              <a:schemeClr val="tx1"/>
            </a:solidFill>
            <a:ln w="0">
              <a:solidFill>
                <a:schemeClr val="tx1"/>
              </a:solidFill>
              <a:round/>
              <a:headEnd/>
              <a:tailEnd/>
            </a:ln>
          </p:spPr>
          <p:txBody>
            <a:bodyPr/>
            <a:lstStyle/>
            <a:p>
              <a:endParaRPr lang="en-US"/>
            </a:p>
          </p:txBody>
        </p:sp>
        <p:sp>
          <p:nvSpPr>
            <p:cNvPr id="78632" name="Freeform 1937"/>
            <p:cNvSpPr>
              <a:spLocks/>
            </p:cNvSpPr>
            <p:nvPr/>
          </p:nvSpPr>
          <p:spPr bwMode="auto">
            <a:xfrm>
              <a:off x="2724" y="1740"/>
              <a:ext cx="8"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36" y="0"/>
                  </a:moveTo>
                  <a:lnTo>
                    <a:pt x="48" y="12"/>
                  </a:lnTo>
                  <a:lnTo>
                    <a:pt x="0" y="87"/>
                  </a:lnTo>
                  <a:lnTo>
                    <a:pt x="36" y="0"/>
                  </a:lnTo>
                  <a:close/>
                </a:path>
              </a:pathLst>
            </a:custGeom>
            <a:solidFill>
              <a:schemeClr val="tx1"/>
            </a:solidFill>
            <a:ln w="9525">
              <a:solidFill>
                <a:schemeClr val="tx1"/>
              </a:solidFill>
              <a:round/>
              <a:headEnd/>
              <a:tailEnd/>
            </a:ln>
          </p:spPr>
          <p:txBody>
            <a:bodyPr/>
            <a:lstStyle/>
            <a:p>
              <a:endParaRPr lang="en-US"/>
            </a:p>
          </p:txBody>
        </p:sp>
        <p:sp>
          <p:nvSpPr>
            <p:cNvPr id="78633" name="Freeform 1938"/>
            <p:cNvSpPr>
              <a:spLocks/>
            </p:cNvSpPr>
            <p:nvPr/>
          </p:nvSpPr>
          <p:spPr bwMode="auto">
            <a:xfrm>
              <a:off x="2724" y="1742"/>
              <a:ext cx="8"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48" y="0"/>
                  </a:moveTo>
                  <a:lnTo>
                    <a:pt x="0" y="75"/>
                  </a:lnTo>
                  <a:lnTo>
                    <a:pt x="17" y="75"/>
                  </a:lnTo>
                  <a:lnTo>
                    <a:pt x="48" y="0"/>
                  </a:lnTo>
                  <a:close/>
                </a:path>
              </a:pathLst>
            </a:custGeom>
            <a:solidFill>
              <a:schemeClr val="tx1"/>
            </a:solidFill>
            <a:ln w="9525">
              <a:solidFill>
                <a:schemeClr val="tx1"/>
              </a:solidFill>
              <a:round/>
              <a:headEnd/>
              <a:tailEnd/>
            </a:ln>
          </p:spPr>
          <p:txBody>
            <a:bodyPr/>
            <a:lstStyle/>
            <a:p>
              <a:endParaRPr lang="en-US"/>
            </a:p>
          </p:txBody>
        </p:sp>
        <p:sp>
          <p:nvSpPr>
            <p:cNvPr id="78634" name="Freeform 1939"/>
            <p:cNvSpPr>
              <a:spLocks/>
            </p:cNvSpPr>
            <p:nvPr/>
          </p:nvSpPr>
          <p:spPr bwMode="auto">
            <a:xfrm>
              <a:off x="2724" y="1740"/>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36" y="0"/>
                  </a:moveTo>
                  <a:lnTo>
                    <a:pt x="48" y="12"/>
                  </a:lnTo>
                  <a:lnTo>
                    <a:pt x="17" y="87"/>
                  </a:lnTo>
                  <a:lnTo>
                    <a:pt x="0" y="87"/>
                  </a:lnTo>
                  <a:lnTo>
                    <a:pt x="36" y="0"/>
                  </a:lnTo>
                  <a:close/>
                </a:path>
              </a:pathLst>
            </a:custGeom>
            <a:solidFill>
              <a:schemeClr val="tx1"/>
            </a:solidFill>
            <a:ln w="0">
              <a:solidFill>
                <a:schemeClr val="tx1"/>
              </a:solidFill>
              <a:round/>
              <a:headEnd/>
              <a:tailEnd/>
            </a:ln>
          </p:spPr>
          <p:txBody>
            <a:bodyPr/>
            <a:lstStyle/>
            <a:p>
              <a:endParaRPr lang="en-US"/>
            </a:p>
          </p:txBody>
        </p:sp>
        <p:sp>
          <p:nvSpPr>
            <p:cNvPr id="78635" name="Freeform 1940"/>
            <p:cNvSpPr>
              <a:spLocks/>
            </p:cNvSpPr>
            <p:nvPr/>
          </p:nvSpPr>
          <p:spPr bwMode="auto">
            <a:xfrm>
              <a:off x="2724" y="1755"/>
              <a:ext cx="6" cy="14"/>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78636" name="Freeform 1941"/>
            <p:cNvSpPr>
              <a:spLocks/>
            </p:cNvSpPr>
            <p:nvPr/>
          </p:nvSpPr>
          <p:spPr bwMode="auto">
            <a:xfrm>
              <a:off x="2727" y="1755"/>
              <a:ext cx="5" cy="14"/>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78637" name="Freeform 1942"/>
            <p:cNvSpPr>
              <a:spLocks/>
            </p:cNvSpPr>
            <p:nvPr/>
          </p:nvSpPr>
          <p:spPr bwMode="auto">
            <a:xfrm>
              <a:off x="2724" y="1755"/>
              <a:ext cx="8" cy="14"/>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78638" name="Freeform 1943"/>
            <p:cNvSpPr>
              <a:spLocks/>
            </p:cNvSpPr>
            <p:nvPr/>
          </p:nvSpPr>
          <p:spPr bwMode="auto">
            <a:xfrm>
              <a:off x="2730" y="1767"/>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2"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78639" name="Freeform 1944"/>
            <p:cNvSpPr>
              <a:spLocks/>
            </p:cNvSpPr>
            <p:nvPr/>
          </p:nvSpPr>
          <p:spPr bwMode="auto">
            <a:xfrm>
              <a:off x="2732" y="1767"/>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0" y="0"/>
                  </a:moveTo>
                  <a:lnTo>
                    <a:pt x="75" y="48"/>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78640" name="Freeform 1945"/>
            <p:cNvSpPr>
              <a:spLocks/>
            </p:cNvSpPr>
            <p:nvPr/>
          </p:nvSpPr>
          <p:spPr bwMode="auto">
            <a:xfrm>
              <a:off x="2730" y="1767"/>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2"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78641" name="Freeform 1946"/>
            <p:cNvSpPr>
              <a:spLocks/>
            </p:cNvSpPr>
            <p:nvPr/>
          </p:nvSpPr>
          <p:spPr bwMode="auto">
            <a:xfrm>
              <a:off x="2744" y="1731"/>
              <a:ext cx="15"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19"/>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78642" name="Freeform 1947"/>
            <p:cNvSpPr>
              <a:spLocks/>
            </p:cNvSpPr>
            <p:nvPr/>
          </p:nvSpPr>
          <p:spPr bwMode="auto">
            <a:xfrm>
              <a:off x="2744" y="1729"/>
              <a:ext cx="15" cy="5"/>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3"/>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78643" name="Freeform 1948"/>
            <p:cNvSpPr>
              <a:spLocks/>
            </p:cNvSpPr>
            <p:nvPr/>
          </p:nvSpPr>
          <p:spPr bwMode="auto">
            <a:xfrm>
              <a:off x="2744" y="1729"/>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49"/>
                  </a:moveTo>
                  <a:lnTo>
                    <a:pt x="0" y="32"/>
                  </a:lnTo>
                  <a:lnTo>
                    <a:pt x="75" y="0"/>
                  </a:lnTo>
                  <a:lnTo>
                    <a:pt x="87" y="13"/>
                  </a:lnTo>
                  <a:lnTo>
                    <a:pt x="0" y="49"/>
                  </a:lnTo>
                  <a:close/>
                </a:path>
              </a:pathLst>
            </a:custGeom>
            <a:solidFill>
              <a:schemeClr val="tx1"/>
            </a:solidFill>
            <a:ln w="0">
              <a:solidFill>
                <a:schemeClr val="tx1"/>
              </a:solidFill>
              <a:round/>
              <a:headEnd/>
              <a:tailEnd/>
            </a:ln>
          </p:spPr>
          <p:txBody>
            <a:bodyPr/>
            <a:lstStyle/>
            <a:p>
              <a:endParaRPr lang="en-US"/>
            </a:p>
          </p:txBody>
        </p:sp>
        <p:sp>
          <p:nvSpPr>
            <p:cNvPr id="78644" name="Freeform 1949"/>
            <p:cNvSpPr>
              <a:spLocks/>
            </p:cNvSpPr>
            <p:nvPr/>
          </p:nvSpPr>
          <p:spPr bwMode="auto">
            <a:xfrm>
              <a:off x="2757" y="1717"/>
              <a:ext cx="8" cy="14"/>
            </a:xfrm>
            <a:custGeom>
              <a:avLst/>
              <a:gdLst>
                <a:gd name="T0" fmla="*/ 0 w 49"/>
                <a:gd name="T1" fmla="*/ 0 h 87"/>
                <a:gd name="T2" fmla="*/ 0 w 49"/>
                <a:gd name="T3" fmla="*/ 0 h 87"/>
                <a:gd name="T4" fmla="*/ 0 w 49"/>
                <a:gd name="T5" fmla="*/ 0 h 87"/>
                <a:gd name="T6" fmla="*/ 0 w 49"/>
                <a:gd name="T7" fmla="*/ 0 h 87"/>
                <a:gd name="T8" fmla="*/ 0 60000 65536"/>
                <a:gd name="T9" fmla="*/ 0 60000 65536"/>
                <a:gd name="T10" fmla="*/ 0 60000 65536"/>
                <a:gd name="T11" fmla="*/ 0 60000 65536"/>
                <a:gd name="T12" fmla="*/ 0 w 49"/>
                <a:gd name="T13" fmla="*/ 0 h 87"/>
                <a:gd name="T14" fmla="*/ 49 w 49"/>
                <a:gd name="T15" fmla="*/ 87 h 87"/>
              </a:gdLst>
              <a:ahLst/>
              <a:cxnLst>
                <a:cxn ang="T8">
                  <a:pos x="T0" y="T1"/>
                </a:cxn>
                <a:cxn ang="T9">
                  <a:pos x="T2" y="T3"/>
                </a:cxn>
                <a:cxn ang="T10">
                  <a:pos x="T4" y="T5"/>
                </a:cxn>
                <a:cxn ang="T11">
                  <a:pos x="T6" y="T7"/>
                </a:cxn>
              </a:cxnLst>
              <a:rect l="T12" t="T13" r="T14" b="T15"/>
              <a:pathLst>
                <a:path w="49" h="87">
                  <a:moveTo>
                    <a:pt x="12" y="87"/>
                  </a:moveTo>
                  <a:lnTo>
                    <a:pt x="0" y="74"/>
                  </a:lnTo>
                  <a:lnTo>
                    <a:pt x="49" y="0"/>
                  </a:lnTo>
                  <a:lnTo>
                    <a:pt x="12" y="87"/>
                  </a:lnTo>
                  <a:close/>
                </a:path>
              </a:pathLst>
            </a:custGeom>
            <a:solidFill>
              <a:schemeClr val="tx1"/>
            </a:solidFill>
            <a:ln w="9525">
              <a:solidFill>
                <a:schemeClr val="tx1"/>
              </a:solidFill>
              <a:round/>
              <a:headEnd/>
              <a:tailEnd/>
            </a:ln>
          </p:spPr>
          <p:txBody>
            <a:bodyPr/>
            <a:lstStyle/>
            <a:p>
              <a:endParaRPr lang="en-US"/>
            </a:p>
          </p:txBody>
        </p:sp>
        <p:sp>
          <p:nvSpPr>
            <p:cNvPr id="78645" name="Freeform 1950"/>
            <p:cNvSpPr>
              <a:spLocks/>
            </p:cNvSpPr>
            <p:nvPr/>
          </p:nvSpPr>
          <p:spPr bwMode="auto">
            <a:xfrm>
              <a:off x="2757" y="1717"/>
              <a:ext cx="8" cy="12"/>
            </a:xfrm>
            <a:custGeom>
              <a:avLst/>
              <a:gdLst>
                <a:gd name="T0" fmla="*/ 0 w 49"/>
                <a:gd name="T1" fmla="*/ 0 h 74"/>
                <a:gd name="T2" fmla="*/ 0 w 49"/>
                <a:gd name="T3" fmla="*/ 0 h 74"/>
                <a:gd name="T4" fmla="*/ 0 w 49"/>
                <a:gd name="T5" fmla="*/ 0 h 74"/>
                <a:gd name="T6" fmla="*/ 0 w 49"/>
                <a:gd name="T7" fmla="*/ 0 h 74"/>
                <a:gd name="T8" fmla="*/ 0 60000 65536"/>
                <a:gd name="T9" fmla="*/ 0 60000 65536"/>
                <a:gd name="T10" fmla="*/ 0 60000 65536"/>
                <a:gd name="T11" fmla="*/ 0 60000 65536"/>
                <a:gd name="T12" fmla="*/ 0 w 49"/>
                <a:gd name="T13" fmla="*/ 0 h 74"/>
                <a:gd name="T14" fmla="*/ 49 w 49"/>
                <a:gd name="T15" fmla="*/ 74 h 74"/>
              </a:gdLst>
              <a:ahLst/>
              <a:cxnLst>
                <a:cxn ang="T8">
                  <a:pos x="T0" y="T1"/>
                </a:cxn>
                <a:cxn ang="T9">
                  <a:pos x="T2" y="T3"/>
                </a:cxn>
                <a:cxn ang="T10">
                  <a:pos x="T4" y="T5"/>
                </a:cxn>
                <a:cxn ang="T11">
                  <a:pos x="T6" y="T7"/>
                </a:cxn>
              </a:cxnLst>
              <a:rect l="T12" t="T13" r="T14" b="T15"/>
              <a:pathLst>
                <a:path w="49" h="74">
                  <a:moveTo>
                    <a:pt x="0" y="74"/>
                  </a:moveTo>
                  <a:lnTo>
                    <a:pt x="49" y="0"/>
                  </a:lnTo>
                  <a:lnTo>
                    <a:pt x="32" y="0"/>
                  </a:lnTo>
                  <a:lnTo>
                    <a:pt x="0" y="74"/>
                  </a:lnTo>
                  <a:close/>
                </a:path>
              </a:pathLst>
            </a:custGeom>
            <a:solidFill>
              <a:schemeClr val="tx1"/>
            </a:solidFill>
            <a:ln w="9525">
              <a:solidFill>
                <a:schemeClr val="tx1"/>
              </a:solidFill>
              <a:round/>
              <a:headEnd/>
              <a:tailEnd/>
            </a:ln>
          </p:spPr>
          <p:txBody>
            <a:bodyPr/>
            <a:lstStyle/>
            <a:p>
              <a:endParaRPr lang="en-US"/>
            </a:p>
          </p:txBody>
        </p:sp>
        <p:sp>
          <p:nvSpPr>
            <p:cNvPr id="78646" name="Freeform 1951"/>
            <p:cNvSpPr>
              <a:spLocks/>
            </p:cNvSpPr>
            <p:nvPr/>
          </p:nvSpPr>
          <p:spPr bwMode="auto">
            <a:xfrm>
              <a:off x="2757" y="1717"/>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12" y="87"/>
                  </a:moveTo>
                  <a:lnTo>
                    <a:pt x="0" y="74"/>
                  </a:lnTo>
                  <a:lnTo>
                    <a:pt x="32" y="0"/>
                  </a:lnTo>
                  <a:lnTo>
                    <a:pt x="49" y="0"/>
                  </a:lnTo>
                  <a:lnTo>
                    <a:pt x="12" y="87"/>
                  </a:lnTo>
                  <a:close/>
                </a:path>
              </a:pathLst>
            </a:custGeom>
            <a:solidFill>
              <a:schemeClr val="tx1"/>
            </a:solidFill>
            <a:ln w="0">
              <a:solidFill>
                <a:schemeClr val="tx1"/>
              </a:solidFill>
              <a:round/>
              <a:headEnd/>
              <a:tailEnd/>
            </a:ln>
          </p:spPr>
          <p:txBody>
            <a:bodyPr/>
            <a:lstStyle/>
            <a:p>
              <a:endParaRPr lang="en-US"/>
            </a:p>
          </p:txBody>
        </p:sp>
        <p:sp>
          <p:nvSpPr>
            <p:cNvPr id="78647" name="Freeform 1952"/>
            <p:cNvSpPr>
              <a:spLocks/>
            </p:cNvSpPr>
            <p:nvPr/>
          </p:nvSpPr>
          <p:spPr bwMode="auto">
            <a:xfrm>
              <a:off x="2759" y="1702"/>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78648" name="Freeform 1953"/>
            <p:cNvSpPr>
              <a:spLocks/>
            </p:cNvSpPr>
            <p:nvPr/>
          </p:nvSpPr>
          <p:spPr bwMode="auto">
            <a:xfrm>
              <a:off x="2757" y="1702"/>
              <a:ext cx="5"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1"/>
                  </a:lnTo>
                  <a:lnTo>
                    <a:pt x="32" y="87"/>
                  </a:lnTo>
                  <a:close/>
                </a:path>
              </a:pathLst>
            </a:custGeom>
            <a:solidFill>
              <a:schemeClr val="tx1"/>
            </a:solidFill>
            <a:ln w="9525">
              <a:solidFill>
                <a:schemeClr val="tx1"/>
              </a:solidFill>
              <a:round/>
              <a:headEnd/>
              <a:tailEnd/>
            </a:ln>
          </p:spPr>
          <p:txBody>
            <a:bodyPr/>
            <a:lstStyle/>
            <a:p>
              <a:endParaRPr lang="en-US"/>
            </a:p>
          </p:txBody>
        </p:sp>
        <p:sp>
          <p:nvSpPr>
            <p:cNvPr id="78649" name="Freeform 1954"/>
            <p:cNvSpPr>
              <a:spLocks/>
            </p:cNvSpPr>
            <p:nvPr/>
          </p:nvSpPr>
          <p:spPr bwMode="auto">
            <a:xfrm>
              <a:off x="2757" y="1702"/>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1"/>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78650" name="Freeform 1955"/>
            <p:cNvSpPr>
              <a:spLocks/>
            </p:cNvSpPr>
            <p:nvPr/>
          </p:nvSpPr>
          <p:spPr bwMode="auto">
            <a:xfrm>
              <a:off x="2744" y="1696"/>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7"/>
                  </a:moveTo>
                  <a:lnTo>
                    <a:pt x="75" y="48"/>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78651" name="Freeform 1956"/>
            <p:cNvSpPr>
              <a:spLocks/>
            </p:cNvSpPr>
            <p:nvPr/>
          </p:nvSpPr>
          <p:spPr bwMode="auto">
            <a:xfrm>
              <a:off x="2744" y="1696"/>
              <a:ext cx="13"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78652" name="Freeform 1957"/>
            <p:cNvSpPr>
              <a:spLocks/>
            </p:cNvSpPr>
            <p:nvPr/>
          </p:nvSpPr>
          <p:spPr bwMode="auto">
            <a:xfrm>
              <a:off x="2744" y="1696"/>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7"/>
                  </a:moveTo>
                  <a:lnTo>
                    <a:pt x="75" y="48"/>
                  </a:lnTo>
                  <a:lnTo>
                    <a:pt x="0" y="17"/>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78653" name="Freeform 1958"/>
            <p:cNvSpPr>
              <a:spLocks/>
            </p:cNvSpPr>
            <p:nvPr/>
          </p:nvSpPr>
          <p:spPr bwMode="auto">
            <a:xfrm>
              <a:off x="2743" y="1632"/>
              <a:ext cx="3" cy="65"/>
            </a:xfrm>
            <a:custGeom>
              <a:avLst/>
              <a:gdLst>
                <a:gd name="T0" fmla="*/ 0 w 16"/>
                <a:gd name="T1" fmla="*/ 0 h 394"/>
                <a:gd name="T2" fmla="*/ 0 w 16"/>
                <a:gd name="T3" fmla="*/ 0 h 394"/>
                <a:gd name="T4" fmla="*/ 0 w 16"/>
                <a:gd name="T5" fmla="*/ 0 h 394"/>
                <a:gd name="T6" fmla="*/ 0 w 16"/>
                <a:gd name="T7" fmla="*/ 0 h 394"/>
                <a:gd name="T8" fmla="*/ 0 60000 65536"/>
                <a:gd name="T9" fmla="*/ 0 60000 65536"/>
                <a:gd name="T10" fmla="*/ 0 60000 65536"/>
                <a:gd name="T11" fmla="*/ 0 60000 65536"/>
                <a:gd name="T12" fmla="*/ 0 w 16"/>
                <a:gd name="T13" fmla="*/ 0 h 394"/>
                <a:gd name="T14" fmla="*/ 16 w 16"/>
                <a:gd name="T15" fmla="*/ 394 h 394"/>
              </a:gdLst>
              <a:ahLst/>
              <a:cxnLst>
                <a:cxn ang="T8">
                  <a:pos x="T0" y="T1"/>
                </a:cxn>
                <a:cxn ang="T9">
                  <a:pos x="T2" y="T3"/>
                </a:cxn>
                <a:cxn ang="T10">
                  <a:pos x="T4" y="T5"/>
                </a:cxn>
                <a:cxn ang="T11">
                  <a:pos x="T6" y="T7"/>
                </a:cxn>
              </a:cxnLst>
              <a:rect l="T12" t="T13" r="T14" b="T15"/>
              <a:pathLst>
                <a:path w="16" h="394">
                  <a:moveTo>
                    <a:pt x="0" y="394"/>
                  </a:moveTo>
                  <a:lnTo>
                    <a:pt x="16" y="394"/>
                  </a:lnTo>
                  <a:lnTo>
                    <a:pt x="0" y="0"/>
                  </a:lnTo>
                  <a:lnTo>
                    <a:pt x="0" y="394"/>
                  </a:lnTo>
                  <a:close/>
                </a:path>
              </a:pathLst>
            </a:custGeom>
            <a:solidFill>
              <a:schemeClr val="tx1"/>
            </a:solidFill>
            <a:ln w="9525">
              <a:solidFill>
                <a:schemeClr val="tx1"/>
              </a:solidFill>
              <a:round/>
              <a:headEnd/>
              <a:tailEnd/>
            </a:ln>
          </p:spPr>
          <p:txBody>
            <a:bodyPr/>
            <a:lstStyle/>
            <a:p>
              <a:endParaRPr lang="en-US"/>
            </a:p>
          </p:txBody>
        </p:sp>
        <p:sp>
          <p:nvSpPr>
            <p:cNvPr id="78654" name="Freeform 1959"/>
            <p:cNvSpPr>
              <a:spLocks/>
            </p:cNvSpPr>
            <p:nvPr/>
          </p:nvSpPr>
          <p:spPr bwMode="auto">
            <a:xfrm>
              <a:off x="2743" y="1632"/>
              <a:ext cx="3" cy="65"/>
            </a:xfrm>
            <a:custGeom>
              <a:avLst/>
              <a:gdLst>
                <a:gd name="T0" fmla="*/ 0 w 16"/>
                <a:gd name="T1" fmla="*/ 0 h 394"/>
                <a:gd name="T2" fmla="*/ 0 w 16"/>
                <a:gd name="T3" fmla="*/ 0 h 394"/>
                <a:gd name="T4" fmla="*/ 0 w 16"/>
                <a:gd name="T5" fmla="*/ 0 h 394"/>
                <a:gd name="T6" fmla="*/ 0 w 16"/>
                <a:gd name="T7" fmla="*/ 0 h 394"/>
                <a:gd name="T8" fmla="*/ 0 60000 65536"/>
                <a:gd name="T9" fmla="*/ 0 60000 65536"/>
                <a:gd name="T10" fmla="*/ 0 60000 65536"/>
                <a:gd name="T11" fmla="*/ 0 60000 65536"/>
                <a:gd name="T12" fmla="*/ 0 w 16"/>
                <a:gd name="T13" fmla="*/ 0 h 394"/>
                <a:gd name="T14" fmla="*/ 16 w 16"/>
                <a:gd name="T15" fmla="*/ 394 h 394"/>
              </a:gdLst>
              <a:ahLst/>
              <a:cxnLst>
                <a:cxn ang="T8">
                  <a:pos x="T0" y="T1"/>
                </a:cxn>
                <a:cxn ang="T9">
                  <a:pos x="T2" y="T3"/>
                </a:cxn>
                <a:cxn ang="T10">
                  <a:pos x="T4" y="T5"/>
                </a:cxn>
                <a:cxn ang="T11">
                  <a:pos x="T6" y="T7"/>
                </a:cxn>
              </a:cxnLst>
              <a:rect l="T12" t="T13" r="T14" b="T15"/>
              <a:pathLst>
                <a:path w="16" h="394">
                  <a:moveTo>
                    <a:pt x="16" y="394"/>
                  </a:moveTo>
                  <a:lnTo>
                    <a:pt x="0" y="0"/>
                  </a:lnTo>
                  <a:lnTo>
                    <a:pt x="16" y="0"/>
                  </a:lnTo>
                  <a:lnTo>
                    <a:pt x="16" y="394"/>
                  </a:lnTo>
                  <a:close/>
                </a:path>
              </a:pathLst>
            </a:custGeom>
            <a:solidFill>
              <a:schemeClr val="tx1"/>
            </a:solidFill>
            <a:ln w="9525">
              <a:solidFill>
                <a:schemeClr val="tx1"/>
              </a:solidFill>
              <a:round/>
              <a:headEnd/>
              <a:tailEnd/>
            </a:ln>
          </p:spPr>
          <p:txBody>
            <a:bodyPr/>
            <a:lstStyle/>
            <a:p>
              <a:endParaRPr lang="en-US"/>
            </a:p>
          </p:txBody>
        </p:sp>
        <p:sp>
          <p:nvSpPr>
            <p:cNvPr id="78655" name="Rectangle 1960"/>
            <p:cNvSpPr>
              <a:spLocks noChangeArrowheads="1"/>
            </p:cNvSpPr>
            <p:nvPr/>
          </p:nvSpPr>
          <p:spPr bwMode="auto">
            <a:xfrm>
              <a:off x="2743" y="1632"/>
              <a:ext cx="3" cy="6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56" name="Freeform 1961"/>
            <p:cNvSpPr>
              <a:spLocks/>
            </p:cNvSpPr>
            <p:nvPr/>
          </p:nvSpPr>
          <p:spPr bwMode="auto">
            <a:xfrm>
              <a:off x="3230" y="1774"/>
              <a:ext cx="3" cy="89"/>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78657" name="Freeform 1962"/>
            <p:cNvSpPr>
              <a:spLocks/>
            </p:cNvSpPr>
            <p:nvPr/>
          </p:nvSpPr>
          <p:spPr bwMode="auto">
            <a:xfrm>
              <a:off x="3230" y="1774"/>
              <a:ext cx="3" cy="89"/>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78658" name="Rectangle 1963"/>
            <p:cNvSpPr>
              <a:spLocks noChangeArrowheads="1"/>
            </p:cNvSpPr>
            <p:nvPr/>
          </p:nvSpPr>
          <p:spPr bwMode="auto">
            <a:xfrm>
              <a:off x="3230" y="1774"/>
              <a:ext cx="3" cy="89"/>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8659" name="Freeform 1964"/>
            <p:cNvSpPr>
              <a:spLocks/>
            </p:cNvSpPr>
            <p:nvPr/>
          </p:nvSpPr>
          <p:spPr bwMode="auto">
            <a:xfrm>
              <a:off x="3217" y="1734"/>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87" y="0"/>
                  </a:moveTo>
                  <a:lnTo>
                    <a:pt x="87" y="17"/>
                  </a:lnTo>
                  <a:lnTo>
                    <a:pt x="0" y="36"/>
                  </a:lnTo>
                  <a:lnTo>
                    <a:pt x="87" y="0"/>
                  </a:lnTo>
                  <a:close/>
                </a:path>
              </a:pathLst>
            </a:custGeom>
            <a:solidFill>
              <a:schemeClr val="tx1"/>
            </a:solidFill>
            <a:ln w="9525">
              <a:solidFill>
                <a:schemeClr val="tx1"/>
              </a:solidFill>
              <a:round/>
              <a:headEnd/>
              <a:tailEnd/>
            </a:ln>
          </p:spPr>
          <p:txBody>
            <a:bodyPr/>
            <a:lstStyle/>
            <a:p>
              <a:endParaRPr lang="en-US"/>
            </a:p>
          </p:txBody>
        </p:sp>
        <p:sp>
          <p:nvSpPr>
            <p:cNvPr id="78660" name="Freeform 1965"/>
            <p:cNvSpPr>
              <a:spLocks/>
            </p:cNvSpPr>
            <p:nvPr/>
          </p:nvSpPr>
          <p:spPr bwMode="auto">
            <a:xfrm>
              <a:off x="3217" y="1737"/>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1" y="31"/>
                  </a:lnTo>
                  <a:lnTo>
                    <a:pt x="87" y="0"/>
                  </a:lnTo>
                  <a:close/>
                </a:path>
              </a:pathLst>
            </a:custGeom>
            <a:solidFill>
              <a:schemeClr val="tx1"/>
            </a:solidFill>
            <a:ln w="9525">
              <a:solidFill>
                <a:schemeClr val="tx1"/>
              </a:solidFill>
              <a:round/>
              <a:headEnd/>
              <a:tailEnd/>
            </a:ln>
          </p:spPr>
          <p:txBody>
            <a:bodyPr/>
            <a:lstStyle/>
            <a:p>
              <a:endParaRPr lang="en-US"/>
            </a:p>
          </p:txBody>
        </p:sp>
        <p:sp>
          <p:nvSpPr>
            <p:cNvPr id="78661" name="Freeform 1966"/>
            <p:cNvSpPr>
              <a:spLocks/>
            </p:cNvSpPr>
            <p:nvPr/>
          </p:nvSpPr>
          <p:spPr bwMode="auto">
            <a:xfrm>
              <a:off x="3217" y="1734"/>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0"/>
                  </a:moveTo>
                  <a:lnTo>
                    <a:pt x="87" y="17"/>
                  </a:lnTo>
                  <a:lnTo>
                    <a:pt x="11" y="48"/>
                  </a:lnTo>
                  <a:lnTo>
                    <a:pt x="0" y="36"/>
                  </a:lnTo>
                  <a:lnTo>
                    <a:pt x="87" y="0"/>
                  </a:lnTo>
                  <a:close/>
                </a:path>
              </a:pathLst>
            </a:custGeom>
            <a:solidFill>
              <a:schemeClr val="tx1"/>
            </a:solidFill>
            <a:ln w="0">
              <a:solidFill>
                <a:schemeClr val="tx1"/>
              </a:solidFill>
              <a:round/>
              <a:headEnd/>
              <a:tailEnd/>
            </a:ln>
          </p:spPr>
          <p:txBody>
            <a:bodyPr/>
            <a:lstStyle/>
            <a:p>
              <a:endParaRPr lang="en-US"/>
            </a:p>
          </p:txBody>
        </p:sp>
        <p:sp>
          <p:nvSpPr>
            <p:cNvPr id="78662" name="Freeform 1967"/>
            <p:cNvSpPr>
              <a:spLocks/>
            </p:cNvSpPr>
            <p:nvPr/>
          </p:nvSpPr>
          <p:spPr bwMode="auto">
            <a:xfrm>
              <a:off x="3211" y="1740"/>
              <a:ext cx="8"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37" y="0"/>
                  </a:moveTo>
                  <a:lnTo>
                    <a:pt x="48" y="12"/>
                  </a:lnTo>
                  <a:lnTo>
                    <a:pt x="0" y="87"/>
                  </a:lnTo>
                  <a:lnTo>
                    <a:pt x="37" y="0"/>
                  </a:lnTo>
                  <a:close/>
                </a:path>
              </a:pathLst>
            </a:custGeom>
            <a:solidFill>
              <a:schemeClr val="tx1"/>
            </a:solidFill>
            <a:ln w="9525">
              <a:solidFill>
                <a:schemeClr val="tx1"/>
              </a:solidFill>
              <a:round/>
              <a:headEnd/>
              <a:tailEnd/>
            </a:ln>
          </p:spPr>
          <p:txBody>
            <a:bodyPr/>
            <a:lstStyle/>
            <a:p>
              <a:endParaRPr lang="en-US"/>
            </a:p>
          </p:txBody>
        </p:sp>
        <p:sp>
          <p:nvSpPr>
            <p:cNvPr id="78663" name="Freeform 1968"/>
            <p:cNvSpPr>
              <a:spLocks/>
            </p:cNvSpPr>
            <p:nvPr/>
          </p:nvSpPr>
          <p:spPr bwMode="auto">
            <a:xfrm>
              <a:off x="3211" y="1742"/>
              <a:ext cx="8"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48" y="0"/>
                  </a:moveTo>
                  <a:lnTo>
                    <a:pt x="0" y="75"/>
                  </a:lnTo>
                  <a:lnTo>
                    <a:pt x="17" y="75"/>
                  </a:lnTo>
                  <a:lnTo>
                    <a:pt x="48" y="0"/>
                  </a:lnTo>
                  <a:close/>
                </a:path>
              </a:pathLst>
            </a:custGeom>
            <a:solidFill>
              <a:schemeClr val="tx1"/>
            </a:solidFill>
            <a:ln w="9525">
              <a:solidFill>
                <a:schemeClr val="tx1"/>
              </a:solidFill>
              <a:round/>
              <a:headEnd/>
              <a:tailEnd/>
            </a:ln>
          </p:spPr>
          <p:txBody>
            <a:bodyPr/>
            <a:lstStyle/>
            <a:p>
              <a:endParaRPr lang="en-US"/>
            </a:p>
          </p:txBody>
        </p:sp>
        <p:sp>
          <p:nvSpPr>
            <p:cNvPr id="78664" name="Freeform 1969"/>
            <p:cNvSpPr>
              <a:spLocks/>
            </p:cNvSpPr>
            <p:nvPr/>
          </p:nvSpPr>
          <p:spPr bwMode="auto">
            <a:xfrm>
              <a:off x="3211" y="1740"/>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37" y="0"/>
                  </a:moveTo>
                  <a:lnTo>
                    <a:pt x="48" y="12"/>
                  </a:lnTo>
                  <a:lnTo>
                    <a:pt x="17" y="87"/>
                  </a:lnTo>
                  <a:lnTo>
                    <a:pt x="0" y="87"/>
                  </a:lnTo>
                  <a:lnTo>
                    <a:pt x="37" y="0"/>
                  </a:lnTo>
                  <a:close/>
                </a:path>
              </a:pathLst>
            </a:custGeom>
            <a:solidFill>
              <a:schemeClr val="tx1"/>
            </a:solidFill>
            <a:ln w="0">
              <a:solidFill>
                <a:schemeClr val="tx1"/>
              </a:solidFill>
              <a:round/>
              <a:headEnd/>
              <a:tailEnd/>
            </a:ln>
          </p:spPr>
          <p:txBody>
            <a:bodyPr/>
            <a:lstStyle/>
            <a:p>
              <a:endParaRPr lang="en-US"/>
            </a:p>
          </p:txBody>
        </p:sp>
        <p:sp>
          <p:nvSpPr>
            <p:cNvPr id="78665" name="Freeform 1970"/>
            <p:cNvSpPr>
              <a:spLocks/>
            </p:cNvSpPr>
            <p:nvPr/>
          </p:nvSpPr>
          <p:spPr bwMode="auto">
            <a:xfrm>
              <a:off x="3211" y="1755"/>
              <a:ext cx="6" cy="14"/>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7"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78666" name="Freeform 1971"/>
            <p:cNvSpPr>
              <a:spLocks/>
            </p:cNvSpPr>
            <p:nvPr/>
          </p:nvSpPr>
          <p:spPr bwMode="auto">
            <a:xfrm>
              <a:off x="3214" y="1755"/>
              <a:ext cx="5" cy="14"/>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20"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78667" name="Freeform 1972"/>
            <p:cNvSpPr>
              <a:spLocks/>
            </p:cNvSpPr>
            <p:nvPr/>
          </p:nvSpPr>
          <p:spPr bwMode="auto">
            <a:xfrm>
              <a:off x="3211" y="1755"/>
              <a:ext cx="8" cy="14"/>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7" y="87"/>
                  </a:lnTo>
                  <a:lnTo>
                    <a:pt x="0" y="0"/>
                  </a:lnTo>
                  <a:close/>
                </a:path>
              </a:pathLst>
            </a:custGeom>
            <a:solidFill>
              <a:schemeClr val="tx1"/>
            </a:solidFill>
            <a:ln w="0">
              <a:solidFill>
                <a:schemeClr val="tx1"/>
              </a:solidFill>
              <a:round/>
              <a:headEnd/>
              <a:tailEnd/>
            </a:ln>
          </p:spPr>
          <p:txBody>
            <a:bodyPr/>
            <a:lstStyle/>
            <a:p>
              <a:endParaRPr lang="en-US"/>
            </a:p>
          </p:txBody>
        </p:sp>
        <p:sp>
          <p:nvSpPr>
            <p:cNvPr id="78668" name="Freeform 1973"/>
            <p:cNvSpPr>
              <a:spLocks/>
            </p:cNvSpPr>
            <p:nvPr/>
          </p:nvSpPr>
          <p:spPr bwMode="auto">
            <a:xfrm>
              <a:off x="3217" y="1767"/>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1"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78669" name="Freeform 1974"/>
            <p:cNvSpPr>
              <a:spLocks/>
            </p:cNvSpPr>
            <p:nvPr/>
          </p:nvSpPr>
          <p:spPr bwMode="auto">
            <a:xfrm>
              <a:off x="3219" y="1767"/>
              <a:ext cx="12"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78670" name="Freeform 1975"/>
            <p:cNvSpPr>
              <a:spLocks/>
            </p:cNvSpPr>
            <p:nvPr/>
          </p:nvSpPr>
          <p:spPr bwMode="auto">
            <a:xfrm>
              <a:off x="3217" y="1767"/>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1"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78671" name="Freeform 1976"/>
            <p:cNvSpPr>
              <a:spLocks/>
            </p:cNvSpPr>
            <p:nvPr/>
          </p:nvSpPr>
          <p:spPr bwMode="auto">
            <a:xfrm>
              <a:off x="3231" y="1731"/>
              <a:ext cx="15"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19"/>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78672" name="Freeform 1977"/>
            <p:cNvSpPr>
              <a:spLocks/>
            </p:cNvSpPr>
            <p:nvPr/>
          </p:nvSpPr>
          <p:spPr bwMode="auto">
            <a:xfrm>
              <a:off x="3231" y="1729"/>
              <a:ext cx="15" cy="5"/>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3"/>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78673" name="Freeform 1978"/>
            <p:cNvSpPr>
              <a:spLocks/>
            </p:cNvSpPr>
            <p:nvPr/>
          </p:nvSpPr>
          <p:spPr bwMode="auto">
            <a:xfrm>
              <a:off x="3231" y="1729"/>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49"/>
                  </a:moveTo>
                  <a:lnTo>
                    <a:pt x="0" y="32"/>
                  </a:lnTo>
                  <a:lnTo>
                    <a:pt x="75" y="0"/>
                  </a:lnTo>
                  <a:lnTo>
                    <a:pt x="87" y="13"/>
                  </a:lnTo>
                  <a:lnTo>
                    <a:pt x="0" y="49"/>
                  </a:lnTo>
                  <a:close/>
                </a:path>
              </a:pathLst>
            </a:custGeom>
            <a:solidFill>
              <a:schemeClr val="tx1"/>
            </a:solidFill>
            <a:ln w="0">
              <a:solidFill>
                <a:schemeClr val="tx1"/>
              </a:solidFill>
              <a:round/>
              <a:headEnd/>
              <a:tailEnd/>
            </a:ln>
          </p:spPr>
          <p:txBody>
            <a:bodyPr/>
            <a:lstStyle/>
            <a:p>
              <a:endParaRPr lang="en-US"/>
            </a:p>
          </p:txBody>
        </p:sp>
        <p:sp>
          <p:nvSpPr>
            <p:cNvPr id="78674" name="Freeform 1979"/>
            <p:cNvSpPr>
              <a:spLocks/>
            </p:cNvSpPr>
            <p:nvPr/>
          </p:nvSpPr>
          <p:spPr bwMode="auto">
            <a:xfrm>
              <a:off x="3244" y="1717"/>
              <a:ext cx="8" cy="14"/>
            </a:xfrm>
            <a:custGeom>
              <a:avLst/>
              <a:gdLst>
                <a:gd name="T0" fmla="*/ 0 w 49"/>
                <a:gd name="T1" fmla="*/ 0 h 87"/>
                <a:gd name="T2" fmla="*/ 0 w 49"/>
                <a:gd name="T3" fmla="*/ 0 h 87"/>
                <a:gd name="T4" fmla="*/ 0 w 49"/>
                <a:gd name="T5" fmla="*/ 0 h 87"/>
                <a:gd name="T6" fmla="*/ 0 w 49"/>
                <a:gd name="T7" fmla="*/ 0 h 87"/>
                <a:gd name="T8" fmla="*/ 0 60000 65536"/>
                <a:gd name="T9" fmla="*/ 0 60000 65536"/>
                <a:gd name="T10" fmla="*/ 0 60000 65536"/>
                <a:gd name="T11" fmla="*/ 0 60000 65536"/>
                <a:gd name="T12" fmla="*/ 0 w 49"/>
                <a:gd name="T13" fmla="*/ 0 h 87"/>
                <a:gd name="T14" fmla="*/ 49 w 49"/>
                <a:gd name="T15" fmla="*/ 87 h 87"/>
              </a:gdLst>
              <a:ahLst/>
              <a:cxnLst>
                <a:cxn ang="T8">
                  <a:pos x="T0" y="T1"/>
                </a:cxn>
                <a:cxn ang="T9">
                  <a:pos x="T2" y="T3"/>
                </a:cxn>
                <a:cxn ang="T10">
                  <a:pos x="T4" y="T5"/>
                </a:cxn>
                <a:cxn ang="T11">
                  <a:pos x="T6" y="T7"/>
                </a:cxn>
              </a:cxnLst>
              <a:rect l="T12" t="T13" r="T14" b="T15"/>
              <a:pathLst>
                <a:path w="49" h="87">
                  <a:moveTo>
                    <a:pt x="12" y="87"/>
                  </a:moveTo>
                  <a:lnTo>
                    <a:pt x="0" y="74"/>
                  </a:lnTo>
                  <a:lnTo>
                    <a:pt x="49" y="0"/>
                  </a:lnTo>
                  <a:lnTo>
                    <a:pt x="12" y="87"/>
                  </a:lnTo>
                  <a:close/>
                </a:path>
              </a:pathLst>
            </a:custGeom>
            <a:solidFill>
              <a:schemeClr val="tx1"/>
            </a:solidFill>
            <a:ln w="9525">
              <a:solidFill>
                <a:schemeClr val="tx1"/>
              </a:solidFill>
              <a:round/>
              <a:headEnd/>
              <a:tailEnd/>
            </a:ln>
          </p:spPr>
          <p:txBody>
            <a:bodyPr/>
            <a:lstStyle/>
            <a:p>
              <a:endParaRPr lang="en-US"/>
            </a:p>
          </p:txBody>
        </p:sp>
        <p:sp>
          <p:nvSpPr>
            <p:cNvPr id="78675" name="Freeform 1980"/>
            <p:cNvSpPr>
              <a:spLocks/>
            </p:cNvSpPr>
            <p:nvPr/>
          </p:nvSpPr>
          <p:spPr bwMode="auto">
            <a:xfrm>
              <a:off x="3244" y="1717"/>
              <a:ext cx="8" cy="12"/>
            </a:xfrm>
            <a:custGeom>
              <a:avLst/>
              <a:gdLst>
                <a:gd name="T0" fmla="*/ 0 w 49"/>
                <a:gd name="T1" fmla="*/ 0 h 74"/>
                <a:gd name="T2" fmla="*/ 0 w 49"/>
                <a:gd name="T3" fmla="*/ 0 h 74"/>
                <a:gd name="T4" fmla="*/ 0 w 49"/>
                <a:gd name="T5" fmla="*/ 0 h 74"/>
                <a:gd name="T6" fmla="*/ 0 w 49"/>
                <a:gd name="T7" fmla="*/ 0 h 74"/>
                <a:gd name="T8" fmla="*/ 0 60000 65536"/>
                <a:gd name="T9" fmla="*/ 0 60000 65536"/>
                <a:gd name="T10" fmla="*/ 0 60000 65536"/>
                <a:gd name="T11" fmla="*/ 0 60000 65536"/>
                <a:gd name="T12" fmla="*/ 0 w 49"/>
                <a:gd name="T13" fmla="*/ 0 h 74"/>
                <a:gd name="T14" fmla="*/ 49 w 49"/>
                <a:gd name="T15" fmla="*/ 74 h 74"/>
              </a:gdLst>
              <a:ahLst/>
              <a:cxnLst>
                <a:cxn ang="T8">
                  <a:pos x="T0" y="T1"/>
                </a:cxn>
                <a:cxn ang="T9">
                  <a:pos x="T2" y="T3"/>
                </a:cxn>
                <a:cxn ang="T10">
                  <a:pos x="T4" y="T5"/>
                </a:cxn>
                <a:cxn ang="T11">
                  <a:pos x="T6" y="T7"/>
                </a:cxn>
              </a:cxnLst>
              <a:rect l="T12" t="T13" r="T14" b="T15"/>
              <a:pathLst>
                <a:path w="49" h="74">
                  <a:moveTo>
                    <a:pt x="0" y="74"/>
                  </a:moveTo>
                  <a:lnTo>
                    <a:pt x="49" y="0"/>
                  </a:lnTo>
                  <a:lnTo>
                    <a:pt x="31" y="0"/>
                  </a:lnTo>
                  <a:lnTo>
                    <a:pt x="0" y="74"/>
                  </a:lnTo>
                  <a:close/>
                </a:path>
              </a:pathLst>
            </a:custGeom>
            <a:solidFill>
              <a:schemeClr val="tx1"/>
            </a:solidFill>
            <a:ln w="9525">
              <a:solidFill>
                <a:schemeClr val="tx1"/>
              </a:solidFill>
              <a:round/>
              <a:headEnd/>
              <a:tailEnd/>
            </a:ln>
          </p:spPr>
          <p:txBody>
            <a:bodyPr/>
            <a:lstStyle/>
            <a:p>
              <a:endParaRPr lang="en-US"/>
            </a:p>
          </p:txBody>
        </p:sp>
        <p:sp>
          <p:nvSpPr>
            <p:cNvPr id="78676" name="Freeform 1981"/>
            <p:cNvSpPr>
              <a:spLocks/>
            </p:cNvSpPr>
            <p:nvPr/>
          </p:nvSpPr>
          <p:spPr bwMode="auto">
            <a:xfrm>
              <a:off x="3244" y="1717"/>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12" y="87"/>
                  </a:moveTo>
                  <a:lnTo>
                    <a:pt x="0" y="74"/>
                  </a:lnTo>
                  <a:lnTo>
                    <a:pt x="31" y="0"/>
                  </a:lnTo>
                  <a:lnTo>
                    <a:pt x="49" y="0"/>
                  </a:lnTo>
                  <a:lnTo>
                    <a:pt x="12" y="87"/>
                  </a:lnTo>
                  <a:close/>
                </a:path>
              </a:pathLst>
            </a:custGeom>
            <a:solidFill>
              <a:schemeClr val="tx1"/>
            </a:solidFill>
            <a:ln w="0">
              <a:solidFill>
                <a:schemeClr val="tx1"/>
              </a:solidFill>
              <a:round/>
              <a:headEnd/>
              <a:tailEnd/>
            </a:ln>
          </p:spPr>
          <p:txBody>
            <a:bodyPr/>
            <a:lstStyle/>
            <a:p>
              <a:endParaRPr lang="en-US"/>
            </a:p>
          </p:txBody>
        </p:sp>
        <p:sp>
          <p:nvSpPr>
            <p:cNvPr id="78677" name="Freeform 1982"/>
            <p:cNvSpPr>
              <a:spLocks/>
            </p:cNvSpPr>
            <p:nvPr/>
          </p:nvSpPr>
          <p:spPr bwMode="auto">
            <a:xfrm>
              <a:off x="3246" y="1702"/>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19"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78678" name="Freeform 1983"/>
            <p:cNvSpPr>
              <a:spLocks/>
            </p:cNvSpPr>
            <p:nvPr/>
          </p:nvSpPr>
          <p:spPr bwMode="auto">
            <a:xfrm>
              <a:off x="3244" y="1702"/>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31" y="87"/>
                  </a:moveTo>
                  <a:lnTo>
                    <a:pt x="12" y="0"/>
                  </a:lnTo>
                  <a:lnTo>
                    <a:pt x="0" y="11"/>
                  </a:lnTo>
                  <a:lnTo>
                    <a:pt x="31" y="87"/>
                  </a:lnTo>
                  <a:close/>
                </a:path>
              </a:pathLst>
            </a:custGeom>
            <a:solidFill>
              <a:schemeClr val="tx1"/>
            </a:solidFill>
            <a:ln w="9525">
              <a:solidFill>
                <a:schemeClr val="tx1"/>
              </a:solidFill>
              <a:round/>
              <a:headEnd/>
              <a:tailEnd/>
            </a:ln>
          </p:spPr>
          <p:txBody>
            <a:bodyPr/>
            <a:lstStyle/>
            <a:p>
              <a:endParaRPr lang="en-US"/>
            </a:p>
          </p:txBody>
        </p:sp>
        <p:sp>
          <p:nvSpPr>
            <p:cNvPr id="78679" name="Freeform 1984"/>
            <p:cNvSpPr>
              <a:spLocks/>
            </p:cNvSpPr>
            <p:nvPr/>
          </p:nvSpPr>
          <p:spPr bwMode="auto">
            <a:xfrm>
              <a:off x="3244" y="1702"/>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1" y="87"/>
                  </a:lnTo>
                  <a:lnTo>
                    <a:pt x="0" y="11"/>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78680" name="Freeform 1985"/>
            <p:cNvSpPr>
              <a:spLocks/>
            </p:cNvSpPr>
            <p:nvPr/>
          </p:nvSpPr>
          <p:spPr bwMode="auto">
            <a:xfrm>
              <a:off x="3231" y="1696"/>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7"/>
                  </a:moveTo>
                  <a:lnTo>
                    <a:pt x="75" y="48"/>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78681" name="Freeform 1986"/>
            <p:cNvSpPr>
              <a:spLocks/>
            </p:cNvSpPr>
            <p:nvPr/>
          </p:nvSpPr>
          <p:spPr bwMode="auto">
            <a:xfrm>
              <a:off x="3231" y="1696"/>
              <a:ext cx="13"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78682" name="Freeform 1987"/>
            <p:cNvSpPr>
              <a:spLocks/>
            </p:cNvSpPr>
            <p:nvPr/>
          </p:nvSpPr>
          <p:spPr bwMode="auto">
            <a:xfrm>
              <a:off x="3231" y="1696"/>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7"/>
                  </a:moveTo>
                  <a:lnTo>
                    <a:pt x="75" y="48"/>
                  </a:lnTo>
                  <a:lnTo>
                    <a:pt x="0" y="17"/>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78683" name="Freeform 1988"/>
            <p:cNvSpPr>
              <a:spLocks/>
            </p:cNvSpPr>
            <p:nvPr/>
          </p:nvSpPr>
          <p:spPr bwMode="auto">
            <a:xfrm>
              <a:off x="3230" y="1632"/>
              <a:ext cx="3" cy="65"/>
            </a:xfrm>
            <a:custGeom>
              <a:avLst/>
              <a:gdLst>
                <a:gd name="T0" fmla="*/ 0 w 17"/>
                <a:gd name="T1" fmla="*/ 0 h 394"/>
                <a:gd name="T2" fmla="*/ 0 w 17"/>
                <a:gd name="T3" fmla="*/ 0 h 394"/>
                <a:gd name="T4" fmla="*/ 0 w 17"/>
                <a:gd name="T5" fmla="*/ 0 h 394"/>
                <a:gd name="T6" fmla="*/ 0 w 17"/>
                <a:gd name="T7" fmla="*/ 0 h 394"/>
                <a:gd name="T8" fmla="*/ 0 60000 65536"/>
                <a:gd name="T9" fmla="*/ 0 60000 65536"/>
                <a:gd name="T10" fmla="*/ 0 60000 65536"/>
                <a:gd name="T11" fmla="*/ 0 60000 65536"/>
                <a:gd name="T12" fmla="*/ 0 w 17"/>
                <a:gd name="T13" fmla="*/ 0 h 394"/>
                <a:gd name="T14" fmla="*/ 17 w 17"/>
                <a:gd name="T15" fmla="*/ 394 h 394"/>
              </a:gdLst>
              <a:ahLst/>
              <a:cxnLst>
                <a:cxn ang="T8">
                  <a:pos x="T0" y="T1"/>
                </a:cxn>
                <a:cxn ang="T9">
                  <a:pos x="T2" y="T3"/>
                </a:cxn>
                <a:cxn ang="T10">
                  <a:pos x="T4" y="T5"/>
                </a:cxn>
                <a:cxn ang="T11">
                  <a:pos x="T6" y="T7"/>
                </a:cxn>
              </a:cxnLst>
              <a:rect l="T12" t="T13" r="T14" b="T15"/>
              <a:pathLst>
                <a:path w="17" h="394">
                  <a:moveTo>
                    <a:pt x="0" y="394"/>
                  </a:moveTo>
                  <a:lnTo>
                    <a:pt x="17" y="394"/>
                  </a:lnTo>
                  <a:lnTo>
                    <a:pt x="0" y="0"/>
                  </a:lnTo>
                  <a:lnTo>
                    <a:pt x="0" y="394"/>
                  </a:lnTo>
                  <a:close/>
                </a:path>
              </a:pathLst>
            </a:custGeom>
            <a:solidFill>
              <a:schemeClr val="tx1"/>
            </a:solidFill>
            <a:ln w="9525">
              <a:solidFill>
                <a:schemeClr val="tx1"/>
              </a:solidFill>
              <a:round/>
              <a:headEnd/>
              <a:tailEnd/>
            </a:ln>
          </p:spPr>
          <p:txBody>
            <a:bodyPr/>
            <a:lstStyle/>
            <a:p>
              <a:endParaRPr lang="en-US"/>
            </a:p>
          </p:txBody>
        </p:sp>
        <p:sp>
          <p:nvSpPr>
            <p:cNvPr id="78684" name="Freeform 1989"/>
            <p:cNvSpPr>
              <a:spLocks/>
            </p:cNvSpPr>
            <p:nvPr/>
          </p:nvSpPr>
          <p:spPr bwMode="auto">
            <a:xfrm>
              <a:off x="3230" y="1632"/>
              <a:ext cx="3" cy="65"/>
            </a:xfrm>
            <a:custGeom>
              <a:avLst/>
              <a:gdLst>
                <a:gd name="T0" fmla="*/ 0 w 17"/>
                <a:gd name="T1" fmla="*/ 0 h 394"/>
                <a:gd name="T2" fmla="*/ 0 w 17"/>
                <a:gd name="T3" fmla="*/ 0 h 394"/>
                <a:gd name="T4" fmla="*/ 0 w 17"/>
                <a:gd name="T5" fmla="*/ 0 h 394"/>
                <a:gd name="T6" fmla="*/ 0 w 17"/>
                <a:gd name="T7" fmla="*/ 0 h 394"/>
                <a:gd name="T8" fmla="*/ 0 60000 65536"/>
                <a:gd name="T9" fmla="*/ 0 60000 65536"/>
                <a:gd name="T10" fmla="*/ 0 60000 65536"/>
                <a:gd name="T11" fmla="*/ 0 60000 65536"/>
                <a:gd name="T12" fmla="*/ 0 w 17"/>
                <a:gd name="T13" fmla="*/ 0 h 394"/>
                <a:gd name="T14" fmla="*/ 17 w 17"/>
                <a:gd name="T15" fmla="*/ 394 h 394"/>
              </a:gdLst>
              <a:ahLst/>
              <a:cxnLst>
                <a:cxn ang="T8">
                  <a:pos x="T0" y="T1"/>
                </a:cxn>
                <a:cxn ang="T9">
                  <a:pos x="T2" y="T3"/>
                </a:cxn>
                <a:cxn ang="T10">
                  <a:pos x="T4" y="T5"/>
                </a:cxn>
                <a:cxn ang="T11">
                  <a:pos x="T6" y="T7"/>
                </a:cxn>
              </a:cxnLst>
              <a:rect l="T12" t="T13" r="T14" b="T15"/>
              <a:pathLst>
                <a:path w="17" h="394">
                  <a:moveTo>
                    <a:pt x="17" y="394"/>
                  </a:moveTo>
                  <a:lnTo>
                    <a:pt x="0" y="0"/>
                  </a:lnTo>
                  <a:lnTo>
                    <a:pt x="17" y="0"/>
                  </a:lnTo>
                  <a:lnTo>
                    <a:pt x="17" y="394"/>
                  </a:lnTo>
                  <a:close/>
                </a:path>
              </a:pathLst>
            </a:custGeom>
            <a:solidFill>
              <a:schemeClr val="tx1"/>
            </a:solidFill>
            <a:ln w="9525">
              <a:solidFill>
                <a:schemeClr val="tx1"/>
              </a:solidFill>
              <a:round/>
              <a:headEnd/>
              <a:tailEnd/>
            </a:ln>
          </p:spPr>
          <p:txBody>
            <a:bodyPr/>
            <a:lstStyle/>
            <a:p>
              <a:endParaRPr lang="en-US"/>
            </a:p>
          </p:txBody>
        </p:sp>
        <p:sp>
          <p:nvSpPr>
            <p:cNvPr id="78685" name="Rectangle 1990"/>
            <p:cNvSpPr>
              <a:spLocks noChangeArrowheads="1"/>
            </p:cNvSpPr>
            <p:nvPr/>
          </p:nvSpPr>
          <p:spPr bwMode="auto">
            <a:xfrm>
              <a:off x="3230" y="1632"/>
              <a:ext cx="3" cy="6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78528" name="Group 1992"/>
          <p:cNvGrpSpPr>
            <a:grpSpLocks/>
          </p:cNvGrpSpPr>
          <p:nvPr/>
        </p:nvGrpSpPr>
        <p:grpSpPr bwMode="auto">
          <a:xfrm>
            <a:off x="5721350" y="4151313"/>
            <a:ext cx="36513" cy="182562"/>
            <a:chOff x="3712" y="1686"/>
            <a:chExt cx="23" cy="115"/>
          </a:xfrm>
        </p:grpSpPr>
        <p:sp>
          <p:nvSpPr>
            <p:cNvPr id="78563" name="Freeform 1993"/>
            <p:cNvSpPr>
              <a:spLocks/>
            </p:cNvSpPr>
            <p:nvPr/>
          </p:nvSpPr>
          <p:spPr bwMode="auto">
            <a:xfrm>
              <a:off x="3715" y="1747"/>
              <a:ext cx="20" cy="54"/>
            </a:xfrm>
            <a:custGeom>
              <a:avLst/>
              <a:gdLst>
                <a:gd name="T0" fmla="*/ 0 w 120"/>
                <a:gd name="T1" fmla="*/ 0 h 323"/>
                <a:gd name="T2" fmla="*/ 0 w 120"/>
                <a:gd name="T3" fmla="*/ 0 h 323"/>
                <a:gd name="T4" fmla="*/ 0 w 120"/>
                <a:gd name="T5" fmla="*/ 0 h 323"/>
                <a:gd name="T6" fmla="*/ 0 w 120"/>
                <a:gd name="T7" fmla="*/ 0 h 323"/>
                <a:gd name="T8" fmla="*/ 0 60000 65536"/>
                <a:gd name="T9" fmla="*/ 0 60000 65536"/>
                <a:gd name="T10" fmla="*/ 0 60000 65536"/>
                <a:gd name="T11" fmla="*/ 0 60000 65536"/>
                <a:gd name="T12" fmla="*/ 0 w 120"/>
                <a:gd name="T13" fmla="*/ 0 h 323"/>
                <a:gd name="T14" fmla="*/ 120 w 120"/>
                <a:gd name="T15" fmla="*/ 323 h 323"/>
              </a:gdLst>
              <a:ahLst/>
              <a:cxnLst>
                <a:cxn ang="T8">
                  <a:pos x="T0" y="T1"/>
                </a:cxn>
                <a:cxn ang="T9">
                  <a:pos x="T2" y="T3"/>
                </a:cxn>
                <a:cxn ang="T10">
                  <a:pos x="T4" y="T5"/>
                </a:cxn>
                <a:cxn ang="T11">
                  <a:pos x="T6" y="T7"/>
                </a:cxn>
              </a:cxnLst>
              <a:rect l="T12" t="T13" r="T14" b="T15"/>
              <a:pathLst>
                <a:path w="120" h="323">
                  <a:moveTo>
                    <a:pt x="120" y="321"/>
                  </a:moveTo>
                  <a:lnTo>
                    <a:pt x="112" y="323"/>
                  </a:lnTo>
                  <a:lnTo>
                    <a:pt x="0" y="0"/>
                  </a:lnTo>
                  <a:lnTo>
                    <a:pt x="120" y="321"/>
                  </a:lnTo>
                  <a:close/>
                </a:path>
              </a:pathLst>
            </a:custGeom>
            <a:solidFill>
              <a:schemeClr val="tx1"/>
            </a:solidFill>
            <a:ln w="9525">
              <a:solidFill>
                <a:schemeClr val="tx1"/>
              </a:solidFill>
              <a:round/>
              <a:headEnd/>
              <a:tailEnd/>
            </a:ln>
          </p:spPr>
          <p:txBody>
            <a:bodyPr/>
            <a:lstStyle/>
            <a:p>
              <a:endParaRPr lang="en-US"/>
            </a:p>
          </p:txBody>
        </p:sp>
        <p:sp>
          <p:nvSpPr>
            <p:cNvPr id="78564" name="Freeform 1994"/>
            <p:cNvSpPr>
              <a:spLocks/>
            </p:cNvSpPr>
            <p:nvPr/>
          </p:nvSpPr>
          <p:spPr bwMode="auto">
            <a:xfrm>
              <a:off x="3712" y="1744"/>
              <a:ext cx="21" cy="57"/>
            </a:xfrm>
            <a:custGeom>
              <a:avLst/>
              <a:gdLst>
                <a:gd name="T0" fmla="*/ 0 w 128"/>
                <a:gd name="T1" fmla="*/ 0 h 343"/>
                <a:gd name="T2" fmla="*/ 0 w 128"/>
                <a:gd name="T3" fmla="*/ 0 h 343"/>
                <a:gd name="T4" fmla="*/ 0 w 128"/>
                <a:gd name="T5" fmla="*/ 0 h 343"/>
                <a:gd name="T6" fmla="*/ 0 w 128"/>
                <a:gd name="T7" fmla="*/ 0 h 343"/>
                <a:gd name="T8" fmla="*/ 0 60000 65536"/>
                <a:gd name="T9" fmla="*/ 0 60000 65536"/>
                <a:gd name="T10" fmla="*/ 0 60000 65536"/>
                <a:gd name="T11" fmla="*/ 0 60000 65536"/>
                <a:gd name="T12" fmla="*/ 0 w 128"/>
                <a:gd name="T13" fmla="*/ 0 h 343"/>
                <a:gd name="T14" fmla="*/ 128 w 128"/>
                <a:gd name="T15" fmla="*/ 343 h 343"/>
              </a:gdLst>
              <a:ahLst/>
              <a:cxnLst>
                <a:cxn ang="T8">
                  <a:pos x="T0" y="T1"/>
                </a:cxn>
                <a:cxn ang="T9">
                  <a:pos x="T2" y="T3"/>
                </a:cxn>
                <a:cxn ang="T10">
                  <a:pos x="T4" y="T5"/>
                </a:cxn>
                <a:cxn ang="T11">
                  <a:pos x="T6" y="T7"/>
                </a:cxn>
              </a:cxnLst>
              <a:rect l="T12" t="T13" r="T14" b="T15"/>
              <a:pathLst>
                <a:path w="128" h="343">
                  <a:moveTo>
                    <a:pt x="128" y="343"/>
                  </a:moveTo>
                  <a:lnTo>
                    <a:pt x="16" y="20"/>
                  </a:lnTo>
                  <a:lnTo>
                    <a:pt x="0" y="0"/>
                  </a:lnTo>
                  <a:lnTo>
                    <a:pt x="128" y="343"/>
                  </a:lnTo>
                  <a:close/>
                </a:path>
              </a:pathLst>
            </a:custGeom>
            <a:solidFill>
              <a:schemeClr val="tx1"/>
            </a:solidFill>
            <a:ln w="9525">
              <a:solidFill>
                <a:schemeClr val="tx1"/>
              </a:solidFill>
              <a:round/>
              <a:headEnd/>
              <a:tailEnd/>
            </a:ln>
          </p:spPr>
          <p:txBody>
            <a:bodyPr/>
            <a:lstStyle/>
            <a:p>
              <a:endParaRPr lang="en-US"/>
            </a:p>
          </p:txBody>
        </p:sp>
        <p:sp>
          <p:nvSpPr>
            <p:cNvPr id="78565" name="Freeform 1995"/>
            <p:cNvSpPr>
              <a:spLocks/>
            </p:cNvSpPr>
            <p:nvPr/>
          </p:nvSpPr>
          <p:spPr bwMode="auto">
            <a:xfrm>
              <a:off x="3712" y="1744"/>
              <a:ext cx="23" cy="57"/>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41"/>
                  </a:moveTo>
                  <a:lnTo>
                    <a:pt x="128" y="343"/>
                  </a:lnTo>
                  <a:lnTo>
                    <a:pt x="0" y="0"/>
                  </a:lnTo>
                  <a:lnTo>
                    <a:pt x="16" y="20"/>
                  </a:lnTo>
                  <a:lnTo>
                    <a:pt x="136" y="341"/>
                  </a:lnTo>
                  <a:close/>
                </a:path>
              </a:pathLst>
            </a:custGeom>
            <a:solidFill>
              <a:schemeClr val="tx1"/>
            </a:solidFill>
            <a:ln w="0">
              <a:solidFill>
                <a:schemeClr val="tx1"/>
              </a:solidFill>
              <a:round/>
              <a:headEnd/>
              <a:tailEnd/>
            </a:ln>
          </p:spPr>
          <p:txBody>
            <a:bodyPr/>
            <a:lstStyle/>
            <a:p>
              <a:endParaRPr lang="en-US"/>
            </a:p>
          </p:txBody>
        </p:sp>
        <p:sp>
          <p:nvSpPr>
            <p:cNvPr id="78566" name="Freeform 1996"/>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16" y="20"/>
                  </a:moveTo>
                  <a:lnTo>
                    <a:pt x="0" y="0"/>
                  </a:lnTo>
                  <a:lnTo>
                    <a:pt x="89" y="64"/>
                  </a:lnTo>
                  <a:lnTo>
                    <a:pt x="16" y="20"/>
                  </a:lnTo>
                  <a:close/>
                </a:path>
              </a:pathLst>
            </a:custGeom>
            <a:solidFill>
              <a:schemeClr val="tx1"/>
            </a:solidFill>
            <a:ln w="9525">
              <a:solidFill>
                <a:schemeClr val="tx1"/>
              </a:solidFill>
              <a:round/>
              <a:headEnd/>
              <a:tailEnd/>
            </a:ln>
          </p:spPr>
          <p:txBody>
            <a:bodyPr/>
            <a:lstStyle/>
            <a:p>
              <a:endParaRPr lang="en-US"/>
            </a:p>
          </p:txBody>
        </p:sp>
        <p:sp>
          <p:nvSpPr>
            <p:cNvPr id="78567" name="Freeform 1997"/>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0" y="0"/>
                  </a:moveTo>
                  <a:lnTo>
                    <a:pt x="89" y="64"/>
                  </a:lnTo>
                  <a:lnTo>
                    <a:pt x="81" y="49"/>
                  </a:lnTo>
                  <a:lnTo>
                    <a:pt x="0" y="0"/>
                  </a:lnTo>
                  <a:close/>
                </a:path>
              </a:pathLst>
            </a:custGeom>
            <a:solidFill>
              <a:schemeClr val="tx1"/>
            </a:solidFill>
            <a:ln w="9525">
              <a:solidFill>
                <a:schemeClr val="tx1"/>
              </a:solidFill>
              <a:round/>
              <a:headEnd/>
              <a:tailEnd/>
            </a:ln>
          </p:spPr>
          <p:txBody>
            <a:bodyPr/>
            <a:lstStyle/>
            <a:p>
              <a:endParaRPr lang="en-US"/>
            </a:p>
          </p:txBody>
        </p:sp>
        <p:sp>
          <p:nvSpPr>
            <p:cNvPr id="78568" name="Freeform 1998"/>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w 89"/>
                <a:gd name="T9" fmla="*/ 0 h 64"/>
                <a:gd name="T10" fmla="*/ 0 60000 65536"/>
                <a:gd name="T11" fmla="*/ 0 60000 65536"/>
                <a:gd name="T12" fmla="*/ 0 60000 65536"/>
                <a:gd name="T13" fmla="*/ 0 60000 65536"/>
                <a:gd name="T14" fmla="*/ 0 60000 65536"/>
                <a:gd name="T15" fmla="*/ 0 w 89"/>
                <a:gd name="T16" fmla="*/ 0 h 64"/>
                <a:gd name="T17" fmla="*/ 89 w 89"/>
                <a:gd name="T18" fmla="*/ 64 h 64"/>
              </a:gdLst>
              <a:ahLst/>
              <a:cxnLst>
                <a:cxn ang="T10">
                  <a:pos x="T0" y="T1"/>
                </a:cxn>
                <a:cxn ang="T11">
                  <a:pos x="T2" y="T3"/>
                </a:cxn>
                <a:cxn ang="T12">
                  <a:pos x="T4" y="T5"/>
                </a:cxn>
                <a:cxn ang="T13">
                  <a:pos x="T6" y="T7"/>
                </a:cxn>
                <a:cxn ang="T14">
                  <a:pos x="T8" y="T9"/>
                </a:cxn>
              </a:cxnLst>
              <a:rect l="T15" t="T16" r="T17" b="T18"/>
              <a:pathLst>
                <a:path w="89" h="64">
                  <a:moveTo>
                    <a:pt x="16" y="20"/>
                  </a:moveTo>
                  <a:lnTo>
                    <a:pt x="0" y="0"/>
                  </a:lnTo>
                  <a:lnTo>
                    <a:pt x="81" y="49"/>
                  </a:lnTo>
                  <a:lnTo>
                    <a:pt x="89" y="64"/>
                  </a:lnTo>
                  <a:lnTo>
                    <a:pt x="16" y="20"/>
                  </a:lnTo>
                  <a:close/>
                </a:path>
              </a:pathLst>
            </a:custGeom>
            <a:solidFill>
              <a:schemeClr val="tx1"/>
            </a:solidFill>
            <a:ln w="0">
              <a:solidFill>
                <a:schemeClr val="tx1"/>
              </a:solidFill>
              <a:round/>
              <a:headEnd/>
              <a:tailEnd/>
            </a:ln>
          </p:spPr>
          <p:txBody>
            <a:bodyPr/>
            <a:lstStyle/>
            <a:p>
              <a:endParaRPr lang="en-US"/>
            </a:p>
          </p:txBody>
        </p:sp>
        <p:sp>
          <p:nvSpPr>
            <p:cNvPr id="78569" name="Freeform 1999"/>
            <p:cNvSpPr>
              <a:spLocks/>
            </p:cNvSpPr>
            <p:nvPr/>
          </p:nvSpPr>
          <p:spPr bwMode="auto">
            <a:xfrm>
              <a:off x="3725" y="1688"/>
              <a:ext cx="2" cy="66"/>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400"/>
                  </a:moveTo>
                  <a:lnTo>
                    <a:pt x="0" y="385"/>
                  </a:lnTo>
                  <a:lnTo>
                    <a:pt x="8" y="0"/>
                  </a:lnTo>
                  <a:lnTo>
                    <a:pt x="8" y="400"/>
                  </a:lnTo>
                  <a:close/>
                </a:path>
              </a:pathLst>
            </a:custGeom>
            <a:solidFill>
              <a:schemeClr val="tx1"/>
            </a:solidFill>
            <a:ln w="9525">
              <a:solidFill>
                <a:schemeClr val="tx1"/>
              </a:solidFill>
              <a:round/>
              <a:headEnd/>
              <a:tailEnd/>
            </a:ln>
          </p:spPr>
          <p:txBody>
            <a:bodyPr/>
            <a:lstStyle/>
            <a:p>
              <a:endParaRPr lang="en-US"/>
            </a:p>
          </p:txBody>
        </p:sp>
        <p:sp>
          <p:nvSpPr>
            <p:cNvPr id="78570" name="Freeform 2000"/>
            <p:cNvSpPr>
              <a:spLocks/>
            </p:cNvSpPr>
            <p:nvPr/>
          </p:nvSpPr>
          <p:spPr bwMode="auto">
            <a:xfrm>
              <a:off x="3725" y="1686"/>
              <a:ext cx="2"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393"/>
                  </a:moveTo>
                  <a:lnTo>
                    <a:pt x="8" y="8"/>
                  </a:lnTo>
                  <a:lnTo>
                    <a:pt x="0" y="0"/>
                  </a:lnTo>
                  <a:lnTo>
                    <a:pt x="0" y="393"/>
                  </a:lnTo>
                  <a:close/>
                </a:path>
              </a:pathLst>
            </a:custGeom>
            <a:solidFill>
              <a:schemeClr val="tx1"/>
            </a:solidFill>
            <a:ln w="9525">
              <a:solidFill>
                <a:schemeClr val="tx1"/>
              </a:solidFill>
              <a:round/>
              <a:headEnd/>
              <a:tailEnd/>
            </a:ln>
          </p:spPr>
          <p:txBody>
            <a:bodyPr/>
            <a:lstStyle/>
            <a:p>
              <a:endParaRPr lang="en-US"/>
            </a:p>
          </p:txBody>
        </p:sp>
        <p:sp>
          <p:nvSpPr>
            <p:cNvPr id="78571" name="Freeform 2001"/>
            <p:cNvSpPr>
              <a:spLocks/>
            </p:cNvSpPr>
            <p:nvPr/>
          </p:nvSpPr>
          <p:spPr bwMode="auto">
            <a:xfrm>
              <a:off x="3725" y="1686"/>
              <a:ext cx="2"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408"/>
                  </a:moveTo>
                  <a:lnTo>
                    <a:pt x="0" y="393"/>
                  </a:lnTo>
                  <a:lnTo>
                    <a:pt x="0" y="0"/>
                  </a:lnTo>
                  <a:lnTo>
                    <a:pt x="8" y="8"/>
                  </a:lnTo>
                  <a:lnTo>
                    <a:pt x="8" y="408"/>
                  </a:lnTo>
                  <a:close/>
                </a:path>
              </a:pathLst>
            </a:custGeom>
            <a:solidFill>
              <a:schemeClr val="tx1"/>
            </a:solidFill>
            <a:ln w="0">
              <a:solidFill>
                <a:schemeClr val="tx1"/>
              </a:solidFill>
              <a:round/>
              <a:headEnd/>
              <a:tailEnd/>
            </a:ln>
          </p:spPr>
          <p:txBody>
            <a:bodyPr/>
            <a:lstStyle/>
            <a:p>
              <a:endParaRPr lang="en-US"/>
            </a:p>
          </p:txBody>
        </p:sp>
        <p:sp>
          <p:nvSpPr>
            <p:cNvPr id="78572" name="Freeform 2002"/>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8" y="8"/>
                  </a:moveTo>
                  <a:lnTo>
                    <a:pt x="0" y="0"/>
                  </a:lnTo>
                  <a:lnTo>
                    <a:pt x="51" y="8"/>
                  </a:lnTo>
                  <a:lnTo>
                    <a:pt x="8" y="8"/>
                  </a:lnTo>
                  <a:close/>
                </a:path>
              </a:pathLst>
            </a:custGeom>
            <a:solidFill>
              <a:schemeClr val="tx1"/>
            </a:solidFill>
            <a:ln w="9525">
              <a:solidFill>
                <a:schemeClr val="tx1"/>
              </a:solidFill>
              <a:round/>
              <a:headEnd/>
              <a:tailEnd/>
            </a:ln>
          </p:spPr>
          <p:txBody>
            <a:bodyPr/>
            <a:lstStyle/>
            <a:p>
              <a:endParaRPr lang="en-US"/>
            </a:p>
          </p:txBody>
        </p:sp>
        <p:sp>
          <p:nvSpPr>
            <p:cNvPr id="78573" name="Freeform 2003"/>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0" y="0"/>
                  </a:moveTo>
                  <a:lnTo>
                    <a:pt x="51" y="8"/>
                  </a:lnTo>
                  <a:lnTo>
                    <a:pt x="51" y="0"/>
                  </a:lnTo>
                  <a:lnTo>
                    <a:pt x="0" y="0"/>
                  </a:lnTo>
                  <a:close/>
                </a:path>
              </a:pathLst>
            </a:custGeom>
            <a:solidFill>
              <a:schemeClr val="tx1"/>
            </a:solidFill>
            <a:ln w="9525">
              <a:solidFill>
                <a:schemeClr val="tx1"/>
              </a:solidFill>
              <a:round/>
              <a:headEnd/>
              <a:tailEnd/>
            </a:ln>
          </p:spPr>
          <p:txBody>
            <a:bodyPr/>
            <a:lstStyle/>
            <a:p>
              <a:endParaRPr lang="en-US"/>
            </a:p>
          </p:txBody>
        </p:sp>
        <p:sp>
          <p:nvSpPr>
            <p:cNvPr id="78574" name="Freeform 2004"/>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w 51"/>
                <a:gd name="T9" fmla="*/ 0 h 8"/>
                <a:gd name="T10" fmla="*/ 0 60000 65536"/>
                <a:gd name="T11" fmla="*/ 0 60000 65536"/>
                <a:gd name="T12" fmla="*/ 0 60000 65536"/>
                <a:gd name="T13" fmla="*/ 0 60000 65536"/>
                <a:gd name="T14" fmla="*/ 0 60000 65536"/>
                <a:gd name="T15" fmla="*/ 0 w 51"/>
                <a:gd name="T16" fmla="*/ 0 h 8"/>
                <a:gd name="T17" fmla="*/ 51 w 51"/>
                <a:gd name="T18" fmla="*/ 8 h 8"/>
              </a:gdLst>
              <a:ahLst/>
              <a:cxnLst>
                <a:cxn ang="T10">
                  <a:pos x="T0" y="T1"/>
                </a:cxn>
                <a:cxn ang="T11">
                  <a:pos x="T2" y="T3"/>
                </a:cxn>
                <a:cxn ang="T12">
                  <a:pos x="T4" y="T5"/>
                </a:cxn>
                <a:cxn ang="T13">
                  <a:pos x="T6" y="T7"/>
                </a:cxn>
                <a:cxn ang="T14">
                  <a:pos x="T8" y="T9"/>
                </a:cxn>
              </a:cxnLst>
              <a:rect l="T15" t="T16" r="T17" b="T18"/>
              <a:pathLst>
                <a:path w="51" h="8">
                  <a:moveTo>
                    <a:pt x="8" y="8"/>
                  </a:moveTo>
                  <a:lnTo>
                    <a:pt x="0" y="0"/>
                  </a:lnTo>
                  <a:lnTo>
                    <a:pt x="51" y="0"/>
                  </a:lnTo>
                  <a:lnTo>
                    <a:pt x="51" y="8"/>
                  </a:lnTo>
                  <a:lnTo>
                    <a:pt x="8" y="8"/>
                  </a:lnTo>
                  <a:close/>
                </a:path>
              </a:pathLst>
            </a:custGeom>
            <a:solidFill>
              <a:schemeClr val="tx1"/>
            </a:solidFill>
            <a:ln w="0">
              <a:solidFill>
                <a:schemeClr val="tx1"/>
              </a:solidFill>
              <a:round/>
              <a:headEnd/>
              <a:tailEnd/>
            </a:ln>
          </p:spPr>
          <p:txBody>
            <a:bodyPr/>
            <a:lstStyle/>
            <a:p>
              <a:endParaRPr lang="en-US"/>
            </a:p>
          </p:txBody>
        </p:sp>
        <p:sp>
          <p:nvSpPr>
            <p:cNvPr id="78575" name="Line 2005"/>
            <p:cNvSpPr>
              <a:spLocks noChangeShapeType="1"/>
            </p:cNvSpPr>
            <p:nvPr/>
          </p:nvSpPr>
          <p:spPr bwMode="auto">
            <a:xfrm>
              <a:off x="3734" y="1687"/>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576" name="Freeform 2006"/>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0" y="0"/>
                  </a:moveTo>
                  <a:lnTo>
                    <a:pt x="8" y="0"/>
                  </a:lnTo>
                  <a:lnTo>
                    <a:pt x="0" y="682"/>
                  </a:lnTo>
                  <a:lnTo>
                    <a:pt x="0" y="0"/>
                  </a:lnTo>
                  <a:close/>
                </a:path>
              </a:pathLst>
            </a:custGeom>
            <a:solidFill>
              <a:schemeClr val="tx1"/>
            </a:solidFill>
            <a:ln w="9525">
              <a:solidFill>
                <a:schemeClr val="tx1"/>
              </a:solidFill>
              <a:round/>
              <a:headEnd/>
              <a:tailEnd/>
            </a:ln>
          </p:spPr>
          <p:txBody>
            <a:bodyPr/>
            <a:lstStyle/>
            <a:p>
              <a:endParaRPr lang="en-US"/>
            </a:p>
          </p:txBody>
        </p:sp>
        <p:sp>
          <p:nvSpPr>
            <p:cNvPr id="78577" name="Freeform 2007"/>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8" y="0"/>
                  </a:moveTo>
                  <a:lnTo>
                    <a:pt x="0" y="682"/>
                  </a:lnTo>
                  <a:lnTo>
                    <a:pt x="8" y="682"/>
                  </a:lnTo>
                  <a:lnTo>
                    <a:pt x="8" y="0"/>
                  </a:lnTo>
                  <a:close/>
                </a:path>
              </a:pathLst>
            </a:custGeom>
            <a:solidFill>
              <a:schemeClr val="tx1"/>
            </a:solidFill>
            <a:ln w="9525">
              <a:solidFill>
                <a:schemeClr val="tx1"/>
              </a:solidFill>
              <a:round/>
              <a:headEnd/>
              <a:tailEnd/>
            </a:ln>
          </p:spPr>
          <p:txBody>
            <a:bodyPr/>
            <a:lstStyle/>
            <a:p>
              <a:endParaRPr lang="en-US"/>
            </a:p>
          </p:txBody>
        </p:sp>
        <p:sp>
          <p:nvSpPr>
            <p:cNvPr id="78578" name="Rectangle 2008"/>
            <p:cNvSpPr>
              <a:spLocks noChangeArrowheads="1"/>
            </p:cNvSpPr>
            <p:nvPr/>
          </p:nvSpPr>
          <p:spPr bwMode="auto">
            <a:xfrm>
              <a:off x="3733" y="1687"/>
              <a:ext cx="2" cy="11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78529" name="Group 2009"/>
          <p:cNvGrpSpPr>
            <a:grpSpLocks/>
          </p:cNvGrpSpPr>
          <p:nvPr/>
        </p:nvGrpSpPr>
        <p:grpSpPr bwMode="auto">
          <a:xfrm flipH="1">
            <a:off x="3609975" y="2690813"/>
            <a:ext cx="36513" cy="182562"/>
            <a:chOff x="3712" y="1686"/>
            <a:chExt cx="23" cy="115"/>
          </a:xfrm>
        </p:grpSpPr>
        <p:sp>
          <p:nvSpPr>
            <p:cNvPr id="78547" name="Freeform 2010"/>
            <p:cNvSpPr>
              <a:spLocks/>
            </p:cNvSpPr>
            <p:nvPr/>
          </p:nvSpPr>
          <p:spPr bwMode="auto">
            <a:xfrm>
              <a:off x="3715" y="1747"/>
              <a:ext cx="20" cy="54"/>
            </a:xfrm>
            <a:custGeom>
              <a:avLst/>
              <a:gdLst>
                <a:gd name="T0" fmla="*/ 0 w 120"/>
                <a:gd name="T1" fmla="*/ 0 h 323"/>
                <a:gd name="T2" fmla="*/ 0 w 120"/>
                <a:gd name="T3" fmla="*/ 0 h 323"/>
                <a:gd name="T4" fmla="*/ 0 w 120"/>
                <a:gd name="T5" fmla="*/ 0 h 323"/>
                <a:gd name="T6" fmla="*/ 0 w 120"/>
                <a:gd name="T7" fmla="*/ 0 h 323"/>
                <a:gd name="T8" fmla="*/ 0 60000 65536"/>
                <a:gd name="T9" fmla="*/ 0 60000 65536"/>
                <a:gd name="T10" fmla="*/ 0 60000 65536"/>
                <a:gd name="T11" fmla="*/ 0 60000 65536"/>
                <a:gd name="T12" fmla="*/ 0 w 120"/>
                <a:gd name="T13" fmla="*/ 0 h 323"/>
                <a:gd name="T14" fmla="*/ 120 w 120"/>
                <a:gd name="T15" fmla="*/ 323 h 323"/>
              </a:gdLst>
              <a:ahLst/>
              <a:cxnLst>
                <a:cxn ang="T8">
                  <a:pos x="T0" y="T1"/>
                </a:cxn>
                <a:cxn ang="T9">
                  <a:pos x="T2" y="T3"/>
                </a:cxn>
                <a:cxn ang="T10">
                  <a:pos x="T4" y="T5"/>
                </a:cxn>
                <a:cxn ang="T11">
                  <a:pos x="T6" y="T7"/>
                </a:cxn>
              </a:cxnLst>
              <a:rect l="T12" t="T13" r="T14" b="T15"/>
              <a:pathLst>
                <a:path w="120" h="323">
                  <a:moveTo>
                    <a:pt x="120" y="321"/>
                  </a:moveTo>
                  <a:lnTo>
                    <a:pt x="112" y="323"/>
                  </a:lnTo>
                  <a:lnTo>
                    <a:pt x="0" y="0"/>
                  </a:lnTo>
                  <a:lnTo>
                    <a:pt x="120" y="321"/>
                  </a:lnTo>
                  <a:close/>
                </a:path>
              </a:pathLst>
            </a:custGeom>
            <a:solidFill>
              <a:schemeClr val="tx1"/>
            </a:solidFill>
            <a:ln w="9525">
              <a:solidFill>
                <a:schemeClr val="tx1"/>
              </a:solidFill>
              <a:round/>
              <a:headEnd/>
              <a:tailEnd/>
            </a:ln>
          </p:spPr>
          <p:txBody>
            <a:bodyPr/>
            <a:lstStyle/>
            <a:p>
              <a:endParaRPr lang="en-US"/>
            </a:p>
          </p:txBody>
        </p:sp>
        <p:sp>
          <p:nvSpPr>
            <p:cNvPr id="78548" name="Freeform 2011"/>
            <p:cNvSpPr>
              <a:spLocks/>
            </p:cNvSpPr>
            <p:nvPr/>
          </p:nvSpPr>
          <p:spPr bwMode="auto">
            <a:xfrm>
              <a:off x="3712" y="1744"/>
              <a:ext cx="21" cy="57"/>
            </a:xfrm>
            <a:custGeom>
              <a:avLst/>
              <a:gdLst>
                <a:gd name="T0" fmla="*/ 0 w 128"/>
                <a:gd name="T1" fmla="*/ 0 h 343"/>
                <a:gd name="T2" fmla="*/ 0 w 128"/>
                <a:gd name="T3" fmla="*/ 0 h 343"/>
                <a:gd name="T4" fmla="*/ 0 w 128"/>
                <a:gd name="T5" fmla="*/ 0 h 343"/>
                <a:gd name="T6" fmla="*/ 0 w 128"/>
                <a:gd name="T7" fmla="*/ 0 h 343"/>
                <a:gd name="T8" fmla="*/ 0 60000 65536"/>
                <a:gd name="T9" fmla="*/ 0 60000 65536"/>
                <a:gd name="T10" fmla="*/ 0 60000 65536"/>
                <a:gd name="T11" fmla="*/ 0 60000 65536"/>
                <a:gd name="T12" fmla="*/ 0 w 128"/>
                <a:gd name="T13" fmla="*/ 0 h 343"/>
                <a:gd name="T14" fmla="*/ 128 w 128"/>
                <a:gd name="T15" fmla="*/ 343 h 343"/>
              </a:gdLst>
              <a:ahLst/>
              <a:cxnLst>
                <a:cxn ang="T8">
                  <a:pos x="T0" y="T1"/>
                </a:cxn>
                <a:cxn ang="T9">
                  <a:pos x="T2" y="T3"/>
                </a:cxn>
                <a:cxn ang="T10">
                  <a:pos x="T4" y="T5"/>
                </a:cxn>
                <a:cxn ang="T11">
                  <a:pos x="T6" y="T7"/>
                </a:cxn>
              </a:cxnLst>
              <a:rect l="T12" t="T13" r="T14" b="T15"/>
              <a:pathLst>
                <a:path w="128" h="343">
                  <a:moveTo>
                    <a:pt x="128" y="343"/>
                  </a:moveTo>
                  <a:lnTo>
                    <a:pt x="16" y="20"/>
                  </a:lnTo>
                  <a:lnTo>
                    <a:pt x="0" y="0"/>
                  </a:lnTo>
                  <a:lnTo>
                    <a:pt x="128" y="343"/>
                  </a:lnTo>
                  <a:close/>
                </a:path>
              </a:pathLst>
            </a:custGeom>
            <a:solidFill>
              <a:schemeClr val="tx1"/>
            </a:solidFill>
            <a:ln w="9525">
              <a:solidFill>
                <a:schemeClr val="tx1"/>
              </a:solidFill>
              <a:round/>
              <a:headEnd/>
              <a:tailEnd/>
            </a:ln>
          </p:spPr>
          <p:txBody>
            <a:bodyPr/>
            <a:lstStyle/>
            <a:p>
              <a:endParaRPr lang="en-US"/>
            </a:p>
          </p:txBody>
        </p:sp>
        <p:sp>
          <p:nvSpPr>
            <p:cNvPr id="78549" name="Freeform 2012"/>
            <p:cNvSpPr>
              <a:spLocks/>
            </p:cNvSpPr>
            <p:nvPr/>
          </p:nvSpPr>
          <p:spPr bwMode="auto">
            <a:xfrm>
              <a:off x="3712" y="1744"/>
              <a:ext cx="23" cy="57"/>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41"/>
                  </a:moveTo>
                  <a:lnTo>
                    <a:pt x="128" y="343"/>
                  </a:lnTo>
                  <a:lnTo>
                    <a:pt x="0" y="0"/>
                  </a:lnTo>
                  <a:lnTo>
                    <a:pt x="16" y="20"/>
                  </a:lnTo>
                  <a:lnTo>
                    <a:pt x="136" y="341"/>
                  </a:lnTo>
                  <a:close/>
                </a:path>
              </a:pathLst>
            </a:custGeom>
            <a:solidFill>
              <a:schemeClr val="tx1"/>
            </a:solidFill>
            <a:ln w="0">
              <a:solidFill>
                <a:schemeClr val="tx1"/>
              </a:solidFill>
              <a:round/>
              <a:headEnd/>
              <a:tailEnd/>
            </a:ln>
          </p:spPr>
          <p:txBody>
            <a:bodyPr/>
            <a:lstStyle/>
            <a:p>
              <a:endParaRPr lang="en-US"/>
            </a:p>
          </p:txBody>
        </p:sp>
        <p:sp>
          <p:nvSpPr>
            <p:cNvPr id="78550" name="Freeform 2013"/>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16" y="20"/>
                  </a:moveTo>
                  <a:lnTo>
                    <a:pt x="0" y="0"/>
                  </a:lnTo>
                  <a:lnTo>
                    <a:pt x="89" y="64"/>
                  </a:lnTo>
                  <a:lnTo>
                    <a:pt x="16" y="20"/>
                  </a:lnTo>
                  <a:close/>
                </a:path>
              </a:pathLst>
            </a:custGeom>
            <a:solidFill>
              <a:schemeClr val="tx1"/>
            </a:solidFill>
            <a:ln w="9525">
              <a:solidFill>
                <a:schemeClr val="tx1"/>
              </a:solidFill>
              <a:round/>
              <a:headEnd/>
              <a:tailEnd/>
            </a:ln>
          </p:spPr>
          <p:txBody>
            <a:bodyPr/>
            <a:lstStyle/>
            <a:p>
              <a:endParaRPr lang="en-US"/>
            </a:p>
          </p:txBody>
        </p:sp>
        <p:sp>
          <p:nvSpPr>
            <p:cNvPr id="78551" name="Freeform 2014"/>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0" y="0"/>
                  </a:moveTo>
                  <a:lnTo>
                    <a:pt x="89" y="64"/>
                  </a:lnTo>
                  <a:lnTo>
                    <a:pt x="81" y="49"/>
                  </a:lnTo>
                  <a:lnTo>
                    <a:pt x="0" y="0"/>
                  </a:lnTo>
                  <a:close/>
                </a:path>
              </a:pathLst>
            </a:custGeom>
            <a:solidFill>
              <a:schemeClr val="tx1"/>
            </a:solidFill>
            <a:ln w="9525">
              <a:solidFill>
                <a:schemeClr val="tx1"/>
              </a:solidFill>
              <a:round/>
              <a:headEnd/>
              <a:tailEnd/>
            </a:ln>
          </p:spPr>
          <p:txBody>
            <a:bodyPr/>
            <a:lstStyle/>
            <a:p>
              <a:endParaRPr lang="en-US"/>
            </a:p>
          </p:txBody>
        </p:sp>
        <p:sp>
          <p:nvSpPr>
            <p:cNvPr id="78552" name="Freeform 2015"/>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w 89"/>
                <a:gd name="T9" fmla="*/ 0 h 64"/>
                <a:gd name="T10" fmla="*/ 0 60000 65536"/>
                <a:gd name="T11" fmla="*/ 0 60000 65536"/>
                <a:gd name="T12" fmla="*/ 0 60000 65536"/>
                <a:gd name="T13" fmla="*/ 0 60000 65536"/>
                <a:gd name="T14" fmla="*/ 0 60000 65536"/>
                <a:gd name="T15" fmla="*/ 0 w 89"/>
                <a:gd name="T16" fmla="*/ 0 h 64"/>
                <a:gd name="T17" fmla="*/ 89 w 89"/>
                <a:gd name="T18" fmla="*/ 64 h 64"/>
              </a:gdLst>
              <a:ahLst/>
              <a:cxnLst>
                <a:cxn ang="T10">
                  <a:pos x="T0" y="T1"/>
                </a:cxn>
                <a:cxn ang="T11">
                  <a:pos x="T2" y="T3"/>
                </a:cxn>
                <a:cxn ang="T12">
                  <a:pos x="T4" y="T5"/>
                </a:cxn>
                <a:cxn ang="T13">
                  <a:pos x="T6" y="T7"/>
                </a:cxn>
                <a:cxn ang="T14">
                  <a:pos x="T8" y="T9"/>
                </a:cxn>
              </a:cxnLst>
              <a:rect l="T15" t="T16" r="T17" b="T18"/>
              <a:pathLst>
                <a:path w="89" h="64">
                  <a:moveTo>
                    <a:pt x="16" y="20"/>
                  </a:moveTo>
                  <a:lnTo>
                    <a:pt x="0" y="0"/>
                  </a:lnTo>
                  <a:lnTo>
                    <a:pt x="81" y="49"/>
                  </a:lnTo>
                  <a:lnTo>
                    <a:pt x="89" y="64"/>
                  </a:lnTo>
                  <a:lnTo>
                    <a:pt x="16" y="20"/>
                  </a:lnTo>
                  <a:close/>
                </a:path>
              </a:pathLst>
            </a:custGeom>
            <a:solidFill>
              <a:schemeClr val="tx1"/>
            </a:solidFill>
            <a:ln w="0">
              <a:solidFill>
                <a:schemeClr val="tx1"/>
              </a:solidFill>
              <a:round/>
              <a:headEnd/>
              <a:tailEnd/>
            </a:ln>
          </p:spPr>
          <p:txBody>
            <a:bodyPr/>
            <a:lstStyle/>
            <a:p>
              <a:endParaRPr lang="en-US"/>
            </a:p>
          </p:txBody>
        </p:sp>
        <p:sp>
          <p:nvSpPr>
            <p:cNvPr id="78553" name="Freeform 2016"/>
            <p:cNvSpPr>
              <a:spLocks/>
            </p:cNvSpPr>
            <p:nvPr/>
          </p:nvSpPr>
          <p:spPr bwMode="auto">
            <a:xfrm>
              <a:off x="3725" y="1688"/>
              <a:ext cx="2" cy="66"/>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400"/>
                  </a:moveTo>
                  <a:lnTo>
                    <a:pt x="0" y="385"/>
                  </a:lnTo>
                  <a:lnTo>
                    <a:pt x="8" y="0"/>
                  </a:lnTo>
                  <a:lnTo>
                    <a:pt x="8" y="400"/>
                  </a:lnTo>
                  <a:close/>
                </a:path>
              </a:pathLst>
            </a:custGeom>
            <a:solidFill>
              <a:schemeClr val="tx1"/>
            </a:solidFill>
            <a:ln w="9525">
              <a:solidFill>
                <a:schemeClr val="tx1"/>
              </a:solidFill>
              <a:round/>
              <a:headEnd/>
              <a:tailEnd/>
            </a:ln>
          </p:spPr>
          <p:txBody>
            <a:bodyPr/>
            <a:lstStyle/>
            <a:p>
              <a:endParaRPr lang="en-US"/>
            </a:p>
          </p:txBody>
        </p:sp>
        <p:sp>
          <p:nvSpPr>
            <p:cNvPr id="78554" name="Freeform 2017"/>
            <p:cNvSpPr>
              <a:spLocks/>
            </p:cNvSpPr>
            <p:nvPr/>
          </p:nvSpPr>
          <p:spPr bwMode="auto">
            <a:xfrm>
              <a:off x="3725" y="1686"/>
              <a:ext cx="2"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393"/>
                  </a:moveTo>
                  <a:lnTo>
                    <a:pt x="8" y="8"/>
                  </a:lnTo>
                  <a:lnTo>
                    <a:pt x="0" y="0"/>
                  </a:lnTo>
                  <a:lnTo>
                    <a:pt x="0" y="393"/>
                  </a:lnTo>
                  <a:close/>
                </a:path>
              </a:pathLst>
            </a:custGeom>
            <a:solidFill>
              <a:schemeClr val="tx1"/>
            </a:solidFill>
            <a:ln w="9525">
              <a:solidFill>
                <a:schemeClr val="tx1"/>
              </a:solidFill>
              <a:round/>
              <a:headEnd/>
              <a:tailEnd/>
            </a:ln>
          </p:spPr>
          <p:txBody>
            <a:bodyPr/>
            <a:lstStyle/>
            <a:p>
              <a:endParaRPr lang="en-US"/>
            </a:p>
          </p:txBody>
        </p:sp>
        <p:sp>
          <p:nvSpPr>
            <p:cNvPr id="78555" name="Freeform 2018"/>
            <p:cNvSpPr>
              <a:spLocks/>
            </p:cNvSpPr>
            <p:nvPr/>
          </p:nvSpPr>
          <p:spPr bwMode="auto">
            <a:xfrm>
              <a:off x="3725" y="1686"/>
              <a:ext cx="2"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408"/>
                  </a:moveTo>
                  <a:lnTo>
                    <a:pt x="0" y="393"/>
                  </a:lnTo>
                  <a:lnTo>
                    <a:pt x="0" y="0"/>
                  </a:lnTo>
                  <a:lnTo>
                    <a:pt x="8" y="8"/>
                  </a:lnTo>
                  <a:lnTo>
                    <a:pt x="8" y="408"/>
                  </a:lnTo>
                  <a:close/>
                </a:path>
              </a:pathLst>
            </a:custGeom>
            <a:solidFill>
              <a:schemeClr val="tx1"/>
            </a:solidFill>
            <a:ln w="0">
              <a:solidFill>
                <a:schemeClr val="tx1"/>
              </a:solidFill>
              <a:round/>
              <a:headEnd/>
              <a:tailEnd/>
            </a:ln>
          </p:spPr>
          <p:txBody>
            <a:bodyPr/>
            <a:lstStyle/>
            <a:p>
              <a:endParaRPr lang="en-US"/>
            </a:p>
          </p:txBody>
        </p:sp>
        <p:sp>
          <p:nvSpPr>
            <p:cNvPr id="78556" name="Freeform 2019"/>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8" y="8"/>
                  </a:moveTo>
                  <a:lnTo>
                    <a:pt x="0" y="0"/>
                  </a:lnTo>
                  <a:lnTo>
                    <a:pt x="51" y="8"/>
                  </a:lnTo>
                  <a:lnTo>
                    <a:pt x="8" y="8"/>
                  </a:lnTo>
                  <a:close/>
                </a:path>
              </a:pathLst>
            </a:custGeom>
            <a:solidFill>
              <a:schemeClr val="tx1"/>
            </a:solidFill>
            <a:ln w="9525">
              <a:solidFill>
                <a:schemeClr val="tx1"/>
              </a:solidFill>
              <a:round/>
              <a:headEnd/>
              <a:tailEnd/>
            </a:ln>
          </p:spPr>
          <p:txBody>
            <a:bodyPr/>
            <a:lstStyle/>
            <a:p>
              <a:endParaRPr lang="en-US"/>
            </a:p>
          </p:txBody>
        </p:sp>
        <p:sp>
          <p:nvSpPr>
            <p:cNvPr id="78557" name="Freeform 2020"/>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0" y="0"/>
                  </a:moveTo>
                  <a:lnTo>
                    <a:pt x="51" y="8"/>
                  </a:lnTo>
                  <a:lnTo>
                    <a:pt x="51" y="0"/>
                  </a:lnTo>
                  <a:lnTo>
                    <a:pt x="0" y="0"/>
                  </a:lnTo>
                  <a:close/>
                </a:path>
              </a:pathLst>
            </a:custGeom>
            <a:solidFill>
              <a:schemeClr val="tx1"/>
            </a:solidFill>
            <a:ln w="9525">
              <a:solidFill>
                <a:schemeClr val="tx1"/>
              </a:solidFill>
              <a:round/>
              <a:headEnd/>
              <a:tailEnd/>
            </a:ln>
          </p:spPr>
          <p:txBody>
            <a:bodyPr/>
            <a:lstStyle/>
            <a:p>
              <a:endParaRPr lang="en-US"/>
            </a:p>
          </p:txBody>
        </p:sp>
        <p:sp>
          <p:nvSpPr>
            <p:cNvPr id="78558" name="Freeform 2021"/>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w 51"/>
                <a:gd name="T9" fmla="*/ 0 h 8"/>
                <a:gd name="T10" fmla="*/ 0 60000 65536"/>
                <a:gd name="T11" fmla="*/ 0 60000 65536"/>
                <a:gd name="T12" fmla="*/ 0 60000 65536"/>
                <a:gd name="T13" fmla="*/ 0 60000 65536"/>
                <a:gd name="T14" fmla="*/ 0 60000 65536"/>
                <a:gd name="T15" fmla="*/ 0 w 51"/>
                <a:gd name="T16" fmla="*/ 0 h 8"/>
                <a:gd name="T17" fmla="*/ 51 w 51"/>
                <a:gd name="T18" fmla="*/ 8 h 8"/>
              </a:gdLst>
              <a:ahLst/>
              <a:cxnLst>
                <a:cxn ang="T10">
                  <a:pos x="T0" y="T1"/>
                </a:cxn>
                <a:cxn ang="T11">
                  <a:pos x="T2" y="T3"/>
                </a:cxn>
                <a:cxn ang="T12">
                  <a:pos x="T4" y="T5"/>
                </a:cxn>
                <a:cxn ang="T13">
                  <a:pos x="T6" y="T7"/>
                </a:cxn>
                <a:cxn ang="T14">
                  <a:pos x="T8" y="T9"/>
                </a:cxn>
              </a:cxnLst>
              <a:rect l="T15" t="T16" r="T17" b="T18"/>
              <a:pathLst>
                <a:path w="51" h="8">
                  <a:moveTo>
                    <a:pt x="8" y="8"/>
                  </a:moveTo>
                  <a:lnTo>
                    <a:pt x="0" y="0"/>
                  </a:lnTo>
                  <a:lnTo>
                    <a:pt x="51" y="0"/>
                  </a:lnTo>
                  <a:lnTo>
                    <a:pt x="51" y="8"/>
                  </a:lnTo>
                  <a:lnTo>
                    <a:pt x="8" y="8"/>
                  </a:lnTo>
                  <a:close/>
                </a:path>
              </a:pathLst>
            </a:custGeom>
            <a:solidFill>
              <a:schemeClr val="tx1"/>
            </a:solidFill>
            <a:ln w="0">
              <a:solidFill>
                <a:schemeClr val="tx1"/>
              </a:solidFill>
              <a:round/>
              <a:headEnd/>
              <a:tailEnd/>
            </a:ln>
          </p:spPr>
          <p:txBody>
            <a:bodyPr/>
            <a:lstStyle/>
            <a:p>
              <a:endParaRPr lang="en-US"/>
            </a:p>
          </p:txBody>
        </p:sp>
        <p:sp>
          <p:nvSpPr>
            <p:cNvPr id="78559" name="Line 2022"/>
            <p:cNvSpPr>
              <a:spLocks noChangeShapeType="1"/>
            </p:cNvSpPr>
            <p:nvPr/>
          </p:nvSpPr>
          <p:spPr bwMode="auto">
            <a:xfrm>
              <a:off x="3734" y="1687"/>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560" name="Freeform 2023"/>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0" y="0"/>
                  </a:moveTo>
                  <a:lnTo>
                    <a:pt x="8" y="0"/>
                  </a:lnTo>
                  <a:lnTo>
                    <a:pt x="0" y="682"/>
                  </a:lnTo>
                  <a:lnTo>
                    <a:pt x="0" y="0"/>
                  </a:lnTo>
                  <a:close/>
                </a:path>
              </a:pathLst>
            </a:custGeom>
            <a:solidFill>
              <a:schemeClr val="tx1"/>
            </a:solidFill>
            <a:ln w="9525">
              <a:solidFill>
                <a:schemeClr val="tx1"/>
              </a:solidFill>
              <a:round/>
              <a:headEnd/>
              <a:tailEnd/>
            </a:ln>
          </p:spPr>
          <p:txBody>
            <a:bodyPr/>
            <a:lstStyle/>
            <a:p>
              <a:endParaRPr lang="en-US"/>
            </a:p>
          </p:txBody>
        </p:sp>
        <p:sp>
          <p:nvSpPr>
            <p:cNvPr id="78561" name="Freeform 2024"/>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8" y="0"/>
                  </a:moveTo>
                  <a:lnTo>
                    <a:pt x="0" y="682"/>
                  </a:lnTo>
                  <a:lnTo>
                    <a:pt x="8" y="682"/>
                  </a:lnTo>
                  <a:lnTo>
                    <a:pt x="8" y="0"/>
                  </a:lnTo>
                  <a:close/>
                </a:path>
              </a:pathLst>
            </a:custGeom>
            <a:solidFill>
              <a:schemeClr val="tx1"/>
            </a:solidFill>
            <a:ln w="9525">
              <a:solidFill>
                <a:schemeClr val="tx1"/>
              </a:solidFill>
              <a:round/>
              <a:headEnd/>
              <a:tailEnd/>
            </a:ln>
          </p:spPr>
          <p:txBody>
            <a:bodyPr/>
            <a:lstStyle/>
            <a:p>
              <a:endParaRPr lang="en-US"/>
            </a:p>
          </p:txBody>
        </p:sp>
        <p:sp>
          <p:nvSpPr>
            <p:cNvPr id="78562" name="Rectangle 2025"/>
            <p:cNvSpPr>
              <a:spLocks noChangeArrowheads="1"/>
            </p:cNvSpPr>
            <p:nvPr/>
          </p:nvSpPr>
          <p:spPr bwMode="auto">
            <a:xfrm>
              <a:off x="3733" y="1687"/>
              <a:ext cx="2" cy="11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78530" name="Group 2026"/>
          <p:cNvGrpSpPr>
            <a:grpSpLocks/>
          </p:cNvGrpSpPr>
          <p:nvPr/>
        </p:nvGrpSpPr>
        <p:grpSpPr bwMode="auto">
          <a:xfrm flipH="1">
            <a:off x="3470275" y="4119563"/>
            <a:ext cx="36513" cy="182562"/>
            <a:chOff x="3712" y="1686"/>
            <a:chExt cx="23" cy="115"/>
          </a:xfrm>
        </p:grpSpPr>
        <p:sp>
          <p:nvSpPr>
            <p:cNvPr id="78531" name="Freeform 2027"/>
            <p:cNvSpPr>
              <a:spLocks/>
            </p:cNvSpPr>
            <p:nvPr/>
          </p:nvSpPr>
          <p:spPr bwMode="auto">
            <a:xfrm>
              <a:off x="3715" y="1747"/>
              <a:ext cx="20" cy="54"/>
            </a:xfrm>
            <a:custGeom>
              <a:avLst/>
              <a:gdLst>
                <a:gd name="T0" fmla="*/ 0 w 120"/>
                <a:gd name="T1" fmla="*/ 0 h 323"/>
                <a:gd name="T2" fmla="*/ 0 w 120"/>
                <a:gd name="T3" fmla="*/ 0 h 323"/>
                <a:gd name="T4" fmla="*/ 0 w 120"/>
                <a:gd name="T5" fmla="*/ 0 h 323"/>
                <a:gd name="T6" fmla="*/ 0 w 120"/>
                <a:gd name="T7" fmla="*/ 0 h 323"/>
                <a:gd name="T8" fmla="*/ 0 60000 65536"/>
                <a:gd name="T9" fmla="*/ 0 60000 65536"/>
                <a:gd name="T10" fmla="*/ 0 60000 65536"/>
                <a:gd name="T11" fmla="*/ 0 60000 65536"/>
                <a:gd name="T12" fmla="*/ 0 w 120"/>
                <a:gd name="T13" fmla="*/ 0 h 323"/>
                <a:gd name="T14" fmla="*/ 120 w 120"/>
                <a:gd name="T15" fmla="*/ 323 h 323"/>
              </a:gdLst>
              <a:ahLst/>
              <a:cxnLst>
                <a:cxn ang="T8">
                  <a:pos x="T0" y="T1"/>
                </a:cxn>
                <a:cxn ang="T9">
                  <a:pos x="T2" y="T3"/>
                </a:cxn>
                <a:cxn ang="T10">
                  <a:pos x="T4" y="T5"/>
                </a:cxn>
                <a:cxn ang="T11">
                  <a:pos x="T6" y="T7"/>
                </a:cxn>
              </a:cxnLst>
              <a:rect l="T12" t="T13" r="T14" b="T15"/>
              <a:pathLst>
                <a:path w="120" h="323">
                  <a:moveTo>
                    <a:pt x="120" y="321"/>
                  </a:moveTo>
                  <a:lnTo>
                    <a:pt x="112" y="323"/>
                  </a:lnTo>
                  <a:lnTo>
                    <a:pt x="0" y="0"/>
                  </a:lnTo>
                  <a:lnTo>
                    <a:pt x="120" y="321"/>
                  </a:lnTo>
                  <a:close/>
                </a:path>
              </a:pathLst>
            </a:custGeom>
            <a:solidFill>
              <a:schemeClr val="tx1"/>
            </a:solidFill>
            <a:ln w="9525">
              <a:solidFill>
                <a:schemeClr val="tx1"/>
              </a:solidFill>
              <a:round/>
              <a:headEnd/>
              <a:tailEnd/>
            </a:ln>
          </p:spPr>
          <p:txBody>
            <a:bodyPr/>
            <a:lstStyle/>
            <a:p>
              <a:endParaRPr lang="en-US"/>
            </a:p>
          </p:txBody>
        </p:sp>
        <p:sp>
          <p:nvSpPr>
            <p:cNvPr id="78532" name="Freeform 2028"/>
            <p:cNvSpPr>
              <a:spLocks/>
            </p:cNvSpPr>
            <p:nvPr/>
          </p:nvSpPr>
          <p:spPr bwMode="auto">
            <a:xfrm>
              <a:off x="3712" y="1744"/>
              <a:ext cx="21" cy="57"/>
            </a:xfrm>
            <a:custGeom>
              <a:avLst/>
              <a:gdLst>
                <a:gd name="T0" fmla="*/ 0 w 128"/>
                <a:gd name="T1" fmla="*/ 0 h 343"/>
                <a:gd name="T2" fmla="*/ 0 w 128"/>
                <a:gd name="T3" fmla="*/ 0 h 343"/>
                <a:gd name="T4" fmla="*/ 0 w 128"/>
                <a:gd name="T5" fmla="*/ 0 h 343"/>
                <a:gd name="T6" fmla="*/ 0 w 128"/>
                <a:gd name="T7" fmla="*/ 0 h 343"/>
                <a:gd name="T8" fmla="*/ 0 60000 65536"/>
                <a:gd name="T9" fmla="*/ 0 60000 65536"/>
                <a:gd name="T10" fmla="*/ 0 60000 65536"/>
                <a:gd name="T11" fmla="*/ 0 60000 65536"/>
                <a:gd name="T12" fmla="*/ 0 w 128"/>
                <a:gd name="T13" fmla="*/ 0 h 343"/>
                <a:gd name="T14" fmla="*/ 128 w 128"/>
                <a:gd name="T15" fmla="*/ 343 h 343"/>
              </a:gdLst>
              <a:ahLst/>
              <a:cxnLst>
                <a:cxn ang="T8">
                  <a:pos x="T0" y="T1"/>
                </a:cxn>
                <a:cxn ang="T9">
                  <a:pos x="T2" y="T3"/>
                </a:cxn>
                <a:cxn ang="T10">
                  <a:pos x="T4" y="T5"/>
                </a:cxn>
                <a:cxn ang="T11">
                  <a:pos x="T6" y="T7"/>
                </a:cxn>
              </a:cxnLst>
              <a:rect l="T12" t="T13" r="T14" b="T15"/>
              <a:pathLst>
                <a:path w="128" h="343">
                  <a:moveTo>
                    <a:pt x="128" y="343"/>
                  </a:moveTo>
                  <a:lnTo>
                    <a:pt x="16" y="20"/>
                  </a:lnTo>
                  <a:lnTo>
                    <a:pt x="0" y="0"/>
                  </a:lnTo>
                  <a:lnTo>
                    <a:pt x="128" y="343"/>
                  </a:lnTo>
                  <a:close/>
                </a:path>
              </a:pathLst>
            </a:custGeom>
            <a:solidFill>
              <a:schemeClr val="tx1"/>
            </a:solidFill>
            <a:ln w="9525">
              <a:solidFill>
                <a:schemeClr val="tx1"/>
              </a:solidFill>
              <a:round/>
              <a:headEnd/>
              <a:tailEnd/>
            </a:ln>
          </p:spPr>
          <p:txBody>
            <a:bodyPr/>
            <a:lstStyle/>
            <a:p>
              <a:endParaRPr lang="en-US"/>
            </a:p>
          </p:txBody>
        </p:sp>
        <p:sp>
          <p:nvSpPr>
            <p:cNvPr id="78533" name="Freeform 2029"/>
            <p:cNvSpPr>
              <a:spLocks/>
            </p:cNvSpPr>
            <p:nvPr/>
          </p:nvSpPr>
          <p:spPr bwMode="auto">
            <a:xfrm>
              <a:off x="3712" y="1744"/>
              <a:ext cx="23" cy="57"/>
            </a:xfrm>
            <a:custGeom>
              <a:avLst/>
              <a:gdLst>
                <a:gd name="T0" fmla="*/ 0 w 136"/>
                <a:gd name="T1" fmla="*/ 0 h 343"/>
                <a:gd name="T2" fmla="*/ 0 w 136"/>
                <a:gd name="T3" fmla="*/ 0 h 343"/>
                <a:gd name="T4" fmla="*/ 0 w 136"/>
                <a:gd name="T5" fmla="*/ 0 h 343"/>
                <a:gd name="T6" fmla="*/ 0 w 136"/>
                <a:gd name="T7" fmla="*/ 0 h 343"/>
                <a:gd name="T8" fmla="*/ 0 w 136"/>
                <a:gd name="T9" fmla="*/ 0 h 343"/>
                <a:gd name="T10" fmla="*/ 0 60000 65536"/>
                <a:gd name="T11" fmla="*/ 0 60000 65536"/>
                <a:gd name="T12" fmla="*/ 0 60000 65536"/>
                <a:gd name="T13" fmla="*/ 0 60000 65536"/>
                <a:gd name="T14" fmla="*/ 0 60000 65536"/>
                <a:gd name="T15" fmla="*/ 0 w 136"/>
                <a:gd name="T16" fmla="*/ 0 h 343"/>
                <a:gd name="T17" fmla="*/ 136 w 136"/>
                <a:gd name="T18" fmla="*/ 343 h 343"/>
              </a:gdLst>
              <a:ahLst/>
              <a:cxnLst>
                <a:cxn ang="T10">
                  <a:pos x="T0" y="T1"/>
                </a:cxn>
                <a:cxn ang="T11">
                  <a:pos x="T2" y="T3"/>
                </a:cxn>
                <a:cxn ang="T12">
                  <a:pos x="T4" y="T5"/>
                </a:cxn>
                <a:cxn ang="T13">
                  <a:pos x="T6" y="T7"/>
                </a:cxn>
                <a:cxn ang="T14">
                  <a:pos x="T8" y="T9"/>
                </a:cxn>
              </a:cxnLst>
              <a:rect l="T15" t="T16" r="T17" b="T18"/>
              <a:pathLst>
                <a:path w="136" h="343">
                  <a:moveTo>
                    <a:pt x="136" y="341"/>
                  </a:moveTo>
                  <a:lnTo>
                    <a:pt x="128" y="343"/>
                  </a:lnTo>
                  <a:lnTo>
                    <a:pt x="0" y="0"/>
                  </a:lnTo>
                  <a:lnTo>
                    <a:pt x="16" y="20"/>
                  </a:lnTo>
                  <a:lnTo>
                    <a:pt x="136" y="341"/>
                  </a:lnTo>
                  <a:close/>
                </a:path>
              </a:pathLst>
            </a:custGeom>
            <a:solidFill>
              <a:schemeClr val="tx1"/>
            </a:solidFill>
            <a:ln w="0">
              <a:solidFill>
                <a:schemeClr val="tx1"/>
              </a:solidFill>
              <a:round/>
              <a:headEnd/>
              <a:tailEnd/>
            </a:ln>
          </p:spPr>
          <p:txBody>
            <a:bodyPr/>
            <a:lstStyle/>
            <a:p>
              <a:endParaRPr lang="en-US"/>
            </a:p>
          </p:txBody>
        </p:sp>
        <p:sp>
          <p:nvSpPr>
            <p:cNvPr id="78534" name="Freeform 2030"/>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16" y="20"/>
                  </a:moveTo>
                  <a:lnTo>
                    <a:pt x="0" y="0"/>
                  </a:lnTo>
                  <a:lnTo>
                    <a:pt x="89" y="64"/>
                  </a:lnTo>
                  <a:lnTo>
                    <a:pt x="16" y="20"/>
                  </a:lnTo>
                  <a:close/>
                </a:path>
              </a:pathLst>
            </a:custGeom>
            <a:solidFill>
              <a:schemeClr val="tx1"/>
            </a:solidFill>
            <a:ln w="9525">
              <a:solidFill>
                <a:schemeClr val="tx1"/>
              </a:solidFill>
              <a:round/>
              <a:headEnd/>
              <a:tailEnd/>
            </a:ln>
          </p:spPr>
          <p:txBody>
            <a:bodyPr/>
            <a:lstStyle/>
            <a:p>
              <a:endParaRPr lang="en-US"/>
            </a:p>
          </p:txBody>
        </p:sp>
        <p:sp>
          <p:nvSpPr>
            <p:cNvPr id="78535" name="Freeform 2031"/>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60000 65536"/>
                <a:gd name="T9" fmla="*/ 0 60000 65536"/>
                <a:gd name="T10" fmla="*/ 0 60000 65536"/>
                <a:gd name="T11" fmla="*/ 0 60000 65536"/>
                <a:gd name="T12" fmla="*/ 0 w 89"/>
                <a:gd name="T13" fmla="*/ 0 h 64"/>
                <a:gd name="T14" fmla="*/ 89 w 89"/>
                <a:gd name="T15" fmla="*/ 64 h 64"/>
              </a:gdLst>
              <a:ahLst/>
              <a:cxnLst>
                <a:cxn ang="T8">
                  <a:pos x="T0" y="T1"/>
                </a:cxn>
                <a:cxn ang="T9">
                  <a:pos x="T2" y="T3"/>
                </a:cxn>
                <a:cxn ang="T10">
                  <a:pos x="T4" y="T5"/>
                </a:cxn>
                <a:cxn ang="T11">
                  <a:pos x="T6" y="T7"/>
                </a:cxn>
              </a:cxnLst>
              <a:rect l="T12" t="T13" r="T14" b="T15"/>
              <a:pathLst>
                <a:path w="89" h="64">
                  <a:moveTo>
                    <a:pt x="0" y="0"/>
                  </a:moveTo>
                  <a:lnTo>
                    <a:pt x="89" y="64"/>
                  </a:lnTo>
                  <a:lnTo>
                    <a:pt x="81" y="49"/>
                  </a:lnTo>
                  <a:lnTo>
                    <a:pt x="0" y="0"/>
                  </a:lnTo>
                  <a:close/>
                </a:path>
              </a:pathLst>
            </a:custGeom>
            <a:solidFill>
              <a:schemeClr val="tx1"/>
            </a:solidFill>
            <a:ln w="9525">
              <a:solidFill>
                <a:schemeClr val="tx1"/>
              </a:solidFill>
              <a:round/>
              <a:headEnd/>
              <a:tailEnd/>
            </a:ln>
          </p:spPr>
          <p:txBody>
            <a:bodyPr/>
            <a:lstStyle/>
            <a:p>
              <a:endParaRPr lang="en-US"/>
            </a:p>
          </p:txBody>
        </p:sp>
        <p:sp>
          <p:nvSpPr>
            <p:cNvPr id="78536" name="Freeform 2032"/>
            <p:cNvSpPr>
              <a:spLocks/>
            </p:cNvSpPr>
            <p:nvPr/>
          </p:nvSpPr>
          <p:spPr bwMode="auto">
            <a:xfrm>
              <a:off x="3712" y="1744"/>
              <a:ext cx="15" cy="10"/>
            </a:xfrm>
            <a:custGeom>
              <a:avLst/>
              <a:gdLst>
                <a:gd name="T0" fmla="*/ 0 w 89"/>
                <a:gd name="T1" fmla="*/ 0 h 64"/>
                <a:gd name="T2" fmla="*/ 0 w 89"/>
                <a:gd name="T3" fmla="*/ 0 h 64"/>
                <a:gd name="T4" fmla="*/ 0 w 89"/>
                <a:gd name="T5" fmla="*/ 0 h 64"/>
                <a:gd name="T6" fmla="*/ 0 w 89"/>
                <a:gd name="T7" fmla="*/ 0 h 64"/>
                <a:gd name="T8" fmla="*/ 0 w 89"/>
                <a:gd name="T9" fmla="*/ 0 h 64"/>
                <a:gd name="T10" fmla="*/ 0 60000 65536"/>
                <a:gd name="T11" fmla="*/ 0 60000 65536"/>
                <a:gd name="T12" fmla="*/ 0 60000 65536"/>
                <a:gd name="T13" fmla="*/ 0 60000 65536"/>
                <a:gd name="T14" fmla="*/ 0 60000 65536"/>
                <a:gd name="T15" fmla="*/ 0 w 89"/>
                <a:gd name="T16" fmla="*/ 0 h 64"/>
                <a:gd name="T17" fmla="*/ 89 w 89"/>
                <a:gd name="T18" fmla="*/ 64 h 64"/>
              </a:gdLst>
              <a:ahLst/>
              <a:cxnLst>
                <a:cxn ang="T10">
                  <a:pos x="T0" y="T1"/>
                </a:cxn>
                <a:cxn ang="T11">
                  <a:pos x="T2" y="T3"/>
                </a:cxn>
                <a:cxn ang="T12">
                  <a:pos x="T4" y="T5"/>
                </a:cxn>
                <a:cxn ang="T13">
                  <a:pos x="T6" y="T7"/>
                </a:cxn>
                <a:cxn ang="T14">
                  <a:pos x="T8" y="T9"/>
                </a:cxn>
              </a:cxnLst>
              <a:rect l="T15" t="T16" r="T17" b="T18"/>
              <a:pathLst>
                <a:path w="89" h="64">
                  <a:moveTo>
                    <a:pt x="16" y="20"/>
                  </a:moveTo>
                  <a:lnTo>
                    <a:pt x="0" y="0"/>
                  </a:lnTo>
                  <a:lnTo>
                    <a:pt x="81" y="49"/>
                  </a:lnTo>
                  <a:lnTo>
                    <a:pt x="89" y="64"/>
                  </a:lnTo>
                  <a:lnTo>
                    <a:pt x="16" y="20"/>
                  </a:lnTo>
                  <a:close/>
                </a:path>
              </a:pathLst>
            </a:custGeom>
            <a:solidFill>
              <a:schemeClr val="tx1"/>
            </a:solidFill>
            <a:ln w="0">
              <a:solidFill>
                <a:schemeClr val="tx1"/>
              </a:solidFill>
              <a:round/>
              <a:headEnd/>
              <a:tailEnd/>
            </a:ln>
          </p:spPr>
          <p:txBody>
            <a:bodyPr/>
            <a:lstStyle/>
            <a:p>
              <a:endParaRPr lang="en-US"/>
            </a:p>
          </p:txBody>
        </p:sp>
        <p:sp>
          <p:nvSpPr>
            <p:cNvPr id="78537" name="Freeform 2033"/>
            <p:cNvSpPr>
              <a:spLocks/>
            </p:cNvSpPr>
            <p:nvPr/>
          </p:nvSpPr>
          <p:spPr bwMode="auto">
            <a:xfrm>
              <a:off x="3725" y="1688"/>
              <a:ext cx="2" cy="66"/>
            </a:xfrm>
            <a:custGeom>
              <a:avLst/>
              <a:gdLst>
                <a:gd name="T0" fmla="*/ 0 w 8"/>
                <a:gd name="T1" fmla="*/ 0 h 400"/>
                <a:gd name="T2" fmla="*/ 0 w 8"/>
                <a:gd name="T3" fmla="*/ 0 h 400"/>
                <a:gd name="T4" fmla="*/ 0 w 8"/>
                <a:gd name="T5" fmla="*/ 0 h 400"/>
                <a:gd name="T6" fmla="*/ 0 w 8"/>
                <a:gd name="T7" fmla="*/ 0 h 400"/>
                <a:gd name="T8" fmla="*/ 0 60000 65536"/>
                <a:gd name="T9" fmla="*/ 0 60000 65536"/>
                <a:gd name="T10" fmla="*/ 0 60000 65536"/>
                <a:gd name="T11" fmla="*/ 0 60000 65536"/>
                <a:gd name="T12" fmla="*/ 0 w 8"/>
                <a:gd name="T13" fmla="*/ 0 h 400"/>
                <a:gd name="T14" fmla="*/ 8 w 8"/>
                <a:gd name="T15" fmla="*/ 400 h 400"/>
              </a:gdLst>
              <a:ahLst/>
              <a:cxnLst>
                <a:cxn ang="T8">
                  <a:pos x="T0" y="T1"/>
                </a:cxn>
                <a:cxn ang="T9">
                  <a:pos x="T2" y="T3"/>
                </a:cxn>
                <a:cxn ang="T10">
                  <a:pos x="T4" y="T5"/>
                </a:cxn>
                <a:cxn ang="T11">
                  <a:pos x="T6" y="T7"/>
                </a:cxn>
              </a:cxnLst>
              <a:rect l="T12" t="T13" r="T14" b="T15"/>
              <a:pathLst>
                <a:path w="8" h="400">
                  <a:moveTo>
                    <a:pt x="8" y="400"/>
                  </a:moveTo>
                  <a:lnTo>
                    <a:pt x="0" y="385"/>
                  </a:lnTo>
                  <a:lnTo>
                    <a:pt x="8" y="0"/>
                  </a:lnTo>
                  <a:lnTo>
                    <a:pt x="8" y="400"/>
                  </a:lnTo>
                  <a:close/>
                </a:path>
              </a:pathLst>
            </a:custGeom>
            <a:solidFill>
              <a:schemeClr val="tx1"/>
            </a:solidFill>
            <a:ln w="9525">
              <a:solidFill>
                <a:schemeClr val="tx1"/>
              </a:solidFill>
              <a:round/>
              <a:headEnd/>
              <a:tailEnd/>
            </a:ln>
          </p:spPr>
          <p:txBody>
            <a:bodyPr/>
            <a:lstStyle/>
            <a:p>
              <a:endParaRPr lang="en-US"/>
            </a:p>
          </p:txBody>
        </p:sp>
        <p:sp>
          <p:nvSpPr>
            <p:cNvPr id="78538" name="Freeform 2034"/>
            <p:cNvSpPr>
              <a:spLocks/>
            </p:cNvSpPr>
            <p:nvPr/>
          </p:nvSpPr>
          <p:spPr bwMode="auto">
            <a:xfrm>
              <a:off x="3725" y="1686"/>
              <a:ext cx="2" cy="66"/>
            </a:xfrm>
            <a:custGeom>
              <a:avLst/>
              <a:gdLst>
                <a:gd name="T0" fmla="*/ 0 w 8"/>
                <a:gd name="T1" fmla="*/ 0 h 393"/>
                <a:gd name="T2" fmla="*/ 0 w 8"/>
                <a:gd name="T3" fmla="*/ 0 h 393"/>
                <a:gd name="T4" fmla="*/ 0 w 8"/>
                <a:gd name="T5" fmla="*/ 0 h 393"/>
                <a:gd name="T6" fmla="*/ 0 w 8"/>
                <a:gd name="T7" fmla="*/ 0 h 393"/>
                <a:gd name="T8" fmla="*/ 0 60000 65536"/>
                <a:gd name="T9" fmla="*/ 0 60000 65536"/>
                <a:gd name="T10" fmla="*/ 0 60000 65536"/>
                <a:gd name="T11" fmla="*/ 0 60000 65536"/>
                <a:gd name="T12" fmla="*/ 0 w 8"/>
                <a:gd name="T13" fmla="*/ 0 h 393"/>
                <a:gd name="T14" fmla="*/ 8 w 8"/>
                <a:gd name="T15" fmla="*/ 393 h 393"/>
              </a:gdLst>
              <a:ahLst/>
              <a:cxnLst>
                <a:cxn ang="T8">
                  <a:pos x="T0" y="T1"/>
                </a:cxn>
                <a:cxn ang="T9">
                  <a:pos x="T2" y="T3"/>
                </a:cxn>
                <a:cxn ang="T10">
                  <a:pos x="T4" y="T5"/>
                </a:cxn>
                <a:cxn ang="T11">
                  <a:pos x="T6" y="T7"/>
                </a:cxn>
              </a:cxnLst>
              <a:rect l="T12" t="T13" r="T14" b="T15"/>
              <a:pathLst>
                <a:path w="8" h="393">
                  <a:moveTo>
                    <a:pt x="0" y="393"/>
                  </a:moveTo>
                  <a:lnTo>
                    <a:pt x="8" y="8"/>
                  </a:lnTo>
                  <a:lnTo>
                    <a:pt x="0" y="0"/>
                  </a:lnTo>
                  <a:lnTo>
                    <a:pt x="0" y="393"/>
                  </a:lnTo>
                  <a:close/>
                </a:path>
              </a:pathLst>
            </a:custGeom>
            <a:solidFill>
              <a:schemeClr val="tx1"/>
            </a:solidFill>
            <a:ln w="9525">
              <a:solidFill>
                <a:schemeClr val="tx1"/>
              </a:solidFill>
              <a:round/>
              <a:headEnd/>
              <a:tailEnd/>
            </a:ln>
          </p:spPr>
          <p:txBody>
            <a:bodyPr/>
            <a:lstStyle/>
            <a:p>
              <a:endParaRPr lang="en-US"/>
            </a:p>
          </p:txBody>
        </p:sp>
        <p:sp>
          <p:nvSpPr>
            <p:cNvPr id="78539" name="Freeform 2035"/>
            <p:cNvSpPr>
              <a:spLocks/>
            </p:cNvSpPr>
            <p:nvPr/>
          </p:nvSpPr>
          <p:spPr bwMode="auto">
            <a:xfrm>
              <a:off x="3725" y="1686"/>
              <a:ext cx="2" cy="68"/>
            </a:xfrm>
            <a:custGeom>
              <a:avLst/>
              <a:gdLst>
                <a:gd name="T0" fmla="*/ 0 w 8"/>
                <a:gd name="T1" fmla="*/ 0 h 408"/>
                <a:gd name="T2" fmla="*/ 0 w 8"/>
                <a:gd name="T3" fmla="*/ 0 h 408"/>
                <a:gd name="T4" fmla="*/ 0 w 8"/>
                <a:gd name="T5" fmla="*/ 0 h 408"/>
                <a:gd name="T6" fmla="*/ 0 w 8"/>
                <a:gd name="T7" fmla="*/ 0 h 408"/>
                <a:gd name="T8" fmla="*/ 0 w 8"/>
                <a:gd name="T9" fmla="*/ 0 h 408"/>
                <a:gd name="T10" fmla="*/ 0 60000 65536"/>
                <a:gd name="T11" fmla="*/ 0 60000 65536"/>
                <a:gd name="T12" fmla="*/ 0 60000 65536"/>
                <a:gd name="T13" fmla="*/ 0 60000 65536"/>
                <a:gd name="T14" fmla="*/ 0 60000 65536"/>
                <a:gd name="T15" fmla="*/ 0 w 8"/>
                <a:gd name="T16" fmla="*/ 0 h 408"/>
                <a:gd name="T17" fmla="*/ 8 w 8"/>
                <a:gd name="T18" fmla="*/ 408 h 408"/>
              </a:gdLst>
              <a:ahLst/>
              <a:cxnLst>
                <a:cxn ang="T10">
                  <a:pos x="T0" y="T1"/>
                </a:cxn>
                <a:cxn ang="T11">
                  <a:pos x="T2" y="T3"/>
                </a:cxn>
                <a:cxn ang="T12">
                  <a:pos x="T4" y="T5"/>
                </a:cxn>
                <a:cxn ang="T13">
                  <a:pos x="T6" y="T7"/>
                </a:cxn>
                <a:cxn ang="T14">
                  <a:pos x="T8" y="T9"/>
                </a:cxn>
              </a:cxnLst>
              <a:rect l="T15" t="T16" r="T17" b="T18"/>
              <a:pathLst>
                <a:path w="8" h="408">
                  <a:moveTo>
                    <a:pt x="8" y="408"/>
                  </a:moveTo>
                  <a:lnTo>
                    <a:pt x="0" y="393"/>
                  </a:lnTo>
                  <a:lnTo>
                    <a:pt x="0" y="0"/>
                  </a:lnTo>
                  <a:lnTo>
                    <a:pt x="8" y="8"/>
                  </a:lnTo>
                  <a:lnTo>
                    <a:pt x="8" y="408"/>
                  </a:lnTo>
                  <a:close/>
                </a:path>
              </a:pathLst>
            </a:custGeom>
            <a:solidFill>
              <a:schemeClr val="tx1"/>
            </a:solidFill>
            <a:ln w="0">
              <a:solidFill>
                <a:schemeClr val="tx1"/>
              </a:solidFill>
              <a:round/>
              <a:headEnd/>
              <a:tailEnd/>
            </a:ln>
          </p:spPr>
          <p:txBody>
            <a:bodyPr/>
            <a:lstStyle/>
            <a:p>
              <a:endParaRPr lang="en-US"/>
            </a:p>
          </p:txBody>
        </p:sp>
        <p:sp>
          <p:nvSpPr>
            <p:cNvPr id="78540" name="Freeform 2036"/>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8" y="8"/>
                  </a:moveTo>
                  <a:lnTo>
                    <a:pt x="0" y="0"/>
                  </a:lnTo>
                  <a:lnTo>
                    <a:pt x="51" y="8"/>
                  </a:lnTo>
                  <a:lnTo>
                    <a:pt x="8" y="8"/>
                  </a:lnTo>
                  <a:close/>
                </a:path>
              </a:pathLst>
            </a:custGeom>
            <a:solidFill>
              <a:schemeClr val="tx1"/>
            </a:solidFill>
            <a:ln w="9525">
              <a:solidFill>
                <a:schemeClr val="tx1"/>
              </a:solidFill>
              <a:round/>
              <a:headEnd/>
              <a:tailEnd/>
            </a:ln>
          </p:spPr>
          <p:txBody>
            <a:bodyPr/>
            <a:lstStyle/>
            <a:p>
              <a:endParaRPr lang="en-US"/>
            </a:p>
          </p:txBody>
        </p:sp>
        <p:sp>
          <p:nvSpPr>
            <p:cNvPr id="78541" name="Freeform 2037"/>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60000 65536"/>
                <a:gd name="T9" fmla="*/ 0 60000 65536"/>
                <a:gd name="T10" fmla="*/ 0 60000 65536"/>
                <a:gd name="T11" fmla="*/ 0 60000 65536"/>
                <a:gd name="T12" fmla="*/ 0 w 51"/>
                <a:gd name="T13" fmla="*/ 0 h 8"/>
                <a:gd name="T14" fmla="*/ 51 w 51"/>
                <a:gd name="T15" fmla="*/ 8 h 8"/>
              </a:gdLst>
              <a:ahLst/>
              <a:cxnLst>
                <a:cxn ang="T8">
                  <a:pos x="T0" y="T1"/>
                </a:cxn>
                <a:cxn ang="T9">
                  <a:pos x="T2" y="T3"/>
                </a:cxn>
                <a:cxn ang="T10">
                  <a:pos x="T4" y="T5"/>
                </a:cxn>
                <a:cxn ang="T11">
                  <a:pos x="T6" y="T7"/>
                </a:cxn>
              </a:cxnLst>
              <a:rect l="T12" t="T13" r="T14" b="T15"/>
              <a:pathLst>
                <a:path w="51" h="8">
                  <a:moveTo>
                    <a:pt x="0" y="0"/>
                  </a:moveTo>
                  <a:lnTo>
                    <a:pt x="51" y="8"/>
                  </a:lnTo>
                  <a:lnTo>
                    <a:pt x="51" y="0"/>
                  </a:lnTo>
                  <a:lnTo>
                    <a:pt x="0" y="0"/>
                  </a:lnTo>
                  <a:close/>
                </a:path>
              </a:pathLst>
            </a:custGeom>
            <a:solidFill>
              <a:schemeClr val="tx1"/>
            </a:solidFill>
            <a:ln w="9525">
              <a:solidFill>
                <a:schemeClr val="tx1"/>
              </a:solidFill>
              <a:round/>
              <a:headEnd/>
              <a:tailEnd/>
            </a:ln>
          </p:spPr>
          <p:txBody>
            <a:bodyPr/>
            <a:lstStyle/>
            <a:p>
              <a:endParaRPr lang="en-US"/>
            </a:p>
          </p:txBody>
        </p:sp>
        <p:sp>
          <p:nvSpPr>
            <p:cNvPr id="78542" name="Freeform 2038"/>
            <p:cNvSpPr>
              <a:spLocks/>
            </p:cNvSpPr>
            <p:nvPr/>
          </p:nvSpPr>
          <p:spPr bwMode="auto">
            <a:xfrm>
              <a:off x="3725" y="1686"/>
              <a:ext cx="9" cy="2"/>
            </a:xfrm>
            <a:custGeom>
              <a:avLst/>
              <a:gdLst>
                <a:gd name="T0" fmla="*/ 0 w 51"/>
                <a:gd name="T1" fmla="*/ 0 h 8"/>
                <a:gd name="T2" fmla="*/ 0 w 51"/>
                <a:gd name="T3" fmla="*/ 0 h 8"/>
                <a:gd name="T4" fmla="*/ 0 w 51"/>
                <a:gd name="T5" fmla="*/ 0 h 8"/>
                <a:gd name="T6" fmla="*/ 0 w 51"/>
                <a:gd name="T7" fmla="*/ 0 h 8"/>
                <a:gd name="T8" fmla="*/ 0 w 51"/>
                <a:gd name="T9" fmla="*/ 0 h 8"/>
                <a:gd name="T10" fmla="*/ 0 60000 65536"/>
                <a:gd name="T11" fmla="*/ 0 60000 65536"/>
                <a:gd name="T12" fmla="*/ 0 60000 65536"/>
                <a:gd name="T13" fmla="*/ 0 60000 65536"/>
                <a:gd name="T14" fmla="*/ 0 60000 65536"/>
                <a:gd name="T15" fmla="*/ 0 w 51"/>
                <a:gd name="T16" fmla="*/ 0 h 8"/>
                <a:gd name="T17" fmla="*/ 51 w 51"/>
                <a:gd name="T18" fmla="*/ 8 h 8"/>
              </a:gdLst>
              <a:ahLst/>
              <a:cxnLst>
                <a:cxn ang="T10">
                  <a:pos x="T0" y="T1"/>
                </a:cxn>
                <a:cxn ang="T11">
                  <a:pos x="T2" y="T3"/>
                </a:cxn>
                <a:cxn ang="T12">
                  <a:pos x="T4" y="T5"/>
                </a:cxn>
                <a:cxn ang="T13">
                  <a:pos x="T6" y="T7"/>
                </a:cxn>
                <a:cxn ang="T14">
                  <a:pos x="T8" y="T9"/>
                </a:cxn>
              </a:cxnLst>
              <a:rect l="T15" t="T16" r="T17" b="T18"/>
              <a:pathLst>
                <a:path w="51" h="8">
                  <a:moveTo>
                    <a:pt x="8" y="8"/>
                  </a:moveTo>
                  <a:lnTo>
                    <a:pt x="0" y="0"/>
                  </a:lnTo>
                  <a:lnTo>
                    <a:pt x="51" y="0"/>
                  </a:lnTo>
                  <a:lnTo>
                    <a:pt x="51" y="8"/>
                  </a:lnTo>
                  <a:lnTo>
                    <a:pt x="8" y="8"/>
                  </a:lnTo>
                  <a:close/>
                </a:path>
              </a:pathLst>
            </a:custGeom>
            <a:solidFill>
              <a:schemeClr val="tx1"/>
            </a:solidFill>
            <a:ln w="0">
              <a:solidFill>
                <a:schemeClr val="tx1"/>
              </a:solidFill>
              <a:round/>
              <a:headEnd/>
              <a:tailEnd/>
            </a:ln>
          </p:spPr>
          <p:txBody>
            <a:bodyPr/>
            <a:lstStyle/>
            <a:p>
              <a:endParaRPr lang="en-US"/>
            </a:p>
          </p:txBody>
        </p:sp>
        <p:sp>
          <p:nvSpPr>
            <p:cNvPr id="78543" name="Line 2039"/>
            <p:cNvSpPr>
              <a:spLocks noChangeShapeType="1"/>
            </p:cNvSpPr>
            <p:nvPr/>
          </p:nvSpPr>
          <p:spPr bwMode="auto">
            <a:xfrm>
              <a:off x="3734" y="1687"/>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544" name="Freeform 2040"/>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0" y="0"/>
                  </a:moveTo>
                  <a:lnTo>
                    <a:pt x="8" y="0"/>
                  </a:lnTo>
                  <a:lnTo>
                    <a:pt x="0" y="682"/>
                  </a:lnTo>
                  <a:lnTo>
                    <a:pt x="0" y="0"/>
                  </a:lnTo>
                  <a:close/>
                </a:path>
              </a:pathLst>
            </a:custGeom>
            <a:solidFill>
              <a:schemeClr val="tx1"/>
            </a:solidFill>
            <a:ln w="9525">
              <a:solidFill>
                <a:schemeClr val="tx1"/>
              </a:solidFill>
              <a:round/>
              <a:headEnd/>
              <a:tailEnd/>
            </a:ln>
          </p:spPr>
          <p:txBody>
            <a:bodyPr/>
            <a:lstStyle/>
            <a:p>
              <a:endParaRPr lang="en-US"/>
            </a:p>
          </p:txBody>
        </p:sp>
        <p:sp>
          <p:nvSpPr>
            <p:cNvPr id="78545" name="Freeform 2041"/>
            <p:cNvSpPr>
              <a:spLocks/>
            </p:cNvSpPr>
            <p:nvPr/>
          </p:nvSpPr>
          <p:spPr bwMode="auto">
            <a:xfrm>
              <a:off x="3733" y="1687"/>
              <a:ext cx="2" cy="114"/>
            </a:xfrm>
            <a:custGeom>
              <a:avLst/>
              <a:gdLst>
                <a:gd name="T0" fmla="*/ 0 w 8"/>
                <a:gd name="T1" fmla="*/ 0 h 682"/>
                <a:gd name="T2" fmla="*/ 0 w 8"/>
                <a:gd name="T3" fmla="*/ 0 h 682"/>
                <a:gd name="T4" fmla="*/ 0 w 8"/>
                <a:gd name="T5" fmla="*/ 0 h 682"/>
                <a:gd name="T6" fmla="*/ 0 w 8"/>
                <a:gd name="T7" fmla="*/ 0 h 682"/>
                <a:gd name="T8" fmla="*/ 0 60000 65536"/>
                <a:gd name="T9" fmla="*/ 0 60000 65536"/>
                <a:gd name="T10" fmla="*/ 0 60000 65536"/>
                <a:gd name="T11" fmla="*/ 0 60000 65536"/>
                <a:gd name="T12" fmla="*/ 0 w 8"/>
                <a:gd name="T13" fmla="*/ 0 h 682"/>
                <a:gd name="T14" fmla="*/ 8 w 8"/>
                <a:gd name="T15" fmla="*/ 682 h 682"/>
              </a:gdLst>
              <a:ahLst/>
              <a:cxnLst>
                <a:cxn ang="T8">
                  <a:pos x="T0" y="T1"/>
                </a:cxn>
                <a:cxn ang="T9">
                  <a:pos x="T2" y="T3"/>
                </a:cxn>
                <a:cxn ang="T10">
                  <a:pos x="T4" y="T5"/>
                </a:cxn>
                <a:cxn ang="T11">
                  <a:pos x="T6" y="T7"/>
                </a:cxn>
              </a:cxnLst>
              <a:rect l="T12" t="T13" r="T14" b="T15"/>
              <a:pathLst>
                <a:path w="8" h="682">
                  <a:moveTo>
                    <a:pt x="8" y="0"/>
                  </a:moveTo>
                  <a:lnTo>
                    <a:pt x="0" y="682"/>
                  </a:lnTo>
                  <a:lnTo>
                    <a:pt x="8" y="682"/>
                  </a:lnTo>
                  <a:lnTo>
                    <a:pt x="8" y="0"/>
                  </a:lnTo>
                  <a:close/>
                </a:path>
              </a:pathLst>
            </a:custGeom>
            <a:solidFill>
              <a:schemeClr val="tx1"/>
            </a:solidFill>
            <a:ln w="9525">
              <a:solidFill>
                <a:schemeClr val="tx1"/>
              </a:solidFill>
              <a:round/>
              <a:headEnd/>
              <a:tailEnd/>
            </a:ln>
          </p:spPr>
          <p:txBody>
            <a:bodyPr/>
            <a:lstStyle/>
            <a:p>
              <a:endParaRPr lang="en-US"/>
            </a:p>
          </p:txBody>
        </p:sp>
        <p:sp>
          <p:nvSpPr>
            <p:cNvPr id="78546" name="Rectangle 2042"/>
            <p:cNvSpPr>
              <a:spLocks noChangeArrowheads="1"/>
            </p:cNvSpPr>
            <p:nvPr/>
          </p:nvSpPr>
          <p:spPr bwMode="auto">
            <a:xfrm>
              <a:off x="3733" y="1687"/>
              <a:ext cx="2" cy="11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03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34</a:t>
            </a:fld>
            <a:endParaRPr lang="en-US" altLang="en-US"/>
          </a:p>
        </p:txBody>
      </p:sp>
    </p:spTree>
    <p:extLst>
      <p:ext uri="{BB962C8B-B14F-4D97-AF65-F5344CB8AC3E}">
        <p14:creationId xmlns:p14="http://schemas.microsoft.com/office/powerpoint/2010/main" val="230183773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Frame Behavior</a:t>
            </a:r>
          </a:p>
        </p:txBody>
      </p:sp>
      <p:grpSp>
        <p:nvGrpSpPr>
          <p:cNvPr id="80899" name="Group 2819"/>
          <p:cNvGrpSpPr>
            <a:grpSpLocks/>
          </p:cNvGrpSpPr>
          <p:nvPr/>
        </p:nvGrpSpPr>
        <p:grpSpPr bwMode="auto">
          <a:xfrm>
            <a:off x="2552700" y="2809875"/>
            <a:ext cx="3813175" cy="3244850"/>
            <a:chOff x="1505" y="4389"/>
            <a:chExt cx="2402" cy="2044"/>
          </a:xfrm>
        </p:grpSpPr>
        <p:sp>
          <p:nvSpPr>
            <p:cNvPr id="80920" name="Freeform 364"/>
            <p:cNvSpPr>
              <a:spLocks/>
            </p:cNvSpPr>
            <p:nvPr/>
          </p:nvSpPr>
          <p:spPr bwMode="auto">
            <a:xfrm>
              <a:off x="3593" y="6366"/>
              <a:ext cx="25" cy="42"/>
            </a:xfrm>
            <a:custGeom>
              <a:avLst/>
              <a:gdLst>
                <a:gd name="T0" fmla="*/ 0 w 152"/>
                <a:gd name="T1" fmla="*/ 0 h 252"/>
                <a:gd name="T2" fmla="*/ 0 w 152"/>
                <a:gd name="T3" fmla="*/ 0 h 252"/>
                <a:gd name="T4" fmla="*/ 0 w 152"/>
                <a:gd name="T5" fmla="*/ 0 h 252"/>
                <a:gd name="T6" fmla="*/ 0 w 152"/>
                <a:gd name="T7" fmla="*/ 0 h 252"/>
                <a:gd name="T8" fmla="*/ 0 60000 65536"/>
                <a:gd name="T9" fmla="*/ 0 60000 65536"/>
                <a:gd name="T10" fmla="*/ 0 60000 65536"/>
                <a:gd name="T11" fmla="*/ 0 60000 65536"/>
                <a:gd name="T12" fmla="*/ 0 w 152"/>
                <a:gd name="T13" fmla="*/ 0 h 252"/>
                <a:gd name="T14" fmla="*/ 152 w 152"/>
                <a:gd name="T15" fmla="*/ 252 h 252"/>
              </a:gdLst>
              <a:ahLst/>
              <a:cxnLst>
                <a:cxn ang="T8">
                  <a:pos x="T0" y="T1"/>
                </a:cxn>
                <a:cxn ang="T9">
                  <a:pos x="T2" y="T3"/>
                </a:cxn>
                <a:cxn ang="T10">
                  <a:pos x="T4" y="T5"/>
                </a:cxn>
                <a:cxn ang="T11">
                  <a:pos x="T6" y="T7"/>
                </a:cxn>
              </a:cxnLst>
              <a:rect l="T12" t="T13" r="T14" b="T15"/>
              <a:pathLst>
                <a:path w="152" h="252">
                  <a:moveTo>
                    <a:pt x="0" y="22"/>
                  </a:moveTo>
                  <a:lnTo>
                    <a:pt x="60" y="0"/>
                  </a:lnTo>
                  <a:lnTo>
                    <a:pt x="152" y="252"/>
                  </a:lnTo>
                  <a:lnTo>
                    <a:pt x="0" y="22"/>
                  </a:lnTo>
                  <a:close/>
                </a:path>
              </a:pathLst>
            </a:custGeom>
            <a:solidFill>
              <a:schemeClr val="tx1"/>
            </a:solidFill>
            <a:ln w="9525">
              <a:solidFill>
                <a:schemeClr val="tx1"/>
              </a:solidFill>
              <a:round/>
              <a:headEnd/>
              <a:tailEnd/>
            </a:ln>
          </p:spPr>
          <p:txBody>
            <a:bodyPr/>
            <a:lstStyle/>
            <a:p>
              <a:endParaRPr lang="en-US"/>
            </a:p>
          </p:txBody>
        </p:sp>
        <p:sp>
          <p:nvSpPr>
            <p:cNvPr id="80921" name="Freeform 365"/>
            <p:cNvSpPr>
              <a:spLocks/>
            </p:cNvSpPr>
            <p:nvPr/>
          </p:nvSpPr>
          <p:spPr bwMode="auto">
            <a:xfrm>
              <a:off x="3603" y="6366"/>
              <a:ext cx="22" cy="42"/>
            </a:xfrm>
            <a:custGeom>
              <a:avLst/>
              <a:gdLst>
                <a:gd name="T0" fmla="*/ 0 w 136"/>
                <a:gd name="T1" fmla="*/ 0 h 252"/>
                <a:gd name="T2" fmla="*/ 0 w 136"/>
                <a:gd name="T3" fmla="*/ 0 h 252"/>
                <a:gd name="T4" fmla="*/ 0 w 136"/>
                <a:gd name="T5" fmla="*/ 0 h 252"/>
                <a:gd name="T6" fmla="*/ 0 w 136"/>
                <a:gd name="T7" fmla="*/ 0 h 252"/>
                <a:gd name="T8" fmla="*/ 0 60000 65536"/>
                <a:gd name="T9" fmla="*/ 0 60000 65536"/>
                <a:gd name="T10" fmla="*/ 0 60000 65536"/>
                <a:gd name="T11" fmla="*/ 0 60000 65536"/>
                <a:gd name="T12" fmla="*/ 0 w 136"/>
                <a:gd name="T13" fmla="*/ 0 h 252"/>
                <a:gd name="T14" fmla="*/ 136 w 136"/>
                <a:gd name="T15" fmla="*/ 252 h 252"/>
              </a:gdLst>
              <a:ahLst/>
              <a:cxnLst>
                <a:cxn ang="T8">
                  <a:pos x="T0" y="T1"/>
                </a:cxn>
                <a:cxn ang="T9">
                  <a:pos x="T2" y="T3"/>
                </a:cxn>
                <a:cxn ang="T10">
                  <a:pos x="T4" y="T5"/>
                </a:cxn>
                <a:cxn ang="T11">
                  <a:pos x="T6" y="T7"/>
                </a:cxn>
              </a:cxnLst>
              <a:rect l="T12" t="T13" r="T14" b="T15"/>
              <a:pathLst>
                <a:path w="136" h="252">
                  <a:moveTo>
                    <a:pt x="0" y="0"/>
                  </a:moveTo>
                  <a:lnTo>
                    <a:pt x="92" y="252"/>
                  </a:lnTo>
                  <a:lnTo>
                    <a:pt x="136" y="205"/>
                  </a:lnTo>
                  <a:lnTo>
                    <a:pt x="0" y="0"/>
                  </a:lnTo>
                  <a:close/>
                </a:path>
              </a:pathLst>
            </a:custGeom>
            <a:solidFill>
              <a:schemeClr val="tx1"/>
            </a:solidFill>
            <a:ln w="9525">
              <a:solidFill>
                <a:schemeClr val="tx1"/>
              </a:solidFill>
              <a:round/>
              <a:headEnd/>
              <a:tailEnd/>
            </a:ln>
          </p:spPr>
          <p:txBody>
            <a:bodyPr/>
            <a:lstStyle/>
            <a:p>
              <a:endParaRPr lang="en-US"/>
            </a:p>
          </p:txBody>
        </p:sp>
        <p:sp>
          <p:nvSpPr>
            <p:cNvPr id="80922" name="Freeform 366"/>
            <p:cNvSpPr>
              <a:spLocks/>
            </p:cNvSpPr>
            <p:nvPr/>
          </p:nvSpPr>
          <p:spPr bwMode="auto">
            <a:xfrm>
              <a:off x="3593" y="6366"/>
              <a:ext cx="32" cy="42"/>
            </a:xfrm>
            <a:custGeom>
              <a:avLst/>
              <a:gdLst>
                <a:gd name="T0" fmla="*/ 0 w 196"/>
                <a:gd name="T1" fmla="*/ 0 h 252"/>
                <a:gd name="T2" fmla="*/ 0 w 196"/>
                <a:gd name="T3" fmla="*/ 0 h 252"/>
                <a:gd name="T4" fmla="*/ 0 w 196"/>
                <a:gd name="T5" fmla="*/ 0 h 252"/>
                <a:gd name="T6" fmla="*/ 0 w 196"/>
                <a:gd name="T7" fmla="*/ 0 h 252"/>
                <a:gd name="T8" fmla="*/ 0 w 196"/>
                <a:gd name="T9" fmla="*/ 0 h 252"/>
                <a:gd name="T10" fmla="*/ 0 60000 65536"/>
                <a:gd name="T11" fmla="*/ 0 60000 65536"/>
                <a:gd name="T12" fmla="*/ 0 60000 65536"/>
                <a:gd name="T13" fmla="*/ 0 60000 65536"/>
                <a:gd name="T14" fmla="*/ 0 60000 65536"/>
                <a:gd name="T15" fmla="*/ 0 w 196"/>
                <a:gd name="T16" fmla="*/ 0 h 252"/>
                <a:gd name="T17" fmla="*/ 196 w 196"/>
                <a:gd name="T18" fmla="*/ 252 h 252"/>
              </a:gdLst>
              <a:ahLst/>
              <a:cxnLst>
                <a:cxn ang="T10">
                  <a:pos x="T0" y="T1"/>
                </a:cxn>
                <a:cxn ang="T11">
                  <a:pos x="T2" y="T3"/>
                </a:cxn>
                <a:cxn ang="T12">
                  <a:pos x="T4" y="T5"/>
                </a:cxn>
                <a:cxn ang="T13">
                  <a:pos x="T6" y="T7"/>
                </a:cxn>
                <a:cxn ang="T14">
                  <a:pos x="T8" y="T9"/>
                </a:cxn>
              </a:cxnLst>
              <a:rect l="T15" t="T16" r="T17" b="T18"/>
              <a:pathLst>
                <a:path w="196" h="252">
                  <a:moveTo>
                    <a:pt x="0" y="22"/>
                  </a:moveTo>
                  <a:lnTo>
                    <a:pt x="60" y="0"/>
                  </a:lnTo>
                  <a:lnTo>
                    <a:pt x="196" y="205"/>
                  </a:lnTo>
                  <a:lnTo>
                    <a:pt x="152" y="252"/>
                  </a:lnTo>
                  <a:lnTo>
                    <a:pt x="0" y="22"/>
                  </a:lnTo>
                  <a:close/>
                </a:path>
              </a:pathLst>
            </a:custGeom>
            <a:solidFill>
              <a:schemeClr val="tx1"/>
            </a:solidFill>
            <a:ln w="0">
              <a:solidFill>
                <a:schemeClr val="tx1"/>
              </a:solidFill>
              <a:round/>
              <a:headEnd/>
              <a:tailEnd/>
            </a:ln>
          </p:spPr>
          <p:txBody>
            <a:bodyPr/>
            <a:lstStyle/>
            <a:p>
              <a:endParaRPr lang="en-US"/>
            </a:p>
          </p:txBody>
        </p:sp>
        <p:sp>
          <p:nvSpPr>
            <p:cNvPr id="80923" name="Freeform 367"/>
            <p:cNvSpPr>
              <a:spLocks/>
            </p:cNvSpPr>
            <p:nvPr/>
          </p:nvSpPr>
          <p:spPr bwMode="auto">
            <a:xfrm>
              <a:off x="3618" y="6401"/>
              <a:ext cx="40" cy="30"/>
            </a:xfrm>
            <a:custGeom>
              <a:avLst/>
              <a:gdLst>
                <a:gd name="T0" fmla="*/ 0 w 241"/>
                <a:gd name="T1" fmla="*/ 0 h 183"/>
                <a:gd name="T2" fmla="*/ 0 w 241"/>
                <a:gd name="T3" fmla="*/ 0 h 183"/>
                <a:gd name="T4" fmla="*/ 0 w 241"/>
                <a:gd name="T5" fmla="*/ 0 h 183"/>
                <a:gd name="T6" fmla="*/ 0 w 241"/>
                <a:gd name="T7" fmla="*/ 0 h 183"/>
                <a:gd name="T8" fmla="*/ 0 60000 65536"/>
                <a:gd name="T9" fmla="*/ 0 60000 65536"/>
                <a:gd name="T10" fmla="*/ 0 60000 65536"/>
                <a:gd name="T11" fmla="*/ 0 60000 65536"/>
                <a:gd name="T12" fmla="*/ 0 w 241"/>
                <a:gd name="T13" fmla="*/ 0 h 183"/>
                <a:gd name="T14" fmla="*/ 241 w 241"/>
                <a:gd name="T15" fmla="*/ 183 h 183"/>
              </a:gdLst>
              <a:ahLst/>
              <a:cxnLst>
                <a:cxn ang="T8">
                  <a:pos x="T0" y="T1"/>
                </a:cxn>
                <a:cxn ang="T9">
                  <a:pos x="T2" y="T3"/>
                </a:cxn>
                <a:cxn ang="T10">
                  <a:pos x="T4" y="T5"/>
                </a:cxn>
                <a:cxn ang="T11">
                  <a:pos x="T6" y="T7"/>
                </a:cxn>
              </a:cxnLst>
              <a:rect l="T12" t="T13" r="T14" b="T15"/>
              <a:pathLst>
                <a:path w="241" h="183">
                  <a:moveTo>
                    <a:pt x="0" y="47"/>
                  </a:moveTo>
                  <a:lnTo>
                    <a:pt x="44" y="0"/>
                  </a:lnTo>
                  <a:lnTo>
                    <a:pt x="241" y="183"/>
                  </a:lnTo>
                  <a:lnTo>
                    <a:pt x="0" y="47"/>
                  </a:lnTo>
                  <a:close/>
                </a:path>
              </a:pathLst>
            </a:custGeom>
            <a:solidFill>
              <a:schemeClr val="tx1"/>
            </a:solidFill>
            <a:ln w="9525">
              <a:solidFill>
                <a:schemeClr val="tx1"/>
              </a:solidFill>
              <a:round/>
              <a:headEnd/>
              <a:tailEnd/>
            </a:ln>
          </p:spPr>
          <p:txBody>
            <a:bodyPr/>
            <a:lstStyle/>
            <a:p>
              <a:endParaRPr lang="en-US"/>
            </a:p>
          </p:txBody>
        </p:sp>
        <p:sp>
          <p:nvSpPr>
            <p:cNvPr id="80924" name="Freeform 368"/>
            <p:cNvSpPr>
              <a:spLocks/>
            </p:cNvSpPr>
            <p:nvPr/>
          </p:nvSpPr>
          <p:spPr bwMode="auto">
            <a:xfrm>
              <a:off x="3625" y="6401"/>
              <a:ext cx="36" cy="30"/>
            </a:xfrm>
            <a:custGeom>
              <a:avLst/>
              <a:gdLst>
                <a:gd name="T0" fmla="*/ 0 w 215"/>
                <a:gd name="T1" fmla="*/ 0 h 183"/>
                <a:gd name="T2" fmla="*/ 0 w 215"/>
                <a:gd name="T3" fmla="*/ 0 h 183"/>
                <a:gd name="T4" fmla="*/ 0 w 215"/>
                <a:gd name="T5" fmla="*/ 0 h 183"/>
                <a:gd name="T6" fmla="*/ 0 w 215"/>
                <a:gd name="T7" fmla="*/ 0 h 183"/>
                <a:gd name="T8" fmla="*/ 0 60000 65536"/>
                <a:gd name="T9" fmla="*/ 0 60000 65536"/>
                <a:gd name="T10" fmla="*/ 0 60000 65536"/>
                <a:gd name="T11" fmla="*/ 0 60000 65536"/>
                <a:gd name="T12" fmla="*/ 0 w 215"/>
                <a:gd name="T13" fmla="*/ 0 h 183"/>
                <a:gd name="T14" fmla="*/ 215 w 215"/>
                <a:gd name="T15" fmla="*/ 183 h 183"/>
              </a:gdLst>
              <a:ahLst/>
              <a:cxnLst>
                <a:cxn ang="T8">
                  <a:pos x="T0" y="T1"/>
                </a:cxn>
                <a:cxn ang="T9">
                  <a:pos x="T2" y="T3"/>
                </a:cxn>
                <a:cxn ang="T10">
                  <a:pos x="T4" y="T5"/>
                </a:cxn>
                <a:cxn ang="T11">
                  <a:pos x="T6" y="T7"/>
                </a:cxn>
              </a:cxnLst>
              <a:rect l="T12" t="T13" r="T14" b="T15"/>
              <a:pathLst>
                <a:path w="215" h="183">
                  <a:moveTo>
                    <a:pt x="0" y="0"/>
                  </a:moveTo>
                  <a:lnTo>
                    <a:pt x="197" y="183"/>
                  </a:lnTo>
                  <a:lnTo>
                    <a:pt x="215" y="121"/>
                  </a:lnTo>
                  <a:lnTo>
                    <a:pt x="0" y="0"/>
                  </a:lnTo>
                  <a:close/>
                </a:path>
              </a:pathLst>
            </a:custGeom>
            <a:solidFill>
              <a:schemeClr val="tx1"/>
            </a:solidFill>
            <a:ln w="9525">
              <a:solidFill>
                <a:schemeClr val="tx1"/>
              </a:solidFill>
              <a:round/>
              <a:headEnd/>
              <a:tailEnd/>
            </a:ln>
          </p:spPr>
          <p:txBody>
            <a:bodyPr/>
            <a:lstStyle/>
            <a:p>
              <a:endParaRPr lang="en-US"/>
            </a:p>
          </p:txBody>
        </p:sp>
        <p:sp>
          <p:nvSpPr>
            <p:cNvPr id="80925" name="Freeform 369"/>
            <p:cNvSpPr>
              <a:spLocks/>
            </p:cNvSpPr>
            <p:nvPr/>
          </p:nvSpPr>
          <p:spPr bwMode="auto">
            <a:xfrm>
              <a:off x="3618" y="6401"/>
              <a:ext cx="43" cy="30"/>
            </a:xfrm>
            <a:custGeom>
              <a:avLst/>
              <a:gdLst>
                <a:gd name="T0" fmla="*/ 0 w 259"/>
                <a:gd name="T1" fmla="*/ 0 h 183"/>
                <a:gd name="T2" fmla="*/ 0 w 259"/>
                <a:gd name="T3" fmla="*/ 0 h 183"/>
                <a:gd name="T4" fmla="*/ 0 w 259"/>
                <a:gd name="T5" fmla="*/ 0 h 183"/>
                <a:gd name="T6" fmla="*/ 0 w 259"/>
                <a:gd name="T7" fmla="*/ 0 h 183"/>
                <a:gd name="T8" fmla="*/ 0 w 259"/>
                <a:gd name="T9" fmla="*/ 0 h 183"/>
                <a:gd name="T10" fmla="*/ 0 60000 65536"/>
                <a:gd name="T11" fmla="*/ 0 60000 65536"/>
                <a:gd name="T12" fmla="*/ 0 60000 65536"/>
                <a:gd name="T13" fmla="*/ 0 60000 65536"/>
                <a:gd name="T14" fmla="*/ 0 60000 65536"/>
                <a:gd name="T15" fmla="*/ 0 w 259"/>
                <a:gd name="T16" fmla="*/ 0 h 183"/>
                <a:gd name="T17" fmla="*/ 259 w 259"/>
                <a:gd name="T18" fmla="*/ 183 h 183"/>
              </a:gdLst>
              <a:ahLst/>
              <a:cxnLst>
                <a:cxn ang="T10">
                  <a:pos x="T0" y="T1"/>
                </a:cxn>
                <a:cxn ang="T11">
                  <a:pos x="T2" y="T3"/>
                </a:cxn>
                <a:cxn ang="T12">
                  <a:pos x="T4" y="T5"/>
                </a:cxn>
                <a:cxn ang="T13">
                  <a:pos x="T6" y="T7"/>
                </a:cxn>
                <a:cxn ang="T14">
                  <a:pos x="T8" y="T9"/>
                </a:cxn>
              </a:cxnLst>
              <a:rect l="T15" t="T16" r="T17" b="T18"/>
              <a:pathLst>
                <a:path w="259" h="183">
                  <a:moveTo>
                    <a:pt x="0" y="47"/>
                  </a:moveTo>
                  <a:lnTo>
                    <a:pt x="44" y="0"/>
                  </a:lnTo>
                  <a:lnTo>
                    <a:pt x="259" y="121"/>
                  </a:lnTo>
                  <a:lnTo>
                    <a:pt x="241" y="183"/>
                  </a:lnTo>
                  <a:lnTo>
                    <a:pt x="0" y="47"/>
                  </a:lnTo>
                  <a:close/>
                </a:path>
              </a:pathLst>
            </a:custGeom>
            <a:solidFill>
              <a:schemeClr val="tx1"/>
            </a:solidFill>
            <a:ln w="0">
              <a:solidFill>
                <a:schemeClr val="tx1"/>
              </a:solidFill>
              <a:round/>
              <a:headEnd/>
              <a:tailEnd/>
            </a:ln>
          </p:spPr>
          <p:txBody>
            <a:bodyPr/>
            <a:lstStyle/>
            <a:p>
              <a:endParaRPr lang="en-US"/>
            </a:p>
          </p:txBody>
        </p:sp>
        <p:sp>
          <p:nvSpPr>
            <p:cNvPr id="80926" name="Freeform 370"/>
            <p:cNvSpPr>
              <a:spLocks/>
            </p:cNvSpPr>
            <p:nvPr/>
          </p:nvSpPr>
          <p:spPr bwMode="auto">
            <a:xfrm>
              <a:off x="3658" y="6421"/>
              <a:ext cx="46" cy="12"/>
            </a:xfrm>
            <a:custGeom>
              <a:avLst/>
              <a:gdLst>
                <a:gd name="T0" fmla="*/ 0 w 275"/>
                <a:gd name="T1" fmla="*/ 0 h 74"/>
                <a:gd name="T2" fmla="*/ 0 w 275"/>
                <a:gd name="T3" fmla="*/ 0 h 74"/>
                <a:gd name="T4" fmla="*/ 0 w 275"/>
                <a:gd name="T5" fmla="*/ 0 h 74"/>
                <a:gd name="T6" fmla="*/ 0 w 275"/>
                <a:gd name="T7" fmla="*/ 0 h 74"/>
                <a:gd name="T8" fmla="*/ 0 60000 65536"/>
                <a:gd name="T9" fmla="*/ 0 60000 65536"/>
                <a:gd name="T10" fmla="*/ 0 60000 65536"/>
                <a:gd name="T11" fmla="*/ 0 60000 65536"/>
                <a:gd name="T12" fmla="*/ 0 w 275"/>
                <a:gd name="T13" fmla="*/ 0 h 74"/>
                <a:gd name="T14" fmla="*/ 275 w 275"/>
                <a:gd name="T15" fmla="*/ 74 h 74"/>
              </a:gdLst>
              <a:ahLst/>
              <a:cxnLst>
                <a:cxn ang="T8">
                  <a:pos x="T0" y="T1"/>
                </a:cxn>
                <a:cxn ang="T9">
                  <a:pos x="T2" y="T3"/>
                </a:cxn>
                <a:cxn ang="T10">
                  <a:pos x="T4" y="T5"/>
                </a:cxn>
                <a:cxn ang="T11">
                  <a:pos x="T6" y="T7"/>
                </a:cxn>
              </a:cxnLst>
              <a:rect l="T12" t="T13" r="T14" b="T15"/>
              <a:pathLst>
                <a:path w="275" h="74">
                  <a:moveTo>
                    <a:pt x="0" y="62"/>
                  </a:moveTo>
                  <a:lnTo>
                    <a:pt x="18" y="0"/>
                  </a:lnTo>
                  <a:lnTo>
                    <a:pt x="275" y="74"/>
                  </a:lnTo>
                  <a:lnTo>
                    <a:pt x="0" y="62"/>
                  </a:lnTo>
                  <a:close/>
                </a:path>
              </a:pathLst>
            </a:custGeom>
            <a:solidFill>
              <a:schemeClr val="tx1"/>
            </a:solidFill>
            <a:ln w="9525">
              <a:solidFill>
                <a:schemeClr val="tx1"/>
              </a:solidFill>
              <a:round/>
              <a:headEnd/>
              <a:tailEnd/>
            </a:ln>
          </p:spPr>
          <p:txBody>
            <a:bodyPr/>
            <a:lstStyle/>
            <a:p>
              <a:endParaRPr lang="en-US"/>
            </a:p>
          </p:txBody>
        </p:sp>
        <p:sp>
          <p:nvSpPr>
            <p:cNvPr id="80927" name="Freeform 371"/>
            <p:cNvSpPr>
              <a:spLocks/>
            </p:cNvSpPr>
            <p:nvPr/>
          </p:nvSpPr>
          <p:spPr bwMode="auto">
            <a:xfrm>
              <a:off x="3661" y="6421"/>
              <a:ext cx="43" cy="12"/>
            </a:xfrm>
            <a:custGeom>
              <a:avLst/>
              <a:gdLst>
                <a:gd name="T0" fmla="*/ 0 w 257"/>
                <a:gd name="T1" fmla="*/ 0 h 74"/>
                <a:gd name="T2" fmla="*/ 0 w 257"/>
                <a:gd name="T3" fmla="*/ 0 h 74"/>
                <a:gd name="T4" fmla="*/ 0 w 257"/>
                <a:gd name="T5" fmla="*/ 0 h 74"/>
                <a:gd name="T6" fmla="*/ 0 w 257"/>
                <a:gd name="T7" fmla="*/ 0 h 74"/>
                <a:gd name="T8" fmla="*/ 0 60000 65536"/>
                <a:gd name="T9" fmla="*/ 0 60000 65536"/>
                <a:gd name="T10" fmla="*/ 0 60000 65536"/>
                <a:gd name="T11" fmla="*/ 0 60000 65536"/>
                <a:gd name="T12" fmla="*/ 0 w 257"/>
                <a:gd name="T13" fmla="*/ 0 h 74"/>
                <a:gd name="T14" fmla="*/ 257 w 257"/>
                <a:gd name="T15" fmla="*/ 74 h 74"/>
              </a:gdLst>
              <a:ahLst/>
              <a:cxnLst>
                <a:cxn ang="T8">
                  <a:pos x="T0" y="T1"/>
                </a:cxn>
                <a:cxn ang="T9">
                  <a:pos x="T2" y="T3"/>
                </a:cxn>
                <a:cxn ang="T10">
                  <a:pos x="T4" y="T5"/>
                </a:cxn>
                <a:cxn ang="T11">
                  <a:pos x="T6" y="T7"/>
                </a:cxn>
              </a:cxnLst>
              <a:rect l="T12" t="T13" r="T14" b="T15"/>
              <a:pathLst>
                <a:path w="257" h="74">
                  <a:moveTo>
                    <a:pt x="0" y="0"/>
                  </a:moveTo>
                  <a:lnTo>
                    <a:pt x="257" y="74"/>
                  </a:lnTo>
                  <a:lnTo>
                    <a:pt x="245" y="12"/>
                  </a:lnTo>
                  <a:lnTo>
                    <a:pt x="0" y="0"/>
                  </a:lnTo>
                  <a:close/>
                </a:path>
              </a:pathLst>
            </a:custGeom>
            <a:solidFill>
              <a:schemeClr val="tx1"/>
            </a:solidFill>
            <a:ln w="9525">
              <a:solidFill>
                <a:schemeClr val="tx1"/>
              </a:solidFill>
              <a:round/>
              <a:headEnd/>
              <a:tailEnd/>
            </a:ln>
          </p:spPr>
          <p:txBody>
            <a:bodyPr/>
            <a:lstStyle/>
            <a:p>
              <a:endParaRPr lang="en-US"/>
            </a:p>
          </p:txBody>
        </p:sp>
        <p:sp>
          <p:nvSpPr>
            <p:cNvPr id="80928" name="Freeform 372"/>
            <p:cNvSpPr>
              <a:spLocks/>
            </p:cNvSpPr>
            <p:nvPr/>
          </p:nvSpPr>
          <p:spPr bwMode="auto">
            <a:xfrm>
              <a:off x="3658" y="6421"/>
              <a:ext cx="46" cy="12"/>
            </a:xfrm>
            <a:custGeom>
              <a:avLst/>
              <a:gdLst>
                <a:gd name="T0" fmla="*/ 0 w 275"/>
                <a:gd name="T1" fmla="*/ 0 h 74"/>
                <a:gd name="T2" fmla="*/ 0 w 275"/>
                <a:gd name="T3" fmla="*/ 0 h 74"/>
                <a:gd name="T4" fmla="*/ 0 w 275"/>
                <a:gd name="T5" fmla="*/ 0 h 74"/>
                <a:gd name="T6" fmla="*/ 0 w 275"/>
                <a:gd name="T7" fmla="*/ 0 h 74"/>
                <a:gd name="T8" fmla="*/ 0 w 275"/>
                <a:gd name="T9" fmla="*/ 0 h 74"/>
                <a:gd name="T10" fmla="*/ 0 60000 65536"/>
                <a:gd name="T11" fmla="*/ 0 60000 65536"/>
                <a:gd name="T12" fmla="*/ 0 60000 65536"/>
                <a:gd name="T13" fmla="*/ 0 60000 65536"/>
                <a:gd name="T14" fmla="*/ 0 60000 65536"/>
                <a:gd name="T15" fmla="*/ 0 w 275"/>
                <a:gd name="T16" fmla="*/ 0 h 74"/>
                <a:gd name="T17" fmla="*/ 275 w 275"/>
                <a:gd name="T18" fmla="*/ 74 h 74"/>
              </a:gdLst>
              <a:ahLst/>
              <a:cxnLst>
                <a:cxn ang="T10">
                  <a:pos x="T0" y="T1"/>
                </a:cxn>
                <a:cxn ang="T11">
                  <a:pos x="T2" y="T3"/>
                </a:cxn>
                <a:cxn ang="T12">
                  <a:pos x="T4" y="T5"/>
                </a:cxn>
                <a:cxn ang="T13">
                  <a:pos x="T6" y="T7"/>
                </a:cxn>
                <a:cxn ang="T14">
                  <a:pos x="T8" y="T9"/>
                </a:cxn>
              </a:cxnLst>
              <a:rect l="T15" t="T16" r="T17" b="T18"/>
              <a:pathLst>
                <a:path w="275" h="74">
                  <a:moveTo>
                    <a:pt x="0" y="62"/>
                  </a:moveTo>
                  <a:lnTo>
                    <a:pt x="18" y="0"/>
                  </a:lnTo>
                  <a:lnTo>
                    <a:pt x="263" y="12"/>
                  </a:lnTo>
                  <a:lnTo>
                    <a:pt x="275" y="74"/>
                  </a:lnTo>
                  <a:lnTo>
                    <a:pt x="0" y="62"/>
                  </a:lnTo>
                  <a:close/>
                </a:path>
              </a:pathLst>
            </a:custGeom>
            <a:solidFill>
              <a:schemeClr val="tx1"/>
            </a:solidFill>
            <a:ln w="0">
              <a:solidFill>
                <a:schemeClr val="tx1"/>
              </a:solidFill>
              <a:round/>
              <a:headEnd/>
              <a:tailEnd/>
            </a:ln>
          </p:spPr>
          <p:txBody>
            <a:bodyPr/>
            <a:lstStyle/>
            <a:p>
              <a:endParaRPr lang="en-US"/>
            </a:p>
          </p:txBody>
        </p:sp>
        <p:sp>
          <p:nvSpPr>
            <p:cNvPr id="80929" name="Freeform 373"/>
            <p:cNvSpPr>
              <a:spLocks/>
            </p:cNvSpPr>
            <p:nvPr/>
          </p:nvSpPr>
          <p:spPr bwMode="auto">
            <a:xfrm>
              <a:off x="3702" y="6414"/>
              <a:ext cx="44" cy="19"/>
            </a:xfrm>
            <a:custGeom>
              <a:avLst/>
              <a:gdLst>
                <a:gd name="T0" fmla="*/ 0 w 264"/>
                <a:gd name="T1" fmla="*/ 0 h 114"/>
                <a:gd name="T2" fmla="*/ 0 w 264"/>
                <a:gd name="T3" fmla="*/ 0 h 114"/>
                <a:gd name="T4" fmla="*/ 0 w 264"/>
                <a:gd name="T5" fmla="*/ 0 h 114"/>
                <a:gd name="T6" fmla="*/ 0 w 264"/>
                <a:gd name="T7" fmla="*/ 0 h 114"/>
                <a:gd name="T8" fmla="*/ 0 60000 65536"/>
                <a:gd name="T9" fmla="*/ 0 60000 65536"/>
                <a:gd name="T10" fmla="*/ 0 60000 65536"/>
                <a:gd name="T11" fmla="*/ 0 60000 65536"/>
                <a:gd name="T12" fmla="*/ 0 w 264"/>
                <a:gd name="T13" fmla="*/ 0 h 114"/>
                <a:gd name="T14" fmla="*/ 264 w 264"/>
                <a:gd name="T15" fmla="*/ 114 h 114"/>
              </a:gdLst>
              <a:ahLst/>
              <a:cxnLst>
                <a:cxn ang="T8">
                  <a:pos x="T0" y="T1"/>
                </a:cxn>
                <a:cxn ang="T9">
                  <a:pos x="T2" y="T3"/>
                </a:cxn>
                <a:cxn ang="T10">
                  <a:pos x="T4" y="T5"/>
                </a:cxn>
                <a:cxn ang="T11">
                  <a:pos x="T6" y="T7"/>
                </a:cxn>
              </a:cxnLst>
              <a:rect l="T12" t="T13" r="T14" b="T15"/>
              <a:pathLst>
                <a:path w="264" h="114">
                  <a:moveTo>
                    <a:pt x="12" y="114"/>
                  </a:moveTo>
                  <a:lnTo>
                    <a:pt x="0" y="52"/>
                  </a:lnTo>
                  <a:lnTo>
                    <a:pt x="264" y="0"/>
                  </a:lnTo>
                  <a:lnTo>
                    <a:pt x="12" y="114"/>
                  </a:lnTo>
                  <a:close/>
                </a:path>
              </a:pathLst>
            </a:custGeom>
            <a:solidFill>
              <a:schemeClr val="tx1"/>
            </a:solidFill>
            <a:ln w="9525">
              <a:solidFill>
                <a:schemeClr val="tx1"/>
              </a:solidFill>
              <a:round/>
              <a:headEnd/>
              <a:tailEnd/>
            </a:ln>
          </p:spPr>
          <p:txBody>
            <a:bodyPr/>
            <a:lstStyle/>
            <a:p>
              <a:endParaRPr lang="en-US"/>
            </a:p>
          </p:txBody>
        </p:sp>
        <p:sp>
          <p:nvSpPr>
            <p:cNvPr id="80930" name="Freeform 374"/>
            <p:cNvSpPr>
              <a:spLocks/>
            </p:cNvSpPr>
            <p:nvPr/>
          </p:nvSpPr>
          <p:spPr bwMode="auto">
            <a:xfrm>
              <a:off x="3702" y="6406"/>
              <a:ext cx="44" cy="17"/>
            </a:xfrm>
            <a:custGeom>
              <a:avLst/>
              <a:gdLst>
                <a:gd name="T0" fmla="*/ 0 w 264"/>
                <a:gd name="T1" fmla="*/ 0 h 103"/>
                <a:gd name="T2" fmla="*/ 0 w 264"/>
                <a:gd name="T3" fmla="*/ 0 h 103"/>
                <a:gd name="T4" fmla="*/ 0 w 264"/>
                <a:gd name="T5" fmla="*/ 0 h 103"/>
                <a:gd name="T6" fmla="*/ 0 w 264"/>
                <a:gd name="T7" fmla="*/ 0 h 103"/>
                <a:gd name="T8" fmla="*/ 0 60000 65536"/>
                <a:gd name="T9" fmla="*/ 0 60000 65536"/>
                <a:gd name="T10" fmla="*/ 0 60000 65536"/>
                <a:gd name="T11" fmla="*/ 0 60000 65536"/>
                <a:gd name="T12" fmla="*/ 0 w 264"/>
                <a:gd name="T13" fmla="*/ 0 h 103"/>
                <a:gd name="T14" fmla="*/ 264 w 264"/>
                <a:gd name="T15" fmla="*/ 103 h 103"/>
              </a:gdLst>
              <a:ahLst/>
              <a:cxnLst>
                <a:cxn ang="T8">
                  <a:pos x="T0" y="T1"/>
                </a:cxn>
                <a:cxn ang="T9">
                  <a:pos x="T2" y="T3"/>
                </a:cxn>
                <a:cxn ang="T10">
                  <a:pos x="T4" y="T5"/>
                </a:cxn>
                <a:cxn ang="T11">
                  <a:pos x="T6" y="T7"/>
                </a:cxn>
              </a:cxnLst>
              <a:rect l="T12" t="T13" r="T14" b="T15"/>
              <a:pathLst>
                <a:path w="264" h="103">
                  <a:moveTo>
                    <a:pt x="0" y="103"/>
                  </a:moveTo>
                  <a:lnTo>
                    <a:pt x="264" y="51"/>
                  </a:lnTo>
                  <a:lnTo>
                    <a:pt x="225" y="0"/>
                  </a:lnTo>
                  <a:lnTo>
                    <a:pt x="0" y="103"/>
                  </a:lnTo>
                  <a:close/>
                </a:path>
              </a:pathLst>
            </a:custGeom>
            <a:solidFill>
              <a:schemeClr val="tx1"/>
            </a:solidFill>
            <a:ln w="9525">
              <a:solidFill>
                <a:schemeClr val="tx1"/>
              </a:solidFill>
              <a:round/>
              <a:headEnd/>
              <a:tailEnd/>
            </a:ln>
          </p:spPr>
          <p:txBody>
            <a:bodyPr/>
            <a:lstStyle/>
            <a:p>
              <a:endParaRPr lang="en-US"/>
            </a:p>
          </p:txBody>
        </p:sp>
        <p:sp>
          <p:nvSpPr>
            <p:cNvPr id="80931" name="Freeform 375"/>
            <p:cNvSpPr>
              <a:spLocks/>
            </p:cNvSpPr>
            <p:nvPr/>
          </p:nvSpPr>
          <p:spPr bwMode="auto">
            <a:xfrm>
              <a:off x="3702" y="6406"/>
              <a:ext cx="44" cy="27"/>
            </a:xfrm>
            <a:custGeom>
              <a:avLst/>
              <a:gdLst>
                <a:gd name="T0" fmla="*/ 0 w 264"/>
                <a:gd name="T1" fmla="*/ 0 h 165"/>
                <a:gd name="T2" fmla="*/ 0 w 264"/>
                <a:gd name="T3" fmla="*/ 0 h 165"/>
                <a:gd name="T4" fmla="*/ 0 w 264"/>
                <a:gd name="T5" fmla="*/ 0 h 165"/>
                <a:gd name="T6" fmla="*/ 0 w 264"/>
                <a:gd name="T7" fmla="*/ 0 h 165"/>
                <a:gd name="T8" fmla="*/ 0 w 264"/>
                <a:gd name="T9" fmla="*/ 0 h 165"/>
                <a:gd name="T10" fmla="*/ 0 60000 65536"/>
                <a:gd name="T11" fmla="*/ 0 60000 65536"/>
                <a:gd name="T12" fmla="*/ 0 60000 65536"/>
                <a:gd name="T13" fmla="*/ 0 60000 65536"/>
                <a:gd name="T14" fmla="*/ 0 60000 65536"/>
                <a:gd name="T15" fmla="*/ 0 w 264"/>
                <a:gd name="T16" fmla="*/ 0 h 165"/>
                <a:gd name="T17" fmla="*/ 264 w 264"/>
                <a:gd name="T18" fmla="*/ 165 h 165"/>
              </a:gdLst>
              <a:ahLst/>
              <a:cxnLst>
                <a:cxn ang="T10">
                  <a:pos x="T0" y="T1"/>
                </a:cxn>
                <a:cxn ang="T11">
                  <a:pos x="T2" y="T3"/>
                </a:cxn>
                <a:cxn ang="T12">
                  <a:pos x="T4" y="T5"/>
                </a:cxn>
                <a:cxn ang="T13">
                  <a:pos x="T6" y="T7"/>
                </a:cxn>
                <a:cxn ang="T14">
                  <a:pos x="T8" y="T9"/>
                </a:cxn>
              </a:cxnLst>
              <a:rect l="T15" t="T16" r="T17" b="T18"/>
              <a:pathLst>
                <a:path w="264" h="165">
                  <a:moveTo>
                    <a:pt x="12" y="165"/>
                  </a:moveTo>
                  <a:lnTo>
                    <a:pt x="0" y="103"/>
                  </a:lnTo>
                  <a:lnTo>
                    <a:pt x="225" y="0"/>
                  </a:lnTo>
                  <a:lnTo>
                    <a:pt x="264" y="51"/>
                  </a:lnTo>
                  <a:lnTo>
                    <a:pt x="12" y="165"/>
                  </a:lnTo>
                  <a:close/>
                </a:path>
              </a:pathLst>
            </a:custGeom>
            <a:solidFill>
              <a:schemeClr val="tx1"/>
            </a:solidFill>
            <a:ln w="0">
              <a:solidFill>
                <a:schemeClr val="tx1"/>
              </a:solidFill>
              <a:round/>
              <a:headEnd/>
              <a:tailEnd/>
            </a:ln>
          </p:spPr>
          <p:txBody>
            <a:bodyPr/>
            <a:lstStyle/>
            <a:p>
              <a:endParaRPr lang="en-US"/>
            </a:p>
          </p:txBody>
        </p:sp>
        <p:sp>
          <p:nvSpPr>
            <p:cNvPr id="80932" name="Freeform 376"/>
            <p:cNvSpPr>
              <a:spLocks/>
            </p:cNvSpPr>
            <p:nvPr/>
          </p:nvSpPr>
          <p:spPr bwMode="auto">
            <a:xfrm>
              <a:off x="3740" y="6378"/>
              <a:ext cx="35" cy="36"/>
            </a:xfrm>
            <a:custGeom>
              <a:avLst/>
              <a:gdLst>
                <a:gd name="T0" fmla="*/ 0 w 211"/>
                <a:gd name="T1" fmla="*/ 0 h 215"/>
                <a:gd name="T2" fmla="*/ 0 w 211"/>
                <a:gd name="T3" fmla="*/ 0 h 215"/>
                <a:gd name="T4" fmla="*/ 0 w 211"/>
                <a:gd name="T5" fmla="*/ 0 h 215"/>
                <a:gd name="T6" fmla="*/ 0 w 211"/>
                <a:gd name="T7" fmla="*/ 0 h 215"/>
                <a:gd name="T8" fmla="*/ 0 60000 65536"/>
                <a:gd name="T9" fmla="*/ 0 60000 65536"/>
                <a:gd name="T10" fmla="*/ 0 60000 65536"/>
                <a:gd name="T11" fmla="*/ 0 60000 65536"/>
                <a:gd name="T12" fmla="*/ 0 w 211"/>
                <a:gd name="T13" fmla="*/ 0 h 215"/>
                <a:gd name="T14" fmla="*/ 211 w 211"/>
                <a:gd name="T15" fmla="*/ 215 h 215"/>
              </a:gdLst>
              <a:ahLst/>
              <a:cxnLst>
                <a:cxn ang="T8">
                  <a:pos x="T0" y="T1"/>
                </a:cxn>
                <a:cxn ang="T9">
                  <a:pos x="T2" y="T3"/>
                </a:cxn>
                <a:cxn ang="T10">
                  <a:pos x="T4" y="T5"/>
                </a:cxn>
                <a:cxn ang="T11">
                  <a:pos x="T6" y="T7"/>
                </a:cxn>
              </a:cxnLst>
              <a:rect l="T12" t="T13" r="T14" b="T15"/>
              <a:pathLst>
                <a:path w="211" h="215">
                  <a:moveTo>
                    <a:pt x="39" y="215"/>
                  </a:moveTo>
                  <a:lnTo>
                    <a:pt x="0" y="164"/>
                  </a:lnTo>
                  <a:lnTo>
                    <a:pt x="211" y="0"/>
                  </a:lnTo>
                  <a:lnTo>
                    <a:pt x="39" y="215"/>
                  </a:lnTo>
                  <a:close/>
                </a:path>
              </a:pathLst>
            </a:custGeom>
            <a:solidFill>
              <a:schemeClr val="tx1"/>
            </a:solidFill>
            <a:ln w="9525">
              <a:solidFill>
                <a:schemeClr val="tx1"/>
              </a:solidFill>
              <a:round/>
              <a:headEnd/>
              <a:tailEnd/>
            </a:ln>
          </p:spPr>
          <p:txBody>
            <a:bodyPr/>
            <a:lstStyle/>
            <a:p>
              <a:endParaRPr lang="en-US"/>
            </a:p>
          </p:txBody>
        </p:sp>
        <p:sp>
          <p:nvSpPr>
            <p:cNvPr id="80933" name="Freeform 377"/>
            <p:cNvSpPr>
              <a:spLocks/>
            </p:cNvSpPr>
            <p:nvPr/>
          </p:nvSpPr>
          <p:spPr bwMode="auto">
            <a:xfrm>
              <a:off x="3740" y="6374"/>
              <a:ext cx="35" cy="32"/>
            </a:xfrm>
            <a:custGeom>
              <a:avLst/>
              <a:gdLst>
                <a:gd name="T0" fmla="*/ 0 w 211"/>
                <a:gd name="T1" fmla="*/ 0 h 192"/>
                <a:gd name="T2" fmla="*/ 0 w 211"/>
                <a:gd name="T3" fmla="*/ 0 h 192"/>
                <a:gd name="T4" fmla="*/ 0 w 211"/>
                <a:gd name="T5" fmla="*/ 0 h 192"/>
                <a:gd name="T6" fmla="*/ 0 w 211"/>
                <a:gd name="T7" fmla="*/ 0 h 192"/>
                <a:gd name="T8" fmla="*/ 0 60000 65536"/>
                <a:gd name="T9" fmla="*/ 0 60000 65536"/>
                <a:gd name="T10" fmla="*/ 0 60000 65536"/>
                <a:gd name="T11" fmla="*/ 0 60000 65536"/>
                <a:gd name="T12" fmla="*/ 0 w 211"/>
                <a:gd name="T13" fmla="*/ 0 h 192"/>
                <a:gd name="T14" fmla="*/ 211 w 211"/>
                <a:gd name="T15" fmla="*/ 192 h 192"/>
              </a:gdLst>
              <a:ahLst/>
              <a:cxnLst>
                <a:cxn ang="T8">
                  <a:pos x="T0" y="T1"/>
                </a:cxn>
                <a:cxn ang="T9">
                  <a:pos x="T2" y="T3"/>
                </a:cxn>
                <a:cxn ang="T10">
                  <a:pos x="T4" y="T5"/>
                </a:cxn>
                <a:cxn ang="T11">
                  <a:pos x="T6" y="T7"/>
                </a:cxn>
              </a:cxnLst>
              <a:rect l="T12" t="T13" r="T14" b="T15"/>
              <a:pathLst>
                <a:path w="211" h="192">
                  <a:moveTo>
                    <a:pt x="0" y="192"/>
                  </a:moveTo>
                  <a:lnTo>
                    <a:pt x="211" y="28"/>
                  </a:lnTo>
                  <a:lnTo>
                    <a:pt x="154" y="0"/>
                  </a:lnTo>
                  <a:lnTo>
                    <a:pt x="0" y="192"/>
                  </a:lnTo>
                  <a:close/>
                </a:path>
              </a:pathLst>
            </a:custGeom>
            <a:solidFill>
              <a:schemeClr val="tx1"/>
            </a:solidFill>
            <a:ln w="9525">
              <a:solidFill>
                <a:schemeClr val="tx1"/>
              </a:solidFill>
              <a:round/>
              <a:headEnd/>
              <a:tailEnd/>
            </a:ln>
          </p:spPr>
          <p:txBody>
            <a:bodyPr/>
            <a:lstStyle/>
            <a:p>
              <a:endParaRPr lang="en-US"/>
            </a:p>
          </p:txBody>
        </p:sp>
        <p:sp>
          <p:nvSpPr>
            <p:cNvPr id="80934" name="Freeform 378"/>
            <p:cNvSpPr>
              <a:spLocks/>
            </p:cNvSpPr>
            <p:nvPr/>
          </p:nvSpPr>
          <p:spPr bwMode="auto">
            <a:xfrm>
              <a:off x="3740" y="6374"/>
              <a:ext cx="35" cy="40"/>
            </a:xfrm>
            <a:custGeom>
              <a:avLst/>
              <a:gdLst>
                <a:gd name="T0" fmla="*/ 0 w 211"/>
                <a:gd name="T1" fmla="*/ 0 h 243"/>
                <a:gd name="T2" fmla="*/ 0 w 211"/>
                <a:gd name="T3" fmla="*/ 0 h 243"/>
                <a:gd name="T4" fmla="*/ 0 w 211"/>
                <a:gd name="T5" fmla="*/ 0 h 243"/>
                <a:gd name="T6" fmla="*/ 0 w 211"/>
                <a:gd name="T7" fmla="*/ 0 h 243"/>
                <a:gd name="T8" fmla="*/ 0 w 211"/>
                <a:gd name="T9" fmla="*/ 0 h 243"/>
                <a:gd name="T10" fmla="*/ 0 60000 65536"/>
                <a:gd name="T11" fmla="*/ 0 60000 65536"/>
                <a:gd name="T12" fmla="*/ 0 60000 65536"/>
                <a:gd name="T13" fmla="*/ 0 60000 65536"/>
                <a:gd name="T14" fmla="*/ 0 60000 65536"/>
                <a:gd name="T15" fmla="*/ 0 w 211"/>
                <a:gd name="T16" fmla="*/ 0 h 243"/>
                <a:gd name="T17" fmla="*/ 211 w 211"/>
                <a:gd name="T18" fmla="*/ 243 h 243"/>
              </a:gdLst>
              <a:ahLst/>
              <a:cxnLst>
                <a:cxn ang="T10">
                  <a:pos x="T0" y="T1"/>
                </a:cxn>
                <a:cxn ang="T11">
                  <a:pos x="T2" y="T3"/>
                </a:cxn>
                <a:cxn ang="T12">
                  <a:pos x="T4" y="T5"/>
                </a:cxn>
                <a:cxn ang="T13">
                  <a:pos x="T6" y="T7"/>
                </a:cxn>
                <a:cxn ang="T14">
                  <a:pos x="T8" y="T9"/>
                </a:cxn>
              </a:cxnLst>
              <a:rect l="T15" t="T16" r="T17" b="T18"/>
              <a:pathLst>
                <a:path w="211" h="243">
                  <a:moveTo>
                    <a:pt x="39" y="243"/>
                  </a:moveTo>
                  <a:lnTo>
                    <a:pt x="0" y="192"/>
                  </a:lnTo>
                  <a:lnTo>
                    <a:pt x="154" y="0"/>
                  </a:lnTo>
                  <a:lnTo>
                    <a:pt x="211" y="28"/>
                  </a:lnTo>
                  <a:lnTo>
                    <a:pt x="39" y="243"/>
                  </a:lnTo>
                  <a:close/>
                </a:path>
              </a:pathLst>
            </a:custGeom>
            <a:solidFill>
              <a:schemeClr val="tx1"/>
            </a:solidFill>
            <a:ln w="0">
              <a:solidFill>
                <a:schemeClr val="tx1"/>
              </a:solidFill>
              <a:round/>
              <a:headEnd/>
              <a:tailEnd/>
            </a:ln>
          </p:spPr>
          <p:txBody>
            <a:bodyPr/>
            <a:lstStyle/>
            <a:p>
              <a:endParaRPr lang="en-US"/>
            </a:p>
          </p:txBody>
        </p:sp>
        <p:sp>
          <p:nvSpPr>
            <p:cNvPr id="80935" name="Freeform 379"/>
            <p:cNvSpPr>
              <a:spLocks/>
            </p:cNvSpPr>
            <p:nvPr/>
          </p:nvSpPr>
          <p:spPr bwMode="auto">
            <a:xfrm>
              <a:off x="3587" y="6342"/>
              <a:ext cx="27" cy="29"/>
            </a:xfrm>
            <a:custGeom>
              <a:avLst/>
              <a:gdLst>
                <a:gd name="T0" fmla="*/ 0 w 162"/>
                <a:gd name="T1" fmla="*/ 0 h 173"/>
                <a:gd name="T2" fmla="*/ 0 w 162"/>
                <a:gd name="T3" fmla="*/ 0 h 173"/>
                <a:gd name="T4" fmla="*/ 0 w 162"/>
                <a:gd name="T5" fmla="*/ 0 h 173"/>
                <a:gd name="T6" fmla="*/ 0 w 162"/>
                <a:gd name="T7" fmla="*/ 0 h 173"/>
                <a:gd name="T8" fmla="*/ 0 60000 65536"/>
                <a:gd name="T9" fmla="*/ 0 60000 65536"/>
                <a:gd name="T10" fmla="*/ 0 60000 65536"/>
                <a:gd name="T11" fmla="*/ 0 60000 65536"/>
                <a:gd name="T12" fmla="*/ 0 w 162"/>
                <a:gd name="T13" fmla="*/ 0 h 173"/>
                <a:gd name="T14" fmla="*/ 162 w 162"/>
                <a:gd name="T15" fmla="*/ 173 h 173"/>
              </a:gdLst>
              <a:ahLst/>
              <a:cxnLst>
                <a:cxn ang="T8">
                  <a:pos x="T0" y="T1"/>
                </a:cxn>
                <a:cxn ang="T9">
                  <a:pos x="T2" y="T3"/>
                </a:cxn>
                <a:cxn ang="T10">
                  <a:pos x="T4" y="T5"/>
                </a:cxn>
                <a:cxn ang="T11">
                  <a:pos x="T6" y="T7"/>
                </a:cxn>
              </a:cxnLst>
              <a:rect l="T12" t="T13" r="T14" b="T15"/>
              <a:pathLst>
                <a:path w="162" h="173">
                  <a:moveTo>
                    <a:pt x="66" y="158"/>
                  </a:moveTo>
                  <a:lnTo>
                    <a:pt x="162" y="173"/>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80936" name="Freeform 380"/>
            <p:cNvSpPr>
              <a:spLocks/>
            </p:cNvSpPr>
            <p:nvPr/>
          </p:nvSpPr>
          <p:spPr bwMode="auto">
            <a:xfrm>
              <a:off x="3587" y="6342"/>
              <a:ext cx="27" cy="29"/>
            </a:xfrm>
            <a:custGeom>
              <a:avLst/>
              <a:gdLst>
                <a:gd name="T0" fmla="*/ 0 w 162"/>
                <a:gd name="T1" fmla="*/ 0 h 173"/>
                <a:gd name="T2" fmla="*/ 0 w 162"/>
                <a:gd name="T3" fmla="*/ 0 h 173"/>
                <a:gd name="T4" fmla="*/ 0 w 162"/>
                <a:gd name="T5" fmla="*/ 0 h 173"/>
                <a:gd name="T6" fmla="*/ 0 w 162"/>
                <a:gd name="T7" fmla="*/ 0 h 173"/>
                <a:gd name="T8" fmla="*/ 0 60000 65536"/>
                <a:gd name="T9" fmla="*/ 0 60000 65536"/>
                <a:gd name="T10" fmla="*/ 0 60000 65536"/>
                <a:gd name="T11" fmla="*/ 0 60000 65536"/>
                <a:gd name="T12" fmla="*/ 0 w 162"/>
                <a:gd name="T13" fmla="*/ 0 h 173"/>
                <a:gd name="T14" fmla="*/ 162 w 162"/>
                <a:gd name="T15" fmla="*/ 173 h 173"/>
              </a:gdLst>
              <a:ahLst/>
              <a:cxnLst>
                <a:cxn ang="T8">
                  <a:pos x="T0" y="T1"/>
                </a:cxn>
                <a:cxn ang="T9">
                  <a:pos x="T2" y="T3"/>
                </a:cxn>
                <a:cxn ang="T10">
                  <a:pos x="T4" y="T5"/>
                </a:cxn>
                <a:cxn ang="T11">
                  <a:pos x="T6" y="T7"/>
                </a:cxn>
              </a:cxnLst>
              <a:rect l="T12" t="T13" r="T14" b="T15"/>
              <a:pathLst>
                <a:path w="162" h="173">
                  <a:moveTo>
                    <a:pt x="66" y="158"/>
                  </a:moveTo>
                  <a:lnTo>
                    <a:pt x="162" y="173"/>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80937" name="Freeform 381"/>
            <p:cNvSpPr>
              <a:spLocks/>
            </p:cNvSpPr>
            <p:nvPr/>
          </p:nvSpPr>
          <p:spPr bwMode="auto">
            <a:xfrm>
              <a:off x="3587" y="6342"/>
              <a:ext cx="11" cy="39"/>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8" y="236"/>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80938" name="Freeform 382"/>
            <p:cNvSpPr>
              <a:spLocks/>
            </p:cNvSpPr>
            <p:nvPr/>
          </p:nvSpPr>
          <p:spPr bwMode="auto">
            <a:xfrm>
              <a:off x="3587" y="6342"/>
              <a:ext cx="11" cy="39"/>
            </a:xfrm>
            <a:custGeom>
              <a:avLst/>
              <a:gdLst>
                <a:gd name="T0" fmla="*/ 0 w 66"/>
                <a:gd name="T1" fmla="*/ 0 h 236"/>
                <a:gd name="T2" fmla="*/ 0 w 66"/>
                <a:gd name="T3" fmla="*/ 0 h 236"/>
                <a:gd name="T4" fmla="*/ 0 w 66"/>
                <a:gd name="T5" fmla="*/ 0 h 236"/>
                <a:gd name="T6" fmla="*/ 0 w 66"/>
                <a:gd name="T7" fmla="*/ 0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8" y="236"/>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80939" name="Freeform 383"/>
            <p:cNvSpPr>
              <a:spLocks/>
            </p:cNvSpPr>
            <p:nvPr/>
          </p:nvSpPr>
          <p:spPr bwMode="auto">
            <a:xfrm>
              <a:off x="1859" y="6317"/>
              <a:ext cx="10" cy="40"/>
            </a:xfrm>
            <a:custGeom>
              <a:avLst/>
              <a:gdLst>
                <a:gd name="T0" fmla="*/ 0 w 65"/>
                <a:gd name="T1" fmla="*/ 0 h 236"/>
                <a:gd name="T2" fmla="*/ 0 w 65"/>
                <a:gd name="T3" fmla="*/ 0 h 236"/>
                <a:gd name="T4" fmla="*/ 0 w 65"/>
                <a:gd name="T5" fmla="*/ 0 h 236"/>
                <a:gd name="T6" fmla="*/ 0 w 65"/>
                <a:gd name="T7" fmla="*/ 0 h 236"/>
                <a:gd name="T8" fmla="*/ 0 60000 65536"/>
                <a:gd name="T9" fmla="*/ 0 60000 65536"/>
                <a:gd name="T10" fmla="*/ 0 60000 65536"/>
                <a:gd name="T11" fmla="*/ 0 60000 65536"/>
                <a:gd name="T12" fmla="*/ 0 w 65"/>
                <a:gd name="T13" fmla="*/ 0 h 236"/>
                <a:gd name="T14" fmla="*/ 65 w 65"/>
                <a:gd name="T15" fmla="*/ 236 h 236"/>
              </a:gdLst>
              <a:ahLst/>
              <a:cxnLst>
                <a:cxn ang="T8">
                  <a:pos x="T0" y="T1"/>
                </a:cxn>
                <a:cxn ang="T9">
                  <a:pos x="T2" y="T3"/>
                </a:cxn>
                <a:cxn ang="T10">
                  <a:pos x="T4" y="T5"/>
                </a:cxn>
                <a:cxn ang="T11">
                  <a:pos x="T6" y="T7"/>
                </a:cxn>
              </a:cxnLst>
              <a:rect l="T12" t="T13" r="T14" b="T15"/>
              <a:pathLst>
                <a:path w="65" h="236">
                  <a:moveTo>
                    <a:pt x="65" y="157"/>
                  </a:moveTo>
                  <a:lnTo>
                    <a:pt x="7" y="236"/>
                  </a:lnTo>
                  <a:lnTo>
                    <a:pt x="0" y="0"/>
                  </a:lnTo>
                  <a:lnTo>
                    <a:pt x="65" y="157"/>
                  </a:lnTo>
                  <a:close/>
                </a:path>
              </a:pathLst>
            </a:custGeom>
            <a:solidFill>
              <a:schemeClr val="tx1"/>
            </a:solidFill>
            <a:ln w="9525">
              <a:solidFill>
                <a:schemeClr val="tx1"/>
              </a:solidFill>
              <a:round/>
              <a:headEnd/>
              <a:tailEnd/>
            </a:ln>
          </p:spPr>
          <p:txBody>
            <a:bodyPr/>
            <a:lstStyle/>
            <a:p>
              <a:endParaRPr lang="en-US"/>
            </a:p>
          </p:txBody>
        </p:sp>
        <p:sp>
          <p:nvSpPr>
            <p:cNvPr id="80940" name="Freeform 384"/>
            <p:cNvSpPr>
              <a:spLocks/>
            </p:cNvSpPr>
            <p:nvPr/>
          </p:nvSpPr>
          <p:spPr bwMode="auto">
            <a:xfrm>
              <a:off x="1859" y="6317"/>
              <a:ext cx="10" cy="40"/>
            </a:xfrm>
            <a:custGeom>
              <a:avLst/>
              <a:gdLst>
                <a:gd name="T0" fmla="*/ 0 w 65"/>
                <a:gd name="T1" fmla="*/ 0 h 236"/>
                <a:gd name="T2" fmla="*/ 0 w 65"/>
                <a:gd name="T3" fmla="*/ 0 h 236"/>
                <a:gd name="T4" fmla="*/ 0 w 65"/>
                <a:gd name="T5" fmla="*/ 0 h 236"/>
                <a:gd name="T6" fmla="*/ 0 w 65"/>
                <a:gd name="T7" fmla="*/ 0 h 236"/>
                <a:gd name="T8" fmla="*/ 0 60000 65536"/>
                <a:gd name="T9" fmla="*/ 0 60000 65536"/>
                <a:gd name="T10" fmla="*/ 0 60000 65536"/>
                <a:gd name="T11" fmla="*/ 0 60000 65536"/>
                <a:gd name="T12" fmla="*/ 0 w 65"/>
                <a:gd name="T13" fmla="*/ 0 h 236"/>
                <a:gd name="T14" fmla="*/ 65 w 65"/>
                <a:gd name="T15" fmla="*/ 236 h 236"/>
              </a:gdLst>
              <a:ahLst/>
              <a:cxnLst>
                <a:cxn ang="T8">
                  <a:pos x="T0" y="T1"/>
                </a:cxn>
                <a:cxn ang="T9">
                  <a:pos x="T2" y="T3"/>
                </a:cxn>
                <a:cxn ang="T10">
                  <a:pos x="T4" y="T5"/>
                </a:cxn>
                <a:cxn ang="T11">
                  <a:pos x="T6" y="T7"/>
                </a:cxn>
              </a:cxnLst>
              <a:rect l="T12" t="T13" r="T14" b="T15"/>
              <a:pathLst>
                <a:path w="65" h="236">
                  <a:moveTo>
                    <a:pt x="65" y="157"/>
                  </a:moveTo>
                  <a:lnTo>
                    <a:pt x="7" y="236"/>
                  </a:lnTo>
                  <a:lnTo>
                    <a:pt x="0" y="0"/>
                  </a:lnTo>
                  <a:lnTo>
                    <a:pt x="65" y="157"/>
                  </a:lnTo>
                  <a:close/>
                </a:path>
              </a:pathLst>
            </a:custGeom>
            <a:solidFill>
              <a:schemeClr val="tx1"/>
            </a:solidFill>
            <a:ln w="0">
              <a:solidFill>
                <a:schemeClr val="tx1"/>
              </a:solidFill>
              <a:round/>
              <a:headEnd/>
              <a:tailEnd/>
            </a:ln>
          </p:spPr>
          <p:txBody>
            <a:bodyPr/>
            <a:lstStyle/>
            <a:p>
              <a:endParaRPr lang="en-US"/>
            </a:p>
          </p:txBody>
        </p:sp>
        <p:sp>
          <p:nvSpPr>
            <p:cNvPr id="80941" name="Freeform 385"/>
            <p:cNvSpPr>
              <a:spLocks/>
            </p:cNvSpPr>
            <p:nvPr/>
          </p:nvSpPr>
          <p:spPr bwMode="auto">
            <a:xfrm>
              <a:off x="1859" y="6317"/>
              <a:ext cx="26" cy="29"/>
            </a:xfrm>
            <a:custGeom>
              <a:avLst/>
              <a:gdLst>
                <a:gd name="T0" fmla="*/ 0 w 161"/>
                <a:gd name="T1" fmla="*/ 0 h 172"/>
                <a:gd name="T2" fmla="*/ 0 w 161"/>
                <a:gd name="T3" fmla="*/ 0 h 172"/>
                <a:gd name="T4" fmla="*/ 0 w 161"/>
                <a:gd name="T5" fmla="*/ 0 h 172"/>
                <a:gd name="T6" fmla="*/ 0 w 161"/>
                <a:gd name="T7" fmla="*/ 0 h 172"/>
                <a:gd name="T8" fmla="*/ 0 60000 65536"/>
                <a:gd name="T9" fmla="*/ 0 60000 65536"/>
                <a:gd name="T10" fmla="*/ 0 60000 65536"/>
                <a:gd name="T11" fmla="*/ 0 60000 65536"/>
                <a:gd name="T12" fmla="*/ 0 w 161"/>
                <a:gd name="T13" fmla="*/ 0 h 172"/>
                <a:gd name="T14" fmla="*/ 161 w 161"/>
                <a:gd name="T15" fmla="*/ 172 h 172"/>
              </a:gdLst>
              <a:ahLst/>
              <a:cxnLst>
                <a:cxn ang="T8">
                  <a:pos x="T0" y="T1"/>
                </a:cxn>
                <a:cxn ang="T9">
                  <a:pos x="T2" y="T3"/>
                </a:cxn>
                <a:cxn ang="T10">
                  <a:pos x="T4" y="T5"/>
                </a:cxn>
                <a:cxn ang="T11">
                  <a:pos x="T6" y="T7"/>
                </a:cxn>
              </a:cxnLst>
              <a:rect l="T12" t="T13" r="T14" b="T15"/>
              <a:pathLst>
                <a:path w="161" h="172">
                  <a:moveTo>
                    <a:pt x="65" y="157"/>
                  </a:moveTo>
                  <a:lnTo>
                    <a:pt x="161" y="172"/>
                  </a:lnTo>
                  <a:lnTo>
                    <a:pt x="0" y="0"/>
                  </a:lnTo>
                  <a:lnTo>
                    <a:pt x="65" y="157"/>
                  </a:lnTo>
                  <a:close/>
                </a:path>
              </a:pathLst>
            </a:custGeom>
            <a:solidFill>
              <a:schemeClr val="tx1"/>
            </a:solidFill>
            <a:ln w="9525">
              <a:solidFill>
                <a:schemeClr val="tx1"/>
              </a:solidFill>
              <a:round/>
              <a:headEnd/>
              <a:tailEnd/>
            </a:ln>
          </p:spPr>
          <p:txBody>
            <a:bodyPr/>
            <a:lstStyle/>
            <a:p>
              <a:endParaRPr lang="en-US"/>
            </a:p>
          </p:txBody>
        </p:sp>
        <p:sp>
          <p:nvSpPr>
            <p:cNvPr id="80942" name="Freeform 386"/>
            <p:cNvSpPr>
              <a:spLocks/>
            </p:cNvSpPr>
            <p:nvPr/>
          </p:nvSpPr>
          <p:spPr bwMode="auto">
            <a:xfrm>
              <a:off x="1859" y="6317"/>
              <a:ext cx="26" cy="29"/>
            </a:xfrm>
            <a:custGeom>
              <a:avLst/>
              <a:gdLst>
                <a:gd name="T0" fmla="*/ 0 w 161"/>
                <a:gd name="T1" fmla="*/ 0 h 172"/>
                <a:gd name="T2" fmla="*/ 0 w 161"/>
                <a:gd name="T3" fmla="*/ 0 h 172"/>
                <a:gd name="T4" fmla="*/ 0 w 161"/>
                <a:gd name="T5" fmla="*/ 0 h 172"/>
                <a:gd name="T6" fmla="*/ 0 w 161"/>
                <a:gd name="T7" fmla="*/ 0 h 172"/>
                <a:gd name="T8" fmla="*/ 0 60000 65536"/>
                <a:gd name="T9" fmla="*/ 0 60000 65536"/>
                <a:gd name="T10" fmla="*/ 0 60000 65536"/>
                <a:gd name="T11" fmla="*/ 0 60000 65536"/>
                <a:gd name="T12" fmla="*/ 0 w 161"/>
                <a:gd name="T13" fmla="*/ 0 h 172"/>
                <a:gd name="T14" fmla="*/ 161 w 161"/>
                <a:gd name="T15" fmla="*/ 172 h 172"/>
              </a:gdLst>
              <a:ahLst/>
              <a:cxnLst>
                <a:cxn ang="T8">
                  <a:pos x="T0" y="T1"/>
                </a:cxn>
                <a:cxn ang="T9">
                  <a:pos x="T2" y="T3"/>
                </a:cxn>
                <a:cxn ang="T10">
                  <a:pos x="T4" y="T5"/>
                </a:cxn>
                <a:cxn ang="T11">
                  <a:pos x="T6" y="T7"/>
                </a:cxn>
              </a:cxnLst>
              <a:rect l="T12" t="T13" r="T14" b="T15"/>
              <a:pathLst>
                <a:path w="161" h="172">
                  <a:moveTo>
                    <a:pt x="65" y="157"/>
                  </a:moveTo>
                  <a:lnTo>
                    <a:pt x="161" y="172"/>
                  </a:lnTo>
                  <a:lnTo>
                    <a:pt x="0" y="0"/>
                  </a:lnTo>
                  <a:lnTo>
                    <a:pt x="65" y="157"/>
                  </a:lnTo>
                  <a:close/>
                </a:path>
              </a:pathLst>
            </a:custGeom>
            <a:solidFill>
              <a:schemeClr val="tx1"/>
            </a:solidFill>
            <a:ln w="0">
              <a:solidFill>
                <a:schemeClr val="tx1"/>
              </a:solidFill>
              <a:round/>
              <a:headEnd/>
              <a:tailEnd/>
            </a:ln>
          </p:spPr>
          <p:txBody>
            <a:bodyPr/>
            <a:lstStyle/>
            <a:p>
              <a:endParaRPr lang="en-US"/>
            </a:p>
          </p:txBody>
        </p:sp>
        <p:sp>
          <p:nvSpPr>
            <p:cNvPr id="80943" name="Freeform 387"/>
            <p:cNvSpPr>
              <a:spLocks/>
            </p:cNvSpPr>
            <p:nvPr/>
          </p:nvSpPr>
          <p:spPr bwMode="auto">
            <a:xfrm>
              <a:off x="1864" y="6342"/>
              <a:ext cx="26" cy="41"/>
            </a:xfrm>
            <a:custGeom>
              <a:avLst/>
              <a:gdLst>
                <a:gd name="T0" fmla="*/ 0 w 152"/>
                <a:gd name="T1" fmla="*/ 0 h 252"/>
                <a:gd name="T2" fmla="*/ 0 w 152"/>
                <a:gd name="T3" fmla="*/ 0 h 252"/>
                <a:gd name="T4" fmla="*/ 0 w 152"/>
                <a:gd name="T5" fmla="*/ 0 h 252"/>
                <a:gd name="T6" fmla="*/ 0 w 152"/>
                <a:gd name="T7" fmla="*/ 0 h 252"/>
                <a:gd name="T8" fmla="*/ 0 60000 65536"/>
                <a:gd name="T9" fmla="*/ 0 60000 65536"/>
                <a:gd name="T10" fmla="*/ 0 60000 65536"/>
                <a:gd name="T11" fmla="*/ 0 60000 65536"/>
                <a:gd name="T12" fmla="*/ 0 w 152"/>
                <a:gd name="T13" fmla="*/ 0 h 252"/>
                <a:gd name="T14" fmla="*/ 152 w 152"/>
                <a:gd name="T15" fmla="*/ 252 h 252"/>
              </a:gdLst>
              <a:ahLst/>
              <a:cxnLst>
                <a:cxn ang="T8">
                  <a:pos x="T0" y="T1"/>
                </a:cxn>
                <a:cxn ang="T9">
                  <a:pos x="T2" y="T3"/>
                </a:cxn>
                <a:cxn ang="T10">
                  <a:pos x="T4" y="T5"/>
                </a:cxn>
                <a:cxn ang="T11">
                  <a:pos x="T6" y="T7"/>
                </a:cxn>
              </a:cxnLst>
              <a:rect l="T12" t="T13" r="T14" b="T15"/>
              <a:pathLst>
                <a:path w="152" h="252">
                  <a:moveTo>
                    <a:pt x="0" y="22"/>
                  </a:moveTo>
                  <a:lnTo>
                    <a:pt x="61" y="0"/>
                  </a:lnTo>
                  <a:lnTo>
                    <a:pt x="152" y="252"/>
                  </a:lnTo>
                  <a:lnTo>
                    <a:pt x="0" y="22"/>
                  </a:lnTo>
                  <a:close/>
                </a:path>
              </a:pathLst>
            </a:custGeom>
            <a:solidFill>
              <a:schemeClr val="tx1"/>
            </a:solidFill>
            <a:ln w="9525">
              <a:solidFill>
                <a:schemeClr val="tx1"/>
              </a:solidFill>
              <a:round/>
              <a:headEnd/>
              <a:tailEnd/>
            </a:ln>
          </p:spPr>
          <p:txBody>
            <a:bodyPr/>
            <a:lstStyle/>
            <a:p>
              <a:endParaRPr lang="en-US"/>
            </a:p>
          </p:txBody>
        </p:sp>
        <p:sp>
          <p:nvSpPr>
            <p:cNvPr id="80944" name="Freeform 388"/>
            <p:cNvSpPr>
              <a:spLocks/>
            </p:cNvSpPr>
            <p:nvPr/>
          </p:nvSpPr>
          <p:spPr bwMode="auto">
            <a:xfrm>
              <a:off x="1874" y="6342"/>
              <a:ext cx="23" cy="41"/>
            </a:xfrm>
            <a:custGeom>
              <a:avLst/>
              <a:gdLst>
                <a:gd name="T0" fmla="*/ 0 w 135"/>
                <a:gd name="T1" fmla="*/ 0 h 252"/>
                <a:gd name="T2" fmla="*/ 0 w 135"/>
                <a:gd name="T3" fmla="*/ 0 h 252"/>
                <a:gd name="T4" fmla="*/ 0 w 135"/>
                <a:gd name="T5" fmla="*/ 0 h 252"/>
                <a:gd name="T6" fmla="*/ 0 w 135"/>
                <a:gd name="T7" fmla="*/ 0 h 252"/>
                <a:gd name="T8" fmla="*/ 0 60000 65536"/>
                <a:gd name="T9" fmla="*/ 0 60000 65536"/>
                <a:gd name="T10" fmla="*/ 0 60000 65536"/>
                <a:gd name="T11" fmla="*/ 0 60000 65536"/>
                <a:gd name="T12" fmla="*/ 0 w 135"/>
                <a:gd name="T13" fmla="*/ 0 h 252"/>
                <a:gd name="T14" fmla="*/ 135 w 135"/>
                <a:gd name="T15" fmla="*/ 252 h 252"/>
              </a:gdLst>
              <a:ahLst/>
              <a:cxnLst>
                <a:cxn ang="T8">
                  <a:pos x="T0" y="T1"/>
                </a:cxn>
                <a:cxn ang="T9">
                  <a:pos x="T2" y="T3"/>
                </a:cxn>
                <a:cxn ang="T10">
                  <a:pos x="T4" y="T5"/>
                </a:cxn>
                <a:cxn ang="T11">
                  <a:pos x="T6" y="T7"/>
                </a:cxn>
              </a:cxnLst>
              <a:rect l="T12" t="T13" r="T14" b="T15"/>
              <a:pathLst>
                <a:path w="135" h="252">
                  <a:moveTo>
                    <a:pt x="0" y="0"/>
                  </a:moveTo>
                  <a:lnTo>
                    <a:pt x="91" y="252"/>
                  </a:lnTo>
                  <a:lnTo>
                    <a:pt x="135" y="205"/>
                  </a:lnTo>
                  <a:lnTo>
                    <a:pt x="0" y="0"/>
                  </a:lnTo>
                  <a:close/>
                </a:path>
              </a:pathLst>
            </a:custGeom>
            <a:solidFill>
              <a:schemeClr val="tx1"/>
            </a:solidFill>
            <a:ln w="9525">
              <a:solidFill>
                <a:schemeClr val="tx1"/>
              </a:solidFill>
              <a:round/>
              <a:headEnd/>
              <a:tailEnd/>
            </a:ln>
          </p:spPr>
          <p:txBody>
            <a:bodyPr/>
            <a:lstStyle/>
            <a:p>
              <a:endParaRPr lang="en-US"/>
            </a:p>
          </p:txBody>
        </p:sp>
        <p:sp>
          <p:nvSpPr>
            <p:cNvPr id="80945" name="Freeform 389"/>
            <p:cNvSpPr>
              <a:spLocks/>
            </p:cNvSpPr>
            <p:nvPr/>
          </p:nvSpPr>
          <p:spPr bwMode="auto">
            <a:xfrm>
              <a:off x="1864" y="6342"/>
              <a:ext cx="33" cy="41"/>
            </a:xfrm>
            <a:custGeom>
              <a:avLst/>
              <a:gdLst>
                <a:gd name="T0" fmla="*/ 0 w 196"/>
                <a:gd name="T1" fmla="*/ 0 h 252"/>
                <a:gd name="T2" fmla="*/ 0 w 196"/>
                <a:gd name="T3" fmla="*/ 0 h 252"/>
                <a:gd name="T4" fmla="*/ 0 w 196"/>
                <a:gd name="T5" fmla="*/ 0 h 252"/>
                <a:gd name="T6" fmla="*/ 0 w 196"/>
                <a:gd name="T7" fmla="*/ 0 h 252"/>
                <a:gd name="T8" fmla="*/ 0 w 196"/>
                <a:gd name="T9" fmla="*/ 0 h 252"/>
                <a:gd name="T10" fmla="*/ 0 60000 65536"/>
                <a:gd name="T11" fmla="*/ 0 60000 65536"/>
                <a:gd name="T12" fmla="*/ 0 60000 65536"/>
                <a:gd name="T13" fmla="*/ 0 60000 65536"/>
                <a:gd name="T14" fmla="*/ 0 60000 65536"/>
                <a:gd name="T15" fmla="*/ 0 w 196"/>
                <a:gd name="T16" fmla="*/ 0 h 252"/>
                <a:gd name="T17" fmla="*/ 196 w 196"/>
                <a:gd name="T18" fmla="*/ 252 h 252"/>
              </a:gdLst>
              <a:ahLst/>
              <a:cxnLst>
                <a:cxn ang="T10">
                  <a:pos x="T0" y="T1"/>
                </a:cxn>
                <a:cxn ang="T11">
                  <a:pos x="T2" y="T3"/>
                </a:cxn>
                <a:cxn ang="T12">
                  <a:pos x="T4" y="T5"/>
                </a:cxn>
                <a:cxn ang="T13">
                  <a:pos x="T6" y="T7"/>
                </a:cxn>
                <a:cxn ang="T14">
                  <a:pos x="T8" y="T9"/>
                </a:cxn>
              </a:cxnLst>
              <a:rect l="T15" t="T16" r="T17" b="T18"/>
              <a:pathLst>
                <a:path w="196" h="252">
                  <a:moveTo>
                    <a:pt x="0" y="22"/>
                  </a:moveTo>
                  <a:lnTo>
                    <a:pt x="61" y="0"/>
                  </a:lnTo>
                  <a:lnTo>
                    <a:pt x="196" y="205"/>
                  </a:lnTo>
                  <a:lnTo>
                    <a:pt x="152" y="252"/>
                  </a:lnTo>
                  <a:lnTo>
                    <a:pt x="0" y="22"/>
                  </a:lnTo>
                  <a:close/>
                </a:path>
              </a:pathLst>
            </a:custGeom>
            <a:solidFill>
              <a:schemeClr val="tx1"/>
            </a:solidFill>
            <a:ln w="0">
              <a:solidFill>
                <a:schemeClr val="tx1"/>
              </a:solidFill>
              <a:round/>
              <a:headEnd/>
              <a:tailEnd/>
            </a:ln>
          </p:spPr>
          <p:txBody>
            <a:bodyPr/>
            <a:lstStyle/>
            <a:p>
              <a:endParaRPr lang="en-US"/>
            </a:p>
          </p:txBody>
        </p:sp>
        <p:sp>
          <p:nvSpPr>
            <p:cNvPr id="80946" name="Freeform 390"/>
            <p:cNvSpPr>
              <a:spLocks/>
            </p:cNvSpPr>
            <p:nvPr/>
          </p:nvSpPr>
          <p:spPr bwMode="auto">
            <a:xfrm>
              <a:off x="1890" y="6376"/>
              <a:ext cx="40" cy="30"/>
            </a:xfrm>
            <a:custGeom>
              <a:avLst/>
              <a:gdLst>
                <a:gd name="T0" fmla="*/ 0 w 241"/>
                <a:gd name="T1" fmla="*/ 0 h 183"/>
                <a:gd name="T2" fmla="*/ 0 w 241"/>
                <a:gd name="T3" fmla="*/ 0 h 183"/>
                <a:gd name="T4" fmla="*/ 0 w 241"/>
                <a:gd name="T5" fmla="*/ 0 h 183"/>
                <a:gd name="T6" fmla="*/ 0 w 241"/>
                <a:gd name="T7" fmla="*/ 0 h 183"/>
                <a:gd name="T8" fmla="*/ 0 60000 65536"/>
                <a:gd name="T9" fmla="*/ 0 60000 65536"/>
                <a:gd name="T10" fmla="*/ 0 60000 65536"/>
                <a:gd name="T11" fmla="*/ 0 60000 65536"/>
                <a:gd name="T12" fmla="*/ 0 w 241"/>
                <a:gd name="T13" fmla="*/ 0 h 183"/>
                <a:gd name="T14" fmla="*/ 241 w 241"/>
                <a:gd name="T15" fmla="*/ 183 h 183"/>
              </a:gdLst>
              <a:ahLst/>
              <a:cxnLst>
                <a:cxn ang="T8">
                  <a:pos x="T0" y="T1"/>
                </a:cxn>
                <a:cxn ang="T9">
                  <a:pos x="T2" y="T3"/>
                </a:cxn>
                <a:cxn ang="T10">
                  <a:pos x="T4" y="T5"/>
                </a:cxn>
                <a:cxn ang="T11">
                  <a:pos x="T6" y="T7"/>
                </a:cxn>
              </a:cxnLst>
              <a:rect l="T12" t="T13" r="T14" b="T15"/>
              <a:pathLst>
                <a:path w="241" h="183">
                  <a:moveTo>
                    <a:pt x="0" y="47"/>
                  </a:moveTo>
                  <a:lnTo>
                    <a:pt x="44" y="0"/>
                  </a:lnTo>
                  <a:lnTo>
                    <a:pt x="241" y="183"/>
                  </a:lnTo>
                  <a:lnTo>
                    <a:pt x="0" y="47"/>
                  </a:lnTo>
                  <a:close/>
                </a:path>
              </a:pathLst>
            </a:custGeom>
            <a:solidFill>
              <a:schemeClr val="tx1"/>
            </a:solidFill>
            <a:ln w="9525">
              <a:solidFill>
                <a:schemeClr val="tx1"/>
              </a:solidFill>
              <a:round/>
              <a:headEnd/>
              <a:tailEnd/>
            </a:ln>
          </p:spPr>
          <p:txBody>
            <a:bodyPr/>
            <a:lstStyle/>
            <a:p>
              <a:endParaRPr lang="en-US"/>
            </a:p>
          </p:txBody>
        </p:sp>
        <p:sp>
          <p:nvSpPr>
            <p:cNvPr id="80947" name="Freeform 391"/>
            <p:cNvSpPr>
              <a:spLocks/>
            </p:cNvSpPr>
            <p:nvPr/>
          </p:nvSpPr>
          <p:spPr bwMode="auto">
            <a:xfrm>
              <a:off x="1897" y="6376"/>
              <a:ext cx="36" cy="30"/>
            </a:xfrm>
            <a:custGeom>
              <a:avLst/>
              <a:gdLst>
                <a:gd name="T0" fmla="*/ 0 w 214"/>
                <a:gd name="T1" fmla="*/ 0 h 183"/>
                <a:gd name="T2" fmla="*/ 0 w 214"/>
                <a:gd name="T3" fmla="*/ 0 h 183"/>
                <a:gd name="T4" fmla="*/ 0 w 214"/>
                <a:gd name="T5" fmla="*/ 0 h 183"/>
                <a:gd name="T6" fmla="*/ 0 w 214"/>
                <a:gd name="T7" fmla="*/ 0 h 183"/>
                <a:gd name="T8" fmla="*/ 0 60000 65536"/>
                <a:gd name="T9" fmla="*/ 0 60000 65536"/>
                <a:gd name="T10" fmla="*/ 0 60000 65536"/>
                <a:gd name="T11" fmla="*/ 0 60000 65536"/>
                <a:gd name="T12" fmla="*/ 0 w 214"/>
                <a:gd name="T13" fmla="*/ 0 h 183"/>
                <a:gd name="T14" fmla="*/ 214 w 214"/>
                <a:gd name="T15" fmla="*/ 183 h 183"/>
              </a:gdLst>
              <a:ahLst/>
              <a:cxnLst>
                <a:cxn ang="T8">
                  <a:pos x="T0" y="T1"/>
                </a:cxn>
                <a:cxn ang="T9">
                  <a:pos x="T2" y="T3"/>
                </a:cxn>
                <a:cxn ang="T10">
                  <a:pos x="T4" y="T5"/>
                </a:cxn>
                <a:cxn ang="T11">
                  <a:pos x="T6" y="T7"/>
                </a:cxn>
              </a:cxnLst>
              <a:rect l="T12" t="T13" r="T14" b="T15"/>
              <a:pathLst>
                <a:path w="214" h="183">
                  <a:moveTo>
                    <a:pt x="0" y="0"/>
                  </a:moveTo>
                  <a:lnTo>
                    <a:pt x="197" y="183"/>
                  </a:lnTo>
                  <a:lnTo>
                    <a:pt x="214" y="122"/>
                  </a:lnTo>
                  <a:lnTo>
                    <a:pt x="0" y="0"/>
                  </a:lnTo>
                  <a:close/>
                </a:path>
              </a:pathLst>
            </a:custGeom>
            <a:solidFill>
              <a:schemeClr val="tx1"/>
            </a:solidFill>
            <a:ln w="9525">
              <a:solidFill>
                <a:schemeClr val="tx1"/>
              </a:solidFill>
              <a:round/>
              <a:headEnd/>
              <a:tailEnd/>
            </a:ln>
          </p:spPr>
          <p:txBody>
            <a:bodyPr/>
            <a:lstStyle/>
            <a:p>
              <a:endParaRPr lang="en-US"/>
            </a:p>
          </p:txBody>
        </p:sp>
        <p:sp>
          <p:nvSpPr>
            <p:cNvPr id="80948" name="Freeform 392"/>
            <p:cNvSpPr>
              <a:spLocks/>
            </p:cNvSpPr>
            <p:nvPr/>
          </p:nvSpPr>
          <p:spPr bwMode="auto">
            <a:xfrm>
              <a:off x="1890" y="6376"/>
              <a:ext cx="43" cy="30"/>
            </a:xfrm>
            <a:custGeom>
              <a:avLst/>
              <a:gdLst>
                <a:gd name="T0" fmla="*/ 0 w 258"/>
                <a:gd name="T1" fmla="*/ 0 h 183"/>
                <a:gd name="T2" fmla="*/ 0 w 258"/>
                <a:gd name="T3" fmla="*/ 0 h 183"/>
                <a:gd name="T4" fmla="*/ 0 w 258"/>
                <a:gd name="T5" fmla="*/ 0 h 183"/>
                <a:gd name="T6" fmla="*/ 0 w 258"/>
                <a:gd name="T7" fmla="*/ 0 h 183"/>
                <a:gd name="T8" fmla="*/ 0 w 258"/>
                <a:gd name="T9" fmla="*/ 0 h 183"/>
                <a:gd name="T10" fmla="*/ 0 60000 65536"/>
                <a:gd name="T11" fmla="*/ 0 60000 65536"/>
                <a:gd name="T12" fmla="*/ 0 60000 65536"/>
                <a:gd name="T13" fmla="*/ 0 60000 65536"/>
                <a:gd name="T14" fmla="*/ 0 60000 65536"/>
                <a:gd name="T15" fmla="*/ 0 w 258"/>
                <a:gd name="T16" fmla="*/ 0 h 183"/>
                <a:gd name="T17" fmla="*/ 258 w 258"/>
                <a:gd name="T18" fmla="*/ 183 h 183"/>
              </a:gdLst>
              <a:ahLst/>
              <a:cxnLst>
                <a:cxn ang="T10">
                  <a:pos x="T0" y="T1"/>
                </a:cxn>
                <a:cxn ang="T11">
                  <a:pos x="T2" y="T3"/>
                </a:cxn>
                <a:cxn ang="T12">
                  <a:pos x="T4" y="T5"/>
                </a:cxn>
                <a:cxn ang="T13">
                  <a:pos x="T6" y="T7"/>
                </a:cxn>
                <a:cxn ang="T14">
                  <a:pos x="T8" y="T9"/>
                </a:cxn>
              </a:cxnLst>
              <a:rect l="T15" t="T16" r="T17" b="T18"/>
              <a:pathLst>
                <a:path w="258" h="183">
                  <a:moveTo>
                    <a:pt x="0" y="47"/>
                  </a:moveTo>
                  <a:lnTo>
                    <a:pt x="44" y="0"/>
                  </a:lnTo>
                  <a:lnTo>
                    <a:pt x="258" y="122"/>
                  </a:lnTo>
                  <a:lnTo>
                    <a:pt x="241" y="183"/>
                  </a:lnTo>
                  <a:lnTo>
                    <a:pt x="0" y="47"/>
                  </a:lnTo>
                  <a:close/>
                </a:path>
              </a:pathLst>
            </a:custGeom>
            <a:solidFill>
              <a:schemeClr val="tx1"/>
            </a:solidFill>
            <a:ln w="0">
              <a:solidFill>
                <a:schemeClr val="tx1"/>
              </a:solidFill>
              <a:round/>
              <a:headEnd/>
              <a:tailEnd/>
            </a:ln>
          </p:spPr>
          <p:txBody>
            <a:bodyPr/>
            <a:lstStyle/>
            <a:p>
              <a:endParaRPr lang="en-US"/>
            </a:p>
          </p:txBody>
        </p:sp>
        <p:sp>
          <p:nvSpPr>
            <p:cNvPr id="80949" name="Freeform 393"/>
            <p:cNvSpPr>
              <a:spLocks/>
            </p:cNvSpPr>
            <p:nvPr/>
          </p:nvSpPr>
          <p:spPr bwMode="auto">
            <a:xfrm>
              <a:off x="1930" y="6396"/>
              <a:ext cx="46" cy="12"/>
            </a:xfrm>
            <a:custGeom>
              <a:avLst/>
              <a:gdLst>
                <a:gd name="T0" fmla="*/ 0 w 276"/>
                <a:gd name="T1" fmla="*/ 0 h 74"/>
                <a:gd name="T2" fmla="*/ 0 w 276"/>
                <a:gd name="T3" fmla="*/ 0 h 74"/>
                <a:gd name="T4" fmla="*/ 0 w 276"/>
                <a:gd name="T5" fmla="*/ 0 h 74"/>
                <a:gd name="T6" fmla="*/ 0 w 276"/>
                <a:gd name="T7" fmla="*/ 0 h 74"/>
                <a:gd name="T8" fmla="*/ 0 60000 65536"/>
                <a:gd name="T9" fmla="*/ 0 60000 65536"/>
                <a:gd name="T10" fmla="*/ 0 60000 65536"/>
                <a:gd name="T11" fmla="*/ 0 60000 65536"/>
                <a:gd name="T12" fmla="*/ 0 w 276"/>
                <a:gd name="T13" fmla="*/ 0 h 74"/>
                <a:gd name="T14" fmla="*/ 276 w 276"/>
                <a:gd name="T15" fmla="*/ 74 h 74"/>
              </a:gdLst>
              <a:ahLst/>
              <a:cxnLst>
                <a:cxn ang="T8">
                  <a:pos x="T0" y="T1"/>
                </a:cxn>
                <a:cxn ang="T9">
                  <a:pos x="T2" y="T3"/>
                </a:cxn>
                <a:cxn ang="T10">
                  <a:pos x="T4" y="T5"/>
                </a:cxn>
                <a:cxn ang="T11">
                  <a:pos x="T6" y="T7"/>
                </a:cxn>
              </a:cxnLst>
              <a:rect l="T12" t="T13" r="T14" b="T15"/>
              <a:pathLst>
                <a:path w="276" h="74">
                  <a:moveTo>
                    <a:pt x="0" y="61"/>
                  </a:moveTo>
                  <a:lnTo>
                    <a:pt x="17" y="0"/>
                  </a:lnTo>
                  <a:lnTo>
                    <a:pt x="276" y="74"/>
                  </a:lnTo>
                  <a:lnTo>
                    <a:pt x="0" y="61"/>
                  </a:lnTo>
                  <a:close/>
                </a:path>
              </a:pathLst>
            </a:custGeom>
            <a:solidFill>
              <a:schemeClr val="tx1"/>
            </a:solidFill>
            <a:ln w="9525">
              <a:solidFill>
                <a:schemeClr val="tx1"/>
              </a:solidFill>
              <a:round/>
              <a:headEnd/>
              <a:tailEnd/>
            </a:ln>
          </p:spPr>
          <p:txBody>
            <a:bodyPr/>
            <a:lstStyle/>
            <a:p>
              <a:endParaRPr lang="en-US"/>
            </a:p>
          </p:txBody>
        </p:sp>
        <p:sp>
          <p:nvSpPr>
            <p:cNvPr id="80950" name="Freeform 394"/>
            <p:cNvSpPr>
              <a:spLocks/>
            </p:cNvSpPr>
            <p:nvPr/>
          </p:nvSpPr>
          <p:spPr bwMode="auto">
            <a:xfrm>
              <a:off x="1933" y="6396"/>
              <a:ext cx="43" cy="12"/>
            </a:xfrm>
            <a:custGeom>
              <a:avLst/>
              <a:gdLst>
                <a:gd name="T0" fmla="*/ 0 w 259"/>
                <a:gd name="T1" fmla="*/ 0 h 74"/>
                <a:gd name="T2" fmla="*/ 0 w 259"/>
                <a:gd name="T3" fmla="*/ 0 h 74"/>
                <a:gd name="T4" fmla="*/ 0 w 259"/>
                <a:gd name="T5" fmla="*/ 0 h 74"/>
                <a:gd name="T6" fmla="*/ 0 w 259"/>
                <a:gd name="T7" fmla="*/ 0 h 74"/>
                <a:gd name="T8" fmla="*/ 0 60000 65536"/>
                <a:gd name="T9" fmla="*/ 0 60000 65536"/>
                <a:gd name="T10" fmla="*/ 0 60000 65536"/>
                <a:gd name="T11" fmla="*/ 0 60000 65536"/>
                <a:gd name="T12" fmla="*/ 0 w 259"/>
                <a:gd name="T13" fmla="*/ 0 h 74"/>
                <a:gd name="T14" fmla="*/ 259 w 259"/>
                <a:gd name="T15" fmla="*/ 74 h 74"/>
              </a:gdLst>
              <a:ahLst/>
              <a:cxnLst>
                <a:cxn ang="T8">
                  <a:pos x="T0" y="T1"/>
                </a:cxn>
                <a:cxn ang="T9">
                  <a:pos x="T2" y="T3"/>
                </a:cxn>
                <a:cxn ang="T10">
                  <a:pos x="T4" y="T5"/>
                </a:cxn>
                <a:cxn ang="T11">
                  <a:pos x="T6" y="T7"/>
                </a:cxn>
              </a:cxnLst>
              <a:rect l="T12" t="T13" r="T14" b="T15"/>
              <a:pathLst>
                <a:path w="259" h="74">
                  <a:moveTo>
                    <a:pt x="0" y="0"/>
                  </a:moveTo>
                  <a:lnTo>
                    <a:pt x="259" y="74"/>
                  </a:lnTo>
                  <a:lnTo>
                    <a:pt x="247" y="11"/>
                  </a:lnTo>
                  <a:lnTo>
                    <a:pt x="0" y="0"/>
                  </a:lnTo>
                  <a:close/>
                </a:path>
              </a:pathLst>
            </a:custGeom>
            <a:solidFill>
              <a:schemeClr val="tx1"/>
            </a:solidFill>
            <a:ln w="9525">
              <a:solidFill>
                <a:schemeClr val="tx1"/>
              </a:solidFill>
              <a:round/>
              <a:headEnd/>
              <a:tailEnd/>
            </a:ln>
          </p:spPr>
          <p:txBody>
            <a:bodyPr/>
            <a:lstStyle/>
            <a:p>
              <a:endParaRPr lang="en-US"/>
            </a:p>
          </p:txBody>
        </p:sp>
        <p:sp>
          <p:nvSpPr>
            <p:cNvPr id="80951" name="Freeform 395"/>
            <p:cNvSpPr>
              <a:spLocks/>
            </p:cNvSpPr>
            <p:nvPr/>
          </p:nvSpPr>
          <p:spPr bwMode="auto">
            <a:xfrm>
              <a:off x="1930" y="6396"/>
              <a:ext cx="46" cy="12"/>
            </a:xfrm>
            <a:custGeom>
              <a:avLst/>
              <a:gdLst>
                <a:gd name="T0" fmla="*/ 0 w 276"/>
                <a:gd name="T1" fmla="*/ 0 h 74"/>
                <a:gd name="T2" fmla="*/ 0 w 276"/>
                <a:gd name="T3" fmla="*/ 0 h 74"/>
                <a:gd name="T4" fmla="*/ 0 w 276"/>
                <a:gd name="T5" fmla="*/ 0 h 74"/>
                <a:gd name="T6" fmla="*/ 0 w 276"/>
                <a:gd name="T7" fmla="*/ 0 h 74"/>
                <a:gd name="T8" fmla="*/ 0 w 276"/>
                <a:gd name="T9" fmla="*/ 0 h 74"/>
                <a:gd name="T10" fmla="*/ 0 60000 65536"/>
                <a:gd name="T11" fmla="*/ 0 60000 65536"/>
                <a:gd name="T12" fmla="*/ 0 60000 65536"/>
                <a:gd name="T13" fmla="*/ 0 60000 65536"/>
                <a:gd name="T14" fmla="*/ 0 60000 65536"/>
                <a:gd name="T15" fmla="*/ 0 w 276"/>
                <a:gd name="T16" fmla="*/ 0 h 74"/>
                <a:gd name="T17" fmla="*/ 276 w 276"/>
                <a:gd name="T18" fmla="*/ 74 h 74"/>
              </a:gdLst>
              <a:ahLst/>
              <a:cxnLst>
                <a:cxn ang="T10">
                  <a:pos x="T0" y="T1"/>
                </a:cxn>
                <a:cxn ang="T11">
                  <a:pos x="T2" y="T3"/>
                </a:cxn>
                <a:cxn ang="T12">
                  <a:pos x="T4" y="T5"/>
                </a:cxn>
                <a:cxn ang="T13">
                  <a:pos x="T6" y="T7"/>
                </a:cxn>
                <a:cxn ang="T14">
                  <a:pos x="T8" y="T9"/>
                </a:cxn>
              </a:cxnLst>
              <a:rect l="T15" t="T16" r="T17" b="T18"/>
              <a:pathLst>
                <a:path w="276" h="74">
                  <a:moveTo>
                    <a:pt x="0" y="61"/>
                  </a:moveTo>
                  <a:lnTo>
                    <a:pt x="17" y="0"/>
                  </a:lnTo>
                  <a:lnTo>
                    <a:pt x="264" y="11"/>
                  </a:lnTo>
                  <a:lnTo>
                    <a:pt x="276" y="74"/>
                  </a:lnTo>
                  <a:lnTo>
                    <a:pt x="0" y="61"/>
                  </a:lnTo>
                  <a:close/>
                </a:path>
              </a:pathLst>
            </a:custGeom>
            <a:solidFill>
              <a:schemeClr val="tx1"/>
            </a:solidFill>
            <a:ln w="0">
              <a:solidFill>
                <a:schemeClr val="tx1"/>
              </a:solidFill>
              <a:round/>
              <a:headEnd/>
              <a:tailEnd/>
            </a:ln>
          </p:spPr>
          <p:txBody>
            <a:bodyPr/>
            <a:lstStyle/>
            <a:p>
              <a:endParaRPr lang="en-US"/>
            </a:p>
          </p:txBody>
        </p:sp>
        <p:sp>
          <p:nvSpPr>
            <p:cNvPr id="80952" name="Freeform 396"/>
            <p:cNvSpPr>
              <a:spLocks/>
            </p:cNvSpPr>
            <p:nvPr/>
          </p:nvSpPr>
          <p:spPr bwMode="auto">
            <a:xfrm>
              <a:off x="1974" y="6389"/>
              <a:ext cx="44" cy="19"/>
            </a:xfrm>
            <a:custGeom>
              <a:avLst/>
              <a:gdLst>
                <a:gd name="T0" fmla="*/ 0 w 264"/>
                <a:gd name="T1" fmla="*/ 0 h 115"/>
                <a:gd name="T2" fmla="*/ 0 w 264"/>
                <a:gd name="T3" fmla="*/ 0 h 115"/>
                <a:gd name="T4" fmla="*/ 0 w 264"/>
                <a:gd name="T5" fmla="*/ 0 h 115"/>
                <a:gd name="T6" fmla="*/ 0 w 264"/>
                <a:gd name="T7" fmla="*/ 0 h 115"/>
                <a:gd name="T8" fmla="*/ 0 60000 65536"/>
                <a:gd name="T9" fmla="*/ 0 60000 65536"/>
                <a:gd name="T10" fmla="*/ 0 60000 65536"/>
                <a:gd name="T11" fmla="*/ 0 60000 65536"/>
                <a:gd name="T12" fmla="*/ 0 w 264"/>
                <a:gd name="T13" fmla="*/ 0 h 115"/>
                <a:gd name="T14" fmla="*/ 264 w 264"/>
                <a:gd name="T15" fmla="*/ 115 h 115"/>
              </a:gdLst>
              <a:ahLst/>
              <a:cxnLst>
                <a:cxn ang="T8">
                  <a:pos x="T0" y="T1"/>
                </a:cxn>
                <a:cxn ang="T9">
                  <a:pos x="T2" y="T3"/>
                </a:cxn>
                <a:cxn ang="T10">
                  <a:pos x="T4" y="T5"/>
                </a:cxn>
                <a:cxn ang="T11">
                  <a:pos x="T6" y="T7"/>
                </a:cxn>
              </a:cxnLst>
              <a:rect l="T12" t="T13" r="T14" b="T15"/>
              <a:pathLst>
                <a:path w="264" h="115">
                  <a:moveTo>
                    <a:pt x="12" y="115"/>
                  </a:moveTo>
                  <a:lnTo>
                    <a:pt x="0" y="52"/>
                  </a:lnTo>
                  <a:lnTo>
                    <a:pt x="264" y="0"/>
                  </a:lnTo>
                  <a:lnTo>
                    <a:pt x="12" y="115"/>
                  </a:lnTo>
                  <a:close/>
                </a:path>
              </a:pathLst>
            </a:custGeom>
            <a:solidFill>
              <a:schemeClr val="tx1"/>
            </a:solidFill>
            <a:ln w="9525">
              <a:solidFill>
                <a:schemeClr val="tx1"/>
              </a:solidFill>
              <a:round/>
              <a:headEnd/>
              <a:tailEnd/>
            </a:ln>
          </p:spPr>
          <p:txBody>
            <a:bodyPr/>
            <a:lstStyle/>
            <a:p>
              <a:endParaRPr lang="en-US"/>
            </a:p>
          </p:txBody>
        </p:sp>
        <p:sp>
          <p:nvSpPr>
            <p:cNvPr id="80953" name="Freeform 397"/>
            <p:cNvSpPr>
              <a:spLocks/>
            </p:cNvSpPr>
            <p:nvPr/>
          </p:nvSpPr>
          <p:spPr bwMode="auto">
            <a:xfrm>
              <a:off x="1974" y="6381"/>
              <a:ext cx="44" cy="17"/>
            </a:xfrm>
            <a:custGeom>
              <a:avLst/>
              <a:gdLst>
                <a:gd name="T0" fmla="*/ 0 w 264"/>
                <a:gd name="T1" fmla="*/ 0 h 102"/>
                <a:gd name="T2" fmla="*/ 0 w 264"/>
                <a:gd name="T3" fmla="*/ 0 h 102"/>
                <a:gd name="T4" fmla="*/ 0 w 264"/>
                <a:gd name="T5" fmla="*/ 0 h 102"/>
                <a:gd name="T6" fmla="*/ 0 w 264"/>
                <a:gd name="T7" fmla="*/ 0 h 102"/>
                <a:gd name="T8" fmla="*/ 0 60000 65536"/>
                <a:gd name="T9" fmla="*/ 0 60000 65536"/>
                <a:gd name="T10" fmla="*/ 0 60000 65536"/>
                <a:gd name="T11" fmla="*/ 0 60000 65536"/>
                <a:gd name="T12" fmla="*/ 0 w 264"/>
                <a:gd name="T13" fmla="*/ 0 h 102"/>
                <a:gd name="T14" fmla="*/ 264 w 264"/>
                <a:gd name="T15" fmla="*/ 102 h 102"/>
              </a:gdLst>
              <a:ahLst/>
              <a:cxnLst>
                <a:cxn ang="T8">
                  <a:pos x="T0" y="T1"/>
                </a:cxn>
                <a:cxn ang="T9">
                  <a:pos x="T2" y="T3"/>
                </a:cxn>
                <a:cxn ang="T10">
                  <a:pos x="T4" y="T5"/>
                </a:cxn>
                <a:cxn ang="T11">
                  <a:pos x="T6" y="T7"/>
                </a:cxn>
              </a:cxnLst>
              <a:rect l="T12" t="T13" r="T14" b="T15"/>
              <a:pathLst>
                <a:path w="264" h="102">
                  <a:moveTo>
                    <a:pt x="0" y="102"/>
                  </a:moveTo>
                  <a:lnTo>
                    <a:pt x="264" y="50"/>
                  </a:lnTo>
                  <a:lnTo>
                    <a:pt x="224" y="0"/>
                  </a:lnTo>
                  <a:lnTo>
                    <a:pt x="0" y="102"/>
                  </a:lnTo>
                  <a:close/>
                </a:path>
              </a:pathLst>
            </a:custGeom>
            <a:solidFill>
              <a:schemeClr val="tx1"/>
            </a:solidFill>
            <a:ln w="9525">
              <a:solidFill>
                <a:schemeClr val="tx1"/>
              </a:solidFill>
              <a:round/>
              <a:headEnd/>
              <a:tailEnd/>
            </a:ln>
          </p:spPr>
          <p:txBody>
            <a:bodyPr/>
            <a:lstStyle/>
            <a:p>
              <a:endParaRPr lang="en-US"/>
            </a:p>
          </p:txBody>
        </p:sp>
        <p:sp>
          <p:nvSpPr>
            <p:cNvPr id="80954" name="Freeform 398"/>
            <p:cNvSpPr>
              <a:spLocks/>
            </p:cNvSpPr>
            <p:nvPr/>
          </p:nvSpPr>
          <p:spPr bwMode="auto">
            <a:xfrm>
              <a:off x="1974" y="6381"/>
              <a:ext cx="44" cy="27"/>
            </a:xfrm>
            <a:custGeom>
              <a:avLst/>
              <a:gdLst>
                <a:gd name="T0" fmla="*/ 0 w 264"/>
                <a:gd name="T1" fmla="*/ 0 h 165"/>
                <a:gd name="T2" fmla="*/ 0 w 264"/>
                <a:gd name="T3" fmla="*/ 0 h 165"/>
                <a:gd name="T4" fmla="*/ 0 w 264"/>
                <a:gd name="T5" fmla="*/ 0 h 165"/>
                <a:gd name="T6" fmla="*/ 0 w 264"/>
                <a:gd name="T7" fmla="*/ 0 h 165"/>
                <a:gd name="T8" fmla="*/ 0 w 264"/>
                <a:gd name="T9" fmla="*/ 0 h 165"/>
                <a:gd name="T10" fmla="*/ 0 60000 65536"/>
                <a:gd name="T11" fmla="*/ 0 60000 65536"/>
                <a:gd name="T12" fmla="*/ 0 60000 65536"/>
                <a:gd name="T13" fmla="*/ 0 60000 65536"/>
                <a:gd name="T14" fmla="*/ 0 60000 65536"/>
                <a:gd name="T15" fmla="*/ 0 w 264"/>
                <a:gd name="T16" fmla="*/ 0 h 165"/>
                <a:gd name="T17" fmla="*/ 264 w 264"/>
                <a:gd name="T18" fmla="*/ 165 h 165"/>
              </a:gdLst>
              <a:ahLst/>
              <a:cxnLst>
                <a:cxn ang="T10">
                  <a:pos x="T0" y="T1"/>
                </a:cxn>
                <a:cxn ang="T11">
                  <a:pos x="T2" y="T3"/>
                </a:cxn>
                <a:cxn ang="T12">
                  <a:pos x="T4" y="T5"/>
                </a:cxn>
                <a:cxn ang="T13">
                  <a:pos x="T6" y="T7"/>
                </a:cxn>
                <a:cxn ang="T14">
                  <a:pos x="T8" y="T9"/>
                </a:cxn>
              </a:cxnLst>
              <a:rect l="T15" t="T16" r="T17" b="T18"/>
              <a:pathLst>
                <a:path w="264" h="165">
                  <a:moveTo>
                    <a:pt x="12" y="165"/>
                  </a:moveTo>
                  <a:lnTo>
                    <a:pt x="0" y="102"/>
                  </a:lnTo>
                  <a:lnTo>
                    <a:pt x="224" y="0"/>
                  </a:lnTo>
                  <a:lnTo>
                    <a:pt x="264" y="50"/>
                  </a:lnTo>
                  <a:lnTo>
                    <a:pt x="12" y="165"/>
                  </a:lnTo>
                  <a:close/>
                </a:path>
              </a:pathLst>
            </a:custGeom>
            <a:solidFill>
              <a:schemeClr val="tx1"/>
            </a:solidFill>
            <a:ln w="0">
              <a:solidFill>
                <a:schemeClr val="tx1"/>
              </a:solidFill>
              <a:round/>
              <a:headEnd/>
              <a:tailEnd/>
            </a:ln>
          </p:spPr>
          <p:txBody>
            <a:bodyPr/>
            <a:lstStyle/>
            <a:p>
              <a:endParaRPr lang="en-US"/>
            </a:p>
          </p:txBody>
        </p:sp>
        <p:sp>
          <p:nvSpPr>
            <p:cNvPr id="80955" name="Freeform 399"/>
            <p:cNvSpPr>
              <a:spLocks/>
            </p:cNvSpPr>
            <p:nvPr/>
          </p:nvSpPr>
          <p:spPr bwMode="auto">
            <a:xfrm>
              <a:off x="2011" y="6353"/>
              <a:ext cx="35" cy="36"/>
            </a:xfrm>
            <a:custGeom>
              <a:avLst/>
              <a:gdLst>
                <a:gd name="T0" fmla="*/ 0 w 211"/>
                <a:gd name="T1" fmla="*/ 0 h 215"/>
                <a:gd name="T2" fmla="*/ 0 w 211"/>
                <a:gd name="T3" fmla="*/ 0 h 215"/>
                <a:gd name="T4" fmla="*/ 0 w 211"/>
                <a:gd name="T5" fmla="*/ 0 h 215"/>
                <a:gd name="T6" fmla="*/ 0 w 211"/>
                <a:gd name="T7" fmla="*/ 0 h 215"/>
                <a:gd name="T8" fmla="*/ 0 60000 65536"/>
                <a:gd name="T9" fmla="*/ 0 60000 65536"/>
                <a:gd name="T10" fmla="*/ 0 60000 65536"/>
                <a:gd name="T11" fmla="*/ 0 60000 65536"/>
                <a:gd name="T12" fmla="*/ 0 w 211"/>
                <a:gd name="T13" fmla="*/ 0 h 215"/>
                <a:gd name="T14" fmla="*/ 211 w 211"/>
                <a:gd name="T15" fmla="*/ 215 h 215"/>
              </a:gdLst>
              <a:ahLst/>
              <a:cxnLst>
                <a:cxn ang="T8">
                  <a:pos x="T0" y="T1"/>
                </a:cxn>
                <a:cxn ang="T9">
                  <a:pos x="T2" y="T3"/>
                </a:cxn>
                <a:cxn ang="T10">
                  <a:pos x="T4" y="T5"/>
                </a:cxn>
                <a:cxn ang="T11">
                  <a:pos x="T6" y="T7"/>
                </a:cxn>
              </a:cxnLst>
              <a:rect l="T12" t="T13" r="T14" b="T15"/>
              <a:pathLst>
                <a:path w="211" h="215">
                  <a:moveTo>
                    <a:pt x="40" y="215"/>
                  </a:moveTo>
                  <a:lnTo>
                    <a:pt x="0" y="165"/>
                  </a:lnTo>
                  <a:lnTo>
                    <a:pt x="211" y="0"/>
                  </a:lnTo>
                  <a:lnTo>
                    <a:pt x="40" y="215"/>
                  </a:lnTo>
                  <a:close/>
                </a:path>
              </a:pathLst>
            </a:custGeom>
            <a:solidFill>
              <a:schemeClr val="tx1"/>
            </a:solidFill>
            <a:ln w="9525">
              <a:solidFill>
                <a:schemeClr val="tx1"/>
              </a:solidFill>
              <a:round/>
              <a:headEnd/>
              <a:tailEnd/>
            </a:ln>
          </p:spPr>
          <p:txBody>
            <a:bodyPr/>
            <a:lstStyle/>
            <a:p>
              <a:endParaRPr lang="en-US"/>
            </a:p>
          </p:txBody>
        </p:sp>
        <p:sp>
          <p:nvSpPr>
            <p:cNvPr id="80956" name="Freeform 400"/>
            <p:cNvSpPr>
              <a:spLocks/>
            </p:cNvSpPr>
            <p:nvPr/>
          </p:nvSpPr>
          <p:spPr bwMode="auto">
            <a:xfrm>
              <a:off x="2011" y="6349"/>
              <a:ext cx="35" cy="32"/>
            </a:xfrm>
            <a:custGeom>
              <a:avLst/>
              <a:gdLst>
                <a:gd name="T0" fmla="*/ 0 w 211"/>
                <a:gd name="T1" fmla="*/ 0 h 192"/>
                <a:gd name="T2" fmla="*/ 0 w 211"/>
                <a:gd name="T3" fmla="*/ 0 h 192"/>
                <a:gd name="T4" fmla="*/ 0 w 211"/>
                <a:gd name="T5" fmla="*/ 0 h 192"/>
                <a:gd name="T6" fmla="*/ 0 w 211"/>
                <a:gd name="T7" fmla="*/ 0 h 192"/>
                <a:gd name="T8" fmla="*/ 0 60000 65536"/>
                <a:gd name="T9" fmla="*/ 0 60000 65536"/>
                <a:gd name="T10" fmla="*/ 0 60000 65536"/>
                <a:gd name="T11" fmla="*/ 0 60000 65536"/>
                <a:gd name="T12" fmla="*/ 0 w 211"/>
                <a:gd name="T13" fmla="*/ 0 h 192"/>
                <a:gd name="T14" fmla="*/ 211 w 211"/>
                <a:gd name="T15" fmla="*/ 192 h 192"/>
              </a:gdLst>
              <a:ahLst/>
              <a:cxnLst>
                <a:cxn ang="T8">
                  <a:pos x="T0" y="T1"/>
                </a:cxn>
                <a:cxn ang="T9">
                  <a:pos x="T2" y="T3"/>
                </a:cxn>
                <a:cxn ang="T10">
                  <a:pos x="T4" y="T5"/>
                </a:cxn>
                <a:cxn ang="T11">
                  <a:pos x="T6" y="T7"/>
                </a:cxn>
              </a:cxnLst>
              <a:rect l="T12" t="T13" r="T14" b="T15"/>
              <a:pathLst>
                <a:path w="211" h="192">
                  <a:moveTo>
                    <a:pt x="0" y="192"/>
                  </a:moveTo>
                  <a:lnTo>
                    <a:pt x="211" y="27"/>
                  </a:lnTo>
                  <a:lnTo>
                    <a:pt x="153" y="0"/>
                  </a:lnTo>
                  <a:lnTo>
                    <a:pt x="0" y="192"/>
                  </a:lnTo>
                  <a:close/>
                </a:path>
              </a:pathLst>
            </a:custGeom>
            <a:solidFill>
              <a:schemeClr val="tx1"/>
            </a:solidFill>
            <a:ln w="9525">
              <a:solidFill>
                <a:schemeClr val="tx1"/>
              </a:solidFill>
              <a:round/>
              <a:headEnd/>
              <a:tailEnd/>
            </a:ln>
          </p:spPr>
          <p:txBody>
            <a:bodyPr/>
            <a:lstStyle/>
            <a:p>
              <a:endParaRPr lang="en-US"/>
            </a:p>
          </p:txBody>
        </p:sp>
        <p:sp>
          <p:nvSpPr>
            <p:cNvPr id="80957" name="Freeform 401"/>
            <p:cNvSpPr>
              <a:spLocks/>
            </p:cNvSpPr>
            <p:nvPr/>
          </p:nvSpPr>
          <p:spPr bwMode="auto">
            <a:xfrm>
              <a:off x="2011" y="6349"/>
              <a:ext cx="35" cy="40"/>
            </a:xfrm>
            <a:custGeom>
              <a:avLst/>
              <a:gdLst>
                <a:gd name="T0" fmla="*/ 0 w 211"/>
                <a:gd name="T1" fmla="*/ 0 h 242"/>
                <a:gd name="T2" fmla="*/ 0 w 211"/>
                <a:gd name="T3" fmla="*/ 0 h 242"/>
                <a:gd name="T4" fmla="*/ 0 w 211"/>
                <a:gd name="T5" fmla="*/ 0 h 242"/>
                <a:gd name="T6" fmla="*/ 0 w 211"/>
                <a:gd name="T7" fmla="*/ 0 h 242"/>
                <a:gd name="T8" fmla="*/ 0 w 211"/>
                <a:gd name="T9" fmla="*/ 0 h 242"/>
                <a:gd name="T10" fmla="*/ 0 60000 65536"/>
                <a:gd name="T11" fmla="*/ 0 60000 65536"/>
                <a:gd name="T12" fmla="*/ 0 60000 65536"/>
                <a:gd name="T13" fmla="*/ 0 60000 65536"/>
                <a:gd name="T14" fmla="*/ 0 60000 65536"/>
                <a:gd name="T15" fmla="*/ 0 w 211"/>
                <a:gd name="T16" fmla="*/ 0 h 242"/>
                <a:gd name="T17" fmla="*/ 211 w 211"/>
                <a:gd name="T18" fmla="*/ 242 h 242"/>
              </a:gdLst>
              <a:ahLst/>
              <a:cxnLst>
                <a:cxn ang="T10">
                  <a:pos x="T0" y="T1"/>
                </a:cxn>
                <a:cxn ang="T11">
                  <a:pos x="T2" y="T3"/>
                </a:cxn>
                <a:cxn ang="T12">
                  <a:pos x="T4" y="T5"/>
                </a:cxn>
                <a:cxn ang="T13">
                  <a:pos x="T6" y="T7"/>
                </a:cxn>
                <a:cxn ang="T14">
                  <a:pos x="T8" y="T9"/>
                </a:cxn>
              </a:cxnLst>
              <a:rect l="T15" t="T16" r="T17" b="T18"/>
              <a:pathLst>
                <a:path w="211" h="242">
                  <a:moveTo>
                    <a:pt x="40" y="242"/>
                  </a:moveTo>
                  <a:lnTo>
                    <a:pt x="0" y="192"/>
                  </a:lnTo>
                  <a:lnTo>
                    <a:pt x="153" y="0"/>
                  </a:lnTo>
                  <a:lnTo>
                    <a:pt x="211" y="27"/>
                  </a:lnTo>
                  <a:lnTo>
                    <a:pt x="40" y="242"/>
                  </a:lnTo>
                  <a:close/>
                </a:path>
              </a:pathLst>
            </a:custGeom>
            <a:solidFill>
              <a:schemeClr val="tx1"/>
            </a:solidFill>
            <a:ln w="0">
              <a:solidFill>
                <a:schemeClr val="tx1"/>
              </a:solidFill>
              <a:round/>
              <a:headEnd/>
              <a:tailEnd/>
            </a:ln>
          </p:spPr>
          <p:txBody>
            <a:bodyPr/>
            <a:lstStyle/>
            <a:p>
              <a:endParaRPr lang="en-US"/>
            </a:p>
          </p:txBody>
        </p:sp>
        <p:sp>
          <p:nvSpPr>
            <p:cNvPr id="80958" name="Freeform 434"/>
            <p:cNvSpPr>
              <a:spLocks/>
            </p:cNvSpPr>
            <p:nvPr/>
          </p:nvSpPr>
          <p:spPr bwMode="auto">
            <a:xfrm>
              <a:off x="1898" y="6321"/>
              <a:ext cx="54" cy="20"/>
            </a:xfrm>
            <a:custGeom>
              <a:avLst/>
              <a:gdLst>
                <a:gd name="T0" fmla="*/ 0 w 325"/>
                <a:gd name="T1" fmla="*/ 0 h 119"/>
                <a:gd name="T2" fmla="*/ 0 w 325"/>
                <a:gd name="T3" fmla="*/ 0 h 119"/>
                <a:gd name="T4" fmla="*/ 0 w 325"/>
                <a:gd name="T5" fmla="*/ 0 h 119"/>
                <a:gd name="T6" fmla="*/ 0 w 325"/>
                <a:gd name="T7" fmla="*/ 0 h 119"/>
                <a:gd name="T8" fmla="*/ 0 60000 65536"/>
                <a:gd name="T9" fmla="*/ 0 60000 65536"/>
                <a:gd name="T10" fmla="*/ 0 60000 65536"/>
                <a:gd name="T11" fmla="*/ 0 60000 65536"/>
                <a:gd name="T12" fmla="*/ 0 w 325"/>
                <a:gd name="T13" fmla="*/ 0 h 119"/>
                <a:gd name="T14" fmla="*/ 325 w 325"/>
                <a:gd name="T15" fmla="*/ 119 h 119"/>
              </a:gdLst>
              <a:ahLst/>
              <a:cxnLst>
                <a:cxn ang="T8">
                  <a:pos x="T0" y="T1"/>
                </a:cxn>
                <a:cxn ang="T9">
                  <a:pos x="T2" y="T3"/>
                </a:cxn>
                <a:cxn ang="T10">
                  <a:pos x="T4" y="T5"/>
                </a:cxn>
                <a:cxn ang="T11">
                  <a:pos x="T6" y="T7"/>
                </a:cxn>
              </a:cxnLst>
              <a:rect l="T12" t="T13" r="T14" b="T15"/>
              <a:pathLst>
                <a:path w="325" h="119">
                  <a:moveTo>
                    <a:pt x="3" y="0"/>
                  </a:moveTo>
                  <a:lnTo>
                    <a:pt x="0" y="7"/>
                  </a:lnTo>
                  <a:lnTo>
                    <a:pt x="325" y="119"/>
                  </a:lnTo>
                  <a:lnTo>
                    <a:pt x="3" y="0"/>
                  </a:lnTo>
                  <a:close/>
                </a:path>
              </a:pathLst>
            </a:custGeom>
            <a:solidFill>
              <a:schemeClr val="tx1"/>
            </a:solidFill>
            <a:ln w="9525">
              <a:solidFill>
                <a:schemeClr val="tx1"/>
              </a:solidFill>
              <a:round/>
              <a:headEnd/>
              <a:tailEnd/>
            </a:ln>
          </p:spPr>
          <p:txBody>
            <a:bodyPr/>
            <a:lstStyle/>
            <a:p>
              <a:endParaRPr lang="en-US"/>
            </a:p>
          </p:txBody>
        </p:sp>
        <p:sp>
          <p:nvSpPr>
            <p:cNvPr id="80959" name="Freeform 435"/>
            <p:cNvSpPr>
              <a:spLocks/>
            </p:cNvSpPr>
            <p:nvPr/>
          </p:nvSpPr>
          <p:spPr bwMode="auto">
            <a:xfrm>
              <a:off x="1898" y="6322"/>
              <a:ext cx="57" cy="21"/>
            </a:xfrm>
            <a:custGeom>
              <a:avLst/>
              <a:gdLst>
                <a:gd name="T0" fmla="*/ 0 w 344"/>
                <a:gd name="T1" fmla="*/ 0 h 128"/>
                <a:gd name="T2" fmla="*/ 0 w 344"/>
                <a:gd name="T3" fmla="*/ 0 h 128"/>
                <a:gd name="T4" fmla="*/ 0 w 344"/>
                <a:gd name="T5" fmla="*/ 0 h 128"/>
                <a:gd name="T6" fmla="*/ 0 w 344"/>
                <a:gd name="T7" fmla="*/ 0 h 128"/>
                <a:gd name="T8" fmla="*/ 0 60000 65536"/>
                <a:gd name="T9" fmla="*/ 0 60000 65536"/>
                <a:gd name="T10" fmla="*/ 0 60000 65536"/>
                <a:gd name="T11" fmla="*/ 0 60000 65536"/>
                <a:gd name="T12" fmla="*/ 0 w 344"/>
                <a:gd name="T13" fmla="*/ 0 h 128"/>
                <a:gd name="T14" fmla="*/ 344 w 344"/>
                <a:gd name="T15" fmla="*/ 128 h 128"/>
              </a:gdLst>
              <a:ahLst/>
              <a:cxnLst>
                <a:cxn ang="T8">
                  <a:pos x="T0" y="T1"/>
                </a:cxn>
                <a:cxn ang="T9">
                  <a:pos x="T2" y="T3"/>
                </a:cxn>
                <a:cxn ang="T10">
                  <a:pos x="T4" y="T5"/>
                </a:cxn>
                <a:cxn ang="T11">
                  <a:pos x="T6" y="T7"/>
                </a:cxn>
              </a:cxnLst>
              <a:rect l="T12" t="T13" r="T14" b="T15"/>
              <a:pathLst>
                <a:path w="344" h="128">
                  <a:moveTo>
                    <a:pt x="0" y="0"/>
                  </a:moveTo>
                  <a:lnTo>
                    <a:pt x="325" y="112"/>
                  </a:lnTo>
                  <a:lnTo>
                    <a:pt x="344" y="128"/>
                  </a:lnTo>
                  <a:lnTo>
                    <a:pt x="0" y="0"/>
                  </a:lnTo>
                  <a:close/>
                </a:path>
              </a:pathLst>
            </a:custGeom>
            <a:solidFill>
              <a:schemeClr val="tx1"/>
            </a:solidFill>
            <a:ln w="9525">
              <a:solidFill>
                <a:schemeClr val="tx1"/>
              </a:solidFill>
              <a:round/>
              <a:headEnd/>
              <a:tailEnd/>
            </a:ln>
          </p:spPr>
          <p:txBody>
            <a:bodyPr/>
            <a:lstStyle/>
            <a:p>
              <a:endParaRPr lang="en-US"/>
            </a:p>
          </p:txBody>
        </p:sp>
        <p:sp>
          <p:nvSpPr>
            <p:cNvPr id="80960" name="Freeform 436"/>
            <p:cNvSpPr>
              <a:spLocks/>
            </p:cNvSpPr>
            <p:nvPr/>
          </p:nvSpPr>
          <p:spPr bwMode="auto">
            <a:xfrm>
              <a:off x="1898" y="6321"/>
              <a:ext cx="57" cy="22"/>
            </a:xfrm>
            <a:custGeom>
              <a:avLst/>
              <a:gdLst>
                <a:gd name="T0" fmla="*/ 0 w 344"/>
                <a:gd name="T1" fmla="*/ 0 h 135"/>
                <a:gd name="T2" fmla="*/ 0 w 344"/>
                <a:gd name="T3" fmla="*/ 0 h 135"/>
                <a:gd name="T4" fmla="*/ 0 w 344"/>
                <a:gd name="T5" fmla="*/ 0 h 135"/>
                <a:gd name="T6" fmla="*/ 0 w 344"/>
                <a:gd name="T7" fmla="*/ 0 h 135"/>
                <a:gd name="T8" fmla="*/ 0 w 344"/>
                <a:gd name="T9" fmla="*/ 0 h 135"/>
                <a:gd name="T10" fmla="*/ 0 60000 65536"/>
                <a:gd name="T11" fmla="*/ 0 60000 65536"/>
                <a:gd name="T12" fmla="*/ 0 60000 65536"/>
                <a:gd name="T13" fmla="*/ 0 60000 65536"/>
                <a:gd name="T14" fmla="*/ 0 60000 65536"/>
                <a:gd name="T15" fmla="*/ 0 w 344"/>
                <a:gd name="T16" fmla="*/ 0 h 135"/>
                <a:gd name="T17" fmla="*/ 344 w 344"/>
                <a:gd name="T18" fmla="*/ 135 h 135"/>
              </a:gdLst>
              <a:ahLst/>
              <a:cxnLst>
                <a:cxn ang="T10">
                  <a:pos x="T0" y="T1"/>
                </a:cxn>
                <a:cxn ang="T11">
                  <a:pos x="T2" y="T3"/>
                </a:cxn>
                <a:cxn ang="T12">
                  <a:pos x="T4" y="T5"/>
                </a:cxn>
                <a:cxn ang="T13">
                  <a:pos x="T6" y="T7"/>
                </a:cxn>
                <a:cxn ang="T14">
                  <a:pos x="T8" y="T9"/>
                </a:cxn>
              </a:cxnLst>
              <a:rect l="T15" t="T16" r="T17" b="T18"/>
              <a:pathLst>
                <a:path w="344" h="135">
                  <a:moveTo>
                    <a:pt x="3" y="0"/>
                  </a:moveTo>
                  <a:lnTo>
                    <a:pt x="0" y="7"/>
                  </a:lnTo>
                  <a:lnTo>
                    <a:pt x="344" y="135"/>
                  </a:lnTo>
                  <a:lnTo>
                    <a:pt x="325" y="119"/>
                  </a:lnTo>
                  <a:lnTo>
                    <a:pt x="3" y="0"/>
                  </a:lnTo>
                  <a:close/>
                </a:path>
              </a:pathLst>
            </a:custGeom>
            <a:solidFill>
              <a:schemeClr val="tx1"/>
            </a:solidFill>
            <a:ln w="0">
              <a:solidFill>
                <a:schemeClr val="tx1"/>
              </a:solidFill>
              <a:round/>
              <a:headEnd/>
              <a:tailEnd/>
            </a:ln>
          </p:spPr>
          <p:txBody>
            <a:bodyPr/>
            <a:lstStyle/>
            <a:p>
              <a:endParaRPr lang="en-US"/>
            </a:p>
          </p:txBody>
        </p:sp>
        <p:sp>
          <p:nvSpPr>
            <p:cNvPr id="80961" name="Freeform 437"/>
            <p:cNvSpPr>
              <a:spLocks/>
            </p:cNvSpPr>
            <p:nvPr/>
          </p:nvSpPr>
          <p:spPr bwMode="auto">
            <a:xfrm>
              <a:off x="1945" y="6329"/>
              <a:ext cx="10" cy="14"/>
            </a:xfrm>
            <a:custGeom>
              <a:avLst/>
              <a:gdLst>
                <a:gd name="T0" fmla="*/ 0 w 64"/>
                <a:gd name="T1" fmla="*/ 0 h 88"/>
                <a:gd name="T2" fmla="*/ 0 w 64"/>
                <a:gd name="T3" fmla="*/ 0 h 88"/>
                <a:gd name="T4" fmla="*/ 0 w 64"/>
                <a:gd name="T5" fmla="*/ 0 h 88"/>
                <a:gd name="T6" fmla="*/ 0 w 64"/>
                <a:gd name="T7" fmla="*/ 0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45" y="72"/>
                  </a:moveTo>
                  <a:lnTo>
                    <a:pt x="64" y="88"/>
                  </a:lnTo>
                  <a:lnTo>
                    <a:pt x="0" y="0"/>
                  </a:lnTo>
                  <a:lnTo>
                    <a:pt x="45" y="72"/>
                  </a:lnTo>
                  <a:close/>
                </a:path>
              </a:pathLst>
            </a:custGeom>
            <a:solidFill>
              <a:schemeClr val="tx1"/>
            </a:solidFill>
            <a:ln w="9525">
              <a:solidFill>
                <a:schemeClr val="tx1"/>
              </a:solidFill>
              <a:round/>
              <a:headEnd/>
              <a:tailEnd/>
            </a:ln>
          </p:spPr>
          <p:txBody>
            <a:bodyPr/>
            <a:lstStyle/>
            <a:p>
              <a:endParaRPr lang="en-US"/>
            </a:p>
          </p:txBody>
        </p:sp>
        <p:sp>
          <p:nvSpPr>
            <p:cNvPr id="80962" name="Freeform 438"/>
            <p:cNvSpPr>
              <a:spLocks/>
            </p:cNvSpPr>
            <p:nvPr/>
          </p:nvSpPr>
          <p:spPr bwMode="auto">
            <a:xfrm>
              <a:off x="1945" y="6329"/>
              <a:ext cx="10" cy="14"/>
            </a:xfrm>
            <a:custGeom>
              <a:avLst/>
              <a:gdLst>
                <a:gd name="T0" fmla="*/ 0 w 64"/>
                <a:gd name="T1" fmla="*/ 0 h 88"/>
                <a:gd name="T2" fmla="*/ 0 w 64"/>
                <a:gd name="T3" fmla="*/ 0 h 88"/>
                <a:gd name="T4" fmla="*/ 0 w 64"/>
                <a:gd name="T5" fmla="*/ 0 h 88"/>
                <a:gd name="T6" fmla="*/ 0 w 64"/>
                <a:gd name="T7" fmla="*/ 0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64" y="88"/>
                  </a:moveTo>
                  <a:lnTo>
                    <a:pt x="0" y="0"/>
                  </a:lnTo>
                  <a:lnTo>
                    <a:pt x="15" y="7"/>
                  </a:lnTo>
                  <a:lnTo>
                    <a:pt x="64" y="88"/>
                  </a:lnTo>
                  <a:close/>
                </a:path>
              </a:pathLst>
            </a:custGeom>
            <a:solidFill>
              <a:schemeClr val="tx1"/>
            </a:solidFill>
            <a:ln w="9525">
              <a:solidFill>
                <a:schemeClr val="tx1"/>
              </a:solidFill>
              <a:round/>
              <a:headEnd/>
              <a:tailEnd/>
            </a:ln>
          </p:spPr>
          <p:txBody>
            <a:bodyPr/>
            <a:lstStyle/>
            <a:p>
              <a:endParaRPr lang="en-US"/>
            </a:p>
          </p:txBody>
        </p:sp>
        <p:sp>
          <p:nvSpPr>
            <p:cNvPr id="80963" name="Freeform 439"/>
            <p:cNvSpPr>
              <a:spLocks/>
            </p:cNvSpPr>
            <p:nvPr/>
          </p:nvSpPr>
          <p:spPr bwMode="auto">
            <a:xfrm>
              <a:off x="1945" y="6329"/>
              <a:ext cx="10" cy="14"/>
            </a:xfrm>
            <a:custGeom>
              <a:avLst/>
              <a:gdLst>
                <a:gd name="T0" fmla="*/ 0 w 64"/>
                <a:gd name="T1" fmla="*/ 0 h 88"/>
                <a:gd name="T2" fmla="*/ 0 w 64"/>
                <a:gd name="T3" fmla="*/ 0 h 88"/>
                <a:gd name="T4" fmla="*/ 0 w 64"/>
                <a:gd name="T5" fmla="*/ 0 h 88"/>
                <a:gd name="T6" fmla="*/ 0 w 64"/>
                <a:gd name="T7" fmla="*/ 0 h 88"/>
                <a:gd name="T8" fmla="*/ 0 w 64"/>
                <a:gd name="T9" fmla="*/ 0 h 88"/>
                <a:gd name="T10" fmla="*/ 0 60000 65536"/>
                <a:gd name="T11" fmla="*/ 0 60000 65536"/>
                <a:gd name="T12" fmla="*/ 0 60000 65536"/>
                <a:gd name="T13" fmla="*/ 0 60000 65536"/>
                <a:gd name="T14" fmla="*/ 0 60000 65536"/>
                <a:gd name="T15" fmla="*/ 0 w 64"/>
                <a:gd name="T16" fmla="*/ 0 h 88"/>
                <a:gd name="T17" fmla="*/ 64 w 64"/>
                <a:gd name="T18" fmla="*/ 88 h 88"/>
              </a:gdLst>
              <a:ahLst/>
              <a:cxnLst>
                <a:cxn ang="T10">
                  <a:pos x="T0" y="T1"/>
                </a:cxn>
                <a:cxn ang="T11">
                  <a:pos x="T2" y="T3"/>
                </a:cxn>
                <a:cxn ang="T12">
                  <a:pos x="T4" y="T5"/>
                </a:cxn>
                <a:cxn ang="T13">
                  <a:pos x="T6" y="T7"/>
                </a:cxn>
                <a:cxn ang="T14">
                  <a:pos x="T8" y="T9"/>
                </a:cxn>
              </a:cxnLst>
              <a:rect l="T15" t="T16" r="T17" b="T18"/>
              <a:pathLst>
                <a:path w="64" h="88">
                  <a:moveTo>
                    <a:pt x="45" y="72"/>
                  </a:moveTo>
                  <a:lnTo>
                    <a:pt x="64" y="88"/>
                  </a:lnTo>
                  <a:lnTo>
                    <a:pt x="15" y="7"/>
                  </a:lnTo>
                  <a:lnTo>
                    <a:pt x="0" y="0"/>
                  </a:lnTo>
                  <a:lnTo>
                    <a:pt x="45" y="72"/>
                  </a:lnTo>
                  <a:close/>
                </a:path>
              </a:pathLst>
            </a:custGeom>
            <a:solidFill>
              <a:schemeClr val="tx1"/>
            </a:solidFill>
            <a:ln w="0">
              <a:solidFill>
                <a:schemeClr val="tx1"/>
              </a:solidFill>
              <a:round/>
              <a:headEnd/>
              <a:tailEnd/>
            </a:ln>
          </p:spPr>
          <p:txBody>
            <a:bodyPr/>
            <a:lstStyle/>
            <a:p>
              <a:endParaRPr lang="en-US"/>
            </a:p>
          </p:txBody>
        </p:sp>
        <p:sp>
          <p:nvSpPr>
            <p:cNvPr id="80964" name="Freeform 440"/>
            <p:cNvSpPr>
              <a:spLocks/>
            </p:cNvSpPr>
            <p:nvPr/>
          </p:nvSpPr>
          <p:spPr bwMode="auto">
            <a:xfrm>
              <a:off x="1945" y="6329"/>
              <a:ext cx="67" cy="1"/>
            </a:xfrm>
            <a:custGeom>
              <a:avLst/>
              <a:gdLst>
                <a:gd name="T0" fmla="*/ 0 w 402"/>
                <a:gd name="T1" fmla="*/ 0 h 7"/>
                <a:gd name="T2" fmla="*/ 0 w 402"/>
                <a:gd name="T3" fmla="*/ 0 h 7"/>
                <a:gd name="T4" fmla="*/ 0 w 402"/>
                <a:gd name="T5" fmla="*/ 0 h 7"/>
                <a:gd name="T6" fmla="*/ 0 w 402"/>
                <a:gd name="T7" fmla="*/ 0 h 7"/>
                <a:gd name="T8" fmla="*/ 0 60000 65536"/>
                <a:gd name="T9" fmla="*/ 0 60000 65536"/>
                <a:gd name="T10" fmla="*/ 0 60000 65536"/>
                <a:gd name="T11" fmla="*/ 0 60000 65536"/>
                <a:gd name="T12" fmla="*/ 0 w 402"/>
                <a:gd name="T13" fmla="*/ 0 h 7"/>
                <a:gd name="T14" fmla="*/ 402 w 402"/>
                <a:gd name="T15" fmla="*/ 7 h 7"/>
              </a:gdLst>
              <a:ahLst/>
              <a:cxnLst>
                <a:cxn ang="T8">
                  <a:pos x="T0" y="T1"/>
                </a:cxn>
                <a:cxn ang="T9">
                  <a:pos x="T2" y="T3"/>
                </a:cxn>
                <a:cxn ang="T10">
                  <a:pos x="T4" y="T5"/>
                </a:cxn>
                <a:cxn ang="T11">
                  <a:pos x="T6" y="T7"/>
                </a:cxn>
              </a:cxnLst>
              <a:rect l="T12" t="T13" r="T14" b="T15"/>
              <a:pathLst>
                <a:path w="402" h="7">
                  <a:moveTo>
                    <a:pt x="0" y="0"/>
                  </a:moveTo>
                  <a:lnTo>
                    <a:pt x="15" y="7"/>
                  </a:lnTo>
                  <a:lnTo>
                    <a:pt x="402" y="0"/>
                  </a:lnTo>
                  <a:lnTo>
                    <a:pt x="0" y="0"/>
                  </a:lnTo>
                  <a:close/>
                </a:path>
              </a:pathLst>
            </a:custGeom>
            <a:solidFill>
              <a:schemeClr val="tx1"/>
            </a:solidFill>
            <a:ln w="9525">
              <a:solidFill>
                <a:schemeClr val="tx1"/>
              </a:solidFill>
              <a:round/>
              <a:headEnd/>
              <a:tailEnd/>
            </a:ln>
          </p:spPr>
          <p:txBody>
            <a:bodyPr/>
            <a:lstStyle/>
            <a:p>
              <a:endParaRPr lang="en-US"/>
            </a:p>
          </p:txBody>
        </p:sp>
        <p:sp>
          <p:nvSpPr>
            <p:cNvPr id="80965" name="Freeform 441"/>
            <p:cNvSpPr>
              <a:spLocks/>
            </p:cNvSpPr>
            <p:nvPr/>
          </p:nvSpPr>
          <p:spPr bwMode="auto">
            <a:xfrm>
              <a:off x="1947" y="6329"/>
              <a:ext cx="66" cy="1"/>
            </a:xfrm>
            <a:custGeom>
              <a:avLst/>
              <a:gdLst>
                <a:gd name="T0" fmla="*/ 0 w 395"/>
                <a:gd name="T1" fmla="*/ 0 h 7"/>
                <a:gd name="T2" fmla="*/ 0 w 395"/>
                <a:gd name="T3" fmla="*/ 0 h 7"/>
                <a:gd name="T4" fmla="*/ 0 w 395"/>
                <a:gd name="T5" fmla="*/ 0 h 7"/>
                <a:gd name="T6" fmla="*/ 0 w 395"/>
                <a:gd name="T7" fmla="*/ 0 h 7"/>
                <a:gd name="T8" fmla="*/ 0 60000 65536"/>
                <a:gd name="T9" fmla="*/ 0 60000 65536"/>
                <a:gd name="T10" fmla="*/ 0 60000 65536"/>
                <a:gd name="T11" fmla="*/ 0 60000 65536"/>
                <a:gd name="T12" fmla="*/ 0 w 395"/>
                <a:gd name="T13" fmla="*/ 0 h 7"/>
                <a:gd name="T14" fmla="*/ 395 w 395"/>
                <a:gd name="T15" fmla="*/ 7 h 7"/>
              </a:gdLst>
              <a:ahLst/>
              <a:cxnLst>
                <a:cxn ang="T8">
                  <a:pos x="T0" y="T1"/>
                </a:cxn>
                <a:cxn ang="T9">
                  <a:pos x="T2" y="T3"/>
                </a:cxn>
                <a:cxn ang="T10">
                  <a:pos x="T4" y="T5"/>
                </a:cxn>
                <a:cxn ang="T11">
                  <a:pos x="T6" y="T7"/>
                </a:cxn>
              </a:cxnLst>
              <a:rect l="T12" t="T13" r="T14" b="T15"/>
              <a:pathLst>
                <a:path w="395" h="7">
                  <a:moveTo>
                    <a:pt x="0" y="7"/>
                  </a:moveTo>
                  <a:lnTo>
                    <a:pt x="387" y="0"/>
                  </a:lnTo>
                  <a:lnTo>
                    <a:pt x="395" y="7"/>
                  </a:lnTo>
                  <a:lnTo>
                    <a:pt x="0" y="7"/>
                  </a:lnTo>
                  <a:close/>
                </a:path>
              </a:pathLst>
            </a:custGeom>
            <a:solidFill>
              <a:schemeClr val="tx1"/>
            </a:solidFill>
            <a:ln w="9525">
              <a:solidFill>
                <a:schemeClr val="tx1"/>
              </a:solidFill>
              <a:round/>
              <a:headEnd/>
              <a:tailEnd/>
            </a:ln>
          </p:spPr>
          <p:txBody>
            <a:bodyPr/>
            <a:lstStyle/>
            <a:p>
              <a:endParaRPr lang="en-US"/>
            </a:p>
          </p:txBody>
        </p:sp>
        <p:sp>
          <p:nvSpPr>
            <p:cNvPr id="80966" name="Freeform 442"/>
            <p:cNvSpPr>
              <a:spLocks/>
            </p:cNvSpPr>
            <p:nvPr/>
          </p:nvSpPr>
          <p:spPr bwMode="auto">
            <a:xfrm>
              <a:off x="1945" y="6329"/>
              <a:ext cx="68" cy="1"/>
            </a:xfrm>
            <a:custGeom>
              <a:avLst/>
              <a:gdLst>
                <a:gd name="T0" fmla="*/ 0 w 410"/>
                <a:gd name="T1" fmla="*/ 0 h 7"/>
                <a:gd name="T2" fmla="*/ 0 w 410"/>
                <a:gd name="T3" fmla="*/ 0 h 7"/>
                <a:gd name="T4" fmla="*/ 0 w 410"/>
                <a:gd name="T5" fmla="*/ 0 h 7"/>
                <a:gd name="T6" fmla="*/ 0 w 410"/>
                <a:gd name="T7" fmla="*/ 0 h 7"/>
                <a:gd name="T8" fmla="*/ 0 w 410"/>
                <a:gd name="T9" fmla="*/ 0 h 7"/>
                <a:gd name="T10" fmla="*/ 0 60000 65536"/>
                <a:gd name="T11" fmla="*/ 0 60000 65536"/>
                <a:gd name="T12" fmla="*/ 0 60000 65536"/>
                <a:gd name="T13" fmla="*/ 0 60000 65536"/>
                <a:gd name="T14" fmla="*/ 0 60000 65536"/>
                <a:gd name="T15" fmla="*/ 0 w 410"/>
                <a:gd name="T16" fmla="*/ 0 h 7"/>
                <a:gd name="T17" fmla="*/ 410 w 410"/>
                <a:gd name="T18" fmla="*/ 7 h 7"/>
              </a:gdLst>
              <a:ahLst/>
              <a:cxnLst>
                <a:cxn ang="T10">
                  <a:pos x="T0" y="T1"/>
                </a:cxn>
                <a:cxn ang="T11">
                  <a:pos x="T2" y="T3"/>
                </a:cxn>
                <a:cxn ang="T12">
                  <a:pos x="T4" y="T5"/>
                </a:cxn>
                <a:cxn ang="T13">
                  <a:pos x="T6" y="T7"/>
                </a:cxn>
                <a:cxn ang="T14">
                  <a:pos x="T8" y="T9"/>
                </a:cxn>
              </a:cxnLst>
              <a:rect l="T15" t="T16" r="T17" b="T18"/>
              <a:pathLst>
                <a:path w="410" h="7">
                  <a:moveTo>
                    <a:pt x="0" y="0"/>
                  </a:moveTo>
                  <a:lnTo>
                    <a:pt x="15" y="7"/>
                  </a:lnTo>
                  <a:lnTo>
                    <a:pt x="410" y="7"/>
                  </a:lnTo>
                  <a:lnTo>
                    <a:pt x="402" y="0"/>
                  </a:lnTo>
                  <a:lnTo>
                    <a:pt x="0" y="0"/>
                  </a:lnTo>
                  <a:close/>
                </a:path>
              </a:pathLst>
            </a:custGeom>
            <a:solidFill>
              <a:schemeClr val="tx1"/>
            </a:solidFill>
            <a:ln w="0">
              <a:solidFill>
                <a:schemeClr val="tx1"/>
              </a:solidFill>
              <a:round/>
              <a:headEnd/>
              <a:tailEnd/>
            </a:ln>
          </p:spPr>
          <p:txBody>
            <a:bodyPr/>
            <a:lstStyle/>
            <a:p>
              <a:endParaRPr lang="en-US"/>
            </a:p>
          </p:txBody>
        </p:sp>
        <p:sp>
          <p:nvSpPr>
            <p:cNvPr id="80967" name="Freeform 443"/>
            <p:cNvSpPr>
              <a:spLocks/>
            </p:cNvSpPr>
            <p:nvPr/>
          </p:nvSpPr>
          <p:spPr bwMode="auto">
            <a:xfrm>
              <a:off x="2012" y="6321"/>
              <a:ext cx="1" cy="9"/>
            </a:xfrm>
            <a:custGeom>
              <a:avLst/>
              <a:gdLst>
                <a:gd name="T0" fmla="*/ 0 w 8"/>
                <a:gd name="T1" fmla="*/ 0 h 51"/>
                <a:gd name="T2" fmla="*/ 0 w 8"/>
                <a:gd name="T3" fmla="*/ 0 h 51"/>
                <a:gd name="T4" fmla="*/ 0 w 8"/>
                <a:gd name="T5" fmla="*/ 0 h 51"/>
                <a:gd name="T6" fmla="*/ 0 w 8"/>
                <a:gd name="T7" fmla="*/ 0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0" y="44"/>
                  </a:moveTo>
                  <a:lnTo>
                    <a:pt x="8" y="51"/>
                  </a:lnTo>
                  <a:lnTo>
                    <a:pt x="0" y="0"/>
                  </a:lnTo>
                  <a:lnTo>
                    <a:pt x="0" y="44"/>
                  </a:lnTo>
                  <a:close/>
                </a:path>
              </a:pathLst>
            </a:custGeom>
            <a:solidFill>
              <a:schemeClr val="tx1"/>
            </a:solidFill>
            <a:ln w="9525">
              <a:solidFill>
                <a:schemeClr val="tx1"/>
              </a:solidFill>
              <a:round/>
              <a:headEnd/>
              <a:tailEnd/>
            </a:ln>
          </p:spPr>
          <p:txBody>
            <a:bodyPr/>
            <a:lstStyle/>
            <a:p>
              <a:endParaRPr lang="en-US"/>
            </a:p>
          </p:txBody>
        </p:sp>
        <p:sp>
          <p:nvSpPr>
            <p:cNvPr id="80968" name="Freeform 444"/>
            <p:cNvSpPr>
              <a:spLocks/>
            </p:cNvSpPr>
            <p:nvPr/>
          </p:nvSpPr>
          <p:spPr bwMode="auto">
            <a:xfrm>
              <a:off x="2012" y="6321"/>
              <a:ext cx="1" cy="9"/>
            </a:xfrm>
            <a:custGeom>
              <a:avLst/>
              <a:gdLst>
                <a:gd name="T0" fmla="*/ 0 w 8"/>
                <a:gd name="T1" fmla="*/ 0 h 51"/>
                <a:gd name="T2" fmla="*/ 0 w 8"/>
                <a:gd name="T3" fmla="*/ 0 h 51"/>
                <a:gd name="T4" fmla="*/ 0 w 8"/>
                <a:gd name="T5" fmla="*/ 0 h 51"/>
                <a:gd name="T6" fmla="*/ 0 w 8"/>
                <a:gd name="T7" fmla="*/ 0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8" y="51"/>
                  </a:moveTo>
                  <a:lnTo>
                    <a:pt x="0" y="0"/>
                  </a:lnTo>
                  <a:lnTo>
                    <a:pt x="8" y="0"/>
                  </a:lnTo>
                  <a:lnTo>
                    <a:pt x="8" y="51"/>
                  </a:lnTo>
                  <a:close/>
                </a:path>
              </a:pathLst>
            </a:custGeom>
            <a:solidFill>
              <a:schemeClr val="tx1"/>
            </a:solidFill>
            <a:ln w="9525">
              <a:solidFill>
                <a:schemeClr val="tx1"/>
              </a:solidFill>
              <a:round/>
              <a:headEnd/>
              <a:tailEnd/>
            </a:ln>
          </p:spPr>
          <p:txBody>
            <a:bodyPr/>
            <a:lstStyle/>
            <a:p>
              <a:endParaRPr lang="en-US"/>
            </a:p>
          </p:txBody>
        </p:sp>
        <p:sp>
          <p:nvSpPr>
            <p:cNvPr id="80969" name="Freeform 445"/>
            <p:cNvSpPr>
              <a:spLocks/>
            </p:cNvSpPr>
            <p:nvPr/>
          </p:nvSpPr>
          <p:spPr bwMode="auto">
            <a:xfrm>
              <a:off x="2012" y="6321"/>
              <a:ext cx="1" cy="9"/>
            </a:xfrm>
            <a:custGeom>
              <a:avLst/>
              <a:gdLst>
                <a:gd name="T0" fmla="*/ 0 w 8"/>
                <a:gd name="T1" fmla="*/ 0 h 51"/>
                <a:gd name="T2" fmla="*/ 0 w 8"/>
                <a:gd name="T3" fmla="*/ 0 h 51"/>
                <a:gd name="T4" fmla="*/ 0 w 8"/>
                <a:gd name="T5" fmla="*/ 0 h 51"/>
                <a:gd name="T6" fmla="*/ 0 w 8"/>
                <a:gd name="T7" fmla="*/ 0 h 51"/>
                <a:gd name="T8" fmla="*/ 0 w 8"/>
                <a:gd name="T9" fmla="*/ 0 h 51"/>
                <a:gd name="T10" fmla="*/ 0 60000 65536"/>
                <a:gd name="T11" fmla="*/ 0 60000 65536"/>
                <a:gd name="T12" fmla="*/ 0 60000 65536"/>
                <a:gd name="T13" fmla="*/ 0 60000 65536"/>
                <a:gd name="T14" fmla="*/ 0 60000 65536"/>
                <a:gd name="T15" fmla="*/ 0 w 8"/>
                <a:gd name="T16" fmla="*/ 0 h 51"/>
                <a:gd name="T17" fmla="*/ 8 w 8"/>
                <a:gd name="T18" fmla="*/ 51 h 51"/>
              </a:gdLst>
              <a:ahLst/>
              <a:cxnLst>
                <a:cxn ang="T10">
                  <a:pos x="T0" y="T1"/>
                </a:cxn>
                <a:cxn ang="T11">
                  <a:pos x="T2" y="T3"/>
                </a:cxn>
                <a:cxn ang="T12">
                  <a:pos x="T4" y="T5"/>
                </a:cxn>
                <a:cxn ang="T13">
                  <a:pos x="T6" y="T7"/>
                </a:cxn>
                <a:cxn ang="T14">
                  <a:pos x="T8" y="T9"/>
                </a:cxn>
              </a:cxnLst>
              <a:rect l="T15" t="T16" r="T17" b="T18"/>
              <a:pathLst>
                <a:path w="8" h="51">
                  <a:moveTo>
                    <a:pt x="0" y="44"/>
                  </a:moveTo>
                  <a:lnTo>
                    <a:pt x="8" y="51"/>
                  </a:lnTo>
                  <a:lnTo>
                    <a:pt x="8" y="0"/>
                  </a:lnTo>
                  <a:lnTo>
                    <a:pt x="0" y="0"/>
                  </a:lnTo>
                  <a:lnTo>
                    <a:pt x="0" y="44"/>
                  </a:lnTo>
                  <a:close/>
                </a:path>
              </a:pathLst>
            </a:custGeom>
            <a:solidFill>
              <a:schemeClr val="tx1"/>
            </a:solidFill>
            <a:ln w="0">
              <a:solidFill>
                <a:schemeClr val="tx1"/>
              </a:solidFill>
              <a:round/>
              <a:headEnd/>
              <a:tailEnd/>
            </a:ln>
          </p:spPr>
          <p:txBody>
            <a:bodyPr/>
            <a:lstStyle/>
            <a:p>
              <a:endParaRPr lang="en-US"/>
            </a:p>
          </p:txBody>
        </p:sp>
        <p:sp>
          <p:nvSpPr>
            <p:cNvPr id="80970" name="Line 446"/>
            <p:cNvSpPr>
              <a:spLocks noChangeShapeType="1"/>
            </p:cNvSpPr>
            <p:nvPr/>
          </p:nvSpPr>
          <p:spPr bwMode="auto">
            <a:xfrm>
              <a:off x="2012" y="632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71" name="Freeform 447"/>
            <p:cNvSpPr>
              <a:spLocks/>
            </p:cNvSpPr>
            <p:nvPr/>
          </p:nvSpPr>
          <p:spPr bwMode="auto">
            <a:xfrm>
              <a:off x="1898" y="6320"/>
              <a:ext cx="114" cy="2"/>
            </a:xfrm>
            <a:custGeom>
              <a:avLst/>
              <a:gdLst>
                <a:gd name="T0" fmla="*/ 0 w 684"/>
                <a:gd name="T1" fmla="*/ 0 h 8"/>
                <a:gd name="T2" fmla="*/ 0 w 684"/>
                <a:gd name="T3" fmla="*/ 0 h 8"/>
                <a:gd name="T4" fmla="*/ 0 w 684"/>
                <a:gd name="T5" fmla="*/ 0 h 8"/>
                <a:gd name="T6" fmla="*/ 0 w 684"/>
                <a:gd name="T7" fmla="*/ 0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684" y="8"/>
                  </a:moveTo>
                  <a:lnTo>
                    <a:pt x="684" y="0"/>
                  </a:lnTo>
                  <a:lnTo>
                    <a:pt x="0" y="8"/>
                  </a:lnTo>
                  <a:lnTo>
                    <a:pt x="684" y="8"/>
                  </a:lnTo>
                  <a:close/>
                </a:path>
              </a:pathLst>
            </a:custGeom>
            <a:solidFill>
              <a:schemeClr val="tx1"/>
            </a:solidFill>
            <a:ln w="9525">
              <a:solidFill>
                <a:schemeClr val="tx1"/>
              </a:solidFill>
              <a:round/>
              <a:headEnd/>
              <a:tailEnd/>
            </a:ln>
          </p:spPr>
          <p:txBody>
            <a:bodyPr/>
            <a:lstStyle/>
            <a:p>
              <a:endParaRPr lang="en-US"/>
            </a:p>
          </p:txBody>
        </p:sp>
        <p:sp>
          <p:nvSpPr>
            <p:cNvPr id="80972" name="Freeform 448"/>
            <p:cNvSpPr>
              <a:spLocks/>
            </p:cNvSpPr>
            <p:nvPr/>
          </p:nvSpPr>
          <p:spPr bwMode="auto">
            <a:xfrm>
              <a:off x="1898" y="6320"/>
              <a:ext cx="114" cy="2"/>
            </a:xfrm>
            <a:custGeom>
              <a:avLst/>
              <a:gdLst>
                <a:gd name="T0" fmla="*/ 0 w 684"/>
                <a:gd name="T1" fmla="*/ 0 h 8"/>
                <a:gd name="T2" fmla="*/ 0 w 684"/>
                <a:gd name="T3" fmla="*/ 0 h 8"/>
                <a:gd name="T4" fmla="*/ 0 w 684"/>
                <a:gd name="T5" fmla="*/ 0 h 8"/>
                <a:gd name="T6" fmla="*/ 0 w 684"/>
                <a:gd name="T7" fmla="*/ 0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684" y="0"/>
                  </a:moveTo>
                  <a:lnTo>
                    <a:pt x="0" y="8"/>
                  </a:lnTo>
                  <a:lnTo>
                    <a:pt x="0" y="0"/>
                  </a:lnTo>
                  <a:lnTo>
                    <a:pt x="684" y="0"/>
                  </a:lnTo>
                  <a:close/>
                </a:path>
              </a:pathLst>
            </a:custGeom>
            <a:solidFill>
              <a:schemeClr val="tx1"/>
            </a:solidFill>
            <a:ln w="9525">
              <a:solidFill>
                <a:schemeClr val="tx1"/>
              </a:solidFill>
              <a:round/>
              <a:headEnd/>
              <a:tailEnd/>
            </a:ln>
          </p:spPr>
          <p:txBody>
            <a:bodyPr/>
            <a:lstStyle/>
            <a:p>
              <a:endParaRPr lang="en-US"/>
            </a:p>
          </p:txBody>
        </p:sp>
        <p:sp>
          <p:nvSpPr>
            <p:cNvPr id="80973" name="Rectangle 449"/>
            <p:cNvSpPr>
              <a:spLocks noChangeArrowheads="1"/>
            </p:cNvSpPr>
            <p:nvPr/>
          </p:nvSpPr>
          <p:spPr bwMode="auto">
            <a:xfrm>
              <a:off x="1898" y="6320"/>
              <a:ext cx="11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0974" name="Freeform 450"/>
            <p:cNvSpPr>
              <a:spLocks/>
            </p:cNvSpPr>
            <p:nvPr/>
          </p:nvSpPr>
          <p:spPr bwMode="auto">
            <a:xfrm>
              <a:off x="3622" y="6345"/>
              <a:ext cx="54" cy="20"/>
            </a:xfrm>
            <a:custGeom>
              <a:avLst/>
              <a:gdLst>
                <a:gd name="T0" fmla="*/ 0 w 325"/>
                <a:gd name="T1" fmla="*/ 0 h 120"/>
                <a:gd name="T2" fmla="*/ 0 w 325"/>
                <a:gd name="T3" fmla="*/ 0 h 120"/>
                <a:gd name="T4" fmla="*/ 0 w 325"/>
                <a:gd name="T5" fmla="*/ 0 h 120"/>
                <a:gd name="T6" fmla="*/ 0 w 325"/>
                <a:gd name="T7" fmla="*/ 0 h 120"/>
                <a:gd name="T8" fmla="*/ 0 60000 65536"/>
                <a:gd name="T9" fmla="*/ 0 60000 65536"/>
                <a:gd name="T10" fmla="*/ 0 60000 65536"/>
                <a:gd name="T11" fmla="*/ 0 60000 65536"/>
                <a:gd name="T12" fmla="*/ 0 w 325"/>
                <a:gd name="T13" fmla="*/ 0 h 120"/>
                <a:gd name="T14" fmla="*/ 325 w 325"/>
                <a:gd name="T15" fmla="*/ 120 h 120"/>
              </a:gdLst>
              <a:ahLst/>
              <a:cxnLst>
                <a:cxn ang="T8">
                  <a:pos x="T0" y="T1"/>
                </a:cxn>
                <a:cxn ang="T9">
                  <a:pos x="T2" y="T3"/>
                </a:cxn>
                <a:cxn ang="T10">
                  <a:pos x="T4" y="T5"/>
                </a:cxn>
                <a:cxn ang="T11">
                  <a:pos x="T6" y="T7"/>
                </a:cxn>
              </a:cxnLst>
              <a:rect l="T12" t="T13" r="T14" b="T15"/>
              <a:pathLst>
                <a:path w="325" h="120">
                  <a:moveTo>
                    <a:pt x="3" y="0"/>
                  </a:moveTo>
                  <a:lnTo>
                    <a:pt x="0" y="7"/>
                  </a:lnTo>
                  <a:lnTo>
                    <a:pt x="325" y="120"/>
                  </a:lnTo>
                  <a:lnTo>
                    <a:pt x="3" y="0"/>
                  </a:lnTo>
                  <a:close/>
                </a:path>
              </a:pathLst>
            </a:custGeom>
            <a:solidFill>
              <a:schemeClr val="tx1"/>
            </a:solidFill>
            <a:ln w="9525">
              <a:solidFill>
                <a:schemeClr val="tx1"/>
              </a:solidFill>
              <a:round/>
              <a:headEnd/>
              <a:tailEnd/>
            </a:ln>
          </p:spPr>
          <p:txBody>
            <a:bodyPr/>
            <a:lstStyle/>
            <a:p>
              <a:endParaRPr lang="en-US"/>
            </a:p>
          </p:txBody>
        </p:sp>
        <p:sp>
          <p:nvSpPr>
            <p:cNvPr id="80975" name="Freeform 451"/>
            <p:cNvSpPr>
              <a:spLocks/>
            </p:cNvSpPr>
            <p:nvPr/>
          </p:nvSpPr>
          <p:spPr bwMode="auto">
            <a:xfrm>
              <a:off x="3622" y="6347"/>
              <a:ext cx="57" cy="21"/>
            </a:xfrm>
            <a:custGeom>
              <a:avLst/>
              <a:gdLst>
                <a:gd name="T0" fmla="*/ 0 w 344"/>
                <a:gd name="T1" fmla="*/ 0 h 129"/>
                <a:gd name="T2" fmla="*/ 0 w 344"/>
                <a:gd name="T3" fmla="*/ 0 h 129"/>
                <a:gd name="T4" fmla="*/ 0 w 344"/>
                <a:gd name="T5" fmla="*/ 0 h 129"/>
                <a:gd name="T6" fmla="*/ 0 w 344"/>
                <a:gd name="T7" fmla="*/ 0 h 129"/>
                <a:gd name="T8" fmla="*/ 0 60000 65536"/>
                <a:gd name="T9" fmla="*/ 0 60000 65536"/>
                <a:gd name="T10" fmla="*/ 0 60000 65536"/>
                <a:gd name="T11" fmla="*/ 0 60000 65536"/>
                <a:gd name="T12" fmla="*/ 0 w 344"/>
                <a:gd name="T13" fmla="*/ 0 h 129"/>
                <a:gd name="T14" fmla="*/ 344 w 344"/>
                <a:gd name="T15" fmla="*/ 129 h 129"/>
              </a:gdLst>
              <a:ahLst/>
              <a:cxnLst>
                <a:cxn ang="T8">
                  <a:pos x="T0" y="T1"/>
                </a:cxn>
                <a:cxn ang="T9">
                  <a:pos x="T2" y="T3"/>
                </a:cxn>
                <a:cxn ang="T10">
                  <a:pos x="T4" y="T5"/>
                </a:cxn>
                <a:cxn ang="T11">
                  <a:pos x="T6" y="T7"/>
                </a:cxn>
              </a:cxnLst>
              <a:rect l="T12" t="T13" r="T14" b="T15"/>
              <a:pathLst>
                <a:path w="344" h="129">
                  <a:moveTo>
                    <a:pt x="0" y="0"/>
                  </a:moveTo>
                  <a:lnTo>
                    <a:pt x="325" y="113"/>
                  </a:lnTo>
                  <a:lnTo>
                    <a:pt x="344" y="129"/>
                  </a:lnTo>
                  <a:lnTo>
                    <a:pt x="0" y="0"/>
                  </a:lnTo>
                  <a:close/>
                </a:path>
              </a:pathLst>
            </a:custGeom>
            <a:solidFill>
              <a:schemeClr val="tx1"/>
            </a:solidFill>
            <a:ln w="9525">
              <a:solidFill>
                <a:schemeClr val="tx1"/>
              </a:solidFill>
              <a:round/>
              <a:headEnd/>
              <a:tailEnd/>
            </a:ln>
          </p:spPr>
          <p:txBody>
            <a:bodyPr/>
            <a:lstStyle/>
            <a:p>
              <a:endParaRPr lang="en-US"/>
            </a:p>
          </p:txBody>
        </p:sp>
        <p:sp>
          <p:nvSpPr>
            <p:cNvPr id="80976" name="Freeform 452"/>
            <p:cNvSpPr>
              <a:spLocks/>
            </p:cNvSpPr>
            <p:nvPr/>
          </p:nvSpPr>
          <p:spPr bwMode="auto">
            <a:xfrm>
              <a:off x="3622" y="6345"/>
              <a:ext cx="57" cy="23"/>
            </a:xfrm>
            <a:custGeom>
              <a:avLst/>
              <a:gdLst>
                <a:gd name="T0" fmla="*/ 0 w 344"/>
                <a:gd name="T1" fmla="*/ 0 h 136"/>
                <a:gd name="T2" fmla="*/ 0 w 344"/>
                <a:gd name="T3" fmla="*/ 0 h 136"/>
                <a:gd name="T4" fmla="*/ 0 w 344"/>
                <a:gd name="T5" fmla="*/ 0 h 136"/>
                <a:gd name="T6" fmla="*/ 0 w 344"/>
                <a:gd name="T7" fmla="*/ 0 h 136"/>
                <a:gd name="T8" fmla="*/ 0 w 344"/>
                <a:gd name="T9" fmla="*/ 0 h 136"/>
                <a:gd name="T10" fmla="*/ 0 60000 65536"/>
                <a:gd name="T11" fmla="*/ 0 60000 65536"/>
                <a:gd name="T12" fmla="*/ 0 60000 65536"/>
                <a:gd name="T13" fmla="*/ 0 60000 65536"/>
                <a:gd name="T14" fmla="*/ 0 60000 65536"/>
                <a:gd name="T15" fmla="*/ 0 w 344"/>
                <a:gd name="T16" fmla="*/ 0 h 136"/>
                <a:gd name="T17" fmla="*/ 344 w 344"/>
                <a:gd name="T18" fmla="*/ 136 h 136"/>
              </a:gdLst>
              <a:ahLst/>
              <a:cxnLst>
                <a:cxn ang="T10">
                  <a:pos x="T0" y="T1"/>
                </a:cxn>
                <a:cxn ang="T11">
                  <a:pos x="T2" y="T3"/>
                </a:cxn>
                <a:cxn ang="T12">
                  <a:pos x="T4" y="T5"/>
                </a:cxn>
                <a:cxn ang="T13">
                  <a:pos x="T6" y="T7"/>
                </a:cxn>
                <a:cxn ang="T14">
                  <a:pos x="T8" y="T9"/>
                </a:cxn>
              </a:cxnLst>
              <a:rect l="T15" t="T16" r="T17" b="T18"/>
              <a:pathLst>
                <a:path w="344" h="136">
                  <a:moveTo>
                    <a:pt x="3" y="0"/>
                  </a:moveTo>
                  <a:lnTo>
                    <a:pt x="0" y="7"/>
                  </a:lnTo>
                  <a:lnTo>
                    <a:pt x="344" y="136"/>
                  </a:lnTo>
                  <a:lnTo>
                    <a:pt x="325" y="120"/>
                  </a:lnTo>
                  <a:lnTo>
                    <a:pt x="3" y="0"/>
                  </a:lnTo>
                  <a:close/>
                </a:path>
              </a:pathLst>
            </a:custGeom>
            <a:solidFill>
              <a:schemeClr val="tx1"/>
            </a:solidFill>
            <a:ln w="0">
              <a:solidFill>
                <a:schemeClr val="tx1"/>
              </a:solidFill>
              <a:round/>
              <a:headEnd/>
              <a:tailEnd/>
            </a:ln>
          </p:spPr>
          <p:txBody>
            <a:bodyPr/>
            <a:lstStyle/>
            <a:p>
              <a:endParaRPr lang="en-US"/>
            </a:p>
          </p:txBody>
        </p:sp>
        <p:sp>
          <p:nvSpPr>
            <p:cNvPr id="80977" name="Freeform 453"/>
            <p:cNvSpPr>
              <a:spLocks/>
            </p:cNvSpPr>
            <p:nvPr/>
          </p:nvSpPr>
          <p:spPr bwMode="auto">
            <a:xfrm>
              <a:off x="3669" y="6353"/>
              <a:ext cx="10" cy="15"/>
            </a:xfrm>
            <a:custGeom>
              <a:avLst/>
              <a:gdLst>
                <a:gd name="T0" fmla="*/ 0 w 64"/>
                <a:gd name="T1" fmla="*/ 0 h 89"/>
                <a:gd name="T2" fmla="*/ 0 w 64"/>
                <a:gd name="T3" fmla="*/ 0 h 89"/>
                <a:gd name="T4" fmla="*/ 0 w 64"/>
                <a:gd name="T5" fmla="*/ 0 h 89"/>
                <a:gd name="T6" fmla="*/ 0 w 64"/>
                <a:gd name="T7" fmla="*/ 0 h 89"/>
                <a:gd name="T8" fmla="*/ 0 60000 65536"/>
                <a:gd name="T9" fmla="*/ 0 60000 65536"/>
                <a:gd name="T10" fmla="*/ 0 60000 65536"/>
                <a:gd name="T11" fmla="*/ 0 60000 65536"/>
                <a:gd name="T12" fmla="*/ 0 w 64"/>
                <a:gd name="T13" fmla="*/ 0 h 89"/>
                <a:gd name="T14" fmla="*/ 64 w 64"/>
                <a:gd name="T15" fmla="*/ 89 h 89"/>
              </a:gdLst>
              <a:ahLst/>
              <a:cxnLst>
                <a:cxn ang="T8">
                  <a:pos x="T0" y="T1"/>
                </a:cxn>
                <a:cxn ang="T9">
                  <a:pos x="T2" y="T3"/>
                </a:cxn>
                <a:cxn ang="T10">
                  <a:pos x="T4" y="T5"/>
                </a:cxn>
                <a:cxn ang="T11">
                  <a:pos x="T6" y="T7"/>
                </a:cxn>
              </a:cxnLst>
              <a:rect l="T12" t="T13" r="T14" b="T15"/>
              <a:pathLst>
                <a:path w="64" h="89">
                  <a:moveTo>
                    <a:pt x="45" y="73"/>
                  </a:moveTo>
                  <a:lnTo>
                    <a:pt x="64" y="89"/>
                  </a:lnTo>
                  <a:lnTo>
                    <a:pt x="0" y="0"/>
                  </a:lnTo>
                  <a:lnTo>
                    <a:pt x="45" y="73"/>
                  </a:lnTo>
                  <a:close/>
                </a:path>
              </a:pathLst>
            </a:custGeom>
            <a:solidFill>
              <a:schemeClr val="tx1"/>
            </a:solidFill>
            <a:ln w="9525">
              <a:solidFill>
                <a:schemeClr val="tx1"/>
              </a:solidFill>
              <a:round/>
              <a:headEnd/>
              <a:tailEnd/>
            </a:ln>
          </p:spPr>
          <p:txBody>
            <a:bodyPr/>
            <a:lstStyle/>
            <a:p>
              <a:endParaRPr lang="en-US"/>
            </a:p>
          </p:txBody>
        </p:sp>
        <p:sp>
          <p:nvSpPr>
            <p:cNvPr id="80978" name="Freeform 454"/>
            <p:cNvSpPr>
              <a:spLocks/>
            </p:cNvSpPr>
            <p:nvPr/>
          </p:nvSpPr>
          <p:spPr bwMode="auto">
            <a:xfrm>
              <a:off x="3669" y="6353"/>
              <a:ext cx="10" cy="15"/>
            </a:xfrm>
            <a:custGeom>
              <a:avLst/>
              <a:gdLst>
                <a:gd name="T0" fmla="*/ 0 w 64"/>
                <a:gd name="T1" fmla="*/ 0 h 89"/>
                <a:gd name="T2" fmla="*/ 0 w 64"/>
                <a:gd name="T3" fmla="*/ 0 h 89"/>
                <a:gd name="T4" fmla="*/ 0 w 64"/>
                <a:gd name="T5" fmla="*/ 0 h 89"/>
                <a:gd name="T6" fmla="*/ 0 w 64"/>
                <a:gd name="T7" fmla="*/ 0 h 89"/>
                <a:gd name="T8" fmla="*/ 0 60000 65536"/>
                <a:gd name="T9" fmla="*/ 0 60000 65536"/>
                <a:gd name="T10" fmla="*/ 0 60000 65536"/>
                <a:gd name="T11" fmla="*/ 0 60000 65536"/>
                <a:gd name="T12" fmla="*/ 0 w 64"/>
                <a:gd name="T13" fmla="*/ 0 h 89"/>
                <a:gd name="T14" fmla="*/ 64 w 64"/>
                <a:gd name="T15" fmla="*/ 89 h 89"/>
              </a:gdLst>
              <a:ahLst/>
              <a:cxnLst>
                <a:cxn ang="T8">
                  <a:pos x="T0" y="T1"/>
                </a:cxn>
                <a:cxn ang="T9">
                  <a:pos x="T2" y="T3"/>
                </a:cxn>
                <a:cxn ang="T10">
                  <a:pos x="T4" y="T5"/>
                </a:cxn>
                <a:cxn ang="T11">
                  <a:pos x="T6" y="T7"/>
                </a:cxn>
              </a:cxnLst>
              <a:rect l="T12" t="T13" r="T14" b="T15"/>
              <a:pathLst>
                <a:path w="64" h="89">
                  <a:moveTo>
                    <a:pt x="64" y="89"/>
                  </a:moveTo>
                  <a:lnTo>
                    <a:pt x="0" y="0"/>
                  </a:lnTo>
                  <a:lnTo>
                    <a:pt x="15" y="8"/>
                  </a:lnTo>
                  <a:lnTo>
                    <a:pt x="64" y="89"/>
                  </a:lnTo>
                  <a:close/>
                </a:path>
              </a:pathLst>
            </a:custGeom>
            <a:solidFill>
              <a:schemeClr val="tx1"/>
            </a:solidFill>
            <a:ln w="9525">
              <a:solidFill>
                <a:schemeClr val="tx1"/>
              </a:solidFill>
              <a:round/>
              <a:headEnd/>
              <a:tailEnd/>
            </a:ln>
          </p:spPr>
          <p:txBody>
            <a:bodyPr/>
            <a:lstStyle/>
            <a:p>
              <a:endParaRPr lang="en-US"/>
            </a:p>
          </p:txBody>
        </p:sp>
        <p:sp>
          <p:nvSpPr>
            <p:cNvPr id="80979" name="Freeform 455"/>
            <p:cNvSpPr>
              <a:spLocks/>
            </p:cNvSpPr>
            <p:nvPr/>
          </p:nvSpPr>
          <p:spPr bwMode="auto">
            <a:xfrm>
              <a:off x="3669" y="6353"/>
              <a:ext cx="10" cy="15"/>
            </a:xfrm>
            <a:custGeom>
              <a:avLst/>
              <a:gdLst>
                <a:gd name="T0" fmla="*/ 0 w 64"/>
                <a:gd name="T1" fmla="*/ 0 h 89"/>
                <a:gd name="T2" fmla="*/ 0 w 64"/>
                <a:gd name="T3" fmla="*/ 0 h 89"/>
                <a:gd name="T4" fmla="*/ 0 w 64"/>
                <a:gd name="T5" fmla="*/ 0 h 89"/>
                <a:gd name="T6" fmla="*/ 0 w 64"/>
                <a:gd name="T7" fmla="*/ 0 h 89"/>
                <a:gd name="T8" fmla="*/ 0 w 64"/>
                <a:gd name="T9" fmla="*/ 0 h 89"/>
                <a:gd name="T10" fmla="*/ 0 60000 65536"/>
                <a:gd name="T11" fmla="*/ 0 60000 65536"/>
                <a:gd name="T12" fmla="*/ 0 60000 65536"/>
                <a:gd name="T13" fmla="*/ 0 60000 65536"/>
                <a:gd name="T14" fmla="*/ 0 60000 65536"/>
                <a:gd name="T15" fmla="*/ 0 w 64"/>
                <a:gd name="T16" fmla="*/ 0 h 89"/>
                <a:gd name="T17" fmla="*/ 64 w 64"/>
                <a:gd name="T18" fmla="*/ 89 h 89"/>
              </a:gdLst>
              <a:ahLst/>
              <a:cxnLst>
                <a:cxn ang="T10">
                  <a:pos x="T0" y="T1"/>
                </a:cxn>
                <a:cxn ang="T11">
                  <a:pos x="T2" y="T3"/>
                </a:cxn>
                <a:cxn ang="T12">
                  <a:pos x="T4" y="T5"/>
                </a:cxn>
                <a:cxn ang="T13">
                  <a:pos x="T6" y="T7"/>
                </a:cxn>
                <a:cxn ang="T14">
                  <a:pos x="T8" y="T9"/>
                </a:cxn>
              </a:cxnLst>
              <a:rect l="T15" t="T16" r="T17" b="T18"/>
              <a:pathLst>
                <a:path w="64" h="89">
                  <a:moveTo>
                    <a:pt x="45" y="73"/>
                  </a:moveTo>
                  <a:lnTo>
                    <a:pt x="64" y="89"/>
                  </a:lnTo>
                  <a:lnTo>
                    <a:pt x="15" y="8"/>
                  </a:lnTo>
                  <a:lnTo>
                    <a:pt x="0" y="0"/>
                  </a:lnTo>
                  <a:lnTo>
                    <a:pt x="45" y="73"/>
                  </a:lnTo>
                  <a:close/>
                </a:path>
              </a:pathLst>
            </a:custGeom>
            <a:solidFill>
              <a:schemeClr val="tx1"/>
            </a:solidFill>
            <a:ln w="0">
              <a:solidFill>
                <a:schemeClr val="tx1"/>
              </a:solidFill>
              <a:round/>
              <a:headEnd/>
              <a:tailEnd/>
            </a:ln>
          </p:spPr>
          <p:txBody>
            <a:bodyPr/>
            <a:lstStyle/>
            <a:p>
              <a:endParaRPr lang="en-US"/>
            </a:p>
          </p:txBody>
        </p:sp>
        <p:sp>
          <p:nvSpPr>
            <p:cNvPr id="80980" name="Freeform 456"/>
            <p:cNvSpPr>
              <a:spLocks/>
            </p:cNvSpPr>
            <p:nvPr/>
          </p:nvSpPr>
          <p:spPr bwMode="auto">
            <a:xfrm>
              <a:off x="3669" y="6353"/>
              <a:ext cx="67" cy="2"/>
            </a:xfrm>
            <a:custGeom>
              <a:avLst/>
              <a:gdLst>
                <a:gd name="T0" fmla="*/ 0 w 402"/>
                <a:gd name="T1" fmla="*/ 0 h 8"/>
                <a:gd name="T2" fmla="*/ 0 w 402"/>
                <a:gd name="T3" fmla="*/ 0 h 8"/>
                <a:gd name="T4" fmla="*/ 0 w 402"/>
                <a:gd name="T5" fmla="*/ 0 h 8"/>
                <a:gd name="T6" fmla="*/ 0 w 402"/>
                <a:gd name="T7" fmla="*/ 0 h 8"/>
                <a:gd name="T8" fmla="*/ 0 60000 65536"/>
                <a:gd name="T9" fmla="*/ 0 60000 65536"/>
                <a:gd name="T10" fmla="*/ 0 60000 65536"/>
                <a:gd name="T11" fmla="*/ 0 60000 65536"/>
                <a:gd name="T12" fmla="*/ 0 w 402"/>
                <a:gd name="T13" fmla="*/ 0 h 8"/>
                <a:gd name="T14" fmla="*/ 402 w 402"/>
                <a:gd name="T15" fmla="*/ 8 h 8"/>
              </a:gdLst>
              <a:ahLst/>
              <a:cxnLst>
                <a:cxn ang="T8">
                  <a:pos x="T0" y="T1"/>
                </a:cxn>
                <a:cxn ang="T9">
                  <a:pos x="T2" y="T3"/>
                </a:cxn>
                <a:cxn ang="T10">
                  <a:pos x="T4" y="T5"/>
                </a:cxn>
                <a:cxn ang="T11">
                  <a:pos x="T6" y="T7"/>
                </a:cxn>
              </a:cxnLst>
              <a:rect l="T12" t="T13" r="T14" b="T15"/>
              <a:pathLst>
                <a:path w="402" h="8">
                  <a:moveTo>
                    <a:pt x="0" y="0"/>
                  </a:moveTo>
                  <a:lnTo>
                    <a:pt x="15" y="8"/>
                  </a:lnTo>
                  <a:lnTo>
                    <a:pt x="402" y="0"/>
                  </a:lnTo>
                  <a:lnTo>
                    <a:pt x="0" y="0"/>
                  </a:lnTo>
                  <a:close/>
                </a:path>
              </a:pathLst>
            </a:custGeom>
            <a:solidFill>
              <a:schemeClr val="tx1"/>
            </a:solidFill>
            <a:ln w="9525">
              <a:solidFill>
                <a:schemeClr val="tx1"/>
              </a:solidFill>
              <a:round/>
              <a:headEnd/>
              <a:tailEnd/>
            </a:ln>
          </p:spPr>
          <p:txBody>
            <a:bodyPr/>
            <a:lstStyle/>
            <a:p>
              <a:endParaRPr lang="en-US"/>
            </a:p>
          </p:txBody>
        </p:sp>
        <p:sp>
          <p:nvSpPr>
            <p:cNvPr id="80981" name="Freeform 457"/>
            <p:cNvSpPr>
              <a:spLocks/>
            </p:cNvSpPr>
            <p:nvPr/>
          </p:nvSpPr>
          <p:spPr bwMode="auto">
            <a:xfrm>
              <a:off x="3671" y="6353"/>
              <a:ext cx="66" cy="2"/>
            </a:xfrm>
            <a:custGeom>
              <a:avLst/>
              <a:gdLst>
                <a:gd name="T0" fmla="*/ 0 w 395"/>
                <a:gd name="T1" fmla="*/ 0 h 8"/>
                <a:gd name="T2" fmla="*/ 0 w 395"/>
                <a:gd name="T3" fmla="*/ 0 h 8"/>
                <a:gd name="T4" fmla="*/ 0 w 395"/>
                <a:gd name="T5" fmla="*/ 0 h 8"/>
                <a:gd name="T6" fmla="*/ 0 w 395"/>
                <a:gd name="T7" fmla="*/ 0 h 8"/>
                <a:gd name="T8" fmla="*/ 0 60000 65536"/>
                <a:gd name="T9" fmla="*/ 0 60000 65536"/>
                <a:gd name="T10" fmla="*/ 0 60000 65536"/>
                <a:gd name="T11" fmla="*/ 0 60000 65536"/>
                <a:gd name="T12" fmla="*/ 0 w 395"/>
                <a:gd name="T13" fmla="*/ 0 h 8"/>
                <a:gd name="T14" fmla="*/ 395 w 395"/>
                <a:gd name="T15" fmla="*/ 8 h 8"/>
              </a:gdLst>
              <a:ahLst/>
              <a:cxnLst>
                <a:cxn ang="T8">
                  <a:pos x="T0" y="T1"/>
                </a:cxn>
                <a:cxn ang="T9">
                  <a:pos x="T2" y="T3"/>
                </a:cxn>
                <a:cxn ang="T10">
                  <a:pos x="T4" y="T5"/>
                </a:cxn>
                <a:cxn ang="T11">
                  <a:pos x="T6" y="T7"/>
                </a:cxn>
              </a:cxnLst>
              <a:rect l="T12" t="T13" r="T14" b="T15"/>
              <a:pathLst>
                <a:path w="395" h="8">
                  <a:moveTo>
                    <a:pt x="0" y="8"/>
                  </a:moveTo>
                  <a:lnTo>
                    <a:pt x="387" y="0"/>
                  </a:lnTo>
                  <a:lnTo>
                    <a:pt x="395" y="8"/>
                  </a:lnTo>
                  <a:lnTo>
                    <a:pt x="0" y="8"/>
                  </a:lnTo>
                  <a:close/>
                </a:path>
              </a:pathLst>
            </a:custGeom>
            <a:solidFill>
              <a:schemeClr val="tx1"/>
            </a:solidFill>
            <a:ln w="9525">
              <a:solidFill>
                <a:schemeClr val="tx1"/>
              </a:solidFill>
              <a:round/>
              <a:headEnd/>
              <a:tailEnd/>
            </a:ln>
          </p:spPr>
          <p:txBody>
            <a:bodyPr/>
            <a:lstStyle/>
            <a:p>
              <a:endParaRPr lang="en-US"/>
            </a:p>
          </p:txBody>
        </p:sp>
        <p:sp>
          <p:nvSpPr>
            <p:cNvPr id="80982" name="Freeform 458"/>
            <p:cNvSpPr>
              <a:spLocks/>
            </p:cNvSpPr>
            <p:nvPr/>
          </p:nvSpPr>
          <p:spPr bwMode="auto">
            <a:xfrm>
              <a:off x="3669" y="6353"/>
              <a:ext cx="68" cy="2"/>
            </a:xfrm>
            <a:custGeom>
              <a:avLst/>
              <a:gdLst>
                <a:gd name="T0" fmla="*/ 0 w 410"/>
                <a:gd name="T1" fmla="*/ 0 h 8"/>
                <a:gd name="T2" fmla="*/ 0 w 410"/>
                <a:gd name="T3" fmla="*/ 0 h 8"/>
                <a:gd name="T4" fmla="*/ 0 w 410"/>
                <a:gd name="T5" fmla="*/ 0 h 8"/>
                <a:gd name="T6" fmla="*/ 0 w 410"/>
                <a:gd name="T7" fmla="*/ 0 h 8"/>
                <a:gd name="T8" fmla="*/ 0 w 410"/>
                <a:gd name="T9" fmla="*/ 0 h 8"/>
                <a:gd name="T10" fmla="*/ 0 60000 65536"/>
                <a:gd name="T11" fmla="*/ 0 60000 65536"/>
                <a:gd name="T12" fmla="*/ 0 60000 65536"/>
                <a:gd name="T13" fmla="*/ 0 60000 65536"/>
                <a:gd name="T14" fmla="*/ 0 60000 65536"/>
                <a:gd name="T15" fmla="*/ 0 w 410"/>
                <a:gd name="T16" fmla="*/ 0 h 8"/>
                <a:gd name="T17" fmla="*/ 410 w 410"/>
                <a:gd name="T18" fmla="*/ 8 h 8"/>
              </a:gdLst>
              <a:ahLst/>
              <a:cxnLst>
                <a:cxn ang="T10">
                  <a:pos x="T0" y="T1"/>
                </a:cxn>
                <a:cxn ang="T11">
                  <a:pos x="T2" y="T3"/>
                </a:cxn>
                <a:cxn ang="T12">
                  <a:pos x="T4" y="T5"/>
                </a:cxn>
                <a:cxn ang="T13">
                  <a:pos x="T6" y="T7"/>
                </a:cxn>
                <a:cxn ang="T14">
                  <a:pos x="T8" y="T9"/>
                </a:cxn>
              </a:cxnLst>
              <a:rect l="T15" t="T16" r="T17" b="T18"/>
              <a:pathLst>
                <a:path w="410" h="8">
                  <a:moveTo>
                    <a:pt x="0" y="0"/>
                  </a:moveTo>
                  <a:lnTo>
                    <a:pt x="15" y="8"/>
                  </a:lnTo>
                  <a:lnTo>
                    <a:pt x="410" y="8"/>
                  </a:lnTo>
                  <a:lnTo>
                    <a:pt x="402" y="0"/>
                  </a:lnTo>
                  <a:lnTo>
                    <a:pt x="0" y="0"/>
                  </a:lnTo>
                  <a:close/>
                </a:path>
              </a:pathLst>
            </a:custGeom>
            <a:solidFill>
              <a:schemeClr val="tx1"/>
            </a:solidFill>
            <a:ln w="0">
              <a:solidFill>
                <a:schemeClr val="tx1"/>
              </a:solidFill>
              <a:round/>
              <a:headEnd/>
              <a:tailEnd/>
            </a:ln>
          </p:spPr>
          <p:txBody>
            <a:bodyPr/>
            <a:lstStyle/>
            <a:p>
              <a:endParaRPr lang="en-US"/>
            </a:p>
          </p:txBody>
        </p:sp>
        <p:sp>
          <p:nvSpPr>
            <p:cNvPr id="80983" name="Freeform 459"/>
            <p:cNvSpPr>
              <a:spLocks/>
            </p:cNvSpPr>
            <p:nvPr/>
          </p:nvSpPr>
          <p:spPr bwMode="auto">
            <a:xfrm>
              <a:off x="3736" y="6346"/>
              <a:ext cx="1" cy="9"/>
            </a:xfrm>
            <a:custGeom>
              <a:avLst/>
              <a:gdLst>
                <a:gd name="T0" fmla="*/ 0 w 8"/>
                <a:gd name="T1" fmla="*/ 0 h 52"/>
                <a:gd name="T2" fmla="*/ 0 w 8"/>
                <a:gd name="T3" fmla="*/ 0 h 52"/>
                <a:gd name="T4" fmla="*/ 0 w 8"/>
                <a:gd name="T5" fmla="*/ 0 h 52"/>
                <a:gd name="T6" fmla="*/ 0 w 8"/>
                <a:gd name="T7" fmla="*/ 0 h 52"/>
                <a:gd name="T8" fmla="*/ 0 60000 65536"/>
                <a:gd name="T9" fmla="*/ 0 60000 65536"/>
                <a:gd name="T10" fmla="*/ 0 60000 65536"/>
                <a:gd name="T11" fmla="*/ 0 60000 65536"/>
                <a:gd name="T12" fmla="*/ 0 w 8"/>
                <a:gd name="T13" fmla="*/ 0 h 52"/>
                <a:gd name="T14" fmla="*/ 8 w 8"/>
                <a:gd name="T15" fmla="*/ 52 h 52"/>
              </a:gdLst>
              <a:ahLst/>
              <a:cxnLst>
                <a:cxn ang="T8">
                  <a:pos x="T0" y="T1"/>
                </a:cxn>
                <a:cxn ang="T9">
                  <a:pos x="T2" y="T3"/>
                </a:cxn>
                <a:cxn ang="T10">
                  <a:pos x="T4" y="T5"/>
                </a:cxn>
                <a:cxn ang="T11">
                  <a:pos x="T6" y="T7"/>
                </a:cxn>
              </a:cxnLst>
              <a:rect l="T12" t="T13" r="T14" b="T15"/>
              <a:pathLst>
                <a:path w="8" h="52">
                  <a:moveTo>
                    <a:pt x="0" y="44"/>
                  </a:moveTo>
                  <a:lnTo>
                    <a:pt x="8" y="52"/>
                  </a:lnTo>
                  <a:lnTo>
                    <a:pt x="0" y="0"/>
                  </a:lnTo>
                  <a:lnTo>
                    <a:pt x="0" y="44"/>
                  </a:lnTo>
                  <a:close/>
                </a:path>
              </a:pathLst>
            </a:custGeom>
            <a:solidFill>
              <a:schemeClr val="tx1"/>
            </a:solidFill>
            <a:ln w="9525">
              <a:solidFill>
                <a:schemeClr val="tx1"/>
              </a:solidFill>
              <a:round/>
              <a:headEnd/>
              <a:tailEnd/>
            </a:ln>
          </p:spPr>
          <p:txBody>
            <a:bodyPr/>
            <a:lstStyle/>
            <a:p>
              <a:endParaRPr lang="en-US"/>
            </a:p>
          </p:txBody>
        </p:sp>
        <p:sp>
          <p:nvSpPr>
            <p:cNvPr id="80984" name="Freeform 460"/>
            <p:cNvSpPr>
              <a:spLocks/>
            </p:cNvSpPr>
            <p:nvPr/>
          </p:nvSpPr>
          <p:spPr bwMode="auto">
            <a:xfrm>
              <a:off x="3736" y="6346"/>
              <a:ext cx="1" cy="9"/>
            </a:xfrm>
            <a:custGeom>
              <a:avLst/>
              <a:gdLst>
                <a:gd name="T0" fmla="*/ 0 w 8"/>
                <a:gd name="T1" fmla="*/ 0 h 52"/>
                <a:gd name="T2" fmla="*/ 0 w 8"/>
                <a:gd name="T3" fmla="*/ 0 h 52"/>
                <a:gd name="T4" fmla="*/ 0 w 8"/>
                <a:gd name="T5" fmla="*/ 0 h 52"/>
                <a:gd name="T6" fmla="*/ 0 w 8"/>
                <a:gd name="T7" fmla="*/ 0 h 52"/>
                <a:gd name="T8" fmla="*/ 0 60000 65536"/>
                <a:gd name="T9" fmla="*/ 0 60000 65536"/>
                <a:gd name="T10" fmla="*/ 0 60000 65536"/>
                <a:gd name="T11" fmla="*/ 0 60000 65536"/>
                <a:gd name="T12" fmla="*/ 0 w 8"/>
                <a:gd name="T13" fmla="*/ 0 h 52"/>
                <a:gd name="T14" fmla="*/ 8 w 8"/>
                <a:gd name="T15" fmla="*/ 52 h 52"/>
              </a:gdLst>
              <a:ahLst/>
              <a:cxnLst>
                <a:cxn ang="T8">
                  <a:pos x="T0" y="T1"/>
                </a:cxn>
                <a:cxn ang="T9">
                  <a:pos x="T2" y="T3"/>
                </a:cxn>
                <a:cxn ang="T10">
                  <a:pos x="T4" y="T5"/>
                </a:cxn>
                <a:cxn ang="T11">
                  <a:pos x="T6" y="T7"/>
                </a:cxn>
              </a:cxnLst>
              <a:rect l="T12" t="T13" r="T14" b="T15"/>
              <a:pathLst>
                <a:path w="8" h="52">
                  <a:moveTo>
                    <a:pt x="8" y="52"/>
                  </a:moveTo>
                  <a:lnTo>
                    <a:pt x="0" y="0"/>
                  </a:lnTo>
                  <a:lnTo>
                    <a:pt x="8" y="0"/>
                  </a:lnTo>
                  <a:lnTo>
                    <a:pt x="8" y="52"/>
                  </a:lnTo>
                  <a:close/>
                </a:path>
              </a:pathLst>
            </a:custGeom>
            <a:solidFill>
              <a:schemeClr val="tx1"/>
            </a:solidFill>
            <a:ln w="9525">
              <a:solidFill>
                <a:schemeClr val="tx1"/>
              </a:solidFill>
              <a:round/>
              <a:headEnd/>
              <a:tailEnd/>
            </a:ln>
          </p:spPr>
          <p:txBody>
            <a:bodyPr/>
            <a:lstStyle/>
            <a:p>
              <a:endParaRPr lang="en-US"/>
            </a:p>
          </p:txBody>
        </p:sp>
        <p:sp>
          <p:nvSpPr>
            <p:cNvPr id="80985" name="Freeform 461"/>
            <p:cNvSpPr>
              <a:spLocks/>
            </p:cNvSpPr>
            <p:nvPr/>
          </p:nvSpPr>
          <p:spPr bwMode="auto">
            <a:xfrm>
              <a:off x="3736" y="6346"/>
              <a:ext cx="1" cy="9"/>
            </a:xfrm>
            <a:custGeom>
              <a:avLst/>
              <a:gdLst>
                <a:gd name="T0" fmla="*/ 0 w 8"/>
                <a:gd name="T1" fmla="*/ 0 h 52"/>
                <a:gd name="T2" fmla="*/ 0 w 8"/>
                <a:gd name="T3" fmla="*/ 0 h 52"/>
                <a:gd name="T4" fmla="*/ 0 w 8"/>
                <a:gd name="T5" fmla="*/ 0 h 52"/>
                <a:gd name="T6" fmla="*/ 0 w 8"/>
                <a:gd name="T7" fmla="*/ 0 h 52"/>
                <a:gd name="T8" fmla="*/ 0 w 8"/>
                <a:gd name="T9" fmla="*/ 0 h 52"/>
                <a:gd name="T10" fmla="*/ 0 60000 65536"/>
                <a:gd name="T11" fmla="*/ 0 60000 65536"/>
                <a:gd name="T12" fmla="*/ 0 60000 65536"/>
                <a:gd name="T13" fmla="*/ 0 60000 65536"/>
                <a:gd name="T14" fmla="*/ 0 60000 65536"/>
                <a:gd name="T15" fmla="*/ 0 w 8"/>
                <a:gd name="T16" fmla="*/ 0 h 52"/>
                <a:gd name="T17" fmla="*/ 8 w 8"/>
                <a:gd name="T18" fmla="*/ 52 h 52"/>
              </a:gdLst>
              <a:ahLst/>
              <a:cxnLst>
                <a:cxn ang="T10">
                  <a:pos x="T0" y="T1"/>
                </a:cxn>
                <a:cxn ang="T11">
                  <a:pos x="T2" y="T3"/>
                </a:cxn>
                <a:cxn ang="T12">
                  <a:pos x="T4" y="T5"/>
                </a:cxn>
                <a:cxn ang="T13">
                  <a:pos x="T6" y="T7"/>
                </a:cxn>
                <a:cxn ang="T14">
                  <a:pos x="T8" y="T9"/>
                </a:cxn>
              </a:cxnLst>
              <a:rect l="T15" t="T16" r="T17" b="T18"/>
              <a:pathLst>
                <a:path w="8" h="52">
                  <a:moveTo>
                    <a:pt x="0" y="44"/>
                  </a:moveTo>
                  <a:lnTo>
                    <a:pt x="8" y="52"/>
                  </a:lnTo>
                  <a:lnTo>
                    <a:pt x="8" y="0"/>
                  </a:lnTo>
                  <a:lnTo>
                    <a:pt x="0" y="0"/>
                  </a:lnTo>
                  <a:lnTo>
                    <a:pt x="0" y="44"/>
                  </a:lnTo>
                  <a:close/>
                </a:path>
              </a:pathLst>
            </a:custGeom>
            <a:solidFill>
              <a:schemeClr val="tx1"/>
            </a:solidFill>
            <a:ln w="0">
              <a:solidFill>
                <a:schemeClr val="tx1"/>
              </a:solidFill>
              <a:round/>
              <a:headEnd/>
              <a:tailEnd/>
            </a:ln>
          </p:spPr>
          <p:txBody>
            <a:bodyPr/>
            <a:lstStyle/>
            <a:p>
              <a:endParaRPr lang="en-US"/>
            </a:p>
          </p:txBody>
        </p:sp>
        <p:sp>
          <p:nvSpPr>
            <p:cNvPr id="80986" name="Line 462"/>
            <p:cNvSpPr>
              <a:spLocks noChangeShapeType="1"/>
            </p:cNvSpPr>
            <p:nvPr/>
          </p:nvSpPr>
          <p:spPr bwMode="auto">
            <a:xfrm>
              <a:off x="3736" y="6346"/>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87" name="Freeform 463"/>
            <p:cNvSpPr>
              <a:spLocks/>
            </p:cNvSpPr>
            <p:nvPr/>
          </p:nvSpPr>
          <p:spPr bwMode="auto">
            <a:xfrm>
              <a:off x="3622" y="6345"/>
              <a:ext cx="114" cy="2"/>
            </a:xfrm>
            <a:custGeom>
              <a:avLst/>
              <a:gdLst>
                <a:gd name="T0" fmla="*/ 0 w 685"/>
                <a:gd name="T1" fmla="*/ 0 h 8"/>
                <a:gd name="T2" fmla="*/ 0 w 685"/>
                <a:gd name="T3" fmla="*/ 0 h 8"/>
                <a:gd name="T4" fmla="*/ 0 w 685"/>
                <a:gd name="T5" fmla="*/ 0 h 8"/>
                <a:gd name="T6" fmla="*/ 0 w 685"/>
                <a:gd name="T7" fmla="*/ 0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8"/>
                  </a:moveTo>
                  <a:lnTo>
                    <a:pt x="685" y="0"/>
                  </a:lnTo>
                  <a:lnTo>
                    <a:pt x="0" y="8"/>
                  </a:lnTo>
                  <a:lnTo>
                    <a:pt x="685" y="8"/>
                  </a:lnTo>
                  <a:close/>
                </a:path>
              </a:pathLst>
            </a:custGeom>
            <a:solidFill>
              <a:schemeClr val="tx1"/>
            </a:solidFill>
            <a:ln w="9525">
              <a:solidFill>
                <a:schemeClr val="tx1"/>
              </a:solidFill>
              <a:round/>
              <a:headEnd/>
              <a:tailEnd/>
            </a:ln>
          </p:spPr>
          <p:txBody>
            <a:bodyPr/>
            <a:lstStyle/>
            <a:p>
              <a:endParaRPr lang="en-US"/>
            </a:p>
          </p:txBody>
        </p:sp>
        <p:sp>
          <p:nvSpPr>
            <p:cNvPr id="80988" name="Freeform 464"/>
            <p:cNvSpPr>
              <a:spLocks/>
            </p:cNvSpPr>
            <p:nvPr/>
          </p:nvSpPr>
          <p:spPr bwMode="auto">
            <a:xfrm>
              <a:off x="3622" y="6345"/>
              <a:ext cx="114" cy="2"/>
            </a:xfrm>
            <a:custGeom>
              <a:avLst/>
              <a:gdLst>
                <a:gd name="T0" fmla="*/ 0 w 685"/>
                <a:gd name="T1" fmla="*/ 0 h 8"/>
                <a:gd name="T2" fmla="*/ 0 w 685"/>
                <a:gd name="T3" fmla="*/ 0 h 8"/>
                <a:gd name="T4" fmla="*/ 0 w 685"/>
                <a:gd name="T5" fmla="*/ 0 h 8"/>
                <a:gd name="T6" fmla="*/ 0 w 685"/>
                <a:gd name="T7" fmla="*/ 0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0"/>
                  </a:moveTo>
                  <a:lnTo>
                    <a:pt x="0" y="8"/>
                  </a:lnTo>
                  <a:lnTo>
                    <a:pt x="0" y="0"/>
                  </a:lnTo>
                  <a:lnTo>
                    <a:pt x="685" y="0"/>
                  </a:lnTo>
                  <a:close/>
                </a:path>
              </a:pathLst>
            </a:custGeom>
            <a:solidFill>
              <a:schemeClr val="tx1"/>
            </a:solidFill>
            <a:ln w="9525">
              <a:solidFill>
                <a:schemeClr val="tx1"/>
              </a:solidFill>
              <a:round/>
              <a:headEnd/>
              <a:tailEnd/>
            </a:ln>
          </p:spPr>
          <p:txBody>
            <a:bodyPr/>
            <a:lstStyle/>
            <a:p>
              <a:endParaRPr lang="en-US"/>
            </a:p>
          </p:txBody>
        </p:sp>
        <p:sp>
          <p:nvSpPr>
            <p:cNvPr id="80989" name="Rectangle 466"/>
            <p:cNvSpPr>
              <a:spLocks noChangeArrowheads="1"/>
            </p:cNvSpPr>
            <p:nvPr/>
          </p:nvSpPr>
          <p:spPr bwMode="auto">
            <a:xfrm>
              <a:off x="3622" y="6345"/>
              <a:ext cx="11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0990" name="Freeform 467"/>
            <p:cNvSpPr>
              <a:spLocks/>
            </p:cNvSpPr>
            <p:nvPr/>
          </p:nvSpPr>
          <p:spPr bwMode="auto">
            <a:xfrm>
              <a:off x="3502" y="4588"/>
              <a:ext cx="40" cy="11"/>
            </a:xfrm>
            <a:custGeom>
              <a:avLst/>
              <a:gdLst>
                <a:gd name="T0" fmla="*/ 0 w 237"/>
                <a:gd name="T1" fmla="*/ 0 h 66"/>
                <a:gd name="T2" fmla="*/ 0 w 237"/>
                <a:gd name="T3" fmla="*/ 0 h 66"/>
                <a:gd name="T4" fmla="*/ 0 w 237"/>
                <a:gd name="T5" fmla="*/ 0 h 66"/>
                <a:gd name="T6" fmla="*/ 0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9" y="0"/>
                  </a:moveTo>
                  <a:lnTo>
                    <a:pt x="237" y="58"/>
                  </a:lnTo>
                  <a:lnTo>
                    <a:pt x="0" y="66"/>
                  </a:lnTo>
                  <a:lnTo>
                    <a:pt x="159" y="0"/>
                  </a:lnTo>
                  <a:close/>
                </a:path>
              </a:pathLst>
            </a:custGeom>
            <a:solidFill>
              <a:schemeClr val="tx1"/>
            </a:solidFill>
            <a:ln w="9525">
              <a:solidFill>
                <a:schemeClr val="tx1"/>
              </a:solidFill>
              <a:round/>
              <a:headEnd/>
              <a:tailEnd/>
            </a:ln>
          </p:spPr>
          <p:txBody>
            <a:bodyPr/>
            <a:lstStyle/>
            <a:p>
              <a:endParaRPr lang="en-US"/>
            </a:p>
          </p:txBody>
        </p:sp>
        <p:sp>
          <p:nvSpPr>
            <p:cNvPr id="80991" name="Freeform 468"/>
            <p:cNvSpPr>
              <a:spLocks/>
            </p:cNvSpPr>
            <p:nvPr/>
          </p:nvSpPr>
          <p:spPr bwMode="auto">
            <a:xfrm>
              <a:off x="3502" y="4588"/>
              <a:ext cx="40" cy="11"/>
            </a:xfrm>
            <a:custGeom>
              <a:avLst/>
              <a:gdLst>
                <a:gd name="T0" fmla="*/ 0 w 237"/>
                <a:gd name="T1" fmla="*/ 0 h 66"/>
                <a:gd name="T2" fmla="*/ 0 w 237"/>
                <a:gd name="T3" fmla="*/ 0 h 66"/>
                <a:gd name="T4" fmla="*/ 0 w 237"/>
                <a:gd name="T5" fmla="*/ 0 h 66"/>
                <a:gd name="T6" fmla="*/ 0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9" y="0"/>
                  </a:moveTo>
                  <a:lnTo>
                    <a:pt x="237" y="58"/>
                  </a:lnTo>
                  <a:lnTo>
                    <a:pt x="0" y="66"/>
                  </a:lnTo>
                  <a:lnTo>
                    <a:pt x="159" y="0"/>
                  </a:lnTo>
                  <a:close/>
                </a:path>
              </a:pathLst>
            </a:custGeom>
            <a:solidFill>
              <a:schemeClr val="tx1"/>
            </a:solidFill>
            <a:ln w="0">
              <a:solidFill>
                <a:schemeClr val="tx1"/>
              </a:solidFill>
              <a:round/>
              <a:headEnd/>
              <a:tailEnd/>
            </a:ln>
          </p:spPr>
          <p:txBody>
            <a:bodyPr/>
            <a:lstStyle/>
            <a:p>
              <a:endParaRPr lang="en-US"/>
            </a:p>
          </p:txBody>
        </p:sp>
        <p:sp>
          <p:nvSpPr>
            <p:cNvPr id="80992" name="Freeform 469"/>
            <p:cNvSpPr>
              <a:spLocks/>
            </p:cNvSpPr>
            <p:nvPr/>
          </p:nvSpPr>
          <p:spPr bwMode="auto">
            <a:xfrm>
              <a:off x="3502" y="4573"/>
              <a:ext cx="29" cy="26"/>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9" y="95"/>
                  </a:moveTo>
                  <a:lnTo>
                    <a:pt x="174" y="0"/>
                  </a:lnTo>
                  <a:lnTo>
                    <a:pt x="0" y="161"/>
                  </a:lnTo>
                  <a:lnTo>
                    <a:pt x="159" y="95"/>
                  </a:lnTo>
                  <a:close/>
                </a:path>
              </a:pathLst>
            </a:custGeom>
            <a:solidFill>
              <a:schemeClr val="tx1"/>
            </a:solidFill>
            <a:ln w="9525">
              <a:solidFill>
                <a:schemeClr val="tx1"/>
              </a:solidFill>
              <a:round/>
              <a:headEnd/>
              <a:tailEnd/>
            </a:ln>
          </p:spPr>
          <p:txBody>
            <a:bodyPr/>
            <a:lstStyle/>
            <a:p>
              <a:endParaRPr lang="en-US"/>
            </a:p>
          </p:txBody>
        </p:sp>
        <p:sp>
          <p:nvSpPr>
            <p:cNvPr id="80993" name="Freeform 470"/>
            <p:cNvSpPr>
              <a:spLocks/>
            </p:cNvSpPr>
            <p:nvPr/>
          </p:nvSpPr>
          <p:spPr bwMode="auto">
            <a:xfrm>
              <a:off x="3502" y="4573"/>
              <a:ext cx="29" cy="26"/>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9" y="95"/>
                  </a:moveTo>
                  <a:lnTo>
                    <a:pt x="174" y="0"/>
                  </a:lnTo>
                  <a:lnTo>
                    <a:pt x="0" y="161"/>
                  </a:lnTo>
                  <a:lnTo>
                    <a:pt x="159" y="95"/>
                  </a:lnTo>
                  <a:close/>
                </a:path>
              </a:pathLst>
            </a:custGeom>
            <a:solidFill>
              <a:schemeClr val="tx1"/>
            </a:solidFill>
            <a:ln w="0">
              <a:solidFill>
                <a:schemeClr val="tx1"/>
              </a:solidFill>
              <a:round/>
              <a:headEnd/>
              <a:tailEnd/>
            </a:ln>
          </p:spPr>
          <p:txBody>
            <a:bodyPr/>
            <a:lstStyle/>
            <a:p>
              <a:endParaRPr lang="en-US"/>
            </a:p>
          </p:txBody>
        </p:sp>
        <p:sp>
          <p:nvSpPr>
            <p:cNvPr id="80994" name="Freeform 471"/>
            <p:cNvSpPr>
              <a:spLocks/>
            </p:cNvSpPr>
            <p:nvPr/>
          </p:nvSpPr>
          <p:spPr bwMode="auto">
            <a:xfrm>
              <a:off x="3693" y="4575"/>
              <a:ext cx="26" cy="29"/>
            </a:xfrm>
            <a:custGeom>
              <a:avLst/>
              <a:gdLst>
                <a:gd name="T0" fmla="*/ 0 w 160"/>
                <a:gd name="T1" fmla="*/ 0 h 175"/>
                <a:gd name="T2" fmla="*/ 0 w 160"/>
                <a:gd name="T3" fmla="*/ 0 h 175"/>
                <a:gd name="T4" fmla="*/ 0 w 160"/>
                <a:gd name="T5" fmla="*/ 0 h 175"/>
                <a:gd name="T6" fmla="*/ 0 w 160"/>
                <a:gd name="T7" fmla="*/ 0 h 175"/>
                <a:gd name="T8" fmla="*/ 0 60000 65536"/>
                <a:gd name="T9" fmla="*/ 0 60000 65536"/>
                <a:gd name="T10" fmla="*/ 0 60000 65536"/>
                <a:gd name="T11" fmla="*/ 0 60000 65536"/>
                <a:gd name="T12" fmla="*/ 0 w 160"/>
                <a:gd name="T13" fmla="*/ 0 h 175"/>
                <a:gd name="T14" fmla="*/ 160 w 160"/>
                <a:gd name="T15" fmla="*/ 175 h 175"/>
              </a:gdLst>
              <a:ahLst/>
              <a:cxnLst>
                <a:cxn ang="T8">
                  <a:pos x="T0" y="T1"/>
                </a:cxn>
                <a:cxn ang="T9">
                  <a:pos x="T2" y="T3"/>
                </a:cxn>
                <a:cxn ang="T10">
                  <a:pos x="T4" y="T5"/>
                </a:cxn>
                <a:cxn ang="T11">
                  <a:pos x="T6" y="T7"/>
                </a:cxn>
              </a:cxnLst>
              <a:rect l="T12" t="T13" r="T14" b="T15"/>
              <a:pathLst>
                <a:path w="160" h="175">
                  <a:moveTo>
                    <a:pt x="8" y="96"/>
                  </a:moveTo>
                  <a:lnTo>
                    <a:pt x="0" y="0"/>
                  </a:lnTo>
                  <a:lnTo>
                    <a:pt x="160" y="175"/>
                  </a:lnTo>
                  <a:lnTo>
                    <a:pt x="8" y="96"/>
                  </a:lnTo>
                  <a:close/>
                </a:path>
              </a:pathLst>
            </a:custGeom>
            <a:solidFill>
              <a:schemeClr val="tx1"/>
            </a:solidFill>
            <a:ln w="9525">
              <a:solidFill>
                <a:schemeClr val="tx1"/>
              </a:solidFill>
              <a:round/>
              <a:headEnd/>
              <a:tailEnd/>
            </a:ln>
          </p:spPr>
          <p:txBody>
            <a:bodyPr/>
            <a:lstStyle/>
            <a:p>
              <a:endParaRPr lang="en-US"/>
            </a:p>
          </p:txBody>
        </p:sp>
        <p:sp>
          <p:nvSpPr>
            <p:cNvPr id="80995" name="Freeform 472"/>
            <p:cNvSpPr>
              <a:spLocks/>
            </p:cNvSpPr>
            <p:nvPr/>
          </p:nvSpPr>
          <p:spPr bwMode="auto">
            <a:xfrm>
              <a:off x="3693" y="4575"/>
              <a:ext cx="26" cy="29"/>
            </a:xfrm>
            <a:custGeom>
              <a:avLst/>
              <a:gdLst>
                <a:gd name="T0" fmla="*/ 0 w 160"/>
                <a:gd name="T1" fmla="*/ 0 h 175"/>
                <a:gd name="T2" fmla="*/ 0 w 160"/>
                <a:gd name="T3" fmla="*/ 0 h 175"/>
                <a:gd name="T4" fmla="*/ 0 w 160"/>
                <a:gd name="T5" fmla="*/ 0 h 175"/>
                <a:gd name="T6" fmla="*/ 0 w 160"/>
                <a:gd name="T7" fmla="*/ 0 h 175"/>
                <a:gd name="T8" fmla="*/ 0 60000 65536"/>
                <a:gd name="T9" fmla="*/ 0 60000 65536"/>
                <a:gd name="T10" fmla="*/ 0 60000 65536"/>
                <a:gd name="T11" fmla="*/ 0 60000 65536"/>
                <a:gd name="T12" fmla="*/ 0 w 160"/>
                <a:gd name="T13" fmla="*/ 0 h 175"/>
                <a:gd name="T14" fmla="*/ 160 w 160"/>
                <a:gd name="T15" fmla="*/ 175 h 175"/>
              </a:gdLst>
              <a:ahLst/>
              <a:cxnLst>
                <a:cxn ang="T8">
                  <a:pos x="T0" y="T1"/>
                </a:cxn>
                <a:cxn ang="T9">
                  <a:pos x="T2" y="T3"/>
                </a:cxn>
                <a:cxn ang="T10">
                  <a:pos x="T4" y="T5"/>
                </a:cxn>
                <a:cxn ang="T11">
                  <a:pos x="T6" y="T7"/>
                </a:cxn>
              </a:cxnLst>
              <a:rect l="T12" t="T13" r="T14" b="T15"/>
              <a:pathLst>
                <a:path w="160" h="175">
                  <a:moveTo>
                    <a:pt x="8" y="96"/>
                  </a:moveTo>
                  <a:lnTo>
                    <a:pt x="0" y="0"/>
                  </a:lnTo>
                  <a:lnTo>
                    <a:pt x="160" y="175"/>
                  </a:lnTo>
                  <a:lnTo>
                    <a:pt x="8" y="96"/>
                  </a:lnTo>
                  <a:close/>
                </a:path>
              </a:pathLst>
            </a:custGeom>
            <a:solidFill>
              <a:schemeClr val="tx1"/>
            </a:solidFill>
            <a:ln w="0">
              <a:solidFill>
                <a:schemeClr val="tx1"/>
              </a:solidFill>
              <a:round/>
              <a:headEnd/>
              <a:tailEnd/>
            </a:ln>
          </p:spPr>
          <p:txBody>
            <a:bodyPr/>
            <a:lstStyle/>
            <a:p>
              <a:endParaRPr lang="en-US"/>
            </a:p>
          </p:txBody>
        </p:sp>
        <p:sp>
          <p:nvSpPr>
            <p:cNvPr id="80996" name="Freeform 473"/>
            <p:cNvSpPr>
              <a:spLocks/>
            </p:cNvSpPr>
            <p:nvPr/>
          </p:nvSpPr>
          <p:spPr bwMode="auto">
            <a:xfrm>
              <a:off x="3680" y="4591"/>
              <a:ext cx="39" cy="13"/>
            </a:xfrm>
            <a:custGeom>
              <a:avLst/>
              <a:gdLst>
                <a:gd name="T0" fmla="*/ 0 w 237"/>
                <a:gd name="T1" fmla="*/ 0 h 79"/>
                <a:gd name="T2" fmla="*/ 0 w 237"/>
                <a:gd name="T3" fmla="*/ 0 h 79"/>
                <a:gd name="T4" fmla="*/ 0 w 237"/>
                <a:gd name="T5" fmla="*/ 0 h 79"/>
                <a:gd name="T6" fmla="*/ 0 w 237"/>
                <a:gd name="T7" fmla="*/ 0 h 79"/>
                <a:gd name="T8" fmla="*/ 0 60000 65536"/>
                <a:gd name="T9" fmla="*/ 0 60000 65536"/>
                <a:gd name="T10" fmla="*/ 0 60000 65536"/>
                <a:gd name="T11" fmla="*/ 0 60000 65536"/>
                <a:gd name="T12" fmla="*/ 0 w 237"/>
                <a:gd name="T13" fmla="*/ 0 h 79"/>
                <a:gd name="T14" fmla="*/ 237 w 237"/>
                <a:gd name="T15" fmla="*/ 79 h 79"/>
              </a:gdLst>
              <a:ahLst/>
              <a:cxnLst>
                <a:cxn ang="T8">
                  <a:pos x="T0" y="T1"/>
                </a:cxn>
                <a:cxn ang="T9">
                  <a:pos x="T2" y="T3"/>
                </a:cxn>
                <a:cxn ang="T10">
                  <a:pos x="T4" y="T5"/>
                </a:cxn>
                <a:cxn ang="T11">
                  <a:pos x="T6" y="T7"/>
                </a:cxn>
              </a:cxnLst>
              <a:rect l="T12" t="T13" r="T14" b="T15"/>
              <a:pathLst>
                <a:path w="237" h="79">
                  <a:moveTo>
                    <a:pt x="85" y="0"/>
                  </a:moveTo>
                  <a:lnTo>
                    <a:pt x="0" y="51"/>
                  </a:lnTo>
                  <a:lnTo>
                    <a:pt x="237" y="79"/>
                  </a:lnTo>
                  <a:lnTo>
                    <a:pt x="85" y="0"/>
                  </a:lnTo>
                  <a:close/>
                </a:path>
              </a:pathLst>
            </a:custGeom>
            <a:solidFill>
              <a:schemeClr val="tx1"/>
            </a:solidFill>
            <a:ln w="9525">
              <a:solidFill>
                <a:schemeClr val="tx1"/>
              </a:solidFill>
              <a:round/>
              <a:headEnd/>
              <a:tailEnd/>
            </a:ln>
          </p:spPr>
          <p:txBody>
            <a:bodyPr/>
            <a:lstStyle/>
            <a:p>
              <a:endParaRPr lang="en-US"/>
            </a:p>
          </p:txBody>
        </p:sp>
        <p:sp>
          <p:nvSpPr>
            <p:cNvPr id="80997" name="Freeform 474"/>
            <p:cNvSpPr>
              <a:spLocks/>
            </p:cNvSpPr>
            <p:nvPr/>
          </p:nvSpPr>
          <p:spPr bwMode="auto">
            <a:xfrm>
              <a:off x="3680" y="4591"/>
              <a:ext cx="39" cy="13"/>
            </a:xfrm>
            <a:custGeom>
              <a:avLst/>
              <a:gdLst>
                <a:gd name="T0" fmla="*/ 0 w 237"/>
                <a:gd name="T1" fmla="*/ 0 h 79"/>
                <a:gd name="T2" fmla="*/ 0 w 237"/>
                <a:gd name="T3" fmla="*/ 0 h 79"/>
                <a:gd name="T4" fmla="*/ 0 w 237"/>
                <a:gd name="T5" fmla="*/ 0 h 79"/>
                <a:gd name="T6" fmla="*/ 0 w 237"/>
                <a:gd name="T7" fmla="*/ 0 h 79"/>
                <a:gd name="T8" fmla="*/ 0 60000 65536"/>
                <a:gd name="T9" fmla="*/ 0 60000 65536"/>
                <a:gd name="T10" fmla="*/ 0 60000 65536"/>
                <a:gd name="T11" fmla="*/ 0 60000 65536"/>
                <a:gd name="T12" fmla="*/ 0 w 237"/>
                <a:gd name="T13" fmla="*/ 0 h 79"/>
                <a:gd name="T14" fmla="*/ 237 w 237"/>
                <a:gd name="T15" fmla="*/ 79 h 79"/>
              </a:gdLst>
              <a:ahLst/>
              <a:cxnLst>
                <a:cxn ang="T8">
                  <a:pos x="T0" y="T1"/>
                </a:cxn>
                <a:cxn ang="T9">
                  <a:pos x="T2" y="T3"/>
                </a:cxn>
                <a:cxn ang="T10">
                  <a:pos x="T4" y="T5"/>
                </a:cxn>
                <a:cxn ang="T11">
                  <a:pos x="T6" y="T7"/>
                </a:cxn>
              </a:cxnLst>
              <a:rect l="T12" t="T13" r="T14" b="T15"/>
              <a:pathLst>
                <a:path w="237" h="79">
                  <a:moveTo>
                    <a:pt x="85" y="0"/>
                  </a:moveTo>
                  <a:lnTo>
                    <a:pt x="0" y="51"/>
                  </a:lnTo>
                  <a:lnTo>
                    <a:pt x="237" y="79"/>
                  </a:lnTo>
                  <a:lnTo>
                    <a:pt x="85" y="0"/>
                  </a:lnTo>
                  <a:close/>
                </a:path>
              </a:pathLst>
            </a:custGeom>
            <a:solidFill>
              <a:schemeClr val="tx1"/>
            </a:solidFill>
            <a:ln w="0">
              <a:solidFill>
                <a:schemeClr val="tx1"/>
              </a:solidFill>
              <a:round/>
              <a:headEnd/>
              <a:tailEnd/>
            </a:ln>
          </p:spPr>
          <p:txBody>
            <a:bodyPr/>
            <a:lstStyle/>
            <a:p>
              <a:endParaRPr lang="en-US"/>
            </a:p>
          </p:txBody>
        </p:sp>
        <p:sp>
          <p:nvSpPr>
            <p:cNvPr id="80998" name="Freeform 475"/>
            <p:cNvSpPr>
              <a:spLocks/>
            </p:cNvSpPr>
            <p:nvPr/>
          </p:nvSpPr>
          <p:spPr bwMode="auto">
            <a:xfrm>
              <a:off x="3527" y="4568"/>
              <a:ext cx="42" cy="26"/>
            </a:xfrm>
            <a:custGeom>
              <a:avLst/>
              <a:gdLst>
                <a:gd name="T0" fmla="*/ 0 w 252"/>
                <a:gd name="T1" fmla="*/ 0 h 151"/>
                <a:gd name="T2" fmla="*/ 0 w 252"/>
                <a:gd name="T3" fmla="*/ 0 h 151"/>
                <a:gd name="T4" fmla="*/ 0 w 252"/>
                <a:gd name="T5" fmla="*/ 0 h 151"/>
                <a:gd name="T6" fmla="*/ 0 w 252"/>
                <a:gd name="T7" fmla="*/ 0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2" y="151"/>
                  </a:moveTo>
                  <a:lnTo>
                    <a:pt x="0" y="92"/>
                  </a:lnTo>
                  <a:lnTo>
                    <a:pt x="252" y="0"/>
                  </a:lnTo>
                  <a:lnTo>
                    <a:pt x="22" y="151"/>
                  </a:lnTo>
                  <a:close/>
                </a:path>
              </a:pathLst>
            </a:custGeom>
            <a:solidFill>
              <a:schemeClr val="tx1"/>
            </a:solidFill>
            <a:ln w="9525">
              <a:solidFill>
                <a:schemeClr val="tx1"/>
              </a:solidFill>
              <a:round/>
              <a:headEnd/>
              <a:tailEnd/>
            </a:ln>
          </p:spPr>
          <p:txBody>
            <a:bodyPr/>
            <a:lstStyle/>
            <a:p>
              <a:endParaRPr lang="en-US"/>
            </a:p>
          </p:txBody>
        </p:sp>
        <p:sp>
          <p:nvSpPr>
            <p:cNvPr id="80999" name="Freeform 476"/>
            <p:cNvSpPr>
              <a:spLocks/>
            </p:cNvSpPr>
            <p:nvPr/>
          </p:nvSpPr>
          <p:spPr bwMode="auto">
            <a:xfrm>
              <a:off x="3527" y="4561"/>
              <a:ext cx="42" cy="23"/>
            </a:xfrm>
            <a:custGeom>
              <a:avLst/>
              <a:gdLst>
                <a:gd name="T0" fmla="*/ 0 w 252"/>
                <a:gd name="T1" fmla="*/ 0 h 136"/>
                <a:gd name="T2" fmla="*/ 0 w 252"/>
                <a:gd name="T3" fmla="*/ 0 h 136"/>
                <a:gd name="T4" fmla="*/ 0 w 252"/>
                <a:gd name="T5" fmla="*/ 0 h 136"/>
                <a:gd name="T6" fmla="*/ 0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0" y="136"/>
                  </a:moveTo>
                  <a:lnTo>
                    <a:pt x="252" y="44"/>
                  </a:lnTo>
                  <a:lnTo>
                    <a:pt x="205" y="0"/>
                  </a:lnTo>
                  <a:lnTo>
                    <a:pt x="0" y="136"/>
                  </a:lnTo>
                  <a:close/>
                </a:path>
              </a:pathLst>
            </a:custGeom>
            <a:solidFill>
              <a:schemeClr val="tx1"/>
            </a:solidFill>
            <a:ln w="9525">
              <a:solidFill>
                <a:schemeClr val="tx1"/>
              </a:solidFill>
              <a:round/>
              <a:headEnd/>
              <a:tailEnd/>
            </a:ln>
          </p:spPr>
          <p:txBody>
            <a:bodyPr/>
            <a:lstStyle/>
            <a:p>
              <a:endParaRPr lang="en-US"/>
            </a:p>
          </p:txBody>
        </p:sp>
        <p:sp>
          <p:nvSpPr>
            <p:cNvPr id="81000" name="Freeform 477"/>
            <p:cNvSpPr>
              <a:spLocks/>
            </p:cNvSpPr>
            <p:nvPr/>
          </p:nvSpPr>
          <p:spPr bwMode="auto">
            <a:xfrm>
              <a:off x="3527" y="4561"/>
              <a:ext cx="42" cy="33"/>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2" y="195"/>
                  </a:moveTo>
                  <a:lnTo>
                    <a:pt x="0" y="136"/>
                  </a:lnTo>
                  <a:lnTo>
                    <a:pt x="205" y="0"/>
                  </a:lnTo>
                  <a:lnTo>
                    <a:pt x="252" y="44"/>
                  </a:lnTo>
                  <a:lnTo>
                    <a:pt x="22" y="195"/>
                  </a:lnTo>
                  <a:close/>
                </a:path>
              </a:pathLst>
            </a:custGeom>
            <a:solidFill>
              <a:schemeClr val="tx1"/>
            </a:solidFill>
            <a:ln w="0">
              <a:solidFill>
                <a:schemeClr val="tx1"/>
              </a:solidFill>
              <a:round/>
              <a:headEnd/>
              <a:tailEnd/>
            </a:ln>
          </p:spPr>
          <p:txBody>
            <a:bodyPr/>
            <a:lstStyle/>
            <a:p>
              <a:endParaRPr lang="en-US"/>
            </a:p>
          </p:txBody>
        </p:sp>
        <p:sp>
          <p:nvSpPr>
            <p:cNvPr id="81001" name="Freeform 478"/>
            <p:cNvSpPr>
              <a:spLocks/>
            </p:cNvSpPr>
            <p:nvPr/>
          </p:nvSpPr>
          <p:spPr bwMode="auto">
            <a:xfrm>
              <a:off x="3561" y="4528"/>
              <a:ext cx="31"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47" y="240"/>
                  </a:moveTo>
                  <a:lnTo>
                    <a:pt x="0" y="196"/>
                  </a:lnTo>
                  <a:lnTo>
                    <a:pt x="184" y="0"/>
                  </a:lnTo>
                  <a:lnTo>
                    <a:pt x="47" y="240"/>
                  </a:lnTo>
                  <a:close/>
                </a:path>
              </a:pathLst>
            </a:custGeom>
            <a:solidFill>
              <a:schemeClr val="tx1"/>
            </a:solidFill>
            <a:ln w="9525">
              <a:solidFill>
                <a:schemeClr val="tx1"/>
              </a:solidFill>
              <a:round/>
              <a:headEnd/>
              <a:tailEnd/>
            </a:ln>
          </p:spPr>
          <p:txBody>
            <a:bodyPr/>
            <a:lstStyle/>
            <a:p>
              <a:endParaRPr lang="en-US"/>
            </a:p>
          </p:txBody>
        </p:sp>
        <p:sp>
          <p:nvSpPr>
            <p:cNvPr id="81002" name="Freeform 479"/>
            <p:cNvSpPr>
              <a:spLocks/>
            </p:cNvSpPr>
            <p:nvPr/>
          </p:nvSpPr>
          <p:spPr bwMode="auto">
            <a:xfrm>
              <a:off x="3561" y="4525"/>
              <a:ext cx="31" cy="36"/>
            </a:xfrm>
            <a:custGeom>
              <a:avLst/>
              <a:gdLst>
                <a:gd name="T0" fmla="*/ 0 w 184"/>
                <a:gd name="T1" fmla="*/ 0 h 213"/>
                <a:gd name="T2" fmla="*/ 0 w 184"/>
                <a:gd name="T3" fmla="*/ 0 h 213"/>
                <a:gd name="T4" fmla="*/ 0 w 184"/>
                <a:gd name="T5" fmla="*/ 0 h 213"/>
                <a:gd name="T6" fmla="*/ 0 w 184"/>
                <a:gd name="T7" fmla="*/ 0 h 213"/>
                <a:gd name="T8" fmla="*/ 0 60000 65536"/>
                <a:gd name="T9" fmla="*/ 0 60000 65536"/>
                <a:gd name="T10" fmla="*/ 0 60000 65536"/>
                <a:gd name="T11" fmla="*/ 0 60000 65536"/>
                <a:gd name="T12" fmla="*/ 0 w 184"/>
                <a:gd name="T13" fmla="*/ 0 h 213"/>
                <a:gd name="T14" fmla="*/ 184 w 184"/>
                <a:gd name="T15" fmla="*/ 213 h 213"/>
              </a:gdLst>
              <a:ahLst/>
              <a:cxnLst>
                <a:cxn ang="T8">
                  <a:pos x="T0" y="T1"/>
                </a:cxn>
                <a:cxn ang="T9">
                  <a:pos x="T2" y="T3"/>
                </a:cxn>
                <a:cxn ang="T10">
                  <a:pos x="T4" y="T5"/>
                </a:cxn>
                <a:cxn ang="T11">
                  <a:pos x="T6" y="T7"/>
                </a:cxn>
              </a:cxnLst>
              <a:rect l="T12" t="T13" r="T14" b="T15"/>
              <a:pathLst>
                <a:path w="184" h="213">
                  <a:moveTo>
                    <a:pt x="0" y="213"/>
                  </a:moveTo>
                  <a:lnTo>
                    <a:pt x="184" y="17"/>
                  </a:lnTo>
                  <a:lnTo>
                    <a:pt x="122" y="0"/>
                  </a:lnTo>
                  <a:lnTo>
                    <a:pt x="0" y="213"/>
                  </a:lnTo>
                  <a:close/>
                </a:path>
              </a:pathLst>
            </a:custGeom>
            <a:solidFill>
              <a:schemeClr val="tx1"/>
            </a:solidFill>
            <a:ln w="9525">
              <a:solidFill>
                <a:schemeClr val="tx1"/>
              </a:solidFill>
              <a:round/>
              <a:headEnd/>
              <a:tailEnd/>
            </a:ln>
          </p:spPr>
          <p:txBody>
            <a:bodyPr/>
            <a:lstStyle/>
            <a:p>
              <a:endParaRPr lang="en-US"/>
            </a:p>
          </p:txBody>
        </p:sp>
        <p:sp>
          <p:nvSpPr>
            <p:cNvPr id="81003" name="Freeform 480"/>
            <p:cNvSpPr>
              <a:spLocks/>
            </p:cNvSpPr>
            <p:nvPr/>
          </p:nvSpPr>
          <p:spPr bwMode="auto">
            <a:xfrm>
              <a:off x="3561" y="4525"/>
              <a:ext cx="31" cy="43"/>
            </a:xfrm>
            <a:custGeom>
              <a:avLst/>
              <a:gdLst>
                <a:gd name="T0" fmla="*/ 0 w 184"/>
                <a:gd name="T1" fmla="*/ 0 h 257"/>
                <a:gd name="T2" fmla="*/ 0 w 184"/>
                <a:gd name="T3" fmla="*/ 0 h 257"/>
                <a:gd name="T4" fmla="*/ 0 w 184"/>
                <a:gd name="T5" fmla="*/ 0 h 257"/>
                <a:gd name="T6" fmla="*/ 0 w 184"/>
                <a:gd name="T7" fmla="*/ 0 h 257"/>
                <a:gd name="T8" fmla="*/ 0 w 184"/>
                <a:gd name="T9" fmla="*/ 0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47" y="257"/>
                  </a:moveTo>
                  <a:lnTo>
                    <a:pt x="0" y="213"/>
                  </a:lnTo>
                  <a:lnTo>
                    <a:pt x="122" y="0"/>
                  </a:lnTo>
                  <a:lnTo>
                    <a:pt x="184" y="17"/>
                  </a:lnTo>
                  <a:lnTo>
                    <a:pt x="47" y="257"/>
                  </a:lnTo>
                  <a:close/>
                </a:path>
              </a:pathLst>
            </a:custGeom>
            <a:solidFill>
              <a:schemeClr val="tx1"/>
            </a:solidFill>
            <a:ln w="0">
              <a:solidFill>
                <a:schemeClr val="tx1"/>
              </a:solidFill>
              <a:round/>
              <a:headEnd/>
              <a:tailEnd/>
            </a:ln>
          </p:spPr>
          <p:txBody>
            <a:bodyPr/>
            <a:lstStyle/>
            <a:p>
              <a:endParaRPr lang="en-US"/>
            </a:p>
          </p:txBody>
        </p:sp>
        <p:sp>
          <p:nvSpPr>
            <p:cNvPr id="81004" name="Freeform 481"/>
            <p:cNvSpPr>
              <a:spLocks/>
            </p:cNvSpPr>
            <p:nvPr/>
          </p:nvSpPr>
          <p:spPr bwMode="auto">
            <a:xfrm>
              <a:off x="3582" y="4482"/>
              <a:ext cx="12" cy="46"/>
            </a:xfrm>
            <a:custGeom>
              <a:avLst/>
              <a:gdLst>
                <a:gd name="T0" fmla="*/ 0 w 74"/>
                <a:gd name="T1" fmla="*/ 0 h 275"/>
                <a:gd name="T2" fmla="*/ 0 w 74"/>
                <a:gd name="T3" fmla="*/ 0 h 275"/>
                <a:gd name="T4" fmla="*/ 0 w 74"/>
                <a:gd name="T5" fmla="*/ 0 h 275"/>
                <a:gd name="T6" fmla="*/ 0 w 74"/>
                <a:gd name="T7" fmla="*/ 0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62" y="275"/>
                  </a:moveTo>
                  <a:lnTo>
                    <a:pt x="0" y="258"/>
                  </a:lnTo>
                  <a:lnTo>
                    <a:pt x="74" y="0"/>
                  </a:lnTo>
                  <a:lnTo>
                    <a:pt x="62" y="275"/>
                  </a:lnTo>
                  <a:close/>
                </a:path>
              </a:pathLst>
            </a:custGeom>
            <a:solidFill>
              <a:schemeClr val="tx1"/>
            </a:solidFill>
            <a:ln w="9525">
              <a:solidFill>
                <a:schemeClr val="tx1"/>
              </a:solidFill>
              <a:round/>
              <a:headEnd/>
              <a:tailEnd/>
            </a:ln>
          </p:spPr>
          <p:txBody>
            <a:bodyPr/>
            <a:lstStyle/>
            <a:p>
              <a:endParaRPr lang="en-US"/>
            </a:p>
          </p:txBody>
        </p:sp>
        <p:sp>
          <p:nvSpPr>
            <p:cNvPr id="81005" name="Freeform 482"/>
            <p:cNvSpPr>
              <a:spLocks/>
            </p:cNvSpPr>
            <p:nvPr/>
          </p:nvSpPr>
          <p:spPr bwMode="auto">
            <a:xfrm>
              <a:off x="3582" y="4482"/>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0" y="258"/>
                  </a:moveTo>
                  <a:lnTo>
                    <a:pt x="74"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81006" name="Freeform 483"/>
            <p:cNvSpPr>
              <a:spLocks/>
            </p:cNvSpPr>
            <p:nvPr/>
          </p:nvSpPr>
          <p:spPr bwMode="auto">
            <a:xfrm>
              <a:off x="3582" y="4482"/>
              <a:ext cx="12" cy="46"/>
            </a:xfrm>
            <a:custGeom>
              <a:avLst/>
              <a:gdLst>
                <a:gd name="T0" fmla="*/ 0 w 74"/>
                <a:gd name="T1" fmla="*/ 0 h 275"/>
                <a:gd name="T2" fmla="*/ 0 w 74"/>
                <a:gd name="T3" fmla="*/ 0 h 275"/>
                <a:gd name="T4" fmla="*/ 0 w 74"/>
                <a:gd name="T5" fmla="*/ 0 h 275"/>
                <a:gd name="T6" fmla="*/ 0 w 74"/>
                <a:gd name="T7" fmla="*/ 0 h 275"/>
                <a:gd name="T8" fmla="*/ 0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62" y="275"/>
                  </a:moveTo>
                  <a:lnTo>
                    <a:pt x="0" y="258"/>
                  </a:lnTo>
                  <a:lnTo>
                    <a:pt x="11" y="12"/>
                  </a:lnTo>
                  <a:lnTo>
                    <a:pt x="74" y="0"/>
                  </a:lnTo>
                  <a:lnTo>
                    <a:pt x="62" y="275"/>
                  </a:lnTo>
                  <a:close/>
                </a:path>
              </a:pathLst>
            </a:custGeom>
            <a:solidFill>
              <a:schemeClr val="tx1"/>
            </a:solidFill>
            <a:ln w="0">
              <a:solidFill>
                <a:schemeClr val="tx1"/>
              </a:solidFill>
              <a:round/>
              <a:headEnd/>
              <a:tailEnd/>
            </a:ln>
          </p:spPr>
          <p:txBody>
            <a:bodyPr/>
            <a:lstStyle/>
            <a:p>
              <a:endParaRPr lang="en-US"/>
            </a:p>
          </p:txBody>
        </p:sp>
        <p:sp>
          <p:nvSpPr>
            <p:cNvPr id="81007" name="Freeform 484"/>
            <p:cNvSpPr>
              <a:spLocks/>
            </p:cNvSpPr>
            <p:nvPr/>
          </p:nvSpPr>
          <p:spPr bwMode="auto">
            <a:xfrm>
              <a:off x="3575" y="4441"/>
              <a:ext cx="19" cy="44"/>
            </a:xfrm>
            <a:custGeom>
              <a:avLst/>
              <a:gdLst>
                <a:gd name="T0" fmla="*/ 0 w 114"/>
                <a:gd name="T1" fmla="*/ 0 h 263"/>
                <a:gd name="T2" fmla="*/ 0 w 114"/>
                <a:gd name="T3" fmla="*/ 0 h 263"/>
                <a:gd name="T4" fmla="*/ 0 w 114"/>
                <a:gd name="T5" fmla="*/ 0 h 263"/>
                <a:gd name="T6" fmla="*/ 0 w 114"/>
                <a:gd name="T7" fmla="*/ 0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1"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81008" name="Freeform 485"/>
            <p:cNvSpPr>
              <a:spLocks/>
            </p:cNvSpPr>
            <p:nvPr/>
          </p:nvSpPr>
          <p:spPr bwMode="auto">
            <a:xfrm>
              <a:off x="3566" y="4441"/>
              <a:ext cx="18" cy="44"/>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102" y="263"/>
                  </a:moveTo>
                  <a:lnTo>
                    <a:pt x="51" y="0"/>
                  </a:lnTo>
                  <a:lnTo>
                    <a:pt x="0" y="40"/>
                  </a:lnTo>
                  <a:lnTo>
                    <a:pt x="102" y="263"/>
                  </a:lnTo>
                  <a:close/>
                </a:path>
              </a:pathLst>
            </a:custGeom>
            <a:solidFill>
              <a:schemeClr val="tx1"/>
            </a:solidFill>
            <a:ln w="9525">
              <a:solidFill>
                <a:schemeClr val="tx1"/>
              </a:solidFill>
              <a:round/>
              <a:headEnd/>
              <a:tailEnd/>
            </a:ln>
          </p:spPr>
          <p:txBody>
            <a:bodyPr/>
            <a:lstStyle/>
            <a:p>
              <a:endParaRPr lang="en-US"/>
            </a:p>
          </p:txBody>
        </p:sp>
        <p:sp>
          <p:nvSpPr>
            <p:cNvPr id="81009" name="Freeform 486"/>
            <p:cNvSpPr>
              <a:spLocks/>
            </p:cNvSpPr>
            <p:nvPr/>
          </p:nvSpPr>
          <p:spPr bwMode="auto">
            <a:xfrm>
              <a:off x="3566" y="4441"/>
              <a:ext cx="28" cy="44"/>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65" y="251"/>
                  </a:moveTo>
                  <a:lnTo>
                    <a:pt x="102" y="263"/>
                  </a:lnTo>
                  <a:lnTo>
                    <a:pt x="0" y="40"/>
                  </a:lnTo>
                  <a:lnTo>
                    <a:pt x="51" y="0"/>
                  </a:lnTo>
                  <a:lnTo>
                    <a:pt x="165" y="251"/>
                  </a:lnTo>
                  <a:close/>
                </a:path>
              </a:pathLst>
            </a:custGeom>
            <a:solidFill>
              <a:schemeClr val="tx1"/>
            </a:solidFill>
            <a:ln w="0">
              <a:solidFill>
                <a:schemeClr val="tx1"/>
              </a:solidFill>
              <a:round/>
              <a:headEnd/>
              <a:tailEnd/>
            </a:ln>
          </p:spPr>
          <p:txBody>
            <a:bodyPr/>
            <a:lstStyle/>
            <a:p>
              <a:endParaRPr lang="en-US"/>
            </a:p>
          </p:txBody>
        </p:sp>
        <p:sp>
          <p:nvSpPr>
            <p:cNvPr id="81010" name="Freeform 487"/>
            <p:cNvSpPr>
              <a:spLocks/>
            </p:cNvSpPr>
            <p:nvPr/>
          </p:nvSpPr>
          <p:spPr bwMode="auto">
            <a:xfrm>
              <a:off x="3539" y="4412"/>
              <a:ext cx="36" cy="35"/>
            </a:xfrm>
            <a:custGeom>
              <a:avLst/>
              <a:gdLst>
                <a:gd name="T0" fmla="*/ 0 w 216"/>
                <a:gd name="T1" fmla="*/ 0 h 212"/>
                <a:gd name="T2" fmla="*/ 0 w 216"/>
                <a:gd name="T3" fmla="*/ 0 h 212"/>
                <a:gd name="T4" fmla="*/ 0 w 216"/>
                <a:gd name="T5" fmla="*/ 0 h 212"/>
                <a:gd name="T6" fmla="*/ 0 w 216"/>
                <a:gd name="T7" fmla="*/ 0 h 212"/>
                <a:gd name="T8" fmla="*/ 0 60000 65536"/>
                <a:gd name="T9" fmla="*/ 0 60000 65536"/>
                <a:gd name="T10" fmla="*/ 0 60000 65536"/>
                <a:gd name="T11" fmla="*/ 0 60000 65536"/>
                <a:gd name="T12" fmla="*/ 0 w 216"/>
                <a:gd name="T13" fmla="*/ 0 h 212"/>
                <a:gd name="T14" fmla="*/ 216 w 216"/>
                <a:gd name="T15" fmla="*/ 212 h 212"/>
              </a:gdLst>
              <a:ahLst/>
              <a:cxnLst>
                <a:cxn ang="T8">
                  <a:pos x="T0" y="T1"/>
                </a:cxn>
                <a:cxn ang="T9">
                  <a:pos x="T2" y="T3"/>
                </a:cxn>
                <a:cxn ang="T10">
                  <a:pos x="T4" y="T5"/>
                </a:cxn>
                <a:cxn ang="T11">
                  <a:pos x="T6" y="T7"/>
                </a:cxn>
              </a:cxnLst>
              <a:rect l="T12" t="T13" r="T14" b="T15"/>
              <a:pathLst>
                <a:path w="216" h="212">
                  <a:moveTo>
                    <a:pt x="216" y="172"/>
                  </a:moveTo>
                  <a:lnTo>
                    <a:pt x="165" y="212"/>
                  </a:lnTo>
                  <a:lnTo>
                    <a:pt x="0" y="0"/>
                  </a:lnTo>
                  <a:lnTo>
                    <a:pt x="216" y="172"/>
                  </a:lnTo>
                  <a:close/>
                </a:path>
              </a:pathLst>
            </a:custGeom>
            <a:solidFill>
              <a:schemeClr val="tx1"/>
            </a:solidFill>
            <a:ln w="9525">
              <a:solidFill>
                <a:schemeClr val="tx1"/>
              </a:solidFill>
              <a:round/>
              <a:headEnd/>
              <a:tailEnd/>
            </a:ln>
          </p:spPr>
          <p:txBody>
            <a:bodyPr/>
            <a:lstStyle/>
            <a:p>
              <a:endParaRPr lang="en-US"/>
            </a:p>
          </p:txBody>
        </p:sp>
        <p:sp>
          <p:nvSpPr>
            <p:cNvPr id="81011" name="Freeform 488"/>
            <p:cNvSpPr>
              <a:spLocks/>
            </p:cNvSpPr>
            <p:nvPr/>
          </p:nvSpPr>
          <p:spPr bwMode="auto">
            <a:xfrm>
              <a:off x="3534" y="4412"/>
              <a:ext cx="32" cy="35"/>
            </a:xfrm>
            <a:custGeom>
              <a:avLst/>
              <a:gdLst>
                <a:gd name="T0" fmla="*/ 0 w 193"/>
                <a:gd name="T1" fmla="*/ 0 h 212"/>
                <a:gd name="T2" fmla="*/ 0 w 193"/>
                <a:gd name="T3" fmla="*/ 0 h 212"/>
                <a:gd name="T4" fmla="*/ 0 w 193"/>
                <a:gd name="T5" fmla="*/ 0 h 212"/>
                <a:gd name="T6" fmla="*/ 0 w 193"/>
                <a:gd name="T7" fmla="*/ 0 h 212"/>
                <a:gd name="T8" fmla="*/ 0 60000 65536"/>
                <a:gd name="T9" fmla="*/ 0 60000 65536"/>
                <a:gd name="T10" fmla="*/ 0 60000 65536"/>
                <a:gd name="T11" fmla="*/ 0 60000 65536"/>
                <a:gd name="T12" fmla="*/ 0 w 193"/>
                <a:gd name="T13" fmla="*/ 0 h 212"/>
                <a:gd name="T14" fmla="*/ 193 w 193"/>
                <a:gd name="T15" fmla="*/ 212 h 212"/>
              </a:gdLst>
              <a:ahLst/>
              <a:cxnLst>
                <a:cxn ang="T8">
                  <a:pos x="T0" y="T1"/>
                </a:cxn>
                <a:cxn ang="T9">
                  <a:pos x="T2" y="T3"/>
                </a:cxn>
                <a:cxn ang="T10">
                  <a:pos x="T4" y="T5"/>
                </a:cxn>
                <a:cxn ang="T11">
                  <a:pos x="T6" y="T7"/>
                </a:cxn>
              </a:cxnLst>
              <a:rect l="T12" t="T13" r="T14" b="T15"/>
              <a:pathLst>
                <a:path w="193" h="212">
                  <a:moveTo>
                    <a:pt x="193" y="212"/>
                  </a:moveTo>
                  <a:lnTo>
                    <a:pt x="28" y="0"/>
                  </a:lnTo>
                  <a:lnTo>
                    <a:pt x="0" y="59"/>
                  </a:lnTo>
                  <a:lnTo>
                    <a:pt x="193" y="212"/>
                  </a:lnTo>
                  <a:close/>
                </a:path>
              </a:pathLst>
            </a:custGeom>
            <a:solidFill>
              <a:schemeClr val="tx1"/>
            </a:solidFill>
            <a:ln w="9525">
              <a:solidFill>
                <a:schemeClr val="tx1"/>
              </a:solidFill>
              <a:round/>
              <a:headEnd/>
              <a:tailEnd/>
            </a:ln>
          </p:spPr>
          <p:txBody>
            <a:bodyPr/>
            <a:lstStyle/>
            <a:p>
              <a:endParaRPr lang="en-US"/>
            </a:p>
          </p:txBody>
        </p:sp>
        <p:sp>
          <p:nvSpPr>
            <p:cNvPr id="81012" name="Freeform 489"/>
            <p:cNvSpPr>
              <a:spLocks/>
            </p:cNvSpPr>
            <p:nvPr/>
          </p:nvSpPr>
          <p:spPr bwMode="auto">
            <a:xfrm>
              <a:off x="3534" y="4412"/>
              <a:ext cx="41" cy="35"/>
            </a:xfrm>
            <a:custGeom>
              <a:avLst/>
              <a:gdLst>
                <a:gd name="T0" fmla="*/ 0 w 244"/>
                <a:gd name="T1" fmla="*/ 0 h 212"/>
                <a:gd name="T2" fmla="*/ 0 w 244"/>
                <a:gd name="T3" fmla="*/ 0 h 212"/>
                <a:gd name="T4" fmla="*/ 0 w 244"/>
                <a:gd name="T5" fmla="*/ 0 h 212"/>
                <a:gd name="T6" fmla="*/ 0 w 244"/>
                <a:gd name="T7" fmla="*/ 0 h 212"/>
                <a:gd name="T8" fmla="*/ 0 w 244"/>
                <a:gd name="T9" fmla="*/ 0 h 212"/>
                <a:gd name="T10" fmla="*/ 0 60000 65536"/>
                <a:gd name="T11" fmla="*/ 0 60000 65536"/>
                <a:gd name="T12" fmla="*/ 0 60000 65536"/>
                <a:gd name="T13" fmla="*/ 0 60000 65536"/>
                <a:gd name="T14" fmla="*/ 0 60000 65536"/>
                <a:gd name="T15" fmla="*/ 0 w 244"/>
                <a:gd name="T16" fmla="*/ 0 h 212"/>
                <a:gd name="T17" fmla="*/ 244 w 244"/>
                <a:gd name="T18" fmla="*/ 212 h 212"/>
              </a:gdLst>
              <a:ahLst/>
              <a:cxnLst>
                <a:cxn ang="T10">
                  <a:pos x="T0" y="T1"/>
                </a:cxn>
                <a:cxn ang="T11">
                  <a:pos x="T2" y="T3"/>
                </a:cxn>
                <a:cxn ang="T12">
                  <a:pos x="T4" y="T5"/>
                </a:cxn>
                <a:cxn ang="T13">
                  <a:pos x="T6" y="T7"/>
                </a:cxn>
                <a:cxn ang="T14">
                  <a:pos x="T8" y="T9"/>
                </a:cxn>
              </a:cxnLst>
              <a:rect l="T15" t="T16" r="T17" b="T18"/>
              <a:pathLst>
                <a:path w="244" h="212">
                  <a:moveTo>
                    <a:pt x="244" y="172"/>
                  </a:moveTo>
                  <a:lnTo>
                    <a:pt x="193" y="212"/>
                  </a:lnTo>
                  <a:lnTo>
                    <a:pt x="0" y="59"/>
                  </a:lnTo>
                  <a:lnTo>
                    <a:pt x="28" y="0"/>
                  </a:lnTo>
                  <a:lnTo>
                    <a:pt x="244" y="172"/>
                  </a:lnTo>
                  <a:close/>
                </a:path>
              </a:pathLst>
            </a:custGeom>
            <a:solidFill>
              <a:schemeClr val="tx1"/>
            </a:solidFill>
            <a:ln w="0">
              <a:solidFill>
                <a:schemeClr val="tx1"/>
              </a:solidFill>
              <a:round/>
              <a:headEnd/>
              <a:tailEnd/>
            </a:ln>
          </p:spPr>
          <p:txBody>
            <a:bodyPr/>
            <a:lstStyle/>
            <a:p>
              <a:endParaRPr lang="en-US"/>
            </a:p>
          </p:txBody>
        </p:sp>
        <p:sp>
          <p:nvSpPr>
            <p:cNvPr id="81013" name="Freeform 490"/>
            <p:cNvSpPr>
              <a:spLocks/>
            </p:cNvSpPr>
            <p:nvPr/>
          </p:nvSpPr>
          <p:spPr bwMode="auto">
            <a:xfrm>
              <a:off x="3661" y="4414"/>
              <a:ext cx="42" cy="26"/>
            </a:xfrm>
            <a:custGeom>
              <a:avLst/>
              <a:gdLst>
                <a:gd name="T0" fmla="*/ 0 w 252"/>
                <a:gd name="T1" fmla="*/ 0 h 153"/>
                <a:gd name="T2" fmla="*/ 0 w 252"/>
                <a:gd name="T3" fmla="*/ 0 h 153"/>
                <a:gd name="T4" fmla="*/ 0 w 252"/>
                <a:gd name="T5" fmla="*/ 0 h 153"/>
                <a:gd name="T6" fmla="*/ 0 w 252"/>
                <a:gd name="T7" fmla="*/ 0 h 153"/>
                <a:gd name="T8" fmla="*/ 0 60000 65536"/>
                <a:gd name="T9" fmla="*/ 0 60000 65536"/>
                <a:gd name="T10" fmla="*/ 0 60000 65536"/>
                <a:gd name="T11" fmla="*/ 0 60000 65536"/>
                <a:gd name="T12" fmla="*/ 0 w 252"/>
                <a:gd name="T13" fmla="*/ 0 h 153"/>
                <a:gd name="T14" fmla="*/ 252 w 252"/>
                <a:gd name="T15" fmla="*/ 153 h 153"/>
              </a:gdLst>
              <a:ahLst/>
              <a:cxnLst>
                <a:cxn ang="T8">
                  <a:pos x="T0" y="T1"/>
                </a:cxn>
                <a:cxn ang="T9">
                  <a:pos x="T2" y="T3"/>
                </a:cxn>
                <a:cxn ang="T10">
                  <a:pos x="T4" y="T5"/>
                </a:cxn>
                <a:cxn ang="T11">
                  <a:pos x="T6" y="T7"/>
                </a:cxn>
              </a:cxnLst>
              <a:rect l="T12" t="T13" r="T14" b="T15"/>
              <a:pathLst>
                <a:path w="252" h="153">
                  <a:moveTo>
                    <a:pt x="230" y="0"/>
                  </a:moveTo>
                  <a:lnTo>
                    <a:pt x="252" y="61"/>
                  </a:lnTo>
                  <a:lnTo>
                    <a:pt x="0" y="153"/>
                  </a:lnTo>
                  <a:lnTo>
                    <a:pt x="230" y="0"/>
                  </a:lnTo>
                  <a:close/>
                </a:path>
              </a:pathLst>
            </a:custGeom>
            <a:solidFill>
              <a:schemeClr val="tx1"/>
            </a:solidFill>
            <a:ln w="9525">
              <a:solidFill>
                <a:schemeClr val="tx1"/>
              </a:solidFill>
              <a:round/>
              <a:headEnd/>
              <a:tailEnd/>
            </a:ln>
          </p:spPr>
          <p:txBody>
            <a:bodyPr/>
            <a:lstStyle/>
            <a:p>
              <a:endParaRPr lang="en-US"/>
            </a:p>
          </p:txBody>
        </p:sp>
        <p:sp>
          <p:nvSpPr>
            <p:cNvPr id="81014" name="Freeform 491"/>
            <p:cNvSpPr>
              <a:spLocks/>
            </p:cNvSpPr>
            <p:nvPr/>
          </p:nvSpPr>
          <p:spPr bwMode="auto">
            <a:xfrm>
              <a:off x="3661" y="4424"/>
              <a:ext cx="42" cy="23"/>
            </a:xfrm>
            <a:custGeom>
              <a:avLst/>
              <a:gdLst>
                <a:gd name="T0" fmla="*/ 0 w 252"/>
                <a:gd name="T1" fmla="*/ 0 h 136"/>
                <a:gd name="T2" fmla="*/ 0 w 252"/>
                <a:gd name="T3" fmla="*/ 0 h 136"/>
                <a:gd name="T4" fmla="*/ 0 w 252"/>
                <a:gd name="T5" fmla="*/ 0 h 136"/>
                <a:gd name="T6" fmla="*/ 0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252" y="0"/>
                  </a:moveTo>
                  <a:lnTo>
                    <a:pt x="0" y="92"/>
                  </a:lnTo>
                  <a:lnTo>
                    <a:pt x="46" y="136"/>
                  </a:lnTo>
                  <a:lnTo>
                    <a:pt x="252" y="0"/>
                  </a:lnTo>
                  <a:close/>
                </a:path>
              </a:pathLst>
            </a:custGeom>
            <a:solidFill>
              <a:schemeClr val="tx1"/>
            </a:solidFill>
            <a:ln w="9525">
              <a:solidFill>
                <a:schemeClr val="tx1"/>
              </a:solidFill>
              <a:round/>
              <a:headEnd/>
              <a:tailEnd/>
            </a:ln>
          </p:spPr>
          <p:txBody>
            <a:bodyPr/>
            <a:lstStyle/>
            <a:p>
              <a:endParaRPr lang="en-US"/>
            </a:p>
          </p:txBody>
        </p:sp>
        <p:sp>
          <p:nvSpPr>
            <p:cNvPr id="81015" name="Freeform 492"/>
            <p:cNvSpPr>
              <a:spLocks/>
            </p:cNvSpPr>
            <p:nvPr/>
          </p:nvSpPr>
          <p:spPr bwMode="auto">
            <a:xfrm>
              <a:off x="3661" y="4414"/>
              <a:ext cx="42" cy="33"/>
            </a:xfrm>
            <a:custGeom>
              <a:avLst/>
              <a:gdLst>
                <a:gd name="T0" fmla="*/ 0 w 252"/>
                <a:gd name="T1" fmla="*/ 0 h 197"/>
                <a:gd name="T2" fmla="*/ 0 w 252"/>
                <a:gd name="T3" fmla="*/ 0 h 197"/>
                <a:gd name="T4" fmla="*/ 0 w 252"/>
                <a:gd name="T5" fmla="*/ 0 h 197"/>
                <a:gd name="T6" fmla="*/ 0 w 252"/>
                <a:gd name="T7" fmla="*/ 0 h 197"/>
                <a:gd name="T8" fmla="*/ 0 w 252"/>
                <a:gd name="T9" fmla="*/ 0 h 197"/>
                <a:gd name="T10" fmla="*/ 0 60000 65536"/>
                <a:gd name="T11" fmla="*/ 0 60000 65536"/>
                <a:gd name="T12" fmla="*/ 0 60000 65536"/>
                <a:gd name="T13" fmla="*/ 0 60000 65536"/>
                <a:gd name="T14" fmla="*/ 0 60000 65536"/>
                <a:gd name="T15" fmla="*/ 0 w 252"/>
                <a:gd name="T16" fmla="*/ 0 h 197"/>
                <a:gd name="T17" fmla="*/ 252 w 252"/>
                <a:gd name="T18" fmla="*/ 197 h 197"/>
              </a:gdLst>
              <a:ahLst/>
              <a:cxnLst>
                <a:cxn ang="T10">
                  <a:pos x="T0" y="T1"/>
                </a:cxn>
                <a:cxn ang="T11">
                  <a:pos x="T2" y="T3"/>
                </a:cxn>
                <a:cxn ang="T12">
                  <a:pos x="T4" y="T5"/>
                </a:cxn>
                <a:cxn ang="T13">
                  <a:pos x="T6" y="T7"/>
                </a:cxn>
                <a:cxn ang="T14">
                  <a:pos x="T8" y="T9"/>
                </a:cxn>
              </a:cxnLst>
              <a:rect l="T15" t="T16" r="T17" b="T18"/>
              <a:pathLst>
                <a:path w="252" h="197">
                  <a:moveTo>
                    <a:pt x="230" y="0"/>
                  </a:moveTo>
                  <a:lnTo>
                    <a:pt x="252" y="61"/>
                  </a:lnTo>
                  <a:lnTo>
                    <a:pt x="46" y="197"/>
                  </a:lnTo>
                  <a:lnTo>
                    <a:pt x="0" y="153"/>
                  </a:lnTo>
                  <a:lnTo>
                    <a:pt x="230" y="0"/>
                  </a:lnTo>
                  <a:close/>
                </a:path>
              </a:pathLst>
            </a:custGeom>
            <a:solidFill>
              <a:schemeClr val="tx1"/>
            </a:solidFill>
            <a:ln w="0">
              <a:solidFill>
                <a:schemeClr val="tx1"/>
              </a:solidFill>
              <a:round/>
              <a:headEnd/>
              <a:tailEnd/>
            </a:ln>
          </p:spPr>
          <p:txBody>
            <a:bodyPr/>
            <a:lstStyle/>
            <a:p>
              <a:endParaRPr lang="en-US"/>
            </a:p>
          </p:txBody>
        </p:sp>
        <p:sp>
          <p:nvSpPr>
            <p:cNvPr id="81016" name="Freeform 493"/>
            <p:cNvSpPr>
              <a:spLocks/>
            </p:cNvSpPr>
            <p:nvPr/>
          </p:nvSpPr>
          <p:spPr bwMode="auto">
            <a:xfrm>
              <a:off x="3638" y="4440"/>
              <a:ext cx="31" cy="39"/>
            </a:xfrm>
            <a:custGeom>
              <a:avLst/>
              <a:gdLst>
                <a:gd name="T0" fmla="*/ 0 w 182"/>
                <a:gd name="T1" fmla="*/ 0 h 240"/>
                <a:gd name="T2" fmla="*/ 0 w 182"/>
                <a:gd name="T3" fmla="*/ 0 h 240"/>
                <a:gd name="T4" fmla="*/ 0 w 182"/>
                <a:gd name="T5" fmla="*/ 0 h 240"/>
                <a:gd name="T6" fmla="*/ 0 w 182"/>
                <a:gd name="T7" fmla="*/ 0 h 240"/>
                <a:gd name="T8" fmla="*/ 0 60000 65536"/>
                <a:gd name="T9" fmla="*/ 0 60000 65536"/>
                <a:gd name="T10" fmla="*/ 0 60000 65536"/>
                <a:gd name="T11" fmla="*/ 0 60000 65536"/>
                <a:gd name="T12" fmla="*/ 0 w 182"/>
                <a:gd name="T13" fmla="*/ 0 h 240"/>
                <a:gd name="T14" fmla="*/ 182 w 182"/>
                <a:gd name="T15" fmla="*/ 240 h 240"/>
              </a:gdLst>
              <a:ahLst/>
              <a:cxnLst>
                <a:cxn ang="T8">
                  <a:pos x="T0" y="T1"/>
                </a:cxn>
                <a:cxn ang="T9">
                  <a:pos x="T2" y="T3"/>
                </a:cxn>
                <a:cxn ang="T10">
                  <a:pos x="T4" y="T5"/>
                </a:cxn>
                <a:cxn ang="T11">
                  <a:pos x="T6" y="T7"/>
                </a:cxn>
              </a:cxnLst>
              <a:rect l="T12" t="T13" r="T14" b="T15"/>
              <a:pathLst>
                <a:path w="182" h="240">
                  <a:moveTo>
                    <a:pt x="136" y="0"/>
                  </a:moveTo>
                  <a:lnTo>
                    <a:pt x="182" y="44"/>
                  </a:lnTo>
                  <a:lnTo>
                    <a:pt x="0" y="240"/>
                  </a:lnTo>
                  <a:lnTo>
                    <a:pt x="136" y="0"/>
                  </a:lnTo>
                  <a:close/>
                </a:path>
              </a:pathLst>
            </a:custGeom>
            <a:solidFill>
              <a:schemeClr val="tx1"/>
            </a:solidFill>
            <a:ln w="9525">
              <a:solidFill>
                <a:schemeClr val="tx1"/>
              </a:solidFill>
              <a:round/>
              <a:headEnd/>
              <a:tailEnd/>
            </a:ln>
          </p:spPr>
          <p:txBody>
            <a:bodyPr/>
            <a:lstStyle/>
            <a:p>
              <a:endParaRPr lang="en-US"/>
            </a:p>
          </p:txBody>
        </p:sp>
        <p:sp>
          <p:nvSpPr>
            <p:cNvPr id="81017" name="Freeform 494"/>
            <p:cNvSpPr>
              <a:spLocks/>
            </p:cNvSpPr>
            <p:nvPr/>
          </p:nvSpPr>
          <p:spPr bwMode="auto">
            <a:xfrm>
              <a:off x="3638" y="4447"/>
              <a:ext cx="31" cy="35"/>
            </a:xfrm>
            <a:custGeom>
              <a:avLst/>
              <a:gdLst>
                <a:gd name="T0" fmla="*/ 0 w 182"/>
                <a:gd name="T1" fmla="*/ 0 h 213"/>
                <a:gd name="T2" fmla="*/ 0 w 182"/>
                <a:gd name="T3" fmla="*/ 0 h 213"/>
                <a:gd name="T4" fmla="*/ 0 w 182"/>
                <a:gd name="T5" fmla="*/ 0 h 213"/>
                <a:gd name="T6" fmla="*/ 0 w 182"/>
                <a:gd name="T7" fmla="*/ 0 h 213"/>
                <a:gd name="T8" fmla="*/ 0 60000 65536"/>
                <a:gd name="T9" fmla="*/ 0 60000 65536"/>
                <a:gd name="T10" fmla="*/ 0 60000 65536"/>
                <a:gd name="T11" fmla="*/ 0 60000 65536"/>
                <a:gd name="T12" fmla="*/ 0 w 182"/>
                <a:gd name="T13" fmla="*/ 0 h 213"/>
                <a:gd name="T14" fmla="*/ 182 w 182"/>
                <a:gd name="T15" fmla="*/ 213 h 213"/>
              </a:gdLst>
              <a:ahLst/>
              <a:cxnLst>
                <a:cxn ang="T8">
                  <a:pos x="T0" y="T1"/>
                </a:cxn>
                <a:cxn ang="T9">
                  <a:pos x="T2" y="T3"/>
                </a:cxn>
                <a:cxn ang="T10">
                  <a:pos x="T4" y="T5"/>
                </a:cxn>
                <a:cxn ang="T11">
                  <a:pos x="T6" y="T7"/>
                </a:cxn>
              </a:cxnLst>
              <a:rect l="T12" t="T13" r="T14" b="T15"/>
              <a:pathLst>
                <a:path w="182" h="213">
                  <a:moveTo>
                    <a:pt x="182" y="0"/>
                  </a:moveTo>
                  <a:lnTo>
                    <a:pt x="0" y="196"/>
                  </a:lnTo>
                  <a:lnTo>
                    <a:pt x="62" y="213"/>
                  </a:lnTo>
                  <a:lnTo>
                    <a:pt x="182" y="0"/>
                  </a:lnTo>
                  <a:close/>
                </a:path>
              </a:pathLst>
            </a:custGeom>
            <a:solidFill>
              <a:schemeClr val="tx1"/>
            </a:solidFill>
            <a:ln w="9525">
              <a:solidFill>
                <a:schemeClr val="tx1"/>
              </a:solidFill>
              <a:round/>
              <a:headEnd/>
              <a:tailEnd/>
            </a:ln>
          </p:spPr>
          <p:txBody>
            <a:bodyPr/>
            <a:lstStyle/>
            <a:p>
              <a:endParaRPr lang="en-US"/>
            </a:p>
          </p:txBody>
        </p:sp>
        <p:sp>
          <p:nvSpPr>
            <p:cNvPr id="81018" name="Freeform 495"/>
            <p:cNvSpPr>
              <a:spLocks/>
            </p:cNvSpPr>
            <p:nvPr/>
          </p:nvSpPr>
          <p:spPr bwMode="auto">
            <a:xfrm>
              <a:off x="3638" y="4440"/>
              <a:ext cx="31" cy="42"/>
            </a:xfrm>
            <a:custGeom>
              <a:avLst/>
              <a:gdLst>
                <a:gd name="T0" fmla="*/ 0 w 182"/>
                <a:gd name="T1" fmla="*/ 0 h 257"/>
                <a:gd name="T2" fmla="*/ 0 w 182"/>
                <a:gd name="T3" fmla="*/ 0 h 257"/>
                <a:gd name="T4" fmla="*/ 0 w 182"/>
                <a:gd name="T5" fmla="*/ 0 h 257"/>
                <a:gd name="T6" fmla="*/ 0 w 182"/>
                <a:gd name="T7" fmla="*/ 0 h 257"/>
                <a:gd name="T8" fmla="*/ 0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136" y="0"/>
                  </a:moveTo>
                  <a:lnTo>
                    <a:pt x="182" y="44"/>
                  </a:lnTo>
                  <a:lnTo>
                    <a:pt x="62" y="257"/>
                  </a:lnTo>
                  <a:lnTo>
                    <a:pt x="0" y="240"/>
                  </a:lnTo>
                  <a:lnTo>
                    <a:pt x="136" y="0"/>
                  </a:lnTo>
                  <a:close/>
                </a:path>
              </a:pathLst>
            </a:custGeom>
            <a:solidFill>
              <a:schemeClr val="tx1"/>
            </a:solidFill>
            <a:ln w="0">
              <a:solidFill>
                <a:schemeClr val="tx1"/>
              </a:solidFill>
              <a:round/>
              <a:headEnd/>
              <a:tailEnd/>
            </a:ln>
          </p:spPr>
          <p:txBody>
            <a:bodyPr/>
            <a:lstStyle/>
            <a:p>
              <a:endParaRPr lang="en-US"/>
            </a:p>
          </p:txBody>
        </p:sp>
        <p:sp>
          <p:nvSpPr>
            <p:cNvPr id="81019" name="Freeform 496"/>
            <p:cNvSpPr>
              <a:spLocks/>
            </p:cNvSpPr>
            <p:nvPr/>
          </p:nvSpPr>
          <p:spPr bwMode="auto">
            <a:xfrm>
              <a:off x="3636" y="4479"/>
              <a:ext cx="12" cy="46"/>
            </a:xfrm>
            <a:custGeom>
              <a:avLst/>
              <a:gdLst>
                <a:gd name="T0" fmla="*/ 0 w 74"/>
                <a:gd name="T1" fmla="*/ 0 h 275"/>
                <a:gd name="T2" fmla="*/ 0 w 74"/>
                <a:gd name="T3" fmla="*/ 0 h 275"/>
                <a:gd name="T4" fmla="*/ 0 w 74"/>
                <a:gd name="T5" fmla="*/ 0 h 275"/>
                <a:gd name="T6" fmla="*/ 0 w 74"/>
                <a:gd name="T7" fmla="*/ 0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12" y="0"/>
                  </a:moveTo>
                  <a:lnTo>
                    <a:pt x="74" y="17"/>
                  </a:lnTo>
                  <a:lnTo>
                    <a:pt x="0" y="275"/>
                  </a:lnTo>
                  <a:lnTo>
                    <a:pt x="12" y="0"/>
                  </a:lnTo>
                  <a:close/>
                </a:path>
              </a:pathLst>
            </a:custGeom>
            <a:solidFill>
              <a:schemeClr val="tx1"/>
            </a:solidFill>
            <a:ln w="9525">
              <a:solidFill>
                <a:schemeClr val="tx1"/>
              </a:solidFill>
              <a:round/>
              <a:headEnd/>
              <a:tailEnd/>
            </a:ln>
          </p:spPr>
          <p:txBody>
            <a:bodyPr/>
            <a:lstStyle/>
            <a:p>
              <a:endParaRPr lang="en-US"/>
            </a:p>
          </p:txBody>
        </p:sp>
        <p:sp>
          <p:nvSpPr>
            <p:cNvPr id="81020" name="Freeform 497"/>
            <p:cNvSpPr>
              <a:spLocks/>
            </p:cNvSpPr>
            <p:nvPr/>
          </p:nvSpPr>
          <p:spPr bwMode="auto">
            <a:xfrm>
              <a:off x="3636" y="4482"/>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81021" name="Freeform 498"/>
            <p:cNvSpPr>
              <a:spLocks/>
            </p:cNvSpPr>
            <p:nvPr/>
          </p:nvSpPr>
          <p:spPr bwMode="auto">
            <a:xfrm>
              <a:off x="3636" y="4479"/>
              <a:ext cx="12" cy="46"/>
            </a:xfrm>
            <a:custGeom>
              <a:avLst/>
              <a:gdLst>
                <a:gd name="T0" fmla="*/ 0 w 74"/>
                <a:gd name="T1" fmla="*/ 0 h 275"/>
                <a:gd name="T2" fmla="*/ 0 w 74"/>
                <a:gd name="T3" fmla="*/ 0 h 275"/>
                <a:gd name="T4" fmla="*/ 0 w 74"/>
                <a:gd name="T5" fmla="*/ 0 h 275"/>
                <a:gd name="T6" fmla="*/ 0 w 74"/>
                <a:gd name="T7" fmla="*/ 0 h 275"/>
                <a:gd name="T8" fmla="*/ 0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12" y="0"/>
                  </a:moveTo>
                  <a:lnTo>
                    <a:pt x="74" y="17"/>
                  </a:lnTo>
                  <a:lnTo>
                    <a:pt x="63" y="263"/>
                  </a:lnTo>
                  <a:lnTo>
                    <a:pt x="0" y="275"/>
                  </a:lnTo>
                  <a:lnTo>
                    <a:pt x="12" y="0"/>
                  </a:lnTo>
                  <a:close/>
                </a:path>
              </a:pathLst>
            </a:custGeom>
            <a:solidFill>
              <a:schemeClr val="tx1"/>
            </a:solidFill>
            <a:ln w="0">
              <a:solidFill>
                <a:schemeClr val="tx1"/>
              </a:solidFill>
              <a:round/>
              <a:headEnd/>
              <a:tailEnd/>
            </a:ln>
          </p:spPr>
          <p:txBody>
            <a:bodyPr/>
            <a:lstStyle/>
            <a:p>
              <a:endParaRPr lang="en-US"/>
            </a:p>
          </p:txBody>
        </p:sp>
        <p:sp>
          <p:nvSpPr>
            <p:cNvPr id="81022" name="Freeform 499"/>
            <p:cNvSpPr>
              <a:spLocks/>
            </p:cNvSpPr>
            <p:nvPr/>
          </p:nvSpPr>
          <p:spPr bwMode="auto">
            <a:xfrm>
              <a:off x="3636" y="4523"/>
              <a:ext cx="19" cy="44"/>
            </a:xfrm>
            <a:custGeom>
              <a:avLst/>
              <a:gdLst>
                <a:gd name="T0" fmla="*/ 0 w 115"/>
                <a:gd name="T1" fmla="*/ 0 h 263"/>
                <a:gd name="T2" fmla="*/ 0 w 115"/>
                <a:gd name="T3" fmla="*/ 0 h 263"/>
                <a:gd name="T4" fmla="*/ 0 w 115"/>
                <a:gd name="T5" fmla="*/ 0 h 263"/>
                <a:gd name="T6" fmla="*/ 0 w 115"/>
                <a:gd name="T7" fmla="*/ 0 h 263"/>
                <a:gd name="T8" fmla="*/ 0 60000 65536"/>
                <a:gd name="T9" fmla="*/ 0 60000 65536"/>
                <a:gd name="T10" fmla="*/ 0 60000 65536"/>
                <a:gd name="T11" fmla="*/ 0 60000 65536"/>
                <a:gd name="T12" fmla="*/ 0 w 115"/>
                <a:gd name="T13" fmla="*/ 0 h 263"/>
                <a:gd name="T14" fmla="*/ 115 w 115"/>
                <a:gd name="T15" fmla="*/ 263 h 263"/>
              </a:gdLst>
              <a:ahLst/>
              <a:cxnLst>
                <a:cxn ang="T8">
                  <a:pos x="T0" y="T1"/>
                </a:cxn>
                <a:cxn ang="T9">
                  <a:pos x="T2" y="T3"/>
                </a:cxn>
                <a:cxn ang="T10">
                  <a:pos x="T4" y="T5"/>
                </a:cxn>
                <a:cxn ang="T11">
                  <a:pos x="T6" y="T7"/>
                </a:cxn>
              </a:cxnLst>
              <a:rect l="T12" t="T13" r="T14" b="T15"/>
              <a:pathLst>
                <a:path w="115" h="263">
                  <a:moveTo>
                    <a:pt x="0" y="12"/>
                  </a:moveTo>
                  <a:lnTo>
                    <a:pt x="63" y="0"/>
                  </a:lnTo>
                  <a:lnTo>
                    <a:pt x="115" y="263"/>
                  </a:lnTo>
                  <a:lnTo>
                    <a:pt x="0" y="12"/>
                  </a:lnTo>
                  <a:close/>
                </a:path>
              </a:pathLst>
            </a:custGeom>
            <a:solidFill>
              <a:schemeClr val="tx1"/>
            </a:solidFill>
            <a:ln w="9525">
              <a:solidFill>
                <a:schemeClr val="tx1"/>
              </a:solidFill>
              <a:round/>
              <a:headEnd/>
              <a:tailEnd/>
            </a:ln>
          </p:spPr>
          <p:txBody>
            <a:bodyPr/>
            <a:lstStyle/>
            <a:p>
              <a:endParaRPr lang="en-US"/>
            </a:p>
          </p:txBody>
        </p:sp>
        <p:sp>
          <p:nvSpPr>
            <p:cNvPr id="81023" name="Freeform 500"/>
            <p:cNvSpPr>
              <a:spLocks/>
            </p:cNvSpPr>
            <p:nvPr/>
          </p:nvSpPr>
          <p:spPr bwMode="auto">
            <a:xfrm>
              <a:off x="3647" y="4523"/>
              <a:ext cx="17" cy="44"/>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0" y="0"/>
                  </a:moveTo>
                  <a:lnTo>
                    <a:pt x="52" y="263"/>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81024" name="Freeform 501"/>
            <p:cNvSpPr>
              <a:spLocks/>
            </p:cNvSpPr>
            <p:nvPr/>
          </p:nvSpPr>
          <p:spPr bwMode="auto">
            <a:xfrm>
              <a:off x="3636" y="4523"/>
              <a:ext cx="28" cy="44"/>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0" y="12"/>
                  </a:moveTo>
                  <a:lnTo>
                    <a:pt x="63" y="0"/>
                  </a:lnTo>
                  <a:lnTo>
                    <a:pt x="165" y="223"/>
                  </a:lnTo>
                  <a:lnTo>
                    <a:pt x="115" y="263"/>
                  </a:lnTo>
                  <a:lnTo>
                    <a:pt x="0" y="12"/>
                  </a:lnTo>
                  <a:close/>
                </a:path>
              </a:pathLst>
            </a:custGeom>
            <a:solidFill>
              <a:schemeClr val="tx1"/>
            </a:solidFill>
            <a:ln w="0">
              <a:solidFill>
                <a:schemeClr val="tx1"/>
              </a:solidFill>
              <a:round/>
              <a:headEnd/>
              <a:tailEnd/>
            </a:ln>
          </p:spPr>
          <p:txBody>
            <a:bodyPr/>
            <a:lstStyle/>
            <a:p>
              <a:endParaRPr lang="en-US"/>
            </a:p>
          </p:txBody>
        </p:sp>
        <p:sp>
          <p:nvSpPr>
            <p:cNvPr id="81025" name="Freeform 502"/>
            <p:cNvSpPr>
              <a:spLocks/>
            </p:cNvSpPr>
            <p:nvPr/>
          </p:nvSpPr>
          <p:spPr bwMode="auto">
            <a:xfrm>
              <a:off x="3655" y="4561"/>
              <a:ext cx="36" cy="35"/>
            </a:xfrm>
            <a:custGeom>
              <a:avLst/>
              <a:gdLst>
                <a:gd name="T0" fmla="*/ 0 w 216"/>
                <a:gd name="T1" fmla="*/ 0 h 210"/>
                <a:gd name="T2" fmla="*/ 0 w 216"/>
                <a:gd name="T3" fmla="*/ 0 h 210"/>
                <a:gd name="T4" fmla="*/ 0 w 216"/>
                <a:gd name="T5" fmla="*/ 0 h 210"/>
                <a:gd name="T6" fmla="*/ 0 w 216"/>
                <a:gd name="T7" fmla="*/ 0 h 210"/>
                <a:gd name="T8" fmla="*/ 0 60000 65536"/>
                <a:gd name="T9" fmla="*/ 0 60000 65536"/>
                <a:gd name="T10" fmla="*/ 0 60000 65536"/>
                <a:gd name="T11" fmla="*/ 0 60000 65536"/>
                <a:gd name="T12" fmla="*/ 0 w 216"/>
                <a:gd name="T13" fmla="*/ 0 h 210"/>
                <a:gd name="T14" fmla="*/ 216 w 216"/>
                <a:gd name="T15" fmla="*/ 210 h 210"/>
              </a:gdLst>
              <a:ahLst/>
              <a:cxnLst>
                <a:cxn ang="T8">
                  <a:pos x="T0" y="T1"/>
                </a:cxn>
                <a:cxn ang="T9">
                  <a:pos x="T2" y="T3"/>
                </a:cxn>
                <a:cxn ang="T10">
                  <a:pos x="T4" y="T5"/>
                </a:cxn>
                <a:cxn ang="T11">
                  <a:pos x="T6" y="T7"/>
                </a:cxn>
              </a:cxnLst>
              <a:rect l="T12" t="T13" r="T14" b="T15"/>
              <a:pathLst>
                <a:path w="216" h="210">
                  <a:moveTo>
                    <a:pt x="0" y="40"/>
                  </a:moveTo>
                  <a:lnTo>
                    <a:pt x="50" y="0"/>
                  </a:lnTo>
                  <a:lnTo>
                    <a:pt x="216" y="210"/>
                  </a:lnTo>
                  <a:lnTo>
                    <a:pt x="0" y="40"/>
                  </a:lnTo>
                  <a:close/>
                </a:path>
              </a:pathLst>
            </a:custGeom>
            <a:solidFill>
              <a:schemeClr val="tx1"/>
            </a:solidFill>
            <a:ln w="9525">
              <a:solidFill>
                <a:schemeClr val="tx1"/>
              </a:solidFill>
              <a:round/>
              <a:headEnd/>
              <a:tailEnd/>
            </a:ln>
          </p:spPr>
          <p:txBody>
            <a:bodyPr/>
            <a:lstStyle/>
            <a:p>
              <a:endParaRPr lang="en-US"/>
            </a:p>
          </p:txBody>
        </p:sp>
        <p:sp>
          <p:nvSpPr>
            <p:cNvPr id="81026" name="Freeform 503"/>
            <p:cNvSpPr>
              <a:spLocks/>
            </p:cNvSpPr>
            <p:nvPr/>
          </p:nvSpPr>
          <p:spPr bwMode="auto">
            <a:xfrm>
              <a:off x="3664" y="4561"/>
              <a:ext cx="32" cy="35"/>
            </a:xfrm>
            <a:custGeom>
              <a:avLst/>
              <a:gdLst>
                <a:gd name="T0" fmla="*/ 0 w 194"/>
                <a:gd name="T1" fmla="*/ 0 h 210"/>
                <a:gd name="T2" fmla="*/ 0 w 194"/>
                <a:gd name="T3" fmla="*/ 0 h 210"/>
                <a:gd name="T4" fmla="*/ 0 w 194"/>
                <a:gd name="T5" fmla="*/ 0 h 210"/>
                <a:gd name="T6" fmla="*/ 0 w 194"/>
                <a:gd name="T7" fmla="*/ 0 h 210"/>
                <a:gd name="T8" fmla="*/ 0 60000 65536"/>
                <a:gd name="T9" fmla="*/ 0 60000 65536"/>
                <a:gd name="T10" fmla="*/ 0 60000 65536"/>
                <a:gd name="T11" fmla="*/ 0 60000 65536"/>
                <a:gd name="T12" fmla="*/ 0 w 194"/>
                <a:gd name="T13" fmla="*/ 0 h 210"/>
                <a:gd name="T14" fmla="*/ 194 w 194"/>
                <a:gd name="T15" fmla="*/ 210 h 210"/>
              </a:gdLst>
              <a:ahLst/>
              <a:cxnLst>
                <a:cxn ang="T8">
                  <a:pos x="T0" y="T1"/>
                </a:cxn>
                <a:cxn ang="T9">
                  <a:pos x="T2" y="T3"/>
                </a:cxn>
                <a:cxn ang="T10">
                  <a:pos x="T4" y="T5"/>
                </a:cxn>
                <a:cxn ang="T11">
                  <a:pos x="T6" y="T7"/>
                </a:cxn>
              </a:cxnLst>
              <a:rect l="T12" t="T13" r="T14" b="T15"/>
              <a:pathLst>
                <a:path w="194" h="210">
                  <a:moveTo>
                    <a:pt x="0" y="0"/>
                  </a:moveTo>
                  <a:lnTo>
                    <a:pt x="166" y="210"/>
                  </a:lnTo>
                  <a:lnTo>
                    <a:pt x="194" y="153"/>
                  </a:lnTo>
                  <a:lnTo>
                    <a:pt x="0" y="0"/>
                  </a:lnTo>
                  <a:close/>
                </a:path>
              </a:pathLst>
            </a:custGeom>
            <a:solidFill>
              <a:schemeClr val="tx1"/>
            </a:solidFill>
            <a:ln w="9525">
              <a:solidFill>
                <a:schemeClr val="tx1"/>
              </a:solidFill>
              <a:round/>
              <a:headEnd/>
              <a:tailEnd/>
            </a:ln>
          </p:spPr>
          <p:txBody>
            <a:bodyPr/>
            <a:lstStyle/>
            <a:p>
              <a:endParaRPr lang="en-US"/>
            </a:p>
          </p:txBody>
        </p:sp>
        <p:sp>
          <p:nvSpPr>
            <p:cNvPr id="81027" name="Freeform 504"/>
            <p:cNvSpPr>
              <a:spLocks/>
            </p:cNvSpPr>
            <p:nvPr/>
          </p:nvSpPr>
          <p:spPr bwMode="auto">
            <a:xfrm>
              <a:off x="3655" y="4561"/>
              <a:ext cx="41" cy="35"/>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60000 65536"/>
                <a:gd name="T11" fmla="*/ 0 60000 65536"/>
                <a:gd name="T12" fmla="*/ 0 60000 65536"/>
                <a:gd name="T13" fmla="*/ 0 60000 65536"/>
                <a:gd name="T14" fmla="*/ 0 60000 65536"/>
                <a:gd name="T15" fmla="*/ 0 w 244"/>
                <a:gd name="T16" fmla="*/ 0 h 210"/>
                <a:gd name="T17" fmla="*/ 244 w 244"/>
                <a:gd name="T18" fmla="*/ 210 h 210"/>
              </a:gdLst>
              <a:ahLst/>
              <a:cxnLst>
                <a:cxn ang="T10">
                  <a:pos x="T0" y="T1"/>
                </a:cxn>
                <a:cxn ang="T11">
                  <a:pos x="T2" y="T3"/>
                </a:cxn>
                <a:cxn ang="T12">
                  <a:pos x="T4" y="T5"/>
                </a:cxn>
                <a:cxn ang="T13">
                  <a:pos x="T6" y="T7"/>
                </a:cxn>
                <a:cxn ang="T14">
                  <a:pos x="T8" y="T9"/>
                </a:cxn>
              </a:cxnLst>
              <a:rect l="T15" t="T16" r="T17" b="T18"/>
              <a:pathLst>
                <a:path w="244" h="210">
                  <a:moveTo>
                    <a:pt x="0" y="40"/>
                  </a:moveTo>
                  <a:lnTo>
                    <a:pt x="50" y="0"/>
                  </a:lnTo>
                  <a:lnTo>
                    <a:pt x="244" y="153"/>
                  </a:lnTo>
                  <a:lnTo>
                    <a:pt x="216" y="210"/>
                  </a:lnTo>
                  <a:lnTo>
                    <a:pt x="0" y="40"/>
                  </a:lnTo>
                  <a:close/>
                </a:path>
              </a:pathLst>
            </a:custGeom>
            <a:solidFill>
              <a:schemeClr val="tx1"/>
            </a:solidFill>
            <a:ln w="0">
              <a:solidFill>
                <a:schemeClr val="tx1"/>
              </a:solidFill>
              <a:round/>
              <a:headEnd/>
              <a:tailEnd/>
            </a:ln>
          </p:spPr>
          <p:txBody>
            <a:bodyPr/>
            <a:lstStyle/>
            <a:p>
              <a:endParaRPr lang="en-US"/>
            </a:p>
          </p:txBody>
        </p:sp>
        <p:sp>
          <p:nvSpPr>
            <p:cNvPr id="81028" name="Freeform 505"/>
            <p:cNvSpPr>
              <a:spLocks/>
            </p:cNvSpPr>
            <p:nvPr/>
          </p:nvSpPr>
          <p:spPr bwMode="auto">
            <a:xfrm>
              <a:off x="3420" y="5484"/>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5"/>
                  </a:moveTo>
                  <a:lnTo>
                    <a:pt x="173" y="0"/>
                  </a:lnTo>
                  <a:lnTo>
                    <a:pt x="0" y="161"/>
                  </a:lnTo>
                  <a:lnTo>
                    <a:pt x="158" y="95"/>
                  </a:lnTo>
                  <a:close/>
                </a:path>
              </a:pathLst>
            </a:custGeom>
            <a:solidFill>
              <a:schemeClr val="tx1"/>
            </a:solidFill>
            <a:ln w="9525">
              <a:solidFill>
                <a:schemeClr val="tx1"/>
              </a:solidFill>
              <a:round/>
              <a:headEnd/>
              <a:tailEnd/>
            </a:ln>
          </p:spPr>
          <p:txBody>
            <a:bodyPr/>
            <a:lstStyle/>
            <a:p>
              <a:endParaRPr lang="en-US"/>
            </a:p>
          </p:txBody>
        </p:sp>
        <p:sp>
          <p:nvSpPr>
            <p:cNvPr id="81029" name="Freeform 506"/>
            <p:cNvSpPr>
              <a:spLocks/>
            </p:cNvSpPr>
            <p:nvPr/>
          </p:nvSpPr>
          <p:spPr bwMode="auto">
            <a:xfrm>
              <a:off x="3420" y="5484"/>
              <a:ext cx="29" cy="27"/>
            </a:xfrm>
            <a:custGeom>
              <a:avLst/>
              <a:gdLst>
                <a:gd name="T0" fmla="*/ 0 w 173"/>
                <a:gd name="T1" fmla="*/ 0 h 161"/>
                <a:gd name="T2" fmla="*/ 0 w 173"/>
                <a:gd name="T3" fmla="*/ 0 h 161"/>
                <a:gd name="T4" fmla="*/ 0 w 173"/>
                <a:gd name="T5" fmla="*/ 0 h 161"/>
                <a:gd name="T6" fmla="*/ 0 w 173"/>
                <a:gd name="T7" fmla="*/ 0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5"/>
                  </a:moveTo>
                  <a:lnTo>
                    <a:pt x="173" y="0"/>
                  </a:lnTo>
                  <a:lnTo>
                    <a:pt x="0" y="161"/>
                  </a:lnTo>
                  <a:lnTo>
                    <a:pt x="158" y="95"/>
                  </a:lnTo>
                  <a:close/>
                </a:path>
              </a:pathLst>
            </a:custGeom>
            <a:solidFill>
              <a:schemeClr val="tx1"/>
            </a:solidFill>
            <a:ln w="0">
              <a:solidFill>
                <a:schemeClr val="tx1"/>
              </a:solidFill>
              <a:round/>
              <a:headEnd/>
              <a:tailEnd/>
            </a:ln>
          </p:spPr>
          <p:txBody>
            <a:bodyPr/>
            <a:lstStyle/>
            <a:p>
              <a:endParaRPr lang="en-US"/>
            </a:p>
          </p:txBody>
        </p:sp>
        <p:sp>
          <p:nvSpPr>
            <p:cNvPr id="81030" name="Freeform 507"/>
            <p:cNvSpPr>
              <a:spLocks/>
            </p:cNvSpPr>
            <p:nvPr/>
          </p:nvSpPr>
          <p:spPr bwMode="auto">
            <a:xfrm>
              <a:off x="3600" y="5499"/>
              <a:ext cx="39" cy="13"/>
            </a:xfrm>
            <a:custGeom>
              <a:avLst/>
              <a:gdLst>
                <a:gd name="T0" fmla="*/ 0 w 235"/>
                <a:gd name="T1" fmla="*/ 0 h 79"/>
                <a:gd name="T2" fmla="*/ 0 w 235"/>
                <a:gd name="T3" fmla="*/ 0 h 79"/>
                <a:gd name="T4" fmla="*/ 0 w 235"/>
                <a:gd name="T5" fmla="*/ 0 h 79"/>
                <a:gd name="T6" fmla="*/ 0 w 235"/>
                <a:gd name="T7" fmla="*/ 0 h 79"/>
                <a:gd name="T8" fmla="*/ 0 60000 65536"/>
                <a:gd name="T9" fmla="*/ 0 60000 65536"/>
                <a:gd name="T10" fmla="*/ 0 60000 65536"/>
                <a:gd name="T11" fmla="*/ 0 60000 65536"/>
                <a:gd name="T12" fmla="*/ 0 w 235"/>
                <a:gd name="T13" fmla="*/ 0 h 79"/>
                <a:gd name="T14" fmla="*/ 235 w 235"/>
                <a:gd name="T15" fmla="*/ 79 h 79"/>
              </a:gdLst>
              <a:ahLst/>
              <a:cxnLst>
                <a:cxn ang="T8">
                  <a:pos x="T0" y="T1"/>
                </a:cxn>
                <a:cxn ang="T9">
                  <a:pos x="T2" y="T3"/>
                </a:cxn>
                <a:cxn ang="T10">
                  <a:pos x="T4" y="T5"/>
                </a:cxn>
                <a:cxn ang="T11">
                  <a:pos x="T6" y="T7"/>
                </a:cxn>
              </a:cxnLst>
              <a:rect l="T12" t="T13" r="T14" b="T15"/>
              <a:pathLst>
                <a:path w="235" h="79">
                  <a:moveTo>
                    <a:pt x="83" y="0"/>
                  </a:moveTo>
                  <a:lnTo>
                    <a:pt x="0" y="50"/>
                  </a:lnTo>
                  <a:lnTo>
                    <a:pt x="235" y="79"/>
                  </a:lnTo>
                  <a:lnTo>
                    <a:pt x="83" y="0"/>
                  </a:lnTo>
                  <a:close/>
                </a:path>
              </a:pathLst>
            </a:custGeom>
            <a:solidFill>
              <a:schemeClr val="tx1"/>
            </a:solidFill>
            <a:ln w="9525">
              <a:solidFill>
                <a:schemeClr val="tx1"/>
              </a:solidFill>
              <a:round/>
              <a:headEnd/>
              <a:tailEnd/>
            </a:ln>
          </p:spPr>
          <p:txBody>
            <a:bodyPr/>
            <a:lstStyle/>
            <a:p>
              <a:endParaRPr lang="en-US"/>
            </a:p>
          </p:txBody>
        </p:sp>
        <p:sp>
          <p:nvSpPr>
            <p:cNvPr id="81031" name="Freeform 508"/>
            <p:cNvSpPr>
              <a:spLocks/>
            </p:cNvSpPr>
            <p:nvPr/>
          </p:nvSpPr>
          <p:spPr bwMode="auto">
            <a:xfrm>
              <a:off x="3600" y="5499"/>
              <a:ext cx="39" cy="13"/>
            </a:xfrm>
            <a:custGeom>
              <a:avLst/>
              <a:gdLst>
                <a:gd name="T0" fmla="*/ 0 w 235"/>
                <a:gd name="T1" fmla="*/ 0 h 79"/>
                <a:gd name="T2" fmla="*/ 0 w 235"/>
                <a:gd name="T3" fmla="*/ 0 h 79"/>
                <a:gd name="T4" fmla="*/ 0 w 235"/>
                <a:gd name="T5" fmla="*/ 0 h 79"/>
                <a:gd name="T6" fmla="*/ 0 w 235"/>
                <a:gd name="T7" fmla="*/ 0 h 79"/>
                <a:gd name="T8" fmla="*/ 0 60000 65536"/>
                <a:gd name="T9" fmla="*/ 0 60000 65536"/>
                <a:gd name="T10" fmla="*/ 0 60000 65536"/>
                <a:gd name="T11" fmla="*/ 0 60000 65536"/>
                <a:gd name="T12" fmla="*/ 0 w 235"/>
                <a:gd name="T13" fmla="*/ 0 h 79"/>
                <a:gd name="T14" fmla="*/ 235 w 235"/>
                <a:gd name="T15" fmla="*/ 79 h 79"/>
              </a:gdLst>
              <a:ahLst/>
              <a:cxnLst>
                <a:cxn ang="T8">
                  <a:pos x="T0" y="T1"/>
                </a:cxn>
                <a:cxn ang="T9">
                  <a:pos x="T2" y="T3"/>
                </a:cxn>
                <a:cxn ang="T10">
                  <a:pos x="T4" y="T5"/>
                </a:cxn>
                <a:cxn ang="T11">
                  <a:pos x="T6" y="T7"/>
                </a:cxn>
              </a:cxnLst>
              <a:rect l="T12" t="T13" r="T14" b="T15"/>
              <a:pathLst>
                <a:path w="235" h="79">
                  <a:moveTo>
                    <a:pt x="83" y="0"/>
                  </a:moveTo>
                  <a:lnTo>
                    <a:pt x="0" y="50"/>
                  </a:lnTo>
                  <a:lnTo>
                    <a:pt x="235" y="79"/>
                  </a:lnTo>
                  <a:lnTo>
                    <a:pt x="83" y="0"/>
                  </a:lnTo>
                  <a:close/>
                </a:path>
              </a:pathLst>
            </a:custGeom>
            <a:solidFill>
              <a:schemeClr val="tx1"/>
            </a:solidFill>
            <a:ln w="0">
              <a:solidFill>
                <a:schemeClr val="tx1"/>
              </a:solidFill>
              <a:round/>
              <a:headEnd/>
              <a:tailEnd/>
            </a:ln>
          </p:spPr>
          <p:txBody>
            <a:bodyPr/>
            <a:lstStyle/>
            <a:p>
              <a:endParaRPr lang="en-US"/>
            </a:p>
          </p:txBody>
        </p:sp>
        <p:sp>
          <p:nvSpPr>
            <p:cNvPr id="81032" name="Freeform 509"/>
            <p:cNvSpPr>
              <a:spLocks/>
            </p:cNvSpPr>
            <p:nvPr/>
          </p:nvSpPr>
          <p:spPr bwMode="auto">
            <a:xfrm>
              <a:off x="3613" y="5482"/>
              <a:ext cx="26" cy="30"/>
            </a:xfrm>
            <a:custGeom>
              <a:avLst/>
              <a:gdLst>
                <a:gd name="T0" fmla="*/ 0 w 159"/>
                <a:gd name="T1" fmla="*/ 0 h 176"/>
                <a:gd name="T2" fmla="*/ 0 w 159"/>
                <a:gd name="T3" fmla="*/ 0 h 176"/>
                <a:gd name="T4" fmla="*/ 0 w 159"/>
                <a:gd name="T5" fmla="*/ 0 h 176"/>
                <a:gd name="T6" fmla="*/ 0 w 159"/>
                <a:gd name="T7" fmla="*/ 0 h 176"/>
                <a:gd name="T8" fmla="*/ 0 60000 65536"/>
                <a:gd name="T9" fmla="*/ 0 60000 65536"/>
                <a:gd name="T10" fmla="*/ 0 60000 65536"/>
                <a:gd name="T11" fmla="*/ 0 60000 65536"/>
                <a:gd name="T12" fmla="*/ 0 w 159"/>
                <a:gd name="T13" fmla="*/ 0 h 176"/>
                <a:gd name="T14" fmla="*/ 159 w 159"/>
                <a:gd name="T15" fmla="*/ 176 h 176"/>
              </a:gdLst>
              <a:ahLst/>
              <a:cxnLst>
                <a:cxn ang="T8">
                  <a:pos x="T0" y="T1"/>
                </a:cxn>
                <a:cxn ang="T9">
                  <a:pos x="T2" y="T3"/>
                </a:cxn>
                <a:cxn ang="T10">
                  <a:pos x="T4" y="T5"/>
                </a:cxn>
                <a:cxn ang="T11">
                  <a:pos x="T6" y="T7"/>
                </a:cxn>
              </a:cxnLst>
              <a:rect l="T12" t="T13" r="T14" b="T15"/>
              <a:pathLst>
                <a:path w="159" h="176">
                  <a:moveTo>
                    <a:pt x="7" y="97"/>
                  </a:moveTo>
                  <a:lnTo>
                    <a:pt x="0" y="0"/>
                  </a:lnTo>
                  <a:lnTo>
                    <a:pt x="159" y="176"/>
                  </a:lnTo>
                  <a:lnTo>
                    <a:pt x="7" y="97"/>
                  </a:lnTo>
                  <a:close/>
                </a:path>
              </a:pathLst>
            </a:custGeom>
            <a:solidFill>
              <a:schemeClr val="tx1"/>
            </a:solidFill>
            <a:ln w="9525">
              <a:solidFill>
                <a:schemeClr val="tx1"/>
              </a:solidFill>
              <a:round/>
              <a:headEnd/>
              <a:tailEnd/>
            </a:ln>
          </p:spPr>
          <p:txBody>
            <a:bodyPr/>
            <a:lstStyle/>
            <a:p>
              <a:endParaRPr lang="en-US"/>
            </a:p>
          </p:txBody>
        </p:sp>
        <p:sp>
          <p:nvSpPr>
            <p:cNvPr id="81033" name="Freeform 510"/>
            <p:cNvSpPr>
              <a:spLocks/>
            </p:cNvSpPr>
            <p:nvPr/>
          </p:nvSpPr>
          <p:spPr bwMode="auto">
            <a:xfrm>
              <a:off x="3613" y="5482"/>
              <a:ext cx="26" cy="30"/>
            </a:xfrm>
            <a:custGeom>
              <a:avLst/>
              <a:gdLst>
                <a:gd name="T0" fmla="*/ 0 w 159"/>
                <a:gd name="T1" fmla="*/ 0 h 176"/>
                <a:gd name="T2" fmla="*/ 0 w 159"/>
                <a:gd name="T3" fmla="*/ 0 h 176"/>
                <a:gd name="T4" fmla="*/ 0 w 159"/>
                <a:gd name="T5" fmla="*/ 0 h 176"/>
                <a:gd name="T6" fmla="*/ 0 w 159"/>
                <a:gd name="T7" fmla="*/ 0 h 176"/>
                <a:gd name="T8" fmla="*/ 0 60000 65536"/>
                <a:gd name="T9" fmla="*/ 0 60000 65536"/>
                <a:gd name="T10" fmla="*/ 0 60000 65536"/>
                <a:gd name="T11" fmla="*/ 0 60000 65536"/>
                <a:gd name="T12" fmla="*/ 0 w 159"/>
                <a:gd name="T13" fmla="*/ 0 h 176"/>
                <a:gd name="T14" fmla="*/ 159 w 159"/>
                <a:gd name="T15" fmla="*/ 176 h 176"/>
              </a:gdLst>
              <a:ahLst/>
              <a:cxnLst>
                <a:cxn ang="T8">
                  <a:pos x="T0" y="T1"/>
                </a:cxn>
                <a:cxn ang="T9">
                  <a:pos x="T2" y="T3"/>
                </a:cxn>
                <a:cxn ang="T10">
                  <a:pos x="T4" y="T5"/>
                </a:cxn>
                <a:cxn ang="T11">
                  <a:pos x="T6" y="T7"/>
                </a:cxn>
              </a:cxnLst>
              <a:rect l="T12" t="T13" r="T14" b="T15"/>
              <a:pathLst>
                <a:path w="159" h="176">
                  <a:moveTo>
                    <a:pt x="7" y="97"/>
                  </a:moveTo>
                  <a:lnTo>
                    <a:pt x="0" y="0"/>
                  </a:lnTo>
                  <a:lnTo>
                    <a:pt x="159" y="176"/>
                  </a:lnTo>
                  <a:lnTo>
                    <a:pt x="7" y="97"/>
                  </a:lnTo>
                  <a:close/>
                </a:path>
              </a:pathLst>
            </a:custGeom>
            <a:solidFill>
              <a:schemeClr val="tx1"/>
            </a:solidFill>
            <a:ln w="0">
              <a:solidFill>
                <a:schemeClr val="tx1"/>
              </a:solidFill>
              <a:round/>
              <a:headEnd/>
              <a:tailEnd/>
            </a:ln>
          </p:spPr>
          <p:txBody>
            <a:bodyPr/>
            <a:lstStyle/>
            <a:p>
              <a:endParaRPr lang="en-US"/>
            </a:p>
          </p:txBody>
        </p:sp>
        <p:sp>
          <p:nvSpPr>
            <p:cNvPr id="81034" name="Freeform 511"/>
            <p:cNvSpPr>
              <a:spLocks/>
            </p:cNvSpPr>
            <p:nvPr/>
          </p:nvSpPr>
          <p:spPr bwMode="auto">
            <a:xfrm>
              <a:off x="3420" y="5500"/>
              <a:ext cx="40" cy="11"/>
            </a:xfrm>
            <a:custGeom>
              <a:avLst/>
              <a:gdLst>
                <a:gd name="T0" fmla="*/ 0 w 237"/>
                <a:gd name="T1" fmla="*/ 0 h 66"/>
                <a:gd name="T2" fmla="*/ 0 w 237"/>
                <a:gd name="T3" fmla="*/ 0 h 66"/>
                <a:gd name="T4" fmla="*/ 0 w 237"/>
                <a:gd name="T5" fmla="*/ 0 h 66"/>
                <a:gd name="T6" fmla="*/ 0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8" y="0"/>
                  </a:moveTo>
                  <a:lnTo>
                    <a:pt x="237" y="58"/>
                  </a:lnTo>
                  <a:lnTo>
                    <a:pt x="0" y="66"/>
                  </a:lnTo>
                  <a:lnTo>
                    <a:pt x="158" y="0"/>
                  </a:lnTo>
                  <a:close/>
                </a:path>
              </a:pathLst>
            </a:custGeom>
            <a:solidFill>
              <a:schemeClr val="tx1"/>
            </a:solidFill>
            <a:ln w="9525">
              <a:solidFill>
                <a:schemeClr val="tx1"/>
              </a:solidFill>
              <a:round/>
              <a:headEnd/>
              <a:tailEnd/>
            </a:ln>
          </p:spPr>
          <p:txBody>
            <a:bodyPr/>
            <a:lstStyle/>
            <a:p>
              <a:endParaRPr lang="en-US"/>
            </a:p>
          </p:txBody>
        </p:sp>
        <p:sp>
          <p:nvSpPr>
            <p:cNvPr id="81035" name="Freeform 512"/>
            <p:cNvSpPr>
              <a:spLocks/>
            </p:cNvSpPr>
            <p:nvPr/>
          </p:nvSpPr>
          <p:spPr bwMode="auto">
            <a:xfrm>
              <a:off x="3420" y="5500"/>
              <a:ext cx="40" cy="11"/>
            </a:xfrm>
            <a:custGeom>
              <a:avLst/>
              <a:gdLst>
                <a:gd name="T0" fmla="*/ 0 w 237"/>
                <a:gd name="T1" fmla="*/ 0 h 66"/>
                <a:gd name="T2" fmla="*/ 0 w 237"/>
                <a:gd name="T3" fmla="*/ 0 h 66"/>
                <a:gd name="T4" fmla="*/ 0 w 237"/>
                <a:gd name="T5" fmla="*/ 0 h 66"/>
                <a:gd name="T6" fmla="*/ 0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8" y="0"/>
                  </a:moveTo>
                  <a:lnTo>
                    <a:pt x="237" y="58"/>
                  </a:lnTo>
                  <a:lnTo>
                    <a:pt x="0" y="66"/>
                  </a:lnTo>
                  <a:lnTo>
                    <a:pt x="158" y="0"/>
                  </a:lnTo>
                  <a:close/>
                </a:path>
              </a:pathLst>
            </a:custGeom>
            <a:solidFill>
              <a:schemeClr val="tx1"/>
            </a:solidFill>
            <a:ln w="0">
              <a:solidFill>
                <a:schemeClr val="tx1"/>
              </a:solidFill>
              <a:round/>
              <a:headEnd/>
              <a:tailEnd/>
            </a:ln>
          </p:spPr>
          <p:txBody>
            <a:bodyPr/>
            <a:lstStyle/>
            <a:p>
              <a:endParaRPr lang="en-US"/>
            </a:p>
          </p:txBody>
        </p:sp>
        <p:sp>
          <p:nvSpPr>
            <p:cNvPr id="81036" name="Freeform 513"/>
            <p:cNvSpPr>
              <a:spLocks/>
            </p:cNvSpPr>
            <p:nvPr/>
          </p:nvSpPr>
          <p:spPr bwMode="auto">
            <a:xfrm>
              <a:off x="3581" y="5322"/>
              <a:ext cx="42" cy="25"/>
            </a:xfrm>
            <a:custGeom>
              <a:avLst/>
              <a:gdLst>
                <a:gd name="T0" fmla="*/ 0 w 252"/>
                <a:gd name="T1" fmla="*/ 0 h 151"/>
                <a:gd name="T2" fmla="*/ 0 w 252"/>
                <a:gd name="T3" fmla="*/ 0 h 151"/>
                <a:gd name="T4" fmla="*/ 0 w 252"/>
                <a:gd name="T5" fmla="*/ 0 h 151"/>
                <a:gd name="T6" fmla="*/ 0 w 252"/>
                <a:gd name="T7" fmla="*/ 0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30" y="0"/>
                  </a:moveTo>
                  <a:lnTo>
                    <a:pt x="252" y="59"/>
                  </a:lnTo>
                  <a:lnTo>
                    <a:pt x="0" y="151"/>
                  </a:lnTo>
                  <a:lnTo>
                    <a:pt x="230" y="0"/>
                  </a:lnTo>
                  <a:close/>
                </a:path>
              </a:pathLst>
            </a:custGeom>
            <a:solidFill>
              <a:schemeClr val="tx1"/>
            </a:solidFill>
            <a:ln w="9525">
              <a:solidFill>
                <a:schemeClr val="tx1"/>
              </a:solidFill>
              <a:round/>
              <a:headEnd/>
              <a:tailEnd/>
            </a:ln>
          </p:spPr>
          <p:txBody>
            <a:bodyPr/>
            <a:lstStyle/>
            <a:p>
              <a:endParaRPr lang="en-US"/>
            </a:p>
          </p:txBody>
        </p:sp>
        <p:sp>
          <p:nvSpPr>
            <p:cNvPr id="81037" name="Freeform 514"/>
            <p:cNvSpPr>
              <a:spLocks/>
            </p:cNvSpPr>
            <p:nvPr/>
          </p:nvSpPr>
          <p:spPr bwMode="auto">
            <a:xfrm>
              <a:off x="3581" y="5332"/>
              <a:ext cx="42" cy="22"/>
            </a:xfrm>
            <a:custGeom>
              <a:avLst/>
              <a:gdLst>
                <a:gd name="T0" fmla="*/ 0 w 252"/>
                <a:gd name="T1" fmla="*/ 0 h 136"/>
                <a:gd name="T2" fmla="*/ 0 w 252"/>
                <a:gd name="T3" fmla="*/ 0 h 136"/>
                <a:gd name="T4" fmla="*/ 0 w 252"/>
                <a:gd name="T5" fmla="*/ 0 h 136"/>
                <a:gd name="T6" fmla="*/ 0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252" y="0"/>
                  </a:moveTo>
                  <a:lnTo>
                    <a:pt x="0" y="92"/>
                  </a:lnTo>
                  <a:lnTo>
                    <a:pt x="47" y="136"/>
                  </a:lnTo>
                  <a:lnTo>
                    <a:pt x="252" y="0"/>
                  </a:lnTo>
                  <a:close/>
                </a:path>
              </a:pathLst>
            </a:custGeom>
            <a:solidFill>
              <a:schemeClr val="tx1"/>
            </a:solidFill>
            <a:ln w="9525">
              <a:solidFill>
                <a:schemeClr val="tx1"/>
              </a:solidFill>
              <a:round/>
              <a:headEnd/>
              <a:tailEnd/>
            </a:ln>
          </p:spPr>
          <p:txBody>
            <a:bodyPr/>
            <a:lstStyle/>
            <a:p>
              <a:endParaRPr lang="en-US"/>
            </a:p>
          </p:txBody>
        </p:sp>
        <p:sp>
          <p:nvSpPr>
            <p:cNvPr id="81038" name="Freeform 515"/>
            <p:cNvSpPr>
              <a:spLocks/>
            </p:cNvSpPr>
            <p:nvPr/>
          </p:nvSpPr>
          <p:spPr bwMode="auto">
            <a:xfrm>
              <a:off x="3581" y="5322"/>
              <a:ext cx="42" cy="32"/>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30" y="0"/>
                  </a:moveTo>
                  <a:lnTo>
                    <a:pt x="252" y="59"/>
                  </a:lnTo>
                  <a:lnTo>
                    <a:pt x="47" y="195"/>
                  </a:lnTo>
                  <a:lnTo>
                    <a:pt x="0" y="151"/>
                  </a:lnTo>
                  <a:lnTo>
                    <a:pt x="230" y="0"/>
                  </a:lnTo>
                  <a:close/>
                </a:path>
              </a:pathLst>
            </a:custGeom>
            <a:solidFill>
              <a:schemeClr val="tx1"/>
            </a:solidFill>
            <a:ln w="0">
              <a:solidFill>
                <a:schemeClr val="tx1"/>
              </a:solidFill>
              <a:round/>
              <a:headEnd/>
              <a:tailEnd/>
            </a:ln>
          </p:spPr>
          <p:txBody>
            <a:bodyPr/>
            <a:lstStyle/>
            <a:p>
              <a:endParaRPr lang="en-US"/>
            </a:p>
          </p:txBody>
        </p:sp>
        <p:sp>
          <p:nvSpPr>
            <p:cNvPr id="81039" name="Freeform 516"/>
            <p:cNvSpPr>
              <a:spLocks/>
            </p:cNvSpPr>
            <p:nvPr/>
          </p:nvSpPr>
          <p:spPr bwMode="auto">
            <a:xfrm>
              <a:off x="3559" y="5347"/>
              <a:ext cx="30" cy="40"/>
            </a:xfrm>
            <a:custGeom>
              <a:avLst/>
              <a:gdLst>
                <a:gd name="T0" fmla="*/ 0 w 183"/>
                <a:gd name="T1" fmla="*/ 0 h 240"/>
                <a:gd name="T2" fmla="*/ 0 w 183"/>
                <a:gd name="T3" fmla="*/ 0 h 240"/>
                <a:gd name="T4" fmla="*/ 0 w 183"/>
                <a:gd name="T5" fmla="*/ 0 h 240"/>
                <a:gd name="T6" fmla="*/ 0 w 183"/>
                <a:gd name="T7" fmla="*/ 0 h 240"/>
                <a:gd name="T8" fmla="*/ 0 60000 65536"/>
                <a:gd name="T9" fmla="*/ 0 60000 65536"/>
                <a:gd name="T10" fmla="*/ 0 60000 65536"/>
                <a:gd name="T11" fmla="*/ 0 60000 65536"/>
                <a:gd name="T12" fmla="*/ 0 w 183"/>
                <a:gd name="T13" fmla="*/ 0 h 240"/>
                <a:gd name="T14" fmla="*/ 183 w 183"/>
                <a:gd name="T15" fmla="*/ 240 h 240"/>
              </a:gdLst>
              <a:ahLst/>
              <a:cxnLst>
                <a:cxn ang="T8">
                  <a:pos x="T0" y="T1"/>
                </a:cxn>
                <a:cxn ang="T9">
                  <a:pos x="T2" y="T3"/>
                </a:cxn>
                <a:cxn ang="T10">
                  <a:pos x="T4" y="T5"/>
                </a:cxn>
                <a:cxn ang="T11">
                  <a:pos x="T6" y="T7"/>
                </a:cxn>
              </a:cxnLst>
              <a:rect l="T12" t="T13" r="T14" b="T15"/>
              <a:pathLst>
                <a:path w="183" h="240">
                  <a:moveTo>
                    <a:pt x="136" y="0"/>
                  </a:moveTo>
                  <a:lnTo>
                    <a:pt x="183" y="44"/>
                  </a:lnTo>
                  <a:lnTo>
                    <a:pt x="0" y="240"/>
                  </a:lnTo>
                  <a:lnTo>
                    <a:pt x="136" y="0"/>
                  </a:lnTo>
                  <a:close/>
                </a:path>
              </a:pathLst>
            </a:custGeom>
            <a:solidFill>
              <a:schemeClr val="tx1"/>
            </a:solidFill>
            <a:ln w="9525">
              <a:solidFill>
                <a:schemeClr val="tx1"/>
              </a:solidFill>
              <a:round/>
              <a:headEnd/>
              <a:tailEnd/>
            </a:ln>
          </p:spPr>
          <p:txBody>
            <a:bodyPr/>
            <a:lstStyle/>
            <a:p>
              <a:endParaRPr lang="en-US"/>
            </a:p>
          </p:txBody>
        </p:sp>
        <p:sp>
          <p:nvSpPr>
            <p:cNvPr id="81040" name="Freeform 517"/>
            <p:cNvSpPr>
              <a:spLocks/>
            </p:cNvSpPr>
            <p:nvPr/>
          </p:nvSpPr>
          <p:spPr bwMode="auto">
            <a:xfrm>
              <a:off x="3559" y="5354"/>
              <a:ext cx="30" cy="36"/>
            </a:xfrm>
            <a:custGeom>
              <a:avLst/>
              <a:gdLst>
                <a:gd name="T0" fmla="*/ 0 w 183"/>
                <a:gd name="T1" fmla="*/ 0 h 214"/>
                <a:gd name="T2" fmla="*/ 0 w 183"/>
                <a:gd name="T3" fmla="*/ 0 h 214"/>
                <a:gd name="T4" fmla="*/ 0 w 183"/>
                <a:gd name="T5" fmla="*/ 0 h 214"/>
                <a:gd name="T6" fmla="*/ 0 w 183"/>
                <a:gd name="T7" fmla="*/ 0 h 214"/>
                <a:gd name="T8" fmla="*/ 0 60000 65536"/>
                <a:gd name="T9" fmla="*/ 0 60000 65536"/>
                <a:gd name="T10" fmla="*/ 0 60000 65536"/>
                <a:gd name="T11" fmla="*/ 0 60000 65536"/>
                <a:gd name="T12" fmla="*/ 0 w 183"/>
                <a:gd name="T13" fmla="*/ 0 h 214"/>
                <a:gd name="T14" fmla="*/ 183 w 183"/>
                <a:gd name="T15" fmla="*/ 214 h 214"/>
              </a:gdLst>
              <a:ahLst/>
              <a:cxnLst>
                <a:cxn ang="T8">
                  <a:pos x="T0" y="T1"/>
                </a:cxn>
                <a:cxn ang="T9">
                  <a:pos x="T2" y="T3"/>
                </a:cxn>
                <a:cxn ang="T10">
                  <a:pos x="T4" y="T5"/>
                </a:cxn>
                <a:cxn ang="T11">
                  <a:pos x="T6" y="T7"/>
                </a:cxn>
              </a:cxnLst>
              <a:rect l="T12" t="T13" r="T14" b="T15"/>
              <a:pathLst>
                <a:path w="183" h="214">
                  <a:moveTo>
                    <a:pt x="183" y="0"/>
                  </a:moveTo>
                  <a:lnTo>
                    <a:pt x="0" y="196"/>
                  </a:lnTo>
                  <a:lnTo>
                    <a:pt x="61" y="214"/>
                  </a:lnTo>
                  <a:lnTo>
                    <a:pt x="183" y="0"/>
                  </a:lnTo>
                  <a:close/>
                </a:path>
              </a:pathLst>
            </a:custGeom>
            <a:solidFill>
              <a:schemeClr val="tx1"/>
            </a:solidFill>
            <a:ln w="9525">
              <a:solidFill>
                <a:schemeClr val="tx1"/>
              </a:solidFill>
              <a:round/>
              <a:headEnd/>
              <a:tailEnd/>
            </a:ln>
          </p:spPr>
          <p:txBody>
            <a:bodyPr/>
            <a:lstStyle/>
            <a:p>
              <a:endParaRPr lang="en-US"/>
            </a:p>
          </p:txBody>
        </p:sp>
        <p:sp>
          <p:nvSpPr>
            <p:cNvPr id="81041" name="Freeform 518"/>
            <p:cNvSpPr>
              <a:spLocks/>
            </p:cNvSpPr>
            <p:nvPr/>
          </p:nvSpPr>
          <p:spPr bwMode="auto">
            <a:xfrm>
              <a:off x="3559" y="5347"/>
              <a:ext cx="30" cy="43"/>
            </a:xfrm>
            <a:custGeom>
              <a:avLst/>
              <a:gdLst>
                <a:gd name="T0" fmla="*/ 0 w 183"/>
                <a:gd name="T1" fmla="*/ 0 h 258"/>
                <a:gd name="T2" fmla="*/ 0 w 183"/>
                <a:gd name="T3" fmla="*/ 0 h 258"/>
                <a:gd name="T4" fmla="*/ 0 w 183"/>
                <a:gd name="T5" fmla="*/ 0 h 258"/>
                <a:gd name="T6" fmla="*/ 0 w 183"/>
                <a:gd name="T7" fmla="*/ 0 h 258"/>
                <a:gd name="T8" fmla="*/ 0 w 183"/>
                <a:gd name="T9" fmla="*/ 0 h 258"/>
                <a:gd name="T10" fmla="*/ 0 60000 65536"/>
                <a:gd name="T11" fmla="*/ 0 60000 65536"/>
                <a:gd name="T12" fmla="*/ 0 60000 65536"/>
                <a:gd name="T13" fmla="*/ 0 60000 65536"/>
                <a:gd name="T14" fmla="*/ 0 60000 65536"/>
                <a:gd name="T15" fmla="*/ 0 w 183"/>
                <a:gd name="T16" fmla="*/ 0 h 258"/>
                <a:gd name="T17" fmla="*/ 183 w 183"/>
                <a:gd name="T18" fmla="*/ 258 h 258"/>
              </a:gdLst>
              <a:ahLst/>
              <a:cxnLst>
                <a:cxn ang="T10">
                  <a:pos x="T0" y="T1"/>
                </a:cxn>
                <a:cxn ang="T11">
                  <a:pos x="T2" y="T3"/>
                </a:cxn>
                <a:cxn ang="T12">
                  <a:pos x="T4" y="T5"/>
                </a:cxn>
                <a:cxn ang="T13">
                  <a:pos x="T6" y="T7"/>
                </a:cxn>
                <a:cxn ang="T14">
                  <a:pos x="T8" y="T9"/>
                </a:cxn>
              </a:cxnLst>
              <a:rect l="T15" t="T16" r="T17" b="T18"/>
              <a:pathLst>
                <a:path w="183" h="258">
                  <a:moveTo>
                    <a:pt x="136" y="0"/>
                  </a:moveTo>
                  <a:lnTo>
                    <a:pt x="183" y="44"/>
                  </a:lnTo>
                  <a:lnTo>
                    <a:pt x="61" y="258"/>
                  </a:lnTo>
                  <a:lnTo>
                    <a:pt x="0" y="240"/>
                  </a:lnTo>
                  <a:lnTo>
                    <a:pt x="136" y="0"/>
                  </a:lnTo>
                  <a:close/>
                </a:path>
              </a:pathLst>
            </a:custGeom>
            <a:solidFill>
              <a:schemeClr val="tx1"/>
            </a:solidFill>
            <a:ln w="0">
              <a:solidFill>
                <a:schemeClr val="tx1"/>
              </a:solidFill>
              <a:round/>
              <a:headEnd/>
              <a:tailEnd/>
            </a:ln>
          </p:spPr>
          <p:txBody>
            <a:bodyPr/>
            <a:lstStyle/>
            <a:p>
              <a:endParaRPr lang="en-US"/>
            </a:p>
          </p:txBody>
        </p:sp>
        <p:sp>
          <p:nvSpPr>
            <p:cNvPr id="81042" name="Freeform 519"/>
            <p:cNvSpPr>
              <a:spLocks/>
            </p:cNvSpPr>
            <p:nvPr/>
          </p:nvSpPr>
          <p:spPr bwMode="auto">
            <a:xfrm>
              <a:off x="3557" y="5387"/>
              <a:ext cx="12" cy="46"/>
            </a:xfrm>
            <a:custGeom>
              <a:avLst/>
              <a:gdLst>
                <a:gd name="T0" fmla="*/ 0 w 73"/>
                <a:gd name="T1" fmla="*/ 0 h 275"/>
                <a:gd name="T2" fmla="*/ 0 w 73"/>
                <a:gd name="T3" fmla="*/ 0 h 275"/>
                <a:gd name="T4" fmla="*/ 0 w 73"/>
                <a:gd name="T5" fmla="*/ 0 h 275"/>
                <a:gd name="T6" fmla="*/ 0 w 73"/>
                <a:gd name="T7" fmla="*/ 0 h 275"/>
                <a:gd name="T8" fmla="*/ 0 60000 65536"/>
                <a:gd name="T9" fmla="*/ 0 60000 65536"/>
                <a:gd name="T10" fmla="*/ 0 60000 65536"/>
                <a:gd name="T11" fmla="*/ 0 60000 65536"/>
                <a:gd name="T12" fmla="*/ 0 w 73"/>
                <a:gd name="T13" fmla="*/ 0 h 275"/>
                <a:gd name="T14" fmla="*/ 73 w 73"/>
                <a:gd name="T15" fmla="*/ 275 h 275"/>
              </a:gdLst>
              <a:ahLst/>
              <a:cxnLst>
                <a:cxn ang="T8">
                  <a:pos x="T0" y="T1"/>
                </a:cxn>
                <a:cxn ang="T9">
                  <a:pos x="T2" y="T3"/>
                </a:cxn>
                <a:cxn ang="T10">
                  <a:pos x="T4" y="T5"/>
                </a:cxn>
                <a:cxn ang="T11">
                  <a:pos x="T6" y="T7"/>
                </a:cxn>
              </a:cxnLst>
              <a:rect l="T12" t="T13" r="T14" b="T15"/>
              <a:pathLst>
                <a:path w="73" h="275">
                  <a:moveTo>
                    <a:pt x="12" y="0"/>
                  </a:moveTo>
                  <a:lnTo>
                    <a:pt x="73" y="18"/>
                  </a:lnTo>
                  <a:lnTo>
                    <a:pt x="0" y="275"/>
                  </a:lnTo>
                  <a:lnTo>
                    <a:pt x="12" y="0"/>
                  </a:lnTo>
                  <a:close/>
                </a:path>
              </a:pathLst>
            </a:custGeom>
            <a:solidFill>
              <a:schemeClr val="tx1"/>
            </a:solidFill>
            <a:ln w="9525">
              <a:solidFill>
                <a:schemeClr val="tx1"/>
              </a:solidFill>
              <a:round/>
              <a:headEnd/>
              <a:tailEnd/>
            </a:ln>
          </p:spPr>
          <p:txBody>
            <a:bodyPr/>
            <a:lstStyle/>
            <a:p>
              <a:endParaRPr lang="en-US"/>
            </a:p>
          </p:txBody>
        </p:sp>
        <p:sp>
          <p:nvSpPr>
            <p:cNvPr id="81043" name="Freeform 520"/>
            <p:cNvSpPr>
              <a:spLocks/>
            </p:cNvSpPr>
            <p:nvPr/>
          </p:nvSpPr>
          <p:spPr bwMode="auto">
            <a:xfrm>
              <a:off x="3557" y="5390"/>
              <a:ext cx="12" cy="43"/>
            </a:xfrm>
            <a:custGeom>
              <a:avLst/>
              <a:gdLst>
                <a:gd name="T0" fmla="*/ 0 w 73"/>
                <a:gd name="T1" fmla="*/ 0 h 257"/>
                <a:gd name="T2" fmla="*/ 0 w 73"/>
                <a:gd name="T3" fmla="*/ 0 h 257"/>
                <a:gd name="T4" fmla="*/ 0 w 73"/>
                <a:gd name="T5" fmla="*/ 0 h 257"/>
                <a:gd name="T6" fmla="*/ 0 w 73"/>
                <a:gd name="T7" fmla="*/ 0 h 257"/>
                <a:gd name="T8" fmla="*/ 0 60000 65536"/>
                <a:gd name="T9" fmla="*/ 0 60000 65536"/>
                <a:gd name="T10" fmla="*/ 0 60000 65536"/>
                <a:gd name="T11" fmla="*/ 0 60000 65536"/>
                <a:gd name="T12" fmla="*/ 0 w 73"/>
                <a:gd name="T13" fmla="*/ 0 h 257"/>
                <a:gd name="T14" fmla="*/ 73 w 73"/>
                <a:gd name="T15" fmla="*/ 257 h 257"/>
              </a:gdLst>
              <a:ahLst/>
              <a:cxnLst>
                <a:cxn ang="T8">
                  <a:pos x="T0" y="T1"/>
                </a:cxn>
                <a:cxn ang="T9">
                  <a:pos x="T2" y="T3"/>
                </a:cxn>
                <a:cxn ang="T10">
                  <a:pos x="T4" y="T5"/>
                </a:cxn>
                <a:cxn ang="T11">
                  <a:pos x="T6" y="T7"/>
                </a:cxn>
              </a:cxnLst>
              <a:rect l="T12" t="T13" r="T14" b="T15"/>
              <a:pathLst>
                <a:path w="73" h="257">
                  <a:moveTo>
                    <a:pt x="73" y="0"/>
                  </a:moveTo>
                  <a:lnTo>
                    <a:pt x="0" y="257"/>
                  </a:lnTo>
                  <a:lnTo>
                    <a:pt x="63" y="245"/>
                  </a:lnTo>
                  <a:lnTo>
                    <a:pt x="73" y="0"/>
                  </a:lnTo>
                  <a:close/>
                </a:path>
              </a:pathLst>
            </a:custGeom>
            <a:solidFill>
              <a:schemeClr val="tx1"/>
            </a:solidFill>
            <a:ln w="9525">
              <a:solidFill>
                <a:schemeClr val="tx1"/>
              </a:solidFill>
              <a:round/>
              <a:headEnd/>
              <a:tailEnd/>
            </a:ln>
          </p:spPr>
          <p:txBody>
            <a:bodyPr/>
            <a:lstStyle/>
            <a:p>
              <a:endParaRPr lang="en-US"/>
            </a:p>
          </p:txBody>
        </p:sp>
        <p:sp>
          <p:nvSpPr>
            <p:cNvPr id="81044" name="Freeform 521"/>
            <p:cNvSpPr>
              <a:spLocks/>
            </p:cNvSpPr>
            <p:nvPr/>
          </p:nvSpPr>
          <p:spPr bwMode="auto">
            <a:xfrm>
              <a:off x="3557" y="5387"/>
              <a:ext cx="12" cy="46"/>
            </a:xfrm>
            <a:custGeom>
              <a:avLst/>
              <a:gdLst>
                <a:gd name="T0" fmla="*/ 0 w 73"/>
                <a:gd name="T1" fmla="*/ 0 h 275"/>
                <a:gd name="T2" fmla="*/ 0 w 73"/>
                <a:gd name="T3" fmla="*/ 0 h 275"/>
                <a:gd name="T4" fmla="*/ 0 w 73"/>
                <a:gd name="T5" fmla="*/ 0 h 275"/>
                <a:gd name="T6" fmla="*/ 0 w 73"/>
                <a:gd name="T7" fmla="*/ 0 h 275"/>
                <a:gd name="T8" fmla="*/ 0 w 73"/>
                <a:gd name="T9" fmla="*/ 0 h 275"/>
                <a:gd name="T10" fmla="*/ 0 60000 65536"/>
                <a:gd name="T11" fmla="*/ 0 60000 65536"/>
                <a:gd name="T12" fmla="*/ 0 60000 65536"/>
                <a:gd name="T13" fmla="*/ 0 60000 65536"/>
                <a:gd name="T14" fmla="*/ 0 60000 65536"/>
                <a:gd name="T15" fmla="*/ 0 w 73"/>
                <a:gd name="T16" fmla="*/ 0 h 275"/>
                <a:gd name="T17" fmla="*/ 73 w 73"/>
                <a:gd name="T18" fmla="*/ 275 h 275"/>
              </a:gdLst>
              <a:ahLst/>
              <a:cxnLst>
                <a:cxn ang="T10">
                  <a:pos x="T0" y="T1"/>
                </a:cxn>
                <a:cxn ang="T11">
                  <a:pos x="T2" y="T3"/>
                </a:cxn>
                <a:cxn ang="T12">
                  <a:pos x="T4" y="T5"/>
                </a:cxn>
                <a:cxn ang="T13">
                  <a:pos x="T6" y="T7"/>
                </a:cxn>
                <a:cxn ang="T14">
                  <a:pos x="T8" y="T9"/>
                </a:cxn>
              </a:cxnLst>
              <a:rect l="T15" t="T16" r="T17" b="T18"/>
              <a:pathLst>
                <a:path w="73" h="275">
                  <a:moveTo>
                    <a:pt x="12" y="0"/>
                  </a:moveTo>
                  <a:lnTo>
                    <a:pt x="73" y="18"/>
                  </a:lnTo>
                  <a:lnTo>
                    <a:pt x="63" y="263"/>
                  </a:lnTo>
                  <a:lnTo>
                    <a:pt x="0" y="275"/>
                  </a:lnTo>
                  <a:lnTo>
                    <a:pt x="12" y="0"/>
                  </a:lnTo>
                  <a:close/>
                </a:path>
              </a:pathLst>
            </a:custGeom>
            <a:solidFill>
              <a:schemeClr val="tx1"/>
            </a:solidFill>
            <a:ln w="0">
              <a:solidFill>
                <a:schemeClr val="tx1"/>
              </a:solidFill>
              <a:round/>
              <a:headEnd/>
              <a:tailEnd/>
            </a:ln>
          </p:spPr>
          <p:txBody>
            <a:bodyPr/>
            <a:lstStyle/>
            <a:p>
              <a:endParaRPr lang="en-US"/>
            </a:p>
          </p:txBody>
        </p:sp>
        <p:sp>
          <p:nvSpPr>
            <p:cNvPr id="81045" name="Freeform 522"/>
            <p:cNvSpPr>
              <a:spLocks/>
            </p:cNvSpPr>
            <p:nvPr/>
          </p:nvSpPr>
          <p:spPr bwMode="auto">
            <a:xfrm>
              <a:off x="3557" y="5431"/>
              <a:ext cx="19" cy="44"/>
            </a:xfrm>
            <a:custGeom>
              <a:avLst/>
              <a:gdLst>
                <a:gd name="T0" fmla="*/ 0 w 115"/>
                <a:gd name="T1" fmla="*/ 0 h 263"/>
                <a:gd name="T2" fmla="*/ 0 w 115"/>
                <a:gd name="T3" fmla="*/ 0 h 263"/>
                <a:gd name="T4" fmla="*/ 0 w 115"/>
                <a:gd name="T5" fmla="*/ 0 h 263"/>
                <a:gd name="T6" fmla="*/ 0 w 115"/>
                <a:gd name="T7" fmla="*/ 0 h 263"/>
                <a:gd name="T8" fmla="*/ 0 60000 65536"/>
                <a:gd name="T9" fmla="*/ 0 60000 65536"/>
                <a:gd name="T10" fmla="*/ 0 60000 65536"/>
                <a:gd name="T11" fmla="*/ 0 60000 65536"/>
                <a:gd name="T12" fmla="*/ 0 w 115"/>
                <a:gd name="T13" fmla="*/ 0 h 263"/>
                <a:gd name="T14" fmla="*/ 115 w 115"/>
                <a:gd name="T15" fmla="*/ 263 h 263"/>
              </a:gdLst>
              <a:ahLst/>
              <a:cxnLst>
                <a:cxn ang="T8">
                  <a:pos x="T0" y="T1"/>
                </a:cxn>
                <a:cxn ang="T9">
                  <a:pos x="T2" y="T3"/>
                </a:cxn>
                <a:cxn ang="T10">
                  <a:pos x="T4" y="T5"/>
                </a:cxn>
                <a:cxn ang="T11">
                  <a:pos x="T6" y="T7"/>
                </a:cxn>
              </a:cxnLst>
              <a:rect l="T12" t="T13" r="T14" b="T15"/>
              <a:pathLst>
                <a:path w="115" h="263">
                  <a:moveTo>
                    <a:pt x="0" y="12"/>
                  </a:moveTo>
                  <a:lnTo>
                    <a:pt x="63" y="0"/>
                  </a:lnTo>
                  <a:lnTo>
                    <a:pt x="115" y="263"/>
                  </a:lnTo>
                  <a:lnTo>
                    <a:pt x="0" y="12"/>
                  </a:lnTo>
                  <a:close/>
                </a:path>
              </a:pathLst>
            </a:custGeom>
            <a:solidFill>
              <a:schemeClr val="tx1"/>
            </a:solidFill>
            <a:ln w="9525">
              <a:solidFill>
                <a:schemeClr val="tx1"/>
              </a:solidFill>
              <a:round/>
              <a:headEnd/>
              <a:tailEnd/>
            </a:ln>
          </p:spPr>
          <p:txBody>
            <a:bodyPr/>
            <a:lstStyle/>
            <a:p>
              <a:endParaRPr lang="en-US"/>
            </a:p>
          </p:txBody>
        </p:sp>
        <p:sp>
          <p:nvSpPr>
            <p:cNvPr id="81046" name="Freeform 523"/>
            <p:cNvSpPr>
              <a:spLocks/>
            </p:cNvSpPr>
            <p:nvPr/>
          </p:nvSpPr>
          <p:spPr bwMode="auto">
            <a:xfrm>
              <a:off x="3567" y="5431"/>
              <a:ext cx="17" cy="44"/>
            </a:xfrm>
            <a:custGeom>
              <a:avLst/>
              <a:gdLst>
                <a:gd name="T0" fmla="*/ 0 w 102"/>
                <a:gd name="T1" fmla="*/ 0 h 263"/>
                <a:gd name="T2" fmla="*/ 0 w 102"/>
                <a:gd name="T3" fmla="*/ 0 h 263"/>
                <a:gd name="T4" fmla="*/ 0 w 102"/>
                <a:gd name="T5" fmla="*/ 0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0" y="0"/>
                  </a:moveTo>
                  <a:lnTo>
                    <a:pt x="52" y="263"/>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81047" name="Freeform 524"/>
            <p:cNvSpPr>
              <a:spLocks/>
            </p:cNvSpPr>
            <p:nvPr/>
          </p:nvSpPr>
          <p:spPr bwMode="auto">
            <a:xfrm>
              <a:off x="3557" y="5431"/>
              <a:ext cx="27" cy="44"/>
            </a:xfrm>
            <a:custGeom>
              <a:avLst/>
              <a:gdLst>
                <a:gd name="T0" fmla="*/ 0 w 165"/>
                <a:gd name="T1" fmla="*/ 0 h 263"/>
                <a:gd name="T2" fmla="*/ 0 w 165"/>
                <a:gd name="T3" fmla="*/ 0 h 263"/>
                <a:gd name="T4" fmla="*/ 0 w 165"/>
                <a:gd name="T5" fmla="*/ 0 h 263"/>
                <a:gd name="T6" fmla="*/ 0 w 165"/>
                <a:gd name="T7" fmla="*/ 0 h 263"/>
                <a:gd name="T8" fmla="*/ 0 w 165"/>
                <a:gd name="T9" fmla="*/ 0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0" y="12"/>
                  </a:moveTo>
                  <a:lnTo>
                    <a:pt x="63" y="0"/>
                  </a:lnTo>
                  <a:lnTo>
                    <a:pt x="165" y="223"/>
                  </a:lnTo>
                  <a:lnTo>
                    <a:pt x="115" y="263"/>
                  </a:lnTo>
                  <a:lnTo>
                    <a:pt x="0" y="12"/>
                  </a:lnTo>
                  <a:close/>
                </a:path>
              </a:pathLst>
            </a:custGeom>
            <a:solidFill>
              <a:schemeClr val="tx1"/>
            </a:solidFill>
            <a:ln w="0">
              <a:solidFill>
                <a:schemeClr val="tx1"/>
              </a:solidFill>
              <a:round/>
              <a:headEnd/>
              <a:tailEnd/>
            </a:ln>
          </p:spPr>
          <p:txBody>
            <a:bodyPr/>
            <a:lstStyle/>
            <a:p>
              <a:endParaRPr lang="en-US"/>
            </a:p>
          </p:txBody>
        </p:sp>
        <p:sp>
          <p:nvSpPr>
            <p:cNvPr id="81048" name="Freeform 525"/>
            <p:cNvSpPr>
              <a:spLocks/>
            </p:cNvSpPr>
            <p:nvPr/>
          </p:nvSpPr>
          <p:spPr bwMode="auto">
            <a:xfrm>
              <a:off x="3576" y="5468"/>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40"/>
                  </a:moveTo>
                  <a:lnTo>
                    <a:pt x="50" y="0"/>
                  </a:lnTo>
                  <a:lnTo>
                    <a:pt x="217" y="211"/>
                  </a:lnTo>
                  <a:lnTo>
                    <a:pt x="0" y="40"/>
                  </a:lnTo>
                  <a:close/>
                </a:path>
              </a:pathLst>
            </a:custGeom>
            <a:solidFill>
              <a:schemeClr val="tx1"/>
            </a:solidFill>
            <a:ln w="9525">
              <a:solidFill>
                <a:schemeClr val="tx1"/>
              </a:solidFill>
              <a:round/>
              <a:headEnd/>
              <a:tailEnd/>
            </a:ln>
          </p:spPr>
          <p:txBody>
            <a:bodyPr/>
            <a:lstStyle/>
            <a:p>
              <a:endParaRPr lang="en-US"/>
            </a:p>
          </p:txBody>
        </p:sp>
        <p:sp>
          <p:nvSpPr>
            <p:cNvPr id="81049" name="Freeform 526"/>
            <p:cNvSpPr>
              <a:spLocks/>
            </p:cNvSpPr>
            <p:nvPr/>
          </p:nvSpPr>
          <p:spPr bwMode="auto">
            <a:xfrm>
              <a:off x="3584" y="5468"/>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81050" name="Freeform 527"/>
            <p:cNvSpPr>
              <a:spLocks/>
            </p:cNvSpPr>
            <p:nvPr/>
          </p:nvSpPr>
          <p:spPr bwMode="auto">
            <a:xfrm>
              <a:off x="3576" y="5468"/>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40"/>
                  </a:moveTo>
                  <a:lnTo>
                    <a:pt x="50" y="0"/>
                  </a:lnTo>
                  <a:lnTo>
                    <a:pt x="243" y="153"/>
                  </a:lnTo>
                  <a:lnTo>
                    <a:pt x="217" y="211"/>
                  </a:lnTo>
                  <a:lnTo>
                    <a:pt x="0" y="40"/>
                  </a:lnTo>
                  <a:close/>
                </a:path>
              </a:pathLst>
            </a:custGeom>
            <a:solidFill>
              <a:schemeClr val="tx1"/>
            </a:solidFill>
            <a:ln w="0">
              <a:solidFill>
                <a:schemeClr val="tx1"/>
              </a:solidFill>
              <a:round/>
              <a:headEnd/>
              <a:tailEnd/>
            </a:ln>
          </p:spPr>
          <p:txBody>
            <a:bodyPr/>
            <a:lstStyle/>
            <a:p>
              <a:endParaRPr lang="en-US"/>
            </a:p>
          </p:txBody>
        </p:sp>
        <p:sp>
          <p:nvSpPr>
            <p:cNvPr id="81051" name="Freeform 528"/>
            <p:cNvSpPr>
              <a:spLocks/>
            </p:cNvSpPr>
            <p:nvPr/>
          </p:nvSpPr>
          <p:spPr bwMode="auto">
            <a:xfrm>
              <a:off x="3445" y="5479"/>
              <a:ext cx="42" cy="26"/>
            </a:xfrm>
            <a:custGeom>
              <a:avLst/>
              <a:gdLst>
                <a:gd name="T0" fmla="*/ 0 w 252"/>
                <a:gd name="T1" fmla="*/ 0 h 152"/>
                <a:gd name="T2" fmla="*/ 0 w 252"/>
                <a:gd name="T3" fmla="*/ 0 h 152"/>
                <a:gd name="T4" fmla="*/ 0 w 252"/>
                <a:gd name="T5" fmla="*/ 0 h 152"/>
                <a:gd name="T6" fmla="*/ 0 w 252"/>
                <a:gd name="T7" fmla="*/ 0 h 152"/>
                <a:gd name="T8" fmla="*/ 0 60000 65536"/>
                <a:gd name="T9" fmla="*/ 0 60000 65536"/>
                <a:gd name="T10" fmla="*/ 0 60000 65536"/>
                <a:gd name="T11" fmla="*/ 0 60000 65536"/>
                <a:gd name="T12" fmla="*/ 0 w 252"/>
                <a:gd name="T13" fmla="*/ 0 h 152"/>
                <a:gd name="T14" fmla="*/ 252 w 252"/>
                <a:gd name="T15" fmla="*/ 152 h 152"/>
              </a:gdLst>
              <a:ahLst/>
              <a:cxnLst>
                <a:cxn ang="T8">
                  <a:pos x="T0" y="T1"/>
                </a:cxn>
                <a:cxn ang="T9">
                  <a:pos x="T2" y="T3"/>
                </a:cxn>
                <a:cxn ang="T10">
                  <a:pos x="T4" y="T5"/>
                </a:cxn>
                <a:cxn ang="T11">
                  <a:pos x="T6" y="T7"/>
                </a:cxn>
              </a:cxnLst>
              <a:rect l="T12" t="T13" r="T14" b="T15"/>
              <a:pathLst>
                <a:path w="252" h="152">
                  <a:moveTo>
                    <a:pt x="22" y="152"/>
                  </a:moveTo>
                  <a:lnTo>
                    <a:pt x="0" y="92"/>
                  </a:lnTo>
                  <a:lnTo>
                    <a:pt x="252" y="0"/>
                  </a:lnTo>
                  <a:lnTo>
                    <a:pt x="22" y="152"/>
                  </a:lnTo>
                  <a:close/>
                </a:path>
              </a:pathLst>
            </a:custGeom>
            <a:solidFill>
              <a:schemeClr val="tx1"/>
            </a:solidFill>
            <a:ln w="9525">
              <a:solidFill>
                <a:schemeClr val="tx1"/>
              </a:solidFill>
              <a:round/>
              <a:headEnd/>
              <a:tailEnd/>
            </a:ln>
          </p:spPr>
          <p:txBody>
            <a:bodyPr/>
            <a:lstStyle/>
            <a:p>
              <a:endParaRPr lang="en-US"/>
            </a:p>
          </p:txBody>
        </p:sp>
        <p:sp>
          <p:nvSpPr>
            <p:cNvPr id="81052" name="Freeform 529"/>
            <p:cNvSpPr>
              <a:spLocks/>
            </p:cNvSpPr>
            <p:nvPr/>
          </p:nvSpPr>
          <p:spPr bwMode="auto">
            <a:xfrm>
              <a:off x="3445" y="5472"/>
              <a:ext cx="42" cy="23"/>
            </a:xfrm>
            <a:custGeom>
              <a:avLst/>
              <a:gdLst>
                <a:gd name="T0" fmla="*/ 0 w 252"/>
                <a:gd name="T1" fmla="*/ 0 h 135"/>
                <a:gd name="T2" fmla="*/ 0 w 252"/>
                <a:gd name="T3" fmla="*/ 0 h 135"/>
                <a:gd name="T4" fmla="*/ 0 w 252"/>
                <a:gd name="T5" fmla="*/ 0 h 135"/>
                <a:gd name="T6" fmla="*/ 0 w 252"/>
                <a:gd name="T7" fmla="*/ 0 h 135"/>
                <a:gd name="T8" fmla="*/ 0 60000 65536"/>
                <a:gd name="T9" fmla="*/ 0 60000 65536"/>
                <a:gd name="T10" fmla="*/ 0 60000 65536"/>
                <a:gd name="T11" fmla="*/ 0 60000 65536"/>
                <a:gd name="T12" fmla="*/ 0 w 252"/>
                <a:gd name="T13" fmla="*/ 0 h 135"/>
                <a:gd name="T14" fmla="*/ 252 w 252"/>
                <a:gd name="T15" fmla="*/ 135 h 135"/>
              </a:gdLst>
              <a:ahLst/>
              <a:cxnLst>
                <a:cxn ang="T8">
                  <a:pos x="T0" y="T1"/>
                </a:cxn>
                <a:cxn ang="T9">
                  <a:pos x="T2" y="T3"/>
                </a:cxn>
                <a:cxn ang="T10">
                  <a:pos x="T4" y="T5"/>
                </a:cxn>
                <a:cxn ang="T11">
                  <a:pos x="T6" y="T7"/>
                </a:cxn>
              </a:cxnLst>
              <a:rect l="T12" t="T13" r="T14" b="T15"/>
              <a:pathLst>
                <a:path w="252" h="135">
                  <a:moveTo>
                    <a:pt x="0" y="135"/>
                  </a:moveTo>
                  <a:lnTo>
                    <a:pt x="252" y="43"/>
                  </a:lnTo>
                  <a:lnTo>
                    <a:pt x="206" y="0"/>
                  </a:lnTo>
                  <a:lnTo>
                    <a:pt x="0" y="135"/>
                  </a:lnTo>
                  <a:close/>
                </a:path>
              </a:pathLst>
            </a:custGeom>
            <a:solidFill>
              <a:schemeClr val="tx1"/>
            </a:solidFill>
            <a:ln w="9525">
              <a:solidFill>
                <a:schemeClr val="tx1"/>
              </a:solidFill>
              <a:round/>
              <a:headEnd/>
              <a:tailEnd/>
            </a:ln>
          </p:spPr>
          <p:txBody>
            <a:bodyPr/>
            <a:lstStyle/>
            <a:p>
              <a:endParaRPr lang="en-US"/>
            </a:p>
          </p:txBody>
        </p:sp>
        <p:sp>
          <p:nvSpPr>
            <p:cNvPr id="81053" name="Freeform 530"/>
            <p:cNvSpPr>
              <a:spLocks/>
            </p:cNvSpPr>
            <p:nvPr/>
          </p:nvSpPr>
          <p:spPr bwMode="auto">
            <a:xfrm>
              <a:off x="3445" y="5472"/>
              <a:ext cx="42" cy="33"/>
            </a:xfrm>
            <a:custGeom>
              <a:avLst/>
              <a:gdLst>
                <a:gd name="T0" fmla="*/ 0 w 252"/>
                <a:gd name="T1" fmla="*/ 0 h 195"/>
                <a:gd name="T2" fmla="*/ 0 w 252"/>
                <a:gd name="T3" fmla="*/ 0 h 195"/>
                <a:gd name="T4" fmla="*/ 0 w 252"/>
                <a:gd name="T5" fmla="*/ 0 h 195"/>
                <a:gd name="T6" fmla="*/ 0 w 252"/>
                <a:gd name="T7" fmla="*/ 0 h 195"/>
                <a:gd name="T8" fmla="*/ 0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2" y="195"/>
                  </a:moveTo>
                  <a:lnTo>
                    <a:pt x="0" y="135"/>
                  </a:lnTo>
                  <a:lnTo>
                    <a:pt x="206" y="0"/>
                  </a:lnTo>
                  <a:lnTo>
                    <a:pt x="252" y="43"/>
                  </a:lnTo>
                  <a:lnTo>
                    <a:pt x="22" y="195"/>
                  </a:lnTo>
                  <a:close/>
                </a:path>
              </a:pathLst>
            </a:custGeom>
            <a:solidFill>
              <a:schemeClr val="tx1"/>
            </a:solidFill>
            <a:ln w="0">
              <a:solidFill>
                <a:schemeClr val="tx1"/>
              </a:solidFill>
              <a:round/>
              <a:headEnd/>
              <a:tailEnd/>
            </a:ln>
          </p:spPr>
          <p:txBody>
            <a:bodyPr/>
            <a:lstStyle/>
            <a:p>
              <a:endParaRPr lang="en-US"/>
            </a:p>
          </p:txBody>
        </p:sp>
        <p:sp>
          <p:nvSpPr>
            <p:cNvPr id="81054" name="Freeform 531"/>
            <p:cNvSpPr>
              <a:spLocks/>
            </p:cNvSpPr>
            <p:nvPr/>
          </p:nvSpPr>
          <p:spPr bwMode="auto">
            <a:xfrm>
              <a:off x="3479" y="5440"/>
              <a:ext cx="31" cy="39"/>
            </a:xfrm>
            <a:custGeom>
              <a:avLst/>
              <a:gdLst>
                <a:gd name="T0" fmla="*/ 0 w 183"/>
                <a:gd name="T1" fmla="*/ 0 h 240"/>
                <a:gd name="T2" fmla="*/ 0 w 183"/>
                <a:gd name="T3" fmla="*/ 0 h 240"/>
                <a:gd name="T4" fmla="*/ 0 w 183"/>
                <a:gd name="T5" fmla="*/ 0 h 240"/>
                <a:gd name="T6" fmla="*/ 0 w 183"/>
                <a:gd name="T7" fmla="*/ 0 h 240"/>
                <a:gd name="T8" fmla="*/ 0 60000 65536"/>
                <a:gd name="T9" fmla="*/ 0 60000 65536"/>
                <a:gd name="T10" fmla="*/ 0 60000 65536"/>
                <a:gd name="T11" fmla="*/ 0 60000 65536"/>
                <a:gd name="T12" fmla="*/ 0 w 183"/>
                <a:gd name="T13" fmla="*/ 0 h 240"/>
                <a:gd name="T14" fmla="*/ 183 w 183"/>
                <a:gd name="T15" fmla="*/ 240 h 240"/>
              </a:gdLst>
              <a:ahLst/>
              <a:cxnLst>
                <a:cxn ang="T8">
                  <a:pos x="T0" y="T1"/>
                </a:cxn>
                <a:cxn ang="T9">
                  <a:pos x="T2" y="T3"/>
                </a:cxn>
                <a:cxn ang="T10">
                  <a:pos x="T4" y="T5"/>
                </a:cxn>
                <a:cxn ang="T11">
                  <a:pos x="T6" y="T7"/>
                </a:cxn>
              </a:cxnLst>
              <a:rect l="T12" t="T13" r="T14" b="T15"/>
              <a:pathLst>
                <a:path w="183" h="240">
                  <a:moveTo>
                    <a:pt x="46" y="240"/>
                  </a:moveTo>
                  <a:lnTo>
                    <a:pt x="0" y="197"/>
                  </a:lnTo>
                  <a:lnTo>
                    <a:pt x="183" y="0"/>
                  </a:lnTo>
                  <a:lnTo>
                    <a:pt x="46" y="240"/>
                  </a:lnTo>
                  <a:close/>
                </a:path>
              </a:pathLst>
            </a:custGeom>
            <a:solidFill>
              <a:schemeClr val="tx1"/>
            </a:solidFill>
            <a:ln w="9525">
              <a:solidFill>
                <a:schemeClr val="tx1"/>
              </a:solidFill>
              <a:round/>
              <a:headEnd/>
              <a:tailEnd/>
            </a:ln>
          </p:spPr>
          <p:txBody>
            <a:bodyPr/>
            <a:lstStyle/>
            <a:p>
              <a:endParaRPr lang="en-US"/>
            </a:p>
          </p:txBody>
        </p:sp>
        <p:sp>
          <p:nvSpPr>
            <p:cNvPr id="81055" name="Freeform 532"/>
            <p:cNvSpPr>
              <a:spLocks/>
            </p:cNvSpPr>
            <p:nvPr/>
          </p:nvSpPr>
          <p:spPr bwMode="auto">
            <a:xfrm>
              <a:off x="3479" y="5437"/>
              <a:ext cx="31" cy="35"/>
            </a:xfrm>
            <a:custGeom>
              <a:avLst/>
              <a:gdLst>
                <a:gd name="T0" fmla="*/ 0 w 183"/>
                <a:gd name="T1" fmla="*/ 0 h 214"/>
                <a:gd name="T2" fmla="*/ 0 w 183"/>
                <a:gd name="T3" fmla="*/ 0 h 214"/>
                <a:gd name="T4" fmla="*/ 0 w 183"/>
                <a:gd name="T5" fmla="*/ 0 h 214"/>
                <a:gd name="T6" fmla="*/ 0 w 183"/>
                <a:gd name="T7" fmla="*/ 0 h 214"/>
                <a:gd name="T8" fmla="*/ 0 60000 65536"/>
                <a:gd name="T9" fmla="*/ 0 60000 65536"/>
                <a:gd name="T10" fmla="*/ 0 60000 65536"/>
                <a:gd name="T11" fmla="*/ 0 60000 65536"/>
                <a:gd name="T12" fmla="*/ 0 w 183"/>
                <a:gd name="T13" fmla="*/ 0 h 214"/>
                <a:gd name="T14" fmla="*/ 183 w 183"/>
                <a:gd name="T15" fmla="*/ 214 h 214"/>
              </a:gdLst>
              <a:ahLst/>
              <a:cxnLst>
                <a:cxn ang="T8">
                  <a:pos x="T0" y="T1"/>
                </a:cxn>
                <a:cxn ang="T9">
                  <a:pos x="T2" y="T3"/>
                </a:cxn>
                <a:cxn ang="T10">
                  <a:pos x="T4" y="T5"/>
                </a:cxn>
                <a:cxn ang="T11">
                  <a:pos x="T6" y="T7"/>
                </a:cxn>
              </a:cxnLst>
              <a:rect l="T12" t="T13" r="T14" b="T15"/>
              <a:pathLst>
                <a:path w="183" h="214">
                  <a:moveTo>
                    <a:pt x="0" y="214"/>
                  </a:moveTo>
                  <a:lnTo>
                    <a:pt x="183" y="17"/>
                  </a:lnTo>
                  <a:lnTo>
                    <a:pt x="121" y="0"/>
                  </a:lnTo>
                  <a:lnTo>
                    <a:pt x="0" y="214"/>
                  </a:lnTo>
                  <a:close/>
                </a:path>
              </a:pathLst>
            </a:custGeom>
            <a:solidFill>
              <a:schemeClr val="tx1"/>
            </a:solidFill>
            <a:ln w="9525">
              <a:solidFill>
                <a:schemeClr val="tx1"/>
              </a:solidFill>
              <a:round/>
              <a:headEnd/>
              <a:tailEnd/>
            </a:ln>
          </p:spPr>
          <p:txBody>
            <a:bodyPr/>
            <a:lstStyle/>
            <a:p>
              <a:endParaRPr lang="en-US"/>
            </a:p>
          </p:txBody>
        </p:sp>
        <p:sp>
          <p:nvSpPr>
            <p:cNvPr id="81056" name="Freeform 533"/>
            <p:cNvSpPr>
              <a:spLocks/>
            </p:cNvSpPr>
            <p:nvPr/>
          </p:nvSpPr>
          <p:spPr bwMode="auto">
            <a:xfrm>
              <a:off x="3479" y="5437"/>
              <a:ext cx="31" cy="42"/>
            </a:xfrm>
            <a:custGeom>
              <a:avLst/>
              <a:gdLst>
                <a:gd name="T0" fmla="*/ 0 w 183"/>
                <a:gd name="T1" fmla="*/ 0 h 257"/>
                <a:gd name="T2" fmla="*/ 0 w 183"/>
                <a:gd name="T3" fmla="*/ 0 h 257"/>
                <a:gd name="T4" fmla="*/ 0 w 183"/>
                <a:gd name="T5" fmla="*/ 0 h 257"/>
                <a:gd name="T6" fmla="*/ 0 w 183"/>
                <a:gd name="T7" fmla="*/ 0 h 257"/>
                <a:gd name="T8" fmla="*/ 0 w 183"/>
                <a:gd name="T9" fmla="*/ 0 h 257"/>
                <a:gd name="T10" fmla="*/ 0 60000 65536"/>
                <a:gd name="T11" fmla="*/ 0 60000 65536"/>
                <a:gd name="T12" fmla="*/ 0 60000 65536"/>
                <a:gd name="T13" fmla="*/ 0 60000 65536"/>
                <a:gd name="T14" fmla="*/ 0 60000 65536"/>
                <a:gd name="T15" fmla="*/ 0 w 183"/>
                <a:gd name="T16" fmla="*/ 0 h 257"/>
                <a:gd name="T17" fmla="*/ 183 w 183"/>
                <a:gd name="T18" fmla="*/ 257 h 257"/>
              </a:gdLst>
              <a:ahLst/>
              <a:cxnLst>
                <a:cxn ang="T10">
                  <a:pos x="T0" y="T1"/>
                </a:cxn>
                <a:cxn ang="T11">
                  <a:pos x="T2" y="T3"/>
                </a:cxn>
                <a:cxn ang="T12">
                  <a:pos x="T4" y="T5"/>
                </a:cxn>
                <a:cxn ang="T13">
                  <a:pos x="T6" y="T7"/>
                </a:cxn>
                <a:cxn ang="T14">
                  <a:pos x="T8" y="T9"/>
                </a:cxn>
              </a:cxnLst>
              <a:rect l="T15" t="T16" r="T17" b="T18"/>
              <a:pathLst>
                <a:path w="183" h="257">
                  <a:moveTo>
                    <a:pt x="46" y="257"/>
                  </a:moveTo>
                  <a:lnTo>
                    <a:pt x="0" y="214"/>
                  </a:lnTo>
                  <a:lnTo>
                    <a:pt x="121" y="0"/>
                  </a:lnTo>
                  <a:lnTo>
                    <a:pt x="183" y="17"/>
                  </a:lnTo>
                  <a:lnTo>
                    <a:pt x="46" y="257"/>
                  </a:lnTo>
                  <a:close/>
                </a:path>
              </a:pathLst>
            </a:custGeom>
            <a:solidFill>
              <a:schemeClr val="tx1"/>
            </a:solidFill>
            <a:ln w="0">
              <a:solidFill>
                <a:schemeClr val="tx1"/>
              </a:solidFill>
              <a:round/>
              <a:headEnd/>
              <a:tailEnd/>
            </a:ln>
          </p:spPr>
          <p:txBody>
            <a:bodyPr/>
            <a:lstStyle/>
            <a:p>
              <a:endParaRPr lang="en-US"/>
            </a:p>
          </p:txBody>
        </p:sp>
        <p:sp>
          <p:nvSpPr>
            <p:cNvPr id="81057" name="Freeform 534"/>
            <p:cNvSpPr>
              <a:spLocks/>
            </p:cNvSpPr>
            <p:nvPr/>
          </p:nvSpPr>
          <p:spPr bwMode="auto">
            <a:xfrm>
              <a:off x="3500" y="5394"/>
              <a:ext cx="12" cy="46"/>
            </a:xfrm>
            <a:custGeom>
              <a:avLst/>
              <a:gdLst>
                <a:gd name="T0" fmla="*/ 0 w 74"/>
                <a:gd name="T1" fmla="*/ 0 h 275"/>
                <a:gd name="T2" fmla="*/ 0 w 74"/>
                <a:gd name="T3" fmla="*/ 0 h 275"/>
                <a:gd name="T4" fmla="*/ 0 w 74"/>
                <a:gd name="T5" fmla="*/ 0 h 275"/>
                <a:gd name="T6" fmla="*/ 0 w 74"/>
                <a:gd name="T7" fmla="*/ 0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62" y="275"/>
                  </a:moveTo>
                  <a:lnTo>
                    <a:pt x="0" y="258"/>
                  </a:lnTo>
                  <a:lnTo>
                    <a:pt x="74" y="0"/>
                  </a:lnTo>
                  <a:lnTo>
                    <a:pt x="62" y="275"/>
                  </a:lnTo>
                  <a:close/>
                </a:path>
              </a:pathLst>
            </a:custGeom>
            <a:solidFill>
              <a:schemeClr val="tx1"/>
            </a:solidFill>
            <a:ln w="9525">
              <a:solidFill>
                <a:schemeClr val="tx1"/>
              </a:solidFill>
              <a:round/>
              <a:headEnd/>
              <a:tailEnd/>
            </a:ln>
          </p:spPr>
          <p:txBody>
            <a:bodyPr/>
            <a:lstStyle/>
            <a:p>
              <a:endParaRPr lang="en-US"/>
            </a:p>
          </p:txBody>
        </p:sp>
        <p:sp>
          <p:nvSpPr>
            <p:cNvPr id="81058" name="Freeform 535"/>
            <p:cNvSpPr>
              <a:spLocks/>
            </p:cNvSpPr>
            <p:nvPr/>
          </p:nvSpPr>
          <p:spPr bwMode="auto">
            <a:xfrm>
              <a:off x="3500" y="5394"/>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0" y="258"/>
                  </a:moveTo>
                  <a:lnTo>
                    <a:pt x="74"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81059" name="Freeform 536"/>
            <p:cNvSpPr>
              <a:spLocks/>
            </p:cNvSpPr>
            <p:nvPr/>
          </p:nvSpPr>
          <p:spPr bwMode="auto">
            <a:xfrm>
              <a:off x="3500" y="5394"/>
              <a:ext cx="12" cy="46"/>
            </a:xfrm>
            <a:custGeom>
              <a:avLst/>
              <a:gdLst>
                <a:gd name="T0" fmla="*/ 0 w 74"/>
                <a:gd name="T1" fmla="*/ 0 h 275"/>
                <a:gd name="T2" fmla="*/ 0 w 74"/>
                <a:gd name="T3" fmla="*/ 0 h 275"/>
                <a:gd name="T4" fmla="*/ 0 w 74"/>
                <a:gd name="T5" fmla="*/ 0 h 275"/>
                <a:gd name="T6" fmla="*/ 0 w 74"/>
                <a:gd name="T7" fmla="*/ 0 h 275"/>
                <a:gd name="T8" fmla="*/ 0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62" y="275"/>
                  </a:moveTo>
                  <a:lnTo>
                    <a:pt x="0" y="258"/>
                  </a:lnTo>
                  <a:lnTo>
                    <a:pt x="11" y="12"/>
                  </a:lnTo>
                  <a:lnTo>
                    <a:pt x="74" y="0"/>
                  </a:lnTo>
                  <a:lnTo>
                    <a:pt x="62" y="275"/>
                  </a:lnTo>
                  <a:close/>
                </a:path>
              </a:pathLst>
            </a:custGeom>
            <a:solidFill>
              <a:schemeClr val="tx1"/>
            </a:solidFill>
            <a:ln w="0">
              <a:solidFill>
                <a:schemeClr val="tx1"/>
              </a:solidFill>
              <a:round/>
              <a:headEnd/>
              <a:tailEnd/>
            </a:ln>
          </p:spPr>
          <p:txBody>
            <a:bodyPr/>
            <a:lstStyle/>
            <a:p>
              <a:endParaRPr lang="en-US"/>
            </a:p>
          </p:txBody>
        </p:sp>
        <p:sp>
          <p:nvSpPr>
            <p:cNvPr id="81060" name="Freeform 537"/>
            <p:cNvSpPr>
              <a:spLocks/>
            </p:cNvSpPr>
            <p:nvPr/>
          </p:nvSpPr>
          <p:spPr bwMode="auto">
            <a:xfrm>
              <a:off x="3493" y="5352"/>
              <a:ext cx="19" cy="44"/>
            </a:xfrm>
            <a:custGeom>
              <a:avLst/>
              <a:gdLst>
                <a:gd name="T0" fmla="*/ 0 w 114"/>
                <a:gd name="T1" fmla="*/ 0 h 262"/>
                <a:gd name="T2" fmla="*/ 0 w 114"/>
                <a:gd name="T3" fmla="*/ 0 h 262"/>
                <a:gd name="T4" fmla="*/ 0 w 114"/>
                <a:gd name="T5" fmla="*/ 0 h 262"/>
                <a:gd name="T6" fmla="*/ 0 w 114"/>
                <a:gd name="T7" fmla="*/ 0 h 262"/>
                <a:gd name="T8" fmla="*/ 0 60000 65536"/>
                <a:gd name="T9" fmla="*/ 0 60000 65536"/>
                <a:gd name="T10" fmla="*/ 0 60000 65536"/>
                <a:gd name="T11" fmla="*/ 0 60000 65536"/>
                <a:gd name="T12" fmla="*/ 0 w 114"/>
                <a:gd name="T13" fmla="*/ 0 h 262"/>
                <a:gd name="T14" fmla="*/ 114 w 114"/>
                <a:gd name="T15" fmla="*/ 262 h 262"/>
              </a:gdLst>
              <a:ahLst/>
              <a:cxnLst>
                <a:cxn ang="T8">
                  <a:pos x="T0" y="T1"/>
                </a:cxn>
                <a:cxn ang="T9">
                  <a:pos x="T2" y="T3"/>
                </a:cxn>
                <a:cxn ang="T10">
                  <a:pos x="T4" y="T5"/>
                </a:cxn>
                <a:cxn ang="T11">
                  <a:pos x="T6" y="T7"/>
                </a:cxn>
              </a:cxnLst>
              <a:rect l="T12" t="T13" r="T14" b="T15"/>
              <a:pathLst>
                <a:path w="114" h="262">
                  <a:moveTo>
                    <a:pt x="114" y="250"/>
                  </a:moveTo>
                  <a:lnTo>
                    <a:pt x="51" y="262"/>
                  </a:lnTo>
                  <a:lnTo>
                    <a:pt x="0" y="0"/>
                  </a:lnTo>
                  <a:lnTo>
                    <a:pt x="114" y="250"/>
                  </a:lnTo>
                  <a:close/>
                </a:path>
              </a:pathLst>
            </a:custGeom>
            <a:solidFill>
              <a:schemeClr val="tx1"/>
            </a:solidFill>
            <a:ln w="9525">
              <a:solidFill>
                <a:schemeClr val="tx1"/>
              </a:solidFill>
              <a:round/>
              <a:headEnd/>
              <a:tailEnd/>
            </a:ln>
          </p:spPr>
          <p:txBody>
            <a:bodyPr/>
            <a:lstStyle/>
            <a:p>
              <a:endParaRPr lang="en-US"/>
            </a:p>
          </p:txBody>
        </p:sp>
        <p:sp>
          <p:nvSpPr>
            <p:cNvPr id="81061" name="Freeform 538"/>
            <p:cNvSpPr>
              <a:spLocks/>
            </p:cNvSpPr>
            <p:nvPr/>
          </p:nvSpPr>
          <p:spPr bwMode="auto">
            <a:xfrm>
              <a:off x="3484" y="5352"/>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102" y="262"/>
                  </a:moveTo>
                  <a:lnTo>
                    <a:pt x="51" y="0"/>
                  </a:lnTo>
                  <a:lnTo>
                    <a:pt x="0" y="39"/>
                  </a:lnTo>
                  <a:lnTo>
                    <a:pt x="102" y="262"/>
                  </a:lnTo>
                  <a:close/>
                </a:path>
              </a:pathLst>
            </a:custGeom>
            <a:solidFill>
              <a:schemeClr val="tx1"/>
            </a:solidFill>
            <a:ln w="9525">
              <a:solidFill>
                <a:schemeClr val="tx1"/>
              </a:solidFill>
              <a:round/>
              <a:headEnd/>
              <a:tailEnd/>
            </a:ln>
          </p:spPr>
          <p:txBody>
            <a:bodyPr/>
            <a:lstStyle/>
            <a:p>
              <a:endParaRPr lang="en-US"/>
            </a:p>
          </p:txBody>
        </p:sp>
        <p:sp>
          <p:nvSpPr>
            <p:cNvPr id="81062" name="Freeform 539"/>
            <p:cNvSpPr>
              <a:spLocks/>
            </p:cNvSpPr>
            <p:nvPr/>
          </p:nvSpPr>
          <p:spPr bwMode="auto">
            <a:xfrm>
              <a:off x="3484" y="5352"/>
              <a:ext cx="28"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165" y="250"/>
                  </a:moveTo>
                  <a:lnTo>
                    <a:pt x="102" y="262"/>
                  </a:lnTo>
                  <a:lnTo>
                    <a:pt x="0" y="39"/>
                  </a:lnTo>
                  <a:lnTo>
                    <a:pt x="51" y="0"/>
                  </a:lnTo>
                  <a:lnTo>
                    <a:pt x="165" y="250"/>
                  </a:lnTo>
                  <a:close/>
                </a:path>
              </a:pathLst>
            </a:custGeom>
            <a:solidFill>
              <a:schemeClr val="tx1"/>
            </a:solidFill>
            <a:ln w="0">
              <a:solidFill>
                <a:schemeClr val="tx1"/>
              </a:solidFill>
              <a:round/>
              <a:headEnd/>
              <a:tailEnd/>
            </a:ln>
          </p:spPr>
          <p:txBody>
            <a:bodyPr/>
            <a:lstStyle/>
            <a:p>
              <a:endParaRPr lang="en-US"/>
            </a:p>
          </p:txBody>
        </p:sp>
        <p:sp>
          <p:nvSpPr>
            <p:cNvPr id="81063" name="Freeform 540"/>
            <p:cNvSpPr>
              <a:spLocks/>
            </p:cNvSpPr>
            <p:nvPr/>
          </p:nvSpPr>
          <p:spPr bwMode="auto">
            <a:xfrm>
              <a:off x="3457" y="5323"/>
              <a:ext cx="36" cy="35"/>
            </a:xfrm>
            <a:custGeom>
              <a:avLst/>
              <a:gdLst>
                <a:gd name="T0" fmla="*/ 0 w 216"/>
                <a:gd name="T1" fmla="*/ 0 h 211"/>
                <a:gd name="T2" fmla="*/ 0 w 216"/>
                <a:gd name="T3" fmla="*/ 0 h 211"/>
                <a:gd name="T4" fmla="*/ 0 w 216"/>
                <a:gd name="T5" fmla="*/ 0 h 211"/>
                <a:gd name="T6" fmla="*/ 0 w 216"/>
                <a:gd name="T7" fmla="*/ 0 h 211"/>
                <a:gd name="T8" fmla="*/ 0 60000 65536"/>
                <a:gd name="T9" fmla="*/ 0 60000 65536"/>
                <a:gd name="T10" fmla="*/ 0 60000 65536"/>
                <a:gd name="T11" fmla="*/ 0 60000 65536"/>
                <a:gd name="T12" fmla="*/ 0 w 216"/>
                <a:gd name="T13" fmla="*/ 0 h 211"/>
                <a:gd name="T14" fmla="*/ 216 w 216"/>
                <a:gd name="T15" fmla="*/ 211 h 211"/>
              </a:gdLst>
              <a:ahLst/>
              <a:cxnLst>
                <a:cxn ang="T8">
                  <a:pos x="T0" y="T1"/>
                </a:cxn>
                <a:cxn ang="T9">
                  <a:pos x="T2" y="T3"/>
                </a:cxn>
                <a:cxn ang="T10">
                  <a:pos x="T4" y="T5"/>
                </a:cxn>
                <a:cxn ang="T11">
                  <a:pos x="T6" y="T7"/>
                </a:cxn>
              </a:cxnLst>
              <a:rect l="T12" t="T13" r="T14" b="T15"/>
              <a:pathLst>
                <a:path w="216" h="211">
                  <a:moveTo>
                    <a:pt x="216" y="172"/>
                  </a:moveTo>
                  <a:lnTo>
                    <a:pt x="165" y="211"/>
                  </a:lnTo>
                  <a:lnTo>
                    <a:pt x="0" y="0"/>
                  </a:lnTo>
                  <a:lnTo>
                    <a:pt x="216" y="172"/>
                  </a:lnTo>
                  <a:close/>
                </a:path>
              </a:pathLst>
            </a:custGeom>
            <a:solidFill>
              <a:schemeClr val="tx1"/>
            </a:solidFill>
            <a:ln w="9525">
              <a:solidFill>
                <a:schemeClr val="tx1"/>
              </a:solidFill>
              <a:round/>
              <a:headEnd/>
              <a:tailEnd/>
            </a:ln>
          </p:spPr>
          <p:txBody>
            <a:bodyPr/>
            <a:lstStyle/>
            <a:p>
              <a:endParaRPr lang="en-US"/>
            </a:p>
          </p:txBody>
        </p:sp>
        <p:sp>
          <p:nvSpPr>
            <p:cNvPr id="81064" name="Freeform 541"/>
            <p:cNvSpPr>
              <a:spLocks/>
            </p:cNvSpPr>
            <p:nvPr/>
          </p:nvSpPr>
          <p:spPr bwMode="auto">
            <a:xfrm>
              <a:off x="3452" y="5323"/>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193" y="211"/>
                  </a:moveTo>
                  <a:lnTo>
                    <a:pt x="28" y="0"/>
                  </a:lnTo>
                  <a:lnTo>
                    <a:pt x="0" y="57"/>
                  </a:lnTo>
                  <a:lnTo>
                    <a:pt x="193" y="211"/>
                  </a:lnTo>
                  <a:close/>
                </a:path>
              </a:pathLst>
            </a:custGeom>
            <a:solidFill>
              <a:schemeClr val="tx1"/>
            </a:solidFill>
            <a:ln w="9525">
              <a:solidFill>
                <a:schemeClr val="tx1"/>
              </a:solidFill>
              <a:round/>
              <a:headEnd/>
              <a:tailEnd/>
            </a:ln>
          </p:spPr>
          <p:txBody>
            <a:bodyPr/>
            <a:lstStyle/>
            <a:p>
              <a:endParaRPr lang="en-US"/>
            </a:p>
          </p:txBody>
        </p:sp>
        <p:sp>
          <p:nvSpPr>
            <p:cNvPr id="81065" name="Freeform 542"/>
            <p:cNvSpPr>
              <a:spLocks/>
            </p:cNvSpPr>
            <p:nvPr/>
          </p:nvSpPr>
          <p:spPr bwMode="auto">
            <a:xfrm>
              <a:off x="3452" y="5323"/>
              <a:ext cx="41" cy="35"/>
            </a:xfrm>
            <a:custGeom>
              <a:avLst/>
              <a:gdLst>
                <a:gd name="T0" fmla="*/ 0 w 244"/>
                <a:gd name="T1" fmla="*/ 0 h 211"/>
                <a:gd name="T2" fmla="*/ 0 w 244"/>
                <a:gd name="T3" fmla="*/ 0 h 211"/>
                <a:gd name="T4" fmla="*/ 0 w 244"/>
                <a:gd name="T5" fmla="*/ 0 h 211"/>
                <a:gd name="T6" fmla="*/ 0 w 244"/>
                <a:gd name="T7" fmla="*/ 0 h 211"/>
                <a:gd name="T8" fmla="*/ 0 w 244"/>
                <a:gd name="T9" fmla="*/ 0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44" y="172"/>
                  </a:moveTo>
                  <a:lnTo>
                    <a:pt x="193" y="211"/>
                  </a:lnTo>
                  <a:lnTo>
                    <a:pt x="0" y="57"/>
                  </a:lnTo>
                  <a:lnTo>
                    <a:pt x="28" y="0"/>
                  </a:lnTo>
                  <a:lnTo>
                    <a:pt x="244" y="172"/>
                  </a:lnTo>
                  <a:close/>
                </a:path>
              </a:pathLst>
            </a:custGeom>
            <a:solidFill>
              <a:schemeClr val="tx1"/>
            </a:solidFill>
            <a:ln w="0">
              <a:solidFill>
                <a:schemeClr val="tx1"/>
              </a:solidFill>
              <a:round/>
              <a:headEnd/>
              <a:tailEnd/>
            </a:ln>
          </p:spPr>
          <p:txBody>
            <a:bodyPr/>
            <a:lstStyle/>
            <a:p>
              <a:endParaRPr lang="en-US"/>
            </a:p>
          </p:txBody>
        </p:sp>
        <p:sp>
          <p:nvSpPr>
            <p:cNvPr id="81066" name="Freeform 543"/>
            <p:cNvSpPr>
              <a:spLocks/>
            </p:cNvSpPr>
            <p:nvPr/>
          </p:nvSpPr>
          <p:spPr bwMode="auto">
            <a:xfrm>
              <a:off x="2352" y="53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p>
          </p:txBody>
        </p:sp>
        <p:sp>
          <p:nvSpPr>
            <p:cNvPr id="81067" name="Freeform 544"/>
            <p:cNvSpPr>
              <a:spLocks/>
            </p:cNvSpPr>
            <p:nvPr/>
          </p:nvSpPr>
          <p:spPr bwMode="auto">
            <a:xfrm>
              <a:off x="2352" y="53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p>
          </p:txBody>
        </p:sp>
        <p:sp>
          <p:nvSpPr>
            <p:cNvPr id="81068" name="Freeform 545"/>
            <p:cNvSpPr>
              <a:spLocks/>
            </p:cNvSpPr>
            <p:nvPr/>
          </p:nvSpPr>
          <p:spPr bwMode="auto">
            <a:xfrm>
              <a:off x="2183" y="5331"/>
              <a:ext cx="28"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5"/>
                  </a:moveTo>
                  <a:lnTo>
                    <a:pt x="174" y="161"/>
                  </a:lnTo>
                  <a:lnTo>
                    <a:pt x="0" y="0"/>
                  </a:lnTo>
                  <a:lnTo>
                    <a:pt x="158" y="65"/>
                  </a:lnTo>
                  <a:close/>
                </a:path>
              </a:pathLst>
            </a:custGeom>
            <a:solidFill>
              <a:schemeClr val="tx1"/>
            </a:solidFill>
            <a:ln w="9525">
              <a:solidFill>
                <a:schemeClr val="tx1"/>
              </a:solidFill>
              <a:round/>
              <a:headEnd/>
              <a:tailEnd/>
            </a:ln>
          </p:spPr>
          <p:txBody>
            <a:bodyPr/>
            <a:lstStyle/>
            <a:p>
              <a:endParaRPr lang="en-US"/>
            </a:p>
          </p:txBody>
        </p:sp>
        <p:sp>
          <p:nvSpPr>
            <p:cNvPr id="81069" name="Freeform 546"/>
            <p:cNvSpPr>
              <a:spLocks/>
            </p:cNvSpPr>
            <p:nvPr/>
          </p:nvSpPr>
          <p:spPr bwMode="auto">
            <a:xfrm>
              <a:off x="2183" y="5331"/>
              <a:ext cx="28"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5"/>
                  </a:moveTo>
                  <a:lnTo>
                    <a:pt x="174" y="161"/>
                  </a:lnTo>
                  <a:lnTo>
                    <a:pt x="0" y="0"/>
                  </a:lnTo>
                  <a:lnTo>
                    <a:pt x="158" y="65"/>
                  </a:lnTo>
                  <a:close/>
                </a:path>
              </a:pathLst>
            </a:custGeom>
            <a:solidFill>
              <a:schemeClr val="tx1"/>
            </a:solidFill>
            <a:ln w="0">
              <a:solidFill>
                <a:schemeClr val="tx1"/>
              </a:solidFill>
              <a:round/>
              <a:headEnd/>
              <a:tailEnd/>
            </a:ln>
          </p:spPr>
          <p:txBody>
            <a:bodyPr/>
            <a:lstStyle/>
            <a:p>
              <a:endParaRPr lang="en-US"/>
            </a:p>
          </p:txBody>
        </p:sp>
        <p:sp>
          <p:nvSpPr>
            <p:cNvPr id="81070" name="Freeform 547"/>
            <p:cNvSpPr>
              <a:spLocks/>
            </p:cNvSpPr>
            <p:nvPr/>
          </p:nvSpPr>
          <p:spPr bwMode="auto">
            <a:xfrm>
              <a:off x="2183" y="53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158" y="65"/>
                  </a:moveTo>
                  <a:lnTo>
                    <a:pt x="238" y="7"/>
                  </a:lnTo>
                  <a:lnTo>
                    <a:pt x="0" y="0"/>
                  </a:lnTo>
                  <a:lnTo>
                    <a:pt x="158" y="65"/>
                  </a:lnTo>
                  <a:close/>
                </a:path>
              </a:pathLst>
            </a:custGeom>
            <a:solidFill>
              <a:schemeClr val="tx1"/>
            </a:solidFill>
            <a:ln w="9525">
              <a:solidFill>
                <a:schemeClr val="tx1"/>
              </a:solidFill>
              <a:round/>
              <a:headEnd/>
              <a:tailEnd/>
            </a:ln>
          </p:spPr>
          <p:txBody>
            <a:bodyPr/>
            <a:lstStyle/>
            <a:p>
              <a:endParaRPr lang="en-US"/>
            </a:p>
          </p:txBody>
        </p:sp>
        <p:sp>
          <p:nvSpPr>
            <p:cNvPr id="81071" name="Freeform 548"/>
            <p:cNvSpPr>
              <a:spLocks/>
            </p:cNvSpPr>
            <p:nvPr/>
          </p:nvSpPr>
          <p:spPr bwMode="auto">
            <a:xfrm>
              <a:off x="2183" y="53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158" y="65"/>
                  </a:moveTo>
                  <a:lnTo>
                    <a:pt x="238" y="7"/>
                  </a:lnTo>
                  <a:lnTo>
                    <a:pt x="0" y="0"/>
                  </a:lnTo>
                  <a:lnTo>
                    <a:pt x="158" y="65"/>
                  </a:lnTo>
                  <a:close/>
                </a:path>
              </a:pathLst>
            </a:custGeom>
            <a:solidFill>
              <a:schemeClr val="tx1"/>
            </a:solidFill>
            <a:ln w="0">
              <a:solidFill>
                <a:schemeClr val="tx1"/>
              </a:solidFill>
              <a:round/>
              <a:headEnd/>
              <a:tailEnd/>
            </a:ln>
          </p:spPr>
          <p:txBody>
            <a:bodyPr/>
            <a:lstStyle/>
            <a:p>
              <a:endParaRPr lang="en-US"/>
            </a:p>
          </p:txBody>
        </p:sp>
        <p:sp>
          <p:nvSpPr>
            <p:cNvPr id="81072" name="Freeform 549"/>
            <p:cNvSpPr>
              <a:spLocks/>
            </p:cNvSpPr>
            <p:nvPr/>
          </p:nvSpPr>
          <p:spPr bwMode="auto">
            <a:xfrm>
              <a:off x="2362" y="53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p>
          </p:txBody>
        </p:sp>
        <p:sp>
          <p:nvSpPr>
            <p:cNvPr id="81073" name="Freeform 550"/>
            <p:cNvSpPr>
              <a:spLocks/>
            </p:cNvSpPr>
            <p:nvPr/>
          </p:nvSpPr>
          <p:spPr bwMode="auto">
            <a:xfrm>
              <a:off x="2362" y="53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p>
          </p:txBody>
        </p:sp>
        <p:sp>
          <p:nvSpPr>
            <p:cNvPr id="81074" name="Freeform 551"/>
            <p:cNvSpPr>
              <a:spLocks/>
            </p:cNvSpPr>
            <p:nvPr/>
          </p:nvSpPr>
          <p:spPr bwMode="auto">
            <a:xfrm>
              <a:off x="2324" y="53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p>
          </p:txBody>
        </p:sp>
        <p:sp>
          <p:nvSpPr>
            <p:cNvPr id="81075" name="Freeform 552"/>
            <p:cNvSpPr>
              <a:spLocks/>
            </p:cNvSpPr>
            <p:nvPr/>
          </p:nvSpPr>
          <p:spPr bwMode="auto">
            <a:xfrm>
              <a:off x="2324" y="53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p>
          </p:txBody>
        </p:sp>
        <p:sp>
          <p:nvSpPr>
            <p:cNvPr id="81076" name="Freeform 553"/>
            <p:cNvSpPr>
              <a:spLocks/>
            </p:cNvSpPr>
            <p:nvPr/>
          </p:nvSpPr>
          <p:spPr bwMode="auto">
            <a:xfrm>
              <a:off x="2324" y="53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p>
          </p:txBody>
        </p:sp>
        <p:sp>
          <p:nvSpPr>
            <p:cNvPr id="81077" name="Freeform 554"/>
            <p:cNvSpPr>
              <a:spLocks/>
            </p:cNvSpPr>
            <p:nvPr/>
          </p:nvSpPr>
          <p:spPr bwMode="auto">
            <a:xfrm>
              <a:off x="2302" y="53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p>
          </p:txBody>
        </p:sp>
        <p:sp>
          <p:nvSpPr>
            <p:cNvPr id="81078" name="Freeform 555"/>
            <p:cNvSpPr>
              <a:spLocks/>
            </p:cNvSpPr>
            <p:nvPr/>
          </p:nvSpPr>
          <p:spPr bwMode="auto">
            <a:xfrm>
              <a:off x="2302" y="53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p>
          </p:txBody>
        </p:sp>
        <p:sp>
          <p:nvSpPr>
            <p:cNvPr id="81079" name="Freeform 556"/>
            <p:cNvSpPr>
              <a:spLocks/>
            </p:cNvSpPr>
            <p:nvPr/>
          </p:nvSpPr>
          <p:spPr bwMode="auto">
            <a:xfrm>
              <a:off x="2302" y="53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p>
          </p:txBody>
        </p:sp>
        <p:sp>
          <p:nvSpPr>
            <p:cNvPr id="81080" name="Freeform 557"/>
            <p:cNvSpPr>
              <a:spLocks/>
            </p:cNvSpPr>
            <p:nvPr/>
          </p:nvSpPr>
          <p:spPr bwMode="auto">
            <a:xfrm>
              <a:off x="2300" y="54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p>
          </p:txBody>
        </p:sp>
        <p:sp>
          <p:nvSpPr>
            <p:cNvPr id="81081" name="Freeform 558"/>
            <p:cNvSpPr>
              <a:spLocks/>
            </p:cNvSpPr>
            <p:nvPr/>
          </p:nvSpPr>
          <p:spPr bwMode="auto">
            <a:xfrm>
              <a:off x="2300" y="54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81082" name="Freeform 559"/>
            <p:cNvSpPr>
              <a:spLocks/>
            </p:cNvSpPr>
            <p:nvPr/>
          </p:nvSpPr>
          <p:spPr bwMode="auto">
            <a:xfrm>
              <a:off x="2300" y="54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p>
          </p:txBody>
        </p:sp>
        <p:sp>
          <p:nvSpPr>
            <p:cNvPr id="81083" name="Freeform 560"/>
            <p:cNvSpPr>
              <a:spLocks/>
            </p:cNvSpPr>
            <p:nvPr/>
          </p:nvSpPr>
          <p:spPr bwMode="auto">
            <a:xfrm>
              <a:off x="2300" y="54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p>
          </p:txBody>
        </p:sp>
        <p:sp>
          <p:nvSpPr>
            <p:cNvPr id="81084" name="Freeform 561"/>
            <p:cNvSpPr>
              <a:spLocks/>
            </p:cNvSpPr>
            <p:nvPr/>
          </p:nvSpPr>
          <p:spPr bwMode="auto">
            <a:xfrm>
              <a:off x="2310" y="54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81085" name="Freeform 562"/>
            <p:cNvSpPr>
              <a:spLocks/>
            </p:cNvSpPr>
            <p:nvPr/>
          </p:nvSpPr>
          <p:spPr bwMode="auto">
            <a:xfrm>
              <a:off x="2300" y="54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p>
          </p:txBody>
        </p:sp>
        <p:sp>
          <p:nvSpPr>
            <p:cNvPr id="81086" name="Freeform 563"/>
            <p:cNvSpPr>
              <a:spLocks/>
            </p:cNvSpPr>
            <p:nvPr/>
          </p:nvSpPr>
          <p:spPr bwMode="auto">
            <a:xfrm>
              <a:off x="2319" y="54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p>
          </p:txBody>
        </p:sp>
        <p:sp>
          <p:nvSpPr>
            <p:cNvPr id="81087" name="Freeform 564"/>
            <p:cNvSpPr>
              <a:spLocks/>
            </p:cNvSpPr>
            <p:nvPr/>
          </p:nvSpPr>
          <p:spPr bwMode="auto">
            <a:xfrm>
              <a:off x="2327" y="54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81088" name="Freeform 565"/>
            <p:cNvSpPr>
              <a:spLocks/>
            </p:cNvSpPr>
            <p:nvPr/>
          </p:nvSpPr>
          <p:spPr bwMode="auto">
            <a:xfrm>
              <a:off x="2319" y="54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p>
          </p:txBody>
        </p:sp>
        <p:sp>
          <p:nvSpPr>
            <p:cNvPr id="81089" name="Freeform 566"/>
            <p:cNvSpPr>
              <a:spLocks/>
            </p:cNvSpPr>
            <p:nvPr/>
          </p:nvSpPr>
          <p:spPr bwMode="auto">
            <a:xfrm>
              <a:off x="2214" y="5490"/>
              <a:ext cx="41" cy="29"/>
            </a:xfrm>
            <a:custGeom>
              <a:avLst/>
              <a:gdLst>
                <a:gd name="T0" fmla="*/ 0 w 243"/>
                <a:gd name="T1" fmla="*/ 0 h 172"/>
                <a:gd name="T2" fmla="*/ 0 w 243"/>
                <a:gd name="T3" fmla="*/ 0 h 172"/>
                <a:gd name="T4" fmla="*/ 0 w 243"/>
                <a:gd name="T5" fmla="*/ 0 h 172"/>
                <a:gd name="T6" fmla="*/ 0 w 243"/>
                <a:gd name="T7" fmla="*/ 0 h 172"/>
                <a:gd name="T8" fmla="*/ 0 60000 65536"/>
                <a:gd name="T9" fmla="*/ 0 60000 65536"/>
                <a:gd name="T10" fmla="*/ 0 60000 65536"/>
                <a:gd name="T11" fmla="*/ 0 60000 65536"/>
                <a:gd name="T12" fmla="*/ 0 w 243"/>
                <a:gd name="T13" fmla="*/ 0 h 172"/>
                <a:gd name="T14" fmla="*/ 243 w 243"/>
                <a:gd name="T15" fmla="*/ 172 h 172"/>
              </a:gdLst>
              <a:ahLst/>
              <a:cxnLst>
                <a:cxn ang="T8">
                  <a:pos x="T0" y="T1"/>
                </a:cxn>
                <a:cxn ang="T9">
                  <a:pos x="T2" y="T3"/>
                </a:cxn>
                <a:cxn ang="T10">
                  <a:pos x="T4" y="T5"/>
                </a:cxn>
                <a:cxn ang="T11">
                  <a:pos x="T6" y="T7"/>
                </a:cxn>
              </a:cxnLst>
              <a:rect l="T12" t="T13" r="T14" b="T15"/>
              <a:pathLst>
                <a:path w="243" h="172">
                  <a:moveTo>
                    <a:pt x="27" y="172"/>
                  </a:moveTo>
                  <a:lnTo>
                    <a:pt x="0" y="114"/>
                  </a:lnTo>
                  <a:lnTo>
                    <a:pt x="243" y="0"/>
                  </a:lnTo>
                  <a:lnTo>
                    <a:pt x="27" y="172"/>
                  </a:lnTo>
                  <a:close/>
                </a:path>
              </a:pathLst>
            </a:custGeom>
            <a:solidFill>
              <a:schemeClr val="tx1"/>
            </a:solidFill>
            <a:ln w="9525">
              <a:solidFill>
                <a:schemeClr val="tx1"/>
              </a:solidFill>
              <a:round/>
              <a:headEnd/>
              <a:tailEnd/>
            </a:ln>
          </p:spPr>
          <p:txBody>
            <a:bodyPr/>
            <a:lstStyle/>
            <a:p>
              <a:endParaRPr lang="en-US"/>
            </a:p>
          </p:txBody>
        </p:sp>
        <p:sp>
          <p:nvSpPr>
            <p:cNvPr id="81090" name="Freeform 567"/>
            <p:cNvSpPr>
              <a:spLocks/>
            </p:cNvSpPr>
            <p:nvPr/>
          </p:nvSpPr>
          <p:spPr bwMode="auto">
            <a:xfrm>
              <a:off x="2214" y="5484"/>
              <a:ext cx="41" cy="25"/>
            </a:xfrm>
            <a:custGeom>
              <a:avLst/>
              <a:gdLst>
                <a:gd name="T0" fmla="*/ 0 w 243"/>
                <a:gd name="T1" fmla="*/ 0 h 153"/>
                <a:gd name="T2" fmla="*/ 0 w 243"/>
                <a:gd name="T3" fmla="*/ 0 h 153"/>
                <a:gd name="T4" fmla="*/ 0 w 243"/>
                <a:gd name="T5" fmla="*/ 0 h 153"/>
                <a:gd name="T6" fmla="*/ 0 w 243"/>
                <a:gd name="T7" fmla="*/ 0 h 153"/>
                <a:gd name="T8" fmla="*/ 0 60000 65536"/>
                <a:gd name="T9" fmla="*/ 0 60000 65536"/>
                <a:gd name="T10" fmla="*/ 0 60000 65536"/>
                <a:gd name="T11" fmla="*/ 0 60000 65536"/>
                <a:gd name="T12" fmla="*/ 0 w 243"/>
                <a:gd name="T13" fmla="*/ 0 h 153"/>
                <a:gd name="T14" fmla="*/ 243 w 243"/>
                <a:gd name="T15" fmla="*/ 153 h 153"/>
              </a:gdLst>
              <a:ahLst/>
              <a:cxnLst>
                <a:cxn ang="T8">
                  <a:pos x="T0" y="T1"/>
                </a:cxn>
                <a:cxn ang="T9">
                  <a:pos x="T2" y="T3"/>
                </a:cxn>
                <a:cxn ang="T10">
                  <a:pos x="T4" y="T5"/>
                </a:cxn>
                <a:cxn ang="T11">
                  <a:pos x="T6" y="T7"/>
                </a:cxn>
              </a:cxnLst>
              <a:rect l="T12" t="T13" r="T14" b="T15"/>
              <a:pathLst>
                <a:path w="243" h="153">
                  <a:moveTo>
                    <a:pt x="0" y="153"/>
                  </a:moveTo>
                  <a:lnTo>
                    <a:pt x="243" y="39"/>
                  </a:lnTo>
                  <a:lnTo>
                    <a:pt x="194" y="0"/>
                  </a:lnTo>
                  <a:lnTo>
                    <a:pt x="0" y="153"/>
                  </a:lnTo>
                  <a:close/>
                </a:path>
              </a:pathLst>
            </a:custGeom>
            <a:solidFill>
              <a:schemeClr val="tx1"/>
            </a:solidFill>
            <a:ln w="9525">
              <a:solidFill>
                <a:schemeClr val="tx1"/>
              </a:solidFill>
              <a:round/>
              <a:headEnd/>
              <a:tailEnd/>
            </a:ln>
          </p:spPr>
          <p:txBody>
            <a:bodyPr/>
            <a:lstStyle/>
            <a:p>
              <a:endParaRPr lang="en-US"/>
            </a:p>
          </p:txBody>
        </p:sp>
        <p:sp>
          <p:nvSpPr>
            <p:cNvPr id="81091" name="Freeform 568"/>
            <p:cNvSpPr>
              <a:spLocks/>
            </p:cNvSpPr>
            <p:nvPr/>
          </p:nvSpPr>
          <p:spPr bwMode="auto">
            <a:xfrm>
              <a:off x="2214" y="5484"/>
              <a:ext cx="41"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27" y="211"/>
                  </a:moveTo>
                  <a:lnTo>
                    <a:pt x="0" y="153"/>
                  </a:lnTo>
                  <a:lnTo>
                    <a:pt x="194" y="0"/>
                  </a:lnTo>
                  <a:lnTo>
                    <a:pt x="243" y="39"/>
                  </a:lnTo>
                  <a:lnTo>
                    <a:pt x="27" y="211"/>
                  </a:lnTo>
                  <a:close/>
                </a:path>
              </a:pathLst>
            </a:custGeom>
            <a:solidFill>
              <a:schemeClr val="tx1"/>
            </a:solidFill>
            <a:ln w="0">
              <a:solidFill>
                <a:schemeClr val="tx1"/>
              </a:solidFill>
              <a:round/>
              <a:headEnd/>
              <a:tailEnd/>
            </a:ln>
          </p:spPr>
          <p:txBody>
            <a:bodyPr/>
            <a:lstStyle/>
            <a:p>
              <a:endParaRPr lang="en-US"/>
            </a:p>
          </p:txBody>
        </p:sp>
        <p:sp>
          <p:nvSpPr>
            <p:cNvPr id="81092" name="Freeform 569"/>
            <p:cNvSpPr>
              <a:spLocks/>
            </p:cNvSpPr>
            <p:nvPr/>
          </p:nvSpPr>
          <p:spPr bwMode="auto">
            <a:xfrm>
              <a:off x="2247" y="5448"/>
              <a:ext cx="27" cy="42"/>
            </a:xfrm>
            <a:custGeom>
              <a:avLst/>
              <a:gdLst>
                <a:gd name="T0" fmla="*/ 0 w 164"/>
                <a:gd name="T1" fmla="*/ 0 h 250"/>
                <a:gd name="T2" fmla="*/ 0 w 164"/>
                <a:gd name="T3" fmla="*/ 0 h 250"/>
                <a:gd name="T4" fmla="*/ 0 w 164"/>
                <a:gd name="T5" fmla="*/ 0 h 250"/>
                <a:gd name="T6" fmla="*/ 0 w 164"/>
                <a:gd name="T7" fmla="*/ 0 h 250"/>
                <a:gd name="T8" fmla="*/ 0 60000 65536"/>
                <a:gd name="T9" fmla="*/ 0 60000 65536"/>
                <a:gd name="T10" fmla="*/ 0 60000 65536"/>
                <a:gd name="T11" fmla="*/ 0 60000 65536"/>
                <a:gd name="T12" fmla="*/ 0 w 164"/>
                <a:gd name="T13" fmla="*/ 0 h 250"/>
                <a:gd name="T14" fmla="*/ 164 w 164"/>
                <a:gd name="T15" fmla="*/ 250 h 250"/>
              </a:gdLst>
              <a:ahLst/>
              <a:cxnLst>
                <a:cxn ang="T8">
                  <a:pos x="T0" y="T1"/>
                </a:cxn>
                <a:cxn ang="T9">
                  <a:pos x="T2" y="T3"/>
                </a:cxn>
                <a:cxn ang="T10">
                  <a:pos x="T4" y="T5"/>
                </a:cxn>
                <a:cxn ang="T11">
                  <a:pos x="T6" y="T7"/>
                </a:cxn>
              </a:cxnLst>
              <a:rect l="T12" t="T13" r="T14" b="T15"/>
              <a:pathLst>
                <a:path w="164" h="250">
                  <a:moveTo>
                    <a:pt x="49" y="250"/>
                  </a:moveTo>
                  <a:lnTo>
                    <a:pt x="0" y="211"/>
                  </a:lnTo>
                  <a:lnTo>
                    <a:pt x="164" y="0"/>
                  </a:lnTo>
                  <a:lnTo>
                    <a:pt x="49" y="250"/>
                  </a:lnTo>
                  <a:close/>
                </a:path>
              </a:pathLst>
            </a:custGeom>
            <a:solidFill>
              <a:schemeClr val="tx1"/>
            </a:solidFill>
            <a:ln w="9525">
              <a:solidFill>
                <a:schemeClr val="tx1"/>
              </a:solidFill>
              <a:round/>
              <a:headEnd/>
              <a:tailEnd/>
            </a:ln>
          </p:spPr>
          <p:txBody>
            <a:bodyPr/>
            <a:lstStyle/>
            <a:p>
              <a:endParaRPr lang="en-US"/>
            </a:p>
          </p:txBody>
        </p:sp>
        <p:sp>
          <p:nvSpPr>
            <p:cNvPr id="81093" name="Freeform 570"/>
            <p:cNvSpPr>
              <a:spLocks/>
            </p:cNvSpPr>
            <p:nvPr/>
          </p:nvSpPr>
          <p:spPr bwMode="auto">
            <a:xfrm>
              <a:off x="2247" y="5446"/>
              <a:ext cx="27" cy="38"/>
            </a:xfrm>
            <a:custGeom>
              <a:avLst/>
              <a:gdLst>
                <a:gd name="T0" fmla="*/ 0 w 164"/>
                <a:gd name="T1" fmla="*/ 0 h 223"/>
                <a:gd name="T2" fmla="*/ 0 w 164"/>
                <a:gd name="T3" fmla="*/ 0 h 223"/>
                <a:gd name="T4" fmla="*/ 0 w 164"/>
                <a:gd name="T5" fmla="*/ 0 h 223"/>
                <a:gd name="T6" fmla="*/ 0 w 164"/>
                <a:gd name="T7" fmla="*/ 0 h 223"/>
                <a:gd name="T8" fmla="*/ 0 60000 65536"/>
                <a:gd name="T9" fmla="*/ 0 60000 65536"/>
                <a:gd name="T10" fmla="*/ 0 60000 65536"/>
                <a:gd name="T11" fmla="*/ 0 60000 65536"/>
                <a:gd name="T12" fmla="*/ 0 w 164"/>
                <a:gd name="T13" fmla="*/ 0 h 223"/>
                <a:gd name="T14" fmla="*/ 164 w 164"/>
                <a:gd name="T15" fmla="*/ 223 h 223"/>
              </a:gdLst>
              <a:ahLst/>
              <a:cxnLst>
                <a:cxn ang="T8">
                  <a:pos x="T0" y="T1"/>
                </a:cxn>
                <a:cxn ang="T9">
                  <a:pos x="T2" y="T3"/>
                </a:cxn>
                <a:cxn ang="T10">
                  <a:pos x="T4" y="T5"/>
                </a:cxn>
                <a:cxn ang="T11">
                  <a:pos x="T6" y="T7"/>
                </a:cxn>
              </a:cxnLst>
              <a:rect l="T12" t="T13" r="T14" b="T15"/>
              <a:pathLst>
                <a:path w="164" h="223">
                  <a:moveTo>
                    <a:pt x="0" y="223"/>
                  </a:moveTo>
                  <a:lnTo>
                    <a:pt x="164" y="12"/>
                  </a:lnTo>
                  <a:lnTo>
                    <a:pt x="101" y="0"/>
                  </a:lnTo>
                  <a:lnTo>
                    <a:pt x="0" y="223"/>
                  </a:lnTo>
                  <a:close/>
                </a:path>
              </a:pathLst>
            </a:custGeom>
            <a:solidFill>
              <a:schemeClr val="tx1"/>
            </a:solidFill>
            <a:ln w="9525">
              <a:solidFill>
                <a:schemeClr val="tx1"/>
              </a:solidFill>
              <a:round/>
              <a:headEnd/>
              <a:tailEnd/>
            </a:ln>
          </p:spPr>
          <p:txBody>
            <a:bodyPr/>
            <a:lstStyle/>
            <a:p>
              <a:endParaRPr lang="en-US"/>
            </a:p>
          </p:txBody>
        </p:sp>
        <p:sp>
          <p:nvSpPr>
            <p:cNvPr id="81094" name="Freeform 571"/>
            <p:cNvSpPr>
              <a:spLocks/>
            </p:cNvSpPr>
            <p:nvPr/>
          </p:nvSpPr>
          <p:spPr bwMode="auto">
            <a:xfrm>
              <a:off x="2247" y="5446"/>
              <a:ext cx="27" cy="44"/>
            </a:xfrm>
            <a:custGeom>
              <a:avLst/>
              <a:gdLst>
                <a:gd name="T0" fmla="*/ 0 w 164"/>
                <a:gd name="T1" fmla="*/ 0 h 262"/>
                <a:gd name="T2" fmla="*/ 0 w 164"/>
                <a:gd name="T3" fmla="*/ 0 h 262"/>
                <a:gd name="T4" fmla="*/ 0 w 164"/>
                <a:gd name="T5" fmla="*/ 0 h 262"/>
                <a:gd name="T6" fmla="*/ 0 w 164"/>
                <a:gd name="T7" fmla="*/ 0 h 262"/>
                <a:gd name="T8" fmla="*/ 0 w 164"/>
                <a:gd name="T9" fmla="*/ 0 h 262"/>
                <a:gd name="T10" fmla="*/ 0 60000 65536"/>
                <a:gd name="T11" fmla="*/ 0 60000 65536"/>
                <a:gd name="T12" fmla="*/ 0 60000 65536"/>
                <a:gd name="T13" fmla="*/ 0 60000 65536"/>
                <a:gd name="T14" fmla="*/ 0 60000 65536"/>
                <a:gd name="T15" fmla="*/ 0 w 164"/>
                <a:gd name="T16" fmla="*/ 0 h 262"/>
                <a:gd name="T17" fmla="*/ 164 w 164"/>
                <a:gd name="T18" fmla="*/ 262 h 262"/>
              </a:gdLst>
              <a:ahLst/>
              <a:cxnLst>
                <a:cxn ang="T10">
                  <a:pos x="T0" y="T1"/>
                </a:cxn>
                <a:cxn ang="T11">
                  <a:pos x="T2" y="T3"/>
                </a:cxn>
                <a:cxn ang="T12">
                  <a:pos x="T4" y="T5"/>
                </a:cxn>
                <a:cxn ang="T13">
                  <a:pos x="T6" y="T7"/>
                </a:cxn>
                <a:cxn ang="T14">
                  <a:pos x="T8" y="T9"/>
                </a:cxn>
              </a:cxnLst>
              <a:rect l="T15" t="T16" r="T17" b="T18"/>
              <a:pathLst>
                <a:path w="164" h="262">
                  <a:moveTo>
                    <a:pt x="49" y="262"/>
                  </a:moveTo>
                  <a:lnTo>
                    <a:pt x="0" y="223"/>
                  </a:lnTo>
                  <a:lnTo>
                    <a:pt x="101" y="0"/>
                  </a:lnTo>
                  <a:lnTo>
                    <a:pt x="164" y="12"/>
                  </a:lnTo>
                  <a:lnTo>
                    <a:pt x="49" y="262"/>
                  </a:lnTo>
                  <a:close/>
                </a:path>
              </a:pathLst>
            </a:custGeom>
            <a:solidFill>
              <a:schemeClr val="tx1"/>
            </a:solidFill>
            <a:ln w="0">
              <a:solidFill>
                <a:schemeClr val="tx1"/>
              </a:solidFill>
              <a:round/>
              <a:headEnd/>
              <a:tailEnd/>
            </a:ln>
          </p:spPr>
          <p:txBody>
            <a:bodyPr/>
            <a:lstStyle/>
            <a:p>
              <a:endParaRPr lang="en-US"/>
            </a:p>
          </p:txBody>
        </p:sp>
        <p:sp>
          <p:nvSpPr>
            <p:cNvPr id="81095" name="Freeform 572"/>
            <p:cNvSpPr>
              <a:spLocks/>
            </p:cNvSpPr>
            <p:nvPr/>
          </p:nvSpPr>
          <p:spPr bwMode="auto">
            <a:xfrm>
              <a:off x="2264" y="5402"/>
              <a:ext cx="10" cy="46"/>
            </a:xfrm>
            <a:custGeom>
              <a:avLst/>
              <a:gdLst>
                <a:gd name="T0" fmla="*/ 0 w 63"/>
                <a:gd name="T1" fmla="*/ 0 h 276"/>
                <a:gd name="T2" fmla="*/ 0 w 63"/>
                <a:gd name="T3" fmla="*/ 0 h 276"/>
                <a:gd name="T4" fmla="*/ 0 w 63"/>
                <a:gd name="T5" fmla="*/ 0 h 276"/>
                <a:gd name="T6" fmla="*/ 0 w 63"/>
                <a:gd name="T7" fmla="*/ 0 h 276"/>
                <a:gd name="T8" fmla="*/ 0 60000 65536"/>
                <a:gd name="T9" fmla="*/ 0 60000 65536"/>
                <a:gd name="T10" fmla="*/ 0 60000 65536"/>
                <a:gd name="T11" fmla="*/ 0 60000 65536"/>
                <a:gd name="T12" fmla="*/ 0 w 63"/>
                <a:gd name="T13" fmla="*/ 0 h 276"/>
                <a:gd name="T14" fmla="*/ 63 w 63"/>
                <a:gd name="T15" fmla="*/ 276 h 276"/>
              </a:gdLst>
              <a:ahLst/>
              <a:cxnLst>
                <a:cxn ang="T8">
                  <a:pos x="T0" y="T1"/>
                </a:cxn>
                <a:cxn ang="T9">
                  <a:pos x="T2" y="T3"/>
                </a:cxn>
                <a:cxn ang="T10">
                  <a:pos x="T4" y="T5"/>
                </a:cxn>
                <a:cxn ang="T11">
                  <a:pos x="T6" y="T7"/>
                </a:cxn>
              </a:cxnLst>
              <a:rect l="T12" t="T13" r="T14" b="T15"/>
              <a:pathLst>
                <a:path w="63" h="276">
                  <a:moveTo>
                    <a:pt x="63" y="276"/>
                  </a:moveTo>
                  <a:lnTo>
                    <a:pt x="0" y="264"/>
                  </a:lnTo>
                  <a:lnTo>
                    <a:pt x="51" y="0"/>
                  </a:lnTo>
                  <a:lnTo>
                    <a:pt x="63" y="276"/>
                  </a:lnTo>
                  <a:close/>
                </a:path>
              </a:pathLst>
            </a:custGeom>
            <a:solidFill>
              <a:schemeClr val="tx1"/>
            </a:solidFill>
            <a:ln w="9525">
              <a:solidFill>
                <a:schemeClr val="tx1"/>
              </a:solidFill>
              <a:round/>
              <a:headEnd/>
              <a:tailEnd/>
            </a:ln>
          </p:spPr>
          <p:txBody>
            <a:bodyPr/>
            <a:lstStyle/>
            <a:p>
              <a:endParaRPr lang="en-US"/>
            </a:p>
          </p:txBody>
        </p:sp>
        <p:sp>
          <p:nvSpPr>
            <p:cNvPr id="81096" name="Freeform 573"/>
            <p:cNvSpPr>
              <a:spLocks/>
            </p:cNvSpPr>
            <p:nvPr/>
          </p:nvSpPr>
          <p:spPr bwMode="auto">
            <a:xfrm>
              <a:off x="2262" y="5402"/>
              <a:ext cx="10" cy="44"/>
            </a:xfrm>
            <a:custGeom>
              <a:avLst/>
              <a:gdLst>
                <a:gd name="T0" fmla="*/ 0 w 61"/>
                <a:gd name="T1" fmla="*/ 0 h 264"/>
                <a:gd name="T2" fmla="*/ 0 w 61"/>
                <a:gd name="T3" fmla="*/ 0 h 264"/>
                <a:gd name="T4" fmla="*/ 0 w 61"/>
                <a:gd name="T5" fmla="*/ 0 h 264"/>
                <a:gd name="T6" fmla="*/ 0 w 61"/>
                <a:gd name="T7" fmla="*/ 0 h 264"/>
                <a:gd name="T8" fmla="*/ 0 60000 65536"/>
                <a:gd name="T9" fmla="*/ 0 60000 65536"/>
                <a:gd name="T10" fmla="*/ 0 60000 65536"/>
                <a:gd name="T11" fmla="*/ 0 60000 65536"/>
                <a:gd name="T12" fmla="*/ 0 w 61"/>
                <a:gd name="T13" fmla="*/ 0 h 264"/>
                <a:gd name="T14" fmla="*/ 61 w 61"/>
                <a:gd name="T15" fmla="*/ 264 h 264"/>
              </a:gdLst>
              <a:ahLst/>
              <a:cxnLst>
                <a:cxn ang="T8">
                  <a:pos x="T0" y="T1"/>
                </a:cxn>
                <a:cxn ang="T9">
                  <a:pos x="T2" y="T3"/>
                </a:cxn>
                <a:cxn ang="T10">
                  <a:pos x="T4" y="T5"/>
                </a:cxn>
                <a:cxn ang="T11">
                  <a:pos x="T6" y="T7"/>
                </a:cxn>
              </a:cxnLst>
              <a:rect l="T12" t="T13" r="T14" b="T15"/>
              <a:pathLst>
                <a:path w="61" h="264">
                  <a:moveTo>
                    <a:pt x="10" y="264"/>
                  </a:moveTo>
                  <a:lnTo>
                    <a:pt x="61" y="0"/>
                  </a:lnTo>
                  <a:lnTo>
                    <a:pt x="0" y="18"/>
                  </a:lnTo>
                  <a:lnTo>
                    <a:pt x="10" y="264"/>
                  </a:lnTo>
                  <a:close/>
                </a:path>
              </a:pathLst>
            </a:custGeom>
            <a:solidFill>
              <a:schemeClr val="tx1"/>
            </a:solidFill>
            <a:ln w="9525">
              <a:solidFill>
                <a:schemeClr val="tx1"/>
              </a:solidFill>
              <a:round/>
              <a:headEnd/>
              <a:tailEnd/>
            </a:ln>
          </p:spPr>
          <p:txBody>
            <a:bodyPr/>
            <a:lstStyle/>
            <a:p>
              <a:endParaRPr lang="en-US"/>
            </a:p>
          </p:txBody>
        </p:sp>
        <p:sp>
          <p:nvSpPr>
            <p:cNvPr id="81097" name="Freeform 574"/>
            <p:cNvSpPr>
              <a:spLocks/>
            </p:cNvSpPr>
            <p:nvPr/>
          </p:nvSpPr>
          <p:spPr bwMode="auto">
            <a:xfrm>
              <a:off x="2262" y="5402"/>
              <a:ext cx="12" cy="46"/>
            </a:xfrm>
            <a:custGeom>
              <a:avLst/>
              <a:gdLst>
                <a:gd name="T0" fmla="*/ 0 w 73"/>
                <a:gd name="T1" fmla="*/ 0 h 276"/>
                <a:gd name="T2" fmla="*/ 0 w 73"/>
                <a:gd name="T3" fmla="*/ 0 h 276"/>
                <a:gd name="T4" fmla="*/ 0 w 73"/>
                <a:gd name="T5" fmla="*/ 0 h 276"/>
                <a:gd name="T6" fmla="*/ 0 w 73"/>
                <a:gd name="T7" fmla="*/ 0 h 276"/>
                <a:gd name="T8" fmla="*/ 0 w 73"/>
                <a:gd name="T9" fmla="*/ 0 h 276"/>
                <a:gd name="T10" fmla="*/ 0 60000 65536"/>
                <a:gd name="T11" fmla="*/ 0 60000 65536"/>
                <a:gd name="T12" fmla="*/ 0 60000 65536"/>
                <a:gd name="T13" fmla="*/ 0 60000 65536"/>
                <a:gd name="T14" fmla="*/ 0 60000 65536"/>
                <a:gd name="T15" fmla="*/ 0 w 73"/>
                <a:gd name="T16" fmla="*/ 0 h 276"/>
                <a:gd name="T17" fmla="*/ 73 w 73"/>
                <a:gd name="T18" fmla="*/ 276 h 276"/>
              </a:gdLst>
              <a:ahLst/>
              <a:cxnLst>
                <a:cxn ang="T10">
                  <a:pos x="T0" y="T1"/>
                </a:cxn>
                <a:cxn ang="T11">
                  <a:pos x="T2" y="T3"/>
                </a:cxn>
                <a:cxn ang="T12">
                  <a:pos x="T4" y="T5"/>
                </a:cxn>
                <a:cxn ang="T13">
                  <a:pos x="T6" y="T7"/>
                </a:cxn>
                <a:cxn ang="T14">
                  <a:pos x="T8" y="T9"/>
                </a:cxn>
              </a:cxnLst>
              <a:rect l="T15" t="T16" r="T17" b="T18"/>
              <a:pathLst>
                <a:path w="73" h="276">
                  <a:moveTo>
                    <a:pt x="73" y="276"/>
                  </a:moveTo>
                  <a:lnTo>
                    <a:pt x="10" y="264"/>
                  </a:lnTo>
                  <a:lnTo>
                    <a:pt x="0" y="18"/>
                  </a:lnTo>
                  <a:lnTo>
                    <a:pt x="61" y="0"/>
                  </a:lnTo>
                  <a:lnTo>
                    <a:pt x="73" y="276"/>
                  </a:lnTo>
                  <a:close/>
                </a:path>
              </a:pathLst>
            </a:custGeom>
            <a:solidFill>
              <a:schemeClr val="tx1"/>
            </a:solidFill>
            <a:ln w="0">
              <a:solidFill>
                <a:schemeClr val="tx1"/>
              </a:solidFill>
              <a:round/>
              <a:headEnd/>
              <a:tailEnd/>
            </a:ln>
          </p:spPr>
          <p:txBody>
            <a:bodyPr/>
            <a:lstStyle/>
            <a:p>
              <a:endParaRPr lang="en-US"/>
            </a:p>
          </p:txBody>
        </p:sp>
        <p:sp>
          <p:nvSpPr>
            <p:cNvPr id="81098" name="Freeform 575"/>
            <p:cNvSpPr>
              <a:spLocks/>
            </p:cNvSpPr>
            <p:nvPr/>
          </p:nvSpPr>
          <p:spPr bwMode="auto">
            <a:xfrm>
              <a:off x="2249" y="5362"/>
              <a:ext cx="23" cy="43"/>
            </a:xfrm>
            <a:custGeom>
              <a:avLst/>
              <a:gdLst>
                <a:gd name="T0" fmla="*/ 0 w 136"/>
                <a:gd name="T1" fmla="*/ 0 h 258"/>
                <a:gd name="T2" fmla="*/ 0 w 136"/>
                <a:gd name="T3" fmla="*/ 0 h 258"/>
                <a:gd name="T4" fmla="*/ 0 w 136"/>
                <a:gd name="T5" fmla="*/ 0 h 258"/>
                <a:gd name="T6" fmla="*/ 0 w 136"/>
                <a:gd name="T7" fmla="*/ 0 h 258"/>
                <a:gd name="T8" fmla="*/ 0 60000 65536"/>
                <a:gd name="T9" fmla="*/ 0 60000 65536"/>
                <a:gd name="T10" fmla="*/ 0 60000 65536"/>
                <a:gd name="T11" fmla="*/ 0 60000 65536"/>
                <a:gd name="T12" fmla="*/ 0 w 136"/>
                <a:gd name="T13" fmla="*/ 0 h 258"/>
                <a:gd name="T14" fmla="*/ 136 w 136"/>
                <a:gd name="T15" fmla="*/ 258 h 258"/>
              </a:gdLst>
              <a:ahLst/>
              <a:cxnLst>
                <a:cxn ang="T8">
                  <a:pos x="T0" y="T1"/>
                </a:cxn>
                <a:cxn ang="T9">
                  <a:pos x="T2" y="T3"/>
                </a:cxn>
                <a:cxn ang="T10">
                  <a:pos x="T4" y="T5"/>
                </a:cxn>
                <a:cxn ang="T11">
                  <a:pos x="T6" y="T7"/>
                </a:cxn>
              </a:cxnLst>
              <a:rect l="T12" t="T13" r="T14" b="T15"/>
              <a:pathLst>
                <a:path w="136" h="258">
                  <a:moveTo>
                    <a:pt x="136" y="240"/>
                  </a:moveTo>
                  <a:lnTo>
                    <a:pt x="75" y="258"/>
                  </a:lnTo>
                  <a:lnTo>
                    <a:pt x="0" y="0"/>
                  </a:lnTo>
                  <a:lnTo>
                    <a:pt x="136" y="240"/>
                  </a:lnTo>
                  <a:close/>
                </a:path>
              </a:pathLst>
            </a:custGeom>
            <a:solidFill>
              <a:schemeClr val="tx1"/>
            </a:solidFill>
            <a:ln w="9525">
              <a:solidFill>
                <a:schemeClr val="tx1"/>
              </a:solidFill>
              <a:round/>
              <a:headEnd/>
              <a:tailEnd/>
            </a:ln>
          </p:spPr>
          <p:txBody>
            <a:bodyPr/>
            <a:lstStyle/>
            <a:p>
              <a:endParaRPr lang="en-US"/>
            </a:p>
          </p:txBody>
        </p:sp>
        <p:sp>
          <p:nvSpPr>
            <p:cNvPr id="81099" name="Freeform 576"/>
            <p:cNvSpPr>
              <a:spLocks/>
            </p:cNvSpPr>
            <p:nvPr/>
          </p:nvSpPr>
          <p:spPr bwMode="auto">
            <a:xfrm>
              <a:off x="2242" y="5362"/>
              <a:ext cx="20" cy="43"/>
            </a:xfrm>
            <a:custGeom>
              <a:avLst/>
              <a:gdLst>
                <a:gd name="T0" fmla="*/ 0 w 122"/>
                <a:gd name="T1" fmla="*/ 0 h 258"/>
                <a:gd name="T2" fmla="*/ 0 w 122"/>
                <a:gd name="T3" fmla="*/ 0 h 258"/>
                <a:gd name="T4" fmla="*/ 0 w 122"/>
                <a:gd name="T5" fmla="*/ 0 h 258"/>
                <a:gd name="T6" fmla="*/ 0 w 122"/>
                <a:gd name="T7" fmla="*/ 0 h 258"/>
                <a:gd name="T8" fmla="*/ 0 60000 65536"/>
                <a:gd name="T9" fmla="*/ 0 60000 65536"/>
                <a:gd name="T10" fmla="*/ 0 60000 65536"/>
                <a:gd name="T11" fmla="*/ 0 60000 65536"/>
                <a:gd name="T12" fmla="*/ 0 w 122"/>
                <a:gd name="T13" fmla="*/ 0 h 258"/>
                <a:gd name="T14" fmla="*/ 122 w 122"/>
                <a:gd name="T15" fmla="*/ 258 h 258"/>
              </a:gdLst>
              <a:ahLst/>
              <a:cxnLst>
                <a:cxn ang="T8">
                  <a:pos x="T0" y="T1"/>
                </a:cxn>
                <a:cxn ang="T9">
                  <a:pos x="T2" y="T3"/>
                </a:cxn>
                <a:cxn ang="T10">
                  <a:pos x="T4" y="T5"/>
                </a:cxn>
                <a:cxn ang="T11">
                  <a:pos x="T6" y="T7"/>
                </a:cxn>
              </a:cxnLst>
              <a:rect l="T12" t="T13" r="T14" b="T15"/>
              <a:pathLst>
                <a:path w="122" h="258">
                  <a:moveTo>
                    <a:pt x="122" y="258"/>
                  </a:moveTo>
                  <a:lnTo>
                    <a:pt x="47" y="0"/>
                  </a:lnTo>
                  <a:lnTo>
                    <a:pt x="0" y="44"/>
                  </a:lnTo>
                  <a:lnTo>
                    <a:pt x="122" y="258"/>
                  </a:lnTo>
                  <a:close/>
                </a:path>
              </a:pathLst>
            </a:custGeom>
            <a:solidFill>
              <a:schemeClr val="tx1"/>
            </a:solidFill>
            <a:ln w="9525">
              <a:solidFill>
                <a:schemeClr val="tx1"/>
              </a:solidFill>
              <a:round/>
              <a:headEnd/>
              <a:tailEnd/>
            </a:ln>
          </p:spPr>
          <p:txBody>
            <a:bodyPr/>
            <a:lstStyle/>
            <a:p>
              <a:endParaRPr lang="en-US"/>
            </a:p>
          </p:txBody>
        </p:sp>
        <p:sp>
          <p:nvSpPr>
            <p:cNvPr id="81100" name="Freeform 577"/>
            <p:cNvSpPr>
              <a:spLocks/>
            </p:cNvSpPr>
            <p:nvPr/>
          </p:nvSpPr>
          <p:spPr bwMode="auto">
            <a:xfrm>
              <a:off x="2242" y="5362"/>
              <a:ext cx="30" cy="43"/>
            </a:xfrm>
            <a:custGeom>
              <a:avLst/>
              <a:gdLst>
                <a:gd name="T0" fmla="*/ 0 w 183"/>
                <a:gd name="T1" fmla="*/ 0 h 258"/>
                <a:gd name="T2" fmla="*/ 0 w 183"/>
                <a:gd name="T3" fmla="*/ 0 h 258"/>
                <a:gd name="T4" fmla="*/ 0 w 183"/>
                <a:gd name="T5" fmla="*/ 0 h 258"/>
                <a:gd name="T6" fmla="*/ 0 w 183"/>
                <a:gd name="T7" fmla="*/ 0 h 258"/>
                <a:gd name="T8" fmla="*/ 0 w 183"/>
                <a:gd name="T9" fmla="*/ 0 h 258"/>
                <a:gd name="T10" fmla="*/ 0 60000 65536"/>
                <a:gd name="T11" fmla="*/ 0 60000 65536"/>
                <a:gd name="T12" fmla="*/ 0 60000 65536"/>
                <a:gd name="T13" fmla="*/ 0 60000 65536"/>
                <a:gd name="T14" fmla="*/ 0 60000 65536"/>
                <a:gd name="T15" fmla="*/ 0 w 183"/>
                <a:gd name="T16" fmla="*/ 0 h 258"/>
                <a:gd name="T17" fmla="*/ 183 w 183"/>
                <a:gd name="T18" fmla="*/ 258 h 258"/>
              </a:gdLst>
              <a:ahLst/>
              <a:cxnLst>
                <a:cxn ang="T10">
                  <a:pos x="T0" y="T1"/>
                </a:cxn>
                <a:cxn ang="T11">
                  <a:pos x="T2" y="T3"/>
                </a:cxn>
                <a:cxn ang="T12">
                  <a:pos x="T4" y="T5"/>
                </a:cxn>
                <a:cxn ang="T13">
                  <a:pos x="T6" y="T7"/>
                </a:cxn>
                <a:cxn ang="T14">
                  <a:pos x="T8" y="T9"/>
                </a:cxn>
              </a:cxnLst>
              <a:rect l="T15" t="T16" r="T17" b="T18"/>
              <a:pathLst>
                <a:path w="183" h="258">
                  <a:moveTo>
                    <a:pt x="183" y="240"/>
                  </a:moveTo>
                  <a:lnTo>
                    <a:pt x="122" y="258"/>
                  </a:lnTo>
                  <a:lnTo>
                    <a:pt x="0" y="44"/>
                  </a:lnTo>
                  <a:lnTo>
                    <a:pt x="47" y="0"/>
                  </a:lnTo>
                  <a:lnTo>
                    <a:pt x="183" y="240"/>
                  </a:lnTo>
                  <a:close/>
                </a:path>
              </a:pathLst>
            </a:custGeom>
            <a:solidFill>
              <a:schemeClr val="tx1"/>
            </a:solidFill>
            <a:ln w="0">
              <a:solidFill>
                <a:schemeClr val="tx1"/>
              </a:solidFill>
              <a:round/>
              <a:headEnd/>
              <a:tailEnd/>
            </a:ln>
          </p:spPr>
          <p:txBody>
            <a:bodyPr/>
            <a:lstStyle/>
            <a:p>
              <a:endParaRPr lang="en-US"/>
            </a:p>
          </p:txBody>
        </p:sp>
        <p:sp>
          <p:nvSpPr>
            <p:cNvPr id="81101" name="Freeform 578"/>
            <p:cNvSpPr>
              <a:spLocks/>
            </p:cNvSpPr>
            <p:nvPr/>
          </p:nvSpPr>
          <p:spPr bwMode="auto">
            <a:xfrm>
              <a:off x="2211" y="5337"/>
              <a:ext cx="38" cy="33"/>
            </a:xfrm>
            <a:custGeom>
              <a:avLst/>
              <a:gdLst>
                <a:gd name="T0" fmla="*/ 0 w 231"/>
                <a:gd name="T1" fmla="*/ 0 h 194"/>
                <a:gd name="T2" fmla="*/ 0 w 231"/>
                <a:gd name="T3" fmla="*/ 0 h 194"/>
                <a:gd name="T4" fmla="*/ 0 w 231"/>
                <a:gd name="T5" fmla="*/ 0 h 194"/>
                <a:gd name="T6" fmla="*/ 0 w 231"/>
                <a:gd name="T7" fmla="*/ 0 h 194"/>
                <a:gd name="T8" fmla="*/ 0 60000 65536"/>
                <a:gd name="T9" fmla="*/ 0 60000 65536"/>
                <a:gd name="T10" fmla="*/ 0 60000 65536"/>
                <a:gd name="T11" fmla="*/ 0 60000 65536"/>
                <a:gd name="T12" fmla="*/ 0 w 231"/>
                <a:gd name="T13" fmla="*/ 0 h 194"/>
                <a:gd name="T14" fmla="*/ 231 w 231"/>
                <a:gd name="T15" fmla="*/ 194 h 194"/>
              </a:gdLst>
              <a:ahLst/>
              <a:cxnLst>
                <a:cxn ang="T8">
                  <a:pos x="T0" y="T1"/>
                </a:cxn>
                <a:cxn ang="T9">
                  <a:pos x="T2" y="T3"/>
                </a:cxn>
                <a:cxn ang="T10">
                  <a:pos x="T4" y="T5"/>
                </a:cxn>
                <a:cxn ang="T11">
                  <a:pos x="T6" y="T7"/>
                </a:cxn>
              </a:cxnLst>
              <a:rect l="T12" t="T13" r="T14" b="T15"/>
              <a:pathLst>
                <a:path w="231" h="194">
                  <a:moveTo>
                    <a:pt x="231" y="150"/>
                  </a:moveTo>
                  <a:lnTo>
                    <a:pt x="184" y="194"/>
                  </a:lnTo>
                  <a:lnTo>
                    <a:pt x="0" y="0"/>
                  </a:lnTo>
                  <a:lnTo>
                    <a:pt x="231" y="150"/>
                  </a:lnTo>
                  <a:close/>
                </a:path>
              </a:pathLst>
            </a:custGeom>
            <a:solidFill>
              <a:schemeClr val="tx1"/>
            </a:solidFill>
            <a:ln w="9525">
              <a:solidFill>
                <a:schemeClr val="tx1"/>
              </a:solidFill>
              <a:round/>
              <a:headEnd/>
              <a:tailEnd/>
            </a:ln>
          </p:spPr>
          <p:txBody>
            <a:bodyPr/>
            <a:lstStyle/>
            <a:p>
              <a:endParaRPr lang="en-US"/>
            </a:p>
          </p:txBody>
        </p:sp>
        <p:sp>
          <p:nvSpPr>
            <p:cNvPr id="81102" name="Freeform 579"/>
            <p:cNvSpPr>
              <a:spLocks/>
            </p:cNvSpPr>
            <p:nvPr/>
          </p:nvSpPr>
          <p:spPr bwMode="auto">
            <a:xfrm>
              <a:off x="2207" y="5337"/>
              <a:ext cx="35" cy="33"/>
            </a:xfrm>
            <a:custGeom>
              <a:avLst/>
              <a:gdLst>
                <a:gd name="T0" fmla="*/ 0 w 206"/>
                <a:gd name="T1" fmla="*/ 0 h 194"/>
                <a:gd name="T2" fmla="*/ 0 w 206"/>
                <a:gd name="T3" fmla="*/ 0 h 194"/>
                <a:gd name="T4" fmla="*/ 0 w 206"/>
                <a:gd name="T5" fmla="*/ 0 h 194"/>
                <a:gd name="T6" fmla="*/ 0 w 206"/>
                <a:gd name="T7" fmla="*/ 0 h 194"/>
                <a:gd name="T8" fmla="*/ 0 60000 65536"/>
                <a:gd name="T9" fmla="*/ 0 60000 65536"/>
                <a:gd name="T10" fmla="*/ 0 60000 65536"/>
                <a:gd name="T11" fmla="*/ 0 60000 65536"/>
                <a:gd name="T12" fmla="*/ 0 w 206"/>
                <a:gd name="T13" fmla="*/ 0 h 194"/>
                <a:gd name="T14" fmla="*/ 206 w 206"/>
                <a:gd name="T15" fmla="*/ 194 h 194"/>
              </a:gdLst>
              <a:ahLst/>
              <a:cxnLst>
                <a:cxn ang="T8">
                  <a:pos x="T0" y="T1"/>
                </a:cxn>
                <a:cxn ang="T9">
                  <a:pos x="T2" y="T3"/>
                </a:cxn>
                <a:cxn ang="T10">
                  <a:pos x="T4" y="T5"/>
                </a:cxn>
                <a:cxn ang="T11">
                  <a:pos x="T6" y="T7"/>
                </a:cxn>
              </a:cxnLst>
              <a:rect l="T12" t="T13" r="T14" b="T15"/>
              <a:pathLst>
                <a:path w="206" h="194">
                  <a:moveTo>
                    <a:pt x="206" y="194"/>
                  </a:moveTo>
                  <a:lnTo>
                    <a:pt x="22" y="0"/>
                  </a:lnTo>
                  <a:lnTo>
                    <a:pt x="0" y="59"/>
                  </a:lnTo>
                  <a:lnTo>
                    <a:pt x="206" y="194"/>
                  </a:lnTo>
                  <a:close/>
                </a:path>
              </a:pathLst>
            </a:custGeom>
            <a:solidFill>
              <a:schemeClr val="tx1"/>
            </a:solidFill>
            <a:ln w="9525">
              <a:solidFill>
                <a:schemeClr val="tx1"/>
              </a:solidFill>
              <a:round/>
              <a:headEnd/>
              <a:tailEnd/>
            </a:ln>
          </p:spPr>
          <p:txBody>
            <a:bodyPr/>
            <a:lstStyle/>
            <a:p>
              <a:endParaRPr lang="en-US"/>
            </a:p>
          </p:txBody>
        </p:sp>
        <p:sp>
          <p:nvSpPr>
            <p:cNvPr id="81103" name="Freeform 580"/>
            <p:cNvSpPr>
              <a:spLocks/>
            </p:cNvSpPr>
            <p:nvPr/>
          </p:nvSpPr>
          <p:spPr bwMode="auto">
            <a:xfrm>
              <a:off x="2207" y="53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53" y="150"/>
                  </a:moveTo>
                  <a:lnTo>
                    <a:pt x="206" y="194"/>
                  </a:lnTo>
                  <a:lnTo>
                    <a:pt x="0" y="59"/>
                  </a:lnTo>
                  <a:lnTo>
                    <a:pt x="22" y="0"/>
                  </a:lnTo>
                  <a:lnTo>
                    <a:pt x="253" y="150"/>
                  </a:lnTo>
                  <a:close/>
                </a:path>
              </a:pathLst>
            </a:custGeom>
            <a:solidFill>
              <a:schemeClr val="tx1"/>
            </a:solidFill>
            <a:ln w="0">
              <a:solidFill>
                <a:schemeClr val="tx1"/>
              </a:solidFill>
              <a:round/>
              <a:headEnd/>
              <a:tailEnd/>
            </a:ln>
          </p:spPr>
          <p:txBody>
            <a:bodyPr/>
            <a:lstStyle/>
            <a:p>
              <a:endParaRPr lang="en-US"/>
            </a:p>
          </p:txBody>
        </p:sp>
        <p:sp>
          <p:nvSpPr>
            <p:cNvPr id="81104" name="Freeform 581"/>
            <p:cNvSpPr>
              <a:spLocks/>
            </p:cNvSpPr>
            <p:nvPr/>
          </p:nvSpPr>
          <p:spPr bwMode="auto">
            <a:xfrm>
              <a:off x="2265" y="4420"/>
              <a:ext cx="39" cy="11"/>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64"/>
                  </a:moveTo>
                  <a:lnTo>
                    <a:pt x="237" y="8"/>
                  </a:lnTo>
                  <a:lnTo>
                    <a:pt x="0" y="0"/>
                  </a:lnTo>
                  <a:lnTo>
                    <a:pt x="158" y="64"/>
                  </a:lnTo>
                  <a:close/>
                </a:path>
              </a:pathLst>
            </a:custGeom>
            <a:solidFill>
              <a:schemeClr val="tx1"/>
            </a:solidFill>
            <a:ln w="9525">
              <a:solidFill>
                <a:schemeClr val="tx1"/>
              </a:solidFill>
              <a:round/>
              <a:headEnd/>
              <a:tailEnd/>
            </a:ln>
          </p:spPr>
          <p:txBody>
            <a:bodyPr/>
            <a:lstStyle/>
            <a:p>
              <a:endParaRPr lang="en-US"/>
            </a:p>
          </p:txBody>
        </p:sp>
        <p:sp>
          <p:nvSpPr>
            <p:cNvPr id="81105" name="Freeform 582"/>
            <p:cNvSpPr>
              <a:spLocks/>
            </p:cNvSpPr>
            <p:nvPr/>
          </p:nvSpPr>
          <p:spPr bwMode="auto">
            <a:xfrm>
              <a:off x="2265" y="4420"/>
              <a:ext cx="39" cy="11"/>
            </a:xfrm>
            <a:custGeom>
              <a:avLst/>
              <a:gdLst>
                <a:gd name="T0" fmla="*/ 0 w 237"/>
                <a:gd name="T1" fmla="*/ 0 h 64"/>
                <a:gd name="T2" fmla="*/ 0 w 237"/>
                <a:gd name="T3" fmla="*/ 0 h 64"/>
                <a:gd name="T4" fmla="*/ 0 w 237"/>
                <a:gd name="T5" fmla="*/ 0 h 64"/>
                <a:gd name="T6" fmla="*/ 0 w 237"/>
                <a:gd name="T7" fmla="*/ 0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64"/>
                  </a:moveTo>
                  <a:lnTo>
                    <a:pt x="237" y="8"/>
                  </a:lnTo>
                  <a:lnTo>
                    <a:pt x="0" y="0"/>
                  </a:lnTo>
                  <a:lnTo>
                    <a:pt x="158" y="64"/>
                  </a:lnTo>
                  <a:close/>
                </a:path>
              </a:pathLst>
            </a:custGeom>
            <a:solidFill>
              <a:schemeClr val="tx1"/>
            </a:solidFill>
            <a:ln w="0">
              <a:solidFill>
                <a:schemeClr val="tx1"/>
              </a:solidFill>
              <a:round/>
              <a:headEnd/>
              <a:tailEnd/>
            </a:ln>
          </p:spPr>
          <p:txBody>
            <a:bodyPr/>
            <a:lstStyle/>
            <a:p>
              <a:endParaRPr lang="en-US"/>
            </a:p>
          </p:txBody>
        </p:sp>
        <p:sp>
          <p:nvSpPr>
            <p:cNvPr id="81106" name="Freeform 583"/>
            <p:cNvSpPr>
              <a:spLocks/>
            </p:cNvSpPr>
            <p:nvPr/>
          </p:nvSpPr>
          <p:spPr bwMode="auto">
            <a:xfrm>
              <a:off x="2265" y="4420"/>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4"/>
                  </a:moveTo>
                  <a:lnTo>
                    <a:pt x="174" y="161"/>
                  </a:lnTo>
                  <a:lnTo>
                    <a:pt x="0" y="0"/>
                  </a:lnTo>
                  <a:lnTo>
                    <a:pt x="158" y="64"/>
                  </a:lnTo>
                  <a:close/>
                </a:path>
              </a:pathLst>
            </a:custGeom>
            <a:solidFill>
              <a:schemeClr val="tx1"/>
            </a:solidFill>
            <a:ln w="9525">
              <a:solidFill>
                <a:schemeClr val="tx1"/>
              </a:solidFill>
              <a:round/>
              <a:headEnd/>
              <a:tailEnd/>
            </a:ln>
          </p:spPr>
          <p:txBody>
            <a:bodyPr/>
            <a:lstStyle/>
            <a:p>
              <a:endParaRPr lang="en-US"/>
            </a:p>
          </p:txBody>
        </p:sp>
        <p:sp>
          <p:nvSpPr>
            <p:cNvPr id="81107" name="Freeform 584"/>
            <p:cNvSpPr>
              <a:spLocks/>
            </p:cNvSpPr>
            <p:nvPr/>
          </p:nvSpPr>
          <p:spPr bwMode="auto">
            <a:xfrm>
              <a:off x="2265" y="4420"/>
              <a:ext cx="29" cy="27"/>
            </a:xfrm>
            <a:custGeom>
              <a:avLst/>
              <a:gdLst>
                <a:gd name="T0" fmla="*/ 0 w 174"/>
                <a:gd name="T1" fmla="*/ 0 h 161"/>
                <a:gd name="T2" fmla="*/ 0 w 174"/>
                <a:gd name="T3" fmla="*/ 0 h 161"/>
                <a:gd name="T4" fmla="*/ 0 w 174"/>
                <a:gd name="T5" fmla="*/ 0 h 161"/>
                <a:gd name="T6" fmla="*/ 0 w 174"/>
                <a:gd name="T7" fmla="*/ 0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4"/>
                  </a:moveTo>
                  <a:lnTo>
                    <a:pt x="174" y="161"/>
                  </a:lnTo>
                  <a:lnTo>
                    <a:pt x="0" y="0"/>
                  </a:lnTo>
                  <a:lnTo>
                    <a:pt x="158" y="64"/>
                  </a:lnTo>
                  <a:close/>
                </a:path>
              </a:pathLst>
            </a:custGeom>
            <a:solidFill>
              <a:schemeClr val="tx1"/>
            </a:solidFill>
            <a:ln w="0">
              <a:solidFill>
                <a:schemeClr val="tx1"/>
              </a:solidFill>
              <a:round/>
              <a:headEnd/>
              <a:tailEnd/>
            </a:ln>
          </p:spPr>
          <p:txBody>
            <a:bodyPr/>
            <a:lstStyle/>
            <a:p>
              <a:endParaRPr lang="en-US"/>
            </a:p>
          </p:txBody>
        </p:sp>
        <p:sp>
          <p:nvSpPr>
            <p:cNvPr id="81108" name="Freeform 585"/>
            <p:cNvSpPr>
              <a:spLocks/>
            </p:cNvSpPr>
            <p:nvPr/>
          </p:nvSpPr>
          <p:spPr bwMode="auto">
            <a:xfrm>
              <a:off x="2296" y="4579"/>
              <a:ext cx="41" cy="28"/>
            </a:xfrm>
            <a:custGeom>
              <a:avLst/>
              <a:gdLst>
                <a:gd name="T0" fmla="*/ 0 w 243"/>
                <a:gd name="T1" fmla="*/ 0 h 172"/>
                <a:gd name="T2" fmla="*/ 0 w 243"/>
                <a:gd name="T3" fmla="*/ 0 h 172"/>
                <a:gd name="T4" fmla="*/ 0 w 243"/>
                <a:gd name="T5" fmla="*/ 0 h 172"/>
                <a:gd name="T6" fmla="*/ 0 w 243"/>
                <a:gd name="T7" fmla="*/ 0 h 172"/>
                <a:gd name="T8" fmla="*/ 0 60000 65536"/>
                <a:gd name="T9" fmla="*/ 0 60000 65536"/>
                <a:gd name="T10" fmla="*/ 0 60000 65536"/>
                <a:gd name="T11" fmla="*/ 0 60000 65536"/>
                <a:gd name="T12" fmla="*/ 0 w 243"/>
                <a:gd name="T13" fmla="*/ 0 h 172"/>
                <a:gd name="T14" fmla="*/ 243 w 243"/>
                <a:gd name="T15" fmla="*/ 172 h 172"/>
              </a:gdLst>
              <a:ahLst/>
              <a:cxnLst>
                <a:cxn ang="T8">
                  <a:pos x="T0" y="T1"/>
                </a:cxn>
                <a:cxn ang="T9">
                  <a:pos x="T2" y="T3"/>
                </a:cxn>
                <a:cxn ang="T10">
                  <a:pos x="T4" y="T5"/>
                </a:cxn>
                <a:cxn ang="T11">
                  <a:pos x="T6" y="T7"/>
                </a:cxn>
              </a:cxnLst>
              <a:rect l="T12" t="T13" r="T14" b="T15"/>
              <a:pathLst>
                <a:path w="243" h="172">
                  <a:moveTo>
                    <a:pt x="27" y="172"/>
                  </a:moveTo>
                  <a:lnTo>
                    <a:pt x="0" y="115"/>
                  </a:lnTo>
                  <a:lnTo>
                    <a:pt x="243" y="0"/>
                  </a:lnTo>
                  <a:lnTo>
                    <a:pt x="27" y="172"/>
                  </a:lnTo>
                  <a:close/>
                </a:path>
              </a:pathLst>
            </a:custGeom>
            <a:solidFill>
              <a:schemeClr val="tx1"/>
            </a:solidFill>
            <a:ln w="9525">
              <a:solidFill>
                <a:schemeClr val="tx1"/>
              </a:solidFill>
              <a:round/>
              <a:headEnd/>
              <a:tailEnd/>
            </a:ln>
          </p:spPr>
          <p:txBody>
            <a:bodyPr/>
            <a:lstStyle/>
            <a:p>
              <a:endParaRPr lang="en-US"/>
            </a:p>
          </p:txBody>
        </p:sp>
        <p:sp>
          <p:nvSpPr>
            <p:cNvPr id="81109" name="Freeform 586"/>
            <p:cNvSpPr>
              <a:spLocks/>
            </p:cNvSpPr>
            <p:nvPr/>
          </p:nvSpPr>
          <p:spPr bwMode="auto">
            <a:xfrm>
              <a:off x="2296" y="4572"/>
              <a:ext cx="41" cy="26"/>
            </a:xfrm>
            <a:custGeom>
              <a:avLst/>
              <a:gdLst>
                <a:gd name="T0" fmla="*/ 0 w 243"/>
                <a:gd name="T1" fmla="*/ 0 h 153"/>
                <a:gd name="T2" fmla="*/ 0 w 243"/>
                <a:gd name="T3" fmla="*/ 0 h 153"/>
                <a:gd name="T4" fmla="*/ 0 w 243"/>
                <a:gd name="T5" fmla="*/ 0 h 153"/>
                <a:gd name="T6" fmla="*/ 0 w 243"/>
                <a:gd name="T7" fmla="*/ 0 h 153"/>
                <a:gd name="T8" fmla="*/ 0 60000 65536"/>
                <a:gd name="T9" fmla="*/ 0 60000 65536"/>
                <a:gd name="T10" fmla="*/ 0 60000 65536"/>
                <a:gd name="T11" fmla="*/ 0 60000 65536"/>
                <a:gd name="T12" fmla="*/ 0 w 243"/>
                <a:gd name="T13" fmla="*/ 0 h 153"/>
                <a:gd name="T14" fmla="*/ 243 w 243"/>
                <a:gd name="T15" fmla="*/ 153 h 153"/>
              </a:gdLst>
              <a:ahLst/>
              <a:cxnLst>
                <a:cxn ang="T8">
                  <a:pos x="T0" y="T1"/>
                </a:cxn>
                <a:cxn ang="T9">
                  <a:pos x="T2" y="T3"/>
                </a:cxn>
                <a:cxn ang="T10">
                  <a:pos x="T4" y="T5"/>
                </a:cxn>
                <a:cxn ang="T11">
                  <a:pos x="T6" y="T7"/>
                </a:cxn>
              </a:cxnLst>
              <a:rect l="T12" t="T13" r="T14" b="T15"/>
              <a:pathLst>
                <a:path w="243" h="153">
                  <a:moveTo>
                    <a:pt x="0" y="153"/>
                  </a:moveTo>
                  <a:lnTo>
                    <a:pt x="243" y="38"/>
                  </a:lnTo>
                  <a:lnTo>
                    <a:pt x="194" y="0"/>
                  </a:lnTo>
                  <a:lnTo>
                    <a:pt x="0" y="153"/>
                  </a:lnTo>
                  <a:close/>
                </a:path>
              </a:pathLst>
            </a:custGeom>
            <a:solidFill>
              <a:schemeClr val="tx1"/>
            </a:solidFill>
            <a:ln w="9525">
              <a:solidFill>
                <a:schemeClr val="tx1"/>
              </a:solidFill>
              <a:round/>
              <a:headEnd/>
              <a:tailEnd/>
            </a:ln>
          </p:spPr>
          <p:txBody>
            <a:bodyPr/>
            <a:lstStyle/>
            <a:p>
              <a:endParaRPr lang="en-US"/>
            </a:p>
          </p:txBody>
        </p:sp>
        <p:sp>
          <p:nvSpPr>
            <p:cNvPr id="81110" name="Freeform 587"/>
            <p:cNvSpPr>
              <a:spLocks/>
            </p:cNvSpPr>
            <p:nvPr/>
          </p:nvSpPr>
          <p:spPr bwMode="auto">
            <a:xfrm>
              <a:off x="2296" y="4572"/>
              <a:ext cx="41" cy="35"/>
            </a:xfrm>
            <a:custGeom>
              <a:avLst/>
              <a:gdLst>
                <a:gd name="T0" fmla="*/ 0 w 243"/>
                <a:gd name="T1" fmla="*/ 0 h 210"/>
                <a:gd name="T2" fmla="*/ 0 w 243"/>
                <a:gd name="T3" fmla="*/ 0 h 210"/>
                <a:gd name="T4" fmla="*/ 0 w 243"/>
                <a:gd name="T5" fmla="*/ 0 h 210"/>
                <a:gd name="T6" fmla="*/ 0 w 243"/>
                <a:gd name="T7" fmla="*/ 0 h 210"/>
                <a:gd name="T8" fmla="*/ 0 w 243"/>
                <a:gd name="T9" fmla="*/ 0 h 210"/>
                <a:gd name="T10" fmla="*/ 0 60000 65536"/>
                <a:gd name="T11" fmla="*/ 0 60000 65536"/>
                <a:gd name="T12" fmla="*/ 0 60000 65536"/>
                <a:gd name="T13" fmla="*/ 0 60000 65536"/>
                <a:gd name="T14" fmla="*/ 0 60000 65536"/>
                <a:gd name="T15" fmla="*/ 0 w 243"/>
                <a:gd name="T16" fmla="*/ 0 h 210"/>
                <a:gd name="T17" fmla="*/ 243 w 243"/>
                <a:gd name="T18" fmla="*/ 210 h 210"/>
              </a:gdLst>
              <a:ahLst/>
              <a:cxnLst>
                <a:cxn ang="T10">
                  <a:pos x="T0" y="T1"/>
                </a:cxn>
                <a:cxn ang="T11">
                  <a:pos x="T2" y="T3"/>
                </a:cxn>
                <a:cxn ang="T12">
                  <a:pos x="T4" y="T5"/>
                </a:cxn>
                <a:cxn ang="T13">
                  <a:pos x="T6" y="T7"/>
                </a:cxn>
                <a:cxn ang="T14">
                  <a:pos x="T8" y="T9"/>
                </a:cxn>
              </a:cxnLst>
              <a:rect l="T15" t="T16" r="T17" b="T18"/>
              <a:pathLst>
                <a:path w="243" h="210">
                  <a:moveTo>
                    <a:pt x="27" y="210"/>
                  </a:moveTo>
                  <a:lnTo>
                    <a:pt x="0" y="153"/>
                  </a:lnTo>
                  <a:lnTo>
                    <a:pt x="194" y="0"/>
                  </a:lnTo>
                  <a:lnTo>
                    <a:pt x="243" y="38"/>
                  </a:lnTo>
                  <a:lnTo>
                    <a:pt x="27" y="210"/>
                  </a:lnTo>
                  <a:close/>
                </a:path>
              </a:pathLst>
            </a:custGeom>
            <a:solidFill>
              <a:schemeClr val="tx1"/>
            </a:solidFill>
            <a:ln w="0">
              <a:solidFill>
                <a:schemeClr val="tx1"/>
              </a:solidFill>
              <a:round/>
              <a:headEnd/>
              <a:tailEnd/>
            </a:ln>
          </p:spPr>
          <p:txBody>
            <a:bodyPr/>
            <a:lstStyle/>
            <a:p>
              <a:endParaRPr lang="en-US"/>
            </a:p>
          </p:txBody>
        </p:sp>
        <p:sp>
          <p:nvSpPr>
            <p:cNvPr id="81111" name="Freeform 588"/>
            <p:cNvSpPr>
              <a:spLocks/>
            </p:cNvSpPr>
            <p:nvPr/>
          </p:nvSpPr>
          <p:spPr bwMode="auto">
            <a:xfrm>
              <a:off x="2329" y="4537"/>
              <a:ext cx="27" cy="42"/>
            </a:xfrm>
            <a:custGeom>
              <a:avLst/>
              <a:gdLst>
                <a:gd name="T0" fmla="*/ 0 w 164"/>
                <a:gd name="T1" fmla="*/ 0 h 249"/>
                <a:gd name="T2" fmla="*/ 0 w 164"/>
                <a:gd name="T3" fmla="*/ 0 h 249"/>
                <a:gd name="T4" fmla="*/ 0 w 164"/>
                <a:gd name="T5" fmla="*/ 0 h 249"/>
                <a:gd name="T6" fmla="*/ 0 w 164"/>
                <a:gd name="T7" fmla="*/ 0 h 249"/>
                <a:gd name="T8" fmla="*/ 0 60000 65536"/>
                <a:gd name="T9" fmla="*/ 0 60000 65536"/>
                <a:gd name="T10" fmla="*/ 0 60000 65536"/>
                <a:gd name="T11" fmla="*/ 0 60000 65536"/>
                <a:gd name="T12" fmla="*/ 0 w 164"/>
                <a:gd name="T13" fmla="*/ 0 h 249"/>
                <a:gd name="T14" fmla="*/ 164 w 164"/>
                <a:gd name="T15" fmla="*/ 249 h 249"/>
              </a:gdLst>
              <a:ahLst/>
              <a:cxnLst>
                <a:cxn ang="T8">
                  <a:pos x="T0" y="T1"/>
                </a:cxn>
                <a:cxn ang="T9">
                  <a:pos x="T2" y="T3"/>
                </a:cxn>
                <a:cxn ang="T10">
                  <a:pos x="T4" y="T5"/>
                </a:cxn>
                <a:cxn ang="T11">
                  <a:pos x="T6" y="T7"/>
                </a:cxn>
              </a:cxnLst>
              <a:rect l="T12" t="T13" r="T14" b="T15"/>
              <a:pathLst>
                <a:path w="164" h="249">
                  <a:moveTo>
                    <a:pt x="49" y="249"/>
                  </a:moveTo>
                  <a:lnTo>
                    <a:pt x="0" y="211"/>
                  </a:lnTo>
                  <a:lnTo>
                    <a:pt x="164" y="0"/>
                  </a:lnTo>
                  <a:lnTo>
                    <a:pt x="49" y="249"/>
                  </a:lnTo>
                  <a:close/>
                </a:path>
              </a:pathLst>
            </a:custGeom>
            <a:solidFill>
              <a:schemeClr val="tx1"/>
            </a:solidFill>
            <a:ln w="9525">
              <a:solidFill>
                <a:schemeClr val="tx1"/>
              </a:solidFill>
              <a:round/>
              <a:headEnd/>
              <a:tailEnd/>
            </a:ln>
          </p:spPr>
          <p:txBody>
            <a:bodyPr/>
            <a:lstStyle/>
            <a:p>
              <a:endParaRPr lang="en-US"/>
            </a:p>
          </p:txBody>
        </p:sp>
        <p:sp>
          <p:nvSpPr>
            <p:cNvPr id="81112" name="Freeform 589"/>
            <p:cNvSpPr>
              <a:spLocks/>
            </p:cNvSpPr>
            <p:nvPr/>
          </p:nvSpPr>
          <p:spPr bwMode="auto">
            <a:xfrm>
              <a:off x="2329" y="4535"/>
              <a:ext cx="27" cy="37"/>
            </a:xfrm>
            <a:custGeom>
              <a:avLst/>
              <a:gdLst>
                <a:gd name="T0" fmla="*/ 0 w 164"/>
                <a:gd name="T1" fmla="*/ 0 h 224"/>
                <a:gd name="T2" fmla="*/ 0 w 164"/>
                <a:gd name="T3" fmla="*/ 0 h 224"/>
                <a:gd name="T4" fmla="*/ 0 w 164"/>
                <a:gd name="T5" fmla="*/ 0 h 224"/>
                <a:gd name="T6" fmla="*/ 0 w 164"/>
                <a:gd name="T7" fmla="*/ 0 h 224"/>
                <a:gd name="T8" fmla="*/ 0 60000 65536"/>
                <a:gd name="T9" fmla="*/ 0 60000 65536"/>
                <a:gd name="T10" fmla="*/ 0 60000 65536"/>
                <a:gd name="T11" fmla="*/ 0 60000 65536"/>
                <a:gd name="T12" fmla="*/ 0 w 164"/>
                <a:gd name="T13" fmla="*/ 0 h 224"/>
                <a:gd name="T14" fmla="*/ 164 w 164"/>
                <a:gd name="T15" fmla="*/ 224 h 224"/>
              </a:gdLst>
              <a:ahLst/>
              <a:cxnLst>
                <a:cxn ang="T8">
                  <a:pos x="T0" y="T1"/>
                </a:cxn>
                <a:cxn ang="T9">
                  <a:pos x="T2" y="T3"/>
                </a:cxn>
                <a:cxn ang="T10">
                  <a:pos x="T4" y="T5"/>
                </a:cxn>
                <a:cxn ang="T11">
                  <a:pos x="T6" y="T7"/>
                </a:cxn>
              </a:cxnLst>
              <a:rect l="T12" t="T13" r="T14" b="T15"/>
              <a:pathLst>
                <a:path w="164" h="224">
                  <a:moveTo>
                    <a:pt x="0" y="224"/>
                  </a:moveTo>
                  <a:lnTo>
                    <a:pt x="164" y="13"/>
                  </a:lnTo>
                  <a:lnTo>
                    <a:pt x="101" y="0"/>
                  </a:lnTo>
                  <a:lnTo>
                    <a:pt x="0" y="224"/>
                  </a:lnTo>
                  <a:close/>
                </a:path>
              </a:pathLst>
            </a:custGeom>
            <a:solidFill>
              <a:schemeClr val="tx1"/>
            </a:solidFill>
            <a:ln w="9525">
              <a:solidFill>
                <a:schemeClr val="tx1"/>
              </a:solidFill>
              <a:round/>
              <a:headEnd/>
              <a:tailEnd/>
            </a:ln>
          </p:spPr>
          <p:txBody>
            <a:bodyPr/>
            <a:lstStyle/>
            <a:p>
              <a:endParaRPr lang="en-US"/>
            </a:p>
          </p:txBody>
        </p:sp>
        <p:sp>
          <p:nvSpPr>
            <p:cNvPr id="81113" name="Freeform 590"/>
            <p:cNvSpPr>
              <a:spLocks/>
            </p:cNvSpPr>
            <p:nvPr/>
          </p:nvSpPr>
          <p:spPr bwMode="auto">
            <a:xfrm>
              <a:off x="2329" y="4535"/>
              <a:ext cx="27" cy="44"/>
            </a:xfrm>
            <a:custGeom>
              <a:avLst/>
              <a:gdLst>
                <a:gd name="T0" fmla="*/ 0 w 164"/>
                <a:gd name="T1" fmla="*/ 0 h 262"/>
                <a:gd name="T2" fmla="*/ 0 w 164"/>
                <a:gd name="T3" fmla="*/ 0 h 262"/>
                <a:gd name="T4" fmla="*/ 0 w 164"/>
                <a:gd name="T5" fmla="*/ 0 h 262"/>
                <a:gd name="T6" fmla="*/ 0 w 164"/>
                <a:gd name="T7" fmla="*/ 0 h 262"/>
                <a:gd name="T8" fmla="*/ 0 w 164"/>
                <a:gd name="T9" fmla="*/ 0 h 262"/>
                <a:gd name="T10" fmla="*/ 0 60000 65536"/>
                <a:gd name="T11" fmla="*/ 0 60000 65536"/>
                <a:gd name="T12" fmla="*/ 0 60000 65536"/>
                <a:gd name="T13" fmla="*/ 0 60000 65536"/>
                <a:gd name="T14" fmla="*/ 0 60000 65536"/>
                <a:gd name="T15" fmla="*/ 0 w 164"/>
                <a:gd name="T16" fmla="*/ 0 h 262"/>
                <a:gd name="T17" fmla="*/ 164 w 164"/>
                <a:gd name="T18" fmla="*/ 262 h 262"/>
              </a:gdLst>
              <a:ahLst/>
              <a:cxnLst>
                <a:cxn ang="T10">
                  <a:pos x="T0" y="T1"/>
                </a:cxn>
                <a:cxn ang="T11">
                  <a:pos x="T2" y="T3"/>
                </a:cxn>
                <a:cxn ang="T12">
                  <a:pos x="T4" y="T5"/>
                </a:cxn>
                <a:cxn ang="T13">
                  <a:pos x="T6" y="T7"/>
                </a:cxn>
                <a:cxn ang="T14">
                  <a:pos x="T8" y="T9"/>
                </a:cxn>
              </a:cxnLst>
              <a:rect l="T15" t="T16" r="T17" b="T18"/>
              <a:pathLst>
                <a:path w="164" h="262">
                  <a:moveTo>
                    <a:pt x="49" y="262"/>
                  </a:moveTo>
                  <a:lnTo>
                    <a:pt x="0" y="224"/>
                  </a:lnTo>
                  <a:lnTo>
                    <a:pt x="101" y="0"/>
                  </a:lnTo>
                  <a:lnTo>
                    <a:pt x="164" y="13"/>
                  </a:lnTo>
                  <a:lnTo>
                    <a:pt x="49" y="262"/>
                  </a:lnTo>
                  <a:close/>
                </a:path>
              </a:pathLst>
            </a:custGeom>
            <a:solidFill>
              <a:schemeClr val="tx1"/>
            </a:solidFill>
            <a:ln w="0">
              <a:solidFill>
                <a:schemeClr val="tx1"/>
              </a:solidFill>
              <a:round/>
              <a:headEnd/>
              <a:tailEnd/>
            </a:ln>
          </p:spPr>
          <p:txBody>
            <a:bodyPr/>
            <a:lstStyle/>
            <a:p>
              <a:endParaRPr lang="en-US"/>
            </a:p>
          </p:txBody>
        </p:sp>
        <p:sp>
          <p:nvSpPr>
            <p:cNvPr id="81114" name="Freeform 591"/>
            <p:cNvSpPr>
              <a:spLocks/>
            </p:cNvSpPr>
            <p:nvPr/>
          </p:nvSpPr>
          <p:spPr bwMode="auto">
            <a:xfrm>
              <a:off x="2346" y="4491"/>
              <a:ext cx="10" cy="46"/>
            </a:xfrm>
            <a:custGeom>
              <a:avLst/>
              <a:gdLst>
                <a:gd name="T0" fmla="*/ 0 w 63"/>
                <a:gd name="T1" fmla="*/ 0 h 277"/>
                <a:gd name="T2" fmla="*/ 0 w 63"/>
                <a:gd name="T3" fmla="*/ 0 h 277"/>
                <a:gd name="T4" fmla="*/ 0 w 63"/>
                <a:gd name="T5" fmla="*/ 0 h 277"/>
                <a:gd name="T6" fmla="*/ 0 w 63"/>
                <a:gd name="T7" fmla="*/ 0 h 277"/>
                <a:gd name="T8" fmla="*/ 0 60000 65536"/>
                <a:gd name="T9" fmla="*/ 0 60000 65536"/>
                <a:gd name="T10" fmla="*/ 0 60000 65536"/>
                <a:gd name="T11" fmla="*/ 0 60000 65536"/>
                <a:gd name="T12" fmla="*/ 0 w 63"/>
                <a:gd name="T13" fmla="*/ 0 h 277"/>
                <a:gd name="T14" fmla="*/ 63 w 63"/>
                <a:gd name="T15" fmla="*/ 277 h 277"/>
              </a:gdLst>
              <a:ahLst/>
              <a:cxnLst>
                <a:cxn ang="T8">
                  <a:pos x="T0" y="T1"/>
                </a:cxn>
                <a:cxn ang="T9">
                  <a:pos x="T2" y="T3"/>
                </a:cxn>
                <a:cxn ang="T10">
                  <a:pos x="T4" y="T5"/>
                </a:cxn>
                <a:cxn ang="T11">
                  <a:pos x="T6" y="T7"/>
                </a:cxn>
              </a:cxnLst>
              <a:rect l="T12" t="T13" r="T14" b="T15"/>
              <a:pathLst>
                <a:path w="63" h="277">
                  <a:moveTo>
                    <a:pt x="63" y="277"/>
                  </a:moveTo>
                  <a:lnTo>
                    <a:pt x="0" y="264"/>
                  </a:lnTo>
                  <a:lnTo>
                    <a:pt x="51" y="0"/>
                  </a:lnTo>
                  <a:lnTo>
                    <a:pt x="63" y="277"/>
                  </a:lnTo>
                  <a:close/>
                </a:path>
              </a:pathLst>
            </a:custGeom>
            <a:solidFill>
              <a:schemeClr val="tx1"/>
            </a:solidFill>
            <a:ln w="9525">
              <a:solidFill>
                <a:schemeClr val="tx1"/>
              </a:solidFill>
              <a:round/>
              <a:headEnd/>
              <a:tailEnd/>
            </a:ln>
          </p:spPr>
          <p:txBody>
            <a:bodyPr/>
            <a:lstStyle/>
            <a:p>
              <a:endParaRPr lang="en-US"/>
            </a:p>
          </p:txBody>
        </p:sp>
        <p:sp>
          <p:nvSpPr>
            <p:cNvPr id="81115" name="Freeform 592"/>
            <p:cNvSpPr>
              <a:spLocks/>
            </p:cNvSpPr>
            <p:nvPr/>
          </p:nvSpPr>
          <p:spPr bwMode="auto">
            <a:xfrm>
              <a:off x="2344" y="4491"/>
              <a:ext cx="10" cy="44"/>
            </a:xfrm>
            <a:custGeom>
              <a:avLst/>
              <a:gdLst>
                <a:gd name="T0" fmla="*/ 0 w 62"/>
                <a:gd name="T1" fmla="*/ 0 h 264"/>
                <a:gd name="T2" fmla="*/ 0 w 62"/>
                <a:gd name="T3" fmla="*/ 0 h 264"/>
                <a:gd name="T4" fmla="*/ 0 w 62"/>
                <a:gd name="T5" fmla="*/ 0 h 264"/>
                <a:gd name="T6" fmla="*/ 0 w 62"/>
                <a:gd name="T7" fmla="*/ 0 h 264"/>
                <a:gd name="T8" fmla="*/ 0 60000 65536"/>
                <a:gd name="T9" fmla="*/ 0 60000 65536"/>
                <a:gd name="T10" fmla="*/ 0 60000 65536"/>
                <a:gd name="T11" fmla="*/ 0 60000 65536"/>
                <a:gd name="T12" fmla="*/ 0 w 62"/>
                <a:gd name="T13" fmla="*/ 0 h 264"/>
                <a:gd name="T14" fmla="*/ 62 w 62"/>
                <a:gd name="T15" fmla="*/ 264 h 264"/>
              </a:gdLst>
              <a:ahLst/>
              <a:cxnLst>
                <a:cxn ang="T8">
                  <a:pos x="T0" y="T1"/>
                </a:cxn>
                <a:cxn ang="T9">
                  <a:pos x="T2" y="T3"/>
                </a:cxn>
                <a:cxn ang="T10">
                  <a:pos x="T4" y="T5"/>
                </a:cxn>
                <a:cxn ang="T11">
                  <a:pos x="T6" y="T7"/>
                </a:cxn>
              </a:cxnLst>
              <a:rect l="T12" t="T13" r="T14" b="T15"/>
              <a:pathLst>
                <a:path w="62" h="264">
                  <a:moveTo>
                    <a:pt x="11" y="264"/>
                  </a:moveTo>
                  <a:lnTo>
                    <a:pt x="62" y="0"/>
                  </a:lnTo>
                  <a:lnTo>
                    <a:pt x="0" y="19"/>
                  </a:lnTo>
                  <a:lnTo>
                    <a:pt x="11" y="264"/>
                  </a:lnTo>
                  <a:close/>
                </a:path>
              </a:pathLst>
            </a:custGeom>
            <a:solidFill>
              <a:schemeClr val="tx1"/>
            </a:solidFill>
            <a:ln w="9525">
              <a:solidFill>
                <a:schemeClr val="tx1"/>
              </a:solidFill>
              <a:round/>
              <a:headEnd/>
              <a:tailEnd/>
            </a:ln>
          </p:spPr>
          <p:txBody>
            <a:bodyPr/>
            <a:lstStyle/>
            <a:p>
              <a:endParaRPr lang="en-US"/>
            </a:p>
          </p:txBody>
        </p:sp>
        <p:sp>
          <p:nvSpPr>
            <p:cNvPr id="81116" name="Freeform 593"/>
            <p:cNvSpPr>
              <a:spLocks/>
            </p:cNvSpPr>
            <p:nvPr/>
          </p:nvSpPr>
          <p:spPr bwMode="auto">
            <a:xfrm>
              <a:off x="2344" y="4491"/>
              <a:ext cx="12" cy="46"/>
            </a:xfrm>
            <a:custGeom>
              <a:avLst/>
              <a:gdLst>
                <a:gd name="T0" fmla="*/ 0 w 74"/>
                <a:gd name="T1" fmla="*/ 0 h 277"/>
                <a:gd name="T2" fmla="*/ 0 w 74"/>
                <a:gd name="T3" fmla="*/ 0 h 277"/>
                <a:gd name="T4" fmla="*/ 0 w 74"/>
                <a:gd name="T5" fmla="*/ 0 h 277"/>
                <a:gd name="T6" fmla="*/ 0 w 74"/>
                <a:gd name="T7" fmla="*/ 0 h 277"/>
                <a:gd name="T8" fmla="*/ 0 w 74"/>
                <a:gd name="T9" fmla="*/ 0 h 277"/>
                <a:gd name="T10" fmla="*/ 0 60000 65536"/>
                <a:gd name="T11" fmla="*/ 0 60000 65536"/>
                <a:gd name="T12" fmla="*/ 0 60000 65536"/>
                <a:gd name="T13" fmla="*/ 0 60000 65536"/>
                <a:gd name="T14" fmla="*/ 0 60000 65536"/>
                <a:gd name="T15" fmla="*/ 0 w 74"/>
                <a:gd name="T16" fmla="*/ 0 h 277"/>
                <a:gd name="T17" fmla="*/ 74 w 74"/>
                <a:gd name="T18" fmla="*/ 277 h 277"/>
              </a:gdLst>
              <a:ahLst/>
              <a:cxnLst>
                <a:cxn ang="T10">
                  <a:pos x="T0" y="T1"/>
                </a:cxn>
                <a:cxn ang="T11">
                  <a:pos x="T2" y="T3"/>
                </a:cxn>
                <a:cxn ang="T12">
                  <a:pos x="T4" y="T5"/>
                </a:cxn>
                <a:cxn ang="T13">
                  <a:pos x="T6" y="T7"/>
                </a:cxn>
                <a:cxn ang="T14">
                  <a:pos x="T8" y="T9"/>
                </a:cxn>
              </a:cxnLst>
              <a:rect l="T15" t="T16" r="T17" b="T18"/>
              <a:pathLst>
                <a:path w="74" h="277">
                  <a:moveTo>
                    <a:pt x="74" y="277"/>
                  </a:moveTo>
                  <a:lnTo>
                    <a:pt x="11" y="264"/>
                  </a:lnTo>
                  <a:lnTo>
                    <a:pt x="0" y="19"/>
                  </a:lnTo>
                  <a:lnTo>
                    <a:pt x="62" y="0"/>
                  </a:lnTo>
                  <a:lnTo>
                    <a:pt x="74" y="277"/>
                  </a:lnTo>
                  <a:close/>
                </a:path>
              </a:pathLst>
            </a:custGeom>
            <a:solidFill>
              <a:schemeClr val="tx1"/>
            </a:solidFill>
            <a:ln w="0">
              <a:solidFill>
                <a:schemeClr val="tx1"/>
              </a:solidFill>
              <a:round/>
              <a:headEnd/>
              <a:tailEnd/>
            </a:ln>
          </p:spPr>
          <p:txBody>
            <a:bodyPr/>
            <a:lstStyle/>
            <a:p>
              <a:endParaRPr lang="en-US"/>
            </a:p>
          </p:txBody>
        </p:sp>
        <p:sp>
          <p:nvSpPr>
            <p:cNvPr id="81117" name="Freeform 594"/>
            <p:cNvSpPr>
              <a:spLocks/>
            </p:cNvSpPr>
            <p:nvPr/>
          </p:nvSpPr>
          <p:spPr bwMode="auto">
            <a:xfrm>
              <a:off x="2331" y="4451"/>
              <a:ext cx="23" cy="43"/>
            </a:xfrm>
            <a:custGeom>
              <a:avLst/>
              <a:gdLst>
                <a:gd name="T0" fmla="*/ 0 w 137"/>
                <a:gd name="T1" fmla="*/ 0 h 258"/>
                <a:gd name="T2" fmla="*/ 0 w 137"/>
                <a:gd name="T3" fmla="*/ 0 h 258"/>
                <a:gd name="T4" fmla="*/ 0 w 137"/>
                <a:gd name="T5" fmla="*/ 0 h 258"/>
                <a:gd name="T6" fmla="*/ 0 w 137"/>
                <a:gd name="T7" fmla="*/ 0 h 258"/>
                <a:gd name="T8" fmla="*/ 0 60000 65536"/>
                <a:gd name="T9" fmla="*/ 0 60000 65536"/>
                <a:gd name="T10" fmla="*/ 0 60000 65536"/>
                <a:gd name="T11" fmla="*/ 0 60000 65536"/>
                <a:gd name="T12" fmla="*/ 0 w 137"/>
                <a:gd name="T13" fmla="*/ 0 h 258"/>
                <a:gd name="T14" fmla="*/ 137 w 137"/>
                <a:gd name="T15" fmla="*/ 258 h 258"/>
              </a:gdLst>
              <a:ahLst/>
              <a:cxnLst>
                <a:cxn ang="T8">
                  <a:pos x="T0" y="T1"/>
                </a:cxn>
                <a:cxn ang="T9">
                  <a:pos x="T2" y="T3"/>
                </a:cxn>
                <a:cxn ang="T10">
                  <a:pos x="T4" y="T5"/>
                </a:cxn>
                <a:cxn ang="T11">
                  <a:pos x="T6" y="T7"/>
                </a:cxn>
              </a:cxnLst>
              <a:rect l="T12" t="T13" r="T14" b="T15"/>
              <a:pathLst>
                <a:path w="137" h="258">
                  <a:moveTo>
                    <a:pt x="137" y="239"/>
                  </a:moveTo>
                  <a:lnTo>
                    <a:pt x="75" y="258"/>
                  </a:lnTo>
                  <a:lnTo>
                    <a:pt x="0" y="0"/>
                  </a:lnTo>
                  <a:lnTo>
                    <a:pt x="137" y="239"/>
                  </a:lnTo>
                  <a:close/>
                </a:path>
              </a:pathLst>
            </a:custGeom>
            <a:solidFill>
              <a:schemeClr val="tx1"/>
            </a:solidFill>
            <a:ln w="9525">
              <a:solidFill>
                <a:schemeClr val="tx1"/>
              </a:solidFill>
              <a:round/>
              <a:headEnd/>
              <a:tailEnd/>
            </a:ln>
          </p:spPr>
          <p:txBody>
            <a:bodyPr/>
            <a:lstStyle/>
            <a:p>
              <a:endParaRPr lang="en-US"/>
            </a:p>
          </p:txBody>
        </p:sp>
        <p:sp>
          <p:nvSpPr>
            <p:cNvPr id="81118" name="Freeform 595"/>
            <p:cNvSpPr>
              <a:spLocks/>
            </p:cNvSpPr>
            <p:nvPr/>
          </p:nvSpPr>
          <p:spPr bwMode="auto">
            <a:xfrm>
              <a:off x="2324" y="4451"/>
              <a:ext cx="20" cy="43"/>
            </a:xfrm>
            <a:custGeom>
              <a:avLst/>
              <a:gdLst>
                <a:gd name="T0" fmla="*/ 0 w 122"/>
                <a:gd name="T1" fmla="*/ 0 h 258"/>
                <a:gd name="T2" fmla="*/ 0 w 122"/>
                <a:gd name="T3" fmla="*/ 0 h 258"/>
                <a:gd name="T4" fmla="*/ 0 w 122"/>
                <a:gd name="T5" fmla="*/ 0 h 258"/>
                <a:gd name="T6" fmla="*/ 0 w 122"/>
                <a:gd name="T7" fmla="*/ 0 h 258"/>
                <a:gd name="T8" fmla="*/ 0 60000 65536"/>
                <a:gd name="T9" fmla="*/ 0 60000 65536"/>
                <a:gd name="T10" fmla="*/ 0 60000 65536"/>
                <a:gd name="T11" fmla="*/ 0 60000 65536"/>
                <a:gd name="T12" fmla="*/ 0 w 122"/>
                <a:gd name="T13" fmla="*/ 0 h 258"/>
                <a:gd name="T14" fmla="*/ 122 w 122"/>
                <a:gd name="T15" fmla="*/ 258 h 258"/>
              </a:gdLst>
              <a:ahLst/>
              <a:cxnLst>
                <a:cxn ang="T8">
                  <a:pos x="T0" y="T1"/>
                </a:cxn>
                <a:cxn ang="T9">
                  <a:pos x="T2" y="T3"/>
                </a:cxn>
                <a:cxn ang="T10">
                  <a:pos x="T4" y="T5"/>
                </a:cxn>
                <a:cxn ang="T11">
                  <a:pos x="T6" y="T7"/>
                </a:cxn>
              </a:cxnLst>
              <a:rect l="T12" t="T13" r="T14" b="T15"/>
              <a:pathLst>
                <a:path w="122" h="258">
                  <a:moveTo>
                    <a:pt x="122" y="258"/>
                  </a:moveTo>
                  <a:lnTo>
                    <a:pt x="47" y="0"/>
                  </a:lnTo>
                  <a:lnTo>
                    <a:pt x="0" y="43"/>
                  </a:lnTo>
                  <a:lnTo>
                    <a:pt x="122" y="258"/>
                  </a:lnTo>
                  <a:close/>
                </a:path>
              </a:pathLst>
            </a:custGeom>
            <a:solidFill>
              <a:schemeClr val="tx1"/>
            </a:solidFill>
            <a:ln w="9525">
              <a:solidFill>
                <a:schemeClr val="tx1"/>
              </a:solidFill>
              <a:round/>
              <a:headEnd/>
              <a:tailEnd/>
            </a:ln>
          </p:spPr>
          <p:txBody>
            <a:bodyPr/>
            <a:lstStyle/>
            <a:p>
              <a:endParaRPr lang="en-US"/>
            </a:p>
          </p:txBody>
        </p:sp>
        <p:sp>
          <p:nvSpPr>
            <p:cNvPr id="81119" name="Freeform 596"/>
            <p:cNvSpPr>
              <a:spLocks/>
            </p:cNvSpPr>
            <p:nvPr/>
          </p:nvSpPr>
          <p:spPr bwMode="auto">
            <a:xfrm>
              <a:off x="2324" y="4451"/>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84" y="239"/>
                  </a:moveTo>
                  <a:lnTo>
                    <a:pt x="122" y="258"/>
                  </a:lnTo>
                  <a:lnTo>
                    <a:pt x="0" y="43"/>
                  </a:lnTo>
                  <a:lnTo>
                    <a:pt x="47" y="0"/>
                  </a:lnTo>
                  <a:lnTo>
                    <a:pt x="184" y="239"/>
                  </a:lnTo>
                  <a:close/>
                </a:path>
              </a:pathLst>
            </a:custGeom>
            <a:solidFill>
              <a:schemeClr val="tx1"/>
            </a:solidFill>
            <a:ln w="0">
              <a:solidFill>
                <a:schemeClr val="tx1"/>
              </a:solidFill>
              <a:round/>
              <a:headEnd/>
              <a:tailEnd/>
            </a:ln>
          </p:spPr>
          <p:txBody>
            <a:bodyPr/>
            <a:lstStyle/>
            <a:p>
              <a:endParaRPr lang="en-US"/>
            </a:p>
          </p:txBody>
        </p:sp>
        <p:sp>
          <p:nvSpPr>
            <p:cNvPr id="81120" name="Freeform 597"/>
            <p:cNvSpPr>
              <a:spLocks/>
            </p:cNvSpPr>
            <p:nvPr/>
          </p:nvSpPr>
          <p:spPr bwMode="auto">
            <a:xfrm>
              <a:off x="2293" y="4426"/>
              <a:ext cx="38" cy="32"/>
            </a:xfrm>
            <a:custGeom>
              <a:avLst/>
              <a:gdLst>
                <a:gd name="T0" fmla="*/ 0 w 230"/>
                <a:gd name="T1" fmla="*/ 0 h 194"/>
                <a:gd name="T2" fmla="*/ 0 w 230"/>
                <a:gd name="T3" fmla="*/ 0 h 194"/>
                <a:gd name="T4" fmla="*/ 0 w 230"/>
                <a:gd name="T5" fmla="*/ 0 h 194"/>
                <a:gd name="T6" fmla="*/ 0 w 230"/>
                <a:gd name="T7" fmla="*/ 0 h 194"/>
                <a:gd name="T8" fmla="*/ 0 60000 65536"/>
                <a:gd name="T9" fmla="*/ 0 60000 65536"/>
                <a:gd name="T10" fmla="*/ 0 60000 65536"/>
                <a:gd name="T11" fmla="*/ 0 60000 65536"/>
                <a:gd name="T12" fmla="*/ 0 w 230"/>
                <a:gd name="T13" fmla="*/ 0 h 194"/>
                <a:gd name="T14" fmla="*/ 230 w 230"/>
                <a:gd name="T15" fmla="*/ 194 h 194"/>
              </a:gdLst>
              <a:ahLst/>
              <a:cxnLst>
                <a:cxn ang="T8">
                  <a:pos x="T0" y="T1"/>
                </a:cxn>
                <a:cxn ang="T9">
                  <a:pos x="T2" y="T3"/>
                </a:cxn>
                <a:cxn ang="T10">
                  <a:pos x="T4" y="T5"/>
                </a:cxn>
                <a:cxn ang="T11">
                  <a:pos x="T6" y="T7"/>
                </a:cxn>
              </a:cxnLst>
              <a:rect l="T12" t="T13" r="T14" b="T15"/>
              <a:pathLst>
                <a:path w="230" h="194">
                  <a:moveTo>
                    <a:pt x="230" y="151"/>
                  </a:moveTo>
                  <a:lnTo>
                    <a:pt x="183" y="194"/>
                  </a:lnTo>
                  <a:lnTo>
                    <a:pt x="0" y="0"/>
                  </a:lnTo>
                  <a:lnTo>
                    <a:pt x="230" y="151"/>
                  </a:lnTo>
                  <a:close/>
                </a:path>
              </a:pathLst>
            </a:custGeom>
            <a:solidFill>
              <a:schemeClr val="tx1"/>
            </a:solidFill>
            <a:ln w="9525">
              <a:solidFill>
                <a:schemeClr val="tx1"/>
              </a:solidFill>
              <a:round/>
              <a:headEnd/>
              <a:tailEnd/>
            </a:ln>
          </p:spPr>
          <p:txBody>
            <a:bodyPr/>
            <a:lstStyle/>
            <a:p>
              <a:endParaRPr lang="en-US"/>
            </a:p>
          </p:txBody>
        </p:sp>
        <p:sp>
          <p:nvSpPr>
            <p:cNvPr id="81121" name="Freeform 598"/>
            <p:cNvSpPr>
              <a:spLocks/>
            </p:cNvSpPr>
            <p:nvPr/>
          </p:nvSpPr>
          <p:spPr bwMode="auto">
            <a:xfrm>
              <a:off x="2289" y="4426"/>
              <a:ext cx="35" cy="32"/>
            </a:xfrm>
            <a:custGeom>
              <a:avLst/>
              <a:gdLst>
                <a:gd name="T0" fmla="*/ 0 w 206"/>
                <a:gd name="T1" fmla="*/ 0 h 194"/>
                <a:gd name="T2" fmla="*/ 0 w 206"/>
                <a:gd name="T3" fmla="*/ 0 h 194"/>
                <a:gd name="T4" fmla="*/ 0 w 206"/>
                <a:gd name="T5" fmla="*/ 0 h 194"/>
                <a:gd name="T6" fmla="*/ 0 w 206"/>
                <a:gd name="T7" fmla="*/ 0 h 194"/>
                <a:gd name="T8" fmla="*/ 0 60000 65536"/>
                <a:gd name="T9" fmla="*/ 0 60000 65536"/>
                <a:gd name="T10" fmla="*/ 0 60000 65536"/>
                <a:gd name="T11" fmla="*/ 0 60000 65536"/>
                <a:gd name="T12" fmla="*/ 0 w 206"/>
                <a:gd name="T13" fmla="*/ 0 h 194"/>
                <a:gd name="T14" fmla="*/ 206 w 206"/>
                <a:gd name="T15" fmla="*/ 194 h 194"/>
              </a:gdLst>
              <a:ahLst/>
              <a:cxnLst>
                <a:cxn ang="T8">
                  <a:pos x="T0" y="T1"/>
                </a:cxn>
                <a:cxn ang="T9">
                  <a:pos x="T2" y="T3"/>
                </a:cxn>
                <a:cxn ang="T10">
                  <a:pos x="T4" y="T5"/>
                </a:cxn>
                <a:cxn ang="T11">
                  <a:pos x="T6" y="T7"/>
                </a:cxn>
              </a:cxnLst>
              <a:rect l="T12" t="T13" r="T14" b="T15"/>
              <a:pathLst>
                <a:path w="206" h="194">
                  <a:moveTo>
                    <a:pt x="206" y="194"/>
                  </a:moveTo>
                  <a:lnTo>
                    <a:pt x="23" y="0"/>
                  </a:lnTo>
                  <a:lnTo>
                    <a:pt x="0" y="60"/>
                  </a:lnTo>
                  <a:lnTo>
                    <a:pt x="206" y="194"/>
                  </a:lnTo>
                  <a:close/>
                </a:path>
              </a:pathLst>
            </a:custGeom>
            <a:solidFill>
              <a:schemeClr val="tx1"/>
            </a:solidFill>
            <a:ln w="9525">
              <a:solidFill>
                <a:schemeClr val="tx1"/>
              </a:solidFill>
              <a:round/>
              <a:headEnd/>
              <a:tailEnd/>
            </a:ln>
          </p:spPr>
          <p:txBody>
            <a:bodyPr/>
            <a:lstStyle/>
            <a:p>
              <a:endParaRPr lang="en-US"/>
            </a:p>
          </p:txBody>
        </p:sp>
        <p:sp>
          <p:nvSpPr>
            <p:cNvPr id="81122" name="Freeform 599"/>
            <p:cNvSpPr>
              <a:spLocks/>
            </p:cNvSpPr>
            <p:nvPr/>
          </p:nvSpPr>
          <p:spPr bwMode="auto">
            <a:xfrm>
              <a:off x="2289" y="4426"/>
              <a:ext cx="42" cy="32"/>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53" y="151"/>
                  </a:moveTo>
                  <a:lnTo>
                    <a:pt x="206" y="194"/>
                  </a:lnTo>
                  <a:lnTo>
                    <a:pt x="0" y="60"/>
                  </a:lnTo>
                  <a:lnTo>
                    <a:pt x="23" y="0"/>
                  </a:lnTo>
                  <a:lnTo>
                    <a:pt x="253" y="151"/>
                  </a:lnTo>
                  <a:close/>
                </a:path>
              </a:pathLst>
            </a:custGeom>
            <a:solidFill>
              <a:schemeClr val="tx1"/>
            </a:solidFill>
            <a:ln w="0">
              <a:solidFill>
                <a:schemeClr val="tx1"/>
              </a:solidFill>
              <a:round/>
              <a:headEnd/>
              <a:tailEnd/>
            </a:ln>
          </p:spPr>
          <p:txBody>
            <a:bodyPr/>
            <a:lstStyle/>
            <a:p>
              <a:endParaRPr lang="en-US"/>
            </a:p>
          </p:txBody>
        </p:sp>
        <p:sp>
          <p:nvSpPr>
            <p:cNvPr id="81123" name="Freeform 600"/>
            <p:cNvSpPr>
              <a:spLocks/>
            </p:cNvSpPr>
            <p:nvPr/>
          </p:nvSpPr>
          <p:spPr bwMode="auto">
            <a:xfrm>
              <a:off x="2407" y="4426"/>
              <a:ext cx="42" cy="25"/>
            </a:xfrm>
            <a:custGeom>
              <a:avLst/>
              <a:gdLst>
                <a:gd name="T0" fmla="*/ 0 w 253"/>
                <a:gd name="T1" fmla="*/ 0 h 151"/>
                <a:gd name="T2" fmla="*/ 0 w 253"/>
                <a:gd name="T3" fmla="*/ 0 h 151"/>
                <a:gd name="T4" fmla="*/ 0 w 253"/>
                <a:gd name="T5" fmla="*/ 0 h 151"/>
                <a:gd name="T6" fmla="*/ 0 w 253"/>
                <a:gd name="T7" fmla="*/ 0 h 151"/>
                <a:gd name="T8" fmla="*/ 0 60000 65536"/>
                <a:gd name="T9" fmla="*/ 0 60000 65536"/>
                <a:gd name="T10" fmla="*/ 0 60000 65536"/>
                <a:gd name="T11" fmla="*/ 0 60000 65536"/>
                <a:gd name="T12" fmla="*/ 0 w 253"/>
                <a:gd name="T13" fmla="*/ 0 h 151"/>
                <a:gd name="T14" fmla="*/ 253 w 253"/>
                <a:gd name="T15" fmla="*/ 151 h 151"/>
              </a:gdLst>
              <a:ahLst/>
              <a:cxnLst>
                <a:cxn ang="T8">
                  <a:pos x="T0" y="T1"/>
                </a:cxn>
                <a:cxn ang="T9">
                  <a:pos x="T2" y="T3"/>
                </a:cxn>
                <a:cxn ang="T10">
                  <a:pos x="T4" y="T5"/>
                </a:cxn>
                <a:cxn ang="T11">
                  <a:pos x="T6" y="T7"/>
                </a:cxn>
              </a:cxnLst>
              <a:rect l="T12" t="T13" r="T14" b="T15"/>
              <a:pathLst>
                <a:path w="253" h="151">
                  <a:moveTo>
                    <a:pt x="230" y="0"/>
                  </a:moveTo>
                  <a:lnTo>
                    <a:pt x="253" y="60"/>
                  </a:lnTo>
                  <a:lnTo>
                    <a:pt x="0" y="151"/>
                  </a:lnTo>
                  <a:lnTo>
                    <a:pt x="230" y="0"/>
                  </a:lnTo>
                  <a:close/>
                </a:path>
              </a:pathLst>
            </a:custGeom>
            <a:solidFill>
              <a:schemeClr val="tx1"/>
            </a:solidFill>
            <a:ln w="9525">
              <a:solidFill>
                <a:schemeClr val="tx1"/>
              </a:solidFill>
              <a:round/>
              <a:headEnd/>
              <a:tailEnd/>
            </a:ln>
          </p:spPr>
          <p:txBody>
            <a:bodyPr/>
            <a:lstStyle/>
            <a:p>
              <a:endParaRPr lang="en-US"/>
            </a:p>
          </p:txBody>
        </p:sp>
        <p:sp>
          <p:nvSpPr>
            <p:cNvPr id="81124" name="Freeform 601"/>
            <p:cNvSpPr>
              <a:spLocks/>
            </p:cNvSpPr>
            <p:nvPr/>
          </p:nvSpPr>
          <p:spPr bwMode="auto">
            <a:xfrm>
              <a:off x="2407" y="4436"/>
              <a:ext cx="42" cy="22"/>
            </a:xfrm>
            <a:custGeom>
              <a:avLst/>
              <a:gdLst>
                <a:gd name="T0" fmla="*/ 0 w 253"/>
                <a:gd name="T1" fmla="*/ 0 h 134"/>
                <a:gd name="T2" fmla="*/ 0 w 253"/>
                <a:gd name="T3" fmla="*/ 0 h 134"/>
                <a:gd name="T4" fmla="*/ 0 w 253"/>
                <a:gd name="T5" fmla="*/ 0 h 134"/>
                <a:gd name="T6" fmla="*/ 0 w 253"/>
                <a:gd name="T7" fmla="*/ 0 h 134"/>
                <a:gd name="T8" fmla="*/ 0 60000 65536"/>
                <a:gd name="T9" fmla="*/ 0 60000 65536"/>
                <a:gd name="T10" fmla="*/ 0 60000 65536"/>
                <a:gd name="T11" fmla="*/ 0 60000 65536"/>
                <a:gd name="T12" fmla="*/ 0 w 253"/>
                <a:gd name="T13" fmla="*/ 0 h 134"/>
                <a:gd name="T14" fmla="*/ 253 w 253"/>
                <a:gd name="T15" fmla="*/ 134 h 134"/>
              </a:gdLst>
              <a:ahLst/>
              <a:cxnLst>
                <a:cxn ang="T8">
                  <a:pos x="T0" y="T1"/>
                </a:cxn>
                <a:cxn ang="T9">
                  <a:pos x="T2" y="T3"/>
                </a:cxn>
                <a:cxn ang="T10">
                  <a:pos x="T4" y="T5"/>
                </a:cxn>
                <a:cxn ang="T11">
                  <a:pos x="T6" y="T7"/>
                </a:cxn>
              </a:cxnLst>
              <a:rect l="T12" t="T13" r="T14" b="T15"/>
              <a:pathLst>
                <a:path w="253" h="134">
                  <a:moveTo>
                    <a:pt x="253" y="0"/>
                  </a:moveTo>
                  <a:lnTo>
                    <a:pt x="0" y="91"/>
                  </a:lnTo>
                  <a:lnTo>
                    <a:pt x="47" y="134"/>
                  </a:lnTo>
                  <a:lnTo>
                    <a:pt x="253" y="0"/>
                  </a:lnTo>
                  <a:close/>
                </a:path>
              </a:pathLst>
            </a:custGeom>
            <a:solidFill>
              <a:schemeClr val="tx1"/>
            </a:solidFill>
            <a:ln w="9525">
              <a:solidFill>
                <a:schemeClr val="tx1"/>
              </a:solidFill>
              <a:round/>
              <a:headEnd/>
              <a:tailEnd/>
            </a:ln>
          </p:spPr>
          <p:txBody>
            <a:bodyPr/>
            <a:lstStyle/>
            <a:p>
              <a:endParaRPr lang="en-US"/>
            </a:p>
          </p:txBody>
        </p:sp>
        <p:sp>
          <p:nvSpPr>
            <p:cNvPr id="81125" name="Freeform 602"/>
            <p:cNvSpPr>
              <a:spLocks/>
            </p:cNvSpPr>
            <p:nvPr/>
          </p:nvSpPr>
          <p:spPr bwMode="auto">
            <a:xfrm>
              <a:off x="2407" y="4426"/>
              <a:ext cx="42" cy="32"/>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60"/>
                  </a:lnTo>
                  <a:lnTo>
                    <a:pt x="47" y="194"/>
                  </a:lnTo>
                  <a:lnTo>
                    <a:pt x="0" y="151"/>
                  </a:lnTo>
                  <a:lnTo>
                    <a:pt x="230" y="0"/>
                  </a:lnTo>
                  <a:close/>
                </a:path>
              </a:pathLst>
            </a:custGeom>
            <a:solidFill>
              <a:schemeClr val="tx1"/>
            </a:solidFill>
            <a:ln w="0">
              <a:solidFill>
                <a:schemeClr val="tx1"/>
              </a:solidFill>
              <a:round/>
              <a:headEnd/>
              <a:tailEnd/>
            </a:ln>
          </p:spPr>
          <p:txBody>
            <a:bodyPr/>
            <a:lstStyle/>
            <a:p>
              <a:endParaRPr lang="en-US"/>
            </a:p>
          </p:txBody>
        </p:sp>
        <p:sp>
          <p:nvSpPr>
            <p:cNvPr id="81126" name="Freeform 603"/>
            <p:cNvSpPr>
              <a:spLocks/>
            </p:cNvSpPr>
            <p:nvPr/>
          </p:nvSpPr>
          <p:spPr bwMode="auto">
            <a:xfrm>
              <a:off x="2384" y="4451"/>
              <a:ext cx="30" cy="40"/>
            </a:xfrm>
            <a:custGeom>
              <a:avLst/>
              <a:gdLst>
                <a:gd name="T0" fmla="*/ 0 w 184"/>
                <a:gd name="T1" fmla="*/ 0 h 239"/>
                <a:gd name="T2" fmla="*/ 0 w 184"/>
                <a:gd name="T3" fmla="*/ 0 h 239"/>
                <a:gd name="T4" fmla="*/ 0 w 184"/>
                <a:gd name="T5" fmla="*/ 0 h 239"/>
                <a:gd name="T6" fmla="*/ 0 w 184"/>
                <a:gd name="T7" fmla="*/ 0 h 239"/>
                <a:gd name="T8" fmla="*/ 0 60000 65536"/>
                <a:gd name="T9" fmla="*/ 0 60000 65536"/>
                <a:gd name="T10" fmla="*/ 0 60000 65536"/>
                <a:gd name="T11" fmla="*/ 0 60000 65536"/>
                <a:gd name="T12" fmla="*/ 0 w 184"/>
                <a:gd name="T13" fmla="*/ 0 h 239"/>
                <a:gd name="T14" fmla="*/ 184 w 184"/>
                <a:gd name="T15" fmla="*/ 239 h 239"/>
              </a:gdLst>
              <a:ahLst/>
              <a:cxnLst>
                <a:cxn ang="T8">
                  <a:pos x="T0" y="T1"/>
                </a:cxn>
                <a:cxn ang="T9">
                  <a:pos x="T2" y="T3"/>
                </a:cxn>
                <a:cxn ang="T10">
                  <a:pos x="T4" y="T5"/>
                </a:cxn>
                <a:cxn ang="T11">
                  <a:pos x="T6" y="T7"/>
                </a:cxn>
              </a:cxnLst>
              <a:rect l="T12" t="T13" r="T14" b="T15"/>
              <a:pathLst>
                <a:path w="184" h="239">
                  <a:moveTo>
                    <a:pt x="137" y="0"/>
                  </a:moveTo>
                  <a:lnTo>
                    <a:pt x="184" y="43"/>
                  </a:lnTo>
                  <a:lnTo>
                    <a:pt x="0" y="239"/>
                  </a:lnTo>
                  <a:lnTo>
                    <a:pt x="137" y="0"/>
                  </a:lnTo>
                  <a:close/>
                </a:path>
              </a:pathLst>
            </a:custGeom>
            <a:solidFill>
              <a:schemeClr val="tx1"/>
            </a:solidFill>
            <a:ln w="9525">
              <a:solidFill>
                <a:schemeClr val="tx1"/>
              </a:solidFill>
              <a:round/>
              <a:headEnd/>
              <a:tailEnd/>
            </a:ln>
          </p:spPr>
          <p:txBody>
            <a:bodyPr/>
            <a:lstStyle/>
            <a:p>
              <a:endParaRPr lang="en-US"/>
            </a:p>
          </p:txBody>
        </p:sp>
        <p:sp>
          <p:nvSpPr>
            <p:cNvPr id="81127" name="Freeform 1457"/>
            <p:cNvSpPr>
              <a:spLocks/>
            </p:cNvSpPr>
            <p:nvPr/>
          </p:nvSpPr>
          <p:spPr bwMode="auto">
            <a:xfrm>
              <a:off x="1866" y="6260"/>
              <a:ext cx="68" cy="6"/>
            </a:xfrm>
            <a:custGeom>
              <a:avLst/>
              <a:gdLst>
                <a:gd name="T0" fmla="*/ 0 w 406"/>
                <a:gd name="T1" fmla="*/ 0 h 35"/>
                <a:gd name="T2" fmla="*/ 0 w 406"/>
                <a:gd name="T3" fmla="*/ 0 h 35"/>
                <a:gd name="T4" fmla="*/ 0 w 406"/>
                <a:gd name="T5" fmla="*/ 0 h 35"/>
                <a:gd name="T6" fmla="*/ 0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2" y="0"/>
                  </a:moveTo>
                  <a:lnTo>
                    <a:pt x="0" y="17"/>
                  </a:lnTo>
                  <a:lnTo>
                    <a:pt x="406" y="35"/>
                  </a:lnTo>
                  <a:lnTo>
                    <a:pt x="2" y="0"/>
                  </a:lnTo>
                  <a:close/>
                </a:path>
              </a:pathLst>
            </a:custGeom>
            <a:solidFill>
              <a:schemeClr val="tx1"/>
            </a:solidFill>
            <a:ln w="9525">
              <a:solidFill>
                <a:schemeClr val="tx1"/>
              </a:solidFill>
              <a:round/>
              <a:headEnd/>
              <a:tailEnd/>
            </a:ln>
          </p:spPr>
          <p:txBody>
            <a:bodyPr/>
            <a:lstStyle/>
            <a:p>
              <a:endParaRPr lang="en-US"/>
            </a:p>
          </p:txBody>
        </p:sp>
        <p:sp>
          <p:nvSpPr>
            <p:cNvPr id="81128" name="Freeform 1458"/>
            <p:cNvSpPr>
              <a:spLocks/>
            </p:cNvSpPr>
            <p:nvPr/>
          </p:nvSpPr>
          <p:spPr bwMode="auto">
            <a:xfrm>
              <a:off x="1866" y="6263"/>
              <a:ext cx="68" cy="6"/>
            </a:xfrm>
            <a:custGeom>
              <a:avLst/>
              <a:gdLst>
                <a:gd name="T0" fmla="*/ 0 w 406"/>
                <a:gd name="T1" fmla="*/ 0 h 35"/>
                <a:gd name="T2" fmla="*/ 0 w 406"/>
                <a:gd name="T3" fmla="*/ 0 h 35"/>
                <a:gd name="T4" fmla="*/ 0 w 406"/>
                <a:gd name="T5" fmla="*/ 0 h 35"/>
                <a:gd name="T6" fmla="*/ 0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0" y="0"/>
                  </a:moveTo>
                  <a:lnTo>
                    <a:pt x="406" y="18"/>
                  </a:lnTo>
                  <a:lnTo>
                    <a:pt x="404" y="35"/>
                  </a:lnTo>
                  <a:lnTo>
                    <a:pt x="0" y="0"/>
                  </a:lnTo>
                  <a:close/>
                </a:path>
              </a:pathLst>
            </a:custGeom>
            <a:solidFill>
              <a:schemeClr val="tx1"/>
            </a:solidFill>
            <a:ln w="9525">
              <a:solidFill>
                <a:schemeClr val="tx1"/>
              </a:solidFill>
              <a:round/>
              <a:headEnd/>
              <a:tailEnd/>
            </a:ln>
          </p:spPr>
          <p:txBody>
            <a:bodyPr/>
            <a:lstStyle/>
            <a:p>
              <a:endParaRPr lang="en-US"/>
            </a:p>
          </p:txBody>
        </p:sp>
        <p:sp>
          <p:nvSpPr>
            <p:cNvPr id="81129" name="Freeform 1459"/>
            <p:cNvSpPr>
              <a:spLocks/>
            </p:cNvSpPr>
            <p:nvPr/>
          </p:nvSpPr>
          <p:spPr bwMode="auto">
            <a:xfrm>
              <a:off x="1866" y="6260"/>
              <a:ext cx="68" cy="9"/>
            </a:xfrm>
            <a:custGeom>
              <a:avLst/>
              <a:gdLst>
                <a:gd name="T0" fmla="*/ 0 w 406"/>
                <a:gd name="T1" fmla="*/ 0 h 52"/>
                <a:gd name="T2" fmla="*/ 0 w 406"/>
                <a:gd name="T3" fmla="*/ 0 h 52"/>
                <a:gd name="T4" fmla="*/ 0 w 406"/>
                <a:gd name="T5" fmla="*/ 0 h 52"/>
                <a:gd name="T6" fmla="*/ 0 w 406"/>
                <a:gd name="T7" fmla="*/ 0 h 52"/>
                <a:gd name="T8" fmla="*/ 0 w 406"/>
                <a:gd name="T9" fmla="*/ 0 h 52"/>
                <a:gd name="T10" fmla="*/ 0 60000 65536"/>
                <a:gd name="T11" fmla="*/ 0 60000 65536"/>
                <a:gd name="T12" fmla="*/ 0 60000 65536"/>
                <a:gd name="T13" fmla="*/ 0 60000 65536"/>
                <a:gd name="T14" fmla="*/ 0 60000 65536"/>
                <a:gd name="T15" fmla="*/ 0 w 406"/>
                <a:gd name="T16" fmla="*/ 0 h 52"/>
                <a:gd name="T17" fmla="*/ 406 w 406"/>
                <a:gd name="T18" fmla="*/ 52 h 52"/>
              </a:gdLst>
              <a:ahLst/>
              <a:cxnLst>
                <a:cxn ang="T10">
                  <a:pos x="T0" y="T1"/>
                </a:cxn>
                <a:cxn ang="T11">
                  <a:pos x="T2" y="T3"/>
                </a:cxn>
                <a:cxn ang="T12">
                  <a:pos x="T4" y="T5"/>
                </a:cxn>
                <a:cxn ang="T13">
                  <a:pos x="T6" y="T7"/>
                </a:cxn>
                <a:cxn ang="T14">
                  <a:pos x="T8" y="T9"/>
                </a:cxn>
              </a:cxnLst>
              <a:rect l="T15" t="T16" r="T17" b="T18"/>
              <a:pathLst>
                <a:path w="406" h="52">
                  <a:moveTo>
                    <a:pt x="2" y="0"/>
                  </a:moveTo>
                  <a:lnTo>
                    <a:pt x="0" y="17"/>
                  </a:lnTo>
                  <a:lnTo>
                    <a:pt x="404" y="52"/>
                  </a:lnTo>
                  <a:lnTo>
                    <a:pt x="406" y="35"/>
                  </a:lnTo>
                  <a:lnTo>
                    <a:pt x="2" y="0"/>
                  </a:lnTo>
                  <a:close/>
                </a:path>
              </a:pathLst>
            </a:custGeom>
            <a:solidFill>
              <a:schemeClr val="tx1"/>
            </a:solidFill>
            <a:ln w="0">
              <a:solidFill>
                <a:schemeClr val="tx1"/>
              </a:solidFill>
              <a:round/>
              <a:headEnd/>
              <a:tailEnd/>
            </a:ln>
          </p:spPr>
          <p:txBody>
            <a:bodyPr/>
            <a:lstStyle/>
            <a:p>
              <a:endParaRPr lang="en-US"/>
            </a:p>
          </p:txBody>
        </p:sp>
        <p:sp>
          <p:nvSpPr>
            <p:cNvPr id="81130" name="Freeform 1460"/>
            <p:cNvSpPr>
              <a:spLocks/>
            </p:cNvSpPr>
            <p:nvPr/>
          </p:nvSpPr>
          <p:spPr bwMode="auto">
            <a:xfrm>
              <a:off x="1968" y="6256"/>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81131" name="Freeform 1461"/>
            <p:cNvSpPr>
              <a:spLocks/>
            </p:cNvSpPr>
            <p:nvPr/>
          </p:nvSpPr>
          <p:spPr bwMode="auto">
            <a:xfrm>
              <a:off x="1966" y="6256"/>
              <a:ext cx="4" cy="15"/>
            </a:xfrm>
            <a:custGeom>
              <a:avLst/>
              <a:gdLst>
                <a:gd name="T0" fmla="*/ 0 w 25"/>
                <a:gd name="T1" fmla="*/ 0 h 89"/>
                <a:gd name="T2" fmla="*/ 0 w 25"/>
                <a:gd name="T3" fmla="*/ 0 h 89"/>
                <a:gd name="T4" fmla="*/ 0 w 25"/>
                <a:gd name="T5" fmla="*/ 0 h 89"/>
                <a:gd name="T6" fmla="*/ 0 w 25"/>
                <a:gd name="T7" fmla="*/ 0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3" y="0"/>
                  </a:lnTo>
                  <a:lnTo>
                    <a:pt x="0" y="12"/>
                  </a:lnTo>
                  <a:lnTo>
                    <a:pt x="25" y="89"/>
                  </a:lnTo>
                  <a:close/>
                </a:path>
              </a:pathLst>
            </a:custGeom>
            <a:solidFill>
              <a:schemeClr val="tx1"/>
            </a:solidFill>
            <a:ln w="9525">
              <a:solidFill>
                <a:schemeClr val="tx1"/>
              </a:solidFill>
              <a:round/>
              <a:headEnd/>
              <a:tailEnd/>
            </a:ln>
          </p:spPr>
          <p:txBody>
            <a:bodyPr/>
            <a:lstStyle/>
            <a:p>
              <a:endParaRPr lang="en-US"/>
            </a:p>
          </p:txBody>
        </p:sp>
        <p:sp>
          <p:nvSpPr>
            <p:cNvPr id="81132" name="Freeform 1462"/>
            <p:cNvSpPr>
              <a:spLocks/>
            </p:cNvSpPr>
            <p:nvPr/>
          </p:nvSpPr>
          <p:spPr bwMode="auto">
            <a:xfrm>
              <a:off x="1966" y="6256"/>
              <a:ext cx="7" cy="15"/>
            </a:xfrm>
            <a:custGeom>
              <a:avLst/>
              <a:gdLst>
                <a:gd name="T0" fmla="*/ 0 w 42"/>
                <a:gd name="T1" fmla="*/ 0 h 90"/>
                <a:gd name="T2" fmla="*/ 0 w 42"/>
                <a:gd name="T3" fmla="*/ 0 h 90"/>
                <a:gd name="T4" fmla="*/ 0 w 42"/>
                <a:gd name="T5" fmla="*/ 0 h 90"/>
                <a:gd name="T6" fmla="*/ 0 w 42"/>
                <a:gd name="T7" fmla="*/ 0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9"/>
                  </a:lnTo>
                  <a:lnTo>
                    <a:pt x="0" y="12"/>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81133" name="Freeform 1463"/>
            <p:cNvSpPr>
              <a:spLocks/>
            </p:cNvSpPr>
            <p:nvPr/>
          </p:nvSpPr>
          <p:spPr bwMode="auto">
            <a:xfrm>
              <a:off x="1954" y="6248"/>
              <a:ext cx="14" cy="10"/>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3"/>
                  </a:moveTo>
                  <a:lnTo>
                    <a:pt x="71" y="55"/>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81134" name="Freeform 1464"/>
            <p:cNvSpPr>
              <a:spLocks/>
            </p:cNvSpPr>
            <p:nvPr/>
          </p:nvSpPr>
          <p:spPr bwMode="auto">
            <a:xfrm>
              <a:off x="1954" y="6248"/>
              <a:ext cx="12" cy="10"/>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81135" name="Freeform 1465"/>
            <p:cNvSpPr>
              <a:spLocks/>
            </p:cNvSpPr>
            <p:nvPr/>
          </p:nvSpPr>
          <p:spPr bwMode="auto">
            <a:xfrm>
              <a:off x="1954" y="6248"/>
              <a:ext cx="14" cy="10"/>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3"/>
                  </a:moveTo>
                  <a:lnTo>
                    <a:pt x="73" y="55"/>
                  </a:lnTo>
                  <a:lnTo>
                    <a:pt x="0" y="17"/>
                  </a:lnTo>
                  <a:lnTo>
                    <a:pt x="2" y="0"/>
                  </a:lnTo>
                  <a:lnTo>
                    <a:pt x="86" y="43"/>
                  </a:lnTo>
                  <a:close/>
                </a:path>
              </a:pathLst>
            </a:custGeom>
            <a:solidFill>
              <a:schemeClr val="tx1"/>
            </a:solidFill>
            <a:ln w="0">
              <a:solidFill>
                <a:schemeClr val="tx1"/>
              </a:solidFill>
              <a:round/>
              <a:headEnd/>
              <a:tailEnd/>
            </a:ln>
          </p:spPr>
          <p:txBody>
            <a:bodyPr/>
            <a:lstStyle/>
            <a:p>
              <a:endParaRPr lang="en-US"/>
            </a:p>
          </p:txBody>
        </p:sp>
        <p:sp>
          <p:nvSpPr>
            <p:cNvPr id="81136" name="Freeform 1466"/>
            <p:cNvSpPr>
              <a:spLocks/>
            </p:cNvSpPr>
            <p:nvPr/>
          </p:nvSpPr>
          <p:spPr bwMode="auto">
            <a:xfrm>
              <a:off x="1939" y="6248"/>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81137" name="Freeform 1467"/>
            <p:cNvSpPr>
              <a:spLocks/>
            </p:cNvSpPr>
            <p:nvPr/>
          </p:nvSpPr>
          <p:spPr bwMode="auto">
            <a:xfrm>
              <a:off x="1939" y="6251"/>
              <a:ext cx="15" cy="4"/>
            </a:xfrm>
            <a:custGeom>
              <a:avLst/>
              <a:gdLst>
                <a:gd name="T0" fmla="*/ 0 w 88"/>
                <a:gd name="T1" fmla="*/ 0 h 24"/>
                <a:gd name="T2" fmla="*/ 0 w 88"/>
                <a:gd name="T3" fmla="*/ 0 h 24"/>
                <a:gd name="T4" fmla="*/ 0 w 88"/>
                <a:gd name="T5" fmla="*/ 0 h 24"/>
                <a:gd name="T6" fmla="*/ 0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1" y="24"/>
                  </a:lnTo>
                  <a:lnTo>
                    <a:pt x="88" y="0"/>
                  </a:lnTo>
                  <a:close/>
                </a:path>
              </a:pathLst>
            </a:custGeom>
            <a:solidFill>
              <a:schemeClr val="tx1"/>
            </a:solidFill>
            <a:ln w="9525">
              <a:solidFill>
                <a:schemeClr val="tx1"/>
              </a:solidFill>
              <a:round/>
              <a:headEnd/>
              <a:tailEnd/>
            </a:ln>
          </p:spPr>
          <p:txBody>
            <a:bodyPr/>
            <a:lstStyle/>
            <a:p>
              <a:endParaRPr lang="en-US"/>
            </a:p>
          </p:txBody>
        </p:sp>
        <p:sp>
          <p:nvSpPr>
            <p:cNvPr id="81138" name="Freeform 1468"/>
            <p:cNvSpPr>
              <a:spLocks/>
            </p:cNvSpPr>
            <p:nvPr/>
          </p:nvSpPr>
          <p:spPr bwMode="auto">
            <a:xfrm>
              <a:off x="1939" y="6248"/>
              <a:ext cx="15" cy="7"/>
            </a:xfrm>
            <a:custGeom>
              <a:avLst/>
              <a:gdLst>
                <a:gd name="T0" fmla="*/ 0 w 90"/>
                <a:gd name="T1" fmla="*/ 0 h 41"/>
                <a:gd name="T2" fmla="*/ 0 w 90"/>
                <a:gd name="T3" fmla="*/ 0 h 41"/>
                <a:gd name="T4" fmla="*/ 0 w 90"/>
                <a:gd name="T5" fmla="*/ 0 h 41"/>
                <a:gd name="T6" fmla="*/ 0 w 90"/>
                <a:gd name="T7" fmla="*/ 0 h 41"/>
                <a:gd name="T8" fmla="*/ 0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8" y="17"/>
                  </a:lnTo>
                  <a:lnTo>
                    <a:pt x="11"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81139" name="Freeform 1469"/>
            <p:cNvSpPr>
              <a:spLocks/>
            </p:cNvSpPr>
            <p:nvPr/>
          </p:nvSpPr>
          <p:spPr bwMode="auto">
            <a:xfrm>
              <a:off x="1932" y="6253"/>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3"/>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81140" name="Freeform 1470"/>
            <p:cNvSpPr>
              <a:spLocks/>
            </p:cNvSpPr>
            <p:nvPr/>
          </p:nvSpPr>
          <p:spPr bwMode="auto">
            <a:xfrm>
              <a:off x="1932" y="6255"/>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1"/>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81141" name="Freeform 1471"/>
            <p:cNvSpPr>
              <a:spLocks/>
            </p:cNvSpPr>
            <p:nvPr/>
          </p:nvSpPr>
          <p:spPr bwMode="auto">
            <a:xfrm>
              <a:off x="1932" y="6253"/>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44" y="0"/>
                  </a:moveTo>
                  <a:lnTo>
                    <a:pt x="55" y="13"/>
                  </a:lnTo>
                  <a:lnTo>
                    <a:pt x="17" y="85"/>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81142" name="Freeform 1472"/>
            <p:cNvSpPr>
              <a:spLocks/>
            </p:cNvSpPr>
            <p:nvPr/>
          </p:nvSpPr>
          <p:spPr bwMode="auto">
            <a:xfrm>
              <a:off x="1970" y="6271"/>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81143" name="Freeform 1473"/>
            <p:cNvSpPr>
              <a:spLocks/>
            </p:cNvSpPr>
            <p:nvPr/>
          </p:nvSpPr>
          <p:spPr bwMode="auto">
            <a:xfrm>
              <a:off x="1973" y="6271"/>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81144" name="Freeform 1474"/>
            <p:cNvSpPr>
              <a:spLocks/>
            </p:cNvSpPr>
            <p:nvPr/>
          </p:nvSpPr>
          <p:spPr bwMode="auto">
            <a:xfrm>
              <a:off x="1970" y="6271"/>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81145" name="Freeform 1475"/>
            <p:cNvSpPr>
              <a:spLocks/>
            </p:cNvSpPr>
            <p:nvPr/>
          </p:nvSpPr>
          <p:spPr bwMode="auto">
            <a:xfrm>
              <a:off x="1975" y="6284"/>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81146" name="Freeform 1476"/>
            <p:cNvSpPr>
              <a:spLocks/>
            </p:cNvSpPr>
            <p:nvPr/>
          </p:nvSpPr>
          <p:spPr bwMode="auto">
            <a:xfrm>
              <a:off x="1977" y="6284"/>
              <a:ext cx="12"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8"/>
                  </a:lnTo>
                  <a:lnTo>
                    <a:pt x="0" y="0"/>
                  </a:lnTo>
                  <a:close/>
                </a:path>
              </a:pathLst>
            </a:custGeom>
            <a:solidFill>
              <a:schemeClr val="tx1"/>
            </a:solidFill>
            <a:ln w="9525">
              <a:solidFill>
                <a:schemeClr val="tx1"/>
              </a:solidFill>
              <a:round/>
              <a:headEnd/>
              <a:tailEnd/>
            </a:ln>
          </p:spPr>
          <p:txBody>
            <a:bodyPr/>
            <a:lstStyle/>
            <a:p>
              <a:endParaRPr lang="en-US"/>
            </a:p>
          </p:txBody>
        </p:sp>
        <p:sp>
          <p:nvSpPr>
            <p:cNvPr id="81147" name="Freeform 1477"/>
            <p:cNvSpPr>
              <a:spLocks/>
            </p:cNvSpPr>
            <p:nvPr/>
          </p:nvSpPr>
          <p:spPr bwMode="auto">
            <a:xfrm>
              <a:off x="1975" y="6284"/>
              <a:ext cx="14" cy="9"/>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0" y="11"/>
                  </a:moveTo>
                  <a:lnTo>
                    <a:pt x="13" y="0"/>
                  </a:lnTo>
                  <a:lnTo>
                    <a:pt x="86" y="38"/>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81148" name="Freeform 1478"/>
            <p:cNvSpPr>
              <a:spLocks/>
            </p:cNvSpPr>
            <p:nvPr/>
          </p:nvSpPr>
          <p:spPr bwMode="auto">
            <a:xfrm>
              <a:off x="1989" y="6288"/>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81149" name="Freeform 1479"/>
            <p:cNvSpPr>
              <a:spLocks/>
            </p:cNvSpPr>
            <p:nvPr/>
          </p:nvSpPr>
          <p:spPr bwMode="auto">
            <a:xfrm>
              <a:off x="1989" y="6286"/>
              <a:ext cx="15" cy="4"/>
            </a:xfrm>
            <a:custGeom>
              <a:avLst/>
              <a:gdLst>
                <a:gd name="T0" fmla="*/ 0 w 88"/>
                <a:gd name="T1" fmla="*/ 0 h 25"/>
                <a:gd name="T2" fmla="*/ 0 w 88"/>
                <a:gd name="T3" fmla="*/ 0 h 25"/>
                <a:gd name="T4" fmla="*/ 0 w 88"/>
                <a:gd name="T5" fmla="*/ 0 h 25"/>
                <a:gd name="T6" fmla="*/ 0 w 88"/>
                <a:gd name="T7" fmla="*/ 0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0" y="25"/>
                  </a:moveTo>
                  <a:lnTo>
                    <a:pt x="88" y="14"/>
                  </a:lnTo>
                  <a:lnTo>
                    <a:pt x="77" y="0"/>
                  </a:lnTo>
                  <a:lnTo>
                    <a:pt x="0" y="25"/>
                  </a:lnTo>
                  <a:close/>
                </a:path>
              </a:pathLst>
            </a:custGeom>
            <a:solidFill>
              <a:schemeClr val="tx1"/>
            </a:solidFill>
            <a:ln w="9525">
              <a:solidFill>
                <a:schemeClr val="tx1"/>
              </a:solidFill>
              <a:round/>
              <a:headEnd/>
              <a:tailEnd/>
            </a:ln>
          </p:spPr>
          <p:txBody>
            <a:bodyPr/>
            <a:lstStyle/>
            <a:p>
              <a:endParaRPr lang="en-US"/>
            </a:p>
          </p:txBody>
        </p:sp>
        <p:sp>
          <p:nvSpPr>
            <p:cNvPr id="81150" name="Freeform 1480"/>
            <p:cNvSpPr>
              <a:spLocks/>
            </p:cNvSpPr>
            <p:nvPr/>
          </p:nvSpPr>
          <p:spPr bwMode="auto">
            <a:xfrm>
              <a:off x="1989" y="6286"/>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0" y="42"/>
                  </a:moveTo>
                  <a:lnTo>
                    <a:pt x="2" y="25"/>
                  </a:lnTo>
                  <a:lnTo>
                    <a:pt x="79" y="0"/>
                  </a:lnTo>
                  <a:lnTo>
                    <a:pt x="90" y="14"/>
                  </a:lnTo>
                  <a:lnTo>
                    <a:pt x="0" y="42"/>
                  </a:lnTo>
                  <a:close/>
                </a:path>
              </a:pathLst>
            </a:custGeom>
            <a:solidFill>
              <a:schemeClr val="tx1"/>
            </a:solidFill>
            <a:ln w="0">
              <a:solidFill>
                <a:schemeClr val="tx1"/>
              </a:solidFill>
              <a:round/>
              <a:headEnd/>
              <a:tailEnd/>
            </a:ln>
          </p:spPr>
          <p:txBody>
            <a:bodyPr/>
            <a:lstStyle/>
            <a:p>
              <a:endParaRPr lang="en-US"/>
            </a:p>
          </p:txBody>
        </p:sp>
        <p:sp>
          <p:nvSpPr>
            <p:cNvPr id="81151" name="Freeform 1481"/>
            <p:cNvSpPr>
              <a:spLocks/>
            </p:cNvSpPr>
            <p:nvPr/>
          </p:nvSpPr>
          <p:spPr bwMode="auto">
            <a:xfrm>
              <a:off x="2002" y="6274"/>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0"/>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81152" name="Freeform 1482"/>
            <p:cNvSpPr>
              <a:spLocks/>
            </p:cNvSpPr>
            <p:nvPr/>
          </p:nvSpPr>
          <p:spPr bwMode="auto">
            <a:xfrm>
              <a:off x="2002" y="6274"/>
              <a:ext cx="9" cy="12"/>
            </a:xfrm>
            <a:custGeom>
              <a:avLst/>
              <a:gdLst>
                <a:gd name="T0" fmla="*/ 0 w 55"/>
                <a:gd name="T1" fmla="*/ 0 h 71"/>
                <a:gd name="T2" fmla="*/ 0 w 55"/>
                <a:gd name="T3" fmla="*/ 0 h 71"/>
                <a:gd name="T4" fmla="*/ 0 w 55"/>
                <a:gd name="T5" fmla="*/ 0 h 71"/>
                <a:gd name="T6" fmla="*/ 0 w 55"/>
                <a:gd name="T7" fmla="*/ 0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1"/>
                  </a:lnTo>
                  <a:lnTo>
                    <a:pt x="39" y="0"/>
                  </a:lnTo>
                  <a:lnTo>
                    <a:pt x="0" y="71"/>
                  </a:lnTo>
                  <a:close/>
                </a:path>
              </a:pathLst>
            </a:custGeom>
            <a:solidFill>
              <a:schemeClr val="tx1"/>
            </a:solidFill>
            <a:ln w="9525">
              <a:solidFill>
                <a:schemeClr val="tx1"/>
              </a:solidFill>
              <a:round/>
              <a:headEnd/>
              <a:tailEnd/>
            </a:ln>
          </p:spPr>
          <p:txBody>
            <a:bodyPr/>
            <a:lstStyle/>
            <a:p>
              <a:endParaRPr lang="en-US"/>
            </a:p>
          </p:txBody>
        </p:sp>
        <p:sp>
          <p:nvSpPr>
            <p:cNvPr id="81153" name="Freeform 1483"/>
            <p:cNvSpPr>
              <a:spLocks/>
            </p:cNvSpPr>
            <p:nvPr/>
          </p:nvSpPr>
          <p:spPr bwMode="auto">
            <a:xfrm>
              <a:off x="2002" y="6274"/>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1"/>
                  </a:lnTo>
                  <a:lnTo>
                    <a:pt x="39"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81154" name="Freeform 1484"/>
            <p:cNvSpPr>
              <a:spLocks/>
            </p:cNvSpPr>
            <p:nvPr/>
          </p:nvSpPr>
          <p:spPr bwMode="auto">
            <a:xfrm>
              <a:off x="2010" y="6273"/>
              <a:ext cx="76" cy="6"/>
            </a:xfrm>
            <a:custGeom>
              <a:avLst/>
              <a:gdLst>
                <a:gd name="T0" fmla="*/ 0 w 454"/>
                <a:gd name="T1" fmla="*/ 0 h 39"/>
                <a:gd name="T2" fmla="*/ 0 w 454"/>
                <a:gd name="T3" fmla="*/ 0 h 39"/>
                <a:gd name="T4" fmla="*/ 0 w 454"/>
                <a:gd name="T5" fmla="*/ 0 h 39"/>
                <a:gd name="T6" fmla="*/ 0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2" y="0"/>
                  </a:moveTo>
                  <a:lnTo>
                    <a:pt x="0" y="17"/>
                  </a:lnTo>
                  <a:lnTo>
                    <a:pt x="454" y="39"/>
                  </a:lnTo>
                  <a:lnTo>
                    <a:pt x="2" y="0"/>
                  </a:lnTo>
                  <a:close/>
                </a:path>
              </a:pathLst>
            </a:custGeom>
            <a:solidFill>
              <a:schemeClr val="tx1"/>
            </a:solidFill>
            <a:ln w="9525">
              <a:solidFill>
                <a:schemeClr val="tx1"/>
              </a:solidFill>
              <a:round/>
              <a:headEnd/>
              <a:tailEnd/>
            </a:ln>
          </p:spPr>
          <p:txBody>
            <a:bodyPr/>
            <a:lstStyle/>
            <a:p>
              <a:endParaRPr lang="en-US"/>
            </a:p>
          </p:txBody>
        </p:sp>
        <p:sp>
          <p:nvSpPr>
            <p:cNvPr id="81155" name="Freeform 1485"/>
            <p:cNvSpPr>
              <a:spLocks/>
            </p:cNvSpPr>
            <p:nvPr/>
          </p:nvSpPr>
          <p:spPr bwMode="auto">
            <a:xfrm>
              <a:off x="2010" y="6275"/>
              <a:ext cx="76" cy="7"/>
            </a:xfrm>
            <a:custGeom>
              <a:avLst/>
              <a:gdLst>
                <a:gd name="T0" fmla="*/ 0 w 454"/>
                <a:gd name="T1" fmla="*/ 0 h 39"/>
                <a:gd name="T2" fmla="*/ 0 w 454"/>
                <a:gd name="T3" fmla="*/ 0 h 39"/>
                <a:gd name="T4" fmla="*/ 0 w 454"/>
                <a:gd name="T5" fmla="*/ 0 h 39"/>
                <a:gd name="T6" fmla="*/ 0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0" y="0"/>
                  </a:moveTo>
                  <a:lnTo>
                    <a:pt x="454" y="22"/>
                  </a:lnTo>
                  <a:lnTo>
                    <a:pt x="453" y="39"/>
                  </a:lnTo>
                  <a:lnTo>
                    <a:pt x="0" y="0"/>
                  </a:lnTo>
                  <a:close/>
                </a:path>
              </a:pathLst>
            </a:custGeom>
            <a:solidFill>
              <a:schemeClr val="tx1"/>
            </a:solidFill>
            <a:ln w="9525">
              <a:solidFill>
                <a:schemeClr val="tx1"/>
              </a:solidFill>
              <a:round/>
              <a:headEnd/>
              <a:tailEnd/>
            </a:ln>
          </p:spPr>
          <p:txBody>
            <a:bodyPr/>
            <a:lstStyle/>
            <a:p>
              <a:endParaRPr lang="en-US"/>
            </a:p>
          </p:txBody>
        </p:sp>
        <p:sp>
          <p:nvSpPr>
            <p:cNvPr id="81156" name="Freeform 1486"/>
            <p:cNvSpPr>
              <a:spLocks/>
            </p:cNvSpPr>
            <p:nvPr/>
          </p:nvSpPr>
          <p:spPr bwMode="auto">
            <a:xfrm>
              <a:off x="2010" y="6273"/>
              <a:ext cx="76" cy="9"/>
            </a:xfrm>
            <a:custGeom>
              <a:avLst/>
              <a:gdLst>
                <a:gd name="T0" fmla="*/ 0 w 454"/>
                <a:gd name="T1" fmla="*/ 0 h 56"/>
                <a:gd name="T2" fmla="*/ 0 w 454"/>
                <a:gd name="T3" fmla="*/ 0 h 56"/>
                <a:gd name="T4" fmla="*/ 0 w 454"/>
                <a:gd name="T5" fmla="*/ 0 h 56"/>
                <a:gd name="T6" fmla="*/ 0 w 454"/>
                <a:gd name="T7" fmla="*/ 0 h 56"/>
                <a:gd name="T8" fmla="*/ 0 w 454"/>
                <a:gd name="T9" fmla="*/ 0 h 56"/>
                <a:gd name="T10" fmla="*/ 0 60000 65536"/>
                <a:gd name="T11" fmla="*/ 0 60000 65536"/>
                <a:gd name="T12" fmla="*/ 0 60000 65536"/>
                <a:gd name="T13" fmla="*/ 0 60000 65536"/>
                <a:gd name="T14" fmla="*/ 0 60000 65536"/>
                <a:gd name="T15" fmla="*/ 0 w 454"/>
                <a:gd name="T16" fmla="*/ 0 h 56"/>
                <a:gd name="T17" fmla="*/ 454 w 454"/>
                <a:gd name="T18" fmla="*/ 56 h 56"/>
              </a:gdLst>
              <a:ahLst/>
              <a:cxnLst>
                <a:cxn ang="T10">
                  <a:pos x="T0" y="T1"/>
                </a:cxn>
                <a:cxn ang="T11">
                  <a:pos x="T2" y="T3"/>
                </a:cxn>
                <a:cxn ang="T12">
                  <a:pos x="T4" y="T5"/>
                </a:cxn>
                <a:cxn ang="T13">
                  <a:pos x="T6" y="T7"/>
                </a:cxn>
                <a:cxn ang="T14">
                  <a:pos x="T8" y="T9"/>
                </a:cxn>
              </a:cxnLst>
              <a:rect l="T15" t="T16" r="T17" b="T18"/>
              <a:pathLst>
                <a:path w="454" h="56">
                  <a:moveTo>
                    <a:pt x="2" y="0"/>
                  </a:moveTo>
                  <a:lnTo>
                    <a:pt x="0" y="17"/>
                  </a:lnTo>
                  <a:lnTo>
                    <a:pt x="453" y="56"/>
                  </a:lnTo>
                  <a:lnTo>
                    <a:pt x="454" y="39"/>
                  </a:lnTo>
                  <a:lnTo>
                    <a:pt x="2" y="0"/>
                  </a:lnTo>
                  <a:close/>
                </a:path>
              </a:pathLst>
            </a:custGeom>
            <a:solidFill>
              <a:schemeClr val="tx1"/>
            </a:solidFill>
            <a:ln w="0">
              <a:solidFill>
                <a:schemeClr val="tx1"/>
              </a:solidFill>
              <a:round/>
              <a:headEnd/>
              <a:tailEnd/>
            </a:ln>
          </p:spPr>
          <p:txBody>
            <a:bodyPr/>
            <a:lstStyle/>
            <a:p>
              <a:endParaRPr lang="en-US"/>
            </a:p>
          </p:txBody>
        </p:sp>
        <p:sp>
          <p:nvSpPr>
            <p:cNvPr id="81157" name="Freeform 1487"/>
            <p:cNvSpPr>
              <a:spLocks/>
            </p:cNvSpPr>
            <p:nvPr/>
          </p:nvSpPr>
          <p:spPr bwMode="auto">
            <a:xfrm>
              <a:off x="3746" y="4570"/>
              <a:ext cx="62"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158" name="Freeform 1488"/>
            <p:cNvSpPr>
              <a:spLocks/>
            </p:cNvSpPr>
            <p:nvPr/>
          </p:nvSpPr>
          <p:spPr bwMode="auto">
            <a:xfrm>
              <a:off x="3746" y="4568"/>
              <a:ext cx="62" cy="6"/>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8"/>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81159" name="Freeform 1489"/>
            <p:cNvSpPr>
              <a:spLocks/>
            </p:cNvSpPr>
            <p:nvPr/>
          </p:nvSpPr>
          <p:spPr bwMode="auto">
            <a:xfrm>
              <a:off x="3746" y="4568"/>
              <a:ext cx="62" cy="7"/>
            </a:xfrm>
            <a:custGeom>
              <a:avLst/>
              <a:gdLst>
                <a:gd name="T0" fmla="*/ 0 w 368"/>
                <a:gd name="T1" fmla="*/ 0 h 40"/>
                <a:gd name="T2" fmla="*/ 0 w 368"/>
                <a:gd name="T3" fmla="*/ 0 h 40"/>
                <a:gd name="T4" fmla="*/ 0 w 368"/>
                <a:gd name="T5" fmla="*/ 0 h 40"/>
                <a:gd name="T6" fmla="*/ 0 w 368"/>
                <a:gd name="T7" fmla="*/ 0 h 40"/>
                <a:gd name="T8" fmla="*/ 0 w 368"/>
                <a:gd name="T9" fmla="*/ 0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1"/>
                  </a:lnTo>
                  <a:lnTo>
                    <a:pt x="0"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81160" name="Freeform 1490"/>
            <p:cNvSpPr>
              <a:spLocks/>
            </p:cNvSpPr>
            <p:nvPr/>
          </p:nvSpPr>
          <p:spPr bwMode="auto">
            <a:xfrm>
              <a:off x="3760" y="4415"/>
              <a:ext cx="146" cy="13"/>
            </a:xfrm>
            <a:custGeom>
              <a:avLst/>
              <a:gdLst>
                <a:gd name="T0" fmla="*/ 0 w 877"/>
                <a:gd name="T1" fmla="*/ 0 h 76"/>
                <a:gd name="T2" fmla="*/ 0 w 877"/>
                <a:gd name="T3" fmla="*/ 0 h 76"/>
                <a:gd name="T4" fmla="*/ 0 w 877"/>
                <a:gd name="T5" fmla="*/ 0 h 76"/>
                <a:gd name="T6" fmla="*/ 0 w 877"/>
                <a:gd name="T7" fmla="*/ 0 h 76"/>
                <a:gd name="T8" fmla="*/ 0 60000 65536"/>
                <a:gd name="T9" fmla="*/ 0 60000 65536"/>
                <a:gd name="T10" fmla="*/ 0 60000 65536"/>
                <a:gd name="T11" fmla="*/ 0 60000 65536"/>
                <a:gd name="T12" fmla="*/ 0 w 877"/>
                <a:gd name="T13" fmla="*/ 0 h 76"/>
                <a:gd name="T14" fmla="*/ 877 w 877"/>
                <a:gd name="T15" fmla="*/ 76 h 76"/>
              </a:gdLst>
              <a:ahLst/>
              <a:cxnLst>
                <a:cxn ang="T8">
                  <a:pos x="T0" y="T1"/>
                </a:cxn>
                <a:cxn ang="T9">
                  <a:pos x="T2" y="T3"/>
                </a:cxn>
                <a:cxn ang="T10">
                  <a:pos x="T4" y="T5"/>
                </a:cxn>
                <a:cxn ang="T11">
                  <a:pos x="T6" y="T7"/>
                </a:cxn>
              </a:cxnLst>
              <a:rect l="T12" t="T13" r="T14" b="T15"/>
              <a:pathLst>
                <a:path w="877" h="76">
                  <a:moveTo>
                    <a:pt x="877" y="76"/>
                  </a:moveTo>
                  <a:lnTo>
                    <a:pt x="877" y="68"/>
                  </a:lnTo>
                  <a:lnTo>
                    <a:pt x="0" y="0"/>
                  </a:lnTo>
                  <a:lnTo>
                    <a:pt x="877" y="76"/>
                  </a:lnTo>
                  <a:close/>
                </a:path>
              </a:pathLst>
            </a:custGeom>
            <a:solidFill>
              <a:schemeClr val="tx1"/>
            </a:solidFill>
            <a:ln w="9525">
              <a:solidFill>
                <a:schemeClr val="tx1"/>
              </a:solidFill>
              <a:round/>
              <a:headEnd/>
              <a:tailEnd/>
            </a:ln>
          </p:spPr>
          <p:txBody>
            <a:bodyPr/>
            <a:lstStyle/>
            <a:p>
              <a:endParaRPr lang="en-US"/>
            </a:p>
          </p:txBody>
        </p:sp>
        <p:sp>
          <p:nvSpPr>
            <p:cNvPr id="81161" name="Freeform 1491"/>
            <p:cNvSpPr>
              <a:spLocks/>
            </p:cNvSpPr>
            <p:nvPr/>
          </p:nvSpPr>
          <p:spPr bwMode="auto">
            <a:xfrm>
              <a:off x="3760" y="4413"/>
              <a:ext cx="146" cy="13"/>
            </a:xfrm>
            <a:custGeom>
              <a:avLst/>
              <a:gdLst>
                <a:gd name="T0" fmla="*/ 0 w 877"/>
                <a:gd name="T1" fmla="*/ 0 h 77"/>
                <a:gd name="T2" fmla="*/ 0 w 877"/>
                <a:gd name="T3" fmla="*/ 0 h 77"/>
                <a:gd name="T4" fmla="*/ 0 w 877"/>
                <a:gd name="T5" fmla="*/ 0 h 77"/>
                <a:gd name="T6" fmla="*/ 0 w 877"/>
                <a:gd name="T7" fmla="*/ 0 h 77"/>
                <a:gd name="T8" fmla="*/ 0 60000 65536"/>
                <a:gd name="T9" fmla="*/ 0 60000 65536"/>
                <a:gd name="T10" fmla="*/ 0 60000 65536"/>
                <a:gd name="T11" fmla="*/ 0 60000 65536"/>
                <a:gd name="T12" fmla="*/ 0 w 877"/>
                <a:gd name="T13" fmla="*/ 0 h 77"/>
                <a:gd name="T14" fmla="*/ 877 w 877"/>
                <a:gd name="T15" fmla="*/ 77 h 77"/>
              </a:gdLst>
              <a:ahLst/>
              <a:cxnLst>
                <a:cxn ang="T8">
                  <a:pos x="T0" y="T1"/>
                </a:cxn>
                <a:cxn ang="T9">
                  <a:pos x="T2" y="T3"/>
                </a:cxn>
                <a:cxn ang="T10">
                  <a:pos x="T4" y="T5"/>
                </a:cxn>
                <a:cxn ang="T11">
                  <a:pos x="T6" y="T7"/>
                </a:cxn>
              </a:cxnLst>
              <a:rect l="T12" t="T13" r="T14" b="T15"/>
              <a:pathLst>
                <a:path w="877" h="77">
                  <a:moveTo>
                    <a:pt x="877" y="77"/>
                  </a:moveTo>
                  <a:lnTo>
                    <a:pt x="0" y="9"/>
                  </a:lnTo>
                  <a:lnTo>
                    <a:pt x="1" y="0"/>
                  </a:lnTo>
                  <a:lnTo>
                    <a:pt x="877" y="77"/>
                  </a:lnTo>
                  <a:close/>
                </a:path>
              </a:pathLst>
            </a:custGeom>
            <a:solidFill>
              <a:schemeClr val="tx1"/>
            </a:solidFill>
            <a:ln w="9525">
              <a:solidFill>
                <a:schemeClr val="tx1"/>
              </a:solidFill>
              <a:round/>
              <a:headEnd/>
              <a:tailEnd/>
            </a:ln>
          </p:spPr>
          <p:txBody>
            <a:bodyPr/>
            <a:lstStyle/>
            <a:p>
              <a:endParaRPr lang="en-US"/>
            </a:p>
          </p:txBody>
        </p:sp>
        <p:sp>
          <p:nvSpPr>
            <p:cNvPr id="81162" name="Freeform 1492"/>
            <p:cNvSpPr>
              <a:spLocks/>
            </p:cNvSpPr>
            <p:nvPr/>
          </p:nvSpPr>
          <p:spPr bwMode="auto">
            <a:xfrm>
              <a:off x="3760" y="4413"/>
              <a:ext cx="146" cy="15"/>
            </a:xfrm>
            <a:custGeom>
              <a:avLst/>
              <a:gdLst>
                <a:gd name="T0" fmla="*/ 0 w 877"/>
                <a:gd name="T1" fmla="*/ 0 h 85"/>
                <a:gd name="T2" fmla="*/ 0 w 877"/>
                <a:gd name="T3" fmla="*/ 0 h 85"/>
                <a:gd name="T4" fmla="*/ 0 w 877"/>
                <a:gd name="T5" fmla="*/ 0 h 85"/>
                <a:gd name="T6" fmla="*/ 0 w 877"/>
                <a:gd name="T7" fmla="*/ 0 h 85"/>
                <a:gd name="T8" fmla="*/ 0 w 877"/>
                <a:gd name="T9" fmla="*/ 0 h 85"/>
                <a:gd name="T10" fmla="*/ 0 60000 65536"/>
                <a:gd name="T11" fmla="*/ 0 60000 65536"/>
                <a:gd name="T12" fmla="*/ 0 60000 65536"/>
                <a:gd name="T13" fmla="*/ 0 60000 65536"/>
                <a:gd name="T14" fmla="*/ 0 60000 65536"/>
                <a:gd name="T15" fmla="*/ 0 w 877"/>
                <a:gd name="T16" fmla="*/ 0 h 85"/>
                <a:gd name="T17" fmla="*/ 877 w 877"/>
                <a:gd name="T18" fmla="*/ 85 h 85"/>
              </a:gdLst>
              <a:ahLst/>
              <a:cxnLst>
                <a:cxn ang="T10">
                  <a:pos x="T0" y="T1"/>
                </a:cxn>
                <a:cxn ang="T11">
                  <a:pos x="T2" y="T3"/>
                </a:cxn>
                <a:cxn ang="T12">
                  <a:pos x="T4" y="T5"/>
                </a:cxn>
                <a:cxn ang="T13">
                  <a:pos x="T6" y="T7"/>
                </a:cxn>
                <a:cxn ang="T14">
                  <a:pos x="T8" y="T9"/>
                </a:cxn>
              </a:cxnLst>
              <a:rect l="T15" t="T16" r="T17" b="T18"/>
              <a:pathLst>
                <a:path w="877" h="85">
                  <a:moveTo>
                    <a:pt x="877" y="85"/>
                  </a:moveTo>
                  <a:lnTo>
                    <a:pt x="877" y="77"/>
                  </a:lnTo>
                  <a:lnTo>
                    <a:pt x="1" y="0"/>
                  </a:lnTo>
                  <a:lnTo>
                    <a:pt x="0" y="9"/>
                  </a:lnTo>
                  <a:lnTo>
                    <a:pt x="877" y="85"/>
                  </a:lnTo>
                  <a:close/>
                </a:path>
              </a:pathLst>
            </a:custGeom>
            <a:solidFill>
              <a:schemeClr val="tx1"/>
            </a:solidFill>
            <a:ln w="0">
              <a:solidFill>
                <a:schemeClr val="tx1"/>
              </a:solidFill>
              <a:round/>
              <a:headEnd/>
              <a:tailEnd/>
            </a:ln>
          </p:spPr>
          <p:txBody>
            <a:bodyPr/>
            <a:lstStyle/>
            <a:p>
              <a:endParaRPr lang="en-US"/>
            </a:p>
          </p:txBody>
        </p:sp>
        <p:sp>
          <p:nvSpPr>
            <p:cNvPr id="81163" name="Freeform 1493"/>
            <p:cNvSpPr>
              <a:spLocks/>
            </p:cNvSpPr>
            <p:nvPr/>
          </p:nvSpPr>
          <p:spPr bwMode="auto">
            <a:xfrm>
              <a:off x="3758" y="4429"/>
              <a:ext cx="62" cy="5"/>
            </a:xfrm>
            <a:custGeom>
              <a:avLst/>
              <a:gdLst>
                <a:gd name="T0" fmla="*/ 0 w 368"/>
                <a:gd name="T1" fmla="*/ 0 h 33"/>
                <a:gd name="T2" fmla="*/ 0 w 368"/>
                <a:gd name="T3" fmla="*/ 0 h 33"/>
                <a:gd name="T4" fmla="*/ 0 w 368"/>
                <a:gd name="T5" fmla="*/ 0 h 33"/>
                <a:gd name="T6" fmla="*/ 0 w 368"/>
                <a:gd name="T7" fmla="*/ 0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368" y="29"/>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81164" name="Freeform 1494"/>
            <p:cNvSpPr>
              <a:spLocks/>
            </p:cNvSpPr>
            <p:nvPr/>
          </p:nvSpPr>
          <p:spPr bwMode="auto">
            <a:xfrm>
              <a:off x="3758" y="4428"/>
              <a:ext cx="62" cy="5"/>
            </a:xfrm>
            <a:custGeom>
              <a:avLst/>
              <a:gdLst>
                <a:gd name="T0" fmla="*/ 0 w 368"/>
                <a:gd name="T1" fmla="*/ 0 h 33"/>
                <a:gd name="T2" fmla="*/ 0 w 368"/>
                <a:gd name="T3" fmla="*/ 0 h 33"/>
                <a:gd name="T4" fmla="*/ 0 w 368"/>
                <a:gd name="T5" fmla="*/ 0 h 33"/>
                <a:gd name="T6" fmla="*/ 0 w 368"/>
                <a:gd name="T7" fmla="*/ 0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4"/>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81165" name="Freeform 1495"/>
            <p:cNvSpPr>
              <a:spLocks/>
            </p:cNvSpPr>
            <p:nvPr/>
          </p:nvSpPr>
          <p:spPr bwMode="auto">
            <a:xfrm>
              <a:off x="3758" y="4428"/>
              <a:ext cx="62" cy="6"/>
            </a:xfrm>
            <a:custGeom>
              <a:avLst/>
              <a:gdLst>
                <a:gd name="T0" fmla="*/ 0 w 368"/>
                <a:gd name="T1" fmla="*/ 0 h 37"/>
                <a:gd name="T2" fmla="*/ 0 w 368"/>
                <a:gd name="T3" fmla="*/ 0 h 37"/>
                <a:gd name="T4" fmla="*/ 0 w 368"/>
                <a:gd name="T5" fmla="*/ 0 h 37"/>
                <a:gd name="T6" fmla="*/ 0 w 368"/>
                <a:gd name="T7" fmla="*/ 0 h 37"/>
                <a:gd name="T8" fmla="*/ 0 w 368"/>
                <a:gd name="T9" fmla="*/ 0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8" y="37"/>
                  </a:moveTo>
                  <a:lnTo>
                    <a:pt x="368" y="33"/>
                  </a:lnTo>
                  <a:lnTo>
                    <a:pt x="0" y="0"/>
                  </a:lnTo>
                  <a:lnTo>
                    <a:pt x="0" y="4"/>
                  </a:lnTo>
                  <a:lnTo>
                    <a:pt x="368" y="37"/>
                  </a:lnTo>
                  <a:close/>
                </a:path>
              </a:pathLst>
            </a:custGeom>
            <a:solidFill>
              <a:schemeClr val="tx1"/>
            </a:solidFill>
            <a:ln w="0">
              <a:solidFill>
                <a:schemeClr val="tx1"/>
              </a:solidFill>
              <a:round/>
              <a:headEnd/>
              <a:tailEnd/>
            </a:ln>
          </p:spPr>
          <p:txBody>
            <a:bodyPr/>
            <a:lstStyle/>
            <a:p>
              <a:endParaRPr lang="en-US"/>
            </a:p>
          </p:txBody>
        </p:sp>
        <p:sp>
          <p:nvSpPr>
            <p:cNvPr id="81166" name="Freeform 1496"/>
            <p:cNvSpPr>
              <a:spLocks/>
            </p:cNvSpPr>
            <p:nvPr/>
          </p:nvSpPr>
          <p:spPr bwMode="auto">
            <a:xfrm>
              <a:off x="3746" y="4569"/>
              <a:ext cx="62" cy="6"/>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167" name="Freeform 1497"/>
            <p:cNvSpPr>
              <a:spLocks/>
            </p:cNvSpPr>
            <p:nvPr/>
          </p:nvSpPr>
          <p:spPr bwMode="auto">
            <a:xfrm>
              <a:off x="3746" y="4569"/>
              <a:ext cx="62"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168" name="Freeform 1498"/>
            <p:cNvSpPr>
              <a:spLocks/>
            </p:cNvSpPr>
            <p:nvPr/>
          </p:nvSpPr>
          <p:spPr bwMode="auto">
            <a:xfrm>
              <a:off x="3746" y="4569"/>
              <a:ext cx="62" cy="6"/>
            </a:xfrm>
            <a:custGeom>
              <a:avLst/>
              <a:gdLst>
                <a:gd name="T0" fmla="*/ 0 w 368"/>
                <a:gd name="T1" fmla="*/ 0 h 36"/>
                <a:gd name="T2" fmla="*/ 0 w 368"/>
                <a:gd name="T3" fmla="*/ 0 h 36"/>
                <a:gd name="T4" fmla="*/ 0 w 368"/>
                <a:gd name="T5" fmla="*/ 0 h 36"/>
                <a:gd name="T6" fmla="*/ 0 w 368"/>
                <a:gd name="T7" fmla="*/ 0 h 36"/>
                <a:gd name="T8" fmla="*/ 0 w 368"/>
                <a:gd name="T9" fmla="*/ 0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81169" name="Freeform 1499"/>
            <p:cNvSpPr>
              <a:spLocks/>
            </p:cNvSpPr>
            <p:nvPr/>
          </p:nvSpPr>
          <p:spPr bwMode="auto">
            <a:xfrm>
              <a:off x="3745" y="4584"/>
              <a:ext cx="61" cy="5"/>
            </a:xfrm>
            <a:custGeom>
              <a:avLst/>
              <a:gdLst>
                <a:gd name="T0" fmla="*/ 0 w 369"/>
                <a:gd name="T1" fmla="*/ 0 h 31"/>
                <a:gd name="T2" fmla="*/ 0 w 369"/>
                <a:gd name="T3" fmla="*/ 0 h 31"/>
                <a:gd name="T4" fmla="*/ 0 w 369"/>
                <a:gd name="T5" fmla="*/ 0 h 31"/>
                <a:gd name="T6" fmla="*/ 0 w 369"/>
                <a:gd name="T7" fmla="*/ 0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8" y="31"/>
                  </a:moveTo>
                  <a:lnTo>
                    <a:pt x="369" y="23"/>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81170" name="Freeform 1500"/>
            <p:cNvSpPr>
              <a:spLocks/>
            </p:cNvSpPr>
            <p:nvPr/>
          </p:nvSpPr>
          <p:spPr bwMode="auto">
            <a:xfrm>
              <a:off x="3745" y="4582"/>
              <a:ext cx="61"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171" name="Freeform 1501"/>
            <p:cNvSpPr>
              <a:spLocks/>
            </p:cNvSpPr>
            <p:nvPr/>
          </p:nvSpPr>
          <p:spPr bwMode="auto">
            <a:xfrm>
              <a:off x="3745" y="4582"/>
              <a:ext cx="61" cy="7"/>
            </a:xfrm>
            <a:custGeom>
              <a:avLst/>
              <a:gdLst>
                <a:gd name="T0" fmla="*/ 0 w 369"/>
                <a:gd name="T1" fmla="*/ 0 h 40"/>
                <a:gd name="T2" fmla="*/ 0 w 369"/>
                <a:gd name="T3" fmla="*/ 0 h 40"/>
                <a:gd name="T4" fmla="*/ 0 w 369"/>
                <a:gd name="T5" fmla="*/ 0 h 40"/>
                <a:gd name="T6" fmla="*/ 0 w 369"/>
                <a:gd name="T7" fmla="*/ 0 h 40"/>
                <a:gd name="T8" fmla="*/ 0 w 369"/>
                <a:gd name="T9" fmla="*/ 0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9"/>
                  </a:lnTo>
                  <a:lnTo>
                    <a:pt x="368" y="40"/>
                  </a:lnTo>
                  <a:close/>
                </a:path>
              </a:pathLst>
            </a:custGeom>
            <a:solidFill>
              <a:schemeClr val="tx1"/>
            </a:solidFill>
            <a:ln w="0">
              <a:solidFill>
                <a:schemeClr val="tx1"/>
              </a:solidFill>
              <a:round/>
              <a:headEnd/>
              <a:tailEnd/>
            </a:ln>
          </p:spPr>
          <p:txBody>
            <a:bodyPr/>
            <a:lstStyle/>
            <a:p>
              <a:endParaRPr lang="en-US"/>
            </a:p>
          </p:txBody>
        </p:sp>
        <p:sp>
          <p:nvSpPr>
            <p:cNvPr id="81172" name="Freeform 1502"/>
            <p:cNvSpPr>
              <a:spLocks/>
            </p:cNvSpPr>
            <p:nvPr/>
          </p:nvSpPr>
          <p:spPr bwMode="auto">
            <a:xfrm>
              <a:off x="3742" y="4427"/>
              <a:ext cx="165" cy="1873"/>
            </a:xfrm>
            <a:custGeom>
              <a:avLst/>
              <a:gdLst>
                <a:gd name="T0" fmla="*/ 0 w 985"/>
                <a:gd name="T1" fmla="*/ 0 h 11237"/>
                <a:gd name="T2" fmla="*/ 0 w 985"/>
                <a:gd name="T3" fmla="*/ 0 h 11237"/>
                <a:gd name="T4" fmla="*/ 0 w 985"/>
                <a:gd name="T5" fmla="*/ 2 h 11237"/>
                <a:gd name="T6" fmla="*/ 0 w 985"/>
                <a:gd name="T7" fmla="*/ 0 h 11237"/>
                <a:gd name="T8" fmla="*/ 0 60000 65536"/>
                <a:gd name="T9" fmla="*/ 0 60000 65536"/>
                <a:gd name="T10" fmla="*/ 0 60000 65536"/>
                <a:gd name="T11" fmla="*/ 0 60000 65536"/>
                <a:gd name="T12" fmla="*/ 0 w 985"/>
                <a:gd name="T13" fmla="*/ 0 h 11237"/>
                <a:gd name="T14" fmla="*/ 985 w 985"/>
                <a:gd name="T15" fmla="*/ 11237 h 11237"/>
              </a:gdLst>
              <a:ahLst/>
              <a:cxnLst>
                <a:cxn ang="T8">
                  <a:pos x="T0" y="T1"/>
                </a:cxn>
                <a:cxn ang="T9">
                  <a:pos x="T2" y="T3"/>
                </a:cxn>
                <a:cxn ang="T10">
                  <a:pos x="T4" y="T5"/>
                </a:cxn>
                <a:cxn ang="T11">
                  <a:pos x="T6" y="T7"/>
                </a:cxn>
              </a:cxnLst>
              <a:rect l="T12" t="T13" r="T14" b="T15"/>
              <a:pathLst>
                <a:path w="985" h="11237">
                  <a:moveTo>
                    <a:pt x="985" y="0"/>
                  </a:moveTo>
                  <a:lnTo>
                    <a:pt x="977" y="0"/>
                  </a:lnTo>
                  <a:lnTo>
                    <a:pt x="0" y="11237"/>
                  </a:lnTo>
                  <a:lnTo>
                    <a:pt x="985" y="0"/>
                  </a:lnTo>
                  <a:close/>
                </a:path>
              </a:pathLst>
            </a:custGeom>
            <a:solidFill>
              <a:schemeClr val="tx1"/>
            </a:solidFill>
            <a:ln w="9525">
              <a:solidFill>
                <a:schemeClr val="tx1"/>
              </a:solidFill>
              <a:round/>
              <a:headEnd/>
              <a:tailEnd/>
            </a:ln>
          </p:spPr>
          <p:txBody>
            <a:bodyPr/>
            <a:lstStyle/>
            <a:p>
              <a:endParaRPr lang="en-US"/>
            </a:p>
          </p:txBody>
        </p:sp>
        <p:sp>
          <p:nvSpPr>
            <p:cNvPr id="81173" name="Freeform 1503"/>
            <p:cNvSpPr>
              <a:spLocks/>
            </p:cNvSpPr>
            <p:nvPr/>
          </p:nvSpPr>
          <p:spPr bwMode="auto">
            <a:xfrm>
              <a:off x="3741" y="4427"/>
              <a:ext cx="164" cy="1873"/>
            </a:xfrm>
            <a:custGeom>
              <a:avLst/>
              <a:gdLst>
                <a:gd name="T0" fmla="*/ 0 w 987"/>
                <a:gd name="T1" fmla="*/ 0 h 11237"/>
                <a:gd name="T2" fmla="*/ 0 w 987"/>
                <a:gd name="T3" fmla="*/ 2 h 11237"/>
                <a:gd name="T4" fmla="*/ 0 w 987"/>
                <a:gd name="T5" fmla="*/ 2 h 11237"/>
                <a:gd name="T6" fmla="*/ 0 w 987"/>
                <a:gd name="T7" fmla="*/ 0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0"/>
                  </a:moveTo>
                  <a:lnTo>
                    <a:pt x="10" y="11237"/>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81174" name="Freeform 1504"/>
            <p:cNvSpPr>
              <a:spLocks/>
            </p:cNvSpPr>
            <p:nvPr/>
          </p:nvSpPr>
          <p:spPr bwMode="auto">
            <a:xfrm>
              <a:off x="3741" y="4427"/>
              <a:ext cx="166" cy="1873"/>
            </a:xfrm>
            <a:custGeom>
              <a:avLst/>
              <a:gdLst>
                <a:gd name="T0" fmla="*/ 0 w 995"/>
                <a:gd name="T1" fmla="*/ 0 h 11237"/>
                <a:gd name="T2" fmla="*/ 0 w 995"/>
                <a:gd name="T3" fmla="*/ 0 h 11237"/>
                <a:gd name="T4" fmla="*/ 0 w 995"/>
                <a:gd name="T5" fmla="*/ 2 h 11237"/>
                <a:gd name="T6" fmla="*/ 0 w 995"/>
                <a:gd name="T7" fmla="*/ 2 h 11237"/>
                <a:gd name="T8" fmla="*/ 0 w 995"/>
                <a:gd name="T9" fmla="*/ 0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0"/>
                  </a:moveTo>
                  <a:lnTo>
                    <a:pt x="987" y="0"/>
                  </a:lnTo>
                  <a:lnTo>
                    <a:pt x="0" y="11237"/>
                  </a:lnTo>
                  <a:lnTo>
                    <a:pt x="10" y="11237"/>
                  </a:lnTo>
                  <a:lnTo>
                    <a:pt x="995" y="0"/>
                  </a:lnTo>
                  <a:close/>
                </a:path>
              </a:pathLst>
            </a:custGeom>
            <a:solidFill>
              <a:schemeClr val="tx1"/>
            </a:solidFill>
            <a:ln w="0">
              <a:solidFill>
                <a:schemeClr val="tx1"/>
              </a:solidFill>
              <a:round/>
              <a:headEnd/>
              <a:tailEnd/>
            </a:ln>
          </p:spPr>
          <p:txBody>
            <a:bodyPr/>
            <a:lstStyle/>
            <a:p>
              <a:endParaRPr lang="en-US"/>
            </a:p>
          </p:txBody>
        </p:sp>
        <p:sp>
          <p:nvSpPr>
            <p:cNvPr id="81175" name="Freeform 1505"/>
            <p:cNvSpPr>
              <a:spLocks/>
            </p:cNvSpPr>
            <p:nvPr/>
          </p:nvSpPr>
          <p:spPr bwMode="auto">
            <a:xfrm>
              <a:off x="3726" y="4426"/>
              <a:ext cx="166" cy="1890"/>
            </a:xfrm>
            <a:custGeom>
              <a:avLst/>
              <a:gdLst>
                <a:gd name="T0" fmla="*/ 0 w 996"/>
                <a:gd name="T1" fmla="*/ 0 h 11339"/>
                <a:gd name="T2" fmla="*/ 0 w 996"/>
                <a:gd name="T3" fmla="*/ 0 h 11339"/>
                <a:gd name="T4" fmla="*/ 0 w 996"/>
                <a:gd name="T5" fmla="*/ 2 h 11339"/>
                <a:gd name="T6" fmla="*/ 0 w 996"/>
                <a:gd name="T7" fmla="*/ 0 h 11339"/>
                <a:gd name="T8" fmla="*/ 0 60000 65536"/>
                <a:gd name="T9" fmla="*/ 0 60000 65536"/>
                <a:gd name="T10" fmla="*/ 0 60000 65536"/>
                <a:gd name="T11" fmla="*/ 0 60000 65536"/>
                <a:gd name="T12" fmla="*/ 0 w 996"/>
                <a:gd name="T13" fmla="*/ 0 h 11339"/>
                <a:gd name="T14" fmla="*/ 996 w 996"/>
                <a:gd name="T15" fmla="*/ 11339 h 11339"/>
              </a:gdLst>
              <a:ahLst/>
              <a:cxnLst>
                <a:cxn ang="T8">
                  <a:pos x="T0" y="T1"/>
                </a:cxn>
                <a:cxn ang="T9">
                  <a:pos x="T2" y="T3"/>
                </a:cxn>
                <a:cxn ang="T10">
                  <a:pos x="T4" y="T5"/>
                </a:cxn>
                <a:cxn ang="T11">
                  <a:pos x="T6" y="T7"/>
                </a:cxn>
              </a:cxnLst>
              <a:rect l="T12" t="T13" r="T14" b="T15"/>
              <a:pathLst>
                <a:path w="996" h="11339">
                  <a:moveTo>
                    <a:pt x="996" y="0"/>
                  </a:moveTo>
                  <a:lnTo>
                    <a:pt x="991" y="0"/>
                  </a:lnTo>
                  <a:lnTo>
                    <a:pt x="0" y="11339"/>
                  </a:lnTo>
                  <a:lnTo>
                    <a:pt x="996" y="0"/>
                  </a:lnTo>
                  <a:close/>
                </a:path>
              </a:pathLst>
            </a:custGeom>
            <a:solidFill>
              <a:schemeClr val="tx1"/>
            </a:solidFill>
            <a:ln w="9525">
              <a:solidFill>
                <a:schemeClr val="tx1"/>
              </a:solidFill>
              <a:round/>
              <a:headEnd/>
              <a:tailEnd/>
            </a:ln>
          </p:spPr>
          <p:txBody>
            <a:bodyPr/>
            <a:lstStyle/>
            <a:p>
              <a:endParaRPr lang="en-US"/>
            </a:p>
          </p:txBody>
        </p:sp>
        <p:sp>
          <p:nvSpPr>
            <p:cNvPr id="81176" name="Freeform 1506"/>
            <p:cNvSpPr>
              <a:spLocks/>
            </p:cNvSpPr>
            <p:nvPr/>
          </p:nvSpPr>
          <p:spPr bwMode="auto">
            <a:xfrm>
              <a:off x="3726" y="4426"/>
              <a:ext cx="165" cy="1890"/>
            </a:xfrm>
            <a:custGeom>
              <a:avLst/>
              <a:gdLst>
                <a:gd name="T0" fmla="*/ 0 w 995"/>
                <a:gd name="T1" fmla="*/ 0 h 11339"/>
                <a:gd name="T2" fmla="*/ 0 w 995"/>
                <a:gd name="T3" fmla="*/ 2 h 11339"/>
                <a:gd name="T4" fmla="*/ 0 w 995"/>
                <a:gd name="T5" fmla="*/ 2 h 11339"/>
                <a:gd name="T6" fmla="*/ 0 w 995"/>
                <a:gd name="T7" fmla="*/ 0 h 11339"/>
                <a:gd name="T8" fmla="*/ 0 60000 65536"/>
                <a:gd name="T9" fmla="*/ 0 60000 65536"/>
                <a:gd name="T10" fmla="*/ 0 60000 65536"/>
                <a:gd name="T11" fmla="*/ 0 60000 65536"/>
                <a:gd name="T12" fmla="*/ 0 w 995"/>
                <a:gd name="T13" fmla="*/ 0 h 11339"/>
                <a:gd name="T14" fmla="*/ 995 w 995"/>
                <a:gd name="T15" fmla="*/ 11339 h 11339"/>
              </a:gdLst>
              <a:ahLst/>
              <a:cxnLst>
                <a:cxn ang="T8">
                  <a:pos x="T0" y="T1"/>
                </a:cxn>
                <a:cxn ang="T9">
                  <a:pos x="T2" y="T3"/>
                </a:cxn>
                <a:cxn ang="T10">
                  <a:pos x="T4" y="T5"/>
                </a:cxn>
                <a:cxn ang="T11">
                  <a:pos x="T6" y="T7"/>
                </a:cxn>
              </a:cxnLst>
              <a:rect l="T12" t="T13" r="T14" b="T15"/>
              <a:pathLst>
                <a:path w="995" h="11339">
                  <a:moveTo>
                    <a:pt x="995" y="0"/>
                  </a:moveTo>
                  <a:lnTo>
                    <a:pt x="4" y="11339"/>
                  </a:lnTo>
                  <a:lnTo>
                    <a:pt x="0" y="11339"/>
                  </a:lnTo>
                  <a:lnTo>
                    <a:pt x="995" y="0"/>
                  </a:lnTo>
                  <a:close/>
                </a:path>
              </a:pathLst>
            </a:custGeom>
            <a:solidFill>
              <a:schemeClr val="tx1"/>
            </a:solidFill>
            <a:ln w="9525">
              <a:solidFill>
                <a:schemeClr val="tx1"/>
              </a:solidFill>
              <a:round/>
              <a:headEnd/>
              <a:tailEnd/>
            </a:ln>
          </p:spPr>
          <p:txBody>
            <a:bodyPr/>
            <a:lstStyle/>
            <a:p>
              <a:endParaRPr lang="en-US"/>
            </a:p>
          </p:txBody>
        </p:sp>
        <p:sp>
          <p:nvSpPr>
            <p:cNvPr id="81177" name="Freeform 1507"/>
            <p:cNvSpPr>
              <a:spLocks/>
            </p:cNvSpPr>
            <p:nvPr/>
          </p:nvSpPr>
          <p:spPr bwMode="auto">
            <a:xfrm>
              <a:off x="3726" y="4426"/>
              <a:ext cx="166" cy="1890"/>
            </a:xfrm>
            <a:custGeom>
              <a:avLst/>
              <a:gdLst>
                <a:gd name="T0" fmla="*/ 0 w 1000"/>
                <a:gd name="T1" fmla="*/ 0 h 11339"/>
                <a:gd name="T2" fmla="*/ 0 w 1000"/>
                <a:gd name="T3" fmla="*/ 0 h 11339"/>
                <a:gd name="T4" fmla="*/ 0 w 1000"/>
                <a:gd name="T5" fmla="*/ 2 h 11339"/>
                <a:gd name="T6" fmla="*/ 0 w 1000"/>
                <a:gd name="T7" fmla="*/ 2 h 11339"/>
                <a:gd name="T8" fmla="*/ 0 w 1000"/>
                <a:gd name="T9" fmla="*/ 0 h 11339"/>
                <a:gd name="T10" fmla="*/ 0 60000 65536"/>
                <a:gd name="T11" fmla="*/ 0 60000 65536"/>
                <a:gd name="T12" fmla="*/ 0 60000 65536"/>
                <a:gd name="T13" fmla="*/ 0 60000 65536"/>
                <a:gd name="T14" fmla="*/ 0 60000 65536"/>
                <a:gd name="T15" fmla="*/ 0 w 1000"/>
                <a:gd name="T16" fmla="*/ 0 h 11339"/>
                <a:gd name="T17" fmla="*/ 1000 w 1000"/>
                <a:gd name="T18" fmla="*/ 11339 h 11339"/>
              </a:gdLst>
              <a:ahLst/>
              <a:cxnLst>
                <a:cxn ang="T10">
                  <a:pos x="T0" y="T1"/>
                </a:cxn>
                <a:cxn ang="T11">
                  <a:pos x="T2" y="T3"/>
                </a:cxn>
                <a:cxn ang="T12">
                  <a:pos x="T4" y="T5"/>
                </a:cxn>
                <a:cxn ang="T13">
                  <a:pos x="T6" y="T7"/>
                </a:cxn>
                <a:cxn ang="T14">
                  <a:pos x="T8" y="T9"/>
                </a:cxn>
              </a:cxnLst>
              <a:rect l="T15" t="T16" r="T17" b="T18"/>
              <a:pathLst>
                <a:path w="1000" h="11339">
                  <a:moveTo>
                    <a:pt x="1000" y="0"/>
                  </a:moveTo>
                  <a:lnTo>
                    <a:pt x="995" y="0"/>
                  </a:lnTo>
                  <a:lnTo>
                    <a:pt x="0" y="11339"/>
                  </a:lnTo>
                  <a:lnTo>
                    <a:pt x="4" y="11339"/>
                  </a:lnTo>
                  <a:lnTo>
                    <a:pt x="1000" y="0"/>
                  </a:lnTo>
                  <a:close/>
                </a:path>
              </a:pathLst>
            </a:custGeom>
            <a:solidFill>
              <a:schemeClr val="tx1"/>
            </a:solidFill>
            <a:ln w="0">
              <a:solidFill>
                <a:schemeClr val="tx1"/>
              </a:solidFill>
              <a:round/>
              <a:headEnd/>
              <a:tailEnd/>
            </a:ln>
          </p:spPr>
          <p:txBody>
            <a:bodyPr/>
            <a:lstStyle/>
            <a:p>
              <a:endParaRPr lang="en-US"/>
            </a:p>
          </p:txBody>
        </p:sp>
        <p:sp>
          <p:nvSpPr>
            <p:cNvPr id="81178" name="Freeform 1508"/>
            <p:cNvSpPr>
              <a:spLocks/>
            </p:cNvSpPr>
            <p:nvPr/>
          </p:nvSpPr>
          <p:spPr bwMode="auto">
            <a:xfrm>
              <a:off x="3657" y="4419"/>
              <a:ext cx="165" cy="1873"/>
            </a:xfrm>
            <a:custGeom>
              <a:avLst/>
              <a:gdLst>
                <a:gd name="T0" fmla="*/ 0 w 986"/>
                <a:gd name="T1" fmla="*/ 0 h 11237"/>
                <a:gd name="T2" fmla="*/ 0 w 986"/>
                <a:gd name="T3" fmla="*/ 0 h 11237"/>
                <a:gd name="T4" fmla="*/ 0 w 986"/>
                <a:gd name="T5" fmla="*/ 2 h 11237"/>
                <a:gd name="T6" fmla="*/ 0 w 986"/>
                <a:gd name="T7" fmla="*/ 0 h 11237"/>
                <a:gd name="T8" fmla="*/ 0 60000 65536"/>
                <a:gd name="T9" fmla="*/ 0 60000 65536"/>
                <a:gd name="T10" fmla="*/ 0 60000 65536"/>
                <a:gd name="T11" fmla="*/ 0 60000 65536"/>
                <a:gd name="T12" fmla="*/ 0 w 986"/>
                <a:gd name="T13" fmla="*/ 0 h 11237"/>
                <a:gd name="T14" fmla="*/ 986 w 986"/>
                <a:gd name="T15" fmla="*/ 11237 h 11237"/>
              </a:gdLst>
              <a:ahLst/>
              <a:cxnLst>
                <a:cxn ang="T8">
                  <a:pos x="T0" y="T1"/>
                </a:cxn>
                <a:cxn ang="T9">
                  <a:pos x="T2" y="T3"/>
                </a:cxn>
                <a:cxn ang="T10">
                  <a:pos x="T4" y="T5"/>
                </a:cxn>
                <a:cxn ang="T11">
                  <a:pos x="T6" y="T7"/>
                </a:cxn>
              </a:cxnLst>
              <a:rect l="T12" t="T13" r="T14" b="T15"/>
              <a:pathLst>
                <a:path w="986" h="11237">
                  <a:moveTo>
                    <a:pt x="986" y="1"/>
                  </a:moveTo>
                  <a:lnTo>
                    <a:pt x="977" y="0"/>
                  </a:lnTo>
                  <a:lnTo>
                    <a:pt x="0" y="11237"/>
                  </a:lnTo>
                  <a:lnTo>
                    <a:pt x="986" y="1"/>
                  </a:lnTo>
                  <a:close/>
                </a:path>
              </a:pathLst>
            </a:custGeom>
            <a:solidFill>
              <a:schemeClr val="tx1"/>
            </a:solidFill>
            <a:ln w="9525">
              <a:solidFill>
                <a:schemeClr val="tx1"/>
              </a:solidFill>
              <a:round/>
              <a:headEnd/>
              <a:tailEnd/>
            </a:ln>
          </p:spPr>
          <p:txBody>
            <a:bodyPr/>
            <a:lstStyle/>
            <a:p>
              <a:endParaRPr lang="en-US"/>
            </a:p>
          </p:txBody>
        </p:sp>
        <p:sp>
          <p:nvSpPr>
            <p:cNvPr id="81179" name="Freeform 1509"/>
            <p:cNvSpPr>
              <a:spLocks/>
            </p:cNvSpPr>
            <p:nvPr/>
          </p:nvSpPr>
          <p:spPr bwMode="auto">
            <a:xfrm>
              <a:off x="3656" y="4419"/>
              <a:ext cx="164" cy="1873"/>
            </a:xfrm>
            <a:custGeom>
              <a:avLst/>
              <a:gdLst>
                <a:gd name="T0" fmla="*/ 0 w 986"/>
                <a:gd name="T1" fmla="*/ 0 h 11237"/>
                <a:gd name="T2" fmla="*/ 0 w 986"/>
                <a:gd name="T3" fmla="*/ 2 h 11237"/>
                <a:gd name="T4" fmla="*/ 0 w 986"/>
                <a:gd name="T5" fmla="*/ 2 h 11237"/>
                <a:gd name="T6" fmla="*/ 0 w 986"/>
                <a:gd name="T7" fmla="*/ 0 h 11237"/>
                <a:gd name="T8" fmla="*/ 0 60000 65536"/>
                <a:gd name="T9" fmla="*/ 0 60000 65536"/>
                <a:gd name="T10" fmla="*/ 0 60000 65536"/>
                <a:gd name="T11" fmla="*/ 0 60000 65536"/>
                <a:gd name="T12" fmla="*/ 0 w 986"/>
                <a:gd name="T13" fmla="*/ 0 h 11237"/>
                <a:gd name="T14" fmla="*/ 986 w 986"/>
                <a:gd name="T15" fmla="*/ 11237 h 11237"/>
              </a:gdLst>
              <a:ahLst/>
              <a:cxnLst>
                <a:cxn ang="T8">
                  <a:pos x="T0" y="T1"/>
                </a:cxn>
                <a:cxn ang="T9">
                  <a:pos x="T2" y="T3"/>
                </a:cxn>
                <a:cxn ang="T10">
                  <a:pos x="T4" y="T5"/>
                </a:cxn>
                <a:cxn ang="T11">
                  <a:pos x="T6" y="T7"/>
                </a:cxn>
              </a:cxnLst>
              <a:rect l="T12" t="T13" r="T14" b="T15"/>
              <a:pathLst>
                <a:path w="986" h="11237">
                  <a:moveTo>
                    <a:pt x="986" y="0"/>
                  </a:moveTo>
                  <a:lnTo>
                    <a:pt x="9" y="11237"/>
                  </a:lnTo>
                  <a:lnTo>
                    <a:pt x="0" y="11237"/>
                  </a:lnTo>
                  <a:lnTo>
                    <a:pt x="986" y="0"/>
                  </a:lnTo>
                  <a:close/>
                </a:path>
              </a:pathLst>
            </a:custGeom>
            <a:solidFill>
              <a:schemeClr val="tx1"/>
            </a:solidFill>
            <a:ln w="9525">
              <a:solidFill>
                <a:schemeClr val="tx1"/>
              </a:solidFill>
              <a:round/>
              <a:headEnd/>
              <a:tailEnd/>
            </a:ln>
          </p:spPr>
          <p:txBody>
            <a:bodyPr/>
            <a:lstStyle/>
            <a:p>
              <a:endParaRPr lang="en-US"/>
            </a:p>
          </p:txBody>
        </p:sp>
        <p:sp>
          <p:nvSpPr>
            <p:cNvPr id="81180" name="Freeform 1510"/>
            <p:cNvSpPr>
              <a:spLocks/>
            </p:cNvSpPr>
            <p:nvPr/>
          </p:nvSpPr>
          <p:spPr bwMode="auto">
            <a:xfrm>
              <a:off x="3656" y="4419"/>
              <a:ext cx="166" cy="1873"/>
            </a:xfrm>
            <a:custGeom>
              <a:avLst/>
              <a:gdLst>
                <a:gd name="T0" fmla="*/ 0 w 995"/>
                <a:gd name="T1" fmla="*/ 0 h 11237"/>
                <a:gd name="T2" fmla="*/ 0 w 995"/>
                <a:gd name="T3" fmla="*/ 0 h 11237"/>
                <a:gd name="T4" fmla="*/ 0 w 995"/>
                <a:gd name="T5" fmla="*/ 2 h 11237"/>
                <a:gd name="T6" fmla="*/ 0 w 995"/>
                <a:gd name="T7" fmla="*/ 2 h 11237"/>
                <a:gd name="T8" fmla="*/ 0 w 995"/>
                <a:gd name="T9" fmla="*/ 0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1"/>
                  </a:moveTo>
                  <a:lnTo>
                    <a:pt x="986" y="0"/>
                  </a:lnTo>
                  <a:lnTo>
                    <a:pt x="0" y="11237"/>
                  </a:lnTo>
                  <a:lnTo>
                    <a:pt x="9" y="11237"/>
                  </a:lnTo>
                  <a:lnTo>
                    <a:pt x="995" y="1"/>
                  </a:lnTo>
                  <a:close/>
                </a:path>
              </a:pathLst>
            </a:custGeom>
            <a:solidFill>
              <a:schemeClr val="tx1"/>
            </a:solidFill>
            <a:ln w="0">
              <a:solidFill>
                <a:schemeClr val="tx1"/>
              </a:solidFill>
              <a:round/>
              <a:headEnd/>
              <a:tailEnd/>
            </a:ln>
          </p:spPr>
          <p:txBody>
            <a:bodyPr/>
            <a:lstStyle/>
            <a:p>
              <a:endParaRPr lang="en-US"/>
            </a:p>
          </p:txBody>
        </p:sp>
        <p:sp>
          <p:nvSpPr>
            <p:cNvPr id="81181" name="Freeform 1511"/>
            <p:cNvSpPr>
              <a:spLocks/>
            </p:cNvSpPr>
            <p:nvPr/>
          </p:nvSpPr>
          <p:spPr bwMode="auto">
            <a:xfrm>
              <a:off x="3673" y="4421"/>
              <a:ext cx="163" cy="1856"/>
            </a:xfrm>
            <a:custGeom>
              <a:avLst/>
              <a:gdLst>
                <a:gd name="T0" fmla="*/ 0 w 977"/>
                <a:gd name="T1" fmla="*/ 0 h 11139"/>
                <a:gd name="T2" fmla="*/ 0 w 977"/>
                <a:gd name="T3" fmla="*/ 0 h 11139"/>
                <a:gd name="T4" fmla="*/ 0 w 977"/>
                <a:gd name="T5" fmla="*/ 1 h 11139"/>
                <a:gd name="T6" fmla="*/ 0 w 977"/>
                <a:gd name="T7" fmla="*/ 0 h 11139"/>
                <a:gd name="T8" fmla="*/ 0 60000 65536"/>
                <a:gd name="T9" fmla="*/ 0 60000 65536"/>
                <a:gd name="T10" fmla="*/ 0 60000 65536"/>
                <a:gd name="T11" fmla="*/ 0 60000 65536"/>
                <a:gd name="T12" fmla="*/ 0 w 977"/>
                <a:gd name="T13" fmla="*/ 0 h 11139"/>
                <a:gd name="T14" fmla="*/ 977 w 977"/>
                <a:gd name="T15" fmla="*/ 11139 h 11139"/>
              </a:gdLst>
              <a:ahLst/>
              <a:cxnLst>
                <a:cxn ang="T8">
                  <a:pos x="T0" y="T1"/>
                </a:cxn>
                <a:cxn ang="T9">
                  <a:pos x="T2" y="T3"/>
                </a:cxn>
                <a:cxn ang="T10">
                  <a:pos x="T4" y="T5"/>
                </a:cxn>
                <a:cxn ang="T11">
                  <a:pos x="T6" y="T7"/>
                </a:cxn>
              </a:cxnLst>
              <a:rect l="T12" t="T13" r="T14" b="T15"/>
              <a:pathLst>
                <a:path w="977" h="11139">
                  <a:moveTo>
                    <a:pt x="977" y="1"/>
                  </a:moveTo>
                  <a:lnTo>
                    <a:pt x="973" y="0"/>
                  </a:lnTo>
                  <a:lnTo>
                    <a:pt x="0" y="11139"/>
                  </a:lnTo>
                  <a:lnTo>
                    <a:pt x="977" y="1"/>
                  </a:lnTo>
                  <a:close/>
                </a:path>
              </a:pathLst>
            </a:custGeom>
            <a:solidFill>
              <a:schemeClr val="tx1"/>
            </a:solidFill>
            <a:ln w="9525">
              <a:solidFill>
                <a:schemeClr val="tx1"/>
              </a:solidFill>
              <a:round/>
              <a:headEnd/>
              <a:tailEnd/>
            </a:ln>
          </p:spPr>
          <p:txBody>
            <a:bodyPr/>
            <a:lstStyle/>
            <a:p>
              <a:endParaRPr lang="en-US"/>
            </a:p>
          </p:txBody>
        </p:sp>
        <p:sp>
          <p:nvSpPr>
            <p:cNvPr id="81182" name="Freeform 1512"/>
            <p:cNvSpPr>
              <a:spLocks/>
            </p:cNvSpPr>
            <p:nvPr/>
          </p:nvSpPr>
          <p:spPr bwMode="auto">
            <a:xfrm>
              <a:off x="3672" y="4421"/>
              <a:ext cx="163" cy="1856"/>
            </a:xfrm>
            <a:custGeom>
              <a:avLst/>
              <a:gdLst>
                <a:gd name="T0" fmla="*/ 0 w 977"/>
                <a:gd name="T1" fmla="*/ 0 h 11139"/>
                <a:gd name="T2" fmla="*/ 0 w 977"/>
                <a:gd name="T3" fmla="*/ 1 h 11139"/>
                <a:gd name="T4" fmla="*/ 0 w 977"/>
                <a:gd name="T5" fmla="*/ 1 h 11139"/>
                <a:gd name="T6" fmla="*/ 0 w 977"/>
                <a:gd name="T7" fmla="*/ 0 h 11139"/>
                <a:gd name="T8" fmla="*/ 0 60000 65536"/>
                <a:gd name="T9" fmla="*/ 0 60000 65536"/>
                <a:gd name="T10" fmla="*/ 0 60000 65536"/>
                <a:gd name="T11" fmla="*/ 0 60000 65536"/>
                <a:gd name="T12" fmla="*/ 0 w 977"/>
                <a:gd name="T13" fmla="*/ 0 h 11139"/>
                <a:gd name="T14" fmla="*/ 977 w 977"/>
                <a:gd name="T15" fmla="*/ 11139 h 11139"/>
              </a:gdLst>
              <a:ahLst/>
              <a:cxnLst>
                <a:cxn ang="T8">
                  <a:pos x="T0" y="T1"/>
                </a:cxn>
                <a:cxn ang="T9">
                  <a:pos x="T2" y="T3"/>
                </a:cxn>
                <a:cxn ang="T10">
                  <a:pos x="T4" y="T5"/>
                </a:cxn>
                <a:cxn ang="T11">
                  <a:pos x="T6" y="T7"/>
                </a:cxn>
              </a:cxnLst>
              <a:rect l="T12" t="T13" r="T14" b="T15"/>
              <a:pathLst>
                <a:path w="977" h="11139">
                  <a:moveTo>
                    <a:pt x="977" y="0"/>
                  </a:moveTo>
                  <a:lnTo>
                    <a:pt x="4" y="11139"/>
                  </a:lnTo>
                  <a:lnTo>
                    <a:pt x="0" y="11139"/>
                  </a:lnTo>
                  <a:lnTo>
                    <a:pt x="977" y="0"/>
                  </a:lnTo>
                  <a:close/>
                </a:path>
              </a:pathLst>
            </a:custGeom>
            <a:solidFill>
              <a:schemeClr val="tx1"/>
            </a:solidFill>
            <a:ln w="9525">
              <a:solidFill>
                <a:schemeClr val="tx1"/>
              </a:solidFill>
              <a:round/>
              <a:headEnd/>
              <a:tailEnd/>
            </a:ln>
          </p:spPr>
          <p:txBody>
            <a:bodyPr/>
            <a:lstStyle/>
            <a:p>
              <a:endParaRPr lang="en-US"/>
            </a:p>
          </p:txBody>
        </p:sp>
        <p:sp>
          <p:nvSpPr>
            <p:cNvPr id="81183" name="Freeform 1513"/>
            <p:cNvSpPr>
              <a:spLocks/>
            </p:cNvSpPr>
            <p:nvPr/>
          </p:nvSpPr>
          <p:spPr bwMode="auto">
            <a:xfrm>
              <a:off x="3672" y="4421"/>
              <a:ext cx="164" cy="1856"/>
            </a:xfrm>
            <a:custGeom>
              <a:avLst/>
              <a:gdLst>
                <a:gd name="T0" fmla="*/ 0 w 981"/>
                <a:gd name="T1" fmla="*/ 0 h 11139"/>
                <a:gd name="T2" fmla="*/ 0 w 981"/>
                <a:gd name="T3" fmla="*/ 0 h 11139"/>
                <a:gd name="T4" fmla="*/ 0 w 981"/>
                <a:gd name="T5" fmla="*/ 1 h 11139"/>
                <a:gd name="T6" fmla="*/ 0 w 981"/>
                <a:gd name="T7" fmla="*/ 1 h 11139"/>
                <a:gd name="T8" fmla="*/ 0 w 981"/>
                <a:gd name="T9" fmla="*/ 0 h 11139"/>
                <a:gd name="T10" fmla="*/ 0 60000 65536"/>
                <a:gd name="T11" fmla="*/ 0 60000 65536"/>
                <a:gd name="T12" fmla="*/ 0 60000 65536"/>
                <a:gd name="T13" fmla="*/ 0 60000 65536"/>
                <a:gd name="T14" fmla="*/ 0 60000 65536"/>
                <a:gd name="T15" fmla="*/ 0 w 981"/>
                <a:gd name="T16" fmla="*/ 0 h 11139"/>
                <a:gd name="T17" fmla="*/ 981 w 981"/>
                <a:gd name="T18" fmla="*/ 11139 h 11139"/>
              </a:gdLst>
              <a:ahLst/>
              <a:cxnLst>
                <a:cxn ang="T10">
                  <a:pos x="T0" y="T1"/>
                </a:cxn>
                <a:cxn ang="T11">
                  <a:pos x="T2" y="T3"/>
                </a:cxn>
                <a:cxn ang="T12">
                  <a:pos x="T4" y="T5"/>
                </a:cxn>
                <a:cxn ang="T13">
                  <a:pos x="T6" y="T7"/>
                </a:cxn>
                <a:cxn ang="T14">
                  <a:pos x="T8" y="T9"/>
                </a:cxn>
              </a:cxnLst>
              <a:rect l="T15" t="T16" r="T17" b="T18"/>
              <a:pathLst>
                <a:path w="981" h="11139">
                  <a:moveTo>
                    <a:pt x="981" y="1"/>
                  </a:moveTo>
                  <a:lnTo>
                    <a:pt x="977" y="0"/>
                  </a:lnTo>
                  <a:lnTo>
                    <a:pt x="0" y="11139"/>
                  </a:lnTo>
                  <a:lnTo>
                    <a:pt x="4" y="11139"/>
                  </a:lnTo>
                  <a:lnTo>
                    <a:pt x="981" y="1"/>
                  </a:lnTo>
                  <a:close/>
                </a:path>
              </a:pathLst>
            </a:custGeom>
            <a:solidFill>
              <a:schemeClr val="tx1"/>
            </a:solidFill>
            <a:ln w="0">
              <a:solidFill>
                <a:schemeClr val="tx1"/>
              </a:solidFill>
              <a:round/>
              <a:headEnd/>
              <a:tailEnd/>
            </a:ln>
          </p:spPr>
          <p:txBody>
            <a:bodyPr/>
            <a:lstStyle/>
            <a:p>
              <a:endParaRPr lang="en-US"/>
            </a:p>
          </p:txBody>
        </p:sp>
        <p:sp>
          <p:nvSpPr>
            <p:cNvPr id="81184" name="Freeform 1514"/>
            <p:cNvSpPr>
              <a:spLocks/>
            </p:cNvSpPr>
            <p:nvPr/>
          </p:nvSpPr>
          <p:spPr bwMode="auto">
            <a:xfrm>
              <a:off x="2014" y="4401"/>
              <a:ext cx="164" cy="1873"/>
            </a:xfrm>
            <a:custGeom>
              <a:avLst/>
              <a:gdLst>
                <a:gd name="T0" fmla="*/ 0 w 987"/>
                <a:gd name="T1" fmla="*/ 0 h 11237"/>
                <a:gd name="T2" fmla="*/ 0 w 987"/>
                <a:gd name="T3" fmla="*/ 0 h 11237"/>
                <a:gd name="T4" fmla="*/ 0 w 987"/>
                <a:gd name="T5" fmla="*/ 2 h 11237"/>
                <a:gd name="T6" fmla="*/ 0 w 987"/>
                <a:gd name="T7" fmla="*/ 0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1"/>
                  </a:moveTo>
                  <a:lnTo>
                    <a:pt x="979" y="0"/>
                  </a:lnTo>
                  <a:lnTo>
                    <a:pt x="0" y="11237"/>
                  </a:lnTo>
                  <a:lnTo>
                    <a:pt x="987" y="1"/>
                  </a:lnTo>
                  <a:close/>
                </a:path>
              </a:pathLst>
            </a:custGeom>
            <a:solidFill>
              <a:schemeClr val="tx1"/>
            </a:solidFill>
            <a:ln w="9525">
              <a:solidFill>
                <a:schemeClr val="tx1"/>
              </a:solidFill>
              <a:round/>
              <a:headEnd/>
              <a:tailEnd/>
            </a:ln>
          </p:spPr>
          <p:txBody>
            <a:bodyPr/>
            <a:lstStyle/>
            <a:p>
              <a:endParaRPr lang="en-US"/>
            </a:p>
          </p:txBody>
        </p:sp>
        <p:sp>
          <p:nvSpPr>
            <p:cNvPr id="81185" name="Freeform 1515"/>
            <p:cNvSpPr>
              <a:spLocks/>
            </p:cNvSpPr>
            <p:nvPr/>
          </p:nvSpPr>
          <p:spPr bwMode="auto">
            <a:xfrm>
              <a:off x="2013" y="4401"/>
              <a:ext cx="164" cy="1873"/>
            </a:xfrm>
            <a:custGeom>
              <a:avLst/>
              <a:gdLst>
                <a:gd name="T0" fmla="*/ 0 w 987"/>
                <a:gd name="T1" fmla="*/ 0 h 11237"/>
                <a:gd name="T2" fmla="*/ 0 w 987"/>
                <a:gd name="T3" fmla="*/ 2 h 11237"/>
                <a:gd name="T4" fmla="*/ 0 w 987"/>
                <a:gd name="T5" fmla="*/ 2 h 11237"/>
                <a:gd name="T6" fmla="*/ 0 w 987"/>
                <a:gd name="T7" fmla="*/ 0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0"/>
                  </a:moveTo>
                  <a:lnTo>
                    <a:pt x="8" y="11237"/>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81186" name="Freeform 1516"/>
            <p:cNvSpPr>
              <a:spLocks/>
            </p:cNvSpPr>
            <p:nvPr/>
          </p:nvSpPr>
          <p:spPr bwMode="auto">
            <a:xfrm>
              <a:off x="2013" y="4401"/>
              <a:ext cx="165" cy="1873"/>
            </a:xfrm>
            <a:custGeom>
              <a:avLst/>
              <a:gdLst>
                <a:gd name="T0" fmla="*/ 0 w 995"/>
                <a:gd name="T1" fmla="*/ 0 h 11237"/>
                <a:gd name="T2" fmla="*/ 0 w 995"/>
                <a:gd name="T3" fmla="*/ 0 h 11237"/>
                <a:gd name="T4" fmla="*/ 0 w 995"/>
                <a:gd name="T5" fmla="*/ 2 h 11237"/>
                <a:gd name="T6" fmla="*/ 0 w 995"/>
                <a:gd name="T7" fmla="*/ 2 h 11237"/>
                <a:gd name="T8" fmla="*/ 0 w 995"/>
                <a:gd name="T9" fmla="*/ 0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1"/>
                  </a:moveTo>
                  <a:lnTo>
                    <a:pt x="987" y="0"/>
                  </a:lnTo>
                  <a:lnTo>
                    <a:pt x="0" y="11237"/>
                  </a:lnTo>
                  <a:lnTo>
                    <a:pt x="8" y="11237"/>
                  </a:lnTo>
                  <a:lnTo>
                    <a:pt x="995" y="1"/>
                  </a:lnTo>
                  <a:close/>
                </a:path>
              </a:pathLst>
            </a:custGeom>
            <a:solidFill>
              <a:schemeClr val="tx1"/>
            </a:solidFill>
            <a:ln w="0">
              <a:solidFill>
                <a:schemeClr val="tx1"/>
              </a:solidFill>
              <a:round/>
              <a:headEnd/>
              <a:tailEnd/>
            </a:ln>
          </p:spPr>
          <p:txBody>
            <a:bodyPr/>
            <a:lstStyle/>
            <a:p>
              <a:endParaRPr lang="en-US"/>
            </a:p>
          </p:txBody>
        </p:sp>
        <p:sp>
          <p:nvSpPr>
            <p:cNvPr id="81187" name="Freeform 1517"/>
            <p:cNvSpPr>
              <a:spLocks/>
            </p:cNvSpPr>
            <p:nvPr/>
          </p:nvSpPr>
          <p:spPr bwMode="auto">
            <a:xfrm>
              <a:off x="1998" y="4400"/>
              <a:ext cx="166" cy="1890"/>
            </a:xfrm>
            <a:custGeom>
              <a:avLst/>
              <a:gdLst>
                <a:gd name="T0" fmla="*/ 0 w 995"/>
                <a:gd name="T1" fmla="*/ 0 h 11341"/>
                <a:gd name="T2" fmla="*/ 0 w 995"/>
                <a:gd name="T3" fmla="*/ 0 h 11341"/>
                <a:gd name="T4" fmla="*/ 0 w 995"/>
                <a:gd name="T5" fmla="*/ 1 h 11341"/>
                <a:gd name="T6" fmla="*/ 0 w 995"/>
                <a:gd name="T7" fmla="*/ 0 h 11341"/>
                <a:gd name="T8" fmla="*/ 0 60000 65536"/>
                <a:gd name="T9" fmla="*/ 0 60000 65536"/>
                <a:gd name="T10" fmla="*/ 0 60000 65536"/>
                <a:gd name="T11" fmla="*/ 0 60000 65536"/>
                <a:gd name="T12" fmla="*/ 0 w 995"/>
                <a:gd name="T13" fmla="*/ 0 h 11341"/>
                <a:gd name="T14" fmla="*/ 995 w 995"/>
                <a:gd name="T15" fmla="*/ 11341 h 11341"/>
              </a:gdLst>
              <a:ahLst/>
              <a:cxnLst>
                <a:cxn ang="T8">
                  <a:pos x="T0" y="T1"/>
                </a:cxn>
                <a:cxn ang="T9">
                  <a:pos x="T2" y="T3"/>
                </a:cxn>
                <a:cxn ang="T10">
                  <a:pos x="T4" y="T5"/>
                </a:cxn>
                <a:cxn ang="T11">
                  <a:pos x="T6" y="T7"/>
                </a:cxn>
              </a:cxnLst>
              <a:rect l="T12" t="T13" r="T14" b="T15"/>
              <a:pathLst>
                <a:path w="995" h="11341">
                  <a:moveTo>
                    <a:pt x="995" y="0"/>
                  </a:moveTo>
                  <a:lnTo>
                    <a:pt x="991" y="0"/>
                  </a:lnTo>
                  <a:lnTo>
                    <a:pt x="0" y="11341"/>
                  </a:lnTo>
                  <a:lnTo>
                    <a:pt x="995" y="0"/>
                  </a:lnTo>
                  <a:close/>
                </a:path>
              </a:pathLst>
            </a:custGeom>
            <a:solidFill>
              <a:schemeClr val="tx1"/>
            </a:solidFill>
            <a:ln w="9525">
              <a:solidFill>
                <a:schemeClr val="tx1"/>
              </a:solidFill>
              <a:round/>
              <a:headEnd/>
              <a:tailEnd/>
            </a:ln>
          </p:spPr>
          <p:txBody>
            <a:bodyPr/>
            <a:lstStyle/>
            <a:p>
              <a:endParaRPr lang="en-US"/>
            </a:p>
          </p:txBody>
        </p:sp>
        <p:sp>
          <p:nvSpPr>
            <p:cNvPr id="81188" name="Freeform 1518"/>
            <p:cNvSpPr>
              <a:spLocks/>
            </p:cNvSpPr>
            <p:nvPr/>
          </p:nvSpPr>
          <p:spPr bwMode="auto">
            <a:xfrm>
              <a:off x="1997" y="4400"/>
              <a:ext cx="166" cy="1890"/>
            </a:xfrm>
            <a:custGeom>
              <a:avLst/>
              <a:gdLst>
                <a:gd name="T0" fmla="*/ 0 w 995"/>
                <a:gd name="T1" fmla="*/ 0 h 11341"/>
                <a:gd name="T2" fmla="*/ 0 w 995"/>
                <a:gd name="T3" fmla="*/ 1 h 11341"/>
                <a:gd name="T4" fmla="*/ 0 w 995"/>
                <a:gd name="T5" fmla="*/ 1 h 11341"/>
                <a:gd name="T6" fmla="*/ 0 w 995"/>
                <a:gd name="T7" fmla="*/ 0 h 11341"/>
                <a:gd name="T8" fmla="*/ 0 60000 65536"/>
                <a:gd name="T9" fmla="*/ 0 60000 65536"/>
                <a:gd name="T10" fmla="*/ 0 60000 65536"/>
                <a:gd name="T11" fmla="*/ 0 60000 65536"/>
                <a:gd name="T12" fmla="*/ 0 w 995"/>
                <a:gd name="T13" fmla="*/ 0 h 11341"/>
                <a:gd name="T14" fmla="*/ 995 w 995"/>
                <a:gd name="T15" fmla="*/ 11341 h 11341"/>
              </a:gdLst>
              <a:ahLst/>
              <a:cxnLst>
                <a:cxn ang="T8">
                  <a:pos x="T0" y="T1"/>
                </a:cxn>
                <a:cxn ang="T9">
                  <a:pos x="T2" y="T3"/>
                </a:cxn>
                <a:cxn ang="T10">
                  <a:pos x="T4" y="T5"/>
                </a:cxn>
                <a:cxn ang="T11">
                  <a:pos x="T6" y="T7"/>
                </a:cxn>
              </a:cxnLst>
              <a:rect l="T12" t="T13" r="T14" b="T15"/>
              <a:pathLst>
                <a:path w="995" h="11341">
                  <a:moveTo>
                    <a:pt x="995" y="0"/>
                  </a:moveTo>
                  <a:lnTo>
                    <a:pt x="4" y="11341"/>
                  </a:lnTo>
                  <a:lnTo>
                    <a:pt x="0" y="11340"/>
                  </a:lnTo>
                  <a:lnTo>
                    <a:pt x="995" y="0"/>
                  </a:lnTo>
                  <a:close/>
                </a:path>
              </a:pathLst>
            </a:custGeom>
            <a:solidFill>
              <a:schemeClr val="tx1"/>
            </a:solidFill>
            <a:ln w="9525">
              <a:solidFill>
                <a:schemeClr val="tx1"/>
              </a:solidFill>
              <a:round/>
              <a:headEnd/>
              <a:tailEnd/>
            </a:ln>
          </p:spPr>
          <p:txBody>
            <a:bodyPr/>
            <a:lstStyle/>
            <a:p>
              <a:endParaRPr lang="en-US"/>
            </a:p>
          </p:txBody>
        </p:sp>
        <p:sp>
          <p:nvSpPr>
            <p:cNvPr id="81189" name="Freeform 1519"/>
            <p:cNvSpPr>
              <a:spLocks/>
            </p:cNvSpPr>
            <p:nvPr/>
          </p:nvSpPr>
          <p:spPr bwMode="auto">
            <a:xfrm>
              <a:off x="1997" y="4400"/>
              <a:ext cx="167" cy="1890"/>
            </a:xfrm>
            <a:custGeom>
              <a:avLst/>
              <a:gdLst>
                <a:gd name="T0" fmla="*/ 0 w 999"/>
                <a:gd name="T1" fmla="*/ 0 h 11341"/>
                <a:gd name="T2" fmla="*/ 0 w 999"/>
                <a:gd name="T3" fmla="*/ 0 h 11341"/>
                <a:gd name="T4" fmla="*/ 0 w 999"/>
                <a:gd name="T5" fmla="*/ 1 h 11341"/>
                <a:gd name="T6" fmla="*/ 0 w 999"/>
                <a:gd name="T7" fmla="*/ 1 h 11341"/>
                <a:gd name="T8" fmla="*/ 0 w 999"/>
                <a:gd name="T9" fmla="*/ 0 h 11341"/>
                <a:gd name="T10" fmla="*/ 0 60000 65536"/>
                <a:gd name="T11" fmla="*/ 0 60000 65536"/>
                <a:gd name="T12" fmla="*/ 0 60000 65536"/>
                <a:gd name="T13" fmla="*/ 0 60000 65536"/>
                <a:gd name="T14" fmla="*/ 0 60000 65536"/>
                <a:gd name="T15" fmla="*/ 0 w 999"/>
                <a:gd name="T16" fmla="*/ 0 h 11341"/>
                <a:gd name="T17" fmla="*/ 999 w 999"/>
                <a:gd name="T18" fmla="*/ 11341 h 11341"/>
              </a:gdLst>
              <a:ahLst/>
              <a:cxnLst>
                <a:cxn ang="T10">
                  <a:pos x="T0" y="T1"/>
                </a:cxn>
                <a:cxn ang="T11">
                  <a:pos x="T2" y="T3"/>
                </a:cxn>
                <a:cxn ang="T12">
                  <a:pos x="T4" y="T5"/>
                </a:cxn>
                <a:cxn ang="T13">
                  <a:pos x="T6" y="T7"/>
                </a:cxn>
                <a:cxn ang="T14">
                  <a:pos x="T8" y="T9"/>
                </a:cxn>
              </a:cxnLst>
              <a:rect l="T15" t="T16" r="T17" b="T18"/>
              <a:pathLst>
                <a:path w="999" h="11341">
                  <a:moveTo>
                    <a:pt x="999" y="0"/>
                  </a:moveTo>
                  <a:lnTo>
                    <a:pt x="995" y="0"/>
                  </a:lnTo>
                  <a:lnTo>
                    <a:pt x="0" y="11340"/>
                  </a:lnTo>
                  <a:lnTo>
                    <a:pt x="4" y="11341"/>
                  </a:lnTo>
                  <a:lnTo>
                    <a:pt x="999" y="0"/>
                  </a:lnTo>
                  <a:close/>
                </a:path>
              </a:pathLst>
            </a:custGeom>
            <a:solidFill>
              <a:schemeClr val="tx1"/>
            </a:solidFill>
            <a:ln w="0">
              <a:solidFill>
                <a:schemeClr val="tx1"/>
              </a:solidFill>
              <a:round/>
              <a:headEnd/>
              <a:tailEnd/>
            </a:ln>
          </p:spPr>
          <p:txBody>
            <a:bodyPr/>
            <a:lstStyle/>
            <a:p>
              <a:endParaRPr lang="en-US"/>
            </a:p>
          </p:txBody>
        </p:sp>
        <p:sp>
          <p:nvSpPr>
            <p:cNvPr id="81190" name="Freeform 1520"/>
            <p:cNvSpPr>
              <a:spLocks/>
            </p:cNvSpPr>
            <p:nvPr/>
          </p:nvSpPr>
          <p:spPr bwMode="auto">
            <a:xfrm>
              <a:off x="1945" y="4395"/>
              <a:ext cx="163" cy="1857"/>
            </a:xfrm>
            <a:custGeom>
              <a:avLst/>
              <a:gdLst>
                <a:gd name="T0" fmla="*/ 0 w 978"/>
                <a:gd name="T1" fmla="*/ 0 h 11140"/>
                <a:gd name="T2" fmla="*/ 0 w 978"/>
                <a:gd name="T3" fmla="*/ 0 h 11140"/>
                <a:gd name="T4" fmla="*/ 0 w 978"/>
                <a:gd name="T5" fmla="*/ 2 h 11140"/>
                <a:gd name="T6" fmla="*/ 0 w 978"/>
                <a:gd name="T7" fmla="*/ 0 h 11140"/>
                <a:gd name="T8" fmla="*/ 0 60000 65536"/>
                <a:gd name="T9" fmla="*/ 0 60000 65536"/>
                <a:gd name="T10" fmla="*/ 0 60000 65536"/>
                <a:gd name="T11" fmla="*/ 0 60000 65536"/>
                <a:gd name="T12" fmla="*/ 0 w 978"/>
                <a:gd name="T13" fmla="*/ 0 h 11140"/>
                <a:gd name="T14" fmla="*/ 978 w 978"/>
                <a:gd name="T15" fmla="*/ 11140 h 11140"/>
              </a:gdLst>
              <a:ahLst/>
              <a:cxnLst>
                <a:cxn ang="T8">
                  <a:pos x="T0" y="T1"/>
                </a:cxn>
                <a:cxn ang="T9">
                  <a:pos x="T2" y="T3"/>
                </a:cxn>
                <a:cxn ang="T10">
                  <a:pos x="T4" y="T5"/>
                </a:cxn>
                <a:cxn ang="T11">
                  <a:pos x="T6" y="T7"/>
                </a:cxn>
              </a:cxnLst>
              <a:rect l="T12" t="T13" r="T14" b="T15"/>
              <a:pathLst>
                <a:path w="978" h="11140">
                  <a:moveTo>
                    <a:pt x="978" y="1"/>
                  </a:moveTo>
                  <a:lnTo>
                    <a:pt x="974" y="0"/>
                  </a:lnTo>
                  <a:lnTo>
                    <a:pt x="0" y="11140"/>
                  </a:lnTo>
                  <a:lnTo>
                    <a:pt x="978" y="1"/>
                  </a:lnTo>
                  <a:close/>
                </a:path>
              </a:pathLst>
            </a:custGeom>
            <a:solidFill>
              <a:schemeClr val="tx1"/>
            </a:solidFill>
            <a:ln w="9525">
              <a:solidFill>
                <a:schemeClr val="tx1"/>
              </a:solidFill>
              <a:round/>
              <a:headEnd/>
              <a:tailEnd/>
            </a:ln>
          </p:spPr>
          <p:txBody>
            <a:bodyPr/>
            <a:lstStyle/>
            <a:p>
              <a:endParaRPr lang="en-US"/>
            </a:p>
          </p:txBody>
        </p:sp>
        <p:sp>
          <p:nvSpPr>
            <p:cNvPr id="81191" name="Freeform 1521"/>
            <p:cNvSpPr>
              <a:spLocks/>
            </p:cNvSpPr>
            <p:nvPr/>
          </p:nvSpPr>
          <p:spPr bwMode="auto">
            <a:xfrm>
              <a:off x="1944" y="4395"/>
              <a:ext cx="163" cy="1857"/>
            </a:xfrm>
            <a:custGeom>
              <a:avLst/>
              <a:gdLst>
                <a:gd name="T0" fmla="*/ 0 w 978"/>
                <a:gd name="T1" fmla="*/ 0 h 11140"/>
                <a:gd name="T2" fmla="*/ 0 w 978"/>
                <a:gd name="T3" fmla="*/ 2 h 11140"/>
                <a:gd name="T4" fmla="*/ 0 w 978"/>
                <a:gd name="T5" fmla="*/ 2 h 11140"/>
                <a:gd name="T6" fmla="*/ 0 w 978"/>
                <a:gd name="T7" fmla="*/ 0 h 11140"/>
                <a:gd name="T8" fmla="*/ 0 60000 65536"/>
                <a:gd name="T9" fmla="*/ 0 60000 65536"/>
                <a:gd name="T10" fmla="*/ 0 60000 65536"/>
                <a:gd name="T11" fmla="*/ 0 60000 65536"/>
                <a:gd name="T12" fmla="*/ 0 w 978"/>
                <a:gd name="T13" fmla="*/ 0 h 11140"/>
                <a:gd name="T14" fmla="*/ 978 w 978"/>
                <a:gd name="T15" fmla="*/ 11140 h 11140"/>
              </a:gdLst>
              <a:ahLst/>
              <a:cxnLst>
                <a:cxn ang="T8">
                  <a:pos x="T0" y="T1"/>
                </a:cxn>
                <a:cxn ang="T9">
                  <a:pos x="T2" y="T3"/>
                </a:cxn>
                <a:cxn ang="T10">
                  <a:pos x="T4" y="T5"/>
                </a:cxn>
                <a:cxn ang="T11">
                  <a:pos x="T6" y="T7"/>
                </a:cxn>
              </a:cxnLst>
              <a:rect l="T12" t="T13" r="T14" b="T15"/>
              <a:pathLst>
                <a:path w="978" h="11140">
                  <a:moveTo>
                    <a:pt x="978" y="0"/>
                  </a:moveTo>
                  <a:lnTo>
                    <a:pt x="4" y="11140"/>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81192" name="Freeform 1522"/>
            <p:cNvSpPr>
              <a:spLocks/>
            </p:cNvSpPr>
            <p:nvPr/>
          </p:nvSpPr>
          <p:spPr bwMode="auto">
            <a:xfrm>
              <a:off x="1944" y="4395"/>
              <a:ext cx="164" cy="1857"/>
            </a:xfrm>
            <a:custGeom>
              <a:avLst/>
              <a:gdLst>
                <a:gd name="T0" fmla="*/ 0 w 982"/>
                <a:gd name="T1" fmla="*/ 0 h 11140"/>
                <a:gd name="T2" fmla="*/ 0 w 982"/>
                <a:gd name="T3" fmla="*/ 0 h 11140"/>
                <a:gd name="T4" fmla="*/ 0 w 982"/>
                <a:gd name="T5" fmla="*/ 2 h 11140"/>
                <a:gd name="T6" fmla="*/ 0 w 982"/>
                <a:gd name="T7" fmla="*/ 2 h 11140"/>
                <a:gd name="T8" fmla="*/ 0 w 982"/>
                <a:gd name="T9" fmla="*/ 0 h 11140"/>
                <a:gd name="T10" fmla="*/ 0 60000 65536"/>
                <a:gd name="T11" fmla="*/ 0 60000 65536"/>
                <a:gd name="T12" fmla="*/ 0 60000 65536"/>
                <a:gd name="T13" fmla="*/ 0 60000 65536"/>
                <a:gd name="T14" fmla="*/ 0 60000 65536"/>
                <a:gd name="T15" fmla="*/ 0 w 982"/>
                <a:gd name="T16" fmla="*/ 0 h 11140"/>
                <a:gd name="T17" fmla="*/ 982 w 982"/>
                <a:gd name="T18" fmla="*/ 11140 h 11140"/>
              </a:gdLst>
              <a:ahLst/>
              <a:cxnLst>
                <a:cxn ang="T10">
                  <a:pos x="T0" y="T1"/>
                </a:cxn>
                <a:cxn ang="T11">
                  <a:pos x="T2" y="T3"/>
                </a:cxn>
                <a:cxn ang="T12">
                  <a:pos x="T4" y="T5"/>
                </a:cxn>
                <a:cxn ang="T13">
                  <a:pos x="T6" y="T7"/>
                </a:cxn>
                <a:cxn ang="T14">
                  <a:pos x="T8" y="T9"/>
                </a:cxn>
              </a:cxnLst>
              <a:rect l="T15" t="T16" r="T17" b="T18"/>
              <a:pathLst>
                <a:path w="982" h="11140">
                  <a:moveTo>
                    <a:pt x="982" y="1"/>
                  </a:moveTo>
                  <a:lnTo>
                    <a:pt x="978" y="0"/>
                  </a:lnTo>
                  <a:lnTo>
                    <a:pt x="0" y="11139"/>
                  </a:lnTo>
                  <a:lnTo>
                    <a:pt x="4" y="11140"/>
                  </a:lnTo>
                  <a:lnTo>
                    <a:pt x="982" y="1"/>
                  </a:lnTo>
                  <a:close/>
                </a:path>
              </a:pathLst>
            </a:custGeom>
            <a:solidFill>
              <a:schemeClr val="tx1"/>
            </a:solidFill>
            <a:ln w="0">
              <a:solidFill>
                <a:schemeClr val="tx1"/>
              </a:solidFill>
              <a:round/>
              <a:headEnd/>
              <a:tailEnd/>
            </a:ln>
          </p:spPr>
          <p:txBody>
            <a:bodyPr/>
            <a:lstStyle/>
            <a:p>
              <a:endParaRPr lang="en-US"/>
            </a:p>
          </p:txBody>
        </p:sp>
        <p:sp>
          <p:nvSpPr>
            <p:cNvPr id="81193" name="Freeform 1523"/>
            <p:cNvSpPr>
              <a:spLocks/>
            </p:cNvSpPr>
            <p:nvPr/>
          </p:nvSpPr>
          <p:spPr bwMode="auto">
            <a:xfrm>
              <a:off x="1929" y="4394"/>
              <a:ext cx="165" cy="1873"/>
            </a:xfrm>
            <a:custGeom>
              <a:avLst/>
              <a:gdLst>
                <a:gd name="T0" fmla="*/ 0 w 986"/>
                <a:gd name="T1" fmla="*/ 0 h 11238"/>
                <a:gd name="T2" fmla="*/ 0 w 986"/>
                <a:gd name="T3" fmla="*/ 0 h 11238"/>
                <a:gd name="T4" fmla="*/ 0 w 986"/>
                <a:gd name="T5" fmla="*/ 2 h 11238"/>
                <a:gd name="T6" fmla="*/ 0 w 986"/>
                <a:gd name="T7" fmla="*/ 0 h 11238"/>
                <a:gd name="T8" fmla="*/ 0 60000 65536"/>
                <a:gd name="T9" fmla="*/ 0 60000 65536"/>
                <a:gd name="T10" fmla="*/ 0 60000 65536"/>
                <a:gd name="T11" fmla="*/ 0 60000 65536"/>
                <a:gd name="T12" fmla="*/ 0 w 986"/>
                <a:gd name="T13" fmla="*/ 0 h 11238"/>
                <a:gd name="T14" fmla="*/ 986 w 986"/>
                <a:gd name="T15" fmla="*/ 11238 h 11238"/>
              </a:gdLst>
              <a:ahLst/>
              <a:cxnLst>
                <a:cxn ang="T8">
                  <a:pos x="T0" y="T1"/>
                </a:cxn>
                <a:cxn ang="T9">
                  <a:pos x="T2" y="T3"/>
                </a:cxn>
                <a:cxn ang="T10">
                  <a:pos x="T4" y="T5"/>
                </a:cxn>
                <a:cxn ang="T11">
                  <a:pos x="T6" y="T7"/>
                </a:cxn>
              </a:cxnLst>
              <a:rect l="T12" t="T13" r="T14" b="T15"/>
              <a:pathLst>
                <a:path w="986" h="11238">
                  <a:moveTo>
                    <a:pt x="986" y="1"/>
                  </a:moveTo>
                  <a:lnTo>
                    <a:pt x="978" y="0"/>
                  </a:lnTo>
                  <a:lnTo>
                    <a:pt x="0" y="11238"/>
                  </a:lnTo>
                  <a:lnTo>
                    <a:pt x="986" y="1"/>
                  </a:lnTo>
                  <a:close/>
                </a:path>
              </a:pathLst>
            </a:custGeom>
            <a:solidFill>
              <a:schemeClr val="tx1"/>
            </a:solidFill>
            <a:ln w="9525">
              <a:solidFill>
                <a:schemeClr val="tx1"/>
              </a:solidFill>
              <a:round/>
              <a:headEnd/>
              <a:tailEnd/>
            </a:ln>
          </p:spPr>
          <p:txBody>
            <a:bodyPr/>
            <a:lstStyle/>
            <a:p>
              <a:endParaRPr lang="en-US"/>
            </a:p>
          </p:txBody>
        </p:sp>
        <p:sp>
          <p:nvSpPr>
            <p:cNvPr id="81194" name="Freeform 1524"/>
            <p:cNvSpPr>
              <a:spLocks/>
            </p:cNvSpPr>
            <p:nvPr/>
          </p:nvSpPr>
          <p:spPr bwMode="auto">
            <a:xfrm>
              <a:off x="1928" y="4394"/>
              <a:ext cx="164" cy="1873"/>
            </a:xfrm>
            <a:custGeom>
              <a:avLst/>
              <a:gdLst>
                <a:gd name="T0" fmla="*/ 0 w 987"/>
                <a:gd name="T1" fmla="*/ 0 h 11238"/>
                <a:gd name="T2" fmla="*/ 0 w 987"/>
                <a:gd name="T3" fmla="*/ 2 h 11238"/>
                <a:gd name="T4" fmla="*/ 0 w 987"/>
                <a:gd name="T5" fmla="*/ 2 h 11238"/>
                <a:gd name="T6" fmla="*/ 0 w 987"/>
                <a:gd name="T7" fmla="*/ 0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0"/>
                  </a:moveTo>
                  <a:lnTo>
                    <a:pt x="9" y="11238"/>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81195" name="Freeform 1525"/>
            <p:cNvSpPr>
              <a:spLocks/>
            </p:cNvSpPr>
            <p:nvPr/>
          </p:nvSpPr>
          <p:spPr bwMode="auto">
            <a:xfrm>
              <a:off x="1928" y="4394"/>
              <a:ext cx="166" cy="1873"/>
            </a:xfrm>
            <a:custGeom>
              <a:avLst/>
              <a:gdLst>
                <a:gd name="T0" fmla="*/ 0 w 995"/>
                <a:gd name="T1" fmla="*/ 0 h 11238"/>
                <a:gd name="T2" fmla="*/ 0 w 995"/>
                <a:gd name="T3" fmla="*/ 0 h 11238"/>
                <a:gd name="T4" fmla="*/ 0 w 995"/>
                <a:gd name="T5" fmla="*/ 2 h 11238"/>
                <a:gd name="T6" fmla="*/ 0 w 995"/>
                <a:gd name="T7" fmla="*/ 2 h 11238"/>
                <a:gd name="T8" fmla="*/ 0 w 995"/>
                <a:gd name="T9" fmla="*/ 0 h 11238"/>
                <a:gd name="T10" fmla="*/ 0 60000 65536"/>
                <a:gd name="T11" fmla="*/ 0 60000 65536"/>
                <a:gd name="T12" fmla="*/ 0 60000 65536"/>
                <a:gd name="T13" fmla="*/ 0 60000 65536"/>
                <a:gd name="T14" fmla="*/ 0 60000 65536"/>
                <a:gd name="T15" fmla="*/ 0 w 995"/>
                <a:gd name="T16" fmla="*/ 0 h 11238"/>
                <a:gd name="T17" fmla="*/ 995 w 995"/>
                <a:gd name="T18" fmla="*/ 11238 h 11238"/>
              </a:gdLst>
              <a:ahLst/>
              <a:cxnLst>
                <a:cxn ang="T10">
                  <a:pos x="T0" y="T1"/>
                </a:cxn>
                <a:cxn ang="T11">
                  <a:pos x="T2" y="T3"/>
                </a:cxn>
                <a:cxn ang="T12">
                  <a:pos x="T4" y="T5"/>
                </a:cxn>
                <a:cxn ang="T13">
                  <a:pos x="T6" y="T7"/>
                </a:cxn>
                <a:cxn ang="T14">
                  <a:pos x="T8" y="T9"/>
                </a:cxn>
              </a:cxnLst>
              <a:rect l="T15" t="T16" r="T17" b="T18"/>
              <a:pathLst>
                <a:path w="995" h="11238">
                  <a:moveTo>
                    <a:pt x="995" y="1"/>
                  </a:moveTo>
                  <a:lnTo>
                    <a:pt x="987" y="0"/>
                  </a:lnTo>
                  <a:lnTo>
                    <a:pt x="0" y="11237"/>
                  </a:lnTo>
                  <a:lnTo>
                    <a:pt x="9" y="11238"/>
                  </a:lnTo>
                  <a:lnTo>
                    <a:pt x="995" y="1"/>
                  </a:lnTo>
                  <a:close/>
                </a:path>
              </a:pathLst>
            </a:custGeom>
            <a:solidFill>
              <a:schemeClr val="tx1"/>
            </a:solidFill>
            <a:ln w="0">
              <a:solidFill>
                <a:schemeClr val="tx1"/>
              </a:solidFill>
              <a:round/>
              <a:headEnd/>
              <a:tailEnd/>
            </a:ln>
          </p:spPr>
          <p:txBody>
            <a:bodyPr/>
            <a:lstStyle/>
            <a:p>
              <a:endParaRPr lang="en-US"/>
            </a:p>
          </p:txBody>
        </p:sp>
        <p:sp>
          <p:nvSpPr>
            <p:cNvPr id="81196" name="Freeform 1526"/>
            <p:cNvSpPr>
              <a:spLocks/>
            </p:cNvSpPr>
            <p:nvPr/>
          </p:nvSpPr>
          <p:spPr bwMode="auto">
            <a:xfrm>
              <a:off x="3740" y="4538"/>
              <a:ext cx="8" cy="89"/>
            </a:xfrm>
            <a:custGeom>
              <a:avLst/>
              <a:gdLst>
                <a:gd name="T0" fmla="*/ 0 w 47"/>
                <a:gd name="T1" fmla="*/ 0 h 534"/>
                <a:gd name="T2" fmla="*/ 0 w 47"/>
                <a:gd name="T3" fmla="*/ 0 h 534"/>
                <a:gd name="T4" fmla="*/ 0 w 47"/>
                <a:gd name="T5" fmla="*/ 0 h 534"/>
                <a:gd name="T6" fmla="*/ 0 w 47"/>
                <a:gd name="T7" fmla="*/ 0 h 534"/>
                <a:gd name="T8" fmla="*/ 0 60000 65536"/>
                <a:gd name="T9" fmla="*/ 0 60000 65536"/>
                <a:gd name="T10" fmla="*/ 0 60000 65536"/>
                <a:gd name="T11" fmla="*/ 0 60000 65536"/>
                <a:gd name="T12" fmla="*/ 0 w 47"/>
                <a:gd name="T13" fmla="*/ 0 h 534"/>
                <a:gd name="T14" fmla="*/ 47 w 47"/>
                <a:gd name="T15" fmla="*/ 534 h 534"/>
              </a:gdLst>
              <a:ahLst/>
              <a:cxnLst>
                <a:cxn ang="T8">
                  <a:pos x="T0" y="T1"/>
                </a:cxn>
                <a:cxn ang="T9">
                  <a:pos x="T2" y="T3"/>
                </a:cxn>
                <a:cxn ang="T10">
                  <a:pos x="T4" y="T5"/>
                </a:cxn>
                <a:cxn ang="T11">
                  <a:pos x="T6" y="T7"/>
                </a:cxn>
              </a:cxnLst>
              <a:rect l="T12" t="T13" r="T14" b="T15"/>
              <a:pathLst>
                <a:path w="47" h="534">
                  <a:moveTo>
                    <a:pt x="0" y="532"/>
                  </a:moveTo>
                  <a:lnTo>
                    <a:pt x="17" y="534"/>
                  </a:lnTo>
                  <a:lnTo>
                    <a:pt x="47" y="0"/>
                  </a:lnTo>
                  <a:lnTo>
                    <a:pt x="0" y="532"/>
                  </a:lnTo>
                  <a:close/>
                </a:path>
              </a:pathLst>
            </a:custGeom>
            <a:solidFill>
              <a:schemeClr val="tx1"/>
            </a:solidFill>
            <a:ln w="9525">
              <a:solidFill>
                <a:schemeClr val="tx1"/>
              </a:solidFill>
              <a:round/>
              <a:headEnd/>
              <a:tailEnd/>
            </a:ln>
          </p:spPr>
          <p:txBody>
            <a:bodyPr/>
            <a:lstStyle/>
            <a:p>
              <a:endParaRPr lang="en-US"/>
            </a:p>
          </p:txBody>
        </p:sp>
        <p:sp>
          <p:nvSpPr>
            <p:cNvPr id="81197" name="Freeform 1527"/>
            <p:cNvSpPr>
              <a:spLocks/>
            </p:cNvSpPr>
            <p:nvPr/>
          </p:nvSpPr>
          <p:spPr bwMode="auto">
            <a:xfrm>
              <a:off x="3742" y="4538"/>
              <a:ext cx="8" cy="89"/>
            </a:xfrm>
            <a:custGeom>
              <a:avLst/>
              <a:gdLst>
                <a:gd name="T0" fmla="*/ 0 w 47"/>
                <a:gd name="T1" fmla="*/ 0 h 534"/>
                <a:gd name="T2" fmla="*/ 0 w 47"/>
                <a:gd name="T3" fmla="*/ 0 h 534"/>
                <a:gd name="T4" fmla="*/ 0 w 47"/>
                <a:gd name="T5" fmla="*/ 0 h 534"/>
                <a:gd name="T6" fmla="*/ 0 w 47"/>
                <a:gd name="T7" fmla="*/ 0 h 534"/>
                <a:gd name="T8" fmla="*/ 0 60000 65536"/>
                <a:gd name="T9" fmla="*/ 0 60000 65536"/>
                <a:gd name="T10" fmla="*/ 0 60000 65536"/>
                <a:gd name="T11" fmla="*/ 0 60000 65536"/>
                <a:gd name="T12" fmla="*/ 0 w 47"/>
                <a:gd name="T13" fmla="*/ 0 h 534"/>
                <a:gd name="T14" fmla="*/ 47 w 47"/>
                <a:gd name="T15" fmla="*/ 534 h 534"/>
              </a:gdLst>
              <a:ahLst/>
              <a:cxnLst>
                <a:cxn ang="T8">
                  <a:pos x="T0" y="T1"/>
                </a:cxn>
                <a:cxn ang="T9">
                  <a:pos x="T2" y="T3"/>
                </a:cxn>
                <a:cxn ang="T10">
                  <a:pos x="T4" y="T5"/>
                </a:cxn>
                <a:cxn ang="T11">
                  <a:pos x="T6" y="T7"/>
                </a:cxn>
              </a:cxnLst>
              <a:rect l="T12" t="T13" r="T14" b="T15"/>
              <a:pathLst>
                <a:path w="47" h="534">
                  <a:moveTo>
                    <a:pt x="0" y="534"/>
                  </a:moveTo>
                  <a:lnTo>
                    <a:pt x="30" y="0"/>
                  </a:lnTo>
                  <a:lnTo>
                    <a:pt x="47" y="1"/>
                  </a:lnTo>
                  <a:lnTo>
                    <a:pt x="0" y="534"/>
                  </a:lnTo>
                  <a:close/>
                </a:path>
              </a:pathLst>
            </a:custGeom>
            <a:solidFill>
              <a:schemeClr val="tx1"/>
            </a:solidFill>
            <a:ln w="9525">
              <a:solidFill>
                <a:schemeClr val="tx1"/>
              </a:solidFill>
              <a:round/>
              <a:headEnd/>
              <a:tailEnd/>
            </a:ln>
          </p:spPr>
          <p:txBody>
            <a:bodyPr/>
            <a:lstStyle/>
            <a:p>
              <a:endParaRPr lang="en-US"/>
            </a:p>
          </p:txBody>
        </p:sp>
        <p:sp>
          <p:nvSpPr>
            <p:cNvPr id="81198" name="Freeform 1528"/>
            <p:cNvSpPr>
              <a:spLocks/>
            </p:cNvSpPr>
            <p:nvPr/>
          </p:nvSpPr>
          <p:spPr bwMode="auto">
            <a:xfrm>
              <a:off x="3740" y="4538"/>
              <a:ext cx="10" cy="89"/>
            </a:xfrm>
            <a:custGeom>
              <a:avLst/>
              <a:gdLst>
                <a:gd name="T0" fmla="*/ 0 w 64"/>
                <a:gd name="T1" fmla="*/ 0 h 534"/>
                <a:gd name="T2" fmla="*/ 0 w 64"/>
                <a:gd name="T3" fmla="*/ 0 h 534"/>
                <a:gd name="T4" fmla="*/ 0 w 64"/>
                <a:gd name="T5" fmla="*/ 0 h 534"/>
                <a:gd name="T6" fmla="*/ 0 w 64"/>
                <a:gd name="T7" fmla="*/ 0 h 534"/>
                <a:gd name="T8" fmla="*/ 0 w 64"/>
                <a:gd name="T9" fmla="*/ 0 h 534"/>
                <a:gd name="T10" fmla="*/ 0 60000 65536"/>
                <a:gd name="T11" fmla="*/ 0 60000 65536"/>
                <a:gd name="T12" fmla="*/ 0 60000 65536"/>
                <a:gd name="T13" fmla="*/ 0 60000 65536"/>
                <a:gd name="T14" fmla="*/ 0 60000 65536"/>
                <a:gd name="T15" fmla="*/ 0 w 64"/>
                <a:gd name="T16" fmla="*/ 0 h 534"/>
                <a:gd name="T17" fmla="*/ 64 w 64"/>
                <a:gd name="T18" fmla="*/ 534 h 534"/>
              </a:gdLst>
              <a:ahLst/>
              <a:cxnLst>
                <a:cxn ang="T10">
                  <a:pos x="T0" y="T1"/>
                </a:cxn>
                <a:cxn ang="T11">
                  <a:pos x="T2" y="T3"/>
                </a:cxn>
                <a:cxn ang="T12">
                  <a:pos x="T4" y="T5"/>
                </a:cxn>
                <a:cxn ang="T13">
                  <a:pos x="T6" y="T7"/>
                </a:cxn>
                <a:cxn ang="T14">
                  <a:pos x="T8" y="T9"/>
                </a:cxn>
              </a:cxnLst>
              <a:rect l="T15" t="T16" r="T17" b="T18"/>
              <a:pathLst>
                <a:path w="64" h="534">
                  <a:moveTo>
                    <a:pt x="0" y="532"/>
                  </a:moveTo>
                  <a:lnTo>
                    <a:pt x="17" y="534"/>
                  </a:lnTo>
                  <a:lnTo>
                    <a:pt x="64" y="1"/>
                  </a:lnTo>
                  <a:lnTo>
                    <a:pt x="47" y="0"/>
                  </a:lnTo>
                  <a:lnTo>
                    <a:pt x="0" y="532"/>
                  </a:lnTo>
                  <a:close/>
                </a:path>
              </a:pathLst>
            </a:custGeom>
            <a:solidFill>
              <a:schemeClr val="tx1"/>
            </a:solidFill>
            <a:ln w="0">
              <a:solidFill>
                <a:schemeClr val="tx1"/>
              </a:solidFill>
              <a:round/>
              <a:headEnd/>
              <a:tailEnd/>
            </a:ln>
          </p:spPr>
          <p:txBody>
            <a:bodyPr/>
            <a:lstStyle/>
            <a:p>
              <a:endParaRPr lang="en-US"/>
            </a:p>
          </p:txBody>
        </p:sp>
        <p:sp>
          <p:nvSpPr>
            <p:cNvPr id="81199" name="Freeform 1529"/>
            <p:cNvSpPr>
              <a:spLocks/>
            </p:cNvSpPr>
            <p:nvPr/>
          </p:nvSpPr>
          <p:spPr bwMode="auto">
            <a:xfrm>
              <a:off x="3737" y="4498"/>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81200" name="Freeform 1530"/>
            <p:cNvSpPr>
              <a:spLocks/>
            </p:cNvSpPr>
            <p:nvPr/>
          </p:nvSpPr>
          <p:spPr bwMode="auto">
            <a:xfrm>
              <a:off x="3737" y="4501"/>
              <a:ext cx="15" cy="4"/>
            </a:xfrm>
            <a:custGeom>
              <a:avLst/>
              <a:gdLst>
                <a:gd name="T0" fmla="*/ 0 w 88"/>
                <a:gd name="T1" fmla="*/ 0 h 24"/>
                <a:gd name="T2" fmla="*/ 0 w 88"/>
                <a:gd name="T3" fmla="*/ 0 h 24"/>
                <a:gd name="T4" fmla="*/ 0 w 88"/>
                <a:gd name="T5" fmla="*/ 0 h 24"/>
                <a:gd name="T6" fmla="*/ 0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0" y="24"/>
                  </a:lnTo>
                  <a:lnTo>
                    <a:pt x="88" y="0"/>
                  </a:lnTo>
                  <a:close/>
                </a:path>
              </a:pathLst>
            </a:custGeom>
            <a:solidFill>
              <a:schemeClr val="tx1"/>
            </a:solidFill>
            <a:ln w="9525">
              <a:solidFill>
                <a:schemeClr val="tx1"/>
              </a:solidFill>
              <a:round/>
              <a:headEnd/>
              <a:tailEnd/>
            </a:ln>
          </p:spPr>
          <p:txBody>
            <a:bodyPr/>
            <a:lstStyle/>
            <a:p>
              <a:endParaRPr lang="en-US"/>
            </a:p>
          </p:txBody>
        </p:sp>
        <p:sp>
          <p:nvSpPr>
            <p:cNvPr id="81201" name="Freeform 1531"/>
            <p:cNvSpPr>
              <a:spLocks/>
            </p:cNvSpPr>
            <p:nvPr/>
          </p:nvSpPr>
          <p:spPr bwMode="auto">
            <a:xfrm>
              <a:off x="3737" y="4498"/>
              <a:ext cx="15" cy="7"/>
            </a:xfrm>
            <a:custGeom>
              <a:avLst/>
              <a:gdLst>
                <a:gd name="T0" fmla="*/ 0 w 90"/>
                <a:gd name="T1" fmla="*/ 0 h 41"/>
                <a:gd name="T2" fmla="*/ 0 w 90"/>
                <a:gd name="T3" fmla="*/ 0 h 41"/>
                <a:gd name="T4" fmla="*/ 0 w 90"/>
                <a:gd name="T5" fmla="*/ 0 h 41"/>
                <a:gd name="T6" fmla="*/ 0 w 90"/>
                <a:gd name="T7" fmla="*/ 0 h 41"/>
                <a:gd name="T8" fmla="*/ 0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8" y="17"/>
                  </a:lnTo>
                  <a:lnTo>
                    <a:pt x="10"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81202" name="Freeform 1532"/>
            <p:cNvSpPr>
              <a:spLocks/>
            </p:cNvSpPr>
            <p:nvPr/>
          </p:nvSpPr>
          <p:spPr bwMode="auto">
            <a:xfrm>
              <a:off x="3730" y="4503"/>
              <a:ext cx="9" cy="14"/>
            </a:xfrm>
            <a:custGeom>
              <a:avLst/>
              <a:gdLst>
                <a:gd name="T0" fmla="*/ 0 w 53"/>
                <a:gd name="T1" fmla="*/ 0 h 84"/>
                <a:gd name="T2" fmla="*/ 0 w 53"/>
                <a:gd name="T3" fmla="*/ 0 h 84"/>
                <a:gd name="T4" fmla="*/ 0 w 53"/>
                <a:gd name="T5" fmla="*/ 0 h 84"/>
                <a:gd name="T6" fmla="*/ 0 w 53"/>
                <a:gd name="T7" fmla="*/ 0 h 84"/>
                <a:gd name="T8" fmla="*/ 0 60000 65536"/>
                <a:gd name="T9" fmla="*/ 0 60000 65536"/>
                <a:gd name="T10" fmla="*/ 0 60000 65536"/>
                <a:gd name="T11" fmla="*/ 0 60000 65536"/>
                <a:gd name="T12" fmla="*/ 0 w 53"/>
                <a:gd name="T13" fmla="*/ 0 h 84"/>
                <a:gd name="T14" fmla="*/ 53 w 53"/>
                <a:gd name="T15" fmla="*/ 84 h 84"/>
              </a:gdLst>
              <a:ahLst/>
              <a:cxnLst>
                <a:cxn ang="T8">
                  <a:pos x="T0" y="T1"/>
                </a:cxn>
                <a:cxn ang="T9">
                  <a:pos x="T2" y="T3"/>
                </a:cxn>
                <a:cxn ang="T10">
                  <a:pos x="T4" y="T5"/>
                </a:cxn>
                <a:cxn ang="T11">
                  <a:pos x="T6" y="T7"/>
                </a:cxn>
              </a:cxnLst>
              <a:rect l="T12" t="T13" r="T14" b="T15"/>
              <a:pathLst>
                <a:path w="53" h="84">
                  <a:moveTo>
                    <a:pt x="43" y="0"/>
                  </a:moveTo>
                  <a:lnTo>
                    <a:pt x="53"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81203" name="Freeform 1533"/>
            <p:cNvSpPr>
              <a:spLocks/>
            </p:cNvSpPr>
            <p:nvPr/>
          </p:nvSpPr>
          <p:spPr bwMode="auto">
            <a:xfrm>
              <a:off x="3730" y="4505"/>
              <a:ext cx="9" cy="12"/>
            </a:xfrm>
            <a:custGeom>
              <a:avLst/>
              <a:gdLst>
                <a:gd name="T0" fmla="*/ 0 w 53"/>
                <a:gd name="T1" fmla="*/ 0 h 72"/>
                <a:gd name="T2" fmla="*/ 0 w 53"/>
                <a:gd name="T3" fmla="*/ 0 h 72"/>
                <a:gd name="T4" fmla="*/ 0 w 53"/>
                <a:gd name="T5" fmla="*/ 0 h 72"/>
                <a:gd name="T6" fmla="*/ 0 w 53"/>
                <a:gd name="T7" fmla="*/ 0 h 72"/>
                <a:gd name="T8" fmla="*/ 0 60000 65536"/>
                <a:gd name="T9" fmla="*/ 0 60000 65536"/>
                <a:gd name="T10" fmla="*/ 0 60000 65536"/>
                <a:gd name="T11" fmla="*/ 0 60000 65536"/>
                <a:gd name="T12" fmla="*/ 0 w 53"/>
                <a:gd name="T13" fmla="*/ 0 h 72"/>
                <a:gd name="T14" fmla="*/ 53 w 53"/>
                <a:gd name="T15" fmla="*/ 72 h 72"/>
              </a:gdLst>
              <a:ahLst/>
              <a:cxnLst>
                <a:cxn ang="T8">
                  <a:pos x="T0" y="T1"/>
                </a:cxn>
                <a:cxn ang="T9">
                  <a:pos x="T2" y="T3"/>
                </a:cxn>
                <a:cxn ang="T10">
                  <a:pos x="T4" y="T5"/>
                </a:cxn>
                <a:cxn ang="T11">
                  <a:pos x="T6" y="T7"/>
                </a:cxn>
              </a:cxnLst>
              <a:rect l="T12" t="T13" r="T14" b="T15"/>
              <a:pathLst>
                <a:path w="53" h="72">
                  <a:moveTo>
                    <a:pt x="53" y="0"/>
                  </a:moveTo>
                  <a:lnTo>
                    <a:pt x="0" y="71"/>
                  </a:lnTo>
                  <a:lnTo>
                    <a:pt x="16" y="72"/>
                  </a:lnTo>
                  <a:lnTo>
                    <a:pt x="53" y="0"/>
                  </a:lnTo>
                  <a:close/>
                </a:path>
              </a:pathLst>
            </a:custGeom>
            <a:solidFill>
              <a:schemeClr val="tx1"/>
            </a:solidFill>
            <a:ln w="9525">
              <a:solidFill>
                <a:schemeClr val="tx1"/>
              </a:solidFill>
              <a:round/>
              <a:headEnd/>
              <a:tailEnd/>
            </a:ln>
          </p:spPr>
          <p:txBody>
            <a:bodyPr/>
            <a:lstStyle/>
            <a:p>
              <a:endParaRPr lang="en-US"/>
            </a:p>
          </p:txBody>
        </p:sp>
        <p:sp>
          <p:nvSpPr>
            <p:cNvPr id="81204" name="Freeform 1534"/>
            <p:cNvSpPr>
              <a:spLocks/>
            </p:cNvSpPr>
            <p:nvPr/>
          </p:nvSpPr>
          <p:spPr bwMode="auto">
            <a:xfrm>
              <a:off x="3730" y="4503"/>
              <a:ext cx="9" cy="14"/>
            </a:xfrm>
            <a:custGeom>
              <a:avLst/>
              <a:gdLst>
                <a:gd name="T0" fmla="*/ 0 w 53"/>
                <a:gd name="T1" fmla="*/ 0 h 85"/>
                <a:gd name="T2" fmla="*/ 0 w 53"/>
                <a:gd name="T3" fmla="*/ 0 h 85"/>
                <a:gd name="T4" fmla="*/ 0 w 53"/>
                <a:gd name="T5" fmla="*/ 0 h 85"/>
                <a:gd name="T6" fmla="*/ 0 w 53"/>
                <a:gd name="T7" fmla="*/ 0 h 85"/>
                <a:gd name="T8" fmla="*/ 0 w 53"/>
                <a:gd name="T9" fmla="*/ 0 h 85"/>
                <a:gd name="T10" fmla="*/ 0 60000 65536"/>
                <a:gd name="T11" fmla="*/ 0 60000 65536"/>
                <a:gd name="T12" fmla="*/ 0 60000 65536"/>
                <a:gd name="T13" fmla="*/ 0 60000 65536"/>
                <a:gd name="T14" fmla="*/ 0 60000 65536"/>
                <a:gd name="T15" fmla="*/ 0 w 53"/>
                <a:gd name="T16" fmla="*/ 0 h 85"/>
                <a:gd name="T17" fmla="*/ 53 w 53"/>
                <a:gd name="T18" fmla="*/ 85 h 85"/>
              </a:gdLst>
              <a:ahLst/>
              <a:cxnLst>
                <a:cxn ang="T10">
                  <a:pos x="T0" y="T1"/>
                </a:cxn>
                <a:cxn ang="T11">
                  <a:pos x="T2" y="T3"/>
                </a:cxn>
                <a:cxn ang="T12">
                  <a:pos x="T4" y="T5"/>
                </a:cxn>
                <a:cxn ang="T13">
                  <a:pos x="T6" y="T7"/>
                </a:cxn>
                <a:cxn ang="T14">
                  <a:pos x="T8" y="T9"/>
                </a:cxn>
              </a:cxnLst>
              <a:rect l="T15" t="T16" r="T17" b="T18"/>
              <a:pathLst>
                <a:path w="53" h="85">
                  <a:moveTo>
                    <a:pt x="43" y="0"/>
                  </a:moveTo>
                  <a:lnTo>
                    <a:pt x="53" y="13"/>
                  </a:lnTo>
                  <a:lnTo>
                    <a:pt x="16"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81205" name="Freeform 1535"/>
            <p:cNvSpPr>
              <a:spLocks/>
            </p:cNvSpPr>
            <p:nvPr/>
          </p:nvSpPr>
          <p:spPr bwMode="auto">
            <a:xfrm>
              <a:off x="3730" y="4517"/>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6"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81206" name="Freeform 1536"/>
            <p:cNvSpPr>
              <a:spLocks/>
            </p:cNvSpPr>
            <p:nvPr/>
          </p:nvSpPr>
          <p:spPr bwMode="auto">
            <a:xfrm>
              <a:off x="3733" y="4517"/>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2"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81207" name="Freeform 1537"/>
            <p:cNvSpPr>
              <a:spLocks/>
            </p:cNvSpPr>
            <p:nvPr/>
          </p:nvSpPr>
          <p:spPr bwMode="auto">
            <a:xfrm>
              <a:off x="3730" y="4517"/>
              <a:ext cx="7" cy="15"/>
            </a:xfrm>
            <a:custGeom>
              <a:avLst/>
              <a:gdLst>
                <a:gd name="T0" fmla="*/ 0 w 40"/>
                <a:gd name="T1" fmla="*/ 0 h 90"/>
                <a:gd name="T2" fmla="*/ 0 w 40"/>
                <a:gd name="T3" fmla="*/ 0 h 90"/>
                <a:gd name="T4" fmla="*/ 0 w 40"/>
                <a:gd name="T5" fmla="*/ 0 h 90"/>
                <a:gd name="T6" fmla="*/ 0 w 40"/>
                <a:gd name="T7" fmla="*/ 0 h 90"/>
                <a:gd name="T8" fmla="*/ 0 w 40"/>
                <a:gd name="T9" fmla="*/ 0 h 90"/>
                <a:gd name="T10" fmla="*/ 0 60000 65536"/>
                <a:gd name="T11" fmla="*/ 0 60000 65536"/>
                <a:gd name="T12" fmla="*/ 0 60000 65536"/>
                <a:gd name="T13" fmla="*/ 0 60000 65536"/>
                <a:gd name="T14" fmla="*/ 0 60000 65536"/>
                <a:gd name="T15" fmla="*/ 0 w 40"/>
                <a:gd name="T16" fmla="*/ 0 h 90"/>
                <a:gd name="T17" fmla="*/ 40 w 40"/>
                <a:gd name="T18" fmla="*/ 90 h 90"/>
              </a:gdLst>
              <a:ahLst/>
              <a:cxnLst>
                <a:cxn ang="T10">
                  <a:pos x="T0" y="T1"/>
                </a:cxn>
                <a:cxn ang="T11">
                  <a:pos x="T2" y="T3"/>
                </a:cxn>
                <a:cxn ang="T12">
                  <a:pos x="T4" y="T5"/>
                </a:cxn>
                <a:cxn ang="T13">
                  <a:pos x="T6" y="T7"/>
                </a:cxn>
                <a:cxn ang="T14">
                  <a:pos x="T8" y="T9"/>
                </a:cxn>
              </a:cxnLst>
              <a:rect l="T15" t="T16" r="T17" b="T18"/>
              <a:pathLst>
                <a:path w="40" h="90">
                  <a:moveTo>
                    <a:pt x="0" y="0"/>
                  </a:moveTo>
                  <a:lnTo>
                    <a:pt x="16" y="1"/>
                  </a:lnTo>
                  <a:lnTo>
                    <a:pt x="40"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81208" name="Freeform 1538"/>
            <p:cNvSpPr>
              <a:spLocks/>
            </p:cNvSpPr>
            <p:nvPr/>
          </p:nvSpPr>
          <p:spPr bwMode="auto">
            <a:xfrm>
              <a:off x="3735" y="4530"/>
              <a:ext cx="14" cy="9"/>
            </a:xfrm>
            <a:custGeom>
              <a:avLst/>
              <a:gdLst>
                <a:gd name="T0" fmla="*/ 0 w 83"/>
                <a:gd name="T1" fmla="*/ 0 h 55"/>
                <a:gd name="T2" fmla="*/ 0 w 83"/>
                <a:gd name="T3" fmla="*/ 0 h 55"/>
                <a:gd name="T4" fmla="*/ 0 w 83"/>
                <a:gd name="T5" fmla="*/ 0 h 55"/>
                <a:gd name="T6" fmla="*/ 0 w 83"/>
                <a:gd name="T7" fmla="*/ 0 h 55"/>
                <a:gd name="T8" fmla="*/ 0 60000 65536"/>
                <a:gd name="T9" fmla="*/ 0 60000 65536"/>
                <a:gd name="T10" fmla="*/ 0 60000 65536"/>
                <a:gd name="T11" fmla="*/ 0 60000 65536"/>
                <a:gd name="T12" fmla="*/ 0 w 83"/>
                <a:gd name="T13" fmla="*/ 0 h 55"/>
                <a:gd name="T14" fmla="*/ 83 w 83"/>
                <a:gd name="T15" fmla="*/ 55 h 55"/>
              </a:gdLst>
              <a:ahLst/>
              <a:cxnLst>
                <a:cxn ang="T8">
                  <a:pos x="T0" y="T1"/>
                </a:cxn>
                <a:cxn ang="T9">
                  <a:pos x="T2" y="T3"/>
                </a:cxn>
                <a:cxn ang="T10">
                  <a:pos x="T4" y="T5"/>
                </a:cxn>
                <a:cxn ang="T11">
                  <a:pos x="T6" y="T7"/>
                </a:cxn>
              </a:cxnLst>
              <a:rect l="T12" t="T13" r="T14" b="T15"/>
              <a:pathLst>
                <a:path w="83" h="55">
                  <a:moveTo>
                    <a:pt x="0" y="11"/>
                  </a:moveTo>
                  <a:lnTo>
                    <a:pt x="12" y="0"/>
                  </a:lnTo>
                  <a:lnTo>
                    <a:pt x="83" y="55"/>
                  </a:lnTo>
                  <a:lnTo>
                    <a:pt x="0" y="11"/>
                  </a:lnTo>
                  <a:close/>
                </a:path>
              </a:pathLst>
            </a:custGeom>
            <a:solidFill>
              <a:schemeClr val="tx1"/>
            </a:solidFill>
            <a:ln w="9525">
              <a:solidFill>
                <a:schemeClr val="tx1"/>
              </a:solidFill>
              <a:round/>
              <a:headEnd/>
              <a:tailEnd/>
            </a:ln>
          </p:spPr>
          <p:txBody>
            <a:bodyPr/>
            <a:lstStyle/>
            <a:p>
              <a:endParaRPr lang="en-US"/>
            </a:p>
          </p:txBody>
        </p:sp>
        <p:sp>
          <p:nvSpPr>
            <p:cNvPr id="81209" name="Freeform 1539"/>
            <p:cNvSpPr>
              <a:spLocks/>
            </p:cNvSpPr>
            <p:nvPr/>
          </p:nvSpPr>
          <p:spPr bwMode="auto">
            <a:xfrm>
              <a:off x="3737" y="4530"/>
              <a:ext cx="12"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7"/>
                  </a:lnTo>
                  <a:lnTo>
                    <a:pt x="0" y="0"/>
                  </a:lnTo>
                  <a:close/>
                </a:path>
              </a:pathLst>
            </a:custGeom>
            <a:solidFill>
              <a:schemeClr val="tx1"/>
            </a:solidFill>
            <a:ln w="9525">
              <a:solidFill>
                <a:schemeClr val="tx1"/>
              </a:solidFill>
              <a:round/>
              <a:headEnd/>
              <a:tailEnd/>
            </a:ln>
          </p:spPr>
          <p:txBody>
            <a:bodyPr/>
            <a:lstStyle/>
            <a:p>
              <a:endParaRPr lang="en-US"/>
            </a:p>
          </p:txBody>
        </p:sp>
        <p:sp>
          <p:nvSpPr>
            <p:cNvPr id="81210" name="Freeform 1540"/>
            <p:cNvSpPr>
              <a:spLocks/>
            </p:cNvSpPr>
            <p:nvPr/>
          </p:nvSpPr>
          <p:spPr bwMode="auto">
            <a:xfrm>
              <a:off x="3735" y="4530"/>
              <a:ext cx="14" cy="9"/>
            </a:xfrm>
            <a:custGeom>
              <a:avLst/>
              <a:gdLst>
                <a:gd name="T0" fmla="*/ 0 w 85"/>
                <a:gd name="T1" fmla="*/ 0 h 55"/>
                <a:gd name="T2" fmla="*/ 0 w 85"/>
                <a:gd name="T3" fmla="*/ 0 h 55"/>
                <a:gd name="T4" fmla="*/ 0 w 85"/>
                <a:gd name="T5" fmla="*/ 0 h 55"/>
                <a:gd name="T6" fmla="*/ 0 w 85"/>
                <a:gd name="T7" fmla="*/ 0 h 55"/>
                <a:gd name="T8" fmla="*/ 0 w 85"/>
                <a:gd name="T9" fmla="*/ 0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0" y="11"/>
                  </a:moveTo>
                  <a:lnTo>
                    <a:pt x="12" y="0"/>
                  </a:lnTo>
                  <a:lnTo>
                    <a:pt x="85" y="37"/>
                  </a:lnTo>
                  <a:lnTo>
                    <a:pt x="83" y="55"/>
                  </a:lnTo>
                  <a:lnTo>
                    <a:pt x="0" y="11"/>
                  </a:lnTo>
                  <a:close/>
                </a:path>
              </a:pathLst>
            </a:custGeom>
            <a:solidFill>
              <a:schemeClr val="tx1"/>
            </a:solidFill>
            <a:ln w="0">
              <a:solidFill>
                <a:schemeClr val="tx1"/>
              </a:solidFill>
              <a:round/>
              <a:headEnd/>
              <a:tailEnd/>
            </a:ln>
          </p:spPr>
          <p:txBody>
            <a:bodyPr/>
            <a:lstStyle/>
            <a:p>
              <a:endParaRPr lang="en-US"/>
            </a:p>
          </p:txBody>
        </p:sp>
        <p:sp>
          <p:nvSpPr>
            <p:cNvPr id="81211" name="Freeform 1541"/>
            <p:cNvSpPr>
              <a:spLocks/>
            </p:cNvSpPr>
            <p:nvPr/>
          </p:nvSpPr>
          <p:spPr bwMode="auto">
            <a:xfrm>
              <a:off x="3752" y="4496"/>
              <a:ext cx="15" cy="5"/>
            </a:xfrm>
            <a:custGeom>
              <a:avLst/>
              <a:gdLst>
                <a:gd name="T0" fmla="*/ 0 w 91"/>
                <a:gd name="T1" fmla="*/ 0 h 29"/>
                <a:gd name="T2" fmla="*/ 0 w 91"/>
                <a:gd name="T3" fmla="*/ 0 h 29"/>
                <a:gd name="T4" fmla="*/ 0 w 91"/>
                <a:gd name="T5" fmla="*/ 0 h 29"/>
                <a:gd name="T6" fmla="*/ 0 w 91"/>
                <a:gd name="T7" fmla="*/ 0 h 29"/>
                <a:gd name="T8" fmla="*/ 0 60000 65536"/>
                <a:gd name="T9" fmla="*/ 0 60000 65536"/>
                <a:gd name="T10" fmla="*/ 0 60000 65536"/>
                <a:gd name="T11" fmla="*/ 0 60000 65536"/>
                <a:gd name="T12" fmla="*/ 0 w 91"/>
                <a:gd name="T13" fmla="*/ 0 h 29"/>
                <a:gd name="T14" fmla="*/ 91 w 91"/>
                <a:gd name="T15" fmla="*/ 29 h 29"/>
              </a:gdLst>
              <a:ahLst/>
              <a:cxnLst>
                <a:cxn ang="T8">
                  <a:pos x="T0" y="T1"/>
                </a:cxn>
                <a:cxn ang="T9">
                  <a:pos x="T2" y="T3"/>
                </a:cxn>
                <a:cxn ang="T10">
                  <a:pos x="T4" y="T5"/>
                </a:cxn>
                <a:cxn ang="T11">
                  <a:pos x="T6" y="T7"/>
                </a:cxn>
              </a:cxnLst>
              <a:rect l="T12" t="T13" r="T14" b="T15"/>
              <a:pathLst>
                <a:path w="91" h="29">
                  <a:moveTo>
                    <a:pt x="0" y="29"/>
                  </a:moveTo>
                  <a:lnTo>
                    <a:pt x="2" y="12"/>
                  </a:lnTo>
                  <a:lnTo>
                    <a:pt x="91" y="0"/>
                  </a:lnTo>
                  <a:lnTo>
                    <a:pt x="0" y="29"/>
                  </a:lnTo>
                  <a:close/>
                </a:path>
              </a:pathLst>
            </a:custGeom>
            <a:solidFill>
              <a:schemeClr val="tx1"/>
            </a:solidFill>
            <a:ln w="9525">
              <a:solidFill>
                <a:schemeClr val="tx1"/>
              </a:solidFill>
              <a:round/>
              <a:headEnd/>
              <a:tailEnd/>
            </a:ln>
          </p:spPr>
          <p:txBody>
            <a:bodyPr/>
            <a:lstStyle/>
            <a:p>
              <a:endParaRPr lang="en-US"/>
            </a:p>
          </p:txBody>
        </p:sp>
        <p:sp>
          <p:nvSpPr>
            <p:cNvPr id="81212" name="Freeform 1542"/>
            <p:cNvSpPr>
              <a:spLocks/>
            </p:cNvSpPr>
            <p:nvPr/>
          </p:nvSpPr>
          <p:spPr bwMode="auto">
            <a:xfrm>
              <a:off x="3752" y="4494"/>
              <a:ext cx="15" cy="4"/>
            </a:xfrm>
            <a:custGeom>
              <a:avLst/>
              <a:gdLst>
                <a:gd name="T0" fmla="*/ 0 w 89"/>
                <a:gd name="T1" fmla="*/ 0 h 24"/>
                <a:gd name="T2" fmla="*/ 0 w 89"/>
                <a:gd name="T3" fmla="*/ 0 h 24"/>
                <a:gd name="T4" fmla="*/ 0 w 89"/>
                <a:gd name="T5" fmla="*/ 0 h 24"/>
                <a:gd name="T6" fmla="*/ 0 w 89"/>
                <a:gd name="T7" fmla="*/ 0 h 24"/>
                <a:gd name="T8" fmla="*/ 0 60000 65536"/>
                <a:gd name="T9" fmla="*/ 0 60000 65536"/>
                <a:gd name="T10" fmla="*/ 0 60000 65536"/>
                <a:gd name="T11" fmla="*/ 0 60000 65536"/>
                <a:gd name="T12" fmla="*/ 0 w 89"/>
                <a:gd name="T13" fmla="*/ 0 h 24"/>
                <a:gd name="T14" fmla="*/ 89 w 89"/>
                <a:gd name="T15" fmla="*/ 24 h 24"/>
              </a:gdLst>
              <a:ahLst/>
              <a:cxnLst>
                <a:cxn ang="T8">
                  <a:pos x="T0" y="T1"/>
                </a:cxn>
                <a:cxn ang="T9">
                  <a:pos x="T2" y="T3"/>
                </a:cxn>
                <a:cxn ang="T10">
                  <a:pos x="T4" y="T5"/>
                </a:cxn>
                <a:cxn ang="T11">
                  <a:pos x="T6" y="T7"/>
                </a:cxn>
              </a:cxnLst>
              <a:rect l="T12" t="T13" r="T14" b="T15"/>
              <a:pathLst>
                <a:path w="89" h="24">
                  <a:moveTo>
                    <a:pt x="0" y="24"/>
                  </a:moveTo>
                  <a:lnTo>
                    <a:pt x="89" y="12"/>
                  </a:lnTo>
                  <a:lnTo>
                    <a:pt x="79" y="0"/>
                  </a:lnTo>
                  <a:lnTo>
                    <a:pt x="0" y="24"/>
                  </a:lnTo>
                  <a:close/>
                </a:path>
              </a:pathLst>
            </a:custGeom>
            <a:solidFill>
              <a:schemeClr val="tx1"/>
            </a:solidFill>
            <a:ln w="9525">
              <a:solidFill>
                <a:schemeClr val="tx1"/>
              </a:solidFill>
              <a:round/>
              <a:headEnd/>
              <a:tailEnd/>
            </a:ln>
          </p:spPr>
          <p:txBody>
            <a:bodyPr/>
            <a:lstStyle/>
            <a:p>
              <a:endParaRPr lang="en-US"/>
            </a:p>
          </p:txBody>
        </p:sp>
        <p:sp>
          <p:nvSpPr>
            <p:cNvPr id="81213" name="Freeform 1543"/>
            <p:cNvSpPr>
              <a:spLocks/>
            </p:cNvSpPr>
            <p:nvPr/>
          </p:nvSpPr>
          <p:spPr bwMode="auto">
            <a:xfrm>
              <a:off x="3752" y="4494"/>
              <a:ext cx="15" cy="7"/>
            </a:xfrm>
            <a:custGeom>
              <a:avLst/>
              <a:gdLst>
                <a:gd name="T0" fmla="*/ 0 w 91"/>
                <a:gd name="T1" fmla="*/ 0 h 41"/>
                <a:gd name="T2" fmla="*/ 0 w 91"/>
                <a:gd name="T3" fmla="*/ 0 h 41"/>
                <a:gd name="T4" fmla="*/ 0 w 91"/>
                <a:gd name="T5" fmla="*/ 0 h 41"/>
                <a:gd name="T6" fmla="*/ 0 w 91"/>
                <a:gd name="T7" fmla="*/ 0 h 41"/>
                <a:gd name="T8" fmla="*/ 0 w 91"/>
                <a:gd name="T9" fmla="*/ 0 h 41"/>
                <a:gd name="T10" fmla="*/ 0 60000 65536"/>
                <a:gd name="T11" fmla="*/ 0 60000 65536"/>
                <a:gd name="T12" fmla="*/ 0 60000 65536"/>
                <a:gd name="T13" fmla="*/ 0 60000 65536"/>
                <a:gd name="T14" fmla="*/ 0 60000 65536"/>
                <a:gd name="T15" fmla="*/ 0 w 91"/>
                <a:gd name="T16" fmla="*/ 0 h 41"/>
                <a:gd name="T17" fmla="*/ 91 w 91"/>
                <a:gd name="T18" fmla="*/ 41 h 41"/>
              </a:gdLst>
              <a:ahLst/>
              <a:cxnLst>
                <a:cxn ang="T10">
                  <a:pos x="T0" y="T1"/>
                </a:cxn>
                <a:cxn ang="T11">
                  <a:pos x="T2" y="T3"/>
                </a:cxn>
                <a:cxn ang="T12">
                  <a:pos x="T4" y="T5"/>
                </a:cxn>
                <a:cxn ang="T13">
                  <a:pos x="T6" y="T7"/>
                </a:cxn>
                <a:cxn ang="T14">
                  <a:pos x="T8" y="T9"/>
                </a:cxn>
              </a:cxnLst>
              <a:rect l="T15" t="T16" r="T17" b="T18"/>
              <a:pathLst>
                <a:path w="91" h="41">
                  <a:moveTo>
                    <a:pt x="0" y="41"/>
                  </a:moveTo>
                  <a:lnTo>
                    <a:pt x="2" y="24"/>
                  </a:lnTo>
                  <a:lnTo>
                    <a:pt x="81" y="0"/>
                  </a:lnTo>
                  <a:lnTo>
                    <a:pt x="91" y="12"/>
                  </a:lnTo>
                  <a:lnTo>
                    <a:pt x="0" y="41"/>
                  </a:lnTo>
                  <a:close/>
                </a:path>
              </a:pathLst>
            </a:custGeom>
            <a:solidFill>
              <a:schemeClr val="tx1"/>
            </a:solidFill>
            <a:ln w="0">
              <a:solidFill>
                <a:schemeClr val="tx1"/>
              </a:solidFill>
              <a:round/>
              <a:headEnd/>
              <a:tailEnd/>
            </a:ln>
          </p:spPr>
          <p:txBody>
            <a:bodyPr/>
            <a:lstStyle/>
            <a:p>
              <a:endParaRPr lang="en-US"/>
            </a:p>
          </p:txBody>
        </p:sp>
        <p:sp>
          <p:nvSpPr>
            <p:cNvPr id="81214" name="Freeform 1544"/>
            <p:cNvSpPr>
              <a:spLocks/>
            </p:cNvSpPr>
            <p:nvPr/>
          </p:nvSpPr>
          <p:spPr bwMode="auto">
            <a:xfrm>
              <a:off x="3765" y="4483"/>
              <a:ext cx="10" cy="13"/>
            </a:xfrm>
            <a:custGeom>
              <a:avLst/>
              <a:gdLst>
                <a:gd name="T0" fmla="*/ 0 w 54"/>
                <a:gd name="T1" fmla="*/ 0 h 83"/>
                <a:gd name="T2" fmla="*/ 0 w 54"/>
                <a:gd name="T3" fmla="*/ 0 h 83"/>
                <a:gd name="T4" fmla="*/ 0 w 54"/>
                <a:gd name="T5" fmla="*/ 0 h 83"/>
                <a:gd name="T6" fmla="*/ 0 w 54"/>
                <a:gd name="T7" fmla="*/ 0 h 83"/>
                <a:gd name="T8" fmla="*/ 0 60000 65536"/>
                <a:gd name="T9" fmla="*/ 0 60000 65536"/>
                <a:gd name="T10" fmla="*/ 0 60000 65536"/>
                <a:gd name="T11" fmla="*/ 0 60000 65536"/>
                <a:gd name="T12" fmla="*/ 0 w 54"/>
                <a:gd name="T13" fmla="*/ 0 h 83"/>
                <a:gd name="T14" fmla="*/ 54 w 54"/>
                <a:gd name="T15" fmla="*/ 83 h 83"/>
              </a:gdLst>
              <a:ahLst/>
              <a:cxnLst>
                <a:cxn ang="T8">
                  <a:pos x="T0" y="T1"/>
                </a:cxn>
                <a:cxn ang="T9">
                  <a:pos x="T2" y="T3"/>
                </a:cxn>
                <a:cxn ang="T10">
                  <a:pos x="T4" y="T5"/>
                </a:cxn>
                <a:cxn ang="T11">
                  <a:pos x="T6" y="T7"/>
                </a:cxn>
              </a:cxnLst>
              <a:rect l="T12" t="T13" r="T14" b="T15"/>
              <a:pathLst>
                <a:path w="54" h="83">
                  <a:moveTo>
                    <a:pt x="10" y="83"/>
                  </a:moveTo>
                  <a:lnTo>
                    <a:pt x="0" y="71"/>
                  </a:lnTo>
                  <a:lnTo>
                    <a:pt x="54" y="0"/>
                  </a:lnTo>
                  <a:lnTo>
                    <a:pt x="10" y="83"/>
                  </a:lnTo>
                  <a:close/>
                </a:path>
              </a:pathLst>
            </a:custGeom>
            <a:solidFill>
              <a:schemeClr val="tx1"/>
            </a:solidFill>
            <a:ln w="9525">
              <a:solidFill>
                <a:schemeClr val="tx1"/>
              </a:solidFill>
              <a:round/>
              <a:headEnd/>
              <a:tailEnd/>
            </a:ln>
          </p:spPr>
          <p:txBody>
            <a:bodyPr/>
            <a:lstStyle/>
            <a:p>
              <a:endParaRPr lang="en-US"/>
            </a:p>
          </p:txBody>
        </p:sp>
        <p:sp>
          <p:nvSpPr>
            <p:cNvPr id="81215" name="Freeform 1545"/>
            <p:cNvSpPr>
              <a:spLocks/>
            </p:cNvSpPr>
            <p:nvPr/>
          </p:nvSpPr>
          <p:spPr bwMode="auto">
            <a:xfrm>
              <a:off x="3765" y="4482"/>
              <a:ext cx="10" cy="12"/>
            </a:xfrm>
            <a:custGeom>
              <a:avLst/>
              <a:gdLst>
                <a:gd name="T0" fmla="*/ 0 w 54"/>
                <a:gd name="T1" fmla="*/ 0 h 73"/>
                <a:gd name="T2" fmla="*/ 0 w 54"/>
                <a:gd name="T3" fmla="*/ 0 h 73"/>
                <a:gd name="T4" fmla="*/ 0 w 54"/>
                <a:gd name="T5" fmla="*/ 0 h 73"/>
                <a:gd name="T6" fmla="*/ 0 w 54"/>
                <a:gd name="T7" fmla="*/ 0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0" y="73"/>
                  </a:moveTo>
                  <a:lnTo>
                    <a:pt x="54" y="2"/>
                  </a:lnTo>
                  <a:lnTo>
                    <a:pt x="37" y="0"/>
                  </a:lnTo>
                  <a:lnTo>
                    <a:pt x="0" y="73"/>
                  </a:lnTo>
                  <a:close/>
                </a:path>
              </a:pathLst>
            </a:custGeom>
            <a:solidFill>
              <a:schemeClr val="tx1"/>
            </a:solidFill>
            <a:ln w="9525">
              <a:solidFill>
                <a:schemeClr val="tx1"/>
              </a:solidFill>
              <a:round/>
              <a:headEnd/>
              <a:tailEnd/>
            </a:ln>
          </p:spPr>
          <p:txBody>
            <a:bodyPr/>
            <a:lstStyle/>
            <a:p>
              <a:endParaRPr lang="en-US"/>
            </a:p>
          </p:txBody>
        </p:sp>
        <p:sp>
          <p:nvSpPr>
            <p:cNvPr id="81216" name="Freeform 1546"/>
            <p:cNvSpPr>
              <a:spLocks/>
            </p:cNvSpPr>
            <p:nvPr/>
          </p:nvSpPr>
          <p:spPr bwMode="auto">
            <a:xfrm>
              <a:off x="3765" y="4482"/>
              <a:ext cx="10" cy="14"/>
            </a:xfrm>
            <a:custGeom>
              <a:avLst/>
              <a:gdLst>
                <a:gd name="T0" fmla="*/ 0 w 54"/>
                <a:gd name="T1" fmla="*/ 0 h 85"/>
                <a:gd name="T2" fmla="*/ 0 w 54"/>
                <a:gd name="T3" fmla="*/ 0 h 85"/>
                <a:gd name="T4" fmla="*/ 0 w 54"/>
                <a:gd name="T5" fmla="*/ 0 h 85"/>
                <a:gd name="T6" fmla="*/ 0 w 54"/>
                <a:gd name="T7" fmla="*/ 0 h 85"/>
                <a:gd name="T8" fmla="*/ 0 w 54"/>
                <a:gd name="T9" fmla="*/ 0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10" y="85"/>
                  </a:moveTo>
                  <a:lnTo>
                    <a:pt x="0" y="73"/>
                  </a:lnTo>
                  <a:lnTo>
                    <a:pt x="37" y="0"/>
                  </a:lnTo>
                  <a:lnTo>
                    <a:pt x="54" y="2"/>
                  </a:lnTo>
                  <a:lnTo>
                    <a:pt x="10" y="85"/>
                  </a:lnTo>
                  <a:close/>
                </a:path>
              </a:pathLst>
            </a:custGeom>
            <a:solidFill>
              <a:schemeClr val="tx1"/>
            </a:solidFill>
            <a:ln w="0">
              <a:solidFill>
                <a:schemeClr val="tx1"/>
              </a:solidFill>
              <a:round/>
              <a:headEnd/>
              <a:tailEnd/>
            </a:ln>
          </p:spPr>
          <p:txBody>
            <a:bodyPr/>
            <a:lstStyle/>
            <a:p>
              <a:endParaRPr lang="en-US"/>
            </a:p>
          </p:txBody>
        </p:sp>
        <p:sp>
          <p:nvSpPr>
            <p:cNvPr id="81217" name="Freeform 1547"/>
            <p:cNvSpPr>
              <a:spLocks/>
            </p:cNvSpPr>
            <p:nvPr/>
          </p:nvSpPr>
          <p:spPr bwMode="auto">
            <a:xfrm>
              <a:off x="3770" y="4468"/>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8"/>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81218" name="Freeform 1548"/>
            <p:cNvSpPr>
              <a:spLocks/>
            </p:cNvSpPr>
            <p:nvPr/>
          </p:nvSpPr>
          <p:spPr bwMode="auto">
            <a:xfrm>
              <a:off x="3768" y="4468"/>
              <a:ext cx="4" cy="14"/>
            </a:xfrm>
            <a:custGeom>
              <a:avLst/>
              <a:gdLst>
                <a:gd name="T0" fmla="*/ 0 w 24"/>
                <a:gd name="T1" fmla="*/ 0 h 88"/>
                <a:gd name="T2" fmla="*/ 0 w 24"/>
                <a:gd name="T3" fmla="*/ 0 h 88"/>
                <a:gd name="T4" fmla="*/ 0 w 24"/>
                <a:gd name="T5" fmla="*/ 0 h 88"/>
                <a:gd name="T6" fmla="*/ 0 w 24"/>
                <a:gd name="T7" fmla="*/ 0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24" y="88"/>
                  </a:moveTo>
                  <a:lnTo>
                    <a:pt x="12" y="0"/>
                  </a:lnTo>
                  <a:lnTo>
                    <a:pt x="0" y="10"/>
                  </a:lnTo>
                  <a:lnTo>
                    <a:pt x="24" y="88"/>
                  </a:lnTo>
                  <a:close/>
                </a:path>
              </a:pathLst>
            </a:custGeom>
            <a:solidFill>
              <a:schemeClr val="tx1"/>
            </a:solidFill>
            <a:ln w="9525">
              <a:solidFill>
                <a:schemeClr val="tx1"/>
              </a:solidFill>
              <a:round/>
              <a:headEnd/>
              <a:tailEnd/>
            </a:ln>
          </p:spPr>
          <p:txBody>
            <a:bodyPr/>
            <a:lstStyle/>
            <a:p>
              <a:endParaRPr lang="en-US"/>
            </a:p>
          </p:txBody>
        </p:sp>
        <p:sp>
          <p:nvSpPr>
            <p:cNvPr id="81219" name="Freeform 1549"/>
            <p:cNvSpPr>
              <a:spLocks/>
            </p:cNvSpPr>
            <p:nvPr/>
          </p:nvSpPr>
          <p:spPr bwMode="auto">
            <a:xfrm>
              <a:off x="3768" y="4468"/>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41" y="90"/>
                  </a:moveTo>
                  <a:lnTo>
                    <a:pt x="24" y="88"/>
                  </a:lnTo>
                  <a:lnTo>
                    <a:pt x="0" y="10"/>
                  </a:lnTo>
                  <a:lnTo>
                    <a:pt x="12" y="0"/>
                  </a:lnTo>
                  <a:lnTo>
                    <a:pt x="41" y="90"/>
                  </a:lnTo>
                  <a:close/>
                </a:path>
              </a:pathLst>
            </a:custGeom>
            <a:solidFill>
              <a:schemeClr val="tx1"/>
            </a:solidFill>
            <a:ln w="0">
              <a:solidFill>
                <a:schemeClr val="tx1"/>
              </a:solidFill>
              <a:round/>
              <a:headEnd/>
              <a:tailEnd/>
            </a:ln>
          </p:spPr>
          <p:txBody>
            <a:bodyPr/>
            <a:lstStyle/>
            <a:p>
              <a:endParaRPr lang="en-US"/>
            </a:p>
          </p:txBody>
        </p:sp>
        <p:sp>
          <p:nvSpPr>
            <p:cNvPr id="81220" name="Freeform 1550"/>
            <p:cNvSpPr>
              <a:spLocks/>
            </p:cNvSpPr>
            <p:nvPr/>
          </p:nvSpPr>
          <p:spPr bwMode="auto">
            <a:xfrm>
              <a:off x="3756" y="4460"/>
              <a:ext cx="14" cy="9"/>
            </a:xfrm>
            <a:custGeom>
              <a:avLst/>
              <a:gdLst>
                <a:gd name="T0" fmla="*/ 0 w 83"/>
                <a:gd name="T1" fmla="*/ 0 h 55"/>
                <a:gd name="T2" fmla="*/ 0 w 83"/>
                <a:gd name="T3" fmla="*/ 0 h 55"/>
                <a:gd name="T4" fmla="*/ 0 w 83"/>
                <a:gd name="T5" fmla="*/ 0 h 55"/>
                <a:gd name="T6" fmla="*/ 0 w 83"/>
                <a:gd name="T7" fmla="*/ 0 h 55"/>
                <a:gd name="T8" fmla="*/ 0 60000 65536"/>
                <a:gd name="T9" fmla="*/ 0 60000 65536"/>
                <a:gd name="T10" fmla="*/ 0 60000 65536"/>
                <a:gd name="T11" fmla="*/ 0 60000 65536"/>
                <a:gd name="T12" fmla="*/ 0 w 83"/>
                <a:gd name="T13" fmla="*/ 0 h 55"/>
                <a:gd name="T14" fmla="*/ 83 w 83"/>
                <a:gd name="T15" fmla="*/ 55 h 55"/>
              </a:gdLst>
              <a:ahLst/>
              <a:cxnLst>
                <a:cxn ang="T8">
                  <a:pos x="T0" y="T1"/>
                </a:cxn>
                <a:cxn ang="T9">
                  <a:pos x="T2" y="T3"/>
                </a:cxn>
                <a:cxn ang="T10">
                  <a:pos x="T4" y="T5"/>
                </a:cxn>
                <a:cxn ang="T11">
                  <a:pos x="T6" y="T7"/>
                </a:cxn>
              </a:cxnLst>
              <a:rect l="T12" t="T13" r="T14" b="T15"/>
              <a:pathLst>
                <a:path w="83" h="55">
                  <a:moveTo>
                    <a:pt x="83" y="45"/>
                  </a:moveTo>
                  <a:lnTo>
                    <a:pt x="71" y="55"/>
                  </a:lnTo>
                  <a:lnTo>
                    <a:pt x="0" y="0"/>
                  </a:lnTo>
                  <a:lnTo>
                    <a:pt x="83" y="45"/>
                  </a:lnTo>
                  <a:close/>
                </a:path>
              </a:pathLst>
            </a:custGeom>
            <a:solidFill>
              <a:schemeClr val="tx1"/>
            </a:solidFill>
            <a:ln w="9525">
              <a:solidFill>
                <a:schemeClr val="tx1"/>
              </a:solidFill>
              <a:round/>
              <a:headEnd/>
              <a:tailEnd/>
            </a:ln>
          </p:spPr>
          <p:txBody>
            <a:bodyPr/>
            <a:lstStyle/>
            <a:p>
              <a:endParaRPr lang="en-US"/>
            </a:p>
          </p:txBody>
        </p:sp>
        <p:sp>
          <p:nvSpPr>
            <p:cNvPr id="81221" name="Freeform 1551"/>
            <p:cNvSpPr>
              <a:spLocks/>
            </p:cNvSpPr>
            <p:nvPr/>
          </p:nvSpPr>
          <p:spPr bwMode="auto">
            <a:xfrm>
              <a:off x="3755" y="4460"/>
              <a:ext cx="13"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8"/>
                  </a:lnTo>
                  <a:lnTo>
                    <a:pt x="73" y="55"/>
                  </a:lnTo>
                  <a:close/>
                </a:path>
              </a:pathLst>
            </a:custGeom>
            <a:solidFill>
              <a:schemeClr val="tx1"/>
            </a:solidFill>
            <a:ln w="9525">
              <a:solidFill>
                <a:schemeClr val="tx1"/>
              </a:solidFill>
              <a:round/>
              <a:headEnd/>
              <a:tailEnd/>
            </a:ln>
          </p:spPr>
          <p:txBody>
            <a:bodyPr/>
            <a:lstStyle/>
            <a:p>
              <a:endParaRPr lang="en-US"/>
            </a:p>
          </p:txBody>
        </p:sp>
        <p:sp>
          <p:nvSpPr>
            <p:cNvPr id="81222" name="Freeform 1552"/>
            <p:cNvSpPr>
              <a:spLocks/>
            </p:cNvSpPr>
            <p:nvPr/>
          </p:nvSpPr>
          <p:spPr bwMode="auto">
            <a:xfrm>
              <a:off x="3755" y="4460"/>
              <a:ext cx="15" cy="9"/>
            </a:xfrm>
            <a:custGeom>
              <a:avLst/>
              <a:gdLst>
                <a:gd name="T0" fmla="*/ 0 w 85"/>
                <a:gd name="T1" fmla="*/ 0 h 55"/>
                <a:gd name="T2" fmla="*/ 0 w 85"/>
                <a:gd name="T3" fmla="*/ 0 h 55"/>
                <a:gd name="T4" fmla="*/ 0 w 85"/>
                <a:gd name="T5" fmla="*/ 0 h 55"/>
                <a:gd name="T6" fmla="*/ 0 w 85"/>
                <a:gd name="T7" fmla="*/ 0 h 55"/>
                <a:gd name="T8" fmla="*/ 0 w 85"/>
                <a:gd name="T9" fmla="*/ 0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85" y="45"/>
                  </a:moveTo>
                  <a:lnTo>
                    <a:pt x="73" y="55"/>
                  </a:lnTo>
                  <a:lnTo>
                    <a:pt x="0" y="18"/>
                  </a:lnTo>
                  <a:lnTo>
                    <a:pt x="2" y="0"/>
                  </a:lnTo>
                  <a:lnTo>
                    <a:pt x="85" y="45"/>
                  </a:lnTo>
                  <a:close/>
                </a:path>
              </a:pathLst>
            </a:custGeom>
            <a:solidFill>
              <a:schemeClr val="tx1"/>
            </a:solidFill>
            <a:ln w="0">
              <a:solidFill>
                <a:schemeClr val="tx1"/>
              </a:solidFill>
              <a:round/>
              <a:headEnd/>
              <a:tailEnd/>
            </a:ln>
          </p:spPr>
          <p:txBody>
            <a:bodyPr/>
            <a:lstStyle/>
            <a:p>
              <a:endParaRPr lang="en-US"/>
            </a:p>
          </p:txBody>
        </p:sp>
        <p:sp>
          <p:nvSpPr>
            <p:cNvPr id="81223" name="Freeform 1553"/>
            <p:cNvSpPr>
              <a:spLocks/>
            </p:cNvSpPr>
            <p:nvPr/>
          </p:nvSpPr>
          <p:spPr bwMode="auto">
            <a:xfrm>
              <a:off x="3754" y="4396"/>
              <a:ext cx="6" cy="66"/>
            </a:xfrm>
            <a:custGeom>
              <a:avLst/>
              <a:gdLst>
                <a:gd name="T0" fmla="*/ 0 w 35"/>
                <a:gd name="T1" fmla="*/ 0 h 396"/>
                <a:gd name="T2" fmla="*/ 0 w 35"/>
                <a:gd name="T3" fmla="*/ 0 h 396"/>
                <a:gd name="T4" fmla="*/ 0 w 35"/>
                <a:gd name="T5" fmla="*/ 0 h 396"/>
                <a:gd name="T6" fmla="*/ 0 w 35"/>
                <a:gd name="T7" fmla="*/ 0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4"/>
                  </a:moveTo>
                  <a:lnTo>
                    <a:pt x="17" y="396"/>
                  </a:lnTo>
                  <a:lnTo>
                    <a:pt x="35" y="0"/>
                  </a:lnTo>
                  <a:lnTo>
                    <a:pt x="0" y="394"/>
                  </a:lnTo>
                  <a:close/>
                </a:path>
              </a:pathLst>
            </a:custGeom>
            <a:solidFill>
              <a:schemeClr val="tx1"/>
            </a:solidFill>
            <a:ln w="9525">
              <a:solidFill>
                <a:schemeClr val="tx1"/>
              </a:solidFill>
              <a:round/>
              <a:headEnd/>
              <a:tailEnd/>
            </a:ln>
          </p:spPr>
          <p:txBody>
            <a:bodyPr/>
            <a:lstStyle/>
            <a:p>
              <a:endParaRPr lang="en-US"/>
            </a:p>
          </p:txBody>
        </p:sp>
        <p:sp>
          <p:nvSpPr>
            <p:cNvPr id="81224" name="Freeform 1554"/>
            <p:cNvSpPr>
              <a:spLocks/>
            </p:cNvSpPr>
            <p:nvPr/>
          </p:nvSpPr>
          <p:spPr bwMode="auto">
            <a:xfrm>
              <a:off x="3757" y="4396"/>
              <a:ext cx="6" cy="66"/>
            </a:xfrm>
            <a:custGeom>
              <a:avLst/>
              <a:gdLst>
                <a:gd name="T0" fmla="*/ 0 w 34"/>
                <a:gd name="T1" fmla="*/ 0 h 396"/>
                <a:gd name="T2" fmla="*/ 0 w 34"/>
                <a:gd name="T3" fmla="*/ 0 h 396"/>
                <a:gd name="T4" fmla="*/ 0 w 34"/>
                <a:gd name="T5" fmla="*/ 0 h 396"/>
                <a:gd name="T6" fmla="*/ 0 w 34"/>
                <a:gd name="T7" fmla="*/ 0 h 396"/>
                <a:gd name="T8" fmla="*/ 0 60000 65536"/>
                <a:gd name="T9" fmla="*/ 0 60000 65536"/>
                <a:gd name="T10" fmla="*/ 0 60000 65536"/>
                <a:gd name="T11" fmla="*/ 0 60000 65536"/>
                <a:gd name="T12" fmla="*/ 0 w 34"/>
                <a:gd name="T13" fmla="*/ 0 h 396"/>
                <a:gd name="T14" fmla="*/ 34 w 34"/>
                <a:gd name="T15" fmla="*/ 396 h 396"/>
              </a:gdLst>
              <a:ahLst/>
              <a:cxnLst>
                <a:cxn ang="T8">
                  <a:pos x="T0" y="T1"/>
                </a:cxn>
                <a:cxn ang="T9">
                  <a:pos x="T2" y="T3"/>
                </a:cxn>
                <a:cxn ang="T10">
                  <a:pos x="T4" y="T5"/>
                </a:cxn>
                <a:cxn ang="T11">
                  <a:pos x="T6" y="T7"/>
                </a:cxn>
              </a:cxnLst>
              <a:rect l="T12" t="T13" r="T14" b="T15"/>
              <a:pathLst>
                <a:path w="34" h="396">
                  <a:moveTo>
                    <a:pt x="0" y="396"/>
                  </a:moveTo>
                  <a:lnTo>
                    <a:pt x="18" y="0"/>
                  </a:lnTo>
                  <a:lnTo>
                    <a:pt x="34" y="2"/>
                  </a:lnTo>
                  <a:lnTo>
                    <a:pt x="0" y="396"/>
                  </a:lnTo>
                  <a:close/>
                </a:path>
              </a:pathLst>
            </a:custGeom>
            <a:solidFill>
              <a:schemeClr val="tx1"/>
            </a:solidFill>
            <a:ln w="9525">
              <a:solidFill>
                <a:schemeClr val="tx1"/>
              </a:solidFill>
              <a:round/>
              <a:headEnd/>
              <a:tailEnd/>
            </a:ln>
          </p:spPr>
          <p:txBody>
            <a:bodyPr/>
            <a:lstStyle/>
            <a:p>
              <a:endParaRPr lang="en-US"/>
            </a:p>
          </p:txBody>
        </p:sp>
        <p:sp>
          <p:nvSpPr>
            <p:cNvPr id="81225" name="Freeform 1555"/>
            <p:cNvSpPr>
              <a:spLocks/>
            </p:cNvSpPr>
            <p:nvPr/>
          </p:nvSpPr>
          <p:spPr bwMode="auto">
            <a:xfrm>
              <a:off x="3754" y="4396"/>
              <a:ext cx="9" cy="66"/>
            </a:xfrm>
            <a:custGeom>
              <a:avLst/>
              <a:gdLst>
                <a:gd name="T0" fmla="*/ 0 w 51"/>
                <a:gd name="T1" fmla="*/ 0 h 396"/>
                <a:gd name="T2" fmla="*/ 0 w 51"/>
                <a:gd name="T3" fmla="*/ 0 h 396"/>
                <a:gd name="T4" fmla="*/ 0 w 51"/>
                <a:gd name="T5" fmla="*/ 0 h 396"/>
                <a:gd name="T6" fmla="*/ 0 w 51"/>
                <a:gd name="T7" fmla="*/ 0 h 396"/>
                <a:gd name="T8" fmla="*/ 0 w 51"/>
                <a:gd name="T9" fmla="*/ 0 h 396"/>
                <a:gd name="T10" fmla="*/ 0 60000 65536"/>
                <a:gd name="T11" fmla="*/ 0 60000 65536"/>
                <a:gd name="T12" fmla="*/ 0 60000 65536"/>
                <a:gd name="T13" fmla="*/ 0 60000 65536"/>
                <a:gd name="T14" fmla="*/ 0 60000 65536"/>
                <a:gd name="T15" fmla="*/ 0 w 51"/>
                <a:gd name="T16" fmla="*/ 0 h 396"/>
                <a:gd name="T17" fmla="*/ 51 w 51"/>
                <a:gd name="T18" fmla="*/ 396 h 396"/>
              </a:gdLst>
              <a:ahLst/>
              <a:cxnLst>
                <a:cxn ang="T10">
                  <a:pos x="T0" y="T1"/>
                </a:cxn>
                <a:cxn ang="T11">
                  <a:pos x="T2" y="T3"/>
                </a:cxn>
                <a:cxn ang="T12">
                  <a:pos x="T4" y="T5"/>
                </a:cxn>
                <a:cxn ang="T13">
                  <a:pos x="T6" y="T7"/>
                </a:cxn>
                <a:cxn ang="T14">
                  <a:pos x="T8" y="T9"/>
                </a:cxn>
              </a:cxnLst>
              <a:rect l="T15" t="T16" r="T17" b="T18"/>
              <a:pathLst>
                <a:path w="51" h="396">
                  <a:moveTo>
                    <a:pt x="0" y="394"/>
                  </a:moveTo>
                  <a:lnTo>
                    <a:pt x="17" y="396"/>
                  </a:lnTo>
                  <a:lnTo>
                    <a:pt x="51" y="2"/>
                  </a:lnTo>
                  <a:lnTo>
                    <a:pt x="35" y="0"/>
                  </a:lnTo>
                  <a:lnTo>
                    <a:pt x="0" y="394"/>
                  </a:lnTo>
                  <a:close/>
                </a:path>
              </a:pathLst>
            </a:custGeom>
            <a:solidFill>
              <a:schemeClr val="tx1"/>
            </a:solidFill>
            <a:ln w="0">
              <a:solidFill>
                <a:schemeClr val="tx1"/>
              </a:solidFill>
              <a:round/>
              <a:headEnd/>
              <a:tailEnd/>
            </a:ln>
          </p:spPr>
          <p:txBody>
            <a:bodyPr/>
            <a:lstStyle/>
            <a:p>
              <a:endParaRPr lang="en-US"/>
            </a:p>
          </p:txBody>
        </p:sp>
        <p:sp>
          <p:nvSpPr>
            <p:cNvPr id="81226" name="Freeform 1556"/>
            <p:cNvSpPr>
              <a:spLocks/>
            </p:cNvSpPr>
            <p:nvPr/>
          </p:nvSpPr>
          <p:spPr bwMode="auto">
            <a:xfrm>
              <a:off x="3458" y="4531"/>
              <a:ext cx="3" cy="90"/>
            </a:xfrm>
            <a:custGeom>
              <a:avLst/>
              <a:gdLst>
                <a:gd name="T0" fmla="*/ 0 w 17"/>
                <a:gd name="T1" fmla="*/ 0 h 536"/>
                <a:gd name="T2" fmla="*/ 0 w 17"/>
                <a:gd name="T3" fmla="*/ 0 h 536"/>
                <a:gd name="T4" fmla="*/ 0 w 17"/>
                <a:gd name="T5" fmla="*/ 0 h 536"/>
                <a:gd name="T6" fmla="*/ 0 w 17"/>
                <a:gd name="T7" fmla="*/ 0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0" y="536"/>
                  </a:moveTo>
                  <a:lnTo>
                    <a:pt x="17" y="536"/>
                  </a:lnTo>
                  <a:lnTo>
                    <a:pt x="0" y="0"/>
                  </a:lnTo>
                  <a:lnTo>
                    <a:pt x="0" y="536"/>
                  </a:lnTo>
                  <a:close/>
                </a:path>
              </a:pathLst>
            </a:custGeom>
            <a:solidFill>
              <a:schemeClr val="tx1"/>
            </a:solidFill>
            <a:ln w="9525">
              <a:solidFill>
                <a:schemeClr val="tx1"/>
              </a:solidFill>
              <a:round/>
              <a:headEnd/>
              <a:tailEnd/>
            </a:ln>
          </p:spPr>
          <p:txBody>
            <a:bodyPr/>
            <a:lstStyle/>
            <a:p>
              <a:endParaRPr lang="en-US"/>
            </a:p>
          </p:txBody>
        </p:sp>
        <p:sp>
          <p:nvSpPr>
            <p:cNvPr id="81227" name="Freeform 1557"/>
            <p:cNvSpPr>
              <a:spLocks/>
            </p:cNvSpPr>
            <p:nvPr/>
          </p:nvSpPr>
          <p:spPr bwMode="auto">
            <a:xfrm>
              <a:off x="3458" y="4531"/>
              <a:ext cx="3" cy="90"/>
            </a:xfrm>
            <a:custGeom>
              <a:avLst/>
              <a:gdLst>
                <a:gd name="T0" fmla="*/ 0 w 17"/>
                <a:gd name="T1" fmla="*/ 0 h 536"/>
                <a:gd name="T2" fmla="*/ 0 w 17"/>
                <a:gd name="T3" fmla="*/ 0 h 536"/>
                <a:gd name="T4" fmla="*/ 0 w 17"/>
                <a:gd name="T5" fmla="*/ 0 h 536"/>
                <a:gd name="T6" fmla="*/ 0 w 17"/>
                <a:gd name="T7" fmla="*/ 0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17" y="536"/>
                  </a:moveTo>
                  <a:lnTo>
                    <a:pt x="0" y="0"/>
                  </a:lnTo>
                  <a:lnTo>
                    <a:pt x="17" y="0"/>
                  </a:lnTo>
                  <a:lnTo>
                    <a:pt x="17" y="536"/>
                  </a:lnTo>
                  <a:close/>
                </a:path>
              </a:pathLst>
            </a:custGeom>
            <a:solidFill>
              <a:schemeClr val="tx1"/>
            </a:solidFill>
            <a:ln w="9525">
              <a:solidFill>
                <a:schemeClr val="tx1"/>
              </a:solidFill>
              <a:round/>
              <a:headEnd/>
              <a:tailEnd/>
            </a:ln>
          </p:spPr>
          <p:txBody>
            <a:bodyPr/>
            <a:lstStyle/>
            <a:p>
              <a:endParaRPr lang="en-US"/>
            </a:p>
          </p:txBody>
        </p:sp>
        <p:sp>
          <p:nvSpPr>
            <p:cNvPr id="81228" name="Rectangle 1558"/>
            <p:cNvSpPr>
              <a:spLocks noChangeArrowheads="1"/>
            </p:cNvSpPr>
            <p:nvPr/>
          </p:nvSpPr>
          <p:spPr bwMode="auto">
            <a:xfrm>
              <a:off x="3458" y="4531"/>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229" name="Freeform 1559"/>
            <p:cNvSpPr>
              <a:spLocks/>
            </p:cNvSpPr>
            <p:nvPr/>
          </p:nvSpPr>
          <p:spPr bwMode="auto">
            <a:xfrm>
              <a:off x="3445" y="4492"/>
              <a:ext cx="15" cy="5"/>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81230" name="Freeform 1560"/>
            <p:cNvSpPr>
              <a:spLocks/>
            </p:cNvSpPr>
            <p:nvPr/>
          </p:nvSpPr>
          <p:spPr bwMode="auto">
            <a:xfrm>
              <a:off x="3445" y="4494"/>
              <a:ext cx="15" cy="6"/>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81231" name="Freeform 1561"/>
            <p:cNvSpPr>
              <a:spLocks/>
            </p:cNvSpPr>
            <p:nvPr/>
          </p:nvSpPr>
          <p:spPr bwMode="auto">
            <a:xfrm>
              <a:off x="3445" y="4492"/>
              <a:ext cx="15"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2"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81232" name="Freeform 1562"/>
            <p:cNvSpPr>
              <a:spLocks/>
            </p:cNvSpPr>
            <p:nvPr/>
          </p:nvSpPr>
          <p:spPr bwMode="auto">
            <a:xfrm>
              <a:off x="3439" y="4497"/>
              <a:ext cx="8" cy="15"/>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37" y="0"/>
                  </a:moveTo>
                  <a:lnTo>
                    <a:pt x="49" y="12"/>
                  </a:lnTo>
                  <a:lnTo>
                    <a:pt x="0" y="88"/>
                  </a:lnTo>
                  <a:lnTo>
                    <a:pt x="37" y="0"/>
                  </a:lnTo>
                  <a:close/>
                </a:path>
              </a:pathLst>
            </a:custGeom>
            <a:solidFill>
              <a:schemeClr val="tx1"/>
            </a:solidFill>
            <a:ln w="9525">
              <a:solidFill>
                <a:schemeClr val="tx1"/>
              </a:solidFill>
              <a:round/>
              <a:headEnd/>
              <a:tailEnd/>
            </a:ln>
          </p:spPr>
          <p:txBody>
            <a:bodyPr/>
            <a:lstStyle/>
            <a:p>
              <a:endParaRPr lang="en-US"/>
            </a:p>
          </p:txBody>
        </p:sp>
        <p:sp>
          <p:nvSpPr>
            <p:cNvPr id="81233" name="Freeform 1563"/>
            <p:cNvSpPr>
              <a:spLocks/>
            </p:cNvSpPr>
            <p:nvPr/>
          </p:nvSpPr>
          <p:spPr bwMode="auto">
            <a:xfrm>
              <a:off x="3439" y="4500"/>
              <a:ext cx="8" cy="12"/>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49" y="0"/>
                  </a:moveTo>
                  <a:lnTo>
                    <a:pt x="0" y="76"/>
                  </a:lnTo>
                  <a:lnTo>
                    <a:pt x="18" y="76"/>
                  </a:lnTo>
                  <a:lnTo>
                    <a:pt x="49" y="0"/>
                  </a:lnTo>
                  <a:close/>
                </a:path>
              </a:pathLst>
            </a:custGeom>
            <a:solidFill>
              <a:schemeClr val="tx1"/>
            </a:solidFill>
            <a:ln w="9525">
              <a:solidFill>
                <a:schemeClr val="tx1"/>
              </a:solidFill>
              <a:round/>
              <a:headEnd/>
              <a:tailEnd/>
            </a:ln>
          </p:spPr>
          <p:txBody>
            <a:bodyPr/>
            <a:lstStyle/>
            <a:p>
              <a:endParaRPr lang="en-US"/>
            </a:p>
          </p:txBody>
        </p:sp>
        <p:sp>
          <p:nvSpPr>
            <p:cNvPr id="81234" name="Freeform 1564"/>
            <p:cNvSpPr>
              <a:spLocks/>
            </p:cNvSpPr>
            <p:nvPr/>
          </p:nvSpPr>
          <p:spPr bwMode="auto">
            <a:xfrm>
              <a:off x="3439" y="4497"/>
              <a:ext cx="8" cy="15"/>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37" y="0"/>
                  </a:moveTo>
                  <a:lnTo>
                    <a:pt x="49" y="12"/>
                  </a:lnTo>
                  <a:lnTo>
                    <a:pt x="18" y="88"/>
                  </a:lnTo>
                  <a:lnTo>
                    <a:pt x="0" y="88"/>
                  </a:lnTo>
                  <a:lnTo>
                    <a:pt x="37" y="0"/>
                  </a:lnTo>
                  <a:close/>
                </a:path>
              </a:pathLst>
            </a:custGeom>
            <a:solidFill>
              <a:schemeClr val="tx1"/>
            </a:solidFill>
            <a:ln w="0">
              <a:solidFill>
                <a:schemeClr val="tx1"/>
              </a:solidFill>
              <a:round/>
              <a:headEnd/>
              <a:tailEnd/>
            </a:ln>
          </p:spPr>
          <p:txBody>
            <a:bodyPr/>
            <a:lstStyle/>
            <a:p>
              <a:endParaRPr lang="en-US"/>
            </a:p>
          </p:txBody>
        </p:sp>
        <p:sp>
          <p:nvSpPr>
            <p:cNvPr id="81235" name="Freeform 1565"/>
            <p:cNvSpPr>
              <a:spLocks/>
            </p:cNvSpPr>
            <p:nvPr/>
          </p:nvSpPr>
          <p:spPr bwMode="auto">
            <a:xfrm>
              <a:off x="3439" y="4512"/>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8"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81236" name="Freeform 1566"/>
            <p:cNvSpPr>
              <a:spLocks/>
            </p:cNvSpPr>
            <p:nvPr/>
          </p:nvSpPr>
          <p:spPr bwMode="auto">
            <a:xfrm>
              <a:off x="3442" y="4512"/>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81237" name="Freeform 1567"/>
            <p:cNvSpPr>
              <a:spLocks/>
            </p:cNvSpPr>
            <p:nvPr/>
          </p:nvSpPr>
          <p:spPr bwMode="auto">
            <a:xfrm>
              <a:off x="3439" y="4512"/>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0" y="0"/>
                  </a:moveTo>
                  <a:lnTo>
                    <a:pt x="18" y="0"/>
                  </a:lnTo>
                  <a:lnTo>
                    <a:pt x="49" y="75"/>
                  </a:lnTo>
                  <a:lnTo>
                    <a:pt x="37" y="87"/>
                  </a:lnTo>
                  <a:lnTo>
                    <a:pt x="0" y="0"/>
                  </a:lnTo>
                  <a:close/>
                </a:path>
              </a:pathLst>
            </a:custGeom>
            <a:solidFill>
              <a:schemeClr val="tx1"/>
            </a:solidFill>
            <a:ln w="0">
              <a:solidFill>
                <a:schemeClr val="tx1"/>
              </a:solidFill>
              <a:round/>
              <a:headEnd/>
              <a:tailEnd/>
            </a:ln>
          </p:spPr>
          <p:txBody>
            <a:bodyPr/>
            <a:lstStyle/>
            <a:p>
              <a:endParaRPr lang="en-US"/>
            </a:p>
          </p:txBody>
        </p:sp>
        <p:sp>
          <p:nvSpPr>
            <p:cNvPr id="81238" name="Freeform 1568"/>
            <p:cNvSpPr>
              <a:spLocks/>
            </p:cNvSpPr>
            <p:nvPr/>
          </p:nvSpPr>
          <p:spPr bwMode="auto">
            <a:xfrm>
              <a:off x="3445" y="4525"/>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2"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81239" name="Freeform 1569"/>
            <p:cNvSpPr>
              <a:spLocks/>
            </p:cNvSpPr>
            <p:nvPr/>
          </p:nvSpPr>
          <p:spPr bwMode="auto">
            <a:xfrm>
              <a:off x="3447" y="4525"/>
              <a:ext cx="13"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0" y="0"/>
                  </a:moveTo>
                  <a:lnTo>
                    <a:pt x="75" y="48"/>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81240" name="Freeform 1570"/>
            <p:cNvSpPr>
              <a:spLocks/>
            </p:cNvSpPr>
            <p:nvPr/>
          </p:nvSpPr>
          <p:spPr bwMode="auto">
            <a:xfrm>
              <a:off x="3445" y="4525"/>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2"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81241" name="Freeform 1571"/>
            <p:cNvSpPr>
              <a:spLocks/>
            </p:cNvSpPr>
            <p:nvPr/>
          </p:nvSpPr>
          <p:spPr bwMode="auto">
            <a:xfrm>
              <a:off x="3460" y="4488"/>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20"/>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81242" name="Freeform 1572"/>
            <p:cNvSpPr>
              <a:spLocks/>
            </p:cNvSpPr>
            <p:nvPr/>
          </p:nvSpPr>
          <p:spPr bwMode="auto">
            <a:xfrm>
              <a:off x="3460" y="4486"/>
              <a:ext cx="14" cy="6"/>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2"/>
                  </a:lnTo>
                  <a:lnTo>
                    <a:pt x="76" y="0"/>
                  </a:lnTo>
                  <a:lnTo>
                    <a:pt x="0" y="32"/>
                  </a:lnTo>
                  <a:close/>
                </a:path>
              </a:pathLst>
            </a:custGeom>
            <a:solidFill>
              <a:schemeClr val="tx1"/>
            </a:solidFill>
            <a:ln w="9525">
              <a:solidFill>
                <a:schemeClr val="tx1"/>
              </a:solidFill>
              <a:round/>
              <a:headEnd/>
              <a:tailEnd/>
            </a:ln>
          </p:spPr>
          <p:txBody>
            <a:bodyPr/>
            <a:lstStyle/>
            <a:p>
              <a:endParaRPr lang="en-US"/>
            </a:p>
          </p:txBody>
        </p:sp>
        <p:sp>
          <p:nvSpPr>
            <p:cNvPr id="81243" name="Freeform 1573"/>
            <p:cNvSpPr>
              <a:spLocks/>
            </p:cNvSpPr>
            <p:nvPr/>
          </p:nvSpPr>
          <p:spPr bwMode="auto">
            <a:xfrm>
              <a:off x="3460" y="4486"/>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48"/>
                  </a:moveTo>
                  <a:lnTo>
                    <a:pt x="0" y="32"/>
                  </a:lnTo>
                  <a:lnTo>
                    <a:pt x="76" y="0"/>
                  </a:lnTo>
                  <a:lnTo>
                    <a:pt x="87" y="12"/>
                  </a:lnTo>
                  <a:lnTo>
                    <a:pt x="0" y="48"/>
                  </a:lnTo>
                  <a:close/>
                </a:path>
              </a:pathLst>
            </a:custGeom>
            <a:solidFill>
              <a:schemeClr val="tx1"/>
            </a:solidFill>
            <a:ln w="0">
              <a:solidFill>
                <a:schemeClr val="tx1"/>
              </a:solidFill>
              <a:round/>
              <a:headEnd/>
              <a:tailEnd/>
            </a:ln>
          </p:spPr>
          <p:txBody>
            <a:bodyPr/>
            <a:lstStyle/>
            <a:p>
              <a:endParaRPr lang="en-US"/>
            </a:p>
          </p:txBody>
        </p:sp>
        <p:sp>
          <p:nvSpPr>
            <p:cNvPr id="81244" name="Freeform 1574"/>
            <p:cNvSpPr>
              <a:spLocks/>
            </p:cNvSpPr>
            <p:nvPr/>
          </p:nvSpPr>
          <p:spPr bwMode="auto">
            <a:xfrm>
              <a:off x="3473" y="4474"/>
              <a:ext cx="7" cy="14"/>
            </a:xfrm>
            <a:custGeom>
              <a:avLst/>
              <a:gdLst>
                <a:gd name="T0" fmla="*/ 0 w 48"/>
                <a:gd name="T1" fmla="*/ 0 h 88"/>
                <a:gd name="T2" fmla="*/ 0 w 48"/>
                <a:gd name="T3" fmla="*/ 0 h 88"/>
                <a:gd name="T4" fmla="*/ 0 w 48"/>
                <a:gd name="T5" fmla="*/ 0 h 88"/>
                <a:gd name="T6" fmla="*/ 0 w 48"/>
                <a:gd name="T7" fmla="*/ 0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11" y="88"/>
                  </a:moveTo>
                  <a:lnTo>
                    <a:pt x="0" y="76"/>
                  </a:lnTo>
                  <a:lnTo>
                    <a:pt x="48" y="0"/>
                  </a:lnTo>
                  <a:lnTo>
                    <a:pt x="11" y="88"/>
                  </a:lnTo>
                  <a:close/>
                </a:path>
              </a:pathLst>
            </a:custGeom>
            <a:solidFill>
              <a:schemeClr val="tx1"/>
            </a:solidFill>
            <a:ln w="9525">
              <a:solidFill>
                <a:schemeClr val="tx1"/>
              </a:solidFill>
              <a:round/>
              <a:headEnd/>
              <a:tailEnd/>
            </a:ln>
          </p:spPr>
          <p:txBody>
            <a:bodyPr/>
            <a:lstStyle/>
            <a:p>
              <a:endParaRPr lang="en-US"/>
            </a:p>
          </p:txBody>
        </p:sp>
        <p:sp>
          <p:nvSpPr>
            <p:cNvPr id="81245" name="Freeform 1575"/>
            <p:cNvSpPr>
              <a:spLocks/>
            </p:cNvSpPr>
            <p:nvPr/>
          </p:nvSpPr>
          <p:spPr bwMode="auto">
            <a:xfrm>
              <a:off x="3473" y="4474"/>
              <a:ext cx="7" cy="12"/>
            </a:xfrm>
            <a:custGeom>
              <a:avLst/>
              <a:gdLst>
                <a:gd name="T0" fmla="*/ 0 w 48"/>
                <a:gd name="T1" fmla="*/ 0 h 76"/>
                <a:gd name="T2" fmla="*/ 0 w 48"/>
                <a:gd name="T3" fmla="*/ 0 h 76"/>
                <a:gd name="T4" fmla="*/ 0 w 48"/>
                <a:gd name="T5" fmla="*/ 0 h 76"/>
                <a:gd name="T6" fmla="*/ 0 w 48"/>
                <a:gd name="T7" fmla="*/ 0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0" y="76"/>
                  </a:moveTo>
                  <a:lnTo>
                    <a:pt x="48" y="0"/>
                  </a:lnTo>
                  <a:lnTo>
                    <a:pt x="30" y="0"/>
                  </a:lnTo>
                  <a:lnTo>
                    <a:pt x="0" y="76"/>
                  </a:lnTo>
                  <a:close/>
                </a:path>
              </a:pathLst>
            </a:custGeom>
            <a:solidFill>
              <a:schemeClr val="tx1"/>
            </a:solidFill>
            <a:ln w="9525">
              <a:solidFill>
                <a:schemeClr val="tx1"/>
              </a:solidFill>
              <a:round/>
              <a:headEnd/>
              <a:tailEnd/>
            </a:ln>
          </p:spPr>
          <p:txBody>
            <a:bodyPr/>
            <a:lstStyle/>
            <a:p>
              <a:endParaRPr lang="en-US"/>
            </a:p>
          </p:txBody>
        </p:sp>
        <p:sp>
          <p:nvSpPr>
            <p:cNvPr id="81246" name="Freeform 1576"/>
            <p:cNvSpPr>
              <a:spLocks/>
            </p:cNvSpPr>
            <p:nvPr/>
          </p:nvSpPr>
          <p:spPr bwMode="auto">
            <a:xfrm>
              <a:off x="3473" y="4474"/>
              <a:ext cx="7" cy="14"/>
            </a:xfrm>
            <a:custGeom>
              <a:avLst/>
              <a:gdLst>
                <a:gd name="T0" fmla="*/ 0 w 48"/>
                <a:gd name="T1" fmla="*/ 0 h 88"/>
                <a:gd name="T2" fmla="*/ 0 w 48"/>
                <a:gd name="T3" fmla="*/ 0 h 88"/>
                <a:gd name="T4" fmla="*/ 0 w 48"/>
                <a:gd name="T5" fmla="*/ 0 h 88"/>
                <a:gd name="T6" fmla="*/ 0 w 48"/>
                <a:gd name="T7" fmla="*/ 0 h 88"/>
                <a:gd name="T8" fmla="*/ 0 w 48"/>
                <a:gd name="T9" fmla="*/ 0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11" y="88"/>
                  </a:moveTo>
                  <a:lnTo>
                    <a:pt x="0" y="76"/>
                  </a:lnTo>
                  <a:lnTo>
                    <a:pt x="30" y="0"/>
                  </a:lnTo>
                  <a:lnTo>
                    <a:pt x="48" y="0"/>
                  </a:lnTo>
                  <a:lnTo>
                    <a:pt x="11" y="88"/>
                  </a:lnTo>
                  <a:close/>
                </a:path>
              </a:pathLst>
            </a:custGeom>
            <a:solidFill>
              <a:schemeClr val="tx1"/>
            </a:solidFill>
            <a:ln w="0">
              <a:solidFill>
                <a:schemeClr val="tx1"/>
              </a:solidFill>
              <a:round/>
              <a:headEnd/>
              <a:tailEnd/>
            </a:ln>
          </p:spPr>
          <p:txBody>
            <a:bodyPr/>
            <a:lstStyle/>
            <a:p>
              <a:endParaRPr lang="en-US"/>
            </a:p>
          </p:txBody>
        </p:sp>
        <p:sp>
          <p:nvSpPr>
            <p:cNvPr id="81247" name="Freeform 1577"/>
            <p:cNvSpPr>
              <a:spLocks/>
            </p:cNvSpPr>
            <p:nvPr/>
          </p:nvSpPr>
          <p:spPr bwMode="auto">
            <a:xfrm>
              <a:off x="3474" y="4459"/>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19"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81248" name="Freeform 1578"/>
            <p:cNvSpPr>
              <a:spLocks/>
            </p:cNvSpPr>
            <p:nvPr/>
          </p:nvSpPr>
          <p:spPr bwMode="auto">
            <a:xfrm>
              <a:off x="3473" y="4459"/>
              <a:ext cx="5" cy="15"/>
            </a:xfrm>
            <a:custGeom>
              <a:avLst/>
              <a:gdLst>
                <a:gd name="T0" fmla="*/ 0 w 30"/>
                <a:gd name="T1" fmla="*/ 0 h 87"/>
                <a:gd name="T2" fmla="*/ 0 w 30"/>
                <a:gd name="T3" fmla="*/ 0 h 87"/>
                <a:gd name="T4" fmla="*/ 0 w 30"/>
                <a:gd name="T5" fmla="*/ 0 h 87"/>
                <a:gd name="T6" fmla="*/ 0 w 30"/>
                <a:gd name="T7" fmla="*/ 0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30" y="87"/>
                  </a:moveTo>
                  <a:lnTo>
                    <a:pt x="11" y="0"/>
                  </a:lnTo>
                  <a:lnTo>
                    <a:pt x="0" y="12"/>
                  </a:lnTo>
                  <a:lnTo>
                    <a:pt x="30" y="87"/>
                  </a:lnTo>
                  <a:close/>
                </a:path>
              </a:pathLst>
            </a:custGeom>
            <a:solidFill>
              <a:schemeClr val="tx1"/>
            </a:solidFill>
            <a:ln w="9525">
              <a:solidFill>
                <a:schemeClr val="tx1"/>
              </a:solidFill>
              <a:round/>
              <a:headEnd/>
              <a:tailEnd/>
            </a:ln>
          </p:spPr>
          <p:txBody>
            <a:bodyPr/>
            <a:lstStyle/>
            <a:p>
              <a:endParaRPr lang="en-US"/>
            </a:p>
          </p:txBody>
        </p:sp>
        <p:sp>
          <p:nvSpPr>
            <p:cNvPr id="81249" name="Freeform 1579"/>
            <p:cNvSpPr>
              <a:spLocks/>
            </p:cNvSpPr>
            <p:nvPr/>
          </p:nvSpPr>
          <p:spPr bwMode="auto">
            <a:xfrm>
              <a:off x="3473" y="4459"/>
              <a:ext cx="7"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48" y="87"/>
                  </a:moveTo>
                  <a:lnTo>
                    <a:pt x="30" y="87"/>
                  </a:lnTo>
                  <a:lnTo>
                    <a:pt x="0" y="12"/>
                  </a:lnTo>
                  <a:lnTo>
                    <a:pt x="11" y="0"/>
                  </a:lnTo>
                  <a:lnTo>
                    <a:pt x="48" y="87"/>
                  </a:lnTo>
                  <a:close/>
                </a:path>
              </a:pathLst>
            </a:custGeom>
            <a:solidFill>
              <a:schemeClr val="tx1"/>
            </a:solidFill>
            <a:ln w="0">
              <a:solidFill>
                <a:schemeClr val="tx1"/>
              </a:solidFill>
              <a:round/>
              <a:headEnd/>
              <a:tailEnd/>
            </a:ln>
          </p:spPr>
          <p:txBody>
            <a:bodyPr/>
            <a:lstStyle/>
            <a:p>
              <a:endParaRPr lang="en-US"/>
            </a:p>
          </p:txBody>
        </p:sp>
        <p:sp>
          <p:nvSpPr>
            <p:cNvPr id="81250" name="Freeform 1580"/>
            <p:cNvSpPr>
              <a:spLocks/>
            </p:cNvSpPr>
            <p:nvPr/>
          </p:nvSpPr>
          <p:spPr bwMode="auto">
            <a:xfrm>
              <a:off x="3460" y="4453"/>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6"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81251" name="Freeform 1581"/>
            <p:cNvSpPr>
              <a:spLocks/>
            </p:cNvSpPr>
            <p:nvPr/>
          </p:nvSpPr>
          <p:spPr bwMode="auto">
            <a:xfrm>
              <a:off x="3460" y="4453"/>
              <a:ext cx="13"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76" y="48"/>
                  </a:moveTo>
                  <a:lnTo>
                    <a:pt x="0" y="0"/>
                  </a:lnTo>
                  <a:lnTo>
                    <a:pt x="0" y="17"/>
                  </a:lnTo>
                  <a:lnTo>
                    <a:pt x="76" y="48"/>
                  </a:lnTo>
                  <a:close/>
                </a:path>
              </a:pathLst>
            </a:custGeom>
            <a:solidFill>
              <a:schemeClr val="tx1"/>
            </a:solidFill>
            <a:ln w="9525">
              <a:solidFill>
                <a:schemeClr val="tx1"/>
              </a:solidFill>
              <a:round/>
              <a:headEnd/>
              <a:tailEnd/>
            </a:ln>
          </p:spPr>
          <p:txBody>
            <a:bodyPr/>
            <a:lstStyle/>
            <a:p>
              <a:endParaRPr lang="en-US"/>
            </a:p>
          </p:txBody>
        </p:sp>
        <p:sp>
          <p:nvSpPr>
            <p:cNvPr id="81252" name="Freeform 1582"/>
            <p:cNvSpPr>
              <a:spLocks/>
            </p:cNvSpPr>
            <p:nvPr/>
          </p:nvSpPr>
          <p:spPr bwMode="auto">
            <a:xfrm>
              <a:off x="3460" y="4453"/>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6"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81253" name="Freeform 1583"/>
            <p:cNvSpPr>
              <a:spLocks/>
            </p:cNvSpPr>
            <p:nvPr/>
          </p:nvSpPr>
          <p:spPr bwMode="auto">
            <a:xfrm>
              <a:off x="3458"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81254" name="Freeform 1584"/>
            <p:cNvSpPr>
              <a:spLocks/>
            </p:cNvSpPr>
            <p:nvPr/>
          </p:nvSpPr>
          <p:spPr bwMode="auto">
            <a:xfrm>
              <a:off x="3458"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81255" name="Rectangle 1585"/>
            <p:cNvSpPr>
              <a:spLocks noChangeArrowheads="1"/>
            </p:cNvSpPr>
            <p:nvPr/>
          </p:nvSpPr>
          <p:spPr bwMode="auto">
            <a:xfrm>
              <a:off x="3458" y="4389"/>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256" name="Freeform 1586"/>
            <p:cNvSpPr>
              <a:spLocks/>
            </p:cNvSpPr>
            <p:nvPr/>
          </p:nvSpPr>
          <p:spPr bwMode="auto">
            <a:xfrm>
              <a:off x="2514" y="4531"/>
              <a:ext cx="3" cy="90"/>
            </a:xfrm>
            <a:custGeom>
              <a:avLst/>
              <a:gdLst>
                <a:gd name="T0" fmla="*/ 0 w 17"/>
                <a:gd name="T1" fmla="*/ 0 h 536"/>
                <a:gd name="T2" fmla="*/ 0 w 17"/>
                <a:gd name="T3" fmla="*/ 0 h 536"/>
                <a:gd name="T4" fmla="*/ 0 w 17"/>
                <a:gd name="T5" fmla="*/ 0 h 536"/>
                <a:gd name="T6" fmla="*/ 0 w 17"/>
                <a:gd name="T7" fmla="*/ 0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0" y="536"/>
                  </a:moveTo>
                  <a:lnTo>
                    <a:pt x="17" y="536"/>
                  </a:lnTo>
                  <a:lnTo>
                    <a:pt x="0" y="0"/>
                  </a:lnTo>
                  <a:lnTo>
                    <a:pt x="0" y="536"/>
                  </a:lnTo>
                  <a:close/>
                </a:path>
              </a:pathLst>
            </a:custGeom>
            <a:solidFill>
              <a:schemeClr val="tx1"/>
            </a:solidFill>
            <a:ln w="9525">
              <a:solidFill>
                <a:schemeClr val="tx1"/>
              </a:solidFill>
              <a:round/>
              <a:headEnd/>
              <a:tailEnd/>
            </a:ln>
          </p:spPr>
          <p:txBody>
            <a:bodyPr/>
            <a:lstStyle/>
            <a:p>
              <a:endParaRPr lang="en-US"/>
            </a:p>
          </p:txBody>
        </p:sp>
        <p:sp>
          <p:nvSpPr>
            <p:cNvPr id="81257" name="Freeform 1587"/>
            <p:cNvSpPr>
              <a:spLocks/>
            </p:cNvSpPr>
            <p:nvPr/>
          </p:nvSpPr>
          <p:spPr bwMode="auto">
            <a:xfrm>
              <a:off x="2514" y="4531"/>
              <a:ext cx="3" cy="90"/>
            </a:xfrm>
            <a:custGeom>
              <a:avLst/>
              <a:gdLst>
                <a:gd name="T0" fmla="*/ 0 w 17"/>
                <a:gd name="T1" fmla="*/ 0 h 536"/>
                <a:gd name="T2" fmla="*/ 0 w 17"/>
                <a:gd name="T3" fmla="*/ 0 h 536"/>
                <a:gd name="T4" fmla="*/ 0 w 17"/>
                <a:gd name="T5" fmla="*/ 0 h 536"/>
                <a:gd name="T6" fmla="*/ 0 w 17"/>
                <a:gd name="T7" fmla="*/ 0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17" y="536"/>
                  </a:moveTo>
                  <a:lnTo>
                    <a:pt x="0" y="0"/>
                  </a:lnTo>
                  <a:lnTo>
                    <a:pt x="17" y="0"/>
                  </a:lnTo>
                  <a:lnTo>
                    <a:pt x="17" y="536"/>
                  </a:lnTo>
                  <a:close/>
                </a:path>
              </a:pathLst>
            </a:custGeom>
            <a:solidFill>
              <a:schemeClr val="tx1"/>
            </a:solidFill>
            <a:ln w="9525">
              <a:solidFill>
                <a:schemeClr val="tx1"/>
              </a:solidFill>
              <a:round/>
              <a:headEnd/>
              <a:tailEnd/>
            </a:ln>
          </p:spPr>
          <p:txBody>
            <a:bodyPr/>
            <a:lstStyle/>
            <a:p>
              <a:endParaRPr lang="en-US"/>
            </a:p>
          </p:txBody>
        </p:sp>
        <p:sp>
          <p:nvSpPr>
            <p:cNvPr id="81258" name="Rectangle 1588"/>
            <p:cNvSpPr>
              <a:spLocks noChangeArrowheads="1"/>
            </p:cNvSpPr>
            <p:nvPr/>
          </p:nvSpPr>
          <p:spPr bwMode="auto">
            <a:xfrm>
              <a:off x="2514" y="4531"/>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259" name="Freeform 1589"/>
            <p:cNvSpPr>
              <a:spLocks/>
            </p:cNvSpPr>
            <p:nvPr/>
          </p:nvSpPr>
          <p:spPr bwMode="auto">
            <a:xfrm>
              <a:off x="2501" y="4492"/>
              <a:ext cx="15" cy="5"/>
            </a:xfrm>
            <a:custGeom>
              <a:avLst/>
              <a:gdLst>
                <a:gd name="T0" fmla="*/ 0 w 88"/>
                <a:gd name="T1" fmla="*/ 0 h 35"/>
                <a:gd name="T2" fmla="*/ 0 w 88"/>
                <a:gd name="T3" fmla="*/ 0 h 35"/>
                <a:gd name="T4" fmla="*/ 0 w 88"/>
                <a:gd name="T5" fmla="*/ 0 h 35"/>
                <a:gd name="T6" fmla="*/ 0 w 88"/>
                <a:gd name="T7" fmla="*/ 0 h 35"/>
                <a:gd name="T8" fmla="*/ 0 60000 65536"/>
                <a:gd name="T9" fmla="*/ 0 60000 65536"/>
                <a:gd name="T10" fmla="*/ 0 60000 65536"/>
                <a:gd name="T11" fmla="*/ 0 60000 65536"/>
                <a:gd name="T12" fmla="*/ 0 w 88"/>
                <a:gd name="T13" fmla="*/ 0 h 35"/>
                <a:gd name="T14" fmla="*/ 88 w 88"/>
                <a:gd name="T15" fmla="*/ 35 h 35"/>
              </a:gdLst>
              <a:ahLst/>
              <a:cxnLst>
                <a:cxn ang="T8">
                  <a:pos x="T0" y="T1"/>
                </a:cxn>
                <a:cxn ang="T9">
                  <a:pos x="T2" y="T3"/>
                </a:cxn>
                <a:cxn ang="T10">
                  <a:pos x="T4" y="T5"/>
                </a:cxn>
                <a:cxn ang="T11">
                  <a:pos x="T6" y="T7"/>
                </a:cxn>
              </a:cxnLst>
              <a:rect l="T12" t="T13" r="T14" b="T15"/>
              <a:pathLst>
                <a:path w="88" h="35">
                  <a:moveTo>
                    <a:pt x="88" y="0"/>
                  </a:moveTo>
                  <a:lnTo>
                    <a:pt x="88" y="16"/>
                  </a:lnTo>
                  <a:lnTo>
                    <a:pt x="0" y="35"/>
                  </a:lnTo>
                  <a:lnTo>
                    <a:pt x="88" y="0"/>
                  </a:lnTo>
                  <a:close/>
                </a:path>
              </a:pathLst>
            </a:custGeom>
            <a:solidFill>
              <a:schemeClr val="tx1"/>
            </a:solidFill>
            <a:ln w="9525">
              <a:solidFill>
                <a:schemeClr val="tx1"/>
              </a:solidFill>
              <a:round/>
              <a:headEnd/>
              <a:tailEnd/>
            </a:ln>
          </p:spPr>
          <p:txBody>
            <a:bodyPr/>
            <a:lstStyle/>
            <a:p>
              <a:endParaRPr lang="en-US"/>
            </a:p>
          </p:txBody>
        </p:sp>
        <p:sp>
          <p:nvSpPr>
            <p:cNvPr id="81260" name="Freeform 1590"/>
            <p:cNvSpPr>
              <a:spLocks/>
            </p:cNvSpPr>
            <p:nvPr/>
          </p:nvSpPr>
          <p:spPr bwMode="auto">
            <a:xfrm>
              <a:off x="2501" y="4494"/>
              <a:ext cx="15" cy="6"/>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88" y="0"/>
                  </a:moveTo>
                  <a:lnTo>
                    <a:pt x="0" y="19"/>
                  </a:lnTo>
                  <a:lnTo>
                    <a:pt x="12" y="31"/>
                  </a:lnTo>
                  <a:lnTo>
                    <a:pt x="88" y="0"/>
                  </a:lnTo>
                  <a:close/>
                </a:path>
              </a:pathLst>
            </a:custGeom>
            <a:solidFill>
              <a:schemeClr val="tx1"/>
            </a:solidFill>
            <a:ln w="9525">
              <a:solidFill>
                <a:schemeClr val="tx1"/>
              </a:solidFill>
              <a:round/>
              <a:headEnd/>
              <a:tailEnd/>
            </a:ln>
          </p:spPr>
          <p:txBody>
            <a:bodyPr/>
            <a:lstStyle/>
            <a:p>
              <a:endParaRPr lang="en-US"/>
            </a:p>
          </p:txBody>
        </p:sp>
        <p:sp>
          <p:nvSpPr>
            <p:cNvPr id="81261" name="Freeform 1591"/>
            <p:cNvSpPr>
              <a:spLocks/>
            </p:cNvSpPr>
            <p:nvPr/>
          </p:nvSpPr>
          <p:spPr bwMode="auto">
            <a:xfrm>
              <a:off x="2501" y="4492"/>
              <a:ext cx="15" cy="8"/>
            </a:xfrm>
            <a:custGeom>
              <a:avLst/>
              <a:gdLst>
                <a:gd name="T0" fmla="*/ 0 w 88"/>
                <a:gd name="T1" fmla="*/ 0 h 47"/>
                <a:gd name="T2" fmla="*/ 0 w 88"/>
                <a:gd name="T3" fmla="*/ 0 h 47"/>
                <a:gd name="T4" fmla="*/ 0 w 88"/>
                <a:gd name="T5" fmla="*/ 0 h 47"/>
                <a:gd name="T6" fmla="*/ 0 w 88"/>
                <a:gd name="T7" fmla="*/ 0 h 47"/>
                <a:gd name="T8" fmla="*/ 0 w 88"/>
                <a:gd name="T9" fmla="*/ 0 h 47"/>
                <a:gd name="T10" fmla="*/ 0 60000 65536"/>
                <a:gd name="T11" fmla="*/ 0 60000 65536"/>
                <a:gd name="T12" fmla="*/ 0 60000 65536"/>
                <a:gd name="T13" fmla="*/ 0 60000 65536"/>
                <a:gd name="T14" fmla="*/ 0 60000 65536"/>
                <a:gd name="T15" fmla="*/ 0 w 88"/>
                <a:gd name="T16" fmla="*/ 0 h 47"/>
                <a:gd name="T17" fmla="*/ 88 w 88"/>
                <a:gd name="T18" fmla="*/ 47 h 47"/>
              </a:gdLst>
              <a:ahLst/>
              <a:cxnLst>
                <a:cxn ang="T10">
                  <a:pos x="T0" y="T1"/>
                </a:cxn>
                <a:cxn ang="T11">
                  <a:pos x="T2" y="T3"/>
                </a:cxn>
                <a:cxn ang="T12">
                  <a:pos x="T4" y="T5"/>
                </a:cxn>
                <a:cxn ang="T13">
                  <a:pos x="T6" y="T7"/>
                </a:cxn>
                <a:cxn ang="T14">
                  <a:pos x="T8" y="T9"/>
                </a:cxn>
              </a:cxnLst>
              <a:rect l="T15" t="T16" r="T17" b="T18"/>
              <a:pathLst>
                <a:path w="88" h="47">
                  <a:moveTo>
                    <a:pt x="88" y="0"/>
                  </a:moveTo>
                  <a:lnTo>
                    <a:pt x="88" y="16"/>
                  </a:lnTo>
                  <a:lnTo>
                    <a:pt x="12" y="47"/>
                  </a:lnTo>
                  <a:lnTo>
                    <a:pt x="0" y="35"/>
                  </a:lnTo>
                  <a:lnTo>
                    <a:pt x="88" y="0"/>
                  </a:lnTo>
                  <a:close/>
                </a:path>
              </a:pathLst>
            </a:custGeom>
            <a:solidFill>
              <a:schemeClr val="tx1"/>
            </a:solidFill>
            <a:ln w="0">
              <a:solidFill>
                <a:schemeClr val="tx1"/>
              </a:solidFill>
              <a:round/>
              <a:headEnd/>
              <a:tailEnd/>
            </a:ln>
          </p:spPr>
          <p:txBody>
            <a:bodyPr/>
            <a:lstStyle/>
            <a:p>
              <a:endParaRPr lang="en-US"/>
            </a:p>
          </p:txBody>
        </p:sp>
        <p:sp>
          <p:nvSpPr>
            <p:cNvPr id="81262" name="Freeform 1592"/>
            <p:cNvSpPr>
              <a:spLocks/>
            </p:cNvSpPr>
            <p:nvPr/>
          </p:nvSpPr>
          <p:spPr bwMode="auto">
            <a:xfrm>
              <a:off x="2495" y="4497"/>
              <a:ext cx="8" cy="15"/>
            </a:xfrm>
            <a:custGeom>
              <a:avLst/>
              <a:gdLst>
                <a:gd name="T0" fmla="*/ 0 w 48"/>
                <a:gd name="T1" fmla="*/ 0 h 88"/>
                <a:gd name="T2" fmla="*/ 0 w 48"/>
                <a:gd name="T3" fmla="*/ 0 h 88"/>
                <a:gd name="T4" fmla="*/ 0 w 48"/>
                <a:gd name="T5" fmla="*/ 0 h 88"/>
                <a:gd name="T6" fmla="*/ 0 w 48"/>
                <a:gd name="T7" fmla="*/ 0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36" y="0"/>
                  </a:moveTo>
                  <a:lnTo>
                    <a:pt x="48" y="12"/>
                  </a:lnTo>
                  <a:lnTo>
                    <a:pt x="0" y="88"/>
                  </a:lnTo>
                  <a:lnTo>
                    <a:pt x="36" y="0"/>
                  </a:lnTo>
                  <a:close/>
                </a:path>
              </a:pathLst>
            </a:custGeom>
            <a:solidFill>
              <a:schemeClr val="tx1"/>
            </a:solidFill>
            <a:ln w="9525">
              <a:solidFill>
                <a:schemeClr val="tx1"/>
              </a:solidFill>
              <a:round/>
              <a:headEnd/>
              <a:tailEnd/>
            </a:ln>
          </p:spPr>
          <p:txBody>
            <a:bodyPr/>
            <a:lstStyle/>
            <a:p>
              <a:endParaRPr lang="en-US"/>
            </a:p>
          </p:txBody>
        </p:sp>
        <p:sp>
          <p:nvSpPr>
            <p:cNvPr id="81263" name="Freeform 1593"/>
            <p:cNvSpPr>
              <a:spLocks/>
            </p:cNvSpPr>
            <p:nvPr/>
          </p:nvSpPr>
          <p:spPr bwMode="auto">
            <a:xfrm>
              <a:off x="2495" y="4500"/>
              <a:ext cx="8" cy="12"/>
            </a:xfrm>
            <a:custGeom>
              <a:avLst/>
              <a:gdLst>
                <a:gd name="T0" fmla="*/ 0 w 48"/>
                <a:gd name="T1" fmla="*/ 0 h 76"/>
                <a:gd name="T2" fmla="*/ 0 w 48"/>
                <a:gd name="T3" fmla="*/ 0 h 76"/>
                <a:gd name="T4" fmla="*/ 0 w 48"/>
                <a:gd name="T5" fmla="*/ 0 h 76"/>
                <a:gd name="T6" fmla="*/ 0 w 48"/>
                <a:gd name="T7" fmla="*/ 0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48" y="0"/>
                  </a:moveTo>
                  <a:lnTo>
                    <a:pt x="0" y="76"/>
                  </a:lnTo>
                  <a:lnTo>
                    <a:pt x="17" y="76"/>
                  </a:lnTo>
                  <a:lnTo>
                    <a:pt x="48" y="0"/>
                  </a:lnTo>
                  <a:close/>
                </a:path>
              </a:pathLst>
            </a:custGeom>
            <a:solidFill>
              <a:schemeClr val="tx1"/>
            </a:solidFill>
            <a:ln w="9525">
              <a:solidFill>
                <a:schemeClr val="tx1"/>
              </a:solidFill>
              <a:round/>
              <a:headEnd/>
              <a:tailEnd/>
            </a:ln>
          </p:spPr>
          <p:txBody>
            <a:bodyPr/>
            <a:lstStyle/>
            <a:p>
              <a:endParaRPr lang="en-US"/>
            </a:p>
          </p:txBody>
        </p:sp>
        <p:sp>
          <p:nvSpPr>
            <p:cNvPr id="81264" name="Freeform 1594"/>
            <p:cNvSpPr>
              <a:spLocks/>
            </p:cNvSpPr>
            <p:nvPr/>
          </p:nvSpPr>
          <p:spPr bwMode="auto">
            <a:xfrm>
              <a:off x="2495" y="4497"/>
              <a:ext cx="8" cy="15"/>
            </a:xfrm>
            <a:custGeom>
              <a:avLst/>
              <a:gdLst>
                <a:gd name="T0" fmla="*/ 0 w 48"/>
                <a:gd name="T1" fmla="*/ 0 h 88"/>
                <a:gd name="T2" fmla="*/ 0 w 48"/>
                <a:gd name="T3" fmla="*/ 0 h 88"/>
                <a:gd name="T4" fmla="*/ 0 w 48"/>
                <a:gd name="T5" fmla="*/ 0 h 88"/>
                <a:gd name="T6" fmla="*/ 0 w 48"/>
                <a:gd name="T7" fmla="*/ 0 h 88"/>
                <a:gd name="T8" fmla="*/ 0 w 48"/>
                <a:gd name="T9" fmla="*/ 0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36" y="0"/>
                  </a:moveTo>
                  <a:lnTo>
                    <a:pt x="48" y="12"/>
                  </a:lnTo>
                  <a:lnTo>
                    <a:pt x="17" y="88"/>
                  </a:lnTo>
                  <a:lnTo>
                    <a:pt x="0" y="88"/>
                  </a:lnTo>
                  <a:lnTo>
                    <a:pt x="36" y="0"/>
                  </a:lnTo>
                  <a:close/>
                </a:path>
              </a:pathLst>
            </a:custGeom>
            <a:solidFill>
              <a:schemeClr val="tx1"/>
            </a:solidFill>
            <a:ln w="0">
              <a:solidFill>
                <a:schemeClr val="tx1"/>
              </a:solidFill>
              <a:round/>
              <a:headEnd/>
              <a:tailEnd/>
            </a:ln>
          </p:spPr>
          <p:txBody>
            <a:bodyPr/>
            <a:lstStyle/>
            <a:p>
              <a:endParaRPr lang="en-US"/>
            </a:p>
          </p:txBody>
        </p:sp>
        <p:sp>
          <p:nvSpPr>
            <p:cNvPr id="81265" name="Freeform 1595"/>
            <p:cNvSpPr>
              <a:spLocks/>
            </p:cNvSpPr>
            <p:nvPr/>
          </p:nvSpPr>
          <p:spPr bwMode="auto">
            <a:xfrm>
              <a:off x="2495" y="4512"/>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81266" name="Freeform 1596"/>
            <p:cNvSpPr>
              <a:spLocks/>
            </p:cNvSpPr>
            <p:nvPr/>
          </p:nvSpPr>
          <p:spPr bwMode="auto">
            <a:xfrm>
              <a:off x="2498" y="4512"/>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81267" name="Freeform 1597"/>
            <p:cNvSpPr>
              <a:spLocks/>
            </p:cNvSpPr>
            <p:nvPr/>
          </p:nvSpPr>
          <p:spPr bwMode="auto">
            <a:xfrm>
              <a:off x="2495" y="4512"/>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81268" name="Freeform 1598"/>
            <p:cNvSpPr>
              <a:spLocks/>
            </p:cNvSpPr>
            <p:nvPr/>
          </p:nvSpPr>
          <p:spPr bwMode="auto">
            <a:xfrm>
              <a:off x="2501" y="4525"/>
              <a:ext cx="15" cy="8"/>
            </a:xfrm>
            <a:custGeom>
              <a:avLst/>
              <a:gdLst>
                <a:gd name="T0" fmla="*/ 0 w 88"/>
                <a:gd name="T1" fmla="*/ 0 h 48"/>
                <a:gd name="T2" fmla="*/ 0 w 88"/>
                <a:gd name="T3" fmla="*/ 0 h 48"/>
                <a:gd name="T4" fmla="*/ 0 w 88"/>
                <a:gd name="T5" fmla="*/ 0 h 48"/>
                <a:gd name="T6" fmla="*/ 0 w 88"/>
                <a:gd name="T7" fmla="*/ 0 h 48"/>
                <a:gd name="T8" fmla="*/ 0 60000 65536"/>
                <a:gd name="T9" fmla="*/ 0 60000 65536"/>
                <a:gd name="T10" fmla="*/ 0 60000 65536"/>
                <a:gd name="T11" fmla="*/ 0 60000 65536"/>
                <a:gd name="T12" fmla="*/ 0 w 88"/>
                <a:gd name="T13" fmla="*/ 0 h 48"/>
                <a:gd name="T14" fmla="*/ 88 w 88"/>
                <a:gd name="T15" fmla="*/ 48 h 48"/>
              </a:gdLst>
              <a:ahLst/>
              <a:cxnLst>
                <a:cxn ang="T8">
                  <a:pos x="T0" y="T1"/>
                </a:cxn>
                <a:cxn ang="T9">
                  <a:pos x="T2" y="T3"/>
                </a:cxn>
                <a:cxn ang="T10">
                  <a:pos x="T4" y="T5"/>
                </a:cxn>
                <a:cxn ang="T11">
                  <a:pos x="T6" y="T7"/>
                </a:cxn>
              </a:cxnLst>
              <a:rect l="T12" t="T13" r="T14" b="T15"/>
              <a:pathLst>
                <a:path w="88" h="48">
                  <a:moveTo>
                    <a:pt x="0" y="12"/>
                  </a:moveTo>
                  <a:lnTo>
                    <a:pt x="12" y="0"/>
                  </a:lnTo>
                  <a:lnTo>
                    <a:pt x="88" y="48"/>
                  </a:lnTo>
                  <a:lnTo>
                    <a:pt x="0" y="12"/>
                  </a:lnTo>
                  <a:close/>
                </a:path>
              </a:pathLst>
            </a:custGeom>
            <a:solidFill>
              <a:schemeClr val="tx1"/>
            </a:solidFill>
            <a:ln w="9525">
              <a:solidFill>
                <a:schemeClr val="tx1"/>
              </a:solidFill>
              <a:round/>
              <a:headEnd/>
              <a:tailEnd/>
            </a:ln>
          </p:spPr>
          <p:txBody>
            <a:bodyPr/>
            <a:lstStyle/>
            <a:p>
              <a:endParaRPr lang="en-US"/>
            </a:p>
          </p:txBody>
        </p:sp>
        <p:sp>
          <p:nvSpPr>
            <p:cNvPr id="81269" name="Freeform 1599"/>
            <p:cNvSpPr>
              <a:spLocks/>
            </p:cNvSpPr>
            <p:nvPr/>
          </p:nvSpPr>
          <p:spPr bwMode="auto">
            <a:xfrm>
              <a:off x="2503" y="4525"/>
              <a:ext cx="13"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81270" name="Freeform 1600"/>
            <p:cNvSpPr>
              <a:spLocks/>
            </p:cNvSpPr>
            <p:nvPr/>
          </p:nvSpPr>
          <p:spPr bwMode="auto">
            <a:xfrm>
              <a:off x="2501" y="4525"/>
              <a:ext cx="15" cy="8"/>
            </a:xfrm>
            <a:custGeom>
              <a:avLst/>
              <a:gdLst>
                <a:gd name="T0" fmla="*/ 0 w 88"/>
                <a:gd name="T1" fmla="*/ 0 h 48"/>
                <a:gd name="T2" fmla="*/ 0 w 88"/>
                <a:gd name="T3" fmla="*/ 0 h 48"/>
                <a:gd name="T4" fmla="*/ 0 w 88"/>
                <a:gd name="T5" fmla="*/ 0 h 48"/>
                <a:gd name="T6" fmla="*/ 0 w 88"/>
                <a:gd name="T7" fmla="*/ 0 h 48"/>
                <a:gd name="T8" fmla="*/ 0 w 88"/>
                <a:gd name="T9" fmla="*/ 0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0" y="12"/>
                  </a:moveTo>
                  <a:lnTo>
                    <a:pt x="12" y="0"/>
                  </a:lnTo>
                  <a:lnTo>
                    <a:pt x="88" y="31"/>
                  </a:lnTo>
                  <a:lnTo>
                    <a:pt x="88" y="48"/>
                  </a:lnTo>
                  <a:lnTo>
                    <a:pt x="0" y="12"/>
                  </a:lnTo>
                  <a:close/>
                </a:path>
              </a:pathLst>
            </a:custGeom>
            <a:solidFill>
              <a:schemeClr val="tx1"/>
            </a:solidFill>
            <a:ln w="0">
              <a:solidFill>
                <a:schemeClr val="tx1"/>
              </a:solidFill>
              <a:round/>
              <a:headEnd/>
              <a:tailEnd/>
            </a:ln>
          </p:spPr>
          <p:txBody>
            <a:bodyPr/>
            <a:lstStyle/>
            <a:p>
              <a:endParaRPr lang="en-US"/>
            </a:p>
          </p:txBody>
        </p:sp>
        <p:sp>
          <p:nvSpPr>
            <p:cNvPr id="81271" name="Freeform 1601"/>
            <p:cNvSpPr>
              <a:spLocks/>
            </p:cNvSpPr>
            <p:nvPr/>
          </p:nvSpPr>
          <p:spPr bwMode="auto">
            <a:xfrm>
              <a:off x="2516" y="4488"/>
              <a:ext cx="14" cy="6"/>
            </a:xfrm>
            <a:custGeom>
              <a:avLst/>
              <a:gdLst>
                <a:gd name="T0" fmla="*/ 0 w 87"/>
                <a:gd name="T1" fmla="*/ 0 h 36"/>
                <a:gd name="T2" fmla="*/ 0 w 87"/>
                <a:gd name="T3" fmla="*/ 0 h 36"/>
                <a:gd name="T4" fmla="*/ 0 w 87"/>
                <a:gd name="T5" fmla="*/ 0 h 36"/>
                <a:gd name="T6" fmla="*/ 0 w 87"/>
                <a:gd name="T7" fmla="*/ 0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20"/>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81272" name="Freeform 1602"/>
            <p:cNvSpPr>
              <a:spLocks/>
            </p:cNvSpPr>
            <p:nvPr/>
          </p:nvSpPr>
          <p:spPr bwMode="auto">
            <a:xfrm>
              <a:off x="2516" y="4486"/>
              <a:ext cx="14" cy="6"/>
            </a:xfrm>
            <a:custGeom>
              <a:avLst/>
              <a:gdLst>
                <a:gd name="T0" fmla="*/ 0 w 87"/>
                <a:gd name="T1" fmla="*/ 0 h 32"/>
                <a:gd name="T2" fmla="*/ 0 w 87"/>
                <a:gd name="T3" fmla="*/ 0 h 32"/>
                <a:gd name="T4" fmla="*/ 0 w 87"/>
                <a:gd name="T5" fmla="*/ 0 h 32"/>
                <a:gd name="T6" fmla="*/ 0 w 87"/>
                <a:gd name="T7" fmla="*/ 0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2"/>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81273" name="Freeform 1603"/>
            <p:cNvSpPr>
              <a:spLocks/>
            </p:cNvSpPr>
            <p:nvPr/>
          </p:nvSpPr>
          <p:spPr bwMode="auto">
            <a:xfrm>
              <a:off x="2516" y="4486"/>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48"/>
                  </a:moveTo>
                  <a:lnTo>
                    <a:pt x="0" y="32"/>
                  </a:lnTo>
                  <a:lnTo>
                    <a:pt x="75" y="0"/>
                  </a:lnTo>
                  <a:lnTo>
                    <a:pt x="87" y="12"/>
                  </a:lnTo>
                  <a:lnTo>
                    <a:pt x="0" y="48"/>
                  </a:lnTo>
                  <a:close/>
                </a:path>
              </a:pathLst>
            </a:custGeom>
            <a:solidFill>
              <a:schemeClr val="tx1"/>
            </a:solidFill>
            <a:ln w="0">
              <a:solidFill>
                <a:schemeClr val="tx1"/>
              </a:solidFill>
              <a:round/>
              <a:headEnd/>
              <a:tailEnd/>
            </a:ln>
          </p:spPr>
          <p:txBody>
            <a:bodyPr/>
            <a:lstStyle/>
            <a:p>
              <a:endParaRPr lang="en-US"/>
            </a:p>
          </p:txBody>
        </p:sp>
        <p:sp>
          <p:nvSpPr>
            <p:cNvPr id="81274" name="Freeform 1604"/>
            <p:cNvSpPr>
              <a:spLocks/>
            </p:cNvSpPr>
            <p:nvPr/>
          </p:nvSpPr>
          <p:spPr bwMode="auto">
            <a:xfrm>
              <a:off x="2528" y="4474"/>
              <a:ext cx="8" cy="14"/>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12" y="88"/>
                  </a:moveTo>
                  <a:lnTo>
                    <a:pt x="0" y="76"/>
                  </a:lnTo>
                  <a:lnTo>
                    <a:pt x="49" y="0"/>
                  </a:lnTo>
                  <a:lnTo>
                    <a:pt x="12" y="88"/>
                  </a:lnTo>
                  <a:close/>
                </a:path>
              </a:pathLst>
            </a:custGeom>
            <a:solidFill>
              <a:schemeClr val="tx1"/>
            </a:solidFill>
            <a:ln w="9525">
              <a:solidFill>
                <a:schemeClr val="tx1"/>
              </a:solidFill>
              <a:round/>
              <a:headEnd/>
              <a:tailEnd/>
            </a:ln>
          </p:spPr>
          <p:txBody>
            <a:bodyPr/>
            <a:lstStyle/>
            <a:p>
              <a:endParaRPr lang="en-US"/>
            </a:p>
          </p:txBody>
        </p:sp>
        <p:sp>
          <p:nvSpPr>
            <p:cNvPr id="81275" name="Freeform 1605"/>
            <p:cNvSpPr>
              <a:spLocks/>
            </p:cNvSpPr>
            <p:nvPr/>
          </p:nvSpPr>
          <p:spPr bwMode="auto">
            <a:xfrm>
              <a:off x="2528" y="4474"/>
              <a:ext cx="8" cy="12"/>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0" y="76"/>
                  </a:moveTo>
                  <a:lnTo>
                    <a:pt x="49"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81276" name="Freeform 1606"/>
            <p:cNvSpPr>
              <a:spLocks/>
            </p:cNvSpPr>
            <p:nvPr/>
          </p:nvSpPr>
          <p:spPr bwMode="auto">
            <a:xfrm>
              <a:off x="2528" y="4474"/>
              <a:ext cx="8" cy="14"/>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12" y="88"/>
                  </a:moveTo>
                  <a:lnTo>
                    <a:pt x="0" y="76"/>
                  </a:lnTo>
                  <a:lnTo>
                    <a:pt x="32" y="0"/>
                  </a:lnTo>
                  <a:lnTo>
                    <a:pt x="49" y="0"/>
                  </a:lnTo>
                  <a:lnTo>
                    <a:pt x="12" y="88"/>
                  </a:lnTo>
                  <a:close/>
                </a:path>
              </a:pathLst>
            </a:custGeom>
            <a:solidFill>
              <a:schemeClr val="tx1"/>
            </a:solidFill>
            <a:ln w="0">
              <a:solidFill>
                <a:schemeClr val="tx1"/>
              </a:solidFill>
              <a:round/>
              <a:headEnd/>
              <a:tailEnd/>
            </a:ln>
          </p:spPr>
          <p:txBody>
            <a:bodyPr/>
            <a:lstStyle/>
            <a:p>
              <a:endParaRPr lang="en-US"/>
            </a:p>
          </p:txBody>
        </p:sp>
        <p:sp>
          <p:nvSpPr>
            <p:cNvPr id="81277" name="Freeform 1607"/>
            <p:cNvSpPr>
              <a:spLocks/>
            </p:cNvSpPr>
            <p:nvPr/>
          </p:nvSpPr>
          <p:spPr bwMode="auto">
            <a:xfrm>
              <a:off x="2530" y="4459"/>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grpSp>
          <p:nvGrpSpPr>
            <p:cNvPr id="81278" name="Group 1608"/>
            <p:cNvGrpSpPr>
              <a:grpSpLocks/>
            </p:cNvGrpSpPr>
            <p:nvPr/>
          </p:nvGrpSpPr>
          <p:grpSpPr bwMode="auto">
            <a:xfrm>
              <a:off x="2083" y="4389"/>
              <a:ext cx="1717" cy="1927"/>
              <a:chOff x="2083" y="4389"/>
              <a:chExt cx="1717" cy="1927"/>
            </a:xfrm>
          </p:grpSpPr>
          <p:sp>
            <p:nvSpPr>
              <p:cNvPr id="81356" name="Freeform 1609"/>
              <p:cNvSpPr>
                <a:spLocks/>
              </p:cNvSpPr>
              <p:nvPr/>
            </p:nvSpPr>
            <p:spPr bwMode="auto">
              <a:xfrm>
                <a:off x="2528" y="4459"/>
                <a:ext cx="6"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81357" name="Freeform 1610"/>
              <p:cNvSpPr>
                <a:spLocks/>
              </p:cNvSpPr>
              <p:nvPr/>
            </p:nvSpPr>
            <p:spPr bwMode="auto">
              <a:xfrm>
                <a:off x="2528" y="4459"/>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81358" name="Freeform 1611"/>
              <p:cNvSpPr>
                <a:spLocks/>
              </p:cNvSpPr>
              <p:nvPr/>
            </p:nvSpPr>
            <p:spPr bwMode="auto">
              <a:xfrm>
                <a:off x="2516" y="4453"/>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5"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81359" name="Freeform 1612"/>
              <p:cNvSpPr>
                <a:spLocks/>
              </p:cNvSpPr>
              <p:nvPr/>
            </p:nvSpPr>
            <p:spPr bwMode="auto">
              <a:xfrm>
                <a:off x="2516" y="4453"/>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81360" name="Freeform 1613"/>
              <p:cNvSpPr>
                <a:spLocks/>
              </p:cNvSpPr>
              <p:nvPr/>
            </p:nvSpPr>
            <p:spPr bwMode="auto">
              <a:xfrm>
                <a:off x="2516" y="4453"/>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5"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81361" name="Freeform 1614"/>
              <p:cNvSpPr>
                <a:spLocks/>
              </p:cNvSpPr>
              <p:nvPr/>
            </p:nvSpPr>
            <p:spPr bwMode="auto">
              <a:xfrm>
                <a:off x="2514"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81362" name="Freeform 1615"/>
              <p:cNvSpPr>
                <a:spLocks/>
              </p:cNvSpPr>
              <p:nvPr/>
            </p:nvSpPr>
            <p:spPr bwMode="auto">
              <a:xfrm>
                <a:off x="2514"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81363" name="Rectangle 1616"/>
              <p:cNvSpPr>
                <a:spLocks noChangeArrowheads="1"/>
              </p:cNvSpPr>
              <p:nvPr/>
            </p:nvSpPr>
            <p:spPr bwMode="auto">
              <a:xfrm>
                <a:off x="2514" y="4389"/>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364" name="Freeform 1617"/>
              <p:cNvSpPr>
                <a:spLocks/>
              </p:cNvSpPr>
              <p:nvPr/>
            </p:nvSpPr>
            <p:spPr bwMode="auto">
              <a:xfrm>
                <a:off x="2219" y="4531"/>
                <a:ext cx="8" cy="89"/>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4"/>
                    </a:moveTo>
                    <a:lnTo>
                      <a:pt x="18" y="535"/>
                    </a:lnTo>
                    <a:lnTo>
                      <a:pt x="47" y="0"/>
                    </a:lnTo>
                    <a:lnTo>
                      <a:pt x="0" y="534"/>
                    </a:lnTo>
                    <a:close/>
                  </a:path>
                </a:pathLst>
              </a:custGeom>
              <a:solidFill>
                <a:schemeClr val="tx1"/>
              </a:solidFill>
              <a:ln w="9525">
                <a:solidFill>
                  <a:schemeClr val="tx1"/>
                </a:solidFill>
                <a:round/>
                <a:headEnd/>
                <a:tailEnd/>
              </a:ln>
            </p:spPr>
            <p:txBody>
              <a:bodyPr/>
              <a:lstStyle/>
              <a:p>
                <a:endParaRPr lang="en-US"/>
              </a:p>
            </p:txBody>
          </p:sp>
          <p:sp>
            <p:nvSpPr>
              <p:cNvPr id="81365" name="Freeform 1618"/>
              <p:cNvSpPr>
                <a:spLocks/>
              </p:cNvSpPr>
              <p:nvPr/>
            </p:nvSpPr>
            <p:spPr bwMode="auto">
              <a:xfrm>
                <a:off x="2222" y="4531"/>
                <a:ext cx="8" cy="89"/>
              </a:xfrm>
              <a:custGeom>
                <a:avLst/>
                <a:gdLst>
                  <a:gd name="T0" fmla="*/ 0 w 46"/>
                  <a:gd name="T1" fmla="*/ 0 h 535"/>
                  <a:gd name="T2" fmla="*/ 0 w 46"/>
                  <a:gd name="T3" fmla="*/ 0 h 535"/>
                  <a:gd name="T4" fmla="*/ 0 w 46"/>
                  <a:gd name="T5" fmla="*/ 0 h 535"/>
                  <a:gd name="T6" fmla="*/ 0 w 46"/>
                  <a:gd name="T7" fmla="*/ 0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5"/>
                    </a:moveTo>
                    <a:lnTo>
                      <a:pt x="29" y="0"/>
                    </a:lnTo>
                    <a:lnTo>
                      <a:pt x="46" y="2"/>
                    </a:lnTo>
                    <a:lnTo>
                      <a:pt x="0" y="535"/>
                    </a:lnTo>
                    <a:close/>
                  </a:path>
                </a:pathLst>
              </a:custGeom>
              <a:solidFill>
                <a:schemeClr val="tx1"/>
              </a:solidFill>
              <a:ln w="9525">
                <a:solidFill>
                  <a:schemeClr val="tx1"/>
                </a:solidFill>
                <a:round/>
                <a:headEnd/>
                <a:tailEnd/>
              </a:ln>
            </p:spPr>
            <p:txBody>
              <a:bodyPr/>
              <a:lstStyle/>
              <a:p>
                <a:endParaRPr lang="en-US"/>
              </a:p>
            </p:txBody>
          </p:sp>
          <p:sp>
            <p:nvSpPr>
              <p:cNvPr id="81366" name="Freeform 1619"/>
              <p:cNvSpPr>
                <a:spLocks/>
              </p:cNvSpPr>
              <p:nvPr/>
            </p:nvSpPr>
            <p:spPr bwMode="auto">
              <a:xfrm>
                <a:off x="2219" y="4531"/>
                <a:ext cx="11" cy="89"/>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8" y="535"/>
                    </a:lnTo>
                    <a:lnTo>
                      <a:pt x="64" y="2"/>
                    </a:lnTo>
                    <a:lnTo>
                      <a:pt x="47" y="0"/>
                    </a:lnTo>
                    <a:lnTo>
                      <a:pt x="0" y="534"/>
                    </a:lnTo>
                    <a:close/>
                  </a:path>
                </a:pathLst>
              </a:custGeom>
              <a:solidFill>
                <a:schemeClr val="tx1"/>
              </a:solidFill>
              <a:ln w="0">
                <a:solidFill>
                  <a:schemeClr val="tx1"/>
                </a:solidFill>
                <a:round/>
                <a:headEnd/>
                <a:tailEnd/>
              </a:ln>
            </p:spPr>
            <p:txBody>
              <a:bodyPr/>
              <a:lstStyle/>
              <a:p>
                <a:endParaRPr lang="en-US"/>
              </a:p>
            </p:txBody>
          </p:sp>
          <p:sp>
            <p:nvSpPr>
              <p:cNvPr id="81367" name="Freeform 1620"/>
              <p:cNvSpPr>
                <a:spLocks/>
              </p:cNvSpPr>
              <p:nvPr/>
            </p:nvSpPr>
            <p:spPr bwMode="auto">
              <a:xfrm>
                <a:off x="2217" y="4491"/>
                <a:ext cx="15" cy="5"/>
              </a:xfrm>
              <a:custGeom>
                <a:avLst/>
                <a:gdLst>
                  <a:gd name="T0" fmla="*/ 0 w 90"/>
                  <a:gd name="T1" fmla="*/ 0 h 29"/>
                  <a:gd name="T2" fmla="*/ 0 w 90"/>
                  <a:gd name="T3" fmla="*/ 0 h 29"/>
                  <a:gd name="T4" fmla="*/ 0 w 90"/>
                  <a:gd name="T5" fmla="*/ 0 h 29"/>
                  <a:gd name="T6" fmla="*/ 0 w 90"/>
                  <a:gd name="T7" fmla="*/ 0 h 29"/>
                  <a:gd name="T8" fmla="*/ 0 60000 65536"/>
                  <a:gd name="T9" fmla="*/ 0 60000 65536"/>
                  <a:gd name="T10" fmla="*/ 0 60000 65536"/>
                  <a:gd name="T11" fmla="*/ 0 60000 65536"/>
                  <a:gd name="T12" fmla="*/ 0 w 90"/>
                  <a:gd name="T13" fmla="*/ 0 h 29"/>
                  <a:gd name="T14" fmla="*/ 90 w 90"/>
                  <a:gd name="T15" fmla="*/ 29 h 29"/>
                </a:gdLst>
                <a:ahLst/>
                <a:cxnLst>
                  <a:cxn ang="T8">
                    <a:pos x="T0" y="T1"/>
                  </a:cxn>
                  <a:cxn ang="T9">
                    <a:pos x="T2" y="T3"/>
                  </a:cxn>
                  <a:cxn ang="T10">
                    <a:pos x="T4" y="T5"/>
                  </a:cxn>
                  <a:cxn ang="T11">
                    <a:pos x="T6" y="T7"/>
                  </a:cxn>
                </a:cxnLst>
                <a:rect l="T12" t="T13" r="T14" b="T15"/>
                <a:pathLst>
                  <a:path w="90" h="29">
                    <a:moveTo>
                      <a:pt x="90" y="0"/>
                    </a:moveTo>
                    <a:lnTo>
                      <a:pt x="88" y="18"/>
                    </a:lnTo>
                    <a:lnTo>
                      <a:pt x="0" y="29"/>
                    </a:lnTo>
                    <a:lnTo>
                      <a:pt x="90" y="0"/>
                    </a:lnTo>
                    <a:close/>
                  </a:path>
                </a:pathLst>
              </a:custGeom>
              <a:solidFill>
                <a:schemeClr val="tx1"/>
              </a:solidFill>
              <a:ln w="9525">
                <a:solidFill>
                  <a:schemeClr val="tx1"/>
                </a:solidFill>
                <a:round/>
                <a:headEnd/>
                <a:tailEnd/>
              </a:ln>
            </p:spPr>
            <p:txBody>
              <a:bodyPr/>
              <a:lstStyle/>
              <a:p>
                <a:endParaRPr lang="en-US"/>
              </a:p>
            </p:txBody>
          </p:sp>
          <p:sp>
            <p:nvSpPr>
              <p:cNvPr id="81368" name="Freeform 1621"/>
              <p:cNvSpPr>
                <a:spLocks/>
              </p:cNvSpPr>
              <p:nvPr/>
            </p:nvSpPr>
            <p:spPr bwMode="auto">
              <a:xfrm>
                <a:off x="2217" y="4494"/>
                <a:ext cx="14" cy="4"/>
              </a:xfrm>
              <a:custGeom>
                <a:avLst/>
                <a:gdLst>
                  <a:gd name="T0" fmla="*/ 0 w 88"/>
                  <a:gd name="T1" fmla="*/ 0 h 24"/>
                  <a:gd name="T2" fmla="*/ 0 w 88"/>
                  <a:gd name="T3" fmla="*/ 0 h 24"/>
                  <a:gd name="T4" fmla="*/ 0 w 88"/>
                  <a:gd name="T5" fmla="*/ 0 h 24"/>
                  <a:gd name="T6" fmla="*/ 0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1" y="24"/>
                    </a:lnTo>
                    <a:lnTo>
                      <a:pt x="88" y="0"/>
                    </a:lnTo>
                    <a:close/>
                  </a:path>
                </a:pathLst>
              </a:custGeom>
              <a:solidFill>
                <a:schemeClr val="tx1"/>
              </a:solidFill>
              <a:ln w="9525">
                <a:solidFill>
                  <a:schemeClr val="tx1"/>
                </a:solidFill>
                <a:round/>
                <a:headEnd/>
                <a:tailEnd/>
              </a:ln>
            </p:spPr>
            <p:txBody>
              <a:bodyPr/>
              <a:lstStyle/>
              <a:p>
                <a:endParaRPr lang="en-US"/>
              </a:p>
            </p:txBody>
          </p:sp>
          <p:sp>
            <p:nvSpPr>
              <p:cNvPr id="81369" name="Freeform 1622"/>
              <p:cNvSpPr>
                <a:spLocks/>
              </p:cNvSpPr>
              <p:nvPr/>
            </p:nvSpPr>
            <p:spPr bwMode="auto">
              <a:xfrm>
                <a:off x="2217" y="4491"/>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8" y="18"/>
                    </a:lnTo>
                    <a:lnTo>
                      <a:pt x="11" y="42"/>
                    </a:lnTo>
                    <a:lnTo>
                      <a:pt x="0" y="29"/>
                    </a:lnTo>
                    <a:lnTo>
                      <a:pt x="90" y="0"/>
                    </a:lnTo>
                    <a:close/>
                  </a:path>
                </a:pathLst>
              </a:custGeom>
              <a:solidFill>
                <a:schemeClr val="tx1"/>
              </a:solidFill>
              <a:ln w="0">
                <a:solidFill>
                  <a:schemeClr val="tx1"/>
                </a:solidFill>
                <a:round/>
                <a:headEnd/>
                <a:tailEnd/>
              </a:ln>
            </p:spPr>
            <p:txBody>
              <a:bodyPr/>
              <a:lstStyle/>
              <a:p>
                <a:endParaRPr lang="en-US"/>
              </a:p>
            </p:txBody>
          </p:sp>
          <p:sp>
            <p:nvSpPr>
              <p:cNvPr id="81370" name="Freeform 1623"/>
              <p:cNvSpPr>
                <a:spLocks/>
              </p:cNvSpPr>
              <p:nvPr/>
            </p:nvSpPr>
            <p:spPr bwMode="auto">
              <a:xfrm>
                <a:off x="2209" y="4496"/>
                <a:ext cx="10" cy="14"/>
              </a:xfrm>
              <a:custGeom>
                <a:avLst/>
                <a:gdLst>
                  <a:gd name="T0" fmla="*/ 0 w 54"/>
                  <a:gd name="T1" fmla="*/ 0 h 84"/>
                  <a:gd name="T2" fmla="*/ 0 w 54"/>
                  <a:gd name="T3" fmla="*/ 0 h 84"/>
                  <a:gd name="T4" fmla="*/ 0 w 54"/>
                  <a:gd name="T5" fmla="*/ 0 h 84"/>
                  <a:gd name="T6" fmla="*/ 0 w 54"/>
                  <a:gd name="T7" fmla="*/ 0 h 84"/>
                  <a:gd name="T8" fmla="*/ 0 60000 65536"/>
                  <a:gd name="T9" fmla="*/ 0 60000 65536"/>
                  <a:gd name="T10" fmla="*/ 0 60000 65536"/>
                  <a:gd name="T11" fmla="*/ 0 60000 65536"/>
                  <a:gd name="T12" fmla="*/ 0 w 54"/>
                  <a:gd name="T13" fmla="*/ 0 h 84"/>
                  <a:gd name="T14" fmla="*/ 54 w 54"/>
                  <a:gd name="T15" fmla="*/ 84 h 84"/>
                </a:gdLst>
                <a:ahLst/>
                <a:cxnLst>
                  <a:cxn ang="T8">
                    <a:pos x="T0" y="T1"/>
                  </a:cxn>
                  <a:cxn ang="T9">
                    <a:pos x="T2" y="T3"/>
                  </a:cxn>
                  <a:cxn ang="T10">
                    <a:pos x="T4" y="T5"/>
                  </a:cxn>
                  <a:cxn ang="T11">
                    <a:pos x="T6" y="T7"/>
                  </a:cxn>
                </a:cxnLst>
                <a:rect l="T12" t="T13" r="T14" b="T15"/>
                <a:pathLst>
                  <a:path w="54" h="84">
                    <a:moveTo>
                      <a:pt x="43" y="0"/>
                    </a:moveTo>
                    <a:lnTo>
                      <a:pt x="54"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81371" name="Freeform 1624"/>
              <p:cNvSpPr>
                <a:spLocks/>
              </p:cNvSpPr>
              <p:nvPr/>
            </p:nvSpPr>
            <p:spPr bwMode="auto">
              <a:xfrm>
                <a:off x="2209" y="4498"/>
                <a:ext cx="10" cy="12"/>
              </a:xfrm>
              <a:custGeom>
                <a:avLst/>
                <a:gdLst>
                  <a:gd name="T0" fmla="*/ 0 w 54"/>
                  <a:gd name="T1" fmla="*/ 0 h 73"/>
                  <a:gd name="T2" fmla="*/ 0 w 54"/>
                  <a:gd name="T3" fmla="*/ 0 h 73"/>
                  <a:gd name="T4" fmla="*/ 0 w 54"/>
                  <a:gd name="T5" fmla="*/ 0 h 73"/>
                  <a:gd name="T6" fmla="*/ 0 w 54"/>
                  <a:gd name="T7" fmla="*/ 0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54" y="0"/>
                    </a:moveTo>
                    <a:lnTo>
                      <a:pt x="0" y="71"/>
                    </a:lnTo>
                    <a:lnTo>
                      <a:pt x="16" y="73"/>
                    </a:lnTo>
                    <a:lnTo>
                      <a:pt x="54" y="0"/>
                    </a:lnTo>
                    <a:close/>
                  </a:path>
                </a:pathLst>
              </a:custGeom>
              <a:solidFill>
                <a:schemeClr val="tx1"/>
              </a:solidFill>
              <a:ln w="9525">
                <a:solidFill>
                  <a:schemeClr val="tx1"/>
                </a:solidFill>
                <a:round/>
                <a:headEnd/>
                <a:tailEnd/>
              </a:ln>
            </p:spPr>
            <p:txBody>
              <a:bodyPr/>
              <a:lstStyle/>
              <a:p>
                <a:endParaRPr lang="en-US"/>
              </a:p>
            </p:txBody>
          </p:sp>
          <p:sp>
            <p:nvSpPr>
              <p:cNvPr id="81372" name="Freeform 1625"/>
              <p:cNvSpPr>
                <a:spLocks/>
              </p:cNvSpPr>
              <p:nvPr/>
            </p:nvSpPr>
            <p:spPr bwMode="auto">
              <a:xfrm>
                <a:off x="2209" y="4496"/>
                <a:ext cx="10" cy="14"/>
              </a:xfrm>
              <a:custGeom>
                <a:avLst/>
                <a:gdLst>
                  <a:gd name="T0" fmla="*/ 0 w 54"/>
                  <a:gd name="T1" fmla="*/ 0 h 86"/>
                  <a:gd name="T2" fmla="*/ 0 w 54"/>
                  <a:gd name="T3" fmla="*/ 0 h 86"/>
                  <a:gd name="T4" fmla="*/ 0 w 54"/>
                  <a:gd name="T5" fmla="*/ 0 h 86"/>
                  <a:gd name="T6" fmla="*/ 0 w 54"/>
                  <a:gd name="T7" fmla="*/ 0 h 86"/>
                  <a:gd name="T8" fmla="*/ 0 w 54"/>
                  <a:gd name="T9" fmla="*/ 0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43" y="0"/>
                    </a:moveTo>
                    <a:lnTo>
                      <a:pt x="54" y="13"/>
                    </a:lnTo>
                    <a:lnTo>
                      <a:pt x="16" y="86"/>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81373" name="Freeform 1626"/>
              <p:cNvSpPr>
                <a:spLocks/>
              </p:cNvSpPr>
              <p:nvPr/>
            </p:nvSpPr>
            <p:spPr bwMode="auto">
              <a:xfrm>
                <a:off x="2209" y="4510"/>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6" y="2"/>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81374" name="Freeform 1627"/>
              <p:cNvSpPr>
                <a:spLocks/>
              </p:cNvSpPr>
              <p:nvPr/>
            </p:nvSpPr>
            <p:spPr bwMode="auto">
              <a:xfrm>
                <a:off x="2212" y="4510"/>
                <a:ext cx="4" cy="15"/>
              </a:xfrm>
              <a:custGeom>
                <a:avLst/>
                <a:gdLst>
                  <a:gd name="T0" fmla="*/ 0 w 25"/>
                  <a:gd name="T1" fmla="*/ 0 h 88"/>
                  <a:gd name="T2" fmla="*/ 0 w 25"/>
                  <a:gd name="T3" fmla="*/ 0 h 88"/>
                  <a:gd name="T4" fmla="*/ 0 w 25"/>
                  <a:gd name="T5" fmla="*/ 0 h 88"/>
                  <a:gd name="T6" fmla="*/ 0 w 25"/>
                  <a:gd name="T7" fmla="*/ 0 h 88"/>
                  <a:gd name="T8" fmla="*/ 0 60000 65536"/>
                  <a:gd name="T9" fmla="*/ 0 60000 65536"/>
                  <a:gd name="T10" fmla="*/ 0 60000 65536"/>
                  <a:gd name="T11" fmla="*/ 0 60000 65536"/>
                  <a:gd name="T12" fmla="*/ 0 w 25"/>
                  <a:gd name="T13" fmla="*/ 0 h 88"/>
                  <a:gd name="T14" fmla="*/ 25 w 25"/>
                  <a:gd name="T15" fmla="*/ 88 h 88"/>
                </a:gdLst>
                <a:ahLst/>
                <a:cxnLst>
                  <a:cxn ang="T8">
                    <a:pos x="T0" y="T1"/>
                  </a:cxn>
                  <a:cxn ang="T9">
                    <a:pos x="T2" y="T3"/>
                  </a:cxn>
                  <a:cxn ang="T10">
                    <a:pos x="T4" y="T5"/>
                  </a:cxn>
                  <a:cxn ang="T11">
                    <a:pos x="T6" y="T7"/>
                  </a:cxn>
                </a:cxnLst>
                <a:rect l="T12" t="T13" r="T14" b="T15"/>
                <a:pathLst>
                  <a:path w="25" h="88">
                    <a:moveTo>
                      <a:pt x="0" y="0"/>
                    </a:moveTo>
                    <a:lnTo>
                      <a:pt x="12" y="88"/>
                    </a:lnTo>
                    <a:lnTo>
                      <a:pt x="25" y="77"/>
                    </a:lnTo>
                    <a:lnTo>
                      <a:pt x="0" y="0"/>
                    </a:lnTo>
                    <a:close/>
                  </a:path>
                </a:pathLst>
              </a:custGeom>
              <a:solidFill>
                <a:schemeClr val="tx1"/>
              </a:solidFill>
              <a:ln w="9525">
                <a:solidFill>
                  <a:schemeClr val="tx1"/>
                </a:solidFill>
                <a:round/>
                <a:headEnd/>
                <a:tailEnd/>
              </a:ln>
            </p:spPr>
            <p:txBody>
              <a:bodyPr/>
              <a:lstStyle/>
              <a:p>
                <a:endParaRPr lang="en-US"/>
              </a:p>
            </p:txBody>
          </p:sp>
          <p:sp>
            <p:nvSpPr>
              <p:cNvPr id="81375" name="Freeform 1628"/>
              <p:cNvSpPr>
                <a:spLocks/>
              </p:cNvSpPr>
              <p:nvPr/>
            </p:nvSpPr>
            <p:spPr bwMode="auto">
              <a:xfrm>
                <a:off x="2209" y="4510"/>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6" y="2"/>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81376" name="Freeform 1629"/>
              <p:cNvSpPr>
                <a:spLocks/>
              </p:cNvSpPr>
              <p:nvPr/>
            </p:nvSpPr>
            <p:spPr bwMode="auto">
              <a:xfrm>
                <a:off x="2214" y="4523"/>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81377" name="Freeform 1630"/>
              <p:cNvSpPr>
                <a:spLocks/>
              </p:cNvSpPr>
              <p:nvPr/>
            </p:nvSpPr>
            <p:spPr bwMode="auto">
              <a:xfrm>
                <a:off x="2216" y="4523"/>
                <a:ext cx="12" cy="9"/>
              </a:xfrm>
              <a:custGeom>
                <a:avLst/>
                <a:gdLst>
                  <a:gd name="T0" fmla="*/ 0 w 72"/>
                  <a:gd name="T1" fmla="*/ 0 h 54"/>
                  <a:gd name="T2" fmla="*/ 0 w 72"/>
                  <a:gd name="T3" fmla="*/ 0 h 54"/>
                  <a:gd name="T4" fmla="*/ 0 w 72"/>
                  <a:gd name="T5" fmla="*/ 0 h 54"/>
                  <a:gd name="T6" fmla="*/ 0 w 72"/>
                  <a:gd name="T7" fmla="*/ 0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0" y="0"/>
                    </a:moveTo>
                    <a:lnTo>
                      <a:pt x="71" y="54"/>
                    </a:lnTo>
                    <a:lnTo>
                      <a:pt x="72" y="38"/>
                    </a:lnTo>
                    <a:lnTo>
                      <a:pt x="0" y="0"/>
                    </a:lnTo>
                    <a:close/>
                  </a:path>
                </a:pathLst>
              </a:custGeom>
              <a:solidFill>
                <a:schemeClr val="tx1"/>
              </a:solidFill>
              <a:ln w="9525">
                <a:solidFill>
                  <a:schemeClr val="tx1"/>
                </a:solidFill>
                <a:round/>
                <a:headEnd/>
                <a:tailEnd/>
              </a:ln>
            </p:spPr>
            <p:txBody>
              <a:bodyPr/>
              <a:lstStyle/>
              <a:p>
                <a:endParaRPr lang="en-US"/>
              </a:p>
            </p:txBody>
          </p:sp>
          <p:sp>
            <p:nvSpPr>
              <p:cNvPr id="81378" name="Freeform 1631"/>
              <p:cNvSpPr>
                <a:spLocks/>
              </p:cNvSpPr>
              <p:nvPr/>
            </p:nvSpPr>
            <p:spPr bwMode="auto">
              <a:xfrm>
                <a:off x="2214" y="4523"/>
                <a:ext cx="14" cy="9"/>
              </a:xfrm>
              <a:custGeom>
                <a:avLst/>
                <a:gdLst>
                  <a:gd name="T0" fmla="*/ 0 w 85"/>
                  <a:gd name="T1" fmla="*/ 0 h 54"/>
                  <a:gd name="T2" fmla="*/ 0 w 85"/>
                  <a:gd name="T3" fmla="*/ 0 h 54"/>
                  <a:gd name="T4" fmla="*/ 0 w 85"/>
                  <a:gd name="T5" fmla="*/ 0 h 54"/>
                  <a:gd name="T6" fmla="*/ 0 w 85"/>
                  <a:gd name="T7" fmla="*/ 0 h 54"/>
                  <a:gd name="T8" fmla="*/ 0 w 85"/>
                  <a:gd name="T9" fmla="*/ 0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0" y="11"/>
                    </a:moveTo>
                    <a:lnTo>
                      <a:pt x="13" y="0"/>
                    </a:lnTo>
                    <a:lnTo>
                      <a:pt x="85" y="38"/>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81379" name="Freeform 1632"/>
              <p:cNvSpPr>
                <a:spLocks/>
              </p:cNvSpPr>
              <p:nvPr/>
            </p:nvSpPr>
            <p:spPr bwMode="auto">
              <a:xfrm>
                <a:off x="2231" y="4489"/>
                <a:ext cx="16" cy="5"/>
              </a:xfrm>
              <a:custGeom>
                <a:avLst/>
                <a:gdLst>
                  <a:gd name="T0" fmla="*/ 0 w 92"/>
                  <a:gd name="T1" fmla="*/ 0 h 29"/>
                  <a:gd name="T2" fmla="*/ 0 w 92"/>
                  <a:gd name="T3" fmla="*/ 0 h 29"/>
                  <a:gd name="T4" fmla="*/ 0 w 92"/>
                  <a:gd name="T5" fmla="*/ 0 h 29"/>
                  <a:gd name="T6" fmla="*/ 0 w 92"/>
                  <a:gd name="T7" fmla="*/ 0 h 29"/>
                  <a:gd name="T8" fmla="*/ 0 60000 65536"/>
                  <a:gd name="T9" fmla="*/ 0 60000 65536"/>
                  <a:gd name="T10" fmla="*/ 0 60000 65536"/>
                  <a:gd name="T11" fmla="*/ 0 60000 65536"/>
                  <a:gd name="T12" fmla="*/ 0 w 92"/>
                  <a:gd name="T13" fmla="*/ 0 h 29"/>
                  <a:gd name="T14" fmla="*/ 92 w 92"/>
                  <a:gd name="T15" fmla="*/ 29 h 29"/>
                </a:gdLst>
                <a:ahLst/>
                <a:cxnLst>
                  <a:cxn ang="T8">
                    <a:pos x="T0" y="T1"/>
                  </a:cxn>
                  <a:cxn ang="T9">
                    <a:pos x="T2" y="T3"/>
                  </a:cxn>
                  <a:cxn ang="T10">
                    <a:pos x="T4" y="T5"/>
                  </a:cxn>
                  <a:cxn ang="T11">
                    <a:pos x="T6" y="T7"/>
                  </a:cxn>
                </a:cxnLst>
                <a:rect l="T12" t="T13" r="T14" b="T15"/>
                <a:pathLst>
                  <a:path w="92" h="29">
                    <a:moveTo>
                      <a:pt x="0" y="29"/>
                    </a:moveTo>
                    <a:lnTo>
                      <a:pt x="2" y="11"/>
                    </a:lnTo>
                    <a:lnTo>
                      <a:pt x="92" y="0"/>
                    </a:lnTo>
                    <a:lnTo>
                      <a:pt x="0" y="29"/>
                    </a:lnTo>
                    <a:close/>
                  </a:path>
                </a:pathLst>
              </a:custGeom>
              <a:solidFill>
                <a:schemeClr val="tx1"/>
              </a:solidFill>
              <a:ln w="9525">
                <a:solidFill>
                  <a:schemeClr val="tx1"/>
                </a:solidFill>
                <a:round/>
                <a:headEnd/>
                <a:tailEnd/>
              </a:ln>
            </p:spPr>
            <p:txBody>
              <a:bodyPr/>
              <a:lstStyle/>
              <a:p>
                <a:endParaRPr lang="en-US"/>
              </a:p>
            </p:txBody>
          </p:sp>
          <p:sp>
            <p:nvSpPr>
              <p:cNvPr id="81380" name="Freeform 1633"/>
              <p:cNvSpPr>
                <a:spLocks/>
              </p:cNvSpPr>
              <p:nvPr/>
            </p:nvSpPr>
            <p:spPr bwMode="auto">
              <a:xfrm>
                <a:off x="2232" y="4487"/>
                <a:ext cx="15" cy="4"/>
              </a:xfrm>
              <a:custGeom>
                <a:avLst/>
                <a:gdLst>
                  <a:gd name="T0" fmla="*/ 0 w 90"/>
                  <a:gd name="T1" fmla="*/ 0 h 24"/>
                  <a:gd name="T2" fmla="*/ 0 w 90"/>
                  <a:gd name="T3" fmla="*/ 0 h 24"/>
                  <a:gd name="T4" fmla="*/ 0 w 90"/>
                  <a:gd name="T5" fmla="*/ 0 h 24"/>
                  <a:gd name="T6" fmla="*/ 0 w 90"/>
                  <a:gd name="T7" fmla="*/ 0 h 24"/>
                  <a:gd name="T8" fmla="*/ 0 60000 65536"/>
                  <a:gd name="T9" fmla="*/ 0 60000 65536"/>
                  <a:gd name="T10" fmla="*/ 0 60000 65536"/>
                  <a:gd name="T11" fmla="*/ 0 60000 65536"/>
                  <a:gd name="T12" fmla="*/ 0 w 90"/>
                  <a:gd name="T13" fmla="*/ 0 h 24"/>
                  <a:gd name="T14" fmla="*/ 90 w 90"/>
                  <a:gd name="T15" fmla="*/ 24 h 24"/>
                </a:gdLst>
                <a:ahLst/>
                <a:cxnLst>
                  <a:cxn ang="T8">
                    <a:pos x="T0" y="T1"/>
                  </a:cxn>
                  <a:cxn ang="T9">
                    <a:pos x="T2" y="T3"/>
                  </a:cxn>
                  <a:cxn ang="T10">
                    <a:pos x="T4" y="T5"/>
                  </a:cxn>
                  <a:cxn ang="T11">
                    <a:pos x="T6" y="T7"/>
                  </a:cxn>
                </a:cxnLst>
                <a:rect l="T12" t="T13" r="T14" b="T15"/>
                <a:pathLst>
                  <a:path w="90" h="24">
                    <a:moveTo>
                      <a:pt x="0" y="24"/>
                    </a:moveTo>
                    <a:lnTo>
                      <a:pt x="90" y="13"/>
                    </a:lnTo>
                    <a:lnTo>
                      <a:pt x="78" y="0"/>
                    </a:lnTo>
                    <a:lnTo>
                      <a:pt x="0" y="24"/>
                    </a:lnTo>
                    <a:close/>
                  </a:path>
                </a:pathLst>
              </a:custGeom>
              <a:solidFill>
                <a:schemeClr val="tx1"/>
              </a:solidFill>
              <a:ln w="9525">
                <a:solidFill>
                  <a:schemeClr val="tx1"/>
                </a:solidFill>
                <a:round/>
                <a:headEnd/>
                <a:tailEnd/>
              </a:ln>
            </p:spPr>
            <p:txBody>
              <a:bodyPr/>
              <a:lstStyle/>
              <a:p>
                <a:endParaRPr lang="en-US"/>
              </a:p>
            </p:txBody>
          </p:sp>
          <p:sp>
            <p:nvSpPr>
              <p:cNvPr id="81381" name="Freeform 1634"/>
              <p:cNvSpPr>
                <a:spLocks/>
              </p:cNvSpPr>
              <p:nvPr/>
            </p:nvSpPr>
            <p:spPr bwMode="auto">
              <a:xfrm>
                <a:off x="2231" y="4487"/>
                <a:ext cx="16" cy="7"/>
              </a:xfrm>
              <a:custGeom>
                <a:avLst/>
                <a:gdLst>
                  <a:gd name="T0" fmla="*/ 0 w 92"/>
                  <a:gd name="T1" fmla="*/ 0 h 42"/>
                  <a:gd name="T2" fmla="*/ 0 w 92"/>
                  <a:gd name="T3" fmla="*/ 0 h 42"/>
                  <a:gd name="T4" fmla="*/ 0 w 92"/>
                  <a:gd name="T5" fmla="*/ 0 h 42"/>
                  <a:gd name="T6" fmla="*/ 0 w 92"/>
                  <a:gd name="T7" fmla="*/ 0 h 42"/>
                  <a:gd name="T8" fmla="*/ 0 w 92"/>
                  <a:gd name="T9" fmla="*/ 0 h 42"/>
                  <a:gd name="T10" fmla="*/ 0 60000 65536"/>
                  <a:gd name="T11" fmla="*/ 0 60000 65536"/>
                  <a:gd name="T12" fmla="*/ 0 60000 65536"/>
                  <a:gd name="T13" fmla="*/ 0 60000 65536"/>
                  <a:gd name="T14" fmla="*/ 0 60000 65536"/>
                  <a:gd name="T15" fmla="*/ 0 w 92"/>
                  <a:gd name="T16" fmla="*/ 0 h 42"/>
                  <a:gd name="T17" fmla="*/ 92 w 92"/>
                  <a:gd name="T18" fmla="*/ 42 h 42"/>
                </a:gdLst>
                <a:ahLst/>
                <a:cxnLst>
                  <a:cxn ang="T10">
                    <a:pos x="T0" y="T1"/>
                  </a:cxn>
                  <a:cxn ang="T11">
                    <a:pos x="T2" y="T3"/>
                  </a:cxn>
                  <a:cxn ang="T12">
                    <a:pos x="T4" y="T5"/>
                  </a:cxn>
                  <a:cxn ang="T13">
                    <a:pos x="T6" y="T7"/>
                  </a:cxn>
                  <a:cxn ang="T14">
                    <a:pos x="T8" y="T9"/>
                  </a:cxn>
                </a:cxnLst>
                <a:rect l="T15" t="T16" r="T17" b="T18"/>
                <a:pathLst>
                  <a:path w="92" h="42">
                    <a:moveTo>
                      <a:pt x="0" y="42"/>
                    </a:moveTo>
                    <a:lnTo>
                      <a:pt x="2" y="24"/>
                    </a:lnTo>
                    <a:lnTo>
                      <a:pt x="80" y="0"/>
                    </a:lnTo>
                    <a:lnTo>
                      <a:pt x="92" y="13"/>
                    </a:lnTo>
                    <a:lnTo>
                      <a:pt x="0" y="42"/>
                    </a:lnTo>
                    <a:close/>
                  </a:path>
                </a:pathLst>
              </a:custGeom>
              <a:solidFill>
                <a:schemeClr val="tx1"/>
              </a:solidFill>
              <a:ln w="0">
                <a:solidFill>
                  <a:schemeClr val="tx1"/>
                </a:solidFill>
                <a:round/>
                <a:headEnd/>
                <a:tailEnd/>
              </a:ln>
            </p:spPr>
            <p:txBody>
              <a:bodyPr/>
              <a:lstStyle/>
              <a:p>
                <a:endParaRPr lang="en-US"/>
              </a:p>
            </p:txBody>
          </p:sp>
          <p:sp>
            <p:nvSpPr>
              <p:cNvPr id="81382" name="Freeform 1635"/>
              <p:cNvSpPr>
                <a:spLocks/>
              </p:cNvSpPr>
              <p:nvPr/>
            </p:nvSpPr>
            <p:spPr bwMode="auto">
              <a:xfrm>
                <a:off x="2245" y="4475"/>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2" y="84"/>
                    </a:moveTo>
                    <a:lnTo>
                      <a:pt x="0" y="71"/>
                    </a:lnTo>
                    <a:lnTo>
                      <a:pt x="55" y="0"/>
                    </a:lnTo>
                    <a:lnTo>
                      <a:pt x="12" y="84"/>
                    </a:lnTo>
                    <a:close/>
                  </a:path>
                </a:pathLst>
              </a:custGeom>
              <a:solidFill>
                <a:schemeClr val="tx1"/>
              </a:solidFill>
              <a:ln w="9525">
                <a:solidFill>
                  <a:schemeClr val="tx1"/>
                </a:solidFill>
                <a:round/>
                <a:headEnd/>
                <a:tailEnd/>
              </a:ln>
            </p:spPr>
            <p:txBody>
              <a:bodyPr/>
              <a:lstStyle/>
              <a:p>
                <a:endParaRPr lang="en-US"/>
              </a:p>
            </p:txBody>
          </p:sp>
          <p:sp>
            <p:nvSpPr>
              <p:cNvPr id="81383" name="Freeform 1636"/>
              <p:cNvSpPr>
                <a:spLocks/>
              </p:cNvSpPr>
              <p:nvPr/>
            </p:nvSpPr>
            <p:spPr bwMode="auto">
              <a:xfrm>
                <a:off x="2245" y="4475"/>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8" y="0"/>
                    </a:lnTo>
                    <a:lnTo>
                      <a:pt x="0" y="72"/>
                    </a:lnTo>
                    <a:close/>
                  </a:path>
                </a:pathLst>
              </a:custGeom>
              <a:solidFill>
                <a:schemeClr val="tx1"/>
              </a:solidFill>
              <a:ln w="9525">
                <a:solidFill>
                  <a:schemeClr val="tx1"/>
                </a:solidFill>
                <a:round/>
                <a:headEnd/>
                <a:tailEnd/>
              </a:ln>
            </p:spPr>
            <p:txBody>
              <a:bodyPr/>
              <a:lstStyle/>
              <a:p>
                <a:endParaRPr lang="en-US"/>
              </a:p>
            </p:txBody>
          </p:sp>
          <p:sp>
            <p:nvSpPr>
              <p:cNvPr id="81384" name="Freeform 1637"/>
              <p:cNvSpPr>
                <a:spLocks/>
              </p:cNvSpPr>
              <p:nvPr/>
            </p:nvSpPr>
            <p:spPr bwMode="auto">
              <a:xfrm>
                <a:off x="2245" y="4475"/>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2" y="85"/>
                    </a:moveTo>
                    <a:lnTo>
                      <a:pt x="0" y="72"/>
                    </a:lnTo>
                    <a:lnTo>
                      <a:pt x="38" y="0"/>
                    </a:lnTo>
                    <a:lnTo>
                      <a:pt x="55" y="1"/>
                    </a:lnTo>
                    <a:lnTo>
                      <a:pt x="12" y="85"/>
                    </a:lnTo>
                    <a:close/>
                  </a:path>
                </a:pathLst>
              </a:custGeom>
              <a:solidFill>
                <a:schemeClr val="tx1"/>
              </a:solidFill>
              <a:ln w="0">
                <a:solidFill>
                  <a:schemeClr val="tx1"/>
                </a:solidFill>
                <a:round/>
                <a:headEnd/>
                <a:tailEnd/>
              </a:ln>
            </p:spPr>
            <p:txBody>
              <a:bodyPr/>
              <a:lstStyle/>
              <a:p>
                <a:endParaRPr lang="en-US"/>
              </a:p>
            </p:txBody>
          </p:sp>
          <p:sp>
            <p:nvSpPr>
              <p:cNvPr id="81385" name="Freeform 1638"/>
              <p:cNvSpPr>
                <a:spLocks/>
              </p:cNvSpPr>
              <p:nvPr/>
            </p:nvSpPr>
            <p:spPr bwMode="auto">
              <a:xfrm>
                <a:off x="2249" y="4460"/>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28" y="90"/>
                    </a:moveTo>
                    <a:lnTo>
                      <a:pt x="11" y="89"/>
                    </a:lnTo>
                    <a:lnTo>
                      <a:pt x="0" y="0"/>
                    </a:lnTo>
                    <a:lnTo>
                      <a:pt x="28" y="90"/>
                    </a:lnTo>
                    <a:close/>
                  </a:path>
                </a:pathLst>
              </a:custGeom>
              <a:solidFill>
                <a:schemeClr val="tx1"/>
              </a:solidFill>
              <a:ln w="9525">
                <a:solidFill>
                  <a:schemeClr val="tx1"/>
                </a:solidFill>
                <a:round/>
                <a:headEnd/>
                <a:tailEnd/>
              </a:ln>
            </p:spPr>
            <p:txBody>
              <a:bodyPr/>
              <a:lstStyle/>
              <a:p>
                <a:endParaRPr lang="en-US"/>
              </a:p>
            </p:txBody>
          </p:sp>
          <p:sp>
            <p:nvSpPr>
              <p:cNvPr id="81386" name="Freeform 1639"/>
              <p:cNvSpPr>
                <a:spLocks/>
              </p:cNvSpPr>
              <p:nvPr/>
            </p:nvSpPr>
            <p:spPr bwMode="auto">
              <a:xfrm>
                <a:off x="2247" y="4460"/>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2"/>
                    </a:lnTo>
                    <a:lnTo>
                      <a:pt x="24" y="89"/>
                    </a:lnTo>
                    <a:close/>
                  </a:path>
                </a:pathLst>
              </a:custGeom>
              <a:solidFill>
                <a:schemeClr val="tx1"/>
              </a:solidFill>
              <a:ln w="9525">
                <a:solidFill>
                  <a:schemeClr val="tx1"/>
                </a:solidFill>
                <a:round/>
                <a:headEnd/>
                <a:tailEnd/>
              </a:ln>
            </p:spPr>
            <p:txBody>
              <a:bodyPr/>
              <a:lstStyle/>
              <a:p>
                <a:endParaRPr lang="en-US"/>
              </a:p>
            </p:txBody>
          </p:sp>
          <p:sp>
            <p:nvSpPr>
              <p:cNvPr id="81387" name="Freeform 1640"/>
              <p:cNvSpPr>
                <a:spLocks/>
              </p:cNvSpPr>
              <p:nvPr/>
            </p:nvSpPr>
            <p:spPr bwMode="auto">
              <a:xfrm>
                <a:off x="2247" y="4460"/>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41" y="90"/>
                    </a:moveTo>
                    <a:lnTo>
                      <a:pt x="24" y="89"/>
                    </a:lnTo>
                    <a:lnTo>
                      <a:pt x="0" y="12"/>
                    </a:lnTo>
                    <a:lnTo>
                      <a:pt x="13" y="0"/>
                    </a:lnTo>
                    <a:lnTo>
                      <a:pt x="41" y="90"/>
                    </a:lnTo>
                    <a:close/>
                  </a:path>
                </a:pathLst>
              </a:custGeom>
              <a:solidFill>
                <a:schemeClr val="tx1"/>
              </a:solidFill>
              <a:ln w="0">
                <a:solidFill>
                  <a:schemeClr val="tx1"/>
                </a:solidFill>
                <a:round/>
                <a:headEnd/>
                <a:tailEnd/>
              </a:ln>
            </p:spPr>
            <p:txBody>
              <a:bodyPr/>
              <a:lstStyle/>
              <a:p>
                <a:endParaRPr lang="en-US"/>
              </a:p>
            </p:txBody>
          </p:sp>
          <p:sp>
            <p:nvSpPr>
              <p:cNvPr id="81388" name="Freeform 1641"/>
              <p:cNvSpPr>
                <a:spLocks/>
              </p:cNvSpPr>
              <p:nvPr/>
            </p:nvSpPr>
            <p:spPr bwMode="auto">
              <a:xfrm>
                <a:off x="2235" y="4453"/>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3"/>
                    </a:moveTo>
                    <a:lnTo>
                      <a:pt x="71" y="55"/>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81389" name="Freeform 1642"/>
              <p:cNvSpPr>
                <a:spLocks/>
              </p:cNvSpPr>
              <p:nvPr/>
            </p:nvSpPr>
            <p:spPr bwMode="auto">
              <a:xfrm>
                <a:off x="2235" y="4453"/>
                <a:ext cx="12"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81390" name="Freeform 1643"/>
              <p:cNvSpPr>
                <a:spLocks/>
              </p:cNvSpPr>
              <p:nvPr/>
            </p:nvSpPr>
            <p:spPr bwMode="auto">
              <a:xfrm>
                <a:off x="2235" y="4453"/>
                <a:ext cx="14" cy="9"/>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3"/>
                    </a:moveTo>
                    <a:lnTo>
                      <a:pt x="73" y="55"/>
                    </a:lnTo>
                    <a:lnTo>
                      <a:pt x="0" y="17"/>
                    </a:lnTo>
                    <a:lnTo>
                      <a:pt x="2" y="0"/>
                    </a:lnTo>
                    <a:lnTo>
                      <a:pt x="86" y="43"/>
                    </a:lnTo>
                    <a:close/>
                  </a:path>
                </a:pathLst>
              </a:custGeom>
              <a:solidFill>
                <a:schemeClr val="tx1"/>
              </a:solidFill>
              <a:ln w="0">
                <a:solidFill>
                  <a:schemeClr val="tx1"/>
                </a:solidFill>
                <a:round/>
                <a:headEnd/>
                <a:tailEnd/>
              </a:ln>
            </p:spPr>
            <p:txBody>
              <a:bodyPr/>
              <a:lstStyle/>
              <a:p>
                <a:endParaRPr lang="en-US"/>
              </a:p>
            </p:txBody>
          </p:sp>
          <p:sp>
            <p:nvSpPr>
              <p:cNvPr id="81391" name="Freeform 1644"/>
              <p:cNvSpPr>
                <a:spLocks/>
              </p:cNvSpPr>
              <p:nvPr/>
            </p:nvSpPr>
            <p:spPr bwMode="auto">
              <a:xfrm>
                <a:off x="2234" y="4389"/>
                <a:ext cx="5"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6"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81392" name="Freeform 1645"/>
              <p:cNvSpPr>
                <a:spLocks/>
              </p:cNvSpPr>
              <p:nvPr/>
            </p:nvSpPr>
            <p:spPr bwMode="auto">
              <a:xfrm>
                <a:off x="2236" y="4389"/>
                <a:ext cx="6"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4"/>
                    </a:moveTo>
                    <a:lnTo>
                      <a:pt x="18" y="0"/>
                    </a:lnTo>
                    <a:lnTo>
                      <a:pt x="34" y="1"/>
                    </a:lnTo>
                    <a:lnTo>
                      <a:pt x="0" y="394"/>
                    </a:lnTo>
                    <a:close/>
                  </a:path>
                </a:pathLst>
              </a:custGeom>
              <a:solidFill>
                <a:schemeClr val="tx1"/>
              </a:solidFill>
              <a:ln w="9525">
                <a:solidFill>
                  <a:schemeClr val="tx1"/>
                </a:solidFill>
                <a:round/>
                <a:headEnd/>
                <a:tailEnd/>
              </a:ln>
            </p:spPr>
            <p:txBody>
              <a:bodyPr/>
              <a:lstStyle/>
              <a:p>
                <a:endParaRPr lang="en-US"/>
              </a:p>
            </p:txBody>
          </p:sp>
          <p:sp>
            <p:nvSpPr>
              <p:cNvPr id="81393" name="Freeform 1646"/>
              <p:cNvSpPr>
                <a:spLocks/>
              </p:cNvSpPr>
              <p:nvPr/>
            </p:nvSpPr>
            <p:spPr bwMode="auto">
              <a:xfrm>
                <a:off x="2234" y="4389"/>
                <a:ext cx="8" cy="66"/>
              </a:xfrm>
              <a:custGeom>
                <a:avLst/>
                <a:gdLst>
                  <a:gd name="T0" fmla="*/ 0 w 50"/>
                  <a:gd name="T1" fmla="*/ 0 h 394"/>
                  <a:gd name="T2" fmla="*/ 0 w 50"/>
                  <a:gd name="T3" fmla="*/ 0 h 394"/>
                  <a:gd name="T4" fmla="*/ 0 w 50"/>
                  <a:gd name="T5" fmla="*/ 0 h 394"/>
                  <a:gd name="T6" fmla="*/ 0 w 50"/>
                  <a:gd name="T7" fmla="*/ 0 h 394"/>
                  <a:gd name="T8" fmla="*/ 0 w 50"/>
                  <a:gd name="T9" fmla="*/ 0 h 394"/>
                  <a:gd name="T10" fmla="*/ 0 60000 65536"/>
                  <a:gd name="T11" fmla="*/ 0 60000 65536"/>
                  <a:gd name="T12" fmla="*/ 0 60000 65536"/>
                  <a:gd name="T13" fmla="*/ 0 60000 65536"/>
                  <a:gd name="T14" fmla="*/ 0 60000 65536"/>
                  <a:gd name="T15" fmla="*/ 0 w 50"/>
                  <a:gd name="T16" fmla="*/ 0 h 394"/>
                  <a:gd name="T17" fmla="*/ 50 w 50"/>
                  <a:gd name="T18" fmla="*/ 394 h 394"/>
                </a:gdLst>
                <a:ahLst/>
                <a:cxnLst>
                  <a:cxn ang="T10">
                    <a:pos x="T0" y="T1"/>
                  </a:cxn>
                  <a:cxn ang="T11">
                    <a:pos x="T2" y="T3"/>
                  </a:cxn>
                  <a:cxn ang="T12">
                    <a:pos x="T4" y="T5"/>
                  </a:cxn>
                  <a:cxn ang="T13">
                    <a:pos x="T6" y="T7"/>
                  </a:cxn>
                  <a:cxn ang="T14">
                    <a:pos x="T8" y="T9"/>
                  </a:cxn>
                </a:cxnLst>
                <a:rect l="T15" t="T16" r="T17" b="T18"/>
                <a:pathLst>
                  <a:path w="50" h="394">
                    <a:moveTo>
                      <a:pt x="0" y="393"/>
                    </a:moveTo>
                    <a:lnTo>
                      <a:pt x="16" y="394"/>
                    </a:lnTo>
                    <a:lnTo>
                      <a:pt x="50"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81394" name="Freeform 1647"/>
              <p:cNvSpPr>
                <a:spLocks/>
              </p:cNvSpPr>
              <p:nvPr/>
            </p:nvSpPr>
            <p:spPr bwMode="auto">
              <a:xfrm>
                <a:off x="2163" y="4571"/>
                <a:ext cx="61" cy="6"/>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395" name="Freeform 1648"/>
              <p:cNvSpPr>
                <a:spLocks/>
              </p:cNvSpPr>
              <p:nvPr/>
            </p:nvSpPr>
            <p:spPr bwMode="auto">
              <a:xfrm>
                <a:off x="2163" y="4570"/>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396" name="Freeform 1649"/>
              <p:cNvSpPr>
                <a:spLocks/>
              </p:cNvSpPr>
              <p:nvPr/>
            </p:nvSpPr>
            <p:spPr bwMode="auto">
              <a:xfrm>
                <a:off x="2163" y="4570"/>
                <a:ext cx="61" cy="7"/>
              </a:xfrm>
              <a:custGeom>
                <a:avLst/>
                <a:gdLst>
                  <a:gd name="T0" fmla="*/ 0 w 368"/>
                  <a:gd name="T1" fmla="*/ 0 h 40"/>
                  <a:gd name="T2" fmla="*/ 0 w 368"/>
                  <a:gd name="T3" fmla="*/ 0 h 40"/>
                  <a:gd name="T4" fmla="*/ 0 w 368"/>
                  <a:gd name="T5" fmla="*/ 0 h 40"/>
                  <a:gd name="T6" fmla="*/ 0 w 368"/>
                  <a:gd name="T7" fmla="*/ 0 h 40"/>
                  <a:gd name="T8" fmla="*/ 0 w 368"/>
                  <a:gd name="T9" fmla="*/ 0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2"/>
                    </a:lnTo>
                    <a:lnTo>
                      <a:pt x="0"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81397" name="Freeform 1650"/>
              <p:cNvSpPr>
                <a:spLocks/>
              </p:cNvSpPr>
              <p:nvPr/>
            </p:nvSpPr>
            <p:spPr bwMode="auto">
              <a:xfrm>
                <a:off x="2164" y="4557"/>
                <a:ext cx="61" cy="5"/>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368" y="27"/>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81398" name="Freeform 1651"/>
              <p:cNvSpPr>
                <a:spLocks/>
              </p:cNvSpPr>
              <p:nvPr/>
            </p:nvSpPr>
            <p:spPr bwMode="auto">
              <a:xfrm>
                <a:off x="2164" y="4556"/>
                <a:ext cx="61" cy="5"/>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4"/>
                    </a:lnTo>
                    <a:lnTo>
                      <a:pt x="1" y="0"/>
                    </a:lnTo>
                    <a:lnTo>
                      <a:pt x="368" y="31"/>
                    </a:lnTo>
                    <a:close/>
                  </a:path>
                </a:pathLst>
              </a:custGeom>
              <a:solidFill>
                <a:schemeClr val="tx1"/>
              </a:solidFill>
              <a:ln w="9525">
                <a:solidFill>
                  <a:schemeClr val="tx1"/>
                </a:solidFill>
                <a:round/>
                <a:headEnd/>
                <a:tailEnd/>
              </a:ln>
            </p:spPr>
            <p:txBody>
              <a:bodyPr/>
              <a:lstStyle/>
              <a:p>
                <a:endParaRPr lang="en-US"/>
              </a:p>
            </p:txBody>
          </p:sp>
          <p:sp>
            <p:nvSpPr>
              <p:cNvPr id="81399" name="Freeform 1652"/>
              <p:cNvSpPr>
                <a:spLocks/>
              </p:cNvSpPr>
              <p:nvPr/>
            </p:nvSpPr>
            <p:spPr bwMode="auto">
              <a:xfrm>
                <a:off x="2164" y="4556"/>
                <a:ext cx="61" cy="6"/>
              </a:xfrm>
              <a:custGeom>
                <a:avLst/>
                <a:gdLst>
                  <a:gd name="T0" fmla="*/ 0 w 368"/>
                  <a:gd name="T1" fmla="*/ 0 h 35"/>
                  <a:gd name="T2" fmla="*/ 0 w 368"/>
                  <a:gd name="T3" fmla="*/ 0 h 35"/>
                  <a:gd name="T4" fmla="*/ 0 w 368"/>
                  <a:gd name="T5" fmla="*/ 0 h 35"/>
                  <a:gd name="T6" fmla="*/ 0 w 368"/>
                  <a:gd name="T7" fmla="*/ 0 h 35"/>
                  <a:gd name="T8" fmla="*/ 0 w 368"/>
                  <a:gd name="T9" fmla="*/ 0 h 35"/>
                  <a:gd name="T10" fmla="*/ 0 60000 65536"/>
                  <a:gd name="T11" fmla="*/ 0 60000 65536"/>
                  <a:gd name="T12" fmla="*/ 0 60000 65536"/>
                  <a:gd name="T13" fmla="*/ 0 60000 65536"/>
                  <a:gd name="T14" fmla="*/ 0 60000 65536"/>
                  <a:gd name="T15" fmla="*/ 0 w 368"/>
                  <a:gd name="T16" fmla="*/ 0 h 35"/>
                  <a:gd name="T17" fmla="*/ 368 w 368"/>
                  <a:gd name="T18" fmla="*/ 35 h 35"/>
                </a:gdLst>
                <a:ahLst/>
                <a:cxnLst>
                  <a:cxn ang="T10">
                    <a:pos x="T0" y="T1"/>
                  </a:cxn>
                  <a:cxn ang="T11">
                    <a:pos x="T2" y="T3"/>
                  </a:cxn>
                  <a:cxn ang="T12">
                    <a:pos x="T4" y="T5"/>
                  </a:cxn>
                  <a:cxn ang="T13">
                    <a:pos x="T6" y="T7"/>
                  </a:cxn>
                  <a:cxn ang="T14">
                    <a:pos x="T8" y="T9"/>
                  </a:cxn>
                </a:cxnLst>
                <a:rect l="T15" t="T16" r="T17" b="T18"/>
                <a:pathLst>
                  <a:path w="368" h="35">
                    <a:moveTo>
                      <a:pt x="368" y="35"/>
                    </a:moveTo>
                    <a:lnTo>
                      <a:pt x="368" y="31"/>
                    </a:lnTo>
                    <a:lnTo>
                      <a:pt x="1" y="0"/>
                    </a:lnTo>
                    <a:lnTo>
                      <a:pt x="0" y="4"/>
                    </a:lnTo>
                    <a:lnTo>
                      <a:pt x="368" y="35"/>
                    </a:lnTo>
                    <a:close/>
                  </a:path>
                </a:pathLst>
              </a:custGeom>
              <a:solidFill>
                <a:schemeClr val="tx1"/>
              </a:solidFill>
              <a:ln w="0">
                <a:solidFill>
                  <a:schemeClr val="tx1"/>
                </a:solidFill>
                <a:round/>
                <a:headEnd/>
                <a:tailEnd/>
              </a:ln>
            </p:spPr>
            <p:txBody>
              <a:bodyPr/>
              <a:lstStyle/>
              <a:p>
                <a:endParaRPr lang="en-US"/>
              </a:p>
            </p:txBody>
          </p:sp>
          <p:sp>
            <p:nvSpPr>
              <p:cNvPr id="81400" name="Freeform 1653"/>
              <p:cNvSpPr>
                <a:spLocks/>
              </p:cNvSpPr>
              <p:nvPr/>
            </p:nvSpPr>
            <p:spPr bwMode="auto">
              <a:xfrm>
                <a:off x="2093" y="4395"/>
                <a:ext cx="146" cy="12"/>
              </a:xfrm>
              <a:custGeom>
                <a:avLst/>
                <a:gdLst>
                  <a:gd name="T0" fmla="*/ 0 w 877"/>
                  <a:gd name="T1" fmla="*/ 0 h 76"/>
                  <a:gd name="T2" fmla="*/ 0 w 877"/>
                  <a:gd name="T3" fmla="*/ 0 h 76"/>
                  <a:gd name="T4" fmla="*/ 0 w 877"/>
                  <a:gd name="T5" fmla="*/ 0 h 76"/>
                  <a:gd name="T6" fmla="*/ 0 w 877"/>
                  <a:gd name="T7" fmla="*/ 0 h 76"/>
                  <a:gd name="T8" fmla="*/ 0 60000 65536"/>
                  <a:gd name="T9" fmla="*/ 0 60000 65536"/>
                  <a:gd name="T10" fmla="*/ 0 60000 65536"/>
                  <a:gd name="T11" fmla="*/ 0 60000 65536"/>
                  <a:gd name="T12" fmla="*/ 0 w 877"/>
                  <a:gd name="T13" fmla="*/ 0 h 76"/>
                  <a:gd name="T14" fmla="*/ 877 w 877"/>
                  <a:gd name="T15" fmla="*/ 76 h 76"/>
                </a:gdLst>
                <a:ahLst/>
                <a:cxnLst>
                  <a:cxn ang="T8">
                    <a:pos x="T0" y="T1"/>
                  </a:cxn>
                  <a:cxn ang="T9">
                    <a:pos x="T2" y="T3"/>
                  </a:cxn>
                  <a:cxn ang="T10">
                    <a:pos x="T4" y="T5"/>
                  </a:cxn>
                  <a:cxn ang="T11">
                    <a:pos x="T6" y="T7"/>
                  </a:cxn>
                </a:cxnLst>
                <a:rect l="T12" t="T13" r="T14" b="T15"/>
                <a:pathLst>
                  <a:path w="877" h="76">
                    <a:moveTo>
                      <a:pt x="876" y="76"/>
                    </a:moveTo>
                    <a:lnTo>
                      <a:pt x="877" y="68"/>
                    </a:lnTo>
                    <a:lnTo>
                      <a:pt x="0" y="0"/>
                    </a:lnTo>
                    <a:lnTo>
                      <a:pt x="876" y="76"/>
                    </a:lnTo>
                    <a:close/>
                  </a:path>
                </a:pathLst>
              </a:custGeom>
              <a:solidFill>
                <a:schemeClr val="tx1"/>
              </a:solidFill>
              <a:ln w="9525">
                <a:solidFill>
                  <a:schemeClr val="tx1"/>
                </a:solidFill>
                <a:round/>
                <a:headEnd/>
                <a:tailEnd/>
              </a:ln>
            </p:spPr>
            <p:txBody>
              <a:bodyPr/>
              <a:lstStyle/>
              <a:p>
                <a:endParaRPr lang="en-US"/>
              </a:p>
            </p:txBody>
          </p:sp>
          <p:sp>
            <p:nvSpPr>
              <p:cNvPr id="81401" name="Freeform 1654"/>
              <p:cNvSpPr>
                <a:spLocks/>
              </p:cNvSpPr>
              <p:nvPr/>
            </p:nvSpPr>
            <p:spPr bwMode="auto">
              <a:xfrm>
                <a:off x="2093" y="4393"/>
                <a:ext cx="146" cy="13"/>
              </a:xfrm>
              <a:custGeom>
                <a:avLst/>
                <a:gdLst>
                  <a:gd name="T0" fmla="*/ 0 w 877"/>
                  <a:gd name="T1" fmla="*/ 0 h 77"/>
                  <a:gd name="T2" fmla="*/ 0 w 877"/>
                  <a:gd name="T3" fmla="*/ 0 h 77"/>
                  <a:gd name="T4" fmla="*/ 0 w 877"/>
                  <a:gd name="T5" fmla="*/ 0 h 77"/>
                  <a:gd name="T6" fmla="*/ 0 w 877"/>
                  <a:gd name="T7" fmla="*/ 0 h 77"/>
                  <a:gd name="T8" fmla="*/ 0 60000 65536"/>
                  <a:gd name="T9" fmla="*/ 0 60000 65536"/>
                  <a:gd name="T10" fmla="*/ 0 60000 65536"/>
                  <a:gd name="T11" fmla="*/ 0 60000 65536"/>
                  <a:gd name="T12" fmla="*/ 0 w 877"/>
                  <a:gd name="T13" fmla="*/ 0 h 77"/>
                  <a:gd name="T14" fmla="*/ 877 w 877"/>
                  <a:gd name="T15" fmla="*/ 77 h 77"/>
                </a:gdLst>
                <a:ahLst/>
                <a:cxnLst>
                  <a:cxn ang="T8">
                    <a:pos x="T0" y="T1"/>
                  </a:cxn>
                  <a:cxn ang="T9">
                    <a:pos x="T2" y="T3"/>
                  </a:cxn>
                  <a:cxn ang="T10">
                    <a:pos x="T4" y="T5"/>
                  </a:cxn>
                  <a:cxn ang="T11">
                    <a:pos x="T6" y="T7"/>
                  </a:cxn>
                </a:cxnLst>
                <a:rect l="T12" t="T13" r="T14" b="T15"/>
                <a:pathLst>
                  <a:path w="877" h="77">
                    <a:moveTo>
                      <a:pt x="877" y="77"/>
                    </a:moveTo>
                    <a:lnTo>
                      <a:pt x="0" y="9"/>
                    </a:lnTo>
                    <a:lnTo>
                      <a:pt x="1" y="0"/>
                    </a:lnTo>
                    <a:lnTo>
                      <a:pt x="877" y="77"/>
                    </a:lnTo>
                    <a:close/>
                  </a:path>
                </a:pathLst>
              </a:custGeom>
              <a:solidFill>
                <a:schemeClr val="tx1"/>
              </a:solidFill>
              <a:ln w="9525">
                <a:solidFill>
                  <a:schemeClr val="tx1"/>
                </a:solidFill>
                <a:round/>
                <a:headEnd/>
                <a:tailEnd/>
              </a:ln>
            </p:spPr>
            <p:txBody>
              <a:bodyPr/>
              <a:lstStyle/>
              <a:p>
                <a:endParaRPr lang="en-US"/>
              </a:p>
            </p:txBody>
          </p:sp>
          <p:sp>
            <p:nvSpPr>
              <p:cNvPr id="81402" name="Freeform 1655"/>
              <p:cNvSpPr>
                <a:spLocks/>
              </p:cNvSpPr>
              <p:nvPr/>
            </p:nvSpPr>
            <p:spPr bwMode="auto">
              <a:xfrm>
                <a:off x="2093" y="4393"/>
                <a:ext cx="146" cy="14"/>
              </a:xfrm>
              <a:custGeom>
                <a:avLst/>
                <a:gdLst>
                  <a:gd name="T0" fmla="*/ 0 w 877"/>
                  <a:gd name="T1" fmla="*/ 0 h 85"/>
                  <a:gd name="T2" fmla="*/ 0 w 877"/>
                  <a:gd name="T3" fmla="*/ 0 h 85"/>
                  <a:gd name="T4" fmla="*/ 0 w 877"/>
                  <a:gd name="T5" fmla="*/ 0 h 85"/>
                  <a:gd name="T6" fmla="*/ 0 w 877"/>
                  <a:gd name="T7" fmla="*/ 0 h 85"/>
                  <a:gd name="T8" fmla="*/ 0 w 877"/>
                  <a:gd name="T9" fmla="*/ 0 h 85"/>
                  <a:gd name="T10" fmla="*/ 0 60000 65536"/>
                  <a:gd name="T11" fmla="*/ 0 60000 65536"/>
                  <a:gd name="T12" fmla="*/ 0 60000 65536"/>
                  <a:gd name="T13" fmla="*/ 0 60000 65536"/>
                  <a:gd name="T14" fmla="*/ 0 60000 65536"/>
                  <a:gd name="T15" fmla="*/ 0 w 877"/>
                  <a:gd name="T16" fmla="*/ 0 h 85"/>
                  <a:gd name="T17" fmla="*/ 877 w 877"/>
                  <a:gd name="T18" fmla="*/ 85 h 85"/>
                </a:gdLst>
                <a:ahLst/>
                <a:cxnLst>
                  <a:cxn ang="T10">
                    <a:pos x="T0" y="T1"/>
                  </a:cxn>
                  <a:cxn ang="T11">
                    <a:pos x="T2" y="T3"/>
                  </a:cxn>
                  <a:cxn ang="T12">
                    <a:pos x="T4" y="T5"/>
                  </a:cxn>
                  <a:cxn ang="T13">
                    <a:pos x="T6" y="T7"/>
                  </a:cxn>
                  <a:cxn ang="T14">
                    <a:pos x="T8" y="T9"/>
                  </a:cxn>
                </a:cxnLst>
                <a:rect l="T15" t="T16" r="T17" b="T18"/>
                <a:pathLst>
                  <a:path w="877" h="85">
                    <a:moveTo>
                      <a:pt x="876" y="85"/>
                    </a:moveTo>
                    <a:lnTo>
                      <a:pt x="877" y="77"/>
                    </a:lnTo>
                    <a:lnTo>
                      <a:pt x="1" y="0"/>
                    </a:lnTo>
                    <a:lnTo>
                      <a:pt x="0" y="9"/>
                    </a:lnTo>
                    <a:lnTo>
                      <a:pt x="876" y="85"/>
                    </a:lnTo>
                    <a:close/>
                  </a:path>
                </a:pathLst>
              </a:custGeom>
              <a:solidFill>
                <a:schemeClr val="tx1"/>
              </a:solidFill>
              <a:ln w="0">
                <a:solidFill>
                  <a:schemeClr val="tx1"/>
                </a:solidFill>
                <a:round/>
                <a:headEnd/>
                <a:tailEnd/>
              </a:ln>
            </p:spPr>
            <p:txBody>
              <a:bodyPr/>
              <a:lstStyle/>
              <a:p>
                <a:endParaRPr lang="en-US"/>
              </a:p>
            </p:txBody>
          </p:sp>
          <p:sp>
            <p:nvSpPr>
              <p:cNvPr id="81403" name="Freeform 1656"/>
              <p:cNvSpPr>
                <a:spLocks/>
              </p:cNvSpPr>
              <p:nvPr/>
            </p:nvSpPr>
            <p:spPr bwMode="auto">
              <a:xfrm>
                <a:off x="2176" y="4416"/>
                <a:ext cx="62" cy="5"/>
              </a:xfrm>
              <a:custGeom>
                <a:avLst/>
                <a:gdLst>
                  <a:gd name="T0" fmla="*/ 0 w 369"/>
                  <a:gd name="T1" fmla="*/ 0 h 33"/>
                  <a:gd name="T2" fmla="*/ 0 w 369"/>
                  <a:gd name="T3" fmla="*/ 0 h 33"/>
                  <a:gd name="T4" fmla="*/ 0 w 369"/>
                  <a:gd name="T5" fmla="*/ 0 h 33"/>
                  <a:gd name="T6" fmla="*/ 0 w 369"/>
                  <a:gd name="T7" fmla="*/ 0 h 33"/>
                  <a:gd name="T8" fmla="*/ 0 60000 65536"/>
                  <a:gd name="T9" fmla="*/ 0 60000 65536"/>
                  <a:gd name="T10" fmla="*/ 0 60000 65536"/>
                  <a:gd name="T11" fmla="*/ 0 60000 65536"/>
                  <a:gd name="T12" fmla="*/ 0 w 369"/>
                  <a:gd name="T13" fmla="*/ 0 h 33"/>
                  <a:gd name="T14" fmla="*/ 369 w 369"/>
                  <a:gd name="T15" fmla="*/ 33 h 33"/>
                </a:gdLst>
                <a:ahLst/>
                <a:cxnLst>
                  <a:cxn ang="T8">
                    <a:pos x="T0" y="T1"/>
                  </a:cxn>
                  <a:cxn ang="T9">
                    <a:pos x="T2" y="T3"/>
                  </a:cxn>
                  <a:cxn ang="T10">
                    <a:pos x="T4" y="T5"/>
                  </a:cxn>
                  <a:cxn ang="T11">
                    <a:pos x="T6" y="T7"/>
                  </a:cxn>
                </a:cxnLst>
                <a:rect l="T12" t="T13" r="T14" b="T15"/>
                <a:pathLst>
                  <a:path w="369" h="33">
                    <a:moveTo>
                      <a:pt x="368" y="33"/>
                    </a:moveTo>
                    <a:lnTo>
                      <a:pt x="369" y="28"/>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81404" name="Freeform 1657"/>
              <p:cNvSpPr>
                <a:spLocks/>
              </p:cNvSpPr>
              <p:nvPr/>
            </p:nvSpPr>
            <p:spPr bwMode="auto">
              <a:xfrm>
                <a:off x="2176" y="4415"/>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4"/>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405" name="Freeform 1658"/>
              <p:cNvSpPr>
                <a:spLocks/>
              </p:cNvSpPr>
              <p:nvPr/>
            </p:nvSpPr>
            <p:spPr bwMode="auto">
              <a:xfrm>
                <a:off x="2176" y="4415"/>
                <a:ext cx="62" cy="6"/>
              </a:xfrm>
              <a:custGeom>
                <a:avLst/>
                <a:gdLst>
                  <a:gd name="T0" fmla="*/ 0 w 369"/>
                  <a:gd name="T1" fmla="*/ 0 h 37"/>
                  <a:gd name="T2" fmla="*/ 0 w 369"/>
                  <a:gd name="T3" fmla="*/ 0 h 37"/>
                  <a:gd name="T4" fmla="*/ 0 w 369"/>
                  <a:gd name="T5" fmla="*/ 0 h 37"/>
                  <a:gd name="T6" fmla="*/ 0 w 369"/>
                  <a:gd name="T7" fmla="*/ 0 h 37"/>
                  <a:gd name="T8" fmla="*/ 0 w 369"/>
                  <a:gd name="T9" fmla="*/ 0 h 37"/>
                  <a:gd name="T10" fmla="*/ 0 60000 65536"/>
                  <a:gd name="T11" fmla="*/ 0 60000 65536"/>
                  <a:gd name="T12" fmla="*/ 0 60000 65536"/>
                  <a:gd name="T13" fmla="*/ 0 60000 65536"/>
                  <a:gd name="T14" fmla="*/ 0 60000 65536"/>
                  <a:gd name="T15" fmla="*/ 0 w 369"/>
                  <a:gd name="T16" fmla="*/ 0 h 37"/>
                  <a:gd name="T17" fmla="*/ 369 w 369"/>
                  <a:gd name="T18" fmla="*/ 37 h 37"/>
                </a:gdLst>
                <a:ahLst/>
                <a:cxnLst>
                  <a:cxn ang="T10">
                    <a:pos x="T0" y="T1"/>
                  </a:cxn>
                  <a:cxn ang="T11">
                    <a:pos x="T2" y="T3"/>
                  </a:cxn>
                  <a:cxn ang="T12">
                    <a:pos x="T4" y="T5"/>
                  </a:cxn>
                  <a:cxn ang="T13">
                    <a:pos x="T6" y="T7"/>
                  </a:cxn>
                  <a:cxn ang="T14">
                    <a:pos x="T8" y="T9"/>
                  </a:cxn>
                </a:cxnLst>
                <a:rect l="T15" t="T16" r="T17" b="T18"/>
                <a:pathLst>
                  <a:path w="369" h="37">
                    <a:moveTo>
                      <a:pt x="368" y="37"/>
                    </a:moveTo>
                    <a:lnTo>
                      <a:pt x="369" y="32"/>
                    </a:lnTo>
                    <a:lnTo>
                      <a:pt x="1" y="0"/>
                    </a:lnTo>
                    <a:lnTo>
                      <a:pt x="0" y="4"/>
                    </a:lnTo>
                    <a:lnTo>
                      <a:pt x="368" y="37"/>
                    </a:lnTo>
                    <a:close/>
                  </a:path>
                </a:pathLst>
              </a:custGeom>
              <a:solidFill>
                <a:schemeClr val="tx1"/>
              </a:solidFill>
              <a:ln w="0">
                <a:solidFill>
                  <a:schemeClr val="tx1"/>
                </a:solidFill>
                <a:round/>
                <a:headEnd/>
                <a:tailEnd/>
              </a:ln>
            </p:spPr>
            <p:txBody>
              <a:bodyPr/>
              <a:lstStyle/>
              <a:p>
                <a:endParaRPr lang="en-US"/>
              </a:p>
            </p:txBody>
          </p:sp>
          <p:sp>
            <p:nvSpPr>
              <p:cNvPr id="81406" name="Freeform 1659"/>
              <p:cNvSpPr>
                <a:spLocks/>
              </p:cNvSpPr>
              <p:nvPr/>
            </p:nvSpPr>
            <p:spPr bwMode="auto">
              <a:xfrm>
                <a:off x="2164" y="455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07" name="Freeform 1660"/>
              <p:cNvSpPr>
                <a:spLocks/>
              </p:cNvSpPr>
              <p:nvPr/>
            </p:nvSpPr>
            <p:spPr bwMode="auto">
              <a:xfrm>
                <a:off x="2164" y="4556"/>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408" name="Freeform 1661"/>
              <p:cNvSpPr>
                <a:spLocks/>
              </p:cNvSpPr>
              <p:nvPr/>
            </p:nvSpPr>
            <p:spPr bwMode="auto">
              <a:xfrm>
                <a:off x="2164" y="4556"/>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81409" name="Freeform 1662"/>
              <p:cNvSpPr>
                <a:spLocks/>
              </p:cNvSpPr>
              <p:nvPr/>
            </p:nvSpPr>
            <p:spPr bwMode="auto">
              <a:xfrm>
                <a:off x="2516" y="4576"/>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81410" name="Freeform 1663"/>
              <p:cNvSpPr>
                <a:spLocks/>
              </p:cNvSpPr>
              <p:nvPr/>
            </p:nvSpPr>
            <p:spPr bwMode="auto">
              <a:xfrm>
                <a:off x="2516" y="4576"/>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11" name="Rectangle 1664"/>
              <p:cNvSpPr>
                <a:spLocks noChangeArrowheads="1"/>
              </p:cNvSpPr>
              <p:nvPr/>
            </p:nvSpPr>
            <p:spPr bwMode="auto">
              <a:xfrm>
                <a:off x="2516" y="4576"/>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12" name="Freeform 1665"/>
              <p:cNvSpPr>
                <a:spLocks/>
              </p:cNvSpPr>
              <p:nvPr/>
            </p:nvSpPr>
            <p:spPr bwMode="auto">
              <a:xfrm>
                <a:off x="2516" y="4562"/>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81413" name="Freeform 1666"/>
              <p:cNvSpPr>
                <a:spLocks/>
              </p:cNvSpPr>
              <p:nvPr/>
            </p:nvSpPr>
            <p:spPr bwMode="auto">
              <a:xfrm>
                <a:off x="2516" y="4562"/>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14" name="Rectangle 1667"/>
              <p:cNvSpPr>
                <a:spLocks noChangeArrowheads="1"/>
              </p:cNvSpPr>
              <p:nvPr/>
            </p:nvSpPr>
            <p:spPr bwMode="auto">
              <a:xfrm>
                <a:off x="2516" y="456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15" name="Freeform 1668"/>
              <p:cNvSpPr>
                <a:spLocks/>
              </p:cNvSpPr>
              <p:nvPr/>
            </p:nvSpPr>
            <p:spPr bwMode="auto">
              <a:xfrm>
                <a:off x="2516" y="4562"/>
                <a:ext cx="944" cy="1"/>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81416" name="Freeform 1669"/>
              <p:cNvSpPr>
                <a:spLocks/>
              </p:cNvSpPr>
              <p:nvPr/>
            </p:nvSpPr>
            <p:spPr bwMode="auto">
              <a:xfrm>
                <a:off x="2516" y="4562"/>
                <a:ext cx="944" cy="1"/>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17" name="Rectangle 1670"/>
              <p:cNvSpPr>
                <a:spLocks noChangeArrowheads="1"/>
              </p:cNvSpPr>
              <p:nvPr/>
            </p:nvSpPr>
            <p:spPr bwMode="auto">
              <a:xfrm>
                <a:off x="2516" y="456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18" name="Freeform 1671"/>
              <p:cNvSpPr>
                <a:spLocks/>
              </p:cNvSpPr>
              <p:nvPr/>
            </p:nvSpPr>
            <p:spPr bwMode="auto">
              <a:xfrm>
                <a:off x="2516" y="4421"/>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81419" name="Freeform 1672"/>
              <p:cNvSpPr>
                <a:spLocks/>
              </p:cNvSpPr>
              <p:nvPr/>
            </p:nvSpPr>
            <p:spPr bwMode="auto">
              <a:xfrm>
                <a:off x="2516" y="4421"/>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20" name="Rectangle 1673"/>
              <p:cNvSpPr>
                <a:spLocks noChangeArrowheads="1"/>
              </p:cNvSpPr>
              <p:nvPr/>
            </p:nvSpPr>
            <p:spPr bwMode="auto">
              <a:xfrm>
                <a:off x="2516" y="4421"/>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21" name="Freeform 1674"/>
              <p:cNvSpPr>
                <a:spLocks/>
              </p:cNvSpPr>
              <p:nvPr/>
            </p:nvSpPr>
            <p:spPr bwMode="auto">
              <a:xfrm>
                <a:off x="2516" y="4406"/>
                <a:ext cx="944" cy="2"/>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81422" name="Freeform 1675"/>
              <p:cNvSpPr>
                <a:spLocks/>
              </p:cNvSpPr>
              <p:nvPr/>
            </p:nvSpPr>
            <p:spPr bwMode="auto">
              <a:xfrm>
                <a:off x="2516" y="4406"/>
                <a:ext cx="944" cy="2"/>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23" name="Rectangle 1676"/>
              <p:cNvSpPr>
                <a:spLocks noChangeArrowheads="1"/>
              </p:cNvSpPr>
              <p:nvPr/>
            </p:nvSpPr>
            <p:spPr bwMode="auto">
              <a:xfrm>
                <a:off x="2516" y="4406"/>
                <a:ext cx="94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24" name="Freeform 1677"/>
              <p:cNvSpPr>
                <a:spLocks/>
              </p:cNvSpPr>
              <p:nvPr/>
            </p:nvSpPr>
            <p:spPr bwMode="auto">
              <a:xfrm>
                <a:off x="3579" y="6294"/>
                <a:ext cx="68" cy="3"/>
              </a:xfrm>
              <a:custGeom>
                <a:avLst/>
                <a:gdLst>
                  <a:gd name="T0" fmla="*/ 0 w 407"/>
                  <a:gd name="T1" fmla="*/ 0 h 16"/>
                  <a:gd name="T2" fmla="*/ 0 w 407"/>
                  <a:gd name="T3" fmla="*/ 0 h 16"/>
                  <a:gd name="T4" fmla="*/ 0 w 407"/>
                  <a:gd name="T5" fmla="*/ 0 h 16"/>
                  <a:gd name="T6" fmla="*/ 0 w 407"/>
                  <a:gd name="T7" fmla="*/ 0 h 16"/>
                  <a:gd name="T8" fmla="*/ 0 60000 65536"/>
                  <a:gd name="T9" fmla="*/ 0 60000 65536"/>
                  <a:gd name="T10" fmla="*/ 0 60000 65536"/>
                  <a:gd name="T11" fmla="*/ 0 60000 65536"/>
                  <a:gd name="T12" fmla="*/ 0 w 407"/>
                  <a:gd name="T13" fmla="*/ 0 h 16"/>
                  <a:gd name="T14" fmla="*/ 407 w 407"/>
                  <a:gd name="T15" fmla="*/ 16 h 16"/>
                </a:gdLst>
                <a:ahLst/>
                <a:cxnLst>
                  <a:cxn ang="T8">
                    <a:pos x="T0" y="T1"/>
                  </a:cxn>
                  <a:cxn ang="T9">
                    <a:pos x="T2" y="T3"/>
                  </a:cxn>
                  <a:cxn ang="T10">
                    <a:pos x="T4" y="T5"/>
                  </a:cxn>
                  <a:cxn ang="T11">
                    <a:pos x="T6" y="T7"/>
                  </a:cxn>
                </a:cxnLst>
                <a:rect l="T12" t="T13" r="T14" b="T15"/>
                <a:pathLst>
                  <a:path w="407" h="16">
                    <a:moveTo>
                      <a:pt x="0" y="0"/>
                    </a:moveTo>
                    <a:lnTo>
                      <a:pt x="0" y="16"/>
                    </a:lnTo>
                    <a:lnTo>
                      <a:pt x="407" y="0"/>
                    </a:lnTo>
                    <a:lnTo>
                      <a:pt x="0" y="0"/>
                    </a:lnTo>
                    <a:close/>
                  </a:path>
                </a:pathLst>
              </a:custGeom>
              <a:solidFill>
                <a:schemeClr val="tx1"/>
              </a:solidFill>
              <a:ln w="9525">
                <a:solidFill>
                  <a:schemeClr val="tx1"/>
                </a:solidFill>
                <a:round/>
                <a:headEnd/>
                <a:tailEnd/>
              </a:ln>
            </p:spPr>
            <p:txBody>
              <a:bodyPr/>
              <a:lstStyle/>
              <a:p>
                <a:endParaRPr lang="en-US"/>
              </a:p>
            </p:txBody>
          </p:sp>
          <p:sp>
            <p:nvSpPr>
              <p:cNvPr id="81425" name="Freeform 1678"/>
              <p:cNvSpPr>
                <a:spLocks/>
              </p:cNvSpPr>
              <p:nvPr/>
            </p:nvSpPr>
            <p:spPr bwMode="auto">
              <a:xfrm>
                <a:off x="3579" y="6294"/>
                <a:ext cx="68" cy="3"/>
              </a:xfrm>
              <a:custGeom>
                <a:avLst/>
                <a:gdLst>
                  <a:gd name="T0" fmla="*/ 0 w 407"/>
                  <a:gd name="T1" fmla="*/ 0 h 16"/>
                  <a:gd name="T2" fmla="*/ 0 w 407"/>
                  <a:gd name="T3" fmla="*/ 0 h 16"/>
                  <a:gd name="T4" fmla="*/ 0 w 407"/>
                  <a:gd name="T5" fmla="*/ 0 h 16"/>
                  <a:gd name="T6" fmla="*/ 0 w 407"/>
                  <a:gd name="T7" fmla="*/ 0 h 16"/>
                  <a:gd name="T8" fmla="*/ 0 60000 65536"/>
                  <a:gd name="T9" fmla="*/ 0 60000 65536"/>
                  <a:gd name="T10" fmla="*/ 0 60000 65536"/>
                  <a:gd name="T11" fmla="*/ 0 60000 65536"/>
                  <a:gd name="T12" fmla="*/ 0 w 407"/>
                  <a:gd name="T13" fmla="*/ 0 h 16"/>
                  <a:gd name="T14" fmla="*/ 407 w 407"/>
                  <a:gd name="T15" fmla="*/ 16 h 16"/>
                </a:gdLst>
                <a:ahLst/>
                <a:cxnLst>
                  <a:cxn ang="T8">
                    <a:pos x="T0" y="T1"/>
                  </a:cxn>
                  <a:cxn ang="T9">
                    <a:pos x="T2" y="T3"/>
                  </a:cxn>
                  <a:cxn ang="T10">
                    <a:pos x="T4" y="T5"/>
                  </a:cxn>
                  <a:cxn ang="T11">
                    <a:pos x="T6" y="T7"/>
                  </a:cxn>
                </a:cxnLst>
                <a:rect l="T12" t="T13" r="T14" b="T15"/>
                <a:pathLst>
                  <a:path w="407" h="16">
                    <a:moveTo>
                      <a:pt x="0" y="16"/>
                    </a:moveTo>
                    <a:lnTo>
                      <a:pt x="407" y="0"/>
                    </a:lnTo>
                    <a:lnTo>
                      <a:pt x="407" y="16"/>
                    </a:lnTo>
                    <a:lnTo>
                      <a:pt x="0" y="16"/>
                    </a:lnTo>
                    <a:close/>
                  </a:path>
                </a:pathLst>
              </a:custGeom>
              <a:solidFill>
                <a:schemeClr val="tx1"/>
              </a:solidFill>
              <a:ln w="9525">
                <a:solidFill>
                  <a:schemeClr val="tx1"/>
                </a:solidFill>
                <a:round/>
                <a:headEnd/>
                <a:tailEnd/>
              </a:ln>
            </p:spPr>
            <p:txBody>
              <a:bodyPr/>
              <a:lstStyle/>
              <a:p>
                <a:endParaRPr lang="en-US"/>
              </a:p>
            </p:txBody>
          </p:sp>
          <p:sp>
            <p:nvSpPr>
              <p:cNvPr id="81426" name="Rectangle 1679"/>
              <p:cNvSpPr>
                <a:spLocks noChangeArrowheads="1"/>
              </p:cNvSpPr>
              <p:nvPr/>
            </p:nvSpPr>
            <p:spPr bwMode="auto">
              <a:xfrm>
                <a:off x="3579" y="6294"/>
                <a:ext cx="68"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27" name="Freeform 1680"/>
              <p:cNvSpPr>
                <a:spLocks/>
              </p:cNvSpPr>
              <p:nvPr/>
            </p:nvSpPr>
            <p:spPr bwMode="auto">
              <a:xfrm>
                <a:off x="3681" y="6281"/>
                <a:ext cx="6" cy="14"/>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81428" name="Freeform 1681"/>
              <p:cNvSpPr>
                <a:spLocks/>
              </p:cNvSpPr>
              <p:nvPr/>
            </p:nvSpPr>
            <p:spPr bwMode="auto">
              <a:xfrm>
                <a:off x="3679" y="6281"/>
                <a:ext cx="5" cy="14"/>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81429" name="Freeform 1682"/>
              <p:cNvSpPr>
                <a:spLocks/>
              </p:cNvSpPr>
              <p:nvPr/>
            </p:nvSpPr>
            <p:spPr bwMode="auto">
              <a:xfrm>
                <a:off x="3679" y="6281"/>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81430" name="Freeform 1683"/>
              <p:cNvSpPr>
                <a:spLocks/>
              </p:cNvSpPr>
              <p:nvPr/>
            </p:nvSpPr>
            <p:spPr bwMode="auto">
              <a:xfrm>
                <a:off x="3667" y="6275"/>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5"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81431" name="Freeform 1684"/>
              <p:cNvSpPr>
                <a:spLocks/>
              </p:cNvSpPr>
              <p:nvPr/>
            </p:nvSpPr>
            <p:spPr bwMode="auto">
              <a:xfrm>
                <a:off x="3667" y="6275"/>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81432" name="Freeform 1685"/>
              <p:cNvSpPr>
                <a:spLocks/>
              </p:cNvSpPr>
              <p:nvPr/>
            </p:nvSpPr>
            <p:spPr bwMode="auto">
              <a:xfrm>
                <a:off x="3667" y="6275"/>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5"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81433" name="Freeform 1686"/>
              <p:cNvSpPr>
                <a:spLocks/>
              </p:cNvSpPr>
              <p:nvPr/>
            </p:nvSpPr>
            <p:spPr bwMode="auto">
              <a:xfrm>
                <a:off x="3652" y="6275"/>
                <a:ext cx="15" cy="6"/>
              </a:xfrm>
              <a:custGeom>
                <a:avLst/>
                <a:gdLst>
                  <a:gd name="T0" fmla="*/ 0 w 88"/>
                  <a:gd name="T1" fmla="*/ 0 h 36"/>
                  <a:gd name="T2" fmla="*/ 0 w 88"/>
                  <a:gd name="T3" fmla="*/ 0 h 36"/>
                  <a:gd name="T4" fmla="*/ 0 w 88"/>
                  <a:gd name="T5" fmla="*/ 0 h 36"/>
                  <a:gd name="T6" fmla="*/ 0 w 88"/>
                  <a:gd name="T7" fmla="*/ 0 h 36"/>
                  <a:gd name="T8" fmla="*/ 0 60000 65536"/>
                  <a:gd name="T9" fmla="*/ 0 60000 65536"/>
                  <a:gd name="T10" fmla="*/ 0 60000 65536"/>
                  <a:gd name="T11" fmla="*/ 0 60000 65536"/>
                  <a:gd name="T12" fmla="*/ 0 w 88"/>
                  <a:gd name="T13" fmla="*/ 0 h 36"/>
                  <a:gd name="T14" fmla="*/ 88 w 88"/>
                  <a:gd name="T15" fmla="*/ 36 h 36"/>
                </a:gdLst>
                <a:ahLst/>
                <a:cxnLst>
                  <a:cxn ang="T8">
                    <a:pos x="T0" y="T1"/>
                  </a:cxn>
                  <a:cxn ang="T9">
                    <a:pos x="T2" y="T3"/>
                  </a:cxn>
                  <a:cxn ang="T10">
                    <a:pos x="T4" y="T5"/>
                  </a:cxn>
                  <a:cxn ang="T11">
                    <a:pos x="T6" y="T7"/>
                  </a:cxn>
                </a:cxnLst>
                <a:rect l="T12" t="T13" r="T14" b="T15"/>
                <a:pathLst>
                  <a:path w="88" h="36">
                    <a:moveTo>
                      <a:pt x="88" y="0"/>
                    </a:moveTo>
                    <a:lnTo>
                      <a:pt x="88" y="17"/>
                    </a:lnTo>
                    <a:lnTo>
                      <a:pt x="0" y="36"/>
                    </a:lnTo>
                    <a:lnTo>
                      <a:pt x="88" y="0"/>
                    </a:lnTo>
                    <a:close/>
                  </a:path>
                </a:pathLst>
              </a:custGeom>
              <a:solidFill>
                <a:schemeClr val="tx1"/>
              </a:solidFill>
              <a:ln w="9525">
                <a:solidFill>
                  <a:schemeClr val="tx1"/>
                </a:solidFill>
                <a:round/>
                <a:headEnd/>
                <a:tailEnd/>
              </a:ln>
            </p:spPr>
            <p:txBody>
              <a:bodyPr/>
              <a:lstStyle/>
              <a:p>
                <a:endParaRPr lang="en-US"/>
              </a:p>
            </p:txBody>
          </p:sp>
          <p:sp>
            <p:nvSpPr>
              <p:cNvPr id="81434" name="Freeform 1687"/>
              <p:cNvSpPr>
                <a:spLocks/>
              </p:cNvSpPr>
              <p:nvPr/>
            </p:nvSpPr>
            <p:spPr bwMode="auto">
              <a:xfrm>
                <a:off x="3652" y="6277"/>
                <a:ext cx="15" cy="6"/>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88" y="0"/>
                    </a:moveTo>
                    <a:lnTo>
                      <a:pt x="0" y="19"/>
                    </a:lnTo>
                    <a:lnTo>
                      <a:pt x="12" y="31"/>
                    </a:lnTo>
                    <a:lnTo>
                      <a:pt x="88" y="0"/>
                    </a:lnTo>
                    <a:close/>
                  </a:path>
                </a:pathLst>
              </a:custGeom>
              <a:solidFill>
                <a:schemeClr val="tx1"/>
              </a:solidFill>
              <a:ln w="9525">
                <a:solidFill>
                  <a:schemeClr val="tx1"/>
                </a:solidFill>
                <a:round/>
                <a:headEnd/>
                <a:tailEnd/>
              </a:ln>
            </p:spPr>
            <p:txBody>
              <a:bodyPr/>
              <a:lstStyle/>
              <a:p>
                <a:endParaRPr lang="en-US"/>
              </a:p>
            </p:txBody>
          </p:sp>
          <p:sp>
            <p:nvSpPr>
              <p:cNvPr id="81435" name="Freeform 1688"/>
              <p:cNvSpPr>
                <a:spLocks/>
              </p:cNvSpPr>
              <p:nvPr/>
            </p:nvSpPr>
            <p:spPr bwMode="auto">
              <a:xfrm>
                <a:off x="3652" y="6275"/>
                <a:ext cx="15" cy="8"/>
              </a:xfrm>
              <a:custGeom>
                <a:avLst/>
                <a:gdLst>
                  <a:gd name="T0" fmla="*/ 0 w 88"/>
                  <a:gd name="T1" fmla="*/ 0 h 48"/>
                  <a:gd name="T2" fmla="*/ 0 w 88"/>
                  <a:gd name="T3" fmla="*/ 0 h 48"/>
                  <a:gd name="T4" fmla="*/ 0 w 88"/>
                  <a:gd name="T5" fmla="*/ 0 h 48"/>
                  <a:gd name="T6" fmla="*/ 0 w 88"/>
                  <a:gd name="T7" fmla="*/ 0 h 48"/>
                  <a:gd name="T8" fmla="*/ 0 w 88"/>
                  <a:gd name="T9" fmla="*/ 0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88" y="0"/>
                    </a:moveTo>
                    <a:lnTo>
                      <a:pt x="88" y="17"/>
                    </a:lnTo>
                    <a:lnTo>
                      <a:pt x="12" y="48"/>
                    </a:lnTo>
                    <a:lnTo>
                      <a:pt x="0" y="36"/>
                    </a:lnTo>
                    <a:lnTo>
                      <a:pt x="88" y="0"/>
                    </a:lnTo>
                    <a:close/>
                  </a:path>
                </a:pathLst>
              </a:custGeom>
              <a:solidFill>
                <a:schemeClr val="tx1"/>
              </a:solidFill>
              <a:ln w="0">
                <a:solidFill>
                  <a:schemeClr val="tx1"/>
                </a:solidFill>
                <a:round/>
                <a:headEnd/>
                <a:tailEnd/>
              </a:ln>
            </p:spPr>
            <p:txBody>
              <a:bodyPr/>
              <a:lstStyle/>
              <a:p>
                <a:endParaRPr lang="en-US"/>
              </a:p>
            </p:txBody>
          </p:sp>
          <p:sp>
            <p:nvSpPr>
              <p:cNvPr id="81436" name="Freeform 1689"/>
              <p:cNvSpPr>
                <a:spLocks/>
              </p:cNvSpPr>
              <p:nvPr/>
            </p:nvSpPr>
            <p:spPr bwMode="auto">
              <a:xfrm>
                <a:off x="3646" y="6281"/>
                <a:ext cx="8" cy="14"/>
              </a:xfrm>
              <a:custGeom>
                <a:avLst/>
                <a:gdLst>
                  <a:gd name="T0" fmla="*/ 0 w 47"/>
                  <a:gd name="T1" fmla="*/ 0 h 87"/>
                  <a:gd name="T2" fmla="*/ 0 w 47"/>
                  <a:gd name="T3" fmla="*/ 0 h 87"/>
                  <a:gd name="T4" fmla="*/ 0 w 47"/>
                  <a:gd name="T5" fmla="*/ 0 h 87"/>
                  <a:gd name="T6" fmla="*/ 0 w 47"/>
                  <a:gd name="T7" fmla="*/ 0 h 87"/>
                  <a:gd name="T8" fmla="*/ 0 60000 65536"/>
                  <a:gd name="T9" fmla="*/ 0 60000 65536"/>
                  <a:gd name="T10" fmla="*/ 0 60000 65536"/>
                  <a:gd name="T11" fmla="*/ 0 60000 65536"/>
                  <a:gd name="T12" fmla="*/ 0 w 47"/>
                  <a:gd name="T13" fmla="*/ 0 h 87"/>
                  <a:gd name="T14" fmla="*/ 47 w 47"/>
                  <a:gd name="T15" fmla="*/ 87 h 87"/>
                </a:gdLst>
                <a:ahLst/>
                <a:cxnLst>
                  <a:cxn ang="T8">
                    <a:pos x="T0" y="T1"/>
                  </a:cxn>
                  <a:cxn ang="T9">
                    <a:pos x="T2" y="T3"/>
                  </a:cxn>
                  <a:cxn ang="T10">
                    <a:pos x="T4" y="T5"/>
                  </a:cxn>
                  <a:cxn ang="T11">
                    <a:pos x="T6" y="T7"/>
                  </a:cxn>
                </a:cxnLst>
                <a:rect l="T12" t="T13" r="T14" b="T15"/>
                <a:pathLst>
                  <a:path w="47" h="87">
                    <a:moveTo>
                      <a:pt x="35" y="0"/>
                    </a:moveTo>
                    <a:lnTo>
                      <a:pt x="47" y="12"/>
                    </a:lnTo>
                    <a:lnTo>
                      <a:pt x="0" y="87"/>
                    </a:lnTo>
                    <a:lnTo>
                      <a:pt x="35" y="0"/>
                    </a:lnTo>
                    <a:close/>
                  </a:path>
                </a:pathLst>
              </a:custGeom>
              <a:solidFill>
                <a:schemeClr val="tx1"/>
              </a:solidFill>
              <a:ln w="9525">
                <a:solidFill>
                  <a:schemeClr val="tx1"/>
                </a:solidFill>
                <a:round/>
                <a:headEnd/>
                <a:tailEnd/>
              </a:ln>
            </p:spPr>
            <p:txBody>
              <a:bodyPr/>
              <a:lstStyle/>
              <a:p>
                <a:endParaRPr lang="en-US"/>
              </a:p>
            </p:txBody>
          </p:sp>
          <p:sp>
            <p:nvSpPr>
              <p:cNvPr id="81437" name="Freeform 1690"/>
              <p:cNvSpPr>
                <a:spLocks/>
              </p:cNvSpPr>
              <p:nvPr/>
            </p:nvSpPr>
            <p:spPr bwMode="auto">
              <a:xfrm>
                <a:off x="3646" y="6283"/>
                <a:ext cx="8" cy="12"/>
              </a:xfrm>
              <a:custGeom>
                <a:avLst/>
                <a:gdLst>
                  <a:gd name="T0" fmla="*/ 0 w 47"/>
                  <a:gd name="T1" fmla="*/ 0 h 75"/>
                  <a:gd name="T2" fmla="*/ 0 w 47"/>
                  <a:gd name="T3" fmla="*/ 0 h 75"/>
                  <a:gd name="T4" fmla="*/ 0 w 47"/>
                  <a:gd name="T5" fmla="*/ 0 h 75"/>
                  <a:gd name="T6" fmla="*/ 0 w 47"/>
                  <a:gd name="T7" fmla="*/ 0 h 75"/>
                  <a:gd name="T8" fmla="*/ 0 60000 65536"/>
                  <a:gd name="T9" fmla="*/ 0 60000 65536"/>
                  <a:gd name="T10" fmla="*/ 0 60000 65536"/>
                  <a:gd name="T11" fmla="*/ 0 60000 65536"/>
                  <a:gd name="T12" fmla="*/ 0 w 47"/>
                  <a:gd name="T13" fmla="*/ 0 h 75"/>
                  <a:gd name="T14" fmla="*/ 47 w 47"/>
                  <a:gd name="T15" fmla="*/ 75 h 75"/>
                </a:gdLst>
                <a:ahLst/>
                <a:cxnLst>
                  <a:cxn ang="T8">
                    <a:pos x="T0" y="T1"/>
                  </a:cxn>
                  <a:cxn ang="T9">
                    <a:pos x="T2" y="T3"/>
                  </a:cxn>
                  <a:cxn ang="T10">
                    <a:pos x="T4" y="T5"/>
                  </a:cxn>
                  <a:cxn ang="T11">
                    <a:pos x="T6" y="T7"/>
                  </a:cxn>
                </a:cxnLst>
                <a:rect l="T12" t="T13" r="T14" b="T15"/>
                <a:pathLst>
                  <a:path w="47" h="75">
                    <a:moveTo>
                      <a:pt x="47" y="0"/>
                    </a:moveTo>
                    <a:lnTo>
                      <a:pt x="0" y="75"/>
                    </a:lnTo>
                    <a:lnTo>
                      <a:pt x="16" y="75"/>
                    </a:lnTo>
                    <a:lnTo>
                      <a:pt x="47" y="0"/>
                    </a:lnTo>
                    <a:close/>
                  </a:path>
                </a:pathLst>
              </a:custGeom>
              <a:solidFill>
                <a:schemeClr val="tx1"/>
              </a:solidFill>
              <a:ln w="9525">
                <a:solidFill>
                  <a:schemeClr val="tx1"/>
                </a:solidFill>
                <a:round/>
                <a:headEnd/>
                <a:tailEnd/>
              </a:ln>
            </p:spPr>
            <p:txBody>
              <a:bodyPr/>
              <a:lstStyle/>
              <a:p>
                <a:endParaRPr lang="en-US"/>
              </a:p>
            </p:txBody>
          </p:sp>
          <p:sp>
            <p:nvSpPr>
              <p:cNvPr id="81438" name="Freeform 1691"/>
              <p:cNvSpPr>
                <a:spLocks/>
              </p:cNvSpPr>
              <p:nvPr/>
            </p:nvSpPr>
            <p:spPr bwMode="auto">
              <a:xfrm>
                <a:off x="3646" y="6281"/>
                <a:ext cx="8" cy="14"/>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35" y="0"/>
                    </a:moveTo>
                    <a:lnTo>
                      <a:pt x="47" y="12"/>
                    </a:lnTo>
                    <a:lnTo>
                      <a:pt x="16" y="87"/>
                    </a:lnTo>
                    <a:lnTo>
                      <a:pt x="0" y="87"/>
                    </a:lnTo>
                    <a:lnTo>
                      <a:pt x="35" y="0"/>
                    </a:lnTo>
                    <a:close/>
                  </a:path>
                </a:pathLst>
              </a:custGeom>
              <a:solidFill>
                <a:schemeClr val="tx1"/>
              </a:solidFill>
              <a:ln w="0">
                <a:solidFill>
                  <a:schemeClr val="tx1"/>
                </a:solidFill>
                <a:round/>
                <a:headEnd/>
                <a:tailEnd/>
              </a:ln>
            </p:spPr>
            <p:txBody>
              <a:bodyPr/>
              <a:lstStyle/>
              <a:p>
                <a:endParaRPr lang="en-US"/>
              </a:p>
            </p:txBody>
          </p:sp>
          <p:sp>
            <p:nvSpPr>
              <p:cNvPr id="81439" name="Freeform 1692"/>
              <p:cNvSpPr>
                <a:spLocks/>
              </p:cNvSpPr>
              <p:nvPr/>
            </p:nvSpPr>
            <p:spPr bwMode="auto">
              <a:xfrm>
                <a:off x="3684" y="6295"/>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81440" name="Freeform 1693"/>
              <p:cNvSpPr>
                <a:spLocks/>
              </p:cNvSpPr>
              <p:nvPr/>
            </p:nvSpPr>
            <p:spPr bwMode="auto">
              <a:xfrm>
                <a:off x="3687" y="6295"/>
                <a:ext cx="5" cy="15"/>
              </a:xfrm>
              <a:custGeom>
                <a:avLst/>
                <a:gdLst>
                  <a:gd name="T0" fmla="*/ 0 w 30"/>
                  <a:gd name="T1" fmla="*/ 0 h 87"/>
                  <a:gd name="T2" fmla="*/ 0 w 30"/>
                  <a:gd name="T3" fmla="*/ 0 h 87"/>
                  <a:gd name="T4" fmla="*/ 0 w 30"/>
                  <a:gd name="T5" fmla="*/ 0 h 87"/>
                  <a:gd name="T6" fmla="*/ 0 w 30"/>
                  <a:gd name="T7" fmla="*/ 0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0" y="0"/>
                    </a:moveTo>
                    <a:lnTo>
                      <a:pt x="19" y="87"/>
                    </a:lnTo>
                    <a:lnTo>
                      <a:pt x="30" y="75"/>
                    </a:lnTo>
                    <a:lnTo>
                      <a:pt x="0" y="0"/>
                    </a:lnTo>
                    <a:close/>
                  </a:path>
                </a:pathLst>
              </a:custGeom>
              <a:solidFill>
                <a:schemeClr val="tx1"/>
              </a:solidFill>
              <a:ln w="9525">
                <a:solidFill>
                  <a:schemeClr val="tx1"/>
                </a:solidFill>
                <a:round/>
                <a:headEnd/>
                <a:tailEnd/>
              </a:ln>
            </p:spPr>
            <p:txBody>
              <a:bodyPr/>
              <a:lstStyle/>
              <a:p>
                <a:endParaRPr lang="en-US"/>
              </a:p>
            </p:txBody>
          </p:sp>
          <p:sp>
            <p:nvSpPr>
              <p:cNvPr id="81441" name="Freeform 1694"/>
              <p:cNvSpPr>
                <a:spLocks/>
              </p:cNvSpPr>
              <p:nvPr/>
            </p:nvSpPr>
            <p:spPr bwMode="auto">
              <a:xfrm>
                <a:off x="3684" y="6295"/>
                <a:ext cx="8" cy="15"/>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0" y="0"/>
                    </a:moveTo>
                    <a:lnTo>
                      <a:pt x="17" y="0"/>
                    </a:lnTo>
                    <a:lnTo>
                      <a:pt x="47"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81442" name="Freeform 1695"/>
              <p:cNvSpPr>
                <a:spLocks/>
              </p:cNvSpPr>
              <p:nvPr/>
            </p:nvSpPr>
            <p:spPr bwMode="auto">
              <a:xfrm>
                <a:off x="3690" y="6308"/>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1"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81443" name="Freeform 1696"/>
              <p:cNvSpPr>
                <a:spLocks/>
              </p:cNvSpPr>
              <p:nvPr/>
            </p:nvSpPr>
            <p:spPr bwMode="auto">
              <a:xfrm>
                <a:off x="3692" y="6308"/>
                <a:ext cx="13"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81444" name="Freeform 1697"/>
              <p:cNvSpPr>
                <a:spLocks/>
              </p:cNvSpPr>
              <p:nvPr/>
            </p:nvSpPr>
            <p:spPr bwMode="auto">
              <a:xfrm>
                <a:off x="3690" y="6308"/>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1"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81445" name="Freeform 1698"/>
              <p:cNvSpPr>
                <a:spLocks/>
              </p:cNvSpPr>
              <p:nvPr/>
            </p:nvSpPr>
            <p:spPr bwMode="auto">
              <a:xfrm>
                <a:off x="3705" y="6310"/>
                <a:ext cx="14" cy="6"/>
              </a:xfrm>
              <a:custGeom>
                <a:avLst/>
                <a:gdLst>
                  <a:gd name="T0" fmla="*/ 0 w 88"/>
                  <a:gd name="T1" fmla="*/ 0 h 36"/>
                  <a:gd name="T2" fmla="*/ 0 w 88"/>
                  <a:gd name="T3" fmla="*/ 0 h 36"/>
                  <a:gd name="T4" fmla="*/ 0 w 88"/>
                  <a:gd name="T5" fmla="*/ 0 h 36"/>
                  <a:gd name="T6" fmla="*/ 0 w 88"/>
                  <a:gd name="T7" fmla="*/ 0 h 36"/>
                  <a:gd name="T8" fmla="*/ 0 60000 65536"/>
                  <a:gd name="T9" fmla="*/ 0 60000 65536"/>
                  <a:gd name="T10" fmla="*/ 0 60000 65536"/>
                  <a:gd name="T11" fmla="*/ 0 60000 65536"/>
                  <a:gd name="T12" fmla="*/ 0 w 88"/>
                  <a:gd name="T13" fmla="*/ 0 h 36"/>
                  <a:gd name="T14" fmla="*/ 88 w 88"/>
                  <a:gd name="T15" fmla="*/ 36 h 36"/>
                </a:gdLst>
                <a:ahLst/>
                <a:cxnLst>
                  <a:cxn ang="T8">
                    <a:pos x="T0" y="T1"/>
                  </a:cxn>
                  <a:cxn ang="T9">
                    <a:pos x="T2" y="T3"/>
                  </a:cxn>
                  <a:cxn ang="T10">
                    <a:pos x="T4" y="T5"/>
                  </a:cxn>
                  <a:cxn ang="T11">
                    <a:pos x="T6" y="T7"/>
                  </a:cxn>
                </a:cxnLst>
                <a:rect l="T12" t="T13" r="T14" b="T15"/>
                <a:pathLst>
                  <a:path w="88" h="36">
                    <a:moveTo>
                      <a:pt x="0" y="36"/>
                    </a:moveTo>
                    <a:lnTo>
                      <a:pt x="0" y="19"/>
                    </a:lnTo>
                    <a:lnTo>
                      <a:pt x="88" y="0"/>
                    </a:lnTo>
                    <a:lnTo>
                      <a:pt x="0" y="36"/>
                    </a:lnTo>
                    <a:close/>
                  </a:path>
                </a:pathLst>
              </a:custGeom>
              <a:solidFill>
                <a:schemeClr val="tx1"/>
              </a:solidFill>
              <a:ln w="9525">
                <a:solidFill>
                  <a:schemeClr val="tx1"/>
                </a:solidFill>
                <a:round/>
                <a:headEnd/>
                <a:tailEnd/>
              </a:ln>
            </p:spPr>
            <p:txBody>
              <a:bodyPr/>
              <a:lstStyle/>
              <a:p>
                <a:endParaRPr lang="en-US"/>
              </a:p>
            </p:txBody>
          </p:sp>
          <p:sp>
            <p:nvSpPr>
              <p:cNvPr id="81446" name="Freeform 1699"/>
              <p:cNvSpPr>
                <a:spLocks/>
              </p:cNvSpPr>
              <p:nvPr/>
            </p:nvSpPr>
            <p:spPr bwMode="auto">
              <a:xfrm>
                <a:off x="3705" y="6308"/>
                <a:ext cx="14" cy="5"/>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0" y="31"/>
                    </a:moveTo>
                    <a:lnTo>
                      <a:pt x="88" y="12"/>
                    </a:lnTo>
                    <a:lnTo>
                      <a:pt x="76" y="0"/>
                    </a:lnTo>
                    <a:lnTo>
                      <a:pt x="0" y="31"/>
                    </a:lnTo>
                    <a:close/>
                  </a:path>
                </a:pathLst>
              </a:custGeom>
              <a:solidFill>
                <a:schemeClr val="tx1"/>
              </a:solidFill>
              <a:ln w="9525">
                <a:solidFill>
                  <a:schemeClr val="tx1"/>
                </a:solidFill>
                <a:round/>
                <a:headEnd/>
                <a:tailEnd/>
              </a:ln>
            </p:spPr>
            <p:txBody>
              <a:bodyPr/>
              <a:lstStyle/>
              <a:p>
                <a:endParaRPr lang="en-US"/>
              </a:p>
            </p:txBody>
          </p:sp>
          <p:sp>
            <p:nvSpPr>
              <p:cNvPr id="81447" name="Freeform 1700"/>
              <p:cNvSpPr>
                <a:spLocks/>
              </p:cNvSpPr>
              <p:nvPr/>
            </p:nvSpPr>
            <p:spPr bwMode="auto">
              <a:xfrm>
                <a:off x="3705" y="6308"/>
                <a:ext cx="14" cy="8"/>
              </a:xfrm>
              <a:custGeom>
                <a:avLst/>
                <a:gdLst>
                  <a:gd name="T0" fmla="*/ 0 w 88"/>
                  <a:gd name="T1" fmla="*/ 0 h 48"/>
                  <a:gd name="T2" fmla="*/ 0 w 88"/>
                  <a:gd name="T3" fmla="*/ 0 h 48"/>
                  <a:gd name="T4" fmla="*/ 0 w 88"/>
                  <a:gd name="T5" fmla="*/ 0 h 48"/>
                  <a:gd name="T6" fmla="*/ 0 w 88"/>
                  <a:gd name="T7" fmla="*/ 0 h 48"/>
                  <a:gd name="T8" fmla="*/ 0 w 88"/>
                  <a:gd name="T9" fmla="*/ 0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0" y="48"/>
                    </a:moveTo>
                    <a:lnTo>
                      <a:pt x="0" y="31"/>
                    </a:lnTo>
                    <a:lnTo>
                      <a:pt x="76" y="0"/>
                    </a:lnTo>
                    <a:lnTo>
                      <a:pt x="88" y="12"/>
                    </a:lnTo>
                    <a:lnTo>
                      <a:pt x="0" y="48"/>
                    </a:lnTo>
                    <a:close/>
                  </a:path>
                </a:pathLst>
              </a:custGeom>
              <a:solidFill>
                <a:schemeClr val="tx1"/>
              </a:solidFill>
              <a:ln w="0">
                <a:solidFill>
                  <a:schemeClr val="tx1"/>
                </a:solidFill>
                <a:round/>
                <a:headEnd/>
                <a:tailEnd/>
              </a:ln>
            </p:spPr>
            <p:txBody>
              <a:bodyPr/>
              <a:lstStyle/>
              <a:p>
                <a:endParaRPr lang="en-US"/>
              </a:p>
            </p:txBody>
          </p:sp>
          <p:sp>
            <p:nvSpPr>
              <p:cNvPr id="81448" name="Freeform 1701"/>
              <p:cNvSpPr>
                <a:spLocks/>
              </p:cNvSpPr>
              <p:nvPr/>
            </p:nvSpPr>
            <p:spPr bwMode="auto">
              <a:xfrm>
                <a:off x="3717" y="6295"/>
                <a:ext cx="9"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12" y="87"/>
                    </a:moveTo>
                    <a:lnTo>
                      <a:pt x="0" y="75"/>
                    </a:lnTo>
                    <a:lnTo>
                      <a:pt x="48" y="0"/>
                    </a:lnTo>
                    <a:lnTo>
                      <a:pt x="12" y="87"/>
                    </a:lnTo>
                    <a:close/>
                  </a:path>
                </a:pathLst>
              </a:custGeom>
              <a:solidFill>
                <a:schemeClr val="tx1"/>
              </a:solidFill>
              <a:ln w="9525">
                <a:solidFill>
                  <a:schemeClr val="tx1"/>
                </a:solidFill>
                <a:round/>
                <a:headEnd/>
                <a:tailEnd/>
              </a:ln>
            </p:spPr>
            <p:txBody>
              <a:bodyPr/>
              <a:lstStyle/>
              <a:p>
                <a:endParaRPr lang="en-US"/>
              </a:p>
            </p:txBody>
          </p:sp>
          <p:sp>
            <p:nvSpPr>
              <p:cNvPr id="81449" name="Freeform 1702"/>
              <p:cNvSpPr>
                <a:spLocks/>
              </p:cNvSpPr>
              <p:nvPr/>
            </p:nvSpPr>
            <p:spPr bwMode="auto">
              <a:xfrm>
                <a:off x="3717" y="6295"/>
                <a:ext cx="9"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0" y="75"/>
                    </a:moveTo>
                    <a:lnTo>
                      <a:pt x="48" y="0"/>
                    </a:lnTo>
                    <a:lnTo>
                      <a:pt x="31" y="0"/>
                    </a:lnTo>
                    <a:lnTo>
                      <a:pt x="0" y="75"/>
                    </a:lnTo>
                    <a:close/>
                  </a:path>
                </a:pathLst>
              </a:custGeom>
              <a:solidFill>
                <a:schemeClr val="tx1"/>
              </a:solidFill>
              <a:ln w="9525">
                <a:solidFill>
                  <a:schemeClr val="tx1"/>
                </a:solidFill>
                <a:round/>
                <a:headEnd/>
                <a:tailEnd/>
              </a:ln>
            </p:spPr>
            <p:txBody>
              <a:bodyPr/>
              <a:lstStyle/>
              <a:p>
                <a:endParaRPr lang="en-US"/>
              </a:p>
            </p:txBody>
          </p:sp>
          <p:sp>
            <p:nvSpPr>
              <p:cNvPr id="81450" name="Freeform 1703"/>
              <p:cNvSpPr>
                <a:spLocks/>
              </p:cNvSpPr>
              <p:nvPr/>
            </p:nvSpPr>
            <p:spPr bwMode="auto">
              <a:xfrm>
                <a:off x="3717" y="6295"/>
                <a:ext cx="9"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12" y="87"/>
                    </a:moveTo>
                    <a:lnTo>
                      <a:pt x="0" y="75"/>
                    </a:lnTo>
                    <a:lnTo>
                      <a:pt x="31" y="0"/>
                    </a:lnTo>
                    <a:lnTo>
                      <a:pt x="48" y="0"/>
                    </a:lnTo>
                    <a:lnTo>
                      <a:pt x="12" y="87"/>
                    </a:lnTo>
                    <a:close/>
                  </a:path>
                </a:pathLst>
              </a:custGeom>
              <a:solidFill>
                <a:schemeClr val="tx1"/>
              </a:solidFill>
              <a:ln w="0">
                <a:solidFill>
                  <a:schemeClr val="tx1"/>
                </a:solidFill>
                <a:round/>
                <a:headEnd/>
                <a:tailEnd/>
              </a:ln>
            </p:spPr>
            <p:txBody>
              <a:bodyPr/>
              <a:lstStyle/>
              <a:p>
                <a:endParaRPr lang="en-US"/>
              </a:p>
            </p:txBody>
          </p:sp>
          <p:sp>
            <p:nvSpPr>
              <p:cNvPr id="81451" name="Freeform 1704"/>
              <p:cNvSpPr>
                <a:spLocks/>
              </p:cNvSpPr>
              <p:nvPr/>
            </p:nvSpPr>
            <p:spPr bwMode="auto">
              <a:xfrm>
                <a:off x="3724" y="6294"/>
                <a:ext cx="76" cy="3"/>
              </a:xfrm>
              <a:custGeom>
                <a:avLst/>
                <a:gdLst>
                  <a:gd name="T0" fmla="*/ 0 w 454"/>
                  <a:gd name="T1" fmla="*/ 0 h 16"/>
                  <a:gd name="T2" fmla="*/ 0 w 454"/>
                  <a:gd name="T3" fmla="*/ 0 h 16"/>
                  <a:gd name="T4" fmla="*/ 0 w 454"/>
                  <a:gd name="T5" fmla="*/ 0 h 16"/>
                  <a:gd name="T6" fmla="*/ 0 w 454"/>
                  <a:gd name="T7" fmla="*/ 0 h 16"/>
                  <a:gd name="T8" fmla="*/ 0 60000 65536"/>
                  <a:gd name="T9" fmla="*/ 0 60000 65536"/>
                  <a:gd name="T10" fmla="*/ 0 60000 65536"/>
                  <a:gd name="T11" fmla="*/ 0 60000 65536"/>
                  <a:gd name="T12" fmla="*/ 0 w 454"/>
                  <a:gd name="T13" fmla="*/ 0 h 16"/>
                  <a:gd name="T14" fmla="*/ 454 w 454"/>
                  <a:gd name="T15" fmla="*/ 16 h 16"/>
                </a:gdLst>
                <a:ahLst/>
                <a:cxnLst>
                  <a:cxn ang="T8">
                    <a:pos x="T0" y="T1"/>
                  </a:cxn>
                  <a:cxn ang="T9">
                    <a:pos x="T2" y="T3"/>
                  </a:cxn>
                  <a:cxn ang="T10">
                    <a:pos x="T4" y="T5"/>
                  </a:cxn>
                  <a:cxn ang="T11">
                    <a:pos x="T6" y="T7"/>
                  </a:cxn>
                </a:cxnLst>
                <a:rect l="T12" t="T13" r="T14" b="T15"/>
                <a:pathLst>
                  <a:path w="454" h="16">
                    <a:moveTo>
                      <a:pt x="0" y="0"/>
                    </a:moveTo>
                    <a:lnTo>
                      <a:pt x="0" y="16"/>
                    </a:lnTo>
                    <a:lnTo>
                      <a:pt x="454" y="0"/>
                    </a:lnTo>
                    <a:lnTo>
                      <a:pt x="0" y="0"/>
                    </a:lnTo>
                    <a:close/>
                  </a:path>
                </a:pathLst>
              </a:custGeom>
              <a:solidFill>
                <a:schemeClr val="tx1"/>
              </a:solidFill>
              <a:ln w="9525">
                <a:solidFill>
                  <a:schemeClr val="tx1"/>
                </a:solidFill>
                <a:round/>
                <a:headEnd/>
                <a:tailEnd/>
              </a:ln>
            </p:spPr>
            <p:txBody>
              <a:bodyPr/>
              <a:lstStyle/>
              <a:p>
                <a:endParaRPr lang="en-US"/>
              </a:p>
            </p:txBody>
          </p:sp>
          <p:sp>
            <p:nvSpPr>
              <p:cNvPr id="81452" name="Freeform 1705"/>
              <p:cNvSpPr>
                <a:spLocks/>
              </p:cNvSpPr>
              <p:nvPr/>
            </p:nvSpPr>
            <p:spPr bwMode="auto">
              <a:xfrm>
                <a:off x="3724" y="6294"/>
                <a:ext cx="76" cy="3"/>
              </a:xfrm>
              <a:custGeom>
                <a:avLst/>
                <a:gdLst>
                  <a:gd name="T0" fmla="*/ 0 w 454"/>
                  <a:gd name="T1" fmla="*/ 0 h 16"/>
                  <a:gd name="T2" fmla="*/ 0 w 454"/>
                  <a:gd name="T3" fmla="*/ 0 h 16"/>
                  <a:gd name="T4" fmla="*/ 0 w 454"/>
                  <a:gd name="T5" fmla="*/ 0 h 16"/>
                  <a:gd name="T6" fmla="*/ 0 w 454"/>
                  <a:gd name="T7" fmla="*/ 0 h 16"/>
                  <a:gd name="T8" fmla="*/ 0 60000 65536"/>
                  <a:gd name="T9" fmla="*/ 0 60000 65536"/>
                  <a:gd name="T10" fmla="*/ 0 60000 65536"/>
                  <a:gd name="T11" fmla="*/ 0 60000 65536"/>
                  <a:gd name="T12" fmla="*/ 0 w 454"/>
                  <a:gd name="T13" fmla="*/ 0 h 16"/>
                  <a:gd name="T14" fmla="*/ 454 w 454"/>
                  <a:gd name="T15" fmla="*/ 16 h 16"/>
                </a:gdLst>
                <a:ahLst/>
                <a:cxnLst>
                  <a:cxn ang="T8">
                    <a:pos x="T0" y="T1"/>
                  </a:cxn>
                  <a:cxn ang="T9">
                    <a:pos x="T2" y="T3"/>
                  </a:cxn>
                  <a:cxn ang="T10">
                    <a:pos x="T4" y="T5"/>
                  </a:cxn>
                  <a:cxn ang="T11">
                    <a:pos x="T6" y="T7"/>
                  </a:cxn>
                </a:cxnLst>
                <a:rect l="T12" t="T13" r="T14" b="T15"/>
                <a:pathLst>
                  <a:path w="454" h="16">
                    <a:moveTo>
                      <a:pt x="0" y="16"/>
                    </a:moveTo>
                    <a:lnTo>
                      <a:pt x="454" y="0"/>
                    </a:lnTo>
                    <a:lnTo>
                      <a:pt x="454" y="16"/>
                    </a:lnTo>
                    <a:lnTo>
                      <a:pt x="0" y="16"/>
                    </a:lnTo>
                    <a:close/>
                  </a:path>
                </a:pathLst>
              </a:custGeom>
              <a:solidFill>
                <a:schemeClr val="tx1"/>
              </a:solidFill>
              <a:ln w="9525">
                <a:solidFill>
                  <a:schemeClr val="tx1"/>
                </a:solidFill>
                <a:round/>
                <a:headEnd/>
                <a:tailEnd/>
              </a:ln>
            </p:spPr>
            <p:txBody>
              <a:bodyPr/>
              <a:lstStyle/>
              <a:p>
                <a:endParaRPr lang="en-US"/>
              </a:p>
            </p:txBody>
          </p:sp>
          <p:sp>
            <p:nvSpPr>
              <p:cNvPr id="81453" name="Rectangle 1706"/>
              <p:cNvSpPr>
                <a:spLocks noChangeArrowheads="1"/>
              </p:cNvSpPr>
              <p:nvPr/>
            </p:nvSpPr>
            <p:spPr bwMode="auto">
              <a:xfrm>
                <a:off x="3724" y="6294"/>
                <a:ext cx="76"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54" name="Freeform 1707"/>
              <p:cNvSpPr>
                <a:spLocks/>
              </p:cNvSpPr>
              <p:nvPr/>
            </p:nvSpPr>
            <p:spPr bwMode="auto">
              <a:xfrm>
                <a:off x="2434" y="5317"/>
                <a:ext cx="944" cy="2"/>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81455" name="Freeform 1708"/>
              <p:cNvSpPr>
                <a:spLocks/>
              </p:cNvSpPr>
              <p:nvPr/>
            </p:nvSpPr>
            <p:spPr bwMode="auto">
              <a:xfrm>
                <a:off x="2434" y="5317"/>
                <a:ext cx="944" cy="2"/>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56" name="Rectangle 1709"/>
              <p:cNvSpPr>
                <a:spLocks noChangeArrowheads="1"/>
              </p:cNvSpPr>
              <p:nvPr/>
            </p:nvSpPr>
            <p:spPr bwMode="auto">
              <a:xfrm>
                <a:off x="2434" y="5317"/>
                <a:ext cx="94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57" name="Freeform 1710"/>
              <p:cNvSpPr>
                <a:spLocks/>
              </p:cNvSpPr>
              <p:nvPr/>
            </p:nvSpPr>
            <p:spPr bwMode="auto">
              <a:xfrm>
                <a:off x="2434" y="5332"/>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81458" name="Freeform 1711"/>
              <p:cNvSpPr>
                <a:spLocks/>
              </p:cNvSpPr>
              <p:nvPr/>
            </p:nvSpPr>
            <p:spPr bwMode="auto">
              <a:xfrm>
                <a:off x="2434" y="5332"/>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59" name="Rectangle 1712"/>
              <p:cNvSpPr>
                <a:spLocks noChangeArrowheads="1"/>
              </p:cNvSpPr>
              <p:nvPr/>
            </p:nvSpPr>
            <p:spPr bwMode="auto">
              <a:xfrm>
                <a:off x="2434" y="533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60" name="Freeform 1713"/>
              <p:cNvSpPr>
                <a:spLocks/>
              </p:cNvSpPr>
              <p:nvPr/>
            </p:nvSpPr>
            <p:spPr bwMode="auto">
              <a:xfrm>
                <a:off x="2434" y="5473"/>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81461" name="Freeform 1714"/>
              <p:cNvSpPr>
                <a:spLocks/>
              </p:cNvSpPr>
              <p:nvPr/>
            </p:nvSpPr>
            <p:spPr bwMode="auto">
              <a:xfrm>
                <a:off x="2434" y="5473"/>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62" name="Rectangle 1715"/>
              <p:cNvSpPr>
                <a:spLocks noChangeArrowheads="1"/>
              </p:cNvSpPr>
              <p:nvPr/>
            </p:nvSpPr>
            <p:spPr bwMode="auto">
              <a:xfrm>
                <a:off x="2434" y="5473"/>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63" name="Freeform 1716"/>
              <p:cNvSpPr>
                <a:spLocks/>
              </p:cNvSpPr>
              <p:nvPr/>
            </p:nvSpPr>
            <p:spPr bwMode="auto">
              <a:xfrm>
                <a:off x="2434" y="5473"/>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81464" name="Freeform 1717"/>
              <p:cNvSpPr>
                <a:spLocks/>
              </p:cNvSpPr>
              <p:nvPr/>
            </p:nvSpPr>
            <p:spPr bwMode="auto">
              <a:xfrm>
                <a:off x="2434" y="5473"/>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65" name="Rectangle 1718"/>
              <p:cNvSpPr>
                <a:spLocks noChangeArrowheads="1"/>
              </p:cNvSpPr>
              <p:nvPr/>
            </p:nvSpPr>
            <p:spPr bwMode="auto">
              <a:xfrm>
                <a:off x="2434" y="5473"/>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66" name="Freeform 1719"/>
              <p:cNvSpPr>
                <a:spLocks/>
              </p:cNvSpPr>
              <p:nvPr/>
            </p:nvSpPr>
            <p:spPr bwMode="auto">
              <a:xfrm>
                <a:off x="2434" y="5487"/>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81467" name="Freeform 1720"/>
              <p:cNvSpPr>
                <a:spLocks/>
              </p:cNvSpPr>
              <p:nvPr/>
            </p:nvSpPr>
            <p:spPr bwMode="auto">
              <a:xfrm>
                <a:off x="2434" y="5487"/>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81468" name="Rectangle 1721"/>
              <p:cNvSpPr>
                <a:spLocks noChangeArrowheads="1"/>
              </p:cNvSpPr>
              <p:nvPr/>
            </p:nvSpPr>
            <p:spPr bwMode="auto">
              <a:xfrm>
                <a:off x="2434" y="5487"/>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469" name="Freeform 1722"/>
              <p:cNvSpPr>
                <a:spLocks/>
              </p:cNvSpPr>
              <p:nvPr/>
            </p:nvSpPr>
            <p:spPr bwMode="auto">
              <a:xfrm>
                <a:off x="2085" y="5465"/>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7" y="32"/>
                    </a:moveTo>
                    <a:lnTo>
                      <a:pt x="368" y="24"/>
                    </a:lnTo>
                    <a:lnTo>
                      <a:pt x="0" y="0"/>
                    </a:lnTo>
                    <a:lnTo>
                      <a:pt x="367" y="32"/>
                    </a:lnTo>
                    <a:close/>
                  </a:path>
                </a:pathLst>
              </a:custGeom>
              <a:solidFill>
                <a:schemeClr val="tx1"/>
              </a:solidFill>
              <a:ln w="9525">
                <a:solidFill>
                  <a:schemeClr val="tx1"/>
                </a:solidFill>
                <a:round/>
                <a:headEnd/>
                <a:tailEnd/>
              </a:ln>
            </p:spPr>
            <p:txBody>
              <a:bodyPr/>
              <a:lstStyle/>
              <a:p>
                <a:endParaRPr lang="en-US"/>
              </a:p>
            </p:txBody>
          </p:sp>
          <p:sp>
            <p:nvSpPr>
              <p:cNvPr id="81470" name="Freeform 1723"/>
              <p:cNvSpPr>
                <a:spLocks/>
              </p:cNvSpPr>
              <p:nvPr/>
            </p:nvSpPr>
            <p:spPr bwMode="auto">
              <a:xfrm>
                <a:off x="2085" y="5463"/>
                <a:ext cx="61" cy="6"/>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71" name="Freeform 1724"/>
              <p:cNvSpPr>
                <a:spLocks/>
              </p:cNvSpPr>
              <p:nvPr/>
            </p:nvSpPr>
            <p:spPr bwMode="auto">
              <a:xfrm>
                <a:off x="2085" y="5463"/>
                <a:ext cx="61" cy="7"/>
              </a:xfrm>
              <a:custGeom>
                <a:avLst/>
                <a:gdLst>
                  <a:gd name="T0" fmla="*/ 0 w 368"/>
                  <a:gd name="T1" fmla="*/ 0 h 40"/>
                  <a:gd name="T2" fmla="*/ 0 w 368"/>
                  <a:gd name="T3" fmla="*/ 0 h 40"/>
                  <a:gd name="T4" fmla="*/ 0 w 368"/>
                  <a:gd name="T5" fmla="*/ 0 h 40"/>
                  <a:gd name="T6" fmla="*/ 0 w 368"/>
                  <a:gd name="T7" fmla="*/ 0 h 40"/>
                  <a:gd name="T8" fmla="*/ 0 w 368"/>
                  <a:gd name="T9" fmla="*/ 0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7" y="40"/>
                    </a:moveTo>
                    <a:lnTo>
                      <a:pt x="368" y="32"/>
                    </a:lnTo>
                    <a:lnTo>
                      <a:pt x="0" y="0"/>
                    </a:lnTo>
                    <a:lnTo>
                      <a:pt x="0" y="8"/>
                    </a:lnTo>
                    <a:lnTo>
                      <a:pt x="367" y="40"/>
                    </a:lnTo>
                    <a:close/>
                  </a:path>
                </a:pathLst>
              </a:custGeom>
              <a:solidFill>
                <a:schemeClr val="tx1"/>
              </a:solidFill>
              <a:ln w="0">
                <a:solidFill>
                  <a:schemeClr val="tx1"/>
                </a:solidFill>
                <a:round/>
                <a:headEnd/>
                <a:tailEnd/>
              </a:ln>
            </p:spPr>
            <p:txBody>
              <a:bodyPr/>
              <a:lstStyle/>
              <a:p>
                <a:endParaRPr lang="en-US"/>
              </a:p>
            </p:txBody>
          </p:sp>
          <p:sp>
            <p:nvSpPr>
              <p:cNvPr id="81472" name="Freeform 1725"/>
              <p:cNvSpPr>
                <a:spLocks/>
              </p:cNvSpPr>
              <p:nvPr/>
            </p:nvSpPr>
            <p:spPr bwMode="auto">
              <a:xfrm>
                <a:off x="2097" y="5324"/>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73" name="Freeform 1726"/>
              <p:cNvSpPr>
                <a:spLocks/>
              </p:cNvSpPr>
              <p:nvPr/>
            </p:nvSpPr>
            <p:spPr bwMode="auto">
              <a:xfrm>
                <a:off x="2097" y="5323"/>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74" name="Freeform 1727"/>
              <p:cNvSpPr>
                <a:spLocks/>
              </p:cNvSpPr>
              <p:nvPr/>
            </p:nvSpPr>
            <p:spPr bwMode="auto">
              <a:xfrm>
                <a:off x="2097" y="5323"/>
                <a:ext cx="61" cy="6"/>
              </a:xfrm>
              <a:custGeom>
                <a:avLst/>
                <a:gdLst>
                  <a:gd name="T0" fmla="*/ 0 w 368"/>
                  <a:gd name="T1" fmla="*/ 0 h 36"/>
                  <a:gd name="T2" fmla="*/ 0 w 368"/>
                  <a:gd name="T3" fmla="*/ 0 h 36"/>
                  <a:gd name="T4" fmla="*/ 0 w 368"/>
                  <a:gd name="T5" fmla="*/ 0 h 36"/>
                  <a:gd name="T6" fmla="*/ 0 w 368"/>
                  <a:gd name="T7" fmla="*/ 0 h 36"/>
                  <a:gd name="T8" fmla="*/ 0 w 368"/>
                  <a:gd name="T9" fmla="*/ 0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81475" name="Freeform 1728"/>
              <p:cNvSpPr>
                <a:spLocks/>
              </p:cNvSpPr>
              <p:nvPr/>
            </p:nvSpPr>
            <p:spPr bwMode="auto">
              <a:xfrm>
                <a:off x="2098" y="5310"/>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76" name="Freeform 1729"/>
              <p:cNvSpPr>
                <a:spLocks/>
              </p:cNvSpPr>
              <p:nvPr/>
            </p:nvSpPr>
            <p:spPr bwMode="auto">
              <a:xfrm>
                <a:off x="2098" y="5308"/>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477" name="Freeform 1730"/>
              <p:cNvSpPr>
                <a:spLocks/>
              </p:cNvSpPr>
              <p:nvPr/>
            </p:nvSpPr>
            <p:spPr bwMode="auto">
              <a:xfrm>
                <a:off x="2098" y="5308"/>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81478" name="Freeform 1731"/>
              <p:cNvSpPr>
                <a:spLocks/>
              </p:cNvSpPr>
              <p:nvPr/>
            </p:nvSpPr>
            <p:spPr bwMode="auto">
              <a:xfrm>
                <a:off x="2085" y="5465"/>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79" name="Freeform 1732"/>
              <p:cNvSpPr>
                <a:spLocks/>
              </p:cNvSpPr>
              <p:nvPr/>
            </p:nvSpPr>
            <p:spPr bwMode="auto">
              <a:xfrm>
                <a:off x="2085" y="5464"/>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80" name="Freeform 1733"/>
              <p:cNvSpPr>
                <a:spLocks/>
              </p:cNvSpPr>
              <p:nvPr/>
            </p:nvSpPr>
            <p:spPr bwMode="auto">
              <a:xfrm>
                <a:off x="2085" y="5464"/>
                <a:ext cx="61" cy="6"/>
              </a:xfrm>
              <a:custGeom>
                <a:avLst/>
                <a:gdLst>
                  <a:gd name="T0" fmla="*/ 0 w 368"/>
                  <a:gd name="T1" fmla="*/ 0 h 36"/>
                  <a:gd name="T2" fmla="*/ 0 w 368"/>
                  <a:gd name="T3" fmla="*/ 0 h 36"/>
                  <a:gd name="T4" fmla="*/ 0 w 368"/>
                  <a:gd name="T5" fmla="*/ 0 h 36"/>
                  <a:gd name="T6" fmla="*/ 0 w 368"/>
                  <a:gd name="T7" fmla="*/ 0 h 36"/>
                  <a:gd name="T8" fmla="*/ 0 w 368"/>
                  <a:gd name="T9" fmla="*/ 0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81481" name="Freeform 1734"/>
              <p:cNvSpPr>
                <a:spLocks/>
              </p:cNvSpPr>
              <p:nvPr/>
            </p:nvSpPr>
            <p:spPr bwMode="auto">
              <a:xfrm>
                <a:off x="2083" y="5479"/>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482" name="Freeform 1735"/>
              <p:cNvSpPr>
                <a:spLocks/>
              </p:cNvSpPr>
              <p:nvPr/>
            </p:nvSpPr>
            <p:spPr bwMode="auto">
              <a:xfrm>
                <a:off x="2083" y="547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483" name="Freeform 1736"/>
              <p:cNvSpPr>
                <a:spLocks/>
              </p:cNvSpPr>
              <p:nvPr/>
            </p:nvSpPr>
            <p:spPr bwMode="auto">
              <a:xfrm>
                <a:off x="2083" y="5477"/>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81484" name="Freeform 1737"/>
              <p:cNvSpPr>
                <a:spLocks/>
              </p:cNvSpPr>
              <p:nvPr/>
            </p:nvSpPr>
            <p:spPr bwMode="auto">
              <a:xfrm>
                <a:off x="2139" y="5438"/>
                <a:ext cx="8" cy="90"/>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3"/>
                    </a:moveTo>
                    <a:lnTo>
                      <a:pt x="17" y="535"/>
                    </a:lnTo>
                    <a:lnTo>
                      <a:pt x="47" y="0"/>
                    </a:lnTo>
                    <a:lnTo>
                      <a:pt x="0" y="533"/>
                    </a:lnTo>
                    <a:close/>
                  </a:path>
                </a:pathLst>
              </a:custGeom>
              <a:solidFill>
                <a:schemeClr val="tx1"/>
              </a:solidFill>
              <a:ln w="9525">
                <a:solidFill>
                  <a:schemeClr val="tx1"/>
                </a:solidFill>
                <a:round/>
                <a:headEnd/>
                <a:tailEnd/>
              </a:ln>
            </p:spPr>
            <p:txBody>
              <a:bodyPr/>
              <a:lstStyle/>
              <a:p>
                <a:endParaRPr lang="en-US"/>
              </a:p>
            </p:txBody>
          </p:sp>
          <p:sp>
            <p:nvSpPr>
              <p:cNvPr id="81485" name="Freeform 1738"/>
              <p:cNvSpPr>
                <a:spLocks/>
              </p:cNvSpPr>
              <p:nvPr/>
            </p:nvSpPr>
            <p:spPr bwMode="auto">
              <a:xfrm>
                <a:off x="2142" y="5438"/>
                <a:ext cx="8" cy="90"/>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5"/>
                    </a:moveTo>
                    <a:lnTo>
                      <a:pt x="30" y="0"/>
                    </a:lnTo>
                    <a:lnTo>
                      <a:pt x="47" y="1"/>
                    </a:lnTo>
                    <a:lnTo>
                      <a:pt x="0" y="535"/>
                    </a:lnTo>
                    <a:close/>
                  </a:path>
                </a:pathLst>
              </a:custGeom>
              <a:solidFill>
                <a:schemeClr val="tx1"/>
              </a:solidFill>
              <a:ln w="9525">
                <a:solidFill>
                  <a:schemeClr val="tx1"/>
                </a:solidFill>
                <a:round/>
                <a:headEnd/>
                <a:tailEnd/>
              </a:ln>
            </p:spPr>
            <p:txBody>
              <a:bodyPr/>
              <a:lstStyle/>
              <a:p>
                <a:endParaRPr lang="en-US"/>
              </a:p>
            </p:txBody>
          </p:sp>
          <p:sp>
            <p:nvSpPr>
              <p:cNvPr id="81486" name="Freeform 1739"/>
              <p:cNvSpPr>
                <a:spLocks/>
              </p:cNvSpPr>
              <p:nvPr/>
            </p:nvSpPr>
            <p:spPr bwMode="auto">
              <a:xfrm>
                <a:off x="2139" y="5438"/>
                <a:ext cx="11" cy="90"/>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3"/>
                    </a:moveTo>
                    <a:lnTo>
                      <a:pt x="17" y="535"/>
                    </a:lnTo>
                    <a:lnTo>
                      <a:pt x="64" y="1"/>
                    </a:lnTo>
                    <a:lnTo>
                      <a:pt x="47" y="0"/>
                    </a:lnTo>
                    <a:lnTo>
                      <a:pt x="0" y="533"/>
                    </a:lnTo>
                    <a:close/>
                  </a:path>
                </a:pathLst>
              </a:custGeom>
              <a:solidFill>
                <a:schemeClr val="tx1"/>
              </a:solidFill>
              <a:ln w="0">
                <a:solidFill>
                  <a:schemeClr val="tx1"/>
                </a:solidFill>
                <a:round/>
                <a:headEnd/>
                <a:tailEnd/>
              </a:ln>
            </p:spPr>
            <p:txBody>
              <a:bodyPr/>
              <a:lstStyle/>
              <a:p>
                <a:endParaRPr lang="en-US"/>
              </a:p>
            </p:txBody>
          </p:sp>
          <p:sp>
            <p:nvSpPr>
              <p:cNvPr id="81487" name="Freeform 1740"/>
              <p:cNvSpPr>
                <a:spLocks/>
              </p:cNvSpPr>
              <p:nvPr/>
            </p:nvSpPr>
            <p:spPr bwMode="auto">
              <a:xfrm>
                <a:off x="2137" y="5399"/>
                <a:ext cx="15" cy="5"/>
              </a:xfrm>
              <a:custGeom>
                <a:avLst/>
                <a:gdLst>
                  <a:gd name="T0" fmla="*/ 0 w 92"/>
                  <a:gd name="T1" fmla="*/ 0 h 28"/>
                  <a:gd name="T2" fmla="*/ 0 w 92"/>
                  <a:gd name="T3" fmla="*/ 0 h 28"/>
                  <a:gd name="T4" fmla="*/ 0 w 92"/>
                  <a:gd name="T5" fmla="*/ 0 h 28"/>
                  <a:gd name="T6" fmla="*/ 0 w 92"/>
                  <a:gd name="T7" fmla="*/ 0 h 28"/>
                  <a:gd name="T8" fmla="*/ 0 60000 65536"/>
                  <a:gd name="T9" fmla="*/ 0 60000 65536"/>
                  <a:gd name="T10" fmla="*/ 0 60000 65536"/>
                  <a:gd name="T11" fmla="*/ 0 60000 65536"/>
                  <a:gd name="T12" fmla="*/ 0 w 92"/>
                  <a:gd name="T13" fmla="*/ 0 h 28"/>
                  <a:gd name="T14" fmla="*/ 92 w 92"/>
                  <a:gd name="T15" fmla="*/ 28 h 28"/>
                </a:gdLst>
                <a:ahLst/>
                <a:cxnLst>
                  <a:cxn ang="T8">
                    <a:pos x="T0" y="T1"/>
                  </a:cxn>
                  <a:cxn ang="T9">
                    <a:pos x="T2" y="T3"/>
                  </a:cxn>
                  <a:cxn ang="T10">
                    <a:pos x="T4" y="T5"/>
                  </a:cxn>
                  <a:cxn ang="T11">
                    <a:pos x="T6" y="T7"/>
                  </a:cxn>
                </a:cxnLst>
                <a:rect l="T12" t="T13" r="T14" b="T15"/>
                <a:pathLst>
                  <a:path w="92" h="28">
                    <a:moveTo>
                      <a:pt x="92" y="0"/>
                    </a:moveTo>
                    <a:lnTo>
                      <a:pt x="90" y="16"/>
                    </a:lnTo>
                    <a:lnTo>
                      <a:pt x="0" y="28"/>
                    </a:lnTo>
                    <a:lnTo>
                      <a:pt x="92" y="0"/>
                    </a:lnTo>
                    <a:close/>
                  </a:path>
                </a:pathLst>
              </a:custGeom>
              <a:solidFill>
                <a:schemeClr val="tx1"/>
              </a:solidFill>
              <a:ln w="9525">
                <a:solidFill>
                  <a:schemeClr val="tx1"/>
                </a:solidFill>
                <a:round/>
                <a:headEnd/>
                <a:tailEnd/>
              </a:ln>
            </p:spPr>
            <p:txBody>
              <a:bodyPr/>
              <a:lstStyle/>
              <a:p>
                <a:endParaRPr lang="en-US"/>
              </a:p>
            </p:txBody>
          </p:sp>
          <p:sp>
            <p:nvSpPr>
              <p:cNvPr id="81488" name="Freeform 1741"/>
              <p:cNvSpPr>
                <a:spLocks/>
              </p:cNvSpPr>
              <p:nvPr/>
            </p:nvSpPr>
            <p:spPr bwMode="auto">
              <a:xfrm>
                <a:off x="2137" y="5402"/>
                <a:ext cx="15" cy="4"/>
              </a:xfrm>
              <a:custGeom>
                <a:avLst/>
                <a:gdLst>
                  <a:gd name="T0" fmla="*/ 0 w 90"/>
                  <a:gd name="T1" fmla="*/ 0 h 25"/>
                  <a:gd name="T2" fmla="*/ 0 w 90"/>
                  <a:gd name="T3" fmla="*/ 0 h 25"/>
                  <a:gd name="T4" fmla="*/ 0 w 90"/>
                  <a:gd name="T5" fmla="*/ 0 h 25"/>
                  <a:gd name="T6" fmla="*/ 0 w 90"/>
                  <a:gd name="T7" fmla="*/ 0 h 25"/>
                  <a:gd name="T8" fmla="*/ 0 60000 65536"/>
                  <a:gd name="T9" fmla="*/ 0 60000 65536"/>
                  <a:gd name="T10" fmla="*/ 0 60000 65536"/>
                  <a:gd name="T11" fmla="*/ 0 60000 65536"/>
                  <a:gd name="T12" fmla="*/ 0 w 90"/>
                  <a:gd name="T13" fmla="*/ 0 h 25"/>
                  <a:gd name="T14" fmla="*/ 90 w 90"/>
                  <a:gd name="T15" fmla="*/ 25 h 25"/>
                </a:gdLst>
                <a:ahLst/>
                <a:cxnLst>
                  <a:cxn ang="T8">
                    <a:pos x="T0" y="T1"/>
                  </a:cxn>
                  <a:cxn ang="T9">
                    <a:pos x="T2" y="T3"/>
                  </a:cxn>
                  <a:cxn ang="T10">
                    <a:pos x="T4" y="T5"/>
                  </a:cxn>
                  <a:cxn ang="T11">
                    <a:pos x="T6" y="T7"/>
                  </a:cxn>
                </a:cxnLst>
                <a:rect l="T12" t="T13" r="T14" b="T15"/>
                <a:pathLst>
                  <a:path w="90" h="25">
                    <a:moveTo>
                      <a:pt x="90" y="0"/>
                    </a:moveTo>
                    <a:lnTo>
                      <a:pt x="0" y="12"/>
                    </a:lnTo>
                    <a:lnTo>
                      <a:pt x="12" y="25"/>
                    </a:lnTo>
                    <a:lnTo>
                      <a:pt x="90" y="0"/>
                    </a:lnTo>
                    <a:close/>
                  </a:path>
                </a:pathLst>
              </a:custGeom>
              <a:solidFill>
                <a:schemeClr val="tx1"/>
              </a:solidFill>
              <a:ln w="9525">
                <a:solidFill>
                  <a:schemeClr val="tx1"/>
                </a:solidFill>
                <a:round/>
                <a:headEnd/>
                <a:tailEnd/>
              </a:ln>
            </p:spPr>
            <p:txBody>
              <a:bodyPr/>
              <a:lstStyle/>
              <a:p>
                <a:endParaRPr lang="en-US"/>
              </a:p>
            </p:txBody>
          </p:sp>
          <p:sp>
            <p:nvSpPr>
              <p:cNvPr id="81489" name="Freeform 1742"/>
              <p:cNvSpPr>
                <a:spLocks/>
              </p:cNvSpPr>
              <p:nvPr/>
            </p:nvSpPr>
            <p:spPr bwMode="auto">
              <a:xfrm>
                <a:off x="2137" y="5399"/>
                <a:ext cx="15" cy="7"/>
              </a:xfrm>
              <a:custGeom>
                <a:avLst/>
                <a:gdLst>
                  <a:gd name="T0" fmla="*/ 0 w 92"/>
                  <a:gd name="T1" fmla="*/ 0 h 41"/>
                  <a:gd name="T2" fmla="*/ 0 w 92"/>
                  <a:gd name="T3" fmla="*/ 0 h 41"/>
                  <a:gd name="T4" fmla="*/ 0 w 92"/>
                  <a:gd name="T5" fmla="*/ 0 h 41"/>
                  <a:gd name="T6" fmla="*/ 0 w 92"/>
                  <a:gd name="T7" fmla="*/ 0 h 41"/>
                  <a:gd name="T8" fmla="*/ 0 w 92"/>
                  <a:gd name="T9" fmla="*/ 0 h 41"/>
                  <a:gd name="T10" fmla="*/ 0 60000 65536"/>
                  <a:gd name="T11" fmla="*/ 0 60000 65536"/>
                  <a:gd name="T12" fmla="*/ 0 60000 65536"/>
                  <a:gd name="T13" fmla="*/ 0 60000 65536"/>
                  <a:gd name="T14" fmla="*/ 0 60000 65536"/>
                  <a:gd name="T15" fmla="*/ 0 w 92"/>
                  <a:gd name="T16" fmla="*/ 0 h 41"/>
                  <a:gd name="T17" fmla="*/ 92 w 92"/>
                  <a:gd name="T18" fmla="*/ 41 h 41"/>
                </a:gdLst>
                <a:ahLst/>
                <a:cxnLst>
                  <a:cxn ang="T10">
                    <a:pos x="T0" y="T1"/>
                  </a:cxn>
                  <a:cxn ang="T11">
                    <a:pos x="T2" y="T3"/>
                  </a:cxn>
                  <a:cxn ang="T12">
                    <a:pos x="T4" y="T5"/>
                  </a:cxn>
                  <a:cxn ang="T13">
                    <a:pos x="T6" y="T7"/>
                  </a:cxn>
                  <a:cxn ang="T14">
                    <a:pos x="T8" y="T9"/>
                  </a:cxn>
                </a:cxnLst>
                <a:rect l="T15" t="T16" r="T17" b="T18"/>
                <a:pathLst>
                  <a:path w="92" h="41">
                    <a:moveTo>
                      <a:pt x="92" y="0"/>
                    </a:moveTo>
                    <a:lnTo>
                      <a:pt x="90" y="16"/>
                    </a:lnTo>
                    <a:lnTo>
                      <a:pt x="12" y="41"/>
                    </a:lnTo>
                    <a:lnTo>
                      <a:pt x="0" y="28"/>
                    </a:lnTo>
                    <a:lnTo>
                      <a:pt x="92" y="0"/>
                    </a:lnTo>
                    <a:close/>
                  </a:path>
                </a:pathLst>
              </a:custGeom>
              <a:solidFill>
                <a:schemeClr val="tx1"/>
              </a:solidFill>
              <a:ln w="0">
                <a:solidFill>
                  <a:schemeClr val="tx1"/>
                </a:solidFill>
                <a:round/>
                <a:headEnd/>
                <a:tailEnd/>
              </a:ln>
            </p:spPr>
            <p:txBody>
              <a:bodyPr/>
              <a:lstStyle/>
              <a:p>
                <a:endParaRPr lang="en-US"/>
              </a:p>
            </p:txBody>
          </p:sp>
          <p:sp>
            <p:nvSpPr>
              <p:cNvPr id="81490" name="Freeform 1743"/>
              <p:cNvSpPr>
                <a:spLocks/>
              </p:cNvSpPr>
              <p:nvPr/>
            </p:nvSpPr>
            <p:spPr bwMode="auto">
              <a:xfrm>
                <a:off x="2130" y="5404"/>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3" y="0"/>
                    </a:moveTo>
                    <a:lnTo>
                      <a:pt x="55"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81491" name="Freeform 1744"/>
              <p:cNvSpPr>
                <a:spLocks/>
              </p:cNvSpPr>
              <p:nvPr/>
            </p:nvSpPr>
            <p:spPr bwMode="auto">
              <a:xfrm>
                <a:off x="2130" y="5406"/>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1"/>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81492" name="Freeform 1745"/>
              <p:cNvSpPr>
                <a:spLocks/>
              </p:cNvSpPr>
              <p:nvPr/>
            </p:nvSpPr>
            <p:spPr bwMode="auto">
              <a:xfrm>
                <a:off x="2130" y="5404"/>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43" y="0"/>
                    </a:moveTo>
                    <a:lnTo>
                      <a:pt x="55" y="13"/>
                    </a:lnTo>
                    <a:lnTo>
                      <a:pt x="17"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81493" name="Freeform 1746"/>
              <p:cNvSpPr>
                <a:spLocks/>
              </p:cNvSpPr>
              <p:nvPr/>
            </p:nvSpPr>
            <p:spPr bwMode="auto">
              <a:xfrm>
                <a:off x="2130" y="5418"/>
                <a:ext cx="4"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81494" name="Freeform 1747"/>
              <p:cNvSpPr>
                <a:spLocks/>
              </p:cNvSpPr>
              <p:nvPr/>
            </p:nvSpPr>
            <p:spPr bwMode="auto">
              <a:xfrm>
                <a:off x="2133" y="5418"/>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81495" name="Freeform 1748"/>
              <p:cNvSpPr>
                <a:spLocks/>
              </p:cNvSpPr>
              <p:nvPr/>
            </p:nvSpPr>
            <p:spPr bwMode="auto">
              <a:xfrm>
                <a:off x="2130" y="5418"/>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81496" name="Freeform 1749"/>
              <p:cNvSpPr>
                <a:spLocks/>
              </p:cNvSpPr>
              <p:nvPr/>
            </p:nvSpPr>
            <p:spPr bwMode="auto">
              <a:xfrm>
                <a:off x="2134" y="5431"/>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81497" name="Freeform 1750"/>
              <p:cNvSpPr>
                <a:spLocks/>
              </p:cNvSpPr>
              <p:nvPr/>
            </p:nvSpPr>
            <p:spPr bwMode="auto">
              <a:xfrm>
                <a:off x="2137" y="5431"/>
                <a:ext cx="12" cy="9"/>
              </a:xfrm>
              <a:custGeom>
                <a:avLst/>
                <a:gdLst>
                  <a:gd name="T0" fmla="*/ 0 w 73"/>
                  <a:gd name="T1" fmla="*/ 0 h 54"/>
                  <a:gd name="T2" fmla="*/ 0 w 73"/>
                  <a:gd name="T3" fmla="*/ 0 h 54"/>
                  <a:gd name="T4" fmla="*/ 0 w 73"/>
                  <a:gd name="T5" fmla="*/ 0 h 54"/>
                  <a:gd name="T6" fmla="*/ 0 w 73"/>
                  <a:gd name="T7" fmla="*/ 0 h 54"/>
                  <a:gd name="T8" fmla="*/ 0 60000 65536"/>
                  <a:gd name="T9" fmla="*/ 0 60000 65536"/>
                  <a:gd name="T10" fmla="*/ 0 60000 65536"/>
                  <a:gd name="T11" fmla="*/ 0 60000 65536"/>
                  <a:gd name="T12" fmla="*/ 0 w 73"/>
                  <a:gd name="T13" fmla="*/ 0 h 54"/>
                  <a:gd name="T14" fmla="*/ 73 w 73"/>
                  <a:gd name="T15" fmla="*/ 54 h 54"/>
                </a:gdLst>
                <a:ahLst/>
                <a:cxnLst>
                  <a:cxn ang="T8">
                    <a:pos x="T0" y="T1"/>
                  </a:cxn>
                  <a:cxn ang="T9">
                    <a:pos x="T2" y="T3"/>
                  </a:cxn>
                  <a:cxn ang="T10">
                    <a:pos x="T4" y="T5"/>
                  </a:cxn>
                  <a:cxn ang="T11">
                    <a:pos x="T6" y="T7"/>
                  </a:cxn>
                </a:cxnLst>
                <a:rect l="T12" t="T13" r="T14" b="T15"/>
                <a:pathLst>
                  <a:path w="73" h="54">
                    <a:moveTo>
                      <a:pt x="0" y="0"/>
                    </a:moveTo>
                    <a:lnTo>
                      <a:pt x="71" y="54"/>
                    </a:lnTo>
                    <a:lnTo>
                      <a:pt x="73" y="37"/>
                    </a:lnTo>
                    <a:lnTo>
                      <a:pt x="0" y="0"/>
                    </a:lnTo>
                    <a:close/>
                  </a:path>
                </a:pathLst>
              </a:custGeom>
              <a:solidFill>
                <a:schemeClr val="tx1"/>
              </a:solidFill>
              <a:ln w="9525">
                <a:solidFill>
                  <a:schemeClr val="tx1"/>
                </a:solidFill>
                <a:round/>
                <a:headEnd/>
                <a:tailEnd/>
              </a:ln>
            </p:spPr>
            <p:txBody>
              <a:bodyPr/>
              <a:lstStyle/>
              <a:p>
                <a:endParaRPr lang="en-US"/>
              </a:p>
            </p:txBody>
          </p:sp>
          <p:sp>
            <p:nvSpPr>
              <p:cNvPr id="81498" name="Freeform 1751"/>
              <p:cNvSpPr>
                <a:spLocks/>
              </p:cNvSpPr>
              <p:nvPr/>
            </p:nvSpPr>
            <p:spPr bwMode="auto">
              <a:xfrm>
                <a:off x="2134" y="5431"/>
                <a:ext cx="15" cy="9"/>
              </a:xfrm>
              <a:custGeom>
                <a:avLst/>
                <a:gdLst>
                  <a:gd name="T0" fmla="*/ 0 w 86"/>
                  <a:gd name="T1" fmla="*/ 0 h 54"/>
                  <a:gd name="T2" fmla="*/ 0 w 86"/>
                  <a:gd name="T3" fmla="*/ 0 h 54"/>
                  <a:gd name="T4" fmla="*/ 0 w 86"/>
                  <a:gd name="T5" fmla="*/ 0 h 54"/>
                  <a:gd name="T6" fmla="*/ 0 w 86"/>
                  <a:gd name="T7" fmla="*/ 0 h 54"/>
                  <a:gd name="T8" fmla="*/ 0 w 86"/>
                  <a:gd name="T9" fmla="*/ 0 h 54"/>
                  <a:gd name="T10" fmla="*/ 0 60000 65536"/>
                  <a:gd name="T11" fmla="*/ 0 60000 65536"/>
                  <a:gd name="T12" fmla="*/ 0 60000 65536"/>
                  <a:gd name="T13" fmla="*/ 0 60000 65536"/>
                  <a:gd name="T14" fmla="*/ 0 60000 65536"/>
                  <a:gd name="T15" fmla="*/ 0 w 86"/>
                  <a:gd name="T16" fmla="*/ 0 h 54"/>
                  <a:gd name="T17" fmla="*/ 86 w 86"/>
                  <a:gd name="T18" fmla="*/ 54 h 54"/>
                </a:gdLst>
                <a:ahLst/>
                <a:cxnLst>
                  <a:cxn ang="T10">
                    <a:pos x="T0" y="T1"/>
                  </a:cxn>
                  <a:cxn ang="T11">
                    <a:pos x="T2" y="T3"/>
                  </a:cxn>
                  <a:cxn ang="T12">
                    <a:pos x="T4" y="T5"/>
                  </a:cxn>
                  <a:cxn ang="T13">
                    <a:pos x="T6" y="T7"/>
                  </a:cxn>
                  <a:cxn ang="T14">
                    <a:pos x="T8" y="T9"/>
                  </a:cxn>
                </a:cxnLst>
                <a:rect l="T15" t="T16" r="T17" b="T18"/>
                <a:pathLst>
                  <a:path w="86" h="54">
                    <a:moveTo>
                      <a:pt x="0" y="11"/>
                    </a:moveTo>
                    <a:lnTo>
                      <a:pt x="13" y="0"/>
                    </a:lnTo>
                    <a:lnTo>
                      <a:pt x="86" y="37"/>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81499" name="Freeform 1752"/>
              <p:cNvSpPr>
                <a:spLocks/>
              </p:cNvSpPr>
              <p:nvPr/>
            </p:nvSpPr>
            <p:spPr bwMode="auto">
              <a:xfrm>
                <a:off x="2152" y="5397"/>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2"/>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81500" name="Freeform 1753"/>
              <p:cNvSpPr>
                <a:spLocks/>
              </p:cNvSpPr>
              <p:nvPr/>
            </p:nvSpPr>
            <p:spPr bwMode="auto">
              <a:xfrm>
                <a:off x="2152" y="5395"/>
                <a:ext cx="15" cy="4"/>
              </a:xfrm>
              <a:custGeom>
                <a:avLst/>
                <a:gdLst>
                  <a:gd name="T0" fmla="*/ 0 w 88"/>
                  <a:gd name="T1" fmla="*/ 0 h 26"/>
                  <a:gd name="T2" fmla="*/ 0 w 88"/>
                  <a:gd name="T3" fmla="*/ 0 h 26"/>
                  <a:gd name="T4" fmla="*/ 0 w 88"/>
                  <a:gd name="T5" fmla="*/ 0 h 26"/>
                  <a:gd name="T6" fmla="*/ 0 w 88"/>
                  <a:gd name="T7" fmla="*/ 0 h 26"/>
                  <a:gd name="T8" fmla="*/ 0 60000 65536"/>
                  <a:gd name="T9" fmla="*/ 0 60000 65536"/>
                  <a:gd name="T10" fmla="*/ 0 60000 65536"/>
                  <a:gd name="T11" fmla="*/ 0 60000 65536"/>
                  <a:gd name="T12" fmla="*/ 0 w 88"/>
                  <a:gd name="T13" fmla="*/ 0 h 26"/>
                  <a:gd name="T14" fmla="*/ 88 w 88"/>
                  <a:gd name="T15" fmla="*/ 26 h 26"/>
                </a:gdLst>
                <a:ahLst/>
                <a:cxnLst>
                  <a:cxn ang="T8">
                    <a:pos x="T0" y="T1"/>
                  </a:cxn>
                  <a:cxn ang="T9">
                    <a:pos x="T2" y="T3"/>
                  </a:cxn>
                  <a:cxn ang="T10">
                    <a:pos x="T4" y="T5"/>
                  </a:cxn>
                  <a:cxn ang="T11">
                    <a:pos x="T6" y="T7"/>
                  </a:cxn>
                </a:cxnLst>
                <a:rect l="T12" t="T13" r="T14" b="T15"/>
                <a:pathLst>
                  <a:path w="88" h="26">
                    <a:moveTo>
                      <a:pt x="0" y="26"/>
                    </a:moveTo>
                    <a:lnTo>
                      <a:pt x="88" y="14"/>
                    </a:lnTo>
                    <a:lnTo>
                      <a:pt x="77" y="0"/>
                    </a:lnTo>
                    <a:lnTo>
                      <a:pt x="0" y="26"/>
                    </a:lnTo>
                    <a:close/>
                  </a:path>
                </a:pathLst>
              </a:custGeom>
              <a:solidFill>
                <a:schemeClr val="tx1"/>
              </a:solidFill>
              <a:ln w="9525">
                <a:solidFill>
                  <a:schemeClr val="tx1"/>
                </a:solidFill>
                <a:round/>
                <a:headEnd/>
                <a:tailEnd/>
              </a:ln>
            </p:spPr>
            <p:txBody>
              <a:bodyPr/>
              <a:lstStyle/>
              <a:p>
                <a:endParaRPr lang="en-US"/>
              </a:p>
            </p:txBody>
          </p:sp>
          <p:sp>
            <p:nvSpPr>
              <p:cNvPr id="81501" name="Freeform 1754"/>
              <p:cNvSpPr>
                <a:spLocks/>
              </p:cNvSpPr>
              <p:nvPr/>
            </p:nvSpPr>
            <p:spPr bwMode="auto">
              <a:xfrm>
                <a:off x="2152" y="5395"/>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0" y="42"/>
                    </a:moveTo>
                    <a:lnTo>
                      <a:pt x="2" y="26"/>
                    </a:lnTo>
                    <a:lnTo>
                      <a:pt x="79" y="0"/>
                    </a:lnTo>
                    <a:lnTo>
                      <a:pt x="90" y="14"/>
                    </a:lnTo>
                    <a:lnTo>
                      <a:pt x="0" y="42"/>
                    </a:lnTo>
                    <a:close/>
                  </a:path>
                </a:pathLst>
              </a:custGeom>
              <a:solidFill>
                <a:schemeClr val="tx1"/>
              </a:solidFill>
              <a:ln w="0">
                <a:solidFill>
                  <a:schemeClr val="tx1"/>
                </a:solidFill>
                <a:round/>
                <a:headEnd/>
                <a:tailEnd/>
              </a:ln>
            </p:spPr>
            <p:txBody>
              <a:bodyPr/>
              <a:lstStyle/>
              <a:p>
                <a:endParaRPr lang="en-US"/>
              </a:p>
            </p:txBody>
          </p:sp>
          <p:sp>
            <p:nvSpPr>
              <p:cNvPr id="81502" name="Freeform 1755"/>
              <p:cNvSpPr>
                <a:spLocks/>
              </p:cNvSpPr>
              <p:nvPr/>
            </p:nvSpPr>
            <p:spPr bwMode="auto">
              <a:xfrm>
                <a:off x="2165" y="5383"/>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0"/>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81503" name="Freeform 1756"/>
              <p:cNvSpPr>
                <a:spLocks/>
              </p:cNvSpPr>
              <p:nvPr/>
            </p:nvSpPr>
            <p:spPr bwMode="auto">
              <a:xfrm>
                <a:off x="2165" y="5383"/>
                <a:ext cx="9" cy="12"/>
              </a:xfrm>
              <a:custGeom>
                <a:avLst/>
                <a:gdLst>
                  <a:gd name="T0" fmla="*/ 0 w 55"/>
                  <a:gd name="T1" fmla="*/ 0 h 71"/>
                  <a:gd name="T2" fmla="*/ 0 w 55"/>
                  <a:gd name="T3" fmla="*/ 0 h 71"/>
                  <a:gd name="T4" fmla="*/ 0 w 55"/>
                  <a:gd name="T5" fmla="*/ 0 h 71"/>
                  <a:gd name="T6" fmla="*/ 0 w 55"/>
                  <a:gd name="T7" fmla="*/ 0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1"/>
                    </a:lnTo>
                    <a:lnTo>
                      <a:pt x="38" y="0"/>
                    </a:lnTo>
                    <a:lnTo>
                      <a:pt x="0" y="71"/>
                    </a:lnTo>
                    <a:close/>
                  </a:path>
                </a:pathLst>
              </a:custGeom>
              <a:solidFill>
                <a:schemeClr val="tx1"/>
              </a:solidFill>
              <a:ln w="9525">
                <a:solidFill>
                  <a:schemeClr val="tx1"/>
                </a:solidFill>
                <a:round/>
                <a:headEnd/>
                <a:tailEnd/>
              </a:ln>
            </p:spPr>
            <p:txBody>
              <a:bodyPr/>
              <a:lstStyle/>
              <a:p>
                <a:endParaRPr lang="en-US"/>
              </a:p>
            </p:txBody>
          </p:sp>
          <p:sp>
            <p:nvSpPr>
              <p:cNvPr id="81504" name="Freeform 1757"/>
              <p:cNvSpPr>
                <a:spLocks/>
              </p:cNvSpPr>
              <p:nvPr/>
            </p:nvSpPr>
            <p:spPr bwMode="auto">
              <a:xfrm>
                <a:off x="2165" y="5383"/>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1"/>
                    </a:lnTo>
                    <a:lnTo>
                      <a:pt x="38"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81505" name="Freeform 1758"/>
              <p:cNvSpPr>
                <a:spLocks/>
              </p:cNvSpPr>
              <p:nvPr/>
            </p:nvSpPr>
            <p:spPr bwMode="auto">
              <a:xfrm>
                <a:off x="2169" y="5368"/>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81506" name="Freeform 1759"/>
              <p:cNvSpPr>
                <a:spLocks/>
              </p:cNvSpPr>
              <p:nvPr/>
            </p:nvSpPr>
            <p:spPr bwMode="auto">
              <a:xfrm>
                <a:off x="2167" y="5368"/>
                <a:ext cx="4" cy="15"/>
              </a:xfrm>
              <a:custGeom>
                <a:avLst/>
                <a:gdLst>
                  <a:gd name="T0" fmla="*/ 0 w 25"/>
                  <a:gd name="T1" fmla="*/ 0 h 89"/>
                  <a:gd name="T2" fmla="*/ 0 w 25"/>
                  <a:gd name="T3" fmla="*/ 0 h 89"/>
                  <a:gd name="T4" fmla="*/ 0 w 25"/>
                  <a:gd name="T5" fmla="*/ 0 h 89"/>
                  <a:gd name="T6" fmla="*/ 0 w 25"/>
                  <a:gd name="T7" fmla="*/ 0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3" y="0"/>
                    </a:lnTo>
                    <a:lnTo>
                      <a:pt x="0" y="11"/>
                    </a:lnTo>
                    <a:lnTo>
                      <a:pt x="25" y="89"/>
                    </a:lnTo>
                    <a:close/>
                  </a:path>
                </a:pathLst>
              </a:custGeom>
              <a:solidFill>
                <a:schemeClr val="tx1"/>
              </a:solidFill>
              <a:ln w="9525">
                <a:solidFill>
                  <a:schemeClr val="tx1"/>
                </a:solidFill>
                <a:round/>
                <a:headEnd/>
                <a:tailEnd/>
              </a:ln>
            </p:spPr>
            <p:txBody>
              <a:bodyPr/>
              <a:lstStyle/>
              <a:p>
                <a:endParaRPr lang="en-US"/>
              </a:p>
            </p:txBody>
          </p:sp>
          <p:sp>
            <p:nvSpPr>
              <p:cNvPr id="81507" name="Freeform 1760"/>
              <p:cNvSpPr>
                <a:spLocks/>
              </p:cNvSpPr>
              <p:nvPr/>
            </p:nvSpPr>
            <p:spPr bwMode="auto">
              <a:xfrm>
                <a:off x="2167" y="5368"/>
                <a:ext cx="7" cy="15"/>
              </a:xfrm>
              <a:custGeom>
                <a:avLst/>
                <a:gdLst>
                  <a:gd name="T0" fmla="*/ 0 w 42"/>
                  <a:gd name="T1" fmla="*/ 0 h 90"/>
                  <a:gd name="T2" fmla="*/ 0 w 42"/>
                  <a:gd name="T3" fmla="*/ 0 h 90"/>
                  <a:gd name="T4" fmla="*/ 0 w 42"/>
                  <a:gd name="T5" fmla="*/ 0 h 90"/>
                  <a:gd name="T6" fmla="*/ 0 w 42"/>
                  <a:gd name="T7" fmla="*/ 0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9"/>
                    </a:lnTo>
                    <a:lnTo>
                      <a:pt x="0" y="11"/>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81508" name="Freeform 1761"/>
              <p:cNvSpPr>
                <a:spLocks/>
              </p:cNvSpPr>
              <p:nvPr/>
            </p:nvSpPr>
            <p:spPr bwMode="auto">
              <a:xfrm>
                <a:off x="2155" y="5361"/>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4"/>
                    </a:moveTo>
                    <a:lnTo>
                      <a:pt x="71" y="55"/>
                    </a:lnTo>
                    <a:lnTo>
                      <a:pt x="0" y="0"/>
                    </a:lnTo>
                    <a:lnTo>
                      <a:pt x="84" y="44"/>
                    </a:lnTo>
                    <a:close/>
                  </a:path>
                </a:pathLst>
              </a:custGeom>
              <a:solidFill>
                <a:schemeClr val="tx1"/>
              </a:solidFill>
              <a:ln w="9525">
                <a:solidFill>
                  <a:schemeClr val="tx1"/>
                </a:solidFill>
                <a:round/>
                <a:headEnd/>
                <a:tailEnd/>
              </a:ln>
            </p:spPr>
            <p:txBody>
              <a:bodyPr/>
              <a:lstStyle/>
              <a:p>
                <a:endParaRPr lang="en-US"/>
              </a:p>
            </p:txBody>
          </p:sp>
          <p:sp>
            <p:nvSpPr>
              <p:cNvPr id="81509" name="Freeform 1762"/>
              <p:cNvSpPr>
                <a:spLocks/>
              </p:cNvSpPr>
              <p:nvPr/>
            </p:nvSpPr>
            <p:spPr bwMode="auto">
              <a:xfrm>
                <a:off x="2155" y="5361"/>
                <a:ext cx="12" cy="9"/>
              </a:xfrm>
              <a:custGeom>
                <a:avLst/>
                <a:gdLst>
                  <a:gd name="T0" fmla="*/ 0 w 72"/>
                  <a:gd name="T1" fmla="*/ 0 h 55"/>
                  <a:gd name="T2" fmla="*/ 0 w 72"/>
                  <a:gd name="T3" fmla="*/ 0 h 55"/>
                  <a:gd name="T4" fmla="*/ 0 w 72"/>
                  <a:gd name="T5" fmla="*/ 0 h 55"/>
                  <a:gd name="T6" fmla="*/ 0 w 72"/>
                  <a:gd name="T7" fmla="*/ 0 h 55"/>
                  <a:gd name="T8" fmla="*/ 0 60000 65536"/>
                  <a:gd name="T9" fmla="*/ 0 60000 65536"/>
                  <a:gd name="T10" fmla="*/ 0 60000 65536"/>
                  <a:gd name="T11" fmla="*/ 0 60000 65536"/>
                  <a:gd name="T12" fmla="*/ 0 w 72"/>
                  <a:gd name="T13" fmla="*/ 0 h 55"/>
                  <a:gd name="T14" fmla="*/ 72 w 72"/>
                  <a:gd name="T15" fmla="*/ 55 h 55"/>
                </a:gdLst>
                <a:ahLst/>
                <a:cxnLst>
                  <a:cxn ang="T8">
                    <a:pos x="T0" y="T1"/>
                  </a:cxn>
                  <a:cxn ang="T9">
                    <a:pos x="T2" y="T3"/>
                  </a:cxn>
                  <a:cxn ang="T10">
                    <a:pos x="T4" y="T5"/>
                  </a:cxn>
                  <a:cxn ang="T11">
                    <a:pos x="T6" y="T7"/>
                  </a:cxn>
                </a:cxnLst>
                <a:rect l="T12" t="T13" r="T14" b="T15"/>
                <a:pathLst>
                  <a:path w="72" h="55">
                    <a:moveTo>
                      <a:pt x="72" y="55"/>
                    </a:moveTo>
                    <a:lnTo>
                      <a:pt x="1" y="0"/>
                    </a:lnTo>
                    <a:lnTo>
                      <a:pt x="0" y="17"/>
                    </a:lnTo>
                    <a:lnTo>
                      <a:pt x="72" y="55"/>
                    </a:lnTo>
                    <a:close/>
                  </a:path>
                </a:pathLst>
              </a:custGeom>
              <a:solidFill>
                <a:schemeClr val="tx1"/>
              </a:solidFill>
              <a:ln w="9525">
                <a:solidFill>
                  <a:schemeClr val="tx1"/>
                </a:solidFill>
                <a:round/>
                <a:headEnd/>
                <a:tailEnd/>
              </a:ln>
            </p:spPr>
            <p:txBody>
              <a:bodyPr/>
              <a:lstStyle/>
              <a:p>
                <a:endParaRPr lang="en-US"/>
              </a:p>
            </p:txBody>
          </p:sp>
          <p:sp>
            <p:nvSpPr>
              <p:cNvPr id="81510" name="Freeform 1763"/>
              <p:cNvSpPr>
                <a:spLocks/>
              </p:cNvSpPr>
              <p:nvPr/>
            </p:nvSpPr>
            <p:spPr bwMode="auto">
              <a:xfrm>
                <a:off x="2155" y="5361"/>
                <a:ext cx="14" cy="9"/>
              </a:xfrm>
              <a:custGeom>
                <a:avLst/>
                <a:gdLst>
                  <a:gd name="T0" fmla="*/ 0 w 85"/>
                  <a:gd name="T1" fmla="*/ 0 h 55"/>
                  <a:gd name="T2" fmla="*/ 0 w 85"/>
                  <a:gd name="T3" fmla="*/ 0 h 55"/>
                  <a:gd name="T4" fmla="*/ 0 w 85"/>
                  <a:gd name="T5" fmla="*/ 0 h 55"/>
                  <a:gd name="T6" fmla="*/ 0 w 85"/>
                  <a:gd name="T7" fmla="*/ 0 h 55"/>
                  <a:gd name="T8" fmla="*/ 0 w 85"/>
                  <a:gd name="T9" fmla="*/ 0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85" y="44"/>
                    </a:moveTo>
                    <a:lnTo>
                      <a:pt x="72" y="55"/>
                    </a:lnTo>
                    <a:lnTo>
                      <a:pt x="0" y="17"/>
                    </a:lnTo>
                    <a:lnTo>
                      <a:pt x="1" y="0"/>
                    </a:lnTo>
                    <a:lnTo>
                      <a:pt x="85" y="44"/>
                    </a:lnTo>
                    <a:close/>
                  </a:path>
                </a:pathLst>
              </a:custGeom>
              <a:solidFill>
                <a:schemeClr val="tx1"/>
              </a:solidFill>
              <a:ln w="0">
                <a:solidFill>
                  <a:schemeClr val="tx1"/>
                </a:solidFill>
                <a:round/>
                <a:headEnd/>
                <a:tailEnd/>
              </a:ln>
            </p:spPr>
            <p:txBody>
              <a:bodyPr/>
              <a:lstStyle/>
              <a:p>
                <a:endParaRPr lang="en-US"/>
              </a:p>
            </p:txBody>
          </p:sp>
          <p:sp>
            <p:nvSpPr>
              <p:cNvPr id="81511" name="Freeform 1764"/>
              <p:cNvSpPr>
                <a:spLocks/>
              </p:cNvSpPr>
              <p:nvPr/>
            </p:nvSpPr>
            <p:spPr bwMode="auto">
              <a:xfrm>
                <a:off x="2154" y="5296"/>
                <a:ext cx="6"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7"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81512" name="Freeform 1765"/>
              <p:cNvSpPr>
                <a:spLocks/>
              </p:cNvSpPr>
              <p:nvPr/>
            </p:nvSpPr>
            <p:spPr bwMode="auto">
              <a:xfrm>
                <a:off x="2157" y="5296"/>
                <a:ext cx="5" cy="66"/>
              </a:xfrm>
              <a:custGeom>
                <a:avLst/>
                <a:gdLst>
                  <a:gd name="T0" fmla="*/ 0 w 35"/>
                  <a:gd name="T1" fmla="*/ 0 h 394"/>
                  <a:gd name="T2" fmla="*/ 0 w 35"/>
                  <a:gd name="T3" fmla="*/ 0 h 394"/>
                  <a:gd name="T4" fmla="*/ 0 w 35"/>
                  <a:gd name="T5" fmla="*/ 0 h 394"/>
                  <a:gd name="T6" fmla="*/ 0 w 35"/>
                  <a:gd name="T7" fmla="*/ 0 h 394"/>
                  <a:gd name="T8" fmla="*/ 0 60000 65536"/>
                  <a:gd name="T9" fmla="*/ 0 60000 65536"/>
                  <a:gd name="T10" fmla="*/ 0 60000 65536"/>
                  <a:gd name="T11" fmla="*/ 0 60000 65536"/>
                  <a:gd name="T12" fmla="*/ 0 w 35"/>
                  <a:gd name="T13" fmla="*/ 0 h 394"/>
                  <a:gd name="T14" fmla="*/ 35 w 35"/>
                  <a:gd name="T15" fmla="*/ 394 h 394"/>
                </a:gdLst>
                <a:ahLst/>
                <a:cxnLst>
                  <a:cxn ang="T8">
                    <a:pos x="T0" y="T1"/>
                  </a:cxn>
                  <a:cxn ang="T9">
                    <a:pos x="T2" y="T3"/>
                  </a:cxn>
                  <a:cxn ang="T10">
                    <a:pos x="T4" y="T5"/>
                  </a:cxn>
                  <a:cxn ang="T11">
                    <a:pos x="T6" y="T7"/>
                  </a:cxn>
                </a:cxnLst>
                <a:rect l="T12" t="T13" r="T14" b="T15"/>
                <a:pathLst>
                  <a:path w="35" h="394">
                    <a:moveTo>
                      <a:pt x="0" y="394"/>
                    </a:moveTo>
                    <a:lnTo>
                      <a:pt x="17" y="0"/>
                    </a:lnTo>
                    <a:lnTo>
                      <a:pt x="35" y="1"/>
                    </a:lnTo>
                    <a:lnTo>
                      <a:pt x="0" y="394"/>
                    </a:lnTo>
                    <a:close/>
                  </a:path>
                </a:pathLst>
              </a:custGeom>
              <a:solidFill>
                <a:schemeClr val="tx1"/>
              </a:solidFill>
              <a:ln w="9525">
                <a:solidFill>
                  <a:schemeClr val="tx1"/>
                </a:solidFill>
                <a:round/>
                <a:headEnd/>
                <a:tailEnd/>
              </a:ln>
            </p:spPr>
            <p:txBody>
              <a:bodyPr/>
              <a:lstStyle/>
              <a:p>
                <a:endParaRPr lang="en-US"/>
              </a:p>
            </p:txBody>
          </p:sp>
          <p:sp>
            <p:nvSpPr>
              <p:cNvPr id="81513" name="Freeform 1766"/>
              <p:cNvSpPr>
                <a:spLocks/>
              </p:cNvSpPr>
              <p:nvPr/>
            </p:nvSpPr>
            <p:spPr bwMode="auto">
              <a:xfrm>
                <a:off x="2154" y="5296"/>
                <a:ext cx="8" cy="66"/>
              </a:xfrm>
              <a:custGeom>
                <a:avLst/>
                <a:gdLst>
                  <a:gd name="T0" fmla="*/ 0 w 52"/>
                  <a:gd name="T1" fmla="*/ 0 h 394"/>
                  <a:gd name="T2" fmla="*/ 0 w 52"/>
                  <a:gd name="T3" fmla="*/ 0 h 394"/>
                  <a:gd name="T4" fmla="*/ 0 w 52"/>
                  <a:gd name="T5" fmla="*/ 0 h 394"/>
                  <a:gd name="T6" fmla="*/ 0 w 52"/>
                  <a:gd name="T7" fmla="*/ 0 h 394"/>
                  <a:gd name="T8" fmla="*/ 0 w 52"/>
                  <a:gd name="T9" fmla="*/ 0 h 394"/>
                  <a:gd name="T10" fmla="*/ 0 60000 65536"/>
                  <a:gd name="T11" fmla="*/ 0 60000 65536"/>
                  <a:gd name="T12" fmla="*/ 0 60000 65536"/>
                  <a:gd name="T13" fmla="*/ 0 60000 65536"/>
                  <a:gd name="T14" fmla="*/ 0 60000 65536"/>
                  <a:gd name="T15" fmla="*/ 0 w 52"/>
                  <a:gd name="T16" fmla="*/ 0 h 394"/>
                  <a:gd name="T17" fmla="*/ 52 w 52"/>
                  <a:gd name="T18" fmla="*/ 394 h 394"/>
                </a:gdLst>
                <a:ahLst/>
                <a:cxnLst>
                  <a:cxn ang="T10">
                    <a:pos x="T0" y="T1"/>
                  </a:cxn>
                  <a:cxn ang="T11">
                    <a:pos x="T2" y="T3"/>
                  </a:cxn>
                  <a:cxn ang="T12">
                    <a:pos x="T4" y="T5"/>
                  </a:cxn>
                  <a:cxn ang="T13">
                    <a:pos x="T6" y="T7"/>
                  </a:cxn>
                  <a:cxn ang="T14">
                    <a:pos x="T8" y="T9"/>
                  </a:cxn>
                </a:cxnLst>
                <a:rect l="T15" t="T16" r="T17" b="T18"/>
                <a:pathLst>
                  <a:path w="52" h="394">
                    <a:moveTo>
                      <a:pt x="0" y="393"/>
                    </a:moveTo>
                    <a:lnTo>
                      <a:pt x="17" y="394"/>
                    </a:lnTo>
                    <a:lnTo>
                      <a:pt x="52"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81514" name="Freeform 1767"/>
              <p:cNvSpPr>
                <a:spLocks/>
              </p:cNvSpPr>
              <p:nvPr/>
            </p:nvSpPr>
            <p:spPr bwMode="auto">
              <a:xfrm>
                <a:off x="2432"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81515" name="Freeform 1768"/>
              <p:cNvSpPr>
                <a:spLocks/>
              </p:cNvSpPr>
              <p:nvPr/>
            </p:nvSpPr>
            <p:spPr bwMode="auto">
              <a:xfrm>
                <a:off x="2432"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81516" name="Rectangle 1769"/>
              <p:cNvSpPr>
                <a:spLocks noChangeArrowheads="1"/>
              </p:cNvSpPr>
              <p:nvPr/>
            </p:nvSpPr>
            <p:spPr bwMode="auto">
              <a:xfrm>
                <a:off x="2432" y="5442"/>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517" name="Freeform 1770"/>
              <p:cNvSpPr>
                <a:spLocks/>
              </p:cNvSpPr>
              <p:nvPr/>
            </p:nvSpPr>
            <p:spPr bwMode="auto">
              <a:xfrm>
                <a:off x="2419" y="5403"/>
                <a:ext cx="15"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81518" name="Freeform 1771"/>
              <p:cNvSpPr>
                <a:spLocks/>
              </p:cNvSpPr>
              <p:nvPr/>
            </p:nvSpPr>
            <p:spPr bwMode="auto">
              <a:xfrm>
                <a:off x="2419" y="5406"/>
                <a:ext cx="15"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1" y="31"/>
                    </a:lnTo>
                    <a:lnTo>
                      <a:pt x="87" y="0"/>
                    </a:lnTo>
                    <a:close/>
                  </a:path>
                </a:pathLst>
              </a:custGeom>
              <a:solidFill>
                <a:schemeClr val="tx1"/>
              </a:solidFill>
              <a:ln w="9525">
                <a:solidFill>
                  <a:schemeClr val="tx1"/>
                </a:solidFill>
                <a:round/>
                <a:headEnd/>
                <a:tailEnd/>
              </a:ln>
            </p:spPr>
            <p:txBody>
              <a:bodyPr/>
              <a:lstStyle/>
              <a:p>
                <a:endParaRPr lang="en-US"/>
              </a:p>
            </p:txBody>
          </p:sp>
          <p:sp>
            <p:nvSpPr>
              <p:cNvPr id="81519" name="Freeform 1772"/>
              <p:cNvSpPr>
                <a:spLocks/>
              </p:cNvSpPr>
              <p:nvPr/>
            </p:nvSpPr>
            <p:spPr bwMode="auto">
              <a:xfrm>
                <a:off x="2419" y="5403"/>
                <a:ext cx="15"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1"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81520" name="Freeform 1773"/>
              <p:cNvSpPr>
                <a:spLocks/>
              </p:cNvSpPr>
              <p:nvPr/>
            </p:nvSpPr>
            <p:spPr bwMode="auto">
              <a:xfrm>
                <a:off x="2413" y="5409"/>
                <a:ext cx="8" cy="14"/>
              </a:xfrm>
              <a:custGeom>
                <a:avLst/>
                <a:gdLst>
                  <a:gd name="T0" fmla="*/ 0 w 47"/>
                  <a:gd name="T1" fmla="*/ 0 h 88"/>
                  <a:gd name="T2" fmla="*/ 0 w 47"/>
                  <a:gd name="T3" fmla="*/ 0 h 88"/>
                  <a:gd name="T4" fmla="*/ 0 w 47"/>
                  <a:gd name="T5" fmla="*/ 0 h 88"/>
                  <a:gd name="T6" fmla="*/ 0 w 47"/>
                  <a:gd name="T7" fmla="*/ 0 h 88"/>
                  <a:gd name="T8" fmla="*/ 0 60000 65536"/>
                  <a:gd name="T9" fmla="*/ 0 60000 65536"/>
                  <a:gd name="T10" fmla="*/ 0 60000 65536"/>
                  <a:gd name="T11" fmla="*/ 0 60000 65536"/>
                  <a:gd name="T12" fmla="*/ 0 w 47"/>
                  <a:gd name="T13" fmla="*/ 0 h 88"/>
                  <a:gd name="T14" fmla="*/ 47 w 47"/>
                  <a:gd name="T15" fmla="*/ 88 h 88"/>
                </a:gdLst>
                <a:ahLst/>
                <a:cxnLst>
                  <a:cxn ang="T8">
                    <a:pos x="T0" y="T1"/>
                  </a:cxn>
                  <a:cxn ang="T9">
                    <a:pos x="T2" y="T3"/>
                  </a:cxn>
                  <a:cxn ang="T10">
                    <a:pos x="T4" y="T5"/>
                  </a:cxn>
                  <a:cxn ang="T11">
                    <a:pos x="T6" y="T7"/>
                  </a:cxn>
                </a:cxnLst>
                <a:rect l="T12" t="T13" r="T14" b="T15"/>
                <a:pathLst>
                  <a:path w="47" h="88">
                    <a:moveTo>
                      <a:pt x="36" y="0"/>
                    </a:moveTo>
                    <a:lnTo>
                      <a:pt x="47" y="12"/>
                    </a:lnTo>
                    <a:lnTo>
                      <a:pt x="0" y="88"/>
                    </a:lnTo>
                    <a:lnTo>
                      <a:pt x="36" y="0"/>
                    </a:lnTo>
                    <a:close/>
                  </a:path>
                </a:pathLst>
              </a:custGeom>
              <a:solidFill>
                <a:schemeClr val="tx1"/>
              </a:solidFill>
              <a:ln w="9525">
                <a:solidFill>
                  <a:schemeClr val="tx1"/>
                </a:solidFill>
                <a:round/>
                <a:headEnd/>
                <a:tailEnd/>
              </a:ln>
            </p:spPr>
            <p:txBody>
              <a:bodyPr/>
              <a:lstStyle/>
              <a:p>
                <a:endParaRPr lang="en-US"/>
              </a:p>
            </p:txBody>
          </p:sp>
          <p:sp>
            <p:nvSpPr>
              <p:cNvPr id="81521" name="Freeform 1774"/>
              <p:cNvSpPr>
                <a:spLocks/>
              </p:cNvSpPr>
              <p:nvPr/>
            </p:nvSpPr>
            <p:spPr bwMode="auto">
              <a:xfrm>
                <a:off x="2413" y="5411"/>
                <a:ext cx="8" cy="12"/>
              </a:xfrm>
              <a:custGeom>
                <a:avLst/>
                <a:gdLst>
                  <a:gd name="T0" fmla="*/ 0 w 47"/>
                  <a:gd name="T1" fmla="*/ 0 h 76"/>
                  <a:gd name="T2" fmla="*/ 0 w 47"/>
                  <a:gd name="T3" fmla="*/ 0 h 76"/>
                  <a:gd name="T4" fmla="*/ 0 w 47"/>
                  <a:gd name="T5" fmla="*/ 0 h 76"/>
                  <a:gd name="T6" fmla="*/ 0 w 47"/>
                  <a:gd name="T7" fmla="*/ 0 h 76"/>
                  <a:gd name="T8" fmla="*/ 0 60000 65536"/>
                  <a:gd name="T9" fmla="*/ 0 60000 65536"/>
                  <a:gd name="T10" fmla="*/ 0 60000 65536"/>
                  <a:gd name="T11" fmla="*/ 0 60000 65536"/>
                  <a:gd name="T12" fmla="*/ 0 w 47"/>
                  <a:gd name="T13" fmla="*/ 0 h 76"/>
                  <a:gd name="T14" fmla="*/ 47 w 47"/>
                  <a:gd name="T15" fmla="*/ 76 h 76"/>
                </a:gdLst>
                <a:ahLst/>
                <a:cxnLst>
                  <a:cxn ang="T8">
                    <a:pos x="T0" y="T1"/>
                  </a:cxn>
                  <a:cxn ang="T9">
                    <a:pos x="T2" y="T3"/>
                  </a:cxn>
                  <a:cxn ang="T10">
                    <a:pos x="T4" y="T5"/>
                  </a:cxn>
                  <a:cxn ang="T11">
                    <a:pos x="T6" y="T7"/>
                  </a:cxn>
                </a:cxnLst>
                <a:rect l="T12" t="T13" r="T14" b="T15"/>
                <a:pathLst>
                  <a:path w="47" h="76">
                    <a:moveTo>
                      <a:pt x="47" y="0"/>
                    </a:moveTo>
                    <a:lnTo>
                      <a:pt x="0" y="76"/>
                    </a:lnTo>
                    <a:lnTo>
                      <a:pt x="17" y="76"/>
                    </a:lnTo>
                    <a:lnTo>
                      <a:pt x="47" y="0"/>
                    </a:lnTo>
                    <a:close/>
                  </a:path>
                </a:pathLst>
              </a:custGeom>
              <a:solidFill>
                <a:schemeClr val="tx1"/>
              </a:solidFill>
              <a:ln w="9525">
                <a:solidFill>
                  <a:schemeClr val="tx1"/>
                </a:solidFill>
                <a:round/>
                <a:headEnd/>
                <a:tailEnd/>
              </a:ln>
            </p:spPr>
            <p:txBody>
              <a:bodyPr/>
              <a:lstStyle/>
              <a:p>
                <a:endParaRPr lang="en-US"/>
              </a:p>
            </p:txBody>
          </p:sp>
          <p:sp>
            <p:nvSpPr>
              <p:cNvPr id="81522" name="Freeform 1775"/>
              <p:cNvSpPr>
                <a:spLocks/>
              </p:cNvSpPr>
              <p:nvPr/>
            </p:nvSpPr>
            <p:spPr bwMode="auto">
              <a:xfrm>
                <a:off x="2413" y="5409"/>
                <a:ext cx="8" cy="14"/>
              </a:xfrm>
              <a:custGeom>
                <a:avLst/>
                <a:gdLst>
                  <a:gd name="T0" fmla="*/ 0 w 47"/>
                  <a:gd name="T1" fmla="*/ 0 h 88"/>
                  <a:gd name="T2" fmla="*/ 0 w 47"/>
                  <a:gd name="T3" fmla="*/ 0 h 88"/>
                  <a:gd name="T4" fmla="*/ 0 w 47"/>
                  <a:gd name="T5" fmla="*/ 0 h 88"/>
                  <a:gd name="T6" fmla="*/ 0 w 47"/>
                  <a:gd name="T7" fmla="*/ 0 h 88"/>
                  <a:gd name="T8" fmla="*/ 0 w 47"/>
                  <a:gd name="T9" fmla="*/ 0 h 88"/>
                  <a:gd name="T10" fmla="*/ 0 60000 65536"/>
                  <a:gd name="T11" fmla="*/ 0 60000 65536"/>
                  <a:gd name="T12" fmla="*/ 0 60000 65536"/>
                  <a:gd name="T13" fmla="*/ 0 60000 65536"/>
                  <a:gd name="T14" fmla="*/ 0 60000 65536"/>
                  <a:gd name="T15" fmla="*/ 0 w 47"/>
                  <a:gd name="T16" fmla="*/ 0 h 88"/>
                  <a:gd name="T17" fmla="*/ 47 w 47"/>
                  <a:gd name="T18" fmla="*/ 88 h 88"/>
                </a:gdLst>
                <a:ahLst/>
                <a:cxnLst>
                  <a:cxn ang="T10">
                    <a:pos x="T0" y="T1"/>
                  </a:cxn>
                  <a:cxn ang="T11">
                    <a:pos x="T2" y="T3"/>
                  </a:cxn>
                  <a:cxn ang="T12">
                    <a:pos x="T4" y="T5"/>
                  </a:cxn>
                  <a:cxn ang="T13">
                    <a:pos x="T6" y="T7"/>
                  </a:cxn>
                  <a:cxn ang="T14">
                    <a:pos x="T8" y="T9"/>
                  </a:cxn>
                </a:cxnLst>
                <a:rect l="T15" t="T16" r="T17" b="T18"/>
                <a:pathLst>
                  <a:path w="47" h="88">
                    <a:moveTo>
                      <a:pt x="36" y="0"/>
                    </a:moveTo>
                    <a:lnTo>
                      <a:pt x="47" y="12"/>
                    </a:lnTo>
                    <a:lnTo>
                      <a:pt x="17" y="88"/>
                    </a:lnTo>
                    <a:lnTo>
                      <a:pt x="0" y="88"/>
                    </a:lnTo>
                    <a:lnTo>
                      <a:pt x="36" y="0"/>
                    </a:lnTo>
                    <a:close/>
                  </a:path>
                </a:pathLst>
              </a:custGeom>
              <a:solidFill>
                <a:schemeClr val="tx1"/>
              </a:solidFill>
              <a:ln w="0">
                <a:solidFill>
                  <a:schemeClr val="tx1"/>
                </a:solidFill>
                <a:round/>
                <a:headEnd/>
                <a:tailEnd/>
              </a:ln>
            </p:spPr>
            <p:txBody>
              <a:bodyPr/>
              <a:lstStyle/>
              <a:p>
                <a:endParaRPr lang="en-US"/>
              </a:p>
            </p:txBody>
          </p:sp>
          <p:sp>
            <p:nvSpPr>
              <p:cNvPr id="81523" name="Freeform 1776"/>
              <p:cNvSpPr>
                <a:spLocks/>
              </p:cNvSpPr>
              <p:nvPr/>
            </p:nvSpPr>
            <p:spPr bwMode="auto">
              <a:xfrm>
                <a:off x="2413" y="5423"/>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81524" name="Freeform 1777"/>
              <p:cNvSpPr>
                <a:spLocks/>
              </p:cNvSpPr>
              <p:nvPr/>
            </p:nvSpPr>
            <p:spPr bwMode="auto">
              <a:xfrm>
                <a:off x="2416" y="5423"/>
                <a:ext cx="5" cy="15"/>
              </a:xfrm>
              <a:custGeom>
                <a:avLst/>
                <a:gdLst>
                  <a:gd name="T0" fmla="*/ 0 w 30"/>
                  <a:gd name="T1" fmla="*/ 0 h 87"/>
                  <a:gd name="T2" fmla="*/ 0 w 30"/>
                  <a:gd name="T3" fmla="*/ 0 h 87"/>
                  <a:gd name="T4" fmla="*/ 0 w 30"/>
                  <a:gd name="T5" fmla="*/ 0 h 87"/>
                  <a:gd name="T6" fmla="*/ 0 w 30"/>
                  <a:gd name="T7" fmla="*/ 0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0" y="0"/>
                    </a:moveTo>
                    <a:lnTo>
                      <a:pt x="19" y="87"/>
                    </a:lnTo>
                    <a:lnTo>
                      <a:pt x="30" y="75"/>
                    </a:lnTo>
                    <a:lnTo>
                      <a:pt x="0" y="0"/>
                    </a:lnTo>
                    <a:close/>
                  </a:path>
                </a:pathLst>
              </a:custGeom>
              <a:solidFill>
                <a:schemeClr val="tx1"/>
              </a:solidFill>
              <a:ln w="9525">
                <a:solidFill>
                  <a:schemeClr val="tx1"/>
                </a:solidFill>
                <a:round/>
                <a:headEnd/>
                <a:tailEnd/>
              </a:ln>
            </p:spPr>
            <p:txBody>
              <a:bodyPr/>
              <a:lstStyle/>
              <a:p>
                <a:endParaRPr lang="en-US"/>
              </a:p>
            </p:txBody>
          </p:sp>
          <p:sp>
            <p:nvSpPr>
              <p:cNvPr id="81525" name="Freeform 1778"/>
              <p:cNvSpPr>
                <a:spLocks/>
              </p:cNvSpPr>
              <p:nvPr/>
            </p:nvSpPr>
            <p:spPr bwMode="auto">
              <a:xfrm>
                <a:off x="2413" y="5423"/>
                <a:ext cx="8" cy="15"/>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0" y="0"/>
                    </a:moveTo>
                    <a:lnTo>
                      <a:pt x="17" y="0"/>
                    </a:lnTo>
                    <a:lnTo>
                      <a:pt x="47"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81526" name="Freeform 1779"/>
              <p:cNvSpPr>
                <a:spLocks/>
              </p:cNvSpPr>
              <p:nvPr/>
            </p:nvSpPr>
            <p:spPr bwMode="auto">
              <a:xfrm>
                <a:off x="2419" y="5436"/>
                <a:ext cx="15" cy="8"/>
              </a:xfrm>
              <a:custGeom>
                <a:avLst/>
                <a:gdLst>
                  <a:gd name="T0" fmla="*/ 0 w 87"/>
                  <a:gd name="T1" fmla="*/ 0 h 49"/>
                  <a:gd name="T2" fmla="*/ 0 w 87"/>
                  <a:gd name="T3" fmla="*/ 0 h 49"/>
                  <a:gd name="T4" fmla="*/ 0 w 87"/>
                  <a:gd name="T5" fmla="*/ 0 h 49"/>
                  <a:gd name="T6" fmla="*/ 0 w 87"/>
                  <a:gd name="T7" fmla="*/ 0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0" y="12"/>
                    </a:moveTo>
                    <a:lnTo>
                      <a:pt x="11" y="0"/>
                    </a:lnTo>
                    <a:lnTo>
                      <a:pt x="87" y="49"/>
                    </a:lnTo>
                    <a:lnTo>
                      <a:pt x="0" y="12"/>
                    </a:lnTo>
                    <a:close/>
                  </a:path>
                </a:pathLst>
              </a:custGeom>
              <a:solidFill>
                <a:schemeClr val="tx1"/>
              </a:solidFill>
              <a:ln w="9525">
                <a:solidFill>
                  <a:schemeClr val="tx1"/>
                </a:solidFill>
                <a:round/>
                <a:headEnd/>
                <a:tailEnd/>
              </a:ln>
            </p:spPr>
            <p:txBody>
              <a:bodyPr/>
              <a:lstStyle/>
              <a:p>
                <a:endParaRPr lang="en-US"/>
              </a:p>
            </p:txBody>
          </p:sp>
          <p:sp>
            <p:nvSpPr>
              <p:cNvPr id="81527" name="Freeform 1780"/>
              <p:cNvSpPr>
                <a:spLocks/>
              </p:cNvSpPr>
              <p:nvPr/>
            </p:nvSpPr>
            <p:spPr bwMode="auto">
              <a:xfrm>
                <a:off x="2421" y="5436"/>
                <a:ext cx="13" cy="8"/>
              </a:xfrm>
              <a:custGeom>
                <a:avLst/>
                <a:gdLst>
                  <a:gd name="T0" fmla="*/ 0 w 76"/>
                  <a:gd name="T1" fmla="*/ 0 h 49"/>
                  <a:gd name="T2" fmla="*/ 0 w 76"/>
                  <a:gd name="T3" fmla="*/ 0 h 49"/>
                  <a:gd name="T4" fmla="*/ 0 w 76"/>
                  <a:gd name="T5" fmla="*/ 0 h 49"/>
                  <a:gd name="T6" fmla="*/ 0 w 76"/>
                  <a:gd name="T7" fmla="*/ 0 h 49"/>
                  <a:gd name="T8" fmla="*/ 0 60000 65536"/>
                  <a:gd name="T9" fmla="*/ 0 60000 65536"/>
                  <a:gd name="T10" fmla="*/ 0 60000 65536"/>
                  <a:gd name="T11" fmla="*/ 0 60000 65536"/>
                  <a:gd name="T12" fmla="*/ 0 w 76"/>
                  <a:gd name="T13" fmla="*/ 0 h 49"/>
                  <a:gd name="T14" fmla="*/ 76 w 76"/>
                  <a:gd name="T15" fmla="*/ 49 h 49"/>
                </a:gdLst>
                <a:ahLst/>
                <a:cxnLst>
                  <a:cxn ang="T8">
                    <a:pos x="T0" y="T1"/>
                  </a:cxn>
                  <a:cxn ang="T9">
                    <a:pos x="T2" y="T3"/>
                  </a:cxn>
                  <a:cxn ang="T10">
                    <a:pos x="T4" y="T5"/>
                  </a:cxn>
                  <a:cxn ang="T11">
                    <a:pos x="T6" y="T7"/>
                  </a:cxn>
                </a:cxnLst>
                <a:rect l="T12" t="T13" r="T14" b="T15"/>
                <a:pathLst>
                  <a:path w="76" h="49">
                    <a:moveTo>
                      <a:pt x="0" y="0"/>
                    </a:moveTo>
                    <a:lnTo>
                      <a:pt x="76" y="49"/>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81528" name="Freeform 1781"/>
              <p:cNvSpPr>
                <a:spLocks/>
              </p:cNvSpPr>
              <p:nvPr/>
            </p:nvSpPr>
            <p:spPr bwMode="auto">
              <a:xfrm>
                <a:off x="2419" y="5436"/>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12"/>
                    </a:moveTo>
                    <a:lnTo>
                      <a:pt x="11" y="0"/>
                    </a:lnTo>
                    <a:lnTo>
                      <a:pt x="87" y="31"/>
                    </a:lnTo>
                    <a:lnTo>
                      <a:pt x="87" y="49"/>
                    </a:lnTo>
                    <a:lnTo>
                      <a:pt x="0" y="12"/>
                    </a:lnTo>
                    <a:close/>
                  </a:path>
                </a:pathLst>
              </a:custGeom>
              <a:solidFill>
                <a:schemeClr val="tx1"/>
              </a:solidFill>
              <a:ln w="0">
                <a:solidFill>
                  <a:schemeClr val="tx1"/>
                </a:solidFill>
                <a:round/>
                <a:headEnd/>
                <a:tailEnd/>
              </a:ln>
            </p:spPr>
            <p:txBody>
              <a:bodyPr/>
              <a:lstStyle/>
              <a:p>
                <a:endParaRPr lang="en-US"/>
              </a:p>
            </p:txBody>
          </p:sp>
          <p:sp>
            <p:nvSpPr>
              <p:cNvPr id="81529" name="Freeform 1782"/>
              <p:cNvSpPr>
                <a:spLocks/>
              </p:cNvSpPr>
              <p:nvPr/>
            </p:nvSpPr>
            <p:spPr bwMode="auto">
              <a:xfrm>
                <a:off x="2434" y="5400"/>
                <a:ext cx="14"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0" y="35"/>
                    </a:moveTo>
                    <a:lnTo>
                      <a:pt x="0" y="19"/>
                    </a:lnTo>
                    <a:lnTo>
                      <a:pt x="87" y="0"/>
                    </a:lnTo>
                    <a:lnTo>
                      <a:pt x="0" y="35"/>
                    </a:lnTo>
                    <a:close/>
                  </a:path>
                </a:pathLst>
              </a:custGeom>
              <a:solidFill>
                <a:schemeClr val="tx1"/>
              </a:solidFill>
              <a:ln w="9525">
                <a:solidFill>
                  <a:schemeClr val="tx1"/>
                </a:solidFill>
                <a:round/>
                <a:headEnd/>
                <a:tailEnd/>
              </a:ln>
            </p:spPr>
            <p:txBody>
              <a:bodyPr/>
              <a:lstStyle/>
              <a:p>
                <a:endParaRPr lang="en-US"/>
              </a:p>
            </p:txBody>
          </p:sp>
          <p:sp>
            <p:nvSpPr>
              <p:cNvPr id="81530" name="Freeform 1783"/>
              <p:cNvSpPr>
                <a:spLocks/>
              </p:cNvSpPr>
              <p:nvPr/>
            </p:nvSpPr>
            <p:spPr bwMode="auto">
              <a:xfrm>
                <a:off x="2434" y="5398"/>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0" y="31"/>
                    </a:moveTo>
                    <a:lnTo>
                      <a:pt x="87" y="12"/>
                    </a:lnTo>
                    <a:lnTo>
                      <a:pt x="75" y="0"/>
                    </a:lnTo>
                    <a:lnTo>
                      <a:pt x="0" y="31"/>
                    </a:lnTo>
                    <a:close/>
                  </a:path>
                </a:pathLst>
              </a:custGeom>
              <a:solidFill>
                <a:schemeClr val="tx1"/>
              </a:solidFill>
              <a:ln w="9525">
                <a:solidFill>
                  <a:schemeClr val="tx1"/>
                </a:solidFill>
                <a:round/>
                <a:headEnd/>
                <a:tailEnd/>
              </a:ln>
            </p:spPr>
            <p:txBody>
              <a:bodyPr/>
              <a:lstStyle/>
              <a:p>
                <a:endParaRPr lang="en-US"/>
              </a:p>
            </p:txBody>
          </p:sp>
          <p:sp>
            <p:nvSpPr>
              <p:cNvPr id="81531" name="Freeform 1784"/>
              <p:cNvSpPr>
                <a:spLocks/>
              </p:cNvSpPr>
              <p:nvPr/>
            </p:nvSpPr>
            <p:spPr bwMode="auto">
              <a:xfrm>
                <a:off x="2434" y="5398"/>
                <a:ext cx="14"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0" y="47"/>
                    </a:moveTo>
                    <a:lnTo>
                      <a:pt x="0" y="31"/>
                    </a:lnTo>
                    <a:lnTo>
                      <a:pt x="75" y="0"/>
                    </a:lnTo>
                    <a:lnTo>
                      <a:pt x="87" y="12"/>
                    </a:lnTo>
                    <a:lnTo>
                      <a:pt x="0" y="47"/>
                    </a:lnTo>
                    <a:close/>
                  </a:path>
                </a:pathLst>
              </a:custGeom>
              <a:solidFill>
                <a:schemeClr val="tx1"/>
              </a:solidFill>
              <a:ln w="0">
                <a:solidFill>
                  <a:schemeClr val="tx1"/>
                </a:solidFill>
                <a:round/>
                <a:headEnd/>
                <a:tailEnd/>
              </a:ln>
            </p:spPr>
            <p:txBody>
              <a:bodyPr/>
              <a:lstStyle/>
              <a:p>
                <a:endParaRPr lang="en-US"/>
              </a:p>
            </p:txBody>
          </p:sp>
          <p:sp>
            <p:nvSpPr>
              <p:cNvPr id="81532" name="Freeform 1785"/>
              <p:cNvSpPr>
                <a:spLocks/>
              </p:cNvSpPr>
              <p:nvPr/>
            </p:nvSpPr>
            <p:spPr bwMode="auto">
              <a:xfrm>
                <a:off x="2446" y="5385"/>
                <a:ext cx="8" cy="15"/>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12" y="88"/>
                    </a:moveTo>
                    <a:lnTo>
                      <a:pt x="0" y="76"/>
                    </a:lnTo>
                    <a:lnTo>
                      <a:pt x="49" y="0"/>
                    </a:lnTo>
                    <a:lnTo>
                      <a:pt x="12" y="88"/>
                    </a:lnTo>
                    <a:close/>
                  </a:path>
                </a:pathLst>
              </a:custGeom>
              <a:solidFill>
                <a:schemeClr val="tx1"/>
              </a:solidFill>
              <a:ln w="9525">
                <a:solidFill>
                  <a:schemeClr val="tx1"/>
                </a:solidFill>
                <a:round/>
                <a:headEnd/>
                <a:tailEnd/>
              </a:ln>
            </p:spPr>
            <p:txBody>
              <a:bodyPr/>
              <a:lstStyle/>
              <a:p>
                <a:endParaRPr lang="en-US"/>
              </a:p>
            </p:txBody>
          </p:sp>
          <p:sp>
            <p:nvSpPr>
              <p:cNvPr id="81533" name="Freeform 1786"/>
              <p:cNvSpPr>
                <a:spLocks/>
              </p:cNvSpPr>
              <p:nvPr/>
            </p:nvSpPr>
            <p:spPr bwMode="auto">
              <a:xfrm>
                <a:off x="2446" y="5385"/>
                <a:ext cx="8" cy="13"/>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0" y="76"/>
                    </a:moveTo>
                    <a:lnTo>
                      <a:pt x="49"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81534" name="Freeform 1787"/>
              <p:cNvSpPr>
                <a:spLocks/>
              </p:cNvSpPr>
              <p:nvPr/>
            </p:nvSpPr>
            <p:spPr bwMode="auto">
              <a:xfrm>
                <a:off x="2446" y="5385"/>
                <a:ext cx="8" cy="15"/>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12" y="88"/>
                    </a:moveTo>
                    <a:lnTo>
                      <a:pt x="0" y="76"/>
                    </a:lnTo>
                    <a:lnTo>
                      <a:pt x="32" y="0"/>
                    </a:lnTo>
                    <a:lnTo>
                      <a:pt x="49" y="0"/>
                    </a:lnTo>
                    <a:lnTo>
                      <a:pt x="12" y="88"/>
                    </a:lnTo>
                    <a:close/>
                  </a:path>
                </a:pathLst>
              </a:custGeom>
              <a:solidFill>
                <a:schemeClr val="tx1"/>
              </a:solidFill>
              <a:ln w="0">
                <a:solidFill>
                  <a:schemeClr val="tx1"/>
                </a:solidFill>
                <a:round/>
                <a:headEnd/>
                <a:tailEnd/>
              </a:ln>
            </p:spPr>
            <p:txBody>
              <a:bodyPr/>
              <a:lstStyle/>
              <a:p>
                <a:endParaRPr lang="en-US"/>
              </a:p>
            </p:txBody>
          </p:sp>
          <p:sp>
            <p:nvSpPr>
              <p:cNvPr id="81535" name="Freeform 1788"/>
              <p:cNvSpPr>
                <a:spLocks/>
              </p:cNvSpPr>
              <p:nvPr/>
            </p:nvSpPr>
            <p:spPr bwMode="auto">
              <a:xfrm>
                <a:off x="2448" y="5370"/>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81536" name="Freeform 1789"/>
              <p:cNvSpPr>
                <a:spLocks/>
              </p:cNvSpPr>
              <p:nvPr/>
            </p:nvSpPr>
            <p:spPr bwMode="auto">
              <a:xfrm>
                <a:off x="2446" y="5370"/>
                <a:ext cx="5"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81537" name="Freeform 1790"/>
              <p:cNvSpPr>
                <a:spLocks/>
              </p:cNvSpPr>
              <p:nvPr/>
            </p:nvSpPr>
            <p:spPr bwMode="auto">
              <a:xfrm>
                <a:off x="2446" y="5370"/>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81538" name="Freeform 1791"/>
              <p:cNvSpPr>
                <a:spLocks/>
              </p:cNvSpPr>
              <p:nvPr/>
            </p:nvSpPr>
            <p:spPr bwMode="auto">
              <a:xfrm>
                <a:off x="2434" y="5364"/>
                <a:ext cx="14" cy="8"/>
              </a:xfrm>
              <a:custGeom>
                <a:avLst/>
                <a:gdLst>
                  <a:gd name="T0" fmla="*/ 0 w 87"/>
                  <a:gd name="T1" fmla="*/ 0 h 49"/>
                  <a:gd name="T2" fmla="*/ 0 w 87"/>
                  <a:gd name="T3" fmla="*/ 0 h 49"/>
                  <a:gd name="T4" fmla="*/ 0 w 87"/>
                  <a:gd name="T5" fmla="*/ 0 h 49"/>
                  <a:gd name="T6" fmla="*/ 0 w 87"/>
                  <a:gd name="T7" fmla="*/ 0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87" y="37"/>
                    </a:moveTo>
                    <a:lnTo>
                      <a:pt x="75" y="49"/>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81539" name="Freeform 1792"/>
              <p:cNvSpPr>
                <a:spLocks/>
              </p:cNvSpPr>
              <p:nvPr/>
            </p:nvSpPr>
            <p:spPr bwMode="auto">
              <a:xfrm>
                <a:off x="2434" y="5364"/>
                <a:ext cx="12" cy="8"/>
              </a:xfrm>
              <a:custGeom>
                <a:avLst/>
                <a:gdLst>
                  <a:gd name="T0" fmla="*/ 0 w 75"/>
                  <a:gd name="T1" fmla="*/ 0 h 49"/>
                  <a:gd name="T2" fmla="*/ 0 w 75"/>
                  <a:gd name="T3" fmla="*/ 0 h 49"/>
                  <a:gd name="T4" fmla="*/ 0 w 75"/>
                  <a:gd name="T5" fmla="*/ 0 h 49"/>
                  <a:gd name="T6" fmla="*/ 0 w 75"/>
                  <a:gd name="T7" fmla="*/ 0 h 49"/>
                  <a:gd name="T8" fmla="*/ 0 60000 65536"/>
                  <a:gd name="T9" fmla="*/ 0 60000 65536"/>
                  <a:gd name="T10" fmla="*/ 0 60000 65536"/>
                  <a:gd name="T11" fmla="*/ 0 60000 65536"/>
                  <a:gd name="T12" fmla="*/ 0 w 75"/>
                  <a:gd name="T13" fmla="*/ 0 h 49"/>
                  <a:gd name="T14" fmla="*/ 75 w 75"/>
                  <a:gd name="T15" fmla="*/ 49 h 49"/>
                </a:gdLst>
                <a:ahLst/>
                <a:cxnLst>
                  <a:cxn ang="T8">
                    <a:pos x="T0" y="T1"/>
                  </a:cxn>
                  <a:cxn ang="T9">
                    <a:pos x="T2" y="T3"/>
                  </a:cxn>
                  <a:cxn ang="T10">
                    <a:pos x="T4" y="T5"/>
                  </a:cxn>
                  <a:cxn ang="T11">
                    <a:pos x="T6" y="T7"/>
                  </a:cxn>
                </a:cxnLst>
                <a:rect l="T12" t="T13" r="T14" b="T15"/>
                <a:pathLst>
                  <a:path w="75" h="49">
                    <a:moveTo>
                      <a:pt x="75" y="49"/>
                    </a:moveTo>
                    <a:lnTo>
                      <a:pt x="0" y="0"/>
                    </a:lnTo>
                    <a:lnTo>
                      <a:pt x="0" y="18"/>
                    </a:lnTo>
                    <a:lnTo>
                      <a:pt x="75" y="49"/>
                    </a:lnTo>
                    <a:close/>
                  </a:path>
                </a:pathLst>
              </a:custGeom>
              <a:solidFill>
                <a:schemeClr val="tx1"/>
              </a:solidFill>
              <a:ln w="9525">
                <a:solidFill>
                  <a:schemeClr val="tx1"/>
                </a:solidFill>
                <a:round/>
                <a:headEnd/>
                <a:tailEnd/>
              </a:ln>
            </p:spPr>
            <p:txBody>
              <a:bodyPr/>
              <a:lstStyle/>
              <a:p>
                <a:endParaRPr lang="en-US"/>
              </a:p>
            </p:txBody>
          </p:sp>
          <p:sp>
            <p:nvSpPr>
              <p:cNvPr id="81540" name="Freeform 1793"/>
              <p:cNvSpPr>
                <a:spLocks/>
              </p:cNvSpPr>
              <p:nvPr/>
            </p:nvSpPr>
            <p:spPr bwMode="auto">
              <a:xfrm>
                <a:off x="2434" y="5364"/>
                <a:ext cx="14"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87" y="37"/>
                    </a:moveTo>
                    <a:lnTo>
                      <a:pt x="75" y="49"/>
                    </a:lnTo>
                    <a:lnTo>
                      <a:pt x="0" y="18"/>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81541" name="Freeform 1794"/>
              <p:cNvSpPr>
                <a:spLocks/>
              </p:cNvSpPr>
              <p:nvPr/>
            </p:nvSpPr>
            <p:spPr bwMode="auto">
              <a:xfrm>
                <a:off x="2432"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81542" name="Freeform 1795"/>
              <p:cNvSpPr>
                <a:spLocks/>
              </p:cNvSpPr>
              <p:nvPr/>
            </p:nvSpPr>
            <p:spPr bwMode="auto">
              <a:xfrm>
                <a:off x="2432"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81543" name="Rectangle 1796"/>
              <p:cNvSpPr>
                <a:spLocks noChangeArrowheads="1"/>
              </p:cNvSpPr>
              <p:nvPr/>
            </p:nvSpPr>
            <p:spPr bwMode="auto">
              <a:xfrm>
                <a:off x="2432" y="5300"/>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544" name="Freeform 1797"/>
              <p:cNvSpPr>
                <a:spLocks/>
              </p:cNvSpPr>
              <p:nvPr/>
            </p:nvSpPr>
            <p:spPr bwMode="auto">
              <a:xfrm>
                <a:off x="3376"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81545" name="Freeform 1798"/>
              <p:cNvSpPr>
                <a:spLocks/>
              </p:cNvSpPr>
              <p:nvPr/>
            </p:nvSpPr>
            <p:spPr bwMode="auto">
              <a:xfrm>
                <a:off x="3376"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81546" name="Rectangle 1799"/>
              <p:cNvSpPr>
                <a:spLocks noChangeArrowheads="1"/>
              </p:cNvSpPr>
              <p:nvPr/>
            </p:nvSpPr>
            <p:spPr bwMode="auto">
              <a:xfrm>
                <a:off x="3376" y="5442"/>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547" name="Freeform 1800"/>
              <p:cNvSpPr>
                <a:spLocks/>
              </p:cNvSpPr>
              <p:nvPr/>
            </p:nvSpPr>
            <p:spPr bwMode="auto">
              <a:xfrm>
                <a:off x="3363" y="5403"/>
                <a:ext cx="15"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81548" name="Freeform 1801"/>
              <p:cNvSpPr>
                <a:spLocks/>
              </p:cNvSpPr>
              <p:nvPr/>
            </p:nvSpPr>
            <p:spPr bwMode="auto">
              <a:xfrm>
                <a:off x="3363" y="5406"/>
                <a:ext cx="15"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81549" name="Freeform 1802"/>
              <p:cNvSpPr>
                <a:spLocks/>
              </p:cNvSpPr>
              <p:nvPr/>
            </p:nvSpPr>
            <p:spPr bwMode="auto">
              <a:xfrm>
                <a:off x="3363" y="5403"/>
                <a:ext cx="15"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2"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81550" name="Freeform 1803"/>
              <p:cNvSpPr>
                <a:spLocks/>
              </p:cNvSpPr>
              <p:nvPr/>
            </p:nvSpPr>
            <p:spPr bwMode="auto">
              <a:xfrm>
                <a:off x="3357" y="5409"/>
                <a:ext cx="8" cy="14"/>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37" y="0"/>
                    </a:moveTo>
                    <a:lnTo>
                      <a:pt x="49" y="12"/>
                    </a:lnTo>
                    <a:lnTo>
                      <a:pt x="0" y="88"/>
                    </a:lnTo>
                    <a:lnTo>
                      <a:pt x="37" y="0"/>
                    </a:lnTo>
                    <a:close/>
                  </a:path>
                </a:pathLst>
              </a:custGeom>
              <a:solidFill>
                <a:schemeClr val="tx1"/>
              </a:solidFill>
              <a:ln w="9525">
                <a:solidFill>
                  <a:schemeClr val="tx1"/>
                </a:solidFill>
                <a:round/>
                <a:headEnd/>
                <a:tailEnd/>
              </a:ln>
            </p:spPr>
            <p:txBody>
              <a:bodyPr/>
              <a:lstStyle/>
              <a:p>
                <a:endParaRPr lang="en-US"/>
              </a:p>
            </p:txBody>
          </p:sp>
          <p:sp>
            <p:nvSpPr>
              <p:cNvPr id="81551" name="Freeform 1804"/>
              <p:cNvSpPr>
                <a:spLocks/>
              </p:cNvSpPr>
              <p:nvPr/>
            </p:nvSpPr>
            <p:spPr bwMode="auto">
              <a:xfrm>
                <a:off x="3357" y="5411"/>
                <a:ext cx="8" cy="12"/>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49" y="0"/>
                    </a:moveTo>
                    <a:lnTo>
                      <a:pt x="0" y="76"/>
                    </a:lnTo>
                    <a:lnTo>
                      <a:pt x="18" y="76"/>
                    </a:lnTo>
                    <a:lnTo>
                      <a:pt x="49" y="0"/>
                    </a:lnTo>
                    <a:close/>
                  </a:path>
                </a:pathLst>
              </a:custGeom>
              <a:solidFill>
                <a:schemeClr val="tx1"/>
              </a:solidFill>
              <a:ln w="9525">
                <a:solidFill>
                  <a:schemeClr val="tx1"/>
                </a:solidFill>
                <a:round/>
                <a:headEnd/>
                <a:tailEnd/>
              </a:ln>
            </p:spPr>
            <p:txBody>
              <a:bodyPr/>
              <a:lstStyle/>
              <a:p>
                <a:endParaRPr lang="en-US"/>
              </a:p>
            </p:txBody>
          </p:sp>
          <p:sp>
            <p:nvSpPr>
              <p:cNvPr id="81552" name="Freeform 1805"/>
              <p:cNvSpPr>
                <a:spLocks/>
              </p:cNvSpPr>
              <p:nvPr/>
            </p:nvSpPr>
            <p:spPr bwMode="auto">
              <a:xfrm>
                <a:off x="3357" y="5409"/>
                <a:ext cx="8" cy="14"/>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37" y="0"/>
                    </a:moveTo>
                    <a:lnTo>
                      <a:pt x="49" y="12"/>
                    </a:lnTo>
                    <a:lnTo>
                      <a:pt x="18" y="88"/>
                    </a:lnTo>
                    <a:lnTo>
                      <a:pt x="0" y="88"/>
                    </a:lnTo>
                    <a:lnTo>
                      <a:pt x="37" y="0"/>
                    </a:lnTo>
                    <a:close/>
                  </a:path>
                </a:pathLst>
              </a:custGeom>
              <a:solidFill>
                <a:schemeClr val="tx1"/>
              </a:solidFill>
              <a:ln w="0">
                <a:solidFill>
                  <a:schemeClr val="tx1"/>
                </a:solidFill>
                <a:round/>
                <a:headEnd/>
                <a:tailEnd/>
              </a:ln>
            </p:spPr>
            <p:txBody>
              <a:bodyPr/>
              <a:lstStyle/>
              <a:p>
                <a:endParaRPr lang="en-US"/>
              </a:p>
            </p:txBody>
          </p:sp>
          <p:sp>
            <p:nvSpPr>
              <p:cNvPr id="81553" name="Freeform 1806"/>
              <p:cNvSpPr>
                <a:spLocks/>
              </p:cNvSpPr>
              <p:nvPr/>
            </p:nvSpPr>
            <p:spPr bwMode="auto">
              <a:xfrm>
                <a:off x="3357" y="5423"/>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8"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81554" name="Freeform 1807"/>
              <p:cNvSpPr>
                <a:spLocks/>
              </p:cNvSpPr>
              <p:nvPr/>
            </p:nvSpPr>
            <p:spPr bwMode="auto">
              <a:xfrm>
                <a:off x="3360" y="5423"/>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81555" name="Freeform 1808"/>
              <p:cNvSpPr>
                <a:spLocks/>
              </p:cNvSpPr>
              <p:nvPr/>
            </p:nvSpPr>
            <p:spPr bwMode="auto">
              <a:xfrm>
                <a:off x="3357" y="5423"/>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0" y="0"/>
                    </a:moveTo>
                    <a:lnTo>
                      <a:pt x="18" y="0"/>
                    </a:lnTo>
                    <a:lnTo>
                      <a:pt x="49" y="75"/>
                    </a:lnTo>
                    <a:lnTo>
                      <a:pt x="37" y="87"/>
                    </a:lnTo>
                    <a:lnTo>
                      <a:pt x="0" y="0"/>
                    </a:lnTo>
                    <a:close/>
                  </a:path>
                </a:pathLst>
              </a:custGeom>
              <a:solidFill>
                <a:schemeClr val="tx1"/>
              </a:solidFill>
              <a:ln w="0">
                <a:solidFill>
                  <a:schemeClr val="tx1"/>
                </a:solidFill>
                <a:round/>
                <a:headEnd/>
                <a:tailEnd/>
              </a:ln>
            </p:spPr>
            <p:txBody>
              <a:bodyPr/>
              <a:lstStyle/>
              <a:p>
                <a:endParaRPr lang="en-US"/>
              </a:p>
            </p:txBody>
          </p:sp>
        </p:grpSp>
        <p:sp>
          <p:nvSpPr>
            <p:cNvPr id="81279" name="Freeform 1810"/>
            <p:cNvSpPr>
              <a:spLocks/>
            </p:cNvSpPr>
            <p:nvPr/>
          </p:nvSpPr>
          <p:spPr bwMode="auto">
            <a:xfrm>
              <a:off x="3363" y="5436"/>
              <a:ext cx="15" cy="8"/>
            </a:xfrm>
            <a:custGeom>
              <a:avLst/>
              <a:gdLst>
                <a:gd name="T0" fmla="*/ 0 w 87"/>
                <a:gd name="T1" fmla="*/ 0 h 49"/>
                <a:gd name="T2" fmla="*/ 0 w 87"/>
                <a:gd name="T3" fmla="*/ 0 h 49"/>
                <a:gd name="T4" fmla="*/ 0 w 87"/>
                <a:gd name="T5" fmla="*/ 0 h 49"/>
                <a:gd name="T6" fmla="*/ 0 w 87"/>
                <a:gd name="T7" fmla="*/ 0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0" y="12"/>
                  </a:moveTo>
                  <a:lnTo>
                    <a:pt x="12" y="0"/>
                  </a:lnTo>
                  <a:lnTo>
                    <a:pt x="87" y="49"/>
                  </a:lnTo>
                  <a:lnTo>
                    <a:pt x="0" y="12"/>
                  </a:lnTo>
                  <a:close/>
                </a:path>
              </a:pathLst>
            </a:custGeom>
            <a:solidFill>
              <a:schemeClr val="tx1"/>
            </a:solidFill>
            <a:ln w="9525">
              <a:solidFill>
                <a:schemeClr val="tx1"/>
              </a:solidFill>
              <a:round/>
              <a:headEnd/>
              <a:tailEnd/>
            </a:ln>
          </p:spPr>
          <p:txBody>
            <a:bodyPr/>
            <a:lstStyle/>
            <a:p>
              <a:endParaRPr lang="en-US"/>
            </a:p>
          </p:txBody>
        </p:sp>
        <p:sp>
          <p:nvSpPr>
            <p:cNvPr id="81280" name="Freeform 1811"/>
            <p:cNvSpPr>
              <a:spLocks/>
            </p:cNvSpPr>
            <p:nvPr/>
          </p:nvSpPr>
          <p:spPr bwMode="auto">
            <a:xfrm>
              <a:off x="3365" y="5436"/>
              <a:ext cx="13" cy="8"/>
            </a:xfrm>
            <a:custGeom>
              <a:avLst/>
              <a:gdLst>
                <a:gd name="T0" fmla="*/ 0 w 75"/>
                <a:gd name="T1" fmla="*/ 0 h 49"/>
                <a:gd name="T2" fmla="*/ 0 w 75"/>
                <a:gd name="T3" fmla="*/ 0 h 49"/>
                <a:gd name="T4" fmla="*/ 0 w 75"/>
                <a:gd name="T5" fmla="*/ 0 h 49"/>
                <a:gd name="T6" fmla="*/ 0 w 75"/>
                <a:gd name="T7" fmla="*/ 0 h 49"/>
                <a:gd name="T8" fmla="*/ 0 60000 65536"/>
                <a:gd name="T9" fmla="*/ 0 60000 65536"/>
                <a:gd name="T10" fmla="*/ 0 60000 65536"/>
                <a:gd name="T11" fmla="*/ 0 60000 65536"/>
                <a:gd name="T12" fmla="*/ 0 w 75"/>
                <a:gd name="T13" fmla="*/ 0 h 49"/>
                <a:gd name="T14" fmla="*/ 75 w 75"/>
                <a:gd name="T15" fmla="*/ 49 h 49"/>
              </a:gdLst>
              <a:ahLst/>
              <a:cxnLst>
                <a:cxn ang="T8">
                  <a:pos x="T0" y="T1"/>
                </a:cxn>
                <a:cxn ang="T9">
                  <a:pos x="T2" y="T3"/>
                </a:cxn>
                <a:cxn ang="T10">
                  <a:pos x="T4" y="T5"/>
                </a:cxn>
                <a:cxn ang="T11">
                  <a:pos x="T6" y="T7"/>
                </a:cxn>
              </a:cxnLst>
              <a:rect l="T12" t="T13" r="T14" b="T15"/>
              <a:pathLst>
                <a:path w="75" h="49">
                  <a:moveTo>
                    <a:pt x="0" y="0"/>
                  </a:moveTo>
                  <a:lnTo>
                    <a:pt x="75" y="49"/>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81281" name="Freeform 1812"/>
            <p:cNvSpPr>
              <a:spLocks/>
            </p:cNvSpPr>
            <p:nvPr/>
          </p:nvSpPr>
          <p:spPr bwMode="auto">
            <a:xfrm>
              <a:off x="3363" y="5436"/>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12"/>
                  </a:moveTo>
                  <a:lnTo>
                    <a:pt x="12" y="0"/>
                  </a:lnTo>
                  <a:lnTo>
                    <a:pt x="87" y="31"/>
                  </a:lnTo>
                  <a:lnTo>
                    <a:pt x="87" y="49"/>
                  </a:lnTo>
                  <a:lnTo>
                    <a:pt x="0" y="12"/>
                  </a:lnTo>
                  <a:close/>
                </a:path>
              </a:pathLst>
            </a:custGeom>
            <a:solidFill>
              <a:schemeClr val="tx1"/>
            </a:solidFill>
            <a:ln w="0">
              <a:solidFill>
                <a:schemeClr val="tx1"/>
              </a:solidFill>
              <a:round/>
              <a:headEnd/>
              <a:tailEnd/>
            </a:ln>
          </p:spPr>
          <p:txBody>
            <a:bodyPr/>
            <a:lstStyle/>
            <a:p>
              <a:endParaRPr lang="en-US"/>
            </a:p>
          </p:txBody>
        </p:sp>
        <p:sp>
          <p:nvSpPr>
            <p:cNvPr id="81282" name="Freeform 1813"/>
            <p:cNvSpPr>
              <a:spLocks/>
            </p:cNvSpPr>
            <p:nvPr/>
          </p:nvSpPr>
          <p:spPr bwMode="auto">
            <a:xfrm>
              <a:off x="3378" y="5400"/>
              <a:ext cx="14" cy="6"/>
            </a:xfrm>
            <a:custGeom>
              <a:avLst/>
              <a:gdLst>
                <a:gd name="T0" fmla="*/ 0 w 88"/>
                <a:gd name="T1" fmla="*/ 0 h 35"/>
                <a:gd name="T2" fmla="*/ 0 w 88"/>
                <a:gd name="T3" fmla="*/ 0 h 35"/>
                <a:gd name="T4" fmla="*/ 0 w 88"/>
                <a:gd name="T5" fmla="*/ 0 h 35"/>
                <a:gd name="T6" fmla="*/ 0 w 88"/>
                <a:gd name="T7" fmla="*/ 0 h 35"/>
                <a:gd name="T8" fmla="*/ 0 60000 65536"/>
                <a:gd name="T9" fmla="*/ 0 60000 65536"/>
                <a:gd name="T10" fmla="*/ 0 60000 65536"/>
                <a:gd name="T11" fmla="*/ 0 60000 65536"/>
                <a:gd name="T12" fmla="*/ 0 w 88"/>
                <a:gd name="T13" fmla="*/ 0 h 35"/>
                <a:gd name="T14" fmla="*/ 88 w 88"/>
                <a:gd name="T15" fmla="*/ 35 h 35"/>
              </a:gdLst>
              <a:ahLst/>
              <a:cxnLst>
                <a:cxn ang="T8">
                  <a:pos x="T0" y="T1"/>
                </a:cxn>
                <a:cxn ang="T9">
                  <a:pos x="T2" y="T3"/>
                </a:cxn>
                <a:cxn ang="T10">
                  <a:pos x="T4" y="T5"/>
                </a:cxn>
                <a:cxn ang="T11">
                  <a:pos x="T6" y="T7"/>
                </a:cxn>
              </a:cxnLst>
              <a:rect l="T12" t="T13" r="T14" b="T15"/>
              <a:pathLst>
                <a:path w="88" h="35">
                  <a:moveTo>
                    <a:pt x="0" y="35"/>
                  </a:moveTo>
                  <a:lnTo>
                    <a:pt x="0" y="19"/>
                  </a:lnTo>
                  <a:lnTo>
                    <a:pt x="88" y="0"/>
                  </a:lnTo>
                  <a:lnTo>
                    <a:pt x="0" y="35"/>
                  </a:lnTo>
                  <a:close/>
                </a:path>
              </a:pathLst>
            </a:custGeom>
            <a:solidFill>
              <a:schemeClr val="tx1"/>
            </a:solidFill>
            <a:ln w="9525">
              <a:solidFill>
                <a:schemeClr val="tx1"/>
              </a:solidFill>
              <a:round/>
              <a:headEnd/>
              <a:tailEnd/>
            </a:ln>
          </p:spPr>
          <p:txBody>
            <a:bodyPr/>
            <a:lstStyle/>
            <a:p>
              <a:endParaRPr lang="en-US"/>
            </a:p>
          </p:txBody>
        </p:sp>
        <p:sp>
          <p:nvSpPr>
            <p:cNvPr id="81283" name="Freeform 1814"/>
            <p:cNvSpPr>
              <a:spLocks/>
            </p:cNvSpPr>
            <p:nvPr/>
          </p:nvSpPr>
          <p:spPr bwMode="auto">
            <a:xfrm>
              <a:off x="3378" y="5398"/>
              <a:ext cx="14" cy="5"/>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0" y="31"/>
                  </a:moveTo>
                  <a:lnTo>
                    <a:pt x="88" y="12"/>
                  </a:lnTo>
                  <a:lnTo>
                    <a:pt x="76" y="0"/>
                  </a:lnTo>
                  <a:lnTo>
                    <a:pt x="0" y="31"/>
                  </a:lnTo>
                  <a:close/>
                </a:path>
              </a:pathLst>
            </a:custGeom>
            <a:solidFill>
              <a:schemeClr val="tx1"/>
            </a:solidFill>
            <a:ln w="9525">
              <a:solidFill>
                <a:schemeClr val="tx1"/>
              </a:solidFill>
              <a:round/>
              <a:headEnd/>
              <a:tailEnd/>
            </a:ln>
          </p:spPr>
          <p:txBody>
            <a:bodyPr/>
            <a:lstStyle/>
            <a:p>
              <a:endParaRPr lang="en-US"/>
            </a:p>
          </p:txBody>
        </p:sp>
        <p:sp>
          <p:nvSpPr>
            <p:cNvPr id="81284" name="Freeform 1815"/>
            <p:cNvSpPr>
              <a:spLocks/>
            </p:cNvSpPr>
            <p:nvPr/>
          </p:nvSpPr>
          <p:spPr bwMode="auto">
            <a:xfrm>
              <a:off x="3378" y="5398"/>
              <a:ext cx="14" cy="8"/>
            </a:xfrm>
            <a:custGeom>
              <a:avLst/>
              <a:gdLst>
                <a:gd name="T0" fmla="*/ 0 w 88"/>
                <a:gd name="T1" fmla="*/ 0 h 47"/>
                <a:gd name="T2" fmla="*/ 0 w 88"/>
                <a:gd name="T3" fmla="*/ 0 h 47"/>
                <a:gd name="T4" fmla="*/ 0 w 88"/>
                <a:gd name="T5" fmla="*/ 0 h 47"/>
                <a:gd name="T6" fmla="*/ 0 w 88"/>
                <a:gd name="T7" fmla="*/ 0 h 47"/>
                <a:gd name="T8" fmla="*/ 0 w 88"/>
                <a:gd name="T9" fmla="*/ 0 h 47"/>
                <a:gd name="T10" fmla="*/ 0 60000 65536"/>
                <a:gd name="T11" fmla="*/ 0 60000 65536"/>
                <a:gd name="T12" fmla="*/ 0 60000 65536"/>
                <a:gd name="T13" fmla="*/ 0 60000 65536"/>
                <a:gd name="T14" fmla="*/ 0 60000 65536"/>
                <a:gd name="T15" fmla="*/ 0 w 88"/>
                <a:gd name="T16" fmla="*/ 0 h 47"/>
                <a:gd name="T17" fmla="*/ 88 w 88"/>
                <a:gd name="T18" fmla="*/ 47 h 47"/>
              </a:gdLst>
              <a:ahLst/>
              <a:cxnLst>
                <a:cxn ang="T10">
                  <a:pos x="T0" y="T1"/>
                </a:cxn>
                <a:cxn ang="T11">
                  <a:pos x="T2" y="T3"/>
                </a:cxn>
                <a:cxn ang="T12">
                  <a:pos x="T4" y="T5"/>
                </a:cxn>
                <a:cxn ang="T13">
                  <a:pos x="T6" y="T7"/>
                </a:cxn>
                <a:cxn ang="T14">
                  <a:pos x="T8" y="T9"/>
                </a:cxn>
              </a:cxnLst>
              <a:rect l="T15" t="T16" r="T17" b="T18"/>
              <a:pathLst>
                <a:path w="88" h="47">
                  <a:moveTo>
                    <a:pt x="0" y="47"/>
                  </a:moveTo>
                  <a:lnTo>
                    <a:pt x="0" y="31"/>
                  </a:lnTo>
                  <a:lnTo>
                    <a:pt x="76" y="0"/>
                  </a:lnTo>
                  <a:lnTo>
                    <a:pt x="88" y="12"/>
                  </a:lnTo>
                  <a:lnTo>
                    <a:pt x="0" y="47"/>
                  </a:lnTo>
                  <a:close/>
                </a:path>
              </a:pathLst>
            </a:custGeom>
            <a:solidFill>
              <a:schemeClr val="tx1"/>
            </a:solidFill>
            <a:ln w="0">
              <a:solidFill>
                <a:schemeClr val="tx1"/>
              </a:solidFill>
              <a:round/>
              <a:headEnd/>
              <a:tailEnd/>
            </a:ln>
          </p:spPr>
          <p:txBody>
            <a:bodyPr/>
            <a:lstStyle/>
            <a:p>
              <a:endParaRPr lang="en-US"/>
            </a:p>
          </p:txBody>
        </p:sp>
        <p:sp>
          <p:nvSpPr>
            <p:cNvPr id="81285" name="Freeform 1816"/>
            <p:cNvSpPr>
              <a:spLocks/>
            </p:cNvSpPr>
            <p:nvPr/>
          </p:nvSpPr>
          <p:spPr bwMode="auto">
            <a:xfrm>
              <a:off x="3390" y="5385"/>
              <a:ext cx="8" cy="15"/>
            </a:xfrm>
            <a:custGeom>
              <a:avLst/>
              <a:gdLst>
                <a:gd name="T0" fmla="*/ 0 w 48"/>
                <a:gd name="T1" fmla="*/ 0 h 88"/>
                <a:gd name="T2" fmla="*/ 0 w 48"/>
                <a:gd name="T3" fmla="*/ 0 h 88"/>
                <a:gd name="T4" fmla="*/ 0 w 48"/>
                <a:gd name="T5" fmla="*/ 0 h 88"/>
                <a:gd name="T6" fmla="*/ 0 w 48"/>
                <a:gd name="T7" fmla="*/ 0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12" y="88"/>
                  </a:moveTo>
                  <a:lnTo>
                    <a:pt x="0" y="76"/>
                  </a:lnTo>
                  <a:lnTo>
                    <a:pt x="48" y="0"/>
                  </a:lnTo>
                  <a:lnTo>
                    <a:pt x="12" y="88"/>
                  </a:lnTo>
                  <a:close/>
                </a:path>
              </a:pathLst>
            </a:custGeom>
            <a:solidFill>
              <a:schemeClr val="tx1"/>
            </a:solidFill>
            <a:ln w="9525">
              <a:solidFill>
                <a:schemeClr val="tx1"/>
              </a:solidFill>
              <a:round/>
              <a:headEnd/>
              <a:tailEnd/>
            </a:ln>
          </p:spPr>
          <p:txBody>
            <a:bodyPr/>
            <a:lstStyle/>
            <a:p>
              <a:endParaRPr lang="en-US"/>
            </a:p>
          </p:txBody>
        </p:sp>
        <p:sp>
          <p:nvSpPr>
            <p:cNvPr id="81286" name="Freeform 1817"/>
            <p:cNvSpPr>
              <a:spLocks/>
            </p:cNvSpPr>
            <p:nvPr/>
          </p:nvSpPr>
          <p:spPr bwMode="auto">
            <a:xfrm>
              <a:off x="3390" y="5385"/>
              <a:ext cx="8" cy="13"/>
            </a:xfrm>
            <a:custGeom>
              <a:avLst/>
              <a:gdLst>
                <a:gd name="T0" fmla="*/ 0 w 48"/>
                <a:gd name="T1" fmla="*/ 0 h 76"/>
                <a:gd name="T2" fmla="*/ 0 w 48"/>
                <a:gd name="T3" fmla="*/ 0 h 76"/>
                <a:gd name="T4" fmla="*/ 0 w 48"/>
                <a:gd name="T5" fmla="*/ 0 h 76"/>
                <a:gd name="T6" fmla="*/ 0 w 48"/>
                <a:gd name="T7" fmla="*/ 0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0" y="76"/>
                  </a:moveTo>
                  <a:lnTo>
                    <a:pt x="48"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81287" name="Freeform 1818"/>
            <p:cNvSpPr>
              <a:spLocks/>
            </p:cNvSpPr>
            <p:nvPr/>
          </p:nvSpPr>
          <p:spPr bwMode="auto">
            <a:xfrm>
              <a:off x="3390" y="5385"/>
              <a:ext cx="8" cy="15"/>
            </a:xfrm>
            <a:custGeom>
              <a:avLst/>
              <a:gdLst>
                <a:gd name="T0" fmla="*/ 0 w 48"/>
                <a:gd name="T1" fmla="*/ 0 h 88"/>
                <a:gd name="T2" fmla="*/ 0 w 48"/>
                <a:gd name="T3" fmla="*/ 0 h 88"/>
                <a:gd name="T4" fmla="*/ 0 w 48"/>
                <a:gd name="T5" fmla="*/ 0 h 88"/>
                <a:gd name="T6" fmla="*/ 0 w 48"/>
                <a:gd name="T7" fmla="*/ 0 h 88"/>
                <a:gd name="T8" fmla="*/ 0 w 48"/>
                <a:gd name="T9" fmla="*/ 0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12" y="88"/>
                  </a:moveTo>
                  <a:lnTo>
                    <a:pt x="0" y="76"/>
                  </a:lnTo>
                  <a:lnTo>
                    <a:pt x="32" y="0"/>
                  </a:lnTo>
                  <a:lnTo>
                    <a:pt x="48" y="0"/>
                  </a:lnTo>
                  <a:lnTo>
                    <a:pt x="12" y="88"/>
                  </a:lnTo>
                  <a:close/>
                </a:path>
              </a:pathLst>
            </a:custGeom>
            <a:solidFill>
              <a:schemeClr val="tx1"/>
            </a:solidFill>
            <a:ln w="0">
              <a:solidFill>
                <a:schemeClr val="tx1"/>
              </a:solidFill>
              <a:round/>
              <a:headEnd/>
              <a:tailEnd/>
            </a:ln>
          </p:spPr>
          <p:txBody>
            <a:bodyPr/>
            <a:lstStyle/>
            <a:p>
              <a:endParaRPr lang="en-US"/>
            </a:p>
          </p:txBody>
        </p:sp>
        <p:sp>
          <p:nvSpPr>
            <p:cNvPr id="81288" name="Freeform 1819"/>
            <p:cNvSpPr>
              <a:spLocks/>
            </p:cNvSpPr>
            <p:nvPr/>
          </p:nvSpPr>
          <p:spPr bwMode="auto">
            <a:xfrm>
              <a:off x="3392" y="5370"/>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36" y="87"/>
                  </a:moveTo>
                  <a:lnTo>
                    <a:pt x="20" y="87"/>
                  </a:lnTo>
                  <a:lnTo>
                    <a:pt x="0" y="0"/>
                  </a:lnTo>
                  <a:lnTo>
                    <a:pt x="36" y="87"/>
                  </a:lnTo>
                  <a:close/>
                </a:path>
              </a:pathLst>
            </a:custGeom>
            <a:solidFill>
              <a:schemeClr val="tx1"/>
            </a:solidFill>
            <a:ln w="9525">
              <a:solidFill>
                <a:schemeClr val="tx1"/>
              </a:solidFill>
              <a:round/>
              <a:headEnd/>
              <a:tailEnd/>
            </a:ln>
          </p:spPr>
          <p:txBody>
            <a:bodyPr/>
            <a:lstStyle/>
            <a:p>
              <a:endParaRPr lang="en-US"/>
            </a:p>
          </p:txBody>
        </p:sp>
        <p:sp>
          <p:nvSpPr>
            <p:cNvPr id="81289" name="Freeform 1820"/>
            <p:cNvSpPr>
              <a:spLocks/>
            </p:cNvSpPr>
            <p:nvPr/>
          </p:nvSpPr>
          <p:spPr bwMode="auto">
            <a:xfrm>
              <a:off x="3390" y="5370"/>
              <a:ext cx="6"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81290" name="Freeform 1821"/>
            <p:cNvSpPr>
              <a:spLocks/>
            </p:cNvSpPr>
            <p:nvPr/>
          </p:nvSpPr>
          <p:spPr bwMode="auto">
            <a:xfrm>
              <a:off x="3390" y="5370"/>
              <a:ext cx="8"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48" y="87"/>
                  </a:moveTo>
                  <a:lnTo>
                    <a:pt x="32" y="87"/>
                  </a:lnTo>
                  <a:lnTo>
                    <a:pt x="0" y="12"/>
                  </a:lnTo>
                  <a:lnTo>
                    <a:pt x="12" y="0"/>
                  </a:lnTo>
                  <a:lnTo>
                    <a:pt x="48" y="87"/>
                  </a:lnTo>
                  <a:close/>
                </a:path>
              </a:pathLst>
            </a:custGeom>
            <a:solidFill>
              <a:schemeClr val="tx1"/>
            </a:solidFill>
            <a:ln w="0">
              <a:solidFill>
                <a:schemeClr val="tx1"/>
              </a:solidFill>
              <a:round/>
              <a:headEnd/>
              <a:tailEnd/>
            </a:ln>
          </p:spPr>
          <p:txBody>
            <a:bodyPr/>
            <a:lstStyle/>
            <a:p>
              <a:endParaRPr lang="en-US"/>
            </a:p>
          </p:txBody>
        </p:sp>
        <p:sp>
          <p:nvSpPr>
            <p:cNvPr id="81291" name="Freeform 1822"/>
            <p:cNvSpPr>
              <a:spLocks/>
            </p:cNvSpPr>
            <p:nvPr/>
          </p:nvSpPr>
          <p:spPr bwMode="auto">
            <a:xfrm>
              <a:off x="3378" y="5364"/>
              <a:ext cx="14" cy="8"/>
            </a:xfrm>
            <a:custGeom>
              <a:avLst/>
              <a:gdLst>
                <a:gd name="T0" fmla="*/ 0 w 88"/>
                <a:gd name="T1" fmla="*/ 0 h 49"/>
                <a:gd name="T2" fmla="*/ 0 w 88"/>
                <a:gd name="T3" fmla="*/ 0 h 49"/>
                <a:gd name="T4" fmla="*/ 0 w 88"/>
                <a:gd name="T5" fmla="*/ 0 h 49"/>
                <a:gd name="T6" fmla="*/ 0 w 88"/>
                <a:gd name="T7" fmla="*/ 0 h 49"/>
                <a:gd name="T8" fmla="*/ 0 60000 65536"/>
                <a:gd name="T9" fmla="*/ 0 60000 65536"/>
                <a:gd name="T10" fmla="*/ 0 60000 65536"/>
                <a:gd name="T11" fmla="*/ 0 60000 65536"/>
                <a:gd name="T12" fmla="*/ 0 w 88"/>
                <a:gd name="T13" fmla="*/ 0 h 49"/>
                <a:gd name="T14" fmla="*/ 88 w 88"/>
                <a:gd name="T15" fmla="*/ 49 h 49"/>
              </a:gdLst>
              <a:ahLst/>
              <a:cxnLst>
                <a:cxn ang="T8">
                  <a:pos x="T0" y="T1"/>
                </a:cxn>
                <a:cxn ang="T9">
                  <a:pos x="T2" y="T3"/>
                </a:cxn>
                <a:cxn ang="T10">
                  <a:pos x="T4" y="T5"/>
                </a:cxn>
                <a:cxn ang="T11">
                  <a:pos x="T6" y="T7"/>
                </a:cxn>
              </a:cxnLst>
              <a:rect l="T12" t="T13" r="T14" b="T15"/>
              <a:pathLst>
                <a:path w="88" h="49">
                  <a:moveTo>
                    <a:pt x="88" y="37"/>
                  </a:moveTo>
                  <a:lnTo>
                    <a:pt x="76" y="49"/>
                  </a:lnTo>
                  <a:lnTo>
                    <a:pt x="0" y="0"/>
                  </a:lnTo>
                  <a:lnTo>
                    <a:pt x="88" y="37"/>
                  </a:lnTo>
                  <a:close/>
                </a:path>
              </a:pathLst>
            </a:custGeom>
            <a:solidFill>
              <a:schemeClr val="tx1"/>
            </a:solidFill>
            <a:ln w="9525">
              <a:solidFill>
                <a:schemeClr val="tx1"/>
              </a:solidFill>
              <a:round/>
              <a:headEnd/>
              <a:tailEnd/>
            </a:ln>
          </p:spPr>
          <p:txBody>
            <a:bodyPr/>
            <a:lstStyle/>
            <a:p>
              <a:endParaRPr lang="en-US"/>
            </a:p>
          </p:txBody>
        </p:sp>
        <p:sp>
          <p:nvSpPr>
            <p:cNvPr id="81292" name="Freeform 1823"/>
            <p:cNvSpPr>
              <a:spLocks/>
            </p:cNvSpPr>
            <p:nvPr/>
          </p:nvSpPr>
          <p:spPr bwMode="auto">
            <a:xfrm>
              <a:off x="3378" y="5364"/>
              <a:ext cx="12" cy="8"/>
            </a:xfrm>
            <a:custGeom>
              <a:avLst/>
              <a:gdLst>
                <a:gd name="T0" fmla="*/ 0 w 76"/>
                <a:gd name="T1" fmla="*/ 0 h 49"/>
                <a:gd name="T2" fmla="*/ 0 w 76"/>
                <a:gd name="T3" fmla="*/ 0 h 49"/>
                <a:gd name="T4" fmla="*/ 0 w 76"/>
                <a:gd name="T5" fmla="*/ 0 h 49"/>
                <a:gd name="T6" fmla="*/ 0 w 76"/>
                <a:gd name="T7" fmla="*/ 0 h 49"/>
                <a:gd name="T8" fmla="*/ 0 60000 65536"/>
                <a:gd name="T9" fmla="*/ 0 60000 65536"/>
                <a:gd name="T10" fmla="*/ 0 60000 65536"/>
                <a:gd name="T11" fmla="*/ 0 60000 65536"/>
                <a:gd name="T12" fmla="*/ 0 w 76"/>
                <a:gd name="T13" fmla="*/ 0 h 49"/>
                <a:gd name="T14" fmla="*/ 76 w 76"/>
                <a:gd name="T15" fmla="*/ 49 h 49"/>
              </a:gdLst>
              <a:ahLst/>
              <a:cxnLst>
                <a:cxn ang="T8">
                  <a:pos x="T0" y="T1"/>
                </a:cxn>
                <a:cxn ang="T9">
                  <a:pos x="T2" y="T3"/>
                </a:cxn>
                <a:cxn ang="T10">
                  <a:pos x="T4" y="T5"/>
                </a:cxn>
                <a:cxn ang="T11">
                  <a:pos x="T6" y="T7"/>
                </a:cxn>
              </a:cxnLst>
              <a:rect l="T12" t="T13" r="T14" b="T15"/>
              <a:pathLst>
                <a:path w="76" h="49">
                  <a:moveTo>
                    <a:pt x="76" y="49"/>
                  </a:moveTo>
                  <a:lnTo>
                    <a:pt x="0" y="0"/>
                  </a:lnTo>
                  <a:lnTo>
                    <a:pt x="0" y="18"/>
                  </a:lnTo>
                  <a:lnTo>
                    <a:pt x="76" y="49"/>
                  </a:lnTo>
                  <a:close/>
                </a:path>
              </a:pathLst>
            </a:custGeom>
            <a:solidFill>
              <a:schemeClr val="tx1"/>
            </a:solidFill>
            <a:ln w="9525">
              <a:solidFill>
                <a:schemeClr val="tx1"/>
              </a:solidFill>
              <a:round/>
              <a:headEnd/>
              <a:tailEnd/>
            </a:ln>
          </p:spPr>
          <p:txBody>
            <a:bodyPr/>
            <a:lstStyle/>
            <a:p>
              <a:endParaRPr lang="en-US"/>
            </a:p>
          </p:txBody>
        </p:sp>
        <p:sp>
          <p:nvSpPr>
            <p:cNvPr id="81293" name="Freeform 1824"/>
            <p:cNvSpPr>
              <a:spLocks/>
            </p:cNvSpPr>
            <p:nvPr/>
          </p:nvSpPr>
          <p:spPr bwMode="auto">
            <a:xfrm>
              <a:off x="3378" y="5364"/>
              <a:ext cx="14" cy="8"/>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60000 65536"/>
                <a:gd name="T11" fmla="*/ 0 60000 65536"/>
                <a:gd name="T12" fmla="*/ 0 60000 65536"/>
                <a:gd name="T13" fmla="*/ 0 60000 65536"/>
                <a:gd name="T14" fmla="*/ 0 60000 65536"/>
                <a:gd name="T15" fmla="*/ 0 w 88"/>
                <a:gd name="T16" fmla="*/ 0 h 49"/>
                <a:gd name="T17" fmla="*/ 88 w 88"/>
                <a:gd name="T18" fmla="*/ 49 h 49"/>
              </a:gdLst>
              <a:ahLst/>
              <a:cxnLst>
                <a:cxn ang="T10">
                  <a:pos x="T0" y="T1"/>
                </a:cxn>
                <a:cxn ang="T11">
                  <a:pos x="T2" y="T3"/>
                </a:cxn>
                <a:cxn ang="T12">
                  <a:pos x="T4" y="T5"/>
                </a:cxn>
                <a:cxn ang="T13">
                  <a:pos x="T6" y="T7"/>
                </a:cxn>
                <a:cxn ang="T14">
                  <a:pos x="T8" y="T9"/>
                </a:cxn>
              </a:cxnLst>
              <a:rect l="T15" t="T16" r="T17" b="T18"/>
              <a:pathLst>
                <a:path w="88" h="49">
                  <a:moveTo>
                    <a:pt x="88" y="37"/>
                  </a:moveTo>
                  <a:lnTo>
                    <a:pt x="76" y="49"/>
                  </a:lnTo>
                  <a:lnTo>
                    <a:pt x="0" y="18"/>
                  </a:lnTo>
                  <a:lnTo>
                    <a:pt x="0" y="0"/>
                  </a:lnTo>
                  <a:lnTo>
                    <a:pt x="88" y="37"/>
                  </a:lnTo>
                  <a:close/>
                </a:path>
              </a:pathLst>
            </a:custGeom>
            <a:solidFill>
              <a:schemeClr val="tx1"/>
            </a:solidFill>
            <a:ln w="0">
              <a:solidFill>
                <a:schemeClr val="tx1"/>
              </a:solidFill>
              <a:round/>
              <a:headEnd/>
              <a:tailEnd/>
            </a:ln>
          </p:spPr>
          <p:txBody>
            <a:bodyPr/>
            <a:lstStyle/>
            <a:p>
              <a:endParaRPr lang="en-US"/>
            </a:p>
          </p:txBody>
        </p:sp>
        <p:sp>
          <p:nvSpPr>
            <p:cNvPr id="81294" name="Freeform 1825"/>
            <p:cNvSpPr>
              <a:spLocks/>
            </p:cNvSpPr>
            <p:nvPr/>
          </p:nvSpPr>
          <p:spPr bwMode="auto">
            <a:xfrm>
              <a:off x="3376"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81295" name="Freeform 1826"/>
            <p:cNvSpPr>
              <a:spLocks/>
            </p:cNvSpPr>
            <p:nvPr/>
          </p:nvSpPr>
          <p:spPr bwMode="auto">
            <a:xfrm>
              <a:off x="3376"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81296" name="Rectangle 1827"/>
            <p:cNvSpPr>
              <a:spLocks noChangeArrowheads="1"/>
            </p:cNvSpPr>
            <p:nvPr/>
          </p:nvSpPr>
          <p:spPr bwMode="auto">
            <a:xfrm>
              <a:off x="3376" y="5300"/>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297" name="Freeform 1828"/>
            <p:cNvSpPr>
              <a:spLocks/>
            </p:cNvSpPr>
            <p:nvPr/>
          </p:nvSpPr>
          <p:spPr bwMode="auto">
            <a:xfrm>
              <a:off x="3660" y="5446"/>
              <a:ext cx="8" cy="89"/>
            </a:xfrm>
            <a:custGeom>
              <a:avLst/>
              <a:gdLst>
                <a:gd name="T0" fmla="*/ 0 w 46"/>
                <a:gd name="T1" fmla="*/ 0 h 535"/>
                <a:gd name="T2" fmla="*/ 0 w 46"/>
                <a:gd name="T3" fmla="*/ 0 h 535"/>
                <a:gd name="T4" fmla="*/ 0 w 46"/>
                <a:gd name="T5" fmla="*/ 0 h 535"/>
                <a:gd name="T6" fmla="*/ 0 w 46"/>
                <a:gd name="T7" fmla="*/ 0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4"/>
                  </a:moveTo>
                  <a:lnTo>
                    <a:pt x="17" y="535"/>
                  </a:lnTo>
                  <a:lnTo>
                    <a:pt x="46" y="0"/>
                  </a:lnTo>
                  <a:lnTo>
                    <a:pt x="0" y="534"/>
                  </a:lnTo>
                  <a:close/>
                </a:path>
              </a:pathLst>
            </a:custGeom>
            <a:solidFill>
              <a:schemeClr val="tx1"/>
            </a:solidFill>
            <a:ln w="9525">
              <a:solidFill>
                <a:schemeClr val="tx1"/>
              </a:solidFill>
              <a:round/>
              <a:headEnd/>
              <a:tailEnd/>
            </a:ln>
          </p:spPr>
          <p:txBody>
            <a:bodyPr/>
            <a:lstStyle/>
            <a:p>
              <a:endParaRPr lang="en-US"/>
            </a:p>
          </p:txBody>
        </p:sp>
        <p:sp>
          <p:nvSpPr>
            <p:cNvPr id="81298" name="Freeform 1829"/>
            <p:cNvSpPr>
              <a:spLocks/>
            </p:cNvSpPr>
            <p:nvPr/>
          </p:nvSpPr>
          <p:spPr bwMode="auto">
            <a:xfrm>
              <a:off x="3663" y="5446"/>
              <a:ext cx="8" cy="89"/>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5"/>
                  </a:moveTo>
                  <a:lnTo>
                    <a:pt x="29" y="0"/>
                  </a:lnTo>
                  <a:lnTo>
                    <a:pt x="47" y="2"/>
                  </a:lnTo>
                  <a:lnTo>
                    <a:pt x="0" y="535"/>
                  </a:lnTo>
                  <a:close/>
                </a:path>
              </a:pathLst>
            </a:custGeom>
            <a:solidFill>
              <a:schemeClr val="tx1"/>
            </a:solidFill>
            <a:ln w="9525">
              <a:solidFill>
                <a:schemeClr val="tx1"/>
              </a:solidFill>
              <a:round/>
              <a:headEnd/>
              <a:tailEnd/>
            </a:ln>
          </p:spPr>
          <p:txBody>
            <a:bodyPr/>
            <a:lstStyle/>
            <a:p>
              <a:endParaRPr lang="en-US"/>
            </a:p>
          </p:txBody>
        </p:sp>
        <p:sp>
          <p:nvSpPr>
            <p:cNvPr id="81299" name="Freeform 1830"/>
            <p:cNvSpPr>
              <a:spLocks/>
            </p:cNvSpPr>
            <p:nvPr/>
          </p:nvSpPr>
          <p:spPr bwMode="auto">
            <a:xfrm>
              <a:off x="3660" y="5446"/>
              <a:ext cx="11" cy="89"/>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7" y="535"/>
                  </a:lnTo>
                  <a:lnTo>
                    <a:pt x="64" y="2"/>
                  </a:lnTo>
                  <a:lnTo>
                    <a:pt x="46" y="0"/>
                  </a:lnTo>
                  <a:lnTo>
                    <a:pt x="0" y="534"/>
                  </a:lnTo>
                  <a:close/>
                </a:path>
              </a:pathLst>
            </a:custGeom>
            <a:solidFill>
              <a:schemeClr val="tx1"/>
            </a:solidFill>
            <a:ln w="0">
              <a:solidFill>
                <a:schemeClr val="tx1"/>
              </a:solidFill>
              <a:round/>
              <a:headEnd/>
              <a:tailEnd/>
            </a:ln>
          </p:spPr>
          <p:txBody>
            <a:bodyPr/>
            <a:lstStyle/>
            <a:p>
              <a:endParaRPr lang="en-US"/>
            </a:p>
          </p:txBody>
        </p:sp>
        <p:sp>
          <p:nvSpPr>
            <p:cNvPr id="81300" name="Freeform 1831"/>
            <p:cNvSpPr>
              <a:spLocks/>
            </p:cNvSpPr>
            <p:nvPr/>
          </p:nvSpPr>
          <p:spPr bwMode="auto">
            <a:xfrm>
              <a:off x="3658" y="5406"/>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9"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81301" name="Freeform 1832"/>
            <p:cNvSpPr>
              <a:spLocks/>
            </p:cNvSpPr>
            <p:nvPr/>
          </p:nvSpPr>
          <p:spPr bwMode="auto">
            <a:xfrm>
              <a:off x="3658" y="5409"/>
              <a:ext cx="14" cy="4"/>
            </a:xfrm>
            <a:custGeom>
              <a:avLst/>
              <a:gdLst>
                <a:gd name="T0" fmla="*/ 0 w 89"/>
                <a:gd name="T1" fmla="*/ 0 h 25"/>
                <a:gd name="T2" fmla="*/ 0 w 89"/>
                <a:gd name="T3" fmla="*/ 0 h 25"/>
                <a:gd name="T4" fmla="*/ 0 w 89"/>
                <a:gd name="T5" fmla="*/ 0 h 25"/>
                <a:gd name="T6" fmla="*/ 0 w 89"/>
                <a:gd name="T7" fmla="*/ 0 h 25"/>
                <a:gd name="T8" fmla="*/ 0 60000 65536"/>
                <a:gd name="T9" fmla="*/ 0 60000 65536"/>
                <a:gd name="T10" fmla="*/ 0 60000 65536"/>
                <a:gd name="T11" fmla="*/ 0 60000 65536"/>
                <a:gd name="T12" fmla="*/ 0 w 89"/>
                <a:gd name="T13" fmla="*/ 0 h 25"/>
                <a:gd name="T14" fmla="*/ 89 w 89"/>
                <a:gd name="T15" fmla="*/ 25 h 25"/>
              </a:gdLst>
              <a:ahLst/>
              <a:cxnLst>
                <a:cxn ang="T8">
                  <a:pos x="T0" y="T1"/>
                </a:cxn>
                <a:cxn ang="T9">
                  <a:pos x="T2" y="T3"/>
                </a:cxn>
                <a:cxn ang="T10">
                  <a:pos x="T4" y="T5"/>
                </a:cxn>
                <a:cxn ang="T11">
                  <a:pos x="T6" y="T7"/>
                </a:cxn>
              </a:cxnLst>
              <a:rect l="T12" t="T13" r="T14" b="T15"/>
              <a:pathLst>
                <a:path w="89" h="25">
                  <a:moveTo>
                    <a:pt x="89" y="0"/>
                  </a:moveTo>
                  <a:lnTo>
                    <a:pt x="0" y="11"/>
                  </a:lnTo>
                  <a:lnTo>
                    <a:pt x="11" y="25"/>
                  </a:lnTo>
                  <a:lnTo>
                    <a:pt x="89" y="0"/>
                  </a:lnTo>
                  <a:close/>
                </a:path>
              </a:pathLst>
            </a:custGeom>
            <a:solidFill>
              <a:schemeClr val="tx1"/>
            </a:solidFill>
            <a:ln w="9525">
              <a:solidFill>
                <a:schemeClr val="tx1"/>
              </a:solidFill>
              <a:round/>
              <a:headEnd/>
              <a:tailEnd/>
            </a:ln>
          </p:spPr>
          <p:txBody>
            <a:bodyPr/>
            <a:lstStyle/>
            <a:p>
              <a:endParaRPr lang="en-US"/>
            </a:p>
          </p:txBody>
        </p:sp>
        <p:sp>
          <p:nvSpPr>
            <p:cNvPr id="81302" name="Freeform 1833"/>
            <p:cNvSpPr>
              <a:spLocks/>
            </p:cNvSpPr>
            <p:nvPr/>
          </p:nvSpPr>
          <p:spPr bwMode="auto">
            <a:xfrm>
              <a:off x="3658" y="5406"/>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9" y="17"/>
                  </a:lnTo>
                  <a:lnTo>
                    <a:pt x="11" y="42"/>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81303" name="Freeform 1834"/>
            <p:cNvSpPr>
              <a:spLocks/>
            </p:cNvSpPr>
            <p:nvPr/>
          </p:nvSpPr>
          <p:spPr bwMode="auto">
            <a:xfrm>
              <a:off x="3650" y="5411"/>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4"/>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81304" name="Freeform 1835"/>
            <p:cNvSpPr>
              <a:spLocks/>
            </p:cNvSpPr>
            <p:nvPr/>
          </p:nvSpPr>
          <p:spPr bwMode="auto">
            <a:xfrm>
              <a:off x="3650" y="5413"/>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0"/>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81305" name="Freeform 1836"/>
            <p:cNvSpPr>
              <a:spLocks/>
            </p:cNvSpPr>
            <p:nvPr/>
          </p:nvSpPr>
          <p:spPr bwMode="auto">
            <a:xfrm>
              <a:off x="3650" y="5411"/>
              <a:ext cx="9" cy="14"/>
            </a:xfrm>
            <a:custGeom>
              <a:avLst/>
              <a:gdLst>
                <a:gd name="T0" fmla="*/ 0 w 55"/>
                <a:gd name="T1" fmla="*/ 0 h 86"/>
                <a:gd name="T2" fmla="*/ 0 w 55"/>
                <a:gd name="T3" fmla="*/ 0 h 86"/>
                <a:gd name="T4" fmla="*/ 0 w 55"/>
                <a:gd name="T5" fmla="*/ 0 h 86"/>
                <a:gd name="T6" fmla="*/ 0 w 55"/>
                <a:gd name="T7" fmla="*/ 0 h 86"/>
                <a:gd name="T8" fmla="*/ 0 w 55"/>
                <a:gd name="T9" fmla="*/ 0 h 86"/>
                <a:gd name="T10" fmla="*/ 0 60000 65536"/>
                <a:gd name="T11" fmla="*/ 0 60000 65536"/>
                <a:gd name="T12" fmla="*/ 0 60000 65536"/>
                <a:gd name="T13" fmla="*/ 0 60000 65536"/>
                <a:gd name="T14" fmla="*/ 0 60000 65536"/>
                <a:gd name="T15" fmla="*/ 0 w 55"/>
                <a:gd name="T16" fmla="*/ 0 h 86"/>
                <a:gd name="T17" fmla="*/ 55 w 55"/>
                <a:gd name="T18" fmla="*/ 86 h 86"/>
              </a:gdLst>
              <a:ahLst/>
              <a:cxnLst>
                <a:cxn ang="T10">
                  <a:pos x="T0" y="T1"/>
                </a:cxn>
                <a:cxn ang="T11">
                  <a:pos x="T2" y="T3"/>
                </a:cxn>
                <a:cxn ang="T12">
                  <a:pos x="T4" y="T5"/>
                </a:cxn>
                <a:cxn ang="T13">
                  <a:pos x="T6" y="T7"/>
                </a:cxn>
                <a:cxn ang="T14">
                  <a:pos x="T8" y="T9"/>
                </a:cxn>
              </a:cxnLst>
              <a:rect l="T15" t="T16" r="T17" b="T18"/>
              <a:pathLst>
                <a:path w="55" h="86">
                  <a:moveTo>
                    <a:pt x="44" y="0"/>
                  </a:moveTo>
                  <a:lnTo>
                    <a:pt x="55" y="14"/>
                  </a:lnTo>
                  <a:lnTo>
                    <a:pt x="17" y="86"/>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81306" name="Freeform 1837"/>
            <p:cNvSpPr>
              <a:spLocks/>
            </p:cNvSpPr>
            <p:nvPr/>
          </p:nvSpPr>
          <p:spPr bwMode="auto">
            <a:xfrm>
              <a:off x="3650" y="5425"/>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2"/>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81307" name="Freeform 1838"/>
            <p:cNvSpPr>
              <a:spLocks/>
            </p:cNvSpPr>
            <p:nvPr/>
          </p:nvSpPr>
          <p:spPr bwMode="auto">
            <a:xfrm>
              <a:off x="3653" y="5425"/>
              <a:ext cx="4" cy="15"/>
            </a:xfrm>
            <a:custGeom>
              <a:avLst/>
              <a:gdLst>
                <a:gd name="T0" fmla="*/ 0 w 24"/>
                <a:gd name="T1" fmla="*/ 0 h 88"/>
                <a:gd name="T2" fmla="*/ 0 w 24"/>
                <a:gd name="T3" fmla="*/ 0 h 88"/>
                <a:gd name="T4" fmla="*/ 0 w 24"/>
                <a:gd name="T5" fmla="*/ 0 h 88"/>
                <a:gd name="T6" fmla="*/ 0 w 24"/>
                <a:gd name="T7" fmla="*/ 0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0" y="0"/>
                  </a:moveTo>
                  <a:lnTo>
                    <a:pt x="11" y="88"/>
                  </a:lnTo>
                  <a:lnTo>
                    <a:pt x="24" y="77"/>
                  </a:lnTo>
                  <a:lnTo>
                    <a:pt x="0" y="0"/>
                  </a:lnTo>
                  <a:close/>
                </a:path>
              </a:pathLst>
            </a:custGeom>
            <a:solidFill>
              <a:schemeClr val="tx1"/>
            </a:solidFill>
            <a:ln w="9525">
              <a:solidFill>
                <a:schemeClr val="tx1"/>
              </a:solidFill>
              <a:round/>
              <a:headEnd/>
              <a:tailEnd/>
            </a:ln>
          </p:spPr>
          <p:txBody>
            <a:bodyPr/>
            <a:lstStyle/>
            <a:p>
              <a:endParaRPr lang="en-US"/>
            </a:p>
          </p:txBody>
        </p:sp>
        <p:sp>
          <p:nvSpPr>
            <p:cNvPr id="81308" name="Freeform 1839"/>
            <p:cNvSpPr>
              <a:spLocks/>
            </p:cNvSpPr>
            <p:nvPr/>
          </p:nvSpPr>
          <p:spPr bwMode="auto">
            <a:xfrm>
              <a:off x="3650" y="5425"/>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2"/>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81309" name="Freeform 1840"/>
            <p:cNvSpPr>
              <a:spLocks/>
            </p:cNvSpPr>
            <p:nvPr/>
          </p:nvSpPr>
          <p:spPr bwMode="auto">
            <a:xfrm>
              <a:off x="3655" y="5438"/>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81310" name="Freeform 1841"/>
            <p:cNvSpPr>
              <a:spLocks/>
            </p:cNvSpPr>
            <p:nvPr/>
          </p:nvSpPr>
          <p:spPr bwMode="auto">
            <a:xfrm>
              <a:off x="3657" y="5438"/>
              <a:ext cx="12" cy="9"/>
            </a:xfrm>
            <a:custGeom>
              <a:avLst/>
              <a:gdLst>
                <a:gd name="T0" fmla="*/ 0 w 74"/>
                <a:gd name="T1" fmla="*/ 0 h 55"/>
                <a:gd name="T2" fmla="*/ 0 w 74"/>
                <a:gd name="T3" fmla="*/ 0 h 55"/>
                <a:gd name="T4" fmla="*/ 0 w 74"/>
                <a:gd name="T5" fmla="*/ 0 h 55"/>
                <a:gd name="T6" fmla="*/ 0 w 74"/>
                <a:gd name="T7" fmla="*/ 0 h 55"/>
                <a:gd name="T8" fmla="*/ 0 60000 65536"/>
                <a:gd name="T9" fmla="*/ 0 60000 65536"/>
                <a:gd name="T10" fmla="*/ 0 60000 65536"/>
                <a:gd name="T11" fmla="*/ 0 60000 65536"/>
                <a:gd name="T12" fmla="*/ 0 w 74"/>
                <a:gd name="T13" fmla="*/ 0 h 55"/>
                <a:gd name="T14" fmla="*/ 74 w 74"/>
                <a:gd name="T15" fmla="*/ 55 h 55"/>
              </a:gdLst>
              <a:ahLst/>
              <a:cxnLst>
                <a:cxn ang="T8">
                  <a:pos x="T0" y="T1"/>
                </a:cxn>
                <a:cxn ang="T9">
                  <a:pos x="T2" y="T3"/>
                </a:cxn>
                <a:cxn ang="T10">
                  <a:pos x="T4" y="T5"/>
                </a:cxn>
                <a:cxn ang="T11">
                  <a:pos x="T6" y="T7"/>
                </a:cxn>
              </a:cxnLst>
              <a:rect l="T12" t="T13" r="T14" b="T15"/>
              <a:pathLst>
                <a:path w="74" h="55">
                  <a:moveTo>
                    <a:pt x="0" y="0"/>
                  </a:moveTo>
                  <a:lnTo>
                    <a:pt x="71" y="55"/>
                  </a:lnTo>
                  <a:lnTo>
                    <a:pt x="74" y="39"/>
                  </a:lnTo>
                  <a:lnTo>
                    <a:pt x="0" y="0"/>
                  </a:lnTo>
                  <a:close/>
                </a:path>
              </a:pathLst>
            </a:custGeom>
            <a:solidFill>
              <a:schemeClr val="tx1"/>
            </a:solidFill>
            <a:ln w="9525">
              <a:solidFill>
                <a:schemeClr val="tx1"/>
              </a:solidFill>
              <a:round/>
              <a:headEnd/>
              <a:tailEnd/>
            </a:ln>
          </p:spPr>
          <p:txBody>
            <a:bodyPr/>
            <a:lstStyle/>
            <a:p>
              <a:endParaRPr lang="en-US"/>
            </a:p>
          </p:txBody>
        </p:sp>
        <p:sp>
          <p:nvSpPr>
            <p:cNvPr id="81311" name="Freeform 1842"/>
            <p:cNvSpPr>
              <a:spLocks/>
            </p:cNvSpPr>
            <p:nvPr/>
          </p:nvSpPr>
          <p:spPr bwMode="auto">
            <a:xfrm>
              <a:off x="3655" y="5438"/>
              <a:ext cx="14" cy="9"/>
            </a:xfrm>
            <a:custGeom>
              <a:avLst/>
              <a:gdLst>
                <a:gd name="T0" fmla="*/ 0 w 87"/>
                <a:gd name="T1" fmla="*/ 0 h 55"/>
                <a:gd name="T2" fmla="*/ 0 w 87"/>
                <a:gd name="T3" fmla="*/ 0 h 55"/>
                <a:gd name="T4" fmla="*/ 0 w 87"/>
                <a:gd name="T5" fmla="*/ 0 h 55"/>
                <a:gd name="T6" fmla="*/ 0 w 87"/>
                <a:gd name="T7" fmla="*/ 0 h 55"/>
                <a:gd name="T8" fmla="*/ 0 w 87"/>
                <a:gd name="T9" fmla="*/ 0 h 55"/>
                <a:gd name="T10" fmla="*/ 0 60000 65536"/>
                <a:gd name="T11" fmla="*/ 0 60000 65536"/>
                <a:gd name="T12" fmla="*/ 0 60000 65536"/>
                <a:gd name="T13" fmla="*/ 0 60000 65536"/>
                <a:gd name="T14" fmla="*/ 0 60000 65536"/>
                <a:gd name="T15" fmla="*/ 0 w 87"/>
                <a:gd name="T16" fmla="*/ 0 h 55"/>
                <a:gd name="T17" fmla="*/ 87 w 87"/>
                <a:gd name="T18" fmla="*/ 55 h 55"/>
              </a:gdLst>
              <a:ahLst/>
              <a:cxnLst>
                <a:cxn ang="T10">
                  <a:pos x="T0" y="T1"/>
                </a:cxn>
                <a:cxn ang="T11">
                  <a:pos x="T2" y="T3"/>
                </a:cxn>
                <a:cxn ang="T12">
                  <a:pos x="T4" y="T5"/>
                </a:cxn>
                <a:cxn ang="T13">
                  <a:pos x="T6" y="T7"/>
                </a:cxn>
                <a:cxn ang="T14">
                  <a:pos x="T8" y="T9"/>
                </a:cxn>
              </a:cxnLst>
              <a:rect l="T15" t="T16" r="T17" b="T18"/>
              <a:pathLst>
                <a:path w="87" h="55">
                  <a:moveTo>
                    <a:pt x="0" y="11"/>
                  </a:moveTo>
                  <a:lnTo>
                    <a:pt x="13" y="0"/>
                  </a:lnTo>
                  <a:lnTo>
                    <a:pt x="87" y="39"/>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81312" name="Freeform 1843"/>
            <p:cNvSpPr>
              <a:spLocks/>
            </p:cNvSpPr>
            <p:nvPr/>
          </p:nvSpPr>
          <p:spPr bwMode="auto">
            <a:xfrm>
              <a:off x="3672" y="5404"/>
              <a:ext cx="16"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1"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81313" name="Freeform 1844"/>
            <p:cNvSpPr>
              <a:spLocks/>
            </p:cNvSpPr>
            <p:nvPr/>
          </p:nvSpPr>
          <p:spPr bwMode="auto">
            <a:xfrm>
              <a:off x="3673" y="5402"/>
              <a:ext cx="15" cy="4"/>
            </a:xfrm>
            <a:custGeom>
              <a:avLst/>
              <a:gdLst>
                <a:gd name="T0" fmla="*/ 0 w 89"/>
                <a:gd name="T1" fmla="*/ 0 h 24"/>
                <a:gd name="T2" fmla="*/ 0 w 89"/>
                <a:gd name="T3" fmla="*/ 0 h 24"/>
                <a:gd name="T4" fmla="*/ 0 w 89"/>
                <a:gd name="T5" fmla="*/ 0 h 24"/>
                <a:gd name="T6" fmla="*/ 0 w 89"/>
                <a:gd name="T7" fmla="*/ 0 h 24"/>
                <a:gd name="T8" fmla="*/ 0 60000 65536"/>
                <a:gd name="T9" fmla="*/ 0 60000 65536"/>
                <a:gd name="T10" fmla="*/ 0 60000 65536"/>
                <a:gd name="T11" fmla="*/ 0 60000 65536"/>
                <a:gd name="T12" fmla="*/ 0 w 89"/>
                <a:gd name="T13" fmla="*/ 0 h 24"/>
                <a:gd name="T14" fmla="*/ 89 w 89"/>
                <a:gd name="T15" fmla="*/ 24 h 24"/>
              </a:gdLst>
              <a:ahLst/>
              <a:cxnLst>
                <a:cxn ang="T8">
                  <a:pos x="T0" y="T1"/>
                </a:cxn>
                <a:cxn ang="T9">
                  <a:pos x="T2" y="T3"/>
                </a:cxn>
                <a:cxn ang="T10">
                  <a:pos x="T4" y="T5"/>
                </a:cxn>
                <a:cxn ang="T11">
                  <a:pos x="T6" y="T7"/>
                </a:cxn>
              </a:cxnLst>
              <a:rect l="T12" t="T13" r="T14" b="T15"/>
              <a:pathLst>
                <a:path w="89" h="24">
                  <a:moveTo>
                    <a:pt x="0" y="24"/>
                  </a:moveTo>
                  <a:lnTo>
                    <a:pt x="89" y="13"/>
                  </a:lnTo>
                  <a:lnTo>
                    <a:pt x="78" y="0"/>
                  </a:lnTo>
                  <a:lnTo>
                    <a:pt x="0" y="24"/>
                  </a:lnTo>
                  <a:close/>
                </a:path>
              </a:pathLst>
            </a:custGeom>
            <a:solidFill>
              <a:schemeClr val="tx1"/>
            </a:solidFill>
            <a:ln w="9525">
              <a:solidFill>
                <a:schemeClr val="tx1"/>
              </a:solidFill>
              <a:round/>
              <a:headEnd/>
              <a:tailEnd/>
            </a:ln>
          </p:spPr>
          <p:txBody>
            <a:bodyPr/>
            <a:lstStyle/>
            <a:p>
              <a:endParaRPr lang="en-US"/>
            </a:p>
          </p:txBody>
        </p:sp>
        <p:sp>
          <p:nvSpPr>
            <p:cNvPr id="81314" name="Freeform 1845"/>
            <p:cNvSpPr>
              <a:spLocks/>
            </p:cNvSpPr>
            <p:nvPr/>
          </p:nvSpPr>
          <p:spPr bwMode="auto">
            <a:xfrm>
              <a:off x="3672" y="5402"/>
              <a:ext cx="16" cy="7"/>
            </a:xfrm>
            <a:custGeom>
              <a:avLst/>
              <a:gdLst>
                <a:gd name="T0" fmla="*/ 0 w 90"/>
                <a:gd name="T1" fmla="*/ 0 h 41"/>
                <a:gd name="T2" fmla="*/ 0 w 90"/>
                <a:gd name="T3" fmla="*/ 0 h 41"/>
                <a:gd name="T4" fmla="*/ 0 w 90"/>
                <a:gd name="T5" fmla="*/ 0 h 41"/>
                <a:gd name="T6" fmla="*/ 0 w 90"/>
                <a:gd name="T7" fmla="*/ 0 h 41"/>
                <a:gd name="T8" fmla="*/ 0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0" y="41"/>
                  </a:moveTo>
                  <a:lnTo>
                    <a:pt x="1" y="24"/>
                  </a:lnTo>
                  <a:lnTo>
                    <a:pt x="79" y="0"/>
                  </a:lnTo>
                  <a:lnTo>
                    <a:pt x="90" y="13"/>
                  </a:lnTo>
                  <a:lnTo>
                    <a:pt x="0" y="41"/>
                  </a:lnTo>
                  <a:close/>
                </a:path>
              </a:pathLst>
            </a:custGeom>
            <a:solidFill>
              <a:schemeClr val="tx1"/>
            </a:solidFill>
            <a:ln w="0">
              <a:solidFill>
                <a:schemeClr val="tx1"/>
              </a:solidFill>
              <a:round/>
              <a:headEnd/>
              <a:tailEnd/>
            </a:ln>
          </p:spPr>
          <p:txBody>
            <a:bodyPr/>
            <a:lstStyle/>
            <a:p>
              <a:endParaRPr lang="en-US"/>
            </a:p>
          </p:txBody>
        </p:sp>
        <p:sp>
          <p:nvSpPr>
            <p:cNvPr id="81315" name="Freeform 1846"/>
            <p:cNvSpPr>
              <a:spLocks/>
            </p:cNvSpPr>
            <p:nvPr/>
          </p:nvSpPr>
          <p:spPr bwMode="auto">
            <a:xfrm>
              <a:off x="3686" y="5390"/>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1"/>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81316" name="Freeform 1847"/>
            <p:cNvSpPr>
              <a:spLocks/>
            </p:cNvSpPr>
            <p:nvPr/>
          </p:nvSpPr>
          <p:spPr bwMode="auto">
            <a:xfrm>
              <a:off x="3686" y="5390"/>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7" y="0"/>
                  </a:lnTo>
                  <a:lnTo>
                    <a:pt x="0" y="72"/>
                  </a:lnTo>
                  <a:close/>
                </a:path>
              </a:pathLst>
            </a:custGeom>
            <a:solidFill>
              <a:schemeClr val="tx1"/>
            </a:solidFill>
            <a:ln w="9525">
              <a:solidFill>
                <a:schemeClr val="tx1"/>
              </a:solidFill>
              <a:round/>
              <a:headEnd/>
              <a:tailEnd/>
            </a:ln>
          </p:spPr>
          <p:txBody>
            <a:bodyPr/>
            <a:lstStyle/>
            <a:p>
              <a:endParaRPr lang="en-US"/>
            </a:p>
          </p:txBody>
        </p:sp>
        <p:sp>
          <p:nvSpPr>
            <p:cNvPr id="81317" name="Freeform 1848"/>
            <p:cNvSpPr>
              <a:spLocks/>
            </p:cNvSpPr>
            <p:nvPr/>
          </p:nvSpPr>
          <p:spPr bwMode="auto">
            <a:xfrm>
              <a:off x="3686" y="5390"/>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2"/>
                  </a:lnTo>
                  <a:lnTo>
                    <a:pt x="37"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81318" name="Freeform 1849"/>
            <p:cNvSpPr>
              <a:spLocks/>
            </p:cNvSpPr>
            <p:nvPr/>
          </p:nvSpPr>
          <p:spPr bwMode="auto">
            <a:xfrm>
              <a:off x="3690" y="5375"/>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1"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81319" name="Freeform 1850"/>
            <p:cNvSpPr>
              <a:spLocks/>
            </p:cNvSpPr>
            <p:nvPr/>
          </p:nvSpPr>
          <p:spPr bwMode="auto">
            <a:xfrm>
              <a:off x="3688" y="5375"/>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1"/>
                  </a:lnTo>
                  <a:lnTo>
                    <a:pt x="24" y="89"/>
                  </a:lnTo>
                  <a:close/>
                </a:path>
              </a:pathLst>
            </a:custGeom>
            <a:solidFill>
              <a:schemeClr val="tx1"/>
            </a:solidFill>
            <a:ln w="9525">
              <a:solidFill>
                <a:schemeClr val="tx1"/>
              </a:solidFill>
              <a:round/>
              <a:headEnd/>
              <a:tailEnd/>
            </a:ln>
          </p:spPr>
          <p:txBody>
            <a:bodyPr/>
            <a:lstStyle/>
            <a:p>
              <a:endParaRPr lang="en-US"/>
            </a:p>
          </p:txBody>
        </p:sp>
        <p:sp>
          <p:nvSpPr>
            <p:cNvPr id="81320" name="Freeform 1851"/>
            <p:cNvSpPr>
              <a:spLocks/>
            </p:cNvSpPr>
            <p:nvPr/>
          </p:nvSpPr>
          <p:spPr bwMode="auto">
            <a:xfrm>
              <a:off x="3688" y="5375"/>
              <a:ext cx="7" cy="15"/>
            </a:xfrm>
            <a:custGeom>
              <a:avLst/>
              <a:gdLst>
                <a:gd name="T0" fmla="*/ 0 w 42"/>
                <a:gd name="T1" fmla="*/ 0 h 90"/>
                <a:gd name="T2" fmla="*/ 0 w 42"/>
                <a:gd name="T3" fmla="*/ 0 h 90"/>
                <a:gd name="T4" fmla="*/ 0 w 42"/>
                <a:gd name="T5" fmla="*/ 0 h 90"/>
                <a:gd name="T6" fmla="*/ 0 w 42"/>
                <a:gd name="T7" fmla="*/ 0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4" y="89"/>
                  </a:lnTo>
                  <a:lnTo>
                    <a:pt x="0" y="11"/>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81321" name="Freeform 1852"/>
            <p:cNvSpPr>
              <a:spLocks/>
            </p:cNvSpPr>
            <p:nvPr/>
          </p:nvSpPr>
          <p:spPr bwMode="auto">
            <a:xfrm>
              <a:off x="3676" y="5368"/>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84" y="43"/>
                  </a:moveTo>
                  <a:lnTo>
                    <a:pt x="71" y="54"/>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81322" name="Freeform 1853"/>
            <p:cNvSpPr>
              <a:spLocks/>
            </p:cNvSpPr>
            <p:nvPr/>
          </p:nvSpPr>
          <p:spPr bwMode="auto">
            <a:xfrm>
              <a:off x="3676" y="5368"/>
              <a:ext cx="12" cy="9"/>
            </a:xfrm>
            <a:custGeom>
              <a:avLst/>
              <a:gdLst>
                <a:gd name="T0" fmla="*/ 0 w 72"/>
                <a:gd name="T1" fmla="*/ 0 h 54"/>
                <a:gd name="T2" fmla="*/ 0 w 72"/>
                <a:gd name="T3" fmla="*/ 0 h 54"/>
                <a:gd name="T4" fmla="*/ 0 w 72"/>
                <a:gd name="T5" fmla="*/ 0 h 54"/>
                <a:gd name="T6" fmla="*/ 0 w 72"/>
                <a:gd name="T7" fmla="*/ 0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72" y="54"/>
                  </a:moveTo>
                  <a:lnTo>
                    <a:pt x="1" y="0"/>
                  </a:lnTo>
                  <a:lnTo>
                    <a:pt x="0" y="17"/>
                  </a:lnTo>
                  <a:lnTo>
                    <a:pt x="72" y="54"/>
                  </a:lnTo>
                  <a:close/>
                </a:path>
              </a:pathLst>
            </a:custGeom>
            <a:solidFill>
              <a:schemeClr val="tx1"/>
            </a:solidFill>
            <a:ln w="9525">
              <a:solidFill>
                <a:schemeClr val="tx1"/>
              </a:solidFill>
              <a:round/>
              <a:headEnd/>
              <a:tailEnd/>
            </a:ln>
          </p:spPr>
          <p:txBody>
            <a:bodyPr/>
            <a:lstStyle/>
            <a:p>
              <a:endParaRPr lang="en-US"/>
            </a:p>
          </p:txBody>
        </p:sp>
        <p:sp>
          <p:nvSpPr>
            <p:cNvPr id="81323" name="Freeform 1854"/>
            <p:cNvSpPr>
              <a:spLocks/>
            </p:cNvSpPr>
            <p:nvPr/>
          </p:nvSpPr>
          <p:spPr bwMode="auto">
            <a:xfrm>
              <a:off x="3676" y="5368"/>
              <a:ext cx="14" cy="9"/>
            </a:xfrm>
            <a:custGeom>
              <a:avLst/>
              <a:gdLst>
                <a:gd name="T0" fmla="*/ 0 w 85"/>
                <a:gd name="T1" fmla="*/ 0 h 54"/>
                <a:gd name="T2" fmla="*/ 0 w 85"/>
                <a:gd name="T3" fmla="*/ 0 h 54"/>
                <a:gd name="T4" fmla="*/ 0 w 85"/>
                <a:gd name="T5" fmla="*/ 0 h 54"/>
                <a:gd name="T6" fmla="*/ 0 w 85"/>
                <a:gd name="T7" fmla="*/ 0 h 54"/>
                <a:gd name="T8" fmla="*/ 0 w 85"/>
                <a:gd name="T9" fmla="*/ 0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85" y="43"/>
                  </a:moveTo>
                  <a:lnTo>
                    <a:pt x="72" y="54"/>
                  </a:lnTo>
                  <a:lnTo>
                    <a:pt x="0" y="17"/>
                  </a:lnTo>
                  <a:lnTo>
                    <a:pt x="1" y="0"/>
                  </a:lnTo>
                  <a:lnTo>
                    <a:pt x="85" y="43"/>
                  </a:lnTo>
                  <a:close/>
                </a:path>
              </a:pathLst>
            </a:custGeom>
            <a:solidFill>
              <a:schemeClr val="tx1"/>
            </a:solidFill>
            <a:ln w="0">
              <a:solidFill>
                <a:schemeClr val="tx1"/>
              </a:solidFill>
              <a:round/>
              <a:headEnd/>
              <a:tailEnd/>
            </a:ln>
          </p:spPr>
          <p:txBody>
            <a:bodyPr/>
            <a:lstStyle/>
            <a:p>
              <a:endParaRPr lang="en-US"/>
            </a:p>
          </p:txBody>
        </p:sp>
        <p:sp>
          <p:nvSpPr>
            <p:cNvPr id="81324" name="Freeform 1855"/>
            <p:cNvSpPr>
              <a:spLocks/>
            </p:cNvSpPr>
            <p:nvPr/>
          </p:nvSpPr>
          <p:spPr bwMode="auto">
            <a:xfrm>
              <a:off x="3674" y="5304"/>
              <a:ext cx="6" cy="66"/>
            </a:xfrm>
            <a:custGeom>
              <a:avLst/>
              <a:gdLst>
                <a:gd name="T0" fmla="*/ 0 w 34"/>
                <a:gd name="T1" fmla="*/ 0 h 396"/>
                <a:gd name="T2" fmla="*/ 0 w 34"/>
                <a:gd name="T3" fmla="*/ 0 h 396"/>
                <a:gd name="T4" fmla="*/ 0 w 34"/>
                <a:gd name="T5" fmla="*/ 0 h 396"/>
                <a:gd name="T6" fmla="*/ 0 w 34"/>
                <a:gd name="T7" fmla="*/ 0 h 396"/>
                <a:gd name="T8" fmla="*/ 0 60000 65536"/>
                <a:gd name="T9" fmla="*/ 0 60000 65536"/>
                <a:gd name="T10" fmla="*/ 0 60000 65536"/>
                <a:gd name="T11" fmla="*/ 0 60000 65536"/>
                <a:gd name="T12" fmla="*/ 0 w 34"/>
                <a:gd name="T13" fmla="*/ 0 h 396"/>
                <a:gd name="T14" fmla="*/ 34 w 34"/>
                <a:gd name="T15" fmla="*/ 396 h 396"/>
              </a:gdLst>
              <a:ahLst/>
              <a:cxnLst>
                <a:cxn ang="T8">
                  <a:pos x="T0" y="T1"/>
                </a:cxn>
                <a:cxn ang="T9">
                  <a:pos x="T2" y="T3"/>
                </a:cxn>
                <a:cxn ang="T10">
                  <a:pos x="T4" y="T5"/>
                </a:cxn>
                <a:cxn ang="T11">
                  <a:pos x="T6" y="T7"/>
                </a:cxn>
              </a:cxnLst>
              <a:rect l="T12" t="T13" r="T14" b="T15"/>
              <a:pathLst>
                <a:path w="34" h="396">
                  <a:moveTo>
                    <a:pt x="0" y="394"/>
                  </a:moveTo>
                  <a:lnTo>
                    <a:pt x="17" y="396"/>
                  </a:lnTo>
                  <a:lnTo>
                    <a:pt x="34" y="0"/>
                  </a:lnTo>
                  <a:lnTo>
                    <a:pt x="0" y="394"/>
                  </a:lnTo>
                  <a:close/>
                </a:path>
              </a:pathLst>
            </a:custGeom>
            <a:solidFill>
              <a:schemeClr val="tx1"/>
            </a:solidFill>
            <a:ln w="9525">
              <a:solidFill>
                <a:schemeClr val="tx1"/>
              </a:solidFill>
              <a:round/>
              <a:headEnd/>
              <a:tailEnd/>
            </a:ln>
          </p:spPr>
          <p:txBody>
            <a:bodyPr/>
            <a:lstStyle/>
            <a:p>
              <a:endParaRPr lang="en-US"/>
            </a:p>
          </p:txBody>
        </p:sp>
        <p:sp>
          <p:nvSpPr>
            <p:cNvPr id="81325" name="Freeform 1856"/>
            <p:cNvSpPr>
              <a:spLocks/>
            </p:cNvSpPr>
            <p:nvPr/>
          </p:nvSpPr>
          <p:spPr bwMode="auto">
            <a:xfrm>
              <a:off x="3677" y="5304"/>
              <a:ext cx="6" cy="66"/>
            </a:xfrm>
            <a:custGeom>
              <a:avLst/>
              <a:gdLst>
                <a:gd name="T0" fmla="*/ 0 w 35"/>
                <a:gd name="T1" fmla="*/ 0 h 396"/>
                <a:gd name="T2" fmla="*/ 0 w 35"/>
                <a:gd name="T3" fmla="*/ 0 h 396"/>
                <a:gd name="T4" fmla="*/ 0 w 35"/>
                <a:gd name="T5" fmla="*/ 0 h 396"/>
                <a:gd name="T6" fmla="*/ 0 w 35"/>
                <a:gd name="T7" fmla="*/ 0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6"/>
                  </a:moveTo>
                  <a:lnTo>
                    <a:pt x="17" y="0"/>
                  </a:lnTo>
                  <a:lnTo>
                    <a:pt x="35" y="2"/>
                  </a:lnTo>
                  <a:lnTo>
                    <a:pt x="0" y="396"/>
                  </a:lnTo>
                  <a:close/>
                </a:path>
              </a:pathLst>
            </a:custGeom>
            <a:solidFill>
              <a:schemeClr val="tx1"/>
            </a:solidFill>
            <a:ln w="9525">
              <a:solidFill>
                <a:schemeClr val="tx1"/>
              </a:solidFill>
              <a:round/>
              <a:headEnd/>
              <a:tailEnd/>
            </a:ln>
          </p:spPr>
          <p:txBody>
            <a:bodyPr/>
            <a:lstStyle/>
            <a:p>
              <a:endParaRPr lang="en-US"/>
            </a:p>
          </p:txBody>
        </p:sp>
        <p:sp>
          <p:nvSpPr>
            <p:cNvPr id="81326" name="Freeform 1857"/>
            <p:cNvSpPr>
              <a:spLocks/>
            </p:cNvSpPr>
            <p:nvPr/>
          </p:nvSpPr>
          <p:spPr bwMode="auto">
            <a:xfrm>
              <a:off x="3674" y="5304"/>
              <a:ext cx="9" cy="66"/>
            </a:xfrm>
            <a:custGeom>
              <a:avLst/>
              <a:gdLst>
                <a:gd name="T0" fmla="*/ 0 w 52"/>
                <a:gd name="T1" fmla="*/ 0 h 396"/>
                <a:gd name="T2" fmla="*/ 0 w 52"/>
                <a:gd name="T3" fmla="*/ 0 h 396"/>
                <a:gd name="T4" fmla="*/ 0 w 52"/>
                <a:gd name="T5" fmla="*/ 0 h 396"/>
                <a:gd name="T6" fmla="*/ 0 w 52"/>
                <a:gd name="T7" fmla="*/ 0 h 396"/>
                <a:gd name="T8" fmla="*/ 0 w 52"/>
                <a:gd name="T9" fmla="*/ 0 h 396"/>
                <a:gd name="T10" fmla="*/ 0 60000 65536"/>
                <a:gd name="T11" fmla="*/ 0 60000 65536"/>
                <a:gd name="T12" fmla="*/ 0 60000 65536"/>
                <a:gd name="T13" fmla="*/ 0 60000 65536"/>
                <a:gd name="T14" fmla="*/ 0 60000 65536"/>
                <a:gd name="T15" fmla="*/ 0 w 52"/>
                <a:gd name="T16" fmla="*/ 0 h 396"/>
                <a:gd name="T17" fmla="*/ 52 w 52"/>
                <a:gd name="T18" fmla="*/ 396 h 396"/>
              </a:gdLst>
              <a:ahLst/>
              <a:cxnLst>
                <a:cxn ang="T10">
                  <a:pos x="T0" y="T1"/>
                </a:cxn>
                <a:cxn ang="T11">
                  <a:pos x="T2" y="T3"/>
                </a:cxn>
                <a:cxn ang="T12">
                  <a:pos x="T4" y="T5"/>
                </a:cxn>
                <a:cxn ang="T13">
                  <a:pos x="T6" y="T7"/>
                </a:cxn>
                <a:cxn ang="T14">
                  <a:pos x="T8" y="T9"/>
                </a:cxn>
              </a:cxnLst>
              <a:rect l="T15" t="T16" r="T17" b="T18"/>
              <a:pathLst>
                <a:path w="52" h="396">
                  <a:moveTo>
                    <a:pt x="0" y="394"/>
                  </a:moveTo>
                  <a:lnTo>
                    <a:pt x="17" y="396"/>
                  </a:lnTo>
                  <a:lnTo>
                    <a:pt x="52" y="2"/>
                  </a:lnTo>
                  <a:lnTo>
                    <a:pt x="34" y="0"/>
                  </a:lnTo>
                  <a:lnTo>
                    <a:pt x="0" y="394"/>
                  </a:lnTo>
                  <a:close/>
                </a:path>
              </a:pathLst>
            </a:custGeom>
            <a:solidFill>
              <a:schemeClr val="tx1"/>
            </a:solidFill>
            <a:ln w="0">
              <a:solidFill>
                <a:schemeClr val="tx1"/>
              </a:solidFill>
              <a:round/>
              <a:headEnd/>
              <a:tailEnd/>
            </a:ln>
          </p:spPr>
          <p:txBody>
            <a:bodyPr/>
            <a:lstStyle/>
            <a:p>
              <a:endParaRPr lang="en-US"/>
            </a:p>
          </p:txBody>
        </p:sp>
        <p:sp>
          <p:nvSpPr>
            <p:cNvPr id="81327" name="Freeform 1858"/>
            <p:cNvSpPr>
              <a:spLocks/>
            </p:cNvSpPr>
            <p:nvPr/>
          </p:nvSpPr>
          <p:spPr bwMode="auto">
            <a:xfrm>
              <a:off x="3665" y="5492"/>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328" name="Freeform 1859"/>
            <p:cNvSpPr>
              <a:spLocks/>
            </p:cNvSpPr>
            <p:nvPr/>
          </p:nvSpPr>
          <p:spPr bwMode="auto">
            <a:xfrm>
              <a:off x="3665" y="5490"/>
              <a:ext cx="62" cy="6"/>
            </a:xfrm>
            <a:custGeom>
              <a:avLst/>
              <a:gdLst>
                <a:gd name="T0" fmla="*/ 0 w 369"/>
                <a:gd name="T1" fmla="*/ 0 h 31"/>
                <a:gd name="T2" fmla="*/ 0 w 369"/>
                <a:gd name="T3" fmla="*/ 0 h 31"/>
                <a:gd name="T4" fmla="*/ 0 w 369"/>
                <a:gd name="T5" fmla="*/ 0 h 31"/>
                <a:gd name="T6" fmla="*/ 0 w 369"/>
                <a:gd name="T7" fmla="*/ 0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9" y="31"/>
                  </a:moveTo>
                  <a:lnTo>
                    <a:pt x="0" y="8"/>
                  </a:lnTo>
                  <a:lnTo>
                    <a:pt x="1" y="0"/>
                  </a:lnTo>
                  <a:lnTo>
                    <a:pt x="369" y="31"/>
                  </a:lnTo>
                  <a:close/>
                </a:path>
              </a:pathLst>
            </a:custGeom>
            <a:solidFill>
              <a:schemeClr val="tx1"/>
            </a:solidFill>
            <a:ln w="9525">
              <a:solidFill>
                <a:schemeClr val="tx1"/>
              </a:solidFill>
              <a:round/>
              <a:headEnd/>
              <a:tailEnd/>
            </a:ln>
          </p:spPr>
          <p:txBody>
            <a:bodyPr/>
            <a:lstStyle/>
            <a:p>
              <a:endParaRPr lang="en-US"/>
            </a:p>
          </p:txBody>
        </p:sp>
        <p:sp>
          <p:nvSpPr>
            <p:cNvPr id="81329" name="Freeform 1860"/>
            <p:cNvSpPr>
              <a:spLocks/>
            </p:cNvSpPr>
            <p:nvPr/>
          </p:nvSpPr>
          <p:spPr bwMode="auto">
            <a:xfrm>
              <a:off x="3665" y="5490"/>
              <a:ext cx="62" cy="7"/>
            </a:xfrm>
            <a:custGeom>
              <a:avLst/>
              <a:gdLst>
                <a:gd name="T0" fmla="*/ 0 w 369"/>
                <a:gd name="T1" fmla="*/ 0 h 40"/>
                <a:gd name="T2" fmla="*/ 0 w 369"/>
                <a:gd name="T3" fmla="*/ 0 h 40"/>
                <a:gd name="T4" fmla="*/ 0 w 369"/>
                <a:gd name="T5" fmla="*/ 0 h 40"/>
                <a:gd name="T6" fmla="*/ 0 w 369"/>
                <a:gd name="T7" fmla="*/ 0 h 40"/>
                <a:gd name="T8" fmla="*/ 0 w 369"/>
                <a:gd name="T9" fmla="*/ 0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1"/>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81330" name="Freeform 1861"/>
            <p:cNvSpPr>
              <a:spLocks/>
            </p:cNvSpPr>
            <p:nvPr/>
          </p:nvSpPr>
          <p:spPr bwMode="auto">
            <a:xfrm>
              <a:off x="3666" y="547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331" name="Freeform 1862"/>
            <p:cNvSpPr>
              <a:spLocks/>
            </p:cNvSpPr>
            <p:nvPr/>
          </p:nvSpPr>
          <p:spPr bwMode="auto">
            <a:xfrm>
              <a:off x="3666" y="5476"/>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4"/>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332" name="Freeform 1863"/>
            <p:cNvSpPr>
              <a:spLocks/>
            </p:cNvSpPr>
            <p:nvPr/>
          </p:nvSpPr>
          <p:spPr bwMode="auto">
            <a:xfrm>
              <a:off x="3666" y="5476"/>
              <a:ext cx="62" cy="7"/>
            </a:xfrm>
            <a:custGeom>
              <a:avLst/>
              <a:gdLst>
                <a:gd name="T0" fmla="*/ 0 w 369"/>
                <a:gd name="T1" fmla="*/ 0 h 36"/>
                <a:gd name="T2" fmla="*/ 0 w 369"/>
                <a:gd name="T3" fmla="*/ 0 h 36"/>
                <a:gd name="T4" fmla="*/ 0 w 369"/>
                <a:gd name="T5" fmla="*/ 0 h 36"/>
                <a:gd name="T6" fmla="*/ 0 w 369"/>
                <a:gd name="T7" fmla="*/ 0 h 36"/>
                <a:gd name="T8" fmla="*/ 0 w 369"/>
                <a:gd name="T9" fmla="*/ 0 h 36"/>
                <a:gd name="T10" fmla="*/ 0 60000 65536"/>
                <a:gd name="T11" fmla="*/ 0 60000 65536"/>
                <a:gd name="T12" fmla="*/ 0 60000 65536"/>
                <a:gd name="T13" fmla="*/ 0 60000 65536"/>
                <a:gd name="T14" fmla="*/ 0 60000 65536"/>
                <a:gd name="T15" fmla="*/ 0 w 369"/>
                <a:gd name="T16" fmla="*/ 0 h 36"/>
                <a:gd name="T17" fmla="*/ 369 w 369"/>
                <a:gd name="T18" fmla="*/ 36 h 36"/>
              </a:gdLst>
              <a:ahLst/>
              <a:cxnLst>
                <a:cxn ang="T10">
                  <a:pos x="T0" y="T1"/>
                </a:cxn>
                <a:cxn ang="T11">
                  <a:pos x="T2" y="T3"/>
                </a:cxn>
                <a:cxn ang="T12">
                  <a:pos x="T4" y="T5"/>
                </a:cxn>
                <a:cxn ang="T13">
                  <a:pos x="T6" y="T7"/>
                </a:cxn>
                <a:cxn ang="T14">
                  <a:pos x="T8" y="T9"/>
                </a:cxn>
              </a:cxnLst>
              <a:rect l="T15" t="T16" r="T17" b="T18"/>
              <a:pathLst>
                <a:path w="369" h="36">
                  <a:moveTo>
                    <a:pt x="368" y="36"/>
                  </a:moveTo>
                  <a:lnTo>
                    <a:pt x="369" y="32"/>
                  </a:lnTo>
                  <a:lnTo>
                    <a:pt x="1"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81333" name="Freeform 1864"/>
            <p:cNvSpPr>
              <a:spLocks/>
            </p:cNvSpPr>
            <p:nvPr/>
          </p:nvSpPr>
          <p:spPr bwMode="auto">
            <a:xfrm>
              <a:off x="3679" y="5336"/>
              <a:ext cx="61" cy="6"/>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7" y="31"/>
                  </a:moveTo>
                  <a:lnTo>
                    <a:pt x="368" y="27"/>
                  </a:lnTo>
                  <a:lnTo>
                    <a:pt x="0" y="0"/>
                  </a:lnTo>
                  <a:lnTo>
                    <a:pt x="367" y="31"/>
                  </a:lnTo>
                  <a:close/>
                </a:path>
              </a:pathLst>
            </a:custGeom>
            <a:solidFill>
              <a:schemeClr val="tx1"/>
            </a:solidFill>
            <a:ln w="9525">
              <a:solidFill>
                <a:schemeClr val="tx1"/>
              </a:solidFill>
              <a:round/>
              <a:headEnd/>
              <a:tailEnd/>
            </a:ln>
          </p:spPr>
          <p:txBody>
            <a:bodyPr/>
            <a:lstStyle/>
            <a:p>
              <a:endParaRPr lang="en-US"/>
            </a:p>
          </p:txBody>
        </p:sp>
        <p:sp>
          <p:nvSpPr>
            <p:cNvPr id="81334" name="Freeform 1865"/>
            <p:cNvSpPr>
              <a:spLocks/>
            </p:cNvSpPr>
            <p:nvPr/>
          </p:nvSpPr>
          <p:spPr bwMode="auto">
            <a:xfrm>
              <a:off x="3679" y="5336"/>
              <a:ext cx="61" cy="5"/>
            </a:xfrm>
            <a:custGeom>
              <a:avLst/>
              <a:gdLst>
                <a:gd name="T0" fmla="*/ 0 w 368"/>
                <a:gd name="T1" fmla="*/ 0 h 33"/>
                <a:gd name="T2" fmla="*/ 0 w 368"/>
                <a:gd name="T3" fmla="*/ 0 h 33"/>
                <a:gd name="T4" fmla="*/ 0 w 368"/>
                <a:gd name="T5" fmla="*/ 0 h 33"/>
                <a:gd name="T6" fmla="*/ 0 w 368"/>
                <a:gd name="T7" fmla="*/ 0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6"/>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81335" name="Freeform 1866"/>
            <p:cNvSpPr>
              <a:spLocks/>
            </p:cNvSpPr>
            <p:nvPr/>
          </p:nvSpPr>
          <p:spPr bwMode="auto">
            <a:xfrm>
              <a:off x="3679" y="5336"/>
              <a:ext cx="61" cy="6"/>
            </a:xfrm>
            <a:custGeom>
              <a:avLst/>
              <a:gdLst>
                <a:gd name="T0" fmla="*/ 0 w 368"/>
                <a:gd name="T1" fmla="*/ 0 h 37"/>
                <a:gd name="T2" fmla="*/ 0 w 368"/>
                <a:gd name="T3" fmla="*/ 0 h 37"/>
                <a:gd name="T4" fmla="*/ 0 w 368"/>
                <a:gd name="T5" fmla="*/ 0 h 37"/>
                <a:gd name="T6" fmla="*/ 0 w 368"/>
                <a:gd name="T7" fmla="*/ 0 h 37"/>
                <a:gd name="T8" fmla="*/ 0 w 368"/>
                <a:gd name="T9" fmla="*/ 0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7" y="37"/>
                  </a:moveTo>
                  <a:lnTo>
                    <a:pt x="368" y="33"/>
                  </a:lnTo>
                  <a:lnTo>
                    <a:pt x="0" y="0"/>
                  </a:lnTo>
                  <a:lnTo>
                    <a:pt x="0" y="6"/>
                  </a:lnTo>
                  <a:lnTo>
                    <a:pt x="367" y="37"/>
                  </a:lnTo>
                  <a:close/>
                </a:path>
              </a:pathLst>
            </a:custGeom>
            <a:solidFill>
              <a:schemeClr val="tx1"/>
            </a:solidFill>
            <a:ln w="0">
              <a:solidFill>
                <a:schemeClr val="tx1"/>
              </a:solidFill>
              <a:round/>
              <a:headEnd/>
              <a:tailEnd/>
            </a:ln>
          </p:spPr>
          <p:txBody>
            <a:bodyPr/>
            <a:lstStyle/>
            <a:p>
              <a:endParaRPr lang="en-US"/>
            </a:p>
          </p:txBody>
        </p:sp>
        <p:sp>
          <p:nvSpPr>
            <p:cNvPr id="81336" name="Freeform 1867"/>
            <p:cNvSpPr>
              <a:spLocks/>
            </p:cNvSpPr>
            <p:nvPr/>
          </p:nvSpPr>
          <p:spPr bwMode="auto">
            <a:xfrm>
              <a:off x="3666" y="547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81337" name="Freeform 1868"/>
            <p:cNvSpPr>
              <a:spLocks/>
            </p:cNvSpPr>
            <p:nvPr/>
          </p:nvSpPr>
          <p:spPr bwMode="auto">
            <a:xfrm>
              <a:off x="3666" y="5476"/>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338" name="Freeform 1869"/>
            <p:cNvSpPr>
              <a:spLocks/>
            </p:cNvSpPr>
            <p:nvPr/>
          </p:nvSpPr>
          <p:spPr bwMode="auto">
            <a:xfrm>
              <a:off x="3666" y="5476"/>
              <a:ext cx="62" cy="7"/>
            </a:xfrm>
            <a:custGeom>
              <a:avLst/>
              <a:gdLst>
                <a:gd name="T0" fmla="*/ 0 w 369"/>
                <a:gd name="T1" fmla="*/ 0 h 40"/>
                <a:gd name="T2" fmla="*/ 0 w 369"/>
                <a:gd name="T3" fmla="*/ 0 h 40"/>
                <a:gd name="T4" fmla="*/ 0 w 369"/>
                <a:gd name="T5" fmla="*/ 0 h 40"/>
                <a:gd name="T6" fmla="*/ 0 w 369"/>
                <a:gd name="T7" fmla="*/ 0 h 40"/>
                <a:gd name="T8" fmla="*/ 0 w 369"/>
                <a:gd name="T9" fmla="*/ 0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81339" name="Freeform 1870"/>
            <p:cNvSpPr>
              <a:spLocks/>
            </p:cNvSpPr>
            <p:nvPr/>
          </p:nvSpPr>
          <p:spPr bwMode="auto">
            <a:xfrm>
              <a:off x="3680" y="5323"/>
              <a:ext cx="61"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369" y="23"/>
                  </a:lnTo>
                  <a:lnTo>
                    <a:pt x="0" y="0"/>
                  </a:lnTo>
                  <a:lnTo>
                    <a:pt x="369" y="32"/>
                  </a:lnTo>
                  <a:close/>
                </a:path>
              </a:pathLst>
            </a:custGeom>
            <a:solidFill>
              <a:schemeClr val="tx1"/>
            </a:solidFill>
            <a:ln w="9525">
              <a:solidFill>
                <a:schemeClr val="tx1"/>
              </a:solidFill>
              <a:round/>
              <a:headEnd/>
              <a:tailEnd/>
            </a:ln>
          </p:spPr>
          <p:txBody>
            <a:bodyPr/>
            <a:lstStyle/>
            <a:p>
              <a:endParaRPr lang="en-US"/>
            </a:p>
          </p:txBody>
        </p:sp>
        <p:sp>
          <p:nvSpPr>
            <p:cNvPr id="81340" name="Freeform 1871"/>
            <p:cNvSpPr>
              <a:spLocks/>
            </p:cNvSpPr>
            <p:nvPr/>
          </p:nvSpPr>
          <p:spPr bwMode="auto">
            <a:xfrm>
              <a:off x="3680" y="5321"/>
              <a:ext cx="61" cy="5"/>
            </a:xfrm>
            <a:custGeom>
              <a:avLst/>
              <a:gdLst>
                <a:gd name="T0" fmla="*/ 0 w 369"/>
                <a:gd name="T1" fmla="*/ 0 h 31"/>
                <a:gd name="T2" fmla="*/ 0 w 369"/>
                <a:gd name="T3" fmla="*/ 0 h 31"/>
                <a:gd name="T4" fmla="*/ 0 w 369"/>
                <a:gd name="T5" fmla="*/ 0 h 31"/>
                <a:gd name="T6" fmla="*/ 0 w 369"/>
                <a:gd name="T7" fmla="*/ 0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9" y="31"/>
                  </a:moveTo>
                  <a:lnTo>
                    <a:pt x="0" y="8"/>
                  </a:lnTo>
                  <a:lnTo>
                    <a:pt x="0" y="0"/>
                  </a:lnTo>
                  <a:lnTo>
                    <a:pt x="369" y="31"/>
                  </a:lnTo>
                  <a:close/>
                </a:path>
              </a:pathLst>
            </a:custGeom>
            <a:solidFill>
              <a:schemeClr val="tx1"/>
            </a:solidFill>
            <a:ln w="9525">
              <a:solidFill>
                <a:schemeClr val="tx1"/>
              </a:solidFill>
              <a:round/>
              <a:headEnd/>
              <a:tailEnd/>
            </a:ln>
          </p:spPr>
          <p:txBody>
            <a:bodyPr/>
            <a:lstStyle/>
            <a:p>
              <a:endParaRPr lang="en-US"/>
            </a:p>
          </p:txBody>
        </p:sp>
        <p:sp>
          <p:nvSpPr>
            <p:cNvPr id="81341" name="Freeform 1872"/>
            <p:cNvSpPr>
              <a:spLocks/>
            </p:cNvSpPr>
            <p:nvPr/>
          </p:nvSpPr>
          <p:spPr bwMode="auto">
            <a:xfrm>
              <a:off x="3680" y="5321"/>
              <a:ext cx="61" cy="7"/>
            </a:xfrm>
            <a:custGeom>
              <a:avLst/>
              <a:gdLst>
                <a:gd name="T0" fmla="*/ 0 w 369"/>
                <a:gd name="T1" fmla="*/ 0 h 40"/>
                <a:gd name="T2" fmla="*/ 0 w 369"/>
                <a:gd name="T3" fmla="*/ 0 h 40"/>
                <a:gd name="T4" fmla="*/ 0 w 369"/>
                <a:gd name="T5" fmla="*/ 0 h 40"/>
                <a:gd name="T6" fmla="*/ 0 w 369"/>
                <a:gd name="T7" fmla="*/ 0 h 40"/>
                <a:gd name="T8" fmla="*/ 0 w 369"/>
                <a:gd name="T9" fmla="*/ 0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9" y="40"/>
                  </a:moveTo>
                  <a:lnTo>
                    <a:pt x="369" y="31"/>
                  </a:lnTo>
                  <a:lnTo>
                    <a:pt x="0" y="0"/>
                  </a:lnTo>
                  <a:lnTo>
                    <a:pt x="0" y="8"/>
                  </a:lnTo>
                  <a:lnTo>
                    <a:pt x="369" y="40"/>
                  </a:lnTo>
                  <a:close/>
                </a:path>
              </a:pathLst>
            </a:custGeom>
            <a:solidFill>
              <a:schemeClr val="tx1"/>
            </a:solidFill>
            <a:ln w="0">
              <a:solidFill>
                <a:schemeClr val="tx1"/>
              </a:solidFill>
              <a:round/>
              <a:headEnd/>
              <a:tailEnd/>
            </a:ln>
          </p:spPr>
          <p:txBody>
            <a:bodyPr/>
            <a:lstStyle/>
            <a:p>
              <a:endParaRPr lang="en-US"/>
            </a:p>
          </p:txBody>
        </p:sp>
        <p:sp>
          <p:nvSpPr>
            <p:cNvPr id="81342" name="Freeform 2798"/>
            <p:cNvSpPr>
              <a:spLocks/>
            </p:cNvSpPr>
            <p:nvPr/>
          </p:nvSpPr>
          <p:spPr bwMode="auto">
            <a:xfrm>
              <a:off x="1587" y="4514"/>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254"/>
                  </a:moveTo>
                  <a:lnTo>
                    <a:pt x="1139" y="0"/>
                  </a:lnTo>
                  <a:lnTo>
                    <a:pt x="0" y="254"/>
                  </a:lnTo>
                  <a:lnTo>
                    <a:pt x="1139" y="254"/>
                  </a:lnTo>
                  <a:close/>
                </a:path>
              </a:pathLst>
            </a:custGeom>
            <a:solidFill>
              <a:schemeClr val="tx1"/>
            </a:solidFill>
            <a:ln w="9525">
              <a:solidFill>
                <a:schemeClr val="tx1"/>
              </a:solidFill>
              <a:round/>
              <a:headEnd/>
              <a:tailEnd/>
            </a:ln>
          </p:spPr>
          <p:txBody>
            <a:bodyPr/>
            <a:lstStyle/>
            <a:p>
              <a:endParaRPr lang="en-US"/>
            </a:p>
          </p:txBody>
        </p:sp>
        <p:sp>
          <p:nvSpPr>
            <p:cNvPr id="81343" name="Freeform 2799"/>
            <p:cNvSpPr>
              <a:spLocks/>
            </p:cNvSpPr>
            <p:nvPr/>
          </p:nvSpPr>
          <p:spPr bwMode="auto">
            <a:xfrm>
              <a:off x="1587" y="4514"/>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0"/>
                  </a:moveTo>
                  <a:lnTo>
                    <a:pt x="0" y="254"/>
                  </a:lnTo>
                  <a:lnTo>
                    <a:pt x="0" y="0"/>
                  </a:lnTo>
                  <a:lnTo>
                    <a:pt x="1139" y="0"/>
                  </a:lnTo>
                  <a:close/>
                </a:path>
              </a:pathLst>
            </a:custGeom>
            <a:solidFill>
              <a:schemeClr val="tx1"/>
            </a:solidFill>
            <a:ln w="9525">
              <a:solidFill>
                <a:schemeClr val="tx1"/>
              </a:solidFill>
              <a:round/>
              <a:headEnd/>
              <a:tailEnd/>
            </a:ln>
          </p:spPr>
          <p:txBody>
            <a:bodyPr/>
            <a:lstStyle/>
            <a:p>
              <a:endParaRPr lang="en-US"/>
            </a:p>
          </p:txBody>
        </p:sp>
        <p:sp>
          <p:nvSpPr>
            <p:cNvPr id="81344" name="Rectangle 2800"/>
            <p:cNvSpPr>
              <a:spLocks noChangeArrowheads="1"/>
            </p:cNvSpPr>
            <p:nvPr/>
          </p:nvSpPr>
          <p:spPr bwMode="auto">
            <a:xfrm>
              <a:off x="1587" y="4514"/>
              <a:ext cx="190" cy="4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345" name="Freeform 2801"/>
            <p:cNvSpPr>
              <a:spLocks/>
            </p:cNvSpPr>
            <p:nvPr/>
          </p:nvSpPr>
          <p:spPr bwMode="auto">
            <a:xfrm>
              <a:off x="1743" y="4480"/>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9525">
              <a:solidFill>
                <a:schemeClr val="tx1"/>
              </a:solidFill>
              <a:round/>
              <a:headEnd/>
              <a:tailEnd/>
            </a:ln>
          </p:spPr>
          <p:txBody>
            <a:bodyPr/>
            <a:lstStyle/>
            <a:p>
              <a:endParaRPr lang="en-US"/>
            </a:p>
          </p:txBody>
        </p:sp>
        <p:sp>
          <p:nvSpPr>
            <p:cNvPr id="81346" name="Freeform 2802"/>
            <p:cNvSpPr>
              <a:spLocks/>
            </p:cNvSpPr>
            <p:nvPr/>
          </p:nvSpPr>
          <p:spPr bwMode="auto">
            <a:xfrm>
              <a:off x="1743" y="4480"/>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0">
              <a:solidFill>
                <a:schemeClr val="tx1"/>
              </a:solidFill>
              <a:round/>
              <a:headEnd/>
              <a:tailEnd/>
            </a:ln>
          </p:spPr>
          <p:txBody>
            <a:bodyPr/>
            <a:lstStyle/>
            <a:p>
              <a:endParaRPr lang="en-US"/>
            </a:p>
          </p:txBody>
        </p:sp>
        <p:sp>
          <p:nvSpPr>
            <p:cNvPr id="81347" name="Freeform 2803"/>
            <p:cNvSpPr>
              <a:spLocks/>
            </p:cNvSpPr>
            <p:nvPr/>
          </p:nvSpPr>
          <p:spPr bwMode="auto">
            <a:xfrm>
              <a:off x="1743" y="4535"/>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9525">
              <a:solidFill>
                <a:schemeClr val="tx1"/>
              </a:solidFill>
              <a:round/>
              <a:headEnd/>
              <a:tailEnd/>
            </a:ln>
          </p:spPr>
          <p:txBody>
            <a:bodyPr/>
            <a:lstStyle/>
            <a:p>
              <a:endParaRPr lang="en-US"/>
            </a:p>
          </p:txBody>
        </p:sp>
        <p:sp>
          <p:nvSpPr>
            <p:cNvPr id="81348" name="Freeform 2804"/>
            <p:cNvSpPr>
              <a:spLocks/>
            </p:cNvSpPr>
            <p:nvPr/>
          </p:nvSpPr>
          <p:spPr bwMode="auto">
            <a:xfrm>
              <a:off x="1743" y="4535"/>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0">
              <a:solidFill>
                <a:schemeClr val="tx1"/>
              </a:solidFill>
              <a:round/>
              <a:headEnd/>
              <a:tailEnd/>
            </a:ln>
          </p:spPr>
          <p:txBody>
            <a:bodyPr/>
            <a:lstStyle/>
            <a:p>
              <a:endParaRPr lang="en-US"/>
            </a:p>
          </p:txBody>
        </p:sp>
        <p:sp>
          <p:nvSpPr>
            <p:cNvPr id="81349" name="Freeform 2805"/>
            <p:cNvSpPr>
              <a:spLocks/>
            </p:cNvSpPr>
            <p:nvPr/>
          </p:nvSpPr>
          <p:spPr bwMode="auto">
            <a:xfrm>
              <a:off x="1505" y="5443"/>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253"/>
                  </a:moveTo>
                  <a:lnTo>
                    <a:pt x="1140" y="0"/>
                  </a:lnTo>
                  <a:lnTo>
                    <a:pt x="0" y="253"/>
                  </a:lnTo>
                  <a:lnTo>
                    <a:pt x="1140" y="253"/>
                  </a:lnTo>
                  <a:close/>
                </a:path>
              </a:pathLst>
            </a:custGeom>
            <a:solidFill>
              <a:schemeClr val="tx1"/>
            </a:solidFill>
            <a:ln w="9525">
              <a:solidFill>
                <a:schemeClr val="tx1"/>
              </a:solidFill>
              <a:round/>
              <a:headEnd/>
              <a:tailEnd/>
            </a:ln>
          </p:spPr>
          <p:txBody>
            <a:bodyPr/>
            <a:lstStyle/>
            <a:p>
              <a:endParaRPr lang="en-US"/>
            </a:p>
          </p:txBody>
        </p:sp>
        <p:sp>
          <p:nvSpPr>
            <p:cNvPr id="81350" name="Freeform 2806"/>
            <p:cNvSpPr>
              <a:spLocks/>
            </p:cNvSpPr>
            <p:nvPr/>
          </p:nvSpPr>
          <p:spPr bwMode="auto">
            <a:xfrm>
              <a:off x="1505" y="5443"/>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0"/>
                  </a:moveTo>
                  <a:lnTo>
                    <a:pt x="0" y="253"/>
                  </a:lnTo>
                  <a:lnTo>
                    <a:pt x="0" y="0"/>
                  </a:lnTo>
                  <a:lnTo>
                    <a:pt x="1140" y="0"/>
                  </a:lnTo>
                  <a:close/>
                </a:path>
              </a:pathLst>
            </a:custGeom>
            <a:solidFill>
              <a:schemeClr val="tx1"/>
            </a:solidFill>
            <a:ln w="9525">
              <a:solidFill>
                <a:schemeClr val="tx1"/>
              </a:solidFill>
              <a:round/>
              <a:headEnd/>
              <a:tailEnd/>
            </a:ln>
          </p:spPr>
          <p:txBody>
            <a:bodyPr/>
            <a:lstStyle/>
            <a:p>
              <a:endParaRPr lang="en-US"/>
            </a:p>
          </p:txBody>
        </p:sp>
        <p:sp>
          <p:nvSpPr>
            <p:cNvPr id="81351" name="Rectangle 2807"/>
            <p:cNvSpPr>
              <a:spLocks noChangeArrowheads="1"/>
            </p:cNvSpPr>
            <p:nvPr/>
          </p:nvSpPr>
          <p:spPr bwMode="auto">
            <a:xfrm>
              <a:off x="1505" y="5443"/>
              <a:ext cx="190" cy="4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352" name="Freeform 2808"/>
            <p:cNvSpPr>
              <a:spLocks/>
            </p:cNvSpPr>
            <p:nvPr/>
          </p:nvSpPr>
          <p:spPr bwMode="auto">
            <a:xfrm>
              <a:off x="1661" y="5409"/>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9525">
              <a:solidFill>
                <a:schemeClr val="tx1"/>
              </a:solidFill>
              <a:round/>
              <a:headEnd/>
              <a:tailEnd/>
            </a:ln>
          </p:spPr>
          <p:txBody>
            <a:bodyPr/>
            <a:lstStyle/>
            <a:p>
              <a:endParaRPr lang="en-US"/>
            </a:p>
          </p:txBody>
        </p:sp>
        <p:sp>
          <p:nvSpPr>
            <p:cNvPr id="81353" name="Freeform 2809"/>
            <p:cNvSpPr>
              <a:spLocks/>
            </p:cNvSpPr>
            <p:nvPr/>
          </p:nvSpPr>
          <p:spPr bwMode="auto">
            <a:xfrm>
              <a:off x="1661" y="5409"/>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0">
              <a:solidFill>
                <a:schemeClr val="tx1"/>
              </a:solidFill>
              <a:round/>
              <a:headEnd/>
              <a:tailEnd/>
            </a:ln>
          </p:spPr>
          <p:txBody>
            <a:bodyPr/>
            <a:lstStyle/>
            <a:p>
              <a:endParaRPr lang="en-US"/>
            </a:p>
          </p:txBody>
        </p:sp>
        <p:sp>
          <p:nvSpPr>
            <p:cNvPr id="81354" name="Freeform 2810"/>
            <p:cNvSpPr>
              <a:spLocks/>
            </p:cNvSpPr>
            <p:nvPr/>
          </p:nvSpPr>
          <p:spPr bwMode="auto">
            <a:xfrm>
              <a:off x="1661" y="5465"/>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9525">
              <a:solidFill>
                <a:schemeClr val="tx1"/>
              </a:solidFill>
              <a:round/>
              <a:headEnd/>
              <a:tailEnd/>
            </a:ln>
          </p:spPr>
          <p:txBody>
            <a:bodyPr/>
            <a:lstStyle/>
            <a:p>
              <a:endParaRPr lang="en-US"/>
            </a:p>
          </p:txBody>
        </p:sp>
        <p:sp>
          <p:nvSpPr>
            <p:cNvPr id="81355" name="Freeform 2811"/>
            <p:cNvSpPr>
              <a:spLocks/>
            </p:cNvSpPr>
            <p:nvPr/>
          </p:nvSpPr>
          <p:spPr bwMode="auto">
            <a:xfrm>
              <a:off x="1661" y="5465"/>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0">
              <a:solidFill>
                <a:schemeClr val="tx1"/>
              </a:solidFill>
              <a:round/>
              <a:headEnd/>
              <a:tailEnd/>
            </a:ln>
          </p:spPr>
          <p:txBody>
            <a:bodyPr/>
            <a:lstStyle/>
            <a:p>
              <a:endParaRPr lang="en-US"/>
            </a:p>
          </p:txBody>
        </p:sp>
      </p:grpSp>
      <p:grpSp>
        <p:nvGrpSpPr>
          <p:cNvPr id="80900" name="Group 3476"/>
          <p:cNvGrpSpPr>
            <a:grpSpLocks/>
          </p:cNvGrpSpPr>
          <p:nvPr/>
        </p:nvGrpSpPr>
        <p:grpSpPr bwMode="auto">
          <a:xfrm>
            <a:off x="3943350" y="2854325"/>
            <a:ext cx="144463" cy="298450"/>
            <a:chOff x="5220" y="2631"/>
            <a:chExt cx="91" cy="188"/>
          </a:xfrm>
        </p:grpSpPr>
        <p:sp>
          <p:nvSpPr>
            <p:cNvPr id="80901" name="Freeform 3457"/>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p>
          </p:txBody>
        </p:sp>
        <p:sp>
          <p:nvSpPr>
            <p:cNvPr id="80902" name="Freeform 3458"/>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p>
          </p:txBody>
        </p:sp>
        <p:sp>
          <p:nvSpPr>
            <p:cNvPr id="80903" name="Freeform 3459"/>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p>
          </p:txBody>
        </p:sp>
        <p:sp>
          <p:nvSpPr>
            <p:cNvPr id="80904" name="Freeform 3460"/>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p>
          </p:txBody>
        </p:sp>
        <p:sp>
          <p:nvSpPr>
            <p:cNvPr id="80905" name="Freeform 3461"/>
            <p:cNvSpPr>
              <a:spLocks/>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p>
          </p:txBody>
        </p:sp>
        <p:sp>
          <p:nvSpPr>
            <p:cNvPr id="80906" name="Freeform 3462"/>
            <p:cNvSpPr>
              <a:spLocks/>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p>
          </p:txBody>
        </p:sp>
        <p:sp>
          <p:nvSpPr>
            <p:cNvPr id="80907" name="Freeform 3463"/>
            <p:cNvSpPr>
              <a:spLocks/>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p>
          </p:txBody>
        </p:sp>
        <p:sp>
          <p:nvSpPr>
            <p:cNvPr id="80908" name="Freeform 3464"/>
            <p:cNvSpPr>
              <a:spLocks/>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p>
          </p:txBody>
        </p:sp>
        <p:sp>
          <p:nvSpPr>
            <p:cNvPr id="80909" name="Freeform 3465"/>
            <p:cNvSpPr>
              <a:spLocks/>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p>
          </p:txBody>
        </p:sp>
        <p:sp>
          <p:nvSpPr>
            <p:cNvPr id="80910" name="Freeform 3466"/>
            <p:cNvSpPr>
              <a:spLocks/>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p>
          </p:txBody>
        </p:sp>
        <p:sp>
          <p:nvSpPr>
            <p:cNvPr id="80911" name="Freeform 3467"/>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p>
          </p:txBody>
        </p:sp>
        <p:sp>
          <p:nvSpPr>
            <p:cNvPr id="80912" name="Freeform 3468"/>
            <p:cNvSpPr>
              <a:spLocks/>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80913" name="Freeform 3469"/>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p>
          </p:txBody>
        </p:sp>
        <p:sp>
          <p:nvSpPr>
            <p:cNvPr id="80914" name="Freeform 3470"/>
            <p:cNvSpPr>
              <a:spLocks/>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p>
          </p:txBody>
        </p:sp>
        <p:sp>
          <p:nvSpPr>
            <p:cNvPr id="80915" name="Freeform 3471"/>
            <p:cNvSpPr>
              <a:spLocks/>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80916" name="Freeform 3472"/>
            <p:cNvSpPr>
              <a:spLocks/>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p>
          </p:txBody>
        </p:sp>
        <p:sp>
          <p:nvSpPr>
            <p:cNvPr id="80917" name="Freeform 3473"/>
            <p:cNvSpPr>
              <a:spLocks/>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p>
          </p:txBody>
        </p:sp>
        <p:sp>
          <p:nvSpPr>
            <p:cNvPr id="80918" name="Freeform 3474"/>
            <p:cNvSpPr>
              <a:spLocks/>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80919" name="Freeform 3475"/>
            <p:cNvSpPr>
              <a:spLocks/>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p>
          </p:txBody>
        </p:sp>
      </p:grpSp>
      <p:sp>
        <p:nvSpPr>
          <p:cNvPr id="660"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35</a:t>
            </a:fld>
            <a:endParaRPr lang="en-US" altLang="en-US"/>
          </a:p>
        </p:txBody>
      </p:sp>
    </p:spTree>
    <p:extLst>
      <p:ext uri="{BB962C8B-B14F-4D97-AF65-F5344CB8AC3E}">
        <p14:creationId xmlns:p14="http://schemas.microsoft.com/office/powerpoint/2010/main" val="137477213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38"/>
          </p:nvPr>
        </p:nvSpPr>
        <p:spPr/>
        <p:txBody>
          <a:bodyPr/>
          <a:lstStyle/>
          <a:p>
            <a:r>
              <a:rPr lang="en-US" dirty="0"/>
              <a:t>Frame Behavior</a:t>
            </a:r>
          </a:p>
        </p:txBody>
      </p:sp>
      <p:grpSp>
        <p:nvGrpSpPr>
          <p:cNvPr id="82947" name="Group 664"/>
          <p:cNvGrpSpPr>
            <a:grpSpLocks/>
          </p:cNvGrpSpPr>
          <p:nvPr/>
        </p:nvGrpSpPr>
        <p:grpSpPr bwMode="auto">
          <a:xfrm>
            <a:off x="244351" y="1268760"/>
            <a:ext cx="8720137" cy="4784725"/>
            <a:chOff x="115" y="1006"/>
            <a:chExt cx="5493" cy="3014"/>
          </a:xfrm>
          <a:solidFill>
            <a:schemeClr val="bg1"/>
          </a:solidFill>
        </p:grpSpPr>
        <p:sp>
          <p:nvSpPr>
            <p:cNvPr id="82948" name="Rectangle 663"/>
            <p:cNvSpPr>
              <a:spLocks noChangeArrowheads="1"/>
            </p:cNvSpPr>
            <p:nvPr/>
          </p:nvSpPr>
          <p:spPr bwMode="auto">
            <a:xfrm>
              <a:off x="115" y="1006"/>
              <a:ext cx="5493" cy="3014"/>
            </a:xfrm>
            <a:prstGeom prst="rect">
              <a:avLst/>
            </a:prstGeom>
            <a:grp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pic>
          <p:nvPicPr>
            <p:cNvPr id="82949" name="Picture 66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 y="1078"/>
              <a:ext cx="3921" cy="29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2950" name="Picture 66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26" y="1074"/>
              <a:ext cx="1608" cy="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82951" name="Picture 66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71" y="2164"/>
              <a:ext cx="1594" cy="1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36</a:t>
            </a:fld>
            <a:endParaRPr lang="en-US" altLang="en-US"/>
          </a:p>
        </p:txBody>
      </p:sp>
    </p:spTree>
    <p:extLst>
      <p:ext uri="{BB962C8B-B14F-4D97-AF65-F5344CB8AC3E}">
        <p14:creationId xmlns:p14="http://schemas.microsoft.com/office/powerpoint/2010/main" val="255776754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Tension-Strip Model</a:t>
            </a:r>
          </a:p>
        </p:txBody>
      </p:sp>
      <p:pic>
        <p:nvPicPr>
          <p:cNvPr id="962565" name="Picture 5"/>
          <p:cNvPicPr>
            <a:picLocks noChangeAspect="1" noChangeArrowheads="1"/>
          </p:cNvPicPr>
          <p:nvPr/>
        </p:nvPicPr>
        <p:blipFill>
          <a:blip r:embed="rId3">
            <a:duotone>
              <a:prstClr val="black"/>
              <a:schemeClr val="accent6">
                <a:tint val="45000"/>
                <a:satMod val="400000"/>
              </a:schemeClr>
            </a:duotone>
            <a:lum bright="-20000" contrast="-20000"/>
            <a:extLst>
              <a:ext uri="{28A0092B-C50C-407E-A947-70E740481C1C}">
                <a14:useLocalDpi xmlns:a14="http://schemas.microsoft.com/office/drawing/2010/main" val="0"/>
              </a:ext>
            </a:extLst>
          </a:blip>
          <a:srcRect l="3276"/>
          <a:stretch>
            <a:fillRect/>
          </a:stretch>
        </p:blipFill>
        <p:spPr bwMode="auto">
          <a:xfrm>
            <a:off x="2638425" y="1484784"/>
            <a:ext cx="4941888" cy="426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66" name="Rectangle 6"/>
          <p:cNvSpPr>
            <a:spLocks noChangeArrowheads="1"/>
          </p:cNvSpPr>
          <p:nvPr/>
        </p:nvSpPr>
        <p:spPr bwMode="auto">
          <a:xfrm>
            <a:off x="389805" y="1601792"/>
            <a:ext cx="2742035" cy="3339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marL="342900" indent="-342900">
              <a:spcBef>
                <a:spcPct val="50000"/>
              </a:spcBef>
              <a:buClrTx/>
              <a:buSzTx/>
            </a:pPr>
            <a:r>
              <a:rPr lang="en-US" altLang="en-US" sz="2000" dirty="0"/>
              <a:t>Calculate angle </a:t>
            </a:r>
            <a:r>
              <a:rPr lang="en-US" altLang="en-US" sz="2000" dirty="0">
                <a:latin typeface="Symbol" panose="05050102010706020507" pitchFamily="18" charset="2"/>
              </a:rPr>
              <a:t>a </a:t>
            </a:r>
          </a:p>
          <a:p>
            <a:pPr lvl="1">
              <a:spcBef>
                <a:spcPct val="50000"/>
              </a:spcBef>
              <a:buClrTx/>
              <a:buSzTx/>
              <a:buNone/>
            </a:pPr>
            <a:r>
              <a:rPr lang="en-US" altLang="en-US" sz="1600" b="0" dirty="0">
                <a:solidFill>
                  <a:schemeClr val="tx2"/>
                </a:solidFill>
              </a:rPr>
              <a:t>Use average of all stories (unless there </a:t>
            </a:r>
            <a:r>
              <a:rPr lang="en-US" altLang="en-US" sz="1600" b="0" dirty="0" smtClean="0">
                <a:solidFill>
                  <a:schemeClr val="tx2"/>
                </a:solidFill>
              </a:rPr>
              <a:t>  is </a:t>
            </a:r>
            <a:r>
              <a:rPr lang="en-US" altLang="en-US" sz="1600" b="0" dirty="0">
                <a:solidFill>
                  <a:schemeClr val="tx2"/>
                </a:solidFill>
              </a:rPr>
              <a:t>a wide range)</a:t>
            </a:r>
            <a:endParaRPr lang="en-US" altLang="en-US" sz="2000" b="0" dirty="0">
              <a:solidFill>
                <a:schemeClr val="tx2"/>
              </a:solidFill>
              <a:latin typeface="Symbol" panose="05050102010706020507" pitchFamily="18" charset="2"/>
            </a:endParaRPr>
          </a:p>
          <a:p>
            <a:pPr marL="285750" indent="-285750">
              <a:spcBef>
                <a:spcPct val="50000"/>
              </a:spcBef>
              <a:buClrTx/>
              <a:buSzTx/>
            </a:pPr>
            <a:r>
              <a:rPr lang="en-US" altLang="en-US" sz="1800" dirty="0"/>
              <a:t>Divide plate into sufficient number of strips (10)</a:t>
            </a:r>
          </a:p>
          <a:p>
            <a:pPr marL="285750" indent="-285750">
              <a:spcBef>
                <a:spcPct val="50000"/>
              </a:spcBef>
              <a:buClrTx/>
              <a:buSzTx/>
            </a:pPr>
            <a:r>
              <a:rPr lang="en-US" altLang="en-US" sz="1800" dirty="0"/>
              <a:t>Calculate strip area</a:t>
            </a:r>
          </a:p>
          <a:p>
            <a:pPr marL="285750" indent="-285750">
              <a:spcBef>
                <a:spcPct val="50000"/>
              </a:spcBef>
              <a:buClrTx/>
              <a:buSzTx/>
            </a:pPr>
            <a:r>
              <a:rPr lang="en-US" altLang="en-US" sz="1800" dirty="0"/>
              <a:t>Locate intersection points</a:t>
            </a:r>
          </a:p>
        </p:txBody>
      </p:sp>
      <p:sp>
        <p:nvSpPr>
          <p:cNvPr id="962568" name="Rectangle 8"/>
          <p:cNvSpPr>
            <a:spLocks noChangeArrowheads="1"/>
          </p:cNvSpPr>
          <p:nvPr/>
        </p:nvSpPr>
        <p:spPr bwMode="auto">
          <a:xfrm>
            <a:off x="3451225" y="3743796"/>
            <a:ext cx="40179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3600" b="0">
                <a:latin typeface="Symbol" panose="05050102010706020507" pitchFamily="18" charset="2"/>
                <a:ea typeface="Times New Roman" panose="02020603050405020304" pitchFamily="18" charset="0"/>
                <a:cs typeface="Symbol" panose="05050102010706020507" pitchFamily="18" charset="2"/>
              </a:rPr>
              <a:t>D</a:t>
            </a:r>
            <a:r>
              <a:rPr lang="en-US" altLang="en-US" sz="3600" b="0" baseline="-30000">
                <a:latin typeface="Times New Roman" panose="02020603050405020304" pitchFamily="18" charset="0"/>
                <a:ea typeface="Times New Roman" panose="02020603050405020304" pitchFamily="18" charset="0"/>
                <a:cs typeface="Symbol" panose="05050102010706020507" pitchFamily="18" charset="2"/>
              </a:rPr>
              <a:t>x</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 </a:t>
            </a:r>
            <a:r>
              <a:rPr lang="en-US" altLang="en-US" sz="3600" b="0" baseline="30000">
                <a:latin typeface="Times New Roman" panose="02020603050405020304" pitchFamily="18" charset="0"/>
                <a:ea typeface="Times New Roman" panose="02020603050405020304" pitchFamily="18" charset="0"/>
                <a:cs typeface="Symbol" panose="05050102010706020507" pitchFamily="18" charset="2"/>
              </a:rPr>
              <a:t>1</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a:t>
            </a:r>
            <a:r>
              <a:rPr lang="en-US" altLang="en-US" sz="3600" b="0" i="1" baseline="-30000">
                <a:latin typeface="Times New Roman" panose="02020603050405020304" pitchFamily="18" charset="0"/>
                <a:ea typeface="Times New Roman" panose="02020603050405020304" pitchFamily="18" charset="0"/>
                <a:cs typeface="Symbol" panose="05050102010706020507" pitchFamily="18" charset="2"/>
              </a:rPr>
              <a:t>n</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 [</a:t>
            </a:r>
            <a:r>
              <a:rPr lang="en-US" altLang="en-US" sz="3600" b="0" i="1">
                <a:latin typeface="Times New Roman" panose="02020603050405020304" pitchFamily="18" charset="0"/>
                <a:ea typeface="Times New Roman" panose="02020603050405020304" pitchFamily="18" charset="0"/>
                <a:cs typeface="Symbol" panose="05050102010706020507" pitchFamily="18" charset="2"/>
              </a:rPr>
              <a:t>L</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 </a:t>
            </a:r>
            <a:r>
              <a:rPr lang="en-US" altLang="en-US" sz="3600" b="0" i="1">
                <a:latin typeface="Times New Roman" panose="02020603050405020304" pitchFamily="18" charset="0"/>
                <a:ea typeface="Times New Roman" panose="02020603050405020304" pitchFamily="18" charset="0"/>
                <a:cs typeface="Symbol" panose="05050102010706020507" pitchFamily="18" charset="2"/>
              </a:rPr>
              <a:t>h</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 sin(</a:t>
            </a:r>
            <a:r>
              <a:rPr lang="en-US" altLang="en-US" sz="3600" b="0">
                <a:latin typeface="Symbol" panose="05050102010706020507" pitchFamily="18" charset="2"/>
                <a:ea typeface="Times New Roman" panose="02020603050405020304" pitchFamily="18" charset="0"/>
                <a:cs typeface="Symbol" panose="05050102010706020507" pitchFamily="18" charset="2"/>
              </a:rPr>
              <a:t>a</a:t>
            </a:r>
            <a:r>
              <a:rPr lang="en-US" altLang="en-US" sz="3600" b="0">
                <a:latin typeface="Times New Roman" panose="02020603050405020304" pitchFamily="18" charset="0"/>
                <a:ea typeface="Times New Roman" panose="02020603050405020304" pitchFamily="18" charset="0"/>
                <a:cs typeface="Symbol" panose="05050102010706020507" pitchFamily="18" charset="2"/>
              </a:rPr>
              <a:t>)]</a:t>
            </a:r>
            <a:r>
              <a:rPr lang="en-US" altLang="en-US" sz="2400" b="0">
                <a:ea typeface="Times New Roman" panose="02020603050405020304" pitchFamily="18" charset="0"/>
                <a:cs typeface="Symbol" panose="05050102010706020507" pitchFamily="18" charset="2"/>
              </a:rPr>
              <a:t> </a:t>
            </a:r>
          </a:p>
        </p:txBody>
      </p:sp>
      <p:grpSp>
        <p:nvGrpSpPr>
          <p:cNvPr id="2" name="Group 52"/>
          <p:cNvGrpSpPr>
            <a:grpSpLocks/>
          </p:cNvGrpSpPr>
          <p:nvPr/>
        </p:nvGrpSpPr>
        <p:grpSpPr bwMode="auto">
          <a:xfrm>
            <a:off x="3105150" y="1983259"/>
            <a:ext cx="5195888" cy="1389062"/>
            <a:chOff x="1732" y="831"/>
            <a:chExt cx="3273" cy="875"/>
          </a:xfrm>
        </p:grpSpPr>
        <p:sp>
          <p:nvSpPr>
            <p:cNvPr id="85021" name="AutoShape 32"/>
            <p:cNvSpPr>
              <a:spLocks noChangeAspect="1" noChangeArrowheads="1" noTextEdit="1"/>
            </p:cNvSpPr>
            <p:nvPr/>
          </p:nvSpPr>
          <p:spPr bwMode="auto">
            <a:xfrm>
              <a:off x="1732" y="948"/>
              <a:ext cx="3273" cy="7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5022" name="Rectangle 34"/>
            <p:cNvSpPr>
              <a:spLocks noChangeArrowheads="1"/>
            </p:cNvSpPr>
            <p:nvPr/>
          </p:nvSpPr>
          <p:spPr bwMode="auto">
            <a:xfrm>
              <a:off x="2440" y="831"/>
              <a:ext cx="131" cy="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4900" b="0">
                  <a:latin typeface="Symbol" panose="05050102010706020507" pitchFamily="18" charset="2"/>
                </a:rPr>
                <a:t>[</a:t>
              </a:r>
              <a:endParaRPr lang="en-US" altLang="en-US" sz="2400" b="0"/>
            </a:p>
          </p:txBody>
        </p:sp>
        <p:sp>
          <p:nvSpPr>
            <p:cNvPr id="85023" name="Rectangle 35"/>
            <p:cNvSpPr>
              <a:spLocks noChangeArrowheads="1"/>
            </p:cNvSpPr>
            <p:nvPr/>
          </p:nvSpPr>
          <p:spPr bwMode="auto">
            <a:xfrm>
              <a:off x="4701" y="831"/>
              <a:ext cx="131" cy="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4900" b="0">
                  <a:latin typeface="Symbol" panose="05050102010706020507" pitchFamily="18" charset="2"/>
                </a:rPr>
                <a:t>]</a:t>
              </a:r>
              <a:endParaRPr lang="en-US" altLang="en-US" sz="2400" b="0"/>
            </a:p>
          </p:txBody>
        </p:sp>
        <p:sp>
          <p:nvSpPr>
            <p:cNvPr id="85024" name="Line 36"/>
            <p:cNvSpPr>
              <a:spLocks noChangeShapeType="1"/>
            </p:cNvSpPr>
            <p:nvPr/>
          </p:nvSpPr>
          <p:spPr bwMode="auto">
            <a:xfrm>
              <a:off x="2361" y="1339"/>
              <a:ext cx="2577"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25" name="Rectangle 37"/>
            <p:cNvSpPr>
              <a:spLocks noChangeArrowheads="1"/>
            </p:cNvSpPr>
            <p:nvPr/>
          </p:nvSpPr>
          <p:spPr bwMode="auto">
            <a:xfrm>
              <a:off x="3647" y="1311"/>
              <a:ext cx="14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i="1">
                  <a:latin typeface="Times New Roman" panose="02020603050405020304" pitchFamily="18" charset="0"/>
                </a:rPr>
                <a:t>n</a:t>
              </a:r>
              <a:endParaRPr lang="en-US" altLang="en-US" sz="2400" b="0"/>
            </a:p>
          </p:txBody>
        </p:sp>
        <p:sp>
          <p:nvSpPr>
            <p:cNvPr id="85026" name="Rectangle 38"/>
            <p:cNvSpPr>
              <a:spLocks noChangeArrowheads="1"/>
            </p:cNvSpPr>
            <p:nvPr/>
          </p:nvSpPr>
          <p:spPr bwMode="auto">
            <a:xfrm>
              <a:off x="4749" y="920"/>
              <a:ext cx="156"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i="1">
                  <a:latin typeface="Times New Roman" panose="02020603050405020304" pitchFamily="18" charset="0"/>
                </a:rPr>
                <a:t> t</a:t>
              </a:r>
              <a:endParaRPr lang="en-US" altLang="en-US" sz="2400" b="0"/>
            </a:p>
          </p:txBody>
        </p:sp>
        <p:sp>
          <p:nvSpPr>
            <p:cNvPr id="85027" name="Rectangle 39"/>
            <p:cNvSpPr>
              <a:spLocks noChangeArrowheads="1"/>
            </p:cNvSpPr>
            <p:nvPr/>
          </p:nvSpPr>
          <p:spPr bwMode="auto">
            <a:xfrm>
              <a:off x="3769" y="968"/>
              <a:ext cx="14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i="1">
                  <a:latin typeface="Times New Roman" panose="02020603050405020304" pitchFamily="18" charset="0"/>
                </a:rPr>
                <a:t>h</a:t>
              </a:r>
              <a:endParaRPr lang="en-US" altLang="en-US" sz="2400" b="0"/>
            </a:p>
          </p:txBody>
        </p:sp>
        <p:sp>
          <p:nvSpPr>
            <p:cNvPr id="85028" name="Rectangle 40"/>
            <p:cNvSpPr>
              <a:spLocks noChangeArrowheads="1"/>
            </p:cNvSpPr>
            <p:nvPr/>
          </p:nvSpPr>
          <p:spPr bwMode="auto">
            <a:xfrm>
              <a:off x="2518" y="968"/>
              <a:ext cx="16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i="1">
                  <a:latin typeface="Times New Roman" panose="02020603050405020304" pitchFamily="18" charset="0"/>
                </a:rPr>
                <a:t>L</a:t>
              </a:r>
              <a:endParaRPr lang="en-US" altLang="en-US" sz="2400" b="0"/>
            </a:p>
          </p:txBody>
        </p:sp>
        <p:sp>
          <p:nvSpPr>
            <p:cNvPr id="85029" name="Rectangle 41"/>
            <p:cNvSpPr>
              <a:spLocks noChangeArrowheads="1"/>
            </p:cNvSpPr>
            <p:nvPr/>
          </p:nvSpPr>
          <p:spPr bwMode="auto">
            <a:xfrm>
              <a:off x="1858" y="1152"/>
              <a:ext cx="181"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i="1">
                  <a:latin typeface="Times New Roman" panose="02020603050405020304" pitchFamily="18" charset="0"/>
                </a:rPr>
                <a:t>A</a:t>
              </a:r>
              <a:endParaRPr lang="en-US" altLang="en-US" sz="2400" b="0"/>
            </a:p>
          </p:txBody>
        </p:sp>
        <p:sp>
          <p:nvSpPr>
            <p:cNvPr id="85030" name="Rectangle 42"/>
            <p:cNvSpPr>
              <a:spLocks noChangeArrowheads="1"/>
            </p:cNvSpPr>
            <p:nvPr/>
          </p:nvSpPr>
          <p:spPr bwMode="auto">
            <a:xfrm>
              <a:off x="4848" y="1102"/>
              <a:ext cx="154"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100" b="0" i="1">
                  <a:latin typeface="Times New Roman" panose="02020603050405020304" pitchFamily="18" charset="0"/>
                </a:rPr>
                <a:t> w</a:t>
              </a:r>
              <a:endParaRPr lang="en-US" altLang="en-US" sz="2400" b="0"/>
            </a:p>
          </p:txBody>
        </p:sp>
        <p:sp>
          <p:nvSpPr>
            <p:cNvPr id="85031" name="Rectangle 43"/>
            <p:cNvSpPr>
              <a:spLocks noChangeArrowheads="1"/>
            </p:cNvSpPr>
            <p:nvPr/>
          </p:nvSpPr>
          <p:spPr bwMode="auto">
            <a:xfrm>
              <a:off x="1993" y="1333"/>
              <a:ext cx="65"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100" b="0" i="1">
                  <a:latin typeface="Times New Roman" panose="02020603050405020304" pitchFamily="18" charset="0"/>
                </a:rPr>
                <a:t>s</a:t>
              </a:r>
              <a:endParaRPr lang="en-US" altLang="en-US" sz="2400" b="0"/>
            </a:p>
          </p:txBody>
        </p:sp>
        <p:sp>
          <p:nvSpPr>
            <p:cNvPr id="85032" name="Rectangle 44"/>
            <p:cNvSpPr>
              <a:spLocks noChangeArrowheads="1"/>
            </p:cNvSpPr>
            <p:nvPr/>
          </p:nvSpPr>
          <p:spPr bwMode="auto">
            <a:xfrm>
              <a:off x="4586" y="968"/>
              <a:ext cx="9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Times New Roman" panose="02020603050405020304" pitchFamily="18" charset="0"/>
                </a:rPr>
                <a:t>)</a:t>
              </a:r>
              <a:endParaRPr lang="en-US" altLang="en-US" sz="2400" b="0"/>
            </a:p>
          </p:txBody>
        </p:sp>
        <p:sp>
          <p:nvSpPr>
            <p:cNvPr id="85033" name="Rectangle 45"/>
            <p:cNvSpPr>
              <a:spLocks noChangeArrowheads="1"/>
            </p:cNvSpPr>
            <p:nvPr/>
          </p:nvSpPr>
          <p:spPr bwMode="auto">
            <a:xfrm>
              <a:off x="3950" y="968"/>
              <a:ext cx="444"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Times New Roman" panose="02020603050405020304" pitchFamily="18" charset="0"/>
                </a:rPr>
                <a:t>sin(</a:t>
              </a:r>
              <a:endParaRPr lang="en-US" altLang="en-US" sz="2400" b="0"/>
            </a:p>
          </p:txBody>
        </p:sp>
        <p:sp>
          <p:nvSpPr>
            <p:cNvPr id="85034" name="Rectangle 46"/>
            <p:cNvSpPr>
              <a:spLocks noChangeArrowheads="1"/>
            </p:cNvSpPr>
            <p:nvPr/>
          </p:nvSpPr>
          <p:spPr bwMode="auto">
            <a:xfrm>
              <a:off x="3398" y="968"/>
              <a:ext cx="99"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Times New Roman" panose="02020603050405020304" pitchFamily="18" charset="0"/>
                </a:rPr>
                <a:t>)</a:t>
              </a:r>
              <a:endParaRPr lang="en-US" altLang="en-US" sz="2400" b="0"/>
            </a:p>
          </p:txBody>
        </p:sp>
        <p:sp>
          <p:nvSpPr>
            <p:cNvPr id="85035" name="Rectangle 47"/>
            <p:cNvSpPr>
              <a:spLocks noChangeArrowheads="1"/>
            </p:cNvSpPr>
            <p:nvPr/>
          </p:nvSpPr>
          <p:spPr bwMode="auto">
            <a:xfrm>
              <a:off x="2715" y="968"/>
              <a:ext cx="493"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Times New Roman" panose="02020603050405020304" pitchFamily="18" charset="0"/>
                </a:rPr>
                <a:t>cos(</a:t>
              </a:r>
              <a:endParaRPr lang="en-US" altLang="en-US" sz="2400" b="0"/>
            </a:p>
          </p:txBody>
        </p:sp>
        <p:sp>
          <p:nvSpPr>
            <p:cNvPr id="85036" name="Rectangle 48"/>
            <p:cNvSpPr>
              <a:spLocks noChangeArrowheads="1"/>
            </p:cNvSpPr>
            <p:nvPr/>
          </p:nvSpPr>
          <p:spPr bwMode="auto">
            <a:xfrm>
              <a:off x="4392" y="949"/>
              <a:ext cx="187"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Symbol" panose="05050102010706020507" pitchFamily="18" charset="2"/>
                </a:rPr>
                <a:t>a</a:t>
              </a:r>
              <a:endParaRPr lang="en-US" altLang="en-US" sz="2400" b="0"/>
            </a:p>
          </p:txBody>
        </p:sp>
        <p:sp>
          <p:nvSpPr>
            <p:cNvPr id="85037" name="Rectangle 49"/>
            <p:cNvSpPr>
              <a:spLocks noChangeArrowheads="1"/>
            </p:cNvSpPr>
            <p:nvPr/>
          </p:nvSpPr>
          <p:spPr bwMode="auto">
            <a:xfrm>
              <a:off x="3579" y="934"/>
              <a:ext cx="162"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Symbol" panose="05050102010706020507" pitchFamily="18" charset="2"/>
                </a:rPr>
                <a:t>+</a:t>
              </a:r>
              <a:endParaRPr lang="en-US" altLang="en-US" sz="2400" b="0"/>
            </a:p>
          </p:txBody>
        </p:sp>
        <p:sp>
          <p:nvSpPr>
            <p:cNvPr id="85038" name="Rectangle 50"/>
            <p:cNvSpPr>
              <a:spLocks noChangeArrowheads="1"/>
            </p:cNvSpPr>
            <p:nvPr/>
          </p:nvSpPr>
          <p:spPr bwMode="auto">
            <a:xfrm>
              <a:off x="3211" y="959"/>
              <a:ext cx="187"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Symbol" panose="05050102010706020507" pitchFamily="18" charset="2"/>
                </a:rPr>
                <a:t>a</a:t>
              </a:r>
              <a:endParaRPr lang="en-US" altLang="en-US" sz="2400" b="0"/>
            </a:p>
          </p:txBody>
        </p:sp>
        <p:sp>
          <p:nvSpPr>
            <p:cNvPr id="85039" name="Rectangle 51"/>
            <p:cNvSpPr>
              <a:spLocks noChangeArrowheads="1"/>
            </p:cNvSpPr>
            <p:nvPr/>
          </p:nvSpPr>
          <p:spPr bwMode="auto">
            <a:xfrm>
              <a:off x="2211" y="1118"/>
              <a:ext cx="162"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3700" b="0">
                  <a:latin typeface="Symbol" panose="05050102010706020507" pitchFamily="18" charset="2"/>
                </a:rPr>
                <a:t>=</a:t>
              </a:r>
              <a:endParaRPr lang="en-US" altLang="en-US" sz="2400" b="0"/>
            </a:p>
          </p:txBody>
        </p:sp>
      </p:grpSp>
      <p:pic>
        <p:nvPicPr>
          <p:cNvPr id="962613" name="Picture 53"/>
          <p:cNvPicPr>
            <a:picLocks noChangeAspect="1" noChangeArrowheads="1"/>
          </p:cNvPicPr>
          <p:nvPr/>
        </p:nvPicPr>
        <p:blipFill>
          <a:blip r:embed="rId4">
            <a:duotone>
              <a:prstClr val="black"/>
              <a:schemeClr val="accent6">
                <a:tint val="45000"/>
                <a:satMod val="400000"/>
              </a:schemeClr>
            </a:duotone>
            <a:lum bright="-20000" contrast="-20000"/>
            <a:extLst>
              <a:ext uri="{28A0092B-C50C-407E-A947-70E740481C1C}">
                <a14:useLocalDpi xmlns:a14="http://schemas.microsoft.com/office/drawing/2010/main" val="0"/>
              </a:ext>
            </a:extLst>
          </a:blip>
          <a:srcRect l="3276"/>
          <a:stretch>
            <a:fillRect/>
          </a:stretch>
        </p:blipFill>
        <p:spPr bwMode="auto">
          <a:xfrm>
            <a:off x="7092950" y="3756496"/>
            <a:ext cx="2051050" cy="177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Group 7"/>
          <p:cNvGrpSpPr/>
          <p:nvPr/>
        </p:nvGrpSpPr>
        <p:grpSpPr>
          <a:xfrm>
            <a:off x="8104375" y="3193486"/>
            <a:ext cx="500073" cy="545548"/>
            <a:chOff x="8104375" y="3193486"/>
            <a:chExt cx="500073" cy="545548"/>
          </a:xfrm>
        </p:grpSpPr>
        <p:sp>
          <p:nvSpPr>
            <p:cNvPr id="85000" name="Freeform 55"/>
            <p:cNvSpPr>
              <a:spLocks/>
            </p:cNvSpPr>
            <p:nvPr/>
          </p:nvSpPr>
          <p:spPr bwMode="auto">
            <a:xfrm rot="12641">
              <a:off x="8243888" y="3562821"/>
              <a:ext cx="1587" cy="174625"/>
            </a:xfrm>
            <a:custGeom>
              <a:avLst/>
              <a:gdLst>
                <a:gd name="T0" fmla="*/ 2147483646 w 6"/>
                <a:gd name="T1" fmla="*/ 0 h 664"/>
                <a:gd name="T2" fmla="*/ 0 w 6"/>
                <a:gd name="T3" fmla="*/ 0 h 664"/>
                <a:gd name="T4" fmla="*/ 2147483646 w 6"/>
                <a:gd name="T5" fmla="*/ 2147483646 h 664"/>
                <a:gd name="T6" fmla="*/ 2147483646 w 6"/>
                <a:gd name="T7" fmla="*/ 0 h 664"/>
                <a:gd name="T8" fmla="*/ 0 60000 65536"/>
                <a:gd name="T9" fmla="*/ 0 60000 65536"/>
                <a:gd name="T10" fmla="*/ 0 60000 65536"/>
                <a:gd name="T11" fmla="*/ 0 60000 65536"/>
                <a:gd name="T12" fmla="*/ 0 w 6"/>
                <a:gd name="T13" fmla="*/ 0 h 664"/>
                <a:gd name="T14" fmla="*/ 6 w 6"/>
                <a:gd name="T15" fmla="*/ 664 h 664"/>
              </a:gdLst>
              <a:ahLst/>
              <a:cxnLst>
                <a:cxn ang="T8">
                  <a:pos x="T0" y="T1"/>
                </a:cxn>
                <a:cxn ang="T9">
                  <a:pos x="T2" y="T3"/>
                </a:cxn>
                <a:cxn ang="T10">
                  <a:pos x="T4" y="T5"/>
                </a:cxn>
                <a:cxn ang="T11">
                  <a:pos x="T6" y="T7"/>
                </a:cxn>
              </a:cxnLst>
              <a:rect l="T12" t="T13" r="T14" b="T15"/>
              <a:pathLst>
                <a:path w="6" h="664">
                  <a:moveTo>
                    <a:pt x="6" y="0"/>
                  </a:moveTo>
                  <a:lnTo>
                    <a:pt x="0" y="0"/>
                  </a:lnTo>
                  <a:lnTo>
                    <a:pt x="6" y="664"/>
                  </a:lnTo>
                  <a:lnTo>
                    <a:pt x="6" y="0"/>
                  </a:lnTo>
                  <a:close/>
                </a:path>
              </a:pathLst>
            </a:custGeom>
            <a:solidFill>
              <a:srgbClr val="000000"/>
            </a:solidFill>
            <a:ln w="9525">
              <a:solidFill>
                <a:schemeClr val="tx1"/>
              </a:solidFill>
              <a:round/>
              <a:headEnd/>
              <a:tailEnd/>
            </a:ln>
          </p:spPr>
          <p:txBody>
            <a:bodyPr/>
            <a:lstStyle/>
            <a:p>
              <a:endParaRPr lang="en-US"/>
            </a:p>
          </p:txBody>
        </p:sp>
        <p:sp>
          <p:nvSpPr>
            <p:cNvPr id="85001" name="Freeform 56"/>
            <p:cNvSpPr>
              <a:spLocks/>
            </p:cNvSpPr>
            <p:nvPr/>
          </p:nvSpPr>
          <p:spPr bwMode="auto">
            <a:xfrm rot="12641">
              <a:off x="8243888" y="3562821"/>
              <a:ext cx="1587" cy="174625"/>
            </a:xfrm>
            <a:custGeom>
              <a:avLst/>
              <a:gdLst>
                <a:gd name="T0" fmla="*/ 0 w 6"/>
                <a:gd name="T1" fmla="*/ 0 h 664"/>
                <a:gd name="T2" fmla="*/ 2147483646 w 6"/>
                <a:gd name="T3" fmla="*/ 2147483646 h 664"/>
                <a:gd name="T4" fmla="*/ 0 w 6"/>
                <a:gd name="T5" fmla="*/ 2147483646 h 664"/>
                <a:gd name="T6" fmla="*/ 0 w 6"/>
                <a:gd name="T7" fmla="*/ 0 h 664"/>
                <a:gd name="T8" fmla="*/ 0 60000 65536"/>
                <a:gd name="T9" fmla="*/ 0 60000 65536"/>
                <a:gd name="T10" fmla="*/ 0 60000 65536"/>
                <a:gd name="T11" fmla="*/ 0 60000 65536"/>
                <a:gd name="T12" fmla="*/ 0 w 6"/>
                <a:gd name="T13" fmla="*/ 0 h 664"/>
                <a:gd name="T14" fmla="*/ 6 w 6"/>
                <a:gd name="T15" fmla="*/ 664 h 664"/>
              </a:gdLst>
              <a:ahLst/>
              <a:cxnLst>
                <a:cxn ang="T8">
                  <a:pos x="T0" y="T1"/>
                </a:cxn>
                <a:cxn ang="T9">
                  <a:pos x="T2" y="T3"/>
                </a:cxn>
                <a:cxn ang="T10">
                  <a:pos x="T4" y="T5"/>
                </a:cxn>
                <a:cxn ang="T11">
                  <a:pos x="T6" y="T7"/>
                </a:cxn>
              </a:cxnLst>
              <a:rect l="T12" t="T13" r="T14" b="T15"/>
              <a:pathLst>
                <a:path w="6" h="664">
                  <a:moveTo>
                    <a:pt x="0" y="0"/>
                  </a:moveTo>
                  <a:lnTo>
                    <a:pt x="6" y="664"/>
                  </a:lnTo>
                  <a:lnTo>
                    <a:pt x="0" y="664"/>
                  </a:lnTo>
                  <a:lnTo>
                    <a:pt x="0" y="0"/>
                  </a:lnTo>
                  <a:close/>
                </a:path>
              </a:pathLst>
            </a:custGeom>
            <a:solidFill>
              <a:srgbClr val="000000"/>
            </a:solidFill>
            <a:ln w="9525">
              <a:solidFill>
                <a:schemeClr val="tx1"/>
              </a:solidFill>
              <a:round/>
              <a:headEnd/>
              <a:tailEnd/>
            </a:ln>
          </p:spPr>
          <p:txBody>
            <a:bodyPr/>
            <a:lstStyle/>
            <a:p>
              <a:endParaRPr lang="en-US"/>
            </a:p>
          </p:txBody>
        </p:sp>
        <p:sp>
          <p:nvSpPr>
            <p:cNvPr id="85002" name="Rectangle 57"/>
            <p:cNvSpPr>
              <a:spLocks noChangeArrowheads="1"/>
            </p:cNvSpPr>
            <p:nvPr/>
          </p:nvSpPr>
          <p:spPr bwMode="auto">
            <a:xfrm rot="12641">
              <a:off x="8243888" y="3562821"/>
              <a:ext cx="1587" cy="17462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5003" name="Freeform 58"/>
            <p:cNvSpPr>
              <a:spLocks/>
            </p:cNvSpPr>
            <p:nvPr/>
          </p:nvSpPr>
          <p:spPr bwMode="auto">
            <a:xfrm rot="12641">
              <a:off x="8461375" y="3564409"/>
              <a:ext cx="1588" cy="174625"/>
            </a:xfrm>
            <a:custGeom>
              <a:avLst/>
              <a:gdLst>
                <a:gd name="T0" fmla="*/ 2147483646 w 7"/>
                <a:gd name="T1" fmla="*/ 0 h 664"/>
                <a:gd name="T2" fmla="*/ 0 w 7"/>
                <a:gd name="T3" fmla="*/ 0 h 664"/>
                <a:gd name="T4" fmla="*/ 2147483646 w 7"/>
                <a:gd name="T5" fmla="*/ 2147483646 h 664"/>
                <a:gd name="T6" fmla="*/ 2147483646 w 7"/>
                <a:gd name="T7" fmla="*/ 0 h 664"/>
                <a:gd name="T8" fmla="*/ 0 60000 65536"/>
                <a:gd name="T9" fmla="*/ 0 60000 65536"/>
                <a:gd name="T10" fmla="*/ 0 60000 65536"/>
                <a:gd name="T11" fmla="*/ 0 60000 65536"/>
                <a:gd name="T12" fmla="*/ 0 w 7"/>
                <a:gd name="T13" fmla="*/ 0 h 664"/>
                <a:gd name="T14" fmla="*/ 7 w 7"/>
                <a:gd name="T15" fmla="*/ 664 h 664"/>
              </a:gdLst>
              <a:ahLst/>
              <a:cxnLst>
                <a:cxn ang="T8">
                  <a:pos x="T0" y="T1"/>
                </a:cxn>
                <a:cxn ang="T9">
                  <a:pos x="T2" y="T3"/>
                </a:cxn>
                <a:cxn ang="T10">
                  <a:pos x="T4" y="T5"/>
                </a:cxn>
                <a:cxn ang="T11">
                  <a:pos x="T6" y="T7"/>
                </a:cxn>
              </a:cxnLst>
              <a:rect l="T12" t="T13" r="T14" b="T15"/>
              <a:pathLst>
                <a:path w="7" h="664">
                  <a:moveTo>
                    <a:pt x="7" y="0"/>
                  </a:moveTo>
                  <a:lnTo>
                    <a:pt x="0" y="0"/>
                  </a:lnTo>
                  <a:lnTo>
                    <a:pt x="7" y="664"/>
                  </a:lnTo>
                  <a:lnTo>
                    <a:pt x="7" y="0"/>
                  </a:lnTo>
                  <a:close/>
                </a:path>
              </a:pathLst>
            </a:custGeom>
            <a:solidFill>
              <a:srgbClr val="000000"/>
            </a:solidFill>
            <a:ln w="9525">
              <a:solidFill>
                <a:schemeClr val="tx1"/>
              </a:solidFill>
              <a:round/>
              <a:headEnd/>
              <a:tailEnd/>
            </a:ln>
          </p:spPr>
          <p:txBody>
            <a:bodyPr/>
            <a:lstStyle/>
            <a:p>
              <a:endParaRPr lang="en-US"/>
            </a:p>
          </p:txBody>
        </p:sp>
        <p:sp>
          <p:nvSpPr>
            <p:cNvPr id="85004" name="Freeform 59"/>
            <p:cNvSpPr>
              <a:spLocks/>
            </p:cNvSpPr>
            <p:nvPr/>
          </p:nvSpPr>
          <p:spPr bwMode="auto">
            <a:xfrm rot="12641">
              <a:off x="8461375" y="3564409"/>
              <a:ext cx="1588" cy="174625"/>
            </a:xfrm>
            <a:custGeom>
              <a:avLst/>
              <a:gdLst>
                <a:gd name="T0" fmla="*/ 0 w 7"/>
                <a:gd name="T1" fmla="*/ 0 h 664"/>
                <a:gd name="T2" fmla="*/ 2147483646 w 7"/>
                <a:gd name="T3" fmla="*/ 2147483646 h 664"/>
                <a:gd name="T4" fmla="*/ 0 w 7"/>
                <a:gd name="T5" fmla="*/ 2147483646 h 664"/>
                <a:gd name="T6" fmla="*/ 0 w 7"/>
                <a:gd name="T7" fmla="*/ 0 h 664"/>
                <a:gd name="T8" fmla="*/ 0 60000 65536"/>
                <a:gd name="T9" fmla="*/ 0 60000 65536"/>
                <a:gd name="T10" fmla="*/ 0 60000 65536"/>
                <a:gd name="T11" fmla="*/ 0 60000 65536"/>
                <a:gd name="T12" fmla="*/ 0 w 7"/>
                <a:gd name="T13" fmla="*/ 0 h 664"/>
                <a:gd name="T14" fmla="*/ 7 w 7"/>
                <a:gd name="T15" fmla="*/ 664 h 664"/>
              </a:gdLst>
              <a:ahLst/>
              <a:cxnLst>
                <a:cxn ang="T8">
                  <a:pos x="T0" y="T1"/>
                </a:cxn>
                <a:cxn ang="T9">
                  <a:pos x="T2" y="T3"/>
                </a:cxn>
                <a:cxn ang="T10">
                  <a:pos x="T4" y="T5"/>
                </a:cxn>
                <a:cxn ang="T11">
                  <a:pos x="T6" y="T7"/>
                </a:cxn>
              </a:cxnLst>
              <a:rect l="T12" t="T13" r="T14" b="T15"/>
              <a:pathLst>
                <a:path w="7" h="664">
                  <a:moveTo>
                    <a:pt x="0" y="0"/>
                  </a:moveTo>
                  <a:lnTo>
                    <a:pt x="7" y="664"/>
                  </a:lnTo>
                  <a:lnTo>
                    <a:pt x="0" y="664"/>
                  </a:lnTo>
                  <a:lnTo>
                    <a:pt x="0" y="0"/>
                  </a:lnTo>
                  <a:close/>
                </a:path>
              </a:pathLst>
            </a:custGeom>
            <a:solidFill>
              <a:srgbClr val="000000"/>
            </a:solidFill>
            <a:ln w="9525">
              <a:solidFill>
                <a:schemeClr val="tx1"/>
              </a:solidFill>
              <a:round/>
              <a:headEnd/>
              <a:tailEnd/>
            </a:ln>
          </p:spPr>
          <p:txBody>
            <a:bodyPr/>
            <a:lstStyle/>
            <a:p>
              <a:endParaRPr lang="en-US"/>
            </a:p>
          </p:txBody>
        </p:sp>
        <p:sp>
          <p:nvSpPr>
            <p:cNvPr id="85005" name="Rectangle 60"/>
            <p:cNvSpPr>
              <a:spLocks noChangeArrowheads="1"/>
            </p:cNvSpPr>
            <p:nvPr/>
          </p:nvSpPr>
          <p:spPr bwMode="auto">
            <a:xfrm rot="12641">
              <a:off x="8461375" y="3564409"/>
              <a:ext cx="1588" cy="17462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mc:AlternateContent xmlns:mc="http://schemas.openxmlformats.org/markup-compatibility/2006" xmlns:a14="http://schemas.microsoft.com/office/drawing/2010/main">
          <mc:Choice Requires="a14">
            <p:sp>
              <p:nvSpPr>
                <p:cNvPr id="52" name="TextBox 51"/>
                <p:cNvSpPr txBox="1"/>
                <p:nvPr/>
              </p:nvSpPr>
              <p:spPr>
                <a:xfrm>
                  <a:off x="8104375" y="3193486"/>
                  <a:ext cx="500073" cy="369332"/>
                </a:xfrm>
                <a:prstGeom prst="rect">
                  <a:avLst/>
                </a:prstGeom>
                <a:noFill/>
              </p:spPr>
              <p:txBody>
                <a:bodyPr wrap="none" rtlCol="0">
                  <a:spAutoFit/>
                </a:bodyPr>
                <a:lstStyle/>
                <a:p>
                  <a:pPr/>
                  <a14:m>
                    <m:oMathPara xmlns:m="http://schemas.openxmlformats.org/officeDocument/2006/math">
                      <m:oMathParaPr>
                        <m:jc m:val="center"/>
                      </m:oMathParaPr>
                      <m:oMath xmlns:m="http://schemas.openxmlformats.org/officeDocument/2006/math">
                        <m:sSub>
                          <m:sSubPr>
                            <m:ctrlPr>
                              <a:rPr lang="en-US" b="1" i="1" smtClean="0">
                                <a:solidFill>
                                  <a:schemeClr val="tx2"/>
                                </a:solidFill>
                                <a:latin typeface="Cambria Math"/>
                              </a:rPr>
                            </m:ctrlPr>
                          </m:sSubPr>
                          <m:e>
                            <m:r>
                              <a:rPr lang="en-US" b="1" i="1" smtClean="0">
                                <a:solidFill>
                                  <a:schemeClr val="tx2"/>
                                </a:solidFill>
                                <a:latin typeface="Cambria Math"/>
                                <a:ea typeface="Cambria Math"/>
                              </a:rPr>
                              <m:t>∆</m:t>
                            </m:r>
                          </m:e>
                          <m:sub>
                            <m:r>
                              <a:rPr lang="en-US" b="1" i="1" smtClean="0">
                                <a:solidFill>
                                  <a:schemeClr val="tx2"/>
                                </a:solidFill>
                                <a:latin typeface="Cambria Math"/>
                              </a:rPr>
                              <m:t>𝒙</m:t>
                            </m:r>
                          </m:sub>
                        </m:sSub>
                      </m:oMath>
                    </m:oMathPara>
                  </a14:m>
                  <a:endParaRPr lang="en-US" b="1" dirty="0">
                    <a:solidFill>
                      <a:schemeClr val="tx2"/>
                    </a:solidFill>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8104375" y="3193486"/>
                  <a:ext cx="500073" cy="369332"/>
                </a:xfrm>
                <a:prstGeom prst="rect">
                  <a:avLst/>
                </a:prstGeom>
                <a:blipFill rotWithShape="1">
                  <a:blip r:embed="rId5"/>
                  <a:stretch>
                    <a:fillRect/>
                  </a:stretch>
                </a:blipFill>
              </p:spPr>
              <p:txBody>
                <a:bodyPr/>
                <a:lstStyle/>
                <a:p>
                  <a:r>
                    <a:rPr lang="en-US">
                      <a:noFill/>
                    </a:rPr>
                    <a:t> </a:t>
                  </a:r>
                </a:p>
              </p:txBody>
            </p:sp>
          </mc:Fallback>
        </mc:AlternateContent>
        <p:sp>
          <p:nvSpPr>
            <p:cNvPr id="53" name="Rectangle 66"/>
            <p:cNvSpPr>
              <a:spLocks noChangeArrowheads="1"/>
            </p:cNvSpPr>
            <p:nvPr/>
          </p:nvSpPr>
          <p:spPr bwMode="auto">
            <a:xfrm rot="12641">
              <a:off x="8158163" y="3650134"/>
              <a:ext cx="304800" cy="1588"/>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4" name="Freeform 79"/>
            <p:cNvSpPr>
              <a:spLocks/>
            </p:cNvSpPr>
            <p:nvPr/>
          </p:nvSpPr>
          <p:spPr bwMode="auto">
            <a:xfrm rot="12641">
              <a:off x="8216900" y="3615209"/>
              <a:ext cx="61912" cy="68263"/>
            </a:xfrm>
            <a:custGeom>
              <a:avLst/>
              <a:gdLst>
                <a:gd name="T0" fmla="*/ 0 w 235"/>
                <a:gd name="T1" fmla="*/ 0 h 258"/>
                <a:gd name="T2" fmla="*/ 0 w 235"/>
                <a:gd name="T3" fmla="*/ 0 h 258"/>
                <a:gd name="T4" fmla="*/ 0 w 235"/>
                <a:gd name="T5" fmla="*/ 0 h 258"/>
                <a:gd name="T6" fmla="*/ 0 w 235"/>
                <a:gd name="T7" fmla="*/ 0 h 258"/>
                <a:gd name="T8" fmla="*/ 0 60000 65536"/>
                <a:gd name="T9" fmla="*/ 0 60000 65536"/>
                <a:gd name="T10" fmla="*/ 0 60000 65536"/>
                <a:gd name="T11" fmla="*/ 0 60000 65536"/>
                <a:gd name="T12" fmla="*/ 0 w 235"/>
                <a:gd name="T13" fmla="*/ 0 h 258"/>
                <a:gd name="T14" fmla="*/ 235 w 235"/>
                <a:gd name="T15" fmla="*/ 258 h 258"/>
              </a:gdLst>
              <a:ahLst/>
              <a:cxnLst>
                <a:cxn ang="T8">
                  <a:pos x="T0" y="T1"/>
                </a:cxn>
                <a:cxn ang="T9">
                  <a:pos x="T2" y="T3"/>
                </a:cxn>
                <a:cxn ang="T10">
                  <a:pos x="T4" y="T5"/>
                </a:cxn>
                <a:cxn ang="T11">
                  <a:pos x="T6" y="T7"/>
                </a:cxn>
              </a:cxnLst>
              <a:rect l="T12" t="T13" r="T14" b="T15"/>
              <a:pathLst>
                <a:path w="235" h="258">
                  <a:moveTo>
                    <a:pt x="235" y="24"/>
                  </a:moveTo>
                  <a:lnTo>
                    <a:pt x="211" y="0"/>
                  </a:lnTo>
                  <a:lnTo>
                    <a:pt x="0" y="258"/>
                  </a:lnTo>
                  <a:lnTo>
                    <a:pt x="235" y="24"/>
                  </a:lnTo>
                  <a:close/>
                </a:path>
              </a:pathLst>
            </a:custGeom>
            <a:solidFill>
              <a:srgbClr val="000000"/>
            </a:solidFill>
            <a:ln w="9525">
              <a:solidFill>
                <a:schemeClr val="tx1"/>
              </a:solidFill>
              <a:round/>
              <a:headEnd/>
              <a:tailEnd/>
            </a:ln>
          </p:spPr>
          <p:txBody>
            <a:bodyPr/>
            <a:lstStyle/>
            <a:p>
              <a:endParaRPr lang="en-US"/>
            </a:p>
          </p:txBody>
        </p:sp>
        <p:sp>
          <p:nvSpPr>
            <p:cNvPr id="55" name="Freeform 84"/>
            <p:cNvSpPr>
              <a:spLocks/>
            </p:cNvSpPr>
            <p:nvPr/>
          </p:nvSpPr>
          <p:spPr bwMode="auto">
            <a:xfrm rot="12641">
              <a:off x="8428038" y="3616796"/>
              <a:ext cx="68262" cy="68263"/>
            </a:xfrm>
            <a:custGeom>
              <a:avLst/>
              <a:gdLst>
                <a:gd name="T0" fmla="*/ 0 w 259"/>
                <a:gd name="T1" fmla="*/ 0 h 258"/>
                <a:gd name="T2" fmla="*/ 0 w 259"/>
                <a:gd name="T3" fmla="*/ 0 h 258"/>
                <a:gd name="T4" fmla="*/ 0 w 259"/>
                <a:gd name="T5" fmla="*/ 0 h 258"/>
                <a:gd name="T6" fmla="*/ 0 w 259"/>
                <a:gd name="T7" fmla="*/ 0 h 258"/>
                <a:gd name="T8" fmla="*/ 0 w 259"/>
                <a:gd name="T9" fmla="*/ 0 h 258"/>
                <a:gd name="T10" fmla="*/ 0 60000 65536"/>
                <a:gd name="T11" fmla="*/ 0 60000 65536"/>
                <a:gd name="T12" fmla="*/ 0 60000 65536"/>
                <a:gd name="T13" fmla="*/ 0 60000 65536"/>
                <a:gd name="T14" fmla="*/ 0 60000 65536"/>
                <a:gd name="T15" fmla="*/ 0 w 259"/>
                <a:gd name="T16" fmla="*/ 0 h 258"/>
                <a:gd name="T17" fmla="*/ 259 w 259"/>
                <a:gd name="T18" fmla="*/ 258 h 258"/>
              </a:gdLst>
              <a:ahLst/>
              <a:cxnLst>
                <a:cxn ang="T10">
                  <a:pos x="T0" y="T1"/>
                </a:cxn>
                <a:cxn ang="T11">
                  <a:pos x="T2" y="T3"/>
                </a:cxn>
                <a:cxn ang="T12">
                  <a:pos x="T4" y="T5"/>
                </a:cxn>
                <a:cxn ang="T13">
                  <a:pos x="T6" y="T7"/>
                </a:cxn>
                <a:cxn ang="T14">
                  <a:pos x="T8" y="T9"/>
                </a:cxn>
              </a:cxnLst>
              <a:rect l="T15" t="T16" r="T17" b="T18"/>
              <a:pathLst>
                <a:path w="259" h="258">
                  <a:moveTo>
                    <a:pt x="259" y="24"/>
                  </a:moveTo>
                  <a:lnTo>
                    <a:pt x="235" y="0"/>
                  </a:lnTo>
                  <a:lnTo>
                    <a:pt x="0" y="235"/>
                  </a:lnTo>
                  <a:lnTo>
                    <a:pt x="24" y="258"/>
                  </a:lnTo>
                  <a:lnTo>
                    <a:pt x="259" y="24"/>
                  </a:lnTo>
                  <a:close/>
                </a:path>
              </a:pathLst>
            </a:custGeom>
            <a:solidFill>
              <a:schemeClr val="tx1"/>
            </a:solidFill>
            <a:ln w="0">
              <a:solidFill>
                <a:schemeClr val="tx1"/>
              </a:solidFill>
              <a:round/>
              <a:headEnd/>
              <a:tailEnd/>
            </a:ln>
            <a:extLst/>
          </p:spPr>
          <p:txBody>
            <a:bodyPr/>
            <a:lstStyle/>
            <a:p>
              <a:endParaRPr lang="en-US"/>
            </a:p>
          </p:txBody>
        </p:sp>
      </p:grpSp>
      <p:sp>
        <p:nvSpPr>
          <p:cNvPr id="3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37</a:t>
            </a:fld>
            <a:endParaRPr lang="en-US" altLang="en-US"/>
          </a:p>
        </p:txBody>
      </p:sp>
    </p:spTree>
    <p:extLst>
      <p:ext uri="{BB962C8B-B14F-4D97-AF65-F5344CB8AC3E}">
        <p14:creationId xmlns:p14="http://schemas.microsoft.com/office/powerpoint/2010/main" val="37614474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56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6256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6256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6256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6256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xit" presetSubtype="0" fill="hold" nodeType="clickEffect">
                                  <p:stCondLst>
                                    <p:cond delay="0"/>
                                  </p:stCondLst>
                                  <p:childTnLst>
                                    <p:set>
                                      <p:cBhvr>
                                        <p:cTn id="26" dur="1" fill="hold">
                                          <p:stCondLst>
                                            <p:cond delay="0"/>
                                          </p:stCondLst>
                                        </p:cTn>
                                        <p:tgtEl>
                                          <p:spTgt spid="962565"/>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96261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96256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66" grpId="0" build="p" bldLvl="2"/>
      <p:bldP spid="96256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Strips models </a:t>
            </a:r>
          </a:p>
        </p:txBody>
      </p:sp>
      <p:sp>
        <p:nvSpPr>
          <p:cNvPr id="4" name="Text Placeholder 3"/>
          <p:cNvSpPr>
            <a:spLocks noGrp="1"/>
          </p:cNvSpPr>
          <p:nvPr>
            <p:ph type="body" sz="quarter" idx="39"/>
          </p:nvPr>
        </p:nvSpPr>
        <p:spPr/>
        <p:txBody>
          <a:bodyPr/>
          <a:lstStyle/>
          <a:p>
            <a:r>
              <a:rPr lang="en-US" dirty="0" smtClean="0"/>
              <a:t>Retrofit project </a:t>
            </a:r>
            <a:r>
              <a:rPr lang="en-US" dirty="0"/>
              <a:t>using steel plate shear walls</a:t>
            </a:r>
          </a:p>
        </p:txBody>
      </p:sp>
      <p:pic>
        <p:nvPicPr>
          <p:cNvPr id="87044" name="Picture 4" descr="DNT18c2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9632" y="1556792"/>
            <a:ext cx="6917344" cy="501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38</a:t>
            </a:fld>
            <a:endParaRPr lang="en-US" altLang="en-US"/>
          </a:p>
        </p:txBody>
      </p:sp>
      <p:sp>
        <p:nvSpPr>
          <p:cNvPr id="87043" name="Rectangle 3"/>
          <p:cNvSpPr>
            <a:spLocks noChangeArrowheads="1"/>
          </p:cNvSpPr>
          <p:nvPr/>
        </p:nvSpPr>
        <p:spPr bwMode="auto">
          <a:xfrm>
            <a:off x="4211960" y="5929114"/>
            <a:ext cx="39212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accent5"/>
                </a:solidFill>
              </a:rPr>
              <a:t>Courtesy of Jay Love, </a:t>
            </a:r>
            <a:r>
              <a:rPr lang="en-US" altLang="en-US" sz="1400" i="1" dirty="0" err="1">
                <a:solidFill>
                  <a:schemeClr val="accent5"/>
                </a:solidFill>
              </a:rPr>
              <a:t>Degenkolb</a:t>
            </a:r>
            <a:r>
              <a:rPr lang="en-US" altLang="en-US" sz="1400" i="1" dirty="0">
                <a:solidFill>
                  <a:schemeClr val="accent5"/>
                </a:solidFill>
              </a:rPr>
              <a:t> Engineers</a:t>
            </a:r>
          </a:p>
        </p:txBody>
      </p:sp>
    </p:spTree>
    <p:extLst>
      <p:ext uri="{BB962C8B-B14F-4D97-AF65-F5344CB8AC3E}">
        <p14:creationId xmlns:p14="http://schemas.microsoft.com/office/powerpoint/2010/main" val="166061945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916832"/>
            <a:ext cx="9144000" cy="3312368"/>
          </a:xfrm>
          <a:prstGeom prst="rect">
            <a:avLst/>
          </a:prstGeom>
          <a:solidFill>
            <a:schemeClr val="tx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 name="Group 2"/>
          <p:cNvGrpSpPr>
            <a:grpSpLocks noChangeAspect="1"/>
          </p:cNvGrpSpPr>
          <p:nvPr/>
        </p:nvGrpSpPr>
        <p:grpSpPr bwMode="auto">
          <a:xfrm>
            <a:off x="1466602" y="2306067"/>
            <a:ext cx="6491288" cy="2417763"/>
            <a:chOff x="1723" y="2935"/>
            <a:chExt cx="696" cy="259"/>
          </a:xfrm>
        </p:grpSpPr>
        <p:sp>
          <p:nvSpPr>
            <p:cNvPr id="89569" name="Freeform 3"/>
            <p:cNvSpPr>
              <a:spLocks noChangeAspect="1"/>
            </p:cNvSpPr>
            <p:nvPr/>
          </p:nvSpPr>
          <p:spPr bwMode="auto">
            <a:xfrm>
              <a:off x="1776"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2965" y="51"/>
                  </a:moveTo>
                  <a:lnTo>
                    <a:pt x="2936" y="0"/>
                  </a:lnTo>
                  <a:lnTo>
                    <a:pt x="0" y="1732"/>
                  </a:lnTo>
                  <a:lnTo>
                    <a:pt x="2965"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0" name="Freeform 4"/>
            <p:cNvSpPr>
              <a:spLocks noChangeAspect="1"/>
            </p:cNvSpPr>
            <p:nvPr/>
          </p:nvSpPr>
          <p:spPr bwMode="auto">
            <a:xfrm>
              <a:off x="1773"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2965" y="0"/>
                  </a:moveTo>
                  <a:lnTo>
                    <a:pt x="29" y="1732"/>
                  </a:lnTo>
                  <a:lnTo>
                    <a:pt x="0" y="1680"/>
                  </a:lnTo>
                  <a:lnTo>
                    <a:pt x="296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1" name="Freeform 5"/>
            <p:cNvSpPr>
              <a:spLocks noChangeAspect="1"/>
            </p:cNvSpPr>
            <p:nvPr/>
          </p:nvSpPr>
          <p:spPr bwMode="auto">
            <a:xfrm>
              <a:off x="1773" y="2937"/>
              <a:ext cx="333" cy="193"/>
            </a:xfrm>
            <a:custGeom>
              <a:avLst/>
              <a:gdLst>
                <a:gd name="T0" fmla="*/ 0 w 2994"/>
                <a:gd name="T1" fmla="*/ 0 h 1732"/>
                <a:gd name="T2" fmla="*/ 0 w 2994"/>
                <a:gd name="T3" fmla="*/ 0 h 1732"/>
                <a:gd name="T4" fmla="*/ 0 w 2994"/>
                <a:gd name="T5" fmla="*/ 0 h 1732"/>
                <a:gd name="T6" fmla="*/ 0 w 2994"/>
                <a:gd name="T7" fmla="*/ 0 h 1732"/>
                <a:gd name="T8" fmla="*/ 0 w 2994"/>
                <a:gd name="T9" fmla="*/ 0 h 1732"/>
                <a:gd name="T10" fmla="*/ 0 60000 65536"/>
                <a:gd name="T11" fmla="*/ 0 60000 65536"/>
                <a:gd name="T12" fmla="*/ 0 60000 65536"/>
                <a:gd name="T13" fmla="*/ 0 60000 65536"/>
                <a:gd name="T14" fmla="*/ 0 60000 65536"/>
                <a:gd name="T15" fmla="*/ 0 w 2994"/>
                <a:gd name="T16" fmla="*/ 0 h 1732"/>
                <a:gd name="T17" fmla="*/ 2994 w 2994"/>
                <a:gd name="T18" fmla="*/ 1732 h 1732"/>
              </a:gdLst>
              <a:ahLst/>
              <a:cxnLst>
                <a:cxn ang="T10">
                  <a:pos x="T0" y="T1"/>
                </a:cxn>
                <a:cxn ang="T11">
                  <a:pos x="T2" y="T3"/>
                </a:cxn>
                <a:cxn ang="T12">
                  <a:pos x="T4" y="T5"/>
                </a:cxn>
                <a:cxn ang="T13">
                  <a:pos x="T6" y="T7"/>
                </a:cxn>
                <a:cxn ang="T14">
                  <a:pos x="T8" y="T9"/>
                </a:cxn>
              </a:cxnLst>
              <a:rect l="T15" t="T16" r="T17" b="T18"/>
              <a:pathLst>
                <a:path w="2994" h="1732">
                  <a:moveTo>
                    <a:pt x="2994" y="51"/>
                  </a:moveTo>
                  <a:lnTo>
                    <a:pt x="2965" y="0"/>
                  </a:lnTo>
                  <a:lnTo>
                    <a:pt x="0" y="1680"/>
                  </a:lnTo>
                  <a:lnTo>
                    <a:pt x="29" y="1732"/>
                  </a:lnTo>
                  <a:lnTo>
                    <a:pt x="2994"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72" name="Freeform 6"/>
            <p:cNvSpPr>
              <a:spLocks noChangeAspect="1"/>
            </p:cNvSpPr>
            <p:nvPr/>
          </p:nvSpPr>
          <p:spPr bwMode="auto">
            <a:xfrm>
              <a:off x="1773"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0" y="1680"/>
                  </a:moveTo>
                  <a:lnTo>
                    <a:pt x="29" y="1732"/>
                  </a:lnTo>
                  <a:lnTo>
                    <a:pt x="2965"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3" name="Freeform 7"/>
            <p:cNvSpPr>
              <a:spLocks noChangeAspect="1"/>
            </p:cNvSpPr>
            <p:nvPr/>
          </p:nvSpPr>
          <p:spPr bwMode="auto">
            <a:xfrm>
              <a:off x="1776"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0" y="1732"/>
                  </a:moveTo>
                  <a:lnTo>
                    <a:pt x="2936" y="0"/>
                  </a:lnTo>
                  <a:lnTo>
                    <a:pt x="2965" y="51"/>
                  </a:lnTo>
                  <a:lnTo>
                    <a:pt x="0" y="17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4" name="Freeform 8"/>
            <p:cNvSpPr>
              <a:spLocks noChangeAspect="1"/>
            </p:cNvSpPr>
            <p:nvPr/>
          </p:nvSpPr>
          <p:spPr bwMode="auto">
            <a:xfrm>
              <a:off x="1773" y="2937"/>
              <a:ext cx="333" cy="193"/>
            </a:xfrm>
            <a:custGeom>
              <a:avLst/>
              <a:gdLst>
                <a:gd name="T0" fmla="*/ 0 w 2994"/>
                <a:gd name="T1" fmla="*/ 0 h 1732"/>
                <a:gd name="T2" fmla="*/ 0 w 2994"/>
                <a:gd name="T3" fmla="*/ 0 h 1732"/>
                <a:gd name="T4" fmla="*/ 0 w 2994"/>
                <a:gd name="T5" fmla="*/ 0 h 1732"/>
                <a:gd name="T6" fmla="*/ 0 w 2994"/>
                <a:gd name="T7" fmla="*/ 0 h 1732"/>
                <a:gd name="T8" fmla="*/ 0 w 2994"/>
                <a:gd name="T9" fmla="*/ 0 h 1732"/>
                <a:gd name="T10" fmla="*/ 0 60000 65536"/>
                <a:gd name="T11" fmla="*/ 0 60000 65536"/>
                <a:gd name="T12" fmla="*/ 0 60000 65536"/>
                <a:gd name="T13" fmla="*/ 0 60000 65536"/>
                <a:gd name="T14" fmla="*/ 0 60000 65536"/>
                <a:gd name="T15" fmla="*/ 0 w 2994"/>
                <a:gd name="T16" fmla="*/ 0 h 1732"/>
                <a:gd name="T17" fmla="*/ 2994 w 2994"/>
                <a:gd name="T18" fmla="*/ 1732 h 1732"/>
              </a:gdLst>
              <a:ahLst/>
              <a:cxnLst>
                <a:cxn ang="T10">
                  <a:pos x="T0" y="T1"/>
                </a:cxn>
                <a:cxn ang="T11">
                  <a:pos x="T2" y="T3"/>
                </a:cxn>
                <a:cxn ang="T12">
                  <a:pos x="T4" y="T5"/>
                </a:cxn>
                <a:cxn ang="T13">
                  <a:pos x="T6" y="T7"/>
                </a:cxn>
                <a:cxn ang="T14">
                  <a:pos x="T8" y="T9"/>
                </a:cxn>
              </a:cxnLst>
              <a:rect l="T15" t="T16" r="T17" b="T18"/>
              <a:pathLst>
                <a:path w="2994" h="1732">
                  <a:moveTo>
                    <a:pt x="0" y="1680"/>
                  </a:moveTo>
                  <a:lnTo>
                    <a:pt x="29" y="1732"/>
                  </a:lnTo>
                  <a:lnTo>
                    <a:pt x="2994" y="51"/>
                  </a:lnTo>
                  <a:lnTo>
                    <a:pt x="2965"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75" name="Freeform 9"/>
            <p:cNvSpPr>
              <a:spLocks noChangeAspect="1"/>
            </p:cNvSpPr>
            <p:nvPr/>
          </p:nvSpPr>
          <p:spPr bwMode="auto">
            <a:xfrm>
              <a:off x="1821" y="2937"/>
              <a:ext cx="219" cy="131"/>
            </a:xfrm>
            <a:custGeom>
              <a:avLst/>
              <a:gdLst>
                <a:gd name="T0" fmla="*/ 0 w 1976"/>
                <a:gd name="T1" fmla="*/ 0 h 1172"/>
                <a:gd name="T2" fmla="*/ 0 w 1976"/>
                <a:gd name="T3" fmla="*/ 0 h 1172"/>
                <a:gd name="T4" fmla="*/ 0 w 1976"/>
                <a:gd name="T5" fmla="*/ 0 h 1172"/>
                <a:gd name="T6" fmla="*/ 0 w 1976"/>
                <a:gd name="T7" fmla="*/ 0 h 1172"/>
                <a:gd name="T8" fmla="*/ 0 60000 65536"/>
                <a:gd name="T9" fmla="*/ 0 60000 65536"/>
                <a:gd name="T10" fmla="*/ 0 60000 65536"/>
                <a:gd name="T11" fmla="*/ 0 60000 65536"/>
                <a:gd name="T12" fmla="*/ 0 w 1976"/>
                <a:gd name="T13" fmla="*/ 0 h 1172"/>
                <a:gd name="T14" fmla="*/ 1976 w 1976"/>
                <a:gd name="T15" fmla="*/ 1172 h 1172"/>
              </a:gdLst>
              <a:ahLst/>
              <a:cxnLst>
                <a:cxn ang="T8">
                  <a:pos x="T0" y="T1"/>
                </a:cxn>
                <a:cxn ang="T9">
                  <a:pos x="T2" y="T3"/>
                </a:cxn>
                <a:cxn ang="T10">
                  <a:pos x="T4" y="T5"/>
                </a:cxn>
                <a:cxn ang="T11">
                  <a:pos x="T6" y="T7"/>
                </a:cxn>
              </a:cxnLst>
              <a:rect l="T12" t="T13" r="T14" b="T15"/>
              <a:pathLst>
                <a:path w="1976" h="1172">
                  <a:moveTo>
                    <a:pt x="0" y="1120"/>
                  </a:moveTo>
                  <a:lnTo>
                    <a:pt x="29" y="1172"/>
                  </a:lnTo>
                  <a:lnTo>
                    <a:pt x="1976"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6" name="Freeform 10"/>
            <p:cNvSpPr>
              <a:spLocks noChangeAspect="1"/>
            </p:cNvSpPr>
            <p:nvPr/>
          </p:nvSpPr>
          <p:spPr bwMode="auto">
            <a:xfrm>
              <a:off x="1824" y="2937"/>
              <a:ext cx="220" cy="131"/>
            </a:xfrm>
            <a:custGeom>
              <a:avLst/>
              <a:gdLst>
                <a:gd name="T0" fmla="*/ 0 w 1976"/>
                <a:gd name="T1" fmla="*/ 0 h 1172"/>
                <a:gd name="T2" fmla="*/ 0 w 1976"/>
                <a:gd name="T3" fmla="*/ 0 h 1172"/>
                <a:gd name="T4" fmla="*/ 0 w 1976"/>
                <a:gd name="T5" fmla="*/ 0 h 1172"/>
                <a:gd name="T6" fmla="*/ 0 w 1976"/>
                <a:gd name="T7" fmla="*/ 0 h 1172"/>
                <a:gd name="T8" fmla="*/ 0 60000 65536"/>
                <a:gd name="T9" fmla="*/ 0 60000 65536"/>
                <a:gd name="T10" fmla="*/ 0 60000 65536"/>
                <a:gd name="T11" fmla="*/ 0 60000 65536"/>
                <a:gd name="T12" fmla="*/ 0 w 1976"/>
                <a:gd name="T13" fmla="*/ 0 h 1172"/>
                <a:gd name="T14" fmla="*/ 1976 w 1976"/>
                <a:gd name="T15" fmla="*/ 1172 h 1172"/>
              </a:gdLst>
              <a:ahLst/>
              <a:cxnLst>
                <a:cxn ang="T8">
                  <a:pos x="T0" y="T1"/>
                </a:cxn>
                <a:cxn ang="T9">
                  <a:pos x="T2" y="T3"/>
                </a:cxn>
                <a:cxn ang="T10">
                  <a:pos x="T4" y="T5"/>
                </a:cxn>
                <a:cxn ang="T11">
                  <a:pos x="T6" y="T7"/>
                </a:cxn>
              </a:cxnLst>
              <a:rect l="T12" t="T13" r="T14" b="T15"/>
              <a:pathLst>
                <a:path w="1976" h="1172">
                  <a:moveTo>
                    <a:pt x="0" y="1172"/>
                  </a:moveTo>
                  <a:lnTo>
                    <a:pt x="1947" y="0"/>
                  </a:lnTo>
                  <a:lnTo>
                    <a:pt x="1976" y="51"/>
                  </a:lnTo>
                  <a:lnTo>
                    <a:pt x="0" y="11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7" name="Freeform 11"/>
            <p:cNvSpPr>
              <a:spLocks noChangeAspect="1"/>
            </p:cNvSpPr>
            <p:nvPr/>
          </p:nvSpPr>
          <p:spPr bwMode="auto">
            <a:xfrm>
              <a:off x="1821" y="2937"/>
              <a:ext cx="223" cy="131"/>
            </a:xfrm>
            <a:custGeom>
              <a:avLst/>
              <a:gdLst>
                <a:gd name="T0" fmla="*/ 0 w 2005"/>
                <a:gd name="T1" fmla="*/ 0 h 1172"/>
                <a:gd name="T2" fmla="*/ 0 w 2005"/>
                <a:gd name="T3" fmla="*/ 0 h 1172"/>
                <a:gd name="T4" fmla="*/ 0 w 2005"/>
                <a:gd name="T5" fmla="*/ 0 h 1172"/>
                <a:gd name="T6" fmla="*/ 0 w 2005"/>
                <a:gd name="T7" fmla="*/ 0 h 1172"/>
                <a:gd name="T8" fmla="*/ 0 w 2005"/>
                <a:gd name="T9" fmla="*/ 0 h 1172"/>
                <a:gd name="T10" fmla="*/ 0 60000 65536"/>
                <a:gd name="T11" fmla="*/ 0 60000 65536"/>
                <a:gd name="T12" fmla="*/ 0 60000 65536"/>
                <a:gd name="T13" fmla="*/ 0 60000 65536"/>
                <a:gd name="T14" fmla="*/ 0 60000 65536"/>
                <a:gd name="T15" fmla="*/ 0 w 2005"/>
                <a:gd name="T16" fmla="*/ 0 h 1172"/>
                <a:gd name="T17" fmla="*/ 2005 w 2005"/>
                <a:gd name="T18" fmla="*/ 1172 h 1172"/>
              </a:gdLst>
              <a:ahLst/>
              <a:cxnLst>
                <a:cxn ang="T10">
                  <a:pos x="T0" y="T1"/>
                </a:cxn>
                <a:cxn ang="T11">
                  <a:pos x="T2" y="T3"/>
                </a:cxn>
                <a:cxn ang="T12">
                  <a:pos x="T4" y="T5"/>
                </a:cxn>
                <a:cxn ang="T13">
                  <a:pos x="T6" y="T7"/>
                </a:cxn>
                <a:cxn ang="T14">
                  <a:pos x="T8" y="T9"/>
                </a:cxn>
              </a:cxnLst>
              <a:rect l="T15" t="T16" r="T17" b="T18"/>
              <a:pathLst>
                <a:path w="2005" h="1172">
                  <a:moveTo>
                    <a:pt x="0" y="1120"/>
                  </a:moveTo>
                  <a:lnTo>
                    <a:pt x="29" y="1172"/>
                  </a:lnTo>
                  <a:lnTo>
                    <a:pt x="2005" y="51"/>
                  </a:lnTo>
                  <a:lnTo>
                    <a:pt x="1976"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78" name="Freeform 12"/>
            <p:cNvSpPr>
              <a:spLocks noChangeAspect="1"/>
            </p:cNvSpPr>
            <p:nvPr/>
          </p:nvSpPr>
          <p:spPr bwMode="auto">
            <a:xfrm>
              <a:off x="1853"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3954" y="51"/>
                  </a:moveTo>
                  <a:lnTo>
                    <a:pt x="3925" y="0"/>
                  </a:lnTo>
                  <a:lnTo>
                    <a:pt x="0" y="2292"/>
                  </a:lnTo>
                  <a:lnTo>
                    <a:pt x="3954"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9" name="Freeform 13"/>
            <p:cNvSpPr>
              <a:spLocks noChangeAspect="1"/>
            </p:cNvSpPr>
            <p:nvPr/>
          </p:nvSpPr>
          <p:spPr bwMode="auto">
            <a:xfrm>
              <a:off x="1850"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0"/>
                  </a:moveTo>
                  <a:lnTo>
                    <a:pt x="28" y="2292"/>
                  </a:lnTo>
                  <a:lnTo>
                    <a:pt x="0" y="2240"/>
                  </a:lnTo>
                  <a:lnTo>
                    <a:pt x="395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0" name="Freeform 14"/>
            <p:cNvSpPr>
              <a:spLocks noChangeAspect="1"/>
            </p:cNvSpPr>
            <p:nvPr/>
          </p:nvSpPr>
          <p:spPr bwMode="auto">
            <a:xfrm>
              <a:off x="1850"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3" y="0"/>
                  </a:lnTo>
                  <a:lnTo>
                    <a:pt x="0" y="2240"/>
                  </a:lnTo>
                  <a:lnTo>
                    <a:pt x="28"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81" name="Freeform 15"/>
            <p:cNvSpPr>
              <a:spLocks noChangeAspect="1"/>
            </p:cNvSpPr>
            <p:nvPr/>
          </p:nvSpPr>
          <p:spPr bwMode="auto">
            <a:xfrm>
              <a:off x="1850"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28"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2" name="Freeform 16"/>
            <p:cNvSpPr>
              <a:spLocks noChangeAspect="1"/>
            </p:cNvSpPr>
            <p:nvPr/>
          </p:nvSpPr>
          <p:spPr bwMode="auto">
            <a:xfrm>
              <a:off x="1853"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92"/>
                  </a:moveTo>
                  <a:lnTo>
                    <a:pt x="3925" y="0"/>
                  </a:lnTo>
                  <a:lnTo>
                    <a:pt x="3954"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3" name="Freeform 17"/>
            <p:cNvSpPr>
              <a:spLocks noChangeAspect="1"/>
            </p:cNvSpPr>
            <p:nvPr/>
          </p:nvSpPr>
          <p:spPr bwMode="auto">
            <a:xfrm>
              <a:off x="1850"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8"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84" name="Freeform 18"/>
            <p:cNvSpPr>
              <a:spLocks noChangeAspect="1"/>
            </p:cNvSpPr>
            <p:nvPr/>
          </p:nvSpPr>
          <p:spPr bwMode="auto">
            <a:xfrm>
              <a:off x="1918" y="2935"/>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5" name="Freeform 19"/>
            <p:cNvSpPr>
              <a:spLocks noChangeAspect="1"/>
            </p:cNvSpPr>
            <p:nvPr/>
          </p:nvSpPr>
          <p:spPr bwMode="auto">
            <a:xfrm>
              <a:off x="1918" y="2935"/>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6" name="Rectangle 20"/>
            <p:cNvSpPr>
              <a:spLocks noChangeAspect="1" noChangeArrowheads="1"/>
            </p:cNvSpPr>
            <p:nvPr/>
          </p:nvSpPr>
          <p:spPr bwMode="auto">
            <a:xfrm>
              <a:off x="1918" y="2935"/>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587" name="Freeform 21"/>
            <p:cNvSpPr>
              <a:spLocks noChangeAspect="1"/>
            </p:cNvSpPr>
            <p:nvPr/>
          </p:nvSpPr>
          <p:spPr bwMode="auto">
            <a:xfrm>
              <a:off x="1915"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51"/>
                  </a:moveTo>
                  <a:lnTo>
                    <a:pt x="3925" y="0"/>
                  </a:lnTo>
                  <a:lnTo>
                    <a:pt x="0" y="2292"/>
                  </a:lnTo>
                  <a:lnTo>
                    <a:pt x="3953"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8" name="Freeform 22"/>
            <p:cNvSpPr>
              <a:spLocks noChangeAspect="1"/>
            </p:cNvSpPr>
            <p:nvPr/>
          </p:nvSpPr>
          <p:spPr bwMode="auto">
            <a:xfrm>
              <a:off x="1912"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3954" y="0"/>
                  </a:moveTo>
                  <a:lnTo>
                    <a:pt x="29" y="2292"/>
                  </a:lnTo>
                  <a:lnTo>
                    <a:pt x="0" y="2240"/>
                  </a:lnTo>
                  <a:lnTo>
                    <a:pt x="395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9" name="Freeform 23"/>
            <p:cNvSpPr>
              <a:spLocks noChangeAspect="1"/>
            </p:cNvSpPr>
            <p:nvPr/>
          </p:nvSpPr>
          <p:spPr bwMode="auto">
            <a:xfrm>
              <a:off x="1912"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4" y="0"/>
                  </a:lnTo>
                  <a:lnTo>
                    <a:pt x="0" y="2240"/>
                  </a:lnTo>
                  <a:lnTo>
                    <a:pt x="29"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90" name="Freeform 24"/>
            <p:cNvSpPr>
              <a:spLocks noChangeAspect="1"/>
            </p:cNvSpPr>
            <p:nvPr/>
          </p:nvSpPr>
          <p:spPr bwMode="auto">
            <a:xfrm>
              <a:off x="1912"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40"/>
                  </a:moveTo>
                  <a:lnTo>
                    <a:pt x="29" y="2292"/>
                  </a:lnTo>
                  <a:lnTo>
                    <a:pt x="3954"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1" name="Freeform 25"/>
            <p:cNvSpPr>
              <a:spLocks noChangeAspect="1"/>
            </p:cNvSpPr>
            <p:nvPr/>
          </p:nvSpPr>
          <p:spPr bwMode="auto">
            <a:xfrm>
              <a:off x="1915"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92"/>
                  </a:moveTo>
                  <a:lnTo>
                    <a:pt x="3925" y="0"/>
                  </a:lnTo>
                  <a:lnTo>
                    <a:pt x="3953"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2" name="Freeform 26"/>
            <p:cNvSpPr>
              <a:spLocks noChangeAspect="1"/>
            </p:cNvSpPr>
            <p:nvPr/>
          </p:nvSpPr>
          <p:spPr bwMode="auto">
            <a:xfrm>
              <a:off x="1912"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9" y="2292"/>
                  </a:lnTo>
                  <a:lnTo>
                    <a:pt x="3982" y="51"/>
                  </a:lnTo>
                  <a:lnTo>
                    <a:pt x="3954"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93" name="Freeform 27"/>
            <p:cNvSpPr>
              <a:spLocks noChangeAspect="1"/>
            </p:cNvSpPr>
            <p:nvPr/>
          </p:nvSpPr>
          <p:spPr bwMode="auto">
            <a:xfrm>
              <a:off x="178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30"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4" name="Freeform 28"/>
            <p:cNvSpPr>
              <a:spLocks noChangeAspect="1"/>
            </p:cNvSpPr>
            <p:nvPr/>
          </p:nvSpPr>
          <p:spPr bwMode="auto">
            <a:xfrm>
              <a:off x="1791" y="2937"/>
              <a:ext cx="439" cy="255"/>
            </a:xfrm>
            <a:custGeom>
              <a:avLst/>
              <a:gdLst>
                <a:gd name="T0" fmla="*/ 0 w 3952"/>
                <a:gd name="T1" fmla="*/ 0 h 2292"/>
                <a:gd name="T2" fmla="*/ 0 w 3952"/>
                <a:gd name="T3" fmla="*/ 0 h 2292"/>
                <a:gd name="T4" fmla="*/ 0 w 3952"/>
                <a:gd name="T5" fmla="*/ 0 h 2292"/>
                <a:gd name="T6" fmla="*/ 0 w 3952"/>
                <a:gd name="T7" fmla="*/ 0 h 2292"/>
                <a:gd name="T8" fmla="*/ 0 60000 65536"/>
                <a:gd name="T9" fmla="*/ 0 60000 65536"/>
                <a:gd name="T10" fmla="*/ 0 60000 65536"/>
                <a:gd name="T11" fmla="*/ 0 60000 65536"/>
                <a:gd name="T12" fmla="*/ 0 w 3952"/>
                <a:gd name="T13" fmla="*/ 0 h 2292"/>
                <a:gd name="T14" fmla="*/ 3952 w 3952"/>
                <a:gd name="T15" fmla="*/ 2292 h 2292"/>
              </a:gdLst>
              <a:ahLst/>
              <a:cxnLst>
                <a:cxn ang="T8">
                  <a:pos x="T0" y="T1"/>
                </a:cxn>
                <a:cxn ang="T9">
                  <a:pos x="T2" y="T3"/>
                </a:cxn>
                <a:cxn ang="T10">
                  <a:pos x="T4" y="T5"/>
                </a:cxn>
                <a:cxn ang="T11">
                  <a:pos x="T6" y="T7"/>
                </a:cxn>
              </a:cxnLst>
              <a:rect l="T12" t="T13" r="T14" b="T15"/>
              <a:pathLst>
                <a:path w="3952" h="2292">
                  <a:moveTo>
                    <a:pt x="0" y="2292"/>
                  </a:moveTo>
                  <a:lnTo>
                    <a:pt x="3923" y="0"/>
                  </a:lnTo>
                  <a:lnTo>
                    <a:pt x="3952"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5" name="Freeform 29"/>
            <p:cNvSpPr>
              <a:spLocks noChangeAspect="1"/>
            </p:cNvSpPr>
            <p:nvPr/>
          </p:nvSpPr>
          <p:spPr bwMode="auto">
            <a:xfrm>
              <a:off x="1788"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30"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96" name="Freeform 30"/>
            <p:cNvSpPr>
              <a:spLocks noChangeAspect="1"/>
            </p:cNvSpPr>
            <p:nvPr/>
          </p:nvSpPr>
          <p:spPr bwMode="auto">
            <a:xfrm>
              <a:off x="197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51"/>
                  </a:moveTo>
                  <a:lnTo>
                    <a:pt x="3924" y="0"/>
                  </a:lnTo>
                  <a:lnTo>
                    <a:pt x="0" y="2292"/>
                  </a:lnTo>
                  <a:lnTo>
                    <a:pt x="3953"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7" name="Freeform 31"/>
            <p:cNvSpPr>
              <a:spLocks noChangeAspect="1"/>
            </p:cNvSpPr>
            <p:nvPr/>
          </p:nvSpPr>
          <p:spPr bwMode="auto">
            <a:xfrm>
              <a:off x="1974"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0"/>
                  </a:moveTo>
                  <a:lnTo>
                    <a:pt x="29" y="2292"/>
                  </a:lnTo>
                  <a:lnTo>
                    <a:pt x="0" y="2240"/>
                  </a:lnTo>
                  <a:lnTo>
                    <a:pt x="395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8" name="Freeform 32"/>
            <p:cNvSpPr>
              <a:spLocks noChangeAspect="1"/>
            </p:cNvSpPr>
            <p:nvPr/>
          </p:nvSpPr>
          <p:spPr bwMode="auto">
            <a:xfrm>
              <a:off x="1974"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3" y="0"/>
                  </a:lnTo>
                  <a:lnTo>
                    <a:pt x="0" y="2240"/>
                  </a:lnTo>
                  <a:lnTo>
                    <a:pt x="29"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99" name="Freeform 33"/>
            <p:cNvSpPr>
              <a:spLocks noChangeAspect="1"/>
            </p:cNvSpPr>
            <p:nvPr/>
          </p:nvSpPr>
          <p:spPr bwMode="auto">
            <a:xfrm>
              <a:off x="1974"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29"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0" name="Freeform 34"/>
            <p:cNvSpPr>
              <a:spLocks noChangeAspect="1"/>
            </p:cNvSpPr>
            <p:nvPr/>
          </p:nvSpPr>
          <p:spPr bwMode="auto">
            <a:xfrm>
              <a:off x="197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92"/>
                  </a:moveTo>
                  <a:lnTo>
                    <a:pt x="3924" y="0"/>
                  </a:lnTo>
                  <a:lnTo>
                    <a:pt x="3953"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1" name="Freeform 35"/>
            <p:cNvSpPr>
              <a:spLocks noChangeAspect="1"/>
            </p:cNvSpPr>
            <p:nvPr/>
          </p:nvSpPr>
          <p:spPr bwMode="auto">
            <a:xfrm>
              <a:off x="1974"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9"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02" name="Freeform 36"/>
            <p:cNvSpPr>
              <a:spLocks noChangeAspect="1"/>
            </p:cNvSpPr>
            <p:nvPr/>
          </p:nvSpPr>
          <p:spPr bwMode="auto">
            <a:xfrm>
              <a:off x="1726"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40"/>
                  </a:moveTo>
                  <a:lnTo>
                    <a:pt x="30" y="2292"/>
                  </a:lnTo>
                  <a:lnTo>
                    <a:pt x="3954"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3" name="Freeform 37"/>
            <p:cNvSpPr>
              <a:spLocks noChangeAspect="1"/>
            </p:cNvSpPr>
            <p:nvPr/>
          </p:nvSpPr>
          <p:spPr bwMode="auto">
            <a:xfrm>
              <a:off x="1729" y="2937"/>
              <a:ext cx="439" cy="255"/>
            </a:xfrm>
            <a:custGeom>
              <a:avLst/>
              <a:gdLst>
                <a:gd name="T0" fmla="*/ 0 w 3952"/>
                <a:gd name="T1" fmla="*/ 0 h 2292"/>
                <a:gd name="T2" fmla="*/ 0 w 3952"/>
                <a:gd name="T3" fmla="*/ 0 h 2292"/>
                <a:gd name="T4" fmla="*/ 0 w 3952"/>
                <a:gd name="T5" fmla="*/ 0 h 2292"/>
                <a:gd name="T6" fmla="*/ 0 w 3952"/>
                <a:gd name="T7" fmla="*/ 0 h 2292"/>
                <a:gd name="T8" fmla="*/ 0 60000 65536"/>
                <a:gd name="T9" fmla="*/ 0 60000 65536"/>
                <a:gd name="T10" fmla="*/ 0 60000 65536"/>
                <a:gd name="T11" fmla="*/ 0 60000 65536"/>
                <a:gd name="T12" fmla="*/ 0 w 3952"/>
                <a:gd name="T13" fmla="*/ 0 h 2292"/>
                <a:gd name="T14" fmla="*/ 3952 w 3952"/>
                <a:gd name="T15" fmla="*/ 2292 h 2292"/>
              </a:gdLst>
              <a:ahLst/>
              <a:cxnLst>
                <a:cxn ang="T8">
                  <a:pos x="T0" y="T1"/>
                </a:cxn>
                <a:cxn ang="T9">
                  <a:pos x="T2" y="T3"/>
                </a:cxn>
                <a:cxn ang="T10">
                  <a:pos x="T4" y="T5"/>
                </a:cxn>
                <a:cxn ang="T11">
                  <a:pos x="T6" y="T7"/>
                </a:cxn>
              </a:cxnLst>
              <a:rect l="T12" t="T13" r="T14" b="T15"/>
              <a:pathLst>
                <a:path w="3952" h="2292">
                  <a:moveTo>
                    <a:pt x="0" y="2292"/>
                  </a:moveTo>
                  <a:lnTo>
                    <a:pt x="3924" y="0"/>
                  </a:lnTo>
                  <a:lnTo>
                    <a:pt x="3952"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4" name="Freeform 38"/>
            <p:cNvSpPr>
              <a:spLocks noChangeAspect="1"/>
            </p:cNvSpPr>
            <p:nvPr/>
          </p:nvSpPr>
          <p:spPr bwMode="auto">
            <a:xfrm>
              <a:off x="1726"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30" y="2292"/>
                  </a:lnTo>
                  <a:lnTo>
                    <a:pt x="3982" y="51"/>
                  </a:lnTo>
                  <a:lnTo>
                    <a:pt x="3954"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05" name="Freeform 39"/>
            <p:cNvSpPr>
              <a:spLocks noChangeAspect="1"/>
            </p:cNvSpPr>
            <p:nvPr/>
          </p:nvSpPr>
          <p:spPr bwMode="auto">
            <a:xfrm>
              <a:off x="1976" y="318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6" name="Freeform 40"/>
            <p:cNvSpPr>
              <a:spLocks noChangeAspect="1"/>
            </p:cNvSpPr>
            <p:nvPr/>
          </p:nvSpPr>
          <p:spPr bwMode="auto">
            <a:xfrm>
              <a:off x="1976" y="318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7" name="Rectangle 41"/>
            <p:cNvSpPr>
              <a:spLocks noChangeAspect="1" noChangeArrowheads="1"/>
            </p:cNvSpPr>
            <p:nvPr/>
          </p:nvSpPr>
          <p:spPr bwMode="auto">
            <a:xfrm>
              <a:off x="1976" y="318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608" name="Freeform 42"/>
            <p:cNvSpPr>
              <a:spLocks noChangeAspect="1"/>
            </p:cNvSpPr>
            <p:nvPr/>
          </p:nvSpPr>
          <p:spPr bwMode="auto">
            <a:xfrm>
              <a:off x="1731" y="2937"/>
              <a:ext cx="191" cy="255"/>
            </a:xfrm>
            <a:custGeom>
              <a:avLst/>
              <a:gdLst>
                <a:gd name="T0" fmla="*/ 0 w 1715"/>
                <a:gd name="T1" fmla="*/ 0 h 2294"/>
                <a:gd name="T2" fmla="*/ 0 w 1715"/>
                <a:gd name="T3" fmla="*/ 0 h 2294"/>
                <a:gd name="T4" fmla="*/ 0 w 1715"/>
                <a:gd name="T5" fmla="*/ 0 h 2294"/>
                <a:gd name="T6" fmla="*/ 0 w 1715"/>
                <a:gd name="T7" fmla="*/ 0 h 2294"/>
                <a:gd name="T8" fmla="*/ 0 60000 65536"/>
                <a:gd name="T9" fmla="*/ 0 60000 65536"/>
                <a:gd name="T10" fmla="*/ 0 60000 65536"/>
                <a:gd name="T11" fmla="*/ 0 60000 65536"/>
                <a:gd name="T12" fmla="*/ 0 w 1715"/>
                <a:gd name="T13" fmla="*/ 0 h 2294"/>
                <a:gd name="T14" fmla="*/ 1715 w 1715"/>
                <a:gd name="T15" fmla="*/ 2294 h 2294"/>
              </a:gdLst>
              <a:ahLst/>
              <a:cxnLst>
                <a:cxn ang="T8">
                  <a:pos x="T0" y="T1"/>
                </a:cxn>
                <a:cxn ang="T9">
                  <a:pos x="T2" y="T3"/>
                </a:cxn>
                <a:cxn ang="T10">
                  <a:pos x="T4" y="T5"/>
                </a:cxn>
                <a:cxn ang="T11">
                  <a:pos x="T6" y="T7"/>
                </a:cxn>
              </a:cxnLst>
              <a:rect l="T12" t="T13" r="T14" b="T15"/>
              <a:pathLst>
                <a:path w="1715" h="2294">
                  <a:moveTo>
                    <a:pt x="1715" y="54"/>
                  </a:moveTo>
                  <a:lnTo>
                    <a:pt x="1644" y="0"/>
                  </a:lnTo>
                  <a:lnTo>
                    <a:pt x="0" y="2294"/>
                  </a:lnTo>
                  <a:lnTo>
                    <a:pt x="1715"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9" name="Freeform 43"/>
            <p:cNvSpPr>
              <a:spLocks noChangeAspect="1"/>
            </p:cNvSpPr>
            <p:nvPr/>
          </p:nvSpPr>
          <p:spPr bwMode="auto">
            <a:xfrm>
              <a:off x="1723" y="2937"/>
              <a:ext cx="191"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0"/>
                  </a:moveTo>
                  <a:lnTo>
                    <a:pt x="70" y="2294"/>
                  </a:lnTo>
                  <a:lnTo>
                    <a:pt x="0" y="2239"/>
                  </a:lnTo>
                  <a:lnTo>
                    <a:pt x="17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0" name="Freeform 44"/>
            <p:cNvSpPr>
              <a:spLocks noChangeAspect="1"/>
            </p:cNvSpPr>
            <p:nvPr/>
          </p:nvSpPr>
          <p:spPr bwMode="auto">
            <a:xfrm>
              <a:off x="1723" y="2937"/>
              <a:ext cx="199" cy="255"/>
            </a:xfrm>
            <a:custGeom>
              <a:avLst/>
              <a:gdLst>
                <a:gd name="T0" fmla="*/ 0 w 1785"/>
                <a:gd name="T1" fmla="*/ 0 h 2294"/>
                <a:gd name="T2" fmla="*/ 0 w 1785"/>
                <a:gd name="T3" fmla="*/ 0 h 2294"/>
                <a:gd name="T4" fmla="*/ 0 w 1785"/>
                <a:gd name="T5" fmla="*/ 0 h 2294"/>
                <a:gd name="T6" fmla="*/ 0 w 1785"/>
                <a:gd name="T7" fmla="*/ 0 h 2294"/>
                <a:gd name="T8" fmla="*/ 0 w 1785"/>
                <a:gd name="T9" fmla="*/ 0 h 2294"/>
                <a:gd name="T10" fmla="*/ 0 60000 65536"/>
                <a:gd name="T11" fmla="*/ 0 60000 65536"/>
                <a:gd name="T12" fmla="*/ 0 60000 65536"/>
                <a:gd name="T13" fmla="*/ 0 60000 65536"/>
                <a:gd name="T14" fmla="*/ 0 60000 65536"/>
                <a:gd name="T15" fmla="*/ 0 w 1785"/>
                <a:gd name="T16" fmla="*/ 0 h 2294"/>
                <a:gd name="T17" fmla="*/ 1785 w 1785"/>
                <a:gd name="T18" fmla="*/ 2294 h 2294"/>
              </a:gdLst>
              <a:ahLst/>
              <a:cxnLst>
                <a:cxn ang="T10">
                  <a:pos x="T0" y="T1"/>
                </a:cxn>
                <a:cxn ang="T11">
                  <a:pos x="T2" y="T3"/>
                </a:cxn>
                <a:cxn ang="T12">
                  <a:pos x="T4" y="T5"/>
                </a:cxn>
                <a:cxn ang="T13">
                  <a:pos x="T6" y="T7"/>
                </a:cxn>
                <a:cxn ang="T14">
                  <a:pos x="T8" y="T9"/>
                </a:cxn>
              </a:cxnLst>
              <a:rect l="T15" t="T16" r="T17" b="T18"/>
              <a:pathLst>
                <a:path w="1785" h="2294">
                  <a:moveTo>
                    <a:pt x="1785" y="54"/>
                  </a:moveTo>
                  <a:lnTo>
                    <a:pt x="1714" y="0"/>
                  </a:lnTo>
                  <a:lnTo>
                    <a:pt x="0" y="2239"/>
                  </a:lnTo>
                  <a:lnTo>
                    <a:pt x="70" y="2294"/>
                  </a:lnTo>
                  <a:lnTo>
                    <a:pt x="1785" y="54"/>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11" name="Freeform 45"/>
            <p:cNvSpPr>
              <a:spLocks noChangeAspect="1"/>
            </p:cNvSpPr>
            <p:nvPr/>
          </p:nvSpPr>
          <p:spPr bwMode="auto">
            <a:xfrm>
              <a:off x="1727" y="3184"/>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2" name="Freeform 46"/>
            <p:cNvSpPr>
              <a:spLocks noChangeAspect="1"/>
            </p:cNvSpPr>
            <p:nvPr/>
          </p:nvSpPr>
          <p:spPr bwMode="auto">
            <a:xfrm>
              <a:off x="1727" y="3184"/>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3" name="Rectangle 47"/>
            <p:cNvSpPr>
              <a:spLocks noChangeAspect="1" noChangeArrowheads="1"/>
            </p:cNvSpPr>
            <p:nvPr/>
          </p:nvSpPr>
          <p:spPr bwMode="auto">
            <a:xfrm>
              <a:off x="1727" y="318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614" name="Freeform 48"/>
            <p:cNvSpPr>
              <a:spLocks noChangeAspect="1"/>
            </p:cNvSpPr>
            <p:nvPr/>
          </p:nvSpPr>
          <p:spPr bwMode="auto">
            <a:xfrm>
              <a:off x="1868" y="2937"/>
              <a:ext cx="110" cy="68"/>
            </a:xfrm>
            <a:custGeom>
              <a:avLst/>
              <a:gdLst>
                <a:gd name="T0" fmla="*/ 0 w 988"/>
                <a:gd name="T1" fmla="*/ 0 h 611"/>
                <a:gd name="T2" fmla="*/ 0 w 988"/>
                <a:gd name="T3" fmla="*/ 0 h 611"/>
                <a:gd name="T4" fmla="*/ 0 w 988"/>
                <a:gd name="T5" fmla="*/ 0 h 611"/>
                <a:gd name="T6" fmla="*/ 0 w 988"/>
                <a:gd name="T7" fmla="*/ 0 h 611"/>
                <a:gd name="T8" fmla="*/ 0 60000 65536"/>
                <a:gd name="T9" fmla="*/ 0 60000 65536"/>
                <a:gd name="T10" fmla="*/ 0 60000 65536"/>
                <a:gd name="T11" fmla="*/ 0 60000 65536"/>
                <a:gd name="T12" fmla="*/ 0 w 988"/>
                <a:gd name="T13" fmla="*/ 0 h 611"/>
                <a:gd name="T14" fmla="*/ 988 w 988"/>
                <a:gd name="T15" fmla="*/ 611 h 611"/>
              </a:gdLst>
              <a:ahLst/>
              <a:cxnLst>
                <a:cxn ang="T8">
                  <a:pos x="T0" y="T1"/>
                </a:cxn>
                <a:cxn ang="T9">
                  <a:pos x="T2" y="T3"/>
                </a:cxn>
                <a:cxn ang="T10">
                  <a:pos x="T4" y="T5"/>
                </a:cxn>
                <a:cxn ang="T11">
                  <a:pos x="T6" y="T7"/>
                </a:cxn>
              </a:cxnLst>
              <a:rect l="T12" t="T13" r="T14" b="T15"/>
              <a:pathLst>
                <a:path w="988" h="611">
                  <a:moveTo>
                    <a:pt x="0" y="560"/>
                  </a:moveTo>
                  <a:lnTo>
                    <a:pt x="30" y="611"/>
                  </a:lnTo>
                  <a:lnTo>
                    <a:pt x="988"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5" name="Freeform 49"/>
            <p:cNvSpPr>
              <a:spLocks noChangeAspect="1"/>
            </p:cNvSpPr>
            <p:nvPr/>
          </p:nvSpPr>
          <p:spPr bwMode="auto">
            <a:xfrm>
              <a:off x="1872" y="2937"/>
              <a:ext cx="109" cy="68"/>
            </a:xfrm>
            <a:custGeom>
              <a:avLst/>
              <a:gdLst>
                <a:gd name="T0" fmla="*/ 0 w 987"/>
                <a:gd name="T1" fmla="*/ 0 h 611"/>
                <a:gd name="T2" fmla="*/ 0 w 987"/>
                <a:gd name="T3" fmla="*/ 0 h 611"/>
                <a:gd name="T4" fmla="*/ 0 w 987"/>
                <a:gd name="T5" fmla="*/ 0 h 611"/>
                <a:gd name="T6" fmla="*/ 0 w 987"/>
                <a:gd name="T7" fmla="*/ 0 h 611"/>
                <a:gd name="T8" fmla="*/ 0 60000 65536"/>
                <a:gd name="T9" fmla="*/ 0 60000 65536"/>
                <a:gd name="T10" fmla="*/ 0 60000 65536"/>
                <a:gd name="T11" fmla="*/ 0 60000 65536"/>
                <a:gd name="T12" fmla="*/ 0 w 987"/>
                <a:gd name="T13" fmla="*/ 0 h 611"/>
                <a:gd name="T14" fmla="*/ 987 w 987"/>
                <a:gd name="T15" fmla="*/ 611 h 611"/>
              </a:gdLst>
              <a:ahLst/>
              <a:cxnLst>
                <a:cxn ang="T8">
                  <a:pos x="T0" y="T1"/>
                </a:cxn>
                <a:cxn ang="T9">
                  <a:pos x="T2" y="T3"/>
                </a:cxn>
                <a:cxn ang="T10">
                  <a:pos x="T4" y="T5"/>
                </a:cxn>
                <a:cxn ang="T11">
                  <a:pos x="T6" y="T7"/>
                </a:cxn>
              </a:cxnLst>
              <a:rect l="T12" t="T13" r="T14" b="T15"/>
              <a:pathLst>
                <a:path w="987" h="611">
                  <a:moveTo>
                    <a:pt x="0" y="611"/>
                  </a:moveTo>
                  <a:lnTo>
                    <a:pt x="958" y="0"/>
                  </a:lnTo>
                  <a:lnTo>
                    <a:pt x="987"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6" name="Freeform 50"/>
            <p:cNvSpPr>
              <a:spLocks noChangeAspect="1"/>
            </p:cNvSpPr>
            <p:nvPr/>
          </p:nvSpPr>
          <p:spPr bwMode="auto">
            <a:xfrm>
              <a:off x="1868" y="2937"/>
              <a:ext cx="113" cy="68"/>
            </a:xfrm>
            <a:custGeom>
              <a:avLst/>
              <a:gdLst>
                <a:gd name="T0" fmla="*/ 0 w 1017"/>
                <a:gd name="T1" fmla="*/ 0 h 611"/>
                <a:gd name="T2" fmla="*/ 0 w 1017"/>
                <a:gd name="T3" fmla="*/ 0 h 611"/>
                <a:gd name="T4" fmla="*/ 0 w 1017"/>
                <a:gd name="T5" fmla="*/ 0 h 611"/>
                <a:gd name="T6" fmla="*/ 0 w 1017"/>
                <a:gd name="T7" fmla="*/ 0 h 611"/>
                <a:gd name="T8" fmla="*/ 0 w 1017"/>
                <a:gd name="T9" fmla="*/ 0 h 611"/>
                <a:gd name="T10" fmla="*/ 0 60000 65536"/>
                <a:gd name="T11" fmla="*/ 0 60000 65536"/>
                <a:gd name="T12" fmla="*/ 0 60000 65536"/>
                <a:gd name="T13" fmla="*/ 0 60000 65536"/>
                <a:gd name="T14" fmla="*/ 0 60000 65536"/>
                <a:gd name="T15" fmla="*/ 0 w 1017"/>
                <a:gd name="T16" fmla="*/ 0 h 611"/>
                <a:gd name="T17" fmla="*/ 1017 w 1017"/>
                <a:gd name="T18" fmla="*/ 611 h 611"/>
              </a:gdLst>
              <a:ahLst/>
              <a:cxnLst>
                <a:cxn ang="T10">
                  <a:pos x="T0" y="T1"/>
                </a:cxn>
                <a:cxn ang="T11">
                  <a:pos x="T2" y="T3"/>
                </a:cxn>
                <a:cxn ang="T12">
                  <a:pos x="T4" y="T5"/>
                </a:cxn>
                <a:cxn ang="T13">
                  <a:pos x="T6" y="T7"/>
                </a:cxn>
                <a:cxn ang="T14">
                  <a:pos x="T8" y="T9"/>
                </a:cxn>
              </a:cxnLst>
              <a:rect l="T15" t="T16" r="T17" b="T18"/>
              <a:pathLst>
                <a:path w="1017" h="611">
                  <a:moveTo>
                    <a:pt x="0" y="560"/>
                  </a:moveTo>
                  <a:lnTo>
                    <a:pt x="30" y="611"/>
                  </a:lnTo>
                  <a:lnTo>
                    <a:pt x="1017" y="51"/>
                  </a:lnTo>
                  <a:lnTo>
                    <a:pt x="988"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17" name="Freeform 51"/>
            <p:cNvSpPr>
              <a:spLocks noChangeAspect="1"/>
            </p:cNvSpPr>
            <p:nvPr/>
          </p:nvSpPr>
          <p:spPr bwMode="auto">
            <a:xfrm>
              <a:off x="2040"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2964" y="51"/>
                  </a:moveTo>
                  <a:lnTo>
                    <a:pt x="2935" y="0"/>
                  </a:lnTo>
                  <a:lnTo>
                    <a:pt x="0" y="1732"/>
                  </a:lnTo>
                  <a:lnTo>
                    <a:pt x="2964"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8" name="Freeform 52"/>
            <p:cNvSpPr>
              <a:spLocks noChangeAspect="1"/>
            </p:cNvSpPr>
            <p:nvPr/>
          </p:nvSpPr>
          <p:spPr bwMode="auto">
            <a:xfrm>
              <a:off x="2037"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2964" y="0"/>
                  </a:moveTo>
                  <a:lnTo>
                    <a:pt x="29" y="1732"/>
                  </a:lnTo>
                  <a:lnTo>
                    <a:pt x="0" y="1680"/>
                  </a:lnTo>
                  <a:lnTo>
                    <a:pt x="296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9" name="Freeform 53"/>
            <p:cNvSpPr>
              <a:spLocks noChangeAspect="1"/>
            </p:cNvSpPr>
            <p:nvPr/>
          </p:nvSpPr>
          <p:spPr bwMode="auto">
            <a:xfrm>
              <a:off x="2037" y="3000"/>
              <a:ext cx="332" cy="192"/>
            </a:xfrm>
            <a:custGeom>
              <a:avLst/>
              <a:gdLst>
                <a:gd name="T0" fmla="*/ 0 w 2993"/>
                <a:gd name="T1" fmla="*/ 0 h 1732"/>
                <a:gd name="T2" fmla="*/ 0 w 2993"/>
                <a:gd name="T3" fmla="*/ 0 h 1732"/>
                <a:gd name="T4" fmla="*/ 0 w 2993"/>
                <a:gd name="T5" fmla="*/ 0 h 1732"/>
                <a:gd name="T6" fmla="*/ 0 w 2993"/>
                <a:gd name="T7" fmla="*/ 0 h 1732"/>
                <a:gd name="T8" fmla="*/ 0 w 2993"/>
                <a:gd name="T9" fmla="*/ 0 h 1732"/>
                <a:gd name="T10" fmla="*/ 0 60000 65536"/>
                <a:gd name="T11" fmla="*/ 0 60000 65536"/>
                <a:gd name="T12" fmla="*/ 0 60000 65536"/>
                <a:gd name="T13" fmla="*/ 0 60000 65536"/>
                <a:gd name="T14" fmla="*/ 0 60000 65536"/>
                <a:gd name="T15" fmla="*/ 0 w 2993"/>
                <a:gd name="T16" fmla="*/ 0 h 1732"/>
                <a:gd name="T17" fmla="*/ 2993 w 2993"/>
                <a:gd name="T18" fmla="*/ 1732 h 1732"/>
              </a:gdLst>
              <a:ahLst/>
              <a:cxnLst>
                <a:cxn ang="T10">
                  <a:pos x="T0" y="T1"/>
                </a:cxn>
                <a:cxn ang="T11">
                  <a:pos x="T2" y="T3"/>
                </a:cxn>
                <a:cxn ang="T12">
                  <a:pos x="T4" y="T5"/>
                </a:cxn>
                <a:cxn ang="T13">
                  <a:pos x="T6" y="T7"/>
                </a:cxn>
                <a:cxn ang="T14">
                  <a:pos x="T8" y="T9"/>
                </a:cxn>
              </a:cxnLst>
              <a:rect l="T15" t="T16" r="T17" b="T18"/>
              <a:pathLst>
                <a:path w="2993" h="1732">
                  <a:moveTo>
                    <a:pt x="2993" y="51"/>
                  </a:moveTo>
                  <a:lnTo>
                    <a:pt x="2964" y="0"/>
                  </a:lnTo>
                  <a:lnTo>
                    <a:pt x="0" y="1680"/>
                  </a:lnTo>
                  <a:lnTo>
                    <a:pt x="29" y="1732"/>
                  </a:lnTo>
                  <a:lnTo>
                    <a:pt x="2993"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20" name="Freeform 54"/>
            <p:cNvSpPr>
              <a:spLocks noChangeAspect="1"/>
            </p:cNvSpPr>
            <p:nvPr/>
          </p:nvSpPr>
          <p:spPr bwMode="auto">
            <a:xfrm>
              <a:off x="2037"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0" y="1680"/>
                  </a:moveTo>
                  <a:lnTo>
                    <a:pt x="29" y="1732"/>
                  </a:lnTo>
                  <a:lnTo>
                    <a:pt x="2964"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1" name="Freeform 55"/>
            <p:cNvSpPr>
              <a:spLocks noChangeAspect="1"/>
            </p:cNvSpPr>
            <p:nvPr/>
          </p:nvSpPr>
          <p:spPr bwMode="auto">
            <a:xfrm>
              <a:off x="2040"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0" y="1732"/>
                  </a:moveTo>
                  <a:lnTo>
                    <a:pt x="2935" y="0"/>
                  </a:lnTo>
                  <a:lnTo>
                    <a:pt x="2964" y="51"/>
                  </a:lnTo>
                  <a:lnTo>
                    <a:pt x="0" y="17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2" name="Freeform 56"/>
            <p:cNvSpPr>
              <a:spLocks noChangeAspect="1"/>
            </p:cNvSpPr>
            <p:nvPr/>
          </p:nvSpPr>
          <p:spPr bwMode="auto">
            <a:xfrm>
              <a:off x="2037" y="3000"/>
              <a:ext cx="332" cy="192"/>
            </a:xfrm>
            <a:custGeom>
              <a:avLst/>
              <a:gdLst>
                <a:gd name="T0" fmla="*/ 0 w 2993"/>
                <a:gd name="T1" fmla="*/ 0 h 1732"/>
                <a:gd name="T2" fmla="*/ 0 w 2993"/>
                <a:gd name="T3" fmla="*/ 0 h 1732"/>
                <a:gd name="T4" fmla="*/ 0 w 2993"/>
                <a:gd name="T5" fmla="*/ 0 h 1732"/>
                <a:gd name="T6" fmla="*/ 0 w 2993"/>
                <a:gd name="T7" fmla="*/ 0 h 1732"/>
                <a:gd name="T8" fmla="*/ 0 w 2993"/>
                <a:gd name="T9" fmla="*/ 0 h 1732"/>
                <a:gd name="T10" fmla="*/ 0 60000 65536"/>
                <a:gd name="T11" fmla="*/ 0 60000 65536"/>
                <a:gd name="T12" fmla="*/ 0 60000 65536"/>
                <a:gd name="T13" fmla="*/ 0 60000 65536"/>
                <a:gd name="T14" fmla="*/ 0 60000 65536"/>
                <a:gd name="T15" fmla="*/ 0 w 2993"/>
                <a:gd name="T16" fmla="*/ 0 h 1732"/>
                <a:gd name="T17" fmla="*/ 2993 w 2993"/>
                <a:gd name="T18" fmla="*/ 1732 h 1732"/>
              </a:gdLst>
              <a:ahLst/>
              <a:cxnLst>
                <a:cxn ang="T10">
                  <a:pos x="T0" y="T1"/>
                </a:cxn>
                <a:cxn ang="T11">
                  <a:pos x="T2" y="T3"/>
                </a:cxn>
                <a:cxn ang="T12">
                  <a:pos x="T4" y="T5"/>
                </a:cxn>
                <a:cxn ang="T13">
                  <a:pos x="T6" y="T7"/>
                </a:cxn>
                <a:cxn ang="T14">
                  <a:pos x="T8" y="T9"/>
                </a:cxn>
              </a:cxnLst>
              <a:rect l="T15" t="T16" r="T17" b="T18"/>
              <a:pathLst>
                <a:path w="2993" h="1732">
                  <a:moveTo>
                    <a:pt x="0" y="1680"/>
                  </a:moveTo>
                  <a:lnTo>
                    <a:pt x="29" y="1732"/>
                  </a:lnTo>
                  <a:lnTo>
                    <a:pt x="2993" y="51"/>
                  </a:lnTo>
                  <a:lnTo>
                    <a:pt x="2964"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23" name="Freeform 57"/>
            <p:cNvSpPr>
              <a:spLocks noChangeAspect="1"/>
            </p:cNvSpPr>
            <p:nvPr/>
          </p:nvSpPr>
          <p:spPr bwMode="auto">
            <a:xfrm>
              <a:off x="2166" y="2935"/>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4" name="Freeform 58"/>
            <p:cNvSpPr>
              <a:spLocks noChangeAspect="1"/>
            </p:cNvSpPr>
            <p:nvPr/>
          </p:nvSpPr>
          <p:spPr bwMode="auto">
            <a:xfrm>
              <a:off x="2166" y="2935"/>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5" name="Rectangle 59"/>
            <p:cNvSpPr>
              <a:spLocks noChangeAspect="1" noChangeArrowheads="1"/>
            </p:cNvSpPr>
            <p:nvPr/>
          </p:nvSpPr>
          <p:spPr bwMode="auto">
            <a:xfrm>
              <a:off x="2166" y="2935"/>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626" name="Freeform 60"/>
            <p:cNvSpPr>
              <a:spLocks noChangeAspect="1"/>
            </p:cNvSpPr>
            <p:nvPr/>
          </p:nvSpPr>
          <p:spPr bwMode="auto">
            <a:xfrm>
              <a:off x="2229" y="2937"/>
              <a:ext cx="190"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54"/>
                  </a:moveTo>
                  <a:lnTo>
                    <a:pt x="1643" y="0"/>
                  </a:lnTo>
                  <a:lnTo>
                    <a:pt x="0" y="2294"/>
                  </a:lnTo>
                  <a:lnTo>
                    <a:pt x="1714"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7" name="Freeform 61"/>
            <p:cNvSpPr>
              <a:spLocks noChangeAspect="1"/>
            </p:cNvSpPr>
            <p:nvPr/>
          </p:nvSpPr>
          <p:spPr bwMode="auto">
            <a:xfrm>
              <a:off x="2221" y="2937"/>
              <a:ext cx="190"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0"/>
                  </a:moveTo>
                  <a:lnTo>
                    <a:pt x="71" y="2294"/>
                  </a:lnTo>
                  <a:lnTo>
                    <a:pt x="0" y="2239"/>
                  </a:lnTo>
                  <a:lnTo>
                    <a:pt x="17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8" name="Freeform 62"/>
            <p:cNvSpPr>
              <a:spLocks noChangeAspect="1"/>
            </p:cNvSpPr>
            <p:nvPr/>
          </p:nvSpPr>
          <p:spPr bwMode="auto">
            <a:xfrm>
              <a:off x="2221" y="2937"/>
              <a:ext cx="198" cy="255"/>
            </a:xfrm>
            <a:custGeom>
              <a:avLst/>
              <a:gdLst>
                <a:gd name="T0" fmla="*/ 0 w 1785"/>
                <a:gd name="T1" fmla="*/ 0 h 2294"/>
                <a:gd name="T2" fmla="*/ 0 w 1785"/>
                <a:gd name="T3" fmla="*/ 0 h 2294"/>
                <a:gd name="T4" fmla="*/ 0 w 1785"/>
                <a:gd name="T5" fmla="*/ 0 h 2294"/>
                <a:gd name="T6" fmla="*/ 0 w 1785"/>
                <a:gd name="T7" fmla="*/ 0 h 2294"/>
                <a:gd name="T8" fmla="*/ 0 w 1785"/>
                <a:gd name="T9" fmla="*/ 0 h 2294"/>
                <a:gd name="T10" fmla="*/ 0 60000 65536"/>
                <a:gd name="T11" fmla="*/ 0 60000 65536"/>
                <a:gd name="T12" fmla="*/ 0 60000 65536"/>
                <a:gd name="T13" fmla="*/ 0 60000 65536"/>
                <a:gd name="T14" fmla="*/ 0 60000 65536"/>
                <a:gd name="T15" fmla="*/ 0 w 1785"/>
                <a:gd name="T16" fmla="*/ 0 h 2294"/>
                <a:gd name="T17" fmla="*/ 1785 w 1785"/>
                <a:gd name="T18" fmla="*/ 2294 h 2294"/>
              </a:gdLst>
              <a:ahLst/>
              <a:cxnLst>
                <a:cxn ang="T10">
                  <a:pos x="T0" y="T1"/>
                </a:cxn>
                <a:cxn ang="T11">
                  <a:pos x="T2" y="T3"/>
                </a:cxn>
                <a:cxn ang="T12">
                  <a:pos x="T4" y="T5"/>
                </a:cxn>
                <a:cxn ang="T13">
                  <a:pos x="T6" y="T7"/>
                </a:cxn>
                <a:cxn ang="T14">
                  <a:pos x="T8" y="T9"/>
                </a:cxn>
              </a:cxnLst>
              <a:rect l="T15" t="T16" r="T17" b="T18"/>
              <a:pathLst>
                <a:path w="1785" h="2294">
                  <a:moveTo>
                    <a:pt x="1785" y="54"/>
                  </a:moveTo>
                  <a:lnTo>
                    <a:pt x="1714" y="0"/>
                  </a:lnTo>
                  <a:lnTo>
                    <a:pt x="0" y="2239"/>
                  </a:lnTo>
                  <a:lnTo>
                    <a:pt x="71" y="2294"/>
                  </a:lnTo>
                  <a:lnTo>
                    <a:pt x="1785" y="54"/>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29" name="Freeform 63"/>
            <p:cNvSpPr>
              <a:spLocks noChangeAspect="1"/>
            </p:cNvSpPr>
            <p:nvPr/>
          </p:nvSpPr>
          <p:spPr bwMode="auto">
            <a:xfrm>
              <a:off x="2102" y="3062"/>
              <a:ext cx="220"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1977" y="52"/>
                  </a:moveTo>
                  <a:lnTo>
                    <a:pt x="1948" y="0"/>
                  </a:lnTo>
                  <a:lnTo>
                    <a:pt x="0" y="1172"/>
                  </a:lnTo>
                  <a:lnTo>
                    <a:pt x="1977"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0" name="Freeform 64"/>
            <p:cNvSpPr>
              <a:spLocks noChangeAspect="1"/>
            </p:cNvSpPr>
            <p:nvPr/>
          </p:nvSpPr>
          <p:spPr bwMode="auto">
            <a:xfrm>
              <a:off x="2099" y="3062"/>
              <a:ext cx="219"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1977" y="0"/>
                  </a:moveTo>
                  <a:lnTo>
                    <a:pt x="29" y="1172"/>
                  </a:lnTo>
                  <a:lnTo>
                    <a:pt x="0" y="1120"/>
                  </a:lnTo>
                  <a:lnTo>
                    <a:pt x="197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1" name="Freeform 65"/>
            <p:cNvSpPr>
              <a:spLocks noChangeAspect="1"/>
            </p:cNvSpPr>
            <p:nvPr/>
          </p:nvSpPr>
          <p:spPr bwMode="auto">
            <a:xfrm>
              <a:off x="2099" y="3062"/>
              <a:ext cx="223" cy="130"/>
            </a:xfrm>
            <a:custGeom>
              <a:avLst/>
              <a:gdLst>
                <a:gd name="T0" fmla="*/ 0 w 2006"/>
                <a:gd name="T1" fmla="*/ 0 h 1172"/>
                <a:gd name="T2" fmla="*/ 0 w 2006"/>
                <a:gd name="T3" fmla="*/ 0 h 1172"/>
                <a:gd name="T4" fmla="*/ 0 w 2006"/>
                <a:gd name="T5" fmla="*/ 0 h 1172"/>
                <a:gd name="T6" fmla="*/ 0 w 2006"/>
                <a:gd name="T7" fmla="*/ 0 h 1172"/>
                <a:gd name="T8" fmla="*/ 0 w 2006"/>
                <a:gd name="T9" fmla="*/ 0 h 1172"/>
                <a:gd name="T10" fmla="*/ 0 60000 65536"/>
                <a:gd name="T11" fmla="*/ 0 60000 65536"/>
                <a:gd name="T12" fmla="*/ 0 60000 65536"/>
                <a:gd name="T13" fmla="*/ 0 60000 65536"/>
                <a:gd name="T14" fmla="*/ 0 60000 65536"/>
                <a:gd name="T15" fmla="*/ 0 w 2006"/>
                <a:gd name="T16" fmla="*/ 0 h 1172"/>
                <a:gd name="T17" fmla="*/ 2006 w 2006"/>
                <a:gd name="T18" fmla="*/ 1172 h 1172"/>
              </a:gdLst>
              <a:ahLst/>
              <a:cxnLst>
                <a:cxn ang="T10">
                  <a:pos x="T0" y="T1"/>
                </a:cxn>
                <a:cxn ang="T11">
                  <a:pos x="T2" y="T3"/>
                </a:cxn>
                <a:cxn ang="T12">
                  <a:pos x="T4" y="T5"/>
                </a:cxn>
                <a:cxn ang="T13">
                  <a:pos x="T6" y="T7"/>
                </a:cxn>
                <a:cxn ang="T14">
                  <a:pos x="T8" y="T9"/>
                </a:cxn>
              </a:cxnLst>
              <a:rect l="T15" t="T16" r="T17" b="T18"/>
              <a:pathLst>
                <a:path w="2006" h="1172">
                  <a:moveTo>
                    <a:pt x="2006" y="52"/>
                  </a:moveTo>
                  <a:lnTo>
                    <a:pt x="1977" y="0"/>
                  </a:lnTo>
                  <a:lnTo>
                    <a:pt x="0" y="1120"/>
                  </a:lnTo>
                  <a:lnTo>
                    <a:pt x="29" y="1172"/>
                  </a:lnTo>
                  <a:lnTo>
                    <a:pt x="2006" y="52"/>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32" name="Freeform 66"/>
            <p:cNvSpPr>
              <a:spLocks noChangeAspect="1"/>
            </p:cNvSpPr>
            <p:nvPr/>
          </p:nvSpPr>
          <p:spPr bwMode="auto">
            <a:xfrm>
              <a:off x="2099" y="3062"/>
              <a:ext cx="219"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0" y="1120"/>
                  </a:moveTo>
                  <a:lnTo>
                    <a:pt x="29" y="1172"/>
                  </a:lnTo>
                  <a:lnTo>
                    <a:pt x="1977"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3" name="Freeform 67"/>
            <p:cNvSpPr>
              <a:spLocks noChangeAspect="1"/>
            </p:cNvSpPr>
            <p:nvPr/>
          </p:nvSpPr>
          <p:spPr bwMode="auto">
            <a:xfrm>
              <a:off x="2102" y="3062"/>
              <a:ext cx="220"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0" y="1172"/>
                  </a:moveTo>
                  <a:lnTo>
                    <a:pt x="1948" y="0"/>
                  </a:lnTo>
                  <a:lnTo>
                    <a:pt x="1977" y="52"/>
                  </a:lnTo>
                  <a:lnTo>
                    <a:pt x="0" y="11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4" name="Freeform 68"/>
            <p:cNvSpPr>
              <a:spLocks noChangeAspect="1"/>
            </p:cNvSpPr>
            <p:nvPr/>
          </p:nvSpPr>
          <p:spPr bwMode="auto">
            <a:xfrm>
              <a:off x="2099" y="3062"/>
              <a:ext cx="223" cy="130"/>
            </a:xfrm>
            <a:custGeom>
              <a:avLst/>
              <a:gdLst>
                <a:gd name="T0" fmla="*/ 0 w 2006"/>
                <a:gd name="T1" fmla="*/ 0 h 1172"/>
                <a:gd name="T2" fmla="*/ 0 w 2006"/>
                <a:gd name="T3" fmla="*/ 0 h 1172"/>
                <a:gd name="T4" fmla="*/ 0 w 2006"/>
                <a:gd name="T5" fmla="*/ 0 h 1172"/>
                <a:gd name="T6" fmla="*/ 0 w 2006"/>
                <a:gd name="T7" fmla="*/ 0 h 1172"/>
                <a:gd name="T8" fmla="*/ 0 w 2006"/>
                <a:gd name="T9" fmla="*/ 0 h 1172"/>
                <a:gd name="T10" fmla="*/ 0 60000 65536"/>
                <a:gd name="T11" fmla="*/ 0 60000 65536"/>
                <a:gd name="T12" fmla="*/ 0 60000 65536"/>
                <a:gd name="T13" fmla="*/ 0 60000 65536"/>
                <a:gd name="T14" fmla="*/ 0 60000 65536"/>
                <a:gd name="T15" fmla="*/ 0 w 2006"/>
                <a:gd name="T16" fmla="*/ 0 h 1172"/>
                <a:gd name="T17" fmla="*/ 2006 w 2006"/>
                <a:gd name="T18" fmla="*/ 1172 h 1172"/>
              </a:gdLst>
              <a:ahLst/>
              <a:cxnLst>
                <a:cxn ang="T10">
                  <a:pos x="T0" y="T1"/>
                </a:cxn>
                <a:cxn ang="T11">
                  <a:pos x="T2" y="T3"/>
                </a:cxn>
                <a:cxn ang="T12">
                  <a:pos x="T4" y="T5"/>
                </a:cxn>
                <a:cxn ang="T13">
                  <a:pos x="T6" y="T7"/>
                </a:cxn>
                <a:cxn ang="T14">
                  <a:pos x="T8" y="T9"/>
                </a:cxn>
              </a:cxnLst>
              <a:rect l="T15" t="T16" r="T17" b="T18"/>
              <a:pathLst>
                <a:path w="2006" h="1172">
                  <a:moveTo>
                    <a:pt x="0" y="1120"/>
                  </a:moveTo>
                  <a:lnTo>
                    <a:pt x="29" y="1172"/>
                  </a:lnTo>
                  <a:lnTo>
                    <a:pt x="2006" y="52"/>
                  </a:lnTo>
                  <a:lnTo>
                    <a:pt x="1977"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35" name="Freeform 69"/>
            <p:cNvSpPr>
              <a:spLocks noChangeAspect="1"/>
            </p:cNvSpPr>
            <p:nvPr/>
          </p:nvSpPr>
          <p:spPr bwMode="auto">
            <a:xfrm>
              <a:off x="2164"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989" y="52"/>
                  </a:moveTo>
                  <a:lnTo>
                    <a:pt x="960" y="0"/>
                  </a:lnTo>
                  <a:lnTo>
                    <a:pt x="0" y="612"/>
                  </a:lnTo>
                  <a:lnTo>
                    <a:pt x="989"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6" name="Freeform 70"/>
            <p:cNvSpPr>
              <a:spLocks noChangeAspect="1"/>
            </p:cNvSpPr>
            <p:nvPr/>
          </p:nvSpPr>
          <p:spPr bwMode="auto">
            <a:xfrm>
              <a:off x="2161"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989" y="0"/>
                  </a:moveTo>
                  <a:lnTo>
                    <a:pt x="29" y="612"/>
                  </a:lnTo>
                  <a:lnTo>
                    <a:pt x="0" y="560"/>
                  </a:lnTo>
                  <a:lnTo>
                    <a:pt x="989"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7" name="Freeform 71"/>
            <p:cNvSpPr>
              <a:spLocks noChangeAspect="1"/>
            </p:cNvSpPr>
            <p:nvPr/>
          </p:nvSpPr>
          <p:spPr bwMode="auto">
            <a:xfrm>
              <a:off x="2161" y="3124"/>
              <a:ext cx="113" cy="68"/>
            </a:xfrm>
            <a:custGeom>
              <a:avLst/>
              <a:gdLst>
                <a:gd name="T0" fmla="*/ 0 w 1018"/>
                <a:gd name="T1" fmla="*/ 0 h 612"/>
                <a:gd name="T2" fmla="*/ 0 w 1018"/>
                <a:gd name="T3" fmla="*/ 0 h 612"/>
                <a:gd name="T4" fmla="*/ 0 w 1018"/>
                <a:gd name="T5" fmla="*/ 0 h 612"/>
                <a:gd name="T6" fmla="*/ 0 w 1018"/>
                <a:gd name="T7" fmla="*/ 0 h 612"/>
                <a:gd name="T8" fmla="*/ 0 w 1018"/>
                <a:gd name="T9" fmla="*/ 0 h 612"/>
                <a:gd name="T10" fmla="*/ 0 60000 65536"/>
                <a:gd name="T11" fmla="*/ 0 60000 65536"/>
                <a:gd name="T12" fmla="*/ 0 60000 65536"/>
                <a:gd name="T13" fmla="*/ 0 60000 65536"/>
                <a:gd name="T14" fmla="*/ 0 60000 65536"/>
                <a:gd name="T15" fmla="*/ 0 w 1018"/>
                <a:gd name="T16" fmla="*/ 0 h 612"/>
                <a:gd name="T17" fmla="*/ 1018 w 1018"/>
                <a:gd name="T18" fmla="*/ 612 h 612"/>
              </a:gdLst>
              <a:ahLst/>
              <a:cxnLst>
                <a:cxn ang="T10">
                  <a:pos x="T0" y="T1"/>
                </a:cxn>
                <a:cxn ang="T11">
                  <a:pos x="T2" y="T3"/>
                </a:cxn>
                <a:cxn ang="T12">
                  <a:pos x="T4" y="T5"/>
                </a:cxn>
                <a:cxn ang="T13">
                  <a:pos x="T6" y="T7"/>
                </a:cxn>
                <a:cxn ang="T14">
                  <a:pos x="T8" y="T9"/>
                </a:cxn>
              </a:cxnLst>
              <a:rect l="T15" t="T16" r="T17" b="T18"/>
              <a:pathLst>
                <a:path w="1018" h="612">
                  <a:moveTo>
                    <a:pt x="1018" y="52"/>
                  </a:moveTo>
                  <a:lnTo>
                    <a:pt x="989" y="0"/>
                  </a:lnTo>
                  <a:lnTo>
                    <a:pt x="0" y="560"/>
                  </a:lnTo>
                  <a:lnTo>
                    <a:pt x="29" y="612"/>
                  </a:lnTo>
                  <a:lnTo>
                    <a:pt x="1018" y="52"/>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638" name="Freeform 72"/>
            <p:cNvSpPr>
              <a:spLocks noChangeAspect="1"/>
            </p:cNvSpPr>
            <p:nvPr/>
          </p:nvSpPr>
          <p:spPr bwMode="auto">
            <a:xfrm>
              <a:off x="2161"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0" y="560"/>
                  </a:moveTo>
                  <a:lnTo>
                    <a:pt x="29" y="612"/>
                  </a:lnTo>
                  <a:lnTo>
                    <a:pt x="989"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9" name="Freeform 73"/>
            <p:cNvSpPr>
              <a:spLocks noChangeAspect="1"/>
            </p:cNvSpPr>
            <p:nvPr/>
          </p:nvSpPr>
          <p:spPr bwMode="auto">
            <a:xfrm>
              <a:off x="2164"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0" y="612"/>
                  </a:moveTo>
                  <a:lnTo>
                    <a:pt x="960" y="0"/>
                  </a:lnTo>
                  <a:lnTo>
                    <a:pt x="989" y="52"/>
                  </a:lnTo>
                  <a:lnTo>
                    <a:pt x="0" y="6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40" name="Freeform 74"/>
            <p:cNvSpPr>
              <a:spLocks noChangeAspect="1"/>
            </p:cNvSpPr>
            <p:nvPr/>
          </p:nvSpPr>
          <p:spPr bwMode="auto">
            <a:xfrm>
              <a:off x="2161" y="3124"/>
              <a:ext cx="113" cy="68"/>
            </a:xfrm>
            <a:custGeom>
              <a:avLst/>
              <a:gdLst>
                <a:gd name="T0" fmla="*/ 0 w 1018"/>
                <a:gd name="T1" fmla="*/ 0 h 612"/>
                <a:gd name="T2" fmla="*/ 0 w 1018"/>
                <a:gd name="T3" fmla="*/ 0 h 612"/>
                <a:gd name="T4" fmla="*/ 0 w 1018"/>
                <a:gd name="T5" fmla="*/ 0 h 612"/>
                <a:gd name="T6" fmla="*/ 0 w 1018"/>
                <a:gd name="T7" fmla="*/ 0 h 612"/>
                <a:gd name="T8" fmla="*/ 0 w 1018"/>
                <a:gd name="T9" fmla="*/ 0 h 612"/>
                <a:gd name="T10" fmla="*/ 0 60000 65536"/>
                <a:gd name="T11" fmla="*/ 0 60000 65536"/>
                <a:gd name="T12" fmla="*/ 0 60000 65536"/>
                <a:gd name="T13" fmla="*/ 0 60000 65536"/>
                <a:gd name="T14" fmla="*/ 0 60000 65536"/>
                <a:gd name="T15" fmla="*/ 0 w 1018"/>
                <a:gd name="T16" fmla="*/ 0 h 612"/>
                <a:gd name="T17" fmla="*/ 1018 w 1018"/>
                <a:gd name="T18" fmla="*/ 612 h 612"/>
              </a:gdLst>
              <a:ahLst/>
              <a:cxnLst>
                <a:cxn ang="T10">
                  <a:pos x="T0" y="T1"/>
                </a:cxn>
                <a:cxn ang="T11">
                  <a:pos x="T2" y="T3"/>
                </a:cxn>
                <a:cxn ang="T12">
                  <a:pos x="T4" y="T5"/>
                </a:cxn>
                <a:cxn ang="T13">
                  <a:pos x="T6" y="T7"/>
                </a:cxn>
                <a:cxn ang="T14">
                  <a:pos x="T8" y="T9"/>
                </a:cxn>
              </a:cxnLst>
              <a:rect l="T15" t="T16" r="T17" b="T18"/>
              <a:pathLst>
                <a:path w="1018" h="612">
                  <a:moveTo>
                    <a:pt x="0" y="560"/>
                  </a:moveTo>
                  <a:lnTo>
                    <a:pt x="29" y="612"/>
                  </a:lnTo>
                  <a:lnTo>
                    <a:pt x="1018" y="52"/>
                  </a:lnTo>
                  <a:lnTo>
                    <a:pt x="989"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 name="Group 75"/>
          <p:cNvGrpSpPr>
            <a:grpSpLocks noChangeAspect="1"/>
          </p:cNvGrpSpPr>
          <p:nvPr/>
        </p:nvGrpSpPr>
        <p:grpSpPr bwMode="auto">
          <a:xfrm>
            <a:off x="1466602" y="2304480"/>
            <a:ext cx="6203950" cy="2417762"/>
            <a:chOff x="1723" y="2624"/>
            <a:chExt cx="665" cy="259"/>
          </a:xfrm>
        </p:grpSpPr>
        <p:sp>
          <p:nvSpPr>
            <p:cNvPr id="89497" name="Freeform 76"/>
            <p:cNvSpPr>
              <a:spLocks noChangeAspect="1"/>
            </p:cNvSpPr>
            <p:nvPr/>
          </p:nvSpPr>
          <p:spPr bwMode="auto">
            <a:xfrm>
              <a:off x="1725"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2"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8" name="Freeform 77"/>
            <p:cNvSpPr>
              <a:spLocks noChangeAspect="1"/>
            </p:cNvSpPr>
            <p:nvPr/>
          </p:nvSpPr>
          <p:spPr bwMode="auto">
            <a:xfrm>
              <a:off x="1729"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5"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9" name="Freeform 78"/>
            <p:cNvSpPr>
              <a:spLocks noChangeAspect="1"/>
            </p:cNvSpPr>
            <p:nvPr/>
          </p:nvSpPr>
          <p:spPr bwMode="auto">
            <a:xfrm>
              <a:off x="1725"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2"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00" name="Freeform 79"/>
            <p:cNvSpPr>
              <a:spLocks noChangeAspect="1"/>
            </p:cNvSpPr>
            <p:nvPr/>
          </p:nvSpPr>
          <p:spPr bwMode="auto">
            <a:xfrm>
              <a:off x="197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5" y="0"/>
                  </a:lnTo>
                  <a:lnTo>
                    <a:pt x="0" y="2291"/>
                  </a:lnTo>
                  <a:lnTo>
                    <a:pt x="3667"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1" name="Freeform 80"/>
            <p:cNvSpPr>
              <a:spLocks noChangeAspect="1"/>
            </p:cNvSpPr>
            <p:nvPr/>
          </p:nvSpPr>
          <p:spPr bwMode="auto">
            <a:xfrm>
              <a:off x="1974"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2" y="2291"/>
                  </a:lnTo>
                  <a:lnTo>
                    <a:pt x="0" y="2240"/>
                  </a:lnTo>
                  <a:lnTo>
                    <a:pt x="366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2" name="Freeform 81"/>
            <p:cNvSpPr>
              <a:spLocks noChangeAspect="1"/>
            </p:cNvSpPr>
            <p:nvPr/>
          </p:nvSpPr>
          <p:spPr bwMode="auto">
            <a:xfrm>
              <a:off x="1974"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3699" y="51"/>
                  </a:moveTo>
                  <a:lnTo>
                    <a:pt x="3667" y="0"/>
                  </a:lnTo>
                  <a:lnTo>
                    <a:pt x="0" y="2240"/>
                  </a:lnTo>
                  <a:lnTo>
                    <a:pt x="32" y="2291"/>
                  </a:lnTo>
                  <a:lnTo>
                    <a:pt x="3699"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03" name="Freeform 82"/>
            <p:cNvSpPr>
              <a:spLocks noChangeAspect="1"/>
            </p:cNvSpPr>
            <p:nvPr/>
          </p:nvSpPr>
          <p:spPr bwMode="auto">
            <a:xfrm>
              <a:off x="1974"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2"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4" name="Freeform 83"/>
            <p:cNvSpPr>
              <a:spLocks noChangeAspect="1"/>
            </p:cNvSpPr>
            <p:nvPr/>
          </p:nvSpPr>
          <p:spPr bwMode="auto">
            <a:xfrm>
              <a:off x="197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5"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5" name="Freeform 84"/>
            <p:cNvSpPr>
              <a:spLocks noChangeAspect="1"/>
            </p:cNvSpPr>
            <p:nvPr/>
          </p:nvSpPr>
          <p:spPr bwMode="auto">
            <a:xfrm>
              <a:off x="1974"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2"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06" name="Freeform 85"/>
            <p:cNvSpPr>
              <a:spLocks noChangeAspect="1"/>
            </p:cNvSpPr>
            <p:nvPr/>
          </p:nvSpPr>
          <p:spPr bwMode="auto">
            <a:xfrm>
              <a:off x="178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7" name="Freeform 86"/>
            <p:cNvSpPr>
              <a:spLocks noChangeAspect="1"/>
            </p:cNvSpPr>
            <p:nvPr/>
          </p:nvSpPr>
          <p:spPr bwMode="auto">
            <a:xfrm>
              <a:off x="1791" y="2626"/>
              <a:ext cx="408" cy="255"/>
            </a:xfrm>
            <a:custGeom>
              <a:avLst/>
              <a:gdLst>
                <a:gd name="T0" fmla="*/ 0 w 3668"/>
                <a:gd name="T1" fmla="*/ 0 h 2291"/>
                <a:gd name="T2" fmla="*/ 0 w 3668"/>
                <a:gd name="T3" fmla="*/ 0 h 2291"/>
                <a:gd name="T4" fmla="*/ 0 w 3668"/>
                <a:gd name="T5" fmla="*/ 0 h 2291"/>
                <a:gd name="T6" fmla="*/ 0 w 3668"/>
                <a:gd name="T7" fmla="*/ 0 h 2291"/>
                <a:gd name="T8" fmla="*/ 0 60000 65536"/>
                <a:gd name="T9" fmla="*/ 0 60000 65536"/>
                <a:gd name="T10" fmla="*/ 0 60000 65536"/>
                <a:gd name="T11" fmla="*/ 0 60000 65536"/>
                <a:gd name="T12" fmla="*/ 0 w 3668"/>
                <a:gd name="T13" fmla="*/ 0 h 2291"/>
                <a:gd name="T14" fmla="*/ 3668 w 3668"/>
                <a:gd name="T15" fmla="*/ 2291 h 2291"/>
              </a:gdLst>
              <a:ahLst/>
              <a:cxnLst>
                <a:cxn ang="T8">
                  <a:pos x="T0" y="T1"/>
                </a:cxn>
                <a:cxn ang="T9">
                  <a:pos x="T2" y="T3"/>
                </a:cxn>
                <a:cxn ang="T10">
                  <a:pos x="T4" y="T5"/>
                </a:cxn>
                <a:cxn ang="T11">
                  <a:pos x="T6" y="T7"/>
                </a:cxn>
              </a:cxnLst>
              <a:rect l="T12" t="T13" r="T14" b="T15"/>
              <a:pathLst>
                <a:path w="3668" h="2291">
                  <a:moveTo>
                    <a:pt x="0" y="2291"/>
                  </a:moveTo>
                  <a:lnTo>
                    <a:pt x="3636" y="0"/>
                  </a:lnTo>
                  <a:lnTo>
                    <a:pt x="3668"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8" name="Freeform 87"/>
            <p:cNvSpPr>
              <a:spLocks noChangeAspect="1"/>
            </p:cNvSpPr>
            <p:nvPr/>
          </p:nvSpPr>
          <p:spPr bwMode="auto">
            <a:xfrm>
              <a:off x="1788"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1"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09" name="Freeform 88"/>
            <p:cNvSpPr>
              <a:spLocks noChangeAspect="1"/>
            </p:cNvSpPr>
            <p:nvPr/>
          </p:nvSpPr>
          <p:spPr bwMode="auto">
            <a:xfrm>
              <a:off x="1916"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6" y="0"/>
                  </a:lnTo>
                  <a:lnTo>
                    <a:pt x="0" y="2291"/>
                  </a:lnTo>
                  <a:lnTo>
                    <a:pt x="3667"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0" name="Freeform 89"/>
            <p:cNvSpPr>
              <a:spLocks noChangeAspect="1"/>
            </p:cNvSpPr>
            <p:nvPr/>
          </p:nvSpPr>
          <p:spPr bwMode="auto">
            <a:xfrm>
              <a:off x="1912"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1" y="2291"/>
                  </a:lnTo>
                  <a:lnTo>
                    <a:pt x="0" y="2240"/>
                  </a:lnTo>
                  <a:lnTo>
                    <a:pt x="366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1" name="Freeform 90"/>
            <p:cNvSpPr>
              <a:spLocks noChangeAspect="1"/>
            </p:cNvSpPr>
            <p:nvPr/>
          </p:nvSpPr>
          <p:spPr bwMode="auto">
            <a:xfrm>
              <a:off x="1912"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3698" y="51"/>
                  </a:moveTo>
                  <a:lnTo>
                    <a:pt x="3667" y="0"/>
                  </a:lnTo>
                  <a:lnTo>
                    <a:pt x="0" y="2240"/>
                  </a:lnTo>
                  <a:lnTo>
                    <a:pt x="31" y="2291"/>
                  </a:lnTo>
                  <a:lnTo>
                    <a:pt x="3698"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12" name="Freeform 91"/>
            <p:cNvSpPr>
              <a:spLocks noChangeAspect="1"/>
            </p:cNvSpPr>
            <p:nvPr/>
          </p:nvSpPr>
          <p:spPr bwMode="auto">
            <a:xfrm>
              <a:off x="1912"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3" name="Freeform 92"/>
            <p:cNvSpPr>
              <a:spLocks noChangeAspect="1"/>
            </p:cNvSpPr>
            <p:nvPr/>
          </p:nvSpPr>
          <p:spPr bwMode="auto">
            <a:xfrm>
              <a:off x="1916"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6"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4" name="Freeform 93"/>
            <p:cNvSpPr>
              <a:spLocks noChangeAspect="1"/>
            </p:cNvSpPr>
            <p:nvPr/>
          </p:nvSpPr>
          <p:spPr bwMode="auto">
            <a:xfrm>
              <a:off x="1912"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0" y="2240"/>
                  </a:moveTo>
                  <a:lnTo>
                    <a:pt x="31" y="2291"/>
                  </a:lnTo>
                  <a:lnTo>
                    <a:pt x="3698"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15" name="Freeform 94"/>
            <p:cNvSpPr>
              <a:spLocks noChangeAspect="1"/>
            </p:cNvSpPr>
            <p:nvPr/>
          </p:nvSpPr>
          <p:spPr bwMode="auto">
            <a:xfrm>
              <a:off x="1769" y="2626"/>
              <a:ext cx="305"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2750" y="51"/>
                  </a:moveTo>
                  <a:lnTo>
                    <a:pt x="2719" y="0"/>
                  </a:lnTo>
                  <a:lnTo>
                    <a:pt x="0" y="1731"/>
                  </a:lnTo>
                  <a:lnTo>
                    <a:pt x="2750"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6" name="Freeform 95"/>
            <p:cNvSpPr>
              <a:spLocks noChangeAspect="1"/>
            </p:cNvSpPr>
            <p:nvPr/>
          </p:nvSpPr>
          <p:spPr bwMode="auto">
            <a:xfrm>
              <a:off x="1765" y="2626"/>
              <a:ext cx="306" cy="193"/>
            </a:xfrm>
            <a:custGeom>
              <a:avLst/>
              <a:gdLst>
                <a:gd name="T0" fmla="*/ 0 w 2751"/>
                <a:gd name="T1" fmla="*/ 0 h 1731"/>
                <a:gd name="T2" fmla="*/ 0 w 2751"/>
                <a:gd name="T3" fmla="*/ 0 h 1731"/>
                <a:gd name="T4" fmla="*/ 0 w 2751"/>
                <a:gd name="T5" fmla="*/ 0 h 1731"/>
                <a:gd name="T6" fmla="*/ 0 w 2751"/>
                <a:gd name="T7" fmla="*/ 0 h 1731"/>
                <a:gd name="T8" fmla="*/ 0 60000 65536"/>
                <a:gd name="T9" fmla="*/ 0 60000 65536"/>
                <a:gd name="T10" fmla="*/ 0 60000 65536"/>
                <a:gd name="T11" fmla="*/ 0 60000 65536"/>
                <a:gd name="T12" fmla="*/ 0 w 2751"/>
                <a:gd name="T13" fmla="*/ 0 h 1731"/>
                <a:gd name="T14" fmla="*/ 2751 w 2751"/>
                <a:gd name="T15" fmla="*/ 1731 h 1731"/>
              </a:gdLst>
              <a:ahLst/>
              <a:cxnLst>
                <a:cxn ang="T8">
                  <a:pos x="T0" y="T1"/>
                </a:cxn>
                <a:cxn ang="T9">
                  <a:pos x="T2" y="T3"/>
                </a:cxn>
                <a:cxn ang="T10">
                  <a:pos x="T4" y="T5"/>
                </a:cxn>
                <a:cxn ang="T11">
                  <a:pos x="T6" y="T7"/>
                </a:cxn>
              </a:cxnLst>
              <a:rect l="T12" t="T13" r="T14" b="T15"/>
              <a:pathLst>
                <a:path w="2751" h="1731">
                  <a:moveTo>
                    <a:pt x="2751" y="0"/>
                  </a:moveTo>
                  <a:lnTo>
                    <a:pt x="32" y="1731"/>
                  </a:lnTo>
                  <a:lnTo>
                    <a:pt x="0" y="1680"/>
                  </a:lnTo>
                  <a:lnTo>
                    <a:pt x="275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7" name="Freeform 96"/>
            <p:cNvSpPr>
              <a:spLocks noChangeAspect="1"/>
            </p:cNvSpPr>
            <p:nvPr/>
          </p:nvSpPr>
          <p:spPr bwMode="auto">
            <a:xfrm>
              <a:off x="1765" y="2626"/>
              <a:ext cx="309"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2782" y="51"/>
                  </a:moveTo>
                  <a:lnTo>
                    <a:pt x="2751" y="0"/>
                  </a:lnTo>
                  <a:lnTo>
                    <a:pt x="0" y="1680"/>
                  </a:lnTo>
                  <a:lnTo>
                    <a:pt x="32" y="1731"/>
                  </a:lnTo>
                  <a:lnTo>
                    <a:pt x="27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18" name="Freeform 97"/>
            <p:cNvSpPr>
              <a:spLocks noChangeAspect="1"/>
            </p:cNvSpPr>
            <p:nvPr/>
          </p:nvSpPr>
          <p:spPr bwMode="auto">
            <a:xfrm>
              <a:off x="1765" y="2626"/>
              <a:ext cx="306" cy="193"/>
            </a:xfrm>
            <a:custGeom>
              <a:avLst/>
              <a:gdLst>
                <a:gd name="T0" fmla="*/ 0 w 2751"/>
                <a:gd name="T1" fmla="*/ 0 h 1731"/>
                <a:gd name="T2" fmla="*/ 0 w 2751"/>
                <a:gd name="T3" fmla="*/ 0 h 1731"/>
                <a:gd name="T4" fmla="*/ 0 w 2751"/>
                <a:gd name="T5" fmla="*/ 0 h 1731"/>
                <a:gd name="T6" fmla="*/ 0 w 2751"/>
                <a:gd name="T7" fmla="*/ 0 h 1731"/>
                <a:gd name="T8" fmla="*/ 0 60000 65536"/>
                <a:gd name="T9" fmla="*/ 0 60000 65536"/>
                <a:gd name="T10" fmla="*/ 0 60000 65536"/>
                <a:gd name="T11" fmla="*/ 0 60000 65536"/>
                <a:gd name="T12" fmla="*/ 0 w 2751"/>
                <a:gd name="T13" fmla="*/ 0 h 1731"/>
                <a:gd name="T14" fmla="*/ 2751 w 2751"/>
                <a:gd name="T15" fmla="*/ 1731 h 1731"/>
              </a:gdLst>
              <a:ahLst/>
              <a:cxnLst>
                <a:cxn ang="T8">
                  <a:pos x="T0" y="T1"/>
                </a:cxn>
                <a:cxn ang="T9">
                  <a:pos x="T2" y="T3"/>
                </a:cxn>
                <a:cxn ang="T10">
                  <a:pos x="T4" y="T5"/>
                </a:cxn>
                <a:cxn ang="T11">
                  <a:pos x="T6" y="T7"/>
                </a:cxn>
              </a:cxnLst>
              <a:rect l="T12" t="T13" r="T14" b="T15"/>
              <a:pathLst>
                <a:path w="2751" h="1731">
                  <a:moveTo>
                    <a:pt x="0" y="1680"/>
                  </a:moveTo>
                  <a:lnTo>
                    <a:pt x="32" y="1731"/>
                  </a:lnTo>
                  <a:lnTo>
                    <a:pt x="2751"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9" name="Freeform 98"/>
            <p:cNvSpPr>
              <a:spLocks noChangeAspect="1"/>
            </p:cNvSpPr>
            <p:nvPr/>
          </p:nvSpPr>
          <p:spPr bwMode="auto">
            <a:xfrm>
              <a:off x="1769" y="2626"/>
              <a:ext cx="305"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0" y="1731"/>
                  </a:moveTo>
                  <a:lnTo>
                    <a:pt x="2719" y="0"/>
                  </a:lnTo>
                  <a:lnTo>
                    <a:pt x="2750" y="51"/>
                  </a:lnTo>
                  <a:lnTo>
                    <a:pt x="0" y="17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0" name="Freeform 99"/>
            <p:cNvSpPr>
              <a:spLocks noChangeAspect="1"/>
            </p:cNvSpPr>
            <p:nvPr/>
          </p:nvSpPr>
          <p:spPr bwMode="auto">
            <a:xfrm>
              <a:off x="1765" y="2626"/>
              <a:ext cx="309"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0" y="1680"/>
                  </a:moveTo>
                  <a:lnTo>
                    <a:pt x="32" y="1731"/>
                  </a:lnTo>
                  <a:lnTo>
                    <a:pt x="2782" y="51"/>
                  </a:lnTo>
                  <a:lnTo>
                    <a:pt x="2751"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21" name="Freeform 100"/>
            <p:cNvSpPr>
              <a:spLocks noChangeAspect="1"/>
            </p:cNvSpPr>
            <p:nvPr/>
          </p:nvSpPr>
          <p:spPr bwMode="auto">
            <a:xfrm>
              <a:off x="1853"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6" y="0"/>
                  </a:lnTo>
                  <a:lnTo>
                    <a:pt x="0" y="2291"/>
                  </a:lnTo>
                  <a:lnTo>
                    <a:pt x="3667"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2" name="Freeform 101"/>
            <p:cNvSpPr>
              <a:spLocks noChangeAspect="1"/>
            </p:cNvSpPr>
            <p:nvPr/>
          </p:nvSpPr>
          <p:spPr bwMode="auto">
            <a:xfrm>
              <a:off x="1850"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1" y="2291"/>
                  </a:lnTo>
                  <a:lnTo>
                    <a:pt x="0" y="2240"/>
                  </a:lnTo>
                  <a:lnTo>
                    <a:pt x="36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3" name="Freeform 102"/>
            <p:cNvSpPr>
              <a:spLocks noChangeAspect="1"/>
            </p:cNvSpPr>
            <p:nvPr/>
          </p:nvSpPr>
          <p:spPr bwMode="auto">
            <a:xfrm>
              <a:off x="1850"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3698" y="51"/>
                  </a:moveTo>
                  <a:lnTo>
                    <a:pt x="3667" y="0"/>
                  </a:lnTo>
                  <a:lnTo>
                    <a:pt x="0" y="2240"/>
                  </a:lnTo>
                  <a:lnTo>
                    <a:pt x="31" y="2291"/>
                  </a:lnTo>
                  <a:lnTo>
                    <a:pt x="3698" y="5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24" name="Freeform 103"/>
            <p:cNvSpPr>
              <a:spLocks noChangeAspect="1"/>
            </p:cNvSpPr>
            <p:nvPr/>
          </p:nvSpPr>
          <p:spPr bwMode="auto">
            <a:xfrm>
              <a:off x="1850"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5" name="Freeform 104"/>
            <p:cNvSpPr>
              <a:spLocks noChangeAspect="1"/>
            </p:cNvSpPr>
            <p:nvPr/>
          </p:nvSpPr>
          <p:spPr bwMode="auto">
            <a:xfrm>
              <a:off x="1853"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6" y="0"/>
                  </a:lnTo>
                  <a:lnTo>
                    <a:pt x="3667" y="51"/>
                  </a:lnTo>
                  <a:lnTo>
                    <a:pt x="0" y="22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6" name="Freeform 105"/>
            <p:cNvSpPr>
              <a:spLocks noChangeAspect="1"/>
            </p:cNvSpPr>
            <p:nvPr/>
          </p:nvSpPr>
          <p:spPr bwMode="auto">
            <a:xfrm>
              <a:off x="1850"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0" y="2240"/>
                  </a:moveTo>
                  <a:lnTo>
                    <a:pt x="31" y="2291"/>
                  </a:lnTo>
                  <a:lnTo>
                    <a:pt x="3698" y="51"/>
                  </a:lnTo>
                  <a:lnTo>
                    <a:pt x="3667"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27" name="Freeform 106"/>
            <p:cNvSpPr>
              <a:spLocks noChangeAspect="1"/>
            </p:cNvSpPr>
            <p:nvPr/>
          </p:nvSpPr>
          <p:spPr bwMode="auto">
            <a:xfrm>
              <a:off x="1886" y="262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8" name="Freeform 107"/>
            <p:cNvSpPr>
              <a:spLocks noChangeAspect="1"/>
            </p:cNvSpPr>
            <p:nvPr/>
          </p:nvSpPr>
          <p:spPr bwMode="auto">
            <a:xfrm>
              <a:off x="1886" y="262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9" name="Rectangle 108"/>
            <p:cNvSpPr>
              <a:spLocks noChangeAspect="1" noChangeArrowheads="1"/>
            </p:cNvSpPr>
            <p:nvPr/>
          </p:nvSpPr>
          <p:spPr bwMode="auto">
            <a:xfrm>
              <a:off x="1886" y="262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530" name="Freeform 109"/>
            <p:cNvSpPr>
              <a:spLocks noChangeAspect="1"/>
            </p:cNvSpPr>
            <p:nvPr/>
          </p:nvSpPr>
          <p:spPr bwMode="auto">
            <a:xfrm>
              <a:off x="1976" y="2873"/>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1" name="Freeform 110"/>
            <p:cNvSpPr>
              <a:spLocks noChangeAspect="1"/>
            </p:cNvSpPr>
            <p:nvPr/>
          </p:nvSpPr>
          <p:spPr bwMode="auto">
            <a:xfrm>
              <a:off x="1976" y="2873"/>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2" name="Rectangle 111"/>
            <p:cNvSpPr>
              <a:spLocks noChangeAspect="1" noChangeArrowheads="1"/>
            </p:cNvSpPr>
            <p:nvPr/>
          </p:nvSpPr>
          <p:spPr bwMode="auto">
            <a:xfrm>
              <a:off x="1976" y="287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533" name="Freeform 112"/>
            <p:cNvSpPr>
              <a:spLocks noChangeAspect="1"/>
            </p:cNvSpPr>
            <p:nvPr/>
          </p:nvSpPr>
          <p:spPr bwMode="auto">
            <a:xfrm>
              <a:off x="1731" y="2626"/>
              <a:ext cx="159" cy="255"/>
            </a:xfrm>
            <a:custGeom>
              <a:avLst/>
              <a:gdLst>
                <a:gd name="T0" fmla="*/ 0 w 1429"/>
                <a:gd name="T1" fmla="*/ 0 h 2289"/>
                <a:gd name="T2" fmla="*/ 0 w 1429"/>
                <a:gd name="T3" fmla="*/ 0 h 2289"/>
                <a:gd name="T4" fmla="*/ 0 w 1429"/>
                <a:gd name="T5" fmla="*/ 0 h 2289"/>
                <a:gd name="T6" fmla="*/ 0 w 1429"/>
                <a:gd name="T7" fmla="*/ 0 h 2289"/>
                <a:gd name="T8" fmla="*/ 0 60000 65536"/>
                <a:gd name="T9" fmla="*/ 0 60000 65536"/>
                <a:gd name="T10" fmla="*/ 0 60000 65536"/>
                <a:gd name="T11" fmla="*/ 0 60000 65536"/>
                <a:gd name="T12" fmla="*/ 0 w 1429"/>
                <a:gd name="T13" fmla="*/ 0 h 2289"/>
                <a:gd name="T14" fmla="*/ 1429 w 1429"/>
                <a:gd name="T15" fmla="*/ 2289 h 2289"/>
              </a:gdLst>
              <a:ahLst/>
              <a:cxnLst>
                <a:cxn ang="T8">
                  <a:pos x="T0" y="T1"/>
                </a:cxn>
                <a:cxn ang="T9">
                  <a:pos x="T2" y="T3"/>
                </a:cxn>
                <a:cxn ang="T10">
                  <a:pos x="T4" y="T5"/>
                </a:cxn>
                <a:cxn ang="T11">
                  <a:pos x="T6" y="T7"/>
                </a:cxn>
              </a:cxnLst>
              <a:rect l="T12" t="T13" r="T14" b="T15"/>
              <a:pathLst>
                <a:path w="1429" h="2289">
                  <a:moveTo>
                    <a:pt x="1429" y="48"/>
                  </a:moveTo>
                  <a:lnTo>
                    <a:pt x="1354" y="0"/>
                  </a:lnTo>
                  <a:lnTo>
                    <a:pt x="0" y="2289"/>
                  </a:lnTo>
                  <a:lnTo>
                    <a:pt x="142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4" name="Freeform 113"/>
            <p:cNvSpPr>
              <a:spLocks noChangeAspect="1"/>
            </p:cNvSpPr>
            <p:nvPr/>
          </p:nvSpPr>
          <p:spPr bwMode="auto">
            <a:xfrm>
              <a:off x="1723" y="2626"/>
              <a:ext cx="159"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0"/>
                  </a:moveTo>
                  <a:lnTo>
                    <a:pt x="74" y="2289"/>
                  </a:lnTo>
                  <a:lnTo>
                    <a:pt x="0" y="2241"/>
                  </a:lnTo>
                  <a:lnTo>
                    <a:pt x="14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5" name="Freeform 114"/>
            <p:cNvSpPr>
              <a:spLocks noChangeAspect="1"/>
            </p:cNvSpPr>
            <p:nvPr/>
          </p:nvSpPr>
          <p:spPr bwMode="auto">
            <a:xfrm>
              <a:off x="1723" y="2626"/>
              <a:ext cx="167" cy="255"/>
            </a:xfrm>
            <a:custGeom>
              <a:avLst/>
              <a:gdLst>
                <a:gd name="T0" fmla="*/ 0 w 1503"/>
                <a:gd name="T1" fmla="*/ 0 h 2289"/>
                <a:gd name="T2" fmla="*/ 0 w 1503"/>
                <a:gd name="T3" fmla="*/ 0 h 2289"/>
                <a:gd name="T4" fmla="*/ 0 w 1503"/>
                <a:gd name="T5" fmla="*/ 0 h 2289"/>
                <a:gd name="T6" fmla="*/ 0 w 1503"/>
                <a:gd name="T7" fmla="*/ 0 h 2289"/>
                <a:gd name="T8" fmla="*/ 0 w 1503"/>
                <a:gd name="T9" fmla="*/ 0 h 2289"/>
                <a:gd name="T10" fmla="*/ 0 60000 65536"/>
                <a:gd name="T11" fmla="*/ 0 60000 65536"/>
                <a:gd name="T12" fmla="*/ 0 60000 65536"/>
                <a:gd name="T13" fmla="*/ 0 60000 65536"/>
                <a:gd name="T14" fmla="*/ 0 60000 65536"/>
                <a:gd name="T15" fmla="*/ 0 w 1503"/>
                <a:gd name="T16" fmla="*/ 0 h 2289"/>
                <a:gd name="T17" fmla="*/ 1503 w 1503"/>
                <a:gd name="T18" fmla="*/ 2289 h 2289"/>
              </a:gdLst>
              <a:ahLst/>
              <a:cxnLst>
                <a:cxn ang="T10">
                  <a:pos x="T0" y="T1"/>
                </a:cxn>
                <a:cxn ang="T11">
                  <a:pos x="T2" y="T3"/>
                </a:cxn>
                <a:cxn ang="T12">
                  <a:pos x="T4" y="T5"/>
                </a:cxn>
                <a:cxn ang="T13">
                  <a:pos x="T6" y="T7"/>
                </a:cxn>
                <a:cxn ang="T14">
                  <a:pos x="T8" y="T9"/>
                </a:cxn>
              </a:cxnLst>
              <a:rect l="T15" t="T16" r="T17" b="T18"/>
              <a:pathLst>
                <a:path w="1503" h="2289">
                  <a:moveTo>
                    <a:pt x="1503" y="48"/>
                  </a:moveTo>
                  <a:lnTo>
                    <a:pt x="1428" y="0"/>
                  </a:lnTo>
                  <a:lnTo>
                    <a:pt x="0" y="2241"/>
                  </a:lnTo>
                  <a:lnTo>
                    <a:pt x="74" y="2289"/>
                  </a:lnTo>
                  <a:lnTo>
                    <a:pt x="1503"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36" name="Freeform 115"/>
            <p:cNvSpPr>
              <a:spLocks noChangeAspect="1"/>
            </p:cNvSpPr>
            <p:nvPr/>
          </p:nvSpPr>
          <p:spPr bwMode="auto">
            <a:xfrm>
              <a:off x="1727" y="2873"/>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7" name="Freeform 116"/>
            <p:cNvSpPr>
              <a:spLocks noChangeAspect="1"/>
            </p:cNvSpPr>
            <p:nvPr/>
          </p:nvSpPr>
          <p:spPr bwMode="auto">
            <a:xfrm>
              <a:off x="1727" y="2873"/>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8" name="Rectangle 117"/>
            <p:cNvSpPr>
              <a:spLocks noChangeAspect="1" noChangeArrowheads="1"/>
            </p:cNvSpPr>
            <p:nvPr/>
          </p:nvSpPr>
          <p:spPr bwMode="auto">
            <a:xfrm>
              <a:off x="1727" y="287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539" name="Freeform 118"/>
            <p:cNvSpPr>
              <a:spLocks noChangeAspect="1"/>
            </p:cNvSpPr>
            <p:nvPr/>
          </p:nvSpPr>
          <p:spPr bwMode="auto">
            <a:xfrm>
              <a:off x="1805" y="2626"/>
              <a:ext cx="204" cy="130"/>
            </a:xfrm>
            <a:custGeom>
              <a:avLst/>
              <a:gdLst>
                <a:gd name="T0" fmla="*/ 0 w 1834"/>
                <a:gd name="T1" fmla="*/ 0 h 1171"/>
                <a:gd name="T2" fmla="*/ 0 w 1834"/>
                <a:gd name="T3" fmla="*/ 0 h 1171"/>
                <a:gd name="T4" fmla="*/ 0 w 1834"/>
                <a:gd name="T5" fmla="*/ 0 h 1171"/>
                <a:gd name="T6" fmla="*/ 0 w 1834"/>
                <a:gd name="T7" fmla="*/ 0 h 1171"/>
                <a:gd name="T8" fmla="*/ 0 60000 65536"/>
                <a:gd name="T9" fmla="*/ 0 60000 65536"/>
                <a:gd name="T10" fmla="*/ 0 60000 65536"/>
                <a:gd name="T11" fmla="*/ 0 60000 65536"/>
                <a:gd name="T12" fmla="*/ 0 w 1834"/>
                <a:gd name="T13" fmla="*/ 0 h 1171"/>
                <a:gd name="T14" fmla="*/ 1834 w 1834"/>
                <a:gd name="T15" fmla="*/ 1171 h 1171"/>
              </a:gdLst>
              <a:ahLst/>
              <a:cxnLst>
                <a:cxn ang="T8">
                  <a:pos x="T0" y="T1"/>
                </a:cxn>
                <a:cxn ang="T9">
                  <a:pos x="T2" y="T3"/>
                </a:cxn>
                <a:cxn ang="T10">
                  <a:pos x="T4" y="T5"/>
                </a:cxn>
                <a:cxn ang="T11">
                  <a:pos x="T6" y="T7"/>
                </a:cxn>
              </a:cxnLst>
              <a:rect l="T12" t="T13" r="T14" b="T15"/>
              <a:pathLst>
                <a:path w="1834" h="1171">
                  <a:moveTo>
                    <a:pt x="0" y="1120"/>
                  </a:moveTo>
                  <a:lnTo>
                    <a:pt x="32" y="1171"/>
                  </a:lnTo>
                  <a:lnTo>
                    <a:pt x="1834"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0" name="Freeform 119"/>
            <p:cNvSpPr>
              <a:spLocks noChangeAspect="1"/>
            </p:cNvSpPr>
            <p:nvPr/>
          </p:nvSpPr>
          <p:spPr bwMode="auto">
            <a:xfrm>
              <a:off x="1808" y="2626"/>
              <a:ext cx="204"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0" y="1171"/>
                  </a:moveTo>
                  <a:lnTo>
                    <a:pt x="1802" y="0"/>
                  </a:lnTo>
                  <a:lnTo>
                    <a:pt x="1833" y="51"/>
                  </a:lnTo>
                  <a:lnTo>
                    <a:pt x="0" y="11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1" name="Freeform 120"/>
            <p:cNvSpPr>
              <a:spLocks noChangeAspect="1"/>
            </p:cNvSpPr>
            <p:nvPr/>
          </p:nvSpPr>
          <p:spPr bwMode="auto">
            <a:xfrm>
              <a:off x="1805" y="2626"/>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0" y="1120"/>
                  </a:moveTo>
                  <a:lnTo>
                    <a:pt x="32" y="1171"/>
                  </a:lnTo>
                  <a:lnTo>
                    <a:pt x="1865" y="51"/>
                  </a:lnTo>
                  <a:lnTo>
                    <a:pt x="1834"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42" name="Freeform 121"/>
            <p:cNvSpPr>
              <a:spLocks noChangeAspect="1"/>
            </p:cNvSpPr>
            <p:nvPr/>
          </p:nvSpPr>
          <p:spPr bwMode="auto">
            <a:xfrm>
              <a:off x="1845" y="2626"/>
              <a:ext cx="101" cy="68"/>
            </a:xfrm>
            <a:custGeom>
              <a:avLst/>
              <a:gdLst>
                <a:gd name="T0" fmla="*/ 0 w 916"/>
                <a:gd name="T1" fmla="*/ 0 h 611"/>
                <a:gd name="T2" fmla="*/ 0 w 916"/>
                <a:gd name="T3" fmla="*/ 0 h 611"/>
                <a:gd name="T4" fmla="*/ 0 w 916"/>
                <a:gd name="T5" fmla="*/ 0 h 611"/>
                <a:gd name="T6" fmla="*/ 0 w 916"/>
                <a:gd name="T7" fmla="*/ 0 h 611"/>
                <a:gd name="T8" fmla="*/ 0 60000 65536"/>
                <a:gd name="T9" fmla="*/ 0 60000 65536"/>
                <a:gd name="T10" fmla="*/ 0 60000 65536"/>
                <a:gd name="T11" fmla="*/ 0 60000 65536"/>
                <a:gd name="T12" fmla="*/ 0 w 916"/>
                <a:gd name="T13" fmla="*/ 0 h 611"/>
                <a:gd name="T14" fmla="*/ 916 w 916"/>
                <a:gd name="T15" fmla="*/ 611 h 611"/>
              </a:gdLst>
              <a:ahLst/>
              <a:cxnLst>
                <a:cxn ang="T8">
                  <a:pos x="T0" y="T1"/>
                </a:cxn>
                <a:cxn ang="T9">
                  <a:pos x="T2" y="T3"/>
                </a:cxn>
                <a:cxn ang="T10">
                  <a:pos x="T4" y="T5"/>
                </a:cxn>
                <a:cxn ang="T11">
                  <a:pos x="T6" y="T7"/>
                </a:cxn>
              </a:cxnLst>
              <a:rect l="T12" t="T13" r="T14" b="T15"/>
              <a:pathLst>
                <a:path w="916" h="611">
                  <a:moveTo>
                    <a:pt x="0" y="560"/>
                  </a:moveTo>
                  <a:lnTo>
                    <a:pt x="31" y="611"/>
                  </a:lnTo>
                  <a:lnTo>
                    <a:pt x="916"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3" name="Freeform 122"/>
            <p:cNvSpPr>
              <a:spLocks noChangeAspect="1"/>
            </p:cNvSpPr>
            <p:nvPr/>
          </p:nvSpPr>
          <p:spPr bwMode="auto">
            <a:xfrm>
              <a:off x="1848" y="2626"/>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0" y="611"/>
                  </a:moveTo>
                  <a:lnTo>
                    <a:pt x="885" y="0"/>
                  </a:lnTo>
                  <a:lnTo>
                    <a:pt x="917"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4" name="Freeform 123"/>
            <p:cNvSpPr>
              <a:spLocks noChangeAspect="1"/>
            </p:cNvSpPr>
            <p:nvPr/>
          </p:nvSpPr>
          <p:spPr bwMode="auto">
            <a:xfrm>
              <a:off x="1845" y="2626"/>
              <a:ext cx="105" cy="68"/>
            </a:xfrm>
            <a:custGeom>
              <a:avLst/>
              <a:gdLst>
                <a:gd name="T0" fmla="*/ 0 w 948"/>
                <a:gd name="T1" fmla="*/ 0 h 611"/>
                <a:gd name="T2" fmla="*/ 0 w 948"/>
                <a:gd name="T3" fmla="*/ 0 h 611"/>
                <a:gd name="T4" fmla="*/ 0 w 948"/>
                <a:gd name="T5" fmla="*/ 0 h 611"/>
                <a:gd name="T6" fmla="*/ 0 w 948"/>
                <a:gd name="T7" fmla="*/ 0 h 611"/>
                <a:gd name="T8" fmla="*/ 0 w 948"/>
                <a:gd name="T9" fmla="*/ 0 h 611"/>
                <a:gd name="T10" fmla="*/ 0 60000 65536"/>
                <a:gd name="T11" fmla="*/ 0 60000 65536"/>
                <a:gd name="T12" fmla="*/ 0 60000 65536"/>
                <a:gd name="T13" fmla="*/ 0 60000 65536"/>
                <a:gd name="T14" fmla="*/ 0 60000 65536"/>
                <a:gd name="T15" fmla="*/ 0 w 948"/>
                <a:gd name="T16" fmla="*/ 0 h 611"/>
                <a:gd name="T17" fmla="*/ 948 w 948"/>
                <a:gd name="T18" fmla="*/ 611 h 611"/>
              </a:gdLst>
              <a:ahLst/>
              <a:cxnLst>
                <a:cxn ang="T10">
                  <a:pos x="T0" y="T1"/>
                </a:cxn>
                <a:cxn ang="T11">
                  <a:pos x="T2" y="T3"/>
                </a:cxn>
                <a:cxn ang="T12">
                  <a:pos x="T4" y="T5"/>
                </a:cxn>
                <a:cxn ang="T13">
                  <a:pos x="T6" y="T7"/>
                </a:cxn>
                <a:cxn ang="T14">
                  <a:pos x="T8" y="T9"/>
                </a:cxn>
              </a:cxnLst>
              <a:rect l="T15" t="T16" r="T17" b="T18"/>
              <a:pathLst>
                <a:path w="948" h="611">
                  <a:moveTo>
                    <a:pt x="0" y="560"/>
                  </a:moveTo>
                  <a:lnTo>
                    <a:pt x="31" y="611"/>
                  </a:lnTo>
                  <a:lnTo>
                    <a:pt x="948" y="51"/>
                  </a:lnTo>
                  <a:lnTo>
                    <a:pt x="916"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45" name="Freeform 124"/>
            <p:cNvSpPr>
              <a:spLocks noChangeAspect="1"/>
            </p:cNvSpPr>
            <p:nvPr/>
          </p:nvSpPr>
          <p:spPr bwMode="auto">
            <a:xfrm>
              <a:off x="2040" y="2688"/>
              <a:ext cx="306" cy="193"/>
            </a:xfrm>
            <a:custGeom>
              <a:avLst/>
              <a:gdLst>
                <a:gd name="T0" fmla="*/ 0 w 2752"/>
                <a:gd name="T1" fmla="*/ 0 h 1731"/>
                <a:gd name="T2" fmla="*/ 0 w 2752"/>
                <a:gd name="T3" fmla="*/ 0 h 1731"/>
                <a:gd name="T4" fmla="*/ 0 w 2752"/>
                <a:gd name="T5" fmla="*/ 0 h 1731"/>
                <a:gd name="T6" fmla="*/ 0 w 2752"/>
                <a:gd name="T7" fmla="*/ 0 h 1731"/>
                <a:gd name="T8" fmla="*/ 0 60000 65536"/>
                <a:gd name="T9" fmla="*/ 0 60000 65536"/>
                <a:gd name="T10" fmla="*/ 0 60000 65536"/>
                <a:gd name="T11" fmla="*/ 0 60000 65536"/>
                <a:gd name="T12" fmla="*/ 0 w 2752"/>
                <a:gd name="T13" fmla="*/ 0 h 1731"/>
                <a:gd name="T14" fmla="*/ 2752 w 2752"/>
                <a:gd name="T15" fmla="*/ 1731 h 1731"/>
              </a:gdLst>
              <a:ahLst/>
              <a:cxnLst>
                <a:cxn ang="T8">
                  <a:pos x="T0" y="T1"/>
                </a:cxn>
                <a:cxn ang="T9">
                  <a:pos x="T2" y="T3"/>
                </a:cxn>
                <a:cxn ang="T10">
                  <a:pos x="T4" y="T5"/>
                </a:cxn>
                <a:cxn ang="T11">
                  <a:pos x="T6" y="T7"/>
                </a:cxn>
              </a:cxnLst>
              <a:rect l="T12" t="T13" r="T14" b="T15"/>
              <a:pathLst>
                <a:path w="2752" h="1731">
                  <a:moveTo>
                    <a:pt x="2752" y="51"/>
                  </a:moveTo>
                  <a:lnTo>
                    <a:pt x="2720" y="0"/>
                  </a:lnTo>
                  <a:lnTo>
                    <a:pt x="0" y="1731"/>
                  </a:lnTo>
                  <a:lnTo>
                    <a:pt x="2752"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6" name="Freeform 125"/>
            <p:cNvSpPr>
              <a:spLocks noChangeAspect="1"/>
            </p:cNvSpPr>
            <p:nvPr/>
          </p:nvSpPr>
          <p:spPr bwMode="auto">
            <a:xfrm>
              <a:off x="2036" y="2688"/>
              <a:ext cx="306"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2750" y="0"/>
                  </a:moveTo>
                  <a:lnTo>
                    <a:pt x="30" y="1731"/>
                  </a:lnTo>
                  <a:lnTo>
                    <a:pt x="0" y="1680"/>
                  </a:lnTo>
                  <a:lnTo>
                    <a:pt x="275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7" name="Freeform 126"/>
            <p:cNvSpPr>
              <a:spLocks noChangeAspect="1"/>
            </p:cNvSpPr>
            <p:nvPr/>
          </p:nvSpPr>
          <p:spPr bwMode="auto">
            <a:xfrm>
              <a:off x="2036" y="2688"/>
              <a:ext cx="310"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2782" y="51"/>
                  </a:moveTo>
                  <a:lnTo>
                    <a:pt x="2750" y="0"/>
                  </a:lnTo>
                  <a:lnTo>
                    <a:pt x="0" y="1680"/>
                  </a:lnTo>
                  <a:lnTo>
                    <a:pt x="30" y="1731"/>
                  </a:lnTo>
                  <a:lnTo>
                    <a:pt x="27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48" name="Freeform 127"/>
            <p:cNvSpPr>
              <a:spLocks noChangeAspect="1"/>
            </p:cNvSpPr>
            <p:nvPr/>
          </p:nvSpPr>
          <p:spPr bwMode="auto">
            <a:xfrm>
              <a:off x="2036" y="2688"/>
              <a:ext cx="306"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0" y="1680"/>
                  </a:moveTo>
                  <a:lnTo>
                    <a:pt x="30" y="1731"/>
                  </a:lnTo>
                  <a:lnTo>
                    <a:pt x="2750"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9" name="Freeform 128"/>
            <p:cNvSpPr>
              <a:spLocks noChangeAspect="1"/>
            </p:cNvSpPr>
            <p:nvPr/>
          </p:nvSpPr>
          <p:spPr bwMode="auto">
            <a:xfrm>
              <a:off x="2040" y="2688"/>
              <a:ext cx="306" cy="193"/>
            </a:xfrm>
            <a:custGeom>
              <a:avLst/>
              <a:gdLst>
                <a:gd name="T0" fmla="*/ 0 w 2752"/>
                <a:gd name="T1" fmla="*/ 0 h 1731"/>
                <a:gd name="T2" fmla="*/ 0 w 2752"/>
                <a:gd name="T3" fmla="*/ 0 h 1731"/>
                <a:gd name="T4" fmla="*/ 0 w 2752"/>
                <a:gd name="T5" fmla="*/ 0 h 1731"/>
                <a:gd name="T6" fmla="*/ 0 w 2752"/>
                <a:gd name="T7" fmla="*/ 0 h 1731"/>
                <a:gd name="T8" fmla="*/ 0 60000 65536"/>
                <a:gd name="T9" fmla="*/ 0 60000 65536"/>
                <a:gd name="T10" fmla="*/ 0 60000 65536"/>
                <a:gd name="T11" fmla="*/ 0 60000 65536"/>
                <a:gd name="T12" fmla="*/ 0 w 2752"/>
                <a:gd name="T13" fmla="*/ 0 h 1731"/>
                <a:gd name="T14" fmla="*/ 2752 w 2752"/>
                <a:gd name="T15" fmla="*/ 1731 h 1731"/>
              </a:gdLst>
              <a:ahLst/>
              <a:cxnLst>
                <a:cxn ang="T8">
                  <a:pos x="T0" y="T1"/>
                </a:cxn>
                <a:cxn ang="T9">
                  <a:pos x="T2" y="T3"/>
                </a:cxn>
                <a:cxn ang="T10">
                  <a:pos x="T4" y="T5"/>
                </a:cxn>
                <a:cxn ang="T11">
                  <a:pos x="T6" y="T7"/>
                </a:cxn>
              </a:cxnLst>
              <a:rect l="T12" t="T13" r="T14" b="T15"/>
              <a:pathLst>
                <a:path w="2752" h="1731">
                  <a:moveTo>
                    <a:pt x="0" y="1731"/>
                  </a:moveTo>
                  <a:lnTo>
                    <a:pt x="2720" y="0"/>
                  </a:lnTo>
                  <a:lnTo>
                    <a:pt x="2752" y="51"/>
                  </a:lnTo>
                  <a:lnTo>
                    <a:pt x="0" y="17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0" name="Freeform 129"/>
            <p:cNvSpPr>
              <a:spLocks noChangeAspect="1"/>
            </p:cNvSpPr>
            <p:nvPr/>
          </p:nvSpPr>
          <p:spPr bwMode="auto">
            <a:xfrm>
              <a:off x="2036" y="2688"/>
              <a:ext cx="310"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0" y="1680"/>
                  </a:moveTo>
                  <a:lnTo>
                    <a:pt x="30" y="1731"/>
                  </a:lnTo>
                  <a:lnTo>
                    <a:pt x="2782" y="51"/>
                  </a:lnTo>
                  <a:lnTo>
                    <a:pt x="2750"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51" name="Freeform 130"/>
            <p:cNvSpPr>
              <a:spLocks noChangeAspect="1"/>
            </p:cNvSpPr>
            <p:nvPr/>
          </p:nvSpPr>
          <p:spPr bwMode="auto">
            <a:xfrm>
              <a:off x="2102" y="2751"/>
              <a:ext cx="204" cy="130"/>
            </a:xfrm>
            <a:custGeom>
              <a:avLst/>
              <a:gdLst>
                <a:gd name="T0" fmla="*/ 0 w 1835"/>
                <a:gd name="T1" fmla="*/ 0 h 1171"/>
                <a:gd name="T2" fmla="*/ 0 w 1835"/>
                <a:gd name="T3" fmla="*/ 0 h 1171"/>
                <a:gd name="T4" fmla="*/ 0 w 1835"/>
                <a:gd name="T5" fmla="*/ 0 h 1171"/>
                <a:gd name="T6" fmla="*/ 0 w 1835"/>
                <a:gd name="T7" fmla="*/ 0 h 1171"/>
                <a:gd name="T8" fmla="*/ 0 60000 65536"/>
                <a:gd name="T9" fmla="*/ 0 60000 65536"/>
                <a:gd name="T10" fmla="*/ 0 60000 65536"/>
                <a:gd name="T11" fmla="*/ 0 60000 65536"/>
                <a:gd name="T12" fmla="*/ 0 w 1835"/>
                <a:gd name="T13" fmla="*/ 0 h 1171"/>
                <a:gd name="T14" fmla="*/ 1835 w 1835"/>
                <a:gd name="T15" fmla="*/ 1171 h 1171"/>
              </a:gdLst>
              <a:ahLst/>
              <a:cxnLst>
                <a:cxn ang="T8">
                  <a:pos x="T0" y="T1"/>
                </a:cxn>
                <a:cxn ang="T9">
                  <a:pos x="T2" y="T3"/>
                </a:cxn>
                <a:cxn ang="T10">
                  <a:pos x="T4" y="T5"/>
                </a:cxn>
                <a:cxn ang="T11">
                  <a:pos x="T6" y="T7"/>
                </a:cxn>
              </a:cxnLst>
              <a:rect l="T12" t="T13" r="T14" b="T15"/>
              <a:pathLst>
                <a:path w="1835" h="1171">
                  <a:moveTo>
                    <a:pt x="1835" y="51"/>
                  </a:moveTo>
                  <a:lnTo>
                    <a:pt x="1803" y="0"/>
                  </a:lnTo>
                  <a:lnTo>
                    <a:pt x="0" y="1171"/>
                  </a:lnTo>
                  <a:lnTo>
                    <a:pt x="1835"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2" name="Freeform 131"/>
            <p:cNvSpPr>
              <a:spLocks noChangeAspect="1"/>
            </p:cNvSpPr>
            <p:nvPr/>
          </p:nvSpPr>
          <p:spPr bwMode="auto">
            <a:xfrm>
              <a:off x="2099" y="2751"/>
              <a:ext cx="203"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1833" y="0"/>
                  </a:moveTo>
                  <a:lnTo>
                    <a:pt x="30" y="1171"/>
                  </a:lnTo>
                  <a:lnTo>
                    <a:pt x="0" y="1120"/>
                  </a:lnTo>
                  <a:lnTo>
                    <a:pt x="183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3" name="Freeform 132"/>
            <p:cNvSpPr>
              <a:spLocks noChangeAspect="1"/>
            </p:cNvSpPr>
            <p:nvPr/>
          </p:nvSpPr>
          <p:spPr bwMode="auto">
            <a:xfrm>
              <a:off x="2099" y="2751"/>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1865" y="51"/>
                  </a:moveTo>
                  <a:lnTo>
                    <a:pt x="1833" y="0"/>
                  </a:lnTo>
                  <a:lnTo>
                    <a:pt x="0" y="1120"/>
                  </a:lnTo>
                  <a:lnTo>
                    <a:pt x="30" y="1171"/>
                  </a:lnTo>
                  <a:lnTo>
                    <a:pt x="1865"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54" name="Freeform 133"/>
            <p:cNvSpPr>
              <a:spLocks noChangeAspect="1"/>
            </p:cNvSpPr>
            <p:nvPr/>
          </p:nvSpPr>
          <p:spPr bwMode="auto">
            <a:xfrm>
              <a:off x="2099" y="2751"/>
              <a:ext cx="203"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0" y="1120"/>
                  </a:moveTo>
                  <a:lnTo>
                    <a:pt x="30" y="1171"/>
                  </a:lnTo>
                  <a:lnTo>
                    <a:pt x="1833"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5" name="Freeform 134"/>
            <p:cNvSpPr>
              <a:spLocks noChangeAspect="1"/>
            </p:cNvSpPr>
            <p:nvPr/>
          </p:nvSpPr>
          <p:spPr bwMode="auto">
            <a:xfrm>
              <a:off x="2102" y="2751"/>
              <a:ext cx="204" cy="130"/>
            </a:xfrm>
            <a:custGeom>
              <a:avLst/>
              <a:gdLst>
                <a:gd name="T0" fmla="*/ 0 w 1835"/>
                <a:gd name="T1" fmla="*/ 0 h 1171"/>
                <a:gd name="T2" fmla="*/ 0 w 1835"/>
                <a:gd name="T3" fmla="*/ 0 h 1171"/>
                <a:gd name="T4" fmla="*/ 0 w 1835"/>
                <a:gd name="T5" fmla="*/ 0 h 1171"/>
                <a:gd name="T6" fmla="*/ 0 w 1835"/>
                <a:gd name="T7" fmla="*/ 0 h 1171"/>
                <a:gd name="T8" fmla="*/ 0 60000 65536"/>
                <a:gd name="T9" fmla="*/ 0 60000 65536"/>
                <a:gd name="T10" fmla="*/ 0 60000 65536"/>
                <a:gd name="T11" fmla="*/ 0 60000 65536"/>
                <a:gd name="T12" fmla="*/ 0 w 1835"/>
                <a:gd name="T13" fmla="*/ 0 h 1171"/>
                <a:gd name="T14" fmla="*/ 1835 w 1835"/>
                <a:gd name="T15" fmla="*/ 1171 h 1171"/>
              </a:gdLst>
              <a:ahLst/>
              <a:cxnLst>
                <a:cxn ang="T8">
                  <a:pos x="T0" y="T1"/>
                </a:cxn>
                <a:cxn ang="T9">
                  <a:pos x="T2" y="T3"/>
                </a:cxn>
                <a:cxn ang="T10">
                  <a:pos x="T4" y="T5"/>
                </a:cxn>
                <a:cxn ang="T11">
                  <a:pos x="T6" y="T7"/>
                </a:cxn>
              </a:cxnLst>
              <a:rect l="T12" t="T13" r="T14" b="T15"/>
              <a:pathLst>
                <a:path w="1835" h="1171">
                  <a:moveTo>
                    <a:pt x="0" y="1171"/>
                  </a:moveTo>
                  <a:lnTo>
                    <a:pt x="1803" y="0"/>
                  </a:lnTo>
                  <a:lnTo>
                    <a:pt x="1835" y="51"/>
                  </a:lnTo>
                  <a:lnTo>
                    <a:pt x="0" y="11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6" name="Freeform 135"/>
            <p:cNvSpPr>
              <a:spLocks noChangeAspect="1"/>
            </p:cNvSpPr>
            <p:nvPr/>
          </p:nvSpPr>
          <p:spPr bwMode="auto">
            <a:xfrm>
              <a:off x="2099" y="2751"/>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0" y="1120"/>
                  </a:moveTo>
                  <a:lnTo>
                    <a:pt x="30" y="1171"/>
                  </a:lnTo>
                  <a:lnTo>
                    <a:pt x="1865" y="51"/>
                  </a:lnTo>
                  <a:lnTo>
                    <a:pt x="1833"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57" name="Freeform 136"/>
            <p:cNvSpPr>
              <a:spLocks noChangeAspect="1"/>
            </p:cNvSpPr>
            <p:nvPr/>
          </p:nvSpPr>
          <p:spPr bwMode="auto">
            <a:xfrm>
              <a:off x="2164" y="2813"/>
              <a:ext cx="102" cy="68"/>
            </a:xfrm>
            <a:custGeom>
              <a:avLst/>
              <a:gdLst>
                <a:gd name="T0" fmla="*/ 0 w 918"/>
                <a:gd name="T1" fmla="*/ 0 h 611"/>
                <a:gd name="T2" fmla="*/ 0 w 918"/>
                <a:gd name="T3" fmla="*/ 0 h 611"/>
                <a:gd name="T4" fmla="*/ 0 w 918"/>
                <a:gd name="T5" fmla="*/ 0 h 611"/>
                <a:gd name="T6" fmla="*/ 0 w 918"/>
                <a:gd name="T7" fmla="*/ 0 h 611"/>
                <a:gd name="T8" fmla="*/ 0 60000 65536"/>
                <a:gd name="T9" fmla="*/ 0 60000 65536"/>
                <a:gd name="T10" fmla="*/ 0 60000 65536"/>
                <a:gd name="T11" fmla="*/ 0 60000 65536"/>
                <a:gd name="T12" fmla="*/ 0 w 918"/>
                <a:gd name="T13" fmla="*/ 0 h 611"/>
                <a:gd name="T14" fmla="*/ 918 w 918"/>
                <a:gd name="T15" fmla="*/ 611 h 611"/>
              </a:gdLst>
              <a:ahLst/>
              <a:cxnLst>
                <a:cxn ang="T8">
                  <a:pos x="T0" y="T1"/>
                </a:cxn>
                <a:cxn ang="T9">
                  <a:pos x="T2" y="T3"/>
                </a:cxn>
                <a:cxn ang="T10">
                  <a:pos x="T4" y="T5"/>
                </a:cxn>
                <a:cxn ang="T11">
                  <a:pos x="T6" y="T7"/>
                </a:cxn>
              </a:cxnLst>
              <a:rect l="T12" t="T13" r="T14" b="T15"/>
              <a:pathLst>
                <a:path w="918" h="611">
                  <a:moveTo>
                    <a:pt x="918" y="51"/>
                  </a:moveTo>
                  <a:lnTo>
                    <a:pt x="886" y="0"/>
                  </a:lnTo>
                  <a:lnTo>
                    <a:pt x="0" y="611"/>
                  </a:lnTo>
                  <a:lnTo>
                    <a:pt x="918"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8" name="Freeform 137"/>
            <p:cNvSpPr>
              <a:spLocks noChangeAspect="1"/>
            </p:cNvSpPr>
            <p:nvPr/>
          </p:nvSpPr>
          <p:spPr bwMode="auto">
            <a:xfrm>
              <a:off x="2161" y="2813"/>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917" y="0"/>
                  </a:moveTo>
                  <a:lnTo>
                    <a:pt x="31" y="611"/>
                  </a:lnTo>
                  <a:lnTo>
                    <a:pt x="0" y="560"/>
                  </a:lnTo>
                  <a:lnTo>
                    <a:pt x="9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9" name="Freeform 138"/>
            <p:cNvSpPr>
              <a:spLocks noChangeAspect="1"/>
            </p:cNvSpPr>
            <p:nvPr/>
          </p:nvSpPr>
          <p:spPr bwMode="auto">
            <a:xfrm>
              <a:off x="2161" y="2813"/>
              <a:ext cx="105" cy="68"/>
            </a:xfrm>
            <a:custGeom>
              <a:avLst/>
              <a:gdLst>
                <a:gd name="T0" fmla="*/ 0 w 949"/>
                <a:gd name="T1" fmla="*/ 0 h 611"/>
                <a:gd name="T2" fmla="*/ 0 w 949"/>
                <a:gd name="T3" fmla="*/ 0 h 611"/>
                <a:gd name="T4" fmla="*/ 0 w 949"/>
                <a:gd name="T5" fmla="*/ 0 h 611"/>
                <a:gd name="T6" fmla="*/ 0 w 949"/>
                <a:gd name="T7" fmla="*/ 0 h 611"/>
                <a:gd name="T8" fmla="*/ 0 w 949"/>
                <a:gd name="T9" fmla="*/ 0 h 611"/>
                <a:gd name="T10" fmla="*/ 0 60000 65536"/>
                <a:gd name="T11" fmla="*/ 0 60000 65536"/>
                <a:gd name="T12" fmla="*/ 0 60000 65536"/>
                <a:gd name="T13" fmla="*/ 0 60000 65536"/>
                <a:gd name="T14" fmla="*/ 0 60000 65536"/>
                <a:gd name="T15" fmla="*/ 0 w 949"/>
                <a:gd name="T16" fmla="*/ 0 h 611"/>
                <a:gd name="T17" fmla="*/ 949 w 949"/>
                <a:gd name="T18" fmla="*/ 611 h 611"/>
              </a:gdLst>
              <a:ahLst/>
              <a:cxnLst>
                <a:cxn ang="T10">
                  <a:pos x="T0" y="T1"/>
                </a:cxn>
                <a:cxn ang="T11">
                  <a:pos x="T2" y="T3"/>
                </a:cxn>
                <a:cxn ang="T12">
                  <a:pos x="T4" y="T5"/>
                </a:cxn>
                <a:cxn ang="T13">
                  <a:pos x="T6" y="T7"/>
                </a:cxn>
                <a:cxn ang="T14">
                  <a:pos x="T8" y="T9"/>
                </a:cxn>
              </a:cxnLst>
              <a:rect l="T15" t="T16" r="T17" b="T18"/>
              <a:pathLst>
                <a:path w="949" h="611">
                  <a:moveTo>
                    <a:pt x="949" y="51"/>
                  </a:moveTo>
                  <a:lnTo>
                    <a:pt x="917" y="0"/>
                  </a:lnTo>
                  <a:lnTo>
                    <a:pt x="0" y="560"/>
                  </a:lnTo>
                  <a:lnTo>
                    <a:pt x="31" y="611"/>
                  </a:lnTo>
                  <a:lnTo>
                    <a:pt x="949"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60" name="Freeform 139"/>
            <p:cNvSpPr>
              <a:spLocks noChangeAspect="1"/>
            </p:cNvSpPr>
            <p:nvPr/>
          </p:nvSpPr>
          <p:spPr bwMode="auto">
            <a:xfrm>
              <a:off x="2161" y="2813"/>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0" y="560"/>
                  </a:moveTo>
                  <a:lnTo>
                    <a:pt x="31" y="611"/>
                  </a:lnTo>
                  <a:lnTo>
                    <a:pt x="917"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1" name="Freeform 140"/>
            <p:cNvSpPr>
              <a:spLocks noChangeAspect="1"/>
            </p:cNvSpPr>
            <p:nvPr/>
          </p:nvSpPr>
          <p:spPr bwMode="auto">
            <a:xfrm>
              <a:off x="2164" y="2813"/>
              <a:ext cx="102" cy="68"/>
            </a:xfrm>
            <a:custGeom>
              <a:avLst/>
              <a:gdLst>
                <a:gd name="T0" fmla="*/ 0 w 918"/>
                <a:gd name="T1" fmla="*/ 0 h 611"/>
                <a:gd name="T2" fmla="*/ 0 w 918"/>
                <a:gd name="T3" fmla="*/ 0 h 611"/>
                <a:gd name="T4" fmla="*/ 0 w 918"/>
                <a:gd name="T5" fmla="*/ 0 h 611"/>
                <a:gd name="T6" fmla="*/ 0 w 918"/>
                <a:gd name="T7" fmla="*/ 0 h 611"/>
                <a:gd name="T8" fmla="*/ 0 60000 65536"/>
                <a:gd name="T9" fmla="*/ 0 60000 65536"/>
                <a:gd name="T10" fmla="*/ 0 60000 65536"/>
                <a:gd name="T11" fmla="*/ 0 60000 65536"/>
                <a:gd name="T12" fmla="*/ 0 w 918"/>
                <a:gd name="T13" fmla="*/ 0 h 611"/>
                <a:gd name="T14" fmla="*/ 918 w 918"/>
                <a:gd name="T15" fmla="*/ 611 h 611"/>
              </a:gdLst>
              <a:ahLst/>
              <a:cxnLst>
                <a:cxn ang="T8">
                  <a:pos x="T0" y="T1"/>
                </a:cxn>
                <a:cxn ang="T9">
                  <a:pos x="T2" y="T3"/>
                </a:cxn>
                <a:cxn ang="T10">
                  <a:pos x="T4" y="T5"/>
                </a:cxn>
                <a:cxn ang="T11">
                  <a:pos x="T6" y="T7"/>
                </a:cxn>
              </a:cxnLst>
              <a:rect l="T12" t="T13" r="T14" b="T15"/>
              <a:pathLst>
                <a:path w="918" h="611">
                  <a:moveTo>
                    <a:pt x="0" y="611"/>
                  </a:moveTo>
                  <a:lnTo>
                    <a:pt x="886" y="0"/>
                  </a:lnTo>
                  <a:lnTo>
                    <a:pt x="918"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2" name="Freeform 141"/>
            <p:cNvSpPr>
              <a:spLocks noChangeAspect="1"/>
            </p:cNvSpPr>
            <p:nvPr/>
          </p:nvSpPr>
          <p:spPr bwMode="auto">
            <a:xfrm>
              <a:off x="2161" y="2813"/>
              <a:ext cx="105" cy="68"/>
            </a:xfrm>
            <a:custGeom>
              <a:avLst/>
              <a:gdLst>
                <a:gd name="T0" fmla="*/ 0 w 949"/>
                <a:gd name="T1" fmla="*/ 0 h 611"/>
                <a:gd name="T2" fmla="*/ 0 w 949"/>
                <a:gd name="T3" fmla="*/ 0 h 611"/>
                <a:gd name="T4" fmla="*/ 0 w 949"/>
                <a:gd name="T5" fmla="*/ 0 h 611"/>
                <a:gd name="T6" fmla="*/ 0 w 949"/>
                <a:gd name="T7" fmla="*/ 0 h 611"/>
                <a:gd name="T8" fmla="*/ 0 w 949"/>
                <a:gd name="T9" fmla="*/ 0 h 611"/>
                <a:gd name="T10" fmla="*/ 0 60000 65536"/>
                <a:gd name="T11" fmla="*/ 0 60000 65536"/>
                <a:gd name="T12" fmla="*/ 0 60000 65536"/>
                <a:gd name="T13" fmla="*/ 0 60000 65536"/>
                <a:gd name="T14" fmla="*/ 0 60000 65536"/>
                <a:gd name="T15" fmla="*/ 0 w 949"/>
                <a:gd name="T16" fmla="*/ 0 h 611"/>
                <a:gd name="T17" fmla="*/ 949 w 949"/>
                <a:gd name="T18" fmla="*/ 611 h 611"/>
              </a:gdLst>
              <a:ahLst/>
              <a:cxnLst>
                <a:cxn ang="T10">
                  <a:pos x="T0" y="T1"/>
                </a:cxn>
                <a:cxn ang="T11">
                  <a:pos x="T2" y="T3"/>
                </a:cxn>
                <a:cxn ang="T12">
                  <a:pos x="T4" y="T5"/>
                </a:cxn>
                <a:cxn ang="T13">
                  <a:pos x="T6" y="T7"/>
                </a:cxn>
                <a:cxn ang="T14">
                  <a:pos x="T8" y="T9"/>
                </a:cxn>
              </a:cxnLst>
              <a:rect l="T15" t="T16" r="T17" b="T18"/>
              <a:pathLst>
                <a:path w="949" h="611">
                  <a:moveTo>
                    <a:pt x="0" y="560"/>
                  </a:moveTo>
                  <a:lnTo>
                    <a:pt x="31" y="611"/>
                  </a:lnTo>
                  <a:lnTo>
                    <a:pt x="949" y="51"/>
                  </a:lnTo>
                  <a:lnTo>
                    <a:pt x="917"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63" name="Freeform 142"/>
            <p:cNvSpPr>
              <a:spLocks noChangeAspect="1"/>
            </p:cNvSpPr>
            <p:nvPr/>
          </p:nvSpPr>
          <p:spPr bwMode="auto">
            <a:xfrm>
              <a:off x="2229" y="2626"/>
              <a:ext cx="159"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48"/>
                  </a:moveTo>
                  <a:lnTo>
                    <a:pt x="1353" y="0"/>
                  </a:lnTo>
                  <a:lnTo>
                    <a:pt x="0" y="2289"/>
                  </a:lnTo>
                  <a:lnTo>
                    <a:pt x="1428"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4" name="Freeform 143"/>
            <p:cNvSpPr>
              <a:spLocks noChangeAspect="1"/>
            </p:cNvSpPr>
            <p:nvPr/>
          </p:nvSpPr>
          <p:spPr bwMode="auto">
            <a:xfrm>
              <a:off x="2221" y="2626"/>
              <a:ext cx="158"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0"/>
                  </a:moveTo>
                  <a:lnTo>
                    <a:pt x="75" y="2289"/>
                  </a:lnTo>
                  <a:lnTo>
                    <a:pt x="0" y="2241"/>
                  </a:lnTo>
                  <a:lnTo>
                    <a:pt x="14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5" name="Freeform 144"/>
            <p:cNvSpPr>
              <a:spLocks noChangeAspect="1"/>
            </p:cNvSpPr>
            <p:nvPr/>
          </p:nvSpPr>
          <p:spPr bwMode="auto">
            <a:xfrm>
              <a:off x="2221" y="2626"/>
              <a:ext cx="167" cy="255"/>
            </a:xfrm>
            <a:custGeom>
              <a:avLst/>
              <a:gdLst>
                <a:gd name="T0" fmla="*/ 0 w 1503"/>
                <a:gd name="T1" fmla="*/ 0 h 2289"/>
                <a:gd name="T2" fmla="*/ 0 w 1503"/>
                <a:gd name="T3" fmla="*/ 0 h 2289"/>
                <a:gd name="T4" fmla="*/ 0 w 1503"/>
                <a:gd name="T5" fmla="*/ 0 h 2289"/>
                <a:gd name="T6" fmla="*/ 0 w 1503"/>
                <a:gd name="T7" fmla="*/ 0 h 2289"/>
                <a:gd name="T8" fmla="*/ 0 w 1503"/>
                <a:gd name="T9" fmla="*/ 0 h 2289"/>
                <a:gd name="T10" fmla="*/ 0 60000 65536"/>
                <a:gd name="T11" fmla="*/ 0 60000 65536"/>
                <a:gd name="T12" fmla="*/ 0 60000 65536"/>
                <a:gd name="T13" fmla="*/ 0 60000 65536"/>
                <a:gd name="T14" fmla="*/ 0 60000 65536"/>
                <a:gd name="T15" fmla="*/ 0 w 1503"/>
                <a:gd name="T16" fmla="*/ 0 h 2289"/>
                <a:gd name="T17" fmla="*/ 1503 w 1503"/>
                <a:gd name="T18" fmla="*/ 2289 h 2289"/>
              </a:gdLst>
              <a:ahLst/>
              <a:cxnLst>
                <a:cxn ang="T10">
                  <a:pos x="T0" y="T1"/>
                </a:cxn>
                <a:cxn ang="T11">
                  <a:pos x="T2" y="T3"/>
                </a:cxn>
                <a:cxn ang="T12">
                  <a:pos x="T4" y="T5"/>
                </a:cxn>
                <a:cxn ang="T13">
                  <a:pos x="T6" y="T7"/>
                </a:cxn>
                <a:cxn ang="T14">
                  <a:pos x="T8" y="T9"/>
                </a:cxn>
              </a:cxnLst>
              <a:rect l="T15" t="T16" r="T17" b="T18"/>
              <a:pathLst>
                <a:path w="1503" h="2289">
                  <a:moveTo>
                    <a:pt x="1503" y="48"/>
                  </a:moveTo>
                  <a:lnTo>
                    <a:pt x="1428" y="0"/>
                  </a:lnTo>
                  <a:lnTo>
                    <a:pt x="0" y="2241"/>
                  </a:lnTo>
                  <a:lnTo>
                    <a:pt x="75" y="2289"/>
                  </a:lnTo>
                  <a:lnTo>
                    <a:pt x="1503"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566" name="Freeform 145"/>
            <p:cNvSpPr>
              <a:spLocks noChangeAspect="1"/>
            </p:cNvSpPr>
            <p:nvPr/>
          </p:nvSpPr>
          <p:spPr bwMode="auto">
            <a:xfrm>
              <a:off x="2135" y="2624"/>
              <a:ext cx="248"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7" name="Freeform 146"/>
            <p:cNvSpPr>
              <a:spLocks noChangeAspect="1"/>
            </p:cNvSpPr>
            <p:nvPr/>
          </p:nvSpPr>
          <p:spPr bwMode="auto">
            <a:xfrm>
              <a:off x="2135" y="2624"/>
              <a:ext cx="248"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8" name="Rectangle 147"/>
            <p:cNvSpPr>
              <a:spLocks noChangeAspect="1" noChangeArrowheads="1"/>
            </p:cNvSpPr>
            <p:nvPr/>
          </p:nvSpPr>
          <p:spPr bwMode="auto">
            <a:xfrm>
              <a:off x="2135" y="2624"/>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4" name="Group 148"/>
          <p:cNvGrpSpPr>
            <a:grpSpLocks noChangeAspect="1"/>
          </p:cNvGrpSpPr>
          <p:nvPr/>
        </p:nvGrpSpPr>
        <p:grpSpPr bwMode="auto">
          <a:xfrm>
            <a:off x="1466602" y="2310830"/>
            <a:ext cx="5905500" cy="2417762"/>
            <a:chOff x="1723" y="2313"/>
            <a:chExt cx="633" cy="259"/>
          </a:xfrm>
        </p:grpSpPr>
        <p:sp>
          <p:nvSpPr>
            <p:cNvPr id="89425" name="Freeform 149"/>
            <p:cNvSpPr>
              <a:spLocks noChangeAspect="1"/>
            </p:cNvSpPr>
            <p:nvPr/>
          </p:nvSpPr>
          <p:spPr bwMode="auto">
            <a:xfrm>
              <a:off x="1761"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50"/>
                  </a:moveTo>
                  <a:lnTo>
                    <a:pt x="2504" y="0"/>
                  </a:lnTo>
                  <a:lnTo>
                    <a:pt x="0" y="1730"/>
                  </a:lnTo>
                  <a:lnTo>
                    <a:pt x="2536"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6" name="Freeform 150"/>
            <p:cNvSpPr>
              <a:spLocks noChangeAspect="1"/>
            </p:cNvSpPr>
            <p:nvPr/>
          </p:nvSpPr>
          <p:spPr bwMode="auto">
            <a:xfrm>
              <a:off x="1757"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0"/>
                  </a:moveTo>
                  <a:lnTo>
                    <a:pt x="32" y="1730"/>
                  </a:lnTo>
                  <a:lnTo>
                    <a:pt x="0" y="1680"/>
                  </a:lnTo>
                  <a:lnTo>
                    <a:pt x="253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7" name="Freeform 151"/>
            <p:cNvSpPr>
              <a:spLocks noChangeAspect="1"/>
            </p:cNvSpPr>
            <p:nvPr/>
          </p:nvSpPr>
          <p:spPr bwMode="auto">
            <a:xfrm>
              <a:off x="1757" y="2315"/>
              <a:ext cx="286" cy="192"/>
            </a:xfrm>
            <a:custGeom>
              <a:avLst/>
              <a:gdLst>
                <a:gd name="T0" fmla="*/ 0 w 2568"/>
                <a:gd name="T1" fmla="*/ 0 h 1730"/>
                <a:gd name="T2" fmla="*/ 0 w 2568"/>
                <a:gd name="T3" fmla="*/ 0 h 1730"/>
                <a:gd name="T4" fmla="*/ 0 w 2568"/>
                <a:gd name="T5" fmla="*/ 0 h 1730"/>
                <a:gd name="T6" fmla="*/ 0 w 2568"/>
                <a:gd name="T7" fmla="*/ 0 h 1730"/>
                <a:gd name="T8" fmla="*/ 0 w 2568"/>
                <a:gd name="T9" fmla="*/ 0 h 1730"/>
                <a:gd name="T10" fmla="*/ 0 60000 65536"/>
                <a:gd name="T11" fmla="*/ 0 60000 65536"/>
                <a:gd name="T12" fmla="*/ 0 60000 65536"/>
                <a:gd name="T13" fmla="*/ 0 60000 65536"/>
                <a:gd name="T14" fmla="*/ 0 60000 65536"/>
                <a:gd name="T15" fmla="*/ 0 w 2568"/>
                <a:gd name="T16" fmla="*/ 0 h 1730"/>
                <a:gd name="T17" fmla="*/ 2568 w 2568"/>
                <a:gd name="T18" fmla="*/ 1730 h 1730"/>
              </a:gdLst>
              <a:ahLst/>
              <a:cxnLst>
                <a:cxn ang="T10">
                  <a:pos x="T0" y="T1"/>
                </a:cxn>
                <a:cxn ang="T11">
                  <a:pos x="T2" y="T3"/>
                </a:cxn>
                <a:cxn ang="T12">
                  <a:pos x="T4" y="T5"/>
                </a:cxn>
                <a:cxn ang="T13">
                  <a:pos x="T6" y="T7"/>
                </a:cxn>
                <a:cxn ang="T14">
                  <a:pos x="T8" y="T9"/>
                </a:cxn>
              </a:cxnLst>
              <a:rect l="T15" t="T16" r="T17" b="T18"/>
              <a:pathLst>
                <a:path w="2568" h="1730">
                  <a:moveTo>
                    <a:pt x="2568" y="50"/>
                  </a:moveTo>
                  <a:lnTo>
                    <a:pt x="2536" y="0"/>
                  </a:lnTo>
                  <a:lnTo>
                    <a:pt x="0" y="1680"/>
                  </a:lnTo>
                  <a:lnTo>
                    <a:pt x="32" y="1730"/>
                  </a:lnTo>
                  <a:lnTo>
                    <a:pt x="2568"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28" name="Freeform 152"/>
            <p:cNvSpPr>
              <a:spLocks noChangeAspect="1"/>
            </p:cNvSpPr>
            <p:nvPr/>
          </p:nvSpPr>
          <p:spPr bwMode="auto">
            <a:xfrm>
              <a:off x="1757"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680"/>
                  </a:moveTo>
                  <a:lnTo>
                    <a:pt x="32" y="1730"/>
                  </a:lnTo>
                  <a:lnTo>
                    <a:pt x="2536"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9" name="Freeform 153"/>
            <p:cNvSpPr>
              <a:spLocks noChangeAspect="1"/>
            </p:cNvSpPr>
            <p:nvPr/>
          </p:nvSpPr>
          <p:spPr bwMode="auto">
            <a:xfrm>
              <a:off x="1761"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730"/>
                  </a:moveTo>
                  <a:lnTo>
                    <a:pt x="2504" y="0"/>
                  </a:lnTo>
                  <a:lnTo>
                    <a:pt x="2536" y="50"/>
                  </a:lnTo>
                  <a:lnTo>
                    <a:pt x="0" y="17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0" name="Freeform 154"/>
            <p:cNvSpPr>
              <a:spLocks noChangeAspect="1"/>
            </p:cNvSpPr>
            <p:nvPr/>
          </p:nvSpPr>
          <p:spPr bwMode="auto">
            <a:xfrm>
              <a:off x="1757" y="2315"/>
              <a:ext cx="286" cy="192"/>
            </a:xfrm>
            <a:custGeom>
              <a:avLst/>
              <a:gdLst>
                <a:gd name="T0" fmla="*/ 0 w 2568"/>
                <a:gd name="T1" fmla="*/ 0 h 1730"/>
                <a:gd name="T2" fmla="*/ 0 w 2568"/>
                <a:gd name="T3" fmla="*/ 0 h 1730"/>
                <a:gd name="T4" fmla="*/ 0 w 2568"/>
                <a:gd name="T5" fmla="*/ 0 h 1730"/>
                <a:gd name="T6" fmla="*/ 0 w 2568"/>
                <a:gd name="T7" fmla="*/ 0 h 1730"/>
                <a:gd name="T8" fmla="*/ 0 w 2568"/>
                <a:gd name="T9" fmla="*/ 0 h 1730"/>
                <a:gd name="T10" fmla="*/ 0 60000 65536"/>
                <a:gd name="T11" fmla="*/ 0 60000 65536"/>
                <a:gd name="T12" fmla="*/ 0 60000 65536"/>
                <a:gd name="T13" fmla="*/ 0 60000 65536"/>
                <a:gd name="T14" fmla="*/ 0 60000 65536"/>
                <a:gd name="T15" fmla="*/ 0 w 2568"/>
                <a:gd name="T16" fmla="*/ 0 h 1730"/>
                <a:gd name="T17" fmla="*/ 2568 w 2568"/>
                <a:gd name="T18" fmla="*/ 1730 h 1730"/>
              </a:gdLst>
              <a:ahLst/>
              <a:cxnLst>
                <a:cxn ang="T10">
                  <a:pos x="T0" y="T1"/>
                </a:cxn>
                <a:cxn ang="T11">
                  <a:pos x="T2" y="T3"/>
                </a:cxn>
                <a:cxn ang="T12">
                  <a:pos x="T4" y="T5"/>
                </a:cxn>
                <a:cxn ang="T13">
                  <a:pos x="T6" y="T7"/>
                </a:cxn>
                <a:cxn ang="T14">
                  <a:pos x="T8" y="T9"/>
                </a:cxn>
              </a:cxnLst>
              <a:rect l="T15" t="T16" r="T17" b="T18"/>
              <a:pathLst>
                <a:path w="2568" h="1730">
                  <a:moveTo>
                    <a:pt x="0" y="1680"/>
                  </a:moveTo>
                  <a:lnTo>
                    <a:pt x="32" y="1730"/>
                  </a:lnTo>
                  <a:lnTo>
                    <a:pt x="2568" y="50"/>
                  </a:lnTo>
                  <a:lnTo>
                    <a:pt x="2536"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31" name="Freeform 155"/>
            <p:cNvSpPr>
              <a:spLocks noChangeAspect="1"/>
            </p:cNvSpPr>
            <p:nvPr/>
          </p:nvSpPr>
          <p:spPr bwMode="auto">
            <a:xfrm>
              <a:off x="1978"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2" name="Freeform 156"/>
            <p:cNvSpPr>
              <a:spLocks noChangeAspect="1"/>
            </p:cNvSpPr>
            <p:nvPr/>
          </p:nvSpPr>
          <p:spPr bwMode="auto">
            <a:xfrm>
              <a:off x="1974"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3" name="Freeform 157"/>
            <p:cNvSpPr>
              <a:spLocks noChangeAspect="1"/>
            </p:cNvSpPr>
            <p:nvPr/>
          </p:nvSpPr>
          <p:spPr bwMode="auto">
            <a:xfrm>
              <a:off x="1974"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34" name="Freeform 158"/>
            <p:cNvSpPr>
              <a:spLocks noChangeAspect="1"/>
            </p:cNvSpPr>
            <p:nvPr/>
          </p:nvSpPr>
          <p:spPr bwMode="auto">
            <a:xfrm>
              <a:off x="1974"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5" name="Freeform 159"/>
            <p:cNvSpPr>
              <a:spLocks noChangeAspect="1"/>
            </p:cNvSpPr>
            <p:nvPr/>
          </p:nvSpPr>
          <p:spPr bwMode="auto">
            <a:xfrm>
              <a:off x="1978"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6" name="Freeform 160"/>
            <p:cNvSpPr>
              <a:spLocks noChangeAspect="1"/>
            </p:cNvSpPr>
            <p:nvPr/>
          </p:nvSpPr>
          <p:spPr bwMode="auto">
            <a:xfrm>
              <a:off x="1974"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37" name="Freeform 161"/>
            <p:cNvSpPr>
              <a:spLocks noChangeAspect="1"/>
            </p:cNvSpPr>
            <p:nvPr/>
          </p:nvSpPr>
          <p:spPr bwMode="auto">
            <a:xfrm>
              <a:off x="1725"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41"/>
                  </a:moveTo>
                  <a:lnTo>
                    <a:pt x="33" y="2290"/>
                  </a:lnTo>
                  <a:lnTo>
                    <a:pt x="3381" y="0"/>
                  </a:lnTo>
                  <a:lnTo>
                    <a:pt x="0" y="224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8" name="Freeform 162"/>
            <p:cNvSpPr>
              <a:spLocks noChangeAspect="1"/>
            </p:cNvSpPr>
            <p:nvPr/>
          </p:nvSpPr>
          <p:spPr bwMode="auto">
            <a:xfrm>
              <a:off x="1729" y="2315"/>
              <a:ext cx="376" cy="255"/>
            </a:xfrm>
            <a:custGeom>
              <a:avLst/>
              <a:gdLst>
                <a:gd name="T0" fmla="*/ 0 w 3380"/>
                <a:gd name="T1" fmla="*/ 0 h 2290"/>
                <a:gd name="T2" fmla="*/ 0 w 3380"/>
                <a:gd name="T3" fmla="*/ 0 h 2290"/>
                <a:gd name="T4" fmla="*/ 0 w 3380"/>
                <a:gd name="T5" fmla="*/ 0 h 2290"/>
                <a:gd name="T6" fmla="*/ 0 w 3380"/>
                <a:gd name="T7" fmla="*/ 0 h 2290"/>
                <a:gd name="T8" fmla="*/ 0 60000 65536"/>
                <a:gd name="T9" fmla="*/ 0 60000 65536"/>
                <a:gd name="T10" fmla="*/ 0 60000 65536"/>
                <a:gd name="T11" fmla="*/ 0 60000 65536"/>
                <a:gd name="T12" fmla="*/ 0 w 3380"/>
                <a:gd name="T13" fmla="*/ 0 h 2290"/>
                <a:gd name="T14" fmla="*/ 3380 w 3380"/>
                <a:gd name="T15" fmla="*/ 2290 h 2290"/>
              </a:gdLst>
              <a:ahLst/>
              <a:cxnLst>
                <a:cxn ang="T8">
                  <a:pos x="T0" y="T1"/>
                </a:cxn>
                <a:cxn ang="T9">
                  <a:pos x="T2" y="T3"/>
                </a:cxn>
                <a:cxn ang="T10">
                  <a:pos x="T4" y="T5"/>
                </a:cxn>
                <a:cxn ang="T11">
                  <a:pos x="T6" y="T7"/>
                </a:cxn>
              </a:cxnLst>
              <a:rect l="T12" t="T13" r="T14" b="T15"/>
              <a:pathLst>
                <a:path w="3380" h="2290">
                  <a:moveTo>
                    <a:pt x="0" y="2290"/>
                  </a:moveTo>
                  <a:lnTo>
                    <a:pt x="3348" y="0"/>
                  </a:lnTo>
                  <a:lnTo>
                    <a:pt x="3380" y="50"/>
                  </a:lnTo>
                  <a:lnTo>
                    <a:pt x="0" y="229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9" name="Freeform 163"/>
            <p:cNvSpPr>
              <a:spLocks noChangeAspect="1"/>
            </p:cNvSpPr>
            <p:nvPr/>
          </p:nvSpPr>
          <p:spPr bwMode="auto">
            <a:xfrm>
              <a:off x="1725" y="2315"/>
              <a:ext cx="380" cy="255"/>
            </a:xfrm>
            <a:custGeom>
              <a:avLst/>
              <a:gdLst>
                <a:gd name="T0" fmla="*/ 0 w 3413"/>
                <a:gd name="T1" fmla="*/ 0 h 2290"/>
                <a:gd name="T2" fmla="*/ 0 w 3413"/>
                <a:gd name="T3" fmla="*/ 0 h 2290"/>
                <a:gd name="T4" fmla="*/ 0 w 3413"/>
                <a:gd name="T5" fmla="*/ 0 h 2290"/>
                <a:gd name="T6" fmla="*/ 0 w 3413"/>
                <a:gd name="T7" fmla="*/ 0 h 2290"/>
                <a:gd name="T8" fmla="*/ 0 w 3413"/>
                <a:gd name="T9" fmla="*/ 0 h 2290"/>
                <a:gd name="T10" fmla="*/ 0 60000 65536"/>
                <a:gd name="T11" fmla="*/ 0 60000 65536"/>
                <a:gd name="T12" fmla="*/ 0 60000 65536"/>
                <a:gd name="T13" fmla="*/ 0 60000 65536"/>
                <a:gd name="T14" fmla="*/ 0 60000 65536"/>
                <a:gd name="T15" fmla="*/ 0 w 3413"/>
                <a:gd name="T16" fmla="*/ 0 h 2290"/>
                <a:gd name="T17" fmla="*/ 3413 w 3413"/>
                <a:gd name="T18" fmla="*/ 2290 h 2290"/>
              </a:gdLst>
              <a:ahLst/>
              <a:cxnLst>
                <a:cxn ang="T10">
                  <a:pos x="T0" y="T1"/>
                </a:cxn>
                <a:cxn ang="T11">
                  <a:pos x="T2" y="T3"/>
                </a:cxn>
                <a:cxn ang="T12">
                  <a:pos x="T4" y="T5"/>
                </a:cxn>
                <a:cxn ang="T13">
                  <a:pos x="T6" y="T7"/>
                </a:cxn>
                <a:cxn ang="T14">
                  <a:pos x="T8" y="T9"/>
                </a:cxn>
              </a:cxnLst>
              <a:rect l="T15" t="T16" r="T17" b="T18"/>
              <a:pathLst>
                <a:path w="3413" h="2290">
                  <a:moveTo>
                    <a:pt x="0" y="2241"/>
                  </a:moveTo>
                  <a:lnTo>
                    <a:pt x="33" y="2290"/>
                  </a:lnTo>
                  <a:lnTo>
                    <a:pt x="3413" y="50"/>
                  </a:lnTo>
                  <a:lnTo>
                    <a:pt x="3381" y="0"/>
                  </a:lnTo>
                  <a:lnTo>
                    <a:pt x="0" y="224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40" name="Freeform 164"/>
            <p:cNvSpPr>
              <a:spLocks noChangeAspect="1"/>
            </p:cNvSpPr>
            <p:nvPr/>
          </p:nvSpPr>
          <p:spPr bwMode="auto">
            <a:xfrm>
              <a:off x="1854" y="2313"/>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1" name="Freeform 165"/>
            <p:cNvSpPr>
              <a:spLocks noChangeAspect="1"/>
            </p:cNvSpPr>
            <p:nvPr/>
          </p:nvSpPr>
          <p:spPr bwMode="auto">
            <a:xfrm>
              <a:off x="1854" y="2313"/>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2" name="Rectangle 166"/>
            <p:cNvSpPr>
              <a:spLocks noChangeAspect="1" noChangeArrowheads="1"/>
            </p:cNvSpPr>
            <p:nvPr/>
          </p:nvSpPr>
          <p:spPr bwMode="auto">
            <a:xfrm>
              <a:off x="1854" y="231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443" name="Freeform 167"/>
            <p:cNvSpPr>
              <a:spLocks noChangeAspect="1"/>
            </p:cNvSpPr>
            <p:nvPr/>
          </p:nvSpPr>
          <p:spPr bwMode="auto">
            <a:xfrm>
              <a:off x="1916"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4" name="Freeform 168"/>
            <p:cNvSpPr>
              <a:spLocks noChangeAspect="1"/>
            </p:cNvSpPr>
            <p:nvPr/>
          </p:nvSpPr>
          <p:spPr bwMode="auto">
            <a:xfrm>
              <a:off x="1912"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5" name="Freeform 169"/>
            <p:cNvSpPr>
              <a:spLocks noChangeAspect="1"/>
            </p:cNvSpPr>
            <p:nvPr/>
          </p:nvSpPr>
          <p:spPr bwMode="auto">
            <a:xfrm>
              <a:off x="1912"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46" name="Freeform 170"/>
            <p:cNvSpPr>
              <a:spLocks noChangeAspect="1"/>
            </p:cNvSpPr>
            <p:nvPr/>
          </p:nvSpPr>
          <p:spPr bwMode="auto">
            <a:xfrm>
              <a:off x="1912"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7" name="Freeform 171"/>
            <p:cNvSpPr>
              <a:spLocks noChangeAspect="1"/>
            </p:cNvSpPr>
            <p:nvPr/>
          </p:nvSpPr>
          <p:spPr bwMode="auto">
            <a:xfrm>
              <a:off x="1916"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8" name="Freeform 172"/>
            <p:cNvSpPr>
              <a:spLocks noChangeAspect="1"/>
            </p:cNvSpPr>
            <p:nvPr/>
          </p:nvSpPr>
          <p:spPr bwMode="auto">
            <a:xfrm>
              <a:off x="1912"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49" name="Freeform 173"/>
            <p:cNvSpPr>
              <a:spLocks noChangeAspect="1"/>
            </p:cNvSpPr>
            <p:nvPr/>
          </p:nvSpPr>
          <p:spPr bwMode="auto">
            <a:xfrm>
              <a:off x="1788" y="2315"/>
              <a:ext cx="375"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0" name="Freeform 174"/>
            <p:cNvSpPr>
              <a:spLocks noChangeAspect="1"/>
            </p:cNvSpPr>
            <p:nvPr/>
          </p:nvSpPr>
          <p:spPr bwMode="auto">
            <a:xfrm>
              <a:off x="1791"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1" name="Freeform 175"/>
            <p:cNvSpPr>
              <a:spLocks noChangeAspect="1"/>
            </p:cNvSpPr>
            <p:nvPr/>
          </p:nvSpPr>
          <p:spPr bwMode="auto">
            <a:xfrm>
              <a:off x="1788"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52" name="Freeform 176"/>
            <p:cNvSpPr>
              <a:spLocks noChangeAspect="1"/>
            </p:cNvSpPr>
            <p:nvPr/>
          </p:nvSpPr>
          <p:spPr bwMode="auto">
            <a:xfrm>
              <a:off x="1853"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3" name="Freeform 177"/>
            <p:cNvSpPr>
              <a:spLocks noChangeAspect="1"/>
            </p:cNvSpPr>
            <p:nvPr/>
          </p:nvSpPr>
          <p:spPr bwMode="auto">
            <a:xfrm>
              <a:off x="1850"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4" name="Freeform 178"/>
            <p:cNvSpPr>
              <a:spLocks noChangeAspect="1"/>
            </p:cNvSpPr>
            <p:nvPr/>
          </p:nvSpPr>
          <p:spPr bwMode="auto">
            <a:xfrm>
              <a:off x="1850"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55" name="Freeform 179"/>
            <p:cNvSpPr>
              <a:spLocks noChangeAspect="1"/>
            </p:cNvSpPr>
            <p:nvPr/>
          </p:nvSpPr>
          <p:spPr bwMode="auto">
            <a:xfrm>
              <a:off x="1850"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6" name="Freeform 180"/>
            <p:cNvSpPr>
              <a:spLocks noChangeAspect="1"/>
            </p:cNvSpPr>
            <p:nvPr/>
          </p:nvSpPr>
          <p:spPr bwMode="auto">
            <a:xfrm>
              <a:off x="1853"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7" name="Freeform 181"/>
            <p:cNvSpPr>
              <a:spLocks noChangeAspect="1"/>
            </p:cNvSpPr>
            <p:nvPr/>
          </p:nvSpPr>
          <p:spPr bwMode="auto">
            <a:xfrm>
              <a:off x="1850"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58" name="Freeform 182"/>
            <p:cNvSpPr>
              <a:spLocks noChangeAspect="1"/>
            </p:cNvSpPr>
            <p:nvPr/>
          </p:nvSpPr>
          <p:spPr bwMode="auto">
            <a:xfrm>
              <a:off x="1976" y="256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9" name="Freeform 183"/>
            <p:cNvSpPr>
              <a:spLocks noChangeAspect="1"/>
            </p:cNvSpPr>
            <p:nvPr/>
          </p:nvSpPr>
          <p:spPr bwMode="auto">
            <a:xfrm>
              <a:off x="1976" y="256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0" name="Rectangle 184"/>
            <p:cNvSpPr>
              <a:spLocks noChangeAspect="1" noChangeArrowheads="1"/>
            </p:cNvSpPr>
            <p:nvPr/>
          </p:nvSpPr>
          <p:spPr bwMode="auto">
            <a:xfrm>
              <a:off x="1976" y="256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461" name="Freeform 185"/>
            <p:cNvSpPr>
              <a:spLocks noChangeAspect="1"/>
            </p:cNvSpPr>
            <p:nvPr/>
          </p:nvSpPr>
          <p:spPr bwMode="auto">
            <a:xfrm>
              <a:off x="1732" y="2316"/>
              <a:ext cx="127" cy="253"/>
            </a:xfrm>
            <a:custGeom>
              <a:avLst/>
              <a:gdLst>
                <a:gd name="T0" fmla="*/ 0 w 1142"/>
                <a:gd name="T1" fmla="*/ 0 h 2282"/>
                <a:gd name="T2" fmla="*/ 0 w 1142"/>
                <a:gd name="T3" fmla="*/ 0 h 2282"/>
                <a:gd name="T4" fmla="*/ 0 w 1142"/>
                <a:gd name="T5" fmla="*/ 0 h 2282"/>
                <a:gd name="T6" fmla="*/ 0 w 1142"/>
                <a:gd name="T7" fmla="*/ 0 h 2282"/>
                <a:gd name="T8" fmla="*/ 0 60000 65536"/>
                <a:gd name="T9" fmla="*/ 0 60000 65536"/>
                <a:gd name="T10" fmla="*/ 0 60000 65536"/>
                <a:gd name="T11" fmla="*/ 0 60000 65536"/>
                <a:gd name="T12" fmla="*/ 0 w 1142"/>
                <a:gd name="T13" fmla="*/ 0 h 2282"/>
                <a:gd name="T14" fmla="*/ 1142 w 1142"/>
                <a:gd name="T15" fmla="*/ 2282 h 2282"/>
              </a:gdLst>
              <a:ahLst/>
              <a:cxnLst>
                <a:cxn ang="T8">
                  <a:pos x="T0" y="T1"/>
                </a:cxn>
                <a:cxn ang="T9">
                  <a:pos x="T2" y="T3"/>
                </a:cxn>
                <a:cxn ang="T10">
                  <a:pos x="T4" y="T5"/>
                </a:cxn>
                <a:cxn ang="T11">
                  <a:pos x="T6" y="T7"/>
                </a:cxn>
              </a:cxnLst>
              <a:rect l="T12" t="T13" r="T14" b="T15"/>
              <a:pathLst>
                <a:path w="1142" h="2282">
                  <a:moveTo>
                    <a:pt x="1142" y="42"/>
                  </a:moveTo>
                  <a:lnTo>
                    <a:pt x="1063" y="0"/>
                  </a:lnTo>
                  <a:lnTo>
                    <a:pt x="0" y="2282"/>
                  </a:lnTo>
                  <a:lnTo>
                    <a:pt x="114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2" name="Freeform 186"/>
            <p:cNvSpPr>
              <a:spLocks noChangeAspect="1"/>
            </p:cNvSpPr>
            <p:nvPr/>
          </p:nvSpPr>
          <p:spPr bwMode="auto">
            <a:xfrm>
              <a:off x="1723"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0"/>
                  </a:moveTo>
                  <a:lnTo>
                    <a:pt x="80" y="2282"/>
                  </a:lnTo>
                  <a:lnTo>
                    <a:pt x="0" y="2241"/>
                  </a:lnTo>
                  <a:lnTo>
                    <a:pt x="1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3" name="Freeform 187"/>
            <p:cNvSpPr>
              <a:spLocks noChangeAspect="1"/>
            </p:cNvSpPr>
            <p:nvPr/>
          </p:nvSpPr>
          <p:spPr bwMode="auto">
            <a:xfrm>
              <a:off x="1723" y="2316"/>
              <a:ext cx="136" cy="253"/>
            </a:xfrm>
            <a:custGeom>
              <a:avLst/>
              <a:gdLst>
                <a:gd name="T0" fmla="*/ 0 w 1222"/>
                <a:gd name="T1" fmla="*/ 0 h 2282"/>
                <a:gd name="T2" fmla="*/ 0 w 1222"/>
                <a:gd name="T3" fmla="*/ 0 h 2282"/>
                <a:gd name="T4" fmla="*/ 0 w 1222"/>
                <a:gd name="T5" fmla="*/ 0 h 2282"/>
                <a:gd name="T6" fmla="*/ 0 w 1222"/>
                <a:gd name="T7" fmla="*/ 0 h 2282"/>
                <a:gd name="T8" fmla="*/ 0 w 1222"/>
                <a:gd name="T9" fmla="*/ 0 h 2282"/>
                <a:gd name="T10" fmla="*/ 0 60000 65536"/>
                <a:gd name="T11" fmla="*/ 0 60000 65536"/>
                <a:gd name="T12" fmla="*/ 0 60000 65536"/>
                <a:gd name="T13" fmla="*/ 0 60000 65536"/>
                <a:gd name="T14" fmla="*/ 0 60000 65536"/>
                <a:gd name="T15" fmla="*/ 0 w 1222"/>
                <a:gd name="T16" fmla="*/ 0 h 2282"/>
                <a:gd name="T17" fmla="*/ 1222 w 1222"/>
                <a:gd name="T18" fmla="*/ 2282 h 2282"/>
              </a:gdLst>
              <a:ahLst/>
              <a:cxnLst>
                <a:cxn ang="T10">
                  <a:pos x="T0" y="T1"/>
                </a:cxn>
                <a:cxn ang="T11">
                  <a:pos x="T2" y="T3"/>
                </a:cxn>
                <a:cxn ang="T12">
                  <a:pos x="T4" y="T5"/>
                </a:cxn>
                <a:cxn ang="T13">
                  <a:pos x="T6" y="T7"/>
                </a:cxn>
                <a:cxn ang="T14">
                  <a:pos x="T8" y="T9"/>
                </a:cxn>
              </a:cxnLst>
              <a:rect l="T15" t="T16" r="T17" b="T18"/>
              <a:pathLst>
                <a:path w="1222" h="2282">
                  <a:moveTo>
                    <a:pt x="1222" y="42"/>
                  </a:moveTo>
                  <a:lnTo>
                    <a:pt x="1143" y="0"/>
                  </a:lnTo>
                  <a:lnTo>
                    <a:pt x="0" y="2241"/>
                  </a:lnTo>
                  <a:lnTo>
                    <a:pt x="80" y="2282"/>
                  </a:lnTo>
                  <a:lnTo>
                    <a:pt x="122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64" name="Freeform 188"/>
            <p:cNvSpPr>
              <a:spLocks noChangeAspect="1"/>
            </p:cNvSpPr>
            <p:nvPr/>
          </p:nvSpPr>
          <p:spPr bwMode="auto">
            <a:xfrm>
              <a:off x="1727" y="2562"/>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5" name="Freeform 189"/>
            <p:cNvSpPr>
              <a:spLocks noChangeAspect="1"/>
            </p:cNvSpPr>
            <p:nvPr/>
          </p:nvSpPr>
          <p:spPr bwMode="auto">
            <a:xfrm>
              <a:off x="1727" y="2562"/>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6" name="Rectangle 190"/>
            <p:cNvSpPr>
              <a:spLocks noChangeAspect="1" noChangeArrowheads="1"/>
            </p:cNvSpPr>
            <p:nvPr/>
          </p:nvSpPr>
          <p:spPr bwMode="auto">
            <a:xfrm>
              <a:off x="1727" y="256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467" name="Freeform 191"/>
            <p:cNvSpPr>
              <a:spLocks noChangeAspect="1"/>
            </p:cNvSpPr>
            <p:nvPr/>
          </p:nvSpPr>
          <p:spPr bwMode="auto">
            <a:xfrm>
              <a:off x="1821" y="2315"/>
              <a:ext cx="94" cy="68"/>
            </a:xfrm>
            <a:custGeom>
              <a:avLst/>
              <a:gdLst>
                <a:gd name="T0" fmla="*/ 0 w 846"/>
                <a:gd name="T1" fmla="*/ 0 h 610"/>
                <a:gd name="T2" fmla="*/ 0 w 846"/>
                <a:gd name="T3" fmla="*/ 0 h 610"/>
                <a:gd name="T4" fmla="*/ 0 w 846"/>
                <a:gd name="T5" fmla="*/ 0 h 610"/>
                <a:gd name="T6" fmla="*/ 0 w 846"/>
                <a:gd name="T7" fmla="*/ 0 h 610"/>
                <a:gd name="T8" fmla="*/ 0 60000 65536"/>
                <a:gd name="T9" fmla="*/ 0 60000 65536"/>
                <a:gd name="T10" fmla="*/ 0 60000 65536"/>
                <a:gd name="T11" fmla="*/ 0 60000 65536"/>
                <a:gd name="T12" fmla="*/ 0 w 846"/>
                <a:gd name="T13" fmla="*/ 0 h 610"/>
                <a:gd name="T14" fmla="*/ 846 w 846"/>
                <a:gd name="T15" fmla="*/ 610 h 610"/>
              </a:gdLst>
              <a:ahLst/>
              <a:cxnLst>
                <a:cxn ang="T8">
                  <a:pos x="T0" y="T1"/>
                </a:cxn>
                <a:cxn ang="T9">
                  <a:pos x="T2" y="T3"/>
                </a:cxn>
                <a:cxn ang="T10">
                  <a:pos x="T4" y="T5"/>
                </a:cxn>
                <a:cxn ang="T11">
                  <a:pos x="T6" y="T7"/>
                </a:cxn>
              </a:cxnLst>
              <a:rect l="T12" t="T13" r="T14" b="T15"/>
              <a:pathLst>
                <a:path w="846" h="610">
                  <a:moveTo>
                    <a:pt x="0" y="560"/>
                  </a:moveTo>
                  <a:lnTo>
                    <a:pt x="33" y="610"/>
                  </a:lnTo>
                  <a:lnTo>
                    <a:pt x="846"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8" name="Freeform 192"/>
            <p:cNvSpPr>
              <a:spLocks noChangeAspect="1"/>
            </p:cNvSpPr>
            <p:nvPr/>
          </p:nvSpPr>
          <p:spPr bwMode="auto">
            <a:xfrm>
              <a:off x="1824" y="2315"/>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0" y="610"/>
                  </a:moveTo>
                  <a:lnTo>
                    <a:pt x="813" y="0"/>
                  </a:lnTo>
                  <a:lnTo>
                    <a:pt x="845" y="50"/>
                  </a:lnTo>
                  <a:lnTo>
                    <a:pt x="0" y="6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9" name="Freeform 193"/>
            <p:cNvSpPr>
              <a:spLocks noChangeAspect="1"/>
            </p:cNvSpPr>
            <p:nvPr/>
          </p:nvSpPr>
          <p:spPr bwMode="auto">
            <a:xfrm>
              <a:off x="1821" y="2315"/>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0" y="560"/>
                  </a:moveTo>
                  <a:lnTo>
                    <a:pt x="33" y="610"/>
                  </a:lnTo>
                  <a:lnTo>
                    <a:pt x="878" y="50"/>
                  </a:lnTo>
                  <a:lnTo>
                    <a:pt x="846"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70" name="Freeform 194"/>
            <p:cNvSpPr>
              <a:spLocks noChangeAspect="1"/>
            </p:cNvSpPr>
            <p:nvPr/>
          </p:nvSpPr>
          <p:spPr bwMode="auto">
            <a:xfrm>
              <a:off x="1789" y="2315"/>
              <a:ext cx="188"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0" y="1120"/>
                  </a:moveTo>
                  <a:lnTo>
                    <a:pt x="33" y="1170"/>
                  </a:lnTo>
                  <a:lnTo>
                    <a:pt x="1691"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1" name="Freeform 195"/>
            <p:cNvSpPr>
              <a:spLocks noChangeAspect="1"/>
            </p:cNvSpPr>
            <p:nvPr/>
          </p:nvSpPr>
          <p:spPr bwMode="auto">
            <a:xfrm>
              <a:off x="1793" y="2315"/>
              <a:ext cx="187"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0" y="1170"/>
                  </a:moveTo>
                  <a:lnTo>
                    <a:pt x="1658" y="0"/>
                  </a:lnTo>
                  <a:lnTo>
                    <a:pt x="1690" y="50"/>
                  </a:lnTo>
                  <a:lnTo>
                    <a:pt x="0" y="11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2" name="Freeform 196"/>
            <p:cNvSpPr>
              <a:spLocks noChangeAspect="1"/>
            </p:cNvSpPr>
            <p:nvPr/>
          </p:nvSpPr>
          <p:spPr bwMode="auto">
            <a:xfrm>
              <a:off x="1789" y="2315"/>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0" y="1120"/>
                  </a:moveTo>
                  <a:lnTo>
                    <a:pt x="33" y="1170"/>
                  </a:lnTo>
                  <a:lnTo>
                    <a:pt x="1723" y="50"/>
                  </a:lnTo>
                  <a:lnTo>
                    <a:pt x="1691"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73" name="Freeform 197"/>
            <p:cNvSpPr>
              <a:spLocks noChangeAspect="1"/>
            </p:cNvSpPr>
            <p:nvPr/>
          </p:nvSpPr>
          <p:spPr bwMode="auto">
            <a:xfrm>
              <a:off x="2229"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42"/>
                  </a:moveTo>
                  <a:lnTo>
                    <a:pt x="1064" y="0"/>
                  </a:lnTo>
                  <a:lnTo>
                    <a:pt x="0" y="2282"/>
                  </a:lnTo>
                  <a:lnTo>
                    <a:pt x="114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4" name="Freeform 198"/>
            <p:cNvSpPr>
              <a:spLocks noChangeAspect="1"/>
            </p:cNvSpPr>
            <p:nvPr/>
          </p:nvSpPr>
          <p:spPr bwMode="auto">
            <a:xfrm>
              <a:off x="2220"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0"/>
                  </a:moveTo>
                  <a:lnTo>
                    <a:pt x="79" y="2282"/>
                  </a:lnTo>
                  <a:lnTo>
                    <a:pt x="0" y="2241"/>
                  </a:lnTo>
                  <a:lnTo>
                    <a:pt x="1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5" name="Freeform 199"/>
            <p:cNvSpPr>
              <a:spLocks noChangeAspect="1"/>
            </p:cNvSpPr>
            <p:nvPr/>
          </p:nvSpPr>
          <p:spPr bwMode="auto">
            <a:xfrm>
              <a:off x="2220" y="2316"/>
              <a:ext cx="136" cy="253"/>
            </a:xfrm>
            <a:custGeom>
              <a:avLst/>
              <a:gdLst>
                <a:gd name="T0" fmla="*/ 0 w 1222"/>
                <a:gd name="T1" fmla="*/ 0 h 2282"/>
                <a:gd name="T2" fmla="*/ 0 w 1222"/>
                <a:gd name="T3" fmla="*/ 0 h 2282"/>
                <a:gd name="T4" fmla="*/ 0 w 1222"/>
                <a:gd name="T5" fmla="*/ 0 h 2282"/>
                <a:gd name="T6" fmla="*/ 0 w 1222"/>
                <a:gd name="T7" fmla="*/ 0 h 2282"/>
                <a:gd name="T8" fmla="*/ 0 w 1222"/>
                <a:gd name="T9" fmla="*/ 0 h 2282"/>
                <a:gd name="T10" fmla="*/ 0 60000 65536"/>
                <a:gd name="T11" fmla="*/ 0 60000 65536"/>
                <a:gd name="T12" fmla="*/ 0 60000 65536"/>
                <a:gd name="T13" fmla="*/ 0 60000 65536"/>
                <a:gd name="T14" fmla="*/ 0 60000 65536"/>
                <a:gd name="T15" fmla="*/ 0 w 1222"/>
                <a:gd name="T16" fmla="*/ 0 h 2282"/>
                <a:gd name="T17" fmla="*/ 1222 w 1222"/>
                <a:gd name="T18" fmla="*/ 2282 h 2282"/>
              </a:gdLst>
              <a:ahLst/>
              <a:cxnLst>
                <a:cxn ang="T10">
                  <a:pos x="T0" y="T1"/>
                </a:cxn>
                <a:cxn ang="T11">
                  <a:pos x="T2" y="T3"/>
                </a:cxn>
                <a:cxn ang="T12">
                  <a:pos x="T4" y="T5"/>
                </a:cxn>
                <a:cxn ang="T13">
                  <a:pos x="T6" y="T7"/>
                </a:cxn>
                <a:cxn ang="T14">
                  <a:pos x="T8" y="T9"/>
                </a:cxn>
              </a:cxnLst>
              <a:rect l="T15" t="T16" r="T17" b="T18"/>
              <a:pathLst>
                <a:path w="1222" h="2282">
                  <a:moveTo>
                    <a:pt x="1222" y="42"/>
                  </a:moveTo>
                  <a:lnTo>
                    <a:pt x="1143" y="0"/>
                  </a:lnTo>
                  <a:lnTo>
                    <a:pt x="0" y="2241"/>
                  </a:lnTo>
                  <a:lnTo>
                    <a:pt x="79" y="2282"/>
                  </a:lnTo>
                  <a:lnTo>
                    <a:pt x="122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76" name="Freeform 200"/>
            <p:cNvSpPr>
              <a:spLocks noChangeAspect="1"/>
            </p:cNvSpPr>
            <p:nvPr/>
          </p:nvSpPr>
          <p:spPr bwMode="auto">
            <a:xfrm>
              <a:off x="2102" y="2440"/>
              <a:ext cx="188"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1690" y="50"/>
                  </a:moveTo>
                  <a:lnTo>
                    <a:pt x="1658" y="0"/>
                  </a:lnTo>
                  <a:lnTo>
                    <a:pt x="0" y="1170"/>
                  </a:lnTo>
                  <a:lnTo>
                    <a:pt x="169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7" name="Freeform 201"/>
            <p:cNvSpPr>
              <a:spLocks noChangeAspect="1"/>
            </p:cNvSpPr>
            <p:nvPr/>
          </p:nvSpPr>
          <p:spPr bwMode="auto">
            <a:xfrm>
              <a:off x="2099" y="2440"/>
              <a:ext cx="187"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1691" y="0"/>
                  </a:moveTo>
                  <a:lnTo>
                    <a:pt x="33" y="1170"/>
                  </a:lnTo>
                  <a:lnTo>
                    <a:pt x="0" y="1121"/>
                  </a:lnTo>
                  <a:lnTo>
                    <a:pt x="169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8" name="Freeform 202"/>
            <p:cNvSpPr>
              <a:spLocks noChangeAspect="1"/>
            </p:cNvSpPr>
            <p:nvPr/>
          </p:nvSpPr>
          <p:spPr bwMode="auto">
            <a:xfrm>
              <a:off x="2099" y="2440"/>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1723" y="50"/>
                  </a:moveTo>
                  <a:lnTo>
                    <a:pt x="1691" y="0"/>
                  </a:lnTo>
                  <a:lnTo>
                    <a:pt x="0" y="1121"/>
                  </a:lnTo>
                  <a:lnTo>
                    <a:pt x="33" y="1170"/>
                  </a:lnTo>
                  <a:lnTo>
                    <a:pt x="1723"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79" name="Freeform 203"/>
            <p:cNvSpPr>
              <a:spLocks noChangeAspect="1"/>
            </p:cNvSpPr>
            <p:nvPr/>
          </p:nvSpPr>
          <p:spPr bwMode="auto">
            <a:xfrm>
              <a:off x="2099" y="2440"/>
              <a:ext cx="187"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0" y="1121"/>
                  </a:moveTo>
                  <a:lnTo>
                    <a:pt x="33" y="1170"/>
                  </a:lnTo>
                  <a:lnTo>
                    <a:pt x="1691" y="0"/>
                  </a:lnTo>
                  <a:lnTo>
                    <a:pt x="0" y="112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0" name="Freeform 204"/>
            <p:cNvSpPr>
              <a:spLocks noChangeAspect="1"/>
            </p:cNvSpPr>
            <p:nvPr/>
          </p:nvSpPr>
          <p:spPr bwMode="auto">
            <a:xfrm>
              <a:off x="2102" y="2440"/>
              <a:ext cx="188"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0" y="1170"/>
                  </a:moveTo>
                  <a:lnTo>
                    <a:pt x="1658" y="0"/>
                  </a:lnTo>
                  <a:lnTo>
                    <a:pt x="1690" y="50"/>
                  </a:lnTo>
                  <a:lnTo>
                    <a:pt x="0" y="11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1" name="Freeform 205"/>
            <p:cNvSpPr>
              <a:spLocks noChangeAspect="1"/>
            </p:cNvSpPr>
            <p:nvPr/>
          </p:nvSpPr>
          <p:spPr bwMode="auto">
            <a:xfrm>
              <a:off x="2099" y="2440"/>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0" y="1121"/>
                  </a:moveTo>
                  <a:lnTo>
                    <a:pt x="33" y="1170"/>
                  </a:lnTo>
                  <a:lnTo>
                    <a:pt x="1723" y="50"/>
                  </a:lnTo>
                  <a:lnTo>
                    <a:pt x="1691" y="0"/>
                  </a:lnTo>
                  <a:lnTo>
                    <a:pt x="0" y="112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82" name="Freeform 206"/>
            <p:cNvSpPr>
              <a:spLocks noChangeAspect="1"/>
            </p:cNvSpPr>
            <p:nvPr/>
          </p:nvSpPr>
          <p:spPr bwMode="auto">
            <a:xfrm>
              <a:off x="2040"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50"/>
                  </a:moveTo>
                  <a:lnTo>
                    <a:pt x="2503" y="0"/>
                  </a:lnTo>
                  <a:lnTo>
                    <a:pt x="0" y="1730"/>
                  </a:lnTo>
                  <a:lnTo>
                    <a:pt x="2536"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3" name="Freeform 207"/>
            <p:cNvSpPr>
              <a:spLocks noChangeAspect="1"/>
            </p:cNvSpPr>
            <p:nvPr/>
          </p:nvSpPr>
          <p:spPr bwMode="auto">
            <a:xfrm>
              <a:off x="2036"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0"/>
                  </a:moveTo>
                  <a:lnTo>
                    <a:pt x="33" y="1730"/>
                  </a:lnTo>
                  <a:lnTo>
                    <a:pt x="0" y="1681"/>
                  </a:lnTo>
                  <a:lnTo>
                    <a:pt x="253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4" name="Freeform 208"/>
            <p:cNvSpPr>
              <a:spLocks noChangeAspect="1"/>
            </p:cNvSpPr>
            <p:nvPr/>
          </p:nvSpPr>
          <p:spPr bwMode="auto">
            <a:xfrm>
              <a:off x="2036" y="2377"/>
              <a:ext cx="286" cy="193"/>
            </a:xfrm>
            <a:custGeom>
              <a:avLst/>
              <a:gdLst>
                <a:gd name="T0" fmla="*/ 0 w 2569"/>
                <a:gd name="T1" fmla="*/ 0 h 1730"/>
                <a:gd name="T2" fmla="*/ 0 w 2569"/>
                <a:gd name="T3" fmla="*/ 0 h 1730"/>
                <a:gd name="T4" fmla="*/ 0 w 2569"/>
                <a:gd name="T5" fmla="*/ 0 h 1730"/>
                <a:gd name="T6" fmla="*/ 0 w 2569"/>
                <a:gd name="T7" fmla="*/ 0 h 1730"/>
                <a:gd name="T8" fmla="*/ 0 w 2569"/>
                <a:gd name="T9" fmla="*/ 0 h 1730"/>
                <a:gd name="T10" fmla="*/ 0 60000 65536"/>
                <a:gd name="T11" fmla="*/ 0 60000 65536"/>
                <a:gd name="T12" fmla="*/ 0 60000 65536"/>
                <a:gd name="T13" fmla="*/ 0 60000 65536"/>
                <a:gd name="T14" fmla="*/ 0 60000 65536"/>
                <a:gd name="T15" fmla="*/ 0 w 2569"/>
                <a:gd name="T16" fmla="*/ 0 h 1730"/>
                <a:gd name="T17" fmla="*/ 2569 w 2569"/>
                <a:gd name="T18" fmla="*/ 1730 h 1730"/>
              </a:gdLst>
              <a:ahLst/>
              <a:cxnLst>
                <a:cxn ang="T10">
                  <a:pos x="T0" y="T1"/>
                </a:cxn>
                <a:cxn ang="T11">
                  <a:pos x="T2" y="T3"/>
                </a:cxn>
                <a:cxn ang="T12">
                  <a:pos x="T4" y="T5"/>
                </a:cxn>
                <a:cxn ang="T13">
                  <a:pos x="T6" y="T7"/>
                </a:cxn>
                <a:cxn ang="T14">
                  <a:pos x="T8" y="T9"/>
                </a:cxn>
              </a:cxnLst>
              <a:rect l="T15" t="T16" r="T17" b="T18"/>
              <a:pathLst>
                <a:path w="2569" h="1730">
                  <a:moveTo>
                    <a:pt x="2569" y="50"/>
                  </a:moveTo>
                  <a:lnTo>
                    <a:pt x="2536" y="0"/>
                  </a:lnTo>
                  <a:lnTo>
                    <a:pt x="0" y="1681"/>
                  </a:lnTo>
                  <a:lnTo>
                    <a:pt x="33" y="1730"/>
                  </a:lnTo>
                  <a:lnTo>
                    <a:pt x="2569"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85" name="Freeform 209"/>
            <p:cNvSpPr>
              <a:spLocks noChangeAspect="1"/>
            </p:cNvSpPr>
            <p:nvPr/>
          </p:nvSpPr>
          <p:spPr bwMode="auto">
            <a:xfrm>
              <a:off x="2036"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681"/>
                  </a:moveTo>
                  <a:lnTo>
                    <a:pt x="33" y="1730"/>
                  </a:lnTo>
                  <a:lnTo>
                    <a:pt x="2536" y="0"/>
                  </a:lnTo>
                  <a:lnTo>
                    <a:pt x="0" y="168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6" name="Freeform 210"/>
            <p:cNvSpPr>
              <a:spLocks noChangeAspect="1"/>
            </p:cNvSpPr>
            <p:nvPr/>
          </p:nvSpPr>
          <p:spPr bwMode="auto">
            <a:xfrm>
              <a:off x="2040"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730"/>
                  </a:moveTo>
                  <a:lnTo>
                    <a:pt x="2503" y="0"/>
                  </a:lnTo>
                  <a:lnTo>
                    <a:pt x="2536" y="50"/>
                  </a:lnTo>
                  <a:lnTo>
                    <a:pt x="0" y="17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7" name="Freeform 211"/>
            <p:cNvSpPr>
              <a:spLocks noChangeAspect="1"/>
            </p:cNvSpPr>
            <p:nvPr/>
          </p:nvSpPr>
          <p:spPr bwMode="auto">
            <a:xfrm>
              <a:off x="2036" y="2377"/>
              <a:ext cx="286" cy="193"/>
            </a:xfrm>
            <a:custGeom>
              <a:avLst/>
              <a:gdLst>
                <a:gd name="T0" fmla="*/ 0 w 2569"/>
                <a:gd name="T1" fmla="*/ 0 h 1730"/>
                <a:gd name="T2" fmla="*/ 0 w 2569"/>
                <a:gd name="T3" fmla="*/ 0 h 1730"/>
                <a:gd name="T4" fmla="*/ 0 w 2569"/>
                <a:gd name="T5" fmla="*/ 0 h 1730"/>
                <a:gd name="T6" fmla="*/ 0 w 2569"/>
                <a:gd name="T7" fmla="*/ 0 h 1730"/>
                <a:gd name="T8" fmla="*/ 0 w 2569"/>
                <a:gd name="T9" fmla="*/ 0 h 1730"/>
                <a:gd name="T10" fmla="*/ 0 60000 65536"/>
                <a:gd name="T11" fmla="*/ 0 60000 65536"/>
                <a:gd name="T12" fmla="*/ 0 60000 65536"/>
                <a:gd name="T13" fmla="*/ 0 60000 65536"/>
                <a:gd name="T14" fmla="*/ 0 60000 65536"/>
                <a:gd name="T15" fmla="*/ 0 w 2569"/>
                <a:gd name="T16" fmla="*/ 0 h 1730"/>
                <a:gd name="T17" fmla="*/ 2569 w 2569"/>
                <a:gd name="T18" fmla="*/ 1730 h 1730"/>
              </a:gdLst>
              <a:ahLst/>
              <a:cxnLst>
                <a:cxn ang="T10">
                  <a:pos x="T0" y="T1"/>
                </a:cxn>
                <a:cxn ang="T11">
                  <a:pos x="T2" y="T3"/>
                </a:cxn>
                <a:cxn ang="T12">
                  <a:pos x="T4" y="T5"/>
                </a:cxn>
                <a:cxn ang="T13">
                  <a:pos x="T6" y="T7"/>
                </a:cxn>
                <a:cxn ang="T14">
                  <a:pos x="T8" y="T9"/>
                </a:cxn>
              </a:cxnLst>
              <a:rect l="T15" t="T16" r="T17" b="T18"/>
              <a:pathLst>
                <a:path w="2569" h="1730">
                  <a:moveTo>
                    <a:pt x="0" y="1681"/>
                  </a:moveTo>
                  <a:lnTo>
                    <a:pt x="33" y="1730"/>
                  </a:lnTo>
                  <a:lnTo>
                    <a:pt x="2569" y="50"/>
                  </a:lnTo>
                  <a:lnTo>
                    <a:pt x="2536" y="0"/>
                  </a:lnTo>
                  <a:lnTo>
                    <a:pt x="0" y="168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88" name="Freeform 212"/>
            <p:cNvSpPr>
              <a:spLocks noChangeAspect="1"/>
            </p:cNvSpPr>
            <p:nvPr/>
          </p:nvSpPr>
          <p:spPr bwMode="auto">
            <a:xfrm>
              <a:off x="2164" y="2502"/>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845" y="50"/>
                  </a:moveTo>
                  <a:lnTo>
                    <a:pt x="811" y="0"/>
                  </a:lnTo>
                  <a:lnTo>
                    <a:pt x="0" y="610"/>
                  </a:lnTo>
                  <a:lnTo>
                    <a:pt x="845"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9" name="Freeform 213"/>
            <p:cNvSpPr>
              <a:spLocks noChangeAspect="1"/>
            </p:cNvSpPr>
            <p:nvPr/>
          </p:nvSpPr>
          <p:spPr bwMode="auto">
            <a:xfrm>
              <a:off x="2161" y="2502"/>
              <a:ext cx="94" cy="68"/>
            </a:xfrm>
            <a:custGeom>
              <a:avLst/>
              <a:gdLst>
                <a:gd name="T0" fmla="*/ 0 w 844"/>
                <a:gd name="T1" fmla="*/ 0 h 610"/>
                <a:gd name="T2" fmla="*/ 0 w 844"/>
                <a:gd name="T3" fmla="*/ 0 h 610"/>
                <a:gd name="T4" fmla="*/ 0 w 844"/>
                <a:gd name="T5" fmla="*/ 0 h 610"/>
                <a:gd name="T6" fmla="*/ 0 w 844"/>
                <a:gd name="T7" fmla="*/ 0 h 610"/>
                <a:gd name="T8" fmla="*/ 0 60000 65536"/>
                <a:gd name="T9" fmla="*/ 0 60000 65536"/>
                <a:gd name="T10" fmla="*/ 0 60000 65536"/>
                <a:gd name="T11" fmla="*/ 0 60000 65536"/>
                <a:gd name="T12" fmla="*/ 0 w 844"/>
                <a:gd name="T13" fmla="*/ 0 h 610"/>
                <a:gd name="T14" fmla="*/ 844 w 844"/>
                <a:gd name="T15" fmla="*/ 610 h 610"/>
              </a:gdLst>
              <a:ahLst/>
              <a:cxnLst>
                <a:cxn ang="T8">
                  <a:pos x="T0" y="T1"/>
                </a:cxn>
                <a:cxn ang="T9">
                  <a:pos x="T2" y="T3"/>
                </a:cxn>
                <a:cxn ang="T10">
                  <a:pos x="T4" y="T5"/>
                </a:cxn>
                <a:cxn ang="T11">
                  <a:pos x="T6" y="T7"/>
                </a:cxn>
              </a:cxnLst>
              <a:rect l="T12" t="T13" r="T14" b="T15"/>
              <a:pathLst>
                <a:path w="844" h="610">
                  <a:moveTo>
                    <a:pt x="844" y="0"/>
                  </a:moveTo>
                  <a:lnTo>
                    <a:pt x="33" y="610"/>
                  </a:lnTo>
                  <a:lnTo>
                    <a:pt x="0" y="561"/>
                  </a:lnTo>
                  <a:lnTo>
                    <a:pt x="84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0" name="Freeform 214"/>
            <p:cNvSpPr>
              <a:spLocks noChangeAspect="1"/>
            </p:cNvSpPr>
            <p:nvPr/>
          </p:nvSpPr>
          <p:spPr bwMode="auto">
            <a:xfrm>
              <a:off x="2161" y="2502"/>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878" y="50"/>
                  </a:moveTo>
                  <a:lnTo>
                    <a:pt x="844" y="0"/>
                  </a:lnTo>
                  <a:lnTo>
                    <a:pt x="0" y="561"/>
                  </a:lnTo>
                  <a:lnTo>
                    <a:pt x="33" y="610"/>
                  </a:lnTo>
                  <a:lnTo>
                    <a:pt x="878"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91" name="Freeform 215"/>
            <p:cNvSpPr>
              <a:spLocks noChangeAspect="1"/>
            </p:cNvSpPr>
            <p:nvPr/>
          </p:nvSpPr>
          <p:spPr bwMode="auto">
            <a:xfrm>
              <a:off x="2161" y="2502"/>
              <a:ext cx="94" cy="68"/>
            </a:xfrm>
            <a:custGeom>
              <a:avLst/>
              <a:gdLst>
                <a:gd name="T0" fmla="*/ 0 w 844"/>
                <a:gd name="T1" fmla="*/ 0 h 610"/>
                <a:gd name="T2" fmla="*/ 0 w 844"/>
                <a:gd name="T3" fmla="*/ 0 h 610"/>
                <a:gd name="T4" fmla="*/ 0 w 844"/>
                <a:gd name="T5" fmla="*/ 0 h 610"/>
                <a:gd name="T6" fmla="*/ 0 w 844"/>
                <a:gd name="T7" fmla="*/ 0 h 610"/>
                <a:gd name="T8" fmla="*/ 0 60000 65536"/>
                <a:gd name="T9" fmla="*/ 0 60000 65536"/>
                <a:gd name="T10" fmla="*/ 0 60000 65536"/>
                <a:gd name="T11" fmla="*/ 0 60000 65536"/>
                <a:gd name="T12" fmla="*/ 0 w 844"/>
                <a:gd name="T13" fmla="*/ 0 h 610"/>
                <a:gd name="T14" fmla="*/ 844 w 844"/>
                <a:gd name="T15" fmla="*/ 610 h 610"/>
              </a:gdLst>
              <a:ahLst/>
              <a:cxnLst>
                <a:cxn ang="T8">
                  <a:pos x="T0" y="T1"/>
                </a:cxn>
                <a:cxn ang="T9">
                  <a:pos x="T2" y="T3"/>
                </a:cxn>
                <a:cxn ang="T10">
                  <a:pos x="T4" y="T5"/>
                </a:cxn>
                <a:cxn ang="T11">
                  <a:pos x="T6" y="T7"/>
                </a:cxn>
              </a:cxnLst>
              <a:rect l="T12" t="T13" r="T14" b="T15"/>
              <a:pathLst>
                <a:path w="844" h="610">
                  <a:moveTo>
                    <a:pt x="0" y="561"/>
                  </a:moveTo>
                  <a:lnTo>
                    <a:pt x="33" y="610"/>
                  </a:lnTo>
                  <a:lnTo>
                    <a:pt x="844" y="0"/>
                  </a:lnTo>
                  <a:lnTo>
                    <a:pt x="0" y="56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2" name="Freeform 216"/>
            <p:cNvSpPr>
              <a:spLocks noChangeAspect="1"/>
            </p:cNvSpPr>
            <p:nvPr/>
          </p:nvSpPr>
          <p:spPr bwMode="auto">
            <a:xfrm>
              <a:off x="2164" y="2502"/>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0" y="610"/>
                  </a:moveTo>
                  <a:lnTo>
                    <a:pt x="811" y="0"/>
                  </a:lnTo>
                  <a:lnTo>
                    <a:pt x="845" y="50"/>
                  </a:lnTo>
                  <a:lnTo>
                    <a:pt x="0" y="6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3" name="Freeform 217"/>
            <p:cNvSpPr>
              <a:spLocks noChangeAspect="1"/>
            </p:cNvSpPr>
            <p:nvPr/>
          </p:nvSpPr>
          <p:spPr bwMode="auto">
            <a:xfrm>
              <a:off x="2161" y="2502"/>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0" y="561"/>
                  </a:moveTo>
                  <a:lnTo>
                    <a:pt x="33" y="610"/>
                  </a:lnTo>
                  <a:lnTo>
                    <a:pt x="878" y="50"/>
                  </a:lnTo>
                  <a:lnTo>
                    <a:pt x="844" y="0"/>
                  </a:lnTo>
                  <a:lnTo>
                    <a:pt x="0" y="56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94" name="Freeform 218"/>
            <p:cNvSpPr>
              <a:spLocks noChangeAspect="1"/>
            </p:cNvSpPr>
            <p:nvPr/>
          </p:nvSpPr>
          <p:spPr bwMode="auto">
            <a:xfrm>
              <a:off x="2103" y="2313"/>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5" name="Freeform 219"/>
            <p:cNvSpPr>
              <a:spLocks noChangeAspect="1"/>
            </p:cNvSpPr>
            <p:nvPr/>
          </p:nvSpPr>
          <p:spPr bwMode="auto">
            <a:xfrm>
              <a:off x="2103" y="2313"/>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6" name="Rectangle 220"/>
            <p:cNvSpPr>
              <a:spLocks noChangeAspect="1" noChangeArrowheads="1"/>
            </p:cNvSpPr>
            <p:nvPr/>
          </p:nvSpPr>
          <p:spPr bwMode="auto">
            <a:xfrm>
              <a:off x="2103" y="231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5" name="Group 221"/>
          <p:cNvGrpSpPr>
            <a:grpSpLocks noChangeAspect="1"/>
          </p:cNvGrpSpPr>
          <p:nvPr/>
        </p:nvGrpSpPr>
        <p:grpSpPr bwMode="auto">
          <a:xfrm>
            <a:off x="1468190" y="2310830"/>
            <a:ext cx="5614987" cy="2417762"/>
            <a:chOff x="1723" y="2002"/>
            <a:chExt cx="602" cy="259"/>
          </a:xfrm>
        </p:grpSpPr>
        <p:sp>
          <p:nvSpPr>
            <p:cNvPr id="89353" name="Freeform 222"/>
            <p:cNvSpPr>
              <a:spLocks noChangeAspect="1"/>
            </p:cNvSpPr>
            <p:nvPr/>
          </p:nvSpPr>
          <p:spPr bwMode="auto">
            <a:xfrm>
              <a:off x="1725"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4" name="Freeform 223"/>
            <p:cNvSpPr>
              <a:spLocks noChangeAspect="1"/>
            </p:cNvSpPr>
            <p:nvPr/>
          </p:nvSpPr>
          <p:spPr bwMode="auto">
            <a:xfrm>
              <a:off x="1729"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5" name="Freeform 224"/>
            <p:cNvSpPr>
              <a:spLocks noChangeAspect="1"/>
            </p:cNvSpPr>
            <p:nvPr/>
          </p:nvSpPr>
          <p:spPr bwMode="auto">
            <a:xfrm>
              <a:off x="1725"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56" name="Freeform 225"/>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7" name="Freeform 226"/>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8" name="Freeform 227"/>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59" name="Freeform 228"/>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0" name="Freeform 229"/>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1" name="Freeform 230"/>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62" name="Freeform 231"/>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3" name="Freeform 232"/>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4" name="Freeform 233"/>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65" name="Freeform 234"/>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6" name="Freeform 235"/>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7" name="Freeform 236"/>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68" name="Freeform 237"/>
            <p:cNvSpPr>
              <a:spLocks noChangeAspect="1"/>
            </p:cNvSpPr>
            <p:nvPr/>
          </p:nvSpPr>
          <p:spPr bwMode="auto">
            <a:xfrm>
              <a:off x="1787"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9" name="Freeform 238"/>
            <p:cNvSpPr>
              <a:spLocks noChangeAspect="1"/>
            </p:cNvSpPr>
            <p:nvPr/>
          </p:nvSpPr>
          <p:spPr bwMode="auto">
            <a:xfrm>
              <a:off x="1791"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0" name="Freeform 239"/>
            <p:cNvSpPr>
              <a:spLocks noChangeAspect="1"/>
            </p:cNvSpPr>
            <p:nvPr/>
          </p:nvSpPr>
          <p:spPr bwMode="auto">
            <a:xfrm>
              <a:off x="1787"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71" name="Freeform 240"/>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48"/>
                  </a:moveTo>
                  <a:lnTo>
                    <a:pt x="3060" y="0"/>
                  </a:lnTo>
                  <a:lnTo>
                    <a:pt x="0" y="2288"/>
                  </a:lnTo>
                  <a:lnTo>
                    <a:pt x="309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2" name="Freeform 241"/>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0"/>
                  </a:moveTo>
                  <a:lnTo>
                    <a:pt x="35" y="2288"/>
                  </a:lnTo>
                  <a:lnTo>
                    <a:pt x="0" y="2240"/>
                  </a:lnTo>
                  <a:lnTo>
                    <a:pt x="30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3" name="Freeform 242"/>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3130" y="48"/>
                  </a:moveTo>
                  <a:lnTo>
                    <a:pt x="3095" y="0"/>
                  </a:lnTo>
                  <a:lnTo>
                    <a:pt x="0" y="2240"/>
                  </a:lnTo>
                  <a:lnTo>
                    <a:pt x="35" y="2288"/>
                  </a:lnTo>
                  <a:lnTo>
                    <a:pt x="3130"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74" name="Freeform 243"/>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5" name="Freeform 244"/>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6" name="Freeform 245"/>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77" name="Freeform 246"/>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8" name="Freeform 247"/>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9" name="Rectangle 248"/>
            <p:cNvSpPr>
              <a:spLocks noChangeAspect="1" noChangeArrowheads="1"/>
            </p:cNvSpPr>
            <p:nvPr/>
          </p:nvSpPr>
          <p:spPr bwMode="auto">
            <a:xfrm>
              <a:off x="1822"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380" name="Freeform 249"/>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1" name="Freeform 250"/>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2" name="Rectangle 251"/>
            <p:cNvSpPr>
              <a:spLocks noChangeAspect="1" noChangeArrowheads="1"/>
            </p:cNvSpPr>
            <p:nvPr/>
          </p:nvSpPr>
          <p:spPr bwMode="auto">
            <a:xfrm>
              <a:off x="1976"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383" name="Freeform 252"/>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48"/>
                  </a:moveTo>
                  <a:lnTo>
                    <a:pt x="2286" y="0"/>
                  </a:lnTo>
                  <a:lnTo>
                    <a:pt x="0" y="1728"/>
                  </a:lnTo>
                  <a:lnTo>
                    <a:pt x="2321"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4" name="Freeform 253"/>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0"/>
                  </a:moveTo>
                  <a:lnTo>
                    <a:pt x="35" y="1728"/>
                  </a:lnTo>
                  <a:lnTo>
                    <a:pt x="0" y="1680"/>
                  </a:lnTo>
                  <a:lnTo>
                    <a:pt x="232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5" name="Freeform 254"/>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2356" y="48"/>
                  </a:moveTo>
                  <a:lnTo>
                    <a:pt x="2321" y="0"/>
                  </a:lnTo>
                  <a:lnTo>
                    <a:pt x="0" y="1680"/>
                  </a:lnTo>
                  <a:lnTo>
                    <a:pt x="35" y="1728"/>
                  </a:lnTo>
                  <a:lnTo>
                    <a:pt x="2356"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86" name="Freeform 255"/>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680"/>
                  </a:moveTo>
                  <a:lnTo>
                    <a:pt x="35" y="1728"/>
                  </a:lnTo>
                  <a:lnTo>
                    <a:pt x="2321"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7" name="Freeform 256"/>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728"/>
                  </a:moveTo>
                  <a:lnTo>
                    <a:pt x="2286" y="0"/>
                  </a:lnTo>
                  <a:lnTo>
                    <a:pt x="2321"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8" name="Freeform 257"/>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0" y="1680"/>
                  </a:moveTo>
                  <a:lnTo>
                    <a:pt x="35" y="1728"/>
                  </a:lnTo>
                  <a:lnTo>
                    <a:pt x="2356" y="48"/>
                  </a:lnTo>
                  <a:lnTo>
                    <a:pt x="2321"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89" name="Freeform 258"/>
            <p:cNvSpPr>
              <a:spLocks noChangeAspect="1"/>
            </p:cNvSpPr>
            <p:nvPr/>
          </p:nvSpPr>
          <p:spPr bwMode="auto">
            <a:xfrm>
              <a:off x="1732" y="2005"/>
              <a:ext cx="95" cy="252"/>
            </a:xfrm>
            <a:custGeom>
              <a:avLst/>
              <a:gdLst>
                <a:gd name="T0" fmla="*/ 0 w 856"/>
                <a:gd name="T1" fmla="*/ 0 h 2272"/>
                <a:gd name="T2" fmla="*/ 0 w 856"/>
                <a:gd name="T3" fmla="*/ 0 h 2272"/>
                <a:gd name="T4" fmla="*/ 0 w 856"/>
                <a:gd name="T5" fmla="*/ 0 h 2272"/>
                <a:gd name="T6" fmla="*/ 0 w 856"/>
                <a:gd name="T7" fmla="*/ 0 h 2272"/>
                <a:gd name="T8" fmla="*/ 0 60000 65536"/>
                <a:gd name="T9" fmla="*/ 0 60000 65536"/>
                <a:gd name="T10" fmla="*/ 0 60000 65536"/>
                <a:gd name="T11" fmla="*/ 0 60000 65536"/>
                <a:gd name="T12" fmla="*/ 0 w 856"/>
                <a:gd name="T13" fmla="*/ 0 h 2272"/>
                <a:gd name="T14" fmla="*/ 856 w 856"/>
                <a:gd name="T15" fmla="*/ 2272 h 2272"/>
              </a:gdLst>
              <a:ahLst/>
              <a:cxnLst>
                <a:cxn ang="T8">
                  <a:pos x="T0" y="T1"/>
                </a:cxn>
                <a:cxn ang="T9">
                  <a:pos x="T2" y="T3"/>
                </a:cxn>
                <a:cxn ang="T10">
                  <a:pos x="T4" y="T5"/>
                </a:cxn>
                <a:cxn ang="T11">
                  <a:pos x="T6" y="T7"/>
                </a:cxn>
              </a:cxnLst>
              <a:rect l="T12" t="T13" r="T14" b="T15"/>
              <a:pathLst>
                <a:path w="856" h="2272">
                  <a:moveTo>
                    <a:pt x="856" y="31"/>
                  </a:moveTo>
                  <a:lnTo>
                    <a:pt x="774" y="0"/>
                  </a:lnTo>
                  <a:lnTo>
                    <a:pt x="0" y="2272"/>
                  </a:lnTo>
                  <a:lnTo>
                    <a:pt x="85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0" name="Freeform 259"/>
            <p:cNvSpPr>
              <a:spLocks noChangeAspect="1"/>
            </p:cNvSpPr>
            <p:nvPr/>
          </p:nvSpPr>
          <p:spPr bwMode="auto">
            <a:xfrm>
              <a:off x="1723" y="2005"/>
              <a:ext cx="95"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0"/>
                  </a:moveTo>
                  <a:lnTo>
                    <a:pt x="84" y="2272"/>
                  </a:lnTo>
                  <a:lnTo>
                    <a:pt x="0" y="2240"/>
                  </a:lnTo>
                  <a:lnTo>
                    <a:pt x="8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1" name="Freeform 260"/>
            <p:cNvSpPr>
              <a:spLocks noChangeAspect="1"/>
            </p:cNvSpPr>
            <p:nvPr/>
          </p:nvSpPr>
          <p:spPr bwMode="auto">
            <a:xfrm>
              <a:off x="1723" y="2005"/>
              <a:ext cx="104"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8" y="0"/>
                  </a:lnTo>
                  <a:lnTo>
                    <a:pt x="0" y="2240"/>
                  </a:lnTo>
                  <a:lnTo>
                    <a:pt x="84"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92" name="Freeform 261"/>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3" name="Freeform 262"/>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4" name="Rectangle 263"/>
            <p:cNvSpPr>
              <a:spLocks noChangeAspect="1" noChangeArrowheads="1"/>
            </p:cNvSpPr>
            <p:nvPr/>
          </p:nvSpPr>
          <p:spPr bwMode="auto">
            <a:xfrm>
              <a:off x="1727"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395" name="Freeform 264"/>
            <p:cNvSpPr>
              <a:spLocks noChangeAspect="1"/>
            </p:cNvSpPr>
            <p:nvPr/>
          </p:nvSpPr>
          <p:spPr bwMode="auto">
            <a:xfrm>
              <a:off x="1773" y="2004"/>
              <a:ext cx="172" cy="130"/>
            </a:xfrm>
            <a:custGeom>
              <a:avLst/>
              <a:gdLst>
                <a:gd name="T0" fmla="*/ 0 w 1548"/>
                <a:gd name="T1" fmla="*/ 0 h 1168"/>
                <a:gd name="T2" fmla="*/ 0 w 1548"/>
                <a:gd name="T3" fmla="*/ 0 h 1168"/>
                <a:gd name="T4" fmla="*/ 0 w 1548"/>
                <a:gd name="T5" fmla="*/ 0 h 1168"/>
                <a:gd name="T6" fmla="*/ 0 w 1548"/>
                <a:gd name="T7" fmla="*/ 0 h 1168"/>
                <a:gd name="T8" fmla="*/ 0 60000 65536"/>
                <a:gd name="T9" fmla="*/ 0 60000 65536"/>
                <a:gd name="T10" fmla="*/ 0 60000 65536"/>
                <a:gd name="T11" fmla="*/ 0 60000 65536"/>
                <a:gd name="T12" fmla="*/ 0 w 1548"/>
                <a:gd name="T13" fmla="*/ 0 h 1168"/>
                <a:gd name="T14" fmla="*/ 1548 w 1548"/>
                <a:gd name="T15" fmla="*/ 1168 h 1168"/>
              </a:gdLst>
              <a:ahLst/>
              <a:cxnLst>
                <a:cxn ang="T8">
                  <a:pos x="T0" y="T1"/>
                </a:cxn>
                <a:cxn ang="T9">
                  <a:pos x="T2" y="T3"/>
                </a:cxn>
                <a:cxn ang="T10">
                  <a:pos x="T4" y="T5"/>
                </a:cxn>
                <a:cxn ang="T11">
                  <a:pos x="T6" y="T7"/>
                </a:cxn>
              </a:cxnLst>
              <a:rect l="T12" t="T13" r="T14" b="T15"/>
              <a:pathLst>
                <a:path w="1548" h="1168">
                  <a:moveTo>
                    <a:pt x="0" y="1120"/>
                  </a:moveTo>
                  <a:lnTo>
                    <a:pt x="34" y="1168"/>
                  </a:lnTo>
                  <a:lnTo>
                    <a:pt x="1548"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6" name="Freeform 265"/>
            <p:cNvSpPr>
              <a:spLocks noChangeAspect="1"/>
            </p:cNvSpPr>
            <p:nvPr/>
          </p:nvSpPr>
          <p:spPr bwMode="auto">
            <a:xfrm>
              <a:off x="1777" y="2004"/>
              <a:ext cx="172" cy="130"/>
            </a:xfrm>
            <a:custGeom>
              <a:avLst/>
              <a:gdLst>
                <a:gd name="T0" fmla="*/ 0 w 1549"/>
                <a:gd name="T1" fmla="*/ 0 h 1168"/>
                <a:gd name="T2" fmla="*/ 0 w 1549"/>
                <a:gd name="T3" fmla="*/ 0 h 1168"/>
                <a:gd name="T4" fmla="*/ 0 w 1549"/>
                <a:gd name="T5" fmla="*/ 0 h 1168"/>
                <a:gd name="T6" fmla="*/ 0 w 1549"/>
                <a:gd name="T7" fmla="*/ 0 h 1168"/>
                <a:gd name="T8" fmla="*/ 0 60000 65536"/>
                <a:gd name="T9" fmla="*/ 0 60000 65536"/>
                <a:gd name="T10" fmla="*/ 0 60000 65536"/>
                <a:gd name="T11" fmla="*/ 0 60000 65536"/>
                <a:gd name="T12" fmla="*/ 0 w 1549"/>
                <a:gd name="T13" fmla="*/ 0 h 1168"/>
                <a:gd name="T14" fmla="*/ 1549 w 1549"/>
                <a:gd name="T15" fmla="*/ 1168 h 1168"/>
              </a:gdLst>
              <a:ahLst/>
              <a:cxnLst>
                <a:cxn ang="T8">
                  <a:pos x="T0" y="T1"/>
                </a:cxn>
                <a:cxn ang="T9">
                  <a:pos x="T2" y="T3"/>
                </a:cxn>
                <a:cxn ang="T10">
                  <a:pos x="T4" y="T5"/>
                </a:cxn>
                <a:cxn ang="T11">
                  <a:pos x="T6" y="T7"/>
                </a:cxn>
              </a:cxnLst>
              <a:rect l="T12" t="T13" r="T14" b="T15"/>
              <a:pathLst>
                <a:path w="1549" h="1168">
                  <a:moveTo>
                    <a:pt x="0" y="1168"/>
                  </a:moveTo>
                  <a:lnTo>
                    <a:pt x="1514" y="0"/>
                  </a:lnTo>
                  <a:lnTo>
                    <a:pt x="1549"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7" name="Freeform 266"/>
            <p:cNvSpPr>
              <a:spLocks noChangeAspect="1"/>
            </p:cNvSpPr>
            <p:nvPr/>
          </p:nvSpPr>
          <p:spPr bwMode="auto">
            <a:xfrm>
              <a:off x="1773" y="2004"/>
              <a:ext cx="176" cy="130"/>
            </a:xfrm>
            <a:custGeom>
              <a:avLst/>
              <a:gdLst>
                <a:gd name="T0" fmla="*/ 0 w 1583"/>
                <a:gd name="T1" fmla="*/ 0 h 1168"/>
                <a:gd name="T2" fmla="*/ 0 w 1583"/>
                <a:gd name="T3" fmla="*/ 0 h 1168"/>
                <a:gd name="T4" fmla="*/ 0 w 1583"/>
                <a:gd name="T5" fmla="*/ 0 h 1168"/>
                <a:gd name="T6" fmla="*/ 0 w 1583"/>
                <a:gd name="T7" fmla="*/ 0 h 1168"/>
                <a:gd name="T8" fmla="*/ 0 w 1583"/>
                <a:gd name="T9" fmla="*/ 0 h 1168"/>
                <a:gd name="T10" fmla="*/ 0 60000 65536"/>
                <a:gd name="T11" fmla="*/ 0 60000 65536"/>
                <a:gd name="T12" fmla="*/ 0 60000 65536"/>
                <a:gd name="T13" fmla="*/ 0 60000 65536"/>
                <a:gd name="T14" fmla="*/ 0 60000 65536"/>
                <a:gd name="T15" fmla="*/ 0 w 1583"/>
                <a:gd name="T16" fmla="*/ 0 h 1168"/>
                <a:gd name="T17" fmla="*/ 1583 w 1583"/>
                <a:gd name="T18" fmla="*/ 1168 h 1168"/>
              </a:gdLst>
              <a:ahLst/>
              <a:cxnLst>
                <a:cxn ang="T10">
                  <a:pos x="T0" y="T1"/>
                </a:cxn>
                <a:cxn ang="T11">
                  <a:pos x="T2" y="T3"/>
                </a:cxn>
                <a:cxn ang="T12">
                  <a:pos x="T4" y="T5"/>
                </a:cxn>
                <a:cxn ang="T13">
                  <a:pos x="T6" y="T7"/>
                </a:cxn>
                <a:cxn ang="T14">
                  <a:pos x="T8" y="T9"/>
                </a:cxn>
              </a:cxnLst>
              <a:rect l="T15" t="T16" r="T17" b="T18"/>
              <a:pathLst>
                <a:path w="1583" h="1168">
                  <a:moveTo>
                    <a:pt x="0" y="1120"/>
                  </a:moveTo>
                  <a:lnTo>
                    <a:pt x="34" y="1168"/>
                  </a:lnTo>
                  <a:lnTo>
                    <a:pt x="1583" y="48"/>
                  </a:lnTo>
                  <a:lnTo>
                    <a:pt x="1548"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98" name="Freeform 267"/>
            <p:cNvSpPr>
              <a:spLocks noChangeAspect="1"/>
            </p:cNvSpPr>
            <p:nvPr/>
          </p:nvSpPr>
          <p:spPr bwMode="auto">
            <a:xfrm>
              <a:off x="1797" y="2004"/>
              <a:ext cx="86" cy="68"/>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560"/>
                  </a:moveTo>
                  <a:lnTo>
                    <a:pt x="34" y="608"/>
                  </a:lnTo>
                  <a:lnTo>
                    <a:pt x="773"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9" name="Freeform 268"/>
            <p:cNvSpPr>
              <a:spLocks noChangeAspect="1"/>
            </p:cNvSpPr>
            <p:nvPr/>
          </p:nvSpPr>
          <p:spPr bwMode="auto">
            <a:xfrm>
              <a:off x="1801" y="2004"/>
              <a:ext cx="86" cy="68"/>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608"/>
                  </a:moveTo>
                  <a:lnTo>
                    <a:pt x="739" y="0"/>
                  </a:lnTo>
                  <a:lnTo>
                    <a:pt x="774"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0" name="Freeform 269"/>
            <p:cNvSpPr>
              <a:spLocks noChangeAspect="1"/>
            </p:cNvSpPr>
            <p:nvPr/>
          </p:nvSpPr>
          <p:spPr bwMode="auto">
            <a:xfrm>
              <a:off x="1797" y="2004"/>
              <a:ext cx="90" cy="68"/>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4" y="608"/>
                  </a:lnTo>
                  <a:lnTo>
                    <a:pt x="808" y="48"/>
                  </a:lnTo>
                  <a:lnTo>
                    <a:pt x="773"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01" name="Freeform 270"/>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48"/>
                  </a:moveTo>
                  <a:lnTo>
                    <a:pt x="2287" y="0"/>
                  </a:lnTo>
                  <a:lnTo>
                    <a:pt x="0" y="1728"/>
                  </a:lnTo>
                  <a:lnTo>
                    <a:pt x="2322"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2" name="Freeform 271"/>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0"/>
                  </a:moveTo>
                  <a:lnTo>
                    <a:pt x="35" y="1728"/>
                  </a:lnTo>
                  <a:lnTo>
                    <a:pt x="0" y="1680"/>
                  </a:lnTo>
                  <a:lnTo>
                    <a:pt x="232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3" name="Freeform 272"/>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2357" y="48"/>
                  </a:moveTo>
                  <a:lnTo>
                    <a:pt x="2322" y="0"/>
                  </a:lnTo>
                  <a:lnTo>
                    <a:pt x="0" y="1680"/>
                  </a:lnTo>
                  <a:lnTo>
                    <a:pt x="35" y="1728"/>
                  </a:lnTo>
                  <a:lnTo>
                    <a:pt x="2357"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04" name="Freeform 273"/>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680"/>
                  </a:moveTo>
                  <a:lnTo>
                    <a:pt x="35" y="1728"/>
                  </a:lnTo>
                  <a:lnTo>
                    <a:pt x="2322"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5" name="Freeform 274"/>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728"/>
                  </a:moveTo>
                  <a:lnTo>
                    <a:pt x="2287" y="0"/>
                  </a:lnTo>
                  <a:lnTo>
                    <a:pt x="2322"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6" name="Freeform 275"/>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0" y="1680"/>
                  </a:moveTo>
                  <a:lnTo>
                    <a:pt x="35" y="1728"/>
                  </a:lnTo>
                  <a:lnTo>
                    <a:pt x="2357" y="48"/>
                  </a:lnTo>
                  <a:lnTo>
                    <a:pt x="2322"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07" name="Freeform 276"/>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48"/>
                  </a:moveTo>
                  <a:lnTo>
                    <a:pt x="1512" y="0"/>
                  </a:lnTo>
                  <a:lnTo>
                    <a:pt x="0" y="1168"/>
                  </a:lnTo>
                  <a:lnTo>
                    <a:pt x="1547"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8" name="Freeform 277"/>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0"/>
                  </a:moveTo>
                  <a:lnTo>
                    <a:pt x="35" y="1168"/>
                  </a:lnTo>
                  <a:lnTo>
                    <a:pt x="0" y="1120"/>
                  </a:lnTo>
                  <a:lnTo>
                    <a:pt x="154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9" name="Freeform 278"/>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1582" y="48"/>
                  </a:moveTo>
                  <a:lnTo>
                    <a:pt x="1547" y="0"/>
                  </a:lnTo>
                  <a:lnTo>
                    <a:pt x="0" y="1120"/>
                  </a:lnTo>
                  <a:lnTo>
                    <a:pt x="35" y="1168"/>
                  </a:lnTo>
                  <a:lnTo>
                    <a:pt x="1582"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10" name="Freeform 279"/>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20"/>
                  </a:moveTo>
                  <a:lnTo>
                    <a:pt x="35" y="1168"/>
                  </a:lnTo>
                  <a:lnTo>
                    <a:pt x="1547"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1" name="Freeform 280"/>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68"/>
                  </a:moveTo>
                  <a:lnTo>
                    <a:pt x="1512" y="0"/>
                  </a:lnTo>
                  <a:lnTo>
                    <a:pt x="1547"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2" name="Freeform 281"/>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0" y="1120"/>
                  </a:moveTo>
                  <a:lnTo>
                    <a:pt x="35" y="1168"/>
                  </a:lnTo>
                  <a:lnTo>
                    <a:pt x="1582" y="48"/>
                  </a:lnTo>
                  <a:lnTo>
                    <a:pt x="1547"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13" name="Freeform 282"/>
            <p:cNvSpPr>
              <a:spLocks noChangeAspect="1"/>
            </p:cNvSpPr>
            <p:nvPr/>
          </p:nvSpPr>
          <p:spPr bwMode="auto">
            <a:xfrm>
              <a:off x="2229" y="2005"/>
              <a:ext cx="96"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31"/>
                  </a:moveTo>
                  <a:lnTo>
                    <a:pt x="775" y="0"/>
                  </a:lnTo>
                  <a:lnTo>
                    <a:pt x="0" y="2272"/>
                  </a:lnTo>
                  <a:lnTo>
                    <a:pt x="858"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4" name="Freeform 283"/>
            <p:cNvSpPr>
              <a:spLocks noChangeAspect="1"/>
            </p:cNvSpPr>
            <p:nvPr/>
          </p:nvSpPr>
          <p:spPr bwMode="auto">
            <a:xfrm>
              <a:off x="2220" y="2005"/>
              <a:ext cx="95" cy="252"/>
            </a:xfrm>
            <a:custGeom>
              <a:avLst/>
              <a:gdLst>
                <a:gd name="T0" fmla="*/ 0 w 857"/>
                <a:gd name="T1" fmla="*/ 0 h 2272"/>
                <a:gd name="T2" fmla="*/ 0 w 857"/>
                <a:gd name="T3" fmla="*/ 0 h 2272"/>
                <a:gd name="T4" fmla="*/ 0 w 857"/>
                <a:gd name="T5" fmla="*/ 0 h 2272"/>
                <a:gd name="T6" fmla="*/ 0 w 857"/>
                <a:gd name="T7" fmla="*/ 0 h 2272"/>
                <a:gd name="T8" fmla="*/ 0 60000 65536"/>
                <a:gd name="T9" fmla="*/ 0 60000 65536"/>
                <a:gd name="T10" fmla="*/ 0 60000 65536"/>
                <a:gd name="T11" fmla="*/ 0 60000 65536"/>
                <a:gd name="T12" fmla="*/ 0 w 857"/>
                <a:gd name="T13" fmla="*/ 0 h 2272"/>
                <a:gd name="T14" fmla="*/ 857 w 857"/>
                <a:gd name="T15" fmla="*/ 2272 h 2272"/>
              </a:gdLst>
              <a:ahLst/>
              <a:cxnLst>
                <a:cxn ang="T8">
                  <a:pos x="T0" y="T1"/>
                </a:cxn>
                <a:cxn ang="T9">
                  <a:pos x="T2" y="T3"/>
                </a:cxn>
                <a:cxn ang="T10">
                  <a:pos x="T4" y="T5"/>
                </a:cxn>
                <a:cxn ang="T11">
                  <a:pos x="T6" y="T7"/>
                </a:cxn>
              </a:cxnLst>
              <a:rect l="T12" t="T13" r="T14" b="T15"/>
              <a:pathLst>
                <a:path w="857" h="2272">
                  <a:moveTo>
                    <a:pt x="857" y="0"/>
                  </a:moveTo>
                  <a:lnTo>
                    <a:pt x="82" y="2272"/>
                  </a:lnTo>
                  <a:lnTo>
                    <a:pt x="0" y="2240"/>
                  </a:lnTo>
                  <a:lnTo>
                    <a:pt x="85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5" name="Freeform 284"/>
            <p:cNvSpPr>
              <a:spLocks noChangeAspect="1"/>
            </p:cNvSpPr>
            <p:nvPr/>
          </p:nvSpPr>
          <p:spPr bwMode="auto">
            <a:xfrm>
              <a:off x="2220" y="2005"/>
              <a:ext cx="105"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7" y="0"/>
                  </a:lnTo>
                  <a:lnTo>
                    <a:pt x="0" y="2240"/>
                  </a:lnTo>
                  <a:lnTo>
                    <a:pt x="82"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16" name="Freeform 285"/>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773" y="48"/>
                  </a:moveTo>
                  <a:lnTo>
                    <a:pt x="739" y="0"/>
                  </a:lnTo>
                  <a:lnTo>
                    <a:pt x="0" y="608"/>
                  </a:lnTo>
                  <a:lnTo>
                    <a:pt x="773"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7" name="Freeform 286"/>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774" y="0"/>
                  </a:moveTo>
                  <a:lnTo>
                    <a:pt x="35" y="608"/>
                  </a:lnTo>
                  <a:lnTo>
                    <a:pt x="0" y="560"/>
                  </a:lnTo>
                  <a:lnTo>
                    <a:pt x="77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8" name="Freeform 287"/>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808" y="48"/>
                  </a:moveTo>
                  <a:lnTo>
                    <a:pt x="774" y="0"/>
                  </a:lnTo>
                  <a:lnTo>
                    <a:pt x="0" y="560"/>
                  </a:lnTo>
                  <a:lnTo>
                    <a:pt x="35" y="608"/>
                  </a:lnTo>
                  <a:lnTo>
                    <a:pt x="808"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19" name="Freeform 288"/>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560"/>
                  </a:moveTo>
                  <a:lnTo>
                    <a:pt x="35" y="608"/>
                  </a:lnTo>
                  <a:lnTo>
                    <a:pt x="774"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0" name="Freeform 289"/>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608"/>
                  </a:moveTo>
                  <a:lnTo>
                    <a:pt x="739" y="0"/>
                  </a:lnTo>
                  <a:lnTo>
                    <a:pt x="773"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1" name="Freeform 290"/>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5" y="608"/>
                  </a:lnTo>
                  <a:lnTo>
                    <a:pt x="808" y="48"/>
                  </a:lnTo>
                  <a:lnTo>
                    <a:pt x="774"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422" name="Freeform 291"/>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3" name="Freeform 292"/>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4" name="Rectangle 293"/>
            <p:cNvSpPr>
              <a:spLocks noChangeAspect="1" noChangeArrowheads="1"/>
            </p:cNvSpPr>
            <p:nvPr/>
          </p:nvSpPr>
          <p:spPr bwMode="auto">
            <a:xfrm>
              <a:off x="2071"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6" name="Group 294"/>
          <p:cNvGrpSpPr>
            <a:grpSpLocks noChangeAspect="1"/>
          </p:cNvGrpSpPr>
          <p:nvPr/>
        </p:nvGrpSpPr>
        <p:grpSpPr bwMode="auto">
          <a:xfrm>
            <a:off x="1472952" y="2312417"/>
            <a:ext cx="5327650" cy="2406650"/>
            <a:chOff x="1722" y="1691"/>
            <a:chExt cx="571" cy="258"/>
          </a:xfrm>
        </p:grpSpPr>
        <p:sp>
          <p:nvSpPr>
            <p:cNvPr id="89281" name="Freeform 295"/>
            <p:cNvSpPr>
              <a:spLocks noChangeAspect="1"/>
            </p:cNvSpPr>
            <p:nvPr/>
          </p:nvSpPr>
          <p:spPr bwMode="auto">
            <a:xfrm>
              <a:off x="1791" y="1691"/>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2" name="Freeform 296"/>
            <p:cNvSpPr>
              <a:spLocks noChangeAspect="1"/>
            </p:cNvSpPr>
            <p:nvPr/>
          </p:nvSpPr>
          <p:spPr bwMode="auto">
            <a:xfrm>
              <a:off x="1791" y="1691"/>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3" name="Rectangle 297"/>
            <p:cNvSpPr>
              <a:spLocks noChangeAspect="1" noChangeArrowheads="1"/>
            </p:cNvSpPr>
            <p:nvPr/>
          </p:nvSpPr>
          <p:spPr bwMode="auto">
            <a:xfrm>
              <a:off x="1791" y="1691"/>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284" name="Freeform 298"/>
            <p:cNvSpPr>
              <a:spLocks noChangeAspect="1"/>
            </p:cNvSpPr>
            <p:nvPr/>
          </p:nvSpPr>
          <p:spPr bwMode="auto">
            <a:xfrm>
              <a:off x="1916"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46"/>
                  </a:moveTo>
                  <a:lnTo>
                    <a:pt x="2773" y="0"/>
                  </a:lnTo>
                  <a:lnTo>
                    <a:pt x="0" y="2286"/>
                  </a:lnTo>
                  <a:lnTo>
                    <a:pt x="28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5" name="Freeform 299"/>
            <p:cNvSpPr>
              <a:spLocks noChangeAspect="1"/>
            </p:cNvSpPr>
            <p:nvPr/>
          </p:nvSpPr>
          <p:spPr bwMode="auto">
            <a:xfrm>
              <a:off x="1912"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0"/>
                  </a:moveTo>
                  <a:lnTo>
                    <a:pt x="37" y="2286"/>
                  </a:lnTo>
                  <a:lnTo>
                    <a:pt x="0" y="2239"/>
                  </a:lnTo>
                  <a:lnTo>
                    <a:pt x="28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6" name="Freeform 300"/>
            <p:cNvSpPr>
              <a:spLocks noChangeAspect="1"/>
            </p:cNvSpPr>
            <p:nvPr/>
          </p:nvSpPr>
          <p:spPr bwMode="auto">
            <a:xfrm>
              <a:off x="1912"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2847" y="46"/>
                  </a:moveTo>
                  <a:lnTo>
                    <a:pt x="2810" y="0"/>
                  </a:lnTo>
                  <a:lnTo>
                    <a:pt x="0" y="2239"/>
                  </a:lnTo>
                  <a:lnTo>
                    <a:pt x="37" y="2286"/>
                  </a:lnTo>
                  <a:lnTo>
                    <a:pt x="2847"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87" name="Freeform 301"/>
            <p:cNvSpPr>
              <a:spLocks noChangeAspect="1"/>
            </p:cNvSpPr>
            <p:nvPr/>
          </p:nvSpPr>
          <p:spPr bwMode="auto">
            <a:xfrm>
              <a:off x="1912"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8" name="Freeform 302"/>
            <p:cNvSpPr>
              <a:spLocks noChangeAspect="1"/>
            </p:cNvSpPr>
            <p:nvPr/>
          </p:nvSpPr>
          <p:spPr bwMode="auto">
            <a:xfrm>
              <a:off x="1916"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9" name="Freeform 303"/>
            <p:cNvSpPr>
              <a:spLocks noChangeAspect="1"/>
            </p:cNvSpPr>
            <p:nvPr/>
          </p:nvSpPr>
          <p:spPr bwMode="auto">
            <a:xfrm>
              <a:off x="1912"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90" name="Freeform 304"/>
            <p:cNvSpPr>
              <a:spLocks noChangeAspect="1"/>
            </p:cNvSpPr>
            <p:nvPr/>
          </p:nvSpPr>
          <p:spPr bwMode="auto">
            <a:xfrm>
              <a:off x="1787" y="1693"/>
              <a:ext cx="313"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39"/>
                  </a:moveTo>
                  <a:lnTo>
                    <a:pt x="37" y="2286"/>
                  </a:lnTo>
                  <a:lnTo>
                    <a:pt x="2811"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1" name="Freeform 305"/>
            <p:cNvSpPr>
              <a:spLocks noChangeAspect="1"/>
            </p:cNvSpPr>
            <p:nvPr/>
          </p:nvSpPr>
          <p:spPr bwMode="auto">
            <a:xfrm>
              <a:off x="1791" y="1693"/>
              <a:ext cx="313"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86"/>
                  </a:moveTo>
                  <a:lnTo>
                    <a:pt x="2774" y="0"/>
                  </a:lnTo>
                  <a:lnTo>
                    <a:pt x="2811"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2" name="Freeform 306"/>
            <p:cNvSpPr>
              <a:spLocks noChangeAspect="1"/>
            </p:cNvSpPr>
            <p:nvPr/>
          </p:nvSpPr>
          <p:spPr bwMode="auto">
            <a:xfrm>
              <a:off x="1787" y="1693"/>
              <a:ext cx="317"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0" y="2239"/>
                  </a:moveTo>
                  <a:lnTo>
                    <a:pt x="37" y="2286"/>
                  </a:lnTo>
                  <a:lnTo>
                    <a:pt x="2848" y="46"/>
                  </a:lnTo>
                  <a:lnTo>
                    <a:pt x="2811"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93" name="Freeform 307"/>
            <p:cNvSpPr>
              <a:spLocks noChangeAspect="1"/>
            </p:cNvSpPr>
            <p:nvPr/>
          </p:nvSpPr>
          <p:spPr bwMode="auto">
            <a:xfrm>
              <a:off x="1854"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46"/>
                  </a:moveTo>
                  <a:lnTo>
                    <a:pt x="2773" y="0"/>
                  </a:lnTo>
                  <a:lnTo>
                    <a:pt x="0" y="2286"/>
                  </a:lnTo>
                  <a:lnTo>
                    <a:pt x="28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4" name="Freeform 308"/>
            <p:cNvSpPr>
              <a:spLocks noChangeAspect="1"/>
            </p:cNvSpPr>
            <p:nvPr/>
          </p:nvSpPr>
          <p:spPr bwMode="auto">
            <a:xfrm>
              <a:off x="1850"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0"/>
                  </a:moveTo>
                  <a:lnTo>
                    <a:pt x="37" y="2286"/>
                  </a:lnTo>
                  <a:lnTo>
                    <a:pt x="0" y="2239"/>
                  </a:lnTo>
                  <a:lnTo>
                    <a:pt x="28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5" name="Freeform 309"/>
            <p:cNvSpPr>
              <a:spLocks noChangeAspect="1"/>
            </p:cNvSpPr>
            <p:nvPr/>
          </p:nvSpPr>
          <p:spPr bwMode="auto">
            <a:xfrm>
              <a:off x="1850"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2847" y="46"/>
                  </a:moveTo>
                  <a:lnTo>
                    <a:pt x="2810" y="0"/>
                  </a:lnTo>
                  <a:lnTo>
                    <a:pt x="0" y="2239"/>
                  </a:lnTo>
                  <a:lnTo>
                    <a:pt x="37" y="2286"/>
                  </a:lnTo>
                  <a:lnTo>
                    <a:pt x="2847"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96" name="Freeform 310"/>
            <p:cNvSpPr>
              <a:spLocks noChangeAspect="1"/>
            </p:cNvSpPr>
            <p:nvPr/>
          </p:nvSpPr>
          <p:spPr bwMode="auto">
            <a:xfrm>
              <a:off x="1850"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7" name="Freeform 311"/>
            <p:cNvSpPr>
              <a:spLocks noChangeAspect="1"/>
            </p:cNvSpPr>
            <p:nvPr/>
          </p:nvSpPr>
          <p:spPr bwMode="auto">
            <a:xfrm>
              <a:off x="1854"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8" name="Freeform 312"/>
            <p:cNvSpPr>
              <a:spLocks noChangeAspect="1"/>
            </p:cNvSpPr>
            <p:nvPr/>
          </p:nvSpPr>
          <p:spPr bwMode="auto">
            <a:xfrm>
              <a:off x="1850"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99" name="Freeform 313"/>
            <p:cNvSpPr>
              <a:spLocks noChangeAspect="1"/>
            </p:cNvSpPr>
            <p:nvPr/>
          </p:nvSpPr>
          <p:spPr bwMode="auto">
            <a:xfrm>
              <a:off x="1978"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2811" y="46"/>
                  </a:moveTo>
                  <a:lnTo>
                    <a:pt x="2774" y="0"/>
                  </a:lnTo>
                  <a:lnTo>
                    <a:pt x="0" y="2286"/>
                  </a:lnTo>
                  <a:lnTo>
                    <a:pt x="2811"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0" name="Freeform 314"/>
            <p:cNvSpPr>
              <a:spLocks noChangeAspect="1"/>
            </p:cNvSpPr>
            <p:nvPr/>
          </p:nvSpPr>
          <p:spPr bwMode="auto">
            <a:xfrm>
              <a:off x="1974"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2811" y="0"/>
                  </a:moveTo>
                  <a:lnTo>
                    <a:pt x="37" y="2286"/>
                  </a:lnTo>
                  <a:lnTo>
                    <a:pt x="0" y="2239"/>
                  </a:lnTo>
                  <a:lnTo>
                    <a:pt x="28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1" name="Freeform 315"/>
            <p:cNvSpPr>
              <a:spLocks noChangeAspect="1"/>
            </p:cNvSpPr>
            <p:nvPr/>
          </p:nvSpPr>
          <p:spPr bwMode="auto">
            <a:xfrm>
              <a:off x="1974" y="1693"/>
              <a:ext cx="316"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2848" y="46"/>
                  </a:moveTo>
                  <a:lnTo>
                    <a:pt x="2811" y="0"/>
                  </a:lnTo>
                  <a:lnTo>
                    <a:pt x="0" y="2239"/>
                  </a:lnTo>
                  <a:lnTo>
                    <a:pt x="37" y="2286"/>
                  </a:lnTo>
                  <a:lnTo>
                    <a:pt x="2848"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02" name="Freeform 316"/>
            <p:cNvSpPr>
              <a:spLocks noChangeAspect="1"/>
            </p:cNvSpPr>
            <p:nvPr/>
          </p:nvSpPr>
          <p:spPr bwMode="auto">
            <a:xfrm>
              <a:off x="1974"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39"/>
                  </a:moveTo>
                  <a:lnTo>
                    <a:pt x="37" y="2286"/>
                  </a:lnTo>
                  <a:lnTo>
                    <a:pt x="2811"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3" name="Freeform 317"/>
            <p:cNvSpPr>
              <a:spLocks noChangeAspect="1"/>
            </p:cNvSpPr>
            <p:nvPr/>
          </p:nvSpPr>
          <p:spPr bwMode="auto">
            <a:xfrm>
              <a:off x="1978"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86"/>
                  </a:moveTo>
                  <a:lnTo>
                    <a:pt x="2774" y="0"/>
                  </a:lnTo>
                  <a:lnTo>
                    <a:pt x="2811"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4" name="Freeform 318"/>
            <p:cNvSpPr>
              <a:spLocks noChangeAspect="1"/>
            </p:cNvSpPr>
            <p:nvPr/>
          </p:nvSpPr>
          <p:spPr bwMode="auto">
            <a:xfrm>
              <a:off x="1974" y="1693"/>
              <a:ext cx="316"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0" y="2239"/>
                  </a:moveTo>
                  <a:lnTo>
                    <a:pt x="37" y="2286"/>
                  </a:lnTo>
                  <a:lnTo>
                    <a:pt x="2848" y="46"/>
                  </a:lnTo>
                  <a:lnTo>
                    <a:pt x="2811"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05" name="Freeform 319"/>
            <p:cNvSpPr>
              <a:spLocks noChangeAspect="1"/>
            </p:cNvSpPr>
            <p:nvPr/>
          </p:nvSpPr>
          <p:spPr bwMode="auto">
            <a:xfrm>
              <a:off x="1725"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6" name="Freeform 320"/>
            <p:cNvSpPr>
              <a:spLocks noChangeAspect="1"/>
            </p:cNvSpPr>
            <p:nvPr/>
          </p:nvSpPr>
          <p:spPr bwMode="auto">
            <a:xfrm>
              <a:off x="1729" y="1693"/>
              <a:ext cx="313"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7" name="Freeform 321"/>
            <p:cNvSpPr>
              <a:spLocks noChangeAspect="1"/>
            </p:cNvSpPr>
            <p:nvPr/>
          </p:nvSpPr>
          <p:spPr bwMode="auto">
            <a:xfrm>
              <a:off x="1725" y="1693"/>
              <a:ext cx="317"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08" name="Freeform 322"/>
            <p:cNvSpPr>
              <a:spLocks noChangeAspect="1"/>
            </p:cNvSpPr>
            <p:nvPr/>
          </p:nvSpPr>
          <p:spPr bwMode="auto">
            <a:xfrm>
              <a:off x="1976" y="1940"/>
              <a:ext cx="249" cy="9"/>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9" name="Freeform 323"/>
            <p:cNvSpPr>
              <a:spLocks noChangeAspect="1"/>
            </p:cNvSpPr>
            <p:nvPr/>
          </p:nvSpPr>
          <p:spPr bwMode="auto">
            <a:xfrm>
              <a:off x="1976" y="1940"/>
              <a:ext cx="249" cy="9"/>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0" name="Rectangle 324"/>
            <p:cNvSpPr>
              <a:spLocks noChangeAspect="1" noChangeArrowheads="1"/>
            </p:cNvSpPr>
            <p:nvPr/>
          </p:nvSpPr>
          <p:spPr bwMode="auto">
            <a:xfrm>
              <a:off x="1976" y="194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311" name="Freeform 325"/>
            <p:cNvSpPr>
              <a:spLocks noChangeAspect="1"/>
            </p:cNvSpPr>
            <p:nvPr/>
          </p:nvSpPr>
          <p:spPr bwMode="auto">
            <a:xfrm>
              <a:off x="1757" y="1693"/>
              <a:ext cx="156" cy="130"/>
            </a:xfrm>
            <a:custGeom>
              <a:avLst/>
              <a:gdLst>
                <a:gd name="T0" fmla="*/ 0 w 1406"/>
                <a:gd name="T1" fmla="*/ 0 h 1166"/>
                <a:gd name="T2" fmla="*/ 0 w 1406"/>
                <a:gd name="T3" fmla="*/ 0 h 1166"/>
                <a:gd name="T4" fmla="*/ 0 w 1406"/>
                <a:gd name="T5" fmla="*/ 0 h 1166"/>
                <a:gd name="T6" fmla="*/ 0 w 1406"/>
                <a:gd name="T7" fmla="*/ 0 h 1166"/>
                <a:gd name="T8" fmla="*/ 0 60000 65536"/>
                <a:gd name="T9" fmla="*/ 0 60000 65536"/>
                <a:gd name="T10" fmla="*/ 0 60000 65536"/>
                <a:gd name="T11" fmla="*/ 0 60000 65536"/>
                <a:gd name="T12" fmla="*/ 0 w 1406"/>
                <a:gd name="T13" fmla="*/ 0 h 1166"/>
                <a:gd name="T14" fmla="*/ 1406 w 1406"/>
                <a:gd name="T15" fmla="*/ 1166 h 1166"/>
              </a:gdLst>
              <a:ahLst/>
              <a:cxnLst>
                <a:cxn ang="T8">
                  <a:pos x="T0" y="T1"/>
                </a:cxn>
                <a:cxn ang="T9">
                  <a:pos x="T2" y="T3"/>
                </a:cxn>
                <a:cxn ang="T10">
                  <a:pos x="T4" y="T5"/>
                </a:cxn>
                <a:cxn ang="T11">
                  <a:pos x="T6" y="T7"/>
                </a:cxn>
              </a:cxnLst>
              <a:rect l="T12" t="T13" r="T14" b="T15"/>
              <a:pathLst>
                <a:path w="1406" h="1166">
                  <a:moveTo>
                    <a:pt x="0" y="1119"/>
                  </a:moveTo>
                  <a:lnTo>
                    <a:pt x="37" y="1166"/>
                  </a:lnTo>
                  <a:lnTo>
                    <a:pt x="1406" y="0"/>
                  </a:lnTo>
                  <a:lnTo>
                    <a:pt x="0" y="11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2" name="Freeform 326"/>
            <p:cNvSpPr>
              <a:spLocks noChangeAspect="1"/>
            </p:cNvSpPr>
            <p:nvPr/>
          </p:nvSpPr>
          <p:spPr bwMode="auto">
            <a:xfrm>
              <a:off x="1761" y="1693"/>
              <a:ext cx="156" cy="130"/>
            </a:xfrm>
            <a:custGeom>
              <a:avLst/>
              <a:gdLst>
                <a:gd name="T0" fmla="*/ 0 w 1405"/>
                <a:gd name="T1" fmla="*/ 0 h 1166"/>
                <a:gd name="T2" fmla="*/ 0 w 1405"/>
                <a:gd name="T3" fmla="*/ 0 h 1166"/>
                <a:gd name="T4" fmla="*/ 0 w 1405"/>
                <a:gd name="T5" fmla="*/ 0 h 1166"/>
                <a:gd name="T6" fmla="*/ 0 w 1405"/>
                <a:gd name="T7" fmla="*/ 0 h 1166"/>
                <a:gd name="T8" fmla="*/ 0 60000 65536"/>
                <a:gd name="T9" fmla="*/ 0 60000 65536"/>
                <a:gd name="T10" fmla="*/ 0 60000 65536"/>
                <a:gd name="T11" fmla="*/ 0 60000 65536"/>
                <a:gd name="T12" fmla="*/ 0 w 1405"/>
                <a:gd name="T13" fmla="*/ 0 h 1166"/>
                <a:gd name="T14" fmla="*/ 1405 w 1405"/>
                <a:gd name="T15" fmla="*/ 1166 h 1166"/>
              </a:gdLst>
              <a:ahLst/>
              <a:cxnLst>
                <a:cxn ang="T8">
                  <a:pos x="T0" y="T1"/>
                </a:cxn>
                <a:cxn ang="T9">
                  <a:pos x="T2" y="T3"/>
                </a:cxn>
                <a:cxn ang="T10">
                  <a:pos x="T4" y="T5"/>
                </a:cxn>
                <a:cxn ang="T11">
                  <a:pos x="T6" y="T7"/>
                </a:cxn>
              </a:cxnLst>
              <a:rect l="T12" t="T13" r="T14" b="T15"/>
              <a:pathLst>
                <a:path w="1405" h="1166">
                  <a:moveTo>
                    <a:pt x="0" y="1166"/>
                  </a:moveTo>
                  <a:lnTo>
                    <a:pt x="1369" y="0"/>
                  </a:lnTo>
                  <a:lnTo>
                    <a:pt x="1405" y="46"/>
                  </a:lnTo>
                  <a:lnTo>
                    <a:pt x="0" y="116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3" name="Freeform 327"/>
            <p:cNvSpPr>
              <a:spLocks noChangeAspect="1"/>
            </p:cNvSpPr>
            <p:nvPr/>
          </p:nvSpPr>
          <p:spPr bwMode="auto">
            <a:xfrm>
              <a:off x="1757" y="1693"/>
              <a:ext cx="160" cy="130"/>
            </a:xfrm>
            <a:custGeom>
              <a:avLst/>
              <a:gdLst>
                <a:gd name="T0" fmla="*/ 0 w 1442"/>
                <a:gd name="T1" fmla="*/ 0 h 1166"/>
                <a:gd name="T2" fmla="*/ 0 w 1442"/>
                <a:gd name="T3" fmla="*/ 0 h 1166"/>
                <a:gd name="T4" fmla="*/ 0 w 1442"/>
                <a:gd name="T5" fmla="*/ 0 h 1166"/>
                <a:gd name="T6" fmla="*/ 0 w 1442"/>
                <a:gd name="T7" fmla="*/ 0 h 1166"/>
                <a:gd name="T8" fmla="*/ 0 w 1442"/>
                <a:gd name="T9" fmla="*/ 0 h 1166"/>
                <a:gd name="T10" fmla="*/ 0 60000 65536"/>
                <a:gd name="T11" fmla="*/ 0 60000 65536"/>
                <a:gd name="T12" fmla="*/ 0 60000 65536"/>
                <a:gd name="T13" fmla="*/ 0 60000 65536"/>
                <a:gd name="T14" fmla="*/ 0 60000 65536"/>
                <a:gd name="T15" fmla="*/ 0 w 1442"/>
                <a:gd name="T16" fmla="*/ 0 h 1166"/>
                <a:gd name="T17" fmla="*/ 1442 w 1442"/>
                <a:gd name="T18" fmla="*/ 1166 h 1166"/>
              </a:gdLst>
              <a:ahLst/>
              <a:cxnLst>
                <a:cxn ang="T10">
                  <a:pos x="T0" y="T1"/>
                </a:cxn>
                <a:cxn ang="T11">
                  <a:pos x="T2" y="T3"/>
                </a:cxn>
                <a:cxn ang="T12">
                  <a:pos x="T4" y="T5"/>
                </a:cxn>
                <a:cxn ang="T13">
                  <a:pos x="T6" y="T7"/>
                </a:cxn>
                <a:cxn ang="T14">
                  <a:pos x="T8" y="T9"/>
                </a:cxn>
              </a:cxnLst>
              <a:rect l="T15" t="T16" r="T17" b="T18"/>
              <a:pathLst>
                <a:path w="1442" h="1166">
                  <a:moveTo>
                    <a:pt x="0" y="1119"/>
                  </a:moveTo>
                  <a:lnTo>
                    <a:pt x="37" y="1166"/>
                  </a:lnTo>
                  <a:lnTo>
                    <a:pt x="1442" y="46"/>
                  </a:lnTo>
                  <a:lnTo>
                    <a:pt x="1406" y="0"/>
                  </a:lnTo>
                  <a:lnTo>
                    <a:pt x="0" y="1119"/>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14" name="Freeform 328"/>
            <p:cNvSpPr>
              <a:spLocks noChangeAspect="1"/>
            </p:cNvSpPr>
            <p:nvPr/>
          </p:nvSpPr>
          <p:spPr bwMode="auto">
            <a:xfrm>
              <a:off x="1745"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2108" y="46"/>
                  </a:moveTo>
                  <a:lnTo>
                    <a:pt x="2071" y="0"/>
                  </a:lnTo>
                  <a:lnTo>
                    <a:pt x="0" y="1726"/>
                  </a:lnTo>
                  <a:lnTo>
                    <a:pt x="2108"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5" name="Freeform 329"/>
            <p:cNvSpPr>
              <a:spLocks noChangeAspect="1"/>
            </p:cNvSpPr>
            <p:nvPr/>
          </p:nvSpPr>
          <p:spPr bwMode="auto">
            <a:xfrm>
              <a:off x="1741"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2108" y="0"/>
                  </a:moveTo>
                  <a:lnTo>
                    <a:pt x="37" y="1726"/>
                  </a:lnTo>
                  <a:lnTo>
                    <a:pt x="0" y="1679"/>
                  </a:lnTo>
                  <a:lnTo>
                    <a:pt x="2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6" name="Freeform 330"/>
            <p:cNvSpPr>
              <a:spLocks noChangeAspect="1"/>
            </p:cNvSpPr>
            <p:nvPr/>
          </p:nvSpPr>
          <p:spPr bwMode="auto">
            <a:xfrm>
              <a:off x="1741" y="1693"/>
              <a:ext cx="238" cy="192"/>
            </a:xfrm>
            <a:custGeom>
              <a:avLst/>
              <a:gdLst>
                <a:gd name="T0" fmla="*/ 0 w 2145"/>
                <a:gd name="T1" fmla="*/ 0 h 1726"/>
                <a:gd name="T2" fmla="*/ 0 w 2145"/>
                <a:gd name="T3" fmla="*/ 0 h 1726"/>
                <a:gd name="T4" fmla="*/ 0 w 2145"/>
                <a:gd name="T5" fmla="*/ 0 h 1726"/>
                <a:gd name="T6" fmla="*/ 0 w 2145"/>
                <a:gd name="T7" fmla="*/ 0 h 1726"/>
                <a:gd name="T8" fmla="*/ 0 w 2145"/>
                <a:gd name="T9" fmla="*/ 0 h 1726"/>
                <a:gd name="T10" fmla="*/ 0 60000 65536"/>
                <a:gd name="T11" fmla="*/ 0 60000 65536"/>
                <a:gd name="T12" fmla="*/ 0 60000 65536"/>
                <a:gd name="T13" fmla="*/ 0 60000 65536"/>
                <a:gd name="T14" fmla="*/ 0 60000 65536"/>
                <a:gd name="T15" fmla="*/ 0 w 2145"/>
                <a:gd name="T16" fmla="*/ 0 h 1726"/>
                <a:gd name="T17" fmla="*/ 2145 w 2145"/>
                <a:gd name="T18" fmla="*/ 1726 h 1726"/>
              </a:gdLst>
              <a:ahLst/>
              <a:cxnLst>
                <a:cxn ang="T10">
                  <a:pos x="T0" y="T1"/>
                </a:cxn>
                <a:cxn ang="T11">
                  <a:pos x="T2" y="T3"/>
                </a:cxn>
                <a:cxn ang="T12">
                  <a:pos x="T4" y="T5"/>
                </a:cxn>
                <a:cxn ang="T13">
                  <a:pos x="T6" y="T7"/>
                </a:cxn>
                <a:cxn ang="T14">
                  <a:pos x="T8" y="T9"/>
                </a:cxn>
              </a:cxnLst>
              <a:rect l="T15" t="T16" r="T17" b="T18"/>
              <a:pathLst>
                <a:path w="2145" h="1726">
                  <a:moveTo>
                    <a:pt x="2145" y="46"/>
                  </a:moveTo>
                  <a:lnTo>
                    <a:pt x="2108" y="0"/>
                  </a:lnTo>
                  <a:lnTo>
                    <a:pt x="0" y="1679"/>
                  </a:lnTo>
                  <a:lnTo>
                    <a:pt x="37" y="1726"/>
                  </a:lnTo>
                  <a:lnTo>
                    <a:pt x="2145"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17" name="Freeform 331"/>
            <p:cNvSpPr>
              <a:spLocks noChangeAspect="1"/>
            </p:cNvSpPr>
            <p:nvPr/>
          </p:nvSpPr>
          <p:spPr bwMode="auto">
            <a:xfrm>
              <a:off x="1741"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0" y="1679"/>
                  </a:moveTo>
                  <a:lnTo>
                    <a:pt x="37" y="1726"/>
                  </a:lnTo>
                  <a:lnTo>
                    <a:pt x="2108" y="0"/>
                  </a:lnTo>
                  <a:lnTo>
                    <a:pt x="0" y="16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8" name="Freeform 332"/>
            <p:cNvSpPr>
              <a:spLocks noChangeAspect="1"/>
            </p:cNvSpPr>
            <p:nvPr/>
          </p:nvSpPr>
          <p:spPr bwMode="auto">
            <a:xfrm>
              <a:off x="1745"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0" y="1726"/>
                  </a:moveTo>
                  <a:lnTo>
                    <a:pt x="2071" y="0"/>
                  </a:lnTo>
                  <a:lnTo>
                    <a:pt x="2108" y="46"/>
                  </a:lnTo>
                  <a:lnTo>
                    <a:pt x="0" y="1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9" name="Freeform 333"/>
            <p:cNvSpPr>
              <a:spLocks noChangeAspect="1"/>
            </p:cNvSpPr>
            <p:nvPr/>
          </p:nvSpPr>
          <p:spPr bwMode="auto">
            <a:xfrm>
              <a:off x="1741" y="1693"/>
              <a:ext cx="238" cy="192"/>
            </a:xfrm>
            <a:custGeom>
              <a:avLst/>
              <a:gdLst>
                <a:gd name="T0" fmla="*/ 0 w 2145"/>
                <a:gd name="T1" fmla="*/ 0 h 1726"/>
                <a:gd name="T2" fmla="*/ 0 w 2145"/>
                <a:gd name="T3" fmla="*/ 0 h 1726"/>
                <a:gd name="T4" fmla="*/ 0 w 2145"/>
                <a:gd name="T5" fmla="*/ 0 h 1726"/>
                <a:gd name="T6" fmla="*/ 0 w 2145"/>
                <a:gd name="T7" fmla="*/ 0 h 1726"/>
                <a:gd name="T8" fmla="*/ 0 w 2145"/>
                <a:gd name="T9" fmla="*/ 0 h 1726"/>
                <a:gd name="T10" fmla="*/ 0 60000 65536"/>
                <a:gd name="T11" fmla="*/ 0 60000 65536"/>
                <a:gd name="T12" fmla="*/ 0 60000 65536"/>
                <a:gd name="T13" fmla="*/ 0 60000 65536"/>
                <a:gd name="T14" fmla="*/ 0 60000 65536"/>
                <a:gd name="T15" fmla="*/ 0 w 2145"/>
                <a:gd name="T16" fmla="*/ 0 h 1726"/>
                <a:gd name="T17" fmla="*/ 2145 w 2145"/>
                <a:gd name="T18" fmla="*/ 1726 h 1726"/>
              </a:gdLst>
              <a:ahLst/>
              <a:cxnLst>
                <a:cxn ang="T10">
                  <a:pos x="T0" y="T1"/>
                </a:cxn>
                <a:cxn ang="T11">
                  <a:pos x="T2" y="T3"/>
                </a:cxn>
                <a:cxn ang="T12">
                  <a:pos x="T4" y="T5"/>
                </a:cxn>
                <a:cxn ang="T13">
                  <a:pos x="T6" y="T7"/>
                </a:cxn>
                <a:cxn ang="T14">
                  <a:pos x="T8" y="T9"/>
                </a:cxn>
              </a:cxnLst>
              <a:rect l="T15" t="T16" r="T17" b="T18"/>
              <a:pathLst>
                <a:path w="2145" h="1726">
                  <a:moveTo>
                    <a:pt x="0" y="1679"/>
                  </a:moveTo>
                  <a:lnTo>
                    <a:pt x="37" y="1726"/>
                  </a:lnTo>
                  <a:lnTo>
                    <a:pt x="2145" y="46"/>
                  </a:lnTo>
                  <a:lnTo>
                    <a:pt x="2108" y="0"/>
                  </a:lnTo>
                  <a:lnTo>
                    <a:pt x="0" y="167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20" name="Freeform 334"/>
            <p:cNvSpPr>
              <a:spLocks noChangeAspect="1"/>
            </p:cNvSpPr>
            <p:nvPr/>
          </p:nvSpPr>
          <p:spPr bwMode="auto">
            <a:xfrm>
              <a:off x="1732" y="1694"/>
              <a:ext cx="64" cy="252"/>
            </a:xfrm>
            <a:custGeom>
              <a:avLst/>
              <a:gdLst>
                <a:gd name="T0" fmla="*/ 0 w 572"/>
                <a:gd name="T1" fmla="*/ 0 h 2262"/>
                <a:gd name="T2" fmla="*/ 0 w 572"/>
                <a:gd name="T3" fmla="*/ 0 h 2262"/>
                <a:gd name="T4" fmla="*/ 0 w 572"/>
                <a:gd name="T5" fmla="*/ 0 h 2262"/>
                <a:gd name="T6" fmla="*/ 0 w 572"/>
                <a:gd name="T7" fmla="*/ 0 h 2262"/>
                <a:gd name="T8" fmla="*/ 0 60000 65536"/>
                <a:gd name="T9" fmla="*/ 0 60000 65536"/>
                <a:gd name="T10" fmla="*/ 0 60000 65536"/>
                <a:gd name="T11" fmla="*/ 0 60000 65536"/>
                <a:gd name="T12" fmla="*/ 0 w 572"/>
                <a:gd name="T13" fmla="*/ 0 h 2262"/>
                <a:gd name="T14" fmla="*/ 572 w 572"/>
                <a:gd name="T15" fmla="*/ 2262 h 2262"/>
              </a:gdLst>
              <a:ahLst/>
              <a:cxnLst>
                <a:cxn ang="T8">
                  <a:pos x="T0" y="T1"/>
                </a:cxn>
                <a:cxn ang="T9">
                  <a:pos x="T2" y="T3"/>
                </a:cxn>
                <a:cxn ang="T10">
                  <a:pos x="T4" y="T5"/>
                </a:cxn>
                <a:cxn ang="T11">
                  <a:pos x="T6" y="T7"/>
                </a:cxn>
              </a:cxnLst>
              <a:rect l="T12" t="T13" r="T14" b="T15"/>
              <a:pathLst>
                <a:path w="572" h="2262">
                  <a:moveTo>
                    <a:pt x="572" y="21"/>
                  </a:moveTo>
                  <a:lnTo>
                    <a:pt x="485" y="0"/>
                  </a:lnTo>
                  <a:lnTo>
                    <a:pt x="0" y="2262"/>
                  </a:lnTo>
                  <a:lnTo>
                    <a:pt x="57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1" name="Freeform 335"/>
            <p:cNvSpPr>
              <a:spLocks noChangeAspect="1"/>
            </p:cNvSpPr>
            <p:nvPr/>
          </p:nvSpPr>
          <p:spPr bwMode="auto">
            <a:xfrm>
              <a:off x="1722" y="1694"/>
              <a:ext cx="64" cy="252"/>
            </a:xfrm>
            <a:custGeom>
              <a:avLst/>
              <a:gdLst>
                <a:gd name="T0" fmla="*/ 0 w 571"/>
                <a:gd name="T1" fmla="*/ 0 h 2262"/>
                <a:gd name="T2" fmla="*/ 0 w 571"/>
                <a:gd name="T3" fmla="*/ 0 h 2262"/>
                <a:gd name="T4" fmla="*/ 0 w 571"/>
                <a:gd name="T5" fmla="*/ 0 h 2262"/>
                <a:gd name="T6" fmla="*/ 0 w 571"/>
                <a:gd name="T7" fmla="*/ 0 h 2262"/>
                <a:gd name="T8" fmla="*/ 0 60000 65536"/>
                <a:gd name="T9" fmla="*/ 0 60000 65536"/>
                <a:gd name="T10" fmla="*/ 0 60000 65536"/>
                <a:gd name="T11" fmla="*/ 0 60000 65536"/>
                <a:gd name="T12" fmla="*/ 0 w 571"/>
                <a:gd name="T13" fmla="*/ 0 h 2262"/>
                <a:gd name="T14" fmla="*/ 571 w 571"/>
                <a:gd name="T15" fmla="*/ 2262 h 2262"/>
              </a:gdLst>
              <a:ahLst/>
              <a:cxnLst>
                <a:cxn ang="T8">
                  <a:pos x="T0" y="T1"/>
                </a:cxn>
                <a:cxn ang="T9">
                  <a:pos x="T2" y="T3"/>
                </a:cxn>
                <a:cxn ang="T10">
                  <a:pos x="T4" y="T5"/>
                </a:cxn>
                <a:cxn ang="T11">
                  <a:pos x="T6" y="T7"/>
                </a:cxn>
              </a:cxnLst>
              <a:rect l="T12" t="T13" r="T14" b="T15"/>
              <a:pathLst>
                <a:path w="571" h="2262">
                  <a:moveTo>
                    <a:pt x="571" y="0"/>
                  </a:moveTo>
                  <a:lnTo>
                    <a:pt x="86" y="2262"/>
                  </a:lnTo>
                  <a:lnTo>
                    <a:pt x="0" y="2239"/>
                  </a:lnTo>
                  <a:lnTo>
                    <a:pt x="5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2" name="Freeform 336"/>
            <p:cNvSpPr>
              <a:spLocks noChangeAspect="1"/>
            </p:cNvSpPr>
            <p:nvPr/>
          </p:nvSpPr>
          <p:spPr bwMode="auto">
            <a:xfrm>
              <a:off x="1722" y="1694"/>
              <a:ext cx="74" cy="252"/>
            </a:xfrm>
            <a:custGeom>
              <a:avLst/>
              <a:gdLst>
                <a:gd name="T0" fmla="*/ 0 w 658"/>
                <a:gd name="T1" fmla="*/ 0 h 2262"/>
                <a:gd name="T2" fmla="*/ 0 w 658"/>
                <a:gd name="T3" fmla="*/ 0 h 2262"/>
                <a:gd name="T4" fmla="*/ 0 w 658"/>
                <a:gd name="T5" fmla="*/ 0 h 2262"/>
                <a:gd name="T6" fmla="*/ 0 w 658"/>
                <a:gd name="T7" fmla="*/ 0 h 2262"/>
                <a:gd name="T8" fmla="*/ 0 w 658"/>
                <a:gd name="T9" fmla="*/ 0 h 2262"/>
                <a:gd name="T10" fmla="*/ 0 60000 65536"/>
                <a:gd name="T11" fmla="*/ 0 60000 65536"/>
                <a:gd name="T12" fmla="*/ 0 60000 65536"/>
                <a:gd name="T13" fmla="*/ 0 60000 65536"/>
                <a:gd name="T14" fmla="*/ 0 60000 65536"/>
                <a:gd name="T15" fmla="*/ 0 w 658"/>
                <a:gd name="T16" fmla="*/ 0 h 2262"/>
                <a:gd name="T17" fmla="*/ 658 w 658"/>
                <a:gd name="T18" fmla="*/ 2262 h 2262"/>
              </a:gdLst>
              <a:ahLst/>
              <a:cxnLst>
                <a:cxn ang="T10">
                  <a:pos x="T0" y="T1"/>
                </a:cxn>
                <a:cxn ang="T11">
                  <a:pos x="T2" y="T3"/>
                </a:cxn>
                <a:cxn ang="T12">
                  <a:pos x="T4" y="T5"/>
                </a:cxn>
                <a:cxn ang="T13">
                  <a:pos x="T6" y="T7"/>
                </a:cxn>
                <a:cxn ang="T14">
                  <a:pos x="T8" y="T9"/>
                </a:cxn>
              </a:cxnLst>
              <a:rect l="T15" t="T16" r="T17" b="T18"/>
              <a:pathLst>
                <a:path w="658" h="2262">
                  <a:moveTo>
                    <a:pt x="658" y="21"/>
                  </a:moveTo>
                  <a:lnTo>
                    <a:pt x="571" y="0"/>
                  </a:lnTo>
                  <a:lnTo>
                    <a:pt x="0" y="2239"/>
                  </a:lnTo>
                  <a:lnTo>
                    <a:pt x="86" y="2262"/>
                  </a:lnTo>
                  <a:lnTo>
                    <a:pt x="658" y="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23" name="Freeform 337"/>
            <p:cNvSpPr>
              <a:spLocks noChangeAspect="1"/>
            </p:cNvSpPr>
            <p:nvPr/>
          </p:nvSpPr>
          <p:spPr bwMode="auto">
            <a:xfrm>
              <a:off x="1727" y="1940"/>
              <a:ext cx="249" cy="9"/>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4" name="Freeform 338"/>
            <p:cNvSpPr>
              <a:spLocks noChangeAspect="1"/>
            </p:cNvSpPr>
            <p:nvPr/>
          </p:nvSpPr>
          <p:spPr bwMode="auto">
            <a:xfrm>
              <a:off x="1727" y="1940"/>
              <a:ext cx="249" cy="9"/>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5" name="Rectangle 339"/>
            <p:cNvSpPr>
              <a:spLocks noChangeAspect="1" noChangeArrowheads="1"/>
            </p:cNvSpPr>
            <p:nvPr/>
          </p:nvSpPr>
          <p:spPr bwMode="auto">
            <a:xfrm>
              <a:off x="1727" y="194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326" name="Freeform 340"/>
            <p:cNvSpPr>
              <a:spLocks noChangeAspect="1"/>
            </p:cNvSpPr>
            <p:nvPr/>
          </p:nvSpPr>
          <p:spPr bwMode="auto">
            <a:xfrm>
              <a:off x="1773" y="1693"/>
              <a:ext cx="78" cy="67"/>
            </a:xfrm>
            <a:custGeom>
              <a:avLst/>
              <a:gdLst>
                <a:gd name="T0" fmla="*/ 0 w 703"/>
                <a:gd name="T1" fmla="*/ 0 h 606"/>
                <a:gd name="T2" fmla="*/ 0 w 703"/>
                <a:gd name="T3" fmla="*/ 0 h 606"/>
                <a:gd name="T4" fmla="*/ 0 w 703"/>
                <a:gd name="T5" fmla="*/ 0 h 606"/>
                <a:gd name="T6" fmla="*/ 0 w 703"/>
                <a:gd name="T7" fmla="*/ 0 h 606"/>
                <a:gd name="T8" fmla="*/ 0 60000 65536"/>
                <a:gd name="T9" fmla="*/ 0 60000 65536"/>
                <a:gd name="T10" fmla="*/ 0 60000 65536"/>
                <a:gd name="T11" fmla="*/ 0 60000 65536"/>
                <a:gd name="T12" fmla="*/ 0 w 703"/>
                <a:gd name="T13" fmla="*/ 0 h 606"/>
                <a:gd name="T14" fmla="*/ 703 w 703"/>
                <a:gd name="T15" fmla="*/ 606 h 606"/>
              </a:gdLst>
              <a:ahLst/>
              <a:cxnLst>
                <a:cxn ang="T8">
                  <a:pos x="T0" y="T1"/>
                </a:cxn>
                <a:cxn ang="T9">
                  <a:pos x="T2" y="T3"/>
                </a:cxn>
                <a:cxn ang="T10">
                  <a:pos x="T4" y="T5"/>
                </a:cxn>
                <a:cxn ang="T11">
                  <a:pos x="T6" y="T7"/>
                </a:cxn>
              </a:cxnLst>
              <a:rect l="T12" t="T13" r="T14" b="T15"/>
              <a:pathLst>
                <a:path w="703" h="606">
                  <a:moveTo>
                    <a:pt x="0" y="560"/>
                  </a:moveTo>
                  <a:lnTo>
                    <a:pt x="37" y="606"/>
                  </a:lnTo>
                  <a:lnTo>
                    <a:pt x="703"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7" name="Freeform 341"/>
            <p:cNvSpPr>
              <a:spLocks noChangeAspect="1"/>
            </p:cNvSpPr>
            <p:nvPr/>
          </p:nvSpPr>
          <p:spPr bwMode="auto">
            <a:xfrm>
              <a:off x="1777" y="1693"/>
              <a:ext cx="78" cy="67"/>
            </a:xfrm>
            <a:custGeom>
              <a:avLst/>
              <a:gdLst>
                <a:gd name="T0" fmla="*/ 0 w 703"/>
                <a:gd name="T1" fmla="*/ 0 h 606"/>
                <a:gd name="T2" fmla="*/ 0 w 703"/>
                <a:gd name="T3" fmla="*/ 0 h 606"/>
                <a:gd name="T4" fmla="*/ 0 w 703"/>
                <a:gd name="T5" fmla="*/ 0 h 606"/>
                <a:gd name="T6" fmla="*/ 0 w 703"/>
                <a:gd name="T7" fmla="*/ 0 h 606"/>
                <a:gd name="T8" fmla="*/ 0 60000 65536"/>
                <a:gd name="T9" fmla="*/ 0 60000 65536"/>
                <a:gd name="T10" fmla="*/ 0 60000 65536"/>
                <a:gd name="T11" fmla="*/ 0 60000 65536"/>
                <a:gd name="T12" fmla="*/ 0 w 703"/>
                <a:gd name="T13" fmla="*/ 0 h 606"/>
                <a:gd name="T14" fmla="*/ 703 w 703"/>
                <a:gd name="T15" fmla="*/ 606 h 606"/>
              </a:gdLst>
              <a:ahLst/>
              <a:cxnLst>
                <a:cxn ang="T8">
                  <a:pos x="T0" y="T1"/>
                </a:cxn>
                <a:cxn ang="T9">
                  <a:pos x="T2" y="T3"/>
                </a:cxn>
                <a:cxn ang="T10">
                  <a:pos x="T4" y="T5"/>
                </a:cxn>
                <a:cxn ang="T11">
                  <a:pos x="T6" y="T7"/>
                </a:cxn>
              </a:cxnLst>
              <a:rect l="T12" t="T13" r="T14" b="T15"/>
              <a:pathLst>
                <a:path w="703" h="606">
                  <a:moveTo>
                    <a:pt x="0" y="606"/>
                  </a:moveTo>
                  <a:lnTo>
                    <a:pt x="666" y="0"/>
                  </a:lnTo>
                  <a:lnTo>
                    <a:pt x="703" y="46"/>
                  </a:lnTo>
                  <a:lnTo>
                    <a:pt x="0" y="60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8" name="Freeform 342"/>
            <p:cNvSpPr>
              <a:spLocks noChangeAspect="1"/>
            </p:cNvSpPr>
            <p:nvPr/>
          </p:nvSpPr>
          <p:spPr bwMode="auto">
            <a:xfrm>
              <a:off x="1773" y="1693"/>
              <a:ext cx="82" cy="67"/>
            </a:xfrm>
            <a:custGeom>
              <a:avLst/>
              <a:gdLst>
                <a:gd name="T0" fmla="*/ 0 w 740"/>
                <a:gd name="T1" fmla="*/ 0 h 606"/>
                <a:gd name="T2" fmla="*/ 0 w 740"/>
                <a:gd name="T3" fmla="*/ 0 h 606"/>
                <a:gd name="T4" fmla="*/ 0 w 740"/>
                <a:gd name="T5" fmla="*/ 0 h 606"/>
                <a:gd name="T6" fmla="*/ 0 w 740"/>
                <a:gd name="T7" fmla="*/ 0 h 606"/>
                <a:gd name="T8" fmla="*/ 0 w 740"/>
                <a:gd name="T9" fmla="*/ 0 h 606"/>
                <a:gd name="T10" fmla="*/ 0 60000 65536"/>
                <a:gd name="T11" fmla="*/ 0 60000 65536"/>
                <a:gd name="T12" fmla="*/ 0 60000 65536"/>
                <a:gd name="T13" fmla="*/ 0 60000 65536"/>
                <a:gd name="T14" fmla="*/ 0 60000 65536"/>
                <a:gd name="T15" fmla="*/ 0 w 740"/>
                <a:gd name="T16" fmla="*/ 0 h 606"/>
                <a:gd name="T17" fmla="*/ 740 w 740"/>
                <a:gd name="T18" fmla="*/ 606 h 606"/>
              </a:gdLst>
              <a:ahLst/>
              <a:cxnLst>
                <a:cxn ang="T10">
                  <a:pos x="T0" y="T1"/>
                </a:cxn>
                <a:cxn ang="T11">
                  <a:pos x="T2" y="T3"/>
                </a:cxn>
                <a:cxn ang="T12">
                  <a:pos x="T4" y="T5"/>
                </a:cxn>
                <a:cxn ang="T13">
                  <a:pos x="T6" y="T7"/>
                </a:cxn>
                <a:cxn ang="T14">
                  <a:pos x="T8" y="T9"/>
                </a:cxn>
              </a:cxnLst>
              <a:rect l="T15" t="T16" r="T17" b="T18"/>
              <a:pathLst>
                <a:path w="740" h="606">
                  <a:moveTo>
                    <a:pt x="0" y="560"/>
                  </a:moveTo>
                  <a:lnTo>
                    <a:pt x="37" y="606"/>
                  </a:lnTo>
                  <a:lnTo>
                    <a:pt x="740" y="46"/>
                  </a:lnTo>
                  <a:lnTo>
                    <a:pt x="703"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29" name="Freeform 343"/>
            <p:cNvSpPr>
              <a:spLocks noChangeAspect="1"/>
            </p:cNvSpPr>
            <p:nvPr/>
          </p:nvSpPr>
          <p:spPr bwMode="auto">
            <a:xfrm>
              <a:off x="2040"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2107" y="46"/>
                  </a:moveTo>
                  <a:lnTo>
                    <a:pt x="2070" y="0"/>
                  </a:lnTo>
                  <a:lnTo>
                    <a:pt x="0" y="1726"/>
                  </a:lnTo>
                  <a:lnTo>
                    <a:pt x="2107"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0" name="Freeform 344"/>
            <p:cNvSpPr>
              <a:spLocks noChangeAspect="1"/>
            </p:cNvSpPr>
            <p:nvPr/>
          </p:nvSpPr>
          <p:spPr bwMode="auto">
            <a:xfrm>
              <a:off x="2036"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2107" y="0"/>
                  </a:moveTo>
                  <a:lnTo>
                    <a:pt x="37" y="1726"/>
                  </a:lnTo>
                  <a:lnTo>
                    <a:pt x="0" y="1679"/>
                  </a:lnTo>
                  <a:lnTo>
                    <a:pt x="2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1" name="Freeform 345"/>
            <p:cNvSpPr>
              <a:spLocks noChangeAspect="1"/>
            </p:cNvSpPr>
            <p:nvPr/>
          </p:nvSpPr>
          <p:spPr bwMode="auto">
            <a:xfrm>
              <a:off x="2036" y="1755"/>
              <a:ext cx="238" cy="192"/>
            </a:xfrm>
            <a:custGeom>
              <a:avLst/>
              <a:gdLst>
                <a:gd name="T0" fmla="*/ 0 w 2144"/>
                <a:gd name="T1" fmla="*/ 0 h 1726"/>
                <a:gd name="T2" fmla="*/ 0 w 2144"/>
                <a:gd name="T3" fmla="*/ 0 h 1726"/>
                <a:gd name="T4" fmla="*/ 0 w 2144"/>
                <a:gd name="T5" fmla="*/ 0 h 1726"/>
                <a:gd name="T6" fmla="*/ 0 w 2144"/>
                <a:gd name="T7" fmla="*/ 0 h 1726"/>
                <a:gd name="T8" fmla="*/ 0 w 2144"/>
                <a:gd name="T9" fmla="*/ 0 h 1726"/>
                <a:gd name="T10" fmla="*/ 0 60000 65536"/>
                <a:gd name="T11" fmla="*/ 0 60000 65536"/>
                <a:gd name="T12" fmla="*/ 0 60000 65536"/>
                <a:gd name="T13" fmla="*/ 0 60000 65536"/>
                <a:gd name="T14" fmla="*/ 0 60000 65536"/>
                <a:gd name="T15" fmla="*/ 0 w 2144"/>
                <a:gd name="T16" fmla="*/ 0 h 1726"/>
                <a:gd name="T17" fmla="*/ 2144 w 2144"/>
                <a:gd name="T18" fmla="*/ 1726 h 1726"/>
              </a:gdLst>
              <a:ahLst/>
              <a:cxnLst>
                <a:cxn ang="T10">
                  <a:pos x="T0" y="T1"/>
                </a:cxn>
                <a:cxn ang="T11">
                  <a:pos x="T2" y="T3"/>
                </a:cxn>
                <a:cxn ang="T12">
                  <a:pos x="T4" y="T5"/>
                </a:cxn>
                <a:cxn ang="T13">
                  <a:pos x="T6" y="T7"/>
                </a:cxn>
                <a:cxn ang="T14">
                  <a:pos x="T8" y="T9"/>
                </a:cxn>
              </a:cxnLst>
              <a:rect l="T15" t="T16" r="T17" b="T18"/>
              <a:pathLst>
                <a:path w="2144" h="1726">
                  <a:moveTo>
                    <a:pt x="2144" y="46"/>
                  </a:moveTo>
                  <a:lnTo>
                    <a:pt x="2107" y="0"/>
                  </a:lnTo>
                  <a:lnTo>
                    <a:pt x="0" y="1679"/>
                  </a:lnTo>
                  <a:lnTo>
                    <a:pt x="37" y="1726"/>
                  </a:lnTo>
                  <a:lnTo>
                    <a:pt x="2144"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32" name="Freeform 346"/>
            <p:cNvSpPr>
              <a:spLocks noChangeAspect="1"/>
            </p:cNvSpPr>
            <p:nvPr/>
          </p:nvSpPr>
          <p:spPr bwMode="auto">
            <a:xfrm>
              <a:off x="2036"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0" y="1679"/>
                  </a:moveTo>
                  <a:lnTo>
                    <a:pt x="37" y="1726"/>
                  </a:lnTo>
                  <a:lnTo>
                    <a:pt x="2107" y="0"/>
                  </a:lnTo>
                  <a:lnTo>
                    <a:pt x="0" y="16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3" name="Freeform 347"/>
            <p:cNvSpPr>
              <a:spLocks noChangeAspect="1"/>
            </p:cNvSpPr>
            <p:nvPr/>
          </p:nvSpPr>
          <p:spPr bwMode="auto">
            <a:xfrm>
              <a:off x="2040"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0" y="1726"/>
                  </a:moveTo>
                  <a:lnTo>
                    <a:pt x="2070" y="0"/>
                  </a:lnTo>
                  <a:lnTo>
                    <a:pt x="2107" y="46"/>
                  </a:lnTo>
                  <a:lnTo>
                    <a:pt x="0" y="1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4" name="Freeform 348"/>
            <p:cNvSpPr>
              <a:spLocks noChangeAspect="1"/>
            </p:cNvSpPr>
            <p:nvPr/>
          </p:nvSpPr>
          <p:spPr bwMode="auto">
            <a:xfrm>
              <a:off x="2036" y="1755"/>
              <a:ext cx="238" cy="192"/>
            </a:xfrm>
            <a:custGeom>
              <a:avLst/>
              <a:gdLst>
                <a:gd name="T0" fmla="*/ 0 w 2144"/>
                <a:gd name="T1" fmla="*/ 0 h 1726"/>
                <a:gd name="T2" fmla="*/ 0 w 2144"/>
                <a:gd name="T3" fmla="*/ 0 h 1726"/>
                <a:gd name="T4" fmla="*/ 0 w 2144"/>
                <a:gd name="T5" fmla="*/ 0 h 1726"/>
                <a:gd name="T6" fmla="*/ 0 w 2144"/>
                <a:gd name="T7" fmla="*/ 0 h 1726"/>
                <a:gd name="T8" fmla="*/ 0 w 2144"/>
                <a:gd name="T9" fmla="*/ 0 h 1726"/>
                <a:gd name="T10" fmla="*/ 0 60000 65536"/>
                <a:gd name="T11" fmla="*/ 0 60000 65536"/>
                <a:gd name="T12" fmla="*/ 0 60000 65536"/>
                <a:gd name="T13" fmla="*/ 0 60000 65536"/>
                <a:gd name="T14" fmla="*/ 0 60000 65536"/>
                <a:gd name="T15" fmla="*/ 0 w 2144"/>
                <a:gd name="T16" fmla="*/ 0 h 1726"/>
                <a:gd name="T17" fmla="*/ 2144 w 2144"/>
                <a:gd name="T18" fmla="*/ 1726 h 1726"/>
              </a:gdLst>
              <a:ahLst/>
              <a:cxnLst>
                <a:cxn ang="T10">
                  <a:pos x="T0" y="T1"/>
                </a:cxn>
                <a:cxn ang="T11">
                  <a:pos x="T2" y="T3"/>
                </a:cxn>
                <a:cxn ang="T12">
                  <a:pos x="T4" y="T5"/>
                </a:cxn>
                <a:cxn ang="T13">
                  <a:pos x="T6" y="T7"/>
                </a:cxn>
                <a:cxn ang="T14">
                  <a:pos x="T8" y="T9"/>
                </a:cxn>
              </a:cxnLst>
              <a:rect l="T15" t="T16" r="T17" b="T18"/>
              <a:pathLst>
                <a:path w="2144" h="1726">
                  <a:moveTo>
                    <a:pt x="0" y="1679"/>
                  </a:moveTo>
                  <a:lnTo>
                    <a:pt x="37" y="1726"/>
                  </a:lnTo>
                  <a:lnTo>
                    <a:pt x="2144" y="46"/>
                  </a:lnTo>
                  <a:lnTo>
                    <a:pt x="2107" y="0"/>
                  </a:lnTo>
                  <a:lnTo>
                    <a:pt x="0" y="167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35" name="Freeform 349"/>
            <p:cNvSpPr>
              <a:spLocks noChangeAspect="1"/>
            </p:cNvSpPr>
            <p:nvPr/>
          </p:nvSpPr>
          <p:spPr bwMode="auto">
            <a:xfrm>
              <a:off x="2230" y="1694"/>
              <a:ext cx="63" cy="252"/>
            </a:xfrm>
            <a:custGeom>
              <a:avLst/>
              <a:gdLst>
                <a:gd name="T0" fmla="*/ 0 w 570"/>
                <a:gd name="T1" fmla="*/ 0 h 2262"/>
                <a:gd name="T2" fmla="*/ 0 w 570"/>
                <a:gd name="T3" fmla="*/ 0 h 2262"/>
                <a:gd name="T4" fmla="*/ 0 w 570"/>
                <a:gd name="T5" fmla="*/ 0 h 2262"/>
                <a:gd name="T6" fmla="*/ 0 w 570"/>
                <a:gd name="T7" fmla="*/ 0 h 2262"/>
                <a:gd name="T8" fmla="*/ 0 60000 65536"/>
                <a:gd name="T9" fmla="*/ 0 60000 65536"/>
                <a:gd name="T10" fmla="*/ 0 60000 65536"/>
                <a:gd name="T11" fmla="*/ 0 60000 65536"/>
                <a:gd name="T12" fmla="*/ 0 w 570"/>
                <a:gd name="T13" fmla="*/ 0 h 2262"/>
                <a:gd name="T14" fmla="*/ 570 w 570"/>
                <a:gd name="T15" fmla="*/ 2262 h 2262"/>
              </a:gdLst>
              <a:ahLst/>
              <a:cxnLst>
                <a:cxn ang="T8">
                  <a:pos x="T0" y="T1"/>
                </a:cxn>
                <a:cxn ang="T9">
                  <a:pos x="T2" y="T3"/>
                </a:cxn>
                <a:cxn ang="T10">
                  <a:pos x="T4" y="T5"/>
                </a:cxn>
                <a:cxn ang="T11">
                  <a:pos x="T6" y="T7"/>
                </a:cxn>
              </a:cxnLst>
              <a:rect l="T12" t="T13" r="T14" b="T15"/>
              <a:pathLst>
                <a:path w="570" h="2262">
                  <a:moveTo>
                    <a:pt x="570" y="21"/>
                  </a:moveTo>
                  <a:lnTo>
                    <a:pt x="485" y="0"/>
                  </a:lnTo>
                  <a:lnTo>
                    <a:pt x="0" y="2262"/>
                  </a:lnTo>
                  <a:lnTo>
                    <a:pt x="57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6" name="Freeform 350"/>
            <p:cNvSpPr>
              <a:spLocks noChangeAspect="1"/>
            </p:cNvSpPr>
            <p:nvPr/>
          </p:nvSpPr>
          <p:spPr bwMode="auto">
            <a:xfrm>
              <a:off x="2220" y="1694"/>
              <a:ext cx="63" cy="252"/>
            </a:xfrm>
            <a:custGeom>
              <a:avLst/>
              <a:gdLst>
                <a:gd name="T0" fmla="*/ 0 w 571"/>
                <a:gd name="T1" fmla="*/ 0 h 2262"/>
                <a:gd name="T2" fmla="*/ 0 w 571"/>
                <a:gd name="T3" fmla="*/ 0 h 2262"/>
                <a:gd name="T4" fmla="*/ 0 w 571"/>
                <a:gd name="T5" fmla="*/ 0 h 2262"/>
                <a:gd name="T6" fmla="*/ 0 w 571"/>
                <a:gd name="T7" fmla="*/ 0 h 2262"/>
                <a:gd name="T8" fmla="*/ 0 60000 65536"/>
                <a:gd name="T9" fmla="*/ 0 60000 65536"/>
                <a:gd name="T10" fmla="*/ 0 60000 65536"/>
                <a:gd name="T11" fmla="*/ 0 60000 65536"/>
                <a:gd name="T12" fmla="*/ 0 w 571"/>
                <a:gd name="T13" fmla="*/ 0 h 2262"/>
                <a:gd name="T14" fmla="*/ 571 w 571"/>
                <a:gd name="T15" fmla="*/ 2262 h 2262"/>
              </a:gdLst>
              <a:ahLst/>
              <a:cxnLst>
                <a:cxn ang="T8">
                  <a:pos x="T0" y="T1"/>
                </a:cxn>
                <a:cxn ang="T9">
                  <a:pos x="T2" y="T3"/>
                </a:cxn>
                <a:cxn ang="T10">
                  <a:pos x="T4" y="T5"/>
                </a:cxn>
                <a:cxn ang="T11">
                  <a:pos x="T6" y="T7"/>
                </a:cxn>
              </a:cxnLst>
              <a:rect l="T12" t="T13" r="T14" b="T15"/>
              <a:pathLst>
                <a:path w="571" h="2262">
                  <a:moveTo>
                    <a:pt x="571" y="0"/>
                  </a:moveTo>
                  <a:lnTo>
                    <a:pt x="86" y="2262"/>
                  </a:lnTo>
                  <a:lnTo>
                    <a:pt x="0" y="2239"/>
                  </a:lnTo>
                  <a:lnTo>
                    <a:pt x="5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7" name="Freeform 351"/>
            <p:cNvSpPr>
              <a:spLocks noChangeAspect="1"/>
            </p:cNvSpPr>
            <p:nvPr/>
          </p:nvSpPr>
          <p:spPr bwMode="auto">
            <a:xfrm>
              <a:off x="2220" y="1694"/>
              <a:ext cx="73" cy="252"/>
            </a:xfrm>
            <a:custGeom>
              <a:avLst/>
              <a:gdLst>
                <a:gd name="T0" fmla="*/ 0 w 656"/>
                <a:gd name="T1" fmla="*/ 0 h 2262"/>
                <a:gd name="T2" fmla="*/ 0 w 656"/>
                <a:gd name="T3" fmla="*/ 0 h 2262"/>
                <a:gd name="T4" fmla="*/ 0 w 656"/>
                <a:gd name="T5" fmla="*/ 0 h 2262"/>
                <a:gd name="T6" fmla="*/ 0 w 656"/>
                <a:gd name="T7" fmla="*/ 0 h 2262"/>
                <a:gd name="T8" fmla="*/ 0 w 656"/>
                <a:gd name="T9" fmla="*/ 0 h 2262"/>
                <a:gd name="T10" fmla="*/ 0 60000 65536"/>
                <a:gd name="T11" fmla="*/ 0 60000 65536"/>
                <a:gd name="T12" fmla="*/ 0 60000 65536"/>
                <a:gd name="T13" fmla="*/ 0 60000 65536"/>
                <a:gd name="T14" fmla="*/ 0 60000 65536"/>
                <a:gd name="T15" fmla="*/ 0 w 656"/>
                <a:gd name="T16" fmla="*/ 0 h 2262"/>
                <a:gd name="T17" fmla="*/ 656 w 656"/>
                <a:gd name="T18" fmla="*/ 2262 h 2262"/>
              </a:gdLst>
              <a:ahLst/>
              <a:cxnLst>
                <a:cxn ang="T10">
                  <a:pos x="T0" y="T1"/>
                </a:cxn>
                <a:cxn ang="T11">
                  <a:pos x="T2" y="T3"/>
                </a:cxn>
                <a:cxn ang="T12">
                  <a:pos x="T4" y="T5"/>
                </a:cxn>
                <a:cxn ang="T13">
                  <a:pos x="T6" y="T7"/>
                </a:cxn>
                <a:cxn ang="T14">
                  <a:pos x="T8" y="T9"/>
                </a:cxn>
              </a:cxnLst>
              <a:rect l="T15" t="T16" r="T17" b="T18"/>
              <a:pathLst>
                <a:path w="656" h="2262">
                  <a:moveTo>
                    <a:pt x="656" y="21"/>
                  </a:moveTo>
                  <a:lnTo>
                    <a:pt x="571" y="0"/>
                  </a:lnTo>
                  <a:lnTo>
                    <a:pt x="0" y="2239"/>
                  </a:lnTo>
                  <a:lnTo>
                    <a:pt x="86" y="2262"/>
                  </a:lnTo>
                  <a:lnTo>
                    <a:pt x="656" y="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38" name="Freeform 352"/>
            <p:cNvSpPr>
              <a:spLocks noChangeAspect="1"/>
            </p:cNvSpPr>
            <p:nvPr/>
          </p:nvSpPr>
          <p:spPr bwMode="auto">
            <a:xfrm>
              <a:off x="2165"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702" y="47"/>
                  </a:moveTo>
                  <a:lnTo>
                    <a:pt x="665" y="0"/>
                  </a:lnTo>
                  <a:lnTo>
                    <a:pt x="0" y="607"/>
                  </a:lnTo>
                  <a:lnTo>
                    <a:pt x="702" y="4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9" name="Freeform 353"/>
            <p:cNvSpPr>
              <a:spLocks noChangeAspect="1"/>
            </p:cNvSpPr>
            <p:nvPr/>
          </p:nvSpPr>
          <p:spPr bwMode="auto">
            <a:xfrm>
              <a:off x="2161"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702" y="0"/>
                  </a:moveTo>
                  <a:lnTo>
                    <a:pt x="37" y="607"/>
                  </a:lnTo>
                  <a:lnTo>
                    <a:pt x="0" y="560"/>
                  </a:lnTo>
                  <a:lnTo>
                    <a:pt x="70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0" name="Freeform 354"/>
            <p:cNvSpPr>
              <a:spLocks noChangeAspect="1"/>
            </p:cNvSpPr>
            <p:nvPr/>
          </p:nvSpPr>
          <p:spPr bwMode="auto">
            <a:xfrm>
              <a:off x="2161" y="1880"/>
              <a:ext cx="82" cy="67"/>
            </a:xfrm>
            <a:custGeom>
              <a:avLst/>
              <a:gdLst>
                <a:gd name="T0" fmla="*/ 0 w 739"/>
                <a:gd name="T1" fmla="*/ 0 h 607"/>
                <a:gd name="T2" fmla="*/ 0 w 739"/>
                <a:gd name="T3" fmla="*/ 0 h 607"/>
                <a:gd name="T4" fmla="*/ 0 w 739"/>
                <a:gd name="T5" fmla="*/ 0 h 607"/>
                <a:gd name="T6" fmla="*/ 0 w 739"/>
                <a:gd name="T7" fmla="*/ 0 h 607"/>
                <a:gd name="T8" fmla="*/ 0 w 739"/>
                <a:gd name="T9" fmla="*/ 0 h 607"/>
                <a:gd name="T10" fmla="*/ 0 60000 65536"/>
                <a:gd name="T11" fmla="*/ 0 60000 65536"/>
                <a:gd name="T12" fmla="*/ 0 60000 65536"/>
                <a:gd name="T13" fmla="*/ 0 60000 65536"/>
                <a:gd name="T14" fmla="*/ 0 60000 65536"/>
                <a:gd name="T15" fmla="*/ 0 w 739"/>
                <a:gd name="T16" fmla="*/ 0 h 607"/>
                <a:gd name="T17" fmla="*/ 739 w 739"/>
                <a:gd name="T18" fmla="*/ 607 h 607"/>
              </a:gdLst>
              <a:ahLst/>
              <a:cxnLst>
                <a:cxn ang="T10">
                  <a:pos x="T0" y="T1"/>
                </a:cxn>
                <a:cxn ang="T11">
                  <a:pos x="T2" y="T3"/>
                </a:cxn>
                <a:cxn ang="T12">
                  <a:pos x="T4" y="T5"/>
                </a:cxn>
                <a:cxn ang="T13">
                  <a:pos x="T6" y="T7"/>
                </a:cxn>
                <a:cxn ang="T14">
                  <a:pos x="T8" y="T9"/>
                </a:cxn>
              </a:cxnLst>
              <a:rect l="T15" t="T16" r="T17" b="T18"/>
              <a:pathLst>
                <a:path w="739" h="607">
                  <a:moveTo>
                    <a:pt x="739" y="47"/>
                  </a:moveTo>
                  <a:lnTo>
                    <a:pt x="702" y="0"/>
                  </a:lnTo>
                  <a:lnTo>
                    <a:pt x="0" y="560"/>
                  </a:lnTo>
                  <a:lnTo>
                    <a:pt x="37" y="607"/>
                  </a:lnTo>
                  <a:lnTo>
                    <a:pt x="739" y="47"/>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41" name="Freeform 355"/>
            <p:cNvSpPr>
              <a:spLocks noChangeAspect="1"/>
            </p:cNvSpPr>
            <p:nvPr/>
          </p:nvSpPr>
          <p:spPr bwMode="auto">
            <a:xfrm>
              <a:off x="2161"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0" y="560"/>
                  </a:moveTo>
                  <a:lnTo>
                    <a:pt x="37" y="607"/>
                  </a:lnTo>
                  <a:lnTo>
                    <a:pt x="702"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2" name="Freeform 356"/>
            <p:cNvSpPr>
              <a:spLocks noChangeAspect="1"/>
            </p:cNvSpPr>
            <p:nvPr/>
          </p:nvSpPr>
          <p:spPr bwMode="auto">
            <a:xfrm>
              <a:off x="2165"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0" y="607"/>
                  </a:moveTo>
                  <a:lnTo>
                    <a:pt x="665" y="0"/>
                  </a:lnTo>
                  <a:lnTo>
                    <a:pt x="702" y="47"/>
                  </a:lnTo>
                  <a:lnTo>
                    <a:pt x="0" y="60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3" name="Freeform 357"/>
            <p:cNvSpPr>
              <a:spLocks noChangeAspect="1"/>
            </p:cNvSpPr>
            <p:nvPr/>
          </p:nvSpPr>
          <p:spPr bwMode="auto">
            <a:xfrm>
              <a:off x="2161" y="1880"/>
              <a:ext cx="82" cy="67"/>
            </a:xfrm>
            <a:custGeom>
              <a:avLst/>
              <a:gdLst>
                <a:gd name="T0" fmla="*/ 0 w 739"/>
                <a:gd name="T1" fmla="*/ 0 h 607"/>
                <a:gd name="T2" fmla="*/ 0 w 739"/>
                <a:gd name="T3" fmla="*/ 0 h 607"/>
                <a:gd name="T4" fmla="*/ 0 w 739"/>
                <a:gd name="T5" fmla="*/ 0 h 607"/>
                <a:gd name="T6" fmla="*/ 0 w 739"/>
                <a:gd name="T7" fmla="*/ 0 h 607"/>
                <a:gd name="T8" fmla="*/ 0 w 739"/>
                <a:gd name="T9" fmla="*/ 0 h 607"/>
                <a:gd name="T10" fmla="*/ 0 60000 65536"/>
                <a:gd name="T11" fmla="*/ 0 60000 65536"/>
                <a:gd name="T12" fmla="*/ 0 60000 65536"/>
                <a:gd name="T13" fmla="*/ 0 60000 65536"/>
                <a:gd name="T14" fmla="*/ 0 60000 65536"/>
                <a:gd name="T15" fmla="*/ 0 w 739"/>
                <a:gd name="T16" fmla="*/ 0 h 607"/>
                <a:gd name="T17" fmla="*/ 739 w 739"/>
                <a:gd name="T18" fmla="*/ 607 h 607"/>
              </a:gdLst>
              <a:ahLst/>
              <a:cxnLst>
                <a:cxn ang="T10">
                  <a:pos x="T0" y="T1"/>
                </a:cxn>
                <a:cxn ang="T11">
                  <a:pos x="T2" y="T3"/>
                </a:cxn>
                <a:cxn ang="T12">
                  <a:pos x="T4" y="T5"/>
                </a:cxn>
                <a:cxn ang="T13">
                  <a:pos x="T6" y="T7"/>
                </a:cxn>
                <a:cxn ang="T14">
                  <a:pos x="T8" y="T9"/>
                </a:cxn>
              </a:cxnLst>
              <a:rect l="T15" t="T16" r="T17" b="T18"/>
              <a:pathLst>
                <a:path w="739" h="607">
                  <a:moveTo>
                    <a:pt x="0" y="560"/>
                  </a:moveTo>
                  <a:lnTo>
                    <a:pt x="37" y="607"/>
                  </a:lnTo>
                  <a:lnTo>
                    <a:pt x="739" y="47"/>
                  </a:lnTo>
                  <a:lnTo>
                    <a:pt x="702"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44" name="Freeform 358"/>
            <p:cNvSpPr>
              <a:spLocks noChangeAspect="1"/>
            </p:cNvSpPr>
            <p:nvPr/>
          </p:nvSpPr>
          <p:spPr bwMode="auto">
            <a:xfrm>
              <a:off x="2102" y="1817"/>
              <a:ext cx="156" cy="130"/>
            </a:xfrm>
            <a:custGeom>
              <a:avLst/>
              <a:gdLst>
                <a:gd name="T0" fmla="*/ 0 w 1404"/>
                <a:gd name="T1" fmla="*/ 0 h 1167"/>
                <a:gd name="T2" fmla="*/ 0 w 1404"/>
                <a:gd name="T3" fmla="*/ 0 h 1167"/>
                <a:gd name="T4" fmla="*/ 0 w 1404"/>
                <a:gd name="T5" fmla="*/ 0 h 1167"/>
                <a:gd name="T6" fmla="*/ 0 w 1404"/>
                <a:gd name="T7" fmla="*/ 0 h 1167"/>
                <a:gd name="T8" fmla="*/ 0 60000 65536"/>
                <a:gd name="T9" fmla="*/ 0 60000 65536"/>
                <a:gd name="T10" fmla="*/ 0 60000 65536"/>
                <a:gd name="T11" fmla="*/ 0 60000 65536"/>
                <a:gd name="T12" fmla="*/ 0 w 1404"/>
                <a:gd name="T13" fmla="*/ 0 h 1167"/>
                <a:gd name="T14" fmla="*/ 1404 w 1404"/>
                <a:gd name="T15" fmla="*/ 1167 h 1167"/>
              </a:gdLst>
              <a:ahLst/>
              <a:cxnLst>
                <a:cxn ang="T8">
                  <a:pos x="T0" y="T1"/>
                </a:cxn>
                <a:cxn ang="T9">
                  <a:pos x="T2" y="T3"/>
                </a:cxn>
                <a:cxn ang="T10">
                  <a:pos x="T4" y="T5"/>
                </a:cxn>
                <a:cxn ang="T11">
                  <a:pos x="T6" y="T7"/>
                </a:cxn>
              </a:cxnLst>
              <a:rect l="T12" t="T13" r="T14" b="T15"/>
              <a:pathLst>
                <a:path w="1404" h="1167">
                  <a:moveTo>
                    <a:pt x="1404" y="47"/>
                  </a:moveTo>
                  <a:lnTo>
                    <a:pt x="1368" y="0"/>
                  </a:lnTo>
                  <a:lnTo>
                    <a:pt x="0" y="1167"/>
                  </a:lnTo>
                  <a:lnTo>
                    <a:pt x="1404" y="4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5" name="Freeform 359"/>
            <p:cNvSpPr>
              <a:spLocks noChangeAspect="1"/>
            </p:cNvSpPr>
            <p:nvPr/>
          </p:nvSpPr>
          <p:spPr bwMode="auto">
            <a:xfrm>
              <a:off x="2098" y="1817"/>
              <a:ext cx="156" cy="130"/>
            </a:xfrm>
            <a:custGeom>
              <a:avLst/>
              <a:gdLst>
                <a:gd name="T0" fmla="*/ 0 w 1405"/>
                <a:gd name="T1" fmla="*/ 0 h 1167"/>
                <a:gd name="T2" fmla="*/ 0 w 1405"/>
                <a:gd name="T3" fmla="*/ 0 h 1167"/>
                <a:gd name="T4" fmla="*/ 0 w 1405"/>
                <a:gd name="T5" fmla="*/ 0 h 1167"/>
                <a:gd name="T6" fmla="*/ 0 w 1405"/>
                <a:gd name="T7" fmla="*/ 0 h 1167"/>
                <a:gd name="T8" fmla="*/ 0 60000 65536"/>
                <a:gd name="T9" fmla="*/ 0 60000 65536"/>
                <a:gd name="T10" fmla="*/ 0 60000 65536"/>
                <a:gd name="T11" fmla="*/ 0 60000 65536"/>
                <a:gd name="T12" fmla="*/ 0 w 1405"/>
                <a:gd name="T13" fmla="*/ 0 h 1167"/>
                <a:gd name="T14" fmla="*/ 1405 w 1405"/>
                <a:gd name="T15" fmla="*/ 1167 h 1167"/>
              </a:gdLst>
              <a:ahLst/>
              <a:cxnLst>
                <a:cxn ang="T8">
                  <a:pos x="T0" y="T1"/>
                </a:cxn>
                <a:cxn ang="T9">
                  <a:pos x="T2" y="T3"/>
                </a:cxn>
                <a:cxn ang="T10">
                  <a:pos x="T4" y="T5"/>
                </a:cxn>
                <a:cxn ang="T11">
                  <a:pos x="T6" y="T7"/>
                </a:cxn>
              </a:cxnLst>
              <a:rect l="T12" t="T13" r="T14" b="T15"/>
              <a:pathLst>
                <a:path w="1405" h="1167">
                  <a:moveTo>
                    <a:pt x="1405" y="0"/>
                  </a:moveTo>
                  <a:lnTo>
                    <a:pt x="37" y="1167"/>
                  </a:lnTo>
                  <a:lnTo>
                    <a:pt x="0" y="1120"/>
                  </a:lnTo>
                  <a:lnTo>
                    <a:pt x="140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6" name="Freeform 360"/>
            <p:cNvSpPr>
              <a:spLocks noChangeAspect="1"/>
            </p:cNvSpPr>
            <p:nvPr/>
          </p:nvSpPr>
          <p:spPr bwMode="auto">
            <a:xfrm>
              <a:off x="2098" y="1817"/>
              <a:ext cx="160" cy="130"/>
            </a:xfrm>
            <a:custGeom>
              <a:avLst/>
              <a:gdLst>
                <a:gd name="T0" fmla="*/ 0 w 1441"/>
                <a:gd name="T1" fmla="*/ 0 h 1167"/>
                <a:gd name="T2" fmla="*/ 0 w 1441"/>
                <a:gd name="T3" fmla="*/ 0 h 1167"/>
                <a:gd name="T4" fmla="*/ 0 w 1441"/>
                <a:gd name="T5" fmla="*/ 0 h 1167"/>
                <a:gd name="T6" fmla="*/ 0 w 1441"/>
                <a:gd name="T7" fmla="*/ 0 h 1167"/>
                <a:gd name="T8" fmla="*/ 0 w 1441"/>
                <a:gd name="T9" fmla="*/ 0 h 1167"/>
                <a:gd name="T10" fmla="*/ 0 60000 65536"/>
                <a:gd name="T11" fmla="*/ 0 60000 65536"/>
                <a:gd name="T12" fmla="*/ 0 60000 65536"/>
                <a:gd name="T13" fmla="*/ 0 60000 65536"/>
                <a:gd name="T14" fmla="*/ 0 60000 65536"/>
                <a:gd name="T15" fmla="*/ 0 w 1441"/>
                <a:gd name="T16" fmla="*/ 0 h 1167"/>
                <a:gd name="T17" fmla="*/ 1441 w 1441"/>
                <a:gd name="T18" fmla="*/ 1167 h 1167"/>
              </a:gdLst>
              <a:ahLst/>
              <a:cxnLst>
                <a:cxn ang="T10">
                  <a:pos x="T0" y="T1"/>
                </a:cxn>
                <a:cxn ang="T11">
                  <a:pos x="T2" y="T3"/>
                </a:cxn>
                <a:cxn ang="T12">
                  <a:pos x="T4" y="T5"/>
                </a:cxn>
                <a:cxn ang="T13">
                  <a:pos x="T6" y="T7"/>
                </a:cxn>
                <a:cxn ang="T14">
                  <a:pos x="T8" y="T9"/>
                </a:cxn>
              </a:cxnLst>
              <a:rect l="T15" t="T16" r="T17" b="T18"/>
              <a:pathLst>
                <a:path w="1441" h="1167">
                  <a:moveTo>
                    <a:pt x="1441" y="47"/>
                  </a:moveTo>
                  <a:lnTo>
                    <a:pt x="1405" y="0"/>
                  </a:lnTo>
                  <a:lnTo>
                    <a:pt x="0" y="1120"/>
                  </a:lnTo>
                  <a:lnTo>
                    <a:pt x="37" y="1167"/>
                  </a:lnTo>
                  <a:lnTo>
                    <a:pt x="1441" y="47"/>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47" name="Freeform 361"/>
            <p:cNvSpPr>
              <a:spLocks noChangeAspect="1"/>
            </p:cNvSpPr>
            <p:nvPr/>
          </p:nvSpPr>
          <p:spPr bwMode="auto">
            <a:xfrm>
              <a:off x="2098" y="1817"/>
              <a:ext cx="156" cy="130"/>
            </a:xfrm>
            <a:custGeom>
              <a:avLst/>
              <a:gdLst>
                <a:gd name="T0" fmla="*/ 0 w 1405"/>
                <a:gd name="T1" fmla="*/ 0 h 1167"/>
                <a:gd name="T2" fmla="*/ 0 w 1405"/>
                <a:gd name="T3" fmla="*/ 0 h 1167"/>
                <a:gd name="T4" fmla="*/ 0 w 1405"/>
                <a:gd name="T5" fmla="*/ 0 h 1167"/>
                <a:gd name="T6" fmla="*/ 0 w 1405"/>
                <a:gd name="T7" fmla="*/ 0 h 1167"/>
                <a:gd name="T8" fmla="*/ 0 60000 65536"/>
                <a:gd name="T9" fmla="*/ 0 60000 65536"/>
                <a:gd name="T10" fmla="*/ 0 60000 65536"/>
                <a:gd name="T11" fmla="*/ 0 60000 65536"/>
                <a:gd name="T12" fmla="*/ 0 w 1405"/>
                <a:gd name="T13" fmla="*/ 0 h 1167"/>
                <a:gd name="T14" fmla="*/ 1405 w 1405"/>
                <a:gd name="T15" fmla="*/ 1167 h 1167"/>
              </a:gdLst>
              <a:ahLst/>
              <a:cxnLst>
                <a:cxn ang="T8">
                  <a:pos x="T0" y="T1"/>
                </a:cxn>
                <a:cxn ang="T9">
                  <a:pos x="T2" y="T3"/>
                </a:cxn>
                <a:cxn ang="T10">
                  <a:pos x="T4" y="T5"/>
                </a:cxn>
                <a:cxn ang="T11">
                  <a:pos x="T6" y="T7"/>
                </a:cxn>
              </a:cxnLst>
              <a:rect l="T12" t="T13" r="T14" b="T15"/>
              <a:pathLst>
                <a:path w="1405" h="1167">
                  <a:moveTo>
                    <a:pt x="0" y="1120"/>
                  </a:moveTo>
                  <a:lnTo>
                    <a:pt x="37" y="1167"/>
                  </a:lnTo>
                  <a:lnTo>
                    <a:pt x="1405"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8" name="Freeform 362"/>
            <p:cNvSpPr>
              <a:spLocks noChangeAspect="1"/>
            </p:cNvSpPr>
            <p:nvPr/>
          </p:nvSpPr>
          <p:spPr bwMode="auto">
            <a:xfrm>
              <a:off x="2102" y="1817"/>
              <a:ext cx="156" cy="130"/>
            </a:xfrm>
            <a:custGeom>
              <a:avLst/>
              <a:gdLst>
                <a:gd name="T0" fmla="*/ 0 w 1404"/>
                <a:gd name="T1" fmla="*/ 0 h 1167"/>
                <a:gd name="T2" fmla="*/ 0 w 1404"/>
                <a:gd name="T3" fmla="*/ 0 h 1167"/>
                <a:gd name="T4" fmla="*/ 0 w 1404"/>
                <a:gd name="T5" fmla="*/ 0 h 1167"/>
                <a:gd name="T6" fmla="*/ 0 w 1404"/>
                <a:gd name="T7" fmla="*/ 0 h 1167"/>
                <a:gd name="T8" fmla="*/ 0 60000 65536"/>
                <a:gd name="T9" fmla="*/ 0 60000 65536"/>
                <a:gd name="T10" fmla="*/ 0 60000 65536"/>
                <a:gd name="T11" fmla="*/ 0 60000 65536"/>
                <a:gd name="T12" fmla="*/ 0 w 1404"/>
                <a:gd name="T13" fmla="*/ 0 h 1167"/>
                <a:gd name="T14" fmla="*/ 1404 w 1404"/>
                <a:gd name="T15" fmla="*/ 1167 h 1167"/>
              </a:gdLst>
              <a:ahLst/>
              <a:cxnLst>
                <a:cxn ang="T8">
                  <a:pos x="T0" y="T1"/>
                </a:cxn>
                <a:cxn ang="T9">
                  <a:pos x="T2" y="T3"/>
                </a:cxn>
                <a:cxn ang="T10">
                  <a:pos x="T4" y="T5"/>
                </a:cxn>
                <a:cxn ang="T11">
                  <a:pos x="T6" y="T7"/>
                </a:cxn>
              </a:cxnLst>
              <a:rect l="T12" t="T13" r="T14" b="T15"/>
              <a:pathLst>
                <a:path w="1404" h="1167">
                  <a:moveTo>
                    <a:pt x="0" y="1167"/>
                  </a:moveTo>
                  <a:lnTo>
                    <a:pt x="1368" y="0"/>
                  </a:lnTo>
                  <a:lnTo>
                    <a:pt x="1404" y="47"/>
                  </a:lnTo>
                  <a:lnTo>
                    <a:pt x="0" y="116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9" name="Freeform 363"/>
            <p:cNvSpPr>
              <a:spLocks noChangeAspect="1"/>
            </p:cNvSpPr>
            <p:nvPr/>
          </p:nvSpPr>
          <p:spPr bwMode="auto">
            <a:xfrm>
              <a:off x="2098" y="1817"/>
              <a:ext cx="160" cy="130"/>
            </a:xfrm>
            <a:custGeom>
              <a:avLst/>
              <a:gdLst>
                <a:gd name="T0" fmla="*/ 0 w 1441"/>
                <a:gd name="T1" fmla="*/ 0 h 1167"/>
                <a:gd name="T2" fmla="*/ 0 w 1441"/>
                <a:gd name="T3" fmla="*/ 0 h 1167"/>
                <a:gd name="T4" fmla="*/ 0 w 1441"/>
                <a:gd name="T5" fmla="*/ 0 h 1167"/>
                <a:gd name="T6" fmla="*/ 0 w 1441"/>
                <a:gd name="T7" fmla="*/ 0 h 1167"/>
                <a:gd name="T8" fmla="*/ 0 w 1441"/>
                <a:gd name="T9" fmla="*/ 0 h 1167"/>
                <a:gd name="T10" fmla="*/ 0 60000 65536"/>
                <a:gd name="T11" fmla="*/ 0 60000 65536"/>
                <a:gd name="T12" fmla="*/ 0 60000 65536"/>
                <a:gd name="T13" fmla="*/ 0 60000 65536"/>
                <a:gd name="T14" fmla="*/ 0 60000 65536"/>
                <a:gd name="T15" fmla="*/ 0 w 1441"/>
                <a:gd name="T16" fmla="*/ 0 h 1167"/>
                <a:gd name="T17" fmla="*/ 1441 w 1441"/>
                <a:gd name="T18" fmla="*/ 1167 h 1167"/>
              </a:gdLst>
              <a:ahLst/>
              <a:cxnLst>
                <a:cxn ang="T10">
                  <a:pos x="T0" y="T1"/>
                </a:cxn>
                <a:cxn ang="T11">
                  <a:pos x="T2" y="T3"/>
                </a:cxn>
                <a:cxn ang="T12">
                  <a:pos x="T4" y="T5"/>
                </a:cxn>
                <a:cxn ang="T13">
                  <a:pos x="T6" y="T7"/>
                </a:cxn>
                <a:cxn ang="T14">
                  <a:pos x="T8" y="T9"/>
                </a:cxn>
              </a:cxnLst>
              <a:rect l="T15" t="T16" r="T17" b="T18"/>
              <a:pathLst>
                <a:path w="1441" h="1167">
                  <a:moveTo>
                    <a:pt x="0" y="1120"/>
                  </a:moveTo>
                  <a:lnTo>
                    <a:pt x="37" y="1167"/>
                  </a:lnTo>
                  <a:lnTo>
                    <a:pt x="1441" y="47"/>
                  </a:lnTo>
                  <a:lnTo>
                    <a:pt x="1405"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350" name="Freeform 364"/>
            <p:cNvSpPr>
              <a:spLocks noChangeAspect="1"/>
            </p:cNvSpPr>
            <p:nvPr/>
          </p:nvSpPr>
          <p:spPr bwMode="auto">
            <a:xfrm>
              <a:off x="2039" y="169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1" name="Freeform 365"/>
            <p:cNvSpPr>
              <a:spLocks noChangeAspect="1"/>
            </p:cNvSpPr>
            <p:nvPr/>
          </p:nvSpPr>
          <p:spPr bwMode="auto">
            <a:xfrm>
              <a:off x="2039" y="169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2" name="Rectangle 366"/>
            <p:cNvSpPr>
              <a:spLocks noChangeAspect="1" noChangeArrowheads="1"/>
            </p:cNvSpPr>
            <p:nvPr/>
          </p:nvSpPr>
          <p:spPr bwMode="auto">
            <a:xfrm>
              <a:off x="2039" y="169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7" name="Group 367"/>
          <p:cNvGrpSpPr>
            <a:grpSpLocks noChangeAspect="1"/>
          </p:cNvGrpSpPr>
          <p:nvPr/>
        </p:nvGrpSpPr>
        <p:grpSpPr bwMode="auto">
          <a:xfrm>
            <a:off x="1468190" y="2312417"/>
            <a:ext cx="5029200" cy="2406650"/>
            <a:chOff x="1722" y="1380"/>
            <a:chExt cx="539" cy="258"/>
          </a:xfrm>
        </p:grpSpPr>
        <p:sp>
          <p:nvSpPr>
            <p:cNvPr id="89209" name="Freeform 368"/>
            <p:cNvSpPr>
              <a:spLocks noChangeAspect="1"/>
            </p:cNvSpPr>
            <p:nvPr/>
          </p:nvSpPr>
          <p:spPr bwMode="auto">
            <a:xfrm>
              <a:off x="2040" y="1444"/>
              <a:ext cx="211"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43"/>
                  </a:moveTo>
                  <a:lnTo>
                    <a:pt x="1855" y="0"/>
                  </a:lnTo>
                  <a:lnTo>
                    <a:pt x="0" y="1724"/>
                  </a:lnTo>
                  <a:lnTo>
                    <a:pt x="189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0" name="Freeform 369"/>
            <p:cNvSpPr>
              <a:spLocks noChangeAspect="1"/>
            </p:cNvSpPr>
            <p:nvPr/>
          </p:nvSpPr>
          <p:spPr bwMode="auto">
            <a:xfrm>
              <a:off x="2036" y="1444"/>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0"/>
                  </a:moveTo>
                  <a:lnTo>
                    <a:pt x="39" y="1724"/>
                  </a:lnTo>
                  <a:lnTo>
                    <a:pt x="0" y="1680"/>
                  </a:lnTo>
                  <a:lnTo>
                    <a:pt x="18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1" name="Freeform 370"/>
            <p:cNvSpPr>
              <a:spLocks noChangeAspect="1"/>
            </p:cNvSpPr>
            <p:nvPr/>
          </p:nvSpPr>
          <p:spPr bwMode="auto">
            <a:xfrm>
              <a:off x="2036" y="1444"/>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1933" y="43"/>
                  </a:moveTo>
                  <a:lnTo>
                    <a:pt x="1894" y="0"/>
                  </a:lnTo>
                  <a:lnTo>
                    <a:pt x="0" y="1680"/>
                  </a:lnTo>
                  <a:lnTo>
                    <a:pt x="39" y="1724"/>
                  </a:lnTo>
                  <a:lnTo>
                    <a:pt x="193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2" name="Freeform 371"/>
            <p:cNvSpPr>
              <a:spLocks noChangeAspect="1"/>
            </p:cNvSpPr>
            <p:nvPr/>
          </p:nvSpPr>
          <p:spPr bwMode="auto">
            <a:xfrm>
              <a:off x="2036" y="1444"/>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680"/>
                  </a:moveTo>
                  <a:lnTo>
                    <a:pt x="39" y="1724"/>
                  </a:lnTo>
                  <a:lnTo>
                    <a:pt x="1894" y="0"/>
                  </a:lnTo>
                  <a:lnTo>
                    <a:pt x="0" y="1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3" name="Freeform 372"/>
            <p:cNvSpPr>
              <a:spLocks noChangeAspect="1"/>
            </p:cNvSpPr>
            <p:nvPr/>
          </p:nvSpPr>
          <p:spPr bwMode="auto">
            <a:xfrm>
              <a:off x="2040" y="1444"/>
              <a:ext cx="211"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724"/>
                  </a:moveTo>
                  <a:lnTo>
                    <a:pt x="1855" y="0"/>
                  </a:lnTo>
                  <a:lnTo>
                    <a:pt x="1894" y="43"/>
                  </a:lnTo>
                  <a:lnTo>
                    <a:pt x="0" y="17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4" name="Freeform 373"/>
            <p:cNvSpPr>
              <a:spLocks noChangeAspect="1"/>
            </p:cNvSpPr>
            <p:nvPr/>
          </p:nvSpPr>
          <p:spPr bwMode="auto">
            <a:xfrm>
              <a:off x="2036" y="1444"/>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0" y="1680"/>
                  </a:moveTo>
                  <a:lnTo>
                    <a:pt x="39" y="1724"/>
                  </a:lnTo>
                  <a:lnTo>
                    <a:pt x="1933" y="43"/>
                  </a:lnTo>
                  <a:lnTo>
                    <a:pt x="1894" y="0"/>
                  </a:lnTo>
                  <a:lnTo>
                    <a:pt x="0" y="168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5" name="Freeform 374"/>
            <p:cNvSpPr>
              <a:spLocks noChangeAspect="1"/>
            </p:cNvSpPr>
            <p:nvPr/>
          </p:nvSpPr>
          <p:spPr bwMode="auto">
            <a:xfrm>
              <a:off x="1741" y="1382"/>
              <a:ext cx="140" cy="129"/>
            </a:xfrm>
            <a:custGeom>
              <a:avLst/>
              <a:gdLst>
                <a:gd name="T0" fmla="*/ 0 w 1262"/>
                <a:gd name="T1" fmla="*/ 0 h 1163"/>
                <a:gd name="T2" fmla="*/ 0 w 1262"/>
                <a:gd name="T3" fmla="*/ 0 h 1163"/>
                <a:gd name="T4" fmla="*/ 0 w 1262"/>
                <a:gd name="T5" fmla="*/ 0 h 1163"/>
                <a:gd name="T6" fmla="*/ 0 w 1262"/>
                <a:gd name="T7" fmla="*/ 0 h 1163"/>
                <a:gd name="T8" fmla="*/ 0 60000 65536"/>
                <a:gd name="T9" fmla="*/ 0 60000 65536"/>
                <a:gd name="T10" fmla="*/ 0 60000 65536"/>
                <a:gd name="T11" fmla="*/ 0 60000 65536"/>
                <a:gd name="T12" fmla="*/ 0 w 1262"/>
                <a:gd name="T13" fmla="*/ 0 h 1163"/>
                <a:gd name="T14" fmla="*/ 1262 w 1262"/>
                <a:gd name="T15" fmla="*/ 1163 h 1163"/>
              </a:gdLst>
              <a:ahLst/>
              <a:cxnLst>
                <a:cxn ang="T8">
                  <a:pos x="T0" y="T1"/>
                </a:cxn>
                <a:cxn ang="T9">
                  <a:pos x="T2" y="T3"/>
                </a:cxn>
                <a:cxn ang="T10">
                  <a:pos x="T4" y="T5"/>
                </a:cxn>
                <a:cxn ang="T11">
                  <a:pos x="T6" y="T7"/>
                </a:cxn>
              </a:cxnLst>
              <a:rect l="T12" t="T13" r="T14" b="T15"/>
              <a:pathLst>
                <a:path w="1262" h="1163">
                  <a:moveTo>
                    <a:pt x="0" y="1120"/>
                  </a:moveTo>
                  <a:lnTo>
                    <a:pt x="39" y="1163"/>
                  </a:lnTo>
                  <a:lnTo>
                    <a:pt x="1262"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6" name="Freeform 375"/>
            <p:cNvSpPr>
              <a:spLocks noChangeAspect="1"/>
            </p:cNvSpPr>
            <p:nvPr/>
          </p:nvSpPr>
          <p:spPr bwMode="auto">
            <a:xfrm>
              <a:off x="1745" y="1382"/>
              <a:ext cx="140" cy="129"/>
            </a:xfrm>
            <a:custGeom>
              <a:avLst/>
              <a:gdLst>
                <a:gd name="T0" fmla="*/ 0 w 1262"/>
                <a:gd name="T1" fmla="*/ 0 h 1163"/>
                <a:gd name="T2" fmla="*/ 0 w 1262"/>
                <a:gd name="T3" fmla="*/ 0 h 1163"/>
                <a:gd name="T4" fmla="*/ 0 w 1262"/>
                <a:gd name="T5" fmla="*/ 0 h 1163"/>
                <a:gd name="T6" fmla="*/ 0 w 1262"/>
                <a:gd name="T7" fmla="*/ 0 h 1163"/>
                <a:gd name="T8" fmla="*/ 0 60000 65536"/>
                <a:gd name="T9" fmla="*/ 0 60000 65536"/>
                <a:gd name="T10" fmla="*/ 0 60000 65536"/>
                <a:gd name="T11" fmla="*/ 0 60000 65536"/>
                <a:gd name="T12" fmla="*/ 0 w 1262"/>
                <a:gd name="T13" fmla="*/ 0 h 1163"/>
                <a:gd name="T14" fmla="*/ 1262 w 1262"/>
                <a:gd name="T15" fmla="*/ 1163 h 1163"/>
              </a:gdLst>
              <a:ahLst/>
              <a:cxnLst>
                <a:cxn ang="T8">
                  <a:pos x="T0" y="T1"/>
                </a:cxn>
                <a:cxn ang="T9">
                  <a:pos x="T2" y="T3"/>
                </a:cxn>
                <a:cxn ang="T10">
                  <a:pos x="T4" y="T5"/>
                </a:cxn>
                <a:cxn ang="T11">
                  <a:pos x="T6" y="T7"/>
                </a:cxn>
              </a:cxnLst>
              <a:rect l="T12" t="T13" r="T14" b="T15"/>
              <a:pathLst>
                <a:path w="1262" h="1163">
                  <a:moveTo>
                    <a:pt x="0" y="1163"/>
                  </a:moveTo>
                  <a:lnTo>
                    <a:pt x="1223" y="0"/>
                  </a:lnTo>
                  <a:lnTo>
                    <a:pt x="1262" y="43"/>
                  </a:lnTo>
                  <a:lnTo>
                    <a:pt x="0" y="1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7" name="Freeform 376"/>
            <p:cNvSpPr>
              <a:spLocks noChangeAspect="1"/>
            </p:cNvSpPr>
            <p:nvPr/>
          </p:nvSpPr>
          <p:spPr bwMode="auto">
            <a:xfrm>
              <a:off x="1741" y="1382"/>
              <a:ext cx="144" cy="129"/>
            </a:xfrm>
            <a:custGeom>
              <a:avLst/>
              <a:gdLst>
                <a:gd name="T0" fmla="*/ 0 w 1301"/>
                <a:gd name="T1" fmla="*/ 0 h 1163"/>
                <a:gd name="T2" fmla="*/ 0 w 1301"/>
                <a:gd name="T3" fmla="*/ 0 h 1163"/>
                <a:gd name="T4" fmla="*/ 0 w 1301"/>
                <a:gd name="T5" fmla="*/ 0 h 1163"/>
                <a:gd name="T6" fmla="*/ 0 w 1301"/>
                <a:gd name="T7" fmla="*/ 0 h 1163"/>
                <a:gd name="T8" fmla="*/ 0 w 1301"/>
                <a:gd name="T9" fmla="*/ 0 h 1163"/>
                <a:gd name="T10" fmla="*/ 0 60000 65536"/>
                <a:gd name="T11" fmla="*/ 0 60000 65536"/>
                <a:gd name="T12" fmla="*/ 0 60000 65536"/>
                <a:gd name="T13" fmla="*/ 0 60000 65536"/>
                <a:gd name="T14" fmla="*/ 0 60000 65536"/>
                <a:gd name="T15" fmla="*/ 0 w 1301"/>
                <a:gd name="T16" fmla="*/ 0 h 1163"/>
                <a:gd name="T17" fmla="*/ 1301 w 1301"/>
                <a:gd name="T18" fmla="*/ 1163 h 1163"/>
              </a:gdLst>
              <a:ahLst/>
              <a:cxnLst>
                <a:cxn ang="T10">
                  <a:pos x="T0" y="T1"/>
                </a:cxn>
                <a:cxn ang="T11">
                  <a:pos x="T2" y="T3"/>
                </a:cxn>
                <a:cxn ang="T12">
                  <a:pos x="T4" y="T5"/>
                </a:cxn>
                <a:cxn ang="T13">
                  <a:pos x="T6" y="T7"/>
                </a:cxn>
                <a:cxn ang="T14">
                  <a:pos x="T8" y="T9"/>
                </a:cxn>
              </a:cxnLst>
              <a:rect l="T15" t="T16" r="T17" b="T18"/>
              <a:pathLst>
                <a:path w="1301" h="1163">
                  <a:moveTo>
                    <a:pt x="0" y="1120"/>
                  </a:moveTo>
                  <a:lnTo>
                    <a:pt x="39" y="1163"/>
                  </a:lnTo>
                  <a:lnTo>
                    <a:pt x="1301" y="43"/>
                  </a:lnTo>
                  <a:lnTo>
                    <a:pt x="1262"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8" name="Freeform 377"/>
            <p:cNvSpPr>
              <a:spLocks noChangeAspect="1"/>
            </p:cNvSpPr>
            <p:nvPr/>
          </p:nvSpPr>
          <p:spPr bwMode="auto">
            <a:xfrm>
              <a:off x="1737" y="1382"/>
              <a:ext cx="211" cy="192"/>
            </a:xfrm>
            <a:custGeom>
              <a:avLst/>
              <a:gdLst>
                <a:gd name="T0" fmla="*/ 0 w 1893"/>
                <a:gd name="T1" fmla="*/ 0 h 1724"/>
                <a:gd name="T2" fmla="*/ 0 w 1893"/>
                <a:gd name="T3" fmla="*/ 0 h 1724"/>
                <a:gd name="T4" fmla="*/ 0 w 1893"/>
                <a:gd name="T5" fmla="*/ 0 h 1724"/>
                <a:gd name="T6" fmla="*/ 0 w 1893"/>
                <a:gd name="T7" fmla="*/ 0 h 1724"/>
                <a:gd name="T8" fmla="*/ 0 60000 65536"/>
                <a:gd name="T9" fmla="*/ 0 60000 65536"/>
                <a:gd name="T10" fmla="*/ 0 60000 65536"/>
                <a:gd name="T11" fmla="*/ 0 60000 65536"/>
                <a:gd name="T12" fmla="*/ 0 w 1893"/>
                <a:gd name="T13" fmla="*/ 0 h 1724"/>
                <a:gd name="T14" fmla="*/ 1893 w 1893"/>
                <a:gd name="T15" fmla="*/ 1724 h 1724"/>
              </a:gdLst>
              <a:ahLst/>
              <a:cxnLst>
                <a:cxn ang="T8">
                  <a:pos x="T0" y="T1"/>
                </a:cxn>
                <a:cxn ang="T9">
                  <a:pos x="T2" y="T3"/>
                </a:cxn>
                <a:cxn ang="T10">
                  <a:pos x="T4" y="T5"/>
                </a:cxn>
                <a:cxn ang="T11">
                  <a:pos x="T6" y="T7"/>
                </a:cxn>
              </a:cxnLst>
              <a:rect l="T12" t="T13" r="T14" b="T15"/>
              <a:pathLst>
                <a:path w="1893" h="1724">
                  <a:moveTo>
                    <a:pt x="1893" y="43"/>
                  </a:moveTo>
                  <a:lnTo>
                    <a:pt x="1854" y="0"/>
                  </a:lnTo>
                  <a:lnTo>
                    <a:pt x="0" y="1724"/>
                  </a:lnTo>
                  <a:lnTo>
                    <a:pt x="1893"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9" name="Freeform 378"/>
            <p:cNvSpPr>
              <a:spLocks noChangeAspect="1"/>
            </p:cNvSpPr>
            <p:nvPr/>
          </p:nvSpPr>
          <p:spPr bwMode="auto">
            <a:xfrm>
              <a:off x="1733" y="1382"/>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0"/>
                  </a:moveTo>
                  <a:lnTo>
                    <a:pt x="40" y="1724"/>
                  </a:lnTo>
                  <a:lnTo>
                    <a:pt x="0" y="1680"/>
                  </a:lnTo>
                  <a:lnTo>
                    <a:pt x="18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0" name="Freeform 379"/>
            <p:cNvSpPr>
              <a:spLocks noChangeAspect="1"/>
            </p:cNvSpPr>
            <p:nvPr/>
          </p:nvSpPr>
          <p:spPr bwMode="auto">
            <a:xfrm>
              <a:off x="1733" y="1382"/>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1933" y="43"/>
                  </a:moveTo>
                  <a:lnTo>
                    <a:pt x="1894" y="0"/>
                  </a:lnTo>
                  <a:lnTo>
                    <a:pt x="0" y="1680"/>
                  </a:lnTo>
                  <a:lnTo>
                    <a:pt x="40" y="1724"/>
                  </a:lnTo>
                  <a:lnTo>
                    <a:pt x="193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1" name="Freeform 380"/>
            <p:cNvSpPr>
              <a:spLocks noChangeAspect="1"/>
            </p:cNvSpPr>
            <p:nvPr/>
          </p:nvSpPr>
          <p:spPr bwMode="auto">
            <a:xfrm>
              <a:off x="1733" y="1382"/>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680"/>
                  </a:moveTo>
                  <a:lnTo>
                    <a:pt x="40" y="1724"/>
                  </a:lnTo>
                  <a:lnTo>
                    <a:pt x="1894" y="0"/>
                  </a:lnTo>
                  <a:lnTo>
                    <a:pt x="0" y="1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2" name="Freeform 381"/>
            <p:cNvSpPr>
              <a:spLocks noChangeAspect="1"/>
            </p:cNvSpPr>
            <p:nvPr/>
          </p:nvSpPr>
          <p:spPr bwMode="auto">
            <a:xfrm>
              <a:off x="1737" y="1382"/>
              <a:ext cx="211" cy="192"/>
            </a:xfrm>
            <a:custGeom>
              <a:avLst/>
              <a:gdLst>
                <a:gd name="T0" fmla="*/ 0 w 1893"/>
                <a:gd name="T1" fmla="*/ 0 h 1724"/>
                <a:gd name="T2" fmla="*/ 0 w 1893"/>
                <a:gd name="T3" fmla="*/ 0 h 1724"/>
                <a:gd name="T4" fmla="*/ 0 w 1893"/>
                <a:gd name="T5" fmla="*/ 0 h 1724"/>
                <a:gd name="T6" fmla="*/ 0 w 1893"/>
                <a:gd name="T7" fmla="*/ 0 h 1724"/>
                <a:gd name="T8" fmla="*/ 0 60000 65536"/>
                <a:gd name="T9" fmla="*/ 0 60000 65536"/>
                <a:gd name="T10" fmla="*/ 0 60000 65536"/>
                <a:gd name="T11" fmla="*/ 0 60000 65536"/>
                <a:gd name="T12" fmla="*/ 0 w 1893"/>
                <a:gd name="T13" fmla="*/ 0 h 1724"/>
                <a:gd name="T14" fmla="*/ 1893 w 1893"/>
                <a:gd name="T15" fmla="*/ 1724 h 1724"/>
              </a:gdLst>
              <a:ahLst/>
              <a:cxnLst>
                <a:cxn ang="T8">
                  <a:pos x="T0" y="T1"/>
                </a:cxn>
                <a:cxn ang="T9">
                  <a:pos x="T2" y="T3"/>
                </a:cxn>
                <a:cxn ang="T10">
                  <a:pos x="T4" y="T5"/>
                </a:cxn>
                <a:cxn ang="T11">
                  <a:pos x="T6" y="T7"/>
                </a:cxn>
              </a:cxnLst>
              <a:rect l="T12" t="T13" r="T14" b="T15"/>
              <a:pathLst>
                <a:path w="1893" h="1724">
                  <a:moveTo>
                    <a:pt x="0" y="1724"/>
                  </a:moveTo>
                  <a:lnTo>
                    <a:pt x="1854" y="0"/>
                  </a:lnTo>
                  <a:lnTo>
                    <a:pt x="1893" y="43"/>
                  </a:lnTo>
                  <a:lnTo>
                    <a:pt x="0" y="17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3" name="Freeform 382"/>
            <p:cNvSpPr>
              <a:spLocks noChangeAspect="1"/>
            </p:cNvSpPr>
            <p:nvPr/>
          </p:nvSpPr>
          <p:spPr bwMode="auto">
            <a:xfrm>
              <a:off x="1733" y="1382"/>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0" y="1680"/>
                  </a:moveTo>
                  <a:lnTo>
                    <a:pt x="40" y="1724"/>
                  </a:lnTo>
                  <a:lnTo>
                    <a:pt x="1933" y="43"/>
                  </a:lnTo>
                  <a:lnTo>
                    <a:pt x="1894" y="0"/>
                  </a:lnTo>
                  <a:lnTo>
                    <a:pt x="0" y="168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4" name="Freeform 383"/>
            <p:cNvSpPr>
              <a:spLocks noChangeAspect="1"/>
            </p:cNvSpPr>
            <p:nvPr/>
          </p:nvSpPr>
          <p:spPr bwMode="auto">
            <a:xfrm>
              <a:off x="2230" y="1384"/>
              <a:ext cx="31"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11"/>
                  </a:moveTo>
                  <a:lnTo>
                    <a:pt x="197" y="0"/>
                  </a:lnTo>
                  <a:lnTo>
                    <a:pt x="0" y="2251"/>
                  </a:lnTo>
                  <a:lnTo>
                    <a:pt x="28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5" name="Freeform 384"/>
            <p:cNvSpPr>
              <a:spLocks noChangeAspect="1"/>
            </p:cNvSpPr>
            <p:nvPr/>
          </p:nvSpPr>
          <p:spPr bwMode="auto">
            <a:xfrm>
              <a:off x="2220"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0"/>
                  </a:moveTo>
                  <a:lnTo>
                    <a:pt x="88" y="2251"/>
                  </a:lnTo>
                  <a:lnTo>
                    <a:pt x="0" y="2240"/>
                  </a:lnTo>
                  <a:lnTo>
                    <a:pt x="2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6" name="Freeform 385"/>
            <p:cNvSpPr>
              <a:spLocks noChangeAspect="1"/>
            </p:cNvSpPr>
            <p:nvPr/>
          </p:nvSpPr>
          <p:spPr bwMode="auto">
            <a:xfrm>
              <a:off x="2220" y="1384"/>
              <a:ext cx="41" cy="250"/>
            </a:xfrm>
            <a:custGeom>
              <a:avLst/>
              <a:gdLst>
                <a:gd name="T0" fmla="*/ 0 w 373"/>
                <a:gd name="T1" fmla="*/ 0 h 2251"/>
                <a:gd name="T2" fmla="*/ 0 w 373"/>
                <a:gd name="T3" fmla="*/ 0 h 2251"/>
                <a:gd name="T4" fmla="*/ 0 w 373"/>
                <a:gd name="T5" fmla="*/ 0 h 2251"/>
                <a:gd name="T6" fmla="*/ 0 w 373"/>
                <a:gd name="T7" fmla="*/ 0 h 2251"/>
                <a:gd name="T8" fmla="*/ 0 w 373"/>
                <a:gd name="T9" fmla="*/ 0 h 2251"/>
                <a:gd name="T10" fmla="*/ 0 60000 65536"/>
                <a:gd name="T11" fmla="*/ 0 60000 65536"/>
                <a:gd name="T12" fmla="*/ 0 60000 65536"/>
                <a:gd name="T13" fmla="*/ 0 60000 65536"/>
                <a:gd name="T14" fmla="*/ 0 60000 65536"/>
                <a:gd name="T15" fmla="*/ 0 w 373"/>
                <a:gd name="T16" fmla="*/ 0 h 2251"/>
                <a:gd name="T17" fmla="*/ 373 w 373"/>
                <a:gd name="T18" fmla="*/ 2251 h 2251"/>
              </a:gdLst>
              <a:ahLst/>
              <a:cxnLst>
                <a:cxn ang="T10">
                  <a:pos x="T0" y="T1"/>
                </a:cxn>
                <a:cxn ang="T11">
                  <a:pos x="T2" y="T3"/>
                </a:cxn>
                <a:cxn ang="T12">
                  <a:pos x="T4" y="T5"/>
                </a:cxn>
                <a:cxn ang="T13">
                  <a:pos x="T6" y="T7"/>
                </a:cxn>
                <a:cxn ang="T14">
                  <a:pos x="T8" y="T9"/>
                </a:cxn>
              </a:cxnLst>
              <a:rect l="T15" t="T16" r="T17" b="T18"/>
              <a:pathLst>
                <a:path w="373" h="2251">
                  <a:moveTo>
                    <a:pt x="373" y="11"/>
                  </a:moveTo>
                  <a:lnTo>
                    <a:pt x="285" y="0"/>
                  </a:lnTo>
                  <a:lnTo>
                    <a:pt x="0" y="2240"/>
                  </a:lnTo>
                  <a:lnTo>
                    <a:pt x="88" y="2251"/>
                  </a:lnTo>
                  <a:lnTo>
                    <a:pt x="373" y="1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7" name="Freeform 386"/>
            <p:cNvSpPr>
              <a:spLocks noChangeAspect="1"/>
            </p:cNvSpPr>
            <p:nvPr/>
          </p:nvSpPr>
          <p:spPr bwMode="auto">
            <a:xfrm>
              <a:off x="1732"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11"/>
                  </a:moveTo>
                  <a:lnTo>
                    <a:pt x="197" y="0"/>
                  </a:lnTo>
                  <a:lnTo>
                    <a:pt x="0" y="2251"/>
                  </a:lnTo>
                  <a:lnTo>
                    <a:pt x="28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8" name="Freeform 387"/>
            <p:cNvSpPr>
              <a:spLocks noChangeAspect="1"/>
            </p:cNvSpPr>
            <p:nvPr/>
          </p:nvSpPr>
          <p:spPr bwMode="auto">
            <a:xfrm>
              <a:off x="1722"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0"/>
                  </a:moveTo>
                  <a:lnTo>
                    <a:pt x="88" y="2251"/>
                  </a:lnTo>
                  <a:lnTo>
                    <a:pt x="0" y="2240"/>
                  </a:lnTo>
                  <a:lnTo>
                    <a:pt x="2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9" name="Freeform 388"/>
            <p:cNvSpPr>
              <a:spLocks noChangeAspect="1"/>
            </p:cNvSpPr>
            <p:nvPr/>
          </p:nvSpPr>
          <p:spPr bwMode="auto">
            <a:xfrm>
              <a:off x="1722" y="1384"/>
              <a:ext cx="42" cy="250"/>
            </a:xfrm>
            <a:custGeom>
              <a:avLst/>
              <a:gdLst>
                <a:gd name="T0" fmla="*/ 0 w 373"/>
                <a:gd name="T1" fmla="*/ 0 h 2251"/>
                <a:gd name="T2" fmla="*/ 0 w 373"/>
                <a:gd name="T3" fmla="*/ 0 h 2251"/>
                <a:gd name="T4" fmla="*/ 0 w 373"/>
                <a:gd name="T5" fmla="*/ 0 h 2251"/>
                <a:gd name="T6" fmla="*/ 0 w 373"/>
                <a:gd name="T7" fmla="*/ 0 h 2251"/>
                <a:gd name="T8" fmla="*/ 0 w 373"/>
                <a:gd name="T9" fmla="*/ 0 h 2251"/>
                <a:gd name="T10" fmla="*/ 0 60000 65536"/>
                <a:gd name="T11" fmla="*/ 0 60000 65536"/>
                <a:gd name="T12" fmla="*/ 0 60000 65536"/>
                <a:gd name="T13" fmla="*/ 0 60000 65536"/>
                <a:gd name="T14" fmla="*/ 0 60000 65536"/>
                <a:gd name="T15" fmla="*/ 0 w 373"/>
                <a:gd name="T16" fmla="*/ 0 h 2251"/>
                <a:gd name="T17" fmla="*/ 373 w 373"/>
                <a:gd name="T18" fmla="*/ 2251 h 2251"/>
              </a:gdLst>
              <a:ahLst/>
              <a:cxnLst>
                <a:cxn ang="T10">
                  <a:pos x="T0" y="T1"/>
                </a:cxn>
                <a:cxn ang="T11">
                  <a:pos x="T2" y="T3"/>
                </a:cxn>
                <a:cxn ang="T12">
                  <a:pos x="T4" y="T5"/>
                </a:cxn>
                <a:cxn ang="T13">
                  <a:pos x="T6" y="T7"/>
                </a:cxn>
                <a:cxn ang="T14">
                  <a:pos x="T8" y="T9"/>
                </a:cxn>
              </a:cxnLst>
              <a:rect l="T15" t="T16" r="T17" b="T18"/>
              <a:pathLst>
                <a:path w="373" h="2251">
                  <a:moveTo>
                    <a:pt x="373" y="11"/>
                  </a:moveTo>
                  <a:lnTo>
                    <a:pt x="285" y="0"/>
                  </a:lnTo>
                  <a:lnTo>
                    <a:pt x="0" y="2240"/>
                  </a:lnTo>
                  <a:lnTo>
                    <a:pt x="88" y="2251"/>
                  </a:lnTo>
                  <a:lnTo>
                    <a:pt x="373" y="1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0" name="Freeform 389"/>
            <p:cNvSpPr>
              <a:spLocks noChangeAspect="1"/>
            </p:cNvSpPr>
            <p:nvPr/>
          </p:nvSpPr>
          <p:spPr bwMode="auto">
            <a:xfrm>
              <a:off x="1725"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0" y="2240"/>
                  </a:moveTo>
                  <a:lnTo>
                    <a:pt x="40" y="2284"/>
                  </a:lnTo>
                  <a:lnTo>
                    <a:pt x="252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1" name="Freeform 390"/>
            <p:cNvSpPr>
              <a:spLocks noChangeAspect="1"/>
            </p:cNvSpPr>
            <p:nvPr/>
          </p:nvSpPr>
          <p:spPr bwMode="auto">
            <a:xfrm>
              <a:off x="172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2" name="Freeform 391"/>
            <p:cNvSpPr>
              <a:spLocks noChangeAspect="1"/>
            </p:cNvSpPr>
            <p:nvPr/>
          </p:nvSpPr>
          <p:spPr bwMode="auto">
            <a:xfrm>
              <a:off x="1725"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0" y="2240"/>
                  </a:moveTo>
                  <a:lnTo>
                    <a:pt x="40" y="2284"/>
                  </a:lnTo>
                  <a:lnTo>
                    <a:pt x="2564" y="43"/>
                  </a:lnTo>
                  <a:lnTo>
                    <a:pt x="252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3" name="Freeform 392"/>
            <p:cNvSpPr>
              <a:spLocks noChangeAspect="1"/>
            </p:cNvSpPr>
            <p:nvPr/>
          </p:nvSpPr>
          <p:spPr bwMode="auto">
            <a:xfrm>
              <a:off x="1978"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2525" y="43"/>
                  </a:moveTo>
                  <a:lnTo>
                    <a:pt x="2485" y="0"/>
                  </a:lnTo>
                  <a:lnTo>
                    <a:pt x="0" y="2284"/>
                  </a:lnTo>
                  <a:lnTo>
                    <a:pt x="2525"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4" name="Freeform 393"/>
            <p:cNvSpPr>
              <a:spLocks noChangeAspect="1"/>
            </p:cNvSpPr>
            <p:nvPr/>
          </p:nvSpPr>
          <p:spPr bwMode="auto">
            <a:xfrm>
              <a:off x="197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5" name="Freeform 394"/>
            <p:cNvSpPr>
              <a:spLocks noChangeAspect="1"/>
            </p:cNvSpPr>
            <p:nvPr/>
          </p:nvSpPr>
          <p:spPr bwMode="auto">
            <a:xfrm>
              <a:off x="1974"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2564" y="43"/>
                  </a:moveTo>
                  <a:lnTo>
                    <a:pt x="2524" y="0"/>
                  </a:lnTo>
                  <a:lnTo>
                    <a:pt x="0" y="2240"/>
                  </a:lnTo>
                  <a:lnTo>
                    <a:pt x="39" y="2284"/>
                  </a:lnTo>
                  <a:lnTo>
                    <a:pt x="2564"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6" name="Freeform 395"/>
            <p:cNvSpPr>
              <a:spLocks noChangeAspect="1"/>
            </p:cNvSpPr>
            <p:nvPr/>
          </p:nvSpPr>
          <p:spPr bwMode="auto">
            <a:xfrm>
              <a:off x="197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7" name="Freeform 396"/>
            <p:cNvSpPr>
              <a:spLocks noChangeAspect="1"/>
            </p:cNvSpPr>
            <p:nvPr/>
          </p:nvSpPr>
          <p:spPr bwMode="auto">
            <a:xfrm>
              <a:off x="1978"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0" y="2284"/>
                  </a:moveTo>
                  <a:lnTo>
                    <a:pt x="2485" y="0"/>
                  </a:lnTo>
                  <a:lnTo>
                    <a:pt x="2525"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8" name="Freeform 397"/>
            <p:cNvSpPr>
              <a:spLocks noChangeAspect="1"/>
            </p:cNvSpPr>
            <p:nvPr/>
          </p:nvSpPr>
          <p:spPr bwMode="auto">
            <a:xfrm>
              <a:off x="1974"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0" y="2240"/>
                  </a:moveTo>
                  <a:lnTo>
                    <a:pt x="39" y="2284"/>
                  </a:lnTo>
                  <a:lnTo>
                    <a:pt x="2564"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39" name="Freeform 398"/>
            <p:cNvSpPr>
              <a:spLocks noChangeAspect="1"/>
            </p:cNvSpPr>
            <p:nvPr/>
          </p:nvSpPr>
          <p:spPr bwMode="auto">
            <a:xfrm>
              <a:off x="185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43"/>
                  </a:moveTo>
                  <a:lnTo>
                    <a:pt x="2485" y="0"/>
                  </a:lnTo>
                  <a:lnTo>
                    <a:pt x="0" y="2284"/>
                  </a:lnTo>
                  <a:lnTo>
                    <a:pt x="252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0" name="Freeform 399"/>
            <p:cNvSpPr>
              <a:spLocks noChangeAspect="1"/>
            </p:cNvSpPr>
            <p:nvPr/>
          </p:nvSpPr>
          <p:spPr bwMode="auto">
            <a:xfrm>
              <a:off x="184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1" name="Freeform 400"/>
            <p:cNvSpPr>
              <a:spLocks noChangeAspect="1"/>
            </p:cNvSpPr>
            <p:nvPr/>
          </p:nvSpPr>
          <p:spPr bwMode="auto">
            <a:xfrm>
              <a:off x="1849"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2563" y="43"/>
                  </a:moveTo>
                  <a:lnTo>
                    <a:pt x="2524" y="0"/>
                  </a:lnTo>
                  <a:lnTo>
                    <a:pt x="0" y="2240"/>
                  </a:lnTo>
                  <a:lnTo>
                    <a:pt x="39" y="2284"/>
                  </a:lnTo>
                  <a:lnTo>
                    <a:pt x="256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2" name="Freeform 401"/>
            <p:cNvSpPr>
              <a:spLocks noChangeAspect="1"/>
            </p:cNvSpPr>
            <p:nvPr/>
          </p:nvSpPr>
          <p:spPr bwMode="auto">
            <a:xfrm>
              <a:off x="184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3" name="Freeform 402"/>
            <p:cNvSpPr>
              <a:spLocks noChangeAspect="1"/>
            </p:cNvSpPr>
            <p:nvPr/>
          </p:nvSpPr>
          <p:spPr bwMode="auto">
            <a:xfrm>
              <a:off x="185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4" name="Freeform 403"/>
            <p:cNvSpPr>
              <a:spLocks noChangeAspect="1"/>
            </p:cNvSpPr>
            <p:nvPr/>
          </p:nvSpPr>
          <p:spPr bwMode="auto">
            <a:xfrm>
              <a:off x="1849"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5" name="Freeform 404"/>
            <p:cNvSpPr>
              <a:spLocks noChangeAspect="1"/>
            </p:cNvSpPr>
            <p:nvPr/>
          </p:nvSpPr>
          <p:spPr bwMode="auto">
            <a:xfrm>
              <a:off x="1787"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6" name="Freeform 405"/>
            <p:cNvSpPr>
              <a:spLocks noChangeAspect="1"/>
            </p:cNvSpPr>
            <p:nvPr/>
          </p:nvSpPr>
          <p:spPr bwMode="auto">
            <a:xfrm>
              <a:off x="179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7" name="Freeform 406"/>
            <p:cNvSpPr>
              <a:spLocks noChangeAspect="1"/>
            </p:cNvSpPr>
            <p:nvPr/>
          </p:nvSpPr>
          <p:spPr bwMode="auto">
            <a:xfrm>
              <a:off x="1787"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48" name="Freeform 407"/>
            <p:cNvSpPr>
              <a:spLocks noChangeAspect="1"/>
            </p:cNvSpPr>
            <p:nvPr/>
          </p:nvSpPr>
          <p:spPr bwMode="auto">
            <a:xfrm>
              <a:off x="1916"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43"/>
                  </a:moveTo>
                  <a:lnTo>
                    <a:pt x="2485" y="0"/>
                  </a:lnTo>
                  <a:lnTo>
                    <a:pt x="0" y="2284"/>
                  </a:lnTo>
                  <a:lnTo>
                    <a:pt x="252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9" name="Freeform 408"/>
            <p:cNvSpPr>
              <a:spLocks noChangeAspect="1"/>
            </p:cNvSpPr>
            <p:nvPr/>
          </p:nvSpPr>
          <p:spPr bwMode="auto">
            <a:xfrm>
              <a:off x="191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0" name="Freeform 409"/>
            <p:cNvSpPr>
              <a:spLocks noChangeAspect="1"/>
            </p:cNvSpPr>
            <p:nvPr/>
          </p:nvSpPr>
          <p:spPr bwMode="auto">
            <a:xfrm>
              <a:off x="1912" y="1382"/>
              <a:ext cx="284"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2563" y="43"/>
                  </a:moveTo>
                  <a:lnTo>
                    <a:pt x="2524" y="0"/>
                  </a:lnTo>
                  <a:lnTo>
                    <a:pt x="0" y="2240"/>
                  </a:lnTo>
                  <a:lnTo>
                    <a:pt x="39" y="2284"/>
                  </a:lnTo>
                  <a:lnTo>
                    <a:pt x="256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51" name="Freeform 410"/>
            <p:cNvSpPr>
              <a:spLocks noChangeAspect="1"/>
            </p:cNvSpPr>
            <p:nvPr/>
          </p:nvSpPr>
          <p:spPr bwMode="auto">
            <a:xfrm>
              <a:off x="191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2" name="Freeform 411"/>
            <p:cNvSpPr>
              <a:spLocks noChangeAspect="1"/>
            </p:cNvSpPr>
            <p:nvPr/>
          </p:nvSpPr>
          <p:spPr bwMode="auto">
            <a:xfrm>
              <a:off x="1916"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3" name="Freeform 412"/>
            <p:cNvSpPr>
              <a:spLocks noChangeAspect="1"/>
            </p:cNvSpPr>
            <p:nvPr/>
          </p:nvSpPr>
          <p:spPr bwMode="auto">
            <a:xfrm>
              <a:off x="1912" y="1382"/>
              <a:ext cx="284"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54" name="Freeform 413"/>
            <p:cNvSpPr>
              <a:spLocks noChangeAspect="1"/>
            </p:cNvSpPr>
            <p:nvPr/>
          </p:nvSpPr>
          <p:spPr bwMode="auto">
            <a:xfrm>
              <a:off x="1976" y="1628"/>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5" name="Freeform 414"/>
            <p:cNvSpPr>
              <a:spLocks noChangeAspect="1"/>
            </p:cNvSpPr>
            <p:nvPr/>
          </p:nvSpPr>
          <p:spPr bwMode="auto">
            <a:xfrm>
              <a:off x="1976" y="1628"/>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6" name="Rectangle 415"/>
            <p:cNvSpPr>
              <a:spLocks noChangeAspect="1" noChangeArrowheads="1"/>
            </p:cNvSpPr>
            <p:nvPr/>
          </p:nvSpPr>
          <p:spPr bwMode="auto">
            <a:xfrm>
              <a:off x="1976" y="162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257" name="Freeform 416"/>
            <p:cNvSpPr>
              <a:spLocks noChangeAspect="1"/>
            </p:cNvSpPr>
            <p:nvPr/>
          </p:nvSpPr>
          <p:spPr bwMode="auto">
            <a:xfrm>
              <a:off x="1727" y="1628"/>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8" name="Freeform 417"/>
            <p:cNvSpPr>
              <a:spLocks noChangeAspect="1"/>
            </p:cNvSpPr>
            <p:nvPr/>
          </p:nvSpPr>
          <p:spPr bwMode="auto">
            <a:xfrm>
              <a:off x="1727" y="1628"/>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9" name="Rectangle 418"/>
            <p:cNvSpPr>
              <a:spLocks noChangeAspect="1" noChangeArrowheads="1"/>
            </p:cNvSpPr>
            <p:nvPr/>
          </p:nvSpPr>
          <p:spPr bwMode="auto">
            <a:xfrm>
              <a:off x="1727" y="162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260" name="Freeform 419"/>
            <p:cNvSpPr>
              <a:spLocks noChangeAspect="1"/>
            </p:cNvSpPr>
            <p:nvPr/>
          </p:nvSpPr>
          <p:spPr bwMode="auto">
            <a:xfrm>
              <a:off x="2165" y="1569"/>
              <a:ext cx="70" cy="67"/>
            </a:xfrm>
            <a:custGeom>
              <a:avLst/>
              <a:gdLst>
                <a:gd name="T0" fmla="*/ 0 w 630"/>
                <a:gd name="T1" fmla="*/ 0 h 604"/>
                <a:gd name="T2" fmla="*/ 0 w 630"/>
                <a:gd name="T3" fmla="*/ 0 h 604"/>
                <a:gd name="T4" fmla="*/ 0 w 630"/>
                <a:gd name="T5" fmla="*/ 0 h 604"/>
                <a:gd name="T6" fmla="*/ 0 w 630"/>
                <a:gd name="T7" fmla="*/ 0 h 604"/>
                <a:gd name="T8" fmla="*/ 0 60000 65536"/>
                <a:gd name="T9" fmla="*/ 0 60000 65536"/>
                <a:gd name="T10" fmla="*/ 0 60000 65536"/>
                <a:gd name="T11" fmla="*/ 0 60000 65536"/>
                <a:gd name="T12" fmla="*/ 0 w 630"/>
                <a:gd name="T13" fmla="*/ 0 h 604"/>
                <a:gd name="T14" fmla="*/ 630 w 630"/>
                <a:gd name="T15" fmla="*/ 604 h 604"/>
              </a:gdLst>
              <a:ahLst/>
              <a:cxnLst>
                <a:cxn ang="T8">
                  <a:pos x="T0" y="T1"/>
                </a:cxn>
                <a:cxn ang="T9">
                  <a:pos x="T2" y="T3"/>
                </a:cxn>
                <a:cxn ang="T10">
                  <a:pos x="T4" y="T5"/>
                </a:cxn>
                <a:cxn ang="T11">
                  <a:pos x="T6" y="T7"/>
                </a:cxn>
              </a:cxnLst>
              <a:rect l="T12" t="T13" r="T14" b="T15"/>
              <a:pathLst>
                <a:path w="630" h="604">
                  <a:moveTo>
                    <a:pt x="630" y="44"/>
                  </a:moveTo>
                  <a:lnTo>
                    <a:pt x="591" y="0"/>
                  </a:lnTo>
                  <a:lnTo>
                    <a:pt x="0" y="604"/>
                  </a:lnTo>
                  <a:lnTo>
                    <a:pt x="630" y="4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1" name="Freeform 420"/>
            <p:cNvSpPr>
              <a:spLocks noChangeAspect="1"/>
            </p:cNvSpPr>
            <p:nvPr/>
          </p:nvSpPr>
          <p:spPr bwMode="auto">
            <a:xfrm>
              <a:off x="2160" y="1569"/>
              <a:ext cx="70" cy="67"/>
            </a:xfrm>
            <a:custGeom>
              <a:avLst/>
              <a:gdLst>
                <a:gd name="T0" fmla="*/ 0 w 631"/>
                <a:gd name="T1" fmla="*/ 0 h 604"/>
                <a:gd name="T2" fmla="*/ 0 w 631"/>
                <a:gd name="T3" fmla="*/ 0 h 604"/>
                <a:gd name="T4" fmla="*/ 0 w 631"/>
                <a:gd name="T5" fmla="*/ 0 h 604"/>
                <a:gd name="T6" fmla="*/ 0 w 631"/>
                <a:gd name="T7" fmla="*/ 0 h 604"/>
                <a:gd name="T8" fmla="*/ 0 60000 65536"/>
                <a:gd name="T9" fmla="*/ 0 60000 65536"/>
                <a:gd name="T10" fmla="*/ 0 60000 65536"/>
                <a:gd name="T11" fmla="*/ 0 60000 65536"/>
                <a:gd name="T12" fmla="*/ 0 w 631"/>
                <a:gd name="T13" fmla="*/ 0 h 604"/>
                <a:gd name="T14" fmla="*/ 631 w 631"/>
                <a:gd name="T15" fmla="*/ 604 h 604"/>
              </a:gdLst>
              <a:ahLst/>
              <a:cxnLst>
                <a:cxn ang="T8">
                  <a:pos x="T0" y="T1"/>
                </a:cxn>
                <a:cxn ang="T9">
                  <a:pos x="T2" y="T3"/>
                </a:cxn>
                <a:cxn ang="T10">
                  <a:pos x="T4" y="T5"/>
                </a:cxn>
                <a:cxn ang="T11">
                  <a:pos x="T6" y="T7"/>
                </a:cxn>
              </a:cxnLst>
              <a:rect l="T12" t="T13" r="T14" b="T15"/>
              <a:pathLst>
                <a:path w="631" h="604">
                  <a:moveTo>
                    <a:pt x="631" y="0"/>
                  </a:moveTo>
                  <a:lnTo>
                    <a:pt x="40" y="604"/>
                  </a:lnTo>
                  <a:lnTo>
                    <a:pt x="0" y="560"/>
                  </a:lnTo>
                  <a:lnTo>
                    <a:pt x="63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2" name="Freeform 421"/>
            <p:cNvSpPr>
              <a:spLocks noChangeAspect="1"/>
            </p:cNvSpPr>
            <p:nvPr/>
          </p:nvSpPr>
          <p:spPr bwMode="auto">
            <a:xfrm>
              <a:off x="2160" y="1569"/>
              <a:ext cx="75" cy="67"/>
            </a:xfrm>
            <a:custGeom>
              <a:avLst/>
              <a:gdLst>
                <a:gd name="T0" fmla="*/ 0 w 670"/>
                <a:gd name="T1" fmla="*/ 0 h 604"/>
                <a:gd name="T2" fmla="*/ 0 w 670"/>
                <a:gd name="T3" fmla="*/ 0 h 604"/>
                <a:gd name="T4" fmla="*/ 0 w 670"/>
                <a:gd name="T5" fmla="*/ 0 h 604"/>
                <a:gd name="T6" fmla="*/ 0 w 670"/>
                <a:gd name="T7" fmla="*/ 0 h 604"/>
                <a:gd name="T8" fmla="*/ 0 w 670"/>
                <a:gd name="T9" fmla="*/ 0 h 604"/>
                <a:gd name="T10" fmla="*/ 0 60000 65536"/>
                <a:gd name="T11" fmla="*/ 0 60000 65536"/>
                <a:gd name="T12" fmla="*/ 0 60000 65536"/>
                <a:gd name="T13" fmla="*/ 0 60000 65536"/>
                <a:gd name="T14" fmla="*/ 0 60000 65536"/>
                <a:gd name="T15" fmla="*/ 0 w 670"/>
                <a:gd name="T16" fmla="*/ 0 h 604"/>
                <a:gd name="T17" fmla="*/ 670 w 670"/>
                <a:gd name="T18" fmla="*/ 604 h 604"/>
              </a:gdLst>
              <a:ahLst/>
              <a:cxnLst>
                <a:cxn ang="T10">
                  <a:pos x="T0" y="T1"/>
                </a:cxn>
                <a:cxn ang="T11">
                  <a:pos x="T2" y="T3"/>
                </a:cxn>
                <a:cxn ang="T12">
                  <a:pos x="T4" y="T5"/>
                </a:cxn>
                <a:cxn ang="T13">
                  <a:pos x="T6" y="T7"/>
                </a:cxn>
                <a:cxn ang="T14">
                  <a:pos x="T8" y="T9"/>
                </a:cxn>
              </a:cxnLst>
              <a:rect l="T15" t="T16" r="T17" b="T18"/>
              <a:pathLst>
                <a:path w="670" h="604">
                  <a:moveTo>
                    <a:pt x="670" y="44"/>
                  </a:moveTo>
                  <a:lnTo>
                    <a:pt x="631" y="0"/>
                  </a:lnTo>
                  <a:lnTo>
                    <a:pt x="0" y="560"/>
                  </a:lnTo>
                  <a:lnTo>
                    <a:pt x="40" y="604"/>
                  </a:lnTo>
                  <a:lnTo>
                    <a:pt x="670" y="44"/>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63" name="Freeform 422"/>
            <p:cNvSpPr>
              <a:spLocks noChangeAspect="1"/>
            </p:cNvSpPr>
            <p:nvPr/>
          </p:nvSpPr>
          <p:spPr bwMode="auto">
            <a:xfrm>
              <a:off x="2160" y="1569"/>
              <a:ext cx="70" cy="67"/>
            </a:xfrm>
            <a:custGeom>
              <a:avLst/>
              <a:gdLst>
                <a:gd name="T0" fmla="*/ 0 w 631"/>
                <a:gd name="T1" fmla="*/ 0 h 604"/>
                <a:gd name="T2" fmla="*/ 0 w 631"/>
                <a:gd name="T3" fmla="*/ 0 h 604"/>
                <a:gd name="T4" fmla="*/ 0 w 631"/>
                <a:gd name="T5" fmla="*/ 0 h 604"/>
                <a:gd name="T6" fmla="*/ 0 w 631"/>
                <a:gd name="T7" fmla="*/ 0 h 604"/>
                <a:gd name="T8" fmla="*/ 0 60000 65536"/>
                <a:gd name="T9" fmla="*/ 0 60000 65536"/>
                <a:gd name="T10" fmla="*/ 0 60000 65536"/>
                <a:gd name="T11" fmla="*/ 0 60000 65536"/>
                <a:gd name="T12" fmla="*/ 0 w 631"/>
                <a:gd name="T13" fmla="*/ 0 h 604"/>
                <a:gd name="T14" fmla="*/ 631 w 631"/>
                <a:gd name="T15" fmla="*/ 604 h 604"/>
              </a:gdLst>
              <a:ahLst/>
              <a:cxnLst>
                <a:cxn ang="T8">
                  <a:pos x="T0" y="T1"/>
                </a:cxn>
                <a:cxn ang="T9">
                  <a:pos x="T2" y="T3"/>
                </a:cxn>
                <a:cxn ang="T10">
                  <a:pos x="T4" y="T5"/>
                </a:cxn>
                <a:cxn ang="T11">
                  <a:pos x="T6" y="T7"/>
                </a:cxn>
              </a:cxnLst>
              <a:rect l="T12" t="T13" r="T14" b="T15"/>
              <a:pathLst>
                <a:path w="631" h="604">
                  <a:moveTo>
                    <a:pt x="0" y="560"/>
                  </a:moveTo>
                  <a:lnTo>
                    <a:pt x="40" y="604"/>
                  </a:lnTo>
                  <a:lnTo>
                    <a:pt x="631"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4" name="Freeform 423"/>
            <p:cNvSpPr>
              <a:spLocks noChangeAspect="1"/>
            </p:cNvSpPr>
            <p:nvPr/>
          </p:nvSpPr>
          <p:spPr bwMode="auto">
            <a:xfrm>
              <a:off x="2165" y="1569"/>
              <a:ext cx="70" cy="67"/>
            </a:xfrm>
            <a:custGeom>
              <a:avLst/>
              <a:gdLst>
                <a:gd name="T0" fmla="*/ 0 w 630"/>
                <a:gd name="T1" fmla="*/ 0 h 604"/>
                <a:gd name="T2" fmla="*/ 0 w 630"/>
                <a:gd name="T3" fmla="*/ 0 h 604"/>
                <a:gd name="T4" fmla="*/ 0 w 630"/>
                <a:gd name="T5" fmla="*/ 0 h 604"/>
                <a:gd name="T6" fmla="*/ 0 w 630"/>
                <a:gd name="T7" fmla="*/ 0 h 604"/>
                <a:gd name="T8" fmla="*/ 0 60000 65536"/>
                <a:gd name="T9" fmla="*/ 0 60000 65536"/>
                <a:gd name="T10" fmla="*/ 0 60000 65536"/>
                <a:gd name="T11" fmla="*/ 0 60000 65536"/>
                <a:gd name="T12" fmla="*/ 0 w 630"/>
                <a:gd name="T13" fmla="*/ 0 h 604"/>
                <a:gd name="T14" fmla="*/ 630 w 630"/>
                <a:gd name="T15" fmla="*/ 604 h 604"/>
              </a:gdLst>
              <a:ahLst/>
              <a:cxnLst>
                <a:cxn ang="T8">
                  <a:pos x="T0" y="T1"/>
                </a:cxn>
                <a:cxn ang="T9">
                  <a:pos x="T2" y="T3"/>
                </a:cxn>
                <a:cxn ang="T10">
                  <a:pos x="T4" y="T5"/>
                </a:cxn>
                <a:cxn ang="T11">
                  <a:pos x="T6" y="T7"/>
                </a:cxn>
              </a:cxnLst>
              <a:rect l="T12" t="T13" r="T14" b="T15"/>
              <a:pathLst>
                <a:path w="630" h="604">
                  <a:moveTo>
                    <a:pt x="0" y="604"/>
                  </a:moveTo>
                  <a:lnTo>
                    <a:pt x="591" y="0"/>
                  </a:lnTo>
                  <a:lnTo>
                    <a:pt x="630" y="44"/>
                  </a:lnTo>
                  <a:lnTo>
                    <a:pt x="0" y="60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5" name="Freeform 424"/>
            <p:cNvSpPr>
              <a:spLocks noChangeAspect="1"/>
            </p:cNvSpPr>
            <p:nvPr/>
          </p:nvSpPr>
          <p:spPr bwMode="auto">
            <a:xfrm>
              <a:off x="2160" y="1569"/>
              <a:ext cx="75" cy="67"/>
            </a:xfrm>
            <a:custGeom>
              <a:avLst/>
              <a:gdLst>
                <a:gd name="T0" fmla="*/ 0 w 670"/>
                <a:gd name="T1" fmla="*/ 0 h 604"/>
                <a:gd name="T2" fmla="*/ 0 w 670"/>
                <a:gd name="T3" fmla="*/ 0 h 604"/>
                <a:gd name="T4" fmla="*/ 0 w 670"/>
                <a:gd name="T5" fmla="*/ 0 h 604"/>
                <a:gd name="T6" fmla="*/ 0 w 670"/>
                <a:gd name="T7" fmla="*/ 0 h 604"/>
                <a:gd name="T8" fmla="*/ 0 w 670"/>
                <a:gd name="T9" fmla="*/ 0 h 604"/>
                <a:gd name="T10" fmla="*/ 0 60000 65536"/>
                <a:gd name="T11" fmla="*/ 0 60000 65536"/>
                <a:gd name="T12" fmla="*/ 0 60000 65536"/>
                <a:gd name="T13" fmla="*/ 0 60000 65536"/>
                <a:gd name="T14" fmla="*/ 0 60000 65536"/>
                <a:gd name="T15" fmla="*/ 0 w 670"/>
                <a:gd name="T16" fmla="*/ 0 h 604"/>
                <a:gd name="T17" fmla="*/ 670 w 670"/>
                <a:gd name="T18" fmla="*/ 604 h 604"/>
              </a:gdLst>
              <a:ahLst/>
              <a:cxnLst>
                <a:cxn ang="T10">
                  <a:pos x="T0" y="T1"/>
                </a:cxn>
                <a:cxn ang="T11">
                  <a:pos x="T2" y="T3"/>
                </a:cxn>
                <a:cxn ang="T12">
                  <a:pos x="T4" y="T5"/>
                </a:cxn>
                <a:cxn ang="T13">
                  <a:pos x="T6" y="T7"/>
                </a:cxn>
                <a:cxn ang="T14">
                  <a:pos x="T8" y="T9"/>
                </a:cxn>
              </a:cxnLst>
              <a:rect l="T15" t="T16" r="T17" b="T18"/>
              <a:pathLst>
                <a:path w="670" h="604">
                  <a:moveTo>
                    <a:pt x="0" y="560"/>
                  </a:moveTo>
                  <a:lnTo>
                    <a:pt x="40" y="604"/>
                  </a:lnTo>
                  <a:lnTo>
                    <a:pt x="670" y="44"/>
                  </a:lnTo>
                  <a:lnTo>
                    <a:pt x="631"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66" name="Freeform 425"/>
            <p:cNvSpPr>
              <a:spLocks noChangeAspect="1"/>
            </p:cNvSpPr>
            <p:nvPr/>
          </p:nvSpPr>
          <p:spPr bwMode="auto">
            <a:xfrm>
              <a:off x="2103"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1262" y="43"/>
                  </a:moveTo>
                  <a:lnTo>
                    <a:pt x="1223" y="0"/>
                  </a:lnTo>
                  <a:lnTo>
                    <a:pt x="0" y="1164"/>
                  </a:lnTo>
                  <a:lnTo>
                    <a:pt x="1262"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7" name="Freeform 426"/>
            <p:cNvSpPr>
              <a:spLocks noChangeAspect="1"/>
            </p:cNvSpPr>
            <p:nvPr/>
          </p:nvSpPr>
          <p:spPr bwMode="auto">
            <a:xfrm>
              <a:off x="2098"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1262" y="0"/>
                  </a:moveTo>
                  <a:lnTo>
                    <a:pt x="39" y="1164"/>
                  </a:lnTo>
                  <a:lnTo>
                    <a:pt x="0" y="1120"/>
                  </a:lnTo>
                  <a:lnTo>
                    <a:pt x="126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8" name="Freeform 427"/>
            <p:cNvSpPr>
              <a:spLocks noChangeAspect="1"/>
            </p:cNvSpPr>
            <p:nvPr/>
          </p:nvSpPr>
          <p:spPr bwMode="auto">
            <a:xfrm>
              <a:off x="2098" y="1507"/>
              <a:ext cx="145" cy="129"/>
            </a:xfrm>
            <a:custGeom>
              <a:avLst/>
              <a:gdLst>
                <a:gd name="T0" fmla="*/ 0 w 1301"/>
                <a:gd name="T1" fmla="*/ 0 h 1164"/>
                <a:gd name="T2" fmla="*/ 0 w 1301"/>
                <a:gd name="T3" fmla="*/ 0 h 1164"/>
                <a:gd name="T4" fmla="*/ 0 w 1301"/>
                <a:gd name="T5" fmla="*/ 0 h 1164"/>
                <a:gd name="T6" fmla="*/ 0 w 1301"/>
                <a:gd name="T7" fmla="*/ 0 h 1164"/>
                <a:gd name="T8" fmla="*/ 0 w 1301"/>
                <a:gd name="T9" fmla="*/ 0 h 1164"/>
                <a:gd name="T10" fmla="*/ 0 60000 65536"/>
                <a:gd name="T11" fmla="*/ 0 60000 65536"/>
                <a:gd name="T12" fmla="*/ 0 60000 65536"/>
                <a:gd name="T13" fmla="*/ 0 60000 65536"/>
                <a:gd name="T14" fmla="*/ 0 60000 65536"/>
                <a:gd name="T15" fmla="*/ 0 w 1301"/>
                <a:gd name="T16" fmla="*/ 0 h 1164"/>
                <a:gd name="T17" fmla="*/ 1301 w 1301"/>
                <a:gd name="T18" fmla="*/ 1164 h 1164"/>
              </a:gdLst>
              <a:ahLst/>
              <a:cxnLst>
                <a:cxn ang="T10">
                  <a:pos x="T0" y="T1"/>
                </a:cxn>
                <a:cxn ang="T11">
                  <a:pos x="T2" y="T3"/>
                </a:cxn>
                <a:cxn ang="T12">
                  <a:pos x="T4" y="T5"/>
                </a:cxn>
                <a:cxn ang="T13">
                  <a:pos x="T6" y="T7"/>
                </a:cxn>
                <a:cxn ang="T14">
                  <a:pos x="T8" y="T9"/>
                </a:cxn>
              </a:cxnLst>
              <a:rect l="T15" t="T16" r="T17" b="T18"/>
              <a:pathLst>
                <a:path w="1301" h="1164">
                  <a:moveTo>
                    <a:pt x="1301" y="43"/>
                  </a:moveTo>
                  <a:lnTo>
                    <a:pt x="1262" y="0"/>
                  </a:lnTo>
                  <a:lnTo>
                    <a:pt x="0" y="1120"/>
                  </a:lnTo>
                  <a:lnTo>
                    <a:pt x="39" y="1164"/>
                  </a:lnTo>
                  <a:lnTo>
                    <a:pt x="1301"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69" name="Freeform 428"/>
            <p:cNvSpPr>
              <a:spLocks noChangeAspect="1"/>
            </p:cNvSpPr>
            <p:nvPr/>
          </p:nvSpPr>
          <p:spPr bwMode="auto">
            <a:xfrm>
              <a:off x="2098"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0" y="1120"/>
                  </a:moveTo>
                  <a:lnTo>
                    <a:pt x="39" y="1164"/>
                  </a:lnTo>
                  <a:lnTo>
                    <a:pt x="1262"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0" name="Freeform 429"/>
            <p:cNvSpPr>
              <a:spLocks noChangeAspect="1"/>
            </p:cNvSpPr>
            <p:nvPr/>
          </p:nvSpPr>
          <p:spPr bwMode="auto">
            <a:xfrm>
              <a:off x="2103"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0" y="1164"/>
                  </a:moveTo>
                  <a:lnTo>
                    <a:pt x="1223" y="0"/>
                  </a:lnTo>
                  <a:lnTo>
                    <a:pt x="1262" y="43"/>
                  </a:lnTo>
                  <a:lnTo>
                    <a:pt x="0" y="1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1" name="Freeform 430"/>
            <p:cNvSpPr>
              <a:spLocks noChangeAspect="1"/>
            </p:cNvSpPr>
            <p:nvPr/>
          </p:nvSpPr>
          <p:spPr bwMode="auto">
            <a:xfrm>
              <a:off x="2098" y="1507"/>
              <a:ext cx="145" cy="129"/>
            </a:xfrm>
            <a:custGeom>
              <a:avLst/>
              <a:gdLst>
                <a:gd name="T0" fmla="*/ 0 w 1301"/>
                <a:gd name="T1" fmla="*/ 0 h 1164"/>
                <a:gd name="T2" fmla="*/ 0 w 1301"/>
                <a:gd name="T3" fmla="*/ 0 h 1164"/>
                <a:gd name="T4" fmla="*/ 0 w 1301"/>
                <a:gd name="T5" fmla="*/ 0 h 1164"/>
                <a:gd name="T6" fmla="*/ 0 w 1301"/>
                <a:gd name="T7" fmla="*/ 0 h 1164"/>
                <a:gd name="T8" fmla="*/ 0 w 1301"/>
                <a:gd name="T9" fmla="*/ 0 h 1164"/>
                <a:gd name="T10" fmla="*/ 0 60000 65536"/>
                <a:gd name="T11" fmla="*/ 0 60000 65536"/>
                <a:gd name="T12" fmla="*/ 0 60000 65536"/>
                <a:gd name="T13" fmla="*/ 0 60000 65536"/>
                <a:gd name="T14" fmla="*/ 0 60000 65536"/>
                <a:gd name="T15" fmla="*/ 0 w 1301"/>
                <a:gd name="T16" fmla="*/ 0 h 1164"/>
                <a:gd name="T17" fmla="*/ 1301 w 1301"/>
                <a:gd name="T18" fmla="*/ 1164 h 1164"/>
              </a:gdLst>
              <a:ahLst/>
              <a:cxnLst>
                <a:cxn ang="T10">
                  <a:pos x="T0" y="T1"/>
                </a:cxn>
                <a:cxn ang="T11">
                  <a:pos x="T2" y="T3"/>
                </a:cxn>
                <a:cxn ang="T12">
                  <a:pos x="T4" y="T5"/>
                </a:cxn>
                <a:cxn ang="T13">
                  <a:pos x="T6" y="T7"/>
                </a:cxn>
                <a:cxn ang="T14">
                  <a:pos x="T8" y="T9"/>
                </a:cxn>
              </a:cxnLst>
              <a:rect l="T15" t="T16" r="T17" b="T18"/>
              <a:pathLst>
                <a:path w="1301" h="1164">
                  <a:moveTo>
                    <a:pt x="0" y="1120"/>
                  </a:moveTo>
                  <a:lnTo>
                    <a:pt x="39" y="1164"/>
                  </a:lnTo>
                  <a:lnTo>
                    <a:pt x="1301" y="43"/>
                  </a:lnTo>
                  <a:lnTo>
                    <a:pt x="1262"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72" name="Freeform 431"/>
            <p:cNvSpPr>
              <a:spLocks noChangeAspect="1"/>
            </p:cNvSpPr>
            <p:nvPr/>
          </p:nvSpPr>
          <p:spPr bwMode="auto">
            <a:xfrm>
              <a:off x="2008"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3" name="Freeform 432"/>
            <p:cNvSpPr>
              <a:spLocks noChangeAspect="1"/>
            </p:cNvSpPr>
            <p:nvPr/>
          </p:nvSpPr>
          <p:spPr bwMode="auto">
            <a:xfrm>
              <a:off x="2008"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4" name="Rectangle 433"/>
            <p:cNvSpPr>
              <a:spLocks noChangeAspect="1" noChangeArrowheads="1"/>
            </p:cNvSpPr>
            <p:nvPr/>
          </p:nvSpPr>
          <p:spPr bwMode="auto">
            <a:xfrm>
              <a:off x="2008" y="138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275" name="Freeform 434"/>
            <p:cNvSpPr>
              <a:spLocks noChangeAspect="1"/>
            </p:cNvSpPr>
            <p:nvPr/>
          </p:nvSpPr>
          <p:spPr bwMode="auto">
            <a:xfrm>
              <a:off x="1759"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6" name="Freeform 435"/>
            <p:cNvSpPr>
              <a:spLocks noChangeAspect="1"/>
            </p:cNvSpPr>
            <p:nvPr/>
          </p:nvSpPr>
          <p:spPr bwMode="auto">
            <a:xfrm>
              <a:off x="1759"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7" name="Rectangle 436"/>
            <p:cNvSpPr>
              <a:spLocks noChangeAspect="1" noChangeArrowheads="1"/>
            </p:cNvSpPr>
            <p:nvPr/>
          </p:nvSpPr>
          <p:spPr bwMode="auto">
            <a:xfrm>
              <a:off x="1759" y="138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278" name="Freeform 437"/>
            <p:cNvSpPr>
              <a:spLocks noChangeAspect="1"/>
            </p:cNvSpPr>
            <p:nvPr/>
          </p:nvSpPr>
          <p:spPr bwMode="auto">
            <a:xfrm>
              <a:off x="1749" y="1382"/>
              <a:ext cx="70" cy="67"/>
            </a:xfrm>
            <a:custGeom>
              <a:avLst/>
              <a:gdLst>
                <a:gd name="T0" fmla="*/ 0 w 630"/>
                <a:gd name="T1" fmla="*/ 0 h 603"/>
                <a:gd name="T2" fmla="*/ 0 w 630"/>
                <a:gd name="T3" fmla="*/ 0 h 603"/>
                <a:gd name="T4" fmla="*/ 0 w 630"/>
                <a:gd name="T5" fmla="*/ 0 h 603"/>
                <a:gd name="T6" fmla="*/ 0 w 630"/>
                <a:gd name="T7" fmla="*/ 0 h 603"/>
                <a:gd name="T8" fmla="*/ 0 60000 65536"/>
                <a:gd name="T9" fmla="*/ 0 60000 65536"/>
                <a:gd name="T10" fmla="*/ 0 60000 65536"/>
                <a:gd name="T11" fmla="*/ 0 60000 65536"/>
                <a:gd name="T12" fmla="*/ 0 w 630"/>
                <a:gd name="T13" fmla="*/ 0 h 603"/>
                <a:gd name="T14" fmla="*/ 630 w 630"/>
                <a:gd name="T15" fmla="*/ 603 h 603"/>
              </a:gdLst>
              <a:ahLst/>
              <a:cxnLst>
                <a:cxn ang="T8">
                  <a:pos x="T0" y="T1"/>
                </a:cxn>
                <a:cxn ang="T9">
                  <a:pos x="T2" y="T3"/>
                </a:cxn>
                <a:cxn ang="T10">
                  <a:pos x="T4" y="T5"/>
                </a:cxn>
                <a:cxn ang="T11">
                  <a:pos x="T6" y="T7"/>
                </a:cxn>
              </a:cxnLst>
              <a:rect l="T12" t="T13" r="T14" b="T15"/>
              <a:pathLst>
                <a:path w="630" h="603">
                  <a:moveTo>
                    <a:pt x="0" y="560"/>
                  </a:moveTo>
                  <a:lnTo>
                    <a:pt x="39" y="603"/>
                  </a:lnTo>
                  <a:lnTo>
                    <a:pt x="630"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9" name="Freeform 438"/>
            <p:cNvSpPr>
              <a:spLocks noChangeAspect="1"/>
            </p:cNvSpPr>
            <p:nvPr/>
          </p:nvSpPr>
          <p:spPr bwMode="auto">
            <a:xfrm>
              <a:off x="1753" y="1382"/>
              <a:ext cx="70" cy="67"/>
            </a:xfrm>
            <a:custGeom>
              <a:avLst/>
              <a:gdLst>
                <a:gd name="T0" fmla="*/ 0 w 631"/>
                <a:gd name="T1" fmla="*/ 0 h 603"/>
                <a:gd name="T2" fmla="*/ 0 w 631"/>
                <a:gd name="T3" fmla="*/ 0 h 603"/>
                <a:gd name="T4" fmla="*/ 0 w 631"/>
                <a:gd name="T5" fmla="*/ 0 h 603"/>
                <a:gd name="T6" fmla="*/ 0 w 631"/>
                <a:gd name="T7" fmla="*/ 0 h 603"/>
                <a:gd name="T8" fmla="*/ 0 60000 65536"/>
                <a:gd name="T9" fmla="*/ 0 60000 65536"/>
                <a:gd name="T10" fmla="*/ 0 60000 65536"/>
                <a:gd name="T11" fmla="*/ 0 60000 65536"/>
                <a:gd name="T12" fmla="*/ 0 w 631"/>
                <a:gd name="T13" fmla="*/ 0 h 603"/>
                <a:gd name="T14" fmla="*/ 631 w 631"/>
                <a:gd name="T15" fmla="*/ 603 h 603"/>
              </a:gdLst>
              <a:ahLst/>
              <a:cxnLst>
                <a:cxn ang="T8">
                  <a:pos x="T0" y="T1"/>
                </a:cxn>
                <a:cxn ang="T9">
                  <a:pos x="T2" y="T3"/>
                </a:cxn>
                <a:cxn ang="T10">
                  <a:pos x="T4" y="T5"/>
                </a:cxn>
                <a:cxn ang="T11">
                  <a:pos x="T6" y="T7"/>
                </a:cxn>
              </a:cxnLst>
              <a:rect l="T12" t="T13" r="T14" b="T15"/>
              <a:pathLst>
                <a:path w="631" h="603">
                  <a:moveTo>
                    <a:pt x="0" y="603"/>
                  </a:moveTo>
                  <a:lnTo>
                    <a:pt x="591" y="0"/>
                  </a:lnTo>
                  <a:lnTo>
                    <a:pt x="631" y="43"/>
                  </a:lnTo>
                  <a:lnTo>
                    <a:pt x="0" y="6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0" name="Freeform 439"/>
            <p:cNvSpPr>
              <a:spLocks noChangeAspect="1"/>
            </p:cNvSpPr>
            <p:nvPr/>
          </p:nvSpPr>
          <p:spPr bwMode="auto">
            <a:xfrm>
              <a:off x="1749" y="1382"/>
              <a:ext cx="74" cy="67"/>
            </a:xfrm>
            <a:custGeom>
              <a:avLst/>
              <a:gdLst>
                <a:gd name="T0" fmla="*/ 0 w 670"/>
                <a:gd name="T1" fmla="*/ 0 h 603"/>
                <a:gd name="T2" fmla="*/ 0 w 670"/>
                <a:gd name="T3" fmla="*/ 0 h 603"/>
                <a:gd name="T4" fmla="*/ 0 w 670"/>
                <a:gd name="T5" fmla="*/ 0 h 603"/>
                <a:gd name="T6" fmla="*/ 0 w 670"/>
                <a:gd name="T7" fmla="*/ 0 h 603"/>
                <a:gd name="T8" fmla="*/ 0 w 670"/>
                <a:gd name="T9" fmla="*/ 0 h 603"/>
                <a:gd name="T10" fmla="*/ 0 60000 65536"/>
                <a:gd name="T11" fmla="*/ 0 60000 65536"/>
                <a:gd name="T12" fmla="*/ 0 60000 65536"/>
                <a:gd name="T13" fmla="*/ 0 60000 65536"/>
                <a:gd name="T14" fmla="*/ 0 60000 65536"/>
                <a:gd name="T15" fmla="*/ 0 w 670"/>
                <a:gd name="T16" fmla="*/ 0 h 603"/>
                <a:gd name="T17" fmla="*/ 670 w 670"/>
                <a:gd name="T18" fmla="*/ 603 h 603"/>
              </a:gdLst>
              <a:ahLst/>
              <a:cxnLst>
                <a:cxn ang="T10">
                  <a:pos x="T0" y="T1"/>
                </a:cxn>
                <a:cxn ang="T11">
                  <a:pos x="T2" y="T3"/>
                </a:cxn>
                <a:cxn ang="T12">
                  <a:pos x="T4" y="T5"/>
                </a:cxn>
                <a:cxn ang="T13">
                  <a:pos x="T6" y="T7"/>
                </a:cxn>
                <a:cxn ang="T14">
                  <a:pos x="T8" y="T9"/>
                </a:cxn>
              </a:cxnLst>
              <a:rect l="T15" t="T16" r="T17" b="T18"/>
              <a:pathLst>
                <a:path w="670" h="603">
                  <a:moveTo>
                    <a:pt x="0" y="560"/>
                  </a:moveTo>
                  <a:lnTo>
                    <a:pt x="39" y="603"/>
                  </a:lnTo>
                  <a:lnTo>
                    <a:pt x="670" y="43"/>
                  </a:lnTo>
                  <a:lnTo>
                    <a:pt x="630"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 name="Group 440"/>
          <p:cNvGrpSpPr>
            <a:grpSpLocks noChangeAspect="1"/>
          </p:cNvGrpSpPr>
          <p:nvPr/>
        </p:nvGrpSpPr>
        <p:grpSpPr bwMode="auto">
          <a:xfrm>
            <a:off x="1471365" y="2310830"/>
            <a:ext cx="4738687" cy="2417762"/>
            <a:chOff x="1722" y="1068"/>
            <a:chExt cx="508" cy="259"/>
          </a:xfrm>
        </p:grpSpPr>
        <p:sp>
          <p:nvSpPr>
            <p:cNvPr id="89134" name="Freeform 441"/>
            <p:cNvSpPr>
              <a:spLocks noChangeAspect="1"/>
            </p:cNvSpPr>
            <p:nvPr/>
          </p:nvSpPr>
          <p:spPr bwMode="auto">
            <a:xfrm>
              <a:off x="1916"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7"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5" name="Freeform 442"/>
            <p:cNvSpPr>
              <a:spLocks noChangeAspect="1"/>
            </p:cNvSpPr>
            <p:nvPr/>
          </p:nvSpPr>
          <p:spPr bwMode="auto">
            <a:xfrm>
              <a:off x="1911"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2"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6" name="Freeform 443"/>
            <p:cNvSpPr>
              <a:spLocks noChangeAspect="1"/>
            </p:cNvSpPr>
            <p:nvPr/>
          </p:nvSpPr>
          <p:spPr bwMode="auto">
            <a:xfrm>
              <a:off x="1911" y="1071"/>
              <a:ext cx="254"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2281" y="42"/>
                  </a:moveTo>
                  <a:lnTo>
                    <a:pt x="2239" y="0"/>
                  </a:lnTo>
                  <a:lnTo>
                    <a:pt x="0" y="2241"/>
                  </a:lnTo>
                  <a:lnTo>
                    <a:pt x="42" y="2282"/>
                  </a:lnTo>
                  <a:lnTo>
                    <a:pt x="228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37" name="Freeform 444"/>
            <p:cNvSpPr>
              <a:spLocks noChangeAspect="1"/>
            </p:cNvSpPr>
            <p:nvPr/>
          </p:nvSpPr>
          <p:spPr bwMode="auto">
            <a:xfrm>
              <a:off x="1911"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8" name="Freeform 445"/>
            <p:cNvSpPr>
              <a:spLocks noChangeAspect="1"/>
            </p:cNvSpPr>
            <p:nvPr/>
          </p:nvSpPr>
          <p:spPr bwMode="auto">
            <a:xfrm>
              <a:off x="1916"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9" name="Freeform 446"/>
            <p:cNvSpPr>
              <a:spLocks noChangeAspect="1"/>
            </p:cNvSpPr>
            <p:nvPr/>
          </p:nvSpPr>
          <p:spPr bwMode="auto">
            <a:xfrm>
              <a:off x="1911" y="1071"/>
              <a:ext cx="254"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0" name="Freeform 447"/>
            <p:cNvSpPr>
              <a:spLocks noChangeAspect="1"/>
            </p:cNvSpPr>
            <p:nvPr/>
          </p:nvSpPr>
          <p:spPr bwMode="auto">
            <a:xfrm>
              <a:off x="1787"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1" name="Freeform 448"/>
            <p:cNvSpPr>
              <a:spLocks noChangeAspect="1"/>
            </p:cNvSpPr>
            <p:nvPr/>
          </p:nvSpPr>
          <p:spPr bwMode="auto">
            <a:xfrm>
              <a:off x="1792" y="1071"/>
              <a:ext cx="248" cy="254"/>
            </a:xfrm>
            <a:custGeom>
              <a:avLst/>
              <a:gdLst>
                <a:gd name="T0" fmla="*/ 0 w 2238"/>
                <a:gd name="T1" fmla="*/ 0 h 2282"/>
                <a:gd name="T2" fmla="*/ 0 w 2238"/>
                <a:gd name="T3" fmla="*/ 0 h 2282"/>
                <a:gd name="T4" fmla="*/ 0 w 2238"/>
                <a:gd name="T5" fmla="*/ 0 h 2282"/>
                <a:gd name="T6" fmla="*/ 0 w 2238"/>
                <a:gd name="T7" fmla="*/ 0 h 2282"/>
                <a:gd name="T8" fmla="*/ 0 60000 65536"/>
                <a:gd name="T9" fmla="*/ 0 60000 65536"/>
                <a:gd name="T10" fmla="*/ 0 60000 65536"/>
                <a:gd name="T11" fmla="*/ 0 60000 65536"/>
                <a:gd name="T12" fmla="*/ 0 w 2238"/>
                <a:gd name="T13" fmla="*/ 0 h 2282"/>
                <a:gd name="T14" fmla="*/ 2238 w 2238"/>
                <a:gd name="T15" fmla="*/ 2282 h 2282"/>
              </a:gdLst>
              <a:ahLst/>
              <a:cxnLst>
                <a:cxn ang="T8">
                  <a:pos x="T0" y="T1"/>
                </a:cxn>
                <a:cxn ang="T9">
                  <a:pos x="T2" y="T3"/>
                </a:cxn>
                <a:cxn ang="T10">
                  <a:pos x="T4" y="T5"/>
                </a:cxn>
                <a:cxn ang="T11">
                  <a:pos x="T6" y="T7"/>
                </a:cxn>
              </a:cxnLst>
              <a:rect l="T12" t="T13" r="T14" b="T15"/>
              <a:pathLst>
                <a:path w="2238" h="2282">
                  <a:moveTo>
                    <a:pt x="0" y="2282"/>
                  </a:moveTo>
                  <a:lnTo>
                    <a:pt x="2197" y="0"/>
                  </a:lnTo>
                  <a:lnTo>
                    <a:pt x="2238"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2" name="Freeform 449"/>
            <p:cNvSpPr>
              <a:spLocks noChangeAspect="1"/>
            </p:cNvSpPr>
            <p:nvPr/>
          </p:nvSpPr>
          <p:spPr bwMode="auto">
            <a:xfrm>
              <a:off x="1787" y="1071"/>
              <a:ext cx="253"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0" y="2241"/>
                  </a:moveTo>
                  <a:lnTo>
                    <a:pt x="42" y="2282"/>
                  </a:lnTo>
                  <a:lnTo>
                    <a:pt x="2280"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3" name="Freeform 450"/>
            <p:cNvSpPr>
              <a:spLocks noChangeAspect="1"/>
            </p:cNvSpPr>
            <p:nvPr/>
          </p:nvSpPr>
          <p:spPr bwMode="auto">
            <a:xfrm>
              <a:off x="1854"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8"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4" name="Freeform 451"/>
            <p:cNvSpPr>
              <a:spLocks noChangeAspect="1"/>
            </p:cNvSpPr>
            <p:nvPr/>
          </p:nvSpPr>
          <p:spPr bwMode="auto">
            <a:xfrm>
              <a:off x="1849"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1"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5" name="Freeform 452"/>
            <p:cNvSpPr>
              <a:spLocks noChangeAspect="1"/>
            </p:cNvSpPr>
            <p:nvPr/>
          </p:nvSpPr>
          <p:spPr bwMode="auto">
            <a:xfrm>
              <a:off x="1849" y="1071"/>
              <a:ext cx="254"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2280" y="42"/>
                  </a:moveTo>
                  <a:lnTo>
                    <a:pt x="2239" y="0"/>
                  </a:lnTo>
                  <a:lnTo>
                    <a:pt x="0" y="2241"/>
                  </a:lnTo>
                  <a:lnTo>
                    <a:pt x="41" y="2282"/>
                  </a:lnTo>
                  <a:lnTo>
                    <a:pt x="2280"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6" name="Freeform 453"/>
            <p:cNvSpPr>
              <a:spLocks noChangeAspect="1"/>
            </p:cNvSpPr>
            <p:nvPr/>
          </p:nvSpPr>
          <p:spPr bwMode="auto">
            <a:xfrm>
              <a:off x="1849"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1"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7" name="Freeform 454"/>
            <p:cNvSpPr>
              <a:spLocks noChangeAspect="1"/>
            </p:cNvSpPr>
            <p:nvPr/>
          </p:nvSpPr>
          <p:spPr bwMode="auto">
            <a:xfrm>
              <a:off x="1854"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8"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8" name="Freeform 455"/>
            <p:cNvSpPr>
              <a:spLocks noChangeAspect="1"/>
            </p:cNvSpPr>
            <p:nvPr/>
          </p:nvSpPr>
          <p:spPr bwMode="auto">
            <a:xfrm>
              <a:off x="1849" y="1071"/>
              <a:ext cx="254"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0" y="2241"/>
                  </a:moveTo>
                  <a:lnTo>
                    <a:pt x="41" y="2282"/>
                  </a:lnTo>
                  <a:lnTo>
                    <a:pt x="2280"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9" name="Freeform 456"/>
            <p:cNvSpPr>
              <a:spLocks noChangeAspect="1"/>
            </p:cNvSpPr>
            <p:nvPr/>
          </p:nvSpPr>
          <p:spPr bwMode="auto">
            <a:xfrm>
              <a:off x="1978"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7"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0" name="Freeform 457"/>
            <p:cNvSpPr>
              <a:spLocks noChangeAspect="1"/>
            </p:cNvSpPr>
            <p:nvPr/>
          </p:nvSpPr>
          <p:spPr bwMode="auto">
            <a:xfrm>
              <a:off x="1974"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2"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1" name="Freeform 458"/>
            <p:cNvSpPr>
              <a:spLocks noChangeAspect="1"/>
            </p:cNvSpPr>
            <p:nvPr/>
          </p:nvSpPr>
          <p:spPr bwMode="auto">
            <a:xfrm>
              <a:off x="1974"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2281" y="42"/>
                  </a:moveTo>
                  <a:lnTo>
                    <a:pt x="2239" y="0"/>
                  </a:lnTo>
                  <a:lnTo>
                    <a:pt x="0" y="2241"/>
                  </a:lnTo>
                  <a:lnTo>
                    <a:pt x="42" y="2282"/>
                  </a:lnTo>
                  <a:lnTo>
                    <a:pt x="228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2" name="Freeform 459"/>
            <p:cNvSpPr>
              <a:spLocks noChangeAspect="1"/>
            </p:cNvSpPr>
            <p:nvPr/>
          </p:nvSpPr>
          <p:spPr bwMode="auto">
            <a:xfrm>
              <a:off x="1974"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3" name="Freeform 460"/>
            <p:cNvSpPr>
              <a:spLocks noChangeAspect="1"/>
            </p:cNvSpPr>
            <p:nvPr/>
          </p:nvSpPr>
          <p:spPr bwMode="auto">
            <a:xfrm>
              <a:off x="1978"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4" name="Freeform 461"/>
            <p:cNvSpPr>
              <a:spLocks noChangeAspect="1"/>
            </p:cNvSpPr>
            <p:nvPr/>
          </p:nvSpPr>
          <p:spPr bwMode="auto">
            <a:xfrm>
              <a:off x="1974"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5" name="Freeform 462"/>
            <p:cNvSpPr>
              <a:spLocks noChangeAspect="1"/>
            </p:cNvSpPr>
            <p:nvPr/>
          </p:nvSpPr>
          <p:spPr bwMode="auto">
            <a:xfrm>
              <a:off x="1976" y="1317"/>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6" name="Freeform 463"/>
            <p:cNvSpPr>
              <a:spLocks noChangeAspect="1"/>
            </p:cNvSpPr>
            <p:nvPr/>
          </p:nvSpPr>
          <p:spPr bwMode="auto">
            <a:xfrm>
              <a:off x="1976" y="1317"/>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7" name="Rectangle 464"/>
            <p:cNvSpPr>
              <a:spLocks noChangeAspect="1" noChangeArrowheads="1"/>
            </p:cNvSpPr>
            <p:nvPr/>
          </p:nvSpPr>
          <p:spPr bwMode="auto">
            <a:xfrm>
              <a:off x="1976" y="1317"/>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58" name="Freeform 465"/>
            <p:cNvSpPr>
              <a:spLocks noChangeAspect="1"/>
            </p:cNvSpPr>
            <p:nvPr/>
          </p:nvSpPr>
          <p:spPr bwMode="auto">
            <a:xfrm>
              <a:off x="1976" y="1068"/>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9" name="Freeform 466"/>
            <p:cNvSpPr>
              <a:spLocks noChangeAspect="1"/>
            </p:cNvSpPr>
            <p:nvPr/>
          </p:nvSpPr>
          <p:spPr bwMode="auto">
            <a:xfrm>
              <a:off x="1976" y="1068"/>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0" name="Rectangle 467"/>
            <p:cNvSpPr>
              <a:spLocks noChangeAspect="1" noChangeArrowheads="1"/>
            </p:cNvSpPr>
            <p:nvPr/>
          </p:nvSpPr>
          <p:spPr bwMode="auto">
            <a:xfrm>
              <a:off x="1976" y="106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61" name="Freeform 468"/>
            <p:cNvSpPr>
              <a:spLocks noChangeAspect="1"/>
            </p:cNvSpPr>
            <p:nvPr/>
          </p:nvSpPr>
          <p:spPr bwMode="auto">
            <a:xfrm>
              <a:off x="1725" y="1071"/>
              <a:ext cx="186" cy="191"/>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681"/>
                  </a:moveTo>
                  <a:lnTo>
                    <a:pt x="42" y="1722"/>
                  </a:lnTo>
                  <a:lnTo>
                    <a:pt x="1679" y="0"/>
                  </a:lnTo>
                  <a:lnTo>
                    <a:pt x="0" y="16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2" name="Freeform 469"/>
            <p:cNvSpPr>
              <a:spLocks noChangeAspect="1"/>
            </p:cNvSpPr>
            <p:nvPr/>
          </p:nvSpPr>
          <p:spPr bwMode="auto">
            <a:xfrm>
              <a:off x="1730" y="1071"/>
              <a:ext cx="186" cy="191"/>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722"/>
                  </a:moveTo>
                  <a:lnTo>
                    <a:pt x="1637" y="0"/>
                  </a:lnTo>
                  <a:lnTo>
                    <a:pt x="1679" y="42"/>
                  </a:lnTo>
                  <a:lnTo>
                    <a:pt x="0" y="17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3" name="Freeform 470"/>
            <p:cNvSpPr>
              <a:spLocks noChangeAspect="1"/>
            </p:cNvSpPr>
            <p:nvPr/>
          </p:nvSpPr>
          <p:spPr bwMode="auto">
            <a:xfrm>
              <a:off x="1725" y="1071"/>
              <a:ext cx="191" cy="191"/>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0" y="1681"/>
                  </a:moveTo>
                  <a:lnTo>
                    <a:pt x="42" y="1722"/>
                  </a:lnTo>
                  <a:lnTo>
                    <a:pt x="1721" y="42"/>
                  </a:lnTo>
                  <a:lnTo>
                    <a:pt x="1679" y="0"/>
                  </a:lnTo>
                  <a:lnTo>
                    <a:pt x="0" y="168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4" name="Freeform 471"/>
            <p:cNvSpPr>
              <a:spLocks noChangeAspect="1"/>
            </p:cNvSpPr>
            <p:nvPr/>
          </p:nvSpPr>
          <p:spPr bwMode="auto">
            <a:xfrm>
              <a:off x="1730" y="1071"/>
              <a:ext cx="124" cy="129"/>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1119" y="42"/>
                  </a:moveTo>
                  <a:lnTo>
                    <a:pt x="1078" y="0"/>
                  </a:lnTo>
                  <a:lnTo>
                    <a:pt x="0" y="1162"/>
                  </a:lnTo>
                  <a:lnTo>
                    <a:pt x="11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5" name="Freeform 472"/>
            <p:cNvSpPr>
              <a:spLocks noChangeAspect="1"/>
            </p:cNvSpPr>
            <p:nvPr/>
          </p:nvSpPr>
          <p:spPr bwMode="auto">
            <a:xfrm>
              <a:off x="1725" y="1071"/>
              <a:ext cx="124" cy="129"/>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1120" y="0"/>
                  </a:moveTo>
                  <a:lnTo>
                    <a:pt x="42" y="1162"/>
                  </a:lnTo>
                  <a:lnTo>
                    <a:pt x="0" y="1120"/>
                  </a:lnTo>
                  <a:lnTo>
                    <a:pt x="11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6" name="Freeform 473"/>
            <p:cNvSpPr>
              <a:spLocks noChangeAspect="1"/>
            </p:cNvSpPr>
            <p:nvPr/>
          </p:nvSpPr>
          <p:spPr bwMode="auto">
            <a:xfrm>
              <a:off x="1725" y="1071"/>
              <a:ext cx="129" cy="129"/>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1161" y="42"/>
                  </a:moveTo>
                  <a:lnTo>
                    <a:pt x="1120" y="0"/>
                  </a:lnTo>
                  <a:lnTo>
                    <a:pt x="0" y="1120"/>
                  </a:lnTo>
                  <a:lnTo>
                    <a:pt x="42" y="1162"/>
                  </a:lnTo>
                  <a:lnTo>
                    <a:pt x="116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67" name="Freeform 474"/>
            <p:cNvSpPr>
              <a:spLocks noChangeAspect="1"/>
            </p:cNvSpPr>
            <p:nvPr/>
          </p:nvSpPr>
          <p:spPr bwMode="auto">
            <a:xfrm>
              <a:off x="1725" y="1071"/>
              <a:ext cx="124" cy="129"/>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0" y="1120"/>
                  </a:moveTo>
                  <a:lnTo>
                    <a:pt x="42" y="1162"/>
                  </a:lnTo>
                  <a:lnTo>
                    <a:pt x="1120"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8" name="Freeform 475"/>
            <p:cNvSpPr>
              <a:spLocks noChangeAspect="1"/>
            </p:cNvSpPr>
            <p:nvPr/>
          </p:nvSpPr>
          <p:spPr bwMode="auto">
            <a:xfrm>
              <a:off x="1730" y="1071"/>
              <a:ext cx="124" cy="129"/>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0" y="1162"/>
                  </a:moveTo>
                  <a:lnTo>
                    <a:pt x="1078" y="0"/>
                  </a:lnTo>
                  <a:lnTo>
                    <a:pt x="1119" y="42"/>
                  </a:lnTo>
                  <a:lnTo>
                    <a:pt x="0" y="1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9" name="Freeform 476"/>
            <p:cNvSpPr>
              <a:spLocks noChangeAspect="1"/>
            </p:cNvSpPr>
            <p:nvPr/>
          </p:nvSpPr>
          <p:spPr bwMode="auto">
            <a:xfrm>
              <a:off x="1725" y="1071"/>
              <a:ext cx="129" cy="129"/>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0" y="1120"/>
                  </a:moveTo>
                  <a:lnTo>
                    <a:pt x="42" y="1162"/>
                  </a:lnTo>
                  <a:lnTo>
                    <a:pt x="1161" y="42"/>
                  </a:lnTo>
                  <a:lnTo>
                    <a:pt x="1120"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70" name="Freeform 477"/>
            <p:cNvSpPr>
              <a:spLocks noChangeAspect="1"/>
            </p:cNvSpPr>
            <p:nvPr/>
          </p:nvSpPr>
          <p:spPr bwMode="auto">
            <a:xfrm>
              <a:off x="1725"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1" name="Freeform 478"/>
            <p:cNvSpPr>
              <a:spLocks noChangeAspect="1"/>
            </p:cNvSpPr>
            <p:nvPr/>
          </p:nvSpPr>
          <p:spPr bwMode="auto">
            <a:xfrm>
              <a:off x="1730"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2" name="Freeform 479"/>
            <p:cNvSpPr>
              <a:spLocks noChangeAspect="1"/>
            </p:cNvSpPr>
            <p:nvPr/>
          </p:nvSpPr>
          <p:spPr bwMode="auto">
            <a:xfrm>
              <a:off x="1725"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73" name="Freeform 480"/>
            <p:cNvSpPr>
              <a:spLocks noChangeAspect="1"/>
            </p:cNvSpPr>
            <p:nvPr/>
          </p:nvSpPr>
          <p:spPr bwMode="auto">
            <a:xfrm>
              <a:off x="1722" y="1073"/>
              <a:ext cx="10" cy="249"/>
            </a:xfrm>
            <a:custGeom>
              <a:avLst/>
              <a:gdLst>
                <a:gd name="T0" fmla="*/ 0 w 88"/>
                <a:gd name="T1" fmla="*/ 0 h 2240"/>
                <a:gd name="T2" fmla="*/ 0 w 88"/>
                <a:gd name="T3" fmla="*/ 0 h 2240"/>
                <a:gd name="T4" fmla="*/ 0 w 88"/>
                <a:gd name="T5" fmla="*/ 0 h 2240"/>
                <a:gd name="T6" fmla="*/ 0 w 88"/>
                <a:gd name="T7" fmla="*/ 0 h 2240"/>
                <a:gd name="T8" fmla="*/ 0 60000 65536"/>
                <a:gd name="T9" fmla="*/ 0 60000 65536"/>
                <a:gd name="T10" fmla="*/ 0 60000 65536"/>
                <a:gd name="T11" fmla="*/ 0 60000 65536"/>
                <a:gd name="T12" fmla="*/ 0 w 88"/>
                <a:gd name="T13" fmla="*/ 0 h 2240"/>
                <a:gd name="T14" fmla="*/ 88 w 88"/>
                <a:gd name="T15" fmla="*/ 2240 h 2240"/>
              </a:gdLst>
              <a:ahLst/>
              <a:cxnLst>
                <a:cxn ang="T8">
                  <a:pos x="T0" y="T1"/>
                </a:cxn>
                <a:cxn ang="T9">
                  <a:pos x="T2" y="T3"/>
                </a:cxn>
                <a:cxn ang="T10">
                  <a:pos x="T4" y="T5"/>
                </a:cxn>
                <a:cxn ang="T11">
                  <a:pos x="T6" y="T7"/>
                </a:cxn>
              </a:cxnLst>
              <a:rect l="T12" t="T13" r="T14" b="T15"/>
              <a:pathLst>
                <a:path w="88" h="2240">
                  <a:moveTo>
                    <a:pt x="88" y="0"/>
                  </a:moveTo>
                  <a:lnTo>
                    <a:pt x="0" y="0"/>
                  </a:lnTo>
                  <a:lnTo>
                    <a:pt x="88" y="2240"/>
                  </a:lnTo>
                  <a:lnTo>
                    <a:pt x="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4" name="Freeform 481"/>
            <p:cNvSpPr>
              <a:spLocks noChangeAspect="1"/>
            </p:cNvSpPr>
            <p:nvPr/>
          </p:nvSpPr>
          <p:spPr bwMode="auto">
            <a:xfrm>
              <a:off x="1722" y="1073"/>
              <a:ext cx="10" cy="249"/>
            </a:xfrm>
            <a:custGeom>
              <a:avLst/>
              <a:gdLst>
                <a:gd name="T0" fmla="*/ 0 w 88"/>
                <a:gd name="T1" fmla="*/ 0 h 2240"/>
                <a:gd name="T2" fmla="*/ 0 w 88"/>
                <a:gd name="T3" fmla="*/ 0 h 2240"/>
                <a:gd name="T4" fmla="*/ 0 w 88"/>
                <a:gd name="T5" fmla="*/ 0 h 2240"/>
                <a:gd name="T6" fmla="*/ 0 w 88"/>
                <a:gd name="T7" fmla="*/ 0 h 2240"/>
                <a:gd name="T8" fmla="*/ 0 60000 65536"/>
                <a:gd name="T9" fmla="*/ 0 60000 65536"/>
                <a:gd name="T10" fmla="*/ 0 60000 65536"/>
                <a:gd name="T11" fmla="*/ 0 60000 65536"/>
                <a:gd name="T12" fmla="*/ 0 w 88"/>
                <a:gd name="T13" fmla="*/ 0 h 2240"/>
                <a:gd name="T14" fmla="*/ 88 w 88"/>
                <a:gd name="T15" fmla="*/ 2240 h 2240"/>
              </a:gdLst>
              <a:ahLst/>
              <a:cxnLst>
                <a:cxn ang="T8">
                  <a:pos x="T0" y="T1"/>
                </a:cxn>
                <a:cxn ang="T9">
                  <a:pos x="T2" y="T3"/>
                </a:cxn>
                <a:cxn ang="T10">
                  <a:pos x="T4" y="T5"/>
                </a:cxn>
                <a:cxn ang="T11">
                  <a:pos x="T6" y="T7"/>
                </a:cxn>
              </a:cxnLst>
              <a:rect l="T12" t="T13" r="T14" b="T15"/>
              <a:pathLst>
                <a:path w="88" h="2240">
                  <a:moveTo>
                    <a:pt x="0" y="0"/>
                  </a:moveTo>
                  <a:lnTo>
                    <a:pt x="88" y="2240"/>
                  </a:lnTo>
                  <a:lnTo>
                    <a:pt x="0" y="224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5" name="Rectangle 482"/>
            <p:cNvSpPr>
              <a:spLocks noChangeAspect="1" noChangeArrowheads="1"/>
            </p:cNvSpPr>
            <p:nvPr/>
          </p:nvSpPr>
          <p:spPr bwMode="auto">
            <a:xfrm>
              <a:off x="1722" y="1073"/>
              <a:ext cx="10" cy="24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76" name="Freeform 483"/>
            <p:cNvSpPr>
              <a:spLocks noChangeAspect="1"/>
            </p:cNvSpPr>
            <p:nvPr/>
          </p:nvSpPr>
          <p:spPr bwMode="auto">
            <a:xfrm>
              <a:off x="1727" y="1317"/>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7" name="Freeform 484"/>
            <p:cNvSpPr>
              <a:spLocks noChangeAspect="1"/>
            </p:cNvSpPr>
            <p:nvPr/>
          </p:nvSpPr>
          <p:spPr bwMode="auto">
            <a:xfrm>
              <a:off x="1727" y="1317"/>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8" name="Rectangle 485"/>
            <p:cNvSpPr>
              <a:spLocks noChangeAspect="1" noChangeArrowheads="1"/>
            </p:cNvSpPr>
            <p:nvPr/>
          </p:nvSpPr>
          <p:spPr bwMode="auto">
            <a:xfrm>
              <a:off x="1727" y="1317"/>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79" name="Freeform 486"/>
            <p:cNvSpPr>
              <a:spLocks noChangeAspect="1"/>
            </p:cNvSpPr>
            <p:nvPr/>
          </p:nvSpPr>
          <p:spPr bwMode="auto">
            <a:xfrm>
              <a:off x="1727" y="1068"/>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0" name="Freeform 487"/>
            <p:cNvSpPr>
              <a:spLocks noChangeAspect="1"/>
            </p:cNvSpPr>
            <p:nvPr/>
          </p:nvSpPr>
          <p:spPr bwMode="auto">
            <a:xfrm>
              <a:off x="1727" y="1068"/>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1" name="Rectangle 488"/>
            <p:cNvSpPr>
              <a:spLocks noChangeAspect="1" noChangeArrowheads="1"/>
            </p:cNvSpPr>
            <p:nvPr/>
          </p:nvSpPr>
          <p:spPr bwMode="auto">
            <a:xfrm>
              <a:off x="1727" y="106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82" name="Freeform 489"/>
            <p:cNvSpPr>
              <a:spLocks noChangeAspect="1"/>
            </p:cNvSpPr>
            <p:nvPr/>
          </p:nvSpPr>
          <p:spPr bwMode="auto">
            <a:xfrm>
              <a:off x="1730"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560" y="42"/>
                  </a:moveTo>
                  <a:lnTo>
                    <a:pt x="518" y="0"/>
                  </a:lnTo>
                  <a:lnTo>
                    <a:pt x="0" y="602"/>
                  </a:lnTo>
                  <a:lnTo>
                    <a:pt x="56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3" name="Freeform 490"/>
            <p:cNvSpPr>
              <a:spLocks noChangeAspect="1"/>
            </p:cNvSpPr>
            <p:nvPr/>
          </p:nvSpPr>
          <p:spPr bwMode="auto">
            <a:xfrm>
              <a:off x="1725"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560" y="0"/>
                  </a:moveTo>
                  <a:lnTo>
                    <a:pt x="42" y="602"/>
                  </a:lnTo>
                  <a:lnTo>
                    <a:pt x="0" y="560"/>
                  </a:lnTo>
                  <a:lnTo>
                    <a:pt x="5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4" name="Freeform 491"/>
            <p:cNvSpPr>
              <a:spLocks noChangeAspect="1"/>
            </p:cNvSpPr>
            <p:nvPr/>
          </p:nvSpPr>
          <p:spPr bwMode="auto">
            <a:xfrm>
              <a:off x="1725" y="1071"/>
              <a:ext cx="67" cy="67"/>
            </a:xfrm>
            <a:custGeom>
              <a:avLst/>
              <a:gdLst>
                <a:gd name="T0" fmla="*/ 0 w 602"/>
                <a:gd name="T1" fmla="*/ 0 h 602"/>
                <a:gd name="T2" fmla="*/ 0 w 602"/>
                <a:gd name="T3" fmla="*/ 0 h 602"/>
                <a:gd name="T4" fmla="*/ 0 w 602"/>
                <a:gd name="T5" fmla="*/ 0 h 602"/>
                <a:gd name="T6" fmla="*/ 0 w 602"/>
                <a:gd name="T7" fmla="*/ 0 h 602"/>
                <a:gd name="T8" fmla="*/ 0 w 602"/>
                <a:gd name="T9" fmla="*/ 0 h 602"/>
                <a:gd name="T10" fmla="*/ 0 60000 65536"/>
                <a:gd name="T11" fmla="*/ 0 60000 65536"/>
                <a:gd name="T12" fmla="*/ 0 60000 65536"/>
                <a:gd name="T13" fmla="*/ 0 60000 65536"/>
                <a:gd name="T14" fmla="*/ 0 60000 65536"/>
                <a:gd name="T15" fmla="*/ 0 w 602"/>
                <a:gd name="T16" fmla="*/ 0 h 602"/>
                <a:gd name="T17" fmla="*/ 602 w 602"/>
                <a:gd name="T18" fmla="*/ 602 h 602"/>
              </a:gdLst>
              <a:ahLst/>
              <a:cxnLst>
                <a:cxn ang="T10">
                  <a:pos x="T0" y="T1"/>
                </a:cxn>
                <a:cxn ang="T11">
                  <a:pos x="T2" y="T3"/>
                </a:cxn>
                <a:cxn ang="T12">
                  <a:pos x="T4" y="T5"/>
                </a:cxn>
                <a:cxn ang="T13">
                  <a:pos x="T6" y="T7"/>
                </a:cxn>
                <a:cxn ang="T14">
                  <a:pos x="T8" y="T9"/>
                </a:cxn>
              </a:cxnLst>
              <a:rect l="T15" t="T16" r="T17" b="T18"/>
              <a:pathLst>
                <a:path w="602" h="602">
                  <a:moveTo>
                    <a:pt x="602" y="42"/>
                  </a:moveTo>
                  <a:lnTo>
                    <a:pt x="560" y="0"/>
                  </a:lnTo>
                  <a:lnTo>
                    <a:pt x="0" y="560"/>
                  </a:lnTo>
                  <a:lnTo>
                    <a:pt x="42" y="602"/>
                  </a:lnTo>
                  <a:lnTo>
                    <a:pt x="60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85" name="Freeform 492"/>
            <p:cNvSpPr>
              <a:spLocks noChangeAspect="1"/>
            </p:cNvSpPr>
            <p:nvPr/>
          </p:nvSpPr>
          <p:spPr bwMode="auto">
            <a:xfrm>
              <a:off x="1725"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0" y="560"/>
                  </a:moveTo>
                  <a:lnTo>
                    <a:pt x="42" y="602"/>
                  </a:lnTo>
                  <a:lnTo>
                    <a:pt x="560" y="0"/>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6" name="Freeform 493"/>
            <p:cNvSpPr>
              <a:spLocks noChangeAspect="1"/>
            </p:cNvSpPr>
            <p:nvPr/>
          </p:nvSpPr>
          <p:spPr bwMode="auto">
            <a:xfrm>
              <a:off x="1730"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0" y="602"/>
                  </a:moveTo>
                  <a:lnTo>
                    <a:pt x="518" y="0"/>
                  </a:lnTo>
                  <a:lnTo>
                    <a:pt x="560" y="42"/>
                  </a:lnTo>
                  <a:lnTo>
                    <a:pt x="0" y="6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7" name="Freeform 494"/>
            <p:cNvSpPr>
              <a:spLocks noChangeAspect="1"/>
            </p:cNvSpPr>
            <p:nvPr/>
          </p:nvSpPr>
          <p:spPr bwMode="auto">
            <a:xfrm>
              <a:off x="1725" y="1071"/>
              <a:ext cx="67" cy="67"/>
            </a:xfrm>
            <a:custGeom>
              <a:avLst/>
              <a:gdLst>
                <a:gd name="T0" fmla="*/ 0 w 602"/>
                <a:gd name="T1" fmla="*/ 0 h 602"/>
                <a:gd name="T2" fmla="*/ 0 w 602"/>
                <a:gd name="T3" fmla="*/ 0 h 602"/>
                <a:gd name="T4" fmla="*/ 0 w 602"/>
                <a:gd name="T5" fmla="*/ 0 h 602"/>
                <a:gd name="T6" fmla="*/ 0 w 602"/>
                <a:gd name="T7" fmla="*/ 0 h 602"/>
                <a:gd name="T8" fmla="*/ 0 w 602"/>
                <a:gd name="T9" fmla="*/ 0 h 602"/>
                <a:gd name="T10" fmla="*/ 0 60000 65536"/>
                <a:gd name="T11" fmla="*/ 0 60000 65536"/>
                <a:gd name="T12" fmla="*/ 0 60000 65536"/>
                <a:gd name="T13" fmla="*/ 0 60000 65536"/>
                <a:gd name="T14" fmla="*/ 0 60000 65536"/>
                <a:gd name="T15" fmla="*/ 0 w 602"/>
                <a:gd name="T16" fmla="*/ 0 h 602"/>
                <a:gd name="T17" fmla="*/ 602 w 602"/>
                <a:gd name="T18" fmla="*/ 602 h 602"/>
              </a:gdLst>
              <a:ahLst/>
              <a:cxnLst>
                <a:cxn ang="T10">
                  <a:pos x="T0" y="T1"/>
                </a:cxn>
                <a:cxn ang="T11">
                  <a:pos x="T2" y="T3"/>
                </a:cxn>
                <a:cxn ang="T12">
                  <a:pos x="T4" y="T5"/>
                </a:cxn>
                <a:cxn ang="T13">
                  <a:pos x="T6" y="T7"/>
                </a:cxn>
                <a:cxn ang="T14">
                  <a:pos x="T8" y="T9"/>
                </a:cxn>
              </a:cxnLst>
              <a:rect l="T15" t="T16" r="T17" b="T18"/>
              <a:pathLst>
                <a:path w="602" h="602">
                  <a:moveTo>
                    <a:pt x="0" y="560"/>
                  </a:moveTo>
                  <a:lnTo>
                    <a:pt x="42" y="602"/>
                  </a:lnTo>
                  <a:lnTo>
                    <a:pt x="602" y="42"/>
                  </a:lnTo>
                  <a:lnTo>
                    <a:pt x="560" y="0"/>
                  </a:lnTo>
                  <a:lnTo>
                    <a:pt x="0" y="56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88" name="Freeform 495"/>
            <p:cNvSpPr>
              <a:spLocks noChangeAspect="1"/>
            </p:cNvSpPr>
            <p:nvPr/>
          </p:nvSpPr>
          <p:spPr bwMode="auto">
            <a:xfrm>
              <a:off x="2040" y="1133"/>
              <a:ext cx="187" cy="192"/>
            </a:xfrm>
            <a:custGeom>
              <a:avLst/>
              <a:gdLst>
                <a:gd name="T0" fmla="*/ 0 w 1680"/>
                <a:gd name="T1" fmla="*/ 0 h 1722"/>
                <a:gd name="T2" fmla="*/ 0 w 1680"/>
                <a:gd name="T3" fmla="*/ 0 h 1722"/>
                <a:gd name="T4" fmla="*/ 0 w 1680"/>
                <a:gd name="T5" fmla="*/ 0 h 1722"/>
                <a:gd name="T6" fmla="*/ 0 w 1680"/>
                <a:gd name="T7" fmla="*/ 0 h 1722"/>
                <a:gd name="T8" fmla="*/ 0 60000 65536"/>
                <a:gd name="T9" fmla="*/ 0 60000 65536"/>
                <a:gd name="T10" fmla="*/ 0 60000 65536"/>
                <a:gd name="T11" fmla="*/ 0 60000 65536"/>
                <a:gd name="T12" fmla="*/ 0 w 1680"/>
                <a:gd name="T13" fmla="*/ 0 h 1722"/>
                <a:gd name="T14" fmla="*/ 1680 w 1680"/>
                <a:gd name="T15" fmla="*/ 1722 h 1722"/>
              </a:gdLst>
              <a:ahLst/>
              <a:cxnLst>
                <a:cxn ang="T8">
                  <a:pos x="T0" y="T1"/>
                </a:cxn>
                <a:cxn ang="T9">
                  <a:pos x="T2" y="T3"/>
                </a:cxn>
                <a:cxn ang="T10">
                  <a:pos x="T4" y="T5"/>
                </a:cxn>
                <a:cxn ang="T11">
                  <a:pos x="T6" y="T7"/>
                </a:cxn>
              </a:cxnLst>
              <a:rect l="T12" t="T13" r="T14" b="T15"/>
              <a:pathLst>
                <a:path w="1680" h="1722">
                  <a:moveTo>
                    <a:pt x="1680" y="42"/>
                  </a:moveTo>
                  <a:lnTo>
                    <a:pt x="1638" y="0"/>
                  </a:lnTo>
                  <a:lnTo>
                    <a:pt x="0" y="1722"/>
                  </a:lnTo>
                  <a:lnTo>
                    <a:pt x="168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9" name="Freeform 496"/>
            <p:cNvSpPr>
              <a:spLocks noChangeAspect="1"/>
            </p:cNvSpPr>
            <p:nvPr/>
          </p:nvSpPr>
          <p:spPr bwMode="auto">
            <a:xfrm>
              <a:off x="2036" y="1133"/>
              <a:ext cx="186" cy="192"/>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1679" y="0"/>
                  </a:moveTo>
                  <a:lnTo>
                    <a:pt x="41" y="1722"/>
                  </a:lnTo>
                  <a:lnTo>
                    <a:pt x="0" y="1681"/>
                  </a:lnTo>
                  <a:lnTo>
                    <a:pt x="16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0" name="Freeform 497"/>
            <p:cNvSpPr>
              <a:spLocks noChangeAspect="1"/>
            </p:cNvSpPr>
            <p:nvPr/>
          </p:nvSpPr>
          <p:spPr bwMode="auto">
            <a:xfrm>
              <a:off x="2036" y="1133"/>
              <a:ext cx="191" cy="192"/>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1721" y="42"/>
                  </a:moveTo>
                  <a:lnTo>
                    <a:pt x="1679" y="0"/>
                  </a:lnTo>
                  <a:lnTo>
                    <a:pt x="0" y="1681"/>
                  </a:lnTo>
                  <a:lnTo>
                    <a:pt x="41" y="1722"/>
                  </a:lnTo>
                  <a:lnTo>
                    <a:pt x="172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1" name="Freeform 498"/>
            <p:cNvSpPr>
              <a:spLocks noChangeAspect="1"/>
            </p:cNvSpPr>
            <p:nvPr/>
          </p:nvSpPr>
          <p:spPr bwMode="auto">
            <a:xfrm>
              <a:off x="2036" y="1133"/>
              <a:ext cx="186" cy="192"/>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681"/>
                  </a:moveTo>
                  <a:lnTo>
                    <a:pt x="41" y="1722"/>
                  </a:lnTo>
                  <a:lnTo>
                    <a:pt x="1679" y="0"/>
                  </a:lnTo>
                  <a:lnTo>
                    <a:pt x="0" y="16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2" name="Freeform 499"/>
            <p:cNvSpPr>
              <a:spLocks noChangeAspect="1"/>
            </p:cNvSpPr>
            <p:nvPr/>
          </p:nvSpPr>
          <p:spPr bwMode="auto">
            <a:xfrm>
              <a:off x="2040" y="1133"/>
              <a:ext cx="187" cy="192"/>
            </a:xfrm>
            <a:custGeom>
              <a:avLst/>
              <a:gdLst>
                <a:gd name="T0" fmla="*/ 0 w 1680"/>
                <a:gd name="T1" fmla="*/ 0 h 1722"/>
                <a:gd name="T2" fmla="*/ 0 w 1680"/>
                <a:gd name="T3" fmla="*/ 0 h 1722"/>
                <a:gd name="T4" fmla="*/ 0 w 1680"/>
                <a:gd name="T5" fmla="*/ 0 h 1722"/>
                <a:gd name="T6" fmla="*/ 0 w 1680"/>
                <a:gd name="T7" fmla="*/ 0 h 1722"/>
                <a:gd name="T8" fmla="*/ 0 60000 65536"/>
                <a:gd name="T9" fmla="*/ 0 60000 65536"/>
                <a:gd name="T10" fmla="*/ 0 60000 65536"/>
                <a:gd name="T11" fmla="*/ 0 60000 65536"/>
                <a:gd name="T12" fmla="*/ 0 w 1680"/>
                <a:gd name="T13" fmla="*/ 0 h 1722"/>
                <a:gd name="T14" fmla="*/ 1680 w 1680"/>
                <a:gd name="T15" fmla="*/ 1722 h 1722"/>
              </a:gdLst>
              <a:ahLst/>
              <a:cxnLst>
                <a:cxn ang="T8">
                  <a:pos x="T0" y="T1"/>
                </a:cxn>
                <a:cxn ang="T9">
                  <a:pos x="T2" y="T3"/>
                </a:cxn>
                <a:cxn ang="T10">
                  <a:pos x="T4" y="T5"/>
                </a:cxn>
                <a:cxn ang="T11">
                  <a:pos x="T6" y="T7"/>
                </a:cxn>
              </a:cxnLst>
              <a:rect l="T12" t="T13" r="T14" b="T15"/>
              <a:pathLst>
                <a:path w="1680" h="1722">
                  <a:moveTo>
                    <a:pt x="0" y="1722"/>
                  </a:moveTo>
                  <a:lnTo>
                    <a:pt x="1638" y="0"/>
                  </a:lnTo>
                  <a:lnTo>
                    <a:pt x="1680" y="42"/>
                  </a:lnTo>
                  <a:lnTo>
                    <a:pt x="0" y="17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3" name="Freeform 500"/>
            <p:cNvSpPr>
              <a:spLocks noChangeAspect="1"/>
            </p:cNvSpPr>
            <p:nvPr/>
          </p:nvSpPr>
          <p:spPr bwMode="auto">
            <a:xfrm>
              <a:off x="2036" y="1133"/>
              <a:ext cx="191" cy="192"/>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0" y="1681"/>
                  </a:moveTo>
                  <a:lnTo>
                    <a:pt x="41" y="1722"/>
                  </a:lnTo>
                  <a:lnTo>
                    <a:pt x="1721" y="42"/>
                  </a:lnTo>
                  <a:lnTo>
                    <a:pt x="1679" y="0"/>
                  </a:lnTo>
                  <a:lnTo>
                    <a:pt x="0" y="168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94" name="Freeform 501"/>
            <p:cNvSpPr>
              <a:spLocks noChangeAspect="1"/>
            </p:cNvSpPr>
            <p:nvPr/>
          </p:nvSpPr>
          <p:spPr bwMode="auto">
            <a:xfrm>
              <a:off x="2220" y="1073"/>
              <a:ext cx="10" cy="249"/>
            </a:xfrm>
            <a:custGeom>
              <a:avLst/>
              <a:gdLst>
                <a:gd name="T0" fmla="*/ 0 w 89"/>
                <a:gd name="T1" fmla="*/ 0 h 2240"/>
                <a:gd name="T2" fmla="*/ 0 w 89"/>
                <a:gd name="T3" fmla="*/ 0 h 2240"/>
                <a:gd name="T4" fmla="*/ 0 w 89"/>
                <a:gd name="T5" fmla="*/ 0 h 2240"/>
                <a:gd name="T6" fmla="*/ 0 w 89"/>
                <a:gd name="T7" fmla="*/ 0 h 2240"/>
                <a:gd name="T8" fmla="*/ 0 60000 65536"/>
                <a:gd name="T9" fmla="*/ 0 60000 65536"/>
                <a:gd name="T10" fmla="*/ 0 60000 65536"/>
                <a:gd name="T11" fmla="*/ 0 60000 65536"/>
                <a:gd name="T12" fmla="*/ 0 w 89"/>
                <a:gd name="T13" fmla="*/ 0 h 2240"/>
                <a:gd name="T14" fmla="*/ 89 w 89"/>
                <a:gd name="T15" fmla="*/ 2240 h 2240"/>
              </a:gdLst>
              <a:ahLst/>
              <a:cxnLst>
                <a:cxn ang="T8">
                  <a:pos x="T0" y="T1"/>
                </a:cxn>
                <a:cxn ang="T9">
                  <a:pos x="T2" y="T3"/>
                </a:cxn>
                <a:cxn ang="T10">
                  <a:pos x="T4" y="T5"/>
                </a:cxn>
                <a:cxn ang="T11">
                  <a:pos x="T6" y="T7"/>
                </a:cxn>
              </a:cxnLst>
              <a:rect l="T12" t="T13" r="T14" b="T15"/>
              <a:pathLst>
                <a:path w="89" h="2240">
                  <a:moveTo>
                    <a:pt x="89" y="0"/>
                  </a:moveTo>
                  <a:lnTo>
                    <a:pt x="0" y="0"/>
                  </a:lnTo>
                  <a:lnTo>
                    <a:pt x="89" y="2240"/>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5" name="Freeform 502"/>
            <p:cNvSpPr>
              <a:spLocks noChangeAspect="1"/>
            </p:cNvSpPr>
            <p:nvPr/>
          </p:nvSpPr>
          <p:spPr bwMode="auto">
            <a:xfrm>
              <a:off x="2220" y="1073"/>
              <a:ext cx="10" cy="249"/>
            </a:xfrm>
            <a:custGeom>
              <a:avLst/>
              <a:gdLst>
                <a:gd name="T0" fmla="*/ 0 w 89"/>
                <a:gd name="T1" fmla="*/ 0 h 2240"/>
                <a:gd name="T2" fmla="*/ 0 w 89"/>
                <a:gd name="T3" fmla="*/ 0 h 2240"/>
                <a:gd name="T4" fmla="*/ 0 w 89"/>
                <a:gd name="T5" fmla="*/ 0 h 2240"/>
                <a:gd name="T6" fmla="*/ 0 w 89"/>
                <a:gd name="T7" fmla="*/ 0 h 2240"/>
                <a:gd name="T8" fmla="*/ 0 60000 65536"/>
                <a:gd name="T9" fmla="*/ 0 60000 65536"/>
                <a:gd name="T10" fmla="*/ 0 60000 65536"/>
                <a:gd name="T11" fmla="*/ 0 60000 65536"/>
                <a:gd name="T12" fmla="*/ 0 w 89"/>
                <a:gd name="T13" fmla="*/ 0 h 2240"/>
                <a:gd name="T14" fmla="*/ 89 w 89"/>
                <a:gd name="T15" fmla="*/ 2240 h 2240"/>
              </a:gdLst>
              <a:ahLst/>
              <a:cxnLst>
                <a:cxn ang="T8">
                  <a:pos x="T0" y="T1"/>
                </a:cxn>
                <a:cxn ang="T9">
                  <a:pos x="T2" y="T3"/>
                </a:cxn>
                <a:cxn ang="T10">
                  <a:pos x="T4" y="T5"/>
                </a:cxn>
                <a:cxn ang="T11">
                  <a:pos x="T6" y="T7"/>
                </a:cxn>
              </a:cxnLst>
              <a:rect l="T12" t="T13" r="T14" b="T15"/>
              <a:pathLst>
                <a:path w="89" h="2240">
                  <a:moveTo>
                    <a:pt x="0" y="0"/>
                  </a:moveTo>
                  <a:lnTo>
                    <a:pt x="89" y="2240"/>
                  </a:lnTo>
                  <a:lnTo>
                    <a:pt x="0" y="224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6" name="Rectangle 503"/>
            <p:cNvSpPr>
              <a:spLocks noChangeAspect="1" noChangeArrowheads="1"/>
            </p:cNvSpPr>
            <p:nvPr/>
          </p:nvSpPr>
          <p:spPr bwMode="auto">
            <a:xfrm>
              <a:off x="2220" y="1073"/>
              <a:ext cx="10" cy="24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9197" name="Freeform 504"/>
            <p:cNvSpPr>
              <a:spLocks noChangeAspect="1"/>
            </p:cNvSpPr>
            <p:nvPr/>
          </p:nvSpPr>
          <p:spPr bwMode="auto">
            <a:xfrm>
              <a:off x="2165"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560" y="41"/>
                  </a:moveTo>
                  <a:lnTo>
                    <a:pt x="518" y="0"/>
                  </a:lnTo>
                  <a:lnTo>
                    <a:pt x="0" y="601"/>
                  </a:lnTo>
                  <a:lnTo>
                    <a:pt x="56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8" name="Freeform 505"/>
            <p:cNvSpPr>
              <a:spLocks noChangeAspect="1"/>
            </p:cNvSpPr>
            <p:nvPr/>
          </p:nvSpPr>
          <p:spPr bwMode="auto">
            <a:xfrm>
              <a:off x="2160"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560" y="0"/>
                  </a:moveTo>
                  <a:lnTo>
                    <a:pt x="42" y="601"/>
                  </a:lnTo>
                  <a:lnTo>
                    <a:pt x="0" y="560"/>
                  </a:lnTo>
                  <a:lnTo>
                    <a:pt x="5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9" name="Freeform 506"/>
            <p:cNvSpPr>
              <a:spLocks noChangeAspect="1"/>
            </p:cNvSpPr>
            <p:nvPr/>
          </p:nvSpPr>
          <p:spPr bwMode="auto">
            <a:xfrm>
              <a:off x="2160" y="1258"/>
              <a:ext cx="67" cy="67"/>
            </a:xfrm>
            <a:custGeom>
              <a:avLst/>
              <a:gdLst>
                <a:gd name="T0" fmla="*/ 0 w 602"/>
                <a:gd name="T1" fmla="*/ 0 h 601"/>
                <a:gd name="T2" fmla="*/ 0 w 602"/>
                <a:gd name="T3" fmla="*/ 0 h 601"/>
                <a:gd name="T4" fmla="*/ 0 w 602"/>
                <a:gd name="T5" fmla="*/ 0 h 601"/>
                <a:gd name="T6" fmla="*/ 0 w 602"/>
                <a:gd name="T7" fmla="*/ 0 h 601"/>
                <a:gd name="T8" fmla="*/ 0 w 602"/>
                <a:gd name="T9" fmla="*/ 0 h 601"/>
                <a:gd name="T10" fmla="*/ 0 60000 65536"/>
                <a:gd name="T11" fmla="*/ 0 60000 65536"/>
                <a:gd name="T12" fmla="*/ 0 60000 65536"/>
                <a:gd name="T13" fmla="*/ 0 60000 65536"/>
                <a:gd name="T14" fmla="*/ 0 60000 65536"/>
                <a:gd name="T15" fmla="*/ 0 w 602"/>
                <a:gd name="T16" fmla="*/ 0 h 601"/>
                <a:gd name="T17" fmla="*/ 602 w 602"/>
                <a:gd name="T18" fmla="*/ 601 h 601"/>
              </a:gdLst>
              <a:ahLst/>
              <a:cxnLst>
                <a:cxn ang="T10">
                  <a:pos x="T0" y="T1"/>
                </a:cxn>
                <a:cxn ang="T11">
                  <a:pos x="T2" y="T3"/>
                </a:cxn>
                <a:cxn ang="T12">
                  <a:pos x="T4" y="T5"/>
                </a:cxn>
                <a:cxn ang="T13">
                  <a:pos x="T6" y="T7"/>
                </a:cxn>
                <a:cxn ang="T14">
                  <a:pos x="T8" y="T9"/>
                </a:cxn>
              </a:cxnLst>
              <a:rect l="T15" t="T16" r="T17" b="T18"/>
              <a:pathLst>
                <a:path w="602" h="601">
                  <a:moveTo>
                    <a:pt x="602" y="41"/>
                  </a:moveTo>
                  <a:lnTo>
                    <a:pt x="560" y="0"/>
                  </a:lnTo>
                  <a:lnTo>
                    <a:pt x="0" y="560"/>
                  </a:lnTo>
                  <a:lnTo>
                    <a:pt x="42" y="601"/>
                  </a:lnTo>
                  <a:lnTo>
                    <a:pt x="602" y="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0" name="Freeform 507"/>
            <p:cNvSpPr>
              <a:spLocks noChangeAspect="1"/>
            </p:cNvSpPr>
            <p:nvPr/>
          </p:nvSpPr>
          <p:spPr bwMode="auto">
            <a:xfrm>
              <a:off x="2160"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0" y="560"/>
                  </a:moveTo>
                  <a:lnTo>
                    <a:pt x="42" y="601"/>
                  </a:lnTo>
                  <a:lnTo>
                    <a:pt x="560" y="0"/>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1" name="Freeform 508"/>
            <p:cNvSpPr>
              <a:spLocks noChangeAspect="1"/>
            </p:cNvSpPr>
            <p:nvPr/>
          </p:nvSpPr>
          <p:spPr bwMode="auto">
            <a:xfrm>
              <a:off x="2165"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0" y="601"/>
                  </a:moveTo>
                  <a:lnTo>
                    <a:pt x="518" y="0"/>
                  </a:lnTo>
                  <a:lnTo>
                    <a:pt x="560" y="41"/>
                  </a:lnTo>
                  <a:lnTo>
                    <a:pt x="0" y="6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2" name="Freeform 509"/>
            <p:cNvSpPr>
              <a:spLocks noChangeAspect="1"/>
            </p:cNvSpPr>
            <p:nvPr/>
          </p:nvSpPr>
          <p:spPr bwMode="auto">
            <a:xfrm>
              <a:off x="2160" y="1258"/>
              <a:ext cx="67" cy="67"/>
            </a:xfrm>
            <a:custGeom>
              <a:avLst/>
              <a:gdLst>
                <a:gd name="T0" fmla="*/ 0 w 602"/>
                <a:gd name="T1" fmla="*/ 0 h 601"/>
                <a:gd name="T2" fmla="*/ 0 w 602"/>
                <a:gd name="T3" fmla="*/ 0 h 601"/>
                <a:gd name="T4" fmla="*/ 0 w 602"/>
                <a:gd name="T5" fmla="*/ 0 h 601"/>
                <a:gd name="T6" fmla="*/ 0 w 602"/>
                <a:gd name="T7" fmla="*/ 0 h 601"/>
                <a:gd name="T8" fmla="*/ 0 w 602"/>
                <a:gd name="T9" fmla="*/ 0 h 601"/>
                <a:gd name="T10" fmla="*/ 0 60000 65536"/>
                <a:gd name="T11" fmla="*/ 0 60000 65536"/>
                <a:gd name="T12" fmla="*/ 0 60000 65536"/>
                <a:gd name="T13" fmla="*/ 0 60000 65536"/>
                <a:gd name="T14" fmla="*/ 0 60000 65536"/>
                <a:gd name="T15" fmla="*/ 0 w 602"/>
                <a:gd name="T16" fmla="*/ 0 h 601"/>
                <a:gd name="T17" fmla="*/ 602 w 602"/>
                <a:gd name="T18" fmla="*/ 601 h 601"/>
              </a:gdLst>
              <a:ahLst/>
              <a:cxnLst>
                <a:cxn ang="T10">
                  <a:pos x="T0" y="T1"/>
                </a:cxn>
                <a:cxn ang="T11">
                  <a:pos x="T2" y="T3"/>
                </a:cxn>
                <a:cxn ang="T12">
                  <a:pos x="T4" y="T5"/>
                </a:cxn>
                <a:cxn ang="T13">
                  <a:pos x="T6" y="T7"/>
                </a:cxn>
                <a:cxn ang="T14">
                  <a:pos x="T8" y="T9"/>
                </a:cxn>
              </a:cxnLst>
              <a:rect l="T15" t="T16" r="T17" b="T18"/>
              <a:pathLst>
                <a:path w="602" h="601">
                  <a:moveTo>
                    <a:pt x="0" y="560"/>
                  </a:moveTo>
                  <a:lnTo>
                    <a:pt x="42" y="601"/>
                  </a:lnTo>
                  <a:lnTo>
                    <a:pt x="602" y="41"/>
                  </a:lnTo>
                  <a:lnTo>
                    <a:pt x="560" y="0"/>
                  </a:lnTo>
                  <a:lnTo>
                    <a:pt x="0" y="56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3" name="Freeform 510"/>
            <p:cNvSpPr>
              <a:spLocks noChangeAspect="1"/>
            </p:cNvSpPr>
            <p:nvPr/>
          </p:nvSpPr>
          <p:spPr bwMode="auto">
            <a:xfrm>
              <a:off x="2103" y="1195"/>
              <a:ext cx="124" cy="130"/>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1120" y="42"/>
                  </a:moveTo>
                  <a:lnTo>
                    <a:pt x="1078" y="0"/>
                  </a:lnTo>
                  <a:lnTo>
                    <a:pt x="0" y="1162"/>
                  </a:lnTo>
                  <a:lnTo>
                    <a:pt x="112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4" name="Freeform 511"/>
            <p:cNvSpPr>
              <a:spLocks noChangeAspect="1"/>
            </p:cNvSpPr>
            <p:nvPr/>
          </p:nvSpPr>
          <p:spPr bwMode="auto">
            <a:xfrm>
              <a:off x="2098" y="1195"/>
              <a:ext cx="124" cy="130"/>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1119" y="0"/>
                  </a:moveTo>
                  <a:lnTo>
                    <a:pt x="41" y="1162"/>
                  </a:lnTo>
                  <a:lnTo>
                    <a:pt x="0" y="1121"/>
                  </a:lnTo>
                  <a:lnTo>
                    <a:pt x="1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5" name="Freeform 512"/>
            <p:cNvSpPr>
              <a:spLocks noChangeAspect="1"/>
            </p:cNvSpPr>
            <p:nvPr/>
          </p:nvSpPr>
          <p:spPr bwMode="auto">
            <a:xfrm>
              <a:off x="2098" y="1195"/>
              <a:ext cx="129" cy="130"/>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1161" y="42"/>
                  </a:moveTo>
                  <a:lnTo>
                    <a:pt x="1119" y="0"/>
                  </a:lnTo>
                  <a:lnTo>
                    <a:pt x="0" y="1121"/>
                  </a:lnTo>
                  <a:lnTo>
                    <a:pt x="41" y="1162"/>
                  </a:lnTo>
                  <a:lnTo>
                    <a:pt x="116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6" name="Freeform 513"/>
            <p:cNvSpPr>
              <a:spLocks noChangeAspect="1"/>
            </p:cNvSpPr>
            <p:nvPr/>
          </p:nvSpPr>
          <p:spPr bwMode="auto">
            <a:xfrm>
              <a:off x="2098" y="1195"/>
              <a:ext cx="124" cy="130"/>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0" y="1121"/>
                  </a:moveTo>
                  <a:lnTo>
                    <a:pt x="41" y="1162"/>
                  </a:lnTo>
                  <a:lnTo>
                    <a:pt x="1119" y="0"/>
                  </a:lnTo>
                  <a:lnTo>
                    <a:pt x="0" y="1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7" name="Freeform 514"/>
            <p:cNvSpPr>
              <a:spLocks noChangeAspect="1"/>
            </p:cNvSpPr>
            <p:nvPr/>
          </p:nvSpPr>
          <p:spPr bwMode="auto">
            <a:xfrm>
              <a:off x="2103" y="1195"/>
              <a:ext cx="124" cy="130"/>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0" y="1162"/>
                  </a:moveTo>
                  <a:lnTo>
                    <a:pt x="1078" y="0"/>
                  </a:lnTo>
                  <a:lnTo>
                    <a:pt x="1120" y="42"/>
                  </a:lnTo>
                  <a:lnTo>
                    <a:pt x="0" y="1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8" name="Freeform 515"/>
            <p:cNvSpPr>
              <a:spLocks noChangeAspect="1"/>
            </p:cNvSpPr>
            <p:nvPr/>
          </p:nvSpPr>
          <p:spPr bwMode="auto">
            <a:xfrm>
              <a:off x="2098" y="1195"/>
              <a:ext cx="129" cy="130"/>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0" y="1121"/>
                  </a:moveTo>
                  <a:lnTo>
                    <a:pt x="41" y="1162"/>
                  </a:lnTo>
                  <a:lnTo>
                    <a:pt x="1161" y="42"/>
                  </a:lnTo>
                  <a:lnTo>
                    <a:pt x="1119" y="0"/>
                  </a:lnTo>
                  <a:lnTo>
                    <a:pt x="0" y="11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9097" name="Group 533"/>
          <p:cNvGrpSpPr>
            <a:grpSpLocks/>
          </p:cNvGrpSpPr>
          <p:nvPr/>
        </p:nvGrpSpPr>
        <p:grpSpPr bwMode="auto">
          <a:xfrm>
            <a:off x="1401515" y="4728592"/>
            <a:ext cx="206375" cy="177800"/>
            <a:chOff x="1715" y="3481"/>
            <a:chExt cx="130" cy="112"/>
          </a:xfrm>
        </p:grpSpPr>
        <p:sp>
          <p:nvSpPr>
            <p:cNvPr id="89117" name="Line 516"/>
            <p:cNvSpPr>
              <a:spLocks noChangeShapeType="1"/>
            </p:cNvSpPr>
            <p:nvPr/>
          </p:nvSpPr>
          <p:spPr bwMode="auto">
            <a:xfrm>
              <a:off x="1757"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8" name="Freeform 517"/>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60000 65536"/>
                <a:gd name="T9" fmla="*/ 0 60000 65536"/>
                <a:gd name="T10" fmla="*/ 0 60000 65536"/>
                <a:gd name="T11" fmla="*/ 0 60000 65536"/>
                <a:gd name="T12" fmla="*/ 0 w 412"/>
                <a:gd name="T13" fmla="*/ 0 h 43"/>
                <a:gd name="T14" fmla="*/ 412 w 412"/>
                <a:gd name="T15" fmla="*/ 43 h 43"/>
              </a:gdLst>
              <a:ahLst/>
              <a:cxnLst>
                <a:cxn ang="T8">
                  <a:pos x="T0" y="T1"/>
                </a:cxn>
                <a:cxn ang="T9">
                  <a:pos x="T2" y="T3"/>
                </a:cxn>
                <a:cxn ang="T10">
                  <a:pos x="T4" y="T5"/>
                </a:cxn>
                <a:cxn ang="T11">
                  <a:pos x="T6" y="T7"/>
                </a:cxn>
              </a:cxnLst>
              <a:rect l="T12" t="T13" r="T14" b="T15"/>
              <a:pathLst>
                <a:path w="412" h="43">
                  <a:moveTo>
                    <a:pt x="412" y="43"/>
                  </a:moveTo>
                  <a:lnTo>
                    <a:pt x="408" y="0"/>
                  </a:lnTo>
                  <a:lnTo>
                    <a:pt x="0" y="43"/>
                  </a:lnTo>
                  <a:lnTo>
                    <a:pt x="412" y="43"/>
                  </a:lnTo>
                  <a:close/>
                </a:path>
              </a:pathLst>
            </a:custGeom>
            <a:solidFill>
              <a:srgbClr val="000000"/>
            </a:solidFill>
            <a:ln w="25400">
              <a:solidFill>
                <a:schemeClr val="bg1"/>
              </a:solidFill>
              <a:round/>
              <a:headEnd/>
              <a:tailEnd/>
            </a:ln>
          </p:spPr>
          <p:txBody>
            <a:bodyPr/>
            <a:lstStyle/>
            <a:p>
              <a:endParaRPr lang="en-US"/>
            </a:p>
          </p:txBody>
        </p:sp>
        <p:sp>
          <p:nvSpPr>
            <p:cNvPr id="89119" name="Freeform 518"/>
            <p:cNvSpPr>
              <a:spLocks/>
            </p:cNvSpPr>
            <p:nvPr/>
          </p:nvSpPr>
          <p:spPr bwMode="auto">
            <a:xfrm>
              <a:off x="1715" y="3589"/>
              <a:ext cx="41" cy="4"/>
            </a:xfrm>
            <a:custGeom>
              <a:avLst/>
              <a:gdLst>
                <a:gd name="T0" fmla="*/ 0 w 408"/>
                <a:gd name="T1" fmla="*/ 0 h 43"/>
                <a:gd name="T2" fmla="*/ 0 w 408"/>
                <a:gd name="T3" fmla="*/ 0 h 43"/>
                <a:gd name="T4" fmla="*/ 0 w 408"/>
                <a:gd name="T5" fmla="*/ 0 h 43"/>
                <a:gd name="T6" fmla="*/ 0 w 408"/>
                <a:gd name="T7" fmla="*/ 0 h 43"/>
                <a:gd name="T8" fmla="*/ 0 60000 65536"/>
                <a:gd name="T9" fmla="*/ 0 60000 65536"/>
                <a:gd name="T10" fmla="*/ 0 60000 65536"/>
                <a:gd name="T11" fmla="*/ 0 60000 65536"/>
                <a:gd name="T12" fmla="*/ 0 w 408"/>
                <a:gd name="T13" fmla="*/ 0 h 43"/>
                <a:gd name="T14" fmla="*/ 408 w 408"/>
                <a:gd name="T15" fmla="*/ 43 h 43"/>
              </a:gdLst>
              <a:ahLst/>
              <a:cxnLst>
                <a:cxn ang="T8">
                  <a:pos x="T0" y="T1"/>
                </a:cxn>
                <a:cxn ang="T9">
                  <a:pos x="T2" y="T3"/>
                </a:cxn>
                <a:cxn ang="T10">
                  <a:pos x="T4" y="T5"/>
                </a:cxn>
                <a:cxn ang="T11">
                  <a:pos x="T6" y="T7"/>
                </a:cxn>
              </a:cxnLst>
              <a:rect l="T12" t="T13" r="T14" b="T15"/>
              <a:pathLst>
                <a:path w="408" h="43">
                  <a:moveTo>
                    <a:pt x="408" y="0"/>
                  </a:moveTo>
                  <a:lnTo>
                    <a:pt x="0" y="43"/>
                  </a:lnTo>
                  <a:lnTo>
                    <a:pt x="67" y="0"/>
                  </a:lnTo>
                  <a:lnTo>
                    <a:pt x="408" y="0"/>
                  </a:lnTo>
                  <a:close/>
                </a:path>
              </a:pathLst>
            </a:custGeom>
            <a:solidFill>
              <a:srgbClr val="000000"/>
            </a:solidFill>
            <a:ln w="25400">
              <a:solidFill>
                <a:schemeClr val="bg1"/>
              </a:solidFill>
              <a:round/>
              <a:headEnd/>
              <a:tailEnd/>
            </a:ln>
          </p:spPr>
          <p:txBody>
            <a:bodyPr/>
            <a:lstStyle/>
            <a:p>
              <a:endParaRPr lang="en-US"/>
            </a:p>
          </p:txBody>
        </p:sp>
        <p:sp>
          <p:nvSpPr>
            <p:cNvPr id="89120" name="Freeform 519"/>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w 412"/>
                <a:gd name="T9" fmla="*/ 0 h 43"/>
                <a:gd name="T10" fmla="*/ 0 60000 65536"/>
                <a:gd name="T11" fmla="*/ 0 60000 65536"/>
                <a:gd name="T12" fmla="*/ 0 60000 65536"/>
                <a:gd name="T13" fmla="*/ 0 60000 65536"/>
                <a:gd name="T14" fmla="*/ 0 60000 65536"/>
                <a:gd name="T15" fmla="*/ 0 w 412"/>
                <a:gd name="T16" fmla="*/ 0 h 43"/>
                <a:gd name="T17" fmla="*/ 412 w 412"/>
                <a:gd name="T18" fmla="*/ 43 h 43"/>
              </a:gdLst>
              <a:ahLst/>
              <a:cxnLst>
                <a:cxn ang="T10">
                  <a:pos x="T0" y="T1"/>
                </a:cxn>
                <a:cxn ang="T11">
                  <a:pos x="T2" y="T3"/>
                </a:cxn>
                <a:cxn ang="T12">
                  <a:pos x="T4" y="T5"/>
                </a:cxn>
                <a:cxn ang="T13">
                  <a:pos x="T6" y="T7"/>
                </a:cxn>
                <a:cxn ang="T14">
                  <a:pos x="T8" y="T9"/>
                </a:cxn>
              </a:cxnLst>
              <a:rect l="T15" t="T16" r="T17" b="T18"/>
              <a:pathLst>
                <a:path w="412" h="43">
                  <a:moveTo>
                    <a:pt x="412" y="43"/>
                  </a:moveTo>
                  <a:lnTo>
                    <a:pt x="408" y="0"/>
                  </a:lnTo>
                  <a:lnTo>
                    <a:pt x="67" y="0"/>
                  </a:lnTo>
                  <a:lnTo>
                    <a:pt x="0" y="43"/>
                  </a:lnTo>
                  <a:lnTo>
                    <a:pt x="412"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1" name="Freeform 520"/>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1231"/>
                  </a:moveTo>
                  <a:lnTo>
                    <a:pt x="67" y="1188"/>
                  </a:lnTo>
                  <a:lnTo>
                    <a:pt x="646" y="0"/>
                  </a:lnTo>
                  <a:lnTo>
                    <a:pt x="0" y="1231"/>
                  </a:lnTo>
                  <a:close/>
                </a:path>
              </a:pathLst>
            </a:custGeom>
            <a:solidFill>
              <a:srgbClr val="000000"/>
            </a:solidFill>
            <a:ln w="25400">
              <a:solidFill>
                <a:schemeClr val="bg1"/>
              </a:solidFill>
              <a:round/>
              <a:headEnd/>
              <a:tailEnd/>
            </a:ln>
          </p:spPr>
          <p:txBody>
            <a:bodyPr/>
            <a:lstStyle/>
            <a:p>
              <a:endParaRPr lang="en-US"/>
            </a:p>
          </p:txBody>
        </p:sp>
        <p:sp>
          <p:nvSpPr>
            <p:cNvPr id="89122" name="Freeform 521"/>
            <p:cNvSpPr>
              <a:spLocks/>
            </p:cNvSpPr>
            <p:nvPr/>
          </p:nvSpPr>
          <p:spPr bwMode="auto">
            <a:xfrm>
              <a:off x="1722" y="3481"/>
              <a:ext cx="58" cy="108"/>
            </a:xfrm>
            <a:custGeom>
              <a:avLst/>
              <a:gdLst>
                <a:gd name="T0" fmla="*/ 0 w 579"/>
                <a:gd name="T1" fmla="*/ 0 h 1188"/>
                <a:gd name="T2" fmla="*/ 0 w 579"/>
                <a:gd name="T3" fmla="*/ 0 h 1188"/>
                <a:gd name="T4" fmla="*/ 0 w 579"/>
                <a:gd name="T5" fmla="*/ 0 h 1188"/>
                <a:gd name="T6" fmla="*/ 0 w 579"/>
                <a:gd name="T7" fmla="*/ 0 h 1188"/>
                <a:gd name="T8" fmla="*/ 0 60000 65536"/>
                <a:gd name="T9" fmla="*/ 0 60000 65536"/>
                <a:gd name="T10" fmla="*/ 0 60000 65536"/>
                <a:gd name="T11" fmla="*/ 0 60000 65536"/>
                <a:gd name="T12" fmla="*/ 0 w 579"/>
                <a:gd name="T13" fmla="*/ 0 h 1188"/>
                <a:gd name="T14" fmla="*/ 579 w 579"/>
                <a:gd name="T15" fmla="*/ 1188 h 1188"/>
              </a:gdLst>
              <a:ahLst/>
              <a:cxnLst>
                <a:cxn ang="T8">
                  <a:pos x="T0" y="T1"/>
                </a:cxn>
                <a:cxn ang="T9">
                  <a:pos x="T2" y="T3"/>
                </a:cxn>
                <a:cxn ang="T10">
                  <a:pos x="T4" y="T5"/>
                </a:cxn>
                <a:cxn ang="T11">
                  <a:pos x="T6" y="T7"/>
                </a:cxn>
              </a:cxnLst>
              <a:rect l="T12" t="T13" r="T14" b="T15"/>
              <a:pathLst>
                <a:path w="579" h="1188">
                  <a:moveTo>
                    <a:pt x="0" y="1188"/>
                  </a:moveTo>
                  <a:lnTo>
                    <a:pt x="579" y="0"/>
                  </a:lnTo>
                  <a:lnTo>
                    <a:pt x="579" y="87"/>
                  </a:lnTo>
                  <a:lnTo>
                    <a:pt x="0" y="1188"/>
                  </a:lnTo>
                  <a:close/>
                </a:path>
              </a:pathLst>
            </a:custGeom>
            <a:solidFill>
              <a:srgbClr val="000000"/>
            </a:solidFill>
            <a:ln w="25400">
              <a:solidFill>
                <a:schemeClr val="bg1"/>
              </a:solidFill>
              <a:round/>
              <a:headEnd/>
              <a:tailEnd/>
            </a:ln>
          </p:spPr>
          <p:txBody>
            <a:bodyPr/>
            <a:lstStyle/>
            <a:p>
              <a:endParaRPr lang="en-US"/>
            </a:p>
          </p:txBody>
        </p:sp>
        <p:sp>
          <p:nvSpPr>
            <p:cNvPr id="89123" name="Freeform 522"/>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1231"/>
                  </a:moveTo>
                  <a:lnTo>
                    <a:pt x="67" y="1188"/>
                  </a:lnTo>
                  <a:lnTo>
                    <a:pt x="646" y="87"/>
                  </a:lnTo>
                  <a:lnTo>
                    <a:pt x="646" y="0"/>
                  </a:lnTo>
                  <a:lnTo>
                    <a:pt x="0" y="1231"/>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4" name="Freeform 523"/>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0"/>
                  </a:moveTo>
                  <a:lnTo>
                    <a:pt x="0" y="87"/>
                  </a:lnTo>
                  <a:lnTo>
                    <a:pt x="646" y="1231"/>
                  </a:lnTo>
                  <a:lnTo>
                    <a:pt x="0" y="0"/>
                  </a:lnTo>
                  <a:close/>
                </a:path>
              </a:pathLst>
            </a:custGeom>
            <a:solidFill>
              <a:srgbClr val="000000"/>
            </a:solidFill>
            <a:ln w="25400">
              <a:solidFill>
                <a:schemeClr val="bg1"/>
              </a:solidFill>
              <a:round/>
              <a:headEnd/>
              <a:tailEnd/>
            </a:ln>
          </p:spPr>
          <p:txBody>
            <a:bodyPr/>
            <a:lstStyle/>
            <a:p>
              <a:endParaRPr lang="en-US"/>
            </a:p>
          </p:txBody>
        </p:sp>
        <p:sp>
          <p:nvSpPr>
            <p:cNvPr id="89125" name="Freeform 524"/>
            <p:cNvSpPr>
              <a:spLocks/>
            </p:cNvSpPr>
            <p:nvPr/>
          </p:nvSpPr>
          <p:spPr bwMode="auto">
            <a:xfrm>
              <a:off x="1780" y="3489"/>
              <a:ext cx="65" cy="104"/>
            </a:xfrm>
            <a:custGeom>
              <a:avLst/>
              <a:gdLst>
                <a:gd name="T0" fmla="*/ 0 w 646"/>
                <a:gd name="T1" fmla="*/ 0 h 1144"/>
                <a:gd name="T2" fmla="*/ 0 w 646"/>
                <a:gd name="T3" fmla="*/ 0 h 1144"/>
                <a:gd name="T4" fmla="*/ 0 w 646"/>
                <a:gd name="T5" fmla="*/ 0 h 1144"/>
                <a:gd name="T6" fmla="*/ 0 w 646"/>
                <a:gd name="T7" fmla="*/ 0 h 1144"/>
                <a:gd name="T8" fmla="*/ 0 60000 65536"/>
                <a:gd name="T9" fmla="*/ 0 60000 65536"/>
                <a:gd name="T10" fmla="*/ 0 60000 65536"/>
                <a:gd name="T11" fmla="*/ 0 60000 65536"/>
                <a:gd name="T12" fmla="*/ 0 w 646"/>
                <a:gd name="T13" fmla="*/ 0 h 1144"/>
                <a:gd name="T14" fmla="*/ 646 w 646"/>
                <a:gd name="T15" fmla="*/ 1144 h 1144"/>
              </a:gdLst>
              <a:ahLst/>
              <a:cxnLst>
                <a:cxn ang="T8">
                  <a:pos x="T0" y="T1"/>
                </a:cxn>
                <a:cxn ang="T9">
                  <a:pos x="T2" y="T3"/>
                </a:cxn>
                <a:cxn ang="T10">
                  <a:pos x="T4" y="T5"/>
                </a:cxn>
                <a:cxn ang="T11">
                  <a:pos x="T6" y="T7"/>
                </a:cxn>
              </a:cxnLst>
              <a:rect l="T12" t="T13" r="T14" b="T15"/>
              <a:pathLst>
                <a:path w="646" h="1144">
                  <a:moveTo>
                    <a:pt x="0" y="0"/>
                  </a:moveTo>
                  <a:lnTo>
                    <a:pt x="646" y="1144"/>
                  </a:lnTo>
                  <a:lnTo>
                    <a:pt x="579" y="1101"/>
                  </a:lnTo>
                  <a:lnTo>
                    <a:pt x="0" y="0"/>
                  </a:lnTo>
                  <a:close/>
                </a:path>
              </a:pathLst>
            </a:custGeom>
            <a:solidFill>
              <a:srgbClr val="000000"/>
            </a:solidFill>
            <a:ln w="25400">
              <a:solidFill>
                <a:schemeClr val="bg1"/>
              </a:solidFill>
              <a:round/>
              <a:headEnd/>
              <a:tailEnd/>
            </a:ln>
          </p:spPr>
          <p:txBody>
            <a:bodyPr/>
            <a:lstStyle/>
            <a:p>
              <a:endParaRPr lang="en-US"/>
            </a:p>
          </p:txBody>
        </p:sp>
        <p:sp>
          <p:nvSpPr>
            <p:cNvPr id="89126" name="Freeform 525"/>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0"/>
                  </a:moveTo>
                  <a:lnTo>
                    <a:pt x="0" y="87"/>
                  </a:lnTo>
                  <a:lnTo>
                    <a:pt x="579" y="1188"/>
                  </a:lnTo>
                  <a:lnTo>
                    <a:pt x="646" y="1231"/>
                  </a:lnTo>
                  <a:lnTo>
                    <a:pt x="0" y="0"/>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27" name="Freeform 526"/>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60000 65536"/>
                <a:gd name="T9" fmla="*/ 0 60000 65536"/>
                <a:gd name="T10" fmla="*/ 0 60000 65536"/>
                <a:gd name="T11" fmla="*/ 0 60000 65536"/>
                <a:gd name="T12" fmla="*/ 0 w 411"/>
                <a:gd name="T13" fmla="*/ 0 h 43"/>
                <a:gd name="T14" fmla="*/ 411 w 411"/>
                <a:gd name="T15" fmla="*/ 43 h 43"/>
              </a:gdLst>
              <a:ahLst/>
              <a:cxnLst>
                <a:cxn ang="T8">
                  <a:pos x="T0" y="T1"/>
                </a:cxn>
                <a:cxn ang="T9">
                  <a:pos x="T2" y="T3"/>
                </a:cxn>
                <a:cxn ang="T10">
                  <a:pos x="T4" y="T5"/>
                </a:cxn>
                <a:cxn ang="T11">
                  <a:pos x="T6" y="T7"/>
                </a:cxn>
              </a:cxnLst>
              <a:rect l="T12" t="T13" r="T14" b="T15"/>
              <a:pathLst>
                <a:path w="411" h="43">
                  <a:moveTo>
                    <a:pt x="411" y="43"/>
                  </a:moveTo>
                  <a:lnTo>
                    <a:pt x="344" y="0"/>
                  </a:lnTo>
                  <a:lnTo>
                    <a:pt x="0" y="43"/>
                  </a:lnTo>
                  <a:lnTo>
                    <a:pt x="411" y="43"/>
                  </a:lnTo>
                  <a:close/>
                </a:path>
              </a:pathLst>
            </a:custGeom>
            <a:solidFill>
              <a:srgbClr val="000000"/>
            </a:solidFill>
            <a:ln w="25400">
              <a:solidFill>
                <a:schemeClr val="bg1"/>
              </a:solidFill>
              <a:round/>
              <a:headEnd/>
              <a:tailEnd/>
            </a:ln>
          </p:spPr>
          <p:txBody>
            <a:bodyPr/>
            <a:lstStyle/>
            <a:p>
              <a:endParaRPr lang="en-US"/>
            </a:p>
          </p:txBody>
        </p:sp>
        <p:sp>
          <p:nvSpPr>
            <p:cNvPr id="89128" name="Freeform 527"/>
            <p:cNvSpPr>
              <a:spLocks/>
            </p:cNvSpPr>
            <p:nvPr/>
          </p:nvSpPr>
          <p:spPr bwMode="auto">
            <a:xfrm>
              <a:off x="1804" y="3589"/>
              <a:ext cx="34" cy="4"/>
            </a:xfrm>
            <a:custGeom>
              <a:avLst/>
              <a:gdLst>
                <a:gd name="T0" fmla="*/ 0 w 344"/>
                <a:gd name="T1" fmla="*/ 0 h 43"/>
                <a:gd name="T2" fmla="*/ 0 w 344"/>
                <a:gd name="T3" fmla="*/ 0 h 43"/>
                <a:gd name="T4" fmla="*/ 0 w 344"/>
                <a:gd name="T5" fmla="*/ 0 h 43"/>
                <a:gd name="T6" fmla="*/ 0 w 344"/>
                <a:gd name="T7" fmla="*/ 0 h 43"/>
                <a:gd name="T8" fmla="*/ 0 60000 65536"/>
                <a:gd name="T9" fmla="*/ 0 60000 65536"/>
                <a:gd name="T10" fmla="*/ 0 60000 65536"/>
                <a:gd name="T11" fmla="*/ 0 60000 65536"/>
                <a:gd name="T12" fmla="*/ 0 w 344"/>
                <a:gd name="T13" fmla="*/ 0 h 43"/>
                <a:gd name="T14" fmla="*/ 344 w 344"/>
                <a:gd name="T15" fmla="*/ 43 h 43"/>
              </a:gdLst>
              <a:ahLst/>
              <a:cxnLst>
                <a:cxn ang="T8">
                  <a:pos x="T0" y="T1"/>
                </a:cxn>
                <a:cxn ang="T9">
                  <a:pos x="T2" y="T3"/>
                </a:cxn>
                <a:cxn ang="T10">
                  <a:pos x="T4" y="T5"/>
                </a:cxn>
                <a:cxn ang="T11">
                  <a:pos x="T6" y="T7"/>
                </a:cxn>
              </a:cxnLst>
              <a:rect l="T12" t="T13" r="T14" b="T15"/>
              <a:pathLst>
                <a:path w="344" h="43">
                  <a:moveTo>
                    <a:pt x="344" y="0"/>
                  </a:moveTo>
                  <a:lnTo>
                    <a:pt x="0" y="43"/>
                  </a:lnTo>
                  <a:lnTo>
                    <a:pt x="0" y="0"/>
                  </a:lnTo>
                  <a:lnTo>
                    <a:pt x="344" y="0"/>
                  </a:lnTo>
                  <a:close/>
                </a:path>
              </a:pathLst>
            </a:custGeom>
            <a:solidFill>
              <a:srgbClr val="000000"/>
            </a:solidFill>
            <a:ln w="25400">
              <a:solidFill>
                <a:schemeClr val="bg1"/>
              </a:solidFill>
              <a:round/>
              <a:headEnd/>
              <a:tailEnd/>
            </a:ln>
          </p:spPr>
          <p:txBody>
            <a:bodyPr/>
            <a:lstStyle/>
            <a:p>
              <a:endParaRPr lang="en-US"/>
            </a:p>
          </p:txBody>
        </p:sp>
        <p:sp>
          <p:nvSpPr>
            <p:cNvPr id="89129" name="Freeform 528"/>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w 411"/>
                <a:gd name="T9" fmla="*/ 0 h 43"/>
                <a:gd name="T10" fmla="*/ 0 60000 65536"/>
                <a:gd name="T11" fmla="*/ 0 60000 65536"/>
                <a:gd name="T12" fmla="*/ 0 60000 65536"/>
                <a:gd name="T13" fmla="*/ 0 60000 65536"/>
                <a:gd name="T14" fmla="*/ 0 60000 65536"/>
                <a:gd name="T15" fmla="*/ 0 w 411"/>
                <a:gd name="T16" fmla="*/ 0 h 43"/>
                <a:gd name="T17" fmla="*/ 411 w 411"/>
                <a:gd name="T18" fmla="*/ 43 h 43"/>
              </a:gdLst>
              <a:ahLst/>
              <a:cxnLst>
                <a:cxn ang="T10">
                  <a:pos x="T0" y="T1"/>
                </a:cxn>
                <a:cxn ang="T11">
                  <a:pos x="T2" y="T3"/>
                </a:cxn>
                <a:cxn ang="T12">
                  <a:pos x="T4" y="T5"/>
                </a:cxn>
                <a:cxn ang="T13">
                  <a:pos x="T6" y="T7"/>
                </a:cxn>
                <a:cxn ang="T14">
                  <a:pos x="T8" y="T9"/>
                </a:cxn>
              </a:cxnLst>
              <a:rect l="T15" t="T16" r="T17" b="T18"/>
              <a:pathLst>
                <a:path w="411" h="43">
                  <a:moveTo>
                    <a:pt x="411" y="43"/>
                  </a:moveTo>
                  <a:lnTo>
                    <a:pt x="344" y="0"/>
                  </a:lnTo>
                  <a:lnTo>
                    <a:pt x="0" y="0"/>
                  </a:lnTo>
                  <a:lnTo>
                    <a:pt x="0" y="43"/>
                  </a:lnTo>
                  <a:lnTo>
                    <a:pt x="411"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30" name="Line 529"/>
            <p:cNvSpPr>
              <a:spLocks noChangeShapeType="1"/>
            </p:cNvSpPr>
            <p:nvPr/>
          </p:nvSpPr>
          <p:spPr bwMode="auto">
            <a:xfrm>
              <a:off x="1804"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1" name="Freeform 530"/>
            <p:cNvSpPr>
              <a:spLocks/>
            </p:cNvSpPr>
            <p:nvPr/>
          </p:nvSpPr>
          <p:spPr bwMode="auto">
            <a:xfrm>
              <a:off x="1757" y="3589"/>
              <a:ext cx="47" cy="4"/>
            </a:xfrm>
            <a:custGeom>
              <a:avLst/>
              <a:gdLst>
                <a:gd name="T0" fmla="*/ 0 w 469"/>
                <a:gd name="T1" fmla="*/ 0 h 43"/>
                <a:gd name="T2" fmla="*/ 0 w 469"/>
                <a:gd name="T3" fmla="*/ 0 h 43"/>
                <a:gd name="T4" fmla="*/ 0 w 469"/>
                <a:gd name="T5" fmla="*/ 0 h 43"/>
                <a:gd name="T6" fmla="*/ 0 w 469"/>
                <a:gd name="T7" fmla="*/ 0 h 43"/>
                <a:gd name="T8" fmla="*/ 0 60000 65536"/>
                <a:gd name="T9" fmla="*/ 0 60000 65536"/>
                <a:gd name="T10" fmla="*/ 0 60000 65536"/>
                <a:gd name="T11" fmla="*/ 0 60000 65536"/>
                <a:gd name="T12" fmla="*/ 0 w 469"/>
                <a:gd name="T13" fmla="*/ 0 h 43"/>
                <a:gd name="T14" fmla="*/ 469 w 469"/>
                <a:gd name="T15" fmla="*/ 43 h 43"/>
              </a:gdLst>
              <a:ahLst/>
              <a:cxnLst>
                <a:cxn ang="T8">
                  <a:pos x="T0" y="T1"/>
                </a:cxn>
                <a:cxn ang="T9">
                  <a:pos x="T2" y="T3"/>
                </a:cxn>
                <a:cxn ang="T10">
                  <a:pos x="T4" y="T5"/>
                </a:cxn>
                <a:cxn ang="T11">
                  <a:pos x="T6" y="T7"/>
                </a:cxn>
              </a:cxnLst>
              <a:rect l="T12" t="T13" r="T14" b="T15"/>
              <a:pathLst>
                <a:path w="469" h="43">
                  <a:moveTo>
                    <a:pt x="469" y="43"/>
                  </a:moveTo>
                  <a:lnTo>
                    <a:pt x="469" y="0"/>
                  </a:lnTo>
                  <a:lnTo>
                    <a:pt x="0" y="43"/>
                  </a:lnTo>
                  <a:lnTo>
                    <a:pt x="469" y="43"/>
                  </a:lnTo>
                  <a:close/>
                </a:path>
              </a:pathLst>
            </a:custGeom>
            <a:solidFill>
              <a:srgbClr val="000000"/>
            </a:solidFill>
            <a:ln w="25400">
              <a:solidFill>
                <a:schemeClr val="bg1"/>
              </a:solidFill>
              <a:round/>
              <a:headEnd/>
              <a:tailEnd/>
            </a:ln>
          </p:spPr>
          <p:txBody>
            <a:bodyPr/>
            <a:lstStyle/>
            <a:p>
              <a:endParaRPr lang="en-US"/>
            </a:p>
          </p:txBody>
        </p:sp>
        <p:sp>
          <p:nvSpPr>
            <p:cNvPr id="89132" name="Freeform 531"/>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60000 65536"/>
                <a:gd name="T9" fmla="*/ 0 60000 65536"/>
                <a:gd name="T10" fmla="*/ 0 60000 65536"/>
                <a:gd name="T11" fmla="*/ 0 60000 65536"/>
                <a:gd name="T12" fmla="*/ 0 w 473"/>
                <a:gd name="T13" fmla="*/ 0 h 43"/>
                <a:gd name="T14" fmla="*/ 473 w 473"/>
                <a:gd name="T15" fmla="*/ 43 h 43"/>
              </a:gdLst>
              <a:ahLst/>
              <a:cxnLst>
                <a:cxn ang="T8">
                  <a:pos x="T0" y="T1"/>
                </a:cxn>
                <a:cxn ang="T9">
                  <a:pos x="T2" y="T3"/>
                </a:cxn>
                <a:cxn ang="T10">
                  <a:pos x="T4" y="T5"/>
                </a:cxn>
                <a:cxn ang="T11">
                  <a:pos x="T6" y="T7"/>
                </a:cxn>
              </a:cxnLst>
              <a:rect l="T12" t="T13" r="T14" b="T15"/>
              <a:pathLst>
                <a:path w="473" h="43">
                  <a:moveTo>
                    <a:pt x="473" y="0"/>
                  </a:moveTo>
                  <a:lnTo>
                    <a:pt x="4" y="43"/>
                  </a:lnTo>
                  <a:lnTo>
                    <a:pt x="0" y="0"/>
                  </a:lnTo>
                  <a:lnTo>
                    <a:pt x="473" y="0"/>
                  </a:lnTo>
                  <a:close/>
                </a:path>
              </a:pathLst>
            </a:custGeom>
            <a:solidFill>
              <a:srgbClr val="000000"/>
            </a:solidFill>
            <a:ln w="25400">
              <a:solidFill>
                <a:schemeClr val="bg1"/>
              </a:solidFill>
              <a:round/>
              <a:headEnd/>
              <a:tailEnd/>
            </a:ln>
          </p:spPr>
          <p:txBody>
            <a:bodyPr/>
            <a:lstStyle/>
            <a:p>
              <a:endParaRPr lang="en-US"/>
            </a:p>
          </p:txBody>
        </p:sp>
        <p:sp>
          <p:nvSpPr>
            <p:cNvPr id="89133" name="Freeform 532"/>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w 473"/>
                <a:gd name="T9" fmla="*/ 0 h 43"/>
                <a:gd name="T10" fmla="*/ 0 60000 65536"/>
                <a:gd name="T11" fmla="*/ 0 60000 65536"/>
                <a:gd name="T12" fmla="*/ 0 60000 65536"/>
                <a:gd name="T13" fmla="*/ 0 60000 65536"/>
                <a:gd name="T14" fmla="*/ 0 60000 65536"/>
                <a:gd name="T15" fmla="*/ 0 w 473"/>
                <a:gd name="T16" fmla="*/ 0 h 43"/>
                <a:gd name="T17" fmla="*/ 473 w 473"/>
                <a:gd name="T18" fmla="*/ 43 h 43"/>
              </a:gdLst>
              <a:ahLst/>
              <a:cxnLst>
                <a:cxn ang="T10">
                  <a:pos x="T0" y="T1"/>
                </a:cxn>
                <a:cxn ang="T11">
                  <a:pos x="T2" y="T3"/>
                </a:cxn>
                <a:cxn ang="T12">
                  <a:pos x="T4" y="T5"/>
                </a:cxn>
                <a:cxn ang="T13">
                  <a:pos x="T6" y="T7"/>
                </a:cxn>
                <a:cxn ang="T14">
                  <a:pos x="T8" y="T9"/>
                </a:cxn>
              </a:cxnLst>
              <a:rect l="T15" t="T16" r="T17" b="T18"/>
              <a:pathLst>
                <a:path w="473" h="43">
                  <a:moveTo>
                    <a:pt x="473" y="43"/>
                  </a:moveTo>
                  <a:lnTo>
                    <a:pt x="473" y="0"/>
                  </a:lnTo>
                  <a:lnTo>
                    <a:pt x="0" y="0"/>
                  </a:lnTo>
                  <a:lnTo>
                    <a:pt x="4" y="43"/>
                  </a:lnTo>
                  <a:lnTo>
                    <a:pt x="473"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89098" name="Group 534"/>
          <p:cNvGrpSpPr>
            <a:grpSpLocks/>
          </p:cNvGrpSpPr>
          <p:nvPr/>
        </p:nvGrpSpPr>
        <p:grpSpPr bwMode="auto">
          <a:xfrm>
            <a:off x="6032252" y="4741292"/>
            <a:ext cx="206375" cy="177800"/>
            <a:chOff x="1715" y="3481"/>
            <a:chExt cx="130" cy="112"/>
          </a:xfrm>
        </p:grpSpPr>
        <p:sp>
          <p:nvSpPr>
            <p:cNvPr id="89100" name="Line 535"/>
            <p:cNvSpPr>
              <a:spLocks noChangeShapeType="1"/>
            </p:cNvSpPr>
            <p:nvPr/>
          </p:nvSpPr>
          <p:spPr bwMode="auto">
            <a:xfrm>
              <a:off x="1757"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1" name="Freeform 536"/>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60000 65536"/>
                <a:gd name="T9" fmla="*/ 0 60000 65536"/>
                <a:gd name="T10" fmla="*/ 0 60000 65536"/>
                <a:gd name="T11" fmla="*/ 0 60000 65536"/>
                <a:gd name="T12" fmla="*/ 0 w 412"/>
                <a:gd name="T13" fmla="*/ 0 h 43"/>
                <a:gd name="T14" fmla="*/ 412 w 412"/>
                <a:gd name="T15" fmla="*/ 43 h 43"/>
              </a:gdLst>
              <a:ahLst/>
              <a:cxnLst>
                <a:cxn ang="T8">
                  <a:pos x="T0" y="T1"/>
                </a:cxn>
                <a:cxn ang="T9">
                  <a:pos x="T2" y="T3"/>
                </a:cxn>
                <a:cxn ang="T10">
                  <a:pos x="T4" y="T5"/>
                </a:cxn>
                <a:cxn ang="T11">
                  <a:pos x="T6" y="T7"/>
                </a:cxn>
              </a:cxnLst>
              <a:rect l="T12" t="T13" r="T14" b="T15"/>
              <a:pathLst>
                <a:path w="412" h="43">
                  <a:moveTo>
                    <a:pt x="412" y="43"/>
                  </a:moveTo>
                  <a:lnTo>
                    <a:pt x="408" y="0"/>
                  </a:lnTo>
                  <a:lnTo>
                    <a:pt x="0" y="43"/>
                  </a:lnTo>
                  <a:lnTo>
                    <a:pt x="412" y="43"/>
                  </a:lnTo>
                  <a:close/>
                </a:path>
              </a:pathLst>
            </a:custGeom>
            <a:solidFill>
              <a:srgbClr val="000000"/>
            </a:solidFill>
            <a:ln w="25400">
              <a:solidFill>
                <a:schemeClr val="bg1"/>
              </a:solidFill>
              <a:round/>
              <a:headEnd/>
              <a:tailEnd/>
            </a:ln>
          </p:spPr>
          <p:txBody>
            <a:bodyPr/>
            <a:lstStyle/>
            <a:p>
              <a:endParaRPr lang="en-US"/>
            </a:p>
          </p:txBody>
        </p:sp>
        <p:sp>
          <p:nvSpPr>
            <p:cNvPr id="89102" name="Freeform 537"/>
            <p:cNvSpPr>
              <a:spLocks/>
            </p:cNvSpPr>
            <p:nvPr/>
          </p:nvSpPr>
          <p:spPr bwMode="auto">
            <a:xfrm>
              <a:off x="1715" y="3589"/>
              <a:ext cx="41" cy="4"/>
            </a:xfrm>
            <a:custGeom>
              <a:avLst/>
              <a:gdLst>
                <a:gd name="T0" fmla="*/ 0 w 408"/>
                <a:gd name="T1" fmla="*/ 0 h 43"/>
                <a:gd name="T2" fmla="*/ 0 w 408"/>
                <a:gd name="T3" fmla="*/ 0 h 43"/>
                <a:gd name="T4" fmla="*/ 0 w 408"/>
                <a:gd name="T5" fmla="*/ 0 h 43"/>
                <a:gd name="T6" fmla="*/ 0 w 408"/>
                <a:gd name="T7" fmla="*/ 0 h 43"/>
                <a:gd name="T8" fmla="*/ 0 60000 65536"/>
                <a:gd name="T9" fmla="*/ 0 60000 65536"/>
                <a:gd name="T10" fmla="*/ 0 60000 65536"/>
                <a:gd name="T11" fmla="*/ 0 60000 65536"/>
                <a:gd name="T12" fmla="*/ 0 w 408"/>
                <a:gd name="T13" fmla="*/ 0 h 43"/>
                <a:gd name="T14" fmla="*/ 408 w 408"/>
                <a:gd name="T15" fmla="*/ 43 h 43"/>
              </a:gdLst>
              <a:ahLst/>
              <a:cxnLst>
                <a:cxn ang="T8">
                  <a:pos x="T0" y="T1"/>
                </a:cxn>
                <a:cxn ang="T9">
                  <a:pos x="T2" y="T3"/>
                </a:cxn>
                <a:cxn ang="T10">
                  <a:pos x="T4" y="T5"/>
                </a:cxn>
                <a:cxn ang="T11">
                  <a:pos x="T6" y="T7"/>
                </a:cxn>
              </a:cxnLst>
              <a:rect l="T12" t="T13" r="T14" b="T15"/>
              <a:pathLst>
                <a:path w="408" h="43">
                  <a:moveTo>
                    <a:pt x="408" y="0"/>
                  </a:moveTo>
                  <a:lnTo>
                    <a:pt x="0" y="43"/>
                  </a:lnTo>
                  <a:lnTo>
                    <a:pt x="67" y="0"/>
                  </a:lnTo>
                  <a:lnTo>
                    <a:pt x="408" y="0"/>
                  </a:lnTo>
                  <a:close/>
                </a:path>
              </a:pathLst>
            </a:custGeom>
            <a:solidFill>
              <a:srgbClr val="000000"/>
            </a:solidFill>
            <a:ln w="25400">
              <a:solidFill>
                <a:schemeClr val="bg1"/>
              </a:solidFill>
              <a:round/>
              <a:headEnd/>
              <a:tailEnd/>
            </a:ln>
          </p:spPr>
          <p:txBody>
            <a:bodyPr/>
            <a:lstStyle/>
            <a:p>
              <a:endParaRPr lang="en-US"/>
            </a:p>
          </p:txBody>
        </p:sp>
        <p:sp>
          <p:nvSpPr>
            <p:cNvPr id="89103" name="Freeform 538"/>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w 412"/>
                <a:gd name="T9" fmla="*/ 0 h 43"/>
                <a:gd name="T10" fmla="*/ 0 60000 65536"/>
                <a:gd name="T11" fmla="*/ 0 60000 65536"/>
                <a:gd name="T12" fmla="*/ 0 60000 65536"/>
                <a:gd name="T13" fmla="*/ 0 60000 65536"/>
                <a:gd name="T14" fmla="*/ 0 60000 65536"/>
                <a:gd name="T15" fmla="*/ 0 w 412"/>
                <a:gd name="T16" fmla="*/ 0 h 43"/>
                <a:gd name="T17" fmla="*/ 412 w 412"/>
                <a:gd name="T18" fmla="*/ 43 h 43"/>
              </a:gdLst>
              <a:ahLst/>
              <a:cxnLst>
                <a:cxn ang="T10">
                  <a:pos x="T0" y="T1"/>
                </a:cxn>
                <a:cxn ang="T11">
                  <a:pos x="T2" y="T3"/>
                </a:cxn>
                <a:cxn ang="T12">
                  <a:pos x="T4" y="T5"/>
                </a:cxn>
                <a:cxn ang="T13">
                  <a:pos x="T6" y="T7"/>
                </a:cxn>
                <a:cxn ang="T14">
                  <a:pos x="T8" y="T9"/>
                </a:cxn>
              </a:cxnLst>
              <a:rect l="T15" t="T16" r="T17" b="T18"/>
              <a:pathLst>
                <a:path w="412" h="43">
                  <a:moveTo>
                    <a:pt x="412" y="43"/>
                  </a:moveTo>
                  <a:lnTo>
                    <a:pt x="408" y="0"/>
                  </a:lnTo>
                  <a:lnTo>
                    <a:pt x="67" y="0"/>
                  </a:lnTo>
                  <a:lnTo>
                    <a:pt x="0" y="43"/>
                  </a:lnTo>
                  <a:lnTo>
                    <a:pt x="412"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4" name="Freeform 539"/>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1231"/>
                  </a:moveTo>
                  <a:lnTo>
                    <a:pt x="67" y="1188"/>
                  </a:lnTo>
                  <a:lnTo>
                    <a:pt x="646" y="0"/>
                  </a:lnTo>
                  <a:lnTo>
                    <a:pt x="0" y="1231"/>
                  </a:lnTo>
                  <a:close/>
                </a:path>
              </a:pathLst>
            </a:custGeom>
            <a:solidFill>
              <a:srgbClr val="000000"/>
            </a:solidFill>
            <a:ln w="25400">
              <a:solidFill>
                <a:schemeClr val="bg1"/>
              </a:solidFill>
              <a:round/>
              <a:headEnd/>
              <a:tailEnd/>
            </a:ln>
          </p:spPr>
          <p:txBody>
            <a:bodyPr/>
            <a:lstStyle/>
            <a:p>
              <a:endParaRPr lang="en-US"/>
            </a:p>
          </p:txBody>
        </p:sp>
        <p:sp>
          <p:nvSpPr>
            <p:cNvPr id="89105" name="Freeform 540"/>
            <p:cNvSpPr>
              <a:spLocks/>
            </p:cNvSpPr>
            <p:nvPr/>
          </p:nvSpPr>
          <p:spPr bwMode="auto">
            <a:xfrm>
              <a:off x="1722" y="3481"/>
              <a:ext cx="58" cy="108"/>
            </a:xfrm>
            <a:custGeom>
              <a:avLst/>
              <a:gdLst>
                <a:gd name="T0" fmla="*/ 0 w 579"/>
                <a:gd name="T1" fmla="*/ 0 h 1188"/>
                <a:gd name="T2" fmla="*/ 0 w 579"/>
                <a:gd name="T3" fmla="*/ 0 h 1188"/>
                <a:gd name="T4" fmla="*/ 0 w 579"/>
                <a:gd name="T5" fmla="*/ 0 h 1188"/>
                <a:gd name="T6" fmla="*/ 0 w 579"/>
                <a:gd name="T7" fmla="*/ 0 h 1188"/>
                <a:gd name="T8" fmla="*/ 0 60000 65536"/>
                <a:gd name="T9" fmla="*/ 0 60000 65536"/>
                <a:gd name="T10" fmla="*/ 0 60000 65536"/>
                <a:gd name="T11" fmla="*/ 0 60000 65536"/>
                <a:gd name="T12" fmla="*/ 0 w 579"/>
                <a:gd name="T13" fmla="*/ 0 h 1188"/>
                <a:gd name="T14" fmla="*/ 579 w 579"/>
                <a:gd name="T15" fmla="*/ 1188 h 1188"/>
              </a:gdLst>
              <a:ahLst/>
              <a:cxnLst>
                <a:cxn ang="T8">
                  <a:pos x="T0" y="T1"/>
                </a:cxn>
                <a:cxn ang="T9">
                  <a:pos x="T2" y="T3"/>
                </a:cxn>
                <a:cxn ang="T10">
                  <a:pos x="T4" y="T5"/>
                </a:cxn>
                <a:cxn ang="T11">
                  <a:pos x="T6" y="T7"/>
                </a:cxn>
              </a:cxnLst>
              <a:rect l="T12" t="T13" r="T14" b="T15"/>
              <a:pathLst>
                <a:path w="579" h="1188">
                  <a:moveTo>
                    <a:pt x="0" y="1188"/>
                  </a:moveTo>
                  <a:lnTo>
                    <a:pt x="579" y="0"/>
                  </a:lnTo>
                  <a:lnTo>
                    <a:pt x="579" y="87"/>
                  </a:lnTo>
                  <a:lnTo>
                    <a:pt x="0" y="1188"/>
                  </a:lnTo>
                  <a:close/>
                </a:path>
              </a:pathLst>
            </a:custGeom>
            <a:solidFill>
              <a:srgbClr val="000000"/>
            </a:solidFill>
            <a:ln w="25400">
              <a:solidFill>
                <a:schemeClr val="bg1"/>
              </a:solidFill>
              <a:round/>
              <a:headEnd/>
              <a:tailEnd/>
            </a:ln>
          </p:spPr>
          <p:txBody>
            <a:bodyPr/>
            <a:lstStyle/>
            <a:p>
              <a:endParaRPr lang="en-US"/>
            </a:p>
          </p:txBody>
        </p:sp>
        <p:sp>
          <p:nvSpPr>
            <p:cNvPr id="89106" name="Freeform 541"/>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1231"/>
                  </a:moveTo>
                  <a:lnTo>
                    <a:pt x="67" y="1188"/>
                  </a:lnTo>
                  <a:lnTo>
                    <a:pt x="646" y="87"/>
                  </a:lnTo>
                  <a:lnTo>
                    <a:pt x="646" y="0"/>
                  </a:lnTo>
                  <a:lnTo>
                    <a:pt x="0" y="1231"/>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07" name="Freeform 542"/>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0"/>
                  </a:moveTo>
                  <a:lnTo>
                    <a:pt x="0" y="87"/>
                  </a:lnTo>
                  <a:lnTo>
                    <a:pt x="646" y="1231"/>
                  </a:lnTo>
                  <a:lnTo>
                    <a:pt x="0" y="0"/>
                  </a:lnTo>
                  <a:close/>
                </a:path>
              </a:pathLst>
            </a:custGeom>
            <a:solidFill>
              <a:srgbClr val="000000"/>
            </a:solidFill>
            <a:ln w="25400">
              <a:solidFill>
                <a:schemeClr val="bg1"/>
              </a:solidFill>
              <a:round/>
              <a:headEnd/>
              <a:tailEnd/>
            </a:ln>
          </p:spPr>
          <p:txBody>
            <a:bodyPr/>
            <a:lstStyle/>
            <a:p>
              <a:endParaRPr lang="en-US"/>
            </a:p>
          </p:txBody>
        </p:sp>
        <p:sp>
          <p:nvSpPr>
            <p:cNvPr id="89108" name="Freeform 543"/>
            <p:cNvSpPr>
              <a:spLocks/>
            </p:cNvSpPr>
            <p:nvPr/>
          </p:nvSpPr>
          <p:spPr bwMode="auto">
            <a:xfrm>
              <a:off x="1780" y="3489"/>
              <a:ext cx="65" cy="104"/>
            </a:xfrm>
            <a:custGeom>
              <a:avLst/>
              <a:gdLst>
                <a:gd name="T0" fmla="*/ 0 w 646"/>
                <a:gd name="T1" fmla="*/ 0 h 1144"/>
                <a:gd name="T2" fmla="*/ 0 w 646"/>
                <a:gd name="T3" fmla="*/ 0 h 1144"/>
                <a:gd name="T4" fmla="*/ 0 w 646"/>
                <a:gd name="T5" fmla="*/ 0 h 1144"/>
                <a:gd name="T6" fmla="*/ 0 w 646"/>
                <a:gd name="T7" fmla="*/ 0 h 1144"/>
                <a:gd name="T8" fmla="*/ 0 60000 65536"/>
                <a:gd name="T9" fmla="*/ 0 60000 65536"/>
                <a:gd name="T10" fmla="*/ 0 60000 65536"/>
                <a:gd name="T11" fmla="*/ 0 60000 65536"/>
                <a:gd name="T12" fmla="*/ 0 w 646"/>
                <a:gd name="T13" fmla="*/ 0 h 1144"/>
                <a:gd name="T14" fmla="*/ 646 w 646"/>
                <a:gd name="T15" fmla="*/ 1144 h 1144"/>
              </a:gdLst>
              <a:ahLst/>
              <a:cxnLst>
                <a:cxn ang="T8">
                  <a:pos x="T0" y="T1"/>
                </a:cxn>
                <a:cxn ang="T9">
                  <a:pos x="T2" y="T3"/>
                </a:cxn>
                <a:cxn ang="T10">
                  <a:pos x="T4" y="T5"/>
                </a:cxn>
                <a:cxn ang="T11">
                  <a:pos x="T6" y="T7"/>
                </a:cxn>
              </a:cxnLst>
              <a:rect l="T12" t="T13" r="T14" b="T15"/>
              <a:pathLst>
                <a:path w="646" h="1144">
                  <a:moveTo>
                    <a:pt x="0" y="0"/>
                  </a:moveTo>
                  <a:lnTo>
                    <a:pt x="646" y="1144"/>
                  </a:lnTo>
                  <a:lnTo>
                    <a:pt x="579" y="1101"/>
                  </a:lnTo>
                  <a:lnTo>
                    <a:pt x="0" y="0"/>
                  </a:lnTo>
                  <a:close/>
                </a:path>
              </a:pathLst>
            </a:custGeom>
            <a:solidFill>
              <a:srgbClr val="000000"/>
            </a:solidFill>
            <a:ln w="25400">
              <a:solidFill>
                <a:schemeClr val="bg1"/>
              </a:solidFill>
              <a:round/>
              <a:headEnd/>
              <a:tailEnd/>
            </a:ln>
          </p:spPr>
          <p:txBody>
            <a:bodyPr/>
            <a:lstStyle/>
            <a:p>
              <a:endParaRPr lang="en-US"/>
            </a:p>
          </p:txBody>
        </p:sp>
        <p:sp>
          <p:nvSpPr>
            <p:cNvPr id="89109" name="Freeform 544"/>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0"/>
                  </a:moveTo>
                  <a:lnTo>
                    <a:pt x="0" y="87"/>
                  </a:lnTo>
                  <a:lnTo>
                    <a:pt x="579" y="1188"/>
                  </a:lnTo>
                  <a:lnTo>
                    <a:pt x="646" y="1231"/>
                  </a:lnTo>
                  <a:lnTo>
                    <a:pt x="0" y="0"/>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0" name="Freeform 545"/>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60000 65536"/>
                <a:gd name="T9" fmla="*/ 0 60000 65536"/>
                <a:gd name="T10" fmla="*/ 0 60000 65536"/>
                <a:gd name="T11" fmla="*/ 0 60000 65536"/>
                <a:gd name="T12" fmla="*/ 0 w 411"/>
                <a:gd name="T13" fmla="*/ 0 h 43"/>
                <a:gd name="T14" fmla="*/ 411 w 411"/>
                <a:gd name="T15" fmla="*/ 43 h 43"/>
              </a:gdLst>
              <a:ahLst/>
              <a:cxnLst>
                <a:cxn ang="T8">
                  <a:pos x="T0" y="T1"/>
                </a:cxn>
                <a:cxn ang="T9">
                  <a:pos x="T2" y="T3"/>
                </a:cxn>
                <a:cxn ang="T10">
                  <a:pos x="T4" y="T5"/>
                </a:cxn>
                <a:cxn ang="T11">
                  <a:pos x="T6" y="T7"/>
                </a:cxn>
              </a:cxnLst>
              <a:rect l="T12" t="T13" r="T14" b="T15"/>
              <a:pathLst>
                <a:path w="411" h="43">
                  <a:moveTo>
                    <a:pt x="411" y="43"/>
                  </a:moveTo>
                  <a:lnTo>
                    <a:pt x="344" y="0"/>
                  </a:lnTo>
                  <a:lnTo>
                    <a:pt x="0" y="43"/>
                  </a:lnTo>
                  <a:lnTo>
                    <a:pt x="411" y="43"/>
                  </a:lnTo>
                  <a:close/>
                </a:path>
              </a:pathLst>
            </a:custGeom>
            <a:solidFill>
              <a:srgbClr val="000000"/>
            </a:solidFill>
            <a:ln w="25400">
              <a:solidFill>
                <a:schemeClr val="bg1"/>
              </a:solidFill>
              <a:round/>
              <a:headEnd/>
              <a:tailEnd/>
            </a:ln>
          </p:spPr>
          <p:txBody>
            <a:bodyPr/>
            <a:lstStyle/>
            <a:p>
              <a:endParaRPr lang="en-US"/>
            </a:p>
          </p:txBody>
        </p:sp>
        <p:sp>
          <p:nvSpPr>
            <p:cNvPr id="89111" name="Freeform 546"/>
            <p:cNvSpPr>
              <a:spLocks/>
            </p:cNvSpPr>
            <p:nvPr/>
          </p:nvSpPr>
          <p:spPr bwMode="auto">
            <a:xfrm>
              <a:off x="1804" y="3589"/>
              <a:ext cx="34" cy="4"/>
            </a:xfrm>
            <a:custGeom>
              <a:avLst/>
              <a:gdLst>
                <a:gd name="T0" fmla="*/ 0 w 344"/>
                <a:gd name="T1" fmla="*/ 0 h 43"/>
                <a:gd name="T2" fmla="*/ 0 w 344"/>
                <a:gd name="T3" fmla="*/ 0 h 43"/>
                <a:gd name="T4" fmla="*/ 0 w 344"/>
                <a:gd name="T5" fmla="*/ 0 h 43"/>
                <a:gd name="T6" fmla="*/ 0 w 344"/>
                <a:gd name="T7" fmla="*/ 0 h 43"/>
                <a:gd name="T8" fmla="*/ 0 60000 65536"/>
                <a:gd name="T9" fmla="*/ 0 60000 65536"/>
                <a:gd name="T10" fmla="*/ 0 60000 65536"/>
                <a:gd name="T11" fmla="*/ 0 60000 65536"/>
                <a:gd name="T12" fmla="*/ 0 w 344"/>
                <a:gd name="T13" fmla="*/ 0 h 43"/>
                <a:gd name="T14" fmla="*/ 344 w 344"/>
                <a:gd name="T15" fmla="*/ 43 h 43"/>
              </a:gdLst>
              <a:ahLst/>
              <a:cxnLst>
                <a:cxn ang="T8">
                  <a:pos x="T0" y="T1"/>
                </a:cxn>
                <a:cxn ang="T9">
                  <a:pos x="T2" y="T3"/>
                </a:cxn>
                <a:cxn ang="T10">
                  <a:pos x="T4" y="T5"/>
                </a:cxn>
                <a:cxn ang="T11">
                  <a:pos x="T6" y="T7"/>
                </a:cxn>
              </a:cxnLst>
              <a:rect l="T12" t="T13" r="T14" b="T15"/>
              <a:pathLst>
                <a:path w="344" h="43">
                  <a:moveTo>
                    <a:pt x="344" y="0"/>
                  </a:moveTo>
                  <a:lnTo>
                    <a:pt x="0" y="43"/>
                  </a:lnTo>
                  <a:lnTo>
                    <a:pt x="0" y="0"/>
                  </a:lnTo>
                  <a:lnTo>
                    <a:pt x="344" y="0"/>
                  </a:lnTo>
                  <a:close/>
                </a:path>
              </a:pathLst>
            </a:custGeom>
            <a:solidFill>
              <a:srgbClr val="000000"/>
            </a:solidFill>
            <a:ln w="25400">
              <a:solidFill>
                <a:schemeClr val="bg1"/>
              </a:solidFill>
              <a:round/>
              <a:headEnd/>
              <a:tailEnd/>
            </a:ln>
          </p:spPr>
          <p:txBody>
            <a:bodyPr/>
            <a:lstStyle/>
            <a:p>
              <a:endParaRPr lang="en-US"/>
            </a:p>
          </p:txBody>
        </p:sp>
        <p:sp>
          <p:nvSpPr>
            <p:cNvPr id="89112" name="Freeform 547"/>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w 411"/>
                <a:gd name="T9" fmla="*/ 0 h 43"/>
                <a:gd name="T10" fmla="*/ 0 60000 65536"/>
                <a:gd name="T11" fmla="*/ 0 60000 65536"/>
                <a:gd name="T12" fmla="*/ 0 60000 65536"/>
                <a:gd name="T13" fmla="*/ 0 60000 65536"/>
                <a:gd name="T14" fmla="*/ 0 60000 65536"/>
                <a:gd name="T15" fmla="*/ 0 w 411"/>
                <a:gd name="T16" fmla="*/ 0 h 43"/>
                <a:gd name="T17" fmla="*/ 411 w 411"/>
                <a:gd name="T18" fmla="*/ 43 h 43"/>
              </a:gdLst>
              <a:ahLst/>
              <a:cxnLst>
                <a:cxn ang="T10">
                  <a:pos x="T0" y="T1"/>
                </a:cxn>
                <a:cxn ang="T11">
                  <a:pos x="T2" y="T3"/>
                </a:cxn>
                <a:cxn ang="T12">
                  <a:pos x="T4" y="T5"/>
                </a:cxn>
                <a:cxn ang="T13">
                  <a:pos x="T6" y="T7"/>
                </a:cxn>
                <a:cxn ang="T14">
                  <a:pos x="T8" y="T9"/>
                </a:cxn>
              </a:cxnLst>
              <a:rect l="T15" t="T16" r="T17" b="T18"/>
              <a:pathLst>
                <a:path w="411" h="43">
                  <a:moveTo>
                    <a:pt x="411" y="43"/>
                  </a:moveTo>
                  <a:lnTo>
                    <a:pt x="344" y="0"/>
                  </a:lnTo>
                  <a:lnTo>
                    <a:pt x="0" y="0"/>
                  </a:lnTo>
                  <a:lnTo>
                    <a:pt x="0" y="43"/>
                  </a:lnTo>
                  <a:lnTo>
                    <a:pt x="411"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13" name="Line 548"/>
            <p:cNvSpPr>
              <a:spLocks noChangeShapeType="1"/>
            </p:cNvSpPr>
            <p:nvPr/>
          </p:nvSpPr>
          <p:spPr bwMode="auto">
            <a:xfrm>
              <a:off x="1804"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4" name="Freeform 549"/>
            <p:cNvSpPr>
              <a:spLocks/>
            </p:cNvSpPr>
            <p:nvPr/>
          </p:nvSpPr>
          <p:spPr bwMode="auto">
            <a:xfrm>
              <a:off x="1757" y="3589"/>
              <a:ext cx="47" cy="4"/>
            </a:xfrm>
            <a:custGeom>
              <a:avLst/>
              <a:gdLst>
                <a:gd name="T0" fmla="*/ 0 w 469"/>
                <a:gd name="T1" fmla="*/ 0 h 43"/>
                <a:gd name="T2" fmla="*/ 0 w 469"/>
                <a:gd name="T3" fmla="*/ 0 h 43"/>
                <a:gd name="T4" fmla="*/ 0 w 469"/>
                <a:gd name="T5" fmla="*/ 0 h 43"/>
                <a:gd name="T6" fmla="*/ 0 w 469"/>
                <a:gd name="T7" fmla="*/ 0 h 43"/>
                <a:gd name="T8" fmla="*/ 0 60000 65536"/>
                <a:gd name="T9" fmla="*/ 0 60000 65536"/>
                <a:gd name="T10" fmla="*/ 0 60000 65536"/>
                <a:gd name="T11" fmla="*/ 0 60000 65536"/>
                <a:gd name="T12" fmla="*/ 0 w 469"/>
                <a:gd name="T13" fmla="*/ 0 h 43"/>
                <a:gd name="T14" fmla="*/ 469 w 469"/>
                <a:gd name="T15" fmla="*/ 43 h 43"/>
              </a:gdLst>
              <a:ahLst/>
              <a:cxnLst>
                <a:cxn ang="T8">
                  <a:pos x="T0" y="T1"/>
                </a:cxn>
                <a:cxn ang="T9">
                  <a:pos x="T2" y="T3"/>
                </a:cxn>
                <a:cxn ang="T10">
                  <a:pos x="T4" y="T5"/>
                </a:cxn>
                <a:cxn ang="T11">
                  <a:pos x="T6" y="T7"/>
                </a:cxn>
              </a:cxnLst>
              <a:rect l="T12" t="T13" r="T14" b="T15"/>
              <a:pathLst>
                <a:path w="469" h="43">
                  <a:moveTo>
                    <a:pt x="469" y="43"/>
                  </a:moveTo>
                  <a:lnTo>
                    <a:pt x="469" y="0"/>
                  </a:lnTo>
                  <a:lnTo>
                    <a:pt x="0" y="43"/>
                  </a:lnTo>
                  <a:lnTo>
                    <a:pt x="469" y="43"/>
                  </a:lnTo>
                  <a:close/>
                </a:path>
              </a:pathLst>
            </a:custGeom>
            <a:solidFill>
              <a:srgbClr val="000000"/>
            </a:solidFill>
            <a:ln w="25400">
              <a:solidFill>
                <a:schemeClr val="bg1"/>
              </a:solidFill>
              <a:round/>
              <a:headEnd/>
              <a:tailEnd/>
            </a:ln>
          </p:spPr>
          <p:txBody>
            <a:bodyPr/>
            <a:lstStyle/>
            <a:p>
              <a:endParaRPr lang="en-US"/>
            </a:p>
          </p:txBody>
        </p:sp>
        <p:sp>
          <p:nvSpPr>
            <p:cNvPr id="89115" name="Freeform 550"/>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60000 65536"/>
                <a:gd name="T9" fmla="*/ 0 60000 65536"/>
                <a:gd name="T10" fmla="*/ 0 60000 65536"/>
                <a:gd name="T11" fmla="*/ 0 60000 65536"/>
                <a:gd name="T12" fmla="*/ 0 w 473"/>
                <a:gd name="T13" fmla="*/ 0 h 43"/>
                <a:gd name="T14" fmla="*/ 473 w 473"/>
                <a:gd name="T15" fmla="*/ 43 h 43"/>
              </a:gdLst>
              <a:ahLst/>
              <a:cxnLst>
                <a:cxn ang="T8">
                  <a:pos x="T0" y="T1"/>
                </a:cxn>
                <a:cxn ang="T9">
                  <a:pos x="T2" y="T3"/>
                </a:cxn>
                <a:cxn ang="T10">
                  <a:pos x="T4" y="T5"/>
                </a:cxn>
                <a:cxn ang="T11">
                  <a:pos x="T6" y="T7"/>
                </a:cxn>
              </a:cxnLst>
              <a:rect l="T12" t="T13" r="T14" b="T15"/>
              <a:pathLst>
                <a:path w="473" h="43">
                  <a:moveTo>
                    <a:pt x="473" y="0"/>
                  </a:moveTo>
                  <a:lnTo>
                    <a:pt x="4" y="43"/>
                  </a:lnTo>
                  <a:lnTo>
                    <a:pt x="0" y="0"/>
                  </a:lnTo>
                  <a:lnTo>
                    <a:pt x="473" y="0"/>
                  </a:lnTo>
                  <a:close/>
                </a:path>
              </a:pathLst>
            </a:custGeom>
            <a:solidFill>
              <a:srgbClr val="000000"/>
            </a:solidFill>
            <a:ln w="25400">
              <a:solidFill>
                <a:schemeClr val="bg1"/>
              </a:solidFill>
              <a:round/>
              <a:headEnd/>
              <a:tailEnd/>
            </a:ln>
          </p:spPr>
          <p:txBody>
            <a:bodyPr/>
            <a:lstStyle/>
            <a:p>
              <a:endParaRPr lang="en-US"/>
            </a:p>
          </p:txBody>
        </p:sp>
        <p:sp>
          <p:nvSpPr>
            <p:cNvPr id="89116" name="Freeform 551"/>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w 473"/>
                <a:gd name="T9" fmla="*/ 0 h 43"/>
                <a:gd name="T10" fmla="*/ 0 60000 65536"/>
                <a:gd name="T11" fmla="*/ 0 60000 65536"/>
                <a:gd name="T12" fmla="*/ 0 60000 65536"/>
                <a:gd name="T13" fmla="*/ 0 60000 65536"/>
                <a:gd name="T14" fmla="*/ 0 60000 65536"/>
                <a:gd name="T15" fmla="*/ 0 w 473"/>
                <a:gd name="T16" fmla="*/ 0 h 43"/>
                <a:gd name="T17" fmla="*/ 473 w 473"/>
                <a:gd name="T18" fmla="*/ 43 h 43"/>
              </a:gdLst>
              <a:ahLst/>
              <a:cxnLst>
                <a:cxn ang="T10">
                  <a:pos x="T0" y="T1"/>
                </a:cxn>
                <a:cxn ang="T11">
                  <a:pos x="T2" y="T3"/>
                </a:cxn>
                <a:cxn ang="T12">
                  <a:pos x="T4" y="T5"/>
                </a:cxn>
                <a:cxn ang="T13">
                  <a:pos x="T6" y="T7"/>
                </a:cxn>
                <a:cxn ang="T14">
                  <a:pos x="T8" y="T9"/>
                </a:cxn>
              </a:cxnLst>
              <a:rect l="T15" t="T16" r="T17" b="T18"/>
              <a:pathLst>
                <a:path w="473" h="43">
                  <a:moveTo>
                    <a:pt x="473" y="43"/>
                  </a:moveTo>
                  <a:lnTo>
                    <a:pt x="473" y="0"/>
                  </a:lnTo>
                  <a:lnTo>
                    <a:pt x="0" y="0"/>
                  </a:lnTo>
                  <a:lnTo>
                    <a:pt x="4" y="43"/>
                  </a:lnTo>
                  <a:lnTo>
                    <a:pt x="473"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1" name="Text Placeholder 10"/>
          <p:cNvSpPr>
            <a:spLocks noGrp="1"/>
          </p:cNvSpPr>
          <p:nvPr>
            <p:ph type="body" sz="quarter" idx="38"/>
          </p:nvPr>
        </p:nvSpPr>
        <p:spPr/>
        <p:txBody>
          <a:bodyPr/>
          <a:lstStyle/>
          <a:p>
            <a:r>
              <a:rPr lang="en-US" dirty="0"/>
              <a:t>Progression of yielding across strips</a:t>
            </a:r>
          </a:p>
          <a:p>
            <a:endParaRPr lang="en-US" dirty="0"/>
          </a:p>
        </p:txBody>
      </p:sp>
      <p:sp>
        <p:nvSpPr>
          <p:cNvPr id="554"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39</a:t>
            </a:fld>
            <a:endParaRPr lang="en-US" altLang="en-US"/>
          </a:p>
        </p:txBody>
      </p:sp>
    </p:spTree>
    <p:extLst>
      <p:ext uri="{BB962C8B-B14F-4D97-AF65-F5344CB8AC3E}">
        <p14:creationId xmlns:p14="http://schemas.microsoft.com/office/powerpoint/2010/main" val="170397508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xit" presetSubtype="0" fill="hold" nodeType="withEffect">
                                  <p:stCondLst>
                                    <p:cond delay="0"/>
                                  </p:stCondLst>
                                  <p:childTnLst>
                                    <p:set>
                                      <p:cBhvr>
                                        <p:cTn id="14" dur="1" fill="hold">
                                          <p:stCondLst>
                                            <p:cond delay="0"/>
                                          </p:stCondLst>
                                        </p:cTn>
                                        <p:tgtEl>
                                          <p:spTgt spid="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5"/>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childTnLst>
                                </p:cTn>
                              </p:par>
                              <p:par>
                                <p:cTn id="37" presetID="1" presetClass="exit" presetSubtype="0" fill="hold" nodeType="withEffect">
                                  <p:stCondLst>
                                    <p:cond delay="0"/>
                                  </p:stCondLst>
                                  <p:childTnLst>
                                    <p:set>
                                      <p:cBhvr>
                                        <p:cTn id="38"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Steel plate shear wall panel in </a:t>
            </a:r>
            <a:r>
              <a:rPr lang="en-US" dirty="0" smtClean="0"/>
              <a:t>Japan</a:t>
            </a:r>
            <a:endParaRPr lang="en-US" dirty="0"/>
          </a:p>
        </p:txBody>
      </p:sp>
      <p:sp>
        <p:nvSpPr>
          <p:cNvPr id="6" name="Text Placeholder 5"/>
          <p:cNvSpPr>
            <a:spLocks noGrp="1"/>
          </p:cNvSpPr>
          <p:nvPr>
            <p:ph type="body" sz="quarter" idx="39"/>
          </p:nvPr>
        </p:nvSpPr>
        <p:spPr/>
        <p:txBody>
          <a:bodyPr>
            <a:normAutofit/>
          </a:bodyPr>
          <a:lstStyle/>
          <a:p>
            <a:r>
              <a:rPr lang="en-US" dirty="0" smtClean="0"/>
              <a:t>Wall </a:t>
            </a:r>
            <a:r>
              <a:rPr lang="en-US" dirty="0"/>
              <a:t>with horizontal panel stiffeners </a:t>
            </a:r>
          </a:p>
          <a:p>
            <a:endParaRPr lang="en-US" dirty="0"/>
          </a:p>
        </p:txBody>
      </p:sp>
      <p:pic>
        <p:nvPicPr>
          <p:cNvPr id="10243" name="Picture 3" descr="TakenakaLargePan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1810235"/>
            <a:ext cx="6346651" cy="47548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4" name="Rectangle 4"/>
          <p:cNvSpPr>
            <a:spLocks noChangeArrowheads="1"/>
          </p:cNvSpPr>
          <p:nvPr/>
        </p:nvSpPr>
        <p:spPr bwMode="auto">
          <a:xfrm>
            <a:off x="5756155" y="6257305"/>
            <a:ext cx="208557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tx1">
                    <a:lumMod val="85000"/>
                    <a:lumOff val="15000"/>
                  </a:schemeClr>
                </a:solidFill>
              </a:rPr>
              <a:t>Courtesy of </a:t>
            </a:r>
            <a:r>
              <a:rPr lang="en-US" altLang="en-US" sz="1400" i="1" dirty="0" err="1">
                <a:solidFill>
                  <a:schemeClr val="tx1">
                    <a:lumMod val="85000"/>
                    <a:lumOff val="15000"/>
                  </a:schemeClr>
                </a:solidFill>
              </a:rPr>
              <a:t>Takanaka</a:t>
            </a:r>
            <a:r>
              <a:rPr lang="en-US" altLang="en-US" sz="1400" b="0" dirty="0">
                <a:solidFill>
                  <a:schemeClr val="tx1">
                    <a:lumMod val="85000"/>
                    <a:lumOff val="15000"/>
                  </a:schemeClr>
                </a:solidFill>
              </a:rPr>
              <a:t> </a:t>
            </a:r>
          </a:p>
        </p:txBody>
      </p:sp>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a:t>
            </a:fld>
            <a:endParaRPr lang="en-US" altLang="en-US"/>
          </a:p>
        </p:txBody>
      </p:sp>
    </p:spTree>
    <p:extLst>
      <p:ext uri="{BB962C8B-B14F-4D97-AF65-F5344CB8AC3E}">
        <p14:creationId xmlns:p14="http://schemas.microsoft.com/office/powerpoint/2010/main" val="191572526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p:cNvPicPr>
            <a:picLocks noChangeAspect="1" noChangeArrowheads="1"/>
          </p:cNvPicPr>
          <p:nvPr/>
        </p:nvPicPr>
        <p:blipFill>
          <a:blip r:embed="rId3">
            <a:duotone>
              <a:prstClr val="black"/>
              <a:schemeClr val="accent6">
                <a:tint val="45000"/>
                <a:satMod val="400000"/>
              </a:schemeClr>
            </a:duotone>
            <a:lum bright="-40000" contrast="-40000"/>
            <a:extLst>
              <a:ext uri="{28A0092B-C50C-407E-A947-70E740481C1C}">
                <a14:useLocalDpi xmlns:a14="http://schemas.microsoft.com/office/drawing/2010/main" val="0"/>
              </a:ext>
            </a:extLst>
          </a:blip>
          <a:srcRect/>
          <a:stretch>
            <a:fillRect/>
          </a:stretch>
        </p:blipFill>
        <p:spPr bwMode="auto">
          <a:xfrm>
            <a:off x="3182366" y="1196752"/>
            <a:ext cx="5926138" cy="4919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a:t>Orthotropic Plate Model</a:t>
            </a:r>
          </a:p>
        </p:txBody>
      </p:sp>
      <p:sp>
        <p:nvSpPr>
          <p:cNvPr id="964614" name="Rectangle 6"/>
          <p:cNvSpPr>
            <a:spLocks noChangeArrowheads="1"/>
          </p:cNvSpPr>
          <p:nvPr/>
        </p:nvSpPr>
        <p:spPr bwMode="auto">
          <a:xfrm>
            <a:off x="7633716" y="3813220"/>
            <a:ext cx="1306768"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marL="742950" indent="-285750">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smtClean="0"/>
              <a:t>E</a:t>
            </a:r>
            <a:r>
              <a:rPr lang="en-US" altLang="en-US" sz="2000" b="0" baseline="-25000" dirty="0"/>
              <a:t>2</a:t>
            </a:r>
            <a:r>
              <a:rPr lang="en-US" altLang="en-US" sz="2000" b="0" baseline="-25000" dirty="0" smtClean="0"/>
              <a:t>  </a:t>
            </a:r>
            <a:r>
              <a:rPr lang="en-US" altLang="en-US" sz="2000" b="0" baseline="-25000" dirty="0"/>
              <a:t>	</a:t>
            </a:r>
            <a:r>
              <a:rPr lang="en-US" altLang="en-US" sz="2000" b="0" dirty="0"/>
              <a:t>=  </a:t>
            </a:r>
            <a:r>
              <a:rPr lang="en-US" altLang="en-US" sz="2000" b="0" dirty="0" smtClean="0"/>
              <a:t>E</a:t>
            </a:r>
            <a:endParaRPr lang="en-US" altLang="en-US" sz="2000" b="0" dirty="0"/>
          </a:p>
          <a:p>
            <a:pPr>
              <a:spcBef>
                <a:spcPct val="50000"/>
              </a:spcBef>
              <a:buClrTx/>
              <a:buSzTx/>
              <a:buFontTx/>
              <a:buNone/>
            </a:pPr>
            <a:r>
              <a:rPr lang="en-US" altLang="en-US" sz="2000" b="0" dirty="0" smtClean="0"/>
              <a:t>E</a:t>
            </a:r>
            <a:r>
              <a:rPr lang="en-US" altLang="en-US" sz="2000" b="0" baseline="-25000" dirty="0"/>
              <a:t>1</a:t>
            </a:r>
            <a:r>
              <a:rPr lang="en-US" altLang="en-US" sz="2000" b="0" dirty="0" smtClean="0"/>
              <a:t>   </a:t>
            </a:r>
            <a:r>
              <a:rPr lang="en-US" altLang="en-US" sz="2000" b="0" dirty="0"/>
              <a:t>=  </a:t>
            </a:r>
            <a:r>
              <a:rPr lang="en-US" altLang="en-US" sz="2000" b="0" dirty="0" smtClean="0"/>
              <a:t>0   </a:t>
            </a:r>
            <a:endParaRPr lang="en-US" altLang="en-US" sz="2000" b="0" dirty="0"/>
          </a:p>
          <a:p>
            <a:pPr>
              <a:spcBef>
                <a:spcPct val="50000"/>
              </a:spcBef>
              <a:buClrTx/>
              <a:buSzTx/>
              <a:buFontTx/>
              <a:buNone/>
            </a:pPr>
            <a:r>
              <a:rPr lang="en-US" altLang="en-US" sz="2000" b="0" dirty="0"/>
              <a:t>G</a:t>
            </a:r>
            <a:r>
              <a:rPr lang="en-US" altLang="en-US" sz="2000" b="0" baseline="-25000" dirty="0"/>
              <a:t>12	</a:t>
            </a:r>
            <a:r>
              <a:rPr lang="en-US" altLang="en-US" sz="2000" b="0" dirty="0"/>
              <a:t>=  0</a:t>
            </a:r>
          </a:p>
        </p:txBody>
      </p:sp>
      <p:sp>
        <p:nvSpPr>
          <p:cNvPr id="964615" name="Rectangle 7"/>
          <p:cNvSpPr>
            <a:spLocks noChangeArrowheads="1"/>
          </p:cNvSpPr>
          <p:nvPr/>
        </p:nvSpPr>
        <p:spPr bwMode="auto">
          <a:xfrm>
            <a:off x="76682" y="1582981"/>
            <a:ext cx="3328862" cy="4431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marL="342900" indent="-342900">
              <a:spcBef>
                <a:spcPct val="50000"/>
              </a:spcBef>
              <a:buClrTx/>
              <a:buSzTx/>
            </a:pPr>
            <a:r>
              <a:rPr lang="en-US" altLang="en-US" sz="2000" dirty="0"/>
              <a:t>Rotate local axes to </a:t>
            </a:r>
            <a:r>
              <a:rPr lang="en-US" altLang="en-US" sz="2000" dirty="0">
                <a:latin typeface="Symbol" panose="05050102010706020507" pitchFamily="18" charset="2"/>
              </a:rPr>
              <a:t>a</a:t>
            </a:r>
          </a:p>
          <a:p>
            <a:pPr marL="342900" indent="-342900">
              <a:spcBef>
                <a:spcPct val="50000"/>
              </a:spcBef>
              <a:buClrTx/>
              <a:buSzTx/>
            </a:pPr>
            <a:r>
              <a:rPr lang="en-US" altLang="en-US" sz="2000" dirty="0"/>
              <a:t>Model diagonal tension behavior</a:t>
            </a:r>
          </a:p>
          <a:p>
            <a:pPr lvl="1">
              <a:spcBef>
                <a:spcPct val="50000"/>
              </a:spcBef>
              <a:buClrTx/>
              <a:buSzTx/>
              <a:buFontTx/>
              <a:buNone/>
            </a:pPr>
            <a:r>
              <a:rPr lang="en-US" altLang="en-US" sz="1600" b="0" dirty="0">
                <a:solidFill>
                  <a:schemeClr val="tx2"/>
                </a:solidFill>
              </a:rPr>
              <a:t>Set modulus of elasticity in tension direction to 29,000 </a:t>
            </a:r>
            <a:r>
              <a:rPr lang="en-US" altLang="en-US" sz="1600" b="0" dirty="0" err="1">
                <a:solidFill>
                  <a:schemeClr val="tx2"/>
                </a:solidFill>
              </a:rPr>
              <a:t>ksi</a:t>
            </a:r>
            <a:endParaRPr lang="en-US" altLang="en-US" sz="1600" b="0" dirty="0">
              <a:solidFill>
                <a:schemeClr val="tx2"/>
              </a:solidFill>
            </a:endParaRPr>
          </a:p>
          <a:p>
            <a:pPr marL="285750" indent="-285750">
              <a:spcBef>
                <a:spcPct val="50000"/>
              </a:spcBef>
              <a:buClrTx/>
              <a:buSzTx/>
            </a:pPr>
            <a:r>
              <a:rPr lang="en-US" altLang="en-US" sz="1800" dirty="0"/>
              <a:t>Remove plate diagonal compression resistance from model</a:t>
            </a:r>
          </a:p>
          <a:p>
            <a:pPr lvl="1">
              <a:spcBef>
                <a:spcPct val="50000"/>
              </a:spcBef>
              <a:buClrTx/>
              <a:buSzTx/>
              <a:buFontTx/>
              <a:buNone/>
            </a:pPr>
            <a:r>
              <a:rPr lang="en-US" altLang="en-US" sz="1600" b="0" dirty="0">
                <a:solidFill>
                  <a:schemeClr val="tx2"/>
                </a:solidFill>
              </a:rPr>
              <a:t>Set modulus of elasticity in compression direction to 0 </a:t>
            </a:r>
            <a:r>
              <a:rPr lang="en-US" altLang="en-US" sz="1600" b="0" dirty="0" err="1">
                <a:solidFill>
                  <a:schemeClr val="tx2"/>
                </a:solidFill>
              </a:rPr>
              <a:t>ksi</a:t>
            </a:r>
            <a:endParaRPr lang="en-US" altLang="en-US" sz="1600" b="0" dirty="0">
              <a:solidFill>
                <a:schemeClr val="tx2"/>
              </a:solidFill>
            </a:endParaRPr>
          </a:p>
          <a:p>
            <a:pPr marL="285750" indent="-285750">
              <a:spcBef>
                <a:spcPct val="50000"/>
              </a:spcBef>
              <a:buClrTx/>
              <a:buSzTx/>
            </a:pPr>
            <a:r>
              <a:rPr lang="en-US" altLang="en-US" sz="1800" dirty="0"/>
              <a:t>Remove plate overturning resistance from model</a:t>
            </a:r>
          </a:p>
          <a:p>
            <a:pPr lvl="1">
              <a:spcBef>
                <a:spcPct val="50000"/>
              </a:spcBef>
              <a:buClrTx/>
              <a:buSzTx/>
              <a:buFontTx/>
              <a:buNone/>
            </a:pPr>
            <a:r>
              <a:rPr lang="en-US" altLang="en-US" sz="1600" b="0" dirty="0">
                <a:solidFill>
                  <a:schemeClr val="tx2"/>
                </a:solidFill>
              </a:rPr>
              <a:t>Set shear modulus to 0 </a:t>
            </a:r>
            <a:r>
              <a:rPr lang="en-US" altLang="en-US" sz="1600" b="0" dirty="0" err="1">
                <a:solidFill>
                  <a:schemeClr val="tx2"/>
                </a:solidFill>
              </a:rPr>
              <a:t>ksi</a:t>
            </a:r>
            <a:endParaRPr lang="en-US" altLang="en-US" sz="1600" b="0" dirty="0">
              <a:solidFill>
                <a:schemeClr val="tx2"/>
              </a:solidFill>
            </a:endParaRPr>
          </a:p>
        </p:txBody>
      </p:sp>
      <p:sp>
        <p:nvSpPr>
          <p:cNvPr id="964616" name="Rectangle 8"/>
          <p:cNvSpPr>
            <a:spLocks noChangeArrowheads="1"/>
          </p:cNvSpPr>
          <p:nvPr/>
        </p:nvSpPr>
        <p:spPr bwMode="auto">
          <a:xfrm>
            <a:off x="3436366" y="3724052"/>
            <a:ext cx="3551238" cy="1695450"/>
          </a:xfrm>
          <a:prstGeom prst="rect">
            <a:avLst/>
          </a:prstGeom>
          <a:solidFill>
            <a:schemeClr val="bg1">
              <a:lumMod val="85000"/>
              <a:alpha val="74117"/>
            </a:schemeClr>
          </a:solidFill>
          <a:ln>
            <a:noFill/>
          </a:ln>
          <a:extLst/>
        </p:spPr>
        <p:txBody>
          <a:bodyPr anchor="ctr">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marL="342900" indent="-342900">
              <a:spcBef>
                <a:spcPct val="50000"/>
              </a:spcBef>
              <a:buClrTx/>
              <a:buSzTx/>
            </a:pPr>
            <a:r>
              <a:rPr lang="en-US" altLang="en-US" sz="2000" dirty="0"/>
              <a:t>Calculate angle </a:t>
            </a:r>
            <a:r>
              <a:rPr lang="en-US" altLang="en-US" sz="2000" dirty="0">
                <a:latin typeface="Symbol" panose="05050102010706020507" pitchFamily="18" charset="2"/>
              </a:rPr>
              <a:t>a </a:t>
            </a:r>
          </a:p>
          <a:p>
            <a:pPr lvl="1">
              <a:spcBef>
                <a:spcPct val="50000"/>
              </a:spcBef>
              <a:buClrTx/>
              <a:buSzTx/>
              <a:buFontTx/>
              <a:buNone/>
            </a:pPr>
            <a:r>
              <a:rPr lang="en-US" altLang="en-US" sz="1600" b="0" dirty="0">
                <a:solidFill>
                  <a:schemeClr val="tx2"/>
                </a:solidFill>
              </a:rPr>
              <a:t>Use average of all stories (unless there is a wide range)</a:t>
            </a:r>
            <a:endParaRPr lang="en-US" altLang="en-US" sz="2000" b="0" dirty="0">
              <a:solidFill>
                <a:schemeClr val="tx2"/>
              </a:solidFill>
              <a:latin typeface="Symbol" panose="05050102010706020507" pitchFamily="18" charset="2"/>
            </a:endParaRPr>
          </a:p>
          <a:p>
            <a:pPr marL="285750" indent="-285750">
              <a:spcBef>
                <a:spcPct val="50000"/>
              </a:spcBef>
              <a:buClrTx/>
              <a:buSzTx/>
            </a:pPr>
            <a:r>
              <a:rPr lang="en-US" altLang="en-US" sz="1800" dirty="0"/>
              <a:t>Divide plate into sufficient number of elements (16)</a:t>
            </a:r>
          </a:p>
        </p:txBody>
      </p:sp>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40</a:t>
            </a:fld>
            <a:endParaRPr lang="en-US" altLang="en-US"/>
          </a:p>
        </p:txBody>
      </p:sp>
    </p:spTree>
    <p:extLst>
      <p:ext uri="{BB962C8B-B14F-4D97-AF65-F5344CB8AC3E}">
        <p14:creationId xmlns:p14="http://schemas.microsoft.com/office/powerpoint/2010/main" val="147876916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461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64616">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64616">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64616">
                                            <p:txEl>
                                              <p:pRg st="2" end="2"/>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64615">
                                            <p:txEl>
                                              <p:pRg st="0" end="0"/>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64615">
                                            <p:txEl>
                                              <p:pRg st="1" end="1"/>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64615">
                                            <p:txEl>
                                              <p:pRg st="2" end="2"/>
                                            </p:txEl>
                                          </p:spTgt>
                                        </p:tgtEl>
                                        <p:attrNameLst>
                                          <p:attrName>style.visibility</p:attrName>
                                        </p:attrNameLst>
                                      </p:cBhvr>
                                      <p:to>
                                        <p:strVal val="visible"/>
                                      </p:to>
                                    </p:set>
                                  </p:childTnLst>
                                </p:cTn>
                              </p:par>
                            </p:childTnLst>
                          </p:cTn>
                        </p:par>
                        <p:par>
                          <p:cTn id="29" fill="hold" nodeType="afterGroup">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964614">
                                            <p:txEl>
                                              <p:pRg st="0" end="0"/>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964615">
                                            <p:txEl>
                                              <p:pRg st="3" end="3"/>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964615">
                                            <p:txEl>
                                              <p:pRg st="4" end="4"/>
                                            </p:txEl>
                                          </p:spTgt>
                                        </p:tgtEl>
                                        <p:attrNameLst>
                                          <p:attrName>style.visibility</p:attrName>
                                        </p:attrNameLst>
                                      </p:cBhvr>
                                      <p:to>
                                        <p:strVal val="visible"/>
                                      </p:to>
                                    </p:set>
                                  </p:childTnLst>
                                </p:cTn>
                              </p:par>
                            </p:childTnLst>
                          </p:cTn>
                        </p:par>
                        <p:par>
                          <p:cTn id="40" fill="hold" nodeType="afterGroup">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964614">
                                            <p:txEl>
                                              <p:pRg st="1" end="1"/>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964615">
                                            <p:txEl>
                                              <p:pRg st="5" end="5"/>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64615">
                                            <p:txEl>
                                              <p:pRg st="6" end="6"/>
                                            </p:txEl>
                                          </p:spTgt>
                                        </p:tgtEl>
                                        <p:attrNameLst>
                                          <p:attrName>style.visibility</p:attrName>
                                        </p:attrNameLst>
                                      </p:cBhvr>
                                      <p:to>
                                        <p:strVal val="visible"/>
                                      </p:to>
                                    </p:set>
                                  </p:childTnLst>
                                </p:cTn>
                              </p:par>
                            </p:childTnLst>
                          </p:cTn>
                        </p:par>
                        <p:par>
                          <p:cTn id="51" fill="hold" nodeType="afterGroup">
                            <p:stCondLst>
                              <p:cond delay="600"/>
                            </p:stCondLst>
                            <p:childTnLst>
                              <p:par>
                                <p:cTn id="52" presetID="1" presetClass="entr" presetSubtype="0" fill="hold" grpId="0" nodeType="afterEffect">
                                  <p:stCondLst>
                                    <p:cond delay="300"/>
                                  </p:stCondLst>
                                  <p:childTnLst>
                                    <p:set>
                                      <p:cBhvr>
                                        <p:cTn id="53" dur="1" fill="hold">
                                          <p:stCondLst>
                                            <p:cond delay="0"/>
                                          </p:stCondLst>
                                        </p:cTn>
                                        <p:tgtEl>
                                          <p:spTgt spid="96461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4614" grpId="0" uiExpand="1" build="p"/>
      <p:bldP spid="964615" grpId="0" uiExpand="1" build="p"/>
      <p:bldP spid="964616" grpId="0" uiExpand="1" build="p" bldLvl="2"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sz="2800" dirty="0" smtClean="0"/>
              <a:t>Proposed </a:t>
            </a:r>
            <a:r>
              <a:rPr lang="en-US" sz="2800" dirty="0"/>
              <a:t>blast- and impact-resistant air traffic control towers using steel plate shear walls </a:t>
            </a:r>
          </a:p>
        </p:txBody>
      </p:sp>
      <p:sp>
        <p:nvSpPr>
          <p:cNvPr id="93187" name="Rectangle 3"/>
          <p:cNvSpPr>
            <a:spLocks noChangeArrowheads="1"/>
          </p:cNvSpPr>
          <p:nvPr/>
        </p:nvSpPr>
        <p:spPr bwMode="auto">
          <a:xfrm>
            <a:off x="1083824" y="6289575"/>
            <a:ext cx="70489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accent6"/>
                </a:solidFill>
              </a:rPr>
              <a:t>Courtesy of John </a:t>
            </a:r>
            <a:r>
              <a:rPr lang="en-US" altLang="en-US" sz="1400" i="1" dirty="0" err="1">
                <a:solidFill>
                  <a:schemeClr val="accent6"/>
                </a:solidFill>
              </a:rPr>
              <a:t>Pao</a:t>
            </a:r>
            <a:r>
              <a:rPr lang="en-US" altLang="en-US" sz="1400" i="1" dirty="0">
                <a:solidFill>
                  <a:schemeClr val="accent6"/>
                </a:solidFill>
              </a:rPr>
              <a:t>, BPA Group, Structural Engineers, Bellevue, Washington</a:t>
            </a:r>
          </a:p>
        </p:txBody>
      </p:sp>
      <p:pic>
        <p:nvPicPr>
          <p:cNvPr id="93188" name="Picture 5" descr="blast"/>
          <p:cNvPicPr>
            <a:picLocks noChangeAspect="1" noChangeArrowheads="1"/>
          </p:cNvPicPr>
          <p:nvPr/>
        </p:nvPicPr>
        <p:blipFill>
          <a:blip r:embed="rId3">
            <a:extLst>
              <a:ext uri="{28A0092B-C50C-407E-A947-70E740481C1C}">
                <a14:useLocalDpi xmlns:a14="http://schemas.microsoft.com/office/drawing/2010/main" val="0"/>
              </a:ext>
            </a:extLst>
          </a:blip>
          <a:srcRect b="11250"/>
          <a:stretch>
            <a:fillRect/>
          </a:stretch>
        </p:blipFill>
        <p:spPr bwMode="auto">
          <a:xfrm>
            <a:off x="4974627" y="1700808"/>
            <a:ext cx="3118543" cy="2160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Picture 6" descr="blast2"/>
          <p:cNvPicPr>
            <a:picLocks noChangeAspect="1" noChangeArrowheads="1"/>
          </p:cNvPicPr>
          <p:nvPr/>
        </p:nvPicPr>
        <p:blipFill>
          <a:blip r:embed="rId4" cstate="print">
            <a:extLst>
              <a:ext uri="{28A0092B-C50C-407E-A947-70E740481C1C}">
                <a14:useLocalDpi xmlns:a14="http://schemas.microsoft.com/office/drawing/2010/main" val="0"/>
              </a:ext>
            </a:extLst>
          </a:blip>
          <a:srcRect b="5624"/>
          <a:stretch>
            <a:fillRect/>
          </a:stretch>
        </p:blipFill>
        <p:spPr bwMode="auto">
          <a:xfrm>
            <a:off x="4974627" y="4022181"/>
            <a:ext cx="3117270" cy="2143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90" name="Picture 7" descr="tall persp final"/>
          <p:cNvPicPr>
            <a:picLocks noChangeAspect="1" noChangeArrowheads="1"/>
          </p:cNvPicPr>
          <p:nvPr/>
        </p:nvPicPr>
        <p:blipFill>
          <a:blip r:embed="rId5">
            <a:extLst>
              <a:ext uri="{28A0092B-C50C-407E-A947-70E740481C1C}">
                <a14:useLocalDpi xmlns:a14="http://schemas.microsoft.com/office/drawing/2010/main" val="0"/>
              </a:ext>
            </a:extLst>
          </a:blip>
          <a:srcRect l="2347" t="4262" r="2347"/>
          <a:stretch>
            <a:fillRect/>
          </a:stretch>
        </p:blipFill>
        <p:spPr bwMode="auto">
          <a:xfrm>
            <a:off x="1403648" y="1700932"/>
            <a:ext cx="3377877" cy="4673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41</a:t>
            </a:fld>
            <a:endParaRPr lang="en-US" altLang="en-US"/>
          </a:p>
        </p:txBody>
      </p:sp>
    </p:spTree>
    <p:extLst>
      <p:ext uri="{BB962C8B-B14F-4D97-AF65-F5344CB8AC3E}">
        <p14:creationId xmlns:p14="http://schemas.microsoft.com/office/powerpoint/2010/main" val="22896325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HBE Design Axial Forces</a:t>
            </a:r>
          </a:p>
        </p:txBody>
      </p:sp>
      <p:grpSp>
        <p:nvGrpSpPr>
          <p:cNvPr id="95235" name="Group 5"/>
          <p:cNvGrpSpPr>
            <a:grpSpLocks/>
          </p:cNvGrpSpPr>
          <p:nvPr/>
        </p:nvGrpSpPr>
        <p:grpSpPr bwMode="auto">
          <a:xfrm>
            <a:off x="3011488" y="2560638"/>
            <a:ext cx="2992437" cy="317500"/>
            <a:chOff x="1977" y="1432"/>
            <a:chExt cx="1885" cy="200"/>
          </a:xfrm>
        </p:grpSpPr>
        <p:sp>
          <p:nvSpPr>
            <p:cNvPr id="95850" name="Rectangle 6"/>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51" name="Freeform 7"/>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52" name="Freeform 8"/>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53" name="Rectangle 9"/>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54" name="Rectangle 10"/>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55" name="Freeform 11"/>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56" name="Freeform 12"/>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57" name="Rectangle 13"/>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58" name="Freeform 14"/>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59" name="Freeform 15"/>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60" name="Rectangle 16"/>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61" name="Freeform 17"/>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62" name="Freeform 18"/>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63" name="Rectangle 19"/>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864" name="Freeform 20"/>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65" name="Freeform 21"/>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5866" name="Rectangle 22"/>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95236" name="Group 96"/>
          <p:cNvGrpSpPr>
            <a:grpSpLocks/>
          </p:cNvGrpSpPr>
          <p:nvPr/>
        </p:nvGrpSpPr>
        <p:grpSpPr bwMode="auto">
          <a:xfrm>
            <a:off x="2206625" y="2552700"/>
            <a:ext cx="542925" cy="217488"/>
            <a:chOff x="4056" y="1470"/>
            <a:chExt cx="342" cy="137"/>
          </a:xfrm>
        </p:grpSpPr>
        <p:sp>
          <p:nvSpPr>
            <p:cNvPr id="95829" name="Freeform 97"/>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0" name="Freeform 98"/>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1" name="Freeform 99"/>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32" name="Freeform 100"/>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3" name="Freeform 101"/>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4" name="Freeform 102"/>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35" name="Freeform 103"/>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6" name="Freeform 104"/>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7" name="Freeform 105"/>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38" name="Freeform 106"/>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39" name="Freeform 107"/>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0" name="Freeform 108"/>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41" name="Freeform 109"/>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2" name="Freeform 110"/>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3" name="Freeform 111"/>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44" name="Freeform 112"/>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5" name="Freeform 113"/>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6" name="Freeform 114"/>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47" name="Freeform 115"/>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8" name="Freeform 116"/>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49" name="Freeform 117"/>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95237" name="Rectangle 118"/>
          <p:cNvSpPr>
            <a:spLocks noChangeArrowheads="1"/>
          </p:cNvSpPr>
          <p:nvPr/>
        </p:nvSpPr>
        <p:spPr bwMode="auto">
          <a:xfrm>
            <a:off x="1563688" y="2816225"/>
            <a:ext cx="11303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HBE(VBE)</a:t>
            </a:r>
          </a:p>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HBE(web)</a:t>
            </a:r>
          </a:p>
          <a:p>
            <a:pPr algn="ctr">
              <a:spcBef>
                <a:spcPct val="50000"/>
              </a:spcBef>
              <a:buClrTx/>
              <a:buSzTx/>
              <a:buFontTx/>
              <a:buNone/>
            </a:pPr>
            <a:endParaRPr lang="en-US" altLang="en-US" sz="2000" b="0" baseline="-25000">
              <a:solidFill>
                <a:schemeClr val="tx2"/>
              </a:solidFill>
              <a:latin typeface="Cambria Math" panose="02040503050406030204" pitchFamily="18" charset="0"/>
              <a:ea typeface="Cambria Math" panose="02040503050406030204" pitchFamily="18" charset="0"/>
            </a:endParaRPr>
          </a:p>
        </p:txBody>
      </p:sp>
      <p:sp>
        <p:nvSpPr>
          <p:cNvPr id="95238" name="Rectangle 119"/>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95239" name="Group 120"/>
          <p:cNvGrpSpPr>
            <a:grpSpLocks/>
          </p:cNvGrpSpPr>
          <p:nvPr/>
        </p:nvGrpSpPr>
        <p:grpSpPr bwMode="auto">
          <a:xfrm>
            <a:off x="2879725" y="2954338"/>
            <a:ext cx="3122613" cy="160337"/>
            <a:chOff x="1894" y="1680"/>
            <a:chExt cx="1967" cy="101"/>
          </a:xfrm>
        </p:grpSpPr>
        <p:sp>
          <p:nvSpPr>
            <p:cNvPr id="95553" name="Freeform 121"/>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4" name="Freeform 122"/>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5" name="Freeform 123"/>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56" name="Freeform 124"/>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7" name="Freeform 125"/>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8" name="Rectangle 126"/>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559" name="Freeform 127"/>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0" name="Freeform 128"/>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61" name="Freeform 129"/>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2" name="Freeform 130"/>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63" name="Freeform 131"/>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4" name="Freeform 132"/>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5" name="Freeform 133"/>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66" name="Freeform 134"/>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7" name="Freeform 135"/>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68" name="Freeform 136"/>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69" name="Freeform 137"/>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70" name="Freeform 138"/>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71" name="Freeform 139"/>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72" name="Freeform 140"/>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73" name="Freeform 141"/>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74" name="Freeform 142"/>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75" name="Freeform 143"/>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76" name="Freeform 144"/>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77" name="Freeform 145"/>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78" name="Freeform 146"/>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79" name="Freeform 147"/>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0" name="Freeform 148"/>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1" name="Freeform 149"/>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82" name="Freeform 150"/>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3" name="Freeform 151"/>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4" name="Freeform 152"/>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85" name="Freeform 153"/>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6" name="Freeform 154"/>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87" name="Freeform 155"/>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88" name="Freeform 156"/>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89" name="Freeform 157"/>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0" name="Freeform 158"/>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91" name="Freeform 159"/>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2" name="Freeform 160"/>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93" name="Freeform 161"/>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4" name="Freeform 162"/>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5" name="Freeform 163"/>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96" name="Freeform 164"/>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7" name="Freeform 165"/>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98" name="Freeform 166"/>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99" name="Freeform 167"/>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00" name="Freeform 168"/>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1" name="Freeform 169"/>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2" name="Freeform 170"/>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03" name="Freeform 171"/>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4" name="Freeform 172"/>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05" name="Freeform 173"/>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6" name="Freeform 174"/>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07" name="Freeform 175"/>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8" name="Freeform 176"/>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09" name="Freeform 177"/>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10" name="Freeform 178"/>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11" name="Freeform 179"/>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12" name="Freeform 180"/>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13" name="Freeform 181"/>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14" name="Freeform 182"/>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15" name="Freeform 183"/>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16" name="Freeform 184"/>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17" name="Freeform 185"/>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18" name="Freeform 186"/>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19" name="Freeform 187"/>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0" name="Freeform 188"/>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21" name="Freeform 189"/>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2" name="Freeform 190"/>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3" name="Freeform 191"/>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24" name="Freeform 192"/>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5" name="Freeform 193"/>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26" name="Freeform 194"/>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7" name="Freeform 195"/>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28" name="Freeform 196"/>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29" name="Freeform 197"/>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0" name="Freeform 198"/>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31" name="Freeform 199"/>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2" name="Freeform 200"/>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33" name="Freeform 201"/>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4" name="Freeform 202"/>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35" name="Freeform 203"/>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6" name="Freeform 204"/>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7" name="Freeform 205"/>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38" name="Freeform 206"/>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39" name="Freeform 207"/>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40" name="Freeform 208"/>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41" name="Freeform 209"/>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42" name="Freeform 210"/>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43" name="Freeform 211"/>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44" name="Freeform 212"/>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45" name="Freeform 213"/>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46" name="Freeform 214"/>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47" name="Freeform 215"/>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48" name="Freeform 216"/>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49" name="Freeform 217"/>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0" name="Freeform 218"/>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1" name="Freeform 219"/>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52" name="Freeform 220"/>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3" name="Freeform 221"/>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54" name="Freeform 222"/>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5" name="Freeform 223"/>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56" name="Freeform 224"/>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7" name="Freeform 225"/>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58" name="Freeform 226"/>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59" name="Freeform 227"/>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0" name="Freeform 228"/>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61" name="Freeform 229"/>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2" name="Freeform 230"/>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63" name="Freeform 231"/>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4" name="Freeform 232"/>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5" name="Freeform 233"/>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66" name="Freeform 234"/>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7" name="Freeform 235"/>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68" name="Freeform 236"/>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69" name="Freeform 237"/>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70" name="Freeform 238"/>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1" name="Freeform 239"/>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2" name="Freeform 240"/>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73" name="Freeform 241"/>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4" name="Freeform 242"/>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75" name="Freeform 243"/>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6" name="Freeform 244"/>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77" name="Freeform 245"/>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8" name="Freeform 246"/>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79" name="Freeform 247"/>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80" name="Freeform 248"/>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81" name="Freeform 249"/>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82" name="Freeform 250"/>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83" name="Freeform 251"/>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84" name="Freeform 252"/>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85" name="Freeform 253"/>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86" name="Freeform 254"/>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87" name="Freeform 255"/>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88" name="Freeform 256"/>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89" name="Freeform 257"/>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0" name="Freeform 258"/>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91" name="Freeform 259"/>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2" name="Freeform 260"/>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3" name="Freeform 261"/>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94" name="Freeform 262"/>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5" name="Freeform 263"/>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96" name="Freeform 264"/>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7" name="Freeform 265"/>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698" name="Freeform 266"/>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699" name="Freeform 267"/>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0" name="Freeform 268"/>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01" name="Freeform 269"/>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2" name="Freeform 270"/>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03" name="Freeform 271"/>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4" name="Freeform 272"/>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05" name="Freeform 273"/>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6" name="Freeform 274"/>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7" name="Freeform 275"/>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08" name="Freeform 276"/>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09" name="Freeform 277"/>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10" name="Freeform 278"/>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11" name="Freeform 279"/>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12" name="Freeform 280"/>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13" name="Freeform 281"/>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14" name="Freeform 282"/>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15" name="Freeform 283"/>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16" name="Freeform 284"/>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17" name="Freeform 285"/>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18" name="Freeform 286"/>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19" name="Freeform 287"/>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0" name="Freeform 288"/>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1" name="Freeform 289"/>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22" name="Freeform 290"/>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3" name="Freeform 291"/>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24" name="Freeform 292"/>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5" name="Freeform 293"/>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26" name="Freeform 294"/>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7" name="Freeform 295"/>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28" name="Freeform 296"/>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29" name="Freeform 297"/>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30" name="Freeform 298"/>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31" name="Freeform 299"/>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32" name="Freeform 300"/>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33" name="Freeform 301"/>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34" name="Freeform 302"/>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35" name="Freeform 303"/>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36" name="Freeform 304"/>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37" name="Freeform 305"/>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38" name="Freeform 306"/>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39" name="Freeform 307"/>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0" name="Freeform 308"/>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1" name="Freeform 309"/>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42" name="Freeform 310"/>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3" name="Freeform 311"/>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44" name="Freeform 312"/>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5" name="Freeform 313"/>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46" name="Freeform 314"/>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7" name="Freeform 315"/>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48" name="Freeform 316"/>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49" name="Freeform 317"/>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0" name="Freeform 318"/>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51" name="Freeform 319"/>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2" name="Freeform 320"/>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53" name="Freeform 321"/>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4" name="Freeform 322"/>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5" name="Freeform 323"/>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56" name="Freeform 324"/>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7" name="Freeform 325"/>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58" name="Freeform 326"/>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59" name="Freeform 327"/>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60" name="Freeform 328"/>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1" name="Freeform 329"/>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2" name="Freeform 330"/>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63" name="Freeform 331"/>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4" name="Freeform 332"/>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65" name="Freeform 333"/>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6" name="Freeform 334"/>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67" name="Freeform 335"/>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8" name="Freeform 336"/>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69" name="Freeform 337"/>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70" name="Freeform 338"/>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71" name="Freeform 339"/>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72" name="Freeform 340"/>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73" name="Freeform 341"/>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74" name="Freeform 342"/>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75" name="Freeform 343"/>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76" name="Freeform 344"/>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77" name="Freeform 345"/>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78" name="Freeform 346"/>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79" name="Freeform 347"/>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0" name="Freeform 348"/>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1" name="Freeform 349"/>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82" name="Freeform 350"/>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3" name="Freeform 351"/>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4" name="Freeform 352"/>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85" name="Freeform 353"/>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6" name="Freeform 354"/>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87" name="Freeform 355"/>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88" name="Freeform 356"/>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89" name="Freeform 357"/>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0" name="Freeform 358"/>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1" name="Freeform 359"/>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92" name="Freeform 360"/>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3" name="Freeform 361"/>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94" name="Freeform 362"/>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5" name="Freeform 363"/>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96" name="Freeform 364"/>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7" name="Freeform 365"/>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798" name="Freeform 366"/>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799" name="Freeform 367"/>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0" name="Freeform 368"/>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01" name="Freeform 369"/>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2" name="Freeform 370"/>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03" name="Freeform 371"/>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4" name="Freeform 372"/>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5" name="Freeform 373"/>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06" name="Freeform 374"/>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7" name="Freeform 375"/>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08" name="Freeform 376"/>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09" name="Freeform 377"/>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10" name="Freeform 378"/>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1" name="Freeform 379"/>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2" name="Freeform 380"/>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13" name="Freeform 381"/>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4" name="Freeform 382"/>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15" name="Freeform 383"/>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6" name="Freeform 384"/>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17" name="Freeform 385"/>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8" name="Freeform 386"/>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19" name="Freeform 387"/>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20" name="Freeform 388"/>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21" name="Freeform 389"/>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22" name="Freeform 390"/>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23" name="Freeform 391"/>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24" name="Freeform 392"/>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25" name="Freeform 393"/>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26" name="Freeform 394"/>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827" name="Freeform 395"/>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828" name="Freeform 396"/>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95240" name="Rectangle 397"/>
          <p:cNvSpPr>
            <a:spLocks noChangeArrowheads="1"/>
          </p:cNvSpPr>
          <p:nvPr/>
        </p:nvSpPr>
        <p:spPr bwMode="auto">
          <a:xfrm>
            <a:off x="4699762" y="2884488"/>
            <a:ext cx="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5241" name="Rectangle 556"/>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95242" name="Group 763"/>
          <p:cNvGrpSpPr>
            <a:grpSpLocks/>
          </p:cNvGrpSpPr>
          <p:nvPr/>
        </p:nvGrpSpPr>
        <p:grpSpPr bwMode="auto">
          <a:xfrm>
            <a:off x="3036888" y="2332038"/>
            <a:ext cx="3124200" cy="160337"/>
            <a:chOff x="1977" y="2120"/>
            <a:chExt cx="1968" cy="101"/>
          </a:xfrm>
        </p:grpSpPr>
        <p:sp>
          <p:nvSpPr>
            <p:cNvPr id="95273" name="Freeform 764"/>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74" name="Freeform 765"/>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75" name="Freeform 766"/>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76" name="Freeform 767"/>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95277" name="Group 768"/>
            <p:cNvGrpSpPr>
              <a:grpSpLocks/>
            </p:cNvGrpSpPr>
            <p:nvPr/>
          </p:nvGrpSpPr>
          <p:grpSpPr bwMode="auto">
            <a:xfrm>
              <a:off x="1977" y="2120"/>
              <a:ext cx="1951" cy="101"/>
              <a:chOff x="1977" y="2120"/>
              <a:chExt cx="1951" cy="101"/>
            </a:xfrm>
          </p:grpSpPr>
          <p:sp>
            <p:nvSpPr>
              <p:cNvPr id="95278" name="Freeform 769"/>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79" name="Freeform 770"/>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0" name="Rectangle 771"/>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281" name="Freeform 772"/>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2" name="Freeform 773"/>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3" name="Freeform 774"/>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84" name="Freeform 775"/>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5" name="Freeform 776"/>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86" name="Freeform 777"/>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7" name="Freeform 778"/>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88" name="Freeform 779"/>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89" name="Freeform 780"/>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0" name="Freeform 781"/>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1" name="Rectangle 782"/>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5292" name="Freeform 783"/>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3" name="Freeform 784"/>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94" name="Freeform 785"/>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5" name="Freeform 786"/>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96" name="Freeform 787"/>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7" name="Freeform 788"/>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98" name="Freeform 789"/>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99" name="Freeform 790"/>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0" name="Freeform 791"/>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01" name="Freeform 792"/>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2" name="Freeform 793"/>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03" name="Freeform 794"/>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4" name="Freeform 795"/>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05" name="Freeform 796"/>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6" name="Freeform 797"/>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7" name="Freeform 798"/>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08" name="Freeform 799"/>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09" name="Freeform 800"/>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10" name="Freeform 801"/>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11" name="Freeform 802"/>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12" name="Freeform 803"/>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13" name="Freeform 804"/>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14" name="Freeform 805"/>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15" name="Freeform 806"/>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16" name="Freeform 807"/>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17" name="Freeform 808"/>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18" name="Freeform 809"/>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19" name="Freeform 810"/>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0" name="Freeform 811"/>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1" name="Freeform 812"/>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22" name="Freeform 813"/>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3" name="Freeform 814"/>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24" name="Freeform 815"/>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5" name="Freeform 816"/>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26" name="Freeform 817"/>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7" name="Freeform 818"/>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28" name="Freeform 819"/>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29" name="Freeform 820"/>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0" name="Freeform 821"/>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31" name="Freeform 822"/>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2" name="Freeform 823"/>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33" name="Freeform 824"/>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4" name="Freeform 825"/>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5" name="Freeform 826"/>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36" name="Freeform 827"/>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7" name="Freeform 828"/>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38" name="Freeform 829"/>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39" name="Freeform 830"/>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40" name="Freeform 831"/>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1" name="Freeform 832"/>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2" name="Freeform 833"/>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43" name="Freeform 834"/>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4" name="Freeform 835"/>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45" name="Freeform 836"/>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6" name="Freeform 837"/>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47" name="Freeform 838"/>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8" name="Freeform 839"/>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49" name="Freeform 840"/>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50" name="Freeform 841"/>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51" name="Freeform 842"/>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52" name="Freeform 843"/>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53" name="Freeform 844"/>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54" name="Freeform 845"/>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55" name="Freeform 846"/>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56" name="Freeform 847"/>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57" name="Freeform 848"/>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58" name="Freeform 849"/>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59" name="Freeform 850"/>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0" name="Freeform 851"/>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61" name="Freeform 852"/>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2" name="Freeform 853"/>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3" name="Freeform 854"/>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64" name="Freeform 855"/>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5" name="Freeform 856"/>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6" name="Freeform 857"/>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67" name="Freeform 858"/>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68" name="Freeform 859"/>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69" name="Freeform 860"/>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0" name="Freeform 861"/>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71" name="Freeform 862"/>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2" name="Freeform 863"/>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3" name="Freeform 864"/>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74" name="Freeform 865"/>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5" name="Freeform 866"/>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76" name="Freeform 867"/>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7" name="Freeform 868"/>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78" name="Freeform 869"/>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79" name="Freeform 870"/>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80" name="Freeform 871"/>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81" name="Freeform 872"/>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82" name="Freeform 873"/>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83" name="Freeform 874"/>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84" name="Freeform 875"/>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85" name="Freeform 876"/>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86" name="Freeform 877"/>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87" name="Freeform 878"/>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88" name="Freeform 879"/>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89" name="Freeform 880"/>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0" name="Freeform 881"/>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1" name="Freeform 882"/>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92" name="Freeform 883"/>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3" name="Freeform 884"/>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94" name="Freeform 885"/>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5" name="Freeform 886"/>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96" name="Freeform 887"/>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7" name="Freeform 888"/>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398" name="Freeform 889"/>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399" name="Freeform 890"/>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0" name="Freeform 891"/>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01" name="Freeform 892"/>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2" name="Freeform 893"/>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03" name="Freeform 894"/>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4" name="Freeform 895"/>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5" name="Freeform 896"/>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06" name="Freeform 897"/>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7" name="Freeform 898"/>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08" name="Freeform 899"/>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09" name="Freeform 900"/>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10" name="Freeform 901"/>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1" name="Freeform 902"/>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2" name="Freeform 903"/>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13" name="Freeform 904"/>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4" name="Freeform 905"/>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15" name="Freeform 906"/>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6" name="Freeform 907"/>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17" name="Freeform 908"/>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8" name="Freeform 909"/>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19" name="Freeform 910"/>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20" name="Freeform 911"/>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1" name="Freeform 912"/>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22" name="Freeform 913"/>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3" name="Freeform 914"/>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24" name="Freeform 915"/>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5" name="Freeform 916"/>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6" name="Freeform 917"/>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27" name="Freeform 918"/>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8" name="Freeform 919"/>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29" name="Freeform 920"/>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30" name="Freeform 921"/>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31" name="Freeform 922"/>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32" name="Freeform 923"/>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33" name="Freeform 924"/>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34" name="Freeform 925"/>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35" name="Freeform 926"/>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36" name="Freeform 927"/>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37" name="Freeform 928"/>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38" name="Freeform 929"/>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39" name="Freeform 930"/>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0" name="Freeform 931"/>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41" name="Freeform 932"/>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2" name="Freeform 933"/>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3" name="Freeform 934"/>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44" name="Freeform 935"/>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5" name="Freeform 936"/>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46" name="Freeform 937"/>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7" name="Freeform 938"/>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48" name="Freeform 939"/>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49" name="Freeform 940"/>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0" name="Freeform 941"/>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51" name="Freeform 942"/>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2" name="Freeform 943"/>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53" name="Freeform 944"/>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4" name="Freeform 945"/>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55" name="Freeform 946"/>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6" name="Freeform 947"/>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7" name="Freeform 948"/>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58" name="Freeform 949"/>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59" name="Freeform 950"/>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60" name="Freeform 951"/>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61" name="Freeform 952"/>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62" name="Freeform 953"/>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63" name="Freeform 954"/>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64" name="Freeform 955"/>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65" name="Freeform 956"/>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66" name="Freeform 957"/>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67" name="Freeform 958"/>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68" name="Freeform 959"/>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69" name="Freeform 960"/>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0" name="Freeform 961"/>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1" name="Freeform 962"/>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72" name="Freeform 963"/>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3" name="Freeform 964"/>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74" name="Freeform 965"/>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5" name="Freeform 966"/>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76" name="Freeform 967"/>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7" name="Freeform 968"/>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78" name="Freeform 969"/>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79" name="Freeform 970"/>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0" name="Freeform 971"/>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81" name="Freeform 972"/>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2" name="Freeform 973"/>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83" name="Freeform 974"/>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4" name="Freeform 975"/>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5" name="Freeform 976"/>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86" name="Freeform 977"/>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7" name="Freeform 978"/>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88" name="Freeform 979"/>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89" name="Freeform 980"/>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90" name="Freeform 981"/>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1" name="Freeform 982"/>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2" name="Freeform 983"/>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93" name="Freeform 984"/>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4" name="Freeform 985"/>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95" name="Freeform 986"/>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6" name="Freeform 987"/>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497" name="Freeform 988"/>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8" name="Freeform 989"/>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499" name="Freeform 990"/>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00" name="Freeform 991"/>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01" name="Freeform 992"/>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02" name="Freeform 993"/>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03" name="Freeform 994"/>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04" name="Freeform 995"/>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05" name="Freeform 996"/>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06" name="Freeform 997"/>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07" name="Freeform 998"/>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08" name="Freeform 999"/>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09" name="Freeform 1000"/>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0" name="Freeform 1001"/>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11" name="Freeform 1002"/>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2" name="Freeform 1003"/>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3" name="Freeform 1004"/>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14" name="Freeform 1005"/>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5" name="Freeform 1006"/>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16" name="Freeform 1007"/>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7" name="Freeform 1008"/>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18" name="Freeform 1009"/>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19" name="Freeform 1010"/>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0" name="Freeform 1011"/>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21" name="Freeform 1012"/>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2" name="Freeform 1013"/>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23" name="Freeform 1014"/>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4" name="Freeform 1015"/>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25" name="Freeform 1016"/>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6" name="Freeform 1017"/>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7" name="Freeform 1018"/>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28" name="Freeform 1019"/>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29" name="Freeform 1020"/>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30" name="Freeform 1021"/>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31" name="Freeform 1022"/>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32" name="Freeform 1023"/>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33" name="Freeform 1024"/>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34" name="Freeform 1025"/>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35" name="Freeform 1026"/>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36" name="Freeform 1027"/>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37" name="Freeform 1028"/>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38" name="Freeform 1029"/>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39" name="Freeform 1030"/>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0" name="Freeform 1031"/>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1" name="Freeform 1032"/>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42" name="Freeform 1033"/>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3" name="Freeform 1034"/>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44" name="Freeform 1035"/>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5" name="Freeform 1036"/>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46" name="Freeform 1037"/>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7" name="Freeform 1038"/>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48" name="Freeform 1039"/>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49" name="Freeform 1040"/>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0" name="Freeform 1041"/>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551" name="Freeform 1042"/>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552" name="Freeform 1043"/>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grpSp>
        <p:nvGrpSpPr>
          <p:cNvPr id="95243" name="Group 1045"/>
          <p:cNvGrpSpPr>
            <a:grpSpLocks/>
          </p:cNvGrpSpPr>
          <p:nvPr/>
        </p:nvGrpSpPr>
        <p:grpSpPr bwMode="auto">
          <a:xfrm>
            <a:off x="6246813" y="2357438"/>
            <a:ext cx="617537" cy="454025"/>
            <a:chOff x="4212" y="1948"/>
            <a:chExt cx="389" cy="286"/>
          </a:xfrm>
        </p:grpSpPr>
        <p:sp>
          <p:nvSpPr>
            <p:cNvPr id="95250" name="Freeform 1046"/>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1" name="Freeform 1047"/>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2" name="Freeform 1048"/>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53" name="Freeform 1049"/>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4" name="Freeform 1050"/>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5" name="Freeform 1051"/>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56" name="Freeform 1052"/>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7" name="Freeform 1053"/>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58" name="Freeform 1054"/>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59" name="Freeform 1055"/>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0" name="Freeform 1056"/>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1" name="Freeform 1057"/>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62" name="Freeform 1058"/>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3" name="Freeform 1059"/>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4" name="Freeform 1060"/>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65" name="Freeform 1061"/>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6" name="Freeform 1062"/>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7" name="Freeform 1063"/>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68" name="Freeform 1064"/>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69" name="Freeform 1065"/>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5270" name="Freeform 1066"/>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5271" name="Rectangle 1067"/>
            <p:cNvSpPr>
              <a:spLocks noChangeArrowheads="1"/>
            </p:cNvSpPr>
            <p:nvPr/>
          </p:nvSpPr>
          <p:spPr bwMode="auto">
            <a:xfrm>
              <a:off x="4212" y="194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5272" name="Rectangle 1068"/>
            <p:cNvSpPr>
              <a:spLocks noChangeArrowheads="1"/>
            </p:cNvSpPr>
            <p:nvPr/>
          </p:nvSpPr>
          <p:spPr bwMode="auto">
            <a:xfrm>
              <a:off x="4451" y="199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5244" name="Rectangle 1128"/>
          <p:cNvSpPr>
            <a:spLocks noChangeArrowheads="1"/>
          </p:cNvSpPr>
          <p:nvPr/>
        </p:nvSpPr>
        <p:spPr bwMode="auto">
          <a:xfrm>
            <a:off x="6645275" y="2922588"/>
            <a:ext cx="1428750"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HBE(VBE)</a:t>
            </a:r>
          </a:p>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P</a:t>
            </a:r>
            <a:r>
              <a:rPr lang="en-US" altLang="en-US" sz="2000" b="0" baseline="-25000">
                <a:solidFill>
                  <a:schemeClr val="tx2"/>
                </a:solidFill>
                <a:latin typeface="Cambria Math" panose="02040503050406030204" pitchFamily="18" charset="0"/>
                <a:ea typeface="Cambria Math" panose="02040503050406030204" pitchFamily="18" charset="0"/>
              </a:rPr>
              <a:t>HBE(web)</a:t>
            </a:r>
          </a:p>
          <a:p>
            <a:pPr algn="ctr">
              <a:spcBef>
                <a:spcPct val="50000"/>
              </a:spcBef>
              <a:buClrTx/>
              <a:buSzTx/>
              <a:buFontTx/>
              <a:buNone/>
            </a:pPr>
            <a:endParaRPr lang="en-US" altLang="en-US" sz="2000" b="0" baseline="-25000">
              <a:solidFill>
                <a:schemeClr val="tx2"/>
              </a:solidFill>
              <a:latin typeface="Cambria Math" panose="02040503050406030204" pitchFamily="18" charset="0"/>
              <a:ea typeface="Cambria Math" panose="02040503050406030204" pitchFamily="18" charset="0"/>
            </a:endParaRPr>
          </a:p>
        </p:txBody>
      </p:sp>
      <p:sp>
        <p:nvSpPr>
          <p:cNvPr id="95245" name="Rectangle 1130"/>
          <p:cNvSpPr>
            <a:spLocks noChangeArrowheads="1"/>
          </p:cNvSpPr>
          <p:nvPr/>
        </p:nvSpPr>
        <p:spPr bwMode="auto">
          <a:xfrm>
            <a:off x="0" y="32845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998505" name="Object 1129"/>
          <p:cNvGraphicFramePr>
            <a:graphicFrameLocks noChangeAspect="1"/>
          </p:cNvGraphicFramePr>
          <p:nvPr>
            <p:extLst>
              <p:ext uri="{D42A27DB-BD31-4B8C-83A1-F6EECF244321}">
                <p14:modId xmlns:p14="http://schemas.microsoft.com/office/powerpoint/2010/main" val="1549570765"/>
              </p:ext>
            </p:extLst>
          </p:nvPr>
        </p:nvGraphicFramePr>
        <p:xfrm>
          <a:off x="2032000" y="4227513"/>
          <a:ext cx="5461000" cy="558800"/>
        </p:xfrm>
        <a:graphic>
          <a:graphicData uri="http://schemas.openxmlformats.org/presentationml/2006/ole">
            <mc:AlternateContent xmlns:mc="http://schemas.openxmlformats.org/markup-compatibility/2006">
              <mc:Choice xmlns:v="urn:schemas-microsoft-com:vml" Requires="v">
                <p:oleObj spid="_x0000_s36966" name="Equation" r:id="rId4" imgW="2971800" imgH="304800" progId="Equation.3">
                  <p:embed/>
                </p:oleObj>
              </mc:Choice>
              <mc:Fallback>
                <p:oleObj name="Equation" r:id="rId4" imgW="2971800" imgH="3048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2000" y="4227513"/>
                        <a:ext cx="5461000" cy="558800"/>
                      </a:xfrm>
                      <a:prstGeom prst="rect">
                        <a:avLst/>
                      </a:prstGeom>
                      <a:solidFill>
                        <a:schemeClr val="bg1"/>
                      </a:solidFill>
                      <a:ln>
                        <a:noFill/>
                      </a:ln>
                      <a:extLst/>
                    </p:spPr>
                  </p:pic>
                </p:oleObj>
              </mc:Fallback>
            </mc:AlternateContent>
          </a:graphicData>
        </a:graphic>
      </p:graphicFrame>
      <p:graphicFrame>
        <p:nvGraphicFramePr>
          <p:cNvPr id="998507" name="Object 1131"/>
          <p:cNvGraphicFramePr>
            <a:graphicFrameLocks noChangeAspect="1"/>
          </p:cNvGraphicFramePr>
          <p:nvPr>
            <p:extLst>
              <p:ext uri="{D42A27DB-BD31-4B8C-83A1-F6EECF244321}">
                <p14:modId xmlns:p14="http://schemas.microsoft.com/office/powerpoint/2010/main" val="774357830"/>
              </p:ext>
            </p:extLst>
          </p:nvPr>
        </p:nvGraphicFramePr>
        <p:xfrm>
          <a:off x="2814638" y="4897438"/>
          <a:ext cx="3851275" cy="558800"/>
        </p:xfrm>
        <a:graphic>
          <a:graphicData uri="http://schemas.openxmlformats.org/presentationml/2006/ole">
            <mc:AlternateContent xmlns:mc="http://schemas.openxmlformats.org/markup-compatibility/2006">
              <mc:Choice xmlns:v="urn:schemas-microsoft-com:vml" Requires="v">
                <p:oleObj spid="_x0000_s36967" name="Equation" r:id="rId6" imgW="2094591" imgH="304668" progId="Equation.3">
                  <p:embed/>
                </p:oleObj>
              </mc:Choice>
              <mc:Fallback>
                <p:oleObj name="Equation" r:id="rId6" imgW="2094591" imgH="304668"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14638" y="4897438"/>
                        <a:ext cx="3851275" cy="558800"/>
                      </a:xfrm>
                      <a:prstGeom prst="rect">
                        <a:avLst/>
                      </a:prstGeom>
                      <a:solidFill>
                        <a:schemeClr val="bg1"/>
                      </a:solidFill>
                      <a:ln>
                        <a:noFill/>
                      </a:ln>
                      <a:extLst/>
                    </p:spPr>
                  </p:pic>
                </p:oleObj>
              </mc:Fallback>
            </mc:AlternateContent>
          </a:graphicData>
        </a:graphic>
      </p:graphicFrame>
      <p:sp>
        <p:nvSpPr>
          <p:cNvPr id="95248" name="Rectangle 1134"/>
          <p:cNvSpPr>
            <a:spLocks noChangeArrowheads="1"/>
          </p:cNvSpPr>
          <p:nvPr/>
        </p:nvSpPr>
        <p:spPr bwMode="auto">
          <a:xfrm>
            <a:off x="4135438" y="3146425"/>
            <a:ext cx="655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sp>
        <p:nvSpPr>
          <p:cNvPr id="95249" name="Rectangle 1135"/>
          <p:cNvSpPr>
            <a:spLocks noChangeArrowheads="1"/>
          </p:cNvSpPr>
          <p:nvPr/>
        </p:nvSpPr>
        <p:spPr bwMode="auto">
          <a:xfrm>
            <a:off x="4062381" y="1963738"/>
            <a:ext cx="873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i+1</a:t>
            </a:r>
          </a:p>
        </p:txBody>
      </p:sp>
      <p:sp>
        <p:nvSpPr>
          <p:cNvPr id="63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42</a:t>
            </a:fld>
            <a:endParaRPr lang="en-US" altLang="en-US"/>
          </a:p>
        </p:txBody>
      </p:sp>
    </p:spTree>
    <p:extLst>
      <p:ext uri="{BB962C8B-B14F-4D97-AF65-F5344CB8AC3E}">
        <p14:creationId xmlns:p14="http://schemas.microsoft.com/office/powerpoint/2010/main" val="364382330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9850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985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HBE to VBE Design Axial Forces</a:t>
            </a:r>
          </a:p>
        </p:txBody>
      </p:sp>
      <p:sp>
        <p:nvSpPr>
          <p:cNvPr id="97283" name="Rectangle 46"/>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7284" name="Rectangle 324"/>
          <p:cNvSpPr>
            <a:spLocks noChangeArrowheads="1"/>
          </p:cNvSpPr>
          <p:nvPr/>
        </p:nvSpPr>
        <p:spPr bwMode="auto">
          <a:xfrm>
            <a:off x="4699762" y="2884488"/>
            <a:ext cx="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7285" name="Rectangle 325"/>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7286" name="Rectangle 632"/>
          <p:cNvSpPr>
            <a:spLocks noChangeArrowheads="1"/>
          </p:cNvSpPr>
          <p:nvPr/>
        </p:nvSpPr>
        <p:spPr bwMode="auto">
          <a:xfrm>
            <a:off x="0" y="32845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97287" name="Rectangle 638"/>
          <p:cNvSpPr>
            <a:spLocks noChangeArrowheads="1"/>
          </p:cNvSpPr>
          <p:nvPr/>
        </p:nvSpPr>
        <p:spPr bwMode="auto">
          <a:xfrm>
            <a:off x="2222500" y="4245918"/>
            <a:ext cx="58097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2400" b="0" i="1" dirty="0">
                <a:latin typeface="Cambria Math" panose="02040503050406030204" pitchFamily="18" charset="0"/>
                <a:ea typeface="Cambria Math" panose="02040503050406030204" pitchFamily="18" charset="0"/>
                <a:cs typeface="Times New Roman" panose="02020603050405020304" pitchFamily="18" charset="0"/>
              </a:rPr>
              <a:t>R</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u(</a:t>
            </a:r>
            <a:r>
              <a:rPr lang="en-US" altLang="en-US" sz="2400" b="0" i="1" baseline="-30000" dirty="0" err="1">
                <a:latin typeface="Cambria Math" panose="02040503050406030204" pitchFamily="18" charset="0"/>
                <a:ea typeface="Cambria Math" panose="02040503050406030204" pitchFamily="18" charset="0"/>
                <a:cs typeface="Times New Roman" panose="02020603050405020304" pitchFamily="18" charset="0"/>
              </a:rPr>
              <a:t>horiz</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n-US" altLang="en-US" sz="2400" b="0" dirty="0">
                <a:latin typeface="Cambria Math" panose="02040503050406030204" pitchFamily="18" charset="0"/>
                <a:ea typeface="Cambria Math" panose="02040503050406030204" pitchFamily="18" charset="0"/>
                <a:cs typeface="UniversalMath1 BT" panose="05050102010205020602" pitchFamily="18" charset="2"/>
                <a:sym typeface="UniversalMath1 BT" panose="05050102010205020602" pitchFamily="18" charset="2"/>
              </a:rPr>
              <a:t></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n-US" altLang="en-US" sz="2400" b="0" i="1" dirty="0">
                <a:latin typeface="Cambria Math" panose="02040503050406030204" pitchFamily="18" charset="0"/>
                <a:ea typeface="Cambria Math" panose="02040503050406030204" pitchFamily="18" charset="0"/>
                <a:cs typeface="Times New Roman" panose="02020603050405020304" pitchFamily="18" charset="0"/>
              </a:rPr>
              <a:t>P</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HBE(VBE) </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l-GR" altLang="en-US" sz="2400" b="0" dirty="0" smtClean="0">
                <a:latin typeface="Cambria Math" panose="02040503050406030204" pitchFamily="18" charset="0"/>
                <a:ea typeface="Cambria Math" panose="02040503050406030204" pitchFamily="18" charset="0"/>
                <a:cs typeface="Times New Roman" panose="02020603050405020304" pitchFamily="18" charset="0"/>
              </a:rPr>
              <a:t>Ω</a:t>
            </a:r>
            <a:r>
              <a:rPr lang="en-US" altLang="en-US" sz="2400" b="0" baseline="-30000" dirty="0" smtClean="0">
                <a:latin typeface="Cambria Math" panose="02040503050406030204" pitchFamily="18" charset="0"/>
                <a:ea typeface="Cambria Math" panose="02040503050406030204" pitchFamily="18" charset="0"/>
                <a:cs typeface="Times New Roman" panose="02020603050405020304" pitchFamily="18" charset="0"/>
              </a:rPr>
              <a:t>o </a:t>
            </a:r>
            <a:r>
              <a:rPr lang="en-US" altLang="en-US" sz="2400" b="0" i="1" dirty="0" err="1">
                <a:latin typeface="Cambria Math" panose="02040503050406030204" pitchFamily="18" charset="0"/>
                <a:ea typeface="Cambria Math" panose="02040503050406030204" pitchFamily="18" charset="0"/>
                <a:cs typeface="Times New Roman" panose="02020603050405020304" pitchFamily="18" charset="0"/>
              </a:rPr>
              <a:t>P</a:t>
            </a:r>
            <a:r>
              <a:rPr lang="en-US" altLang="en-US" sz="2400" b="0" i="1" baseline="-30000" dirty="0" err="1">
                <a:latin typeface="Cambria Math" panose="02040503050406030204" pitchFamily="18" charset="0"/>
                <a:ea typeface="Cambria Math" panose="02040503050406030204" pitchFamily="18" charset="0"/>
                <a:cs typeface="Times New Roman" panose="02020603050405020304" pitchFamily="18" charset="0"/>
              </a:rPr>
              <a:t>collector</a:t>
            </a:r>
            <a:r>
              <a:rPr lang="en-US" altLang="en-US" sz="2400" b="0" dirty="0">
                <a:latin typeface="Cambria Math" panose="02040503050406030204" pitchFamily="18" charset="0"/>
                <a:ea typeface="Cambria Math" panose="02040503050406030204" pitchFamily="18" charset="0"/>
              </a:rPr>
              <a:t> </a:t>
            </a:r>
          </a:p>
        </p:txBody>
      </p:sp>
      <p:sp>
        <p:nvSpPr>
          <p:cNvPr id="97288" name="Rectangle 640"/>
          <p:cNvSpPr>
            <a:spLocks noChangeArrowheads="1"/>
          </p:cNvSpPr>
          <p:nvPr/>
        </p:nvSpPr>
        <p:spPr bwMode="auto">
          <a:xfrm>
            <a:off x="2174875" y="4882506"/>
            <a:ext cx="55569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2400" b="0" i="1" dirty="0">
                <a:latin typeface="Cambria Math" panose="02040503050406030204" pitchFamily="18" charset="0"/>
                <a:ea typeface="Cambria Math" panose="02040503050406030204" pitchFamily="18" charset="0"/>
                <a:cs typeface="Times New Roman" panose="02020603050405020304" pitchFamily="18" charset="0"/>
              </a:rPr>
              <a:t>R</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u(</a:t>
            </a:r>
            <a:r>
              <a:rPr lang="en-US" altLang="en-US" sz="2400" b="0" i="1" baseline="-30000" dirty="0" err="1">
                <a:latin typeface="Cambria Math" panose="02040503050406030204" pitchFamily="18" charset="0"/>
                <a:ea typeface="Cambria Math" panose="02040503050406030204" pitchFamily="18" charset="0"/>
                <a:cs typeface="Times New Roman" panose="02020603050405020304" pitchFamily="18" charset="0"/>
              </a:rPr>
              <a:t>horiz</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n-US" altLang="en-US" sz="2400" b="0" dirty="0">
                <a:latin typeface="Cambria Math" panose="02040503050406030204" pitchFamily="18" charset="0"/>
                <a:ea typeface="Cambria Math" panose="02040503050406030204" pitchFamily="18" charset="0"/>
                <a:sym typeface="UniversalMath1 BT" panose="05050102010205020602" pitchFamily="18" charset="2"/>
              </a:rPr>
              <a:t></a:t>
            </a:r>
            <a:r>
              <a:rPr lang="en-US" altLang="en-US" sz="2400" b="0" dirty="0">
                <a:latin typeface="Cambria Math" panose="02040503050406030204" pitchFamily="18" charset="0"/>
                <a:ea typeface="Cambria Math" panose="02040503050406030204" pitchFamily="18" charset="0"/>
              </a:rPr>
              <a:t> </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n-US" altLang="en-US" sz="2400" b="0" i="1" dirty="0">
                <a:latin typeface="Cambria Math" panose="02040503050406030204" pitchFamily="18" charset="0"/>
                <a:ea typeface="Cambria Math" panose="02040503050406030204" pitchFamily="18" charset="0"/>
                <a:cs typeface="Times New Roman" panose="02020603050405020304" pitchFamily="18" charset="0"/>
              </a:rPr>
              <a:t>P</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HBE(VBE) </a:t>
            </a:r>
            <a:r>
              <a:rPr lang="en-US" altLang="en-US" sz="2400" b="0" dirty="0">
                <a:latin typeface="Cambria Math" panose="02040503050406030204" pitchFamily="18" charset="0"/>
                <a:ea typeface="Cambria Math" panose="02040503050406030204" pitchFamily="18" charset="0"/>
                <a:cs typeface="Times New Roman" panose="02020603050405020304" pitchFamily="18" charset="0"/>
              </a:rPr>
              <a:t>+ </a:t>
            </a:r>
            <a:r>
              <a:rPr lang="en-US" altLang="en-US" sz="2400" b="0" i="1" dirty="0">
                <a:latin typeface="Cambria Math" panose="02040503050406030204" pitchFamily="18" charset="0"/>
                <a:ea typeface="Cambria Math" panose="02040503050406030204" pitchFamily="18" charset="0"/>
                <a:cs typeface="Times New Roman" panose="02020603050405020304" pitchFamily="18" charset="0"/>
              </a:rPr>
              <a:t>P</a:t>
            </a:r>
            <a:r>
              <a:rPr lang="en-US" altLang="en-US" sz="2400" b="0" i="1" baseline="-30000" dirty="0">
                <a:latin typeface="Cambria Math" panose="02040503050406030204" pitchFamily="18" charset="0"/>
                <a:ea typeface="Cambria Math" panose="02040503050406030204" pitchFamily="18" charset="0"/>
                <a:cs typeface="Times New Roman" panose="02020603050405020304" pitchFamily="18" charset="0"/>
              </a:rPr>
              <a:t>HBE(web)</a:t>
            </a:r>
            <a:r>
              <a:rPr lang="en-US" altLang="en-US" sz="2400" b="0" dirty="0">
                <a:latin typeface="Cambria Math" panose="02040503050406030204" pitchFamily="18" charset="0"/>
                <a:ea typeface="Cambria Math" panose="02040503050406030204" pitchFamily="18" charset="0"/>
              </a:rPr>
              <a:t> </a:t>
            </a:r>
          </a:p>
        </p:txBody>
      </p:sp>
      <p:grpSp>
        <p:nvGrpSpPr>
          <p:cNvPr id="97289" name="Group 1265"/>
          <p:cNvGrpSpPr>
            <a:grpSpLocks/>
          </p:cNvGrpSpPr>
          <p:nvPr/>
        </p:nvGrpSpPr>
        <p:grpSpPr bwMode="auto">
          <a:xfrm>
            <a:off x="3163888" y="2713038"/>
            <a:ext cx="2992437" cy="317500"/>
            <a:chOff x="1977" y="1432"/>
            <a:chExt cx="1885" cy="200"/>
          </a:xfrm>
        </p:grpSpPr>
        <p:sp>
          <p:nvSpPr>
            <p:cNvPr id="97896" name="Rectangle 1266"/>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897" name="Freeform 1267"/>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898" name="Freeform 1268"/>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899" name="Rectangle 1269"/>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900" name="Rectangle 1270"/>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901" name="Freeform 1271"/>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02" name="Freeform 1272"/>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03" name="Rectangle 1273"/>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904" name="Freeform 1274"/>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905" name="Freeform 1275"/>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906" name="Rectangle 1276"/>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907" name="Freeform 1277"/>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08" name="Freeform 1278"/>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09" name="Rectangle 1279"/>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910" name="Freeform 1280"/>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11" name="Freeform 1281"/>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97912" name="Rectangle 1282"/>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97290" name="Group 1283"/>
          <p:cNvGrpSpPr>
            <a:grpSpLocks/>
          </p:cNvGrpSpPr>
          <p:nvPr/>
        </p:nvGrpSpPr>
        <p:grpSpPr bwMode="auto">
          <a:xfrm>
            <a:off x="2359025" y="2705100"/>
            <a:ext cx="542925" cy="217488"/>
            <a:chOff x="4056" y="1470"/>
            <a:chExt cx="342" cy="137"/>
          </a:xfrm>
        </p:grpSpPr>
        <p:sp>
          <p:nvSpPr>
            <p:cNvPr id="97875" name="Freeform 1284"/>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6" name="Freeform 1285"/>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7" name="Freeform 1286"/>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78" name="Freeform 1287"/>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9" name="Freeform 1288"/>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0" name="Freeform 1289"/>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81" name="Freeform 1290"/>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2" name="Freeform 1291"/>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3" name="Freeform 1292"/>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84" name="Freeform 1293"/>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5" name="Freeform 1294"/>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6" name="Freeform 1295"/>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87" name="Freeform 1296"/>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8" name="Freeform 1297"/>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89" name="Freeform 1298"/>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90" name="Freeform 1299"/>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91" name="Freeform 1300"/>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92" name="Freeform 1301"/>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93" name="Freeform 1302"/>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94" name="Freeform 1303"/>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95" name="Freeform 1304"/>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97291" name="Group 1305"/>
          <p:cNvGrpSpPr>
            <a:grpSpLocks/>
          </p:cNvGrpSpPr>
          <p:nvPr/>
        </p:nvGrpSpPr>
        <p:grpSpPr bwMode="auto">
          <a:xfrm>
            <a:off x="3032125" y="3106738"/>
            <a:ext cx="3122613" cy="160337"/>
            <a:chOff x="1894" y="1680"/>
            <a:chExt cx="1967" cy="101"/>
          </a:xfrm>
        </p:grpSpPr>
        <p:sp>
          <p:nvSpPr>
            <p:cNvPr id="97599" name="Freeform 1306"/>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0" name="Freeform 1307"/>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1" name="Freeform 1308"/>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02" name="Freeform 1309"/>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3" name="Freeform 1310"/>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4" name="Rectangle 1311"/>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605" name="Freeform 1312"/>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6" name="Freeform 1313"/>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07" name="Freeform 1314"/>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08" name="Freeform 1315"/>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09" name="Freeform 1316"/>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0" name="Freeform 1317"/>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1" name="Freeform 1318"/>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12" name="Freeform 1319"/>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3" name="Freeform 1320"/>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14" name="Freeform 1321"/>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5" name="Freeform 1322"/>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16" name="Freeform 1323"/>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7" name="Freeform 1324"/>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18" name="Freeform 1325"/>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19" name="Freeform 1326"/>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0" name="Freeform 1327"/>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21" name="Freeform 1328"/>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2" name="Freeform 1329"/>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23" name="Freeform 1330"/>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4" name="Freeform 1331"/>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25" name="Freeform 1332"/>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6" name="Freeform 1333"/>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7" name="Freeform 1334"/>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28" name="Freeform 1335"/>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29" name="Freeform 1336"/>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30" name="Freeform 1337"/>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31" name="Freeform 1338"/>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32" name="Freeform 1339"/>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33" name="Freeform 1340"/>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34" name="Freeform 1341"/>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35" name="Freeform 1342"/>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36" name="Freeform 1343"/>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37" name="Freeform 1344"/>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38" name="Freeform 1345"/>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39" name="Freeform 1346"/>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0" name="Freeform 1347"/>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1" name="Freeform 1348"/>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42" name="Freeform 1349"/>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3" name="Freeform 1350"/>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44" name="Freeform 1351"/>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5" name="Freeform 1352"/>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46" name="Freeform 1353"/>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7" name="Freeform 1354"/>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48" name="Freeform 1355"/>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49" name="Freeform 1356"/>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0" name="Freeform 1357"/>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51" name="Freeform 1358"/>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2" name="Freeform 1359"/>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53" name="Freeform 1360"/>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4" name="Freeform 1361"/>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5" name="Freeform 1362"/>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56" name="Freeform 1363"/>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7" name="Freeform 1364"/>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58" name="Freeform 1365"/>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59" name="Freeform 1366"/>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60" name="Freeform 1367"/>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1" name="Freeform 1368"/>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2" name="Freeform 1369"/>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63" name="Freeform 1370"/>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4" name="Freeform 1371"/>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65" name="Freeform 1372"/>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6" name="Freeform 1373"/>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67" name="Freeform 1374"/>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8" name="Freeform 1375"/>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69" name="Freeform 1376"/>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70" name="Freeform 1377"/>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71" name="Freeform 1378"/>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72" name="Freeform 1379"/>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73" name="Freeform 1380"/>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74" name="Freeform 1381"/>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75" name="Freeform 1382"/>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76" name="Freeform 1383"/>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77" name="Freeform 1384"/>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78" name="Freeform 1385"/>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79" name="Freeform 1386"/>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0" name="Freeform 1387"/>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81" name="Freeform 1388"/>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2" name="Freeform 1389"/>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3" name="Freeform 1390"/>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84" name="Freeform 1391"/>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5" name="Freeform 1392"/>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86" name="Freeform 1393"/>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7" name="Freeform 1394"/>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88" name="Freeform 1395"/>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89" name="Freeform 1396"/>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0" name="Freeform 1397"/>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91" name="Freeform 1398"/>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2" name="Freeform 1399"/>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93" name="Freeform 1400"/>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4" name="Freeform 1401"/>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95" name="Freeform 1402"/>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6" name="Freeform 1403"/>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7" name="Freeform 1404"/>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698" name="Freeform 1405"/>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699" name="Freeform 1406"/>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00" name="Freeform 1407"/>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01" name="Freeform 1408"/>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02" name="Freeform 1409"/>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03" name="Freeform 1410"/>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04" name="Freeform 1411"/>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05" name="Freeform 1412"/>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06" name="Freeform 1413"/>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07" name="Freeform 1414"/>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08" name="Freeform 1415"/>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09" name="Freeform 1416"/>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0" name="Freeform 1417"/>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1" name="Freeform 1418"/>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12" name="Freeform 1419"/>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3" name="Freeform 1420"/>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14" name="Freeform 1421"/>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5" name="Freeform 1422"/>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16" name="Freeform 1423"/>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7" name="Freeform 1424"/>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18" name="Freeform 1425"/>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19" name="Freeform 1426"/>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0" name="Freeform 1427"/>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21" name="Freeform 1428"/>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2" name="Freeform 1429"/>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23" name="Freeform 1430"/>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4" name="Freeform 1431"/>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5" name="Freeform 1432"/>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26" name="Freeform 1433"/>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7" name="Freeform 1434"/>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28" name="Freeform 1435"/>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29" name="Freeform 1436"/>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30" name="Freeform 1437"/>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1" name="Freeform 1438"/>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2" name="Freeform 1439"/>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33" name="Freeform 1440"/>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4" name="Freeform 1441"/>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35" name="Freeform 1442"/>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6" name="Freeform 1443"/>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37" name="Freeform 1444"/>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8" name="Freeform 1445"/>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39" name="Freeform 1446"/>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40" name="Freeform 1447"/>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41" name="Freeform 1448"/>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42" name="Freeform 1449"/>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43" name="Freeform 1450"/>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44" name="Freeform 1451"/>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45" name="Freeform 1452"/>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46" name="Freeform 1453"/>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47" name="Freeform 1454"/>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48" name="Freeform 1455"/>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49" name="Freeform 1456"/>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0" name="Freeform 1457"/>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51" name="Freeform 1458"/>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2" name="Freeform 1459"/>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3" name="Freeform 1460"/>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54" name="Freeform 1461"/>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5" name="Freeform 1462"/>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56" name="Freeform 1463"/>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7" name="Freeform 1464"/>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58" name="Freeform 1465"/>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59" name="Freeform 1466"/>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0" name="Freeform 1467"/>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61" name="Freeform 1468"/>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2" name="Freeform 1469"/>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63" name="Freeform 1470"/>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4" name="Freeform 1471"/>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65" name="Freeform 1472"/>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6" name="Freeform 1473"/>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7" name="Freeform 1474"/>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68" name="Freeform 1475"/>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69" name="Freeform 1476"/>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70" name="Freeform 1477"/>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71" name="Freeform 1478"/>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72" name="Freeform 1479"/>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73" name="Freeform 1480"/>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74" name="Freeform 1481"/>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75" name="Freeform 1482"/>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76" name="Freeform 1483"/>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77" name="Freeform 1484"/>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78" name="Freeform 1485"/>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79" name="Freeform 1486"/>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0" name="Freeform 1487"/>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81" name="Freeform 1488"/>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2" name="Freeform 1489"/>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83" name="Freeform 1490"/>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4" name="Freeform 1491"/>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85" name="Freeform 1492"/>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6" name="Freeform 1493"/>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7" name="Freeform 1494"/>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88" name="Freeform 1495"/>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89" name="Freeform 1496"/>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90" name="Freeform 1497"/>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91" name="Freeform 1498"/>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92" name="Freeform 1499"/>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93" name="Freeform 1500"/>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94" name="Freeform 1501"/>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95" name="Freeform 1502"/>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96" name="Freeform 1503"/>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97" name="Freeform 1504"/>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798" name="Freeform 1505"/>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799" name="Freeform 1506"/>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0" name="Freeform 1507"/>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1" name="Freeform 1508"/>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02" name="Freeform 1509"/>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3" name="Freeform 1510"/>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04" name="Freeform 1511"/>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5" name="Freeform 1512"/>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06" name="Freeform 1513"/>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7" name="Freeform 1514"/>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08" name="Freeform 1515"/>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09" name="Freeform 1516"/>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0" name="Freeform 1517"/>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11" name="Freeform 1518"/>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2" name="Freeform 1519"/>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13" name="Freeform 1520"/>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4" name="Freeform 1521"/>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5" name="Freeform 1522"/>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16" name="Freeform 1523"/>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7" name="Freeform 1524"/>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18" name="Freeform 1525"/>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19" name="Freeform 1526"/>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20" name="Freeform 1527"/>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1" name="Freeform 1528"/>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2" name="Freeform 1529"/>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23" name="Freeform 1530"/>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4" name="Freeform 1531"/>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25" name="Freeform 1532"/>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6" name="Freeform 1533"/>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7" name="Freeform 1534"/>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28" name="Freeform 1535"/>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29" name="Freeform 1536"/>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0" name="Freeform 1537"/>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31" name="Freeform 1538"/>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2" name="Freeform 1539"/>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33" name="Freeform 1540"/>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4" name="Freeform 1541"/>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35" name="Freeform 1542"/>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6" name="Freeform 1543"/>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7" name="Freeform 1544"/>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38" name="Freeform 1545"/>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39" name="Freeform 1546"/>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40" name="Freeform 1547"/>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41" name="Freeform 1548"/>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42" name="Freeform 1549"/>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43" name="Freeform 1550"/>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44" name="Freeform 1551"/>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45" name="Freeform 1552"/>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46" name="Freeform 1553"/>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47" name="Freeform 1554"/>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48" name="Freeform 1555"/>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49" name="Freeform 1556"/>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0" name="Freeform 1557"/>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1" name="Freeform 1558"/>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52" name="Freeform 1559"/>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3" name="Freeform 1560"/>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54" name="Freeform 1561"/>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5" name="Freeform 1562"/>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56" name="Freeform 1563"/>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7" name="Freeform 1564"/>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58" name="Freeform 1565"/>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59" name="Freeform 1566"/>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0" name="Freeform 1567"/>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61" name="Freeform 1568"/>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2" name="Freeform 1569"/>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63" name="Freeform 1570"/>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4" name="Freeform 1571"/>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5" name="Freeform 1572"/>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66" name="Freeform 1573"/>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7" name="Freeform 1574"/>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68" name="Freeform 1575"/>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69" name="Freeform 1576"/>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70" name="Freeform 1577"/>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1" name="Freeform 1578"/>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2" name="Freeform 1579"/>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873" name="Freeform 1580"/>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874" name="Freeform 1581"/>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97292" name="Group 1582"/>
          <p:cNvGrpSpPr>
            <a:grpSpLocks/>
          </p:cNvGrpSpPr>
          <p:nvPr/>
        </p:nvGrpSpPr>
        <p:grpSpPr bwMode="auto">
          <a:xfrm>
            <a:off x="3189288" y="2484438"/>
            <a:ext cx="3124200" cy="160337"/>
            <a:chOff x="1977" y="2120"/>
            <a:chExt cx="1968" cy="101"/>
          </a:xfrm>
        </p:grpSpPr>
        <p:sp>
          <p:nvSpPr>
            <p:cNvPr id="97319" name="Freeform 1583"/>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0" name="Freeform 1584"/>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21" name="Freeform 1585"/>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2" name="Freeform 1586"/>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97323" name="Group 1587"/>
            <p:cNvGrpSpPr>
              <a:grpSpLocks/>
            </p:cNvGrpSpPr>
            <p:nvPr/>
          </p:nvGrpSpPr>
          <p:grpSpPr bwMode="auto">
            <a:xfrm>
              <a:off x="1977" y="2120"/>
              <a:ext cx="1951" cy="101"/>
              <a:chOff x="1977" y="2120"/>
              <a:chExt cx="1951" cy="101"/>
            </a:xfrm>
          </p:grpSpPr>
          <p:sp>
            <p:nvSpPr>
              <p:cNvPr id="97324" name="Freeform 1588"/>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5" name="Freeform 1589"/>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6" name="Rectangle 1590"/>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327" name="Freeform 1591"/>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8" name="Freeform 1592"/>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29" name="Freeform 1593"/>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30" name="Freeform 1594"/>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1" name="Freeform 1595"/>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32" name="Freeform 1596"/>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3" name="Freeform 1597"/>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4" name="Freeform 1598"/>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35" name="Freeform 1599"/>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6" name="Freeform 1600"/>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7" name="Rectangle 1601"/>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7338" name="Freeform 1602"/>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39" name="Freeform 1603"/>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40" name="Freeform 1604"/>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41" name="Freeform 1605"/>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42" name="Freeform 1606"/>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43" name="Freeform 1607"/>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44" name="Freeform 1608"/>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45" name="Freeform 1609"/>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46" name="Freeform 1610"/>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47" name="Freeform 1611"/>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48" name="Freeform 1612"/>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49" name="Freeform 1613"/>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0" name="Freeform 1614"/>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51" name="Freeform 1615"/>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2" name="Freeform 1616"/>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3" name="Freeform 1617"/>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54" name="Freeform 1618"/>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5" name="Freeform 1619"/>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56" name="Freeform 1620"/>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7" name="Freeform 1621"/>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58" name="Freeform 1622"/>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59" name="Freeform 1623"/>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0" name="Freeform 1624"/>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61" name="Freeform 1625"/>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2" name="Freeform 1626"/>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63" name="Freeform 1627"/>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4" name="Freeform 1628"/>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65" name="Freeform 1629"/>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6" name="Freeform 1630"/>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7" name="Freeform 1631"/>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68" name="Freeform 1632"/>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69" name="Freeform 1633"/>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70" name="Freeform 1634"/>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71" name="Freeform 1635"/>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72" name="Freeform 1636"/>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73" name="Freeform 1637"/>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74" name="Freeform 1638"/>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75" name="Freeform 1639"/>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76" name="Freeform 1640"/>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77" name="Freeform 1641"/>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78" name="Freeform 1642"/>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79" name="Freeform 1643"/>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0" name="Freeform 1644"/>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1" name="Freeform 1645"/>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82" name="Freeform 1646"/>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3" name="Freeform 1647"/>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84" name="Freeform 1648"/>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5" name="Freeform 1649"/>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86" name="Freeform 1650"/>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7" name="Freeform 1651"/>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88" name="Freeform 1652"/>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89" name="Freeform 1653"/>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0" name="Freeform 1654"/>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91" name="Freeform 1655"/>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2" name="Freeform 1656"/>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93" name="Freeform 1657"/>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4" name="Freeform 1658"/>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5" name="Freeform 1659"/>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96" name="Freeform 1660"/>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7" name="Freeform 1661"/>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98" name="Freeform 1662"/>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99" name="Freeform 1663"/>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00" name="Freeform 1664"/>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1" name="Freeform 1665"/>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2" name="Freeform 1666"/>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03" name="Freeform 1667"/>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4" name="Freeform 1668"/>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05" name="Freeform 1669"/>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6" name="Freeform 1670"/>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07" name="Freeform 1671"/>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8" name="Freeform 1672"/>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09" name="Freeform 1673"/>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10" name="Freeform 1674"/>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1" name="Freeform 1675"/>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2" name="Freeform 1676"/>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13" name="Freeform 1677"/>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4" name="Freeform 1678"/>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15" name="Freeform 1679"/>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6" name="Freeform 1680"/>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17" name="Freeform 1681"/>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8" name="Freeform 1682"/>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19" name="Freeform 1683"/>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20" name="Freeform 1684"/>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21" name="Freeform 1685"/>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22" name="Freeform 1686"/>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23" name="Freeform 1687"/>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24" name="Freeform 1688"/>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25" name="Freeform 1689"/>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26" name="Freeform 1690"/>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27" name="Freeform 1691"/>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28" name="Freeform 1692"/>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29" name="Freeform 1693"/>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0" name="Freeform 1694"/>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31" name="Freeform 1695"/>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2" name="Freeform 1696"/>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33" name="Freeform 1697"/>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4" name="Freeform 1698"/>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35" name="Freeform 1699"/>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6" name="Freeform 1700"/>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7" name="Freeform 1701"/>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38" name="Freeform 1702"/>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39" name="Freeform 1703"/>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40" name="Freeform 1704"/>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41" name="Freeform 1705"/>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42" name="Freeform 1706"/>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43" name="Freeform 1707"/>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44" name="Freeform 1708"/>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45" name="Freeform 1709"/>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46" name="Freeform 1710"/>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47" name="Freeform 1711"/>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48" name="Freeform 1712"/>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49" name="Freeform 1713"/>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0" name="Freeform 1714"/>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1" name="Freeform 1715"/>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52" name="Freeform 1716"/>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3" name="Freeform 1717"/>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54" name="Freeform 1718"/>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5" name="Freeform 1719"/>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56" name="Freeform 1720"/>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7" name="Freeform 1721"/>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58" name="Freeform 1722"/>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59" name="Freeform 1723"/>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0" name="Freeform 1724"/>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61" name="Freeform 1725"/>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2" name="Freeform 1726"/>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63" name="Freeform 1727"/>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4" name="Freeform 1728"/>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5" name="Freeform 1729"/>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66" name="Freeform 1730"/>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7" name="Freeform 1731"/>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68" name="Freeform 1732"/>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69" name="Freeform 1733"/>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70" name="Freeform 1734"/>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1" name="Freeform 1735"/>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2" name="Freeform 1736"/>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73" name="Freeform 1737"/>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4" name="Freeform 1738"/>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5" name="Freeform 1739"/>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76" name="Freeform 1740"/>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7" name="Freeform 1741"/>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78" name="Freeform 1742"/>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79" name="Freeform 1743"/>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80" name="Freeform 1744"/>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1" name="Freeform 1745"/>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2" name="Freeform 1746"/>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83" name="Freeform 1747"/>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4" name="Freeform 1748"/>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85" name="Freeform 1749"/>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6" name="Freeform 1750"/>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87" name="Freeform 1751"/>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8" name="Freeform 1752"/>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89" name="Freeform 1753"/>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90" name="Freeform 1754"/>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91" name="Freeform 1755"/>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92" name="Freeform 1756"/>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93" name="Freeform 1757"/>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94" name="Freeform 1758"/>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95" name="Freeform 1759"/>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96" name="Freeform 1760"/>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97" name="Freeform 1761"/>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498" name="Freeform 1762"/>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499" name="Freeform 1763"/>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0" name="Freeform 1764"/>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01" name="Freeform 1765"/>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2" name="Freeform 1766"/>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3" name="Freeform 1767"/>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04" name="Freeform 1768"/>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5" name="Freeform 1769"/>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06" name="Freeform 1770"/>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7" name="Freeform 1771"/>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08" name="Freeform 1772"/>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09" name="Freeform 1773"/>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0" name="Freeform 1774"/>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11" name="Freeform 1775"/>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2" name="Freeform 1776"/>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13" name="Freeform 1777"/>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4" name="Freeform 1778"/>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15" name="Freeform 1779"/>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6" name="Freeform 1780"/>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7" name="Freeform 1781"/>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18" name="Freeform 1782"/>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19" name="Freeform 1783"/>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20" name="Freeform 1784"/>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21" name="Freeform 1785"/>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22" name="Freeform 1786"/>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23" name="Freeform 1787"/>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24" name="Freeform 1788"/>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25" name="Freeform 1789"/>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26" name="Freeform 1790"/>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27" name="Freeform 1791"/>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28" name="Freeform 1792"/>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29" name="Freeform 1793"/>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0" name="Freeform 1794"/>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1" name="Freeform 1795"/>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32" name="Freeform 1796"/>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3" name="Freeform 1797"/>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34" name="Freeform 1798"/>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5" name="Freeform 1799"/>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36" name="Freeform 1800"/>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7" name="Freeform 1801"/>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38" name="Freeform 1802"/>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39" name="Freeform 1803"/>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0" name="Freeform 1804"/>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41" name="Freeform 1805"/>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2" name="Freeform 1806"/>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43" name="Freeform 1807"/>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4" name="Freeform 1808"/>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5" name="Freeform 1809"/>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46" name="Freeform 1810"/>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7" name="Freeform 1811"/>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48" name="Freeform 1812"/>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49" name="Freeform 1813"/>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50" name="Freeform 1814"/>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1" name="Freeform 1815"/>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2" name="Freeform 1816"/>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53" name="Freeform 1817"/>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4" name="Freeform 1818"/>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55" name="Freeform 1819"/>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6" name="Freeform 1820"/>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57" name="Freeform 1821"/>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8" name="Freeform 1822"/>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59" name="Freeform 1823"/>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60" name="Freeform 1824"/>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61" name="Freeform 1825"/>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62" name="Freeform 1826"/>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63" name="Freeform 1827"/>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64" name="Freeform 1828"/>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65" name="Freeform 1829"/>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66" name="Freeform 1830"/>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67" name="Freeform 1831"/>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68" name="Freeform 1832"/>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69" name="Freeform 1833"/>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0" name="Freeform 1834"/>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71" name="Freeform 1835"/>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2" name="Freeform 1836"/>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3" name="Freeform 1837"/>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74" name="Freeform 1838"/>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5" name="Freeform 1839"/>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76" name="Freeform 1840"/>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7" name="Freeform 1841"/>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78" name="Freeform 1842"/>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79" name="Freeform 1843"/>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0" name="Freeform 1844"/>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81" name="Freeform 1845"/>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2" name="Freeform 1846"/>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83" name="Freeform 1847"/>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4" name="Freeform 1848"/>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85" name="Freeform 1849"/>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6" name="Freeform 1850"/>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7" name="Freeform 1851"/>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88" name="Freeform 1852"/>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89" name="Freeform 1853"/>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90" name="Freeform 1854"/>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91" name="Freeform 1855"/>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92" name="Freeform 1856"/>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93" name="Freeform 1857"/>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94" name="Freeform 1858"/>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95" name="Freeform 1859"/>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96" name="Freeform 1860"/>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597" name="Freeform 1861"/>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598" name="Freeform 1862"/>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grpSp>
        <p:nvGrpSpPr>
          <p:cNvPr id="97293" name="Group 1863"/>
          <p:cNvGrpSpPr>
            <a:grpSpLocks/>
          </p:cNvGrpSpPr>
          <p:nvPr/>
        </p:nvGrpSpPr>
        <p:grpSpPr bwMode="auto">
          <a:xfrm>
            <a:off x="6399213" y="2509838"/>
            <a:ext cx="617537" cy="454025"/>
            <a:chOff x="4212" y="1948"/>
            <a:chExt cx="389" cy="286"/>
          </a:xfrm>
        </p:grpSpPr>
        <p:sp>
          <p:nvSpPr>
            <p:cNvPr id="97296" name="Freeform 1864"/>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297" name="Freeform 1865"/>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298" name="Freeform 1866"/>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299" name="Freeform 1867"/>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0" name="Freeform 1868"/>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1" name="Freeform 1869"/>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02" name="Freeform 1870"/>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3" name="Freeform 1871"/>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4" name="Freeform 1872"/>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05" name="Freeform 1873"/>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6" name="Freeform 1874"/>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7" name="Freeform 1875"/>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08" name="Freeform 1876"/>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09" name="Freeform 1877"/>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10" name="Freeform 1878"/>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11" name="Freeform 1879"/>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12" name="Freeform 1880"/>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13" name="Freeform 1881"/>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14" name="Freeform 1882"/>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15" name="Freeform 1883"/>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7316" name="Freeform 1884"/>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7317" name="Rectangle 1885"/>
            <p:cNvSpPr>
              <a:spLocks noChangeArrowheads="1"/>
            </p:cNvSpPr>
            <p:nvPr/>
          </p:nvSpPr>
          <p:spPr bwMode="auto">
            <a:xfrm>
              <a:off x="4212" y="194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7318" name="Rectangle 1886"/>
            <p:cNvSpPr>
              <a:spLocks noChangeArrowheads="1"/>
            </p:cNvSpPr>
            <p:nvPr/>
          </p:nvSpPr>
          <p:spPr bwMode="auto">
            <a:xfrm>
              <a:off x="4451" y="199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7294" name="Rectangle 1887"/>
          <p:cNvSpPr>
            <a:spLocks noChangeArrowheads="1"/>
          </p:cNvSpPr>
          <p:nvPr/>
        </p:nvSpPr>
        <p:spPr bwMode="auto">
          <a:xfrm>
            <a:off x="4287838" y="3298825"/>
            <a:ext cx="655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sp>
        <p:nvSpPr>
          <p:cNvPr id="97295" name="Rectangle 1888"/>
          <p:cNvSpPr>
            <a:spLocks noChangeArrowheads="1"/>
          </p:cNvSpPr>
          <p:nvPr/>
        </p:nvSpPr>
        <p:spPr bwMode="auto">
          <a:xfrm>
            <a:off x="4217162" y="2116138"/>
            <a:ext cx="873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dirty="0">
                <a:solidFill>
                  <a:schemeClr val="tx2"/>
                </a:solidFill>
                <a:latin typeface="Cambria Math" panose="02040503050406030204" pitchFamily="18" charset="0"/>
                <a:ea typeface="Cambria Math" panose="02040503050406030204" pitchFamily="18" charset="0"/>
              </a:rPr>
              <a:t> </a:t>
            </a:r>
            <a:r>
              <a:rPr lang="en-US" altLang="en-US" sz="2000" b="0" dirty="0" smtClean="0">
                <a:solidFill>
                  <a:schemeClr val="tx2"/>
                </a:solidFill>
                <a:latin typeface="Cambria Math" panose="02040503050406030204" pitchFamily="18" charset="0"/>
                <a:ea typeface="Cambria Math" panose="02040503050406030204" pitchFamily="18" charset="0"/>
              </a:rPr>
              <a:t>R</a:t>
            </a:r>
            <a:r>
              <a:rPr lang="en-US" altLang="en-US" sz="2000" b="0" baseline="-25000" dirty="0" smtClean="0">
                <a:solidFill>
                  <a:schemeClr val="tx2"/>
                </a:solidFill>
                <a:latin typeface="Cambria Math" panose="02040503050406030204" pitchFamily="18" charset="0"/>
                <a:ea typeface="Cambria Math" panose="02040503050406030204" pitchFamily="18" charset="0"/>
              </a:rPr>
              <a:t>y</a:t>
            </a:r>
            <a:r>
              <a:rPr lang="en-US" altLang="en-US" sz="2000" b="0" dirty="0" smtClean="0">
                <a:solidFill>
                  <a:schemeClr val="tx2"/>
                </a:solidFill>
                <a:latin typeface="Cambria Math" panose="02040503050406030204" pitchFamily="18" charset="0"/>
                <a:ea typeface="Cambria Math" panose="02040503050406030204" pitchFamily="18" charset="0"/>
              </a:rPr>
              <a:t>F</a:t>
            </a:r>
            <a:r>
              <a:rPr lang="en-US" altLang="en-US" sz="2000" b="0" baseline="-25000" dirty="0" smtClean="0">
                <a:solidFill>
                  <a:schemeClr val="tx2"/>
                </a:solidFill>
                <a:latin typeface="Cambria Math" panose="02040503050406030204" pitchFamily="18" charset="0"/>
                <a:ea typeface="Cambria Math" panose="02040503050406030204" pitchFamily="18" charset="0"/>
              </a:rPr>
              <a:t>y</a:t>
            </a:r>
            <a:r>
              <a:rPr lang="en-US" altLang="en-US" sz="2000" b="0" dirty="0" smtClean="0">
                <a:solidFill>
                  <a:schemeClr val="tx2"/>
                </a:solidFill>
                <a:latin typeface="Cambria Math" panose="02040503050406030204" pitchFamily="18" charset="0"/>
                <a:ea typeface="Cambria Math" panose="02040503050406030204" pitchFamily="18" charset="0"/>
              </a:rPr>
              <a:t>t</a:t>
            </a:r>
            <a:r>
              <a:rPr lang="en-US" altLang="en-US" sz="2000" b="0" baseline="-25000" dirty="0" smtClean="0">
                <a:solidFill>
                  <a:schemeClr val="tx2"/>
                </a:solidFill>
                <a:latin typeface="Cambria Math" panose="02040503050406030204" pitchFamily="18" charset="0"/>
                <a:ea typeface="Cambria Math" panose="02040503050406030204" pitchFamily="18" charset="0"/>
              </a:rPr>
              <a:t>i+1</a:t>
            </a:r>
            <a:endParaRPr lang="en-US" altLang="en-US" sz="2000" b="0" baseline="-25000" dirty="0">
              <a:solidFill>
                <a:schemeClr val="tx2"/>
              </a:solidFill>
              <a:latin typeface="Cambria Math" panose="02040503050406030204" pitchFamily="18" charset="0"/>
              <a:ea typeface="Cambria Math" panose="02040503050406030204" pitchFamily="18" charset="0"/>
            </a:endParaRPr>
          </a:p>
        </p:txBody>
      </p:sp>
      <p:sp>
        <p:nvSpPr>
          <p:cNvPr id="633"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43</a:t>
            </a:fld>
            <a:endParaRPr lang="en-US" altLang="en-US"/>
          </a:p>
        </p:txBody>
      </p:sp>
    </p:spTree>
    <p:extLst>
      <p:ext uri="{BB962C8B-B14F-4D97-AF65-F5344CB8AC3E}">
        <p14:creationId xmlns:p14="http://schemas.microsoft.com/office/powerpoint/2010/main" val="2559890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HBE Design Flexural Forces</a:t>
            </a:r>
          </a:p>
        </p:txBody>
      </p:sp>
      <p:grpSp>
        <p:nvGrpSpPr>
          <p:cNvPr id="99331" name="Group 5"/>
          <p:cNvGrpSpPr>
            <a:grpSpLocks/>
          </p:cNvGrpSpPr>
          <p:nvPr/>
        </p:nvGrpSpPr>
        <p:grpSpPr bwMode="auto">
          <a:xfrm>
            <a:off x="3011488" y="2560638"/>
            <a:ext cx="2992437" cy="317500"/>
            <a:chOff x="1977" y="1432"/>
            <a:chExt cx="1885" cy="200"/>
          </a:xfrm>
        </p:grpSpPr>
        <p:sp>
          <p:nvSpPr>
            <p:cNvPr id="100016" name="Rectangle 6"/>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17" name="Freeform 7"/>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18" name="Freeform 8"/>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19" name="Rectangle 9"/>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20" name="Rectangle 10"/>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21" name="Freeform 11"/>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22" name="Freeform 12"/>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23" name="Rectangle 13"/>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24" name="Freeform 14"/>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25" name="Freeform 15"/>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26" name="Rectangle 16"/>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27" name="Freeform 17"/>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28" name="Freeform 18"/>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29" name="Rectangle 19"/>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0030" name="Freeform 20"/>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31" name="Freeform 21"/>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0032" name="Rectangle 22"/>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99332" name="Group 23"/>
          <p:cNvGrpSpPr>
            <a:grpSpLocks/>
          </p:cNvGrpSpPr>
          <p:nvPr/>
        </p:nvGrpSpPr>
        <p:grpSpPr bwMode="auto">
          <a:xfrm>
            <a:off x="2797175" y="2295525"/>
            <a:ext cx="112713" cy="568325"/>
            <a:chOff x="1827" y="1354"/>
            <a:chExt cx="71" cy="358"/>
          </a:xfrm>
        </p:grpSpPr>
        <p:sp>
          <p:nvSpPr>
            <p:cNvPr id="100000" name="Freeform 24"/>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1" name="Freeform 25"/>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2" name="Freeform 26"/>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0003" name="Freeform 27"/>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4" name="Freeform 28"/>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5" name="Freeform 29"/>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0006" name="Freeform 30"/>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7" name="Freeform 31"/>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08" name="Freeform 32"/>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0009" name="Freeform 33"/>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10" name="Freeform 34"/>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11" name="Freeform 35"/>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0012" name="Line 36"/>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0013" name="Freeform 37"/>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14" name="Freeform 38"/>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0015" name="Rectangle 39"/>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sp>
        <p:nvSpPr>
          <p:cNvPr id="99333" name="Rectangle 40"/>
          <p:cNvSpPr>
            <a:spLocks noChangeArrowheads="1"/>
          </p:cNvSpPr>
          <p:nvPr/>
        </p:nvSpPr>
        <p:spPr bwMode="auto">
          <a:xfrm>
            <a:off x="2540000" y="1947863"/>
            <a:ext cx="9227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HBE(web)</a:t>
            </a:r>
          </a:p>
        </p:txBody>
      </p:sp>
      <p:grpSp>
        <p:nvGrpSpPr>
          <p:cNvPr id="99334" name="Group 41"/>
          <p:cNvGrpSpPr>
            <a:grpSpLocks/>
          </p:cNvGrpSpPr>
          <p:nvPr/>
        </p:nvGrpSpPr>
        <p:grpSpPr bwMode="auto">
          <a:xfrm>
            <a:off x="6089650" y="2163763"/>
            <a:ext cx="125413" cy="765175"/>
            <a:chOff x="3932" y="1230"/>
            <a:chExt cx="79" cy="482"/>
          </a:xfrm>
        </p:grpSpPr>
        <p:sp>
          <p:nvSpPr>
            <p:cNvPr id="99983" name="Freeform 42"/>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4" name="Freeform 43"/>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5" name="Freeform 44"/>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86" name="Freeform 45"/>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7" name="Freeform 46"/>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8" name="Freeform 47"/>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89" name="Freeform 48"/>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0" name="Freeform 49"/>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1" name="Freeform 50"/>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92" name="Freeform 51"/>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3" name="Freeform 52"/>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4" name="Freeform 53"/>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95" name="Line 54"/>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96" name="Freeform 55"/>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7" name="Freeform 56"/>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98" name="Rectangle 57"/>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9999" name="Rectangle 58"/>
            <p:cNvSpPr>
              <a:spLocks noChangeArrowheads="1"/>
            </p:cNvSpPr>
            <p:nvPr/>
          </p:nvSpPr>
          <p:spPr bwMode="auto">
            <a:xfrm>
              <a:off x="3932" y="1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9335" name="Rectangle 82"/>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nvGrpSpPr>
          <p:cNvPr id="99336" name="Group 83"/>
          <p:cNvGrpSpPr>
            <a:grpSpLocks/>
          </p:cNvGrpSpPr>
          <p:nvPr/>
        </p:nvGrpSpPr>
        <p:grpSpPr bwMode="auto">
          <a:xfrm>
            <a:off x="2879725" y="2954338"/>
            <a:ext cx="3122613" cy="160337"/>
            <a:chOff x="1894" y="1680"/>
            <a:chExt cx="1967" cy="101"/>
          </a:xfrm>
        </p:grpSpPr>
        <p:sp>
          <p:nvSpPr>
            <p:cNvPr id="99707" name="Freeform 84"/>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8" name="Freeform 85"/>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9" name="Freeform 86"/>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10" name="Freeform 87"/>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1" name="Freeform 88"/>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2" name="Rectangle 89"/>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9713" name="Freeform 90"/>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4" name="Freeform 91"/>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15" name="Freeform 92"/>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6" name="Freeform 93"/>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17" name="Freeform 94"/>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8" name="Freeform 95"/>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19" name="Freeform 96"/>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20" name="Freeform 97"/>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21" name="Freeform 98"/>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22" name="Freeform 99"/>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23" name="Freeform 100"/>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24" name="Freeform 101"/>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25" name="Freeform 102"/>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26" name="Freeform 103"/>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27" name="Freeform 104"/>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28" name="Freeform 105"/>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29" name="Freeform 106"/>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0" name="Freeform 107"/>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31" name="Freeform 108"/>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2" name="Freeform 109"/>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33" name="Freeform 110"/>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4" name="Freeform 111"/>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5" name="Freeform 112"/>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36" name="Freeform 113"/>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7" name="Freeform 114"/>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38" name="Freeform 115"/>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39" name="Freeform 116"/>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0" name="Freeform 117"/>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41" name="Freeform 118"/>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2" name="Freeform 119"/>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43" name="Freeform 120"/>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4" name="Freeform 121"/>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45" name="Freeform 122"/>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6" name="Freeform 123"/>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47" name="Freeform 124"/>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8" name="Freeform 125"/>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49" name="Freeform 126"/>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50" name="Freeform 127"/>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51" name="Freeform 128"/>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52" name="Freeform 129"/>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53" name="Freeform 130"/>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54" name="Freeform 131"/>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55" name="Freeform 132"/>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56" name="Freeform 133"/>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57" name="Freeform 134"/>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58" name="Freeform 135"/>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59" name="Freeform 136"/>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0" name="Freeform 137"/>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61" name="Freeform 138"/>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2" name="Freeform 139"/>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3" name="Freeform 140"/>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64" name="Freeform 141"/>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5" name="Freeform 142"/>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66" name="Freeform 143"/>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7" name="Freeform 144"/>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68" name="Freeform 145"/>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69" name="Freeform 146"/>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0" name="Freeform 147"/>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71" name="Freeform 148"/>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2" name="Freeform 149"/>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73" name="Freeform 150"/>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4" name="Freeform 151"/>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75" name="Freeform 152"/>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6" name="Freeform 153"/>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7" name="Freeform 154"/>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78" name="Freeform 155"/>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79" name="Freeform 156"/>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80" name="Freeform 157"/>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81" name="Freeform 158"/>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82" name="Freeform 159"/>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83" name="Freeform 160"/>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84" name="Freeform 161"/>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85" name="Freeform 162"/>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86" name="Freeform 163"/>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87" name="Freeform 164"/>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88" name="Freeform 165"/>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89" name="Freeform 166"/>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0" name="Freeform 167"/>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1" name="Freeform 168"/>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92" name="Freeform 169"/>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3" name="Freeform 170"/>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94" name="Freeform 171"/>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5" name="Freeform 172"/>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96" name="Freeform 173"/>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7" name="Freeform 174"/>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98" name="Freeform 175"/>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99" name="Freeform 176"/>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0" name="Freeform 177"/>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01" name="Freeform 178"/>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2" name="Freeform 179"/>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03" name="Freeform 180"/>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4" name="Freeform 181"/>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5" name="Freeform 182"/>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06" name="Freeform 183"/>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7" name="Freeform 184"/>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08" name="Freeform 185"/>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09" name="Freeform 186"/>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10" name="Freeform 187"/>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1" name="Freeform 188"/>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2" name="Freeform 189"/>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13" name="Freeform 190"/>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4" name="Freeform 191"/>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15" name="Freeform 192"/>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6" name="Freeform 193"/>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17" name="Freeform 194"/>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8" name="Freeform 195"/>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19" name="Freeform 196"/>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20" name="Freeform 197"/>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21" name="Freeform 198"/>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22" name="Freeform 199"/>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23" name="Freeform 200"/>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24" name="Freeform 201"/>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25" name="Freeform 202"/>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26" name="Freeform 203"/>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27" name="Freeform 204"/>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28" name="Freeform 205"/>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29" name="Freeform 206"/>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0" name="Freeform 207"/>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31" name="Freeform 208"/>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2" name="Freeform 209"/>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3" name="Freeform 210"/>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34" name="Freeform 211"/>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5" name="Freeform 212"/>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36" name="Freeform 213"/>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7" name="Freeform 214"/>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38" name="Freeform 215"/>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39" name="Freeform 216"/>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0" name="Freeform 217"/>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41" name="Freeform 218"/>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2" name="Freeform 219"/>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43" name="Freeform 220"/>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4" name="Freeform 221"/>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45" name="Freeform 222"/>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6" name="Freeform 223"/>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7" name="Freeform 224"/>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48" name="Freeform 225"/>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49" name="Freeform 226"/>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50" name="Freeform 227"/>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51" name="Freeform 228"/>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52" name="Freeform 229"/>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53" name="Freeform 230"/>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54" name="Freeform 231"/>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55" name="Freeform 232"/>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56" name="Freeform 233"/>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57" name="Freeform 234"/>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58" name="Freeform 235"/>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59" name="Freeform 236"/>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0" name="Freeform 237"/>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1" name="Freeform 238"/>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62" name="Freeform 239"/>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3" name="Freeform 240"/>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64" name="Freeform 241"/>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5" name="Freeform 242"/>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66" name="Freeform 243"/>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7" name="Freeform 244"/>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68" name="Freeform 245"/>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69" name="Freeform 246"/>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0" name="Freeform 247"/>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71" name="Freeform 248"/>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2" name="Freeform 249"/>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73" name="Freeform 250"/>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4" name="Freeform 251"/>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5" name="Freeform 252"/>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76" name="Freeform 253"/>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7" name="Freeform 254"/>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78" name="Freeform 255"/>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79" name="Freeform 256"/>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80" name="Freeform 257"/>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81" name="Freeform 258"/>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82" name="Freeform 259"/>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83" name="Freeform 260"/>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84" name="Freeform 261"/>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85" name="Freeform 262"/>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86" name="Freeform 263"/>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87" name="Freeform 264"/>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88" name="Freeform 265"/>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89" name="Freeform 266"/>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0" name="Freeform 267"/>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91" name="Freeform 268"/>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2" name="Freeform 269"/>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93" name="Freeform 270"/>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4" name="Freeform 271"/>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5" name="Freeform 272"/>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96" name="Freeform 273"/>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7" name="Freeform 274"/>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898" name="Freeform 275"/>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899" name="Freeform 276"/>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00" name="Freeform 277"/>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1" name="Freeform 278"/>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2" name="Freeform 279"/>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03" name="Freeform 280"/>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4" name="Freeform 281"/>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05" name="Freeform 282"/>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6" name="Freeform 283"/>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07" name="Freeform 284"/>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8" name="Freeform 285"/>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09" name="Freeform 286"/>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10" name="Freeform 287"/>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11" name="Freeform 288"/>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12" name="Freeform 289"/>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13" name="Freeform 290"/>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14" name="Freeform 291"/>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15" name="Freeform 292"/>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16" name="Freeform 293"/>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17" name="Freeform 294"/>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18" name="Freeform 295"/>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19" name="Freeform 296"/>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0" name="Freeform 297"/>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21" name="Freeform 298"/>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2" name="Freeform 299"/>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3" name="Freeform 300"/>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24" name="Freeform 301"/>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5" name="Freeform 302"/>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26" name="Freeform 303"/>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7" name="Freeform 304"/>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28" name="Freeform 305"/>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29" name="Freeform 306"/>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0" name="Freeform 307"/>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31" name="Freeform 308"/>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2" name="Freeform 309"/>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33" name="Freeform 310"/>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4" name="Freeform 311"/>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5" name="Freeform 312"/>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36" name="Freeform 313"/>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7" name="Freeform 314"/>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38" name="Freeform 315"/>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39" name="Freeform 316"/>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0" name="Freeform 317"/>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41" name="Freeform 318"/>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2" name="Freeform 319"/>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43" name="Freeform 320"/>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4" name="Freeform 321"/>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5" name="Freeform 322"/>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46" name="Freeform 323"/>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7" name="Freeform 324"/>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48" name="Freeform 325"/>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49" name="Freeform 326"/>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50" name="Freeform 327"/>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1" name="Freeform 328"/>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2" name="Freeform 329"/>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53" name="Freeform 330"/>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4" name="Freeform 331"/>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55" name="Freeform 332"/>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6" name="Freeform 333"/>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57" name="Freeform 334"/>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8" name="Freeform 335"/>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59" name="Freeform 336"/>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60" name="Freeform 337"/>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61" name="Freeform 338"/>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62" name="Freeform 339"/>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63" name="Freeform 340"/>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64" name="Freeform 341"/>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65" name="Freeform 342"/>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66" name="Freeform 343"/>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67" name="Freeform 344"/>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68" name="Freeform 345"/>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69" name="Freeform 346"/>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0" name="Freeform 347"/>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71" name="Freeform 348"/>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2" name="Freeform 349"/>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3" name="Freeform 350"/>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74" name="Freeform 351"/>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5" name="Freeform 352"/>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76" name="Freeform 353"/>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7" name="Freeform 354"/>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78" name="Freeform 355"/>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79" name="Freeform 356"/>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0" name="Freeform 357"/>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981" name="Freeform 358"/>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982" name="Freeform 359"/>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99337" name="Rectangle 360"/>
          <p:cNvSpPr>
            <a:spLocks noChangeArrowheads="1"/>
          </p:cNvSpPr>
          <p:nvPr/>
        </p:nvSpPr>
        <p:spPr bwMode="auto">
          <a:xfrm>
            <a:off x="4699762" y="2884488"/>
            <a:ext cx="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9338" name="Rectangle 361"/>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99339" name="Rectangle 362"/>
          <p:cNvSpPr>
            <a:spLocks noChangeArrowheads="1"/>
          </p:cNvSpPr>
          <p:nvPr/>
        </p:nvSpPr>
        <p:spPr bwMode="auto">
          <a:xfrm>
            <a:off x="6038850" y="1981200"/>
            <a:ext cx="9227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HBE(web)</a:t>
            </a:r>
          </a:p>
        </p:txBody>
      </p:sp>
      <p:sp>
        <p:nvSpPr>
          <p:cNvPr id="99340" name="Rectangle 363"/>
          <p:cNvSpPr>
            <a:spLocks noChangeArrowheads="1"/>
          </p:cNvSpPr>
          <p:nvPr/>
        </p:nvSpPr>
        <p:spPr bwMode="auto">
          <a:xfrm>
            <a:off x="4135438" y="3146425"/>
            <a:ext cx="655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grpSp>
        <p:nvGrpSpPr>
          <p:cNvPr id="99341" name="Group 364"/>
          <p:cNvGrpSpPr>
            <a:grpSpLocks/>
          </p:cNvGrpSpPr>
          <p:nvPr/>
        </p:nvGrpSpPr>
        <p:grpSpPr bwMode="auto">
          <a:xfrm>
            <a:off x="3036888" y="2332038"/>
            <a:ext cx="3124200" cy="160337"/>
            <a:chOff x="1977" y="2120"/>
            <a:chExt cx="1968" cy="101"/>
          </a:xfrm>
        </p:grpSpPr>
        <p:sp>
          <p:nvSpPr>
            <p:cNvPr id="99427" name="Freeform 365"/>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28" name="Freeform 366"/>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29" name="Freeform 367"/>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0" name="Freeform 368"/>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99431" name="Group 369"/>
            <p:cNvGrpSpPr>
              <a:grpSpLocks/>
            </p:cNvGrpSpPr>
            <p:nvPr/>
          </p:nvGrpSpPr>
          <p:grpSpPr bwMode="auto">
            <a:xfrm>
              <a:off x="1977" y="2120"/>
              <a:ext cx="1951" cy="101"/>
              <a:chOff x="1977" y="2120"/>
              <a:chExt cx="1951" cy="101"/>
            </a:xfrm>
          </p:grpSpPr>
          <p:sp>
            <p:nvSpPr>
              <p:cNvPr id="99432" name="Freeform 370"/>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3" name="Freeform 371"/>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4" name="Rectangle 372"/>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9435" name="Freeform 373"/>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6" name="Freeform 374"/>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7" name="Freeform 375"/>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38" name="Freeform 376"/>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39" name="Freeform 377"/>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40" name="Freeform 378"/>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1" name="Freeform 379"/>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2" name="Freeform 380"/>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43" name="Freeform 381"/>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4" name="Freeform 382"/>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5" name="Rectangle 383"/>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9446" name="Freeform 384"/>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7" name="Freeform 385"/>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48" name="Freeform 386"/>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49" name="Freeform 387"/>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50" name="Freeform 388"/>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51" name="Freeform 389"/>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52" name="Freeform 390"/>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53" name="Freeform 391"/>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54" name="Freeform 392"/>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55" name="Freeform 393"/>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56" name="Freeform 394"/>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57" name="Freeform 395"/>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58" name="Freeform 396"/>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59" name="Freeform 397"/>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0" name="Freeform 398"/>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1" name="Freeform 399"/>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62" name="Freeform 400"/>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3" name="Freeform 401"/>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64" name="Freeform 402"/>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5" name="Freeform 403"/>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66" name="Freeform 404"/>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7" name="Freeform 405"/>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68" name="Freeform 406"/>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69" name="Freeform 407"/>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0" name="Freeform 408"/>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71" name="Freeform 409"/>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2" name="Freeform 410"/>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73" name="Freeform 411"/>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4" name="Freeform 412"/>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5" name="Freeform 413"/>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76" name="Freeform 414"/>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7" name="Freeform 415"/>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78" name="Freeform 416"/>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79" name="Freeform 417"/>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80" name="Freeform 418"/>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1" name="Freeform 419"/>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2" name="Freeform 420"/>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83" name="Freeform 421"/>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4" name="Freeform 422"/>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85" name="Freeform 423"/>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6" name="Freeform 424"/>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87" name="Freeform 425"/>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8" name="Freeform 426"/>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89" name="Freeform 427"/>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90" name="Freeform 428"/>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91" name="Freeform 429"/>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92" name="Freeform 430"/>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93" name="Freeform 431"/>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94" name="Freeform 432"/>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95" name="Freeform 433"/>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96" name="Freeform 434"/>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97" name="Freeform 435"/>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98" name="Freeform 436"/>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99" name="Freeform 437"/>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0" name="Freeform 438"/>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01" name="Freeform 439"/>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2" name="Freeform 440"/>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3" name="Freeform 441"/>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04" name="Freeform 442"/>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5" name="Freeform 443"/>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06" name="Freeform 444"/>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7" name="Freeform 445"/>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08" name="Freeform 446"/>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09" name="Freeform 447"/>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0" name="Freeform 448"/>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11" name="Freeform 449"/>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2" name="Freeform 450"/>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13" name="Freeform 451"/>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4" name="Freeform 452"/>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15" name="Freeform 453"/>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6" name="Freeform 454"/>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7" name="Freeform 455"/>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18" name="Freeform 456"/>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19" name="Freeform 457"/>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0" name="Freeform 458"/>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21" name="Freeform 459"/>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2" name="Freeform 460"/>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23" name="Freeform 461"/>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4" name="Freeform 462"/>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25" name="Freeform 463"/>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6" name="Freeform 464"/>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7" name="Freeform 465"/>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28" name="Freeform 466"/>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29" name="Freeform 467"/>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30" name="Freeform 468"/>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31" name="Freeform 469"/>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32" name="Freeform 470"/>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33" name="Freeform 471"/>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34" name="Freeform 472"/>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35" name="Freeform 473"/>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36" name="Freeform 474"/>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37" name="Freeform 475"/>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38" name="Freeform 476"/>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39" name="Freeform 477"/>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0" name="Freeform 478"/>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41" name="Freeform 479"/>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2" name="Freeform 480"/>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43" name="Freeform 481"/>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4" name="Freeform 482"/>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5" name="Freeform 483"/>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46" name="Freeform 484"/>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7" name="Freeform 485"/>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48" name="Freeform 486"/>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49" name="Freeform 487"/>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50" name="Freeform 488"/>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1" name="Freeform 489"/>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2" name="Freeform 490"/>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53" name="Freeform 491"/>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4" name="Freeform 492"/>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55" name="Freeform 493"/>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6" name="Freeform 494"/>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57" name="Freeform 495"/>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8" name="Freeform 496"/>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59" name="Freeform 497"/>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60" name="Freeform 498"/>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61" name="Freeform 499"/>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62" name="Freeform 500"/>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63" name="Freeform 501"/>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64" name="Freeform 502"/>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65" name="Freeform 503"/>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66" name="Freeform 504"/>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67" name="Freeform 505"/>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68" name="Freeform 506"/>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69" name="Freeform 507"/>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0" name="Freeform 508"/>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71" name="Freeform 509"/>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2" name="Freeform 510"/>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3" name="Freeform 511"/>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74" name="Freeform 512"/>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5" name="Freeform 513"/>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76" name="Freeform 514"/>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7" name="Freeform 515"/>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78" name="Freeform 516"/>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79" name="Freeform 517"/>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0" name="Freeform 518"/>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81" name="Freeform 519"/>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2" name="Freeform 520"/>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3" name="Freeform 521"/>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84" name="Freeform 522"/>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5" name="Freeform 523"/>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86" name="Freeform 524"/>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7" name="Freeform 525"/>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88" name="Freeform 526"/>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89" name="Freeform 527"/>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0" name="Freeform 528"/>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91" name="Freeform 529"/>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2" name="Freeform 530"/>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93" name="Freeform 531"/>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4" name="Freeform 532"/>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95" name="Freeform 533"/>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6" name="Freeform 534"/>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7" name="Freeform 535"/>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598" name="Freeform 536"/>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599" name="Freeform 537"/>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00" name="Freeform 538"/>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01" name="Freeform 539"/>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02" name="Freeform 540"/>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03" name="Freeform 541"/>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04" name="Freeform 542"/>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05" name="Freeform 543"/>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06" name="Freeform 544"/>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07" name="Freeform 545"/>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08" name="Freeform 546"/>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09" name="Freeform 547"/>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0" name="Freeform 548"/>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1" name="Freeform 549"/>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12" name="Freeform 550"/>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3" name="Freeform 551"/>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14" name="Freeform 552"/>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5" name="Freeform 553"/>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16" name="Freeform 554"/>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7" name="Freeform 555"/>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18" name="Freeform 556"/>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19" name="Freeform 557"/>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0" name="Freeform 558"/>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21" name="Freeform 559"/>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2" name="Freeform 560"/>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23" name="Freeform 561"/>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4" name="Freeform 562"/>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5" name="Freeform 563"/>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26" name="Freeform 564"/>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7" name="Freeform 565"/>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28" name="Freeform 566"/>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29" name="Freeform 567"/>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30" name="Freeform 568"/>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1" name="Freeform 569"/>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2" name="Freeform 570"/>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33" name="Freeform 571"/>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4" name="Freeform 572"/>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35" name="Freeform 573"/>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6" name="Freeform 574"/>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37" name="Freeform 575"/>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8" name="Freeform 576"/>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39" name="Freeform 577"/>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40" name="Freeform 578"/>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41" name="Freeform 579"/>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42" name="Freeform 580"/>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43" name="Freeform 581"/>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44" name="Freeform 582"/>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45" name="Freeform 583"/>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46" name="Freeform 584"/>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47" name="Freeform 585"/>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48" name="Freeform 586"/>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49" name="Freeform 587"/>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0" name="Freeform 588"/>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51" name="Freeform 589"/>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2" name="Freeform 590"/>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3" name="Freeform 591"/>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54" name="Freeform 592"/>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5" name="Freeform 593"/>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56" name="Freeform 594"/>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7" name="Freeform 595"/>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58" name="Freeform 596"/>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59" name="Freeform 597"/>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0" name="Freeform 598"/>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61" name="Freeform 599"/>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2" name="Freeform 600"/>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63" name="Freeform 601"/>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4" name="Freeform 602"/>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65" name="Freeform 603"/>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6" name="Freeform 604"/>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7" name="Freeform 605"/>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68" name="Freeform 606"/>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69" name="Freeform 607"/>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70" name="Freeform 608"/>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71" name="Freeform 609"/>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72" name="Freeform 610"/>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73" name="Freeform 611"/>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74" name="Freeform 612"/>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75" name="Freeform 613"/>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76" name="Freeform 614"/>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77" name="Freeform 615"/>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78" name="Freeform 616"/>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79" name="Freeform 617"/>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0" name="Freeform 618"/>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1" name="Freeform 619"/>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82" name="Freeform 620"/>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3" name="Freeform 621"/>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84" name="Freeform 622"/>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5" name="Freeform 623"/>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86" name="Freeform 624"/>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7" name="Freeform 625"/>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88" name="Freeform 626"/>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89" name="Freeform 627"/>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0" name="Freeform 628"/>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91" name="Freeform 629"/>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2" name="Freeform 630"/>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93" name="Freeform 631"/>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4" name="Freeform 632"/>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5" name="Freeform 633"/>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96" name="Freeform 634"/>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7" name="Freeform 635"/>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698" name="Freeform 636"/>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699" name="Freeform 637"/>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00" name="Freeform 638"/>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1" name="Freeform 639"/>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2" name="Freeform 640"/>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03" name="Freeform 641"/>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4" name="Freeform 642"/>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705" name="Freeform 643"/>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706" name="Freeform 644"/>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sp>
        <p:nvSpPr>
          <p:cNvPr id="99342" name="Rectangle 645"/>
          <p:cNvSpPr>
            <a:spLocks noChangeArrowheads="1"/>
          </p:cNvSpPr>
          <p:nvPr/>
        </p:nvSpPr>
        <p:spPr bwMode="auto">
          <a:xfrm>
            <a:off x="4062381" y="1963738"/>
            <a:ext cx="8731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i+1</a:t>
            </a:r>
          </a:p>
        </p:txBody>
      </p:sp>
      <p:sp>
        <p:nvSpPr>
          <p:cNvPr id="99343" name="Rectangle 671"/>
          <p:cNvSpPr>
            <a:spLocks noChangeArrowheads="1"/>
          </p:cNvSpPr>
          <p:nvPr/>
        </p:nvSpPr>
        <p:spPr bwMode="auto">
          <a:xfrm>
            <a:off x="4479634" y="3053706"/>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aphicFrame>
        <p:nvGraphicFramePr>
          <p:cNvPr id="1001120" name="Object 672"/>
          <p:cNvGraphicFramePr>
            <a:graphicFrameLocks noChangeAspect="1"/>
          </p:cNvGraphicFramePr>
          <p:nvPr>
            <p:extLst>
              <p:ext uri="{D42A27DB-BD31-4B8C-83A1-F6EECF244321}">
                <p14:modId xmlns:p14="http://schemas.microsoft.com/office/powerpoint/2010/main" val="3740903982"/>
              </p:ext>
            </p:extLst>
          </p:nvPr>
        </p:nvGraphicFramePr>
        <p:xfrm>
          <a:off x="2136775" y="3746500"/>
          <a:ext cx="4808538" cy="696913"/>
        </p:xfrm>
        <a:graphic>
          <a:graphicData uri="http://schemas.openxmlformats.org/presentationml/2006/ole">
            <mc:AlternateContent xmlns:mc="http://schemas.openxmlformats.org/markup-compatibility/2006">
              <mc:Choice xmlns:v="urn:schemas-microsoft-com:vml" Requires="v">
                <p:oleObj spid="_x0000_s38040" name="Equation" r:id="rId4" imgW="2616200" imgH="381000" progId="Equation.3">
                  <p:embed/>
                </p:oleObj>
              </mc:Choice>
              <mc:Fallback>
                <p:oleObj name="Equation" r:id="rId4" imgW="2616200" imgH="3810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6775" y="3746500"/>
                        <a:ext cx="4808538" cy="696913"/>
                      </a:xfrm>
                      <a:prstGeom prst="rect">
                        <a:avLst/>
                      </a:prstGeom>
                      <a:solidFill>
                        <a:schemeClr val="bg1"/>
                      </a:solidFill>
                      <a:ln>
                        <a:noFill/>
                      </a:ln>
                      <a:extLst/>
                    </p:spPr>
                  </p:pic>
                </p:oleObj>
              </mc:Fallback>
            </mc:AlternateContent>
          </a:graphicData>
        </a:graphic>
      </p:graphicFrame>
      <p:graphicFrame>
        <p:nvGraphicFramePr>
          <p:cNvPr id="1001122" name="Object 674"/>
          <p:cNvGraphicFramePr>
            <a:graphicFrameLocks noChangeAspect="1"/>
          </p:cNvGraphicFramePr>
          <p:nvPr>
            <p:extLst>
              <p:ext uri="{D42A27DB-BD31-4B8C-83A1-F6EECF244321}">
                <p14:modId xmlns:p14="http://schemas.microsoft.com/office/powerpoint/2010/main" val="4122415596"/>
              </p:ext>
            </p:extLst>
          </p:nvPr>
        </p:nvGraphicFramePr>
        <p:xfrm>
          <a:off x="1847850" y="4610100"/>
          <a:ext cx="5345113" cy="696913"/>
        </p:xfrm>
        <a:graphic>
          <a:graphicData uri="http://schemas.openxmlformats.org/presentationml/2006/ole">
            <mc:AlternateContent xmlns:mc="http://schemas.openxmlformats.org/markup-compatibility/2006">
              <mc:Choice xmlns:v="urn:schemas-microsoft-com:vml" Requires="v">
                <p:oleObj spid="_x0000_s38041" name="Equation" r:id="rId6" imgW="2908300" imgH="381000" progId="Equation.3">
                  <p:embed/>
                </p:oleObj>
              </mc:Choice>
              <mc:Fallback>
                <p:oleObj name="Equation" r:id="rId6" imgW="2908300" imgH="3810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47850" y="4610100"/>
                        <a:ext cx="5345113" cy="696913"/>
                      </a:xfrm>
                      <a:prstGeom prst="rect">
                        <a:avLst/>
                      </a:prstGeom>
                      <a:solidFill>
                        <a:schemeClr val="bg1"/>
                      </a:solidFill>
                      <a:ln>
                        <a:noFill/>
                      </a:ln>
                      <a:extLst/>
                    </p:spPr>
                  </p:pic>
                </p:oleObj>
              </mc:Fallback>
            </mc:AlternateContent>
          </a:graphicData>
        </a:graphic>
      </p:graphicFrame>
      <p:graphicFrame>
        <p:nvGraphicFramePr>
          <p:cNvPr id="1001123" name="Object 675"/>
          <p:cNvGraphicFramePr>
            <a:graphicFrameLocks noChangeAspect="1"/>
          </p:cNvGraphicFramePr>
          <p:nvPr>
            <p:extLst>
              <p:ext uri="{D42A27DB-BD31-4B8C-83A1-F6EECF244321}">
                <p14:modId xmlns:p14="http://schemas.microsoft.com/office/powerpoint/2010/main" val="1184086423"/>
              </p:ext>
            </p:extLst>
          </p:nvPr>
        </p:nvGraphicFramePr>
        <p:xfrm>
          <a:off x="3392488" y="5451475"/>
          <a:ext cx="2195512" cy="720725"/>
        </p:xfrm>
        <a:graphic>
          <a:graphicData uri="http://schemas.openxmlformats.org/presentationml/2006/ole">
            <mc:AlternateContent xmlns:mc="http://schemas.openxmlformats.org/markup-compatibility/2006">
              <mc:Choice xmlns:v="urn:schemas-microsoft-com:vml" Requires="v">
                <p:oleObj spid="_x0000_s38042" name="Equation" r:id="rId8" imgW="1193800" imgH="393700" progId="Equation.3">
                  <p:embed/>
                </p:oleObj>
              </mc:Choice>
              <mc:Fallback>
                <p:oleObj name="Equation" r:id="rId8" imgW="1193800" imgH="3937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92488" y="5451475"/>
                        <a:ext cx="2195512" cy="720725"/>
                      </a:xfrm>
                      <a:prstGeom prst="rect">
                        <a:avLst/>
                      </a:prstGeom>
                      <a:solidFill>
                        <a:schemeClr val="bg1"/>
                      </a:solidFill>
                      <a:ln>
                        <a:noFill/>
                      </a:ln>
                      <a:extLst/>
                    </p:spPr>
                  </p:pic>
                </p:oleObj>
              </mc:Fallback>
            </mc:AlternateContent>
          </a:graphicData>
        </a:graphic>
      </p:graphicFrame>
      <p:grpSp>
        <p:nvGrpSpPr>
          <p:cNvPr id="99347" name="Group 676"/>
          <p:cNvGrpSpPr>
            <a:grpSpLocks/>
          </p:cNvGrpSpPr>
          <p:nvPr/>
        </p:nvGrpSpPr>
        <p:grpSpPr bwMode="auto">
          <a:xfrm flipV="1">
            <a:off x="2595563" y="2400300"/>
            <a:ext cx="112712" cy="568325"/>
            <a:chOff x="1827" y="1354"/>
            <a:chExt cx="71" cy="358"/>
          </a:xfrm>
        </p:grpSpPr>
        <p:sp>
          <p:nvSpPr>
            <p:cNvPr id="99411" name="Freeform 677"/>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2" name="Freeform 678"/>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3" name="Freeform 679"/>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14" name="Freeform 680"/>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5" name="Freeform 681"/>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6" name="Freeform 682"/>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17" name="Freeform 683"/>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8" name="Freeform 684"/>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9" name="Freeform 685"/>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20" name="Freeform 686"/>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21" name="Freeform 687"/>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22" name="Freeform 688"/>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23" name="Line 689"/>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424" name="Freeform 690"/>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25" name="Freeform 691"/>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26" name="Rectangle 692"/>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99348" name="Group 693"/>
          <p:cNvGrpSpPr>
            <a:grpSpLocks/>
          </p:cNvGrpSpPr>
          <p:nvPr/>
        </p:nvGrpSpPr>
        <p:grpSpPr bwMode="auto">
          <a:xfrm>
            <a:off x="1584325" y="1989138"/>
            <a:ext cx="684213" cy="1366837"/>
            <a:chOff x="5220" y="2631"/>
            <a:chExt cx="91" cy="188"/>
          </a:xfrm>
        </p:grpSpPr>
        <p:sp>
          <p:nvSpPr>
            <p:cNvPr id="99392" name="Freeform 694"/>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3" name="Freeform 695"/>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4" name="Freeform 696"/>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5" name="Freeform 697"/>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6" name="Freeform 698"/>
            <p:cNvSpPr>
              <a:spLocks/>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7" name="Freeform 699"/>
            <p:cNvSpPr>
              <a:spLocks/>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8" name="Freeform 700"/>
            <p:cNvSpPr>
              <a:spLocks/>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9" name="Freeform 701"/>
            <p:cNvSpPr>
              <a:spLocks/>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0" name="Freeform 702"/>
            <p:cNvSpPr>
              <a:spLocks/>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1" name="Freeform 703"/>
            <p:cNvSpPr>
              <a:spLocks/>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2" name="Freeform 704"/>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3" name="Freeform 705"/>
            <p:cNvSpPr>
              <a:spLocks/>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4" name="Freeform 706"/>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5" name="Freeform 707"/>
            <p:cNvSpPr>
              <a:spLocks/>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6" name="Freeform 708"/>
            <p:cNvSpPr>
              <a:spLocks/>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7" name="Freeform 709"/>
            <p:cNvSpPr>
              <a:spLocks/>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8" name="Freeform 710"/>
            <p:cNvSpPr>
              <a:spLocks/>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09" name="Freeform 711"/>
            <p:cNvSpPr>
              <a:spLocks/>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410" name="Freeform 712"/>
            <p:cNvSpPr>
              <a:spLocks/>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99349" name="Group 713"/>
          <p:cNvGrpSpPr>
            <a:grpSpLocks/>
          </p:cNvGrpSpPr>
          <p:nvPr/>
        </p:nvGrpSpPr>
        <p:grpSpPr bwMode="auto">
          <a:xfrm rot="10383448">
            <a:off x="6945313" y="1978025"/>
            <a:ext cx="684212" cy="1366838"/>
            <a:chOff x="5220" y="2631"/>
            <a:chExt cx="91" cy="188"/>
          </a:xfrm>
        </p:grpSpPr>
        <p:sp>
          <p:nvSpPr>
            <p:cNvPr id="99373" name="Freeform 714"/>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4" name="Freeform 715"/>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5" name="Freeform 716"/>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6" name="Freeform 717"/>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7" name="Freeform 718"/>
            <p:cNvSpPr>
              <a:spLocks/>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8" name="Freeform 719"/>
            <p:cNvSpPr>
              <a:spLocks/>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9" name="Freeform 720"/>
            <p:cNvSpPr>
              <a:spLocks/>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0" name="Freeform 721"/>
            <p:cNvSpPr>
              <a:spLocks/>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1" name="Freeform 722"/>
            <p:cNvSpPr>
              <a:spLocks/>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2" name="Freeform 723"/>
            <p:cNvSpPr>
              <a:spLocks/>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3" name="Freeform 724"/>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4" name="Freeform 725"/>
            <p:cNvSpPr>
              <a:spLocks/>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5" name="Freeform 726"/>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6" name="Freeform 727"/>
            <p:cNvSpPr>
              <a:spLocks/>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7" name="Freeform 728"/>
            <p:cNvSpPr>
              <a:spLocks/>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8" name="Freeform 729"/>
            <p:cNvSpPr>
              <a:spLocks/>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89" name="Freeform 730"/>
            <p:cNvSpPr>
              <a:spLocks/>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0" name="Freeform 731"/>
            <p:cNvSpPr>
              <a:spLocks/>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91" name="Freeform 732"/>
            <p:cNvSpPr>
              <a:spLocks/>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99350" name="Group 733"/>
          <p:cNvGrpSpPr>
            <a:grpSpLocks/>
          </p:cNvGrpSpPr>
          <p:nvPr/>
        </p:nvGrpSpPr>
        <p:grpSpPr bwMode="auto">
          <a:xfrm>
            <a:off x="6348413" y="2190750"/>
            <a:ext cx="125412" cy="765175"/>
            <a:chOff x="3932" y="1230"/>
            <a:chExt cx="79" cy="482"/>
          </a:xfrm>
        </p:grpSpPr>
        <p:sp>
          <p:nvSpPr>
            <p:cNvPr id="99356" name="Freeform 734"/>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57" name="Freeform 735"/>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58" name="Freeform 736"/>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359" name="Freeform 737"/>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0" name="Freeform 738"/>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1" name="Freeform 739"/>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362" name="Freeform 740"/>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3" name="Freeform 741"/>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4" name="Freeform 742"/>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365" name="Freeform 743"/>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6" name="Freeform 744"/>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67" name="Freeform 745"/>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368" name="Line 746"/>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99369" name="Freeform 747"/>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0" name="Freeform 748"/>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99371" name="Rectangle 749"/>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99372" name="Rectangle 750"/>
            <p:cNvSpPr>
              <a:spLocks noChangeArrowheads="1"/>
            </p:cNvSpPr>
            <p:nvPr/>
          </p:nvSpPr>
          <p:spPr bwMode="auto">
            <a:xfrm>
              <a:off x="3932" y="1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99351" name="Rectangle 751"/>
          <p:cNvSpPr>
            <a:spLocks noChangeArrowheads="1"/>
          </p:cNvSpPr>
          <p:nvPr/>
        </p:nvSpPr>
        <p:spPr bwMode="auto">
          <a:xfrm>
            <a:off x="6503988" y="2676525"/>
            <a:ext cx="86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HBE(MF)</a:t>
            </a:r>
          </a:p>
        </p:txBody>
      </p:sp>
      <p:sp>
        <p:nvSpPr>
          <p:cNvPr id="99352" name="Rectangle 752"/>
          <p:cNvSpPr>
            <a:spLocks noChangeArrowheads="1"/>
          </p:cNvSpPr>
          <p:nvPr/>
        </p:nvSpPr>
        <p:spPr bwMode="auto">
          <a:xfrm>
            <a:off x="1766888" y="2705100"/>
            <a:ext cx="86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V</a:t>
            </a:r>
            <a:r>
              <a:rPr lang="en-US" altLang="en-US" sz="2000" b="0" baseline="-25000">
                <a:solidFill>
                  <a:schemeClr val="tx2"/>
                </a:solidFill>
                <a:latin typeface="Cambria Math" panose="02040503050406030204" pitchFamily="18" charset="0"/>
                <a:ea typeface="Cambria Math" panose="02040503050406030204" pitchFamily="18" charset="0"/>
              </a:rPr>
              <a:t>HBE(MF)</a:t>
            </a:r>
          </a:p>
        </p:txBody>
      </p:sp>
      <p:sp>
        <p:nvSpPr>
          <p:cNvPr id="99353" name="Rectangle 753"/>
          <p:cNvSpPr>
            <a:spLocks noChangeArrowheads="1"/>
          </p:cNvSpPr>
          <p:nvPr/>
        </p:nvSpPr>
        <p:spPr bwMode="auto">
          <a:xfrm>
            <a:off x="7416800" y="3175000"/>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sp>
        <p:nvSpPr>
          <p:cNvPr id="99354" name="Rectangle 754"/>
          <p:cNvSpPr>
            <a:spLocks noChangeArrowheads="1"/>
          </p:cNvSpPr>
          <p:nvPr/>
        </p:nvSpPr>
        <p:spPr bwMode="auto">
          <a:xfrm>
            <a:off x="1120775" y="2490788"/>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sp>
        <p:nvSpPr>
          <p:cNvPr id="1001203" name="Rectangle 755"/>
          <p:cNvSpPr>
            <a:spLocks noChangeArrowheads="1"/>
          </p:cNvSpPr>
          <p:nvPr/>
        </p:nvSpPr>
        <p:spPr bwMode="auto">
          <a:xfrm>
            <a:off x="6918299" y="3952875"/>
            <a:ext cx="14827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(at midspan)</a:t>
            </a:r>
            <a:endParaRPr lang="en-US" altLang="en-US" sz="2000" b="0" baseline="-25000">
              <a:solidFill>
                <a:schemeClr val="tx2"/>
              </a:solidFill>
              <a:latin typeface="Cambria Math" panose="02040503050406030204" pitchFamily="18" charset="0"/>
              <a:ea typeface="Cambria Math" panose="02040503050406030204" pitchFamily="18" charset="0"/>
            </a:endParaRPr>
          </a:p>
        </p:txBody>
      </p:sp>
      <p:sp>
        <p:nvSpPr>
          <p:cNvPr id="70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44</a:t>
            </a:fld>
            <a:endParaRPr lang="en-US" altLang="en-US"/>
          </a:p>
        </p:txBody>
      </p:sp>
    </p:spTree>
    <p:extLst>
      <p:ext uri="{BB962C8B-B14F-4D97-AF65-F5344CB8AC3E}">
        <p14:creationId xmlns:p14="http://schemas.microsoft.com/office/powerpoint/2010/main" val="64883601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0112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00120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1001122"/>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01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20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VBE Design Axial Forces</a:t>
            </a:r>
          </a:p>
        </p:txBody>
      </p:sp>
      <p:sp>
        <p:nvSpPr>
          <p:cNvPr id="101379" name="Rectangle 45"/>
          <p:cNvSpPr>
            <a:spLocks noChangeArrowheads="1"/>
          </p:cNvSpPr>
          <p:nvPr/>
        </p:nvSpPr>
        <p:spPr bwMode="auto">
          <a:xfrm>
            <a:off x="1062038" y="1363663"/>
            <a:ext cx="860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VBE(i+1)</a:t>
            </a:r>
          </a:p>
        </p:txBody>
      </p:sp>
      <p:sp>
        <p:nvSpPr>
          <p:cNvPr id="101380" name="Rectangle 46"/>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1381" name="Rectangle 324"/>
          <p:cNvSpPr>
            <a:spLocks noChangeArrowheads="1"/>
          </p:cNvSpPr>
          <p:nvPr/>
        </p:nvSpPr>
        <p:spPr bwMode="auto">
          <a:xfrm>
            <a:off x="4699000" y="2884488"/>
            <a:ext cx="15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101382" name="Rectangle 325"/>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1383" name="Rectangle 632"/>
          <p:cNvSpPr>
            <a:spLocks noChangeArrowheads="1"/>
          </p:cNvSpPr>
          <p:nvPr/>
        </p:nvSpPr>
        <p:spPr bwMode="auto">
          <a:xfrm>
            <a:off x="0" y="32845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1058425" name="Object 633"/>
          <p:cNvGraphicFramePr>
            <a:graphicFrameLocks noChangeAspect="1"/>
          </p:cNvGraphicFramePr>
          <p:nvPr>
            <p:extLst>
              <p:ext uri="{D42A27DB-BD31-4B8C-83A1-F6EECF244321}">
                <p14:modId xmlns:p14="http://schemas.microsoft.com/office/powerpoint/2010/main" val="2792638901"/>
              </p:ext>
            </p:extLst>
          </p:nvPr>
        </p:nvGraphicFramePr>
        <p:xfrm>
          <a:off x="2449513" y="3035300"/>
          <a:ext cx="3827462" cy="792163"/>
        </p:xfrm>
        <a:graphic>
          <a:graphicData uri="http://schemas.openxmlformats.org/presentationml/2006/ole">
            <mc:AlternateContent xmlns:mc="http://schemas.openxmlformats.org/markup-compatibility/2006">
              <mc:Choice xmlns:v="urn:schemas-microsoft-com:vml" Requires="v">
                <p:oleObj spid="_x0000_s39014" name="Equation" r:id="rId4" imgW="2082800" imgH="431800" progId="Equation.3">
                  <p:embed/>
                </p:oleObj>
              </mc:Choice>
              <mc:Fallback>
                <p:oleObj name="Equation" r:id="rId4" imgW="2082800" imgH="4318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49513" y="3035300"/>
                        <a:ext cx="3827462" cy="792163"/>
                      </a:xfrm>
                      <a:prstGeom prst="rect">
                        <a:avLst/>
                      </a:prstGeom>
                      <a:solidFill>
                        <a:schemeClr val="bg1"/>
                      </a:solidFill>
                      <a:ln>
                        <a:noFill/>
                      </a:ln>
                      <a:extLst/>
                    </p:spPr>
                  </p:pic>
                </p:oleObj>
              </mc:Fallback>
            </mc:AlternateContent>
          </a:graphicData>
        </a:graphic>
      </p:graphicFrame>
      <p:graphicFrame>
        <p:nvGraphicFramePr>
          <p:cNvPr id="1058426" name="Object 634"/>
          <p:cNvGraphicFramePr>
            <a:graphicFrameLocks noChangeAspect="1"/>
          </p:cNvGraphicFramePr>
          <p:nvPr>
            <p:extLst>
              <p:ext uri="{D42A27DB-BD31-4B8C-83A1-F6EECF244321}">
                <p14:modId xmlns:p14="http://schemas.microsoft.com/office/powerpoint/2010/main" val="3691351279"/>
              </p:ext>
            </p:extLst>
          </p:nvPr>
        </p:nvGraphicFramePr>
        <p:xfrm>
          <a:off x="2781300" y="3987800"/>
          <a:ext cx="3360738" cy="442913"/>
        </p:xfrm>
        <a:graphic>
          <a:graphicData uri="http://schemas.openxmlformats.org/presentationml/2006/ole">
            <mc:AlternateContent xmlns:mc="http://schemas.openxmlformats.org/markup-compatibility/2006">
              <mc:Choice xmlns:v="urn:schemas-microsoft-com:vml" Requires="v">
                <p:oleObj spid="_x0000_s39015" name="Equation" r:id="rId6" imgW="1828800" imgH="241300" progId="Equation.3">
                  <p:embed/>
                </p:oleObj>
              </mc:Choice>
              <mc:Fallback>
                <p:oleObj name="Equation" r:id="rId6" imgW="1828800" imgH="2413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81300" y="3987800"/>
                        <a:ext cx="3360738" cy="442913"/>
                      </a:xfrm>
                      <a:prstGeom prst="rect">
                        <a:avLst/>
                      </a:prstGeom>
                      <a:solidFill>
                        <a:schemeClr val="bg1"/>
                      </a:solidFill>
                      <a:ln>
                        <a:noFill/>
                      </a:ln>
                      <a:extLst/>
                    </p:spPr>
                  </p:pic>
                </p:oleObj>
              </mc:Fallback>
            </mc:AlternateContent>
          </a:graphicData>
        </a:graphic>
      </p:graphicFrame>
      <p:grpSp>
        <p:nvGrpSpPr>
          <p:cNvPr id="101386" name="Group 5"/>
          <p:cNvGrpSpPr>
            <a:grpSpLocks/>
          </p:cNvGrpSpPr>
          <p:nvPr/>
        </p:nvGrpSpPr>
        <p:grpSpPr bwMode="auto">
          <a:xfrm rot="-5400000">
            <a:off x="6677819" y="3452019"/>
            <a:ext cx="2992438" cy="317500"/>
            <a:chOff x="1977" y="1432"/>
            <a:chExt cx="1885" cy="200"/>
          </a:xfrm>
        </p:grpSpPr>
        <p:sp>
          <p:nvSpPr>
            <p:cNvPr id="102134" name="Rectangle 6"/>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35" name="Freeform 7"/>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36" name="Freeform 8"/>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37" name="Rectangle 9"/>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38" name="Rectangle 10"/>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39" name="Freeform 11"/>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40" name="Freeform 12"/>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41" name="Rectangle 13"/>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42" name="Freeform 14"/>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43" name="Freeform 15"/>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44" name="Rectangle 16"/>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45" name="Freeform 17"/>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46" name="Freeform 18"/>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47" name="Rectangle 19"/>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2148" name="Freeform 20"/>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49" name="Freeform 21"/>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2150" name="Rectangle 22"/>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01387" name="Group 23"/>
          <p:cNvGrpSpPr>
            <a:grpSpLocks/>
          </p:cNvGrpSpPr>
          <p:nvPr/>
        </p:nvGrpSpPr>
        <p:grpSpPr bwMode="auto">
          <a:xfrm rot="-5400000">
            <a:off x="7844631" y="5533232"/>
            <a:ext cx="542925" cy="217488"/>
            <a:chOff x="4056" y="1470"/>
            <a:chExt cx="342" cy="137"/>
          </a:xfrm>
        </p:grpSpPr>
        <p:sp>
          <p:nvSpPr>
            <p:cNvPr id="102113" name="Freeform 24"/>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4" name="Freeform 25"/>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5" name="Freeform 26"/>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16" name="Freeform 27"/>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7" name="Freeform 28"/>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8" name="Freeform 29"/>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19" name="Freeform 30"/>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0" name="Freeform 31"/>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1" name="Freeform 32"/>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22" name="Freeform 33"/>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3" name="Freeform 34"/>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4" name="Freeform 35"/>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25" name="Freeform 36"/>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6" name="Freeform 37"/>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7" name="Freeform 38"/>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28" name="Freeform 39"/>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29" name="Freeform 40"/>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30" name="Freeform 41"/>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31" name="Freeform 42"/>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32" name="Freeform 43"/>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33" name="Freeform 44"/>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101388" name="Group 326"/>
          <p:cNvGrpSpPr>
            <a:grpSpLocks/>
          </p:cNvGrpSpPr>
          <p:nvPr/>
        </p:nvGrpSpPr>
        <p:grpSpPr bwMode="auto">
          <a:xfrm rot="5400000" flipV="1">
            <a:off x="6304757" y="3440906"/>
            <a:ext cx="3124200" cy="160337"/>
            <a:chOff x="1977" y="2120"/>
            <a:chExt cx="1968" cy="101"/>
          </a:xfrm>
        </p:grpSpPr>
        <p:sp>
          <p:nvSpPr>
            <p:cNvPr id="101833" name="Freeform 327"/>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34" name="Freeform 328"/>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35" name="Freeform 329"/>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36" name="Freeform 330"/>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nvGrpSpPr>
            <p:cNvPr id="101837" name="Group 331"/>
            <p:cNvGrpSpPr>
              <a:grpSpLocks/>
            </p:cNvGrpSpPr>
            <p:nvPr/>
          </p:nvGrpSpPr>
          <p:grpSpPr bwMode="auto">
            <a:xfrm>
              <a:off x="1977" y="2120"/>
              <a:ext cx="1951" cy="101"/>
              <a:chOff x="1977" y="2120"/>
              <a:chExt cx="1951" cy="101"/>
            </a:xfrm>
          </p:grpSpPr>
          <p:sp>
            <p:nvSpPr>
              <p:cNvPr id="101838" name="Freeform 332"/>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39" name="Freeform 333"/>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0" name="Rectangle 334"/>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841" name="Freeform 335"/>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2" name="Freeform 336"/>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3" name="Freeform 337"/>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44" name="Freeform 338"/>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5" name="Freeform 339"/>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46" name="Freeform 340"/>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7" name="Freeform 341"/>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48" name="Freeform 342"/>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49" name="Freeform 343"/>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0" name="Freeform 344"/>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1" name="Rectangle 345"/>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852" name="Freeform 346"/>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3" name="Freeform 347"/>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54" name="Freeform 348"/>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5" name="Freeform 349"/>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56" name="Freeform 350"/>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7" name="Freeform 351"/>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58" name="Freeform 352"/>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59" name="Freeform 353"/>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0" name="Freeform 354"/>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61" name="Freeform 355"/>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2" name="Freeform 356"/>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63" name="Freeform 357"/>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4" name="Freeform 358"/>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65" name="Freeform 359"/>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6" name="Freeform 360"/>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7" name="Freeform 361"/>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68" name="Freeform 362"/>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69" name="Freeform 363"/>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70" name="Freeform 364"/>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71" name="Freeform 365"/>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72" name="Freeform 366"/>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73" name="Freeform 367"/>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74" name="Freeform 368"/>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75" name="Freeform 369"/>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76" name="Freeform 370"/>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77" name="Freeform 371"/>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78" name="Freeform 372"/>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79" name="Freeform 373"/>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0" name="Freeform 374"/>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1" name="Freeform 375"/>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82" name="Freeform 376"/>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3" name="Freeform 377"/>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84" name="Freeform 378"/>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5" name="Freeform 379"/>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86" name="Freeform 380"/>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7" name="Freeform 381"/>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88" name="Freeform 382"/>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89" name="Freeform 383"/>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0" name="Freeform 384"/>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91" name="Freeform 385"/>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2" name="Freeform 386"/>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93" name="Freeform 387"/>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4" name="Freeform 388"/>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5" name="Freeform 389"/>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96" name="Freeform 390"/>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7" name="Freeform 391"/>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98" name="Freeform 392"/>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99" name="Freeform 393"/>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00" name="Freeform 394"/>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1" name="Freeform 395"/>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2" name="Freeform 396"/>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03" name="Freeform 397"/>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4" name="Freeform 398"/>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05" name="Freeform 399"/>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6" name="Freeform 400"/>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07" name="Freeform 401"/>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8" name="Freeform 402"/>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09" name="Freeform 403"/>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10" name="Freeform 404"/>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11" name="Freeform 405"/>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12" name="Freeform 406"/>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13" name="Freeform 407"/>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14" name="Freeform 408"/>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15" name="Freeform 409"/>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16" name="Freeform 410"/>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17" name="Freeform 411"/>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18" name="Freeform 412"/>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19" name="Freeform 413"/>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0" name="Freeform 414"/>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21" name="Freeform 415"/>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2" name="Freeform 416"/>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3" name="Freeform 417"/>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24" name="Freeform 418"/>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5" name="Freeform 419"/>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6" name="Freeform 420"/>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27" name="Freeform 421"/>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28" name="Freeform 422"/>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29" name="Freeform 423"/>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0" name="Freeform 424"/>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31" name="Freeform 425"/>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2" name="Freeform 426"/>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3" name="Freeform 427"/>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34" name="Freeform 428"/>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5" name="Freeform 429"/>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36" name="Freeform 430"/>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7" name="Freeform 431"/>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38" name="Freeform 432"/>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39" name="Freeform 433"/>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40" name="Freeform 434"/>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41" name="Freeform 435"/>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42" name="Freeform 436"/>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43" name="Freeform 437"/>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44" name="Freeform 438"/>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45" name="Freeform 439"/>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46" name="Freeform 440"/>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47" name="Freeform 441"/>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48" name="Freeform 442"/>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49" name="Freeform 443"/>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0" name="Freeform 444"/>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1" name="Freeform 445"/>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52" name="Freeform 446"/>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3" name="Freeform 447"/>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54" name="Freeform 448"/>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5" name="Freeform 449"/>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56" name="Freeform 450"/>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7" name="Freeform 451"/>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58" name="Freeform 452"/>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59" name="Freeform 453"/>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0" name="Freeform 454"/>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61" name="Freeform 455"/>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2" name="Freeform 456"/>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63" name="Freeform 457"/>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4" name="Freeform 458"/>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5" name="Freeform 459"/>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66" name="Freeform 460"/>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7" name="Freeform 461"/>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68" name="Freeform 462"/>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69" name="Freeform 463"/>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70" name="Freeform 464"/>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1" name="Freeform 465"/>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2" name="Freeform 466"/>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73" name="Freeform 467"/>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4" name="Freeform 468"/>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75" name="Freeform 469"/>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6" name="Freeform 470"/>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77" name="Freeform 471"/>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8" name="Freeform 472"/>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79" name="Freeform 473"/>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80" name="Freeform 474"/>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1" name="Freeform 475"/>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82" name="Freeform 476"/>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3" name="Freeform 477"/>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84" name="Freeform 478"/>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5" name="Freeform 479"/>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6" name="Freeform 480"/>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87" name="Freeform 481"/>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8" name="Freeform 482"/>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89" name="Freeform 483"/>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90" name="Freeform 484"/>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91" name="Freeform 485"/>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92" name="Freeform 486"/>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93" name="Freeform 487"/>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94" name="Freeform 488"/>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95" name="Freeform 489"/>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96" name="Freeform 490"/>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97" name="Freeform 491"/>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998" name="Freeform 492"/>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999" name="Freeform 493"/>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0" name="Freeform 494"/>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01" name="Freeform 495"/>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2" name="Freeform 496"/>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3" name="Freeform 497"/>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04" name="Freeform 498"/>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5" name="Freeform 499"/>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06" name="Freeform 500"/>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7" name="Freeform 501"/>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08" name="Freeform 502"/>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09" name="Freeform 503"/>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0" name="Freeform 504"/>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11" name="Freeform 505"/>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2" name="Freeform 506"/>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13" name="Freeform 507"/>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4" name="Freeform 508"/>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15" name="Freeform 509"/>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6" name="Freeform 510"/>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7" name="Freeform 511"/>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18" name="Freeform 512"/>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19" name="Freeform 513"/>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20" name="Freeform 514"/>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21" name="Freeform 515"/>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22" name="Freeform 516"/>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23" name="Freeform 517"/>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24" name="Freeform 518"/>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25" name="Freeform 519"/>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26" name="Freeform 520"/>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27" name="Freeform 521"/>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28" name="Freeform 522"/>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29" name="Freeform 523"/>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0" name="Freeform 524"/>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1" name="Freeform 525"/>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32" name="Freeform 526"/>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3" name="Freeform 527"/>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34" name="Freeform 528"/>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5" name="Freeform 529"/>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36" name="Freeform 530"/>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7" name="Freeform 531"/>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38" name="Freeform 532"/>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39" name="Freeform 533"/>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0" name="Freeform 534"/>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41" name="Freeform 535"/>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2" name="Freeform 536"/>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43" name="Freeform 537"/>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4" name="Freeform 538"/>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5" name="Freeform 539"/>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46" name="Freeform 540"/>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7" name="Freeform 541"/>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48" name="Freeform 542"/>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49" name="Freeform 543"/>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50" name="Freeform 544"/>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1" name="Freeform 545"/>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2" name="Freeform 546"/>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53" name="Freeform 547"/>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4" name="Freeform 548"/>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55" name="Freeform 549"/>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6" name="Freeform 550"/>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57" name="Freeform 551"/>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8" name="Freeform 552"/>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59" name="Freeform 553"/>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60" name="Freeform 554"/>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61" name="Freeform 555"/>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62" name="Freeform 556"/>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63" name="Freeform 557"/>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64" name="Freeform 558"/>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65" name="Freeform 559"/>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66" name="Freeform 560"/>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67" name="Freeform 561"/>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68" name="Freeform 562"/>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69" name="Freeform 563"/>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0" name="Freeform 564"/>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71" name="Freeform 565"/>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2" name="Freeform 566"/>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3" name="Freeform 567"/>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74" name="Freeform 568"/>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5" name="Freeform 569"/>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76" name="Freeform 570"/>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7" name="Freeform 571"/>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78" name="Freeform 572"/>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79" name="Freeform 573"/>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0" name="Freeform 574"/>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81" name="Freeform 575"/>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2" name="Freeform 576"/>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83" name="Freeform 577"/>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4" name="Freeform 578"/>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85" name="Freeform 579"/>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6" name="Freeform 580"/>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7" name="Freeform 581"/>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88" name="Freeform 582"/>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89" name="Freeform 583"/>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90" name="Freeform 584"/>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91" name="Freeform 585"/>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92" name="Freeform 586"/>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93" name="Freeform 587"/>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94" name="Freeform 588"/>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95" name="Freeform 589"/>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96" name="Freeform 590"/>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97" name="Freeform 591"/>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098" name="Freeform 592"/>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099" name="Freeform 593"/>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0" name="Freeform 594"/>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1" name="Freeform 595"/>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02" name="Freeform 596"/>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3" name="Freeform 597"/>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04" name="Freeform 598"/>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5" name="Freeform 599"/>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06" name="Freeform 600"/>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7" name="Freeform 601"/>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08" name="Freeform 602"/>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09" name="Freeform 603"/>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0" name="Freeform 604"/>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2111" name="Freeform 605"/>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2112" name="Freeform 606"/>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grpSp>
        <p:nvGrpSpPr>
          <p:cNvPr id="101389" name="Group 607"/>
          <p:cNvGrpSpPr>
            <a:grpSpLocks/>
          </p:cNvGrpSpPr>
          <p:nvPr/>
        </p:nvGrpSpPr>
        <p:grpSpPr bwMode="auto">
          <a:xfrm rot="-5400000">
            <a:off x="7655719" y="1561302"/>
            <a:ext cx="917576" cy="303213"/>
            <a:chOff x="4023" y="2043"/>
            <a:chExt cx="578" cy="191"/>
          </a:xfrm>
        </p:grpSpPr>
        <p:sp>
          <p:nvSpPr>
            <p:cNvPr id="101810" name="Freeform 608"/>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1" name="Freeform 609"/>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2" name="Freeform 610"/>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13" name="Freeform 611"/>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4" name="Freeform 612"/>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5" name="Freeform 613"/>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16" name="Freeform 614"/>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7" name="Freeform 615"/>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18" name="Freeform 616"/>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19" name="Freeform 617"/>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0" name="Freeform 618"/>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1" name="Freeform 619"/>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22" name="Freeform 620"/>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3" name="Freeform 621"/>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4" name="Freeform 622"/>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25" name="Freeform 623"/>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6" name="Freeform 624"/>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7" name="Freeform 625"/>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28" name="Freeform 626"/>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29" name="Freeform 627"/>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30" name="Freeform 628"/>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831" name="Rectangle 629"/>
            <p:cNvSpPr>
              <a:spLocks noChangeArrowheads="1"/>
            </p:cNvSpPr>
            <p:nvPr/>
          </p:nvSpPr>
          <p:spPr bwMode="auto">
            <a:xfrm>
              <a:off x="4023" y="2043"/>
              <a:ext cx="194"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1832" name="Rectangle 630"/>
            <p:cNvSpPr>
              <a:spLocks noChangeArrowheads="1"/>
            </p:cNvSpPr>
            <p:nvPr/>
          </p:nvSpPr>
          <p:spPr bwMode="auto">
            <a:xfrm>
              <a:off x="4262" y="2093"/>
              <a:ext cx="194"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101390" name="Rectangle 635"/>
          <p:cNvSpPr>
            <a:spLocks noChangeArrowheads="1"/>
          </p:cNvSpPr>
          <p:nvPr/>
        </p:nvSpPr>
        <p:spPr bwMode="auto">
          <a:xfrm>
            <a:off x="7048500" y="3851275"/>
            <a:ext cx="6556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grpSp>
        <p:nvGrpSpPr>
          <p:cNvPr id="101391" name="Group 639"/>
          <p:cNvGrpSpPr>
            <a:grpSpLocks/>
          </p:cNvGrpSpPr>
          <p:nvPr/>
        </p:nvGrpSpPr>
        <p:grpSpPr bwMode="auto">
          <a:xfrm rot="-5400000">
            <a:off x="-602456" y="3453607"/>
            <a:ext cx="2992437" cy="317500"/>
            <a:chOff x="1977" y="1432"/>
            <a:chExt cx="1885" cy="200"/>
          </a:xfrm>
        </p:grpSpPr>
        <p:sp>
          <p:nvSpPr>
            <p:cNvPr id="101793" name="Rectangle 640"/>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794" name="Freeform 641"/>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795" name="Freeform 642"/>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796" name="Rectangle 643"/>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797" name="Rectangle 644"/>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798" name="Freeform 645"/>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799" name="Freeform 646"/>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800" name="Rectangle 647"/>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801" name="Freeform 648"/>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02" name="Freeform 649"/>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803" name="Rectangle 650"/>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804" name="Freeform 651"/>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805" name="Freeform 652"/>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806" name="Rectangle 653"/>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807" name="Freeform 654"/>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808" name="Freeform 655"/>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1809" name="Rectangle 656"/>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01392" name="Group 657"/>
          <p:cNvGrpSpPr>
            <a:grpSpLocks/>
          </p:cNvGrpSpPr>
          <p:nvPr/>
        </p:nvGrpSpPr>
        <p:grpSpPr bwMode="auto">
          <a:xfrm rot="5400000" flipV="1">
            <a:off x="584994" y="5380832"/>
            <a:ext cx="542925" cy="217487"/>
            <a:chOff x="4056" y="1470"/>
            <a:chExt cx="342" cy="137"/>
          </a:xfrm>
        </p:grpSpPr>
        <p:sp>
          <p:nvSpPr>
            <p:cNvPr id="101772" name="Freeform 658"/>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3" name="Freeform 659"/>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4" name="Freeform 660"/>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75" name="Freeform 661"/>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6" name="Freeform 662"/>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7" name="Freeform 663"/>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78" name="Freeform 664"/>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9" name="Freeform 665"/>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0" name="Freeform 666"/>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81" name="Freeform 667"/>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2" name="Freeform 668"/>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3" name="Freeform 669"/>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84" name="Freeform 670"/>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5" name="Freeform 671"/>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6" name="Freeform 672"/>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87" name="Freeform 673"/>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8" name="Freeform 674"/>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89" name="Freeform 675"/>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90" name="Freeform 676"/>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91" name="Freeform 677"/>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92" name="Freeform 678"/>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101393" name="Group 679"/>
          <p:cNvGrpSpPr>
            <a:grpSpLocks/>
          </p:cNvGrpSpPr>
          <p:nvPr/>
        </p:nvGrpSpPr>
        <p:grpSpPr bwMode="auto">
          <a:xfrm rot="5400000" flipV="1">
            <a:off x="-352425" y="3598863"/>
            <a:ext cx="3122613" cy="160337"/>
            <a:chOff x="1894" y="1680"/>
            <a:chExt cx="1967" cy="101"/>
          </a:xfrm>
        </p:grpSpPr>
        <p:sp>
          <p:nvSpPr>
            <p:cNvPr id="101496" name="Freeform 680"/>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97" name="Freeform 681"/>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98" name="Freeform 682"/>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99" name="Freeform 683"/>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0" name="Freeform 684"/>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1" name="Rectangle 685"/>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502" name="Freeform 686"/>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3" name="Freeform 687"/>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04" name="Freeform 688"/>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5" name="Freeform 689"/>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06" name="Freeform 690"/>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7" name="Freeform 691"/>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08" name="Freeform 692"/>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09" name="Freeform 693"/>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0" name="Freeform 694"/>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11" name="Freeform 695"/>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2" name="Freeform 696"/>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13" name="Freeform 697"/>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4" name="Freeform 698"/>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5" name="Freeform 699"/>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16" name="Freeform 700"/>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7" name="Freeform 701"/>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18" name="Freeform 702"/>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19" name="Freeform 703"/>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20" name="Freeform 704"/>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1" name="Freeform 705"/>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22" name="Freeform 706"/>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3" name="Freeform 707"/>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4" name="Freeform 708"/>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25" name="Freeform 709"/>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6" name="Freeform 710"/>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7" name="Freeform 711"/>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28" name="Freeform 712"/>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29" name="Freeform 713"/>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30" name="Freeform 714"/>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31" name="Freeform 715"/>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32" name="Freeform 716"/>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33" name="Freeform 717"/>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34" name="Freeform 718"/>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35" name="Freeform 719"/>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36" name="Freeform 720"/>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37" name="Freeform 721"/>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38" name="Freeform 722"/>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39" name="Freeform 723"/>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0" name="Freeform 724"/>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41" name="Freeform 725"/>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2" name="Freeform 726"/>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43" name="Freeform 727"/>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4" name="Freeform 728"/>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5" name="Freeform 729"/>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46" name="Freeform 730"/>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7" name="Freeform 731"/>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48" name="Freeform 732"/>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49" name="Freeform 733"/>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50" name="Freeform 734"/>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1" name="Freeform 735"/>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2" name="Freeform 736"/>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53" name="Freeform 737"/>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4" name="Freeform 738"/>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55" name="Freeform 739"/>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6" name="Freeform 740"/>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57" name="Freeform 741"/>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8" name="Freeform 742"/>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59" name="Freeform 743"/>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60" name="Freeform 744"/>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61" name="Freeform 745"/>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62" name="Freeform 746"/>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63" name="Freeform 747"/>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64" name="Freeform 748"/>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65" name="Freeform 749"/>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66" name="Freeform 750"/>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67" name="Freeform 751"/>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68" name="Freeform 752"/>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69" name="Freeform 753"/>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0" name="Freeform 754"/>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71" name="Freeform 755"/>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2" name="Freeform 756"/>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3" name="Freeform 757"/>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74" name="Freeform 758"/>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5" name="Freeform 759"/>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76" name="Freeform 760"/>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7" name="Freeform 761"/>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78" name="Freeform 762"/>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79" name="Freeform 763"/>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0" name="Freeform 764"/>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81" name="Freeform 765"/>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2" name="Freeform 766"/>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83" name="Freeform 767"/>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4" name="Freeform 768"/>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85" name="Freeform 769"/>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6" name="Freeform 770"/>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7" name="Freeform 771"/>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88" name="Freeform 772"/>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89" name="Freeform 773"/>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90" name="Freeform 774"/>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91" name="Freeform 775"/>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92" name="Freeform 776"/>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93" name="Freeform 777"/>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94" name="Freeform 778"/>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95" name="Freeform 779"/>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96" name="Freeform 780"/>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97" name="Freeform 781"/>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598" name="Freeform 782"/>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599" name="Freeform 783"/>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0" name="Freeform 784"/>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1" name="Freeform 785"/>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02" name="Freeform 786"/>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3" name="Freeform 787"/>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04" name="Freeform 788"/>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5" name="Freeform 789"/>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06" name="Freeform 790"/>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7" name="Freeform 791"/>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08" name="Freeform 792"/>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09" name="Freeform 793"/>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0" name="Freeform 794"/>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11" name="Freeform 795"/>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2" name="Freeform 796"/>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13" name="Freeform 797"/>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4" name="Freeform 798"/>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5" name="Freeform 799"/>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16" name="Freeform 800"/>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7" name="Freeform 801"/>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18" name="Freeform 802"/>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19" name="Freeform 803"/>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20" name="Freeform 804"/>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1" name="Freeform 805"/>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2" name="Freeform 806"/>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23" name="Freeform 807"/>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4" name="Freeform 808"/>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25" name="Freeform 809"/>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6" name="Freeform 810"/>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27" name="Freeform 811"/>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8" name="Freeform 812"/>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29" name="Freeform 813"/>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30" name="Freeform 814"/>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31" name="Freeform 815"/>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32" name="Freeform 816"/>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33" name="Freeform 817"/>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34" name="Freeform 818"/>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35" name="Freeform 819"/>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36" name="Freeform 820"/>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37" name="Freeform 821"/>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38" name="Freeform 822"/>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39" name="Freeform 823"/>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0" name="Freeform 824"/>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41" name="Freeform 825"/>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2" name="Freeform 826"/>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3" name="Freeform 827"/>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44" name="Freeform 828"/>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5" name="Freeform 829"/>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46" name="Freeform 830"/>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7" name="Freeform 831"/>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48" name="Freeform 832"/>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49" name="Freeform 833"/>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0" name="Freeform 834"/>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51" name="Freeform 835"/>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2" name="Freeform 836"/>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53" name="Freeform 837"/>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4" name="Freeform 838"/>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55" name="Freeform 839"/>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6" name="Freeform 840"/>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7" name="Freeform 841"/>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58" name="Freeform 842"/>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59" name="Freeform 843"/>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60" name="Freeform 844"/>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61" name="Freeform 845"/>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62" name="Freeform 846"/>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63" name="Freeform 847"/>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64" name="Freeform 848"/>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65" name="Freeform 849"/>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66" name="Freeform 850"/>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67" name="Freeform 851"/>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68" name="Freeform 852"/>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69" name="Freeform 853"/>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0" name="Freeform 854"/>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71" name="Freeform 855"/>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2" name="Freeform 856"/>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73" name="Freeform 857"/>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4" name="Freeform 858"/>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75" name="Freeform 859"/>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6" name="Freeform 860"/>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7" name="Freeform 861"/>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78" name="Freeform 862"/>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79" name="Freeform 863"/>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80" name="Freeform 864"/>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81" name="Freeform 865"/>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82" name="Freeform 866"/>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83" name="Freeform 867"/>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84" name="Freeform 868"/>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85" name="Freeform 869"/>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86" name="Freeform 870"/>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87" name="Freeform 871"/>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88" name="Freeform 872"/>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89" name="Freeform 873"/>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0" name="Freeform 874"/>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1" name="Freeform 875"/>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92" name="Freeform 876"/>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3" name="Freeform 877"/>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94" name="Freeform 878"/>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5" name="Freeform 879"/>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96" name="Freeform 880"/>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7" name="Freeform 881"/>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698" name="Freeform 882"/>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699" name="Freeform 883"/>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0" name="Freeform 884"/>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01" name="Freeform 885"/>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2" name="Freeform 886"/>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03" name="Freeform 887"/>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4" name="Freeform 888"/>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5" name="Freeform 889"/>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06" name="Freeform 890"/>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7" name="Freeform 891"/>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08" name="Freeform 892"/>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09" name="Freeform 893"/>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10" name="Freeform 894"/>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1" name="Freeform 895"/>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2" name="Freeform 896"/>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13" name="Freeform 897"/>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4" name="Freeform 898"/>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15" name="Freeform 899"/>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6" name="Freeform 900"/>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17" name="Freeform 901"/>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8" name="Freeform 902"/>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19" name="Freeform 903"/>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20" name="Freeform 904"/>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1" name="Freeform 905"/>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22" name="Freeform 906"/>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3" name="Freeform 907"/>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4" name="Freeform 908"/>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25" name="Freeform 909"/>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6" name="Freeform 910"/>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7" name="Freeform 911"/>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28" name="Freeform 912"/>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29" name="Freeform 913"/>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30" name="Freeform 914"/>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31" name="Freeform 915"/>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32" name="Freeform 916"/>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33" name="Freeform 917"/>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34" name="Freeform 918"/>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35" name="Freeform 919"/>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36" name="Freeform 920"/>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37" name="Freeform 921"/>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38" name="Freeform 922"/>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39" name="Freeform 923"/>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0" name="Freeform 924"/>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1" name="Freeform 925"/>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42" name="Freeform 926"/>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3" name="Freeform 927"/>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44" name="Freeform 928"/>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5" name="Freeform 929"/>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46" name="Freeform 930"/>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7" name="Freeform 931"/>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48" name="Freeform 932"/>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49" name="Freeform 933"/>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0" name="Freeform 934"/>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51" name="Freeform 935"/>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2" name="Freeform 936"/>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53" name="Freeform 937"/>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4" name="Freeform 938"/>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5" name="Freeform 939"/>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56" name="Freeform 940"/>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7" name="Freeform 941"/>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58" name="Freeform 942"/>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59" name="Freeform 943"/>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60" name="Freeform 944"/>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1" name="Freeform 945"/>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2" name="Freeform 946"/>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63" name="Freeform 947"/>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4" name="Freeform 948"/>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65" name="Freeform 949"/>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6" name="Freeform 950"/>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67" name="Freeform 951"/>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8" name="Freeform 952"/>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69" name="Freeform 953"/>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770" name="Freeform 954"/>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771" name="Freeform 955"/>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101394" name="Group 1237"/>
          <p:cNvGrpSpPr>
            <a:grpSpLocks/>
          </p:cNvGrpSpPr>
          <p:nvPr/>
        </p:nvGrpSpPr>
        <p:grpSpPr bwMode="auto">
          <a:xfrm rot="5400000" flipV="1">
            <a:off x="394494" y="1407322"/>
            <a:ext cx="917576" cy="303213"/>
            <a:chOff x="4023" y="2043"/>
            <a:chExt cx="578" cy="191"/>
          </a:xfrm>
        </p:grpSpPr>
        <p:sp>
          <p:nvSpPr>
            <p:cNvPr id="101473" name="Freeform 1238"/>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4" name="Freeform 1239"/>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5" name="Freeform 1240"/>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76" name="Freeform 1241"/>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7" name="Freeform 1242"/>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8" name="Freeform 1243"/>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79" name="Freeform 1244"/>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0" name="Freeform 1245"/>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1" name="Freeform 1246"/>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82" name="Freeform 1247"/>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3" name="Freeform 1248"/>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4" name="Freeform 1249"/>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85" name="Freeform 1250"/>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6" name="Freeform 1251"/>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7" name="Freeform 1252"/>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88" name="Freeform 1253"/>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89" name="Freeform 1254"/>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90" name="Freeform 1255"/>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91" name="Freeform 1256"/>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92" name="Freeform 1257"/>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93" name="Freeform 1258"/>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94" name="Rectangle 1259"/>
            <p:cNvSpPr>
              <a:spLocks noChangeArrowheads="1"/>
            </p:cNvSpPr>
            <p:nvPr/>
          </p:nvSpPr>
          <p:spPr bwMode="auto">
            <a:xfrm>
              <a:off x="4023" y="2043"/>
              <a:ext cx="194"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1495" name="Rectangle 1260"/>
            <p:cNvSpPr>
              <a:spLocks noChangeArrowheads="1"/>
            </p:cNvSpPr>
            <p:nvPr/>
          </p:nvSpPr>
          <p:spPr bwMode="auto">
            <a:xfrm>
              <a:off x="4262" y="2093"/>
              <a:ext cx="194"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101395" name="Rectangle 1261"/>
          <p:cNvSpPr>
            <a:spLocks noChangeArrowheads="1"/>
          </p:cNvSpPr>
          <p:nvPr/>
        </p:nvSpPr>
        <p:spPr bwMode="auto">
          <a:xfrm>
            <a:off x="1366838" y="4160838"/>
            <a:ext cx="655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grpSp>
        <p:nvGrpSpPr>
          <p:cNvPr id="11" name="Group 1354"/>
          <p:cNvGrpSpPr>
            <a:grpSpLocks/>
          </p:cNvGrpSpPr>
          <p:nvPr/>
        </p:nvGrpSpPr>
        <p:grpSpPr bwMode="auto">
          <a:xfrm flipV="1">
            <a:off x="7524750" y="2152650"/>
            <a:ext cx="112713" cy="568325"/>
            <a:chOff x="1827" y="1354"/>
            <a:chExt cx="71" cy="358"/>
          </a:xfrm>
        </p:grpSpPr>
        <p:sp>
          <p:nvSpPr>
            <p:cNvPr id="101457" name="Freeform 1355"/>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8" name="Freeform 1356"/>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9" name="Freeform 1357"/>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60" name="Freeform 1358"/>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1" name="Freeform 1359"/>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2" name="Freeform 1360"/>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63" name="Freeform 1361"/>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4" name="Freeform 1362"/>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5" name="Freeform 1363"/>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66" name="Freeform 1364"/>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7" name="Freeform 1365"/>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68" name="Freeform 1366"/>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69" name="Line 1367"/>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70" name="Freeform 1368"/>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1" name="Freeform 1369"/>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72" name="Rectangle 1370"/>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2" name="Group 1371"/>
          <p:cNvGrpSpPr>
            <a:grpSpLocks/>
          </p:cNvGrpSpPr>
          <p:nvPr/>
        </p:nvGrpSpPr>
        <p:grpSpPr bwMode="auto">
          <a:xfrm>
            <a:off x="1441450" y="2025650"/>
            <a:ext cx="125413" cy="765175"/>
            <a:chOff x="3932" y="1230"/>
            <a:chExt cx="79" cy="482"/>
          </a:xfrm>
        </p:grpSpPr>
        <p:sp>
          <p:nvSpPr>
            <p:cNvPr id="101440" name="Freeform 1372"/>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1" name="Freeform 1373"/>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2" name="Freeform 1374"/>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43" name="Freeform 1375"/>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4" name="Freeform 1376"/>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5" name="Freeform 1377"/>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46" name="Freeform 1378"/>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7" name="Freeform 1379"/>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48" name="Freeform 1380"/>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49" name="Freeform 1381"/>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0" name="Freeform 1382"/>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1" name="Freeform 1383"/>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52" name="Line 1384"/>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53" name="Freeform 1385"/>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4" name="Freeform 1386"/>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55" name="Rectangle 1387"/>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456" name="Rectangle 1388"/>
            <p:cNvSpPr>
              <a:spLocks noChangeArrowheads="1"/>
            </p:cNvSpPr>
            <p:nvPr/>
          </p:nvSpPr>
          <p:spPr bwMode="auto">
            <a:xfrm>
              <a:off x="3932" y="1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3" name="Group 1389"/>
          <p:cNvGrpSpPr>
            <a:grpSpLocks/>
          </p:cNvGrpSpPr>
          <p:nvPr/>
        </p:nvGrpSpPr>
        <p:grpSpPr bwMode="auto">
          <a:xfrm flipV="1">
            <a:off x="7494588" y="4654550"/>
            <a:ext cx="112712" cy="568325"/>
            <a:chOff x="1827" y="1354"/>
            <a:chExt cx="71" cy="358"/>
          </a:xfrm>
        </p:grpSpPr>
        <p:sp>
          <p:nvSpPr>
            <p:cNvPr id="101424" name="Freeform 1390"/>
            <p:cNvSpPr>
              <a:spLocks/>
            </p:cNvSpPr>
            <p:nvPr/>
          </p:nvSpPr>
          <p:spPr bwMode="auto">
            <a:xfrm>
              <a:off x="1835" y="1354"/>
              <a:ext cx="63" cy="169"/>
            </a:xfrm>
            <a:custGeom>
              <a:avLst/>
              <a:gdLst>
                <a:gd name="T0" fmla="*/ 63 w 63"/>
                <a:gd name="T1" fmla="*/ 1 h 169"/>
                <a:gd name="T2" fmla="*/ 59 w 63"/>
                <a:gd name="T3" fmla="*/ 0 h 169"/>
                <a:gd name="T4" fmla="*/ 0 w 63"/>
                <a:gd name="T5" fmla="*/ 169 h 169"/>
                <a:gd name="T6" fmla="*/ 63 w 63"/>
                <a:gd name="T7" fmla="*/ 1 h 169"/>
                <a:gd name="T8" fmla="*/ 0 60000 65536"/>
                <a:gd name="T9" fmla="*/ 0 60000 65536"/>
                <a:gd name="T10" fmla="*/ 0 60000 65536"/>
                <a:gd name="T11" fmla="*/ 0 60000 65536"/>
                <a:gd name="T12" fmla="*/ 0 w 63"/>
                <a:gd name="T13" fmla="*/ 0 h 169"/>
                <a:gd name="T14" fmla="*/ 63 w 63"/>
                <a:gd name="T15" fmla="*/ 169 h 169"/>
              </a:gdLst>
              <a:ahLst/>
              <a:cxnLst>
                <a:cxn ang="T8">
                  <a:pos x="T0" y="T1"/>
                </a:cxn>
                <a:cxn ang="T9">
                  <a:pos x="T2" y="T3"/>
                </a:cxn>
                <a:cxn ang="T10">
                  <a:pos x="T4" y="T5"/>
                </a:cxn>
                <a:cxn ang="T11">
                  <a:pos x="T6" y="T7"/>
                </a:cxn>
              </a:cxnLst>
              <a:rect l="T12" t="T13" r="T14" b="T15"/>
              <a:pathLst>
                <a:path w="63" h="169">
                  <a:moveTo>
                    <a:pt x="63" y="1"/>
                  </a:moveTo>
                  <a:lnTo>
                    <a:pt x="59" y="0"/>
                  </a:lnTo>
                  <a:lnTo>
                    <a:pt x="0" y="169"/>
                  </a:lnTo>
                  <a:lnTo>
                    <a:pt x="63"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5" name="Freeform 1391"/>
            <p:cNvSpPr>
              <a:spLocks/>
            </p:cNvSpPr>
            <p:nvPr/>
          </p:nvSpPr>
          <p:spPr bwMode="auto">
            <a:xfrm>
              <a:off x="1827" y="1354"/>
              <a:ext cx="67" cy="178"/>
            </a:xfrm>
            <a:custGeom>
              <a:avLst/>
              <a:gdLst>
                <a:gd name="T0" fmla="*/ 67 w 67"/>
                <a:gd name="T1" fmla="*/ 0 h 178"/>
                <a:gd name="T2" fmla="*/ 8 w 67"/>
                <a:gd name="T3" fmla="*/ 169 h 178"/>
                <a:gd name="T4" fmla="*/ 0 w 67"/>
                <a:gd name="T5" fmla="*/ 178 h 178"/>
                <a:gd name="T6" fmla="*/ 67 w 67"/>
                <a:gd name="T7" fmla="*/ 0 h 178"/>
                <a:gd name="T8" fmla="*/ 0 60000 65536"/>
                <a:gd name="T9" fmla="*/ 0 60000 65536"/>
                <a:gd name="T10" fmla="*/ 0 60000 65536"/>
                <a:gd name="T11" fmla="*/ 0 60000 65536"/>
                <a:gd name="T12" fmla="*/ 0 w 67"/>
                <a:gd name="T13" fmla="*/ 0 h 178"/>
                <a:gd name="T14" fmla="*/ 67 w 67"/>
                <a:gd name="T15" fmla="*/ 178 h 178"/>
              </a:gdLst>
              <a:ahLst/>
              <a:cxnLst>
                <a:cxn ang="T8">
                  <a:pos x="T0" y="T1"/>
                </a:cxn>
                <a:cxn ang="T9">
                  <a:pos x="T2" y="T3"/>
                </a:cxn>
                <a:cxn ang="T10">
                  <a:pos x="T4" y="T5"/>
                </a:cxn>
                <a:cxn ang="T11">
                  <a:pos x="T6" y="T7"/>
                </a:cxn>
              </a:cxnLst>
              <a:rect l="T12" t="T13" r="T14" b="T15"/>
              <a:pathLst>
                <a:path w="67" h="178">
                  <a:moveTo>
                    <a:pt x="67" y="0"/>
                  </a:moveTo>
                  <a:lnTo>
                    <a:pt x="8" y="169"/>
                  </a:lnTo>
                  <a:lnTo>
                    <a:pt x="0" y="178"/>
                  </a:lnTo>
                  <a:lnTo>
                    <a:pt x="6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6" name="Freeform 1392"/>
            <p:cNvSpPr>
              <a:spLocks/>
            </p:cNvSpPr>
            <p:nvPr/>
          </p:nvSpPr>
          <p:spPr bwMode="auto">
            <a:xfrm>
              <a:off x="1827" y="1354"/>
              <a:ext cx="71" cy="178"/>
            </a:xfrm>
            <a:custGeom>
              <a:avLst/>
              <a:gdLst>
                <a:gd name="T0" fmla="*/ 71 w 71"/>
                <a:gd name="T1" fmla="*/ 1 h 178"/>
                <a:gd name="T2" fmla="*/ 67 w 71"/>
                <a:gd name="T3" fmla="*/ 0 h 178"/>
                <a:gd name="T4" fmla="*/ 0 w 71"/>
                <a:gd name="T5" fmla="*/ 178 h 178"/>
                <a:gd name="T6" fmla="*/ 8 w 71"/>
                <a:gd name="T7" fmla="*/ 169 h 178"/>
                <a:gd name="T8" fmla="*/ 71 w 71"/>
                <a:gd name="T9" fmla="*/ 1 h 178"/>
                <a:gd name="T10" fmla="*/ 0 60000 65536"/>
                <a:gd name="T11" fmla="*/ 0 60000 65536"/>
                <a:gd name="T12" fmla="*/ 0 60000 65536"/>
                <a:gd name="T13" fmla="*/ 0 60000 65536"/>
                <a:gd name="T14" fmla="*/ 0 60000 65536"/>
                <a:gd name="T15" fmla="*/ 0 w 71"/>
                <a:gd name="T16" fmla="*/ 0 h 178"/>
                <a:gd name="T17" fmla="*/ 71 w 71"/>
                <a:gd name="T18" fmla="*/ 178 h 178"/>
              </a:gdLst>
              <a:ahLst/>
              <a:cxnLst>
                <a:cxn ang="T10">
                  <a:pos x="T0" y="T1"/>
                </a:cxn>
                <a:cxn ang="T11">
                  <a:pos x="T2" y="T3"/>
                </a:cxn>
                <a:cxn ang="T12">
                  <a:pos x="T4" y="T5"/>
                </a:cxn>
                <a:cxn ang="T13">
                  <a:pos x="T6" y="T7"/>
                </a:cxn>
                <a:cxn ang="T14">
                  <a:pos x="T8" y="T9"/>
                </a:cxn>
              </a:cxnLst>
              <a:rect l="T15" t="T16" r="T17" b="T18"/>
              <a:pathLst>
                <a:path w="71" h="178">
                  <a:moveTo>
                    <a:pt x="71" y="1"/>
                  </a:moveTo>
                  <a:lnTo>
                    <a:pt x="67" y="0"/>
                  </a:lnTo>
                  <a:lnTo>
                    <a:pt x="0" y="178"/>
                  </a:lnTo>
                  <a:lnTo>
                    <a:pt x="8" y="169"/>
                  </a:lnTo>
                  <a:lnTo>
                    <a:pt x="71"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27" name="Freeform 1393"/>
            <p:cNvSpPr>
              <a:spLocks/>
            </p:cNvSpPr>
            <p:nvPr/>
          </p:nvSpPr>
          <p:spPr bwMode="auto">
            <a:xfrm>
              <a:off x="1827" y="1500"/>
              <a:ext cx="46" cy="32"/>
            </a:xfrm>
            <a:custGeom>
              <a:avLst/>
              <a:gdLst>
                <a:gd name="T0" fmla="*/ 8 w 46"/>
                <a:gd name="T1" fmla="*/ 23 h 32"/>
                <a:gd name="T2" fmla="*/ 0 w 46"/>
                <a:gd name="T3" fmla="*/ 32 h 32"/>
                <a:gd name="T4" fmla="*/ 46 w 46"/>
                <a:gd name="T5" fmla="*/ 0 h 32"/>
                <a:gd name="T6" fmla="*/ 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8" y="23"/>
                  </a:moveTo>
                  <a:lnTo>
                    <a:pt x="0" y="32"/>
                  </a:lnTo>
                  <a:lnTo>
                    <a:pt x="46" y="0"/>
                  </a:lnTo>
                  <a:lnTo>
                    <a:pt x="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8" name="Freeform 1394"/>
            <p:cNvSpPr>
              <a:spLocks/>
            </p:cNvSpPr>
            <p:nvPr/>
          </p:nvSpPr>
          <p:spPr bwMode="auto">
            <a:xfrm>
              <a:off x="1827" y="1500"/>
              <a:ext cx="46" cy="32"/>
            </a:xfrm>
            <a:custGeom>
              <a:avLst/>
              <a:gdLst>
                <a:gd name="T0" fmla="*/ 0 w 46"/>
                <a:gd name="T1" fmla="*/ 32 h 32"/>
                <a:gd name="T2" fmla="*/ 46 w 46"/>
                <a:gd name="T3" fmla="*/ 0 h 32"/>
                <a:gd name="T4" fmla="*/ 42 w 46"/>
                <a:gd name="T5" fmla="*/ 7 h 32"/>
                <a:gd name="T6" fmla="*/ 0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0" y="32"/>
                  </a:moveTo>
                  <a:lnTo>
                    <a:pt x="46" y="0"/>
                  </a:lnTo>
                  <a:lnTo>
                    <a:pt x="42" y="7"/>
                  </a:lnTo>
                  <a:lnTo>
                    <a:pt x="0"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9" name="Freeform 1395"/>
            <p:cNvSpPr>
              <a:spLocks/>
            </p:cNvSpPr>
            <p:nvPr/>
          </p:nvSpPr>
          <p:spPr bwMode="auto">
            <a:xfrm>
              <a:off x="1827" y="1500"/>
              <a:ext cx="46" cy="32"/>
            </a:xfrm>
            <a:custGeom>
              <a:avLst/>
              <a:gdLst>
                <a:gd name="T0" fmla="*/ 8 w 46"/>
                <a:gd name="T1" fmla="*/ 23 h 32"/>
                <a:gd name="T2" fmla="*/ 0 w 46"/>
                <a:gd name="T3" fmla="*/ 32 h 32"/>
                <a:gd name="T4" fmla="*/ 42 w 46"/>
                <a:gd name="T5" fmla="*/ 7 h 32"/>
                <a:gd name="T6" fmla="*/ 46 w 46"/>
                <a:gd name="T7" fmla="*/ 0 h 32"/>
                <a:gd name="T8" fmla="*/ 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8" y="23"/>
                  </a:moveTo>
                  <a:lnTo>
                    <a:pt x="0" y="32"/>
                  </a:lnTo>
                  <a:lnTo>
                    <a:pt x="42" y="7"/>
                  </a:lnTo>
                  <a:lnTo>
                    <a:pt x="46" y="0"/>
                  </a:lnTo>
                  <a:lnTo>
                    <a:pt x="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30" name="Freeform 1396"/>
            <p:cNvSpPr>
              <a:spLocks/>
            </p:cNvSpPr>
            <p:nvPr/>
          </p:nvSpPr>
          <p:spPr bwMode="auto">
            <a:xfrm>
              <a:off x="1869" y="1500"/>
              <a:ext cx="4" cy="208"/>
            </a:xfrm>
            <a:custGeom>
              <a:avLst/>
              <a:gdLst>
                <a:gd name="T0" fmla="*/ 4 w 4"/>
                <a:gd name="T1" fmla="*/ 0 h 208"/>
                <a:gd name="T2" fmla="*/ 0 w 4"/>
                <a:gd name="T3" fmla="*/ 7 h 208"/>
                <a:gd name="T4" fmla="*/ 4 w 4"/>
                <a:gd name="T5" fmla="*/ 208 h 208"/>
                <a:gd name="T6" fmla="*/ 4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4" y="0"/>
                  </a:moveTo>
                  <a:lnTo>
                    <a:pt x="0" y="7"/>
                  </a:lnTo>
                  <a:lnTo>
                    <a:pt x="4" y="208"/>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1" name="Freeform 1397"/>
            <p:cNvSpPr>
              <a:spLocks/>
            </p:cNvSpPr>
            <p:nvPr/>
          </p:nvSpPr>
          <p:spPr bwMode="auto">
            <a:xfrm>
              <a:off x="1869" y="1507"/>
              <a:ext cx="4" cy="205"/>
            </a:xfrm>
            <a:custGeom>
              <a:avLst/>
              <a:gdLst>
                <a:gd name="T0" fmla="*/ 0 w 4"/>
                <a:gd name="T1" fmla="*/ 0 h 205"/>
                <a:gd name="T2" fmla="*/ 4 w 4"/>
                <a:gd name="T3" fmla="*/ 201 h 205"/>
                <a:gd name="T4" fmla="*/ 0 w 4"/>
                <a:gd name="T5" fmla="*/ 205 h 205"/>
                <a:gd name="T6" fmla="*/ 0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0" y="0"/>
                  </a:moveTo>
                  <a:lnTo>
                    <a:pt x="4" y="201"/>
                  </a:lnTo>
                  <a:lnTo>
                    <a:pt x="0" y="20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2" name="Freeform 1398"/>
            <p:cNvSpPr>
              <a:spLocks/>
            </p:cNvSpPr>
            <p:nvPr/>
          </p:nvSpPr>
          <p:spPr bwMode="auto">
            <a:xfrm>
              <a:off x="1869" y="1500"/>
              <a:ext cx="4" cy="212"/>
            </a:xfrm>
            <a:custGeom>
              <a:avLst/>
              <a:gdLst>
                <a:gd name="T0" fmla="*/ 4 w 4"/>
                <a:gd name="T1" fmla="*/ 0 h 212"/>
                <a:gd name="T2" fmla="*/ 0 w 4"/>
                <a:gd name="T3" fmla="*/ 7 h 212"/>
                <a:gd name="T4" fmla="*/ 0 w 4"/>
                <a:gd name="T5" fmla="*/ 212 h 212"/>
                <a:gd name="T6" fmla="*/ 4 w 4"/>
                <a:gd name="T7" fmla="*/ 208 h 212"/>
                <a:gd name="T8" fmla="*/ 4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4" y="0"/>
                  </a:moveTo>
                  <a:lnTo>
                    <a:pt x="0" y="7"/>
                  </a:lnTo>
                  <a:lnTo>
                    <a:pt x="0" y="212"/>
                  </a:lnTo>
                  <a:lnTo>
                    <a:pt x="4" y="208"/>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33" name="Freeform 1399"/>
            <p:cNvSpPr>
              <a:spLocks/>
            </p:cNvSpPr>
            <p:nvPr/>
          </p:nvSpPr>
          <p:spPr bwMode="auto">
            <a:xfrm>
              <a:off x="1869" y="1708"/>
              <a:ext cx="27" cy="4"/>
            </a:xfrm>
            <a:custGeom>
              <a:avLst/>
              <a:gdLst>
                <a:gd name="T0" fmla="*/ 4 w 27"/>
                <a:gd name="T1" fmla="*/ 0 h 4"/>
                <a:gd name="T2" fmla="*/ 0 w 27"/>
                <a:gd name="T3" fmla="*/ 4 h 4"/>
                <a:gd name="T4" fmla="*/ 27 w 27"/>
                <a:gd name="T5" fmla="*/ 0 h 4"/>
                <a:gd name="T6" fmla="*/ 4 w 27"/>
                <a:gd name="T7" fmla="*/ 0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4" y="0"/>
                  </a:moveTo>
                  <a:lnTo>
                    <a:pt x="0" y="4"/>
                  </a:lnTo>
                  <a:lnTo>
                    <a:pt x="27" y="0"/>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4" name="Freeform 1400"/>
            <p:cNvSpPr>
              <a:spLocks/>
            </p:cNvSpPr>
            <p:nvPr/>
          </p:nvSpPr>
          <p:spPr bwMode="auto">
            <a:xfrm>
              <a:off x="1869" y="1708"/>
              <a:ext cx="27" cy="4"/>
            </a:xfrm>
            <a:custGeom>
              <a:avLst/>
              <a:gdLst>
                <a:gd name="T0" fmla="*/ 0 w 27"/>
                <a:gd name="T1" fmla="*/ 4 h 4"/>
                <a:gd name="T2" fmla="*/ 27 w 27"/>
                <a:gd name="T3" fmla="*/ 0 h 4"/>
                <a:gd name="T4" fmla="*/ 27 w 27"/>
                <a:gd name="T5" fmla="*/ 4 h 4"/>
                <a:gd name="T6" fmla="*/ 0 w 27"/>
                <a:gd name="T7" fmla="*/ 4 h 4"/>
                <a:gd name="T8" fmla="*/ 0 60000 65536"/>
                <a:gd name="T9" fmla="*/ 0 60000 65536"/>
                <a:gd name="T10" fmla="*/ 0 60000 65536"/>
                <a:gd name="T11" fmla="*/ 0 60000 65536"/>
                <a:gd name="T12" fmla="*/ 0 w 27"/>
                <a:gd name="T13" fmla="*/ 0 h 4"/>
                <a:gd name="T14" fmla="*/ 27 w 27"/>
                <a:gd name="T15" fmla="*/ 4 h 4"/>
              </a:gdLst>
              <a:ahLst/>
              <a:cxnLst>
                <a:cxn ang="T8">
                  <a:pos x="T0" y="T1"/>
                </a:cxn>
                <a:cxn ang="T9">
                  <a:pos x="T2" y="T3"/>
                </a:cxn>
                <a:cxn ang="T10">
                  <a:pos x="T4" y="T5"/>
                </a:cxn>
                <a:cxn ang="T11">
                  <a:pos x="T6" y="T7"/>
                </a:cxn>
              </a:cxnLst>
              <a:rect l="T12" t="T13" r="T14" b="T15"/>
              <a:pathLst>
                <a:path w="27" h="4">
                  <a:moveTo>
                    <a:pt x="0" y="4"/>
                  </a:moveTo>
                  <a:lnTo>
                    <a:pt x="27" y="0"/>
                  </a:lnTo>
                  <a:lnTo>
                    <a:pt x="2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5" name="Freeform 1401"/>
            <p:cNvSpPr>
              <a:spLocks/>
            </p:cNvSpPr>
            <p:nvPr/>
          </p:nvSpPr>
          <p:spPr bwMode="auto">
            <a:xfrm>
              <a:off x="1869" y="1708"/>
              <a:ext cx="27" cy="4"/>
            </a:xfrm>
            <a:custGeom>
              <a:avLst/>
              <a:gdLst>
                <a:gd name="T0" fmla="*/ 4 w 27"/>
                <a:gd name="T1" fmla="*/ 0 h 4"/>
                <a:gd name="T2" fmla="*/ 0 w 27"/>
                <a:gd name="T3" fmla="*/ 4 h 4"/>
                <a:gd name="T4" fmla="*/ 27 w 27"/>
                <a:gd name="T5" fmla="*/ 4 h 4"/>
                <a:gd name="T6" fmla="*/ 27 w 27"/>
                <a:gd name="T7" fmla="*/ 0 h 4"/>
                <a:gd name="T8" fmla="*/ 4 w 27"/>
                <a:gd name="T9" fmla="*/ 0 h 4"/>
                <a:gd name="T10" fmla="*/ 0 60000 65536"/>
                <a:gd name="T11" fmla="*/ 0 60000 65536"/>
                <a:gd name="T12" fmla="*/ 0 60000 65536"/>
                <a:gd name="T13" fmla="*/ 0 60000 65536"/>
                <a:gd name="T14" fmla="*/ 0 60000 65536"/>
                <a:gd name="T15" fmla="*/ 0 w 27"/>
                <a:gd name="T16" fmla="*/ 0 h 4"/>
                <a:gd name="T17" fmla="*/ 27 w 27"/>
                <a:gd name="T18" fmla="*/ 4 h 4"/>
              </a:gdLst>
              <a:ahLst/>
              <a:cxnLst>
                <a:cxn ang="T10">
                  <a:pos x="T0" y="T1"/>
                </a:cxn>
                <a:cxn ang="T11">
                  <a:pos x="T2" y="T3"/>
                </a:cxn>
                <a:cxn ang="T12">
                  <a:pos x="T4" y="T5"/>
                </a:cxn>
                <a:cxn ang="T13">
                  <a:pos x="T6" y="T7"/>
                </a:cxn>
                <a:cxn ang="T14">
                  <a:pos x="T8" y="T9"/>
                </a:cxn>
              </a:cxnLst>
              <a:rect l="T15" t="T16" r="T17" b="T18"/>
              <a:pathLst>
                <a:path w="27" h="4">
                  <a:moveTo>
                    <a:pt x="4" y="0"/>
                  </a:moveTo>
                  <a:lnTo>
                    <a:pt x="0" y="4"/>
                  </a:lnTo>
                  <a:lnTo>
                    <a:pt x="27" y="4"/>
                  </a:lnTo>
                  <a:lnTo>
                    <a:pt x="27" y="0"/>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36" name="Line 1402"/>
            <p:cNvSpPr>
              <a:spLocks noChangeShapeType="1"/>
            </p:cNvSpPr>
            <p:nvPr/>
          </p:nvSpPr>
          <p:spPr bwMode="auto">
            <a:xfrm>
              <a:off x="1896"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37" name="Freeform 1403"/>
            <p:cNvSpPr>
              <a:spLocks/>
            </p:cNvSpPr>
            <p:nvPr/>
          </p:nvSpPr>
          <p:spPr bwMode="auto">
            <a:xfrm>
              <a:off x="1894" y="1355"/>
              <a:ext cx="4" cy="355"/>
            </a:xfrm>
            <a:custGeom>
              <a:avLst/>
              <a:gdLst>
                <a:gd name="T0" fmla="*/ 0 w 4"/>
                <a:gd name="T1" fmla="*/ 355 h 355"/>
                <a:gd name="T2" fmla="*/ 4 w 4"/>
                <a:gd name="T3" fmla="*/ 355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355"/>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8" name="Freeform 1404"/>
            <p:cNvSpPr>
              <a:spLocks/>
            </p:cNvSpPr>
            <p:nvPr/>
          </p:nvSpPr>
          <p:spPr bwMode="auto">
            <a:xfrm>
              <a:off x="1894" y="1355"/>
              <a:ext cx="4" cy="355"/>
            </a:xfrm>
            <a:custGeom>
              <a:avLst/>
              <a:gdLst>
                <a:gd name="T0" fmla="*/ 4 w 4"/>
                <a:gd name="T1" fmla="*/ 355 h 355"/>
                <a:gd name="T2" fmla="*/ 0 w 4"/>
                <a:gd name="T3" fmla="*/ 0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0"/>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39" name="Rectangle 1405"/>
            <p:cNvSpPr>
              <a:spLocks noChangeArrowheads="1"/>
            </p:cNvSpPr>
            <p:nvPr/>
          </p:nvSpPr>
          <p:spPr bwMode="auto">
            <a:xfrm>
              <a:off x="1894"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4" name="Group 1406"/>
          <p:cNvGrpSpPr>
            <a:grpSpLocks/>
          </p:cNvGrpSpPr>
          <p:nvPr/>
        </p:nvGrpSpPr>
        <p:grpSpPr bwMode="auto">
          <a:xfrm>
            <a:off x="1411288" y="4527550"/>
            <a:ext cx="125412" cy="765175"/>
            <a:chOff x="3932" y="1230"/>
            <a:chExt cx="79" cy="482"/>
          </a:xfrm>
        </p:grpSpPr>
        <p:sp>
          <p:nvSpPr>
            <p:cNvPr id="101407" name="Freeform 1407"/>
            <p:cNvSpPr>
              <a:spLocks/>
            </p:cNvSpPr>
            <p:nvPr/>
          </p:nvSpPr>
          <p:spPr bwMode="auto">
            <a:xfrm>
              <a:off x="3941" y="1354"/>
              <a:ext cx="62" cy="169"/>
            </a:xfrm>
            <a:custGeom>
              <a:avLst/>
              <a:gdLst>
                <a:gd name="T0" fmla="*/ 0 w 62"/>
                <a:gd name="T1" fmla="*/ 1 h 169"/>
                <a:gd name="T2" fmla="*/ 4 w 62"/>
                <a:gd name="T3" fmla="*/ 0 h 169"/>
                <a:gd name="T4" fmla="*/ 62 w 62"/>
                <a:gd name="T5" fmla="*/ 169 h 169"/>
                <a:gd name="T6" fmla="*/ 0 w 62"/>
                <a:gd name="T7" fmla="*/ 1 h 169"/>
                <a:gd name="T8" fmla="*/ 0 60000 65536"/>
                <a:gd name="T9" fmla="*/ 0 60000 65536"/>
                <a:gd name="T10" fmla="*/ 0 60000 65536"/>
                <a:gd name="T11" fmla="*/ 0 60000 65536"/>
                <a:gd name="T12" fmla="*/ 0 w 62"/>
                <a:gd name="T13" fmla="*/ 0 h 169"/>
                <a:gd name="T14" fmla="*/ 62 w 62"/>
                <a:gd name="T15" fmla="*/ 169 h 169"/>
              </a:gdLst>
              <a:ahLst/>
              <a:cxnLst>
                <a:cxn ang="T8">
                  <a:pos x="T0" y="T1"/>
                </a:cxn>
                <a:cxn ang="T9">
                  <a:pos x="T2" y="T3"/>
                </a:cxn>
                <a:cxn ang="T10">
                  <a:pos x="T4" y="T5"/>
                </a:cxn>
                <a:cxn ang="T11">
                  <a:pos x="T6" y="T7"/>
                </a:cxn>
              </a:cxnLst>
              <a:rect l="T12" t="T13" r="T14" b="T15"/>
              <a:pathLst>
                <a:path w="62" h="169">
                  <a:moveTo>
                    <a:pt x="0" y="1"/>
                  </a:moveTo>
                  <a:lnTo>
                    <a:pt x="4" y="0"/>
                  </a:lnTo>
                  <a:lnTo>
                    <a:pt x="62" y="169"/>
                  </a:lnTo>
                  <a:lnTo>
                    <a:pt x="0" y="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08" name="Freeform 1408"/>
            <p:cNvSpPr>
              <a:spLocks/>
            </p:cNvSpPr>
            <p:nvPr/>
          </p:nvSpPr>
          <p:spPr bwMode="auto">
            <a:xfrm>
              <a:off x="3945" y="1354"/>
              <a:ext cx="66" cy="178"/>
            </a:xfrm>
            <a:custGeom>
              <a:avLst/>
              <a:gdLst>
                <a:gd name="T0" fmla="*/ 0 w 66"/>
                <a:gd name="T1" fmla="*/ 0 h 178"/>
                <a:gd name="T2" fmla="*/ 58 w 66"/>
                <a:gd name="T3" fmla="*/ 169 h 178"/>
                <a:gd name="T4" fmla="*/ 66 w 66"/>
                <a:gd name="T5" fmla="*/ 178 h 178"/>
                <a:gd name="T6" fmla="*/ 0 w 66"/>
                <a:gd name="T7" fmla="*/ 0 h 178"/>
                <a:gd name="T8" fmla="*/ 0 60000 65536"/>
                <a:gd name="T9" fmla="*/ 0 60000 65536"/>
                <a:gd name="T10" fmla="*/ 0 60000 65536"/>
                <a:gd name="T11" fmla="*/ 0 60000 65536"/>
                <a:gd name="T12" fmla="*/ 0 w 66"/>
                <a:gd name="T13" fmla="*/ 0 h 178"/>
                <a:gd name="T14" fmla="*/ 66 w 66"/>
                <a:gd name="T15" fmla="*/ 178 h 178"/>
              </a:gdLst>
              <a:ahLst/>
              <a:cxnLst>
                <a:cxn ang="T8">
                  <a:pos x="T0" y="T1"/>
                </a:cxn>
                <a:cxn ang="T9">
                  <a:pos x="T2" y="T3"/>
                </a:cxn>
                <a:cxn ang="T10">
                  <a:pos x="T4" y="T5"/>
                </a:cxn>
                <a:cxn ang="T11">
                  <a:pos x="T6" y="T7"/>
                </a:cxn>
              </a:cxnLst>
              <a:rect l="T12" t="T13" r="T14" b="T15"/>
              <a:pathLst>
                <a:path w="66" h="178">
                  <a:moveTo>
                    <a:pt x="0" y="0"/>
                  </a:moveTo>
                  <a:lnTo>
                    <a:pt x="58" y="169"/>
                  </a:lnTo>
                  <a:lnTo>
                    <a:pt x="66" y="17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09" name="Freeform 1409"/>
            <p:cNvSpPr>
              <a:spLocks/>
            </p:cNvSpPr>
            <p:nvPr/>
          </p:nvSpPr>
          <p:spPr bwMode="auto">
            <a:xfrm>
              <a:off x="3941" y="1354"/>
              <a:ext cx="70" cy="178"/>
            </a:xfrm>
            <a:custGeom>
              <a:avLst/>
              <a:gdLst>
                <a:gd name="T0" fmla="*/ 0 w 70"/>
                <a:gd name="T1" fmla="*/ 1 h 178"/>
                <a:gd name="T2" fmla="*/ 4 w 70"/>
                <a:gd name="T3" fmla="*/ 0 h 178"/>
                <a:gd name="T4" fmla="*/ 70 w 70"/>
                <a:gd name="T5" fmla="*/ 178 h 178"/>
                <a:gd name="T6" fmla="*/ 62 w 70"/>
                <a:gd name="T7" fmla="*/ 169 h 178"/>
                <a:gd name="T8" fmla="*/ 0 w 70"/>
                <a:gd name="T9" fmla="*/ 1 h 178"/>
                <a:gd name="T10" fmla="*/ 0 60000 65536"/>
                <a:gd name="T11" fmla="*/ 0 60000 65536"/>
                <a:gd name="T12" fmla="*/ 0 60000 65536"/>
                <a:gd name="T13" fmla="*/ 0 60000 65536"/>
                <a:gd name="T14" fmla="*/ 0 60000 65536"/>
                <a:gd name="T15" fmla="*/ 0 w 70"/>
                <a:gd name="T16" fmla="*/ 0 h 178"/>
                <a:gd name="T17" fmla="*/ 70 w 70"/>
                <a:gd name="T18" fmla="*/ 178 h 178"/>
              </a:gdLst>
              <a:ahLst/>
              <a:cxnLst>
                <a:cxn ang="T10">
                  <a:pos x="T0" y="T1"/>
                </a:cxn>
                <a:cxn ang="T11">
                  <a:pos x="T2" y="T3"/>
                </a:cxn>
                <a:cxn ang="T12">
                  <a:pos x="T4" y="T5"/>
                </a:cxn>
                <a:cxn ang="T13">
                  <a:pos x="T6" y="T7"/>
                </a:cxn>
                <a:cxn ang="T14">
                  <a:pos x="T8" y="T9"/>
                </a:cxn>
              </a:cxnLst>
              <a:rect l="T15" t="T16" r="T17" b="T18"/>
              <a:pathLst>
                <a:path w="70" h="178">
                  <a:moveTo>
                    <a:pt x="0" y="1"/>
                  </a:moveTo>
                  <a:lnTo>
                    <a:pt x="4" y="0"/>
                  </a:lnTo>
                  <a:lnTo>
                    <a:pt x="70" y="178"/>
                  </a:lnTo>
                  <a:lnTo>
                    <a:pt x="62" y="169"/>
                  </a:lnTo>
                  <a:lnTo>
                    <a:pt x="0" y="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10" name="Freeform 1410"/>
            <p:cNvSpPr>
              <a:spLocks/>
            </p:cNvSpPr>
            <p:nvPr/>
          </p:nvSpPr>
          <p:spPr bwMode="auto">
            <a:xfrm>
              <a:off x="3965" y="1500"/>
              <a:ext cx="46" cy="32"/>
            </a:xfrm>
            <a:custGeom>
              <a:avLst/>
              <a:gdLst>
                <a:gd name="T0" fmla="*/ 38 w 46"/>
                <a:gd name="T1" fmla="*/ 23 h 32"/>
                <a:gd name="T2" fmla="*/ 46 w 46"/>
                <a:gd name="T3" fmla="*/ 32 h 32"/>
                <a:gd name="T4" fmla="*/ 0 w 46"/>
                <a:gd name="T5" fmla="*/ 0 h 32"/>
                <a:gd name="T6" fmla="*/ 38 w 46"/>
                <a:gd name="T7" fmla="*/ 23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38" y="23"/>
                  </a:moveTo>
                  <a:lnTo>
                    <a:pt x="46" y="32"/>
                  </a:lnTo>
                  <a:lnTo>
                    <a:pt x="0" y="0"/>
                  </a:lnTo>
                  <a:lnTo>
                    <a:pt x="38" y="2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1" name="Freeform 1411"/>
            <p:cNvSpPr>
              <a:spLocks/>
            </p:cNvSpPr>
            <p:nvPr/>
          </p:nvSpPr>
          <p:spPr bwMode="auto">
            <a:xfrm>
              <a:off x="3965" y="1500"/>
              <a:ext cx="46" cy="32"/>
            </a:xfrm>
            <a:custGeom>
              <a:avLst/>
              <a:gdLst>
                <a:gd name="T0" fmla="*/ 46 w 46"/>
                <a:gd name="T1" fmla="*/ 32 h 32"/>
                <a:gd name="T2" fmla="*/ 0 w 46"/>
                <a:gd name="T3" fmla="*/ 0 h 32"/>
                <a:gd name="T4" fmla="*/ 4 w 46"/>
                <a:gd name="T5" fmla="*/ 7 h 32"/>
                <a:gd name="T6" fmla="*/ 46 w 46"/>
                <a:gd name="T7" fmla="*/ 32 h 32"/>
                <a:gd name="T8" fmla="*/ 0 60000 65536"/>
                <a:gd name="T9" fmla="*/ 0 60000 65536"/>
                <a:gd name="T10" fmla="*/ 0 60000 65536"/>
                <a:gd name="T11" fmla="*/ 0 60000 65536"/>
                <a:gd name="T12" fmla="*/ 0 w 46"/>
                <a:gd name="T13" fmla="*/ 0 h 32"/>
                <a:gd name="T14" fmla="*/ 46 w 46"/>
                <a:gd name="T15" fmla="*/ 32 h 32"/>
              </a:gdLst>
              <a:ahLst/>
              <a:cxnLst>
                <a:cxn ang="T8">
                  <a:pos x="T0" y="T1"/>
                </a:cxn>
                <a:cxn ang="T9">
                  <a:pos x="T2" y="T3"/>
                </a:cxn>
                <a:cxn ang="T10">
                  <a:pos x="T4" y="T5"/>
                </a:cxn>
                <a:cxn ang="T11">
                  <a:pos x="T6" y="T7"/>
                </a:cxn>
              </a:cxnLst>
              <a:rect l="T12" t="T13" r="T14" b="T15"/>
              <a:pathLst>
                <a:path w="46" h="32">
                  <a:moveTo>
                    <a:pt x="46" y="32"/>
                  </a:moveTo>
                  <a:lnTo>
                    <a:pt x="0" y="0"/>
                  </a:lnTo>
                  <a:lnTo>
                    <a:pt x="4" y="7"/>
                  </a:lnTo>
                  <a:lnTo>
                    <a:pt x="46" y="3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2" name="Freeform 1412"/>
            <p:cNvSpPr>
              <a:spLocks/>
            </p:cNvSpPr>
            <p:nvPr/>
          </p:nvSpPr>
          <p:spPr bwMode="auto">
            <a:xfrm>
              <a:off x="3965" y="1500"/>
              <a:ext cx="46" cy="32"/>
            </a:xfrm>
            <a:custGeom>
              <a:avLst/>
              <a:gdLst>
                <a:gd name="T0" fmla="*/ 38 w 46"/>
                <a:gd name="T1" fmla="*/ 23 h 32"/>
                <a:gd name="T2" fmla="*/ 46 w 46"/>
                <a:gd name="T3" fmla="*/ 32 h 32"/>
                <a:gd name="T4" fmla="*/ 4 w 46"/>
                <a:gd name="T5" fmla="*/ 7 h 32"/>
                <a:gd name="T6" fmla="*/ 0 w 46"/>
                <a:gd name="T7" fmla="*/ 0 h 32"/>
                <a:gd name="T8" fmla="*/ 38 w 46"/>
                <a:gd name="T9" fmla="*/ 23 h 32"/>
                <a:gd name="T10" fmla="*/ 0 60000 65536"/>
                <a:gd name="T11" fmla="*/ 0 60000 65536"/>
                <a:gd name="T12" fmla="*/ 0 60000 65536"/>
                <a:gd name="T13" fmla="*/ 0 60000 65536"/>
                <a:gd name="T14" fmla="*/ 0 60000 65536"/>
                <a:gd name="T15" fmla="*/ 0 w 46"/>
                <a:gd name="T16" fmla="*/ 0 h 32"/>
                <a:gd name="T17" fmla="*/ 46 w 46"/>
                <a:gd name="T18" fmla="*/ 32 h 32"/>
              </a:gdLst>
              <a:ahLst/>
              <a:cxnLst>
                <a:cxn ang="T10">
                  <a:pos x="T0" y="T1"/>
                </a:cxn>
                <a:cxn ang="T11">
                  <a:pos x="T2" y="T3"/>
                </a:cxn>
                <a:cxn ang="T12">
                  <a:pos x="T4" y="T5"/>
                </a:cxn>
                <a:cxn ang="T13">
                  <a:pos x="T6" y="T7"/>
                </a:cxn>
                <a:cxn ang="T14">
                  <a:pos x="T8" y="T9"/>
                </a:cxn>
              </a:cxnLst>
              <a:rect l="T15" t="T16" r="T17" b="T18"/>
              <a:pathLst>
                <a:path w="46" h="32">
                  <a:moveTo>
                    <a:pt x="38" y="23"/>
                  </a:moveTo>
                  <a:lnTo>
                    <a:pt x="46" y="32"/>
                  </a:lnTo>
                  <a:lnTo>
                    <a:pt x="4" y="7"/>
                  </a:lnTo>
                  <a:lnTo>
                    <a:pt x="0" y="0"/>
                  </a:lnTo>
                  <a:lnTo>
                    <a:pt x="38" y="23"/>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13" name="Freeform 1413"/>
            <p:cNvSpPr>
              <a:spLocks/>
            </p:cNvSpPr>
            <p:nvPr/>
          </p:nvSpPr>
          <p:spPr bwMode="auto">
            <a:xfrm>
              <a:off x="3965" y="1500"/>
              <a:ext cx="4" cy="208"/>
            </a:xfrm>
            <a:custGeom>
              <a:avLst/>
              <a:gdLst>
                <a:gd name="T0" fmla="*/ 0 w 4"/>
                <a:gd name="T1" fmla="*/ 0 h 208"/>
                <a:gd name="T2" fmla="*/ 4 w 4"/>
                <a:gd name="T3" fmla="*/ 7 h 208"/>
                <a:gd name="T4" fmla="*/ 0 w 4"/>
                <a:gd name="T5" fmla="*/ 208 h 208"/>
                <a:gd name="T6" fmla="*/ 0 w 4"/>
                <a:gd name="T7" fmla="*/ 0 h 208"/>
                <a:gd name="T8" fmla="*/ 0 60000 65536"/>
                <a:gd name="T9" fmla="*/ 0 60000 65536"/>
                <a:gd name="T10" fmla="*/ 0 60000 65536"/>
                <a:gd name="T11" fmla="*/ 0 60000 65536"/>
                <a:gd name="T12" fmla="*/ 0 w 4"/>
                <a:gd name="T13" fmla="*/ 0 h 208"/>
                <a:gd name="T14" fmla="*/ 4 w 4"/>
                <a:gd name="T15" fmla="*/ 208 h 208"/>
              </a:gdLst>
              <a:ahLst/>
              <a:cxnLst>
                <a:cxn ang="T8">
                  <a:pos x="T0" y="T1"/>
                </a:cxn>
                <a:cxn ang="T9">
                  <a:pos x="T2" y="T3"/>
                </a:cxn>
                <a:cxn ang="T10">
                  <a:pos x="T4" y="T5"/>
                </a:cxn>
                <a:cxn ang="T11">
                  <a:pos x="T6" y="T7"/>
                </a:cxn>
              </a:cxnLst>
              <a:rect l="T12" t="T13" r="T14" b="T15"/>
              <a:pathLst>
                <a:path w="4" h="208">
                  <a:moveTo>
                    <a:pt x="0" y="0"/>
                  </a:moveTo>
                  <a:lnTo>
                    <a:pt x="4" y="7"/>
                  </a:lnTo>
                  <a:lnTo>
                    <a:pt x="0" y="20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4" name="Freeform 1414"/>
            <p:cNvSpPr>
              <a:spLocks/>
            </p:cNvSpPr>
            <p:nvPr/>
          </p:nvSpPr>
          <p:spPr bwMode="auto">
            <a:xfrm>
              <a:off x="3965" y="1507"/>
              <a:ext cx="4" cy="205"/>
            </a:xfrm>
            <a:custGeom>
              <a:avLst/>
              <a:gdLst>
                <a:gd name="T0" fmla="*/ 4 w 4"/>
                <a:gd name="T1" fmla="*/ 0 h 205"/>
                <a:gd name="T2" fmla="*/ 0 w 4"/>
                <a:gd name="T3" fmla="*/ 201 h 205"/>
                <a:gd name="T4" fmla="*/ 4 w 4"/>
                <a:gd name="T5" fmla="*/ 205 h 205"/>
                <a:gd name="T6" fmla="*/ 4 w 4"/>
                <a:gd name="T7" fmla="*/ 0 h 205"/>
                <a:gd name="T8" fmla="*/ 0 60000 65536"/>
                <a:gd name="T9" fmla="*/ 0 60000 65536"/>
                <a:gd name="T10" fmla="*/ 0 60000 65536"/>
                <a:gd name="T11" fmla="*/ 0 60000 65536"/>
                <a:gd name="T12" fmla="*/ 0 w 4"/>
                <a:gd name="T13" fmla="*/ 0 h 205"/>
                <a:gd name="T14" fmla="*/ 4 w 4"/>
                <a:gd name="T15" fmla="*/ 205 h 205"/>
              </a:gdLst>
              <a:ahLst/>
              <a:cxnLst>
                <a:cxn ang="T8">
                  <a:pos x="T0" y="T1"/>
                </a:cxn>
                <a:cxn ang="T9">
                  <a:pos x="T2" y="T3"/>
                </a:cxn>
                <a:cxn ang="T10">
                  <a:pos x="T4" y="T5"/>
                </a:cxn>
                <a:cxn ang="T11">
                  <a:pos x="T6" y="T7"/>
                </a:cxn>
              </a:cxnLst>
              <a:rect l="T12" t="T13" r="T14" b="T15"/>
              <a:pathLst>
                <a:path w="4" h="205">
                  <a:moveTo>
                    <a:pt x="4" y="0"/>
                  </a:moveTo>
                  <a:lnTo>
                    <a:pt x="0" y="201"/>
                  </a:lnTo>
                  <a:lnTo>
                    <a:pt x="4" y="205"/>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5" name="Freeform 1415"/>
            <p:cNvSpPr>
              <a:spLocks/>
            </p:cNvSpPr>
            <p:nvPr/>
          </p:nvSpPr>
          <p:spPr bwMode="auto">
            <a:xfrm>
              <a:off x="3965" y="1500"/>
              <a:ext cx="4" cy="212"/>
            </a:xfrm>
            <a:custGeom>
              <a:avLst/>
              <a:gdLst>
                <a:gd name="T0" fmla="*/ 0 w 4"/>
                <a:gd name="T1" fmla="*/ 0 h 212"/>
                <a:gd name="T2" fmla="*/ 4 w 4"/>
                <a:gd name="T3" fmla="*/ 7 h 212"/>
                <a:gd name="T4" fmla="*/ 4 w 4"/>
                <a:gd name="T5" fmla="*/ 212 h 212"/>
                <a:gd name="T6" fmla="*/ 0 w 4"/>
                <a:gd name="T7" fmla="*/ 208 h 212"/>
                <a:gd name="T8" fmla="*/ 0 w 4"/>
                <a:gd name="T9" fmla="*/ 0 h 212"/>
                <a:gd name="T10" fmla="*/ 0 60000 65536"/>
                <a:gd name="T11" fmla="*/ 0 60000 65536"/>
                <a:gd name="T12" fmla="*/ 0 60000 65536"/>
                <a:gd name="T13" fmla="*/ 0 60000 65536"/>
                <a:gd name="T14" fmla="*/ 0 60000 65536"/>
                <a:gd name="T15" fmla="*/ 0 w 4"/>
                <a:gd name="T16" fmla="*/ 0 h 212"/>
                <a:gd name="T17" fmla="*/ 4 w 4"/>
                <a:gd name="T18" fmla="*/ 212 h 212"/>
              </a:gdLst>
              <a:ahLst/>
              <a:cxnLst>
                <a:cxn ang="T10">
                  <a:pos x="T0" y="T1"/>
                </a:cxn>
                <a:cxn ang="T11">
                  <a:pos x="T2" y="T3"/>
                </a:cxn>
                <a:cxn ang="T12">
                  <a:pos x="T4" y="T5"/>
                </a:cxn>
                <a:cxn ang="T13">
                  <a:pos x="T6" y="T7"/>
                </a:cxn>
                <a:cxn ang="T14">
                  <a:pos x="T8" y="T9"/>
                </a:cxn>
              </a:cxnLst>
              <a:rect l="T15" t="T16" r="T17" b="T18"/>
              <a:pathLst>
                <a:path w="4" h="212">
                  <a:moveTo>
                    <a:pt x="0" y="0"/>
                  </a:moveTo>
                  <a:lnTo>
                    <a:pt x="4" y="7"/>
                  </a:lnTo>
                  <a:lnTo>
                    <a:pt x="4" y="212"/>
                  </a:lnTo>
                  <a:lnTo>
                    <a:pt x="0" y="20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16" name="Freeform 1416"/>
            <p:cNvSpPr>
              <a:spLocks/>
            </p:cNvSpPr>
            <p:nvPr/>
          </p:nvSpPr>
          <p:spPr bwMode="auto">
            <a:xfrm>
              <a:off x="3943" y="1708"/>
              <a:ext cx="26" cy="4"/>
            </a:xfrm>
            <a:custGeom>
              <a:avLst/>
              <a:gdLst>
                <a:gd name="T0" fmla="*/ 22 w 26"/>
                <a:gd name="T1" fmla="*/ 0 h 4"/>
                <a:gd name="T2" fmla="*/ 26 w 26"/>
                <a:gd name="T3" fmla="*/ 4 h 4"/>
                <a:gd name="T4" fmla="*/ 0 w 26"/>
                <a:gd name="T5" fmla="*/ 0 h 4"/>
                <a:gd name="T6" fmla="*/ 22 w 26"/>
                <a:gd name="T7" fmla="*/ 0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2" y="0"/>
                  </a:moveTo>
                  <a:lnTo>
                    <a:pt x="26" y="4"/>
                  </a:lnTo>
                  <a:lnTo>
                    <a:pt x="0" y="0"/>
                  </a:lnTo>
                  <a:lnTo>
                    <a:pt x="2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7" name="Freeform 1417"/>
            <p:cNvSpPr>
              <a:spLocks/>
            </p:cNvSpPr>
            <p:nvPr/>
          </p:nvSpPr>
          <p:spPr bwMode="auto">
            <a:xfrm>
              <a:off x="3943" y="1708"/>
              <a:ext cx="26" cy="4"/>
            </a:xfrm>
            <a:custGeom>
              <a:avLst/>
              <a:gdLst>
                <a:gd name="T0" fmla="*/ 26 w 26"/>
                <a:gd name="T1" fmla="*/ 4 h 4"/>
                <a:gd name="T2" fmla="*/ 0 w 26"/>
                <a:gd name="T3" fmla="*/ 0 h 4"/>
                <a:gd name="T4" fmla="*/ 0 w 26"/>
                <a:gd name="T5" fmla="*/ 4 h 4"/>
                <a:gd name="T6" fmla="*/ 26 w 26"/>
                <a:gd name="T7" fmla="*/ 4 h 4"/>
                <a:gd name="T8" fmla="*/ 0 60000 65536"/>
                <a:gd name="T9" fmla="*/ 0 60000 65536"/>
                <a:gd name="T10" fmla="*/ 0 60000 65536"/>
                <a:gd name="T11" fmla="*/ 0 60000 65536"/>
                <a:gd name="T12" fmla="*/ 0 w 26"/>
                <a:gd name="T13" fmla="*/ 0 h 4"/>
                <a:gd name="T14" fmla="*/ 26 w 26"/>
                <a:gd name="T15" fmla="*/ 4 h 4"/>
              </a:gdLst>
              <a:ahLst/>
              <a:cxnLst>
                <a:cxn ang="T8">
                  <a:pos x="T0" y="T1"/>
                </a:cxn>
                <a:cxn ang="T9">
                  <a:pos x="T2" y="T3"/>
                </a:cxn>
                <a:cxn ang="T10">
                  <a:pos x="T4" y="T5"/>
                </a:cxn>
                <a:cxn ang="T11">
                  <a:pos x="T6" y="T7"/>
                </a:cxn>
              </a:cxnLst>
              <a:rect l="T12" t="T13" r="T14" b="T15"/>
              <a:pathLst>
                <a:path w="26" h="4">
                  <a:moveTo>
                    <a:pt x="26" y="4"/>
                  </a:moveTo>
                  <a:lnTo>
                    <a:pt x="0" y="0"/>
                  </a:lnTo>
                  <a:lnTo>
                    <a:pt x="0" y="4"/>
                  </a:lnTo>
                  <a:lnTo>
                    <a:pt x="26"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18" name="Freeform 1418"/>
            <p:cNvSpPr>
              <a:spLocks/>
            </p:cNvSpPr>
            <p:nvPr/>
          </p:nvSpPr>
          <p:spPr bwMode="auto">
            <a:xfrm>
              <a:off x="3943" y="1708"/>
              <a:ext cx="26" cy="4"/>
            </a:xfrm>
            <a:custGeom>
              <a:avLst/>
              <a:gdLst>
                <a:gd name="T0" fmla="*/ 22 w 26"/>
                <a:gd name="T1" fmla="*/ 0 h 4"/>
                <a:gd name="T2" fmla="*/ 26 w 26"/>
                <a:gd name="T3" fmla="*/ 4 h 4"/>
                <a:gd name="T4" fmla="*/ 0 w 26"/>
                <a:gd name="T5" fmla="*/ 4 h 4"/>
                <a:gd name="T6" fmla="*/ 0 w 26"/>
                <a:gd name="T7" fmla="*/ 0 h 4"/>
                <a:gd name="T8" fmla="*/ 22 w 26"/>
                <a:gd name="T9" fmla="*/ 0 h 4"/>
                <a:gd name="T10" fmla="*/ 0 60000 65536"/>
                <a:gd name="T11" fmla="*/ 0 60000 65536"/>
                <a:gd name="T12" fmla="*/ 0 60000 65536"/>
                <a:gd name="T13" fmla="*/ 0 60000 65536"/>
                <a:gd name="T14" fmla="*/ 0 60000 65536"/>
                <a:gd name="T15" fmla="*/ 0 w 26"/>
                <a:gd name="T16" fmla="*/ 0 h 4"/>
                <a:gd name="T17" fmla="*/ 26 w 26"/>
                <a:gd name="T18" fmla="*/ 4 h 4"/>
              </a:gdLst>
              <a:ahLst/>
              <a:cxnLst>
                <a:cxn ang="T10">
                  <a:pos x="T0" y="T1"/>
                </a:cxn>
                <a:cxn ang="T11">
                  <a:pos x="T2" y="T3"/>
                </a:cxn>
                <a:cxn ang="T12">
                  <a:pos x="T4" y="T5"/>
                </a:cxn>
                <a:cxn ang="T13">
                  <a:pos x="T6" y="T7"/>
                </a:cxn>
                <a:cxn ang="T14">
                  <a:pos x="T8" y="T9"/>
                </a:cxn>
              </a:cxnLst>
              <a:rect l="T15" t="T16" r="T17" b="T18"/>
              <a:pathLst>
                <a:path w="26" h="4">
                  <a:moveTo>
                    <a:pt x="22" y="0"/>
                  </a:moveTo>
                  <a:lnTo>
                    <a:pt x="26" y="4"/>
                  </a:lnTo>
                  <a:lnTo>
                    <a:pt x="0" y="4"/>
                  </a:lnTo>
                  <a:lnTo>
                    <a:pt x="0" y="0"/>
                  </a:lnTo>
                  <a:lnTo>
                    <a:pt x="22"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19" name="Line 1419"/>
            <p:cNvSpPr>
              <a:spLocks noChangeShapeType="1"/>
            </p:cNvSpPr>
            <p:nvPr/>
          </p:nvSpPr>
          <p:spPr bwMode="auto">
            <a:xfrm>
              <a:off x="3943" y="1710"/>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1420" name="Freeform 1420"/>
            <p:cNvSpPr>
              <a:spLocks/>
            </p:cNvSpPr>
            <p:nvPr/>
          </p:nvSpPr>
          <p:spPr bwMode="auto">
            <a:xfrm>
              <a:off x="3941" y="1355"/>
              <a:ext cx="4" cy="355"/>
            </a:xfrm>
            <a:custGeom>
              <a:avLst/>
              <a:gdLst>
                <a:gd name="T0" fmla="*/ 4 w 4"/>
                <a:gd name="T1" fmla="*/ 355 h 355"/>
                <a:gd name="T2" fmla="*/ 0 w 4"/>
                <a:gd name="T3" fmla="*/ 355 h 355"/>
                <a:gd name="T4" fmla="*/ 4 w 4"/>
                <a:gd name="T5" fmla="*/ 0 h 355"/>
                <a:gd name="T6" fmla="*/ 4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4" y="355"/>
                  </a:moveTo>
                  <a:lnTo>
                    <a:pt x="0" y="355"/>
                  </a:lnTo>
                  <a:lnTo>
                    <a:pt x="4" y="0"/>
                  </a:lnTo>
                  <a:lnTo>
                    <a:pt x="4"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1" name="Freeform 1421"/>
            <p:cNvSpPr>
              <a:spLocks/>
            </p:cNvSpPr>
            <p:nvPr/>
          </p:nvSpPr>
          <p:spPr bwMode="auto">
            <a:xfrm>
              <a:off x="3941" y="1355"/>
              <a:ext cx="4" cy="355"/>
            </a:xfrm>
            <a:custGeom>
              <a:avLst/>
              <a:gdLst>
                <a:gd name="T0" fmla="*/ 0 w 4"/>
                <a:gd name="T1" fmla="*/ 355 h 355"/>
                <a:gd name="T2" fmla="*/ 4 w 4"/>
                <a:gd name="T3" fmla="*/ 0 h 355"/>
                <a:gd name="T4" fmla="*/ 0 w 4"/>
                <a:gd name="T5" fmla="*/ 0 h 355"/>
                <a:gd name="T6" fmla="*/ 0 w 4"/>
                <a:gd name="T7" fmla="*/ 355 h 355"/>
                <a:gd name="T8" fmla="*/ 0 60000 65536"/>
                <a:gd name="T9" fmla="*/ 0 60000 65536"/>
                <a:gd name="T10" fmla="*/ 0 60000 65536"/>
                <a:gd name="T11" fmla="*/ 0 60000 65536"/>
                <a:gd name="T12" fmla="*/ 0 w 4"/>
                <a:gd name="T13" fmla="*/ 0 h 355"/>
                <a:gd name="T14" fmla="*/ 4 w 4"/>
                <a:gd name="T15" fmla="*/ 355 h 355"/>
              </a:gdLst>
              <a:ahLst/>
              <a:cxnLst>
                <a:cxn ang="T8">
                  <a:pos x="T0" y="T1"/>
                </a:cxn>
                <a:cxn ang="T9">
                  <a:pos x="T2" y="T3"/>
                </a:cxn>
                <a:cxn ang="T10">
                  <a:pos x="T4" y="T5"/>
                </a:cxn>
                <a:cxn ang="T11">
                  <a:pos x="T6" y="T7"/>
                </a:cxn>
              </a:cxnLst>
              <a:rect l="T12" t="T13" r="T14" b="T15"/>
              <a:pathLst>
                <a:path w="4" h="355">
                  <a:moveTo>
                    <a:pt x="0" y="355"/>
                  </a:moveTo>
                  <a:lnTo>
                    <a:pt x="4" y="0"/>
                  </a:lnTo>
                  <a:lnTo>
                    <a:pt x="0" y="0"/>
                  </a:lnTo>
                  <a:lnTo>
                    <a:pt x="0" y="35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1422" name="Rectangle 1422"/>
            <p:cNvSpPr>
              <a:spLocks noChangeArrowheads="1"/>
            </p:cNvSpPr>
            <p:nvPr/>
          </p:nvSpPr>
          <p:spPr bwMode="auto">
            <a:xfrm>
              <a:off x="3941" y="1355"/>
              <a:ext cx="4" cy="355"/>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1423" name="Rectangle 1423"/>
            <p:cNvSpPr>
              <a:spLocks noChangeArrowheads="1"/>
            </p:cNvSpPr>
            <p:nvPr/>
          </p:nvSpPr>
          <p:spPr bwMode="auto">
            <a:xfrm>
              <a:off x="3932" y="1230"/>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sp>
        <p:nvSpPr>
          <p:cNvPr id="101400" name="Rectangle 1424"/>
          <p:cNvSpPr>
            <a:spLocks noChangeArrowheads="1"/>
          </p:cNvSpPr>
          <p:nvPr/>
        </p:nvSpPr>
        <p:spPr bwMode="auto">
          <a:xfrm>
            <a:off x="7048501" y="1390650"/>
            <a:ext cx="9271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solidFill>
                  <a:schemeClr val="tx2"/>
                </a:solidFill>
                <a:latin typeface="Cambria Math" panose="02040503050406030204" pitchFamily="18" charset="0"/>
                <a:ea typeface="Cambria Math" panose="02040503050406030204" pitchFamily="18" charset="0"/>
              </a:rPr>
              <a:t>P</a:t>
            </a:r>
            <a:r>
              <a:rPr lang="en-US" altLang="en-US" sz="2000" b="0" baseline="-25000" dirty="0">
                <a:solidFill>
                  <a:schemeClr val="tx2"/>
                </a:solidFill>
                <a:latin typeface="Cambria Math" panose="02040503050406030204" pitchFamily="18" charset="0"/>
                <a:ea typeface="Cambria Math" panose="02040503050406030204" pitchFamily="18" charset="0"/>
              </a:rPr>
              <a:t>VBE(i+1)</a:t>
            </a:r>
          </a:p>
        </p:txBody>
      </p:sp>
      <p:sp>
        <p:nvSpPr>
          <p:cNvPr id="101401" name="Rectangle 1425"/>
          <p:cNvSpPr>
            <a:spLocks noChangeArrowheads="1"/>
          </p:cNvSpPr>
          <p:nvPr/>
        </p:nvSpPr>
        <p:spPr bwMode="auto">
          <a:xfrm>
            <a:off x="454025" y="5837238"/>
            <a:ext cx="860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VBE(i)</a:t>
            </a:r>
          </a:p>
        </p:txBody>
      </p:sp>
      <p:sp>
        <p:nvSpPr>
          <p:cNvPr id="101402" name="Rectangle 1426"/>
          <p:cNvSpPr>
            <a:spLocks noChangeArrowheads="1"/>
          </p:cNvSpPr>
          <p:nvPr/>
        </p:nvSpPr>
        <p:spPr bwMode="auto">
          <a:xfrm>
            <a:off x="7862888" y="5970588"/>
            <a:ext cx="8604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VBE(i)</a:t>
            </a:r>
          </a:p>
        </p:txBody>
      </p:sp>
      <p:sp>
        <p:nvSpPr>
          <p:cNvPr id="1062292" name="Rectangle 1428"/>
          <p:cNvSpPr>
            <a:spLocks noChangeArrowheads="1"/>
          </p:cNvSpPr>
          <p:nvPr/>
        </p:nvSpPr>
        <p:spPr bwMode="auto">
          <a:xfrm>
            <a:off x="1577975" y="2497138"/>
            <a:ext cx="1203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Times New Roman" panose="02020603050405020304" pitchFamily="18" charset="0"/>
              </a:rPr>
              <a:t>P</a:t>
            </a:r>
            <a:r>
              <a:rPr lang="en-US" altLang="en-US" sz="2000" b="0" baseline="-25000">
                <a:solidFill>
                  <a:schemeClr val="tx2"/>
                </a:solidFill>
                <a:latin typeface="Times New Roman" panose="02020603050405020304" pitchFamily="18" charset="0"/>
              </a:rPr>
              <a:t>VBE(HBE)</a:t>
            </a:r>
          </a:p>
        </p:txBody>
      </p:sp>
      <p:sp>
        <p:nvSpPr>
          <p:cNvPr id="1062293" name="Rectangle 1429"/>
          <p:cNvSpPr>
            <a:spLocks noChangeArrowheads="1"/>
          </p:cNvSpPr>
          <p:nvPr/>
        </p:nvSpPr>
        <p:spPr bwMode="auto">
          <a:xfrm>
            <a:off x="6467475" y="2462213"/>
            <a:ext cx="1047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P</a:t>
            </a:r>
            <a:r>
              <a:rPr lang="en-US" altLang="en-US" sz="2000" b="0" baseline="-25000">
                <a:solidFill>
                  <a:schemeClr val="tx2"/>
                </a:solidFill>
                <a:latin typeface="Cambria Math" panose="02040503050406030204" pitchFamily="18" charset="0"/>
                <a:ea typeface="Cambria Math" panose="02040503050406030204" pitchFamily="18" charset="0"/>
              </a:rPr>
              <a:t>VBE(HBE)</a:t>
            </a:r>
          </a:p>
        </p:txBody>
      </p:sp>
      <p:sp>
        <p:nvSpPr>
          <p:cNvPr id="1062294" name="Rectangle 1430"/>
          <p:cNvSpPr>
            <a:spLocks noChangeArrowheads="1"/>
          </p:cNvSpPr>
          <p:nvPr/>
        </p:nvSpPr>
        <p:spPr bwMode="auto">
          <a:xfrm>
            <a:off x="1554163" y="5049838"/>
            <a:ext cx="1112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Times New Roman" panose="02020603050405020304" pitchFamily="18" charset="0"/>
              </a:rPr>
              <a:t>P</a:t>
            </a:r>
            <a:r>
              <a:rPr lang="en-US" altLang="en-US" sz="2000" b="0" baseline="-25000">
                <a:solidFill>
                  <a:schemeClr val="tx2"/>
                </a:solidFill>
                <a:latin typeface="Times New Roman" panose="02020603050405020304" pitchFamily="18" charset="0"/>
              </a:rPr>
              <a:t>VBE(HBE)</a:t>
            </a:r>
          </a:p>
        </p:txBody>
      </p:sp>
      <p:sp>
        <p:nvSpPr>
          <p:cNvPr id="1062295" name="Rectangle 1431"/>
          <p:cNvSpPr>
            <a:spLocks noChangeArrowheads="1"/>
          </p:cNvSpPr>
          <p:nvPr/>
        </p:nvSpPr>
        <p:spPr bwMode="auto">
          <a:xfrm>
            <a:off x="6084888" y="5070475"/>
            <a:ext cx="1406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2000" b="0">
                <a:solidFill>
                  <a:schemeClr val="tx2"/>
                </a:solidFill>
                <a:latin typeface="Times New Roman" panose="02020603050405020304" pitchFamily="18" charset="0"/>
              </a:rPr>
              <a:t>P</a:t>
            </a:r>
            <a:r>
              <a:rPr lang="en-US" altLang="en-US" sz="2000" b="0" baseline="-25000">
                <a:solidFill>
                  <a:schemeClr val="tx2"/>
                </a:solidFill>
                <a:latin typeface="Times New Roman" panose="02020603050405020304" pitchFamily="18" charset="0"/>
              </a:rPr>
              <a:t>VBE(HBE)</a:t>
            </a:r>
          </a:p>
        </p:txBody>
      </p:sp>
      <p:sp>
        <p:nvSpPr>
          <p:cNvPr id="77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45</a:t>
            </a:fld>
            <a:endParaRPr lang="en-US" altLang="en-US"/>
          </a:p>
        </p:txBody>
      </p:sp>
    </p:spTree>
    <p:extLst>
      <p:ext uri="{BB962C8B-B14F-4D97-AF65-F5344CB8AC3E}">
        <p14:creationId xmlns:p14="http://schemas.microsoft.com/office/powerpoint/2010/main" val="288377104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5842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584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6229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6229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6229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6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2292" grpId="0"/>
      <p:bldP spid="1062293" grpId="0"/>
      <p:bldP spid="1062294" grpId="0"/>
      <p:bldP spid="106229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Approximations of </a:t>
            </a:r>
            <a:r>
              <a:rPr lang="en-US" dirty="0" smtClean="0"/>
              <a:t>Column Axial Force</a:t>
            </a:r>
            <a:endParaRPr lang="en-US" dirty="0"/>
          </a:p>
        </p:txBody>
      </p:sp>
      <p:grpSp>
        <p:nvGrpSpPr>
          <p:cNvPr id="490" name="Group 487"/>
          <p:cNvGrpSpPr>
            <a:grpSpLocks/>
          </p:cNvGrpSpPr>
          <p:nvPr/>
        </p:nvGrpSpPr>
        <p:grpSpPr bwMode="auto">
          <a:xfrm>
            <a:off x="2117725" y="1628800"/>
            <a:ext cx="4476750" cy="3395662"/>
            <a:chOff x="1334" y="1205"/>
            <a:chExt cx="2820" cy="2139"/>
          </a:xfrm>
        </p:grpSpPr>
        <p:sp>
          <p:nvSpPr>
            <p:cNvPr id="491" name="Line 4"/>
            <p:cNvSpPr>
              <a:spLocks noChangeShapeType="1"/>
            </p:cNvSpPr>
            <p:nvPr/>
          </p:nvSpPr>
          <p:spPr bwMode="auto">
            <a:xfrm>
              <a:off x="1334"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2" name="Line 5"/>
            <p:cNvSpPr>
              <a:spLocks noChangeShapeType="1"/>
            </p:cNvSpPr>
            <p:nvPr/>
          </p:nvSpPr>
          <p:spPr bwMode="auto">
            <a:xfrm>
              <a:off x="1804"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3" name="Line 6"/>
            <p:cNvSpPr>
              <a:spLocks noChangeShapeType="1"/>
            </p:cNvSpPr>
            <p:nvPr/>
          </p:nvSpPr>
          <p:spPr bwMode="auto">
            <a:xfrm>
              <a:off x="2274"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4" name="Line 8"/>
            <p:cNvSpPr>
              <a:spLocks noChangeShapeType="1"/>
            </p:cNvSpPr>
            <p:nvPr/>
          </p:nvSpPr>
          <p:spPr bwMode="auto">
            <a:xfrm>
              <a:off x="3214"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5" name="Line 9"/>
            <p:cNvSpPr>
              <a:spLocks noChangeShapeType="1"/>
            </p:cNvSpPr>
            <p:nvPr/>
          </p:nvSpPr>
          <p:spPr bwMode="auto">
            <a:xfrm>
              <a:off x="3683"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6" name="Line 10"/>
            <p:cNvSpPr>
              <a:spLocks noChangeShapeType="1"/>
            </p:cNvSpPr>
            <p:nvPr/>
          </p:nvSpPr>
          <p:spPr bwMode="auto">
            <a:xfrm>
              <a:off x="4153"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497" name="Line 409"/>
            <p:cNvSpPr>
              <a:spLocks noChangeShapeType="1"/>
            </p:cNvSpPr>
            <p:nvPr/>
          </p:nvSpPr>
          <p:spPr bwMode="auto">
            <a:xfrm flipV="1">
              <a:off x="2744" y="1205"/>
              <a:ext cx="1" cy="2139"/>
            </a:xfrm>
            <a:prstGeom prst="line">
              <a:avLst/>
            </a:prstGeom>
            <a:noFill/>
            <a:ln w="15875">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grpSp>
      <p:grpSp>
        <p:nvGrpSpPr>
          <p:cNvPr id="498" name="Group 486"/>
          <p:cNvGrpSpPr>
            <a:grpSpLocks/>
          </p:cNvGrpSpPr>
          <p:nvPr/>
        </p:nvGrpSpPr>
        <p:grpSpPr bwMode="auto">
          <a:xfrm>
            <a:off x="1084263" y="1628800"/>
            <a:ext cx="6265862" cy="3395662"/>
            <a:chOff x="683" y="1205"/>
            <a:chExt cx="3947" cy="2139"/>
          </a:xfrm>
        </p:grpSpPr>
        <p:sp>
          <p:nvSpPr>
            <p:cNvPr id="499" name="Line 3"/>
            <p:cNvSpPr>
              <a:spLocks noChangeShapeType="1"/>
            </p:cNvSpPr>
            <p:nvPr/>
          </p:nvSpPr>
          <p:spPr bwMode="auto">
            <a:xfrm>
              <a:off x="864" y="1205"/>
              <a:ext cx="1" cy="2139"/>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0" name="Rectangle 18"/>
            <p:cNvSpPr>
              <a:spLocks noChangeArrowheads="1"/>
            </p:cNvSpPr>
            <p:nvPr/>
          </p:nvSpPr>
          <p:spPr bwMode="auto">
            <a:xfrm>
              <a:off x="864" y="1205"/>
              <a:ext cx="3766" cy="2139"/>
            </a:xfrm>
            <a:prstGeom prst="rect">
              <a:avLst/>
            </a:prstGeom>
            <a:gradFill rotWithShape="1">
              <a:gsLst>
                <a:gs pos="0">
                  <a:srgbClr val="000080">
                    <a:alpha val="80000"/>
                  </a:srgbClr>
                </a:gs>
                <a:gs pos="50000">
                  <a:srgbClr val="000080">
                    <a:gamma/>
                    <a:shade val="46275"/>
                    <a:invGamma/>
                  </a:srgbClr>
                </a:gs>
                <a:gs pos="100000">
                  <a:srgbClr val="000080">
                    <a:alpha val="80000"/>
                  </a:srgbClr>
                </a:gs>
              </a:gsLst>
              <a:lin ang="18900000" scaled="1"/>
            </a:gradFill>
            <a:ln w="11176">
              <a:solidFill>
                <a:schemeClr val="tx1"/>
              </a:solidFill>
              <a:miter lim="800000"/>
              <a:headEnd/>
              <a:tailEnd/>
            </a:ln>
          </p:spPr>
          <p:txBody>
            <a:body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endParaRPr>
            </a:p>
          </p:txBody>
        </p:sp>
        <p:sp>
          <p:nvSpPr>
            <p:cNvPr id="501" name="Rectangle 411"/>
            <p:cNvSpPr>
              <a:spLocks noChangeArrowheads="1"/>
            </p:cNvSpPr>
            <p:nvPr/>
          </p:nvSpPr>
          <p:spPr bwMode="auto">
            <a:xfrm rot="-5400000">
              <a:off x="633" y="2194"/>
              <a:ext cx="226"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300" b="0" i="0" u="none" strike="noStrike" kern="0" cap="none" spc="0" normalizeH="0" baseline="0" noProof="0" dirty="0">
                  <a:ln>
                    <a:noFill/>
                  </a:ln>
                  <a:effectLst/>
                  <a:uLnTx/>
                  <a:uFillTx/>
                  <a:latin typeface="Times New Roman" panose="02020603050405020304" pitchFamily="18" charset="0"/>
                </a:rPr>
                <a:t>Story</a:t>
              </a:r>
              <a:endParaRPr kumimoji="0" lang="en-US" altLang="en-US" sz="2400" b="0" i="0" u="none" strike="noStrike" kern="0" cap="none" spc="0" normalizeH="0" baseline="0" noProof="0" dirty="0">
                <a:ln>
                  <a:noFill/>
                </a:ln>
                <a:effectLst/>
                <a:uLnTx/>
                <a:uFillTx/>
              </a:endParaRPr>
            </a:p>
          </p:txBody>
        </p:sp>
      </p:grpSp>
      <p:sp>
        <p:nvSpPr>
          <p:cNvPr id="502" name="Line 7"/>
          <p:cNvSpPr>
            <a:spLocks noChangeShapeType="1"/>
          </p:cNvSpPr>
          <p:nvPr/>
        </p:nvSpPr>
        <p:spPr bwMode="auto">
          <a:xfrm>
            <a:off x="4356100" y="1628800"/>
            <a:ext cx="1588" cy="3395662"/>
          </a:xfrm>
          <a:prstGeom prst="line">
            <a:avLst/>
          </a:prstGeom>
          <a:noFill/>
          <a:ln w="0">
            <a:solidFill>
              <a:srgbClr val="00FF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3" name="Line 12"/>
          <p:cNvSpPr>
            <a:spLocks noChangeShapeType="1"/>
          </p:cNvSpPr>
          <p:nvPr/>
        </p:nvSpPr>
        <p:spPr bwMode="auto">
          <a:xfrm>
            <a:off x="1371600" y="5024462"/>
            <a:ext cx="10953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4" name="Line 14"/>
          <p:cNvSpPr>
            <a:spLocks noChangeShapeType="1"/>
          </p:cNvSpPr>
          <p:nvPr/>
        </p:nvSpPr>
        <p:spPr bwMode="auto">
          <a:xfrm>
            <a:off x="1371600" y="3600475"/>
            <a:ext cx="10953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5" name="Line 16"/>
          <p:cNvSpPr>
            <a:spLocks noChangeShapeType="1"/>
          </p:cNvSpPr>
          <p:nvPr/>
        </p:nvSpPr>
        <p:spPr bwMode="auto">
          <a:xfrm>
            <a:off x="1371600" y="2187600"/>
            <a:ext cx="10953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6" name="Line 19"/>
          <p:cNvSpPr>
            <a:spLocks noChangeShapeType="1"/>
          </p:cNvSpPr>
          <p:nvPr/>
        </p:nvSpPr>
        <p:spPr bwMode="auto">
          <a:xfrm>
            <a:off x="2336800" y="4970487"/>
            <a:ext cx="53975" cy="53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7" name="Line 20"/>
          <p:cNvSpPr>
            <a:spLocks noChangeShapeType="1"/>
          </p:cNvSpPr>
          <p:nvPr/>
        </p:nvSpPr>
        <p:spPr bwMode="auto">
          <a:xfrm flipV="1">
            <a:off x="2392363" y="4959375"/>
            <a:ext cx="65087" cy="650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8" name="Line 21"/>
          <p:cNvSpPr>
            <a:spLocks noChangeShapeType="1"/>
          </p:cNvSpPr>
          <p:nvPr/>
        </p:nvSpPr>
        <p:spPr bwMode="auto">
          <a:xfrm>
            <a:off x="2611438" y="459742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09" name="Line 22"/>
          <p:cNvSpPr>
            <a:spLocks noChangeShapeType="1"/>
          </p:cNvSpPr>
          <p:nvPr/>
        </p:nvSpPr>
        <p:spPr bwMode="auto">
          <a:xfrm flipV="1">
            <a:off x="2611438" y="458631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0" name="Line 23"/>
          <p:cNvSpPr>
            <a:spLocks noChangeShapeType="1"/>
          </p:cNvSpPr>
          <p:nvPr/>
        </p:nvSpPr>
        <p:spPr bwMode="auto">
          <a:xfrm>
            <a:off x="3028950" y="422595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1" name="Line 24"/>
          <p:cNvSpPr>
            <a:spLocks noChangeShapeType="1"/>
          </p:cNvSpPr>
          <p:nvPr/>
        </p:nvSpPr>
        <p:spPr bwMode="auto">
          <a:xfrm flipV="1">
            <a:off x="3028950" y="42148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2" name="Line 25"/>
          <p:cNvSpPr>
            <a:spLocks noChangeShapeType="1"/>
          </p:cNvSpPr>
          <p:nvPr/>
        </p:nvSpPr>
        <p:spPr bwMode="auto">
          <a:xfrm>
            <a:off x="3357563" y="386400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3" name="Line 26"/>
          <p:cNvSpPr>
            <a:spLocks noChangeShapeType="1"/>
          </p:cNvSpPr>
          <p:nvPr/>
        </p:nvSpPr>
        <p:spPr bwMode="auto">
          <a:xfrm flipV="1">
            <a:off x="3357563" y="385288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4" name="Line 27"/>
          <p:cNvSpPr>
            <a:spLocks noChangeShapeType="1"/>
          </p:cNvSpPr>
          <p:nvPr/>
        </p:nvSpPr>
        <p:spPr bwMode="auto">
          <a:xfrm>
            <a:off x="3686175" y="34909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5" name="Line 28"/>
          <p:cNvSpPr>
            <a:spLocks noChangeShapeType="1"/>
          </p:cNvSpPr>
          <p:nvPr/>
        </p:nvSpPr>
        <p:spPr bwMode="auto">
          <a:xfrm flipV="1">
            <a:off x="3686175" y="347982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6" name="Line 29"/>
          <p:cNvSpPr>
            <a:spLocks noChangeShapeType="1"/>
          </p:cNvSpPr>
          <p:nvPr/>
        </p:nvSpPr>
        <p:spPr bwMode="auto">
          <a:xfrm>
            <a:off x="3862388" y="3130575"/>
            <a:ext cx="120650" cy="1190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7" name="Line 30"/>
          <p:cNvSpPr>
            <a:spLocks noChangeShapeType="1"/>
          </p:cNvSpPr>
          <p:nvPr/>
        </p:nvSpPr>
        <p:spPr bwMode="auto">
          <a:xfrm flipV="1">
            <a:off x="3862388" y="311946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8" name="Line 31"/>
          <p:cNvSpPr>
            <a:spLocks noChangeShapeType="1"/>
          </p:cNvSpPr>
          <p:nvPr/>
        </p:nvSpPr>
        <p:spPr bwMode="auto">
          <a:xfrm>
            <a:off x="4016375" y="275751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19" name="Line 32"/>
          <p:cNvSpPr>
            <a:spLocks noChangeShapeType="1"/>
          </p:cNvSpPr>
          <p:nvPr/>
        </p:nvSpPr>
        <p:spPr bwMode="auto">
          <a:xfrm flipV="1">
            <a:off x="4016375" y="274640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0" name="Line 33"/>
          <p:cNvSpPr>
            <a:spLocks noChangeShapeType="1"/>
          </p:cNvSpPr>
          <p:nvPr/>
        </p:nvSpPr>
        <p:spPr bwMode="auto">
          <a:xfrm>
            <a:off x="4224338" y="238445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1" name="Line 34"/>
          <p:cNvSpPr>
            <a:spLocks noChangeShapeType="1"/>
          </p:cNvSpPr>
          <p:nvPr/>
        </p:nvSpPr>
        <p:spPr bwMode="auto">
          <a:xfrm flipV="1">
            <a:off x="4224338" y="23733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2" name="Line 35"/>
          <p:cNvSpPr>
            <a:spLocks noChangeShapeType="1"/>
          </p:cNvSpPr>
          <p:nvPr/>
        </p:nvSpPr>
        <p:spPr bwMode="auto">
          <a:xfrm>
            <a:off x="4311650" y="2024087"/>
            <a:ext cx="120650" cy="1190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3" name="Line 36"/>
          <p:cNvSpPr>
            <a:spLocks noChangeShapeType="1"/>
          </p:cNvSpPr>
          <p:nvPr/>
        </p:nvSpPr>
        <p:spPr bwMode="auto">
          <a:xfrm flipV="1">
            <a:off x="4311650" y="201297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4" name="Line 37"/>
          <p:cNvSpPr>
            <a:spLocks noChangeShapeType="1"/>
          </p:cNvSpPr>
          <p:nvPr/>
        </p:nvSpPr>
        <p:spPr bwMode="auto">
          <a:xfrm>
            <a:off x="4519613" y="2024087"/>
            <a:ext cx="120650" cy="11906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5" name="Line 38"/>
          <p:cNvSpPr>
            <a:spLocks noChangeShapeType="1"/>
          </p:cNvSpPr>
          <p:nvPr/>
        </p:nvSpPr>
        <p:spPr bwMode="auto">
          <a:xfrm flipV="1">
            <a:off x="4519613" y="201297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6" name="Line 39"/>
          <p:cNvSpPr>
            <a:spLocks noChangeShapeType="1"/>
          </p:cNvSpPr>
          <p:nvPr/>
        </p:nvSpPr>
        <p:spPr bwMode="auto">
          <a:xfrm>
            <a:off x="4849813" y="238445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7" name="Line 40"/>
          <p:cNvSpPr>
            <a:spLocks noChangeShapeType="1"/>
          </p:cNvSpPr>
          <p:nvPr/>
        </p:nvSpPr>
        <p:spPr bwMode="auto">
          <a:xfrm flipV="1">
            <a:off x="4849813" y="23733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8" name="Line 41"/>
          <p:cNvSpPr>
            <a:spLocks noChangeShapeType="1"/>
          </p:cNvSpPr>
          <p:nvPr/>
        </p:nvSpPr>
        <p:spPr bwMode="auto">
          <a:xfrm>
            <a:off x="4970463" y="275751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29" name="Line 42"/>
          <p:cNvSpPr>
            <a:spLocks noChangeShapeType="1"/>
          </p:cNvSpPr>
          <p:nvPr/>
        </p:nvSpPr>
        <p:spPr bwMode="auto">
          <a:xfrm flipV="1">
            <a:off x="4970463" y="274640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0" name="Line 43"/>
          <p:cNvSpPr>
            <a:spLocks noChangeShapeType="1"/>
          </p:cNvSpPr>
          <p:nvPr/>
        </p:nvSpPr>
        <p:spPr bwMode="auto">
          <a:xfrm>
            <a:off x="5211763" y="3130575"/>
            <a:ext cx="120650" cy="1190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1" name="Line 44"/>
          <p:cNvSpPr>
            <a:spLocks noChangeShapeType="1"/>
          </p:cNvSpPr>
          <p:nvPr/>
        </p:nvSpPr>
        <p:spPr bwMode="auto">
          <a:xfrm flipV="1">
            <a:off x="5211763" y="311946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2" name="Line 45"/>
          <p:cNvSpPr>
            <a:spLocks noChangeShapeType="1"/>
          </p:cNvSpPr>
          <p:nvPr/>
        </p:nvSpPr>
        <p:spPr bwMode="auto">
          <a:xfrm>
            <a:off x="5627688" y="34909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3" name="Line 46"/>
          <p:cNvSpPr>
            <a:spLocks noChangeShapeType="1"/>
          </p:cNvSpPr>
          <p:nvPr/>
        </p:nvSpPr>
        <p:spPr bwMode="auto">
          <a:xfrm flipV="1">
            <a:off x="5627688" y="347982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4" name="Line 47"/>
          <p:cNvSpPr>
            <a:spLocks noChangeShapeType="1"/>
          </p:cNvSpPr>
          <p:nvPr/>
        </p:nvSpPr>
        <p:spPr bwMode="auto">
          <a:xfrm>
            <a:off x="5957888" y="386400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5" name="Line 48"/>
          <p:cNvSpPr>
            <a:spLocks noChangeShapeType="1"/>
          </p:cNvSpPr>
          <p:nvPr/>
        </p:nvSpPr>
        <p:spPr bwMode="auto">
          <a:xfrm flipV="1">
            <a:off x="5957888" y="385288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6" name="Line 49"/>
          <p:cNvSpPr>
            <a:spLocks noChangeShapeType="1"/>
          </p:cNvSpPr>
          <p:nvPr/>
        </p:nvSpPr>
        <p:spPr bwMode="auto">
          <a:xfrm>
            <a:off x="6527800" y="4225950"/>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7" name="Line 50"/>
          <p:cNvSpPr>
            <a:spLocks noChangeShapeType="1"/>
          </p:cNvSpPr>
          <p:nvPr/>
        </p:nvSpPr>
        <p:spPr bwMode="auto">
          <a:xfrm flipV="1">
            <a:off x="6527800" y="4214837"/>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8" name="Line 51"/>
          <p:cNvSpPr>
            <a:spLocks noChangeShapeType="1"/>
          </p:cNvSpPr>
          <p:nvPr/>
        </p:nvSpPr>
        <p:spPr bwMode="auto">
          <a:xfrm>
            <a:off x="6977063" y="4597425"/>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39" name="Line 52"/>
          <p:cNvSpPr>
            <a:spLocks noChangeShapeType="1"/>
          </p:cNvSpPr>
          <p:nvPr/>
        </p:nvSpPr>
        <p:spPr bwMode="auto">
          <a:xfrm flipV="1">
            <a:off x="6977063" y="4586312"/>
            <a:ext cx="120650" cy="1206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0" name="Freeform 55"/>
          <p:cNvSpPr>
            <a:spLocks/>
          </p:cNvSpPr>
          <p:nvPr/>
        </p:nvSpPr>
        <p:spPr bwMode="auto">
          <a:xfrm>
            <a:off x="2392363" y="2078062"/>
            <a:ext cx="4968875" cy="2946400"/>
          </a:xfrm>
          <a:custGeom>
            <a:avLst/>
            <a:gdLst>
              <a:gd name="T0" fmla="*/ 0 w 453"/>
              <a:gd name="T1" fmla="*/ 2147483646 h 269"/>
              <a:gd name="T2" fmla="*/ 2147483646 w 453"/>
              <a:gd name="T3" fmla="*/ 2147483646 h 269"/>
              <a:gd name="T4" fmla="*/ 2147483646 w 453"/>
              <a:gd name="T5" fmla="*/ 2147483646 h 269"/>
              <a:gd name="T6" fmla="*/ 2147483646 w 453"/>
              <a:gd name="T7" fmla="*/ 2147483646 h 269"/>
              <a:gd name="T8" fmla="*/ 2147483646 w 453"/>
              <a:gd name="T9" fmla="*/ 2147483646 h 269"/>
              <a:gd name="T10" fmla="*/ 2147483646 w 453"/>
              <a:gd name="T11" fmla="*/ 2147483646 h 269"/>
              <a:gd name="T12" fmla="*/ 2147483646 w 453"/>
              <a:gd name="T13" fmla="*/ 2147483646 h 269"/>
              <a:gd name="T14" fmla="*/ 2147483646 w 453"/>
              <a:gd name="T15" fmla="*/ 2147483646 h 269"/>
              <a:gd name="T16" fmla="*/ 2147483646 w 453"/>
              <a:gd name="T17" fmla="*/ 0 h 269"/>
              <a:gd name="T18" fmla="*/ 2147483646 w 453"/>
              <a:gd name="T19" fmla="*/ 0 h 269"/>
              <a:gd name="T20" fmla="*/ 2147483646 w 453"/>
              <a:gd name="T21" fmla="*/ 2147483646 h 269"/>
              <a:gd name="T22" fmla="*/ 2147483646 w 453"/>
              <a:gd name="T23" fmla="*/ 2147483646 h 269"/>
              <a:gd name="T24" fmla="*/ 2147483646 w 453"/>
              <a:gd name="T25" fmla="*/ 2147483646 h 269"/>
              <a:gd name="T26" fmla="*/ 2147483646 w 453"/>
              <a:gd name="T27" fmla="*/ 2147483646 h 269"/>
              <a:gd name="T28" fmla="*/ 2147483646 w 453"/>
              <a:gd name="T29" fmla="*/ 2147483646 h 269"/>
              <a:gd name="T30" fmla="*/ 2147483646 w 453"/>
              <a:gd name="T31" fmla="*/ 2147483646 h 269"/>
              <a:gd name="T32" fmla="*/ 2147483646 w 453"/>
              <a:gd name="T33" fmla="*/ 2147483646 h 269"/>
              <a:gd name="T34" fmla="*/ 2147483646 w 453"/>
              <a:gd name="T35" fmla="*/ 2147483646 h 2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53"/>
              <a:gd name="T55" fmla="*/ 0 h 269"/>
              <a:gd name="T56" fmla="*/ 453 w 453"/>
              <a:gd name="T57" fmla="*/ 269 h 2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53" h="269">
                <a:moveTo>
                  <a:pt x="0" y="269"/>
                </a:moveTo>
                <a:lnTo>
                  <a:pt x="25" y="235"/>
                </a:lnTo>
                <a:lnTo>
                  <a:pt x="63" y="201"/>
                </a:lnTo>
                <a:lnTo>
                  <a:pt x="93" y="168"/>
                </a:lnTo>
                <a:lnTo>
                  <a:pt x="123" y="134"/>
                </a:lnTo>
                <a:lnTo>
                  <a:pt x="139" y="101"/>
                </a:lnTo>
                <a:lnTo>
                  <a:pt x="153" y="67"/>
                </a:lnTo>
                <a:lnTo>
                  <a:pt x="172" y="33"/>
                </a:lnTo>
                <a:lnTo>
                  <a:pt x="180" y="0"/>
                </a:lnTo>
                <a:lnTo>
                  <a:pt x="199" y="0"/>
                </a:lnTo>
                <a:lnTo>
                  <a:pt x="229" y="33"/>
                </a:lnTo>
                <a:lnTo>
                  <a:pt x="240" y="67"/>
                </a:lnTo>
                <a:lnTo>
                  <a:pt x="262" y="101"/>
                </a:lnTo>
                <a:lnTo>
                  <a:pt x="300" y="134"/>
                </a:lnTo>
                <a:lnTo>
                  <a:pt x="330" y="168"/>
                </a:lnTo>
                <a:lnTo>
                  <a:pt x="382" y="201"/>
                </a:lnTo>
                <a:lnTo>
                  <a:pt x="423" y="235"/>
                </a:lnTo>
                <a:lnTo>
                  <a:pt x="453" y="269"/>
                </a:lnTo>
              </a:path>
            </a:pathLst>
          </a:custGeom>
          <a:noFill/>
          <a:ln w="33401">
            <a:solidFill>
              <a:srgbClr val="92D05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1" name="Line 56"/>
          <p:cNvSpPr>
            <a:spLocks noChangeShapeType="1"/>
          </p:cNvSpPr>
          <p:nvPr/>
        </p:nvSpPr>
        <p:spPr bwMode="auto">
          <a:xfrm>
            <a:off x="1371600" y="5287987"/>
            <a:ext cx="120650" cy="120650"/>
          </a:xfrm>
          <a:prstGeom prst="line">
            <a:avLst/>
          </a:prstGeom>
          <a:noFill/>
          <a:ln w="11113">
            <a:solidFill>
              <a:srgbClr val="92D05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2" name="Line 57"/>
          <p:cNvSpPr>
            <a:spLocks noChangeShapeType="1"/>
          </p:cNvSpPr>
          <p:nvPr/>
        </p:nvSpPr>
        <p:spPr bwMode="auto">
          <a:xfrm flipV="1">
            <a:off x="1371600" y="5276875"/>
            <a:ext cx="120650" cy="120650"/>
          </a:xfrm>
          <a:prstGeom prst="line">
            <a:avLst/>
          </a:prstGeom>
          <a:noFill/>
          <a:ln w="11113">
            <a:solidFill>
              <a:srgbClr val="92D05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3" name="Line 58"/>
          <p:cNvSpPr>
            <a:spLocks noChangeShapeType="1"/>
          </p:cNvSpPr>
          <p:nvPr/>
        </p:nvSpPr>
        <p:spPr bwMode="auto">
          <a:xfrm>
            <a:off x="1581150" y="5287987"/>
            <a:ext cx="120650" cy="120650"/>
          </a:xfrm>
          <a:prstGeom prst="line">
            <a:avLst/>
          </a:prstGeom>
          <a:noFill/>
          <a:ln w="11113">
            <a:solidFill>
              <a:srgbClr val="92D05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4" name="Line 59"/>
          <p:cNvSpPr>
            <a:spLocks noChangeShapeType="1"/>
          </p:cNvSpPr>
          <p:nvPr/>
        </p:nvSpPr>
        <p:spPr bwMode="auto">
          <a:xfrm flipV="1">
            <a:off x="1581150" y="5276875"/>
            <a:ext cx="120650" cy="120650"/>
          </a:xfrm>
          <a:prstGeom prst="line">
            <a:avLst/>
          </a:prstGeom>
          <a:noFill/>
          <a:ln w="11113">
            <a:solidFill>
              <a:srgbClr val="92D05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5" name="Line 60"/>
          <p:cNvSpPr>
            <a:spLocks noChangeShapeType="1"/>
          </p:cNvSpPr>
          <p:nvPr/>
        </p:nvSpPr>
        <p:spPr bwMode="auto">
          <a:xfrm>
            <a:off x="1371600" y="5343550"/>
            <a:ext cx="330200" cy="1587"/>
          </a:xfrm>
          <a:prstGeom prst="line">
            <a:avLst/>
          </a:prstGeom>
          <a:noFill/>
          <a:ln w="33338">
            <a:solidFill>
              <a:srgbClr val="92D05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6" name="Rectangle 61"/>
          <p:cNvSpPr>
            <a:spLocks noChangeArrowheads="1"/>
          </p:cNvSpPr>
          <p:nvPr/>
        </p:nvSpPr>
        <p:spPr bwMode="auto">
          <a:xfrm>
            <a:off x="1747520" y="5254650"/>
            <a:ext cx="170719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400" b="0" i="0" u="none" strike="noStrike" kern="0" cap="none" spc="0" normalizeH="0" baseline="0" noProof="0" dirty="0">
                <a:ln>
                  <a:noFill/>
                </a:ln>
                <a:effectLst/>
                <a:uLnTx/>
                <a:uFillTx/>
                <a:latin typeface="Times New Roman" panose="02020603050405020304" pitchFamily="18" charset="0"/>
              </a:rPr>
              <a:t>Capacity Design (CAP)</a:t>
            </a:r>
            <a:endParaRPr kumimoji="0" lang="en-US" altLang="en-US" sz="2400" b="0" i="0" u="none" strike="noStrike" kern="0" cap="none" spc="0" normalizeH="0" baseline="0" noProof="0" dirty="0">
              <a:ln>
                <a:noFill/>
              </a:ln>
              <a:effectLst/>
              <a:uLnTx/>
              <a:uFillTx/>
            </a:endParaRPr>
          </a:p>
        </p:txBody>
      </p:sp>
      <p:sp>
        <p:nvSpPr>
          <p:cNvPr id="547" name="Freeform 62"/>
          <p:cNvSpPr>
            <a:spLocks/>
          </p:cNvSpPr>
          <p:nvPr/>
        </p:nvSpPr>
        <p:spPr bwMode="auto">
          <a:xfrm>
            <a:off x="1601788" y="4981600"/>
            <a:ext cx="88900" cy="87312"/>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8" name="Freeform 63"/>
          <p:cNvSpPr>
            <a:spLocks/>
          </p:cNvSpPr>
          <p:nvPr/>
        </p:nvSpPr>
        <p:spPr bwMode="auto">
          <a:xfrm>
            <a:off x="1985963" y="4608537"/>
            <a:ext cx="88900" cy="87313"/>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49" name="Freeform 64"/>
          <p:cNvSpPr>
            <a:spLocks/>
          </p:cNvSpPr>
          <p:nvPr/>
        </p:nvSpPr>
        <p:spPr bwMode="auto">
          <a:xfrm>
            <a:off x="2589213" y="4237062"/>
            <a:ext cx="88900" cy="87313"/>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0" name="Freeform 65"/>
          <p:cNvSpPr>
            <a:spLocks/>
          </p:cNvSpPr>
          <p:nvPr/>
        </p:nvSpPr>
        <p:spPr bwMode="auto">
          <a:xfrm>
            <a:off x="3006725" y="3875112"/>
            <a:ext cx="87313" cy="87313"/>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1" name="Freeform 66"/>
          <p:cNvSpPr>
            <a:spLocks/>
          </p:cNvSpPr>
          <p:nvPr/>
        </p:nvSpPr>
        <p:spPr bwMode="auto">
          <a:xfrm>
            <a:off x="3489325" y="3502050"/>
            <a:ext cx="87313" cy="87312"/>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2" name="Freeform 67"/>
          <p:cNvSpPr>
            <a:spLocks/>
          </p:cNvSpPr>
          <p:nvPr/>
        </p:nvSpPr>
        <p:spPr bwMode="auto">
          <a:xfrm>
            <a:off x="3784600" y="3140100"/>
            <a:ext cx="88900" cy="88900"/>
          </a:xfrm>
          <a:custGeom>
            <a:avLst/>
            <a:gdLst>
              <a:gd name="T0" fmla="*/ 2147483646 w 56"/>
              <a:gd name="T1" fmla="*/ 0 h 56"/>
              <a:gd name="T2" fmla="*/ 2147483646 w 56"/>
              <a:gd name="T3" fmla="*/ 2147483646 h 56"/>
              <a:gd name="T4" fmla="*/ 2147483646 w 56"/>
              <a:gd name="T5" fmla="*/ 2147483646 h 56"/>
              <a:gd name="T6" fmla="*/ 0 w 56"/>
              <a:gd name="T7" fmla="*/ 2147483646 h 56"/>
              <a:gd name="T8" fmla="*/ 2147483646 w 56"/>
              <a:gd name="T9" fmla="*/ 0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0"/>
                </a:moveTo>
                <a:lnTo>
                  <a:pt x="56" y="28"/>
                </a:lnTo>
                <a:lnTo>
                  <a:pt x="28" y="56"/>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3" name="Freeform 68"/>
          <p:cNvSpPr>
            <a:spLocks/>
          </p:cNvSpPr>
          <p:nvPr/>
        </p:nvSpPr>
        <p:spPr bwMode="auto">
          <a:xfrm>
            <a:off x="3938588" y="2768625"/>
            <a:ext cx="87312" cy="87312"/>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4" name="Freeform 69"/>
          <p:cNvSpPr>
            <a:spLocks/>
          </p:cNvSpPr>
          <p:nvPr/>
        </p:nvSpPr>
        <p:spPr bwMode="auto">
          <a:xfrm>
            <a:off x="4168775" y="2395562"/>
            <a:ext cx="88900" cy="87313"/>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5" name="Freeform 70"/>
          <p:cNvSpPr>
            <a:spLocks/>
          </p:cNvSpPr>
          <p:nvPr/>
        </p:nvSpPr>
        <p:spPr bwMode="auto">
          <a:xfrm>
            <a:off x="4322763" y="2033612"/>
            <a:ext cx="87312" cy="88900"/>
          </a:xfrm>
          <a:custGeom>
            <a:avLst/>
            <a:gdLst>
              <a:gd name="T0" fmla="*/ 2147483646 w 55"/>
              <a:gd name="T1" fmla="*/ 0 h 56"/>
              <a:gd name="T2" fmla="*/ 2147483646 w 55"/>
              <a:gd name="T3" fmla="*/ 2147483646 h 56"/>
              <a:gd name="T4" fmla="*/ 2147483646 w 55"/>
              <a:gd name="T5" fmla="*/ 2147483646 h 56"/>
              <a:gd name="T6" fmla="*/ 0 w 55"/>
              <a:gd name="T7" fmla="*/ 2147483646 h 56"/>
              <a:gd name="T8" fmla="*/ 2147483646 w 55"/>
              <a:gd name="T9" fmla="*/ 0 h 56"/>
              <a:gd name="T10" fmla="*/ 0 60000 65536"/>
              <a:gd name="T11" fmla="*/ 0 60000 65536"/>
              <a:gd name="T12" fmla="*/ 0 60000 65536"/>
              <a:gd name="T13" fmla="*/ 0 60000 65536"/>
              <a:gd name="T14" fmla="*/ 0 60000 65536"/>
              <a:gd name="T15" fmla="*/ 0 w 55"/>
              <a:gd name="T16" fmla="*/ 0 h 56"/>
              <a:gd name="T17" fmla="*/ 55 w 55"/>
              <a:gd name="T18" fmla="*/ 56 h 56"/>
            </a:gdLst>
            <a:ahLst/>
            <a:cxnLst>
              <a:cxn ang="T10">
                <a:pos x="T0" y="T1"/>
              </a:cxn>
              <a:cxn ang="T11">
                <a:pos x="T2" y="T3"/>
              </a:cxn>
              <a:cxn ang="T12">
                <a:pos x="T4" y="T5"/>
              </a:cxn>
              <a:cxn ang="T13">
                <a:pos x="T6" y="T7"/>
              </a:cxn>
              <a:cxn ang="T14">
                <a:pos x="T8" y="T9"/>
              </a:cxn>
            </a:cxnLst>
            <a:rect l="T15" t="T16" r="T17" b="T18"/>
            <a:pathLst>
              <a:path w="55" h="56">
                <a:moveTo>
                  <a:pt x="28" y="0"/>
                </a:moveTo>
                <a:lnTo>
                  <a:pt x="55" y="28"/>
                </a:lnTo>
                <a:lnTo>
                  <a:pt x="28" y="56"/>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6" name="Freeform 71"/>
          <p:cNvSpPr>
            <a:spLocks/>
          </p:cNvSpPr>
          <p:nvPr/>
        </p:nvSpPr>
        <p:spPr bwMode="auto">
          <a:xfrm>
            <a:off x="4530725" y="2033612"/>
            <a:ext cx="88900" cy="88900"/>
          </a:xfrm>
          <a:custGeom>
            <a:avLst/>
            <a:gdLst>
              <a:gd name="T0" fmla="*/ 2147483646 w 56"/>
              <a:gd name="T1" fmla="*/ 0 h 56"/>
              <a:gd name="T2" fmla="*/ 2147483646 w 56"/>
              <a:gd name="T3" fmla="*/ 2147483646 h 56"/>
              <a:gd name="T4" fmla="*/ 2147483646 w 56"/>
              <a:gd name="T5" fmla="*/ 2147483646 h 56"/>
              <a:gd name="T6" fmla="*/ 0 w 56"/>
              <a:gd name="T7" fmla="*/ 2147483646 h 56"/>
              <a:gd name="T8" fmla="*/ 2147483646 w 56"/>
              <a:gd name="T9" fmla="*/ 0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28" y="0"/>
                </a:moveTo>
                <a:lnTo>
                  <a:pt x="56" y="28"/>
                </a:lnTo>
                <a:lnTo>
                  <a:pt x="28" y="56"/>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7" name="Freeform 72"/>
          <p:cNvSpPr>
            <a:spLocks/>
          </p:cNvSpPr>
          <p:nvPr/>
        </p:nvSpPr>
        <p:spPr bwMode="auto">
          <a:xfrm>
            <a:off x="4706938" y="2395562"/>
            <a:ext cx="87312" cy="87313"/>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8" name="Freeform 73"/>
          <p:cNvSpPr>
            <a:spLocks/>
          </p:cNvSpPr>
          <p:nvPr/>
        </p:nvSpPr>
        <p:spPr bwMode="auto">
          <a:xfrm>
            <a:off x="4651375" y="2768625"/>
            <a:ext cx="88900" cy="87312"/>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59" name="Freeform 74"/>
          <p:cNvSpPr>
            <a:spLocks/>
          </p:cNvSpPr>
          <p:nvPr/>
        </p:nvSpPr>
        <p:spPr bwMode="auto">
          <a:xfrm>
            <a:off x="4948238" y="3140100"/>
            <a:ext cx="87312" cy="88900"/>
          </a:xfrm>
          <a:custGeom>
            <a:avLst/>
            <a:gdLst>
              <a:gd name="T0" fmla="*/ 2147483646 w 55"/>
              <a:gd name="T1" fmla="*/ 0 h 56"/>
              <a:gd name="T2" fmla="*/ 2147483646 w 55"/>
              <a:gd name="T3" fmla="*/ 2147483646 h 56"/>
              <a:gd name="T4" fmla="*/ 2147483646 w 55"/>
              <a:gd name="T5" fmla="*/ 2147483646 h 56"/>
              <a:gd name="T6" fmla="*/ 0 w 55"/>
              <a:gd name="T7" fmla="*/ 2147483646 h 56"/>
              <a:gd name="T8" fmla="*/ 2147483646 w 55"/>
              <a:gd name="T9" fmla="*/ 0 h 56"/>
              <a:gd name="T10" fmla="*/ 0 60000 65536"/>
              <a:gd name="T11" fmla="*/ 0 60000 65536"/>
              <a:gd name="T12" fmla="*/ 0 60000 65536"/>
              <a:gd name="T13" fmla="*/ 0 60000 65536"/>
              <a:gd name="T14" fmla="*/ 0 60000 65536"/>
              <a:gd name="T15" fmla="*/ 0 w 55"/>
              <a:gd name="T16" fmla="*/ 0 h 56"/>
              <a:gd name="T17" fmla="*/ 55 w 55"/>
              <a:gd name="T18" fmla="*/ 56 h 56"/>
            </a:gdLst>
            <a:ahLst/>
            <a:cxnLst>
              <a:cxn ang="T10">
                <a:pos x="T0" y="T1"/>
              </a:cxn>
              <a:cxn ang="T11">
                <a:pos x="T2" y="T3"/>
              </a:cxn>
              <a:cxn ang="T12">
                <a:pos x="T4" y="T5"/>
              </a:cxn>
              <a:cxn ang="T13">
                <a:pos x="T6" y="T7"/>
              </a:cxn>
              <a:cxn ang="T14">
                <a:pos x="T8" y="T9"/>
              </a:cxn>
            </a:cxnLst>
            <a:rect l="T15" t="T16" r="T17" b="T18"/>
            <a:pathLst>
              <a:path w="55" h="56">
                <a:moveTo>
                  <a:pt x="28" y="0"/>
                </a:moveTo>
                <a:lnTo>
                  <a:pt x="55" y="28"/>
                </a:lnTo>
                <a:lnTo>
                  <a:pt x="28" y="56"/>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0" name="Freeform 75"/>
          <p:cNvSpPr>
            <a:spLocks/>
          </p:cNvSpPr>
          <p:nvPr/>
        </p:nvSpPr>
        <p:spPr bwMode="auto">
          <a:xfrm>
            <a:off x="5397500" y="3502050"/>
            <a:ext cx="87313" cy="87312"/>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1" name="Freeform 76"/>
          <p:cNvSpPr>
            <a:spLocks/>
          </p:cNvSpPr>
          <p:nvPr/>
        </p:nvSpPr>
        <p:spPr bwMode="auto">
          <a:xfrm>
            <a:off x="5638800" y="3875112"/>
            <a:ext cx="87313" cy="87313"/>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2" name="Freeform 77"/>
          <p:cNvSpPr>
            <a:spLocks/>
          </p:cNvSpPr>
          <p:nvPr/>
        </p:nvSpPr>
        <p:spPr bwMode="auto">
          <a:xfrm>
            <a:off x="6297613" y="4237062"/>
            <a:ext cx="87312" cy="87313"/>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7" y="0"/>
                </a:moveTo>
                <a:lnTo>
                  <a:pt x="55" y="27"/>
                </a:lnTo>
                <a:lnTo>
                  <a:pt x="27" y="55"/>
                </a:lnTo>
                <a:lnTo>
                  <a:pt x="0" y="27"/>
                </a:lnTo>
                <a:lnTo>
                  <a:pt x="27"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3" name="Freeform 78"/>
          <p:cNvSpPr>
            <a:spLocks/>
          </p:cNvSpPr>
          <p:nvPr/>
        </p:nvSpPr>
        <p:spPr bwMode="auto">
          <a:xfrm>
            <a:off x="6681788" y="4608537"/>
            <a:ext cx="87312" cy="87313"/>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7" y="0"/>
                </a:moveTo>
                <a:lnTo>
                  <a:pt x="55" y="28"/>
                </a:lnTo>
                <a:lnTo>
                  <a:pt x="27" y="55"/>
                </a:lnTo>
                <a:lnTo>
                  <a:pt x="0" y="28"/>
                </a:lnTo>
                <a:lnTo>
                  <a:pt x="27"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4" name="Freeform 79"/>
          <p:cNvSpPr>
            <a:spLocks/>
          </p:cNvSpPr>
          <p:nvPr/>
        </p:nvSpPr>
        <p:spPr bwMode="auto">
          <a:xfrm>
            <a:off x="7131050" y="4981600"/>
            <a:ext cx="87313" cy="87312"/>
          </a:xfrm>
          <a:custGeom>
            <a:avLst/>
            <a:gdLst>
              <a:gd name="T0" fmla="*/ 2147483646 w 55"/>
              <a:gd name="T1" fmla="*/ 0 h 55"/>
              <a:gd name="T2" fmla="*/ 2147483646 w 55"/>
              <a:gd name="T3" fmla="*/ 2147483646 h 55"/>
              <a:gd name="T4" fmla="*/ 2147483646 w 55"/>
              <a:gd name="T5" fmla="*/ 2147483646 h 55"/>
              <a:gd name="T6" fmla="*/ 0 w 55"/>
              <a:gd name="T7" fmla="*/ 2147483646 h 55"/>
              <a:gd name="T8" fmla="*/ 2147483646 w 55"/>
              <a:gd name="T9" fmla="*/ 0 h 55"/>
              <a:gd name="T10" fmla="*/ 0 60000 65536"/>
              <a:gd name="T11" fmla="*/ 0 60000 65536"/>
              <a:gd name="T12" fmla="*/ 0 60000 65536"/>
              <a:gd name="T13" fmla="*/ 0 60000 65536"/>
              <a:gd name="T14" fmla="*/ 0 60000 65536"/>
              <a:gd name="T15" fmla="*/ 0 w 55"/>
              <a:gd name="T16" fmla="*/ 0 h 55"/>
              <a:gd name="T17" fmla="*/ 55 w 55"/>
              <a:gd name="T18" fmla="*/ 55 h 55"/>
            </a:gdLst>
            <a:ahLst/>
            <a:cxnLst>
              <a:cxn ang="T10">
                <a:pos x="T0" y="T1"/>
              </a:cxn>
              <a:cxn ang="T11">
                <a:pos x="T2" y="T3"/>
              </a:cxn>
              <a:cxn ang="T12">
                <a:pos x="T4" y="T5"/>
              </a:cxn>
              <a:cxn ang="T13">
                <a:pos x="T6" y="T7"/>
              </a:cxn>
              <a:cxn ang="T14">
                <a:pos x="T8" y="T9"/>
              </a:cxn>
            </a:cxnLst>
            <a:rect l="T15" t="T16" r="T17" b="T18"/>
            <a:pathLst>
              <a:path w="55" h="55">
                <a:moveTo>
                  <a:pt x="28" y="0"/>
                </a:moveTo>
                <a:lnTo>
                  <a:pt x="55" y="27"/>
                </a:lnTo>
                <a:lnTo>
                  <a:pt x="28" y="55"/>
                </a:lnTo>
                <a:lnTo>
                  <a:pt x="0" y="27"/>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5" name="Line 80"/>
          <p:cNvSpPr>
            <a:spLocks noChangeShapeType="1"/>
          </p:cNvSpPr>
          <p:nvPr/>
        </p:nvSpPr>
        <p:spPr bwMode="auto">
          <a:xfrm flipV="1">
            <a:off x="1646238" y="4992712"/>
            <a:ext cx="33337"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6" name="Line 81"/>
          <p:cNvSpPr>
            <a:spLocks noChangeShapeType="1"/>
          </p:cNvSpPr>
          <p:nvPr/>
        </p:nvSpPr>
        <p:spPr bwMode="auto">
          <a:xfrm flipV="1">
            <a:off x="1733550" y="4903812"/>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7" name="Line 82"/>
          <p:cNvSpPr>
            <a:spLocks noChangeShapeType="1"/>
          </p:cNvSpPr>
          <p:nvPr/>
        </p:nvSpPr>
        <p:spPr bwMode="auto">
          <a:xfrm flipV="1">
            <a:off x="1822450" y="4827612"/>
            <a:ext cx="31750"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8" name="Line 83"/>
          <p:cNvSpPr>
            <a:spLocks noChangeShapeType="1"/>
          </p:cNvSpPr>
          <p:nvPr/>
        </p:nvSpPr>
        <p:spPr bwMode="auto">
          <a:xfrm flipV="1">
            <a:off x="1909763" y="4740300"/>
            <a:ext cx="333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69" name="Freeform 84"/>
          <p:cNvSpPr>
            <a:spLocks/>
          </p:cNvSpPr>
          <p:nvPr/>
        </p:nvSpPr>
        <p:spPr bwMode="auto">
          <a:xfrm>
            <a:off x="1997075" y="4652987"/>
            <a:ext cx="33338" cy="31750"/>
          </a:xfrm>
          <a:custGeom>
            <a:avLst/>
            <a:gdLst>
              <a:gd name="T0" fmla="*/ 0 w 3"/>
              <a:gd name="T1" fmla="*/ 2147483646 h 3"/>
              <a:gd name="T2" fmla="*/ 2147483646 w 3"/>
              <a:gd name="T3" fmla="*/ 2147483646 h 3"/>
              <a:gd name="T4" fmla="*/ 2147483646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lnTo>
                  <a:pt x="2" y="1"/>
                </a:lnTo>
                <a:lnTo>
                  <a:pt x="3" y="0"/>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0" name="Line 85"/>
          <p:cNvSpPr>
            <a:spLocks noChangeShapeType="1"/>
          </p:cNvSpPr>
          <p:nvPr/>
        </p:nvSpPr>
        <p:spPr bwMode="auto">
          <a:xfrm flipV="1">
            <a:off x="2085975" y="4597425"/>
            <a:ext cx="31750"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1" name="Line 86"/>
          <p:cNvSpPr>
            <a:spLocks noChangeShapeType="1"/>
          </p:cNvSpPr>
          <p:nvPr/>
        </p:nvSpPr>
        <p:spPr bwMode="auto">
          <a:xfrm flipV="1">
            <a:off x="2173288" y="4543450"/>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2" name="Line 87"/>
          <p:cNvSpPr>
            <a:spLocks noChangeShapeType="1"/>
          </p:cNvSpPr>
          <p:nvPr/>
        </p:nvSpPr>
        <p:spPr bwMode="auto">
          <a:xfrm flipV="1">
            <a:off x="2260600" y="4487887"/>
            <a:ext cx="33338"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3" name="Line 88"/>
          <p:cNvSpPr>
            <a:spLocks noChangeShapeType="1"/>
          </p:cNvSpPr>
          <p:nvPr/>
        </p:nvSpPr>
        <p:spPr bwMode="auto">
          <a:xfrm flipV="1">
            <a:off x="2347913" y="4433912"/>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4" name="Line 89"/>
          <p:cNvSpPr>
            <a:spLocks noChangeShapeType="1"/>
          </p:cNvSpPr>
          <p:nvPr/>
        </p:nvSpPr>
        <p:spPr bwMode="auto">
          <a:xfrm flipV="1">
            <a:off x="2436813" y="4378350"/>
            <a:ext cx="31750"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5" name="Line 90"/>
          <p:cNvSpPr>
            <a:spLocks noChangeShapeType="1"/>
          </p:cNvSpPr>
          <p:nvPr/>
        </p:nvSpPr>
        <p:spPr bwMode="auto">
          <a:xfrm flipV="1">
            <a:off x="2524125" y="4324375"/>
            <a:ext cx="33338"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6" name="Freeform 91"/>
          <p:cNvSpPr>
            <a:spLocks/>
          </p:cNvSpPr>
          <p:nvPr/>
        </p:nvSpPr>
        <p:spPr bwMode="auto">
          <a:xfrm>
            <a:off x="2611438" y="4268812"/>
            <a:ext cx="33337" cy="22225"/>
          </a:xfrm>
          <a:custGeom>
            <a:avLst/>
            <a:gdLst>
              <a:gd name="T0" fmla="*/ 0 w 3"/>
              <a:gd name="T1" fmla="*/ 2147483646 h 2"/>
              <a:gd name="T2" fmla="*/ 2147483646 w 3"/>
              <a:gd name="T3" fmla="*/ 2147483646 h 2"/>
              <a:gd name="T4" fmla="*/ 2147483646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0" y="2"/>
                </a:moveTo>
                <a:lnTo>
                  <a:pt x="1" y="2"/>
                </a:lnTo>
                <a:lnTo>
                  <a:pt x="3" y="0"/>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7" name="Line 92"/>
          <p:cNvSpPr>
            <a:spLocks noChangeShapeType="1"/>
          </p:cNvSpPr>
          <p:nvPr/>
        </p:nvSpPr>
        <p:spPr bwMode="auto">
          <a:xfrm flipV="1">
            <a:off x="2698750" y="4192612"/>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8" name="Line 93"/>
          <p:cNvSpPr>
            <a:spLocks noChangeShapeType="1"/>
          </p:cNvSpPr>
          <p:nvPr/>
        </p:nvSpPr>
        <p:spPr bwMode="auto">
          <a:xfrm flipV="1">
            <a:off x="2787650" y="4116412"/>
            <a:ext cx="31750"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79" name="Line 94"/>
          <p:cNvSpPr>
            <a:spLocks noChangeShapeType="1"/>
          </p:cNvSpPr>
          <p:nvPr/>
        </p:nvSpPr>
        <p:spPr bwMode="auto">
          <a:xfrm flipV="1">
            <a:off x="2874963" y="4038625"/>
            <a:ext cx="333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0" name="Line 95"/>
          <p:cNvSpPr>
            <a:spLocks noChangeShapeType="1"/>
          </p:cNvSpPr>
          <p:nvPr/>
        </p:nvSpPr>
        <p:spPr bwMode="auto">
          <a:xfrm flipV="1">
            <a:off x="2962275" y="3962425"/>
            <a:ext cx="33338"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1" name="Line 96"/>
          <p:cNvSpPr>
            <a:spLocks noChangeShapeType="1"/>
          </p:cNvSpPr>
          <p:nvPr/>
        </p:nvSpPr>
        <p:spPr bwMode="auto">
          <a:xfrm flipV="1">
            <a:off x="3051175" y="3897337"/>
            <a:ext cx="31750" cy="206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2" name="Line 97"/>
          <p:cNvSpPr>
            <a:spLocks noChangeShapeType="1"/>
          </p:cNvSpPr>
          <p:nvPr/>
        </p:nvSpPr>
        <p:spPr bwMode="auto">
          <a:xfrm flipV="1">
            <a:off x="3138488" y="3830662"/>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3" name="Line 98"/>
          <p:cNvSpPr>
            <a:spLocks noChangeShapeType="1"/>
          </p:cNvSpPr>
          <p:nvPr/>
        </p:nvSpPr>
        <p:spPr bwMode="auto">
          <a:xfrm flipV="1">
            <a:off x="3225800" y="3754462"/>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4" name="Line 99"/>
          <p:cNvSpPr>
            <a:spLocks noChangeShapeType="1"/>
          </p:cNvSpPr>
          <p:nvPr/>
        </p:nvSpPr>
        <p:spPr bwMode="auto">
          <a:xfrm flipV="1">
            <a:off x="3313113" y="3687787"/>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5" name="Line 100"/>
          <p:cNvSpPr>
            <a:spLocks noChangeShapeType="1"/>
          </p:cNvSpPr>
          <p:nvPr/>
        </p:nvSpPr>
        <p:spPr bwMode="auto">
          <a:xfrm flipV="1">
            <a:off x="3402013" y="3622700"/>
            <a:ext cx="31750"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6" name="Line 101"/>
          <p:cNvSpPr>
            <a:spLocks noChangeShapeType="1"/>
          </p:cNvSpPr>
          <p:nvPr/>
        </p:nvSpPr>
        <p:spPr bwMode="auto">
          <a:xfrm flipV="1">
            <a:off x="3489325" y="3557612"/>
            <a:ext cx="33338" cy="206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7" name="Line 102"/>
          <p:cNvSpPr>
            <a:spLocks noChangeShapeType="1"/>
          </p:cNvSpPr>
          <p:nvPr/>
        </p:nvSpPr>
        <p:spPr bwMode="auto">
          <a:xfrm flipV="1">
            <a:off x="3565525" y="3468712"/>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8" name="Line 103"/>
          <p:cNvSpPr>
            <a:spLocks noChangeShapeType="1"/>
          </p:cNvSpPr>
          <p:nvPr/>
        </p:nvSpPr>
        <p:spPr bwMode="auto">
          <a:xfrm flipV="1">
            <a:off x="3643313" y="3381400"/>
            <a:ext cx="206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89" name="Line 104"/>
          <p:cNvSpPr>
            <a:spLocks noChangeShapeType="1"/>
          </p:cNvSpPr>
          <p:nvPr/>
        </p:nvSpPr>
        <p:spPr bwMode="auto">
          <a:xfrm flipV="1">
            <a:off x="3708400" y="3294087"/>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0" name="Line 105"/>
          <p:cNvSpPr>
            <a:spLocks noChangeShapeType="1"/>
          </p:cNvSpPr>
          <p:nvPr/>
        </p:nvSpPr>
        <p:spPr bwMode="auto">
          <a:xfrm flipV="1">
            <a:off x="3784600" y="3206775"/>
            <a:ext cx="22225"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1" name="Line 106"/>
          <p:cNvSpPr>
            <a:spLocks noChangeShapeType="1"/>
          </p:cNvSpPr>
          <p:nvPr/>
        </p:nvSpPr>
        <p:spPr bwMode="auto">
          <a:xfrm flipV="1">
            <a:off x="3840163" y="3119462"/>
            <a:ext cx="11112"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2" name="Line 107"/>
          <p:cNvSpPr>
            <a:spLocks noChangeShapeType="1"/>
          </p:cNvSpPr>
          <p:nvPr/>
        </p:nvSpPr>
        <p:spPr bwMode="auto">
          <a:xfrm flipV="1">
            <a:off x="3884613" y="3030562"/>
            <a:ext cx="11112"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3" name="Line 108"/>
          <p:cNvSpPr>
            <a:spLocks noChangeShapeType="1"/>
          </p:cNvSpPr>
          <p:nvPr/>
        </p:nvSpPr>
        <p:spPr bwMode="auto">
          <a:xfrm flipV="1">
            <a:off x="3916363" y="2943250"/>
            <a:ext cx="11112"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4" name="Line 109"/>
          <p:cNvSpPr>
            <a:spLocks noChangeShapeType="1"/>
          </p:cNvSpPr>
          <p:nvPr/>
        </p:nvSpPr>
        <p:spPr bwMode="auto">
          <a:xfrm flipV="1">
            <a:off x="3949700" y="2855937"/>
            <a:ext cx="11113"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5" name="Line 110"/>
          <p:cNvSpPr>
            <a:spLocks noChangeShapeType="1"/>
          </p:cNvSpPr>
          <p:nvPr/>
        </p:nvSpPr>
        <p:spPr bwMode="auto">
          <a:xfrm flipV="1">
            <a:off x="3994150" y="2768625"/>
            <a:ext cx="11113"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6" name="Line 111"/>
          <p:cNvSpPr>
            <a:spLocks noChangeShapeType="1"/>
          </p:cNvSpPr>
          <p:nvPr/>
        </p:nvSpPr>
        <p:spPr bwMode="auto">
          <a:xfrm flipV="1">
            <a:off x="4048125" y="2681312"/>
            <a:ext cx="11113"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7" name="Line 112"/>
          <p:cNvSpPr>
            <a:spLocks noChangeShapeType="1"/>
          </p:cNvSpPr>
          <p:nvPr/>
        </p:nvSpPr>
        <p:spPr bwMode="auto">
          <a:xfrm flipV="1">
            <a:off x="4092575" y="2592412"/>
            <a:ext cx="22225"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8" name="Line 113"/>
          <p:cNvSpPr>
            <a:spLocks noChangeShapeType="1"/>
          </p:cNvSpPr>
          <p:nvPr/>
        </p:nvSpPr>
        <p:spPr bwMode="auto">
          <a:xfrm flipV="1">
            <a:off x="4146550" y="2505100"/>
            <a:ext cx="22225"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599" name="Freeform 114"/>
          <p:cNvSpPr>
            <a:spLocks/>
          </p:cNvSpPr>
          <p:nvPr/>
        </p:nvSpPr>
        <p:spPr bwMode="auto">
          <a:xfrm>
            <a:off x="4202113" y="2417787"/>
            <a:ext cx="22225" cy="33338"/>
          </a:xfrm>
          <a:custGeom>
            <a:avLst/>
            <a:gdLst>
              <a:gd name="T0" fmla="*/ 0 w 2"/>
              <a:gd name="T1" fmla="*/ 2147483646 h 3"/>
              <a:gd name="T2" fmla="*/ 0 w 2"/>
              <a:gd name="T3" fmla="*/ 2147483646 h 3"/>
              <a:gd name="T4" fmla="*/ 2147483646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0" y="3"/>
                </a:lnTo>
                <a:lnTo>
                  <a:pt x="2" y="0"/>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0" name="Line 115"/>
          <p:cNvSpPr>
            <a:spLocks noChangeShapeType="1"/>
          </p:cNvSpPr>
          <p:nvPr/>
        </p:nvSpPr>
        <p:spPr bwMode="auto">
          <a:xfrm flipV="1">
            <a:off x="4246563" y="2330475"/>
            <a:ext cx="11112"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1" name="Line 116"/>
          <p:cNvSpPr>
            <a:spLocks noChangeShapeType="1"/>
          </p:cNvSpPr>
          <p:nvPr/>
        </p:nvSpPr>
        <p:spPr bwMode="auto">
          <a:xfrm flipV="1">
            <a:off x="4278313" y="2243162"/>
            <a:ext cx="22225"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2" name="Line 117"/>
          <p:cNvSpPr>
            <a:spLocks noChangeShapeType="1"/>
          </p:cNvSpPr>
          <p:nvPr/>
        </p:nvSpPr>
        <p:spPr bwMode="auto">
          <a:xfrm flipV="1">
            <a:off x="4322763" y="2154262"/>
            <a:ext cx="11112"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3" name="Freeform 118"/>
          <p:cNvSpPr>
            <a:spLocks/>
          </p:cNvSpPr>
          <p:nvPr/>
        </p:nvSpPr>
        <p:spPr bwMode="auto">
          <a:xfrm>
            <a:off x="4356100" y="2078062"/>
            <a:ext cx="22225" cy="22225"/>
          </a:xfrm>
          <a:custGeom>
            <a:avLst/>
            <a:gdLst>
              <a:gd name="T0" fmla="*/ 0 w 2"/>
              <a:gd name="T1" fmla="*/ 2147483646 h 2"/>
              <a:gd name="T2" fmla="*/ 2147483646 w 2"/>
              <a:gd name="T3" fmla="*/ 2147483646 h 2"/>
              <a:gd name="T4" fmla="*/ 2147483646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2"/>
                </a:moveTo>
                <a:lnTo>
                  <a:pt x="1" y="1"/>
                </a:lnTo>
                <a:lnTo>
                  <a:pt x="2" y="0"/>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4" name="Line 119"/>
          <p:cNvSpPr>
            <a:spLocks noChangeShapeType="1"/>
          </p:cNvSpPr>
          <p:nvPr/>
        </p:nvSpPr>
        <p:spPr bwMode="auto">
          <a:xfrm>
            <a:off x="4432300" y="2078062"/>
            <a:ext cx="33338" cy="158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5" name="Line 120"/>
          <p:cNvSpPr>
            <a:spLocks noChangeShapeType="1"/>
          </p:cNvSpPr>
          <p:nvPr/>
        </p:nvSpPr>
        <p:spPr bwMode="auto">
          <a:xfrm>
            <a:off x="4519613" y="2078062"/>
            <a:ext cx="33337" cy="158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6" name="Line 121"/>
          <p:cNvSpPr>
            <a:spLocks noChangeShapeType="1"/>
          </p:cNvSpPr>
          <p:nvPr/>
        </p:nvSpPr>
        <p:spPr bwMode="auto">
          <a:xfrm>
            <a:off x="4586288" y="2111400"/>
            <a:ext cx="22225"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7" name="Line 122"/>
          <p:cNvSpPr>
            <a:spLocks noChangeShapeType="1"/>
          </p:cNvSpPr>
          <p:nvPr/>
        </p:nvSpPr>
        <p:spPr bwMode="auto">
          <a:xfrm>
            <a:off x="4630738" y="2198712"/>
            <a:ext cx="20637"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8" name="Line 123"/>
          <p:cNvSpPr>
            <a:spLocks noChangeShapeType="1"/>
          </p:cNvSpPr>
          <p:nvPr/>
        </p:nvSpPr>
        <p:spPr bwMode="auto">
          <a:xfrm>
            <a:off x="4673600" y="2286025"/>
            <a:ext cx="22225"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09" name="Line 124"/>
          <p:cNvSpPr>
            <a:spLocks noChangeShapeType="1"/>
          </p:cNvSpPr>
          <p:nvPr/>
        </p:nvSpPr>
        <p:spPr bwMode="auto">
          <a:xfrm>
            <a:off x="4718050" y="2373337"/>
            <a:ext cx="22225"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0" name="Line 125"/>
          <p:cNvSpPr>
            <a:spLocks noChangeShapeType="1"/>
          </p:cNvSpPr>
          <p:nvPr/>
        </p:nvSpPr>
        <p:spPr bwMode="auto">
          <a:xfrm flipH="1">
            <a:off x="4740275" y="2462237"/>
            <a:ext cx="11113"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1" name="Line 126"/>
          <p:cNvSpPr>
            <a:spLocks noChangeShapeType="1"/>
          </p:cNvSpPr>
          <p:nvPr/>
        </p:nvSpPr>
        <p:spPr bwMode="auto">
          <a:xfrm flipH="1">
            <a:off x="4729163" y="2549550"/>
            <a:ext cx="11112"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2" name="Line 127"/>
          <p:cNvSpPr>
            <a:spLocks noChangeShapeType="1"/>
          </p:cNvSpPr>
          <p:nvPr/>
        </p:nvSpPr>
        <p:spPr bwMode="auto">
          <a:xfrm>
            <a:off x="4718050" y="2636862"/>
            <a:ext cx="158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3" name="Line 128"/>
          <p:cNvSpPr>
            <a:spLocks noChangeShapeType="1"/>
          </p:cNvSpPr>
          <p:nvPr/>
        </p:nvSpPr>
        <p:spPr bwMode="auto">
          <a:xfrm>
            <a:off x="4706938" y="2724175"/>
            <a:ext cx="158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4" name="Line 129"/>
          <p:cNvSpPr>
            <a:spLocks noChangeShapeType="1"/>
          </p:cNvSpPr>
          <p:nvPr/>
        </p:nvSpPr>
        <p:spPr bwMode="auto">
          <a:xfrm>
            <a:off x="4695825" y="2811487"/>
            <a:ext cx="22225"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5" name="Line 130"/>
          <p:cNvSpPr>
            <a:spLocks noChangeShapeType="1"/>
          </p:cNvSpPr>
          <p:nvPr/>
        </p:nvSpPr>
        <p:spPr bwMode="auto">
          <a:xfrm>
            <a:off x="4760913" y="2900387"/>
            <a:ext cx="33337"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6" name="Line 131"/>
          <p:cNvSpPr>
            <a:spLocks noChangeShapeType="1"/>
          </p:cNvSpPr>
          <p:nvPr/>
        </p:nvSpPr>
        <p:spPr bwMode="auto">
          <a:xfrm>
            <a:off x="4838700" y="2987700"/>
            <a:ext cx="22225"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7" name="Line 132"/>
          <p:cNvSpPr>
            <a:spLocks noChangeShapeType="1"/>
          </p:cNvSpPr>
          <p:nvPr/>
        </p:nvSpPr>
        <p:spPr bwMode="auto">
          <a:xfrm>
            <a:off x="4903788" y="3075012"/>
            <a:ext cx="22225"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8" name="Freeform 133"/>
          <p:cNvSpPr>
            <a:spLocks/>
          </p:cNvSpPr>
          <p:nvPr/>
        </p:nvSpPr>
        <p:spPr bwMode="auto">
          <a:xfrm>
            <a:off x="4970463" y="3162325"/>
            <a:ext cx="31750" cy="33337"/>
          </a:xfrm>
          <a:custGeom>
            <a:avLst/>
            <a:gdLst>
              <a:gd name="T0" fmla="*/ 0 w 3"/>
              <a:gd name="T1" fmla="*/ 0 h 3"/>
              <a:gd name="T2" fmla="*/ 2147483646 w 3"/>
              <a:gd name="T3" fmla="*/ 2147483646 h 3"/>
              <a:gd name="T4" fmla="*/ 2147483646 w 3"/>
              <a:gd name="T5" fmla="*/ 2147483646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lnTo>
                  <a:pt x="1" y="1"/>
                </a:lnTo>
                <a:lnTo>
                  <a:pt x="3" y="3"/>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19" name="Line 134"/>
          <p:cNvSpPr>
            <a:spLocks noChangeShapeType="1"/>
          </p:cNvSpPr>
          <p:nvPr/>
        </p:nvSpPr>
        <p:spPr bwMode="auto">
          <a:xfrm>
            <a:off x="5057775" y="3240112"/>
            <a:ext cx="33338" cy="206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0" name="Line 135"/>
          <p:cNvSpPr>
            <a:spLocks noChangeShapeType="1"/>
          </p:cNvSpPr>
          <p:nvPr/>
        </p:nvSpPr>
        <p:spPr bwMode="auto">
          <a:xfrm>
            <a:off x="5145088" y="3305200"/>
            <a:ext cx="333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1" name="Line 136"/>
          <p:cNvSpPr>
            <a:spLocks noChangeShapeType="1"/>
          </p:cNvSpPr>
          <p:nvPr/>
        </p:nvSpPr>
        <p:spPr bwMode="auto">
          <a:xfrm>
            <a:off x="5233988" y="3381400"/>
            <a:ext cx="31750"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2" name="Line 137"/>
          <p:cNvSpPr>
            <a:spLocks noChangeShapeType="1"/>
          </p:cNvSpPr>
          <p:nvPr/>
        </p:nvSpPr>
        <p:spPr bwMode="auto">
          <a:xfrm>
            <a:off x="5321300" y="3448075"/>
            <a:ext cx="33338"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3" name="Freeform 138"/>
          <p:cNvSpPr>
            <a:spLocks/>
          </p:cNvSpPr>
          <p:nvPr/>
        </p:nvSpPr>
        <p:spPr bwMode="auto">
          <a:xfrm>
            <a:off x="5408613" y="3524275"/>
            <a:ext cx="33337" cy="22225"/>
          </a:xfrm>
          <a:custGeom>
            <a:avLst/>
            <a:gdLst>
              <a:gd name="T0" fmla="*/ 0 w 3"/>
              <a:gd name="T1" fmla="*/ 0 h 2"/>
              <a:gd name="T2" fmla="*/ 2147483646 w 3"/>
              <a:gd name="T3" fmla="*/ 2147483646 h 2"/>
              <a:gd name="T4" fmla="*/ 2147483646 w 3"/>
              <a:gd name="T5" fmla="*/ 2147483646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0" y="0"/>
                </a:moveTo>
                <a:lnTo>
                  <a:pt x="2" y="1"/>
                </a:lnTo>
                <a:lnTo>
                  <a:pt x="3" y="2"/>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4" name="Line 139"/>
          <p:cNvSpPr>
            <a:spLocks noChangeShapeType="1"/>
          </p:cNvSpPr>
          <p:nvPr/>
        </p:nvSpPr>
        <p:spPr bwMode="auto">
          <a:xfrm>
            <a:off x="5475288" y="3600475"/>
            <a:ext cx="206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5" name="Line 140"/>
          <p:cNvSpPr>
            <a:spLocks noChangeShapeType="1"/>
          </p:cNvSpPr>
          <p:nvPr/>
        </p:nvSpPr>
        <p:spPr bwMode="auto">
          <a:xfrm>
            <a:off x="5529263" y="3687787"/>
            <a:ext cx="22225"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6" name="Line 141"/>
          <p:cNvSpPr>
            <a:spLocks noChangeShapeType="1"/>
          </p:cNvSpPr>
          <p:nvPr/>
        </p:nvSpPr>
        <p:spPr bwMode="auto">
          <a:xfrm>
            <a:off x="5595938" y="3776687"/>
            <a:ext cx="20637" cy="31750"/>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7" name="Line 142"/>
          <p:cNvSpPr>
            <a:spLocks noChangeShapeType="1"/>
          </p:cNvSpPr>
          <p:nvPr/>
        </p:nvSpPr>
        <p:spPr bwMode="auto">
          <a:xfrm>
            <a:off x="5649913" y="3864000"/>
            <a:ext cx="22225"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8" name="Line 143"/>
          <p:cNvSpPr>
            <a:spLocks noChangeShapeType="1"/>
          </p:cNvSpPr>
          <p:nvPr/>
        </p:nvSpPr>
        <p:spPr bwMode="auto">
          <a:xfrm>
            <a:off x="5716588" y="3940200"/>
            <a:ext cx="31750" cy="11112"/>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29" name="Line 144"/>
          <p:cNvSpPr>
            <a:spLocks noChangeShapeType="1"/>
          </p:cNvSpPr>
          <p:nvPr/>
        </p:nvSpPr>
        <p:spPr bwMode="auto">
          <a:xfrm>
            <a:off x="5803900" y="3984650"/>
            <a:ext cx="33338"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0" name="Line 145"/>
          <p:cNvSpPr>
            <a:spLocks noChangeShapeType="1"/>
          </p:cNvSpPr>
          <p:nvPr/>
        </p:nvSpPr>
        <p:spPr bwMode="auto">
          <a:xfrm>
            <a:off x="5891213" y="4027512"/>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1" name="Line 146"/>
          <p:cNvSpPr>
            <a:spLocks noChangeShapeType="1"/>
          </p:cNvSpPr>
          <p:nvPr/>
        </p:nvSpPr>
        <p:spPr bwMode="auto">
          <a:xfrm>
            <a:off x="5978525" y="4083075"/>
            <a:ext cx="33338" cy="11112"/>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2" name="Line 147"/>
          <p:cNvSpPr>
            <a:spLocks noChangeShapeType="1"/>
          </p:cNvSpPr>
          <p:nvPr/>
        </p:nvSpPr>
        <p:spPr bwMode="auto">
          <a:xfrm>
            <a:off x="6067425" y="4127525"/>
            <a:ext cx="31750" cy="206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3" name="Line 148"/>
          <p:cNvSpPr>
            <a:spLocks noChangeShapeType="1"/>
          </p:cNvSpPr>
          <p:nvPr/>
        </p:nvSpPr>
        <p:spPr bwMode="auto">
          <a:xfrm>
            <a:off x="6154738" y="4181500"/>
            <a:ext cx="33337" cy="11112"/>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4" name="Line 149"/>
          <p:cNvSpPr>
            <a:spLocks noChangeShapeType="1"/>
          </p:cNvSpPr>
          <p:nvPr/>
        </p:nvSpPr>
        <p:spPr bwMode="auto">
          <a:xfrm>
            <a:off x="6242050" y="4225950"/>
            <a:ext cx="33338" cy="206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5" name="Freeform 150"/>
          <p:cNvSpPr>
            <a:spLocks/>
          </p:cNvSpPr>
          <p:nvPr/>
        </p:nvSpPr>
        <p:spPr bwMode="auto">
          <a:xfrm>
            <a:off x="6329363" y="4268812"/>
            <a:ext cx="33337" cy="33338"/>
          </a:xfrm>
          <a:custGeom>
            <a:avLst/>
            <a:gdLst>
              <a:gd name="T0" fmla="*/ 0 w 3"/>
              <a:gd name="T1" fmla="*/ 0 h 3"/>
              <a:gd name="T2" fmla="*/ 0 w 3"/>
              <a:gd name="T3" fmla="*/ 0 h 3"/>
              <a:gd name="T4" fmla="*/ 2147483646 w 3"/>
              <a:gd name="T5" fmla="*/ 2147483646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lnTo>
                  <a:pt x="0" y="0"/>
                </a:lnTo>
                <a:lnTo>
                  <a:pt x="3" y="3"/>
                </a:lnTo>
              </a:path>
            </a:pathLst>
          </a:custGeom>
          <a:noFill/>
          <a:ln w="222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6" name="Line 151"/>
          <p:cNvSpPr>
            <a:spLocks noChangeShapeType="1"/>
          </p:cNvSpPr>
          <p:nvPr/>
        </p:nvSpPr>
        <p:spPr bwMode="auto">
          <a:xfrm>
            <a:off x="6418263" y="4356125"/>
            <a:ext cx="31750"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7" name="Line 152"/>
          <p:cNvSpPr>
            <a:spLocks noChangeShapeType="1"/>
          </p:cNvSpPr>
          <p:nvPr/>
        </p:nvSpPr>
        <p:spPr bwMode="auto">
          <a:xfrm>
            <a:off x="6505575" y="4445025"/>
            <a:ext cx="33338" cy="206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8" name="Line 153"/>
          <p:cNvSpPr>
            <a:spLocks noChangeShapeType="1"/>
          </p:cNvSpPr>
          <p:nvPr/>
        </p:nvSpPr>
        <p:spPr bwMode="auto">
          <a:xfrm>
            <a:off x="6592888" y="4521225"/>
            <a:ext cx="33337" cy="3333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39" name="Line 154"/>
          <p:cNvSpPr>
            <a:spLocks noChangeShapeType="1"/>
          </p:cNvSpPr>
          <p:nvPr/>
        </p:nvSpPr>
        <p:spPr bwMode="auto">
          <a:xfrm>
            <a:off x="6681788" y="4608537"/>
            <a:ext cx="31750"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0" name="Line 155"/>
          <p:cNvSpPr>
            <a:spLocks noChangeShapeType="1"/>
          </p:cNvSpPr>
          <p:nvPr/>
        </p:nvSpPr>
        <p:spPr bwMode="auto">
          <a:xfrm>
            <a:off x="6769100" y="4684737"/>
            <a:ext cx="33338"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1" name="Line 156"/>
          <p:cNvSpPr>
            <a:spLocks noChangeShapeType="1"/>
          </p:cNvSpPr>
          <p:nvPr/>
        </p:nvSpPr>
        <p:spPr bwMode="auto">
          <a:xfrm>
            <a:off x="6856413" y="4762525"/>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2" name="Line 157"/>
          <p:cNvSpPr>
            <a:spLocks noChangeShapeType="1"/>
          </p:cNvSpPr>
          <p:nvPr/>
        </p:nvSpPr>
        <p:spPr bwMode="auto">
          <a:xfrm>
            <a:off x="6943725" y="4838725"/>
            <a:ext cx="33338"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3" name="Line 158"/>
          <p:cNvSpPr>
            <a:spLocks noChangeShapeType="1"/>
          </p:cNvSpPr>
          <p:nvPr/>
        </p:nvSpPr>
        <p:spPr bwMode="auto">
          <a:xfrm>
            <a:off x="7032625" y="4903812"/>
            <a:ext cx="31750" cy="33338"/>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4" name="Line 159"/>
          <p:cNvSpPr>
            <a:spLocks noChangeShapeType="1"/>
          </p:cNvSpPr>
          <p:nvPr/>
        </p:nvSpPr>
        <p:spPr bwMode="auto">
          <a:xfrm>
            <a:off x="7119938" y="4981600"/>
            <a:ext cx="33337" cy="22225"/>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5" name="Freeform 160"/>
          <p:cNvSpPr>
            <a:spLocks/>
          </p:cNvSpPr>
          <p:nvPr/>
        </p:nvSpPr>
        <p:spPr bwMode="auto">
          <a:xfrm>
            <a:off x="1492250" y="5495950"/>
            <a:ext cx="88900" cy="87312"/>
          </a:xfrm>
          <a:custGeom>
            <a:avLst/>
            <a:gdLst>
              <a:gd name="T0" fmla="*/ 2147483646 w 56"/>
              <a:gd name="T1" fmla="*/ 0 h 55"/>
              <a:gd name="T2" fmla="*/ 2147483646 w 56"/>
              <a:gd name="T3" fmla="*/ 2147483646 h 55"/>
              <a:gd name="T4" fmla="*/ 2147483646 w 56"/>
              <a:gd name="T5" fmla="*/ 2147483646 h 55"/>
              <a:gd name="T6" fmla="*/ 0 w 56"/>
              <a:gd name="T7" fmla="*/ 2147483646 h 55"/>
              <a:gd name="T8" fmla="*/ 2147483646 w 56"/>
              <a:gd name="T9" fmla="*/ 0 h 55"/>
              <a:gd name="T10" fmla="*/ 0 60000 65536"/>
              <a:gd name="T11" fmla="*/ 0 60000 65536"/>
              <a:gd name="T12" fmla="*/ 0 60000 65536"/>
              <a:gd name="T13" fmla="*/ 0 60000 65536"/>
              <a:gd name="T14" fmla="*/ 0 60000 65536"/>
              <a:gd name="T15" fmla="*/ 0 w 56"/>
              <a:gd name="T16" fmla="*/ 0 h 55"/>
              <a:gd name="T17" fmla="*/ 56 w 56"/>
              <a:gd name="T18" fmla="*/ 55 h 55"/>
            </a:gdLst>
            <a:ahLst/>
            <a:cxnLst>
              <a:cxn ang="T10">
                <a:pos x="T0" y="T1"/>
              </a:cxn>
              <a:cxn ang="T11">
                <a:pos x="T2" y="T3"/>
              </a:cxn>
              <a:cxn ang="T12">
                <a:pos x="T4" y="T5"/>
              </a:cxn>
              <a:cxn ang="T13">
                <a:pos x="T6" y="T7"/>
              </a:cxn>
              <a:cxn ang="T14">
                <a:pos x="T8" y="T9"/>
              </a:cxn>
            </a:cxnLst>
            <a:rect l="T15" t="T16" r="T17" b="T18"/>
            <a:pathLst>
              <a:path w="56" h="55">
                <a:moveTo>
                  <a:pt x="28" y="0"/>
                </a:moveTo>
                <a:lnTo>
                  <a:pt x="56" y="28"/>
                </a:lnTo>
                <a:lnTo>
                  <a:pt x="28" y="55"/>
                </a:lnTo>
                <a:lnTo>
                  <a:pt x="0" y="28"/>
                </a:lnTo>
                <a:lnTo>
                  <a:pt x="28" y="0"/>
                </a:lnTo>
                <a:close/>
              </a:path>
            </a:pathLst>
          </a:custGeom>
          <a:noFill/>
          <a:ln w="11113">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6" name="Line 161"/>
          <p:cNvSpPr>
            <a:spLocks noChangeShapeType="1"/>
          </p:cNvSpPr>
          <p:nvPr/>
        </p:nvSpPr>
        <p:spPr bwMode="auto">
          <a:xfrm>
            <a:off x="1371600" y="5540400"/>
            <a:ext cx="33338" cy="158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7" name="Line 162"/>
          <p:cNvSpPr>
            <a:spLocks noChangeShapeType="1"/>
          </p:cNvSpPr>
          <p:nvPr/>
        </p:nvSpPr>
        <p:spPr bwMode="auto">
          <a:xfrm>
            <a:off x="1460500" y="5540400"/>
            <a:ext cx="31750" cy="158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8" name="Line 163"/>
          <p:cNvSpPr>
            <a:spLocks noChangeShapeType="1"/>
          </p:cNvSpPr>
          <p:nvPr/>
        </p:nvSpPr>
        <p:spPr bwMode="auto">
          <a:xfrm>
            <a:off x="1547813" y="5540400"/>
            <a:ext cx="33337" cy="158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49" name="Line 164"/>
          <p:cNvSpPr>
            <a:spLocks noChangeShapeType="1"/>
          </p:cNvSpPr>
          <p:nvPr/>
        </p:nvSpPr>
        <p:spPr bwMode="auto">
          <a:xfrm>
            <a:off x="1635125" y="5540400"/>
            <a:ext cx="33338" cy="1587"/>
          </a:xfrm>
          <a:prstGeom prst="line">
            <a:avLst/>
          </a:prstGeom>
          <a:noFill/>
          <a:ln w="22225">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50" name="Rectangle 165"/>
          <p:cNvSpPr>
            <a:spLocks noChangeArrowheads="1"/>
          </p:cNvSpPr>
          <p:nvPr/>
        </p:nvSpPr>
        <p:spPr bwMode="auto">
          <a:xfrm>
            <a:off x="1736087" y="5451500"/>
            <a:ext cx="407162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400" b="0" i="0" u="none" strike="noStrike" kern="0" cap="none" spc="0" normalizeH="0" baseline="0" noProof="0">
                <a:ln>
                  <a:noFill/>
                </a:ln>
                <a:effectLst/>
                <a:uLnTx/>
                <a:uFillTx/>
                <a:latin typeface="Times New Roman" panose="02020603050405020304" pitchFamily="18" charset="0"/>
              </a:rPr>
              <a:t>Combined Linear Elastic and Capacity Design (LE+CD)</a:t>
            </a:r>
            <a:endParaRPr kumimoji="0" lang="en-US" altLang="en-US" sz="2400" b="0" i="0" u="none" strike="noStrike" kern="0" cap="none" spc="0" normalizeH="0" baseline="0" noProof="0">
              <a:ln>
                <a:noFill/>
              </a:ln>
              <a:effectLst/>
              <a:uLnTx/>
              <a:uFillTx/>
            </a:endParaRPr>
          </a:p>
        </p:txBody>
      </p:sp>
      <p:sp>
        <p:nvSpPr>
          <p:cNvPr id="651" name="Oval 166"/>
          <p:cNvSpPr>
            <a:spLocks noChangeArrowheads="1"/>
          </p:cNvSpPr>
          <p:nvPr/>
        </p:nvSpPr>
        <p:spPr bwMode="auto">
          <a:xfrm>
            <a:off x="1514475" y="4981600"/>
            <a:ext cx="98425" cy="98425"/>
          </a:xfrm>
          <a:prstGeom prst="ellipse">
            <a:avLst/>
          </a:prstGeom>
          <a:noFill/>
          <a:ln w="11176">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2" name="Oval 167"/>
          <p:cNvSpPr>
            <a:spLocks noChangeArrowheads="1"/>
          </p:cNvSpPr>
          <p:nvPr/>
        </p:nvSpPr>
        <p:spPr bwMode="auto">
          <a:xfrm>
            <a:off x="1514475" y="4608537"/>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3" name="Oval 168"/>
          <p:cNvSpPr>
            <a:spLocks noChangeArrowheads="1"/>
          </p:cNvSpPr>
          <p:nvPr/>
        </p:nvSpPr>
        <p:spPr bwMode="auto">
          <a:xfrm>
            <a:off x="1963738" y="4237062"/>
            <a:ext cx="100012"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4" name="Oval 169"/>
          <p:cNvSpPr>
            <a:spLocks noChangeArrowheads="1"/>
          </p:cNvSpPr>
          <p:nvPr/>
        </p:nvSpPr>
        <p:spPr bwMode="auto">
          <a:xfrm>
            <a:off x="2347913" y="3875112"/>
            <a:ext cx="100012"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5" name="Oval 171"/>
          <p:cNvSpPr>
            <a:spLocks noChangeArrowheads="1"/>
          </p:cNvSpPr>
          <p:nvPr/>
        </p:nvSpPr>
        <p:spPr bwMode="auto">
          <a:xfrm>
            <a:off x="3127375" y="3140100"/>
            <a:ext cx="98425" cy="100012"/>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6" name="Oval 172"/>
          <p:cNvSpPr>
            <a:spLocks noChangeArrowheads="1"/>
          </p:cNvSpPr>
          <p:nvPr/>
        </p:nvSpPr>
        <p:spPr bwMode="auto">
          <a:xfrm>
            <a:off x="3543300" y="2768625"/>
            <a:ext cx="100013"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7" name="Oval 173"/>
          <p:cNvSpPr>
            <a:spLocks noChangeArrowheads="1"/>
          </p:cNvSpPr>
          <p:nvPr/>
        </p:nvSpPr>
        <p:spPr bwMode="auto">
          <a:xfrm>
            <a:off x="3938588" y="2395562"/>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8" name="Oval 174"/>
          <p:cNvSpPr>
            <a:spLocks noChangeArrowheads="1"/>
          </p:cNvSpPr>
          <p:nvPr/>
        </p:nvSpPr>
        <p:spPr bwMode="auto">
          <a:xfrm>
            <a:off x="4268788" y="2033612"/>
            <a:ext cx="98425" cy="100013"/>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59" name="Oval 175"/>
          <p:cNvSpPr>
            <a:spLocks noChangeArrowheads="1"/>
          </p:cNvSpPr>
          <p:nvPr/>
        </p:nvSpPr>
        <p:spPr bwMode="auto">
          <a:xfrm>
            <a:off x="4378325" y="2033612"/>
            <a:ext cx="98425" cy="100013"/>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0" name="Oval 176"/>
          <p:cNvSpPr>
            <a:spLocks noChangeArrowheads="1"/>
          </p:cNvSpPr>
          <p:nvPr/>
        </p:nvSpPr>
        <p:spPr bwMode="auto">
          <a:xfrm>
            <a:off x="4706938" y="2395562"/>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1" name="Oval 177"/>
          <p:cNvSpPr>
            <a:spLocks noChangeArrowheads="1"/>
          </p:cNvSpPr>
          <p:nvPr/>
        </p:nvSpPr>
        <p:spPr bwMode="auto">
          <a:xfrm>
            <a:off x="5102225" y="2768625"/>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2" name="Oval 178"/>
          <p:cNvSpPr>
            <a:spLocks noChangeArrowheads="1"/>
          </p:cNvSpPr>
          <p:nvPr/>
        </p:nvSpPr>
        <p:spPr bwMode="auto">
          <a:xfrm>
            <a:off x="5518150" y="3140100"/>
            <a:ext cx="98425" cy="100012"/>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3" name="Oval 179"/>
          <p:cNvSpPr>
            <a:spLocks noChangeArrowheads="1"/>
          </p:cNvSpPr>
          <p:nvPr/>
        </p:nvSpPr>
        <p:spPr bwMode="auto">
          <a:xfrm>
            <a:off x="5902325" y="3502050"/>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4" name="Oval 180"/>
          <p:cNvSpPr>
            <a:spLocks noChangeArrowheads="1"/>
          </p:cNvSpPr>
          <p:nvPr/>
        </p:nvSpPr>
        <p:spPr bwMode="auto">
          <a:xfrm>
            <a:off x="6297613" y="3875112"/>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5" name="Oval 181"/>
          <p:cNvSpPr>
            <a:spLocks noChangeArrowheads="1"/>
          </p:cNvSpPr>
          <p:nvPr/>
        </p:nvSpPr>
        <p:spPr bwMode="auto">
          <a:xfrm>
            <a:off x="6681788" y="4237062"/>
            <a:ext cx="98425" cy="98425"/>
          </a:xfrm>
          <a:prstGeom prst="ellipse">
            <a:avLst/>
          </a:prstGeom>
          <a:noFill/>
          <a:ln w="11113">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6" name="Oval 182"/>
          <p:cNvSpPr>
            <a:spLocks noChangeArrowheads="1"/>
          </p:cNvSpPr>
          <p:nvPr/>
        </p:nvSpPr>
        <p:spPr bwMode="auto">
          <a:xfrm>
            <a:off x="7131050" y="4608537"/>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7" name="Oval 183"/>
          <p:cNvSpPr>
            <a:spLocks noChangeArrowheads="1"/>
          </p:cNvSpPr>
          <p:nvPr/>
        </p:nvSpPr>
        <p:spPr bwMode="auto">
          <a:xfrm>
            <a:off x="7131050" y="4981600"/>
            <a:ext cx="98425"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68" name="Line 184"/>
          <p:cNvSpPr>
            <a:spLocks noChangeShapeType="1"/>
          </p:cNvSpPr>
          <p:nvPr/>
        </p:nvSpPr>
        <p:spPr bwMode="auto">
          <a:xfrm flipV="1">
            <a:off x="1558925" y="4992712"/>
            <a:ext cx="1588"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69" name="Line 185"/>
          <p:cNvSpPr>
            <a:spLocks noChangeShapeType="1"/>
          </p:cNvSpPr>
          <p:nvPr/>
        </p:nvSpPr>
        <p:spPr bwMode="auto">
          <a:xfrm>
            <a:off x="1558925" y="49482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0" name="Line 186"/>
          <p:cNvSpPr>
            <a:spLocks noChangeShapeType="1"/>
          </p:cNvSpPr>
          <p:nvPr/>
        </p:nvSpPr>
        <p:spPr bwMode="auto">
          <a:xfrm flipV="1">
            <a:off x="1558925" y="4872062"/>
            <a:ext cx="1588"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1" name="Line 187"/>
          <p:cNvSpPr>
            <a:spLocks noChangeShapeType="1"/>
          </p:cNvSpPr>
          <p:nvPr/>
        </p:nvSpPr>
        <p:spPr bwMode="auto">
          <a:xfrm>
            <a:off x="1558925" y="482761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2" name="Line 188"/>
          <p:cNvSpPr>
            <a:spLocks noChangeShapeType="1"/>
          </p:cNvSpPr>
          <p:nvPr/>
        </p:nvSpPr>
        <p:spPr bwMode="auto">
          <a:xfrm flipV="1">
            <a:off x="1558925" y="4751412"/>
            <a:ext cx="1588"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3" name="Line 189"/>
          <p:cNvSpPr>
            <a:spLocks noChangeShapeType="1"/>
          </p:cNvSpPr>
          <p:nvPr/>
        </p:nvSpPr>
        <p:spPr bwMode="auto">
          <a:xfrm>
            <a:off x="1558925" y="47069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4" name="Freeform 190"/>
          <p:cNvSpPr>
            <a:spLocks/>
          </p:cNvSpPr>
          <p:nvPr/>
        </p:nvSpPr>
        <p:spPr bwMode="auto">
          <a:xfrm>
            <a:off x="1558925" y="4630762"/>
            <a:ext cx="22225" cy="33338"/>
          </a:xfrm>
          <a:custGeom>
            <a:avLst/>
            <a:gdLst>
              <a:gd name="T0" fmla="*/ 0 w 2"/>
              <a:gd name="T1" fmla="*/ 2147483646 h 3"/>
              <a:gd name="T2" fmla="*/ 0 w 2"/>
              <a:gd name="T3" fmla="*/ 2147483646 h 3"/>
              <a:gd name="T4" fmla="*/ 2147483646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lnTo>
                  <a:pt x="0" y="3"/>
                </a:lnTo>
                <a:lnTo>
                  <a:pt x="2" y="0"/>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5" name="Line 191"/>
          <p:cNvSpPr>
            <a:spLocks noChangeShapeType="1"/>
          </p:cNvSpPr>
          <p:nvPr/>
        </p:nvSpPr>
        <p:spPr bwMode="auto">
          <a:xfrm>
            <a:off x="1624013" y="459742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6" name="Line 192"/>
          <p:cNvSpPr>
            <a:spLocks noChangeShapeType="1"/>
          </p:cNvSpPr>
          <p:nvPr/>
        </p:nvSpPr>
        <p:spPr bwMode="auto">
          <a:xfrm flipV="1">
            <a:off x="1668463" y="4532337"/>
            <a:ext cx="33337"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7" name="Line 193"/>
          <p:cNvSpPr>
            <a:spLocks noChangeShapeType="1"/>
          </p:cNvSpPr>
          <p:nvPr/>
        </p:nvSpPr>
        <p:spPr bwMode="auto">
          <a:xfrm>
            <a:off x="1744663" y="4499000"/>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8" name="Line 194"/>
          <p:cNvSpPr>
            <a:spLocks noChangeShapeType="1"/>
          </p:cNvSpPr>
          <p:nvPr/>
        </p:nvSpPr>
        <p:spPr bwMode="auto">
          <a:xfrm flipV="1">
            <a:off x="1789113" y="4433912"/>
            <a:ext cx="33337"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79" name="Line 195"/>
          <p:cNvSpPr>
            <a:spLocks noChangeShapeType="1"/>
          </p:cNvSpPr>
          <p:nvPr/>
        </p:nvSpPr>
        <p:spPr bwMode="auto">
          <a:xfrm>
            <a:off x="1865313" y="440057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0" name="Line 196"/>
          <p:cNvSpPr>
            <a:spLocks noChangeShapeType="1"/>
          </p:cNvSpPr>
          <p:nvPr/>
        </p:nvSpPr>
        <p:spPr bwMode="auto">
          <a:xfrm flipV="1">
            <a:off x="1909763" y="4335487"/>
            <a:ext cx="33337" cy="206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1" name="Line 197"/>
          <p:cNvSpPr>
            <a:spLocks noChangeShapeType="1"/>
          </p:cNvSpPr>
          <p:nvPr/>
        </p:nvSpPr>
        <p:spPr bwMode="auto">
          <a:xfrm>
            <a:off x="1985963" y="4302150"/>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2" name="Line 198"/>
          <p:cNvSpPr>
            <a:spLocks noChangeShapeType="1"/>
          </p:cNvSpPr>
          <p:nvPr/>
        </p:nvSpPr>
        <p:spPr bwMode="auto">
          <a:xfrm flipV="1">
            <a:off x="2030413" y="4225950"/>
            <a:ext cx="33337"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3" name="Line 199"/>
          <p:cNvSpPr>
            <a:spLocks noChangeShapeType="1"/>
          </p:cNvSpPr>
          <p:nvPr/>
        </p:nvSpPr>
        <p:spPr bwMode="auto">
          <a:xfrm>
            <a:off x="2106613" y="419261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4" name="Line 200"/>
          <p:cNvSpPr>
            <a:spLocks noChangeShapeType="1"/>
          </p:cNvSpPr>
          <p:nvPr/>
        </p:nvSpPr>
        <p:spPr bwMode="auto">
          <a:xfrm flipV="1">
            <a:off x="2151063" y="4116412"/>
            <a:ext cx="33337"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5" name="Line 201"/>
          <p:cNvSpPr>
            <a:spLocks noChangeShapeType="1"/>
          </p:cNvSpPr>
          <p:nvPr/>
        </p:nvSpPr>
        <p:spPr bwMode="auto">
          <a:xfrm>
            <a:off x="2227263" y="407196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6" name="Line 202"/>
          <p:cNvSpPr>
            <a:spLocks noChangeShapeType="1"/>
          </p:cNvSpPr>
          <p:nvPr/>
        </p:nvSpPr>
        <p:spPr bwMode="auto">
          <a:xfrm flipV="1">
            <a:off x="2271713" y="4006875"/>
            <a:ext cx="33337" cy="206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7" name="Line 203"/>
          <p:cNvSpPr>
            <a:spLocks noChangeShapeType="1"/>
          </p:cNvSpPr>
          <p:nvPr/>
        </p:nvSpPr>
        <p:spPr bwMode="auto">
          <a:xfrm>
            <a:off x="2347913" y="396242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8" name="Line 204"/>
          <p:cNvSpPr>
            <a:spLocks noChangeShapeType="1"/>
          </p:cNvSpPr>
          <p:nvPr/>
        </p:nvSpPr>
        <p:spPr bwMode="auto">
          <a:xfrm flipV="1">
            <a:off x="2392363" y="3886225"/>
            <a:ext cx="33337"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89" name="Line 205"/>
          <p:cNvSpPr>
            <a:spLocks noChangeShapeType="1"/>
          </p:cNvSpPr>
          <p:nvPr/>
        </p:nvSpPr>
        <p:spPr bwMode="auto">
          <a:xfrm>
            <a:off x="2468563" y="384177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0" name="Line 206"/>
          <p:cNvSpPr>
            <a:spLocks noChangeShapeType="1"/>
          </p:cNvSpPr>
          <p:nvPr/>
        </p:nvSpPr>
        <p:spPr bwMode="auto">
          <a:xfrm flipV="1">
            <a:off x="2513013" y="3776687"/>
            <a:ext cx="33337"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1" name="Line 207"/>
          <p:cNvSpPr>
            <a:spLocks noChangeShapeType="1"/>
          </p:cNvSpPr>
          <p:nvPr/>
        </p:nvSpPr>
        <p:spPr bwMode="auto">
          <a:xfrm>
            <a:off x="2589213" y="3732237"/>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grpSp>
        <p:nvGrpSpPr>
          <p:cNvPr id="692" name="Group 488"/>
          <p:cNvGrpSpPr>
            <a:grpSpLocks/>
          </p:cNvGrpSpPr>
          <p:nvPr/>
        </p:nvGrpSpPr>
        <p:grpSpPr bwMode="auto">
          <a:xfrm>
            <a:off x="2633663" y="3271862"/>
            <a:ext cx="439737" cy="415925"/>
            <a:chOff x="1659" y="2240"/>
            <a:chExt cx="277" cy="262"/>
          </a:xfrm>
        </p:grpSpPr>
        <p:sp>
          <p:nvSpPr>
            <p:cNvPr id="693" name="Oval 170"/>
            <p:cNvSpPr>
              <a:spLocks noChangeArrowheads="1"/>
            </p:cNvSpPr>
            <p:nvPr/>
          </p:nvSpPr>
          <p:spPr bwMode="auto">
            <a:xfrm>
              <a:off x="1728" y="2385"/>
              <a:ext cx="62" cy="62"/>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694" name="Line 208"/>
            <p:cNvSpPr>
              <a:spLocks noChangeShapeType="1"/>
            </p:cNvSpPr>
            <p:nvPr/>
          </p:nvSpPr>
          <p:spPr bwMode="auto">
            <a:xfrm flipV="1">
              <a:off x="1659" y="2482"/>
              <a:ext cx="21" cy="2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5" name="Line 209"/>
            <p:cNvSpPr>
              <a:spLocks noChangeShapeType="1"/>
            </p:cNvSpPr>
            <p:nvPr/>
          </p:nvSpPr>
          <p:spPr bwMode="auto">
            <a:xfrm>
              <a:off x="1707" y="2461"/>
              <a:ext cx="1" cy="1"/>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6" name="Freeform 210"/>
            <p:cNvSpPr>
              <a:spLocks/>
            </p:cNvSpPr>
            <p:nvPr/>
          </p:nvSpPr>
          <p:spPr bwMode="auto">
            <a:xfrm>
              <a:off x="1735" y="2413"/>
              <a:ext cx="21" cy="20"/>
            </a:xfrm>
            <a:custGeom>
              <a:avLst/>
              <a:gdLst>
                <a:gd name="T0" fmla="*/ 0 w 3"/>
                <a:gd name="T1" fmla="*/ 39420 h 3"/>
                <a:gd name="T2" fmla="*/ 33614 w 3"/>
                <a:gd name="T3" fmla="*/ 13913 h 3"/>
                <a:gd name="T4" fmla="*/ 50421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lnTo>
                    <a:pt x="2" y="1"/>
                  </a:lnTo>
                  <a:lnTo>
                    <a:pt x="3" y="0"/>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7" name="Line 211"/>
            <p:cNvSpPr>
              <a:spLocks noChangeShapeType="1"/>
            </p:cNvSpPr>
            <p:nvPr/>
          </p:nvSpPr>
          <p:spPr bwMode="auto">
            <a:xfrm>
              <a:off x="1783" y="2385"/>
              <a:ext cx="1" cy="1"/>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8" name="Line 212"/>
            <p:cNvSpPr>
              <a:spLocks noChangeShapeType="1"/>
            </p:cNvSpPr>
            <p:nvPr/>
          </p:nvSpPr>
          <p:spPr bwMode="auto">
            <a:xfrm flipV="1">
              <a:off x="1811" y="2344"/>
              <a:ext cx="21" cy="14"/>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699" name="Line 213"/>
            <p:cNvSpPr>
              <a:spLocks noChangeShapeType="1"/>
            </p:cNvSpPr>
            <p:nvPr/>
          </p:nvSpPr>
          <p:spPr bwMode="auto">
            <a:xfrm>
              <a:off x="1859" y="2316"/>
              <a:ext cx="1" cy="1"/>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0" name="Line 214"/>
            <p:cNvSpPr>
              <a:spLocks noChangeShapeType="1"/>
            </p:cNvSpPr>
            <p:nvPr/>
          </p:nvSpPr>
          <p:spPr bwMode="auto">
            <a:xfrm flipV="1">
              <a:off x="1887" y="2268"/>
              <a:ext cx="21" cy="21"/>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1" name="Line 215"/>
            <p:cNvSpPr>
              <a:spLocks noChangeShapeType="1"/>
            </p:cNvSpPr>
            <p:nvPr/>
          </p:nvSpPr>
          <p:spPr bwMode="auto">
            <a:xfrm>
              <a:off x="1935" y="2240"/>
              <a:ext cx="1" cy="1"/>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grpSp>
      <p:sp>
        <p:nvSpPr>
          <p:cNvPr id="702" name="Line 216"/>
          <p:cNvSpPr>
            <a:spLocks noChangeShapeType="1"/>
          </p:cNvSpPr>
          <p:nvPr/>
        </p:nvSpPr>
        <p:spPr bwMode="auto">
          <a:xfrm flipV="1">
            <a:off x="3116263" y="3206775"/>
            <a:ext cx="33337"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3" name="Line 217"/>
          <p:cNvSpPr>
            <a:spLocks noChangeShapeType="1"/>
          </p:cNvSpPr>
          <p:nvPr/>
        </p:nvSpPr>
        <p:spPr bwMode="auto">
          <a:xfrm>
            <a:off x="3192463" y="316232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4" name="Line 218"/>
          <p:cNvSpPr>
            <a:spLocks noChangeShapeType="1"/>
          </p:cNvSpPr>
          <p:nvPr/>
        </p:nvSpPr>
        <p:spPr bwMode="auto">
          <a:xfrm flipV="1">
            <a:off x="3236913" y="3097237"/>
            <a:ext cx="33337"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5" name="Line 219"/>
          <p:cNvSpPr>
            <a:spLocks noChangeShapeType="1"/>
          </p:cNvSpPr>
          <p:nvPr/>
        </p:nvSpPr>
        <p:spPr bwMode="auto">
          <a:xfrm>
            <a:off x="3313113" y="3052787"/>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6" name="Line 220"/>
          <p:cNvSpPr>
            <a:spLocks noChangeShapeType="1"/>
          </p:cNvSpPr>
          <p:nvPr/>
        </p:nvSpPr>
        <p:spPr bwMode="auto">
          <a:xfrm flipV="1">
            <a:off x="3357563" y="2987700"/>
            <a:ext cx="33337"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7" name="Line 221"/>
          <p:cNvSpPr>
            <a:spLocks noChangeShapeType="1"/>
          </p:cNvSpPr>
          <p:nvPr/>
        </p:nvSpPr>
        <p:spPr bwMode="auto">
          <a:xfrm>
            <a:off x="3433763" y="295436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8" name="Line 222"/>
          <p:cNvSpPr>
            <a:spLocks noChangeShapeType="1"/>
          </p:cNvSpPr>
          <p:nvPr/>
        </p:nvSpPr>
        <p:spPr bwMode="auto">
          <a:xfrm flipV="1">
            <a:off x="3478213" y="2878162"/>
            <a:ext cx="33337"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09" name="Line 223"/>
          <p:cNvSpPr>
            <a:spLocks noChangeShapeType="1"/>
          </p:cNvSpPr>
          <p:nvPr/>
        </p:nvSpPr>
        <p:spPr bwMode="auto">
          <a:xfrm>
            <a:off x="3554413" y="284482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0" name="Line 224"/>
          <p:cNvSpPr>
            <a:spLocks noChangeShapeType="1"/>
          </p:cNvSpPr>
          <p:nvPr/>
        </p:nvSpPr>
        <p:spPr bwMode="auto">
          <a:xfrm flipV="1">
            <a:off x="3598863" y="2768625"/>
            <a:ext cx="33337"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1" name="Line 225"/>
          <p:cNvSpPr>
            <a:spLocks noChangeShapeType="1"/>
          </p:cNvSpPr>
          <p:nvPr/>
        </p:nvSpPr>
        <p:spPr bwMode="auto">
          <a:xfrm>
            <a:off x="3675063" y="2724175"/>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2" name="Line 226"/>
          <p:cNvSpPr>
            <a:spLocks noChangeShapeType="1"/>
          </p:cNvSpPr>
          <p:nvPr/>
        </p:nvSpPr>
        <p:spPr bwMode="auto">
          <a:xfrm flipV="1">
            <a:off x="3719513" y="2659087"/>
            <a:ext cx="33337"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3" name="Line 227"/>
          <p:cNvSpPr>
            <a:spLocks noChangeShapeType="1"/>
          </p:cNvSpPr>
          <p:nvPr/>
        </p:nvSpPr>
        <p:spPr bwMode="auto">
          <a:xfrm>
            <a:off x="3795713" y="2614637"/>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4" name="Line 228"/>
          <p:cNvSpPr>
            <a:spLocks noChangeShapeType="1"/>
          </p:cNvSpPr>
          <p:nvPr/>
        </p:nvSpPr>
        <p:spPr bwMode="auto">
          <a:xfrm flipV="1">
            <a:off x="3840163" y="2538437"/>
            <a:ext cx="33337"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5" name="Line 229"/>
          <p:cNvSpPr>
            <a:spLocks noChangeShapeType="1"/>
          </p:cNvSpPr>
          <p:nvPr/>
        </p:nvSpPr>
        <p:spPr bwMode="auto">
          <a:xfrm>
            <a:off x="3916363" y="2505100"/>
            <a:ext cx="1587"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6" name="Freeform 230"/>
          <p:cNvSpPr>
            <a:spLocks/>
          </p:cNvSpPr>
          <p:nvPr/>
        </p:nvSpPr>
        <p:spPr bwMode="auto">
          <a:xfrm>
            <a:off x="3960813" y="2428900"/>
            <a:ext cx="33337" cy="33337"/>
          </a:xfrm>
          <a:custGeom>
            <a:avLst/>
            <a:gdLst>
              <a:gd name="T0" fmla="*/ 0 w 3"/>
              <a:gd name="T1" fmla="*/ 2147483646 h 3"/>
              <a:gd name="T2" fmla="*/ 2147483646 w 3"/>
              <a:gd name="T3" fmla="*/ 2147483646 h 3"/>
              <a:gd name="T4" fmla="*/ 2147483646 w 3"/>
              <a:gd name="T5" fmla="*/ 0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3"/>
                </a:moveTo>
                <a:lnTo>
                  <a:pt x="1" y="2"/>
                </a:lnTo>
                <a:lnTo>
                  <a:pt x="3" y="0"/>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7" name="Line 231"/>
          <p:cNvSpPr>
            <a:spLocks noChangeShapeType="1"/>
          </p:cNvSpPr>
          <p:nvPr/>
        </p:nvSpPr>
        <p:spPr bwMode="auto">
          <a:xfrm>
            <a:off x="4037013" y="2384450"/>
            <a:ext cx="1587"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8" name="Line 232"/>
          <p:cNvSpPr>
            <a:spLocks noChangeShapeType="1"/>
          </p:cNvSpPr>
          <p:nvPr/>
        </p:nvSpPr>
        <p:spPr bwMode="auto">
          <a:xfrm flipV="1">
            <a:off x="4070350" y="2308250"/>
            <a:ext cx="33338"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19" name="Line 233"/>
          <p:cNvSpPr>
            <a:spLocks noChangeShapeType="1"/>
          </p:cNvSpPr>
          <p:nvPr/>
        </p:nvSpPr>
        <p:spPr bwMode="auto">
          <a:xfrm>
            <a:off x="4146550" y="226380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0" name="Line 234"/>
          <p:cNvSpPr>
            <a:spLocks noChangeShapeType="1"/>
          </p:cNvSpPr>
          <p:nvPr/>
        </p:nvSpPr>
        <p:spPr bwMode="auto">
          <a:xfrm flipV="1">
            <a:off x="4179888" y="2187600"/>
            <a:ext cx="33337"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1" name="Line 235"/>
          <p:cNvSpPr>
            <a:spLocks noChangeShapeType="1"/>
          </p:cNvSpPr>
          <p:nvPr/>
        </p:nvSpPr>
        <p:spPr bwMode="auto">
          <a:xfrm>
            <a:off x="4257675" y="214315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2" name="Freeform 236"/>
          <p:cNvSpPr>
            <a:spLocks/>
          </p:cNvSpPr>
          <p:nvPr/>
        </p:nvSpPr>
        <p:spPr bwMode="auto">
          <a:xfrm>
            <a:off x="4289425" y="2078062"/>
            <a:ext cx="33338" cy="22225"/>
          </a:xfrm>
          <a:custGeom>
            <a:avLst/>
            <a:gdLst>
              <a:gd name="T0" fmla="*/ 0 w 3"/>
              <a:gd name="T1" fmla="*/ 2147483646 h 2"/>
              <a:gd name="T2" fmla="*/ 2147483646 w 3"/>
              <a:gd name="T3" fmla="*/ 2147483646 h 2"/>
              <a:gd name="T4" fmla="*/ 2147483646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0" y="2"/>
                </a:moveTo>
                <a:lnTo>
                  <a:pt x="1" y="1"/>
                </a:lnTo>
                <a:lnTo>
                  <a:pt x="3" y="0"/>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3" name="Line 237"/>
          <p:cNvSpPr>
            <a:spLocks noChangeShapeType="1"/>
          </p:cNvSpPr>
          <p:nvPr/>
        </p:nvSpPr>
        <p:spPr bwMode="auto">
          <a:xfrm>
            <a:off x="4367213" y="2078062"/>
            <a:ext cx="1587" cy="1588"/>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4" name="Freeform 238"/>
          <p:cNvSpPr>
            <a:spLocks/>
          </p:cNvSpPr>
          <p:nvPr/>
        </p:nvSpPr>
        <p:spPr bwMode="auto">
          <a:xfrm>
            <a:off x="4410075" y="2078062"/>
            <a:ext cx="33338" cy="22225"/>
          </a:xfrm>
          <a:custGeom>
            <a:avLst/>
            <a:gdLst>
              <a:gd name="T0" fmla="*/ 0 w 3"/>
              <a:gd name="T1" fmla="*/ 0 h 2"/>
              <a:gd name="T2" fmla="*/ 0 w 3"/>
              <a:gd name="T3" fmla="*/ 0 h 2"/>
              <a:gd name="T4" fmla="*/ 2147483646 w 3"/>
              <a:gd name="T5" fmla="*/ 2147483646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0" y="0"/>
                </a:moveTo>
                <a:lnTo>
                  <a:pt x="0" y="0"/>
                </a:lnTo>
                <a:lnTo>
                  <a:pt x="3" y="2"/>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5" name="Line 239"/>
          <p:cNvSpPr>
            <a:spLocks noChangeShapeType="1"/>
          </p:cNvSpPr>
          <p:nvPr/>
        </p:nvSpPr>
        <p:spPr bwMode="auto">
          <a:xfrm>
            <a:off x="4476750" y="2143150"/>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6" name="Line 240"/>
          <p:cNvSpPr>
            <a:spLocks noChangeShapeType="1"/>
          </p:cNvSpPr>
          <p:nvPr/>
        </p:nvSpPr>
        <p:spPr bwMode="auto">
          <a:xfrm>
            <a:off x="4519613" y="2187600"/>
            <a:ext cx="33337"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7" name="Line 241"/>
          <p:cNvSpPr>
            <a:spLocks noChangeShapeType="1"/>
          </p:cNvSpPr>
          <p:nvPr/>
        </p:nvSpPr>
        <p:spPr bwMode="auto">
          <a:xfrm>
            <a:off x="4586288" y="2263800"/>
            <a:ext cx="1587"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8" name="Line 242"/>
          <p:cNvSpPr>
            <a:spLocks noChangeShapeType="1"/>
          </p:cNvSpPr>
          <p:nvPr/>
        </p:nvSpPr>
        <p:spPr bwMode="auto">
          <a:xfrm>
            <a:off x="4630738" y="2308250"/>
            <a:ext cx="31750"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29" name="Line 243"/>
          <p:cNvSpPr>
            <a:spLocks noChangeShapeType="1"/>
          </p:cNvSpPr>
          <p:nvPr/>
        </p:nvSpPr>
        <p:spPr bwMode="auto">
          <a:xfrm>
            <a:off x="4695825" y="2384450"/>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0" name="Freeform 244"/>
          <p:cNvSpPr>
            <a:spLocks/>
          </p:cNvSpPr>
          <p:nvPr/>
        </p:nvSpPr>
        <p:spPr bwMode="auto">
          <a:xfrm>
            <a:off x="4740275" y="2428900"/>
            <a:ext cx="31750" cy="33337"/>
          </a:xfrm>
          <a:custGeom>
            <a:avLst/>
            <a:gdLst>
              <a:gd name="T0" fmla="*/ 0 w 3"/>
              <a:gd name="T1" fmla="*/ 0 h 3"/>
              <a:gd name="T2" fmla="*/ 0 w 3"/>
              <a:gd name="T3" fmla="*/ 0 h 3"/>
              <a:gd name="T4" fmla="*/ 2147483646 w 3"/>
              <a:gd name="T5" fmla="*/ 2147483646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lnTo>
                  <a:pt x="0" y="0"/>
                </a:lnTo>
                <a:lnTo>
                  <a:pt x="3" y="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1" name="Line 245"/>
          <p:cNvSpPr>
            <a:spLocks noChangeShapeType="1"/>
          </p:cNvSpPr>
          <p:nvPr/>
        </p:nvSpPr>
        <p:spPr bwMode="auto">
          <a:xfrm>
            <a:off x="4816475" y="2505100"/>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2" name="Line 246"/>
          <p:cNvSpPr>
            <a:spLocks noChangeShapeType="1"/>
          </p:cNvSpPr>
          <p:nvPr/>
        </p:nvSpPr>
        <p:spPr bwMode="auto">
          <a:xfrm>
            <a:off x="4860925" y="2538437"/>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3" name="Line 247"/>
          <p:cNvSpPr>
            <a:spLocks noChangeShapeType="1"/>
          </p:cNvSpPr>
          <p:nvPr/>
        </p:nvSpPr>
        <p:spPr bwMode="auto">
          <a:xfrm>
            <a:off x="4937125" y="2614637"/>
            <a:ext cx="1588" cy="1588"/>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4" name="Line 248"/>
          <p:cNvSpPr>
            <a:spLocks noChangeShapeType="1"/>
          </p:cNvSpPr>
          <p:nvPr/>
        </p:nvSpPr>
        <p:spPr bwMode="auto">
          <a:xfrm>
            <a:off x="4981575" y="2659087"/>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5" name="Line 249"/>
          <p:cNvSpPr>
            <a:spLocks noChangeShapeType="1"/>
          </p:cNvSpPr>
          <p:nvPr/>
        </p:nvSpPr>
        <p:spPr bwMode="auto">
          <a:xfrm>
            <a:off x="5057775" y="2724175"/>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6" name="Line 250"/>
          <p:cNvSpPr>
            <a:spLocks noChangeShapeType="1"/>
          </p:cNvSpPr>
          <p:nvPr/>
        </p:nvSpPr>
        <p:spPr bwMode="auto">
          <a:xfrm>
            <a:off x="5102225" y="2768625"/>
            <a:ext cx="31750"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7" name="Line 251"/>
          <p:cNvSpPr>
            <a:spLocks noChangeShapeType="1"/>
          </p:cNvSpPr>
          <p:nvPr/>
        </p:nvSpPr>
        <p:spPr bwMode="auto">
          <a:xfrm>
            <a:off x="5178425" y="2844825"/>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8" name="Line 252"/>
          <p:cNvSpPr>
            <a:spLocks noChangeShapeType="1"/>
          </p:cNvSpPr>
          <p:nvPr/>
        </p:nvSpPr>
        <p:spPr bwMode="auto">
          <a:xfrm>
            <a:off x="5222875" y="2878162"/>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39" name="Line 253"/>
          <p:cNvSpPr>
            <a:spLocks noChangeShapeType="1"/>
          </p:cNvSpPr>
          <p:nvPr/>
        </p:nvSpPr>
        <p:spPr bwMode="auto">
          <a:xfrm>
            <a:off x="5299075" y="29543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0" name="Line 254"/>
          <p:cNvSpPr>
            <a:spLocks noChangeShapeType="1"/>
          </p:cNvSpPr>
          <p:nvPr/>
        </p:nvSpPr>
        <p:spPr bwMode="auto">
          <a:xfrm>
            <a:off x="5343525" y="2987700"/>
            <a:ext cx="31750"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1" name="Line 255"/>
          <p:cNvSpPr>
            <a:spLocks noChangeShapeType="1"/>
          </p:cNvSpPr>
          <p:nvPr/>
        </p:nvSpPr>
        <p:spPr bwMode="auto">
          <a:xfrm>
            <a:off x="5419725" y="3052787"/>
            <a:ext cx="1588" cy="1588"/>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2" name="Line 256"/>
          <p:cNvSpPr>
            <a:spLocks noChangeShapeType="1"/>
          </p:cNvSpPr>
          <p:nvPr/>
        </p:nvSpPr>
        <p:spPr bwMode="auto">
          <a:xfrm>
            <a:off x="5464175" y="3097237"/>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3" name="Line 257"/>
          <p:cNvSpPr>
            <a:spLocks noChangeShapeType="1"/>
          </p:cNvSpPr>
          <p:nvPr/>
        </p:nvSpPr>
        <p:spPr bwMode="auto">
          <a:xfrm>
            <a:off x="5540375" y="3162325"/>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4" name="Line 258"/>
          <p:cNvSpPr>
            <a:spLocks noChangeShapeType="1"/>
          </p:cNvSpPr>
          <p:nvPr/>
        </p:nvSpPr>
        <p:spPr bwMode="auto">
          <a:xfrm>
            <a:off x="5584825" y="3206775"/>
            <a:ext cx="31750" cy="333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5" name="Line 259"/>
          <p:cNvSpPr>
            <a:spLocks noChangeShapeType="1"/>
          </p:cNvSpPr>
          <p:nvPr/>
        </p:nvSpPr>
        <p:spPr bwMode="auto">
          <a:xfrm>
            <a:off x="5661025" y="32718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6" name="Line 260"/>
          <p:cNvSpPr>
            <a:spLocks noChangeShapeType="1"/>
          </p:cNvSpPr>
          <p:nvPr/>
        </p:nvSpPr>
        <p:spPr bwMode="auto">
          <a:xfrm>
            <a:off x="5705475" y="3316312"/>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7" name="Line 261"/>
          <p:cNvSpPr>
            <a:spLocks noChangeShapeType="1"/>
          </p:cNvSpPr>
          <p:nvPr/>
        </p:nvSpPr>
        <p:spPr bwMode="auto">
          <a:xfrm>
            <a:off x="5781675" y="339251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8" name="Line 262"/>
          <p:cNvSpPr>
            <a:spLocks noChangeShapeType="1"/>
          </p:cNvSpPr>
          <p:nvPr/>
        </p:nvSpPr>
        <p:spPr bwMode="auto">
          <a:xfrm>
            <a:off x="5826125" y="3436962"/>
            <a:ext cx="31750" cy="22225"/>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49" name="Line 263"/>
          <p:cNvSpPr>
            <a:spLocks noChangeShapeType="1"/>
          </p:cNvSpPr>
          <p:nvPr/>
        </p:nvSpPr>
        <p:spPr bwMode="auto">
          <a:xfrm>
            <a:off x="5902325" y="350205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0" name="Line 264"/>
          <p:cNvSpPr>
            <a:spLocks noChangeShapeType="1"/>
          </p:cNvSpPr>
          <p:nvPr/>
        </p:nvSpPr>
        <p:spPr bwMode="auto">
          <a:xfrm>
            <a:off x="5946775" y="3546500"/>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1" name="Line 265"/>
          <p:cNvSpPr>
            <a:spLocks noChangeShapeType="1"/>
          </p:cNvSpPr>
          <p:nvPr/>
        </p:nvSpPr>
        <p:spPr bwMode="auto">
          <a:xfrm>
            <a:off x="6022975" y="362270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2" name="Line 266"/>
          <p:cNvSpPr>
            <a:spLocks noChangeShapeType="1"/>
          </p:cNvSpPr>
          <p:nvPr/>
        </p:nvSpPr>
        <p:spPr bwMode="auto">
          <a:xfrm>
            <a:off x="6067425" y="3656037"/>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3" name="Line 267"/>
          <p:cNvSpPr>
            <a:spLocks noChangeShapeType="1"/>
          </p:cNvSpPr>
          <p:nvPr/>
        </p:nvSpPr>
        <p:spPr bwMode="auto">
          <a:xfrm>
            <a:off x="6143625" y="3732237"/>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4" name="Line 268"/>
          <p:cNvSpPr>
            <a:spLocks noChangeShapeType="1"/>
          </p:cNvSpPr>
          <p:nvPr/>
        </p:nvSpPr>
        <p:spPr bwMode="auto">
          <a:xfrm>
            <a:off x="6188075" y="3776687"/>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5" name="Line 269"/>
          <p:cNvSpPr>
            <a:spLocks noChangeShapeType="1"/>
          </p:cNvSpPr>
          <p:nvPr/>
        </p:nvSpPr>
        <p:spPr bwMode="auto">
          <a:xfrm>
            <a:off x="6264275" y="3841775"/>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6" name="Freeform 270"/>
          <p:cNvSpPr>
            <a:spLocks/>
          </p:cNvSpPr>
          <p:nvPr/>
        </p:nvSpPr>
        <p:spPr bwMode="auto">
          <a:xfrm>
            <a:off x="6308725" y="3886225"/>
            <a:ext cx="31750" cy="31750"/>
          </a:xfrm>
          <a:custGeom>
            <a:avLst/>
            <a:gdLst>
              <a:gd name="T0" fmla="*/ 0 w 3"/>
              <a:gd name="T1" fmla="*/ 0 h 3"/>
              <a:gd name="T2" fmla="*/ 2147483646 w 3"/>
              <a:gd name="T3" fmla="*/ 2147483646 h 3"/>
              <a:gd name="T4" fmla="*/ 2147483646 w 3"/>
              <a:gd name="T5" fmla="*/ 2147483646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0" y="0"/>
                </a:moveTo>
                <a:lnTo>
                  <a:pt x="2" y="2"/>
                </a:lnTo>
                <a:lnTo>
                  <a:pt x="3" y="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7" name="Line 271"/>
          <p:cNvSpPr>
            <a:spLocks noChangeShapeType="1"/>
          </p:cNvSpPr>
          <p:nvPr/>
        </p:nvSpPr>
        <p:spPr bwMode="auto">
          <a:xfrm>
            <a:off x="6384925" y="3962425"/>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8" name="Line 272"/>
          <p:cNvSpPr>
            <a:spLocks noChangeShapeType="1"/>
          </p:cNvSpPr>
          <p:nvPr/>
        </p:nvSpPr>
        <p:spPr bwMode="auto">
          <a:xfrm>
            <a:off x="6429375" y="4006875"/>
            <a:ext cx="31750" cy="2063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59" name="Line 273"/>
          <p:cNvSpPr>
            <a:spLocks noChangeShapeType="1"/>
          </p:cNvSpPr>
          <p:nvPr/>
        </p:nvSpPr>
        <p:spPr bwMode="auto">
          <a:xfrm>
            <a:off x="6505575" y="40719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0" name="Line 274"/>
          <p:cNvSpPr>
            <a:spLocks noChangeShapeType="1"/>
          </p:cNvSpPr>
          <p:nvPr/>
        </p:nvSpPr>
        <p:spPr bwMode="auto">
          <a:xfrm>
            <a:off x="6550025" y="4116412"/>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1" name="Line 275"/>
          <p:cNvSpPr>
            <a:spLocks noChangeShapeType="1"/>
          </p:cNvSpPr>
          <p:nvPr/>
        </p:nvSpPr>
        <p:spPr bwMode="auto">
          <a:xfrm>
            <a:off x="6626225" y="419261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2" name="Line 276"/>
          <p:cNvSpPr>
            <a:spLocks noChangeShapeType="1"/>
          </p:cNvSpPr>
          <p:nvPr/>
        </p:nvSpPr>
        <p:spPr bwMode="auto">
          <a:xfrm>
            <a:off x="6670675" y="4225950"/>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3" name="Line 277"/>
          <p:cNvSpPr>
            <a:spLocks noChangeShapeType="1"/>
          </p:cNvSpPr>
          <p:nvPr/>
        </p:nvSpPr>
        <p:spPr bwMode="auto">
          <a:xfrm>
            <a:off x="6746875" y="430215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4" name="Line 278"/>
          <p:cNvSpPr>
            <a:spLocks noChangeShapeType="1"/>
          </p:cNvSpPr>
          <p:nvPr/>
        </p:nvSpPr>
        <p:spPr bwMode="auto">
          <a:xfrm>
            <a:off x="6791325" y="4335487"/>
            <a:ext cx="31750" cy="206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5" name="Line 279"/>
          <p:cNvSpPr>
            <a:spLocks noChangeShapeType="1"/>
          </p:cNvSpPr>
          <p:nvPr/>
        </p:nvSpPr>
        <p:spPr bwMode="auto">
          <a:xfrm>
            <a:off x="6867525" y="4400575"/>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6" name="Line 280"/>
          <p:cNvSpPr>
            <a:spLocks noChangeShapeType="1"/>
          </p:cNvSpPr>
          <p:nvPr/>
        </p:nvSpPr>
        <p:spPr bwMode="auto">
          <a:xfrm>
            <a:off x="6911975" y="4433912"/>
            <a:ext cx="31750"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7" name="Line 281"/>
          <p:cNvSpPr>
            <a:spLocks noChangeShapeType="1"/>
          </p:cNvSpPr>
          <p:nvPr/>
        </p:nvSpPr>
        <p:spPr bwMode="auto">
          <a:xfrm>
            <a:off x="6988175" y="4499000"/>
            <a:ext cx="1588" cy="1587"/>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8" name="Line 282"/>
          <p:cNvSpPr>
            <a:spLocks noChangeShapeType="1"/>
          </p:cNvSpPr>
          <p:nvPr/>
        </p:nvSpPr>
        <p:spPr bwMode="auto">
          <a:xfrm>
            <a:off x="7032625" y="4532337"/>
            <a:ext cx="31750"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69" name="Line 283"/>
          <p:cNvSpPr>
            <a:spLocks noChangeShapeType="1"/>
          </p:cNvSpPr>
          <p:nvPr/>
        </p:nvSpPr>
        <p:spPr bwMode="auto">
          <a:xfrm>
            <a:off x="7108825" y="4597425"/>
            <a:ext cx="1588" cy="1587"/>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0" name="Freeform 284"/>
          <p:cNvSpPr>
            <a:spLocks/>
          </p:cNvSpPr>
          <p:nvPr/>
        </p:nvSpPr>
        <p:spPr bwMode="auto">
          <a:xfrm>
            <a:off x="7153275" y="4630762"/>
            <a:ext cx="22225" cy="33338"/>
          </a:xfrm>
          <a:custGeom>
            <a:avLst/>
            <a:gdLst>
              <a:gd name="T0" fmla="*/ 0 w 2"/>
              <a:gd name="T1" fmla="*/ 0 h 3"/>
              <a:gd name="T2" fmla="*/ 2147483646 w 2"/>
              <a:gd name="T3" fmla="*/ 2147483646 h 3"/>
              <a:gd name="T4" fmla="*/ 2147483646 w 2"/>
              <a:gd name="T5" fmla="*/ 2147483646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lnTo>
                  <a:pt x="1" y="1"/>
                </a:lnTo>
                <a:lnTo>
                  <a:pt x="2" y="3"/>
                </a:lnTo>
              </a:path>
            </a:pathLst>
          </a:custGeom>
          <a:noFill/>
          <a:ln w="22225">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1" name="Line 285"/>
          <p:cNvSpPr>
            <a:spLocks noChangeShapeType="1"/>
          </p:cNvSpPr>
          <p:nvPr/>
        </p:nvSpPr>
        <p:spPr bwMode="auto">
          <a:xfrm>
            <a:off x="7175500" y="47069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2" name="Line 286"/>
          <p:cNvSpPr>
            <a:spLocks noChangeShapeType="1"/>
          </p:cNvSpPr>
          <p:nvPr/>
        </p:nvSpPr>
        <p:spPr bwMode="auto">
          <a:xfrm>
            <a:off x="7175500" y="4751412"/>
            <a:ext cx="1588" cy="3333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3" name="Line 287"/>
          <p:cNvSpPr>
            <a:spLocks noChangeShapeType="1"/>
          </p:cNvSpPr>
          <p:nvPr/>
        </p:nvSpPr>
        <p:spPr bwMode="auto">
          <a:xfrm>
            <a:off x="7175500" y="482761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4" name="Line 288"/>
          <p:cNvSpPr>
            <a:spLocks noChangeShapeType="1"/>
          </p:cNvSpPr>
          <p:nvPr/>
        </p:nvSpPr>
        <p:spPr bwMode="auto">
          <a:xfrm>
            <a:off x="7175500" y="4872062"/>
            <a:ext cx="1588" cy="31750"/>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5" name="Line 289"/>
          <p:cNvSpPr>
            <a:spLocks noChangeShapeType="1"/>
          </p:cNvSpPr>
          <p:nvPr/>
        </p:nvSpPr>
        <p:spPr bwMode="auto">
          <a:xfrm>
            <a:off x="7175500" y="4948262"/>
            <a:ext cx="158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6" name="Line 290"/>
          <p:cNvSpPr>
            <a:spLocks noChangeShapeType="1"/>
          </p:cNvSpPr>
          <p:nvPr/>
        </p:nvSpPr>
        <p:spPr bwMode="auto">
          <a:xfrm>
            <a:off x="7175500" y="4992712"/>
            <a:ext cx="1588" cy="22225"/>
          </a:xfrm>
          <a:prstGeom prst="line">
            <a:avLst/>
          </a:prstGeom>
          <a:noFill/>
          <a:ln w="22225">
            <a:solidFill>
              <a:srgbClr val="0000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77" name="Oval 291"/>
          <p:cNvSpPr>
            <a:spLocks noChangeArrowheads="1"/>
          </p:cNvSpPr>
          <p:nvPr/>
        </p:nvSpPr>
        <p:spPr bwMode="auto">
          <a:xfrm>
            <a:off x="1371600" y="5703912"/>
            <a:ext cx="100013"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78" name="Oval 292"/>
          <p:cNvSpPr>
            <a:spLocks noChangeArrowheads="1"/>
          </p:cNvSpPr>
          <p:nvPr/>
        </p:nvSpPr>
        <p:spPr bwMode="auto">
          <a:xfrm>
            <a:off x="1492250" y="5703912"/>
            <a:ext cx="100013"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79" name="Oval 293"/>
          <p:cNvSpPr>
            <a:spLocks noChangeArrowheads="1"/>
          </p:cNvSpPr>
          <p:nvPr/>
        </p:nvSpPr>
        <p:spPr bwMode="auto">
          <a:xfrm>
            <a:off x="1612900" y="5703912"/>
            <a:ext cx="100013" cy="98425"/>
          </a:xfrm>
          <a:prstGeom prst="ellipse">
            <a:avLst/>
          </a:prstGeom>
          <a:noFill/>
          <a:ln w="11113">
            <a:solidFill>
              <a:srgbClr val="00FF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80" name="Line 294"/>
          <p:cNvSpPr>
            <a:spLocks noChangeShapeType="1"/>
          </p:cNvSpPr>
          <p:nvPr/>
        </p:nvSpPr>
        <p:spPr bwMode="auto">
          <a:xfrm>
            <a:off x="1371600" y="5748362"/>
            <a:ext cx="3333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1" name="Line 295"/>
          <p:cNvSpPr>
            <a:spLocks noChangeShapeType="1"/>
          </p:cNvSpPr>
          <p:nvPr/>
        </p:nvSpPr>
        <p:spPr bwMode="auto">
          <a:xfrm>
            <a:off x="1449388" y="574836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2" name="Line 296"/>
          <p:cNvSpPr>
            <a:spLocks noChangeShapeType="1"/>
          </p:cNvSpPr>
          <p:nvPr/>
        </p:nvSpPr>
        <p:spPr bwMode="auto">
          <a:xfrm>
            <a:off x="1492250" y="5748362"/>
            <a:ext cx="3333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3" name="Line 297"/>
          <p:cNvSpPr>
            <a:spLocks noChangeShapeType="1"/>
          </p:cNvSpPr>
          <p:nvPr/>
        </p:nvSpPr>
        <p:spPr bwMode="auto">
          <a:xfrm>
            <a:off x="1570038" y="574836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4" name="Line 298"/>
          <p:cNvSpPr>
            <a:spLocks noChangeShapeType="1"/>
          </p:cNvSpPr>
          <p:nvPr/>
        </p:nvSpPr>
        <p:spPr bwMode="auto">
          <a:xfrm>
            <a:off x="1612900" y="5748362"/>
            <a:ext cx="33338"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5" name="Line 299"/>
          <p:cNvSpPr>
            <a:spLocks noChangeShapeType="1"/>
          </p:cNvSpPr>
          <p:nvPr/>
        </p:nvSpPr>
        <p:spPr bwMode="auto">
          <a:xfrm>
            <a:off x="1690688" y="5748362"/>
            <a:ext cx="1587" cy="1588"/>
          </a:xfrm>
          <a:prstGeom prst="line">
            <a:avLst/>
          </a:prstGeom>
          <a:noFill/>
          <a:ln w="22225">
            <a:solidFill>
              <a:srgbClr val="00FFFF"/>
            </a:solidFill>
            <a:round/>
            <a:headEn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smtClean="0">
              <a:ln>
                <a:noFill/>
              </a:ln>
              <a:solidFill>
                <a:srgbClr val="FFFFFF"/>
              </a:solidFill>
              <a:effectLst/>
              <a:uLnTx/>
              <a:uFillTx/>
            </a:endParaRPr>
          </a:p>
        </p:txBody>
      </p:sp>
      <p:sp>
        <p:nvSpPr>
          <p:cNvPr id="786" name="Rectangle 300"/>
          <p:cNvSpPr>
            <a:spLocks noChangeArrowheads="1"/>
          </p:cNvSpPr>
          <p:nvPr/>
        </p:nvSpPr>
        <p:spPr bwMode="auto">
          <a:xfrm>
            <a:off x="1755912" y="5659462"/>
            <a:ext cx="22698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400" b="0" i="0" u="none" strike="noStrike" kern="0" cap="none" spc="0" normalizeH="0" baseline="0" noProof="0">
                <a:ln>
                  <a:noFill/>
                </a:ln>
                <a:effectLst/>
                <a:uLnTx/>
                <a:uFillTx/>
                <a:latin typeface="Times New Roman" panose="02020603050405020304" pitchFamily="18" charset="0"/>
              </a:rPr>
              <a:t>Indirect Capacity Design (ICD)</a:t>
            </a:r>
            <a:endParaRPr kumimoji="0" lang="en-US" altLang="en-US" sz="2400" b="0" i="0" u="none" strike="noStrike" kern="0" cap="none" spc="0" normalizeH="0" baseline="0" noProof="0">
              <a:ln>
                <a:noFill/>
              </a:ln>
              <a:effectLst/>
              <a:uLnTx/>
              <a:uFillTx/>
            </a:endParaRPr>
          </a:p>
        </p:txBody>
      </p:sp>
      <p:sp>
        <p:nvSpPr>
          <p:cNvPr id="787" name="Rectangle 301"/>
          <p:cNvSpPr>
            <a:spLocks noChangeArrowheads="1"/>
          </p:cNvSpPr>
          <p:nvPr/>
        </p:nvSpPr>
        <p:spPr bwMode="auto">
          <a:xfrm>
            <a:off x="2678113" y="4970487"/>
            <a:ext cx="109537"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88" name="Rectangle 302"/>
          <p:cNvSpPr>
            <a:spLocks noChangeArrowheads="1"/>
          </p:cNvSpPr>
          <p:nvPr/>
        </p:nvSpPr>
        <p:spPr bwMode="auto">
          <a:xfrm>
            <a:off x="3225800" y="4597425"/>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89" name="Rectangle 303"/>
          <p:cNvSpPr>
            <a:spLocks noChangeArrowheads="1"/>
          </p:cNvSpPr>
          <p:nvPr/>
        </p:nvSpPr>
        <p:spPr bwMode="auto">
          <a:xfrm>
            <a:off x="3522663" y="4225950"/>
            <a:ext cx="109537"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0" name="Rectangle 304"/>
          <p:cNvSpPr>
            <a:spLocks noChangeArrowheads="1"/>
          </p:cNvSpPr>
          <p:nvPr/>
        </p:nvSpPr>
        <p:spPr bwMode="auto">
          <a:xfrm>
            <a:off x="3806825" y="3864000"/>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1" name="Rectangle 305"/>
          <p:cNvSpPr>
            <a:spLocks noChangeArrowheads="1"/>
          </p:cNvSpPr>
          <p:nvPr/>
        </p:nvSpPr>
        <p:spPr bwMode="auto">
          <a:xfrm>
            <a:off x="4016375" y="3490937"/>
            <a:ext cx="109538"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2" name="Rectangle 306"/>
          <p:cNvSpPr>
            <a:spLocks noChangeArrowheads="1"/>
          </p:cNvSpPr>
          <p:nvPr/>
        </p:nvSpPr>
        <p:spPr bwMode="auto">
          <a:xfrm>
            <a:off x="4191000" y="3130575"/>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3" name="Rectangle 307"/>
          <p:cNvSpPr>
            <a:spLocks noChangeArrowheads="1"/>
          </p:cNvSpPr>
          <p:nvPr/>
        </p:nvSpPr>
        <p:spPr bwMode="auto">
          <a:xfrm>
            <a:off x="4268788" y="2757512"/>
            <a:ext cx="109537"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4" name="Rectangle 308"/>
          <p:cNvSpPr>
            <a:spLocks noChangeArrowheads="1"/>
          </p:cNvSpPr>
          <p:nvPr/>
        </p:nvSpPr>
        <p:spPr bwMode="auto">
          <a:xfrm>
            <a:off x="4311650" y="2384450"/>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5" name="Rectangle 309"/>
          <p:cNvSpPr>
            <a:spLocks noChangeArrowheads="1"/>
          </p:cNvSpPr>
          <p:nvPr/>
        </p:nvSpPr>
        <p:spPr bwMode="auto">
          <a:xfrm>
            <a:off x="4356100" y="2024087"/>
            <a:ext cx="109538"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6" name="Rectangle 310"/>
          <p:cNvSpPr>
            <a:spLocks noChangeArrowheads="1"/>
          </p:cNvSpPr>
          <p:nvPr/>
        </p:nvSpPr>
        <p:spPr bwMode="auto">
          <a:xfrm>
            <a:off x="4356100" y="2024087"/>
            <a:ext cx="109538"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7" name="Rectangle 311"/>
          <p:cNvSpPr>
            <a:spLocks noChangeArrowheads="1"/>
          </p:cNvSpPr>
          <p:nvPr/>
        </p:nvSpPr>
        <p:spPr bwMode="auto">
          <a:xfrm>
            <a:off x="4432300" y="2384450"/>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8" name="Rectangle 312"/>
          <p:cNvSpPr>
            <a:spLocks noChangeArrowheads="1"/>
          </p:cNvSpPr>
          <p:nvPr/>
        </p:nvSpPr>
        <p:spPr bwMode="auto">
          <a:xfrm>
            <a:off x="4608513" y="2757512"/>
            <a:ext cx="109537"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799" name="Rectangle 313"/>
          <p:cNvSpPr>
            <a:spLocks noChangeArrowheads="1"/>
          </p:cNvSpPr>
          <p:nvPr/>
        </p:nvSpPr>
        <p:spPr bwMode="auto">
          <a:xfrm>
            <a:off x="4729163" y="3130575"/>
            <a:ext cx="109537"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0" name="Rectangle 314"/>
          <p:cNvSpPr>
            <a:spLocks noChangeArrowheads="1"/>
          </p:cNvSpPr>
          <p:nvPr/>
        </p:nvSpPr>
        <p:spPr bwMode="auto">
          <a:xfrm>
            <a:off x="4981575" y="3490937"/>
            <a:ext cx="109538" cy="109538"/>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1" name="Rectangle 315"/>
          <p:cNvSpPr>
            <a:spLocks noChangeArrowheads="1"/>
          </p:cNvSpPr>
          <p:nvPr/>
        </p:nvSpPr>
        <p:spPr bwMode="auto">
          <a:xfrm>
            <a:off x="5233988" y="3864000"/>
            <a:ext cx="109537"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2" name="Rectangle 316"/>
          <p:cNvSpPr>
            <a:spLocks noChangeArrowheads="1"/>
          </p:cNvSpPr>
          <p:nvPr/>
        </p:nvSpPr>
        <p:spPr bwMode="auto">
          <a:xfrm>
            <a:off x="5562600" y="4225950"/>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3" name="Oval 319"/>
          <p:cNvSpPr>
            <a:spLocks noChangeArrowheads="1"/>
          </p:cNvSpPr>
          <p:nvPr/>
        </p:nvSpPr>
        <p:spPr bwMode="auto">
          <a:xfrm>
            <a:off x="2720975" y="5014937"/>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4" name="Oval 320"/>
          <p:cNvSpPr>
            <a:spLocks noChangeArrowheads="1"/>
          </p:cNvSpPr>
          <p:nvPr/>
        </p:nvSpPr>
        <p:spPr bwMode="auto">
          <a:xfrm>
            <a:off x="2798763" y="4959375"/>
            <a:ext cx="20637"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5" name="Oval 321"/>
          <p:cNvSpPr>
            <a:spLocks noChangeArrowheads="1"/>
          </p:cNvSpPr>
          <p:nvPr/>
        </p:nvSpPr>
        <p:spPr bwMode="auto">
          <a:xfrm>
            <a:off x="2874963" y="490381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6" name="Oval 322"/>
          <p:cNvSpPr>
            <a:spLocks noChangeArrowheads="1"/>
          </p:cNvSpPr>
          <p:nvPr/>
        </p:nvSpPr>
        <p:spPr bwMode="auto">
          <a:xfrm>
            <a:off x="2951163" y="48609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7" name="Oval 323"/>
          <p:cNvSpPr>
            <a:spLocks noChangeArrowheads="1"/>
          </p:cNvSpPr>
          <p:nvPr/>
        </p:nvSpPr>
        <p:spPr bwMode="auto">
          <a:xfrm>
            <a:off x="3028950" y="48053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8" name="Oval 324"/>
          <p:cNvSpPr>
            <a:spLocks noChangeArrowheads="1"/>
          </p:cNvSpPr>
          <p:nvPr/>
        </p:nvSpPr>
        <p:spPr bwMode="auto">
          <a:xfrm>
            <a:off x="3105150" y="475141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09" name="Oval 325"/>
          <p:cNvSpPr>
            <a:spLocks noChangeArrowheads="1"/>
          </p:cNvSpPr>
          <p:nvPr/>
        </p:nvSpPr>
        <p:spPr bwMode="auto">
          <a:xfrm>
            <a:off x="3181350" y="46958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0" name="Oval 326"/>
          <p:cNvSpPr>
            <a:spLocks noChangeArrowheads="1"/>
          </p:cNvSpPr>
          <p:nvPr/>
        </p:nvSpPr>
        <p:spPr bwMode="auto">
          <a:xfrm>
            <a:off x="3259138" y="46529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1" name="Oval 327"/>
          <p:cNvSpPr>
            <a:spLocks noChangeArrowheads="1"/>
          </p:cNvSpPr>
          <p:nvPr/>
        </p:nvSpPr>
        <p:spPr bwMode="auto">
          <a:xfrm>
            <a:off x="3324225" y="45752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2" name="Oval 328"/>
          <p:cNvSpPr>
            <a:spLocks noChangeArrowheads="1"/>
          </p:cNvSpPr>
          <p:nvPr/>
        </p:nvSpPr>
        <p:spPr bwMode="auto">
          <a:xfrm>
            <a:off x="3379788" y="44990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3" name="Oval 329"/>
          <p:cNvSpPr>
            <a:spLocks noChangeArrowheads="1"/>
          </p:cNvSpPr>
          <p:nvPr/>
        </p:nvSpPr>
        <p:spPr bwMode="auto">
          <a:xfrm>
            <a:off x="3444875" y="44228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4" name="Oval 330"/>
          <p:cNvSpPr>
            <a:spLocks noChangeArrowheads="1"/>
          </p:cNvSpPr>
          <p:nvPr/>
        </p:nvSpPr>
        <p:spPr bwMode="auto">
          <a:xfrm>
            <a:off x="3500438" y="4346600"/>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5" name="Oval 331"/>
          <p:cNvSpPr>
            <a:spLocks noChangeArrowheads="1"/>
          </p:cNvSpPr>
          <p:nvPr/>
        </p:nvSpPr>
        <p:spPr bwMode="auto">
          <a:xfrm>
            <a:off x="3565525" y="426881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6" name="Oval 332"/>
          <p:cNvSpPr>
            <a:spLocks noChangeArrowheads="1"/>
          </p:cNvSpPr>
          <p:nvPr/>
        </p:nvSpPr>
        <p:spPr bwMode="auto">
          <a:xfrm>
            <a:off x="3632200" y="419261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7" name="Oval 333"/>
          <p:cNvSpPr>
            <a:spLocks noChangeArrowheads="1"/>
          </p:cNvSpPr>
          <p:nvPr/>
        </p:nvSpPr>
        <p:spPr bwMode="auto">
          <a:xfrm>
            <a:off x="3686175" y="4116412"/>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8" name="Oval 334"/>
          <p:cNvSpPr>
            <a:spLocks noChangeArrowheads="1"/>
          </p:cNvSpPr>
          <p:nvPr/>
        </p:nvSpPr>
        <p:spPr bwMode="auto">
          <a:xfrm>
            <a:off x="3752850" y="40386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19" name="Oval 335"/>
          <p:cNvSpPr>
            <a:spLocks noChangeArrowheads="1"/>
          </p:cNvSpPr>
          <p:nvPr/>
        </p:nvSpPr>
        <p:spPr bwMode="auto">
          <a:xfrm>
            <a:off x="3806825" y="39624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0" name="Oval 336"/>
          <p:cNvSpPr>
            <a:spLocks noChangeArrowheads="1"/>
          </p:cNvSpPr>
          <p:nvPr/>
        </p:nvSpPr>
        <p:spPr bwMode="auto">
          <a:xfrm>
            <a:off x="3862388" y="38862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1" name="Oval 337"/>
          <p:cNvSpPr>
            <a:spLocks noChangeArrowheads="1"/>
          </p:cNvSpPr>
          <p:nvPr/>
        </p:nvSpPr>
        <p:spPr bwMode="auto">
          <a:xfrm>
            <a:off x="3905250" y="38084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2" name="Oval 338"/>
          <p:cNvSpPr>
            <a:spLocks noChangeArrowheads="1"/>
          </p:cNvSpPr>
          <p:nvPr/>
        </p:nvSpPr>
        <p:spPr bwMode="auto">
          <a:xfrm>
            <a:off x="3949700" y="37322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3" name="Oval 339"/>
          <p:cNvSpPr>
            <a:spLocks noChangeArrowheads="1"/>
          </p:cNvSpPr>
          <p:nvPr/>
        </p:nvSpPr>
        <p:spPr bwMode="auto">
          <a:xfrm>
            <a:off x="3994150" y="36560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4" name="Oval 340"/>
          <p:cNvSpPr>
            <a:spLocks noChangeArrowheads="1"/>
          </p:cNvSpPr>
          <p:nvPr/>
        </p:nvSpPr>
        <p:spPr bwMode="auto">
          <a:xfrm>
            <a:off x="4037013" y="35782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5" name="Oval 341"/>
          <p:cNvSpPr>
            <a:spLocks noChangeArrowheads="1"/>
          </p:cNvSpPr>
          <p:nvPr/>
        </p:nvSpPr>
        <p:spPr bwMode="auto">
          <a:xfrm>
            <a:off x="4070350" y="35020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6" name="Oval 342"/>
          <p:cNvSpPr>
            <a:spLocks noChangeArrowheads="1"/>
          </p:cNvSpPr>
          <p:nvPr/>
        </p:nvSpPr>
        <p:spPr bwMode="auto">
          <a:xfrm>
            <a:off x="4114800" y="34258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7" name="Oval 343"/>
          <p:cNvSpPr>
            <a:spLocks noChangeArrowheads="1"/>
          </p:cNvSpPr>
          <p:nvPr/>
        </p:nvSpPr>
        <p:spPr bwMode="auto">
          <a:xfrm>
            <a:off x="4146550" y="3349650"/>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8" name="Oval 344"/>
          <p:cNvSpPr>
            <a:spLocks noChangeArrowheads="1"/>
          </p:cNvSpPr>
          <p:nvPr/>
        </p:nvSpPr>
        <p:spPr bwMode="auto">
          <a:xfrm>
            <a:off x="4191000" y="327186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29" name="Oval 345"/>
          <p:cNvSpPr>
            <a:spLocks noChangeArrowheads="1"/>
          </p:cNvSpPr>
          <p:nvPr/>
        </p:nvSpPr>
        <p:spPr bwMode="auto">
          <a:xfrm>
            <a:off x="4224338" y="319566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0" name="Oval 346"/>
          <p:cNvSpPr>
            <a:spLocks noChangeArrowheads="1"/>
          </p:cNvSpPr>
          <p:nvPr/>
        </p:nvSpPr>
        <p:spPr bwMode="auto">
          <a:xfrm>
            <a:off x="4246563" y="3119462"/>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1" name="Oval 347"/>
          <p:cNvSpPr>
            <a:spLocks noChangeArrowheads="1"/>
          </p:cNvSpPr>
          <p:nvPr/>
        </p:nvSpPr>
        <p:spPr bwMode="auto">
          <a:xfrm>
            <a:off x="4257675" y="3041675"/>
            <a:ext cx="20638"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2" name="Oval 348"/>
          <p:cNvSpPr>
            <a:spLocks noChangeArrowheads="1"/>
          </p:cNvSpPr>
          <p:nvPr/>
        </p:nvSpPr>
        <p:spPr bwMode="auto">
          <a:xfrm>
            <a:off x="4278313" y="29654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3" name="Oval 349"/>
          <p:cNvSpPr>
            <a:spLocks noChangeArrowheads="1"/>
          </p:cNvSpPr>
          <p:nvPr/>
        </p:nvSpPr>
        <p:spPr bwMode="auto">
          <a:xfrm>
            <a:off x="4289425" y="28892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4" name="Oval 350"/>
          <p:cNvSpPr>
            <a:spLocks noChangeArrowheads="1"/>
          </p:cNvSpPr>
          <p:nvPr/>
        </p:nvSpPr>
        <p:spPr bwMode="auto">
          <a:xfrm>
            <a:off x="4311650" y="28114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5" name="Oval 351"/>
          <p:cNvSpPr>
            <a:spLocks noChangeArrowheads="1"/>
          </p:cNvSpPr>
          <p:nvPr/>
        </p:nvSpPr>
        <p:spPr bwMode="auto">
          <a:xfrm>
            <a:off x="4322763" y="27352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6" name="Oval 352"/>
          <p:cNvSpPr>
            <a:spLocks noChangeArrowheads="1"/>
          </p:cNvSpPr>
          <p:nvPr/>
        </p:nvSpPr>
        <p:spPr bwMode="auto">
          <a:xfrm>
            <a:off x="4333875" y="26590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7" name="Oval 353"/>
          <p:cNvSpPr>
            <a:spLocks noChangeArrowheads="1"/>
          </p:cNvSpPr>
          <p:nvPr/>
        </p:nvSpPr>
        <p:spPr bwMode="auto">
          <a:xfrm>
            <a:off x="4333875" y="25813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8" name="Oval 354"/>
          <p:cNvSpPr>
            <a:spLocks noChangeArrowheads="1"/>
          </p:cNvSpPr>
          <p:nvPr/>
        </p:nvSpPr>
        <p:spPr bwMode="auto">
          <a:xfrm>
            <a:off x="4344988" y="25051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39" name="Oval 355"/>
          <p:cNvSpPr>
            <a:spLocks noChangeArrowheads="1"/>
          </p:cNvSpPr>
          <p:nvPr/>
        </p:nvSpPr>
        <p:spPr bwMode="auto">
          <a:xfrm>
            <a:off x="4356100" y="24289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0" name="Oval 356"/>
          <p:cNvSpPr>
            <a:spLocks noChangeArrowheads="1"/>
          </p:cNvSpPr>
          <p:nvPr/>
        </p:nvSpPr>
        <p:spPr bwMode="auto">
          <a:xfrm>
            <a:off x="4367213" y="2352700"/>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1" name="Oval 357"/>
          <p:cNvSpPr>
            <a:spLocks noChangeArrowheads="1"/>
          </p:cNvSpPr>
          <p:nvPr/>
        </p:nvSpPr>
        <p:spPr bwMode="auto">
          <a:xfrm>
            <a:off x="4378325" y="2274912"/>
            <a:ext cx="20638"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2" name="Oval 358"/>
          <p:cNvSpPr>
            <a:spLocks noChangeArrowheads="1"/>
          </p:cNvSpPr>
          <p:nvPr/>
        </p:nvSpPr>
        <p:spPr bwMode="auto">
          <a:xfrm>
            <a:off x="4389438" y="2198712"/>
            <a:ext cx="20637"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3" name="Oval 359"/>
          <p:cNvSpPr>
            <a:spLocks noChangeArrowheads="1"/>
          </p:cNvSpPr>
          <p:nvPr/>
        </p:nvSpPr>
        <p:spPr bwMode="auto">
          <a:xfrm>
            <a:off x="4389438" y="2122512"/>
            <a:ext cx="20637"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4" name="Oval 360"/>
          <p:cNvSpPr>
            <a:spLocks noChangeArrowheads="1"/>
          </p:cNvSpPr>
          <p:nvPr/>
        </p:nvSpPr>
        <p:spPr bwMode="auto">
          <a:xfrm>
            <a:off x="4398963" y="20891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5" name="Oval 361"/>
          <p:cNvSpPr>
            <a:spLocks noChangeArrowheads="1"/>
          </p:cNvSpPr>
          <p:nvPr/>
        </p:nvSpPr>
        <p:spPr bwMode="auto">
          <a:xfrm>
            <a:off x="4421188" y="21653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6" name="Oval 362"/>
          <p:cNvSpPr>
            <a:spLocks noChangeArrowheads="1"/>
          </p:cNvSpPr>
          <p:nvPr/>
        </p:nvSpPr>
        <p:spPr bwMode="auto">
          <a:xfrm>
            <a:off x="4432300" y="2243162"/>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7" name="Oval 363"/>
          <p:cNvSpPr>
            <a:spLocks noChangeArrowheads="1"/>
          </p:cNvSpPr>
          <p:nvPr/>
        </p:nvSpPr>
        <p:spPr bwMode="auto">
          <a:xfrm>
            <a:off x="4454525" y="231936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8" name="Oval 364"/>
          <p:cNvSpPr>
            <a:spLocks noChangeArrowheads="1"/>
          </p:cNvSpPr>
          <p:nvPr/>
        </p:nvSpPr>
        <p:spPr bwMode="auto">
          <a:xfrm>
            <a:off x="4465638" y="239556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49" name="Oval 365"/>
          <p:cNvSpPr>
            <a:spLocks noChangeArrowheads="1"/>
          </p:cNvSpPr>
          <p:nvPr/>
        </p:nvSpPr>
        <p:spPr bwMode="auto">
          <a:xfrm>
            <a:off x="4498975" y="2471762"/>
            <a:ext cx="20638"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0" name="Oval 366"/>
          <p:cNvSpPr>
            <a:spLocks noChangeArrowheads="1"/>
          </p:cNvSpPr>
          <p:nvPr/>
        </p:nvSpPr>
        <p:spPr bwMode="auto">
          <a:xfrm>
            <a:off x="4530725" y="25495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1" name="Oval 367"/>
          <p:cNvSpPr>
            <a:spLocks noChangeArrowheads="1"/>
          </p:cNvSpPr>
          <p:nvPr/>
        </p:nvSpPr>
        <p:spPr bwMode="auto">
          <a:xfrm>
            <a:off x="4564063" y="26257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2" name="Oval 368"/>
          <p:cNvSpPr>
            <a:spLocks noChangeArrowheads="1"/>
          </p:cNvSpPr>
          <p:nvPr/>
        </p:nvSpPr>
        <p:spPr bwMode="auto">
          <a:xfrm>
            <a:off x="4608513" y="27019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3" name="Oval 369"/>
          <p:cNvSpPr>
            <a:spLocks noChangeArrowheads="1"/>
          </p:cNvSpPr>
          <p:nvPr/>
        </p:nvSpPr>
        <p:spPr bwMode="auto">
          <a:xfrm>
            <a:off x="4640263" y="27797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4" name="Oval 370"/>
          <p:cNvSpPr>
            <a:spLocks noChangeArrowheads="1"/>
          </p:cNvSpPr>
          <p:nvPr/>
        </p:nvSpPr>
        <p:spPr bwMode="auto">
          <a:xfrm>
            <a:off x="4673600" y="28559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5" name="Oval 371"/>
          <p:cNvSpPr>
            <a:spLocks noChangeArrowheads="1"/>
          </p:cNvSpPr>
          <p:nvPr/>
        </p:nvSpPr>
        <p:spPr bwMode="auto">
          <a:xfrm>
            <a:off x="4695825" y="293213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6" name="Oval 372"/>
          <p:cNvSpPr>
            <a:spLocks noChangeArrowheads="1"/>
          </p:cNvSpPr>
          <p:nvPr/>
        </p:nvSpPr>
        <p:spPr bwMode="auto">
          <a:xfrm>
            <a:off x="4718050" y="3009925"/>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7" name="Oval 373"/>
          <p:cNvSpPr>
            <a:spLocks noChangeArrowheads="1"/>
          </p:cNvSpPr>
          <p:nvPr/>
        </p:nvSpPr>
        <p:spPr bwMode="auto">
          <a:xfrm>
            <a:off x="4740275" y="3086125"/>
            <a:ext cx="20638"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8" name="Oval 374"/>
          <p:cNvSpPr>
            <a:spLocks noChangeArrowheads="1"/>
          </p:cNvSpPr>
          <p:nvPr/>
        </p:nvSpPr>
        <p:spPr bwMode="auto">
          <a:xfrm>
            <a:off x="4772025" y="31623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59" name="Oval 375"/>
          <p:cNvSpPr>
            <a:spLocks noChangeArrowheads="1"/>
          </p:cNvSpPr>
          <p:nvPr/>
        </p:nvSpPr>
        <p:spPr bwMode="auto">
          <a:xfrm>
            <a:off x="4816475" y="3240112"/>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0" name="Oval 376"/>
          <p:cNvSpPr>
            <a:spLocks noChangeArrowheads="1"/>
          </p:cNvSpPr>
          <p:nvPr/>
        </p:nvSpPr>
        <p:spPr bwMode="auto">
          <a:xfrm>
            <a:off x="4872038" y="3316312"/>
            <a:ext cx="20637"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1" name="Oval 377"/>
          <p:cNvSpPr>
            <a:spLocks noChangeArrowheads="1"/>
          </p:cNvSpPr>
          <p:nvPr/>
        </p:nvSpPr>
        <p:spPr bwMode="auto">
          <a:xfrm>
            <a:off x="4926013" y="339251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2" name="Oval 378"/>
          <p:cNvSpPr>
            <a:spLocks noChangeArrowheads="1"/>
          </p:cNvSpPr>
          <p:nvPr/>
        </p:nvSpPr>
        <p:spPr bwMode="auto">
          <a:xfrm>
            <a:off x="4981575" y="3468712"/>
            <a:ext cx="20638"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3" name="Oval 379"/>
          <p:cNvSpPr>
            <a:spLocks noChangeArrowheads="1"/>
          </p:cNvSpPr>
          <p:nvPr/>
        </p:nvSpPr>
        <p:spPr bwMode="auto">
          <a:xfrm>
            <a:off x="5035550" y="35465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4" name="Oval 380"/>
          <p:cNvSpPr>
            <a:spLocks noChangeArrowheads="1"/>
          </p:cNvSpPr>
          <p:nvPr/>
        </p:nvSpPr>
        <p:spPr bwMode="auto">
          <a:xfrm>
            <a:off x="5080000" y="36227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5" name="Oval 381"/>
          <p:cNvSpPr>
            <a:spLocks noChangeArrowheads="1"/>
          </p:cNvSpPr>
          <p:nvPr/>
        </p:nvSpPr>
        <p:spPr bwMode="auto">
          <a:xfrm>
            <a:off x="5133975" y="369890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6" name="Oval 382"/>
          <p:cNvSpPr>
            <a:spLocks noChangeArrowheads="1"/>
          </p:cNvSpPr>
          <p:nvPr/>
        </p:nvSpPr>
        <p:spPr bwMode="auto">
          <a:xfrm>
            <a:off x="5189538" y="37766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7" name="Oval 383"/>
          <p:cNvSpPr>
            <a:spLocks noChangeArrowheads="1"/>
          </p:cNvSpPr>
          <p:nvPr/>
        </p:nvSpPr>
        <p:spPr bwMode="auto">
          <a:xfrm>
            <a:off x="5243513" y="38528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8" name="Oval 384"/>
          <p:cNvSpPr>
            <a:spLocks noChangeArrowheads="1"/>
          </p:cNvSpPr>
          <p:nvPr/>
        </p:nvSpPr>
        <p:spPr bwMode="auto">
          <a:xfrm>
            <a:off x="5299075" y="3929087"/>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69" name="Oval 385"/>
          <p:cNvSpPr>
            <a:spLocks noChangeArrowheads="1"/>
          </p:cNvSpPr>
          <p:nvPr/>
        </p:nvSpPr>
        <p:spPr bwMode="auto">
          <a:xfrm>
            <a:off x="5364163" y="4006875"/>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0" name="Oval 386"/>
          <p:cNvSpPr>
            <a:spLocks noChangeArrowheads="1"/>
          </p:cNvSpPr>
          <p:nvPr/>
        </p:nvSpPr>
        <p:spPr bwMode="auto">
          <a:xfrm>
            <a:off x="5441950" y="40830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1" name="Oval 387"/>
          <p:cNvSpPr>
            <a:spLocks noChangeArrowheads="1"/>
          </p:cNvSpPr>
          <p:nvPr/>
        </p:nvSpPr>
        <p:spPr bwMode="auto">
          <a:xfrm>
            <a:off x="5507038" y="415927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2" name="Oval 388"/>
          <p:cNvSpPr>
            <a:spLocks noChangeArrowheads="1"/>
          </p:cNvSpPr>
          <p:nvPr/>
        </p:nvSpPr>
        <p:spPr bwMode="auto">
          <a:xfrm>
            <a:off x="5573713" y="4237062"/>
            <a:ext cx="22225" cy="20638"/>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3" name="Oval 389"/>
          <p:cNvSpPr>
            <a:spLocks noChangeArrowheads="1"/>
          </p:cNvSpPr>
          <p:nvPr/>
        </p:nvSpPr>
        <p:spPr bwMode="auto">
          <a:xfrm>
            <a:off x="5649913" y="4302150"/>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4" name="Oval 390"/>
          <p:cNvSpPr>
            <a:spLocks noChangeArrowheads="1"/>
          </p:cNvSpPr>
          <p:nvPr/>
        </p:nvSpPr>
        <p:spPr bwMode="auto">
          <a:xfrm>
            <a:off x="5726113" y="4346600"/>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5" name="Oval 391"/>
          <p:cNvSpPr>
            <a:spLocks noChangeArrowheads="1"/>
          </p:cNvSpPr>
          <p:nvPr/>
        </p:nvSpPr>
        <p:spPr bwMode="auto">
          <a:xfrm>
            <a:off x="5803900" y="4389462"/>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6" name="Oval 392"/>
          <p:cNvSpPr>
            <a:spLocks noChangeArrowheads="1"/>
          </p:cNvSpPr>
          <p:nvPr/>
        </p:nvSpPr>
        <p:spPr bwMode="auto">
          <a:xfrm>
            <a:off x="5880100" y="4445025"/>
            <a:ext cx="22225" cy="20637"/>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77" name="Oval 393"/>
          <p:cNvSpPr>
            <a:spLocks noChangeArrowheads="1"/>
          </p:cNvSpPr>
          <p:nvPr/>
        </p:nvSpPr>
        <p:spPr bwMode="auto">
          <a:xfrm>
            <a:off x="5957888" y="4487887"/>
            <a:ext cx="20637"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grpSp>
        <p:nvGrpSpPr>
          <p:cNvPr id="878" name="Group 490"/>
          <p:cNvGrpSpPr>
            <a:grpSpLocks/>
          </p:cNvGrpSpPr>
          <p:nvPr/>
        </p:nvGrpSpPr>
        <p:grpSpPr bwMode="auto">
          <a:xfrm>
            <a:off x="6034088" y="4543450"/>
            <a:ext cx="527050" cy="536575"/>
            <a:chOff x="3801" y="3041"/>
            <a:chExt cx="332" cy="338"/>
          </a:xfrm>
        </p:grpSpPr>
        <p:sp>
          <p:nvSpPr>
            <p:cNvPr id="879" name="Rectangle 317"/>
            <p:cNvSpPr>
              <a:spLocks noChangeArrowheads="1"/>
            </p:cNvSpPr>
            <p:nvPr/>
          </p:nvSpPr>
          <p:spPr bwMode="auto">
            <a:xfrm>
              <a:off x="3877" y="3075"/>
              <a:ext cx="69" cy="69"/>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0" name="Oval 394"/>
            <p:cNvSpPr>
              <a:spLocks noChangeArrowheads="1"/>
            </p:cNvSpPr>
            <p:nvPr/>
          </p:nvSpPr>
          <p:spPr bwMode="auto">
            <a:xfrm>
              <a:off x="3801" y="3041"/>
              <a:ext cx="14"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1" name="Oval 395"/>
            <p:cNvSpPr>
              <a:spLocks noChangeArrowheads="1"/>
            </p:cNvSpPr>
            <p:nvPr/>
          </p:nvSpPr>
          <p:spPr bwMode="auto">
            <a:xfrm>
              <a:off x="3849" y="3068"/>
              <a:ext cx="14"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grpSp>
          <p:nvGrpSpPr>
            <p:cNvPr id="882" name="Group 489"/>
            <p:cNvGrpSpPr>
              <a:grpSpLocks/>
            </p:cNvGrpSpPr>
            <p:nvPr/>
          </p:nvGrpSpPr>
          <p:grpSpPr bwMode="auto">
            <a:xfrm>
              <a:off x="3898" y="3096"/>
              <a:ext cx="235" cy="283"/>
              <a:chOff x="3898" y="3096"/>
              <a:chExt cx="235" cy="283"/>
            </a:xfrm>
          </p:grpSpPr>
          <p:sp>
            <p:nvSpPr>
              <p:cNvPr id="883" name="Rectangle 318"/>
              <p:cNvSpPr>
                <a:spLocks noChangeArrowheads="1"/>
              </p:cNvSpPr>
              <p:nvPr/>
            </p:nvSpPr>
            <p:spPr bwMode="auto">
              <a:xfrm>
                <a:off x="4063" y="3310"/>
                <a:ext cx="70" cy="69"/>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4" name="Oval 396"/>
              <p:cNvSpPr>
                <a:spLocks noChangeArrowheads="1"/>
              </p:cNvSpPr>
              <p:nvPr/>
            </p:nvSpPr>
            <p:spPr bwMode="auto">
              <a:xfrm>
                <a:off x="3898" y="3096"/>
                <a:ext cx="13"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5" name="Oval 397"/>
              <p:cNvSpPr>
                <a:spLocks noChangeArrowheads="1"/>
              </p:cNvSpPr>
              <p:nvPr/>
            </p:nvSpPr>
            <p:spPr bwMode="auto">
              <a:xfrm>
                <a:off x="3939" y="3144"/>
                <a:ext cx="14"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6" name="Oval 398"/>
              <p:cNvSpPr>
                <a:spLocks noChangeArrowheads="1"/>
              </p:cNvSpPr>
              <p:nvPr/>
            </p:nvSpPr>
            <p:spPr bwMode="auto">
              <a:xfrm>
                <a:off x="3974" y="3193"/>
                <a:ext cx="13" cy="13"/>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7" name="Oval 399"/>
              <p:cNvSpPr>
                <a:spLocks noChangeArrowheads="1"/>
              </p:cNvSpPr>
              <p:nvPr/>
            </p:nvSpPr>
            <p:spPr bwMode="auto">
              <a:xfrm>
                <a:off x="4015" y="3241"/>
                <a:ext cx="14"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88" name="Oval 400"/>
              <p:cNvSpPr>
                <a:spLocks noChangeArrowheads="1"/>
              </p:cNvSpPr>
              <p:nvPr/>
            </p:nvSpPr>
            <p:spPr bwMode="auto">
              <a:xfrm>
                <a:off x="4050" y="3289"/>
                <a:ext cx="13" cy="14"/>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grpSp>
      </p:grpSp>
      <p:sp>
        <p:nvSpPr>
          <p:cNvPr id="889" name="Rectangle 401"/>
          <p:cNvSpPr>
            <a:spLocks noChangeArrowheads="1"/>
          </p:cNvSpPr>
          <p:nvPr/>
        </p:nvSpPr>
        <p:spPr bwMode="auto">
          <a:xfrm>
            <a:off x="1371600" y="5911875"/>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0" name="Rectangle 402"/>
          <p:cNvSpPr>
            <a:spLocks noChangeArrowheads="1"/>
          </p:cNvSpPr>
          <p:nvPr/>
        </p:nvSpPr>
        <p:spPr bwMode="auto">
          <a:xfrm>
            <a:off x="1581150" y="5911875"/>
            <a:ext cx="109538" cy="109537"/>
          </a:xfrm>
          <a:prstGeom prst="rect">
            <a:avLst/>
          </a:prstGeom>
          <a:noFill/>
          <a:ln w="11113">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1" name="Oval 403"/>
          <p:cNvSpPr>
            <a:spLocks noChangeArrowheads="1"/>
          </p:cNvSpPr>
          <p:nvPr/>
        </p:nvSpPr>
        <p:spPr bwMode="auto">
          <a:xfrm>
            <a:off x="1360488" y="59563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2" name="Oval 404"/>
          <p:cNvSpPr>
            <a:spLocks noChangeArrowheads="1"/>
          </p:cNvSpPr>
          <p:nvPr/>
        </p:nvSpPr>
        <p:spPr bwMode="auto">
          <a:xfrm>
            <a:off x="1438275" y="59563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3" name="Oval 405"/>
          <p:cNvSpPr>
            <a:spLocks noChangeArrowheads="1"/>
          </p:cNvSpPr>
          <p:nvPr/>
        </p:nvSpPr>
        <p:spPr bwMode="auto">
          <a:xfrm>
            <a:off x="1514475" y="59563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4" name="Oval 406"/>
          <p:cNvSpPr>
            <a:spLocks noChangeArrowheads="1"/>
          </p:cNvSpPr>
          <p:nvPr/>
        </p:nvSpPr>
        <p:spPr bwMode="auto">
          <a:xfrm>
            <a:off x="1592263" y="5956325"/>
            <a:ext cx="20637"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5" name="Oval 407"/>
          <p:cNvSpPr>
            <a:spLocks noChangeArrowheads="1"/>
          </p:cNvSpPr>
          <p:nvPr/>
        </p:nvSpPr>
        <p:spPr bwMode="auto">
          <a:xfrm>
            <a:off x="1668463" y="5956325"/>
            <a:ext cx="22225" cy="22225"/>
          </a:xfrm>
          <a:prstGeom prst="ellipse">
            <a:avLst/>
          </a:prstGeom>
          <a:solidFill>
            <a:srgbClr val="FF00FF"/>
          </a:solidFill>
          <a:ln w="0">
            <a:solidFill>
              <a:srgbClr val="FF00FF"/>
            </a:solidFill>
            <a:round/>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Arial" panose="020B0604020202020204" pitchFamily="34" charset="0"/>
            </a:endParaRPr>
          </a:p>
        </p:txBody>
      </p:sp>
      <p:sp>
        <p:nvSpPr>
          <p:cNvPr id="896" name="Rectangle 408"/>
          <p:cNvSpPr>
            <a:spLocks noChangeArrowheads="1"/>
          </p:cNvSpPr>
          <p:nvPr/>
        </p:nvSpPr>
        <p:spPr bwMode="auto">
          <a:xfrm>
            <a:off x="1773260" y="5878537"/>
            <a:ext cx="196528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400" b="0" i="0" u="none" strike="noStrike" kern="0" cap="none" spc="0" normalizeH="0" baseline="0" noProof="0">
                <a:ln>
                  <a:noFill/>
                </a:ln>
                <a:effectLst/>
                <a:uLnTx/>
                <a:uFillTx/>
                <a:latin typeface="Times New Roman" panose="02020603050405020304" pitchFamily="18" charset="0"/>
              </a:rPr>
              <a:t>Push-Over Analysis (POA)</a:t>
            </a:r>
            <a:endParaRPr kumimoji="0" lang="en-US" altLang="en-US" sz="2400" b="0" i="0" u="none" strike="noStrike" kern="0" cap="none" spc="0" normalizeH="0" baseline="0" noProof="0">
              <a:ln>
                <a:noFill/>
              </a:ln>
              <a:effectLst/>
              <a:uLnTx/>
              <a:uFillTx/>
            </a:endParaRPr>
          </a:p>
        </p:txBody>
      </p:sp>
      <p:sp>
        <p:nvSpPr>
          <p:cNvPr id="897" name="Rectangle 410"/>
          <p:cNvSpPr>
            <a:spLocks noChangeArrowheads="1"/>
          </p:cNvSpPr>
          <p:nvPr/>
        </p:nvSpPr>
        <p:spPr bwMode="auto">
          <a:xfrm>
            <a:off x="3231984" y="5057800"/>
            <a:ext cx="23323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300" b="0" i="0" u="none" strike="noStrike" kern="0" cap="none" spc="0" normalizeH="0" baseline="0" noProof="0" dirty="0">
                <a:ln>
                  <a:noFill/>
                </a:ln>
                <a:effectLst/>
                <a:uLnTx/>
                <a:uFillTx/>
                <a:latin typeface="Times New Roman" panose="02020603050405020304" pitchFamily="18" charset="0"/>
              </a:rPr>
              <a:t>Tension                      Compression</a:t>
            </a:r>
            <a:endParaRPr kumimoji="0" lang="en-US" altLang="en-US" sz="2400" b="0" i="0" u="none" strike="noStrike" kern="0" cap="none" spc="0" normalizeH="0" baseline="0" noProof="0" dirty="0">
              <a:ln>
                <a:noFill/>
              </a:ln>
              <a:effectLst/>
              <a:uLnTx/>
              <a:uFillTx/>
            </a:endParaRPr>
          </a:p>
        </p:txBody>
      </p:sp>
      <p:sp>
        <p:nvSpPr>
          <p:cNvPr id="898" name="Rectangle 412"/>
          <p:cNvSpPr>
            <a:spLocks noChangeArrowheads="1"/>
          </p:cNvSpPr>
          <p:nvPr/>
        </p:nvSpPr>
        <p:spPr bwMode="auto">
          <a:xfrm>
            <a:off x="4397375" y="1639912"/>
            <a:ext cx="82550"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r>
              <a:rPr kumimoji="0" lang="en-US" altLang="en-US" sz="1300" b="0" i="0" u="none" strike="noStrike" kern="0" cap="none" spc="0" normalizeH="0" baseline="0" noProof="0">
                <a:ln>
                  <a:noFill/>
                </a:ln>
                <a:solidFill>
                  <a:srgbClr val="FFFF00"/>
                </a:solidFill>
                <a:effectLst/>
                <a:uLnTx/>
                <a:uFillTx/>
                <a:latin typeface="Times New Roman" panose="02020603050405020304" pitchFamily="18" charset="0"/>
              </a:rPr>
              <a:t>0</a:t>
            </a:r>
            <a:endParaRPr kumimoji="0" lang="en-US" altLang="en-US" sz="2400" b="0" i="0" u="none" strike="noStrike" kern="0" cap="none" spc="0" normalizeH="0" baseline="0" noProof="0">
              <a:ln>
                <a:noFill/>
              </a:ln>
              <a:solidFill>
                <a:srgbClr val="FFFF00"/>
              </a:solidFill>
              <a:effectLst/>
              <a:uLnTx/>
              <a:uFillTx/>
              <a:latin typeface="Arial" panose="020B0604020202020204" pitchFamily="34" charset="0"/>
            </a:endParaRPr>
          </a:p>
        </p:txBody>
      </p:sp>
      <p:grpSp>
        <p:nvGrpSpPr>
          <p:cNvPr id="3" name="Group 2"/>
          <p:cNvGrpSpPr/>
          <p:nvPr/>
        </p:nvGrpSpPr>
        <p:grpSpPr>
          <a:xfrm>
            <a:off x="5875584" y="1727621"/>
            <a:ext cx="2702123" cy="1324769"/>
            <a:chOff x="5902325" y="2023269"/>
            <a:chExt cx="2702123" cy="1324769"/>
          </a:xfrm>
        </p:grpSpPr>
        <p:sp>
          <p:nvSpPr>
            <p:cNvPr id="2" name="Rectangle 1"/>
            <p:cNvSpPr/>
            <p:nvPr/>
          </p:nvSpPr>
          <p:spPr>
            <a:xfrm>
              <a:off x="5902325" y="2023269"/>
              <a:ext cx="2702123" cy="1324769"/>
            </a:xfrm>
            <a:prstGeom prst="rect">
              <a:avLst/>
            </a:prstGeom>
            <a:ln>
              <a:noFill/>
            </a:ln>
          </p:spPr>
          <p:style>
            <a:lnRef idx="3">
              <a:schemeClr val="lt1"/>
            </a:lnRef>
            <a:fillRef idx="1">
              <a:schemeClr val="dk1"/>
            </a:fillRef>
            <a:effectRef idx="1">
              <a:schemeClr val="dk1"/>
            </a:effectRef>
            <a:fontRef idx="minor">
              <a:schemeClr val="lt1"/>
            </a:fontRef>
          </p:style>
          <p:txBody>
            <a:bodyPr rtlCol="0" anchor="ctr"/>
            <a:lstStyle/>
            <a:p>
              <a:pPr algn="ctr"/>
              <a:endParaRPr lang="en-US"/>
            </a:p>
          </p:txBody>
        </p:sp>
        <p:grpSp>
          <p:nvGrpSpPr>
            <p:cNvPr id="7" name="Group 413"/>
            <p:cNvGrpSpPr>
              <a:grpSpLocks noChangeAspect="1"/>
            </p:cNvGrpSpPr>
            <p:nvPr/>
          </p:nvGrpSpPr>
          <p:grpSpPr bwMode="auto">
            <a:xfrm>
              <a:off x="5988050" y="2162175"/>
              <a:ext cx="2508250" cy="1079500"/>
              <a:chOff x="1723" y="2002"/>
              <a:chExt cx="602" cy="259"/>
            </a:xfrm>
          </p:grpSpPr>
          <p:sp>
            <p:nvSpPr>
              <p:cNvPr id="103808" name="Freeform 414"/>
              <p:cNvSpPr>
                <a:spLocks noChangeAspect="1"/>
              </p:cNvSpPr>
              <p:nvPr/>
            </p:nvSpPr>
            <p:spPr bwMode="auto">
              <a:xfrm>
                <a:off x="1725"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09" name="Freeform 415"/>
              <p:cNvSpPr>
                <a:spLocks noChangeAspect="1"/>
              </p:cNvSpPr>
              <p:nvPr/>
            </p:nvSpPr>
            <p:spPr bwMode="auto">
              <a:xfrm>
                <a:off x="1729"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0" name="Freeform 416"/>
              <p:cNvSpPr>
                <a:spLocks noChangeAspect="1"/>
              </p:cNvSpPr>
              <p:nvPr/>
            </p:nvSpPr>
            <p:spPr bwMode="auto">
              <a:xfrm>
                <a:off x="1725"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solidFill>
                <a:srgbClr val="FFFFFF"/>
              </a:solidFill>
              <a:ln w="0">
                <a:solidFill>
                  <a:schemeClr val="tx1"/>
                </a:solidFill>
                <a:round/>
                <a:headEnd/>
                <a:tailEnd/>
              </a:ln>
              <a:extLst/>
            </p:spPr>
            <p:txBody>
              <a:bodyPr/>
              <a:lstStyle/>
              <a:p>
                <a:endParaRPr lang="en-US"/>
              </a:p>
            </p:txBody>
          </p:sp>
          <p:sp>
            <p:nvSpPr>
              <p:cNvPr id="103811" name="Freeform 417"/>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2" name="Freeform 418"/>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3" name="Freeform 419"/>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14" name="Freeform 420"/>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5" name="Freeform 421"/>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6" name="Freeform 422"/>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17" name="Freeform 423"/>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8" name="Freeform 424"/>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19" name="Freeform 425"/>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20" name="Freeform 426"/>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1" name="Freeform 427"/>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2" name="Freeform 428"/>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23" name="Freeform 429"/>
              <p:cNvSpPr>
                <a:spLocks noChangeAspect="1"/>
              </p:cNvSpPr>
              <p:nvPr/>
            </p:nvSpPr>
            <p:spPr bwMode="auto">
              <a:xfrm>
                <a:off x="1787"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4" name="Freeform 430"/>
              <p:cNvSpPr>
                <a:spLocks noChangeAspect="1"/>
              </p:cNvSpPr>
              <p:nvPr/>
            </p:nvSpPr>
            <p:spPr bwMode="auto">
              <a:xfrm>
                <a:off x="1791"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5" name="Freeform 431"/>
              <p:cNvSpPr>
                <a:spLocks noChangeAspect="1"/>
              </p:cNvSpPr>
              <p:nvPr/>
            </p:nvSpPr>
            <p:spPr bwMode="auto">
              <a:xfrm>
                <a:off x="1787"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26" name="Freeform 432"/>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48"/>
                    </a:moveTo>
                    <a:lnTo>
                      <a:pt x="3060" y="0"/>
                    </a:lnTo>
                    <a:lnTo>
                      <a:pt x="0" y="2288"/>
                    </a:lnTo>
                    <a:lnTo>
                      <a:pt x="309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7" name="Freeform 433"/>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0"/>
                    </a:moveTo>
                    <a:lnTo>
                      <a:pt x="35" y="2288"/>
                    </a:lnTo>
                    <a:lnTo>
                      <a:pt x="0" y="2240"/>
                    </a:lnTo>
                    <a:lnTo>
                      <a:pt x="30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28" name="Freeform 434"/>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3130" y="48"/>
                    </a:moveTo>
                    <a:lnTo>
                      <a:pt x="3095" y="0"/>
                    </a:lnTo>
                    <a:lnTo>
                      <a:pt x="0" y="2240"/>
                    </a:lnTo>
                    <a:lnTo>
                      <a:pt x="35" y="2288"/>
                    </a:lnTo>
                    <a:lnTo>
                      <a:pt x="3130"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29" name="Freeform 435"/>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0" name="Freeform 436"/>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1" name="Freeform 437"/>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32" name="Freeform 438"/>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3" name="Freeform 439"/>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4" name="Rectangle 440"/>
              <p:cNvSpPr>
                <a:spLocks noChangeAspect="1" noChangeArrowheads="1"/>
              </p:cNvSpPr>
              <p:nvPr/>
            </p:nvSpPr>
            <p:spPr bwMode="auto">
              <a:xfrm>
                <a:off x="1822"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3835" name="Freeform 441"/>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6" name="Freeform 442"/>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7" name="Rectangle 443"/>
              <p:cNvSpPr>
                <a:spLocks noChangeAspect="1" noChangeArrowheads="1"/>
              </p:cNvSpPr>
              <p:nvPr/>
            </p:nvSpPr>
            <p:spPr bwMode="auto">
              <a:xfrm>
                <a:off x="1976"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3838" name="Freeform 444"/>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48"/>
                    </a:moveTo>
                    <a:lnTo>
                      <a:pt x="2286" y="0"/>
                    </a:lnTo>
                    <a:lnTo>
                      <a:pt x="0" y="1728"/>
                    </a:lnTo>
                    <a:lnTo>
                      <a:pt x="2321"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39" name="Freeform 445"/>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0"/>
                    </a:moveTo>
                    <a:lnTo>
                      <a:pt x="35" y="1728"/>
                    </a:lnTo>
                    <a:lnTo>
                      <a:pt x="0" y="1680"/>
                    </a:lnTo>
                    <a:lnTo>
                      <a:pt x="232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0" name="Freeform 446"/>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2356" y="48"/>
                    </a:moveTo>
                    <a:lnTo>
                      <a:pt x="2321" y="0"/>
                    </a:lnTo>
                    <a:lnTo>
                      <a:pt x="0" y="1680"/>
                    </a:lnTo>
                    <a:lnTo>
                      <a:pt x="35" y="1728"/>
                    </a:lnTo>
                    <a:lnTo>
                      <a:pt x="2356"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41" name="Freeform 447"/>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680"/>
                    </a:moveTo>
                    <a:lnTo>
                      <a:pt x="35" y="1728"/>
                    </a:lnTo>
                    <a:lnTo>
                      <a:pt x="2321"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2" name="Freeform 448"/>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728"/>
                    </a:moveTo>
                    <a:lnTo>
                      <a:pt x="2286" y="0"/>
                    </a:lnTo>
                    <a:lnTo>
                      <a:pt x="2321"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3" name="Freeform 449"/>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0" y="1680"/>
                    </a:moveTo>
                    <a:lnTo>
                      <a:pt x="35" y="1728"/>
                    </a:lnTo>
                    <a:lnTo>
                      <a:pt x="2356" y="48"/>
                    </a:lnTo>
                    <a:lnTo>
                      <a:pt x="2321"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44" name="Freeform 450"/>
              <p:cNvSpPr>
                <a:spLocks noChangeAspect="1"/>
              </p:cNvSpPr>
              <p:nvPr/>
            </p:nvSpPr>
            <p:spPr bwMode="auto">
              <a:xfrm>
                <a:off x="1732" y="2005"/>
                <a:ext cx="95" cy="252"/>
              </a:xfrm>
              <a:custGeom>
                <a:avLst/>
                <a:gdLst>
                  <a:gd name="T0" fmla="*/ 0 w 856"/>
                  <a:gd name="T1" fmla="*/ 0 h 2272"/>
                  <a:gd name="T2" fmla="*/ 0 w 856"/>
                  <a:gd name="T3" fmla="*/ 0 h 2272"/>
                  <a:gd name="T4" fmla="*/ 0 w 856"/>
                  <a:gd name="T5" fmla="*/ 0 h 2272"/>
                  <a:gd name="T6" fmla="*/ 0 w 856"/>
                  <a:gd name="T7" fmla="*/ 0 h 2272"/>
                  <a:gd name="T8" fmla="*/ 0 60000 65536"/>
                  <a:gd name="T9" fmla="*/ 0 60000 65536"/>
                  <a:gd name="T10" fmla="*/ 0 60000 65536"/>
                  <a:gd name="T11" fmla="*/ 0 60000 65536"/>
                  <a:gd name="T12" fmla="*/ 0 w 856"/>
                  <a:gd name="T13" fmla="*/ 0 h 2272"/>
                  <a:gd name="T14" fmla="*/ 856 w 856"/>
                  <a:gd name="T15" fmla="*/ 2272 h 2272"/>
                </a:gdLst>
                <a:ahLst/>
                <a:cxnLst>
                  <a:cxn ang="T8">
                    <a:pos x="T0" y="T1"/>
                  </a:cxn>
                  <a:cxn ang="T9">
                    <a:pos x="T2" y="T3"/>
                  </a:cxn>
                  <a:cxn ang="T10">
                    <a:pos x="T4" y="T5"/>
                  </a:cxn>
                  <a:cxn ang="T11">
                    <a:pos x="T6" y="T7"/>
                  </a:cxn>
                </a:cxnLst>
                <a:rect l="T12" t="T13" r="T14" b="T15"/>
                <a:pathLst>
                  <a:path w="856" h="2272">
                    <a:moveTo>
                      <a:pt x="856" y="31"/>
                    </a:moveTo>
                    <a:lnTo>
                      <a:pt x="774" y="0"/>
                    </a:lnTo>
                    <a:lnTo>
                      <a:pt x="0" y="2272"/>
                    </a:lnTo>
                    <a:lnTo>
                      <a:pt x="85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5" name="Freeform 451"/>
              <p:cNvSpPr>
                <a:spLocks noChangeAspect="1"/>
              </p:cNvSpPr>
              <p:nvPr/>
            </p:nvSpPr>
            <p:spPr bwMode="auto">
              <a:xfrm>
                <a:off x="1723" y="2005"/>
                <a:ext cx="95"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0"/>
                    </a:moveTo>
                    <a:lnTo>
                      <a:pt x="84" y="2272"/>
                    </a:lnTo>
                    <a:lnTo>
                      <a:pt x="0" y="2240"/>
                    </a:lnTo>
                    <a:lnTo>
                      <a:pt x="8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6" name="Freeform 452"/>
              <p:cNvSpPr>
                <a:spLocks noChangeAspect="1"/>
              </p:cNvSpPr>
              <p:nvPr/>
            </p:nvSpPr>
            <p:spPr bwMode="auto">
              <a:xfrm>
                <a:off x="1723" y="2005"/>
                <a:ext cx="104"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8" y="0"/>
                    </a:lnTo>
                    <a:lnTo>
                      <a:pt x="0" y="2240"/>
                    </a:lnTo>
                    <a:lnTo>
                      <a:pt x="84"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47" name="Freeform 453"/>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8" name="Freeform 454"/>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49" name="Rectangle 455"/>
              <p:cNvSpPr>
                <a:spLocks noChangeAspect="1" noChangeArrowheads="1"/>
              </p:cNvSpPr>
              <p:nvPr/>
            </p:nvSpPr>
            <p:spPr bwMode="auto">
              <a:xfrm>
                <a:off x="1727"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3850" name="Freeform 456"/>
              <p:cNvSpPr>
                <a:spLocks noChangeAspect="1"/>
              </p:cNvSpPr>
              <p:nvPr/>
            </p:nvSpPr>
            <p:spPr bwMode="auto">
              <a:xfrm>
                <a:off x="1773" y="2004"/>
                <a:ext cx="172" cy="130"/>
              </a:xfrm>
              <a:custGeom>
                <a:avLst/>
                <a:gdLst>
                  <a:gd name="T0" fmla="*/ 0 w 1548"/>
                  <a:gd name="T1" fmla="*/ 0 h 1168"/>
                  <a:gd name="T2" fmla="*/ 0 w 1548"/>
                  <a:gd name="T3" fmla="*/ 0 h 1168"/>
                  <a:gd name="T4" fmla="*/ 0 w 1548"/>
                  <a:gd name="T5" fmla="*/ 0 h 1168"/>
                  <a:gd name="T6" fmla="*/ 0 w 1548"/>
                  <a:gd name="T7" fmla="*/ 0 h 1168"/>
                  <a:gd name="T8" fmla="*/ 0 60000 65536"/>
                  <a:gd name="T9" fmla="*/ 0 60000 65536"/>
                  <a:gd name="T10" fmla="*/ 0 60000 65536"/>
                  <a:gd name="T11" fmla="*/ 0 60000 65536"/>
                  <a:gd name="T12" fmla="*/ 0 w 1548"/>
                  <a:gd name="T13" fmla="*/ 0 h 1168"/>
                  <a:gd name="T14" fmla="*/ 1548 w 1548"/>
                  <a:gd name="T15" fmla="*/ 1168 h 1168"/>
                </a:gdLst>
                <a:ahLst/>
                <a:cxnLst>
                  <a:cxn ang="T8">
                    <a:pos x="T0" y="T1"/>
                  </a:cxn>
                  <a:cxn ang="T9">
                    <a:pos x="T2" y="T3"/>
                  </a:cxn>
                  <a:cxn ang="T10">
                    <a:pos x="T4" y="T5"/>
                  </a:cxn>
                  <a:cxn ang="T11">
                    <a:pos x="T6" y="T7"/>
                  </a:cxn>
                </a:cxnLst>
                <a:rect l="T12" t="T13" r="T14" b="T15"/>
                <a:pathLst>
                  <a:path w="1548" h="1168">
                    <a:moveTo>
                      <a:pt x="0" y="1120"/>
                    </a:moveTo>
                    <a:lnTo>
                      <a:pt x="34" y="1168"/>
                    </a:lnTo>
                    <a:lnTo>
                      <a:pt x="1548"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1" name="Freeform 457"/>
              <p:cNvSpPr>
                <a:spLocks noChangeAspect="1"/>
              </p:cNvSpPr>
              <p:nvPr/>
            </p:nvSpPr>
            <p:spPr bwMode="auto">
              <a:xfrm>
                <a:off x="1777" y="2004"/>
                <a:ext cx="172" cy="130"/>
              </a:xfrm>
              <a:custGeom>
                <a:avLst/>
                <a:gdLst>
                  <a:gd name="T0" fmla="*/ 0 w 1549"/>
                  <a:gd name="T1" fmla="*/ 0 h 1168"/>
                  <a:gd name="T2" fmla="*/ 0 w 1549"/>
                  <a:gd name="T3" fmla="*/ 0 h 1168"/>
                  <a:gd name="T4" fmla="*/ 0 w 1549"/>
                  <a:gd name="T5" fmla="*/ 0 h 1168"/>
                  <a:gd name="T6" fmla="*/ 0 w 1549"/>
                  <a:gd name="T7" fmla="*/ 0 h 1168"/>
                  <a:gd name="T8" fmla="*/ 0 60000 65536"/>
                  <a:gd name="T9" fmla="*/ 0 60000 65536"/>
                  <a:gd name="T10" fmla="*/ 0 60000 65536"/>
                  <a:gd name="T11" fmla="*/ 0 60000 65536"/>
                  <a:gd name="T12" fmla="*/ 0 w 1549"/>
                  <a:gd name="T13" fmla="*/ 0 h 1168"/>
                  <a:gd name="T14" fmla="*/ 1549 w 1549"/>
                  <a:gd name="T15" fmla="*/ 1168 h 1168"/>
                </a:gdLst>
                <a:ahLst/>
                <a:cxnLst>
                  <a:cxn ang="T8">
                    <a:pos x="T0" y="T1"/>
                  </a:cxn>
                  <a:cxn ang="T9">
                    <a:pos x="T2" y="T3"/>
                  </a:cxn>
                  <a:cxn ang="T10">
                    <a:pos x="T4" y="T5"/>
                  </a:cxn>
                  <a:cxn ang="T11">
                    <a:pos x="T6" y="T7"/>
                  </a:cxn>
                </a:cxnLst>
                <a:rect l="T12" t="T13" r="T14" b="T15"/>
                <a:pathLst>
                  <a:path w="1549" h="1168">
                    <a:moveTo>
                      <a:pt x="0" y="1168"/>
                    </a:moveTo>
                    <a:lnTo>
                      <a:pt x="1514" y="0"/>
                    </a:lnTo>
                    <a:lnTo>
                      <a:pt x="1549"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2" name="Freeform 458"/>
              <p:cNvSpPr>
                <a:spLocks noChangeAspect="1"/>
              </p:cNvSpPr>
              <p:nvPr/>
            </p:nvSpPr>
            <p:spPr bwMode="auto">
              <a:xfrm>
                <a:off x="1773" y="2004"/>
                <a:ext cx="176" cy="130"/>
              </a:xfrm>
              <a:custGeom>
                <a:avLst/>
                <a:gdLst>
                  <a:gd name="T0" fmla="*/ 0 w 1583"/>
                  <a:gd name="T1" fmla="*/ 0 h 1168"/>
                  <a:gd name="T2" fmla="*/ 0 w 1583"/>
                  <a:gd name="T3" fmla="*/ 0 h 1168"/>
                  <a:gd name="T4" fmla="*/ 0 w 1583"/>
                  <a:gd name="T5" fmla="*/ 0 h 1168"/>
                  <a:gd name="T6" fmla="*/ 0 w 1583"/>
                  <a:gd name="T7" fmla="*/ 0 h 1168"/>
                  <a:gd name="T8" fmla="*/ 0 w 1583"/>
                  <a:gd name="T9" fmla="*/ 0 h 1168"/>
                  <a:gd name="T10" fmla="*/ 0 60000 65536"/>
                  <a:gd name="T11" fmla="*/ 0 60000 65536"/>
                  <a:gd name="T12" fmla="*/ 0 60000 65536"/>
                  <a:gd name="T13" fmla="*/ 0 60000 65536"/>
                  <a:gd name="T14" fmla="*/ 0 60000 65536"/>
                  <a:gd name="T15" fmla="*/ 0 w 1583"/>
                  <a:gd name="T16" fmla="*/ 0 h 1168"/>
                  <a:gd name="T17" fmla="*/ 1583 w 1583"/>
                  <a:gd name="T18" fmla="*/ 1168 h 1168"/>
                </a:gdLst>
                <a:ahLst/>
                <a:cxnLst>
                  <a:cxn ang="T10">
                    <a:pos x="T0" y="T1"/>
                  </a:cxn>
                  <a:cxn ang="T11">
                    <a:pos x="T2" y="T3"/>
                  </a:cxn>
                  <a:cxn ang="T12">
                    <a:pos x="T4" y="T5"/>
                  </a:cxn>
                  <a:cxn ang="T13">
                    <a:pos x="T6" y="T7"/>
                  </a:cxn>
                  <a:cxn ang="T14">
                    <a:pos x="T8" y="T9"/>
                  </a:cxn>
                </a:cxnLst>
                <a:rect l="T15" t="T16" r="T17" b="T18"/>
                <a:pathLst>
                  <a:path w="1583" h="1168">
                    <a:moveTo>
                      <a:pt x="0" y="1120"/>
                    </a:moveTo>
                    <a:lnTo>
                      <a:pt x="34" y="1168"/>
                    </a:lnTo>
                    <a:lnTo>
                      <a:pt x="1583" y="48"/>
                    </a:lnTo>
                    <a:lnTo>
                      <a:pt x="1548"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53" name="Freeform 459"/>
              <p:cNvSpPr>
                <a:spLocks noChangeAspect="1"/>
              </p:cNvSpPr>
              <p:nvPr/>
            </p:nvSpPr>
            <p:spPr bwMode="auto">
              <a:xfrm>
                <a:off x="1797" y="2004"/>
                <a:ext cx="86" cy="68"/>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560"/>
                    </a:moveTo>
                    <a:lnTo>
                      <a:pt x="34" y="608"/>
                    </a:lnTo>
                    <a:lnTo>
                      <a:pt x="773"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4" name="Freeform 460"/>
              <p:cNvSpPr>
                <a:spLocks noChangeAspect="1"/>
              </p:cNvSpPr>
              <p:nvPr/>
            </p:nvSpPr>
            <p:spPr bwMode="auto">
              <a:xfrm>
                <a:off x="1801" y="2004"/>
                <a:ext cx="86" cy="68"/>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608"/>
                    </a:moveTo>
                    <a:lnTo>
                      <a:pt x="739" y="0"/>
                    </a:lnTo>
                    <a:lnTo>
                      <a:pt x="774"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5" name="Freeform 461"/>
              <p:cNvSpPr>
                <a:spLocks noChangeAspect="1"/>
              </p:cNvSpPr>
              <p:nvPr/>
            </p:nvSpPr>
            <p:spPr bwMode="auto">
              <a:xfrm>
                <a:off x="1797" y="2004"/>
                <a:ext cx="90" cy="68"/>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4" y="608"/>
                    </a:lnTo>
                    <a:lnTo>
                      <a:pt x="808" y="48"/>
                    </a:lnTo>
                    <a:lnTo>
                      <a:pt x="773"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56" name="Freeform 462"/>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48"/>
                    </a:moveTo>
                    <a:lnTo>
                      <a:pt x="2287" y="0"/>
                    </a:lnTo>
                    <a:lnTo>
                      <a:pt x="0" y="1728"/>
                    </a:lnTo>
                    <a:lnTo>
                      <a:pt x="2322"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7" name="Freeform 463"/>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0"/>
                    </a:moveTo>
                    <a:lnTo>
                      <a:pt x="35" y="1728"/>
                    </a:lnTo>
                    <a:lnTo>
                      <a:pt x="0" y="1680"/>
                    </a:lnTo>
                    <a:lnTo>
                      <a:pt x="232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58" name="Freeform 464"/>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2357" y="48"/>
                    </a:moveTo>
                    <a:lnTo>
                      <a:pt x="2322" y="0"/>
                    </a:lnTo>
                    <a:lnTo>
                      <a:pt x="0" y="1680"/>
                    </a:lnTo>
                    <a:lnTo>
                      <a:pt x="35" y="1728"/>
                    </a:lnTo>
                    <a:lnTo>
                      <a:pt x="2357"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59" name="Freeform 465"/>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680"/>
                    </a:moveTo>
                    <a:lnTo>
                      <a:pt x="35" y="1728"/>
                    </a:lnTo>
                    <a:lnTo>
                      <a:pt x="2322"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0" name="Freeform 466"/>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728"/>
                    </a:moveTo>
                    <a:lnTo>
                      <a:pt x="2287" y="0"/>
                    </a:lnTo>
                    <a:lnTo>
                      <a:pt x="2322"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1" name="Freeform 467"/>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0" y="1680"/>
                    </a:moveTo>
                    <a:lnTo>
                      <a:pt x="35" y="1728"/>
                    </a:lnTo>
                    <a:lnTo>
                      <a:pt x="2357" y="48"/>
                    </a:lnTo>
                    <a:lnTo>
                      <a:pt x="2322"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62" name="Freeform 468"/>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48"/>
                    </a:moveTo>
                    <a:lnTo>
                      <a:pt x="1512" y="0"/>
                    </a:lnTo>
                    <a:lnTo>
                      <a:pt x="0" y="1168"/>
                    </a:lnTo>
                    <a:lnTo>
                      <a:pt x="1547"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3" name="Freeform 469"/>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0"/>
                    </a:moveTo>
                    <a:lnTo>
                      <a:pt x="35" y="1168"/>
                    </a:lnTo>
                    <a:lnTo>
                      <a:pt x="0" y="1120"/>
                    </a:lnTo>
                    <a:lnTo>
                      <a:pt x="154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4" name="Freeform 470"/>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1582" y="48"/>
                    </a:moveTo>
                    <a:lnTo>
                      <a:pt x="1547" y="0"/>
                    </a:lnTo>
                    <a:lnTo>
                      <a:pt x="0" y="1120"/>
                    </a:lnTo>
                    <a:lnTo>
                      <a:pt x="35" y="1168"/>
                    </a:lnTo>
                    <a:lnTo>
                      <a:pt x="1582"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65" name="Freeform 471"/>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20"/>
                    </a:moveTo>
                    <a:lnTo>
                      <a:pt x="35" y="1168"/>
                    </a:lnTo>
                    <a:lnTo>
                      <a:pt x="1547"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6" name="Freeform 472"/>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68"/>
                    </a:moveTo>
                    <a:lnTo>
                      <a:pt x="1512" y="0"/>
                    </a:lnTo>
                    <a:lnTo>
                      <a:pt x="1547"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7" name="Freeform 473"/>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0" y="1120"/>
                    </a:moveTo>
                    <a:lnTo>
                      <a:pt x="35" y="1168"/>
                    </a:lnTo>
                    <a:lnTo>
                      <a:pt x="1582" y="48"/>
                    </a:lnTo>
                    <a:lnTo>
                      <a:pt x="1547"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68" name="Freeform 474"/>
              <p:cNvSpPr>
                <a:spLocks noChangeAspect="1"/>
              </p:cNvSpPr>
              <p:nvPr/>
            </p:nvSpPr>
            <p:spPr bwMode="auto">
              <a:xfrm>
                <a:off x="2229" y="2005"/>
                <a:ext cx="96"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31"/>
                    </a:moveTo>
                    <a:lnTo>
                      <a:pt x="775" y="0"/>
                    </a:lnTo>
                    <a:lnTo>
                      <a:pt x="0" y="2272"/>
                    </a:lnTo>
                    <a:lnTo>
                      <a:pt x="858"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69" name="Freeform 475"/>
              <p:cNvSpPr>
                <a:spLocks noChangeAspect="1"/>
              </p:cNvSpPr>
              <p:nvPr/>
            </p:nvSpPr>
            <p:spPr bwMode="auto">
              <a:xfrm>
                <a:off x="2220" y="2005"/>
                <a:ext cx="95" cy="252"/>
              </a:xfrm>
              <a:custGeom>
                <a:avLst/>
                <a:gdLst>
                  <a:gd name="T0" fmla="*/ 0 w 857"/>
                  <a:gd name="T1" fmla="*/ 0 h 2272"/>
                  <a:gd name="T2" fmla="*/ 0 w 857"/>
                  <a:gd name="T3" fmla="*/ 0 h 2272"/>
                  <a:gd name="T4" fmla="*/ 0 w 857"/>
                  <a:gd name="T5" fmla="*/ 0 h 2272"/>
                  <a:gd name="T6" fmla="*/ 0 w 857"/>
                  <a:gd name="T7" fmla="*/ 0 h 2272"/>
                  <a:gd name="T8" fmla="*/ 0 60000 65536"/>
                  <a:gd name="T9" fmla="*/ 0 60000 65536"/>
                  <a:gd name="T10" fmla="*/ 0 60000 65536"/>
                  <a:gd name="T11" fmla="*/ 0 60000 65536"/>
                  <a:gd name="T12" fmla="*/ 0 w 857"/>
                  <a:gd name="T13" fmla="*/ 0 h 2272"/>
                  <a:gd name="T14" fmla="*/ 857 w 857"/>
                  <a:gd name="T15" fmla="*/ 2272 h 2272"/>
                </a:gdLst>
                <a:ahLst/>
                <a:cxnLst>
                  <a:cxn ang="T8">
                    <a:pos x="T0" y="T1"/>
                  </a:cxn>
                  <a:cxn ang="T9">
                    <a:pos x="T2" y="T3"/>
                  </a:cxn>
                  <a:cxn ang="T10">
                    <a:pos x="T4" y="T5"/>
                  </a:cxn>
                  <a:cxn ang="T11">
                    <a:pos x="T6" y="T7"/>
                  </a:cxn>
                </a:cxnLst>
                <a:rect l="T12" t="T13" r="T14" b="T15"/>
                <a:pathLst>
                  <a:path w="857" h="2272">
                    <a:moveTo>
                      <a:pt x="857" y="0"/>
                    </a:moveTo>
                    <a:lnTo>
                      <a:pt x="82" y="2272"/>
                    </a:lnTo>
                    <a:lnTo>
                      <a:pt x="0" y="2240"/>
                    </a:lnTo>
                    <a:lnTo>
                      <a:pt x="85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0" name="Freeform 476"/>
              <p:cNvSpPr>
                <a:spLocks noChangeAspect="1"/>
              </p:cNvSpPr>
              <p:nvPr/>
            </p:nvSpPr>
            <p:spPr bwMode="auto">
              <a:xfrm>
                <a:off x="2220" y="2005"/>
                <a:ext cx="105"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7" y="0"/>
                    </a:lnTo>
                    <a:lnTo>
                      <a:pt x="0" y="2240"/>
                    </a:lnTo>
                    <a:lnTo>
                      <a:pt x="82"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71" name="Freeform 477"/>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773" y="48"/>
                    </a:moveTo>
                    <a:lnTo>
                      <a:pt x="739" y="0"/>
                    </a:lnTo>
                    <a:lnTo>
                      <a:pt x="0" y="608"/>
                    </a:lnTo>
                    <a:lnTo>
                      <a:pt x="773"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2" name="Freeform 478"/>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774" y="0"/>
                    </a:moveTo>
                    <a:lnTo>
                      <a:pt x="35" y="608"/>
                    </a:lnTo>
                    <a:lnTo>
                      <a:pt x="0" y="560"/>
                    </a:lnTo>
                    <a:lnTo>
                      <a:pt x="77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3" name="Freeform 479"/>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808" y="48"/>
                    </a:moveTo>
                    <a:lnTo>
                      <a:pt x="774" y="0"/>
                    </a:lnTo>
                    <a:lnTo>
                      <a:pt x="0" y="560"/>
                    </a:lnTo>
                    <a:lnTo>
                      <a:pt x="35" y="608"/>
                    </a:lnTo>
                    <a:lnTo>
                      <a:pt x="808"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74" name="Freeform 480"/>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560"/>
                    </a:moveTo>
                    <a:lnTo>
                      <a:pt x="35" y="608"/>
                    </a:lnTo>
                    <a:lnTo>
                      <a:pt x="774"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5" name="Freeform 481"/>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608"/>
                    </a:moveTo>
                    <a:lnTo>
                      <a:pt x="739" y="0"/>
                    </a:lnTo>
                    <a:lnTo>
                      <a:pt x="773"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6" name="Freeform 482"/>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5" y="608"/>
                    </a:lnTo>
                    <a:lnTo>
                      <a:pt x="808" y="48"/>
                    </a:lnTo>
                    <a:lnTo>
                      <a:pt x="774"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877" name="Freeform 483"/>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8" name="Freeform 484"/>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879" name="Rectangle 485"/>
              <p:cNvSpPr>
                <a:spLocks noChangeAspect="1" noChangeArrowheads="1"/>
              </p:cNvSpPr>
              <p:nvPr/>
            </p:nvSpPr>
            <p:spPr bwMode="auto">
              <a:xfrm>
                <a:off x="2071"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sp>
        <p:nvSpPr>
          <p:cNvPr id="48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46</a:t>
            </a:fld>
            <a:endParaRPr lang="en-US" altLang="en-US"/>
          </a:p>
        </p:txBody>
      </p:sp>
    </p:spTree>
    <p:extLst>
      <p:ext uri="{BB962C8B-B14F-4D97-AF65-F5344CB8AC3E}">
        <p14:creationId xmlns:p14="http://schemas.microsoft.com/office/powerpoint/2010/main" val="30274776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VBE Design Flexural Forces</a:t>
            </a:r>
          </a:p>
        </p:txBody>
      </p:sp>
      <p:sp>
        <p:nvSpPr>
          <p:cNvPr id="105475" name="Rectangle 6"/>
          <p:cNvSpPr>
            <a:spLocks noChangeArrowheads="1"/>
          </p:cNvSpPr>
          <p:nvPr/>
        </p:nvSpPr>
        <p:spPr bwMode="auto">
          <a:xfrm>
            <a:off x="6593649" y="41370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5476" name="Rectangle 7"/>
          <p:cNvSpPr>
            <a:spLocks noChangeArrowheads="1"/>
          </p:cNvSpPr>
          <p:nvPr/>
        </p:nvSpPr>
        <p:spPr bwMode="auto">
          <a:xfrm>
            <a:off x="4699762" y="2884488"/>
            <a:ext cx="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5477" name="Rectangle 8"/>
          <p:cNvSpPr>
            <a:spLocks noChangeArrowheads="1"/>
          </p:cNvSpPr>
          <p:nvPr/>
        </p:nvSpPr>
        <p:spPr bwMode="auto">
          <a:xfrm>
            <a:off x="7231824" y="4175125"/>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5478" name="Rectangle 9"/>
          <p:cNvSpPr>
            <a:spLocks noChangeArrowheads="1"/>
          </p:cNvSpPr>
          <p:nvPr/>
        </p:nvSpPr>
        <p:spPr bwMode="auto">
          <a:xfrm>
            <a:off x="0" y="32845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05479" name="Group 12"/>
          <p:cNvGrpSpPr>
            <a:grpSpLocks/>
          </p:cNvGrpSpPr>
          <p:nvPr/>
        </p:nvGrpSpPr>
        <p:grpSpPr bwMode="auto">
          <a:xfrm rot="-5400000">
            <a:off x="6677819" y="3452019"/>
            <a:ext cx="2992438" cy="317500"/>
            <a:chOff x="1977" y="1432"/>
            <a:chExt cx="1885" cy="200"/>
          </a:xfrm>
        </p:grpSpPr>
        <p:sp>
          <p:nvSpPr>
            <p:cNvPr id="106238" name="Rectangle 13"/>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39" name="Freeform 14"/>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40" name="Freeform 15"/>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41" name="Rectangle 16"/>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42" name="Rectangle 17"/>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43" name="Freeform 18"/>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44" name="Freeform 19"/>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45" name="Rectangle 20"/>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46" name="Freeform 21"/>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p>
          </p:txBody>
        </p:sp>
        <p:sp>
          <p:nvSpPr>
            <p:cNvPr id="106247" name="Freeform 22"/>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p>
          </p:txBody>
        </p:sp>
        <p:sp>
          <p:nvSpPr>
            <p:cNvPr id="106248" name="Rectangle 23"/>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49" name="Freeform 24"/>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50" name="Freeform 25"/>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51" name="Rectangle 26"/>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6252" name="Freeform 27"/>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53" name="Freeform 28"/>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254" name="Rectangle 29"/>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05480" name="Group 52"/>
          <p:cNvGrpSpPr>
            <a:grpSpLocks/>
          </p:cNvGrpSpPr>
          <p:nvPr/>
        </p:nvGrpSpPr>
        <p:grpSpPr bwMode="auto">
          <a:xfrm rot="5400000" flipV="1">
            <a:off x="6304757" y="3440906"/>
            <a:ext cx="3124200" cy="160337"/>
            <a:chOff x="1977" y="2120"/>
            <a:chExt cx="1968" cy="101"/>
          </a:xfrm>
        </p:grpSpPr>
        <p:sp>
          <p:nvSpPr>
            <p:cNvPr id="105958" name="Freeform 53"/>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5959" name="Freeform 54"/>
            <p:cNvSpPr>
              <a:spLocks/>
            </p:cNvSpPr>
            <p:nvPr/>
          </p:nvSpPr>
          <p:spPr bwMode="auto">
            <a:xfrm>
              <a:off x="3928"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60" name="Freeform 55"/>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5961" name="Freeform 56"/>
            <p:cNvSpPr>
              <a:spLocks/>
            </p:cNvSpPr>
            <p:nvPr/>
          </p:nvSpPr>
          <p:spPr bwMode="auto">
            <a:xfrm>
              <a:off x="391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05962" name="Group 57"/>
            <p:cNvGrpSpPr>
              <a:grpSpLocks/>
            </p:cNvGrpSpPr>
            <p:nvPr/>
          </p:nvGrpSpPr>
          <p:grpSpPr bwMode="auto">
            <a:xfrm>
              <a:off x="1977" y="2120"/>
              <a:ext cx="1951" cy="101"/>
              <a:chOff x="1977" y="2120"/>
              <a:chExt cx="1951" cy="101"/>
            </a:xfrm>
          </p:grpSpPr>
          <p:sp>
            <p:nvSpPr>
              <p:cNvPr id="105963" name="Freeform 58"/>
              <p:cNvSpPr>
                <a:spLocks/>
              </p:cNvSpPr>
              <p:nvPr/>
            </p:nvSpPr>
            <p:spPr bwMode="auto">
              <a:xfrm>
                <a:off x="1978" y="2219"/>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w="9525">
                <a:solidFill>
                  <a:schemeClr val="tx1"/>
                </a:solidFill>
                <a:round/>
                <a:headEnd/>
                <a:tailEnd/>
              </a:ln>
            </p:spPr>
            <p:txBody>
              <a:bodyPr/>
              <a:lstStyle/>
              <a:p>
                <a:endParaRPr lang="en-US"/>
              </a:p>
            </p:txBody>
          </p:sp>
          <p:sp>
            <p:nvSpPr>
              <p:cNvPr id="105964" name="Freeform 59"/>
              <p:cNvSpPr>
                <a:spLocks/>
              </p:cNvSpPr>
              <p:nvPr/>
            </p:nvSpPr>
            <p:spPr bwMode="auto">
              <a:xfrm>
                <a:off x="1978" y="2219"/>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w="9525">
                <a:solidFill>
                  <a:schemeClr val="tx1"/>
                </a:solidFill>
                <a:round/>
                <a:headEnd/>
                <a:tailEnd/>
              </a:ln>
            </p:spPr>
            <p:txBody>
              <a:bodyPr/>
              <a:lstStyle/>
              <a:p>
                <a:endParaRPr lang="en-US"/>
              </a:p>
            </p:txBody>
          </p:sp>
          <p:sp>
            <p:nvSpPr>
              <p:cNvPr id="105965" name="Rectangle 60"/>
              <p:cNvSpPr>
                <a:spLocks noChangeArrowheads="1"/>
              </p:cNvSpPr>
              <p:nvPr/>
            </p:nvSpPr>
            <p:spPr bwMode="auto">
              <a:xfrm>
                <a:off x="1978" y="2219"/>
                <a:ext cx="1883" cy="2"/>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5966" name="Freeform 61"/>
              <p:cNvSpPr>
                <a:spLocks/>
              </p:cNvSpPr>
              <p:nvPr/>
            </p:nvSpPr>
            <p:spPr bwMode="auto">
              <a:xfrm>
                <a:off x="331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5967" name="Freeform 62"/>
              <p:cNvSpPr>
                <a:spLocks/>
              </p:cNvSpPr>
              <p:nvPr/>
            </p:nvSpPr>
            <p:spPr bwMode="auto">
              <a:xfrm>
                <a:off x="331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5968" name="Freeform 63"/>
              <p:cNvSpPr>
                <a:spLocks/>
              </p:cNvSpPr>
              <p:nvPr/>
            </p:nvSpPr>
            <p:spPr bwMode="auto">
              <a:xfrm>
                <a:off x="331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69" name="Freeform 64"/>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105970" name="Freeform 65"/>
              <p:cNvSpPr>
                <a:spLocks/>
              </p:cNvSpPr>
              <p:nvPr/>
            </p:nvSpPr>
            <p:spPr bwMode="auto">
              <a:xfrm>
                <a:off x="3368"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71" name="Freeform 66"/>
              <p:cNvSpPr>
                <a:spLocks/>
              </p:cNvSpPr>
              <p:nvPr/>
            </p:nvSpPr>
            <p:spPr bwMode="auto">
              <a:xfrm>
                <a:off x="336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5972" name="Freeform 67"/>
              <p:cNvSpPr>
                <a:spLocks/>
              </p:cNvSpPr>
              <p:nvPr/>
            </p:nvSpPr>
            <p:spPr bwMode="auto">
              <a:xfrm>
                <a:off x="336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5973" name="Freeform 68"/>
              <p:cNvSpPr>
                <a:spLocks/>
              </p:cNvSpPr>
              <p:nvPr/>
            </p:nvSpPr>
            <p:spPr bwMode="auto">
              <a:xfrm>
                <a:off x="336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74" name="Freeform 69"/>
              <p:cNvSpPr>
                <a:spLocks/>
              </p:cNvSpPr>
              <p:nvPr/>
            </p:nvSpPr>
            <p:spPr bwMode="auto">
              <a:xfrm>
                <a:off x="1978" y="2218"/>
                <a:ext cx="1883" cy="3"/>
              </a:xfrm>
              <a:custGeom>
                <a:avLst/>
                <a:gdLst>
                  <a:gd name="T0" fmla="*/ 0 w 1883"/>
                  <a:gd name="T1" fmla="*/ 0 h 3"/>
                  <a:gd name="T2" fmla="*/ 0 w 1883"/>
                  <a:gd name="T3" fmla="*/ 3 h 3"/>
                  <a:gd name="T4" fmla="*/ 1883 w 1883"/>
                  <a:gd name="T5" fmla="*/ 0 h 3"/>
                  <a:gd name="T6" fmla="*/ 0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0"/>
                    </a:moveTo>
                    <a:lnTo>
                      <a:pt x="0" y="3"/>
                    </a:lnTo>
                    <a:lnTo>
                      <a:pt x="1883" y="0"/>
                    </a:lnTo>
                    <a:lnTo>
                      <a:pt x="0" y="0"/>
                    </a:lnTo>
                    <a:close/>
                  </a:path>
                </a:pathLst>
              </a:custGeom>
              <a:solidFill>
                <a:srgbClr val="000000"/>
              </a:solidFill>
              <a:ln w="9525">
                <a:solidFill>
                  <a:schemeClr val="tx1"/>
                </a:solidFill>
                <a:round/>
                <a:headEnd/>
                <a:tailEnd/>
              </a:ln>
            </p:spPr>
            <p:txBody>
              <a:bodyPr/>
              <a:lstStyle/>
              <a:p>
                <a:endParaRPr lang="en-US"/>
              </a:p>
            </p:txBody>
          </p:sp>
          <p:sp>
            <p:nvSpPr>
              <p:cNvPr id="105975" name="Freeform 70"/>
              <p:cNvSpPr>
                <a:spLocks/>
              </p:cNvSpPr>
              <p:nvPr/>
            </p:nvSpPr>
            <p:spPr bwMode="auto">
              <a:xfrm>
                <a:off x="1978" y="2218"/>
                <a:ext cx="1883" cy="3"/>
              </a:xfrm>
              <a:custGeom>
                <a:avLst/>
                <a:gdLst>
                  <a:gd name="T0" fmla="*/ 0 w 1883"/>
                  <a:gd name="T1" fmla="*/ 3 h 3"/>
                  <a:gd name="T2" fmla="*/ 1883 w 1883"/>
                  <a:gd name="T3" fmla="*/ 0 h 3"/>
                  <a:gd name="T4" fmla="*/ 1883 w 1883"/>
                  <a:gd name="T5" fmla="*/ 3 h 3"/>
                  <a:gd name="T6" fmla="*/ 0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0" y="3"/>
                    </a:moveTo>
                    <a:lnTo>
                      <a:pt x="1883" y="0"/>
                    </a:lnTo>
                    <a:lnTo>
                      <a:pt x="1883" y="3"/>
                    </a:lnTo>
                    <a:lnTo>
                      <a:pt x="0" y="3"/>
                    </a:lnTo>
                    <a:close/>
                  </a:path>
                </a:pathLst>
              </a:custGeom>
              <a:solidFill>
                <a:srgbClr val="000000"/>
              </a:solidFill>
              <a:ln w="9525">
                <a:solidFill>
                  <a:schemeClr val="tx1"/>
                </a:solidFill>
                <a:round/>
                <a:headEnd/>
                <a:tailEnd/>
              </a:ln>
            </p:spPr>
            <p:txBody>
              <a:bodyPr/>
              <a:lstStyle/>
              <a:p>
                <a:endParaRPr lang="en-US"/>
              </a:p>
            </p:txBody>
          </p:sp>
          <p:sp>
            <p:nvSpPr>
              <p:cNvPr id="105976" name="Rectangle 71"/>
              <p:cNvSpPr>
                <a:spLocks noChangeArrowheads="1"/>
              </p:cNvSpPr>
              <p:nvPr/>
            </p:nvSpPr>
            <p:spPr bwMode="auto">
              <a:xfrm>
                <a:off x="1978" y="2218"/>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5977" name="Freeform 72"/>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105978" name="Freeform 73"/>
              <p:cNvSpPr>
                <a:spLocks/>
              </p:cNvSpPr>
              <p:nvPr/>
            </p:nvSpPr>
            <p:spPr bwMode="auto">
              <a:xfrm>
                <a:off x="3382"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79" name="Freeform 74"/>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5980" name="Freeform 75"/>
              <p:cNvSpPr>
                <a:spLocks/>
              </p:cNvSpPr>
              <p:nvPr/>
            </p:nvSpPr>
            <p:spPr bwMode="auto">
              <a:xfrm>
                <a:off x="341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81" name="Freeform 76"/>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5982" name="Freeform 77"/>
              <p:cNvSpPr>
                <a:spLocks/>
              </p:cNvSpPr>
              <p:nvPr/>
            </p:nvSpPr>
            <p:spPr bwMode="auto">
              <a:xfrm>
                <a:off x="343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83" name="Freeform 78"/>
              <p:cNvSpPr>
                <a:spLocks/>
              </p:cNvSpPr>
              <p:nvPr/>
            </p:nvSpPr>
            <p:spPr bwMode="auto">
              <a:xfrm>
                <a:off x="341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5984" name="Freeform 79"/>
              <p:cNvSpPr>
                <a:spLocks/>
              </p:cNvSpPr>
              <p:nvPr/>
            </p:nvSpPr>
            <p:spPr bwMode="auto">
              <a:xfrm>
                <a:off x="341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5985" name="Freeform 80"/>
              <p:cNvSpPr>
                <a:spLocks/>
              </p:cNvSpPr>
              <p:nvPr/>
            </p:nvSpPr>
            <p:spPr bwMode="auto">
              <a:xfrm>
                <a:off x="341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86" name="Freeform 81"/>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105987" name="Freeform 82"/>
              <p:cNvSpPr>
                <a:spLocks/>
              </p:cNvSpPr>
              <p:nvPr/>
            </p:nvSpPr>
            <p:spPr bwMode="auto">
              <a:xfrm>
                <a:off x="3467"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88" name="Freeform 83"/>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105989" name="Freeform 84"/>
              <p:cNvSpPr>
                <a:spLocks/>
              </p:cNvSpPr>
              <p:nvPr/>
            </p:nvSpPr>
            <p:spPr bwMode="auto">
              <a:xfrm>
                <a:off x="3481"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90" name="Freeform 85"/>
              <p:cNvSpPr>
                <a:spLocks/>
              </p:cNvSpPr>
              <p:nvPr/>
            </p:nvSpPr>
            <p:spPr bwMode="auto">
              <a:xfrm>
                <a:off x="346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5991" name="Freeform 86"/>
              <p:cNvSpPr>
                <a:spLocks/>
              </p:cNvSpPr>
              <p:nvPr/>
            </p:nvSpPr>
            <p:spPr bwMode="auto">
              <a:xfrm>
                <a:off x="346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5992" name="Freeform 87"/>
              <p:cNvSpPr>
                <a:spLocks/>
              </p:cNvSpPr>
              <p:nvPr/>
            </p:nvSpPr>
            <p:spPr bwMode="auto">
              <a:xfrm>
                <a:off x="346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93" name="Freeform 88"/>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5994" name="Freeform 89"/>
              <p:cNvSpPr>
                <a:spLocks/>
              </p:cNvSpPr>
              <p:nvPr/>
            </p:nvSpPr>
            <p:spPr bwMode="auto">
              <a:xfrm>
                <a:off x="351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95" name="Freeform 90"/>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5996" name="Freeform 91"/>
              <p:cNvSpPr>
                <a:spLocks/>
              </p:cNvSpPr>
              <p:nvPr/>
            </p:nvSpPr>
            <p:spPr bwMode="auto">
              <a:xfrm>
                <a:off x="353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997" name="Freeform 92"/>
              <p:cNvSpPr>
                <a:spLocks/>
              </p:cNvSpPr>
              <p:nvPr/>
            </p:nvSpPr>
            <p:spPr bwMode="auto">
              <a:xfrm>
                <a:off x="3515"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5998" name="Freeform 93"/>
              <p:cNvSpPr>
                <a:spLocks/>
              </p:cNvSpPr>
              <p:nvPr/>
            </p:nvSpPr>
            <p:spPr bwMode="auto">
              <a:xfrm>
                <a:off x="3513"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5999" name="Freeform 94"/>
              <p:cNvSpPr>
                <a:spLocks/>
              </p:cNvSpPr>
              <p:nvPr/>
            </p:nvSpPr>
            <p:spPr bwMode="auto">
              <a:xfrm>
                <a:off x="3513"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0" name="Freeform 95"/>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01" name="Freeform 96"/>
              <p:cNvSpPr>
                <a:spLocks/>
              </p:cNvSpPr>
              <p:nvPr/>
            </p:nvSpPr>
            <p:spPr bwMode="auto">
              <a:xfrm>
                <a:off x="356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2" name="Freeform 97"/>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03" name="Freeform 98"/>
              <p:cNvSpPr>
                <a:spLocks/>
              </p:cNvSpPr>
              <p:nvPr/>
            </p:nvSpPr>
            <p:spPr bwMode="auto">
              <a:xfrm>
                <a:off x="358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4" name="Freeform 99"/>
              <p:cNvSpPr>
                <a:spLocks/>
              </p:cNvSpPr>
              <p:nvPr/>
            </p:nvSpPr>
            <p:spPr bwMode="auto">
              <a:xfrm>
                <a:off x="356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05" name="Freeform 100"/>
              <p:cNvSpPr>
                <a:spLocks/>
              </p:cNvSpPr>
              <p:nvPr/>
            </p:nvSpPr>
            <p:spPr bwMode="auto">
              <a:xfrm>
                <a:off x="356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006" name="Freeform 101"/>
              <p:cNvSpPr>
                <a:spLocks/>
              </p:cNvSpPr>
              <p:nvPr/>
            </p:nvSpPr>
            <p:spPr bwMode="auto">
              <a:xfrm>
                <a:off x="356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7" name="Freeform 102"/>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08" name="Freeform 103"/>
              <p:cNvSpPr>
                <a:spLocks/>
              </p:cNvSpPr>
              <p:nvPr/>
            </p:nvSpPr>
            <p:spPr bwMode="auto">
              <a:xfrm>
                <a:off x="361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09" name="Freeform 104"/>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10" name="Freeform 105"/>
              <p:cNvSpPr>
                <a:spLocks/>
              </p:cNvSpPr>
              <p:nvPr/>
            </p:nvSpPr>
            <p:spPr bwMode="auto">
              <a:xfrm>
                <a:off x="363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11" name="Freeform 106"/>
              <p:cNvSpPr>
                <a:spLocks/>
              </p:cNvSpPr>
              <p:nvPr/>
            </p:nvSpPr>
            <p:spPr bwMode="auto">
              <a:xfrm>
                <a:off x="361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012" name="Freeform 107"/>
              <p:cNvSpPr>
                <a:spLocks/>
              </p:cNvSpPr>
              <p:nvPr/>
            </p:nvSpPr>
            <p:spPr bwMode="auto">
              <a:xfrm>
                <a:off x="361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13" name="Freeform 108"/>
              <p:cNvSpPr>
                <a:spLocks/>
              </p:cNvSpPr>
              <p:nvPr/>
            </p:nvSpPr>
            <p:spPr bwMode="auto">
              <a:xfrm>
                <a:off x="361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14" name="Freeform 109"/>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15" name="Freeform 110"/>
              <p:cNvSpPr>
                <a:spLocks/>
              </p:cNvSpPr>
              <p:nvPr/>
            </p:nvSpPr>
            <p:spPr bwMode="auto">
              <a:xfrm>
                <a:off x="366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16" name="Freeform 111"/>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17" name="Freeform 112"/>
              <p:cNvSpPr>
                <a:spLocks/>
              </p:cNvSpPr>
              <p:nvPr/>
            </p:nvSpPr>
            <p:spPr bwMode="auto">
              <a:xfrm>
                <a:off x="368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18" name="Freeform 113"/>
              <p:cNvSpPr>
                <a:spLocks/>
              </p:cNvSpPr>
              <p:nvPr/>
            </p:nvSpPr>
            <p:spPr bwMode="auto">
              <a:xfrm>
                <a:off x="366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19" name="Freeform 114"/>
              <p:cNvSpPr>
                <a:spLocks/>
              </p:cNvSpPr>
              <p:nvPr/>
            </p:nvSpPr>
            <p:spPr bwMode="auto">
              <a:xfrm>
                <a:off x="366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20" name="Freeform 115"/>
              <p:cNvSpPr>
                <a:spLocks/>
              </p:cNvSpPr>
              <p:nvPr/>
            </p:nvSpPr>
            <p:spPr bwMode="auto">
              <a:xfrm>
                <a:off x="366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21" name="Freeform 116"/>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22" name="Freeform 117"/>
              <p:cNvSpPr>
                <a:spLocks/>
              </p:cNvSpPr>
              <p:nvPr/>
            </p:nvSpPr>
            <p:spPr bwMode="auto">
              <a:xfrm>
                <a:off x="371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23" name="Freeform 118"/>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24" name="Freeform 119"/>
              <p:cNvSpPr>
                <a:spLocks/>
              </p:cNvSpPr>
              <p:nvPr/>
            </p:nvSpPr>
            <p:spPr bwMode="auto">
              <a:xfrm>
                <a:off x="372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25" name="Freeform 120"/>
              <p:cNvSpPr>
                <a:spLocks/>
              </p:cNvSpPr>
              <p:nvPr/>
            </p:nvSpPr>
            <p:spPr bwMode="auto">
              <a:xfrm>
                <a:off x="3713"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26" name="Freeform 121"/>
              <p:cNvSpPr>
                <a:spLocks/>
              </p:cNvSpPr>
              <p:nvPr/>
            </p:nvSpPr>
            <p:spPr bwMode="auto">
              <a:xfrm>
                <a:off x="371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27" name="Freeform 122"/>
              <p:cNvSpPr>
                <a:spLocks/>
              </p:cNvSpPr>
              <p:nvPr/>
            </p:nvSpPr>
            <p:spPr bwMode="auto">
              <a:xfrm>
                <a:off x="3711" y="2139"/>
                <a:ext cx="69" cy="81"/>
              </a:xfrm>
              <a:custGeom>
                <a:avLst/>
                <a:gdLst>
                  <a:gd name="T0" fmla="*/ 69 w 69"/>
                  <a:gd name="T1" fmla="*/ 2 h 81"/>
                  <a:gd name="T2" fmla="*/ 67 w 69"/>
                  <a:gd name="T3" fmla="*/ 0 h 81"/>
                  <a:gd name="T4" fmla="*/ 0 w 69"/>
                  <a:gd name="T5" fmla="*/ 80 h 81"/>
                  <a:gd name="T6" fmla="*/ 2 w 69"/>
                  <a:gd name="T7" fmla="*/ 81 h 81"/>
                  <a:gd name="T8" fmla="*/ 69 w 69"/>
                  <a:gd name="T9" fmla="*/ 2 h 81"/>
                  <a:gd name="T10" fmla="*/ 0 60000 65536"/>
                  <a:gd name="T11" fmla="*/ 0 60000 65536"/>
                  <a:gd name="T12" fmla="*/ 0 60000 65536"/>
                  <a:gd name="T13" fmla="*/ 0 60000 65536"/>
                  <a:gd name="T14" fmla="*/ 0 60000 65536"/>
                  <a:gd name="T15" fmla="*/ 0 w 69"/>
                  <a:gd name="T16" fmla="*/ 0 h 81"/>
                  <a:gd name="T17" fmla="*/ 69 w 69"/>
                  <a:gd name="T18" fmla="*/ 81 h 81"/>
                </a:gdLst>
                <a:ahLst/>
                <a:cxnLst>
                  <a:cxn ang="T10">
                    <a:pos x="T0" y="T1"/>
                  </a:cxn>
                  <a:cxn ang="T11">
                    <a:pos x="T2" y="T3"/>
                  </a:cxn>
                  <a:cxn ang="T12">
                    <a:pos x="T4" y="T5"/>
                  </a:cxn>
                  <a:cxn ang="T13">
                    <a:pos x="T6" y="T7"/>
                  </a:cxn>
                  <a:cxn ang="T14">
                    <a:pos x="T8" y="T9"/>
                  </a:cxn>
                </a:cxnLst>
                <a:rect l="T15" t="T16" r="T17" b="T18"/>
                <a:pathLst>
                  <a:path w="69" h="81">
                    <a:moveTo>
                      <a:pt x="69" y="2"/>
                    </a:moveTo>
                    <a:lnTo>
                      <a:pt x="67" y="0"/>
                    </a:lnTo>
                    <a:lnTo>
                      <a:pt x="0" y="80"/>
                    </a:lnTo>
                    <a:lnTo>
                      <a:pt x="2" y="81"/>
                    </a:lnTo>
                    <a:lnTo>
                      <a:pt x="69"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28" name="Freeform 123"/>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29" name="Freeform 124"/>
              <p:cNvSpPr>
                <a:spLocks/>
              </p:cNvSpPr>
              <p:nvPr/>
            </p:nvSpPr>
            <p:spPr bwMode="auto">
              <a:xfrm>
                <a:off x="376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30" name="Freeform 125"/>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31" name="Freeform 126"/>
              <p:cNvSpPr>
                <a:spLocks/>
              </p:cNvSpPr>
              <p:nvPr/>
            </p:nvSpPr>
            <p:spPr bwMode="auto">
              <a:xfrm>
                <a:off x="377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32" name="Freeform 127"/>
              <p:cNvSpPr>
                <a:spLocks/>
              </p:cNvSpPr>
              <p:nvPr/>
            </p:nvSpPr>
            <p:spPr bwMode="auto">
              <a:xfrm>
                <a:off x="376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33" name="Freeform 128"/>
              <p:cNvSpPr>
                <a:spLocks/>
              </p:cNvSpPr>
              <p:nvPr/>
            </p:nvSpPr>
            <p:spPr bwMode="auto">
              <a:xfrm>
                <a:off x="376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34" name="Freeform 129"/>
              <p:cNvSpPr>
                <a:spLocks/>
              </p:cNvSpPr>
              <p:nvPr/>
            </p:nvSpPr>
            <p:spPr bwMode="auto">
              <a:xfrm>
                <a:off x="376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35" name="Freeform 130"/>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solidFill>
                <a:srgbClr val="000000"/>
              </a:solidFill>
              <a:ln w="9525">
                <a:solidFill>
                  <a:schemeClr val="tx1"/>
                </a:solidFill>
                <a:round/>
                <a:headEnd/>
                <a:tailEnd/>
              </a:ln>
            </p:spPr>
            <p:txBody>
              <a:bodyPr/>
              <a:lstStyle/>
              <a:p>
                <a:endParaRPr lang="en-US"/>
              </a:p>
            </p:txBody>
          </p:sp>
          <p:sp>
            <p:nvSpPr>
              <p:cNvPr id="106036" name="Freeform 131"/>
              <p:cNvSpPr>
                <a:spLocks/>
              </p:cNvSpPr>
              <p:nvPr/>
            </p:nvSpPr>
            <p:spPr bwMode="auto">
              <a:xfrm>
                <a:off x="3813" y="2120"/>
                <a:ext cx="33" cy="20"/>
              </a:xfrm>
              <a:custGeom>
                <a:avLst/>
                <a:gdLst>
                  <a:gd name="T0" fmla="*/ 16 w 33"/>
                  <a:gd name="T1" fmla="*/ 20 h 20"/>
                  <a:gd name="T2" fmla="*/ 0 w 33"/>
                  <a:gd name="T3" fmla="*/ 18 h 20"/>
                  <a:gd name="T4" fmla="*/ 33 w 33"/>
                  <a:gd name="T5" fmla="*/ 0 h 20"/>
                  <a:gd name="T6" fmla="*/ 16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6" y="20"/>
                    </a:moveTo>
                    <a:lnTo>
                      <a:pt x="0" y="18"/>
                    </a:lnTo>
                    <a:lnTo>
                      <a:pt x="33" y="0"/>
                    </a:lnTo>
                    <a:lnTo>
                      <a:pt x="16"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37" name="Freeform 132"/>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38" name="Freeform 133"/>
              <p:cNvSpPr>
                <a:spLocks/>
              </p:cNvSpPr>
              <p:nvPr/>
            </p:nvSpPr>
            <p:spPr bwMode="auto">
              <a:xfrm>
                <a:off x="3829"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39" name="Freeform 134"/>
              <p:cNvSpPr>
                <a:spLocks/>
              </p:cNvSpPr>
              <p:nvPr/>
            </p:nvSpPr>
            <p:spPr bwMode="auto">
              <a:xfrm>
                <a:off x="3812"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40" name="Freeform 135"/>
              <p:cNvSpPr>
                <a:spLocks/>
              </p:cNvSpPr>
              <p:nvPr/>
            </p:nvSpPr>
            <p:spPr bwMode="auto">
              <a:xfrm>
                <a:off x="381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041" name="Freeform 136"/>
              <p:cNvSpPr>
                <a:spLocks/>
              </p:cNvSpPr>
              <p:nvPr/>
            </p:nvSpPr>
            <p:spPr bwMode="auto">
              <a:xfrm>
                <a:off x="3811"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42" name="Freeform 137"/>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43" name="Freeform 138"/>
              <p:cNvSpPr>
                <a:spLocks/>
              </p:cNvSpPr>
              <p:nvPr/>
            </p:nvSpPr>
            <p:spPr bwMode="auto">
              <a:xfrm>
                <a:off x="386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44" name="Freeform 139"/>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45" name="Freeform 140"/>
              <p:cNvSpPr>
                <a:spLocks/>
              </p:cNvSpPr>
              <p:nvPr/>
            </p:nvSpPr>
            <p:spPr bwMode="auto">
              <a:xfrm>
                <a:off x="387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46" name="Freeform 141"/>
              <p:cNvSpPr>
                <a:spLocks/>
              </p:cNvSpPr>
              <p:nvPr/>
            </p:nvSpPr>
            <p:spPr bwMode="auto">
              <a:xfrm>
                <a:off x="386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47" name="Freeform 142"/>
              <p:cNvSpPr>
                <a:spLocks/>
              </p:cNvSpPr>
              <p:nvPr/>
            </p:nvSpPr>
            <p:spPr bwMode="auto">
              <a:xfrm>
                <a:off x="386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48" name="Freeform 143"/>
              <p:cNvSpPr>
                <a:spLocks/>
              </p:cNvSpPr>
              <p:nvPr/>
            </p:nvSpPr>
            <p:spPr bwMode="auto">
              <a:xfrm>
                <a:off x="386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49" name="Freeform 144"/>
              <p:cNvSpPr>
                <a:spLocks/>
              </p:cNvSpPr>
              <p:nvPr/>
            </p:nvSpPr>
            <p:spPr bwMode="auto">
              <a:xfrm>
                <a:off x="197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50" name="Freeform 145"/>
              <p:cNvSpPr>
                <a:spLocks/>
              </p:cNvSpPr>
              <p:nvPr/>
            </p:nvSpPr>
            <p:spPr bwMode="auto">
              <a:xfrm>
                <a:off x="197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51" name="Freeform 146"/>
              <p:cNvSpPr>
                <a:spLocks/>
              </p:cNvSpPr>
              <p:nvPr/>
            </p:nvSpPr>
            <p:spPr bwMode="auto">
              <a:xfrm>
                <a:off x="197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52" name="Freeform 147"/>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53" name="Freeform 148"/>
              <p:cNvSpPr>
                <a:spLocks/>
              </p:cNvSpPr>
              <p:nvPr/>
            </p:nvSpPr>
            <p:spPr bwMode="auto">
              <a:xfrm>
                <a:off x="203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54" name="Freeform 149"/>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55" name="Freeform 150"/>
              <p:cNvSpPr>
                <a:spLocks/>
              </p:cNvSpPr>
              <p:nvPr/>
            </p:nvSpPr>
            <p:spPr bwMode="auto">
              <a:xfrm>
                <a:off x="204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56" name="Freeform 151"/>
              <p:cNvSpPr>
                <a:spLocks/>
              </p:cNvSpPr>
              <p:nvPr/>
            </p:nvSpPr>
            <p:spPr bwMode="auto">
              <a:xfrm>
                <a:off x="202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57" name="Freeform 152"/>
              <p:cNvSpPr>
                <a:spLocks/>
              </p:cNvSpPr>
              <p:nvPr/>
            </p:nvSpPr>
            <p:spPr bwMode="auto">
              <a:xfrm>
                <a:off x="202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58" name="Freeform 153"/>
              <p:cNvSpPr>
                <a:spLocks/>
              </p:cNvSpPr>
              <p:nvPr/>
            </p:nvSpPr>
            <p:spPr bwMode="auto">
              <a:xfrm>
                <a:off x="202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59" name="Freeform 154"/>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60" name="Freeform 155"/>
              <p:cNvSpPr>
                <a:spLocks/>
              </p:cNvSpPr>
              <p:nvPr/>
            </p:nvSpPr>
            <p:spPr bwMode="auto">
              <a:xfrm>
                <a:off x="207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61" name="Freeform 156"/>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62" name="Freeform 157"/>
              <p:cNvSpPr>
                <a:spLocks/>
              </p:cNvSpPr>
              <p:nvPr/>
            </p:nvSpPr>
            <p:spPr bwMode="auto">
              <a:xfrm>
                <a:off x="209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63" name="Freeform 158"/>
              <p:cNvSpPr>
                <a:spLocks/>
              </p:cNvSpPr>
              <p:nvPr/>
            </p:nvSpPr>
            <p:spPr bwMode="auto">
              <a:xfrm>
                <a:off x="207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64" name="Freeform 159"/>
              <p:cNvSpPr>
                <a:spLocks/>
              </p:cNvSpPr>
              <p:nvPr/>
            </p:nvSpPr>
            <p:spPr bwMode="auto">
              <a:xfrm>
                <a:off x="207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65" name="Freeform 160"/>
              <p:cNvSpPr>
                <a:spLocks/>
              </p:cNvSpPr>
              <p:nvPr/>
            </p:nvSpPr>
            <p:spPr bwMode="auto">
              <a:xfrm>
                <a:off x="207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66" name="Freeform 161"/>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67" name="Freeform 162"/>
              <p:cNvSpPr>
                <a:spLocks/>
              </p:cNvSpPr>
              <p:nvPr/>
            </p:nvSpPr>
            <p:spPr bwMode="auto">
              <a:xfrm>
                <a:off x="212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68" name="Freeform 163"/>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69" name="Freeform 164"/>
              <p:cNvSpPr>
                <a:spLocks/>
              </p:cNvSpPr>
              <p:nvPr/>
            </p:nvSpPr>
            <p:spPr bwMode="auto">
              <a:xfrm>
                <a:off x="2144"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0" name="Freeform 165"/>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71" name="Freeform 166"/>
              <p:cNvSpPr>
                <a:spLocks/>
              </p:cNvSpPr>
              <p:nvPr/>
            </p:nvSpPr>
            <p:spPr bwMode="auto">
              <a:xfrm>
                <a:off x="244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2" name="Freeform 167"/>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73" name="Freeform 168"/>
              <p:cNvSpPr>
                <a:spLocks/>
              </p:cNvSpPr>
              <p:nvPr/>
            </p:nvSpPr>
            <p:spPr bwMode="auto">
              <a:xfrm>
                <a:off x="242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4" name="Freeform 169"/>
              <p:cNvSpPr>
                <a:spLocks/>
              </p:cNvSpPr>
              <p:nvPr/>
            </p:nvSpPr>
            <p:spPr bwMode="auto">
              <a:xfrm>
                <a:off x="2375"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75" name="Freeform 170"/>
              <p:cNvSpPr>
                <a:spLocks/>
              </p:cNvSpPr>
              <p:nvPr/>
            </p:nvSpPr>
            <p:spPr bwMode="auto">
              <a:xfrm>
                <a:off x="2374"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076" name="Freeform 171"/>
              <p:cNvSpPr>
                <a:spLocks/>
              </p:cNvSpPr>
              <p:nvPr/>
            </p:nvSpPr>
            <p:spPr bwMode="auto">
              <a:xfrm>
                <a:off x="2374"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7" name="Freeform 172"/>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78" name="Freeform 173"/>
              <p:cNvSpPr>
                <a:spLocks/>
              </p:cNvSpPr>
              <p:nvPr/>
            </p:nvSpPr>
            <p:spPr bwMode="auto">
              <a:xfrm>
                <a:off x="2391"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79" name="Freeform 174"/>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solidFill>
                <a:srgbClr val="000000"/>
              </a:solidFill>
              <a:ln w="9525">
                <a:solidFill>
                  <a:schemeClr val="tx1"/>
                </a:solidFill>
                <a:round/>
                <a:headEnd/>
                <a:tailEnd/>
              </a:ln>
            </p:spPr>
            <p:txBody>
              <a:bodyPr/>
              <a:lstStyle/>
              <a:p>
                <a:endParaRPr lang="en-US"/>
              </a:p>
            </p:txBody>
          </p:sp>
          <p:sp>
            <p:nvSpPr>
              <p:cNvPr id="106080" name="Freeform 175"/>
              <p:cNvSpPr>
                <a:spLocks/>
              </p:cNvSpPr>
              <p:nvPr/>
            </p:nvSpPr>
            <p:spPr bwMode="auto">
              <a:xfrm>
                <a:off x="2377" y="2120"/>
                <a:ext cx="31" cy="20"/>
              </a:xfrm>
              <a:custGeom>
                <a:avLst/>
                <a:gdLst>
                  <a:gd name="T0" fmla="*/ 14 w 31"/>
                  <a:gd name="T1" fmla="*/ 20 h 20"/>
                  <a:gd name="T2" fmla="*/ 0 w 31"/>
                  <a:gd name="T3" fmla="*/ 18 h 20"/>
                  <a:gd name="T4" fmla="*/ 31 w 31"/>
                  <a:gd name="T5" fmla="*/ 0 h 20"/>
                  <a:gd name="T6" fmla="*/ 14 w 31"/>
                  <a:gd name="T7" fmla="*/ 2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4" y="20"/>
                    </a:moveTo>
                    <a:lnTo>
                      <a:pt x="0" y="18"/>
                    </a:lnTo>
                    <a:lnTo>
                      <a:pt x="31"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81" name="Freeform 176"/>
              <p:cNvSpPr>
                <a:spLocks/>
              </p:cNvSpPr>
              <p:nvPr/>
            </p:nvSpPr>
            <p:spPr bwMode="auto">
              <a:xfrm>
                <a:off x="2325"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82" name="Freeform 177"/>
              <p:cNvSpPr>
                <a:spLocks/>
              </p:cNvSpPr>
              <p:nvPr/>
            </p:nvSpPr>
            <p:spPr bwMode="auto">
              <a:xfrm>
                <a:off x="2324"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83" name="Freeform 178"/>
              <p:cNvSpPr>
                <a:spLocks/>
              </p:cNvSpPr>
              <p:nvPr/>
            </p:nvSpPr>
            <p:spPr bwMode="auto">
              <a:xfrm>
                <a:off x="2324"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84" name="Freeform 179"/>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85" name="Freeform 180"/>
              <p:cNvSpPr>
                <a:spLocks/>
              </p:cNvSpPr>
              <p:nvPr/>
            </p:nvSpPr>
            <p:spPr bwMode="auto">
              <a:xfrm>
                <a:off x="234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86" name="Freeform 181"/>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87" name="Freeform 182"/>
              <p:cNvSpPr>
                <a:spLocks/>
              </p:cNvSpPr>
              <p:nvPr/>
            </p:nvSpPr>
            <p:spPr bwMode="auto">
              <a:xfrm>
                <a:off x="232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88" name="Freeform 183"/>
              <p:cNvSpPr>
                <a:spLocks/>
              </p:cNvSpPr>
              <p:nvPr/>
            </p:nvSpPr>
            <p:spPr bwMode="auto">
              <a:xfrm>
                <a:off x="2276"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89" name="Freeform 184"/>
              <p:cNvSpPr>
                <a:spLocks/>
              </p:cNvSpPr>
              <p:nvPr/>
            </p:nvSpPr>
            <p:spPr bwMode="auto">
              <a:xfrm>
                <a:off x="2275"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090" name="Freeform 185"/>
              <p:cNvSpPr>
                <a:spLocks/>
              </p:cNvSpPr>
              <p:nvPr/>
            </p:nvSpPr>
            <p:spPr bwMode="auto">
              <a:xfrm>
                <a:off x="2275"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91" name="Freeform 186"/>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92" name="Freeform 187"/>
              <p:cNvSpPr>
                <a:spLocks/>
              </p:cNvSpPr>
              <p:nvPr/>
            </p:nvSpPr>
            <p:spPr bwMode="auto">
              <a:xfrm>
                <a:off x="2292"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93" name="Freeform 188"/>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094" name="Freeform 189"/>
              <p:cNvSpPr>
                <a:spLocks/>
              </p:cNvSpPr>
              <p:nvPr/>
            </p:nvSpPr>
            <p:spPr bwMode="auto">
              <a:xfrm>
                <a:off x="2277"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95" name="Freeform 190"/>
              <p:cNvSpPr>
                <a:spLocks/>
              </p:cNvSpPr>
              <p:nvPr/>
            </p:nvSpPr>
            <p:spPr bwMode="auto">
              <a:xfrm>
                <a:off x="2226"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096" name="Freeform 191"/>
              <p:cNvSpPr>
                <a:spLocks/>
              </p:cNvSpPr>
              <p:nvPr/>
            </p:nvSpPr>
            <p:spPr bwMode="auto">
              <a:xfrm>
                <a:off x="2225"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097" name="Freeform 192"/>
              <p:cNvSpPr>
                <a:spLocks/>
              </p:cNvSpPr>
              <p:nvPr/>
            </p:nvSpPr>
            <p:spPr bwMode="auto">
              <a:xfrm>
                <a:off x="2225"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098" name="Freeform 193"/>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099" name="Freeform 194"/>
              <p:cNvSpPr>
                <a:spLocks/>
              </p:cNvSpPr>
              <p:nvPr/>
            </p:nvSpPr>
            <p:spPr bwMode="auto">
              <a:xfrm>
                <a:off x="224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0" name="Freeform 195"/>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01" name="Freeform 196"/>
              <p:cNvSpPr>
                <a:spLocks/>
              </p:cNvSpPr>
              <p:nvPr/>
            </p:nvSpPr>
            <p:spPr bwMode="auto">
              <a:xfrm>
                <a:off x="222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2" name="Freeform 197"/>
              <p:cNvSpPr>
                <a:spLocks/>
              </p:cNvSpPr>
              <p:nvPr/>
            </p:nvSpPr>
            <p:spPr bwMode="auto">
              <a:xfrm>
                <a:off x="217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103" name="Freeform 198"/>
              <p:cNvSpPr>
                <a:spLocks/>
              </p:cNvSpPr>
              <p:nvPr/>
            </p:nvSpPr>
            <p:spPr bwMode="auto">
              <a:xfrm>
                <a:off x="2175"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04" name="Freeform 199"/>
              <p:cNvSpPr>
                <a:spLocks/>
              </p:cNvSpPr>
              <p:nvPr/>
            </p:nvSpPr>
            <p:spPr bwMode="auto">
              <a:xfrm>
                <a:off x="2175"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5" name="Freeform 200"/>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06" name="Freeform 201"/>
              <p:cNvSpPr>
                <a:spLocks/>
              </p:cNvSpPr>
              <p:nvPr/>
            </p:nvSpPr>
            <p:spPr bwMode="auto">
              <a:xfrm>
                <a:off x="219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7" name="Freeform 202"/>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08" name="Freeform 203"/>
              <p:cNvSpPr>
                <a:spLocks/>
              </p:cNvSpPr>
              <p:nvPr/>
            </p:nvSpPr>
            <p:spPr bwMode="auto">
              <a:xfrm>
                <a:off x="217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09" name="Freeform 204"/>
              <p:cNvSpPr>
                <a:spLocks/>
              </p:cNvSpPr>
              <p:nvPr/>
            </p:nvSpPr>
            <p:spPr bwMode="auto">
              <a:xfrm>
                <a:off x="212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10" name="Freeform 205"/>
              <p:cNvSpPr>
                <a:spLocks/>
              </p:cNvSpPr>
              <p:nvPr/>
            </p:nvSpPr>
            <p:spPr bwMode="auto">
              <a:xfrm>
                <a:off x="212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11" name="Freeform 206"/>
              <p:cNvSpPr>
                <a:spLocks/>
              </p:cNvSpPr>
              <p:nvPr/>
            </p:nvSpPr>
            <p:spPr bwMode="auto">
              <a:xfrm>
                <a:off x="212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12" name="Freeform 207"/>
              <p:cNvSpPr>
                <a:spLocks/>
              </p:cNvSpPr>
              <p:nvPr/>
            </p:nvSpPr>
            <p:spPr bwMode="auto">
              <a:xfrm>
                <a:off x="2424"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13" name="Freeform 208"/>
              <p:cNvSpPr>
                <a:spLocks/>
              </p:cNvSpPr>
              <p:nvPr/>
            </p:nvSpPr>
            <p:spPr bwMode="auto">
              <a:xfrm>
                <a:off x="2423"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14" name="Freeform 209"/>
              <p:cNvSpPr>
                <a:spLocks/>
              </p:cNvSpPr>
              <p:nvPr/>
            </p:nvSpPr>
            <p:spPr bwMode="auto">
              <a:xfrm>
                <a:off x="2423"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15" name="Freeform 210"/>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16" name="Freeform 211"/>
              <p:cNvSpPr>
                <a:spLocks/>
              </p:cNvSpPr>
              <p:nvPr/>
            </p:nvSpPr>
            <p:spPr bwMode="auto">
              <a:xfrm>
                <a:off x="2476"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17" name="Freeform 212"/>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18" name="Freeform 213"/>
              <p:cNvSpPr>
                <a:spLocks/>
              </p:cNvSpPr>
              <p:nvPr/>
            </p:nvSpPr>
            <p:spPr bwMode="auto">
              <a:xfrm>
                <a:off x="2491"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19" name="Freeform 214"/>
              <p:cNvSpPr>
                <a:spLocks/>
              </p:cNvSpPr>
              <p:nvPr/>
            </p:nvSpPr>
            <p:spPr bwMode="auto">
              <a:xfrm>
                <a:off x="2474"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20" name="Freeform 215"/>
              <p:cNvSpPr>
                <a:spLocks/>
              </p:cNvSpPr>
              <p:nvPr/>
            </p:nvSpPr>
            <p:spPr bwMode="auto">
              <a:xfrm>
                <a:off x="2473"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121" name="Freeform 216"/>
              <p:cNvSpPr>
                <a:spLocks/>
              </p:cNvSpPr>
              <p:nvPr/>
            </p:nvSpPr>
            <p:spPr bwMode="auto">
              <a:xfrm>
                <a:off x="2473"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22" name="Freeform 217"/>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23" name="Freeform 218"/>
              <p:cNvSpPr>
                <a:spLocks/>
              </p:cNvSpPr>
              <p:nvPr/>
            </p:nvSpPr>
            <p:spPr bwMode="auto">
              <a:xfrm>
                <a:off x="252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24" name="Freeform 219"/>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25" name="Freeform 220"/>
              <p:cNvSpPr>
                <a:spLocks/>
              </p:cNvSpPr>
              <p:nvPr/>
            </p:nvSpPr>
            <p:spPr bwMode="auto">
              <a:xfrm>
                <a:off x="2540"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26" name="Freeform 221"/>
              <p:cNvSpPr>
                <a:spLocks/>
              </p:cNvSpPr>
              <p:nvPr/>
            </p:nvSpPr>
            <p:spPr bwMode="auto">
              <a:xfrm>
                <a:off x="2524"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127" name="Freeform 222"/>
              <p:cNvSpPr>
                <a:spLocks/>
              </p:cNvSpPr>
              <p:nvPr/>
            </p:nvSpPr>
            <p:spPr bwMode="auto">
              <a:xfrm>
                <a:off x="2522"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28" name="Freeform 223"/>
              <p:cNvSpPr>
                <a:spLocks/>
              </p:cNvSpPr>
              <p:nvPr/>
            </p:nvSpPr>
            <p:spPr bwMode="auto">
              <a:xfrm>
                <a:off x="2522"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29" name="Freeform 224"/>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30" name="Freeform 225"/>
              <p:cNvSpPr>
                <a:spLocks/>
              </p:cNvSpPr>
              <p:nvPr/>
            </p:nvSpPr>
            <p:spPr bwMode="auto">
              <a:xfrm>
                <a:off x="2575"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31" name="Freeform 226"/>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32" name="Freeform 227"/>
              <p:cNvSpPr>
                <a:spLocks/>
              </p:cNvSpPr>
              <p:nvPr/>
            </p:nvSpPr>
            <p:spPr bwMode="auto">
              <a:xfrm>
                <a:off x="2590"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33" name="Freeform 228"/>
              <p:cNvSpPr>
                <a:spLocks/>
              </p:cNvSpPr>
              <p:nvPr/>
            </p:nvSpPr>
            <p:spPr bwMode="auto">
              <a:xfrm>
                <a:off x="2573"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34" name="Freeform 229"/>
              <p:cNvSpPr>
                <a:spLocks/>
              </p:cNvSpPr>
              <p:nvPr/>
            </p:nvSpPr>
            <p:spPr bwMode="auto">
              <a:xfrm>
                <a:off x="2572"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35" name="Freeform 230"/>
              <p:cNvSpPr>
                <a:spLocks/>
              </p:cNvSpPr>
              <p:nvPr/>
            </p:nvSpPr>
            <p:spPr bwMode="auto">
              <a:xfrm>
                <a:off x="2572"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36" name="Freeform 231"/>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37" name="Freeform 232"/>
              <p:cNvSpPr>
                <a:spLocks/>
              </p:cNvSpPr>
              <p:nvPr/>
            </p:nvSpPr>
            <p:spPr bwMode="auto">
              <a:xfrm>
                <a:off x="262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38" name="Freeform 233"/>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39" name="Freeform 234"/>
              <p:cNvSpPr>
                <a:spLocks/>
              </p:cNvSpPr>
              <p:nvPr/>
            </p:nvSpPr>
            <p:spPr bwMode="auto">
              <a:xfrm>
                <a:off x="263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40" name="Freeform 235"/>
              <p:cNvSpPr>
                <a:spLocks/>
              </p:cNvSpPr>
              <p:nvPr/>
            </p:nvSpPr>
            <p:spPr bwMode="auto">
              <a:xfrm>
                <a:off x="2623"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141" name="Freeform 236"/>
              <p:cNvSpPr>
                <a:spLocks/>
              </p:cNvSpPr>
              <p:nvPr/>
            </p:nvSpPr>
            <p:spPr bwMode="auto">
              <a:xfrm>
                <a:off x="2621"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42" name="Freeform 237"/>
              <p:cNvSpPr>
                <a:spLocks/>
              </p:cNvSpPr>
              <p:nvPr/>
            </p:nvSpPr>
            <p:spPr bwMode="auto">
              <a:xfrm>
                <a:off x="2621"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43" name="Freeform 238"/>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44" name="Freeform 239"/>
              <p:cNvSpPr>
                <a:spLocks/>
              </p:cNvSpPr>
              <p:nvPr/>
            </p:nvSpPr>
            <p:spPr bwMode="auto">
              <a:xfrm>
                <a:off x="2674"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45" name="Freeform 240"/>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46" name="Freeform 241"/>
              <p:cNvSpPr>
                <a:spLocks/>
              </p:cNvSpPr>
              <p:nvPr/>
            </p:nvSpPr>
            <p:spPr bwMode="auto">
              <a:xfrm>
                <a:off x="2689"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47" name="Freeform 242"/>
              <p:cNvSpPr>
                <a:spLocks/>
              </p:cNvSpPr>
              <p:nvPr/>
            </p:nvSpPr>
            <p:spPr bwMode="auto">
              <a:xfrm>
                <a:off x="2672"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48" name="Freeform 243"/>
              <p:cNvSpPr>
                <a:spLocks/>
              </p:cNvSpPr>
              <p:nvPr/>
            </p:nvSpPr>
            <p:spPr bwMode="auto">
              <a:xfrm>
                <a:off x="2671"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49" name="Freeform 244"/>
              <p:cNvSpPr>
                <a:spLocks/>
              </p:cNvSpPr>
              <p:nvPr/>
            </p:nvSpPr>
            <p:spPr bwMode="auto">
              <a:xfrm>
                <a:off x="2671"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50" name="Freeform 245"/>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51" name="Freeform 246"/>
              <p:cNvSpPr>
                <a:spLocks/>
              </p:cNvSpPr>
              <p:nvPr/>
            </p:nvSpPr>
            <p:spPr bwMode="auto">
              <a:xfrm>
                <a:off x="272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52" name="Freeform 247"/>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53" name="Freeform 248"/>
              <p:cNvSpPr>
                <a:spLocks/>
              </p:cNvSpPr>
              <p:nvPr/>
            </p:nvSpPr>
            <p:spPr bwMode="auto">
              <a:xfrm>
                <a:off x="273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54" name="Freeform 249"/>
              <p:cNvSpPr>
                <a:spLocks/>
              </p:cNvSpPr>
              <p:nvPr/>
            </p:nvSpPr>
            <p:spPr bwMode="auto">
              <a:xfrm>
                <a:off x="2722"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155" name="Freeform 250"/>
              <p:cNvSpPr>
                <a:spLocks/>
              </p:cNvSpPr>
              <p:nvPr/>
            </p:nvSpPr>
            <p:spPr bwMode="auto">
              <a:xfrm>
                <a:off x="2721"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156" name="Freeform 251"/>
              <p:cNvSpPr>
                <a:spLocks/>
              </p:cNvSpPr>
              <p:nvPr/>
            </p:nvSpPr>
            <p:spPr bwMode="auto">
              <a:xfrm>
                <a:off x="2721"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57" name="Freeform 252"/>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58" name="Freeform 253"/>
              <p:cNvSpPr>
                <a:spLocks/>
              </p:cNvSpPr>
              <p:nvPr/>
            </p:nvSpPr>
            <p:spPr bwMode="auto">
              <a:xfrm>
                <a:off x="2773"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59" name="Freeform 254"/>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60" name="Freeform 255"/>
              <p:cNvSpPr>
                <a:spLocks/>
              </p:cNvSpPr>
              <p:nvPr/>
            </p:nvSpPr>
            <p:spPr bwMode="auto">
              <a:xfrm>
                <a:off x="2788"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61" name="Freeform 256"/>
              <p:cNvSpPr>
                <a:spLocks/>
              </p:cNvSpPr>
              <p:nvPr/>
            </p:nvSpPr>
            <p:spPr bwMode="auto">
              <a:xfrm>
                <a:off x="2771"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62" name="Freeform 257"/>
              <p:cNvSpPr>
                <a:spLocks/>
              </p:cNvSpPr>
              <p:nvPr/>
            </p:nvSpPr>
            <p:spPr bwMode="auto">
              <a:xfrm>
                <a:off x="2770"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63" name="Freeform 258"/>
              <p:cNvSpPr>
                <a:spLocks/>
              </p:cNvSpPr>
              <p:nvPr/>
            </p:nvSpPr>
            <p:spPr bwMode="auto">
              <a:xfrm>
                <a:off x="2770"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64" name="Freeform 259"/>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65" name="Freeform 260"/>
              <p:cNvSpPr>
                <a:spLocks/>
              </p:cNvSpPr>
              <p:nvPr/>
            </p:nvSpPr>
            <p:spPr bwMode="auto">
              <a:xfrm>
                <a:off x="282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66" name="Freeform 261"/>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67" name="Freeform 262"/>
              <p:cNvSpPr>
                <a:spLocks/>
              </p:cNvSpPr>
              <p:nvPr/>
            </p:nvSpPr>
            <p:spPr bwMode="auto">
              <a:xfrm>
                <a:off x="283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68" name="Freeform 263"/>
              <p:cNvSpPr>
                <a:spLocks/>
              </p:cNvSpPr>
              <p:nvPr/>
            </p:nvSpPr>
            <p:spPr bwMode="auto">
              <a:xfrm>
                <a:off x="2821"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69" name="Freeform 264"/>
              <p:cNvSpPr>
                <a:spLocks/>
              </p:cNvSpPr>
              <p:nvPr/>
            </p:nvSpPr>
            <p:spPr bwMode="auto">
              <a:xfrm>
                <a:off x="2820"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170" name="Freeform 265"/>
              <p:cNvSpPr>
                <a:spLocks/>
              </p:cNvSpPr>
              <p:nvPr/>
            </p:nvSpPr>
            <p:spPr bwMode="auto">
              <a:xfrm>
                <a:off x="2820"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71" name="Freeform 266"/>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72" name="Freeform 267"/>
              <p:cNvSpPr>
                <a:spLocks/>
              </p:cNvSpPr>
              <p:nvPr/>
            </p:nvSpPr>
            <p:spPr bwMode="auto">
              <a:xfrm>
                <a:off x="2872"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73" name="Freeform 268"/>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74" name="Freeform 269"/>
              <p:cNvSpPr>
                <a:spLocks/>
              </p:cNvSpPr>
              <p:nvPr/>
            </p:nvSpPr>
            <p:spPr bwMode="auto">
              <a:xfrm>
                <a:off x="2887"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75" name="Freeform 270"/>
              <p:cNvSpPr>
                <a:spLocks/>
              </p:cNvSpPr>
              <p:nvPr/>
            </p:nvSpPr>
            <p:spPr bwMode="auto">
              <a:xfrm>
                <a:off x="2870"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76" name="Freeform 271"/>
              <p:cNvSpPr>
                <a:spLocks/>
              </p:cNvSpPr>
              <p:nvPr/>
            </p:nvSpPr>
            <p:spPr bwMode="auto">
              <a:xfrm>
                <a:off x="2869"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77" name="Freeform 272"/>
              <p:cNvSpPr>
                <a:spLocks/>
              </p:cNvSpPr>
              <p:nvPr/>
            </p:nvSpPr>
            <p:spPr bwMode="auto">
              <a:xfrm>
                <a:off x="2869"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78" name="Freeform 273"/>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solidFill>
                <a:srgbClr val="000000"/>
              </a:solidFill>
              <a:ln w="9525">
                <a:solidFill>
                  <a:schemeClr val="tx1"/>
                </a:solidFill>
                <a:round/>
                <a:headEnd/>
                <a:tailEnd/>
              </a:ln>
            </p:spPr>
            <p:txBody>
              <a:bodyPr/>
              <a:lstStyle/>
              <a:p>
                <a:endParaRPr lang="en-US"/>
              </a:p>
            </p:txBody>
          </p:sp>
          <p:sp>
            <p:nvSpPr>
              <p:cNvPr id="106179" name="Freeform 274"/>
              <p:cNvSpPr>
                <a:spLocks/>
              </p:cNvSpPr>
              <p:nvPr/>
            </p:nvSpPr>
            <p:spPr bwMode="auto">
              <a:xfrm>
                <a:off x="2922" y="2120"/>
                <a:ext cx="32" cy="20"/>
              </a:xfrm>
              <a:custGeom>
                <a:avLst/>
                <a:gdLst>
                  <a:gd name="T0" fmla="*/ 14 w 32"/>
                  <a:gd name="T1" fmla="*/ 20 h 20"/>
                  <a:gd name="T2" fmla="*/ 0 w 32"/>
                  <a:gd name="T3" fmla="*/ 18 h 20"/>
                  <a:gd name="T4" fmla="*/ 32 w 32"/>
                  <a:gd name="T5" fmla="*/ 0 h 20"/>
                  <a:gd name="T6" fmla="*/ 14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4" y="20"/>
                    </a:moveTo>
                    <a:lnTo>
                      <a:pt x="0" y="18"/>
                    </a:lnTo>
                    <a:lnTo>
                      <a:pt x="32" y="0"/>
                    </a:lnTo>
                    <a:lnTo>
                      <a:pt x="14"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0" name="Freeform 275"/>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81" name="Freeform 276"/>
              <p:cNvSpPr>
                <a:spLocks/>
              </p:cNvSpPr>
              <p:nvPr/>
            </p:nvSpPr>
            <p:spPr bwMode="auto">
              <a:xfrm>
                <a:off x="2936"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2" name="Freeform 277"/>
              <p:cNvSpPr>
                <a:spLocks/>
              </p:cNvSpPr>
              <p:nvPr/>
            </p:nvSpPr>
            <p:spPr bwMode="auto">
              <a:xfrm>
                <a:off x="2920"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83" name="Freeform 278"/>
              <p:cNvSpPr>
                <a:spLocks/>
              </p:cNvSpPr>
              <p:nvPr/>
            </p:nvSpPr>
            <p:spPr bwMode="auto">
              <a:xfrm>
                <a:off x="2919"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184" name="Freeform 279"/>
              <p:cNvSpPr>
                <a:spLocks/>
              </p:cNvSpPr>
              <p:nvPr/>
            </p:nvSpPr>
            <p:spPr bwMode="auto">
              <a:xfrm>
                <a:off x="2919"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5" name="Freeform 280"/>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86" name="Freeform 281"/>
              <p:cNvSpPr>
                <a:spLocks/>
              </p:cNvSpPr>
              <p:nvPr/>
            </p:nvSpPr>
            <p:spPr bwMode="auto">
              <a:xfrm>
                <a:off x="297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7" name="Freeform 282"/>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88" name="Freeform 283"/>
              <p:cNvSpPr>
                <a:spLocks/>
              </p:cNvSpPr>
              <p:nvPr/>
            </p:nvSpPr>
            <p:spPr bwMode="auto">
              <a:xfrm>
                <a:off x="2986"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89" name="Freeform 284"/>
              <p:cNvSpPr>
                <a:spLocks/>
              </p:cNvSpPr>
              <p:nvPr/>
            </p:nvSpPr>
            <p:spPr bwMode="auto">
              <a:xfrm>
                <a:off x="2970"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190" name="Freeform 285"/>
              <p:cNvSpPr>
                <a:spLocks/>
              </p:cNvSpPr>
              <p:nvPr/>
            </p:nvSpPr>
            <p:spPr bwMode="auto">
              <a:xfrm>
                <a:off x="2968"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191" name="Freeform 286"/>
              <p:cNvSpPr>
                <a:spLocks/>
              </p:cNvSpPr>
              <p:nvPr/>
            </p:nvSpPr>
            <p:spPr bwMode="auto">
              <a:xfrm>
                <a:off x="2968"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92" name="Freeform 287"/>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193" name="Freeform 288"/>
              <p:cNvSpPr>
                <a:spLocks/>
              </p:cNvSpPr>
              <p:nvPr/>
            </p:nvSpPr>
            <p:spPr bwMode="auto">
              <a:xfrm>
                <a:off x="3021"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94" name="Freeform 289"/>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195" name="Freeform 290"/>
              <p:cNvSpPr>
                <a:spLocks/>
              </p:cNvSpPr>
              <p:nvPr/>
            </p:nvSpPr>
            <p:spPr bwMode="auto">
              <a:xfrm>
                <a:off x="3036"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96" name="Freeform 291"/>
              <p:cNvSpPr>
                <a:spLocks/>
              </p:cNvSpPr>
              <p:nvPr/>
            </p:nvSpPr>
            <p:spPr bwMode="auto">
              <a:xfrm>
                <a:off x="3019" y="2139"/>
                <a:ext cx="67" cy="81"/>
              </a:xfrm>
              <a:custGeom>
                <a:avLst/>
                <a:gdLst>
                  <a:gd name="T0" fmla="*/ 67 w 67"/>
                  <a:gd name="T1" fmla="*/ 2 h 81"/>
                  <a:gd name="T2" fmla="*/ 65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5"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197" name="Freeform 292"/>
              <p:cNvSpPr>
                <a:spLocks/>
              </p:cNvSpPr>
              <p:nvPr/>
            </p:nvSpPr>
            <p:spPr bwMode="auto">
              <a:xfrm>
                <a:off x="3018"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198" name="Freeform 293"/>
              <p:cNvSpPr>
                <a:spLocks/>
              </p:cNvSpPr>
              <p:nvPr/>
            </p:nvSpPr>
            <p:spPr bwMode="auto">
              <a:xfrm>
                <a:off x="3018" y="2139"/>
                <a:ext cx="68" cy="81"/>
              </a:xfrm>
              <a:custGeom>
                <a:avLst/>
                <a:gdLst>
                  <a:gd name="T0" fmla="*/ 68 w 68"/>
                  <a:gd name="T1" fmla="*/ 2 h 81"/>
                  <a:gd name="T2" fmla="*/ 66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6"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199" name="Freeform 294"/>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00" name="Freeform 295"/>
              <p:cNvSpPr>
                <a:spLocks/>
              </p:cNvSpPr>
              <p:nvPr/>
            </p:nvSpPr>
            <p:spPr bwMode="auto">
              <a:xfrm>
                <a:off x="307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01" name="Freeform 296"/>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02" name="Freeform 297"/>
              <p:cNvSpPr>
                <a:spLocks/>
              </p:cNvSpPr>
              <p:nvPr/>
            </p:nvSpPr>
            <p:spPr bwMode="auto">
              <a:xfrm>
                <a:off x="3085"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03" name="Freeform 298"/>
              <p:cNvSpPr>
                <a:spLocks/>
              </p:cNvSpPr>
              <p:nvPr/>
            </p:nvSpPr>
            <p:spPr bwMode="auto">
              <a:xfrm>
                <a:off x="3069"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204" name="Freeform 299"/>
              <p:cNvSpPr>
                <a:spLocks/>
              </p:cNvSpPr>
              <p:nvPr/>
            </p:nvSpPr>
            <p:spPr bwMode="auto">
              <a:xfrm>
                <a:off x="3067"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205" name="Freeform 300"/>
              <p:cNvSpPr>
                <a:spLocks/>
              </p:cNvSpPr>
              <p:nvPr/>
            </p:nvSpPr>
            <p:spPr bwMode="auto">
              <a:xfrm>
                <a:off x="3067"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06" name="Freeform 301"/>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07" name="Freeform 302"/>
              <p:cNvSpPr>
                <a:spLocks/>
              </p:cNvSpPr>
              <p:nvPr/>
            </p:nvSpPr>
            <p:spPr bwMode="auto">
              <a:xfrm>
                <a:off x="3120"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08" name="Freeform 303"/>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09" name="Freeform 304"/>
              <p:cNvSpPr>
                <a:spLocks/>
              </p:cNvSpPr>
              <p:nvPr/>
            </p:nvSpPr>
            <p:spPr bwMode="auto">
              <a:xfrm>
                <a:off x="3135" y="2120"/>
                <a:ext cx="17" cy="34"/>
              </a:xfrm>
              <a:custGeom>
                <a:avLst/>
                <a:gdLst>
                  <a:gd name="T0" fmla="*/ 0 w 17"/>
                  <a:gd name="T1" fmla="*/ 20 h 34"/>
                  <a:gd name="T2" fmla="*/ 4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4"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10" name="Freeform 305"/>
              <p:cNvSpPr>
                <a:spLocks/>
              </p:cNvSpPr>
              <p:nvPr/>
            </p:nvSpPr>
            <p:spPr bwMode="auto">
              <a:xfrm>
                <a:off x="3118"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211" name="Freeform 306"/>
              <p:cNvSpPr>
                <a:spLocks/>
              </p:cNvSpPr>
              <p:nvPr/>
            </p:nvSpPr>
            <p:spPr bwMode="auto">
              <a:xfrm>
                <a:off x="3117"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212" name="Freeform 307"/>
              <p:cNvSpPr>
                <a:spLocks/>
              </p:cNvSpPr>
              <p:nvPr/>
            </p:nvSpPr>
            <p:spPr bwMode="auto">
              <a:xfrm>
                <a:off x="3117"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13" name="Freeform 308"/>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14" name="Freeform 309"/>
              <p:cNvSpPr>
                <a:spLocks/>
              </p:cNvSpPr>
              <p:nvPr/>
            </p:nvSpPr>
            <p:spPr bwMode="auto">
              <a:xfrm>
                <a:off x="316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15" name="Freeform 310"/>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16" name="Freeform 311"/>
              <p:cNvSpPr>
                <a:spLocks/>
              </p:cNvSpPr>
              <p:nvPr/>
            </p:nvSpPr>
            <p:spPr bwMode="auto">
              <a:xfrm>
                <a:off x="318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17" name="Freeform 312"/>
              <p:cNvSpPr>
                <a:spLocks/>
              </p:cNvSpPr>
              <p:nvPr/>
            </p:nvSpPr>
            <p:spPr bwMode="auto">
              <a:xfrm>
                <a:off x="3168"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218" name="Freeform 313"/>
              <p:cNvSpPr>
                <a:spLocks/>
              </p:cNvSpPr>
              <p:nvPr/>
            </p:nvSpPr>
            <p:spPr bwMode="auto">
              <a:xfrm>
                <a:off x="3166" y="2139"/>
                <a:ext cx="67" cy="81"/>
              </a:xfrm>
              <a:custGeom>
                <a:avLst/>
                <a:gdLst>
                  <a:gd name="T0" fmla="*/ 67 w 67"/>
                  <a:gd name="T1" fmla="*/ 0 h 81"/>
                  <a:gd name="T2" fmla="*/ 2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2"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219" name="Freeform 314"/>
              <p:cNvSpPr>
                <a:spLocks/>
              </p:cNvSpPr>
              <p:nvPr/>
            </p:nvSpPr>
            <p:spPr bwMode="auto">
              <a:xfrm>
                <a:off x="3166" y="2139"/>
                <a:ext cx="68" cy="81"/>
              </a:xfrm>
              <a:custGeom>
                <a:avLst/>
                <a:gdLst>
                  <a:gd name="T0" fmla="*/ 68 w 68"/>
                  <a:gd name="T1" fmla="*/ 2 h 81"/>
                  <a:gd name="T2" fmla="*/ 67 w 68"/>
                  <a:gd name="T3" fmla="*/ 0 h 81"/>
                  <a:gd name="T4" fmla="*/ 0 w 68"/>
                  <a:gd name="T5" fmla="*/ 80 h 81"/>
                  <a:gd name="T6" fmla="*/ 2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2"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0" name="Freeform 315"/>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21" name="Freeform 316"/>
              <p:cNvSpPr>
                <a:spLocks/>
              </p:cNvSpPr>
              <p:nvPr/>
            </p:nvSpPr>
            <p:spPr bwMode="auto">
              <a:xfrm>
                <a:off x="3219"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2" name="Freeform 317"/>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23" name="Freeform 318"/>
              <p:cNvSpPr>
                <a:spLocks/>
              </p:cNvSpPr>
              <p:nvPr/>
            </p:nvSpPr>
            <p:spPr bwMode="auto">
              <a:xfrm>
                <a:off x="3234"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4" name="Freeform 319"/>
              <p:cNvSpPr>
                <a:spLocks/>
              </p:cNvSpPr>
              <p:nvPr/>
            </p:nvSpPr>
            <p:spPr bwMode="auto">
              <a:xfrm>
                <a:off x="3217" y="2139"/>
                <a:ext cx="67" cy="81"/>
              </a:xfrm>
              <a:custGeom>
                <a:avLst/>
                <a:gdLst>
                  <a:gd name="T0" fmla="*/ 67 w 67"/>
                  <a:gd name="T1" fmla="*/ 2 h 81"/>
                  <a:gd name="T2" fmla="*/ 66 w 67"/>
                  <a:gd name="T3" fmla="*/ 0 h 81"/>
                  <a:gd name="T4" fmla="*/ 0 w 67"/>
                  <a:gd name="T5" fmla="*/ 81 h 81"/>
                  <a:gd name="T6" fmla="*/ 67 w 67"/>
                  <a:gd name="T7" fmla="*/ 2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2"/>
                    </a:moveTo>
                    <a:lnTo>
                      <a:pt x="66" y="0"/>
                    </a:lnTo>
                    <a:lnTo>
                      <a:pt x="0" y="81"/>
                    </a:lnTo>
                    <a:lnTo>
                      <a:pt x="67" y="2"/>
                    </a:lnTo>
                    <a:close/>
                  </a:path>
                </a:pathLst>
              </a:custGeom>
              <a:solidFill>
                <a:srgbClr val="000000"/>
              </a:solidFill>
              <a:ln w="9525">
                <a:solidFill>
                  <a:schemeClr val="tx1"/>
                </a:solidFill>
                <a:round/>
                <a:headEnd/>
                <a:tailEnd/>
              </a:ln>
            </p:spPr>
            <p:txBody>
              <a:bodyPr/>
              <a:lstStyle/>
              <a:p>
                <a:endParaRPr lang="en-US"/>
              </a:p>
            </p:txBody>
          </p:sp>
          <p:sp>
            <p:nvSpPr>
              <p:cNvPr id="106225" name="Freeform 320"/>
              <p:cNvSpPr>
                <a:spLocks/>
              </p:cNvSpPr>
              <p:nvPr/>
            </p:nvSpPr>
            <p:spPr bwMode="auto">
              <a:xfrm>
                <a:off x="3216" y="2139"/>
                <a:ext cx="67" cy="81"/>
              </a:xfrm>
              <a:custGeom>
                <a:avLst/>
                <a:gdLst>
                  <a:gd name="T0" fmla="*/ 67 w 67"/>
                  <a:gd name="T1" fmla="*/ 0 h 81"/>
                  <a:gd name="T2" fmla="*/ 1 w 67"/>
                  <a:gd name="T3" fmla="*/ 81 h 81"/>
                  <a:gd name="T4" fmla="*/ 0 w 67"/>
                  <a:gd name="T5" fmla="*/ 80 h 81"/>
                  <a:gd name="T6" fmla="*/ 67 w 67"/>
                  <a:gd name="T7" fmla="*/ 0 h 81"/>
                  <a:gd name="T8" fmla="*/ 0 60000 65536"/>
                  <a:gd name="T9" fmla="*/ 0 60000 65536"/>
                  <a:gd name="T10" fmla="*/ 0 60000 65536"/>
                  <a:gd name="T11" fmla="*/ 0 60000 65536"/>
                  <a:gd name="T12" fmla="*/ 0 w 67"/>
                  <a:gd name="T13" fmla="*/ 0 h 81"/>
                  <a:gd name="T14" fmla="*/ 67 w 67"/>
                  <a:gd name="T15" fmla="*/ 81 h 81"/>
                </a:gdLst>
                <a:ahLst/>
                <a:cxnLst>
                  <a:cxn ang="T8">
                    <a:pos x="T0" y="T1"/>
                  </a:cxn>
                  <a:cxn ang="T9">
                    <a:pos x="T2" y="T3"/>
                  </a:cxn>
                  <a:cxn ang="T10">
                    <a:pos x="T4" y="T5"/>
                  </a:cxn>
                  <a:cxn ang="T11">
                    <a:pos x="T6" y="T7"/>
                  </a:cxn>
                </a:cxnLst>
                <a:rect l="T12" t="T13" r="T14" b="T15"/>
                <a:pathLst>
                  <a:path w="67" h="81">
                    <a:moveTo>
                      <a:pt x="67" y="0"/>
                    </a:moveTo>
                    <a:lnTo>
                      <a:pt x="1" y="81"/>
                    </a:lnTo>
                    <a:lnTo>
                      <a:pt x="0" y="80"/>
                    </a:lnTo>
                    <a:lnTo>
                      <a:pt x="67" y="0"/>
                    </a:lnTo>
                    <a:close/>
                  </a:path>
                </a:pathLst>
              </a:custGeom>
              <a:solidFill>
                <a:srgbClr val="000000"/>
              </a:solidFill>
              <a:ln w="9525">
                <a:solidFill>
                  <a:schemeClr val="tx1"/>
                </a:solidFill>
                <a:round/>
                <a:headEnd/>
                <a:tailEnd/>
              </a:ln>
            </p:spPr>
            <p:txBody>
              <a:bodyPr/>
              <a:lstStyle/>
              <a:p>
                <a:endParaRPr lang="en-US"/>
              </a:p>
            </p:txBody>
          </p:sp>
          <p:sp>
            <p:nvSpPr>
              <p:cNvPr id="106226" name="Freeform 321"/>
              <p:cNvSpPr>
                <a:spLocks/>
              </p:cNvSpPr>
              <p:nvPr/>
            </p:nvSpPr>
            <p:spPr bwMode="auto">
              <a:xfrm>
                <a:off x="3216" y="2139"/>
                <a:ext cx="68" cy="81"/>
              </a:xfrm>
              <a:custGeom>
                <a:avLst/>
                <a:gdLst>
                  <a:gd name="T0" fmla="*/ 68 w 68"/>
                  <a:gd name="T1" fmla="*/ 2 h 81"/>
                  <a:gd name="T2" fmla="*/ 67 w 68"/>
                  <a:gd name="T3" fmla="*/ 0 h 81"/>
                  <a:gd name="T4" fmla="*/ 0 w 68"/>
                  <a:gd name="T5" fmla="*/ 80 h 81"/>
                  <a:gd name="T6" fmla="*/ 1 w 68"/>
                  <a:gd name="T7" fmla="*/ 81 h 81"/>
                  <a:gd name="T8" fmla="*/ 68 w 68"/>
                  <a:gd name="T9" fmla="*/ 2 h 81"/>
                  <a:gd name="T10" fmla="*/ 0 60000 65536"/>
                  <a:gd name="T11" fmla="*/ 0 60000 65536"/>
                  <a:gd name="T12" fmla="*/ 0 60000 65536"/>
                  <a:gd name="T13" fmla="*/ 0 60000 65536"/>
                  <a:gd name="T14" fmla="*/ 0 60000 65536"/>
                  <a:gd name="T15" fmla="*/ 0 w 68"/>
                  <a:gd name="T16" fmla="*/ 0 h 81"/>
                  <a:gd name="T17" fmla="*/ 68 w 68"/>
                  <a:gd name="T18" fmla="*/ 81 h 81"/>
                </a:gdLst>
                <a:ahLst/>
                <a:cxnLst>
                  <a:cxn ang="T10">
                    <a:pos x="T0" y="T1"/>
                  </a:cxn>
                  <a:cxn ang="T11">
                    <a:pos x="T2" y="T3"/>
                  </a:cxn>
                  <a:cxn ang="T12">
                    <a:pos x="T4" y="T5"/>
                  </a:cxn>
                  <a:cxn ang="T13">
                    <a:pos x="T6" y="T7"/>
                  </a:cxn>
                  <a:cxn ang="T14">
                    <a:pos x="T8" y="T9"/>
                  </a:cxn>
                </a:cxnLst>
                <a:rect l="T15" t="T16" r="T17" b="T18"/>
                <a:pathLst>
                  <a:path w="68" h="81">
                    <a:moveTo>
                      <a:pt x="68" y="2"/>
                    </a:moveTo>
                    <a:lnTo>
                      <a:pt x="67" y="0"/>
                    </a:lnTo>
                    <a:lnTo>
                      <a:pt x="0" y="80"/>
                    </a:lnTo>
                    <a:lnTo>
                      <a:pt x="1" y="81"/>
                    </a:lnTo>
                    <a:lnTo>
                      <a:pt x="68"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7" name="Freeform 322"/>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28" name="Freeform 323"/>
              <p:cNvSpPr>
                <a:spLocks/>
              </p:cNvSpPr>
              <p:nvPr/>
            </p:nvSpPr>
            <p:spPr bwMode="auto">
              <a:xfrm>
                <a:off x="3268" y="2120"/>
                <a:ext cx="33" cy="20"/>
              </a:xfrm>
              <a:custGeom>
                <a:avLst/>
                <a:gdLst>
                  <a:gd name="T0" fmla="*/ 15 w 33"/>
                  <a:gd name="T1" fmla="*/ 20 h 20"/>
                  <a:gd name="T2" fmla="*/ 0 w 33"/>
                  <a:gd name="T3" fmla="*/ 18 h 20"/>
                  <a:gd name="T4" fmla="*/ 33 w 33"/>
                  <a:gd name="T5" fmla="*/ 0 h 20"/>
                  <a:gd name="T6" fmla="*/ 15 w 33"/>
                  <a:gd name="T7" fmla="*/ 2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5" y="20"/>
                    </a:moveTo>
                    <a:lnTo>
                      <a:pt x="0" y="18"/>
                    </a:lnTo>
                    <a:lnTo>
                      <a:pt x="33"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29" name="Freeform 324"/>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30" name="Freeform 325"/>
              <p:cNvSpPr>
                <a:spLocks/>
              </p:cNvSpPr>
              <p:nvPr/>
            </p:nvSpPr>
            <p:spPr bwMode="auto">
              <a:xfrm>
                <a:off x="3283" y="2120"/>
                <a:ext cx="18" cy="34"/>
              </a:xfrm>
              <a:custGeom>
                <a:avLst/>
                <a:gdLst>
                  <a:gd name="T0" fmla="*/ 0 w 18"/>
                  <a:gd name="T1" fmla="*/ 20 h 34"/>
                  <a:gd name="T2" fmla="*/ 5 w 18"/>
                  <a:gd name="T3" fmla="*/ 34 h 34"/>
                  <a:gd name="T4" fmla="*/ 18 w 18"/>
                  <a:gd name="T5" fmla="*/ 0 h 34"/>
                  <a:gd name="T6" fmla="*/ 0 w 18"/>
                  <a:gd name="T7" fmla="*/ 20 h 34"/>
                  <a:gd name="T8" fmla="*/ 0 60000 65536"/>
                  <a:gd name="T9" fmla="*/ 0 60000 65536"/>
                  <a:gd name="T10" fmla="*/ 0 60000 65536"/>
                  <a:gd name="T11" fmla="*/ 0 60000 65536"/>
                  <a:gd name="T12" fmla="*/ 0 w 18"/>
                  <a:gd name="T13" fmla="*/ 0 h 34"/>
                  <a:gd name="T14" fmla="*/ 18 w 18"/>
                  <a:gd name="T15" fmla="*/ 34 h 34"/>
                </a:gdLst>
                <a:ahLst/>
                <a:cxnLst>
                  <a:cxn ang="T8">
                    <a:pos x="T0" y="T1"/>
                  </a:cxn>
                  <a:cxn ang="T9">
                    <a:pos x="T2" y="T3"/>
                  </a:cxn>
                  <a:cxn ang="T10">
                    <a:pos x="T4" y="T5"/>
                  </a:cxn>
                  <a:cxn ang="T11">
                    <a:pos x="T6" y="T7"/>
                  </a:cxn>
                </a:cxnLst>
                <a:rect l="T12" t="T13" r="T14" b="T15"/>
                <a:pathLst>
                  <a:path w="18" h="34">
                    <a:moveTo>
                      <a:pt x="0" y="20"/>
                    </a:moveTo>
                    <a:lnTo>
                      <a:pt x="5" y="34"/>
                    </a:lnTo>
                    <a:lnTo>
                      <a:pt x="18"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31" name="Freeform 326"/>
              <p:cNvSpPr>
                <a:spLocks/>
              </p:cNvSpPr>
              <p:nvPr/>
            </p:nvSpPr>
            <p:spPr bwMode="auto">
              <a:xfrm>
                <a:off x="3267" y="2139"/>
                <a:ext cx="66" cy="81"/>
              </a:xfrm>
              <a:custGeom>
                <a:avLst/>
                <a:gdLst>
                  <a:gd name="T0" fmla="*/ 66 w 66"/>
                  <a:gd name="T1" fmla="*/ 2 h 81"/>
                  <a:gd name="T2" fmla="*/ 65 w 66"/>
                  <a:gd name="T3" fmla="*/ 0 h 81"/>
                  <a:gd name="T4" fmla="*/ 0 w 66"/>
                  <a:gd name="T5" fmla="*/ 81 h 81"/>
                  <a:gd name="T6" fmla="*/ 66 w 66"/>
                  <a:gd name="T7" fmla="*/ 2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2"/>
                    </a:moveTo>
                    <a:lnTo>
                      <a:pt x="65" y="0"/>
                    </a:lnTo>
                    <a:lnTo>
                      <a:pt x="0" y="81"/>
                    </a:lnTo>
                    <a:lnTo>
                      <a:pt x="66" y="2"/>
                    </a:lnTo>
                    <a:close/>
                  </a:path>
                </a:pathLst>
              </a:custGeom>
              <a:solidFill>
                <a:srgbClr val="000000"/>
              </a:solidFill>
              <a:ln w="9525">
                <a:solidFill>
                  <a:schemeClr val="tx1"/>
                </a:solidFill>
                <a:round/>
                <a:headEnd/>
                <a:tailEnd/>
              </a:ln>
            </p:spPr>
            <p:txBody>
              <a:bodyPr/>
              <a:lstStyle/>
              <a:p>
                <a:endParaRPr lang="en-US"/>
              </a:p>
            </p:txBody>
          </p:sp>
          <p:sp>
            <p:nvSpPr>
              <p:cNvPr id="106232" name="Freeform 327"/>
              <p:cNvSpPr>
                <a:spLocks/>
              </p:cNvSpPr>
              <p:nvPr/>
            </p:nvSpPr>
            <p:spPr bwMode="auto">
              <a:xfrm>
                <a:off x="3266" y="2139"/>
                <a:ext cx="66" cy="81"/>
              </a:xfrm>
              <a:custGeom>
                <a:avLst/>
                <a:gdLst>
                  <a:gd name="T0" fmla="*/ 66 w 66"/>
                  <a:gd name="T1" fmla="*/ 0 h 81"/>
                  <a:gd name="T2" fmla="*/ 1 w 66"/>
                  <a:gd name="T3" fmla="*/ 81 h 81"/>
                  <a:gd name="T4" fmla="*/ 0 w 66"/>
                  <a:gd name="T5" fmla="*/ 80 h 81"/>
                  <a:gd name="T6" fmla="*/ 66 w 66"/>
                  <a:gd name="T7" fmla="*/ 0 h 81"/>
                  <a:gd name="T8" fmla="*/ 0 60000 65536"/>
                  <a:gd name="T9" fmla="*/ 0 60000 65536"/>
                  <a:gd name="T10" fmla="*/ 0 60000 65536"/>
                  <a:gd name="T11" fmla="*/ 0 60000 65536"/>
                  <a:gd name="T12" fmla="*/ 0 w 66"/>
                  <a:gd name="T13" fmla="*/ 0 h 81"/>
                  <a:gd name="T14" fmla="*/ 66 w 66"/>
                  <a:gd name="T15" fmla="*/ 81 h 81"/>
                </a:gdLst>
                <a:ahLst/>
                <a:cxnLst>
                  <a:cxn ang="T8">
                    <a:pos x="T0" y="T1"/>
                  </a:cxn>
                  <a:cxn ang="T9">
                    <a:pos x="T2" y="T3"/>
                  </a:cxn>
                  <a:cxn ang="T10">
                    <a:pos x="T4" y="T5"/>
                  </a:cxn>
                  <a:cxn ang="T11">
                    <a:pos x="T6" y="T7"/>
                  </a:cxn>
                </a:cxnLst>
                <a:rect l="T12" t="T13" r="T14" b="T15"/>
                <a:pathLst>
                  <a:path w="66" h="81">
                    <a:moveTo>
                      <a:pt x="66" y="0"/>
                    </a:moveTo>
                    <a:lnTo>
                      <a:pt x="1" y="81"/>
                    </a:lnTo>
                    <a:lnTo>
                      <a:pt x="0" y="80"/>
                    </a:lnTo>
                    <a:lnTo>
                      <a:pt x="66" y="0"/>
                    </a:lnTo>
                    <a:close/>
                  </a:path>
                </a:pathLst>
              </a:custGeom>
              <a:solidFill>
                <a:srgbClr val="000000"/>
              </a:solidFill>
              <a:ln w="9525">
                <a:solidFill>
                  <a:schemeClr val="tx1"/>
                </a:solidFill>
                <a:round/>
                <a:headEnd/>
                <a:tailEnd/>
              </a:ln>
            </p:spPr>
            <p:txBody>
              <a:bodyPr/>
              <a:lstStyle/>
              <a:p>
                <a:endParaRPr lang="en-US"/>
              </a:p>
            </p:txBody>
          </p:sp>
          <p:sp>
            <p:nvSpPr>
              <p:cNvPr id="106233" name="Freeform 328"/>
              <p:cNvSpPr>
                <a:spLocks/>
              </p:cNvSpPr>
              <p:nvPr/>
            </p:nvSpPr>
            <p:spPr bwMode="auto">
              <a:xfrm>
                <a:off x="3266" y="2139"/>
                <a:ext cx="67" cy="81"/>
              </a:xfrm>
              <a:custGeom>
                <a:avLst/>
                <a:gdLst>
                  <a:gd name="T0" fmla="*/ 67 w 67"/>
                  <a:gd name="T1" fmla="*/ 2 h 81"/>
                  <a:gd name="T2" fmla="*/ 66 w 67"/>
                  <a:gd name="T3" fmla="*/ 0 h 81"/>
                  <a:gd name="T4" fmla="*/ 0 w 67"/>
                  <a:gd name="T5" fmla="*/ 80 h 81"/>
                  <a:gd name="T6" fmla="*/ 1 w 67"/>
                  <a:gd name="T7" fmla="*/ 81 h 81"/>
                  <a:gd name="T8" fmla="*/ 67 w 67"/>
                  <a:gd name="T9" fmla="*/ 2 h 81"/>
                  <a:gd name="T10" fmla="*/ 0 60000 65536"/>
                  <a:gd name="T11" fmla="*/ 0 60000 65536"/>
                  <a:gd name="T12" fmla="*/ 0 60000 65536"/>
                  <a:gd name="T13" fmla="*/ 0 60000 65536"/>
                  <a:gd name="T14" fmla="*/ 0 60000 65536"/>
                  <a:gd name="T15" fmla="*/ 0 w 67"/>
                  <a:gd name="T16" fmla="*/ 0 h 81"/>
                  <a:gd name="T17" fmla="*/ 67 w 67"/>
                  <a:gd name="T18" fmla="*/ 81 h 81"/>
                </a:gdLst>
                <a:ahLst/>
                <a:cxnLst>
                  <a:cxn ang="T10">
                    <a:pos x="T0" y="T1"/>
                  </a:cxn>
                  <a:cxn ang="T11">
                    <a:pos x="T2" y="T3"/>
                  </a:cxn>
                  <a:cxn ang="T12">
                    <a:pos x="T4" y="T5"/>
                  </a:cxn>
                  <a:cxn ang="T13">
                    <a:pos x="T6" y="T7"/>
                  </a:cxn>
                  <a:cxn ang="T14">
                    <a:pos x="T8" y="T9"/>
                  </a:cxn>
                </a:cxnLst>
                <a:rect l="T15" t="T16" r="T17" b="T18"/>
                <a:pathLst>
                  <a:path w="67" h="81">
                    <a:moveTo>
                      <a:pt x="67" y="2"/>
                    </a:moveTo>
                    <a:lnTo>
                      <a:pt x="66" y="0"/>
                    </a:lnTo>
                    <a:lnTo>
                      <a:pt x="0" y="80"/>
                    </a:lnTo>
                    <a:lnTo>
                      <a:pt x="1" y="81"/>
                    </a:lnTo>
                    <a:lnTo>
                      <a:pt x="67" y="2"/>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34" name="Freeform 329"/>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solidFill>
                <a:srgbClr val="000000"/>
              </a:solidFill>
              <a:ln w="9525">
                <a:solidFill>
                  <a:schemeClr val="tx1"/>
                </a:solidFill>
                <a:round/>
                <a:headEnd/>
                <a:tailEnd/>
              </a:ln>
            </p:spPr>
            <p:txBody>
              <a:bodyPr/>
              <a:lstStyle/>
              <a:p>
                <a:endParaRPr lang="en-US"/>
              </a:p>
            </p:txBody>
          </p:sp>
          <p:sp>
            <p:nvSpPr>
              <p:cNvPr id="106235" name="Freeform 330"/>
              <p:cNvSpPr>
                <a:spLocks/>
              </p:cNvSpPr>
              <p:nvPr/>
            </p:nvSpPr>
            <p:spPr bwMode="auto">
              <a:xfrm>
                <a:off x="3318" y="2120"/>
                <a:ext cx="32" cy="20"/>
              </a:xfrm>
              <a:custGeom>
                <a:avLst/>
                <a:gdLst>
                  <a:gd name="T0" fmla="*/ 15 w 32"/>
                  <a:gd name="T1" fmla="*/ 20 h 20"/>
                  <a:gd name="T2" fmla="*/ 0 w 32"/>
                  <a:gd name="T3" fmla="*/ 18 h 20"/>
                  <a:gd name="T4" fmla="*/ 32 w 32"/>
                  <a:gd name="T5" fmla="*/ 0 h 20"/>
                  <a:gd name="T6" fmla="*/ 15 w 32"/>
                  <a:gd name="T7" fmla="*/ 2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5" y="20"/>
                    </a:moveTo>
                    <a:lnTo>
                      <a:pt x="0" y="18"/>
                    </a:lnTo>
                    <a:lnTo>
                      <a:pt x="32" y="0"/>
                    </a:lnTo>
                    <a:lnTo>
                      <a:pt x="15"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236" name="Freeform 331"/>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solidFill>
                <a:srgbClr val="000000"/>
              </a:solidFill>
              <a:ln w="9525">
                <a:solidFill>
                  <a:schemeClr val="tx1"/>
                </a:solidFill>
                <a:round/>
                <a:headEnd/>
                <a:tailEnd/>
              </a:ln>
            </p:spPr>
            <p:txBody>
              <a:bodyPr/>
              <a:lstStyle/>
              <a:p>
                <a:endParaRPr lang="en-US"/>
              </a:p>
            </p:txBody>
          </p:sp>
          <p:sp>
            <p:nvSpPr>
              <p:cNvPr id="106237" name="Freeform 332"/>
              <p:cNvSpPr>
                <a:spLocks/>
              </p:cNvSpPr>
              <p:nvPr/>
            </p:nvSpPr>
            <p:spPr bwMode="auto">
              <a:xfrm>
                <a:off x="3333" y="2120"/>
                <a:ext cx="17" cy="34"/>
              </a:xfrm>
              <a:custGeom>
                <a:avLst/>
                <a:gdLst>
                  <a:gd name="T0" fmla="*/ 0 w 17"/>
                  <a:gd name="T1" fmla="*/ 20 h 34"/>
                  <a:gd name="T2" fmla="*/ 5 w 17"/>
                  <a:gd name="T3" fmla="*/ 34 h 34"/>
                  <a:gd name="T4" fmla="*/ 17 w 17"/>
                  <a:gd name="T5" fmla="*/ 0 h 34"/>
                  <a:gd name="T6" fmla="*/ 0 w 17"/>
                  <a:gd name="T7" fmla="*/ 20 h 34"/>
                  <a:gd name="T8" fmla="*/ 0 60000 65536"/>
                  <a:gd name="T9" fmla="*/ 0 60000 65536"/>
                  <a:gd name="T10" fmla="*/ 0 60000 65536"/>
                  <a:gd name="T11" fmla="*/ 0 60000 65536"/>
                  <a:gd name="T12" fmla="*/ 0 w 17"/>
                  <a:gd name="T13" fmla="*/ 0 h 34"/>
                  <a:gd name="T14" fmla="*/ 17 w 17"/>
                  <a:gd name="T15" fmla="*/ 34 h 34"/>
                </a:gdLst>
                <a:ahLst/>
                <a:cxnLst>
                  <a:cxn ang="T8">
                    <a:pos x="T0" y="T1"/>
                  </a:cxn>
                  <a:cxn ang="T9">
                    <a:pos x="T2" y="T3"/>
                  </a:cxn>
                  <a:cxn ang="T10">
                    <a:pos x="T4" y="T5"/>
                  </a:cxn>
                  <a:cxn ang="T11">
                    <a:pos x="T6" y="T7"/>
                  </a:cxn>
                </a:cxnLst>
                <a:rect l="T12" t="T13" r="T14" b="T15"/>
                <a:pathLst>
                  <a:path w="17" h="34">
                    <a:moveTo>
                      <a:pt x="0" y="20"/>
                    </a:moveTo>
                    <a:lnTo>
                      <a:pt x="5" y="34"/>
                    </a:lnTo>
                    <a:lnTo>
                      <a:pt x="17" y="0"/>
                    </a:lnTo>
                    <a:lnTo>
                      <a:pt x="0" y="2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sp>
        <p:nvSpPr>
          <p:cNvPr id="105481" name="Rectangle 357"/>
          <p:cNvSpPr>
            <a:spLocks noChangeArrowheads="1"/>
          </p:cNvSpPr>
          <p:nvPr/>
        </p:nvSpPr>
        <p:spPr bwMode="auto">
          <a:xfrm>
            <a:off x="7019925" y="3379788"/>
            <a:ext cx="6556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grpSp>
        <p:nvGrpSpPr>
          <p:cNvPr id="105482" name="Group 358"/>
          <p:cNvGrpSpPr>
            <a:grpSpLocks/>
          </p:cNvGrpSpPr>
          <p:nvPr/>
        </p:nvGrpSpPr>
        <p:grpSpPr bwMode="auto">
          <a:xfrm rot="-5400000">
            <a:off x="-602456" y="3453607"/>
            <a:ext cx="2992437" cy="317500"/>
            <a:chOff x="1977" y="1432"/>
            <a:chExt cx="1885" cy="200"/>
          </a:xfrm>
        </p:grpSpPr>
        <p:sp>
          <p:nvSpPr>
            <p:cNvPr id="105941" name="Rectangle 359"/>
            <p:cNvSpPr>
              <a:spLocks noChangeArrowheads="1"/>
            </p:cNvSpPr>
            <p:nvPr/>
          </p:nvSpPr>
          <p:spPr bwMode="auto">
            <a:xfrm rot="5400000">
              <a:off x="2822" y="593"/>
              <a:ext cx="195" cy="1884"/>
            </a:xfrm>
            <a:prstGeom prst="rect">
              <a:avLst/>
            </a:prstGeom>
            <a:gradFill rotWithShape="1">
              <a:gsLst>
                <a:gs pos="0">
                  <a:srgbClr val="CBCBCB"/>
                </a:gs>
                <a:gs pos="100000">
                  <a:srgbClr val="808080"/>
                </a:gs>
              </a:gsLst>
              <a:lin ang="18900000" scaled="1"/>
            </a:gra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42" name="Freeform 360"/>
            <p:cNvSpPr>
              <a:spLocks/>
            </p:cNvSpPr>
            <p:nvPr/>
          </p:nvSpPr>
          <p:spPr bwMode="auto">
            <a:xfrm>
              <a:off x="1978" y="1432"/>
              <a:ext cx="1883" cy="2"/>
            </a:xfrm>
            <a:custGeom>
              <a:avLst/>
              <a:gdLst>
                <a:gd name="T0" fmla="*/ 1883 w 1883"/>
                <a:gd name="T1" fmla="*/ 2 h 2"/>
                <a:gd name="T2" fmla="*/ 1883 w 1883"/>
                <a:gd name="T3" fmla="*/ 0 h 2"/>
                <a:gd name="T4" fmla="*/ 0 w 1883"/>
                <a:gd name="T5" fmla="*/ 2 h 2"/>
                <a:gd name="T6" fmla="*/ 1883 w 1883"/>
                <a:gd name="T7" fmla="*/ 2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2"/>
                  </a:moveTo>
                  <a:lnTo>
                    <a:pt x="1883" y="0"/>
                  </a:lnTo>
                  <a:lnTo>
                    <a:pt x="0" y="2"/>
                  </a:lnTo>
                  <a:lnTo>
                    <a:pt x="188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43" name="Freeform 361"/>
            <p:cNvSpPr>
              <a:spLocks/>
            </p:cNvSpPr>
            <p:nvPr/>
          </p:nvSpPr>
          <p:spPr bwMode="auto">
            <a:xfrm>
              <a:off x="1978" y="1432"/>
              <a:ext cx="1883" cy="2"/>
            </a:xfrm>
            <a:custGeom>
              <a:avLst/>
              <a:gdLst>
                <a:gd name="T0" fmla="*/ 1883 w 1883"/>
                <a:gd name="T1" fmla="*/ 0 h 2"/>
                <a:gd name="T2" fmla="*/ 0 w 1883"/>
                <a:gd name="T3" fmla="*/ 2 h 2"/>
                <a:gd name="T4" fmla="*/ 0 w 1883"/>
                <a:gd name="T5" fmla="*/ 0 h 2"/>
                <a:gd name="T6" fmla="*/ 1883 w 1883"/>
                <a:gd name="T7" fmla="*/ 0 h 2"/>
                <a:gd name="T8" fmla="*/ 0 60000 65536"/>
                <a:gd name="T9" fmla="*/ 0 60000 65536"/>
                <a:gd name="T10" fmla="*/ 0 60000 65536"/>
                <a:gd name="T11" fmla="*/ 0 60000 65536"/>
                <a:gd name="T12" fmla="*/ 0 w 1883"/>
                <a:gd name="T13" fmla="*/ 0 h 2"/>
                <a:gd name="T14" fmla="*/ 1883 w 1883"/>
                <a:gd name="T15" fmla="*/ 2 h 2"/>
              </a:gdLst>
              <a:ahLst/>
              <a:cxnLst>
                <a:cxn ang="T8">
                  <a:pos x="T0" y="T1"/>
                </a:cxn>
                <a:cxn ang="T9">
                  <a:pos x="T2" y="T3"/>
                </a:cxn>
                <a:cxn ang="T10">
                  <a:pos x="T4" y="T5"/>
                </a:cxn>
                <a:cxn ang="T11">
                  <a:pos x="T6" y="T7"/>
                </a:cxn>
              </a:cxnLst>
              <a:rect l="T12" t="T13" r="T14" b="T15"/>
              <a:pathLst>
                <a:path w="1883" h="2">
                  <a:moveTo>
                    <a:pt x="1883" y="0"/>
                  </a:moveTo>
                  <a:lnTo>
                    <a:pt x="0" y="2"/>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44" name="Rectangle 362"/>
            <p:cNvSpPr>
              <a:spLocks noChangeArrowheads="1"/>
            </p:cNvSpPr>
            <p:nvPr/>
          </p:nvSpPr>
          <p:spPr bwMode="auto">
            <a:xfrm>
              <a:off x="1978" y="1432"/>
              <a:ext cx="1883" cy="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45" name="Rectangle 363"/>
            <p:cNvSpPr>
              <a:spLocks noChangeArrowheads="1"/>
            </p:cNvSpPr>
            <p:nvPr/>
          </p:nvSpPr>
          <p:spPr bwMode="auto">
            <a:xfrm>
              <a:off x="1978" y="1615"/>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46" name="Freeform 364"/>
            <p:cNvSpPr>
              <a:spLocks/>
            </p:cNvSpPr>
            <p:nvPr/>
          </p:nvSpPr>
          <p:spPr bwMode="auto">
            <a:xfrm>
              <a:off x="1978" y="1449"/>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47" name="Freeform 365"/>
            <p:cNvSpPr>
              <a:spLocks/>
            </p:cNvSpPr>
            <p:nvPr/>
          </p:nvSpPr>
          <p:spPr bwMode="auto">
            <a:xfrm>
              <a:off x="1978" y="1449"/>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48" name="Rectangle 366"/>
            <p:cNvSpPr>
              <a:spLocks noChangeArrowheads="1"/>
            </p:cNvSpPr>
            <p:nvPr/>
          </p:nvSpPr>
          <p:spPr bwMode="auto">
            <a:xfrm>
              <a:off x="1978" y="1449"/>
              <a:ext cx="1883" cy="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49" name="Freeform 367"/>
            <p:cNvSpPr>
              <a:spLocks/>
            </p:cNvSpPr>
            <p:nvPr/>
          </p:nvSpPr>
          <p:spPr bwMode="auto">
            <a:xfrm>
              <a:off x="1978" y="1631"/>
              <a:ext cx="1883" cy="1"/>
            </a:xfrm>
            <a:custGeom>
              <a:avLst/>
              <a:gdLst>
                <a:gd name="T0" fmla="*/ 1883 w 1883"/>
                <a:gd name="T1" fmla="*/ 1 h 1"/>
                <a:gd name="T2" fmla="*/ 1883 w 1883"/>
                <a:gd name="T3" fmla="*/ 0 h 1"/>
                <a:gd name="T4" fmla="*/ 0 w 1883"/>
                <a:gd name="T5" fmla="*/ 1 h 1"/>
                <a:gd name="T6" fmla="*/ 1883 w 1883"/>
                <a:gd name="T7" fmla="*/ 1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1"/>
                  </a:moveTo>
                  <a:lnTo>
                    <a:pt x="1883" y="0"/>
                  </a:lnTo>
                  <a:lnTo>
                    <a:pt x="0" y="1"/>
                  </a:lnTo>
                  <a:lnTo>
                    <a:pt x="1883" y="1"/>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50" name="Freeform 368"/>
            <p:cNvSpPr>
              <a:spLocks/>
            </p:cNvSpPr>
            <p:nvPr/>
          </p:nvSpPr>
          <p:spPr bwMode="auto">
            <a:xfrm>
              <a:off x="1978" y="1631"/>
              <a:ext cx="1883" cy="1"/>
            </a:xfrm>
            <a:custGeom>
              <a:avLst/>
              <a:gdLst>
                <a:gd name="T0" fmla="*/ 1883 w 1883"/>
                <a:gd name="T1" fmla="*/ 0 h 1"/>
                <a:gd name="T2" fmla="*/ 0 w 1883"/>
                <a:gd name="T3" fmla="*/ 1 h 1"/>
                <a:gd name="T4" fmla="*/ 0 w 1883"/>
                <a:gd name="T5" fmla="*/ 0 h 1"/>
                <a:gd name="T6" fmla="*/ 1883 w 1883"/>
                <a:gd name="T7" fmla="*/ 0 h 1"/>
                <a:gd name="T8" fmla="*/ 0 60000 65536"/>
                <a:gd name="T9" fmla="*/ 0 60000 65536"/>
                <a:gd name="T10" fmla="*/ 0 60000 65536"/>
                <a:gd name="T11" fmla="*/ 0 60000 65536"/>
                <a:gd name="T12" fmla="*/ 0 w 1883"/>
                <a:gd name="T13" fmla="*/ 0 h 1"/>
                <a:gd name="T14" fmla="*/ 1883 w 1883"/>
                <a:gd name="T15" fmla="*/ 1 h 1"/>
              </a:gdLst>
              <a:ahLst/>
              <a:cxnLst>
                <a:cxn ang="T8">
                  <a:pos x="T0" y="T1"/>
                </a:cxn>
                <a:cxn ang="T9">
                  <a:pos x="T2" y="T3"/>
                </a:cxn>
                <a:cxn ang="T10">
                  <a:pos x="T4" y="T5"/>
                </a:cxn>
                <a:cxn ang="T11">
                  <a:pos x="T6" y="T7"/>
                </a:cxn>
              </a:cxnLst>
              <a:rect l="T12" t="T13" r="T14" b="T15"/>
              <a:pathLst>
                <a:path w="1883" h="1">
                  <a:moveTo>
                    <a:pt x="1883" y="0"/>
                  </a:moveTo>
                  <a:lnTo>
                    <a:pt x="0" y="1"/>
                  </a:lnTo>
                  <a:lnTo>
                    <a:pt x="0" y="0"/>
                  </a:lnTo>
                  <a:lnTo>
                    <a:pt x="1883" y="0"/>
                  </a:lnTo>
                  <a:close/>
                </a:path>
              </a:pathLst>
            </a:custGeom>
            <a:solidFill>
              <a:srgbClr val="000000"/>
            </a:solidFill>
            <a:ln w="9525">
              <a:solidFill>
                <a:schemeClr val="bg2"/>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51" name="Rectangle 369"/>
            <p:cNvSpPr>
              <a:spLocks noChangeArrowheads="1"/>
            </p:cNvSpPr>
            <p:nvPr/>
          </p:nvSpPr>
          <p:spPr bwMode="auto">
            <a:xfrm>
              <a:off x="1978" y="1631"/>
              <a:ext cx="1883" cy="1"/>
            </a:xfrm>
            <a:prstGeom prst="rect">
              <a:avLst/>
            </a:prstGeom>
            <a:noFill/>
            <a:ln w="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52" name="Freeform 370"/>
            <p:cNvSpPr>
              <a:spLocks/>
            </p:cNvSpPr>
            <p:nvPr/>
          </p:nvSpPr>
          <p:spPr bwMode="auto">
            <a:xfrm>
              <a:off x="3860"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53" name="Freeform 371"/>
            <p:cNvSpPr>
              <a:spLocks/>
            </p:cNvSpPr>
            <p:nvPr/>
          </p:nvSpPr>
          <p:spPr bwMode="auto">
            <a:xfrm>
              <a:off x="3860"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54" name="Rectangle 372"/>
            <p:cNvSpPr>
              <a:spLocks noChangeArrowheads="1"/>
            </p:cNvSpPr>
            <p:nvPr/>
          </p:nvSpPr>
          <p:spPr bwMode="auto">
            <a:xfrm>
              <a:off x="3860"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955" name="Freeform 373"/>
            <p:cNvSpPr>
              <a:spLocks/>
            </p:cNvSpPr>
            <p:nvPr/>
          </p:nvSpPr>
          <p:spPr bwMode="auto">
            <a:xfrm>
              <a:off x="1977" y="1433"/>
              <a:ext cx="2" cy="198"/>
            </a:xfrm>
            <a:custGeom>
              <a:avLst/>
              <a:gdLst>
                <a:gd name="T0" fmla="*/ 2 w 2"/>
                <a:gd name="T1" fmla="*/ 0 h 198"/>
                <a:gd name="T2" fmla="*/ 0 w 2"/>
                <a:gd name="T3" fmla="*/ 0 h 198"/>
                <a:gd name="T4" fmla="*/ 2 w 2"/>
                <a:gd name="T5" fmla="*/ 198 h 198"/>
                <a:gd name="T6" fmla="*/ 2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2" y="0"/>
                  </a:moveTo>
                  <a:lnTo>
                    <a:pt x="0" y="0"/>
                  </a:lnTo>
                  <a:lnTo>
                    <a:pt x="2" y="19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56" name="Freeform 374"/>
            <p:cNvSpPr>
              <a:spLocks/>
            </p:cNvSpPr>
            <p:nvPr/>
          </p:nvSpPr>
          <p:spPr bwMode="auto">
            <a:xfrm>
              <a:off x="1977" y="1433"/>
              <a:ext cx="2" cy="198"/>
            </a:xfrm>
            <a:custGeom>
              <a:avLst/>
              <a:gdLst>
                <a:gd name="T0" fmla="*/ 0 w 2"/>
                <a:gd name="T1" fmla="*/ 0 h 198"/>
                <a:gd name="T2" fmla="*/ 2 w 2"/>
                <a:gd name="T3" fmla="*/ 198 h 198"/>
                <a:gd name="T4" fmla="*/ 0 w 2"/>
                <a:gd name="T5" fmla="*/ 198 h 198"/>
                <a:gd name="T6" fmla="*/ 0 w 2"/>
                <a:gd name="T7" fmla="*/ 0 h 198"/>
                <a:gd name="T8" fmla="*/ 0 60000 65536"/>
                <a:gd name="T9" fmla="*/ 0 60000 65536"/>
                <a:gd name="T10" fmla="*/ 0 60000 65536"/>
                <a:gd name="T11" fmla="*/ 0 60000 65536"/>
                <a:gd name="T12" fmla="*/ 0 w 2"/>
                <a:gd name="T13" fmla="*/ 0 h 198"/>
                <a:gd name="T14" fmla="*/ 2 w 2"/>
                <a:gd name="T15" fmla="*/ 198 h 198"/>
              </a:gdLst>
              <a:ahLst/>
              <a:cxnLst>
                <a:cxn ang="T8">
                  <a:pos x="T0" y="T1"/>
                </a:cxn>
                <a:cxn ang="T9">
                  <a:pos x="T2" y="T3"/>
                </a:cxn>
                <a:cxn ang="T10">
                  <a:pos x="T4" y="T5"/>
                </a:cxn>
                <a:cxn ang="T11">
                  <a:pos x="T6" y="T7"/>
                </a:cxn>
              </a:cxnLst>
              <a:rect l="T12" t="T13" r="T14" b="T15"/>
              <a:pathLst>
                <a:path w="2" h="198">
                  <a:moveTo>
                    <a:pt x="0" y="0"/>
                  </a:moveTo>
                  <a:lnTo>
                    <a:pt x="2" y="198"/>
                  </a:lnTo>
                  <a:lnTo>
                    <a:pt x="0" y="19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Cambria Math" panose="02040503050406030204" pitchFamily="18" charset="0"/>
                <a:ea typeface="Cambria Math" panose="02040503050406030204" pitchFamily="18" charset="0"/>
              </a:endParaRPr>
            </a:p>
          </p:txBody>
        </p:sp>
        <p:sp>
          <p:nvSpPr>
            <p:cNvPr id="105957" name="Rectangle 375"/>
            <p:cNvSpPr>
              <a:spLocks noChangeArrowheads="1"/>
            </p:cNvSpPr>
            <p:nvPr/>
          </p:nvSpPr>
          <p:spPr bwMode="auto">
            <a:xfrm>
              <a:off x="1977" y="1433"/>
              <a:ext cx="2" cy="19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grpSp>
      <p:grpSp>
        <p:nvGrpSpPr>
          <p:cNvPr id="105483" name="Group 398"/>
          <p:cNvGrpSpPr>
            <a:grpSpLocks/>
          </p:cNvGrpSpPr>
          <p:nvPr/>
        </p:nvGrpSpPr>
        <p:grpSpPr bwMode="auto">
          <a:xfrm rot="5400000" flipV="1">
            <a:off x="-352425" y="3598863"/>
            <a:ext cx="3122613" cy="160337"/>
            <a:chOff x="1894" y="1680"/>
            <a:chExt cx="1967" cy="101"/>
          </a:xfrm>
        </p:grpSpPr>
        <p:sp>
          <p:nvSpPr>
            <p:cNvPr id="105665" name="Freeform 399"/>
            <p:cNvSpPr>
              <a:spLocks/>
            </p:cNvSpPr>
            <p:nvPr/>
          </p:nvSpPr>
          <p:spPr bwMode="auto">
            <a:xfrm>
              <a:off x="205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6" name="Freeform 400"/>
            <p:cNvSpPr>
              <a:spLocks/>
            </p:cNvSpPr>
            <p:nvPr/>
          </p:nvSpPr>
          <p:spPr bwMode="auto">
            <a:xfrm>
              <a:off x="206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7" name="Freeform 401"/>
            <p:cNvSpPr>
              <a:spLocks/>
            </p:cNvSpPr>
            <p:nvPr/>
          </p:nvSpPr>
          <p:spPr bwMode="auto">
            <a:xfrm>
              <a:off x="205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68" name="Freeform 402"/>
            <p:cNvSpPr>
              <a:spLocks/>
            </p:cNvSpPr>
            <p:nvPr/>
          </p:nvSpPr>
          <p:spPr bwMode="auto">
            <a:xfrm>
              <a:off x="1978" y="1680"/>
              <a:ext cx="1883" cy="3"/>
            </a:xfrm>
            <a:custGeom>
              <a:avLst/>
              <a:gdLst>
                <a:gd name="T0" fmla="*/ 1883 w 1883"/>
                <a:gd name="T1" fmla="*/ 3 h 3"/>
                <a:gd name="T2" fmla="*/ 1883 w 1883"/>
                <a:gd name="T3" fmla="*/ 0 h 3"/>
                <a:gd name="T4" fmla="*/ 0 w 1883"/>
                <a:gd name="T5" fmla="*/ 3 h 3"/>
                <a:gd name="T6" fmla="*/ 1883 w 1883"/>
                <a:gd name="T7" fmla="*/ 3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3"/>
                  </a:moveTo>
                  <a:lnTo>
                    <a:pt x="1883" y="0"/>
                  </a:lnTo>
                  <a:lnTo>
                    <a:pt x="0" y="3"/>
                  </a:lnTo>
                  <a:lnTo>
                    <a:pt x="1883" y="3"/>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9" name="Freeform 403"/>
            <p:cNvSpPr>
              <a:spLocks/>
            </p:cNvSpPr>
            <p:nvPr/>
          </p:nvSpPr>
          <p:spPr bwMode="auto">
            <a:xfrm>
              <a:off x="1978" y="1680"/>
              <a:ext cx="1883" cy="3"/>
            </a:xfrm>
            <a:custGeom>
              <a:avLst/>
              <a:gdLst>
                <a:gd name="T0" fmla="*/ 1883 w 1883"/>
                <a:gd name="T1" fmla="*/ 0 h 3"/>
                <a:gd name="T2" fmla="*/ 0 w 1883"/>
                <a:gd name="T3" fmla="*/ 3 h 3"/>
                <a:gd name="T4" fmla="*/ 0 w 1883"/>
                <a:gd name="T5" fmla="*/ 0 h 3"/>
                <a:gd name="T6" fmla="*/ 1883 w 1883"/>
                <a:gd name="T7" fmla="*/ 0 h 3"/>
                <a:gd name="T8" fmla="*/ 0 60000 65536"/>
                <a:gd name="T9" fmla="*/ 0 60000 65536"/>
                <a:gd name="T10" fmla="*/ 0 60000 65536"/>
                <a:gd name="T11" fmla="*/ 0 60000 65536"/>
                <a:gd name="T12" fmla="*/ 0 w 1883"/>
                <a:gd name="T13" fmla="*/ 0 h 3"/>
                <a:gd name="T14" fmla="*/ 1883 w 1883"/>
                <a:gd name="T15" fmla="*/ 3 h 3"/>
              </a:gdLst>
              <a:ahLst/>
              <a:cxnLst>
                <a:cxn ang="T8">
                  <a:pos x="T0" y="T1"/>
                </a:cxn>
                <a:cxn ang="T9">
                  <a:pos x="T2" y="T3"/>
                </a:cxn>
                <a:cxn ang="T10">
                  <a:pos x="T4" y="T5"/>
                </a:cxn>
                <a:cxn ang="T11">
                  <a:pos x="T6" y="T7"/>
                </a:cxn>
              </a:cxnLst>
              <a:rect l="T12" t="T13" r="T14" b="T15"/>
              <a:pathLst>
                <a:path w="1883" h="3">
                  <a:moveTo>
                    <a:pt x="1883" y="0"/>
                  </a:moveTo>
                  <a:lnTo>
                    <a:pt x="0" y="3"/>
                  </a:lnTo>
                  <a:lnTo>
                    <a:pt x="0" y="0"/>
                  </a:lnTo>
                  <a:lnTo>
                    <a:pt x="188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0" name="Rectangle 404"/>
            <p:cNvSpPr>
              <a:spLocks noChangeArrowheads="1"/>
            </p:cNvSpPr>
            <p:nvPr/>
          </p:nvSpPr>
          <p:spPr bwMode="auto">
            <a:xfrm>
              <a:off x="1978" y="1680"/>
              <a:ext cx="1883" cy="3"/>
            </a:xfrm>
            <a:prstGeom prst="rect">
              <a:avLst/>
            </a:prstGeom>
            <a:noFill/>
            <a:ln w="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atin typeface="Cambria Math" panose="02040503050406030204" pitchFamily="18" charset="0"/>
                <a:ea typeface="Cambria Math" panose="02040503050406030204" pitchFamily="18" charset="0"/>
              </a:endParaRPr>
            </a:p>
          </p:txBody>
        </p:sp>
        <p:sp>
          <p:nvSpPr>
            <p:cNvPr id="105671" name="Freeform 405"/>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2" name="Freeform 406"/>
            <p:cNvSpPr>
              <a:spLocks/>
            </p:cNvSpPr>
            <p:nvPr/>
          </p:nvSpPr>
          <p:spPr bwMode="auto">
            <a:xfrm>
              <a:off x="204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73" name="Freeform 407"/>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4" name="Freeform 408"/>
            <p:cNvSpPr>
              <a:spLocks/>
            </p:cNvSpPr>
            <p:nvPr/>
          </p:nvSpPr>
          <p:spPr bwMode="auto">
            <a:xfrm>
              <a:off x="204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75" name="Freeform 409"/>
            <p:cNvSpPr>
              <a:spLocks/>
            </p:cNvSpPr>
            <p:nvPr/>
          </p:nvSpPr>
          <p:spPr bwMode="auto">
            <a:xfrm>
              <a:off x="201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6" name="Freeform 410"/>
            <p:cNvSpPr>
              <a:spLocks/>
            </p:cNvSpPr>
            <p:nvPr/>
          </p:nvSpPr>
          <p:spPr bwMode="auto">
            <a:xfrm>
              <a:off x="201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7" name="Freeform 411"/>
            <p:cNvSpPr>
              <a:spLocks/>
            </p:cNvSpPr>
            <p:nvPr/>
          </p:nvSpPr>
          <p:spPr bwMode="auto">
            <a:xfrm>
              <a:off x="2010" y="1681"/>
              <a:ext cx="67" cy="80"/>
            </a:xfrm>
            <a:custGeom>
              <a:avLst/>
              <a:gdLst>
                <a:gd name="T0" fmla="*/ 0 w 67"/>
                <a:gd name="T1" fmla="*/ 79 h 80"/>
                <a:gd name="T2" fmla="*/ 1 w 67"/>
                <a:gd name="T3" fmla="*/ 80 h 80"/>
                <a:gd name="T4" fmla="*/ 67 w 67"/>
                <a:gd name="T5" fmla="*/ 1 h 80"/>
                <a:gd name="T6" fmla="*/ 66 w 67"/>
                <a:gd name="T7" fmla="*/ 0 h 80"/>
                <a:gd name="T8" fmla="*/ 0 w 67"/>
                <a:gd name="T9" fmla="*/ 79 h 80"/>
                <a:gd name="T10" fmla="*/ 0 60000 65536"/>
                <a:gd name="T11" fmla="*/ 0 60000 65536"/>
                <a:gd name="T12" fmla="*/ 0 60000 65536"/>
                <a:gd name="T13" fmla="*/ 0 60000 65536"/>
                <a:gd name="T14" fmla="*/ 0 60000 65536"/>
                <a:gd name="T15" fmla="*/ 0 w 67"/>
                <a:gd name="T16" fmla="*/ 0 h 80"/>
                <a:gd name="T17" fmla="*/ 67 w 67"/>
                <a:gd name="T18" fmla="*/ 80 h 80"/>
              </a:gdLst>
              <a:ahLst/>
              <a:cxnLst>
                <a:cxn ang="T10">
                  <a:pos x="T0" y="T1"/>
                </a:cxn>
                <a:cxn ang="T11">
                  <a:pos x="T2" y="T3"/>
                </a:cxn>
                <a:cxn ang="T12">
                  <a:pos x="T4" y="T5"/>
                </a:cxn>
                <a:cxn ang="T13">
                  <a:pos x="T6" y="T7"/>
                </a:cxn>
                <a:cxn ang="T14">
                  <a:pos x="T8" y="T9"/>
                </a:cxn>
              </a:cxnLst>
              <a:rect l="T15" t="T16" r="T17" b="T18"/>
              <a:pathLst>
                <a:path w="67" h="80">
                  <a:moveTo>
                    <a:pt x="0" y="79"/>
                  </a:moveTo>
                  <a:lnTo>
                    <a:pt x="1" y="80"/>
                  </a:lnTo>
                  <a:lnTo>
                    <a:pt x="67"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78" name="Freeform 412"/>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79" name="Freeform 413"/>
            <p:cNvSpPr>
              <a:spLocks/>
            </p:cNvSpPr>
            <p:nvPr/>
          </p:nvSpPr>
          <p:spPr bwMode="auto">
            <a:xfrm>
              <a:off x="199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80" name="Freeform 414"/>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81" name="Freeform 415"/>
            <p:cNvSpPr>
              <a:spLocks/>
            </p:cNvSpPr>
            <p:nvPr/>
          </p:nvSpPr>
          <p:spPr bwMode="auto">
            <a:xfrm>
              <a:off x="199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82" name="Freeform 416"/>
            <p:cNvSpPr>
              <a:spLocks/>
            </p:cNvSpPr>
            <p:nvPr/>
          </p:nvSpPr>
          <p:spPr bwMode="auto">
            <a:xfrm>
              <a:off x="196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83" name="Freeform 417"/>
            <p:cNvSpPr>
              <a:spLocks/>
            </p:cNvSpPr>
            <p:nvPr/>
          </p:nvSpPr>
          <p:spPr bwMode="auto">
            <a:xfrm>
              <a:off x="196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84" name="Freeform 418"/>
            <p:cNvSpPr>
              <a:spLocks/>
            </p:cNvSpPr>
            <p:nvPr/>
          </p:nvSpPr>
          <p:spPr bwMode="auto">
            <a:xfrm>
              <a:off x="196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85" name="Freeform 419"/>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86" name="Freeform 420"/>
            <p:cNvSpPr>
              <a:spLocks/>
            </p:cNvSpPr>
            <p:nvPr/>
          </p:nvSpPr>
          <p:spPr bwMode="auto">
            <a:xfrm>
              <a:off x="1944" y="1761"/>
              <a:ext cx="31" cy="20"/>
            </a:xfrm>
            <a:custGeom>
              <a:avLst/>
              <a:gdLst>
                <a:gd name="T0" fmla="*/ 17 w 31"/>
                <a:gd name="T1" fmla="*/ 0 h 20"/>
                <a:gd name="T2" fmla="*/ 31 w 31"/>
                <a:gd name="T3" fmla="*/ 2 h 20"/>
                <a:gd name="T4" fmla="*/ 0 w 31"/>
                <a:gd name="T5" fmla="*/ 20 h 20"/>
                <a:gd name="T6" fmla="*/ 17 w 31"/>
                <a:gd name="T7" fmla="*/ 0 h 20"/>
                <a:gd name="T8" fmla="*/ 0 60000 65536"/>
                <a:gd name="T9" fmla="*/ 0 60000 65536"/>
                <a:gd name="T10" fmla="*/ 0 60000 65536"/>
                <a:gd name="T11" fmla="*/ 0 60000 65536"/>
                <a:gd name="T12" fmla="*/ 0 w 31"/>
                <a:gd name="T13" fmla="*/ 0 h 20"/>
                <a:gd name="T14" fmla="*/ 31 w 31"/>
                <a:gd name="T15" fmla="*/ 20 h 20"/>
              </a:gdLst>
              <a:ahLst/>
              <a:cxnLst>
                <a:cxn ang="T8">
                  <a:pos x="T0" y="T1"/>
                </a:cxn>
                <a:cxn ang="T9">
                  <a:pos x="T2" y="T3"/>
                </a:cxn>
                <a:cxn ang="T10">
                  <a:pos x="T4" y="T5"/>
                </a:cxn>
                <a:cxn ang="T11">
                  <a:pos x="T6" y="T7"/>
                </a:cxn>
              </a:cxnLst>
              <a:rect l="T12" t="T13" r="T14" b="T15"/>
              <a:pathLst>
                <a:path w="31" h="20">
                  <a:moveTo>
                    <a:pt x="17" y="0"/>
                  </a:moveTo>
                  <a:lnTo>
                    <a:pt x="31"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87" name="Freeform 421"/>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88" name="Freeform 422"/>
            <p:cNvSpPr>
              <a:spLocks/>
            </p:cNvSpPr>
            <p:nvPr/>
          </p:nvSpPr>
          <p:spPr bwMode="auto">
            <a:xfrm>
              <a:off x="194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89" name="Freeform 423"/>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0" name="Freeform 424"/>
            <p:cNvSpPr>
              <a:spLocks/>
            </p:cNvSpPr>
            <p:nvPr/>
          </p:nvSpPr>
          <p:spPr bwMode="auto">
            <a:xfrm>
              <a:off x="189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91" name="Freeform 425"/>
            <p:cNvSpPr>
              <a:spLocks/>
            </p:cNvSpPr>
            <p:nvPr/>
          </p:nvSpPr>
          <p:spPr bwMode="auto">
            <a:xfrm>
              <a:off x="191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2" name="Freeform 426"/>
            <p:cNvSpPr>
              <a:spLocks/>
            </p:cNvSpPr>
            <p:nvPr/>
          </p:nvSpPr>
          <p:spPr bwMode="auto">
            <a:xfrm>
              <a:off x="1912"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3" name="Freeform 427"/>
            <p:cNvSpPr>
              <a:spLocks/>
            </p:cNvSpPr>
            <p:nvPr/>
          </p:nvSpPr>
          <p:spPr bwMode="auto">
            <a:xfrm>
              <a:off x="1910"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94" name="Freeform 428"/>
            <p:cNvSpPr>
              <a:spLocks/>
            </p:cNvSpPr>
            <p:nvPr/>
          </p:nvSpPr>
          <p:spPr bwMode="auto">
            <a:xfrm>
              <a:off x="3447"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5" name="Freeform 429"/>
            <p:cNvSpPr>
              <a:spLocks/>
            </p:cNvSpPr>
            <p:nvPr/>
          </p:nvSpPr>
          <p:spPr bwMode="auto">
            <a:xfrm>
              <a:off x="3448"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6" name="Freeform 430"/>
            <p:cNvSpPr>
              <a:spLocks/>
            </p:cNvSpPr>
            <p:nvPr/>
          </p:nvSpPr>
          <p:spPr bwMode="auto">
            <a:xfrm>
              <a:off x="3447"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97" name="Freeform 431"/>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98" name="Freeform 432"/>
            <p:cNvSpPr>
              <a:spLocks/>
            </p:cNvSpPr>
            <p:nvPr/>
          </p:nvSpPr>
          <p:spPr bwMode="auto">
            <a:xfrm>
              <a:off x="348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99" name="Freeform 433"/>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0" name="Freeform 434"/>
            <p:cNvSpPr>
              <a:spLocks/>
            </p:cNvSpPr>
            <p:nvPr/>
          </p:nvSpPr>
          <p:spPr bwMode="auto">
            <a:xfrm>
              <a:off x="348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01" name="Freeform 435"/>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2" name="Freeform 436"/>
            <p:cNvSpPr>
              <a:spLocks/>
            </p:cNvSpPr>
            <p:nvPr/>
          </p:nvSpPr>
          <p:spPr bwMode="auto">
            <a:xfrm>
              <a:off x="3380"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03" name="Freeform 437"/>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4" name="Freeform 438"/>
            <p:cNvSpPr>
              <a:spLocks/>
            </p:cNvSpPr>
            <p:nvPr/>
          </p:nvSpPr>
          <p:spPr bwMode="auto">
            <a:xfrm>
              <a:off x="3380"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05" name="Freeform 439"/>
            <p:cNvSpPr>
              <a:spLocks/>
            </p:cNvSpPr>
            <p:nvPr/>
          </p:nvSpPr>
          <p:spPr bwMode="auto">
            <a:xfrm>
              <a:off x="339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6" name="Freeform 440"/>
            <p:cNvSpPr>
              <a:spLocks/>
            </p:cNvSpPr>
            <p:nvPr/>
          </p:nvSpPr>
          <p:spPr bwMode="auto">
            <a:xfrm>
              <a:off x="339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7" name="Freeform 441"/>
            <p:cNvSpPr>
              <a:spLocks/>
            </p:cNvSpPr>
            <p:nvPr/>
          </p:nvSpPr>
          <p:spPr bwMode="auto">
            <a:xfrm>
              <a:off x="339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08" name="Freeform 442"/>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09" name="Freeform 443"/>
            <p:cNvSpPr>
              <a:spLocks/>
            </p:cNvSpPr>
            <p:nvPr/>
          </p:nvSpPr>
          <p:spPr bwMode="auto">
            <a:xfrm>
              <a:off x="343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10" name="Freeform 444"/>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11" name="Freeform 445"/>
            <p:cNvSpPr>
              <a:spLocks/>
            </p:cNvSpPr>
            <p:nvPr/>
          </p:nvSpPr>
          <p:spPr bwMode="auto">
            <a:xfrm>
              <a:off x="343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12" name="Freeform 446"/>
            <p:cNvSpPr>
              <a:spLocks/>
            </p:cNvSpPr>
            <p:nvPr/>
          </p:nvSpPr>
          <p:spPr bwMode="auto">
            <a:xfrm>
              <a:off x="334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13" name="Freeform 447"/>
            <p:cNvSpPr>
              <a:spLocks/>
            </p:cNvSpPr>
            <p:nvPr/>
          </p:nvSpPr>
          <p:spPr bwMode="auto">
            <a:xfrm>
              <a:off x="334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14" name="Freeform 448"/>
            <p:cNvSpPr>
              <a:spLocks/>
            </p:cNvSpPr>
            <p:nvPr/>
          </p:nvSpPr>
          <p:spPr bwMode="auto">
            <a:xfrm>
              <a:off x="334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15" name="Freeform 449"/>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16" name="Freeform 450"/>
            <p:cNvSpPr>
              <a:spLocks/>
            </p:cNvSpPr>
            <p:nvPr/>
          </p:nvSpPr>
          <p:spPr bwMode="auto">
            <a:xfrm>
              <a:off x="333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17" name="Freeform 451"/>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18" name="Freeform 452"/>
            <p:cNvSpPr>
              <a:spLocks/>
            </p:cNvSpPr>
            <p:nvPr/>
          </p:nvSpPr>
          <p:spPr bwMode="auto">
            <a:xfrm>
              <a:off x="333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19" name="Freeform 453"/>
            <p:cNvSpPr>
              <a:spLocks/>
            </p:cNvSpPr>
            <p:nvPr/>
          </p:nvSpPr>
          <p:spPr bwMode="auto">
            <a:xfrm>
              <a:off x="329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0" name="Freeform 454"/>
            <p:cNvSpPr>
              <a:spLocks/>
            </p:cNvSpPr>
            <p:nvPr/>
          </p:nvSpPr>
          <p:spPr bwMode="auto">
            <a:xfrm>
              <a:off x="329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1" name="Freeform 455"/>
            <p:cNvSpPr>
              <a:spLocks/>
            </p:cNvSpPr>
            <p:nvPr/>
          </p:nvSpPr>
          <p:spPr bwMode="auto">
            <a:xfrm>
              <a:off x="329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22" name="Freeform 456"/>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3" name="Freeform 457"/>
            <p:cNvSpPr>
              <a:spLocks/>
            </p:cNvSpPr>
            <p:nvPr/>
          </p:nvSpPr>
          <p:spPr bwMode="auto">
            <a:xfrm>
              <a:off x="3281"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24" name="Freeform 458"/>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5" name="Freeform 459"/>
            <p:cNvSpPr>
              <a:spLocks/>
            </p:cNvSpPr>
            <p:nvPr/>
          </p:nvSpPr>
          <p:spPr bwMode="auto">
            <a:xfrm>
              <a:off x="3281"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26" name="Freeform 460"/>
            <p:cNvSpPr>
              <a:spLocks/>
            </p:cNvSpPr>
            <p:nvPr/>
          </p:nvSpPr>
          <p:spPr bwMode="auto">
            <a:xfrm>
              <a:off x="3248"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7" name="Freeform 461"/>
            <p:cNvSpPr>
              <a:spLocks/>
            </p:cNvSpPr>
            <p:nvPr/>
          </p:nvSpPr>
          <p:spPr bwMode="auto">
            <a:xfrm>
              <a:off x="3250"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28" name="Freeform 462"/>
            <p:cNvSpPr>
              <a:spLocks/>
            </p:cNvSpPr>
            <p:nvPr/>
          </p:nvSpPr>
          <p:spPr bwMode="auto">
            <a:xfrm>
              <a:off x="3248"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29" name="Freeform 463"/>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0" name="Freeform 464"/>
            <p:cNvSpPr>
              <a:spLocks/>
            </p:cNvSpPr>
            <p:nvPr/>
          </p:nvSpPr>
          <p:spPr bwMode="auto">
            <a:xfrm>
              <a:off x="323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31" name="Freeform 465"/>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2" name="Freeform 466"/>
            <p:cNvSpPr>
              <a:spLocks/>
            </p:cNvSpPr>
            <p:nvPr/>
          </p:nvSpPr>
          <p:spPr bwMode="auto">
            <a:xfrm>
              <a:off x="323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33" name="Freeform 467"/>
            <p:cNvSpPr>
              <a:spLocks/>
            </p:cNvSpPr>
            <p:nvPr/>
          </p:nvSpPr>
          <p:spPr bwMode="auto">
            <a:xfrm>
              <a:off x="3199"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4" name="Freeform 468"/>
            <p:cNvSpPr>
              <a:spLocks/>
            </p:cNvSpPr>
            <p:nvPr/>
          </p:nvSpPr>
          <p:spPr bwMode="auto">
            <a:xfrm>
              <a:off x="3200"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5" name="Freeform 469"/>
            <p:cNvSpPr>
              <a:spLocks/>
            </p:cNvSpPr>
            <p:nvPr/>
          </p:nvSpPr>
          <p:spPr bwMode="auto">
            <a:xfrm>
              <a:off x="3199"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36" name="Freeform 470"/>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7" name="Freeform 471"/>
            <p:cNvSpPr>
              <a:spLocks/>
            </p:cNvSpPr>
            <p:nvPr/>
          </p:nvSpPr>
          <p:spPr bwMode="auto">
            <a:xfrm>
              <a:off x="318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38" name="Freeform 472"/>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39" name="Freeform 473"/>
            <p:cNvSpPr>
              <a:spLocks/>
            </p:cNvSpPr>
            <p:nvPr/>
          </p:nvSpPr>
          <p:spPr bwMode="auto">
            <a:xfrm>
              <a:off x="318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40" name="Freeform 474"/>
            <p:cNvSpPr>
              <a:spLocks/>
            </p:cNvSpPr>
            <p:nvPr/>
          </p:nvSpPr>
          <p:spPr bwMode="auto">
            <a:xfrm>
              <a:off x="3149"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1" name="Freeform 475"/>
            <p:cNvSpPr>
              <a:spLocks/>
            </p:cNvSpPr>
            <p:nvPr/>
          </p:nvSpPr>
          <p:spPr bwMode="auto">
            <a:xfrm>
              <a:off x="3151"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2" name="Freeform 476"/>
            <p:cNvSpPr>
              <a:spLocks/>
            </p:cNvSpPr>
            <p:nvPr/>
          </p:nvSpPr>
          <p:spPr bwMode="auto">
            <a:xfrm>
              <a:off x="3149"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43" name="Freeform 477"/>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4" name="Freeform 478"/>
            <p:cNvSpPr>
              <a:spLocks/>
            </p:cNvSpPr>
            <p:nvPr/>
          </p:nvSpPr>
          <p:spPr bwMode="auto">
            <a:xfrm>
              <a:off x="313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45" name="Freeform 479"/>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6" name="Freeform 480"/>
            <p:cNvSpPr>
              <a:spLocks/>
            </p:cNvSpPr>
            <p:nvPr/>
          </p:nvSpPr>
          <p:spPr bwMode="auto">
            <a:xfrm>
              <a:off x="313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47" name="Freeform 481"/>
            <p:cNvSpPr>
              <a:spLocks/>
            </p:cNvSpPr>
            <p:nvPr/>
          </p:nvSpPr>
          <p:spPr bwMode="auto">
            <a:xfrm>
              <a:off x="3100"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8" name="Freeform 482"/>
            <p:cNvSpPr>
              <a:spLocks/>
            </p:cNvSpPr>
            <p:nvPr/>
          </p:nvSpPr>
          <p:spPr bwMode="auto">
            <a:xfrm>
              <a:off x="3101"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49" name="Freeform 483"/>
            <p:cNvSpPr>
              <a:spLocks/>
            </p:cNvSpPr>
            <p:nvPr/>
          </p:nvSpPr>
          <p:spPr bwMode="auto">
            <a:xfrm>
              <a:off x="3100"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50" name="Freeform 484"/>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51" name="Freeform 485"/>
            <p:cNvSpPr>
              <a:spLocks/>
            </p:cNvSpPr>
            <p:nvPr/>
          </p:nvSpPr>
          <p:spPr bwMode="auto">
            <a:xfrm>
              <a:off x="3083"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52" name="Freeform 486"/>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53" name="Freeform 487"/>
            <p:cNvSpPr>
              <a:spLocks/>
            </p:cNvSpPr>
            <p:nvPr/>
          </p:nvSpPr>
          <p:spPr bwMode="auto">
            <a:xfrm>
              <a:off x="3083"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54" name="Freeform 488"/>
            <p:cNvSpPr>
              <a:spLocks/>
            </p:cNvSpPr>
            <p:nvPr/>
          </p:nvSpPr>
          <p:spPr bwMode="auto">
            <a:xfrm>
              <a:off x="3050"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55" name="Freeform 489"/>
            <p:cNvSpPr>
              <a:spLocks/>
            </p:cNvSpPr>
            <p:nvPr/>
          </p:nvSpPr>
          <p:spPr bwMode="auto">
            <a:xfrm>
              <a:off x="3051"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56" name="Freeform 490"/>
            <p:cNvSpPr>
              <a:spLocks/>
            </p:cNvSpPr>
            <p:nvPr/>
          </p:nvSpPr>
          <p:spPr bwMode="auto">
            <a:xfrm>
              <a:off x="3050"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57" name="Freeform 491"/>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58" name="Freeform 492"/>
            <p:cNvSpPr>
              <a:spLocks/>
            </p:cNvSpPr>
            <p:nvPr/>
          </p:nvSpPr>
          <p:spPr bwMode="auto">
            <a:xfrm>
              <a:off x="303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59" name="Freeform 493"/>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0" name="Freeform 494"/>
            <p:cNvSpPr>
              <a:spLocks/>
            </p:cNvSpPr>
            <p:nvPr/>
          </p:nvSpPr>
          <p:spPr bwMode="auto">
            <a:xfrm>
              <a:off x="303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61" name="Freeform 495"/>
            <p:cNvSpPr>
              <a:spLocks/>
            </p:cNvSpPr>
            <p:nvPr/>
          </p:nvSpPr>
          <p:spPr bwMode="auto">
            <a:xfrm>
              <a:off x="3000"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2" name="Freeform 496"/>
            <p:cNvSpPr>
              <a:spLocks/>
            </p:cNvSpPr>
            <p:nvPr/>
          </p:nvSpPr>
          <p:spPr bwMode="auto">
            <a:xfrm>
              <a:off x="3002"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3" name="Freeform 497"/>
            <p:cNvSpPr>
              <a:spLocks/>
            </p:cNvSpPr>
            <p:nvPr/>
          </p:nvSpPr>
          <p:spPr bwMode="auto">
            <a:xfrm>
              <a:off x="3000"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64" name="Freeform 498"/>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5" name="Freeform 499"/>
            <p:cNvSpPr>
              <a:spLocks/>
            </p:cNvSpPr>
            <p:nvPr/>
          </p:nvSpPr>
          <p:spPr bwMode="auto">
            <a:xfrm>
              <a:off x="2984"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66" name="Freeform 500"/>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7" name="Freeform 501"/>
            <p:cNvSpPr>
              <a:spLocks/>
            </p:cNvSpPr>
            <p:nvPr/>
          </p:nvSpPr>
          <p:spPr bwMode="auto">
            <a:xfrm>
              <a:off x="298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68" name="Freeform 502"/>
            <p:cNvSpPr>
              <a:spLocks/>
            </p:cNvSpPr>
            <p:nvPr/>
          </p:nvSpPr>
          <p:spPr bwMode="auto">
            <a:xfrm>
              <a:off x="2951"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69" name="Freeform 503"/>
            <p:cNvSpPr>
              <a:spLocks/>
            </p:cNvSpPr>
            <p:nvPr/>
          </p:nvSpPr>
          <p:spPr bwMode="auto">
            <a:xfrm>
              <a:off x="2952"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0" name="Freeform 504"/>
            <p:cNvSpPr>
              <a:spLocks/>
            </p:cNvSpPr>
            <p:nvPr/>
          </p:nvSpPr>
          <p:spPr bwMode="auto">
            <a:xfrm>
              <a:off x="2951"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71" name="Freeform 505"/>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2" name="Freeform 506"/>
            <p:cNvSpPr>
              <a:spLocks/>
            </p:cNvSpPr>
            <p:nvPr/>
          </p:nvSpPr>
          <p:spPr bwMode="auto">
            <a:xfrm>
              <a:off x="2934"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73" name="Freeform 507"/>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4" name="Freeform 508"/>
            <p:cNvSpPr>
              <a:spLocks/>
            </p:cNvSpPr>
            <p:nvPr/>
          </p:nvSpPr>
          <p:spPr bwMode="auto">
            <a:xfrm>
              <a:off x="2934"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75" name="Freeform 509"/>
            <p:cNvSpPr>
              <a:spLocks/>
            </p:cNvSpPr>
            <p:nvPr/>
          </p:nvSpPr>
          <p:spPr bwMode="auto">
            <a:xfrm>
              <a:off x="2901"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6" name="Freeform 510"/>
            <p:cNvSpPr>
              <a:spLocks/>
            </p:cNvSpPr>
            <p:nvPr/>
          </p:nvSpPr>
          <p:spPr bwMode="auto">
            <a:xfrm>
              <a:off x="2903"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7" name="Freeform 511"/>
            <p:cNvSpPr>
              <a:spLocks/>
            </p:cNvSpPr>
            <p:nvPr/>
          </p:nvSpPr>
          <p:spPr bwMode="auto">
            <a:xfrm>
              <a:off x="2901"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78" name="Freeform 512"/>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79" name="Freeform 513"/>
            <p:cNvSpPr>
              <a:spLocks/>
            </p:cNvSpPr>
            <p:nvPr/>
          </p:nvSpPr>
          <p:spPr bwMode="auto">
            <a:xfrm>
              <a:off x="2885"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80" name="Freeform 514"/>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81" name="Freeform 515"/>
            <p:cNvSpPr>
              <a:spLocks/>
            </p:cNvSpPr>
            <p:nvPr/>
          </p:nvSpPr>
          <p:spPr bwMode="auto">
            <a:xfrm>
              <a:off x="2885"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82" name="Freeform 516"/>
            <p:cNvSpPr>
              <a:spLocks/>
            </p:cNvSpPr>
            <p:nvPr/>
          </p:nvSpPr>
          <p:spPr bwMode="auto">
            <a:xfrm>
              <a:off x="2852"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83" name="Freeform 517"/>
            <p:cNvSpPr>
              <a:spLocks/>
            </p:cNvSpPr>
            <p:nvPr/>
          </p:nvSpPr>
          <p:spPr bwMode="auto">
            <a:xfrm>
              <a:off x="2853"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84" name="Freeform 518"/>
            <p:cNvSpPr>
              <a:spLocks/>
            </p:cNvSpPr>
            <p:nvPr/>
          </p:nvSpPr>
          <p:spPr bwMode="auto">
            <a:xfrm>
              <a:off x="2852"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85" name="Freeform 519"/>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86" name="Freeform 520"/>
            <p:cNvSpPr>
              <a:spLocks/>
            </p:cNvSpPr>
            <p:nvPr/>
          </p:nvSpPr>
          <p:spPr bwMode="auto">
            <a:xfrm>
              <a:off x="2835"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87" name="Freeform 521"/>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88" name="Freeform 522"/>
            <p:cNvSpPr>
              <a:spLocks/>
            </p:cNvSpPr>
            <p:nvPr/>
          </p:nvSpPr>
          <p:spPr bwMode="auto">
            <a:xfrm>
              <a:off x="2835"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89" name="Freeform 523"/>
            <p:cNvSpPr>
              <a:spLocks/>
            </p:cNvSpPr>
            <p:nvPr/>
          </p:nvSpPr>
          <p:spPr bwMode="auto">
            <a:xfrm>
              <a:off x="2802"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0" name="Freeform 524"/>
            <p:cNvSpPr>
              <a:spLocks/>
            </p:cNvSpPr>
            <p:nvPr/>
          </p:nvSpPr>
          <p:spPr bwMode="auto">
            <a:xfrm>
              <a:off x="2804"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1" name="Freeform 525"/>
            <p:cNvSpPr>
              <a:spLocks/>
            </p:cNvSpPr>
            <p:nvPr/>
          </p:nvSpPr>
          <p:spPr bwMode="auto">
            <a:xfrm>
              <a:off x="2802"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92" name="Freeform 526"/>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3" name="Freeform 527"/>
            <p:cNvSpPr>
              <a:spLocks/>
            </p:cNvSpPr>
            <p:nvPr/>
          </p:nvSpPr>
          <p:spPr bwMode="auto">
            <a:xfrm>
              <a:off x="278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94" name="Freeform 528"/>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5" name="Freeform 529"/>
            <p:cNvSpPr>
              <a:spLocks/>
            </p:cNvSpPr>
            <p:nvPr/>
          </p:nvSpPr>
          <p:spPr bwMode="auto">
            <a:xfrm>
              <a:off x="2786"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96" name="Freeform 530"/>
            <p:cNvSpPr>
              <a:spLocks/>
            </p:cNvSpPr>
            <p:nvPr/>
          </p:nvSpPr>
          <p:spPr bwMode="auto">
            <a:xfrm>
              <a:off x="275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7" name="Freeform 531"/>
            <p:cNvSpPr>
              <a:spLocks/>
            </p:cNvSpPr>
            <p:nvPr/>
          </p:nvSpPr>
          <p:spPr bwMode="auto">
            <a:xfrm>
              <a:off x="275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798" name="Freeform 532"/>
            <p:cNvSpPr>
              <a:spLocks/>
            </p:cNvSpPr>
            <p:nvPr/>
          </p:nvSpPr>
          <p:spPr bwMode="auto">
            <a:xfrm>
              <a:off x="275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799" name="Freeform 533"/>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0" name="Freeform 534"/>
            <p:cNvSpPr>
              <a:spLocks/>
            </p:cNvSpPr>
            <p:nvPr/>
          </p:nvSpPr>
          <p:spPr bwMode="auto">
            <a:xfrm>
              <a:off x="2736"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01" name="Freeform 535"/>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2" name="Freeform 536"/>
            <p:cNvSpPr>
              <a:spLocks/>
            </p:cNvSpPr>
            <p:nvPr/>
          </p:nvSpPr>
          <p:spPr bwMode="auto">
            <a:xfrm>
              <a:off x="2736"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03" name="Freeform 537"/>
            <p:cNvSpPr>
              <a:spLocks/>
            </p:cNvSpPr>
            <p:nvPr/>
          </p:nvSpPr>
          <p:spPr bwMode="auto">
            <a:xfrm>
              <a:off x="2703"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4" name="Freeform 538"/>
            <p:cNvSpPr>
              <a:spLocks/>
            </p:cNvSpPr>
            <p:nvPr/>
          </p:nvSpPr>
          <p:spPr bwMode="auto">
            <a:xfrm>
              <a:off x="2704"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5" name="Freeform 539"/>
            <p:cNvSpPr>
              <a:spLocks/>
            </p:cNvSpPr>
            <p:nvPr/>
          </p:nvSpPr>
          <p:spPr bwMode="auto">
            <a:xfrm>
              <a:off x="2703"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06" name="Freeform 540"/>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7" name="Freeform 541"/>
            <p:cNvSpPr>
              <a:spLocks/>
            </p:cNvSpPr>
            <p:nvPr/>
          </p:nvSpPr>
          <p:spPr bwMode="auto">
            <a:xfrm>
              <a:off x="268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08" name="Freeform 542"/>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09" name="Freeform 543"/>
            <p:cNvSpPr>
              <a:spLocks/>
            </p:cNvSpPr>
            <p:nvPr/>
          </p:nvSpPr>
          <p:spPr bwMode="auto">
            <a:xfrm>
              <a:off x="268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10" name="Freeform 544"/>
            <p:cNvSpPr>
              <a:spLocks/>
            </p:cNvSpPr>
            <p:nvPr/>
          </p:nvSpPr>
          <p:spPr bwMode="auto">
            <a:xfrm>
              <a:off x="265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1" name="Freeform 545"/>
            <p:cNvSpPr>
              <a:spLocks/>
            </p:cNvSpPr>
            <p:nvPr/>
          </p:nvSpPr>
          <p:spPr bwMode="auto">
            <a:xfrm>
              <a:off x="265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2" name="Freeform 546"/>
            <p:cNvSpPr>
              <a:spLocks/>
            </p:cNvSpPr>
            <p:nvPr/>
          </p:nvSpPr>
          <p:spPr bwMode="auto">
            <a:xfrm>
              <a:off x="265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13" name="Freeform 547"/>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4" name="Freeform 548"/>
            <p:cNvSpPr>
              <a:spLocks/>
            </p:cNvSpPr>
            <p:nvPr/>
          </p:nvSpPr>
          <p:spPr bwMode="auto">
            <a:xfrm>
              <a:off x="263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15" name="Freeform 549"/>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6" name="Freeform 550"/>
            <p:cNvSpPr>
              <a:spLocks/>
            </p:cNvSpPr>
            <p:nvPr/>
          </p:nvSpPr>
          <p:spPr bwMode="auto">
            <a:xfrm>
              <a:off x="263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17" name="Freeform 551"/>
            <p:cNvSpPr>
              <a:spLocks/>
            </p:cNvSpPr>
            <p:nvPr/>
          </p:nvSpPr>
          <p:spPr bwMode="auto">
            <a:xfrm>
              <a:off x="260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8" name="Freeform 552"/>
            <p:cNvSpPr>
              <a:spLocks/>
            </p:cNvSpPr>
            <p:nvPr/>
          </p:nvSpPr>
          <p:spPr bwMode="auto">
            <a:xfrm>
              <a:off x="260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19" name="Freeform 553"/>
            <p:cNvSpPr>
              <a:spLocks/>
            </p:cNvSpPr>
            <p:nvPr/>
          </p:nvSpPr>
          <p:spPr bwMode="auto">
            <a:xfrm>
              <a:off x="260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20" name="Freeform 554"/>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21" name="Freeform 555"/>
            <p:cNvSpPr>
              <a:spLocks/>
            </p:cNvSpPr>
            <p:nvPr/>
          </p:nvSpPr>
          <p:spPr bwMode="auto">
            <a:xfrm>
              <a:off x="258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22" name="Freeform 556"/>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23" name="Freeform 557"/>
            <p:cNvSpPr>
              <a:spLocks/>
            </p:cNvSpPr>
            <p:nvPr/>
          </p:nvSpPr>
          <p:spPr bwMode="auto">
            <a:xfrm>
              <a:off x="258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24" name="Freeform 558"/>
            <p:cNvSpPr>
              <a:spLocks/>
            </p:cNvSpPr>
            <p:nvPr/>
          </p:nvSpPr>
          <p:spPr bwMode="auto">
            <a:xfrm>
              <a:off x="255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25" name="Freeform 559"/>
            <p:cNvSpPr>
              <a:spLocks/>
            </p:cNvSpPr>
            <p:nvPr/>
          </p:nvSpPr>
          <p:spPr bwMode="auto">
            <a:xfrm>
              <a:off x="255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26" name="Freeform 560"/>
            <p:cNvSpPr>
              <a:spLocks/>
            </p:cNvSpPr>
            <p:nvPr/>
          </p:nvSpPr>
          <p:spPr bwMode="auto">
            <a:xfrm>
              <a:off x="255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27" name="Freeform 561"/>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28" name="Freeform 562"/>
            <p:cNvSpPr>
              <a:spLocks/>
            </p:cNvSpPr>
            <p:nvPr/>
          </p:nvSpPr>
          <p:spPr bwMode="auto">
            <a:xfrm>
              <a:off x="253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29" name="Freeform 563"/>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0" name="Freeform 564"/>
            <p:cNvSpPr>
              <a:spLocks/>
            </p:cNvSpPr>
            <p:nvPr/>
          </p:nvSpPr>
          <p:spPr bwMode="auto">
            <a:xfrm>
              <a:off x="253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31" name="Freeform 565"/>
            <p:cNvSpPr>
              <a:spLocks/>
            </p:cNvSpPr>
            <p:nvPr/>
          </p:nvSpPr>
          <p:spPr bwMode="auto">
            <a:xfrm>
              <a:off x="250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2" name="Freeform 566"/>
            <p:cNvSpPr>
              <a:spLocks/>
            </p:cNvSpPr>
            <p:nvPr/>
          </p:nvSpPr>
          <p:spPr bwMode="auto">
            <a:xfrm>
              <a:off x="250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3" name="Freeform 567"/>
            <p:cNvSpPr>
              <a:spLocks/>
            </p:cNvSpPr>
            <p:nvPr/>
          </p:nvSpPr>
          <p:spPr bwMode="auto">
            <a:xfrm>
              <a:off x="250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34" name="Freeform 568"/>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5" name="Freeform 569"/>
            <p:cNvSpPr>
              <a:spLocks/>
            </p:cNvSpPr>
            <p:nvPr/>
          </p:nvSpPr>
          <p:spPr bwMode="auto">
            <a:xfrm>
              <a:off x="248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36" name="Freeform 570"/>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7" name="Freeform 571"/>
            <p:cNvSpPr>
              <a:spLocks/>
            </p:cNvSpPr>
            <p:nvPr/>
          </p:nvSpPr>
          <p:spPr bwMode="auto">
            <a:xfrm>
              <a:off x="248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38" name="Freeform 572"/>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39" name="Freeform 573"/>
            <p:cNvSpPr>
              <a:spLocks/>
            </p:cNvSpPr>
            <p:nvPr/>
          </p:nvSpPr>
          <p:spPr bwMode="auto">
            <a:xfrm>
              <a:off x="243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40" name="Freeform 574"/>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41" name="Freeform 575"/>
            <p:cNvSpPr>
              <a:spLocks/>
            </p:cNvSpPr>
            <p:nvPr/>
          </p:nvSpPr>
          <p:spPr bwMode="auto">
            <a:xfrm>
              <a:off x="2389" y="1761"/>
              <a:ext cx="33" cy="20"/>
            </a:xfrm>
            <a:custGeom>
              <a:avLst/>
              <a:gdLst>
                <a:gd name="T0" fmla="*/ 18 w 33"/>
                <a:gd name="T1" fmla="*/ 0 h 20"/>
                <a:gd name="T2" fmla="*/ 33 w 33"/>
                <a:gd name="T3" fmla="*/ 2 h 20"/>
                <a:gd name="T4" fmla="*/ 0 w 33"/>
                <a:gd name="T5" fmla="*/ 20 h 20"/>
                <a:gd name="T6" fmla="*/ 18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8" y="0"/>
                  </a:moveTo>
                  <a:lnTo>
                    <a:pt x="33"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42" name="Freeform 576"/>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43" name="Freeform 577"/>
            <p:cNvSpPr>
              <a:spLocks/>
            </p:cNvSpPr>
            <p:nvPr/>
          </p:nvSpPr>
          <p:spPr bwMode="auto">
            <a:xfrm>
              <a:off x="2389"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44" name="Freeform 578"/>
            <p:cNvSpPr>
              <a:spLocks/>
            </p:cNvSpPr>
            <p:nvPr/>
          </p:nvSpPr>
          <p:spPr bwMode="auto">
            <a:xfrm>
              <a:off x="2356"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45" name="Freeform 579"/>
            <p:cNvSpPr>
              <a:spLocks/>
            </p:cNvSpPr>
            <p:nvPr/>
          </p:nvSpPr>
          <p:spPr bwMode="auto">
            <a:xfrm>
              <a:off x="2358"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46" name="Freeform 580"/>
            <p:cNvSpPr>
              <a:spLocks/>
            </p:cNvSpPr>
            <p:nvPr/>
          </p:nvSpPr>
          <p:spPr bwMode="auto">
            <a:xfrm>
              <a:off x="2356"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47" name="Freeform 581"/>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48" name="Freeform 582"/>
            <p:cNvSpPr>
              <a:spLocks/>
            </p:cNvSpPr>
            <p:nvPr/>
          </p:nvSpPr>
          <p:spPr bwMode="auto">
            <a:xfrm>
              <a:off x="2340"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49" name="Freeform 583"/>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0" name="Freeform 584"/>
            <p:cNvSpPr>
              <a:spLocks/>
            </p:cNvSpPr>
            <p:nvPr/>
          </p:nvSpPr>
          <p:spPr bwMode="auto">
            <a:xfrm>
              <a:off x="2340"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51" name="Freeform 585"/>
            <p:cNvSpPr>
              <a:spLocks/>
            </p:cNvSpPr>
            <p:nvPr/>
          </p:nvSpPr>
          <p:spPr bwMode="auto">
            <a:xfrm>
              <a:off x="2307"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2" name="Freeform 586"/>
            <p:cNvSpPr>
              <a:spLocks/>
            </p:cNvSpPr>
            <p:nvPr/>
          </p:nvSpPr>
          <p:spPr bwMode="auto">
            <a:xfrm>
              <a:off x="2308"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3" name="Freeform 587"/>
            <p:cNvSpPr>
              <a:spLocks/>
            </p:cNvSpPr>
            <p:nvPr/>
          </p:nvSpPr>
          <p:spPr bwMode="auto">
            <a:xfrm>
              <a:off x="2307"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54" name="Freeform 588"/>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5" name="Freeform 589"/>
            <p:cNvSpPr>
              <a:spLocks/>
            </p:cNvSpPr>
            <p:nvPr/>
          </p:nvSpPr>
          <p:spPr bwMode="auto">
            <a:xfrm>
              <a:off x="2290" y="1761"/>
              <a:ext cx="33" cy="20"/>
            </a:xfrm>
            <a:custGeom>
              <a:avLst/>
              <a:gdLst>
                <a:gd name="T0" fmla="*/ 17 w 33"/>
                <a:gd name="T1" fmla="*/ 0 h 20"/>
                <a:gd name="T2" fmla="*/ 33 w 33"/>
                <a:gd name="T3" fmla="*/ 2 h 20"/>
                <a:gd name="T4" fmla="*/ 0 w 33"/>
                <a:gd name="T5" fmla="*/ 20 h 20"/>
                <a:gd name="T6" fmla="*/ 17 w 33"/>
                <a:gd name="T7" fmla="*/ 0 h 20"/>
                <a:gd name="T8" fmla="*/ 0 60000 65536"/>
                <a:gd name="T9" fmla="*/ 0 60000 65536"/>
                <a:gd name="T10" fmla="*/ 0 60000 65536"/>
                <a:gd name="T11" fmla="*/ 0 60000 65536"/>
                <a:gd name="T12" fmla="*/ 0 w 33"/>
                <a:gd name="T13" fmla="*/ 0 h 20"/>
                <a:gd name="T14" fmla="*/ 33 w 33"/>
                <a:gd name="T15" fmla="*/ 20 h 20"/>
              </a:gdLst>
              <a:ahLst/>
              <a:cxnLst>
                <a:cxn ang="T8">
                  <a:pos x="T0" y="T1"/>
                </a:cxn>
                <a:cxn ang="T9">
                  <a:pos x="T2" y="T3"/>
                </a:cxn>
                <a:cxn ang="T10">
                  <a:pos x="T4" y="T5"/>
                </a:cxn>
                <a:cxn ang="T11">
                  <a:pos x="T6" y="T7"/>
                </a:cxn>
              </a:cxnLst>
              <a:rect l="T12" t="T13" r="T14" b="T15"/>
              <a:pathLst>
                <a:path w="33" h="20">
                  <a:moveTo>
                    <a:pt x="17" y="0"/>
                  </a:moveTo>
                  <a:lnTo>
                    <a:pt x="33"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56" name="Freeform 590"/>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7" name="Freeform 591"/>
            <p:cNvSpPr>
              <a:spLocks/>
            </p:cNvSpPr>
            <p:nvPr/>
          </p:nvSpPr>
          <p:spPr bwMode="auto">
            <a:xfrm>
              <a:off x="2290"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58" name="Freeform 592"/>
            <p:cNvSpPr>
              <a:spLocks/>
            </p:cNvSpPr>
            <p:nvPr/>
          </p:nvSpPr>
          <p:spPr bwMode="auto">
            <a:xfrm>
              <a:off x="2257"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59" name="Freeform 593"/>
            <p:cNvSpPr>
              <a:spLocks/>
            </p:cNvSpPr>
            <p:nvPr/>
          </p:nvSpPr>
          <p:spPr bwMode="auto">
            <a:xfrm>
              <a:off x="2259"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0" name="Freeform 594"/>
            <p:cNvSpPr>
              <a:spLocks/>
            </p:cNvSpPr>
            <p:nvPr/>
          </p:nvSpPr>
          <p:spPr bwMode="auto">
            <a:xfrm>
              <a:off x="2257"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61" name="Freeform 595"/>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2" name="Freeform 596"/>
            <p:cNvSpPr>
              <a:spLocks/>
            </p:cNvSpPr>
            <p:nvPr/>
          </p:nvSpPr>
          <p:spPr bwMode="auto">
            <a:xfrm>
              <a:off x="224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63" name="Freeform 597"/>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4" name="Freeform 598"/>
            <p:cNvSpPr>
              <a:spLocks/>
            </p:cNvSpPr>
            <p:nvPr/>
          </p:nvSpPr>
          <p:spPr bwMode="auto">
            <a:xfrm>
              <a:off x="2241"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65" name="Freeform 599"/>
            <p:cNvSpPr>
              <a:spLocks/>
            </p:cNvSpPr>
            <p:nvPr/>
          </p:nvSpPr>
          <p:spPr bwMode="auto">
            <a:xfrm>
              <a:off x="220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6" name="Freeform 600"/>
            <p:cNvSpPr>
              <a:spLocks/>
            </p:cNvSpPr>
            <p:nvPr/>
          </p:nvSpPr>
          <p:spPr bwMode="auto">
            <a:xfrm>
              <a:off x="220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7" name="Freeform 601"/>
            <p:cNvSpPr>
              <a:spLocks/>
            </p:cNvSpPr>
            <p:nvPr/>
          </p:nvSpPr>
          <p:spPr bwMode="auto">
            <a:xfrm>
              <a:off x="220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68" name="Freeform 602"/>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69" name="Freeform 603"/>
            <p:cNvSpPr>
              <a:spLocks/>
            </p:cNvSpPr>
            <p:nvPr/>
          </p:nvSpPr>
          <p:spPr bwMode="auto">
            <a:xfrm>
              <a:off x="2191"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70" name="Freeform 604"/>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71" name="Freeform 605"/>
            <p:cNvSpPr>
              <a:spLocks/>
            </p:cNvSpPr>
            <p:nvPr/>
          </p:nvSpPr>
          <p:spPr bwMode="auto">
            <a:xfrm>
              <a:off x="2191"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72" name="Freeform 606"/>
            <p:cNvSpPr>
              <a:spLocks/>
            </p:cNvSpPr>
            <p:nvPr/>
          </p:nvSpPr>
          <p:spPr bwMode="auto">
            <a:xfrm>
              <a:off x="2158"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73" name="Freeform 607"/>
            <p:cNvSpPr>
              <a:spLocks/>
            </p:cNvSpPr>
            <p:nvPr/>
          </p:nvSpPr>
          <p:spPr bwMode="auto">
            <a:xfrm>
              <a:off x="2159"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74" name="Freeform 608"/>
            <p:cNvSpPr>
              <a:spLocks/>
            </p:cNvSpPr>
            <p:nvPr/>
          </p:nvSpPr>
          <p:spPr bwMode="auto">
            <a:xfrm>
              <a:off x="2158"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75" name="Freeform 609"/>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76" name="Freeform 610"/>
            <p:cNvSpPr>
              <a:spLocks/>
            </p:cNvSpPr>
            <p:nvPr/>
          </p:nvSpPr>
          <p:spPr bwMode="auto">
            <a:xfrm>
              <a:off x="214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77" name="Freeform 611"/>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78" name="Freeform 612"/>
            <p:cNvSpPr>
              <a:spLocks/>
            </p:cNvSpPr>
            <p:nvPr/>
          </p:nvSpPr>
          <p:spPr bwMode="auto">
            <a:xfrm>
              <a:off x="214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79" name="Freeform 613"/>
            <p:cNvSpPr>
              <a:spLocks/>
            </p:cNvSpPr>
            <p:nvPr/>
          </p:nvSpPr>
          <p:spPr bwMode="auto">
            <a:xfrm>
              <a:off x="2109"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0" name="Freeform 614"/>
            <p:cNvSpPr>
              <a:spLocks/>
            </p:cNvSpPr>
            <p:nvPr/>
          </p:nvSpPr>
          <p:spPr bwMode="auto">
            <a:xfrm>
              <a:off x="2110"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1" name="Freeform 615"/>
            <p:cNvSpPr>
              <a:spLocks/>
            </p:cNvSpPr>
            <p:nvPr/>
          </p:nvSpPr>
          <p:spPr bwMode="auto">
            <a:xfrm>
              <a:off x="2109"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82" name="Freeform 616"/>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3" name="Freeform 617"/>
            <p:cNvSpPr>
              <a:spLocks/>
            </p:cNvSpPr>
            <p:nvPr/>
          </p:nvSpPr>
          <p:spPr bwMode="auto">
            <a:xfrm>
              <a:off x="2092"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84" name="Freeform 618"/>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5" name="Freeform 619"/>
            <p:cNvSpPr>
              <a:spLocks/>
            </p:cNvSpPr>
            <p:nvPr/>
          </p:nvSpPr>
          <p:spPr bwMode="auto">
            <a:xfrm>
              <a:off x="2092"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86" name="Freeform 620"/>
            <p:cNvSpPr>
              <a:spLocks/>
            </p:cNvSpPr>
            <p:nvPr/>
          </p:nvSpPr>
          <p:spPr bwMode="auto">
            <a:xfrm>
              <a:off x="2455"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7" name="Freeform 621"/>
            <p:cNvSpPr>
              <a:spLocks/>
            </p:cNvSpPr>
            <p:nvPr/>
          </p:nvSpPr>
          <p:spPr bwMode="auto">
            <a:xfrm>
              <a:off x="245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88" name="Freeform 622"/>
            <p:cNvSpPr>
              <a:spLocks/>
            </p:cNvSpPr>
            <p:nvPr/>
          </p:nvSpPr>
          <p:spPr bwMode="auto">
            <a:xfrm>
              <a:off x="2455" y="1681"/>
              <a:ext cx="69" cy="80"/>
            </a:xfrm>
            <a:custGeom>
              <a:avLst/>
              <a:gdLst>
                <a:gd name="T0" fmla="*/ 0 w 69"/>
                <a:gd name="T1" fmla="*/ 79 h 80"/>
                <a:gd name="T2" fmla="*/ 2 w 69"/>
                <a:gd name="T3" fmla="*/ 80 h 80"/>
                <a:gd name="T4" fmla="*/ 69 w 69"/>
                <a:gd name="T5" fmla="*/ 1 h 80"/>
                <a:gd name="T6" fmla="*/ 67 w 69"/>
                <a:gd name="T7" fmla="*/ 0 h 80"/>
                <a:gd name="T8" fmla="*/ 0 w 69"/>
                <a:gd name="T9" fmla="*/ 79 h 80"/>
                <a:gd name="T10" fmla="*/ 0 60000 65536"/>
                <a:gd name="T11" fmla="*/ 0 60000 65536"/>
                <a:gd name="T12" fmla="*/ 0 60000 65536"/>
                <a:gd name="T13" fmla="*/ 0 60000 65536"/>
                <a:gd name="T14" fmla="*/ 0 60000 65536"/>
                <a:gd name="T15" fmla="*/ 0 w 69"/>
                <a:gd name="T16" fmla="*/ 0 h 80"/>
                <a:gd name="T17" fmla="*/ 69 w 69"/>
                <a:gd name="T18" fmla="*/ 80 h 80"/>
              </a:gdLst>
              <a:ahLst/>
              <a:cxnLst>
                <a:cxn ang="T10">
                  <a:pos x="T0" y="T1"/>
                </a:cxn>
                <a:cxn ang="T11">
                  <a:pos x="T2" y="T3"/>
                </a:cxn>
                <a:cxn ang="T12">
                  <a:pos x="T4" y="T5"/>
                </a:cxn>
                <a:cxn ang="T13">
                  <a:pos x="T6" y="T7"/>
                </a:cxn>
                <a:cxn ang="T14">
                  <a:pos x="T8" y="T9"/>
                </a:cxn>
              </a:cxnLst>
              <a:rect l="T15" t="T16" r="T17" b="T18"/>
              <a:pathLst>
                <a:path w="69" h="80">
                  <a:moveTo>
                    <a:pt x="0" y="79"/>
                  </a:moveTo>
                  <a:lnTo>
                    <a:pt x="2" y="80"/>
                  </a:lnTo>
                  <a:lnTo>
                    <a:pt x="69"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89" name="Freeform 623"/>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0" name="Freeform 624"/>
            <p:cNvSpPr>
              <a:spLocks/>
            </p:cNvSpPr>
            <p:nvPr/>
          </p:nvSpPr>
          <p:spPr bwMode="auto">
            <a:xfrm>
              <a:off x="243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91" name="Freeform 625"/>
            <p:cNvSpPr>
              <a:spLocks/>
            </p:cNvSpPr>
            <p:nvPr/>
          </p:nvSpPr>
          <p:spPr bwMode="auto">
            <a:xfrm>
              <a:off x="240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2" name="Freeform 626"/>
            <p:cNvSpPr>
              <a:spLocks/>
            </p:cNvSpPr>
            <p:nvPr/>
          </p:nvSpPr>
          <p:spPr bwMode="auto">
            <a:xfrm>
              <a:off x="240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3" name="Freeform 627"/>
            <p:cNvSpPr>
              <a:spLocks/>
            </p:cNvSpPr>
            <p:nvPr/>
          </p:nvSpPr>
          <p:spPr bwMode="auto">
            <a:xfrm>
              <a:off x="240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94" name="Freeform 628"/>
            <p:cNvSpPr>
              <a:spLocks/>
            </p:cNvSpPr>
            <p:nvPr/>
          </p:nvSpPr>
          <p:spPr bwMode="auto">
            <a:xfrm>
              <a:off x="3793"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5" name="Freeform 629"/>
            <p:cNvSpPr>
              <a:spLocks/>
            </p:cNvSpPr>
            <p:nvPr/>
          </p:nvSpPr>
          <p:spPr bwMode="auto">
            <a:xfrm>
              <a:off x="3795"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6" name="Freeform 630"/>
            <p:cNvSpPr>
              <a:spLocks/>
            </p:cNvSpPr>
            <p:nvPr/>
          </p:nvSpPr>
          <p:spPr bwMode="auto">
            <a:xfrm>
              <a:off x="3793"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97" name="Freeform 631"/>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898" name="Freeform 632"/>
            <p:cNvSpPr>
              <a:spLocks/>
            </p:cNvSpPr>
            <p:nvPr/>
          </p:nvSpPr>
          <p:spPr bwMode="auto">
            <a:xfrm>
              <a:off x="3777"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899" name="Freeform 633"/>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0" name="Freeform 634"/>
            <p:cNvSpPr>
              <a:spLocks/>
            </p:cNvSpPr>
            <p:nvPr/>
          </p:nvSpPr>
          <p:spPr bwMode="auto">
            <a:xfrm>
              <a:off x="3777"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01" name="Freeform 635"/>
            <p:cNvSpPr>
              <a:spLocks/>
            </p:cNvSpPr>
            <p:nvPr/>
          </p:nvSpPr>
          <p:spPr bwMode="auto">
            <a:xfrm>
              <a:off x="3744"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2" name="Freeform 636"/>
            <p:cNvSpPr>
              <a:spLocks/>
            </p:cNvSpPr>
            <p:nvPr/>
          </p:nvSpPr>
          <p:spPr bwMode="auto">
            <a:xfrm>
              <a:off x="3745"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3" name="Freeform 637"/>
            <p:cNvSpPr>
              <a:spLocks/>
            </p:cNvSpPr>
            <p:nvPr/>
          </p:nvSpPr>
          <p:spPr bwMode="auto">
            <a:xfrm>
              <a:off x="3744"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04" name="Freeform 638"/>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5" name="Freeform 639"/>
            <p:cNvSpPr>
              <a:spLocks/>
            </p:cNvSpPr>
            <p:nvPr/>
          </p:nvSpPr>
          <p:spPr bwMode="auto">
            <a:xfrm>
              <a:off x="3727" y="1761"/>
              <a:ext cx="32" cy="20"/>
            </a:xfrm>
            <a:custGeom>
              <a:avLst/>
              <a:gdLst>
                <a:gd name="T0" fmla="*/ 18 w 32"/>
                <a:gd name="T1" fmla="*/ 0 h 20"/>
                <a:gd name="T2" fmla="*/ 32 w 32"/>
                <a:gd name="T3" fmla="*/ 2 h 20"/>
                <a:gd name="T4" fmla="*/ 0 w 32"/>
                <a:gd name="T5" fmla="*/ 20 h 20"/>
                <a:gd name="T6" fmla="*/ 18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8" y="0"/>
                  </a:moveTo>
                  <a:lnTo>
                    <a:pt x="32" y="2"/>
                  </a:lnTo>
                  <a:lnTo>
                    <a:pt x="0" y="20"/>
                  </a:lnTo>
                  <a:lnTo>
                    <a:pt x="18"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06" name="Freeform 640"/>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7" name="Freeform 641"/>
            <p:cNvSpPr>
              <a:spLocks/>
            </p:cNvSpPr>
            <p:nvPr/>
          </p:nvSpPr>
          <p:spPr bwMode="auto">
            <a:xfrm>
              <a:off x="3727" y="1746"/>
              <a:ext cx="18" cy="35"/>
            </a:xfrm>
            <a:custGeom>
              <a:avLst/>
              <a:gdLst>
                <a:gd name="T0" fmla="*/ 18 w 18"/>
                <a:gd name="T1" fmla="*/ 15 h 35"/>
                <a:gd name="T2" fmla="*/ 13 w 18"/>
                <a:gd name="T3" fmla="*/ 0 h 35"/>
                <a:gd name="T4" fmla="*/ 0 w 18"/>
                <a:gd name="T5" fmla="*/ 35 h 35"/>
                <a:gd name="T6" fmla="*/ 18 w 18"/>
                <a:gd name="T7" fmla="*/ 15 h 35"/>
                <a:gd name="T8" fmla="*/ 0 60000 65536"/>
                <a:gd name="T9" fmla="*/ 0 60000 65536"/>
                <a:gd name="T10" fmla="*/ 0 60000 65536"/>
                <a:gd name="T11" fmla="*/ 0 60000 65536"/>
                <a:gd name="T12" fmla="*/ 0 w 18"/>
                <a:gd name="T13" fmla="*/ 0 h 35"/>
                <a:gd name="T14" fmla="*/ 18 w 18"/>
                <a:gd name="T15" fmla="*/ 35 h 35"/>
              </a:gdLst>
              <a:ahLst/>
              <a:cxnLst>
                <a:cxn ang="T8">
                  <a:pos x="T0" y="T1"/>
                </a:cxn>
                <a:cxn ang="T9">
                  <a:pos x="T2" y="T3"/>
                </a:cxn>
                <a:cxn ang="T10">
                  <a:pos x="T4" y="T5"/>
                </a:cxn>
                <a:cxn ang="T11">
                  <a:pos x="T6" y="T7"/>
                </a:cxn>
              </a:cxnLst>
              <a:rect l="T12" t="T13" r="T14" b="T15"/>
              <a:pathLst>
                <a:path w="18" h="35">
                  <a:moveTo>
                    <a:pt x="18" y="15"/>
                  </a:moveTo>
                  <a:lnTo>
                    <a:pt x="13" y="0"/>
                  </a:lnTo>
                  <a:lnTo>
                    <a:pt x="0" y="35"/>
                  </a:lnTo>
                  <a:lnTo>
                    <a:pt x="18"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08" name="Freeform 642"/>
            <p:cNvSpPr>
              <a:spLocks/>
            </p:cNvSpPr>
            <p:nvPr/>
          </p:nvSpPr>
          <p:spPr bwMode="auto">
            <a:xfrm>
              <a:off x="3694" y="1681"/>
              <a:ext cx="67" cy="80"/>
            </a:xfrm>
            <a:custGeom>
              <a:avLst/>
              <a:gdLst>
                <a:gd name="T0" fmla="*/ 0 w 67"/>
                <a:gd name="T1" fmla="*/ 79 h 80"/>
                <a:gd name="T2" fmla="*/ 2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2"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09" name="Freeform 643"/>
            <p:cNvSpPr>
              <a:spLocks/>
            </p:cNvSpPr>
            <p:nvPr/>
          </p:nvSpPr>
          <p:spPr bwMode="auto">
            <a:xfrm>
              <a:off x="3696" y="1681"/>
              <a:ext cx="66" cy="80"/>
            </a:xfrm>
            <a:custGeom>
              <a:avLst/>
              <a:gdLst>
                <a:gd name="T0" fmla="*/ 0 w 66"/>
                <a:gd name="T1" fmla="*/ 80 h 80"/>
                <a:gd name="T2" fmla="*/ 65 w 66"/>
                <a:gd name="T3" fmla="*/ 0 h 80"/>
                <a:gd name="T4" fmla="*/ 66 w 66"/>
                <a:gd name="T5" fmla="*/ 1 h 80"/>
                <a:gd name="T6" fmla="*/ 0 w 66"/>
                <a:gd name="T7" fmla="*/ 80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80"/>
                  </a:moveTo>
                  <a:lnTo>
                    <a:pt x="65" y="0"/>
                  </a:lnTo>
                  <a:lnTo>
                    <a:pt x="66"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0" name="Freeform 644"/>
            <p:cNvSpPr>
              <a:spLocks/>
            </p:cNvSpPr>
            <p:nvPr/>
          </p:nvSpPr>
          <p:spPr bwMode="auto">
            <a:xfrm>
              <a:off x="3694" y="1681"/>
              <a:ext cx="68" cy="80"/>
            </a:xfrm>
            <a:custGeom>
              <a:avLst/>
              <a:gdLst>
                <a:gd name="T0" fmla="*/ 0 w 68"/>
                <a:gd name="T1" fmla="*/ 79 h 80"/>
                <a:gd name="T2" fmla="*/ 2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2"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11" name="Freeform 645"/>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2" name="Freeform 646"/>
            <p:cNvSpPr>
              <a:spLocks/>
            </p:cNvSpPr>
            <p:nvPr/>
          </p:nvSpPr>
          <p:spPr bwMode="auto">
            <a:xfrm>
              <a:off x="367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13" name="Freeform 647"/>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4" name="Freeform 648"/>
            <p:cNvSpPr>
              <a:spLocks/>
            </p:cNvSpPr>
            <p:nvPr/>
          </p:nvSpPr>
          <p:spPr bwMode="auto">
            <a:xfrm>
              <a:off x="3678"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15" name="Freeform 649"/>
            <p:cNvSpPr>
              <a:spLocks/>
            </p:cNvSpPr>
            <p:nvPr/>
          </p:nvSpPr>
          <p:spPr bwMode="auto">
            <a:xfrm>
              <a:off x="3496"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6" name="Freeform 650"/>
            <p:cNvSpPr>
              <a:spLocks/>
            </p:cNvSpPr>
            <p:nvPr/>
          </p:nvSpPr>
          <p:spPr bwMode="auto">
            <a:xfrm>
              <a:off x="3497"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7" name="Freeform 651"/>
            <p:cNvSpPr>
              <a:spLocks/>
            </p:cNvSpPr>
            <p:nvPr/>
          </p:nvSpPr>
          <p:spPr bwMode="auto">
            <a:xfrm>
              <a:off x="3496"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18" name="Freeform 652"/>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19" name="Freeform 653"/>
            <p:cNvSpPr>
              <a:spLocks/>
            </p:cNvSpPr>
            <p:nvPr/>
          </p:nvSpPr>
          <p:spPr bwMode="auto">
            <a:xfrm>
              <a:off x="3529"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20" name="Freeform 654"/>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21" name="Freeform 655"/>
            <p:cNvSpPr>
              <a:spLocks/>
            </p:cNvSpPr>
            <p:nvPr/>
          </p:nvSpPr>
          <p:spPr bwMode="auto">
            <a:xfrm>
              <a:off x="352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22" name="Freeform 656"/>
            <p:cNvSpPr>
              <a:spLocks/>
            </p:cNvSpPr>
            <p:nvPr/>
          </p:nvSpPr>
          <p:spPr bwMode="auto">
            <a:xfrm>
              <a:off x="3546"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23" name="Freeform 657"/>
            <p:cNvSpPr>
              <a:spLocks/>
            </p:cNvSpPr>
            <p:nvPr/>
          </p:nvSpPr>
          <p:spPr bwMode="auto">
            <a:xfrm>
              <a:off x="3547"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24" name="Freeform 658"/>
            <p:cNvSpPr>
              <a:spLocks/>
            </p:cNvSpPr>
            <p:nvPr/>
          </p:nvSpPr>
          <p:spPr bwMode="auto">
            <a:xfrm>
              <a:off x="3546"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25" name="Freeform 659"/>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26" name="Freeform 660"/>
            <p:cNvSpPr>
              <a:spLocks/>
            </p:cNvSpPr>
            <p:nvPr/>
          </p:nvSpPr>
          <p:spPr bwMode="auto">
            <a:xfrm>
              <a:off x="3579"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27" name="Freeform 661"/>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28" name="Freeform 662"/>
            <p:cNvSpPr>
              <a:spLocks/>
            </p:cNvSpPr>
            <p:nvPr/>
          </p:nvSpPr>
          <p:spPr bwMode="auto">
            <a:xfrm>
              <a:off x="3579"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29" name="Freeform 663"/>
            <p:cNvSpPr>
              <a:spLocks/>
            </p:cNvSpPr>
            <p:nvPr/>
          </p:nvSpPr>
          <p:spPr bwMode="auto">
            <a:xfrm>
              <a:off x="3595" y="1681"/>
              <a:ext cx="67" cy="80"/>
            </a:xfrm>
            <a:custGeom>
              <a:avLst/>
              <a:gdLst>
                <a:gd name="T0" fmla="*/ 0 w 67"/>
                <a:gd name="T1" fmla="*/ 79 h 80"/>
                <a:gd name="T2" fmla="*/ 1 w 67"/>
                <a:gd name="T3" fmla="*/ 80 h 80"/>
                <a:gd name="T4" fmla="*/ 67 w 67"/>
                <a:gd name="T5" fmla="*/ 0 h 80"/>
                <a:gd name="T6" fmla="*/ 0 w 67"/>
                <a:gd name="T7" fmla="*/ 79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79"/>
                  </a:moveTo>
                  <a:lnTo>
                    <a:pt x="1" y="80"/>
                  </a:lnTo>
                  <a:lnTo>
                    <a:pt x="67"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0" name="Freeform 664"/>
            <p:cNvSpPr>
              <a:spLocks/>
            </p:cNvSpPr>
            <p:nvPr/>
          </p:nvSpPr>
          <p:spPr bwMode="auto">
            <a:xfrm>
              <a:off x="3596" y="1681"/>
              <a:ext cx="67" cy="80"/>
            </a:xfrm>
            <a:custGeom>
              <a:avLst/>
              <a:gdLst>
                <a:gd name="T0" fmla="*/ 0 w 67"/>
                <a:gd name="T1" fmla="*/ 80 h 80"/>
                <a:gd name="T2" fmla="*/ 66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6"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1" name="Freeform 665"/>
            <p:cNvSpPr>
              <a:spLocks/>
            </p:cNvSpPr>
            <p:nvPr/>
          </p:nvSpPr>
          <p:spPr bwMode="auto">
            <a:xfrm>
              <a:off x="3595" y="1681"/>
              <a:ext cx="68" cy="80"/>
            </a:xfrm>
            <a:custGeom>
              <a:avLst/>
              <a:gdLst>
                <a:gd name="T0" fmla="*/ 0 w 68"/>
                <a:gd name="T1" fmla="*/ 79 h 80"/>
                <a:gd name="T2" fmla="*/ 1 w 68"/>
                <a:gd name="T3" fmla="*/ 80 h 80"/>
                <a:gd name="T4" fmla="*/ 68 w 68"/>
                <a:gd name="T5" fmla="*/ 1 h 80"/>
                <a:gd name="T6" fmla="*/ 67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7"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32" name="Freeform 666"/>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3" name="Freeform 667"/>
            <p:cNvSpPr>
              <a:spLocks/>
            </p:cNvSpPr>
            <p:nvPr/>
          </p:nvSpPr>
          <p:spPr bwMode="auto">
            <a:xfrm>
              <a:off x="3628" y="1746"/>
              <a:ext cx="17" cy="35"/>
            </a:xfrm>
            <a:custGeom>
              <a:avLst/>
              <a:gdLst>
                <a:gd name="T0" fmla="*/ 17 w 17"/>
                <a:gd name="T1" fmla="*/ 15 h 35"/>
                <a:gd name="T2" fmla="*/ 13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3"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34" name="Freeform 668"/>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5" name="Freeform 669"/>
            <p:cNvSpPr>
              <a:spLocks/>
            </p:cNvSpPr>
            <p:nvPr/>
          </p:nvSpPr>
          <p:spPr bwMode="auto">
            <a:xfrm>
              <a:off x="3628" y="1761"/>
              <a:ext cx="32" cy="20"/>
            </a:xfrm>
            <a:custGeom>
              <a:avLst/>
              <a:gdLst>
                <a:gd name="T0" fmla="*/ 17 w 32"/>
                <a:gd name="T1" fmla="*/ 0 h 20"/>
                <a:gd name="T2" fmla="*/ 32 w 32"/>
                <a:gd name="T3" fmla="*/ 2 h 20"/>
                <a:gd name="T4" fmla="*/ 0 w 32"/>
                <a:gd name="T5" fmla="*/ 20 h 20"/>
                <a:gd name="T6" fmla="*/ 17 w 32"/>
                <a:gd name="T7" fmla="*/ 0 h 20"/>
                <a:gd name="T8" fmla="*/ 0 60000 65536"/>
                <a:gd name="T9" fmla="*/ 0 60000 65536"/>
                <a:gd name="T10" fmla="*/ 0 60000 65536"/>
                <a:gd name="T11" fmla="*/ 0 60000 65536"/>
                <a:gd name="T12" fmla="*/ 0 w 32"/>
                <a:gd name="T13" fmla="*/ 0 h 20"/>
                <a:gd name="T14" fmla="*/ 32 w 32"/>
                <a:gd name="T15" fmla="*/ 20 h 20"/>
              </a:gdLst>
              <a:ahLst/>
              <a:cxnLst>
                <a:cxn ang="T8">
                  <a:pos x="T0" y="T1"/>
                </a:cxn>
                <a:cxn ang="T9">
                  <a:pos x="T2" y="T3"/>
                </a:cxn>
                <a:cxn ang="T10">
                  <a:pos x="T4" y="T5"/>
                </a:cxn>
                <a:cxn ang="T11">
                  <a:pos x="T6" y="T7"/>
                </a:cxn>
              </a:cxnLst>
              <a:rect l="T12" t="T13" r="T14" b="T15"/>
              <a:pathLst>
                <a:path w="32" h="20">
                  <a:moveTo>
                    <a:pt x="17" y="0"/>
                  </a:moveTo>
                  <a:lnTo>
                    <a:pt x="32" y="2"/>
                  </a:lnTo>
                  <a:lnTo>
                    <a:pt x="0" y="20"/>
                  </a:lnTo>
                  <a:lnTo>
                    <a:pt x="1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36" name="Freeform 670"/>
            <p:cNvSpPr>
              <a:spLocks/>
            </p:cNvSpPr>
            <p:nvPr/>
          </p:nvSpPr>
          <p:spPr bwMode="auto">
            <a:xfrm>
              <a:off x="3645" y="1681"/>
              <a:ext cx="66" cy="80"/>
            </a:xfrm>
            <a:custGeom>
              <a:avLst/>
              <a:gdLst>
                <a:gd name="T0" fmla="*/ 0 w 66"/>
                <a:gd name="T1" fmla="*/ 79 h 80"/>
                <a:gd name="T2" fmla="*/ 1 w 66"/>
                <a:gd name="T3" fmla="*/ 80 h 80"/>
                <a:gd name="T4" fmla="*/ 66 w 66"/>
                <a:gd name="T5" fmla="*/ 0 h 80"/>
                <a:gd name="T6" fmla="*/ 0 w 66"/>
                <a:gd name="T7" fmla="*/ 79 h 80"/>
                <a:gd name="T8" fmla="*/ 0 60000 65536"/>
                <a:gd name="T9" fmla="*/ 0 60000 65536"/>
                <a:gd name="T10" fmla="*/ 0 60000 65536"/>
                <a:gd name="T11" fmla="*/ 0 60000 65536"/>
                <a:gd name="T12" fmla="*/ 0 w 66"/>
                <a:gd name="T13" fmla="*/ 0 h 80"/>
                <a:gd name="T14" fmla="*/ 66 w 66"/>
                <a:gd name="T15" fmla="*/ 80 h 80"/>
              </a:gdLst>
              <a:ahLst/>
              <a:cxnLst>
                <a:cxn ang="T8">
                  <a:pos x="T0" y="T1"/>
                </a:cxn>
                <a:cxn ang="T9">
                  <a:pos x="T2" y="T3"/>
                </a:cxn>
                <a:cxn ang="T10">
                  <a:pos x="T4" y="T5"/>
                </a:cxn>
                <a:cxn ang="T11">
                  <a:pos x="T6" y="T7"/>
                </a:cxn>
              </a:cxnLst>
              <a:rect l="T12" t="T13" r="T14" b="T15"/>
              <a:pathLst>
                <a:path w="66" h="80">
                  <a:moveTo>
                    <a:pt x="0" y="79"/>
                  </a:moveTo>
                  <a:lnTo>
                    <a:pt x="1" y="80"/>
                  </a:lnTo>
                  <a:lnTo>
                    <a:pt x="66" y="0"/>
                  </a:lnTo>
                  <a:lnTo>
                    <a:pt x="0" y="7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7" name="Freeform 671"/>
            <p:cNvSpPr>
              <a:spLocks/>
            </p:cNvSpPr>
            <p:nvPr/>
          </p:nvSpPr>
          <p:spPr bwMode="auto">
            <a:xfrm>
              <a:off x="3646" y="1681"/>
              <a:ext cx="67" cy="80"/>
            </a:xfrm>
            <a:custGeom>
              <a:avLst/>
              <a:gdLst>
                <a:gd name="T0" fmla="*/ 0 w 67"/>
                <a:gd name="T1" fmla="*/ 80 h 80"/>
                <a:gd name="T2" fmla="*/ 65 w 67"/>
                <a:gd name="T3" fmla="*/ 0 h 80"/>
                <a:gd name="T4" fmla="*/ 67 w 67"/>
                <a:gd name="T5" fmla="*/ 1 h 80"/>
                <a:gd name="T6" fmla="*/ 0 w 67"/>
                <a:gd name="T7" fmla="*/ 80 h 80"/>
                <a:gd name="T8" fmla="*/ 0 60000 65536"/>
                <a:gd name="T9" fmla="*/ 0 60000 65536"/>
                <a:gd name="T10" fmla="*/ 0 60000 65536"/>
                <a:gd name="T11" fmla="*/ 0 60000 65536"/>
                <a:gd name="T12" fmla="*/ 0 w 67"/>
                <a:gd name="T13" fmla="*/ 0 h 80"/>
                <a:gd name="T14" fmla="*/ 67 w 67"/>
                <a:gd name="T15" fmla="*/ 80 h 80"/>
              </a:gdLst>
              <a:ahLst/>
              <a:cxnLst>
                <a:cxn ang="T8">
                  <a:pos x="T0" y="T1"/>
                </a:cxn>
                <a:cxn ang="T9">
                  <a:pos x="T2" y="T3"/>
                </a:cxn>
                <a:cxn ang="T10">
                  <a:pos x="T4" y="T5"/>
                </a:cxn>
                <a:cxn ang="T11">
                  <a:pos x="T6" y="T7"/>
                </a:cxn>
              </a:cxnLst>
              <a:rect l="T12" t="T13" r="T14" b="T15"/>
              <a:pathLst>
                <a:path w="67" h="80">
                  <a:moveTo>
                    <a:pt x="0" y="80"/>
                  </a:moveTo>
                  <a:lnTo>
                    <a:pt x="65" y="0"/>
                  </a:lnTo>
                  <a:lnTo>
                    <a:pt x="67" y="1"/>
                  </a:lnTo>
                  <a:lnTo>
                    <a:pt x="0" y="8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38" name="Freeform 672"/>
            <p:cNvSpPr>
              <a:spLocks/>
            </p:cNvSpPr>
            <p:nvPr/>
          </p:nvSpPr>
          <p:spPr bwMode="auto">
            <a:xfrm>
              <a:off x="3645" y="1681"/>
              <a:ext cx="68" cy="80"/>
            </a:xfrm>
            <a:custGeom>
              <a:avLst/>
              <a:gdLst>
                <a:gd name="T0" fmla="*/ 0 w 68"/>
                <a:gd name="T1" fmla="*/ 79 h 80"/>
                <a:gd name="T2" fmla="*/ 1 w 68"/>
                <a:gd name="T3" fmla="*/ 80 h 80"/>
                <a:gd name="T4" fmla="*/ 68 w 68"/>
                <a:gd name="T5" fmla="*/ 1 h 80"/>
                <a:gd name="T6" fmla="*/ 66 w 68"/>
                <a:gd name="T7" fmla="*/ 0 h 80"/>
                <a:gd name="T8" fmla="*/ 0 w 68"/>
                <a:gd name="T9" fmla="*/ 79 h 80"/>
                <a:gd name="T10" fmla="*/ 0 60000 65536"/>
                <a:gd name="T11" fmla="*/ 0 60000 65536"/>
                <a:gd name="T12" fmla="*/ 0 60000 65536"/>
                <a:gd name="T13" fmla="*/ 0 60000 65536"/>
                <a:gd name="T14" fmla="*/ 0 60000 65536"/>
                <a:gd name="T15" fmla="*/ 0 w 68"/>
                <a:gd name="T16" fmla="*/ 0 h 80"/>
                <a:gd name="T17" fmla="*/ 68 w 68"/>
                <a:gd name="T18" fmla="*/ 80 h 80"/>
              </a:gdLst>
              <a:ahLst/>
              <a:cxnLst>
                <a:cxn ang="T10">
                  <a:pos x="T0" y="T1"/>
                </a:cxn>
                <a:cxn ang="T11">
                  <a:pos x="T2" y="T3"/>
                </a:cxn>
                <a:cxn ang="T12">
                  <a:pos x="T4" y="T5"/>
                </a:cxn>
                <a:cxn ang="T13">
                  <a:pos x="T6" y="T7"/>
                </a:cxn>
                <a:cxn ang="T14">
                  <a:pos x="T8" y="T9"/>
                </a:cxn>
              </a:cxnLst>
              <a:rect l="T15" t="T16" r="T17" b="T18"/>
              <a:pathLst>
                <a:path w="68" h="80">
                  <a:moveTo>
                    <a:pt x="0" y="79"/>
                  </a:moveTo>
                  <a:lnTo>
                    <a:pt x="1" y="80"/>
                  </a:lnTo>
                  <a:lnTo>
                    <a:pt x="68" y="1"/>
                  </a:lnTo>
                  <a:lnTo>
                    <a:pt x="66" y="0"/>
                  </a:lnTo>
                  <a:lnTo>
                    <a:pt x="0" y="7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939" name="Freeform 673"/>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940" name="Freeform 674"/>
            <p:cNvSpPr>
              <a:spLocks/>
            </p:cNvSpPr>
            <p:nvPr/>
          </p:nvSpPr>
          <p:spPr bwMode="auto">
            <a:xfrm>
              <a:off x="1894" y="1746"/>
              <a:ext cx="17" cy="35"/>
            </a:xfrm>
            <a:custGeom>
              <a:avLst/>
              <a:gdLst>
                <a:gd name="T0" fmla="*/ 17 w 17"/>
                <a:gd name="T1" fmla="*/ 15 h 35"/>
                <a:gd name="T2" fmla="*/ 12 w 17"/>
                <a:gd name="T3" fmla="*/ 0 h 35"/>
                <a:gd name="T4" fmla="*/ 0 w 17"/>
                <a:gd name="T5" fmla="*/ 35 h 35"/>
                <a:gd name="T6" fmla="*/ 17 w 17"/>
                <a:gd name="T7" fmla="*/ 15 h 35"/>
                <a:gd name="T8" fmla="*/ 0 60000 65536"/>
                <a:gd name="T9" fmla="*/ 0 60000 65536"/>
                <a:gd name="T10" fmla="*/ 0 60000 65536"/>
                <a:gd name="T11" fmla="*/ 0 60000 65536"/>
                <a:gd name="T12" fmla="*/ 0 w 17"/>
                <a:gd name="T13" fmla="*/ 0 h 35"/>
                <a:gd name="T14" fmla="*/ 17 w 17"/>
                <a:gd name="T15" fmla="*/ 35 h 35"/>
              </a:gdLst>
              <a:ahLst/>
              <a:cxnLst>
                <a:cxn ang="T8">
                  <a:pos x="T0" y="T1"/>
                </a:cxn>
                <a:cxn ang="T9">
                  <a:pos x="T2" y="T3"/>
                </a:cxn>
                <a:cxn ang="T10">
                  <a:pos x="T4" y="T5"/>
                </a:cxn>
                <a:cxn ang="T11">
                  <a:pos x="T6" y="T7"/>
                </a:cxn>
              </a:cxnLst>
              <a:rect l="T12" t="T13" r="T14" b="T15"/>
              <a:pathLst>
                <a:path w="17" h="35">
                  <a:moveTo>
                    <a:pt x="17" y="15"/>
                  </a:moveTo>
                  <a:lnTo>
                    <a:pt x="12" y="0"/>
                  </a:lnTo>
                  <a:lnTo>
                    <a:pt x="0" y="35"/>
                  </a:lnTo>
                  <a:lnTo>
                    <a:pt x="17" y="1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sp>
        <p:nvSpPr>
          <p:cNvPr id="105484" name="Rectangle 699"/>
          <p:cNvSpPr>
            <a:spLocks noChangeArrowheads="1"/>
          </p:cNvSpPr>
          <p:nvPr/>
        </p:nvSpPr>
        <p:spPr bwMode="auto">
          <a:xfrm>
            <a:off x="1366838" y="3516313"/>
            <a:ext cx="6556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 R</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F</a:t>
            </a:r>
            <a:r>
              <a:rPr lang="en-US" altLang="en-US" sz="2000" b="0" baseline="-25000">
                <a:solidFill>
                  <a:schemeClr val="tx2"/>
                </a:solidFill>
                <a:latin typeface="Cambria Math" panose="02040503050406030204" pitchFamily="18" charset="0"/>
                <a:ea typeface="Cambria Math" panose="02040503050406030204" pitchFamily="18" charset="0"/>
              </a:rPr>
              <a:t>y</a:t>
            </a:r>
            <a:r>
              <a:rPr lang="en-US" altLang="en-US" sz="2000" b="0">
                <a:solidFill>
                  <a:schemeClr val="tx2"/>
                </a:solidFill>
                <a:latin typeface="Cambria Math" panose="02040503050406030204" pitchFamily="18" charset="0"/>
                <a:ea typeface="Cambria Math" panose="02040503050406030204" pitchFamily="18" charset="0"/>
              </a:rPr>
              <a:t>t</a:t>
            </a:r>
            <a:r>
              <a:rPr lang="en-US" altLang="en-US" sz="2000" b="0" baseline="-25000">
                <a:solidFill>
                  <a:schemeClr val="tx2"/>
                </a:solidFill>
                <a:latin typeface="Cambria Math" panose="02040503050406030204" pitchFamily="18" charset="0"/>
                <a:ea typeface="Cambria Math" panose="02040503050406030204" pitchFamily="18" charset="0"/>
              </a:rPr>
              <a:t>i</a:t>
            </a:r>
          </a:p>
        </p:txBody>
      </p:sp>
      <p:grpSp>
        <p:nvGrpSpPr>
          <p:cNvPr id="105485" name="Group 700"/>
          <p:cNvGrpSpPr>
            <a:grpSpLocks/>
          </p:cNvGrpSpPr>
          <p:nvPr/>
        </p:nvGrpSpPr>
        <p:grpSpPr bwMode="auto">
          <a:xfrm flipH="1">
            <a:off x="1406525" y="2295525"/>
            <a:ext cx="542925" cy="217488"/>
            <a:chOff x="4056" y="1470"/>
            <a:chExt cx="342" cy="137"/>
          </a:xfrm>
        </p:grpSpPr>
        <p:sp>
          <p:nvSpPr>
            <p:cNvPr id="105644" name="Freeform 701"/>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5" name="Freeform 702"/>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6" name="Freeform 703"/>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47" name="Freeform 704"/>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8" name="Freeform 705"/>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9" name="Freeform 706"/>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50" name="Freeform 707"/>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1" name="Freeform 708"/>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2" name="Freeform 709"/>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53" name="Freeform 710"/>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4" name="Freeform 711"/>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5" name="Freeform 712"/>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56" name="Freeform 713"/>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7" name="Freeform 714"/>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58" name="Freeform 715"/>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59" name="Freeform 716"/>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0" name="Freeform 717"/>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1" name="Freeform 718"/>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62" name="Freeform 719"/>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3" name="Freeform 720"/>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64" name="Freeform 721"/>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105486" name="Group 722"/>
          <p:cNvGrpSpPr>
            <a:grpSpLocks/>
          </p:cNvGrpSpPr>
          <p:nvPr/>
        </p:nvGrpSpPr>
        <p:grpSpPr bwMode="auto">
          <a:xfrm flipH="1">
            <a:off x="6986588" y="2058988"/>
            <a:ext cx="617537" cy="454025"/>
            <a:chOff x="4212" y="1948"/>
            <a:chExt cx="389" cy="286"/>
          </a:xfrm>
        </p:grpSpPr>
        <p:sp>
          <p:nvSpPr>
            <p:cNvPr id="105621" name="Freeform 723"/>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2" name="Freeform 724"/>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3" name="Freeform 725"/>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24" name="Freeform 726"/>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5" name="Freeform 727"/>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6" name="Freeform 728"/>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27" name="Freeform 729"/>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8" name="Freeform 730"/>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9" name="Freeform 731"/>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30" name="Freeform 732"/>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1" name="Freeform 733"/>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2" name="Freeform 734"/>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33" name="Freeform 735"/>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4" name="Freeform 736"/>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5" name="Freeform 737"/>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36" name="Freeform 738"/>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7" name="Freeform 739"/>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38" name="Freeform 740"/>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39" name="Freeform 741"/>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0" name="Freeform 742"/>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41" name="Freeform 743"/>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42" name="Rectangle 744"/>
            <p:cNvSpPr>
              <a:spLocks noChangeArrowheads="1"/>
            </p:cNvSpPr>
            <p:nvPr/>
          </p:nvSpPr>
          <p:spPr bwMode="auto">
            <a:xfrm>
              <a:off x="4212" y="194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5643" name="Rectangle 745"/>
            <p:cNvSpPr>
              <a:spLocks noChangeArrowheads="1"/>
            </p:cNvSpPr>
            <p:nvPr/>
          </p:nvSpPr>
          <p:spPr bwMode="auto">
            <a:xfrm>
              <a:off x="4451" y="199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05487" name="Group 746"/>
          <p:cNvGrpSpPr>
            <a:grpSpLocks/>
          </p:cNvGrpSpPr>
          <p:nvPr/>
        </p:nvGrpSpPr>
        <p:grpSpPr bwMode="auto">
          <a:xfrm flipH="1">
            <a:off x="1385888" y="4883150"/>
            <a:ext cx="542925" cy="217488"/>
            <a:chOff x="4056" y="1470"/>
            <a:chExt cx="342" cy="137"/>
          </a:xfrm>
        </p:grpSpPr>
        <p:sp>
          <p:nvSpPr>
            <p:cNvPr id="105600" name="Freeform 747"/>
            <p:cNvSpPr>
              <a:spLocks/>
            </p:cNvSpPr>
            <p:nvPr/>
          </p:nvSpPr>
          <p:spPr bwMode="auto">
            <a:xfrm>
              <a:off x="4056" y="1511"/>
              <a:ext cx="184" cy="5"/>
            </a:xfrm>
            <a:custGeom>
              <a:avLst/>
              <a:gdLst>
                <a:gd name="T0" fmla="*/ 0 w 184"/>
                <a:gd name="T1" fmla="*/ 0 h 5"/>
                <a:gd name="T2" fmla="*/ 4 w 184"/>
                <a:gd name="T3" fmla="*/ 5 h 5"/>
                <a:gd name="T4" fmla="*/ 184 w 184"/>
                <a:gd name="T5" fmla="*/ 0 h 5"/>
                <a:gd name="T6" fmla="*/ 0 w 184"/>
                <a:gd name="T7" fmla="*/ 0 h 5"/>
                <a:gd name="T8" fmla="*/ 0 60000 65536"/>
                <a:gd name="T9" fmla="*/ 0 60000 65536"/>
                <a:gd name="T10" fmla="*/ 0 60000 65536"/>
                <a:gd name="T11" fmla="*/ 0 60000 65536"/>
                <a:gd name="T12" fmla="*/ 0 w 184"/>
                <a:gd name="T13" fmla="*/ 0 h 5"/>
                <a:gd name="T14" fmla="*/ 184 w 184"/>
                <a:gd name="T15" fmla="*/ 5 h 5"/>
              </a:gdLst>
              <a:ahLst/>
              <a:cxnLst>
                <a:cxn ang="T8">
                  <a:pos x="T0" y="T1"/>
                </a:cxn>
                <a:cxn ang="T9">
                  <a:pos x="T2" y="T3"/>
                </a:cxn>
                <a:cxn ang="T10">
                  <a:pos x="T4" y="T5"/>
                </a:cxn>
                <a:cxn ang="T11">
                  <a:pos x="T6" y="T7"/>
                </a:cxn>
              </a:cxnLst>
              <a:rect l="T12" t="T13" r="T14" b="T15"/>
              <a:pathLst>
                <a:path w="184" h="5">
                  <a:moveTo>
                    <a:pt x="0" y="0"/>
                  </a:moveTo>
                  <a:lnTo>
                    <a:pt x="4" y="5"/>
                  </a:lnTo>
                  <a:lnTo>
                    <a:pt x="184" y="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1" name="Freeform 748"/>
            <p:cNvSpPr>
              <a:spLocks/>
            </p:cNvSpPr>
            <p:nvPr/>
          </p:nvSpPr>
          <p:spPr bwMode="auto">
            <a:xfrm>
              <a:off x="4060" y="1511"/>
              <a:ext cx="187" cy="5"/>
            </a:xfrm>
            <a:custGeom>
              <a:avLst/>
              <a:gdLst>
                <a:gd name="T0" fmla="*/ 0 w 187"/>
                <a:gd name="T1" fmla="*/ 5 h 5"/>
                <a:gd name="T2" fmla="*/ 180 w 187"/>
                <a:gd name="T3" fmla="*/ 0 h 5"/>
                <a:gd name="T4" fmla="*/ 187 w 187"/>
                <a:gd name="T5" fmla="*/ 5 h 5"/>
                <a:gd name="T6" fmla="*/ 0 w 187"/>
                <a:gd name="T7" fmla="*/ 5 h 5"/>
                <a:gd name="T8" fmla="*/ 0 60000 65536"/>
                <a:gd name="T9" fmla="*/ 0 60000 65536"/>
                <a:gd name="T10" fmla="*/ 0 60000 65536"/>
                <a:gd name="T11" fmla="*/ 0 60000 65536"/>
                <a:gd name="T12" fmla="*/ 0 w 187"/>
                <a:gd name="T13" fmla="*/ 0 h 5"/>
                <a:gd name="T14" fmla="*/ 187 w 187"/>
                <a:gd name="T15" fmla="*/ 5 h 5"/>
              </a:gdLst>
              <a:ahLst/>
              <a:cxnLst>
                <a:cxn ang="T8">
                  <a:pos x="T0" y="T1"/>
                </a:cxn>
                <a:cxn ang="T9">
                  <a:pos x="T2" y="T3"/>
                </a:cxn>
                <a:cxn ang="T10">
                  <a:pos x="T4" y="T5"/>
                </a:cxn>
                <a:cxn ang="T11">
                  <a:pos x="T6" y="T7"/>
                </a:cxn>
              </a:cxnLst>
              <a:rect l="T12" t="T13" r="T14" b="T15"/>
              <a:pathLst>
                <a:path w="187" h="5">
                  <a:moveTo>
                    <a:pt x="0" y="5"/>
                  </a:moveTo>
                  <a:lnTo>
                    <a:pt x="180" y="0"/>
                  </a:lnTo>
                  <a:lnTo>
                    <a:pt x="187" y="5"/>
                  </a:lnTo>
                  <a:lnTo>
                    <a:pt x="0"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2" name="Freeform 749"/>
            <p:cNvSpPr>
              <a:spLocks/>
            </p:cNvSpPr>
            <p:nvPr/>
          </p:nvSpPr>
          <p:spPr bwMode="auto">
            <a:xfrm>
              <a:off x="4056" y="1511"/>
              <a:ext cx="191" cy="5"/>
            </a:xfrm>
            <a:custGeom>
              <a:avLst/>
              <a:gdLst>
                <a:gd name="T0" fmla="*/ 0 w 191"/>
                <a:gd name="T1" fmla="*/ 0 h 5"/>
                <a:gd name="T2" fmla="*/ 4 w 191"/>
                <a:gd name="T3" fmla="*/ 5 h 5"/>
                <a:gd name="T4" fmla="*/ 191 w 191"/>
                <a:gd name="T5" fmla="*/ 5 h 5"/>
                <a:gd name="T6" fmla="*/ 184 w 191"/>
                <a:gd name="T7" fmla="*/ 0 h 5"/>
                <a:gd name="T8" fmla="*/ 0 w 191"/>
                <a:gd name="T9" fmla="*/ 0 h 5"/>
                <a:gd name="T10" fmla="*/ 0 60000 65536"/>
                <a:gd name="T11" fmla="*/ 0 60000 65536"/>
                <a:gd name="T12" fmla="*/ 0 60000 65536"/>
                <a:gd name="T13" fmla="*/ 0 60000 65536"/>
                <a:gd name="T14" fmla="*/ 0 60000 65536"/>
                <a:gd name="T15" fmla="*/ 0 w 191"/>
                <a:gd name="T16" fmla="*/ 0 h 5"/>
                <a:gd name="T17" fmla="*/ 191 w 191"/>
                <a:gd name="T18" fmla="*/ 5 h 5"/>
              </a:gdLst>
              <a:ahLst/>
              <a:cxnLst>
                <a:cxn ang="T10">
                  <a:pos x="T0" y="T1"/>
                </a:cxn>
                <a:cxn ang="T11">
                  <a:pos x="T2" y="T3"/>
                </a:cxn>
                <a:cxn ang="T12">
                  <a:pos x="T4" y="T5"/>
                </a:cxn>
                <a:cxn ang="T13">
                  <a:pos x="T6" y="T7"/>
                </a:cxn>
                <a:cxn ang="T14">
                  <a:pos x="T8" y="T9"/>
                </a:cxn>
              </a:cxnLst>
              <a:rect l="T15" t="T16" r="T17" b="T18"/>
              <a:pathLst>
                <a:path w="191" h="5">
                  <a:moveTo>
                    <a:pt x="0" y="0"/>
                  </a:moveTo>
                  <a:lnTo>
                    <a:pt x="4" y="5"/>
                  </a:lnTo>
                  <a:lnTo>
                    <a:pt x="191" y="5"/>
                  </a:lnTo>
                  <a:lnTo>
                    <a:pt x="184" y="0"/>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03" name="Freeform 750"/>
            <p:cNvSpPr>
              <a:spLocks/>
            </p:cNvSpPr>
            <p:nvPr/>
          </p:nvSpPr>
          <p:spPr bwMode="auto">
            <a:xfrm>
              <a:off x="4214" y="1470"/>
              <a:ext cx="33" cy="46"/>
            </a:xfrm>
            <a:custGeom>
              <a:avLst/>
              <a:gdLst>
                <a:gd name="T0" fmla="*/ 26 w 33"/>
                <a:gd name="T1" fmla="*/ 41 h 46"/>
                <a:gd name="T2" fmla="*/ 33 w 33"/>
                <a:gd name="T3" fmla="*/ 46 h 46"/>
                <a:gd name="T4" fmla="*/ 0 w 33"/>
                <a:gd name="T5" fmla="*/ 0 h 46"/>
                <a:gd name="T6" fmla="*/ 26 w 33"/>
                <a:gd name="T7" fmla="*/ 41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26" y="41"/>
                  </a:moveTo>
                  <a:lnTo>
                    <a:pt x="33" y="46"/>
                  </a:lnTo>
                  <a:lnTo>
                    <a:pt x="0" y="0"/>
                  </a:lnTo>
                  <a:lnTo>
                    <a:pt x="26" y="41"/>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4" name="Freeform 751"/>
            <p:cNvSpPr>
              <a:spLocks/>
            </p:cNvSpPr>
            <p:nvPr/>
          </p:nvSpPr>
          <p:spPr bwMode="auto">
            <a:xfrm>
              <a:off x="4214" y="1470"/>
              <a:ext cx="33" cy="46"/>
            </a:xfrm>
            <a:custGeom>
              <a:avLst/>
              <a:gdLst>
                <a:gd name="T0" fmla="*/ 33 w 33"/>
                <a:gd name="T1" fmla="*/ 46 h 46"/>
                <a:gd name="T2" fmla="*/ 0 w 33"/>
                <a:gd name="T3" fmla="*/ 0 h 46"/>
                <a:gd name="T4" fmla="*/ 10 w 33"/>
                <a:gd name="T5" fmla="*/ 8 h 46"/>
                <a:gd name="T6" fmla="*/ 33 w 33"/>
                <a:gd name="T7" fmla="*/ 46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33" y="46"/>
                  </a:moveTo>
                  <a:lnTo>
                    <a:pt x="0" y="0"/>
                  </a:lnTo>
                  <a:lnTo>
                    <a:pt x="10" y="8"/>
                  </a:lnTo>
                  <a:lnTo>
                    <a:pt x="33" y="46"/>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5" name="Freeform 752"/>
            <p:cNvSpPr>
              <a:spLocks/>
            </p:cNvSpPr>
            <p:nvPr/>
          </p:nvSpPr>
          <p:spPr bwMode="auto">
            <a:xfrm>
              <a:off x="4214" y="1470"/>
              <a:ext cx="33" cy="46"/>
            </a:xfrm>
            <a:custGeom>
              <a:avLst/>
              <a:gdLst>
                <a:gd name="T0" fmla="*/ 26 w 33"/>
                <a:gd name="T1" fmla="*/ 41 h 46"/>
                <a:gd name="T2" fmla="*/ 33 w 33"/>
                <a:gd name="T3" fmla="*/ 46 h 46"/>
                <a:gd name="T4" fmla="*/ 10 w 33"/>
                <a:gd name="T5" fmla="*/ 8 h 46"/>
                <a:gd name="T6" fmla="*/ 0 w 33"/>
                <a:gd name="T7" fmla="*/ 0 h 46"/>
                <a:gd name="T8" fmla="*/ 26 w 33"/>
                <a:gd name="T9" fmla="*/ 41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26" y="41"/>
                  </a:moveTo>
                  <a:lnTo>
                    <a:pt x="33" y="46"/>
                  </a:lnTo>
                  <a:lnTo>
                    <a:pt x="10" y="8"/>
                  </a:lnTo>
                  <a:lnTo>
                    <a:pt x="0" y="0"/>
                  </a:lnTo>
                  <a:lnTo>
                    <a:pt x="26" y="41"/>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06" name="Freeform 753"/>
            <p:cNvSpPr>
              <a:spLocks/>
            </p:cNvSpPr>
            <p:nvPr/>
          </p:nvSpPr>
          <p:spPr bwMode="auto">
            <a:xfrm>
              <a:off x="4214" y="1470"/>
              <a:ext cx="184" cy="68"/>
            </a:xfrm>
            <a:custGeom>
              <a:avLst/>
              <a:gdLst>
                <a:gd name="T0" fmla="*/ 0 w 184"/>
                <a:gd name="T1" fmla="*/ 0 h 68"/>
                <a:gd name="T2" fmla="*/ 10 w 184"/>
                <a:gd name="T3" fmla="*/ 8 h 68"/>
                <a:gd name="T4" fmla="*/ 184 w 184"/>
                <a:gd name="T5" fmla="*/ 68 h 68"/>
                <a:gd name="T6" fmla="*/ 0 w 184"/>
                <a:gd name="T7" fmla="*/ 0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0" y="0"/>
                  </a:moveTo>
                  <a:lnTo>
                    <a:pt x="10" y="8"/>
                  </a:lnTo>
                  <a:lnTo>
                    <a:pt x="184" y="6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7" name="Freeform 754"/>
            <p:cNvSpPr>
              <a:spLocks/>
            </p:cNvSpPr>
            <p:nvPr/>
          </p:nvSpPr>
          <p:spPr bwMode="auto">
            <a:xfrm>
              <a:off x="4224" y="1478"/>
              <a:ext cx="174" cy="60"/>
            </a:xfrm>
            <a:custGeom>
              <a:avLst/>
              <a:gdLst>
                <a:gd name="T0" fmla="*/ 0 w 174"/>
                <a:gd name="T1" fmla="*/ 0 h 60"/>
                <a:gd name="T2" fmla="*/ 174 w 174"/>
                <a:gd name="T3" fmla="*/ 60 h 60"/>
                <a:gd name="T4" fmla="*/ 162 w 174"/>
                <a:gd name="T5" fmla="*/ 60 h 60"/>
                <a:gd name="T6" fmla="*/ 0 w 174"/>
                <a:gd name="T7" fmla="*/ 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0" y="0"/>
                  </a:moveTo>
                  <a:lnTo>
                    <a:pt x="174" y="60"/>
                  </a:lnTo>
                  <a:lnTo>
                    <a:pt x="162" y="60"/>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08" name="Freeform 755"/>
            <p:cNvSpPr>
              <a:spLocks/>
            </p:cNvSpPr>
            <p:nvPr/>
          </p:nvSpPr>
          <p:spPr bwMode="auto">
            <a:xfrm>
              <a:off x="4214" y="1470"/>
              <a:ext cx="184" cy="68"/>
            </a:xfrm>
            <a:custGeom>
              <a:avLst/>
              <a:gdLst>
                <a:gd name="T0" fmla="*/ 0 w 184"/>
                <a:gd name="T1" fmla="*/ 0 h 68"/>
                <a:gd name="T2" fmla="*/ 10 w 184"/>
                <a:gd name="T3" fmla="*/ 8 h 68"/>
                <a:gd name="T4" fmla="*/ 172 w 184"/>
                <a:gd name="T5" fmla="*/ 68 h 68"/>
                <a:gd name="T6" fmla="*/ 184 w 184"/>
                <a:gd name="T7" fmla="*/ 68 h 68"/>
                <a:gd name="T8" fmla="*/ 0 w 184"/>
                <a:gd name="T9" fmla="*/ 0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0" y="0"/>
                  </a:moveTo>
                  <a:lnTo>
                    <a:pt x="10" y="8"/>
                  </a:lnTo>
                  <a:lnTo>
                    <a:pt x="172" y="68"/>
                  </a:lnTo>
                  <a:lnTo>
                    <a:pt x="184" y="68"/>
                  </a:lnTo>
                  <a:lnTo>
                    <a:pt x="0"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09" name="Freeform 756"/>
            <p:cNvSpPr>
              <a:spLocks/>
            </p:cNvSpPr>
            <p:nvPr/>
          </p:nvSpPr>
          <p:spPr bwMode="auto">
            <a:xfrm>
              <a:off x="4214" y="1538"/>
              <a:ext cx="184" cy="69"/>
            </a:xfrm>
            <a:custGeom>
              <a:avLst/>
              <a:gdLst>
                <a:gd name="T0" fmla="*/ 184 w 184"/>
                <a:gd name="T1" fmla="*/ 0 h 69"/>
                <a:gd name="T2" fmla="*/ 172 w 184"/>
                <a:gd name="T3" fmla="*/ 0 h 69"/>
                <a:gd name="T4" fmla="*/ 0 w 184"/>
                <a:gd name="T5" fmla="*/ 69 h 69"/>
                <a:gd name="T6" fmla="*/ 184 w 184"/>
                <a:gd name="T7" fmla="*/ 0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184" y="0"/>
                  </a:moveTo>
                  <a:lnTo>
                    <a:pt x="172" y="0"/>
                  </a:lnTo>
                  <a:lnTo>
                    <a:pt x="0" y="69"/>
                  </a:lnTo>
                  <a:lnTo>
                    <a:pt x="18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0" name="Freeform 757"/>
            <p:cNvSpPr>
              <a:spLocks/>
            </p:cNvSpPr>
            <p:nvPr/>
          </p:nvSpPr>
          <p:spPr bwMode="auto">
            <a:xfrm>
              <a:off x="4214" y="1538"/>
              <a:ext cx="172" cy="69"/>
            </a:xfrm>
            <a:custGeom>
              <a:avLst/>
              <a:gdLst>
                <a:gd name="T0" fmla="*/ 172 w 172"/>
                <a:gd name="T1" fmla="*/ 0 h 69"/>
                <a:gd name="T2" fmla="*/ 0 w 172"/>
                <a:gd name="T3" fmla="*/ 69 h 69"/>
                <a:gd name="T4" fmla="*/ 10 w 172"/>
                <a:gd name="T5" fmla="*/ 61 h 69"/>
                <a:gd name="T6" fmla="*/ 172 w 172"/>
                <a:gd name="T7" fmla="*/ 0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172" y="0"/>
                  </a:moveTo>
                  <a:lnTo>
                    <a:pt x="0" y="69"/>
                  </a:lnTo>
                  <a:lnTo>
                    <a:pt x="10" y="61"/>
                  </a:lnTo>
                  <a:lnTo>
                    <a:pt x="172"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1" name="Freeform 758"/>
            <p:cNvSpPr>
              <a:spLocks/>
            </p:cNvSpPr>
            <p:nvPr/>
          </p:nvSpPr>
          <p:spPr bwMode="auto">
            <a:xfrm>
              <a:off x="4214" y="1538"/>
              <a:ext cx="184" cy="69"/>
            </a:xfrm>
            <a:custGeom>
              <a:avLst/>
              <a:gdLst>
                <a:gd name="T0" fmla="*/ 184 w 184"/>
                <a:gd name="T1" fmla="*/ 0 h 69"/>
                <a:gd name="T2" fmla="*/ 172 w 184"/>
                <a:gd name="T3" fmla="*/ 0 h 69"/>
                <a:gd name="T4" fmla="*/ 10 w 184"/>
                <a:gd name="T5" fmla="*/ 61 h 69"/>
                <a:gd name="T6" fmla="*/ 0 w 184"/>
                <a:gd name="T7" fmla="*/ 69 h 69"/>
                <a:gd name="T8" fmla="*/ 184 w 184"/>
                <a:gd name="T9" fmla="*/ 0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184" y="0"/>
                  </a:moveTo>
                  <a:lnTo>
                    <a:pt x="172" y="0"/>
                  </a:lnTo>
                  <a:lnTo>
                    <a:pt x="10" y="61"/>
                  </a:lnTo>
                  <a:lnTo>
                    <a:pt x="0" y="69"/>
                  </a:lnTo>
                  <a:lnTo>
                    <a:pt x="18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12" name="Freeform 759"/>
            <p:cNvSpPr>
              <a:spLocks/>
            </p:cNvSpPr>
            <p:nvPr/>
          </p:nvSpPr>
          <p:spPr bwMode="auto">
            <a:xfrm>
              <a:off x="4214" y="1565"/>
              <a:ext cx="26" cy="42"/>
            </a:xfrm>
            <a:custGeom>
              <a:avLst/>
              <a:gdLst>
                <a:gd name="T0" fmla="*/ 0 w 26"/>
                <a:gd name="T1" fmla="*/ 42 h 42"/>
                <a:gd name="T2" fmla="*/ 10 w 26"/>
                <a:gd name="T3" fmla="*/ 34 h 42"/>
                <a:gd name="T4" fmla="*/ 26 w 26"/>
                <a:gd name="T5" fmla="*/ 0 h 42"/>
                <a:gd name="T6" fmla="*/ 0 w 26"/>
                <a:gd name="T7" fmla="*/ 42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0" y="42"/>
                  </a:moveTo>
                  <a:lnTo>
                    <a:pt x="10" y="34"/>
                  </a:lnTo>
                  <a:lnTo>
                    <a:pt x="26" y="0"/>
                  </a:lnTo>
                  <a:lnTo>
                    <a:pt x="0" y="42"/>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3" name="Freeform 760"/>
            <p:cNvSpPr>
              <a:spLocks/>
            </p:cNvSpPr>
            <p:nvPr/>
          </p:nvSpPr>
          <p:spPr bwMode="auto">
            <a:xfrm>
              <a:off x="4224" y="1561"/>
              <a:ext cx="23" cy="38"/>
            </a:xfrm>
            <a:custGeom>
              <a:avLst/>
              <a:gdLst>
                <a:gd name="T0" fmla="*/ 0 w 23"/>
                <a:gd name="T1" fmla="*/ 38 h 38"/>
                <a:gd name="T2" fmla="*/ 16 w 23"/>
                <a:gd name="T3" fmla="*/ 4 h 38"/>
                <a:gd name="T4" fmla="*/ 23 w 23"/>
                <a:gd name="T5" fmla="*/ 0 h 38"/>
                <a:gd name="T6" fmla="*/ 0 w 23"/>
                <a:gd name="T7" fmla="*/ 38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0" y="38"/>
                  </a:moveTo>
                  <a:lnTo>
                    <a:pt x="16" y="4"/>
                  </a:lnTo>
                  <a:lnTo>
                    <a:pt x="23" y="0"/>
                  </a:lnTo>
                  <a:lnTo>
                    <a:pt x="0" y="3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4" name="Freeform 761"/>
            <p:cNvSpPr>
              <a:spLocks/>
            </p:cNvSpPr>
            <p:nvPr/>
          </p:nvSpPr>
          <p:spPr bwMode="auto">
            <a:xfrm>
              <a:off x="4214" y="1561"/>
              <a:ext cx="33" cy="46"/>
            </a:xfrm>
            <a:custGeom>
              <a:avLst/>
              <a:gdLst>
                <a:gd name="T0" fmla="*/ 0 w 33"/>
                <a:gd name="T1" fmla="*/ 46 h 46"/>
                <a:gd name="T2" fmla="*/ 10 w 33"/>
                <a:gd name="T3" fmla="*/ 38 h 46"/>
                <a:gd name="T4" fmla="*/ 33 w 33"/>
                <a:gd name="T5" fmla="*/ 0 h 46"/>
                <a:gd name="T6" fmla="*/ 26 w 33"/>
                <a:gd name="T7" fmla="*/ 4 h 46"/>
                <a:gd name="T8" fmla="*/ 0 w 33"/>
                <a:gd name="T9" fmla="*/ 46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0" y="46"/>
                  </a:moveTo>
                  <a:lnTo>
                    <a:pt x="10" y="38"/>
                  </a:lnTo>
                  <a:lnTo>
                    <a:pt x="33" y="0"/>
                  </a:lnTo>
                  <a:lnTo>
                    <a:pt x="26" y="4"/>
                  </a:lnTo>
                  <a:lnTo>
                    <a:pt x="0" y="46"/>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15" name="Freeform 762"/>
            <p:cNvSpPr>
              <a:spLocks/>
            </p:cNvSpPr>
            <p:nvPr/>
          </p:nvSpPr>
          <p:spPr bwMode="auto">
            <a:xfrm>
              <a:off x="4056" y="1561"/>
              <a:ext cx="191" cy="4"/>
            </a:xfrm>
            <a:custGeom>
              <a:avLst/>
              <a:gdLst>
                <a:gd name="T0" fmla="*/ 184 w 191"/>
                <a:gd name="T1" fmla="*/ 4 h 4"/>
                <a:gd name="T2" fmla="*/ 191 w 191"/>
                <a:gd name="T3" fmla="*/ 0 h 4"/>
                <a:gd name="T4" fmla="*/ 0 w 191"/>
                <a:gd name="T5" fmla="*/ 4 h 4"/>
                <a:gd name="T6" fmla="*/ 184 w 191"/>
                <a:gd name="T7" fmla="*/ 4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84" y="4"/>
                  </a:moveTo>
                  <a:lnTo>
                    <a:pt x="191" y="0"/>
                  </a:lnTo>
                  <a:lnTo>
                    <a:pt x="0" y="4"/>
                  </a:lnTo>
                  <a:lnTo>
                    <a:pt x="184"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6" name="Freeform 763"/>
            <p:cNvSpPr>
              <a:spLocks/>
            </p:cNvSpPr>
            <p:nvPr/>
          </p:nvSpPr>
          <p:spPr bwMode="auto">
            <a:xfrm>
              <a:off x="4056" y="1561"/>
              <a:ext cx="191" cy="4"/>
            </a:xfrm>
            <a:custGeom>
              <a:avLst/>
              <a:gdLst>
                <a:gd name="T0" fmla="*/ 191 w 191"/>
                <a:gd name="T1" fmla="*/ 0 h 4"/>
                <a:gd name="T2" fmla="*/ 0 w 191"/>
                <a:gd name="T3" fmla="*/ 4 h 4"/>
                <a:gd name="T4" fmla="*/ 4 w 191"/>
                <a:gd name="T5" fmla="*/ 0 h 4"/>
                <a:gd name="T6" fmla="*/ 191 w 191"/>
                <a:gd name="T7" fmla="*/ 0 h 4"/>
                <a:gd name="T8" fmla="*/ 0 60000 65536"/>
                <a:gd name="T9" fmla="*/ 0 60000 65536"/>
                <a:gd name="T10" fmla="*/ 0 60000 65536"/>
                <a:gd name="T11" fmla="*/ 0 60000 65536"/>
                <a:gd name="T12" fmla="*/ 0 w 191"/>
                <a:gd name="T13" fmla="*/ 0 h 4"/>
                <a:gd name="T14" fmla="*/ 191 w 191"/>
                <a:gd name="T15" fmla="*/ 4 h 4"/>
              </a:gdLst>
              <a:ahLst/>
              <a:cxnLst>
                <a:cxn ang="T8">
                  <a:pos x="T0" y="T1"/>
                </a:cxn>
                <a:cxn ang="T9">
                  <a:pos x="T2" y="T3"/>
                </a:cxn>
                <a:cxn ang="T10">
                  <a:pos x="T4" y="T5"/>
                </a:cxn>
                <a:cxn ang="T11">
                  <a:pos x="T6" y="T7"/>
                </a:cxn>
              </a:cxnLst>
              <a:rect l="T12" t="T13" r="T14" b="T15"/>
              <a:pathLst>
                <a:path w="191" h="4">
                  <a:moveTo>
                    <a:pt x="191" y="0"/>
                  </a:moveTo>
                  <a:lnTo>
                    <a:pt x="0" y="4"/>
                  </a:lnTo>
                  <a:lnTo>
                    <a:pt x="4" y="0"/>
                  </a:lnTo>
                  <a:lnTo>
                    <a:pt x="191"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7" name="Freeform 764"/>
            <p:cNvSpPr>
              <a:spLocks/>
            </p:cNvSpPr>
            <p:nvPr/>
          </p:nvSpPr>
          <p:spPr bwMode="auto">
            <a:xfrm>
              <a:off x="4056" y="1561"/>
              <a:ext cx="191" cy="4"/>
            </a:xfrm>
            <a:custGeom>
              <a:avLst/>
              <a:gdLst>
                <a:gd name="T0" fmla="*/ 184 w 191"/>
                <a:gd name="T1" fmla="*/ 4 h 4"/>
                <a:gd name="T2" fmla="*/ 191 w 191"/>
                <a:gd name="T3" fmla="*/ 0 h 4"/>
                <a:gd name="T4" fmla="*/ 4 w 191"/>
                <a:gd name="T5" fmla="*/ 0 h 4"/>
                <a:gd name="T6" fmla="*/ 0 w 191"/>
                <a:gd name="T7" fmla="*/ 4 h 4"/>
                <a:gd name="T8" fmla="*/ 184 w 191"/>
                <a:gd name="T9" fmla="*/ 4 h 4"/>
                <a:gd name="T10" fmla="*/ 0 60000 65536"/>
                <a:gd name="T11" fmla="*/ 0 60000 65536"/>
                <a:gd name="T12" fmla="*/ 0 60000 65536"/>
                <a:gd name="T13" fmla="*/ 0 60000 65536"/>
                <a:gd name="T14" fmla="*/ 0 60000 65536"/>
                <a:gd name="T15" fmla="*/ 0 w 191"/>
                <a:gd name="T16" fmla="*/ 0 h 4"/>
                <a:gd name="T17" fmla="*/ 191 w 191"/>
                <a:gd name="T18" fmla="*/ 4 h 4"/>
              </a:gdLst>
              <a:ahLst/>
              <a:cxnLst>
                <a:cxn ang="T10">
                  <a:pos x="T0" y="T1"/>
                </a:cxn>
                <a:cxn ang="T11">
                  <a:pos x="T2" y="T3"/>
                </a:cxn>
                <a:cxn ang="T12">
                  <a:pos x="T4" y="T5"/>
                </a:cxn>
                <a:cxn ang="T13">
                  <a:pos x="T6" y="T7"/>
                </a:cxn>
                <a:cxn ang="T14">
                  <a:pos x="T8" y="T9"/>
                </a:cxn>
              </a:cxnLst>
              <a:rect l="T15" t="T16" r="T17" b="T18"/>
              <a:pathLst>
                <a:path w="191" h="4">
                  <a:moveTo>
                    <a:pt x="184" y="4"/>
                  </a:moveTo>
                  <a:lnTo>
                    <a:pt x="191" y="0"/>
                  </a:lnTo>
                  <a:lnTo>
                    <a:pt x="4" y="0"/>
                  </a:lnTo>
                  <a:lnTo>
                    <a:pt x="0" y="4"/>
                  </a:lnTo>
                  <a:lnTo>
                    <a:pt x="184" y="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618" name="Freeform 765"/>
            <p:cNvSpPr>
              <a:spLocks/>
            </p:cNvSpPr>
            <p:nvPr/>
          </p:nvSpPr>
          <p:spPr bwMode="auto">
            <a:xfrm>
              <a:off x="4056" y="1511"/>
              <a:ext cx="4" cy="54"/>
            </a:xfrm>
            <a:custGeom>
              <a:avLst/>
              <a:gdLst>
                <a:gd name="T0" fmla="*/ 0 w 4"/>
                <a:gd name="T1" fmla="*/ 54 h 54"/>
                <a:gd name="T2" fmla="*/ 4 w 4"/>
                <a:gd name="T3" fmla="*/ 50 h 54"/>
                <a:gd name="T4" fmla="*/ 0 w 4"/>
                <a:gd name="T5" fmla="*/ 0 h 54"/>
                <a:gd name="T6" fmla="*/ 0 w 4"/>
                <a:gd name="T7" fmla="*/ 54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0" y="54"/>
                  </a:moveTo>
                  <a:lnTo>
                    <a:pt x="4" y="50"/>
                  </a:lnTo>
                  <a:lnTo>
                    <a:pt x="0" y="0"/>
                  </a:lnTo>
                  <a:lnTo>
                    <a:pt x="0" y="5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19" name="Freeform 766"/>
            <p:cNvSpPr>
              <a:spLocks/>
            </p:cNvSpPr>
            <p:nvPr/>
          </p:nvSpPr>
          <p:spPr bwMode="auto">
            <a:xfrm>
              <a:off x="4056" y="1511"/>
              <a:ext cx="4" cy="50"/>
            </a:xfrm>
            <a:custGeom>
              <a:avLst/>
              <a:gdLst>
                <a:gd name="T0" fmla="*/ 4 w 4"/>
                <a:gd name="T1" fmla="*/ 50 h 50"/>
                <a:gd name="T2" fmla="*/ 0 w 4"/>
                <a:gd name="T3" fmla="*/ 0 h 50"/>
                <a:gd name="T4" fmla="*/ 4 w 4"/>
                <a:gd name="T5" fmla="*/ 5 h 50"/>
                <a:gd name="T6" fmla="*/ 4 w 4"/>
                <a:gd name="T7" fmla="*/ 5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4" y="50"/>
                  </a:moveTo>
                  <a:lnTo>
                    <a:pt x="0" y="0"/>
                  </a:lnTo>
                  <a:lnTo>
                    <a:pt x="4" y="5"/>
                  </a:lnTo>
                  <a:lnTo>
                    <a:pt x="4" y="5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620" name="Freeform 767"/>
            <p:cNvSpPr>
              <a:spLocks/>
            </p:cNvSpPr>
            <p:nvPr/>
          </p:nvSpPr>
          <p:spPr bwMode="auto">
            <a:xfrm>
              <a:off x="4056" y="1511"/>
              <a:ext cx="4" cy="54"/>
            </a:xfrm>
            <a:custGeom>
              <a:avLst/>
              <a:gdLst>
                <a:gd name="T0" fmla="*/ 0 w 4"/>
                <a:gd name="T1" fmla="*/ 54 h 54"/>
                <a:gd name="T2" fmla="*/ 4 w 4"/>
                <a:gd name="T3" fmla="*/ 50 h 54"/>
                <a:gd name="T4" fmla="*/ 4 w 4"/>
                <a:gd name="T5" fmla="*/ 5 h 54"/>
                <a:gd name="T6" fmla="*/ 0 w 4"/>
                <a:gd name="T7" fmla="*/ 0 h 54"/>
                <a:gd name="T8" fmla="*/ 0 w 4"/>
                <a:gd name="T9" fmla="*/ 54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0" y="54"/>
                  </a:moveTo>
                  <a:lnTo>
                    <a:pt x="4" y="50"/>
                  </a:lnTo>
                  <a:lnTo>
                    <a:pt x="4" y="5"/>
                  </a:lnTo>
                  <a:lnTo>
                    <a:pt x="0" y="0"/>
                  </a:lnTo>
                  <a:lnTo>
                    <a:pt x="0" y="54"/>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grpSp>
      <p:grpSp>
        <p:nvGrpSpPr>
          <p:cNvPr id="105488" name="Group 768"/>
          <p:cNvGrpSpPr>
            <a:grpSpLocks/>
          </p:cNvGrpSpPr>
          <p:nvPr/>
        </p:nvGrpSpPr>
        <p:grpSpPr bwMode="auto">
          <a:xfrm flipH="1">
            <a:off x="6965950" y="4646613"/>
            <a:ext cx="617538" cy="454025"/>
            <a:chOff x="4212" y="1948"/>
            <a:chExt cx="389" cy="286"/>
          </a:xfrm>
        </p:grpSpPr>
        <p:sp>
          <p:nvSpPr>
            <p:cNvPr id="105577" name="Freeform 769"/>
            <p:cNvSpPr>
              <a:spLocks/>
            </p:cNvSpPr>
            <p:nvPr/>
          </p:nvSpPr>
          <p:spPr bwMode="auto">
            <a:xfrm>
              <a:off x="4397" y="2188"/>
              <a:ext cx="204" cy="5"/>
            </a:xfrm>
            <a:custGeom>
              <a:avLst/>
              <a:gdLst>
                <a:gd name="T0" fmla="*/ 204 w 204"/>
                <a:gd name="T1" fmla="*/ 5 h 5"/>
                <a:gd name="T2" fmla="*/ 200 w 204"/>
                <a:gd name="T3" fmla="*/ 0 h 5"/>
                <a:gd name="T4" fmla="*/ 0 w 204"/>
                <a:gd name="T5" fmla="*/ 5 h 5"/>
                <a:gd name="T6" fmla="*/ 204 w 204"/>
                <a:gd name="T7" fmla="*/ 5 h 5"/>
                <a:gd name="T8" fmla="*/ 0 60000 65536"/>
                <a:gd name="T9" fmla="*/ 0 60000 65536"/>
                <a:gd name="T10" fmla="*/ 0 60000 65536"/>
                <a:gd name="T11" fmla="*/ 0 60000 65536"/>
                <a:gd name="T12" fmla="*/ 0 w 204"/>
                <a:gd name="T13" fmla="*/ 0 h 5"/>
                <a:gd name="T14" fmla="*/ 204 w 204"/>
                <a:gd name="T15" fmla="*/ 5 h 5"/>
              </a:gdLst>
              <a:ahLst/>
              <a:cxnLst>
                <a:cxn ang="T8">
                  <a:pos x="T0" y="T1"/>
                </a:cxn>
                <a:cxn ang="T9">
                  <a:pos x="T2" y="T3"/>
                </a:cxn>
                <a:cxn ang="T10">
                  <a:pos x="T4" y="T5"/>
                </a:cxn>
                <a:cxn ang="T11">
                  <a:pos x="T6" y="T7"/>
                </a:cxn>
              </a:cxnLst>
              <a:rect l="T12" t="T13" r="T14" b="T15"/>
              <a:pathLst>
                <a:path w="204" h="5">
                  <a:moveTo>
                    <a:pt x="204" y="5"/>
                  </a:moveTo>
                  <a:lnTo>
                    <a:pt x="200" y="0"/>
                  </a:lnTo>
                  <a:lnTo>
                    <a:pt x="0" y="5"/>
                  </a:lnTo>
                  <a:lnTo>
                    <a:pt x="204"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8" name="Freeform 770"/>
            <p:cNvSpPr>
              <a:spLocks/>
            </p:cNvSpPr>
            <p:nvPr/>
          </p:nvSpPr>
          <p:spPr bwMode="auto">
            <a:xfrm>
              <a:off x="4390" y="2188"/>
              <a:ext cx="207" cy="5"/>
            </a:xfrm>
            <a:custGeom>
              <a:avLst/>
              <a:gdLst>
                <a:gd name="T0" fmla="*/ 207 w 207"/>
                <a:gd name="T1" fmla="*/ 0 h 5"/>
                <a:gd name="T2" fmla="*/ 7 w 207"/>
                <a:gd name="T3" fmla="*/ 5 h 5"/>
                <a:gd name="T4" fmla="*/ 0 w 207"/>
                <a:gd name="T5" fmla="*/ 0 h 5"/>
                <a:gd name="T6" fmla="*/ 207 w 207"/>
                <a:gd name="T7" fmla="*/ 0 h 5"/>
                <a:gd name="T8" fmla="*/ 0 60000 65536"/>
                <a:gd name="T9" fmla="*/ 0 60000 65536"/>
                <a:gd name="T10" fmla="*/ 0 60000 65536"/>
                <a:gd name="T11" fmla="*/ 0 60000 65536"/>
                <a:gd name="T12" fmla="*/ 0 w 207"/>
                <a:gd name="T13" fmla="*/ 0 h 5"/>
                <a:gd name="T14" fmla="*/ 207 w 207"/>
                <a:gd name="T15" fmla="*/ 5 h 5"/>
              </a:gdLst>
              <a:ahLst/>
              <a:cxnLst>
                <a:cxn ang="T8">
                  <a:pos x="T0" y="T1"/>
                </a:cxn>
                <a:cxn ang="T9">
                  <a:pos x="T2" y="T3"/>
                </a:cxn>
                <a:cxn ang="T10">
                  <a:pos x="T4" y="T5"/>
                </a:cxn>
                <a:cxn ang="T11">
                  <a:pos x="T6" y="T7"/>
                </a:cxn>
              </a:cxnLst>
              <a:rect l="T12" t="T13" r="T14" b="T15"/>
              <a:pathLst>
                <a:path w="207" h="5">
                  <a:moveTo>
                    <a:pt x="207" y="0"/>
                  </a:moveTo>
                  <a:lnTo>
                    <a:pt x="7" y="5"/>
                  </a:lnTo>
                  <a:lnTo>
                    <a:pt x="0" y="0"/>
                  </a:lnTo>
                  <a:lnTo>
                    <a:pt x="20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9" name="Freeform 771"/>
            <p:cNvSpPr>
              <a:spLocks/>
            </p:cNvSpPr>
            <p:nvPr/>
          </p:nvSpPr>
          <p:spPr bwMode="auto">
            <a:xfrm>
              <a:off x="4390" y="2188"/>
              <a:ext cx="211" cy="5"/>
            </a:xfrm>
            <a:custGeom>
              <a:avLst/>
              <a:gdLst>
                <a:gd name="T0" fmla="*/ 211 w 211"/>
                <a:gd name="T1" fmla="*/ 5 h 5"/>
                <a:gd name="T2" fmla="*/ 207 w 211"/>
                <a:gd name="T3" fmla="*/ 0 h 5"/>
                <a:gd name="T4" fmla="*/ 0 w 211"/>
                <a:gd name="T5" fmla="*/ 0 h 5"/>
                <a:gd name="T6" fmla="*/ 7 w 211"/>
                <a:gd name="T7" fmla="*/ 5 h 5"/>
                <a:gd name="T8" fmla="*/ 211 w 211"/>
                <a:gd name="T9" fmla="*/ 5 h 5"/>
                <a:gd name="T10" fmla="*/ 0 60000 65536"/>
                <a:gd name="T11" fmla="*/ 0 60000 65536"/>
                <a:gd name="T12" fmla="*/ 0 60000 65536"/>
                <a:gd name="T13" fmla="*/ 0 60000 65536"/>
                <a:gd name="T14" fmla="*/ 0 60000 65536"/>
                <a:gd name="T15" fmla="*/ 0 w 211"/>
                <a:gd name="T16" fmla="*/ 0 h 5"/>
                <a:gd name="T17" fmla="*/ 211 w 211"/>
                <a:gd name="T18" fmla="*/ 5 h 5"/>
              </a:gdLst>
              <a:ahLst/>
              <a:cxnLst>
                <a:cxn ang="T10">
                  <a:pos x="T0" y="T1"/>
                </a:cxn>
                <a:cxn ang="T11">
                  <a:pos x="T2" y="T3"/>
                </a:cxn>
                <a:cxn ang="T12">
                  <a:pos x="T4" y="T5"/>
                </a:cxn>
                <a:cxn ang="T13">
                  <a:pos x="T6" y="T7"/>
                </a:cxn>
                <a:cxn ang="T14">
                  <a:pos x="T8" y="T9"/>
                </a:cxn>
              </a:cxnLst>
              <a:rect l="T15" t="T16" r="T17" b="T18"/>
              <a:pathLst>
                <a:path w="211" h="5">
                  <a:moveTo>
                    <a:pt x="211" y="5"/>
                  </a:moveTo>
                  <a:lnTo>
                    <a:pt x="207" y="0"/>
                  </a:lnTo>
                  <a:lnTo>
                    <a:pt x="0" y="0"/>
                  </a:lnTo>
                  <a:lnTo>
                    <a:pt x="7" y="5"/>
                  </a:lnTo>
                  <a:lnTo>
                    <a:pt x="211"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80" name="Freeform 772"/>
            <p:cNvSpPr>
              <a:spLocks/>
            </p:cNvSpPr>
            <p:nvPr/>
          </p:nvSpPr>
          <p:spPr bwMode="auto">
            <a:xfrm>
              <a:off x="4390" y="2188"/>
              <a:ext cx="33" cy="46"/>
            </a:xfrm>
            <a:custGeom>
              <a:avLst/>
              <a:gdLst>
                <a:gd name="T0" fmla="*/ 7 w 33"/>
                <a:gd name="T1" fmla="*/ 5 h 46"/>
                <a:gd name="T2" fmla="*/ 0 w 33"/>
                <a:gd name="T3" fmla="*/ 0 h 46"/>
                <a:gd name="T4" fmla="*/ 33 w 33"/>
                <a:gd name="T5" fmla="*/ 46 h 46"/>
                <a:gd name="T6" fmla="*/ 7 w 33"/>
                <a:gd name="T7" fmla="*/ 5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7" y="5"/>
                  </a:moveTo>
                  <a:lnTo>
                    <a:pt x="0" y="0"/>
                  </a:lnTo>
                  <a:lnTo>
                    <a:pt x="33" y="46"/>
                  </a:lnTo>
                  <a:lnTo>
                    <a:pt x="7" y="5"/>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1" name="Freeform 773"/>
            <p:cNvSpPr>
              <a:spLocks/>
            </p:cNvSpPr>
            <p:nvPr/>
          </p:nvSpPr>
          <p:spPr bwMode="auto">
            <a:xfrm>
              <a:off x="4390" y="2188"/>
              <a:ext cx="33" cy="46"/>
            </a:xfrm>
            <a:custGeom>
              <a:avLst/>
              <a:gdLst>
                <a:gd name="T0" fmla="*/ 0 w 33"/>
                <a:gd name="T1" fmla="*/ 0 h 46"/>
                <a:gd name="T2" fmla="*/ 33 w 33"/>
                <a:gd name="T3" fmla="*/ 46 h 46"/>
                <a:gd name="T4" fmla="*/ 23 w 33"/>
                <a:gd name="T5" fmla="*/ 38 h 46"/>
                <a:gd name="T6" fmla="*/ 0 w 33"/>
                <a:gd name="T7" fmla="*/ 0 h 46"/>
                <a:gd name="T8" fmla="*/ 0 60000 65536"/>
                <a:gd name="T9" fmla="*/ 0 60000 65536"/>
                <a:gd name="T10" fmla="*/ 0 60000 65536"/>
                <a:gd name="T11" fmla="*/ 0 60000 65536"/>
                <a:gd name="T12" fmla="*/ 0 w 33"/>
                <a:gd name="T13" fmla="*/ 0 h 46"/>
                <a:gd name="T14" fmla="*/ 33 w 33"/>
                <a:gd name="T15" fmla="*/ 46 h 46"/>
              </a:gdLst>
              <a:ahLst/>
              <a:cxnLst>
                <a:cxn ang="T8">
                  <a:pos x="T0" y="T1"/>
                </a:cxn>
                <a:cxn ang="T9">
                  <a:pos x="T2" y="T3"/>
                </a:cxn>
                <a:cxn ang="T10">
                  <a:pos x="T4" y="T5"/>
                </a:cxn>
                <a:cxn ang="T11">
                  <a:pos x="T6" y="T7"/>
                </a:cxn>
              </a:cxnLst>
              <a:rect l="T12" t="T13" r="T14" b="T15"/>
              <a:pathLst>
                <a:path w="33" h="46">
                  <a:moveTo>
                    <a:pt x="0" y="0"/>
                  </a:moveTo>
                  <a:lnTo>
                    <a:pt x="33" y="46"/>
                  </a:lnTo>
                  <a:lnTo>
                    <a:pt x="23" y="38"/>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2" name="Freeform 774"/>
            <p:cNvSpPr>
              <a:spLocks/>
            </p:cNvSpPr>
            <p:nvPr/>
          </p:nvSpPr>
          <p:spPr bwMode="auto">
            <a:xfrm>
              <a:off x="4390" y="2188"/>
              <a:ext cx="33" cy="46"/>
            </a:xfrm>
            <a:custGeom>
              <a:avLst/>
              <a:gdLst>
                <a:gd name="T0" fmla="*/ 7 w 33"/>
                <a:gd name="T1" fmla="*/ 5 h 46"/>
                <a:gd name="T2" fmla="*/ 0 w 33"/>
                <a:gd name="T3" fmla="*/ 0 h 46"/>
                <a:gd name="T4" fmla="*/ 23 w 33"/>
                <a:gd name="T5" fmla="*/ 38 h 46"/>
                <a:gd name="T6" fmla="*/ 33 w 33"/>
                <a:gd name="T7" fmla="*/ 46 h 46"/>
                <a:gd name="T8" fmla="*/ 7 w 33"/>
                <a:gd name="T9" fmla="*/ 5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7" y="5"/>
                  </a:moveTo>
                  <a:lnTo>
                    <a:pt x="0" y="0"/>
                  </a:lnTo>
                  <a:lnTo>
                    <a:pt x="23" y="38"/>
                  </a:lnTo>
                  <a:lnTo>
                    <a:pt x="33" y="46"/>
                  </a:lnTo>
                  <a:lnTo>
                    <a:pt x="7" y="5"/>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83" name="Freeform 775"/>
            <p:cNvSpPr>
              <a:spLocks/>
            </p:cNvSpPr>
            <p:nvPr/>
          </p:nvSpPr>
          <p:spPr bwMode="auto">
            <a:xfrm>
              <a:off x="4239" y="2166"/>
              <a:ext cx="184" cy="68"/>
            </a:xfrm>
            <a:custGeom>
              <a:avLst/>
              <a:gdLst>
                <a:gd name="T0" fmla="*/ 184 w 184"/>
                <a:gd name="T1" fmla="*/ 68 h 68"/>
                <a:gd name="T2" fmla="*/ 174 w 184"/>
                <a:gd name="T3" fmla="*/ 60 h 68"/>
                <a:gd name="T4" fmla="*/ 0 w 184"/>
                <a:gd name="T5" fmla="*/ 0 h 68"/>
                <a:gd name="T6" fmla="*/ 184 w 184"/>
                <a:gd name="T7" fmla="*/ 68 h 68"/>
                <a:gd name="T8" fmla="*/ 0 60000 65536"/>
                <a:gd name="T9" fmla="*/ 0 60000 65536"/>
                <a:gd name="T10" fmla="*/ 0 60000 65536"/>
                <a:gd name="T11" fmla="*/ 0 60000 65536"/>
                <a:gd name="T12" fmla="*/ 0 w 184"/>
                <a:gd name="T13" fmla="*/ 0 h 68"/>
                <a:gd name="T14" fmla="*/ 184 w 184"/>
                <a:gd name="T15" fmla="*/ 68 h 68"/>
              </a:gdLst>
              <a:ahLst/>
              <a:cxnLst>
                <a:cxn ang="T8">
                  <a:pos x="T0" y="T1"/>
                </a:cxn>
                <a:cxn ang="T9">
                  <a:pos x="T2" y="T3"/>
                </a:cxn>
                <a:cxn ang="T10">
                  <a:pos x="T4" y="T5"/>
                </a:cxn>
                <a:cxn ang="T11">
                  <a:pos x="T6" y="T7"/>
                </a:cxn>
              </a:cxnLst>
              <a:rect l="T12" t="T13" r="T14" b="T15"/>
              <a:pathLst>
                <a:path w="184" h="68">
                  <a:moveTo>
                    <a:pt x="184" y="68"/>
                  </a:moveTo>
                  <a:lnTo>
                    <a:pt x="174" y="60"/>
                  </a:lnTo>
                  <a:lnTo>
                    <a:pt x="0" y="0"/>
                  </a:lnTo>
                  <a:lnTo>
                    <a:pt x="184" y="68"/>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4" name="Freeform 776"/>
            <p:cNvSpPr>
              <a:spLocks/>
            </p:cNvSpPr>
            <p:nvPr/>
          </p:nvSpPr>
          <p:spPr bwMode="auto">
            <a:xfrm>
              <a:off x="4239" y="2166"/>
              <a:ext cx="174" cy="60"/>
            </a:xfrm>
            <a:custGeom>
              <a:avLst/>
              <a:gdLst>
                <a:gd name="T0" fmla="*/ 174 w 174"/>
                <a:gd name="T1" fmla="*/ 60 h 60"/>
                <a:gd name="T2" fmla="*/ 0 w 174"/>
                <a:gd name="T3" fmla="*/ 0 h 60"/>
                <a:gd name="T4" fmla="*/ 12 w 174"/>
                <a:gd name="T5" fmla="*/ 0 h 60"/>
                <a:gd name="T6" fmla="*/ 174 w 174"/>
                <a:gd name="T7" fmla="*/ 60 h 60"/>
                <a:gd name="T8" fmla="*/ 0 60000 65536"/>
                <a:gd name="T9" fmla="*/ 0 60000 65536"/>
                <a:gd name="T10" fmla="*/ 0 60000 65536"/>
                <a:gd name="T11" fmla="*/ 0 60000 65536"/>
                <a:gd name="T12" fmla="*/ 0 w 174"/>
                <a:gd name="T13" fmla="*/ 0 h 60"/>
                <a:gd name="T14" fmla="*/ 174 w 174"/>
                <a:gd name="T15" fmla="*/ 60 h 60"/>
              </a:gdLst>
              <a:ahLst/>
              <a:cxnLst>
                <a:cxn ang="T8">
                  <a:pos x="T0" y="T1"/>
                </a:cxn>
                <a:cxn ang="T9">
                  <a:pos x="T2" y="T3"/>
                </a:cxn>
                <a:cxn ang="T10">
                  <a:pos x="T4" y="T5"/>
                </a:cxn>
                <a:cxn ang="T11">
                  <a:pos x="T6" y="T7"/>
                </a:cxn>
              </a:cxnLst>
              <a:rect l="T12" t="T13" r="T14" b="T15"/>
              <a:pathLst>
                <a:path w="174" h="60">
                  <a:moveTo>
                    <a:pt x="174" y="60"/>
                  </a:moveTo>
                  <a:lnTo>
                    <a:pt x="0" y="0"/>
                  </a:lnTo>
                  <a:lnTo>
                    <a:pt x="12" y="0"/>
                  </a:lnTo>
                  <a:lnTo>
                    <a:pt x="174" y="6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5" name="Freeform 777"/>
            <p:cNvSpPr>
              <a:spLocks/>
            </p:cNvSpPr>
            <p:nvPr/>
          </p:nvSpPr>
          <p:spPr bwMode="auto">
            <a:xfrm>
              <a:off x="4239" y="2166"/>
              <a:ext cx="184" cy="68"/>
            </a:xfrm>
            <a:custGeom>
              <a:avLst/>
              <a:gdLst>
                <a:gd name="T0" fmla="*/ 184 w 184"/>
                <a:gd name="T1" fmla="*/ 68 h 68"/>
                <a:gd name="T2" fmla="*/ 174 w 184"/>
                <a:gd name="T3" fmla="*/ 60 h 68"/>
                <a:gd name="T4" fmla="*/ 12 w 184"/>
                <a:gd name="T5" fmla="*/ 0 h 68"/>
                <a:gd name="T6" fmla="*/ 0 w 184"/>
                <a:gd name="T7" fmla="*/ 0 h 68"/>
                <a:gd name="T8" fmla="*/ 184 w 184"/>
                <a:gd name="T9" fmla="*/ 68 h 68"/>
                <a:gd name="T10" fmla="*/ 0 60000 65536"/>
                <a:gd name="T11" fmla="*/ 0 60000 65536"/>
                <a:gd name="T12" fmla="*/ 0 60000 65536"/>
                <a:gd name="T13" fmla="*/ 0 60000 65536"/>
                <a:gd name="T14" fmla="*/ 0 60000 65536"/>
                <a:gd name="T15" fmla="*/ 0 w 184"/>
                <a:gd name="T16" fmla="*/ 0 h 68"/>
                <a:gd name="T17" fmla="*/ 184 w 184"/>
                <a:gd name="T18" fmla="*/ 68 h 68"/>
              </a:gdLst>
              <a:ahLst/>
              <a:cxnLst>
                <a:cxn ang="T10">
                  <a:pos x="T0" y="T1"/>
                </a:cxn>
                <a:cxn ang="T11">
                  <a:pos x="T2" y="T3"/>
                </a:cxn>
                <a:cxn ang="T12">
                  <a:pos x="T4" y="T5"/>
                </a:cxn>
                <a:cxn ang="T13">
                  <a:pos x="T6" y="T7"/>
                </a:cxn>
                <a:cxn ang="T14">
                  <a:pos x="T8" y="T9"/>
                </a:cxn>
              </a:cxnLst>
              <a:rect l="T15" t="T16" r="T17" b="T18"/>
              <a:pathLst>
                <a:path w="184" h="68">
                  <a:moveTo>
                    <a:pt x="184" y="68"/>
                  </a:moveTo>
                  <a:lnTo>
                    <a:pt x="174" y="60"/>
                  </a:lnTo>
                  <a:lnTo>
                    <a:pt x="12" y="0"/>
                  </a:lnTo>
                  <a:lnTo>
                    <a:pt x="0" y="0"/>
                  </a:lnTo>
                  <a:lnTo>
                    <a:pt x="184" y="68"/>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86" name="Freeform 778"/>
            <p:cNvSpPr>
              <a:spLocks/>
            </p:cNvSpPr>
            <p:nvPr/>
          </p:nvSpPr>
          <p:spPr bwMode="auto">
            <a:xfrm>
              <a:off x="4239" y="2097"/>
              <a:ext cx="184" cy="69"/>
            </a:xfrm>
            <a:custGeom>
              <a:avLst/>
              <a:gdLst>
                <a:gd name="T0" fmla="*/ 0 w 184"/>
                <a:gd name="T1" fmla="*/ 69 h 69"/>
                <a:gd name="T2" fmla="*/ 12 w 184"/>
                <a:gd name="T3" fmla="*/ 69 h 69"/>
                <a:gd name="T4" fmla="*/ 184 w 184"/>
                <a:gd name="T5" fmla="*/ 0 h 69"/>
                <a:gd name="T6" fmla="*/ 0 w 184"/>
                <a:gd name="T7" fmla="*/ 69 h 69"/>
                <a:gd name="T8" fmla="*/ 0 60000 65536"/>
                <a:gd name="T9" fmla="*/ 0 60000 65536"/>
                <a:gd name="T10" fmla="*/ 0 60000 65536"/>
                <a:gd name="T11" fmla="*/ 0 60000 65536"/>
                <a:gd name="T12" fmla="*/ 0 w 184"/>
                <a:gd name="T13" fmla="*/ 0 h 69"/>
                <a:gd name="T14" fmla="*/ 184 w 184"/>
                <a:gd name="T15" fmla="*/ 69 h 69"/>
              </a:gdLst>
              <a:ahLst/>
              <a:cxnLst>
                <a:cxn ang="T8">
                  <a:pos x="T0" y="T1"/>
                </a:cxn>
                <a:cxn ang="T9">
                  <a:pos x="T2" y="T3"/>
                </a:cxn>
                <a:cxn ang="T10">
                  <a:pos x="T4" y="T5"/>
                </a:cxn>
                <a:cxn ang="T11">
                  <a:pos x="T6" y="T7"/>
                </a:cxn>
              </a:cxnLst>
              <a:rect l="T12" t="T13" r="T14" b="T15"/>
              <a:pathLst>
                <a:path w="184" h="69">
                  <a:moveTo>
                    <a:pt x="0" y="69"/>
                  </a:moveTo>
                  <a:lnTo>
                    <a:pt x="12" y="69"/>
                  </a:lnTo>
                  <a:lnTo>
                    <a:pt x="184" y="0"/>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7" name="Freeform 779"/>
            <p:cNvSpPr>
              <a:spLocks/>
            </p:cNvSpPr>
            <p:nvPr/>
          </p:nvSpPr>
          <p:spPr bwMode="auto">
            <a:xfrm>
              <a:off x="4251" y="2097"/>
              <a:ext cx="172" cy="69"/>
            </a:xfrm>
            <a:custGeom>
              <a:avLst/>
              <a:gdLst>
                <a:gd name="T0" fmla="*/ 0 w 172"/>
                <a:gd name="T1" fmla="*/ 69 h 69"/>
                <a:gd name="T2" fmla="*/ 172 w 172"/>
                <a:gd name="T3" fmla="*/ 0 h 69"/>
                <a:gd name="T4" fmla="*/ 162 w 172"/>
                <a:gd name="T5" fmla="*/ 8 h 69"/>
                <a:gd name="T6" fmla="*/ 0 w 172"/>
                <a:gd name="T7" fmla="*/ 69 h 69"/>
                <a:gd name="T8" fmla="*/ 0 60000 65536"/>
                <a:gd name="T9" fmla="*/ 0 60000 65536"/>
                <a:gd name="T10" fmla="*/ 0 60000 65536"/>
                <a:gd name="T11" fmla="*/ 0 60000 65536"/>
                <a:gd name="T12" fmla="*/ 0 w 172"/>
                <a:gd name="T13" fmla="*/ 0 h 69"/>
                <a:gd name="T14" fmla="*/ 172 w 172"/>
                <a:gd name="T15" fmla="*/ 69 h 69"/>
              </a:gdLst>
              <a:ahLst/>
              <a:cxnLst>
                <a:cxn ang="T8">
                  <a:pos x="T0" y="T1"/>
                </a:cxn>
                <a:cxn ang="T9">
                  <a:pos x="T2" y="T3"/>
                </a:cxn>
                <a:cxn ang="T10">
                  <a:pos x="T4" y="T5"/>
                </a:cxn>
                <a:cxn ang="T11">
                  <a:pos x="T6" y="T7"/>
                </a:cxn>
              </a:cxnLst>
              <a:rect l="T12" t="T13" r="T14" b="T15"/>
              <a:pathLst>
                <a:path w="172" h="69">
                  <a:moveTo>
                    <a:pt x="0" y="69"/>
                  </a:moveTo>
                  <a:lnTo>
                    <a:pt x="172" y="0"/>
                  </a:lnTo>
                  <a:lnTo>
                    <a:pt x="162" y="8"/>
                  </a:lnTo>
                  <a:lnTo>
                    <a:pt x="0" y="69"/>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88" name="Freeform 780"/>
            <p:cNvSpPr>
              <a:spLocks/>
            </p:cNvSpPr>
            <p:nvPr/>
          </p:nvSpPr>
          <p:spPr bwMode="auto">
            <a:xfrm>
              <a:off x="4239" y="2097"/>
              <a:ext cx="184" cy="69"/>
            </a:xfrm>
            <a:custGeom>
              <a:avLst/>
              <a:gdLst>
                <a:gd name="T0" fmla="*/ 0 w 184"/>
                <a:gd name="T1" fmla="*/ 69 h 69"/>
                <a:gd name="T2" fmla="*/ 12 w 184"/>
                <a:gd name="T3" fmla="*/ 69 h 69"/>
                <a:gd name="T4" fmla="*/ 174 w 184"/>
                <a:gd name="T5" fmla="*/ 8 h 69"/>
                <a:gd name="T6" fmla="*/ 184 w 184"/>
                <a:gd name="T7" fmla="*/ 0 h 69"/>
                <a:gd name="T8" fmla="*/ 0 w 184"/>
                <a:gd name="T9" fmla="*/ 69 h 69"/>
                <a:gd name="T10" fmla="*/ 0 60000 65536"/>
                <a:gd name="T11" fmla="*/ 0 60000 65536"/>
                <a:gd name="T12" fmla="*/ 0 60000 65536"/>
                <a:gd name="T13" fmla="*/ 0 60000 65536"/>
                <a:gd name="T14" fmla="*/ 0 60000 65536"/>
                <a:gd name="T15" fmla="*/ 0 w 184"/>
                <a:gd name="T16" fmla="*/ 0 h 69"/>
                <a:gd name="T17" fmla="*/ 184 w 184"/>
                <a:gd name="T18" fmla="*/ 69 h 69"/>
              </a:gdLst>
              <a:ahLst/>
              <a:cxnLst>
                <a:cxn ang="T10">
                  <a:pos x="T0" y="T1"/>
                </a:cxn>
                <a:cxn ang="T11">
                  <a:pos x="T2" y="T3"/>
                </a:cxn>
                <a:cxn ang="T12">
                  <a:pos x="T4" y="T5"/>
                </a:cxn>
                <a:cxn ang="T13">
                  <a:pos x="T6" y="T7"/>
                </a:cxn>
                <a:cxn ang="T14">
                  <a:pos x="T8" y="T9"/>
                </a:cxn>
              </a:cxnLst>
              <a:rect l="T15" t="T16" r="T17" b="T18"/>
              <a:pathLst>
                <a:path w="184" h="69">
                  <a:moveTo>
                    <a:pt x="0" y="69"/>
                  </a:moveTo>
                  <a:lnTo>
                    <a:pt x="12" y="69"/>
                  </a:lnTo>
                  <a:lnTo>
                    <a:pt x="174" y="8"/>
                  </a:lnTo>
                  <a:lnTo>
                    <a:pt x="184" y="0"/>
                  </a:lnTo>
                  <a:lnTo>
                    <a:pt x="0" y="69"/>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89" name="Freeform 781"/>
            <p:cNvSpPr>
              <a:spLocks/>
            </p:cNvSpPr>
            <p:nvPr/>
          </p:nvSpPr>
          <p:spPr bwMode="auto">
            <a:xfrm>
              <a:off x="4397" y="2097"/>
              <a:ext cx="26" cy="42"/>
            </a:xfrm>
            <a:custGeom>
              <a:avLst/>
              <a:gdLst>
                <a:gd name="T0" fmla="*/ 26 w 26"/>
                <a:gd name="T1" fmla="*/ 0 h 42"/>
                <a:gd name="T2" fmla="*/ 16 w 26"/>
                <a:gd name="T3" fmla="*/ 8 h 42"/>
                <a:gd name="T4" fmla="*/ 0 w 26"/>
                <a:gd name="T5" fmla="*/ 42 h 42"/>
                <a:gd name="T6" fmla="*/ 26 w 26"/>
                <a:gd name="T7" fmla="*/ 0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16" y="8"/>
                  </a:lnTo>
                  <a:lnTo>
                    <a:pt x="0" y="42"/>
                  </a:lnTo>
                  <a:lnTo>
                    <a:pt x="26"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0" name="Freeform 782"/>
            <p:cNvSpPr>
              <a:spLocks/>
            </p:cNvSpPr>
            <p:nvPr/>
          </p:nvSpPr>
          <p:spPr bwMode="auto">
            <a:xfrm>
              <a:off x="4390" y="2105"/>
              <a:ext cx="23" cy="38"/>
            </a:xfrm>
            <a:custGeom>
              <a:avLst/>
              <a:gdLst>
                <a:gd name="T0" fmla="*/ 23 w 23"/>
                <a:gd name="T1" fmla="*/ 0 h 38"/>
                <a:gd name="T2" fmla="*/ 7 w 23"/>
                <a:gd name="T3" fmla="*/ 34 h 38"/>
                <a:gd name="T4" fmla="*/ 0 w 23"/>
                <a:gd name="T5" fmla="*/ 38 h 38"/>
                <a:gd name="T6" fmla="*/ 23 w 23"/>
                <a:gd name="T7" fmla="*/ 0 h 38"/>
                <a:gd name="T8" fmla="*/ 0 60000 65536"/>
                <a:gd name="T9" fmla="*/ 0 60000 65536"/>
                <a:gd name="T10" fmla="*/ 0 60000 65536"/>
                <a:gd name="T11" fmla="*/ 0 60000 65536"/>
                <a:gd name="T12" fmla="*/ 0 w 23"/>
                <a:gd name="T13" fmla="*/ 0 h 38"/>
                <a:gd name="T14" fmla="*/ 23 w 23"/>
                <a:gd name="T15" fmla="*/ 38 h 38"/>
              </a:gdLst>
              <a:ahLst/>
              <a:cxnLst>
                <a:cxn ang="T8">
                  <a:pos x="T0" y="T1"/>
                </a:cxn>
                <a:cxn ang="T9">
                  <a:pos x="T2" y="T3"/>
                </a:cxn>
                <a:cxn ang="T10">
                  <a:pos x="T4" y="T5"/>
                </a:cxn>
                <a:cxn ang="T11">
                  <a:pos x="T6" y="T7"/>
                </a:cxn>
              </a:cxnLst>
              <a:rect l="T12" t="T13" r="T14" b="T15"/>
              <a:pathLst>
                <a:path w="23" h="38">
                  <a:moveTo>
                    <a:pt x="23" y="0"/>
                  </a:moveTo>
                  <a:lnTo>
                    <a:pt x="7" y="34"/>
                  </a:lnTo>
                  <a:lnTo>
                    <a:pt x="0" y="38"/>
                  </a:lnTo>
                  <a:lnTo>
                    <a:pt x="23"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1" name="Freeform 783"/>
            <p:cNvSpPr>
              <a:spLocks/>
            </p:cNvSpPr>
            <p:nvPr/>
          </p:nvSpPr>
          <p:spPr bwMode="auto">
            <a:xfrm>
              <a:off x="4390" y="2097"/>
              <a:ext cx="33" cy="46"/>
            </a:xfrm>
            <a:custGeom>
              <a:avLst/>
              <a:gdLst>
                <a:gd name="T0" fmla="*/ 33 w 33"/>
                <a:gd name="T1" fmla="*/ 0 h 46"/>
                <a:gd name="T2" fmla="*/ 23 w 33"/>
                <a:gd name="T3" fmla="*/ 8 h 46"/>
                <a:gd name="T4" fmla="*/ 0 w 33"/>
                <a:gd name="T5" fmla="*/ 46 h 46"/>
                <a:gd name="T6" fmla="*/ 7 w 33"/>
                <a:gd name="T7" fmla="*/ 42 h 46"/>
                <a:gd name="T8" fmla="*/ 33 w 33"/>
                <a:gd name="T9" fmla="*/ 0 h 46"/>
                <a:gd name="T10" fmla="*/ 0 60000 65536"/>
                <a:gd name="T11" fmla="*/ 0 60000 65536"/>
                <a:gd name="T12" fmla="*/ 0 60000 65536"/>
                <a:gd name="T13" fmla="*/ 0 60000 65536"/>
                <a:gd name="T14" fmla="*/ 0 60000 65536"/>
                <a:gd name="T15" fmla="*/ 0 w 33"/>
                <a:gd name="T16" fmla="*/ 0 h 46"/>
                <a:gd name="T17" fmla="*/ 33 w 33"/>
                <a:gd name="T18" fmla="*/ 46 h 46"/>
              </a:gdLst>
              <a:ahLst/>
              <a:cxnLst>
                <a:cxn ang="T10">
                  <a:pos x="T0" y="T1"/>
                </a:cxn>
                <a:cxn ang="T11">
                  <a:pos x="T2" y="T3"/>
                </a:cxn>
                <a:cxn ang="T12">
                  <a:pos x="T4" y="T5"/>
                </a:cxn>
                <a:cxn ang="T13">
                  <a:pos x="T6" y="T7"/>
                </a:cxn>
                <a:cxn ang="T14">
                  <a:pos x="T8" y="T9"/>
                </a:cxn>
              </a:cxnLst>
              <a:rect l="T15" t="T16" r="T17" b="T18"/>
              <a:pathLst>
                <a:path w="33" h="46">
                  <a:moveTo>
                    <a:pt x="33" y="0"/>
                  </a:moveTo>
                  <a:lnTo>
                    <a:pt x="23" y="8"/>
                  </a:lnTo>
                  <a:lnTo>
                    <a:pt x="0" y="46"/>
                  </a:lnTo>
                  <a:lnTo>
                    <a:pt x="7" y="42"/>
                  </a:lnTo>
                  <a:lnTo>
                    <a:pt x="33"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92" name="Freeform 784"/>
            <p:cNvSpPr>
              <a:spLocks/>
            </p:cNvSpPr>
            <p:nvPr/>
          </p:nvSpPr>
          <p:spPr bwMode="auto">
            <a:xfrm>
              <a:off x="4390" y="2139"/>
              <a:ext cx="211" cy="4"/>
            </a:xfrm>
            <a:custGeom>
              <a:avLst/>
              <a:gdLst>
                <a:gd name="T0" fmla="*/ 7 w 211"/>
                <a:gd name="T1" fmla="*/ 0 h 4"/>
                <a:gd name="T2" fmla="*/ 0 w 211"/>
                <a:gd name="T3" fmla="*/ 4 h 4"/>
                <a:gd name="T4" fmla="*/ 211 w 211"/>
                <a:gd name="T5" fmla="*/ 0 h 4"/>
                <a:gd name="T6" fmla="*/ 7 w 211"/>
                <a:gd name="T7" fmla="*/ 0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7" y="0"/>
                  </a:moveTo>
                  <a:lnTo>
                    <a:pt x="0" y="4"/>
                  </a:lnTo>
                  <a:lnTo>
                    <a:pt x="211" y="0"/>
                  </a:lnTo>
                  <a:lnTo>
                    <a:pt x="7"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3" name="Freeform 785"/>
            <p:cNvSpPr>
              <a:spLocks/>
            </p:cNvSpPr>
            <p:nvPr/>
          </p:nvSpPr>
          <p:spPr bwMode="auto">
            <a:xfrm>
              <a:off x="4390" y="2139"/>
              <a:ext cx="211" cy="4"/>
            </a:xfrm>
            <a:custGeom>
              <a:avLst/>
              <a:gdLst>
                <a:gd name="T0" fmla="*/ 0 w 211"/>
                <a:gd name="T1" fmla="*/ 4 h 4"/>
                <a:gd name="T2" fmla="*/ 211 w 211"/>
                <a:gd name="T3" fmla="*/ 0 h 4"/>
                <a:gd name="T4" fmla="*/ 207 w 211"/>
                <a:gd name="T5" fmla="*/ 4 h 4"/>
                <a:gd name="T6" fmla="*/ 0 w 211"/>
                <a:gd name="T7" fmla="*/ 4 h 4"/>
                <a:gd name="T8" fmla="*/ 0 60000 65536"/>
                <a:gd name="T9" fmla="*/ 0 60000 65536"/>
                <a:gd name="T10" fmla="*/ 0 60000 65536"/>
                <a:gd name="T11" fmla="*/ 0 60000 65536"/>
                <a:gd name="T12" fmla="*/ 0 w 211"/>
                <a:gd name="T13" fmla="*/ 0 h 4"/>
                <a:gd name="T14" fmla="*/ 211 w 211"/>
                <a:gd name="T15" fmla="*/ 4 h 4"/>
              </a:gdLst>
              <a:ahLst/>
              <a:cxnLst>
                <a:cxn ang="T8">
                  <a:pos x="T0" y="T1"/>
                </a:cxn>
                <a:cxn ang="T9">
                  <a:pos x="T2" y="T3"/>
                </a:cxn>
                <a:cxn ang="T10">
                  <a:pos x="T4" y="T5"/>
                </a:cxn>
                <a:cxn ang="T11">
                  <a:pos x="T6" y="T7"/>
                </a:cxn>
              </a:cxnLst>
              <a:rect l="T12" t="T13" r="T14" b="T15"/>
              <a:pathLst>
                <a:path w="211" h="4">
                  <a:moveTo>
                    <a:pt x="0" y="4"/>
                  </a:moveTo>
                  <a:lnTo>
                    <a:pt x="211" y="0"/>
                  </a:lnTo>
                  <a:lnTo>
                    <a:pt x="207" y="4"/>
                  </a:lnTo>
                  <a:lnTo>
                    <a:pt x="0" y="4"/>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4" name="Freeform 786"/>
            <p:cNvSpPr>
              <a:spLocks/>
            </p:cNvSpPr>
            <p:nvPr/>
          </p:nvSpPr>
          <p:spPr bwMode="auto">
            <a:xfrm>
              <a:off x="4390" y="2139"/>
              <a:ext cx="211" cy="4"/>
            </a:xfrm>
            <a:custGeom>
              <a:avLst/>
              <a:gdLst>
                <a:gd name="T0" fmla="*/ 7 w 211"/>
                <a:gd name="T1" fmla="*/ 0 h 4"/>
                <a:gd name="T2" fmla="*/ 0 w 211"/>
                <a:gd name="T3" fmla="*/ 4 h 4"/>
                <a:gd name="T4" fmla="*/ 207 w 211"/>
                <a:gd name="T5" fmla="*/ 4 h 4"/>
                <a:gd name="T6" fmla="*/ 211 w 211"/>
                <a:gd name="T7" fmla="*/ 0 h 4"/>
                <a:gd name="T8" fmla="*/ 7 w 211"/>
                <a:gd name="T9" fmla="*/ 0 h 4"/>
                <a:gd name="T10" fmla="*/ 0 60000 65536"/>
                <a:gd name="T11" fmla="*/ 0 60000 65536"/>
                <a:gd name="T12" fmla="*/ 0 60000 65536"/>
                <a:gd name="T13" fmla="*/ 0 60000 65536"/>
                <a:gd name="T14" fmla="*/ 0 60000 65536"/>
                <a:gd name="T15" fmla="*/ 0 w 211"/>
                <a:gd name="T16" fmla="*/ 0 h 4"/>
                <a:gd name="T17" fmla="*/ 211 w 211"/>
                <a:gd name="T18" fmla="*/ 4 h 4"/>
              </a:gdLst>
              <a:ahLst/>
              <a:cxnLst>
                <a:cxn ang="T10">
                  <a:pos x="T0" y="T1"/>
                </a:cxn>
                <a:cxn ang="T11">
                  <a:pos x="T2" y="T3"/>
                </a:cxn>
                <a:cxn ang="T12">
                  <a:pos x="T4" y="T5"/>
                </a:cxn>
                <a:cxn ang="T13">
                  <a:pos x="T6" y="T7"/>
                </a:cxn>
                <a:cxn ang="T14">
                  <a:pos x="T8" y="T9"/>
                </a:cxn>
              </a:cxnLst>
              <a:rect l="T15" t="T16" r="T17" b="T18"/>
              <a:pathLst>
                <a:path w="211" h="4">
                  <a:moveTo>
                    <a:pt x="7" y="0"/>
                  </a:moveTo>
                  <a:lnTo>
                    <a:pt x="0" y="4"/>
                  </a:lnTo>
                  <a:lnTo>
                    <a:pt x="207" y="4"/>
                  </a:lnTo>
                  <a:lnTo>
                    <a:pt x="211" y="0"/>
                  </a:lnTo>
                  <a:lnTo>
                    <a:pt x="7"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95" name="Freeform 787"/>
            <p:cNvSpPr>
              <a:spLocks/>
            </p:cNvSpPr>
            <p:nvPr/>
          </p:nvSpPr>
          <p:spPr bwMode="auto">
            <a:xfrm>
              <a:off x="4597" y="2139"/>
              <a:ext cx="4" cy="54"/>
            </a:xfrm>
            <a:custGeom>
              <a:avLst/>
              <a:gdLst>
                <a:gd name="T0" fmla="*/ 4 w 4"/>
                <a:gd name="T1" fmla="*/ 0 h 54"/>
                <a:gd name="T2" fmla="*/ 0 w 4"/>
                <a:gd name="T3" fmla="*/ 4 h 54"/>
                <a:gd name="T4" fmla="*/ 4 w 4"/>
                <a:gd name="T5" fmla="*/ 54 h 54"/>
                <a:gd name="T6" fmla="*/ 4 w 4"/>
                <a:gd name="T7" fmla="*/ 0 h 54"/>
                <a:gd name="T8" fmla="*/ 0 60000 65536"/>
                <a:gd name="T9" fmla="*/ 0 60000 65536"/>
                <a:gd name="T10" fmla="*/ 0 60000 65536"/>
                <a:gd name="T11" fmla="*/ 0 60000 65536"/>
                <a:gd name="T12" fmla="*/ 0 w 4"/>
                <a:gd name="T13" fmla="*/ 0 h 54"/>
                <a:gd name="T14" fmla="*/ 4 w 4"/>
                <a:gd name="T15" fmla="*/ 54 h 54"/>
              </a:gdLst>
              <a:ahLst/>
              <a:cxnLst>
                <a:cxn ang="T8">
                  <a:pos x="T0" y="T1"/>
                </a:cxn>
                <a:cxn ang="T9">
                  <a:pos x="T2" y="T3"/>
                </a:cxn>
                <a:cxn ang="T10">
                  <a:pos x="T4" y="T5"/>
                </a:cxn>
                <a:cxn ang="T11">
                  <a:pos x="T6" y="T7"/>
                </a:cxn>
              </a:cxnLst>
              <a:rect l="T12" t="T13" r="T14" b="T15"/>
              <a:pathLst>
                <a:path w="4" h="54">
                  <a:moveTo>
                    <a:pt x="4" y="0"/>
                  </a:moveTo>
                  <a:lnTo>
                    <a:pt x="0" y="4"/>
                  </a:lnTo>
                  <a:lnTo>
                    <a:pt x="4" y="54"/>
                  </a:lnTo>
                  <a:lnTo>
                    <a:pt x="4"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6" name="Freeform 788"/>
            <p:cNvSpPr>
              <a:spLocks/>
            </p:cNvSpPr>
            <p:nvPr/>
          </p:nvSpPr>
          <p:spPr bwMode="auto">
            <a:xfrm>
              <a:off x="4597" y="2143"/>
              <a:ext cx="4" cy="50"/>
            </a:xfrm>
            <a:custGeom>
              <a:avLst/>
              <a:gdLst>
                <a:gd name="T0" fmla="*/ 0 w 4"/>
                <a:gd name="T1" fmla="*/ 0 h 50"/>
                <a:gd name="T2" fmla="*/ 4 w 4"/>
                <a:gd name="T3" fmla="*/ 50 h 50"/>
                <a:gd name="T4" fmla="*/ 0 w 4"/>
                <a:gd name="T5" fmla="*/ 45 h 50"/>
                <a:gd name="T6" fmla="*/ 0 w 4"/>
                <a:gd name="T7" fmla="*/ 0 h 50"/>
                <a:gd name="T8" fmla="*/ 0 60000 65536"/>
                <a:gd name="T9" fmla="*/ 0 60000 65536"/>
                <a:gd name="T10" fmla="*/ 0 60000 65536"/>
                <a:gd name="T11" fmla="*/ 0 60000 65536"/>
                <a:gd name="T12" fmla="*/ 0 w 4"/>
                <a:gd name="T13" fmla="*/ 0 h 50"/>
                <a:gd name="T14" fmla="*/ 4 w 4"/>
                <a:gd name="T15" fmla="*/ 50 h 50"/>
              </a:gdLst>
              <a:ahLst/>
              <a:cxnLst>
                <a:cxn ang="T8">
                  <a:pos x="T0" y="T1"/>
                </a:cxn>
                <a:cxn ang="T9">
                  <a:pos x="T2" y="T3"/>
                </a:cxn>
                <a:cxn ang="T10">
                  <a:pos x="T4" y="T5"/>
                </a:cxn>
                <a:cxn ang="T11">
                  <a:pos x="T6" y="T7"/>
                </a:cxn>
              </a:cxnLst>
              <a:rect l="T12" t="T13" r="T14" b="T15"/>
              <a:pathLst>
                <a:path w="4" h="50">
                  <a:moveTo>
                    <a:pt x="0" y="0"/>
                  </a:moveTo>
                  <a:lnTo>
                    <a:pt x="4" y="50"/>
                  </a:lnTo>
                  <a:lnTo>
                    <a:pt x="0" y="45"/>
                  </a:lnTo>
                  <a:lnTo>
                    <a:pt x="0" y="0"/>
                  </a:lnTo>
                  <a:close/>
                </a:path>
              </a:pathLst>
            </a:custGeom>
            <a:solidFill>
              <a:srgbClr val="000000"/>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97" name="Freeform 789"/>
            <p:cNvSpPr>
              <a:spLocks/>
            </p:cNvSpPr>
            <p:nvPr/>
          </p:nvSpPr>
          <p:spPr bwMode="auto">
            <a:xfrm>
              <a:off x="4597" y="2139"/>
              <a:ext cx="4" cy="54"/>
            </a:xfrm>
            <a:custGeom>
              <a:avLst/>
              <a:gdLst>
                <a:gd name="T0" fmla="*/ 4 w 4"/>
                <a:gd name="T1" fmla="*/ 0 h 54"/>
                <a:gd name="T2" fmla="*/ 0 w 4"/>
                <a:gd name="T3" fmla="*/ 4 h 54"/>
                <a:gd name="T4" fmla="*/ 0 w 4"/>
                <a:gd name="T5" fmla="*/ 49 h 54"/>
                <a:gd name="T6" fmla="*/ 4 w 4"/>
                <a:gd name="T7" fmla="*/ 54 h 54"/>
                <a:gd name="T8" fmla="*/ 4 w 4"/>
                <a:gd name="T9" fmla="*/ 0 h 54"/>
                <a:gd name="T10" fmla="*/ 0 60000 65536"/>
                <a:gd name="T11" fmla="*/ 0 60000 65536"/>
                <a:gd name="T12" fmla="*/ 0 60000 65536"/>
                <a:gd name="T13" fmla="*/ 0 60000 65536"/>
                <a:gd name="T14" fmla="*/ 0 60000 65536"/>
                <a:gd name="T15" fmla="*/ 0 w 4"/>
                <a:gd name="T16" fmla="*/ 0 h 54"/>
                <a:gd name="T17" fmla="*/ 4 w 4"/>
                <a:gd name="T18" fmla="*/ 54 h 54"/>
              </a:gdLst>
              <a:ahLst/>
              <a:cxnLst>
                <a:cxn ang="T10">
                  <a:pos x="T0" y="T1"/>
                </a:cxn>
                <a:cxn ang="T11">
                  <a:pos x="T2" y="T3"/>
                </a:cxn>
                <a:cxn ang="T12">
                  <a:pos x="T4" y="T5"/>
                </a:cxn>
                <a:cxn ang="T13">
                  <a:pos x="T6" y="T7"/>
                </a:cxn>
                <a:cxn ang="T14">
                  <a:pos x="T8" y="T9"/>
                </a:cxn>
              </a:cxnLst>
              <a:rect l="T15" t="T16" r="T17" b="T18"/>
              <a:pathLst>
                <a:path w="4" h="54">
                  <a:moveTo>
                    <a:pt x="4" y="0"/>
                  </a:moveTo>
                  <a:lnTo>
                    <a:pt x="0" y="4"/>
                  </a:lnTo>
                  <a:lnTo>
                    <a:pt x="0" y="49"/>
                  </a:lnTo>
                  <a:lnTo>
                    <a:pt x="4" y="54"/>
                  </a:lnTo>
                  <a:lnTo>
                    <a:pt x="4" y="0"/>
                  </a:lnTo>
                  <a:close/>
                </a:path>
              </a:pathLst>
            </a:custGeom>
            <a:noFill/>
            <a:ln w="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mbria Math" panose="02040503050406030204" pitchFamily="18" charset="0"/>
                <a:ea typeface="Cambria Math" panose="02040503050406030204" pitchFamily="18" charset="0"/>
              </a:endParaRPr>
            </a:p>
          </p:txBody>
        </p:sp>
        <p:sp>
          <p:nvSpPr>
            <p:cNvPr id="105598" name="Rectangle 790"/>
            <p:cNvSpPr>
              <a:spLocks noChangeArrowheads="1"/>
            </p:cNvSpPr>
            <p:nvPr/>
          </p:nvSpPr>
          <p:spPr bwMode="auto">
            <a:xfrm>
              <a:off x="4212" y="194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sp>
          <p:nvSpPr>
            <p:cNvPr id="105599" name="Rectangle 791"/>
            <p:cNvSpPr>
              <a:spLocks noChangeArrowheads="1"/>
            </p:cNvSpPr>
            <p:nvPr/>
          </p:nvSpPr>
          <p:spPr bwMode="auto">
            <a:xfrm>
              <a:off x="4451" y="1998"/>
              <a:ext cx="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latin typeface="Cambria Math" panose="02040503050406030204" pitchFamily="18" charset="0"/>
                <a:ea typeface="Cambria Math" panose="02040503050406030204" pitchFamily="18" charset="0"/>
              </a:endParaRPr>
            </a:p>
          </p:txBody>
        </p:sp>
      </p:grpSp>
      <p:grpSp>
        <p:nvGrpSpPr>
          <p:cNvPr id="105489" name="Group 865"/>
          <p:cNvGrpSpPr>
            <a:grpSpLocks noChangeAspect="1"/>
          </p:cNvGrpSpPr>
          <p:nvPr/>
        </p:nvGrpSpPr>
        <p:grpSpPr bwMode="auto">
          <a:xfrm flipH="1">
            <a:off x="1812925" y="2074863"/>
            <a:ext cx="338138" cy="676275"/>
            <a:chOff x="5220" y="2631"/>
            <a:chExt cx="91" cy="188"/>
          </a:xfrm>
        </p:grpSpPr>
        <p:sp>
          <p:nvSpPr>
            <p:cNvPr id="105558" name="Freeform 866"/>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9" name="Freeform 867"/>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0" name="Freeform 868"/>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1" name="Freeform 869"/>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2" name="Freeform 870"/>
            <p:cNvSpPr>
              <a:spLocks noChangeAspect="1"/>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3" name="Freeform 871"/>
            <p:cNvSpPr>
              <a:spLocks noChangeAspect="1"/>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4" name="Freeform 872"/>
            <p:cNvSpPr>
              <a:spLocks noChangeAspect="1"/>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5" name="Freeform 873"/>
            <p:cNvSpPr>
              <a:spLocks noChangeAspect="1"/>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6" name="Freeform 874"/>
            <p:cNvSpPr>
              <a:spLocks noChangeAspect="1"/>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7" name="Freeform 875"/>
            <p:cNvSpPr>
              <a:spLocks noChangeAspect="1"/>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8" name="Freeform 876"/>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69" name="Freeform 877"/>
            <p:cNvSpPr>
              <a:spLocks noChangeAspect="1"/>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0" name="Freeform 878"/>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1" name="Freeform 879"/>
            <p:cNvSpPr>
              <a:spLocks noChangeAspect="1"/>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2" name="Freeform 880"/>
            <p:cNvSpPr>
              <a:spLocks noChangeAspect="1"/>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3" name="Freeform 881"/>
            <p:cNvSpPr>
              <a:spLocks noChangeAspect="1"/>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4" name="Freeform 882"/>
            <p:cNvSpPr>
              <a:spLocks noChangeAspect="1"/>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5" name="Freeform 883"/>
            <p:cNvSpPr>
              <a:spLocks noChangeAspect="1"/>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76" name="Freeform 884"/>
            <p:cNvSpPr>
              <a:spLocks noChangeAspect="1"/>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105490" name="Group 885"/>
          <p:cNvGrpSpPr>
            <a:grpSpLocks noChangeAspect="1"/>
          </p:cNvGrpSpPr>
          <p:nvPr/>
        </p:nvGrpSpPr>
        <p:grpSpPr bwMode="auto">
          <a:xfrm rot="11216552" flipH="1">
            <a:off x="6711950" y="2093913"/>
            <a:ext cx="338138" cy="676275"/>
            <a:chOff x="5220" y="2631"/>
            <a:chExt cx="91" cy="188"/>
          </a:xfrm>
        </p:grpSpPr>
        <p:sp>
          <p:nvSpPr>
            <p:cNvPr id="105539" name="Freeform 886"/>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0" name="Freeform 887"/>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1" name="Freeform 888"/>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2" name="Freeform 889"/>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3" name="Freeform 890"/>
            <p:cNvSpPr>
              <a:spLocks noChangeAspect="1"/>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4" name="Freeform 891"/>
            <p:cNvSpPr>
              <a:spLocks noChangeAspect="1"/>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5" name="Freeform 892"/>
            <p:cNvSpPr>
              <a:spLocks noChangeAspect="1"/>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6" name="Freeform 893"/>
            <p:cNvSpPr>
              <a:spLocks noChangeAspect="1"/>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7" name="Freeform 894"/>
            <p:cNvSpPr>
              <a:spLocks noChangeAspect="1"/>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8" name="Freeform 895"/>
            <p:cNvSpPr>
              <a:spLocks noChangeAspect="1"/>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49" name="Freeform 896"/>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0" name="Freeform 897"/>
            <p:cNvSpPr>
              <a:spLocks noChangeAspect="1"/>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1" name="Freeform 898"/>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2" name="Freeform 899"/>
            <p:cNvSpPr>
              <a:spLocks noChangeAspect="1"/>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3" name="Freeform 900"/>
            <p:cNvSpPr>
              <a:spLocks noChangeAspect="1"/>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4" name="Freeform 901"/>
            <p:cNvSpPr>
              <a:spLocks noChangeAspect="1"/>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5" name="Freeform 902"/>
            <p:cNvSpPr>
              <a:spLocks noChangeAspect="1"/>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6" name="Freeform 903"/>
            <p:cNvSpPr>
              <a:spLocks noChangeAspect="1"/>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57" name="Freeform 904"/>
            <p:cNvSpPr>
              <a:spLocks noChangeAspect="1"/>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sp>
        <p:nvSpPr>
          <p:cNvPr id="105491" name="Rectangle 905"/>
          <p:cNvSpPr>
            <a:spLocks noChangeArrowheads="1"/>
          </p:cNvSpPr>
          <p:nvPr/>
        </p:nvSpPr>
        <p:spPr bwMode="auto">
          <a:xfrm>
            <a:off x="6249988" y="2324100"/>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sp>
        <p:nvSpPr>
          <p:cNvPr id="105492" name="Rectangle 906"/>
          <p:cNvSpPr>
            <a:spLocks noChangeArrowheads="1"/>
          </p:cNvSpPr>
          <p:nvPr/>
        </p:nvSpPr>
        <p:spPr bwMode="auto">
          <a:xfrm>
            <a:off x="2216150" y="2295525"/>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grpSp>
        <p:nvGrpSpPr>
          <p:cNvPr id="105493" name="Group 907"/>
          <p:cNvGrpSpPr>
            <a:grpSpLocks noChangeAspect="1"/>
          </p:cNvGrpSpPr>
          <p:nvPr/>
        </p:nvGrpSpPr>
        <p:grpSpPr bwMode="auto">
          <a:xfrm flipH="1">
            <a:off x="1792288" y="4614863"/>
            <a:ext cx="338137" cy="676275"/>
            <a:chOff x="5220" y="2631"/>
            <a:chExt cx="91" cy="188"/>
          </a:xfrm>
        </p:grpSpPr>
        <p:sp>
          <p:nvSpPr>
            <p:cNvPr id="105520" name="Freeform 908"/>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1" name="Freeform 909"/>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2" name="Freeform 910"/>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3" name="Freeform 911"/>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4" name="Freeform 912"/>
            <p:cNvSpPr>
              <a:spLocks noChangeAspect="1"/>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5" name="Freeform 913"/>
            <p:cNvSpPr>
              <a:spLocks noChangeAspect="1"/>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6" name="Freeform 914"/>
            <p:cNvSpPr>
              <a:spLocks noChangeAspect="1"/>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7" name="Freeform 915"/>
            <p:cNvSpPr>
              <a:spLocks noChangeAspect="1"/>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8" name="Freeform 916"/>
            <p:cNvSpPr>
              <a:spLocks noChangeAspect="1"/>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29" name="Freeform 917"/>
            <p:cNvSpPr>
              <a:spLocks noChangeAspect="1"/>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0" name="Freeform 918"/>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1" name="Freeform 919"/>
            <p:cNvSpPr>
              <a:spLocks noChangeAspect="1"/>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2" name="Freeform 920"/>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3" name="Freeform 921"/>
            <p:cNvSpPr>
              <a:spLocks noChangeAspect="1"/>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4" name="Freeform 922"/>
            <p:cNvSpPr>
              <a:spLocks noChangeAspect="1"/>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5" name="Freeform 923"/>
            <p:cNvSpPr>
              <a:spLocks noChangeAspect="1"/>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6" name="Freeform 924"/>
            <p:cNvSpPr>
              <a:spLocks noChangeAspect="1"/>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7" name="Freeform 925"/>
            <p:cNvSpPr>
              <a:spLocks noChangeAspect="1"/>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38" name="Freeform 926"/>
            <p:cNvSpPr>
              <a:spLocks noChangeAspect="1"/>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grpSp>
        <p:nvGrpSpPr>
          <p:cNvPr id="105494" name="Group 927"/>
          <p:cNvGrpSpPr>
            <a:grpSpLocks noChangeAspect="1"/>
          </p:cNvGrpSpPr>
          <p:nvPr/>
        </p:nvGrpSpPr>
        <p:grpSpPr bwMode="auto">
          <a:xfrm rot="11216552" flipH="1">
            <a:off x="6691313" y="4633913"/>
            <a:ext cx="338137" cy="676275"/>
            <a:chOff x="5220" y="2631"/>
            <a:chExt cx="91" cy="188"/>
          </a:xfrm>
        </p:grpSpPr>
        <p:sp>
          <p:nvSpPr>
            <p:cNvPr id="105501" name="Freeform 928"/>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2" name="Freeform 929"/>
            <p:cNvSpPr>
              <a:spLocks noChangeAspect="1"/>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3" name="Freeform 930"/>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4" name="Freeform 931"/>
            <p:cNvSpPr>
              <a:spLocks noChangeAspect="1"/>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5" name="Freeform 932"/>
            <p:cNvSpPr>
              <a:spLocks noChangeAspect="1"/>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6" name="Freeform 933"/>
            <p:cNvSpPr>
              <a:spLocks noChangeAspect="1"/>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7" name="Freeform 934"/>
            <p:cNvSpPr>
              <a:spLocks noChangeAspect="1"/>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8" name="Freeform 935"/>
            <p:cNvSpPr>
              <a:spLocks noChangeAspect="1"/>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09" name="Freeform 936"/>
            <p:cNvSpPr>
              <a:spLocks noChangeAspect="1"/>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0" name="Freeform 937"/>
            <p:cNvSpPr>
              <a:spLocks noChangeAspect="1"/>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1" name="Freeform 938"/>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2" name="Freeform 939"/>
            <p:cNvSpPr>
              <a:spLocks noChangeAspect="1"/>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3" name="Freeform 940"/>
            <p:cNvSpPr>
              <a:spLocks noChangeAspect="1"/>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4" name="Freeform 941"/>
            <p:cNvSpPr>
              <a:spLocks noChangeAspect="1"/>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5" name="Freeform 942"/>
            <p:cNvSpPr>
              <a:spLocks noChangeAspect="1"/>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6" name="Freeform 943"/>
            <p:cNvSpPr>
              <a:spLocks noChangeAspect="1"/>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7" name="Freeform 944"/>
            <p:cNvSpPr>
              <a:spLocks noChangeAspect="1"/>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8" name="Freeform 945"/>
            <p:cNvSpPr>
              <a:spLocks noChangeAspect="1"/>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sp>
          <p:nvSpPr>
            <p:cNvPr id="105519" name="Freeform 946"/>
            <p:cNvSpPr>
              <a:spLocks noChangeAspect="1"/>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latin typeface="Cambria Math" panose="02040503050406030204" pitchFamily="18" charset="0"/>
                <a:ea typeface="Cambria Math" panose="02040503050406030204" pitchFamily="18" charset="0"/>
              </a:endParaRPr>
            </a:p>
          </p:txBody>
        </p:sp>
      </p:grpSp>
      <p:sp>
        <p:nvSpPr>
          <p:cNvPr id="105495" name="Rectangle 947"/>
          <p:cNvSpPr>
            <a:spLocks noChangeArrowheads="1"/>
          </p:cNvSpPr>
          <p:nvPr/>
        </p:nvSpPr>
        <p:spPr bwMode="auto">
          <a:xfrm>
            <a:off x="6229350" y="4864100"/>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sp>
        <p:nvSpPr>
          <p:cNvPr id="105496" name="Rectangle 948"/>
          <p:cNvSpPr>
            <a:spLocks noChangeArrowheads="1"/>
          </p:cNvSpPr>
          <p:nvPr/>
        </p:nvSpPr>
        <p:spPr bwMode="auto">
          <a:xfrm>
            <a:off x="2195513" y="4835525"/>
            <a:ext cx="3735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solidFill>
                  <a:schemeClr val="tx2"/>
                </a:solidFill>
                <a:latin typeface="Cambria Math" panose="02040503050406030204" pitchFamily="18" charset="0"/>
                <a:ea typeface="Cambria Math" panose="02040503050406030204" pitchFamily="18" charset="0"/>
              </a:rPr>
              <a:t>M</a:t>
            </a:r>
            <a:r>
              <a:rPr lang="en-US" altLang="en-US" sz="2000" b="0" baseline="-25000">
                <a:solidFill>
                  <a:schemeClr val="tx2"/>
                </a:solidFill>
                <a:latin typeface="Cambria Math" panose="02040503050406030204" pitchFamily="18" charset="0"/>
                <a:ea typeface="Cambria Math" panose="02040503050406030204" pitchFamily="18" charset="0"/>
              </a:rPr>
              <a:t>pr</a:t>
            </a:r>
          </a:p>
        </p:txBody>
      </p:sp>
      <p:graphicFrame>
        <p:nvGraphicFramePr>
          <p:cNvPr id="1063861" name="Object 949"/>
          <p:cNvGraphicFramePr>
            <a:graphicFrameLocks noChangeAspect="1"/>
          </p:cNvGraphicFramePr>
          <p:nvPr>
            <p:extLst>
              <p:ext uri="{D42A27DB-BD31-4B8C-83A1-F6EECF244321}">
                <p14:modId xmlns:p14="http://schemas.microsoft.com/office/powerpoint/2010/main" val="4131631723"/>
              </p:ext>
            </p:extLst>
          </p:nvPr>
        </p:nvGraphicFramePr>
        <p:xfrm>
          <a:off x="2622550" y="2305050"/>
          <a:ext cx="3430588" cy="558800"/>
        </p:xfrm>
        <a:graphic>
          <a:graphicData uri="http://schemas.openxmlformats.org/presentationml/2006/ole">
            <mc:AlternateContent xmlns:mc="http://schemas.openxmlformats.org/markup-compatibility/2006">
              <mc:Choice xmlns:v="urn:schemas-microsoft-com:vml" Requires="v">
                <p:oleObj spid="_x0000_s40138" name="Equation" r:id="rId4" imgW="1866090" imgH="304668" progId="Equation.3">
                  <p:embed/>
                </p:oleObj>
              </mc:Choice>
              <mc:Fallback>
                <p:oleObj name="Equation" r:id="rId4" imgW="1866090" imgH="304668"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22550" y="2305050"/>
                        <a:ext cx="3430588" cy="558800"/>
                      </a:xfrm>
                      <a:prstGeom prst="rect">
                        <a:avLst/>
                      </a:prstGeom>
                      <a:solidFill>
                        <a:schemeClr val="bg1"/>
                      </a:solidFill>
                      <a:ln>
                        <a:noFill/>
                      </a:ln>
                      <a:extLst/>
                    </p:spPr>
                  </p:pic>
                </p:oleObj>
              </mc:Fallback>
            </mc:AlternateContent>
          </a:graphicData>
        </a:graphic>
      </p:graphicFrame>
      <p:graphicFrame>
        <p:nvGraphicFramePr>
          <p:cNvPr id="1063862" name="Object 950"/>
          <p:cNvGraphicFramePr>
            <a:graphicFrameLocks noChangeAspect="1"/>
          </p:cNvGraphicFramePr>
          <p:nvPr>
            <p:extLst>
              <p:ext uri="{D42A27DB-BD31-4B8C-83A1-F6EECF244321}">
                <p14:modId xmlns:p14="http://schemas.microsoft.com/office/powerpoint/2010/main" val="395192752"/>
              </p:ext>
            </p:extLst>
          </p:nvPr>
        </p:nvGraphicFramePr>
        <p:xfrm>
          <a:off x="2860675" y="3040063"/>
          <a:ext cx="2895600" cy="838200"/>
        </p:xfrm>
        <a:graphic>
          <a:graphicData uri="http://schemas.openxmlformats.org/presentationml/2006/ole">
            <mc:AlternateContent xmlns:mc="http://schemas.openxmlformats.org/markup-compatibility/2006">
              <mc:Choice xmlns:v="urn:schemas-microsoft-com:vml" Requires="v">
                <p:oleObj spid="_x0000_s40139" name="Equation" r:id="rId6" imgW="1574800" imgH="457200" progId="Equation.3">
                  <p:embed/>
                </p:oleObj>
              </mc:Choice>
              <mc:Fallback>
                <p:oleObj name="Equation" r:id="rId6" imgW="15748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0675" y="3040063"/>
                        <a:ext cx="2895600" cy="838200"/>
                      </a:xfrm>
                      <a:prstGeom prst="rect">
                        <a:avLst/>
                      </a:prstGeom>
                      <a:solidFill>
                        <a:schemeClr val="bg1"/>
                      </a:solidFill>
                      <a:ln>
                        <a:noFill/>
                      </a:ln>
                      <a:extLst/>
                    </p:spPr>
                  </p:pic>
                </p:oleObj>
              </mc:Fallback>
            </mc:AlternateContent>
          </a:graphicData>
        </a:graphic>
      </p:graphicFrame>
      <p:graphicFrame>
        <p:nvGraphicFramePr>
          <p:cNvPr id="1063863" name="Object 951"/>
          <p:cNvGraphicFramePr>
            <a:graphicFrameLocks noChangeAspect="1"/>
          </p:cNvGraphicFramePr>
          <p:nvPr>
            <p:extLst>
              <p:ext uri="{D42A27DB-BD31-4B8C-83A1-F6EECF244321}">
                <p14:modId xmlns:p14="http://schemas.microsoft.com/office/powerpoint/2010/main" val="3142119932"/>
              </p:ext>
            </p:extLst>
          </p:nvPr>
        </p:nvGraphicFramePr>
        <p:xfrm>
          <a:off x="2432050" y="4132263"/>
          <a:ext cx="3594100" cy="650875"/>
        </p:xfrm>
        <a:graphic>
          <a:graphicData uri="http://schemas.openxmlformats.org/presentationml/2006/ole">
            <mc:AlternateContent xmlns:mc="http://schemas.openxmlformats.org/markup-compatibility/2006">
              <mc:Choice xmlns:v="urn:schemas-microsoft-com:vml" Requires="v">
                <p:oleObj spid="_x0000_s40140" name="Equation" r:id="rId8" imgW="1954951" imgH="355446" progId="Equation.3">
                  <p:embed/>
                </p:oleObj>
              </mc:Choice>
              <mc:Fallback>
                <p:oleObj name="Equation" r:id="rId8" imgW="1954951" imgH="35544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32050" y="4132263"/>
                        <a:ext cx="3594100" cy="650875"/>
                      </a:xfrm>
                      <a:prstGeom prst="rect">
                        <a:avLst/>
                      </a:prstGeom>
                      <a:solidFill>
                        <a:schemeClr val="bg1"/>
                      </a:solidFill>
                      <a:ln>
                        <a:noFill/>
                      </a:ln>
                      <a:extLst/>
                    </p:spPr>
                  </p:pic>
                </p:oleObj>
              </mc:Fallback>
            </mc:AlternateContent>
          </a:graphicData>
        </a:graphic>
      </p:graphicFrame>
      <p:graphicFrame>
        <p:nvGraphicFramePr>
          <p:cNvPr id="1063864" name="Object 952"/>
          <p:cNvGraphicFramePr>
            <a:graphicFrameLocks noChangeAspect="1"/>
          </p:cNvGraphicFramePr>
          <p:nvPr>
            <p:extLst>
              <p:ext uri="{D42A27DB-BD31-4B8C-83A1-F6EECF244321}">
                <p14:modId xmlns:p14="http://schemas.microsoft.com/office/powerpoint/2010/main" val="3121853030"/>
              </p:ext>
            </p:extLst>
          </p:nvPr>
        </p:nvGraphicFramePr>
        <p:xfrm>
          <a:off x="2716213" y="5054600"/>
          <a:ext cx="3173412" cy="860425"/>
        </p:xfrm>
        <a:graphic>
          <a:graphicData uri="http://schemas.openxmlformats.org/presentationml/2006/ole">
            <mc:AlternateContent xmlns:mc="http://schemas.openxmlformats.org/markup-compatibility/2006">
              <mc:Choice xmlns:v="urn:schemas-microsoft-com:vml" Requires="v">
                <p:oleObj spid="_x0000_s40141" name="Equation" r:id="rId10" imgW="1727200" imgH="469900" progId="Equation.3">
                  <p:embed/>
                </p:oleObj>
              </mc:Choice>
              <mc:Fallback>
                <p:oleObj name="Equation" r:id="rId10" imgW="1727200" imgH="4699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16213" y="5054600"/>
                        <a:ext cx="3173412" cy="860425"/>
                      </a:xfrm>
                      <a:prstGeom prst="rect">
                        <a:avLst/>
                      </a:prstGeom>
                      <a:solidFill>
                        <a:schemeClr val="bg1"/>
                      </a:solidFill>
                      <a:ln>
                        <a:noFill/>
                      </a:ln>
                      <a:extLst/>
                    </p:spPr>
                  </p:pic>
                </p:oleObj>
              </mc:Fallback>
            </mc:AlternateContent>
          </a:graphicData>
        </a:graphic>
      </p:graphicFrame>
      <p:sp>
        <p:nvSpPr>
          <p:cNvPr id="783"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47</a:t>
            </a:fld>
            <a:endParaRPr lang="en-US" altLang="en-US"/>
          </a:p>
        </p:txBody>
      </p:sp>
    </p:spTree>
    <p:extLst>
      <p:ext uri="{BB962C8B-B14F-4D97-AF65-F5344CB8AC3E}">
        <p14:creationId xmlns:p14="http://schemas.microsoft.com/office/powerpoint/2010/main" val="414912286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638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6386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06386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0638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Flexural S</a:t>
            </a:r>
            <a:r>
              <a:rPr lang="en-US" dirty="0" smtClean="0"/>
              <a:t>trength</a:t>
            </a:r>
            <a:endParaRPr lang="en-US" dirty="0"/>
          </a:p>
        </p:txBody>
      </p:sp>
      <p:sp>
        <p:nvSpPr>
          <p:cNvPr id="4" name="Text Placeholder 3"/>
          <p:cNvSpPr>
            <a:spLocks noGrp="1"/>
          </p:cNvSpPr>
          <p:nvPr>
            <p:ph type="body" sz="quarter" idx="39"/>
          </p:nvPr>
        </p:nvSpPr>
        <p:spPr/>
        <p:txBody>
          <a:bodyPr>
            <a:noAutofit/>
          </a:bodyPr>
          <a:lstStyle/>
          <a:p>
            <a:r>
              <a:rPr lang="en-US" sz="2400" b="0" i="1" dirty="0" smtClean="0">
                <a:solidFill>
                  <a:schemeClr val="tx1"/>
                </a:solidFill>
              </a:rPr>
              <a:t>In </a:t>
            </a:r>
            <a:r>
              <a:rPr lang="en-US" sz="2400" b="0" i="1" dirty="0">
                <a:solidFill>
                  <a:schemeClr val="tx1"/>
                </a:solidFill>
              </a:rPr>
              <a:t>the presence of high axial </a:t>
            </a:r>
            <a:r>
              <a:rPr lang="en-US" sz="2400" b="0" i="1" dirty="0" smtClean="0">
                <a:solidFill>
                  <a:schemeClr val="tx1"/>
                </a:solidFill>
              </a:rPr>
              <a:t>force</a:t>
            </a:r>
            <a:endParaRPr lang="en-US" sz="2400" b="0" i="1" dirty="0">
              <a:solidFill>
                <a:schemeClr val="tx1"/>
              </a:solidFill>
            </a:endParaRPr>
          </a:p>
          <a:p>
            <a:endParaRPr lang="en-US" sz="2400" dirty="0"/>
          </a:p>
        </p:txBody>
      </p:sp>
      <p:sp>
        <p:nvSpPr>
          <p:cNvPr id="107523" name="Rectangle 5"/>
          <p:cNvSpPr>
            <a:spLocks noChangeArrowheads="1"/>
          </p:cNvSpPr>
          <p:nvPr/>
        </p:nvSpPr>
        <p:spPr bwMode="auto">
          <a:xfrm>
            <a:off x="4927600" y="3778250"/>
            <a:ext cx="15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107524" name="Rectangle 6"/>
          <p:cNvSpPr>
            <a:spLocks noChangeArrowheads="1"/>
          </p:cNvSpPr>
          <p:nvPr/>
        </p:nvSpPr>
        <p:spPr bwMode="auto">
          <a:xfrm>
            <a:off x="3033713" y="2525713"/>
            <a:ext cx="1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107525" name="Rectangle 7"/>
          <p:cNvSpPr>
            <a:spLocks noChangeArrowheads="1"/>
          </p:cNvSpPr>
          <p:nvPr/>
        </p:nvSpPr>
        <p:spPr bwMode="auto">
          <a:xfrm>
            <a:off x="5565775" y="3816350"/>
            <a:ext cx="15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000" b="0">
              <a:solidFill>
                <a:schemeClr val="tx2"/>
              </a:solidFill>
            </a:endParaRPr>
          </a:p>
        </p:txBody>
      </p:sp>
      <p:sp>
        <p:nvSpPr>
          <p:cNvPr id="107526" name="Rectangle 8"/>
          <p:cNvSpPr>
            <a:spLocks noChangeArrowheads="1"/>
          </p:cNvSpPr>
          <p:nvPr/>
        </p:nvSpPr>
        <p:spPr bwMode="auto">
          <a:xfrm>
            <a:off x="0" y="32845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7527" name="Line 785"/>
          <p:cNvSpPr>
            <a:spLocks noChangeShapeType="1"/>
          </p:cNvSpPr>
          <p:nvPr/>
        </p:nvSpPr>
        <p:spPr bwMode="auto">
          <a:xfrm>
            <a:off x="4503738" y="2673350"/>
            <a:ext cx="0" cy="2551113"/>
          </a:xfrm>
          <a:prstGeom prst="line">
            <a:avLst/>
          </a:prstGeom>
          <a:noFill/>
          <a:ln w="38100">
            <a:solidFill>
              <a:schemeClr val="tx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28" name="Line 786"/>
          <p:cNvSpPr>
            <a:spLocks noChangeShapeType="1"/>
          </p:cNvSpPr>
          <p:nvPr/>
        </p:nvSpPr>
        <p:spPr bwMode="auto">
          <a:xfrm rot="-5400000">
            <a:off x="4502944" y="2674144"/>
            <a:ext cx="0" cy="2551112"/>
          </a:xfrm>
          <a:prstGeom prst="line">
            <a:avLst/>
          </a:prstGeom>
          <a:noFill/>
          <a:ln w="38100">
            <a:solidFill>
              <a:schemeClr val="tx2"/>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aphicFrame>
        <p:nvGraphicFramePr>
          <p:cNvPr id="1067807" name="Object 799"/>
          <p:cNvGraphicFramePr>
            <a:graphicFrameLocks noChangeAspect="1"/>
          </p:cNvGraphicFramePr>
          <p:nvPr>
            <p:extLst>
              <p:ext uri="{D42A27DB-BD31-4B8C-83A1-F6EECF244321}">
                <p14:modId xmlns:p14="http://schemas.microsoft.com/office/powerpoint/2010/main" val="1643277336"/>
              </p:ext>
            </p:extLst>
          </p:nvPr>
        </p:nvGraphicFramePr>
        <p:xfrm>
          <a:off x="4543425" y="1981200"/>
          <a:ext cx="863600" cy="862013"/>
        </p:xfrm>
        <a:graphic>
          <a:graphicData uri="http://schemas.openxmlformats.org/presentationml/2006/ole">
            <mc:AlternateContent xmlns:mc="http://schemas.openxmlformats.org/markup-compatibility/2006">
              <mc:Choice xmlns:v="urn:schemas-microsoft-com:vml" Requires="v">
                <p:oleObj spid="_x0000_s41062" name="Equation" r:id="rId4" imgW="469900" imgH="469900" progId="Equation.3">
                  <p:embed/>
                </p:oleObj>
              </mc:Choice>
              <mc:Fallback>
                <p:oleObj name="Equation" r:id="rId4" imgW="469900" imgH="4699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3425" y="1981200"/>
                        <a:ext cx="863600" cy="862013"/>
                      </a:xfrm>
                      <a:prstGeom prst="rect">
                        <a:avLst/>
                      </a:prstGeom>
                      <a:solidFill>
                        <a:schemeClr val="bg1"/>
                      </a:solidFill>
                      <a:ln>
                        <a:noFill/>
                      </a:ln>
                      <a:extLst/>
                    </p:spPr>
                  </p:pic>
                </p:oleObj>
              </mc:Fallback>
            </mc:AlternateContent>
          </a:graphicData>
        </a:graphic>
      </p:graphicFrame>
      <p:graphicFrame>
        <p:nvGraphicFramePr>
          <p:cNvPr id="1067808" name="Object 800"/>
          <p:cNvGraphicFramePr>
            <a:graphicFrameLocks noChangeAspect="1"/>
          </p:cNvGraphicFramePr>
          <p:nvPr>
            <p:extLst>
              <p:ext uri="{D42A27DB-BD31-4B8C-83A1-F6EECF244321}">
                <p14:modId xmlns:p14="http://schemas.microsoft.com/office/powerpoint/2010/main" val="3689229457"/>
              </p:ext>
            </p:extLst>
          </p:nvPr>
        </p:nvGraphicFramePr>
        <p:xfrm>
          <a:off x="5778500" y="3530600"/>
          <a:ext cx="606425" cy="838200"/>
        </p:xfrm>
        <a:graphic>
          <a:graphicData uri="http://schemas.openxmlformats.org/presentationml/2006/ole">
            <mc:AlternateContent xmlns:mc="http://schemas.openxmlformats.org/markup-compatibility/2006">
              <mc:Choice xmlns:v="urn:schemas-microsoft-com:vml" Requires="v">
                <p:oleObj spid="_x0000_s41063" name="Equation" r:id="rId6" imgW="330200" imgH="457200" progId="Equation.3">
                  <p:embed/>
                </p:oleObj>
              </mc:Choice>
              <mc:Fallback>
                <p:oleObj name="Equation" r:id="rId6" imgW="330200" imgH="4572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78500" y="3530600"/>
                        <a:ext cx="606425" cy="838200"/>
                      </a:xfrm>
                      <a:prstGeom prst="rect">
                        <a:avLst/>
                      </a:prstGeom>
                      <a:solidFill>
                        <a:schemeClr val="bg1"/>
                      </a:solidFill>
                      <a:ln>
                        <a:noFill/>
                      </a:ln>
                      <a:extLst/>
                    </p:spPr>
                  </p:pic>
                </p:oleObj>
              </mc:Fallback>
            </mc:AlternateContent>
          </a:graphicData>
        </a:graphic>
      </p:graphicFrame>
      <p:grpSp>
        <p:nvGrpSpPr>
          <p:cNvPr id="107531" name="Group 808"/>
          <p:cNvGrpSpPr>
            <a:grpSpLocks/>
          </p:cNvGrpSpPr>
          <p:nvPr/>
        </p:nvGrpSpPr>
        <p:grpSpPr bwMode="auto">
          <a:xfrm flipH="1" flipV="1">
            <a:off x="4498975" y="2928938"/>
            <a:ext cx="854075" cy="990600"/>
            <a:chOff x="3347" y="2722"/>
            <a:chExt cx="538" cy="624"/>
          </a:xfrm>
        </p:grpSpPr>
        <p:sp>
          <p:nvSpPr>
            <p:cNvPr id="107542" name="Line 809"/>
            <p:cNvSpPr>
              <a:spLocks noChangeShapeType="1"/>
            </p:cNvSpPr>
            <p:nvPr/>
          </p:nvSpPr>
          <p:spPr bwMode="auto">
            <a:xfrm>
              <a:off x="3347" y="2722"/>
              <a:ext cx="0" cy="2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3" name="Line 810"/>
            <p:cNvSpPr>
              <a:spLocks noChangeShapeType="1"/>
            </p:cNvSpPr>
            <p:nvPr/>
          </p:nvSpPr>
          <p:spPr bwMode="auto">
            <a:xfrm>
              <a:off x="3347" y="2959"/>
              <a:ext cx="538" cy="3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6" name="TextBox 25"/>
          <p:cNvSpPr txBox="1">
            <a:spLocks noRot="1" noChangeAspect="1" noMove="1" noResize="1" noEditPoints="1" noAdjustHandles="1" noChangeArrowheads="1" noChangeShapeType="1" noTextEdit="1"/>
          </p:cNvSpPr>
          <p:nvPr/>
        </p:nvSpPr>
        <p:spPr>
          <a:xfrm>
            <a:off x="677863" y="5677584"/>
            <a:ext cx="8013246" cy="699422"/>
          </a:xfrm>
          <a:prstGeom prst="rect">
            <a:avLst/>
          </a:prstGeom>
          <a:blipFill>
            <a:blip r:embed="rId8"/>
            <a:stretch>
              <a:fillRect/>
            </a:stretch>
          </a:blipFill>
        </p:spPr>
        <p:txBody>
          <a:bodyPr/>
          <a:lstStyle/>
          <a:p>
            <a:r>
              <a:rPr lang="en-US">
                <a:noFill/>
              </a:rPr>
              <a:t> </a:t>
            </a:r>
          </a:p>
        </p:txBody>
      </p:sp>
      <p:grpSp>
        <p:nvGrpSpPr>
          <p:cNvPr id="107533" name="Group 808"/>
          <p:cNvGrpSpPr>
            <a:grpSpLocks/>
          </p:cNvGrpSpPr>
          <p:nvPr/>
        </p:nvGrpSpPr>
        <p:grpSpPr bwMode="auto">
          <a:xfrm flipV="1">
            <a:off x="3651250" y="2940050"/>
            <a:ext cx="854075" cy="990600"/>
            <a:chOff x="3347" y="2722"/>
            <a:chExt cx="538" cy="624"/>
          </a:xfrm>
        </p:grpSpPr>
        <p:sp>
          <p:nvSpPr>
            <p:cNvPr id="107540" name="Line 809"/>
            <p:cNvSpPr>
              <a:spLocks noChangeShapeType="1"/>
            </p:cNvSpPr>
            <p:nvPr/>
          </p:nvSpPr>
          <p:spPr bwMode="auto">
            <a:xfrm>
              <a:off x="3347" y="2722"/>
              <a:ext cx="0" cy="2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41" name="Line 810"/>
            <p:cNvSpPr>
              <a:spLocks noChangeShapeType="1"/>
            </p:cNvSpPr>
            <p:nvPr/>
          </p:nvSpPr>
          <p:spPr bwMode="auto">
            <a:xfrm>
              <a:off x="3347" y="2959"/>
              <a:ext cx="538" cy="3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7534" name="Group 808"/>
          <p:cNvGrpSpPr>
            <a:grpSpLocks/>
          </p:cNvGrpSpPr>
          <p:nvPr/>
        </p:nvGrpSpPr>
        <p:grpSpPr bwMode="auto">
          <a:xfrm flipH="1">
            <a:off x="4498975" y="3951288"/>
            <a:ext cx="854075" cy="990600"/>
            <a:chOff x="3347" y="2722"/>
            <a:chExt cx="538" cy="624"/>
          </a:xfrm>
        </p:grpSpPr>
        <p:sp>
          <p:nvSpPr>
            <p:cNvPr id="107538" name="Line 809"/>
            <p:cNvSpPr>
              <a:spLocks noChangeShapeType="1"/>
            </p:cNvSpPr>
            <p:nvPr/>
          </p:nvSpPr>
          <p:spPr bwMode="auto">
            <a:xfrm>
              <a:off x="3347" y="2722"/>
              <a:ext cx="0" cy="2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9" name="Line 810"/>
            <p:cNvSpPr>
              <a:spLocks noChangeShapeType="1"/>
            </p:cNvSpPr>
            <p:nvPr/>
          </p:nvSpPr>
          <p:spPr bwMode="auto">
            <a:xfrm>
              <a:off x="3347" y="2959"/>
              <a:ext cx="538" cy="3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7535" name="Group 808"/>
          <p:cNvGrpSpPr>
            <a:grpSpLocks/>
          </p:cNvGrpSpPr>
          <p:nvPr/>
        </p:nvGrpSpPr>
        <p:grpSpPr bwMode="auto">
          <a:xfrm>
            <a:off x="3651250" y="3962400"/>
            <a:ext cx="854075" cy="990600"/>
            <a:chOff x="3347" y="2722"/>
            <a:chExt cx="538" cy="624"/>
          </a:xfrm>
        </p:grpSpPr>
        <p:sp>
          <p:nvSpPr>
            <p:cNvPr id="107536" name="Line 809"/>
            <p:cNvSpPr>
              <a:spLocks noChangeShapeType="1"/>
            </p:cNvSpPr>
            <p:nvPr/>
          </p:nvSpPr>
          <p:spPr bwMode="auto">
            <a:xfrm>
              <a:off x="3347" y="2722"/>
              <a:ext cx="0" cy="23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7537" name="Line 810"/>
            <p:cNvSpPr>
              <a:spLocks noChangeShapeType="1"/>
            </p:cNvSpPr>
            <p:nvPr/>
          </p:nvSpPr>
          <p:spPr bwMode="auto">
            <a:xfrm>
              <a:off x="3347" y="2959"/>
              <a:ext cx="538" cy="387"/>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2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48</a:t>
            </a:fld>
            <a:endParaRPr lang="en-US" altLang="en-US"/>
          </a:p>
        </p:txBody>
      </p:sp>
    </p:spTree>
    <p:extLst>
      <p:ext uri="{BB962C8B-B14F-4D97-AF65-F5344CB8AC3E}">
        <p14:creationId xmlns:p14="http://schemas.microsoft.com/office/powerpoint/2010/main" val="301253069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678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0678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8"/>
          </p:nvPr>
        </p:nvSpPr>
        <p:spPr/>
        <p:txBody>
          <a:bodyPr/>
          <a:lstStyle/>
          <a:p>
            <a:r>
              <a:rPr lang="en-US" dirty="0"/>
              <a:t>More e</a:t>
            </a:r>
            <a:r>
              <a:rPr lang="en-US" dirty="0" smtClean="0"/>
              <a:t>xact column </a:t>
            </a:r>
            <a:r>
              <a:rPr lang="en-US" dirty="0"/>
              <a:t>analysis</a:t>
            </a:r>
          </a:p>
        </p:txBody>
      </p:sp>
      <p:pic>
        <p:nvPicPr>
          <p:cNvPr id="10957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302000" y="1268760"/>
            <a:ext cx="5667375" cy="5189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p:cNvSpPr txBox="1">
            <a:spLocks noRot="1" noChangeAspect="1" noMove="1" noResize="1" noEditPoints="1" noAdjustHandles="1" noChangeArrowheads="1" noChangeShapeType="1" noTextEdit="1"/>
          </p:cNvSpPr>
          <p:nvPr/>
        </p:nvSpPr>
        <p:spPr>
          <a:xfrm>
            <a:off x="63904" y="2907747"/>
            <a:ext cx="3183440" cy="480196"/>
          </a:xfrm>
          <a:prstGeom prst="rect">
            <a:avLst/>
          </a:prstGeom>
          <a:blipFill>
            <a:blip r:embed="rId4"/>
            <a:stretch>
              <a:fillRect/>
            </a:stretch>
          </a:blipFill>
        </p:spPr>
        <p:txBody>
          <a:bodyPr/>
          <a:lstStyle/>
          <a:p>
            <a:r>
              <a:rPr lang="en-US">
                <a:noFill/>
              </a:rPr>
              <a:t> </a:t>
            </a:r>
          </a:p>
        </p:txBody>
      </p:sp>
      <p:sp>
        <p:nvSpPr>
          <p:cNvPr id="7" name="TextBox 6"/>
          <p:cNvSpPr txBox="1">
            <a:spLocks noRot="1" noChangeAspect="1" noMove="1" noResize="1" noEditPoints="1" noAdjustHandles="1" noChangeArrowheads="1" noChangeShapeType="1" noTextEdit="1"/>
          </p:cNvSpPr>
          <p:nvPr/>
        </p:nvSpPr>
        <p:spPr>
          <a:xfrm>
            <a:off x="63904" y="3513335"/>
            <a:ext cx="3183439" cy="405945"/>
          </a:xfrm>
          <a:prstGeom prst="rect">
            <a:avLst/>
          </a:prstGeom>
          <a:blipFill>
            <a:blip r:embed="rId5"/>
            <a:stretch>
              <a:fillRect b="-17910"/>
            </a:stretch>
          </a:blipFill>
        </p:spPr>
        <p:txBody>
          <a:bodyPr/>
          <a:lstStyle/>
          <a:p>
            <a:r>
              <a:rPr lang="en-US">
                <a:noFill/>
              </a:rPr>
              <a:t> </a:t>
            </a:r>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49</a:t>
            </a:fld>
            <a:endParaRPr lang="en-US" altLang="en-US"/>
          </a:p>
        </p:txBody>
      </p:sp>
    </p:spTree>
    <p:extLst>
      <p:ext uri="{BB962C8B-B14F-4D97-AF65-F5344CB8AC3E}">
        <p14:creationId xmlns:p14="http://schemas.microsoft.com/office/powerpoint/2010/main" val="13022840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5756" y="1650630"/>
            <a:ext cx="6251537" cy="5048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38"/>
          </p:nvPr>
        </p:nvSpPr>
        <p:spPr/>
        <p:txBody>
          <a:bodyPr/>
          <a:lstStyle/>
          <a:p>
            <a:r>
              <a:rPr lang="en-US" dirty="0"/>
              <a:t>Steel plate shear wall panel in </a:t>
            </a:r>
            <a:r>
              <a:rPr lang="en-US" dirty="0" smtClean="0"/>
              <a:t>Japan</a:t>
            </a:r>
            <a:endParaRPr lang="en-US" dirty="0"/>
          </a:p>
        </p:txBody>
      </p:sp>
      <p:sp>
        <p:nvSpPr>
          <p:cNvPr id="6" name="Text Placeholder 5"/>
          <p:cNvSpPr>
            <a:spLocks noGrp="1"/>
          </p:cNvSpPr>
          <p:nvPr>
            <p:ph type="body" sz="quarter" idx="39"/>
          </p:nvPr>
        </p:nvSpPr>
        <p:spPr/>
        <p:txBody>
          <a:bodyPr/>
          <a:lstStyle/>
          <a:p>
            <a:r>
              <a:rPr lang="en-US" dirty="0"/>
              <a:t>Wall with horizontal and vertical stiffeners </a:t>
            </a:r>
          </a:p>
        </p:txBody>
      </p:sp>
      <p:sp>
        <p:nvSpPr>
          <p:cNvPr id="12292" name="Rectangle 4"/>
          <p:cNvSpPr>
            <a:spLocks noChangeArrowheads="1"/>
          </p:cNvSpPr>
          <p:nvPr/>
        </p:nvSpPr>
        <p:spPr bwMode="auto">
          <a:xfrm>
            <a:off x="5385825" y="6361644"/>
            <a:ext cx="23214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tx1">
                    <a:lumMod val="85000"/>
                    <a:lumOff val="15000"/>
                  </a:schemeClr>
                </a:solidFill>
              </a:rPr>
              <a:t>Courtesy of Nippon Steel</a:t>
            </a:r>
          </a:p>
        </p:txBody>
      </p:sp>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5</a:t>
            </a:fld>
            <a:endParaRPr lang="en-US" altLang="en-US"/>
          </a:p>
        </p:txBody>
      </p:sp>
    </p:spTree>
    <p:extLst>
      <p:ext uri="{BB962C8B-B14F-4D97-AF65-F5344CB8AC3E}">
        <p14:creationId xmlns:p14="http://schemas.microsoft.com/office/powerpoint/2010/main" val="9517707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863"/>
          <p:cNvSpPr>
            <a:spLocks noChangeArrowheads="1"/>
          </p:cNvSpPr>
          <p:nvPr/>
        </p:nvSpPr>
        <p:spPr bwMode="auto">
          <a:xfrm>
            <a:off x="3770313" y="367506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19" name="Rectangle 864"/>
          <p:cNvSpPr>
            <a:spLocks noChangeArrowheads="1"/>
          </p:cNvSpPr>
          <p:nvPr/>
        </p:nvSpPr>
        <p:spPr bwMode="auto">
          <a:xfrm>
            <a:off x="3770313" y="4165600"/>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0" name="Rectangle 865"/>
          <p:cNvSpPr>
            <a:spLocks noChangeArrowheads="1"/>
          </p:cNvSpPr>
          <p:nvPr/>
        </p:nvSpPr>
        <p:spPr bwMode="auto">
          <a:xfrm>
            <a:off x="3770313" y="4657725"/>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1" name="Rectangle 866"/>
          <p:cNvSpPr>
            <a:spLocks noChangeArrowheads="1"/>
          </p:cNvSpPr>
          <p:nvPr/>
        </p:nvSpPr>
        <p:spPr bwMode="auto">
          <a:xfrm>
            <a:off x="3770313" y="3182938"/>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2" name="Rectangle 867"/>
          <p:cNvSpPr>
            <a:spLocks noChangeArrowheads="1"/>
          </p:cNvSpPr>
          <p:nvPr/>
        </p:nvSpPr>
        <p:spPr bwMode="auto">
          <a:xfrm>
            <a:off x="3770313" y="269081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3" name="Rectangle 868"/>
          <p:cNvSpPr>
            <a:spLocks noChangeArrowheads="1"/>
          </p:cNvSpPr>
          <p:nvPr/>
        </p:nvSpPr>
        <p:spPr bwMode="auto">
          <a:xfrm>
            <a:off x="3771900" y="5170488"/>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4" name="Rectangle 869"/>
          <p:cNvSpPr>
            <a:spLocks noChangeArrowheads="1"/>
          </p:cNvSpPr>
          <p:nvPr/>
        </p:nvSpPr>
        <p:spPr bwMode="auto">
          <a:xfrm>
            <a:off x="2795588" y="367506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5" name="Rectangle 870"/>
          <p:cNvSpPr>
            <a:spLocks noChangeArrowheads="1"/>
          </p:cNvSpPr>
          <p:nvPr/>
        </p:nvSpPr>
        <p:spPr bwMode="auto">
          <a:xfrm>
            <a:off x="2795588" y="4165600"/>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6" name="Rectangle 871"/>
          <p:cNvSpPr>
            <a:spLocks noChangeArrowheads="1"/>
          </p:cNvSpPr>
          <p:nvPr/>
        </p:nvSpPr>
        <p:spPr bwMode="auto">
          <a:xfrm>
            <a:off x="2795588" y="4657725"/>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7" name="Rectangle 872"/>
          <p:cNvSpPr>
            <a:spLocks noChangeArrowheads="1"/>
          </p:cNvSpPr>
          <p:nvPr/>
        </p:nvSpPr>
        <p:spPr bwMode="auto">
          <a:xfrm>
            <a:off x="2795588" y="3182938"/>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8" name="Rectangle 873"/>
          <p:cNvSpPr>
            <a:spLocks noChangeArrowheads="1"/>
          </p:cNvSpPr>
          <p:nvPr/>
        </p:nvSpPr>
        <p:spPr bwMode="auto">
          <a:xfrm>
            <a:off x="2795588" y="269081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29" name="Rectangle 874"/>
          <p:cNvSpPr>
            <a:spLocks noChangeArrowheads="1"/>
          </p:cNvSpPr>
          <p:nvPr/>
        </p:nvSpPr>
        <p:spPr bwMode="auto">
          <a:xfrm>
            <a:off x="2797175" y="5170488"/>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0" name="Rectangle 875"/>
          <p:cNvSpPr>
            <a:spLocks noChangeArrowheads="1"/>
          </p:cNvSpPr>
          <p:nvPr/>
        </p:nvSpPr>
        <p:spPr bwMode="auto">
          <a:xfrm>
            <a:off x="1335088" y="367506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1" name="Rectangle 876"/>
          <p:cNvSpPr>
            <a:spLocks noChangeArrowheads="1"/>
          </p:cNvSpPr>
          <p:nvPr/>
        </p:nvSpPr>
        <p:spPr bwMode="auto">
          <a:xfrm>
            <a:off x="1335088" y="4165600"/>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2" name="Rectangle 877"/>
          <p:cNvSpPr>
            <a:spLocks noChangeArrowheads="1"/>
          </p:cNvSpPr>
          <p:nvPr/>
        </p:nvSpPr>
        <p:spPr bwMode="auto">
          <a:xfrm>
            <a:off x="1335088" y="4657725"/>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3" name="Rectangle 878"/>
          <p:cNvSpPr>
            <a:spLocks noChangeArrowheads="1"/>
          </p:cNvSpPr>
          <p:nvPr/>
        </p:nvSpPr>
        <p:spPr bwMode="auto">
          <a:xfrm>
            <a:off x="1335088" y="3182938"/>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4" name="Rectangle 879"/>
          <p:cNvSpPr>
            <a:spLocks noChangeArrowheads="1"/>
          </p:cNvSpPr>
          <p:nvPr/>
        </p:nvSpPr>
        <p:spPr bwMode="auto">
          <a:xfrm>
            <a:off x="1335088" y="2690813"/>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5" name="Rectangle 880"/>
          <p:cNvSpPr>
            <a:spLocks noChangeArrowheads="1"/>
          </p:cNvSpPr>
          <p:nvPr/>
        </p:nvSpPr>
        <p:spPr bwMode="auto">
          <a:xfrm>
            <a:off x="1336675" y="5170488"/>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6" name="Rectangle 881"/>
          <p:cNvSpPr>
            <a:spLocks noChangeArrowheads="1"/>
          </p:cNvSpPr>
          <p:nvPr/>
        </p:nvSpPr>
        <p:spPr bwMode="auto">
          <a:xfrm>
            <a:off x="3243263" y="4667250"/>
            <a:ext cx="498475"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7" name="Rectangle 882"/>
          <p:cNvSpPr>
            <a:spLocks noChangeArrowheads="1"/>
          </p:cNvSpPr>
          <p:nvPr/>
        </p:nvSpPr>
        <p:spPr bwMode="auto">
          <a:xfrm>
            <a:off x="3243263" y="3192463"/>
            <a:ext cx="498475"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8" name="Rectangle 883"/>
          <p:cNvSpPr>
            <a:spLocks noChangeArrowheads="1"/>
          </p:cNvSpPr>
          <p:nvPr/>
        </p:nvSpPr>
        <p:spPr bwMode="auto">
          <a:xfrm>
            <a:off x="1782763" y="4667250"/>
            <a:ext cx="4841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39" name="Rectangle 884"/>
          <p:cNvSpPr>
            <a:spLocks noChangeArrowheads="1"/>
          </p:cNvSpPr>
          <p:nvPr/>
        </p:nvSpPr>
        <p:spPr bwMode="auto">
          <a:xfrm>
            <a:off x="1782763" y="3192463"/>
            <a:ext cx="4841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0" name="Rectangle 885"/>
          <p:cNvSpPr>
            <a:spLocks noChangeArrowheads="1"/>
          </p:cNvSpPr>
          <p:nvPr/>
        </p:nvSpPr>
        <p:spPr bwMode="auto">
          <a:xfrm>
            <a:off x="838200" y="4657725"/>
            <a:ext cx="471488"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1" name="Rectangle 886"/>
          <p:cNvSpPr>
            <a:spLocks noChangeArrowheads="1"/>
          </p:cNvSpPr>
          <p:nvPr/>
        </p:nvSpPr>
        <p:spPr bwMode="auto">
          <a:xfrm>
            <a:off x="838200" y="3182938"/>
            <a:ext cx="4714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2" name="Rectangle 887"/>
          <p:cNvSpPr>
            <a:spLocks noChangeArrowheads="1"/>
          </p:cNvSpPr>
          <p:nvPr/>
        </p:nvSpPr>
        <p:spPr bwMode="auto">
          <a:xfrm>
            <a:off x="4745038" y="3671888"/>
            <a:ext cx="446087"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3" name="Rectangle 888"/>
          <p:cNvSpPr>
            <a:spLocks noChangeArrowheads="1"/>
          </p:cNvSpPr>
          <p:nvPr/>
        </p:nvSpPr>
        <p:spPr bwMode="auto">
          <a:xfrm>
            <a:off x="4745038" y="4162425"/>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4" name="Rectangle 889"/>
          <p:cNvSpPr>
            <a:spLocks noChangeArrowheads="1"/>
          </p:cNvSpPr>
          <p:nvPr/>
        </p:nvSpPr>
        <p:spPr bwMode="auto">
          <a:xfrm>
            <a:off x="4745038" y="4654550"/>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5" name="Rectangle 890"/>
          <p:cNvSpPr>
            <a:spLocks noChangeArrowheads="1"/>
          </p:cNvSpPr>
          <p:nvPr/>
        </p:nvSpPr>
        <p:spPr bwMode="auto">
          <a:xfrm>
            <a:off x="4746625" y="5167313"/>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6" name="Rectangle 891"/>
          <p:cNvSpPr>
            <a:spLocks noChangeArrowheads="1"/>
          </p:cNvSpPr>
          <p:nvPr/>
        </p:nvSpPr>
        <p:spPr bwMode="auto">
          <a:xfrm>
            <a:off x="5724525" y="3686175"/>
            <a:ext cx="446088"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7" name="Rectangle 892"/>
          <p:cNvSpPr>
            <a:spLocks noChangeArrowheads="1"/>
          </p:cNvSpPr>
          <p:nvPr/>
        </p:nvSpPr>
        <p:spPr bwMode="auto">
          <a:xfrm>
            <a:off x="5724525" y="4176713"/>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8" name="Rectangle 893"/>
          <p:cNvSpPr>
            <a:spLocks noChangeArrowheads="1"/>
          </p:cNvSpPr>
          <p:nvPr/>
        </p:nvSpPr>
        <p:spPr bwMode="auto">
          <a:xfrm>
            <a:off x="5724525" y="4668838"/>
            <a:ext cx="446088"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49" name="Rectangle 894"/>
          <p:cNvSpPr>
            <a:spLocks noChangeArrowheads="1"/>
          </p:cNvSpPr>
          <p:nvPr/>
        </p:nvSpPr>
        <p:spPr bwMode="auto">
          <a:xfrm>
            <a:off x="5726113" y="5181600"/>
            <a:ext cx="446087"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0" name="Rectangle 895"/>
          <p:cNvSpPr>
            <a:spLocks noChangeArrowheads="1"/>
          </p:cNvSpPr>
          <p:nvPr/>
        </p:nvSpPr>
        <p:spPr bwMode="auto">
          <a:xfrm>
            <a:off x="5226050" y="2687638"/>
            <a:ext cx="468313" cy="50006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1" name="Rectangle 896"/>
          <p:cNvSpPr>
            <a:spLocks noChangeArrowheads="1"/>
          </p:cNvSpPr>
          <p:nvPr/>
        </p:nvSpPr>
        <p:spPr bwMode="auto">
          <a:xfrm>
            <a:off x="5226050" y="3178175"/>
            <a:ext cx="468313" cy="50006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2" name="Rectangle 897"/>
          <p:cNvSpPr>
            <a:spLocks noChangeArrowheads="1"/>
          </p:cNvSpPr>
          <p:nvPr/>
        </p:nvSpPr>
        <p:spPr bwMode="auto">
          <a:xfrm>
            <a:off x="7167563" y="2651125"/>
            <a:ext cx="474662"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3" name="Rectangle 898"/>
          <p:cNvSpPr>
            <a:spLocks noChangeArrowheads="1"/>
          </p:cNvSpPr>
          <p:nvPr/>
        </p:nvSpPr>
        <p:spPr bwMode="auto">
          <a:xfrm>
            <a:off x="7646988" y="3179763"/>
            <a:ext cx="474662"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4" name="Rectangle 899"/>
          <p:cNvSpPr>
            <a:spLocks noChangeArrowheads="1"/>
          </p:cNvSpPr>
          <p:nvPr/>
        </p:nvSpPr>
        <p:spPr bwMode="auto">
          <a:xfrm>
            <a:off x="7159625" y="3668713"/>
            <a:ext cx="474663"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5" name="Rectangle 900"/>
          <p:cNvSpPr>
            <a:spLocks noChangeArrowheads="1"/>
          </p:cNvSpPr>
          <p:nvPr/>
        </p:nvSpPr>
        <p:spPr bwMode="auto">
          <a:xfrm>
            <a:off x="6704013" y="4165600"/>
            <a:ext cx="474662" cy="519113"/>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6" name="Rectangle 901"/>
          <p:cNvSpPr>
            <a:spLocks noChangeArrowheads="1"/>
          </p:cNvSpPr>
          <p:nvPr/>
        </p:nvSpPr>
        <p:spPr bwMode="auto">
          <a:xfrm>
            <a:off x="7167563" y="4662488"/>
            <a:ext cx="474662"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57" name="Rectangle 902"/>
          <p:cNvSpPr>
            <a:spLocks noChangeArrowheads="1"/>
          </p:cNvSpPr>
          <p:nvPr/>
        </p:nvSpPr>
        <p:spPr bwMode="auto">
          <a:xfrm>
            <a:off x="7666038" y="5164138"/>
            <a:ext cx="474662" cy="519112"/>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Text Placeholder 2"/>
          <p:cNvSpPr>
            <a:spLocks noGrp="1"/>
          </p:cNvSpPr>
          <p:nvPr>
            <p:ph type="body" sz="quarter" idx="38"/>
          </p:nvPr>
        </p:nvSpPr>
        <p:spPr/>
        <p:txBody>
          <a:bodyPr/>
          <a:lstStyle/>
          <a:p>
            <a:r>
              <a:rPr lang="en-US" dirty="0"/>
              <a:t>Irregular wall configurations</a:t>
            </a:r>
          </a:p>
        </p:txBody>
      </p:sp>
      <p:sp>
        <p:nvSpPr>
          <p:cNvPr id="4" name="Text Placeholder 3"/>
          <p:cNvSpPr>
            <a:spLocks noGrp="1"/>
          </p:cNvSpPr>
          <p:nvPr>
            <p:ph type="body" sz="quarter" idx="39"/>
          </p:nvPr>
        </p:nvSpPr>
        <p:spPr/>
        <p:txBody>
          <a:bodyPr>
            <a:noAutofit/>
          </a:bodyPr>
          <a:lstStyle/>
          <a:p>
            <a:r>
              <a:rPr lang="en-US" sz="2400" b="0" i="1" dirty="0" smtClean="0"/>
              <a:t>To </a:t>
            </a:r>
            <a:r>
              <a:rPr lang="en-US" sz="2400" b="0" i="1" dirty="0"/>
              <a:t>reduce overturning forces on columns</a:t>
            </a:r>
          </a:p>
        </p:txBody>
      </p:sp>
      <p:sp>
        <p:nvSpPr>
          <p:cNvPr id="111659" name="Freeform 6"/>
          <p:cNvSpPr>
            <a:spLocks/>
          </p:cNvSpPr>
          <p:nvPr/>
        </p:nvSpPr>
        <p:spPr bwMode="auto">
          <a:xfrm>
            <a:off x="6681788" y="4676775"/>
            <a:ext cx="1460500" cy="6350"/>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660" name="Freeform 7"/>
          <p:cNvSpPr>
            <a:spLocks/>
          </p:cNvSpPr>
          <p:nvPr/>
        </p:nvSpPr>
        <p:spPr bwMode="auto">
          <a:xfrm>
            <a:off x="6681788" y="4676775"/>
            <a:ext cx="1460500" cy="6350"/>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661" name="Rectangle 8"/>
          <p:cNvSpPr>
            <a:spLocks noChangeArrowheads="1"/>
          </p:cNvSpPr>
          <p:nvPr/>
        </p:nvSpPr>
        <p:spPr bwMode="auto">
          <a:xfrm>
            <a:off x="6681788" y="4676775"/>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62" name="Freeform 9"/>
          <p:cNvSpPr>
            <a:spLocks/>
          </p:cNvSpPr>
          <p:nvPr/>
        </p:nvSpPr>
        <p:spPr bwMode="auto">
          <a:xfrm>
            <a:off x="6681788" y="5178425"/>
            <a:ext cx="1460500" cy="9525"/>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663" name="Freeform 10"/>
          <p:cNvSpPr>
            <a:spLocks/>
          </p:cNvSpPr>
          <p:nvPr/>
        </p:nvSpPr>
        <p:spPr bwMode="auto">
          <a:xfrm>
            <a:off x="6681788" y="5178425"/>
            <a:ext cx="1460500" cy="9525"/>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664" name="Rectangle 11"/>
          <p:cNvSpPr>
            <a:spLocks noChangeArrowheads="1"/>
          </p:cNvSpPr>
          <p:nvPr/>
        </p:nvSpPr>
        <p:spPr bwMode="auto">
          <a:xfrm>
            <a:off x="6681788" y="5178425"/>
            <a:ext cx="1460500" cy="95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65" name="Freeform 12"/>
          <p:cNvSpPr>
            <a:spLocks/>
          </p:cNvSpPr>
          <p:nvPr/>
        </p:nvSpPr>
        <p:spPr bwMode="auto">
          <a:xfrm>
            <a:off x="7165975" y="2668588"/>
            <a:ext cx="6350" cy="3016250"/>
          </a:xfrm>
          <a:custGeom>
            <a:avLst/>
            <a:gdLst>
              <a:gd name="T0" fmla="*/ 2147483646 w 32"/>
              <a:gd name="T1" fmla="*/ 0 h 14436"/>
              <a:gd name="T2" fmla="*/ 0 w 32"/>
              <a:gd name="T3" fmla="*/ 0 h 14436"/>
              <a:gd name="T4" fmla="*/ 2147483646 w 32"/>
              <a:gd name="T5" fmla="*/ 2147483646 h 14436"/>
              <a:gd name="T6" fmla="*/ 2147483646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32" y="0"/>
                </a:moveTo>
                <a:lnTo>
                  <a:pt x="0" y="0"/>
                </a:lnTo>
                <a:lnTo>
                  <a:pt x="32" y="14436"/>
                </a:lnTo>
                <a:lnTo>
                  <a:pt x="32" y="0"/>
                </a:lnTo>
                <a:close/>
              </a:path>
            </a:pathLst>
          </a:custGeom>
          <a:solidFill>
            <a:srgbClr val="000000"/>
          </a:solidFill>
          <a:ln w="41275">
            <a:solidFill>
              <a:schemeClr val="tx1"/>
            </a:solidFill>
            <a:round/>
            <a:headEnd/>
            <a:tailEnd/>
          </a:ln>
        </p:spPr>
        <p:txBody>
          <a:bodyPr/>
          <a:lstStyle/>
          <a:p>
            <a:endParaRPr lang="en-US"/>
          </a:p>
        </p:txBody>
      </p:sp>
      <p:sp>
        <p:nvSpPr>
          <p:cNvPr id="111666" name="Freeform 13"/>
          <p:cNvSpPr>
            <a:spLocks/>
          </p:cNvSpPr>
          <p:nvPr/>
        </p:nvSpPr>
        <p:spPr bwMode="auto">
          <a:xfrm>
            <a:off x="7165975" y="2668588"/>
            <a:ext cx="6350" cy="3016250"/>
          </a:xfrm>
          <a:custGeom>
            <a:avLst/>
            <a:gdLst>
              <a:gd name="T0" fmla="*/ 0 w 32"/>
              <a:gd name="T1" fmla="*/ 0 h 14436"/>
              <a:gd name="T2" fmla="*/ 2147483646 w 32"/>
              <a:gd name="T3" fmla="*/ 2147483646 h 14436"/>
              <a:gd name="T4" fmla="*/ 0 w 32"/>
              <a:gd name="T5" fmla="*/ 2147483646 h 14436"/>
              <a:gd name="T6" fmla="*/ 0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0" y="0"/>
                </a:moveTo>
                <a:lnTo>
                  <a:pt x="32"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667" name="Rectangle 14"/>
          <p:cNvSpPr>
            <a:spLocks noChangeArrowheads="1"/>
          </p:cNvSpPr>
          <p:nvPr/>
        </p:nvSpPr>
        <p:spPr bwMode="auto">
          <a:xfrm>
            <a:off x="7165975"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68" name="Freeform 15"/>
          <p:cNvSpPr>
            <a:spLocks/>
          </p:cNvSpPr>
          <p:nvPr/>
        </p:nvSpPr>
        <p:spPr bwMode="auto">
          <a:xfrm>
            <a:off x="6681788" y="5683250"/>
            <a:ext cx="485775" cy="6350"/>
          </a:xfrm>
          <a:custGeom>
            <a:avLst/>
            <a:gdLst>
              <a:gd name="T0" fmla="*/ 2147483646 w 2298"/>
              <a:gd name="T1" fmla="*/ 2147483646 h 33"/>
              <a:gd name="T2" fmla="*/ 2147483646 w 2298"/>
              <a:gd name="T3" fmla="*/ 0 h 33"/>
              <a:gd name="T4" fmla="*/ 0 w 2298"/>
              <a:gd name="T5" fmla="*/ 2147483646 h 33"/>
              <a:gd name="T6" fmla="*/ 2147483646 w 2298"/>
              <a:gd name="T7" fmla="*/ 2147483646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33"/>
                </a:moveTo>
                <a:lnTo>
                  <a:pt x="2298" y="0"/>
                </a:lnTo>
                <a:lnTo>
                  <a:pt x="0" y="33"/>
                </a:lnTo>
                <a:lnTo>
                  <a:pt x="2298" y="33"/>
                </a:lnTo>
                <a:close/>
              </a:path>
            </a:pathLst>
          </a:custGeom>
          <a:solidFill>
            <a:srgbClr val="000000"/>
          </a:solidFill>
          <a:ln w="34925">
            <a:solidFill>
              <a:schemeClr val="tx1"/>
            </a:solidFill>
            <a:round/>
            <a:headEnd/>
            <a:tailEnd/>
          </a:ln>
        </p:spPr>
        <p:txBody>
          <a:bodyPr/>
          <a:lstStyle/>
          <a:p>
            <a:endParaRPr lang="en-US"/>
          </a:p>
        </p:txBody>
      </p:sp>
      <p:sp>
        <p:nvSpPr>
          <p:cNvPr id="111669" name="Freeform 16"/>
          <p:cNvSpPr>
            <a:spLocks/>
          </p:cNvSpPr>
          <p:nvPr/>
        </p:nvSpPr>
        <p:spPr bwMode="auto">
          <a:xfrm>
            <a:off x="6681788" y="5683250"/>
            <a:ext cx="485775" cy="6350"/>
          </a:xfrm>
          <a:custGeom>
            <a:avLst/>
            <a:gdLst>
              <a:gd name="T0" fmla="*/ 2147483646 w 2298"/>
              <a:gd name="T1" fmla="*/ 0 h 33"/>
              <a:gd name="T2" fmla="*/ 0 w 2298"/>
              <a:gd name="T3" fmla="*/ 2147483646 h 33"/>
              <a:gd name="T4" fmla="*/ 0 w 2298"/>
              <a:gd name="T5" fmla="*/ 0 h 33"/>
              <a:gd name="T6" fmla="*/ 2147483646 w 2298"/>
              <a:gd name="T7" fmla="*/ 0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0"/>
                </a:moveTo>
                <a:lnTo>
                  <a:pt x="0" y="33"/>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1670" name="Rectangle 17"/>
          <p:cNvSpPr>
            <a:spLocks noChangeArrowheads="1"/>
          </p:cNvSpPr>
          <p:nvPr/>
        </p:nvSpPr>
        <p:spPr bwMode="auto">
          <a:xfrm>
            <a:off x="6681788" y="5683250"/>
            <a:ext cx="485775"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71" name="Freeform 18"/>
          <p:cNvSpPr>
            <a:spLocks/>
          </p:cNvSpPr>
          <p:nvPr/>
        </p:nvSpPr>
        <p:spPr bwMode="auto">
          <a:xfrm>
            <a:off x="6678613" y="2668588"/>
            <a:ext cx="6350" cy="3016250"/>
          </a:xfrm>
          <a:custGeom>
            <a:avLst/>
            <a:gdLst>
              <a:gd name="T0" fmla="*/ 2147483646 w 31"/>
              <a:gd name="T1" fmla="*/ 0 h 14436"/>
              <a:gd name="T2" fmla="*/ 0 w 31"/>
              <a:gd name="T3" fmla="*/ 0 h 14436"/>
              <a:gd name="T4" fmla="*/ 2147483646 w 31"/>
              <a:gd name="T5" fmla="*/ 2147483646 h 14436"/>
              <a:gd name="T6" fmla="*/ 2147483646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31" y="0"/>
                </a:moveTo>
                <a:lnTo>
                  <a:pt x="0" y="0"/>
                </a:lnTo>
                <a:lnTo>
                  <a:pt x="31" y="14436"/>
                </a:lnTo>
                <a:lnTo>
                  <a:pt x="31" y="0"/>
                </a:lnTo>
                <a:close/>
              </a:path>
            </a:pathLst>
          </a:custGeom>
          <a:solidFill>
            <a:srgbClr val="000000"/>
          </a:solidFill>
          <a:ln w="41275">
            <a:solidFill>
              <a:schemeClr val="tx1"/>
            </a:solidFill>
            <a:round/>
            <a:headEnd/>
            <a:tailEnd/>
          </a:ln>
        </p:spPr>
        <p:txBody>
          <a:bodyPr/>
          <a:lstStyle/>
          <a:p>
            <a:endParaRPr lang="en-US"/>
          </a:p>
        </p:txBody>
      </p:sp>
      <p:sp>
        <p:nvSpPr>
          <p:cNvPr id="111672" name="Freeform 19"/>
          <p:cNvSpPr>
            <a:spLocks/>
          </p:cNvSpPr>
          <p:nvPr/>
        </p:nvSpPr>
        <p:spPr bwMode="auto">
          <a:xfrm>
            <a:off x="6678613" y="2668588"/>
            <a:ext cx="6350" cy="3016250"/>
          </a:xfrm>
          <a:custGeom>
            <a:avLst/>
            <a:gdLst>
              <a:gd name="T0" fmla="*/ 0 w 31"/>
              <a:gd name="T1" fmla="*/ 0 h 14436"/>
              <a:gd name="T2" fmla="*/ 2147483646 w 31"/>
              <a:gd name="T3" fmla="*/ 2147483646 h 14436"/>
              <a:gd name="T4" fmla="*/ 0 w 31"/>
              <a:gd name="T5" fmla="*/ 2147483646 h 14436"/>
              <a:gd name="T6" fmla="*/ 0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0" y="0"/>
                </a:moveTo>
                <a:lnTo>
                  <a:pt x="31"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673" name="Rectangle 20"/>
          <p:cNvSpPr>
            <a:spLocks noChangeArrowheads="1"/>
          </p:cNvSpPr>
          <p:nvPr/>
        </p:nvSpPr>
        <p:spPr bwMode="auto">
          <a:xfrm>
            <a:off x="6678613"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74" name="Line 21"/>
          <p:cNvSpPr>
            <a:spLocks noChangeShapeType="1"/>
          </p:cNvSpPr>
          <p:nvPr/>
        </p:nvSpPr>
        <p:spPr bwMode="auto">
          <a:xfrm>
            <a:off x="715803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75" name="Freeform 22"/>
          <p:cNvSpPr>
            <a:spLocks/>
          </p:cNvSpPr>
          <p:nvPr/>
        </p:nvSpPr>
        <p:spPr bwMode="auto">
          <a:xfrm>
            <a:off x="7140575" y="5730875"/>
            <a:ext cx="19050"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80"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676" name="Freeform 23"/>
          <p:cNvSpPr>
            <a:spLocks/>
          </p:cNvSpPr>
          <p:nvPr/>
        </p:nvSpPr>
        <p:spPr bwMode="auto">
          <a:xfrm>
            <a:off x="7140575" y="5730875"/>
            <a:ext cx="17463" cy="1588"/>
          </a:xfrm>
          <a:custGeom>
            <a:avLst/>
            <a:gdLst>
              <a:gd name="T0" fmla="*/ 2147483646 w 80"/>
              <a:gd name="T1" fmla="*/ 0 h 9"/>
              <a:gd name="T2" fmla="*/ 0 w 80"/>
              <a:gd name="T3" fmla="*/ 2147483646 h 9"/>
              <a:gd name="T4" fmla="*/ 2147483646 w 80"/>
              <a:gd name="T5" fmla="*/ 0 h 9"/>
              <a:gd name="T6" fmla="*/ 2147483646 w 80"/>
              <a:gd name="T7" fmla="*/ 0 h 9"/>
              <a:gd name="T8" fmla="*/ 0 60000 65536"/>
              <a:gd name="T9" fmla="*/ 0 60000 65536"/>
              <a:gd name="T10" fmla="*/ 0 60000 65536"/>
              <a:gd name="T11" fmla="*/ 0 60000 65536"/>
              <a:gd name="T12" fmla="*/ 0 w 80"/>
              <a:gd name="T13" fmla="*/ 0 h 9"/>
              <a:gd name="T14" fmla="*/ 80 w 80"/>
              <a:gd name="T15" fmla="*/ 9 h 9"/>
            </a:gdLst>
            <a:ahLst/>
            <a:cxnLst>
              <a:cxn ang="T8">
                <a:pos x="T0" y="T1"/>
              </a:cxn>
              <a:cxn ang="T9">
                <a:pos x="T2" y="T3"/>
              </a:cxn>
              <a:cxn ang="T10">
                <a:pos x="T4" y="T5"/>
              </a:cxn>
              <a:cxn ang="T11">
                <a:pos x="T6" y="T7"/>
              </a:cxn>
            </a:cxnLst>
            <a:rect l="T12" t="T13" r="T14" b="T15"/>
            <a:pathLst>
              <a:path w="80" h="9">
                <a:moveTo>
                  <a:pt x="80" y="0"/>
                </a:moveTo>
                <a:lnTo>
                  <a:pt x="0" y="9"/>
                </a:lnTo>
                <a:lnTo>
                  <a:pt x="14" y="0"/>
                </a:lnTo>
                <a:lnTo>
                  <a:pt x="80" y="0"/>
                </a:lnTo>
                <a:close/>
              </a:path>
            </a:pathLst>
          </a:custGeom>
          <a:solidFill>
            <a:srgbClr val="000000"/>
          </a:solidFill>
          <a:ln w="12700">
            <a:solidFill>
              <a:schemeClr val="tx1"/>
            </a:solidFill>
            <a:round/>
            <a:headEnd/>
            <a:tailEnd/>
          </a:ln>
        </p:spPr>
        <p:txBody>
          <a:bodyPr/>
          <a:lstStyle/>
          <a:p>
            <a:endParaRPr lang="en-US"/>
          </a:p>
        </p:txBody>
      </p:sp>
      <p:sp>
        <p:nvSpPr>
          <p:cNvPr id="111677" name="Freeform 24"/>
          <p:cNvSpPr>
            <a:spLocks/>
          </p:cNvSpPr>
          <p:nvPr/>
        </p:nvSpPr>
        <p:spPr bwMode="auto">
          <a:xfrm>
            <a:off x="7140575" y="5730875"/>
            <a:ext cx="19050"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80"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8" name="Freeform 25"/>
          <p:cNvSpPr>
            <a:spLocks/>
          </p:cNvSpPr>
          <p:nvPr/>
        </p:nvSpPr>
        <p:spPr bwMode="auto">
          <a:xfrm>
            <a:off x="7140575" y="5684838"/>
            <a:ext cx="26988"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679" name="Freeform 26"/>
          <p:cNvSpPr>
            <a:spLocks/>
          </p:cNvSpPr>
          <p:nvPr/>
        </p:nvSpPr>
        <p:spPr bwMode="auto">
          <a:xfrm>
            <a:off x="7142163"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680" name="Freeform 27"/>
          <p:cNvSpPr>
            <a:spLocks/>
          </p:cNvSpPr>
          <p:nvPr/>
        </p:nvSpPr>
        <p:spPr bwMode="auto">
          <a:xfrm>
            <a:off x="7140575" y="5684838"/>
            <a:ext cx="26988"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1" name="Freeform 28"/>
          <p:cNvSpPr>
            <a:spLocks/>
          </p:cNvSpPr>
          <p:nvPr/>
        </p:nvSpPr>
        <p:spPr bwMode="auto">
          <a:xfrm>
            <a:off x="7167563" y="5684838"/>
            <a:ext cx="28575"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682" name="Freeform 29"/>
          <p:cNvSpPr>
            <a:spLocks/>
          </p:cNvSpPr>
          <p:nvPr/>
        </p:nvSpPr>
        <p:spPr bwMode="auto">
          <a:xfrm>
            <a:off x="7167563" y="5686425"/>
            <a:ext cx="28575"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683" name="Freeform 30"/>
          <p:cNvSpPr>
            <a:spLocks/>
          </p:cNvSpPr>
          <p:nvPr/>
        </p:nvSpPr>
        <p:spPr bwMode="auto">
          <a:xfrm>
            <a:off x="7167563" y="5684838"/>
            <a:ext cx="28575"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4" name="Freeform 31"/>
          <p:cNvSpPr>
            <a:spLocks/>
          </p:cNvSpPr>
          <p:nvPr/>
        </p:nvSpPr>
        <p:spPr bwMode="auto">
          <a:xfrm>
            <a:off x="7178675" y="5730875"/>
            <a:ext cx="17463" cy="1588"/>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69"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1685" name="Freeform 32"/>
          <p:cNvSpPr>
            <a:spLocks/>
          </p:cNvSpPr>
          <p:nvPr/>
        </p:nvSpPr>
        <p:spPr bwMode="auto">
          <a:xfrm>
            <a:off x="7178675" y="5730875"/>
            <a:ext cx="14288" cy="1588"/>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1686" name="Freeform 33"/>
          <p:cNvSpPr>
            <a:spLocks/>
          </p:cNvSpPr>
          <p:nvPr/>
        </p:nvSpPr>
        <p:spPr bwMode="auto">
          <a:xfrm>
            <a:off x="7178675" y="5730875"/>
            <a:ext cx="17463" cy="1588"/>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69"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7" name="Line 34"/>
          <p:cNvSpPr>
            <a:spLocks noChangeShapeType="1"/>
          </p:cNvSpPr>
          <p:nvPr/>
        </p:nvSpPr>
        <p:spPr bwMode="auto">
          <a:xfrm>
            <a:off x="7178675" y="5730875"/>
            <a:ext cx="1588"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88" name="Freeform 35"/>
          <p:cNvSpPr>
            <a:spLocks/>
          </p:cNvSpPr>
          <p:nvPr/>
        </p:nvSpPr>
        <p:spPr bwMode="auto">
          <a:xfrm>
            <a:off x="7159625" y="5730875"/>
            <a:ext cx="19050"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689" name="Freeform 36"/>
          <p:cNvSpPr>
            <a:spLocks/>
          </p:cNvSpPr>
          <p:nvPr/>
        </p:nvSpPr>
        <p:spPr bwMode="auto">
          <a:xfrm>
            <a:off x="7158038" y="5730875"/>
            <a:ext cx="20637" cy="1588"/>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7"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690" name="Freeform 37"/>
          <p:cNvSpPr>
            <a:spLocks/>
          </p:cNvSpPr>
          <p:nvPr/>
        </p:nvSpPr>
        <p:spPr bwMode="auto">
          <a:xfrm>
            <a:off x="7158038" y="5730875"/>
            <a:ext cx="20637" cy="1588"/>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7"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91" name="Freeform 38"/>
          <p:cNvSpPr>
            <a:spLocks/>
          </p:cNvSpPr>
          <p:nvPr/>
        </p:nvSpPr>
        <p:spPr bwMode="auto">
          <a:xfrm>
            <a:off x="6681788" y="5684838"/>
            <a:ext cx="485775"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1692" name="Freeform 39"/>
          <p:cNvSpPr>
            <a:spLocks/>
          </p:cNvSpPr>
          <p:nvPr/>
        </p:nvSpPr>
        <p:spPr bwMode="auto">
          <a:xfrm>
            <a:off x="6681788" y="5684838"/>
            <a:ext cx="485775"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1693" name="Rectangle 40"/>
          <p:cNvSpPr>
            <a:spLocks noChangeArrowheads="1"/>
          </p:cNvSpPr>
          <p:nvPr/>
        </p:nvSpPr>
        <p:spPr bwMode="auto">
          <a:xfrm>
            <a:off x="6681788" y="5684838"/>
            <a:ext cx="485775" cy="1587"/>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94" name="Freeform 41"/>
          <p:cNvSpPr>
            <a:spLocks/>
          </p:cNvSpPr>
          <p:nvPr/>
        </p:nvSpPr>
        <p:spPr bwMode="auto">
          <a:xfrm>
            <a:off x="6681788" y="5183188"/>
            <a:ext cx="1460500"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695" name="Freeform 42"/>
          <p:cNvSpPr>
            <a:spLocks/>
          </p:cNvSpPr>
          <p:nvPr/>
        </p:nvSpPr>
        <p:spPr bwMode="auto">
          <a:xfrm>
            <a:off x="6681788" y="5183188"/>
            <a:ext cx="1460500"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696" name="Rectangle 43"/>
          <p:cNvSpPr>
            <a:spLocks noChangeArrowheads="1"/>
          </p:cNvSpPr>
          <p:nvPr/>
        </p:nvSpPr>
        <p:spPr bwMode="auto">
          <a:xfrm>
            <a:off x="6681788" y="5183188"/>
            <a:ext cx="1460500"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697" name="Line 44"/>
          <p:cNvSpPr>
            <a:spLocks noChangeShapeType="1"/>
          </p:cNvSpPr>
          <p:nvPr/>
        </p:nvSpPr>
        <p:spPr bwMode="auto">
          <a:xfrm>
            <a:off x="6670675" y="5730875"/>
            <a:ext cx="1588"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698" name="Freeform 45"/>
          <p:cNvSpPr>
            <a:spLocks/>
          </p:cNvSpPr>
          <p:nvPr/>
        </p:nvSpPr>
        <p:spPr bwMode="auto">
          <a:xfrm>
            <a:off x="6653213" y="5730875"/>
            <a:ext cx="19050"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80"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699" name="Freeform 46"/>
          <p:cNvSpPr>
            <a:spLocks/>
          </p:cNvSpPr>
          <p:nvPr/>
        </p:nvSpPr>
        <p:spPr bwMode="auto">
          <a:xfrm>
            <a:off x="6653213" y="5730875"/>
            <a:ext cx="17462" cy="1588"/>
          </a:xfrm>
          <a:custGeom>
            <a:avLst/>
            <a:gdLst>
              <a:gd name="T0" fmla="*/ 2147483646 w 80"/>
              <a:gd name="T1" fmla="*/ 0 h 9"/>
              <a:gd name="T2" fmla="*/ 0 w 80"/>
              <a:gd name="T3" fmla="*/ 2147483646 h 9"/>
              <a:gd name="T4" fmla="*/ 2147483646 w 80"/>
              <a:gd name="T5" fmla="*/ 0 h 9"/>
              <a:gd name="T6" fmla="*/ 2147483646 w 80"/>
              <a:gd name="T7" fmla="*/ 0 h 9"/>
              <a:gd name="T8" fmla="*/ 0 60000 65536"/>
              <a:gd name="T9" fmla="*/ 0 60000 65536"/>
              <a:gd name="T10" fmla="*/ 0 60000 65536"/>
              <a:gd name="T11" fmla="*/ 0 60000 65536"/>
              <a:gd name="T12" fmla="*/ 0 w 80"/>
              <a:gd name="T13" fmla="*/ 0 h 9"/>
              <a:gd name="T14" fmla="*/ 80 w 80"/>
              <a:gd name="T15" fmla="*/ 9 h 9"/>
            </a:gdLst>
            <a:ahLst/>
            <a:cxnLst>
              <a:cxn ang="T8">
                <a:pos x="T0" y="T1"/>
              </a:cxn>
              <a:cxn ang="T9">
                <a:pos x="T2" y="T3"/>
              </a:cxn>
              <a:cxn ang="T10">
                <a:pos x="T4" y="T5"/>
              </a:cxn>
              <a:cxn ang="T11">
                <a:pos x="T6" y="T7"/>
              </a:cxn>
            </a:cxnLst>
            <a:rect l="T12" t="T13" r="T14" b="T15"/>
            <a:pathLst>
              <a:path w="80" h="9">
                <a:moveTo>
                  <a:pt x="80" y="0"/>
                </a:moveTo>
                <a:lnTo>
                  <a:pt x="0" y="9"/>
                </a:lnTo>
                <a:lnTo>
                  <a:pt x="14" y="0"/>
                </a:lnTo>
                <a:lnTo>
                  <a:pt x="80" y="0"/>
                </a:lnTo>
                <a:close/>
              </a:path>
            </a:pathLst>
          </a:custGeom>
          <a:solidFill>
            <a:srgbClr val="000000"/>
          </a:solidFill>
          <a:ln w="12700">
            <a:solidFill>
              <a:schemeClr val="tx1"/>
            </a:solidFill>
            <a:round/>
            <a:headEnd/>
            <a:tailEnd/>
          </a:ln>
        </p:spPr>
        <p:txBody>
          <a:bodyPr/>
          <a:lstStyle/>
          <a:p>
            <a:endParaRPr lang="en-US"/>
          </a:p>
        </p:txBody>
      </p:sp>
      <p:sp>
        <p:nvSpPr>
          <p:cNvPr id="111700" name="Freeform 47"/>
          <p:cNvSpPr>
            <a:spLocks/>
          </p:cNvSpPr>
          <p:nvPr/>
        </p:nvSpPr>
        <p:spPr bwMode="auto">
          <a:xfrm>
            <a:off x="6653213" y="5730875"/>
            <a:ext cx="19050"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80"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01" name="Freeform 48"/>
          <p:cNvSpPr>
            <a:spLocks/>
          </p:cNvSpPr>
          <p:nvPr/>
        </p:nvSpPr>
        <p:spPr bwMode="auto">
          <a:xfrm>
            <a:off x="6653213" y="5684838"/>
            <a:ext cx="28575"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702" name="Freeform 49"/>
          <p:cNvSpPr>
            <a:spLocks/>
          </p:cNvSpPr>
          <p:nvPr/>
        </p:nvSpPr>
        <p:spPr bwMode="auto">
          <a:xfrm>
            <a:off x="6657975" y="5684838"/>
            <a:ext cx="23813"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703" name="Freeform 50"/>
          <p:cNvSpPr>
            <a:spLocks/>
          </p:cNvSpPr>
          <p:nvPr/>
        </p:nvSpPr>
        <p:spPr bwMode="auto">
          <a:xfrm>
            <a:off x="6653213" y="5684838"/>
            <a:ext cx="28575"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04" name="Freeform 51"/>
          <p:cNvSpPr>
            <a:spLocks/>
          </p:cNvSpPr>
          <p:nvPr/>
        </p:nvSpPr>
        <p:spPr bwMode="auto">
          <a:xfrm>
            <a:off x="6681788" y="5684838"/>
            <a:ext cx="26987" cy="46037"/>
          </a:xfrm>
          <a:custGeom>
            <a:avLst/>
            <a:gdLst>
              <a:gd name="T0" fmla="*/ 0 w 130"/>
              <a:gd name="T1" fmla="*/ 0 h 228"/>
              <a:gd name="T2" fmla="*/ 0 w 130"/>
              <a:gd name="T3" fmla="*/ 2147483646 h 228"/>
              <a:gd name="T4" fmla="*/ 2147483646 w 130"/>
              <a:gd name="T5" fmla="*/ 2147483646 h 228"/>
              <a:gd name="T6" fmla="*/ 0 w 130"/>
              <a:gd name="T7" fmla="*/ 0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0"/>
                </a:moveTo>
                <a:lnTo>
                  <a:pt x="0" y="16"/>
                </a:lnTo>
                <a:lnTo>
                  <a:pt x="130"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705" name="Freeform 52"/>
          <p:cNvSpPr>
            <a:spLocks/>
          </p:cNvSpPr>
          <p:nvPr/>
        </p:nvSpPr>
        <p:spPr bwMode="auto">
          <a:xfrm>
            <a:off x="6681788" y="5686425"/>
            <a:ext cx="26987" cy="44450"/>
          </a:xfrm>
          <a:custGeom>
            <a:avLst/>
            <a:gdLst>
              <a:gd name="T0" fmla="*/ 0 w 130"/>
              <a:gd name="T1" fmla="*/ 0 h 212"/>
              <a:gd name="T2" fmla="*/ 2147483646 w 130"/>
              <a:gd name="T3" fmla="*/ 2147483646 h 212"/>
              <a:gd name="T4" fmla="*/ 2147483646 w 130"/>
              <a:gd name="T5" fmla="*/ 2147483646 h 212"/>
              <a:gd name="T6" fmla="*/ 0 w 130"/>
              <a:gd name="T7" fmla="*/ 0 h 212"/>
              <a:gd name="T8" fmla="*/ 0 60000 65536"/>
              <a:gd name="T9" fmla="*/ 0 60000 65536"/>
              <a:gd name="T10" fmla="*/ 0 60000 65536"/>
              <a:gd name="T11" fmla="*/ 0 60000 65536"/>
              <a:gd name="T12" fmla="*/ 0 w 130"/>
              <a:gd name="T13" fmla="*/ 0 h 212"/>
              <a:gd name="T14" fmla="*/ 130 w 130"/>
              <a:gd name="T15" fmla="*/ 212 h 212"/>
            </a:gdLst>
            <a:ahLst/>
            <a:cxnLst>
              <a:cxn ang="T8">
                <a:pos x="T0" y="T1"/>
              </a:cxn>
              <a:cxn ang="T9">
                <a:pos x="T2" y="T3"/>
              </a:cxn>
              <a:cxn ang="T10">
                <a:pos x="T4" y="T5"/>
              </a:cxn>
              <a:cxn ang="T11">
                <a:pos x="T6" y="T7"/>
              </a:cxn>
            </a:cxnLst>
            <a:rect l="T12" t="T13" r="T14" b="T15"/>
            <a:pathLst>
              <a:path w="130" h="212">
                <a:moveTo>
                  <a:pt x="0" y="0"/>
                </a:moveTo>
                <a:lnTo>
                  <a:pt x="130"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706" name="Freeform 53"/>
          <p:cNvSpPr>
            <a:spLocks/>
          </p:cNvSpPr>
          <p:nvPr/>
        </p:nvSpPr>
        <p:spPr bwMode="auto">
          <a:xfrm>
            <a:off x="6681788" y="5684838"/>
            <a:ext cx="26987" cy="46037"/>
          </a:xfrm>
          <a:custGeom>
            <a:avLst/>
            <a:gdLst>
              <a:gd name="T0" fmla="*/ 0 w 130"/>
              <a:gd name="T1" fmla="*/ 0 h 228"/>
              <a:gd name="T2" fmla="*/ 0 w 130"/>
              <a:gd name="T3" fmla="*/ 2147483646 h 228"/>
              <a:gd name="T4" fmla="*/ 2147483646 w 130"/>
              <a:gd name="T5" fmla="*/ 2147483646 h 228"/>
              <a:gd name="T6" fmla="*/ 2147483646 w 130"/>
              <a:gd name="T7" fmla="*/ 2147483646 h 228"/>
              <a:gd name="T8" fmla="*/ 0 w 130"/>
              <a:gd name="T9" fmla="*/ 0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0"/>
                </a:moveTo>
                <a:lnTo>
                  <a:pt x="0" y="16"/>
                </a:lnTo>
                <a:lnTo>
                  <a:pt x="117" y="219"/>
                </a:lnTo>
                <a:lnTo>
                  <a:pt x="130"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07" name="Freeform 54"/>
          <p:cNvSpPr>
            <a:spLocks/>
          </p:cNvSpPr>
          <p:nvPr/>
        </p:nvSpPr>
        <p:spPr bwMode="auto">
          <a:xfrm>
            <a:off x="6691313" y="5730875"/>
            <a:ext cx="17462" cy="1588"/>
          </a:xfrm>
          <a:custGeom>
            <a:avLst/>
            <a:gdLst>
              <a:gd name="T0" fmla="*/ 2147483646 w 82"/>
              <a:gd name="T1" fmla="*/ 2147483646 h 9"/>
              <a:gd name="T2" fmla="*/ 2147483646 w 82"/>
              <a:gd name="T3" fmla="*/ 0 h 9"/>
              <a:gd name="T4" fmla="*/ 0 w 82"/>
              <a:gd name="T5" fmla="*/ 2147483646 h 9"/>
              <a:gd name="T6" fmla="*/ 2147483646 w 82"/>
              <a:gd name="T7" fmla="*/ 2147483646 h 9"/>
              <a:gd name="T8" fmla="*/ 0 60000 65536"/>
              <a:gd name="T9" fmla="*/ 0 60000 65536"/>
              <a:gd name="T10" fmla="*/ 0 60000 65536"/>
              <a:gd name="T11" fmla="*/ 0 60000 65536"/>
              <a:gd name="T12" fmla="*/ 0 w 82"/>
              <a:gd name="T13" fmla="*/ 0 h 9"/>
              <a:gd name="T14" fmla="*/ 82 w 82"/>
              <a:gd name="T15" fmla="*/ 9 h 9"/>
            </a:gdLst>
            <a:ahLst/>
            <a:cxnLst>
              <a:cxn ang="T8">
                <a:pos x="T0" y="T1"/>
              </a:cxn>
              <a:cxn ang="T9">
                <a:pos x="T2" y="T3"/>
              </a:cxn>
              <a:cxn ang="T10">
                <a:pos x="T4" y="T5"/>
              </a:cxn>
              <a:cxn ang="T11">
                <a:pos x="T6" y="T7"/>
              </a:cxn>
            </a:cxnLst>
            <a:rect l="T12" t="T13" r="T14" b="T15"/>
            <a:pathLst>
              <a:path w="82" h="9">
                <a:moveTo>
                  <a:pt x="82" y="9"/>
                </a:moveTo>
                <a:lnTo>
                  <a:pt x="69" y="0"/>
                </a:lnTo>
                <a:lnTo>
                  <a:pt x="0" y="9"/>
                </a:lnTo>
                <a:lnTo>
                  <a:pt x="82" y="9"/>
                </a:lnTo>
                <a:close/>
              </a:path>
            </a:pathLst>
          </a:custGeom>
          <a:solidFill>
            <a:srgbClr val="000000"/>
          </a:solidFill>
          <a:ln w="12700">
            <a:solidFill>
              <a:schemeClr val="tx1"/>
            </a:solidFill>
            <a:round/>
            <a:headEnd/>
            <a:tailEnd/>
          </a:ln>
        </p:spPr>
        <p:txBody>
          <a:bodyPr/>
          <a:lstStyle/>
          <a:p>
            <a:endParaRPr lang="en-US"/>
          </a:p>
        </p:txBody>
      </p:sp>
      <p:sp>
        <p:nvSpPr>
          <p:cNvPr id="111708" name="Freeform 55"/>
          <p:cNvSpPr>
            <a:spLocks/>
          </p:cNvSpPr>
          <p:nvPr/>
        </p:nvSpPr>
        <p:spPr bwMode="auto">
          <a:xfrm>
            <a:off x="6691313" y="5730875"/>
            <a:ext cx="15875" cy="1588"/>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1709" name="Freeform 56"/>
          <p:cNvSpPr>
            <a:spLocks/>
          </p:cNvSpPr>
          <p:nvPr/>
        </p:nvSpPr>
        <p:spPr bwMode="auto">
          <a:xfrm>
            <a:off x="6691313" y="5730875"/>
            <a:ext cx="17462" cy="1588"/>
          </a:xfrm>
          <a:custGeom>
            <a:avLst/>
            <a:gdLst>
              <a:gd name="T0" fmla="*/ 2147483646 w 82"/>
              <a:gd name="T1" fmla="*/ 2147483646 h 9"/>
              <a:gd name="T2" fmla="*/ 2147483646 w 82"/>
              <a:gd name="T3" fmla="*/ 0 h 9"/>
              <a:gd name="T4" fmla="*/ 0 w 82"/>
              <a:gd name="T5" fmla="*/ 0 h 9"/>
              <a:gd name="T6" fmla="*/ 0 w 82"/>
              <a:gd name="T7" fmla="*/ 2147483646 h 9"/>
              <a:gd name="T8" fmla="*/ 2147483646 w 82"/>
              <a:gd name="T9" fmla="*/ 2147483646 h 9"/>
              <a:gd name="T10" fmla="*/ 0 60000 65536"/>
              <a:gd name="T11" fmla="*/ 0 60000 65536"/>
              <a:gd name="T12" fmla="*/ 0 60000 65536"/>
              <a:gd name="T13" fmla="*/ 0 60000 65536"/>
              <a:gd name="T14" fmla="*/ 0 60000 65536"/>
              <a:gd name="T15" fmla="*/ 0 w 82"/>
              <a:gd name="T16" fmla="*/ 0 h 9"/>
              <a:gd name="T17" fmla="*/ 82 w 82"/>
              <a:gd name="T18" fmla="*/ 9 h 9"/>
            </a:gdLst>
            <a:ahLst/>
            <a:cxnLst>
              <a:cxn ang="T10">
                <a:pos x="T0" y="T1"/>
              </a:cxn>
              <a:cxn ang="T11">
                <a:pos x="T2" y="T3"/>
              </a:cxn>
              <a:cxn ang="T12">
                <a:pos x="T4" y="T5"/>
              </a:cxn>
              <a:cxn ang="T13">
                <a:pos x="T6" y="T7"/>
              </a:cxn>
              <a:cxn ang="T14">
                <a:pos x="T8" y="T9"/>
              </a:cxn>
            </a:cxnLst>
            <a:rect l="T15" t="T16" r="T17" b="T18"/>
            <a:pathLst>
              <a:path w="82" h="9">
                <a:moveTo>
                  <a:pt x="82" y="9"/>
                </a:moveTo>
                <a:lnTo>
                  <a:pt x="69" y="0"/>
                </a:lnTo>
                <a:lnTo>
                  <a:pt x="0" y="0"/>
                </a:lnTo>
                <a:lnTo>
                  <a:pt x="0" y="9"/>
                </a:lnTo>
                <a:lnTo>
                  <a:pt x="82"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10" name="Line 57"/>
          <p:cNvSpPr>
            <a:spLocks noChangeShapeType="1"/>
          </p:cNvSpPr>
          <p:nvPr/>
        </p:nvSpPr>
        <p:spPr bwMode="auto">
          <a:xfrm>
            <a:off x="6691313"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11" name="Freeform 58"/>
          <p:cNvSpPr>
            <a:spLocks/>
          </p:cNvSpPr>
          <p:nvPr/>
        </p:nvSpPr>
        <p:spPr bwMode="auto">
          <a:xfrm>
            <a:off x="6672263" y="5730875"/>
            <a:ext cx="19050"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712" name="Freeform 59"/>
          <p:cNvSpPr>
            <a:spLocks/>
          </p:cNvSpPr>
          <p:nvPr/>
        </p:nvSpPr>
        <p:spPr bwMode="auto">
          <a:xfrm>
            <a:off x="6670675" y="5730875"/>
            <a:ext cx="20638" cy="1588"/>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7"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713" name="Freeform 60"/>
          <p:cNvSpPr>
            <a:spLocks/>
          </p:cNvSpPr>
          <p:nvPr/>
        </p:nvSpPr>
        <p:spPr bwMode="auto">
          <a:xfrm>
            <a:off x="6670675" y="5730875"/>
            <a:ext cx="20638" cy="1588"/>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7"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14" name="Freeform 61"/>
          <p:cNvSpPr>
            <a:spLocks/>
          </p:cNvSpPr>
          <p:nvPr/>
        </p:nvSpPr>
        <p:spPr bwMode="auto">
          <a:xfrm>
            <a:off x="6681788" y="5684838"/>
            <a:ext cx="1460500" cy="1587"/>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34925">
            <a:solidFill>
              <a:schemeClr val="tx1"/>
            </a:solidFill>
            <a:round/>
            <a:headEnd/>
            <a:tailEnd/>
          </a:ln>
        </p:spPr>
        <p:txBody>
          <a:bodyPr/>
          <a:lstStyle/>
          <a:p>
            <a:endParaRPr lang="en-US"/>
          </a:p>
        </p:txBody>
      </p:sp>
      <p:sp>
        <p:nvSpPr>
          <p:cNvPr id="111715" name="Freeform 62"/>
          <p:cNvSpPr>
            <a:spLocks/>
          </p:cNvSpPr>
          <p:nvPr/>
        </p:nvSpPr>
        <p:spPr bwMode="auto">
          <a:xfrm>
            <a:off x="6681788" y="5684838"/>
            <a:ext cx="1460500" cy="1587"/>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34925">
            <a:solidFill>
              <a:schemeClr val="tx1"/>
            </a:solidFill>
            <a:round/>
            <a:headEnd/>
            <a:tailEnd/>
          </a:ln>
        </p:spPr>
        <p:txBody>
          <a:bodyPr/>
          <a:lstStyle/>
          <a:p>
            <a:endParaRPr lang="en-US"/>
          </a:p>
        </p:txBody>
      </p:sp>
      <p:sp>
        <p:nvSpPr>
          <p:cNvPr id="111716" name="Rectangle 63"/>
          <p:cNvSpPr>
            <a:spLocks noChangeArrowheads="1"/>
          </p:cNvSpPr>
          <p:nvPr/>
        </p:nvSpPr>
        <p:spPr bwMode="auto">
          <a:xfrm>
            <a:off x="6681788" y="5684838"/>
            <a:ext cx="1460500" cy="1587"/>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17" name="Freeform 64"/>
          <p:cNvSpPr>
            <a:spLocks/>
          </p:cNvSpPr>
          <p:nvPr/>
        </p:nvSpPr>
        <p:spPr bwMode="auto">
          <a:xfrm>
            <a:off x="6681788" y="5183188"/>
            <a:ext cx="1460500"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718" name="Freeform 65"/>
          <p:cNvSpPr>
            <a:spLocks/>
          </p:cNvSpPr>
          <p:nvPr/>
        </p:nvSpPr>
        <p:spPr bwMode="auto">
          <a:xfrm>
            <a:off x="6681788" y="5183188"/>
            <a:ext cx="1460500"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19" name="Rectangle 66"/>
          <p:cNvSpPr>
            <a:spLocks noChangeArrowheads="1"/>
          </p:cNvSpPr>
          <p:nvPr/>
        </p:nvSpPr>
        <p:spPr bwMode="auto">
          <a:xfrm>
            <a:off x="6681788" y="5183188"/>
            <a:ext cx="1460500"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20" name="Freeform 67"/>
          <p:cNvSpPr>
            <a:spLocks/>
          </p:cNvSpPr>
          <p:nvPr/>
        </p:nvSpPr>
        <p:spPr bwMode="auto">
          <a:xfrm>
            <a:off x="6681788" y="4175125"/>
            <a:ext cx="1460500" cy="3175"/>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41275">
            <a:solidFill>
              <a:schemeClr val="tx1"/>
            </a:solidFill>
            <a:round/>
            <a:headEnd/>
            <a:tailEnd/>
          </a:ln>
        </p:spPr>
        <p:txBody>
          <a:bodyPr/>
          <a:lstStyle/>
          <a:p>
            <a:endParaRPr lang="en-US"/>
          </a:p>
        </p:txBody>
      </p:sp>
      <p:sp>
        <p:nvSpPr>
          <p:cNvPr id="111721" name="Freeform 68"/>
          <p:cNvSpPr>
            <a:spLocks/>
          </p:cNvSpPr>
          <p:nvPr/>
        </p:nvSpPr>
        <p:spPr bwMode="auto">
          <a:xfrm>
            <a:off x="6681788" y="4175125"/>
            <a:ext cx="1460500" cy="3175"/>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22" name="Rectangle 69"/>
          <p:cNvSpPr>
            <a:spLocks noChangeArrowheads="1"/>
          </p:cNvSpPr>
          <p:nvPr/>
        </p:nvSpPr>
        <p:spPr bwMode="auto">
          <a:xfrm>
            <a:off x="6681788" y="4175125"/>
            <a:ext cx="1460500"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23" name="Freeform 70"/>
          <p:cNvSpPr>
            <a:spLocks/>
          </p:cNvSpPr>
          <p:nvPr/>
        </p:nvSpPr>
        <p:spPr bwMode="auto">
          <a:xfrm>
            <a:off x="6681788" y="4175125"/>
            <a:ext cx="1460500" cy="3175"/>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41275">
            <a:solidFill>
              <a:schemeClr val="tx1"/>
            </a:solidFill>
            <a:round/>
            <a:headEnd/>
            <a:tailEnd/>
          </a:ln>
        </p:spPr>
        <p:txBody>
          <a:bodyPr/>
          <a:lstStyle/>
          <a:p>
            <a:endParaRPr lang="en-US"/>
          </a:p>
        </p:txBody>
      </p:sp>
      <p:sp>
        <p:nvSpPr>
          <p:cNvPr id="111724" name="Freeform 71"/>
          <p:cNvSpPr>
            <a:spLocks/>
          </p:cNvSpPr>
          <p:nvPr/>
        </p:nvSpPr>
        <p:spPr bwMode="auto">
          <a:xfrm>
            <a:off x="6681788" y="4175125"/>
            <a:ext cx="1460500" cy="3175"/>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25" name="Rectangle 72"/>
          <p:cNvSpPr>
            <a:spLocks noChangeArrowheads="1"/>
          </p:cNvSpPr>
          <p:nvPr/>
        </p:nvSpPr>
        <p:spPr bwMode="auto">
          <a:xfrm>
            <a:off x="6681788" y="4175125"/>
            <a:ext cx="1460500"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26" name="Freeform 73"/>
          <p:cNvSpPr>
            <a:spLocks/>
          </p:cNvSpPr>
          <p:nvPr/>
        </p:nvSpPr>
        <p:spPr bwMode="auto">
          <a:xfrm>
            <a:off x="6681788" y="4173538"/>
            <a:ext cx="1460500"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727" name="Freeform 74"/>
          <p:cNvSpPr>
            <a:spLocks/>
          </p:cNvSpPr>
          <p:nvPr/>
        </p:nvSpPr>
        <p:spPr bwMode="auto">
          <a:xfrm>
            <a:off x="6681788" y="4173538"/>
            <a:ext cx="1460500"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28" name="Rectangle 75"/>
          <p:cNvSpPr>
            <a:spLocks noChangeArrowheads="1"/>
          </p:cNvSpPr>
          <p:nvPr/>
        </p:nvSpPr>
        <p:spPr bwMode="auto">
          <a:xfrm>
            <a:off x="6681788" y="4173538"/>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29" name="Freeform 76"/>
          <p:cNvSpPr>
            <a:spLocks/>
          </p:cNvSpPr>
          <p:nvPr/>
        </p:nvSpPr>
        <p:spPr bwMode="auto">
          <a:xfrm>
            <a:off x="6681788" y="3671888"/>
            <a:ext cx="1460500"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730" name="Freeform 77"/>
          <p:cNvSpPr>
            <a:spLocks/>
          </p:cNvSpPr>
          <p:nvPr/>
        </p:nvSpPr>
        <p:spPr bwMode="auto">
          <a:xfrm>
            <a:off x="6681788" y="3671888"/>
            <a:ext cx="1460500"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31" name="Rectangle 78"/>
          <p:cNvSpPr>
            <a:spLocks noChangeArrowheads="1"/>
          </p:cNvSpPr>
          <p:nvPr/>
        </p:nvSpPr>
        <p:spPr bwMode="auto">
          <a:xfrm>
            <a:off x="6681788" y="3671888"/>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32" name="Freeform 79"/>
          <p:cNvSpPr>
            <a:spLocks/>
          </p:cNvSpPr>
          <p:nvPr/>
        </p:nvSpPr>
        <p:spPr bwMode="auto">
          <a:xfrm>
            <a:off x="6681788" y="2663825"/>
            <a:ext cx="1460500" cy="7938"/>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733" name="Freeform 80"/>
          <p:cNvSpPr>
            <a:spLocks/>
          </p:cNvSpPr>
          <p:nvPr/>
        </p:nvSpPr>
        <p:spPr bwMode="auto">
          <a:xfrm>
            <a:off x="6681788" y="2663825"/>
            <a:ext cx="1460500" cy="7938"/>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34" name="Rectangle 81"/>
          <p:cNvSpPr>
            <a:spLocks noChangeArrowheads="1"/>
          </p:cNvSpPr>
          <p:nvPr/>
        </p:nvSpPr>
        <p:spPr bwMode="auto">
          <a:xfrm>
            <a:off x="6681788" y="2663825"/>
            <a:ext cx="1460500" cy="79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35" name="Freeform 82"/>
          <p:cNvSpPr>
            <a:spLocks/>
          </p:cNvSpPr>
          <p:nvPr/>
        </p:nvSpPr>
        <p:spPr bwMode="auto">
          <a:xfrm>
            <a:off x="6681788" y="3167063"/>
            <a:ext cx="1460500"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736" name="Freeform 83"/>
          <p:cNvSpPr>
            <a:spLocks/>
          </p:cNvSpPr>
          <p:nvPr/>
        </p:nvSpPr>
        <p:spPr bwMode="auto">
          <a:xfrm>
            <a:off x="6681788" y="3167063"/>
            <a:ext cx="1460500"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37" name="Rectangle 84"/>
          <p:cNvSpPr>
            <a:spLocks noChangeArrowheads="1"/>
          </p:cNvSpPr>
          <p:nvPr/>
        </p:nvSpPr>
        <p:spPr bwMode="auto">
          <a:xfrm>
            <a:off x="6681788" y="3167063"/>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38" name="Freeform 85"/>
          <p:cNvSpPr>
            <a:spLocks/>
          </p:cNvSpPr>
          <p:nvPr/>
        </p:nvSpPr>
        <p:spPr bwMode="auto">
          <a:xfrm>
            <a:off x="6681788" y="3170238"/>
            <a:ext cx="1460500"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739" name="Freeform 86"/>
          <p:cNvSpPr>
            <a:spLocks/>
          </p:cNvSpPr>
          <p:nvPr/>
        </p:nvSpPr>
        <p:spPr bwMode="auto">
          <a:xfrm>
            <a:off x="6681788" y="3170238"/>
            <a:ext cx="1460500"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40" name="Rectangle 87"/>
          <p:cNvSpPr>
            <a:spLocks noChangeArrowheads="1"/>
          </p:cNvSpPr>
          <p:nvPr/>
        </p:nvSpPr>
        <p:spPr bwMode="auto">
          <a:xfrm>
            <a:off x="6681788" y="3170238"/>
            <a:ext cx="1460500"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41" name="Freeform 88"/>
          <p:cNvSpPr>
            <a:spLocks/>
          </p:cNvSpPr>
          <p:nvPr/>
        </p:nvSpPr>
        <p:spPr bwMode="auto">
          <a:xfrm>
            <a:off x="6681788" y="3170238"/>
            <a:ext cx="1460500"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742" name="Freeform 89"/>
          <p:cNvSpPr>
            <a:spLocks/>
          </p:cNvSpPr>
          <p:nvPr/>
        </p:nvSpPr>
        <p:spPr bwMode="auto">
          <a:xfrm>
            <a:off x="6681788" y="3170238"/>
            <a:ext cx="1460500"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743" name="Rectangle 90"/>
          <p:cNvSpPr>
            <a:spLocks noChangeArrowheads="1"/>
          </p:cNvSpPr>
          <p:nvPr/>
        </p:nvSpPr>
        <p:spPr bwMode="auto">
          <a:xfrm>
            <a:off x="6681788" y="3170238"/>
            <a:ext cx="1460500"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44" name="Freeform 91"/>
          <p:cNvSpPr>
            <a:spLocks/>
          </p:cNvSpPr>
          <p:nvPr/>
        </p:nvSpPr>
        <p:spPr bwMode="auto">
          <a:xfrm>
            <a:off x="7650163" y="2668588"/>
            <a:ext cx="9525" cy="3016250"/>
          </a:xfrm>
          <a:custGeom>
            <a:avLst/>
            <a:gdLst>
              <a:gd name="T0" fmla="*/ 2147483646 w 32"/>
              <a:gd name="T1" fmla="*/ 0 h 14436"/>
              <a:gd name="T2" fmla="*/ 0 w 32"/>
              <a:gd name="T3" fmla="*/ 0 h 14436"/>
              <a:gd name="T4" fmla="*/ 2147483646 w 32"/>
              <a:gd name="T5" fmla="*/ 2147483646 h 14436"/>
              <a:gd name="T6" fmla="*/ 2147483646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32" y="0"/>
                </a:moveTo>
                <a:lnTo>
                  <a:pt x="0" y="0"/>
                </a:lnTo>
                <a:lnTo>
                  <a:pt x="32" y="14436"/>
                </a:lnTo>
                <a:lnTo>
                  <a:pt x="32" y="0"/>
                </a:lnTo>
                <a:close/>
              </a:path>
            </a:pathLst>
          </a:custGeom>
          <a:solidFill>
            <a:srgbClr val="000000"/>
          </a:solidFill>
          <a:ln w="41275">
            <a:solidFill>
              <a:schemeClr val="tx1"/>
            </a:solidFill>
            <a:round/>
            <a:headEnd/>
            <a:tailEnd/>
          </a:ln>
        </p:spPr>
        <p:txBody>
          <a:bodyPr/>
          <a:lstStyle/>
          <a:p>
            <a:endParaRPr lang="en-US"/>
          </a:p>
        </p:txBody>
      </p:sp>
      <p:sp>
        <p:nvSpPr>
          <p:cNvPr id="111745" name="Freeform 92"/>
          <p:cNvSpPr>
            <a:spLocks/>
          </p:cNvSpPr>
          <p:nvPr/>
        </p:nvSpPr>
        <p:spPr bwMode="auto">
          <a:xfrm>
            <a:off x="7650163" y="2668588"/>
            <a:ext cx="9525" cy="3016250"/>
          </a:xfrm>
          <a:custGeom>
            <a:avLst/>
            <a:gdLst>
              <a:gd name="T0" fmla="*/ 0 w 32"/>
              <a:gd name="T1" fmla="*/ 0 h 14436"/>
              <a:gd name="T2" fmla="*/ 2147483646 w 32"/>
              <a:gd name="T3" fmla="*/ 2147483646 h 14436"/>
              <a:gd name="T4" fmla="*/ 0 w 32"/>
              <a:gd name="T5" fmla="*/ 2147483646 h 14436"/>
              <a:gd name="T6" fmla="*/ 0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0" y="0"/>
                </a:moveTo>
                <a:lnTo>
                  <a:pt x="32"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746" name="Rectangle 93"/>
          <p:cNvSpPr>
            <a:spLocks noChangeArrowheads="1"/>
          </p:cNvSpPr>
          <p:nvPr/>
        </p:nvSpPr>
        <p:spPr bwMode="auto">
          <a:xfrm>
            <a:off x="7650163" y="2668588"/>
            <a:ext cx="9525"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47" name="Line 94"/>
          <p:cNvSpPr>
            <a:spLocks noChangeShapeType="1"/>
          </p:cNvSpPr>
          <p:nvPr/>
        </p:nvSpPr>
        <p:spPr bwMode="auto">
          <a:xfrm>
            <a:off x="7643813"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48" name="Freeform 95"/>
          <p:cNvSpPr>
            <a:spLocks/>
          </p:cNvSpPr>
          <p:nvPr/>
        </p:nvSpPr>
        <p:spPr bwMode="auto">
          <a:xfrm>
            <a:off x="7627938" y="5730875"/>
            <a:ext cx="19050"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80"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749" name="Freeform 96"/>
          <p:cNvSpPr>
            <a:spLocks/>
          </p:cNvSpPr>
          <p:nvPr/>
        </p:nvSpPr>
        <p:spPr bwMode="auto">
          <a:xfrm>
            <a:off x="7627938" y="5730875"/>
            <a:ext cx="15875" cy="1588"/>
          </a:xfrm>
          <a:custGeom>
            <a:avLst/>
            <a:gdLst>
              <a:gd name="T0" fmla="*/ 2147483646 w 80"/>
              <a:gd name="T1" fmla="*/ 0 h 9"/>
              <a:gd name="T2" fmla="*/ 0 w 80"/>
              <a:gd name="T3" fmla="*/ 2147483646 h 9"/>
              <a:gd name="T4" fmla="*/ 2147483646 w 80"/>
              <a:gd name="T5" fmla="*/ 0 h 9"/>
              <a:gd name="T6" fmla="*/ 2147483646 w 80"/>
              <a:gd name="T7" fmla="*/ 0 h 9"/>
              <a:gd name="T8" fmla="*/ 0 60000 65536"/>
              <a:gd name="T9" fmla="*/ 0 60000 65536"/>
              <a:gd name="T10" fmla="*/ 0 60000 65536"/>
              <a:gd name="T11" fmla="*/ 0 60000 65536"/>
              <a:gd name="T12" fmla="*/ 0 w 80"/>
              <a:gd name="T13" fmla="*/ 0 h 9"/>
              <a:gd name="T14" fmla="*/ 80 w 80"/>
              <a:gd name="T15" fmla="*/ 9 h 9"/>
            </a:gdLst>
            <a:ahLst/>
            <a:cxnLst>
              <a:cxn ang="T8">
                <a:pos x="T0" y="T1"/>
              </a:cxn>
              <a:cxn ang="T9">
                <a:pos x="T2" y="T3"/>
              </a:cxn>
              <a:cxn ang="T10">
                <a:pos x="T4" y="T5"/>
              </a:cxn>
              <a:cxn ang="T11">
                <a:pos x="T6" y="T7"/>
              </a:cxn>
            </a:cxnLst>
            <a:rect l="T12" t="T13" r="T14" b="T15"/>
            <a:pathLst>
              <a:path w="80" h="9">
                <a:moveTo>
                  <a:pt x="80" y="0"/>
                </a:moveTo>
                <a:lnTo>
                  <a:pt x="0" y="9"/>
                </a:lnTo>
                <a:lnTo>
                  <a:pt x="14" y="0"/>
                </a:lnTo>
                <a:lnTo>
                  <a:pt x="80" y="0"/>
                </a:lnTo>
                <a:close/>
              </a:path>
            </a:pathLst>
          </a:custGeom>
          <a:solidFill>
            <a:srgbClr val="000000"/>
          </a:solidFill>
          <a:ln w="12700">
            <a:solidFill>
              <a:schemeClr val="tx1"/>
            </a:solidFill>
            <a:round/>
            <a:headEnd/>
            <a:tailEnd/>
          </a:ln>
        </p:spPr>
        <p:txBody>
          <a:bodyPr/>
          <a:lstStyle/>
          <a:p>
            <a:endParaRPr lang="en-US"/>
          </a:p>
        </p:txBody>
      </p:sp>
      <p:sp>
        <p:nvSpPr>
          <p:cNvPr id="111750" name="Freeform 97"/>
          <p:cNvSpPr>
            <a:spLocks/>
          </p:cNvSpPr>
          <p:nvPr/>
        </p:nvSpPr>
        <p:spPr bwMode="auto">
          <a:xfrm>
            <a:off x="7627938" y="5730875"/>
            <a:ext cx="19050"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80"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51" name="Freeform 98"/>
          <p:cNvSpPr>
            <a:spLocks/>
          </p:cNvSpPr>
          <p:nvPr/>
        </p:nvSpPr>
        <p:spPr bwMode="auto">
          <a:xfrm>
            <a:off x="7627938" y="5684838"/>
            <a:ext cx="26987"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752" name="Freeform 99"/>
          <p:cNvSpPr>
            <a:spLocks/>
          </p:cNvSpPr>
          <p:nvPr/>
        </p:nvSpPr>
        <p:spPr bwMode="auto">
          <a:xfrm>
            <a:off x="7629525"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753" name="Freeform 100"/>
          <p:cNvSpPr>
            <a:spLocks/>
          </p:cNvSpPr>
          <p:nvPr/>
        </p:nvSpPr>
        <p:spPr bwMode="auto">
          <a:xfrm>
            <a:off x="7627938" y="5684838"/>
            <a:ext cx="26987"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54" name="Freeform 101"/>
          <p:cNvSpPr>
            <a:spLocks/>
          </p:cNvSpPr>
          <p:nvPr/>
        </p:nvSpPr>
        <p:spPr bwMode="auto">
          <a:xfrm>
            <a:off x="7654925" y="5684838"/>
            <a:ext cx="26988"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755" name="Freeform 102"/>
          <p:cNvSpPr>
            <a:spLocks/>
          </p:cNvSpPr>
          <p:nvPr/>
        </p:nvSpPr>
        <p:spPr bwMode="auto">
          <a:xfrm>
            <a:off x="7654925" y="5686425"/>
            <a:ext cx="26988"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756" name="Freeform 103"/>
          <p:cNvSpPr>
            <a:spLocks/>
          </p:cNvSpPr>
          <p:nvPr/>
        </p:nvSpPr>
        <p:spPr bwMode="auto">
          <a:xfrm>
            <a:off x="7654925" y="5684838"/>
            <a:ext cx="26988"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57" name="Freeform 104"/>
          <p:cNvSpPr>
            <a:spLocks/>
          </p:cNvSpPr>
          <p:nvPr/>
        </p:nvSpPr>
        <p:spPr bwMode="auto">
          <a:xfrm>
            <a:off x="7666038" y="5730875"/>
            <a:ext cx="15875" cy="1588"/>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69"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1758" name="Freeform 105"/>
          <p:cNvSpPr>
            <a:spLocks/>
          </p:cNvSpPr>
          <p:nvPr/>
        </p:nvSpPr>
        <p:spPr bwMode="auto">
          <a:xfrm>
            <a:off x="7666038" y="5730875"/>
            <a:ext cx="14287" cy="1588"/>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1759" name="Freeform 106"/>
          <p:cNvSpPr>
            <a:spLocks/>
          </p:cNvSpPr>
          <p:nvPr/>
        </p:nvSpPr>
        <p:spPr bwMode="auto">
          <a:xfrm>
            <a:off x="7666038" y="5730875"/>
            <a:ext cx="15875" cy="1588"/>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69"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60" name="Line 107"/>
          <p:cNvSpPr>
            <a:spLocks noChangeShapeType="1"/>
          </p:cNvSpPr>
          <p:nvPr/>
        </p:nvSpPr>
        <p:spPr bwMode="auto">
          <a:xfrm>
            <a:off x="766603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1" name="Freeform 108"/>
          <p:cNvSpPr>
            <a:spLocks/>
          </p:cNvSpPr>
          <p:nvPr/>
        </p:nvSpPr>
        <p:spPr bwMode="auto">
          <a:xfrm>
            <a:off x="7646988" y="5730875"/>
            <a:ext cx="19050"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762" name="Freeform 109"/>
          <p:cNvSpPr>
            <a:spLocks/>
          </p:cNvSpPr>
          <p:nvPr/>
        </p:nvSpPr>
        <p:spPr bwMode="auto">
          <a:xfrm>
            <a:off x="7643813" y="5730875"/>
            <a:ext cx="22225" cy="1588"/>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7"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763" name="Freeform 110"/>
          <p:cNvSpPr>
            <a:spLocks/>
          </p:cNvSpPr>
          <p:nvPr/>
        </p:nvSpPr>
        <p:spPr bwMode="auto">
          <a:xfrm>
            <a:off x="7643813" y="5730875"/>
            <a:ext cx="22225" cy="1588"/>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7"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64" name="Line 111"/>
          <p:cNvSpPr>
            <a:spLocks noChangeShapeType="1"/>
          </p:cNvSpPr>
          <p:nvPr/>
        </p:nvSpPr>
        <p:spPr bwMode="auto">
          <a:xfrm>
            <a:off x="8131175" y="5730875"/>
            <a:ext cx="1588"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65" name="Freeform 112"/>
          <p:cNvSpPr>
            <a:spLocks/>
          </p:cNvSpPr>
          <p:nvPr/>
        </p:nvSpPr>
        <p:spPr bwMode="auto">
          <a:xfrm>
            <a:off x="8113713" y="5730875"/>
            <a:ext cx="17462"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766" name="Freeform 113"/>
          <p:cNvSpPr>
            <a:spLocks/>
          </p:cNvSpPr>
          <p:nvPr/>
        </p:nvSpPr>
        <p:spPr bwMode="auto">
          <a:xfrm>
            <a:off x="8113713" y="5730875"/>
            <a:ext cx="17462" cy="1588"/>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3"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767" name="Freeform 114"/>
          <p:cNvSpPr>
            <a:spLocks/>
          </p:cNvSpPr>
          <p:nvPr/>
        </p:nvSpPr>
        <p:spPr bwMode="auto">
          <a:xfrm>
            <a:off x="8113713" y="5730875"/>
            <a:ext cx="17462"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3"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68" name="Freeform 115"/>
          <p:cNvSpPr>
            <a:spLocks/>
          </p:cNvSpPr>
          <p:nvPr/>
        </p:nvSpPr>
        <p:spPr bwMode="auto">
          <a:xfrm>
            <a:off x="8113713" y="5684838"/>
            <a:ext cx="28575" cy="46037"/>
          </a:xfrm>
          <a:custGeom>
            <a:avLst/>
            <a:gdLst>
              <a:gd name="T0" fmla="*/ 0 w 130"/>
              <a:gd name="T1" fmla="*/ 2147483646 h 228"/>
              <a:gd name="T2" fmla="*/ 2147483646 w 130"/>
              <a:gd name="T3" fmla="*/ 2147483646 h 228"/>
              <a:gd name="T4" fmla="*/ 2147483646 w 130"/>
              <a:gd name="T5" fmla="*/ 0 h 228"/>
              <a:gd name="T6" fmla="*/ 0 w 130"/>
              <a:gd name="T7" fmla="*/ 2147483646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228"/>
                </a:moveTo>
                <a:lnTo>
                  <a:pt x="13" y="219"/>
                </a:lnTo>
                <a:lnTo>
                  <a:pt x="130"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769" name="Freeform 116"/>
          <p:cNvSpPr>
            <a:spLocks/>
          </p:cNvSpPr>
          <p:nvPr/>
        </p:nvSpPr>
        <p:spPr bwMode="auto">
          <a:xfrm>
            <a:off x="8116888"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770" name="Freeform 117"/>
          <p:cNvSpPr>
            <a:spLocks/>
          </p:cNvSpPr>
          <p:nvPr/>
        </p:nvSpPr>
        <p:spPr bwMode="auto">
          <a:xfrm>
            <a:off x="8113713" y="5684838"/>
            <a:ext cx="28575" cy="46037"/>
          </a:xfrm>
          <a:custGeom>
            <a:avLst/>
            <a:gdLst>
              <a:gd name="T0" fmla="*/ 0 w 130"/>
              <a:gd name="T1" fmla="*/ 2147483646 h 228"/>
              <a:gd name="T2" fmla="*/ 2147483646 w 130"/>
              <a:gd name="T3" fmla="*/ 2147483646 h 228"/>
              <a:gd name="T4" fmla="*/ 2147483646 w 130"/>
              <a:gd name="T5" fmla="*/ 2147483646 h 228"/>
              <a:gd name="T6" fmla="*/ 2147483646 w 130"/>
              <a:gd name="T7" fmla="*/ 0 h 228"/>
              <a:gd name="T8" fmla="*/ 0 w 130"/>
              <a:gd name="T9" fmla="*/ 2147483646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228"/>
                </a:moveTo>
                <a:lnTo>
                  <a:pt x="13" y="219"/>
                </a:lnTo>
                <a:lnTo>
                  <a:pt x="130" y="16"/>
                </a:lnTo>
                <a:lnTo>
                  <a:pt x="130"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71" name="Freeform 118"/>
          <p:cNvSpPr>
            <a:spLocks/>
          </p:cNvSpPr>
          <p:nvPr/>
        </p:nvSpPr>
        <p:spPr bwMode="auto">
          <a:xfrm>
            <a:off x="8142288" y="5684838"/>
            <a:ext cx="26987"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772" name="Freeform 119"/>
          <p:cNvSpPr>
            <a:spLocks/>
          </p:cNvSpPr>
          <p:nvPr/>
        </p:nvSpPr>
        <p:spPr bwMode="auto">
          <a:xfrm>
            <a:off x="8142288" y="5686425"/>
            <a:ext cx="26987"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773" name="Freeform 120"/>
          <p:cNvSpPr>
            <a:spLocks/>
          </p:cNvSpPr>
          <p:nvPr/>
        </p:nvSpPr>
        <p:spPr bwMode="auto">
          <a:xfrm>
            <a:off x="8142288" y="5684838"/>
            <a:ext cx="26987"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74" name="Freeform 121"/>
          <p:cNvSpPr>
            <a:spLocks/>
          </p:cNvSpPr>
          <p:nvPr/>
        </p:nvSpPr>
        <p:spPr bwMode="auto">
          <a:xfrm>
            <a:off x="8151813" y="5730875"/>
            <a:ext cx="17462" cy="1588"/>
          </a:xfrm>
          <a:custGeom>
            <a:avLst/>
            <a:gdLst>
              <a:gd name="T0" fmla="*/ 2147483646 w 82"/>
              <a:gd name="T1" fmla="*/ 2147483646 h 9"/>
              <a:gd name="T2" fmla="*/ 2147483646 w 82"/>
              <a:gd name="T3" fmla="*/ 0 h 9"/>
              <a:gd name="T4" fmla="*/ 0 w 82"/>
              <a:gd name="T5" fmla="*/ 2147483646 h 9"/>
              <a:gd name="T6" fmla="*/ 2147483646 w 82"/>
              <a:gd name="T7" fmla="*/ 2147483646 h 9"/>
              <a:gd name="T8" fmla="*/ 0 60000 65536"/>
              <a:gd name="T9" fmla="*/ 0 60000 65536"/>
              <a:gd name="T10" fmla="*/ 0 60000 65536"/>
              <a:gd name="T11" fmla="*/ 0 60000 65536"/>
              <a:gd name="T12" fmla="*/ 0 w 82"/>
              <a:gd name="T13" fmla="*/ 0 h 9"/>
              <a:gd name="T14" fmla="*/ 82 w 82"/>
              <a:gd name="T15" fmla="*/ 9 h 9"/>
            </a:gdLst>
            <a:ahLst/>
            <a:cxnLst>
              <a:cxn ang="T8">
                <a:pos x="T0" y="T1"/>
              </a:cxn>
              <a:cxn ang="T9">
                <a:pos x="T2" y="T3"/>
              </a:cxn>
              <a:cxn ang="T10">
                <a:pos x="T4" y="T5"/>
              </a:cxn>
              <a:cxn ang="T11">
                <a:pos x="T6" y="T7"/>
              </a:cxn>
            </a:cxnLst>
            <a:rect l="T12" t="T13" r="T14" b="T15"/>
            <a:pathLst>
              <a:path w="82" h="9">
                <a:moveTo>
                  <a:pt x="82" y="9"/>
                </a:moveTo>
                <a:lnTo>
                  <a:pt x="68" y="0"/>
                </a:lnTo>
                <a:lnTo>
                  <a:pt x="0" y="9"/>
                </a:lnTo>
                <a:lnTo>
                  <a:pt x="82" y="9"/>
                </a:lnTo>
                <a:close/>
              </a:path>
            </a:pathLst>
          </a:custGeom>
          <a:solidFill>
            <a:srgbClr val="000000"/>
          </a:solidFill>
          <a:ln w="12700">
            <a:solidFill>
              <a:schemeClr val="tx1"/>
            </a:solidFill>
            <a:round/>
            <a:headEnd/>
            <a:tailEnd/>
          </a:ln>
        </p:spPr>
        <p:txBody>
          <a:bodyPr/>
          <a:lstStyle/>
          <a:p>
            <a:endParaRPr lang="en-US"/>
          </a:p>
        </p:txBody>
      </p:sp>
      <p:sp>
        <p:nvSpPr>
          <p:cNvPr id="111775" name="Freeform 122"/>
          <p:cNvSpPr>
            <a:spLocks/>
          </p:cNvSpPr>
          <p:nvPr/>
        </p:nvSpPr>
        <p:spPr bwMode="auto">
          <a:xfrm>
            <a:off x="8151813" y="5730875"/>
            <a:ext cx="12700" cy="1588"/>
          </a:xfrm>
          <a:custGeom>
            <a:avLst/>
            <a:gdLst>
              <a:gd name="T0" fmla="*/ 2147483646 w 68"/>
              <a:gd name="T1" fmla="*/ 0 h 9"/>
              <a:gd name="T2" fmla="*/ 0 w 68"/>
              <a:gd name="T3" fmla="*/ 2147483646 h 9"/>
              <a:gd name="T4" fmla="*/ 0 w 68"/>
              <a:gd name="T5" fmla="*/ 0 h 9"/>
              <a:gd name="T6" fmla="*/ 2147483646 w 68"/>
              <a:gd name="T7" fmla="*/ 0 h 9"/>
              <a:gd name="T8" fmla="*/ 0 60000 65536"/>
              <a:gd name="T9" fmla="*/ 0 60000 65536"/>
              <a:gd name="T10" fmla="*/ 0 60000 65536"/>
              <a:gd name="T11" fmla="*/ 0 60000 65536"/>
              <a:gd name="T12" fmla="*/ 0 w 68"/>
              <a:gd name="T13" fmla="*/ 0 h 9"/>
              <a:gd name="T14" fmla="*/ 68 w 68"/>
              <a:gd name="T15" fmla="*/ 9 h 9"/>
            </a:gdLst>
            <a:ahLst/>
            <a:cxnLst>
              <a:cxn ang="T8">
                <a:pos x="T0" y="T1"/>
              </a:cxn>
              <a:cxn ang="T9">
                <a:pos x="T2" y="T3"/>
              </a:cxn>
              <a:cxn ang="T10">
                <a:pos x="T4" y="T5"/>
              </a:cxn>
              <a:cxn ang="T11">
                <a:pos x="T6" y="T7"/>
              </a:cxn>
            </a:cxnLst>
            <a:rect l="T12" t="T13" r="T14" b="T15"/>
            <a:pathLst>
              <a:path w="68" h="9">
                <a:moveTo>
                  <a:pt x="68" y="0"/>
                </a:moveTo>
                <a:lnTo>
                  <a:pt x="0" y="9"/>
                </a:lnTo>
                <a:lnTo>
                  <a:pt x="0" y="0"/>
                </a:lnTo>
                <a:lnTo>
                  <a:pt x="68" y="0"/>
                </a:lnTo>
                <a:close/>
              </a:path>
            </a:pathLst>
          </a:custGeom>
          <a:solidFill>
            <a:srgbClr val="000000"/>
          </a:solidFill>
          <a:ln w="12700">
            <a:solidFill>
              <a:schemeClr val="tx1"/>
            </a:solidFill>
            <a:round/>
            <a:headEnd/>
            <a:tailEnd/>
          </a:ln>
        </p:spPr>
        <p:txBody>
          <a:bodyPr/>
          <a:lstStyle/>
          <a:p>
            <a:endParaRPr lang="en-US"/>
          </a:p>
        </p:txBody>
      </p:sp>
      <p:sp>
        <p:nvSpPr>
          <p:cNvPr id="111776" name="Freeform 123"/>
          <p:cNvSpPr>
            <a:spLocks/>
          </p:cNvSpPr>
          <p:nvPr/>
        </p:nvSpPr>
        <p:spPr bwMode="auto">
          <a:xfrm>
            <a:off x="8151813" y="5730875"/>
            <a:ext cx="17462" cy="1588"/>
          </a:xfrm>
          <a:custGeom>
            <a:avLst/>
            <a:gdLst>
              <a:gd name="T0" fmla="*/ 2147483646 w 82"/>
              <a:gd name="T1" fmla="*/ 2147483646 h 9"/>
              <a:gd name="T2" fmla="*/ 2147483646 w 82"/>
              <a:gd name="T3" fmla="*/ 0 h 9"/>
              <a:gd name="T4" fmla="*/ 0 w 82"/>
              <a:gd name="T5" fmla="*/ 0 h 9"/>
              <a:gd name="T6" fmla="*/ 0 w 82"/>
              <a:gd name="T7" fmla="*/ 2147483646 h 9"/>
              <a:gd name="T8" fmla="*/ 2147483646 w 82"/>
              <a:gd name="T9" fmla="*/ 2147483646 h 9"/>
              <a:gd name="T10" fmla="*/ 0 60000 65536"/>
              <a:gd name="T11" fmla="*/ 0 60000 65536"/>
              <a:gd name="T12" fmla="*/ 0 60000 65536"/>
              <a:gd name="T13" fmla="*/ 0 60000 65536"/>
              <a:gd name="T14" fmla="*/ 0 60000 65536"/>
              <a:gd name="T15" fmla="*/ 0 w 82"/>
              <a:gd name="T16" fmla="*/ 0 h 9"/>
              <a:gd name="T17" fmla="*/ 82 w 82"/>
              <a:gd name="T18" fmla="*/ 9 h 9"/>
            </a:gdLst>
            <a:ahLst/>
            <a:cxnLst>
              <a:cxn ang="T10">
                <a:pos x="T0" y="T1"/>
              </a:cxn>
              <a:cxn ang="T11">
                <a:pos x="T2" y="T3"/>
              </a:cxn>
              <a:cxn ang="T12">
                <a:pos x="T4" y="T5"/>
              </a:cxn>
              <a:cxn ang="T13">
                <a:pos x="T6" y="T7"/>
              </a:cxn>
              <a:cxn ang="T14">
                <a:pos x="T8" y="T9"/>
              </a:cxn>
            </a:cxnLst>
            <a:rect l="T15" t="T16" r="T17" b="T18"/>
            <a:pathLst>
              <a:path w="82" h="9">
                <a:moveTo>
                  <a:pt x="82" y="9"/>
                </a:moveTo>
                <a:lnTo>
                  <a:pt x="68" y="0"/>
                </a:lnTo>
                <a:lnTo>
                  <a:pt x="0" y="0"/>
                </a:lnTo>
                <a:lnTo>
                  <a:pt x="0" y="9"/>
                </a:lnTo>
                <a:lnTo>
                  <a:pt x="82"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77" name="Line 124"/>
          <p:cNvSpPr>
            <a:spLocks noChangeShapeType="1"/>
          </p:cNvSpPr>
          <p:nvPr/>
        </p:nvSpPr>
        <p:spPr bwMode="auto">
          <a:xfrm>
            <a:off x="8151813"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78" name="Freeform 125"/>
          <p:cNvSpPr>
            <a:spLocks/>
          </p:cNvSpPr>
          <p:nvPr/>
        </p:nvSpPr>
        <p:spPr bwMode="auto">
          <a:xfrm>
            <a:off x="8131175" y="5730875"/>
            <a:ext cx="20638"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779" name="Freeform 126"/>
          <p:cNvSpPr>
            <a:spLocks/>
          </p:cNvSpPr>
          <p:nvPr/>
        </p:nvSpPr>
        <p:spPr bwMode="auto">
          <a:xfrm>
            <a:off x="8131175" y="5730875"/>
            <a:ext cx="20638" cy="1588"/>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8"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1780" name="Freeform 127"/>
          <p:cNvSpPr>
            <a:spLocks/>
          </p:cNvSpPr>
          <p:nvPr/>
        </p:nvSpPr>
        <p:spPr bwMode="auto">
          <a:xfrm>
            <a:off x="8131175" y="5730875"/>
            <a:ext cx="20638" cy="1588"/>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8"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81" name="Freeform 128"/>
          <p:cNvSpPr>
            <a:spLocks/>
          </p:cNvSpPr>
          <p:nvPr/>
        </p:nvSpPr>
        <p:spPr bwMode="auto">
          <a:xfrm>
            <a:off x="8137525" y="2668588"/>
            <a:ext cx="6350" cy="3016250"/>
          </a:xfrm>
          <a:custGeom>
            <a:avLst/>
            <a:gdLst>
              <a:gd name="T0" fmla="*/ 2147483646 w 31"/>
              <a:gd name="T1" fmla="*/ 0 h 14436"/>
              <a:gd name="T2" fmla="*/ 0 w 31"/>
              <a:gd name="T3" fmla="*/ 0 h 14436"/>
              <a:gd name="T4" fmla="*/ 2147483646 w 31"/>
              <a:gd name="T5" fmla="*/ 2147483646 h 14436"/>
              <a:gd name="T6" fmla="*/ 2147483646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31" y="0"/>
                </a:moveTo>
                <a:lnTo>
                  <a:pt x="0" y="0"/>
                </a:lnTo>
                <a:lnTo>
                  <a:pt x="31" y="14436"/>
                </a:lnTo>
                <a:lnTo>
                  <a:pt x="31" y="0"/>
                </a:lnTo>
                <a:close/>
              </a:path>
            </a:pathLst>
          </a:custGeom>
          <a:solidFill>
            <a:srgbClr val="000000"/>
          </a:solidFill>
          <a:ln w="41275">
            <a:solidFill>
              <a:schemeClr val="tx1"/>
            </a:solidFill>
            <a:round/>
            <a:headEnd/>
            <a:tailEnd/>
          </a:ln>
        </p:spPr>
        <p:txBody>
          <a:bodyPr/>
          <a:lstStyle/>
          <a:p>
            <a:endParaRPr lang="en-US"/>
          </a:p>
        </p:txBody>
      </p:sp>
      <p:sp>
        <p:nvSpPr>
          <p:cNvPr id="111782" name="Freeform 129"/>
          <p:cNvSpPr>
            <a:spLocks/>
          </p:cNvSpPr>
          <p:nvPr/>
        </p:nvSpPr>
        <p:spPr bwMode="auto">
          <a:xfrm>
            <a:off x="8137525" y="2668588"/>
            <a:ext cx="6350" cy="3016250"/>
          </a:xfrm>
          <a:custGeom>
            <a:avLst/>
            <a:gdLst>
              <a:gd name="T0" fmla="*/ 0 w 31"/>
              <a:gd name="T1" fmla="*/ 0 h 14436"/>
              <a:gd name="T2" fmla="*/ 2147483646 w 31"/>
              <a:gd name="T3" fmla="*/ 2147483646 h 14436"/>
              <a:gd name="T4" fmla="*/ 0 w 31"/>
              <a:gd name="T5" fmla="*/ 2147483646 h 14436"/>
              <a:gd name="T6" fmla="*/ 0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0" y="0"/>
                </a:moveTo>
                <a:lnTo>
                  <a:pt x="31"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783" name="Rectangle 130"/>
          <p:cNvSpPr>
            <a:spLocks noChangeArrowheads="1"/>
          </p:cNvSpPr>
          <p:nvPr/>
        </p:nvSpPr>
        <p:spPr bwMode="auto">
          <a:xfrm>
            <a:off x="8137525"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84" name="Freeform 131"/>
          <p:cNvSpPr>
            <a:spLocks/>
          </p:cNvSpPr>
          <p:nvPr/>
        </p:nvSpPr>
        <p:spPr bwMode="auto">
          <a:xfrm>
            <a:off x="6192838" y="2668588"/>
            <a:ext cx="6350" cy="3016250"/>
          </a:xfrm>
          <a:custGeom>
            <a:avLst/>
            <a:gdLst>
              <a:gd name="T0" fmla="*/ 2147483646 w 31"/>
              <a:gd name="T1" fmla="*/ 0 h 14436"/>
              <a:gd name="T2" fmla="*/ 0 w 31"/>
              <a:gd name="T3" fmla="*/ 0 h 14436"/>
              <a:gd name="T4" fmla="*/ 2147483646 w 31"/>
              <a:gd name="T5" fmla="*/ 2147483646 h 14436"/>
              <a:gd name="T6" fmla="*/ 2147483646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31" y="0"/>
                </a:moveTo>
                <a:lnTo>
                  <a:pt x="0" y="0"/>
                </a:lnTo>
                <a:lnTo>
                  <a:pt x="31" y="14436"/>
                </a:lnTo>
                <a:lnTo>
                  <a:pt x="31" y="0"/>
                </a:lnTo>
                <a:close/>
              </a:path>
            </a:pathLst>
          </a:custGeom>
          <a:solidFill>
            <a:srgbClr val="000000"/>
          </a:solidFill>
          <a:ln w="41275">
            <a:solidFill>
              <a:schemeClr val="tx1"/>
            </a:solidFill>
            <a:round/>
            <a:headEnd/>
            <a:tailEnd/>
          </a:ln>
        </p:spPr>
        <p:txBody>
          <a:bodyPr/>
          <a:lstStyle/>
          <a:p>
            <a:endParaRPr lang="en-US"/>
          </a:p>
        </p:txBody>
      </p:sp>
      <p:sp>
        <p:nvSpPr>
          <p:cNvPr id="111785" name="Freeform 132"/>
          <p:cNvSpPr>
            <a:spLocks/>
          </p:cNvSpPr>
          <p:nvPr/>
        </p:nvSpPr>
        <p:spPr bwMode="auto">
          <a:xfrm>
            <a:off x="6192838" y="2668588"/>
            <a:ext cx="6350" cy="3016250"/>
          </a:xfrm>
          <a:custGeom>
            <a:avLst/>
            <a:gdLst>
              <a:gd name="T0" fmla="*/ 0 w 31"/>
              <a:gd name="T1" fmla="*/ 0 h 14436"/>
              <a:gd name="T2" fmla="*/ 2147483646 w 31"/>
              <a:gd name="T3" fmla="*/ 2147483646 h 14436"/>
              <a:gd name="T4" fmla="*/ 0 w 31"/>
              <a:gd name="T5" fmla="*/ 2147483646 h 14436"/>
              <a:gd name="T6" fmla="*/ 0 w 31"/>
              <a:gd name="T7" fmla="*/ 0 h 14436"/>
              <a:gd name="T8" fmla="*/ 0 60000 65536"/>
              <a:gd name="T9" fmla="*/ 0 60000 65536"/>
              <a:gd name="T10" fmla="*/ 0 60000 65536"/>
              <a:gd name="T11" fmla="*/ 0 60000 65536"/>
              <a:gd name="T12" fmla="*/ 0 w 31"/>
              <a:gd name="T13" fmla="*/ 0 h 14436"/>
              <a:gd name="T14" fmla="*/ 31 w 31"/>
              <a:gd name="T15" fmla="*/ 14436 h 14436"/>
            </a:gdLst>
            <a:ahLst/>
            <a:cxnLst>
              <a:cxn ang="T8">
                <a:pos x="T0" y="T1"/>
              </a:cxn>
              <a:cxn ang="T9">
                <a:pos x="T2" y="T3"/>
              </a:cxn>
              <a:cxn ang="T10">
                <a:pos x="T4" y="T5"/>
              </a:cxn>
              <a:cxn ang="T11">
                <a:pos x="T6" y="T7"/>
              </a:cxn>
            </a:cxnLst>
            <a:rect l="T12" t="T13" r="T14" b="T15"/>
            <a:pathLst>
              <a:path w="31" h="14436">
                <a:moveTo>
                  <a:pt x="0" y="0"/>
                </a:moveTo>
                <a:lnTo>
                  <a:pt x="31"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786" name="Rectangle 133"/>
          <p:cNvSpPr>
            <a:spLocks noChangeArrowheads="1"/>
          </p:cNvSpPr>
          <p:nvPr/>
        </p:nvSpPr>
        <p:spPr bwMode="auto">
          <a:xfrm>
            <a:off x="6192838"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787" name="Line 134"/>
          <p:cNvSpPr>
            <a:spLocks noChangeShapeType="1"/>
          </p:cNvSpPr>
          <p:nvPr/>
        </p:nvSpPr>
        <p:spPr bwMode="auto">
          <a:xfrm>
            <a:off x="618648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88" name="Freeform 135"/>
          <p:cNvSpPr>
            <a:spLocks/>
          </p:cNvSpPr>
          <p:nvPr/>
        </p:nvSpPr>
        <p:spPr bwMode="auto">
          <a:xfrm>
            <a:off x="6167438" y="5730875"/>
            <a:ext cx="19050"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789" name="Freeform 136"/>
          <p:cNvSpPr>
            <a:spLocks/>
          </p:cNvSpPr>
          <p:nvPr/>
        </p:nvSpPr>
        <p:spPr bwMode="auto">
          <a:xfrm>
            <a:off x="6167438" y="5730875"/>
            <a:ext cx="17462" cy="1588"/>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3"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790" name="Freeform 137"/>
          <p:cNvSpPr>
            <a:spLocks/>
          </p:cNvSpPr>
          <p:nvPr/>
        </p:nvSpPr>
        <p:spPr bwMode="auto">
          <a:xfrm>
            <a:off x="6167438" y="5730875"/>
            <a:ext cx="19050"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3"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91" name="Freeform 138"/>
          <p:cNvSpPr>
            <a:spLocks/>
          </p:cNvSpPr>
          <p:nvPr/>
        </p:nvSpPr>
        <p:spPr bwMode="auto">
          <a:xfrm>
            <a:off x="6167438" y="5684838"/>
            <a:ext cx="26987" cy="46037"/>
          </a:xfrm>
          <a:custGeom>
            <a:avLst/>
            <a:gdLst>
              <a:gd name="T0" fmla="*/ 0 w 130"/>
              <a:gd name="T1" fmla="*/ 2147483646 h 228"/>
              <a:gd name="T2" fmla="*/ 2147483646 w 130"/>
              <a:gd name="T3" fmla="*/ 2147483646 h 228"/>
              <a:gd name="T4" fmla="*/ 2147483646 w 130"/>
              <a:gd name="T5" fmla="*/ 0 h 228"/>
              <a:gd name="T6" fmla="*/ 0 w 130"/>
              <a:gd name="T7" fmla="*/ 2147483646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228"/>
                </a:moveTo>
                <a:lnTo>
                  <a:pt x="13" y="219"/>
                </a:lnTo>
                <a:lnTo>
                  <a:pt x="130"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792" name="Freeform 139"/>
          <p:cNvSpPr>
            <a:spLocks/>
          </p:cNvSpPr>
          <p:nvPr/>
        </p:nvSpPr>
        <p:spPr bwMode="auto">
          <a:xfrm>
            <a:off x="6172200" y="5684838"/>
            <a:ext cx="22225"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793" name="Freeform 140"/>
          <p:cNvSpPr>
            <a:spLocks/>
          </p:cNvSpPr>
          <p:nvPr/>
        </p:nvSpPr>
        <p:spPr bwMode="auto">
          <a:xfrm>
            <a:off x="6167438" y="5684838"/>
            <a:ext cx="26987" cy="46037"/>
          </a:xfrm>
          <a:custGeom>
            <a:avLst/>
            <a:gdLst>
              <a:gd name="T0" fmla="*/ 0 w 130"/>
              <a:gd name="T1" fmla="*/ 2147483646 h 228"/>
              <a:gd name="T2" fmla="*/ 2147483646 w 130"/>
              <a:gd name="T3" fmla="*/ 2147483646 h 228"/>
              <a:gd name="T4" fmla="*/ 2147483646 w 130"/>
              <a:gd name="T5" fmla="*/ 2147483646 h 228"/>
              <a:gd name="T6" fmla="*/ 2147483646 w 130"/>
              <a:gd name="T7" fmla="*/ 0 h 228"/>
              <a:gd name="T8" fmla="*/ 0 w 130"/>
              <a:gd name="T9" fmla="*/ 2147483646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228"/>
                </a:moveTo>
                <a:lnTo>
                  <a:pt x="13" y="219"/>
                </a:lnTo>
                <a:lnTo>
                  <a:pt x="130" y="16"/>
                </a:lnTo>
                <a:lnTo>
                  <a:pt x="130"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94" name="Freeform 141"/>
          <p:cNvSpPr>
            <a:spLocks/>
          </p:cNvSpPr>
          <p:nvPr/>
        </p:nvSpPr>
        <p:spPr bwMode="auto">
          <a:xfrm>
            <a:off x="6194425" y="5684838"/>
            <a:ext cx="30163"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795" name="Freeform 142"/>
          <p:cNvSpPr>
            <a:spLocks/>
          </p:cNvSpPr>
          <p:nvPr/>
        </p:nvSpPr>
        <p:spPr bwMode="auto">
          <a:xfrm>
            <a:off x="6194425" y="5686425"/>
            <a:ext cx="30163"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796" name="Freeform 143"/>
          <p:cNvSpPr>
            <a:spLocks/>
          </p:cNvSpPr>
          <p:nvPr/>
        </p:nvSpPr>
        <p:spPr bwMode="auto">
          <a:xfrm>
            <a:off x="6194425" y="5684838"/>
            <a:ext cx="30163"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97" name="Freeform 144"/>
          <p:cNvSpPr>
            <a:spLocks/>
          </p:cNvSpPr>
          <p:nvPr/>
        </p:nvSpPr>
        <p:spPr bwMode="auto">
          <a:xfrm>
            <a:off x="6205538" y="5730875"/>
            <a:ext cx="19050" cy="1588"/>
          </a:xfrm>
          <a:custGeom>
            <a:avLst/>
            <a:gdLst>
              <a:gd name="T0" fmla="*/ 2147483646 w 82"/>
              <a:gd name="T1" fmla="*/ 2147483646 h 9"/>
              <a:gd name="T2" fmla="*/ 2147483646 w 82"/>
              <a:gd name="T3" fmla="*/ 0 h 9"/>
              <a:gd name="T4" fmla="*/ 0 w 82"/>
              <a:gd name="T5" fmla="*/ 2147483646 h 9"/>
              <a:gd name="T6" fmla="*/ 2147483646 w 82"/>
              <a:gd name="T7" fmla="*/ 2147483646 h 9"/>
              <a:gd name="T8" fmla="*/ 0 60000 65536"/>
              <a:gd name="T9" fmla="*/ 0 60000 65536"/>
              <a:gd name="T10" fmla="*/ 0 60000 65536"/>
              <a:gd name="T11" fmla="*/ 0 60000 65536"/>
              <a:gd name="T12" fmla="*/ 0 w 82"/>
              <a:gd name="T13" fmla="*/ 0 h 9"/>
              <a:gd name="T14" fmla="*/ 82 w 82"/>
              <a:gd name="T15" fmla="*/ 9 h 9"/>
            </a:gdLst>
            <a:ahLst/>
            <a:cxnLst>
              <a:cxn ang="T8">
                <a:pos x="T0" y="T1"/>
              </a:cxn>
              <a:cxn ang="T9">
                <a:pos x="T2" y="T3"/>
              </a:cxn>
              <a:cxn ang="T10">
                <a:pos x="T4" y="T5"/>
              </a:cxn>
              <a:cxn ang="T11">
                <a:pos x="T6" y="T7"/>
              </a:cxn>
            </a:cxnLst>
            <a:rect l="T12" t="T13" r="T14" b="T15"/>
            <a:pathLst>
              <a:path w="82" h="9">
                <a:moveTo>
                  <a:pt x="82" y="9"/>
                </a:moveTo>
                <a:lnTo>
                  <a:pt x="68" y="0"/>
                </a:lnTo>
                <a:lnTo>
                  <a:pt x="0" y="9"/>
                </a:lnTo>
                <a:lnTo>
                  <a:pt x="82" y="9"/>
                </a:lnTo>
                <a:close/>
              </a:path>
            </a:pathLst>
          </a:custGeom>
          <a:solidFill>
            <a:srgbClr val="000000"/>
          </a:solidFill>
          <a:ln w="12700">
            <a:solidFill>
              <a:schemeClr val="tx1"/>
            </a:solidFill>
            <a:round/>
            <a:headEnd/>
            <a:tailEnd/>
          </a:ln>
        </p:spPr>
        <p:txBody>
          <a:bodyPr/>
          <a:lstStyle/>
          <a:p>
            <a:endParaRPr lang="en-US"/>
          </a:p>
        </p:txBody>
      </p:sp>
      <p:sp>
        <p:nvSpPr>
          <p:cNvPr id="111798" name="Freeform 145"/>
          <p:cNvSpPr>
            <a:spLocks/>
          </p:cNvSpPr>
          <p:nvPr/>
        </p:nvSpPr>
        <p:spPr bwMode="auto">
          <a:xfrm>
            <a:off x="6205538" y="5730875"/>
            <a:ext cx="14287" cy="1588"/>
          </a:xfrm>
          <a:custGeom>
            <a:avLst/>
            <a:gdLst>
              <a:gd name="T0" fmla="*/ 2147483646 w 68"/>
              <a:gd name="T1" fmla="*/ 0 h 9"/>
              <a:gd name="T2" fmla="*/ 0 w 68"/>
              <a:gd name="T3" fmla="*/ 2147483646 h 9"/>
              <a:gd name="T4" fmla="*/ 0 w 68"/>
              <a:gd name="T5" fmla="*/ 0 h 9"/>
              <a:gd name="T6" fmla="*/ 2147483646 w 68"/>
              <a:gd name="T7" fmla="*/ 0 h 9"/>
              <a:gd name="T8" fmla="*/ 0 60000 65536"/>
              <a:gd name="T9" fmla="*/ 0 60000 65536"/>
              <a:gd name="T10" fmla="*/ 0 60000 65536"/>
              <a:gd name="T11" fmla="*/ 0 60000 65536"/>
              <a:gd name="T12" fmla="*/ 0 w 68"/>
              <a:gd name="T13" fmla="*/ 0 h 9"/>
              <a:gd name="T14" fmla="*/ 68 w 68"/>
              <a:gd name="T15" fmla="*/ 9 h 9"/>
            </a:gdLst>
            <a:ahLst/>
            <a:cxnLst>
              <a:cxn ang="T8">
                <a:pos x="T0" y="T1"/>
              </a:cxn>
              <a:cxn ang="T9">
                <a:pos x="T2" y="T3"/>
              </a:cxn>
              <a:cxn ang="T10">
                <a:pos x="T4" y="T5"/>
              </a:cxn>
              <a:cxn ang="T11">
                <a:pos x="T6" y="T7"/>
              </a:cxn>
            </a:cxnLst>
            <a:rect l="T12" t="T13" r="T14" b="T15"/>
            <a:pathLst>
              <a:path w="68" h="9">
                <a:moveTo>
                  <a:pt x="68" y="0"/>
                </a:moveTo>
                <a:lnTo>
                  <a:pt x="0" y="9"/>
                </a:lnTo>
                <a:lnTo>
                  <a:pt x="0" y="0"/>
                </a:lnTo>
                <a:lnTo>
                  <a:pt x="68" y="0"/>
                </a:lnTo>
                <a:close/>
              </a:path>
            </a:pathLst>
          </a:custGeom>
          <a:solidFill>
            <a:srgbClr val="000000"/>
          </a:solidFill>
          <a:ln w="12700">
            <a:solidFill>
              <a:schemeClr val="tx1"/>
            </a:solidFill>
            <a:round/>
            <a:headEnd/>
            <a:tailEnd/>
          </a:ln>
        </p:spPr>
        <p:txBody>
          <a:bodyPr/>
          <a:lstStyle/>
          <a:p>
            <a:endParaRPr lang="en-US"/>
          </a:p>
        </p:txBody>
      </p:sp>
      <p:sp>
        <p:nvSpPr>
          <p:cNvPr id="111799" name="Freeform 146"/>
          <p:cNvSpPr>
            <a:spLocks/>
          </p:cNvSpPr>
          <p:nvPr/>
        </p:nvSpPr>
        <p:spPr bwMode="auto">
          <a:xfrm>
            <a:off x="6205538" y="5730875"/>
            <a:ext cx="19050" cy="1588"/>
          </a:xfrm>
          <a:custGeom>
            <a:avLst/>
            <a:gdLst>
              <a:gd name="T0" fmla="*/ 2147483646 w 82"/>
              <a:gd name="T1" fmla="*/ 2147483646 h 9"/>
              <a:gd name="T2" fmla="*/ 2147483646 w 82"/>
              <a:gd name="T3" fmla="*/ 0 h 9"/>
              <a:gd name="T4" fmla="*/ 0 w 82"/>
              <a:gd name="T5" fmla="*/ 0 h 9"/>
              <a:gd name="T6" fmla="*/ 0 w 82"/>
              <a:gd name="T7" fmla="*/ 2147483646 h 9"/>
              <a:gd name="T8" fmla="*/ 2147483646 w 82"/>
              <a:gd name="T9" fmla="*/ 2147483646 h 9"/>
              <a:gd name="T10" fmla="*/ 0 60000 65536"/>
              <a:gd name="T11" fmla="*/ 0 60000 65536"/>
              <a:gd name="T12" fmla="*/ 0 60000 65536"/>
              <a:gd name="T13" fmla="*/ 0 60000 65536"/>
              <a:gd name="T14" fmla="*/ 0 60000 65536"/>
              <a:gd name="T15" fmla="*/ 0 w 82"/>
              <a:gd name="T16" fmla="*/ 0 h 9"/>
              <a:gd name="T17" fmla="*/ 82 w 82"/>
              <a:gd name="T18" fmla="*/ 9 h 9"/>
            </a:gdLst>
            <a:ahLst/>
            <a:cxnLst>
              <a:cxn ang="T10">
                <a:pos x="T0" y="T1"/>
              </a:cxn>
              <a:cxn ang="T11">
                <a:pos x="T2" y="T3"/>
              </a:cxn>
              <a:cxn ang="T12">
                <a:pos x="T4" y="T5"/>
              </a:cxn>
              <a:cxn ang="T13">
                <a:pos x="T6" y="T7"/>
              </a:cxn>
              <a:cxn ang="T14">
                <a:pos x="T8" y="T9"/>
              </a:cxn>
            </a:cxnLst>
            <a:rect l="T15" t="T16" r="T17" b="T18"/>
            <a:pathLst>
              <a:path w="82" h="9">
                <a:moveTo>
                  <a:pt x="82" y="9"/>
                </a:moveTo>
                <a:lnTo>
                  <a:pt x="68" y="0"/>
                </a:lnTo>
                <a:lnTo>
                  <a:pt x="0" y="0"/>
                </a:lnTo>
                <a:lnTo>
                  <a:pt x="0" y="9"/>
                </a:lnTo>
                <a:lnTo>
                  <a:pt x="82"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00" name="Line 147"/>
          <p:cNvSpPr>
            <a:spLocks noChangeShapeType="1"/>
          </p:cNvSpPr>
          <p:nvPr/>
        </p:nvSpPr>
        <p:spPr bwMode="auto">
          <a:xfrm>
            <a:off x="620553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1" name="Freeform 148"/>
          <p:cNvSpPr>
            <a:spLocks/>
          </p:cNvSpPr>
          <p:nvPr/>
        </p:nvSpPr>
        <p:spPr bwMode="auto">
          <a:xfrm>
            <a:off x="6186488" y="5730875"/>
            <a:ext cx="19050"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802" name="Freeform 149"/>
          <p:cNvSpPr>
            <a:spLocks/>
          </p:cNvSpPr>
          <p:nvPr/>
        </p:nvSpPr>
        <p:spPr bwMode="auto">
          <a:xfrm>
            <a:off x="6184900" y="5730875"/>
            <a:ext cx="20638" cy="1588"/>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8"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1803" name="Freeform 150"/>
          <p:cNvSpPr>
            <a:spLocks/>
          </p:cNvSpPr>
          <p:nvPr/>
        </p:nvSpPr>
        <p:spPr bwMode="auto">
          <a:xfrm>
            <a:off x="6184900" y="5730875"/>
            <a:ext cx="20638" cy="1588"/>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8"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04" name="Line 151"/>
          <p:cNvSpPr>
            <a:spLocks noChangeShapeType="1"/>
          </p:cNvSpPr>
          <p:nvPr/>
        </p:nvSpPr>
        <p:spPr bwMode="auto">
          <a:xfrm>
            <a:off x="5699125"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05" name="Freeform 152"/>
          <p:cNvSpPr>
            <a:spLocks/>
          </p:cNvSpPr>
          <p:nvPr/>
        </p:nvSpPr>
        <p:spPr bwMode="auto">
          <a:xfrm>
            <a:off x="5680075" y="5730875"/>
            <a:ext cx="19050" cy="1588"/>
          </a:xfrm>
          <a:custGeom>
            <a:avLst/>
            <a:gdLst>
              <a:gd name="T0" fmla="*/ 2147483646 w 88"/>
              <a:gd name="T1" fmla="*/ 2147483646 h 9"/>
              <a:gd name="T2" fmla="*/ 2147483646 w 88"/>
              <a:gd name="T3" fmla="*/ 0 h 9"/>
              <a:gd name="T4" fmla="*/ 0 w 88"/>
              <a:gd name="T5" fmla="*/ 2147483646 h 9"/>
              <a:gd name="T6" fmla="*/ 2147483646 w 88"/>
              <a:gd name="T7" fmla="*/ 2147483646 h 9"/>
              <a:gd name="T8" fmla="*/ 0 60000 65536"/>
              <a:gd name="T9" fmla="*/ 0 60000 65536"/>
              <a:gd name="T10" fmla="*/ 0 60000 65536"/>
              <a:gd name="T11" fmla="*/ 0 60000 65536"/>
              <a:gd name="T12" fmla="*/ 0 w 88"/>
              <a:gd name="T13" fmla="*/ 0 h 9"/>
              <a:gd name="T14" fmla="*/ 88 w 88"/>
              <a:gd name="T15" fmla="*/ 9 h 9"/>
            </a:gdLst>
            <a:ahLst/>
            <a:cxnLst>
              <a:cxn ang="T8">
                <a:pos x="T0" y="T1"/>
              </a:cxn>
              <a:cxn ang="T9">
                <a:pos x="T2" y="T3"/>
              </a:cxn>
              <a:cxn ang="T10">
                <a:pos x="T4" y="T5"/>
              </a:cxn>
              <a:cxn ang="T11">
                <a:pos x="T6" y="T7"/>
              </a:cxn>
            </a:cxnLst>
            <a:rect l="T12" t="T13" r="T14" b="T15"/>
            <a:pathLst>
              <a:path w="88" h="9">
                <a:moveTo>
                  <a:pt x="88" y="9"/>
                </a:moveTo>
                <a:lnTo>
                  <a:pt x="80" y="0"/>
                </a:lnTo>
                <a:lnTo>
                  <a:pt x="0" y="9"/>
                </a:lnTo>
                <a:lnTo>
                  <a:pt x="88" y="9"/>
                </a:lnTo>
                <a:close/>
              </a:path>
            </a:pathLst>
          </a:custGeom>
          <a:solidFill>
            <a:srgbClr val="000000"/>
          </a:solidFill>
          <a:ln w="12700">
            <a:solidFill>
              <a:schemeClr val="tx1"/>
            </a:solidFill>
            <a:round/>
            <a:headEnd/>
            <a:tailEnd/>
          </a:ln>
        </p:spPr>
        <p:txBody>
          <a:bodyPr/>
          <a:lstStyle/>
          <a:p>
            <a:endParaRPr lang="en-US"/>
          </a:p>
        </p:txBody>
      </p:sp>
      <p:sp>
        <p:nvSpPr>
          <p:cNvPr id="111806" name="Freeform 153"/>
          <p:cNvSpPr>
            <a:spLocks/>
          </p:cNvSpPr>
          <p:nvPr/>
        </p:nvSpPr>
        <p:spPr bwMode="auto">
          <a:xfrm>
            <a:off x="5680075" y="5730875"/>
            <a:ext cx="17463" cy="1588"/>
          </a:xfrm>
          <a:custGeom>
            <a:avLst/>
            <a:gdLst>
              <a:gd name="T0" fmla="*/ 2147483646 w 80"/>
              <a:gd name="T1" fmla="*/ 0 h 9"/>
              <a:gd name="T2" fmla="*/ 0 w 80"/>
              <a:gd name="T3" fmla="*/ 2147483646 h 9"/>
              <a:gd name="T4" fmla="*/ 2147483646 w 80"/>
              <a:gd name="T5" fmla="*/ 0 h 9"/>
              <a:gd name="T6" fmla="*/ 2147483646 w 80"/>
              <a:gd name="T7" fmla="*/ 0 h 9"/>
              <a:gd name="T8" fmla="*/ 0 60000 65536"/>
              <a:gd name="T9" fmla="*/ 0 60000 65536"/>
              <a:gd name="T10" fmla="*/ 0 60000 65536"/>
              <a:gd name="T11" fmla="*/ 0 60000 65536"/>
              <a:gd name="T12" fmla="*/ 0 w 80"/>
              <a:gd name="T13" fmla="*/ 0 h 9"/>
              <a:gd name="T14" fmla="*/ 80 w 80"/>
              <a:gd name="T15" fmla="*/ 9 h 9"/>
            </a:gdLst>
            <a:ahLst/>
            <a:cxnLst>
              <a:cxn ang="T8">
                <a:pos x="T0" y="T1"/>
              </a:cxn>
              <a:cxn ang="T9">
                <a:pos x="T2" y="T3"/>
              </a:cxn>
              <a:cxn ang="T10">
                <a:pos x="T4" y="T5"/>
              </a:cxn>
              <a:cxn ang="T11">
                <a:pos x="T6" y="T7"/>
              </a:cxn>
            </a:cxnLst>
            <a:rect l="T12" t="T13" r="T14" b="T15"/>
            <a:pathLst>
              <a:path w="80" h="9">
                <a:moveTo>
                  <a:pt x="80" y="0"/>
                </a:moveTo>
                <a:lnTo>
                  <a:pt x="0" y="9"/>
                </a:lnTo>
                <a:lnTo>
                  <a:pt x="14" y="0"/>
                </a:lnTo>
                <a:lnTo>
                  <a:pt x="80" y="0"/>
                </a:lnTo>
                <a:close/>
              </a:path>
            </a:pathLst>
          </a:custGeom>
          <a:solidFill>
            <a:srgbClr val="000000"/>
          </a:solidFill>
          <a:ln w="12700">
            <a:solidFill>
              <a:schemeClr val="tx1"/>
            </a:solidFill>
            <a:round/>
            <a:headEnd/>
            <a:tailEnd/>
          </a:ln>
        </p:spPr>
        <p:txBody>
          <a:bodyPr/>
          <a:lstStyle/>
          <a:p>
            <a:endParaRPr lang="en-US"/>
          </a:p>
        </p:txBody>
      </p:sp>
      <p:sp>
        <p:nvSpPr>
          <p:cNvPr id="111807" name="Freeform 154"/>
          <p:cNvSpPr>
            <a:spLocks/>
          </p:cNvSpPr>
          <p:nvPr/>
        </p:nvSpPr>
        <p:spPr bwMode="auto">
          <a:xfrm>
            <a:off x="5680075" y="5730875"/>
            <a:ext cx="19050" cy="1588"/>
          </a:xfrm>
          <a:custGeom>
            <a:avLst/>
            <a:gdLst>
              <a:gd name="T0" fmla="*/ 2147483646 w 88"/>
              <a:gd name="T1" fmla="*/ 2147483646 h 9"/>
              <a:gd name="T2" fmla="*/ 2147483646 w 88"/>
              <a:gd name="T3" fmla="*/ 0 h 9"/>
              <a:gd name="T4" fmla="*/ 2147483646 w 88"/>
              <a:gd name="T5" fmla="*/ 0 h 9"/>
              <a:gd name="T6" fmla="*/ 0 w 88"/>
              <a:gd name="T7" fmla="*/ 2147483646 h 9"/>
              <a:gd name="T8" fmla="*/ 2147483646 w 88"/>
              <a:gd name="T9" fmla="*/ 2147483646 h 9"/>
              <a:gd name="T10" fmla="*/ 0 60000 65536"/>
              <a:gd name="T11" fmla="*/ 0 60000 65536"/>
              <a:gd name="T12" fmla="*/ 0 60000 65536"/>
              <a:gd name="T13" fmla="*/ 0 60000 65536"/>
              <a:gd name="T14" fmla="*/ 0 60000 65536"/>
              <a:gd name="T15" fmla="*/ 0 w 88"/>
              <a:gd name="T16" fmla="*/ 0 h 9"/>
              <a:gd name="T17" fmla="*/ 88 w 88"/>
              <a:gd name="T18" fmla="*/ 9 h 9"/>
            </a:gdLst>
            <a:ahLst/>
            <a:cxnLst>
              <a:cxn ang="T10">
                <a:pos x="T0" y="T1"/>
              </a:cxn>
              <a:cxn ang="T11">
                <a:pos x="T2" y="T3"/>
              </a:cxn>
              <a:cxn ang="T12">
                <a:pos x="T4" y="T5"/>
              </a:cxn>
              <a:cxn ang="T13">
                <a:pos x="T6" y="T7"/>
              </a:cxn>
              <a:cxn ang="T14">
                <a:pos x="T8" y="T9"/>
              </a:cxn>
            </a:cxnLst>
            <a:rect l="T15" t="T16" r="T17" b="T18"/>
            <a:pathLst>
              <a:path w="88" h="9">
                <a:moveTo>
                  <a:pt x="88" y="9"/>
                </a:moveTo>
                <a:lnTo>
                  <a:pt x="80" y="0"/>
                </a:lnTo>
                <a:lnTo>
                  <a:pt x="14" y="0"/>
                </a:lnTo>
                <a:lnTo>
                  <a:pt x="0" y="9"/>
                </a:lnTo>
                <a:lnTo>
                  <a:pt x="88"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08" name="Freeform 155"/>
          <p:cNvSpPr>
            <a:spLocks/>
          </p:cNvSpPr>
          <p:nvPr/>
        </p:nvSpPr>
        <p:spPr bwMode="auto">
          <a:xfrm>
            <a:off x="5680075" y="5684838"/>
            <a:ext cx="30163"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809" name="Freeform 156"/>
          <p:cNvSpPr>
            <a:spLocks/>
          </p:cNvSpPr>
          <p:nvPr/>
        </p:nvSpPr>
        <p:spPr bwMode="auto">
          <a:xfrm>
            <a:off x="5684838"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810" name="Freeform 157"/>
          <p:cNvSpPr>
            <a:spLocks/>
          </p:cNvSpPr>
          <p:nvPr/>
        </p:nvSpPr>
        <p:spPr bwMode="auto">
          <a:xfrm>
            <a:off x="5680075" y="5684838"/>
            <a:ext cx="30163"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11" name="Freeform 158"/>
          <p:cNvSpPr>
            <a:spLocks/>
          </p:cNvSpPr>
          <p:nvPr/>
        </p:nvSpPr>
        <p:spPr bwMode="auto">
          <a:xfrm>
            <a:off x="5710238" y="5684838"/>
            <a:ext cx="26987"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812" name="Freeform 159"/>
          <p:cNvSpPr>
            <a:spLocks/>
          </p:cNvSpPr>
          <p:nvPr/>
        </p:nvSpPr>
        <p:spPr bwMode="auto">
          <a:xfrm>
            <a:off x="5710238" y="5686425"/>
            <a:ext cx="26987"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813" name="Freeform 160"/>
          <p:cNvSpPr>
            <a:spLocks/>
          </p:cNvSpPr>
          <p:nvPr/>
        </p:nvSpPr>
        <p:spPr bwMode="auto">
          <a:xfrm>
            <a:off x="5710238" y="5684838"/>
            <a:ext cx="26987"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14" name="Freeform 161"/>
          <p:cNvSpPr>
            <a:spLocks/>
          </p:cNvSpPr>
          <p:nvPr/>
        </p:nvSpPr>
        <p:spPr bwMode="auto">
          <a:xfrm>
            <a:off x="5718175" y="5730875"/>
            <a:ext cx="19050" cy="1588"/>
          </a:xfrm>
          <a:custGeom>
            <a:avLst/>
            <a:gdLst>
              <a:gd name="T0" fmla="*/ 2147483646 w 82"/>
              <a:gd name="T1" fmla="*/ 2147483646 h 9"/>
              <a:gd name="T2" fmla="*/ 2147483646 w 82"/>
              <a:gd name="T3" fmla="*/ 0 h 9"/>
              <a:gd name="T4" fmla="*/ 0 w 82"/>
              <a:gd name="T5" fmla="*/ 2147483646 h 9"/>
              <a:gd name="T6" fmla="*/ 2147483646 w 82"/>
              <a:gd name="T7" fmla="*/ 2147483646 h 9"/>
              <a:gd name="T8" fmla="*/ 0 60000 65536"/>
              <a:gd name="T9" fmla="*/ 0 60000 65536"/>
              <a:gd name="T10" fmla="*/ 0 60000 65536"/>
              <a:gd name="T11" fmla="*/ 0 60000 65536"/>
              <a:gd name="T12" fmla="*/ 0 w 82"/>
              <a:gd name="T13" fmla="*/ 0 h 9"/>
              <a:gd name="T14" fmla="*/ 82 w 82"/>
              <a:gd name="T15" fmla="*/ 9 h 9"/>
            </a:gdLst>
            <a:ahLst/>
            <a:cxnLst>
              <a:cxn ang="T8">
                <a:pos x="T0" y="T1"/>
              </a:cxn>
              <a:cxn ang="T9">
                <a:pos x="T2" y="T3"/>
              </a:cxn>
              <a:cxn ang="T10">
                <a:pos x="T4" y="T5"/>
              </a:cxn>
              <a:cxn ang="T11">
                <a:pos x="T6" y="T7"/>
              </a:cxn>
            </a:cxnLst>
            <a:rect l="T12" t="T13" r="T14" b="T15"/>
            <a:pathLst>
              <a:path w="82" h="9">
                <a:moveTo>
                  <a:pt x="82" y="9"/>
                </a:moveTo>
                <a:lnTo>
                  <a:pt x="68" y="0"/>
                </a:lnTo>
                <a:lnTo>
                  <a:pt x="0" y="9"/>
                </a:lnTo>
                <a:lnTo>
                  <a:pt x="82" y="9"/>
                </a:lnTo>
                <a:close/>
              </a:path>
            </a:pathLst>
          </a:custGeom>
          <a:solidFill>
            <a:srgbClr val="000000"/>
          </a:solidFill>
          <a:ln w="12700">
            <a:solidFill>
              <a:schemeClr val="tx1"/>
            </a:solidFill>
            <a:round/>
            <a:headEnd/>
            <a:tailEnd/>
          </a:ln>
        </p:spPr>
        <p:txBody>
          <a:bodyPr/>
          <a:lstStyle/>
          <a:p>
            <a:endParaRPr lang="en-US"/>
          </a:p>
        </p:txBody>
      </p:sp>
      <p:sp>
        <p:nvSpPr>
          <p:cNvPr id="111815" name="Freeform 162"/>
          <p:cNvSpPr>
            <a:spLocks/>
          </p:cNvSpPr>
          <p:nvPr/>
        </p:nvSpPr>
        <p:spPr bwMode="auto">
          <a:xfrm>
            <a:off x="5718175" y="5730875"/>
            <a:ext cx="15875" cy="1588"/>
          </a:xfrm>
          <a:custGeom>
            <a:avLst/>
            <a:gdLst>
              <a:gd name="T0" fmla="*/ 2147483646 w 68"/>
              <a:gd name="T1" fmla="*/ 0 h 9"/>
              <a:gd name="T2" fmla="*/ 0 w 68"/>
              <a:gd name="T3" fmla="*/ 2147483646 h 9"/>
              <a:gd name="T4" fmla="*/ 0 w 68"/>
              <a:gd name="T5" fmla="*/ 0 h 9"/>
              <a:gd name="T6" fmla="*/ 2147483646 w 68"/>
              <a:gd name="T7" fmla="*/ 0 h 9"/>
              <a:gd name="T8" fmla="*/ 0 60000 65536"/>
              <a:gd name="T9" fmla="*/ 0 60000 65536"/>
              <a:gd name="T10" fmla="*/ 0 60000 65536"/>
              <a:gd name="T11" fmla="*/ 0 60000 65536"/>
              <a:gd name="T12" fmla="*/ 0 w 68"/>
              <a:gd name="T13" fmla="*/ 0 h 9"/>
              <a:gd name="T14" fmla="*/ 68 w 68"/>
              <a:gd name="T15" fmla="*/ 9 h 9"/>
            </a:gdLst>
            <a:ahLst/>
            <a:cxnLst>
              <a:cxn ang="T8">
                <a:pos x="T0" y="T1"/>
              </a:cxn>
              <a:cxn ang="T9">
                <a:pos x="T2" y="T3"/>
              </a:cxn>
              <a:cxn ang="T10">
                <a:pos x="T4" y="T5"/>
              </a:cxn>
              <a:cxn ang="T11">
                <a:pos x="T6" y="T7"/>
              </a:cxn>
            </a:cxnLst>
            <a:rect l="T12" t="T13" r="T14" b="T15"/>
            <a:pathLst>
              <a:path w="68" h="9">
                <a:moveTo>
                  <a:pt x="68" y="0"/>
                </a:moveTo>
                <a:lnTo>
                  <a:pt x="0" y="9"/>
                </a:lnTo>
                <a:lnTo>
                  <a:pt x="0" y="0"/>
                </a:lnTo>
                <a:lnTo>
                  <a:pt x="68" y="0"/>
                </a:lnTo>
                <a:close/>
              </a:path>
            </a:pathLst>
          </a:custGeom>
          <a:solidFill>
            <a:srgbClr val="000000"/>
          </a:solidFill>
          <a:ln w="12700">
            <a:solidFill>
              <a:schemeClr val="tx1"/>
            </a:solidFill>
            <a:round/>
            <a:headEnd/>
            <a:tailEnd/>
          </a:ln>
        </p:spPr>
        <p:txBody>
          <a:bodyPr/>
          <a:lstStyle/>
          <a:p>
            <a:endParaRPr lang="en-US"/>
          </a:p>
        </p:txBody>
      </p:sp>
      <p:sp>
        <p:nvSpPr>
          <p:cNvPr id="111816" name="Freeform 163"/>
          <p:cNvSpPr>
            <a:spLocks/>
          </p:cNvSpPr>
          <p:nvPr/>
        </p:nvSpPr>
        <p:spPr bwMode="auto">
          <a:xfrm>
            <a:off x="5718175" y="5730875"/>
            <a:ext cx="19050" cy="1588"/>
          </a:xfrm>
          <a:custGeom>
            <a:avLst/>
            <a:gdLst>
              <a:gd name="T0" fmla="*/ 2147483646 w 82"/>
              <a:gd name="T1" fmla="*/ 2147483646 h 9"/>
              <a:gd name="T2" fmla="*/ 2147483646 w 82"/>
              <a:gd name="T3" fmla="*/ 0 h 9"/>
              <a:gd name="T4" fmla="*/ 0 w 82"/>
              <a:gd name="T5" fmla="*/ 0 h 9"/>
              <a:gd name="T6" fmla="*/ 0 w 82"/>
              <a:gd name="T7" fmla="*/ 2147483646 h 9"/>
              <a:gd name="T8" fmla="*/ 2147483646 w 82"/>
              <a:gd name="T9" fmla="*/ 2147483646 h 9"/>
              <a:gd name="T10" fmla="*/ 0 60000 65536"/>
              <a:gd name="T11" fmla="*/ 0 60000 65536"/>
              <a:gd name="T12" fmla="*/ 0 60000 65536"/>
              <a:gd name="T13" fmla="*/ 0 60000 65536"/>
              <a:gd name="T14" fmla="*/ 0 60000 65536"/>
              <a:gd name="T15" fmla="*/ 0 w 82"/>
              <a:gd name="T16" fmla="*/ 0 h 9"/>
              <a:gd name="T17" fmla="*/ 82 w 82"/>
              <a:gd name="T18" fmla="*/ 9 h 9"/>
            </a:gdLst>
            <a:ahLst/>
            <a:cxnLst>
              <a:cxn ang="T10">
                <a:pos x="T0" y="T1"/>
              </a:cxn>
              <a:cxn ang="T11">
                <a:pos x="T2" y="T3"/>
              </a:cxn>
              <a:cxn ang="T12">
                <a:pos x="T4" y="T5"/>
              </a:cxn>
              <a:cxn ang="T13">
                <a:pos x="T6" y="T7"/>
              </a:cxn>
              <a:cxn ang="T14">
                <a:pos x="T8" y="T9"/>
              </a:cxn>
            </a:cxnLst>
            <a:rect l="T15" t="T16" r="T17" b="T18"/>
            <a:pathLst>
              <a:path w="82" h="9">
                <a:moveTo>
                  <a:pt x="82" y="9"/>
                </a:moveTo>
                <a:lnTo>
                  <a:pt x="68" y="0"/>
                </a:lnTo>
                <a:lnTo>
                  <a:pt x="0" y="0"/>
                </a:lnTo>
                <a:lnTo>
                  <a:pt x="0" y="9"/>
                </a:lnTo>
                <a:lnTo>
                  <a:pt x="82"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17" name="Line 164"/>
          <p:cNvSpPr>
            <a:spLocks noChangeShapeType="1"/>
          </p:cNvSpPr>
          <p:nvPr/>
        </p:nvSpPr>
        <p:spPr bwMode="auto">
          <a:xfrm>
            <a:off x="5718175"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18" name="Freeform 165"/>
          <p:cNvSpPr>
            <a:spLocks/>
          </p:cNvSpPr>
          <p:nvPr/>
        </p:nvSpPr>
        <p:spPr bwMode="auto">
          <a:xfrm>
            <a:off x="5699125" y="5730875"/>
            <a:ext cx="19050" cy="1588"/>
          </a:xfrm>
          <a:custGeom>
            <a:avLst/>
            <a:gdLst>
              <a:gd name="T0" fmla="*/ 2147483646 w 92"/>
              <a:gd name="T1" fmla="*/ 2147483646 h 9"/>
              <a:gd name="T2" fmla="*/ 2147483646 w 92"/>
              <a:gd name="T3" fmla="*/ 0 h 9"/>
              <a:gd name="T4" fmla="*/ 0 w 92"/>
              <a:gd name="T5" fmla="*/ 2147483646 h 9"/>
              <a:gd name="T6" fmla="*/ 2147483646 w 92"/>
              <a:gd name="T7" fmla="*/ 2147483646 h 9"/>
              <a:gd name="T8" fmla="*/ 0 60000 65536"/>
              <a:gd name="T9" fmla="*/ 0 60000 65536"/>
              <a:gd name="T10" fmla="*/ 0 60000 65536"/>
              <a:gd name="T11" fmla="*/ 0 60000 65536"/>
              <a:gd name="T12" fmla="*/ 0 w 92"/>
              <a:gd name="T13" fmla="*/ 0 h 9"/>
              <a:gd name="T14" fmla="*/ 92 w 92"/>
              <a:gd name="T15" fmla="*/ 9 h 9"/>
            </a:gdLst>
            <a:ahLst/>
            <a:cxnLst>
              <a:cxn ang="T8">
                <a:pos x="T0" y="T1"/>
              </a:cxn>
              <a:cxn ang="T9">
                <a:pos x="T2" y="T3"/>
              </a:cxn>
              <a:cxn ang="T10">
                <a:pos x="T4" y="T5"/>
              </a:cxn>
              <a:cxn ang="T11">
                <a:pos x="T6" y="T7"/>
              </a:cxn>
            </a:cxnLst>
            <a:rect l="T12" t="T13" r="T14" b="T15"/>
            <a:pathLst>
              <a:path w="92" h="9">
                <a:moveTo>
                  <a:pt x="92" y="9"/>
                </a:moveTo>
                <a:lnTo>
                  <a:pt x="92" y="0"/>
                </a:lnTo>
                <a:lnTo>
                  <a:pt x="0" y="9"/>
                </a:lnTo>
                <a:lnTo>
                  <a:pt x="92" y="9"/>
                </a:lnTo>
                <a:close/>
              </a:path>
            </a:pathLst>
          </a:custGeom>
          <a:solidFill>
            <a:srgbClr val="000000"/>
          </a:solidFill>
          <a:ln w="12700">
            <a:solidFill>
              <a:schemeClr val="tx1"/>
            </a:solidFill>
            <a:round/>
            <a:headEnd/>
            <a:tailEnd/>
          </a:ln>
        </p:spPr>
        <p:txBody>
          <a:bodyPr/>
          <a:lstStyle/>
          <a:p>
            <a:endParaRPr lang="en-US"/>
          </a:p>
        </p:txBody>
      </p:sp>
      <p:sp>
        <p:nvSpPr>
          <p:cNvPr id="111819" name="Freeform 166"/>
          <p:cNvSpPr>
            <a:spLocks/>
          </p:cNvSpPr>
          <p:nvPr/>
        </p:nvSpPr>
        <p:spPr bwMode="auto">
          <a:xfrm>
            <a:off x="5697538" y="5730875"/>
            <a:ext cx="20637" cy="1588"/>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8"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1820" name="Freeform 167"/>
          <p:cNvSpPr>
            <a:spLocks/>
          </p:cNvSpPr>
          <p:nvPr/>
        </p:nvSpPr>
        <p:spPr bwMode="auto">
          <a:xfrm>
            <a:off x="5697538" y="5730875"/>
            <a:ext cx="20637" cy="1588"/>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8"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21" name="Freeform 168"/>
          <p:cNvSpPr>
            <a:spLocks/>
          </p:cNvSpPr>
          <p:nvPr/>
        </p:nvSpPr>
        <p:spPr bwMode="auto">
          <a:xfrm>
            <a:off x="5705475" y="2668588"/>
            <a:ext cx="6350" cy="3016250"/>
          </a:xfrm>
          <a:custGeom>
            <a:avLst/>
            <a:gdLst>
              <a:gd name="T0" fmla="*/ 2147483646 w 32"/>
              <a:gd name="T1" fmla="*/ 0 h 14436"/>
              <a:gd name="T2" fmla="*/ 0 w 32"/>
              <a:gd name="T3" fmla="*/ 0 h 14436"/>
              <a:gd name="T4" fmla="*/ 2147483646 w 32"/>
              <a:gd name="T5" fmla="*/ 2147483646 h 14436"/>
              <a:gd name="T6" fmla="*/ 2147483646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32" y="0"/>
                </a:moveTo>
                <a:lnTo>
                  <a:pt x="0" y="0"/>
                </a:lnTo>
                <a:lnTo>
                  <a:pt x="32" y="14436"/>
                </a:lnTo>
                <a:lnTo>
                  <a:pt x="32" y="0"/>
                </a:lnTo>
                <a:close/>
              </a:path>
            </a:pathLst>
          </a:custGeom>
          <a:solidFill>
            <a:srgbClr val="000000"/>
          </a:solidFill>
          <a:ln w="41275">
            <a:solidFill>
              <a:schemeClr val="tx1"/>
            </a:solidFill>
            <a:round/>
            <a:headEnd/>
            <a:tailEnd/>
          </a:ln>
        </p:spPr>
        <p:txBody>
          <a:bodyPr/>
          <a:lstStyle/>
          <a:p>
            <a:endParaRPr lang="en-US"/>
          </a:p>
        </p:txBody>
      </p:sp>
      <p:sp>
        <p:nvSpPr>
          <p:cNvPr id="111822" name="Freeform 169"/>
          <p:cNvSpPr>
            <a:spLocks/>
          </p:cNvSpPr>
          <p:nvPr/>
        </p:nvSpPr>
        <p:spPr bwMode="auto">
          <a:xfrm>
            <a:off x="5705475" y="2668588"/>
            <a:ext cx="6350" cy="3016250"/>
          </a:xfrm>
          <a:custGeom>
            <a:avLst/>
            <a:gdLst>
              <a:gd name="T0" fmla="*/ 0 w 32"/>
              <a:gd name="T1" fmla="*/ 0 h 14436"/>
              <a:gd name="T2" fmla="*/ 2147483646 w 32"/>
              <a:gd name="T3" fmla="*/ 2147483646 h 14436"/>
              <a:gd name="T4" fmla="*/ 0 w 32"/>
              <a:gd name="T5" fmla="*/ 2147483646 h 14436"/>
              <a:gd name="T6" fmla="*/ 0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0" y="0"/>
                </a:moveTo>
                <a:lnTo>
                  <a:pt x="32"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823" name="Rectangle 170"/>
          <p:cNvSpPr>
            <a:spLocks noChangeArrowheads="1"/>
          </p:cNvSpPr>
          <p:nvPr/>
        </p:nvSpPr>
        <p:spPr bwMode="auto">
          <a:xfrm>
            <a:off x="5705475"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24" name="Freeform 171"/>
          <p:cNvSpPr>
            <a:spLocks/>
          </p:cNvSpPr>
          <p:nvPr/>
        </p:nvSpPr>
        <p:spPr bwMode="auto">
          <a:xfrm>
            <a:off x="4737100" y="3170238"/>
            <a:ext cx="1457325"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825" name="Freeform 172"/>
          <p:cNvSpPr>
            <a:spLocks/>
          </p:cNvSpPr>
          <p:nvPr/>
        </p:nvSpPr>
        <p:spPr bwMode="auto">
          <a:xfrm>
            <a:off x="4737100" y="3170238"/>
            <a:ext cx="1457325"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26" name="Rectangle 173"/>
          <p:cNvSpPr>
            <a:spLocks noChangeArrowheads="1"/>
          </p:cNvSpPr>
          <p:nvPr/>
        </p:nvSpPr>
        <p:spPr bwMode="auto">
          <a:xfrm>
            <a:off x="4737100" y="3170238"/>
            <a:ext cx="145732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27" name="Freeform 174"/>
          <p:cNvSpPr>
            <a:spLocks/>
          </p:cNvSpPr>
          <p:nvPr/>
        </p:nvSpPr>
        <p:spPr bwMode="auto">
          <a:xfrm>
            <a:off x="4737100" y="3170238"/>
            <a:ext cx="1457325"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828" name="Freeform 175"/>
          <p:cNvSpPr>
            <a:spLocks/>
          </p:cNvSpPr>
          <p:nvPr/>
        </p:nvSpPr>
        <p:spPr bwMode="auto">
          <a:xfrm>
            <a:off x="4737100" y="3170238"/>
            <a:ext cx="1457325"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29" name="Rectangle 176"/>
          <p:cNvSpPr>
            <a:spLocks noChangeArrowheads="1"/>
          </p:cNvSpPr>
          <p:nvPr/>
        </p:nvSpPr>
        <p:spPr bwMode="auto">
          <a:xfrm>
            <a:off x="4737100" y="3170238"/>
            <a:ext cx="145732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30" name="Freeform 177"/>
          <p:cNvSpPr>
            <a:spLocks/>
          </p:cNvSpPr>
          <p:nvPr/>
        </p:nvSpPr>
        <p:spPr bwMode="auto">
          <a:xfrm>
            <a:off x="4737100" y="3167063"/>
            <a:ext cx="1457325"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831" name="Freeform 178"/>
          <p:cNvSpPr>
            <a:spLocks/>
          </p:cNvSpPr>
          <p:nvPr/>
        </p:nvSpPr>
        <p:spPr bwMode="auto">
          <a:xfrm>
            <a:off x="4737100" y="3167063"/>
            <a:ext cx="1457325"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32" name="Rectangle 179"/>
          <p:cNvSpPr>
            <a:spLocks noChangeArrowheads="1"/>
          </p:cNvSpPr>
          <p:nvPr/>
        </p:nvSpPr>
        <p:spPr bwMode="auto">
          <a:xfrm>
            <a:off x="4737100" y="3167063"/>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33" name="Freeform 180"/>
          <p:cNvSpPr>
            <a:spLocks/>
          </p:cNvSpPr>
          <p:nvPr/>
        </p:nvSpPr>
        <p:spPr bwMode="auto">
          <a:xfrm>
            <a:off x="4737100" y="2663825"/>
            <a:ext cx="1457325" cy="7938"/>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834" name="Freeform 181"/>
          <p:cNvSpPr>
            <a:spLocks/>
          </p:cNvSpPr>
          <p:nvPr/>
        </p:nvSpPr>
        <p:spPr bwMode="auto">
          <a:xfrm>
            <a:off x="4737100" y="2663825"/>
            <a:ext cx="1457325" cy="7938"/>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35" name="Rectangle 182"/>
          <p:cNvSpPr>
            <a:spLocks noChangeArrowheads="1"/>
          </p:cNvSpPr>
          <p:nvPr/>
        </p:nvSpPr>
        <p:spPr bwMode="auto">
          <a:xfrm>
            <a:off x="4737100" y="2663825"/>
            <a:ext cx="1457325" cy="79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36" name="Freeform 183"/>
          <p:cNvSpPr>
            <a:spLocks/>
          </p:cNvSpPr>
          <p:nvPr/>
        </p:nvSpPr>
        <p:spPr bwMode="auto">
          <a:xfrm>
            <a:off x="4737100" y="3671888"/>
            <a:ext cx="1457325"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837" name="Freeform 184"/>
          <p:cNvSpPr>
            <a:spLocks/>
          </p:cNvSpPr>
          <p:nvPr/>
        </p:nvSpPr>
        <p:spPr bwMode="auto">
          <a:xfrm>
            <a:off x="4737100" y="3671888"/>
            <a:ext cx="1457325"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38" name="Rectangle 185"/>
          <p:cNvSpPr>
            <a:spLocks noChangeArrowheads="1"/>
          </p:cNvSpPr>
          <p:nvPr/>
        </p:nvSpPr>
        <p:spPr bwMode="auto">
          <a:xfrm>
            <a:off x="4737100" y="3671888"/>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39" name="Freeform 186"/>
          <p:cNvSpPr>
            <a:spLocks/>
          </p:cNvSpPr>
          <p:nvPr/>
        </p:nvSpPr>
        <p:spPr bwMode="auto">
          <a:xfrm>
            <a:off x="4737100" y="4173538"/>
            <a:ext cx="1457325" cy="6350"/>
          </a:xfrm>
          <a:custGeom>
            <a:avLst/>
            <a:gdLst>
              <a:gd name="T0" fmla="*/ 2147483646 w 6894"/>
              <a:gd name="T1" fmla="*/ 2147483646 h 31"/>
              <a:gd name="T2" fmla="*/ 2147483646 w 6894"/>
              <a:gd name="T3" fmla="*/ 0 h 31"/>
              <a:gd name="T4" fmla="*/ 0 w 6894"/>
              <a:gd name="T5" fmla="*/ 2147483646 h 31"/>
              <a:gd name="T6" fmla="*/ 2147483646 w 6894"/>
              <a:gd name="T7" fmla="*/ 2147483646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31"/>
                </a:moveTo>
                <a:lnTo>
                  <a:pt x="6894" y="0"/>
                </a:lnTo>
                <a:lnTo>
                  <a:pt x="0" y="31"/>
                </a:lnTo>
                <a:lnTo>
                  <a:pt x="6894" y="31"/>
                </a:lnTo>
                <a:close/>
              </a:path>
            </a:pathLst>
          </a:custGeom>
          <a:solidFill>
            <a:srgbClr val="000000"/>
          </a:solidFill>
          <a:ln w="41275">
            <a:solidFill>
              <a:schemeClr val="tx1"/>
            </a:solidFill>
            <a:round/>
            <a:headEnd/>
            <a:tailEnd/>
          </a:ln>
        </p:spPr>
        <p:txBody>
          <a:bodyPr/>
          <a:lstStyle/>
          <a:p>
            <a:endParaRPr lang="en-US"/>
          </a:p>
        </p:txBody>
      </p:sp>
      <p:sp>
        <p:nvSpPr>
          <p:cNvPr id="111840" name="Freeform 187"/>
          <p:cNvSpPr>
            <a:spLocks/>
          </p:cNvSpPr>
          <p:nvPr/>
        </p:nvSpPr>
        <p:spPr bwMode="auto">
          <a:xfrm>
            <a:off x="4737100" y="4173538"/>
            <a:ext cx="1457325" cy="6350"/>
          </a:xfrm>
          <a:custGeom>
            <a:avLst/>
            <a:gdLst>
              <a:gd name="T0" fmla="*/ 2147483646 w 6894"/>
              <a:gd name="T1" fmla="*/ 0 h 31"/>
              <a:gd name="T2" fmla="*/ 0 w 6894"/>
              <a:gd name="T3" fmla="*/ 2147483646 h 31"/>
              <a:gd name="T4" fmla="*/ 0 w 6894"/>
              <a:gd name="T5" fmla="*/ 0 h 31"/>
              <a:gd name="T6" fmla="*/ 2147483646 w 6894"/>
              <a:gd name="T7" fmla="*/ 0 h 31"/>
              <a:gd name="T8" fmla="*/ 0 60000 65536"/>
              <a:gd name="T9" fmla="*/ 0 60000 65536"/>
              <a:gd name="T10" fmla="*/ 0 60000 65536"/>
              <a:gd name="T11" fmla="*/ 0 60000 65536"/>
              <a:gd name="T12" fmla="*/ 0 w 6894"/>
              <a:gd name="T13" fmla="*/ 0 h 31"/>
              <a:gd name="T14" fmla="*/ 6894 w 6894"/>
              <a:gd name="T15" fmla="*/ 31 h 31"/>
            </a:gdLst>
            <a:ahLst/>
            <a:cxnLst>
              <a:cxn ang="T8">
                <a:pos x="T0" y="T1"/>
              </a:cxn>
              <a:cxn ang="T9">
                <a:pos x="T2" y="T3"/>
              </a:cxn>
              <a:cxn ang="T10">
                <a:pos x="T4" y="T5"/>
              </a:cxn>
              <a:cxn ang="T11">
                <a:pos x="T6" y="T7"/>
              </a:cxn>
            </a:cxnLst>
            <a:rect l="T12" t="T13" r="T14" b="T15"/>
            <a:pathLst>
              <a:path w="6894" h="31">
                <a:moveTo>
                  <a:pt x="6894" y="0"/>
                </a:moveTo>
                <a:lnTo>
                  <a:pt x="0" y="31"/>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41" name="Rectangle 188"/>
          <p:cNvSpPr>
            <a:spLocks noChangeArrowheads="1"/>
          </p:cNvSpPr>
          <p:nvPr/>
        </p:nvSpPr>
        <p:spPr bwMode="auto">
          <a:xfrm>
            <a:off x="4737100" y="4173538"/>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42" name="Freeform 189"/>
          <p:cNvSpPr>
            <a:spLocks/>
          </p:cNvSpPr>
          <p:nvPr/>
        </p:nvSpPr>
        <p:spPr bwMode="auto">
          <a:xfrm>
            <a:off x="4737100" y="4175125"/>
            <a:ext cx="1457325" cy="3175"/>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41275">
            <a:solidFill>
              <a:schemeClr val="tx1"/>
            </a:solidFill>
            <a:round/>
            <a:headEnd/>
            <a:tailEnd/>
          </a:ln>
        </p:spPr>
        <p:txBody>
          <a:bodyPr/>
          <a:lstStyle/>
          <a:p>
            <a:endParaRPr lang="en-US"/>
          </a:p>
        </p:txBody>
      </p:sp>
      <p:sp>
        <p:nvSpPr>
          <p:cNvPr id="111843" name="Freeform 190"/>
          <p:cNvSpPr>
            <a:spLocks/>
          </p:cNvSpPr>
          <p:nvPr/>
        </p:nvSpPr>
        <p:spPr bwMode="auto">
          <a:xfrm>
            <a:off x="4737100" y="4175125"/>
            <a:ext cx="1457325" cy="3175"/>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44" name="Rectangle 191"/>
          <p:cNvSpPr>
            <a:spLocks noChangeArrowheads="1"/>
          </p:cNvSpPr>
          <p:nvPr/>
        </p:nvSpPr>
        <p:spPr bwMode="auto">
          <a:xfrm>
            <a:off x="4737100" y="4175125"/>
            <a:ext cx="145732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45" name="Freeform 192"/>
          <p:cNvSpPr>
            <a:spLocks/>
          </p:cNvSpPr>
          <p:nvPr/>
        </p:nvSpPr>
        <p:spPr bwMode="auto">
          <a:xfrm>
            <a:off x="4737100" y="4175125"/>
            <a:ext cx="1457325" cy="3175"/>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41275">
            <a:solidFill>
              <a:schemeClr val="tx1"/>
            </a:solidFill>
            <a:round/>
            <a:headEnd/>
            <a:tailEnd/>
          </a:ln>
        </p:spPr>
        <p:txBody>
          <a:bodyPr/>
          <a:lstStyle/>
          <a:p>
            <a:endParaRPr lang="en-US"/>
          </a:p>
        </p:txBody>
      </p:sp>
      <p:sp>
        <p:nvSpPr>
          <p:cNvPr id="111846" name="Freeform 193"/>
          <p:cNvSpPr>
            <a:spLocks/>
          </p:cNvSpPr>
          <p:nvPr/>
        </p:nvSpPr>
        <p:spPr bwMode="auto">
          <a:xfrm>
            <a:off x="4737100" y="4175125"/>
            <a:ext cx="1457325" cy="3175"/>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47" name="Rectangle 194"/>
          <p:cNvSpPr>
            <a:spLocks noChangeArrowheads="1"/>
          </p:cNvSpPr>
          <p:nvPr/>
        </p:nvSpPr>
        <p:spPr bwMode="auto">
          <a:xfrm>
            <a:off x="4737100" y="4175125"/>
            <a:ext cx="145732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48" name="Freeform 195"/>
          <p:cNvSpPr>
            <a:spLocks/>
          </p:cNvSpPr>
          <p:nvPr/>
        </p:nvSpPr>
        <p:spPr bwMode="auto">
          <a:xfrm>
            <a:off x="4737100" y="5183188"/>
            <a:ext cx="1457325"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849" name="Freeform 196"/>
          <p:cNvSpPr>
            <a:spLocks/>
          </p:cNvSpPr>
          <p:nvPr/>
        </p:nvSpPr>
        <p:spPr bwMode="auto">
          <a:xfrm>
            <a:off x="4737100" y="5183188"/>
            <a:ext cx="1457325"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50" name="Rectangle 197"/>
          <p:cNvSpPr>
            <a:spLocks noChangeArrowheads="1"/>
          </p:cNvSpPr>
          <p:nvPr/>
        </p:nvSpPr>
        <p:spPr bwMode="auto">
          <a:xfrm>
            <a:off x="4737100" y="5183188"/>
            <a:ext cx="145732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51" name="Freeform 198"/>
          <p:cNvSpPr>
            <a:spLocks/>
          </p:cNvSpPr>
          <p:nvPr/>
        </p:nvSpPr>
        <p:spPr bwMode="auto">
          <a:xfrm>
            <a:off x="4737100" y="5684838"/>
            <a:ext cx="1457325" cy="1587"/>
          </a:xfrm>
          <a:custGeom>
            <a:avLst/>
            <a:gdLst>
              <a:gd name="T0" fmla="*/ 2147483646 w 6894"/>
              <a:gd name="T1" fmla="*/ 2147483646 h 7"/>
              <a:gd name="T2" fmla="*/ 2147483646 w 6894"/>
              <a:gd name="T3" fmla="*/ 0 h 7"/>
              <a:gd name="T4" fmla="*/ 0 w 6894"/>
              <a:gd name="T5" fmla="*/ 2147483646 h 7"/>
              <a:gd name="T6" fmla="*/ 2147483646 w 6894"/>
              <a:gd name="T7" fmla="*/ 2147483646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7"/>
                </a:moveTo>
                <a:lnTo>
                  <a:pt x="6894" y="0"/>
                </a:lnTo>
                <a:lnTo>
                  <a:pt x="0" y="7"/>
                </a:lnTo>
                <a:lnTo>
                  <a:pt x="6894" y="7"/>
                </a:lnTo>
                <a:close/>
              </a:path>
            </a:pathLst>
          </a:custGeom>
          <a:solidFill>
            <a:srgbClr val="000000"/>
          </a:solidFill>
          <a:ln w="34925">
            <a:solidFill>
              <a:schemeClr val="tx1"/>
            </a:solidFill>
            <a:round/>
            <a:headEnd/>
            <a:tailEnd/>
          </a:ln>
        </p:spPr>
        <p:txBody>
          <a:bodyPr/>
          <a:lstStyle/>
          <a:p>
            <a:endParaRPr lang="en-US"/>
          </a:p>
        </p:txBody>
      </p:sp>
      <p:sp>
        <p:nvSpPr>
          <p:cNvPr id="111852" name="Freeform 199"/>
          <p:cNvSpPr>
            <a:spLocks/>
          </p:cNvSpPr>
          <p:nvPr/>
        </p:nvSpPr>
        <p:spPr bwMode="auto">
          <a:xfrm>
            <a:off x="4737100" y="5684838"/>
            <a:ext cx="1457325" cy="1587"/>
          </a:xfrm>
          <a:custGeom>
            <a:avLst/>
            <a:gdLst>
              <a:gd name="T0" fmla="*/ 2147483646 w 6894"/>
              <a:gd name="T1" fmla="*/ 0 h 7"/>
              <a:gd name="T2" fmla="*/ 0 w 6894"/>
              <a:gd name="T3" fmla="*/ 2147483646 h 7"/>
              <a:gd name="T4" fmla="*/ 0 w 6894"/>
              <a:gd name="T5" fmla="*/ 0 h 7"/>
              <a:gd name="T6" fmla="*/ 2147483646 w 6894"/>
              <a:gd name="T7" fmla="*/ 0 h 7"/>
              <a:gd name="T8" fmla="*/ 0 60000 65536"/>
              <a:gd name="T9" fmla="*/ 0 60000 65536"/>
              <a:gd name="T10" fmla="*/ 0 60000 65536"/>
              <a:gd name="T11" fmla="*/ 0 60000 65536"/>
              <a:gd name="T12" fmla="*/ 0 w 6894"/>
              <a:gd name="T13" fmla="*/ 0 h 7"/>
              <a:gd name="T14" fmla="*/ 6894 w 6894"/>
              <a:gd name="T15" fmla="*/ 7 h 7"/>
            </a:gdLst>
            <a:ahLst/>
            <a:cxnLst>
              <a:cxn ang="T8">
                <a:pos x="T0" y="T1"/>
              </a:cxn>
              <a:cxn ang="T9">
                <a:pos x="T2" y="T3"/>
              </a:cxn>
              <a:cxn ang="T10">
                <a:pos x="T4" y="T5"/>
              </a:cxn>
              <a:cxn ang="T11">
                <a:pos x="T6" y="T7"/>
              </a:cxn>
            </a:cxnLst>
            <a:rect l="T12" t="T13" r="T14" b="T15"/>
            <a:pathLst>
              <a:path w="6894" h="7">
                <a:moveTo>
                  <a:pt x="6894" y="0"/>
                </a:moveTo>
                <a:lnTo>
                  <a:pt x="0" y="7"/>
                </a:lnTo>
                <a:lnTo>
                  <a:pt x="0" y="0"/>
                </a:lnTo>
                <a:lnTo>
                  <a:pt x="6894" y="0"/>
                </a:lnTo>
                <a:close/>
              </a:path>
            </a:pathLst>
          </a:custGeom>
          <a:solidFill>
            <a:srgbClr val="000000"/>
          </a:solidFill>
          <a:ln w="34925">
            <a:solidFill>
              <a:schemeClr val="tx1"/>
            </a:solidFill>
            <a:round/>
            <a:headEnd/>
            <a:tailEnd/>
          </a:ln>
        </p:spPr>
        <p:txBody>
          <a:bodyPr/>
          <a:lstStyle/>
          <a:p>
            <a:endParaRPr lang="en-US"/>
          </a:p>
        </p:txBody>
      </p:sp>
      <p:sp>
        <p:nvSpPr>
          <p:cNvPr id="111853" name="Rectangle 200"/>
          <p:cNvSpPr>
            <a:spLocks noChangeArrowheads="1"/>
          </p:cNvSpPr>
          <p:nvPr/>
        </p:nvSpPr>
        <p:spPr bwMode="auto">
          <a:xfrm>
            <a:off x="4737100" y="5684838"/>
            <a:ext cx="1457325" cy="1587"/>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54" name="Line 201"/>
          <p:cNvSpPr>
            <a:spLocks noChangeShapeType="1"/>
          </p:cNvSpPr>
          <p:nvPr/>
        </p:nvSpPr>
        <p:spPr bwMode="auto">
          <a:xfrm>
            <a:off x="472598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55" name="Freeform 202"/>
          <p:cNvSpPr>
            <a:spLocks/>
          </p:cNvSpPr>
          <p:nvPr/>
        </p:nvSpPr>
        <p:spPr bwMode="auto">
          <a:xfrm>
            <a:off x="4708525" y="5730875"/>
            <a:ext cx="19050"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856" name="Freeform 203"/>
          <p:cNvSpPr>
            <a:spLocks/>
          </p:cNvSpPr>
          <p:nvPr/>
        </p:nvSpPr>
        <p:spPr bwMode="auto">
          <a:xfrm>
            <a:off x="4708525" y="5730875"/>
            <a:ext cx="17463" cy="1588"/>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857" name="Freeform 204"/>
          <p:cNvSpPr>
            <a:spLocks/>
          </p:cNvSpPr>
          <p:nvPr/>
        </p:nvSpPr>
        <p:spPr bwMode="auto">
          <a:xfrm>
            <a:off x="4708525" y="5730875"/>
            <a:ext cx="19050"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58" name="Freeform 205"/>
          <p:cNvSpPr>
            <a:spLocks/>
          </p:cNvSpPr>
          <p:nvPr/>
        </p:nvSpPr>
        <p:spPr bwMode="auto">
          <a:xfrm>
            <a:off x="4708525" y="5684838"/>
            <a:ext cx="28575"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859" name="Freeform 207"/>
          <p:cNvSpPr>
            <a:spLocks/>
          </p:cNvSpPr>
          <p:nvPr/>
        </p:nvSpPr>
        <p:spPr bwMode="auto">
          <a:xfrm>
            <a:off x="4711700"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860" name="Freeform 208"/>
          <p:cNvSpPr>
            <a:spLocks/>
          </p:cNvSpPr>
          <p:nvPr/>
        </p:nvSpPr>
        <p:spPr bwMode="auto">
          <a:xfrm>
            <a:off x="4708525" y="5684838"/>
            <a:ext cx="28575"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61" name="Freeform 209"/>
          <p:cNvSpPr>
            <a:spLocks/>
          </p:cNvSpPr>
          <p:nvPr/>
        </p:nvSpPr>
        <p:spPr bwMode="auto">
          <a:xfrm>
            <a:off x="4737100" y="5684838"/>
            <a:ext cx="26988"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862" name="Freeform 210"/>
          <p:cNvSpPr>
            <a:spLocks/>
          </p:cNvSpPr>
          <p:nvPr/>
        </p:nvSpPr>
        <p:spPr bwMode="auto">
          <a:xfrm>
            <a:off x="4737100" y="5686425"/>
            <a:ext cx="26988"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863" name="Freeform 211"/>
          <p:cNvSpPr>
            <a:spLocks/>
          </p:cNvSpPr>
          <p:nvPr/>
        </p:nvSpPr>
        <p:spPr bwMode="auto">
          <a:xfrm>
            <a:off x="4737100" y="5684838"/>
            <a:ext cx="26988"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64" name="Freeform 212"/>
          <p:cNvSpPr>
            <a:spLocks/>
          </p:cNvSpPr>
          <p:nvPr/>
        </p:nvSpPr>
        <p:spPr bwMode="auto">
          <a:xfrm>
            <a:off x="4746625" y="5730875"/>
            <a:ext cx="17463" cy="1588"/>
          </a:xfrm>
          <a:custGeom>
            <a:avLst/>
            <a:gdLst>
              <a:gd name="T0" fmla="*/ 2147483646 w 84"/>
              <a:gd name="T1" fmla="*/ 2147483646 h 9"/>
              <a:gd name="T2" fmla="*/ 2147483646 w 84"/>
              <a:gd name="T3" fmla="*/ 0 h 9"/>
              <a:gd name="T4" fmla="*/ 0 w 84"/>
              <a:gd name="T5" fmla="*/ 2147483646 h 9"/>
              <a:gd name="T6" fmla="*/ 2147483646 w 84"/>
              <a:gd name="T7" fmla="*/ 2147483646 h 9"/>
              <a:gd name="T8" fmla="*/ 0 60000 65536"/>
              <a:gd name="T9" fmla="*/ 0 60000 65536"/>
              <a:gd name="T10" fmla="*/ 0 60000 65536"/>
              <a:gd name="T11" fmla="*/ 0 60000 65536"/>
              <a:gd name="T12" fmla="*/ 0 w 84"/>
              <a:gd name="T13" fmla="*/ 0 h 9"/>
              <a:gd name="T14" fmla="*/ 84 w 84"/>
              <a:gd name="T15" fmla="*/ 9 h 9"/>
            </a:gdLst>
            <a:ahLst/>
            <a:cxnLst>
              <a:cxn ang="T8">
                <a:pos x="T0" y="T1"/>
              </a:cxn>
              <a:cxn ang="T9">
                <a:pos x="T2" y="T3"/>
              </a:cxn>
              <a:cxn ang="T10">
                <a:pos x="T4" y="T5"/>
              </a:cxn>
              <a:cxn ang="T11">
                <a:pos x="T6" y="T7"/>
              </a:cxn>
            </a:cxnLst>
            <a:rect l="T12" t="T13" r="T14" b="T15"/>
            <a:pathLst>
              <a:path w="84" h="9">
                <a:moveTo>
                  <a:pt x="84" y="9"/>
                </a:moveTo>
                <a:lnTo>
                  <a:pt x="70" y="0"/>
                </a:lnTo>
                <a:lnTo>
                  <a:pt x="0" y="9"/>
                </a:lnTo>
                <a:lnTo>
                  <a:pt x="84" y="9"/>
                </a:lnTo>
                <a:close/>
              </a:path>
            </a:pathLst>
          </a:custGeom>
          <a:solidFill>
            <a:srgbClr val="000000"/>
          </a:solidFill>
          <a:ln w="12700">
            <a:solidFill>
              <a:schemeClr val="tx1"/>
            </a:solidFill>
            <a:round/>
            <a:headEnd/>
            <a:tailEnd/>
          </a:ln>
        </p:spPr>
        <p:txBody>
          <a:bodyPr/>
          <a:lstStyle/>
          <a:p>
            <a:endParaRPr lang="en-US"/>
          </a:p>
        </p:txBody>
      </p:sp>
      <p:sp>
        <p:nvSpPr>
          <p:cNvPr id="111865" name="Freeform 213"/>
          <p:cNvSpPr>
            <a:spLocks/>
          </p:cNvSpPr>
          <p:nvPr/>
        </p:nvSpPr>
        <p:spPr bwMode="auto">
          <a:xfrm>
            <a:off x="4746625" y="5730875"/>
            <a:ext cx="15875" cy="1588"/>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1866" name="Freeform 214"/>
          <p:cNvSpPr>
            <a:spLocks/>
          </p:cNvSpPr>
          <p:nvPr/>
        </p:nvSpPr>
        <p:spPr bwMode="auto">
          <a:xfrm>
            <a:off x="4746625" y="5730875"/>
            <a:ext cx="17463" cy="1588"/>
          </a:xfrm>
          <a:custGeom>
            <a:avLst/>
            <a:gdLst>
              <a:gd name="T0" fmla="*/ 2147483646 w 84"/>
              <a:gd name="T1" fmla="*/ 2147483646 h 9"/>
              <a:gd name="T2" fmla="*/ 2147483646 w 84"/>
              <a:gd name="T3" fmla="*/ 0 h 9"/>
              <a:gd name="T4" fmla="*/ 0 w 84"/>
              <a:gd name="T5" fmla="*/ 0 h 9"/>
              <a:gd name="T6" fmla="*/ 0 w 84"/>
              <a:gd name="T7" fmla="*/ 2147483646 h 9"/>
              <a:gd name="T8" fmla="*/ 2147483646 w 84"/>
              <a:gd name="T9" fmla="*/ 2147483646 h 9"/>
              <a:gd name="T10" fmla="*/ 0 60000 65536"/>
              <a:gd name="T11" fmla="*/ 0 60000 65536"/>
              <a:gd name="T12" fmla="*/ 0 60000 65536"/>
              <a:gd name="T13" fmla="*/ 0 60000 65536"/>
              <a:gd name="T14" fmla="*/ 0 60000 65536"/>
              <a:gd name="T15" fmla="*/ 0 w 84"/>
              <a:gd name="T16" fmla="*/ 0 h 9"/>
              <a:gd name="T17" fmla="*/ 84 w 84"/>
              <a:gd name="T18" fmla="*/ 9 h 9"/>
            </a:gdLst>
            <a:ahLst/>
            <a:cxnLst>
              <a:cxn ang="T10">
                <a:pos x="T0" y="T1"/>
              </a:cxn>
              <a:cxn ang="T11">
                <a:pos x="T2" y="T3"/>
              </a:cxn>
              <a:cxn ang="T12">
                <a:pos x="T4" y="T5"/>
              </a:cxn>
              <a:cxn ang="T13">
                <a:pos x="T6" y="T7"/>
              </a:cxn>
              <a:cxn ang="T14">
                <a:pos x="T8" y="T9"/>
              </a:cxn>
            </a:cxnLst>
            <a:rect l="T15" t="T16" r="T17" b="T18"/>
            <a:pathLst>
              <a:path w="84" h="9">
                <a:moveTo>
                  <a:pt x="84" y="9"/>
                </a:moveTo>
                <a:lnTo>
                  <a:pt x="70" y="0"/>
                </a:lnTo>
                <a:lnTo>
                  <a:pt x="0" y="0"/>
                </a:lnTo>
                <a:lnTo>
                  <a:pt x="0" y="9"/>
                </a:lnTo>
                <a:lnTo>
                  <a:pt x="84"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67" name="Line 215"/>
          <p:cNvSpPr>
            <a:spLocks noChangeShapeType="1"/>
          </p:cNvSpPr>
          <p:nvPr/>
        </p:nvSpPr>
        <p:spPr bwMode="auto">
          <a:xfrm>
            <a:off x="4746625" y="5730875"/>
            <a:ext cx="3175"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68" name="Freeform 216"/>
          <p:cNvSpPr>
            <a:spLocks/>
          </p:cNvSpPr>
          <p:nvPr/>
        </p:nvSpPr>
        <p:spPr bwMode="auto">
          <a:xfrm>
            <a:off x="4727575" y="5730875"/>
            <a:ext cx="19050" cy="1588"/>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1869" name="Freeform 217"/>
          <p:cNvSpPr>
            <a:spLocks/>
          </p:cNvSpPr>
          <p:nvPr/>
        </p:nvSpPr>
        <p:spPr bwMode="auto">
          <a:xfrm>
            <a:off x="4725988" y="5730875"/>
            <a:ext cx="20637" cy="1588"/>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870" name="Freeform 218"/>
          <p:cNvSpPr>
            <a:spLocks/>
          </p:cNvSpPr>
          <p:nvPr/>
        </p:nvSpPr>
        <p:spPr bwMode="auto">
          <a:xfrm>
            <a:off x="4725988" y="5730875"/>
            <a:ext cx="20637" cy="1588"/>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71" name="Freeform 219"/>
          <p:cNvSpPr>
            <a:spLocks/>
          </p:cNvSpPr>
          <p:nvPr/>
        </p:nvSpPr>
        <p:spPr bwMode="auto">
          <a:xfrm>
            <a:off x="4737100" y="5183188"/>
            <a:ext cx="1457325" cy="1587"/>
          </a:xfrm>
          <a:custGeom>
            <a:avLst/>
            <a:gdLst>
              <a:gd name="T0" fmla="*/ 2147483646 w 6894"/>
              <a:gd name="T1" fmla="*/ 2147483646 h 6"/>
              <a:gd name="T2" fmla="*/ 2147483646 w 6894"/>
              <a:gd name="T3" fmla="*/ 0 h 6"/>
              <a:gd name="T4" fmla="*/ 0 w 6894"/>
              <a:gd name="T5" fmla="*/ 2147483646 h 6"/>
              <a:gd name="T6" fmla="*/ 2147483646 w 6894"/>
              <a:gd name="T7" fmla="*/ 2147483646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6"/>
                </a:moveTo>
                <a:lnTo>
                  <a:pt x="6894" y="0"/>
                </a:lnTo>
                <a:lnTo>
                  <a:pt x="0" y="6"/>
                </a:lnTo>
                <a:lnTo>
                  <a:pt x="6894" y="6"/>
                </a:lnTo>
                <a:close/>
              </a:path>
            </a:pathLst>
          </a:custGeom>
          <a:solidFill>
            <a:srgbClr val="000000"/>
          </a:solidFill>
          <a:ln w="41275">
            <a:solidFill>
              <a:schemeClr val="tx1"/>
            </a:solidFill>
            <a:round/>
            <a:headEnd/>
            <a:tailEnd/>
          </a:ln>
        </p:spPr>
        <p:txBody>
          <a:bodyPr/>
          <a:lstStyle/>
          <a:p>
            <a:endParaRPr lang="en-US"/>
          </a:p>
        </p:txBody>
      </p:sp>
      <p:sp>
        <p:nvSpPr>
          <p:cNvPr id="111872" name="Freeform 220"/>
          <p:cNvSpPr>
            <a:spLocks/>
          </p:cNvSpPr>
          <p:nvPr/>
        </p:nvSpPr>
        <p:spPr bwMode="auto">
          <a:xfrm>
            <a:off x="4737100" y="5183188"/>
            <a:ext cx="1457325" cy="1587"/>
          </a:xfrm>
          <a:custGeom>
            <a:avLst/>
            <a:gdLst>
              <a:gd name="T0" fmla="*/ 2147483646 w 6894"/>
              <a:gd name="T1" fmla="*/ 0 h 6"/>
              <a:gd name="T2" fmla="*/ 0 w 6894"/>
              <a:gd name="T3" fmla="*/ 2147483646 h 6"/>
              <a:gd name="T4" fmla="*/ 0 w 6894"/>
              <a:gd name="T5" fmla="*/ 0 h 6"/>
              <a:gd name="T6" fmla="*/ 2147483646 w 6894"/>
              <a:gd name="T7" fmla="*/ 0 h 6"/>
              <a:gd name="T8" fmla="*/ 0 60000 65536"/>
              <a:gd name="T9" fmla="*/ 0 60000 65536"/>
              <a:gd name="T10" fmla="*/ 0 60000 65536"/>
              <a:gd name="T11" fmla="*/ 0 60000 65536"/>
              <a:gd name="T12" fmla="*/ 0 w 6894"/>
              <a:gd name="T13" fmla="*/ 0 h 6"/>
              <a:gd name="T14" fmla="*/ 6894 w 6894"/>
              <a:gd name="T15" fmla="*/ 6 h 6"/>
            </a:gdLst>
            <a:ahLst/>
            <a:cxnLst>
              <a:cxn ang="T8">
                <a:pos x="T0" y="T1"/>
              </a:cxn>
              <a:cxn ang="T9">
                <a:pos x="T2" y="T3"/>
              </a:cxn>
              <a:cxn ang="T10">
                <a:pos x="T4" y="T5"/>
              </a:cxn>
              <a:cxn ang="T11">
                <a:pos x="T6" y="T7"/>
              </a:cxn>
            </a:cxnLst>
            <a:rect l="T12" t="T13" r="T14" b="T15"/>
            <a:pathLst>
              <a:path w="6894" h="6">
                <a:moveTo>
                  <a:pt x="6894" y="0"/>
                </a:moveTo>
                <a:lnTo>
                  <a:pt x="0" y="6"/>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873" name="Rectangle 221"/>
          <p:cNvSpPr>
            <a:spLocks noChangeArrowheads="1"/>
          </p:cNvSpPr>
          <p:nvPr/>
        </p:nvSpPr>
        <p:spPr bwMode="auto">
          <a:xfrm>
            <a:off x="4737100" y="5183188"/>
            <a:ext cx="145732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74" name="Freeform 222"/>
          <p:cNvSpPr>
            <a:spLocks/>
          </p:cNvSpPr>
          <p:nvPr/>
        </p:nvSpPr>
        <p:spPr bwMode="auto">
          <a:xfrm>
            <a:off x="4737100" y="5684838"/>
            <a:ext cx="485775"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1875" name="Freeform 223"/>
          <p:cNvSpPr>
            <a:spLocks/>
          </p:cNvSpPr>
          <p:nvPr/>
        </p:nvSpPr>
        <p:spPr bwMode="auto">
          <a:xfrm>
            <a:off x="4737100" y="5684838"/>
            <a:ext cx="485775"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1876" name="Rectangle 224"/>
          <p:cNvSpPr>
            <a:spLocks noChangeArrowheads="1"/>
          </p:cNvSpPr>
          <p:nvPr/>
        </p:nvSpPr>
        <p:spPr bwMode="auto">
          <a:xfrm>
            <a:off x="4737100" y="5684838"/>
            <a:ext cx="485775" cy="1587"/>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77" name="Line 225"/>
          <p:cNvSpPr>
            <a:spLocks noChangeShapeType="1"/>
          </p:cNvSpPr>
          <p:nvPr/>
        </p:nvSpPr>
        <p:spPr bwMode="auto">
          <a:xfrm>
            <a:off x="5213350" y="5730875"/>
            <a:ext cx="1588"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78" name="Freeform 226"/>
          <p:cNvSpPr>
            <a:spLocks/>
          </p:cNvSpPr>
          <p:nvPr/>
        </p:nvSpPr>
        <p:spPr bwMode="auto">
          <a:xfrm>
            <a:off x="5195888" y="5730875"/>
            <a:ext cx="17462" cy="1588"/>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879" name="Freeform 227"/>
          <p:cNvSpPr>
            <a:spLocks/>
          </p:cNvSpPr>
          <p:nvPr/>
        </p:nvSpPr>
        <p:spPr bwMode="auto">
          <a:xfrm>
            <a:off x="5195888" y="5730875"/>
            <a:ext cx="17462" cy="1588"/>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880" name="Freeform 228"/>
          <p:cNvSpPr>
            <a:spLocks/>
          </p:cNvSpPr>
          <p:nvPr/>
        </p:nvSpPr>
        <p:spPr bwMode="auto">
          <a:xfrm>
            <a:off x="5195888" y="5730875"/>
            <a:ext cx="17462" cy="1588"/>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81" name="Freeform 229"/>
          <p:cNvSpPr>
            <a:spLocks/>
          </p:cNvSpPr>
          <p:nvPr/>
        </p:nvSpPr>
        <p:spPr bwMode="auto">
          <a:xfrm>
            <a:off x="5195888" y="5684838"/>
            <a:ext cx="26987" cy="46037"/>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882" name="Freeform 230"/>
          <p:cNvSpPr>
            <a:spLocks/>
          </p:cNvSpPr>
          <p:nvPr/>
        </p:nvSpPr>
        <p:spPr bwMode="auto">
          <a:xfrm>
            <a:off x="5197475" y="5684838"/>
            <a:ext cx="25400" cy="46037"/>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883" name="Freeform 231"/>
          <p:cNvSpPr>
            <a:spLocks/>
          </p:cNvSpPr>
          <p:nvPr/>
        </p:nvSpPr>
        <p:spPr bwMode="auto">
          <a:xfrm>
            <a:off x="5195888" y="5684838"/>
            <a:ext cx="26987" cy="46037"/>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84" name="Freeform 232"/>
          <p:cNvSpPr>
            <a:spLocks/>
          </p:cNvSpPr>
          <p:nvPr/>
        </p:nvSpPr>
        <p:spPr bwMode="auto">
          <a:xfrm>
            <a:off x="5222875" y="5684838"/>
            <a:ext cx="28575" cy="46037"/>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885" name="Freeform 233"/>
          <p:cNvSpPr>
            <a:spLocks/>
          </p:cNvSpPr>
          <p:nvPr/>
        </p:nvSpPr>
        <p:spPr bwMode="auto">
          <a:xfrm>
            <a:off x="5222875" y="5686425"/>
            <a:ext cx="28575" cy="44450"/>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886" name="Freeform 234"/>
          <p:cNvSpPr>
            <a:spLocks/>
          </p:cNvSpPr>
          <p:nvPr/>
        </p:nvSpPr>
        <p:spPr bwMode="auto">
          <a:xfrm>
            <a:off x="5222875" y="5684838"/>
            <a:ext cx="28575" cy="46037"/>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87" name="Freeform 235"/>
          <p:cNvSpPr>
            <a:spLocks/>
          </p:cNvSpPr>
          <p:nvPr/>
        </p:nvSpPr>
        <p:spPr bwMode="auto">
          <a:xfrm>
            <a:off x="5233988" y="5730875"/>
            <a:ext cx="17462" cy="1588"/>
          </a:xfrm>
          <a:custGeom>
            <a:avLst/>
            <a:gdLst>
              <a:gd name="T0" fmla="*/ 2147483646 w 84"/>
              <a:gd name="T1" fmla="*/ 2147483646 h 9"/>
              <a:gd name="T2" fmla="*/ 2147483646 w 84"/>
              <a:gd name="T3" fmla="*/ 0 h 9"/>
              <a:gd name="T4" fmla="*/ 0 w 84"/>
              <a:gd name="T5" fmla="*/ 2147483646 h 9"/>
              <a:gd name="T6" fmla="*/ 2147483646 w 84"/>
              <a:gd name="T7" fmla="*/ 2147483646 h 9"/>
              <a:gd name="T8" fmla="*/ 0 60000 65536"/>
              <a:gd name="T9" fmla="*/ 0 60000 65536"/>
              <a:gd name="T10" fmla="*/ 0 60000 65536"/>
              <a:gd name="T11" fmla="*/ 0 60000 65536"/>
              <a:gd name="T12" fmla="*/ 0 w 84"/>
              <a:gd name="T13" fmla="*/ 0 h 9"/>
              <a:gd name="T14" fmla="*/ 84 w 84"/>
              <a:gd name="T15" fmla="*/ 9 h 9"/>
            </a:gdLst>
            <a:ahLst/>
            <a:cxnLst>
              <a:cxn ang="T8">
                <a:pos x="T0" y="T1"/>
              </a:cxn>
              <a:cxn ang="T9">
                <a:pos x="T2" y="T3"/>
              </a:cxn>
              <a:cxn ang="T10">
                <a:pos x="T4" y="T5"/>
              </a:cxn>
              <a:cxn ang="T11">
                <a:pos x="T6" y="T7"/>
              </a:cxn>
            </a:cxnLst>
            <a:rect l="T12" t="T13" r="T14" b="T15"/>
            <a:pathLst>
              <a:path w="84" h="9">
                <a:moveTo>
                  <a:pt x="84" y="9"/>
                </a:moveTo>
                <a:lnTo>
                  <a:pt x="70" y="0"/>
                </a:lnTo>
                <a:lnTo>
                  <a:pt x="0" y="9"/>
                </a:lnTo>
                <a:lnTo>
                  <a:pt x="84" y="9"/>
                </a:lnTo>
                <a:close/>
              </a:path>
            </a:pathLst>
          </a:custGeom>
          <a:solidFill>
            <a:srgbClr val="000000"/>
          </a:solidFill>
          <a:ln w="12700">
            <a:solidFill>
              <a:schemeClr val="tx1"/>
            </a:solidFill>
            <a:round/>
            <a:headEnd/>
            <a:tailEnd/>
          </a:ln>
        </p:spPr>
        <p:txBody>
          <a:bodyPr/>
          <a:lstStyle/>
          <a:p>
            <a:endParaRPr lang="en-US"/>
          </a:p>
        </p:txBody>
      </p:sp>
      <p:sp>
        <p:nvSpPr>
          <p:cNvPr id="111888" name="Freeform 236"/>
          <p:cNvSpPr>
            <a:spLocks/>
          </p:cNvSpPr>
          <p:nvPr/>
        </p:nvSpPr>
        <p:spPr bwMode="auto">
          <a:xfrm>
            <a:off x="5233988" y="5730875"/>
            <a:ext cx="14287" cy="1588"/>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1889" name="Freeform 237"/>
          <p:cNvSpPr>
            <a:spLocks/>
          </p:cNvSpPr>
          <p:nvPr/>
        </p:nvSpPr>
        <p:spPr bwMode="auto">
          <a:xfrm>
            <a:off x="5233988" y="5730875"/>
            <a:ext cx="17462" cy="1588"/>
          </a:xfrm>
          <a:custGeom>
            <a:avLst/>
            <a:gdLst>
              <a:gd name="T0" fmla="*/ 2147483646 w 84"/>
              <a:gd name="T1" fmla="*/ 2147483646 h 9"/>
              <a:gd name="T2" fmla="*/ 2147483646 w 84"/>
              <a:gd name="T3" fmla="*/ 0 h 9"/>
              <a:gd name="T4" fmla="*/ 0 w 84"/>
              <a:gd name="T5" fmla="*/ 0 h 9"/>
              <a:gd name="T6" fmla="*/ 0 w 84"/>
              <a:gd name="T7" fmla="*/ 2147483646 h 9"/>
              <a:gd name="T8" fmla="*/ 2147483646 w 84"/>
              <a:gd name="T9" fmla="*/ 2147483646 h 9"/>
              <a:gd name="T10" fmla="*/ 0 60000 65536"/>
              <a:gd name="T11" fmla="*/ 0 60000 65536"/>
              <a:gd name="T12" fmla="*/ 0 60000 65536"/>
              <a:gd name="T13" fmla="*/ 0 60000 65536"/>
              <a:gd name="T14" fmla="*/ 0 60000 65536"/>
              <a:gd name="T15" fmla="*/ 0 w 84"/>
              <a:gd name="T16" fmla="*/ 0 h 9"/>
              <a:gd name="T17" fmla="*/ 84 w 84"/>
              <a:gd name="T18" fmla="*/ 9 h 9"/>
            </a:gdLst>
            <a:ahLst/>
            <a:cxnLst>
              <a:cxn ang="T10">
                <a:pos x="T0" y="T1"/>
              </a:cxn>
              <a:cxn ang="T11">
                <a:pos x="T2" y="T3"/>
              </a:cxn>
              <a:cxn ang="T12">
                <a:pos x="T4" y="T5"/>
              </a:cxn>
              <a:cxn ang="T13">
                <a:pos x="T6" y="T7"/>
              </a:cxn>
              <a:cxn ang="T14">
                <a:pos x="T8" y="T9"/>
              </a:cxn>
            </a:cxnLst>
            <a:rect l="T15" t="T16" r="T17" b="T18"/>
            <a:pathLst>
              <a:path w="84" h="9">
                <a:moveTo>
                  <a:pt x="84" y="9"/>
                </a:moveTo>
                <a:lnTo>
                  <a:pt x="70" y="0"/>
                </a:lnTo>
                <a:lnTo>
                  <a:pt x="0" y="0"/>
                </a:lnTo>
                <a:lnTo>
                  <a:pt x="0" y="9"/>
                </a:lnTo>
                <a:lnTo>
                  <a:pt x="84"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90" name="Line 238"/>
          <p:cNvSpPr>
            <a:spLocks noChangeShapeType="1"/>
          </p:cNvSpPr>
          <p:nvPr/>
        </p:nvSpPr>
        <p:spPr bwMode="auto">
          <a:xfrm>
            <a:off x="5233988" y="5730875"/>
            <a:ext cx="1587" cy="158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891" name="Freeform 239"/>
          <p:cNvSpPr>
            <a:spLocks/>
          </p:cNvSpPr>
          <p:nvPr/>
        </p:nvSpPr>
        <p:spPr bwMode="auto">
          <a:xfrm>
            <a:off x="5213350" y="5730875"/>
            <a:ext cx="20638" cy="1588"/>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1892" name="Freeform 240"/>
          <p:cNvSpPr>
            <a:spLocks/>
          </p:cNvSpPr>
          <p:nvPr/>
        </p:nvSpPr>
        <p:spPr bwMode="auto">
          <a:xfrm>
            <a:off x="5213350" y="5730875"/>
            <a:ext cx="20638" cy="1588"/>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893" name="Freeform 241"/>
          <p:cNvSpPr>
            <a:spLocks/>
          </p:cNvSpPr>
          <p:nvPr/>
        </p:nvSpPr>
        <p:spPr bwMode="auto">
          <a:xfrm>
            <a:off x="5213350" y="5730875"/>
            <a:ext cx="20638" cy="1588"/>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894" name="Freeform 242"/>
          <p:cNvSpPr>
            <a:spLocks/>
          </p:cNvSpPr>
          <p:nvPr/>
        </p:nvSpPr>
        <p:spPr bwMode="auto">
          <a:xfrm>
            <a:off x="4732338" y="2668588"/>
            <a:ext cx="7937" cy="3016250"/>
          </a:xfrm>
          <a:custGeom>
            <a:avLst/>
            <a:gdLst>
              <a:gd name="T0" fmla="*/ 2147483646 w 32"/>
              <a:gd name="T1" fmla="*/ 0 h 14436"/>
              <a:gd name="T2" fmla="*/ 0 w 32"/>
              <a:gd name="T3" fmla="*/ 0 h 14436"/>
              <a:gd name="T4" fmla="*/ 2147483646 w 32"/>
              <a:gd name="T5" fmla="*/ 2147483646 h 14436"/>
              <a:gd name="T6" fmla="*/ 2147483646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32" y="0"/>
                </a:moveTo>
                <a:lnTo>
                  <a:pt x="0" y="0"/>
                </a:lnTo>
                <a:lnTo>
                  <a:pt x="32" y="14436"/>
                </a:lnTo>
                <a:lnTo>
                  <a:pt x="32" y="0"/>
                </a:lnTo>
                <a:close/>
              </a:path>
            </a:pathLst>
          </a:custGeom>
          <a:solidFill>
            <a:srgbClr val="000000"/>
          </a:solidFill>
          <a:ln w="41275">
            <a:solidFill>
              <a:schemeClr val="tx1"/>
            </a:solidFill>
            <a:round/>
            <a:headEnd/>
            <a:tailEnd/>
          </a:ln>
        </p:spPr>
        <p:txBody>
          <a:bodyPr/>
          <a:lstStyle/>
          <a:p>
            <a:endParaRPr lang="en-US"/>
          </a:p>
        </p:txBody>
      </p:sp>
      <p:sp>
        <p:nvSpPr>
          <p:cNvPr id="111895" name="Freeform 243"/>
          <p:cNvSpPr>
            <a:spLocks/>
          </p:cNvSpPr>
          <p:nvPr/>
        </p:nvSpPr>
        <p:spPr bwMode="auto">
          <a:xfrm>
            <a:off x="4732338" y="2668588"/>
            <a:ext cx="7937" cy="3016250"/>
          </a:xfrm>
          <a:custGeom>
            <a:avLst/>
            <a:gdLst>
              <a:gd name="T0" fmla="*/ 0 w 32"/>
              <a:gd name="T1" fmla="*/ 0 h 14436"/>
              <a:gd name="T2" fmla="*/ 2147483646 w 32"/>
              <a:gd name="T3" fmla="*/ 2147483646 h 14436"/>
              <a:gd name="T4" fmla="*/ 0 w 32"/>
              <a:gd name="T5" fmla="*/ 2147483646 h 14436"/>
              <a:gd name="T6" fmla="*/ 0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0" y="0"/>
                </a:moveTo>
                <a:lnTo>
                  <a:pt x="32"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896" name="Rectangle 244"/>
          <p:cNvSpPr>
            <a:spLocks noChangeArrowheads="1"/>
          </p:cNvSpPr>
          <p:nvPr/>
        </p:nvSpPr>
        <p:spPr bwMode="auto">
          <a:xfrm>
            <a:off x="4732338" y="2668588"/>
            <a:ext cx="7937"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897" name="Freeform 245"/>
          <p:cNvSpPr>
            <a:spLocks/>
          </p:cNvSpPr>
          <p:nvPr/>
        </p:nvSpPr>
        <p:spPr bwMode="auto">
          <a:xfrm>
            <a:off x="4737100" y="5683250"/>
            <a:ext cx="485775" cy="6350"/>
          </a:xfrm>
          <a:custGeom>
            <a:avLst/>
            <a:gdLst>
              <a:gd name="T0" fmla="*/ 2147483646 w 2298"/>
              <a:gd name="T1" fmla="*/ 2147483646 h 33"/>
              <a:gd name="T2" fmla="*/ 2147483646 w 2298"/>
              <a:gd name="T3" fmla="*/ 0 h 33"/>
              <a:gd name="T4" fmla="*/ 0 w 2298"/>
              <a:gd name="T5" fmla="*/ 2147483646 h 33"/>
              <a:gd name="T6" fmla="*/ 2147483646 w 2298"/>
              <a:gd name="T7" fmla="*/ 2147483646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33"/>
                </a:moveTo>
                <a:lnTo>
                  <a:pt x="2298" y="0"/>
                </a:lnTo>
                <a:lnTo>
                  <a:pt x="0" y="33"/>
                </a:lnTo>
                <a:lnTo>
                  <a:pt x="2298" y="33"/>
                </a:lnTo>
                <a:close/>
              </a:path>
            </a:pathLst>
          </a:custGeom>
          <a:solidFill>
            <a:srgbClr val="000000"/>
          </a:solidFill>
          <a:ln w="34925">
            <a:solidFill>
              <a:schemeClr val="tx1"/>
            </a:solidFill>
            <a:round/>
            <a:headEnd/>
            <a:tailEnd/>
          </a:ln>
        </p:spPr>
        <p:txBody>
          <a:bodyPr/>
          <a:lstStyle/>
          <a:p>
            <a:endParaRPr lang="en-US"/>
          </a:p>
        </p:txBody>
      </p:sp>
      <p:sp>
        <p:nvSpPr>
          <p:cNvPr id="111898" name="Freeform 246"/>
          <p:cNvSpPr>
            <a:spLocks/>
          </p:cNvSpPr>
          <p:nvPr/>
        </p:nvSpPr>
        <p:spPr bwMode="auto">
          <a:xfrm>
            <a:off x="4737100" y="5683250"/>
            <a:ext cx="485775" cy="6350"/>
          </a:xfrm>
          <a:custGeom>
            <a:avLst/>
            <a:gdLst>
              <a:gd name="T0" fmla="*/ 2147483646 w 2298"/>
              <a:gd name="T1" fmla="*/ 0 h 33"/>
              <a:gd name="T2" fmla="*/ 0 w 2298"/>
              <a:gd name="T3" fmla="*/ 2147483646 h 33"/>
              <a:gd name="T4" fmla="*/ 0 w 2298"/>
              <a:gd name="T5" fmla="*/ 0 h 33"/>
              <a:gd name="T6" fmla="*/ 2147483646 w 2298"/>
              <a:gd name="T7" fmla="*/ 0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0"/>
                </a:moveTo>
                <a:lnTo>
                  <a:pt x="0" y="33"/>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1899" name="Rectangle 247"/>
          <p:cNvSpPr>
            <a:spLocks noChangeArrowheads="1"/>
          </p:cNvSpPr>
          <p:nvPr/>
        </p:nvSpPr>
        <p:spPr bwMode="auto">
          <a:xfrm>
            <a:off x="4737100" y="5683250"/>
            <a:ext cx="485775"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00" name="Freeform 248"/>
          <p:cNvSpPr>
            <a:spLocks/>
          </p:cNvSpPr>
          <p:nvPr/>
        </p:nvSpPr>
        <p:spPr bwMode="auto">
          <a:xfrm>
            <a:off x="5219700" y="2668588"/>
            <a:ext cx="6350" cy="3016250"/>
          </a:xfrm>
          <a:custGeom>
            <a:avLst/>
            <a:gdLst>
              <a:gd name="T0" fmla="*/ 2147483646 w 32"/>
              <a:gd name="T1" fmla="*/ 0 h 14436"/>
              <a:gd name="T2" fmla="*/ 0 w 32"/>
              <a:gd name="T3" fmla="*/ 0 h 14436"/>
              <a:gd name="T4" fmla="*/ 2147483646 w 32"/>
              <a:gd name="T5" fmla="*/ 2147483646 h 14436"/>
              <a:gd name="T6" fmla="*/ 2147483646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32" y="0"/>
                </a:moveTo>
                <a:lnTo>
                  <a:pt x="0" y="0"/>
                </a:lnTo>
                <a:lnTo>
                  <a:pt x="32" y="14436"/>
                </a:lnTo>
                <a:lnTo>
                  <a:pt x="32" y="0"/>
                </a:lnTo>
                <a:close/>
              </a:path>
            </a:pathLst>
          </a:custGeom>
          <a:solidFill>
            <a:srgbClr val="000000"/>
          </a:solidFill>
          <a:ln w="41275">
            <a:solidFill>
              <a:schemeClr val="tx1"/>
            </a:solidFill>
            <a:round/>
            <a:headEnd/>
            <a:tailEnd/>
          </a:ln>
        </p:spPr>
        <p:txBody>
          <a:bodyPr/>
          <a:lstStyle/>
          <a:p>
            <a:endParaRPr lang="en-US"/>
          </a:p>
        </p:txBody>
      </p:sp>
      <p:sp>
        <p:nvSpPr>
          <p:cNvPr id="111901" name="Freeform 249"/>
          <p:cNvSpPr>
            <a:spLocks/>
          </p:cNvSpPr>
          <p:nvPr/>
        </p:nvSpPr>
        <p:spPr bwMode="auto">
          <a:xfrm>
            <a:off x="5219700" y="2668588"/>
            <a:ext cx="6350" cy="3016250"/>
          </a:xfrm>
          <a:custGeom>
            <a:avLst/>
            <a:gdLst>
              <a:gd name="T0" fmla="*/ 0 w 32"/>
              <a:gd name="T1" fmla="*/ 0 h 14436"/>
              <a:gd name="T2" fmla="*/ 2147483646 w 32"/>
              <a:gd name="T3" fmla="*/ 2147483646 h 14436"/>
              <a:gd name="T4" fmla="*/ 0 w 32"/>
              <a:gd name="T5" fmla="*/ 2147483646 h 14436"/>
              <a:gd name="T6" fmla="*/ 0 w 32"/>
              <a:gd name="T7" fmla="*/ 0 h 14436"/>
              <a:gd name="T8" fmla="*/ 0 60000 65536"/>
              <a:gd name="T9" fmla="*/ 0 60000 65536"/>
              <a:gd name="T10" fmla="*/ 0 60000 65536"/>
              <a:gd name="T11" fmla="*/ 0 60000 65536"/>
              <a:gd name="T12" fmla="*/ 0 w 32"/>
              <a:gd name="T13" fmla="*/ 0 h 14436"/>
              <a:gd name="T14" fmla="*/ 32 w 32"/>
              <a:gd name="T15" fmla="*/ 14436 h 14436"/>
            </a:gdLst>
            <a:ahLst/>
            <a:cxnLst>
              <a:cxn ang="T8">
                <a:pos x="T0" y="T1"/>
              </a:cxn>
              <a:cxn ang="T9">
                <a:pos x="T2" y="T3"/>
              </a:cxn>
              <a:cxn ang="T10">
                <a:pos x="T4" y="T5"/>
              </a:cxn>
              <a:cxn ang="T11">
                <a:pos x="T6" y="T7"/>
              </a:cxn>
            </a:cxnLst>
            <a:rect l="T12" t="T13" r="T14" b="T15"/>
            <a:pathLst>
              <a:path w="32" h="14436">
                <a:moveTo>
                  <a:pt x="0" y="0"/>
                </a:moveTo>
                <a:lnTo>
                  <a:pt x="32" y="14436"/>
                </a:lnTo>
                <a:lnTo>
                  <a:pt x="0" y="14436"/>
                </a:lnTo>
                <a:lnTo>
                  <a:pt x="0" y="0"/>
                </a:lnTo>
                <a:close/>
              </a:path>
            </a:pathLst>
          </a:custGeom>
          <a:solidFill>
            <a:srgbClr val="000000"/>
          </a:solidFill>
          <a:ln w="41275">
            <a:solidFill>
              <a:schemeClr val="tx1"/>
            </a:solidFill>
            <a:round/>
            <a:headEnd/>
            <a:tailEnd/>
          </a:ln>
        </p:spPr>
        <p:txBody>
          <a:bodyPr/>
          <a:lstStyle/>
          <a:p>
            <a:endParaRPr lang="en-US"/>
          </a:p>
        </p:txBody>
      </p:sp>
      <p:sp>
        <p:nvSpPr>
          <p:cNvPr id="111902" name="Rectangle 250"/>
          <p:cNvSpPr>
            <a:spLocks noChangeArrowheads="1"/>
          </p:cNvSpPr>
          <p:nvPr/>
        </p:nvSpPr>
        <p:spPr bwMode="auto">
          <a:xfrm>
            <a:off x="5219700" y="2668588"/>
            <a:ext cx="6350" cy="301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03" name="Freeform 251"/>
          <p:cNvSpPr>
            <a:spLocks/>
          </p:cNvSpPr>
          <p:nvPr/>
        </p:nvSpPr>
        <p:spPr bwMode="auto">
          <a:xfrm>
            <a:off x="4737100" y="5178425"/>
            <a:ext cx="1457325" cy="9525"/>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904" name="Freeform 252"/>
          <p:cNvSpPr>
            <a:spLocks/>
          </p:cNvSpPr>
          <p:nvPr/>
        </p:nvSpPr>
        <p:spPr bwMode="auto">
          <a:xfrm>
            <a:off x="4737100" y="5178425"/>
            <a:ext cx="1457325" cy="9525"/>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905" name="Rectangle 253"/>
          <p:cNvSpPr>
            <a:spLocks noChangeArrowheads="1"/>
          </p:cNvSpPr>
          <p:nvPr/>
        </p:nvSpPr>
        <p:spPr bwMode="auto">
          <a:xfrm>
            <a:off x="4737100" y="5178425"/>
            <a:ext cx="1457325" cy="95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06" name="Freeform 254"/>
          <p:cNvSpPr>
            <a:spLocks/>
          </p:cNvSpPr>
          <p:nvPr/>
        </p:nvSpPr>
        <p:spPr bwMode="auto">
          <a:xfrm>
            <a:off x="4737100" y="4676775"/>
            <a:ext cx="1457325" cy="6350"/>
          </a:xfrm>
          <a:custGeom>
            <a:avLst/>
            <a:gdLst>
              <a:gd name="T0" fmla="*/ 2147483646 w 6894"/>
              <a:gd name="T1" fmla="*/ 2147483646 h 32"/>
              <a:gd name="T2" fmla="*/ 2147483646 w 6894"/>
              <a:gd name="T3" fmla="*/ 0 h 32"/>
              <a:gd name="T4" fmla="*/ 0 w 6894"/>
              <a:gd name="T5" fmla="*/ 2147483646 h 32"/>
              <a:gd name="T6" fmla="*/ 2147483646 w 6894"/>
              <a:gd name="T7" fmla="*/ 2147483646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32"/>
                </a:moveTo>
                <a:lnTo>
                  <a:pt x="6894" y="0"/>
                </a:lnTo>
                <a:lnTo>
                  <a:pt x="0" y="32"/>
                </a:lnTo>
                <a:lnTo>
                  <a:pt x="6894" y="32"/>
                </a:lnTo>
                <a:close/>
              </a:path>
            </a:pathLst>
          </a:custGeom>
          <a:solidFill>
            <a:srgbClr val="000000"/>
          </a:solidFill>
          <a:ln w="41275">
            <a:solidFill>
              <a:schemeClr val="tx1"/>
            </a:solidFill>
            <a:round/>
            <a:headEnd/>
            <a:tailEnd/>
          </a:ln>
        </p:spPr>
        <p:txBody>
          <a:bodyPr/>
          <a:lstStyle/>
          <a:p>
            <a:endParaRPr lang="en-US"/>
          </a:p>
        </p:txBody>
      </p:sp>
      <p:sp>
        <p:nvSpPr>
          <p:cNvPr id="111907" name="Freeform 255"/>
          <p:cNvSpPr>
            <a:spLocks/>
          </p:cNvSpPr>
          <p:nvPr/>
        </p:nvSpPr>
        <p:spPr bwMode="auto">
          <a:xfrm>
            <a:off x="4737100" y="4676775"/>
            <a:ext cx="1457325" cy="6350"/>
          </a:xfrm>
          <a:custGeom>
            <a:avLst/>
            <a:gdLst>
              <a:gd name="T0" fmla="*/ 2147483646 w 6894"/>
              <a:gd name="T1" fmla="*/ 0 h 32"/>
              <a:gd name="T2" fmla="*/ 0 w 6894"/>
              <a:gd name="T3" fmla="*/ 2147483646 h 32"/>
              <a:gd name="T4" fmla="*/ 0 w 6894"/>
              <a:gd name="T5" fmla="*/ 0 h 32"/>
              <a:gd name="T6" fmla="*/ 2147483646 w 6894"/>
              <a:gd name="T7" fmla="*/ 0 h 32"/>
              <a:gd name="T8" fmla="*/ 0 60000 65536"/>
              <a:gd name="T9" fmla="*/ 0 60000 65536"/>
              <a:gd name="T10" fmla="*/ 0 60000 65536"/>
              <a:gd name="T11" fmla="*/ 0 60000 65536"/>
              <a:gd name="T12" fmla="*/ 0 w 6894"/>
              <a:gd name="T13" fmla="*/ 0 h 32"/>
              <a:gd name="T14" fmla="*/ 6894 w 6894"/>
              <a:gd name="T15" fmla="*/ 32 h 32"/>
            </a:gdLst>
            <a:ahLst/>
            <a:cxnLst>
              <a:cxn ang="T8">
                <a:pos x="T0" y="T1"/>
              </a:cxn>
              <a:cxn ang="T9">
                <a:pos x="T2" y="T3"/>
              </a:cxn>
              <a:cxn ang="T10">
                <a:pos x="T4" y="T5"/>
              </a:cxn>
              <a:cxn ang="T11">
                <a:pos x="T6" y="T7"/>
              </a:cxn>
            </a:cxnLst>
            <a:rect l="T12" t="T13" r="T14" b="T15"/>
            <a:pathLst>
              <a:path w="6894" h="32">
                <a:moveTo>
                  <a:pt x="6894" y="0"/>
                </a:moveTo>
                <a:lnTo>
                  <a:pt x="0" y="32"/>
                </a:lnTo>
                <a:lnTo>
                  <a:pt x="0" y="0"/>
                </a:lnTo>
                <a:lnTo>
                  <a:pt x="6894" y="0"/>
                </a:lnTo>
                <a:close/>
              </a:path>
            </a:pathLst>
          </a:custGeom>
          <a:solidFill>
            <a:srgbClr val="000000"/>
          </a:solidFill>
          <a:ln w="41275">
            <a:solidFill>
              <a:schemeClr val="tx1"/>
            </a:solidFill>
            <a:round/>
            <a:headEnd/>
            <a:tailEnd/>
          </a:ln>
        </p:spPr>
        <p:txBody>
          <a:bodyPr/>
          <a:lstStyle/>
          <a:p>
            <a:endParaRPr lang="en-US"/>
          </a:p>
        </p:txBody>
      </p:sp>
      <p:sp>
        <p:nvSpPr>
          <p:cNvPr id="111908" name="Rectangle 256"/>
          <p:cNvSpPr>
            <a:spLocks noChangeArrowheads="1"/>
          </p:cNvSpPr>
          <p:nvPr/>
        </p:nvSpPr>
        <p:spPr bwMode="auto">
          <a:xfrm>
            <a:off x="4737100" y="4676775"/>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09" name="Rectangle 259"/>
          <p:cNvSpPr>
            <a:spLocks noChangeArrowheads="1"/>
          </p:cNvSpPr>
          <p:nvPr/>
        </p:nvSpPr>
        <p:spPr bwMode="auto">
          <a:xfrm>
            <a:off x="4749800" y="5195888"/>
            <a:ext cx="460375"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10" name="Freeform 260"/>
          <p:cNvSpPr>
            <a:spLocks/>
          </p:cNvSpPr>
          <p:nvPr/>
        </p:nvSpPr>
        <p:spPr bwMode="auto">
          <a:xfrm>
            <a:off x="2290763" y="2678113"/>
            <a:ext cx="7937" cy="3019425"/>
          </a:xfrm>
          <a:custGeom>
            <a:avLst/>
            <a:gdLst>
              <a:gd name="T0" fmla="*/ 2147483646 w 31"/>
              <a:gd name="T1" fmla="*/ 0 h 14435"/>
              <a:gd name="T2" fmla="*/ 0 w 31"/>
              <a:gd name="T3" fmla="*/ 0 h 14435"/>
              <a:gd name="T4" fmla="*/ 2147483646 w 31"/>
              <a:gd name="T5" fmla="*/ 2147483646 h 14435"/>
              <a:gd name="T6" fmla="*/ 2147483646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31" y="0"/>
                </a:moveTo>
                <a:lnTo>
                  <a:pt x="0" y="0"/>
                </a:lnTo>
                <a:lnTo>
                  <a:pt x="31" y="14435"/>
                </a:lnTo>
                <a:lnTo>
                  <a:pt x="31" y="0"/>
                </a:lnTo>
                <a:close/>
              </a:path>
            </a:pathLst>
          </a:custGeom>
          <a:solidFill>
            <a:srgbClr val="000000"/>
          </a:solidFill>
          <a:ln w="41275">
            <a:solidFill>
              <a:schemeClr val="tx1"/>
            </a:solidFill>
            <a:round/>
            <a:headEnd/>
            <a:tailEnd/>
          </a:ln>
        </p:spPr>
        <p:txBody>
          <a:bodyPr/>
          <a:lstStyle/>
          <a:p>
            <a:endParaRPr lang="en-US"/>
          </a:p>
        </p:txBody>
      </p:sp>
      <p:sp>
        <p:nvSpPr>
          <p:cNvPr id="111911" name="Freeform 261"/>
          <p:cNvSpPr>
            <a:spLocks/>
          </p:cNvSpPr>
          <p:nvPr/>
        </p:nvSpPr>
        <p:spPr bwMode="auto">
          <a:xfrm>
            <a:off x="2290763" y="2678113"/>
            <a:ext cx="7937" cy="3019425"/>
          </a:xfrm>
          <a:custGeom>
            <a:avLst/>
            <a:gdLst>
              <a:gd name="T0" fmla="*/ 0 w 31"/>
              <a:gd name="T1" fmla="*/ 0 h 14435"/>
              <a:gd name="T2" fmla="*/ 2147483646 w 31"/>
              <a:gd name="T3" fmla="*/ 2147483646 h 14435"/>
              <a:gd name="T4" fmla="*/ 0 w 31"/>
              <a:gd name="T5" fmla="*/ 2147483646 h 14435"/>
              <a:gd name="T6" fmla="*/ 0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0" y="0"/>
                </a:moveTo>
                <a:lnTo>
                  <a:pt x="31"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1912" name="Rectangle 262"/>
          <p:cNvSpPr>
            <a:spLocks noChangeArrowheads="1"/>
          </p:cNvSpPr>
          <p:nvPr/>
        </p:nvSpPr>
        <p:spPr bwMode="auto">
          <a:xfrm>
            <a:off x="2290763" y="2678113"/>
            <a:ext cx="7937"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13" name="Line 263"/>
          <p:cNvSpPr>
            <a:spLocks noChangeShapeType="1"/>
          </p:cNvSpPr>
          <p:nvPr/>
        </p:nvSpPr>
        <p:spPr bwMode="auto">
          <a:xfrm>
            <a:off x="2284413" y="5741988"/>
            <a:ext cx="158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14" name="Freeform 264"/>
          <p:cNvSpPr>
            <a:spLocks/>
          </p:cNvSpPr>
          <p:nvPr/>
        </p:nvSpPr>
        <p:spPr bwMode="auto">
          <a:xfrm>
            <a:off x="2266950"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915" name="Freeform 265"/>
          <p:cNvSpPr>
            <a:spLocks/>
          </p:cNvSpPr>
          <p:nvPr/>
        </p:nvSpPr>
        <p:spPr bwMode="auto">
          <a:xfrm>
            <a:off x="2266950" y="5741988"/>
            <a:ext cx="17463" cy="1587"/>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916" name="Freeform 266"/>
          <p:cNvSpPr>
            <a:spLocks/>
          </p:cNvSpPr>
          <p:nvPr/>
        </p:nvSpPr>
        <p:spPr bwMode="auto">
          <a:xfrm>
            <a:off x="2266950"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17" name="Freeform 267"/>
          <p:cNvSpPr>
            <a:spLocks/>
          </p:cNvSpPr>
          <p:nvPr/>
        </p:nvSpPr>
        <p:spPr bwMode="auto">
          <a:xfrm>
            <a:off x="2266950" y="5695950"/>
            <a:ext cx="26988"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918" name="Freeform 268"/>
          <p:cNvSpPr>
            <a:spLocks/>
          </p:cNvSpPr>
          <p:nvPr/>
        </p:nvSpPr>
        <p:spPr bwMode="auto">
          <a:xfrm>
            <a:off x="2268538" y="5695950"/>
            <a:ext cx="25400"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919" name="Freeform 269"/>
          <p:cNvSpPr>
            <a:spLocks/>
          </p:cNvSpPr>
          <p:nvPr/>
        </p:nvSpPr>
        <p:spPr bwMode="auto">
          <a:xfrm>
            <a:off x="2266950" y="5695950"/>
            <a:ext cx="26988"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20" name="Freeform 270"/>
          <p:cNvSpPr>
            <a:spLocks/>
          </p:cNvSpPr>
          <p:nvPr/>
        </p:nvSpPr>
        <p:spPr bwMode="auto">
          <a:xfrm>
            <a:off x="2293938" y="5695950"/>
            <a:ext cx="28575" cy="47625"/>
          </a:xfrm>
          <a:custGeom>
            <a:avLst/>
            <a:gdLst>
              <a:gd name="T0" fmla="*/ 0 w 130"/>
              <a:gd name="T1" fmla="*/ 0 h 228"/>
              <a:gd name="T2" fmla="*/ 0 w 130"/>
              <a:gd name="T3" fmla="*/ 2147483646 h 228"/>
              <a:gd name="T4" fmla="*/ 2147483646 w 130"/>
              <a:gd name="T5" fmla="*/ 2147483646 h 228"/>
              <a:gd name="T6" fmla="*/ 0 w 130"/>
              <a:gd name="T7" fmla="*/ 0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0"/>
                </a:moveTo>
                <a:lnTo>
                  <a:pt x="0" y="16"/>
                </a:lnTo>
                <a:lnTo>
                  <a:pt x="130"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921" name="Freeform 271"/>
          <p:cNvSpPr>
            <a:spLocks/>
          </p:cNvSpPr>
          <p:nvPr/>
        </p:nvSpPr>
        <p:spPr bwMode="auto">
          <a:xfrm>
            <a:off x="2293938" y="5697538"/>
            <a:ext cx="28575" cy="46037"/>
          </a:xfrm>
          <a:custGeom>
            <a:avLst/>
            <a:gdLst>
              <a:gd name="T0" fmla="*/ 0 w 130"/>
              <a:gd name="T1" fmla="*/ 0 h 212"/>
              <a:gd name="T2" fmla="*/ 2147483646 w 130"/>
              <a:gd name="T3" fmla="*/ 2147483646 h 212"/>
              <a:gd name="T4" fmla="*/ 2147483646 w 130"/>
              <a:gd name="T5" fmla="*/ 2147483646 h 212"/>
              <a:gd name="T6" fmla="*/ 0 w 130"/>
              <a:gd name="T7" fmla="*/ 0 h 212"/>
              <a:gd name="T8" fmla="*/ 0 60000 65536"/>
              <a:gd name="T9" fmla="*/ 0 60000 65536"/>
              <a:gd name="T10" fmla="*/ 0 60000 65536"/>
              <a:gd name="T11" fmla="*/ 0 60000 65536"/>
              <a:gd name="T12" fmla="*/ 0 w 130"/>
              <a:gd name="T13" fmla="*/ 0 h 212"/>
              <a:gd name="T14" fmla="*/ 130 w 130"/>
              <a:gd name="T15" fmla="*/ 212 h 212"/>
            </a:gdLst>
            <a:ahLst/>
            <a:cxnLst>
              <a:cxn ang="T8">
                <a:pos x="T0" y="T1"/>
              </a:cxn>
              <a:cxn ang="T9">
                <a:pos x="T2" y="T3"/>
              </a:cxn>
              <a:cxn ang="T10">
                <a:pos x="T4" y="T5"/>
              </a:cxn>
              <a:cxn ang="T11">
                <a:pos x="T6" y="T7"/>
              </a:cxn>
            </a:cxnLst>
            <a:rect l="T12" t="T13" r="T14" b="T15"/>
            <a:pathLst>
              <a:path w="130" h="212">
                <a:moveTo>
                  <a:pt x="0" y="0"/>
                </a:moveTo>
                <a:lnTo>
                  <a:pt x="130"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922" name="Freeform 272"/>
          <p:cNvSpPr>
            <a:spLocks/>
          </p:cNvSpPr>
          <p:nvPr/>
        </p:nvSpPr>
        <p:spPr bwMode="auto">
          <a:xfrm>
            <a:off x="2293938" y="5695950"/>
            <a:ext cx="28575" cy="47625"/>
          </a:xfrm>
          <a:custGeom>
            <a:avLst/>
            <a:gdLst>
              <a:gd name="T0" fmla="*/ 0 w 130"/>
              <a:gd name="T1" fmla="*/ 0 h 228"/>
              <a:gd name="T2" fmla="*/ 0 w 130"/>
              <a:gd name="T3" fmla="*/ 2147483646 h 228"/>
              <a:gd name="T4" fmla="*/ 2147483646 w 130"/>
              <a:gd name="T5" fmla="*/ 2147483646 h 228"/>
              <a:gd name="T6" fmla="*/ 2147483646 w 130"/>
              <a:gd name="T7" fmla="*/ 2147483646 h 228"/>
              <a:gd name="T8" fmla="*/ 0 w 130"/>
              <a:gd name="T9" fmla="*/ 0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0"/>
                </a:moveTo>
                <a:lnTo>
                  <a:pt x="0" y="16"/>
                </a:lnTo>
                <a:lnTo>
                  <a:pt x="117" y="219"/>
                </a:lnTo>
                <a:lnTo>
                  <a:pt x="130"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23" name="Freeform 273"/>
          <p:cNvSpPr>
            <a:spLocks/>
          </p:cNvSpPr>
          <p:nvPr/>
        </p:nvSpPr>
        <p:spPr bwMode="auto">
          <a:xfrm>
            <a:off x="2305050" y="5741988"/>
            <a:ext cx="17463" cy="1587"/>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70"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1924" name="Freeform 274"/>
          <p:cNvSpPr>
            <a:spLocks/>
          </p:cNvSpPr>
          <p:nvPr/>
        </p:nvSpPr>
        <p:spPr bwMode="auto">
          <a:xfrm>
            <a:off x="2305050" y="5741988"/>
            <a:ext cx="14288" cy="1587"/>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1925" name="Freeform 275"/>
          <p:cNvSpPr>
            <a:spLocks/>
          </p:cNvSpPr>
          <p:nvPr/>
        </p:nvSpPr>
        <p:spPr bwMode="auto">
          <a:xfrm>
            <a:off x="2305050" y="5741988"/>
            <a:ext cx="17463" cy="1587"/>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70"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26" name="Line 276"/>
          <p:cNvSpPr>
            <a:spLocks noChangeShapeType="1"/>
          </p:cNvSpPr>
          <p:nvPr/>
        </p:nvSpPr>
        <p:spPr bwMode="auto">
          <a:xfrm>
            <a:off x="230505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27" name="Freeform 277"/>
          <p:cNvSpPr>
            <a:spLocks/>
          </p:cNvSpPr>
          <p:nvPr/>
        </p:nvSpPr>
        <p:spPr bwMode="auto">
          <a:xfrm>
            <a:off x="2286000"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1928" name="Freeform 278"/>
          <p:cNvSpPr>
            <a:spLocks/>
          </p:cNvSpPr>
          <p:nvPr/>
        </p:nvSpPr>
        <p:spPr bwMode="auto">
          <a:xfrm>
            <a:off x="2284413" y="5741988"/>
            <a:ext cx="20637" cy="1587"/>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929" name="Freeform 279"/>
          <p:cNvSpPr>
            <a:spLocks/>
          </p:cNvSpPr>
          <p:nvPr/>
        </p:nvSpPr>
        <p:spPr bwMode="auto">
          <a:xfrm>
            <a:off x="2284413" y="5741988"/>
            <a:ext cx="20637" cy="1587"/>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30" name="Line 280"/>
          <p:cNvSpPr>
            <a:spLocks noChangeShapeType="1"/>
          </p:cNvSpPr>
          <p:nvPr/>
        </p:nvSpPr>
        <p:spPr bwMode="auto">
          <a:xfrm>
            <a:off x="179705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31" name="Freeform 281"/>
          <p:cNvSpPr>
            <a:spLocks/>
          </p:cNvSpPr>
          <p:nvPr/>
        </p:nvSpPr>
        <p:spPr bwMode="auto">
          <a:xfrm>
            <a:off x="1779588"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8"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932" name="Freeform 282"/>
          <p:cNvSpPr>
            <a:spLocks/>
          </p:cNvSpPr>
          <p:nvPr/>
        </p:nvSpPr>
        <p:spPr bwMode="auto">
          <a:xfrm>
            <a:off x="1779588" y="5741988"/>
            <a:ext cx="17462" cy="1587"/>
          </a:xfrm>
          <a:custGeom>
            <a:avLst/>
            <a:gdLst>
              <a:gd name="T0" fmla="*/ 2147483646 w 78"/>
              <a:gd name="T1" fmla="*/ 0 h 9"/>
              <a:gd name="T2" fmla="*/ 0 w 78"/>
              <a:gd name="T3" fmla="*/ 2147483646 h 9"/>
              <a:gd name="T4" fmla="*/ 2147483646 w 78"/>
              <a:gd name="T5" fmla="*/ 0 h 9"/>
              <a:gd name="T6" fmla="*/ 2147483646 w 78"/>
              <a:gd name="T7" fmla="*/ 0 h 9"/>
              <a:gd name="T8" fmla="*/ 0 60000 65536"/>
              <a:gd name="T9" fmla="*/ 0 60000 65536"/>
              <a:gd name="T10" fmla="*/ 0 60000 65536"/>
              <a:gd name="T11" fmla="*/ 0 60000 65536"/>
              <a:gd name="T12" fmla="*/ 0 w 78"/>
              <a:gd name="T13" fmla="*/ 0 h 9"/>
              <a:gd name="T14" fmla="*/ 78 w 78"/>
              <a:gd name="T15" fmla="*/ 9 h 9"/>
            </a:gdLst>
            <a:ahLst/>
            <a:cxnLst>
              <a:cxn ang="T8">
                <a:pos x="T0" y="T1"/>
              </a:cxn>
              <a:cxn ang="T9">
                <a:pos x="T2" y="T3"/>
              </a:cxn>
              <a:cxn ang="T10">
                <a:pos x="T4" y="T5"/>
              </a:cxn>
              <a:cxn ang="T11">
                <a:pos x="T6" y="T7"/>
              </a:cxn>
            </a:cxnLst>
            <a:rect l="T12" t="T13" r="T14" b="T15"/>
            <a:pathLst>
              <a:path w="78" h="9">
                <a:moveTo>
                  <a:pt x="78" y="0"/>
                </a:moveTo>
                <a:lnTo>
                  <a:pt x="0" y="9"/>
                </a:lnTo>
                <a:lnTo>
                  <a:pt x="13" y="0"/>
                </a:lnTo>
                <a:lnTo>
                  <a:pt x="78" y="0"/>
                </a:lnTo>
                <a:close/>
              </a:path>
            </a:pathLst>
          </a:custGeom>
          <a:solidFill>
            <a:srgbClr val="000000"/>
          </a:solidFill>
          <a:ln w="12700">
            <a:solidFill>
              <a:schemeClr val="tx1"/>
            </a:solidFill>
            <a:round/>
            <a:headEnd/>
            <a:tailEnd/>
          </a:ln>
        </p:spPr>
        <p:txBody>
          <a:bodyPr/>
          <a:lstStyle/>
          <a:p>
            <a:endParaRPr lang="en-US"/>
          </a:p>
        </p:txBody>
      </p:sp>
      <p:sp>
        <p:nvSpPr>
          <p:cNvPr id="111933" name="Freeform 283"/>
          <p:cNvSpPr>
            <a:spLocks/>
          </p:cNvSpPr>
          <p:nvPr/>
        </p:nvSpPr>
        <p:spPr bwMode="auto">
          <a:xfrm>
            <a:off x="1779588"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8" y="0"/>
                </a:lnTo>
                <a:lnTo>
                  <a:pt x="13"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34" name="Freeform 284"/>
          <p:cNvSpPr>
            <a:spLocks/>
          </p:cNvSpPr>
          <p:nvPr/>
        </p:nvSpPr>
        <p:spPr bwMode="auto">
          <a:xfrm>
            <a:off x="1779588" y="5695950"/>
            <a:ext cx="28575" cy="47625"/>
          </a:xfrm>
          <a:custGeom>
            <a:avLst/>
            <a:gdLst>
              <a:gd name="T0" fmla="*/ 0 w 130"/>
              <a:gd name="T1" fmla="*/ 2147483646 h 228"/>
              <a:gd name="T2" fmla="*/ 2147483646 w 130"/>
              <a:gd name="T3" fmla="*/ 2147483646 h 228"/>
              <a:gd name="T4" fmla="*/ 2147483646 w 130"/>
              <a:gd name="T5" fmla="*/ 0 h 228"/>
              <a:gd name="T6" fmla="*/ 0 w 130"/>
              <a:gd name="T7" fmla="*/ 2147483646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228"/>
                </a:moveTo>
                <a:lnTo>
                  <a:pt x="13" y="219"/>
                </a:lnTo>
                <a:lnTo>
                  <a:pt x="130"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935" name="Freeform 285"/>
          <p:cNvSpPr>
            <a:spLocks/>
          </p:cNvSpPr>
          <p:nvPr/>
        </p:nvSpPr>
        <p:spPr bwMode="auto">
          <a:xfrm>
            <a:off x="1782763" y="5695950"/>
            <a:ext cx="25400"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936" name="Freeform 286"/>
          <p:cNvSpPr>
            <a:spLocks/>
          </p:cNvSpPr>
          <p:nvPr/>
        </p:nvSpPr>
        <p:spPr bwMode="auto">
          <a:xfrm>
            <a:off x="1779588" y="5695950"/>
            <a:ext cx="28575" cy="47625"/>
          </a:xfrm>
          <a:custGeom>
            <a:avLst/>
            <a:gdLst>
              <a:gd name="T0" fmla="*/ 0 w 130"/>
              <a:gd name="T1" fmla="*/ 2147483646 h 228"/>
              <a:gd name="T2" fmla="*/ 2147483646 w 130"/>
              <a:gd name="T3" fmla="*/ 2147483646 h 228"/>
              <a:gd name="T4" fmla="*/ 2147483646 w 130"/>
              <a:gd name="T5" fmla="*/ 2147483646 h 228"/>
              <a:gd name="T6" fmla="*/ 2147483646 w 130"/>
              <a:gd name="T7" fmla="*/ 0 h 228"/>
              <a:gd name="T8" fmla="*/ 0 w 130"/>
              <a:gd name="T9" fmla="*/ 2147483646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228"/>
                </a:moveTo>
                <a:lnTo>
                  <a:pt x="13" y="219"/>
                </a:lnTo>
                <a:lnTo>
                  <a:pt x="130" y="16"/>
                </a:lnTo>
                <a:lnTo>
                  <a:pt x="130"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37" name="Freeform 287"/>
          <p:cNvSpPr>
            <a:spLocks/>
          </p:cNvSpPr>
          <p:nvPr/>
        </p:nvSpPr>
        <p:spPr bwMode="auto">
          <a:xfrm>
            <a:off x="1808163" y="5695950"/>
            <a:ext cx="26987"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938" name="Freeform 288"/>
          <p:cNvSpPr>
            <a:spLocks/>
          </p:cNvSpPr>
          <p:nvPr/>
        </p:nvSpPr>
        <p:spPr bwMode="auto">
          <a:xfrm>
            <a:off x="1808163" y="5697538"/>
            <a:ext cx="26987"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939" name="Freeform 289"/>
          <p:cNvSpPr>
            <a:spLocks/>
          </p:cNvSpPr>
          <p:nvPr/>
        </p:nvSpPr>
        <p:spPr bwMode="auto">
          <a:xfrm>
            <a:off x="1808163" y="5695950"/>
            <a:ext cx="26987"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40" name="Freeform 290"/>
          <p:cNvSpPr>
            <a:spLocks/>
          </p:cNvSpPr>
          <p:nvPr/>
        </p:nvSpPr>
        <p:spPr bwMode="auto">
          <a:xfrm>
            <a:off x="1817688" y="5741988"/>
            <a:ext cx="17462" cy="1587"/>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69"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1941" name="Freeform 291"/>
          <p:cNvSpPr>
            <a:spLocks/>
          </p:cNvSpPr>
          <p:nvPr/>
        </p:nvSpPr>
        <p:spPr bwMode="auto">
          <a:xfrm>
            <a:off x="1817688" y="5741988"/>
            <a:ext cx="15875" cy="1587"/>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1942" name="Freeform 292"/>
          <p:cNvSpPr>
            <a:spLocks/>
          </p:cNvSpPr>
          <p:nvPr/>
        </p:nvSpPr>
        <p:spPr bwMode="auto">
          <a:xfrm>
            <a:off x="1817688" y="5741988"/>
            <a:ext cx="17462" cy="1587"/>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69"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43" name="Line 293"/>
          <p:cNvSpPr>
            <a:spLocks noChangeShapeType="1"/>
          </p:cNvSpPr>
          <p:nvPr/>
        </p:nvSpPr>
        <p:spPr bwMode="auto">
          <a:xfrm>
            <a:off x="1817688" y="5741988"/>
            <a:ext cx="317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44" name="Freeform 294"/>
          <p:cNvSpPr>
            <a:spLocks/>
          </p:cNvSpPr>
          <p:nvPr/>
        </p:nvSpPr>
        <p:spPr bwMode="auto">
          <a:xfrm>
            <a:off x="1798638"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1945" name="Freeform 295"/>
          <p:cNvSpPr>
            <a:spLocks/>
          </p:cNvSpPr>
          <p:nvPr/>
        </p:nvSpPr>
        <p:spPr bwMode="auto">
          <a:xfrm>
            <a:off x="1797050" y="5741988"/>
            <a:ext cx="20638" cy="1587"/>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9"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1946" name="Freeform 296"/>
          <p:cNvSpPr>
            <a:spLocks/>
          </p:cNvSpPr>
          <p:nvPr/>
        </p:nvSpPr>
        <p:spPr bwMode="auto">
          <a:xfrm>
            <a:off x="1797050" y="5741988"/>
            <a:ext cx="20638" cy="1587"/>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9"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47" name="Freeform 297"/>
          <p:cNvSpPr>
            <a:spLocks/>
          </p:cNvSpPr>
          <p:nvPr/>
        </p:nvSpPr>
        <p:spPr bwMode="auto">
          <a:xfrm>
            <a:off x="1804988" y="2678113"/>
            <a:ext cx="6350" cy="3019425"/>
          </a:xfrm>
          <a:custGeom>
            <a:avLst/>
            <a:gdLst>
              <a:gd name="T0" fmla="*/ 2147483646 w 31"/>
              <a:gd name="T1" fmla="*/ 0 h 14435"/>
              <a:gd name="T2" fmla="*/ 0 w 31"/>
              <a:gd name="T3" fmla="*/ 0 h 14435"/>
              <a:gd name="T4" fmla="*/ 2147483646 w 31"/>
              <a:gd name="T5" fmla="*/ 2147483646 h 14435"/>
              <a:gd name="T6" fmla="*/ 2147483646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31" y="0"/>
                </a:moveTo>
                <a:lnTo>
                  <a:pt x="0" y="0"/>
                </a:lnTo>
                <a:lnTo>
                  <a:pt x="31" y="14435"/>
                </a:lnTo>
                <a:lnTo>
                  <a:pt x="31" y="0"/>
                </a:lnTo>
                <a:close/>
              </a:path>
            </a:pathLst>
          </a:custGeom>
          <a:solidFill>
            <a:srgbClr val="000000"/>
          </a:solidFill>
          <a:ln w="41275">
            <a:solidFill>
              <a:schemeClr val="tx1"/>
            </a:solidFill>
            <a:round/>
            <a:headEnd/>
            <a:tailEnd/>
          </a:ln>
        </p:spPr>
        <p:txBody>
          <a:bodyPr/>
          <a:lstStyle/>
          <a:p>
            <a:endParaRPr lang="en-US"/>
          </a:p>
        </p:txBody>
      </p:sp>
      <p:sp>
        <p:nvSpPr>
          <p:cNvPr id="111948" name="Freeform 298"/>
          <p:cNvSpPr>
            <a:spLocks/>
          </p:cNvSpPr>
          <p:nvPr/>
        </p:nvSpPr>
        <p:spPr bwMode="auto">
          <a:xfrm>
            <a:off x="1804988" y="2678113"/>
            <a:ext cx="6350" cy="3019425"/>
          </a:xfrm>
          <a:custGeom>
            <a:avLst/>
            <a:gdLst>
              <a:gd name="T0" fmla="*/ 0 w 31"/>
              <a:gd name="T1" fmla="*/ 0 h 14435"/>
              <a:gd name="T2" fmla="*/ 2147483646 w 31"/>
              <a:gd name="T3" fmla="*/ 2147483646 h 14435"/>
              <a:gd name="T4" fmla="*/ 0 w 31"/>
              <a:gd name="T5" fmla="*/ 2147483646 h 14435"/>
              <a:gd name="T6" fmla="*/ 0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0" y="0"/>
                </a:moveTo>
                <a:lnTo>
                  <a:pt x="31"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1949" name="Rectangle 299"/>
          <p:cNvSpPr>
            <a:spLocks noChangeArrowheads="1"/>
          </p:cNvSpPr>
          <p:nvPr/>
        </p:nvSpPr>
        <p:spPr bwMode="auto">
          <a:xfrm>
            <a:off x="1804988"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50" name="Freeform 300"/>
          <p:cNvSpPr>
            <a:spLocks/>
          </p:cNvSpPr>
          <p:nvPr/>
        </p:nvSpPr>
        <p:spPr bwMode="auto">
          <a:xfrm>
            <a:off x="833438" y="3179763"/>
            <a:ext cx="1460500" cy="3175"/>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1951" name="Freeform 301"/>
          <p:cNvSpPr>
            <a:spLocks/>
          </p:cNvSpPr>
          <p:nvPr/>
        </p:nvSpPr>
        <p:spPr bwMode="auto">
          <a:xfrm>
            <a:off x="833438" y="3179763"/>
            <a:ext cx="1460500" cy="3175"/>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52" name="Rectangle 302"/>
          <p:cNvSpPr>
            <a:spLocks noChangeArrowheads="1"/>
          </p:cNvSpPr>
          <p:nvPr/>
        </p:nvSpPr>
        <p:spPr bwMode="auto">
          <a:xfrm>
            <a:off x="833438" y="3179763"/>
            <a:ext cx="1460500"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53" name="Freeform 303"/>
          <p:cNvSpPr>
            <a:spLocks/>
          </p:cNvSpPr>
          <p:nvPr/>
        </p:nvSpPr>
        <p:spPr bwMode="auto">
          <a:xfrm>
            <a:off x="833438" y="3179763"/>
            <a:ext cx="1460500" cy="3175"/>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1954" name="Freeform 304"/>
          <p:cNvSpPr>
            <a:spLocks/>
          </p:cNvSpPr>
          <p:nvPr/>
        </p:nvSpPr>
        <p:spPr bwMode="auto">
          <a:xfrm>
            <a:off x="833438" y="3179763"/>
            <a:ext cx="1460500" cy="3175"/>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55" name="Rectangle 305"/>
          <p:cNvSpPr>
            <a:spLocks noChangeArrowheads="1"/>
          </p:cNvSpPr>
          <p:nvPr/>
        </p:nvSpPr>
        <p:spPr bwMode="auto">
          <a:xfrm>
            <a:off x="833438" y="3179763"/>
            <a:ext cx="1460500"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56" name="Freeform 306"/>
          <p:cNvSpPr>
            <a:spLocks/>
          </p:cNvSpPr>
          <p:nvPr/>
        </p:nvSpPr>
        <p:spPr bwMode="auto">
          <a:xfrm>
            <a:off x="833438" y="3178175"/>
            <a:ext cx="1460500" cy="6350"/>
          </a:xfrm>
          <a:custGeom>
            <a:avLst/>
            <a:gdLst>
              <a:gd name="T0" fmla="*/ 2147483646 w 6895"/>
              <a:gd name="T1" fmla="*/ 2147483646 h 31"/>
              <a:gd name="T2" fmla="*/ 2147483646 w 6895"/>
              <a:gd name="T3" fmla="*/ 0 h 31"/>
              <a:gd name="T4" fmla="*/ 0 w 6895"/>
              <a:gd name="T5" fmla="*/ 2147483646 h 31"/>
              <a:gd name="T6" fmla="*/ 2147483646 w 6895"/>
              <a:gd name="T7" fmla="*/ 2147483646 h 31"/>
              <a:gd name="T8" fmla="*/ 0 60000 65536"/>
              <a:gd name="T9" fmla="*/ 0 60000 65536"/>
              <a:gd name="T10" fmla="*/ 0 60000 65536"/>
              <a:gd name="T11" fmla="*/ 0 60000 65536"/>
              <a:gd name="T12" fmla="*/ 0 w 6895"/>
              <a:gd name="T13" fmla="*/ 0 h 31"/>
              <a:gd name="T14" fmla="*/ 6895 w 6895"/>
              <a:gd name="T15" fmla="*/ 31 h 31"/>
            </a:gdLst>
            <a:ahLst/>
            <a:cxnLst>
              <a:cxn ang="T8">
                <a:pos x="T0" y="T1"/>
              </a:cxn>
              <a:cxn ang="T9">
                <a:pos x="T2" y="T3"/>
              </a:cxn>
              <a:cxn ang="T10">
                <a:pos x="T4" y="T5"/>
              </a:cxn>
              <a:cxn ang="T11">
                <a:pos x="T6" y="T7"/>
              </a:cxn>
            </a:cxnLst>
            <a:rect l="T12" t="T13" r="T14" b="T15"/>
            <a:pathLst>
              <a:path w="6895" h="31">
                <a:moveTo>
                  <a:pt x="6895" y="31"/>
                </a:moveTo>
                <a:lnTo>
                  <a:pt x="6895" y="0"/>
                </a:lnTo>
                <a:lnTo>
                  <a:pt x="0" y="31"/>
                </a:lnTo>
                <a:lnTo>
                  <a:pt x="6895" y="31"/>
                </a:lnTo>
                <a:close/>
              </a:path>
            </a:pathLst>
          </a:custGeom>
          <a:solidFill>
            <a:srgbClr val="000000"/>
          </a:solidFill>
          <a:ln w="41275">
            <a:solidFill>
              <a:schemeClr val="tx1"/>
            </a:solidFill>
            <a:round/>
            <a:headEnd/>
            <a:tailEnd/>
          </a:ln>
        </p:spPr>
        <p:txBody>
          <a:bodyPr/>
          <a:lstStyle/>
          <a:p>
            <a:endParaRPr lang="en-US"/>
          </a:p>
        </p:txBody>
      </p:sp>
      <p:sp>
        <p:nvSpPr>
          <p:cNvPr id="111957" name="Freeform 307"/>
          <p:cNvSpPr>
            <a:spLocks/>
          </p:cNvSpPr>
          <p:nvPr/>
        </p:nvSpPr>
        <p:spPr bwMode="auto">
          <a:xfrm>
            <a:off x="833438" y="3178175"/>
            <a:ext cx="1460500" cy="6350"/>
          </a:xfrm>
          <a:custGeom>
            <a:avLst/>
            <a:gdLst>
              <a:gd name="T0" fmla="*/ 2147483646 w 6895"/>
              <a:gd name="T1" fmla="*/ 0 h 31"/>
              <a:gd name="T2" fmla="*/ 0 w 6895"/>
              <a:gd name="T3" fmla="*/ 2147483646 h 31"/>
              <a:gd name="T4" fmla="*/ 0 w 6895"/>
              <a:gd name="T5" fmla="*/ 0 h 31"/>
              <a:gd name="T6" fmla="*/ 2147483646 w 6895"/>
              <a:gd name="T7" fmla="*/ 0 h 31"/>
              <a:gd name="T8" fmla="*/ 0 60000 65536"/>
              <a:gd name="T9" fmla="*/ 0 60000 65536"/>
              <a:gd name="T10" fmla="*/ 0 60000 65536"/>
              <a:gd name="T11" fmla="*/ 0 60000 65536"/>
              <a:gd name="T12" fmla="*/ 0 w 6895"/>
              <a:gd name="T13" fmla="*/ 0 h 31"/>
              <a:gd name="T14" fmla="*/ 6895 w 6895"/>
              <a:gd name="T15" fmla="*/ 31 h 31"/>
            </a:gdLst>
            <a:ahLst/>
            <a:cxnLst>
              <a:cxn ang="T8">
                <a:pos x="T0" y="T1"/>
              </a:cxn>
              <a:cxn ang="T9">
                <a:pos x="T2" y="T3"/>
              </a:cxn>
              <a:cxn ang="T10">
                <a:pos x="T4" y="T5"/>
              </a:cxn>
              <a:cxn ang="T11">
                <a:pos x="T6" y="T7"/>
              </a:cxn>
            </a:cxnLst>
            <a:rect l="T12" t="T13" r="T14" b="T15"/>
            <a:pathLst>
              <a:path w="6895" h="31">
                <a:moveTo>
                  <a:pt x="6895" y="0"/>
                </a:moveTo>
                <a:lnTo>
                  <a:pt x="0" y="31"/>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58" name="Rectangle 308"/>
          <p:cNvSpPr>
            <a:spLocks noChangeArrowheads="1"/>
          </p:cNvSpPr>
          <p:nvPr/>
        </p:nvSpPr>
        <p:spPr bwMode="auto">
          <a:xfrm>
            <a:off x="833438" y="3178175"/>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59" name="Freeform 309"/>
          <p:cNvSpPr>
            <a:spLocks/>
          </p:cNvSpPr>
          <p:nvPr/>
        </p:nvSpPr>
        <p:spPr bwMode="auto">
          <a:xfrm>
            <a:off x="833438" y="2674938"/>
            <a:ext cx="1460500" cy="7937"/>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1960" name="Freeform 310"/>
          <p:cNvSpPr>
            <a:spLocks/>
          </p:cNvSpPr>
          <p:nvPr/>
        </p:nvSpPr>
        <p:spPr bwMode="auto">
          <a:xfrm>
            <a:off x="833438" y="2674938"/>
            <a:ext cx="1460500" cy="7937"/>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61" name="Rectangle 311"/>
          <p:cNvSpPr>
            <a:spLocks noChangeArrowheads="1"/>
          </p:cNvSpPr>
          <p:nvPr/>
        </p:nvSpPr>
        <p:spPr bwMode="auto">
          <a:xfrm>
            <a:off x="833438" y="2674938"/>
            <a:ext cx="1460500"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62" name="Freeform 312"/>
          <p:cNvSpPr>
            <a:spLocks/>
          </p:cNvSpPr>
          <p:nvPr/>
        </p:nvSpPr>
        <p:spPr bwMode="auto">
          <a:xfrm>
            <a:off x="833438" y="3681413"/>
            <a:ext cx="1460500"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1963" name="Freeform 313"/>
          <p:cNvSpPr>
            <a:spLocks/>
          </p:cNvSpPr>
          <p:nvPr/>
        </p:nvSpPr>
        <p:spPr bwMode="auto">
          <a:xfrm>
            <a:off x="833438" y="3681413"/>
            <a:ext cx="1460500"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64" name="Rectangle 314"/>
          <p:cNvSpPr>
            <a:spLocks noChangeArrowheads="1"/>
          </p:cNvSpPr>
          <p:nvPr/>
        </p:nvSpPr>
        <p:spPr bwMode="auto">
          <a:xfrm>
            <a:off x="833438" y="3681413"/>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65" name="Freeform 315"/>
          <p:cNvSpPr>
            <a:spLocks/>
          </p:cNvSpPr>
          <p:nvPr/>
        </p:nvSpPr>
        <p:spPr bwMode="auto">
          <a:xfrm>
            <a:off x="833438" y="4183063"/>
            <a:ext cx="1460500"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1966" name="Freeform 316"/>
          <p:cNvSpPr>
            <a:spLocks/>
          </p:cNvSpPr>
          <p:nvPr/>
        </p:nvSpPr>
        <p:spPr bwMode="auto">
          <a:xfrm>
            <a:off x="833438" y="4183063"/>
            <a:ext cx="1460500"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67" name="Rectangle 317"/>
          <p:cNvSpPr>
            <a:spLocks noChangeArrowheads="1"/>
          </p:cNvSpPr>
          <p:nvPr/>
        </p:nvSpPr>
        <p:spPr bwMode="auto">
          <a:xfrm>
            <a:off x="833438" y="4183063"/>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68" name="Freeform 318"/>
          <p:cNvSpPr>
            <a:spLocks/>
          </p:cNvSpPr>
          <p:nvPr/>
        </p:nvSpPr>
        <p:spPr bwMode="auto">
          <a:xfrm>
            <a:off x="833438" y="4187825"/>
            <a:ext cx="1460500"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41275">
            <a:solidFill>
              <a:schemeClr val="tx1"/>
            </a:solidFill>
            <a:round/>
            <a:headEnd/>
            <a:tailEnd/>
          </a:ln>
        </p:spPr>
        <p:txBody>
          <a:bodyPr/>
          <a:lstStyle/>
          <a:p>
            <a:endParaRPr lang="en-US"/>
          </a:p>
        </p:txBody>
      </p:sp>
      <p:sp>
        <p:nvSpPr>
          <p:cNvPr id="111969" name="Freeform 319"/>
          <p:cNvSpPr>
            <a:spLocks/>
          </p:cNvSpPr>
          <p:nvPr/>
        </p:nvSpPr>
        <p:spPr bwMode="auto">
          <a:xfrm>
            <a:off x="833438" y="4187825"/>
            <a:ext cx="1460500"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70" name="Rectangle 320"/>
          <p:cNvSpPr>
            <a:spLocks noChangeArrowheads="1"/>
          </p:cNvSpPr>
          <p:nvPr/>
        </p:nvSpPr>
        <p:spPr bwMode="auto">
          <a:xfrm>
            <a:off x="833438" y="4187825"/>
            <a:ext cx="1460500"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71" name="Freeform 321"/>
          <p:cNvSpPr>
            <a:spLocks/>
          </p:cNvSpPr>
          <p:nvPr/>
        </p:nvSpPr>
        <p:spPr bwMode="auto">
          <a:xfrm>
            <a:off x="833438" y="4187825"/>
            <a:ext cx="1460500"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41275">
            <a:solidFill>
              <a:schemeClr val="tx1"/>
            </a:solidFill>
            <a:round/>
            <a:headEnd/>
            <a:tailEnd/>
          </a:ln>
        </p:spPr>
        <p:txBody>
          <a:bodyPr/>
          <a:lstStyle/>
          <a:p>
            <a:endParaRPr lang="en-US"/>
          </a:p>
        </p:txBody>
      </p:sp>
      <p:sp>
        <p:nvSpPr>
          <p:cNvPr id="111972" name="Freeform 322"/>
          <p:cNvSpPr>
            <a:spLocks/>
          </p:cNvSpPr>
          <p:nvPr/>
        </p:nvSpPr>
        <p:spPr bwMode="auto">
          <a:xfrm>
            <a:off x="833438" y="4187825"/>
            <a:ext cx="1460500"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73" name="Rectangle 323"/>
          <p:cNvSpPr>
            <a:spLocks noChangeArrowheads="1"/>
          </p:cNvSpPr>
          <p:nvPr/>
        </p:nvSpPr>
        <p:spPr bwMode="auto">
          <a:xfrm>
            <a:off x="833438" y="4187825"/>
            <a:ext cx="1460500"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74" name="Freeform 324"/>
          <p:cNvSpPr>
            <a:spLocks/>
          </p:cNvSpPr>
          <p:nvPr/>
        </p:nvSpPr>
        <p:spPr bwMode="auto">
          <a:xfrm>
            <a:off x="833438" y="5194300"/>
            <a:ext cx="1460500" cy="1588"/>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1975" name="Freeform 325"/>
          <p:cNvSpPr>
            <a:spLocks/>
          </p:cNvSpPr>
          <p:nvPr/>
        </p:nvSpPr>
        <p:spPr bwMode="auto">
          <a:xfrm>
            <a:off x="833438" y="5194300"/>
            <a:ext cx="1460500" cy="1588"/>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76" name="Rectangle 326"/>
          <p:cNvSpPr>
            <a:spLocks noChangeArrowheads="1"/>
          </p:cNvSpPr>
          <p:nvPr/>
        </p:nvSpPr>
        <p:spPr bwMode="auto">
          <a:xfrm>
            <a:off x="833438" y="5194300"/>
            <a:ext cx="1460500"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77" name="Freeform 327"/>
          <p:cNvSpPr>
            <a:spLocks/>
          </p:cNvSpPr>
          <p:nvPr/>
        </p:nvSpPr>
        <p:spPr bwMode="auto">
          <a:xfrm>
            <a:off x="833438" y="5695950"/>
            <a:ext cx="1460500"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34925">
            <a:solidFill>
              <a:schemeClr val="tx1"/>
            </a:solidFill>
            <a:round/>
            <a:headEnd/>
            <a:tailEnd/>
          </a:ln>
        </p:spPr>
        <p:txBody>
          <a:bodyPr/>
          <a:lstStyle/>
          <a:p>
            <a:endParaRPr lang="en-US"/>
          </a:p>
        </p:txBody>
      </p:sp>
      <p:sp>
        <p:nvSpPr>
          <p:cNvPr id="111978" name="Freeform 328"/>
          <p:cNvSpPr>
            <a:spLocks/>
          </p:cNvSpPr>
          <p:nvPr/>
        </p:nvSpPr>
        <p:spPr bwMode="auto">
          <a:xfrm>
            <a:off x="833438" y="5695950"/>
            <a:ext cx="1460500"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34925">
            <a:solidFill>
              <a:schemeClr val="tx1"/>
            </a:solidFill>
            <a:round/>
            <a:headEnd/>
            <a:tailEnd/>
          </a:ln>
        </p:spPr>
        <p:txBody>
          <a:bodyPr/>
          <a:lstStyle/>
          <a:p>
            <a:endParaRPr lang="en-US"/>
          </a:p>
        </p:txBody>
      </p:sp>
      <p:sp>
        <p:nvSpPr>
          <p:cNvPr id="111979" name="Rectangle 329"/>
          <p:cNvSpPr>
            <a:spLocks noChangeArrowheads="1"/>
          </p:cNvSpPr>
          <p:nvPr/>
        </p:nvSpPr>
        <p:spPr bwMode="auto">
          <a:xfrm>
            <a:off x="833438" y="5695950"/>
            <a:ext cx="1460500"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1980" name="Line 330"/>
          <p:cNvSpPr>
            <a:spLocks noChangeShapeType="1"/>
          </p:cNvSpPr>
          <p:nvPr/>
        </p:nvSpPr>
        <p:spPr bwMode="auto">
          <a:xfrm>
            <a:off x="82550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81" name="Freeform 331"/>
          <p:cNvSpPr>
            <a:spLocks/>
          </p:cNvSpPr>
          <p:nvPr/>
        </p:nvSpPr>
        <p:spPr bwMode="auto">
          <a:xfrm>
            <a:off x="806450"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1982" name="Freeform 332"/>
          <p:cNvSpPr>
            <a:spLocks/>
          </p:cNvSpPr>
          <p:nvPr/>
        </p:nvSpPr>
        <p:spPr bwMode="auto">
          <a:xfrm>
            <a:off x="806450" y="5741988"/>
            <a:ext cx="17463" cy="1587"/>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1983" name="Freeform 333"/>
          <p:cNvSpPr>
            <a:spLocks/>
          </p:cNvSpPr>
          <p:nvPr/>
        </p:nvSpPr>
        <p:spPr bwMode="auto">
          <a:xfrm>
            <a:off x="806450"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84" name="Freeform 334"/>
          <p:cNvSpPr>
            <a:spLocks/>
          </p:cNvSpPr>
          <p:nvPr/>
        </p:nvSpPr>
        <p:spPr bwMode="auto">
          <a:xfrm>
            <a:off x="806450" y="5695950"/>
            <a:ext cx="26988"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1985" name="Freeform 335"/>
          <p:cNvSpPr>
            <a:spLocks/>
          </p:cNvSpPr>
          <p:nvPr/>
        </p:nvSpPr>
        <p:spPr bwMode="auto">
          <a:xfrm>
            <a:off x="811213" y="5695950"/>
            <a:ext cx="22225"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1986" name="Freeform 336"/>
          <p:cNvSpPr>
            <a:spLocks/>
          </p:cNvSpPr>
          <p:nvPr/>
        </p:nvSpPr>
        <p:spPr bwMode="auto">
          <a:xfrm>
            <a:off x="806450" y="5695950"/>
            <a:ext cx="26988"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87" name="Freeform 337"/>
          <p:cNvSpPr>
            <a:spLocks/>
          </p:cNvSpPr>
          <p:nvPr/>
        </p:nvSpPr>
        <p:spPr bwMode="auto">
          <a:xfrm>
            <a:off x="833438" y="5695950"/>
            <a:ext cx="30162"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1988" name="Freeform 338"/>
          <p:cNvSpPr>
            <a:spLocks/>
          </p:cNvSpPr>
          <p:nvPr/>
        </p:nvSpPr>
        <p:spPr bwMode="auto">
          <a:xfrm>
            <a:off x="833438" y="5697538"/>
            <a:ext cx="30162"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1989" name="Freeform 339"/>
          <p:cNvSpPr>
            <a:spLocks/>
          </p:cNvSpPr>
          <p:nvPr/>
        </p:nvSpPr>
        <p:spPr bwMode="auto">
          <a:xfrm>
            <a:off x="833438" y="5695950"/>
            <a:ext cx="30162"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90" name="Freeform 340"/>
          <p:cNvSpPr>
            <a:spLocks/>
          </p:cNvSpPr>
          <p:nvPr/>
        </p:nvSpPr>
        <p:spPr bwMode="auto">
          <a:xfrm>
            <a:off x="844550" y="5741988"/>
            <a:ext cx="19050" cy="1587"/>
          </a:xfrm>
          <a:custGeom>
            <a:avLst/>
            <a:gdLst>
              <a:gd name="T0" fmla="*/ 2147483646 w 84"/>
              <a:gd name="T1" fmla="*/ 2147483646 h 9"/>
              <a:gd name="T2" fmla="*/ 2147483646 w 84"/>
              <a:gd name="T3" fmla="*/ 0 h 9"/>
              <a:gd name="T4" fmla="*/ 0 w 84"/>
              <a:gd name="T5" fmla="*/ 2147483646 h 9"/>
              <a:gd name="T6" fmla="*/ 2147483646 w 84"/>
              <a:gd name="T7" fmla="*/ 2147483646 h 9"/>
              <a:gd name="T8" fmla="*/ 0 60000 65536"/>
              <a:gd name="T9" fmla="*/ 0 60000 65536"/>
              <a:gd name="T10" fmla="*/ 0 60000 65536"/>
              <a:gd name="T11" fmla="*/ 0 60000 65536"/>
              <a:gd name="T12" fmla="*/ 0 w 84"/>
              <a:gd name="T13" fmla="*/ 0 h 9"/>
              <a:gd name="T14" fmla="*/ 84 w 84"/>
              <a:gd name="T15" fmla="*/ 9 h 9"/>
            </a:gdLst>
            <a:ahLst/>
            <a:cxnLst>
              <a:cxn ang="T8">
                <a:pos x="T0" y="T1"/>
              </a:cxn>
              <a:cxn ang="T9">
                <a:pos x="T2" y="T3"/>
              </a:cxn>
              <a:cxn ang="T10">
                <a:pos x="T4" y="T5"/>
              </a:cxn>
              <a:cxn ang="T11">
                <a:pos x="T6" y="T7"/>
              </a:cxn>
            </a:cxnLst>
            <a:rect l="T12" t="T13" r="T14" b="T15"/>
            <a:pathLst>
              <a:path w="84" h="9">
                <a:moveTo>
                  <a:pt x="84" y="9"/>
                </a:moveTo>
                <a:lnTo>
                  <a:pt x="70" y="0"/>
                </a:lnTo>
                <a:lnTo>
                  <a:pt x="0" y="9"/>
                </a:lnTo>
                <a:lnTo>
                  <a:pt x="84" y="9"/>
                </a:lnTo>
                <a:close/>
              </a:path>
            </a:pathLst>
          </a:custGeom>
          <a:solidFill>
            <a:srgbClr val="000000"/>
          </a:solidFill>
          <a:ln w="12700">
            <a:solidFill>
              <a:schemeClr val="tx1"/>
            </a:solidFill>
            <a:round/>
            <a:headEnd/>
            <a:tailEnd/>
          </a:ln>
        </p:spPr>
        <p:txBody>
          <a:bodyPr/>
          <a:lstStyle/>
          <a:p>
            <a:endParaRPr lang="en-US"/>
          </a:p>
        </p:txBody>
      </p:sp>
      <p:sp>
        <p:nvSpPr>
          <p:cNvPr id="111991" name="Freeform 341"/>
          <p:cNvSpPr>
            <a:spLocks/>
          </p:cNvSpPr>
          <p:nvPr/>
        </p:nvSpPr>
        <p:spPr bwMode="auto">
          <a:xfrm>
            <a:off x="844550" y="5741988"/>
            <a:ext cx="14288" cy="1587"/>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1992" name="Freeform 342"/>
          <p:cNvSpPr>
            <a:spLocks/>
          </p:cNvSpPr>
          <p:nvPr/>
        </p:nvSpPr>
        <p:spPr bwMode="auto">
          <a:xfrm>
            <a:off x="844550" y="5741988"/>
            <a:ext cx="19050" cy="1587"/>
          </a:xfrm>
          <a:custGeom>
            <a:avLst/>
            <a:gdLst>
              <a:gd name="T0" fmla="*/ 2147483646 w 84"/>
              <a:gd name="T1" fmla="*/ 2147483646 h 9"/>
              <a:gd name="T2" fmla="*/ 2147483646 w 84"/>
              <a:gd name="T3" fmla="*/ 0 h 9"/>
              <a:gd name="T4" fmla="*/ 0 w 84"/>
              <a:gd name="T5" fmla="*/ 0 h 9"/>
              <a:gd name="T6" fmla="*/ 0 w 84"/>
              <a:gd name="T7" fmla="*/ 2147483646 h 9"/>
              <a:gd name="T8" fmla="*/ 2147483646 w 84"/>
              <a:gd name="T9" fmla="*/ 2147483646 h 9"/>
              <a:gd name="T10" fmla="*/ 0 60000 65536"/>
              <a:gd name="T11" fmla="*/ 0 60000 65536"/>
              <a:gd name="T12" fmla="*/ 0 60000 65536"/>
              <a:gd name="T13" fmla="*/ 0 60000 65536"/>
              <a:gd name="T14" fmla="*/ 0 60000 65536"/>
              <a:gd name="T15" fmla="*/ 0 w 84"/>
              <a:gd name="T16" fmla="*/ 0 h 9"/>
              <a:gd name="T17" fmla="*/ 84 w 84"/>
              <a:gd name="T18" fmla="*/ 9 h 9"/>
            </a:gdLst>
            <a:ahLst/>
            <a:cxnLst>
              <a:cxn ang="T10">
                <a:pos x="T0" y="T1"/>
              </a:cxn>
              <a:cxn ang="T11">
                <a:pos x="T2" y="T3"/>
              </a:cxn>
              <a:cxn ang="T12">
                <a:pos x="T4" y="T5"/>
              </a:cxn>
              <a:cxn ang="T13">
                <a:pos x="T6" y="T7"/>
              </a:cxn>
              <a:cxn ang="T14">
                <a:pos x="T8" y="T9"/>
              </a:cxn>
            </a:cxnLst>
            <a:rect l="T15" t="T16" r="T17" b="T18"/>
            <a:pathLst>
              <a:path w="84" h="9">
                <a:moveTo>
                  <a:pt x="84" y="9"/>
                </a:moveTo>
                <a:lnTo>
                  <a:pt x="70" y="0"/>
                </a:lnTo>
                <a:lnTo>
                  <a:pt x="0" y="0"/>
                </a:lnTo>
                <a:lnTo>
                  <a:pt x="0" y="9"/>
                </a:lnTo>
                <a:lnTo>
                  <a:pt x="84"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93" name="Line 343"/>
          <p:cNvSpPr>
            <a:spLocks noChangeShapeType="1"/>
          </p:cNvSpPr>
          <p:nvPr/>
        </p:nvSpPr>
        <p:spPr bwMode="auto">
          <a:xfrm>
            <a:off x="84455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994" name="Freeform 344"/>
          <p:cNvSpPr>
            <a:spLocks/>
          </p:cNvSpPr>
          <p:nvPr/>
        </p:nvSpPr>
        <p:spPr bwMode="auto">
          <a:xfrm>
            <a:off x="825500"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1995" name="Freeform 345"/>
          <p:cNvSpPr>
            <a:spLocks/>
          </p:cNvSpPr>
          <p:nvPr/>
        </p:nvSpPr>
        <p:spPr bwMode="auto">
          <a:xfrm>
            <a:off x="823913" y="5741988"/>
            <a:ext cx="20637" cy="1587"/>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1996" name="Freeform 346"/>
          <p:cNvSpPr>
            <a:spLocks/>
          </p:cNvSpPr>
          <p:nvPr/>
        </p:nvSpPr>
        <p:spPr bwMode="auto">
          <a:xfrm>
            <a:off x="823913" y="5741988"/>
            <a:ext cx="20637" cy="1587"/>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997" name="Freeform 347"/>
          <p:cNvSpPr>
            <a:spLocks/>
          </p:cNvSpPr>
          <p:nvPr/>
        </p:nvSpPr>
        <p:spPr bwMode="auto">
          <a:xfrm>
            <a:off x="833438" y="5194300"/>
            <a:ext cx="1460500" cy="1588"/>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1998" name="Freeform 348"/>
          <p:cNvSpPr>
            <a:spLocks/>
          </p:cNvSpPr>
          <p:nvPr/>
        </p:nvSpPr>
        <p:spPr bwMode="auto">
          <a:xfrm>
            <a:off x="833438" y="5194300"/>
            <a:ext cx="1460500" cy="1588"/>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1999" name="Rectangle 349"/>
          <p:cNvSpPr>
            <a:spLocks noChangeArrowheads="1"/>
          </p:cNvSpPr>
          <p:nvPr/>
        </p:nvSpPr>
        <p:spPr bwMode="auto">
          <a:xfrm>
            <a:off x="833438" y="5194300"/>
            <a:ext cx="1460500"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00" name="Freeform 350"/>
          <p:cNvSpPr>
            <a:spLocks/>
          </p:cNvSpPr>
          <p:nvPr/>
        </p:nvSpPr>
        <p:spPr bwMode="auto">
          <a:xfrm>
            <a:off x="833438" y="5695950"/>
            <a:ext cx="487362"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2001" name="Freeform 351"/>
          <p:cNvSpPr>
            <a:spLocks/>
          </p:cNvSpPr>
          <p:nvPr/>
        </p:nvSpPr>
        <p:spPr bwMode="auto">
          <a:xfrm>
            <a:off x="833438" y="5695950"/>
            <a:ext cx="487362"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002" name="Rectangle 352"/>
          <p:cNvSpPr>
            <a:spLocks noChangeArrowheads="1"/>
          </p:cNvSpPr>
          <p:nvPr/>
        </p:nvSpPr>
        <p:spPr bwMode="auto">
          <a:xfrm>
            <a:off x="833438" y="5695950"/>
            <a:ext cx="487362"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03" name="Line 353"/>
          <p:cNvSpPr>
            <a:spLocks noChangeShapeType="1"/>
          </p:cNvSpPr>
          <p:nvPr/>
        </p:nvSpPr>
        <p:spPr bwMode="auto">
          <a:xfrm>
            <a:off x="1312863" y="5741988"/>
            <a:ext cx="158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04" name="Freeform 354"/>
          <p:cNvSpPr>
            <a:spLocks/>
          </p:cNvSpPr>
          <p:nvPr/>
        </p:nvSpPr>
        <p:spPr bwMode="auto">
          <a:xfrm>
            <a:off x="1293813" y="5741988"/>
            <a:ext cx="19050" cy="1587"/>
          </a:xfrm>
          <a:custGeom>
            <a:avLst/>
            <a:gdLst>
              <a:gd name="T0" fmla="*/ 2147483646 w 88"/>
              <a:gd name="T1" fmla="*/ 2147483646 h 9"/>
              <a:gd name="T2" fmla="*/ 2147483646 w 88"/>
              <a:gd name="T3" fmla="*/ 0 h 9"/>
              <a:gd name="T4" fmla="*/ 0 w 88"/>
              <a:gd name="T5" fmla="*/ 2147483646 h 9"/>
              <a:gd name="T6" fmla="*/ 2147483646 w 88"/>
              <a:gd name="T7" fmla="*/ 2147483646 h 9"/>
              <a:gd name="T8" fmla="*/ 0 60000 65536"/>
              <a:gd name="T9" fmla="*/ 0 60000 65536"/>
              <a:gd name="T10" fmla="*/ 0 60000 65536"/>
              <a:gd name="T11" fmla="*/ 0 60000 65536"/>
              <a:gd name="T12" fmla="*/ 0 w 88"/>
              <a:gd name="T13" fmla="*/ 0 h 9"/>
              <a:gd name="T14" fmla="*/ 88 w 88"/>
              <a:gd name="T15" fmla="*/ 9 h 9"/>
            </a:gdLst>
            <a:ahLst/>
            <a:cxnLst>
              <a:cxn ang="T8">
                <a:pos x="T0" y="T1"/>
              </a:cxn>
              <a:cxn ang="T9">
                <a:pos x="T2" y="T3"/>
              </a:cxn>
              <a:cxn ang="T10">
                <a:pos x="T4" y="T5"/>
              </a:cxn>
              <a:cxn ang="T11">
                <a:pos x="T6" y="T7"/>
              </a:cxn>
            </a:cxnLst>
            <a:rect l="T12" t="T13" r="T14" b="T15"/>
            <a:pathLst>
              <a:path w="88" h="9">
                <a:moveTo>
                  <a:pt x="88" y="9"/>
                </a:moveTo>
                <a:lnTo>
                  <a:pt x="79" y="0"/>
                </a:lnTo>
                <a:lnTo>
                  <a:pt x="0" y="9"/>
                </a:lnTo>
                <a:lnTo>
                  <a:pt x="88" y="9"/>
                </a:lnTo>
                <a:close/>
              </a:path>
            </a:pathLst>
          </a:custGeom>
          <a:solidFill>
            <a:srgbClr val="000000"/>
          </a:solidFill>
          <a:ln w="12700">
            <a:solidFill>
              <a:schemeClr val="tx1"/>
            </a:solidFill>
            <a:round/>
            <a:headEnd/>
            <a:tailEnd/>
          </a:ln>
        </p:spPr>
        <p:txBody>
          <a:bodyPr/>
          <a:lstStyle/>
          <a:p>
            <a:endParaRPr lang="en-US"/>
          </a:p>
        </p:txBody>
      </p:sp>
      <p:sp>
        <p:nvSpPr>
          <p:cNvPr id="112005" name="Freeform 355"/>
          <p:cNvSpPr>
            <a:spLocks/>
          </p:cNvSpPr>
          <p:nvPr/>
        </p:nvSpPr>
        <p:spPr bwMode="auto">
          <a:xfrm>
            <a:off x="1293813" y="5741988"/>
            <a:ext cx="15875" cy="1587"/>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2006" name="Freeform 356"/>
          <p:cNvSpPr>
            <a:spLocks/>
          </p:cNvSpPr>
          <p:nvPr/>
        </p:nvSpPr>
        <p:spPr bwMode="auto">
          <a:xfrm>
            <a:off x="1293813" y="5741988"/>
            <a:ext cx="19050" cy="1587"/>
          </a:xfrm>
          <a:custGeom>
            <a:avLst/>
            <a:gdLst>
              <a:gd name="T0" fmla="*/ 2147483646 w 88"/>
              <a:gd name="T1" fmla="*/ 2147483646 h 9"/>
              <a:gd name="T2" fmla="*/ 2147483646 w 88"/>
              <a:gd name="T3" fmla="*/ 0 h 9"/>
              <a:gd name="T4" fmla="*/ 2147483646 w 88"/>
              <a:gd name="T5" fmla="*/ 0 h 9"/>
              <a:gd name="T6" fmla="*/ 0 w 88"/>
              <a:gd name="T7" fmla="*/ 2147483646 h 9"/>
              <a:gd name="T8" fmla="*/ 2147483646 w 88"/>
              <a:gd name="T9" fmla="*/ 2147483646 h 9"/>
              <a:gd name="T10" fmla="*/ 0 60000 65536"/>
              <a:gd name="T11" fmla="*/ 0 60000 65536"/>
              <a:gd name="T12" fmla="*/ 0 60000 65536"/>
              <a:gd name="T13" fmla="*/ 0 60000 65536"/>
              <a:gd name="T14" fmla="*/ 0 60000 65536"/>
              <a:gd name="T15" fmla="*/ 0 w 88"/>
              <a:gd name="T16" fmla="*/ 0 h 9"/>
              <a:gd name="T17" fmla="*/ 88 w 88"/>
              <a:gd name="T18" fmla="*/ 9 h 9"/>
            </a:gdLst>
            <a:ahLst/>
            <a:cxnLst>
              <a:cxn ang="T10">
                <a:pos x="T0" y="T1"/>
              </a:cxn>
              <a:cxn ang="T11">
                <a:pos x="T2" y="T3"/>
              </a:cxn>
              <a:cxn ang="T12">
                <a:pos x="T4" y="T5"/>
              </a:cxn>
              <a:cxn ang="T13">
                <a:pos x="T6" y="T7"/>
              </a:cxn>
              <a:cxn ang="T14">
                <a:pos x="T8" y="T9"/>
              </a:cxn>
            </a:cxnLst>
            <a:rect l="T15" t="T16" r="T17" b="T18"/>
            <a:pathLst>
              <a:path w="88" h="9">
                <a:moveTo>
                  <a:pt x="88" y="9"/>
                </a:moveTo>
                <a:lnTo>
                  <a:pt x="79" y="0"/>
                </a:lnTo>
                <a:lnTo>
                  <a:pt x="14" y="0"/>
                </a:lnTo>
                <a:lnTo>
                  <a:pt x="0" y="9"/>
                </a:lnTo>
                <a:lnTo>
                  <a:pt x="88"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07" name="Freeform 357"/>
          <p:cNvSpPr>
            <a:spLocks/>
          </p:cNvSpPr>
          <p:nvPr/>
        </p:nvSpPr>
        <p:spPr bwMode="auto">
          <a:xfrm>
            <a:off x="1293813" y="5695950"/>
            <a:ext cx="26987"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2008" name="Freeform 358"/>
          <p:cNvSpPr>
            <a:spLocks/>
          </p:cNvSpPr>
          <p:nvPr/>
        </p:nvSpPr>
        <p:spPr bwMode="auto">
          <a:xfrm>
            <a:off x="1296988" y="5695950"/>
            <a:ext cx="23812"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2009" name="Freeform 359"/>
          <p:cNvSpPr>
            <a:spLocks/>
          </p:cNvSpPr>
          <p:nvPr/>
        </p:nvSpPr>
        <p:spPr bwMode="auto">
          <a:xfrm>
            <a:off x="1293813" y="5695950"/>
            <a:ext cx="26987"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10" name="Freeform 360"/>
          <p:cNvSpPr>
            <a:spLocks/>
          </p:cNvSpPr>
          <p:nvPr/>
        </p:nvSpPr>
        <p:spPr bwMode="auto">
          <a:xfrm>
            <a:off x="1320800" y="5695950"/>
            <a:ext cx="26988"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2011" name="Freeform 361"/>
          <p:cNvSpPr>
            <a:spLocks/>
          </p:cNvSpPr>
          <p:nvPr/>
        </p:nvSpPr>
        <p:spPr bwMode="auto">
          <a:xfrm>
            <a:off x="1320800" y="5697538"/>
            <a:ext cx="26988"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2012" name="Freeform 362"/>
          <p:cNvSpPr>
            <a:spLocks/>
          </p:cNvSpPr>
          <p:nvPr/>
        </p:nvSpPr>
        <p:spPr bwMode="auto">
          <a:xfrm>
            <a:off x="1320800" y="5695950"/>
            <a:ext cx="26988"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13" name="Freeform 363"/>
          <p:cNvSpPr>
            <a:spLocks/>
          </p:cNvSpPr>
          <p:nvPr/>
        </p:nvSpPr>
        <p:spPr bwMode="auto">
          <a:xfrm>
            <a:off x="1331913" y="5741988"/>
            <a:ext cx="15875" cy="1587"/>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69"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2014" name="Freeform 364"/>
          <p:cNvSpPr>
            <a:spLocks/>
          </p:cNvSpPr>
          <p:nvPr/>
        </p:nvSpPr>
        <p:spPr bwMode="auto">
          <a:xfrm>
            <a:off x="1331913" y="5741988"/>
            <a:ext cx="14287" cy="1587"/>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2015" name="Freeform 365"/>
          <p:cNvSpPr>
            <a:spLocks/>
          </p:cNvSpPr>
          <p:nvPr/>
        </p:nvSpPr>
        <p:spPr bwMode="auto">
          <a:xfrm>
            <a:off x="1331913" y="5741988"/>
            <a:ext cx="15875" cy="1587"/>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69"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16" name="Line 366"/>
          <p:cNvSpPr>
            <a:spLocks noChangeShapeType="1"/>
          </p:cNvSpPr>
          <p:nvPr/>
        </p:nvSpPr>
        <p:spPr bwMode="auto">
          <a:xfrm>
            <a:off x="1331913" y="5741988"/>
            <a:ext cx="158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017" name="Freeform 367"/>
          <p:cNvSpPr>
            <a:spLocks/>
          </p:cNvSpPr>
          <p:nvPr/>
        </p:nvSpPr>
        <p:spPr bwMode="auto">
          <a:xfrm>
            <a:off x="1312863"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2018" name="Freeform 368"/>
          <p:cNvSpPr>
            <a:spLocks/>
          </p:cNvSpPr>
          <p:nvPr/>
        </p:nvSpPr>
        <p:spPr bwMode="auto">
          <a:xfrm>
            <a:off x="1309688" y="5741988"/>
            <a:ext cx="22225" cy="1587"/>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9"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2019" name="Freeform 369"/>
          <p:cNvSpPr>
            <a:spLocks/>
          </p:cNvSpPr>
          <p:nvPr/>
        </p:nvSpPr>
        <p:spPr bwMode="auto">
          <a:xfrm>
            <a:off x="1309688" y="5741988"/>
            <a:ext cx="22225" cy="1587"/>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9"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020" name="Freeform 370"/>
          <p:cNvSpPr>
            <a:spLocks/>
          </p:cNvSpPr>
          <p:nvPr/>
        </p:nvSpPr>
        <p:spPr bwMode="auto">
          <a:xfrm>
            <a:off x="831850" y="2678113"/>
            <a:ext cx="6350" cy="3019425"/>
          </a:xfrm>
          <a:custGeom>
            <a:avLst/>
            <a:gdLst>
              <a:gd name="T0" fmla="*/ 2147483646 w 32"/>
              <a:gd name="T1" fmla="*/ 0 h 14435"/>
              <a:gd name="T2" fmla="*/ 0 w 32"/>
              <a:gd name="T3" fmla="*/ 0 h 14435"/>
              <a:gd name="T4" fmla="*/ 2147483646 w 32"/>
              <a:gd name="T5" fmla="*/ 2147483646 h 14435"/>
              <a:gd name="T6" fmla="*/ 2147483646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32" y="0"/>
                </a:moveTo>
                <a:lnTo>
                  <a:pt x="0" y="0"/>
                </a:lnTo>
                <a:lnTo>
                  <a:pt x="32" y="14435"/>
                </a:lnTo>
                <a:lnTo>
                  <a:pt x="32" y="0"/>
                </a:lnTo>
                <a:close/>
              </a:path>
            </a:pathLst>
          </a:custGeom>
          <a:solidFill>
            <a:srgbClr val="000000"/>
          </a:solidFill>
          <a:ln w="41275">
            <a:solidFill>
              <a:schemeClr val="tx1"/>
            </a:solidFill>
            <a:round/>
            <a:headEnd/>
            <a:tailEnd/>
          </a:ln>
        </p:spPr>
        <p:txBody>
          <a:bodyPr/>
          <a:lstStyle/>
          <a:p>
            <a:endParaRPr lang="en-US"/>
          </a:p>
        </p:txBody>
      </p:sp>
      <p:sp>
        <p:nvSpPr>
          <p:cNvPr id="112021" name="Freeform 371"/>
          <p:cNvSpPr>
            <a:spLocks/>
          </p:cNvSpPr>
          <p:nvPr/>
        </p:nvSpPr>
        <p:spPr bwMode="auto">
          <a:xfrm>
            <a:off x="831850" y="2678113"/>
            <a:ext cx="6350" cy="3019425"/>
          </a:xfrm>
          <a:custGeom>
            <a:avLst/>
            <a:gdLst>
              <a:gd name="T0" fmla="*/ 0 w 32"/>
              <a:gd name="T1" fmla="*/ 0 h 14435"/>
              <a:gd name="T2" fmla="*/ 2147483646 w 32"/>
              <a:gd name="T3" fmla="*/ 2147483646 h 14435"/>
              <a:gd name="T4" fmla="*/ 0 w 32"/>
              <a:gd name="T5" fmla="*/ 2147483646 h 14435"/>
              <a:gd name="T6" fmla="*/ 0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0" y="0"/>
                </a:moveTo>
                <a:lnTo>
                  <a:pt x="32"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022" name="Rectangle 372"/>
          <p:cNvSpPr>
            <a:spLocks noChangeArrowheads="1"/>
          </p:cNvSpPr>
          <p:nvPr/>
        </p:nvSpPr>
        <p:spPr bwMode="auto">
          <a:xfrm>
            <a:off x="831850"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23" name="Freeform 373"/>
          <p:cNvSpPr>
            <a:spLocks/>
          </p:cNvSpPr>
          <p:nvPr/>
        </p:nvSpPr>
        <p:spPr bwMode="auto">
          <a:xfrm>
            <a:off x="833438" y="5692775"/>
            <a:ext cx="487362"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34925">
            <a:solidFill>
              <a:schemeClr val="tx1"/>
            </a:solidFill>
            <a:round/>
            <a:headEnd/>
            <a:tailEnd/>
          </a:ln>
        </p:spPr>
        <p:txBody>
          <a:bodyPr/>
          <a:lstStyle/>
          <a:p>
            <a:endParaRPr lang="en-US"/>
          </a:p>
        </p:txBody>
      </p:sp>
      <p:sp>
        <p:nvSpPr>
          <p:cNvPr id="112024" name="Freeform 374"/>
          <p:cNvSpPr>
            <a:spLocks/>
          </p:cNvSpPr>
          <p:nvPr/>
        </p:nvSpPr>
        <p:spPr bwMode="auto">
          <a:xfrm>
            <a:off x="833438" y="5692775"/>
            <a:ext cx="487362"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025" name="Rectangle 375"/>
          <p:cNvSpPr>
            <a:spLocks noChangeArrowheads="1"/>
          </p:cNvSpPr>
          <p:nvPr/>
        </p:nvSpPr>
        <p:spPr bwMode="auto">
          <a:xfrm>
            <a:off x="833438" y="5692775"/>
            <a:ext cx="487362"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26" name="Freeform 376"/>
          <p:cNvSpPr>
            <a:spLocks/>
          </p:cNvSpPr>
          <p:nvPr/>
        </p:nvSpPr>
        <p:spPr bwMode="auto">
          <a:xfrm>
            <a:off x="1319213" y="2678113"/>
            <a:ext cx="6350" cy="3019425"/>
          </a:xfrm>
          <a:custGeom>
            <a:avLst/>
            <a:gdLst>
              <a:gd name="T0" fmla="*/ 2147483646 w 32"/>
              <a:gd name="T1" fmla="*/ 0 h 14435"/>
              <a:gd name="T2" fmla="*/ 0 w 32"/>
              <a:gd name="T3" fmla="*/ 0 h 14435"/>
              <a:gd name="T4" fmla="*/ 2147483646 w 32"/>
              <a:gd name="T5" fmla="*/ 2147483646 h 14435"/>
              <a:gd name="T6" fmla="*/ 2147483646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32" y="0"/>
                </a:moveTo>
                <a:lnTo>
                  <a:pt x="0" y="0"/>
                </a:lnTo>
                <a:lnTo>
                  <a:pt x="32" y="14435"/>
                </a:lnTo>
                <a:lnTo>
                  <a:pt x="32" y="0"/>
                </a:lnTo>
                <a:close/>
              </a:path>
            </a:pathLst>
          </a:custGeom>
          <a:solidFill>
            <a:srgbClr val="000000"/>
          </a:solidFill>
          <a:ln w="41275">
            <a:solidFill>
              <a:schemeClr val="tx1"/>
            </a:solidFill>
            <a:round/>
            <a:headEnd/>
            <a:tailEnd/>
          </a:ln>
        </p:spPr>
        <p:txBody>
          <a:bodyPr/>
          <a:lstStyle/>
          <a:p>
            <a:endParaRPr lang="en-US"/>
          </a:p>
        </p:txBody>
      </p:sp>
      <p:sp>
        <p:nvSpPr>
          <p:cNvPr id="112027" name="Freeform 377"/>
          <p:cNvSpPr>
            <a:spLocks/>
          </p:cNvSpPr>
          <p:nvPr/>
        </p:nvSpPr>
        <p:spPr bwMode="auto">
          <a:xfrm>
            <a:off x="1319213" y="2678113"/>
            <a:ext cx="6350" cy="3019425"/>
          </a:xfrm>
          <a:custGeom>
            <a:avLst/>
            <a:gdLst>
              <a:gd name="T0" fmla="*/ 0 w 32"/>
              <a:gd name="T1" fmla="*/ 0 h 14435"/>
              <a:gd name="T2" fmla="*/ 2147483646 w 32"/>
              <a:gd name="T3" fmla="*/ 2147483646 h 14435"/>
              <a:gd name="T4" fmla="*/ 0 w 32"/>
              <a:gd name="T5" fmla="*/ 2147483646 h 14435"/>
              <a:gd name="T6" fmla="*/ 0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0" y="0"/>
                </a:moveTo>
                <a:lnTo>
                  <a:pt x="32"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028" name="Rectangle 378"/>
          <p:cNvSpPr>
            <a:spLocks noChangeArrowheads="1"/>
          </p:cNvSpPr>
          <p:nvPr/>
        </p:nvSpPr>
        <p:spPr bwMode="auto">
          <a:xfrm>
            <a:off x="1319213"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29" name="Freeform 379"/>
          <p:cNvSpPr>
            <a:spLocks/>
          </p:cNvSpPr>
          <p:nvPr/>
        </p:nvSpPr>
        <p:spPr bwMode="auto">
          <a:xfrm>
            <a:off x="833438" y="5189538"/>
            <a:ext cx="1460500" cy="7937"/>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030" name="Freeform 380"/>
          <p:cNvSpPr>
            <a:spLocks/>
          </p:cNvSpPr>
          <p:nvPr/>
        </p:nvSpPr>
        <p:spPr bwMode="auto">
          <a:xfrm>
            <a:off x="833438" y="5189538"/>
            <a:ext cx="1460500" cy="7937"/>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031" name="Rectangle 381"/>
          <p:cNvSpPr>
            <a:spLocks noChangeArrowheads="1"/>
          </p:cNvSpPr>
          <p:nvPr/>
        </p:nvSpPr>
        <p:spPr bwMode="auto">
          <a:xfrm>
            <a:off x="833438" y="5189538"/>
            <a:ext cx="1460500"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32" name="Freeform 382"/>
          <p:cNvSpPr>
            <a:spLocks/>
          </p:cNvSpPr>
          <p:nvPr/>
        </p:nvSpPr>
        <p:spPr bwMode="auto">
          <a:xfrm>
            <a:off x="833438" y="4687888"/>
            <a:ext cx="1460500"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033" name="Freeform 383"/>
          <p:cNvSpPr>
            <a:spLocks/>
          </p:cNvSpPr>
          <p:nvPr/>
        </p:nvSpPr>
        <p:spPr bwMode="auto">
          <a:xfrm>
            <a:off x="833438" y="4687888"/>
            <a:ext cx="1460500"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034" name="Rectangle 384"/>
          <p:cNvSpPr>
            <a:spLocks noChangeArrowheads="1"/>
          </p:cNvSpPr>
          <p:nvPr/>
        </p:nvSpPr>
        <p:spPr bwMode="auto">
          <a:xfrm>
            <a:off x="833438" y="4687888"/>
            <a:ext cx="1460500"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35" name="Rectangle 387"/>
          <p:cNvSpPr>
            <a:spLocks noChangeArrowheads="1"/>
          </p:cNvSpPr>
          <p:nvPr/>
        </p:nvSpPr>
        <p:spPr bwMode="auto">
          <a:xfrm>
            <a:off x="4749800" y="4692650"/>
            <a:ext cx="460375"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36" name="Freeform 388"/>
          <p:cNvSpPr>
            <a:spLocks/>
          </p:cNvSpPr>
          <p:nvPr/>
        </p:nvSpPr>
        <p:spPr bwMode="auto">
          <a:xfrm>
            <a:off x="4737100" y="5178425"/>
            <a:ext cx="485775" cy="9525"/>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037" name="Freeform 389"/>
          <p:cNvSpPr>
            <a:spLocks/>
          </p:cNvSpPr>
          <p:nvPr/>
        </p:nvSpPr>
        <p:spPr bwMode="auto">
          <a:xfrm>
            <a:off x="4737100" y="5178425"/>
            <a:ext cx="485775" cy="9525"/>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38" name="Rectangle 390"/>
          <p:cNvSpPr>
            <a:spLocks noChangeArrowheads="1"/>
          </p:cNvSpPr>
          <p:nvPr/>
        </p:nvSpPr>
        <p:spPr bwMode="auto">
          <a:xfrm>
            <a:off x="4737100" y="5178425"/>
            <a:ext cx="485775" cy="95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39" name="Freeform 391"/>
          <p:cNvSpPr>
            <a:spLocks/>
          </p:cNvSpPr>
          <p:nvPr/>
        </p:nvSpPr>
        <p:spPr bwMode="auto">
          <a:xfrm>
            <a:off x="4737100" y="5183188"/>
            <a:ext cx="485775" cy="1587"/>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40" name="Freeform 392"/>
          <p:cNvSpPr>
            <a:spLocks/>
          </p:cNvSpPr>
          <p:nvPr/>
        </p:nvSpPr>
        <p:spPr bwMode="auto">
          <a:xfrm>
            <a:off x="4737100" y="5183188"/>
            <a:ext cx="485775" cy="1587"/>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41" name="Rectangle 393"/>
          <p:cNvSpPr>
            <a:spLocks noChangeArrowheads="1"/>
          </p:cNvSpPr>
          <p:nvPr/>
        </p:nvSpPr>
        <p:spPr bwMode="auto">
          <a:xfrm>
            <a:off x="4737100" y="5183188"/>
            <a:ext cx="48577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42" name="Rectangle 396"/>
          <p:cNvSpPr>
            <a:spLocks noChangeArrowheads="1"/>
          </p:cNvSpPr>
          <p:nvPr/>
        </p:nvSpPr>
        <p:spPr bwMode="auto">
          <a:xfrm>
            <a:off x="4749800" y="4189413"/>
            <a:ext cx="460375"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43" name="Freeform 397"/>
          <p:cNvSpPr>
            <a:spLocks/>
          </p:cNvSpPr>
          <p:nvPr/>
        </p:nvSpPr>
        <p:spPr bwMode="auto">
          <a:xfrm>
            <a:off x="4737100" y="4676775"/>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044" name="Freeform 398"/>
          <p:cNvSpPr>
            <a:spLocks/>
          </p:cNvSpPr>
          <p:nvPr/>
        </p:nvSpPr>
        <p:spPr bwMode="auto">
          <a:xfrm>
            <a:off x="4737100" y="4676775"/>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45" name="Rectangle 399"/>
          <p:cNvSpPr>
            <a:spLocks noChangeArrowheads="1"/>
          </p:cNvSpPr>
          <p:nvPr/>
        </p:nvSpPr>
        <p:spPr bwMode="auto">
          <a:xfrm>
            <a:off x="4737100" y="4676775"/>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46" name="Freeform 400"/>
          <p:cNvSpPr>
            <a:spLocks/>
          </p:cNvSpPr>
          <p:nvPr/>
        </p:nvSpPr>
        <p:spPr bwMode="auto">
          <a:xfrm>
            <a:off x="4737100" y="4679950"/>
            <a:ext cx="485775"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47" name="Freeform 401"/>
          <p:cNvSpPr>
            <a:spLocks/>
          </p:cNvSpPr>
          <p:nvPr/>
        </p:nvSpPr>
        <p:spPr bwMode="auto">
          <a:xfrm>
            <a:off x="4737100" y="4679950"/>
            <a:ext cx="485775"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48" name="Rectangle 402"/>
          <p:cNvSpPr>
            <a:spLocks noChangeArrowheads="1"/>
          </p:cNvSpPr>
          <p:nvPr/>
        </p:nvSpPr>
        <p:spPr bwMode="auto">
          <a:xfrm>
            <a:off x="4737100" y="4679950"/>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49" name="Rectangle 405"/>
          <p:cNvSpPr>
            <a:spLocks noChangeArrowheads="1"/>
          </p:cNvSpPr>
          <p:nvPr/>
        </p:nvSpPr>
        <p:spPr bwMode="auto">
          <a:xfrm>
            <a:off x="4749800" y="3686175"/>
            <a:ext cx="460375"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50" name="Freeform 406"/>
          <p:cNvSpPr>
            <a:spLocks/>
          </p:cNvSpPr>
          <p:nvPr/>
        </p:nvSpPr>
        <p:spPr bwMode="auto">
          <a:xfrm>
            <a:off x="4737100" y="4173538"/>
            <a:ext cx="485775"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051" name="Freeform 408"/>
          <p:cNvSpPr>
            <a:spLocks/>
          </p:cNvSpPr>
          <p:nvPr/>
        </p:nvSpPr>
        <p:spPr bwMode="auto">
          <a:xfrm>
            <a:off x="4737100" y="4173538"/>
            <a:ext cx="485775"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52" name="Rectangle 409"/>
          <p:cNvSpPr>
            <a:spLocks noChangeArrowheads="1"/>
          </p:cNvSpPr>
          <p:nvPr/>
        </p:nvSpPr>
        <p:spPr bwMode="auto">
          <a:xfrm>
            <a:off x="4737100" y="4173538"/>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53" name="Freeform 410"/>
          <p:cNvSpPr>
            <a:spLocks/>
          </p:cNvSpPr>
          <p:nvPr/>
        </p:nvSpPr>
        <p:spPr bwMode="auto">
          <a:xfrm>
            <a:off x="4737100" y="4175125"/>
            <a:ext cx="485775" cy="3175"/>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054" name="Freeform 411"/>
          <p:cNvSpPr>
            <a:spLocks/>
          </p:cNvSpPr>
          <p:nvPr/>
        </p:nvSpPr>
        <p:spPr bwMode="auto">
          <a:xfrm>
            <a:off x="4737100" y="4175125"/>
            <a:ext cx="485775" cy="3175"/>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55" name="Rectangle 412"/>
          <p:cNvSpPr>
            <a:spLocks noChangeArrowheads="1"/>
          </p:cNvSpPr>
          <p:nvPr/>
        </p:nvSpPr>
        <p:spPr bwMode="auto">
          <a:xfrm>
            <a:off x="4737100" y="4175125"/>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56" name="Rectangle 415"/>
          <p:cNvSpPr>
            <a:spLocks noChangeArrowheads="1"/>
          </p:cNvSpPr>
          <p:nvPr/>
        </p:nvSpPr>
        <p:spPr bwMode="auto">
          <a:xfrm>
            <a:off x="5722938" y="3686175"/>
            <a:ext cx="461962"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57" name="Freeform 416"/>
          <p:cNvSpPr>
            <a:spLocks/>
          </p:cNvSpPr>
          <p:nvPr/>
        </p:nvSpPr>
        <p:spPr bwMode="auto">
          <a:xfrm>
            <a:off x="5710238" y="4173538"/>
            <a:ext cx="484187"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058" name="Freeform 417"/>
          <p:cNvSpPr>
            <a:spLocks/>
          </p:cNvSpPr>
          <p:nvPr/>
        </p:nvSpPr>
        <p:spPr bwMode="auto">
          <a:xfrm>
            <a:off x="5710238" y="4173538"/>
            <a:ext cx="484187"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59" name="Rectangle 418"/>
          <p:cNvSpPr>
            <a:spLocks noChangeArrowheads="1"/>
          </p:cNvSpPr>
          <p:nvPr/>
        </p:nvSpPr>
        <p:spPr bwMode="auto">
          <a:xfrm>
            <a:off x="5710238" y="4173538"/>
            <a:ext cx="484187"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60" name="Freeform 419"/>
          <p:cNvSpPr>
            <a:spLocks/>
          </p:cNvSpPr>
          <p:nvPr/>
        </p:nvSpPr>
        <p:spPr bwMode="auto">
          <a:xfrm>
            <a:off x="5710238" y="4175125"/>
            <a:ext cx="484187" cy="3175"/>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061" name="Freeform 420"/>
          <p:cNvSpPr>
            <a:spLocks/>
          </p:cNvSpPr>
          <p:nvPr/>
        </p:nvSpPr>
        <p:spPr bwMode="auto">
          <a:xfrm>
            <a:off x="5710238" y="4175125"/>
            <a:ext cx="484187" cy="3175"/>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62" name="Rectangle 421"/>
          <p:cNvSpPr>
            <a:spLocks noChangeArrowheads="1"/>
          </p:cNvSpPr>
          <p:nvPr/>
        </p:nvSpPr>
        <p:spPr bwMode="auto">
          <a:xfrm>
            <a:off x="5710238" y="4175125"/>
            <a:ext cx="484187"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63" name="Rectangle 424"/>
          <p:cNvSpPr>
            <a:spLocks noChangeArrowheads="1"/>
          </p:cNvSpPr>
          <p:nvPr/>
        </p:nvSpPr>
        <p:spPr bwMode="auto">
          <a:xfrm>
            <a:off x="5722938" y="4189413"/>
            <a:ext cx="461962"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64" name="Freeform 425"/>
          <p:cNvSpPr>
            <a:spLocks/>
          </p:cNvSpPr>
          <p:nvPr/>
        </p:nvSpPr>
        <p:spPr bwMode="auto">
          <a:xfrm>
            <a:off x="5710238" y="4676775"/>
            <a:ext cx="484187"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065" name="Freeform 426"/>
          <p:cNvSpPr>
            <a:spLocks/>
          </p:cNvSpPr>
          <p:nvPr/>
        </p:nvSpPr>
        <p:spPr bwMode="auto">
          <a:xfrm>
            <a:off x="5710238" y="4676775"/>
            <a:ext cx="484187"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66" name="Rectangle 427"/>
          <p:cNvSpPr>
            <a:spLocks noChangeArrowheads="1"/>
          </p:cNvSpPr>
          <p:nvPr/>
        </p:nvSpPr>
        <p:spPr bwMode="auto">
          <a:xfrm>
            <a:off x="5710238" y="4676775"/>
            <a:ext cx="484187"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67" name="Freeform 428"/>
          <p:cNvSpPr>
            <a:spLocks/>
          </p:cNvSpPr>
          <p:nvPr/>
        </p:nvSpPr>
        <p:spPr bwMode="auto">
          <a:xfrm>
            <a:off x="5710238" y="4679950"/>
            <a:ext cx="484187"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68" name="Freeform 429"/>
          <p:cNvSpPr>
            <a:spLocks/>
          </p:cNvSpPr>
          <p:nvPr/>
        </p:nvSpPr>
        <p:spPr bwMode="auto">
          <a:xfrm>
            <a:off x="5710238" y="4679950"/>
            <a:ext cx="484187"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69" name="Rectangle 430"/>
          <p:cNvSpPr>
            <a:spLocks noChangeArrowheads="1"/>
          </p:cNvSpPr>
          <p:nvPr/>
        </p:nvSpPr>
        <p:spPr bwMode="auto">
          <a:xfrm>
            <a:off x="5710238" y="4679950"/>
            <a:ext cx="484187"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70" name="Rectangle 433"/>
          <p:cNvSpPr>
            <a:spLocks noChangeArrowheads="1"/>
          </p:cNvSpPr>
          <p:nvPr/>
        </p:nvSpPr>
        <p:spPr bwMode="auto">
          <a:xfrm>
            <a:off x="5722938" y="4692650"/>
            <a:ext cx="461962"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71" name="Freeform 434"/>
          <p:cNvSpPr>
            <a:spLocks/>
          </p:cNvSpPr>
          <p:nvPr/>
        </p:nvSpPr>
        <p:spPr bwMode="auto">
          <a:xfrm>
            <a:off x="5710238" y="5178425"/>
            <a:ext cx="484187" cy="9525"/>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072" name="Freeform 435"/>
          <p:cNvSpPr>
            <a:spLocks/>
          </p:cNvSpPr>
          <p:nvPr/>
        </p:nvSpPr>
        <p:spPr bwMode="auto">
          <a:xfrm>
            <a:off x="5710238" y="5178425"/>
            <a:ext cx="484187" cy="9525"/>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73" name="Rectangle 436"/>
          <p:cNvSpPr>
            <a:spLocks noChangeArrowheads="1"/>
          </p:cNvSpPr>
          <p:nvPr/>
        </p:nvSpPr>
        <p:spPr bwMode="auto">
          <a:xfrm>
            <a:off x="5710238" y="5178425"/>
            <a:ext cx="484187" cy="95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74" name="Freeform 437"/>
          <p:cNvSpPr>
            <a:spLocks/>
          </p:cNvSpPr>
          <p:nvPr/>
        </p:nvSpPr>
        <p:spPr bwMode="auto">
          <a:xfrm>
            <a:off x="5710238" y="5183188"/>
            <a:ext cx="484187" cy="1587"/>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75" name="Freeform 438"/>
          <p:cNvSpPr>
            <a:spLocks/>
          </p:cNvSpPr>
          <p:nvPr/>
        </p:nvSpPr>
        <p:spPr bwMode="auto">
          <a:xfrm>
            <a:off x="5710238" y="5183188"/>
            <a:ext cx="484187" cy="1587"/>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76" name="Rectangle 439"/>
          <p:cNvSpPr>
            <a:spLocks noChangeArrowheads="1"/>
          </p:cNvSpPr>
          <p:nvPr/>
        </p:nvSpPr>
        <p:spPr bwMode="auto">
          <a:xfrm>
            <a:off x="5710238" y="5183188"/>
            <a:ext cx="484187"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77" name="Rectangle 442"/>
          <p:cNvSpPr>
            <a:spLocks noChangeArrowheads="1"/>
          </p:cNvSpPr>
          <p:nvPr/>
        </p:nvSpPr>
        <p:spPr bwMode="auto">
          <a:xfrm>
            <a:off x="5722938" y="5195888"/>
            <a:ext cx="461962"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78" name="Freeform 443"/>
          <p:cNvSpPr>
            <a:spLocks/>
          </p:cNvSpPr>
          <p:nvPr/>
        </p:nvSpPr>
        <p:spPr bwMode="auto">
          <a:xfrm>
            <a:off x="5710238" y="5683250"/>
            <a:ext cx="484187" cy="6350"/>
          </a:xfrm>
          <a:custGeom>
            <a:avLst/>
            <a:gdLst>
              <a:gd name="T0" fmla="*/ 2147483646 w 2298"/>
              <a:gd name="T1" fmla="*/ 2147483646 h 33"/>
              <a:gd name="T2" fmla="*/ 2147483646 w 2298"/>
              <a:gd name="T3" fmla="*/ 0 h 33"/>
              <a:gd name="T4" fmla="*/ 0 w 2298"/>
              <a:gd name="T5" fmla="*/ 2147483646 h 33"/>
              <a:gd name="T6" fmla="*/ 2147483646 w 2298"/>
              <a:gd name="T7" fmla="*/ 2147483646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33"/>
                </a:moveTo>
                <a:lnTo>
                  <a:pt x="2298" y="0"/>
                </a:lnTo>
                <a:lnTo>
                  <a:pt x="0" y="33"/>
                </a:lnTo>
                <a:lnTo>
                  <a:pt x="2298" y="33"/>
                </a:lnTo>
                <a:close/>
              </a:path>
            </a:pathLst>
          </a:custGeom>
          <a:solidFill>
            <a:srgbClr val="000000"/>
          </a:solidFill>
          <a:ln w="34925">
            <a:solidFill>
              <a:schemeClr val="tx1"/>
            </a:solidFill>
            <a:round/>
            <a:headEnd/>
            <a:tailEnd/>
          </a:ln>
        </p:spPr>
        <p:txBody>
          <a:bodyPr/>
          <a:lstStyle/>
          <a:p>
            <a:endParaRPr lang="en-US"/>
          </a:p>
        </p:txBody>
      </p:sp>
      <p:sp>
        <p:nvSpPr>
          <p:cNvPr id="112079" name="Freeform 444"/>
          <p:cNvSpPr>
            <a:spLocks/>
          </p:cNvSpPr>
          <p:nvPr/>
        </p:nvSpPr>
        <p:spPr bwMode="auto">
          <a:xfrm>
            <a:off x="5710238" y="5683250"/>
            <a:ext cx="484187" cy="6350"/>
          </a:xfrm>
          <a:custGeom>
            <a:avLst/>
            <a:gdLst>
              <a:gd name="T0" fmla="*/ 2147483646 w 2298"/>
              <a:gd name="T1" fmla="*/ 0 h 33"/>
              <a:gd name="T2" fmla="*/ 0 w 2298"/>
              <a:gd name="T3" fmla="*/ 2147483646 h 33"/>
              <a:gd name="T4" fmla="*/ 0 w 2298"/>
              <a:gd name="T5" fmla="*/ 0 h 33"/>
              <a:gd name="T6" fmla="*/ 2147483646 w 2298"/>
              <a:gd name="T7" fmla="*/ 0 h 33"/>
              <a:gd name="T8" fmla="*/ 0 60000 65536"/>
              <a:gd name="T9" fmla="*/ 0 60000 65536"/>
              <a:gd name="T10" fmla="*/ 0 60000 65536"/>
              <a:gd name="T11" fmla="*/ 0 60000 65536"/>
              <a:gd name="T12" fmla="*/ 0 w 2298"/>
              <a:gd name="T13" fmla="*/ 0 h 33"/>
              <a:gd name="T14" fmla="*/ 2298 w 2298"/>
              <a:gd name="T15" fmla="*/ 33 h 33"/>
            </a:gdLst>
            <a:ahLst/>
            <a:cxnLst>
              <a:cxn ang="T8">
                <a:pos x="T0" y="T1"/>
              </a:cxn>
              <a:cxn ang="T9">
                <a:pos x="T2" y="T3"/>
              </a:cxn>
              <a:cxn ang="T10">
                <a:pos x="T4" y="T5"/>
              </a:cxn>
              <a:cxn ang="T11">
                <a:pos x="T6" y="T7"/>
              </a:cxn>
            </a:cxnLst>
            <a:rect l="T12" t="T13" r="T14" b="T15"/>
            <a:pathLst>
              <a:path w="2298" h="33">
                <a:moveTo>
                  <a:pt x="2298" y="0"/>
                </a:moveTo>
                <a:lnTo>
                  <a:pt x="0" y="33"/>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080" name="Rectangle 445"/>
          <p:cNvSpPr>
            <a:spLocks noChangeArrowheads="1"/>
          </p:cNvSpPr>
          <p:nvPr/>
        </p:nvSpPr>
        <p:spPr bwMode="auto">
          <a:xfrm>
            <a:off x="5710238" y="5683250"/>
            <a:ext cx="484187"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81" name="Freeform 446"/>
          <p:cNvSpPr>
            <a:spLocks/>
          </p:cNvSpPr>
          <p:nvPr/>
        </p:nvSpPr>
        <p:spPr bwMode="auto">
          <a:xfrm>
            <a:off x="5710238" y="5684838"/>
            <a:ext cx="484187"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2082" name="Freeform 447"/>
          <p:cNvSpPr>
            <a:spLocks/>
          </p:cNvSpPr>
          <p:nvPr/>
        </p:nvSpPr>
        <p:spPr bwMode="auto">
          <a:xfrm>
            <a:off x="5710238" y="5684838"/>
            <a:ext cx="484187"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083" name="Rectangle 448"/>
          <p:cNvSpPr>
            <a:spLocks noChangeArrowheads="1"/>
          </p:cNvSpPr>
          <p:nvPr/>
        </p:nvSpPr>
        <p:spPr bwMode="auto">
          <a:xfrm>
            <a:off x="5710238" y="5684838"/>
            <a:ext cx="484187" cy="1587"/>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84" name="Rectangle 451"/>
          <p:cNvSpPr>
            <a:spLocks noChangeArrowheads="1"/>
          </p:cNvSpPr>
          <p:nvPr/>
        </p:nvSpPr>
        <p:spPr bwMode="auto">
          <a:xfrm>
            <a:off x="5235575" y="2681288"/>
            <a:ext cx="461963"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85" name="Freeform 452"/>
          <p:cNvSpPr>
            <a:spLocks/>
          </p:cNvSpPr>
          <p:nvPr/>
        </p:nvSpPr>
        <p:spPr bwMode="auto">
          <a:xfrm>
            <a:off x="5222875" y="3167063"/>
            <a:ext cx="487363"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086" name="Freeform 453"/>
          <p:cNvSpPr>
            <a:spLocks/>
          </p:cNvSpPr>
          <p:nvPr/>
        </p:nvSpPr>
        <p:spPr bwMode="auto">
          <a:xfrm>
            <a:off x="5222875" y="3167063"/>
            <a:ext cx="487363"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87" name="Rectangle 454"/>
          <p:cNvSpPr>
            <a:spLocks noChangeArrowheads="1"/>
          </p:cNvSpPr>
          <p:nvPr/>
        </p:nvSpPr>
        <p:spPr bwMode="auto">
          <a:xfrm>
            <a:off x="5222875" y="3167063"/>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88" name="Freeform 455"/>
          <p:cNvSpPr>
            <a:spLocks/>
          </p:cNvSpPr>
          <p:nvPr/>
        </p:nvSpPr>
        <p:spPr bwMode="auto">
          <a:xfrm>
            <a:off x="5222875" y="3170238"/>
            <a:ext cx="487363" cy="1587"/>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89" name="Freeform 456"/>
          <p:cNvSpPr>
            <a:spLocks/>
          </p:cNvSpPr>
          <p:nvPr/>
        </p:nvSpPr>
        <p:spPr bwMode="auto">
          <a:xfrm>
            <a:off x="5222875" y="3170238"/>
            <a:ext cx="487363" cy="1587"/>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90" name="Rectangle 457"/>
          <p:cNvSpPr>
            <a:spLocks noChangeArrowheads="1"/>
          </p:cNvSpPr>
          <p:nvPr/>
        </p:nvSpPr>
        <p:spPr bwMode="auto">
          <a:xfrm>
            <a:off x="5222875" y="3170238"/>
            <a:ext cx="487363"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91" name="Rectangle 460"/>
          <p:cNvSpPr>
            <a:spLocks noChangeArrowheads="1"/>
          </p:cNvSpPr>
          <p:nvPr/>
        </p:nvSpPr>
        <p:spPr bwMode="auto">
          <a:xfrm>
            <a:off x="5235575" y="3184525"/>
            <a:ext cx="461963"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92" name="Freeform 461"/>
          <p:cNvSpPr>
            <a:spLocks/>
          </p:cNvSpPr>
          <p:nvPr/>
        </p:nvSpPr>
        <p:spPr bwMode="auto">
          <a:xfrm>
            <a:off x="5222875" y="3671888"/>
            <a:ext cx="487363"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093" name="Freeform 462"/>
          <p:cNvSpPr>
            <a:spLocks/>
          </p:cNvSpPr>
          <p:nvPr/>
        </p:nvSpPr>
        <p:spPr bwMode="auto">
          <a:xfrm>
            <a:off x="5222875" y="3671888"/>
            <a:ext cx="487363"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94" name="Rectangle 463"/>
          <p:cNvSpPr>
            <a:spLocks noChangeArrowheads="1"/>
          </p:cNvSpPr>
          <p:nvPr/>
        </p:nvSpPr>
        <p:spPr bwMode="auto">
          <a:xfrm>
            <a:off x="5222875" y="3671888"/>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95" name="Freeform 464"/>
          <p:cNvSpPr>
            <a:spLocks/>
          </p:cNvSpPr>
          <p:nvPr/>
        </p:nvSpPr>
        <p:spPr bwMode="auto">
          <a:xfrm>
            <a:off x="5222875" y="3673475"/>
            <a:ext cx="487363" cy="1588"/>
          </a:xfrm>
          <a:custGeom>
            <a:avLst/>
            <a:gdLst>
              <a:gd name="T0" fmla="*/ 2147483646 w 2298"/>
              <a:gd name="T1" fmla="*/ 2147483646 h 5"/>
              <a:gd name="T2" fmla="*/ 2147483646 w 2298"/>
              <a:gd name="T3" fmla="*/ 0 h 5"/>
              <a:gd name="T4" fmla="*/ 0 w 2298"/>
              <a:gd name="T5" fmla="*/ 2147483646 h 5"/>
              <a:gd name="T6" fmla="*/ 2147483646 w 2298"/>
              <a:gd name="T7" fmla="*/ 2147483646 h 5"/>
              <a:gd name="T8" fmla="*/ 0 60000 65536"/>
              <a:gd name="T9" fmla="*/ 0 60000 65536"/>
              <a:gd name="T10" fmla="*/ 0 60000 65536"/>
              <a:gd name="T11" fmla="*/ 0 60000 65536"/>
              <a:gd name="T12" fmla="*/ 0 w 2298"/>
              <a:gd name="T13" fmla="*/ 0 h 5"/>
              <a:gd name="T14" fmla="*/ 2298 w 2298"/>
              <a:gd name="T15" fmla="*/ 5 h 5"/>
            </a:gdLst>
            <a:ahLst/>
            <a:cxnLst>
              <a:cxn ang="T8">
                <a:pos x="T0" y="T1"/>
              </a:cxn>
              <a:cxn ang="T9">
                <a:pos x="T2" y="T3"/>
              </a:cxn>
              <a:cxn ang="T10">
                <a:pos x="T4" y="T5"/>
              </a:cxn>
              <a:cxn ang="T11">
                <a:pos x="T6" y="T7"/>
              </a:cxn>
            </a:cxnLst>
            <a:rect l="T12" t="T13" r="T14" b="T15"/>
            <a:pathLst>
              <a:path w="2298" h="5">
                <a:moveTo>
                  <a:pt x="2298" y="5"/>
                </a:moveTo>
                <a:lnTo>
                  <a:pt x="2298" y="0"/>
                </a:lnTo>
                <a:lnTo>
                  <a:pt x="0" y="5"/>
                </a:lnTo>
                <a:lnTo>
                  <a:pt x="2298" y="5"/>
                </a:lnTo>
                <a:close/>
              </a:path>
            </a:pathLst>
          </a:custGeom>
          <a:solidFill>
            <a:srgbClr val="000000"/>
          </a:solidFill>
          <a:ln w="41275">
            <a:solidFill>
              <a:schemeClr val="tx1"/>
            </a:solidFill>
            <a:round/>
            <a:headEnd/>
            <a:tailEnd/>
          </a:ln>
        </p:spPr>
        <p:txBody>
          <a:bodyPr/>
          <a:lstStyle/>
          <a:p>
            <a:endParaRPr lang="en-US"/>
          </a:p>
        </p:txBody>
      </p:sp>
      <p:sp>
        <p:nvSpPr>
          <p:cNvPr id="112096" name="Freeform 465"/>
          <p:cNvSpPr>
            <a:spLocks/>
          </p:cNvSpPr>
          <p:nvPr/>
        </p:nvSpPr>
        <p:spPr bwMode="auto">
          <a:xfrm>
            <a:off x="5222875" y="3673475"/>
            <a:ext cx="487363" cy="1588"/>
          </a:xfrm>
          <a:custGeom>
            <a:avLst/>
            <a:gdLst>
              <a:gd name="T0" fmla="*/ 2147483646 w 2298"/>
              <a:gd name="T1" fmla="*/ 0 h 5"/>
              <a:gd name="T2" fmla="*/ 0 w 2298"/>
              <a:gd name="T3" fmla="*/ 2147483646 h 5"/>
              <a:gd name="T4" fmla="*/ 0 w 2298"/>
              <a:gd name="T5" fmla="*/ 0 h 5"/>
              <a:gd name="T6" fmla="*/ 2147483646 w 2298"/>
              <a:gd name="T7" fmla="*/ 0 h 5"/>
              <a:gd name="T8" fmla="*/ 0 60000 65536"/>
              <a:gd name="T9" fmla="*/ 0 60000 65536"/>
              <a:gd name="T10" fmla="*/ 0 60000 65536"/>
              <a:gd name="T11" fmla="*/ 0 60000 65536"/>
              <a:gd name="T12" fmla="*/ 0 w 2298"/>
              <a:gd name="T13" fmla="*/ 0 h 5"/>
              <a:gd name="T14" fmla="*/ 2298 w 2298"/>
              <a:gd name="T15" fmla="*/ 5 h 5"/>
            </a:gdLst>
            <a:ahLst/>
            <a:cxnLst>
              <a:cxn ang="T8">
                <a:pos x="T0" y="T1"/>
              </a:cxn>
              <a:cxn ang="T9">
                <a:pos x="T2" y="T3"/>
              </a:cxn>
              <a:cxn ang="T10">
                <a:pos x="T4" y="T5"/>
              </a:cxn>
              <a:cxn ang="T11">
                <a:pos x="T6" y="T7"/>
              </a:cxn>
            </a:cxnLst>
            <a:rect l="T12" t="T13" r="T14" b="T15"/>
            <a:pathLst>
              <a:path w="2298" h="5">
                <a:moveTo>
                  <a:pt x="2298" y="0"/>
                </a:moveTo>
                <a:lnTo>
                  <a:pt x="0" y="5"/>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097" name="Rectangle 466"/>
          <p:cNvSpPr>
            <a:spLocks noChangeArrowheads="1"/>
          </p:cNvSpPr>
          <p:nvPr/>
        </p:nvSpPr>
        <p:spPr bwMode="auto">
          <a:xfrm>
            <a:off x="5222875" y="3673475"/>
            <a:ext cx="487363"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098" name="Freeform 467"/>
          <p:cNvSpPr>
            <a:spLocks/>
          </p:cNvSpPr>
          <p:nvPr/>
        </p:nvSpPr>
        <p:spPr bwMode="auto">
          <a:xfrm>
            <a:off x="7167563" y="3170238"/>
            <a:ext cx="487362" cy="1587"/>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099" name="Freeform 468"/>
          <p:cNvSpPr>
            <a:spLocks/>
          </p:cNvSpPr>
          <p:nvPr/>
        </p:nvSpPr>
        <p:spPr bwMode="auto">
          <a:xfrm>
            <a:off x="7167563" y="3170238"/>
            <a:ext cx="487362" cy="1587"/>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100" name="Rectangle 469"/>
          <p:cNvSpPr>
            <a:spLocks noChangeArrowheads="1"/>
          </p:cNvSpPr>
          <p:nvPr/>
        </p:nvSpPr>
        <p:spPr bwMode="auto">
          <a:xfrm>
            <a:off x="7167563" y="3170238"/>
            <a:ext cx="487362"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1" name="Freeform 470"/>
          <p:cNvSpPr>
            <a:spLocks/>
          </p:cNvSpPr>
          <p:nvPr/>
        </p:nvSpPr>
        <p:spPr bwMode="auto">
          <a:xfrm>
            <a:off x="7167563" y="3167063"/>
            <a:ext cx="487362"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102" name="Freeform 471"/>
          <p:cNvSpPr>
            <a:spLocks/>
          </p:cNvSpPr>
          <p:nvPr/>
        </p:nvSpPr>
        <p:spPr bwMode="auto">
          <a:xfrm>
            <a:off x="7167563" y="3167063"/>
            <a:ext cx="487362"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103" name="Rectangle 472"/>
          <p:cNvSpPr>
            <a:spLocks noChangeArrowheads="1"/>
          </p:cNvSpPr>
          <p:nvPr/>
        </p:nvSpPr>
        <p:spPr bwMode="auto">
          <a:xfrm>
            <a:off x="7167563" y="3167063"/>
            <a:ext cx="487362"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4" name="Rectangle 475"/>
          <p:cNvSpPr>
            <a:spLocks noChangeArrowheads="1"/>
          </p:cNvSpPr>
          <p:nvPr/>
        </p:nvSpPr>
        <p:spPr bwMode="auto">
          <a:xfrm>
            <a:off x="7180263" y="2681288"/>
            <a:ext cx="461962"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5" name="Rectangle 478"/>
          <p:cNvSpPr>
            <a:spLocks noChangeArrowheads="1"/>
          </p:cNvSpPr>
          <p:nvPr/>
        </p:nvSpPr>
        <p:spPr bwMode="auto">
          <a:xfrm>
            <a:off x="7667625" y="3184525"/>
            <a:ext cx="461963"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6" name="Rectangle 481"/>
          <p:cNvSpPr>
            <a:spLocks noChangeArrowheads="1"/>
          </p:cNvSpPr>
          <p:nvPr/>
        </p:nvSpPr>
        <p:spPr bwMode="auto">
          <a:xfrm>
            <a:off x="7180263" y="3686175"/>
            <a:ext cx="461962"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7" name="Rectangle 484"/>
          <p:cNvSpPr>
            <a:spLocks noChangeArrowheads="1"/>
          </p:cNvSpPr>
          <p:nvPr/>
        </p:nvSpPr>
        <p:spPr bwMode="auto">
          <a:xfrm>
            <a:off x="7180263" y="4692650"/>
            <a:ext cx="461962"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8" name="Rectangle 487"/>
          <p:cNvSpPr>
            <a:spLocks noChangeArrowheads="1"/>
          </p:cNvSpPr>
          <p:nvPr/>
        </p:nvSpPr>
        <p:spPr bwMode="auto">
          <a:xfrm>
            <a:off x="7667625" y="5195888"/>
            <a:ext cx="461963"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09" name="Freeform 488"/>
          <p:cNvSpPr>
            <a:spLocks/>
          </p:cNvSpPr>
          <p:nvPr/>
        </p:nvSpPr>
        <p:spPr bwMode="auto">
          <a:xfrm>
            <a:off x="2781300" y="4687888"/>
            <a:ext cx="1457325"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110" name="Freeform 489"/>
          <p:cNvSpPr>
            <a:spLocks/>
          </p:cNvSpPr>
          <p:nvPr/>
        </p:nvSpPr>
        <p:spPr bwMode="auto">
          <a:xfrm>
            <a:off x="2781300" y="4687888"/>
            <a:ext cx="1457325"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11" name="Rectangle 490"/>
          <p:cNvSpPr>
            <a:spLocks noChangeArrowheads="1"/>
          </p:cNvSpPr>
          <p:nvPr/>
        </p:nvSpPr>
        <p:spPr bwMode="auto">
          <a:xfrm>
            <a:off x="2781300" y="4687888"/>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12" name="Freeform 491"/>
          <p:cNvSpPr>
            <a:spLocks/>
          </p:cNvSpPr>
          <p:nvPr/>
        </p:nvSpPr>
        <p:spPr bwMode="auto">
          <a:xfrm>
            <a:off x="2781300" y="5189538"/>
            <a:ext cx="1457325" cy="7937"/>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113" name="Freeform 492"/>
          <p:cNvSpPr>
            <a:spLocks/>
          </p:cNvSpPr>
          <p:nvPr/>
        </p:nvSpPr>
        <p:spPr bwMode="auto">
          <a:xfrm>
            <a:off x="2781300" y="5189538"/>
            <a:ext cx="1457325" cy="7937"/>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14" name="Rectangle 493"/>
          <p:cNvSpPr>
            <a:spLocks noChangeArrowheads="1"/>
          </p:cNvSpPr>
          <p:nvPr/>
        </p:nvSpPr>
        <p:spPr bwMode="auto">
          <a:xfrm>
            <a:off x="2781300" y="5189538"/>
            <a:ext cx="145732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15" name="Freeform 494"/>
          <p:cNvSpPr>
            <a:spLocks/>
          </p:cNvSpPr>
          <p:nvPr/>
        </p:nvSpPr>
        <p:spPr bwMode="auto">
          <a:xfrm>
            <a:off x="3263900" y="2678113"/>
            <a:ext cx="6350" cy="3019425"/>
          </a:xfrm>
          <a:custGeom>
            <a:avLst/>
            <a:gdLst>
              <a:gd name="T0" fmla="*/ 2147483646 w 32"/>
              <a:gd name="T1" fmla="*/ 0 h 14435"/>
              <a:gd name="T2" fmla="*/ 0 w 32"/>
              <a:gd name="T3" fmla="*/ 0 h 14435"/>
              <a:gd name="T4" fmla="*/ 2147483646 w 32"/>
              <a:gd name="T5" fmla="*/ 2147483646 h 14435"/>
              <a:gd name="T6" fmla="*/ 2147483646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32" y="0"/>
                </a:moveTo>
                <a:lnTo>
                  <a:pt x="0" y="0"/>
                </a:lnTo>
                <a:lnTo>
                  <a:pt x="32" y="14435"/>
                </a:lnTo>
                <a:lnTo>
                  <a:pt x="32" y="0"/>
                </a:lnTo>
                <a:close/>
              </a:path>
            </a:pathLst>
          </a:custGeom>
          <a:solidFill>
            <a:srgbClr val="000000"/>
          </a:solidFill>
          <a:ln w="41275">
            <a:solidFill>
              <a:schemeClr val="tx1"/>
            </a:solidFill>
            <a:round/>
            <a:headEnd/>
            <a:tailEnd/>
          </a:ln>
        </p:spPr>
        <p:txBody>
          <a:bodyPr/>
          <a:lstStyle/>
          <a:p>
            <a:endParaRPr lang="en-US"/>
          </a:p>
        </p:txBody>
      </p:sp>
      <p:sp>
        <p:nvSpPr>
          <p:cNvPr id="112116" name="Freeform 495"/>
          <p:cNvSpPr>
            <a:spLocks/>
          </p:cNvSpPr>
          <p:nvPr/>
        </p:nvSpPr>
        <p:spPr bwMode="auto">
          <a:xfrm>
            <a:off x="3263900" y="2678113"/>
            <a:ext cx="6350" cy="3019425"/>
          </a:xfrm>
          <a:custGeom>
            <a:avLst/>
            <a:gdLst>
              <a:gd name="T0" fmla="*/ 0 w 32"/>
              <a:gd name="T1" fmla="*/ 0 h 14435"/>
              <a:gd name="T2" fmla="*/ 2147483646 w 32"/>
              <a:gd name="T3" fmla="*/ 2147483646 h 14435"/>
              <a:gd name="T4" fmla="*/ 0 w 32"/>
              <a:gd name="T5" fmla="*/ 2147483646 h 14435"/>
              <a:gd name="T6" fmla="*/ 0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0" y="0"/>
                </a:moveTo>
                <a:lnTo>
                  <a:pt x="32"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117" name="Rectangle 496"/>
          <p:cNvSpPr>
            <a:spLocks noChangeArrowheads="1"/>
          </p:cNvSpPr>
          <p:nvPr/>
        </p:nvSpPr>
        <p:spPr bwMode="auto">
          <a:xfrm>
            <a:off x="3263900"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18" name="Freeform 497"/>
          <p:cNvSpPr>
            <a:spLocks/>
          </p:cNvSpPr>
          <p:nvPr/>
        </p:nvSpPr>
        <p:spPr bwMode="auto">
          <a:xfrm>
            <a:off x="2781300" y="5692775"/>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34925">
            <a:solidFill>
              <a:schemeClr val="tx1"/>
            </a:solidFill>
            <a:round/>
            <a:headEnd/>
            <a:tailEnd/>
          </a:ln>
        </p:spPr>
        <p:txBody>
          <a:bodyPr/>
          <a:lstStyle/>
          <a:p>
            <a:endParaRPr lang="en-US"/>
          </a:p>
        </p:txBody>
      </p:sp>
      <p:sp>
        <p:nvSpPr>
          <p:cNvPr id="112119" name="Freeform 498"/>
          <p:cNvSpPr>
            <a:spLocks/>
          </p:cNvSpPr>
          <p:nvPr/>
        </p:nvSpPr>
        <p:spPr bwMode="auto">
          <a:xfrm>
            <a:off x="2781300" y="5692775"/>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120" name="Rectangle 499"/>
          <p:cNvSpPr>
            <a:spLocks noChangeArrowheads="1"/>
          </p:cNvSpPr>
          <p:nvPr/>
        </p:nvSpPr>
        <p:spPr bwMode="auto">
          <a:xfrm>
            <a:off x="2781300" y="5692775"/>
            <a:ext cx="485775"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21" name="Freeform 500"/>
          <p:cNvSpPr>
            <a:spLocks/>
          </p:cNvSpPr>
          <p:nvPr/>
        </p:nvSpPr>
        <p:spPr bwMode="auto">
          <a:xfrm>
            <a:off x="2776538" y="2678113"/>
            <a:ext cx="6350" cy="3019425"/>
          </a:xfrm>
          <a:custGeom>
            <a:avLst/>
            <a:gdLst>
              <a:gd name="T0" fmla="*/ 2147483646 w 32"/>
              <a:gd name="T1" fmla="*/ 0 h 14435"/>
              <a:gd name="T2" fmla="*/ 0 w 32"/>
              <a:gd name="T3" fmla="*/ 0 h 14435"/>
              <a:gd name="T4" fmla="*/ 2147483646 w 32"/>
              <a:gd name="T5" fmla="*/ 2147483646 h 14435"/>
              <a:gd name="T6" fmla="*/ 2147483646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32" y="0"/>
                </a:moveTo>
                <a:lnTo>
                  <a:pt x="0" y="0"/>
                </a:lnTo>
                <a:lnTo>
                  <a:pt x="32" y="14435"/>
                </a:lnTo>
                <a:lnTo>
                  <a:pt x="32" y="0"/>
                </a:lnTo>
                <a:close/>
              </a:path>
            </a:pathLst>
          </a:custGeom>
          <a:solidFill>
            <a:srgbClr val="000000"/>
          </a:solidFill>
          <a:ln w="41275">
            <a:solidFill>
              <a:schemeClr val="tx1"/>
            </a:solidFill>
            <a:round/>
            <a:headEnd/>
            <a:tailEnd/>
          </a:ln>
        </p:spPr>
        <p:txBody>
          <a:bodyPr/>
          <a:lstStyle/>
          <a:p>
            <a:endParaRPr lang="en-US"/>
          </a:p>
        </p:txBody>
      </p:sp>
      <p:sp>
        <p:nvSpPr>
          <p:cNvPr id="112122" name="Freeform 501"/>
          <p:cNvSpPr>
            <a:spLocks/>
          </p:cNvSpPr>
          <p:nvPr/>
        </p:nvSpPr>
        <p:spPr bwMode="auto">
          <a:xfrm>
            <a:off x="2776538" y="2678113"/>
            <a:ext cx="6350" cy="3019425"/>
          </a:xfrm>
          <a:custGeom>
            <a:avLst/>
            <a:gdLst>
              <a:gd name="T0" fmla="*/ 0 w 32"/>
              <a:gd name="T1" fmla="*/ 0 h 14435"/>
              <a:gd name="T2" fmla="*/ 2147483646 w 32"/>
              <a:gd name="T3" fmla="*/ 2147483646 h 14435"/>
              <a:gd name="T4" fmla="*/ 0 w 32"/>
              <a:gd name="T5" fmla="*/ 2147483646 h 14435"/>
              <a:gd name="T6" fmla="*/ 0 w 32"/>
              <a:gd name="T7" fmla="*/ 0 h 14435"/>
              <a:gd name="T8" fmla="*/ 0 60000 65536"/>
              <a:gd name="T9" fmla="*/ 0 60000 65536"/>
              <a:gd name="T10" fmla="*/ 0 60000 65536"/>
              <a:gd name="T11" fmla="*/ 0 60000 65536"/>
              <a:gd name="T12" fmla="*/ 0 w 32"/>
              <a:gd name="T13" fmla="*/ 0 h 14435"/>
              <a:gd name="T14" fmla="*/ 32 w 32"/>
              <a:gd name="T15" fmla="*/ 14435 h 14435"/>
            </a:gdLst>
            <a:ahLst/>
            <a:cxnLst>
              <a:cxn ang="T8">
                <a:pos x="T0" y="T1"/>
              </a:cxn>
              <a:cxn ang="T9">
                <a:pos x="T2" y="T3"/>
              </a:cxn>
              <a:cxn ang="T10">
                <a:pos x="T4" y="T5"/>
              </a:cxn>
              <a:cxn ang="T11">
                <a:pos x="T6" y="T7"/>
              </a:cxn>
            </a:cxnLst>
            <a:rect l="T12" t="T13" r="T14" b="T15"/>
            <a:pathLst>
              <a:path w="32" h="14435">
                <a:moveTo>
                  <a:pt x="0" y="0"/>
                </a:moveTo>
                <a:lnTo>
                  <a:pt x="32"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123" name="Rectangle 502"/>
          <p:cNvSpPr>
            <a:spLocks noChangeArrowheads="1"/>
          </p:cNvSpPr>
          <p:nvPr/>
        </p:nvSpPr>
        <p:spPr bwMode="auto">
          <a:xfrm>
            <a:off x="2776538"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24" name="Line 503"/>
          <p:cNvSpPr>
            <a:spLocks noChangeShapeType="1"/>
          </p:cNvSpPr>
          <p:nvPr/>
        </p:nvSpPr>
        <p:spPr bwMode="auto">
          <a:xfrm>
            <a:off x="325755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25" name="Freeform 504"/>
          <p:cNvSpPr>
            <a:spLocks/>
          </p:cNvSpPr>
          <p:nvPr/>
        </p:nvSpPr>
        <p:spPr bwMode="auto">
          <a:xfrm>
            <a:off x="3238500"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2126" name="Freeform 505"/>
          <p:cNvSpPr>
            <a:spLocks/>
          </p:cNvSpPr>
          <p:nvPr/>
        </p:nvSpPr>
        <p:spPr bwMode="auto">
          <a:xfrm>
            <a:off x="3238500" y="5741988"/>
            <a:ext cx="15875" cy="1587"/>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2127" name="Freeform 506"/>
          <p:cNvSpPr>
            <a:spLocks/>
          </p:cNvSpPr>
          <p:nvPr/>
        </p:nvSpPr>
        <p:spPr bwMode="auto">
          <a:xfrm>
            <a:off x="3238500"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28" name="Freeform 507"/>
          <p:cNvSpPr>
            <a:spLocks/>
          </p:cNvSpPr>
          <p:nvPr/>
        </p:nvSpPr>
        <p:spPr bwMode="auto">
          <a:xfrm>
            <a:off x="3238500" y="5695950"/>
            <a:ext cx="28575"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2129" name="Freeform 508"/>
          <p:cNvSpPr>
            <a:spLocks/>
          </p:cNvSpPr>
          <p:nvPr/>
        </p:nvSpPr>
        <p:spPr bwMode="auto">
          <a:xfrm>
            <a:off x="3241675" y="5695950"/>
            <a:ext cx="25400"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2130" name="Freeform 509"/>
          <p:cNvSpPr>
            <a:spLocks/>
          </p:cNvSpPr>
          <p:nvPr/>
        </p:nvSpPr>
        <p:spPr bwMode="auto">
          <a:xfrm>
            <a:off x="3238500" y="5695950"/>
            <a:ext cx="28575"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31" name="Freeform 510"/>
          <p:cNvSpPr>
            <a:spLocks/>
          </p:cNvSpPr>
          <p:nvPr/>
        </p:nvSpPr>
        <p:spPr bwMode="auto">
          <a:xfrm>
            <a:off x="3267075" y="5695950"/>
            <a:ext cx="28575"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2132" name="Freeform 511"/>
          <p:cNvSpPr>
            <a:spLocks/>
          </p:cNvSpPr>
          <p:nvPr/>
        </p:nvSpPr>
        <p:spPr bwMode="auto">
          <a:xfrm>
            <a:off x="3267075" y="5697538"/>
            <a:ext cx="28575"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2133" name="Freeform 512"/>
          <p:cNvSpPr>
            <a:spLocks/>
          </p:cNvSpPr>
          <p:nvPr/>
        </p:nvSpPr>
        <p:spPr bwMode="auto">
          <a:xfrm>
            <a:off x="3267075" y="5695950"/>
            <a:ext cx="28575"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34" name="Freeform 513"/>
          <p:cNvSpPr>
            <a:spLocks/>
          </p:cNvSpPr>
          <p:nvPr/>
        </p:nvSpPr>
        <p:spPr bwMode="auto">
          <a:xfrm>
            <a:off x="3276600" y="5741988"/>
            <a:ext cx="19050" cy="1587"/>
          </a:xfrm>
          <a:custGeom>
            <a:avLst/>
            <a:gdLst>
              <a:gd name="T0" fmla="*/ 2147483646 w 84"/>
              <a:gd name="T1" fmla="*/ 2147483646 h 9"/>
              <a:gd name="T2" fmla="*/ 2147483646 w 84"/>
              <a:gd name="T3" fmla="*/ 0 h 9"/>
              <a:gd name="T4" fmla="*/ 0 w 84"/>
              <a:gd name="T5" fmla="*/ 2147483646 h 9"/>
              <a:gd name="T6" fmla="*/ 2147483646 w 84"/>
              <a:gd name="T7" fmla="*/ 2147483646 h 9"/>
              <a:gd name="T8" fmla="*/ 0 60000 65536"/>
              <a:gd name="T9" fmla="*/ 0 60000 65536"/>
              <a:gd name="T10" fmla="*/ 0 60000 65536"/>
              <a:gd name="T11" fmla="*/ 0 60000 65536"/>
              <a:gd name="T12" fmla="*/ 0 w 84"/>
              <a:gd name="T13" fmla="*/ 0 h 9"/>
              <a:gd name="T14" fmla="*/ 84 w 84"/>
              <a:gd name="T15" fmla="*/ 9 h 9"/>
            </a:gdLst>
            <a:ahLst/>
            <a:cxnLst>
              <a:cxn ang="T8">
                <a:pos x="T0" y="T1"/>
              </a:cxn>
              <a:cxn ang="T9">
                <a:pos x="T2" y="T3"/>
              </a:cxn>
              <a:cxn ang="T10">
                <a:pos x="T4" y="T5"/>
              </a:cxn>
              <a:cxn ang="T11">
                <a:pos x="T6" y="T7"/>
              </a:cxn>
            </a:cxnLst>
            <a:rect l="T12" t="T13" r="T14" b="T15"/>
            <a:pathLst>
              <a:path w="84" h="9">
                <a:moveTo>
                  <a:pt x="84" y="9"/>
                </a:moveTo>
                <a:lnTo>
                  <a:pt x="70" y="0"/>
                </a:lnTo>
                <a:lnTo>
                  <a:pt x="0" y="9"/>
                </a:lnTo>
                <a:lnTo>
                  <a:pt x="84" y="9"/>
                </a:lnTo>
                <a:close/>
              </a:path>
            </a:pathLst>
          </a:custGeom>
          <a:solidFill>
            <a:srgbClr val="000000"/>
          </a:solidFill>
          <a:ln w="12700">
            <a:solidFill>
              <a:schemeClr val="tx1"/>
            </a:solidFill>
            <a:round/>
            <a:headEnd/>
            <a:tailEnd/>
          </a:ln>
        </p:spPr>
        <p:txBody>
          <a:bodyPr/>
          <a:lstStyle/>
          <a:p>
            <a:endParaRPr lang="en-US"/>
          </a:p>
        </p:txBody>
      </p:sp>
      <p:sp>
        <p:nvSpPr>
          <p:cNvPr id="112135" name="Freeform 514"/>
          <p:cNvSpPr>
            <a:spLocks/>
          </p:cNvSpPr>
          <p:nvPr/>
        </p:nvSpPr>
        <p:spPr bwMode="auto">
          <a:xfrm>
            <a:off x="3276600" y="5741988"/>
            <a:ext cx="14288" cy="1587"/>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2136" name="Freeform 515"/>
          <p:cNvSpPr>
            <a:spLocks/>
          </p:cNvSpPr>
          <p:nvPr/>
        </p:nvSpPr>
        <p:spPr bwMode="auto">
          <a:xfrm>
            <a:off x="3276600" y="5741988"/>
            <a:ext cx="19050" cy="1587"/>
          </a:xfrm>
          <a:custGeom>
            <a:avLst/>
            <a:gdLst>
              <a:gd name="T0" fmla="*/ 2147483646 w 84"/>
              <a:gd name="T1" fmla="*/ 2147483646 h 9"/>
              <a:gd name="T2" fmla="*/ 2147483646 w 84"/>
              <a:gd name="T3" fmla="*/ 0 h 9"/>
              <a:gd name="T4" fmla="*/ 0 w 84"/>
              <a:gd name="T5" fmla="*/ 0 h 9"/>
              <a:gd name="T6" fmla="*/ 0 w 84"/>
              <a:gd name="T7" fmla="*/ 2147483646 h 9"/>
              <a:gd name="T8" fmla="*/ 2147483646 w 84"/>
              <a:gd name="T9" fmla="*/ 2147483646 h 9"/>
              <a:gd name="T10" fmla="*/ 0 60000 65536"/>
              <a:gd name="T11" fmla="*/ 0 60000 65536"/>
              <a:gd name="T12" fmla="*/ 0 60000 65536"/>
              <a:gd name="T13" fmla="*/ 0 60000 65536"/>
              <a:gd name="T14" fmla="*/ 0 60000 65536"/>
              <a:gd name="T15" fmla="*/ 0 w 84"/>
              <a:gd name="T16" fmla="*/ 0 h 9"/>
              <a:gd name="T17" fmla="*/ 84 w 84"/>
              <a:gd name="T18" fmla="*/ 9 h 9"/>
            </a:gdLst>
            <a:ahLst/>
            <a:cxnLst>
              <a:cxn ang="T10">
                <a:pos x="T0" y="T1"/>
              </a:cxn>
              <a:cxn ang="T11">
                <a:pos x="T2" y="T3"/>
              </a:cxn>
              <a:cxn ang="T12">
                <a:pos x="T4" y="T5"/>
              </a:cxn>
              <a:cxn ang="T13">
                <a:pos x="T6" y="T7"/>
              </a:cxn>
              <a:cxn ang="T14">
                <a:pos x="T8" y="T9"/>
              </a:cxn>
            </a:cxnLst>
            <a:rect l="T15" t="T16" r="T17" b="T18"/>
            <a:pathLst>
              <a:path w="84" h="9">
                <a:moveTo>
                  <a:pt x="84" y="9"/>
                </a:moveTo>
                <a:lnTo>
                  <a:pt x="70" y="0"/>
                </a:lnTo>
                <a:lnTo>
                  <a:pt x="0" y="0"/>
                </a:lnTo>
                <a:lnTo>
                  <a:pt x="0" y="9"/>
                </a:lnTo>
                <a:lnTo>
                  <a:pt x="84"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37" name="Line 516"/>
          <p:cNvSpPr>
            <a:spLocks noChangeShapeType="1"/>
          </p:cNvSpPr>
          <p:nvPr/>
        </p:nvSpPr>
        <p:spPr bwMode="auto">
          <a:xfrm>
            <a:off x="327660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38" name="Freeform 517"/>
          <p:cNvSpPr>
            <a:spLocks/>
          </p:cNvSpPr>
          <p:nvPr/>
        </p:nvSpPr>
        <p:spPr bwMode="auto">
          <a:xfrm>
            <a:off x="3257550"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2139" name="Freeform 518"/>
          <p:cNvSpPr>
            <a:spLocks/>
          </p:cNvSpPr>
          <p:nvPr/>
        </p:nvSpPr>
        <p:spPr bwMode="auto">
          <a:xfrm>
            <a:off x="3254375" y="5741988"/>
            <a:ext cx="22225" cy="1587"/>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2140" name="Freeform 519"/>
          <p:cNvSpPr>
            <a:spLocks/>
          </p:cNvSpPr>
          <p:nvPr/>
        </p:nvSpPr>
        <p:spPr bwMode="auto">
          <a:xfrm>
            <a:off x="3254375" y="5741988"/>
            <a:ext cx="22225" cy="1587"/>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41" name="Freeform 520"/>
          <p:cNvSpPr>
            <a:spLocks/>
          </p:cNvSpPr>
          <p:nvPr/>
        </p:nvSpPr>
        <p:spPr bwMode="auto">
          <a:xfrm>
            <a:off x="2781300" y="5695950"/>
            <a:ext cx="485775"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2142" name="Freeform 521"/>
          <p:cNvSpPr>
            <a:spLocks/>
          </p:cNvSpPr>
          <p:nvPr/>
        </p:nvSpPr>
        <p:spPr bwMode="auto">
          <a:xfrm>
            <a:off x="2781300" y="5695950"/>
            <a:ext cx="485775"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143" name="Rectangle 522"/>
          <p:cNvSpPr>
            <a:spLocks noChangeArrowheads="1"/>
          </p:cNvSpPr>
          <p:nvPr/>
        </p:nvSpPr>
        <p:spPr bwMode="auto">
          <a:xfrm>
            <a:off x="2781300" y="5695950"/>
            <a:ext cx="485775"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44" name="Freeform 523"/>
          <p:cNvSpPr>
            <a:spLocks/>
          </p:cNvSpPr>
          <p:nvPr/>
        </p:nvSpPr>
        <p:spPr bwMode="auto">
          <a:xfrm>
            <a:off x="2781300" y="5194300"/>
            <a:ext cx="1457325" cy="1588"/>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2145" name="Freeform 524"/>
          <p:cNvSpPr>
            <a:spLocks/>
          </p:cNvSpPr>
          <p:nvPr/>
        </p:nvSpPr>
        <p:spPr bwMode="auto">
          <a:xfrm>
            <a:off x="2781300" y="5194300"/>
            <a:ext cx="1457325" cy="1588"/>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46" name="Rectangle 525"/>
          <p:cNvSpPr>
            <a:spLocks noChangeArrowheads="1"/>
          </p:cNvSpPr>
          <p:nvPr/>
        </p:nvSpPr>
        <p:spPr bwMode="auto">
          <a:xfrm>
            <a:off x="2781300" y="5194300"/>
            <a:ext cx="145732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47" name="Line 526"/>
          <p:cNvSpPr>
            <a:spLocks noChangeShapeType="1"/>
          </p:cNvSpPr>
          <p:nvPr/>
        </p:nvSpPr>
        <p:spPr bwMode="auto">
          <a:xfrm>
            <a:off x="2770188" y="5741988"/>
            <a:ext cx="158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48" name="Freeform 527"/>
          <p:cNvSpPr>
            <a:spLocks/>
          </p:cNvSpPr>
          <p:nvPr/>
        </p:nvSpPr>
        <p:spPr bwMode="auto">
          <a:xfrm>
            <a:off x="2752725" y="5741988"/>
            <a:ext cx="17463"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9"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2149" name="Freeform 528"/>
          <p:cNvSpPr>
            <a:spLocks/>
          </p:cNvSpPr>
          <p:nvPr/>
        </p:nvSpPr>
        <p:spPr bwMode="auto">
          <a:xfrm>
            <a:off x="2752725" y="5741988"/>
            <a:ext cx="17463" cy="1587"/>
          </a:xfrm>
          <a:custGeom>
            <a:avLst/>
            <a:gdLst>
              <a:gd name="T0" fmla="*/ 2147483646 w 79"/>
              <a:gd name="T1" fmla="*/ 0 h 9"/>
              <a:gd name="T2" fmla="*/ 0 w 79"/>
              <a:gd name="T3" fmla="*/ 2147483646 h 9"/>
              <a:gd name="T4" fmla="*/ 2147483646 w 79"/>
              <a:gd name="T5" fmla="*/ 0 h 9"/>
              <a:gd name="T6" fmla="*/ 2147483646 w 79"/>
              <a:gd name="T7" fmla="*/ 0 h 9"/>
              <a:gd name="T8" fmla="*/ 0 60000 65536"/>
              <a:gd name="T9" fmla="*/ 0 60000 65536"/>
              <a:gd name="T10" fmla="*/ 0 60000 65536"/>
              <a:gd name="T11" fmla="*/ 0 60000 65536"/>
              <a:gd name="T12" fmla="*/ 0 w 79"/>
              <a:gd name="T13" fmla="*/ 0 h 9"/>
              <a:gd name="T14" fmla="*/ 79 w 79"/>
              <a:gd name="T15" fmla="*/ 9 h 9"/>
            </a:gdLst>
            <a:ahLst/>
            <a:cxnLst>
              <a:cxn ang="T8">
                <a:pos x="T0" y="T1"/>
              </a:cxn>
              <a:cxn ang="T9">
                <a:pos x="T2" y="T3"/>
              </a:cxn>
              <a:cxn ang="T10">
                <a:pos x="T4" y="T5"/>
              </a:cxn>
              <a:cxn ang="T11">
                <a:pos x="T6" y="T7"/>
              </a:cxn>
            </a:cxnLst>
            <a:rect l="T12" t="T13" r="T14" b="T15"/>
            <a:pathLst>
              <a:path w="79" h="9">
                <a:moveTo>
                  <a:pt x="79" y="0"/>
                </a:moveTo>
                <a:lnTo>
                  <a:pt x="0" y="9"/>
                </a:lnTo>
                <a:lnTo>
                  <a:pt x="14" y="0"/>
                </a:lnTo>
                <a:lnTo>
                  <a:pt x="79" y="0"/>
                </a:lnTo>
                <a:close/>
              </a:path>
            </a:pathLst>
          </a:custGeom>
          <a:solidFill>
            <a:srgbClr val="000000"/>
          </a:solidFill>
          <a:ln w="12700">
            <a:solidFill>
              <a:schemeClr val="tx1"/>
            </a:solidFill>
            <a:round/>
            <a:headEnd/>
            <a:tailEnd/>
          </a:ln>
        </p:spPr>
        <p:txBody>
          <a:bodyPr/>
          <a:lstStyle/>
          <a:p>
            <a:endParaRPr lang="en-US"/>
          </a:p>
        </p:txBody>
      </p:sp>
      <p:sp>
        <p:nvSpPr>
          <p:cNvPr id="112150" name="Freeform 529"/>
          <p:cNvSpPr>
            <a:spLocks/>
          </p:cNvSpPr>
          <p:nvPr/>
        </p:nvSpPr>
        <p:spPr bwMode="auto">
          <a:xfrm>
            <a:off x="2752725" y="5741988"/>
            <a:ext cx="17463"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9"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51" name="Freeform 530"/>
          <p:cNvSpPr>
            <a:spLocks/>
          </p:cNvSpPr>
          <p:nvPr/>
        </p:nvSpPr>
        <p:spPr bwMode="auto">
          <a:xfrm>
            <a:off x="2752725" y="5695950"/>
            <a:ext cx="28575"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2152" name="Freeform 531"/>
          <p:cNvSpPr>
            <a:spLocks/>
          </p:cNvSpPr>
          <p:nvPr/>
        </p:nvSpPr>
        <p:spPr bwMode="auto">
          <a:xfrm>
            <a:off x="2755900" y="5695950"/>
            <a:ext cx="25400"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2153" name="Freeform 532"/>
          <p:cNvSpPr>
            <a:spLocks/>
          </p:cNvSpPr>
          <p:nvPr/>
        </p:nvSpPr>
        <p:spPr bwMode="auto">
          <a:xfrm>
            <a:off x="2752725" y="5695950"/>
            <a:ext cx="28575"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54" name="Freeform 533"/>
          <p:cNvSpPr>
            <a:spLocks/>
          </p:cNvSpPr>
          <p:nvPr/>
        </p:nvSpPr>
        <p:spPr bwMode="auto">
          <a:xfrm>
            <a:off x="2781300" y="5695950"/>
            <a:ext cx="26988"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2155" name="Freeform 534"/>
          <p:cNvSpPr>
            <a:spLocks/>
          </p:cNvSpPr>
          <p:nvPr/>
        </p:nvSpPr>
        <p:spPr bwMode="auto">
          <a:xfrm>
            <a:off x="2781300" y="5697538"/>
            <a:ext cx="26988"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2156" name="Freeform 535"/>
          <p:cNvSpPr>
            <a:spLocks/>
          </p:cNvSpPr>
          <p:nvPr/>
        </p:nvSpPr>
        <p:spPr bwMode="auto">
          <a:xfrm>
            <a:off x="2781300" y="5695950"/>
            <a:ext cx="26988"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57" name="Freeform 536"/>
          <p:cNvSpPr>
            <a:spLocks/>
          </p:cNvSpPr>
          <p:nvPr/>
        </p:nvSpPr>
        <p:spPr bwMode="auto">
          <a:xfrm>
            <a:off x="2790825" y="5741988"/>
            <a:ext cx="17463" cy="1587"/>
          </a:xfrm>
          <a:custGeom>
            <a:avLst/>
            <a:gdLst>
              <a:gd name="T0" fmla="*/ 2147483646 w 84"/>
              <a:gd name="T1" fmla="*/ 2147483646 h 9"/>
              <a:gd name="T2" fmla="*/ 2147483646 w 84"/>
              <a:gd name="T3" fmla="*/ 0 h 9"/>
              <a:gd name="T4" fmla="*/ 0 w 84"/>
              <a:gd name="T5" fmla="*/ 2147483646 h 9"/>
              <a:gd name="T6" fmla="*/ 2147483646 w 84"/>
              <a:gd name="T7" fmla="*/ 2147483646 h 9"/>
              <a:gd name="T8" fmla="*/ 0 60000 65536"/>
              <a:gd name="T9" fmla="*/ 0 60000 65536"/>
              <a:gd name="T10" fmla="*/ 0 60000 65536"/>
              <a:gd name="T11" fmla="*/ 0 60000 65536"/>
              <a:gd name="T12" fmla="*/ 0 w 84"/>
              <a:gd name="T13" fmla="*/ 0 h 9"/>
              <a:gd name="T14" fmla="*/ 84 w 84"/>
              <a:gd name="T15" fmla="*/ 9 h 9"/>
            </a:gdLst>
            <a:ahLst/>
            <a:cxnLst>
              <a:cxn ang="T8">
                <a:pos x="T0" y="T1"/>
              </a:cxn>
              <a:cxn ang="T9">
                <a:pos x="T2" y="T3"/>
              </a:cxn>
              <a:cxn ang="T10">
                <a:pos x="T4" y="T5"/>
              </a:cxn>
              <a:cxn ang="T11">
                <a:pos x="T6" y="T7"/>
              </a:cxn>
            </a:cxnLst>
            <a:rect l="T12" t="T13" r="T14" b="T15"/>
            <a:pathLst>
              <a:path w="84" h="9">
                <a:moveTo>
                  <a:pt x="84" y="9"/>
                </a:moveTo>
                <a:lnTo>
                  <a:pt x="70" y="0"/>
                </a:lnTo>
                <a:lnTo>
                  <a:pt x="0" y="9"/>
                </a:lnTo>
                <a:lnTo>
                  <a:pt x="84" y="9"/>
                </a:lnTo>
                <a:close/>
              </a:path>
            </a:pathLst>
          </a:custGeom>
          <a:solidFill>
            <a:srgbClr val="000000"/>
          </a:solidFill>
          <a:ln w="12700">
            <a:solidFill>
              <a:schemeClr val="tx1"/>
            </a:solidFill>
            <a:round/>
            <a:headEnd/>
            <a:tailEnd/>
          </a:ln>
        </p:spPr>
        <p:txBody>
          <a:bodyPr/>
          <a:lstStyle/>
          <a:p>
            <a:endParaRPr lang="en-US"/>
          </a:p>
        </p:txBody>
      </p:sp>
      <p:sp>
        <p:nvSpPr>
          <p:cNvPr id="112158" name="Freeform 537"/>
          <p:cNvSpPr>
            <a:spLocks/>
          </p:cNvSpPr>
          <p:nvPr/>
        </p:nvSpPr>
        <p:spPr bwMode="auto">
          <a:xfrm>
            <a:off x="2790825" y="5741988"/>
            <a:ext cx="15875" cy="1587"/>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2159" name="Freeform 538"/>
          <p:cNvSpPr>
            <a:spLocks/>
          </p:cNvSpPr>
          <p:nvPr/>
        </p:nvSpPr>
        <p:spPr bwMode="auto">
          <a:xfrm>
            <a:off x="2790825" y="5741988"/>
            <a:ext cx="17463" cy="1587"/>
          </a:xfrm>
          <a:custGeom>
            <a:avLst/>
            <a:gdLst>
              <a:gd name="T0" fmla="*/ 2147483646 w 84"/>
              <a:gd name="T1" fmla="*/ 2147483646 h 9"/>
              <a:gd name="T2" fmla="*/ 2147483646 w 84"/>
              <a:gd name="T3" fmla="*/ 0 h 9"/>
              <a:gd name="T4" fmla="*/ 0 w 84"/>
              <a:gd name="T5" fmla="*/ 0 h 9"/>
              <a:gd name="T6" fmla="*/ 0 w 84"/>
              <a:gd name="T7" fmla="*/ 2147483646 h 9"/>
              <a:gd name="T8" fmla="*/ 2147483646 w 84"/>
              <a:gd name="T9" fmla="*/ 2147483646 h 9"/>
              <a:gd name="T10" fmla="*/ 0 60000 65536"/>
              <a:gd name="T11" fmla="*/ 0 60000 65536"/>
              <a:gd name="T12" fmla="*/ 0 60000 65536"/>
              <a:gd name="T13" fmla="*/ 0 60000 65536"/>
              <a:gd name="T14" fmla="*/ 0 60000 65536"/>
              <a:gd name="T15" fmla="*/ 0 w 84"/>
              <a:gd name="T16" fmla="*/ 0 h 9"/>
              <a:gd name="T17" fmla="*/ 84 w 84"/>
              <a:gd name="T18" fmla="*/ 9 h 9"/>
            </a:gdLst>
            <a:ahLst/>
            <a:cxnLst>
              <a:cxn ang="T10">
                <a:pos x="T0" y="T1"/>
              </a:cxn>
              <a:cxn ang="T11">
                <a:pos x="T2" y="T3"/>
              </a:cxn>
              <a:cxn ang="T12">
                <a:pos x="T4" y="T5"/>
              </a:cxn>
              <a:cxn ang="T13">
                <a:pos x="T6" y="T7"/>
              </a:cxn>
              <a:cxn ang="T14">
                <a:pos x="T8" y="T9"/>
              </a:cxn>
            </a:cxnLst>
            <a:rect l="T15" t="T16" r="T17" b="T18"/>
            <a:pathLst>
              <a:path w="84" h="9">
                <a:moveTo>
                  <a:pt x="84" y="9"/>
                </a:moveTo>
                <a:lnTo>
                  <a:pt x="70" y="0"/>
                </a:lnTo>
                <a:lnTo>
                  <a:pt x="0" y="0"/>
                </a:lnTo>
                <a:lnTo>
                  <a:pt x="0" y="9"/>
                </a:lnTo>
                <a:lnTo>
                  <a:pt x="84"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60" name="Line 539"/>
          <p:cNvSpPr>
            <a:spLocks noChangeShapeType="1"/>
          </p:cNvSpPr>
          <p:nvPr/>
        </p:nvSpPr>
        <p:spPr bwMode="auto">
          <a:xfrm>
            <a:off x="2790825" y="5741988"/>
            <a:ext cx="317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61" name="Freeform 540"/>
          <p:cNvSpPr>
            <a:spLocks/>
          </p:cNvSpPr>
          <p:nvPr/>
        </p:nvSpPr>
        <p:spPr bwMode="auto">
          <a:xfrm>
            <a:off x="2770188" y="5741988"/>
            <a:ext cx="20637"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2162" name="Freeform 541"/>
          <p:cNvSpPr>
            <a:spLocks/>
          </p:cNvSpPr>
          <p:nvPr/>
        </p:nvSpPr>
        <p:spPr bwMode="auto">
          <a:xfrm>
            <a:off x="2770188" y="5741988"/>
            <a:ext cx="20637" cy="1587"/>
          </a:xfrm>
          <a:custGeom>
            <a:avLst/>
            <a:gdLst>
              <a:gd name="T0" fmla="*/ 2147483646 w 99"/>
              <a:gd name="T1" fmla="*/ 0 h 9"/>
              <a:gd name="T2" fmla="*/ 2147483646 w 99"/>
              <a:gd name="T3" fmla="*/ 2147483646 h 9"/>
              <a:gd name="T4" fmla="*/ 0 w 99"/>
              <a:gd name="T5" fmla="*/ 0 h 9"/>
              <a:gd name="T6" fmla="*/ 2147483646 w 99"/>
              <a:gd name="T7" fmla="*/ 0 h 9"/>
              <a:gd name="T8" fmla="*/ 0 60000 65536"/>
              <a:gd name="T9" fmla="*/ 0 60000 65536"/>
              <a:gd name="T10" fmla="*/ 0 60000 65536"/>
              <a:gd name="T11" fmla="*/ 0 60000 65536"/>
              <a:gd name="T12" fmla="*/ 0 w 99"/>
              <a:gd name="T13" fmla="*/ 0 h 9"/>
              <a:gd name="T14" fmla="*/ 99 w 99"/>
              <a:gd name="T15" fmla="*/ 9 h 9"/>
            </a:gdLst>
            <a:ahLst/>
            <a:cxnLst>
              <a:cxn ang="T8">
                <a:pos x="T0" y="T1"/>
              </a:cxn>
              <a:cxn ang="T9">
                <a:pos x="T2" y="T3"/>
              </a:cxn>
              <a:cxn ang="T10">
                <a:pos x="T4" y="T5"/>
              </a:cxn>
              <a:cxn ang="T11">
                <a:pos x="T6" y="T7"/>
              </a:cxn>
            </a:cxnLst>
            <a:rect l="T12" t="T13" r="T14" b="T15"/>
            <a:pathLst>
              <a:path w="99" h="9">
                <a:moveTo>
                  <a:pt x="99" y="0"/>
                </a:moveTo>
                <a:lnTo>
                  <a:pt x="8" y="9"/>
                </a:lnTo>
                <a:lnTo>
                  <a:pt x="0" y="0"/>
                </a:lnTo>
                <a:lnTo>
                  <a:pt x="99" y="0"/>
                </a:lnTo>
                <a:close/>
              </a:path>
            </a:pathLst>
          </a:custGeom>
          <a:solidFill>
            <a:srgbClr val="000000"/>
          </a:solidFill>
          <a:ln w="12700">
            <a:solidFill>
              <a:schemeClr val="tx1"/>
            </a:solidFill>
            <a:round/>
            <a:headEnd/>
            <a:tailEnd/>
          </a:ln>
        </p:spPr>
        <p:txBody>
          <a:bodyPr/>
          <a:lstStyle/>
          <a:p>
            <a:endParaRPr lang="en-US"/>
          </a:p>
        </p:txBody>
      </p:sp>
      <p:sp>
        <p:nvSpPr>
          <p:cNvPr id="112163" name="Freeform 542"/>
          <p:cNvSpPr>
            <a:spLocks/>
          </p:cNvSpPr>
          <p:nvPr/>
        </p:nvSpPr>
        <p:spPr bwMode="auto">
          <a:xfrm>
            <a:off x="2770188" y="5741988"/>
            <a:ext cx="20637" cy="1587"/>
          </a:xfrm>
          <a:custGeom>
            <a:avLst/>
            <a:gdLst>
              <a:gd name="T0" fmla="*/ 2147483646 w 99"/>
              <a:gd name="T1" fmla="*/ 2147483646 h 9"/>
              <a:gd name="T2" fmla="*/ 2147483646 w 99"/>
              <a:gd name="T3" fmla="*/ 0 h 9"/>
              <a:gd name="T4" fmla="*/ 0 w 99"/>
              <a:gd name="T5" fmla="*/ 0 h 9"/>
              <a:gd name="T6" fmla="*/ 2147483646 w 99"/>
              <a:gd name="T7" fmla="*/ 2147483646 h 9"/>
              <a:gd name="T8" fmla="*/ 2147483646 w 99"/>
              <a:gd name="T9" fmla="*/ 2147483646 h 9"/>
              <a:gd name="T10" fmla="*/ 0 60000 65536"/>
              <a:gd name="T11" fmla="*/ 0 60000 65536"/>
              <a:gd name="T12" fmla="*/ 0 60000 65536"/>
              <a:gd name="T13" fmla="*/ 0 60000 65536"/>
              <a:gd name="T14" fmla="*/ 0 60000 65536"/>
              <a:gd name="T15" fmla="*/ 0 w 99"/>
              <a:gd name="T16" fmla="*/ 0 h 9"/>
              <a:gd name="T17" fmla="*/ 99 w 99"/>
              <a:gd name="T18" fmla="*/ 9 h 9"/>
            </a:gdLst>
            <a:ahLst/>
            <a:cxnLst>
              <a:cxn ang="T10">
                <a:pos x="T0" y="T1"/>
              </a:cxn>
              <a:cxn ang="T11">
                <a:pos x="T2" y="T3"/>
              </a:cxn>
              <a:cxn ang="T12">
                <a:pos x="T4" y="T5"/>
              </a:cxn>
              <a:cxn ang="T13">
                <a:pos x="T6" y="T7"/>
              </a:cxn>
              <a:cxn ang="T14">
                <a:pos x="T8" y="T9"/>
              </a:cxn>
            </a:cxnLst>
            <a:rect l="T15" t="T16" r="T17" b="T18"/>
            <a:pathLst>
              <a:path w="99" h="9">
                <a:moveTo>
                  <a:pt x="99" y="9"/>
                </a:moveTo>
                <a:lnTo>
                  <a:pt x="99" y="0"/>
                </a:lnTo>
                <a:lnTo>
                  <a:pt x="0" y="0"/>
                </a:lnTo>
                <a:lnTo>
                  <a:pt x="8" y="9"/>
                </a:lnTo>
                <a:lnTo>
                  <a:pt x="99"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164" name="Freeform 543"/>
          <p:cNvSpPr>
            <a:spLocks/>
          </p:cNvSpPr>
          <p:nvPr/>
        </p:nvSpPr>
        <p:spPr bwMode="auto">
          <a:xfrm>
            <a:off x="2781300" y="5695950"/>
            <a:ext cx="1457325"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34925">
            <a:solidFill>
              <a:schemeClr val="tx1"/>
            </a:solidFill>
            <a:round/>
            <a:headEnd/>
            <a:tailEnd/>
          </a:ln>
        </p:spPr>
        <p:txBody>
          <a:bodyPr/>
          <a:lstStyle/>
          <a:p>
            <a:endParaRPr lang="en-US"/>
          </a:p>
        </p:txBody>
      </p:sp>
      <p:sp>
        <p:nvSpPr>
          <p:cNvPr id="112165" name="Freeform 544"/>
          <p:cNvSpPr>
            <a:spLocks/>
          </p:cNvSpPr>
          <p:nvPr/>
        </p:nvSpPr>
        <p:spPr bwMode="auto">
          <a:xfrm>
            <a:off x="2781300" y="5695950"/>
            <a:ext cx="1457325"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34925">
            <a:solidFill>
              <a:schemeClr val="tx1"/>
            </a:solidFill>
            <a:round/>
            <a:headEnd/>
            <a:tailEnd/>
          </a:ln>
        </p:spPr>
        <p:txBody>
          <a:bodyPr/>
          <a:lstStyle/>
          <a:p>
            <a:endParaRPr lang="en-US"/>
          </a:p>
        </p:txBody>
      </p:sp>
      <p:sp>
        <p:nvSpPr>
          <p:cNvPr id="112166" name="Rectangle 545"/>
          <p:cNvSpPr>
            <a:spLocks noChangeArrowheads="1"/>
          </p:cNvSpPr>
          <p:nvPr/>
        </p:nvSpPr>
        <p:spPr bwMode="auto">
          <a:xfrm>
            <a:off x="2781300" y="5695950"/>
            <a:ext cx="1457325"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67" name="Freeform 546"/>
          <p:cNvSpPr>
            <a:spLocks/>
          </p:cNvSpPr>
          <p:nvPr/>
        </p:nvSpPr>
        <p:spPr bwMode="auto">
          <a:xfrm>
            <a:off x="2781300" y="5194300"/>
            <a:ext cx="1457325" cy="1588"/>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2168" name="Freeform 547"/>
          <p:cNvSpPr>
            <a:spLocks/>
          </p:cNvSpPr>
          <p:nvPr/>
        </p:nvSpPr>
        <p:spPr bwMode="auto">
          <a:xfrm>
            <a:off x="2781300" y="5194300"/>
            <a:ext cx="1457325" cy="1588"/>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69" name="Rectangle 548"/>
          <p:cNvSpPr>
            <a:spLocks noChangeArrowheads="1"/>
          </p:cNvSpPr>
          <p:nvPr/>
        </p:nvSpPr>
        <p:spPr bwMode="auto">
          <a:xfrm>
            <a:off x="2781300" y="5194300"/>
            <a:ext cx="145732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70" name="Freeform 549"/>
          <p:cNvSpPr>
            <a:spLocks/>
          </p:cNvSpPr>
          <p:nvPr/>
        </p:nvSpPr>
        <p:spPr bwMode="auto">
          <a:xfrm>
            <a:off x="2781300" y="4187825"/>
            <a:ext cx="1457325"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41275">
            <a:solidFill>
              <a:schemeClr val="tx1"/>
            </a:solidFill>
            <a:round/>
            <a:headEnd/>
            <a:tailEnd/>
          </a:ln>
        </p:spPr>
        <p:txBody>
          <a:bodyPr/>
          <a:lstStyle/>
          <a:p>
            <a:endParaRPr lang="en-US"/>
          </a:p>
        </p:txBody>
      </p:sp>
      <p:sp>
        <p:nvSpPr>
          <p:cNvPr id="112171" name="Freeform 550"/>
          <p:cNvSpPr>
            <a:spLocks/>
          </p:cNvSpPr>
          <p:nvPr/>
        </p:nvSpPr>
        <p:spPr bwMode="auto">
          <a:xfrm>
            <a:off x="2781300" y="4187825"/>
            <a:ext cx="1457325"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72" name="Rectangle 551"/>
          <p:cNvSpPr>
            <a:spLocks noChangeArrowheads="1"/>
          </p:cNvSpPr>
          <p:nvPr/>
        </p:nvSpPr>
        <p:spPr bwMode="auto">
          <a:xfrm>
            <a:off x="2781300" y="4187825"/>
            <a:ext cx="145732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73" name="Freeform 552"/>
          <p:cNvSpPr>
            <a:spLocks/>
          </p:cNvSpPr>
          <p:nvPr/>
        </p:nvSpPr>
        <p:spPr bwMode="auto">
          <a:xfrm>
            <a:off x="2781300" y="4187825"/>
            <a:ext cx="1457325" cy="1588"/>
          </a:xfrm>
          <a:custGeom>
            <a:avLst/>
            <a:gdLst>
              <a:gd name="T0" fmla="*/ 2147483646 w 6895"/>
              <a:gd name="T1" fmla="*/ 2147483646 h 7"/>
              <a:gd name="T2" fmla="*/ 2147483646 w 6895"/>
              <a:gd name="T3" fmla="*/ 0 h 7"/>
              <a:gd name="T4" fmla="*/ 0 w 6895"/>
              <a:gd name="T5" fmla="*/ 2147483646 h 7"/>
              <a:gd name="T6" fmla="*/ 2147483646 w 6895"/>
              <a:gd name="T7" fmla="*/ 2147483646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7"/>
                </a:moveTo>
                <a:lnTo>
                  <a:pt x="6895" y="0"/>
                </a:lnTo>
                <a:lnTo>
                  <a:pt x="0" y="7"/>
                </a:lnTo>
                <a:lnTo>
                  <a:pt x="6895" y="7"/>
                </a:lnTo>
                <a:close/>
              </a:path>
            </a:pathLst>
          </a:custGeom>
          <a:solidFill>
            <a:srgbClr val="000000"/>
          </a:solidFill>
          <a:ln w="41275">
            <a:solidFill>
              <a:schemeClr val="tx1"/>
            </a:solidFill>
            <a:round/>
            <a:headEnd/>
            <a:tailEnd/>
          </a:ln>
        </p:spPr>
        <p:txBody>
          <a:bodyPr/>
          <a:lstStyle/>
          <a:p>
            <a:endParaRPr lang="en-US"/>
          </a:p>
        </p:txBody>
      </p:sp>
      <p:sp>
        <p:nvSpPr>
          <p:cNvPr id="112174" name="Freeform 553"/>
          <p:cNvSpPr>
            <a:spLocks/>
          </p:cNvSpPr>
          <p:nvPr/>
        </p:nvSpPr>
        <p:spPr bwMode="auto">
          <a:xfrm>
            <a:off x="2781300" y="4187825"/>
            <a:ext cx="1457325" cy="1588"/>
          </a:xfrm>
          <a:custGeom>
            <a:avLst/>
            <a:gdLst>
              <a:gd name="T0" fmla="*/ 2147483646 w 6895"/>
              <a:gd name="T1" fmla="*/ 0 h 7"/>
              <a:gd name="T2" fmla="*/ 0 w 6895"/>
              <a:gd name="T3" fmla="*/ 2147483646 h 7"/>
              <a:gd name="T4" fmla="*/ 0 w 6895"/>
              <a:gd name="T5" fmla="*/ 0 h 7"/>
              <a:gd name="T6" fmla="*/ 2147483646 w 6895"/>
              <a:gd name="T7" fmla="*/ 0 h 7"/>
              <a:gd name="T8" fmla="*/ 0 60000 65536"/>
              <a:gd name="T9" fmla="*/ 0 60000 65536"/>
              <a:gd name="T10" fmla="*/ 0 60000 65536"/>
              <a:gd name="T11" fmla="*/ 0 60000 65536"/>
              <a:gd name="T12" fmla="*/ 0 w 6895"/>
              <a:gd name="T13" fmla="*/ 0 h 7"/>
              <a:gd name="T14" fmla="*/ 6895 w 6895"/>
              <a:gd name="T15" fmla="*/ 7 h 7"/>
            </a:gdLst>
            <a:ahLst/>
            <a:cxnLst>
              <a:cxn ang="T8">
                <a:pos x="T0" y="T1"/>
              </a:cxn>
              <a:cxn ang="T9">
                <a:pos x="T2" y="T3"/>
              </a:cxn>
              <a:cxn ang="T10">
                <a:pos x="T4" y="T5"/>
              </a:cxn>
              <a:cxn ang="T11">
                <a:pos x="T6" y="T7"/>
              </a:cxn>
            </a:cxnLst>
            <a:rect l="T12" t="T13" r="T14" b="T15"/>
            <a:pathLst>
              <a:path w="6895" h="7">
                <a:moveTo>
                  <a:pt x="6895" y="0"/>
                </a:moveTo>
                <a:lnTo>
                  <a:pt x="0" y="7"/>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75" name="Rectangle 554"/>
          <p:cNvSpPr>
            <a:spLocks noChangeArrowheads="1"/>
          </p:cNvSpPr>
          <p:nvPr/>
        </p:nvSpPr>
        <p:spPr bwMode="auto">
          <a:xfrm>
            <a:off x="2781300" y="4187825"/>
            <a:ext cx="145732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76" name="Freeform 555"/>
          <p:cNvSpPr>
            <a:spLocks/>
          </p:cNvSpPr>
          <p:nvPr/>
        </p:nvSpPr>
        <p:spPr bwMode="auto">
          <a:xfrm>
            <a:off x="2781300" y="4183063"/>
            <a:ext cx="1457325"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177" name="Freeform 556"/>
          <p:cNvSpPr>
            <a:spLocks/>
          </p:cNvSpPr>
          <p:nvPr/>
        </p:nvSpPr>
        <p:spPr bwMode="auto">
          <a:xfrm>
            <a:off x="2781300" y="4183063"/>
            <a:ext cx="1457325"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78" name="Rectangle 557"/>
          <p:cNvSpPr>
            <a:spLocks noChangeArrowheads="1"/>
          </p:cNvSpPr>
          <p:nvPr/>
        </p:nvSpPr>
        <p:spPr bwMode="auto">
          <a:xfrm>
            <a:off x="2781300" y="4183063"/>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79" name="Freeform 558"/>
          <p:cNvSpPr>
            <a:spLocks/>
          </p:cNvSpPr>
          <p:nvPr/>
        </p:nvSpPr>
        <p:spPr bwMode="auto">
          <a:xfrm>
            <a:off x="2781300" y="3681413"/>
            <a:ext cx="1457325" cy="6350"/>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180" name="Freeform 559"/>
          <p:cNvSpPr>
            <a:spLocks/>
          </p:cNvSpPr>
          <p:nvPr/>
        </p:nvSpPr>
        <p:spPr bwMode="auto">
          <a:xfrm>
            <a:off x="2781300" y="3681413"/>
            <a:ext cx="1457325" cy="6350"/>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81" name="Rectangle 560"/>
          <p:cNvSpPr>
            <a:spLocks noChangeArrowheads="1"/>
          </p:cNvSpPr>
          <p:nvPr/>
        </p:nvSpPr>
        <p:spPr bwMode="auto">
          <a:xfrm>
            <a:off x="2781300" y="3681413"/>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82" name="Freeform 561"/>
          <p:cNvSpPr>
            <a:spLocks/>
          </p:cNvSpPr>
          <p:nvPr/>
        </p:nvSpPr>
        <p:spPr bwMode="auto">
          <a:xfrm>
            <a:off x="2781300" y="2674938"/>
            <a:ext cx="1457325" cy="7937"/>
          </a:xfrm>
          <a:custGeom>
            <a:avLst/>
            <a:gdLst>
              <a:gd name="T0" fmla="*/ 2147483646 w 6895"/>
              <a:gd name="T1" fmla="*/ 2147483646 h 32"/>
              <a:gd name="T2" fmla="*/ 2147483646 w 6895"/>
              <a:gd name="T3" fmla="*/ 0 h 32"/>
              <a:gd name="T4" fmla="*/ 0 w 6895"/>
              <a:gd name="T5" fmla="*/ 2147483646 h 32"/>
              <a:gd name="T6" fmla="*/ 2147483646 w 6895"/>
              <a:gd name="T7" fmla="*/ 2147483646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32"/>
                </a:moveTo>
                <a:lnTo>
                  <a:pt x="6895" y="0"/>
                </a:lnTo>
                <a:lnTo>
                  <a:pt x="0" y="32"/>
                </a:lnTo>
                <a:lnTo>
                  <a:pt x="6895" y="32"/>
                </a:lnTo>
                <a:close/>
              </a:path>
            </a:pathLst>
          </a:custGeom>
          <a:solidFill>
            <a:srgbClr val="000000"/>
          </a:solidFill>
          <a:ln w="41275">
            <a:solidFill>
              <a:schemeClr val="tx1"/>
            </a:solidFill>
            <a:round/>
            <a:headEnd/>
            <a:tailEnd/>
          </a:ln>
        </p:spPr>
        <p:txBody>
          <a:bodyPr/>
          <a:lstStyle/>
          <a:p>
            <a:endParaRPr lang="en-US"/>
          </a:p>
        </p:txBody>
      </p:sp>
      <p:sp>
        <p:nvSpPr>
          <p:cNvPr id="112183" name="Freeform 562"/>
          <p:cNvSpPr>
            <a:spLocks/>
          </p:cNvSpPr>
          <p:nvPr/>
        </p:nvSpPr>
        <p:spPr bwMode="auto">
          <a:xfrm>
            <a:off x="2781300" y="2674938"/>
            <a:ext cx="1457325" cy="7937"/>
          </a:xfrm>
          <a:custGeom>
            <a:avLst/>
            <a:gdLst>
              <a:gd name="T0" fmla="*/ 2147483646 w 6895"/>
              <a:gd name="T1" fmla="*/ 0 h 32"/>
              <a:gd name="T2" fmla="*/ 0 w 6895"/>
              <a:gd name="T3" fmla="*/ 2147483646 h 32"/>
              <a:gd name="T4" fmla="*/ 0 w 6895"/>
              <a:gd name="T5" fmla="*/ 0 h 32"/>
              <a:gd name="T6" fmla="*/ 2147483646 w 6895"/>
              <a:gd name="T7" fmla="*/ 0 h 32"/>
              <a:gd name="T8" fmla="*/ 0 60000 65536"/>
              <a:gd name="T9" fmla="*/ 0 60000 65536"/>
              <a:gd name="T10" fmla="*/ 0 60000 65536"/>
              <a:gd name="T11" fmla="*/ 0 60000 65536"/>
              <a:gd name="T12" fmla="*/ 0 w 6895"/>
              <a:gd name="T13" fmla="*/ 0 h 32"/>
              <a:gd name="T14" fmla="*/ 6895 w 6895"/>
              <a:gd name="T15" fmla="*/ 32 h 32"/>
            </a:gdLst>
            <a:ahLst/>
            <a:cxnLst>
              <a:cxn ang="T8">
                <a:pos x="T0" y="T1"/>
              </a:cxn>
              <a:cxn ang="T9">
                <a:pos x="T2" y="T3"/>
              </a:cxn>
              <a:cxn ang="T10">
                <a:pos x="T4" y="T5"/>
              </a:cxn>
              <a:cxn ang="T11">
                <a:pos x="T6" y="T7"/>
              </a:cxn>
            </a:cxnLst>
            <a:rect l="T12" t="T13" r="T14" b="T15"/>
            <a:pathLst>
              <a:path w="6895" h="32">
                <a:moveTo>
                  <a:pt x="6895" y="0"/>
                </a:moveTo>
                <a:lnTo>
                  <a:pt x="0" y="32"/>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84" name="Rectangle 563"/>
          <p:cNvSpPr>
            <a:spLocks noChangeArrowheads="1"/>
          </p:cNvSpPr>
          <p:nvPr/>
        </p:nvSpPr>
        <p:spPr bwMode="auto">
          <a:xfrm>
            <a:off x="2781300" y="2674938"/>
            <a:ext cx="145732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85" name="Freeform 564"/>
          <p:cNvSpPr>
            <a:spLocks/>
          </p:cNvSpPr>
          <p:nvPr/>
        </p:nvSpPr>
        <p:spPr bwMode="auto">
          <a:xfrm>
            <a:off x="2781300" y="3178175"/>
            <a:ext cx="1457325" cy="6350"/>
          </a:xfrm>
          <a:custGeom>
            <a:avLst/>
            <a:gdLst>
              <a:gd name="T0" fmla="*/ 2147483646 w 6895"/>
              <a:gd name="T1" fmla="*/ 2147483646 h 31"/>
              <a:gd name="T2" fmla="*/ 2147483646 w 6895"/>
              <a:gd name="T3" fmla="*/ 0 h 31"/>
              <a:gd name="T4" fmla="*/ 0 w 6895"/>
              <a:gd name="T5" fmla="*/ 2147483646 h 31"/>
              <a:gd name="T6" fmla="*/ 2147483646 w 6895"/>
              <a:gd name="T7" fmla="*/ 2147483646 h 31"/>
              <a:gd name="T8" fmla="*/ 0 60000 65536"/>
              <a:gd name="T9" fmla="*/ 0 60000 65536"/>
              <a:gd name="T10" fmla="*/ 0 60000 65536"/>
              <a:gd name="T11" fmla="*/ 0 60000 65536"/>
              <a:gd name="T12" fmla="*/ 0 w 6895"/>
              <a:gd name="T13" fmla="*/ 0 h 31"/>
              <a:gd name="T14" fmla="*/ 6895 w 6895"/>
              <a:gd name="T15" fmla="*/ 31 h 31"/>
            </a:gdLst>
            <a:ahLst/>
            <a:cxnLst>
              <a:cxn ang="T8">
                <a:pos x="T0" y="T1"/>
              </a:cxn>
              <a:cxn ang="T9">
                <a:pos x="T2" y="T3"/>
              </a:cxn>
              <a:cxn ang="T10">
                <a:pos x="T4" y="T5"/>
              </a:cxn>
              <a:cxn ang="T11">
                <a:pos x="T6" y="T7"/>
              </a:cxn>
            </a:cxnLst>
            <a:rect l="T12" t="T13" r="T14" b="T15"/>
            <a:pathLst>
              <a:path w="6895" h="31">
                <a:moveTo>
                  <a:pt x="6895" y="31"/>
                </a:moveTo>
                <a:lnTo>
                  <a:pt x="6895" y="0"/>
                </a:lnTo>
                <a:lnTo>
                  <a:pt x="0" y="31"/>
                </a:lnTo>
                <a:lnTo>
                  <a:pt x="6895" y="31"/>
                </a:lnTo>
                <a:close/>
              </a:path>
            </a:pathLst>
          </a:custGeom>
          <a:solidFill>
            <a:srgbClr val="000000"/>
          </a:solidFill>
          <a:ln w="41275">
            <a:solidFill>
              <a:schemeClr val="tx1"/>
            </a:solidFill>
            <a:round/>
            <a:headEnd/>
            <a:tailEnd/>
          </a:ln>
        </p:spPr>
        <p:txBody>
          <a:bodyPr/>
          <a:lstStyle/>
          <a:p>
            <a:endParaRPr lang="en-US"/>
          </a:p>
        </p:txBody>
      </p:sp>
      <p:sp>
        <p:nvSpPr>
          <p:cNvPr id="112186" name="Freeform 565"/>
          <p:cNvSpPr>
            <a:spLocks/>
          </p:cNvSpPr>
          <p:nvPr/>
        </p:nvSpPr>
        <p:spPr bwMode="auto">
          <a:xfrm>
            <a:off x="2781300" y="3178175"/>
            <a:ext cx="1457325" cy="6350"/>
          </a:xfrm>
          <a:custGeom>
            <a:avLst/>
            <a:gdLst>
              <a:gd name="T0" fmla="*/ 2147483646 w 6895"/>
              <a:gd name="T1" fmla="*/ 0 h 31"/>
              <a:gd name="T2" fmla="*/ 0 w 6895"/>
              <a:gd name="T3" fmla="*/ 2147483646 h 31"/>
              <a:gd name="T4" fmla="*/ 0 w 6895"/>
              <a:gd name="T5" fmla="*/ 0 h 31"/>
              <a:gd name="T6" fmla="*/ 2147483646 w 6895"/>
              <a:gd name="T7" fmla="*/ 0 h 31"/>
              <a:gd name="T8" fmla="*/ 0 60000 65536"/>
              <a:gd name="T9" fmla="*/ 0 60000 65536"/>
              <a:gd name="T10" fmla="*/ 0 60000 65536"/>
              <a:gd name="T11" fmla="*/ 0 60000 65536"/>
              <a:gd name="T12" fmla="*/ 0 w 6895"/>
              <a:gd name="T13" fmla="*/ 0 h 31"/>
              <a:gd name="T14" fmla="*/ 6895 w 6895"/>
              <a:gd name="T15" fmla="*/ 31 h 31"/>
            </a:gdLst>
            <a:ahLst/>
            <a:cxnLst>
              <a:cxn ang="T8">
                <a:pos x="T0" y="T1"/>
              </a:cxn>
              <a:cxn ang="T9">
                <a:pos x="T2" y="T3"/>
              </a:cxn>
              <a:cxn ang="T10">
                <a:pos x="T4" y="T5"/>
              </a:cxn>
              <a:cxn ang="T11">
                <a:pos x="T6" y="T7"/>
              </a:cxn>
            </a:cxnLst>
            <a:rect l="T12" t="T13" r="T14" b="T15"/>
            <a:pathLst>
              <a:path w="6895" h="31">
                <a:moveTo>
                  <a:pt x="6895" y="0"/>
                </a:moveTo>
                <a:lnTo>
                  <a:pt x="0" y="31"/>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87" name="Rectangle 566"/>
          <p:cNvSpPr>
            <a:spLocks noChangeArrowheads="1"/>
          </p:cNvSpPr>
          <p:nvPr/>
        </p:nvSpPr>
        <p:spPr bwMode="auto">
          <a:xfrm>
            <a:off x="2781300" y="3178175"/>
            <a:ext cx="145732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88" name="Freeform 567"/>
          <p:cNvSpPr>
            <a:spLocks/>
          </p:cNvSpPr>
          <p:nvPr/>
        </p:nvSpPr>
        <p:spPr bwMode="auto">
          <a:xfrm>
            <a:off x="2781300" y="3179763"/>
            <a:ext cx="1457325" cy="3175"/>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2189" name="Freeform 568"/>
          <p:cNvSpPr>
            <a:spLocks/>
          </p:cNvSpPr>
          <p:nvPr/>
        </p:nvSpPr>
        <p:spPr bwMode="auto">
          <a:xfrm>
            <a:off x="2781300" y="3179763"/>
            <a:ext cx="1457325" cy="3175"/>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90" name="Rectangle 569"/>
          <p:cNvSpPr>
            <a:spLocks noChangeArrowheads="1"/>
          </p:cNvSpPr>
          <p:nvPr/>
        </p:nvSpPr>
        <p:spPr bwMode="auto">
          <a:xfrm>
            <a:off x="2781300" y="3179763"/>
            <a:ext cx="145732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91" name="Freeform 570"/>
          <p:cNvSpPr>
            <a:spLocks/>
          </p:cNvSpPr>
          <p:nvPr/>
        </p:nvSpPr>
        <p:spPr bwMode="auto">
          <a:xfrm>
            <a:off x="2781300" y="3179763"/>
            <a:ext cx="1457325" cy="3175"/>
          </a:xfrm>
          <a:custGeom>
            <a:avLst/>
            <a:gdLst>
              <a:gd name="T0" fmla="*/ 2147483646 w 6895"/>
              <a:gd name="T1" fmla="*/ 2147483646 h 6"/>
              <a:gd name="T2" fmla="*/ 2147483646 w 6895"/>
              <a:gd name="T3" fmla="*/ 0 h 6"/>
              <a:gd name="T4" fmla="*/ 0 w 6895"/>
              <a:gd name="T5" fmla="*/ 2147483646 h 6"/>
              <a:gd name="T6" fmla="*/ 2147483646 w 6895"/>
              <a:gd name="T7" fmla="*/ 2147483646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6"/>
                </a:moveTo>
                <a:lnTo>
                  <a:pt x="6895" y="0"/>
                </a:lnTo>
                <a:lnTo>
                  <a:pt x="0" y="6"/>
                </a:lnTo>
                <a:lnTo>
                  <a:pt x="6895" y="6"/>
                </a:lnTo>
                <a:close/>
              </a:path>
            </a:pathLst>
          </a:custGeom>
          <a:solidFill>
            <a:srgbClr val="000000"/>
          </a:solidFill>
          <a:ln w="41275">
            <a:solidFill>
              <a:schemeClr val="tx1"/>
            </a:solidFill>
            <a:round/>
            <a:headEnd/>
            <a:tailEnd/>
          </a:ln>
        </p:spPr>
        <p:txBody>
          <a:bodyPr/>
          <a:lstStyle/>
          <a:p>
            <a:endParaRPr lang="en-US"/>
          </a:p>
        </p:txBody>
      </p:sp>
      <p:sp>
        <p:nvSpPr>
          <p:cNvPr id="112192" name="Freeform 571"/>
          <p:cNvSpPr>
            <a:spLocks/>
          </p:cNvSpPr>
          <p:nvPr/>
        </p:nvSpPr>
        <p:spPr bwMode="auto">
          <a:xfrm>
            <a:off x="2781300" y="3179763"/>
            <a:ext cx="1457325" cy="3175"/>
          </a:xfrm>
          <a:custGeom>
            <a:avLst/>
            <a:gdLst>
              <a:gd name="T0" fmla="*/ 2147483646 w 6895"/>
              <a:gd name="T1" fmla="*/ 0 h 6"/>
              <a:gd name="T2" fmla="*/ 0 w 6895"/>
              <a:gd name="T3" fmla="*/ 2147483646 h 6"/>
              <a:gd name="T4" fmla="*/ 0 w 6895"/>
              <a:gd name="T5" fmla="*/ 0 h 6"/>
              <a:gd name="T6" fmla="*/ 2147483646 w 6895"/>
              <a:gd name="T7" fmla="*/ 0 h 6"/>
              <a:gd name="T8" fmla="*/ 0 60000 65536"/>
              <a:gd name="T9" fmla="*/ 0 60000 65536"/>
              <a:gd name="T10" fmla="*/ 0 60000 65536"/>
              <a:gd name="T11" fmla="*/ 0 60000 65536"/>
              <a:gd name="T12" fmla="*/ 0 w 6895"/>
              <a:gd name="T13" fmla="*/ 0 h 6"/>
              <a:gd name="T14" fmla="*/ 6895 w 6895"/>
              <a:gd name="T15" fmla="*/ 6 h 6"/>
            </a:gdLst>
            <a:ahLst/>
            <a:cxnLst>
              <a:cxn ang="T8">
                <a:pos x="T0" y="T1"/>
              </a:cxn>
              <a:cxn ang="T9">
                <a:pos x="T2" y="T3"/>
              </a:cxn>
              <a:cxn ang="T10">
                <a:pos x="T4" y="T5"/>
              </a:cxn>
              <a:cxn ang="T11">
                <a:pos x="T6" y="T7"/>
              </a:cxn>
            </a:cxnLst>
            <a:rect l="T12" t="T13" r="T14" b="T15"/>
            <a:pathLst>
              <a:path w="6895" h="6">
                <a:moveTo>
                  <a:pt x="6895" y="0"/>
                </a:moveTo>
                <a:lnTo>
                  <a:pt x="0" y="6"/>
                </a:lnTo>
                <a:lnTo>
                  <a:pt x="0" y="0"/>
                </a:lnTo>
                <a:lnTo>
                  <a:pt x="6895" y="0"/>
                </a:lnTo>
                <a:close/>
              </a:path>
            </a:pathLst>
          </a:custGeom>
          <a:solidFill>
            <a:srgbClr val="000000"/>
          </a:solidFill>
          <a:ln w="41275">
            <a:solidFill>
              <a:schemeClr val="tx1"/>
            </a:solidFill>
            <a:round/>
            <a:headEnd/>
            <a:tailEnd/>
          </a:ln>
        </p:spPr>
        <p:txBody>
          <a:bodyPr/>
          <a:lstStyle/>
          <a:p>
            <a:endParaRPr lang="en-US"/>
          </a:p>
        </p:txBody>
      </p:sp>
      <p:sp>
        <p:nvSpPr>
          <p:cNvPr id="112193" name="Rectangle 572"/>
          <p:cNvSpPr>
            <a:spLocks noChangeArrowheads="1"/>
          </p:cNvSpPr>
          <p:nvPr/>
        </p:nvSpPr>
        <p:spPr bwMode="auto">
          <a:xfrm>
            <a:off x="2781300" y="3179763"/>
            <a:ext cx="145732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94" name="Freeform 573"/>
          <p:cNvSpPr>
            <a:spLocks/>
          </p:cNvSpPr>
          <p:nvPr/>
        </p:nvSpPr>
        <p:spPr bwMode="auto">
          <a:xfrm>
            <a:off x="3749675" y="2678113"/>
            <a:ext cx="6350" cy="3019425"/>
          </a:xfrm>
          <a:custGeom>
            <a:avLst/>
            <a:gdLst>
              <a:gd name="T0" fmla="*/ 2147483646 w 31"/>
              <a:gd name="T1" fmla="*/ 0 h 14435"/>
              <a:gd name="T2" fmla="*/ 0 w 31"/>
              <a:gd name="T3" fmla="*/ 0 h 14435"/>
              <a:gd name="T4" fmla="*/ 2147483646 w 31"/>
              <a:gd name="T5" fmla="*/ 2147483646 h 14435"/>
              <a:gd name="T6" fmla="*/ 2147483646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31" y="0"/>
                </a:moveTo>
                <a:lnTo>
                  <a:pt x="0" y="0"/>
                </a:lnTo>
                <a:lnTo>
                  <a:pt x="31" y="14435"/>
                </a:lnTo>
                <a:lnTo>
                  <a:pt x="31" y="0"/>
                </a:lnTo>
                <a:close/>
              </a:path>
            </a:pathLst>
          </a:custGeom>
          <a:solidFill>
            <a:srgbClr val="000000"/>
          </a:solidFill>
          <a:ln w="41275">
            <a:solidFill>
              <a:schemeClr val="tx1"/>
            </a:solidFill>
            <a:round/>
            <a:headEnd/>
            <a:tailEnd/>
          </a:ln>
        </p:spPr>
        <p:txBody>
          <a:bodyPr/>
          <a:lstStyle/>
          <a:p>
            <a:endParaRPr lang="en-US"/>
          </a:p>
        </p:txBody>
      </p:sp>
      <p:sp>
        <p:nvSpPr>
          <p:cNvPr id="112195" name="Freeform 574"/>
          <p:cNvSpPr>
            <a:spLocks/>
          </p:cNvSpPr>
          <p:nvPr/>
        </p:nvSpPr>
        <p:spPr bwMode="auto">
          <a:xfrm>
            <a:off x="3749675" y="2678113"/>
            <a:ext cx="6350" cy="3019425"/>
          </a:xfrm>
          <a:custGeom>
            <a:avLst/>
            <a:gdLst>
              <a:gd name="T0" fmla="*/ 0 w 31"/>
              <a:gd name="T1" fmla="*/ 0 h 14435"/>
              <a:gd name="T2" fmla="*/ 2147483646 w 31"/>
              <a:gd name="T3" fmla="*/ 2147483646 h 14435"/>
              <a:gd name="T4" fmla="*/ 0 w 31"/>
              <a:gd name="T5" fmla="*/ 2147483646 h 14435"/>
              <a:gd name="T6" fmla="*/ 0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0" y="0"/>
                </a:moveTo>
                <a:lnTo>
                  <a:pt x="31"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196" name="Rectangle 575"/>
          <p:cNvSpPr>
            <a:spLocks noChangeArrowheads="1"/>
          </p:cNvSpPr>
          <p:nvPr/>
        </p:nvSpPr>
        <p:spPr bwMode="auto">
          <a:xfrm>
            <a:off x="3749675"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197" name="Line 576"/>
          <p:cNvSpPr>
            <a:spLocks noChangeShapeType="1"/>
          </p:cNvSpPr>
          <p:nvPr/>
        </p:nvSpPr>
        <p:spPr bwMode="auto">
          <a:xfrm>
            <a:off x="3743325" y="5741988"/>
            <a:ext cx="317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198" name="Freeform 577"/>
          <p:cNvSpPr>
            <a:spLocks/>
          </p:cNvSpPr>
          <p:nvPr/>
        </p:nvSpPr>
        <p:spPr bwMode="auto">
          <a:xfrm>
            <a:off x="3724275"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78"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2199" name="Freeform 578"/>
          <p:cNvSpPr>
            <a:spLocks/>
          </p:cNvSpPr>
          <p:nvPr/>
        </p:nvSpPr>
        <p:spPr bwMode="auto">
          <a:xfrm>
            <a:off x="3724275" y="5741988"/>
            <a:ext cx="17463" cy="1587"/>
          </a:xfrm>
          <a:custGeom>
            <a:avLst/>
            <a:gdLst>
              <a:gd name="T0" fmla="*/ 2147483646 w 78"/>
              <a:gd name="T1" fmla="*/ 0 h 9"/>
              <a:gd name="T2" fmla="*/ 0 w 78"/>
              <a:gd name="T3" fmla="*/ 2147483646 h 9"/>
              <a:gd name="T4" fmla="*/ 2147483646 w 78"/>
              <a:gd name="T5" fmla="*/ 0 h 9"/>
              <a:gd name="T6" fmla="*/ 2147483646 w 78"/>
              <a:gd name="T7" fmla="*/ 0 h 9"/>
              <a:gd name="T8" fmla="*/ 0 60000 65536"/>
              <a:gd name="T9" fmla="*/ 0 60000 65536"/>
              <a:gd name="T10" fmla="*/ 0 60000 65536"/>
              <a:gd name="T11" fmla="*/ 0 60000 65536"/>
              <a:gd name="T12" fmla="*/ 0 w 78"/>
              <a:gd name="T13" fmla="*/ 0 h 9"/>
              <a:gd name="T14" fmla="*/ 78 w 78"/>
              <a:gd name="T15" fmla="*/ 9 h 9"/>
            </a:gdLst>
            <a:ahLst/>
            <a:cxnLst>
              <a:cxn ang="T8">
                <a:pos x="T0" y="T1"/>
              </a:cxn>
              <a:cxn ang="T9">
                <a:pos x="T2" y="T3"/>
              </a:cxn>
              <a:cxn ang="T10">
                <a:pos x="T4" y="T5"/>
              </a:cxn>
              <a:cxn ang="T11">
                <a:pos x="T6" y="T7"/>
              </a:cxn>
            </a:cxnLst>
            <a:rect l="T12" t="T13" r="T14" b="T15"/>
            <a:pathLst>
              <a:path w="78" h="9">
                <a:moveTo>
                  <a:pt x="78" y="0"/>
                </a:moveTo>
                <a:lnTo>
                  <a:pt x="0" y="9"/>
                </a:lnTo>
                <a:lnTo>
                  <a:pt x="13" y="0"/>
                </a:lnTo>
                <a:lnTo>
                  <a:pt x="78" y="0"/>
                </a:lnTo>
                <a:close/>
              </a:path>
            </a:pathLst>
          </a:custGeom>
          <a:solidFill>
            <a:srgbClr val="000000"/>
          </a:solidFill>
          <a:ln w="12700">
            <a:solidFill>
              <a:schemeClr val="tx1"/>
            </a:solidFill>
            <a:round/>
            <a:headEnd/>
            <a:tailEnd/>
          </a:ln>
        </p:spPr>
        <p:txBody>
          <a:bodyPr/>
          <a:lstStyle/>
          <a:p>
            <a:endParaRPr lang="en-US"/>
          </a:p>
        </p:txBody>
      </p:sp>
      <p:sp>
        <p:nvSpPr>
          <p:cNvPr id="112200" name="Freeform 579"/>
          <p:cNvSpPr>
            <a:spLocks/>
          </p:cNvSpPr>
          <p:nvPr/>
        </p:nvSpPr>
        <p:spPr bwMode="auto">
          <a:xfrm>
            <a:off x="3724275"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78" y="0"/>
                </a:lnTo>
                <a:lnTo>
                  <a:pt x="13"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01" name="Freeform 580"/>
          <p:cNvSpPr>
            <a:spLocks/>
          </p:cNvSpPr>
          <p:nvPr/>
        </p:nvSpPr>
        <p:spPr bwMode="auto">
          <a:xfrm>
            <a:off x="3724275" y="5695950"/>
            <a:ext cx="28575" cy="47625"/>
          </a:xfrm>
          <a:custGeom>
            <a:avLst/>
            <a:gdLst>
              <a:gd name="T0" fmla="*/ 0 w 130"/>
              <a:gd name="T1" fmla="*/ 2147483646 h 228"/>
              <a:gd name="T2" fmla="*/ 2147483646 w 130"/>
              <a:gd name="T3" fmla="*/ 2147483646 h 228"/>
              <a:gd name="T4" fmla="*/ 2147483646 w 130"/>
              <a:gd name="T5" fmla="*/ 0 h 228"/>
              <a:gd name="T6" fmla="*/ 0 w 130"/>
              <a:gd name="T7" fmla="*/ 2147483646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228"/>
                </a:moveTo>
                <a:lnTo>
                  <a:pt x="13" y="219"/>
                </a:lnTo>
                <a:lnTo>
                  <a:pt x="130"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2202" name="Freeform 581"/>
          <p:cNvSpPr>
            <a:spLocks/>
          </p:cNvSpPr>
          <p:nvPr/>
        </p:nvSpPr>
        <p:spPr bwMode="auto">
          <a:xfrm>
            <a:off x="3729038" y="5695950"/>
            <a:ext cx="23812"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2203" name="Freeform 582"/>
          <p:cNvSpPr>
            <a:spLocks/>
          </p:cNvSpPr>
          <p:nvPr/>
        </p:nvSpPr>
        <p:spPr bwMode="auto">
          <a:xfrm>
            <a:off x="3724275" y="5695950"/>
            <a:ext cx="28575" cy="47625"/>
          </a:xfrm>
          <a:custGeom>
            <a:avLst/>
            <a:gdLst>
              <a:gd name="T0" fmla="*/ 0 w 130"/>
              <a:gd name="T1" fmla="*/ 2147483646 h 228"/>
              <a:gd name="T2" fmla="*/ 2147483646 w 130"/>
              <a:gd name="T3" fmla="*/ 2147483646 h 228"/>
              <a:gd name="T4" fmla="*/ 2147483646 w 130"/>
              <a:gd name="T5" fmla="*/ 2147483646 h 228"/>
              <a:gd name="T6" fmla="*/ 2147483646 w 130"/>
              <a:gd name="T7" fmla="*/ 0 h 228"/>
              <a:gd name="T8" fmla="*/ 0 w 130"/>
              <a:gd name="T9" fmla="*/ 2147483646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228"/>
                </a:moveTo>
                <a:lnTo>
                  <a:pt x="13" y="219"/>
                </a:lnTo>
                <a:lnTo>
                  <a:pt x="130" y="16"/>
                </a:lnTo>
                <a:lnTo>
                  <a:pt x="130"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04" name="Freeform 583"/>
          <p:cNvSpPr>
            <a:spLocks/>
          </p:cNvSpPr>
          <p:nvPr/>
        </p:nvSpPr>
        <p:spPr bwMode="auto">
          <a:xfrm>
            <a:off x="3752850" y="5695950"/>
            <a:ext cx="28575" cy="47625"/>
          </a:xfrm>
          <a:custGeom>
            <a:avLst/>
            <a:gdLst>
              <a:gd name="T0" fmla="*/ 0 w 131"/>
              <a:gd name="T1" fmla="*/ 0 h 228"/>
              <a:gd name="T2" fmla="*/ 0 w 131"/>
              <a:gd name="T3" fmla="*/ 2147483646 h 228"/>
              <a:gd name="T4" fmla="*/ 2147483646 w 131"/>
              <a:gd name="T5" fmla="*/ 2147483646 h 228"/>
              <a:gd name="T6" fmla="*/ 0 w 131"/>
              <a:gd name="T7" fmla="*/ 0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0"/>
                </a:moveTo>
                <a:lnTo>
                  <a:pt x="0" y="16"/>
                </a:lnTo>
                <a:lnTo>
                  <a:pt x="131"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2205" name="Freeform 584"/>
          <p:cNvSpPr>
            <a:spLocks/>
          </p:cNvSpPr>
          <p:nvPr/>
        </p:nvSpPr>
        <p:spPr bwMode="auto">
          <a:xfrm>
            <a:off x="3752850" y="5697538"/>
            <a:ext cx="28575" cy="46037"/>
          </a:xfrm>
          <a:custGeom>
            <a:avLst/>
            <a:gdLst>
              <a:gd name="T0" fmla="*/ 0 w 131"/>
              <a:gd name="T1" fmla="*/ 0 h 212"/>
              <a:gd name="T2" fmla="*/ 2147483646 w 131"/>
              <a:gd name="T3" fmla="*/ 2147483646 h 212"/>
              <a:gd name="T4" fmla="*/ 2147483646 w 131"/>
              <a:gd name="T5" fmla="*/ 2147483646 h 212"/>
              <a:gd name="T6" fmla="*/ 0 w 131"/>
              <a:gd name="T7" fmla="*/ 0 h 212"/>
              <a:gd name="T8" fmla="*/ 0 60000 65536"/>
              <a:gd name="T9" fmla="*/ 0 60000 65536"/>
              <a:gd name="T10" fmla="*/ 0 60000 65536"/>
              <a:gd name="T11" fmla="*/ 0 60000 65536"/>
              <a:gd name="T12" fmla="*/ 0 w 131"/>
              <a:gd name="T13" fmla="*/ 0 h 212"/>
              <a:gd name="T14" fmla="*/ 131 w 131"/>
              <a:gd name="T15" fmla="*/ 212 h 212"/>
            </a:gdLst>
            <a:ahLst/>
            <a:cxnLst>
              <a:cxn ang="T8">
                <a:pos x="T0" y="T1"/>
              </a:cxn>
              <a:cxn ang="T9">
                <a:pos x="T2" y="T3"/>
              </a:cxn>
              <a:cxn ang="T10">
                <a:pos x="T4" y="T5"/>
              </a:cxn>
              <a:cxn ang="T11">
                <a:pos x="T6" y="T7"/>
              </a:cxn>
            </a:cxnLst>
            <a:rect l="T12" t="T13" r="T14" b="T15"/>
            <a:pathLst>
              <a:path w="131" h="212">
                <a:moveTo>
                  <a:pt x="0" y="0"/>
                </a:moveTo>
                <a:lnTo>
                  <a:pt x="131"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2206" name="Freeform 585"/>
          <p:cNvSpPr>
            <a:spLocks/>
          </p:cNvSpPr>
          <p:nvPr/>
        </p:nvSpPr>
        <p:spPr bwMode="auto">
          <a:xfrm>
            <a:off x="3752850" y="5695950"/>
            <a:ext cx="28575" cy="47625"/>
          </a:xfrm>
          <a:custGeom>
            <a:avLst/>
            <a:gdLst>
              <a:gd name="T0" fmla="*/ 0 w 131"/>
              <a:gd name="T1" fmla="*/ 0 h 228"/>
              <a:gd name="T2" fmla="*/ 0 w 131"/>
              <a:gd name="T3" fmla="*/ 2147483646 h 228"/>
              <a:gd name="T4" fmla="*/ 2147483646 w 131"/>
              <a:gd name="T5" fmla="*/ 2147483646 h 228"/>
              <a:gd name="T6" fmla="*/ 2147483646 w 131"/>
              <a:gd name="T7" fmla="*/ 2147483646 h 228"/>
              <a:gd name="T8" fmla="*/ 0 w 131"/>
              <a:gd name="T9" fmla="*/ 0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0"/>
                </a:moveTo>
                <a:lnTo>
                  <a:pt x="0" y="16"/>
                </a:lnTo>
                <a:lnTo>
                  <a:pt x="117" y="219"/>
                </a:lnTo>
                <a:lnTo>
                  <a:pt x="131"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07" name="Freeform 586"/>
          <p:cNvSpPr>
            <a:spLocks/>
          </p:cNvSpPr>
          <p:nvPr/>
        </p:nvSpPr>
        <p:spPr bwMode="auto">
          <a:xfrm>
            <a:off x="3762375" y="5741988"/>
            <a:ext cx="19050" cy="1587"/>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69"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2208" name="Freeform 587"/>
          <p:cNvSpPr>
            <a:spLocks/>
          </p:cNvSpPr>
          <p:nvPr/>
        </p:nvSpPr>
        <p:spPr bwMode="auto">
          <a:xfrm>
            <a:off x="3762375" y="5741988"/>
            <a:ext cx="15875" cy="1587"/>
          </a:xfrm>
          <a:custGeom>
            <a:avLst/>
            <a:gdLst>
              <a:gd name="T0" fmla="*/ 2147483646 w 69"/>
              <a:gd name="T1" fmla="*/ 0 h 9"/>
              <a:gd name="T2" fmla="*/ 0 w 69"/>
              <a:gd name="T3" fmla="*/ 2147483646 h 9"/>
              <a:gd name="T4" fmla="*/ 0 w 69"/>
              <a:gd name="T5" fmla="*/ 0 h 9"/>
              <a:gd name="T6" fmla="*/ 2147483646 w 69"/>
              <a:gd name="T7" fmla="*/ 0 h 9"/>
              <a:gd name="T8" fmla="*/ 0 60000 65536"/>
              <a:gd name="T9" fmla="*/ 0 60000 65536"/>
              <a:gd name="T10" fmla="*/ 0 60000 65536"/>
              <a:gd name="T11" fmla="*/ 0 60000 65536"/>
              <a:gd name="T12" fmla="*/ 0 w 69"/>
              <a:gd name="T13" fmla="*/ 0 h 9"/>
              <a:gd name="T14" fmla="*/ 69 w 69"/>
              <a:gd name="T15" fmla="*/ 9 h 9"/>
            </a:gdLst>
            <a:ahLst/>
            <a:cxnLst>
              <a:cxn ang="T8">
                <a:pos x="T0" y="T1"/>
              </a:cxn>
              <a:cxn ang="T9">
                <a:pos x="T2" y="T3"/>
              </a:cxn>
              <a:cxn ang="T10">
                <a:pos x="T4" y="T5"/>
              </a:cxn>
              <a:cxn ang="T11">
                <a:pos x="T6" y="T7"/>
              </a:cxn>
            </a:cxnLst>
            <a:rect l="T12" t="T13" r="T14" b="T15"/>
            <a:pathLst>
              <a:path w="69" h="9">
                <a:moveTo>
                  <a:pt x="69" y="0"/>
                </a:moveTo>
                <a:lnTo>
                  <a:pt x="0" y="9"/>
                </a:lnTo>
                <a:lnTo>
                  <a:pt x="0" y="0"/>
                </a:lnTo>
                <a:lnTo>
                  <a:pt x="69" y="0"/>
                </a:lnTo>
                <a:close/>
              </a:path>
            </a:pathLst>
          </a:custGeom>
          <a:solidFill>
            <a:srgbClr val="000000"/>
          </a:solidFill>
          <a:ln w="12700">
            <a:solidFill>
              <a:schemeClr val="tx1"/>
            </a:solidFill>
            <a:round/>
            <a:headEnd/>
            <a:tailEnd/>
          </a:ln>
        </p:spPr>
        <p:txBody>
          <a:bodyPr/>
          <a:lstStyle/>
          <a:p>
            <a:endParaRPr lang="en-US"/>
          </a:p>
        </p:txBody>
      </p:sp>
      <p:sp>
        <p:nvSpPr>
          <p:cNvPr id="112209" name="Freeform 588"/>
          <p:cNvSpPr>
            <a:spLocks/>
          </p:cNvSpPr>
          <p:nvPr/>
        </p:nvSpPr>
        <p:spPr bwMode="auto">
          <a:xfrm>
            <a:off x="3762375" y="5741988"/>
            <a:ext cx="19050" cy="1587"/>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69"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10" name="Line 589"/>
          <p:cNvSpPr>
            <a:spLocks noChangeShapeType="1"/>
          </p:cNvSpPr>
          <p:nvPr/>
        </p:nvSpPr>
        <p:spPr bwMode="auto">
          <a:xfrm>
            <a:off x="3762375" y="5741988"/>
            <a:ext cx="3175"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11" name="Freeform 590"/>
          <p:cNvSpPr>
            <a:spLocks/>
          </p:cNvSpPr>
          <p:nvPr/>
        </p:nvSpPr>
        <p:spPr bwMode="auto">
          <a:xfrm>
            <a:off x="3743325"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2212" name="Freeform 591"/>
          <p:cNvSpPr>
            <a:spLocks/>
          </p:cNvSpPr>
          <p:nvPr/>
        </p:nvSpPr>
        <p:spPr bwMode="auto">
          <a:xfrm>
            <a:off x="3741738" y="5741988"/>
            <a:ext cx="20637" cy="1587"/>
          </a:xfrm>
          <a:custGeom>
            <a:avLst/>
            <a:gdLst>
              <a:gd name="T0" fmla="*/ 2147483646 w 100"/>
              <a:gd name="T1" fmla="*/ 0 h 9"/>
              <a:gd name="T2" fmla="*/ 2147483646 w 100"/>
              <a:gd name="T3" fmla="*/ 2147483646 h 9"/>
              <a:gd name="T4" fmla="*/ 0 w 100"/>
              <a:gd name="T5" fmla="*/ 0 h 9"/>
              <a:gd name="T6" fmla="*/ 2147483646 w 100"/>
              <a:gd name="T7" fmla="*/ 0 h 9"/>
              <a:gd name="T8" fmla="*/ 0 60000 65536"/>
              <a:gd name="T9" fmla="*/ 0 60000 65536"/>
              <a:gd name="T10" fmla="*/ 0 60000 65536"/>
              <a:gd name="T11" fmla="*/ 0 60000 65536"/>
              <a:gd name="T12" fmla="*/ 0 w 100"/>
              <a:gd name="T13" fmla="*/ 0 h 9"/>
              <a:gd name="T14" fmla="*/ 100 w 100"/>
              <a:gd name="T15" fmla="*/ 9 h 9"/>
            </a:gdLst>
            <a:ahLst/>
            <a:cxnLst>
              <a:cxn ang="T8">
                <a:pos x="T0" y="T1"/>
              </a:cxn>
              <a:cxn ang="T9">
                <a:pos x="T2" y="T3"/>
              </a:cxn>
              <a:cxn ang="T10">
                <a:pos x="T4" y="T5"/>
              </a:cxn>
              <a:cxn ang="T11">
                <a:pos x="T6" y="T7"/>
              </a:cxn>
            </a:cxnLst>
            <a:rect l="T12" t="T13" r="T14" b="T15"/>
            <a:pathLst>
              <a:path w="100" h="9">
                <a:moveTo>
                  <a:pt x="100" y="0"/>
                </a:moveTo>
                <a:lnTo>
                  <a:pt x="9" y="9"/>
                </a:lnTo>
                <a:lnTo>
                  <a:pt x="0" y="0"/>
                </a:lnTo>
                <a:lnTo>
                  <a:pt x="100" y="0"/>
                </a:lnTo>
                <a:close/>
              </a:path>
            </a:pathLst>
          </a:custGeom>
          <a:solidFill>
            <a:srgbClr val="000000"/>
          </a:solidFill>
          <a:ln w="12700">
            <a:solidFill>
              <a:schemeClr val="tx1"/>
            </a:solidFill>
            <a:round/>
            <a:headEnd/>
            <a:tailEnd/>
          </a:ln>
        </p:spPr>
        <p:txBody>
          <a:bodyPr/>
          <a:lstStyle/>
          <a:p>
            <a:endParaRPr lang="en-US"/>
          </a:p>
        </p:txBody>
      </p:sp>
      <p:sp>
        <p:nvSpPr>
          <p:cNvPr id="112213" name="Freeform 592"/>
          <p:cNvSpPr>
            <a:spLocks/>
          </p:cNvSpPr>
          <p:nvPr/>
        </p:nvSpPr>
        <p:spPr bwMode="auto">
          <a:xfrm>
            <a:off x="3741738" y="5741988"/>
            <a:ext cx="20637" cy="1587"/>
          </a:xfrm>
          <a:custGeom>
            <a:avLst/>
            <a:gdLst>
              <a:gd name="T0" fmla="*/ 2147483646 w 100"/>
              <a:gd name="T1" fmla="*/ 2147483646 h 9"/>
              <a:gd name="T2" fmla="*/ 2147483646 w 100"/>
              <a:gd name="T3" fmla="*/ 0 h 9"/>
              <a:gd name="T4" fmla="*/ 0 w 100"/>
              <a:gd name="T5" fmla="*/ 0 h 9"/>
              <a:gd name="T6" fmla="*/ 2147483646 w 100"/>
              <a:gd name="T7" fmla="*/ 2147483646 h 9"/>
              <a:gd name="T8" fmla="*/ 2147483646 w 100"/>
              <a:gd name="T9" fmla="*/ 2147483646 h 9"/>
              <a:gd name="T10" fmla="*/ 0 60000 65536"/>
              <a:gd name="T11" fmla="*/ 0 60000 65536"/>
              <a:gd name="T12" fmla="*/ 0 60000 65536"/>
              <a:gd name="T13" fmla="*/ 0 60000 65536"/>
              <a:gd name="T14" fmla="*/ 0 60000 65536"/>
              <a:gd name="T15" fmla="*/ 0 w 100"/>
              <a:gd name="T16" fmla="*/ 0 h 9"/>
              <a:gd name="T17" fmla="*/ 100 w 100"/>
              <a:gd name="T18" fmla="*/ 9 h 9"/>
            </a:gdLst>
            <a:ahLst/>
            <a:cxnLst>
              <a:cxn ang="T10">
                <a:pos x="T0" y="T1"/>
              </a:cxn>
              <a:cxn ang="T11">
                <a:pos x="T2" y="T3"/>
              </a:cxn>
              <a:cxn ang="T12">
                <a:pos x="T4" y="T5"/>
              </a:cxn>
              <a:cxn ang="T13">
                <a:pos x="T6" y="T7"/>
              </a:cxn>
              <a:cxn ang="T14">
                <a:pos x="T8" y="T9"/>
              </a:cxn>
            </a:cxnLst>
            <a:rect l="T15" t="T16" r="T17" b="T18"/>
            <a:pathLst>
              <a:path w="100" h="9">
                <a:moveTo>
                  <a:pt x="100" y="9"/>
                </a:moveTo>
                <a:lnTo>
                  <a:pt x="100" y="0"/>
                </a:lnTo>
                <a:lnTo>
                  <a:pt x="0" y="0"/>
                </a:lnTo>
                <a:lnTo>
                  <a:pt x="9" y="9"/>
                </a:lnTo>
                <a:lnTo>
                  <a:pt x="100"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14" name="Line 593"/>
          <p:cNvSpPr>
            <a:spLocks noChangeShapeType="1"/>
          </p:cNvSpPr>
          <p:nvPr/>
        </p:nvSpPr>
        <p:spPr bwMode="auto">
          <a:xfrm>
            <a:off x="4229100" y="5741988"/>
            <a:ext cx="1588"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15" name="Freeform 594"/>
          <p:cNvSpPr>
            <a:spLocks/>
          </p:cNvSpPr>
          <p:nvPr/>
        </p:nvSpPr>
        <p:spPr bwMode="auto">
          <a:xfrm>
            <a:off x="4211638" y="5741988"/>
            <a:ext cx="19050" cy="1587"/>
          </a:xfrm>
          <a:custGeom>
            <a:avLst/>
            <a:gdLst>
              <a:gd name="T0" fmla="*/ 2147483646 w 87"/>
              <a:gd name="T1" fmla="*/ 2147483646 h 9"/>
              <a:gd name="T2" fmla="*/ 2147483646 w 87"/>
              <a:gd name="T3" fmla="*/ 0 h 9"/>
              <a:gd name="T4" fmla="*/ 0 w 87"/>
              <a:gd name="T5" fmla="*/ 2147483646 h 9"/>
              <a:gd name="T6" fmla="*/ 2147483646 w 87"/>
              <a:gd name="T7" fmla="*/ 2147483646 h 9"/>
              <a:gd name="T8" fmla="*/ 0 60000 65536"/>
              <a:gd name="T9" fmla="*/ 0 60000 65536"/>
              <a:gd name="T10" fmla="*/ 0 60000 65536"/>
              <a:gd name="T11" fmla="*/ 0 60000 65536"/>
              <a:gd name="T12" fmla="*/ 0 w 87"/>
              <a:gd name="T13" fmla="*/ 0 h 9"/>
              <a:gd name="T14" fmla="*/ 87 w 87"/>
              <a:gd name="T15" fmla="*/ 9 h 9"/>
            </a:gdLst>
            <a:ahLst/>
            <a:cxnLst>
              <a:cxn ang="T8">
                <a:pos x="T0" y="T1"/>
              </a:cxn>
              <a:cxn ang="T9">
                <a:pos x="T2" y="T3"/>
              </a:cxn>
              <a:cxn ang="T10">
                <a:pos x="T4" y="T5"/>
              </a:cxn>
              <a:cxn ang="T11">
                <a:pos x="T6" y="T7"/>
              </a:cxn>
            </a:cxnLst>
            <a:rect l="T12" t="T13" r="T14" b="T15"/>
            <a:pathLst>
              <a:path w="87" h="9">
                <a:moveTo>
                  <a:pt x="87" y="9"/>
                </a:moveTo>
                <a:lnTo>
                  <a:pt x="80" y="0"/>
                </a:lnTo>
                <a:lnTo>
                  <a:pt x="0" y="9"/>
                </a:lnTo>
                <a:lnTo>
                  <a:pt x="87" y="9"/>
                </a:lnTo>
                <a:close/>
              </a:path>
            </a:pathLst>
          </a:custGeom>
          <a:solidFill>
            <a:srgbClr val="000000"/>
          </a:solidFill>
          <a:ln w="12700">
            <a:solidFill>
              <a:schemeClr val="tx1"/>
            </a:solidFill>
            <a:round/>
            <a:headEnd/>
            <a:tailEnd/>
          </a:ln>
        </p:spPr>
        <p:txBody>
          <a:bodyPr/>
          <a:lstStyle/>
          <a:p>
            <a:endParaRPr lang="en-US"/>
          </a:p>
        </p:txBody>
      </p:sp>
      <p:sp>
        <p:nvSpPr>
          <p:cNvPr id="112216" name="Freeform 595"/>
          <p:cNvSpPr>
            <a:spLocks/>
          </p:cNvSpPr>
          <p:nvPr/>
        </p:nvSpPr>
        <p:spPr bwMode="auto">
          <a:xfrm>
            <a:off x="4211638" y="5741988"/>
            <a:ext cx="17462" cy="1587"/>
          </a:xfrm>
          <a:custGeom>
            <a:avLst/>
            <a:gdLst>
              <a:gd name="T0" fmla="*/ 2147483646 w 80"/>
              <a:gd name="T1" fmla="*/ 0 h 9"/>
              <a:gd name="T2" fmla="*/ 0 w 80"/>
              <a:gd name="T3" fmla="*/ 2147483646 h 9"/>
              <a:gd name="T4" fmla="*/ 2147483646 w 80"/>
              <a:gd name="T5" fmla="*/ 0 h 9"/>
              <a:gd name="T6" fmla="*/ 2147483646 w 80"/>
              <a:gd name="T7" fmla="*/ 0 h 9"/>
              <a:gd name="T8" fmla="*/ 0 60000 65536"/>
              <a:gd name="T9" fmla="*/ 0 60000 65536"/>
              <a:gd name="T10" fmla="*/ 0 60000 65536"/>
              <a:gd name="T11" fmla="*/ 0 60000 65536"/>
              <a:gd name="T12" fmla="*/ 0 w 80"/>
              <a:gd name="T13" fmla="*/ 0 h 9"/>
              <a:gd name="T14" fmla="*/ 80 w 80"/>
              <a:gd name="T15" fmla="*/ 9 h 9"/>
            </a:gdLst>
            <a:ahLst/>
            <a:cxnLst>
              <a:cxn ang="T8">
                <a:pos x="T0" y="T1"/>
              </a:cxn>
              <a:cxn ang="T9">
                <a:pos x="T2" y="T3"/>
              </a:cxn>
              <a:cxn ang="T10">
                <a:pos x="T4" y="T5"/>
              </a:cxn>
              <a:cxn ang="T11">
                <a:pos x="T6" y="T7"/>
              </a:cxn>
            </a:cxnLst>
            <a:rect l="T12" t="T13" r="T14" b="T15"/>
            <a:pathLst>
              <a:path w="80" h="9">
                <a:moveTo>
                  <a:pt x="80" y="0"/>
                </a:moveTo>
                <a:lnTo>
                  <a:pt x="0" y="9"/>
                </a:lnTo>
                <a:lnTo>
                  <a:pt x="14" y="0"/>
                </a:lnTo>
                <a:lnTo>
                  <a:pt x="80" y="0"/>
                </a:lnTo>
                <a:close/>
              </a:path>
            </a:pathLst>
          </a:custGeom>
          <a:solidFill>
            <a:srgbClr val="000000"/>
          </a:solidFill>
          <a:ln w="12700">
            <a:solidFill>
              <a:schemeClr val="tx1"/>
            </a:solidFill>
            <a:round/>
            <a:headEnd/>
            <a:tailEnd/>
          </a:ln>
        </p:spPr>
        <p:txBody>
          <a:bodyPr/>
          <a:lstStyle/>
          <a:p>
            <a:endParaRPr lang="en-US"/>
          </a:p>
        </p:txBody>
      </p:sp>
      <p:sp>
        <p:nvSpPr>
          <p:cNvPr id="112217" name="Freeform 596"/>
          <p:cNvSpPr>
            <a:spLocks/>
          </p:cNvSpPr>
          <p:nvPr/>
        </p:nvSpPr>
        <p:spPr bwMode="auto">
          <a:xfrm>
            <a:off x="4211638" y="5741988"/>
            <a:ext cx="19050" cy="1587"/>
          </a:xfrm>
          <a:custGeom>
            <a:avLst/>
            <a:gdLst>
              <a:gd name="T0" fmla="*/ 2147483646 w 87"/>
              <a:gd name="T1" fmla="*/ 2147483646 h 9"/>
              <a:gd name="T2" fmla="*/ 2147483646 w 87"/>
              <a:gd name="T3" fmla="*/ 0 h 9"/>
              <a:gd name="T4" fmla="*/ 2147483646 w 87"/>
              <a:gd name="T5" fmla="*/ 0 h 9"/>
              <a:gd name="T6" fmla="*/ 0 w 87"/>
              <a:gd name="T7" fmla="*/ 2147483646 h 9"/>
              <a:gd name="T8" fmla="*/ 2147483646 w 87"/>
              <a:gd name="T9" fmla="*/ 2147483646 h 9"/>
              <a:gd name="T10" fmla="*/ 0 60000 65536"/>
              <a:gd name="T11" fmla="*/ 0 60000 65536"/>
              <a:gd name="T12" fmla="*/ 0 60000 65536"/>
              <a:gd name="T13" fmla="*/ 0 60000 65536"/>
              <a:gd name="T14" fmla="*/ 0 60000 65536"/>
              <a:gd name="T15" fmla="*/ 0 w 87"/>
              <a:gd name="T16" fmla="*/ 0 h 9"/>
              <a:gd name="T17" fmla="*/ 87 w 87"/>
              <a:gd name="T18" fmla="*/ 9 h 9"/>
            </a:gdLst>
            <a:ahLst/>
            <a:cxnLst>
              <a:cxn ang="T10">
                <a:pos x="T0" y="T1"/>
              </a:cxn>
              <a:cxn ang="T11">
                <a:pos x="T2" y="T3"/>
              </a:cxn>
              <a:cxn ang="T12">
                <a:pos x="T4" y="T5"/>
              </a:cxn>
              <a:cxn ang="T13">
                <a:pos x="T6" y="T7"/>
              </a:cxn>
              <a:cxn ang="T14">
                <a:pos x="T8" y="T9"/>
              </a:cxn>
            </a:cxnLst>
            <a:rect l="T15" t="T16" r="T17" b="T18"/>
            <a:pathLst>
              <a:path w="87" h="9">
                <a:moveTo>
                  <a:pt x="87" y="9"/>
                </a:moveTo>
                <a:lnTo>
                  <a:pt x="80" y="0"/>
                </a:lnTo>
                <a:lnTo>
                  <a:pt x="14" y="0"/>
                </a:lnTo>
                <a:lnTo>
                  <a:pt x="0" y="9"/>
                </a:lnTo>
                <a:lnTo>
                  <a:pt x="87"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18" name="Freeform 597"/>
          <p:cNvSpPr>
            <a:spLocks/>
          </p:cNvSpPr>
          <p:nvPr/>
        </p:nvSpPr>
        <p:spPr bwMode="auto">
          <a:xfrm>
            <a:off x="4211638" y="5695950"/>
            <a:ext cx="26987" cy="47625"/>
          </a:xfrm>
          <a:custGeom>
            <a:avLst/>
            <a:gdLst>
              <a:gd name="T0" fmla="*/ 0 w 131"/>
              <a:gd name="T1" fmla="*/ 2147483646 h 228"/>
              <a:gd name="T2" fmla="*/ 2147483646 w 131"/>
              <a:gd name="T3" fmla="*/ 2147483646 h 228"/>
              <a:gd name="T4" fmla="*/ 2147483646 w 131"/>
              <a:gd name="T5" fmla="*/ 0 h 228"/>
              <a:gd name="T6" fmla="*/ 0 w 131"/>
              <a:gd name="T7" fmla="*/ 2147483646 h 228"/>
              <a:gd name="T8" fmla="*/ 0 60000 65536"/>
              <a:gd name="T9" fmla="*/ 0 60000 65536"/>
              <a:gd name="T10" fmla="*/ 0 60000 65536"/>
              <a:gd name="T11" fmla="*/ 0 60000 65536"/>
              <a:gd name="T12" fmla="*/ 0 w 131"/>
              <a:gd name="T13" fmla="*/ 0 h 228"/>
              <a:gd name="T14" fmla="*/ 131 w 131"/>
              <a:gd name="T15" fmla="*/ 228 h 228"/>
            </a:gdLst>
            <a:ahLst/>
            <a:cxnLst>
              <a:cxn ang="T8">
                <a:pos x="T0" y="T1"/>
              </a:cxn>
              <a:cxn ang="T9">
                <a:pos x="T2" y="T3"/>
              </a:cxn>
              <a:cxn ang="T10">
                <a:pos x="T4" y="T5"/>
              </a:cxn>
              <a:cxn ang="T11">
                <a:pos x="T6" y="T7"/>
              </a:cxn>
            </a:cxnLst>
            <a:rect l="T12" t="T13" r="T14" b="T15"/>
            <a:pathLst>
              <a:path w="131" h="228">
                <a:moveTo>
                  <a:pt x="0" y="228"/>
                </a:moveTo>
                <a:lnTo>
                  <a:pt x="14" y="219"/>
                </a:lnTo>
                <a:lnTo>
                  <a:pt x="131" y="0"/>
                </a:lnTo>
                <a:lnTo>
                  <a:pt x="0" y="228"/>
                </a:lnTo>
                <a:close/>
              </a:path>
            </a:pathLst>
          </a:custGeom>
          <a:solidFill>
            <a:srgbClr val="000000"/>
          </a:solidFill>
          <a:ln w="12700">
            <a:solidFill>
              <a:schemeClr val="tx1"/>
            </a:solidFill>
            <a:round/>
            <a:headEnd/>
            <a:tailEnd/>
          </a:ln>
        </p:spPr>
        <p:txBody>
          <a:bodyPr/>
          <a:lstStyle/>
          <a:p>
            <a:endParaRPr lang="en-US"/>
          </a:p>
        </p:txBody>
      </p:sp>
      <p:sp>
        <p:nvSpPr>
          <p:cNvPr id="112219" name="Freeform 598"/>
          <p:cNvSpPr>
            <a:spLocks/>
          </p:cNvSpPr>
          <p:nvPr/>
        </p:nvSpPr>
        <p:spPr bwMode="auto">
          <a:xfrm>
            <a:off x="4216400" y="5695950"/>
            <a:ext cx="22225" cy="46038"/>
          </a:xfrm>
          <a:custGeom>
            <a:avLst/>
            <a:gdLst>
              <a:gd name="T0" fmla="*/ 0 w 117"/>
              <a:gd name="T1" fmla="*/ 2147483646 h 219"/>
              <a:gd name="T2" fmla="*/ 2147483646 w 117"/>
              <a:gd name="T3" fmla="*/ 0 h 219"/>
              <a:gd name="T4" fmla="*/ 2147483646 w 117"/>
              <a:gd name="T5" fmla="*/ 2147483646 h 219"/>
              <a:gd name="T6" fmla="*/ 0 w 117"/>
              <a:gd name="T7" fmla="*/ 2147483646 h 219"/>
              <a:gd name="T8" fmla="*/ 0 60000 65536"/>
              <a:gd name="T9" fmla="*/ 0 60000 65536"/>
              <a:gd name="T10" fmla="*/ 0 60000 65536"/>
              <a:gd name="T11" fmla="*/ 0 60000 65536"/>
              <a:gd name="T12" fmla="*/ 0 w 117"/>
              <a:gd name="T13" fmla="*/ 0 h 219"/>
              <a:gd name="T14" fmla="*/ 117 w 117"/>
              <a:gd name="T15" fmla="*/ 219 h 219"/>
            </a:gdLst>
            <a:ahLst/>
            <a:cxnLst>
              <a:cxn ang="T8">
                <a:pos x="T0" y="T1"/>
              </a:cxn>
              <a:cxn ang="T9">
                <a:pos x="T2" y="T3"/>
              </a:cxn>
              <a:cxn ang="T10">
                <a:pos x="T4" y="T5"/>
              </a:cxn>
              <a:cxn ang="T11">
                <a:pos x="T6" y="T7"/>
              </a:cxn>
            </a:cxnLst>
            <a:rect l="T12" t="T13" r="T14" b="T15"/>
            <a:pathLst>
              <a:path w="117" h="219">
                <a:moveTo>
                  <a:pt x="0" y="219"/>
                </a:moveTo>
                <a:lnTo>
                  <a:pt x="117" y="0"/>
                </a:lnTo>
                <a:lnTo>
                  <a:pt x="117" y="16"/>
                </a:lnTo>
                <a:lnTo>
                  <a:pt x="0" y="219"/>
                </a:lnTo>
                <a:close/>
              </a:path>
            </a:pathLst>
          </a:custGeom>
          <a:solidFill>
            <a:srgbClr val="000000"/>
          </a:solidFill>
          <a:ln w="12700">
            <a:solidFill>
              <a:schemeClr val="tx1"/>
            </a:solidFill>
            <a:round/>
            <a:headEnd/>
            <a:tailEnd/>
          </a:ln>
        </p:spPr>
        <p:txBody>
          <a:bodyPr/>
          <a:lstStyle/>
          <a:p>
            <a:endParaRPr lang="en-US"/>
          </a:p>
        </p:txBody>
      </p:sp>
      <p:sp>
        <p:nvSpPr>
          <p:cNvPr id="112220" name="Freeform 599"/>
          <p:cNvSpPr>
            <a:spLocks/>
          </p:cNvSpPr>
          <p:nvPr/>
        </p:nvSpPr>
        <p:spPr bwMode="auto">
          <a:xfrm>
            <a:off x="4211638" y="5695950"/>
            <a:ext cx="26987" cy="47625"/>
          </a:xfrm>
          <a:custGeom>
            <a:avLst/>
            <a:gdLst>
              <a:gd name="T0" fmla="*/ 0 w 131"/>
              <a:gd name="T1" fmla="*/ 2147483646 h 228"/>
              <a:gd name="T2" fmla="*/ 2147483646 w 131"/>
              <a:gd name="T3" fmla="*/ 2147483646 h 228"/>
              <a:gd name="T4" fmla="*/ 2147483646 w 131"/>
              <a:gd name="T5" fmla="*/ 2147483646 h 228"/>
              <a:gd name="T6" fmla="*/ 2147483646 w 131"/>
              <a:gd name="T7" fmla="*/ 0 h 228"/>
              <a:gd name="T8" fmla="*/ 0 w 131"/>
              <a:gd name="T9" fmla="*/ 2147483646 h 228"/>
              <a:gd name="T10" fmla="*/ 0 60000 65536"/>
              <a:gd name="T11" fmla="*/ 0 60000 65536"/>
              <a:gd name="T12" fmla="*/ 0 60000 65536"/>
              <a:gd name="T13" fmla="*/ 0 60000 65536"/>
              <a:gd name="T14" fmla="*/ 0 60000 65536"/>
              <a:gd name="T15" fmla="*/ 0 w 131"/>
              <a:gd name="T16" fmla="*/ 0 h 228"/>
              <a:gd name="T17" fmla="*/ 131 w 131"/>
              <a:gd name="T18" fmla="*/ 228 h 228"/>
            </a:gdLst>
            <a:ahLst/>
            <a:cxnLst>
              <a:cxn ang="T10">
                <a:pos x="T0" y="T1"/>
              </a:cxn>
              <a:cxn ang="T11">
                <a:pos x="T2" y="T3"/>
              </a:cxn>
              <a:cxn ang="T12">
                <a:pos x="T4" y="T5"/>
              </a:cxn>
              <a:cxn ang="T13">
                <a:pos x="T6" y="T7"/>
              </a:cxn>
              <a:cxn ang="T14">
                <a:pos x="T8" y="T9"/>
              </a:cxn>
            </a:cxnLst>
            <a:rect l="T15" t="T16" r="T17" b="T18"/>
            <a:pathLst>
              <a:path w="131" h="228">
                <a:moveTo>
                  <a:pt x="0" y="228"/>
                </a:moveTo>
                <a:lnTo>
                  <a:pt x="14" y="219"/>
                </a:lnTo>
                <a:lnTo>
                  <a:pt x="131" y="16"/>
                </a:lnTo>
                <a:lnTo>
                  <a:pt x="131" y="0"/>
                </a:lnTo>
                <a:lnTo>
                  <a:pt x="0" y="228"/>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21" name="Freeform 600"/>
          <p:cNvSpPr>
            <a:spLocks/>
          </p:cNvSpPr>
          <p:nvPr/>
        </p:nvSpPr>
        <p:spPr bwMode="auto">
          <a:xfrm>
            <a:off x="4238625" y="5695950"/>
            <a:ext cx="28575" cy="47625"/>
          </a:xfrm>
          <a:custGeom>
            <a:avLst/>
            <a:gdLst>
              <a:gd name="T0" fmla="*/ 0 w 130"/>
              <a:gd name="T1" fmla="*/ 0 h 228"/>
              <a:gd name="T2" fmla="*/ 0 w 130"/>
              <a:gd name="T3" fmla="*/ 2147483646 h 228"/>
              <a:gd name="T4" fmla="*/ 2147483646 w 130"/>
              <a:gd name="T5" fmla="*/ 2147483646 h 228"/>
              <a:gd name="T6" fmla="*/ 0 w 130"/>
              <a:gd name="T7" fmla="*/ 0 h 228"/>
              <a:gd name="T8" fmla="*/ 0 60000 65536"/>
              <a:gd name="T9" fmla="*/ 0 60000 65536"/>
              <a:gd name="T10" fmla="*/ 0 60000 65536"/>
              <a:gd name="T11" fmla="*/ 0 60000 65536"/>
              <a:gd name="T12" fmla="*/ 0 w 130"/>
              <a:gd name="T13" fmla="*/ 0 h 228"/>
              <a:gd name="T14" fmla="*/ 130 w 130"/>
              <a:gd name="T15" fmla="*/ 228 h 228"/>
            </a:gdLst>
            <a:ahLst/>
            <a:cxnLst>
              <a:cxn ang="T8">
                <a:pos x="T0" y="T1"/>
              </a:cxn>
              <a:cxn ang="T9">
                <a:pos x="T2" y="T3"/>
              </a:cxn>
              <a:cxn ang="T10">
                <a:pos x="T4" y="T5"/>
              </a:cxn>
              <a:cxn ang="T11">
                <a:pos x="T6" y="T7"/>
              </a:cxn>
            </a:cxnLst>
            <a:rect l="T12" t="T13" r="T14" b="T15"/>
            <a:pathLst>
              <a:path w="130" h="228">
                <a:moveTo>
                  <a:pt x="0" y="0"/>
                </a:moveTo>
                <a:lnTo>
                  <a:pt x="0" y="16"/>
                </a:lnTo>
                <a:lnTo>
                  <a:pt x="130" y="228"/>
                </a:lnTo>
                <a:lnTo>
                  <a:pt x="0" y="0"/>
                </a:lnTo>
                <a:close/>
              </a:path>
            </a:pathLst>
          </a:custGeom>
          <a:solidFill>
            <a:srgbClr val="000000"/>
          </a:solidFill>
          <a:ln w="12700">
            <a:solidFill>
              <a:schemeClr val="tx1"/>
            </a:solidFill>
            <a:round/>
            <a:headEnd/>
            <a:tailEnd/>
          </a:ln>
        </p:spPr>
        <p:txBody>
          <a:bodyPr/>
          <a:lstStyle/>
          <a:p>
            <a:endParaRPr lang="en-US"/>
          </a:p>
        </p:txBody>
      </p:sp>
      <p:sp>
        <p:nvSpPr>
          <p:cNvPr id="112222" name="Freeform 601"/>
          <p:cNvSpPr>
            <a:spLocks/>
          </p:cNvSpPr>
          <p:nvPr/>
        </p:nvSpPr>
        <p:spPr bwMode="auto">
          <a:xfrm>
            <a:off x="4238625" y="5697538"/>
            <a:ext cx="28575" cy="46037"/>
          </a:xfrm>
          <a:custGeom>
            <a:avLst/>
            <a:gdLst>
              <a:gd name="T0" fmla="*/ 0 w 130"/>
              <a:gd name="T1" fmla="*/ 0 h 212"/>
              <a:gd name="T2" fmla="*/ 2147483646 w 130"/>
              <a:gd name="T3" fmla="*/ 2147483646 h 212"/>
              <a:gd name="T4" fmla="*/ 2147483646 w 130"/>
              <a:gd name="T5" fmla="*/ 2147483646 h 212"/>
              <a:gd name="T6" fmla="*/ 0 w 130"/>
              <a:gd name="T7" fmla="*/ 0 h 212"/>
              <a:gd name="T8" fmla="*/ 0 60000 65536"/>
              <a:gd name="T9" fmla="*/ 0 60000 65536"/>
              <a:gd name="T10" fmla="*/ 0 60000 65536"/>
              <a:gd name="T11" fmla="*/ 0 60000 65536"/>
              <a:gd name="T12" fmla="*/ 0 w 130"/>
              <a:gd name="T13" fmla="*/ 0 h 212"/>
              <a:gd name="T14" fmla="*/ 130 w 130"/>
              <a:gd name="T15" fmla="*/ 212 h 212"/>
            </a:gdLst>
            <a:ahLst/>
            <a:cxnLst>
              <a:cxn ang="T8">
                <a:pos x="T0" y="T1"/>
              </a:cxn>
              <a:cxn ang="T9">
                <a:pos x="T2" y="T3"/>
              </a:cxn>
              <a:cxn ang="T10">
                <a:pos x="T4" y="T5"/>
              </a:cxn>
              <a:cxn ang="T11">
                <a:pos x="T6" y="T7"/>
              </a:cxn>
            </a:cxnLst>
            <a:rect l="T12" t="T13" r="T14" b="T15"/>
            <a:pathLst>
              <a:path w="130" h="212">
                <a:moveTo>
                  <a:pt x="0" y="0"/>
                </a:moveTo>
                <a:lnTo>
                  <a:pt x="130" y="212"/>
                </a:lnTo>
                <a:lnTo>
                  <a:pt x="117" y="203"/>
                </a:lnTo>
                <a:lnTo>
                  <a:pt x="0" y="0"/>
                </a:lnTo>
                <a:close/>
              </a:path>
            </a:pathLst>
          </a:custGeom>
          <a:solidFill>
            <a:srgbClr val="000000"/>
          </a:solidFill>
          <a:ln w="12700">
            <a:solidFill>
              <a:schemeClr val="tx1"/>
            </a:solidFill>
            <a:round/>
            <a:headEnd/>
            <a:tailEnd/>
          </a:ln>
        </p:spPr>
        <p:txBody>
          <a:bodyPr/>
          <a:lstStyle/>
          <a:p>
            <a:endParaRPr lang="en-US"/>
          </a:p>
        </p:txBody>
      </p:sp>
      <p:sp>
        <p:nvSpPr>
          <p:cNvPr id="112223" name="Freeform 602"/>
          <p:cNvSpPr>
            <a:spLocks/>
          </p:cNvSpPr>
          <p:nvPr/>
        </p:nvSpPr>
        <p:spPr bwMode="auto">
          <a:xfrm>
            <a:off x="4238625" y="5695950"/>
            <a:ext cx="28575" cy="47625"/>
          </a:xfrm>
          <a:custGeom>
            <a:avLst/>
            <a:gdLst>
              <a:gd name="T0" fmla="*/ 0 w 130"/>
              <a:gd name="T1" fmla="*/ 0 h 228"/>
              <a:gd name="T2" fmla="*/ 0 w 130"/>
              <a:gd name="T3" fmla="*/ 2147483646 h 228"/>
              <a:gd name="T4" fmla="*/ 2147483646 w 130"/>
              <a:gd name="T5" fmla="*/ 2147483646 h 228"/>
              <a:gd name="T6" fmla="*/ 2147483646 w 130"/>
              <a:gd name="T7" fmla="*/ 2147483646 h 228"/>
              <a:gd name="T8" fmla="*/ 0 w 130"/>
              <a:gd name="T9" fmla="*/ 0 h 228"/>
              <a:gd name="T10" fmla="*/ 0 60000 65536"/>
              <a:gd name="T11" fmla="*/ 0 60000 65536"/>
              <a:gd name="T12" fmla="*/ 0 60000 65536"/>
              <a:gd name="T13" fmla="*/ 0 60000 65536"/>
              <a:gd name="T14" fmla="*/ 0 60000 65536"/>
              <a:gd name="T15" fmla="*/ 0 w 130"/>
              <a:gd name="T16" fmla="*/ 0 h 228"/>
              <a:gd name="T17" fmla="*/ 130 w 130"/>
              <a:gd name="T18" fmla="*/ 228 h 228"/>
            </a:gdLst>
            <a:ahLst/>
            <a:cxnLst>
              <a:cxn ang="T10">
                <a:pos x="T0" y="T1"/>
              </a:cxn>
              <a:cxn ang="T11">
                <a:pos x="T2" y="T3"/>
              </a:cxn>
              <a:cxn ang="T12">
                <a:pos x="T4" y="T5"/>
              </a:cxn>
              <a:cxn ang="T13">
                <a:pos x="T6" y="T7"/>
              </a:cxn>
              <a:cxn ang="T14">
                <a:pos x="T8" y="T9"/>
              </a:cxn>
            </a:cxnLst>
            <a:rect l="T15" t="T16" r="T17" b="T18"/>
            <a:pathLst>
              <a:path w="130" h="228">
                <a:moveTo>
                  <a:pt x="0" y="0"/>
                </a:moveTo>
                <a:lnTo>
                  <a:pt x="0" y="16"/>
                </a:lnTo>
                <a:lnTo>
                  <a:pt x="117" y="219"/>
                </a:lnTo>
                <a:lnTo>
                  <a:pt x="130" y="228"/>
                </a:lnTo>
                <a:lnTo>
                  <a:pt x="0" y="0"/>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24" name="Freeform 603"/>
          <p:cNvSpPr>
            <a:spLocks/>
          </p:cNvSpPr>
          <p:nvPr/>
        </p:nvSpPr>
        <p:spPr bwMode="auto">
          <a:xfrm>
            <a:off x="4249738" y="5741988"/>
            <a:ext cx="17462" cy="1587"/>
          </a:xfrm>
          <a:custGeom>
            <a:avLst/>
            <a:gdLst>
              <a:gd name="T0" fmla="*/ 2147483646 w 83"/>
              <a:gd name="T1" fmla="*/ 2147483646 h 9"/>
              <a:gd name="T2" fmla="*/ 2147483646 w 83"/>
              <a:gd name="T3" fmla="*/ 0 h 9"/>
              <a:gd name="T4" fmla="*/ 0 w 83"/>
              <a:gd name="T5" fmla="*/ 2147483646 h 9"/>
              <a:gd name="T6" fmla="*/ 2147483646 w 83"/>
              <a:gd name="T7" fmla="*/ 2147483646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9"/>
                </a:moveTo>
                <a:lnTo>
                  <a:pt x="70" y="0"/>
                </a:lnTo>
                <a:lnTo>
                  <a:pt x="0" y="9"/>
                </a:lnTo>
                <a:lnTo>
                  <a:pt x="83" y="9"/>
                </a:lnTo>
                <a:close/>
              </a:path>
            </a:pathLst>
          </a:custGeom>
          <a:solidFill>
            <a:srgbClr val="000000"/>
          </a:solidFill>
          <a:ln w="12700">
            <a:solidFill>
              <a:schemeClr val="tx1"/>
            </a:solidFill>
            <a:round/>
            <a:headEnd/>
            <a:tailEnd/>
          </a:ln>
        </p:spPr>
        <p:txBody>
          <a:bodyPr/>
          <a:lstStyle/>
          <a:p>
            <a:endParaRPr lang="en-US"/>
          </a:p>
        </p:txBody>
      </p:sp>
      <p:sp>
        <p:nvSpPr>
          <p:cNvPr id="112225" name="Freeform 604"/>
          <p:cNvSpPr>
            <a:spLocks/>
          </p:cNvSpPr>
          <p:nvPr/>
        </p:nvSpPr>
        <p:spPr bwMode="auto">
          <a:xfrm>
            <a:off x="4249738" y="5741988"/>
            <a:ext cx="14287" cy="1587"/>
          </a:xfrm>
          <a:custGeom>
            <a:avLst/>
            <a:gdLst>
              <a:gd name="T0" fmla="*/ 2147483646 w 70"/>
              <a:gd name="T1" fmla="*/ 0 h 9"/>
              <a:gd name="T2" fmla="*/ 0 w 70"/>
              <a:gd name="T3" fmla="*/ 2147483646 h 9"/>
              <a:gd name="T4" fmla="*/ 0 w 70"/>
              <a:gd name="T5" fmla="*/ 0 h 9"/>
              <a:gd name="T6" fmla="*/ 2147483646 w 70"/>
              <a:gd name="T7" fmla="*/ 0 h 9"/>
              <a:gd name="T8" fmla="*/ 0 60000 65536"/>
              <a:gd name="T9" fmla="*/ 0 60000 65536"/>
              <a:gd name="T10" fmla="*/ 0 60000 65536"/>
              <a:gd name="T11" fmla="*/ 0 60000 65536"/>
              <a:gd name="T12" fmla="*/ 0 w 70"/>
              <a:gd name="T13" fmla="*/ 0 h 9"/>
              <a:gd name="T14" fmla="*/ 70 w 70"/>
              <a:gd name="T15" fmla="*/ 9 h 9"/>
            </a:gdLst>
            <a:ahLst/>
            <a:cxnLst>
              <a:cxn ang="T8">
                <a:pos x="T0" y="T1"/>
              </a:cxn>
              <a:cxn ang="T9">
                <a:pos x="T2" y="T3"/>
              </a:cxn>
              <a:cxn ang="T10">
                <a:pos x="T4" y="T5"/>
              </a:cxn>
              <a:cxn ang="T11">
                <a:pos x="T6" y="T7"/>
              </a:cxn>
            </a:cxnLst>
            <a:rect l="T12" t="T13" r="T14" b="T15"/>
            <a:pathLst>
              <a:path w="70" h="9">
                <a:moveTo>
                  <a:pt x="70" y="0"/>
                </a:moveTo>
                <a:lnTo>
                  <a:pt x="0" y="9"/>
                </a:lnTo>
                <a:lnTo>
                  <a:pt x="0" y="0"/>
                </a:lnTo>
                <a:lnTo>
                  <a:pt x="70" y="0"/>
                </a:lnTo>
                <a:close/>
              </a:path>
            </a:pathLst>
          </a:custGeom>
          <a:solidFill>
            <a:srgbClr val="000000"/>
          </a:solidFill>
          <a:ln w="12700">
            <a:solidFill>
              <a:schemeClr val="tx1"/>
            </a:solidFill>
            <a:round/>
            <a:headEnd/>
            <a:tailEnd/>
          </a:ln>
        </p:spPr>
        <p:txBody>
          <a:bodyPr/>
          <a:lstStyle/>
          <a:p>
            <a:endParaRPr lang="en-US"/>
          </a:p>
        </p:txBody>
      </p:sp>
      <p:sp>
        <p:nvSpPr>
          <p:cNvPr id="112226" name="Freeform 605"/>
          <p:cNvSpPr>
            <a:spLocks/>
          </p:cNvSpPr>
          <p:nvPr/>
        </p:nvSpPr>
        <p:spPr bwMode="auto">
          <a:xfrm>
            <a:off x="4249738" y="5741988"/>
            <a:ext cx="17462" cy="1587"/>
          </a:xfrm>
          <a:custGeom>
            <a:avLst/>
            <a:gdLst>
              <a:gd name="T0" fmla="*/ 2147483646 w 83"/>
              <a:gd name="T1" fmla="*/ 2147483646 h 9"/>
              <a:gd name="T2" fmla="*/ 2147483646 w 83"/>
              <a:gd name="T3" fmla="*/ 0 h 9"/>
              <a:gd name="T4" fmla="*/ 0 w 83"/>
              <a:gd name="T5" fmla="*/ 0 h 9"/>
              <a:gd name="T6" fmla="*/ 0 w 83"/>
              <a:gd name="T7" fmla="*/ 2147483646 h 9"/>
              <a:gd name="T8" fmla="*/ 2147483646 w 83"/>
              <a:gd name="T9" fmla="*/ 2147483646 h 9"/>
              <a:gd name="T10" fmla="*/ 0 60000 65536"/>
              <a:gd name="T11" fmla="*/ 0 60000 65536"/>
              <a:gd name="T12" fmla="*/ 0 60000 65536"/>
              <a:gd name="T13" fmla="*/ 0 60000 65536"/>
              <a:gd name="T14" fmla="*/ 0 60000 65536"/>
              <a:gd name="T15" fmla="*/ 0 w 83"/>
              <a:gd name="T16" fmla="*/ 0 h 9"/>
              <a:gd name="T17" fmla="*/ 83 w 83"/>
              <a:gd name="T18" fmla="*/ 9 h 9"/>
            </a:gdLst>
            <a:ahLst/>
            <a:cxnLst>
              <a:cxn ang="T10">
                <a:pos x="T0" y="T1"/>
              </a:cxn>
              <a:cxn ang="T11">
                <a:pos x="T2" y="T3"/>
              </a:cxn>
              <a:cxn ang="T12">
                <a:pos x="T4" y="T5"/>
              </a:cxn>
              <a:cxn ang="T13">
                <a:pos x="T6" y="T7"/>
              </a:cxn>
              <a:cxn ang="T14">
                <a:pos x="T8" y="T9"/>
              </a:cxn>
            </a:cxnLst>
            <a:rect l="T15" t="T16" r="T17" b="T18"/>
            <a:pathLst>
              <a:path w="83" h="9">
                <a:moveTo>
                  <a:pt x="83" y="9"/>
                </a:moveTo>
                <a:lnTo>
                  <a:pt x="70" y="0"/>
                </a:lnTo>
                <a:lnTo>
                  <a:pt x="0" y="0"/>
                </a:lnTo>
                <a:lnTo>
                  <a:pt x="0" y="9"/>
                </a:lnTo>
                <a:lnTo>
                  <a:pt x="83"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27" name="Line 606"/>
          <p:cNvSpPr>
            <a:spLocks noChangeShapeType="1"/>
          </p:cNvSpPr>
          <p:nvPr/>
        </p:nvSpPr>
        <p:spPr bwMode="auto">
          <a:xfrm>
            <a:off x="4249738" y="5741988"/>
            <a:ext cx="1587" cy="158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228" name="Freeform 607"/>
          <p:cNvSpPr>
            <a:spLocks/>
          </p:cNvSpPr>
          <p:nvPr/>
        </p:nvSpPr>
        <p:spPr bwMode="auto">
          <a:xfrm>
            <a:off x="4230688" y="5741988"/>
            <a:ext cx="19050" cy="1587"/>
          </a:xfrm>
          <a:custGeom>
            <a:avLst/>
            <a:gdLst>
              <a:gd name="T0" fmla="*/ 2147483646 w 91"/>
              <a:gd name="T1" fmla="*/ 2147483646 h 9"/>
              <a:gd name="T2" fmla="*/ 2147483646 w 91"/>
              <a:gd name="T3" fmla="*/ 0 h 9"/>
              <a:gd name="T4" fmla="*/ 0 w 91"/>
              <a:gd name="T5" fmla="*/ 2147483646 h 9"/>
              <a:gd name="T6" fmla="*/ 2147483646 w 91"/>
              <a:gd name="T7" fmla="*/ 2147483646 h 9"/>
              <a:gd name="T8" fmla="*/ 0 60000 65536"/>
              <a:gd name="T9" fmla="*/ 0 60000 65536"/>
              <a:gd name="T10" fmla="*/ 0 60000 65536"/>
              <a:gd name="T11" fmla="*/ 0 60000 65536"/>
              <a:gd name="T12" fmla="*/ 0 w 91"/>
              <a:gd name="T13" fmla="*/ 0 h 9"/>
              <a:gd name="T14" fmla="*/ 91 w 91"/>
              <a:gd name="T15" fmla="*/ 9 h 9"/>
            </a:gdLst>
            <a:ahLst/>
            <a:cxnLst>
              <a:cxn ang="T8">
                <a:pos x="T0" y="T1"/>
              </a:cxn>
              <a:cxn ang="T9">
                <a:pos x="T2" y="T3"/>
              </a:cxn>
              <a:cxn ang="T10">
                <a:pos x="T4" y="T5"/>
              </a:cxn>
              <a:cxn ang="T11">
                <a:pos x="T6" y="T7"/>
              </a:cxn>
            </a:cxnLst>
            <a:rect l="T12" t="T13" r="T14" b="T15"/>
            <a:pathLst>
              <a:path w="91" h="9">
                <a:moveTo>
                  <a:pt x="91" y="9"/>
                </a:moveTo>
                <a:lnTo>
                  <a:pt x="91" y="0"/>
                </a:lnTo>
                <a:lnTo>
                  <a:pt x="0" y="9"/>
                </a:lnTo>
                <a:lnTo>
                  <a:pt x="91" y="9"/>
                </a:lnTo>
                <a:close/>
              </a:path>
            </a:pathLst>
          </a:custGeom>
          <a:solidFill>
            <a:srgbClr val="000000"/>
          </a:solidFill>
          <a:ln w="12700">
            <a:solidFill>
              <a:schemeClr val="tx1"/>
            </a:solidFill>
            <a:round/>
            <a:headEnd/>
            <a:tailEnd/>
          </a:ln>
        </p:spPr>
        <p:txBody>
          <a:bodyPr/>
          <a:lstStyle/>
          <a:p>
            <a:endParaRPr lang="en-US"/>
          </a:p>
        </p:txBody>
      </p:sp>
      <p:sp>
        <p:nvSpPr>
          <p:cNvPr id="112229" name="Freeform 609"/>
          <p:cNvSpPr>
            <a:spLocks/>
          </p:cNvSpPr>
          <p:nvPr/>
        </p:nvSpPr>
        <p:spPr bwMode="auto">
          <a:xfrm>
            <a:off x="4229100" y="5741988"/>
            <a:ext cx="20638" cy="1587"/>
          </a:xfrm>
          <a:custGeom>
            <a:avLst/>
            <a:gdLst>
              <a:gd name="T0" fmla="*/ 2147483646 w 98"/>
              <a:gd name="T1" fmla="*/ 0 h 9"/>
              <a:gd name="T2" fmla="*/ 2147483646 w 98"/>
              <a:gd name="T3" fmla="*/ 2147483646 h 9"/>
              <a:gd name="T4" fmla="*/ 0 w 98"/>
              <a:gd name="T5" fmla="*/ 0 h 9"/>
              <a:gd name="T6" fmla="*/ 2147483646 w 98"/>
              <a:gd name="T7" fmla="*/ 0 h 9"/>
              <a:gd name="T8" fmla="*/ 0 60000 65536"/>
              <a:gd name="T9" fmla="*/ 0 60000 65536"/>
              <a:gd name="T10" fmla="*/ 0 60000 65536"/>
              <a:gd name="T11" fmla="*/ 0 60000 65536"/>
              <a:gd name="T12" fmla="*/ 0 w 98"/>
              <a:gd name="T13" fmla="*/ 0 h 9"/>
              <a:gd name="T14" fmla="*/ 98 w 98"/>
              <a:gd name="T15" fmla="*/ 9 h 9"/>
            </a:gdLst>
            <a:ahLst/>
            <a:cxnLst>
              <a:cxn ang="T8">
                <a:pos x="T0" y="T1"/>
              </a:cxn>
              <a:cxn ang="T9">
                <a:pos x="T2" y="T3"/>
              </a:cxn>
              <a:cxn ang="T10">
                <a:pos x="T4" y="T5"/>
              </a:cxn>
              <a:cxn ang="T11">
                <a:pos x="T6" y="T7"/>
              </a:cxn>
            </a:cxnLst>
            <a:rect l="T12" t="T13" r="T14" b="T15"/>
            <a:pathLst>
              <a:path w="98" h="9">
                <a:moveTo>
                  <a:pt x="98" y="0"/>
                </a:moveTo>
                <a:lnTo>
                  <a:pt x="7" y="9"/>
                </a:lnTo>
                <a:lnTo>
                  <a:pt x="0" y="0"/>
                </a:lnTo>
                <a:lnTo>
                  <a:pt x="98" y="0"/>
                </a:lnTo>
                <a:close/>
              </a:path>
            </a:pathLst>
          </a:custGeom>
          <a:solidFill>
            <a:srgbClr val="000000"/>
          </a:solidFill>
          <a:ln w="12700">
            <a:solidFill>
              <a:schemeClr val="tx1"/>
            </a:solidFill>
            <a:round/>
            <a:headEnd/>
            <a:tailEnd/>
          </a:ln>
        </p:spPr>
        <p:txBody>
          <a:bodyPr/>
          <a:lstStyle/>
          <a:p>
            <a:endParaRPr lang="en-US"/>
          </a:p>
        </p:txBody>
      </p:sp>
      <p:sp>
        <p:nvSpPr>
          <p:cNvPr id="112230" name="Freeform 610"/>
          <p:cNvSpPr>
            <a:spLocks/>
          </p:cNvSpPr>
          <p:nvPr/>
        </p:nvSpPr>
        <p:spPr bwMode="auto">
          <a:xfrm>
            <a:off x="4229100" y="5741988"/>
            <a:ext cx="20638" cy="1587"/>
          </a:xfrm>
          <a:custGeom>
            <a:avLst/>
            <a:gdLst>
              <a:gd name="T0" fmla="*/ 2147483646 w 98"/>
              <a:gd name="T1" fmla="*/ 2147483646 h 9"/>
              <a:gd name="T2" fmla="*/ 2147483646 w 98"/>
              <a:gd name="T3" fmla="*/ 0 h 9"/>
              <a:gd name="T4" fmla="*/ 0 w 98"/>
              <a:gd name="T5" fmla="*/ 0 h 9"/>
              <a:gd name="T6" fmla="*/ 2147483646 w 98"/>
              <a:gd name="T7" fmla="*/ 2147483646 h 9"/>
              <a:gd name="T8" fmla="*/ 2147483646 w 98"/>
              <a:gd name="T9" fmla="*/ 2147483646 h 9"/>
              <a:gd name="T10" fmla="*/ 0 60000 65536"/>
              <a:gd name="T11" fmla="*/ 0 60000 65536"/>
              <a:gd name="T12" fmla="*/ 0 60000 65536"/>
              <a:gd name="T13" fmla="*/ 0 60000 65536"/>
              <a:gd name="T14" fmla="*/ 0 60000 65536"/>
              <a:gd name="T15" fmla="*/ 0 w 98"/>
              <a:gd name="T16" fmla="*/ 0 h 9"/>
              <a:gd name="T17" fmla="*/ 98 w 98"/>
              <a:gd name="T18" fmla="*/ 9 h 9"/>
            </a:gdLst>
            <a:ahLst/>
            <a:cxnLst>
              <a:cxn ang="T10">
                <a:pos x="T0" y="T1"/>
              </a:cxn>
              <a:cxn ang="T11">
                <a:pos x="T2" y="T3"/>
              </a:cxn>
              <a:cxn ang="T12">
                <a:pos x="T4" y="T5"/>
              </a:cxn>
              <a:cxn ang="T13">
                <a:pos x="T6" y="T7"/>
              </a:cxn>
              <a:cxn ang="T14">
                <a:pos x="T8" y="T9"/>
              </a:cxn>
            </a:cxnLst>
            <a:rect l="T15" t="T16" r="T17" b="T18"/>
            <a:pathLst>
              <a:path w="98" h="9">
                <a:moveTo>
                  <a:pt x="98" y="9"/>
                </a:moveTo>
                <a:lnTo>
                  <a:pt x="98" y="0"/>
                </a:lnTo>
                <a:lnTo>
                  <a:pt x="0" y="0"/>
                </a:lnTo>
                <a:lnTo>
                  <a:pt x="7" y="9"/>
                </a:lnTo>
                <a:lnTo>
                  <a:pt x="98" y="9"/>
                </a:lnTo>
                <a:close/>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231" name="Freeform 611"/>
          <p:cNvSpPr>
            <a:spLocks/>
          </p:cNvSpPr>
          <p:nvPr/>
        </p:nvSpPr>
        <p:spPr bwMode="auto">
          <a:xfrm>
            <a:off x="4237038" y="2678113"/>
            <a:ext cx="6350" cy="3019425"/>
          </a:xfrm>
          <a:custGeom>
            <a:avLst/>
            <a:gdLst>
              <a:gd name="T0" fmla="*/ 2147483646 w 31"/>
              <a:gd name="T1" fmla="*/ 0 h 14435"/>
              <a:gd name="T2" fmla="*/ 0 w 31"/>
              <a:gd name="T3" fmla="*/ 0 h 14435"/>
              <a:gd name="T4" fmla="*/ 2147483646 w 31"/>
              <a:gd name="T5" fmla="*/ 2147483646 h 14435"/>
              <a:gd name="T6" fmla="*/ 2147483646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31" y="0"/>
                </a:moveTo>
                <a:lnTo>
                  <a:pt x="0" y="0"/>
                </a:lnTo>
                <a:lnTo>
                  <a:pt x="31" y="14435"/>
                </a:lnTo>
                <a:lnTo>
                  <a:pt x="31" y="0"/>
                </a:lnTo>
                <a:close/>
              </a:path>
            </a:pathLst>
          </a:custGeom>
          <a:solidFill>
            <a:srgbClr val="000000"/>
          </a:solidFill>
          <a:ln w="41275">
            <a:solidFill>
              <a:schemeClr val="tx1"/>
            </a:solidFill>
            <a:round/>
            <a:headEnd/>
            <a:tailEnd/>
          </a:ln>
        </p:spPr>
        <p:txBody>
          <a:bodyPr/>
          <a:lstStyle/>
          <a:p>
            <a:endParaRPr lang="en-US"/>
          </a:p>
        </p:txBody>
      </p:sp>
      <p:sp>
        <p:nvSpPr>
          <p:cNvPr id="112232" name="Freeform 612"/>
          <p:cNvSpPr>
            <a:spLocks/>
          </p:cNvSpPr>
          <p:nvPr/>
        </p:nvSpPr>
        <p:spPr bwMode="auto">
          <a:xfrm>
            <a:off x="4237038" y="2678113"/>
            <a:ext cx="6350" cy="3019425"/>
          </a:xfrm>
          <a:custGeom>
            <a:avLst/>
            <a:gdLst>
              <a:gd name="T0" fmla="*/ 0 w 31"/>
              <a:gd name="T1" fmla="*/ 0 h 14435"/>
              <a:gd name="T2" fmla="*/ 2147483646 w 31"/>
              <a:gd name="T3" fmla="*/ 2147483646 h 14435"/>
              <a:gd name="T4" fmla="*/ 0 w 31"/>
              <a:gd name="T5" fmla="*/ 2147483646 h 14435"/>
              <a:gd name="T6" fmla="*/ 0 w 31"/>
              <a:gd name="T7" fmla="*/ 0 h 14435"/>
              <a:gd name="T8" fmla="*/ 0 60000 65536"/>
              <a:gd name="T9" fmla="*/ 0 60000 65536"/>
              <a:gd name="T10" fmla="*/ 0 60000 65536"/>
              <a:gd name="T11" fmla="*/ 0 60000 65536"/>
              <a:gd name="T12" fmla="*/ 0 w 31"/>
              <a:gd name="T13" fmla="*/ 0 h 14435"/>
              <a:gd name="T14" fmla="*/ 31 w 31"/>
              <a:gd name="T15" fmla="*/ 14435 h 14435"/>
            </a:gdLst>
            <a:ahLst/>
            <a:cxnLst>
              <a:cxn ang="T8">
                <a:pos x="T0" y="T1"/>
              </a:cxn>
              <a:cxn ang="T9">
                <a:pos x="T2" y="T3"/>
              </a:cxn>
              <a:cxn ang="T10">
                <a:pos x="T4" y="T5"/>
              </a:cxn>
              <a:cxn ang="T11">
                <a:pos x="T6" y="T7"/>
              </a:cxn>
            </a:cxnLst>
            <a:rect l="T12" t="T13" r="T14" b="T15"/>
            <a:pathLst>
              <a:path w="31" h="14435">
                <a:moveTo>
                  <a:pt x="0" y="0"/>
                </a:moveTo>
                <a:lnTo>
                  <a:pt x="31" y="14435"/>
                </a:lnTo>
                <a:lnTo>
                  <a:pt x="0" y="14435"/>
                </a:lnTo>
                <a:lnTo>
                  <a:pt x="0" y="0"/>
                </a:lnTo>
                <a:close/>
              </a:path>
            </a:pathLst>
          </a:custGeom>
          <a:solidFill>
            <a:srgbClr val="000000"/>
          </a:solidFill>
          <a:ln w="41275">
            <a:solidFill>
              <a:schemeClr val="tx1"/>
            </a:solidFill>
            <a:round/>
            <a:headEnd/>
            <a:tailEnd/>
          </a:ln>
        </p:spPr>
        <p:txBody>
          <a:bodyPr/>
          <a:lstStyle/>
          <a:p>
            <a:endParaRPr lang="en-US"/>
          </a:p>
        </p:txBody>
      </p:sp>
      <p:sp>
        <p:nvSpPr>
          <p:cNvPr id="112233" name="Rectangle 613"/>
          <p:cNvSpPr>
            <a:spLocks noChangeArrowheads="1"/>
          </p:cNvSpPr>
          <p:nvPr/>
        </p:nvSpPr>
        <p:spPr bwMode="auto">
          <a:xfrm>
            <a:off x="4237038" y="2678113"/>
            <a:ext cx="6350" cy="301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34" name="Freeform 614"/>
          <p:cNvSpPr>
            <a:spLocks/>
          </p:cNvSpPr>
          <p:nvPr/>
        </p:nvSpPr>
        <p:spPr bwMode="auto">
          <a:xfrm>
            <a:off x="1320800" y="4187825"/>
            <a:ext cx="487363"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235" name="Freeform 615"/>
          <p:cNvSpPr>
            <a:spLocks/>
          </p:cNvSpPr>
          <p:nvPr/>
        </p:nvSpPr>
        <p:spPr bwMode="auto">
          <a:xfrm>
            <a:off x="1320800" y="4187825"/>
            <a:ext cx="487363"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36" name="Rectangle 616"/>
          <p:cNvSpPr>
            <a:spLocks noChangeArrowheads="1"/>
          </p:cNvSpPr>
          <p:nvPr/>
        </p:nvSpPr>
        <p:spPr bwMode="auto">
          <a:xfrm>
            <a:off x="1320800" y="4187825"/>
            <a:ext cx="487363"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37" name="Freeform 617"/>
          <p:cNvSpPr>
            <a:spLocks/>
          </p:cNvSpPr>
          <p:nvPr/>
        </p:nvSpPr>
        <p:spPr bwMode="auto">
          <a:xfrm>
            <a:off x="1320800" y="4183063"/>
            <a:ext cx="487363"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238" name="Freeform 618"/>
          <p:cNvSpPr>
            <a:spLocks/>
          </p:cNvSpPr>
          <p:nvPr/>
        </p:nvSpPr>
        <p:spPr bwMode="auto">
          <a:xfrm>
            <a:off x="1320800" y="4183063"/>
            <a:ext cx="487363"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39" name="Rectangle 619"/>
          <p:cNvSpPr>
            <a:spLocks noChangeArrowheads="1"/>
          </p:cNvSpPr>
          <p:nvPr/>
        </p:nvSpPr>
        <p:spPr bwMode="auto">
          <a:xfrm>
            <a:off x="1320800" y="4183063"/>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40" name="Rectangle 622"/>
          <p:cNvSpPr>
            <a:spLocks noChangeArrowheads="1"/>
          </p:cNvSpPr>
          <p:nvPr/>
        </p:nvSpPr>
        <p:spPr bwMode="auto">
          <a:xfrm>
            <a:off x="1333500" y="3697288"/>
            <a:ext cx="463550"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41" name="Freeform 623"/>
          <p:cNvSpPr>
            <a:spLocks/>
          </p:cNvSpPr>
          <p:nvPr/>
        </p:nvSpPr>
        <p:spPr bwMode="auto">
          <a:xfrm>
            <a:off x="1320800" y="4689475"/>
            <a:ext cx="487363"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242" name="Freeform 624"/>
          <p:cNvSpPr>
            <a:spLocks/>
          </p:cNvSpPr>
          <p:nvPr/>
        </p:nvSpPr>
        <p:spPr bwMode="auto">
          <a:xfrm>
            <a:off x="1320800" y="4689475"/>
            <a:ext cx="487363"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43" name="Rectangle 625"/>
          <p:cNvSpPr>
            <a:spLocks noChangeArrowheads="1"/>
          </p:cNvSpPr>
          <p:nvPr/>
        </p:nvSpPr>
        <p:spPr bwMode="auto">
          <a:xfrm>
            <a:off x="1320800" y="4689475"/>
            <a:ext cx="487363"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44" name="Freeform 626"/>
          <p:cNvSpPr>
            <a:spLocks/>
          </p:cNvSpPr>
          <p:nvPr/>
        </p:nvSpPr>
        <p:spPr bwMode="auto">
          <a:xfrm>
            <a:off x="1320800" y="4687888"/>
            <a:ext cx="487363"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245" name="Freeform 627"/>
          <p:cNvSpPr>
            <a:spLocks/>
          </p:cNvSpPr>
          <p:nvPr/>
        </p:nvSpPr>
        <p:spPr bwMode="auto">
          <a:xfrm>
            <a:off x="1320800" y="4687888"/>
            <a:ext cx="487363"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46" name="Rectangle 628"/>
          <p:cNvSpPr>
            <a:spLocks noChangeArrowheads="1"/>
          </p:cNvSpPr>
          <p:nvPr/>
        </p:nvSpPr>
        <p:spPr bwMode="auto">
          <a:xfrm>
            <a:off x="1320800" y="4687888"/>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47" name="Rectangle 631"/>
          <p:cNvSpPr>
            <a:spLocks noChangeArrowheads="1"/>
          </p:cNvSpPr>
          <p:nvPr/>
        </p:nvSpPr>
        <p:spPr bwMode="auto">
          <a:xfrm>
            <a:off x="1333500" y="4200525"/>
            <a:ext cx="463550"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48" name="Freeform 632"/>
          <p:cNvSpPr>
            <a:spLocks/>
          </p:cNvSpPr>
          <p:nvPr/>
        </p:nvSpPr>
        <p:spPr bwMode="auto">
          <a:xfrm>
            <a:off x="1320800" y="5194300"/>
            <a:ext cx="487363"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249" name="Freeform 633"/>
          <p:cNvSpPr>
            <a:spLocks/>
          </p:cNvSpPr>
          <p:nvPr/>
        </p:nvSpPr>
        <p:spPr bwMode="auto">
          <a:xfrm>
            <a:off x="1320800" y="5194300"/>
            <a:ext cx="487363"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50" name="Rectangle 634"/>
          <p:cNvSpPr>
            <a:spLocks noChangeArrowheads="1"/>
          </p:cNvSpPr>
          <p:nvPr/>
        </p:nvSpPr>
        <p:spPr bwMode="auto">
          <a:xfrm>
            <a:off x="1320800" y="5194300"/>
            <a:ext cx="487363"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51" name="Freeform 635"/>
          <p:cNvSpPr>
            <a:spLocks/>
          </p:cNvSpPr>
          <p:nvPr/>
        </p:nvSpPr>
        <p:spPr bwMode="auto">
          <a:xfrm>
            <a:off x="1320800" y="5189538"/>
            <a:ext cx="487363" cy="7937"/>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252" name="Freeform 636"/>
          <p:cNvSpPr>
            <a:spLocks/>
          </p:cNvSpPr>
          <p:nvPr/>
        </p:nvSpPr>
        <p:spPr bwMode="auto">
          <a:xfrm>
            <a:off x="1320800" y="5189538"/>
            <a:ext cx="487363" cy="7937"/>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53" name="Rectangle 637"/>
          <p:cNvSpPr>
            <a:spLocks noChangeArrowheads="1"/>
          </p:cNvSpPr>
          <p:nvPr/>
        </p:nvSpPr>
        <p:spPr bwMode="auto">
          <a:xfrm>
            <a:off x="1320800" y="5189538"/>
            <a:ext cx="487363"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54" name="Rectangle 640"/>
          <p:cNvSpPr>
            <a:spLocks noChangeArrowheads="1"/>
          </p:cNvSpPr>
          <p:nvPr/>
        </p:nvSpPr>
        <p:spPr bwMode="auto">
          <a:xfrm>
            <a:off x="1333500" y="4702175"/>
            <a:ext cx="463550"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55" name="Rectangle 643"/>
          <p:cNvSpPr>
            <a:spLocks noChangeArrowheads="1"/>
          </p:cNvSpPr>
          <p:nvPr/>
        </p:nvSpPr>
        <p:spPr bwMode="auto">
          <a:xfrm>
            <a:off x="1333500" y="5207000"/>
            <a:ext cx="463550"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56" name="Freeform 644"/>
          <p:cNvSpPr>
            <a:spLocks/>
          </p:cNvSpPr>
          <p:nvPr/>
        </p:nvSpPr>
        <p:spPr bwMode="auto">
          <a:xfrm>
            <a:off x="1320800" y="5692775"/>
            <a:ext cx="487363"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34925">
            <a:solidFill>
              <a:schemeClr val="tx1"/>
            </a:solidFill>
            <a:round/>
            <a:headEnd/>
            <a:tailEnd/>
          </a:ln>
        </p:spPr>
        <p:txBody>
          <a:bodyPr/>
          <a:lstStyle/>
          <a:p>
            <a:endParaRPr lang="en-US"/>
          </a:p>
        </p:txBody>
      </p:sp>
      <p:sp>
        <p:nvSpPr>
          <p:cNvPr id="112257" name="Freeform 645"/>
          <p:cNvSpPr>
            <a:spLocks/>
          </p:cNvSpPr>
          <p:nvPr/>
        </p:nvSpPr>
        <p:spPr bwMode="auto">
          <a:xfrm>
            <a:off x="1320800" y="5692775"/>
            <a:ext cx="487363"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258" name="Rectangle 646"/>
          <p:cNvSpPr>
            <a:spLocks noChangeArrowheads="1"/>
          </p:cNvSpPr>
          <p:nvPr/>
        </p:nvSpPr>
        <p:spPr bwMode="auto">
          <a:xfrm>
            <a:off x="1320800" y="5692775"/>
            <a:ext cx="487363"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59" name="Freeform 647"/>
          <p:cNvSpPr>
            <a:spLocks/>
          </p:cNvSpPr>
          <p:nvPr/>
        </p:nvSpPr>
        <p:spPr bwMode="auto">
          <a:xfrm>
            <a:off x="1320800" y="5695950"/>
            <a:ext cx="487363"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2260" name="Freeform 648"/>
          <p:cNvSpPr>
            <a:spLocks/>
          </p:cNvSpPr>
          <p:nvPr/>
        </p:nvSpPr>
        <p:spPr bwMode="auto">
          <a:xfrm>
            <a:off x="1320800" y="5695950"/>
            <a:ext cx="487363"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261" name="Rectangle 649"/>
          <p:cNvSpPr>
            <a:spLocks noChangeArrowheads="1"/>
          </p:cNvSpPr>
          <p:nvPr/>
        </p:nvSpPr>
        <p:spPr bwMode="auto">
          <a:xfrm>
            <a:off x="1320800" y="5695950"/>
            <a:ext cx="487363"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62" name="Freeform 650"/>
          <p:cNvSpPr>
            <a:spLocks/>
          </p:cNvSpPr>
          <p:nvPr/>
        </p:nvSpPr>
        <p:spPr bwMode="auto">
          <a:xfrm>
            <a:off x="1320800" y="3684588"/>
            <a:ext cx="487363"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263" name="Freeform 651"/>
          <p:cNvSpPr>
            <a:spLocks/>
          </p:cNvSpPr>
          <p:nvPr/>
        </p:nvSpPr>
        <p:spPr bwMode="auto">
          <a:xfrm>
            <a:off x="1320800" y="3684588"/>
            <a:ext cx="487363"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64" name="Rectangle 652"/>
          <p:cNvSpPr>
            <a:spLocks noChangeArrowheads="1"/>
          </p:cNvSpPr>
          <p:nvPr/>
        </p:nvSpPr>
        <p:spPr bwMode="auto">
          <a:xfrm>
            <a:off x="1320800" y="3684588"/>
            <a:ext cx="487363"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65" name="Freeform 653"/>
          <p:cNvSpPr>
            <a:spLocks/>
          </p:cNvSpPr>
          <p:nvPr/>
        </p:nvSpPr>
        <p:spPr bwMode="auto">
          <a:xfrm>
            <a:off x="1320800" y="3681413"/>
            <a:ext cx="487363"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266" name="Freeform 654"/>
          <p:cNvSpPr>
            <a:spLocks/>
          </p:cNvSpPr>
          <p:nvPr/>
        </p:nvSpPr>
        <p:spPr bwMode="auto">
          <a:xfrm>
            <a:off x="1320800" y="3681413"/>
            <a:ext cx="487363"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67" name="Rectangle 655"/>
          <p:cNvSpPr>
            <a:spLocks noChangeArrowheads="1"/>
          </p:cNvSpPr>
          <p:nvPr/>
        </p:nvSpPr>
        <p:spPr bwMode="auto">
          <a:xfrm>
            <a:off x="1320800" y="3681413"/>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68" name="Rectangle 658"/>
          <p:cNvSpPr>
            <a:spLocks noChangeArrowheads="1"/>
          </p:cNvSpPr>
          <p:nvPr/>
        </p:nvSpPr>
        <p:spPr bwMode="auto">
          <a:xfrm>
            <a:off x="1333500" y="3195638"/>
            <a:ext cx="463550"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69" name="Freeform 659"/>
          <p:cNvSpPr>
            <a:spLocks/>
          </p:cNvSpPr>
          <p:nvPr/>
        </p:nvSpPr>
        <p:spPr bwMode="auto">
          <a:xfrm>
            <a:off x="1320800" y="3179763"/>
            <a:ext cx="487363"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270" name="Freeform 660"/>
          <p:cNvSpPr>
            <a:spLocks/>
          </p:cNvSpPr>
          <p:nvPr/>
        </p:nvSpPr>
        <p:spPr bwMode="auto">
          <a:xfrm>
            <a:off x="1320800" y="3179763"/>
            <a:ext cx="487363"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71" name="Rectangle 661"/>
          <p:cNvSpPr>
            <a:spLocks noChangeArrowheads="1"/>
          </p:cNvSpPr>
          <p:nvPr/>
        </p:nvSpPr>
        <p:spPr bwMode="auto">
          <a:xfrm>
            <a:off x="1320800" y="3179763"/>
            <a:ext cx="487363"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72" name="Freeform 662"/>
          <p:cNvSpPr>
            <a:spLocks/>
          </p:cNvSpPr>
          <p:nvPr/>
        </p:nvSpPr>
        <p:spPr bwMode="auto">
          <a:xfrm>
            <a:off x="1320800" y="3178175"/>
            <a:ext cx="487363"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273" name="Freeform 663"/>
          <p:cNvSpPr>
            <a:spLocks/>
          </p:cNvSpPr>
          <p:nvPr/>
        </p:nvSpPr>
        <p:spPr bwMode="auto">
          <a:xfrm>
            <a:off x="1320800" y="3178175"/>
            <a:ext cx="487363"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74" name="Rectangle 664"/>
          <p:cNvSpPr>
            <a:spLocks noChangeArrowheads="1"/>
          </p:cNvSpPr>
          <p:nvPr/>
        </p:nvSpPr>
        <p:spPr bwMode="auto">
          <a:xfrm>
            <a:off x="1320800" y="3178175"/>
            <a:ext cx="487363"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75" name="Rectangle 667"/>
          <p:cNvSpPr>
            <a:spLocks noChangeArrowheads="1"/>
          </p:cNvSpPr>
          <p:nvPr/>
        </p:nvSpPr>
        <p:spPr bwMode="auto">
          <a:xfrm>
            <a:off x="1333500" y="2690813"/>
            <a:ext cx="463550"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76" name="Freeform 668"/>
          <p:cNvSpPr>
            <a:spLocks/>
          </p:cNvSpPr>
          <p:nvPr/>
        </p:nvSpPr>
        <p:spPr bwMode="auto">
          <a:xfrm>
            <a:off x="1808163" y="3178175"/>
            <a:ext cx="485775" cy="6350"/>
          </a:xfrm>
          <a:custGeom>
            <a:avLst/>
            <a:gdLst>
              <a:gd name="T0" fmla="*/ 2147483646 w 2299"/>
              <a:gd name="T1" fmla="*/ 2147483646 h 31"/>
              <a:gd name="T2" fmla="*/ 2147483646 w 2299"/>
              <a:gd name="T3" fmla="*/ 0 h 31"/>
              <a:gd name="T4" fmla="*/ 0 w 2299"/>
              <a:gd name="T5" fmla="*/ 2147483646 h 31"/>
              <a:gd name="T6" fmla="*/ 2147483646 w 2299"/>
              <a:gd name="T7" fmla="*/ 2147483646 h 31"/>
              <a:gd name="T8" fmla="*/ 0 60000 65536"/>
              <a:gd name="T9" fmla="*/ 0 60000 65536"/>
              <a:gd name="T10" fmla="*/ 0 60000 65536"/>
              <a:gd name="T11" fmla="*/ 0 60000 65536"/>
              <a:gd name="T12" fmla="*/ 0 w 2299"/>
              <a:gd name="T13" fmla="*/ 0 h 31"/>
              <a:gd name="T14" fmla="*/ 2299 w 2299"/>
              <a:gd name="T15" fmla="*/ 31 h 31"/>
            </a:gdLst>
            <a:ahLst/>
            <a:cxnLst>
              <a:cxn ang="T8">
                <a:pos x="T0" y="T1"/>
              </a:cxn>
              <a:cxn ang="T9">
                <a:pos x="T2" y="T3"/>
              </a:cxn>
              <a:cxn ang="T10">
                <a:pos x="T4" y="T5"/>
              </a:cxn>
              <a:cxn ang="T11">
                <a:pos x="T6" y="T7"/>
              </a:cxn>
            </a:cxnLst>
            <a:rect l="T12" t="T13" r="T14" b="T15"/>
            <a:pathLst>
              <a:path w="2299" h="31">
                <a:moveTo>
                  <a:pt x="2299" y="31"/>
                </a:moveTo>
                <a:lnTo>
                  <a:pt x="2299" y="0"/>
                </a:lnTo>
                <a:lnTo>
                  <a:pt x="0" y="31"/>
                </a:lnTo>
                <a:lnTo>
                  <a:pt x="2299" y="31"/>
                </a:lnTo>
                <a:close/>
              </a:path>
            </a:pathLst>
          </a:custGeom>
          <a:solidFill>
            <a:srgbClr val="000000"/>
          </a:solidFill>
          <a:ln w="41275">
            <a:solidFill>
              <a:schemeClr val="tx1"/>
            </a:solidFill>
            <a:round/>
            <a:headEnd/>
            <a:tailEnd/>
          </a:ln>
        </p:spPr>
        <p:txBody>
          <a:bodyPr/>
          <a:lstStyle/>
          <a:p>
            <a:endParaRPr lang="en-US"/>
          </a:p>
        </p:txBody>
      </p:sp>
      <p:sp>
        <p:nvSpPr>
          <p:cNvPr id="112277" name="Freeform 669"/>
          <p:cNvSpPr>
            <a:spLocks/>
          </p:cNvSpPr>
          <p:nvPr/>
        </p:nvSpPr>
        <p:spPr bwMode="auto">
          <a:xfrm>
            <a:off x="1808163" y="3178175"/>
            <a:ext cx="485775" cy="6350"/>
          </a:xfrm>
          <a:custGeom>
            <a:avLst/>
            <a:gdLst>
              <a:gd name="T0" fmla="*/ 2147483646 w 2299"/>
              <a:gd name="T1" fmla="*/ 0 h 31"/>
              <a:gd name="T2" fmla="*/ 0 w 2299"/>
              <a:gd name="T3" fmla="*/ 2147483646 h 31"/>
              <a:gd name="T4" fmla="*/ 0 w 2299"/>
              <a:gd name="T5" fmla="*/ 0 h 31"/>
              <a:gd name="T6" fmla="*/ 2147483646 w 2299"/>
              <a:gd name="T7" fmla="*/ 0 h 31"/>
              <a:gd name="T8" fmla="*/ 0 60000 65536"/>
              <a:gd name="T9" fmla="*/ 0 60000 65536"/>
              <a:gd name="T10" fmla="*/ 0 60000 65536"/>
              <a:gd name="T11" fmla="*/ 0 60000 65536"/>
              <a:gd name="T12" fmla="*/ 0 w 2299"/>
              <a:gd name="T13" fmla="*/ 0 h 31"/>
              <a:gd name="T14" fmla="*/ 2299 w 2299"/>
              <a:gd name="T15" fmla="*/ 31 h 31"/>
            </a:gdLst>
            <a:ahLst/>
            <a:cxnLst>
              <a:cxn ang="T8">
                <a:pos x="T0" y="T1"/>
              </a:cxn>
              <a:cxn ang="T9">
                <a:pos x="T2" y="T3"/>
              </a:cxn>
              <a:cxn ang="T10">
                <a:pos x="T4" y="T5"/>
              </a:cxn>
              <a:cxn ang="T11">
                <a:pos x="T6" y="T7"/>
              </a:cxn>
            </a:cxnLst>
            <a:rect l="T12" t="T13" r="T14" b="T15"/>
            <a:pathLst>
              <a:path w="2299" h="31">
                <a:moveTo>
                  <a:pt x="2299" y="0"/>
                </a:moveTo>
                <a:lnTo>
                  <a:pt x="0" y="31"/>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278" name="Rectangle 670"/>
          <p:cNvSpPr>
            <a:spLocks noChangeArrowheads="1"/>
          </p:cNvSpPr>
          <p:nvPr/>
        </p:nvSpPr>
        <p:spPr bwMode="auto">
          <a:xfrm>
            <a:off x="1808163" y="3178175"/>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79" name="Freeform 671"/>
          <p:cNvSpPr>
            <a:spLocks/>
          </p:cNvSpPr>
          <p:nvPr/>
        </p:nvSpPr>
        <p:spPr bwMode="auto">
          <a:xfrm>
            <a:off x="1808163" y="3179763"/>
            <a:ext cx="485775" cy="3175"/>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280" name="Freeform 672"/>
          <p:cNvSpPr>
            <a:spLocks/>
          </p:cNvSpPr>
          <p:nvPr/>
        </p:nvSpPr>
        <p:spPr bwMode="auto">
          <a:xfrm>
            <a:off x="1808163" y="3179763"/>
            <a:ext cx="485775" cy="3175"/>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281" name="Rectangle 673"/>
          <p:cNvSpPr>
            <a:spLocks noChangeArrowheads="1"/>
          </p:cNvSpPr>
          <p:nvPr/>
        </p:nvSpPr>
        <p:spPr bwMode="auto">
          <a:xfrm>
            <a:off x="1808163" y="3179763"/>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82" name="Rectangle 676"/>
          <p:cNvSpPr>
            <a:spLocks noChangeArrowheads="1"/>
          </p:cNvSpPr>
          <p:nvPr/>
        </p:nvSpPr>
        <p:spPr bwMode="auto">
          <a:xfrm>
            <a:off x="1820863" y="3195638"/>
            <a:ext cx="460375"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83" name="Freeform 677"/>
          <p:cNvSpPr>
            <a:spLocks/>
          </p:cNvSpPr>
          <p:nvPr/>
        </p:nvSpPr>
        <p:spPr bwMode="auto">
          <a:xfrm>
            <a:off x="1808163" y="3681413"/>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284" name="Freeform 678"/>
          <p:cNvSpPr>
            <a:spLocks/>
          </p:cNvSpPr>
          <p:nvPr/>
        </p:nvSpPr>
        <p:spPr bwMode="auto">
          <a:xfrm>
            <a:off x="1808163" y="3681413"/>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285" name="Rectangle 679"/>
          <p:cNvSpPr>
            <a:spLocks noChangeArrowheads="1"/>
          </p:cNvSpPr>
          <p:nvPr/>
        </p:nvSpPr>
        <p:spPr bwMode="auto">
          <a:xfrm>
            <a:off x="1808163" y="368141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86" name="Freeform 680"/>
          <p:cNvSpPr>
            <a:spLocks/>
          </p:cNvSpPr>
          <p:nvPr/>
        </p:nvSpPr>
        <p:spPr bwMode="auto">
          <a:xfrm>
            <a:off x="1808163" y="3684588"/>
            <a:ext cx="485775" cy="1587"/>
          </a:xfrm>
          <a:custGeom>
            <a:avLst/>
            <a:gdLst>
              <a:gd name="T0" fmla="*/ 2147483646 w 2299"/>
              <a:gd name="T1" fmla="*/ 2147483646 h 7"/>
              <a:gd name="T2" fmla="*/ 2147483646 w 2299"/>
              <a:gd name="T3" fmla="*/ 0 h 7"/>
              <a:gd name="T4" fmla="*/ 0 w 2299"/>
              <a:gd name="T5" fmla="*/ 2147483646 h 7"/>
              <a:gd name="T6" fmla="*/ 2147483646 w 2299"/>
              <a:gd name="T7" fmla="*/ 2147483646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7"/>
                </a:moveTo>
                <a:lnTo>
                  <a:pt x="2299" y="0"/>
                </a:lnTo>
                <a:lnTo>
                  <a:pt x="0" y="7"/>
                </a:lnTo>
                <a:lnTo>
                  <a:pt x="2299" y="7"/>
                </a:lnTo>
                <a:close/>
              </a:path>
            </a:pathLst>
          </a:custGeom>
          <a:solidFill>
            <a:srgbClr val="000000"/>
          </a:solidFill>
          <a:ln w="41275">
            <a:solidFill>
              <a:schemeClr val="tx1"/>
            </a:solidFill>
            <a:round/>
            <a:headEnd/>
            <a:tailEnd/>
          </a:ln>
        </p:spPr>
        <p:txBody>
          <a:bodyPr/>
          <a:lstStyle/>
          <a:p>
            <a:endParaRPr lang="en-US"/>
          </a:p>
        </p:txBody>
      </p:sp>
      <p:sp>
        <p:nvSpPr>
          <p:cNvPr id="112287" name="Freeform 681"/>
          <p:cNvSpPr>
            <a:spLocks/>
          </p:cNvSpPr>
          <p:nvPr/>
        </p:nvSpPr>
        <p:spPr bwMode="auto">
          <a:xfrm>
            <a:off x="1808163" y="3684588"/>
            <a:ext cx="485775" cy="1587"/>
          </a:xfrm>
          <a:custGeom>
            <a:avLst/>
            <a:gdLst>
              <a:gd name="T0" fmla="*/ 2147483646 w 2299"/>
              <a:gd name="T1" fmla="*/ 0 h 7"/>
              <a:gd name="T2" fmla="*/ 0 w 2299"/>
              <a:gd name="T3" fmla="*/ 2147483646 h 7"/>
              <a:gd name="T4" fmla="*/ 0 w 2299"/>
              <a:gd name="T5" fmla="*/ 0 h 7"/>
              <a:gd name="T6" fmla="*/ 2147483646 w 2299"/>
              <a:gd name="T7" fmla="*/ 0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0"/>
                </a:moveTo>
                <a:lnTo>
                  <a:pt x="0" y="7"/>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288" name="Rectangle 682"/>
          <p:cNvSpPr>
            <a:spLocks noChangeArrowheads="1"/>
          </p:cNvSpPr>
          <p:nvPr/>
        </p:nvSpPr>
        <p:spPr bwMode="auto">
          <a:xfrm>
            <a:off x="1808163" y="3684588"/>
            <a:ext cx="48577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89" name="Rectangle 685"/>
          <p:cNvSpPr>
            <a:spLocks noChangeArrowheads="1"/>
          </p:cNvSpPr>
          <p:nvPr/>
        </p:nvSpPr>
        <p:spPr bwMode="auto">
          <a:xfrm>
            <a:off x="849313" y="3195638"/>
            <a:ext cx="460375"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90" name="Freeform 686"/>
          <p:cNvSpPr>
            <a:spLocks/>
          </p:cNvSpPr>
          <p:nvPr/>
        </p:nvSpPr>
        <p:spPr bwMode="auto">
          <a:xfrm>
            <a:off x="833438" y="3681413"/>
            <a:ext cx="487362"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291" name="Freeform 687"/>
          <p:cNvSpPr>
            <a:spLocks/>
          </p:cNvSpPr>
          <p:nvPr/>
        </p:nvSpPr>
        <p:spPr bwMode="auto">
          <a:xfrm>
            <a:off x="833438" y="3681413"/>
            <a:ext cx="487362"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92" name="Rectangle 688"/>
          <p:cNvSpPr>
            <a:spLocks noChangeArrowheads="1"/>
          </p:cNvSpPr>
          <p:nvPr/>
        </p:nvSpPr>
        <p:spPr bwMode="auto">
          <a:xfrm>
            <a:off x="833438" y="3681413"/>
            <a:ext cx="487362"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93" name="Freeform 689"/>
          <p:cNvSpPr>
            <a:spLocks/>
          </p:cNvSpPr>
          <p:nvPr/>
        </p:nvSpPr>
        <p:spPr bwMode="auto">
          <a:xfrm>
            <a:off x="833438" y="3684588"/>
            <a:ext cx="487362"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294" name="Freeform 690"/>
          <p:cNvSpPr>
            <a:spLocks/>
          </p:cNvSpPr>
          <p:nvPr/>
        </p:nvSpPr>
        <p:spPr bwMode="auto">
          <a:xfrm>
            <a:off x="833438" y="3684588"/>
            <a:ext cx="487362"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95" name="Rectangle 691"/>
          <p:cNvSpPr>
            <a:spLocks noChangeArrowheads="1"/>
          </p:cNvSpPr>
          <p:nvPr/>
        </p:nvSpPr>
        <p:spPr bwMode="auto">
          <a:xfrm>
            <a:off x="833438" y="3684588"/>
            <a:ext cx="487362"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96" name="Freeform 692"/>
          <p:cNvSpPr>
            <a:spLocks/>
          </p:cNvSpPr>
          <p:nvPr/>
        </p:nvSpPr>
        <p:spPr bwMode="auto">
          <a:xfrm>
            <a:off x="833438" y="5194300"/>
            <a:ext cx="487362"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297" name="Freeform 693"/>
          <p:cNvSpPr>
            <a:spLocks/>
          </p:cNvSpPr>
          <p:nvPr/>
        </p:nvSpPr>
        <p:spPr bwMode="auto">
          <a:xfrm>
            <a:off x="833438" y="5194300"/>
            <a:ext cx="487362"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298" name="Rectangle 694"/>
          <p:cNvSpPr>
            <a:spLocks noChangeArrowheads="1"/>
          </p:cNvSpPr>
          <p:nvPr/>
        </p:nvSpPr>
        <p:spPr bwMode="auto">
          <a:xfrm>
            <a:off x="833438" y="5194300"/>
            <a:ext cx="487362"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299" name="Freeform 695"/>
          <p:cNvSpPr>
            <a:spLocks/>
          </p:cNvSpPr>
          <p:nvPr/>
        </p:nvSpPr>
        <p:spPr bwMode="auto">
          <a:xfrm>
            <a:off x="833438" y="5189538"/>
            <a:ext cx="487362" cy="7937"/>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300" name="Freeform 696"/>
          <p:cNvSpPr>
            <a:spLocks/>
          </p:cNvSpPr>
          <p:nvPr/>
        </p:nvSpPr>
        <p:spPr bwMode="auto">
          <a:xfrm>
            <a:off x="833438" y="5189538"/>
            <a:ext cx="487362" cy="7937"/>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01" name="Rectangle 697"/>
          <p:cNvSpPr>
            <a:spLocks noChangeArrowheads="1"/>
          </p:cNvSpPr>
          <p:nvPr/>
        </p:nvSpPr>
        <p:spPr bwMode="auto">
          <a:xfrm>
            <a:off x="833438" y="5189538"/>
            <a:ext cx="487362"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02" name="Rectangle 700"/>
          <p:cNvSpPr>
            <a:spLocks noChangeArrowheads="1"/>
          </p:cNvSpPr>
          <p:nvPr/>
        </p:nvSpPr>
        <p:spPr bwMode="auto">
          <a:xfrm>
            <a:off x="849313" y="4702175"/>
            <a:ext cx="460375"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03" name="Freeform 701"/>
          <p:cNvSpPr>
            <a:spLocks/>
          </p:cNvSpPr>
          <p:nvPr/>
        </p:nvSpPr>
        <p:spPr bwMode="auto">
          <a:xfrm>
            <a:off x="1808163" y="5194300"/>
            <a:ext cx="485775" cy="1588"/>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304" name="Freeform 702"/>
          <p:cNvSpPr>
            <a:spLocks/>
          </p:cNvSpPr>
          <p:nvPr/>
        </p:nvSpPr>
        <p:spPr bwMode="auto">
          <a:xfrm>
            <a:off x="1808163" y="5194300"/>
            <a:ext cx="485775" cy="1588"/>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05" name="Rectangle 703"/>
          <p:cNvSpPr>
            <a:spLocks noChangeArrowheads="1"/>
          </p:cNvSpPr>
          <p:nvPr/>
        </p:nvSpPr>
        <p:spPr bwMode="auto">
          <a:xfrm>
            <a:off x="1808163" y="5194300"/>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06" name="Freeform 704"/>
          <p:cNvSpPr>
            <a:spLocks/>
          </p:cNvSpPr>
          <p:nvPr/>
        </p:nvSpPr>
        <p:spPr bwMode="auto">
          <a:xfrm>
            <a:off x="1808163" y="5189538"/>
            <a:ext cx="485775" cy="7937"/>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07" name="Freeform 705"/>
          <p:cNvSpPr>
            <a:spLocks/>
          </p:cNvSpPr>
          <p:nvPr/>
        </p:nvSpPr>
        <p:spPr bwMode="auto">
          <a:xfrm>
            <a:off x="1808163" y="5189538"/>
            <a:ext cx="485775" cy="7937"/>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08" name="Rectangle 706"/>
          <p:cNvSpPr>
            <a:spLocks noChangeArrowheads="1"/>
          </p:cNvSpPr>
          <p:nvPr/>
        </p:nvSpPr>
        <p:spPr bwMode="auto">
          <a:xfrm>
            <a:off x="1808163" y="5189538"/>
            <a:ext cx="48577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09" name="Rectangle 709"/>
          <p:cNvSpPr>
            <a:spLocks noChangeArrowheads="1"/>
          </p:cNvSpPr>
          <p:nvPr/>
        </p:nvSpPr>
        <p:spPr bwMode="auto">
          <a:xfrm>
            <a:off x="1820863" y="4702175"/>
            <a:ext cx="460375"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10" name="Freeform 710"/>
          <p:cNvSpPr>
            <a:spLocks/>
          </p:cNvSpPr>
          <p:nvPr/>
        </p:nvSpPr>
        <p:spPr bwMode="auto">
          <a:xfrm>
            <a:off x="1808163" y="4689475"/>
            <a:ext cx="485775" cy="3175"/>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311" name="Freeform 711"/>
          <p:cNvSpPr>
            <a:spLocks/>
          </p:cNvSpPr>
          <p:nvPr/>
        </p:nvSpPr>
        <p:spPr bwMode="auto">
          <a:xfrm>
            <a:off x="1808163" y="4689475"/>
            <a:ext cx="485775" cy="3175"/>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12" name="Rectangle 712"/>
          <p:cNvSpPr>
            <a:spLocks noChangeArrowheads="1"/>
          </p:cNvSpPr>
          <p:nvPr/>
        </p:nvSpPr>
        <p:spPr bwMode="auto">
          <a:xfrm>
            <a:off x="1808163" y="4689475"/>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13" name="Freeform 713"/>
          <p:cNvSpPr>
            <a:spLocks/>
          </p:cNvSpPr>
          <p:nvPr/>
        </p:nvSpPr>
        <p:spPr bwMode="auto">
          <a:xfrm>
            <a:off x="1808163" y="4687888"/>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14" name="Freeform 714"/>
          <p:cNvSpPr>
            <a:spLocks/>
          </p:cNvSpPr>
          <p:nvPr/>
        </p:nvSpPr>
        <p:spPr bwMode="auto">
          <a:xfrm>
            <a:off x="1808163" y="4687888"/>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15" name="Rectangle 715"/>
          <p:cNvSpPr>
            <a:spLocks noChangeArrowheads="1"/>
          </p:cNvSpPr>
          <p:nvPr/>
        </p:nvSpPr>
        <p:spPr bwMode="auto">
          <a:xfrm>
            <a:off x="1808163" y="4687888"/>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16" name="Freeform 716"/>
          <p:cNvSpPr>
            <a:spLocks/>
          </p:cNvSpPr>
          <p:nvPr/>
        </p:nvSpPr>
        <p:spPr bwMode="auto">
          <a:xfrm>
            <a:off x="2781300" y="4187825"/>
            <a:ext cx="485775"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317" name="Freeform 717"/>
          <p:cNvSpPr>
            <a:spLocks/>
          </p:cNvSpPr>
          <p:nvPr/>
        </p:nvSpPr>
        <p:spPr bwMode="auto">
          <a:xfrm>
            <a:off x="2781300" y="4187825"/>
            <a:ext cx="485775"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18" name="Rectangle 718"/>
          <p:cNvSpPr>
            <a:spLocks noChangeArrowheads="1"/>
          </p:cNvSpPr>
          <p:nvPr/>
        </p:nvSpPr>
        <p:spPr bwMode="auto">
          <a:xfrm>
            <a:off x="2781300" y="4187825"/>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19" name="Freeform 719"/>
          <p:cNvSpPr>
            <a:spLocks/>
          </p:cNvSpPr>
          <p:nvPr/>
        </p:nvSpPr>
        <p:spPr bwMode="auto">
          <a:xfrm>
            <a:off x="2781300" y="4183063"/>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320" name="Freeform 720"/>
          <p:cNvSpPr>
            <a:spLocks/>
          </p:cNvSpPr>
          <p:nvPr/>
        </p:nvSpPr>
        <p:spPr bwMode="auto">
          <a:xfrm>
            <a:off x="2781300" y="4183063"/>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21" name="Rectangle 721"/>
          <p:cNvSpPr>
            <a:spLocks noChangeArrowheads="1"/>
          </p:cNvSpPr>
          <p:nvPr/>
        </p:nvSpPr>
        <p:spPr bwMode="auto">
          <a:xfrm>
            <a:off x="2781300" y="418306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22" name="Rectangle 724"/>
          <p:cNvSpPr>
            <a:spLocks noChangeArrowheads="1"/>
          </p:cNvSpPr>
          <p:nvPr/>
        </p:nvSpPr>
        <p:spPr bwMode="auto">
          <a:xfrm>
            <a:off x="2794000" y="3697288"/>
            <a:ext cx="460375"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23" name="Freeform 725"/>
          <p:cNvSpPr>
            <a:spLocks/>
          </p:cNvSpPr>
          <p:nvPr/>
        </p:nvSpPr>
        <p:spPr bwMode="auto">
          <a:xfrm>
            <a:off x="2781300" y="4689475"/>
            <a:ext cx="485775"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324" name="Freeform 726"/>
          <p:cNvSpPr>
            <a:spLocks/>
          </p:cNvSpPr>
          <p:nvPr/>
        </p:nvSpPr>
        <p:spPr bwMode="auto">
          <a:xfrm>
            <a:off x="2781300" y="4689475"/>
            <a:ext cx="485775"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25" name="Rectangle 727"/>
          <p:cNvSpPr>
            <a:spLocks noChangeArrowheads="1"/>
          </p:cNvSpPr>
          <p:nvPr/>
        </p:nvSpPr>
        <p:spPr bwMode="auto">
          <a:xfrm>
            <a:off x="2781300" y="4689475"/>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26" name="Freeform 728"/>
          <p:cNvSpPr>
            <a:spLocks/>
          </p:cNvSpPr>
          <p:nvPr/>
        </p:nvSpPr>
        <p:spPr bwMode="auto">
          <a:xfrm>
            <a:off x="2781300" y="4687888"/>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327" name="Freeform 729"/>
          <p:cNvSpPr>
            <a:spLocks/>
          </p:cNvSpPr>
          <p:nvPr/>
        </p:nvSpPr>
        <p:spPr bwMode="auto">
          <a:xfrm>
            <a:off x="2781300" y="4687888"/>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28" name="Rectangle 730"/>
          <p:cNvSpPr>
            <a:spLocks noChangeArrowheads="1"/>
          </p:cNvSpPr>
          <p:nvPr/>
        </p:nvSpPr>
        <p:spPr bwMode="auto">
          <a:xfrm>
            <a:off x="2781300" y="4687888"/>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29" name="Rectangle 733"/>
          <p:cNvSpPr>
            <a:spLocks noChangeArrowheads="1"/>
          </p:cNvSpPr>
          <p:nvPr/>
        </p:nvSpPr>
        <p:spPr bwMode="auto">
          <a:xfrm>
            <a:off x="2794000" y="4200525"/>
            <a:ext cx="460375"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0" name="Freeform 734"/>
          <p:cNvSpPr>
            <a:spLocks/>
          </p:cNvSpPr>
          <p:nvPr/>
        </p:nvSpPr>
        <p:spPr bwMode="auto">
          <a:xfrm>
            <a:off x="2781300" y="5194300"/>
            <a:ext cx="485775"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331" name="Freeform 735"/>
          <p:cNvSpPr>
            <a:spLocks/>
          </p:cNvSpPr>
          <p:nvPr/>
        </p:nvSpPr>
        <p:spPr bwMode="auto">
          <a:xfrm>
            <a:off x="2781300" y="5194300"/>
            <a:ext cx="485775"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32" name="Rectangle 736"/>
          <p:cNvSpPr>
            <a:spLocks noChangeArrowheads="1"/>
          </p:cNvSpPr>
          <p:nvPr/>
        </p:nvSpPr>
        <p:spPr bwMode="auto">
          <a:xfrm>
            <a:off x="2781300" y="5194300"/>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3" name="Freeform 737"/>
          <p:cNvSpPr>
            <a:spLocks/>
          </p:cNvSpPr>
          <p:nvPr/>
        </p:nvSpPr>
        <p:spPr bwMode="auto">
          <a:xfrm>
            <a:off x="2781300" y="5189538"/>
            <a:ext cx="485775" cy="7937"/>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334" name="Freeform 738"/>
          <p:cNvSpPr>
            <a:spLocks/>
          </p:cNvSpPr>
          <p:nvPr/>
        </p:nvSpPr>
        <p:spPr bwMode="auto">
          <a:xfrm>
            <a:off x="2781300" y="5189538"/>
            <a:ext cx="485775" cy="7937"/>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35" name="Rectangle 739"/>
          <p:cNvSpPr>
            <a:spLocks noChangeArrowheads="1"/>
          </p:cNvSpPr>
          <p:nvPr/>
        </p:nvSpPr>
        <p:spPr bwMode="auto">
          <a:xfrm>
            <a:off x="2781300" y="5189538"/>
            <a:ext cx="48577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6" name="Rectangle 742"/>
          <p:cNvSpPr>
            <a:spLocks noChangeArrowheads="1"/>
          </p:cNvSpPr>
          <p:nvPr/>
        </p:nvSpPr>
        <p:spPr bwMode="auto">
          <a:xfrm>
            <a:off x="2794000" y="4702175"/>
            <a:ext cx="460375"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7" name="Rectangle 745"/>
          <p:cNvSpPr>
            <a:spLocks noChangeArrowheads="1"/>
          </p:cNvSpPr>
          <p:nvPr/>
        </p:nvSpPr>
        <p:spPr bwMode="auto">
          <a:xfrm>
            <a:off x="2794000" y="5207000"/>
            <a:ext cx="460375"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38" name="Freeform 746"/>
          <p:cNvSpPr>
            <a:spLocks/>
          </p:cNvSpPr>
          <p:nvPr/>
        </p:nvSpPr>
        <p:spPr bwMode="auto">
          <a:xfrm>
            <a:off x="2781300" y="5692775"/>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34925">
            <a:solidFill>
              <a:schemeClr val="tx1"/>
            </a:solidFill>
            <a:round/>
            <a:headEnd/>
            <a:tailEnd/>
          </a:ln>
        </p:spPr>
        <p:txBody>
          <a:bodyPr/>
          <a:lstStyle/>
          <a:p>
            <a:endParaRPr lang="en-US"/>
          </a:p>
        </p:txBody>
      </p:sp>
      <p:sp>
        <p:nvSpPr>
          <p:cNvPr id="112339" name="Freeform 747"/>
          <p:cNvSpPr>
            <a:spLocks/>
          </p:cNvSpPr>
          <p:nvPr/>
        </p:nvSpPr>
        <p:spPr bwMode="auto">
          <a:xfrm>
            <a:off x="2781300" y="5692775"/>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340" name="Rectangle 748"/>
          <p:cNvSpPr>
            <a:spLocks noChangeArrowheads="1"/>
          </p:cNvSpPr>
          <p:nvPr/>
        </p:nvSpPr>
        <p:spPr bwMode="auto">
          <a:xfrm>
            <a:off x="2781300" y="5692775"/>
            <a:ext cx="485775"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41" name="Freeform 749"/>
          <p:cNvSpPr>
            <a:spLocks/>
          </p:cNvSpPr>
          <p:nvPr/>
        </p:nvSpPr>
        <p:spPr bwMode="auto">
          <a:xfrm>
            <a:off x="2781300" y="5695950"/>
            <a:ext cx="485775" cy="1588"/>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34925">
            <a:solidFill>
              <a:schemeClr val="tx1"/>
            </a:solidFill>
            <a:round/>
            <a:headEnd/>
            <a:tailEnd/>
          </a:ln>
        </p:spPr>
        <p:txBody>
          <a:bodyPr/>
          <a:lstStyle/>
          <a:p>
            <a:endParaRPr lang="en-US"/>
          </a:p>
        </p:txBody>
      </p:sp>
      <p:sp>
        <p:nvSpPr>
          <p:cNvPr id="112342" name="Freeform 750"/>
          <p:cNvSpPr>
            <a:spLocks/>
          </p:cNvSpPr>
          <p:nvPr/>
        </p:nvSpPr>
        <p:spPr bwMode="auto">
          <a:xfrm>
            <a:off x="2781300" y="5695950"/>
            <a:ext cx="485775" cy="1588"/>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34925">
            <a:solidFill>
              <a:schemeClr val="tx1"/>
            </a:solidFill>
            <a:round/>
            <a:headEnd/>
            <a:tailEnd/>
          </a:ln>
        </p:spPr>
        <p:txBody>
          <a:bodyPr/>
          <a:lstStyle/>
          <a:p>
            <a:endParaRPr lang="en-US"/>
          </a:p>
        </p:txBody>
      </p:sp>
      <p:sp>
        <p:nvSpPr>
          <p:cNvPr id="112343" name="Rectangle 751"/>
          <p:cNvSpPr>
            <a:spLocks noChangeArrowheads="1"/>
          </p:cNvSpPr>
          <p:nvPr/>
        </p:nvSpPr>
        <p:spPr bwMode="auto">
          <a:xfrm>
            <a:off x="2781300" y="5695950"/>
            <a:ext cx="485775"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44" name="Freeform 752"/>
          <p:cNvSpPr>
            <a:spLocks/>
          </p:cNvSpPr>
          <p:nvPr/>
        </p:nvSpPr>
        <p:spPr bwMode="auto">
          <a:xfrm>
            <a:off x="3752850" y="5695950"/>
            <a:ext cx="485775" cy="1588"/>
          </a:xfrm>
          <a:custGeom>
            <a:avLst/>
            <a:gdLst>
              <a:gd name="T0" fmla="*/ 2147483646 w 2299"/>
              <a:gd name="T1" fmla="*/ 2147483646 h 7"/>
              <a:gd name="T2" fmla="*/ 2147483646 w 2299"/>
              <a:gd name="T3" fmla="*/ 0 h 7"/>
              <a:gd name="T4" fmla="*/ 0 w 2299"/>
              <a:gd name="T5" fmla="*/ 2147483646 h 7"/>
              <a:gd name="T6" fmla="*/ 2147483646 w 2299"/>
              <a:gd name="T7" fmla="*/ 2147483646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7"/>
                </a:moveTo>
                <a:lnTo>
                  <a:pt x="2299" y="0"/>
                </a:lnTo>
                <a:lnTo>
                  <a:pt x="0" y="7"/>
                </a:lnTo>
                <a:lnTo>
                  <a:pt x="2299" y="7"/>
                </a:lnTo>
                <a:close/>
              </a:path>
            </a:pathLst>
          </a:custGeom>
          <a:solidFill>
            <a:srgbClr val="000000"/>
          </a:solidFill>
          <a:ln w="34925">
            <a:solidFill>
              <a:schemeClr val="tx1"/>
            </a:solidFill>
            <a:round/>
            <a:headEnd/>
            <a:tailEnd/>
          </a:ln>
        </p:spPr>
        <p:txBody>
          <a:bodyPr/>
          <a:lstStyle/>
          <a:p>
            <a:endParaRPr lang="en-US"/>
          </a:p>
        </p:txBody>
      </p:sp>
      <p:sp>
        <p:nvSpPr>
          <p:cNvPr id="112345" name="Freeform 753"/>
          <p:cNvSpPr>
            <a:spLocks/>
          </p:cNvSpPr>
          <p:nvPr/>
        </p:nvSpPr>
        <p:spPr bwMode="auto">
          <a:xfrm>
            <a:off x="3752850" y="5695950"/>
            <a:ext cx="485775" cy="1588"/>
          </a:xfrm>
          <a:custGeom>
            <a:avLst/>
            <a:gdLst>
              <a:gd name="T0" fmla="*/ 2147483646 w 2299"/>
              <a:gd name="T1" fmla="*/ 0 h 7"/>
              <a:gd name="T2" fmla="*/ 0 w 2299"/>
              <a:gd name="T3" fmla="*/ 2147483646 h 7"/>
              <a:gd name="T4" fmla="*/ 0 w 2299"/>
              <a:gd name="T5" fmla="*/ 0 h 7"/>
              <a:gd name="T6" fmla="*/ 2147483646 w 2299"/>
              <a:gd name="T7" fmla="*/ 0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0"/>
                </a:moveTo>
                <a:lnTo>
                  <a:pt x="0" y="7"/>
                </a:lnTo>
                <a:lnTo>
                  <a:pt x="0" y="0"/>
                </a:lnTo>
                <a:lnTo>
                  <a:pt x="2299" y="0"/>
                </a:lnTo>
                <a:close/>
              </a:path>
            </a:pathLst>
          </a:custGeom>
          <a:solidFill>
            <a:srgbClr val="000000"/>
          </a:solidFill>
          <a:ln w="34925">
            <a:solidFill>
              <a:schemeClr val="tx1"/>
            </a:solidFill>
            <a:round/>
            <a:headEnd/>
            <a:tailEnd/>
          </a:ln>
        </p:spPr>
        <p:txBody>
          <a:bodyPr/>
          <a:lstStyle/>
          <a:p>
            <a:endParaRPr lang="en-US"/>
          </a:p>
        </p:txBody>
      </p:sp>
      <p:sp>
        <p:nvSpPr>
          <p:cNvPr id="112346" name="Rectangle 754"/>
          <p:cNvSpPr>
            <a:spLocks noChangeArrowheads="1"/>
          </p:cNvSpPr>
          <p:nvPr/>
        </p:nvSpPr>
        <p:spPr bwMode="auto">
          <a:xfrm>
            <a:off x="3752850" y="5695950"/>
            <a:ext cx="485775" cy="1588"/>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47" name="Freeform 755"/>
          <p:cNvSpPr>
            <a:spLocks/>
          </p:cNvSpPr>
          <p:nvPr/>
        </p:nvSpPr>
        <p:spPr bwMode="auto">
          <a:xfrm>
            <a:off x="3752850" y="5692775"/>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34925">
            <a:solidFill>
              <a:schemeClr val="tx1"/>
            </a:solidFill>
            <a:round/>
            <a:headEnd/>
            <a:tailEnd/>
          </a:ln>
        </p:spPr>
        <p:txBody>
          <a:bodyPr/>
          <a:lstStyle/>
          <a:p>
            <a:endParaRPr lang="en-US"/>
          </a:p>
        </p:txBody>
      </p:sp>
      <p:sp>
        <p:nvSpPr>
          <p:cNvPr id="112348" name="Freeform 756"/>
          <p:cNvSpPr>
            <a:spLocks/>
          </p:cNvSpPr>
          <p:nvPr/>
        </p:nvSpPr>
        <p:spPr bwMode="auto">
          <a:xfrm>
            <a:off x="3752850" y="5692775"/>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34925">
            <a:solidFill>
              <a:schemeClr val="tx1"/>
            </a:solidFill>
            <a:round/>
            <a:headEnd/>
            <a:tailEnd/>
          </a:ln>
        </p:spPr>
        <p:txBody>
          <a:bodyPr/>
          <a:lstStyle/>
          <a:p>
            <a:endParaRPr lang="en-US"/>
          </a:p>
        </p:txBody>
      </p:sp>
      <p:sp>
        <p:nvSpPr>
          <p:cNvPr id="112349" name="Rectangle 757"/>
          <p:cNvSpPr>
            <a:spLocks noChangeArrowheads="1"/>
          </p:cNvSpPr>
          <p:nvPr/>
        </p:nvSpPr>
        <p:spPr bwMode="auto">
          <a:xfrm>
            <a:off x="3752850" y="5692775"/>
            <a:ext cx="485775" cy="6350"/>
          </a:xfrm>
          <a:prstGeom prst="rect">
            <a:avLst/>
          </a:prstGeom>
          <a:noFill/>
          <a:ln w="349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0" name="Rectangle 760"/>
          <p:cNvSpPr>
            <a:spLocks noChangeArrowheads="1"/>
          </p:cNvSpPr>
          <p:nvPr/>
        </p:nvSpPr>
        <p:spPr bwMode="auto">
          <a:xfrm>
            <a:off x="3765550" y="5207000"/>
            <a:ext cx="463550" cy="47783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1" name="Freeform 761"/>
          <p:cNvSpPr>
            <a:spLocks/>
          </p:cNvSpPr>
          <p:nvPr/>
        </p:nvSpPr>
        <p:spPr bwMode="auto">
          <a:xfrm>
            <a:off x="3752850" y="5194300"/>
            <a:ext cx="485775" cy="1588"/>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352" name="Freeform 762"/>
          <p:cNvSpPr>
            <a:spLocks/>
          </p:cNvSpPr>
          <p:nvPr/>
        </p:nvSpPr>
        <p:spPr bwMode="auto">
          <a:xfrm>
            <a:off x="3752850" y="5194300"/>
            <a:ext cx="485775" cy="1588"/>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53" name="Rectangle 763"/>
          <p:cNvSpPr>
            <a:spLocks noChangeArrowheads="1"/>
          </p:cNvSpPr>
          <p:nvPr/>
        </p:nvSpPr>
        <p:spPr bwMode="auto">
          <a:xfrm>
            <a:off x="3752850" y="5194300"/>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4" name="Freeform 764"/>
          <p:cNvSpPr>
            <a:spLocks/>
          </p:cNvSpPr>
          <p:nvPr/>
        </p:nvSpPr>
        <p:spPr bwMode="auto">
          <a:xfrm>
            <a:off x="3752850" y="5189538"/>
            <a:ext cx="485775" cy="7937"/>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55" name="Freeform 765"/>
          <p:cNvSpPr>
            <a:spLocks/>
          </p:cNvSpPr>
          <p:nvPr/>
        </p:nvSpPr>
        <p:spPr bwMode="auto">
          <a:xfrm>
            <a:off x="3752850" y="5189538"/>
            <a:ext cx="485775" cy="7937"/>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56" name="Rectangle 766"/>
          <p:cNvSpPr>
            <a:spLocks noChangeArrowheads="1"/>
          </p:cNvSpPr>
          <p:nvPr/>
        </p:nvSpPr>
        <p:spPr bwMode="auto">
          <a:xfrm>
            <a:off x="3752850" y="5189538"/>
            <a:ext cx="48577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7" name="Rectangle 769"/>
          <p:cNvSpPr>
            <a:spLocks noChangeArrowheads="1"/>
          </p:cNvSpPr>
          <p:nvPr/>
        </p:nvSpPr>
        <p:spPr bwMode="auto">
          <a:xfrm>
            <a:off x="3765550" y="4702175"/>
            <a:ext cx="463550"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58" name="Freeform 770"/>
          <p:cNvSpPr>
            <a:spLocks/>
          </p:cNvSpPr>
          <p:nvPr/>
        </p:nvSpPr>
        <p:spPr bwMode="auto">
          <a:xfrm>
            <a:off x="3752850" y="4689475"/>
            <a:ext cx="485775" cy="3175"/>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359" name="Freeform 771"/>
          <p:cNvSpPr>
            <a:spLocks/>
          </p:cNvSpPr>
          <p:nvPr/>
        </p:nvSpPr>
        <p:spPr bwMode="auto">
          <a:xfrm>
            <a:off x="3752850" y="4689475"/>
            <a:ext cx="485775" cy="3175"/>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60" name="Rectangle 772"/>
          <p:cNvSpPr>
            <a:spLocks noChangeArrowheads="1"/>
          </p:cNvSpPr>
          <p:nvPr/>
        </p:nvSpPr>
        <p:spPr bwMode="auto">
          <a:xfrm>
            <a:off x="3752850" y="4689475"/>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61" name="Freeform 773"/>
          <p:cNvSpPr>
            <a:spLocks/>
          </p:cNvSpPr>
          <p:nvPr/>
        </p:nvSpPr>
        <p:spPr bwMode="auto">
          <a:xfrm>
            <a:off x="3752850" y="4687888"/>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62" name="Freeform 774"/>
          <p:cNvSpPr>
            <a:spLocks/>
          </p:cNvSpPr>
          <p:nvPr/>
        </p:nvSpPr>
        <p:spPr bwMode="auto">
          <a:xfrm>
            <a:off x="3752850" y="4687888"/>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63" name="Rectangle 775"/>
          <p:cNvSpPr>
            <a:spLocks noChangeArrowheads="1"/>
          </p:cNvSpPr>
          <p:nvPr/>
        </p:nvSpPr>
        <p:spPr bwMode="auto">
          <a:xfrm>
            <a:off x="3752850" y="4687888"/>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64" name="Rectangle 778"/>
          <p:cNvSpPr>
            <a:spLocks noChangeArrowheads="1"/>
          </p:cNvSpPr>
          <p:nvPr/>
        </p:nvSpPr>
        <p:spPr bwMode="auto">
          <a:xfrm>
            <a:off x="3765550" y="4200525"/>
            <a:ext cx="463550"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65" name="Freeform 779"/>
          <p:cNvSpPr>
            <a:spLocks/>
          </p:cNvSpPr>
          <p:nvPr/>
        </p:nvSpPr>
        <p:spPr bwMode="auto">
          <a:xfrm>
            <a:off x="3752850" y="4187825"/>
            <a:ext cx="485775" cy="1588"/>
          </a:xfrm>
          <a:custGeom>
            <a:avLst/>
            <a:gdLst>
              <a:gd name="T0" fmla="*/ 2147483646 w 2299"/>
              <a:gd name="T1" fmla="*/ 2147483646 h 7"/>
              <a:gd name="T2" fmla="*/ 2147483646 w 2299"/>
              <a:gd name="T3" fmla="*/ 0 h 7"/>
              <a:gd name="T4" fmla="*/ 0 w 2299"/>
              <a:gd name="T5" fmla="*/ 2147483646 h 7"/>
              <a:gd name="T6" fmla="*/ 2147483646 w 2299"/>
              <a:gd name="T7" fmla="*/ 2147483646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7"/>
                </a:moveTo>
                <a:lnTo>
                  <a:pt x="2299" y="0"/>
                </a:lnTo>
                <a:lnTo>
                  <a:pt x="0" y="7"/>
                </a:lnTo>
                <a:lnTo>
                  <a:pt x="2299" y="7"/>
                </a:lnTo>
                <a:close/>
              </a:path>
            </a:pathLst>
          </a:custGeom>
          <a:solidFill>
            <a:srgbClr val="000000"/>
          </a:solidFill>
          <a:ln w="41275">
            <a:solidFill>
              <a:schemeClr val="tx1"/>
            </a:solidFill>
            <a:round/>
            <a:headEnd/>
            <a:tailEnd/>
          </a:ln>
        </p:spPr>
        <p:txBody>
          <a:bodyPr/>
          <a:lstStyle/>
          <a:p>
            <a:endParaRPr lang="en-US"/>
          </a:p>
        </p:txBody>
      </p:sp>
      <p:sp>
        <p:nvSpPr>
          <p:cNvPr id="112366" name="Freeform 780"/>
          <p:cNvSpPr>
            <a:spLocks/>
          </p:cNvSpPr>
          <p:nvPr/>
        </p:nvSpPr>
        <p:spPr bwMode="auto">
          <a:xfrm>
            <a:off x="3752850" y="4187825"/>
            <a:ext cx="485775" cy="1588"/>
          </a:xfrm>
          <a:custGeom>
            <a:avLst/>
            <a:gdLst>
              <a:gd name="T0" fmla="*/ 2147483646 w 2299"/>
              <a:gd name="T1" fmla="*/ 0 h 7"/>
              <a:gd name="T2" fmla="*/ 0 w 2299"/>
              <a:gd name="T3" fmla="*/ 2147483646 h 7"/>
              <a:gd name="T4" fmla="*/ 0 w 2299"/>
              <a:gd name="T5" fmla="*/ 0 h 7"/>
              <a:gd name="T6" fmla="*/ 2147483646 w 2299"/>
              <a:gd name="T7" fmla="*/ 0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0"/>
                </a:moveTo>
                <a:lnTo>
                  <a:pt x="0" y="7"/>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67" name="Rectangle 781"/>
          <p:cNvSpPr>
            <a:spLocks noChangeArrowheads="1"/>
          </p:cNvSpPr>
          <p:nvPr/>
        </p:nvSpPr>
        <p:spPr bwMode="auto">
          <a:xfrm>
            <a:off x="3752850" y="4187825"/>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68" name="Freeform 782"/>
          <p:cNvSpPr>
            <a:spLocks/>
          </p:cNvSpPr>
          <p:nvPr/>
        </p:nvSpPr>
        <p:spPr bwMode="auto">
          <a:xfrm>
            <a:off x="3752850" y="4183063"/>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69" name="Freeform 783"/>
          <p:cNvSpPr>
            <a:spLocks/>
          </p:cNvSpPr>
          <p:nvPr/>
        </p:nvSpPr>
        <p:spPr bwMode="auto">
          <a:xfrm>
            <a:off x="3752850" y="4183063"/>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70" name="Rectangle 784"/>
          <p:cNvSpPr>
            <a:spLocks noChangeArrowheads="1"/>
          </p:cNvSpPr>
          <p:nvPr/>
        </p:nvSpPr>
        <p:spPr bwMode="auto">
          <a:xfrm>
            <a:off x="3752850" y="418306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71" name="Rectangle 787"/>
          <p:cNvSpPr>
            <a:spLocks noChangeArrowheads="1"/>
          </p:cNvSpPr>
          <p:nvPr/>
        </p:nvSpPr>
        <p:spPr bwMode="auto">
          <a:xfrm>
            <a:off x="3765550" y="3697288"/>
            <a:ext cx="463550"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72" name="Rectangle 790"/>
          <p:cNvSpPr>
            <a:spLocks noChangeArrowheads="1"/>
          </p:cNvSpPr>
          <p:nvPr/>
        </p:nvSpPr>
        <p:spPr bwMode="auto">
          <a:xfrm>
            <a:off x="2794000" y="3195638"/>
            <a:ext cx="460375"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73" name="Freeform 791"/>
          <p:cNvSpPr>
            <a:spLocks/>
          </p:cNvSpPr>
          <p:nvPr/>
        </p:nvSpPr>
        <p:spPr bwMode="auto">
          <a:xfrm>
            <a:off x="2781300" y="3681413"/>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374" name="Freeform 792"/>
          <p:cNvSpPr>
            <a:spLocks/>
          </p:cNvSpPr>
          <p:nvPr/>
        </p:nvSpPr>
        <p:spPr bwMode="auto">
          <a:xfrm>
            <a:off x="2781300" y="3681413"/>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75" name="Rectangle 793"/>
          <p:cNvSpPr>
            <a:spLocks noChangeArrowheads="1"/>
          </p:cNvSpPr>
          <p:nvPr/>
        </p:nvSpPr>
        <p:spPr bwMode="auto">
          <a:xfrm>
            <a:off x="2781300" y="368141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76" name="Freeform 794"/>
          <p:cNvSpPr>
            <a:spLocks/>
          </p:cNvSpPr>
          <p:nvPr/>
        </p:nvSpPr>
        <p:spPr bwMode="auto">
          <a:xfrm>
            <a:off x="2781300" y="3684588"/>
            <a:ext cx="485775"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377" name="Freeform 795"/>
          <p:cNvSpPr>
            <a:spLocks/>
          </p:cNvSpPr>
          <p:nvPr/>
        </p:nvSpPr>
        <p:spPr bwMode="auto">
          <a:xfrm>
            <a:off x="2781300" y="3684588"/>
            <a:ext cx="485775"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78" name="Rectangle 796"/>
          <p:cNvSpPr>
            <a:spLocks noChangeArrowheads="1"/>
          </p:cNvSpPr>
          <p:nvPr/>
        </p:nvSpPr>
        <p:spPr bwMode="auto">
          <a:xfrm>
            <a:off x="2781300" y="3684588"/>
            <a:ext cx="48577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79" name="Rectangle 799"/>
          <p:cNvSpPr>
            <a:spLocks noChangeArrowheads="1"/>
          </p:cNvSpPr>
          <p:nvPr/>
        </p:nvSpPr>
        <p:spPr bwMode="auto">
          <a:xfrm>
            <a:off x="2794000" y="2690813"/>
            <a:ext cx="460375"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80" name="Freeform 800"/>
          <p:cNvSpPr>
            <a:spLocks/>
          </p:cNvSpPr>
          <p:nvPr/>
        </p:nvSpPr>
        <p:spPr bwMode="auto">
          <a:xfrm>
            <a:off x="2781300" y="3178175"/>
            <a:ext cx="485775"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381" name="Freeform 801"/>
          <p:cNvSpPr>
            <a:spLocks/>
          </p:cNvSpPr>
          <p:nvPr/>
        </p:nvSpPr>
        <p:spPr bwMode="auto">
          <a:xfrm>
            <a:off x="2781300" y="3178175"/>
            <a:ext cx="485775"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82" name="Rectangle 802"/>
          <p:cNvSpPr>
            <a:spLocks noChangeArrowheads="1"/>
          </p:cNvSpPr>
          <p:nvPr/>
        </p:nvSpPr>
        <p:spPr bwMode="auto">
          <a:xfrm>
            <a:off x="2781300" y="3178175"/>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83" name="Freeform 803"/>
          <p:cNvSpPr>
            <a:spLocks/>
          </p:cNvSpPr>
          <p:nvPr/>
        </p:nvSpPr>
        <p:spPr bwMode="auto">
          <a:xfrm>
            <a:off x="2781300" y="3179763"/>
            <a:ext cx="485775"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384" name="Freeform 804"/>
          <p:cNvSpPr>
            <a:spLocks/>
          </p:cNvSpPr>
          <p:nvPr/>
        </p:nvSpPr>
        <p:spPr bwMode="auto">
          <a:xfrm>
            <a:off x="2781300" y="3179763"/>
            <a:ext cx="485775"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385" name="Rectangle 805"/>
          <p:cNvSpPr>
            <a:spLocks noChangeArrowheads="1"/>
          </p:cNvSpPr>
          <p:nvPr/>
        </p:nvSpPr>
        <p:spPr bwMode="auto">
          <a:xfrm>
            <a:off x="2781300" y="3179763"/>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86" name="Rectangle 808"/>
          <p:cNvSpPr>
            <a:spLocks noChangeArrowheads="1"/>
          </p:cNvSpPr>
          <p:nvPr/>
        </p:nvSpPr>
        <p:spPr bwMode="auto">
          <a:xfrm>
            <a:off x="3765550" y="2690813"/>
            <a:ext cx="463550"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87" name="Freeform 810"/>
          <p:cNvSpPr>
            <a:spLocks/>
          </p:cNvSpPr>
          <p:nvPr/>
        </p:nvSpPr>
        <p:spPr bwMode="auto">
          <a:xfrm>
            <a:off x="3752850" y="3178175"/>
            <a:ext cx="485775" cy="6350"/>
          </a:xfrm>
          <a:custGeom>
            <a:avLst/>
            <a:gdLst>
              <a:gd name="T0" fmla="*/ 2147483646 w 2299"/>
              <a:gd name="T1" fmla="*/ 2147483646 h 31"/>
              <a:gd name="T2" fmla="*/ 2147483646 w 2299"/>
              <a:gd name="T3" fmla="*/ 0 h 31"/>
              <a:gd name="T4" fmla="*/ 0 w 2299"/>
              <a:gd name="T5" fmla="*/ 2147483646 h 31"/>
              <a:gd name="T6" fmla="*/ 2147483646 w 2299"/>
              <a:gd name="T7" fmla="*/ 2147483646 h 31"/>
              <a:gd name="T8" fmla="*/ 0 60000 65536"/>
              <a:gd name="T9" fmla="*/ 0 60000 65536"/>
              <a:gd name="T10" fmla="*/ 0 60000 65536"/>
              <a:gd name="T11" fmla="*/ 0 60000 65536"/>
              <a:gd name="T12" fmla="*/ 0 w 2299"/>
              <a:gd name="T13" fmla="*/ 0 h 31"/>
              <a:gd name="T14" fmla="*/ 2299 w 2299"/>
              <a:gd name="T15" fmla="*/ 31 h 31"/>
            </a:gdLst>
            <a:ahLst/>
            <a:cxnLst>
              <a:cxn ang="T8">
                <a:pos x="T0" y="T1"/>
              </a:cxn>
              <a:cxn ang="T9">
                <a:pos x="T2" y="T3"/>
              </a:cxn>
              <a:cxn ang="T10">
                <a:pos x="T4" y="T5"/>
              </a:cxn>
              <a:cxn ang="T11">
                <a:pos x="T6" y="T7"/>
              </a:cxn>
            </a:cxnLst>
            <a:rect l="T12" t="T13" r="T14" b="T15"/>
            <a:pathLst>
              <a:path w="2299" h="31">
                <a:moveTo>
                  <a:pt x="2299" y="31"/>
                </a:moveTo>
                <a:lnTo>
                  <a:pt x="2299" y="0"/>
                </a:lnTo>
                <a:lnTo>
                  <a:pt x="0" y="31"/>
                </a:lnTo>
                <a:lnTo>
                  <a:pt x="2299" y="31"/>
                </a:lnTo>
                <a:close/>
              </a:path>
            </a:pathLst>
          </a:custGeom>
          <a:solidFill>
            <a:srgbClr val="000000"/>
          </a:solidFill>
          <a:ln w="41275">
            <a:solidFill>
              <a:schemeClr val="tx1"/>
            </a:solidFill>
            <a:round/>
            <a:headEnd/>
            <a:tailEnd/>
          </a:ln>
        </p:spPr>
        <p:txBody>
          <a:bodyPr/>
          <a:lstStyle/>
          <a:p>
            <a:endParaRPr lang="en-US"/>
          </a:p>
        </p:txBody>
      </p:sp>
      <p:sp>
        <p:nvSpPr>
          <p:cNvPr id="112388" name="Freeform 811"/>
          <p:cNvSpPr>
            <a:spLocks/>
          </p:cNvSpPr>
          <p:nvPr/>
        </p:nvSpPr>
        <p:spPr bwMode="auto">
          <a:xfrm>
            <a:off x="3752850" y="3178175"/>
            <a:ext cx="485775" cy="6350"/>
          </a:xfrm>
          <a:custGeom>
            <a:avLst/>
            <a:gdLst>
              <a:gd name="T0" fmla="*/ 2147483646 w 2299"/>
              <a:gd name="T1" fmla="*/ 0 h 31"/>
              <a:gd name="T2" fmla="*/ 0 w 2299"/>
              <a:gd name="T3" fmla="*/ 2147483646 h 31"/>
              <a:gd name="T4" fmla="*/ 0 w 2299"/>
              <a:gd name="T5" fmla="*/ 0 h 31"/>
              <a:gd name="T6" fmla="*/ 2147483646 w 2299"/>
              <a:gd name="T7" fmla="*/ 0 h 31"/>
              <a:gd name="T8" fmla="*/ 0 60000 65536"/>
              <a:gd name="T9" fmla="*/ 0 60000 65536"/>
              <a:gd name="T10" fmla="*/ 0 60000 65536"/>
              <a:gd name="T11" fmla="*/ 0 60000 65536"/>
              <a:gd name="T12" fmla="*/ 0 w 2299"/>
              <a:gd name="T13" fmla="*/ 0 h 31"/>
              <a:gd name="T14" fmla="*/ 2299 w 2299"/>
              <a:gd name="T15" fmla="*/ 31 h 31"/>
            </a:gdLst>
            <a:ahLst/>
            <a:cxnLst>
              <a:cxn ang="T8">
                <a:pos x="T0" y="T1"/>
              </a:cxn>
              <a:cxn ang="T9">
                <a:pos x="T2" y="T3"/>
              </a:cxn>
              <a:cxn ang="T10">
                <a:pos x="T4" y="T5"/>
              </a:cxn>
              <a:cxn ang="T11">
                <a:pos x="T6" y="T7"/>
              </a:cxn>
            </a:cxnLst>
            <a:rect l="T12" t="T13" r="T14" b="T15"/>
            <a:pathLst>
              <a:path w="2299" h="31">
                <a:moveTo>
                  <a:pt x="2299" y="0"/>
                </a:moveTo>
                <a:lnTo>
                  <a:pt x="0" y="31"/>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89" name="Rectangle 812"/>
          <p:cNvSpPr>
            <a:spLocks noChangeArrowheads="1"/>
          </p:cNvSpPr>
          <p:nvPr/>
        </p:nvSpPr>
        <p:spPr bwMode="auto">
          <a:xfrm>
            <a:off x="3752850" y="3178175"/>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90" name="Freeform 813"/>
          <p:cNvSpPr>
            <a:spLocks/>
          </p:cNvSpPr>
          <p:nvPr/>
        </p:nvSpPr>
        <p:spPr bwMode="auto">
          <a:xfrm>
            <a:off x="3752850" y="3179763"/>
            <a:ext cx="485775" cy="3175"/>
          </a:xfrm>
          <a:custGeom>
            <a:avLst/>
            <a:gdLst>
              <a:gd name="T0" fmla="*/ 2147483646 w 2299"/>
              <a:gd name="T1" fmla="*/ 2147483646 h 6"/>
              <a:gd name="T2" fmla="*/ 2147483646 w 2299"/>
              <a:gd name="T3" fmla="*/ 0 h 6"/>
              <a:gd name="T4" fmla="*/ 0 w 2299"/>
              <a:gd name="T5" fmla="*/ 2147483646 h 6"/>
              <a:gd name="T6" fmla="*/ 2147483646 w 2299"/>
              <a:gd name="T7" fmla="*/ 2147483646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6"/>
                </a:moveTo>
                <a:lnTo>
                  <a:pt x="2299" y="0"/>
                </a:lnTo>
                <a:lnTo>
                  <a:pt x="0" y="6"/>
                </a:lnTo>
                <a:lnTo>
                  <a:pt x="2299" y="6"/>
                </a:lnTo>
                <a:close/>
              </a:path>
            </a:pathLst>
          </a:custGeom>
          <a:solidFill>
            <a:srgbClr val="000000"/>
          </a:solidFill>
          <a:ln w="41275">
            <a:solidFill>
              <a:schemeClr val="tx1"/>
            </a:solidFill>
            <a:round/>
            <a:headEnd/>
            <a:tailEnd/>
          </a:ln>
        </p:spPr>
        <p:txBody>
          <a:bodyPr/>
          <a:lstStyle/>
          <a:p>
            <a:endParaRPr lang="en-US"/>
          </a:p>
        </p:txBody>
      </p:sp>
      <p:sp>
        <p:nvSpPr>
          <p:cNvPr id="112391" name="Freeform 814"/>
          <p:cNvSpPr>
            <a:spLocks/>
          </p:cNvSpPr>
          <p:nvPr/>
        </p:nvSpPr>
        <p:spPr bwMode="auto">
          <a:xfrm>
            <a:off x="3752850" y="3179763"/>
            <a:ext cx="485775" cy="3175"/>
          </a:xfrm>
          <a:custGeom>
            <a:avLst/>
            <a:gdLst>
              <a:gd name="T0" fmla="*/ 2147483646 w 2299"/>
              <a:gd name="T1" fmla="*/ 0 h 6"/>
              <a:gd name="T2" fmla="*/ 0 w 2299"/>
              <a:gd name="T3" fmla="*/ 2147483646 h 6"/>
              <a:gd name="T4" fmla="*/ 0 w 2299"/>
              <a:gd name="T5" fmla="*/ 0 h 6"/>
              <a:gd name="T6" fmla="*/ 2147483646 w 2299"/>
              <a:gd name="T7" fmla="*/ 0 h 6"/>
              <a:gd name="T8" fmla="*/ 0 60000 65536"/>
              <a:gd name="T9" fmla="*/ 0 60000 65536"/>
              <a:gd name="T10" fmla="*/ 0 60000 65536"/>
              <a:gd name="T11" fmla="*/ 0 60000 65536"/>
              <a:gd name="T12" fmla="*/ 0 w 2299"/>
              <a:gd name="T13" fmla="*/ 0 h 6"/>
              <a:gd name="T14" fmla="*/ 2299 w 2299"/>
              <a:gd name="T15" fmla="*/ 6 h 6"/>
            </a:gdLst>
            <a:ahLst/>
            <a:cxnLst>
              <a:cxn ang="T8">
                <a:pos x="T0" y="T1"/>
              </a:cxn>
              <a:cxn ang="T9">
                <a:pos x="T2" y="T3"/>
              </a:cxn>
              <a:cxn ang="T10">
                <a:pos x="T4" y="T5"/>
              </a:cxn>
              <a:cxn ang="T11">
                <a:pos x="T6" y="T7"/>
              </a:cxn>
            </a:cxnLst>
            <a:rect l="T12" t="T13" r="T14" b="T15"/>
            <a:pathLst>
              <a:path w="2299" h="6">
                <a:moveTo>
                  <a:pt x="2299" y="0"/>
                </a:moveTo>
                <a:lnTo>
                  <a:pt x="0" y="6"/>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92" name="Rectangle 815"/>
          <p:cNvSpPr>
            <a:spLocks noChangeArrowheads="1"/>
          </p:cNvSpPr>
          <p:nvPr/>
        </p:nvSpPr>
        <p:spPr bwMode="auto">
          <a:xfrm>
            <a:off x="3752850" y="3179763"/>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93" name="Rectangle 818"/>
          <p:cNvSpPr>
            <a:spLocks noChangeArrowheads="1"/>
          </p:cNvSpPr>
          <p:nvPr/>
        </p:nvSpPr>
        <p:spPr bwMode="auto">
          <a:xfrm>
            <a:off x="3765550" y="3195638"/>
            <a:ext cx="463550"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94" name="Freeform 819"/>
          <p:cNvSpPr>
            <a:spLocks/>
          </p:cNvSpPr>
          <p:nvPr/>
        </p:nvSpPr>
        <p:spPr bwMode="auto">
          <a:xfrm>
            <a:off x="3752850" y="3681413"/>
            <a:ext cx="485775" cy="6350"/>
          </a:xfrm>
          <a:custGeom>
            <a:avLst/>
            <a:gdLst>
              <a:gd name="T0" fmla="*/ 2147483646 w 2299"/>
              <a:gd name="T1" fmla="*/ 2147483646 h 32"/>
              <a:gd name="T2" fmla="*/ 2147483646 w 2299"/>
              <a:gd name="T3" fmla="*/ 0 h 32"/>
              <a:gd name="T4" fmla="*/ 0 w 2299"/>
              <a:gd name="T5" fmla="*/ 2147483646 h 32"/>
              <a:gd name="T6" fmla="*/ 2147483646 w 2299"/>
              <a:gd name="T7" fmla="*/ 2147483646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32"/>
                </a:moveTo>
                <a:lnTo>
                  <a:pt x="2299" y="0"/>
                </a:lnTo>
                <a:lnTo>
                  <a:pt x="0" y="32"/>
                </a:lnTo>
                <a:lnTo>
                  <a:pt x="2299" y="32"/>
                </a:lnTo>
                <a:close/>
              </a:path>
            </a:pathLst>
          </a:custGeom>
          <a:solidFill>
            <a:srgbClr val="000000"/>
          </a:solidFill>
          <a:ln w="41275">
            <a:solidFill>
              <a:schemeClr val="tx1"/>
            </a:solidFill>
            <a:round/>
            <a:headEnd/>
            <a:tailEnd/>
          </a:ln>
        </p:spPr>
        <p:txBody>
          <a:bodyPr/>
          <a:lstStyle/>
          <a:p>
            <a:endParaRPr lang="en-US"/>
          </a:p>
        </p:txBody>
      </p:sp>
      <p:sp>
        <p:nvSpPr>
          <p:cNvPr id="112395" name="Freeform 820"/>
          <p:cNvSpPr>
            <a:spLocks/>
          </p:cNvSpPr>
          <p:nvPr/>
        </p:nvSpPr>
        <p:spPr bwMode="auto">
          <a:xfrm>
            <a:off x="3752850" y="3681413"/>
            <a:ext cx="485775" cy="6350"/>
          </a:xfrm>
          <a:custGeom>
            <a:avLst/>
            <a:gdLst>
              <a:gd name="T0" fmla="*/ 2147483646 w 2299"/>
              <a:gd name="T1" fmla="*/ 0 h 32"/>
              <a:gd name="T2" fmla="*/ 0 w 2299"/>
              <a:gd name="T3" fmla="*/ 2147483646 h 32"/>
              <a:gd name="T4" fmla="*/ 0 w 2299"/>
              <a:gd name="T5" fmla="*/ 0 h 32"/>
              <a:gd name="T6" fmla="*/ 2147483646 w 2299"/>
              <a:gd name="T7" fmla="*/ 0 h 32"/>
              <a:gd name="T8" fmla="*/ 0 60000 65536"/>
              <a:gd name="T9" fmla="*/ 0 60000 65536"/>
              <a:gd name="T10" fmla="*/ 0 60000 65536"/>
              <a:gd name="T11" fmla="*/ 0 60000 65536"/>
              <a:gd name="T12" fmla="*/ 0 w 2299"/>
              <a:gd name="T13" fmla="*/ 0 h 32"/>
              <a:gd name="T14" fmla="*/ 2299 w 2299"/>
              <a:gd name="T15" fmla="*/ 32 h 32"/>
            </a:gdLst>
            <a:ahLst/>
            <a:cxnLst>
              <a:cxn ang="T8">
                <a:pos x="T0" y="T1"/>
              </a:cxn>
              <a:cxn ang="T9">
                <a:pos x="T2" y="T3"/>
              </a:cxn>
              <a:cxn ang="T10">
                <a:pos x="T4" y="T5"/>
              </a:cxn>
              <a:cxn ang="T11">
                <a:pos x="T6" y="T7"/>
              </a:cxn>
            </a:cxnLst>
            <a:rect l="T12" t="T13" r="T14" b="T15"/>
            <a:pathLst>
              <a:path w="2299" h="32">
                <a:moveTo>
                  <a:pt x="2299" y="0"/>
                </a:moveTo>
                <a:lnTo>
                  <a:pt x="0" y="32"/>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96" name="Rectangle 821"/>
          <p:cNvSpPr>
            <a:spLocks noChangeArrowheads="1"/>
          </p:cNvSpPr>
          <p:nvPr/>
        </p:nvSpPr>
        <p:spPr bwMode="auto">
          <a:xfrm>
            <a:off x="3752850" y="368141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397" name="Freeform 822"/>
          <p:cNvSpPr>
            <a:spLocks/>
          </p:cNvSpPr>
          <p:nvPr/>
        </p:nvSpPr>
        <p:spPr bwMode="auto">
          <a:xfrm>
            <a:off x="3752850" y="3684588"/>
            <a:ext cx="485775" cy="1587"/>
          </a:xfrm>
          <a:custGeom>
            <a:avLst/>
            <a:gdLst>
              <a:gd name="T0" fmla="*/ 2147483646 w 2299"/>
              <a:gd name="T1" fmla="*/ 2147483646 h 7"/>
              <a:gd name="T2" fmla="*/ 2147483646 w 2299"/>
              <a:gd name="T3" fmla="*/ 0 h 7"/>
              <a:gd name="T4" fmla="*/ 0 w 2299"/>
              <a:gd name="T5" fmla="*/ 2147483646 h 7"/>
              <a:gd name="T6" fmla="*/ 2147483646 w 2299"/>
              <a:gd name="T7" fmla="*/ 2147483646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7"/>
                </a:moveTo>
                <a:lnTo>
                  <a:pt x="2299" y="0"/>
                </a:lnTo>
                <a:lnTo>
                  <a:pt x="0" y="7"/>
                </a:lnTo>
                <a:lnTo>
                  <a:pt x="2299" y="7"/>
                </a:lnTo>
                <a:close/>
              </a:path>
            </a:pathLst>
          </a:custGeom>
          <a:solidFill>
            <a:srgbClr val="000000"/>
          </a:solidFill>
          <a:ln w="41275">
            <a:solidFill>
              <a:schemeClr val="tx1"/>
            </a:solidFill>
            <a:round/>
            <a:headEnd/>
            <a:tailEnd/>
          </a:ln>
        </p:spPr>
        <p:txBody>
          <a:bodyPr/>
          <a:lstStyle/>
          <a:p>
            <a:endParaRPr lang="en-US"/>
          </a:p>
        </p:txBody>
      </p:sp>
      <p:sp>
        <p:nvSpPr>
          <p:cNvPr id="112398" name="Freeform 823"/>
          <p:cNvSpPr>
            <a:spLocks/>
          </p:cNvSpPr>
          <p:nvPr/>
        </p:nvSpPr>
        <p:spPr bwMode="auto">
          <a:xfrm>
            <a:off x="3752850" y="3684588"/>
            <a:ext cx="485775" cy="1587"/>
          </a:xfrm>
          <a:custGeom>
            <a:avLst/>
            <a:gdLst>
              <a:gd name="T0" fmla="*/ 2147483646 w 2299"/>
              <a:gd name="T1" fmla="*/ 0 h 7"/>
              <a:gd name="T2" fmla="*/ 0 w 2299"/>
              <a:gd name="T3" fmla="*/ 2147483646 h 7"/>
              <a:gd name="T4" fmla="*/ 0 w 2299"/>
              <a:gd name="T5" fmla="*/ 0 h 7"/>
              <a:gd name="T6" fmla="*/ 2147483646 w 2299"/>
              <a:gd name="T7" fmla="*/ 0 h 7"/>
              <a:gd name="T8" fmla="*/ 0 60000 65536"/>
              <a:gd name="T9" fmla="*/ 0 60000 65536"/>
              <a:gd name="T10" fmla="*/ 0 60000 65536"/>
              <a:gd name="T11" fmla="*/ 0 60000 65536"/>
              <a:gd name="T12" fmla="*/ 0 w 2299"/>
              <a:gd name="T13" fmla="*/ 0 h 7"/>
              <a:gd name="T14" fmla="*/ 2299 w 2299"/>
              <a:gd name="T15" fmla="*/ 7 h 7"/>
            </a:gdLst>
            <a:ahLst/>
            <a:cxnLst>
              <a:cxn ang="T8">
                <a:pos x="T0" y="T1"/>
              </a:cxn>
              <a:cxn ang="T9">
                <a:pos x="T2" y="T3"/>
              </a:cxn>
              <a:cxn ang="T10">
                <a:pos x="T4" y="T5"/>
              </a:cxn>
              <a:cxn ang="T11">
                <a:pos x="T6" y="T7"/>
              </a:cxn>
            </a:cxnLst>
            <a:rect l="T12" t="T13" r="T14" b="T15"/>
            <a:pathLst>
              <a:path w="2299" h="7">
                <a:moveTo>
                  <a:pt x="2299" y="0"/>
                </a:moveTo>
                <a:lnTo>
                  <a:pt x="0" y="7"/>
                </a:lnTo>
                <a:lnTo>
                  <a:pt x="0" y="0"/>
                </a:lnTo>
                <a:lnTo>
                  <a:pt x="2299" y="0"/>
                </a:lnTo>
                <a:close/>
              </a:path>
            </a:pathLst>
          </a:custGeom>
          <a:solidFill>
            <a:srgbClr val="000000"/>
          </a:solidFill>
          <a:ln w="41275">
            <a:solidFill>
              <a:schemeClr val="tx1"/>
            </a:solidFill>
            <a:round/>
            <a:headEnd/>
            <a:tailEnd/>
          </a:ln>
        </p:spPr>
        <p:txBody>
          <a:bodyPr/>
          <a:lstStyle/>
          <a:p>
            <a:endParaRPr lang="en-US"/>
          </a:p>
        </p:txBody>
      </p:sp>
      <p:sp>
        <p:nvSpPr>
          <p:cNvPr id="112399" name="Rectangle 824"/>
          <p:cNvSpPr>
            <a:spLocks noChangeArrowheads="1"/>
          </p:cNvSpPr>
          <p:nvPr/>
        </p:nvSpPr>
        <p:spPr bwMode="auto">
          <a:xfrm>
            <a:off x="3752850" y="3684588"/>
            <a:ext cx="48577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00" name="Freeform 825"/>
          <p:cNvSpPr>
            <a:spLocks/>
          </p:cNvSpPr>
          <p:nvPr/>
        </p:nvSpPr>
        <p:spPr bwMode="auto">
          <a:xfrm>
            <a:off x="3267075" y="3178175"/>
            <a:ext cx="485775" cy="6350"/>
          </a:xfrm>
          <a:custGeom>
            <a:avLst/>
            <a:gdLst>
              <a:gd name="T0" fmla="*/ 2147483646 w 2298"/>
              <a:gd name="T1" fmla="*/ 2147483646 h 31"/>
              <a:gd name="T2" fmla="*/ 2147483646 w 2298"/>
              <a:gd name="T3" fmla="*/ 0 h 31"/>
              <a:gd name="T4" fmla="*/ 0 w 2298"/>
              <a:gd name="T5" fmla="*/ 2147483646 h 31"/>
              <a:gd name="T6" fmla="*/ 2147483646 w 2298"/>
              <a:gd name="T7" fmla="*/ 2147483646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31"/>
                </a:moveTo>
                <a:lnTo>
                  <a:pt x="2298" y="0"/>
                </a:lnTo>
                <a:lnTo>
                  <a:pt x="0" y="31"/>
                </a:lnTo>
                <a:lnTo>
                  <a:pt x="2298" y="31"/>
                </a:lnTo>
                <a:close/>
              </a:path>
            </a:pathLst>
          </a:custGeom>
          <a:solidFill>
            <a:srgbClr val="000000"/>
          </a:solidFill>
          <a:ln w="41275">
            <a:solidFill>
              <a:schemeClr val="tx1"/>
            </a:solidFill>
            <a:round/>
            <a:headEnd/>
            <a:tailEnd/>
          </a:ln>
        </p:spPr>
        <p:txBody>
          <a:bodyPr/>
          <a:lstStyle/>
          <a:p>
            <a:endParaRPr lang="en-US"/>
          </a:p>
        </p:txBody>
      </p:sp>
      <p:sp>
        <p:nvSpPr>
          <p:cNvPr id="112401" name="Freeform 826"/>
          <p:cNvSpPr>
            <a:spLocks/>
          </p:cNvSpPr>
          <p:nvPr/>
        </p:nvSpPr>
        <p:spPr bwMode="auto">
          <a:xfrm>
            <a:off x="3267075" y="3178175"/>
            <a:ext cx="485775" cy="6350"/>
          </a:xfrm>
          <a:custGeom>
            <a:avLst/>
            <a:gdLst>
              <a:gd name="T0" fmla="*/ 2147483646 w 2298"/>
              <a:gd name="T1" fmla="*/ 0 h 31"/>
              <a:gd name="T2" fmla="*/ 0 w 2298"/>
              <a:gd name="T3" fmla="*/ 2147483646 h 31"/>
              <a:gd name="T4" fmla="*/ 0 w 2298"/>
              <a:gd name="T5" fmla="*/ 0 h 31"/>
              <a:gd name="T6" fmla="*/ 2147483646 w 2298"/>
              <a:gd name="T7" fmla="*/ 0 h 31"/>
              <a:gd name="T8" fmla="*/ 0 60000 65536"/>
              <a:gd name="T9" fmla="*/ 0 60000 65536"/>
              <a:gd name="T10" fmla="*/ 0 60000 65536"/>
              <a:gd name="T11" fmla="*/ 0 60000 65536"/>
              <a:gd name="T12" fmla="*/ 0 w 2298"/>
              <a:gd name="T13" fmla="*/ 0 h 31"/>
              <a:gd name="T14" fmla="*/ 2298 w 2298"/>
              <a:gd name="T15" fmla="*/ 31 h 31"/>
            </a:gdLst>
            <a:ahLst/>
            <a:cxnLst>
              <a:cxn ang="T8">
                <a:pos x="T0" y="T1"/>
              </a:cxn>
              <a:cxn ang="T9">
                <a:pos x="T2" y="T3"/>
              </a:cxn>
              <a:cxn ang="T10">
                <a:pos x="T4" y="T5"/>
              </a:cxn>
              <a:cxn ang="T11">
                <a:pos x="T6" y="T7"/>
              </a:cxn>
            </a:cxnLst>
            <a:rect l="T12" t="T13" r="T14" b="T15"/>
            <a:pathLst>
              <a:path w="2298" h="31">
                <a:moveTo>
                  <a:pt x="2298" y="0"/>
                </a:moveTo>
                <a:lnTo>
                  <a:pt x="0" y="31"/>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02" name="Rectangle 827"/>
          <p:cNvSpPr>
            <a:spLocks noChangeArrowheads="1"/>
          </p:cNvSpPr>
          <p:nvPr/>
        </p:nvSpPr>
        <p:spPr bwMode="auto">
          <a:xfrm>
            <a:off x="3267075" y="3178175"/>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03" name="Freeform 828"/>
          <p:cNvSpPr>
            <a:spLocks/>
          </p:cNvSpPr>
          <p:nvPr/>
        </p:nvSpPr>
        <p:spPr bwMode="auto">
          <a:xfrm>
            <a:off x="3267075" y="3179763"/>
            <a:ext cx="485775"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404" name="Freeform 829"/>
          <p:cNvSpPr>
            <a:spLocks/>
          </p:cNvSpPr>
          <p:nvPr/>
        </p:nvSpPr>
        <p:spPr bwMode="auto">
          <a:xfrm>
            <a:off x="3267075" y="3179763"/>
            <a:ext cx="485775"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05" name="Rectangle 830"/>
          <p:cNvSpPr>
            <a:spLocks noChangeArrowheads="1"/>
          </p:cNvSpPr>
          <p:nvPr/>
        </p:nvSpPr>
        <p:spPr bwMode="auto">
          <a:xfrm>
            <a:off x="3267075" y="3179763"/>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06" name="Rectangle 833"/>
          <p:cNvSpPr>
            <a:spLocks noChangeArrowheads="1"/>
          </p:cNvSpPr>
          <p:nvPr/>
        </p:nvSpPr>
        <p:spPr bwMode="auto">
          <a:xfrm>
            <a:off x="3279775" y="3195638"/>
            <a:ext cx="461963" cy="4762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07" name="Freeform 834"/>
          <p:cNvSpPr>
            <a:spLocks/>
          </p:cNvSpPr>
          <p:nvPr/>
        </p:nvSpPr>
        <p:spPr bwMode="auto">
          <a:xfrm>
            <a:off x="3267075" y="3681413"/>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408" name="Freeform 835"/>
          <p:cNvSpPr>
            <a:spLocks/>
          </p:cNvSpPr>
          <p:nvPr/>
        </p:nvSpPr>
        <p:spPr bwMode="auto">
          <a:xfrm>
            <a:off x="3267075" y="3681413"/>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09" name="Rectangle 836"/>
          <p:cNvSpPr>
            <a:spLocks noChangeArrowheads="1"/>
          </p:cNvSpPr>
          <p:nvPr/>
        </p:nvSpPr>
        <p:spPr bwMode="auto">
          <a:xfrm>
            <a:off x="3267075" y="3681413"/>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10" name="Freeform 837"/>
          <p:cNvSpPr>
            <a:spLocks/>
          </p:cNvSpPr>
          <p:nvPr/>
        </p:nvSpPr>
        <p:spPr bwMode="auto">
          <a:xfrm>
            <a:off x="3267075" y="3684588"/>
            <a:ext cx="485775" cy="1587"/>
          </a:xfrm>
          <a:custGeom>
            <a:avLst/>
            <a:gdLst>
              <a:gd name="T0" fmla="*/ 2147483646 w 2298"/>
              <a:gd name="T1" fmla="*/ 2147483646 h 7"/>
              <a:gd name="T2" fmla="*/ 2147483646 w 2298"/>
              <a:gd name="T3" fmla="*/ 0 h 7"/>
              <a:gd name="T4" fmla="*/ 0 w 2298"/>
              <a:gd name="T5" fmla="*/ 2147483646 h 7"/>
              <a:gd name="T6" fmla="*/ 2147483646 w 2298"/>
              <a:gd name="T7" fmla="*/ 2147483646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7"/>
                </a:moveTo>
                <a:lnTo>
                  <a:pt x="2298" y="0"/>
                </a:lnTo>
                <a:lnTo>
                  <a:pt x="0" y="7"/>
                </a:lnTo>
                <a:lnTo>
                  <a:pt x="2298" y="7"/>
                </a:lnTo>
                <a:close/>
              </a:path>
            </a:pathLst>
          </a:custGeom>
          <a:solidFill>
            <a:srgbClr val="000000"/>
          </a:solidFill>
          <a:ln w="41275">
            <a:solidFill>
              <a:schemeClr val="tx1"/>
            </a:solidFill>
            <a:round/>
            <a:headEnd/>
            <a:tailEnd/>
          </a:ln>
        </p:spPr>
        <p:txBody>
          <a:bodyPr/>
          <a:lstStyle/>
          <a:p>
            <a:endParaRPr lang="en-US"/>
          </a:p>
        </p:txBody>
      </p:sp>
      <p:sp>
        <p:nvSpPr>
          <p:cNvPr id="112411" name="Freeform 838"/>
          <p:cNvSpPr>
            <a:spLocks/>
          </p:cNvSpPr>
          <p:nvPr/>
        </p:nvSpPr>
        <p:spPr bwMode="auto">
          <a:xfrm>
            <a:off x="3267075" y="3684588"/>
            <a:ext cx="485775" cy="1587"/>
          </a:xfrm>
          <a:custGeom>
            <a:avLst/>
            <a:gdLst>
              <a:gd name="T0" fmla="*/ 2147483646 w 2298"/>
              <a:gd name="T1" fmla="*/ 0 h 7"/>
              <a:gd name="T2" fmla="*/ 0 w 2298"/>
              <a:gd name="T3" fmla="*/ 2147483646 h 7"/>
              <a:gd name="T4" fmla="*/ 0 w 2298"/>
              <a:gd name="T5" fmla="*/ 0 h 7"/>
              <a:gd name="T6" fmla="*/ 2147483646 w 2298"/>
              <a:gd name="T7" fmla="*/ 0 h 7"/>
              <a:gd name="T8" fmla="*/ 0 60000 65536"/>
              <a:gd name="T9" fmla="*/ 0 60000 65536"/>
              <a:gd name="T10" fmla="*/ 0 60000 65536"/>
              <a:gd name="T11" fmla="*/ 0 60000 65536"/>
              <a:gd name="T12" fmla="*/ 0 w 2298"/>
              <a:gd name="T13" fmla="*/ 0 h 7"/>
              <a:gd name="T14" fmla="*/ 2298 w 2298"/>
              <a:gd name="T15" fmla="*/ 7 h 7"/>
            </a:gdLst>
            <a:ahLst/>
            <a:cxnLst>
              <a:cxn ang="T8">
                <a:pos x="T0" y="T1"/>
              </a:cxn>
              <a:cxn ang="T9">
                <a:pos x="T2" y="T3"/>
              </a:cxn>
              <a:cxn ang="T10">
                <a:pos x="T4" y="T5"/>
              </a:cxn>
              <a:cxn ang="T11">
                <a:pos x="T6" y="T7"/>
              </a:cxn>
            </a:cxnLst>
            <a:rect l="T12" t="T13" r="T14" b="T15"/>
            <a:pathLst>
              <a:path w="2298" h="7">
                <a:moveTo>
                  <a:pt x="2298" y="0"/>
                </a:moveTo>
                <a:lnTo>
                  <a:pt x="0" y="7"/>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12" name="Rectangle 839"/>
          <p:cNvSpPr>
            <a:spLocks noChangeArrowheads="1"/>
          </p:cNvSpPr>
          <p:nvPr/>
        </p:nvSpPr>
        <p:spPr bwMode="auto">
          <a:xfrm>
            <a:off x="3267075" y="3684588"/>
            <a:ext cx="485775" cy="158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13" name="Rectangle 842"/>
          <p:cNvSpPr>
            <a:spLocks noChangeArrowheads="1"/>
          </p:cNvSpPr>
          <p:nvPr/>
        </p:nvSpPr>
        <p:spPr bwMode="auto">
          <a:xfrm>
            <a:off x="3279775" y="4702175"/>
            <a:ext cx="461963" cy="47942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14" name="Freeform 843"/>
          <p:cNvSpPr>
            <a:spLocks/>
          </p:cNvSpPr>
          <p:nvPr/>
        </p:nvSpPr>
        <p:spPr bwMode="auto">
          <a:xfrm>
            <a:off x="3267075" y="5189538"/>
            <a:ext cx="485775" cy="7937"/>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415" name="Freeform 844"/>
          <p:cNvSpPr>
            <a:spLocks/>
          </p:cNvSpPr>
          <p:nvPr/>
        </p:nvSpPr>
        <p:spPr bwMode="auto">
          <a:xfrm>
            <a:off x="3267075" y="5189538"/>
            <a:ext cx="485775" cy="7937"/>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16" name="Rectangle 845"/>
          <p:cNvSpPr>
            <a:spLocks noChangeArrowheads="1"/>
          </p:cNvSpPr>
          <p:nvPr/>
        </p:nvSpPr>
        <p:spPr bwMode="auto">
          <a:xfrm>
            <a:off x="3267075" y="5189538"/>
            <a:ext cx="485775" cy="79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17" name="Freeform 846"/>
          <p:cNvSpPr>
            <a:spLocks/>
          </p:cNvSpPr>
          <p:nvPr/>
        </p:nvSpPr>
        <p:spPr bwMode="auto">
          <a:xfrm>
            <a:off x="3267075" y="5194300"/>
            <a:ext cx="485775" cy="1588"/>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418" name="Freeform 847"/>
          <p:cNvSpPr>
            <a:spLocks/>
          </p:cNvSpPr>
          <p:nvPr/>
        </p:nvSpPr>
        <p:spPr bwMode="auto">
          <a:xfrm>
            <a:off x="3267075" y="5194300"/>
            <a:ext cx="485775" cy="1588"/>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19" name="Rectangle 848"/>
          <p:cNvSpPr>
            <a:spLocks noChangeArrowheads="1"/>
          </p:cNvSpPr>
          <p:nvPr/>
        </p:nvSpPr>
        <p:spPr bwMode="auto">
          <a:xfrm>
            <a:off x="3267075" y="5194300"/>
            <a:ext cx="485775" cy="1588"/>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20" name="Freeform 849"/>
          <p:cNvSpPr>
            <a:spLocks/>
          </p:cNvSpPr>
          <p:nvPr/>
        </p:nvSpPr>
        <p:spPr bwMode="auto">
          <a:xfrm>
            <a:off x="3267075" y="4687888"/>
            <a:ext cx="485775" cy="6350"/>
          </a:xfrm>
          <a:custGeom>
            <a:avLst/>
            <a:gdLst>
              <a:gd name="T0" fmla="*/ 2147483646 w 2298"/>
              <a:gd name="T1" fmla="*/ 2147483646 h 32"/>
              <a:gd name="T2" fmla="*/ 2147483646 w 2298"/>
              <a:gd name="T3" fmla="*/ 0 h 32"/>
              <a:gd name="T4" fmla="*/ 0 w 2298"/>
              <a:gd name="T5" fmla="*/ 2147483646 h 32"/>
              <a:gd name="T6" fmla="*/ 2147483646 w 2298"/>
              <a:gd name="T7" fmla="*/ 2147483646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32"/>
                </a:moveTo>
                <a:lnTo>
                  <a:pt x="2298" y="0"/>
                </a:lnTo>
                <a:lnTo>
                  <a:pt x="0" y="32"/>
                </a:lnTo>
                <a:lnTo>
                  <a:pt x="2298" y="32"/>
                </a:lnTo>
                <a:close/>
              </a:path>
            </a:pathLst>
          </a:custGeom>
          <a:solidFill>
            <a:srgbClr val="000000"/>
          </a:solidFill>
          <a:ln w="41275">
            <a:solidFill>
              <a:schemeClr val="tx1"/>
            </a:solidFill>
            <a:round/>
            <a:headEnd/>
            <a:tailEnd/>
          </a:ln>
        </p:spPr>
        <p:txBody>
          <a:bodyPr/>
          <a:lstStyle/>
          <a:p>
            <a:endParaRPr lang="en-US"/>
          </a:p>
        </p:txBody>
      </p:sp>
      <p:sp>
        <p:nvSpPr>
          <p:cNvPr id="112421" name="Freeform 850"/>
          <p:cNvSpPr>
            <a:spLocks/>
          </p:cNvSpPr>
          <p:nvPr/>
        </p:nvSpPr>
        <p:spPr bwMode="auto">
          <a:xfrm>
            <a:off x="3267075" y="4687888"/>
            <a:ext cx="485775" cy="6350"/>
          </a:xfrm>
          <a:custGeom>
            <a:avLst/>
            <a:gdLst>
              <a:gd name="T0" fmla="*/ 2147483646 w 2298"/>
              <a:gd name="T1" fmla="*/ 0 h 32"/>
              <a:gd name="T2" fmla="*/ 0 w 2298"/>
              <a:gd name="T3" fmla="*/ 2147483646 h 32"/>
              <a:gd name="T4" fmla="*/ 0 w 2298"/>
              <a:gd name="T5" fmla="*/ 0 h 32"/>
              <a:gd name="T6" fmla="*/ 2147483646 w 2298"/>
              <a:gd name="T7" fmla="*/ 0 h 32"/>
              <a:gd name="T8" fmla="*/ 0 60000 65536"/>
              <a:gd name="T9" fmla="*/ 0 60000 65536"/>
              <a:gd name="T10" fmla="*/ 0 60000 65536"/>
              <a:gd name="T11" fmla="*/ 0 60000 65536"/>
              <a:gd name="T12" fmla="*/ 0 w 2298"/>
              <a:gd name="T13" fmla="*/ 0 h 32"/>
              <a:gd name="T14" fmla="*/ 2298 w 2298"/>
              <a:gd name="T15" fmla="*/ 32 h 32"/>
            </a:gdLst>
            <a:ahLst/>
            <a:cxnLst>
              <a:cxn ang="T8">
                <a:pos x="T0" y="T1"/>
              </a:cxn>
              <a:cxn ang="T9">
                <a:pos x="T2" y="T3"/>
              </a:cxn>
              <a:cxn ang="T10">
                <a:pos x="T4" y="T5"/>
              </a:cxn>
              <a:cxn ang="T11">
                <a:pos x="T6" y="T7"/>
              </a:cxn>
            </a:cxnLst>
            <a:rect l="T12" t="T13" r="T14" b="T15"/>
            <a:pathLst>
              <a:path w="2298" h="32">
                <a:moveTo>
                  <a:pt x="2298" y="0"/>
                </a:moveTo>
                <a:lnTo>
                  <a:pt x="0" y="32"/>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22" name="Rectangle 851"/>
          <p:cNvSpPr>
            <a:spLocks noChangeArrowheads="1"/>
          </p:cNvSpPr>
          <p:nvPr/>
        </p:nvSpPr>
        <p:spPr bwMode="auto">
          <a:xfrm>
            <a:off x="3267075" y="4687888"/>
            <a:ext cx="485775" cy="6350"/>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23" name="Freeform 852"/>
          <p:cNvSpPr>
            <a:spLocks/>
          </p:cNvSpPr>
          <p:nvPr/>
        </p:nvSpPr>
        <p:spPr bwMode="auto">
          <a:xfrm>
            <a:off x="3267075" y="4689475"/>
            <a:ext cx="485775" cy="3175"/>
          </a:xfrm>
          <a:custGeom>
            <a:avLst/>
            <a:gdLst>
              <a:gd name="T0" fmla="*/ 2147483646 w 2298"/>
              <a:gd name="T1" fmla="*/ 2147483646 h 6"/>
              <a:gd name="T2" fmla="*/ 2147483646 w 2298"/>
              <a:gd name="T3" fmla="*/ 0 h 6"/>
              <a:gd name="T4" fmla="*/ 0 w 2298"/>
              <a:gd name="T5" fmla="*/ 2147483646 h 6"/>
              <a:gd name="T6" fmla="*/ 2147483646 w 2298"/>
              <a:gd name="T7" fmla="*/ 2147483646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6"/>
                </a:moveTo>
                <a:lnTo>
                  <a:pt x="2298" y="0"/>
                </a:lnTo>
                <a:lnTo>
                  <a:pt x="0" y="6"/>
                </a:lnTo>
                <a:lnTo>
                  <a:pt x="2298" y="6"/>
                </a:lnTo>
                <a:close/>
              </a:path>
            </a:pathLst>
          </a:custGeom>
          <a:solidFill>
            <a:srgbClr val="000000"/>
          </a:solidFill>
          <a:ln w="41275">
            <a:solidFill>
              <a:schemeClr val="tx1"/>
            </a:solidFill>
            <a:round/>
            <a:headEnd/>
            <a:tailEnd/>
          </a:ln>
        </p:spPr>
        <p:txBody>
          <a:bodyPr/>
          <a:lstStyle/>
          <a:p>
            <a:endParaRPr lang="en-US"/>
          </a:p>
        </p:txBody>
      </p:sp>
      <p:sp>
        <p:nvSpPr>
          <p:cNvPr id="112424" name="Freeform 853"/>
          <p:cNvSpPr>
            <a:spLocks/>
          </p:cNvSpPr>
          <p:nvPr/>
        </p:nvSpPr>
        <p:spPr bwMode="auto">
          <a:xfrm>
            <a:off x="3267075" y="4689475"/>
            <a:ext cx="485775" cy="3175"/>
          </a:xfrm>
          <a:custGeom>
            <a:avLst/>
            <a:gdLst>
              <a:gd name="T0" fmla="*/ 2147483646 w 2298"/>
              <a:gd name="T1" fmla="*/ 0 h 6"/>
              <a:gd name="T2" fmla="*/ 0 w 2298"/>
              <a:gd name="T3" fmla="*/ 2147483646 h 6"/>
              <a:gd name="T4" fmla="*/ 0 w 2298"/>
              <a:gd name="T5" fmla="*/ 0 h 6"/>
              <a:gd name="T6" fmla="*/ 2147483646 w 2298"/>
              <a:gd name="T7" fmla="*/ 0 h 6"/>
              <a:gd name="T8" fmla="*/ 0 60000 65536"/>
              <a:gd name="T9" fmla="*/ 0 60000 65536"/>
              <a:gd name="T10" fmla="*/ 0 60000 65536"/>
              <a:gd name="T11" fmla="*/ 0 60000 65536"/>
              <a:gd name="T12" fmla="*/ 0 w 2298"/>
              <a:gd name="T13" fmla="*/ 0 h 6"/>
              <a:gd name="T14" fmla="*/ 2298 w 2298"/>
              <a:gd name="T15" fmla="*/ 6 h 6"/>
            </a:gdLst>
            <a:ahLst/>
            <a:cxnLst>
              <a:cxn ang="T8">
                <a:pos x="T0" y="T1"/>
              </a:cxn>
              <a:cxn ang="T9">
                <a:pos x="T2" y="T3"/>
              </a:cxn>
              <a:cxn ang="T10">
                <a:pos x="T4" y="T5"/>
              </a:cxn>
              <a:cxn ang="T11">
                <a:pos x="T6" y="T7"/>
              </a:cxn>
            </a:cxnLst>
            <a:rect l="T12" t="T13" r="T14" b="T15"/>
            <a:pathLst>
              <a:path w="2298" h="6">
                <a:moveTo>
                  <a:pt x="2298" y="0"/>
                </a:moveTo>
                <a:lnTo>
                  <a:pt x="0" y="6"/>
                </a:lnTo>
                <a:lnTo>
                  <a:pt x="0" y="0"/>
                </a:lnTo>
                <a:lnTo>
                  <a:pt x="2298" y="0"/>
                </a:lnTo>
                <a:close/>
              </a:path>
            </a:pathLst>
          </a:custGeom>
          <a:solidFill>
            <a:srgbClr val="000000"/>
          </a:solidFill>
          <a:ln w="41275">
            <a:solidFill>
              <a:schemeClr val="tx1"/>
            </a:solidFill>
            <a:round/>
            <a:headEnd/>
            <a:tailEnd/>
          </a:ln>
        </p:spPr>
        <p:txBody>
          <a:bodyPr/>
          <a:lstStyle/>
          <a:p>
            <a:endParaRPr lang="en-US"/>
          </a:p>
        </p:txBody>
      </p:sp>
      <p:sp>
        <p:nvSpPr>
          <p:cNvPr id="112425" name="Rectangle 854"/>
          <p:cNvSpPr>
            <a:spLocks noChangeArrowheads="1"/>
          </p:cNvSpPr>
          <p:nvPr/>
        </p:nvSpPr>
        <p:spPr bwMode="auto">
          <a:xfrm>
            <a:off x="3267075" y="4689475"/>
            <a:ext cx="485775" cy="3175"/>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2426" name="Rectangle 861"/>
          <p:cNvSpPr>
            <a:spLocks noChangeArrowheads="1"/>
          </p:cNvSpPr>
          <p:nvPr/>
        </p:nvSpPr>
        <p:spPr bwMode="auto">
          <a:xfrm>
            <a:off x="6694488" y="4189413"/>
            <a:ext cx="460375" cy="477837"/>
          </a:xfrm>
          <a:prstGeom prst="rect">
            <a:avLst/>
          </a:prstGeom>
          <a:noFill/>
          <a:ln w="412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812"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50</a:t>
            </a:fld>
            <a:endParaRPr lang="en-US" altLang="en-US"/>
          </a:p>
        </p:txBody>
      </p:sp>
    </p:spTree>
    <p:extLst>
      <p:ext uri="{BB962C8B-B14F-4D97-AF65-F5344CB8AC3E}">
        <p14:creationId xmlns:p14="http://schemas.microsoft.com/office/powerpoint/2010/main" val="319025909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Outrigger and </a:t>
            </a:r>
            <a:r>
              <a:rPr lang="en-US" dirty="0" smtClean="0"/>
              <a:t>Coupling Beams </a:t>
            </a:r>
            <a:endParaRPr lang="en-US" dirty="0"/>
          </a:p>
        </p:txBody>
      </p:sp>
      <p:sp>
        <p:nvSpPr>
          <p:cNvPr id="4" name="Text Placeholder 3"/>
          <p:cNvSpPr>
            <a:spLocks noGrp="1"/>
          </p:cNvSpPr>
          <p:nvPr>
            <p:ph type="body" sz="quarter" idx="39"/>
          </p:nvPr>
        </p:nvSpPr>
        <p:spPr/>
        <p:txBody>
          <a:bodyPr>
            <a:noAutofit/>
          </a:bodyPr>
          <a:lstStyle/>
          <a:p>
            <a:r>
              <a:rPr lang="en-US" sz="2400" b="0" i="1" dirty="0" smtClean="0"/>
              <a:t>Used  </a:t>
            </a:r>
            <a:r>
              <a:rPr lang="en-US" sz="2400" b="0" i="1" dirty="0"/>
              <a:t>to reduce overturning forces on columns</a:t>
            </a:r>
          </a:p>
        </p:txBody>
      </p:sp>
      <p:sp>
        <p:nvSpPr>
          <p:cNvPr id="113667" name="Freeform 855"/>
          <p:cNvSpPr>
            <a:spLocks/>
          </p:cNvSpPr>
          <p:nvPr/>
        </p:nvSpPr>
        <p:spPr bwMode="auto">
          <a:xfrm>
            <a:off x="4267200"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3668" name="Freeform 856"/>
          <p:cNvSpPr>
            <a:spLocks/>
          </p:cNvSpPr>
          <p:nvPr/>
        </p:nvSpPr>
        <p:spPr bwMode="auto">
          <a:xfrm>
            <a:off x="4267200"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669" name="Rectangle 857"/>
          <p:cNvSpPr>
            <a:spLocks noChangeArrowheads="1"/>
          </p:cNvSpPr>
          <p:nvPr/>
        </p:nvSpPr>
        <p:spPr bwMode="auto">
          <a:xfrm>
            <a:off x="4267200"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70" name="Freeform 861"/>
          <p:cNvSpPr>
            <a:spLocks/>
          </p:cNvSpPr>
          <p:nvPr/>
        </p:nvSpPr>
        <p:spPr bwMode="auto">
          <a:xfrm>
            <a:off x="2860675" y="319087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71" name="Freeform 862"/>
          <p:cNvSpPr>
            <a:spLocks/>
          </p:cNvSpPr>
          <p:nvPr/>
        </p:nvSpPr>
        <p:spPr bwMode="auto">
          <a:xfrm>
            <a:off x="2860675" y="319087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72" name="Rectangle 863"/>
          <p:cNvSpPr>
            <a:spLocks noChangeArrowheads="1"/>
          </p:cNvSpPr>
          <p:nvPr/>
        </p:nvSpPr>
        <p:spPr bwMode="auto">
          <a:xfrm>
            <a:off x="2860675" y="3190875"/>
            <a:ext cx="14097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73" name="Freeform 864"/>
          <p:cNvSpPr>
            <a:spLocks/>
          </p:cNvSpPr>
          <p:nvPr/>
        </p:nvSpPr>
        <p:spPr bwMode="auto">
          <a:xfrm>
            <a:off x="2860675" y="319087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74" name="Freeform 865"/>
          <p:cNvSpPr>
            <a:spLocks/>
          </p:cNvSpPr>
          <p:nvPr/>
        </p:nvSpPr>
        <p:spPr bwMode="auto">
          <a:xfrm>
            <a:off x="2860675" y="319087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75" name="Rectangle 866"/>
          <p:cNvSpPr>
            <a:spLocks noChangeArrowheads="1"/>
          </p:cNvSpPr>
          <p:nvPr/>
        </p:nvSpPr>
        <p:spPr bwMode="auto">
          <a:xfrm>
            <a:off x="2860675" y="3190875"/>
            <a:ext cx="14097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76" name="Freeform 867"/>
          <p:cNvSpPr>
            <a:spLocks/>
          </p:cNvSpPr>
          <p:nvPr/>
        </p:nvSpPr>
        <p:spPr bwMode="auto">
          <a:xfrm>
            <a:off x="2860675" y="3187700"/>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chemeClr val="folHlink"/>
          </a:solidFill>
          <a:ln w="28575">
            <a:solidFill>
              <a:schemeClr val="tx1"/>
            </a:solidFill>
            <a:round/>
            <a:headEnd/>
            <a:tailEnd/>
          </a:ln>
        </p:spPr>
        <p:txBody>
          <a:bodyPr/>
          <a:lstStyle/>
          <a:p>
            <a:endParaRPr lang="en-US"/>
          </a:p>
        </p:txBody>
      </p:sp>
      <p:sp>
        <p:nvSpPr>
          <p:cNvPr id="113677" name="Freeform 868"/>
          <p:cNvSpPr>
            <a:spLocks/>
          </p:cNvSpPr>
          <p:nvPr/>
        </p:nvSpPr>
        <p:spPr bwMode="auto">
          <a:xfrm>
            <a:off x="2860675" y="3187700"/>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78" name="Rectangle 869"/>
          <p:cNvSpPr>
            <a:spLocks noChangeArrowheads="1"/>
          </p:cNvSpPr>
          <p:nvPr/>
        </p:nvSpPr>
        <p:spPr bwMode="auto">
          <a:xfrm>
            <a:off x="2860675" y="3187700"/>
            <a:ext cx="14097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79" name="Freeform 870"/>
          <p:cNvSpPr>
            <a:spLocks/>
          </p:cNvSpPr>
          <p:nvPr/>
        </p:nvSpPr>
        <p:spPr bwMode="auto">
          <a:xfrm>
            <a:off x="2860675" y="2697163"/>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chemeClr val="folHlink"/>
          </a:solidFill>
          <a:ln w="28575">
            <a:solidFill>
              <a:schemeClr val="tx1"/>
            </a:solidFill>
            <a:round/>
            <a:headEnd/>
            <a:tailEnd/>
          </a:ln>
        </p:spPr>
        <p:txBody>
          <a:bodyPr/>
          <a:lstStyle/>
          <a:p>
            <a:endParaRPr lang="en-US"/>
          </a:p>
        </p:txBody>
      </p:sp>
      <p:sp>
        <p:nvSpPr>
          <p:cNvPr id="113680" name="Freeform 871"/>
          <p:cNvSpPr>
            <a:spLocks/>
          </p:cNvSpPr>
          <p:nvPr/>
        </p:nvSpPr>
        <p:spPr bwMode="auto">
          <a:xfrm>
            <a:off x="2860675" y="2697163"/>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81" name="Rectangle 872"/>
          <p:cNvSpPr>
            <a:spLocks noChangeArrowheads="1"/>
          </p:cNvSpPr>
          <p:nvPr/>
        </p:nvSpPr>
        <p:spPr bwMode="auto">
          <a:xfrm>
            <a:off x="2860675" y="2697163"/>
            <a:ext cx="14097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82" name="Freeform 873"/>
          <p:cNvSpPr>
            <a:spLocks/>
          </p:cNvSpPr>
          <p:nvPr/>
        </p:nvSpPr>
        <p:spPr bwMode="auto">
          <a:xfrm>
            <a:off x="2860675" y="3679825"/>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chemeClr val="folHlink"/>
          </a:solidFill>
          <a:ln w="28575">
            <a:solidFill>
              <a:schemeClr val="tx1"/>
            </a:solidFill>
            <a:round/>
            <a:headEnd/>
            <a:tailEnd/>
          </a:ln>
        </p:spPr>
        <p:txBody>
          <a:bodyPr/>
          <a:lstStyle/>
          <a:p>
            <a:endParaRPr lang="en-US"/>
          </a:p>
        </p:txBody>
      </p:sp>
      <p:sp>
        <p:nvSpPr>
          <p:cNvPr id="113683" name="Freeform 874"/>
          <p:cNvSpPr>
            <a:spLocks/>
          </p:cNvSpPr>
          <p:nvPr/>
        </p:nvSpPr>
        <p:spPr bwMode="auto">
          <a:xfrm>
            <a:off x="2860675" y="3679825"/>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84" name="Rectangle 875"/>
          <p:cNvSpPr>
            <a:spLocks noChangeArrowheads="1"/>
          </p:cNvSpPr>
          <p:nvPr/>
        </p:nvSpPr>
        <p:spPr bwMode="auto">
          <a:xfrm>
            <a:off x="2860675" y="3679825"/>
            <a:ext cx="14097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85" name="Freeform 876"/>
          <p:cNvSpPr>
            <a:spLocks/>
          </p:cNvSpPr>
          <p:nvPr/>
        </p:nvSpPr>
        <p:spPr bwMode="auto">
          <a:xfrm>
            <a:off x="2860675" y="4171950"/>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chemeClr val="folHlink"/>
          </a:solidFill>
          <a:ln w="28575">
            <a:solidFill>
              <a:schemeClr val="tx1"/>
            </a:solidFill>
            <a:round/>
            <a:headEnd/>
            <a:tailEnd/>
          </a:ln>
        </p:spPr>
        <p:txBody>
          <a:bodyPr/>
          <a:lstStyle/>
          <a:p>
            <a:endParaRPr lang="en-US"/>
          </a:p>
        </p:txBody>
      </p:sp>
      <p:sp>
        <p:nvSpPr>
          <p:cNvPr id="113686" name="Freeform 877"/>
          <p:cNvSpPr>
            <a:spLocks/>
          </p:cNvSpPr>
          <p:nvPr/>
        </p:nvSpPr>
        <p:spPr bwMode="auto">
          <a:xfrm>
            <a:off x="2860675" y="4171950"/>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87" name="Rectangle 878"/>
          <p:cNvSpPr>
            <a:spLocks noChangeArrowheads="1"/>
          </p:cNvSpPr>
          <p:nvPr/>
        </p:nvSpPr>
        <p:spPr bwMode="auto">
          <a:xfrm>
            <a:off x="2860675" y="4171950"/>
            <a:ext cx="14097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88" name="Freeform 879"/>
          <p:cNvSpPr>
            <a:spLocks/>
          </p:cNvSpPr>
          <p:nvPr/>
        </p:nvSpPr>
        <p:spPr bwMode="auto">
          <a:xfrm>
            <a:off x="2860675" y="417353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89" name="Freeform 880"/>
          <p:cNvSpPr>
            <a:spLocks/>
          </p:cNvSpPr>
          <p:nvPr/>
        </p:nvSpPr>
        <p:spPr bwMode="auto">
          <a:xfrm>
            <a:off x="2860675" y="417353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90" name="Rectangle 881"/>
          <p:cNvSpPr>
            <a:spLocks noChangeArrowheads="1"/>
          </p:cNvSpPr>
          <p:nvPr/>
        </p:nvSpPr>
        <p:spPr bwMode="auto">
          <a:xfrm>
            <a:off x="2860675" y="4173538"/>
            <a:ext cx="14097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91" name="Freeform 882"/>
          <p:cNvSpPr>
            <a:spLocks/>
          </p:cNvSpPr>
          <p:nvPr/>
        </p:nvSpPr>
        <p:spPr bwMode="auto">
          <a:xfrm>
            <a:off x="2860675" y="417353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92" name="Freeform 883"/>
          <p:cNvSpPr>
            <a:spLocks/>
          </p:cNvSpPr>
          <p:nvPr/>
        </p:nvSpPr>
        <p:spPr bwMode="auto">
          <a:xfrm>
            <a:off x="2860675" y="417353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93" name="Rectangle 884"/>
          <p:cNvSpPr>
            <a:spLocks noChangeArrowheads="1"/>
          </p:cNvSpPr>
          <p:nvPr/>
        </p:nvSpPr>
        <p:spPr bwMode="auto">
          <a:xfrm>
            <a:off x="2860675" y="4173538"/>
            <a:ext cx="14097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94" name="Freeform 885"/>
          <p:cNvSpPr>
            <a:spLocks/>
          </p:cNvSpPr>
          <p:nvPr/>
        </p:nvSpPr>
        <p:spPr bwMode="auto">
          <a:xfrm>
            <a:off x="2860675" y="5156200"/>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95" name="Freeform 886"/>
          <p:cNvSpPr>
            <a:spLocks/>
          </p:cNvSpPr>
          <p:nvPr/>
        </p:nvSpPr>
        <p:spPr bwMode="auto">
          <a:xfrm>
            <a:off x="2860675" y="5156200"/>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96" name="Rectangle 887"/>
          <p:cNvSpPr>
            <a:spLocks noChangeArrowheads="1"/>
          </p:cNvSpPr>
          <p:nvPr/>
        </p:nvSpPr>
        <p:spPr bwMode="auto">
          <a:xfrm>
            <a:off x="2860675" y="5156200"/>
            <a:ext cx="14097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697" name="Freeform 888"/>
          <p:cNvSpPr>
            <a:spLocks/>
          </p:cNvSpPr>
          <p:nvPr/>
        </p:nvSpPr>
        <p:spPr bwMode="auto">
          <a:xfrm>
            <a:off x="2860675" y="5156200"/>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3698" name="Freeform 889"/>
          <p:cNvSpPr>
            <a:spLocks/>
          </p:cNvSpPr>
          <p:nvPr/>
        </p:nvSpPr>
        <p:spPr bwMode="auto">
          <a:xfrm>
            <a:off x="2860675" y="5156200"/>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699" name="Rectangle 890"/>
          <p:cNvSpPr>
            <a:spLocks noChangeArrowheads="1"/>
          </p:cNvSpPr>
          <p:nvPr/>
        </p:nvSpPr>
        <p:spPr bwMode="auto">
          <a:xfrm>
            <a:off x="2860675" y="5156200"/>
            <a:ext cx="14097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00" name="Freeform 891"/>
          <p:cNvSpPr>
            <a:spLocks/>
          </p:cNvSpPr>
          <p:nvPr/>
        </p:nvSpPr>
        <p:spPr bwMode="auto">
          <a:xfrm>
            <a:off x="2857500" y="2700338"/>
            <a:ext cx="6350" cy="3028950"/>
          </a:xfrm>
          <a:custGeom>
            <a:avLst/>
            <a:gdLst>
              <a:gd name="T0" fmla="*/ 2147483646 w 54"/>
              <a:gd name="T1" fmla="*/ 0 h 24809"/>
              <a:gd name="T2" fmla="*/ 0 w 54"/>
              <a:gd name="T3" fmla="*/ 0 h 24809"/>
              <a:gd name="T4" fmla="*/ 2147483646 w 54"/>
              <a:gd name="T5" fmla="*/ 2147483646 h 24809"/>
              <a:gd name="T6" fmla="*/ 2147483646 w 54"/>
              <a:gd name="T7" fmla="*/ 0 h 24809"/>
              <a:gd name="T8" fmla="*/ 0 60000 65536"/>
              <a:gd name="T9" fmla="*/ 0 60000 65536"/>
              <a:gd name="T10" fmla="*/ 0 60000 65536"/>
              <a:gd name="T11" fmla="*/ 0 60000 65536"/>
              <a:gd name="T12" fmla="*/ 0 w 54"/>
              <a:gd name="T13" fmla="*/ 0 h 24809"/>
              <a:gd name="T14" fmla="*/ 54 w 54"/>
              <a:gd name="T15" fmla="*/ 24809 h 24809"/>
            </a:gdLst>
            <a:ahLst/>
            <a:cxnLst>
              <a:cxn ang="T8">
                <a:pos x="T0" y="T1"/>
              </a:cxn>
              <a:cxn ang="T9">
                <a:pos x="T2" y="T3"/>
              </a:cxn>
              <a:cxn ang="T10">
                <a:pos x="T4" y="T5"/>
              </a:cxn>
              <a:cxn ang="T11">
                <a:pos x="T6" y="T7"/>
              </a:cxn>
            </a:cxnLst>
            <a:rect l="T12" t="T13" r="T14" b="T15"/>
            <a:pathLst>
              <a:path w="54" h="24809">
                <a:moveTo>
                  <a:pt x="54" y="0"/>
                </a:moveTo>
                <a:lnTo>
                  <a:pt x="0" y="0"/>
                </a:lnTo>
                <a:lnTo>
                  <a:pt x="54" y="24809"/>
                </a:lnTo>
                <a:lnTo>
                  <a:pt x="54" y="0"/>
                </a:lnTo>
                <a:close/>
              </a:path>
            </a:pathLst>
          </a:custGeom>
          <a:solidFill>
            <a:srgbClr val="000000"/>
          </a:solidFill>
          <a:ln w="28575">
            <a:solidFill>
              <a:schemeClr val="tx1"/>
            </a:solidFill>
            <a:round/>
            <a:headEnd/>
            <a:tailEnd/>
          </a:ln>
        </p:spPr>
        <p:txBody>
          <a:bodyPr/>
          <a:lstStyle/>
          <a:p>
            <a:endParaRPr lang="en-US"/>
          </a:p>
        </p:txBody>
      </p:sp>
      <p:sp>
        <p:nvSpPr>
          <p:cNvPr id="113701" name="Freeform 892"/>
          <p:cNvSpPr>
            <a:spLocks/>
          </p:cNvSpPr>
          <p:nvPr/>
        </p:nvSpPr>
        <p:spPr bwMode="auto">
          <a:xfrm>
            <a:off x="2857500" y="2700338"/>
            <a:ext cx="6350" cy="3028950"/>
          </a:xfrm>
          <a:custGeom>
            <a:avLst/>
            <a:gdLst>
              <a:gd name="T0" fmla="*/ 0 w 54"/>
              <a:gd name="T1" fmla="*/ 0 h 24809"/>
              <a:gd name="T2" fmla="*/ 2147483646 w 54"/>
              <a:gd name="T3" fmla="*/ 2147483646 h 24809"/>
              <a:gd name="T4" fmla="*/ 0 w 54"/>
              <a:gd name="T5" fmla="*/ 2147483646 h 24809"/>
              <a:gd name="T6" fmla="*/ 0 w 54"/>
              <a:gd name="T7" fmla="*/ 0 h 24809"/>
              <a:gd name="T8" fmla="*/ 0 60000 65536"/>
              <a:gd name="T9" fmla="*/ 0 60000 65536"/>
              <a:gd name="T10" fmla="*/ 0 60000 65536"/>
              <a:gd name="T11" fmla="*/ 0 60000 65536"/>
              <a:gd name="T12" fmla="*/ 0 w 54"/>
              <a:gd name="T13" fmla="*/ 0 h 24809"/>
              <a:gd name="T14" fmla="*/ 54 w 54"/>
              <a:gd name="T15" fmla="*/ 24809 h 24809"/>
            </a:gdLst>
            <a:ahLst/>
            <a:cxnLst>
              <a:cxn ang="T8">
                <a:pos x="T0" y="T1"/>
              </a:cxn>
              <a:cxn ang="T9">
                <a:pos x="T2" y="T3"/>
              </a:cxn>
              <a:cxn ang="T10">
                <a:pos x="T4" y="T5"/>
              </a:cxn>
              <a:cxn ang="T11">
                <a:pos x="T6" y="T7"/>
              </a:cxn>
            </a:cxnLst>
            <a:rect l="T12" t="T13" r="T14" b="T15"/>
            <a:pathLst>
              <a:path w="54" h="24809">
                <a:moveTo>
                  <a:pt x="0" y="0"/>
                </a:moveTo>
                <a:lnTo>
                  <a:pt x="54"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702" name="Rectangle 893"/>
          <p:cNvSpPr>
            <a:spLocks noChangeArrowheads="1"/>
          </p:cNvSpPr>
          <p:nvPr/>
        </p:nvSpPr>
        <p:spPr bwMode="auto">
          <a:xfrm>
            <a:off x="2857500"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03" name="Freeform 897"/>
          <p:cNvSpPr>
            <a:spLocks/>
          </p:cNvSpPr>
          <p:nvPr/>
        </p:nvSpPr>
        <p:spPr bwMode="auto">
          <a:xfrm>
            <a:off x="2860675" y="5154613"/>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chemeClr val="folHlink"/>
          </a:solidFill>
          <a:ln w="28575">
            <a:solidFill>
              <a:schemeClr val="tx1"/>
            </a:solidFill>
            <a:round/>
            <a:headEnd/>
            <a:tailEnd/>
          </a:ln>
        </p:spPr>
        <p:txBody>
          <a:bodyPr/>
          <a:lstStyle/>
          <a:p>
            <a:endParaRPr lang="en-US"/>
          </a:p>
        </p:txBody>
      </p:sp>
      <p:sp>
        <p:nvSpPr>
          <p:cNvPr id="113704" name="Freeform 898"/>
          <p:cNvSpPr>
            <a:spLocks/>
          </p:cNvSpPr>
          <p:nvPr/>
        </p:nvSpPr>
        <p:spPr bwMode="auto">
          <a:xfrm>
            <a:off x="2860675" y="5154613"/>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3705" name="Rectangle 899"/>
          <p:cNvSpPr>
            <a:spLocks noChangeArrowheads="1"/>
          </p:cNvSpPr>
          <p:nvPr/>
        </p:nvSpPr>
        <p:spPr bwMode="auto">
          <a:xfrm>
            <a:off x="2860675" y="5154613"/>
            <a:ext cx="14097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06" name="Freeform 900"/>
          <p:cNvSpPr>
            <a:spLocks/>
          </p:cNvSpPr>
          <p:nvPr/>
        </p:nvSpPr>
        <p:spPr bwMode="auto">
          <a:xfrm>
            <a:off x="4741863" y="4662488"/>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07" name="Freeform 901"/>
          <p:cNvSpPr>
            <a:spLocks/>
          </p:cNvSpPr>
          <p:nvPr/>
        </p:nvSpPr>
        <p:spPr bwMode="auto">
          <a:xfrm>
            <a:off x="4741863" y="4662488"/>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08" name="Rectangle 902"/>
          <p:cNvSpPr>
            <a:spLocks noChangeArrowheads="1"/>
          </p:cNvSpPr>
          <p:nvPr/>
        </p:nvSpPr>
        <p:spPr bwMode="auto">
          <a:xfrm>
            <a:off x="4741863" y="4662488"/>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09" name="Freeform 903"/>
          <p:cNvSpPr>
            <a:spLocks/>
          </p:cNvSpPr>
          <p:nvPr/>
        </p:nvSpPr>
        <p:spPr bwMode="auto">
          <a:xfrm>
            <a:off x="4741863" y="5154613"/>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10" name="Freeform 904"/>
          <p:cNvSpPr>
            <a:spLocks/>
          </p:cNvSpPr>
          <p:nvPr/>
        </p:nvSpPr>
        <p:spPr bwMode="auto">
          <a:xfrm>
            <a:off x="4741863" y="5154613"/>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11" name="Rectangle 905"/>
          <p:cNvSpPr>
            <a:spLocks noChangeArrowheads="1"/>
          </p:cNvSpPr>
          <p:nvPr/>
        </p:nvSpPr>
        <p:spPr bwMode="auto">
          <a:xfrm>
            <a:off x="4741863" y="5154613"/>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12" name="Freeform 906"/>
          <p:cNvSpPr>
            <a:spLocks/>
          </p:cNvSpPr>
          <p:nvPr/>
        </p:nvSpPr>
        <p:spPr bwMode="auto">
          <a:xfrm>
            <a:off x="5208588"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3713" name="Freeform 907"/>
          <p:cNvSpPr>
            <a:spLocks/>
          </p:cNvSpPr>
          <p:nvPr/>
        </p:nvSpPr>
        <p:spPr bwMode="auto">
          <a:xfrm>
            <a:off x="5208588"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714" name="Rectangle 908"/>
          <p:cNvSpPr>
            <a:spLocks noChangeArrowheads="1"/>
          </p:cNvSpPr>
          <p:nvPr/>
        </p:nvSpPr>
        <p:spPr bwMode="auto">
          <a:xfrm>
            <a:off x="5208588"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15" name="Freeform 909"/>
          <p:cNvSpPr>
            <a:spLocks/>
          </p:cNvSpPr>
          <p:nvPr/>
        </p:nvSpPr>
        <p:spPr bwMode="auto">
          <a:xfrm>
            <a:off x="4741863"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3716" name="Freeform 910"/>
          <p:cNvSpPr>
            <a:spLocks/>
          </p:cNvSpPr>
          <p:nvPr/>
        </p:nvSpPr>
        <p:spPr bwMode="auto">
          <a:xfrm>
            <a:off x="4741863"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3717" name="Rectangle 911"/>
          <p:cNvSpPr>
            <a:spLocks noChangeArrowheads="1"/>
          </p:cNvSpPr>
          <p:nvPr/>
        </p:nvSpPr>
        <p:spPr bwMode="auto">
          <a:xfrm>
            <a:off x="4741863"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18" name="Freeform 912"/>
          <p:cNvSpPr>
            <a:spLocks/>
          </p:cNvSpPr>
          <p:nvPr/>
        </p:nvSpPr>
        <p:spPr bwMode="auto">
          <a:xfrm>
            <a:off x="4738688"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3719" name="Freeform 913"/>
          <p:cNvSpPr>
            <a:spLocks/>
          </p:cNvSpPr>
          <p:nvPr/>
        </p:nvSpPr>
        <p:spPr bwMode="auto">
          <a:xfrm>
            <a:off x="4738688"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720" name="Rectangle 914"/>
          <p:cNvSpPr>
            <a:spLocks noChangeArrowheads="1"/>
          </p:cNvSpPr>
          <p:nvPr/>
        </p:nvSpPr>
        <p:spPr bwMode="auto">
          <a:xfrm>
            <a:off x="4738688"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21" name="Line 915"/>
          <p:cNvSpPr>
            <a:spLocks noChangeShapeType="1"/>
          </p:cNvSpPr>
          <p:nvPr/>
        </p:nvSpPr>
        <p:spPr bwMode="auto">
          <a:xfrm>
            <a:off x="520223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22" name="Freeform 916"/>
          <p:cNvSpPr>
            <a:spLocks/>
          </p:cNvSpPr>
          <p:nvPr/>
        </p:nvSpPr>
        <p:spPr bwMode="auto">
          <a:xfrm>
            <a:off x="5184775" y="5772150"/>
            <a:ext cx="17463" cy="1588"/>
          </a:xfrm>
          <a:custGeom>
            <a:avLst/>
            <a:gdLst>
              <a:gd name="T0" fmla="*/ 2147483646 w 147"/>
              <a:gd name="T1" fmla="*/ 2147483646 h 13"/>
              <a:gd name="T2" fmla="*/ 2147483646 w 147"/>
              <a:gd name="T3" fmla="*/ 0 h 13"/>
              <a:gd name="T4" fmla="*/ 0 w 147"/>
              <a:gd name="T5" fmla="*/ 2147483646 h 13"/>
              <a:gd name="T6" fmla="*/ 2147483646 w 147"/>
              <a:gd name="T7" fmla="*/ 2147483646 h 13"/>
              <a:gd name="T8" fmla="*/ 0 60000 65536"/>
              <a:gd name="T9" fmla="*/ 0 60000 65536"/>
              <a:gd name="T10" fmla="*/ 0 60000 65536"/>
              <a:gd name="T11" fmla="*/ 0 60000 65536"/>
              <a:gd name="T12" fmla="*/ 0 w 147"/>
              <a:gd name="T13" fmla="*/ 0 h 13"/>
              <a:gd name="T14" fmla="*/ 147 w 147"/>
              <a:gd name="T15" fmla="*/ 13 h 13"/>
            </a:gdLst>
            <a:ahLst/>
            <a:cxnLst>
              <a:cxn ang="T8">
                <a:pos x="T0" y="T1"/>
              </a:cxn>
              <a:cxn ang="T9">
                <a:pos x="T2" y="T3"/>
              </a:cxn>
              <a:cxn ang="T10">
                <a:pos x="T4" y="T5"/>
              </a:cxn>
              <a:cxn ang="T11">
                <a:pos x="T6" y="T7"/>
              </a:cxn>
            </a:cxnLst>
            <a:rect l="T12" t="T13" r="T14" b="T15"/>
            <a:pathLst>
              <a:path w="147" h="13">
                <a:moveTo>
                  <a:pt x="147" y="13"/>
                </a:moveTo>
                <a:lnTo>
                  <a:pt x="134" y="0"/>
                </a:lnTo>
                <a:lnTo>
                  <a:pt x="0" y="13"/>
                </a:lnTo>
                <a:lnTo>
                  <a:pt x="147" y="13"/>
                </a:lnTo>
                <a:close/>
              </a:path>
            </a:pathLst>
          </a:custGeom>
          <a:solidFill>
            <a:srgbClr val="000000"/>
          </a:solidFill>
          <a:ln w="15875">
            <a:solidFill>
              <a:schemeClr val="tx1"/>
            </a:solidFill>
            <a:round/>
            <a:headEnd/>
            <a:tailEnd/>
          </a:ln>
        </p:spPr>
        <p:txBody>
          <a:bodyPr/>
          <a:lstStyle/>
          <a:p>
            <a:endParaRPr lang="en-US"/>
          </a:p>
        </p:txBody>
      </p:sp>
      <p:sp>
        <p:nvSpPr>
          <p:cNvPr id="113723" name="Freeform 917"/>
          <p:cNvSpPr>
            <a:spLocks/>
          </p:cNvSpPr>
          <p:nvPr/>
        </p:nvSpPr>
        <p:spPr bwMode="auto">
          <a:xfrm>
            <a:off x="5184775" y="5772150"/>
            <a:ext cx="15875" cy="1588"/>
          </a:xfrm>
          <a:custGeom>
            <a:avLst/>
            <a:gdLst>
              <a:gd name="T0" fmla="*/ 2147483646 w 134"/>
              <a:gd name="T1" fmla="*/ 0 h 13"/>
              <a:gd name="T2" fmla="*/ 0 w 134"/>
              <a:gd name="T3" fmla="*/ 2147483646 h 13"/>
              <a:gd name="T4" fmla="*/ 2147483646 w 134"/>
              <a:gd name="T5" fmla="*/ 0 h 13"/>
              <a:gd name="T6" fmla="*/ 2147483646 w 134"/>
              <a:gd name="T7" fmla="*/ 0 h 13"/>
              <a:gd name="T8" fmla="*/ 0 60000 65536"/>
              <a:gd name="T9" fmla="*/ 0 60000 65536"/>
              <a:gd name="T10" fmla="*/ 0 60000 65536"/>
              <a:gd name="T11" fmla="*/ 0 60000 65536"/>
              <a:gd name="T12" fmla="*/ 0 w 134"/>
              <a:gd name="T13" fmla="*/ 0 h 13"/>
              <a:gd name="T14" fmla="*/ 134 w 134"/>
              <a:gd name="T15" fmla="*/ 13 h 13"/>
            </a:gdLst>
            <a:ahLst/>
            <a:cxnLst>
              <a:cxn ang="T8">
                <a:pos x="T0" y="T1"/>
              </a:cxn>
              <a:cxn ang="T9">
                <a:pos x="T2" y="T3"/>
              </a:cxn>
              <a:cxn ang="T10">
                <a:pos x="T4" y="T5"/>
              </a:cxn>
              <a:cxn ang="T11">
                <a:pos x="T6" y="T7"/>
              </a:cxn>
            </a:cxnLst>
            <a:rect l="T12" t="T13" r="T14" b="T15"/>
            <a:pathLst>
              <a:path w="134" h="13">
                <a:moveTo>
                  <a:pt x="134" y="0"/>
                </a:moveTo>
                <a:lnTo>
                  <a:pt x="0" y="13"/>
                </a:lnTo>
                <a:lnTo>
                  <a:pt x="24" y="0"/>
                </a:lnTo>
                <a:lnTo>
                  <a:pt x="134" y="0"/>
                </a:lnTo>
                <a:close/>
              </a:path>
            </a:pathLst>
          </a:custGeom>
          <a:solidFill>
            <a:srgbClr val="000000"/>
          </a:solidFill>
          <a:ln w="15875">
            <a:solidFill>
              <a:schemeClr val="tx1"/>
            </a:solidFill>
            <a:round/>
            <a:headEnd/>
            <a:tailEnd/>
          </a:ln>
        </p:spPr>
        <p:txBody>
          <a:bodyPr/>
          <a:lstStyle/>
          <a:p>
            <a:endParaRPr lang="en-US"/>
          </a:p>
        </p:txBody>
      </p:sp>
      <p:sp>
        <p:nvSpPr>
          <p:cNvPr id="113724" name="Freeform 918"/>
          <p:cNvSpPr>
            <a:spLocks/>
          </p:cNvSpPr>
          <p:nvPr/>
        </p:nvSpPr>
        <p:spPr bwMode="auto">
          <a:xfrm>
            <a:off x="5184775" y="5772150"/>
            <a:ext cx="17463" cy="1588"/>
          </a:xfrm>
          <a:custGeom>
            <a:avLst/>
            <a:gdLst>
              <a:gd name="T0" fmla="*/ 2147483646 w 147"/>
              <a:gd name="T1" fmla="*/ 2147483646 h 13"/>
              <a:gd name="T2" fmla="*/ 2147483646 w 147"/>
              <a:gd name="T3" fmla="*/ 0 h 13"/>
              <a:gd name="T4" fmla="*/ 2147483646 w 147"/>
              <a:gd name="T5" fmla="*/ 0 h 13"/>
              <a:gd name="T6" fmla="*/ 0 w 147"/>
              <a:gd name="T7" fmla="*/ 2147483646 h 13"/>
              <a:gd name="T8" fmla="*/ 2147483646 w 147"/>
              <a:gd name="T9" fmla="*/ 2147483646 h 13"/>
              <a:gd name="T10" fmla="*/ 0 60000 65536"/>
              <a:gd name="T11" fmla="*/ 0 60000 65536"/>
              <a:gd name="T12" fmla="*/ 0 60000 65536"/>
              <a:gd name="T13" fmla="*/ 0 60000 65536"/>
              <a:gd name="T14" fmla="*/ 0 60000 65536"/>
              <a:gd name="T15" fmla="*/ 0 w 147"/>
              <a:gd name="T16" fmla="*/ 0 h 13"/>
              <a:gd name="T17" fmla="*/ 147 w 147"/>
              <a:gd name="T18" fmla="*/ 13 h 13"/>
            </a:gdLst>
            <a:ahLst/>
            <a:cxnLst>
              <a:cxn ang="T10">
                <a:pos x="T0" y="T1"/>
              </a:cxn>
              <a:cxn ang="T11">
                <a:pos x="T2" y="T3"/>
              </a:cxn>
              <a:cxn ang="T12">
                <a:pos x="T4" y="T5"/>
              </a:cxn>
              <a:cxn ang="T13">
                <a:pos x="T6" y="T7"/>
              </a:cxn>
              <a:cxn ang="T14">
                <a:pos x="T8" y="T9"/>
              </a:cxn>
            </a:cxnLst>
            <a:rect l="T15" t="T16" r="T17" b="T18"/>
            <a:pathLst>
              <a:path w="147" h="13">
                <a:moveTo>
                  <a:pt x="147" y="13"/>
                </a:moveTo>
                <a:lnTo>
                  <a:pt x="134" y="0"/>
                </a:lnTo>
                <a:lnTo>
                  <a:pt x="24" y="0"/>
                </a:lnTo>
                <a:lnTo>
                  <a:pt x="0" y="13"/>
                </a:lnTo>
                <a:lnTo>
                  <a:pt x="147"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5" name="Freeform 919"/>
          <p:cNvSpPr>
            <a:spLocks/>
          </p:cNvSpPr>
          <p:nvPr/>
        </p:nvSpPr>
        <p:spPr bwMode="auto">
          <a:xfrm>
            <a:off x="5184775" y="5727700"/>
            <a:ext cx="26988"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4"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3726" name="Freeform 920"/>
          <p:cNvSpPr>
            <a:spLocks/>
          </p:cNvSpPr>
          <p:nvPr/>
        </p:nvSpPr>
        <p:spPr bwMode="auto">
          <a:xfrm>
            <a:off x="5187950" y="5727700"/>
            <a:ext cx="23813" cy="44450"/>
          </a:xfrm>
          <a:custGeom>
            <a:avLst/>
            <a:gdLst>
              <a:gd name="T0" fmla="*/ 0 w 196"/>
              <a:gd name="T1" fmla="*/ 2147483646 h 368"/>
              <a:gd name="T2" fmla="*/ 2147483646 w 196"/>
              <a:gd name="T3" fmla="*/ 0 h 368"/>
              <a:gd name="T4" fmla="*/ 2147483646 w 196"/>
              <a:gd name="T5" fmla="*/ 2147483646 h 368"/>
              <a:gd name="T6" fmla="*/ 0 w 196"/>
              <a:gd name="T7" fmla="*/ 2147483646 h 368"/>
              <a:gd name="T8" fmla="*/ 0 60000 65536"/>
              <a:gd name="T9" fmla="*/ 0 60000 65536"/>
              <a:gd name="T10" fmla="*/ 0 60000 65536"/>
              <a:gd name="T11" fmla="*/ 0 60000 65536"/>
              <a:gd name="T12" fmla="*/ 0 w 196"/>
              <a:gd name="T13" fmla="*/ 0 h 368"/>
              <a:gd name="T14" fmla="*/ 196 w 196"/>
              <a:gd name="T15" fmla="*/ 368 h 368"/>
            </a:gdLst>
            <a:ahLst/>
            <a:cxnLst>
              <a:cxn ang="T8">
                <a:pos x="T0" y="T1"/>
              </a:cxn>
              <a:cxn ang="T9">
                <a:pos x="T2" y="T3"/>
              </a:cxn>
              <a:cxn ang="T10">
                <a:pos x="T4" y="T5"/>
              </a:cxn>
              <a:cxn ang="T11">
                <a:pos x="T6" y="T7"/>
              </a:cxn>
            </a:cxnLst>
            <a:rect l="T12" t="T13" r="T14" b="T15"/>
            <a:pathLst>
              <a:path w="196" h="368">
                <a:moveTo>
                  <a:pt x="0" y="368"/>
                </a:moveTo>
                <a:lnTo>
                  <a:pt x="196" y="0"/>
                </a:lnTo>
                <a:lnTo>
                  <a:pt x="196"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3727" name="Freeform 921"/>
          <p:cNvSpPr>
            <a:spLocks/>
          </p:cNvSpPr>
          <p:nvPr/>
        </p:nvSpPr>
        <p:spPr bwMode="auto">
          <a:xfrm>
            <a:off x="5184775" y="5727700"/>
            <a:ext cx="26988"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4"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28" name="Freeform 922"/>
          <p:cNvSpPr>
            <a:spLocks/>
          </p:cNvSpPr>
          <p:nvPr/>
        </p:nvSpPr>
        <p:spPr bwMode="auto">
          <a:xfrm>
            <a:off x="5211763" y="5727700"/>
            <a:ext cx="26987"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3729" name="Freeform 923"/>
          <p:cNvSpPr>
            <a:spLocks/>
          </p:cNvSpPr>
          <p:nvPr/>
        </p:nvSpPr>
        <p:spPr bwMode="auto">
          <a:xfrm>
            <a:off x="5211763" y="5730875"/>
            <a:ext cx="26987"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3730" name="Freeform 924"/>
          <p:cNvSpPr>
            <a:spLocks/>
          </p:cNvSpPr>
          <p:nvPr/>
        </p:nvSpPr>
        <p:spPr bwMode="auto">
          <a:xfrm>
            <a:off x="5211763" y="5727700"/>
            <a:ext cx="26987"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31" name="Freeform 925"/>
          <p:cNvSpPr>
            <a:spLocks/>
          </p:cNvSpPr>
          <p:nvPr/>
        </p:nvSpPr>
        <p:spPr bwMode="auto">
          <a:xfrm>
            <a:off x="5221288" y="5772150"/>
            <a:ext cx="17462"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3732" name="Freeform 926"/>
          <p:cNvSpPr>
            <a:spLocks/>
          </p:cNvSpPr>
          <p:nvPr/>
        </p:nvSpPr>
        <p:spPr bwMode="auto">
          <a:xfrm>
            <a:off x="5221288" y="5772150"/>
            <a:ext cx="14287"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3733" name="Freeform 927"/>
          <p:cNvSpPr>
            <a:spLocks/>
          </p:cNvSpPr>
          <p:nvPr/>
        </p:nvSpPr>
        <p:spPr bwMode="auto">
          <a:xfrm>
            <a:off x="5221288" y="5772150"/>
            <a:ext cx="17462"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34" name="Line 928"/>
          <p:cNvSpPr>
            <a:spLocks noChangeShapeType="1"/>
          </p:cNvSpPr>
          <p:nvPr/>
        </p:nvSpPr>
        <p:spPr bwMode="auto">
          <a:xfrm>
            <a:off x="522128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35" name="Freeform 929"/>
          <p:cNvSpPr>
            <a:spLocks/>
          </p:cNvSpPr>
          <p:nvPr/>
        </p:nvSpPr>
        <p:spPr bwMode="auto">
          <a:xfrm>
            <a:off x="5202238" y="5772150"/>
            <a:ext cx="19050" cy="1588"/>
          </a:xfrm>
          <a:custGeom>
            <a:avLst/>
            <a:gdLst>
              <a:gd name="T0" fmla="*/ 2147483646 w 152"/>
              <a:gd name="T1" fmla="*/ 2147483646 h 13"/>
              <a:gd name="T2" fmla="*/ 2147483646 w 152"/>
              <a:gd name="T3" fmla="*/ 0 h 13"/>
              <a:gd name="T4" fmla="*/ 0 w 152"/>
              <a:gd name="T5" fmla="*/ 2147483646 h 13"/>
              <a:gd name="T6" fmla="*/ 2147483646 w 152"/>
              <a:gd name="T7" fmla="*/ 2147483646 h 13"/>
              <a:gd name="T8" fmla="*/ 0 60000 65536"/>
              <a:gd name="T9" fmla="*/ 0 60000 65536"/>
              <a:gd name="T10" fmla="*/ 0 60000 65536"/>
              <a:gd name="T11" fmla="*/ 0 60000 65536"/>
              <a:gd name="T12" fmla="*/ 0 w 152"/>
              <a:gd name="T13" fmla="*/ 0 h 13"/>
              <a:gd name="T14" fmla="*/ 152 w 152"/>
              <a:gd name="T15" fmla="*/ 13 h 13"/>
            </a:gdLst>
            <a:ahLst/>
            <a:cxnLst>
              <a:cxn ang="T8">
                <a:pos x="T0" y="T1"/>
              </a:cxn>
              <a:cxn ang="T9">
                <a:pos x="T2" y="T3"/>
              </a:cxn>
              <a:cxn ang="T10">
                <a:pos x="T4" y="T5"/>
              </a:cxn>
              <a:cxn ang="T11">
                <a:pos x="T6" y="T7"/>
              </a:cxn>
            </a:cxnLst>
            <a:rect l="T12" t="T13" r="T14" b="T15"/>
            <a:pathLst>
              <a:path w="152" h="13">
                <a:moveTo>
                  <a:pt x="152" y="13"/>
                </a:moveTo>
                <a:lnTo>
                  <a:pt x="152" y="0"/>
                </a:lnTo>
                <a:lnTo>
                  <a:pt x="0" y="13"/>
                </a:lnTo>
                <a:lnTo>
                  <a:pt x="152" y="13"/>
                </a:lnTo>
                <a:close/>
              </a:path>
            </a:pathLst>
          </a:custGeom>
          <a:solidFill>
            <a:srgbClr val="000000"/>
          </a:solidFill>
          <a:ln w="15875">
            <a:solidFill>
              <a:schemeClr val="tx1"/>
            </a:solidFill>
            <a:round/>
            <a:headEnd/>
            <a:tailEnd/>
          </a:ln>
        </p:spPr>
        <p:txBody>
          <a:bodyPr/>
          <a:lstStyle/>
          <a:p>
            <a:endParaRPr lang="en-US"/>
          </a:p>
        </p:txBody>
      </p:sp>
      <p:sp>
        <p:nvSpPr>
          <p:cNvPr id="113736" name="Freeform 930"/>
          <p:cNvSpPr>
            <a:spLocks/>
          </p:cNvSpPr>
          <p:nvPr/>
        </p:nvSpPr>
        <p:spPr bwMode="auto">
          <a:xfrm>
            <a:off x="5200650" y="5772150"/>
            <a:ext cx="20638" cy="1588"/>
          </a:xfrm>
          <a:custGeom>
            <a:avLst/>
            <a:gdLst>
              <a:gd name="T0" fmla="*/ 2147483646 w 165"/>
              <a:gd name="T1" fmla="*/ 0 h 13"/>
              <a:gd name="T2" fmla="*/ 2147483646 w 165"/>
              <a:gd name="T3" fmla="*/ 2147483646 h 13"/>
              <a:gd name="T4" fmla="*/ 0 w 165"/>
              <a:gd name="T5" fmla="*/ 0 h 13"/>
              <a:gd name="T6" fmla="*/ 2147483646 w 165"/>
              <a:gd name="T7" fmla="*/ 0 h 13"/>
              <a:gd name="T8" fmla="*/ 0 60000 65536"/>
              <a:gd name="T9" fmla="*/ 0 60000 65536"/>
              <a:gd name="T10" fmla="*/ 0 60000 65536"/>
              <a:gd name="T11" fmla="*/ 0 60000 65536"/>
              <a:gd name="T12" fmla="*/ 0 w 165"/>
              <a:gd name="T13" fmla="*/ 0 h 13"/>
              <a:gd name="T14" fmla="*/ 165 w 165"/>
              <a:gd name="T15" fmla="*/ 13 h 13"/>
            </a:gdLst>
            <a:ahLst/>
            <a:cxnLst>
              <a:cxn ang="T8">
                <a:pos x="T0" y="T1"/>
              </a:cxn>
              <a:cxn ang="T9">
                <a:pos x="T2" y="T3"/>
              </a:cxn>
              <a:cxn ang="T10">
                <a:pos x="T4" y="T5"/>
              </a:cxn>
              <a:cxn ang="T11">
                <a:pos x="T6" y="T7"/>
              </a:cxn>
            </a:cxnLst>
            <a:rect l="T12" t="T13" r="T14" b="T15"/>
            <a:pathLst>
              <a:path w="165" h="13">
                <a:moveTo>
                  <a:pt x="165" y="0"/>
                </a:moveTo>
                <a:lnTo>
                  <a:pt x="13" y="13"/>
                </a:lnTo>
                <a:lnTo>
                  <a:pt x="0" y="0"/>
                </a:lnTo>
                <a:lnTo>
                  <a:pt x="165" y="0"/>
                </a:lnTo>
                <a:close/>
              </a:path>
            </a:pathLst>
          </a:custGeom>
          <a:solidFill>
            <a:srgbClr val="000000"/>
          </a:solidFill>
          <a:ln w="15875">
            <a:solidFill>
              <a:schemeClr val="tx1"/>
            </a:solidFill>
            <a:round/>
            <a:headEnd/>
            <a:tailEnd/>
          </a:ln>
        </p:spPr>
        <p:txBody>
          <a:bodyPr/>
          <a:lstStyle/>
          <a:p>
            <a:endParaRPr lang="en-US"/>
          </a:p>
        </p:txBody>
      </p:sp>
      <p:sp>
        <p:nvSpPr>
          <p:cNvPr id="113737" name="Freeform 931"/>
          <p:cNvSpPr>
            <a:spLocks/>
          </p:cNvSpPr>
          <p:nvPr/>
        </p:nvSpPr>
        <p:spPr bwMode="auto">
          <a:xfrm>
            <a:off x="5200650" y="5772150"/>
            <a:ext cx="20638" cy="1588"/>
          </a:xfrm>
          <a:custGeom>
            <a:avLst/>
            <a:gdLst>
              <a:gd name="T0" fmla="*/ 2147483646 w 165"/>
              <a:gd name="T1" fmla="*/ 2147483646 h 13"/>
              <a:gd name="T2" fmla="*/ 2147483646 w 165"/>
              <a:gd name="T3" fmla="*/ 0 h 13"/>
              <a:gd name="T4" fmla="*/ 0 w 165"/>
              <a:gd name="T5" fmla="*/ 0 h 13"/>
              <a:gd name="T6" fmla="*/ 2147483646 w 165"/>
              <a:gd name="T7" fmla="*/ 2147483646 h 13"/>
              <a:gd name="T8" fmla="*/ 2147483646 w 165"/>
              <a:gd name="T9" fmla="*/ 2147483646 h 13"/>
              <a:gd name="T10" fmla="*/ 0 60000 65536"/>
              <a:gd name="T11" fmla="*/ 0 60000 65536"/>
              <a:gd name="T12" fmla="*/ 0 60000 65536"/>
              <a:gd name="T13" fmla="*/ 0 60000 65536"/>
              <a:gd name="T14" fmla="*/ 0 60000 65536"/>
              <a:gd name="T15" fmla="*/ 0 w 165"/>
              <a:gd name="T16" fmla="*/ 0 h 13"/>
              <a:gd name="T17" fmla="*/ 165 w 165"/>
              <a:gd name="T18" fmla="*/ 13 h 13"/>
            </a:gdLst>
            <a:ahLst/>
            <a:cxnLst>
              <a:cxn ang="T10">
                <a:pos x="T0" y="T1"/>
              </a:cxn>
              <a:cxn ang="T11">
                <a:pos x="T2" y="T3"/>
              </a:cxn>
              <a:cxn ang="T12">
                <a:pos x="T4" y="T5"/>
              </a:cxn>
              <a:cxn ang="T13">
                <a:pos x="T6" y="T7"/>
              </a:cxn>
              <a:cxn ang="T14">
                <a:pos x="T8" y="T9"/>
              </a:cxn>
            </a:cxnLst>
            <a:rect l="T15" t="T16" r="T17" b="T18"/>
            <a:pathLst>
              <a:path w="165" h="13">
                <a:moveTo>
                  <a:pt x="165" y="13"/>
                </a:moveTo>
                <a:lnTo>
                  <a:pt x="165" y="0"/>
                </a:lnTo>
                <a:lnTo>
                  <a:pt x="0" y="0"/>
                </a:lnTo>
                <a:lnTo>
                  <a:pt x="13" y="13"/>
                </a:lnTo>
                <a:lnTo>
                  <a:pt x="165"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38" name="Freeform 932"/>
          <p:cNvSpPr>
            <a:spLocks/>
          </p:cNvSpPr>
          <p:nvPr/>
        </p:nvSpPr>
        <p:spPr bwMode="auto">
          <a:xfrm>
            <a:off x="4741863" y="572928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15875">
            <a:solidFill>
              <a:schemeClr val="tx1"/>
            </a:solidFill>
            <a:round/>
            <a:headEnd/>
            <a:tailEnd/>
          </a:ln>
        </p:spPr>
        <p:txBody>
          <a:bodyPr/>
          <a:lstStyle/>
          <a:p>
            <a:endParaRPr lang="en-US"/>
          </a:p>
        </p:txBody>
      </p:sp>
      <p:sp>
        <p:nvSpPr>
          <p:cNvPr id="113739" name="Freeform 933"/>
          <p:cNvSpPr>
            <a:spLocks/>
          </p:cNvSpPr>
          <p:nvPr/>
        </p:nvSpPr>
        <p:spPr bwMode="auto">
          <a:xfrm>
            <a:off x="4741863" y="572928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3740" name="Rectangle 934"/>
          <p:cNvSpPr>
            <a:spLocks noChangeArrowheads="1"/>
          </p:cNvSpPr>
          <p:nvPr/>
        </p:nvSpPr>
        <p:spPr bwMode="auto">
          <a:xfrm>
            <a:off x="4741863" y="5729288"/>
            <a:ext cx="4699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41" name="Freeform 935"/>
          <p:cNvSpPr>
            <a:spLocks/>
          </p:cNvSpPr>
          <p:nvPr/>
        </p:nvSpPr>
        <p:spPr bwMode="auto">
          <a:xfrm>
            <a:off x="4741863" y="5156200"/>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42" name="Freeform 936"/>
          <p:cNvSpPr>
            <a:spLocks/>
          </p:cNvSpPr>
          <p:nvPr/>
        </p:nvSpPr>
        <p:spPr bwMode="auto">
          <a:xfrm>
            <a:off x="4741863" y="5156200"/>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43" name="Rectangle 937"/>
          <p:cNvSpPr>
            <a:spLocks noChangeArrowheads="1"/>
          </p:cNvSpPr>
          <p:nvPr/>
        </p:nvSpPr>
        <p:spPr bwMode="auto">
          <a:xfrm>
            <a:off x="4741863" y="5156200"/>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44" name="Line 938"/>
          <p:cNvSpPr>
            <a:spLocks noChangeShapeType="1"/>
          </p:cNvSpPr>
          <p:nvPr/>
        </p:nvSpPr>
        <p:spPr bwMode="auto">
          <a:xfrm>
            <a:off x="473233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45" name="Freeform 939"/>
          <p:cNvSpPr>
            <a:spLocks/>
          </p:cNvSpPr>
          <p:nvPr/>
        </p:nvSpPr>
        <p:spPr bwMode="auto">
          <a:xfrm>
            <a:off x="4714875" y="5772150"/>
            <a:ext cx="17463" cy="1588"/>
          </a:xfrm>
          <a:custGeom>
            <a:avLst/>
            <a:gdLst>
              <a:gd name="T0" fmla="*/ 2147483646 w 147"/>
              <a:gd name="T1" fmla="*/ 2147483646 h 13"/>
              <a:gd name="T2" fmla="*/ 2147483646 w 147"/>
              <a:gd name="T3" fmla="*/ 0 h 13"/>
              <a:gd name="T4" fmla="*/ 0 w 147"/>
              <a:gd name="T5" fmla="*/ 2147483646 h 13"/>
              <a:gd name="T6" fmla="*/ 2147483646 w 147"/>
              <a:gd name="T7" fmla="*/ 2147483646 h 13"/>
              <a:gd name="T8" fmla="*/ 0 60000 65536"/>
              <a:gd name="T9" fmla="*/ 0 60000 65536"/>
              <a:gd name="T10" fmla="*/ 0 60000 65536"/>
              <a:gd name="T11" fmla="*/ 0 60000 65536"/>
              <a:gd name="T12" fmla="*/ 0 w 147"/>
              <a:gd name="T13" fmla="*/ 0 h 13"/>
              <a:gd name="T14" fmla="*/ 147 w 147"/>
              <a:gd name="T15" fmla="*/ 13 h 13"/>
            </a:gdLst>
            <a:ahLst/>
            <a:cxnLst>
              <a:cxn ang="T8">
                <a:pos x="T0" y="T1"/>
              </a:cxn>
              <a:cxn ang="T9">
                <a:pos x="T2" y="T3"/>
              </a:cxn>
              <a:cxn ang="T10">
                <a:pos x="T4" y="T5"/>
              </a:cxn>
              <a:cxn ang="T11">
                <a:pos x="T6" y="T7"/>
              </a:cxn>
            </a:cxnLst>
            <a:rect l="T12" t="T13" r="T14" b="T15"/>
            <a:pathLst>
              <a:path w="147" h="13">
                <a:moveTo>
                  <a:pt x="147" y="13"/>
                </a:moveTo>
                <a:lnTo>
                  <a:pt x="133" y="0"/>
                </a:lnTo>
                <a:lnTo>
                  <a:pt x="0" y="13"/>
                </a:lnTo>
                <a:lnTo>
                  <a:pt x="147" y="13"/>
                </a:lnTo>
                <a:close/>
              </a:path>
            </a:pathLst>
          </a:custGeom>
          <a:solidFill>
            <a:srgbClr val="000000"/>
          </a:solidFill>
          <a:ln w="15875">
            <a:solidFill>
              <a:schemeClr val="tx1"/>
            </a:solidFill>
            <a:round/>
            <a:headEnd/>
            <a:tailEnd/>
          </a:ln>
        </p:spPr>
        <p:txBody>
          <a:bodyPr/>
          <a:lstStyle/>
          <a:p>
            <a:endParaRPr lang="en-US"/>
          </a:p>
        </p:txBody>
      </p:sp>
      <p:sp>
        <p:nvSpPr>
          <p:cNvPr id="113746" name="Freeform 940"/>
          <p:cNvSpPr>
            <a:spLocks/>
          </p:cNvSpPr>
          <p:nvPr/>
        </p:nvSpPr>
        <p:spPr bwMode="auto">
          <a:xfrm>
            <a:off x="4714875" y="5772150"/>
            <a:ext cx="15875" cy="1588"/>
          </a:xfrm>
          <a:custGeom>
            <a:avLst/>
            <a:gdLst>
              <a:gd name="T0" fmla="*/ 2147483646 w 133"/>
              <a:gd name="T1" fmla="*/ 0 h 13"/>
              <a:gd name="T2" fmla="*/ 0 w 133"/>
              <a:gd name="T3" fmla="*/ 2147483646 h 13"/>
              <a:gd name="T4" fmla="*/ 2147483646 w 133"/>
              <a:gd name="T5" fmla="*/ 0 h 13"/>
              <a:gd name="T6" fmla="*/ 2147483646 w 133"/>
              <a:gd name="T7" fmla="*/ 0 h 13"/>
              <a:gd name="T8" fmla="*/ 0 60000 65536"/>
              <a:gd name="T9" fmla="*/ 0 60000 65536"/>
              <a:gd name="T10" fmla="*/ 0 60000 65536"/>
              <a:gd name="T11" fmla="*/ 0 60000 65536"/>
              <a:gd name="T12" fmla="*/ 0 w 133"/>
              <a:gd name="T13" fmla="*/ 0 h 13"/>
              <a:gd name="T14" fmla="*/ 133 w 133"/>
              <a:gd name="T15" fmla="*/ 13 h 13"/>
            </a:gdLst>
            <a:ahLst/>
            <a:cxnLst>
              <a:cxn ang="T8">
                <a:pos x="T0" y="T1"/>
              </a:cxn>
              <a:cxn ang="T9">
                <a:pos x="T2" y="T3"/>
              </a:cxn>
              <a:cxn ang="T10">
                <a:pos x="T4" y="T5"/>
              </a:cxn>
              <a:cxn ang="T11">
                <a:pos x="T6" y="T7"/>
              </a:cxn>
            </a:cxnLst>
            <a:rect l="T12" t="T13" r="T14" b="T15"/>
            <a:pathLst>
              <a:path w="133" h="13">
                <a:moveTo>
                  <a:pt x="133" y="0"/>
                </a:moveTo>
                <a:lnTo>
                  <a:pt x="0" y="13"/>
                </a:lnTo>
                <a:lnTo>
                  <a:pt x="23" y="0"/>
                </a:lnTo>
                <a:lnTo>
                  <a:pt x="133" y="0"/>
                </a:lnTo>
                <a:close/>
              </a:path>
            </a:pathLst>
          </a:custGeom>
          <a:solidFill>
            <a:srgbClr val="000000"/>
          </a:solidFill>
          <a:ln w="15875">
            <a:solidFill>
              <a:schemeClr val="tx1"/>
            </a:solidFill>
            <a:round/>
            <a:headEnd/>
            <a:tailEnd/>
          </a:ln>
        </p:spPr>
        <p:txBody>
          <a:bodyPr/>
          <a:lstStyle/>
          <a:p>
            <a:endParaRPr lang="en-US"/>
          </a:p>
        </p:txBody>
      </p:sp>
      <p:sp>
        <p:nvSpPr>
          <p:cNvPr id="113747" name="Freeform 941"/>
          <p:cNvSpPr>
            <a:spLocks/>
          </p:cNvSpPr>
          <p:nvPr/>
        </p:nvSpPr>
        <p:spPr bwMode="auto">
          <a:xfrm>
            <a:off x="4714875" y="5772150"/>
            <a:ext cx="17463" cy="1588"/>
          </a:xfrm>
          <a:custGeom>
            <a:avLst/>
            <a:gdLst>
              <a:gd name="T0" fmla="*/ 2147483646 w 147"/>
              <a:gd name="T1" fmla="*/ 2147483646 h 13"/>
              <a:gd name="T2" fmla="*/ 2147483646 w 147"/>
              <a:gd name="T3" fmla="*/ 0 h 13"/>
              <a:gd name="T4" fmla="*/ 2147483646 w 147"/>
              <a:gd name="T5" fmla="*/ 0 h 13"/>
              <a:gd name="T6" fmla="*/ 0 w 147"/>
              <a:gd name="T7" fmla="*/ 2147483646 h 13"/>
              <a:gd name="T8" fmla="*/ 2147483646 w 147"/>
              <a:gd name="T9" fmla="*/ 2147483646 h 13"/>
              <a:gd name="T10" fmla="*/ 0 60000 65536"/>
              <a:gd name="T11" fmla="*/ 0 60000 65536"/>
              <a:gd name="T12" fmla="*/ 0 60000 65536"/>
              <a:gd name="T13" fmla="*/ 0 60000 65536"/>
              <a:gd name="T14" fmla="*/ 0 60000 65536"/>
              <a:gd name="T15" fmla="*/ 0 w 147"/>
              <a:gd name="T16" fmla="*/ 0 h 13"/>
              <a:gd name="T17" fmla="*/ 147 w 147"/>
              <a:gd name="T18" fmla="*/ 13 h 13"/>
            </a:gdLst>
            <a:ahLst/>
            <a:cxnLst>
              <a:cxn ang="T10">
                <a:pos x="T0" y="T1"/>
              </a:cxn>
              <a:cxn ang="T11">
                <a:pos x="T2" y="T3"/>
              </a:cxn>
              <a:cxn ang="T12">
                <a:pos x="T4" y="T5"/>
              </a:cxn>
              <a:cxn ang="T13">
                <a:pos x="T6" y="T7"/>
              </a:cxn>
              <a:cxn ang="T14">
                <a:pos x="T8" y="T9"/>
              </a:cxn>
            </a:cxnLst>
            <a:rect l="T15" t="T16" r="T17" b="T18"/>
            <a:pathLst>
              <a:path w="147" h="13">
                <a:moveTo>
                  <a:pt x="147" y="13"/>
                </a:moveTo>
                <a:lnTo>
                  <a:pt x="133" y="0"/>
                </a:lnTo>
                <a:lnTo>
                  <a:pt x="23" y="0"/>
                </a:lnTo>
                <a:lnTo>
                  <a:pt x="0" y="13"/>
                </a:lnTo>
                <a:lnTo>
                  <a:pt x="147"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48" name="Freeform 942"/>
          <p:cNvSpPr>
            <a:spLocks/>
          </p:cNvSpPr>
          <p:nvPr/>
        </p:nvSpPr>
        <p:spPr bwMode="auto">
          <a:xfrm>
            <a:off x="4714875" y="5727700"/>
            <a:ext cx="26988"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3"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3749" name="Freeform 943"/>
          <p:cNvSpPr>
            <a:spLocks/>
          </p:cNvSpPr>
          <p:nvPr/>
        </p:nvSpPr>
        <p:spPr bwMode="auto">
          <a:xfrm>
            <a:off x="4718050" y="5727700"/>
            <a:ext cx="23813" cy="44450"/>
          </a:xfrm>
          <a:custGeom>
            <a:avLst/>
            <a:gdLst>
              <a:gd name="T0" fmla="*/ 0 w 197"/>
              <a:gd name="T1" fmla="*/ 2147483646 h 368"/>
              <a:gd name="T2" fmla="*/ 2147483646 w 197"/>
              <a:gd name="T3" fmla="*/ 0 h 368"/>
              <a:gd name="T4" fmla="*/ 2147483646 w 197"/>
              <a:gd name="T5" fmla="*/ 2147483646 h 368"/>
              <a:gd name="T6" fmla="*/ 0 w 197"/>
              <a:gd name="T7" fmla="*/ 2147483646 h 368"/>
              <a:gd name="T8" fmla="*/ 0 60000 65536"/>
              <a:gd name="T9" fmla="*/ 0 60000 65536"/>
              <a:gd name="T10" fmla="*/ 0 60000 65536"/>
              <a:gd name="T11" fmla="*/ 0 60000 65536"/>
              <a:gd name="T12" fmla="*/ 0 w 197"/>
              <a:gd name="T13" fmla="*/ 0 h 368"/>
              <a:gd name="T14" fmla="*/ 197 w 197"/>
              <a:gd name="T15" fmla="*/ 368 h 368"/>
            </a:gdLst>
            <a:ahLst/>
            <a:cxnLst>
              <a:cxn ang="T8">
                <a:pos x="T0" y="T1"/>
              </a:cxn>
              <a:cxn ang="T9">
                <a:pos x="T2" y="T3"/>
              </a:cxn>
              <a:cxn ang="T10">
                <a:pos x="T4" y="T5"/>
              </a:cxn>
              <a:cxn ang="T11">
                <a:pos x="T6" y="T7"/>
              </a:cxn>
            </a:cxnLst>
            <a:rect l="T12" t="T13" r="T14" b="T15"/>
            <a:pathLst>
              <a:path w="197" h="368">
                <a:moveTo>
                  <a:pt x="0" y="368"/>
                </a:moveTo>
                <a:lnTo>
                  <a:pt x="197" y="0"/>
                </a:lnTo>
                <a:lnTo>
                  <a:pt x="197"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3750" name="Freeform 944"/>
          <p:cNvSpPr>
            <a:spLocks/>
          </p:cNvSpPr>
          <p:nvPr/>
        </p:nvSpPr>
        <p:spPr bwMode="auto">
          <a:xfrm>
            <a:off x="4714875" y="5727700"/>
            <a:ext cx="26988"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3"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51" name="Freeform 945"/>
          <p:cNvSpPr>
            <a:spLocks/>
          </p:cNvSpPr>
          <p:nvPr/>
        </p:nvSpPr>
        <p:spPr bwMode="auto">
          <a:xfrm>
            <a:off x="4741863" y="5727700"/>
            <a:ext cx="26987"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3752" name="Freeform 946"/>
          <p:cNvSpPr>
            <a:spLocks/>
          </p:cNvSpPr>
          <p:nvPr/>
        </p:nvSpPr>
        <p:spPr bwMode="auto">
          <a:xfrm>
            <a:off x="4741863" y="5730875"/>
            <a:ext cx="26987"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3753" name="Freeform 947"/>
          <p:cNvSpPr>
            <a:spLocks/>
          </p:cNvSpPr>
          <p:nvPr/>
        </p:nvSpPr>
        <p:spPr bwMode="auto">
          <a:xfrm>
            <a:off x="4741863" y="5727700"/>
            <a:ext cx="26987"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54" name="Freeform 948"/>
          <p:cNvSpPr>
            <a:spLocks/>
          </p:cNvSpPr>
          <p:nvPr/>
        </p:nvSpPr>
        <p:spPr bwMode="auto">
          <a:xfrm>
            <a:off x="4751388" y="5772150"/>
            <a:ext cx="17462"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3755" name="Freeform 949"/>
          <p:cNvSpPr>
            <a:spLocks/>
          </p:cNvSpPr>
          <p:nvPr/>
        </p:nvSpPr>
        <p:spPr bwMode="auto">
          <a:xfrm>
            <a:off x="4751388" y="5772150"/>
            <a:ext cx="14287"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3756" name="Freeform 950"/>
          <p:cNvSpPr>
            <a:spLocks/>
          </p:cNvSpPr>
          <p:nvPr/>
        </p:nvSpPr>
        <p:spPr bwMode="auto">
          <a:xfrm>
            <a:off x="4751388" y="5772150"/>
            <a:ext cx="17462"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57" name="Line 951"/>
          <p:cNvSpPr>
            <a:spLocks noChangeShapeType="1"/>
          </p:cNvSpPr>
          <p:nvPr/>
        </p:nvSpPr>
        <p:spPr bwMode="auto">
          <a:xfrm>
            <a:off x="475138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58" name="Freeform 952"/>
          <p:cNvSpPr>
            <a:spLocks/>
          </p:cNvSpPr>
          <p:nvPr/>
        </p:nvSpPr>
        <p:spPr bwMode="auto">
          <a:xfrm>
            <a:off x="4732338" y="5772150"/>
            <a:ext cx="19050" cy="1588"/>
          </a:xfrm>
          <a:custGeom>
            <a:avLst/>
            <a:gdLst>
              <a:gd name="T0" fmla="*/ 2147483646 w 152"/>
              <a:gd name="T1" fmla="*/ 2147483646 h 13"/>
              <a:gd name="T2" fmla="*/ 2147483646 w 152"/>
              <a:gd name="T3" fmla="*/ 0 h 13"/>
              <a:gd name="T4" fmla="*/ 0 w 152"/>
              <a:gd name="T5" fmla="*/ 2147483646 h 13"/>
              <a:gd name="T6" fmla="*/ 2147483646 w 152"/>
              <a:gd name="T7" fmla="*/ 2147483646 h 13"/>
              <a:gd name="T8" fmla="*/ 0 60000 65536"/>
              <a:gd name="T9" fmla="*/ 0 60000 65536"/>
              <a:gd name="T10" fmla="*/ 0 60000 65536"/>
              <a:gd name="T11" fmla="*/ 0 60000 65536"/>
              <a:gd name="T12" fmla="*/ 0 w 152"/>
              <a:gd name="T13" fmla="*/ 0 h 13"/>
              <a:gd name="T14" fmla="*/ 152 w 152"/>
              <a:gd name="T15" fmla="*/ 13 h 13"/>
            </a:gdLst>
            <a:ahLst/>
            <a:cxnLst>
              <a:cxn ang="T8">
                <a:pos x="T0" y="T1"/>
              </a:cxn>
              <a:cxn ang="T9">
                <a:pos x="T2" y="T3"/>
              </a:cxn>
              <a:cxn ang="T10">
                <a:pos x="T4" y="T5"/>
              </a:cxn>
              <a:cxn ang="T11">
                <a:pos x="T6" y="T7"/>
              </a:cxn>
            </a:cxnLst>
            <a:rect l="T12" t="T13" r="T14" b="T15"/>
            <a:pathLst>
              <a:path w="152" h="13">
                <a:moveTo>
                  <a:pt x="152" y="13"/>
                </a:moveTo>
                <a:lnTo>
                  <a:pt x="152" y="0"/>
                </a:lnTo>
                <a:lnTo>
                  <a:pt x="0" y="13"/>
                </a:lnTo>
                <a:lnTo>
                  <a:pt x="152" y="13"/>
                </a:lnTo>
                <a:close/>
              </a:path>
            </a:pathLst>
          </a:custGeom>
          <a:solidFill>
            <a:srgbClr val="000000"/>
          </a:solidFill>
          <a:ln w="15875">
            <a:solidFill>
              <a:schemeClr val="tx1"/>
            </a:solidFill>
            <a:round/>
            <a:headEnd/>
            <a:tailEnd/>
          </a:ln>
        </p:spPr>
        <p:txBody>
          <a:bodyPr/>
          <a:lstStyle/>
          <a:p>
            <a:endParaRPr lang="en-US"/>
          </a:p>
        </p:txBody>
      </p:sp>
      <p:sp>
        <p:nvSpPr>
          <p:cNvPr id="113759" name="Freeform 953"/>
          <p:cNvSpPr>
            <a:spLocks/>
          </p:cNvSpPr>
          <p:nvPr/>
        </p:nvSpPr>
        <p:spPr bwMode="auto">
          <a:xfrm>
            <a:off x="4730750" y="5772150"/>
            <a:ext cx="20638"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4"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3760" name="Freeform 954"/>
          <p:cNvSpPr>
            <a:spLocks/>
          </p:cNvSpPr>
          <p:nvPr/>
        </p:nvSpPr>
        <p:spPr bwMode="auto">
          <a:xfrm>
            <a:off x="4730750" y="5772150"/>
            <a:ext cx="20638"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4"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61" name="Freeform 955"/>
          <p:cNvSpPr>
            <a:spLocks/>
          </p:cNvSpPr>
          <p:nvPr/>
        </p:nvSpPr>
        <p:spPr bwMode="auto">
          <a:xfrm>
            <a:off x="4741863" y="564832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62" name="Freeform 956"/>
          <p:cNvSpPr>
            <a:spLocks/>
          </p:cNvSpPr>
          <p:nvPr/>
        </p:nvSpPr>
        <p:spPr bwMode="auto">
          <a:xfrm>
            <a:off x="4741863" y="564832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63" name="Rectangle 957"/>
          <p:cNvSpPr>
            <a:spLocks noChangeArrowheads="1"/>
          </p:cNvSpPr>
          <p:nvPr/>
        </p:nvSpPr>
        <p:spPr bwMode="auto">
          <a:xfrm>
            <a:off x="4741863" y="5648325"/>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64" name="Freeform 958"/>
          <p:cNvSpPr>
            <a:spLocks/>
          </p:cNvSpPr>
          <p:nvPr/>
        </p:nvSpPr>
        <p:spPr bwMode="auto">
          <a:xfrm>
            <a:off x="4741863" y="5156200"/>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65" name="Freeform 959"/>
          <p:cNvSpPr>
            <a:spLocks/>
          </p:cNvSpPr>
          <p:nvPr/>
        </p:nvSpPr>
        <p:spPr bwMode="auto">
          <a:xfrm>
            <a:off x="4741863" y="5156200"/>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66" name="Rectangle 960"/>
          <p:cNvSpPr>
            <a:spLocks noChangeArrowheads="1"/>
          </p:cNvSpPr>
          <p:nvPr/>
        </p:nvSpPr>
        <p:spPr bwMode="auto">
          <a:xfrm>
            <a:off x="4741863" y="5156200"/>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67" name="Freeform 961"/>
          <p:cNvSpPr>
            <a:spLocks/>
          </p:cNvSpPr>
          <p:nvPr/>
        </p:nvSpPr>
        <p:spPr bwMode="auto">
          <a:xfrm>
            <a:off x="4741863" y="417353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68" name="Freeform 962"/>
          <p:cNvSpPr>
            <a:spLocks/>
          </p:cNvSpPr>
          <p:nvPr/>
        </p:nvSpPr>
        <p:spPr bwMode="auto">
          <a:xfrm>
            <a:off x="4741863" y="417353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69" name="Rectangle 963"/>
          <p:cNvSpPr>
            <a:spLocks noChangeArrowheads="1"/>
          </p:cNvSpPr>
          <p:nvPr/>
        </p:nvSpPr>
        <p:spPr bwMode="auto">
          <a:xfrm>
            <a:off x="4741863" y="4173538"/>
            <a:ext cx="14097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70" name="Freeform 964"/>
          <p:cNvSpPr>
            <a:spLocks/>
          </p:cNvSpPr>
          <p:nvPr/>
        </p:nvSpPr>
        <p:spPr bwMode="auto">
          <a:xfrm>
            <a:off x="4741863" y="417353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71" name="Freeform 965"/>
          <p:cNvSpPr>
            <a:spLocks/>
          </p:cNvSpPr>
          <p:nvPr/>
        </p:nvSpPr>
        <p:spPr bwMode="auto">
          <a:xfrm>
            <a:off x="4741863" y="417353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72" name="Rectangle 966"/>
          <p:cNvSpPr>
            <a:spLocks noChangeArrowheads="1"/>
          </p:cNvSpPr>
          <p:nvPr/>
        </p:nvSpPr>
        <p:spPr bwMode="auto">
          <a:xfrm>
            <a:off x="4741863" y="4173538"/>
            <a:ext cx="14097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73" name="Freeform 967"/>
          <p:cNvSpPr>
            <a:spLocks/>
          </p:cNvSpPr>
          <p:nvPr/>
        </p:nvSpPr>
        <p:spPr bwMode="auto">
          <a:xfrm>
            <a:off x="4741863" y="4171950"/>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74" name="Freeform 968"/>
          <p:cNvSpPr>
            <a:spLocks/>
          </p:cNvSpPr>
          <p:nvPr/>
        </p:nvSpPr>
        <p:spPr bwMode="auto">
          <a:xfrm>
            <a:off x="4741863" y="4171950"/>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75" name="Rectangle 969"/>
          <p:cNvSpPr>
            <a:spLocks noChangeArrowheads="1"/>
          </p:cNvSpPr>
          <p:nvPr/>
        </p:nvSpPr>
        <p:spPr bwMode="auto">
          <a:xfrm>
            <a:off x="4741863" y="4171950"/>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76" name="Freeform 970"/>
          <p:cNvSpPr>
            <a:spLocks/>
          </p:cNvSpPr>
          <p:nvPr/>
        </p:nvSpPr>
        <p:spPr bwMode="auto">
          <a:xfrm>
            <a:off x="4741863" y="3679825"/>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77" name="Freeform 971"/>
          <p:cNvSpPr>
            <a:spLocks/>
          </p:cNvSpPr>
          <p:nvPr/>
        </p:nvSpPr>
        <p:spPr bwMode="auto">
          <a:xfrm>
            <a:off x="4741863" y="3679825"/>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78" name="Rectangle 972"/>
          <p:cNvSpPr>
            <a:spLocks noChangeArrowheads="1"/>
          </p:cNvSpPr>
          <p:nvPr/>
        </p:nvSpPr>
        <p:spPr bwMode="auto">
          <a:xfrm>
            <a:off x="4741863" y="3679825"/>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79" name="Freeform 973"/>
          <p:cNvSpPr>
            <a:spLocks/>
          </p:cNvSpPr>
          <p:nvPr/>
        </p:nvSpPr>
        <p:spPr bwMode="auto">
          <a:xfrm>
            <a:off x="4741863" y="2697163"/>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80" name="Freeform 974"/>
          <p:cNvSpPr>
            <a:spLocks/>
          </p:cNvSpPr>
          <p:nvPr/>
        </p:nvSpPr>
        <p:spPr bwMode="auto">
          <a:xfrm>
            <a:off x="4741863" y="2697163"/>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81" name="Rectangle 975"/>
          <p:cNvSpPr>
            <a:spLocks noChangeArrowheads="1"/>
          </p:cNvSpPr>
          <p:nvPr/>
        </p:nvSpPr>
        <p:spPr bwMode="auto">
          <a:xfrm>
            <a:off x="4741863" y="2697163"/>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82" name="Freeform 976"/>
          <p:cNvSpPr>
            <a:spLocks/>
          </p:cNvSpPr>
          <p:nvPr/>
        </p:nvSpPr>
        <p:spPr bwMode="auto">
          <a:xfrm>
            <a:off x="4741863" y="3187700"/>
            <a:ext cx="1409700" cy="6350"/>
          </a:xfrm>
          <a:custGeom>
            <a:avLst/>
            <a:gdLst>
              <a:gd name="T0" fmla="*/ 2147483646 w 11553"/>
              <a:gd name="T1" fmla="*/ 2147483646 h 53"/>
              <a:gd name="T2" fmla="*/ 2147483646 w 11553"/>
              <a:gd name="T3" fmla="*/ 0 h 53"/>
              <a:gd name="T4" fmla="*/ 0 w 11553"/>
              <a:gd name="T5" fmla="*/ 2147483646 h 53"/>
              <a:gd name="T6" fmla="*/ 2147483646 w 11553"/>
              <a:gd name="T7" fmla="*/ 2147483646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53"/>
                </a:moveTo>
                <a:lnTo>
                  <a:pt x="11553" y="0"/>
                </a:lnTo>
                <a:lnTo>
                  <a:pt x="0" y="53"/>
                </a:lnTo>
                <a:lnTo>
                  <a:pt x="11553" y="53"/>
                </a:lnTo>
                <a:close/>
              </a:path>
            </a:pathLst>
          </a:custGeom>
          <a:solidFill>
            <a:srgbClr val="000000"/>
          </a:solidFill>
          <a:ln w="28575">
            <a:solidFill>
              <a:schemeClr val="tx1"/>
            </a:solidFill>
            <a:round/>
            <a:headEnd/>
            <a:tailEnd/>
          </a:ln>
        </p:spPr>
        <p:txBody>
          <a:bodyPr/>
          <a:lstStyle/>
          <a:p>
            <a:endParaRPr lang="en-US"/>
          </a:p>
        </p:txBody>
      </p:sp>
      <p:sp>
        <p:nvSpPr>
          <p:cNvPr id="113783" name="Freeform 977"/>
          <p:cNvSpPr>
            <a:spLocks/>
          </p:cNvSpPr>
          <p:nvPr/>
        </p:nvSpPr>
        <p:spPr bwMode="auto">
          <a:xfrm>
            <a:off x="4741863" y="3187700"/>
            <a:ext cx="1409700" cy="6350"/>
          </a:xfrm>
          <a:custGeom>
            <a:avLst/>
            <a:gdLst>
              <a:gd name="T0" fmla="*/ 2147483646 w 11553"/>
              <a:gd name="T1" fmla="*/ 0 h 53"/>
              <a:gd name="T2" fmla="*/ 0 w 11553"/>
              <a:gd name="T3" fmla="*/ 2147483646 h 53"/>
              <a:gd name="T4" fmla="*/ 0 w 11553"/>
              <a:gd name="T5" fmla="*/ 0 h 53"/>
              <a:gd name="T6" fmla="*/ 2147483646 w 11553"/>
              <a:gd name="T7" fmla="*/ 0 h 53"/>
              <a:gd name="T8" fmla="*/ 0 60000 65536"/>
              <a:gd name="T9" fmla="*/ 0 60000 65536"/>
              <a:gd name="T10" fmla="*/ 0 60000 65536"/>
              <a:gd name="T11" fmla="*/ 0 60000 65536"/>
              <a:gd name="T12" fmla="*/ 0 w 11553"/>
              <a:gd name="T13" fmla="*/ 0 h 53"/>
              <a:gd name="T14" fmla="*/ 11553 w 11553"/>
              <a:gd name="T15" fmla="*/ 53 h 53"/>
            </a:gdLst>
            <a:ahLst/>
            <a:cxnLst>
              <a:cxn ang="T8">
                <a:pos x="T0" y="T1"/>
              </a:cxn>
              <a:cxn ang="T9">
                <a:pos x="T2" y="T3"/>
              </a:cxn>
              <a:cxn ang="T10">
                <a:pos x="T4" y="T5"/>
              </a:cxn>
              <a:cxn ang="T11">
                <a:pos x="T6" y="T7"/>
              </a:cxn>
            </a:cxnLst>
            <a:rect l="T12" t="T13" r="T14" b="T15"/>
            <a:pathLst>
              <a:path w="11553" h="53">
                <a:moveTo>
                  <a:pt x="11553" y="0"/>
                </a:moveTo>
                <a:lnTo>
                  <a:pt x="0" y="53"/>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84" name="Rectangle 978"/>
          <p:cNvSpPr>
            <a:spLocks noChangeArrowheads="1"/>
          </p:cNvSpPr>
          <p:nvPr/>
        </p:nvSpPr>
        <p:spPr bwMode="auto">
          <a:xfrm>
            <a:off x="4741863" y="3187700"/>
            <a:ext cx="14097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85" name="Freeform 979"/>
          <p:cNvSpPr>
            <a:spLocks/>
          </p:cNvSpPr>
          <p:nvPr/>
        </p:nvSpPr>
        <p:spPr bwMode="auto">
          <a:xfrm>
            <a:off x="4741863" y="319087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86" name="Freeform 980"/>
          <p:cNvSpPr>
            <a:spLocks/>
          </p:cNvSpPr>
          <p:nvPr/>
        </p:nvSpPr>
        <p:spPr bwMode="auto">
          <a:xfrm>
            <a:off x="4741863" y="319087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87" name="Rectangle 981"/>
          <p:cNvSpPr>
            <a:spLocks noChangeArrowheads="1"/>
          </p:cNvSpPr>
          <p:nvPr/>
        </p:nvSpPr>
        <p:spPr bwMode="auto">
          <a:xfrm>
            <a:off x="4741863" y="3190875"/>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88" name="Freeform 982"/>
          <p:cNvSpPr>
            <a:spLocks/>
          </p:cNvSpPr>
          <p:nvPr/>
        </p:nvSpPr>
        <p:spPr bwMode="auto">
          <a:xfrm>
            <a:off x="4741863" y="319087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3789" name="Freeform 983"/>
          <p:cNvSpPr>
            <a:spLocks/>
          </p:cNvSpPr>
          <p:nvPr/>
        </p:nvSpPr>
        <p:spPr bwMode="auto">
          <a:xfrm>
            <a:off x="4741863" y="319087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3790" name="Rectangle 984"/>
          <p:cNvSpPr>
            <a:spLocks noChangeArrowheads="1"/>
          </p:cNvSpPr>
          <p:nvPr/>
        </p:nvSpPr>
        <p:spPr bwMode="auto">
          <a:xfrm>
            <a:off x="4741863" y="3190875"/>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91" name="Freeform 985"/>
          <p:cNvSpPr>
            <a:spLocks/>
          </p:cNvSpPr>
          <p:nvPr/>
        </p:nvSpPr>
        <p:spPr bwMode="auto">
          <a:xfrm>
            <a:off x="5678488"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3792" name="Freeform 986"/>
          <p:cNvSpPr>
            <a:spLocks/>
          </p:cNvSpPr>
          <p:nvPr/>
        </p:nvSpPr>
        <p:spPr bwMode="auto">
          <a:xfrm>
            <a:off x="5678488"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793" name="Rectangle 987"/>
          <p:cNvSpPr>
            <a:spLocks noChangeArrowheads="1"/>
          </p:cNvSpPr>
          <p:nvPr/>
        </p:nvSpPr>
        <p:spPr bwMode="auto">
          <a:xfrm>
            <a:off x="5678488"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794" name="Line 988"/>
          <p:cNvSpPr>
            <a:spLocks noChangeShapeType="1"/>
          </p:cNvSpPr>
          <p:nvPr/>
        </p:nvSpPr>
        <p:spPr bwMode="auto">
          <a:xfrm>
            <a:off x="567213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795" name="Freeform 989"/>
          <p:cNvSpPr>
            <a:spLocks/>
          </p:cNvSpPr>
          <p:nvPr/>
        </p:nvSpPr>
        <p:spPr bwMode="auto">
          <a:xfrm>
            <a:off x="5654675" y="5772150"/>
            <a:ext cx="19050" cy="1588"/>
          </a:xfrm>
          <a:custGeom>
            <a:avLst/>
            <a:gdLst>
              <a:gd name="T0" fmla="*/ 2147483646 w 147"/>
              <a:gd name="T1" fmla="*/ 2147483646 h 13"/>
              <a:gd name="T2" fmla="*/ 2147483646 w 147"/>
              <a:gd name="T3" fmla="*/ 0 h 13"/>
              <a:gd name="T4" fmla="*/ 0 w 147"/>
              <a:gd name="T5" fmla="*/ 2147483646 h 13"/>
              <a:gd name="T6" fmla="*/ 2147483646 w 147"/>
              <a:gd name="T7" fmla="*/ 2147483646 h 13"/>
              <a:gd name="T8" fmla="*/ 0 60000 65536"/>
              <a:gd name="T9" fmla="*/ 0 60000 65536"/>
              <a:gd name="T10" fmla="*/ 0 60000 65536"/>
              <a:gd name="T11" fmla="*/ 0 60000 65536"/>
              <a:gd name="T12" fmla="*/ 0 w 147"/>
              <a:gd name="T13" fmla="*/ 0 h 13"/>
              <a:gd name="T14" fmla="*/ 147 w 147"/>
              <a:gd name="T15" fmla="*/ 13 h 13"/>
            </a:gdLst>
            <a:ahLst/>
            <a:cxnLst>
              <a:cxn ang="T8">
                <a:pos x="T0" y="T1"/>
              </a:cxn>
              <a:cxn ang="T9">
                <a:pos x="T2" y="T3"/>
              </a:cxn>
              <a:cxn ang="T10">
                <a:pos x="T4" y="T5"/>
              </a:cxn>
              <a:cxn ang="T11">
                <a:pos x="T6" y="T7"/>
              </a:cxn>
            </a:cxnLst>
            <a:rect l="T12" t="T13" r="T14" b="T15"/>
            <a:pathLst>
              <a:path w="147" h="13">
                <a:moveTo>
                  <a:pt x="147" y="13"/>
                </a:moveTo>
                <a:lnTo>
                  <a:pt x="134" y="0"/>
                </a:lnTo>
                <a:lnTo>
                  <a:pt x="0" y="13"/>
                </a:lnTo>
                <a:lnTo>
                  <a:pt x="147" y="13"/>
                </a:lnTo>
                <a:close/>
              </a:path>
            </a:pathLst>
          </a:custGeom>
          <a:solidFill>
            <a:srgbClr val="000000"/>
          </a:solidFill>
          <a:ln w="15875">
            <a:solidFill>
              <a:schemeClr val="tx1"/>
            </a:solidFill>
            <a:round/>
            <a:headEnd/>
            <a:tailEnd/>
          </a:ln>
        </p:spPr>
        <p:txBody>
          <a:bodyPr/>
          <a:lstStyle/>
          <a:p>
            <a:endParaRPr lang="en-US"/>
          </a:p>
        </p:txBody>
      </p:sp>
      <p:sp>
        <p:nvSpPr>
          <p:cNvPr id="113796" name="Freeform 990"/>
          <p:cNvSpPr>
            <a:spLocks/>
          </p:cNvSpPr>
          <p:nvPr/>
        </p:nvSpPr>
        <p:spPr bwMode="auto">
          <a:xfrm>
            <a:off x="5654675" y="5772150"/>
            <a:ext cx="17463" cy="1588"/>
          </a:xfrm>
          <a:custGeom>
            <a:avLst/>
            <a:gdLst>
              <a:gd name="T0" fmla="*/ 2147483646 w 134"/>
              <a:gd name="T1" fmla="*/ 0 h 13"/>
              <a:gd name="T2" fmla="*/ 0 w 134"/>
              <a:gd name="T3" fmla="*/ 2147483646 h 13"/>
              <a:gd name="T4" fmla="*/ 2147483646 w 134"/>
              <a:gd name="T5" fmla="*/ 0 h 13"/>
              <a:gd name="T6" fmla="*/ 2147483646 w 134"/>
              <a:gd name="T7" fmla="*/ 0 h 13"/>
              <a:gd name="T8" fmla="*/ 0 60000 65536"/>
              <a:gd name="T9" fmla="*/ 0 60000 65536"/>
              <a:gd name="T10" fmla="*/ 0 60000 65536"/>
              <a:gd name="T11" fmla="*/ 0 60000 65536"/>
              <a:gd name="T12" fmla="*/ 0 w 134"/>
              <a:gd name="T13" fmla="*/ 0 h 13"/>
              <a:gd name="T14" fmla="*/ 134 w 134"/>
              <a:gd name="T15" fmla="*/ 13 h 13"/>
            </a:gdLst>
            <a:ahLst/>
            <a:cxnLst>
              <a:cxn ang="T8">
                <a:pos x="T0" y="T1"/>
              </a:cxn>
              <a:cxn ang="T9">
                <a:pos x="T2" y="T3"/>
              </a:cxn>
              <a:cxn ang="T10">
                <a:pos x="T4" y="T5"/>
              </a:cxn>
              <a:cxn ang="T11">
                <a:pos x="T6" y="T7"/>
              </a:cxn>
            </a:cxnLst>
            <a:rect l="T12" t="T13" r="T14" b="T15"/>
            <a:pathLst>
              <a:path w="134" h="13">
                <a:moveTo>
                  <a:pt x="134" y="0"/>
                </a:moveTo>
                <a:lnTo>
                  <a:pt x="0" y="13"/>
                </a:lnTo>
                <a:lnTo>
                  <a:pt x="24" y="0"/>
                </a:lnTo>
                <a:lnTo>
                  <a:pt x="134" y="0"/>
                </a:lnTo>
                <a:close/>
              </a:path>
            </a:pathLst>
          </a:custGeom>
          <a:solidFill>
            <a:srgbClr val="000000"/>
          </a:solidFill>
          <a:ln w="15875">
            <a:solidFill>
              <a:schemeClr val="tx1"/>
            </a:solidFill>
            <a:round/>
            <a:headEnd/>
            <a:tailEnd/>
          </a:ln>
        </p:spPr>
        <p:txBody>
          <a:bodyPr/>
          <a:lstStyle/>
          <a:p>
            <a:endParaRPr lang="en-US"/>
          </a:p>
        </p:txBody>
      </p:sp>
      <p:sp>
        <p:nvSpPr>
          <p:cNvPr id="113797" name="Freeform 991"/>
          <p:cNvSpPr>
            <a:spLocks/>
          </p:cNvSpPr>
          <p:nvPr/>
        </p:nvSpPr>
        <p:spPr bwMode="auto">
          <a:xfrm>
            <a:off x="5654675" y="5772150"/>
            <a:ext cx="19050" cy="1588"/>
          </a:xfrm>
          <a:custGeom>
            <a:avLst/>
            <a:gdLst>
              <a:gd name="T0" fmla="*/ 2147483646 w 147"/>
              <a:gd name="T1" fmla="*/ 2147483646 h 13"/>
              <a:gd name="T2" fmla="*/ 2147483646 w 147"/>
              <a:gd name="T3" fmla="*/ 0 h 13"/>
              <a:gd name="T4" fmla="*/ 2147483646 w 147"/>
              <a:gd name="T5" fmla="*/ 0 h 13"/>
              <a:gd name="T6" fmla="*/ 0 w 147"/>
              <a:gd name="T7" fmla="*/ 2147483646 h 13"/>
              <a:gd name="T8" fmla="*/ 2147483646 w 147"/>
              <a:gd name="T9" fmla="*/ 2147483646 h 13"/>
              <a:gd name="T10" fmla="*/ 0 60000 65536"/>
              <a:gd name="T11" fmla="*/ 0 60000 65536"/>
              <a:gd name="T12" fmla="*/ 0 60000 65536"/>
              <a:gd name="T13" fmla="*/ 0 60000 65536"/>
              <a:gd name="T14" fmla="*/ 0 60000 65536"/>
              <a:gd name="T15" fmla="*/ 0 w 147"/>
              <a:gd name="T16" fmla="*/ 0 h 13"/>
              <a:gd name="T17" fmla="*/ 147 w 147"/>
              <a:gd name="T18" fmla="*/ 13 h 13"/>
            </a:gdLst>
            <a:ahLst/>
            <a:cxnLst>
              <a:cxn ang="T10">
                <a:pos x="T0" y="T1"/>
              </a:cxn>
              <a:cxn ang="T11">
                <a:pos x="T2" y="T3"/>
              </a:cxn>
              <a:cxn ang="T12">
                <a:pos x="T4" y="T5"/>
              </a:cxn>
              <a:cxn ang="T13">
                <a:pos x="T6" y="T7"/>
              </a:cxn>
              <a:cxn ang="T14">
                <a:pos x="T8" y="T9"/>
              </a:cxn>
            </a:cxnLst>
            <a:rect l="T15" t="T16" r="T17" b="T18"/>
            <a:pathLst>
              <a:path w="147" h="13">
                <a:moveTo>
                  <a:pt x="147" y="13"/>
                </a:moveTo>
                <a:lnTo>
                  <a:pt x="134" y="0"/>
                </a:lnTo>
                <a:lnTo>
                  <a:pt x="24" y="0"/>
                </a:lnTo>
                <a:lnTo>
                  <a:pt x="0" y="13"/>
                </a:lnTo>
                <a:lnTo>
                  <a:pt x="147"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798" name="Freeform 992"/>
          <p:cNvSpPr>
            <a:spLocks/>
          </p:cNvSpPr>
          <p:nvPr/>
        </p:nvSpPr>
        <p:spPr bwMode="auto">
          <a:xfrm>
            <a:off x="5654675" y="5727700"/>
            <a:ext cx="26988"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4"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3799" name="Freeform 993"/>
          <p:cNvSpPr>
            <a:spLocks/>
          </p:cNvSpPr>
          <p:nvPr/>
        </p:nvSpPr>
        <p:spPr bwMode="auto">
          <a:xfrm>
            <a:off x="5657850" y="5727700"/>
            <a:ext cx="23813" cy="44450"/>
          </a:xfrm>
          <a:custGeom>
            <a:avLst/>
            <a:gdLst>
              <a:gd name="T0" fmla="*/ 0 w 196"/>
              <a:gd name="T1" fmla="*/ 2147483646 h 368"/>
              <a:gd name="T2" fmla="*/ 2147483646 w 196"/>
              <a:gd name="T3" fmla="*/ 0 h 368"/>
              <a:gd name="T4" fmla="*/ 2147483646 w 196"/>
              <a:gd name="T5" fmla="*/ 2147483646 h 368"/>
              <a:gd name="T6" fmla="*/ 0 w 196"/>
              <a:gd name="T7" fmla="*/ 2147483646 h 368"/>
              <a:gd name="T8" fmla="*/ 0 60000 65536"/>
              <a:gd name="T9" fmla="*/ 0 60000 65536"/>
              <a:gd name="T10" fmla="*/ 0 60000 65536"/>
              <a:gd name="T11" fmla="*/ 0 60000 65536"/>
              <a:gd name="T12" fmla="*/ 0 w 196"/>
              <a:gd name="T13" fmla="*/ 0 h 368"/>
              <a:gd name="T14" fmla="*/ 196 w 196"/>
              <a:gd name="T15" fmla="*/ 368 h 368"/>
            </a:gdLst>
            <a:ahLst/>
            <a:cxnLst>
              <a:cxn ang="T8">
                <a:pos x="T0" y="T1"/>
              </a:cxn>
              <a:cxn ang="T9">
                <a:pos x="T2" y="T3"/>
              </a:cxn>
              <a:cxn ang="T10">
                <a:pos x="T4" y="T5"/>
              </a:cxn>
              <a:cxn ang="T11">
                <a:pos x="T6" y="T7"/>
              </a:cxn>
            </a:cxnLst>
            <a:rect l="T12" t="T13" r="T14" b="T15"/>
            <a:pathLst>
              <a:path w="196" h="368">
                <a:moveTo>
                  <a:pt x="0" y="368"/>
                </a:moveTo>
                <a:lnTo>
                  <a:pt x="196" y="0"/>
                </a:lnTo>
                <a:lnTo>
                  <a:pt x="196"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3800" name="Freeform 994"/>
          <p:cNvSpPr>
            <a:spLocks/>
          </p:cNvSpPr>
          <p:nvPr/>
        </p:nvSpPr>
        <p:spPr bwMode="auto">
          <a:xfrm>
            <a:off x="5654675" y="5727700"/>
            <a:ext cx="26988"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4"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01" name="Freeform 995"/>
          <p:cNvSpPr>
            <a:spLocks/>
          </p:cNvSpPr>
          <p:nvPr/>
        </p:nvSpPr>
        <p:spPr bwMode="auto">
          <a:xfrm>
            <a:off x="5681663" y="5727700"/>
            <a:ext cx="26987"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3802" name="Freeform 996"/>
          <p:cNvSpPr>
            <a:spLocks/>
          </p:cNvSpPr>
          <p:nvPr/>
        </p:nvSpPr>
        <p:spPr bwMode="auto">
          <a:xfrm>
            <a:off x="5681663" y="5730875"/>
            <a:ext cx="26987"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3803" name="Freeform 997"/>
          <p:cNvSpPr>
            <a:spLocks/>
          </p:cNvSpPr>
          <p:nvPr/>
        </p:nvSpPr>
        <p:spPr bwMode="auto">
          <a:xfrm>
            <a:off x="5681663" y="5727700"/>
            <a:ext cx="26987"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04" name="Freeform 998"/>
          <p:cNvSpPr>
            <a:spLocks/>
          </p:cNvSpPr>
          <p:nvPr/>
        </p:nvSpPr>
        <p:spPr bwMode="auto">
          <a:xfrm>
            <a:off x="5691188" y="5772150"/>
            <a:ext cx="17462" cy="1588"/>
          </a:xfrm>
          <a:custGeom>
            <a:avLst/>
            <a:gdLst>
              <a:gd name="T0" fmla="*/ 2147483646 w 139"/>
              <a:gd name="T1" fmla="*/ 2147483646 h 13"/>
              <a:gd name="T2" fmla="*/ 2147483646 w 139"/>
              <a:gd name="T3" fmla="*/ 0 h 13"/>
              <a:gd name="T4" fmla="*/ 0 w 139"/>
              <a:gd name="T5" fmla="*/ 2147483646 h 13"/>
              <a:gd name="T6" fmla="*/ 2147483646 w 139"/>
              <a:gd name="T7" fmla="*/ 2147483646 h 13"/>
              <a:gd name="T8" fmla="*/ 0 60000 65536"/>
              <a:gd name="T9" fmla="*/ 0 60000 65536"/>
              <a:gd name="T10" fmla="*/ 0 60000 65536"/>
              <a:gd name="T11" fmla="*/ 0 60000 65536"/>
              <a:gd name="T12" fmla="*/ 0 w 139"/>
              <a:gd name="T13" fmla="*/ 0 h 13"/>
              <a:gd name="T14" fmla="*/ 139 w 139"/>
              <a:gd name="T15" fmla="*/ 13 h 13"/>
            </a:gdLst>
            <a:ahLst/>
            <a:cxnLst>
              <a:cxn ang="T8">
                <a:pos x="T0" y="T1"/>
              </a:cxn>
              <a:cxn ang="T9">
                <a:pos x="T2" y="T3"/>
              </a:cxn>
              <a:cxn ang="T10">
                <a:pos x="T4" y="T5"/>
              </a:cxn>
              <a:cxn ang="T11">
                <a:pos x="T6" y="T7"/>
              </a:cxn>
            </a:cxnLst>
            <a:rect l="T12" t="T13" r="T14" b="T15"/>
            <a:pathLst>
              <a:path w="139" h="13">
                <a:moveTo>
                  <a:pt x="139" y="13"/>
                </a:moveTo>
                <a:lnTo>
                  <a:pt x="116" y="0"/>
                </a:lnTo>
                <a:lnTo>
                  <a:pt x="0" y="13"/>
                </a:lnTo>
                <a:lnTo>
                  <a:pt x="139" y="13"/>
                </a:lnTo>
                <a:close/>
              </a:path>
            </a:pathLst>
          </a:custGeom>
          <a:solidFill>
            <a:srgbClr val="000000"/>
          </a:solidFill>
          <a:ln w="15875">
            <a:solidFill>
              <a:schemeClr val="tx1"/>
            </a:solidFill>
            <a:round/>
            <a:headEnd/>
            <a:tailEnd/>
          </a:ln>
        </p:spPr>
        <p:txBody>
          <a:bodyPr/>
          <a:lstStyle/>
          <a:p>
            <a:endParaRPr lang="en-US"/>
          </a:p>
        </p:txBody>
      </p:sp>
      <p:sp>
        <p:nvSpPr>
          <p:cNvPr id="113805" name="Freeform 999"/>
          <p:cNvSpPr>
            <a:spLocks/>
          </p:cNvSpPr>
          <p:nvPr/>
        </p:nvSpPr>
        <p:spPr bwMode="auto">
          <a:xfrm>
            <a:off x="5691188" y="5772150"/>
            <a:ext cx="14287" cy="1588"/>
          </a:xfrm>
          <a:custGeom>
            <a:avLst/>
            <a:gdLst>
              <a:gd name="T0" fmla="*/ 2147483646 w 116"/>
              <a:gd name="T1" fmla="*/ 0 h 13"/>
              <a:gd name="T2" fmla="*/ 0 w 116"/>
              <a:gd name="T3" fmla="*/ 2147483646 h 13"/>
              <a:gd name="T4" fmla="*/ 0 w 116"/>
              <a:gd name="T5" fmla="*/ 0 h 13"/>
              <a:gd name="T6" fmla="*/ 2147483646 w 116"/>
              <a:gd name="T7" fmla="*/ 0 h 13"/>
              <a:gd name="T8" fmla="*/ 0 60000 65536"/>
              <a:gd name="T9" fmla="*/ 0 60000 65536"/>
              <a:gd name="T10" fmla="*/ 0 60000 65536"/>
              <a:gd name="T11" fmla="*/ 0 60000 65536"/>
              <a:gd name="T12" fmla="*/ 0 w 116"/>
              <a:gd name="T13" fmla="*/ 0 h 13"/>
              <a:gd name="T14" fmla="*/ 116 w 116"/>
              <a:gd name="T15" fmla="*/ 13 h 13"/>
            </a:gdLst>
            <a:ahLst/>
            <a:cxnLst>
              <a:cxn ang="T8">
                <a:pos x="T0" y="T1"/>
              </a:cxn>
              <a:cxn ang="T9">
                <a:pos x="T2" y="T3"/>
              </a:cxn>
              <a:cxn ang="T10">
                <a:pos x="T4" y="T5"/>
              </a:cxn>
              <a:cxn ang="T11">
                <a:pos x="T6" y="T7"/>
              </a:cxn>
            </a:cxnLst>
            <a:rect l="T12" t="T13" r="T14" b="T15"/>
            <a:pathLst>
              <a:path w="116" h="13">
                <a:moveTo>
                  <a:pt x="116" y="0"/>
                </a:moveTo>
                <a:lnTo>
                  <a:pt x="0" y="13"/>
                </a:lnTo>
                <a:lnTo>
                  <a:pt x="0" y="0"/>
                </a:lnTo>
                <a:lnTo>
                  <a:pt x="116" y="0"/>
                </a:lnTo>
                <a:close/>
              </a:path>
            </a:pathLst>
          </a:custGeom>
          <a:solidFill>
            <a:srgbClr val="000000"/>
          </a:solidFill>
          <a:ln w="15875">
            <a:solidFill>
              <a:schemeClr val="tx1"/>
            </a:solidFill>
            <a:round/>
            <a:headEnd/>
            <a:tailEnd/>
          </a:ln>
        </p:spPr>
        <p:txBody>
          <a:bodyPr/>
          <a:lstStyle/>
          <a:p>
            <a:endParaRPr lang="en-US"/>
          </a:p>
        </p:txBody>
      </p:sp>
      <p:sp>
        <p:nvSpPr>
          <p:cNvPr id="113806" name="Freeform 1000"/>
          <p:cNvSpPr>
            <a:spLocks/>
          </p:cNvSpPr>
          <p:nvPr/>
        </p:nvSpPr>
        <p:spPr bwMode="auto">
          <a:xfrm>
            <a:off x="5691188" y="5772150"/>
            <a:ext cx="17462" cy="1588"/>
          </a:xfrm>
          <a:custGeom>
            <a:avLst/>
            <a:gdLst>
              <a:gd name="T0" fmla="*/ 2147483646 w 139"/>
              <a:gd name="T1" fmla="*/ 2147483646 h 13"/>
              <a:gd name="T2" fmla="*/ 2147483646 w 139"/>
              <a:gd name="T3" fmla="*/ 0 h 13"/>
              <a:gd name="T4" fmla="*/ 0 w 139"/>
              <a:gd name="T5" fmla="*/ 0 h 13"/>
              <a:gd name="T6" fmla="*/ 0 w 139"/>
              <a:gd name="T7" fmla="*/ 2147483646 h 13"/>
              <a:gd name="T8" fmla="*/ 2147483646 w 139"/>
              <a:gd name="T9" fmla="*/ 2147483646 h 13"/>
              <a:gd name="T10" fmla="*/ 0 60000 65536"/>
              <a:gd name="T11" fmla="*/ 0 60000 65536"/>
              <a:gd name="T12" fmla="*/ 0 60000 65536"/>
              <a:gd name="T13" fmla="*/ 0 60000 65536"/>
              <a:gd name="T14" fmla="*/ 0 60000 65536"/>
              <a:gd name="T15" fmla="*/ 0 w 139"/>
              <a:gd name="T16" fmla="*/ 0 h 13"/>
              <a:gd name="T17" fmla="*/ 139 w 139"/>
              <a:gd name="T18" fmla="*/ 13 h 13"/>
            </a:gdLst>
            <a:ahLst/>
            <a:cxnLst>
              <a:cxn ang="T10">
                <a:pos x="T0" y="T1"/>
              </a:cxn>
              <a:cxn ang="T11">
                <a:pos x="T2" y="T3"/>
              </a:cxn>
              <a:cxn ang="T12">
                <a:pos x="T4" y="T5"/>
              </a:cxn>
              <a:cxn ang="T13">
                <a:pos x="T6" y="T7"/>
              </a:cxn>
              <a:cxn ang="T14">
                <a:pos x="T8" y="T9"/>
              </a:cxn>
            </a:cxnLst>
            <a:rect l="T15" t="T16" r="T17" b="T18"/>
            <a:pathLst>
              <a:path w="139" h="13">
                <a:moveTo>
                  <a:pt x="139" y="13"/>
                </a:moveTo>
                <a:lnTo>
                  <a:pt x="116" y="0"/>
                </a:lnTo>
                <a:lnTo>
                  <a:pt x="0" y="0"/>
                </a:lnTo>
                <a:lnTo>
                  <a:pt x="0" y="13"/>
                </a:lnTo>
                <a:lnTo>
                  <a:pt x="139"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07" name="Line 1001"/>
          <p:cNvSpPr>
            <a:spLocks noChangeShapeType="1"/>
          </p:cNvSpPr>
          <p:nvPr/>
        </p:nvSpPr>
        <p:spPr bwMode="auto">
          <a:xfrm>
            <a:off x="569118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08" name="Freeform 1002"/>
          <p:cNvSpPr>
            <a:spLocks/>
          </p:cNvSpPr>
          <p:nvPr/>
        </p:nvSpPr>
        <p:spPr bwMode="auto">
          <a:xfrm>
            <a:off x="5673725" y="5772150"/>
            <a:ext cx="17463" cy="1588"/>
          </a:xfrm>
          <a:custGeom>
            <a:avLst/>
            <a:gdLst>
              <a:gd name="T0" fmla="*/ 2147483646 w 153"/>
              <a:gd name="T1" fmla="*/ 2147483646 h 13"/>
              <a:gd name="T2" fmla="*/ 2147483646 w 153"/>
              <a:gd name="T3" fmla="*/ 0 h 13"/>
              <a:gd name="T4" fmla="*/ 0 w 153"/>
              <a:gd name="T5" fmla="*/ 2147483646 h 13"/>
              <a:gd name="T6" fmla="*/ 2147483646 w 153"/>
              <a:gd name="T7" fmla="*/ 2147483646 h 13"/>
              <a:gd name="T8" fmla="*/ 0 60000 65536"/>
              <a:gd name="T9" fmla="*/ 0 60000 65536"/>
              <a:gd name="T10" fmla="*/ 0 60000 65536"/>
              <a:gd name="T11" fmla="*/ 0 60000 65536"/>
              <a:gd name="T12" fmla="*/ 0 w 153"/>
              <a:gd name="T13" fmla="*/ 0 h 13"/>
              <a:gd name="T14" fmla="*/ 153 w 153"/>
              <a:gd name="T15" fmla="*/ 13 h 13"/>
            </a:gdLst>
            <a:ahLst/>
            <a:cxnLst>
              <a:cxn ang="T8">
                <a:pos x="T0" y="T1"/>
              </a:cxn>
              <a:cxn ang="T9">
                <a:pos x="T2" y="T3"/>
              </a:cxn>
              <a:cxn ang="T10">
                <a:pos x="T4" y="T5"/>
              </a:cxn>
              <a:cxn ang="T11">
                <a:pos x="T6" y="T7"/>
              </a:cxn>
            </a:cxnLst>
            <a:rect l="T12" t="T13" r="T14" b="T15"/>
            <a:pathLst>
              <a:path w="153" h="13">
                <a:moveTo>
                  <a:pt x="153" y="13"/>
                </a:moveTo>
                <a:lnTo>
                  <a:pt x="153" y="0"/>
                </a:lnTo>
                <a:lnTo>
                  <a:pt x="0" y="13"/>
                </a:lnTo>
                <a:lnTo>
                  <a:pt x="153" y="13"/>
                </a:lnTo>
                <a:close/>
              </a:path>
            </a:pathLst>
          </a:custGeom>
          <a:solidFill>
            <a:srgbClr val="000000"/>
          </a:solidFill>
          <a:ln w="15875">
            <a:solidFill>
              <a:schemeClr val="tx1"/>
            </a:solidFill>
            <a:round/>
            <a:headEnd/>
            <a:tailEnd/>
          </a:ln>
        </p:spPr>
        <p:txBody>
          <a:bodyPr/>
          <a:lstStyle/>
          <a:p>
            <a:endParaRPr lang="en-US"/>
          </a:p>
        </p:txBody>
      </p:sp>
      <p:sp>
        <p:nvSpPr>
          <p:cNvPr id="113809" name="Freeform 1003"/>
          <p:cNvSpPr>
            <a:spLocks/>
          </p:cNvSpPr>
          <p:nvPr/>
        </p:nvSpPr>
        <p:spPr bwMode="auto">
          <a:xfrm>
            <a:off x="5672138" y="5772150"/>
            <a:ext cx="19050"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3"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3810" name="Freeform 1004"/>
          <p:cNvSpPr>
            <a:spLocks/>
          </p:cNvSpPr>
          <p:nvPr/>
        </p:nvSpPr>
        <p:spPr bwMode="auto">
          <a:xfrm>
            <a:off x="5672138" y="5772150"/>
            <a:ext cx="19050"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3"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11" name="Line 1005"/>
          <p:cNvSpPr>
            <a:spLocks noChangeShapeType="1"/>
          </p:cNvSpPr>
          <p:nvPr/>
        </p:nvSpPr>
        <p:spPr bwMode="auto">
          <a:xfrm>
            <a:off x="614203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12" name="Freeform 1006"/>
          <p:cNvSpPr>
            <a:spLocks/>
          </p:cNvSpPr>
          <p:nvPr/>
        </p:nvSpPr>
        <p:spPr bwMode="auto">
          <a:xfrm>
            <a:off x="6126163" y="5772150"/>
            <a:ext cx="17462" cy="1588"/>
          </a:xfrm>
          <a:custGeom>
            <a:avLst/>
            <a:gdLst>
              <a:gd name="T0" fmla="*/ 2147483646 w 146"/>
              <a:gd name="T1" fmla="*/ 2147483646 h 13"/>
              <a:gd name="T2" fmla="*/ 2147483646 w 146"/>
              <a:gd name="T3" fmla="*/ 0 h 13"/>
              <a:gd name="T4" fmla="*/ 0 w 146"/>
              <a:gd name="T5" fmla="*/ 2147483646 h 13"/>
              <a:gd name="T6" fmla="*/ 2147483646 w 146"/>
              <a:gd name="T7" fmla="*/ 2147483646 h 13"/>
              <a:gd name="T8" fmla="*/ 0 60000 65536"/>
              <a:gd name="T9" fmla="*/ 0 60000 65536"/>
              <a:gd name="T10" fmla="*/ 0 60000 65536"/>
              <a:gd name="T11" fmla="*/ 0 60000 65536"/>
              <a:gd name="T12" fmla="*/ 0 w 146"/>
              <a:gd name="T13" fmla="*/ 0 h 13"/>
              <a:gd name="T14" fmla="*/ 146 w 146"/>
              <a:gd name="T15" fmla="*/ 13 h 13"/>
            </a:gdLst>
            <a:ahLst/>
            <a:cxnLst>
              <a:cxn ang="T8">
                <a:pos x="T0" y="T1"/>
              </a:cxn>
              <a:cxn ang="T9">
                <a:pos x="T2" y="T3"/>
              </a:cxn>
              <a:cxn ang="T10">
                <a:pos x="T4" y="T5"/>
              </a:cxn>
              <a:cxn ang="T11">
                <a:pos x="T6" y="T7"/>
              </a:cxn>
            </a:cxnLst>
            <a:rect l="T12" t="T13" r="T14" b="T15"/>
            <a:pathLst>
              <a:path w="146" h="13">
                <a:moveTo>
                  <a:pt x="146" y="13"/>
                </a:moveTo>
                <a:lnTo>
                  <a:pt x="133" y="0"/>
                </a:lnTo>
                <a:lnTo>
                  <a:pt x="0" y="13"/>
                </a:lnTo>
                <a:lnTo>
                  <a:pt x="146" y="13"/>
                </a:lnTo>
                <a:close/>
              </a:path>
            </a:pathLst>
          </a:custGeom>
          <a:solidFill>
            <a:srgbClr val="000000"/>
          </a:solidFill>
          <a:ln w="15875">
            <a:solidFill>
              <a:schemeClr val="tx1"/>
            </a:solidFill>
            <a:round/>
            <a:headEnd/>
            <a:tailEnd/>
          </a:ln>
        </p:spPr>
        <p:txBody>
          <a:bodyPr/>
          <a:lstStyle/>
          <a:p>
            <a:endParaRPr lang="en-US"/>
          </a:p>
        </p:txBody>
      </p:sp>
      <p:sp>
        <p:nvSpPr>
          <p:cNvPr id="113813" name="Freeform 1007"/>
          <p:cNvSpPr>
            <a:spLocks/>
          </p:cNvSpPr>
          <p:nvPr/>
        </p:nvSpPr>
        <p:spPr bwMode="auto">
          <a:xfrm>
            <a:off x="6126163" y="5772150"/>
            <a:ext cx="15875" cy="1588"/>
          </a:xfrm>
          <a:custGeom>
            <a:avLst/>
            <a:gdLst>
              <a:gd name="T0" fmla="*/ 2147483646 w 133"/>
              <a:gd name="T1" fmla="*/ 0 h 13"/>
              <a:gd name="T2" fmla="*/ 0 w 133"/>
              <a:gd name="T3" fmla="*/ 2147483646 h 13"/>
              <a:gd name="T4" fmla="*/ 2147483646 w 133"/>
              <a:gd name="T5" fmla="*/ 0 h 13"/>
              <a:gd name="T6" fmla="*/ 2147483646 w 133"/>
              <a:gd name="T7" fmla="*/ 0 h 13"/>
              <a:gd name="T8" fmla="*/ 0 60000 65536"/>
              <a:gd name="T9" fmla="*/ 0 60000 65536"/>
              <a:gd name="T10" fmla="*/ 0 60000 65536"/>
              <a:gd name="T11" fmla="*/ 0 60000 65536"/>
              <a:gd name="T12" fmla="*/ 0 w 133"/>
              <a:gd name="T13" fmla="*/ 0 h 13"/>
              <a:gd name="T14" fmla="*/ 133 w 133"/>
              <a:gd name="T15" fmla="*/ 13 h 13"/>
            </a:gdLst>
            <a:ahLst/>
            <a:cxnLst>
              <a:cxn ang="T8">
                <a:pos x="T0" y="T1"/>
              </a:cxn>
              <a:cxn ang="T9">
                <a:pos x="T2" y="T3"/>
              </a:cxn>
              <a:cxn ang="T10">
                <a:pos x="T4" y="T5"/>
              </a:cxn>
              <a:cxn ang="T11">
                <a:pos x="T6" y="T7"/>
              </a:cxn>
            </a:cxnLst>
            <a:rect l="T12" t="T13" r="T14" b="T15"/>
            <a:pathLst>
              <a:path w="133" h="13">
                <a:moveTo>
                  <a:pt x="133" y="0"/>
                </a:moveTo>
                <a:lnTo>
                  <a:pt x="0" y="13"/>
                </a:lnTo>
                <a:lnTo>
                  <a:pt x="23" y="0"/>
                </a:lnTo>
                <a:lnTo>
                  <a:pt x="133" y="0"/>
                </a:lnTo>
                <a:close/>
              </a:path>
            </a:pathLst>
          </a:custGeom>
          <a:solidFill>
            <a:srgbClr val="000000"/>
          </a:solidFill>
          <a:ln w="15875">
            <a:solidFill>
              <a:schemeClr val="tx1"/>
            </a:solidFill>
            <a:round/>
            <a:headEnd/>
            <a:tailEnd/>
          </a:ln>
        </p:spPr>
        <p:txBody>
          <a:bodyPr/>
          <a:lstStyle/>
          <a:p>
            <a:endParaRPr lang="en-US"/>
          </a:p>
        </p:txBody>
      </p:sp>
      <p:sp>
        <p:nvSpPr>
          <p:cNvPr id="113814" name="Freeform 1008"/>
          <p:cNvSpPr>
            <a:spLocks/>
          </p:cNvSpPr>
          <p:nvPr/>
        </p:nvSpPr>
        <p:spPr bwMode="auto">
          <a:xfrm>
            <a:off x="6126163" y="5772150"/>
            <a:ext cx="17462" cy="1588"/>
          </a:xfrm>
          <a:custGeom>
            <a:avLst/>
            <a:gdLst>
              <a:gd name="T0" fmla="*/ 2147483646 w 146"/>
              <a:gd name="T1" fmla="*/ 2147483646 h 13"/>
              <a:gd name="T2" fmla="*/ 2147483646 w 146"/>
              <a:gd name="T3" fmla="*/ 0 h 13"/>
              <a:gd name="T4" fmla="*/ 2147483646 w 146"/>
              <a:gd name="T5" fmla="*/ 0 h 13"/>
              <a:gd name="T6" fmla="*/ 0 w 146"/>
              <a:gd name="T7" fmla="*/ 2147483646 h 13"/>
              <a:gd name="T8" fmla="*/ 2147483646 w 146"/>
              <a:gd name="T9" fmla="*/ 2147483646 h 13"/>
              <a:gd name="T10" fmla="*/ 0 60000 65536"/>
              <a:gd name="T11" fmla="*/ 0 60000 65536"/>
              <a:gd name="T12" fmla="*/ 0 60000 65536"/>
              <a:gd name="T13" fmla="*/ 0 60000 65536"/>
              <a:gd name="T14" fmla="*/ 0 60000 65536"/>
              <a:gd name="T15" fmla="*/ 0 w 146"/>
              <a:gd name="T16" fmla="*/ 0 h 13"/>
              <a:gd name="T17" fmla="*/ 146 w 146"/>
              <a:gd name="T18" fmla="*/ 13 h 13"/>
            </a:gdLst>
            <a:ahLst/>
            <a:cxnLst>
              <a:cxn ang="T10">
                <a:pos x="T0" y="T1"/>
              </a:cxn>
              <a:cxn ang="T11">
                <a:pos x="T2" y="T3"/>
              </a:cxn>
              <a:cxn ang="T12">
                <a:pos x="T4" y="T5"/>
              </a:cxn>
              <a:cxn ang="T13">
                <a:pos x="T6" y="T7"/>
              </a:cxn>
              <a:cxn ang="T14">
                <a:pos x="T8" y="T9"/>
              </a:cxn>
            </a:cxnLst>
            <a:rect l="T15" t="T16" r="T17" b="T18"/>
            <a:pathLst>
              <a:path w="146" h="13">
                <a:moveTo>
                  <a:pt x="146" y="13"/>
                </a:moveTo>
                <a:lnTo>
                  <a:pt x="133" y="0"/>
                </a:lnTo>
                <a:lnTo>
                  <a:pt x="23" y="0"/>
                </a:lnTo>
                <a:lnTo>
                  <a:pt x="0" y="13"/>
                </a:lnTo>
                <a:lnTo>
                  <a:pt x="14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15" name="Freeform 1009"/>
          <p:cNvSpPr>
            <a:spLocks/>
          </p:cNvSpPr>
          <p:nvPr/>
        </p:nvSpPr>
        <p:spPr bwMode="auto">
          <a:xfrm>
            <a:off x="6126163" y="5727700"/>
            <a:ext cx="25400" cy="46038"/>
          </a:xfrm>
          <a:custGeom>
            <a:avLst/>
            <a:gdLst>
              <a:gd name="T0" fmla="*/ 0 w 219"/>
              <a:gd name="T1" fmla="*/ 2147483646 h 381"/>
              <a:gd name="T2" fmla="*/ 2147483646 w 219"/>
              <a:gd name="T3" fmla="*/ 2147483646 h 381"/>
              <a:gd name="T4" fmla="*/ 2147483646 w 219"/>
              <a:gd name="T5" fmla="*/ 0 h 381"/>
              <a:gd name="T6" fmla="*/ 0 w 219"/>
              <a:gd name="T7" fmla="*/ 2147483646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381"/>
                </a:moveTo>
                <a:lnTo>
                  <a:pt x="23" y="368"/>
                </a:lnTo>
                <a:lnTo>
                  <a:pt x="219"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3816" name="Freeform 1010"/>
          <p:cNvSpPr>
            <a:spLocks/>
          </p:cNvSpPr>
          <p:nvPr/>
        </p:nvSpPr>
        <p:spPr bwMode="auto">
          <a:xfrm>
            <a:off x="6127750" y="5727700"/>
            <a:ext cx="23813" cy="44450"/>
          </a:xfrm>
          <a:custGeom>
            <a:avLst/>
            <a:gdLst>
              <a:gd name="T0" fmla="*/ 0 w 196"/>
              <a:gd name="T1" fmla="*/ 2147483646 h 368"/>
              <a:gd name="T2" fmla="*/ 2147483646 w 196"/>
              <a:gd name="T3" fmla="*/ 0 h 368"/>
              <a:gd name="T4" fmla="*/ 2147483646 w 196"/>
              <a:gd name="T5" fmla="*/ 2147483646 h 368"/>
              <a:gd name="T6" fmla="*/ 0 w 196"/>
              <a:gd name="T7" fmla="*/ 2147483646 h 368"/>
              <a:gd name="T8" fmla="*/ 0 60000 65536"/>
              <a:gd name="T9" fmla="*/ 0 60000 65536"/>
              <a:gd name="T10" fmla="*/ 0 60000 65536"/>
              <a:gd name="T11" fmla="*/ 0 60000 65536"/>
              <a:gd name="T12" fmla="*/ 0 w 196"/>
              <a:gd name="T13" fmla="*/ 0 h 368"/>
              <a:gd name="T14" fmla="*/ 196 w 196"/>
              <a:gd name="T15" fmla="*/ 368 h 368"/>
            </a:gdLst>
            <a:ahLst/>
            <a:cxnLst>
              <a:cxn ang="T8">
                <a:pos x="T0" y="T1"/>
              </a:cxn>
              <a:cxn ang="T9">
                <a:pos x="T2" y="T3"/>
              </a:cxn>
              <a:cxn ang="T10">
                <a:pos x="T4" y="T5"/>
              </a:cxn>
              <a:cxn ang="T11">
                <a:pos x="T6" y="T7"/>
              </a:cxn>
            </a:cxnLst>
            <a:rect l="T12" t="T13" r="T14" b="T15"/>
            <a:pathLst>
              <a:path w="196" h="368">
                <a:moveTo>
                  <a:pt x="0" y="368"/>
                </a:moveTo>
                <a:lnTo>
                  <a:pt x="196" y="0"/>
                </a:lnTo>
                <a:lnTo>
                  <a:pt x="196"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3817" name="Freeform 1011"/>
          <p:cNvSpPr>
            <a:spLocks/>
          </p:cNvSpPr>
          <p:nvPr/>
        </p:nvSpPr>
        <p:spPr bwMode="auto">
          <a:xfrm>
            <a:off x="6126163" y="5727700"/>
            <a:ext cx="25400" cy="46038"/>
          </a:xfrm>
          <a:custGeom>
            <a:avLst/>
            <a:gdLst>
              <a:gd name="T0" fmla="*/ 0 w 219"/>
              <a:gd name="T1" fmla="*/ 2147483646 h 381"/>
              <a:gd name="T2" fmla="*/ 2147483646 w 219"/>
              <a:gd name="T3" fmla="*/ 2147483646 h 381"/>
              <a:gd name="T4" fmla="*/ 2147483646 w 219"/>
              <a:gd name="T5" fmla="*/ 2147483646 h 381"/>
              <a:gd name="T6" fmla="*/ 2147483646 w 219"/>
              <a:gd name="T7" fmla="*/ 0 h 381"/>
              <a:gd name="T8" fmla="*/ 0 w 219"/>
              <a:gd name="T9" fmla="*/ 2147483646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381"/>
                </a:moveTo>
                <a:lnTo>
                  <a:pt x="23" y="368"/>
                </a:lnTo>
                <a:lnTo>
                  <a:pt x="219" y="27"/>
                </a:lnTo>
                <a:lnTo>
                  <a:pt x="219"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18" name="Freeform 1012"/>
          <p:cNvSpPr>
            <a:spLocks/>
          </p:cNvSpPr>
          <p:nvPr/>
        </p:nvSpPr>
        <p:spPr bwMode="auto">
          <a:xfrm>
            <a:off x="6151563" y="5727700"/>
            <a:ext cx="26987" cy="46038"/>
          </a:xfrm>
          <a:custGeom>
            <a:avLst/>
            <a:gdLst>
              <a:gd name="T0" fmla="*/ 0 w 220"/>
              <a:gd name="T1" fmla="*/ 0 h 381"/>
              <a:gd name="T2" fmla="*/ 0 w 220"/>
              <a:gd name="T3" fmla="*/ 2147483646 h 381"/>
              <a:gd name="T4" fmla="*/ 2147483646 w 220"/>
              <a:gd name="T5" fmla="*/ 2147483646 h 381"/>
              <a:gd name="T6" fmla="*/ 0 w 220"/>
              <a:gd name="T7" fmla="*/ 0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0"/>
                </a:moveTo>
                <a:lnTo>
                  <a:pt x="0" y="27"/>
                </a:lnTo>
                <a:lnTo>
                  <a:pt x="220"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3819" name="Freeform 1013"/>
          <p:cNvSpPr>
            <a:spLocks/>
          </p:cNvSpPr>
          <p:nvPr/>
        </p:nvSpPr>
        <p:spPr bwMode="auto">
          <a:xfrm>
            <a:off x="6151563" y="5730875"/>
            <a:ext cx="26987" cy="42863"/>
          </a:xfrm>
          <a:custGeom>
            <a:avLst/>
            <a:gdLst>
              <a:gd name="T0" fmla="*/ 0 w 220"/>
              <a:gd name="T1" fmla="*/ 0 h 354"/>
              <a:gd name="T2" fmla="*/ 2147483646 w 220"/>
              <a:gd name="T3" fmla="*/ 2147483646 h 354"/>
              <a:gd name="T4" fmla="*/ 2147483646 w 220"/>
              <a:gd name="T5" fmla="*/ 2147483646 h 354"/>
              <a:gd name="T6" fmla="*/ 0 w 220"/>
              <a:gd name="T7" fmla="*/ 0 h 354"/>
              <a:gd name="T8" fmla="*/ 0 60000 65536"/>
              <a:gd name="T9" fmla="*/ 0 60000 65536"/>
              <a:gd name="T10" fmla="*/ 0 60000 65536"/>
              <a:gd name="T11" fmla="*/ 0 60000 65536"/>
              <a:gd name="T12" fmla="*/ 0 w 220"/>
              <a:gd name="T13" fmla="*/ 0 h 354"/>
              <a:gd name="T14" fmla="*/ 220 w 220"/>
              <a:gd name="T15" fmla="*/ 354 h 354"/>
            </a:gdLst>
            <a:ahLst/>
            <a:cxnLst>
              <a:cxn ang="T8">
                <a:pos x="T0" y="T1"/>
              </a:cxn>
              <a:cxn ang="T9">
                <a:pos x="T2" y="T3"/>
              </a:cxn>
              <a:cxn ang="T10">
                <a:pos x="T4" y="T5"/>
              </a:cxn>
              <a:cxn ang="T11">
                <a:pos x="T6" y="T7"/>
              </a:cxn>
            </a:cxnLst>
            <a:rect l="T12" t="T13" r="T14" b="T15"/>
            <a:pathLst>
              <a:path w="220" h="354">
                <a:moveTo>
                  <a:pt x="0" y="0"/>
                </a:moveTo>
                <a:lnTo>
                  <a:pt x="220" y="354"/>
                </a:lnTo>
                <a:lnTo>
                  <a:pt x="197"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3820" name="Freeform 1014"/>
          <p:cNvSpPr>
            <a:spLocks/>
          </p:cNvSpPr>
          <p:nvPr/>
        </p:nvSpPr>
        <p:spPr bwMode="auto">
          <a:xfrm>
            <a:off x="6151563" y="5727700"/>
            <a:ext cx="26987" cy="46038"/>
          </a:xfrm>
          <a:custGeom>
            <a:avLst/>
            <a:gdLst>
              <a:gd name="T0" fmla="*/ 0 w 220"/>
              <a:gd name="T1" fmla="*/ 0 h 381"/>
              <a:gd name="T2" fmla="*/ 0 w 220"/>
              <a:gd name="T3" fmla="*/ 2147483646 h 381"/>
              <a:gd name="T4" fmla="*/ 2147483646 w 220"/>
              <a:gd name="T5" fmla="*/ 2147483646 h 381"/>
              <a:gd name="T6" fmla="*/ 2147483646 w 220"/>
              <a:gd name="T7" fmla="*/ 2147483646 h 381"/>
              <a:gd name="T8" fmla="*/ 0 w 220"/>
              <a:gd name="T9" fmla="*/ 0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0"/>
                </a:moveTo>
                <a:lnTo>
                  <a:pt x="0" y="27"/>
                </a:lnTo>
                <a:lnTo>
                  <a:pt x="197" y="368"/>
                </a:lnTo>
                <a:lnTo>
                  <a:pt x="220"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21" name="Freeform 1015"/>
          <p:cNvSpPr>
            <a:spLocks/>
          </p:cNvSpPr>
          <p:nvPr/>
        </p:nvSpPr>
        <p:spPr bwMode="auto">
          <a:xfrm>
            <a:off x="6162675" y="5772150"/>
            <a:ext cx="15875"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3822" name="Freeform 1016"/>
          <p:cNvSpPr>
            <a:spLocks/>
          </p:cNvSpPr>
          <p:nvPr/>
        </p:nvSpPr>
        <p:spPr bwMode="auto">
          <a:xfrm>
            <a:off x="6162675" y="5772150"/>
            <a:ext cx="14288"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3823" name="Freeform 1017"/>
          <p:cNvSpPr>
            <a:spLocks/>
          </p:cNvSpPr>
          <p:nvPr/>
        </p:nvSpPr>
        <p:spPr bwMode="auto">
          <a:xfrm>
            <a:off x="6162675" y="5772150"/>
            <a:ext cx="15875"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24" name="Line 1018"/>
          <p:cNvSpPr>
            <a:spLocks noChangeShapeType="1"/>
          </p:cNvSpPr>
          <p:nvPr/>
        </p:nvSpPr>
        <p:spPr bwMode="auto">
          <a:xfrm>
            <a:off x="6162675"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825" name="Freeform 1019"/>
          <p:cNvSpPr>
            <a:spLocks/>
          </p:cNvSpPr>
          <p:nvPr/>
        </p:nvSpPr>
        <p:spPr bwMode="auto">
          <a:xfrm>
            <a:off x="6143625" y="5772150"/>
            <a:ext cx="19050" cy="1588"/>
          </a:xfrm>
          <a:custGeom>
            <a:avLst/>
            <a:gdLst>
              <a:gd name="T0" fmla="*/ 2147483646 w 153"/>
              <a:gd name="T1" fmla="*/ 2147483646 h 13"/>
              <a:gd name="T2" fmla="*/ 2147483646 w 153"/>
              <a:gd name="T3" fmla="*/ 0 h 13"/>
              <a:gd name="T4" fmla="*/ 0 w 153"/>
              <a:gd name="T5" fmla="*/ 2147483646 h 13"/>
              <a:gd name="T6" fmla="*/ 2147483646 w 153"/>
              <a:gd name="T7" fmla="*/ 2147483646 h 13"/>
              <a:gd name="T8" fmla="*/ 0 60000 65536"/>
              <a:gd name="T9" fmla="*/ 0 60000 65536"/>
              <a:gd name="T10" fmla="*/ 0 60000 65536"/>
              <a:gd name="T11" fmla="*/ 0 60000 65536"/>
              <a:gd name="T12" fmla="*/ 0 w 153"/>
              <a:gd name="T13" fmla="*/ 0 h 13"/>
              <a:gd name="T14" fmla="*/ 153 w 153"/>
              <a:gd name="T15" fmla="*/ 13 h 13"/>
            </a:gdLst>
            <a:ahLst/>
            <a:cxnLst>
              <a:cxn ang="T8">
                <a:pos x="T0" y="T1"/>
              </a:cxn>
              <a:cxn ang="T9">
                <a:pos x="T2" y="T3"/>
              </a:cxn>
              <a:cxn ang="T10">
                <a:pos x="T4" y="T5"/>
              </a:cxn>
              <a:cxn ang="T11">
                <a:pos x="T6" y="T7"/>
              </a:cxn>
            </a:cxnLst>
            <a:rect l="T12" t="T13" r="T14" b="T15"/>
            <a:pathLst>
              <a:path w="153" h="13">
                <a:moveTo>
                  <a:pt x="153" y="13"/>
                </a:moveTo>
                <a:lnTo>
                  <a:pt x="153" y="0"/>
                </a:lnTo>
                <a:lnTo>
                  <a:pt x="0" y="13"/>
                </a:lnTo>
                <a:lnTo>
                  <a:pt x="153" y="13"/>
                </a:lnTo>
                <a:close/>
              </a:path>
            </a:pathLst>
          </a:custGeom>
          <a:solidFill>
            <a:srgbClr val="000000"/>
          </a:solidFill>
          <a:ln w="15875">
            <a:solidFill>
              <a:schemeClr val="tx1"/>
            </a:solidFill>
            <a:round/>
            <a:headEnd/>
            <a:tailEnd/>
          </a:ln>
        </p:spPr>
        <p:txBody>
          <a:bodyPr/>
          <a:lstStyle/>
          <a:p>
            <a:endParaRPr lang="en-US"/>
          </a:p>
        </p:txBody>
      </p:sp>
      <p:sp>
        <p:nvSpPr>
          <p:cNvPr id="113826" name="Freeform 1020"/>
          <p:cNvSpPr>
            <a:spLocks/>
          </p:cNvSpPr>
          <p:nvPr/>
        </p:nvSpPr>
        <p:spPr bwMode="auto">
          <a:xfrm>
            <a:off x="6142038" y="5772150"/>
            <a:ext cx="20637"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3"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3827" name="Freeform 1021"/>
          <p:cNvSpPr>
            <a:spLocks/>
          </p:cNvSpPr>
          <p:nvPr/>
        </p:nvSpPr>
        <p:spPr bwMode="auto">
          <a:xfrm>
            <a:off x="6142038" y="5772150"/>
            <a:ext cx="20637"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3"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828" name="Freeform 1022"/>
          <p:cNvSpPr>
            <a:spLocks/>
          </p:cNvSpPr>
          <p:nvPr/>
        </p:nvSpPr>
        <p:spPr bwMode="auto">
          <a:xfrm>
            <a:off x="6148388" y="2700338"/>
            <a:ext cx="6350" cy="3028950"/>
          </a:xfrm>
          <a:custGeom>
            <a:avLst/>
            <a:gdLst>
              <a:gd name="T0" fmla="*/ 2147483646 w 54"/>
              <a:gd name="T1" fmla="*/ 0 h 24809"/>
              <a:gd name="T2" fmla="*/ 0 w 54"/>
              <a:gd name="T3" fmla="*/ 0 h 24809"/>
              <a:gd name="T4" fmla="*/ 2147483646 w 54"/>
              <a:gd name="T5" fmla="*/ 2147483646 h 24809"/>
              <a:gd name="T6" fmla="*/ 2147483646 w 54"/>
              <a:gd name="T7" fmla="*/ 0 h 24809"/>
              <a:gd name="T8" fmla="*/ 0 60000 65536"/>
              <a:gd name="T9" fmla="*/ 0 60000 65536"/>
              <a:gd name="T10" fmla="*/ 0 60000 65536"/>
              <a:gd name="T11" fmla="*/ 0 60000 65536"/>
              <a:gd name="T12" fmla="*/ 0 w 54"/>
              <a:gd name="T13" fmla="*/ 0 h 24809"/>
              <a:gd name="T14" fmla="*/ 54 w 54"/>
              <a:gd name="T15" fmla="*/ 24809 h 24809"/>
            </a:gdLst>
            <a:ahLst/>
            <a:cxnLst>
              <a:cxn ang="T8">
                <a:pos x="T0" y="T1"/>
              </a:cxn>
              <a:cxn ang="T9">
                <a:pos x="T2" y="T3"/>
              </a:cxn>
              <a:cxn ang="T10">
                <a:pos x="T4" y="T5"/>
              </a:cxn>
              <a:cxn ang="T11">
                <a:pos x="T6" y="T7"/>
              </a:cxn>
            </a:cxnLst>
            <a:rect l="T12" t="T13" r="T14" b="T15"/>
            <a:pathLst>
              <a:path w="54" h="24809">
                <a:moveTo>
                  <a:pt x="54" y="0"/>
                </a:moveTo>
                <a:lnTo>
                  <a:pt x="0" y="0"/>
                </a:lnTo>
                <a:lnTo>
                  <a:pt x="54" y="24809"/>
                </a:lnTo>
                <a:lnTo>
                  <a:pt x="54" y="0"/>
                </a:lnTo>
                <a:close/>
              </a:path>
            </a:pathLst>
          </a:custGeom>
          <a:solidFill>
            <a:srgbClr val="000000"/>
          </a:solidFill>
          <a:ln w="28575">
            <a:solidFill>
              <a:schemeClr val="tx1"/>
            </a:solidFill>
            <a:round/>
            <a:headEnd/>
            <a:tailEnd/>
          </a:ln>
        </p:spPr>
        <p:txBody>
          <a:bodyPr/>
          <a:lstStyle/>
          <a:p>
            <a:endParaRPr lang="en-US"/>
          </a:p>
        </p:txBody>
      </p:sp>
      <p:sp>
        <p:nvSpPr>
          <p:cNvPr id="113829" name="Freeform 1023"/>
          <p:cNvSpPr>
            <a:spLocks/>
          </p:cNvSpPr>
          <p:nvPr/>
        </p:nvSpPr>
        <p:spPr bwMode="auto">
          <a:xfrm>
            <a:off x="6148388" y="2700338"/>
            <a:ext cx="6350" cy="3028950"/>
          </a:xfrm>
          <a:custGeom>
            <a:avLst/>
            <a:gdLst>
              <a:gd name="T0" fmla="*/ 0 w 54"/>
              <a:gd name="T1" fmla="*/ 0 h 24809"/>
              <a:gd name="T2" fmla="*/ 2147483646 w 54"/>
              <a:gd name="T3" fmla="*/ 2147483646 h 24809"/>
              <a:gd name="T4" fmla="*/ 0 w 54"/>
              <a:gd name="T5" fmla="*/ 2147483646 h 24809"/>
              <a:gd name="T6" fmla="*/ 0 w 54"/>
              <a:gd name="T7" fmla="*/ 0 h 24809"/>
              <a:gd name="T8" fmla="*/ 0 60000 65536"/>
              <a:gd name="T9" fmla="*/ 0 60000 65536"/>
              <a:gd name="T10" fmla="*/ 0 60000 65536"/>
              <a:gd name="T11" fmla="*/ 0 60000 65536"/>
              <a:gd name="T12" fmla="*/ 0 w 54"/>
              <a:gd name="T13" fmla="*/ 0 h 24809"/>
              <a:gd name="T14" fmla="*/ 54 w 54"/>
              <a:gd name="T15" fmla="*/ 24809 h 24809"/>
            </a:gdLst>
            <a:ahLst/>
            <a:cxnLst>
              <a:cxn ang="T8">
                <a:pos x="T0" y="T1"/>
              </a:cxn>
              <a:cxn ang="T9">
                <a:pos x="T2" y="T3"/>
              </a:cxn>
              <a:cxn ang="T10">
                <a:pos x="T4" y="T5"/>
              </a:cxn>
              <a:cxn ang="T11">
                <a:pos x="T6" y="T7"/>
              </a:cxn>
            </a:cxnLst>
            <a:rect l="T12" t="T13" r="T14" b="T15"/>
            <a:pathLst>
              <a:path w="54" h="24809">
                <a:moveTo>
                  <a:pt x="0" y="0"/>
                </a:moveTo>
                <a:lnTo>
                  <a:pt x="54"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3830" name="Rectangle 1024"/>
          <p:cNvSpPr>
            <a:spLocks noChangeArrowheads="1"/>
          </p:cNvSpPr>
          <p:nvPr/>
        </p:nvSpPr>
        <p:spPr bwMode="auto">
          <a:xfrm>
            <a:off x="6148388"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31" name="Freeform 1068"/>
          <p:cNvSpPr>
            <a:spLocks/>
          </p:cNvSpPr>
          <p:nvPr/>
        </p:nvSpPr>
        <p:spPr bwMode="auto">
          <a:xfrm>
            <a:off x="4741863" y="417353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32" name="Freeform 1069"/>
          <p:cNvSpPr>
            <a:spLocks/>
          </p:cNvSpPr>
          <p:nvPr/>
        </p:nvSpPr>
        <p:spPr bwMode="auto">
          <a:xfrm>
            <a:off x="4741863" y="417353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33" name="Rectangle 1070"/>
          <p:cNvSpPr>
            <a:spLocks noChangeArrowheads="1"/>
          </p:cNvSpPr>
          <p:nvPr/>
        </p:nvSpPr>
        <p:spPr bwMode="auto">
          <a:xfrm>
            <a:off x="4741863" y="4173538"/>
            <a:ext cx="4699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34" name="Freeform 1071"/>
          <p:cNvSpPr>
            <a:spLocks/>
          </p:cNvSpPr>
          <p:nvPr/>
        </p:nvSpPr>
        <p:spPr bwMode="auto">
          <a:xfrm>
            <a:off x="4741863" y="417195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35" name="Freeform 1072"/>
          <p:cNvSpPr>
            <a:spLocks/>
          </p:cNvSpPr>
          <p:nvPr/>
        </p:nvSpPr>
        <p:spPr bwMode="auto">
          <a:xfrm>
            <a:off x="4741863" y="417195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36" name="Rectangle 1073"/>
          <p:cNvSpPr>
            <a:spLocks noChangeArrowheads="1"/>
          </p:cNvSpPr>
          <p:nvPr/>
        </p:nvSpPr>
        <p:spPr bwMode="auto">
          <a:xfrm>
            <a:off x="4741863" y="4171950"/>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37" name="Freeform 1074"/>
          <p:cNvSpPr>
            <a:spLocks/>
          </p:cNvSpPr>
          <p:nvPr/>
        </p:nvSpPr>
        <p:spPr bwMode="auto">
          <a:xfrm>
            <a:off x="4752975" y="3695700"/>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38" name="Freeform 1075"/>
          <p:cNvSpPr>
            <a:spLocks/>
          </p:cNvSpPr>
          <p:nvPr/>
        </p:nvSpPr>
        <p:spPr bwMode="auto">
          <a:xfrm>
            <a:off x="4752975" y="3695700"/>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839" name="Rectangle 1076"/>
          <p:cNvSpPr>
            <a:spLocks noChangeArrowheads="1"/>
          </p:cNvSpPr>
          <p:nvPr/>
        </p:nvSpPr>
        <p:spPr bwMode="auto">
          <a:xfrm>
            <a:off x="4752975" y="3695700"/>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40" name="Freeform 1077"/>
          <p:cNvSpPr>
            <a:spLocks/>
          </p:cNvSpPr>
          <p:nvPr/>
        </p:nvSpPr>
        <p:spPr bwMode="auto">
          <a:xfrm>
            <a:off x="4741863" y="4665663"/>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41" name="Freeform 1078"/>
          <p:cNvSpPr>
            <a:spLocks/>
          </p:cNvSpPr>
          <p:nvPr/>
        </p:nvSpPr>
        <p:spPr bwMode="auto">
          <a:xfrm>
            <a:off x="4741863" y="4665663"/>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42" name="Rectangle 1079"/>
          <p:cNvSpPr>
            <a:spLocks noChangeArrowheads="1"/>
          </p:cNvSpPr>
          <p:nvPr/>
        </p:nvSpPr>
        <p:spPr bwMode="auto">
          <a:xfrm>
            <a:off x="4741863" y="4665663"/>
            <a:ext cx="4699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43" name="Freeform 1080"/>
          <p:cNvSpPr>
            <a:spLocks/>
          </p:cNvSpPr>
          <p:nvPr/>
        </p:nvSpPr>
        <p:spPr bwMode="auto">
          <a:xfrm>
            <a:off x="4741863" y="4662488"/>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44" name="Freeform 1081"/>
          <p:cNvSpPr>
            <a:spLocks/>
          </p:cNvSpPr>
          <p:nvPr/>
        </p:nvSpPr>
        <p:spPr bwMode="auto">
          <a:xfrm>
            <a:off x="4741863" y="4662488"/>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45" name="Rectangle 1082"/>
          <p:cNvSpPr>
            <a:spLocks noChangeArrowheads="1"/>
          </p:cNvSpPr>
          <p:nvPr/>
        </p:nvSpPr>
        <p:spPr bwMode="auto">
          <a:xfrm>
            <a:off x="4741863" y="4662488"/>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46" name="Freeform 1083"/>
          <p:cNvSpPr>
            <a:spLocks/>
          </p:cNvSpPr>
          <p:nvPr/>
        </p:nvSpPr>
        <p:spPr bwMode="auto">
          <a:xfrm>
            <a:off x="4752975" y="4186238"/>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47" name="Freeform 1084"/>
          <p:cNvSpPr>
            <a:spLocks/>
          </p:cNvSpPr>
          <p:nvPr/>
        </p:nvSpPr>
        <p:spPr bwMode="auto">
          <a:xfrm>
            <a:off x="4752975" y="4186238"/>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848" name="Rectangle 1085"/>
          <p:cNvSpPr>
            <a:spLocks noChangeArrowheads="1"/>
          </p:cNvSpPr>
          <p:nvPr/>
        </p:nvSpPr>
        <p:spPr bwMode="auto">
          <a:xfrm>
            <a:off x="4752975" y="4186238"/>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49" name="Freeform 1086"/>
          <p:cNvSpPr>
            <a:spLocks/>
          </p:cNvSpPr>
          <p:nvPr/>
        </p:nvSpPr>
        <p:spPr bwMode="auto">
          <a:xfrm>
            <a:off x="4741863" y="51562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50" name="Freeform 1087"/>
          <p:cNvSpPr>
            <a:spLocks/>
          </p:cNvSpPr>
          <p:nvPr/>
        </p:nvSpPr>
        <p:spPr bwMode="auto">
          <a:xfrm>
            <a:off x="4741863" y="51562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51" name="Rectangle 1088"/>
          <p:cNvSpPr>
            <a:spLocks noChangeArrowheads="1"/>
          </p:cNvSpPr>
          <p:nvPr/>
        </p:nvSpPr>
        <p:spPr bwMode="auto">
          <a:xfrm>
            <a:off x="4741863" y="51562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52" name="Freeform 1089"/>
          <p:cNvSpPr>
            <a:spLocks/>
          </p:cNvSpPr>
          <p:nvPr/>
        </p:nvSpPr>
        <p:spPr bwMode="auto">
          <a:xfrm>
            <a:off x="4741863" y="51546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53" name="Freeform 1090"/>
          <p:cNvSpPr>
            <a:spLocks/>
          </p:cNvSpPr>
          <p:nvPr/>
        </p:nvSpPr>
        <p:spPr bwMode="auto">
          <a:xfrm>
            <a:off x="4741863" y="51546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54" name="Rectangle 1091"/>
          <p:cNvSpPr>
            <a:spLocks noChangeArrowheads="1"/>
          </p:cNvSpPr>
          <p:nvPr/>
        </p:nvSpPr>
        <p:spPr bwMode="auto">
          <a:xfrm>
            <a:off x="4741863" y="5154613"/>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55" name="Freeform 1092"/>
          <p:cNvSpPr>
            <a:spLocks/>
          </p:cNvSpPr>
          <p:nvPr/>
        </p:nvSpPr>
        <p:spPr bwMode="auto">
          <a:xfrm>
            <a:off x="4752975" y="4678363"/>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56" name="Freeform 1093"/>
          <p:cNvSpPr>
            <a:spLocks/>
          </p:cNvSpPr>
          <p:nvPr/>
        </p:nvSpPr>
        <p:spPr bwMode="auto">
          <a:xfrm>
            <a:off x="4752975" y="4678363"/>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857" name="Rectangle 1094"/>
          <p:cNvSpPr>
            <a:spLocks noChangeArrowheads="1"/>
          </p:cNvSpPr>
          <p:nvPr/>
        </p:nvSpPr>
        <p:spPr bwMode="auto">
          <a:xfrm>
            <a:off x="4752975" y="4678363"/>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58" name="Freeform 1095"/>
          <p:cNvSpPr>
            <a:spLocks/>
          </p:cNvSpPr>
          <p:nvPr/>
        </p:nvSpPr>
        <p:spPr bwMode="auto">
          <a:xfrm>
            <a:off x="4752975" y="5170488"/>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59" name="Freeform 1096"/>
          <p:cNvSpPr>
            <a:spLocks/>
          </p:cNvSpPr>
          <p:nvPr/>
        </p:nvSpPr>
        <p:spPr bwMode="auto">
          <a:xfrm>
            <a:off x="4752975" y="5170488"/>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860" name="Rectangle 1097"/>
          <p:cNvSpPr>
            <a:spLocks noChangeArrowheads="1"/>
          </p:cNvSpPr>
          <p:nvPr/>
        </p:nvSpPr>
        <p:spPr bwMode="auto">
          <a:xfrm>
            <a:off x="4752975" y="5170488"/>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61" name="Freeform 1098"/>
          <p:cNvSpPr>
            <a:spLocks/>
          </p:cNvSpPr>
          <p:nvPr/>
        </p:nvSpPr>
        <p:spPr bwMode="auto">
          <a:xfrm>
            <a:off x="4741863"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3862" name="Freeform 1099"/>
          <p:cNvSpPr>
            <a:spLocks/>
          </p:cNvSpPr>
          <p:nvPr/>
        </p:nvSpPr>
        <p:spPr bwMode="auto">
          <a:xfrm>
            <a:off x="4741863"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3863" name="Rectangle 1100"/>
          <p:cNvSpPr>
            <a:spLocks noChangeArrowheads="1"/>
          </p:cNvSpPr>
          <p:nvPr/>
        </p:nvSpPr>
        <p:spPr bwMode="auto">
          <a:xfrm>
            <a:off x="4741863"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64" name="Freeform 1101"/>
          <p:cNvSpPr>
            <a:spLocks/>
          </p:cNvSpPr>
          <p:nvPr/>
        </p:nvSpPr>
        <p:spPr bwMode="auto">
          <a:xfrm>
            <a:off x="4741863" y="572928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15875">
            <a:solidFill>
              <a:schemeClr val="tx1"/>
            </a:solidFill>
            <a:round/>
            <a:headEnd/>
            <a:tailEnd/>
          </a:ln>
        </p:spPr>
        <p:txBody>
          <a:bodyPr/>
          <a:lstStyle/>
          <a:p>
            <a:endParaRPr lang="en-US"/>
          </a:p>
        </p:txBody>
      </p:sp>
      <p:sp>
        <p:nvSpPr>
          <p:cNvPr id="113865" name="Freeform 1102"/>
          <p:cNvSpPr>
            <a:spLocks/>
          </p:cNvSpPr>
          <p:nvPr/>
        </p:nvSpPr>
        <p:spPr bwMode="auto">
          <a:xfrm>
            <a:off x="4741863" y="572928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15875">
            <a:solidFill>
              <a:schemeClr val="tx1"/>
            </a:solidFill>
            <a:round/>
            <a:headEnd/>
            <a:tailEnd/>
          </a:ln>
        </p:spPr>
        <p:txBody>
          <a:bodyPr/>
          <a:lstStyle/>
          <a:p>
            <a:endParaRPr lang="en-US"/>
          </a:p>
        </p:txBody>
      </p:sp>
      <p:sp>
        <p:nvSpPr>
          <p:cNvPr id="113866" name="Rectangle 1103"/>
          <p:cNvSpPr>
            <a:spLocks noChangeArrowheads="1"/>
          </p:cNvSpPr>
          <p:nvPr/>
        </p:nvSpPr>
        <p:spPr bwMode="auto">
          <a:xfrm>
            <a:off x="4741863" y="5729288"/>
            <a:ext cx="14097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67" name="Freeform 1104"/>
          <p:cNvSpPr>
            <a:spLocks/>
          </p:cNvSpPr>
          <p:nvPr/>
        </p:nvSpPr>
        <p:spPr bwMode="auto">
          <a:xfrm>
            <a:off x="5681663" y="564832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68" name="Freeform 1105"/>
          <p:cNvSpPr>
            <a:spLocks/>
          </p:cNvSpPr>
          <p:nvPr/>
        </p:nvSpPr>
        <p:spPr bwMode="auto">
          <a:xfrm>
            <a:off x="5681663" y="564832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69" name="Rectangle 1106"/>
          <p:cNvSpPr>
            <a:spLocks noChangeArrowheads="1"/>
          </p:cNvSpPr>
          <p:nvPr/>
        </p:nvSpPr>
        <p:spPr bwMode="auto">
          <a:xfrm>
            <a:off x="5681663" y="5648325"/>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70" name="Freeform 1107"/>
          <p:cNvSpPr>
            <a:spLocks/>
          </p:cNvSpPr>
          <p:nvPr/>
        </p:nvSpPr>
        <p:spPr bwMode="auto">
          <a:xfrm>
            <a:off x="5681663" y="5645150"/>
            <a:ext cx="469900" cy="7938"/>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71" name="Freeform 1108"/>
          <p:cNvSpPr>
            <a:spLocks/>
          </p:cNvSpPr>
          <p:nvPr/>
        </p:nvSpPr>
        <p:spPr bwMode="auto">
          <a:xfrm>
            <a:off x="5681663" y="5645150"/>
            <a:ext cx="469900" cy="7938"/>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72" name="Rectangle 1109"/>
          <p:cNvSpPr>
            <a:spLocks noChangeArrowheads="1"/>
          </p:cNvSpPr>
          <p:nvPr/>
        </p:nvSpPr>
        <p:spPr bwMode="auto">
          <a:xfrm>
            <a:off x="5681663" y="5645150"/>
            <a:ext cx="469900" cy="79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73" name="Freeform 1110"/>
          <p:cNvSpPr>
            <a:spLocks/>
          </p:cNvSpPr>
          <p:nvPr/>
        </p:nvSpPr>
        <p:spPr bwMode="auto">
          <a:xfrm>
            <a:off x="5694363" y="5170488"/>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74" name="Freeform 1111"/>
          <p:cNvSpPr>
            <a:spLocks/>
          </p:cNvSpPr>
          <p:nvPr/>
        </p:nvSpPr>
        <p:spPr bwMode="auto">
          <a:xfrm>
            <a:off x="5694363" y="5170488"/>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875" name="Rectangle 1112"/>
          <p:cNvSpPr>
            <a:spLocks noChangeArrowheads="1"/>
          </p:cNvSpPr>
          <p:nvPr/>
        </p:nvSpPr>
        <p:spPr bwMode="auto">
          <a:xfrm>
            <a:off x="5694363" y="5170488"/>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76" name="Freeform 1113"/>
          <p:cNvSpPr>
            <a:spLocks/>
          </p:cNvSpPr>
          <p:nvPr/>
        </p:nvSpPr>
        <p:spPr bwMode="auto">
          <a:xfrm>
            <a:off x="5681663" y="51562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77" name="Freeform 1114"/>
          <p:cNvSpPr>
            <a:spLocks/>
          </p:cNvSpPr>
          <p:nvPr/>
        </p:nvSpPr>
        <p:spPr bwMode="auto">
          <a:xfrm>
            <a:off x="5681663" y="51562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78" name="Rectangle 1115"/>
          <p:cNvSpPr>
            <a:spLocks noChangeArrowheads="1"/>
          </p:cNvSpPr>
          <p:nvPr/>
        </p:nvSpPr>
        <p:spPr bwMode="auto">
          <a:xfrm>
            <a:off x="5681663" y="51562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79" name="Freeform 1116"/>
          <p:cNvSpPr>
            <a:spLocks/>
          </p:cNvSpPr>
          <p:nvPr/>
        </p:nvSpPr>
        <p:spPr bwMode="auto">
          <a:xfrm>
            <a:off x="5681663" y="51546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80" name="Freeform 1117"/>
          <p:cNvSpPr>
            <a:spLocks/>
          </p:cNvSpPr>
          <p:nvPr/>
        </p:nvSpPr>
        <p:spPr bwMode="auto">
          <a:xfrm>
            <a:off x="5681663" y="51546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81" name="Rectangle 1118"/>
          <p:cNvSpPr>
            <a:spLocks noChangeArrowheads="1"/>
          </p:cNvSpPr>
          <p:nvPr/>
        </p:nvSpPr>
        <p:spPr bwMode="auto">
          <a:xfrm>
            <a:off x="5681663" y="5154613"/>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82" name="Freeform 1119"/>
          <p:cNvSpPr>
            <a:spLocks/>
          </p:cNvSpPr>
          <p:nvPr/>
        </p:nvSpPr>
        <p:spPr bwMode="auto">
          <a:xfrm>
            <a:off x="5694363" y="4678363"/>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83" name="Freeform 1120"/>
          <p:cNvSpPr>
            <a:spLocks/>
          </p:cNvSpPr>
          <p:nvPr/>
        </p:nvSpPr>
        <p:spPr bwMode="auto">
          <a:xfrm>
            <a:off x="5694363" y="4678363"/>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884" name="Rectangle 1121"/>
          <p:cNvSpPr>
            <a:spLocks noChangeArrowheads="1"/>
          </p:cNvSpPr>
          <p:nvPr/>
        </p:nvSpPr>
        <p:spPr bwMode="auto">
          <a:xfrm>
            <a:off x="5694363" y="4678363"/>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85" name="Freeform 1122"/>
          <p:cNvSpPr>
            <a:spLocks/>
          </p:cNvSpPr>
          <p:nvPr/>
        </p:nvSpPr>
        <p:spPr bwMode="auto">
          <a:xfrm>
            <a:off x="5681663" y="4665663"/>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86" name="Freeform 1123"/>
          <p:cNvSpPr>
            <a:spLocks/>
          </p:cNvSpPr>
          <p:nvPr/>
        </p:nvSpPr>
        <p:spPr bwMode="auto">
          <a:xfrm>
            <a:off x="5681663" y="4665663"/>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87" name="Rectangle 1124"/>
          <p:cNvSpPr>
            <a:spLocks noChangeArrowheads="1"/>
          </p:cNvSpPr>
          <p:nvPr/>
        </p:nvSpPr>
        <p:spPr bwMode="auto">
          <a:xfrm>
            <a:off x="5681663" y="4665663"/>
            <a:ext cx="4699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88" name="Freeform 1125"/>
          <p:cNvSpPr>
            <a:spLocks/>
          </p:cNvSpPr>
          <p:nvPr/>
        </p:nvSpPr>
        <p:spPr bwMode="auto">
          <a:xfrm>
            <a:off x="5681663" y="4662488"/>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89" name="Freeform 1126"/>
          <p:cNvSpPr>
            <a:spLocks/>
          </p:cNvSpPr>
          <p:nvPr/>
        </p:nvSpPr>
        <p:spPr bwMode="auto">
          <a:xfrm>
            <a:off x="5681663" y="4662488"/>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90" name="Rectangle 1127"/>
          <p:cNvSpPr>
            <a:spLocks noChangeArrowheads="1"/>
          </p:cNvSpPr>
          <p:nvPr/>
        </p:nvSpPr>
        <p:spPr bwMode="auto">
          <a:xfrm>
            <a:off x="5681663" y="4662488"/>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91" name="Freeform 1128"/>
          <p:cNvSpPr>
            <a:spLocks/>
          </p:cNvSpPr>
          <p:nvPr/>
        </p:nvSpPr>
        <p:spPr bwMode="auto">
          <a:xfrm>
            <a:off x="5694363" y="4186238"/>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892" name="Freeform 1129"/>
          <p:cNvSpPr>
            <a:spLocks/>
          </p:cNvSpPr>
          <p:nvPr/>
        </p:nvSpPr>
        <p:spPr bwMode="auto">
          <a:xfrm>
            <a:off x="5694363" y="4186238"/>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893" name="Rectangle 1130"/>
          <p:cNvSpPr>
            <a:spLocks noChangeArrowheads="1"/>
          </p:cNvSpPr>
          <p:nvPr/>
        </p:nvSpPr>
        <p:spPr bwMode="auto">
          <a:xfrm>
            <a:off x="5694363" y="4186238"/>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94" name="Freeform 1131"/>
          <p:cNvSpPr>
            <a:spLocks/>
          </p:cNvSpPr>
          <p:nvPr/>
        </p:nvSpPr>
        <p:spPr bwMode="auto">
          <a:xfrm>
            <a:off x="5681663" y="417353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895" name="Freeform 1132"/>
          <p:cNvSpPr>
            <a:spLocks/>
          </p:cNvSpPr>
          <p:nvPr/>
        </p:nvSpPr>
        <p:spPr bwMode="auto">
          <a:xfrm>
            <a:off x="5681663" y="417353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96" name="Rectangle 1133"/>
          <p:cNvSpPr>
            <a:spLocks noChangeArrowheads="1"/>
          </p:cNvSpPr>
          <p:nvPr/>
        </p:nvSpPr>
        <p:spPr bwMode="auto">
          <a:xfrm>
            <a:off x="5681663" y="4173538"/>
            <a:ext cx="469900" cy="158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897" name="Freeform 1134"/>
          <p:cNvSpPr>
            <a:spLocks/>
          </p:cNvSpPr>
          <p:nvPr/>
        </p:nvSpPr>
        <p:spPr bwMode="auto">
          <a:xfrm>
            <a:off x="5681663" y="417195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898" name="Freeform 1135"/>
          <p:cNvSpPr>
            <a:spLocks/>
          </p:cNvSpPr>
          <p:nvPr/>
        </p:nvSpPr>
        <p:spPr bwMode="auto">
          <a:xfrm>
            <a:off x="5681663" y="417195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899" name="Rectangle 1136"/>
          <p:cNvSpPr>
            <a:spLocks noChangeArrowheads="1"/>
          </p:cNvSpPr>
          <p:nvPr/>
        </p:nvSpPr>
        <p:spPr bwMode="auto">
          <a:xfrm>
            <a:off x="5681663" y="4171950"/>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00" name="Freeform 1137"/>
          <p:cNvSpPr>
            <a:spLocks/>
          </p:cNvSpPr>
          <p:nvPr/>
        </p:nvSpPr>
        <p:spPr bwMode="auto">
          <a:xfrm>
            <a:off x="5694363" y="3695700"/>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901" name="Freeform 1138"/>
          <p:cNvSpPr>
            <a:spLocks/>
          </p:cNvSpPr>
          <p:nvPr/>
        </p:nvSpPr>
        <p:spPr bwMode="auto">
          <a:xfrm>
            <a:off x="5694363" y="3695700"/>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902" name="Rectangle 1139"/>
          <p:cNvSpPr>
            <a:spLocks noChangeArrowheads="1"/>
          </p:cNvSpPr>
          <p:nvPr/>
        </p:nvSpPr>
        <p:spPr bwMode="auto">
          <a:xfrm>
            <a:off x="5694363" y="3695700"/>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03" name="Freeform 1140"/>
          <p:cNvSpPr>
            <a:spLocks/>
          </p:cNvSpPr>
          <p:nvPr/>
        </p:nvSpPr>
        <p:spPr bwMode="auto">
          <a:xfrm>
            <a:off x="4752975" y="3203575"/>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904" name="Freeform 1141"/>
          <p:cNvSpPr>
            <a:spLocks/>
          </p:cNvSpPr>
          <p:nvPr/>
        </p:nvSpPr>
        <p:spPr bwMode="auto">
          <a:xfrm>
            <a:off x="4752975" y="3203575"/>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905" name="Rectangle 1142"/>
          <p:cNvSpPr>
            <a:spLocks noChangeArrowheads="1"/>
          </p:cNvSpPr>
          <p:nvPr/>
        </p:nvSpPr>
        <p:spPr bwMode="auto">
          <a:xfrm>
            <a:off x="4752975" y="3203575"/>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06" name="Freeform 1143"/>
          <p:cNvSpPr>
            <a:spLocks/>
          </p:cNvSpPr>
          <p:nvPr/>
        </p:nvSpPr>
        <p:spPr bwMode="auto">
          <a:xfrm>
            <a:off x="4741863" y="36798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07" name="Freeform 1144"/>
          <p:cNvSpPr>
            <a:spLocks/>
          </p:cNvSpPr>
          <p:nvPr/>
        </p:nvSpPr>
        <p:spPr bwMode="auto">
          <a:xfrm>
            <a:off x="4741863" y="36798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08" name="Rectangle 1145"/>
          <p:cNvSpPr>
            <a:spLocks noChangeArrowheads="1"/>
          </p:cNvSpPr>
          <p:nvPr/>
        </p:nvSpPr>
        <p:spPr bwMode="auto">
          <a:xfrm>
            <a:off x="4741863" y="3679825"/>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09" name="Freeform 1146"/>
          <p:cNvSpPr>
            <a:spLocks/>
          </p:cNvSpPr>
          <p:nvPr/>
        </p:nvSpPr>
        <p:spPr bwMode="auto">
          <a:xfrm>
            <a:off x="4741863" y="36830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10" name="Freeform 1147"/>
          <p:cNvSpPr>
            <a:spLocks/>
          </p:cNvSpPr>
          <p:nvPr/>
        </p:nvSpPr>
        <p:spPr bwMode="auto">
          <a:xfrm>
            <a:off x="4741863" y="36830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11" name="Rectangle 1148"/>
          <p:cNvSpPr>
            <a:spLocks noChangeArrowheads="1"/>
          </p:cNvSpPr>
          <p:nvPr/>
        </p:nvSpPr>
        <p:spPr bwMode="auto">
          <a:xfrm>
            <a:off x="4741863" y="36830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12" name="Freeform 1149"/>
          <p:cNvSpPr>
            <a:spLocks/>
          </p:cNvSpPr>
          <p:nvPr/>
        </p:nvSpPr>
        <p:spPr bwMode="auto">
          <a:xfrm>
            <a:off x="4752975" y="2711450"/>
            <a:ext cx="447675"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913" name="Freeform 1150"/>
          <p:cNvSpPr>
            <a:spLocks/>
          </p:cNvSpPr>
          <p:nvPr/>
        </p:nvSpPr>
        <p:spPr bwMode="auto">
          <a:xfrm>
            <a:off x="4752975" y="2711450"/>
            <a:ext cx="447675"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rgbClr val="808080"/>
          </a:solidFill>
          <a:ln w="28575">
            <a:solidFill>
              <a:schemeClr val="tx1"/>
            </a:solidFill>
            <a:round/>
            <a:headEnd/>
            <a:tailEnd/>
          </a:ln>
        </p:spPr>
        <p:txBody>
          <a:bodyPr/>
          <a:lstStyle/>
          <a:p>
            <a:endParaRPr lang="en-US"/>
          </a:p>
        </p:txBody>
      </p:sp>
      <p:sp>
        <p:nvSpPr>
          <p:cNvPr id="113914" name="Rectangle 1151"/>
          <p:cNvSpPr>
            <a:spLocks noChangeArrowheads="1"/>
          </p:cNvSpPr>
          <p:nvPr/>
        </p:nvSpPr>
        <p:spPr bwMode="auto">
          <a:xfrm>
            <a:off x="4752975" y="2711450"/>
            <a:ext cx="447675"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15" name="Freeform 1152"/>
          <p:cNvSpPr>
            <a:spLocks/>
          </p:cNvSpPr>
          <p:nvPr/>
        </p:nvSpPr>
        <p:spPr bwMode="auto">
          <a:xfrm>
            <a:off x="4741863" y="318770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16" name="Freeform 1153"/>
          <p:cNvSpPr>
            <a:spLocks/>
          </p:cNvSpPr>
          <p:nvPr/>
        </p:nvSpPr>
        <p:spPr bwMode="auto">
          <a:xfrm>
            <a:off x="4741863" y="318770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17" name="Rectangle 1154"/>
          <p:cNvSpPr>
            <a:spLocks noChangeArrowheads="1"/>
          </p:cNvSpPr>
          <p:nvPr/>
        </p:nvSpPr>
        <p:spPr bwMode="auto">
          <a:xfrm>
            <a:off x="4741863" y="3187700"/>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18" name="Freeform 1155"/>
          <p:cNvSpPr>
            <a:spLocks/>
          </p:cNvSpPr>
          <p:nvPr/>
        </p:nvSpPr>
        <p:spPr bwMode="auto">
          <a:xfrm>
            <a:off x="4741863" y="319087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19" name="Freeform 1156"/>
          <p:cNvSpPr>
            <a:spLocks/>
          </p:cNvSpPr>
          <p:nvPr/>
        </p:nvSpPr>
        <p:spPr bwMode="auto">
          <a:xfrm>
            <a:off x="4741863" y="319087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20" name="Rectangle 1157"/>
          <p:cNvSpPr>
            <a:spLocks noChangeArrowheads="1"/>
          </p:cNvSpPr>
          <p:nvPr/>
        </p:nvSpPr>
        <p:spPr bwMode="auto">
          <a:xfrm>
            <a:off x="4741863" y="3190875"/>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21" name="Freeform 1158"/>
          <p:cNvSpPr>
            <a:spLocks/>
          </p:cNvSpPr>
          <p:nvPr/>
        </p:nvSpPr>
        <p:spPr bwMode="auto">
          <a:xfrm>
            <a:off x="5694363" y="2711450"/>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922" name="Freeform 1159"/>
          <p:cNvSpPr>
            <a:spLocks/>
          </p:cNvSpPr>
          <p:nvPr/>
        </p:nvSpPr>
        <p:spPr bwMode="auto">
          <a:xfrm>
            <a:off x="5694363" y="2711450"/>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923" name="Rectangle 1160"/>
          <p:cNvSpPr>
            <a:spLocks noChangeArrowheads="1"/>
          </p:cNvSpPr>
          <p:nvPr/>
        </p:nvSpPr>
        <p:spPr bwMode="auto">
          <a:xfrm>
            <a:off x="5694363" y="2711450"/>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24" name="Freeform 1161"/>
          <p:cNvSpPr>
            <a:spLocks/>
          </p:cNvSpPr>
          <p:nvPr/>
        </p:nvSpPr>
        <p:spPr bwMode="auto">
          <a:xfrm>
            <a:off x="5681663" y="318770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25" name="Freeform 1162"/>
          <p:cNvSpPr>
            <a:spLocks/>
          </p:cNvSpPr>
          <p:nvPr/>
        </p:nvSpPr>
        <p:spPr bwMode="auto">
          <a:xfrm>
            <a:off x="5681663" y="318770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26" name="Rectangle 1163"/>
          <p:cNvSpPr>
            <a:spLocks noChangeArrowheads="1"/>
          </p:cNvSpPr>
          <p:nvPr/>
        </p:nvSpPr>
        <p:spPr bwMode="auto">
          <a:xfrm>
            <a:off x="5681663" y="3187700"/>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27" name="Freeform 1164"/>
          <p:cNvSpPr>
            <a:spLocks/>
          </p:cNvSpPr>
          <p:nvPr/>
        </p:nvSpPr>
        <p:spPr bwMode="auto">
          <a:xfrm>
            <a:off x="5681663" y="319087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28" name="Freeform 1165"/>
          <p:cNvSpPr>
            <a:spLocks/>
          </p:cNvSpPr>
          <p:nvPr/>
        </p:nvSpPr>
        <p:spPr bwMode="auto">
          <a:xfrm>
            <a:off x="5681663" y="319087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29" name="Rectangle 1166"/>
          <p:cNvSpPr>
            <a:spLocks noChangeArrowheads="1"/>
          </p:cNvSpPr>
          <p:nvPr/>
        </p:nvSpPr>
        <p:spPr bwMode="auto">
          <a:xfrm>
            <a:off x="5681663" y="3190875"/>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30" name="Freeform 1167"/>
          <p:cNvSpPr>
            <a:spLocks/>
          </p:cNvSpPr>
          <p:nvPr/>
        </p:nvSpPr>
        <p:spPr bwMode="auto">
          <a:xfrm>
            <a:off x="5694363" y="3203575"/>
            <a:ext cx="446087" cy="466725"/>
          </a:xfrm>
          <a:custGeom>
            <a:avLst/>
            <a:gdLst>
              <a:gd name="T0" fmla="*/ 0 w 3659"/>
              <a:gd name="T1" fmla="*/ 2147483646 h 3824"/>
              <a:gd name="T2" fmla="*/ 2147483646 w 3659"/>
              <a:gd name="T3" fmla="*/ 2147483646 h 3824"/>
              <a:gd name="T4" fmla="*/ 0 w 3659"/>
              <a:gd name="T5" fmla="*/ 0 h 3824"/>
              <a:gd name="T6" fmla="*/ 0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0" y="3824"/>
                </a:moveTo>
                <a:lnTo>
                  <a:pt x="3659" y="3824"/>
                </a:lnTo>
                <a:lnTo>
                  <a:pt x="0" y="0"/>
                </a:lnTo>
                <a:lnTo>
                  <a:pt x="0" y="3824"/>
                </a:lnTo>
                <a:close/>
              </a:path>
            </a:pathLst>
          </a:custGeom>
          <a:solidFill>
            <a:srgbClr val="808080"/>
          </a:solidFill>
          <a:ln w="28575">
            <a:solidFill>
              <a:schemeClr val="tx1"/>
            </a:solidFill>
            <a:round/>
            <a:headEnd/>
            <a:tailEnd/>
          </a:ln>
        </p:spPr>
        <p:txBody>
          <a:bodyPr/>
          <a:lstStyle/>
          <a:p>
            <a:endParaRPr lang="en-US"/>
          </a:p>
        </p:txBody>
      </p:sp>
      <p:sp>
        <p:nvSpPr>
          <p:cNvPr id="113931" name="Freeform 1168"/>
          <p:cNvSpPr>
            <a:spLocks/>
          </p:cNvSpPr>
          <p:nvPr/>
        </p:nvSpPr>
        <p:spPr bwMode="auto">
          <a:xfrm>
            <a:off x="5694363" y="3203575"/>
            <a:ext cx="446087" cy="466725"/>
          </a:xfrm>
          <a:custGeom>
            <a:avLst/>
            <a:gdLst>
              <a:gd name="T0" fmla="*/ 2147483646 w 3659"/>
              <a:gd name="T1" fmla="*/ 2147483646 h 3824"/>
              <a:gd name="T2" fmla="*/ 0 w 3659"/>
              <a:gd name="T3" fmla="*/ 0 h 3824"/>
              <a:gd name="T4" fmla="*/ 2147483646 w 3659"/>
              <a:gd name="T5" fmla="*/ 0 h 3824"/>
              <a:gd name="T6" fmla="*/ 2147483646 w 3659"/>
              <a:gd name="T7" fmla="*/ 2147483646 h 3824"/>
              <a:gd name="T8" fmla="*/ 0 60000 65536"/>
              <a:gd name="T9" fmla="*/ 0 60000 65536"/>
              <a:gd name="T10" fmla="*/ 0 60000 65536"/>
              <a:gd name="T11" fmla="*/ 0 60000 65536"/>
              <a:gd name="T12" fmla="*/ 0 w 3659"/>
              <a:gd name="T13" fmla="*/ 0 h 3824"/>
              <a:gd name="T14" fmla="*/ 3659 w 3659"/>
              <a:gd name="T15" fmla="*/ 3824 h 3824"/>
            </a:gdLst>
            <a:ahLst/>
            <a:cxnLst>
              <a:cxn ang="T8">
                <a:pos x="T0" y="T1"/>
              </a:cxn>
              <a:cxn ang="T9">
                <a:pos x="T2" y="T3"/>
              </a:cxn>
              <a:cxn ang="T10">
                <a:pos x="T4" y="T5"/>
              </a:cxn>
              <a:cxn ang="T11">
                <a:pos x="T6" y="T7"/>
              </a:cxn>
            </a:cxnLst>
            <a:rect l="T12" t="T13" r="T14" b="T15"/>
            <a:pathLst>
              <a:path w="3659" h="3824">
                <a:moveTo>
                  <a:pt x="3659" y="3824"/>
                </a:moveTo>
                <a:lnTo>
                  <a:pt x="0" y="0"/>
                </a:lnTo>
                <a:lnTo>
                  <a:pt x="3659" y="0"/>
                </a:lnTo>
                <a:lnTo>
                  <a:pt x="3659" y="3824"/>
                </a:lnTo>
                <a:close/>
              </a:path>
            </a:pathLst>
          </a:custGeom>
          <a:solidFill>
            <a:srgbClr val="808080"/>
          </a:solidFill>
          <a:ln w="28575">
            <a:solidFill>
              <a:schemeClr val="tx1"/>
            </a:solidFill>
            <a:round/>
            <a:headEnd/>
            <a:tailEnd/>
          </a:ln>
        </p:spPr>
        <p:txBody>
          <a:bodyPr/>
          <a:lstStyle/>
          <a:p>
            <a:endParaRPr lang="en-US"/>
          </a:p>
        </p:txBody>
      </p:sp>
      <p:sp>
        <p:nvSpPr>
          <p:cNvPr id="113932" name="Rectangle 1169"/>
          <p:cNvSpPr>
            <a:spLocks noChangeArrowheads="1"/>
          </p:cNvSpPr>
          <p:nvPr/>
        </p:nvSpPr>
        <p:spPr bwMode="auto">
          <a:xfrm>
            <a:off x="5694363" y="3203575"/>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33" name="Freeform 1170"/>
          <p:cNvSpPr>
            <a:spLocks/>
          </p:cNvSpPr>
          <p:nvPr/>
        </p:nvSpPr>
        <p:spPr bwMode="auto">
          <a:xfrm>
            <a:off x="5681663" y="36798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34" name="Freeform 1171"/>
          <p:cNvSpPr>
            <a:spLocks/>
          </p:cNvSpPr>
          <p:nvPr/>
        </p:nvSpPr>
        <p:spPr bwMode="auto">
          <a:xfrm>
            <a:off x="5681663" y="36798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35" name="Rectangle 1172"/>
          <p:cNvSpPr>
            <a:spLocks noChangeArrowheads="1"/>
          </p:cNvSpPr>
          <p:nvPr/>
        </p:nvSpPr>
        <p:spPr bwMode="auto">
          <a:xfrm>
            <a:off x="5681663" y="3679825"/>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36" name="Freeform 1173"/>
          <p:cNvSpPr>
            <a:spLocks/>
          </p:cNvSpPr>
          <p:nvPr/>
        </p:nvSpPr>
        <p:spPr bwMode="auto">
          <a:xfrm>
            <a:off x="5681663" y="36830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37" name="Freeform 1174"/>
          <p:cNvSpPr>
            <a:spLocks/>
          </p:cNvSpPr>
          <p:nvPr/>
        </p:nvSpPr>
        <p:spPr bwMode="auto">
          <a:xfrm>
            <a:off x="5681663" y="36830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38" name="Rectangle 1175"/>
          <p:cNvSpPr>
            <a:spLocks noChangeArrowheads="1"/>
          </p:cNvSpPr>
          <p:nvPr/>
        </p:nvSpPr>
        <p:spPr bwMode="auto">
          <a:xfrm>
            <a:off x="5681663" y="36830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39" name="Freeform 1176"/>
          <p:cNvSpPr>
            <a:spLocks/>
          </p:cNvSpPr>
          <p:nvPr/>
        </p:nvSpPr>
        <p:spPr bwMode="auto">
          <a:xfrm>
            <a:off x="5211763" y="36798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40" name="Freeform 1177"/>
          <p:cNvSpPr>
            <a:spLocks/>
          </p:cNvSpPr>
          <p:nvPr/>
        </p:nvSpPr>
        <p:spPr bwMode="auto">
          <a:xfrm>
            <a:off x="5211763" y="36798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41" name="Rectangle 1178"/>
          <p:cNvSpPr>
            <a:spLocks noChangeArrowheads="1"/>
          </p:cNvSpPr>
          <p:nvPr/>
        </p:nvSpPr>
        <p:spPr bwMode="auto">
          <a:xfrm>
            <a:off x="5211763" y="3679825"/>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42" name="Freeform 1179"/>
          <p:cNvSpPr>
            <a:spLocks/>
          </p:cNvSpPr>
          <p:nvPr/>
        </p:nvSpPr>
        <p:spPr bwMode="auto">
          <a:xfrm>
            <a:off x="5211763" y="36830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43" name="Freeform 1180"/>
          <p:cNvSpPr>
            <a:spLocks/>
          </p:cNvSpPr>
          <p:nvPr/>
        </p:nvSpPr>
        <p:spPr bwMode="auto">
          <a:xfrm>
            <a:off x="5211763" y="36830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44" name="Rectangle 1181"/>
          <p:cNvSpPr>
            <a:spLocks noChangeArrowheads="1"/>
          </p:cNvSpPr>
          <p:nvPr/>
        </p:nvSpPr>
        <p:spPr bwMode="auto">
          <a:xfrm>
            <a:off x="5211763" y="36830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45" name="Freeform 1182"/>
          <p:cNvSpPr>
            <a:spLocks/>
          </p:cNvSpPr>
          <p:nvPr/>
        </p:nvSpPr>
        <p:spPr bwMode="auto">
          <a:xfrm>
            <a:off x="5211763" y="51546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46" name="Freeform 1183"/>
          <p:cNvSpPr>
            <a:spLocks/>
          </p:cNvSpPr>
          <p:nvPr/>
        </p:nvSpPr>
        <p:spPr bwMode="auto">
          <a:xfrm>
            <a:off x="5211763" y="51546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47" name="Rectangle 1184"/>
          <p:cNvSpPr>
            <a:spLocks noChangeArrowheads="1"/>
          </p:cNvSpPr>
          <p:nvPr/>
        </p:nvSpPr>
        <p:spPr bwMode="auto">
          <a:xfrm>
            <a:off x="5211763" y="5154613"/>
            <a:ext cx="469900" cy="63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48" name="Freeform 1185"/>
          <p:cNvSpPr>
            <a:spLocks/>
          </p:cNvSpPr>
          <p:nvPr/>
        </p:nvSpPr>
        <p:spPr bwMode="auto">
          <a:xfrm>
            <a:off x="5211763" y="51562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49" name="Freeform 1186"/>
          <p:cNvSpPr>
            <a:spLocks/>
          </p:cNvSpPr>
          <p:nvPr/>
        </p:nvSpPr>
        <p:spPr bwMode="auto">
          <a:xfrm>
            <a:off x="5211763" y="51562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50" name="Rectangle 1189"/>
          <p:cNvSpPr>
            <a:spLocks noChangeArrowheads="1"/>
          </p:cNvSpPr>
          <p:nvPr/>
        </p:nvSpPr>
        <p:spPr bwMode="auto">
          <a:xfrm>
            <a:off x="5211763" y="5156200"/>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51" name="Freeform 1190"/>
          <p:cNvSpPr>
            <a:spLocks/>
          </p:cNvSpPr>
          <p:nvPr/>
        </p:nvSpPr>
        <p:spPr bwMode="auto">
          <a:xfrm>
            <a:off x="5224463" y="2711450"/>
            <a:ext cx="446087" cy="58738"/>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3952" name="Freeform 1191"/>
          <p:cNvSpPr>
            <a:spLocks/>
          </p:cNvSpPr>
          <p:nvPr/>
        </p:nvSpPr>
        <p:spPr bwMode="auto">
          <a:xfrm>
            <a:off x="5224463" y="2711450"/>
            <a:ext cx="446087" cy="58738"/>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3953" name="Rectangle 1192"/>
          <p:cNvSpPr>
            <a:spLocks noChangeArrowheads="1"/>
          </p:cNvSpPr>
          <p:nvPr/>
        </p:nvSpPr>
        <p:spPr bwMode="auto">
          <a:xfrm>
            <a:off x="5224463" y="2711450"/>
            <a:ext cx="446087" cy="587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54" name="Freeform 1193"/>
          <p:cNvSpPr>
            <a:spLocks/>
          </p:cNvSpPr>
          <p:nvPr/>
        </p:nvSpPr>
        <p:spPr bwMode="auto">
          <a:xfrm>
            <a:off x="5224463" y="3203575"/>
            <a:ext cx="446087" cy="58738"/>
          </a:xfrm>
          <a:custGeom>
            <a:avLst/>
            <a:gdLst>
              <a:gd name="T0" fmla="*/ 0 w 3658"/>
              <a:gd name="T1" fmla="*/ 2147483646 h 479"/>
              <a:gd name="T2" fmla="*/ 2147483646 w 3658"/>
              <a:gd name="T3" fmla="*/ 2147483646 h 479"/>
              <a:gd name="T4" fmla="*/ 0 w 3658"/>
              <a:gd name="T5" fmla="*/ 0 h 479"/>
              <a:gd name="T6" fmla="*/ 0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0" y="479"/>
                </a:moveTo>
                <a:lnTo>
                  <a:pt x="3658" y="479"/>
                </a:lnTo>
                <a:lnTo>
                  <a:pt x="0" y="0"/>
                </a:lnTo>
                <a:lnTo>
                  <a:pt x="0" y="479"/>
                </a:lnTo>
                <a:close/>
              </a:path>
            </a:pathLst>
          </a:custGeom>
          <a:solidFill>
            <a:srgbClr val="808080"/>
          </a:solidFill>
          <a:ln w="28575">
            <a:solidFill>
              <a:schemeClr val="tx1"/>
            </a:solidFill>
            <a:round/>
            <a:headEnd/>
            <a:tailEnd/>
          </a:ln>
        </p:spPr>
        <p:txBody>
          <a:bodyPr/>
          <a:lstStyle/>
          <a:p>
            <a:endParaRPr lang="en-US"/>
          </a:p>
        </p:txBody>
      </p:sp>
      <p:sp>
        <p:nvSpPr>
          <p:cNvPr id="113955" name="Freeform 1194"/>
          <p:cNvSpPr>
            <a:spLocks/>
          </p:cNvSpPr>
          <p:nvPr/>
        </p:nvSpPr>
        <p:spPr bwMode="auto">
          <a:xfrm>
            <a:off x="5224463" y="3203575"/>
            <a:ext cx="446087" cy="58738"/>
          </a:xfrm>
          <a:custGeom>
            <a:avLst/>
            <a:gdLst>
              <a:gd name="T0" fmla="*/ 2147483646 w 3658"/>
              <a:gd name="T1" fmla="*/ 2147483646 h 479"/>
              <a:gd name="T2" fmla="*/ 0 w 3658"/>
              <a:gd name="T3" fmla="*/ 0 h 479"/>
              <a:gd name="T4" fmla="*/ 2147483646 w 3658"/>
              <a:gd name="T5" fmla="*/ 0 h 479"/>
              <a:gd name="T6" fmla="*/ 2147483646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3658" y="479"/>
                </a:moveTo>
                <a:lnTo>
                  <a:pt x="0" y="0"/>
                </a:lnTo>
                <a:lnTo>
                  <a:pt x="3658" y="0"/>
                </a:lnTo>
                <a:lnTo>
                  <a:pt x="3658" y="479"/>
                </a:lnTo>
                <a:close/>
              </a:path>
            </a:pathLst>
          </a:custGeom>
          <a:solidFill>
            <a:srgbClr val="808080"/>
          </a:solidFill>
          <a:ln w="28575">
            <a:solidFill>
              <a:schemeClr val="tx1"/>
            </a:solidFill>
            <a:round/>
            <a:headEnd/>
            <a:tailEnd/>
          </a:ln>
        </p:spPr>
        <p:txBody>
          <a:bodyPr/>
          <a:lstStyle/>
          <a:p>
            <a:endParaRPr lang="en-US"/>
          </a:p>
        </p:txBody>
      </p:sp>
      <p:sp>
        <p:nvSpPr>
          <p:cNvPr id="113956" name="Rectangle 1195"/>
          <p:cNvSpPr>
            <a:spLocks noChangeArrowheads="1"/>
          </p:cNvSpPr>
          <p:nvPr/>
        </p:nvSpPr>
        <p:spPr bwMode="auto">
          <a:xfrm>
            <a:off x="5224463" y="3203575"/>
            <a:ext cx="446087" cy="587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57" name="Freeform 1196"/>
          <p:cNvSpPr>
            <a:spLocks/>
          </p:cNvSpPr>
          <p:nvPr/>
        </p:nvSpPr>
        <p:spPr bwMode="auto">
          <a:xfrm>
            <a:off x="5224463" y="3695700"/>
            <a:ext cx="446087"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3958" name="Freeform 1197"/>
          <p:cNvSpPr>
            <a:spLocks/>
          </p:cNvSpPr>
          <p:nvPr/>
        </p:nvSpPr>
        <p:spPr bwMode="auto">
          <a:xfrm>
            <a:off x="5224463" y="3695700"/>
            <a:ext cx="446087"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3959" name="Rectangle 1198"/>
          <p:cNvSpPr>
            <a:spLocks noChangeArrowheads="1"/>
          </p:cNvSpPr>
          <p:nvPr/>
        </p:nvSpPr>
        <p:spPr bwMode="auto">
          <a:xfrm>
            <a:off x="5224463" y="3695700"/>
            <a:ext cx="446087"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60" name="Freeform 1199"/>
          <p:cNvSpPr>
            <a:spLocks/>
          </p:cNvSpPr>
          <p:nvPr/>
        </p:nvSpPr>
        <p:spPr bwMode="auto">
          <a:xfrm>
            <a:off x="5224463" y="4186238"/>
            <a:ext cx="446087" cy="58737"/>
          </a:xfrm>
          <a:custGeom>
            <a:avLst/>
            <a:gdLst>
              <a:gd name="T0" fmla="*/ 0 w 3658"/>
              <a:gd name="T1" fmla="*/ 2147483646 h 479"/>
              <a:gd name="T2" fmla="*/ 2147483646 w 3658"/>
              <a:gd name="T3" fmla="*/ 2147483646 h 479"/>
              <a:gd name="T4" fmla="*/ 0 w 3658"/>
              <a:gd name="T5" fmla="*/ 0 h 479"/>
              <a:gd name="T6" fmla="*/ 0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0" y="479"/>
                </a:moveTo>
                <a:lnTo>
                  <a:pt x="3658" y="479"/>
                </a:lnTo>
                <a:lnTo>
                  <a:pt x="0" y="0"/>
                </a:lnTo>
                <a:lnTo>
                  <a:pt x="0" y="479"/>
                </a:lnTo>
                <a:close/>
              </a:path>
            </a:pathLst>
          </a:custGeom>
          <a:solidFill>
            <a:srgbClr val="808080"/>
          </a:solidFill>
          <a:ln w="28575">
            <a:solidFill>
              <a:schemeClr val="tx1"/>
            </a:solidFill>
            <a:round/>
            <a:headEnd/>
            <a:tailEnd/>
          </a:ln>
        </p:spPr>
        <p:txBody>
          <a:bodyPr/>
          <a:lstStyle/>
          <a:p>
            <a:endParaRPr lang="en-US"/>
          </a:p>
        </p:txBody>
      </p:sp>
      <p:sp>
        <p:nvSpPr>
          <p:cNvPr id="113961" name="Freeform 1200"/>
          <p:cNvSpPr>
            <a:spLocks/>
          </p:cNvSpPr>
          <p:nvPr/>
        </p:nvSpPr>
        <p:spPr bwMode="auto">
          <a:xfrm>
            <a:off x="5224463" y="4186238"/>
            <a:ext cx="446087" cy="58737"/>
          </a:xfrm>
          <a:custGeom>
            <a:avLst/>
            <a:gdLst>
              <a:gd name="T0" fmla="*/ 2147483646 w 3658"/>
              <a:gd name="T1" fmla="*/ 2147483646 h 479"/>
              <a:gd name="T2" fmla="*/ 0 w 3658"/>
              <a:gd name="T3" fmla="*/ 0 h 479"/>
              <a:gd name="T4" fmla="*/ 2147483646 w 3658"/>
              <a:gd name="T5" fmla="*/ 0 h 479"/>
              <a:gd name="T6" fmla="*/ 2147483646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3658" y="479"/>
                </a:moveTo>
                <a:lnTo>
                  <a:pt x="0" y="0"/>
                </a:lnTo>
                <a:lnTo>
                  <a:pt x="3658" y="0"/>
                </a:lnTo>
                <a:lnTo>
                  <a:pt x="3658" y="479"/>
                </a:lnTo>
                <a:close/>
              </a:path>
            </a:pathLst>
          </a:custGeom>
          <a:solidFill>
            <a:srgbClr val="808080"/>
          </a:solidFill>
          <a:ln w="28575">
            <a:solidFill>
              <a:schemeClr val="tx1"/>
            </a:solidFill>
            <a:round/>
            <a:headEnd/>
            <a:tailEnd/>
          </a:ln>
        </p:spPr>
        <p:txBody>
          <a:bodyPr/>
          <a:lstStyle/>
          <a:p>
            <a:endParaRPr lang="en-US"/>
          </a:p>
        </p:txBody>
      </p:sp>
      <p:sp>
        <p:nvSpPr>
          <p:cNvPr id="113962" name="Rectangle 1201"/>
          <p:cNvSpPr>
            <a:spLocks noChangeArrowheads="1"/>
          </p:cNvSpPr>
          <p:nvPr/>
        </p:nvSpPr>
        <p:spPr bwMode="auto">
          <a:xfrm>
            <a:off x="5224463" y="4186238"/>
            <a:ext cx="446087" cy="587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63" name="Freeform 1202"/>
          <p:cNvSpPr>
            <a:spLocks/>
          </p:cNvSpPr>
          <p:nvPr/>
        </p:nvSpPr>
        <p:spPr bwMode="auto">
          <a:xfrm>
            <a:off x="5224463" y="4678363"/>
            <a:ext cx="446087" cy="58737"/>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3964" name="Freeform 1203"/>
          <p:cNvSpPr>
            <a:spLocks/>
          </p:cNvSpPr>
          <p:nvPr/>
        </p:nvSpPr>
        <p:spPr bwMode="auto">
          <a:xfrm>
            <a:off x="5224463" y="4678363"/>
            <a:ext cx="446087" cy="58737"/>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3965" name="Rectangle 1204"/>
          <p:cNvSpPr>
            <a:spLocks noChangeArrowheads="1"/>
          </p:cNvSpPr>
          <p:nvPr/>
        </p:nvSpPr>
        <p:spPr bwMode="auto">
          <a:xfrm>
            <a:off x="5224463" y="4678363"/>
            <a:ext cx="446087" cy="587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66" name="Freeform 1205"/>
          <p:cNvSpPr>
            <a:spLocks/>
          </p:cNvSpPr>
          <p:nvPr/>
        </p:nvSpPr>
        <p:spPr bwMode="auto">
          <a:xfrm>
            <a:off x="5224463" y="5170488"/>
            <a:ext cx="446087" cy="57150"/>
          </a:xfrm>
          <a:custGeom>
            <a:avLst/>
            <a:gdLst>
              <a:gd name="T0" fmla="*/ 0 w 3658"/>
              <a:gd name="T1" fmla="*/ 2147483646 h 479"/>
              <a:gd name="T2" fmla="*/ 2147483646 w 3658"/>
              <a:gd name="T3" fmla="*/ 2147483646 h 479"/>
              <a:gd name="T4" fmla="*/ 0 w 3658"/>
              <a:gd name="T5" fmla="*/ 0 h 479"/>
              <a:gd name="T6" fmla="*/ 0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0" y="479"/>
                </a:moveTo>
                <a:lnTo>
                  <a:pt x="3658" y="479"/>
                </a:lnTo>
                <a:lnTo>
                  <a:pt x="0" y="0"/>
                </a:lnTo>
                <a:lnTo>
                  <a:pt x="0" y="479"/>
                </a:lnTo>
                <a:close/>
              </a:path>
            </a:pathLst>
          </a:custGeom>
          <a:solidFill>
            <a:srgbClr val="808080"/>
          </a:solidFill>
          <a:ln w="28575">
            <a:solidFill>
              <a:schemeClr val="tx1"/>
            </a:solidFill>
            <a:round/>
            <a:headEnd/>
            <a:tailEnd/>
          </a:ln>
        </p:spPr>
        <p:txBody>
          <a:bodyPr/>
          <a:lstStyle/>
          <a:p>
            <a:endParaRPr lang="en-US"/>
          </a:p>
        </p:txBody>
      </p:sp>
      <p:sp>
        <p:nvSpPr>
          <p:cNvPr id="113967" name="Freeform 1206"/>
          <p:cNvSpPr>
            <a:spLocks/>
          </p:cNvSpPr>
          <p:nvPr/>
        </p:nvSpPr>
        <p:spPr bwMode="auto">
          <a:xfrm>
            <a:off x="5224463" y="5170488"/>
            <a:ext cx="446087" cy="57150"/>
          </a:xfrm>
          <a:custGeom>
            <a:avLst/>
            <a:gdLst>
              <a:gd name="T0" fmla="*/ 2147483646 w 3658"/>
              <a:gd name="T1" fmla="*/ 2147483646 h 479"/>
              <a:gd name="T2" fmla="*/ 0 w 3658"/>
              <a:gd name="T3" fmla="*/ 0 h 479"/>
              <a:gd name="T4" fmla="*/ 2147483646 w 3658"/>
              <a:gd name="T5" fmla="*/ 0 h 479"/>
              <a:gd name="T6" fmla="*/ 2147483646 w 3658"/>
              <a:gd name="T7" fmla="*/ 2147483646 h 479"/>
              <a:gd name="T8" fmla="*/ 0 60000 65536"/>
              <a:gd name="T9" fmla="*/ 0 60000 65536"/>
              <a:gd name="T10" fmla="*/ 0 60000 65536"/>
              <a:gd name="T11" fmla="*/ 0 60000 65536"/>
              <a:gd name="T12" fmla="*/ 0 w 3658"/>
              <a:gd name="T13" fmla="*/ 0 h 479"/>
              <a:gd name="T14" fmla="*/ 3658 w 3658"/>
              <a:gd name="T15" fmla="*/ 479 h 479"/>
            </a:gdLst>
            <a:ahLst/>
            <a:cxnLst>
              <a:cxn ang="T8">
                <a:pos x="T0" y="T1"/>
              </a:cxn>
              <a:cxn ang="T9">
                <a:pos x="T2" y="T3"/>
              </a:cxn>
              <a:cxn ang="T10">
                <a:pos x="T4" y="T5"/>
              </a:cxn>
              <a:cxn ang="T11">
                <a:pos x="T6" y="T7"/>
              </a:cxn>
            </a:cxnLst>
            <a:rect l="T12" t="T13" r="T14" b="T15"/>
            <a:pathLst>
              <a:path w="3658" h="479">
                <a:moveTo>
                  <a:pt x="3658" y="479"/>
                </a:moveTo>
                <a:lnTo>
                  <a:pt x="0" y="0"/>
                </a:lnTo>
                <a:lnTo>
                  <a:pt x="3658" y="0"/>
                </a:lnTo>
                <a:lnTo>
                  <a:pt x="3658" y="479"/>
                </a:lnTo>
                <a:close/>
              </a:path>
            </a:pathLst>
          </a:custGeom>
          <a:solidFill>
            <a:srgbClr val="808080"/>
          </a:solidFill>
          <a:ln w="28575">
            <a:solidFill>
              <a:schemeClr val="tx1"/>
            </a:solidFill>
            <a:round/>
            <a:headEnd/>
            <a:tailEnd/>
          </a:ln>
        </p:spPr>
        <p:txBody>
          <a:bodyPr/>
          <a:lstStyle/>
          <a:p>
            <a:endParaRPr lang="en-US"/>
          </a:p>
        </p:txBody>
      </p:sp>
      <p:sp>
        <p:nvSpPr>
          <p:cNvPr id="113968" name="Rectangle 1207"/>
          <p:cNvSpPr>
            <a:spLocks noChangeArrowheads="1"/>
          </p:cNvSpPr>
          <p:nvPr/>
        </p:nvSpPr>
        <p:spPr bwMode="auto">
          <a:xfrm>
            <a:off x="5224463" y="5170488"/>
            <a:ext cx="446087"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69" name="Freeform 1208"/>
          <p:cNvSpPr>
            <a:spLocks/>
          </p:cNvSpPr>
          <p:nvPr/>
        </p:nvSpPr>
        <p:spPr bwMode="auto">
          <a:xfrm>
            <a:off x="5224463" y="5662613"/>
            <a:ext cx="446087"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3970" name="Freeform 1209"/>
          <p:cNvSpPr>
            <a:spLocks/>
          </p:cNvSpPr>
          <p:nvPr/>
        </p:nvSpPr>
        <p:spPr bwMode="auto">
          <a:xfrm>
            <a:off x="5224463" y="5662613"/>
            <a:ext cx="446087"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3971" name="Rectangle 1210"/>
          <p:cNvSpPr>
            <a:spLocks noChangeArrowheads="1"/>
          </p:cNvSpPr>
          <p:nvPr/>
        </p:nvSpPr>
        <p:spPr bwMode="auto">
          <a:xfrm>
            <a:off x="5224463" y="5662613"/>
            <a:ext cx="446087"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72" name="Freeform 1214"/>
          <p:cNvSpPr>
            <a:spLocks/>
          </p:cNvSpPr>
          <p:nvPr/>
        </p:nvSpPr>
        <p:spPr bwMode="auto">
          <a:xfrm>
            <a:off x="3800475" y="5645150"/>
            <a:ext cx="469900" cy="7938"/>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3973" name="Freeform 1215"/>
          <p:cNvSpPr>
            <a:spLocks/>
          </p:cNvSpPr>
          <p:nvPr/>
        </p:nvSpPr>
        <p:spPr bwMode="auto">
          <a:xfrm>
            <a:off x="3800475" y="5645150"/>
            <a:ext cx="469900" cy="7938"/>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74" name="Rectangle 1216"/>
          <p:cNvSpPr>
            <a:spLocks noChangeArrowheads="1"/>
          </p:cNvSpPr>
          <p:nvPr/>
        </p:nvSpPr>
        <p:spPr bwMode="auto">
          <a:xfrm>
            <a:off x="3800475" y="5645150"/>
            <a:ext cx="469900" cy="79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75" name="Freeform 1217"/>
          <p:cNvSpPr>
            <a:spLocks/>
          </p:cNvSpPr>
          <p:nvPr/>
        </p:nvSpPr>
        <p:spPr bwMode="auto">
          <a:xfrm>
            <a:off x="3800475" y="564832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3976" name="Freeform 1218"/>
          <p:cNvSpPr>
            <a:spLocks/>
          </p:cNvSpPr>
          <p:nvPr/>
        </p:nvSpPr>
        <p:spPr bwMode="auto">
          <a:xfrm>
            <a:off x="3800475" y="564832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3977" name="Rectangle 1219"/>
          <p:cNvSpPr>
            <a:spLocks noChangeArrowheads="1"/>
          </p:cNvSpPr>
          <p:nvPr/>
        </p:nvSpPr>
        <p:spPr bwMode="auto">
          <a:xfrm>
            <a:off x="3800475" y="5648325"/>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78" name="Freeform 1220"/>
          <p:cNvSpPr>
            <a:spLocks/>
          </p:cNvSpPr>
          <p:nvPr/>
        </p:nvSpPr>
        <p:spPr bwMode="auto">
          <a:xfrm>
            <a:off x="2860675" y="572928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15875">
            <a:solidFill>
              <a:schemeClr val="tx1"/>
            </a:solidFill>
            <a:round/>
            <a:headEnd/>
            <a:tailEnd/>
          </a:ln>
        </p:spPr>
        <p:txBody>
          <a:bodyPr/>
          <a:lstStyle/>
          <a:p>
            <a:endParaRPr lang="en-US"/>
          </a:p>
        </p:txBody>
      </p:sp>
      <p:sp>
        <p:nvSpPr>
          <p:cNvPr id="113979" name="Freeform 1221"/>
          <p:cNvSpPr>
            <a:spLocks/>
          </p:cNvSpPr>
          <p:nvPr/>
        </p:nvSpPr>
        <p:spPr bwMode="auto">
          <a:xfrm>
            <a:off x="2860675" y="572928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15875">
            <a:solidFill>
              <a:schemeClr val="tx1"/>
            </a:solidFill>
            <a:round/>
            <a:headEnd/>
            <a:tailEnd/>
          </a:ln>
        </p:spPr>
        <p:txBody>
          <a:bodyPr/>
          <a:lstStyle/>
          <a:p>
            <a:endParaRPr lang="en-US"/>
          </a:p>
        </p:txBody>
      </p:sp>
      <p:sp>
        <p:nvSpPr>
          <p:cNvPr id="113980" name="Rectangle 1222"/>
          <p:cNvSpPr>
            <a:spLocks noChangeArrowheads="1"/>
          </p:cNvSpPr>
          <p:nvPr/>
        </p:nvSpPr>
        <p:spPr bwMode="auto">
          <a:xfrm>
            <a:off x="2860675" y="5729288"/>
            <a:ext cx="14097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81" name="Freeform 1223"/>
          <p:cNvSpPr>
            <a:spLocks/>
          </p:cNvSpPr>
          <p:nvPr/>
        </p:nvSpPr>
        <p:spPr bwMode="auto">
          <a:xfrm>
            <a:off x="2860675"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3982" name="Freeform 1224"/>
          <p:cNvSpPr>
            <a:spLocks/>
          </p:cNvSpPr>
          <p:nvPr/>
        </p:nvSpPr>
        <p:spPr bwMode="auto">
          <a:xfrm>
            <a:off x="2860675"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3983" name="Rectangle 1225"/>
          <p:cNvSpPr>
            <a:spLocks noChangeArrowheads="1"/>
          </p:cNvSpPr>
          <p:nvPr/>
        </p:nvSpPr>
        <p:spPr bwMode="auto">
          <a:xfrm>
            <a:off x="2860675"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3984" name="Line 1226"/>
          <p:cNvSpPr>
            <a:spLocks noChangeShapeType="1"/>
          </p:cNvSpPr>
          <p:nvPr/>
        </p:nvSpPr>
        <p:spPr bwMode="auto">
          <a:xfrm>
            <a:off x="426085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85" name="Freeform 1227"/>
          <p:cNvSpPr>
            <a:spLocks/>
          </p:cNvSpPr>
          <p:nvPr/>
        </p:nvSpPr>
        <p:spPr bwMode="auto">
          <a:xfrm>
            <a:off x="4244975" y="5772150"/>
            <a:ext cx="17463" cy="1588"/>
          </a:xfrm>
          <a:custGeom>
            <a:avLst/>
            <a:gdLst>
              <a:gd name="T0" fmla="*/ 2147483646 w 146"/>
              <a:gd name="T1" fmla="*/ 2147483646 h 13"/>
              <a:gd name="T2" fmla="*/ 2147483646 w 146"/>
              <a:gd name="T3" fmla="*/ 0 h 13"/>
              <a:gd name="T4" fmla="*/ 0 w 146"/>
              <a:gd name="T5" fmla="*/ 2147483646 h 13"/>
              <a:gd name="T6" fmla="*/ 2147483646 w 146"/>
              <a:gd name="T7" fmla="*/ 2147483646 h 13"/>
              <a:gd name="T8" fmla="*/ 0 60000 65536"/>
              <a:gd name="T9" fmla="*/ 0 60000 65536"/>
              <a:gd name="T10" fmla="*/ 0 60000 65536"/>
              <a:gd name="T11" fmla="*/ 0 60000 65536"/>
              <a:gd name="T12" fmla="*/ 0 w 146"/>
              <a:gd name="T13" fmla="*/ 0 h 13"/>
              <a:gd name="T14" fmla="*/ 146 w 146"/>
              <a:gd name="T15" fmla="*/ 13 h 13"/>
            </a:gdLst>
            <a:ahLst/>
            <a:cxnLst>
              <a:cxn ang="T8">
                <a:pos x="T0" y="T1"/>
              </a:cxn>
              <a:cxn ang="T9">
                <a:pos x="T2" y="T3"/>
              </a:cxn>
              <a:cxn ang="T10">
                <a:pos x="T4" y="T5"/>
              </a:cxn>
              <a:cxn ang="T11">
                <a:pos x="T6" y="T7"/>
              </a:cxn>
            </a:cxnLst>
            <a:rect l="T12" t="T13" r="T14" b="T15"/>
            <a:pathLst>
              <a:path w="146" h="13">
                <a:moveTo>
                  <a:pt x="146" y="13"/>
                </a:moveTo>
                <a:lnTo>
                  <a:pt x="133" y="0"/>
                </a:lnTo>
                <a:lnTo>
                  <a:pt x="0" y="13"/>
                </a:lnTo>
                <a:lnTo>
                  <a:pt x="146" y="13"/>
                </a:lnTo>
                <a:close/>
              </a:path>
            </a:pathLst>
          </a:custGeom>
          <a:solidFill>
            <a:srgbClr val="000000"/>
          </a:solidFill>
          <a:ln w="15875">
            <a:solidFill>
              <a:schemeClr val="tx1"/>
            </a:solidFill>
            <a:round/>
            <a:headEnd/>
            <a:tailEnd/>
          </a:ln>
        </p:spPr>
        <p:txBody>
          <a:bodyPr/>
          <a:lstStyle/>
          <a:p>
            <a:endParaRPr lang="en-US"/>
          </a:p>
        </p:txBody>
      </p:sp>
      <p:sp>
        <p:nvSpPr>
          <p:cNvPr id="113986" name="Freeform 1228"/>
          <p:cNvSpPr>
            <a:spLocks/>
          </p:cNvSpPr>
          <p:nvPr/>
        </p:nvSpPr>
        <p:spPr bwMode="auto">
          <a:xfrm>
            <a:off x="4244975" y="5772150"/>
            <a:ext cx="15875" cy="1588"/>
          </a:xfrm>
          <a:custGeom>
            <a:avLst/>
            <a:gdLst>
              <a:gd name="T0" fmla="*/ 2147483646 w 133"/>
              <a:gd name="T1" fmla="*/ 0 h 13"/>
              <a:gd name="T2" fmla="*/ 0 w 133"/>
              <a:gd name="T3" fmla="*/ 2147483646 h 13"/>
              <a:gd name="T4" fmla="*/ 2147483646 w 133"/>
              <a:gd name="T5" fmla="*/ 0 h 13"/>
              <a:gd name="T6" fmla="*/ 2147483646 w 133"/>
              <a:gd name="T7" fmla="*/ 0 h 13"/>
              <a:gd name="T8" fmla="*/ 0 60000 65536"/>
              <a:gd name="T9" fmla="*/ 0 60000 65536"/>
              <a:gd name="T10" fmla="*/ 0 60000 65536"/>
              <a:gd name="T11" fmla="*/ 0 60000 65536"/>
              <a:gd name="T12" fmla="*/ 0 w 133"/>
              <a:gd name="T13" fmla="*/ 0 h 13"/>
              <a:gd name="T14" fmla="*/ 133 w 133"/>
              <a:gd name="T15" fmla="*/ 13 h 13"/>
            </a:gdLst>
            <a:ahLst/>
            <a:cxnLst>
              <a:cxn ang="T8">
                <a:pos x="T0" y="T1"/>
              </a:cxn>
              <a:cxn ang="T9">
                <a:pos x="T2" y="T3"/>
              </a:cxn>
              <a:cxn ang="T10">
                <a:pos x="T4" y="T5"/>
              </a:cxn>
              <a:cxn ang="T11">
                <a:pos x="T6" y="T7"/>
              </a:cxn>
            </a:cxnLst>
            <a:rect l="T12" t="T13" r="T14" b="T15"/>
            <a:pathLst>
              <a:path w="133" h="13">
                <a:moveTo>
                  <a:pt x="133" y="0"/>
                </a:moveTo>
                <a:lnTo>
                  <a:pt x="0" y="13"/>
                </a:lnTo>
                <a:lnTo>
                  <a:pt x="23" y="0"/>
                </a:lnTo>
                <a:lnTo>
                  <a:pt x="133" y="0"/>
                </a:lnTo>
                <a:close/>
              </a:path>
            </a:pathLst>
          </a:custGeom>
          <a:solidFill>
            <a:srgbClr val="000000"/>
          </a:solidFill>
          <a:ln w="15875">
            <a:solidFill>
              <a:schemeClr val="tx1"/>
            </a:solidFill>
            <a:round/>
            <a:headEnd/>
            <a:tailEnd/>
          </a:ln>
        </p:spPr>
        <p:txBody>
          <a:bodyPr/>
          <a:lstStyle/>
          <a:p>
            <a:endParaRPr lang="en-US"/>
          </a:p>
        </p:txBody>
      </p:sp>
      <p:sp>
        <p:nvSpPr>
          <p:cNvPr id="113987" name="Freeform 1229"/>
          <p:cNvSpPr>
            <a:spLocks/>
          </p:cNvSpPr>
          <p:nvPr/>
        </p:nvSpPr>
        <p:spPr bwMode="auto">
          <a:xfrm>
            <a:off x="4244975" y="5772150"/>
            <a:ext cx="17463" cy="1588"/>
          </a:xfrm>
          <a:custGeom>
            <a:avLst/>
            <a:gdLst>
              <a:gd name="T0" fmla="*/ 2147483646 w 146"/>
              <a:gd name="T1" fmla="*/ 2147483646 h 13"/>
              <a:gd name="T2" fmla="*/ 2147483646 w 146"/>
              <a:gd name="T3" fmla="*/ 0 h 13"/>
              <a:gd name="T4" fmla="*/ 2147483646 w 146"/>
              <a:gd name="T5" fmla="*/ 0 h 13"/>
              <a:gd name="T6" fmla="*/ 0 w 146"/>
              <a:gd name="T7" fmla="*/ 2147483646 h 13"/>
              <a:gd name="T8" fmla="*/ 2147483646 w 146"/>
              <a:gd name="T9" fmla="*/ 2147483646 h 13"/>
              <a:gd name="T10" fmla="*/ 0 60000 65536"/>
              <a:gd name="T11" fmla="*/ 0 60000 65536"/>
              <a:gd name="T12" fmla="*/ 0 60000 65536"/>
              <a:gd name="T13" fmla="*/ 0 60000 65536"/>
              <a:gd name="T14" fmla="*/ 0 60000 65536"/>
              <a:gd name="T15" fmla="*/ 0 w 146"/>
              <a:gd name="T16" fmla="*/ 0 h 13"/>
              <a:gd name="T17" fmla="*/ 146 w 146"/>
              <a:gd name="T18" fmla="*/ 13 h 13"/>
            </a:gdLst>
            <a:ahLst/>
            <a:cxnLst>
              <a:cxn ang="T10">
                <a:pos x="T0" y="T1"/>
              </a:cxn>
              <a:cxn ang="T11">
                <a:pos x="T2" y="T3"/>
              </a:cxn>
              <a:cxn ang="T12">
                <a:pos x="T4" y="T5"/>
              </a:cxn>
              <a:cxn ang="T13">
                <a:pos x="T6" y="T7"/>
              </a:cxn>
              <a:cxn ang="T14">
                <a:pos x="T8" y="T9"/>
              </a:cxn>
            </a:cxnLst>
            <a:rect l="T15" t="T16" r="T17" b="T18"/>
            <a:pathLst>
              <a:path w="146" h="13">
                <a:moveTo>
                  <a:pt x="146" y="13"/>
                </a:moveTo>
                <a:lnTo>
                  <a:pt x="133" y="0"/>
                </a:lnTo>
                <a:lnTo>
                  <a:pt x="23" y="0"/>
                </a:lnTo>
                <a:lnTo>
                  <a:pt x="0" y="13"/>
                </a:lnTo>
                <a:lnTo>
                  <a:pt x="14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988" name="Freeform 1230"/>
          <p:cNvSpPr>
            <a:spLocks/>
          </p:cNvSpPr>
          <p:nvPr/>
        </p:nvSpPr>
        <p:spPr bwMode="auto">
          <a:xfrm>
            <a:off x="4244975" y="5727700"/>
            <a:ext cx="25400"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3"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3989" name="Freeform 1231"/>
          <p:cNvSpPr>
            <a:spLocks/>
          </p:cNvSpPr>
          <p:nvPr/>
        </p:nvSpPr>
        <p:spPr bwMode="auto">
          <a:xfrm>
            <a:off x="4246563" y="5727700"/>
            <a:ext cx="23812" cy="44450"/>
          </a:xfrm>
          <a:custGeom>
            <a:avLst/>
            <a:gdLst>
              <a:gd name="T0" fmla="*/ 0 w 197"/>
              <a:gd name="T1" fmla="*/ 2147483646 h 368"/>
              <a:gd name="T2" fmla="*/ 2147483646 w 197"/>
              <a:gd name="T3" fmla="*/ 0 h 368"/>
              <a:gd name="T4" fmla="*/ 2147483646 w 197"/>
              <a:gd name="T5" fmla="*/ 2147483646 h 368"/>
              <a:gd name="T6" fmla="*/ 0 w 197"/>
              <a:gd name="T7" fmla="*/ 2147483646 h 368"/>
              <a:gd name="T8" fmla="*/ 0 60000 65536"/>
              <a:gd name="T9" fmla="*/ 0 60000 65536"/>
              <a:gd name="T10" fmla="*/ 0 60000 65536"/>
              <a:gd name="T11" fmla="*/ 0 60000 65536"/>
              <a:gd name="T12" fmla="*/ 0 w 197"/>
              <a:gd name="T13" fmla="*/ 0 h 368"/>
              <a:gd name="T14" fmla="*/ 197 w 197"/>
              <a:gd name="T15" fmla="*/ 368 h 368"/>
            </a:gdLst>
            <a:ahLst/>
            <a:cxnLst>
              <a:cxn ang="T8">
                <a:pos x="T0" y="T1"/>
              </a:cxn>
              <a:cxn ang="T9">
                <a:pos x="T2" y="T3"/>
              </a:cxn>
              <a:cxn ang="T10">
                <a:pos x="T4" y="T5"/>
              </a:cxn>
              <a:cxn ang="T11">
                <a:pos x="T6" y="T7"/>
              </a:cxn>
            </a:cxnLst>
            <a:rect l="T12" t="T13" r="T14" b="T15"/>
            <a:pathLst>
              <a:path w="197" h="368">
                <a:moveTo>
                  <a:pt x="0" y="368"/>
                </a:moveTo>
                <a:lnTo>
                  <a:pt x="197" y="0"/>
                </a:lnTo>
                <a:lnTo>
                  <a:pt x="197"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3990" name="Freeform 1232"/>
          <p:cNvSpPr>
            <a:spLocks/>
          </p:cNvSpPr>
          <p:nvPr/>
        </p:nvSpPr>
        <p:spPr bwMode="auto">
          <a:xfrm>
            <a:off x="4244975" y="5727700"/>
            <a:ext cx="25400"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3"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991" name="Freeform 1233"/>
          <p:cNvSpPr>
            <a:spLocks/>
          </p:cNvSpPr>
          <p:nvPr/>
        </p:nvSpPr>
        <p:spPr bwMode="auto">
          <a:xfrm>
            <a:off x="4270375" y="5727700"/>
            <a:ext cx="26988"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3992" name="Freeform 1234"/>
          <p:cNvSpPr>
            <a:spLocks/>
          </p:cNvSpPr>
          <p:nvPr/>
        </p:nvSpPr>
        <p:spPr bwMode="auto">
          <a:xfrm>
            <a:off x="4270375" y="5730875"/>
            <a:ext cx="26988"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3993" name="Freeform 1235"/>
          <p:cNvSpPr>
            <a:spLocks/>
          </p:cNvSpPr>
          <p:nvPr/>
        </p:nvSpPr>
        <p:spPr bwMode="auto">
          <a:xfrm>
            <a:off x="4270375" y="5727700"/>
            <a:ext cx="26988"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994" name="Freeform 1236"/>
          <p:cNvSpPr>
            <a:spLocks/>
          </p:cNvSpPr>
          <p:nvPr/>
        </p:nvSpPr>
        <p:spPr bwMode="auto">
          <a:xfrm>
            <a:off x="4281488" y="5772150"/>
            <a:ext cx="15875"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3995" name="Freeform 1237"/>
          <p:cNvSpPr>
            <a:spLocks/>
          </p:cNvSpPr>
          <p:nvPr/>
        </p:nvSpPr>
        <p:spPr bwMode="auto">
          <a:xfrm>
            <a:off x="4281488" y="5772150"/>
            <a:ext cx="14287"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3996" name="Freeform 1238"/>
          <p:cNvSpPr>
            <a:spLocks/>
          </p:cNvSpPr>
          <p:nvPr/>
        </p:nvSpPr>
        <p:spPr bwMode="auto">
          <a:xfrm>
            <a:off x="4281488" y="5772150"/>
            <a:ext cx="15875"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997" name="Line 1239"/>
          <p:cNvSpPr>
            <a:spLocks noChangeShapeType="1"/>
          </p:cNvSpPr>
          <p:nvPr/>
        </p:nvSpPr>
        <p:spPr bwMode="auto">
          <a:xfrm>
            <a:off x="4281488" y="5773738"/>
            <a:ext cx="1587"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998" name="Freeform 1240"/>
          <p:cNvSpPr>
            <a:spLocks/>
          </p:cNvSpPr>
          <p:nvPr/>
        </p:nvSpPr>
        <p:spPr bwMode="auto">
          <a:xfrm>
            <a:off x="4262438" y="5772150"/>
            <a:ext cx="19050" cy="1588"/>
          </a:xfrm>
          <a:custGeom>
            <a:avLst/>
            <a:gdLst>
              <a:gd name="T0" fmla="*/ 2147483646 w 153"/>
              <a:gd name="T1" fmla="*/ 2147483646 h 13"/>
              <a:gd name="T2" fmla="*/ 2147483646 w 153"/>
              <a:gd name="T3" fmla="*/ 0 h 13"/>
              <a:gd name="T4" fmla="*/ 0 w 153"/>
              <a:gd name="T5" fmla="*/ 2147483646 h 13"/>
              <a:gd name="T6" fmla="*/ 2147483646 w 153"/>
              <a:gd name="T7" fmla="*/ 2147483646 h 13"/>
              <a:gd name="T8" fmla="*/ 0 60000 65536"/>
              <a:gd name="T9" fmla="*/ 0 60000 65536"/>
              <a:gd name="T10" fmla="*/ 0 60000 65536"/>
              <a:gd name="T11" fmla="*/ 0 60000 65536"/>
              <a:gd name="T12" fmla="*/ 0 w 153"/>
              <a:gd name="T13" fmla="*/ 0 h 13"/>
              <a:gd name="T14" fmla="*/ 153 w 153"/>
              <a:gd name="T15" fmla="*/ 13 h 13"/>
            </a:gdLst>
            <a:ahLst/>
            <a:cxnLst>
              <a:cxn ang="T8">
                <a:pos x="T0" y="T1"/>
              </a:cxn>
              <a:cxn ang="T9">
                <a:pos x="T2" y="T3"/>
              </a:cxn>
              <a:cxn ang="T10">
                <a:pos x="T4" y="T5"/>
              </a:cxn>
              <a:cxn ang="T11">
                <a:pos x="T6" y="T7"/>
              </a:cxn>
            </a:cxnLst>
            <a:rect l="T12" t="T13" r="T14" b="T15"/>
            <a:pathLst>
              <a:path w="153" h="13">
                <a:moveTo>
                  <a:pt x="153" y="13"/>
                </a:moveTo>
                <a:lnTo>
                  <a:pt x="153" y="0"/>
                </a:lnTo>
                <a:lnTo>
                  <a:pt x="0" y="13"/>
                </a:lnTo>
                <a:lnTo>
                  <a:pt x="153" y="13"/>
                </a:lnTo>
                <a:close/>
              </a:path>
            </a:pathLst>
          </a:custGeom>
          <a:solidFill>
            <a:srgbClr val="000000"/>
          </a:solidFill>
          <a:ln w="15875">
            <a:solidFill>
              <a:schemeClr val="tx1"/>
            </a:solidFill>
            <a:round/>
            <a:headEnd/>
            <a:tailEnd/>
          </a:ln>
        </p:spPr>
        <p:txBody>
          <a:bodyPr/>
          <a:lstStyle/>
          <a:p>
            <a:endParaRPr lang="en-US"/>
          </a:p>
        </p:txBody>
      </p:sp>
      <p:sp>
        <p:nvSpPr>
          <p:cNvPr id="113999" name="Freeform 1241"/>
          <p:cNvSpPr>
            <a:spLocks/>
          </p:cNvSpPr>
          <p:nvPr/>
        </p:nvSpPr>
        <p:spPr bwMode="auto">
          <a:xfrm>
            <a:off x="4260850" y="5772150"/>
            <a:ext cx="20638"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3"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4000" name="Freeform 1242"/>
          <p:cNvSpPr>
            <a:spLocks/>
          </p:cNvSpPr>
          <p:nvPr/>
        </p:nvSpPr>
        <p:spPr bwMode="auto">
          <a:xfrm>
            <a:off x="4260850" y="5772150"/>
            <a:ext cx="20638"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3"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01" name="Freeform 1261"/>
          <p:cNvSpPr>
            <a:spLocks/>
          </p:cNvSpPr>
          <p:nvPr/>
        </p:nvSpPr>
        <p:spPr bwMode="auto">
          <a:xfrm>
            <a:off x="2860675" y="564832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4002" name="Freeform 1262"/>
          <p:cNvSpPr>
            <a:spLocks/>
          </p:cNvSpPr>
          <p:nvPr/>
        </p:nvSpPr>
        <p:spPr bwMode="auto">
          <a:xfrm>
            <a:off x="2860675" y="564832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4003" name="Rectangle 1263"/>
          <p:cNvSpPr>
            <a:spLocks noChangeArrowheads="1"/>
          </p:cNvSpPr>
          <p:nvPr/>
        </p:nvSpPr>
        <p:spPr bwMode="auto">
          <a:xfrm>
            <a:off x="2860675" y="5648325"/>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04" name="Line 1264"/>
          <p:cNvSpPr>
            <a:spLocks noChangeShapeType="1"/>
          </p:cNvSpPr>
          <p:nvPr/>
        </p:nvSpPr>
        <p:spPr bwMode="auto">
          <a:xfrm>
            <a:off x="285115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05" name="Freeform 1265"/>
          <p:cNvSpPr>
            <a:spLocks/>
          </p:cNvSpPr>
          <p:nvPr/>
        </p:nvSpPr>
        <p:spPr bwMode="auto">
          <a:xfrm>
            <a:off x="2833688" y="5772150"/>
            <a:ext cx="17462" cy="1588"/>
          </a:xfrm>
          <a:custGeom>
            <a:avLst/>
            <a:gdLst>
              <a:gd name="T0" fmla="*/ 2147483646 w 146"/>
              <a:gd name="T1" fmla="*/ 2147483646 h 13"/>
              <a:gd name="T2" fmla="*/ 2147483646 w 146"/>
              <a:gd name="T3" fmla="*/ 0 h 13"/>
              <a:gd name="T4" fmla="*/ 0 w 146"/>
              <a:gd name="T5" fmla="*/ 2147483646 h 13"/>
              <a:gd name="T6" fmla="*/ 2147483646 w 146"/>
              <a:gd name="T7" fmla="*/ 2147483646 h 13"/>
              <a:gd name="T8" fmla="*/ 0 60000 65536"/>
              <a:gd name="T9" fmla="*/ 0 60000 65536"/>
              <a:gd name="T10" fmla="*/ 0 60000 65536"/>
              <a:gd name="T11" fmla="*/ 0 60000 65536"/>
              <a:gd name="T12" fmla="*/ 0 w 146"/>
              <a:gd name="T13" fmla="*/ 0 h 13"/>
              <a:gd name="T14" fmla="*/ 146 w 146"/>
              <a:gd name="T15" fmla="*/ 13 h 13"/>
            </a:gdLst>
            <a:ahLst/>
            <a:cxnLst>
              <a:cxn ang="T8">
                <a:pos x="T0" y="T1"/>
              </a:cxn>
              <a:cxn ang="T9">
                <a:pos x="T2" y="T3"/>
              </a:cxn>
              <a:cxn ang="T10">
                <a:pos x="T4" y="T5"/>
              </a:cxn>
              <a:cxn ang="T11">
                <a:pos x="T6" y="T7"/>
              </a:cxn>
            </a:cxnLst>
            <a:rect l="T12" t="T13" r="T14" b="T15"/>
            <a:pathLst>
              <a:path w="146" h="13">
                <a:moveTo>
                  <a:pt x="146" y="13"/>
                </a:moveTo>
                <a:lnTo>
                  <a:pt x="134" y="0"/>
                </a:lnTo>
                <a:lnTo>
                  <a:pt x="0" y="13"/>
                </a:lnTo>
                <a:lnTo>
                  <a:pt x="146" y="13"/>
                </a:lnTo>
                <a:close/>
              </a:path>
            </a:pathLst>
          </a:custGeom>
          <a:solidFill>
            <a:srgbClr val="000000"/>
          </a:solidFill>
          <a:ln w="15875">
            <a:solidFill>
              <a:schemeClr val="tx1"/>
            </a:solidFill>
            <a:round/>
            <a:headEnd/>
            <a:tailEnd/>
          </a:ln>
        </p:spPr>
        <p:txBody>
          <a:bodyPr/>
          <a:lstStyle/>
          <a:p>
            <a:endParaRPr lang="en-US"/>
          </a:p>
        </p:txBody>
      </p:sp>
      <p:sp>
        <p:nvSpPr>
          <p:cNvPr id="114006" name="Freeform 1266"/>
          <p:cNvSpPr>
            <a:spLocks/>
          </p:cNvSpPr>
          <p:nvPr/>
        </p:nvSpPr>
        <p:spPr bwMode="auto">
          <a:xfrm>
            <a:off x="2833688" y="5772150"/>
            <a:ext cx="15875" cy="1588"/>
          </a:xfrm>
          <a:custGeom>
            <a:avLst/>
            <a:gdLst>
              <a:gd name="T0" fmla="*/ 2147483646 w 134"/>
              <a:gd name="T1" fmla="*/ 0 h 13"/>
              <a:gd name="T2" fmla="*/ 0 w 134"/>
              <a:gd name="T3" fmla="*/ 2147483646 h 13"/>
              <a:gd name="T4" fmla="*/ 2147483646 w 134"/>
              <a:gd name="T5" fmla="*/ 0 h 13"/>
              <a:gd name="T6" fmla="*/ 2147483646 w 134"/>
              <a:gd name="T7" fmla="*/ 0 h 13"/>
              <a:gd name="T8" fmla="*/ 0 60000 65536"/>
              <a:gd name="T9" fmla="*/ 0 60000 65536"/>
              <a:gd name="T10" fmla="*/ 0 60000 65536"/>
              <a:gd name="T11" fmla="*/ 0 60000 65536"/>
              <a:gd name="T12" fmla="*/ 0 w 134"/>
              <a:gd name="T13" fmla="*/ 0 h 13"/>
              <a:gd name="T14" fmla="*/ 134 w 134"/>
              <a:gd name="T15" fmla="*/ 13 h 13"/>
            </a:gdLst>
            <a:ahLst/>
            <a:cxnLst>
              <a:cxn ang="T8">
                <a:pos x="T0" y="T1"/>
              </a:cxn>
              <a:cxn ang="T9">
                <a:pos x="T2" y="T3"/>
              </a:cxn>
              <a:cxn ang="T10">
                <a:pos x="T4" y="T5"/>
              </a:cxn>
              <a:cxn ang="T11">
                <a:pos x="T6" y="T7"/>
              </a:cxn>
            </a:cxnLst>
            <a:rect l="T12" t="T13" r="T14" b="T15"/>
            <a:pathLst>
              <a:path w="134" h="13">
                <a:moveTo>
                  <a:pt x="134" y="0"/>
                </a:moveTo>
                <a:lnTo>
                  <a:pt x="0" y="13"/>
                </a:lnTo>
                <a:lnTo>
                  <a:pt x="23" y="0"/>
                </a:lnTo>
                <a:lnTo>
                  <a:pt x="134" y="0"/>
                </a:lnTo>
                <a:close/>
              </a:path>
            </a:pathLst>
          </a:custGeom>
          <a:solidFill>
            <a:srgbClr val="000000"/>
          </a:solidFill>
          <a:ln w="15875">
            <a:solidFill>
              <a:schemeClr val="tx1"/>
            </a:solidFill>
            <a:round/>
            <a:headEnd/>
            <a:tailEnd/>
          </a:ln>
        </p:spPr>
        <p:txBody>
          <a:bodyPr/>
          <a:lstStyle/>
          <a:p>
            <a:endParaRPr lang="en-US"/>
          </a:p>
        </p:txBody>
      </p:sp>
      <p:sp>
        <p:nvSpPr>
          <p:cNvPr id="114007" name="Freeform 1267"/>
          <p:cNvSpPr>
            <a:spLocks/>
          </p:cNvSpPr>
          <p:nvPr/>
        </p:nvSpPr>
        <p:spPr bwMode="auto">
          <a:xfrm>
            <a:off x="2833688" y="5772150"/>
            <a:ext cx="17462" cy="1588"/>
          </a:xfrm>
          <a:custGeom>
            <a:avLst/>
            <a:gdLst>
              <a:gd name="T0" fmla="*/ 2147483646 w 146"/>
              <a:gd name="T1" fmla="*/ 2147483646 h 13"/>
              <a:gd name="T2" fmla="*/ 2147483646 w 146"/>
              <a:gd name="T3" fmla="*/ 0 h 13"/>
              <a:gd name="T4" fmla="*/ 2147483646 w 146"/>
              <a:gd name="T5" fmla="*/ 0 h 13"/>
              <a:gd name="T6" fmla="*/ 0 w 146"/>
              <a:gd name="T7" fmla="*/ 2147483646 h 13"/>
              <a:gd name="T8" fmla="*/ 2147483646 w 146"/>
              <a:gd name="T9" fmla="*/ 2147483646 h 13"/>
              <a:gd name="T10" fmla="*/ 0 60000 65536"/>
              <a:gd name="T11" fmla="*/ 0 60000 65536"/>
              <a:gd name="T12" fmla="*/ 0 60000 65536"/>
              <a:gd name="T13" fmla="*/ 0 60000 65536"/>
              <a:gd name="T14" fmla="*/ 0 60000 65536"/>
              <a:gd name="T15" fmla="*/ 0 w 146"/>
              <a:gd name="T16" fmla="*/ 0 h 13"/>
              <a:gd name="T17" fmla="*/ 146 w 146"/>
              <a:gd name="T18" fmla="*/ 13 h 13"/>
            </a:gdLst>
            <a:ahLst/>
            <a:cxnLst>
              <a:cxn ang="T10">
                <a:pos x="T0" y="T1"/>
              </a:cxn>
              <a:cxn ang="T11">
                <a:pos x="T2" y="T3"/>
              </a:cxn>
              <a:cxn ang="T12">
                <a:pos x="T4" y="T5"/>
              </a:cxn>
              <a:cxn ang="T13">
                <a:pos x="T6" y="T7"/>
              </a:cxn>
              <a:cxn ang="T14">
                <a:pos x="T8" y="T9"/>
              </a:cxn>
            </a:cxnLst>
            <a:rect l="T15" t="T16" r="T17" b="T18"/>
            <a:pathLst>
              <a:path w="146" h="13">
                <a:moveTo>
                  <a:pt x="146" y="13"/>
                </a:moveTo>
                <a:lnTo>
                  <a:pt x="134" y="0"/>
                </a:lnTo>
                <a:lnTo>
                  <a:pt x="23" y="0"/>
                </a:lnTo>
                <a:lnTo>
                  <a:pt x="0" y="13"/>
                </a:lnTo>
                <a:lnTo>
                  <a:pt x="14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08" name="Freeform 1268"/>
          <p:cNvSpPr>
            <a:spLocks/>
          </p:cNvSpPr>
          <p:nvPr/>
        </p:nvSpPr>
        <p:spPr bwMode="auto">
          <a:xfrm>
            <a:off x="2833688" y="5727700"/>
            <a:ext cx="26987" cy="46038"/>
          </a:xfrm>
          <a:custGeom>
            <a:avLst/>
            <a:gdLst>
              <a:gd name="T0" fmla="*/ 0 w 221"/>
              <a:gd name="T1" fmla="*/ 2147483646 h 381"/>
              <a:gd name="T2" fmla="*/ 2147483646 w 221"/>
              <a:gd name="T3" fmla="*/ 2147483646 h 381"/>
              <a:gd name="T4" fmla="*/ 2147483646 w 221"/>
              <a:gd name="T5" fmla="*/ 0 h 381"/>
              <a:gd name="T6" fmla="*/ 0 w 221"/>
              <a:gd name="T7" fmla="*/ 2147483646 h 381"/>
              <a:gd name="T8" fmla="*/ 0 60000 65536"/>
              <a:gd name="T9" fmla="*/ 0 60000 65536"/>
              <a:gd name="T10" fmla="*/ 0 60000 65536"/>
              <a:gd name="T11" fmla="*/ 0 60000 65536"/>
              <a:gd name="T12" fmla="*/ 0 w 221"/>
              <a:gd name="T13" fmla="*/ 0 h 381"/>
              <a:gd name="T14" fmla="*/ 221 w 221"/>
              <a:gd name="T15" fmla="*/ 381 h 381"/>
            </a:gdLst>
            <a:ahLst/>
            <a:cxnLst>
              <a:cxn ang="T8">
                <a:pos x="T0" y="T1"/>
              </a:cxn>
              <a:cxn ang="T9">
                <a:pos x="T2" y="T3"/>
              </a:cxn>
              <a:cxn ang="T10">
                <a:pos x="T4" y="T5"/>
              </a:cxn>
              <a:cxn ang="T11">
                <a:pos x="T6" y="T7"/>
              </a:cxn>
            </a:cxnLst>
            <a:rect l="T12" t="T13" r="T14" b="T15"/>
            <a:pathLst>
              <a:path w="221" h="381">
                <a:moveTo>
                  <a:pt x="0" y="381"/>
                </a:moveTo>
                <a:lnTo>
                  <a:pt x="23" y="368"/>
                </a:lnTo>
                <a:lnTo>
                  <a:pt x="221"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4009" name="Freeform 1269"/>
          <p:cNvSpPr>
            <a:spLocks/>
          </p:cNvSpPr>
          <p:nvPr/>
        </p:nvSpPr>
        <p:spPr bwMode="auto">
          <a:xfrm>
            <a:off x="2836863" y="5727700"/>
            <a:ext cx="23812" cy="44450"/>
          </a:xfrm>
          <a:custGeom>
            <a:avLst/>
            <a:gdLst>
              <a:gd name="T0" fmla="*/ 0 w 198"/>
              <a:gd name="T1" fmla="*/ 2147483646 h 368"/>
              <a:gd name="T2" fmla="*/ 2147483646 w 198"/>
              <a:gd name="T3" fmla="*/ 0 h 368"/>
              <a:gd name="T4" fmla="*/ 2147483646 w 198"/>
              <a:gd name="T5" fmla="*/ 2147483646 h 368"/>
              <a:gd name="T6" fmla="*/ 0 w 198"/>
              <a:gd name="T7" fmla="*/ 2147483646 h 368"/>
              <a:gd name="T8" fmla="*/ 0 60000 65536"/>
              <a:gd name="T9" fmla="*/ 0 60000 65536"/>
              <a:gd name="T10" fmla="*/ 0 60000 65536"/>
              <a:gd name="T11" fmla="*/ 0 60000 65536"/>
              <a:gd name="T12" fmla="*/ 0 w 198"/>
              <a:gd name="T13" fmla="*/ 0 h 368"/>
              <a:gd name="T14" fmla="*/ 198 w 198"/>
              <a:gd name="T15" fmla="*/ 368 h 368"/>
            </a:gdLst>
            <a:ahLst/>
            <a:cxnLst>
              <a:cxn ang="T8">
                <a:pos x="T0" y="T1"/>
              </a:cxn>
              <a:cxn ang="T9">
                <a:pos x="T2" y="T3"/>
              </a:cxn>
              <a:cxn ang="T10">
                <a:pos x="T4" y="T5"/>
              </a:cxn>
              <a:cxn ang="T11">
                <a:pos x="T6" y="T7"/>
              </a:cxn>
            </a:cxnLst>
            <a:rect l="T12" t="T13" r="T14" b="T15"/>
            <a:pathLst>
              <a:path w="198" h="368">
                <a:moveTo>
                  <a:pt x="0" y="368"/>
                </a:moveTo>
                <a:lnTo>
                  <a:pt x="198" y="0"/>
                </a:lnTo>
                <a:lnTo>
                  <a:pt x="198"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4010" name="Freeform 1270"/>
          <p:cNvSpPr>
            <a:spLocks/>
          </p:cNvSpPr>
          <p:nvPr/>
        </p:nvSpPr>
        <p:spPr bwMode="auto">
          <a:xfrm>
            <a:off x="2833688" y="5727700"/>
            <a:ext cx="26987" cy="46038"/>
          </a:xfrm>
          <a:custGeom>
            <a:avLst/>
            <a:gdLst>
              <a:gd name="T0" fmla="*/ 0 w 221"/>
              <a:gd name="T1" fmla="*/ 2147483646 h 381"/>
              <a:gd name="T2" fmla="*/ 2147483646 w 221"/>
              <a:gd name="T3" fmla="*/ 2147483646 h 381"/>
              <a:gd name="T4" fmla="*/ 2147483646 w 221"/>
              <a:gd name="T5" fmla="*/ 2147483646 h 381"/>
              <a:gd name="T6" fmla="*/ 2147483646 w 221"/>
              <a:gd name="T7" fmla="*/ 0 h 381"/>
              <a:gd name="T8" fmla="*/ 0 w 221"/>
              <a:gd name="T9" fmla="*/ 2147483646 h 381"/>
              <a:gd name="T10" fmla="*/ 0 60000 65536"/>
              <a:gd name="T11" fmla="*/ 0 60000 65536"/>
              <a:gd name="T12" fmla="*/ 0 60000 65536"/>
              <a:gd name="T13" fmla="*/ 0 60000 65536"/>
              <a:gd name="T14" fmla="*/ 0 60000 65536"/>
              <a:gd name="T15" fmla="*/ 0 w 221"/>
              <a:gd name="T16" fmla="*/ 0 h 381"/>
              <a:gd name="T17" fmla="*/ 221 w 221"/>
              <a:gd name="T18" fmla="*/ 381 h 381"/>
            </a:gdLst>
            <a:ahLst/>
            <a:cxnLst>
              <a:cxn ang="T10">
                <a:pos x="T0" y="T1"/>
              </a:cxn>
              <a:cxn ang="T11">
                <a:pos x="T2" y="T3"/>
              </a:cxn>
              <a:cxn ang="T12">
                <a:pos x="T4" y="T5"/>
              </a:cxn>
              <a:cxn ang="T13">
                <a:pos x="T6" y="T7"/>
              </a:cxn>
              <a:cxn ang="T14">
                <a:pos x="T8" y="T9"/>
              </a:cxn>
            </a:cxnLst>
            <a:rect l="T15" t="T16" r="T17" b="T18"/>
            <a:pathLst>
              <a:path w="221" h="381">
                <a:moveTo>
                  <a:pt x="0" y="381"/>
                </a:moveTo>
                <a:lnTo>
                  <a:pt x="23" y="368"/>
                </a:lnTo>
                <a:lnTo>
                  <a:pt x="221" y="27"/>
                </a:lnTo>
                <a:lnTo>
                  <a:pt x="221"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11" name="Freeform 1271"/>
          <p:cNvSpPr>
            <a:spLocks/>
          </p:cNvSpPr>
          <p:nvPr/>
        </p:nvSpPr>
        <p:spPr bwMode="auto">
          <a:xfrm>
            <a:off x="2860675" y="5727700"/>
            <a:ext cx="26988"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4012" name="Freeform 1272"/>
          <p:cNvSpPr>
            <a:spLocks/>
          </p:cNvSpPr>
          <p:nvPr/>
        </p:nvSpPr>
        <p:spPr bwMode="auto">
          <a:xfrm>
            <a:off x="2860675" y="5730875"/>
            <a:ext cx="26988"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4013" name="Freeform 1273"/>
          <p:cNvSpPr>
            <a:spLocks/>
          </p:cNvSpPr>
          <p:nvPr/>
        </p:nvSpPr>
        <p:spPr bwMode="auto">
          <a:xfrm>
            <a:off x="2860675" y="5727700"/>
            <a:ext cx="26988"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14" name="Freeform 1274"/>
          <p:cNvSpPr>
            <a:spLocks/>
          </p:cNvSpPr>
          <p:nvPr/>
        </p:nvSpPr>
        <p:spPr bwMode="auto">
          <a:xfrm>
            <a:off x="2870200" y="5772150"/>
            <a:ext cx="17463"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4015" name="Freeform 1275"/>
          <p:cNvSpPr>
            <a:spLocks/>
          </p:cNvSpPr>
          <p:nvPr/>
        </p:nvSpPr>
        <p:spPr bwMode="auto">
          <a:xfrm>
            <a:off x="2870200" y="5772150"/>
            <a:ext cx="14288"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4016" name="Freeform 1276"/>
          <p:cNvSpPr>
            <a:spLocks/>
          </p:cNvSpPr>
          <p:nvPr/>
        </p:nvSpPr>
        <p:spPr bwMode="auto">
          <a:xfrm>
            <a:off x="2870200" y="5772150"/>
            <a:ext cx="17463"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17" name="Line 1277"/>
          <p:cNvSpPr>
            <a:spLocks noChangeShapeType="1"/>
          </p:cNvSpPr>
          <p:nvPr/>
        </p:nvSpPr>
        <p:spPr bwMode="auto">
          <a:xfrm>
            <a:off x="287020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018" name="Freeform 1278"/>
          <p:cNvSpPr>
            <a:spLocks/>
          </p:cNvSpPr>
          <p:nvPr/>
        </p:nvSpPr>
        <p:spPr bwMode="auto">
          <a:xfrm>
            <a:off x="2851150" y="5772150"/>
            <a:ext cx="19050" cy="1588"/>
          </a:xfrm>
          <a:custGeom>
            <a:avLst/>
            <a:gdLst>
              <a:gd name="T0" fmla="*/ 2147483646 w 154"/>
              <a:gd name="T1" fmla="*/ 2147483646 h 13"/>
              <a:gd name="T2" fmla="*/ 2147483646 w 154"/>
              <a:gd name="T3" fmla="*/ 0 h 13"/>
              <a:gd name="T4" fmla="*/ 0 w 154"/>
              <a:gd name="T5" fmla="*/ 2147483646 h 13"/>
              <a:gd name="T6" fmla="*/ 2147483646 w 154"/>
              <a:gd name="T7" fmla="*/ 2147483646 h 13"/>
              <a:gd name="T8" fmla="*/ 0 60000 65536"/>
              <a:gd name="T9" fmla="*/ 0 60000 65536"/>
              <a:gd name="T10" fmla="*/ 0 60000 65536"/>
              <a:gd name="T11" fmla="*/ 0 60000 65536"/>
              <a:gd name="T12" fmla="*/ 0 w 154"/>
              <a:gd name="T13" fmla="*/ 0 h 13"/>
              <a:gd name="T14" fmla="*/ 154 w 154"/>
              <a:gd name="T15" fmla="*/ 13 h 13"/>
            </a:gdLst>
            <a:ahLst/>
            <a:cxnLst>
              <a:cxn ang="T8">
                <a:pos x="T0" y="T1"/>
              </a:cxn>
              <a:cxn ang="T9">
                <a:pos x="T2" y="T3"/>
              </a:cxn>
              <a:cxn ang="T10">
                <a:pos x="T4" y="T5"/>
              </a:cxn>
              <a:cxn ang="T11">
                <a:pos x="T6" y="T7"/>
              </a:cxn>
            </a:cxnLst>
            <a:rect l="T12" t="T13" r="T14" b="T15"/>
            <a:pathLst>
              <a:path w="154" h="13">
                <a:moveTo>
                  <a:pt x="154" y="13"/>
                </a:moveTo>
                <a:lnTo>
                  <a:pt x="154" y="0"/>
                </a:lnTo>
                <a:lnTo>
                  <a:pt x="0" y="13"/>
                </a:lnTo>
                <a:lnTo>
                  <a:pt x="154" y="13"/>
                </a:lnTo>
                <a:close/>
              </a:path>
            </a:pathLst>
          </a:custGeom>
          <a:solidFill>
            <a:srgbClr val="000000"/>
          </a:solidFill>
          <a:ln w="15875">
            <a:solidFill>
              <a:schemeClr val="tx1"/>
            </a:solidFill>
            <a:round/>
            <a:headEnd/>
            <a:tailEnd/>
          </a:ln>
        </p:spPr>
        <p:txBody>
          <a:bodyPr/>
          <a:lstStyle/>
          <a:p>
            <a:endParaRPr lang="en-US"/>
          </a:p>
        </p:txBody>
      </p:sp>
      <p:sp>
        <p:nvSpPr>
          <p:cNvPr id="114019" name="Freeform 1279"/>
          <p:cNvSpPr>
            <a:spLocks/>
          </p:cNvSpPr>
          <p:nvPr/>
        </p:nvSpPr>
        <p:spPr bwMode="auto">
          <a:xfrm>
            <a:off x="2849563" y="5772150"/>
            <a:ext cx="20637"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2"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4020" name="Freeform 1280"/>
          <p:cNvSpPr>
            <a:spLocks/>
          </p:cNvSpPr>
          <p:nvPr/>
        </p:nvSpPr>
        <p:spPr bwMode="auto">
          <a:xfrm>
            <a:off x="2849563" y="5772150"/>
            <a:ext cx="20637"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2"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021" name="Freeform 1281"/>
          <p:cNvSpPr>
            <a:spLocks/>
          </p:cNvSpPr>
          <p:nvPr/>
        </p:nvSpPr>
        <p:spPr bwMode="auto">
          <a:xfrm>
            <a:off x="2860675" y="572928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15875">
            <a:solidFill>
              <a:schemeClr val="tx1"/>
            </a:solidFill>
            <a:round/>
            <a:headEnd/>
            <a:tailEnd/>
          </a:ln>
        </p:spPr>
        <p:txBody>
          <a:bodyPr/>
          <a:lstStyle/>
          <a:p>
            <a:endParaRPr lang="en-US"/>
          </a:p>
        </p:txBody>
      </p:sp>
      <p:sp>
        <p:nvSpPr>
          <p:cNvPr id="114022" name="Freeform 1282"/>
          <p:cNvSpPr>
            <a:spLocks/>
          </p:cNvSpPr>
          <p:nvPr/>
        </p:nvSpPr>
        <p:spPr bwMode="auto">
          <a:xfrm>
            <a:off x="2860675" y="572928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4023" name="Rectangle 1283"/>
          <p:cNvSpPr>
            <a:spLocks noChangeArrowheads="1"/>
          </p:cNvSpPr>
          <p:nvPr/>
        </p:nvSpPr>
        <p:spPr bwMode="auto">
          <a:xfrm>
            <a:off x="2860675" y="5729288"/>
            <a:ext cx="4699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24" name="Freeform 1301"/>
          <p:cNvSpPr>
            <a:spLocks/>
          </p:cNvSpPr>
          <p:nvPr/>
        </p:nvSpPr>
        <p:spPr bwMode="auto">
          <a:xfrm>
            <a:off x="2860675"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4025" name="Freeform 1302"/>
          <p:cNvSpPr>
            <a:spLocks/>
          </p:cNvSpPr>
          <p:nvPr/>
        </p:nvSpPr>
        <p:spPr bwMode="auto">
          <a:xfrm>
            <a:off x="2860675"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4026" name="Rectangle 1303"/>
          <p:cNvSpPr>
            <a:spLocks noChangeArrowheads="1"/>
          </p:cNvSpPr>
          <p:nvPr/>
        </p:nvSpPr>
        <p:spPr bwMode="auto">
          <a:xfrm>
            <a:off x="2860675"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27" name="Freeform 1304"/>
          <p:cNvSpPr>
            <a:spLocks/>
          </p:cNvSpPr>
          <p:nvPr/>
        </p:nvSpPr>
        <p:spPr bwMode="auto">
          <a:xfrm>
            <a:off x="3813175" y="5662613"/>
            <a:ext cx="446088"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028" name="Freeform 1305"/>
          <p:cNvSpPr>
            <a:spLocks/>
          </p:cNvSpPr>
          <p:nvPr/>
        </p:nvSpPr>
        <p:spPr bwMode="auto">
          <a:xfrm>
            <a:off x="3813175" y="5662613"/>
            <a:ext cx="446088"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4029" name="Rectangle 1306"/>
          <p:cNvSpPr>
            <a:spLocks noChangeArrowheads="1"/>
          </p:cNvSpPr>
          <p:nvPr/>
        </p:nvSpPr>
        <p:spPr bwMode="auto">
          <a:xfrm>
            <a:off x="3813175" y="5662613"/>
            <a:ext cx="446088"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30" name="Freeform 1307"/>
          <p:cNvSpPr>
            <a:spLocks/>
          </p:cNvSpPr>
          <p:nvPr/>
        </p:nvSpPr>
        <p:spPr bwMode="auto">
          <a:xfrm>
            <a:off x="2871788" y="5662613"/>
            <a:ext cx="447675" cy="57150"/>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4031" name="Freeform 1308"/>
          <p:cNvSpPr>
            <a:spLocks/>
          </p:cNvSpPr>
          <p:nvPr/>
        </p:nvSpPr>
        <p:spPr bwMode="auto">
          <a:xfrm>
            <a:off x="2871788" y="5662613"/>
            <a:ext cx="447675" cy="57150"/>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032" name="Rectangle 1309"/>
          <p:cNvSpPr>
            <a:spLocks noChangeArrowheads="1"/>
          </p:cNvSpPr>
          <p:nvPr/>
        </p:nvSpPr>
        <p:spPr bwMode="auto">
          <a:xfrm>
            <a:off x="2871788" y="5662613"/>
            <a:ext cx="447675"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33" name="Freeform 1310"/>
          <p:cNvSpPr>
            <a:spLocks/>
          </p:cNvSpPr>
          <p:nvPr/>
        </p:nvSpPr>
        <p:spPr bwMode="auto">
          <a:xfrm>
            <a:off x="2871788" y="5170488"/>
            <a:ext cx="447675" cy="58737"/>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34" name="Freeform 1311"/>
          <p:cNvSpPr>
            <a:spLocks/>
          </p:cNvSpPr>
          <p:nvPr/>
        </p:nvSpPr>
        <p:spPr bwMode="auto">
          <a:xfrm>
            <a:off x="2871788" y="5170488"/>
            <a:ext cx="447675" cy="58737"/>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35" name="Rectangle 1312"/>
          <p:cNvSpPr>
            <a:spLocks noChangeArrowheads="1"/>
          </p:cNvSpPr>
          <p:nvPr/>
        </p:nvSpPr>
        <p:spPr bwMode="auto">
          <a:xfrm>
            <a:off x="2871788" y="5170488"/>
            <a:ext cx="447675" cy="5873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36" name="Freeform 1313"/>
          <p:cNvSpPr>
            <a:spLocks/>
          </p:cNvSpPr>
          <p:nvPr/>
        </p:nvSpPr>
        <p:spPr bwMode="auto">
          <a:xfrm>
            <a:off x="3813175" y="5170488"/>
            <a:ext cx="446088" cy="58737"/>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37" name="Freeform 1314"/>
          <p:cNvSpPr>
            <a:spLocks/>
          </p:cNvSpPr>
          <p:nvPr/>
        </p:nvSpPr>
        <p:spPr bwMode="auto">
          <a:xfrm>
            <a:off x="3813175" y="5170488"/>
            <a:ext cx="446088" cy="58737"/>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38" name="Rectangle 1315"/>
          <p:cNvSpPr>
            <a:spLocks noChangeArrowheads="1"/>
          </p:cNvSpPr>
          <p:nvPr/>
        </p:nvSpPr>
        <p:spPr bwMode="auto">
          <a:xfrm>
            <a:off x="3813175" y="5170488"/>
            <a:ext cx="446088" cy="5873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39" name="Freeform 1316"/>
          <p:cNvSpPr>
            <a:spLocks/>
          </p:cNvSpPr>
          <p:nvPr/>
        </p:nvSpPr>
        <p:spPr bwMode="auto">
          <a:xfrm>
            <a:off x="2871788" y="4187825"/>
            <a:ext cx="447675" cy="57150"/>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40" name="Freeform 1317"/>
          <p:cNvSpPr>
            <a:spLocks/>
          </p:cNvSpPr>
          <p:nvPr/>
        </p:nvSpPr>
        <p:spPr bwMode="auto">
          <a:xfrm>
            <a:off x="2871788" y="4187825"/>
            <a:ext cx="447675" cy="57150"/>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41" name="Rectangle 1318"/>
          <p:cNvSpPr>
            <a:spLocks noChangeArrowheads="1"/>
          </p:cNvSpPr>
          <p:nvPr/>
        </p:nvSpPr>
        <p:spPr bwMode="auto">
          <a:xfrm>
            <a:off x="2871788" y="4187825"/>
            <a:ext cx="447675" cy="571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42" name="Freeform 1319"/>
          <p:cNvSpPr>
            <a:spLocks/>
          </p:cNvSpPr>
          <p:nvPr/>
        </p:nvSpPr>
        <p:spPr bwMode="auto">
          <a:xfrm>
            <a:off x="3813175" y="4187825"/>
            <a:ext cx="446088"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43" name="Freeform 1320"/>
          <p:cNvSpPr>
            <a:spLocks/>
          </p:cNvSpPr>
          <p:nvPr/>
        </p:nvSpPr>
        <p:spPr bwMode="auto">
          <a:xfrm>
            <a:off x="3813175" y="4187825"/>
            <a:ext cx="446088"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44" name="Rectangle 1321"/>
          <p:cNvSpPr>
            <a:spLocks noChangeArrowheads="1"/>
          </p:cNvSpPr>
          <p:nvPr/>
        </p:nvSpPr>
        <p:spPr bwMode="auto">
          <a:xfrm>
            <a:off x="3813175" y="4187825"/>
            <a:ext cx="446088" cy="571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45" name="Freeform 1322"/>
          <p:cNvSpPr>
            <a:spLocks/>
          </p:cNvSpPr>
          <p:nvPr/>
        </p:nvSpPr>
        <p:spPr bwMode="auto">
          <a:xfrm>
            <a:off x="2871788" y="3695700"/>
            <a:ext cx="447675" cy="58738"/>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46" name="Freeform 1323"/>
          <p:cNvSpPr>
            <a:spLocks/>
          </p:cNvSpPr>
          <p:nvPr/>
        </p:nvSpPr>
        <p:spPr bwMode="auto">
          <a:xfrm>
            <a:off x="2871788" y="3695700"/>
            <a:ext cx="447675" cy="58738"/>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47" name="Rectangle 1324"/>
          <p:cNvSpPr>
            <a:spLocks noChangeArrowheads="1"/>
          </p:cNvSpPr>
          <p:nvPr/>
        </p:nvSpPr>
        <p:spPr bwMode="auto">
          <a:xfrm>
            <a:off x="2871788" y="3695700"/>
            <a:ext cx="447675" cy="5873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48" name="Freeform 1325"/>
          <p:cNvSpPr>
            <a:spLocks/>
          </p:cNvSpPr>
          <p:nvPr/>
        </p:nvSpPr>
        <p:spPr bwMode="auto">
          <a:xfrm>
            <a:off x="3813175" y="3695700"/>
            <a:ext cx="446088" cy="58738"/>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49" name="Freeform 1326"/>
          <p:cNvSpPr>
            <a:spLocks/>
          </p:cNvSpPr>
          <p:nvPr/>
        </p:nvSpPr>
        <p:spPr bwMode="auto">
          <a:xfrm>
            <a:off x="3813175" y="3695700"/>
            <a:ext cx="446088" cy="58738"/>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50" name="Rectangle 1327"/>
          <p:cNvSpPr>
            <a:spLocks noChangeArrowheads="1"/>
          </p:cNvSpPr>
          <p:nvPr/>
        </p:nvSpPr>
        <p:spPr bwMode="auto">
          <a:xfrm>
            <a:off x="3813175" y="3695700"/>
            <a:ext cx="446088" cy="5873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51" name="Freeform 1328"/>
          <p:cNvSpPr>
            <a:spLocks/>
          </p:cNvSpPr>
          <p:nvPr/>
        </p:nvSpPr>
        <p:spPr bwMode="auto">
          <a:xfrm>
            <a:off x="2871788" y="3203575"/>
            <a:ext cx="447675" cy="58738"/>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52" name="Freeform 1329"/>
          <p:cNvSpPr>
            <a:spLocks/>
          </p:cNvSpPr>
          <p:nvPr/>
        </p:nvSpPr>
        <p:spPr bwMode="auto">
          <a:xfrm>
            <a:off x="2871788" y="3203575"/>
            <a:ext cx="447675" cy="58738"/>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53" name="Rectangle 1330"/>
          <p:cNvSpPr>
            <a:spLocks noChangeArrowheads="1"/>
          </p:cNvSpPr>
          <p:nvPr/>
        </p:nvSpPr>
        <p:spPr bwMode="auto">
          <a:xfrm>
            <a:off x="2871788" y="3203575"/>
            <a:ext cx="447675" cy="5873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54" name="Freeform 1334"/>
          <p:cNvSpPr>
            <a:spLocks/>
          </p:cNvSpPr>
          <p:nvPr/>
        </p:nvSpPr>
        <p:spPr bwMode="auto">
          <a:xfrm>
            <a:off x="2871788" y="2713038"/>
            <a:ext cx="447675" cy="57150"/>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55" name="Freeform 1335"/>
          <p:cNvSpPr>
            <a:spLocks/>
          </p:cNvSpPr>
          <p:nvPr/>
        </p:nvSpPr>
        <p:spPr bwMode="auto">
          <a:xfrm>
            <a:off x="2871788" y="2713038"/>
            <a:ext cx="447675" cy="57150"/>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56" name="Rectangle 1336"/>
          <p:cNvSpPr>
            <a:spLocks noChangeArrowheads="1"/>
          </p:cNvSpPr>
          <p:nvPr/>
        </p:nvSpPr>
        <p:spPr bwMode="auto">
          <a:xfrm>
            <a:off x="2871788" y="2713038"/>
            <a:ext cx="447675" cy="571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57" name="Freeform 1337"/>
          <p:cNvSpPr>
            <a:spLocks/>
          </p:cNvSpPr>
          <p:nvPr/>
        </p:nvSpPr>
        <p:spPr bwMode="auto">
          <a:xfrm>
            <a:off x="3813175" y="2713038"/>
            <a:ext cx="446088"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58" name="Freeform 1338"/>
          <p:cNvSpPr>
            <a:spLocks/>
          </p:cNvSpPr>
          <p:nvPr/>
        </p:nvSpPr>
        <p:spPr bwMode="auto">
          <a:xfrm>
            <a:off x="3813175" y="2713038"/>
            <a:ext cx="446088"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59" name="Rectangle 1339"/>
          <p:cNvSpPr>
            <a:spLocks noChangeArrowheads="1"/>
          </p:cNvSpPr>
          <p:nvPr/>
        </p:nvSpPr>
        <p:spPr bwMode="auto">
          <a:xfrm>
            <a:off x="3813175" y="2713038"/>
            <a:ext cx="446088" cy="571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60" name="Freeform 1340"/>
          <p:cNvSpPr>
            <a:spLocks/>
          </p:cNvSpPr>
          <p:nvPr/>
        </p:nvSpPr>
        <p:spPr bwMode="auto">
          <a:xfrm>
            <a:off x="2871788" y="4678363"/>
            <a:ext cx="447675" cy="58737"/>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61" name="Freeform 1341"/>
          <p:cNvSpPr>
            <a:spLocks/>
          </p:cNvSpPr>
          <p:nvPr/>
        </p:nvSpPr>
        <p:spPr bwMode="auto">
          <a:xfrm>
            <a:off x="2871788" y="4678363"/>
            <a:ext cx="447675" cy="58737"/>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62" name="Rectangle 1342"/>
          <p:cNvSpPr>
            <a:spLocks noChangeArrowheads="1"/>
          </p:cNvSpPr>
          <p:nvPr/>
        </p:nvSpPr>
        <p:spPr bwMode="auto">
          <a:xfrm>
            <a:off x="2871788" y="4678363"/>
            <a:ext cx="447675" cy="5873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63" name="Freeform 1343"/>
          <p:cNvSpPr>
            <a:spLocks/>
          </p:cNvSpPr>
          <p:nvPr/>
        </p:nvSpPr>
        <p:spPr bwMode="auto">
          <a:xfrm>
            <a:off x="3813175" y="4678363"/>
            <a:ext cx="446088" cy="58737"/>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064" name="Freeform 1344"/>
          <p:cNvSpPr>
            <a:spLocks/>
          </p:cNvSpPr>
          <p:nvPr/>
        </p:nvSpPr>
        <p:spPr bwMode="auto">
          <a:xfrm>
            <a:off x="3813175" y="4678363"/>
            <a:ext cx="446088" cy="58737"/>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065" name="Rectangle 1345"/>
          <p:cNvSpPr>
            <a:spLocks noChangeArrowheads="1"/>
          </p:cNvSpPr>
          <p:nvPr/>
        </p:nvSpPr>
        <p:spPr bwMode="auto">
          <a:xfrm>
            <a:off x="3813175" y="4678363"/>
            <a:ext cx="446088" cy="5873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66" name="Freeform 1346"/>
          <p:cNvSpPr>
            <a:spLocks/>
          </p:cNvSpPr>
          <p:nvPr/>
        </p:nvSpPr>
        <p:spPr bwMode="auto">
          <a:xfrm>
            <a:off x="2860675" y="4665663"/>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chemeClr val="folHlink"/>
          </a:solidFill>
          <a:ln w="28575">
            <a:solidFill>
              <a:schemeClr val="tx1"/>
            </a:solidFill>
            <a:round/>
            <a:headEnd/>
            <a:tailEnd/>
          </a:ln>
        </p:spPr>
        <p:txBody>
          <a:bodyPr/>
          <a:lstStyle/>
          <a:p>
            <a:endParaRPr lang="en-US"/>
          </a:p>
        </p:txBody>
      </p:sp>
      <p:sp>
        <p:nvSpPr>
          <p:cNvPr id="114067" name="Freeform 1347"/>
          <p:cNvSpPr>
            <a:spLocks/>
          </p:cNvSpPr>
          <p:nvPr/>
        </p:nvSpPr>
        <p:spPr bwMode="auto">
          <a:xfrm>
            <a:off x="2860675" y="4665663"/>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chemeClr val="folHlink"/>
          </a:solidFill>
          <a:ln w="28575">
            <a:solidFill>
              <a:schemeClr val="tx1"/>
            </a:solidFill>
            <a:round/>
            <a:headEnd/>
            <a:tailEnd/>
          </a:ln>
        </p:spPr>
        <p:txBody>
          <a:bodyPr/>
          <a:lstStyle/>
          <a:p>
            <a:endParaRPr lang="en-US"/>
          </a:p>
        </p:txBody>
      </p:sp>
      <p:sp>
        <p:nvSpPr>
          <p:cNvPr id="114068" name="Rectangle 1348"/>
          <p:cNvSpPr>
            <a:spLocks noChangeArrowheads="1"/>
          </p:cNvSpPr>
          <p:nvPr/>
        </p:nvSpPr>
        <p:spPr bwMode="auto">
          <a:xfrm>
            <a:off x="2860675" y="4665663"/>
            <a:ext cx="14097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69" name="Freeform 1349"/>
          <p:cNvSpPr>
            <a:spLocks/>
          </p:cNvSpPr>
          <p:nvPr/>
        </p:nvSpPr>
        <p:spPr bwMode="auto">
          <a:xfrm>
            <a:off x="4752975" y="5662613"/>
            <a:ext cx="447675" cy="57150"/>
          </a:xfrm>
          <a:custGeom>
            <a:avLst/>
            <a:gdLst>
              <a:gd name="T0" fmla="*/ 2147483646 w 3658"/>
              <a:gd name="T1" fmla="*/ 2147483646 h 478"/>
              <a:gd name="T2" fmla="*/ 0 w 3658"/>
              <a:gd name="T3" fmla="*/ 2147483646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478"/>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4070" name="Freeform 1350"/>
          <p:cNvSpPr>
            <a:spLocks/>
          </p:cNvSpPr>
          <p:nvPr/>
        </p:nvSpPr>
        <p:spPr bwMode="auto">
          <a:xfrm>
            <a:off x="4752975" y="5662613"/>
            <a:ext cx="447675" cy="57150"/>
          </a:xfrm>
          <a:custGeom>
            <a:avLst/>
            <a:gdLst>
              <a:gd name="T0" fmla="*/ 0 w 3658"/>
              <a:gd name="T1" fmla="*/ 2147483646 h 478"/>
              <a:gd name="T2" fmla="*/ 2147483646 w 3658"/>
              <a:gd name="T3" fmla="*/ 0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0"/>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071" name="Rectangle 1351"/>
          <p:cNvSpPr>
            <a:spLocks noChangeArrowheads="1"/>
          </p:cNvSpPr>
          <p:nvPr/>
        </p:nvSpPr>
        <p:spPr bwMode="auto">
          <a:xfrm>
            <a:off x="4752975" y="5662613"/>
            <a:ext cx="447675"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72" name="Freeform 1352"/>
          <p:cNvSpPr>
            <a:spLocks/>
          </p:cNvSpPr>
          <p:nvPr/>
        </p:nvSpPr>
        <p:spPr bwMode="auto">
          <a:xfrm>
            <a:off x="5694363" y="5662613"/>
            <a:ext cx="446087" cy="57150"/>
          </a:xfrm>
          <a:custGeom>
            <a:avLst/>
            <a:gdLst>
              <a:gd name="T0" fmla="*/ 0 w 3659"/>
              <a:gd name="T1" fmla="*/ 2147483646 h 478"/>
              <a:gd name="T2" fmla="*/ 2147483646 w 3659"/>
              <a:gd name="T3" fmla="*/ 2147483646 h 478"/>
              <a:gd name="T4" fmla="*/ 0 w 3659"/>
              <a:gd name="T5" fmla="*/ 0 h 478"/>
              <a:gd name="T6" fmla="*/ 0 w 3659"/>
              <a:gd name="T7" fmla="*/ 2147483646 h 478"/>
              <a:gd name="T8" fmla="*/ 0 60000 65536"/>
              <a:gd name="T9" fmla="*/ 0 60000 65536"/>
              <a:gd name="T10" fmla="*/ 0 60000 65536"/>
              <a:gd name="T11" fmla="*/ 0 60000 65536"/>
              <a:gd name="T12" fmla="*/ 0 w 3659"/>
              <a:gd name="T13" fmla="*/ 0 h 478"/>
              <a:gd name="T14" fmla="*/ 3659 w 3659"/>
              <a:gd name="T15" fmla="*/ 478 h 478"/>
            </a:gdLst>
            <a:ahLst/>
            <a:cxnLst>
              <a:cxn ang="T8">
                <a:pos x="T0" y="T1"/>
              </a:cxn>
              <a:cxn ang="T9">
                <a:pos x="T2" y="T3"/>
              </a:cxn>
              <a:cxn ang="T10">
                <a:pos x="T4" y="T5"/>
              </a:cxn>
              <a:cxn ang="T11">
                <a:pos x="T6" y="T7"/>
              </a:cxn>
            </a:cxnLst>
            <a:rect l="T12" t="T13" r="T14" b="T15"/>
            <a:pathLst>
              <a:path w="3659" h="478">
                <a:moveTo>
                  <a:pt x="0" y="478"/>
                </a:moveTo>
                <a:lnTo>
                  <a:pt x="3659"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073" name="Freeform 1353"/>
          <p:cNvSpPr>
            <a:spLocks/>
          </p:cNvSpPr>
          <p:nvPr/>
        </p:nvSpPr>
        <p:spPr bwMode="auto">
          <a:xfrm>
            <a:off x="5694363" y="5662613"/>
            <a:ext cx="446087" cy="57150"/>
          </a:xfrm>
          <a:custGeom>
            <a:avLst/>
            <a:gdLst>
              <a:gd name="T0" fmla="*/ 2147483646 w 3659"/>
              <a:gd name="T1" fmla="*/ 2147483646 h 478"/>
              <a:gd name="T2" fmla="*/ 0 w 3659"/>
              <a:gd name="T3" fmla="*/ 0 h 478"/>
              <a:gd name="T4" fmla="*/ 2147483646 w 3659"/>
              <a:gd name="T5" fmla="*/ 0 h 478"/>
              <a:gd name="T6" fmla="*/ 2147483646 w 3659"/>
              <a:gd name="T7" fmla="*/ 2147483646 h 478"/>
              <a:gd name="T8" fmla="*/ 0 60000 65536"/>
              <a:gd name="T9" fmla="*/ 0 60000 65536"/>
              <a:gd name="T10" fmla="*/ 0 60000 65536"/>
              <a:gd name="T11" fmla="*/ 0 60000 65536"/>
              <a:gd name="T12" fmla="*/ 0 w 3659"/>
              <a:gd name="T13" fmla="*/ 0 h 478"/>
              <a:gd name="T14" fmla="*/ 3659 w 3659"/>
              <a:gd name="T15" fmla="*/ 478 h 478"/>
            </a:gdLst>
            <a:ahLst/>
            <a:cxnLst>
              <a:cxn ang="T8">
                <a:pos x="T0" y="T1"/>
              </a:cxn>
              <a:cxn ang="T9">
                <a:pos x="T2" y="T3"/>
              </a:cxn>
              <a:cxn ang="T10">
                <a:pos x="T4" y="T5"/>
              </a:cxn>
              <a:cxn ang="T11">
                <a:pos x="T6" y="T7"/>
              </a:cxn>
            </a:cxnLst>
            <a:rect l="T12" t="T13" r="T14" b="T15"/>
            <a:pathLst>
              <a:path w="3659" h="478">
                <a:moveTo>
                  <a:pt x="3659" y="478"/>
                </a:moveTo>
                <a:lnTo>
                  <a:pt x="0" y="0"/>
                </a:lnTo>
                <a:lnTo>
                  <a:pt x="3659" y="0"/>
                </a:lnTo>
                <a:lnTo>
                  <a:pt x="3659" y="478"/>
                </a:lnTo>
                <a:close/>
              </a:path>
            </a:pathLst>
          </a:custGeom>
          <a:solidFill>
            <a:srgbClr val="808080"/>
          </a:solidFill>
          <a:ln w="28575">
            <a:solidFill>
              <a:schemeClr val="tx1"/>
            </a:solidFill>
            <a:round/>
            <a:headEnd/>
            <a:tailEnd/>
          </a:ln>
        </p:spPr>
        <p:txBody>
          <a:bodyPr/>
          <a:lstStyle/>
          <a:p>
            <a:endParaRPr lang="en-US"/>
          </a:p>
        </p:txBody>
      </p:sp>
      <p:sp>
        <p:nvSpPr>
          <p:cNvPr id="114074" name="Rectangle 1354"/>
          <p:cNvSpPr>
            <a:spLocks noChangeArrowheads="1"/>
          </p:cNvSpPr>
          <p:nvPr/>
        </p:nvSpPr>
        <p:spPr bwMode="auto">
          <a:xfrm>
            <a:off x="5694363" y="5662613"/>
            <a:ext cx="446087"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75" name="Freeform 1355"/>
          <p:cNvSpPr>
            <a:spLocks/>
          </p:cNvSpPr>
          <p:nvPr/>
        </p:nvSpPr>
        <p:spPr bwMode="auto">
          <a:xfrm>
            <a:off x="4741863"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4076" name="Freeform 1356"/>
          <p:cNvSpPr>
            <a:spLocks/>
          </p:cNvSpPr>
          <p:nvPr/>
        </p:nvSpPr>
        <p:spPr bwMode="auto">
          <a:xfrm>
            <a:off x="4741863"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4077" name="Rectangle 1357"/>
          <p:cNvSpPr>
            <a:spLocks noChangeArrowheads="1"/>
          </p:cNvSpPr>
          <p:nvPr/>
        </p:nvSpPr>
        <p:spPr bwMode="auto">
          <a:xfrm>
            <a:off x="4741863"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78" name="Freeform 1358"/>
          <p:cNvSpPr>
            <a:spLocks/>
          </p:cNvSpPr>
          <p:nvPr/>
        </p:nvSpPr>
        <p:spPr bwMode="auto">
          <a:xfrm>
            <a:off x="4741863" y="572928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15875">
            <a:solidFill>
              <a:schemeClr val="tx1"/>
            </a:solidFill>
            <a:round/>
            <a:headEnd/>
            <a:tailEnd/>
          </a:ln>
        </p:spPr>
        <p:txBody>
          <a:bodyPr/>
          <a:lstStyle/>
          <a:p>
            <a:endParaRPr lang="en-US"/>
          </a:p>
        </p:txBody>
      </p:sp>
      <p:sp>
        <p:nvSpPr>
          <p:cNvPr id="114079" name="Freeform 1359"/>
          <p:cNvSpPr>
            <a:spLocks/>
          </p:cNvSpPr>
          <p:nvPr/>
        </p:nvSpPr>
        <p:spPr bwMode="auto">
          <a:xfrm>
            <a:off x="4741863" y="572928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4080" name="Rectangle 1360"/>
          <p:cNvSpPr>
            <a:spLocks noChangeArrowheads="1"/>
          </p:cNvSpPr>
          <p:nvPr/>
        </p:nvSpPr>
        <p:spPr bwMode="auto">
          <a:xfrm>
            <a:off x="4741863" y="5729288"/>
            <a:ext cx="4699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81" name="Freeform 1361"/>
          <p:cNvSpPr>
            <a:spLocks/>
          </p:cNvSpPr>
          <p:nvPr/>
        </p:nvSpPr>
        <p:spPr bwMode="auto">
          <a:xfrm>
            <a:off x="4741863" y="5648325"/>
            <a:ext cx="1409700" cy="1588"/>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28575">
            <a:solidFill>
              <a:schemeClr val="tx1"/>
            </a:solidFill>
            <a:round/>
            <a:headEnd/>
            <a:tailEnd/>
          </a:ln>
        </p:spPr>
        <p:txBody>
          <a:bodyPr/>
          <a:lstStyle/>
          <a:p>
            <a:endParaRPr lang="en-US"/>
          </a:p>
        </p:txBody>
      </p:sp>
      <p:sp>
        <p:nvSpPr>
          <p:cNvPr id="114082" name="Freeform 1362"/>
          <p:cNvSpPr>
            <a:spLocks/>
          </p:cNvSpPr>
          <p:nvPr/>
        </p:nvSpPr>
        <p:spPr bwMode="auto">
          <a:xfrm>
            <a:off x="4741863" y="5648325"/>
            <a:ext cx="1409700" cy="1588"/>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28575">
            <a:solidFill>
              <a:schemeClr val="tx1"/>
            </a:solidFill>
            <a:round/>
            <a:headEnd/>
            <a:tailEnd/>
          </a:ln>
        </p:spPr>
        <p:txBody>
          <a:bodyPr/>
          <a:lstStyle/>
          <a:p>
            <a:endParaRPr lang="en-US"/>
          </a:p>
        </p:txBody>
      </p:sp>
      <p:sp>
        <p:nvSpPr>
          <p:cNvPr id="114083" name="Rectangle 1363"/>
          <p:cNvSpPr>
            <a:spLocks noChangeArrowheads="1"/>
          </p:cNvSpPr>
          <p:nvPr/>
        </p:nvSpPr>
        <p:spPr bwMode="auto">
          <a:xfrm>
            <a:off x="4741863" y="5648325"/>
            <a:ext cx="14097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84" name="Freeform 1364"/>
          <p:cNvSpPr>
            <a:spLocks/>
          </p:cNvSpPr>
          <p:nvPr/>
        </p:nvSpPr>
        <p:spPr bwMode="auto">
          <a:xfrm>
            <a:off x="4741863" y="57261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15875">
            <a:solidFill>
              <a:schemeClr val="tx1"/>
            </a:solidFill>
            <a:round/>
            <a:headEnd/>
            <a:tailEnd/>
          </a:ln>
        </p:spPr>
        <p:txBody>
          <a:bodyPr/>
          <a:lstStyle/>
          <a:p>
            <a:endParaRPr lang="en-US"/>
          </a:p>
        </p:txBody>
      </p:sp>
      <p:sp>
        <p:nvSpPr>
          <p:cNvPr id="114085" name="Freeform 1365"/>
          <p:cNvSpPr>
            <a:spLocks/>
          </p:cNvSpPr>
          <p:nvPr/>
        </p:nvSpPr>
        <p:spPr bwMode="auto">
          <a:xfrm>
            <a:off x="4741863" y="57261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15875">
            <a:solidFill>
              <a:schemeClr val="tx1"/>
            </a:solidFill>
            <a:round/>
            <a:headEnd/>
            <a:tailEnd/>
          </a:ln>
        </p:spPr>
        <p:txBody>
          <a:bodyPr/>
          <a:lstStyle/>
          <a:p>
            <a:endParaRPr lang="en-US"/>
          </a:p>
        </p:txBody>
      </p:sp>
      <p:sp>
        <p:nvSpPr>
          <p:cNvPr id="114086" name="Rectangle 1366"/>
          <p:cNvSpPr>
            <a:spLocks noChangeArrowheads="1"/>
          </p:cNvSpPr>
          <p:nvPr/>
        </p:nvSpPr>
        <p:spPr bwMode="auto">
          <a:xfrm>
            <a:off x="4741863" y="5726113"/>
            <a:ext cx="469900" cy="6350"/>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87" name="Freeform 1367"/>
          <p:cNvSpPr>
            <a:spLocks/>
          </p:cNvSpPr>
          <p:nvPr/>
        </p:nvSpPr>
        <p:spPr bwMode="auto">
          <a:xfrm>
            <a:off x="4741863" y="5729288"/>
            <a:ext cx="1409700" cy="1587"/>
          </a:xfrm>
          <a:custGeom>
            <a:avLst/>
            <a:gdLst>
              <a:gd name="T0" fmla="*/ 2147483646 w 11553"/>
              <a:gd name="T1" fmla="*/ 2147483646 h 10"/>
              <a:gd name="T2" fmla="*/ 2147483646 w 11553"/>
              <a:gd name="T3" fmla="*/ 0 h 10"/>
              <a:gd name="T4" fmla="*/ 0 w 11553"/>
              <a:gd name="T5" fmla="*/ 2147483646 h 10"/>
              <a:gd name="T6" fmla="*/ 2147483646 w 11553"/>
              <a:gd name="T7" fmla="*/ 2147483646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10"/>
                </a:moveTo>
                <a:lnTo>
                  <a:pt x="11553" y="0"/>
                </a:lnTo>
                <a:lnTo>
                  <a:pt x="0" y="10"/>
                </a:lnTo>
                <a:lnTo>
                  <a:pt x="11553" y="10"/>
                </a:lnTo>
                <a:close/>
              </a:path>
            </a:pathLst>
          </a:custGeom>
          <a:solidFill>
            <a:srgbClr val="000000"/>
          </a:solidFill>
          <a:ln w="15875">
            <a:solidFill>
              <a:schemeClr val="tx1"/>
            </a:solidFill>
            <a:round/>
            <a:headEnd/>
            <a:tailEnd/>
          </a:ln>
        </p:spPr>
        <p:txBody>
          <a:bodyPr/>
          <a:lstStyle/>
          <a:p>
            <a:endParaRPr lang="en-US"/>
          </a:p>
        </p:txBody>
      </p:sp>
      <p:sp>
        <p:nvSpPr>
          <p:cNvPr id="114088" name="Freeform 1368"/>
          <p:cNvSpPr>
            <a:spLocks/>
          </p:cNvSpPr>
          <p:nvPr/>
        </p:nvSpPr>
        <p:spPr bwMode="auto">
          <a:xfrm>
            <a:off x="4741863" y="5729288"/>
            <a:ext cx="1409700" cy="1587"/>
          </a:xfrm>
          <a:custGeom>
            <a:avLst/>
            <a:gdLst>
              <a:gd name="T0" fmla="*/ 2147483646 w 11553"/>
              <a:gd name="T1" fmla="*/ 0 h 10"/>
              <a:gd name="T2" fmla="*/ 0 w 11553"/>
              <a:gd name="T3" fmla="*/ 2147483646 h 10"/>
              <a:gd name="T4" fmla="*/ 0 w 11553"/>
              <a:gd name="T5" fmla="*/ 0 h 10"/>
              <a:gd name="T6" fmla="*/ 2147483646 w 11553"/>
              <a:gd name="T7" fmla="*/ 0 h 10"/>
              <a:gd name="T8" fmla="*/ 0 60000 65536"/>
              <a:gd name="T9" fmla="*/ 0 60000 65536"/>
              <a:gd name="T10" fmla="*/ 0 60000 65536"/>
              <a:gd name="T11" fmla="*/ 0 60000 65536"/>
              <a:gd name="T12" fmla="*/ 0 w 11553"/>
              <a:gd name="T13" fmla="*/ 0 h 10"/>
              <a:gd name="T14" fmla="*/ 11553 w 11553"/>
              <a:gd name="T15" fmla="*/ 10 h 10"/>
            </a:gdLst>
            <a:ahLst/>
            <a:cxnLst>
              <a:cxn ang="T8">
                <a:pos x="T0" y="T1"/>
              </a:cxn>
              <a:cxn ang="T9">
                <a:pos x="T2" y="T3"/>
              </a:cxn>
              <a:cxn ang="T10">
                <a:pos x="T4" y="T5"/>
              </a:cxn>
              <a:cxn ang="T11">
                <a:pos x="T6" y="T7"/>
              </a:cxn>
            </a:cxnLst>
            <a:rect l="T12" t="T13" r="T14" b="T15"/>
            <a:pathLst>
              <a:path w="11553" h="10">
                <a:moveTo>
                  <a:pt x="11553" y="0"/>
                </a:moveTo>
                <a:lnTo>
                  <a:pt x="0" y="10"/>
                </a:lnTo>
                <a:lnTo>
                  <a:pt x="0" y="0"/>
                </a:lnTo>
                <a:lnTo>
                  <a:pt x="11553" y="0"/>
                </a:lnTo>
                <a:close/>
              </a:path>
            </a:pathLst>
          </a:custGeom>
          <a:solidFill>
            <a:srgbClr val="000000"/>
          </a:solidFill>
          <a:ln w="15875">
            <a:solidFill>
              <a:schemeClr val="tx1"/>
            </a:solidFill>
            <a:round/>
            <a:headEnd/>
            <a:tailEnd/>
          </a:ln>
        </p:spPr>
        <p:txBody>
          <a:bodyPr/>
          <a:lstStyle/>
          <a:p>
            <a:endParaRPr lang="en-US"/>
          </a:p>
        </p:txBody>
      </p:sp>
      <p:sp>
        <p:nvSpPr>
          <p:cNvPr id="114089" name="Rectangle 1369"/>
          <p:cNvSpPr>
            <a:spLocks noChangeArrowheads="1"/>
          </p:cNvSpPr>
          <p:nvPr/>
        </p:nvSpPr>
        <p:spPr bwMode="auto">
          <a:xfrm>
            <a:off x="4741863" y="5729288"/>
            <a:ext cx="1409700" cy="1587"/>
          </a:xfrm>
          <a:prstGeom prst="rect">
            <a:avLst/>
          </a:prstGeom>
          <a:noFill/>
          <a:ln w="158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90" name="Freeform 1370"/>
          <p:cNvSpPr>
            <a:spLocks/>
          </p:cNvSpPr>
          <p:nvPr/>
        </p:nvSpPr>
        <p:spPr bwMode="auto">
          <a:xfrm>
            <a:off x="5681663" y="564832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rgbClr val="000000"/>
          </a:solidFill>
          <a:ln w="28575">
            <a:solidFill>
              <a:schemeClr val="tx1"/>
            </a:solidFill>
            <a:round/>
            <a:headEnd/>
            <a:tailEnd/>
          </a:ln>
        </p:spPr>
        <p:txBody>
          <a:bodyPr/>
          <a:lstStyle/>
          <a:p>
            <a:endParaRPr lang="en-US"/>
          </a:p>
        </p:txBody>
      </p:sp>
      <p:sp>
        <p:nvSpPr>
          <p:cNvPr id="114091" name="Freeform 1371"/>
          <p:cNvSpPr>
            <a:spLocks/>
          </p:cNvSpPr>
          <p:nvPr/>
        </p:nvSpPr>
        <p:spPr bwMode="auto">
          <a:xfrm>
            <a:off x="5681663" y="564832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4092" name="Rectangle 1372"/>
          <p:cNvSpPr>
            <a:spLocks noChangeArrowheads="1"/>
          </p:cNvSpPr>
          <p:nvPr/>
        </p:nvSpPr>
        <p:spPr bwMode="auto">
          <a:xfrm>
            <a:off x="5681663" y="5648325"/>
            <a:ext cx="469900" cy="158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93" name="Freeform 1373"/>
          <p:cNvSpPr>
            <a:spLocks/>
          </p:cNvSpPr>
          <p:nvPr/>
        </p:nvSpPr>
        <p:spPr bwMode="auto">
          <a:xfrm>
            <a:off x="5681663" y="5645150"/>
            <a:ext cx="469900" cy="7938"/>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rgbClr val="000000"/>
          </a:solidFill>
          <a:ln w="28575">
            <a:solidFill>
              <a:schemeClr val="tx1"/>
            </a:solidFill>
            <a:round/>
            <a:headEnd/>
            <a:tailEnd/>
          </a:ln>
        </p:spPr>
        <p:txBody>
          <a:bodyPr/>
          <a:lstStyle/>
          <a:p>
            <a:endParaRPr lang="en-US"/>
          </a:p>
        </p:txBody>
      </p:sp>
      <p:sp>
        <p:nvSpPr>
          <p:cNvPr id="114094" name="Freeform 1374"/>
          <p:cNvSpPr>
            <a:spLocks/>
          </p:cNvSpPr>
          <p:nvPr/>
        </p:nvSpPr>
        <p:spPr bwMode="auto">
          <a:xfrm>
            <a:off x="5681663" y="5645150"/>
            <a:ext cx="469900" cy="7938"/>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rgbClr val="000000"/>
          </a:solidFill>
          <a:ln w="28575">
            <a:solidFill>
              <a:schemeClr val="tx1"/>
            </a:solidFill>
            <a:round/>
            <a:headEnd/>
            <a:tailEnd/>
          </a:ln>
        </p:spPr>
        <p:txBody>
          <a:bodyPr/>
          <a:lstStyle/>
          <a:p>
            <a:endParaRPr lang="en-US"/>
          </a:p>
        </p:txBody>
      </p:sp>
      <p:sp>
        <p:nvSpPr>
          <p:cNvPr id="114095" name="Rectangle 1375"/>
          <p:cNvSpPr>
            <a:spLocks noChangeArrowheads="1"/>
          </p:cNvSpPr>
          <p:nvPr/>
        </p:nvSpPr>
        <p:spPr bwMode="auto">
          <a:xfrm>
            <a:off x="5681663" y="5645150"/>
            <a:ext cx="469900" cy="7938"/>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96" name="Freeform 1376"/>
          <p:cNvSpPr>
            <a:spLocks/>
          </p:cNvSpPr>
          <p:nvPr/>
        </p:nvSpPr>
        <p:spPr bwMode="auto">
          <a:xfrm>
            <a:off x="5224463" y="5662613"/>
            <a:ext cx="446087"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097" name="Freeform 1377"/>
          <p:cNvSpPr>
            <a:spLocks/>
          </p:cNvSpPr>
          <p:nvPr/>
        </p:nvSpPr>
        <p:spPr bwMode="auto">
          <a:xfrm>
            <a:off x="5224463" y="5662613"/>
            <a:ext cx="446087"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4098" name="Rectangle 1378"/>
          <p:cNvSpPr>
            <a:spLocks noChangeArrowheads="1"/>
          </p:cNvSpPr>
          <p:nvPr/>
        </p:nvSpPr>
        <p:spPr bwMode="auto">
          <a:xfrm>
            <a:off x="5224463" y="5662613"/>
            <a:ext cx="446087"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099" name="Freeform 1331"/>
          <p:cNvSpPr>
            <a:spLocks/>
          </p:cNvSpPr>
          <p:nvPr/>
        </p:nvSpPr>
        <p:spPr bwMode="auto">
          <a:xfrm>
            <a:off x="2884488" y="3203575"/>
            <a:ext cx="1374775" cy="58738"/>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chemeClr val="folHlink"/>
          </a:solidFill>
          <a:ln w="28575">
            <a:solidFill>
              <a:schemeClr val="tx1"/>
            </a:solidFill>
            <a:round/>
            <a:headEnd/>
            <a:tailEnd/>
          </a:ln>
        </p:spPr>
        <p:txBody>
          <a:bodyPr/>
          <a:lstStyle/>
          <a:p>
            <a:endParaRPr lang="en-US"/>
          </a:p>
        </p:txBody>
      </p:sp>
      <p:sp>
        <p:nvSpPr>
          <p:cNvPr id="114100" name="Freeform 1332"/>
          <p:cNvSpPr>
            <a:spLocks/>
          </p:cNvSpPr>
          <p:nvPr/>
        </p:nvSpPr>
        <p:spPr bwMode="auto">
          <a:xfrm>
            <a:off x="2884488" y="3203575"/>
            <a:ext cx="1374775" cy="58738"/>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chemeClr val="folHlink"/>
          </a:solidFill>
          <a:ln w="28575">
            <a:solidFill>
              <a:schemeClr val="tx1"/>
            </a:solidFill>
            <a:round/>
            <a:headEnd/>
            <a:tailEnd/>
          </a:ln>
        </p:spPr>
        <p:txBody>
          <a:bodyPr/>
          <a:lstStyle/>
          <a:p>
            <a:endParaRPr lang="en-US"/>
          </a:p>
        </p:txBody>
      </p:sp>
      <p:sp>
        <p:nvSpPr>
          <p:cNvPr id="114101" name="Rectangle 1333"/>
          <p:cNvSpPr>
            <a:spLocks noChangeArrowheads="1"/>
          </p:cNvSpPr>
          <p:nvPr/>
        </p:nvSpPr>
        <p:spPr bwMode="auto">
          <a:xfrm>
            <a:off x="2884488" y="3203575"/>
            <a:ext cx="1374775" cy="5873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02" name="Freeform 858"/>
          <p:cNvSpPr>
            <a:spLocks/>
          </p:cNvSpPr>
          <p:nvPr/>
        </p:nvSpPr>
        <p:spPr bwMode="auto">
          <a:xfrm>
            <a:off x="3797300"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4103" name="Freeform 859"/>
          <p:cNvSpPr>
            <a:spLocks/>
          </p:cNvSpPr>
          <p:nvPr/>
        </p:nvSpPr>
        <p:spPr bwMode="auto">
          <a:xfrm>
            <a:off x="3797300"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4104" name="Rectangle 860"/>
          <p:cNvSpPr>
            <a:spLocks noChangeArrowheads="1"/>
          </p:cNvSpPr>
          <p:nvPr/>
        </p:nvSpPr>
        <p:spPr bwMode="auto">
          <a:xfrm>
            <a:off x="3797300"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05" name="Freeform 894"/>
          <p:cNvSpPr>
            <a:spLocks/>
          </p:cNvSpPr>
          <p:nvPr/>
        </p:nvSpPr>
        <p:spPr bwMode="auto">
          <a:xfrm>
            <a:off x="3327400" y="2700338"/>
            <a:ext cx="6350" cy="3028950"/>
          </a:xfrm>
          <a:custGeom>
            <a:avLst/>
            <a:gdLst>
              <a:gd name="T0" fmla="*/ 2147483646 w 53"/>
              <a:gd name="T1" fmla="*/ 0 h 24809"/>
              <a:gd name="T2" fmla="*/ 0 w 53"/>
              <a:gd name="T3" fmla="*/ 0 h 24809"/>
              <a:gd name="T4" fmla="*/ 2147483646 w 53"/>
              <a:gd name="T5" fmla="*/ 2147483646 h 24809"/>
              <a:gd name="T6" fmla="*/ 2147483646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53" y="0"/>
                </a:moveTo>
                <a:lnTo>
                  <a:pt x="0" y="0"/>
                </a:lnTo>
                <a:lnTo>
                  <a:pt x="53" y="24809"/>
                </a:lnTo>
                <a:lnTo>
                  <a:pt x="53" y="0"/>
                </a:lnTo>
                <a:close/>
              </a:path>
            </a:pathLst>
          </a:custGeom>
          <a:solidFill>
            <a:srgbClr val="000000"/>
          </a:solidFill>
          <a:ln w="28575">
            <a:solidFill>
              <a:schemeClr val="tx1"/>
            </a:solidFill>
            <a:round/>
            <a:headEnd/>
            <a:tailEnd/>
          </a:ln>
        </p:spPr>
        <p:txBody>
          <a:bodyPr/>
          <a:lstStyle/>
          <a:p>
            <a:endParaRPr lang="en-US"/>
          </a:p>
        </p:txBody>
      </p:sp>
      <p:sp>
        <p:nvSpPr>
          <p:cNvPr id="114106" name="Freeform 895"/>
          <p:cNvSpPr>
            <a:spLocks/>
          </p:cNvSpPr>
          <p:nvPr/>
        </p:nvSpPr>
        <p:spPr bwMode="auto">
          <a:xfrm>
            <a:off x="3327400" y="2700338"/>
            <a:ext cx="6350" cy="3028950"/>
          </a:xfrm>
          <a:custGeom>
            <a:avLst/>
            <a:gdLst>
              <a:gd name="T0" fmla="*/ 0 w 53"/>
              <a:gd name="T1" fmla="*/ 0 h 24809"/>
              <a:gd name="T2" fmla="*/ 2147483646 w 53"/>
              <a:gd name="T3" fmla="*/ 2147483646 h 24809"/>
              <a:gd name="T4" fmla="*/ 0 w 53"/>
              <a:gd name="T5" fmla="*/ 2147483646 h 24809"/>
              <a:gd name="T6" fmla="*/ 0 w 53"/>
              <a:gd name="T7" fmla="*/ 0 h 24809"/>
              <a:gd name="T8" fmla="*/ 0 60000 65536"/>
              <a:gd name="T9" fmla="*/ 0 60000 65536"/>
              <a:gd name="T10" fmla="*/ 0 60000 65536"/>
              <a:gd name="T11" fmla="*/ 0 60000 65536"/>
              <a:gd name="T12" fmla="*/ 0 w 53"/>
              <a:gd name="T13" fmla="*/ 0 h 24809"/>
              <a:gd name="T14" fmla="*/ 53 w 53"/>
              <a:gd name="T15" fmla="*/ 24809 h 24809"/>
            </a:gdLst>
            <a:ahLst/>
            <a:cxnLst>
              <a:cxn ang="T8">
                <a:pos x="T0" y="T1"/>
              </a:cxn>
              <a:cxn ang="T9">
                <a:pos x="T2" y="T3"/>
              </a:cxn>
              <a:cxn ang="T10">
                <a:pos x="T4" y="T5"/>
              </a:cxn>
              <a:cxn ang="T11">
                <a:pos x="T6" y="T7"/>
              </a:cxn>
            </a:cxnLst>
            <a:rect l="T12" t="T13" r="T14" b="T15"/>
            <a:pathLst>
              <a:path w="53" h="24809">
                <a:moveTo>
                  <a:pt x="0" y="0"/>
                </a:moveTo>
                <a:lnTo>
                  <a:pt x="53" y="24809"/>
                </a:lnTo>
                <a:lnTo>
                  <a:pt x="0" y="24809"/>
                </a:lnTo>
                <a:lnTo>
                  <a:pt x="0" y="0"/>
                </a:lnTo>
                <a:close/>
              </a:path>
            </a:pathLst>
          </a:custGeom>
          <a:solidFill>
            <a:srgbClr val="000000"/>
          </a:solidFill>
          <a:ln w="28575">
            <a:solidFill>
              <a:schemeClr val="tx1"/>
            </a:solidFill>
            <a:round/>
            <a:headEnd/>
            <a:tailEnd/>
          </a:ln>
        </p:spPr>
        <p:txBody>
          <a:bodyPr/>
          <a:lstStyle/>
          <a:p>
            <a:endParaRPr lang="en-US"/>
          </a:p>
        </p:txBody>
      </p:sp>
      <p:sp>
        <p:nvSpPr>
          <p:cNvPr id="114107" name="Rectangle 896"/>
          <p:cNvSpPr>
            <a:spLocks noChangeArrowheads="1"/>
          </p:cNvSpPr>
          <p:nvPr/>
        </p:nvSpPr>
        <p:spPr bwMode="auto">
          <a:xfrm>
            <a:off x="3327400" y="2700338"/>
            <a:ext cx="6350" cy="30289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08" name="Freeform 1025"/>
          <p:cNvSpPr>
            <a:spLocks/>
          </p:cNvSpPr>
          <p:nvPr/>
        </p:nvSpPr>
        <p:spPr bwMode="auto">
          <a:xfrm>
            <a:off x="3330575" y="417353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09" name="Freeform 1026"/>
          <p:cNvSpPr>
            <a:spLocks/>
          </p:cNvSpPr>
          <p:nvPr/>
        </p:nvSpPr>
        <p:spPr bwMode="auto">
          <a:xfrm>
            <a:off x="3330575" y="417353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10" name="Rectangle 1027"/>
          <p:cNvSpPr>
            <a:spLocks noChangeArrowheads="1"/>
          </p:cNvSpPr>
          <p:nvPr/>
        </p:nvSpPr>
        <p:spPr bwMode="auto">
          <a:xfrm>
            <a:off x="3330575" y="4173538"/>
            <a:ext cx="4699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11" name="Freeform 1028"/>
          <p:cNvSpPr>
            <a:spLocks/>
          </p:cNvSpPr>
          <p:nvPr/>
        </p:nvSpPr>
        <p:spPr bwMode="auto">
          <a:xfrm>
            <a:off x="3330575" y="417195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112" name="Freeform 1029"/>
          <p:cNvSpPr>
            <a:spLocks/>
          </p:cNvSpPr>
          <p:nvPr/>
        </p:nvSpPr>
        <p:spPr bwMode="auto">
          <a:xfrm>
            <a:off x="3330575" y="417195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13" name="Rectangle 1030"/>
          <p:cNvSpPr>
            <a:spLocks noChangeArrowheads="1"/>
          </p:cNvSpPr>
          <p:nvPr/>
        </p:nvSpPr>
        <p:spPr bwMode="auto">
          <a:xfrm>
            <a:off x="3330575" y="4171950"/>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14" name="Freeform 1031"/>
          <p:cNvSpPr>
            <a:spLocks/>
          </p:cNvSpPr>
          <p:nvPr/>
        </p:nvSpPr>
        <p:spPr bwMode="auto">
          <a:xfrm>
            <a:off x="3343275" y="3695700"/>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15" name="Freeform 1032"/>
          <p:cNvSpPr>
            <a:spLocks/>
          </p:cNvSpPr>
          <p:nvPr/>
        </p:nvSpPr>
        <p:spPr bwMode="auto">
          <a:xfrm>
            <a:off x="3343275" y="3695700"/>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16" name="Rectangle 1033"/>
          <p:cNvSpPr>
            <a:spLocks noChangeArrowheads="1"/>
          </p:cNvSpPr>
          <p:nvPr/>
        </p:nvSpPr>
        <p:spPr bwMode="auto">
          <a:xfrm>
            <a:off x="3343275" y="3695700"/>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17" name="Freeform 1034"/>
          <p:cNvSpPr>
            <a:spLocks/>
          </p:cNvSpPr>
          <p:nvPr/>
        </p:nvSpPr>
        <p:spPr bwMode="auto">
          <a:xfrm>
            <a:off x="3343275" y="4186238"/>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18" name="Freeform 1035"/>
          <p:cNvSpPr>
            <a:spLocks/>
          </p:cNvSpPr>
          <p:nvPr/>
        </p:nvSpPr>
        <p:spPr bwMode="auto">
          <a:xfrm>
            <a:off x="3343275" y="4186238"/>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19" name="Rectangle 1036"/>
          <p:cNvSpPr>
            <a:spLocks noChangeArrowheads="1"/>
          </p:cNvSpPr>
          <p:nvPr/>
        </p:nvSpPr>
        <p:spPr bwMode="auto">
          <a:xfrm>
            <a:off x="3343275" y="4186238"/>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20" name="Freeform 1037"/>
          <p:cNvSpPr>
            <a:spLocks/>
          </p:cNvSpPr>
          <p:nvPr/>
        </p:nvSpPr>
        <p:spPr bwMode="auto">
          <a:xfrm>
            <a:off x="3330575" y="51562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21" name="Freeform 1038"/>
          <p:cNvSpPr>
            <a:spLocks/>
          </p:cNvSpPr>
          <p:nvPr/>
        </p:nvSpPr>
        <p:spPr bwMode="auto">
          <a:xfrm>
            <a:off x="3330575" y="51562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22" name="Rectangle 1039"/>
          <p:cNvSpPr>
            <a:spLocks noChangeArrowheads="1"/>
          </p:cNvSpPr>
          <p:nvPr/>
        </p:nvSpPr>
        <p:spPr bwMode="auto">
          <a:xfrm>
            <a:off x="3330575" y="5156200"/>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23" name="Freeform 1040"/>
          <p:cNvSpPr>
            <a:spLocks/>
          </p:cNvSpPr>
          <p:nvPr/>
        </p:nvSpPr>
        <p:spPr bwMode="auto">
          <a:xfrm>
            <a:off x="3330575" y="51546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124" name="Freeform 1041"/>
          <p:cNvSpPr>
            <a:spLocks/>
          </p:cNvSpPr>
          <p:nvPr/>
        </p:nvSpPr>
        <p:spPr bwMode="auto">
          <a:xfrm>
            <a:off x="3330575" y="51546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25" name="Rectangle 1042"/>
          <p:cNvSpPr>
            <a:spLocks noChangeArrowheads="1"/>
          </p:cNvSpPr>
          <p:nvPr/>
        </p:nvSpPr>
        <p:spPr bwMode="auto">
          <a:xfrm>
            <a:off x="3330575" y="5154613"/>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26" name="Freeform 1043"/>
          <p:cNvSpPr>
            <a:spLocks/>
          </p:cNvSpPr>
          <p:nvPr/>
        </p:nvSpPr>
        <p:spPr bwMode="auto">
          <a:xfrm>
            <a:off x="3343275" y="4678363"/>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27" name="Freeform 1044"/>
          <p:cNvSpPr>
            <a:spLocks/>
          </p:cNvSpPr>
          <p:nvPr/>
        </p:nvSpPr>
        <p:spPr bwMode="auto">
          <a:xfrm>
            <a:off x="3343275" y="4678363"/>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28" name="Rectangle 1045"/>
          <p:cNvSpPr>
            <a:spLocks noChangeArrowheads="1"/>
          </p:cNvSpPr>
          <p:nvPr/>
        </p:nvSpPr>
        <p:spPr bwMode="auto">
          <a:xfrm>
            <a:off x="3343275" y="4678363"/>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29" name="Rectangle 1048"/>
          <p:cNvSpPr>
            <a:spLocks noChangeArrowheads="1"/>
          </p:cNvSpPr>
          <p:nvPr/>
        </p:nvSpPr>
        <p:spPr bwMode="auto">
          <a:xfrm>
            <a:off x="3343275" y="5170488"/>
            <a:ext cx="446088"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30" name="Freeform 1049"/>
          <p:cNvSpPr>
            <a:spLocks/>
          </p:cNvSpPr>
          <p:nvPr/>
        </p:nvSpPr>
        <p:spPr bwMode="auto">
          <a:xfrm>
            <a:off x="3330575" y="36830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31" name="Freeform 1050"/>
          <p:cNvSpPr>
            <a:spLocks/>
          </p:cNvSpPr>
          <p:nvPr/>
        </p:nvSpPr>
        <p:spPr bwMode="auto">
          <a:xfrm>
            <a:off x="3330575" y="36830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32" name="Rectangle 1051"/>
          <p:cNvSpPr>
            <a:spLocks noChangeArrowheads="1"/>
          </p:cNvSpPr>
          <p:nvPr/>
        </p:nvSpPr>
        <p:spPr bwMode="auto">
          <a:xfrm>
            <a:off x="3330575" y="3683000"/>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33" name="Freeform 1052"/>
          <p:cNvSpPr>
            <a:spLocks/>
          </p:cNvSpPr>
          <p:nvPr/>
        </p:nvSpPr>
        <p:spPr bwMode="auto">
          <a:xfrm>
            <a:off x="3330575" y="36798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134" name="Freeform 1053"/>
          <p:cNvSpPr>
            <a:spLocks/>
          </p:cNvSpPr>
          <p:nvPr/>
        </p:nvSpPr>
        <p:spPr bwMode="auto">
          <a:xfrm>
            <a:off x="3330575" y="36798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35" name="Rectangle 1054"/>
          <p:cNvSpPr>
            <a:spLocks noChangeArrowheads="1"/>
          </p:cNvSpPr>
          <p:nvPr/>
        </p:nvSpPr>
        <p:spPr bwMode="auto">
          <a:xfrm>
            <a:off x="3330575" y="3679825"/>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36" name="Freeform 1056"/>
          <p:cNvSpPr>
            <a:spLocks/>
          </p:cNvSpPr>
          <p:nvPr/>
        </p:nvSpPr>
        <p:spPr bwMode="auto">
          <a:xfrm>
            <a:off x="3343275" y="3203575"/>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37" name="Freeform 1057"/>
          <p:cNvSpPr>
            <a:spLocks/>
          </p:cNvSpPr>
          <p:nvPr/>
        </p:nvSpPr>
        <p:spPr bwMode="auto">
          <a:xfrm>
            <a:off x="3343275" y="3203575"/>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38" name="Rectangle 1058"/>
          <p:cNvSpPr>
            <a:spLocks noChangeArrowheads="1"/>
          </p:cNvSpPr>
          <p:nvPr/>
        </p:nvSpPr>
        <p:spPr bwMode="auto">
          <a:xfrm>
            <a:off x="3343275" y="3203575"/>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39" name="Freeform 1059"/>
          <p:cNvSpPr>
            <a:spLocks/>
          </p:cNvSpPr>
          <p:nvPr/>
        </p:nvSpPr>
        <p:spPr bwMode="auto">
          <a:xfrm>
            <a:off x="3330575" y="319087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40" name="Freeform 1060"/>
          <p:cNvSpPr>
            <a:spLocks/>
          </p:cNvSpPr>
          <p:nvPr/>
        </p:nvSpPr>
        <p:spPr bwMode="auto">
          <a:xfrm>
            <a:off x="3330575" y="319087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41" name="Rectangle 1061"/>
          <p:cNvSpPr>
            <a:spLocks noChangeArrowheads="1"/>
          </p:cNvSpPr>
          <p:nvPr/>
        </p:nvSpPr>
        <p:spPr bwMode="auto">
          <a:xfrm>
            <a:off x="3330575" y="3190875"/>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42" name="Freeform 1062"/>
          <p:cNvSpPr>
            <a:spLocks/>
          </p:cNvSpPr>
          <p:nvPr/>
        </p:nvSpPr>
        <p:spPr bwMode="auto">
          <a:xfrm>
            <a:off x="3330575" y="318770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143" name="Freeform 1063"/>
          <p:cNvSpPr>
            <a:spLocks/>
          </p:cNvSpPr>
          <p:nvPr/>
        </p:nvSpPr>
        <p:spPr bwMode="auto">
          <a:xfrm>
            <a:off x="3330575" y="318770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44" name="Rectangle 1064"/>
          <p:cNvSpPr>
            <a:spLocks noChangeArrowheads="1"/>
          </p:cNvSpPr>
          <p:nvPr/>
        </p:nvSpPr>
        <p:spPr bwMode="auto">
          <a:xfrm>
            <a:off x="3330575" y="3187700"/>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45" name="Freeform 1065"/>
          <p:cNvSpPr>
            <a:spLocks/>
          </p:cNvSpPr>
          <p:nvPr/>
        </p:nvSpPr>
        <p:spPr bwMode="auto">
          <a:xfrm>
            <a:off x="3343275" y="2711450"/>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46" name="Freeform 1066"/>
          <p:cNvSpPr>
            <a:spLocks/>
          </p:cNvSpPr>
          <p:nvPr/>
        </p:nvSpPr>
        <p:spPr bwMode="auto">
          <a:xfrm>
            <a:off x="3343275" y="2711450"/>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47" name="Rectangle 1067"/>
          <p:cNvSpPr>
            <a:spLocks noChangeArrowheads="1"/>
          </p:cNvSpPr>
          <p:nvPr/>
        </p:nvSpPr>
        <p:spPr bwMode="auto">
          <a:xfrm>
            <a:off x="3343275" y="2711450"/>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48" name="Freeform 1211"/>
          <p:cNvSpPr>
            <a:spLocks/>
          </p:cNvSpPr>
          <p:nvPr/>
        </p:nvSpPr>
        <p:spPr bwMode="auto">
          <a:xfrm>
            <a:off x="3343275" y="5662613"/>
            <a:ext cx="446088" cy="57150"/>
          </a:xfrm>
          <a:custGeom>
            <a:avLst/>
            <a:gdLst>
              <a:gd name="T0" fmla="*/ 0 w 3658"/>
              <a:gd name="T1" fmla="*/ 2147483646 h 478"/>
              <a:gd name="T2" fmla="*/ 2147483646 w 3658"/>
              <a:gd name="T3" fmla="*/ 2147483646 h 478"/>
              <a:gd name="T4" fmla="*/ 0 w 3658"/>
              <a:gd name="T5" fmla="*/ 0 h 478"/>
              <a:gd name="T6" fmla="*/ 0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0" y="478"/>
                </a:moveTo>
                <a:lnTo>
                  <a:pt x="3658" y="478"/>
                </a:lnTo>
                <a:lnTo>
                  <a:pt x="0" y="0"/>
                </a:lnTo>
                <a:lnTo>
                  <a:pt x="0" y="478"/>
                </a:lnTo>
                <a:close/>
              </a:path>
            </a:pathLst>
          </a:custGeom>
          <a:solidFill>
            <a:srgbClr val="808080"/>
          </a:solidFill>
          <a:ln w="28575">
            <a:solidFill>
              <a:schemeClr val="tx1"/>
            </a:solidFill>
            <a:round/>
            <a:headEnd/>
            <a:tailEnd/>
          </a:ln>
        </p:spPr>
        <p:txBody>
          <a:bodyPr/>
          <a:lstStyle/>
          <a:p>
            <a:endParaRPr lang="en-US"/>
          </a:p>
        </p:txBody>
      </p:sp>
      <p:sp>
        <p:nvSpPr>
          <p:cNvPr id="114149" name="Freeform 1212"/>
          <p:cNvSpPr>
            <a:spLocks/>
          </p:cNvSpPr>
          <p:nvPr/>
        </p:nvSpPr>
        <p:spPr bwMode="auto">
          <a:xfrm>
            <a:off x="3343275" y="5662613"/>
            <a:ext cx="446088" cy="57150"/>
          </a:xfrm>
          <a:custGeom>
            <a:avLst/>
            <a:gdLst>
              <a:gd name="T0" fmla="*/ 2147483646 w 3658"/>
              <a:gd name="T1" fmla="*/ 2147483646 h 478"/>
              <a:gd name="T2" fmla="*/ 0 w 3658"/>
              <a:gd name="T3" fmla="*/ 0 h 478"/>
              <a:gd name="T4" fmla="*/ 2147483646 w 3658"/>
              <a:gd name="T5" fmla="*/ 0 h 478"/>
              <a:gd name="T6" fmla="*/ 2147483646 w 3658"/>
              <a:gd name="T7" fmla="*/ 2147483646 h 478"/>
              <a:gd name="T8" fmla="*/ 0 60000 65536"/>
              <a:gd name="T9" fmla="*/ 0 60000 65536"/>
              <a:gd name="T10" fmla="*/ 0 60000 65536"/>
              <a:gd name="T11" fmla="*/ 0 60000 65536"/>
              <a:gd name="T12" fmla="*/ 0 w 3658"/>
              <a:gd name="T13" fmla="*/ 0 h 478"/>
              <a:gd name="T14" fmla="*/ 3658 w 3658"/>
              <a:gd name="T15" fmla="*/ 478 h 478"/>
            </a:gdLst>
            <a:ahLst/>
            <a:cxnLst>
              <a:cxn ang="T8">
                <a:pos x="T0" y="T1"/>
              </a:cxn>
              <a:cxn ang="T9">
                <a:pos x="T2" y="T3"/>
              </a:cxn>
              <a:cxn ang="T10">
                <a:pos x="T4" y="T5"/>
              </a:cxn>
              <a:cxn ang="T11">
                <a:pos x="T6" y="T7"/>
              </a:cxn>
            </a:cxnLst>
            <a:rect l="T12" t="T13" r="T14" b="T15"/>
            <a:pathLst>
              <a:path w="3658" h="478">
                <a:moveTo>
                  <a:pt x="3658" y="478"/>
                </a:moveTo>
                <a:lnTo>
                  <a:pt x="0" y="0"/>
                </a:lnTo>
                <a:lnTo>
                  <a:pt x="3658" y="0"/>
                </a:lnTo>
                <a:lnTo>
                  <a:pt x="3658" y="478"/>
                </a:lnTo>
                <a:close/>
              </a:path>
            </a:pathLst>
          </a:custGeom>
          <a:solidFill>
            <a:srgbClr val="808080"/>
          </a:solidFill>
          <a:ln w="28575">
            <a:solidFill>
              <a:schemeClr val="tx1"/>
            </a:solidFill>
            <a:round/>
            <a:headEnd/>
            <a:tailEnd/>
          </a:ln>
        </p:spPr>
        <p:txBody>
          <a:bodyPr/>
          <a:lstStyle/>
          <a:p>
            <a:endParaRPr lang="en-US"/>
          </a:p>
        </p:txBody>
      </p:sp>
      <p:sp>
        <p:nvSpPr>
          <p:cNvPr id="114150" name="Rectangle 1213"/>
          <p:cNvSpPr>
            <a:spLocks noChangeArrowheads="1"/>
          </p:cNvSpPr>
          <p:nvPr/>
        </p:nvSpPr>
        <p:spPr bwMode="auto">
          <a:xfrm>
            <a:off x="3343275" y="5662613"/>
            <a:ext cx="446088" cy="571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51" name="Line 1243"/>
          <p:cNvSpPr>
            <a:spLocks noChangeShapeType="1"/>
          </p:cNvSpPr>
          <p:nvPr/>
        </p:nvSpPr>
        <p:spPr bwMode="auto">
          <a:xfrm>
            <a:off x="379095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52" name="Freeform 1244"/>
          <p:cNvSpPr>
            <a:spLocks/>
          </p:cNvSpPr>
          <p:nvPr/>
        </p:nvSpPr>
        <p:spPr bwMode="auto">
          <a:xfrm>
            <a:off x="3773488" y="5772150"/>
            <a:ext cx="19050" cy="1588"/>
          </a:xfrm>
          <a:custGeom>
            <a:avLst/>
            <a:gdLst>
              <a:gd name="T0" fmla="*/ 2147483646 w 146"/>
              <a:gd name="T1" fmla="*/ 2147483646 h 13"/>
              <a:gd name="T2" fmla="*/ 2147483646 w 146"/>
              <a:gd name="T3" fmla="*/ 0 h 13"/>
              <a:gd name="T4" fmla="*/ 0 w 146"/>
              <a:gd name="T5" fmla="*/ 2147483646 h 13"/>
              <a:gd name="T6" fmla="*/ 2147483646 w 146"/>
              <a:gd name="T7" fmla="*/ 2147483646 h 13"/>
              <a:gd name="T8" fmla="*/ 0 60000 65536"/>
              <a:gd name="T9" fmla="*/ 0 60000 65536"/>
              <a:gd name="T10" fmla="*/ 0 60000 65536"/>
              <a:gd name="T11" fmla="*/ 0 60000 65536"/>
              <a:gd name="T12" fmla="*/ 0 w 146"/>
              <a:gd name="T13" fmla="*/ 0 h 13"/>
              <a:gd name="T14" fmla="*/ 146 w 146"/>
              <a:gd name="T15" fmla="*/ 13 h 13"/>
            </a:gdLst>
            <a:ahLst/>
            <a:cxnLst>
              <a:cxn ang="T8">
                <a:pos x="T0" y="T1"/>
              </a:cxn>
              <a:cxn ang="T9">
                <a:pos x="T2" y="T3"/>
              </a:cxn>
              <a:cxn ang="T10">
                <a:pos x="T4" y="T5"/>
              </a:cxn>
              <a:cxn ang="T11">
                <a:pos x="T6" y="T7"/>
              </a:cxn>
            </a:cxnLst>
            <a:rect l="T12" t="T13" r="T14" b="T15"/>
            <a:pathLst>
              <a:path w="146" h="13">
                <a:moveTo>
                  <a:pt x="146" y="13"/>
                </a:moveTo>
                <a:lnTo>
                  <a:pt x="133" y="0"/>
                </a:lnTo>
                <a:lnTo>
                  <a:pt x="0" y="13"/>
                </a:lnTo>
                <a:lnTo>
                  <a:pt x="146" y="13"/>
                </a:lnTo>
                <a:close/>
              </a:path>
            </a:pathLst>
          </a:custGeom>
          <a:solidFill>
            <a:srgbClr val="000000"/>
          </a:solidFill>
          <a:ln w="15875">
            <a:solidFill>
              <a:schemeClr val="tx1"/>
            </a:solidFill>
            <a:round/>
            <a:headEnd/>
            <a:tailEnd/>
          </a:ln>
        </p:spPr>
        <p:txBody>
          <a:bodyPr/>
          <a:lstStyle/>
          <a:p>
            <a:endParaRPr lang="en-US"/>
          </a:p>
        </p:txBody>
      </p:sp>
      <p:sp>
        <p:nvSpPr>
          <p:cNvPr id="114153" name="Freeform 1245"/>
          <p:cNvSpPr>
            <a:spLocks/>
          </p:cNvSpPr>
          <p:nvPr/>
        </p:nvSpPr>
        <p:spPr bwMode="auto">
          <a:xfrm>
            <a:off x="3773488" y="5772150"/>
            <a:ext cx="17462" cy="1588"/>
          </a:xfrm>
          <a:custGeom>
            <a:avLst/>
            <a:gdLst>
              <a:gd name="T0" fmla="*/ 2147483646 w 133"/>
              <a:gd name="T1" fmla="*/ 0 h 13"/>
              <a:gd name="T2" fmla="*/ 0 w 133"/>
              <a:gd name="T3" fmla="*/ 2147483646 h 13"/>
              <a:gd name="T4" fmla="*/ 2147483646 w 133"/>
              <a:gd name="T5" fmla="*/ 0 h 13"/>
              <a:gd name="T6" fmla="*/ 2147483646 w 133"/>
              <a:gd name="T7" fmla="*/ 0 h 13"/>
              <a:gd name="T8" fmla="*/ 0 60000 65536"/>
              <a:gd name="T9" fmla="*/ 0 60000 65536"/>
              <a:gd name="T10" fmla="*/ 0 60000 65536"/>
              <a:gd name="T11" fmla="*/ 0 60000 65536"/>
              <a:gd name="T12" fmla="*/ 0 w 133"/>
              <a:gd name="T13" fmla="*/ 0 h 13"/>
              <a:gd name="T14" fmla="*/ 133 w 133"/>
              <a:gd name="T15" fmla="*/ 13 h 13"/>
            </a:gdLst>
            <a:ahLst/>
            <a:cxnLst>
              <a:cxn ang="T8">
                <a:pos x="T0" y="T1"/>
              </a:cxn>
              <a:cxn ang="T9">
                <a:pos x="T2" y="T3"/>
              </a:cxn>
              <a:cxn ang="T10">
                <a:pos x="T4" y="T5"/>
              </a:cxn>
              <a:cxn ang="T11">
                <a:pos x="T6" y="T7"/>
              </a:cxn>
            </a:cxnLst>
            <a:rect l="T12" t="T13" r="T14" b="T15"/>
            <a:pathLst>
              <a:path w="133" h="13">
                <a:moveTo>
                  <a:pt x="133" y="0"/>
                </a:moveTo>
                <a:lnTo>
                  <a:pt x="0" y="13"/>
                </a:lnTo>
                <a:lnTo>
                  <a:pt x="23" y="0"/>
                </a:lnTo>
                <a:lnTo>
                  <a:pt x="133" y="0"/>
                </a:lnTo>
                <a:close/>
              </a:path>
            </a:pathLst>
          </a:custGeom>
          <a:solidFill>
            <a:srgbClr val="000000"/>
          </a:solidFill>
          <a:ln w="15875">
            <a:solidFill>
              <a:schemeClr val="tx1"/>
            </a:solidFill>
            <a:round/>
            <a:headEnd/>
            <a:tailEnd/>
          </a:ln>
        </p:spPr>
        <p:txBody>
          <a:bodyPr/>
          <a:lstStyle/>
          <a:p>
            <a:endParaRPr lang="en-US"/>
          </a:p>
        </p:txBody>
      </p:sp>
      <p:sp>
        <p:nvSpPr>
          <p:cNvPr id="114154" name="Freeform 1246"/>
          <p:cNvSpPr>
            <a:spLocks/>
          </p:cNvSpPr>
          <p:nvPr/>
        </p:nvSpPr>
        <p:spPr bwMode="auto">
          <a:xfrm>
            <a:off x="3773488" y="5772150"/>
            <a:ext cx="19050" cy="1588"/>
          </a:xfrm>
          <a:custGeom>
            <a:avLst/>
            <a:gdLst>
              <a:gd name="T0" fmla="*/ 2147483646 w 146"/>
              <a:gd name="T1" fmla="*/ 2147483646 h 13"/>
              <a:gd name="T2" fmla="*/ 2147483646 w 146"/>
              <a:gd name="T3" fmla="*/ 0 h 13"/>
              <a:gd name="T4" fmla="*/ 2147483646 w 146"/>
              <a:gd name="T5" fmla="*/ 0 h 13"/>
              <a:gd name="T6" fmla="*/ 0 w 146"/>
              <a:gd name="T7" fmla="*/ 2147483646 h 13"/>
              <a:gd name="T8" fmla="*/ 2147483646 w 146"/>
              <a:gd name="T9" fmla="*/ 2147483646 h 13"/>
              <a:gd name="T10" fmla="*/ 0 60000 65536"/>
              <a:gd name="T11" fmla="*/ 0 60000 65536"/>
              <a:gd name="T12" fmla="*/ 0 60000 65536"/>
              <a:gd name="T13" fmla="*/ 0 60000 65536"/>
              <a:gd name="T14" fmla="*/ 0 60000 65536"/>
              <a:gd name="T15" fmla="*/ 0 w 146"/>
              <a:gd name="T16" fmla="*/ 0 h 13"/>
              <a:gd name="T17" fmla="*/ 146 w 146"/>
              <a:gd name="T18" fmla="*/ 13 h 13"/>
            </a:gdLst>
            <a:ahLst/>
            <a:cxnLst>
              <a:cxn ang="T10">
                <a:pos x="T0" y="T1"/>
              </a:cxn>
              <a:cxn ang="T11">
                <a:pos x="T2" y="T3"/>
              </a:cxn>
              <a:cxn ang="T12">
                <a:pos x="T4" y="T5"/>
              </a:cxn>
              <a:cxn ang="T13">
                <a:pos x="T6" y="T7"/>
              </a:cxn>
              <a:cxn ang="T14">
                <a:pos x="T8" y="T9"/>
              </a:cxn>
            </a:cxnLst>
            <a:rect l="T15" t="T16" r="T17" b="T18"/>
            <a:pathLst>
              <a:path w="146" h="13">
                <a:moveTo>
                  <a:pt x="146" y="13"/>
                </a:moveTo>
                <a:lnTo>
                  <a:pt x="133" y="0"/>
                </a:lnTo>
                <a:lnTo>
                  <a:pt x="23" y="0"/>
                </a:lnTo>
                <a:lnTo>
                  <a:pt x="0" y="13"/>
                </a:lnTo>
                <a:lnTo>
                  <a:pt x="14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55" name="Freeform 1247"/>
          <p:cNvSpPr>
            <a:spLocks/>
          </p:cNvSpPr>
          <p:nvPr/>
        </p:nvSpPr>
        <p:spPr bwMode="auto">
          <a:xfrm>
            <a:off x="3773488" y="5727700"/>
            <a:ext cx="26987"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3"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4156" name="Freeform 1248"/>
          <p:cNvSpPr>
            <a:spLocks/>
          </p:cNvSpPr>
          <p:nvPr/>
        </p:nvSpPr>
        <p:spPr bwMode="auto">
          <a:xfrm>
            <a:off x="3776663" y="5727700"/>
            <a:ext cx="23812" cy="44450"/>
          </a:xfrm>
          <a:custGeom>
            <a:avLst/>
            <a:gdLst>
              <a:gd name="T0" fmla="*/ 0 w 197"/>
              <a:gd name="T1" fmla="*/ 2147483646 h 368"/>
              <a:gd name="T2" fmla="*/ 2147483646 w 197"/>
              <a:gd name="T3" fmla="*/ 0 h 368"/>
              <a:gd name="T4" fmla="*/ 2147483646 w 197"/>
              <a:gd name="T5" fmla="*/ 2147483646 h 368"/>
              <a:gd name="T6" fmla="*/ 0 w 197"/>
              <a:gd name="T7" fmla="*/ 2147483646 h 368"/>
              <a:gd name="T8" fmla="*/ 0 60000 65536"/>
              <a:gd name="T9" fmla="*/ 0 60000 65536"/>
              <a:gd name="T10" fmla="*/ 0 60000 65536"/>
              <a:gd name="T11" fmla="*/ 0 60000 65536"/>
              <a:gd name="T12" fmla="*/ 0 w 197"/>
              <a:gd name="T13" fmla="*/ 0 h 368"/>
              <a:gd name="T14" fmla="*/ 197 w 197"/>
              <a:gd name="T15" fmla="*/ 368 h 368"/>
            </a:gdLst>
            <a:ahLst/>
            <a:cxnLst>
              <a:cxn ang="T8">
                <a:pos x="T0" y="T1"/>
              </a:cxn>
              <a:cxn ang="T9">
                <a:pos x="T2" y="T3"/>
              </a:cxn>
              <a:cxn ang="T10">
                <a:pos x="T4" y="T5"/>
              </a:cxn>
              <a:cxn ang="T11">
                <a:pos x="T6" y="T7"/>
              </a:cxn>
            </a:cxnLst>
            <a:rect l="T12" t="T13" r="T14" b="T15"/>
            <a:pathLst>
              <a:path w="197" h="368">
                <a:moveTo>
                  <a:pt x="0" y="368"/>
                </a:moveTo>
                <a:lnTo>
                  <a:pt x="197" y="0"/>
                </a:lnTo>
                <a:lnTo>
                  <a:pt x="197"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4157" name="Freeform 1249"/>
          <p:cNvSpPr>
            <a:spLocks/>
          </p:cNvSpPr>
          <p:nvPr/>
        </p:nvSpPr>
        <p:spPr bwMode="auto">
          <a:xfrm>
            <a:off x="3773488" y="5727700"/>
            <a:ext cx="26987"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3"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58" name="Freeform 1250"/>
          <p:cNvSpPr>
            <a:spLocks/>
          </p:cNvSpPr>
          <p:nvPr/>
        </p:nvSpPr>
        <p:spPr bwMode="auto">
          <a:xfrm>
            <a:off x="3800475" y="5727700"/>
            <a:ext cx="26988"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4159" name="Freeform 1251"/>
          <p:cNvSpPr>
            <a:spLocks/>
          </p:cNvSpPr>
          <p:nvPr/>
        </p:nvSpPr>
        <p:spPr bwMode="auto">
          <a:xfrm>
            <a:off x="3800475" y="5730875"/>
            <a:ext cx="26988"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4160" name="Freeform 1252"/>
          <p:cNvSpPr>
            <a:spLocks/>
          </p:cNvSpPr>
          <p:nvPr/>
        </p:nvSpPr>
        <p:spPr bwMode="auto">
          <a:xfrm>
            <a:off x="3800475" y="5727700"/>
            <a:ext cx="26988"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61" name="Freeform 1253"/>
          <p:cNvSpPr>
            <a:spLocks/>
          </p:cNvSpPr>
          <p:nvPr/>
        </p:nvSpPr>
        <p:spPr bwMode="auto">
          <a:xfrm>
            <a:off x="3810000" y="5772150"/>
            <a:ext cx="17463"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4162" name="Freeform 1254"/>
          <p:cNvSpPr>
            <a:spLocks/>
          </p:cNvSpPr>
          <p:nvPr/>
        </p:nvSpPr>
        <p:spPr bwMode="auto">
          <a:xfrm>
            <a:off x="3810000" y="5772150"/>
            <a:ext cx="14288"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4163" name="Freeform 1255"/>
          <p:cNvSpPr>
            <a:spLocks/>
          </p:cNvSpPr>
          <p:nvPr/>
        </p:nvSpPr>
        <p:spPr bwMode="auto">
          <a:xfrm>
            <a:off x="3810000" y="5772150"/>
            <a:ext cx="17463"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64" name="Line 1257"/>
          <p:cNvSpPr>
            <a:spLocks noChangeShapeType="1"/>
          </p:cNvSpPr>
          <p:nvPr/>
        </p:nvSpPr>
        <p:spPr bwMode="auto">
          <a:xfrm>
            <a:off x="381000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5" name="Freeform 1258"/>
          <p:cNvSpPr>
            <a:spLocks/>
          </p:cNvSpPr>
          <p:nvPr/>
        </p:nvSpPr>
        <p:spPr bwMode="auto">
          <a:xfrm>
            <a:off x="3792538" y="5772150"/>
            <a:ext cx="17462" cy="1588"/>
          </a:xfrm>
          <a:custGeom>
            <a:avLst/>
            <a:gdLst>
              <a:gd name="T0" fmla="*/ 2147483646 w 153"/>
              <a:gd name="T1" fmla="*/ 2147483646 h 13"/>
              <a:gd name="T2" fmla="*/ 2147483646 w 153"/>
              <a:gd name="T3" fmla="*/ 0 h 13"/>
              <a:gd name="T4" fmla="*/ 0 w 153"/>
              <a:gd name="T5" fmla="*/ 2147483646 h 13"/>
              <a:gd name="T6" fmla="*/ 2147483646 w 153"/>
              <a:gd name="T7" fmla="*/ 2147483646 h 13"/>
              <a:gd name="T8" fmla="*/ 0 60000 65536"/>
              <a:gd name="T9" fmla="*/ 0 60000 65536"/>
              <a:gd name="T10" fmla="*/ 0 60000 65536"/>
              <a:gd name="T11" fmla="*/ 0 60000 65536"/>
              <a:gd name="T12" fmla="*/ 0 w 153"/>
              <a:gd name="T13" fmla="*/ 0 h 13"/>
              <a:gd name="T14" fmla="*/ 153 w 153"/>
              <a:gd name="T15" fmla="*/ 13 h 13"/>
            </a:gdLst>
            <a:ahLst/>
            <a:cxnLst>
              <a:cxn ang="T8">
                <a:pos x="T0" y="T1"/>
              </a:cxn>
              <a:cxn ang="T9">
                <a:pos x="T2" y="T3"/>
              </a:cxn>
              <a:cxn ang="T10">
                <a:pos x="T4" y="T5"/>
              </a:cxn>
              <a:cxn ang="T11">
                <a:pos x="T6" y="T7"/>
              </a:cxn>
            </a:cxnLst>
            <a:rect l="T12" t="T13" r="T14" b="T15"/>
            <a:pathLst>
              <a:path w="153" h="13">
                <a:moveTo>
                  <a:pt x="153" y="13"/>
                </a:moveTo>
                <a:lnTo>
                  <a:pt x="153" y="0"/>
                </a:lnTo>
                <a:lnTo>
                  <a:pt x="0" y="13"/>
                </a:lnTo>
                <a:lnTo>
                  <a:pt x="153" y="13"/>
                </a:lnTo>
                <a:close/>
              </a:path>
            </a:pathLst>
          </a:custGeom>
          <a:solidFill>
            <a:srgbClr val="000000"/>
          </a:solidFill>
          <a:ln w="15875">
            <a:solidFill>
              <a:schemeClr val="tx1"/>
            </a:solidFill>
            <a:round/>
            <a:headEnd/>
            <a:tailEnd/>
          </a:ln>
        </p:spPr>
        <p:txBody>
          <a:bodyPr/>
          <a:lstStyle/>
          <a:p>
            <a:endParaRPr lang="en-US"/>
          </a:p>
        </p:txBody>
      </p:sp>
      <p:sp>
        <p:nvSpPr>
          <p:cNvPr id="114166" name="Freeform 1259"/>
          <p:cNvSpPr>
            <a:spLocks/>
          </p:cNvSpPr>
          <p:nvPr/>
        </p:nvSpPr>
        <p:spPr bwMode="auto">
          <a:xfrm>
            <a:off x="3790950" y="5772150"/>
            <a:ext cx="19050"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3"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4167" name="Freeform 1260"/>
          <p:cNvSpPr>
            <a:spLocks/>
          </p:cNvSpPr>
          <p:nvPr/>
        </p:nvSpPr>
        <p:spPr bwMode="auto">
          <a:xfrm>
            <a:off x="3790950" y="5772150"/>
            <a:ext cx="19050"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3"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68" name="Line 1284"/>
          <p:cNvSpPr>
            <a:spLocks noChangeShapeType="1"/>
          </p:cNvSpPr>
          <p:nvPr/>
        </p:nvSpPr>
        <p:spPr bwMode="auto">
          <a:xfrm>
            <a:off x="332105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69" name="Freeform 1285"/>
          <p:cNvSpPr>
            <a:spLocks/>
          </p:cNvSpPr>
          <p:nvPr/>
        </p:nvSpPr>
        <p:spPr bwMode="auto">
          <a:xfrm>
            <a:off x="3303588" y="5772150"/>
            <a:ext cx="17462" cy="1588"/>
          </a:xfrm>
          <a:custGeom>
            <a:avLst/>
            <a:gdLst>
              <a:gd name="T0" fmla="*/ 2147483646 w 146"/>
              <a:gd name="T1" fmla="*/ 2147483646 h 13"/>
              <a:gd name="T2" fmla="*/ 2147483646 w 146"/>
              <a:gd name="T3" fmla="*/ 0 h 13"/>
              <a:gd name="T4" fmla="*/ 0 w 146"/>
              <a:gd name="T5" fmla="*/ 2147483646 h 13"/>
              <a:gd name="T6" fmla="*/ 2147483646 w 146"/>
              <a:gd name="T7" fmla="*/ 2147483646 h 13"/>
              <a:gd name="T8" fmla="*/ 0 60000 65536"/>
              <a:gd name="T9" fmla="*/ 0 60000 65536"/>
              <a:gd name="T10" fmla="*/ 0 60000 65536"/>
              <a:gd name="T11" fmla="*/ 0 60000 65536"/>
              <a:gd name="T12" fmla="*/ 0 w 146"/>
              <a:gd name="T13" fmla="*/ 0 h 13"/>
              <a:gd name="T14" fmla="*/ 146 w 146"/>
              <a:gd name="T15" fmla="*/ 13 h 13"/>
            </a:gdLst>
            <a:ahLst/>
            <a:cxnLst>
              <a:cxn ang="T8">
                <a:pos x="T0" y="T1"/>
              </a:cxn>
              <a:cxn ang="T9">
                <a:pos x="T2" y="T3"/>
              </a:cxn>
              <a:cxn ang="T10">
                <a:pos x="T4" y="T5"/>
              </a:cxn>
              <a:cxn ang="T11">
                <a:pos x="T6" y="T7"/>
              </a:cxn>
            </a:cxnLst>
            <a:rect l="T12" t="T13" r="T14" b="T15"/>
            <a:pathLst>
              <a:path w="146" h="13">
                <a:moveTo>
                  <a:pt x="146" y="13"/>
                </a:moveTo>
                <a:lnTo>
                  <a:pt x="133" y="0"/>
                </a:lnTo>
                <a:lnTo>
                  <a:pt x="0" y="13"/>
                </a:lnTo>
                <a:lnTo>
                  <a:pt x="146" y="13"/>
                </a:lnTo>
                <a:close/>
              </a:path>
            </a:pathLst>
          </a:custGeom>
          <a:solidFill>
            <a:srgbClr val="000000"/>
          </a:solidFill>
          <a:ln w="15875">
            <a:solidFill>
              <a:schemeClr val="tx1"/>
            </a:solidFill>
            <a:round/>
            <a:headEnd/>
            <a:tailEnd/>
          </a:ln>
        </p:spPr>
        <p:txBody>
          <a:bodyPr/>
          <a:lstStyle/>
          <a:p>
            <a:endParaRPr lang="en-US"/>
          </a:p>
        </p:txBody>
      </p:sp>
      <p:sp>
        <p:nvSpPr>
          <p:cNvPr id="114170" name="Freeform 1286"/>
          <p:cNvSpPr>
            <a:spLocks/>
          </p:cNvSpPr>
          <p:nvPr/>
        </p:nvSpPr>
        <p:spPr bwMode="auto">
          <a:xfrm>
            <a:off x="3303588" y="5772150"/>
            <a:ext cx="15875" cy="1588"/>
          </a:xfrm>
          <a:custGeom>
            <a:avLst/>
            <a:gdLst>
              <a:gd name="T0" fmla="*/ 2147483646 w 133"/>
              <a:gd name="T1" fmla="*/ 0 h 13"/>
              <a:gd name="T2" fmla="*/ 0 w 133"/>
              <a:gd name="T3" fmla="*/ 2147483646 h 13"/>
              <a:gd name="T4" fmla="*/ 2147483646 w 133"/>
              <a:gd name="T5" fmla="*/ 0 h 13"/>
              <a:gd name="T6" fmla="*/ 2147483646 w 133"/>
              <a:gd name="T7" fmla="*/ 0 h 13"/>
              <a:gd name="T8" fmla="*/ 0 60000 65536"/>
              <a:gd name="T9" fmla="*/ 0 60000 65536"/>
              <a:gd name="T10" fmla="*/ 0 60000 65536"/>
              <a:gd name="T11" fmla="*/ 0 60000 65536"/>
              <a:gd name="T12" fmla="*/ 0 w 133"/>
              <a:gd name="T13" fmla="*/ 0 h 13"/>
              <a:gd name="T14" fmla="*/ 133 w 133"/>
              <a:gd name="T15" fmla="*/ 13 h 13"/>
            </a:gdLst>
            <a:ahLst/>
            <a:cxnLst>
              <a:cxn ang="T8">
                <a:pos x="T0" y="T1"/>
              </a:cxn>
              <a:cxn ang="T9">
                <a:pos x="T2" y="T3"/>
              </a:cxn>
              <a:cxn ang="T10">
                <a:pos x="T4" y="T5"/>
              </a:cxn>
              <a:cxn ang="T11">
                <a:pos x="T6" y="T7"/>
              </a:cxn>
            </a:cxnLst>
            <a:rect l="T12" t="T13" r="T14" b="T15"/>
            <a:pathLst>
              <a:path w="133" h="13">
                <a:moveTo>
                  <a:pt x="133" y="0"/>
                </a:moveTo>
                <a:lnTo>
                  <a:pt x="0" y="13"/>
                </a:lnTo>
                <a:lnTo>
                  <a:pt x="22" y="0"/>
                </a:lnTo>
                <a:lnTo>
                  <a:pt x="133" y="0"/>
                </a:lnTo>
                <a:close/>
              </a:path>
            </a:pathLst>
          </a:custGeom>
          <a:solidFill>
            <a:srgbClr val="000000"/>
          </a:solidFill>
          <a:ln w="15875">
            <a:solidFill>
              <a:schemeClr val="tx1"/>
            </a:solidFill>
            <a:round/>
            <a:headEnd/>
            <a:tailEnd/>
          </a:ln>
        </p:spPr>
        <p:txBody>
          <a:bodyPr/>
          <a:lstStyle/>
          <a:p>
            <a:endParaRPr lang="en-US"/>
          </a:p>
        </p:txBody>
      </p:sp>
      <p:sp>
        <p:nvSpPr>
          <p:cNvPr id="114171" name="Freeform 1287"/>
          <p:cNvSpPr>
            <a:spLocks/>
          </p:cNvSpPr>
          <p:nvPr/>
        </p:nvSpPr>
        <p:spPr bwMode="auto">
          <a:xfrm>
            <a:off x="3303588" y="5772150"/>
            <a:ext cx="17462" cy="1588"/>
          </a:xfrm>
          <a:custGeom>
            <a:avLst/>
            <a:gdLst>
              <a:gd name="T0" fmla="*/ 2147483646 w 146"/>
              <a:gd name="T1" fmla="*/ 2147483646 h 13"/>
              <a:gd name="T2" fmla="*/ 2147483646 w 146"/>
              <a:gd name="T3" fmla="*/ 0 h 13"/>
              <a:gd name="T4" fmla="*/ 2147483646 w 146"/>
              <a:gd name="T5" fmla="*/ 0 h 13"/>
              <a:gd name="T6" fmla="*/ 0 w 146"/>
              <a:gd name="T7" fmla="*/ 2147483646 h 13"/>
              <a:gd name="T8" fmla="*/ 2147483646 w 146"/>
              <a:gd name="T9" fmla="*/ 2147483646 h 13"/>
              <a:gd name="T10" fmla="*/ 0 60000 65536"/>
              <a:gd name="T11" fmla="*/ 0 60000 65536"/>
              <a:gd name="T12" fmla="*/ 0 60000 65536"/>
              <a:gd name="T13" fmla="*/ 0 60000 65536"/>
              <a:gd name="T14" fmla="*/ 0 60000 65536"/>
              <a:gd name="T15" fmla="*/ 0 w 146"/>
              <a:gd name="T16" fmla="*/ 0 h 13"/>
              <a:gd name="T17" fmla="*/ 146 w 146"/>
              <a:gd name="T18" fmla="*/ 13 h 13"/>
            </a:gdLst>
            <a:ahLst/>
            <a:cxnLst>
              <a:cxn ang="T10">
                <a:pos x="T0" y="T1"/>
              </a:cxn>
              <a:cxn ang="T11">
                <a:pos x="T2" y="T3"/>
              </a:cxn>
              <a:cxn ang="T12">
                <a:pos x="T4" y="T5"/>
              </a:cxn>
              <a:cxn ang="T13">
                <a:pos x="T6" y="T7"/>
              </a:cxn>
              <a:cxn ang="T14">
                <a:pos x="T8" y="T9"/>
              </a:cxn>
            </a:cxnLst>
            <a:rect l="T15" t="T16" r="T17" b="T18"/>
            <a:pathLst>
              <a:path w="146" h="13">
                <a:moveTo>
                  <a:pt x="146" y="13"/>
                </a:moveTo>
                <a:lnTo>
                  <a:pt x="133" y="0"/>
                </a:lnTo>
                <a:lnTo>
                  <a:pt x="22" y="0"/>
                </a:lnTo>
                <a:lnTo>
                  <a:pt x="0" y="13"/>
                </a:lnTo>
                <a:lnTo>
                  <a:pt x="14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72" name="Freeform 1288"/>
          <p:cNvSpPr>
            <a:spLocks/>
          </p:cNvSpPr>
          <p:nvPr/>
        </p:nvSpPr>
        <p:spPr bwMode="auto">
          <a:xfrm>
            <a:off x="3303588" y="5727700"/>
            <a:ext cx="26987" cy="46038"/>
          </a:xfrm>
          <a:custGeom>
            <a:avLst/>
            <a:gdLst>
              <a:gd name="T0" fmla="*/ 0 w 220"/>
              <a:gd name="T1" fmla="*/ 2147483646 h 381"/>
              <a:gd name="T2" fmla="*/ 2147483646 w 220"/>
              <a:gd name="T3" fmla="*/ 2147483646 h 381"/>
              <a:gd name="T4" fmla="*/ 2147483646 w 220"/>
              <a:gd name="T5" fmla="*/ 0 h 381"/>
              <a:gd name="T6" fmla="*/ 0 w 220"/>
              <a:gd name="T7" fmla="*/ 2147483646 h 381"/>
              <a:gd name="T8" fmla="*/ 0 60000 65536"/>
              <a:gd name="T9" fmla="*/ 0 60000 65536"/>
              <a:gd name="T10" fmla="*/ 0 60000 65536"/>
              <a:gd name="T11" fmla="*/ 0 60000 65536"/>
              <a:gd name="T12" fmla="*/ 0 w 220"/>
              <a:gd name="T13" fmla="*/ 0 h 381"/>
              <a:gd name="T14" fmla="*/ 220 w 220"/>
              <a:gd name="T15" fmla="*/ 381 h 381"/>
            </a:gdLst>
            <a:ahLst/>
            <a:cxnLst>
              <a:cxn ang="T8">
                <a:pos x="T0" y="T1"/>
              </a:cxn>
              <a:cxn ang="T9">
                <a:pos x="T2" y="T3"/>
              </a:cxn>
              <a:cxn ang="T10">
                <a:pos x="T4" y="T5"/>
              </a:cxn>
              <a:cxn ang="T11">
                <a:pos x="T6" y="T7"/>
              </a:cxn>
            </a:cxnLst>
            <a:rect l="T12" t="T13" r="T14" b="T15"/>
            <a:pathLst>
              <a:path w="220" h="381">
                <a:moveTo>
                  <a:pt x="0" y="381"/>
                </a:moveTo>
                <a:lnTo>
                  <a:pt x="22" y="368"/>
                </a:lnTo>
                <a:lnTo>
                  <a:pt x="220" y="0"/>
                </a:lnTo>
                <a:lnTo>
                  <a:pt x="0" y="381"/>
                </a:lnTo>
                <a:close/>
              </a:path>
            </a:pathLst>
          </a:custGeom>
          <a:solidFill>
            <a:srgbClr val="000000"/>
          </a:solidFill>
          <a:ln w="15875">
            <a:solidFill>
              <a:schemeClr val="tx1"/>
            </a:solidFill>
            <a:round/>
            <a:headEnd/>
            <a:tailEnd/>
          </a:ln>
        </p:spPr>
        <p:txBody>
          <a:bodyPr/>
          <a:lstStyle/>
          <a:p>
            <a:endParaRPr lang="en-US"/>
          </a:p>
        </p:txBody>
      </p:sp>
      <p:sp>
        <p:nvSpPr>
          <p:cNvPr id="114173" name="Freeform 1289"/>
          <p:cNvSpPr>
            <a:spLocks/>
          </p:cNvSpPr>
          <p:nvPr/>
        </p:nvSpPr>
        <p:spPr bwMode="auto">
          <a:xfrm>
            <a:off x="3306763" y="5727700"/>
            <a:ext cx="23812" cy="44450"/>
          </a:xfrm>
          <a:custGeom>
            <a:avLst/>
            <a:gdLst>
              <a:gd name="T0" fmla="*/ 0 w 198"/>
              <a:gd name="T1" fmla="*/ 2147483646 h 368"/>
              <a:gd name="T2" fmla="*/ 2147483646 w 198"/>
              <a:gd name="T3" fmla="*/ 0 h 368"/>
              <a:gd name="T4" fmla="*/ 2147483646 w 198"/>
              <a:gd name="T5" fmla="*/ 2147483646 h 368"/>
              <a:gd name="T6" fmla="*/ 0 w 198"/>
              <a:gd name="T7" fmla="*/ 2147483646 h 368"/>
              <a:gd name="T8" fmla="*/ 0 60000 65536"/>
              <a:gd name="T9" fmla="*/ 0 60000 65536"/>
              <a:gd name="T10" fmla="*/ 0 60000 65536"/>
              <a:gd name="T11" fmla="*/ 0 60000 65536"/>
              <a:gd name="T12" fmla="*/ 0 w 198"/>
              <a:gd name="T13" fmla="*/ 0 h 368"/>
              <a:gd name="T14" fmla="*/ 198 w 198"/>
              <a:gd name="T15" fmla="*/ 368 h 368"/>
            </a:gdLst>
            <a:ahLst/>
            <a:cxnLst>
              <a:cxn ang="T8">
                <a:pos x="T0" y="T1"/>
              </a:cxn>
              <a:cxn ang="T9">
                <a:pos x="T2" y="T3"/>
              </a:cxn>
              <a:cxn ang="T10">
                <a:pos x="T4" y="T5"/>
              </a:cxn>
              <a:cxn ang="T11">
                <a:pos x="T6" y="T7"/>
              </a:cxn>
            </a:cxnLst>
            <a:rect l="T12" t="T13" r="T14" b="T15"/>
            <a:pathLst>
              <a:path w="198" h="368">
                <a:moveTo>
                  <a:pt x="0" y="368"/>
                </a:moveTo>
                <a:lnTo>
                  <a:pt x="198" y="0"/>
                </a:lnTo>
                <a:lnTo>
                  <a:pt x="198" y="27"/>
                </a:lnTo>
                <a:lnTo>
                  <a:pt x="0" y="368"/>
                </a:lnTo>
                <a:close/>
              </a:path>
            </a:pathLst>
          </a:custGeom>
          <a:solidFill>
            <a:srgbClr val="000000"/>
          </a:solidFill>
          <a:ln w="15875">
            <a:solidFill>
              <a:schemeClr val="tx1"/>
            </a:solidFill>
            <a:round/>
            <a:headEnd/>
            <a:tailEnd/>
          </a:ln>
        </p:spPr>
        <p:txBody>
          <a:bodyPr/>
          <a:lstStyle/>
          <a:p>
            <a:endParaRPr lang="en-US"/>
          </a:p>
        </p:txBody>
      </p:sp>
      <p:sp>
        <p:nvSpPr>
          <p:cNvPr id="114174" name="Freeform 1290"/>
          <p:cNvSpPr>
            <a:spLocks/>
          </p:cNvSpPr>
          <p:nvPr/>
        </p:nvSpPr>
        <p:spPr bwMode="auto">
          <a:xfrm>
            <a:off x="3303588" y="5727700"/>
            <a:ext cx="26987" cy="46038"/>
          </a:xfrm>
          <a:custGeom>
            <a:avLst/>
            <a:gdLst>
              <a:gd name="T0" fmla="*/ 0 w 220"/>
              <a:gd name="T1" fmla="*/ 2147483646 h 381"/>
              <a:gd name="T2" fmla="*/ 2147483646 w 220"/>
              <a:gd name="T3" fmla="*/ 2147483646 h 381"/>
              <a:gd name="T4" fmla="*/ 2147483646 w 220"/>
              <a:gd name="T5" fmla="*/ 2147483646 h 381"/>
              <a:gd name="T6" fmla="*/ 2147483646 w 220"/>
              <a:gd name="T7" fmla="*/ 0 h 381"/>
              <a:gd name="T8" fmla="*/ 0 w 220"/>
              <a:gd name="T9" fmla="*/ 2147483646 h 381"/>
              <a:gd name="T10" fmla="*/ 0 60000 65536"/>
              <a:gd name="T11" fmla="*/ 0 60000 65536"/>
              <a:gd name="T12" fmla="*/ 0 60000 65536"/>
              <a:gd name="T13" fmla="*/ 0 60000 65536"/>
              <a:gd name="T14" fmla="*/ 0 60000 65536"/>
              <a:gd name="T15" fmla="*/ 0 w 220"/>
              <a:gd name="T16" fmla="*/ 0 h 381"/>
              <a:gd name="T17" fmla="*/ 220 w 220"/>
              <a:gd name="T18" fmla="*/ 381 h 381"/>
            </a:gdLst>
            <a:ahLst/>
            <a:cxnLst>
              <a:cxn ang="T10">
                <a:pos x="T0" y="T1"/>
              </a:cxn>
              <a:cxn ang="T11">
                <a:pos x="T2" y="T3"/>
              </a:cxn>
              <a:cxn ang="T12">
                <a:pos x="T4" y="T5"/>
              </a:cxn>
              <a:cxn ang="T13">
                <a:pos x="T6" y="T7"/>
              </a:cxn>
              <a:cxn ang="T14">
                <a:pos x="T8" y="T9"/>
              </a:cxn>
            </a:cxnLst>
            <a:rect l="T15" t="T16" r="T17" b="T18"/>
            <a:pathLst>
              <a:path w="220" h="381">
                <a:moveTo>
                  <a:pt x="0" y="381"/>
                </a:moveTo>
                <a:lnTo>
                  <a:pt x="22" y="368"/>
                </a:lnTo>
                <a:lnTo>
                  <a:pt x="220" y="27"/>
                </a:lnTo>
                <a:lnTo>
                  <a:pt x="220" y="0"/>
                </a:lnTo>
                <a:lnTo>
                  <a:pt x="0" y="381"/>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75" name="Freeform 1291"/>
          <p:cNvSpPr>
            <a:spLocks/>
          </p:cNvSpPr>
          <p:nvPr/>
        </p:nvSpPr>
        <p:spPr bwMode="auto">
          <a:xfrm>
            <a:off x="3330575" y="5727700"/>
            <a:ext cx="26988" cy="46038"/>
          </a:xfrm>
          <a:custGeom>
            <a:avLst/>
            <a:gdLst>
              <a:gd name="T0" fmla="*/ 0 w 219"/>
              <a:gd name="T1" fmla="*/ 0 h 381"/>
              <a:gd name="T2" fmla="*/ 0 w 219"/>
              <a:gd name="T3" fmla="*/ 2147483646 h 381"/>
              <a:gd name="T4" fmla="*/ 2147483646 w 219"/>
              <a:gd name="T5" fmla="*/ 2147483646 h 381"/>
              <a:gd name="T6" fmla="*/ 0 w 219"/>
              <a:gd name="T7" fmla="*/ 0 h 381"/>
              <a:gd name="T8" fmla="*/ 0 60000 65536"/>
              <a:gd name="T9" fmla="*/ 0 60000 65536"/>
              <a:gd name="T10" fmla="*/ 0 60000 65536"/>
              <a:gd name="T11" fmla="*/ 0 60000 65536"/>
              <a:gd name="T12" fmla="*/ 0 w 219"/>
              <a:gd name="T13" fmla="*/ 0 h 381"/>
              <a:gd name="T14" fmla="*/ 219 w 219"/>
              <a:gd name="T15" fmla="*/ 381 h 381"/>
            </a:gdLst>
            <a:ahLst/>
            <a:cxnLst>
              <a:cxn ang="T8">
                <a:pos x="T0" y="T1"/>
              </a:cxn>
              <a:cxn ang="T9">
                <a:pos x="T2" y="T3"/>
              </a:cxn>
              <a:cxn ang="T10">
                <a:pos x="T4" y="T5"/>
              </a:cxn>
              <a:cxn ang="T11">
                <a:pos x="T6" y="T7"/>
              </a:cxn>
            </a:cxnLst>
            <a:rect l="T12" t="T13" r="T14" b="T15"/>
            <a:pathLst>
              <a:path w="219" h="381">
                <a:moveTo>
                  <a:pt x="0" y="0"/>
                </a:moveTo>
                <a:lnTo>
                  <a:pt x="0" y="27"/>
                </a:lnTo>
                <a:lnTo>
                  <a:pt x="219" y="381"/>
                </a:lnTo>
                <a:lnTo>
                  <a:pt x="0" y="0"/>
                </a:lnTo>
                <a:close/>
              </a:path>
            </a:pathLst>
          </a:custGeom>
          <a:solidFill>
            <a:srgbClr val="000000"/>
          </a:solidFill>
          <a:ln w="15875">
            <a:solidFill>
              <a:schemeClr val="tx1"/>
            </a:solidFill>
            <a:round/>
            <a:headEnd/>
            <a:tailEnd/>
          </a:ln>
        </p:spPr>
        <p:txBody>
          <a:bodyPr/>
          <a:lstStyle/>
          <a:p>
            <a:endParaRPr lang="en-US"/>
          </a:p>
        </p:txBody>
      </p:sp>
      <p:sp>
        <p:nvSpPr>
          <p:cNvPr id="114176" name="Freeform 1292"/>
          <p:cNvSpPr>
            <a:spLocks/>
          </p:cNvSpPr>
          <p:nvPr/>
        </p:nvSpPr>
        <p:spPr bwMode="auto">
          <a:xfrm>
            <a:off x="3330575" y="5730875"/>
            <a:ext cx="26988" cy="42863"/>
          </a:xfrm>
          <a:custGeom>
            <a:avLst/>
            <a:gdLst>
              <a:gd name="T0" fmla="*/ 0 w 219"/>
              <a:gd name="T1" fmla="*/ 0 h 354"/>
              <a:gd name="T2" fmla="*/ 2147483646 w 219"/>
              <a:gd name="T3" fmla="*/ 2147483646 h 354"/>
              <a:gd name="T4" fmla="*/ 2147483646 w 219"/>
              <a:gd name="T5" fmla="*/ 2147483646 h 354"/>
              <a:gd name="T6" fmla="*/ 0 w 219"/>
              <a:gd name="T7" fmla="*/ 0 h 354"/>
              <a:gd name="T8" fmla="*/ 0 60000 65536"/>
              <a:gd name="T9" fmla="*/ 0 60000 65536"/>
              <a:gd name="T10" fmla="*/ 0 60000 65536"/>
              <a:gd name="T11" fmla="*/ 0 60000 65536"/>
              <a:gd name="T12" fmla="*/ 0 w 219"/>
              <a:gd name="T13" fmla="*/ 0 h 354"/>
              <a:gd name="T14" fmla="*/ 219 w 219"/>
              <a:gd name="T15" fmla="*/ 354 h 354"/>
            </a:gdLst>
            <a:ahLst/>
            <a:cxnLst>
              <a:cxn ang="T8">
                <a:pos x="T0" y="T1"/>
              </a:cxn>
              <a:cxn ang="T9">
                <a:pos x="T2" y="T3"/>
              </a:cxn>
              <a:cxn ang="T10">
                <a:pos x="T4" y="T5"/>
              </a:cxn>
              <a:cxn ang="T11">
                <a:pos x="T6" y="T7"/>
              </a:cxn>
            </a:cxnLst>
            <a:rect l="T12" t="T13" r="T14" b="T15"/>
            <a:pathLst>
              <a:path w="219" h="354">
                <a:moveTo>
                  <a:pt x="0" y="0"/>
                </a:moveTo>
                <a:lnTo>
                  <a:pt x="219" y="354"/>
                </a:lnTo>
                <a:lnTo>
                  <a:pt x="196" y="341"/>
                </a:lnTo>
                <a:lnTo>
                  <a:pt x="0" y="0"/>
                </a:lnTo>
                <a:close/>
              </a:path>
            </a:pathLst>
          </a:custGeom>
          <a:solidFill>
            <a:srgbClr val="000000"/>
          </a:solidFill>
          <a:ln w="15875">
            <a:solidFill>
              <a:schemeClr val="tx1"/>
            </a:solidFill>
            <a:round/>
            <a:headEnd/>
            <a:tailEnd/>
          </a:ln>
        </p:spPr>
        <p:txBody>
          <a:bodyPr/>
          <a:lstStyle/>
          <a:p>
            <a:endParaRPr lang="en-US"/>
          </a:p>
        </p:txBody>
      </p:sp>
      <p:sp>
        <p:nvSpPr>
          <p:cNvPr id="114177" name="Freeform 1293"/>
          <p:cNvSpPr>
            <a:spLocks/>
          </p:cNvSpPr>
          <p:nvPr/>
        </p:nvSpPr>
        <p:spPr bwMode="auto">
          <a:xfrm>
            <a:off x="3330575" y="5727700"/>
            <a:ext cx="26988" cy="46038"/>
          </a:xfrm>
          <a:custGeom>
            <a:avLst/>
            <a:gdLst>
              <a:gd name="T0" fmla="*/ 0 w 219"/>
              <a:gd name="T1" fmla="*/ 0 h 381"/>
              <a:gd name="T2" fmla="*/ 0 w 219"/>
              <a:gd name="T3" fmla="*/ 2147483646 h 381"/>
              <a:gd name="T4" fmla="*/ 2147483646 w 219"/>
              <a:gd name="T5" fmla="*/ 2147483646 h 381"/>
              <a:gd name="T6" fmla="*/ 2147483646 w 219"/>
              <a:gd name="T7" fmla="*/ 2147483646 h 381"/>
              <a:gd name="T8" fmla="*/ 0 w 219"/>
              <a:gd name="T9" fmla="*/ 0 h 381"/>
              <a:gd name="T10" fmla="*/ 0 60000 65536"/>
              <a:gd name="T11" fmla="*/ 0 60000 65536"/>
              <a:gd name="T12" fmla="*/ 0 60000 65536"/>
              <a:gd name="T13" fmla="*/ 0 60000 65536"/>
              <a:gd name="T14" fmla="*/ 0 60000 65536"/>
              <a:gd name="T15" fmla="*/ 0 w 219"/>
              <a:gd name="T16" fmla="*/ 0 h 381"/>
              <a:gd name="T17" fmla="*/ 219 w 219"/>
              <a:gd name="T18" fmla="*/ 381 h 381"/>
            </a:gdLst>
            <a:ahLst/>
            <a:cxnLst>
              <a:cxn ang="T10">
                <a:pos x="T0" y="T1"/>
              </a:cxn>
              <a:cxn ang="T11">
                <a:pos x="T2" y="T3"/>
              </a:cxn>
              <a:cxn ang="T12">
                <a:pos x="T4" y="T5"/>
              </a:cxn>
              <a:cxn ang="T13">
                <a:pos x="T6" y="T7"/>
              </a:cxn>
              <a:cxn ang="T14">
                <a:pos x="T8" y="T9"/>
              </a:cxn>
            </a:cxnLst>
            <a:rect l="T15" t="T16" r="T17" b="T18"/>
            <a:pathLst>
              <a:path w="219" h="381">
                <a:moveTo>
                  <a:pt x="0" y="0"/>
                </a:moveTo>
                <a:lnTo>
                  <a:pt x="0" y="27"/>
                </a:lnTo>
                <a:lnTo>
                  <a:pt x="196" y="368"/>
                </a:lnTo>
                <a:lnTo>
                  <a:pt x="219" y="381"/>
                </a:lnTo>
                <a:lnTo>
                  <a:pt x="0" y="0"/>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78" name="Freeform 1294"/>
          <p:cNvSpPr>
            <a:spLocks/>
          </p:cNvSpPr>
          <p:nvPr/>
        </p:nvSpPr>
        <p:spPr bwMode="auto">
          <a:xfrm>
            <a:off x="3340100" y="5772150"/>
            <a:ext cx="17463" cy="1588"/>
          </a:xfrm>
          <a:custGeom>
            <a:avLst/>
            <a:gdLst>
              <a:gd name="T0" fmla="*/ 2147483646 w 140"/>
              <a:gd name="T1" fmla="*/ 2147483646 h 13"/>
              <a:gd name="T2" fmla="*/ 2147483646 w 140"/>
              <a:gd name="T3" fmla="*/ 0 h 13"/>
              <a:gd name="T4" fmla="*/ 0 w 140"/>
              <a:gd name="T5" fmla="*/ 2147483646 h 13"/>
              <a:gd name="T6" fmla="*/ 2147483646 w 140"/>
              <a:gd name="T7" fmla="*/ 2147483646 h 13"/>
              <a:gd name="T8" fmla="*/ 0 60000 65536"/>
              <a:gd name="T9" fmla="*/ 0 60000 65536"/>
              <a:gd name="T10" fmla="*/ 0 60000 65536"/>
              <a:gd name="T11" fmla="*/ 0 60000 65536"/>
              <a:gd name="T12" fmla="*/ 0 w 140"/>
              <a:gd name="T13" fmla="*/ 0 h 13"/>
              <a:gd name="T14" fmla="*/ 140 w 140"/>
              <a:gd name="T15" fmla="*/ 13 h 13"/>
            </a:gdLst>
            <a:ahLst/>
            <a:cxnLst>
              <a:cxn ang="T8">
                <a:pos x="T0" y="T1"/>
              </a:cxn>
              <a:cxn ang="T9">
                <a:pos x="T2" y="T3"/>
              </a:cxn>
              <a:cxn ang="T10">
                <a:pos x="T4" y="T5"/>
              </a:cxn>
              <a:cxn ang="T11">
                <a:pos x="T6" y="T7"/>
              </a:cxn>
            </a:cxnLst>
            <a:rect l="T12" t="T13" r="T14" b="T15"/>
            <a:pathLst>
              <a:path w="140" h="13">
                <a:moveTo>
                  <a:pt x="140" y="13"/>
                </a:moveTo>
                <a:lnTo>
                  <a:pt x="117" y="0"/>
                </a:lnTo>
                <a:lnTo>
                  <a:pt x="0" y="13"/>
                </a:lnTo>
                <a:lnTo>
                  <a:pt x="140" y="13"/>
                </a:lnTo>
                <a:close/>
              </a:path>
            </a:pathLst>
          </a:custGeom>
          <a:solidFill>
            <a:srgbClr val="000000"/>
          </a:solidFill>
          <a:ln w="15875">
            <a:solidFill>
              <a:schemeClr val="tx1"/>
            </a:solidFill>
            <a:round/>
            <a:headEnd/>
            <a:tailEnd/>
          </a:ln>
        </p:spPr>
        <p:txBody>
          <a:bodyPr/>
          <a:lstStyle/>
          <a:p>
            <a:endParaRPr lang="en-US"/>
          </a:p>
        </p:txBody>
      </p:sp>
      <p:sp>
        <p:nvSpPr>
          <p:cNvPr id="114179" name="Freeform 1295"/>
          <p:cNvSpPr>
            <a:spLocks/>
          </p:cNvSpPr>
          <p:nvPr/>
        </p:nvSpPr>
        <p:spPr bwMode="auto">
          <a:xfrm>
            <a:off x="3340100" y="5772150"/>
            <a:ext cx="14288" cy="1588"/>
          </a:xfrm>
          <a:custGeom>
            <a:avLst/>
            <a:gdLst>
              <a:gd name="T0" fmla="*/ 2147483646 w 117"/>
              <a:gd name="T1" fmla="*/ 0 h 13"/>
              <a:gd name="T2" fmla="*/ 0 w 117"/>
              <a:gd name="T3" fmla="*/ 2147483646 h 13"/>
              <a:gd name="T4" fmla="*/ 0 w 117"/>
              <a:gd name="T5" fmla="*/ 0 h 13"/>
              <a:gd name="T6" fmla="*/ 2147483646 w 117"/>
              <a:gd name="T7" fmla="*/ 0 h 13"/>
              <a:gd name="T8" fmla="*/ 0 60000 65536"/>
              <a:gd name="T9" fmla="*/ 0 60000 65536"/>
              <a:gd name="T10" fmla="*/ 0 60000 65536"/>
              <a:gd name="T11" fmla="*/ 0 60000 65536"/>
              <a:gd name="T12" fmla="*/ 0 w 117"/>
              <a:gd name="T13" fmla="*/ 0 h 13"/>
              <a:gd name="T14" fmla="*/ 117 w 117"/>
              <a:gd name="T15" fmla="*/ 13 h 13"/>
            </a:gdLst>
            <a:ahLst/>
            <a:cxnLst>
              <a:cxn ang="T8">
                <a:pos x="T0" y="T1"/>
              </a:cxn>
              <a:cxn ang="T9">
                <a:pos x="T2" y="T3"/>
              </a:cxn>
              <a:cxn ang="T10">
                <a:pos x="T4" y="T5"/>
              </a:cxn>
              <a:cxn ang="T11">
                <a:pos x="T6" y="T7"/>
              </a:cxn>
            </a:cxnLst>
            <a:rect l="T12" t="T13" r="T14" b="T15"/>
            <a:pathLst>
              <a:path w="117" h="13">
                <a:moveTo>
                  <a:pt x="117" y="0"/>
                </a:moveTo>
                <a:lnTo>
                  <a:pt x="0" y="13"/>
                </a:lnTo>
                <a:lnTo>
                  <a:pt x="0" y="0"/>
                </a:lnTo>
                <a:lnTo>
                  <a:pt x="117" y="0"/>
                </a:lnTo>
                <a:close/>
              </a:path>
            </a:pathLst>
          </a:custGeom>
          <a:solidFill>
            <a:srgbClr val="000000"/>
          </a:solidFill>
          <a:ln w="15875">
            <a:solidFill>
              <a:schemeClr val="tx1"/>
            </a:solidFill>
            <a:round/>
            <a:headEnd/>
            <a:tailEnd/>
          </a:ln>
        </p:spPr>
        <p:txBody>
          <a:bodyPr/>
          <a:lstStyle/>
          <a:p>
            <a:endParaRPr lang="en-US"/>
          </a:p>
        </p:txBody>
      </p:sp>
      <p:sp>
        <p:nvSpPr>
          <p:cNvPr id="114180" name="Freeform 1296"/>
          <p:cNvSpPr>
            <a:spLocks/>
          </p:cNvSpPr>
          <p:nvPr/>
        </p:nvSpPr>
        <p:spPr bwMode="auto">
          <a:xfrm>
            <a:off x="3340100" y="5772150"/>
            <a:ext cx="17463" cy="1588"/>
          </a:xfrm>
          <a:custGeom>
            <a:avLst/>
            <a:gdLst>
              <a:gd name="T0" fmla="*/ 2147483646 w 140"/>
              <a:gd name="T1" fmla="*/ 2147483646 h 13"/>
              <a:gd name="T2" fmla="*/ 2147483646 w 140"/>
              <a:gd name="T3" fmla="*/ 0 h 13"/>
              <a:gd name="T4" fmla="*/ 0 w 140"/>
              <a:gd name="T5" fmla="*/ 0 h 13"/>
              <a:gd name="T6" fmla="*/ 0 w 140"/>
              <a:gd name="T7" fmla="*/ 2147483646 h 13"/>
              <a:gd name="T8" fmla="*/ 2147483646 w 140"/>
              <a:gd name="T9" fmla="*/ 2147483646 h 13"/>
              <a:gd name="T10" fmla="*/ 0 60000 65536"/>
              <a:gd name="T11" fmla="*/ 0 60000 65536"/>
              <a:gd name="T12" fmla="*/ 0 60000 65536"/>
              <a:gd name="T13" fmla="*/ 0 60000 65536"/>
              <a:gd name="T14" fmla="*/ 0 60000 65536"/>
              <a:gd name="T15" fmla="*/ 0 w 140"/>
              <a:gd name="T16" fmla="*/ 0 h 13"/>
              <a:gd name="T17" fmla="*/ 140 w 140"/>
              <a:gd name="T18" fmla="*/ 13 h 13"/>
            </a:gdLst>
            <a:ahLst/>
            <a:cxnLst>
              <a:cxn ang="T10">
                <a:pos x="T0" y="T1"/>
              </a:cxn>
              <a:cxn ang="T11">
                <a:pos x="T2" y="T3"/>
              </a:cxn>
              <a:cxn ang="T12">
                <a:pos x="T4" y="T5"/>
              </a:cxn>
              <a:cxn ang="T13">
                <a:pos x="T6" y="T7"/>
              </a:cxn>
              <a:cxn ang="T14">
                <a:pos x="T8" y="T9"/>
              </a:cxn>
            </a:cxnLst>
            <a:rect l="T15" t="T16" r="T17" b="T18"/>
            <a:pathLst>
              <a:path w="140" h="13">
                <a:moveTo>
                  <a:pt x="140" y="13"/>
                </a:moveTo>
                <a:lnTo>
                  <a:pt x="117" y="0"/>
                </a:lnTo>
                <a:lnTo>
                  <a:pt x="0" y="0"/>
                </a:lnTo>
                <a:lnTo>
                  <a:pt x="0" y="13"/>
                </a:lnTo>
                <a:lnTo>
                  <a:pt x="140"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81" name="Line 1297"/>
          <p:cNvSpPr>
            <a:spLocks noChangeShapeType="1"/>
          </p:cNvSpPr>
          <p:nvPr/>
        </p:nvSpPr>
        <p:spPr bwMode="auto">
          <a:xfrm>
            <a:off x="3340100" y="5773738"/>
            <a:ext cx="1588" cy="158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182" name="Freeform 1298"/>
          <p:cNvSpPr>
            <a:spLocks/>
          </p:cNvSpPr>
          <p:nvPr/>
        </p:nvSpPr>
        <p:spPr bwMode="auto">
          <a:xfrm>
            <a:off x="3321050" y="5772150"/>
            <a:ext cx="19050" cy="1588"/>
          </a:xfrm>
          <a:custGeom>
            <a:avLst/>
            <a:gdLst>
              <a:gd name="T0" fmla="*/ 2147483646 w 153"/>
              <a:gd name="T1" fmla="*/ 2147483646 h 13"/>
              <a:gd name="T2" fmla="*/ 2147483646 w 153"/>
              <a:gd name="T3" fmla="*/ 0 h 13"/>
              <a:gd name="T4" fmla="*/ 0 w 153"/>
              <a:gd name="T5" fmla="*/ 2147483646 h 13"/>
              <a:gd name="T6" fmla="*/ 2147483646 w 153"/>
              <a:gd name="T7" fmla="*/ 2147483646 h 13"/>
              <a:gd name="T8" fmla="*/ 0 60000 65536"/>
              <a:gd name="T9" fmla="*/ 0 60000 65536"/>
              <a:gd name="T10" fmla="*/ 0 60000 65536"/>
              <a:gd name="T11" fmla="*/ 0 60000 65536"/>
              <a:gd name="T12" fmla="*/ 0 w 153"/>
              <a:gd name="T13" fmla="*/ 0 h 13"/>
              <a:gd name="T14" fmla="*/ 153 w 153"/>
              <a:gd name="T15" fmla="*/ 13 h 13"/>
            </a:gdLst>
            <a:ahLst/>
            <a:cxnLst>
              <a:cxn ang="T8">
                <a:pos x="T0" y="T1"/>
              </a:cxn>
              <a:cxn ang="T9">
                <a:pos x="T2" y="T3"/>
              </a:cxn>
              <a:cxn ang="T10">
                <a:pos x="T4" y="T5"/>
              </a:cxn>
              <a:cxn ang="T11">
                <a:pos x="T6" y="T7"/>
              </a:cxn>
            </a:cxnLst>
            <a:rect l="T12" t="T13" r="T14" b="T15"/>
            <a:pathLst>
              <a:path w="153" h="13">
                <a:moveTo>
                  <a:pt x="153" y="13"/>
                </a:moveTo>
                <a:lnTo>
                  <a:pt x="153" y="0"/>
                </a:lnTo>
                <a:lnTo>
                  <a:pt x="0" y="13"/>
                </a:lnTo>
                <a:lnTo>
                  <a:pt x="153" y="13"/>
                </a:lnTo>
                <a:close/>
              </a:path>
            </a:pathLst>
          </a:custGeom>
          <a:solidFill>
            <a:srgbClr val="000000"/>
          </a:solidFill>
          <a:ln w="15875">
            <a:solidFill>
              <a:schemeClr val="tx1"/>
            </a:solidFill>
            <a:round/>
            <a:headEnd/>
            <a:tailEnd/>
          </a:ln>
        </p:spPr>
        <p:txBody>
          <a:bodyPr/>
          <a:lstStyle/>
          <a:p>
            <a:endParaRPr lang="en-US"/>
          </a:p>
        </p:txBody>
      </p:sp>
      <p:sp>
        <p:nvSpPr>
          <p:cNvPr id="114183" name="Freeform 1299"/>
          <p:cNvSpPr>
            <a:spLocks/>
          </p:cNvSpPr>
          <p:nvPr/>
        </p:nvSpPr>
        <p:spPr bwMode="auto">
          <a:xfrm>
            <a:off x="3319463" y="5772150"/>
            <a:ext cx="20637" cy="1588"/>
          </a:xfrm>
          <a:custGeom>
            <a:avLst/>
            <a:gdLst>
              <a:gd name="T0" fmla="*/ 2147483646 w 166"/>
              <a:gd name="T1" fmla="*/ 0 h 13"/>
              <a:gd name="T2" fmla="*/ 2147483646 w 166"/>
              <a:gd name="T3" fmla="*/ 2147483646 h 13"/>
              <a:gd name="T4" fmla="*/ 0 w 166"/>
              <a:gd name="T5" fmla="*/ 0 h 13"/>
              <a:gd name="T6" fmla="*/ 2147483646 w 166"/>
              <a:gd name="T7" fmla="*/ 0 h 13"/>
              <a:gd name="T8" fmla="*/ 0 60000 65536"/>
              <a:gd name="T9" fmla="*/ 0 60000 65536"/>
              <a:gd name="T10" fmla="*/ 0 60000 65536"/>
              <a:gd name="T11" fmla="*/ 0 60000 65536"/>
              <a:gd name="T12" fmla="*/ 0 w 166"/>
              <a:gd name="T13" fmla="*/ 0 h 13"/>
              <a:gd name="T14" fmla="*/ 166 w 166"/>
              <a:gd name="T15" fmla="*/ 13 h 13"/>
            </a:gdLst>
            <a:ahLst/>
            <a:cxnLst>
              <a:cxn ang="T8">
                <a:pos x="T0" y="T1"/>
              </a:cxn>
              <a:cxn ang="T9">
                <a:pos x="T2" y="T3"/>
              </a:cxn>
              <a:cxn ang="T10">
                <a:pos x="T4" y="T5"/>
              </a:cxn>
              <a:cxn ang="T11">
                <a:pos x="T6" y="T7"/>
              </a:cxn>
            </a:cxnLst>
            <a:rect l="T12" t="T13" r="T14" b="T15"/>
            <a:pathLst>
              <a:path w="166" h="13">
                <a:moveTo>
                  <a:pt x="166" y="0"/>
                </a:moveTo>
                <a:lnTo>
                  <a:pt x="13" y="13"/>
                </a:lnTo>
                <a:lnTo>
                  <a:pt x="0" y="0"/>
                </a:lnTo>
                <a:lnTo>
                  <a:pt x="166" y="0"/>
                </a:lnTo>
                <a:close/>
              </a:path>
            </a:pathLst>
          </a:custGeom>
          <a:solidFill>
            <a:srgbClr val="000000"/>
          </a:solidFill>
          <a:ln w="15875">
            <a:solidFill>
              <a:schemeClr val="tx1"/>
            </a:solidFill>
            <a:round/>
            <a:headEnd/>
            <a:tailEnd/>
          </a:ln>
        </p:spPr>
        <p:txBody>
          <a:bodyPr/>
          <a:lstStyle/>
          <a:p>
            <a:endParaRPr lang="en-US"/>
          </a:p>
        </p:txBody>
      </p:sp>
      <p:sp>
        <p:nvSpPr>
          <p:cNvPr id="114184" name="Freeform 1300"/>
          <p:cNvSpPr>
            <a:spLocks/>
          </p:cNvSpPr>
          <p:nvPr/>
        </p:nvSpPr>
        <p:spPr bwMode="auto">
          <a:xfrm>
            <a:off x="3319463" y="5772150"/>
            <a:ext cx="20637" cy="1588"/>
          </a:xfrm>
          <a:custGeom>
            <a:avLst/>
            <a:gdLst>
              <a:gd name="T0" fmla="*/ 2147483646 w 166"/>
              <a:gd name="T1" fmla="*/ 2147483646 h 13"/>
              <a:gd name="T2" fmla="*/ 2147483646 w 166"/>
              <a:gd name="T3" fmla="*/ 0 h 13"/>
              <a:gd name="T4" fmla="*/ 0 w 166"/>
              <a:gd name="T5" fmla="*/ 0 h 13"/>
              <a:gd name="T6" fmla="*/ 2147483646 w 166"/>
              <a:gd name="T7" fmla="*/ 2147483646 h 13"/>
              <a:gd name="T8" fmla="*/ 2147483646 w 166"/>
              <a:gd name="T9" fmla="*/ 2147483646 h 13"/>
              <a:gd name="T10" fmla="*/ 0 60000 65536"/>
              <a:gd name="T11" fmla="*/ 0 60000 65536"/>
              <a:gd name="T12" fmla="*/ 0 60000 65536"/>
              <a:gd name="T13" fmla="*/ 0 60000 65536"/>
              <a:gd name="T14" fmla="*/ 0 60000 65536"/>
              <a:gd name="T15" fmla="*/ 0 w 166"/>
              <a:gd name="T16" fmla="*/ 0 h 13"/>
              <a:gd name="T17" fmla="*/ 166 w 166"/>
              <a:gd name="T18" fmla="*/ 13 h 13"/>
            </a:gdLst>
            <a:ahLst/>
            <a:cxnLst>
              <a:cxn ang="T10">
                <a:pos x="T0" y="T1"/>
              </a:cxn>
              <a:cxn ang="T11">
                <a:pos x="T2" y="T3"/>
              </a:cxn>
              <a:cxn ang="T12">
                <a:pos x="T4" y="T5"/>
              </a:cxn>
              <a:cxn ang="T13">
                <a:pos x="T6" y="T7"/>
              </a:cxn>
              <a:cxn ang="T14">
                <a:pos x="T8" y="T9"/>
              </a:cxn>
            </a:cxnLst>
            <a:rect l="T15" t="T16" r="T17" b="T18"/>
            <a:pathLst>
              <a:path w="166" h="13">
                <a:moveTo>
                  <a:pt x="166" y="13"/>
                </a:moveTo>
                <a:lnTo>
                  <a:pt x="166" y="0"/>
                </a:lnTo>
                <a:lnTo>
                  <a:pt x="0" y="0"/>
                </a:lnTo>
                <a:lnTo>
                  <a:pt x="13" y="13"/>
                </a:lnTo>
                <a:lnTo>
                  <a:pt x="166" y="13"/>
                </a:lnTo>
                <a:close/>
              </a:path>
            </a:pathLst>
          </a:custGeom>
          <a:noFill/>
          <a:ln w="158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185" name="Rectangle 1380"/>
          <p:cNvSpPr>
            <a:spLocks noChangeArrowheads="1"/>
          </p:cNvSpPr>
          <p:nvPr/>
        </p:nvSpPr>
        <p:spPr bwMode="auto">
          <a:xfrm>
            <a:off x="3344863" y="5191125"/>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86" name="Freeform 1385"/>
          <p:cNvSpPr>
            <a:spLocks/>
          </p:cNvSpPr>
          <p:nvPr/>
        </p:nvSpPr>
        <p:spPr bwMode="auto">
          <a:xfrm>
            <a:off x="5678488" y="4183063"/>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87" name="Freeform 1386"/>
          <p:cNvSpPr>
            <a:spLocks/>
          </p:cNvSpPr>
          <p:nvPr/>
        </p:nvSpPr>
        <p:spPr bwMode="auto">
          <a:xfrm>
            <a:off x="5678488" y="4183063"/>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88" name="Rectangle 1387"/>
          <p:cNvSpPr>
            <a:spLocks noChangeArrowheads="1"/>
          </p:cNvSpPr>
          <p:nvPr/>
        </p:nvSpPr>
        <p:spPr bwMode="auto">
          <a:xfrm>
            <a:off x="5678488" y="4183063"/>
            <a:ext cx="4699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89" name="Freeform 1388"/>
          <p:cNvSpPr>
            <a:spLocks/>
          </p:cNvSpPr>
          <p:nvPr/>
        </p:nvSpPr>
        <p:spPr bwMode="auto">
          <a:xfrm>
            <a:off x="5678488" y="418147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190" name="Freeform 1389"/>
          <p:cNvSpPr>
            <a:spLocks/>
          </p:cNvSpPr>
          <p:nvPr/>
        </p:nvSpPr>
        <p:spPr bwMode="auto">
          <a:xfrm>
            <a:off x="5678488" y="418147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191" name="Rectangle 1390"/>
          <p:cNvSpPr>
            <a:spLocks noChangeArrowheads="1"/>
          </p:cNvSpPr>
          <p:nvPr/>
        </p:nvSpPr>
        <p:spPr bwMode="auto">
          <a:xfrm>
            <a:off x="5678488" y="4181475"/>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92" name="Freeform 1391"/>
          <p:cNvSpPr>
            <a:spLocks/>
          </p:cNvSpPr>
          <p:nvPr/>
        </p:nvSpPr>
        <p:spPr bwMode="auto">
          <a:xfrm>
            <a:off x="5691188" y="3705225"/>
            <a:ext cx="446087"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93" name="Freeform 1392"/>
          <p:cNvSpPr>
            <a:spLocks/>
          </p:cNvSpPr>
          <p:nvPr/>
        </p:nvSpPr>
        <p:spPr bwMode="auto">
          <a:xfrm>
            <a:off x="5691188" y="3705225"/>
            <a:ext cx="446087"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94" name="Rectangle 1393"/>
          <p:cNvSpPr>
            <a:spLocks noChangeArrowheads="1"/>
          </p:cNvSpPr>
          <p:nvPr/>
        </p:nvSpPr>
        <p:spPr bwMode="auto">
          <a:xfrm>
            <a:off x="5691188" y="3705225"/>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95" name="Freeform 1394"/>
          <p:cNvSpPr>
            <a:spLocks/>
          </p:cNvSpPr>
          <p:nvPr/>
        </p:nvSpPr>
        <p:spPr bwMode="auto">
          <a:xfrm>
            <a:off x="5691188" y="4195763"/>
            <a:ext cx="446087"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196" name="Freeform 1395"/>
          <p:cNvSpPr>
            <a:spLocks/>
          </p:cNvSpPr>
          <p:nvPr/>
        </p:nvSpPr>
        <p:spPr bwMode="auto">
          <a:xfrm>
            <a:off x="5691188" y="4195763"/>
            <a:ext cx="446087"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197" name="Rectangle 1396"/>
          <p:cNvSpPr>
            <a:spLocks noChangeArrowheads="1"/>
          </p:cNvSpPr>
          <p:nvPr/>
        </p:nvSpPr>
        <p:spPr bwMode="auto">
          <a:xfrm>
            <a:off x="5691188" y="4195763"/>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198" name="Freeform 1397"/>
          <p:cNvSpPr>
            <a:spLocks/>
          </p:cNvSpPr>
          <p:nvPr/>
        </p:nvSpPr>
        <p:spPr bwMode="auto">
          <a:xfrm>
            <a:off x="5678488" y="516572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199" name="Freeform 1398"/>
          <p:cNvSpPr>
            <a:spLocks/>
          </p:cNvSpPr>
          <p:nvPr/>
        </p:nvSpPr>
        <p:spPr bwMode="auto">
          <a:xfrm>
            <a:off x="5678488" y="516572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00" name="Rectangle 1399"/>
          <p:cNvSpPr>
            <a:spLocks noChangeArrowheads="1"/>
          </p:cNvSpPr>
          <p:nvPr/>
        </p:nvSpPr>
        <p:spPr bwMode="auto">
          <a:xfrm>
            <a:off x="5678488" y="5165725"/>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01" name="Freeform 1400"/>
          <p:cNvSpPr>
            <a:spLocks/>
          </p:cNvSpPr>
          <p:nvPr/>
        </p:nvSpPr>
        <p:spPr bwMode="auto">
          <a:xfrm>
            <a:off x="5678488" y="5164138"/>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02" name="Freeform 1401"/>
          <p:cNvSpPr>
            <a:spLocks/>
          </p:cNvSpPr>
          <p:nvPr/>
        </p:nvSpPr>
        <p:spPr bwMode="auto">
          <a:xfrm>
            <a:off x="5678488" y="5164138"/>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03" name="Rectangle 1402"/>
          <p:cNvSpPr>
            <a:spLocks noChangeArrowheads="1"/>
          </p:cNvSpPr>
          <p:nvPr/>
        </p:nvSpPr>
        <p:spPr bwMode="auto">
          <a:xfrm>
            <a:off x="5678488" y="5164138"/>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04" name="Freeform 1403"/>
          <p:cNvSpPr>
            <a:spLocks/>
          </p:cNvSpPr>
          <p:nvPr/>
        </p:nvSpPr>
        <p:spPr bwMode="auto">
          <a:xfrm>
            <a:off x="5691188" y="4687888"/>
            <a:ext cx="446087"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05" name="Freeform 1404"/>
          <p:cNvSpPr>
            <a:spLocks/>
          </p:cNvSpPr>
          <p:nvPr/>
        </p:nvSpPr>
        <p:spPr bwMode="auto">
          <a:xfrm>
            <a:off x="5691188" y="4687888"/>
            <a:ext cx="446087"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06" name="Rectangle 1405"/>
          <p:cNvSpPr>
            <a:spLocks noChangeArrowheads="1"/>
          </p:cNvSpPr>
          <p:nvPr/>
        </p:nvSpPr>
        <p:spPr bwMode="auto">
          <a:xfrm>
            <a:off x="5691188" y="4687888"/>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07" name="Rectangle 1406"/>
          <p:cNvSpPr>
            <a:spLocks noChangeArrowheads="1"/>
          </p:cNvSpPr>
          <p:nvPr/>
        </p:nvSpPr>
        <p:spPr bwMode="auto">
          <a:xfrm>
            <a:off x="5691188" y="5180013"/>
            <a:ext cx="446087"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08" name="Freeform 1407"/>
          <p:cNvSpPr>
            <a:spLocks/>
          </p:cNvSpPr>
          <p:nvPr/>
        </p:nvSpPr>
        <p:spPr bwMode="auto">
          <a:xfrm>
            <a:off x="5678488" y="369252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09" name="Freeform 1408"/>
          <p:cNvSpPr>
            <a:spLocks/>
          </p:cNvSpPr>
          <p:nvPr/>
        </p:nvSpPr>
        <p:spPr bwMode="auto">
          <a:xfrm>
            <a:off x="5678488" y="369252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10" name="Rectangle 1409"/>
          <p:cNvSpPr>
            <a:spLocks noChangeArrowheads="1"/>
          </p:cNvSpPr>
          <p:nvPr/>
        </p:nvSpPr>
        <p:spPr bwMode="auto">
          <a:xfrm>
            <a:off x="5678488" y="3692525"/>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11" name="Freeform 1410"/>
          <p:cNvSpPr>
            <a:spLocks/>
          </p:cNvSpPr>
          <p:nvPr/>
        </p:nvSpPr>
        <p:spPr bwMode="auto">
          <a:xfrm>
            <a:off x="5678488" y="368935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12" name="Freeform 1411"/>
          <p:cNvSpPr>
            <a:spLocks/>
          </p:cNvSpPr>
          <p:nvPr/>
        </p:nvSpPr>
        <p:spPr bwMode="auto">
          <a:xfrm>
            <a:off x="5678488" y="368935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13" name="Rectangle 1412"/>
          <p:cNvSpPr>
            <a:spLocks noChangeArrowheads="1"/>
          </p:cNvSpPr>
          <p:nvPr/>
        </p:nvSpPr>
        <p:spPr bwMode="auto">
          <a:xfrm>
            <a:off x="5678488" y="3689350"/>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14" name="Freeform 1413"/>
          <p:cNvSpPr>
            <a:spLocks/>
          </p:cNvSpPr>
          <p:nvPr/>
        </p:nvSpPr>
        <p:spPr bwMode="auto">
          <a:xfrm>
            <a:off x="5691188" y="3213100"/>
            <a:ext cx="446087"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15" name="Freeform 1414"/>
          <p:cNvSpPr>
            <a:spLocks/>
          </p:cNvSpPr>
          <p:nvPr/>
        </p:nvSpPr>
        <p:spPr bwMode="auto">
          <a:xfrm>
            <a:off x="5691188" y="3213100"/>
            <a:ext cx="446087"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16" name="Rectangle 1415"/>
          <p:cNvSpPr>
            <a:spLocks noChangeArrowheads="1"/>
          </p:cNvSpPr>
          <p:nvPr/>
        </p:nvSpPr>
        <p:spPr bwMode="auto">
          <a:xfrm>
            <a:off x="5691188" y="3213100"/>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17" name="Freeform 1416"/>
          <p:cNvSpPr>
            <a:spLocks/>
          </p:cNvSpPr>
          <p:nvPr/>
        </p:nvSpPr>
        <p:spPr bwMode="auto">
          <a:xfrm>
            <a:off x="5678488" y="32004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18" name="Freeform 1417"/>
          <p:cNvSpPr>
            <a:spLocks/>
          </p:cNvSpPr>
          <p:nvPr/>
        </p:nvSpPr>
        <p:spPr bwMode="auto">
          <a:xfrm>
            <a:off x="5678488" y="32004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19" name="Rectangle 1418"/>
          <p:cNvSpPr>
            <a:spLocks noChangeArrowheads="1"/>
          </p:cNvSpPr>
          <p:nvPr/>
        </p:nvSpPr>
        <p:spPr bwMode="auto">
          <a:xfrm>
            <a:off x="5678488" y="3200400"/>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20" name="Freeform 1419"/>
          <p:cNvSpPr>
            <a:spLocks/>
          </p:cNvSpPr>
          <p:nvPr/>
        </p:nvSpPr>
        <p:spPr bwMode="auto">
          <a:xfrm>
            <a:off x="5678488" y="31972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21" name="Freeform 1420"/>
          <p:cNvSpPr>
            <a:spLocks/>
          </p:cNvSpPr>
          <p:nvPr/>
        </p:nvSpPr>
        <p:spPr bwMode="auto">
          <a:xfrm>
            <a:off x="5678488" y="31972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22" name="Rectangle 1421"/>
          <p:cNvSpPr>
            <a:spLocks noChangeArrowheads="1"/>
          </p:cNvSpPr>
          <p:nvPr/>
        </p:nvSpPr>
        <p:spPr bwMode="auto">
          <a:xfrm>
            <a:off x="5678488" y="3197225"/>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23" name="Freeform 1422"/>
          <p:cNvSpPr>
            <a:spLocks/>
          </p:cNvSpPr>
          <p:nvPr/>
        </p:nvSpPr>
        <p:spPr bwMode="auto">
          <a:xfrm>
            <a:off x="5691188" y="2720975"/>
            <a:ext cx="446087"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24" name="Freeform 1423"/>
          <p:cNvSpPr>
            <a:spLocks/>
          </p:cNvSpPr>
          <p:nvPr/>
        </p:nvSpPr>
        <p:spPr bwMode="auto">
          <a:xfrm>
            <a:off x="5691188" y="2720975"/>
            <a:ext cx="446087"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25" name="Rectangle 1424"/>
          <p:cNvSpPr>
            <a:spLocks noChangeArrowheads="1"/>
          </p:cNvSpPr>
          <p:nvPr/>
        </p:nvSpPr>
        <p:spPr bwMode="auto">
          <a:xfrm>
            <a:off x="5691188" y="2720975"/>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26" name="Rectangle 1425"/>
          <p:cNvSpPr>
            <a:spLocks noChangeArrowheads="1"/>
          </p:cNvSpPr>
          <p:nvPr/>
        </p:nvSpPr>
        <p:spPr bwMode="auto">
          <a:xfrm>
            <a:off x="5692775" y="5200650"/>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27" name="Freeform 1426"/>
          <p:cNvSpPr>
            <a:spLocks/>
          </p:cNvSpPr>
          <p:nvPr/>
        </p:nvSpPr>
        <p:spPr bwMode="auto">
          <a:xfrm>
            <a:off x="4752975" y="4173538"/>
            <a:ext cx="469900" cy="1587"/>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28" name="Freeform 1427"/>
          <p:cNvSpPr>
            <a:spLocks/>
          </p:cNvSpPr>
          <p:nvPr/>
        </p:nvSpPr>
        <p:spPr bwMode="auto">
          <a:xfrm>
            <a:off x="4752975" y="4173538"/>
            <a:ext cx="469900" cy="1587"/>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29" name="Rectangle 1428"/>
          <p:cNvSpPr>
            <a:spLocks noChangeArrowheads="1"/>
          </p:cNvSpPr>
          <p:nvPr/>
        </p:nvSpPr>
        <p:spPr bwMode="auto">
          <a:xfrm>
            <a:off x="4752975" y="4173538"/>
            <a:ext cx="469900" cy="1587"/>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30" name="Freeform 1429"/>
          <p:cNvSpPr>
            <a:spLocks/>
          </p:cNvSpPr>
          <p:nvPr/>
        </p:nvSpPr>
        <p:spPr bwMode="auto">
          <a:xfrm>
            <a:off x="4752975" y="417195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31" name="Freeform 1430"/>
          <p:cNvSpPr>
            <a:spLocks/>
          </p:cNvSpPr>
          <p:nvPr/>
        </p:nvSpPr>
        <p:spPr bwMode="auto">
          <a:xfrm>
            <a:off x="4752975" y="417195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32" name="Rectangle 1431"/>
          <p:cNvSpPr>
            <a:spLocks noChangeArrowheads="1"/>
          </p:cNvSpPr>
          <p:nvPr/>
        </p:nvSpPr>
        <p:spPr bwMode="auto">
          <a:xfrm>
            <a:off x="4752975" y="4171950"/>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33" name="Freeform 1432"/>
          <p:cNvSpPr>
            <a:spLocks/>
          </p:cNvSpPr>
          <p:nvPr/>
        </p:nvSpPr>
        <p:spPr bwMode="auto">
          <a:xfrm>
            <a:off x="4765675" y="3695700"/>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34" name="Freeform 1433"/>
          <p:cNvSpPr>
            <a:spLocks/>
          </p:cNvSpPr>
          <p:nvPr/>
        </p:nvSpPr>
        <p:spPr bwMode="auto">
          <a:xfrm>
            <a:off x="4765675" y="3695700"/>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35" name="Rectangle 1434"/>
          <p:cNvSpPr>
            <a:spLocks noChangeArrowheads="1"/>
          </p:cNvSpPr>
          <p:nvPr/>
        </p:nvSpPr>
        <p:spPr bwMode="auto">
          <a:xfrm>
            <a:off x="4765675" y="3695700"/>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36" name="Freeform 1435"/>
          <p:cNvSpPr>
            <a:spLocks/>
          </p:cNvSpPr>
          <p:nvPr/>
        </p:nvSpPr>
        <p:spPr bwMode="auto">
          <a:xfrm>
            <a:off x="4765675" y="4186238"/>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37" name="Freeform 1436"/>
          <p:cNvSpPr>
            <a:spLocks/>
          </p:cNvSpPr>
          <p:nvPr/>
        </p:nvSpPr>
        <p:spPr bwMode="auto">
          <a:xfrm>
            <a:off x="4765675" y="4186238"/>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38" name="Rectangle 1437"/>
          <p:cNvSpPr>
            <a:spLocks noChangeArrowheads="1"/>
          </p:cNvSpPr>
          <p:nvPr/>
        </p:nvSpPr>
        <p:spPr bwMode="auto">
          <a:xfrm>
            <a:off x="4765675" y="4186238"/>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39" name="Freeform 1438"/>
          <p:cNvSpPr>
            <a:spLocks/>
          </p:cNvSpPr>
          <p:nvPr/>
        </p:nvSpPr>
        <p:spPr bwMode="auto">
          <a:xfrm>
            <a:off x="4752975" y="51562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40" name="Freeform 1439"/>
          <p:cNvSpPr>
            <a:spLocks/>
          </p:cNvSpPr>
          <p:nvPr/>
        </p:nvSpPr>
        <p:spPr bwMode="auto">
          <a:xfrm>
            <a:off x="4752975" y="51562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41" name="Rectangle 1440"/>
          <p:cNvSpPr>
            <a:spLocks noChangeArrowheads="1"/>
          </p:cNvSpPr>
          <p:nvPr/>
        </p:nvSpPr>
        <p:spPr bwMode="auto">
          <a:xfrm>
            <a:off x="4752975" y="5156200"/>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42" name="Freeform 1441"/>
          <p:cNvSpPr>
            <a:spLocks/>
          </p:cNvSpPr>
          <p:nvPr/>
        </p:nvSpPr>
        <p:spPr bwMode="auto">
          <a:xfrm>
            <a:off x="4752975" y="5154613"/>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43" name="Freeform 1442"/>
          <p:cNvSpPr>
            <a:spLocks/>
          </p:cNvSpPr>
          <p:nvPr/>
        </p:nvSpPr>
        <p:spPr bwMode="auto">
          <a:xfrm>
            <a:off x="4752975" y="5154613"/>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44" name="Rectangle 1443"/>
          <p:cNvSpPr>
            <a:spLocks noChangeArrowheads="1"/>
          </p:cNvSpPr>
          <p:nvPr/>
        </p:nvSpPr>
        <p:spPr bwMode="auto">
          <a:xfrm>
            <a:off x="4752975" y="5154613"/>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45" name="Freeform 1444"/>
          <p:cNvSpPr>
            <a:spLocks/>
          </p:cNvSpPr>
          <p:nvPr/>
        </p:nvSpPr>
        <p:spPr bwMode="auto">
          <a:xfrm>
            <a:off x="4765675" y="4678363"/>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46" name="Freeform 1445"/>
          <p:cNvSpPr>
            <a:spLocks/>
          </p:cNvSpPr>
          <p:nvPr/>
        </p:nvSpPr>
        <p:spPr bwMode="auto">
          <a:xfrm>
            <a:off x="4765675" y="4678363"/>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47" name="Rectangle 1446"/>
          <p:cNvSpPr>
            <a:spLocks noChangeArrowheads="1"/>
          </p:cNvSpPr>
          <p:nvPr/>
        </p:nvSpPr>
        <p:spPr bwMode="auto">
          <a:xfrm>
            <a:off x="4765675" y="4678363"/>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48" name="Rectangle 1447"/>
          <p:cNvSpPr>
            <a:spLocks noChangeArrowheads="1"/>
          </p:cNvSpPr>
          <p:nvPr/>
        </p:nvSpPr>
        <p:spPr bwMode="auto">
          <a:xfrm>
            <a:off x="4765675" y="5170488"/>
            <a:ext cx="446088" cy="4667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49" name="Freeform 1448"/>
          <p:cNvSpPr>
            <a:spLocks/>
          </p:cNvSpPr>
          <p:nvPr/>
        </p:nvSpPr>
        <p:spPr bwMode="auto">
          <a:xfrm>
            <a:off x="4752975" y="3683000"/>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50" name="Freeform 1449"/>
          <p:cNvSpPr>
            <a:spLocks/>
          </p:cNvSpPr>
          <p:nvPr/>
        </p:nvSpPr>
        <p:spPr bwMode="auto">
          <a:xfrm>
            <a:off x="4752975" y="3683000"/>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51" name="Rectangle 1450"/>
          <p:cNvSpPr>
            <a:spLocks noChangeArrowheads="1"/>
          </p:cNvSpPr>
          <p:nvPr/>
        </p:nvSpPr>
        <p:spPr bwMode="auto">
          <a:xfrm>
            <a:off x="4752975" y="3683000"/>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52" name="Freeform 1451"/>
          <p:cNvSpPr>
            <a:spLocks/>
          </p:cNvSpPr>
          <p:nvPr/>
        </p:nvSpPr>
        <p:spPr bwMode="auto">
          <a:xfrm>
            <a:off x="4752975" y="3679825"/>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53" name="Freeform 1452"/>
          <p:cNvSpPr>
            <a:spLocks/>
          </p:cNvSpPr>
          <p:nvPr/>
        </p:nvSpPr>
        <p:spPr bwMode="auto">
          <a:xfrm>
            <a:off x="4752975" y="3679825"/>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54" name="Rectangle 1453"/>
          <p:cNvSpPr>
            <a:spLocks noChangeArrowheads="1"/>
          </p:cNvSpPr>
          <p:nvPr/>
        </p:nvSpPr>
        <p:spPr bwMode="auto">
          <a:xfrm>
            <a:off x="4752975" y="3679825"/>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55" name="Freeform 1454"/>
          <p:cNvSpPr>
            <a:spLocks/>
          </p:cNvSpPr>
          <p:nvPr/>
        </p:nvSpPr>
        <p:spPr bwMode="auto">
          <a:xfrm>
            <a:off x="4765675" y="3203575"/>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56" name="Freeform 1455"/>
          <p:cNvSpPr>
            <a:spLocks/>
          </p:cNvSpPr>
          <p:nvPr/>
        </p:nvSpPr>
        <p:spPr bwMode="auto">
          <a:xfrm>
            <a:off x="4765675" y="3203575"/>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57" name="Rectangle 1456"/>
          <p:cNvSpPr>
            <a:spLocks noChangeArrowheads="1"/>
          </p:cNvSpPr>
          <p:nvPr/>
        </p:nvSpPr>
        <p:spPr bwMode="auto">
          <a:xfrm>
            <a:off x="4765675" y="3203575"/>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58" name="Freeform 1457"/>
          <p:cNvSpPr>
            <a:spLocks/>
          </p:cNvSpPr>
          <p:nvPr/>
        </p:nvSpPr>
        <p:spPr bwMode="auto">
          <a:xfrm>
            <a:off x="4752975" y="3190875"/>
            <a:ext cx="469900" cy="1588"/>
          </a:xfrm>
          <a:custGeom>
            <a:avLst/>
            <a:gdLst>
              <a:gd name="T0" fmla="*/ 2147483646 w 3851"/>
              <a:gd name="T1" fmla="*/ 2147483646 h 10"/>
              <a:gd name="T2" fmla="*/ 2147483646 w 3851"/>
              <a:gd name="T3" fmla="*/ 0 h 10"/>
              <a:gd name="T4" fmla="*/ 0 w 3851"/>
              <a:gd name="T5" fmla="*/ 2147483646 h 10"/>
              <a:gd name="T6" fmla="*/ 2147483646 w 3851"/>
              <a:gd name="T7" fmla="*/ 2147483646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10"/>
                </a:moveTo>
                <a:lnTo>
                  <a:pt x="3851" y="0"/>
                </a:lnTo>
                <a:lnTo>
                  <a:pt x="0" y="10"/>
                </a:lnTo>
                <a:lnTo>
                  <a:pt x="3851" y="10"/>
                </a:lnTo>
                <a:close/>
              </a:path>
            </a:pathLst>
          </a:custGeom>
          <a:solidFill>
            <a:schemeClr val="folHlink"/>
          </a:solidFill>
          <a:ln w="28575">
            <a:solidFill>
              <a:schemeClr val="tx1"/>
            </a:solidFill>
            <a:round/>
            <a:headEnd/>
            <a:tailEnd/>
          </a:ln>
        </p:spPr>
        <p:txBody>
          <a:bodyPr/>
          <a:lstStyle/>
          <a:p>
            <a:endParaRPr lang="en-US"/>
          </a:p>
        </p:txBody>
      </p:sp>
      <p:sp>
        <p:nvSpPr>
          <p:cNvPr id="114259" name="Freeform 1458"/>
          <p:cNvSpPr>
            <a:spLocks/>
          </p:cNvSpPr>
          <p:nvPr/>
        </p:nvSpPr>
        <p:spPr bwMode="auto">
          <a:xfrm>
            <a:off x="4752975" y="3190875"/>
            <a:ext cx="469900" cy="1588"/>
          </a:xfrm>
          <a:custGeom>
            <a:avLst/>
            <a:gdLst>
              <a:gd name="T0" fmla="*/ 2147483646 w 3851"/>
              <a:gd name="T1" fmla="*/ 0 h 10"/>
              <a:gd name="T2" fmla="*/ 0 w 3851"/>
              <a:gd name="T3" fmla="*/ 2147483646 h 10"/>
              <a:gd name="T4" fmla="*/ 0 w 3851"/>
              <a:gd name="T5" fmla="*/ 0 h 10"/>
              <a:gd name="T6" fmla="*/ 2147483646 w 3851"/>
              <a:gd name="T7" fmla="*/ 0 h 10"/>
              <a:gd name="T8" fmla="*/ 0 60000 65536"/>
              <a:gd name="T9" fmla="*/ 0 60000 65536"/>
              <a:gd name="T10" fmla="*/ 0 60000 65536"/>
              <a:gd name="T11" fmla="*/ 0 60000 65536"/>
              <a:gd name="T12" fmla="*/ 0 w 3851"/>
              <a:gd name="T13" fmla="*/ 0 h 10"/>
              <a:gd name="T14" fmla="*/ 3851 w 3851"/>
              <a:gd name="T15" fmla="*/ 10 h 10"/>
            </a:gdLst>
            <a:ahLst/>
            <a:cxnLst>
              <a:cxn ang="T8">
                <a:pos x="T0" y="T1"/>
              </a:cxn>
              <a:cxn ang="T9">
                <a:pos x="T2" y="T3"/>
              </a:cxn>
              <a:cxn ang="T10">
                <a:pos x="T4" y="T5"/>
              </a:cxn>
              <a:cxn ang="T11">
                <a:pos x="T6" y="T7"/>
              </a:cxn>
            </a:cxnLst>
            <a:rect l="T12" t="T13" r="T14" b="T15"/>
            <a:pathLst>
              <a:path w="3851" h="10">
                <a:moveTo>
                  <a:pt x="3851" y="0"/>
                </a:moveTo>
                <a:lnTo>
                  <a:pt x="0" y="10"/>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60" name="Rectangle 1459"/>
          <p:cNvSpPr>
            <a:spLocks noChangeArrowheads="1"/>
          </p:cNvSpPr>
          <p:nvPr/>
        </p:nvSpPr>
        <p:spPr bwMode="auto">
          <a:xfrm>
            <a:off x="4752975" y="3190875"/>
            <a:ext cx="469900" cy="1588"/>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61" name="Freeform 1460"/>
          <p:cNvSpPr>
            <a:spLocks/>
          </p:cNvSpPr>
          <p:nvPr/>
        </p:nvSpPr>
        <p:spPr bwMode="auto">
          <a:xfrm>
            <a:off x="4752975" y="3187700"/>
            <a:ext cx="469900" cy="6350"/>
          </a:xfrm>
          <a:custGeom>
            <a:avLst/>
            <a:gdLst>
              <a:gd name="T0" fmla="*/ 2147483646 w 3851"/>
              <a:gd name="T1" fmla="*/ 2147483646 h 53"/>
              <a:gd name="T2" fmla="*/ 2147483646 w 3851"/>
              <a:gd name="T3" fmla="*/ 0 h 53"/>
              <a:gd name="T4" fmla="*/ 0 w 3851"/>
              <a:gd name="T5" fmla="*/ 2147483646 h 53"/>
              <a:gd name="T6" fmla="*/ 2147483646 w 3851"/>
              <a:gd name="T7" fmla="*/ 2147483646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53"/>
                </a:moveTo>
                <a:lnTo>
                  <a:pt x="3851" y="0"/>
                </a:lnTo>
                <a:lnTo>
                  <a:pt x="0" y="53"/>
                </a:lnTo>
                <a:lnTo>
                  <a:pt x="3851" y="53"/>
                </a:lnTo>
                <a:close/>
              </a:path>
            </a:pathLst>
          </a:custGeom>
          <a:solidFill>
            <a:schemeClr val="folHlink"/>
          </a:solidFill>
          <a:ln w="28575">
            <a:solidFill>
              <a:schemeClr val="tx1"/>
            </a:solidFill>
            <a:round/>
            <a:headEnd/>
            <a:tailEnd/>
          </a:ln>
        </p:spPr>
        <p:txBody>
          <a:bodyPr/>
          <a:lstStyle/>
          <a:p>
            <a:endParaRPr lang="en-US"/>
          </a:p>
        </p:txBody>
      </p:sp>
      <p:sp>
        <p:nvSpPr>
          <p:cNvPr id="114262" name="Freeform 1461"/>
          <p:cNvSpPr>
            <a:spLocks/>
          </p:cNvSpPr>
          <p:nvPr/>
        </p:nvSpPr>
        <p:spPr bwMode="auto">
          <a:xfrm>
            <a:off x="4752975" y="3187700"/>
            <a:ext cx="469900" cy="6350"/>
          </a:xfrm>
          <a:custGeom>
            <a:avLst/>
            <a:gdLst>
              <a:gd name="T0" fmla="*/ 2147483646 w 3851"/>
              <a:gd name="T1" fmla="*/ 0 h 53"/>
              <a:gd name="T2" fmla="*/ 0 w 3851"/>
              <a:gd name="T3" fmla="*/ 2147483646 h 53"/>
              <a:gd name="T4" fmla="*/ 0 w 3851"/>
              <a:gd name="T5" fmla="*/ 0 h 53"/>
              <a:gd name="T6" fmla="*/ 2147483646 w 3851"/>
              <a:gd name="T7" fmla="*/ 0 h 53"/>
              <a:gd name="T8" fmla="*/ 0 60000 65536"/>
              <a:gd name="T9" fmla="*/ 0 60000 65536"/>
              <a:gd name="T10" fmla="*/ 0 60000 65536"/>
              <a:gd name="T11" fmla="*/ 0 60000 65536"/>
              <a:gd name="T12" fmla="*/ 0 w 3851"/>
              <a:gd name="T13" fmla="*/ 0 h 53"/>
              <a:gd name="T14" fmla="*/ 3851 w 3851"/>
              <a:gd name="T15" fmla="*/ 53 h 53"/>
            </a:gdLst>
            <a:ahLst/>
            <a:cxnLst>
              <a:cxn ang="T8">
                <a:pos x="T0" y="T1"/>
              </a:cxn>
              <a:cxn ang="T9">
                <a:pos x="T2" y="T3"/>
              </a:cxn>
              <a:cxn ang="T10">
                <a:pos x="T4" y="T5"/>
              </a:cxn>
              <a:cxn ang="T11">
                <a:pos x="T6" y="T7"/>
              </a:cxn>
            </a:cxnLst>
            <a:rect l="T12" t="T13" r="T14" b="T15"/>
            <a:pathLst>
              <a:path w="3851" h="53">
                <a:moveTo>
                  <a:pt x="3851" y="0"/>
                </a:moveTo>
                <a:lnTo>
                  <a:pt x="0" y="53"/>
                </a:lnTo>
                <a:lnTo>
                  <a:pt x="0" y="0"/>
                </a:lnTo>
                <a:lnTo>
                  <a:pt x="3851" y="0"/>
                </a:lnTo>
                <a:close/>
              </a:path>
            </a:pathLst>
          </a:custGeom>
          <a:solidFill>
            <a:schemeClr val="folHlink"/>
          </a:solidFill>
          <a:ln w="28575">
            <a:solidFill>
              <a:schemeClr val="tx1"/>
            </a:solidFill>
            <a:round/>
            <a:headEnd/>
            <a:tailEnd/>
          </a:ln>
        </p:spPr>
        <p:txBody>
          <a:bodyPr/>
          <a:lstStyle/>
          <a:p>
            <a:endParaRPr lang="en-US"/>
          </a:p>
        </p:txBody>
      </p:sp>
      <p:sp>
        <p:nvSpPr>
          <p:cNvPr id="114263" name="Rectangle 1462"/>
          <p:cNvSpPr>
            <a:spLocks noChangeArrowheads="1"/>
          </p:cNvSpPr>
          <p:nvPr/>
        </p:nvSpPr>
        <p:spPr bwMode="auto">
          <a:xfrm>
            <a:off x="4752975" y="3187700"/>
            <a:ext cx="469900" cy="6350"/>
          </a:xfrm>
          <a:prstGeom prst="rect">
            <a:avLst/>
          </a:prstGeom>
          <a:solidFill>
            <a:schemeClr val="folHlink"/>
          </a:soli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64" name="Freeform 1463"/>
          <p:cNvSpPr>
            <a:spLocks/>
          </p:cNvSpPr>
          <p:nvPr/>
        </p:nvSpPr>
        <p:spPr bwMode="auto">
          <a:xfrm>
            <a:off x="4765675" y="2711450"/>
            <a:ext cx="446088" cy="466725"/>
          </a:xfrm>
          <a:custGeom>
            <a:avLst/>
            <a:gdLst>
              <a:gd name="T0" fmla="*/ 0 w 3658"/>
              <a:gd name="T1" fmla="*/ 2147483646 h 3824"/>
              <a:gd name="T2" fmla="*/ 2147483646 w 3658"/>
              <a:gd name="T3" fmla="*/ 2147483646 h 3824"/>
              <a:gd name="T4" fmla="*/ 0 w 3658"/>
              <a:gd name="T5" fmla="*/ 0 h 3824"/>
              <a:gd name="T6" fmla="*/ 0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0" y="3824"/>
                </a:moveTo>
                <a:lnTo>
                  <a:pt x="3658" y="3824"/>
                </a:lnTo>
                <a:lnTo>
                  <a:pt x="0" y="0"/>
                </a:lnTo>
                <a:lnTo>
                  <a:pt x="0" y="3824"/>
                </a:lnTo>
                <a:close/>
              </a:path>
            </a:pathLst>
          </a:custGeom>
          <a:solidFill>
            <a:schemeClr val="folHlink"/>
          </a:solidFill>
          <a:ln w="28575">
            <a:solidFill>
              <a:schemeClr val="tx1"/>
            </a:solidFill>
            <a:round/>
            <a:headEnd/>
            <a:tailEnd/>
          </a:ln>
        </p:spPr>
        <p:txBody>
          <a:bodyPr/>
          <a:lstStyle/>
          <a:p>
            <a:endParaRPr lang="en-US"/>
          </a:p>
        </p:txBody>
      </p:sp>
      <p:sp>
        <p:nvSpPr>
          <p:cNvPr id="114265" name="Freeform 1464"/>
          <p:cNvSpPr>
            <a:spLocks/>
          </p:cNvSpPr>
          <p:nvPr/>
        </p:nvSpPr>
        <p:spPr bwMode="auto">
          <a:xfrm>
            <a:off x="4765675" y="2711450"/>
            <a:ext cx="446088" cy="466725"/>
          </a:xfrm>
          <a:custGeom>
            <a:avLst/>
            <a:gdLst>
              <a:gd name="T0" fmla="*/ 2147483646 w 3658"/>
              <a:gd name="T1" fmla="*/ 2147483646 h 3824"/>
              <a:gd name="T2" fmla="*/ 0 w 3658"/>
              <a:gd name="T3" fmla="*/ 0 h 3824"/>
              <a:gd name="T4" fmla="*/ 2147483646 w 3658"/>
              <a:gd name="T5" fmla="*/ 0 h 3824"/>
              <a:gd name="T6" fmla="*/ 2147483646 w 3658"/>
              <a:gd name="T7" fmla="*/ 2147483646 h 3824"/>
              <a:gd name="T8" fmla="*/ 0 60000 65536"/>
              <a:gd name="T9" fmla="*/ 0 60000 65536"/>
              <a:gd name="T10" fmla="*/ 0 60000 65536"/>
              <a:gd name="T11" fmla="*/ 0 60000 65536"/>
              <a:gd name="T12" fmla="*/ 0 w 3658"/>
              <a:gd name="T13" fmla="*/ 0 h 3824"/>
              <a:gd name="T14" fmla="*/ 3658 w 3658"/>
              <a:gd name="T15" fmla="*/ 3824 h 3824"/>
            </a:gdLst>
            <a:ahLst/>
            <a:cxnLst>
              <a:cxn ang="T8">
                <a:pos x="T0" y="T1"/>
              </a:cxn>
              <a:cxn ang="T9">
                <a:pos x="T2" y="T3"/>
              </a:cxn>
              <a:cxn ang="T10">
                <a:pos x="T4" y="T5"/>
              </a:cxn>
              <a:cxn ang="T11">
                <a:pos x="T6" y="T7"/>
              </a:cxn>
            </a:cxnLst>
            <a:rect l="T12" t="T13" r="T14" b="T15"/>
            <a:pathLst>
              <a:path w="3658" h="3824">
                <a:moveTo>
                  <a:pt x="3658" y="3824"/>
                </a:moveTo>
                <a:lnTo>
                  <a:pt x="0" y="0"/>
                </a:lnTo>
                <a:lnTo>
                  <a:pt x="3658" y="0"/>
                </a:lnTo>
                <a:lnTo>
                  <a:pt x="3658" y="3824"/>
                </a:lnTo>
                <a:close/>
              </a:path>
            </a:pathLst>
          </a:custGeom>
          <a:solidFill>
            <a:schemeClr val="folHlink"/>
          </a:solidFill>
          <a:ln w="28575">
            <a:solidFill>
              <a:schemeClr val="tx1"/>
            </a:solidFill>
            <a:round/>
            <a:headEnd/>
            <a:tailEnd/>
          </a:ln>
        </p:spPr>
        <p:txBody>
          <a:bodyPr/>
          <a:lstStyle/>
          <a:p>
            <a:endParaRPr lang="en-US"/>
          </a:p>
        </p:txBody>
      </p:sp>
      <p:sp>
        <p:nvSpPr>
          <p:cNvPr id="114266" name="Rectangle 1465"/>
          <p:cNvSpPr>
            <a:spLocks noChangeArrowheads="1"/>
          </p:cNvSpPr>
          <p:nvPr/>
        </p:nvSpPr>
        <p:spPr bwMode="auto">
          <a:xfrm>
            <a:off x="4765675" y="2711450"/>
            <a:ext cx="446088"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4267" name="Rectangle 1466"/>
          <p:cNvSpPr>
            <a:spLocks noChangeArrowheads="1"/>
          </p:cNvSpPr>
          <p:nvPr/>
        </p:nvSpPr>
        <p:spPr bwMode="auto">
          <a:xfrm>
            <a:off x="4767263" y="5191125"/>
            <a:ext cx="446087" cy="466725"/>
          </a:xfrm>
          <a:prstGeom prst="rect">
            <a:avLst/>
          </a:prstGeom>
          <a:gradFill rotWithShape="1">
            <a:gsLst>
              <a:gs pos="0">
                <a:srgbClr val="B2B2B2"/>
              </a:gs>
              <a:gs pos="50000">
                <a:srgbClr val="525252"/>
              </a:gs>
              <a:gs pos="100000">
                <a:srgbClr val="B2B2B2"/>
              </a:gs>
            </a:gsLst>
            <a:lin ang="18900000" scaled="1"/>
          </a:gradFill>
          <a:ln w="28575">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60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51</a:t>
            </a:fld>
            <a:endParaRPr lang="en-US" altLang="en-US"/>
          </a:p>
        </p:txBody>
      </p:sp>
    </p:spTree>
    <p:extLst>
      <p:ext uri="{BB962C8B-B14F-4D97-AF65-F5344CB8AC3E}">
        <p14:creationId xmlns:p14="http://schemas.microsoft.com/office/powerpoint/2010/main" val="331266709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Strong </a:t>
            </a:r>
            <a:r>
              <a:rPr lang="en-US" dirty="0" smtClean="0"/>
              <a:t>Column / Weak </a:t>
            </a:r>
            <a:r>
              <a:rPr lang="en-US" dirty="0"/>
              <a:t>Beam</a:t>
            </a:r>
          </a:p>
        </p:txBody>
      </p:sp>
      <p:graphicFrame>
        <p:nvGraphicFramePr>
          <p:cNvPr id="1064986" name="Object 26"/>
          <p:cNvGraphicFramePr>
            <a:graphicFrameLocks noChangeAspect="1"/>
          </p:cNvGraphicFramePr>
          <p:nvPr>
            <p:extLst>
              <p:ext uri="{D42A27DB-BD31-4B8C-83A1-F6EECF244321}">
                <p14:modId xmlns:p14="http://schemas.microsoft.com/office/powerpoint/2010/main" val="375598541"/>
              </p:ext>
            </p:extLst>
          </p:nvPr>
        </p:nvGraphicFramePr>
        <p:xfrm>
          <a:off x="911225" y="1909763"/>
          <a:ext cx="3081338" cy="1350962"/>
        </p:xfrm>
        <a:graphic>
          <a:graphicData uri="http://schemas.openxmlformats.org/presentationml/2006/ole">
            <mc:AlternateContent xmlns:mc="http://schemas.openxmlformats.org/markup-compatibility/2006">
              <mc:Choice xmlns:v="urn:schemas-microsoft-com:vml" Requires="v">
                <p:oleObj spid="_x0000_s42035" name="Equation" r:id="rId4" imgW="1676400" imgH="736600" progId="Equation.3">
                  <p:embed/>
                </p:oleObj>
              </mc:Choice>
              <mc:Fallback>
                <p:oleObj name="Equation" r:id="rId4" imgW="1676400" imgH="736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1225" y="1909763"/>
                        <a:ext cx="3081338" cy="1350962"/>
                      </a:xfrm>
                      <a:prstGeom prst="rect">
                        <a:avLst/>
                      </a:prstGeom>
                      <a:solidFill>
                        <a:schemeClr val="bg1"/>
                      </a:solidFill>
                      <a:ln>
                        <a:noFill/>
                      </a:ln>
                      <a:extLst/>
                    </p:spPr>
                  </p:pic>
                </p:oleObj>
              </mc:Fallback>
            </mc:AlternateContent>
          </a:graphicData>
        </a:graphic>
      </p:graphicFrame>
      <p:sp>
        <p:nvSpPr>
          <p:cNvPr id="115716" name="Freeform 665"/>
          <p:cNvSpPr>
            <a:spLocks/>
          </p:cNvSpPr>
          <p:nvPr/>
        </p:nvSpPr>
        <p:spPr bwMode="auto">
          <a:xfrm>
            <a:off x="7743825" y="5400675"/>
            <a:ext cx="39688" cy="66675"/>
          </a:xfrm>
          <a:custGeom>
            <a:avLst/>
            <a:gdLst>
              <a:gd name="T0" fmla="*/ 0 w 152"/>
              <a:gd name="T1" fmla="*/ 2147483646 h 252"/>
              <a:gd name="T2" fmla="*/ 2147483646 w 152"/>
              <a:gd name="T3" fmla="*/ 0 h 252"/>
              <a:gd name="T4" fmla="*/ 2147483646 w 152"/>
              <a:gd name="T5" fmla="*/ 2147483646 h 252"/>
              <a:gd name="T6" fmla="*/ 0 w 152"/>
              <a:gd name="T7" fmla="*/ 2147483646 h 252"/>
              <a:gd name="T8" fmla="*/ 0 60000 65536"/>
              <a:gd name="T9" fmla="*/ 0 60000 65536"/>
              <a:gd name="T10" fmla="*/ 0 60000 65536"/>
              <a:gd name="T11" fmla="*/ 0 60000 65536"/>
              <a:gd name="T12" fmla="*/ 0 w 152"/>
              <a:gd name="T13" fmla="*/ 0 h 252"/>
              <a:gd name="T14" fmla="*/ 152 w 152"/>
              <a:gd name="T15" fmla="*/ 252 h 252"/>
            </a:gdLst>
            <a:ahLst/>
            <a:cxnLst>
              <a:cxn ang="T8">
                <a:pos x="T0" y="T1"/>
              </a:cxn>
              <a:cxn ang="T9">
                <a:pos x="T2" y="T3"/>
              </a:cxn>
              <a:cxn ang="T10">
                <a:pos x="T4" y="T5"/>
              </a:cxn>
              <a:cxn ang="T11">
                <a:pos x="T6" y="T7"/>
              </a:cxn>
            </a:cxnLst>
            <a:rect l="T12" t="T13" r="T14" b="T15"/>
            <a:pathLst>
              <a:path w="152" h="252">
                <a:moveTo>
                  <a:pt x="0" y="22"/>
                </a:moveTo>
                <a:lnTo>
                  <a:pt x="60" y="0"/>
                </a:lnTo>
                <a:lnTo>
                  <a:pt x="152" y="252"/>
                </a:lnTo>
                <a:lnTo>
                  <a:pt x="0" y="22"/>
                </a:lnTo>
                <a:close/>
              </a:path>
            </a:pathLst>
          </a:custGeom>
          <a:solidFill>
            <a:schemeClr val="tx1"/>
          </a:solidFill>
          <a:ln w="9525">
            <a:solidFill>
              <a:schemeClr val="tx1"/>
            </a:solidFill>
            <a:round/>
            <a:headEnd/>
            <a:tailEnd/>
          </a:ln>
        </p:spPr>
        <p:txBody>
          <a:bodyPr/>
          <a:lstStyle/>
          <a:p>
            <a:endParaRPr lang="en-US"/>
          </a:p>
        </p:txBody>
      </p:sp>
      <p:sp>
        <p:nvSpPr>
          <p:cNvPr id="115717" name="Freeform 666"/>
          <p:cNvSpPr>
            <a:spLocks/>
          </p:cNvSpPr>
          <p:nvPr/>
        </p:nvSpPr>
        <p:spPr bwMode="auto">
          <a:xfrm>
            <a:off x="7759700" y="5400675"/>
            <a:ext cx="34925" cy="66675"/>
          </a:xfrm>
          <a:custGeom>
            <a:avLst/>
            <a:gdLst>
              <a:gd name="T0" fmla="*/ 0 w 136"/>
              <a:gd name="T1" fmla="*/ 0 h 252"/>
              <a:gd name="T2" fmla="*/ 2147483646 w 136"/>
              <a:gd name="T3" fmla="*/ 2147483646 h 252"/>
              <a:gd name="T4" fmla="*/ 2147483646 w 136"/>
              <a:gd name="T5" fmla="*/ 2147483646 h 252"/>
              <a:gd name="T6" fmla="*/ 0 w 136"/>
              <a:gd name="T7" fmla="*/ 0 h 252"/>
              <a:gd name="T8" fmla="*/ 0 60000 65536"/>
              <a:gd name="T9" fmla="*/ 0 60000 65536"/>
              <a:gd name="T10" fmla="*/ 0 60000 65536"/>
              <a:gd name="T11" fmla="*/ 0 60000 65536"/>
              <a:gd name="T12" fmla="*/ 0 w 136"/>
              <a:gd name="T13" fmla="*/ 0 h 252"/>
              <a:gd name="T14" fmla="*/ 136 w 136"/>
              <a:gd name="T15" fmla="*/ 252 h 252"/>
            </a:gdLst>
            <a:ahLst/>
            <a:cxnLst>
              <a:cxn ang="T8">
                <a:pos x="T0" y="T1"/>
              </a:cxn>
              <a:cxn ang="T9">
                <a:pos x="T2" y="T3"/>
              </a:cxn>
              <a:cxn ang="T10">
                <a:pos x="T4" y="T5"/>
              </a:cxn>
              <a:cxn ang="T11">
                <a:pos x="T6" y="T7"/>
              </a:cxn>
            </a:cxnLst>
            <a:rect l="T12" t="T13" r="T14" b="T15"/>
            <a:pathLst>
              <a:path w="136" h="252">
                <a:moveTo>
                  <a:pt x="0" y="0"/>
                </a:moveTo>
                <a:lnTo>
                  <a:pt x="92" y="252"/>
                </a:lnTo>
                <a:lnTo>
                  <a:pt x="136" y="205"/>
                </a:lnTo>
                <a:lnTo>
                  <a:pt x="0" y="0"/>
                </a:lnTo>
                <a:close/>
              </a:path>
            </a:pathLst>
          </a:custGeom>
          <a:solidFill>
            <a:schemeClr val="tx1"/>
          </a:solidFill>
          <a:ln w="9525">
            <a:solidFill>
              <a:schemeClr val="tx1"/>
            </a:solidFill>
            <a:round/>
            <a:headEnd/>
            <a:tailEnd/>
          </a:ln>
        </p:spPr>
        <p:txBody>
          <a:bodyPr/>
          <a:lstStyle/>
          <a:p>
            <a:endParaRPr lang="en-US"/>
          </a:p>
        </p:txBody>
      </p:sp>
      <p:sp>
        <p:nvSpPr>
          <p:cNvPr id="115718" name="Freeform 667"/>
          <p:cNvSpPr>
            <a:spLocks/>
          </p:cNvSpPr>
          <p:nvPr/>
        </p:nvSpPr>
        <p:spPr bwMode="auto">
          <a:xfrm>
            <a:off x="7743825" y="5400675"/>
            <a:ext cx="50800" cy="66675"/>
          </a:xfrm>
          <a:custGeom>
            <a:avLst/>
            <a:gdLst>
              <a:gd name="T0" fmla="*/ 0 w 196"/>
              <a:gd name="T1" fmla="*/ 2147483646 h 252"/>
              <a:gd name="T2" fmla="*/ 2147483646 w 196"/>
              <a:gd name="T3" fmla="*/ 0 h 252"/>
              <a:gd name="T4" fmla="*/ 2147483646 w 196"/>
              <a:gd name="T5" fmla="*/ 2147483646 h 252"/>
              <a:gd name="T6" fmla="*/ 2147483646 w 196"/>
              <a:gd name="T7" fmla="*/ 2147483646 h 252"/>
              <a:gd name="T8" fmla="*/ 0 w 196"/>
              <a:gd name="T9" fmla="*/ 2147483646 h 252"/>
              <a:gd name="T10" fmla="*/ 0 60000 65536"/>
              <a:gd name="T11" fmla="*/ 0 60000 65536"/>
              <a:gd name="T12" fmla="*/ 0 60000 65536"/>
              <a:gd name="T13" fmla="*/ 0 60000 65536"/>
              <a:gd name="T14" fmla="*/ 0 60000 65536"/>
              <a:gd name="T15" fmla="*/ 0 w 196"/>
              <a:gd name="T16" fmla="*/ 0 h 252"/>
              <a:gd name="T17" fmla="*/ 196 w 196"/>
              <a:gd name="T18" fmla="*/ 252 h 252"/>
            </a:gdLst>
            <a:ahLst/>
            <a:cxnLst>
              <a:cxn ang="T10">
                <a:pos x="T0" y="T1"/>
              </a:cxn>
              <a:cxn ang="T11">
                <a:pos x="T2" y="T3"/>
              </a:cxn>
              <a:cxn ang="T12">
                <a:pos x="T4" y="T5"/>
              </a:cxn>
              <a:cxn ang="T13">
                <a:pos x="T6" y="T7"/>
              </a:cxn>
              <a:cxn ang="T14">
                <a:pos x="T8" y="T9"/>
              </a:cxn>
            </a:cxnLst>
            <a:rect l="T15" t="T16" r="T17" b="T18"/>
            <a:pathLst>
              <a:path w="196" h="252">
                <a:moveTo>
                  <a:pt x="0" y="22"/>
                </a:moveTo>
                <a:lnTo>
                  <a:pt x="60" y="0"/>
                </a:lnTo>
                <a:lnTo>
                  <a:pt x="196" y="205"/>
                </a:lnTo>
                <a:lnTo>
                  <a:pt x="152" y="252"/>
                </a:lnTo>
                <a:lnTo>
                  <a:pt x="0" y="22"/>
                </a:lnTo>
                <a:close/>
              </a:path>
            </a:pathLst>
          </a:custGeom>
          <a:solidFill>
            <a:schemeClr val="tx1"/>
          </a:solidFill>
          <a:ln w="0">
            <a:solidFill>
              <a:schemeClr val="tx1"/>
            </a:solidFill>
            <a:round/>
            <a:headEnd/>
            <a:tailEnd/>
          </a:ln>
        </p:spPr>
        <p:txBody>
          <a:bodyPr/>
          <a:lstStyle/>
          <a:p>
            <a:endParaRPr lang="en-US"/>
          </a:p>
        </p:txBody>
      </p:sp>
      <p:sp>
        <p:nvSpPr>
          <p:cNvPr id="115719" name="Freeform 668"/>
          <p:cNvSpPr>
            <a:spLocks/>
          </p:cNvSpPr>
          <p:nvPr/>
        </p:nvSpPr>
        <p:spPr bwMode="auto">
          <a:xfrm>
            <a:off x="7783513" y="5456238"/>
            <a:ext cx="63500" cy="47625"/>
          </a:xfrm>
          <a:custGeom>
            <a:avLst/>
            <a:gdLst>
              <a:gd name="T0" fmla="*/ 0 w 241"/>
              <a:gd name="T1" fmla="*/ 2147483646 h 183"/>
              <a:gd name="T2" fmla="*/ 2147483646 w 241"/>
              <a:gd name="T3" fmla="*/ 0 h 183"/>
              <a:gd name="T4" fmla="*/ 2147483646 w 241"/>
              <a:gd name="T5" fmla="*/ 2147483646 h 183"/>
              <a:gd name="T6" fmla="*/ 0 w 241"/>
              <a:gd name="T7" fmla="*/ 2147483646 h 183"/>
              <a:gd name="T8" fmla="*/ 0 60000 65536"/>
              <a:gd name="T9" fmla="*/ 0 60000 65536"/>
              <a:gd name="T10" fmla="*/ 0 60000 65536"/>
              <a:gd name="T11" fmla="*/ 0 60000 65536"/>
              <a:gd name="T12" fmla="*/ 0 w 241"/>
              <a:gd name="T13" fmla="*/ 0 h 183"/>
              <a:gd name="T14" fmla="*/ 241 w 241"/>
              <a:gd name="T15" fmla="*/ 183 h 183"/>
            </a:gdLst>
            <a:ahLst/>
            <a:cxnLst>
              <a:cxn ang="T8">
                <a:pos x="T0" y="T1"/>
              </a:cxn>
              <a:cxn ang="T9">
                <a:pos x="T2" y="T3"/>
              </a:cxn>
              <a:cxn ang="T10">
                <a:pos x="T4" y="T5"/>
              </a:cxn>
              <a:cxn ang="T11">
                <a:pos x="T6" y="T7"/>
              </a:cxn>
            </a:cxnLst>
            <a:rect l="T12" t="T13" r="T14" b="T15"/>
            <a:pathLst>
              <a:path w="241" h="183">
                <a:moveTo>
                  <a:pt x="0" y="47"/>
                </a:moveTo>
                <a:lnTo>
                  <a:pt x="44" y="0"/>
                </a:lnTo>
                <a:lnTo>
                  <a:pt x="241" y="183"/>
                </a:lnTo>
                <a:lnTo>
                  <a:pt x="0" y="47"/>
                </a:lnTo>
                <a:close/>
              </a:path>
            </a:pathLst>
          </a:custGeom>
          <a:solidFill>
            <a:schemeClr val="tx1"/>
          </a:solidFill>
          <a:ln w="9525">
            <a:solidFill>
              <a:schemeClr val="tx1"/>
            </a:solidFill>
            <a:round/>
            <a:headEnd/>
            <a:tailEnd/>
          </a:ln>
        </p:spPr>
        <p:txBody>
          <a:bodyPr/>
          <a:lstStyle/>
          <a:p>
            <a:endParaRPr lang="en-US"/>
          </a:p>
        </p:txBody>
      </p:sp>
      <p:sp>
        <p:nvSpPr>
          <p:cNvPr id="115720" name="Freeform 669"/>
          <p:cNvSpPr>
            <a:spLocks/>
          </p:cNvSpPr>
          <p:nvPr/>
        </p:nvSpPr>
        <p:spPr bwMode="auto">
          <a:xfrm>
            <a:off x="7794625" y="5456238"/>
            <a:ext cx="57150" cy="47625"/>
          </a:xfrm>
          <a:custGeom>
            <a:avLst/>
            <a:gdLst>
              <a:gd name="T0" fmla="*/ 0 w 215"/>
              <a:gd name="T1" fmla="*/ 0 h 183"/>
              <a:gd name="T2" fmla="*/ 2147483646 w 215"/>
              <a:gd name="T3" fmla="*/ 2147483646 h 183"/>
              <a:gd name="T4" fmla="*/ 2147483646 w 215"/>
              <a:gd name="T5" fmla="*/ 2147483646 h 183"/>
              <a:gd name="T6" fmla="*/ 0 w 215"/>
              <a:gd name="T7" fmla="*/ 0 h 183"/>
              <a:gd name="T8" fmla="*/ 0 60000 65536"/>
              <a:gd name="T9" fmla="*/ 0 60000 65536"/>
              <a:gd name="T10" fmla="*/ 0 60000 65536"/>
              <a:gd name="T11" fmla="*/ 0 60000 65536"/>
              <a:gd name="T12" fmla="*/ 0 w 215"/>
              <a:gd name="T13" fmla="*/ 0 h 183"/>
              <a:gd name="T14" fmla="*/ 215 w 215"/>
              <a:gd name="T15" fmla="*/ 183 h 183"/>
            </a:gdLst>
            <a:ahLst/>
            <a:cxnLst>
              <a:cxn ang="T8">
                <a:pos x="T0" y="T1"/>
              </a:cxn>
              <a:cxn ang="T9">
                <a:pos x="T2" y="T3"/>
              </a:cxn>
              <a:cxn ang="T10">
                <a:pos x="T4" y="T5"/>
              </a:cxn>
              <a:cxn ang="T11">
                <a:pos x="T6" y="T7"/>
              </a:cxn>
            </a:cxnLst>
            <a:rect l="T12" t="T13" r="T14" b="T15"/>
            <a:pathLst>
              <a:path w="215" h="183">
                <a:moveTo>
                  <a:pt x="0" y="0"/>
                </a:moveTo>
                <a:lnTo>
                  <a:pt x="197" y="183"/>
                </a:lnTo>
                <a:lnTo>
                  <a:pt x="215" y="121"/>
                </a:lnTo>
                <a:lnTo>
                  <a:pt x="0" y="0"/>
                </a:lnTo>
                <a:close/>
              </a:path>
            </a:pathLst>
          </a:custGeom>
          <a:solidFill>
            <a:schemeClr val="tx1"/>
          </a:solidFill>
          <a:ln w="9525">
            <a:solidFill>
              <a:schemeClr val="tx1"/>
            </a:solidFill>
            <a:round/>
            <a:headEnd/>
            <a:tailEnd/>
          </a:ln>
        </p:spPr>
        <p:txBody>
          <a:bodyPr/>
          <a:lstStyle/>
          <a:p>
            <a:endParaRPr lang="en-US"/>
          </a:p>
        </p:txBody>
      </p:sp>
      <p:sp>
        <p:nvSpPr>
          <p:cNvPr id="115721" name="Freeform 670"/>
          <p:cNvSpPr>
            <a:spLocks/>
          </p:cNvSpPr>
          <p:nvPr/>
        </p:nvSpPr>
        <p:spPr bwMode="auto">
          <a:xfrm>
            <a:off x="7783513" y="5456238"/>
            <a:ext cx="68262" cy="47625"/>
          </a:xfrm>
          <a:custGeom>
            <a:avLst/>
            <a:gdLst>
              <a:gd name="T0" fmla="*/ 0 w 259"/>
              <a:gd name="T1" fmla="*/ 2147483646 h 183"/>
              <a:gd name="T2" fmla="*/ 2147483646 w 259"/>
              <a:gd name="T3" fmla="*/ 0 h 183"/>
              <a:gd name="T4" fmla="*/ 2147483646 w 259"/>
              <a:gd name="T5" fmla="*/ 2147483646 h 183"/>
              <a:gd name="T6" fmla="*/ 2147483646 w 259"/>
              <a:gd name="T7" fmla="*/ 2147483646 h 183"/>
              <a:gd name="T8" fmla="*/ 0 w 259"/>
              <a:gd name="T9" fmla="*/ 2147483646 h 183"/>
              <a:gd name="T10" fmla="*/ 0 60000 65536"/>
              <a:gd name="T11" fmla="*/ 0 60000 65536"/>
              <a:gd name="T12" fmla="*/ 0 60000 65536"/>
              <a:gd name="T13" fmla="*/ 0 60000 65536"/>
              <a:gd name="T14" fmla="*/ 0 60000 65536"/>
              <a:gd name="T15" fmla="*/ 0 w 259"/>
              <a:gd name="T16" fmla="*/ 0 h 183"/>
              <a:gd name="T17" fmla="*/ 259 w 259"/>
              <a:gd name="T18" fmla="*/ 183 h 183"/>
            </a:gdLst>
            <a:ahLst/>
            <a:cxnLst>
              <a:cxn ang="T10">
                <a:pos x="T0" y="T1"/>
              </a:cxn>
              <a:cxn ang="T11">
                <a:pos x="T2" y="T3"/>
              </a:cxn>
              <a:cxn ang="T12">
                <a:pos x="T4" y="T5"/>
              </a:cxn>
              <a:cxn ang="T13">
                <a:pos x="T6" y="T7"/>
              </a:cxn>
              <a:cxn ang="T14">
                <a:pos x="T8" y="T9"/>
              </a:cxn>
            </a:cxnLst>
            <a:rect l="T15" t="T16" r="T17" b="T18"/>
            <a:pathLst>
              <a:path w="259" h="183">
                <a:moveTo>
                  <a:pt x="0" y="47"/>
                </a:moveTo>
                <a:lnTo>
                  <a:pt x="44" y="0"/>
                </a:lnTo>
                <a:lnTo>
                  <a:pt x="259" y="121"/>
                </a:lnTo>
                <a:lnTo>
                  <a:pt x="241" y="183"/>
                </a:lnTo>
                <a:lnTo>
                  <a:pt x="0" y="47"/>
                </a:lnTo>
                <a:close/>
              </a:path>
            </a:pathLst>
          </a:custGeom>
          <a:solidFill>
            <a:schemeClr val="tx1"/>
          </a:solidFill>
          <a:ln w="0">
            <a:solidFill>
              <a:schemeClr val="tx1"/>
            </a:solidFill>
            <a:round/>
            <a:headEnd/>
            <a:tailEnd/>
          </a:ln>
        </p:spPr>
        <p:txBody>
          <a:bodyPr/>
          <a:lstStyle/>
          <a:p>
            <a:endParaRPr lang="en-US"/>
          </a:p>
        </p:txBody>
      </p:sp>
      <p:sp>
        <p:nvSpPr>
          <p:cNvPr id="115722" name="Freeform 671"/>
          <p:cNvSpPr>
            <a:spLocks/>
          </p:cNvSpPr>
          <p:nvPr/>
        </p:nvSpPr>
        <p:spPr bwMode="auto">
          <a:xfrm>
            <a:off x="7847013" y="5487988"/>
            <a:ext cx="73025" cy="19050"/>
          </a:xfrm>
          <a:custGeom>
            <a:avLst/>
            <a:gdLst>
              <a:gd name="T0" fmla="*/ 0 w 275"/>
              <a:gd name="T1" fmla="*/ 2147483646 h 74"/>
              <a:gd name="T2" fmla="*/ 2147483646 w 275"/>
              <a:gd name="T3" fmla="*/ 0 h 74"/>
              <a:gd name="T4" fmla="*/ 2147483646 w 275"/>
              <a:gd name="T5" fmla="*/ 2147483646 h 74"/>
              <a:gd name="T6" fmla="*/ 0 w 275"/>
              <a:gd name="T7" fmla="*/ 2147483646 h 74"/>
              <a:gd name="T8" fmla="*/ 0 60000 65536"/>
              <a:gd name="T9" fmla="*/ 0 60000 65536"/>
              <a:gd name="T10" fmla="*/ 0 60000 65536"/>
              <a:gd name="T11" fmla="*/ 0 60000 65536"/>
              <a:gd name="T12" fmla="*/ 0 w 275"/>
              <a:gd name="T13" fmla="*/ 0 h 74"/>
              <a:gd name="T14" fmla="*/ 275 w 275"/>
              <a:gd name="T15" fmla="*/ 74 h 74"/>
            </a:gdLst>
            <a:ahLst/>
            <a:cxnLst>
              <a:cxn ang="T8">
                <a:pos x="T0" y="T1"/>
              </a:cxn>
              <a:cxn ang="T9">
                <a:pos x="T2" y="T3"/>
              </a:cxn>
              <a:cxn ang="T10">
                <a:pos x="T4" y="T5"/>
              </a:cxn>
              <a:cxn ang="T11">
                <a:pos x="T6" y="T7"/>
              </a:cxn>
            </a:cxnLst>
            <a:rect l="T12" t="T13" r="T14" b="T15"/>
            <a:pathLst>
              <a:path w="275" h="74">
                <a:moveTo>
                  <a:pt x="0" y="62"/>
                </a:moveTo>
                <a:lnTo>
                  <a:pt x="18" y="0"/>
                </a:lnTo>
                <a:lnTo>
                  <a:pt x="275" y="74"/>
                </a:lnTo>
                <a:lnTo>
                  <a:pt x="0" y="62"/>
                </a:lnTo>
                <a:close/>
              </a:path>
            </a:pathLst>
          </a:custGeom>
          <a:solidFill>
            <a:schemeClr val="tx1"/>
          </a:solidFill>
          <a:ln w="9525">
            <a:solidFill>
              <a:schemeClr val="tx1"/>
            </a:solidFill>
            <a:round/>
            <a:headEnd/>
            <a:tailEnd/>
          </a:ln>
        </p:spPr>
        <p:txBody>
          <a:bodyPr/>
          <a:lstStyle/>
          <a:p>
            <a:endParaRPr lang="en-US"/>
          </a:p>
        </p:txBody>
      </p:sp>
      <p:sp>
        <p:nvSpPr>
          <p:cNvPr id="115723" name="Freeform 672"/>
          <p:cNvSpPr>
            <a:spLocks/>
          </p:cNvSpPr>
          <p:nvPr/>
        </p:nvSpPr>
        <p:spPr bwMode="auto">
          <a:xfrm>
            <a:off x="7851775" y="5487988"/>
            <a:ext cx="68263" cy="19050"/>
          </a:xfrm>
          <a:custGeom>
            <a:avLst/>
            <a:gdLst>
              <a:gd name="T0" fmla="*/ 0 w 257"/>
              <a:gd name="T1" fmla="*/ 0 h 74"/>
              <a:gd name="T2" fmla="*/ 2147483646 w 257"/>
              <a:gd name="T3" fmla="*/ 2147483646 h 74"/>
              <a:gd name="T4" fmla="*/ 2147483646 w 257"/>
              <a:gd name="T5" fmla="*/ 2147483646 h 74"/>
              <a:gd name="T6" fmla="*/ 0 w 257"/>
              <a:gd name="T7" fmla="*/ 0 h 74"/>
              <a:gd name="T8" fmla="*/ 0 60000 65536"/>
              <a:gd name="T9" fmla="*/ 0 60000 65536"/>
              <a:gd name="T10" fmla="*/ 0 60000 65536"/>
              <a:gd name="T11" fmla="*/ 0 60000 65536"/>
              <a:gd name="T12" fmla="*/ 0 w 257"/>
              <a:gd name="T13" fmla="*/ 0 h 74"/>
              <a:gd name="T14" fmla="*/ 257 w 257"/>
              <a:gd name="T15" fmla="*/ 74 h 74"/>
            </a:gdLst>
            <a:ahLst/>
            <a:cxnLst>
              <a:cxn ang="T8">
                <a:pos x="T0" y="T1"/>
              </a:cxn>
              <a:cxn ang="T9">
                <a:pos x="T2" y="T3"/>
              </a:cxn>
              <a:cxn ang="T10">
                <a:pos x="T4" y="T5"/>
              </a:cxn>
              <a:cxn ang="T11">
                <a:pos x="T6" y="T7"/>
              </a:cxn>
            </a:cxnLst>
            <a:rect l="T12" t="T13" r="T14" b="T15"/>
            <a:pathLst>
              <a:path w="257" h="74">
                <a:moveTo>
                  <a:pt x="0" y="0"/>
                </a:moveTo>
                <a:lnTo>
                  <a:pt x="257" y="74"/>
                </a:lnTo>
                <a:lnTo>
                  <a:pt x="245" y="12"/>
                </a:lnTo>
                <a:lnTo>
                  <a:pt x="0" y="0"/>
                </a:lnTo>
                <a:close/>
              </a:path>
            </a:pathLst>
          </a:custGeom>
          <a:solidFill>
            <a:schemeClr val="tx1"/>
          </a:solidFill>
          <a:ln w="9525">
            <a:solidFill>
              <a:schemeClr val="tx1"/>
            </a:solidFill>
            <a:round/>
            <a:headEnd/>
            <a:tailEnd/>
          </a:ln>
        </p:spPr>
        <p:txBody>
          <a:bodyPr/>
          <a:lstStyle/>
          <a:p>
            <a:endParaRPr lang="en-US"/>
          </a:p>
        </p:txBody>
      </p:sp>
      <p:sp>
        <p:nvSpPr>
          <p:cNvPr id="115724" name="Freeform 673"/>
          <p:cNvSpPr>
            <a:spLocks/>
          </p:cNvSpPr>
          <p:nvPr/>
        </p:nvSpPr>
        <p:spPr bwMode="auto">
          <a:xfrm>
            <a:off x="7847013" y="5487988"/>
            <a:ext cx="73025" cy="19050"/>
          </a:xfrm>
          <a:custGeom>
            <a:avLst/>
            <a:gdLst>
              <a:gd name="T0" fmla="*/ 0 w 275"/>
              <a:gd name="T1" fmla="*/ 2147483646 h 74"/>
              <a:gd name="T2" fmla="*/ 2147483646 w 275"/>
              <a:gd name="T3" fmla="*/ 0 h 74"/>
              <a:gd name="T4" fmla="*/ 2147483646 w 275"/>
              <a:gd name="T5" fmla="*/ 2147483646 h 74"/>
              <a:gd name="T6" fmla="*/ 2147483646 w 275"/>
              <a:gd name="T7" fmla="*/ 2147483646 h 74"/>
              <a:gd name="T8" fmla="*/ 0 w 275"/>
              <a:gd name="T9" fmla="*/ 2147483646 h 74"/>
              <a:gd name="T10" fmla="*/ 0 60000 65536"/>
              <a:gd name="T11" fmla="*/ 0 60000 65536"/>
              <a:gd name="T12" fmla="*/ 0 60000 65536"/>
              <a:gd name="T13" fmla="*/ 0 60000 65536"/>
              <a:gd name="T14" fmla="*/ 0 60000 65536"/>
              <a:gd name="T15" fmla="*/ 0 w 275"/>
              <a:gd name="T16" fmla="*/ 0 h 74"/>
              <a:gd name="T17" fmla="*/ 275 w 275"/>
              <a:gd name="T18" fmla="*/ 74 h 74"/>
            </a:gdLst>
            <a:ahLst/>
            <a:cxnLst>
              <a:cxn ang="T10">
                <a:pos x="T0" y="T1"/>
              </a:cxn>
              <a:cxn ang="T11">
                <a:pos x="T2" y="T3"/>
              </a:cxn>
              <a:cxn ang="T12">
                <a:pos x="T4" y="T5"/>
              </a:cxn>
              <a:cxn ang="T13">
                <a:pos x="T6" y="T7"/>
              </a:cxn>
              <a:cxn ang="T14">
                <a:pos x="T8" y="T9"/>
              </a:cxn>
            </a:cxnLst>
            <a:rect l="T15" t="T16" r="T17" b="T18"/>
            <a:pathLst>
              <a:path w="275" h="74">
                <a:moveTo>
                  <a:pt x="0" y="62"/>
                </a:moveTo>
                <a:lnTo>
                  <a:pt x="18" y="0"/>
                </a:lnTo>
                <a:lnTo>
                  <a:pt x="263" y="12"/>
                </a:lnTo>
                <a:lnTo>
                  <a:pt x="275" y="74"/>
                </a:lnTo>
                <a:lnTo>
                  <a:pt x="0" y="62"/>
                </a:lnTo>
                <a:close/>
              </a:path>
            </a:pathLst>
          </a:custGeom>
          <a:solidFill>
            <a:schemeClr val="tx1"/>
          </a:solidFill>
          <a:ln w="0">
            <a:solidFill>
              <a:schemeClr val="tx1"/>
            </a:solidFill>
            <a:round/>
            <a:headEnd/>
            <a:tailEnd/>
          </a:ln>
        </p:spPr>
        <p:txBody>
          <a:bodyPr/>
          <a:lstStyle/>
          <a:p>
            <a:endParaRPr lang="en-US"/>
          </a:p>
        </p:txBody>
      </p:sp>
      <p:sp>
        <p:nvSpPr>
          <p:cNvPr id="115725" name="Freeform 674"/>
          <p:cNvSpPr>
            <a:spLocks/>
          </p:cNvSpPr>
          <p:nvPr/>
        </p:nvSpPr>
        <p:spPr bwMode="auto">
          <a:xfrm>
            <a:off x="7916863" y="5476875"/>
            <a:ext cx="69850" cy="30163"/>
          </a:xfrm>
          <a:custGeom>
            <a:avLst/>
            <a:gdLst>
              <a:gd name="T0" fmla="*/ 2147483646 w 264"/>
              <a:gd name="T1" fmla="*/ 2147483646 h 114"/>
              <a:gd name="T2" fmla="*/ 0 w 264"/>
              <a:gd name="T3" fmla="*/ 2147483646 h 114"/>
              <a:gd name="T4" fmla="*/ 2147483646 w 264"/>
              <a:gd name="T5" fmla="*/ 0 h 114"/>
              <a:gd name="T6" fmla="*/ 2147483646 w 264"/>
              <a:gd name="T7" fmla="*/ 2147483646 h 114"/>
              <a:gd name="T8" fmla="*/ 0 60000 65536"/>
              <a:gd name="T9" fmla="*/ 0 60000 65536"/>
              <a:gd name="T10" fmla="*/ 0 60000 65536"/>
              <a:gd name="T11" fmla="*/ 0 60000 65536"/>
              <a:gd name="T12" fmla="*/ 0 w 264"/>
              <a:gd name="T13" fmla="*/ 0 h 114"/>
              <a:gd name="T14" fmla="*/ 264 w 264"/>
              <a:gd name="T15" fmla="*/ 114 h 114"/>
            </a:gdLst>
            <a:ahLst/>
            <a:cxnLst>
              <a:cxn ang="T8">
                <a:pos x="T0" y="T1"/>
              </a:cxn>
              <a:cxn ang="T9">
                <a:pos x="T2" y="T3"/>
              </a:cxn>
              <a:cxn ang="T10">
                <a:pos x="T4" y="T5"/>
              </a:cxn>
              <a:cxn ang="T11">
                <a:pos x="T6" y="T7"/>
              </a:cxn>
            </a:cxnLst>
            <a:rect l="T12" t="T13" r="T14" b="T15"/>
            <a:pathLst>
              <a:path w="264" h="114">
                <a:moveTo>
                  <a:pt x="12" y="114"/>
                </a:moveTo>
                <a:lnTo>
                  <a:pt x="0" y="52"/>
                </a:lnTo>
                <a:lnTo>
                  <a:pt x="264" y="0"/>
                </a:lnTo>
                <a:lnTo>
                  <a:pt x="12" y="114"/>
                </a:lnTo>
                <a:close/>
              </a:path>
            </a:pathLst>
          </a:custGeom>
          <a:solidFill>
            <a:schemeClr val="tx1"/>
          </a:solidFill>
          <a:ln w="9525">
            <a:solidFill>
              <a:schemeClr val="tx1"/>
            </a:solidFill>
            <a:round/>
            <a:headEnd/>
            <a:tailEnd/>
          </a:ln>
        </p:spPr>
        <p:txBody>
          <a:bodyPr/>
          <a:lstStyle/>
          <a:p>
            <a:endParaRPr lang="en-US"/>
          </a:p>
        </p:txBody>
      </p:sp>
      <p:sp>
        <p:nvSpPr>
          <p:cNvPr id="115726" name="Freeform 675"/>
          <p:cNvSpPr>
            <a:spLocks/>
          </p:cNvSpPr>
          <p:nvPr/>
        </p:nvSpPr>
        <p:spPr bwMode="auto">
          <a:xfrm>
            <a:off x="7916863" y="5464175"/>
            <a:ext cx="69850" cy="26988"/>
          </a:xfrm>
          <a:custGeom>
            <a:avLst/>
            <a:gdLst>
              <a:gd name="T0" fmla="*/ 0 w 264"/>
              <a:gd name="T1" fmla="*/ 2147483646 h 103"/>
              <a:gd name="T2" fmla="*/ 2147483646 w 264"/>
              <a:gd name="T3" fmla="*/ 2147483646 h 103"/>
              <a:gd name="T4" fmla="*/ 2147483646 w 264"/>
              <a:gd name="T5" fmla="*/ 0 h 103"/>
              <a:gd name="T6" fmla="*/ 0 w 264"/>
              <a:gd name="T7" fmla="*/ 2147483646 h 103"/>
              <a:gd name="T8" fmla="*/ 0 60000 65536"/>
              <a:gd name="T9" fmla="*/ 0 60000 65536"/>
              <a:gd name="T10" fmla="*/ 0 60000 65536"/>
              <a:gd name="T11" fmla="*/ 0 60000 65536"/>
              <a:gd name="T12" fmla="*/ 0 w 264"/>
              <a:gd name="T13" fmla="*/ 0 h 103"/>
              <a:gd name="T14" fmla="*/ 264 w 264"/>
              <a:gd name="T15" fmla="*/ 103 h 103"/>
            </a:gdLst>
            <a:ahLst/>
            <a:cxnLst>
              <a:cxn ang="T8">
                <a:pos x="T0" y="T1"/>
              </a:cxn>
              <a:cxn ang="T9">
                <a:pos x="T2" y="T3"/>
              </a:cxn>
              <a:cxn ang="T10">
                <a:pos x="T4" y="T5"/>
              </a:cxn>
              <a:cxn ang="T11">
                <a:pos x="T6" y="T7"/>
              </a:cxn>
            </a:cxnLst>
            <a:rect l="T12" t="T13" r="T14" b="T15"/>
            <a:pathLst>
              <a:path w="264" h="103">
                <a:moveTo>
                  <a:pt x="0" y="103"/>
                </a:moveTo>
                <a:lnTo>
                  <a:pt x="264" y="51"/>
                </a:lnTo>
                <a:lnTo>
                  <a:pt x="225" y="0"/>
                </a:lnTo>
                <a:lnTo>
                  <a:pt x="0" y="103"/>
                </a:lnTo>
                <a:close/>
              </a:path>
            </a:pathLst>
          </a:custGeom>
          <a:solidFill>
            <a:schemeClr val="tx1"/>
          </a:solidFill>
          <a:ln w="9525">
            <a:solidFill>
              <a:schemeClr val="tx1"/>
            </a:solidFill>
            <a:round/>
            <a:headEnd/>
            <a:tailEnd/>
          </a:ln>
        </p:spPr>
        <p:txBody>
          <a:bodyPr/>
          <a:lstStyle/>
          <a:p>
            <a:endParaRPr lang="en-US"/>
          </a:p>
        </p:txBody>
      </p:sp>
      <p:sp>
        <p:nvSpPr>
          <p:cNvPr id="115727" name="Freeform 676"/>
          <p:cNvSpPr>
            <a:spLocks/>
          </p:cNvSpPr>
          <p:nvPr/>
        </p:nvSpPr>
        <p:spPr bwMode="auto">
          <a:xfrm>
            <a:off x="7916863" y="5464175"/>
            <a:ext cx="69850" cy="42863"/>
          </a:xfrm>
          <a:custGeom>
            <a:avLst/>
            <a:gdLst>
              <a:gd name="T0" fmla="*/ 2147483646 w 264"/>
              <a:gd name="T1" fmla="*/ 2147483646 h 165"/>
              <a:gd name="T2" fmla="*/ 0 w 264"/>
              <a:gd name="T3" fmla="*/ 2147483646 h 165"/>
              <a:gd name="T4" fmla="*/ 2147483646 w 264"/>
              <a:gd name="T5" fmla="*/ 0 h 165"/>
              <a:gd name="T6" fmla="*/ 2147483646 w 264"/>
              <a:gd name="T7" fmla="*/ 2147483646 h 165"/>
              <a:gd name="T8" fmla="*/ 2147483646 w 264"/>
              <a:gd name="T9" fmla="*/ 2147483646 h 165"/>
              <a:gd name="T10" fmla="*/ 0 60000 65536"/>
              <a:gd name="T11" fmla="*/ 0 60000 65536"/>
              <a:gd name="T12" fmla="*/ 0 60000 65536"/>
              <a:gd name="T13" fmla="*/ 0 60000 65536"/>
              <a:gd name="T14" fmla="*/ 0 60000 65536"/>
              <a:gd name="T15" fmla="*/ 0 w 264"/>
              <a:gd name="T16" fmla="*/ 0 h 165"/>
              <a:gd name="T17" fmla="*/ 264 w 264"/>
              <a:gd name="T18" fmla="*/ 165 h 165"/>
            </a:gdLst>
            <a:ahLst/>
            <a:cxnLst>
              <a:cxn ang="T10">
                <a:pos x="T0" y="T1"/>
              </a:cxn>
              <a:cxn ang="T11">
                <a:pos x="T2" y="T3"/>
              </a:cxn>
              <a:cxn ang="T12">
                <a:pos x="T4" y="T5"/>
              </a:cxn>
              <a:cxn ang="T13">
                <a:pos x="T6" y="T7"/>
              </a:cxn>
              <a:cxn ang="T14">
                <a:pos x="T8" y="T9"/>
              </a:cxn>
            </a:cxnLst>
            <a:rect l="T15" t="T16" r="T17" b="T18"/>
            <a:pathLst>
              <a:path w="264" h="165">
                <a:moveTo>
                  <a:pt x="12" y="165"/>
                </a:moveTo>
                <a:lnTo>
                  <a:pt x="0" y="103"/>
                </a:lnTo>
                <a:lnTo>
                  <a:pt x="225" y="0"/>
                </a:lnTo>
                <a:lnTo>
                  <a:pt x="264" y="51"/>
                </a:lnTo>
                <a:lnTo>
                  <a:pt x="12" y="165"/>
                </a:lnTo>
                <a:close/>
              </a:path>
            </a:pathLst>
          </a:custGeom>
          <a:solidFill>
            <a:schemeClr val="tx1"/>
          </a:solidFill>
          <a:ln w="0">
            <a:solidFill>
              <a:schemeClr val="tx1"/>
            </a:solidFill>
            <a:round/>
            <a:headEnd/>
            <a:tailEnd/>
          </a:ln>
        </p:spPr>
        <p:txBody>
          <a:bodyPr/>
          <a:lstStyle/>
          <a:p>
            <a:endParaRPr lang="en-US"/>
          </a:p>
        </p:txBody>
      </p:sp>
      <p:sp>
        <p:nvSpPr>
          <p:cNvPr id="115728" name="Freeform 677"/>
          <p:cNvSpPr>
            <a:spLocks/>
          </p:cNvSpPr>
          <p:nvPr/>
        </p:nvSpPr>
        <p:spPr bwMode="auto">
          <a:xfrm>
            <a:off x="7977188" y="5419725"/>
            <a:ext cx="55562" cy="57150"/>
          </a:xfrm>
          <a:custGeom>
            <a:avLst/>
            <a:gdLst>
              <a:gd name="T0" fmla="*/ 2147483646 w 211"/>
              <a:gd name="T1" fmla="*/ 2147483646 h 215"/>
              <a:gd name="T2" fmla="*/ 0 w 211"/>
              <a:gd name="T3" fmla="*/ 2147483646 h 215"/>
              <a:gd name="T4" fmla="*/ 2147483646 w 211"/>
              <a:gd name="T5" fmla="*/ 0 h 215"/>
              <a:gd name="T6" fmla="*/ 2147483646 w 211"/>
              <a:gd name="T7" fmla="*/ 2147483646 h 215"/>
              <a:gd name="T8" fmla="*/ 0 60000 65536"/>
              <a:gd name="T9" fmla="*/ 0 60000 65536"/>
              <a:gd name="T10" fmla="*/ 0 60000 65536"/>
              <a:gd name="T11" fmla="*/ 0 60000 65536"/>
              <a:gd name="T12" fmla="*/ 0 w 211"/>
              <a:gd name="T13" fmla="*/ 0 h 215"/>
              <a:gd name="T14" fmla="*/ 211 w 211"/>
              <a:gd name="T15" fmla="*/ 215 h 215"/>
            </a:gdLst>
            <a:ahLst/>
            <a:cxnLst>
              <a:cxn ang="T8">
                <a:pos x="T0" y="T1"/>
              </a:cxn>
              <a:cxn ang="T9">
                <a:pos x="T2" y="T3"/>
              </a:cxn>
              <a:cxn ang="T10">
                <a:pos x="T4" y="T5"/>
              </a:cxn>
              <a:cxn ang="T11">
                <a:pos x="T6" y="T7"/>
              </a:cxn>
            </a:cxnLst>
            <a:rect l="T12" t="T13" r="T14" b="T15"/>
            <a:pathLst>
              <a:path w="211" h="215">
                <a:moveTo>
                  <a:pt x="39" y="215"/>
                </a:moveTo>
                <a:lnTo>
                  <a:pt x="0" y="164"/>
                </a:lnTo>
                <a:lnTo>
                  <a:pt x="211" y="0"/>
                </a:lnTo>
                <a:lnTo>
                  <a:pt x="39" y="215"/>
                </a:lnTo>
                <a:close/>
              </a:path>
            </a:pathLst>
          </a:custGeom>
          <a:solidFill>
            <a:schemeClr val="tx1"/>
          </a:solidFill>
          <a:ln w="9525">
            <a:solidFill>
              <a:schemeClr val="tx1"/>
            </a:solidFill>
            <a:round/>
            <a:headEnd/>
            <a:tailEnd/>
          </a:ln>
        </p:spPr>
        <p:txBody>
          <a:bodyPr/>
          <a:lstStyle/>
          <a:p>
            <a:endParaRPr lang="en-US"/>
          </a:p>
        </p:txBody>
      </p:sp>
      <p:sp>
        <p:nvSpPr>
          <p:cNvPr id="115729" name="Freeform 678"/>
          <p:cNvSpPr>
            <a:spLocks/>
          </p:cNvSpPr>
          <p:nvPr/>
        </p:nvSpPr>
        <p:spPr bwMode="auto">
          <a:xfrm>
            <a:off x="7977188" y="5413375"/>
            <a:ext cx="55562" cy="50800"/>
          </a:xfrm>
          <a:custGeom>
            <a:avLst/>
            <a:gdLst>
              <a:gd name="T0" fmla="*/ 0 w 211"/>
              <a:gd name="T1" fmla="*/ 2147483646 h 192"/>
              <a:gd name="T2" fmla="*/ 2147483646 w 211"/>
              <a:gd name="T3" fmla="*/ 2147483646 h 192"/>
              <a:gd name="T4" fmla="*/ 2147483646 w 211"/>
              <a:gd name="T5" fmla="*/ 0 h 192"/>
              <a:gd name="T6" fmla="*/ 0 w 211"/>
              <a:gd name="T7" fmla="*/ 2147483646 h 192"/>
              <a:gd name="T8" fmla="*/ 0 60000 65536"/>
              <a:gd name="T9" fmla="*/ 0 60000 65536"/>
              <a:gd name="T10" fmla="*/ 0 60000 65536"/>
              <a:gd name="T11" fmla="*/ 0 60000 65536"/>
              <a:gd name="T12" fmla="*/ 0 w 211"/>
              <a:gd name="T13" fmla="*/ 0 h 192"/>
              <a:gd name="T14" fmla="*/ 211 w 211"/>
              <a:gd name="T15" fmla="*/ 192 h 192"/>
            </a:gdLst>
            <a:ahLst/>
            <a:cxnLst>
              <a:cxn ang="T8">
                <a:pos x="T0" y="T1"/>
              </a:cxn>
              <a:cxn ang="T9">
                <a:pos x="T2" y="T3"/>
              </a:cxn>
              <a:cxn ang="T10">
                <a:pos x="T4" y="T5"/>
              </a:cxn>
              <a:cxn ang="T11">
                <a:pos x="T6" y="T7"/>
              </a:cxn>
            </a:cxnLst>
            <a:rect l="T12" t="T13" r="T14" b="T15"/>
            <a:pathLst>
              <a:path w="211" h="192">
                <a:moveTo>
                  <a:pt x="0" y="192"/>
                </a:moveTo>
                <a:lnTo>
                  <a:pt x="211" y="28"/>
                </a:lnTo>
                <a:lnTo>
                  <a:pt x="154" y="0"/>
                </a:lnTo>
                <a:lnTo>
                  <a:pt x="0" y="192"/>
                </a:lnTo>
                <a:close/>
              </a:path>
            </a:pathLst>
          </a:custGeom>
          <a:solidFill>
            <a:schemeClr val="tx1"/>
          </a:solidFill>
          <a:ln w="9525">
            <a:solidFill>
              <a:schemeClr val="tx1"/>
            </a:solidFill>
            <a:round/>
            <a:headEnd/>
            <a:tailEnd/>
          </a:ln>
        </p:spPr>
        <p:txBody>
          <a:bodyPr/>
          <a:lstStyle/>
          <a:p>
            <a:endParaRPr lang="en-US"/>
          </a:p>
        </p:txBody>
      </p:sp>
      <p:sp>
        <p:nvSpPr>
          <p:cNvPr id="115730" name="Freeform 679"/>
          <p:cNvSpPr>
            <a:spLocks/>
          </p:cNvSpPr>
          <p:nvPr/>
        </p:nvSpPr>
        <p:spPr bwMode="auto">
          <a:xfrm>
            <a:off x="7977188" y="5413375"/>
            <a:ext cx="55562" cy="63500"/>
          </a:xfrm>
          <a:custGeom>
            <a:avLst/>
            <a:gdLst>
              <a:gd name="T0" fmla="*/ 2147483646 w 211"/>
              <a:gd name="T1" fmla="*/ 2147483646 h 243"/>
              <a:gd name="T2" fmla="*/ 0 w 211"/>
              <a:gd name="T3" fmla="*/ 2147483646 h 243"/>
              <a:gd name="T4" fmla="*/ 2147483646 w 211"/>
              <a:gd name="T5" fmla="*/ 0 h 243"/>
              <a:gd name="T6" fmla="*/ 2147483646 w 211"/>
              <a:gd name="T7" fmla="*/ 2147483646 h 243"/>
              <a:gd name="T8" fmla="*/ 2147483646 w 211"/>
              <a:gd name="T9" fmla="*/ 2147483646 h 243"/>
              <a:gd name="T10" fmla="*/ 0 60000 65536"/>
              <a:gd name="T11" fmla="*/ 0 60000 65536"/>
              <a:gd name="T12" fmla="*/ 0 60000 65536"/>
              <a:gd name="T13" fmla="*/ 0 60000 65536"/>
              <a:gd name="T14" fmla="*/ 0 60000 65536"/>
              <a:gd name="T15" fmla="*/ 0 w 211"/>
              <a:gd name="T16" fmla="*/ 0 h 243"/>
              <a:gd name="T17" fmla="*/ 211 w 211"/>
              <a:gd name="T18" fmla="*/ 243 h 243"/>
            </a:gdLst>
            <a:ahLst/>
            <a:cxnLst>
              <a:cxn ang="T10">
                <a:pos x="T0" y="T1"/>
              </a:cxn>
              <a:cxn ang="T11">
                <a:pos x="T2" y="T3"/>
              </a:cxn>
              <a:cxn ang="T12">
                <a:pos x="T4" y="T5"/>
              </a:cxn>
              <a:cxn ang="T13">
                <a:pos x="T6" y="T7"/>
              </a:cxn>
              <a:cxn ang="T14">
                <a:pos x="T8" y="T9"/>
              </a:cxn>
            </a:cxnLst>
            <a:rect l="T15" t="T16" r="T17" b="T18"/>
            <a:pathLst>
              <a:path w="211" h="243">
                <a:moveTo>
                  <a:pt x="39" y="243"/>
                </a:moveTo>
                <a:lnTo>
                  <a:pt x="0" y="192"/>
                </a:lnTo>
                <a:lnTo>
                  <a:pt x="154" y="0"/>
                </a:lnTo>
                <a:lnTo>
                  <a:pt x="211" y="28"/>
                </a:lnTo>
                <a:lnTo>
                  <a:pt x="39" y="243"/>
                </a:lnTo>
                <a:close/>
              </a:path>
            </a:pathLst>
          </a:custGeom>
          <a:solidFill>
            <a:schemeClr val="tx1"/>
          </a:solidFill>
          <a:ln w="0">
            <a:solidFill>
              <a:schemeClr val="tx1"/>
            </a:solidFill>
            <a:round/>
            <a:headEnd/>
            <a:tailEnd/>
          </a:ln>
        </p:spPr>
        <p:txBody>
          <a:bodyPr/>
          <a:lstStyle/>
          <a:p>
            <a:endParaRPr lang="en-US"/>
          </a:p>
        </p:txBody>
      </p:sp>
      <p:sp>
        <p:nvSpPr>
          <p:cNvPr id="115731" name="Freeform 680"/>
          <p:cNvSpPr>
            <a:spLocks/>
          </p:cNvSpPr>
          <p:nvPr/>
        </p:nvSpPr>
        <p:spPr bwMode="auto">
          <a:xfrm>
            <a:off x="7734300" y="5362575"/>
            <a:ext cx="42863" cy="46038"/>
          </a:xfrm>
          <a:custGeom>
            <a:avLst/>
            <a:gdLst>
              <a:gd name="T0" fmla="*/ 2147483646 w 162"/>
              <a:gd name="T1" fmla="*/ 2147483646 h 173"/>
              <a:gd name="T2" fmla="*/ 2147483646 w 162"/>
              <a:gd name="T3" fmla="*/ 2147483646 h 173"/>
              <a:gd name="T4" fmla="*/ 0 w 162"/>
              <a:gd name="T5" fmla="*/ 0 h 173"/>
              <a:gd name="T6" fmla="*/ 2147483646 w 162"/>
              <a:gd name="T7" fmla="*/ 2147483646 h 173"/>
              <a:gd name="T8" fmla="*/ 0 60000 65536"/>
              <a:gd name="T9" fmla="*/ 0 60000 65536"/>
              <a:gd name="T10" fmla="*/ 0 60000 65536"/>
              <a:gd name="T11" fmla="*/ 0 60000 65536"/>
              <a:gd name="T12" fmla="*/ 0 w 162"/>
              <a:gd name="T13" fmla="*/ 0 h 173"/>
              <a:gd name="T14" fmla="*/ 162 w 162"/>
              <a:gd name="T15" fmla="*/ 173 h 173"/>
            </a:gdLst>
            <a:ahLst/>
            <a:cxnLst>
              <a:cxn ang="T8">
                <a:pos x="T0" y="T1"/>
              </a:cxn>
              <a:cxn ang="T9">
                <a:pos x="T2" y="T3"/>
              </a:cxn>
              <a:cxn ang="T10">
                <a:pos x="T4" y="T5"/>
              </a:cxn>
              <a:cxn ang="T11">
                <a:pos x="T6" y="T7"/>
              </a:cxn>
            </a:cxnLst>
            <a:rect l="T12" t="T13" r="T14" b="T15"/>
            <a:pathLst>
              <a:path w="162" h="173">
                <a:moveTo>
                  <a:pt x="66" y="158"/>
                </a:moveTo>
                <a:lnTo>
                  <a:pt x="162" y="173"/>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115732" name="Freeform 681"/>
          <p:cNvSpPr>
            <a:spLocks/>
          </p:cNvSpPr>
          <p:nvPr/>
        </p:nvSpPr>
        <p:spPr bwMode="auto">
          <a:xfrm>
            <a:off x="7734300" y="5362575"/>
            <a:ext cx="42863" cy="46038"/>
          </a:xfrm>
          <a:custGeom>
            <a:avLst/>
            <a:gdLst>
              <a:gd name="T0" fmla="*/ 2147483646 w 162"/>
              <a:gd name="T1" fmla="*/ 2147483646 h 173"/>
              <a:gd name="T2" fmla="*/ 2147483646 w 162"/>
              <a:gd name="T3" fmla="*/ 2147483646 h 173"/>
              <a:gd name="T4" fmla="*/ 0 w 162"/>
              <a:gd name="T5" fmla="*/ 0 h 173"/>
              <a:gd name="T6" fmla="*/ 2147483646 w 162"/>
              <a:gd name="T7" fmla="*/ 2147483646 h 173"/>
              <a:gd name="T8" fmla="*/ 0 60000 65536"/>
              <a:gd name="T9" fmla="*/ 0 60000 65536"/>
              <a:gd name="T10" fmla="*/ 0 60000 65536"/>
              <a:gd name="T11" fmla="*/ 0 60000 65536"/>
              <a:gd name="T12" fmla="*/ 0 w 162"/>
              <a:gd name="T13" fmla="*/ 0 h 173"/>
              <a:gd name="T14" fmla="*/ 162 w 162"/>
              <a:gd name="T15" fmla="*/ 173 h 173"/>
            </a:gdLst>
            <a:ahLst/>
            <a:cxnLst>
              <a:cxn ang="T8">
                <a:pos x="T0" y="T1"/>
              </a:cxn>
              <a:cxn ang="T9">
                <a:pos x="T2" y="T3"/>
              </a:cxn>
              <a:cxn ang="T10">
                <a:pos x="T4" y="T5"/>
              </a:cxn>
              <a:cxn ang="T11">
                <a:pos x="T6" y="T7"/>
              </a:cxn>
            </a:cxnLst>
            <a:rect l="T12" t="T13" r="T14" b="T15"/>
            <a:pathLst>
              <a:path w="162" h="173">
                <a:moveTo>
                  <a:pt x="66" y="158"/>
                </a:moveTo>
                <a:lnTo>
                  <a:pt x="162" y="173"/>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115733" name="Freeform 682"/>
          <p:cNvSpPr>
            <a:spLocks/>
          </p:cNvSpPr>
          <p:nvPr/>
        </p:nvSpPr>
        <p:spPr bwMode="auto">
          <a:xfrm>
            <a:off x="7734300" y="5362575"/>
            <a:ext cx="17463" cy="61913"/>
          </a:xfrm>
          <a:custGeom>
            <a:avLst/>
            <a:gdLst>
              <a:gd name="T0" fmla="*/ 2147483646 w 66"/>
              <a:gd name="T1" fmla="*/ 2147483646 h 236"/>
              <a:gd name="T2" fmla="*/ 2147483646 w 66"/>
              <a:gd name="T3" fmla="*/ 2147483646 h 236"/>
              <a:gd name="T4" fmla="*/ 0 w 66"/>
              <a:gd name="T5" fmla="*/ 0 h 236"/>
              <a:gd name="T6" fmla="*/ 2147483646 w 66"/>
              <a:gd name="T7" fmla="*/ 2147483646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8" y="236"/>
                </a:lnTo>
                <a:lnTo>
                  <a:pt x="0" y="0"/>
                </a:lnTo>
                <a:lnTo>
                  <a:pt x="66" y="158"/>
                </a:lnTo>
                <a:close/>
              </a:path>
            </a:pathLst>
          </a:custGeom>
          <a:solidFill>
            <a:schemeClr val="tx1"/>
          </a:solidFill>
          <a:ln w="9525">
            <a:solidFill>
              <a:schemeClr val="tx1"/>
            </a:solidFill>
            <a:round/>
            <a:headEnd/>
            <a:tailEnd/>
          </a:ln>
        </p:spPr>
        <p:txBody>
          <a:bodyPr/>
          <a:lstStyle/>
          <a:p>
            <a:endParaRPr lang="en-US"/>
          </a:p>
        </p:txBody>
      </p:sp>
      <p:sp>
        <p:nvSpPr>
          <p:cNvPr id="115734" name="Freeform 683"/>
          <p:cNvSpPr>
            <a:spLocks/>
          </p:cNvSpPr>
          <p:nvPr/>
        </p:nvSpPr>
        <p:spPr bwMode="auto">
          <a:xfrm>
            <a:off x="7734300" y="5362575"/>
            <a:ext cx="17463" cy="61913"/>
          </a:xfrm>
          <a:custGeom>
            <a:avLst/>
            <a:gdLst>
              <a:gd name="T0" fmla="*/ 2147483646 w 66"/>
              <a:gd name="T1" fmla="*/ 2147483646 h 236"/>
              <a:gd name="T2" fmla="*/ 2147483646 w 66"/>
              <a:gd name="T3" fmla="*/ 2147483646 h 236"/>
              <a:gd name="T4" fmla="*/ 0 w 66"/>
              <a:gd name="T5" fmla="*/ 0 h 236"/>
              <a:gd name="T6" fmla="*/ 2147483646 w 66"/>
              <a:gd name="T7" fmla="*/ 2147483646 h 236"/>
              <a:gd name="T8" fmla="*/ 0 60000 65536"/>
              <a:gd name="T9" fmla="*/ 0 60000 65536"/>
              <a:gd name="T10" fmla="*/ 0 60000 65536"/>
              <a:gd name="T11" fmla="*/ 0 60000 65536"/>
              <a:gd name="T12" fmla="*/ 0 w 66"/>
              <a:gd name="T13" fmla="*/ 0 h 236"/>
              <a:gd name="T14" fmla="*/ 66 w 66"/>
              <a:gd name="T15" fmla="*/ 236 h 236"/>
            </a:gdLst>
            <a:ahLst/>
            <a:cxnLst>
              <a:cxn ang="T8">
                <a:pos x="T0" y="T1"/>
              </a:cxn>
              <a:cxn ang="T9">
                <a:pos x="T2" y="T3"/>
              </a:cxn>
              <a:cxn ang="T10">
                <a:pos x="T4" y="T5"/>
              </a:cxn>
              <a:cxn ang="T11">
                <a:pos x="T6" y="T7"/>
              </a:cxn>
            </a:cxnLst>
            <a:rect l="T12" t="T13" r="T14" b="T15"/>
            <a:pathLst>
              <a:path w="66" h="236">
                <a:moveTo>
                  <a:pt x="66" y="158"/>
                </a:moveTo>
                <a:lnTo>
                  <a:pt x="8" y="236"/>
                </a:lnTo>
                <a:lnTo>
                  <a:pt x="0" y="0"/>
                </a:lnTo>
                <a:lnTo>
                  <a:pt x="66" y="158"/>
                </a:lnTo>
                <a:close/>
              </a:path>
            </a:pathLst>
          </a:custGeom>
          <a:solidFill>
            <a:schemeClr val="tx1"/>
          </a:solidFill>
          <a:ln w="0">
            <a:solidFill>
              <a:schemeClr val="tx1"/>
            </a:solidFill>
            <a:round/>
            <a:headEnd/>
            <a:tailEnd/>
          </a:ln>
        </p:spPr>
        <p:txBody>
          <a:bodyPr/>
          <a:lstStyle/>
          <a:p>
            <a:endParaRPr lang="en-US"/>
          </a:p>
        </p:txBody>
      </p:sp>
      <p:sp>
        <p:nvSpPr>
          <p:cNvPr id="115735" name="Freeform 684"/>
          <p:cNvSpPr>
            <a:spLocks/>
          </p:cNvSpPr>
          <p:nvPr/>
        </p:nvSpPr>
        <p:spPr bwMode="auto">
          <a:xfrm>
            <a:off x="4991100" y="5322888"/>
            <a:ext cx="15875" cy="63500"/>
          </a:xfrm>
          <a:custGeom>
            <a:avLst/>
            <a:gdLst>
              <a:gd name="T0" fmla="*/ 2147483646 w 65"/>
              <a:gd name="T1" fmla="*/ 2147483646 h 236"/>
              <a:gd name="T2" fmla="*/ 2147483646 w 65"/>
              <a:gd name="T3" fmla="*/ 2147483646 h 236"/>
              <a:gd name="T4" fmla="*/ 0 w 65"/>
              <a:gd name="T5" fmla="*/ 0 h 236"/>
              <a:gd name="T6" fmla="*/ 2147483646 w 65"/>
              <a:gd name="T7" fmla="*/ 2147483646 h 236"/>
              <a:gd name="T8" fmla="*/ 0 60000 65536"/>
              <a:gd name="T9" fmla="*/ 0 60000 65536"/>
              <a:gd name="T10" fmla="*/ 0 60000 65536"/>
              <a:gd name="T11" fmla="*/ 0 60000 65536"/>
              <a:gd name="T12" fmla="*/ 0 w 65"/>
              <a:gd name="T13" fmla="*/ 0 h 236"/>
              <a:gd name="T14" fmla="*/ 65 w 65"/>
              <a:gd name="T15" fmla="*/ 236 h 236"/>
            </a:gdLst>
            <a:ahLst/>
            <a:cxnLst>
              <a:cxn ang="T8">
                <a:pos x="T0" y="T1"/>
              </a:cxn>
              <a:cxn ang="T9">
                <a:pos x="T2" y="T3"/>
              </a:cxn>
              <a:cxn ang="T10">
                <a:pos x="T4" y="T5"/>
              </a:cxn>
              <a:cxn ang="T11">
                <a:pos x="T6" y="T7"/>
              </a:cxn>
            </a:cxnLst>
            <a:rect l="T12" t="T13" r="T14" b="T15"/>
            <a:pathLst>
              <a:path w="65" h="236">
                <a:moveTo>
                  <a:pt x="65" y="157"/>
                </a:moveTo>
                <a:lnTo>
                  <a:pt x="7" y="236"/>
                </a:lnTo>
                <a:lnTo>
                  <a:pt x="0" y="0"/>
                </a:lnTo>
                <a:lnTo>
                  <a:pt x="65" y="157"/>
                </a:lnTo>
                <a:close/>
              </a:path>
            </a:pathLst>
          </a:custGeom>
          <a:solidFill>
            <a:schemeClr val="tx1"/>
          </a:solidFill>
          <a:ln w="9525">
            <a:solidFill>
              <a:schemeClr val="tx1"/>
            </a:solidFill>
            <a:round/>
            <a:headEnd/>
            <a:tailEnd/>
          </a:ln>
        </p:spPr>
        <p:txBody>
          <a:bodyPr/>
          <a:lstStyle/>
          <a:p>
            <a:endParaRPr lang="en-US"/>
          </a:p>
        </p:txBody>
      </p:sp>
      <p:sp>
        <p:nvSpPr>
          <p:cNvPr id="115736" name="Freeform 685"/>
          <p:cNvSpPr>
            <a:spLocks/>
          </p:cNvSpPr>
          <p:nvPr/>
        </p:nvSpPr>
        <p:spPr bwMode="auto">
          <a:xfrm>
            <a:off x="4991100" y="5322888"/>
            <a:ext cx="15875" cy="63500"/>
          </a:xfrm>
          <a:custGeom>
            <a:avLst/>
            <a:gdLst>
              <a:gd name="T0" fmla="*/ 2147483646 w 65"/>
              <a:gd name="T1" fmla="*/ 2147483646 h 236"/>
              <a:gd name="T2" fmla="*/ 2147483646 w 65"/>
              <a:gd name="T3" fmla="*/ 2147483646 h 236"/>
              <a:gd name="T4" fmla="*/ 0 w 65"/>
              <a:gd name="T5" fmla="*/ 0 h 236"/>
              <a:gd name="T6" fmla="*/ 2147483646 w 65"/>
              <a:gd name="T7" fmla="*/ 2147483646 h 236"/>
              <a:gd name="T8" fmla="*/ 0 60000 65536"/>
              <a:gd name="T9" fmla="*/ 0 60000 65536"/>
              <a:gd name="T10" fmla="*/ 0 60000 65536"/>
              <a:gd name="T11" fmla="*/ 0 60000 65536"/>
              <a:gd name="T12" fmla="*/ 0 w 65"/>
              <a:gd name="T13" fmla="*/ 0 h 236"/>
              <a:gd name="T14" fmla="*/ 65 w 65"/>
              <a:gd name="T15" fmla="*/ 236 h 236"/>
            </a:gdLst>
            <a:ahLst/>
            <a:cxnLst>
              <a:cxn ang="T8">
                <a:pos x="T0" y="T1"/>
              </a:cxn>
              <a:cxn ang="T9">
                <a:pos x="T2" y="T3"/>
              </a:cxn>
              <a:cxn ang="T10">
                <a:pos x="T4" y="T5"/>
              </a:cxn>
              <a:cxn ang="T11">
                <a:pos x="T6" y="T7"/>
              </a:cxn>
            </a:cxnLst>
            <a:rect l="T12" t="T13" r="T14" b="T15"/>
            <a:pathLst>
              <a:path w="65" h="236">
                <a:moveTo>
                  <a:pt x="65" y="157"/>
                </a:moveTo>
                <a:lnTo>
                  <a:pt x="7" y="236"/>
                </a:lnTo>
                <a:lnTo>
                  <a:pt x="0" y="0"/>
                </a:lnTo>
                <a:lnTo>
                  <a:pt x="65" y="157"/>
                </a:lnTo>
                <a:close/>
              </a:path>
            </a:pathLst>
          </a:custGeom>
          <a:solidFill>
            <a:schemeClr val="tx1"/>
          </a:solidFill>
          <a:ln w="0">
            <a:solidFill>
              <a:schemeClr val="tx1"/>
            </a:solidFill>
            <a:round/>
            <a:headEnd/>
            <a:tailEnd/>
          </a:ln>
        </p:spPr>
        <p:txBody>
          <a:bodyPr/>
          <a:lstStyle/>
          <a:p>
            <a:endParaRPr lang="en-US"/>
          </a:p>
        </p:txBody>
      </p:sp>
      <p:sp>
        <p:nvSpPr>
          <p:cNvPr id="115737" name="Freeform 686"/>
          <p:cNvSpPr>
            <a:spLocks/>
          </p:cNvSpPr>
          <p:nvPr/>
        </p:nvSpPr>
        <p:spPr bwMode="auto">
          <a:xfrm>
            <a:off x="4991100" y="5322888"/>
            <a:ext cx="41275" cy="46037"/>
          </a:xfrm>
          <a:custGeom>
            <a:avLst/>
            <a:gdLst>
              <a:gd name="T0" fmla="*/ 2147483646 w 161"/>
              <a:gd name="T1" fmla="*/ 2147483646 h 172"/>
              <a:gd name="T2" fmla="*/ 2147483646 w 161"/>
              <a:gd name="T3" fmla="*/ 2147483646 h 172"/>
              <a:gd name="T4" fmla="*/ 0 w 161"/>
              <a:gd name="T5" fmla="*/ 0 h 172"/>
              <a:gd name="T6" fmla="*/ 2147483646 w 161"/>
              <a:gd name="T7" fmla="*/ 2147483646 h 172"/>
              <a:gd name="T8" fmla="*/ 0 60000 65536"/>
              <a:gd name="T9" fmla="*/ 0 60000 65536"/>
              <a:gd name="T10" fmla="*/ 0 60000 65536"/>
              <a:gd name="T11" fmla="*/ 0 60000 65536"/>
              <a:gd name="T12" fmla="*/ 0 w 161"/>
              <a:gd name="T13" fmla="*/ 0 h 172"/>
              <a:gd name="T14" fmla="*/ 161 w 161"/>
              <a:gd name="T15" fmla="*/ 172 h 172"/>
            </a:gdLst>
            <a:ahLst/>
            <a:cxnLst>
              <a:cxn ang="T8">
                <a:pos x="T0" y="T1"/>
              </a:cxn>
              <a:cxn ang="T9">
                <a:pos x="T2" y="T3"/>
              </a:cxn>
              <a:cxn ang="T10">
                <a:pos x="T4" y="T5"/>
              </a:cxn>
              <a:cxn ang="T11">
                <a:pos x="T6" y="T7"/>
              </a:cxn>
            </a:cxnLst>
            <a:rect l="T12" t="T13" r="T14" b="T15"/>
            <a:pathLst>
              <a:path w="161" h="172">
                <a:moveTo>
                  <a:pt x="65" y="157"/>
                </a:moveTo>
                <a:lnTo>
                  <a:pt x="161" y="172"/>
                </a:lnTo>
                <a:lnTo>
                  <a:pt x="0" y="0"/>
                </a:lnTo>
                <a:lnTo>
                  <a:pt x="65" y="157"/>
                </a:lnTo>
                <a:close/>
              </a:path>
            </a:pathLst>
          </a:custGeom>
          <a:solidFill>
            <a:schemeClr val="tx1"/>
          </a:solidFill>
          <a:ln w="9525">
            <a:solidFill>
              <a:schemeClr val="tx1"/>
            </a:solidFill>
            <a:round/>
            <a:headEnd/>
            <a:tailEnd/>
          </a:ln>
        </p:spPr>
        <p:txBody>
          <a:bodyPr/>
          <a:lstStyle/>
          <a:p>
            <a:endParaRPr lang="en-US"/>
          </a:p>
        </p:txBody>
      </p:sp>
      <p:sp>
        <p:nvSpPr>
          <p:cNvPr id="115738" name="Freeform 687"/>
          <p:cNvSpPr>
            <a:spLocks/>
          </p:cNvSpPr>
          <p:nvPr/>
        </p:nvSpPr>
        <p:spPr bwMode="auto">
          <a:xfrm>
            <a:off x="4991100" y="5322888"/>
            <a:ext cx="41275" cy="46037"/>
          </a:xfrm>
          <a:custGeom>
            <a:avLst/>
            <a:gdLst>
              <a:gd name="T0" fmla="*/ 2147483646 w 161"/>
              <a:gd name="T1" fmla="*/ 2147483646 h 172"/>
              <a:gd name="T2" fmla="*/ 2147483646 w 161"/>
              <a:gd name="T3" fmla="*/ 2147483646 h 172"/>
              <a:gd name="T4" fmla="*/ 0 w 161"/>
              <a:gd name="T5" fmla="*/ 0 h 172"/>
              <a:gd name="T6" fmla="*/ 2147483646 w 161"/>
              <a:gd name="T7" fmla="*/ 2147483646 h 172"/>
              <a:gd name="T8" fmla="*/ 0 60000 65536"/>
              <a:gd name="T9" fmla="*/ 0 60000 65536"/>
              <a:gd name="T10" fmla="*/ 0 60000 65536"/>
              <a:gd name="T11" fmla="*/ 0 60000 65536"/>
              <a:gd name="T12" fmla="*/ 0 w 161"/>
              <a:gd name="T13" fmla="*/ 0 h 172"/>
              <a:gd name="T14" fmla="*/ 161 w 161"/>
              <a:gd name="T15" fmla="*/ 172 h 172"/>
            </a:gdLst>
            <a:ahLst/>
            <a:cxnLst>
              <a:cxn ang="T8">
                <a:pos x="T0" y="T1"/>
              </a:cxn>
              <a:cxn ang="T9">
                <a:pos x="T2" y="T3"/>
              </a:cxn>
              <a:cxn ang="T10">
                <a:pos x="T4" y="T5"/>
              </a:cxn>
              <a:cxn ang="T11">
                <a:pos x="T6" y="T7"/>
              </a:cxn>
            </a:cxnLst>
            <a:rect l="T12" t="T13" r="T14" b="T15"/>
            <a:pathLst>
              <a:path w="161" h="172">
                <a:moveTo>
                  <a:pt x="65" y="157"/>
                </a:moveTo>
                <a:lnTo>
                  <a:pt x="161" y="172"/>
                </a:lnTo>
                <a:lnTo>
                  <a:pt x="0" y="0"/>
                </a:lnTo>
                <a:lnTo>
                  <a:pt x="65" y="157"/>
                </a:lnTo>
                <a:close/>
              </a:path>
            </a:pathLst>
          </a:custGeom>
          <a:solidFill>
            <a:schemeClr val="tx1"/>
          </a:solidFill>
          <a:ln w="0">
            <a:solidFill>
              <a:schemeClr val="tx1"/>
            </a:solidFill>
            <a:round/>
            <a:headEnd/>
            <a:tailEnd/>
          </a:ln>
        </p:spPr>
        <p:txBody>
          <a:bodyPr/>
          <a:lstStyle/>
          <a:p>
            <a:endParaRPr lang="en-US"/>
          </a:p>
        </p:txBody>
      </p:sp>
      <p:sp>
        <p:nvSpPr>
          <p:cNvPr id="115739" name="Freeform 688"/>
          <p:cNvSpPr>
            <a:spLocks/>
          </p:cNvSpPr>
          <p:nvPr/>
        </p:nvSpPr>
        <p:spPr bwMode="auto">
          <a:xfrm>
            <a:off x="4999038" y="5362575"/>
            <a:ext cx="41275" cy="65088"/>
          </a:xfrm>
          <a:custGeom>
            <a:avLst/>
            <a:gdLst>
              <a:gd name="T0" fmla="*/ 0 w 152"/>
              <a:gd name="T1" fmla="*/ 2147483646 h 252"/>
              <a:gd name="T2" fmla="*/ 2147483646 w 152"/>
              <a:gd name="T3" fmla="*/ 0 h 252"/>
              <a:gd name="T4" fmla="*/ 2147483646 w 152"/>
              <a:gd name="T5" fmla="*/ 2147483646 h 252"/>
              <a:gd name="T6" fmla="*/ 0 w 152"/>
              <a:gd name="T7" fmla="*/ 2147483646 h 252"/>
              <a:gd name="T8" fmla="*/ 0 60000 65536"/>
              <a:gd name="T9" fmla="*/ 0 60000 65536"/>
              <a:gd name="T10" fmla="*/ 0 60000 65536"/>
              <a:gd name="T11" fmla="*/ 0 60000 65536"/>
              <a:gd name="T12" fmla="*/ 0 w 152"/>
              <a:gd name="T13" fmla="*/ 0 h 252"/>
              <a:gd name="T14" fmla="*/ 152 w 152"/>
              <a:gd name="T15" fmla="*/ 252 h 252"/>
            </a:gdLst>
            <a:ahLst/>
            <a:cxnLst>
              <a:cxn ang="T8">
                <a:pos x="T0" y="T1"/>
              </a:cxn>
              <a:cxn ang="T9">
                <a:pos x="T2" y="T3"/>
              </a:cxn>
              <a:cxn ang="T10">
                <a:pos x="T4" y="T5"/>
              </a:cxn>
              <a:cxn ang="T11">
                <a:pos x="T6" y="T7"/>
              </a:cxn>
            </a:cxnLst>
            <a:rect l="T12" t="T13" r="T14" b="T15"/>
            <a:pathLst>
              <a:path w="152" h="252">
                <a:moveTo>
                  <a:pt x="0" y="22"/>
                </a:moveTo>
                <a:lnTo>
                  <a:pt x="61" y="0"/>
                </a:lnTo>
                <a:lnTo>
                  <a:pt x="152" y="252"/>
                </a:lnTo>
                <a:lnTo>
                  <a:pt x="0" y="22"/>
                </a:lnTo>
                <a:close/>
              </a:path>
            </a:pathLst>
          </a:custGeom>
          <a:solidFill>
            <a:schemeClr val="tx1"/>
          </a:solidFill>
          <a:ln w="9525">
            <a:solidFill>
              <a:schemeClr val="tx1"/>
            </a:solidFill>
            <a:round/>
            <a:headEnd/>
            <a:tailEnd/>
          </a:ln>
        </p:spPr>
        <p:txBody>
          <a:bodyPr/>
          <a:lstStyle/>
          <a:p>
            <a:endParaRPr lang="en-US"/>
          </a:p>
        </p:txBody>
      </p:sp>
      <p:sp>
        <p:nvSpPr>
          <p:cNvPr id="115740" name="Freeform 689"/>
          <p:cNvSpPr>
            <a:spLocks/>
          </p:cNvSpPr>
          <p:nvPr/>
        </p:nvSpPr>
        <p:spPr bwMode="auto">
          <a:xfrm>
            <a:off x="5014913" y="5362575"/>
            <a:ext cx="36512" cy="65088"/>
          </a:xfrm>
          <a:custGeom>
            <a:avLst/>
            <a:gdLst>
              <a:gd name="T0" fmla="*/ 0 w 135"/>
              <a:gd name="T1" fmla="*/ 0 h 252"/>
              <a:gd name="T2" fmla="*/ 2147483646 w 135"/>
              <a:gd name="T3" fmla="*/ 2147483646 h 252"/>
              <a:gd name="T4" fmla="*/ 2147483646 w 135"/>
              <a:gd name="T5" fmla="*/ 2147483646 h 252"/>
              <a:gd name="T6" fmla="*/ 0 w 135"/>
              <a:gd name="T7" fmla="*/ 0 h 252"/>
              <a:gd name="T8" fmla="*/ 0 60000 65536"/>
              <a:gd name="T9" fmla="*/ 0 60000 65536"/>
              <a:gd name="T10" fmla="*/ 0 60000 65536"/>
              <a:gd name="T11" fmla="*/ 0 60000 65536"/>
              <a:gd name="T12" fmla="*/ 0 w 135"/>
              <a:gd name="T13" fmla="*/ 0 h 252"/>
              <a:gd name="T14" fmla="*/ 135 w 135"/>
              <a:gd name="T15" fmla="*/ 252 h 252"/>
            </a:gdLst>
            <a:ahLst/>
            <a:cxnLst>
              <a:cxn ang="T8">
                <a:pos x="T0" y="T1"/>
              </a:cxn>
              <a:cxn ang="T9">
                <a:pos x="T2" y="T3"/>
              </a:cxn>
              <a:cxn ang="T10">
                <a:pos x="T4" y="T5"/>
              </a:cxn>
              <a:cxn ang="T11">
                <a:pos x="T6" y="T7"/>
              </a:cxn>
            </a:cxnLst>
            <a:rect l="T12" t="T13" r="T14" b="T15"/>
            <a:pathLst>
              <a:path w="135" h="252">
                <a:moveTo>
                  <a:pt x="0" y="0"/>
                </a:moveTo>
                <a:lnTo>
                  <a:pt x="91" y="252"/>
                </a:lnTo>
                <a:lnTo>
                  <a:pt x="135" y="205"/>
                </a:lnTo>
                <a:lnTo>
                  <a:pt x="0" y="0"/>
                </a:lnTo>
                <a:close/>
              </a:path>
            </a:pathLst>
          </a:custGeom>
          <a:solidFill>
            <a:schemeClr val="tx1"/>
          </a:solidFill>
          <a:ln w="9525">
            <a:solidFill>
              <a:schemeClr val="tx1"/>
            </a:solidFill>
            <a:round/>
            <a:headEnd/>
            <a:tailEnd/>
          </a:ln>
        </p:spPr>
        <p:txBody>
          <a:bodyPr/>
          <a:lstStyle/>
          <a:p>
            <a:endParaRPr lang="en-US"/>
          </a:p>
        </p:txBody>
      </p:sp>
      <p:sp>
        <p:nvSpPr>
          <p:cNvPr id="115741" name="Freeform 690"/>
          <p:cNvSpPr>
            <a:spLocks/>
          </p:cNvSpPr>
          <p:nvPr/>
        </p:nvSpPr>
        <p:spPr bwMode="auto">
          <a:xfrm>
            <a:off x="4999038" y="5362575"/>
            <a:ext cx="52387" cy="65088"/>
          </a:xfrm>
          <a:custGeom>
            <a:avLst/>
            <a:gdLst>
              <a:gd name="T0" fmla="*/ 0 w 196"/>
              <a:gd name="T1" fmla="*/ 2147483646 h 252"/>
              <a:gd name="T2" fmla="*/ 2147483646 w 196"/>
              <a:gd name="T3" fmla="*/ 0 h 252"/>
              <a:gd name="T4" fmla="*/ 2147483646 w 196"/>
              <a:gd name="T5" fmla="*/ 2147483646 h 252"/>
              <a:gd name="T6" fmla="*/ 2147483646 w 196"/>
              <a:gd name="T7" fmla="*/ 2147483646 h 252"/>
              <a:gd name="T8" fmla="*/ 0 w 196"/>
              <a:gd name="T9" fmla="*/ 2147483646 h 252"/>
              <a:gd name="T10" fmla="*/ 0 60000 65536"/>
              <a:gd name="T11" fmla="*/ 0 60000 65536"/>
              <a:gd name="T12" fmla="*/ 0 60000 65536"/>
              <a:gd name="T13" fmla="*/ 0 60000 65536"/>
              <a:gd name="T14" fmla="*/ 0 60000 65536"/>
              <a:gd name="T15" fmla="*/ 0 w 196"/>
              <a:gd name="T16" fmla="*/ 0 h 252"/>
              <a:gd name="T17" fmla="*/ 196 w 196"/>
              <a:gd name="T18" fmla="*/ 252 h 252"/>
            </a:gdLst>
            <a:ahLst/>
            <a:cxnLst>
              <a:cxn ang="T10">
                <a:pos x="T0" y="T1"/>
              </a:cxn>
              <a:cxn ang="T11">
                <a:pos x="T2" y="T3"/>
              </a:cxn>
              <a:cxn ang="T12">
                <a:pos x="T4" y="T5"/>
              </a:cxn>
              <a:cxn ang="T13">
                <a:pos x="T6" y="T7"/>
              </a:cxn>
              <a:cxn ang="T14">
                <a:pos x="T8" y="T9"/>
              </a:cxn>
            </a:cxnLst>
            <a:rect l="T15" t="T16" r="T17" b="T18"/>
            <a:pathLst>
              <a:path w="196" h="252">
                <a:moveTo>
                  <a:pt x="0" y="22"/>
                </a:moveTo>
                <a:lnTo>
                  <a:pt x="61" y="0"/>
                </a:lnTo>
                <a:lnTo>
                  <a:pt x="196" y="205"/>
                </a:lnTo>
                <a:lnTo>
                  <a:pt x="152" y="252"/>
                </a:lnTo>
                <a:lnTo>
                  <a:pt x="0" y="22"/>
                </a:lnTo>
                <a:close/>
              </a:path>
            </a:pathLst>
          </a:custGeom>
          <a:solidFill>
            <a:schemeClr val="tx1"/>
          </a:solidFill>
          <a:ln w="0">
            <a:solidFill>
              <a:schemeClr val="tx1"/>
            </a:solidFill>
            <a:round/>
            <a:headEnd/>
            <a:tailEnd/>
          </a:ln>
        </p:spPr>
        <p:txBody>
          <a:bodyPr/>
          <a:lstStyle/>
          <a:p>
            <a:endParaRPr lang="en-US"/>
          </a:p>
        </p:txBody>
      </p:sp>
      <p:sp>
        <p:nvSpPr>
          <p:cNvPr id="115742" name="Freeform 691"/>
          <p:cNvSpPr>
            <a:spLocks/>
          </p:cNvSpPr>
          <p:nvPr/>
        </p:nvSpPr>
        <p:spPr bwMode="auto">
          <a:xfrm>
            <a:off x="5040313" y="5416550"/>
            <a:ext cx="63500" cy="47625"/>
          </a:xfrm>
          <a:custGeom>
            <a:avLst/>
            <a:gdLst>
              <a:gd name="T0" fmla="*/ 0 w 241"/>
              <a:gd name="T1" fmla="*/ 2147483646 h 183"/>
              <a:gd name="T2" fmla="*/ 2147483646 w 241"/>
              <a:gd name="T3" fmla="*/ 0 h 183"/>
              <a:gd name="T4" fmla="*/ 2147483646 w 241"/>
              <a:gd name="T5" fmla="*/ 2147483646 h 183"/>
              <a:gd name="T6" fmla="*/ 0 w 241"/>
              <a:gd name="T7" fmla="*/ 2147483646 h 183"/>
              <a:gd name="T8" fmla="*/ 0 60000 65536"/>
              <a:gd name="T9" fmla="*/ 0 60000 65536"/>
              <a:gd name="T10" fmla="*/ 0 60000 65536"/>
              <a:gd name="T11" fmla="*/ 0 60000 65536"/>
              <a:gd name="T12" fmla="*/ 0 w 241"/>
              <a:gd name="T13" fmla="*/ 0 h 183"/>
              <a:gd name="T14" fmla="*/ 241 w 241"/>
              <a:gd name="T15" fmla="*/ 183 h 183"/>
            </a:gdLst>
            <a:ahLst/>
            <a:cxnLst>
              <a:cxn ang="T8">
                <a:pos x="T0" y="T1"/>
              </a:cxn>
              <a:cxn ang="T9">
                <a:pos x="T2" y="T3"/>
              </a:cxn>
              <a:cxn ang="T10">
                <a:pos x="T4" y="T5"/>
              </a:cxn>
              <a:cxn ang="T11">
                <a:pos x="T6" y="T7"/>
              </a:cxn>
            </a:cxnLst>
            <a:rect l="T12" t="T13" r="T14" b="T15"/>
            <a:pathLst>
              <a:path w="241" h="183">
                <a:moveTo>
                  <a:pt x="0" y="47"/>
                </a:moveTo>
                <a:lnTo>
                  <a:pt x="44" y="0"/>
                </a:lnTo>
                <a:lnTo>
                  <a:pt x="241" y="183"/>
                </a:lnTo>
                <a:lnTo>
                  <a:pt x="0" y="47"/>
                </a:lnTo>
                <a:close/>
              </a:path>
            </a:pathLst>
          </a:custGeom>
          <a:solidFill>
            <a:schemeClr val="tx1"/>
          </a:solidFill>
          <a:ln w="9525">
            <a:solidFill>
              <a:schemeClr val="tx1"/>
            </a:solidFill>
            <a:round/>
            <a:headEnd/>
            <a:tailEnd/>
          </a:ln>
        </p:spPr>
        <p:txBody>
          <a:bodyPr/>
          <a:lstStyle/>
          <a:p>
            <a:endParaRPr lang="en-US"/>
          </a:p>
        </p:txBody>
      </p:sp>
      <p:sp>
        <p:nvSpPr>
          <p:cNvPr id="115743" name="Freeform 692"/>
          <p:cNvSpPr>
            <a:spLocks/>
          </p:cNvSpPr>
          <p:nvPr/>
        </p:nvSpPr>
        <p:spPr bwMode="auto">
          <a:xfrm>
            <a:off x="5051425" y="5416550"/>
            <a:ext cx="57150" cy="47625"/>
          </a:xfrm>
          <a:custGeom>
            <a:avLst/>
            <a:gdLst>
              <a:gd name="T0" fmla="*/ 0 w 214"/>
              <a:gd name="T1" fmla="*/ 0 h 183"/>
              <a:gd name="T2" fmla="*/ 2147483646 w 214"/>
              <a:gd name="T3" fmla="*/ 2147483646 h 183"/>
              <a:gd name="T4" fmla="*/ 2147483646 w 214"/>
              <a:gd name="T5" fmla="*/ 2147483646 h 183"/>
              <a:gd name="T6" fmla="*/ 0 w 214"/>
              <a:gd name="T7" fmla="*/ 0 h 183"/>
              <a:gd name="T8" fmla="*/ 0 60000 65536"/>
              <a:gd name="T9" fmla="*/ 0 60000 65536"/>
              <a:gd name="T10" fmla="*/ 0 60000 65536"/>
              <a:gd name="T11" fmla="*/ 0 60000 65536"/>
              <a:gd name="T12" fmla="*/ 0 w 214"/>
              <a:gd name="T13" fmla="*/ 0 h 183"/>
              <a:gd name="T14" fmla="*/ 214 w 214"/>
              <a:gd name="T15" fmla="*/ 183 h 183"/>
            </a:gdLst>
            <a:ahLst/>
            <a:cxnLst>
              <a:cxn ang="T8">
                <a:pos x="T0" y="T1"/>
              </a:cxn>
              <a:cxn ang="T9">
                <a:pos x="T2" y="T3"/>
              </a:cxn>
              <a:cxn ang="T10">
                <a:pos x="T4" y="T5"/>
              </a:cxn>
              <a:cxn ang="T11">
                <a:pos x="T6" y="T7"/>
              </a:cxn>
            </a:cxnLst>
            <a:rect l="T12" t="T13" r="T14" b="T15"/>
            <a:pathLst>
              <a:path w="214" h="183">
                <a:moveTo>
                  <a:pt x="0" y="0"/>
                </a:moveTo>
                <a:lnTo>
                  <a:pt x="197" y="183"/>
                </a:lnTo>
                <a:lnTo>
                  <a:pt x="214" y="122"/>
                </a:lnTo>
                <a:lnTo>
                  <a:pt x="0" y="0"/>
                </a:lnTo>
                <a:close/>
              </a:path>
            </a:pathLst>
          </a:custGeom>
          <a:solidFill>
            <a:schemeClr val="tx1"/>
          </a:solidFill>
          <a:ln w="9525">
            <a:solidFill>
              <a:schemeClr val="tx1"/>
            </a:solidFill>
            <a:round/>
            <a:headEnd/>
            <a:tailEnd/>
          </a:ln>
        </p:spPr>
        <p:txBody>
          <a:bodyPr/>
          <a:lstStyle/>
          <a:p>
            <a:endParaRPr lang="en-US"/>
          </a:p>
        </p:txBody>
      </p:sp>
      <p:sp>
        <p:nvSpPr>
          <p:cNvPr id="115744" name="Freeform 693"/>
          <p:cNvSpPr>
            <a:spLocks/>
          </p:cNvSpPr>
          <p:nvPr/>
        </p:nvSpPr>
        <p:spPr bwMode="auto">
          <a:xfrm>
            <a:off x="5040313" y="5416550"/>
            <a:ext cx="68262" cy="47625"/>
          </a:xfrm>
          <a:custGeom>
            <a:avLst/>
            <a:gdLst>
              <a:gd name="T0" fmla="*/ 0 w 258"/>
              <a:gd name="T1" fmla="*/ 2147483646 h 183"/>
              <a:gd name="T2" fmla="*/ 2147483646 w 258"/>
              <a:gd name="T3" fmla="*/ 0 h 183"/>
              <a:gd name="T4" fmla="*/ 2147483646 w 258"/>
              <a:gd name="T5" fmla="*/ 2147483646 h 183"/>
              <a:gd name="T6" fmla="*/ 2147483646 w 258"/>
              <a:gd name="T7" fmla="*/ 2147483646 h 183"/>
              <a:gd name="T8" fmla="*/ 0 w 258"/>
              <a:gd name="T9" fmla="*/ 2147483646 h 183"/>
              <a:gd name="T10" fmla="*/ 0 60000 65536"/>
              <a:gd name="T11" fmla="*/ 0 60000 65536"/>
              <a:gd name="T12" fmla="*/ 0 60000 65536"/>
              <a:gd name="T13" fmla="*/ 0 60000 65536"/>
              <a:gd name="T14" fmla="*/ 0 60000 65536"/>
              <a:gd name="T15" fmla="*/ 0 w 258"/>
              <a:gd name="T16" fmla="*/ 0 h 183"/>
              <a:gd name="T17" fmla="*/ 258 w 258"/>
              <a:gd name="T18" fmla="*/ 183 h 183"/>
            </a:gdLst>
            <a:ahLst/>
            <a:cxnLst>
              <a:cxn ang="T10">
                <a:pos x="T0" y="T1"/>
              </a:cxn>
              <a:cxn ang="T11">
                <a:pos x="T2" y="T3"/>
              </a:cxn>
              <a:cxn ang="T12">
                <a:pos x="T4" y="T5"/>
              </a:cxn>
              <a:cxn ang="T13">
                <a:pos x="T6" y="T7"/>
              </a:cxn>
              <a:cxn ang="T14">
                <a:pos x="T8" y="T9"/>
              </a:cxn>
            </a:cxnLst>
            <a:rect l="T15" t="T16" r="T17" b="T18"/>
            <a:pathLst>
              <a:path w="258" h="183">
                <a:moveTo>
                  <a:pt x="0" y="47"/>
                </a:moveTo>
                <a:lnTo>
                  <a:pt x="44" y="0"/>
                </a:lnTo>
                <a:lnTo>
                  <a:pt x="258" y="122"/>
                </a:lnTo>
                <a:lnTo>
                  <a:pt x="241" y="183"/>
                </a:lnTo>
                <a:lnTo>
                  <a:pt x="0" y="47"/>
                </a:lnTo>
                <a:close/>
              </a:path>
            </a:pathLst>
          </a:custGeom>
          <a:solidFill>
            <a:schemeClr val="tx1"/>
          </a:solidFill>
          <a:ln w="0">
            <a:solidFill>
              <a:schemeClr val="tx1"/>
            </a:solidFill>
            <a:round/>
            <a:headEnd/>
            <a:tailEnd/>
          </a:ln>
        </p:spPr>
        <p:txBody>
          <a:bodyPr/>
          <a:lstStyle/>
          <a:p>
            <a:endParaRPr lang="en-US"/>
          </a:p>
        </p:txBody>
      </p:sp>
      <p:sp>
        <p:nvSpPr>
          <p:cNvPr id="115745" name="Freeform 694"/>
          <p:cNvSpPr>
            <a:spLocks/>
          </p:cNvSpPr>
          <p:nvPr/>
        </p:nvSpPr>
        <p:spPr bwMode="auto">
          <a:xfrm>
            <a:off x="5103813" y="5448300"/>
            <a:ext cx="73025" cy="19050"/>
          </a:xfrm>
          <a:custGeom>
            <a:avLst/>
            <a:gdLst>
              <a:gd name="T0" fmla="*/ 0 w 276"/>
              <a:gd name="T1" fmla="*/ 2147483646 h 74"/>
              <a:gd name="T2" fmla="*/ 2147483646 w 276"/>
              <a:gd name="T3" fmla="*/ 0 h 74"/>
              <a:gd name="T4" fmla="*/ 2147483646 w 276"/>
              <a:gd name="T5" fmla="*/ 2147483646 h 74"/>
              <a:gd name="T6" fmla="*/ 0 w 276"/>
              <a:gd name="T7" fmla="*/ 2147483646 h 74"/>
              <a:gd name="T8" fmla="*/ 0 60000 65536"/>
              <a:gd name="T9" fmla="*/ 0 60000 65536"/>
              <a:gd name="T10" fmla="*/ 0 60000 65536"/>
              <a:gd name="T11" fmla="*/ 0 60000 65536"/>
              <a:gd name="T12" fmla="*/ 0 w 276"/>
              <a:gd name="T13" fmla="*/ 0 h 74"/>
              <a:gd name="T14" fmla="*/ 276 w 276"/>
              <a:gd name="T15" fmla="*/ 74 h 74"/>
            </a:gdLst>
            <a:ahLst/>
            <a:cxnLst>
              <a:cxn ang="T8">
                <a:pos x="T0" y="T1"/>
              </a:cxn>
              <a:cxn ang="T9">
                <a:pos x="T2" y="T3"/>
              </a:cxn>
              <a:cxn ang="T10">
                <a:pos x="T4" y="T5"/>
              </a:cxn>
              <a:cxn ang="T11">
                <a:pos x="T6" y="T7"/>
              </a:cxn>
            </a:cxnLst>
            <a:rect l="T12" t="T13" r="T14" b="T15"/>
            <a:pathLst>
              <a:path w="276" h="74">
                <a:moveTo>
                  <a:pt x="0" y="61"/>
                </a:moveTo>
                <a:lnTo>
                  <a:pt x="17" y="0"/>
                </a:lnTo>
                <a:lnTo>
                  <a:pt x="276" y="74"/>
                </a:lnTo>
                <a:lnTo>
                  <a:pt x="0" y="61"/>
                </a:lnTo>
                <a:close/>
              </a:path>
            </a:pathLst>
          </a:custGeom>
          <a:solidFill>
            <a:schemeClr val="tx1"/>
          </a:solidFill>
          <a:ln w="9525">
            <a:solidFill>
              <a:schemeClr val="tx1"/>
            </a:solidFill>
            <a:round/>
            <a:headEnd/>
            <a:tailEnd/>
          </a:ln>
        </p:spPr>
        <p:txBody>
          <a:bodyPr/>
          <a:lstStyle/>
          <a:p>
            <a:endParaRPr lang="en-US"/>
          </a:p>
        </p:txBody>
      </p:sp>
      <p:sp>
        <p:nvSpPr>
          <p:cNvPr id="115746" name="Freeform 695"/>
          <p:cNvSpPr>
            <a:spLocks/>
          </p:cNvSpPr>
          <p:nvPr/>
        </p:nvSpPr>
        <p:spPr bwMode="auto">
          <a:xfrm>
            <a:off x="5108575" y="5448300"/>
            <a:ext cx="68263" cy="19050"/>
          </a:xfrm>
          <a:custGeom>
            <a:avLst/>
            <a:gdLst>
              <a:gd name="T0" fmla="*/ 0 w 259"/>
              <a:gd name="T1" fmla="*/ 0 h 74"/>
              <a:gd name="T2" fmla="*/ 2147483646 w 259"/>
              <a:gd name="T3" fmla="*/ 2147483646 h 74"/>
              <a:gd name="T4" fmla="*/ 2147483646 w 259"/>
              <a:gd name="T5" fmla="*/ 2147483646 h 74"/>
              <a:gd name="T6" fmla="*/ 0 w 259"/>
              <a:gd name="T7" fmla="*/ 0 h 74"/>
              <a:gd name="T8" fmla="*/ 0 60000 65536"/>
              <a:gd name="T9" fmla="*/ 0 60000 65536"/>
              <a:gd name="T10" fmla="*/ 0 60000 65536"/>
              <a:gd name="T11" fmla="*/ 0 60000 65536"/>
              <a:gd name="T12" fmla="*/ 0 w 259"/>
              <a:gd name="T13" fmla="*/ 0 h 74"/>
              <a:gd name="T14" fmla="*/ 259 w 259"/>
              <a:gd name="T15" fmla="*/ 74 h 74"/>
            </a:gdLst>
            <a:ahLst/>
            <a:cxnLst>
              <a:cxn ang="T8">
                <a:pos x="T0" y="T1"/>
              </a:cxn>
              <a:cxn ang="T9">
                <a:pos x="T2" y="T3"/>
              </a:cxn>
              <a:cxn ang="T10">
                <a:pos x="T4" y="T5"/>
              </a:cxn>
              <a:cxn ang="T11">
                <a:pos x="T6" y="T7"/>
              </a:cxn>
            </a:cxnLst>
            <a:rect l="T12" t="T13" r="T14" b="T15"/>
            <a:pathLst>
              <a:path w="259" h="74">
                <a:moveTo>
                  <a:pt x="0" y="0"/>
                </a:moveTo>
                <a:lnTo>
                  <a:pt x="259" y="74"/>
                </a:lnTo>
                <a:lnTo>
                  <a:pt x="247" y="11"/>
                </a:lnTo>
                <a:lnTo>
                  <a:pt x="0" y="0"/>
                </a:lnTo>
                <a:close/>
              </a:path>
            </a:pathLst>
          </a:custGeom>
          <a:solidFill>
            <a:schemeClr val="tx1"/>
          </a:solidFill>
          <a:ln w="9525">
            <a:solidFill>
              <a:schemeClr val="tx1"/>
            </a:solidFill>
            <a:round/>
            <a:headEnd/>
            <a:tailEnd/>
          </a:ln>
        </p:spPr>
        <p:txBody>
          <a:bodyPr/>
          <a:lstStyle/>
          <a:p>
            <a:endParaRPr lang="en-US"/>
          </a:p>
        </p:txBody>
      </p:sp>
      <p:sp>
        <p:nvSpPr>
          <p:cNvPr id="115747" name="Freeform 696"/>
          <p:cNvSpPr>
            <a:spLocks/>
          </p:cNvSpPr>
          <p:nvPr/>
        </p:nvSpPr>
        <p:spPr bwMode="auto">
          <a:xfrm>
            <a:off x="5103813" y="5448300"/>
            <a:ext cx="73025" cy="19050"/>
          </a:xfrm>
          <a:custGeom>
            <a:avLst/>
            <a:gdLst>
              <a:gd name="T0" fmla="*/ 0 w 276"/>
              <a:gd name="T1" fmla="*/ 2147483646 h 74"/>
              <a:gd name="T2" fmla="*/ 2147483646 w 276"/>
              <a:gd name="T3" fmla="*/ 0 h 74"/>
              <a:gd name="T4" fmla="*/ 2147483646 w 276"/>
              <a:gd name="T5" fmla="*/ 2147483646 h 74"/>
              <a:gd name="T6" fmla="*/ 2147483646 w 276"/>
              <a:gd name="T7" fmla="*/ 2147483646 h 74"/>
              <a:gd name="T8" fmla="*/ 0 w 276"/>
              <a:gd name="T9" fmla="*/ 2147483646 h 74"/>
              <a:gd name="T10" fmla="*/ 0 60000 65536"/>
              <a:gd name="T11" fmla="*/ 0 60000 65536"/>
              <a:gd name="T12" fmla="*/ 0 60000 65536"/>
              <a:gd name="T13" fmla="*/ 0 60000 65536"/>
              <a:gd name="T14" fmla="*/ 0 60000 65536"/>
              <a:gd name="T15" fmla="*/ 0 w 276"/>
              <a:gd name="T16" fmla="*/ 0 h 74"/>
              <a:gd name="T17" fmla="*/ 276 w 276"/>
              <a:gd name="T18" fmla="*/ 74 h 74"/>
            </a:gdLst>
            <a:ahLst/>
            <a:cxnLst>
              <a:cxn ang="T10">
                <a:pos x="T0" y="T1"/>
              </a:cxn>
              <a:cxn ang="T11">
                <a:pos x="T2" y="T3"/>
              </a:cxn>
              <a:cxn ang="T12">
                <a:pos x="T4" y="T5"/>
              </a:cxn>
              <a:cxn ang="T13">
                <a:pos x="T6" y="T7"/>
              </a:cxn>
              <a:cxn ang="T14">
                <a:pos x="T8" y="T9"/>
              </a:cxn>
            </a:cxnLst>
            <a:rect l="T15" t="T16" r="T17" b="T18"/>
            <a:pathLst>
              <a:path w="276" h="74">
                <a:moveTo>
                  <a:pt x="0" y="61"/>
                </a:moveTo>
                <a:lnTo>
                  <a:pt x="17" y="0"/>
                </a:lnTo>
                <a:lnTo>
                  <a:pt x="264" y="11"/>
                </a:lnTo>
                <a:lnTo>
                  <a:pt x="276" y="74"/>
                </a:lnTo>
                <a:lnTo>
                  <a:pt x="0" y="61"/>
                </a:lnTo>
                <a:close/>
              </a:path>
            </a:pathLst>
          </a:custGeom>
          <a:solidFill>
            <a:schemeClr val="tx1"/>
          </a:solidFill>
          <a:ln w="0">
            <a:solidFill>
              <a:schemeClr val="tx1"/>
            </a:solidFill>
            <a:round/>
            <a:headEnd/>
            <a:tailEnd/>
          </a:ln>
        </p:spPr>
        <p:txBody>
          <a:bodyPr/>
          <a:lstStyle/>
          <a:p>
            <a:endParaRPr lang="en-US"/>
          </a:p>
        </p:txBody>
      </p:sp>
      <p:sp>
        <p:nvSpPr>
          <p:cNvPr id="115748" name="Freeform 697"/>
          <p:cNvSpPr>
            <a:spLocks/>
          </p:cNvSpPr>
          <p:nvPr/>
        </p:nvSpPr>
        <p:spPr bwMode="auto">
          <a:xfrm>
            <a:off x="5173663" y="5437188"/>
            <a:ext cx="69850" cy="30162"/>
          </a:xfrm>
          <a:custGeom>
            <a:avLst/>
            <a:gdLst>
              <a:gd name="T0" fmla="*/ 2147483646 w 264"/>
              <a:gd name="T1" fmla="*/ 2147483646 h 115"/>
              <a:gd name="T2" fmla="*/ 0 w 264"/>
              <a:gd name="T3" fmla="*/ 2147483646 h 115"/>
              <a:gd name="T4" fmla="*/ 2147483646 w 264"/>
              <a:gd name="T5" fmla="*/ 0 h 115"/>
              <a:gd name="T6" fmla="*/ 2147483646 w 264"/>
              <a:gd name="T7" fmla="*/ 2147483646 h 115"/>
              <a:gd name="T8" fmla="*/ 0 60000 65536"/>
              <a:gd name="T9" fmla="*/ 0 60000 65536"/>
              <a:gd name="T10" fmla="*/ 0 60000 65536"/>
              <a:gd name="T11" fmla="*/ 0 60000 65536"/>
              <a:gd name="T12" fmla="*/ 0 w 264"/>
              <a:gd name="T13" fmla="*/ 0 h 115"/>
              <a:gd name="T14" fmla="*/ 264 w 264"/>
              <a:gd name="T15" fmla="*/ 115 h 115"/>
            </a:gdLst>
            <a:ahLst/>
            <a:cxnLst>
              <a:cxn ang="T8">
                <a:pos x="T0" y="T1"/>
              </a:cxn>
              <a:cxn ang="T9">
                <a:pos x="T2" y="T3"/>
              </a:cxn>
              <a:cxn ang="T10">
                <a:pos x="T4" y="T5"/>
              </a:cxn>
              <a:cxn ang="T11">
                <a:pos x="T6" y="T7"/>
              </a:cxn>
            </a:cxnLst>
            <a:rect l="T12" t="T13" r="T14" b="T15"/>
            <a:pathLst>
              <a:path w="264" h="115">
                <a:moveTo>
                  <a:pt x="12" y="115"/>
                </a:moveTo>
                <a:lnTo>
                  <a:pt x="0" y="52"/>
                </a:lnTo>
                <a:lnTo>
                  <a:pt x="264" y="0"/>
                </a:lnTo>
                <a:lnTo>
                  <a:pt x="12" y="115"/>
                </a:lnTo>
                <a:close/>
              </a:path>
            </a:pathLst>
          </a:custGeom>
          <a:solidFill>
            <a:schemeClr val="tx1"/>
          </a:solidFill>
          <a:ln w="9525">
            <a:solidFill>
              <a:schemeClr val="tx1"/>
            </a:solidFill>
            <a:round/>
            <a:headEnd/>
            <a:tailEnd/>
          </a:ln>
        </p:spPr>
        <p:txBody>
          <a:bodyPr/>
          <a:lstStyle/>
          <a:p>
            <a:endParaRPr lang="en-US"/>
          </a:p>
        </p:txBody>
      </p:sp>
      <p:sp>
        <p:nvSpPr>
          <p:cNvPr id="115749" name="Freeform 698"/>
          <p:cNvSpPr>
            <a:spLocks/>
          </p:cNvSpPr>
          <p:nvPr/>
        </p:nvSpPr>
        <p:spPr bwMode="auto">
          <a:xfrm>
            <a:off x="5173663" y="5424488"/>
            <a:ext cx="69850" cy="26987"/>
          </a:xfrm>
          <a:custGeom>
            <a:avLst/>
            <a:gdLst>
              <a:gd name="T0" fmla="*/ 0 w 264"/>
              <a:gd name="T1" fmla="*/ 2147483646 h 102"/>
              <a:gd name="T2" fmla="*/ 2147483646 w 264"/>
              <a:gd name="T3" fmla="*/ 2147483646 h 102"/>
              <a:gd name="T4" fmla="*/ 2147483646 w 264"/>
              <a:gd name="T5" fmla="*/ 0 h 102"/>
              <a:gd name="T6" fmla="*/ 0 w 264"/>
              <a:gd name="T7" fmla="*/ 2147483646 h 102"/>
              <a:gd name="T8" fmla="*/ 0 60000 65536"/>
              <a:gd name="T9" fmla="*/ 0 60000 65536"/>
              <a:gd name="T10" fmla="*/ 0 60000 65536"/>
              <a:gd name="T11" fmla="*/ 0 60000 65536"/>
              <a:gd name="T12" fmla="*/ 0 w 264"/>
              <a:gd name="T13" fmla="*/ 0 h 102"/>
              <a:gd name="T14" fmla="*/ 264 w 264"/>
              <a:gd name="T15" fmla="*/ 102 h 102"/>
            </a:gdLst>
            <a:ahLst/>
            <a:cxnLst>
              <a:cxn ang="T8">
                <a:pos x="T0" y="T1"/>
              </a:cxn>
              <a:cxn ang="T9">
                <a:pos x="T2" y="T3"/>
              </a:cxn>
              <a:cxn ang="T10">
                <a:pos x="T4" y="T5"/>
              </a:cxn>
              <a:cxn ang="T11">
                <a:pos x="T6" y="T7"/>
              </a:cxn>
            </a:cxnLst>
            <a:rect l="T12" t="T13" r="T14" b="T15"/>
            <a:pathLst>
              <a:path w="264" h="102">
                <a:moveTo>
                  <a:pt x="0" y="102"/>
                </a:moveTo>
                <a:lnTo>
                  <a:pt x="264" y="50"/>
                </a:lnTo>
                <a:lnTo>
                  <a:pt x="224" y="0"/>
                </a:lnTo>
                <a:lnTo>
                  <a:pt x="0" y="102"/>
                </a:lnTo>
                <a:close/>
              </a:path>
            </a:pathLst>
          </a:custGeom>
          <a:solidFill>
            <a:schemeClr val="tx1"/>
          </a:solidFill>
          <a:ln w="9525">
            <a:solidFill>
              <a:schemeClr val="tx1"/>
            </a:solidFill>
            <a:round/>
            <a:headEnd/>
            <a:tailEnd/>
          </a:ln>
        </p:spPr>
        <p:txBody>
          <a:bodyPr/>
          <a:lstStyle/>
          <a:p>
            <a:endParaRPr lang="en-US"/>
          </a:p>
        </p:txBody>
      </p:sp>
      <p:sp>
        <p:nvSpPr>
          <p:cNvPr id="115750" name="Freeform 699"/>
          <p:cNvSpPr>
            <a:spLocks/>
          </p:cNvSpPr>
          <p:nvPr/>
        </p:nvSpPr>
        <p:spPr bwMode="auto">
          <a:xfrm>
            <a:off x="5173663" y="5424488"/>
            <a:ext cx="69850" cy="42862"/>
          </a:xfrm>
          <a:custGeom>
            <a:avLst/>
            <a:gdLst>
              <a:gd name="T0" fmla="*/ 2147483646 w 264"/>
              <a:gd name="T1" fmla="*/ 2147483646 h 165"/>
              <a:gd name="T2" fmla="*/ 0 w 264"/>
              <a:gd name="T3" fmla="*/ 2147483646 h 165"/>
              <a:gd name="T4" fmla="*/ 2147483646 w 264"/>
              <a:gd name="T5" fmla="*/ 0 h 165"/>
              <a:gd name="T6" fmla="*/ 2147483646 w 264"/>
              <a:gd name="T7" fmla="*/ 2147483646 h 165"/>
              <a:gd name="T8" fmla="*/ 2147483646 w 264"/>
              <a:gd name="T9" fmla="*/ 2147483646 h 165"/>
              <a:gd name="T10" fmla="*/ 0 60000 65536"/>
              <a:gd name="T11" fmla="*/ 0 60000 65536"/>
              <a:gd name="T12" fmla="*/ 0 60000 65536"/>
              <a:gd name="T13" fmla="*/ 0 60000 65536"/>
              <a:gd name="T14" fmla="*/ 0 60000 65536"/>
              <a:gd name="T15" fmla="*/ 0 w 264"/>
              <a:gd name="T16" fmla="*/ 0 h 165"/>
              <a:gd name="T17" fmla="*/ 264 w 264"/>
              <a:gd name="T18" fmla="*/ 165 h 165"/>
            </a:gdLst>
            <a:ahLst/>
            <a:cxnLst>
              <a:cxn ang="T10">
                <a:pos x="T0" y="T1"/>
              </a:cxn>
              <a:cxn ang="T11">
                <a:pos x="T2" y="T3"/>
              </a:cxn>
              <a:cxn ang="T12">
                <a:pos x="T4" y="T5"/>
              </a:cxn>
              <a:cxn ang="T13">
                <a:pos x="T6" y="T7"/>
              </a:cxn>
              <a:cxn ang="T14">
                <a:pos x="T8" y="T9"/>
              </a:cxn>
            </a:cxnLst>
            <a:rect l="T15" t="T16" r="T17" b="T18"/>
            <a:pathLst>
              <a:path w="264" h="165">
                <a:moveTo>
                  <a:pt x="12" y="165"/>
                </a:moveTo>
                <a:lnTo>
                  <a:pt x="0" y="102"/>
                </a:lnTo>
                <a:lnTo>
                  <a:pt x="224" y="0"/>
                </a:lnTo>
                <a:lnTo>
                  <a:pt x="264" y="50"/>
                </a:lnTo>
                <a:lnTo>
                  <a:pt x="12" y="165"/>
                </a:lnTo>
                <a:close/>
              </a:path>
            </a:pathLst>
          </a:custGeom>
          <a:solidFill>
            <a:schemeClr val="tx1"/>
          </a:solidFill>
          <a:ln w="0">
            <a:solidFill>
              <a:schemeClr val="tx1"/>
            </a:solidFill>
            <a:round/>
            <a:headEnd/>
            <a:tailEnd/>
          </a:ln>
        </p:spPr>
        <p:txBody>
          <a:bodyPr/>
          <a:lstStyle/>
          <a:p>
            <a:endParaRPr lang="en-US"/>
          </a:p>
        </p:txBody>
      </p:sp>
      <p:sp>
        <p:nvSpPr>
          <p:cNvPr id="115751" name="Freeform 700"/>
          <p:cNvSpPr>
            <a:spLocks/>
          </p:cNvSpPr>
          <p:nvPr/>
        </p:nvSpPr>
        <p:spPr bwMode="auto">
          <a:xfrm>
            <a:off x="5232400" y="5380038"/>
            <a:ext cx="55563" cy="57150"/>
          </a:xfrm>
          <a:custGeom>
            <a:avLst/>
            <a:gdLst>
              <a:gd name="T0" fmla="*/ 2147483646 w 211"/>
              <a:gd name="T1" fmla="*/ 2147483646 h 215"/>
              <a:gd name="T2" fmla="*/ 0 w 211"/>
              <a:gd name="T3" fmla="*/ 2147483646 h 215"/>
              <a:gd name="T4" fmla="*/ 2147483646 w 211"/>
              <a:gd name="T5" fmla="*/ 0 h 215"/>
              <a:gd name="T6" fmla="*/ 2147483646 w 211"/>
              <a:gd name="T7" fmla="*/ 2147483646 h 215"/>
              <a:gd name="T8" fmla="*/ 0 60000 65536"/>
              <a:gd name="T9" fmla="*/ 0 60000 65536"/>
              <a:gd name="T10" fmla="*/ 0 60000 65536"/>
              <a:gd name="T11" fmla="*/ 0 60000 65536"/>
              <a:gd name="T12" fmla="*/ 0 w 211"/>
              <a:gd name="T13" fmla="*/ 0 h 215"/>
              <a:gd name="T14" fmla="*/ 211 w 211"/>
              <a:gd name="T15" fmla="*/ 215 h 215"/>
            </a:gdLst>
            <a:ahLst/>
            <a:cxnLst>
              <a:cxn ang="T8">
                <a:pos x="T0" y="T1"/>
              </a:cxn>
              <a:cxn ang="T9">
                <a:pos x="T2" y="T3"/>
              </a:cxn>
              <a:cxn ang="T10">
                <a:pos x="T4" y="T5"/>
              </a:cxn>
              <a:cxn ang="T11">
                <a:pos x="T6" y="T7"/>
              </a:cxn>
            </a:cxnLst>
            <a:rect l="T12" t="T13" r="T14" b="T15"/>
            <a:pathLst>
              <a:path w="211" h="215">
                <a:moveTo>
                  <a:pt x="40" y="215"/>
                </a:moveTo>
                <a:lnTo>
                  <a:pt x="0" y="165"/>
                </a:lnTo>
                <a:lnTo>
                  <a:pt x="211" y="0"/>
                </a:lnTo>
                <a:lnTo>
                  <a:pt x="40" y="215"/>
                </a:lnTo>
                <a:close/>
              </a:path>
            </a:pathLst>
          </a:custGeom>
          <a:solidFill>
            <a:schemeClr val="tx1"/>
          </a:solidFill>
          <a:ln w="9525">
            <a:solidFill>
              <a:schemeClr val="tx1"/>
            </a:solidFill>
            <a:round/>
            <a:headEnd/>
            <a:tailEnd/>
          </a:ln>
        </p:spPr>
        <p:txBody>
          <a:bodyPr/>
          <a:lstStyle/>
          <a:p>
            <a:endParaRPr lang="en-US"/>
          </a:p>
        </p:txBody>
      </p:sp>
      <p:sp>
        <p:nvSpPr>
          <p:cNvPr id="115752" name="Freeform 701"/>
          <p:cNvSpPr>
            <a:spLocks/>
          </p:cNvSpPr>
          <p:nvPr/>
        </p:nvSpPr>
        <p:spPr bwMode="auto">
          <a:xfrm>
            <a:off x="5232400" y="5373688"/>
            <a:ext cx="55563" cy="50800"/>
          </a:xfrm>
          <a:custGeom>
            <a:avLst/>
            <a:gdLst>
              <a:gd name="T0" fmla="*/ 0 w 211"/>
              <a:gd name="T1" fmla="*/ 2147483646 h 192"/>
              <a:gd name="T2" fmla="*/ 2147483646 w 211"/>
              <a:gd name="T3" fmla="*/ 2147483646 h 192"/>
              <a:gd name="T4" fmla="*/ 2147483646 w 211"/>
              <a:gd name="T5" fmla="*/ 0 h 192"/>
              <a:gd name="T6" fmla="*/ 0 w 211"/>
              <a:gd name="T7" fmla="*/ 2147483646 h 192"/>
              <a:gd name="T8" fmla="*/ 0 60000 65536"/>
              <a:gd name="T9" fmla="*/ 0 60000 65536"/>
              <a:gd name="T10" fmla="*/ 0 60000 65536"/>
              <a:gd name="T11" fmla="*/ 0 60000 65536"/>
              <a:gd name="T12" fmla="*/ 0 w 211"/>
              <a:gd name="T13" fmla="*/ 0 h 192"/>
              <a:gd name="T14" fmla="*/ 211 w 211"/>
              <a:gd name="T15" fmla="*/ 192 h 192"/>
            </a:gdLst>
            <a:ahLst/>
            <a:cxnLst>
              <a:cxn ang="T8">
                <a:pos x="T0" y="T1"/>
              </a:cxn>
              <a:cxn ang="T9">
                <a:pos x="T2" y="T3"/>
              </a:cxn>
              <a:cxn ang="T10">
                <a:pos x="T4" y="T5"/>
              </a:cxn>
              <a:cxn ang="T11">
                <a:pos x="T6" y="T7"/>
              </a:cxn>
            </a:cxnLst>
            <a:rect l="T12" t="T13" r="T14" b="T15"/>
            <a:pathLst>
              <a:path w="211" h="192">
                <a:moveTo>
                  <a:pt x="0" y="192"/>
                </a:moveTo>
                <a:lnTo>
                  <a:pt x="211" y="27"/>
                </a:lnTo>
                <a:lnTo>
                  <a:pt x="153" y="0"/>
                </a:lnTo>
                <a:lnTo>
                  <a:pt x="0" y="192"/>
                </a:lnTo>
                <a:close/>
              </a:path>
            </a:pathLst>
          </a:custGeom>
          <a:solidFill>
            <a:schemeClr val="tx1"/>
          </a:solidFill>
          <a:ln w="9525">
            <a:solidFill>
              <a:schemeClr val="tx1"/>
            </a:solidFill>
            <a:round/>
            <a:headEnd/>
            <a:tailEnd/>
          </a:ln>
        </p:spPr>
        <p:txBody>
          <a:bodyPr/>
          <a:lstStyle/>
          <a:p>
            <a:endParaRPr lang="en-US"/>
          </a:p>
        </p:txBody>
      </p:sp>
      <p:sp>
        <p:nvSpPr>
          <p:cNvPr id="115753" name="Freeform 702"/>
          <p:cNvSpPr>
            <a:spLocks/>
          </p:cNvSpPr>
          <p:nvPr/>
        </p:nvSpPr>
        <p:spPr bwMode="auto">
          <a:xfrm>
            <a:off x="5232400" y="5373688"/>
            <a:ext cx="55563" cy="63500"/>
          </a:xfrm>
          <a:custGeom>
            <a:avLst/>
            <a:gdLst>
              <a:gd name="T0" fmla="*/ 2147483646 w 211"/>
              <a:gd name="T1" fmla="*/ 2147483646 h 242"/>
              <a:gd name="T2" fmla="*/ 0 w 211"/>
              <a:gd name="T3" fmla="*/ 2147483646 h 242"/>
              <a:gd name="T4" fmla="*/ 2147483646 w 211"/>
              <a:gd name="T5" fmla="*/ 0 h 242"/>
              <a:gd name="T6" fmla="*/ 2147483646 w 211"/>
              <a:gd name="T7" fmla="*/ 2147483646 h 242"/>
              <a:gd name="T8" fmla="*/ 2147483646 w 211"/>
              <a:gd name="T9" fmla="*/ 2147483646 h 242"/>
              <a:gd name="T10" fmla="*/ 0 60000 65536"/>
              <a:gd name="T11" fmla="*/ 0 60000 65536"/>
              <a:gd name="T12" fmla="*/ 0 60000 65536"/>
              <a:gd name="T13" fmla="*/ 0 60000 65536"/>
              <a:gd name="T14" fmla="*/ 0 60000 65536"/>
              <a:gd name="T15" fmla="*/ 0 w 211"/>
              <a:gd name="T16" fmla="*/ 0 h 242"/>
              <a:gd name="T17" fmla="*/ 211 w 211"/>
              <a:gd name="T18" fmla="*/ 242 h 242"/>
            </a:gdLst>
            <a:ahLst/>
            <a:cxnLst>
              <a:cxn ang="T10">
                <a:pos x="T0" y="T1"/>
              </a:cxn>
              <a:cxn ang="T11">
                <a:pos x="T2" y="T3"/>
              </a:cxn>
              <a:cxn ang="T12">
                <a:pos x="T4" y="T5"/>
              </a:cxn>
              <a:cxn ang="T13">
                <a:pos x="T6" y="T7"/>
              </a:cxn>
              <a:cxn ang="T14">
                <a:pos x="T8" y="T9"/>
              </a:cxn>
            </a:cxnLst>
            <a:rect l="T15" t="T16" r="T17" b="T18"/>
            <a:pathLst>
              <a:path w="211" h="242">
                <a:moveTo>
                  <a:pt x="40" y="242"/>
                </a:moveTo>
                <a:lnTo>
                  <a:pt x="0" y="192"/>
                </a:lnTo>
                <a:lnTo>
                  <a:pt x="153" y="0"/>
                </a:lnTo>
                <a:lnTo>
                  <a:pt x="211" y="27"/>
                </a:lnTo>
                <a:lnTo>
                  <a:pt x="40" y="242"/>
                </a:lnTo>
                <a:close/>
              </a:path>
            </a:pathLst>
          </a:custGeom>
          <a:solidFill>
            <a:schemeClr val="tx1"/>
          </a:solidFill>
          <a:ln w="0">
            <a:solidFill>
              <a:schemeClr val="tx1"/>
            </a:solidFill>
            <a:round/>
            <a:headEnd/>
            <a:tailEnd/>
          </a:ln>
        </p:spPr>
        <p:txBody>
          <a:bodyPr/>
          <a:lstStyle/>
          <a:p>
            <a:endParaRPr lang="en-US"/>
          </a:p>
        </p:txBody>
      </p:sp>
      <p:sp>
        <p:nvSpPr>
          <p:cNvPr id="115754" name="Freeform 703"/>
          <p:cNvSpPr>
            <a:spLocks/>
          </p:cNvSpPr>
          <p:nvPr/>
        </p:nvSpPr>
        <p:spPr bwMode="auto">
          <a:xfrm>
            <a:off x="5053013" y="5329238"/>
            <a:ext cx="85725" cy="31750"/>
          </a:xfrm>
          <a:custGeom>
            <a:avLst/>
            <a:gdLst>
              <a:gd name="T0" fmla="*/ 2147483646 w 325"/>
              <a:gd name="T1" fmla="*/ 0 h 119"/>
              <a:gd name="T2" fmla="*/ 0 w 325"/>
              <a:gd name="T3" fmla="*/ 2147483646 h 119"/>
              <a:gd name="T4" fmla="*/ 2147483646 w 325"/>
              <a:gd name="T5" fmla="*/ 2147483646 h 119"/>
              <a:gd name="T6" fmla="*/ 2147483646 w 325"/>
              <a:gd name="T7" fmla="*/ 0 h 119"/>
              <a:gd name="T8" fmla="*/ 0 60000 65536"/>
              <a:gd name="T9" fmla="*/ 0 60000 65536"/>
              <a:gd name="T10" fmla="*/ 0 60000 65536"/>
              <a:gd name="T11" fmla="*/ 0 60000 65536"/>
              <a:gd name="T12" fmla="*/ 0 w 325"/>
              <a:gd name="T13" fmla="*/ 0 h 119"/>
              <a:gd name="T14" fmla="*/ 325 w 325"/>
              <a:gd name="T15" fmla="*/ 119 h 119"/>
            </a:gdLst>
            <a:ahLst/>
            <a:cxnLst>
              <a:cxn ang="T8">
                <a:pos x="T0" y="T1"/>
              </a:cxn>
              <a:cxn ang="T9">
                <a:pos x="T2" y="T3"/>
              </a:cxn>
              <a:cxn ang="T10">
                <a:pos x="T4" y="T5"/>
              </a:cxn>
              <a:cxn ang="T11">
                <a:pos x="T6" y="T7"/>
              </a:cxn>
            </a:cxnLst>
            <a:rect l="T12" t="T13" r="T14" b="T15"/>
            <a:pathLst>
              <a:path w="325" h="119">
                <a:moveTo>
                  <a:pt x="3" y="0"/>
                </a:moveTo>
                <a:lnTo>
                  <a:pt x="0" y="7"/>
                </a:lnTo>
                <a:lnTo>
                  <a:pt x="325" y="119"/>
                </a:lnTo>
                <a:lnTo>
                  <a:pt x="3" y="0"/>
                </a:lnTo>
                <a:close/>
              </a:path>
            </a:pathLst>
          </a:custGeom>
          <a:solidFill>
            <a:schemeClr val="tx1"/>
          </a:solidFill>
          <a:ln w="9525">
            <a:solidFill>
              <a:schemeClr val="tx1"/>
            </a:solidFill>
            <a:round/>
            <a:headEnd/>
            <a:tailEnd/>
          </a:ln>
        </p:spPr>
        <p:txBody>
          <a:bodyPr/>
          <a:lstStyle/>
          <a:p>
            <a:endParaRPr lang="en-US"/>
          </a:p>
        </p:txBody>
      </p:sp>
      <p:sp>
        <p:nvSpPr>
          <p:cNvPr id="115755" name="Freeform 704"/>
          <p:cNvSpPr>
            <a:spLocks/>
          </p:cNvSpPr>
          <p:nvPr/>
        </p:nvSpPr>
        <p:spPr bwMode="auto">
          <a:xfrm>
            <a:off x="5053013" y="5330825"/>
            <a:ext cx="90487" cy="33338"/>
          </a:xfrm>
          <a:custGeom>
            <a:avLst/>
            <a:gdLst>
              <a:gd name="T0" fmla="*/ 0 w 344"/>
              <a:gd name="T1" fmla="*/ 0 h 128"/>
              <a:gd name="T2" fmla="*/ 2147483646 w 344"/>
              <a:gd name="T3" fmla="*/ 2147483646 h 128"/>
              <a:gd name="T4" fmla="*/ 2147483646 w 344"/>
              <a:gd name="T5" fmla="*/ 2147483646 h 128"/>
              <a:gd name="T6" fmla="*/ 0 w 344"/>
              <a:gd name="T7" fmla="*/ 0 h 128"/>
              <a:gd name="T8" fmla="*/ 0 60000 65536"/>
              <a:gd name="T9" fmla="*/ 0 60000 65536"/>
              <a:gd name="T10" fmla="*/ 0 60000 65536"/>
              <a:gd name="T11" fmla="*/ 0 60000 65536"/>
              <a:gd name="T12" fmla="*/ 0 w 344"/>
              <a:gd name="T13" fmla="*/ 0 h 128"/>
              <a:gd name="T14" fmla="*/ 344 w 344"/>
              <a:gd name="T15" fmla="*/ 128 h 128"/>
            </a:gdLst>
            <a:ahLst/>
            <a:cxnLst>
              <a:cxn ang="T8">
                <a:pos x="T0" y="T1"/>
              </a:cxn>
              <a:cxn ang="T9">
                <a:pos x="T2" y="T3"/>
              </a:cxn>
              <a:cxn ang="T10">
                <a:pos x="T4" y="T5"/>
              </a:cxn>
              <a:cxn ang="T11">
                <a:pos x="T6" y="T7"/>
              </a:cxn>
            </a:cxnLst>
            <a:rect l="T12" t="T13" r="T14" b="T15"/>
            <a:pathLst>
              <a:path w="344" h="128">
                <a:moveTo>
                  <a:pt x="0" y="0"/>
                </a:moveTo>
                <a:lnTo>
                  <a:pt x="325" y="112"/>
                </a:lnTo>
                <a:lnTo>
                  <a:pt x="344" y="128"/>
                </a:lnTo>
                <a:lnTo>
                  <a:pt x="0" y="0"/>
                </a:lnTo>
                <a:close/>
              </a:path>
            </a:pathLst>
          </a:custGeom>
          <a:solidFill>
            <a:schemeClr val="tx1"/>
          </a:solidFill>
          <a:ln w="9525">
            <a:solidFill>
              <a:schemeClr val="tx1"/>
            </a:solidFill>
            <a:round/>
            <a:headEnd/>
            <a:tailEnd/>
          </a:ln>
        </p:spPr>
        <p:txBody>
          <a:bodyPr/>
          <a:lstStyle/>
          <a:p>
            <a:endParaRPr lang="en-US"/>
          </a:p>
        </p:txBody>
      </p:sp>
      <p:sp>
        <p:nvSpPr>
          <p:cNvPr id="115756" name="Freeform 705"/>
          <p:cNvSpPr>
            <a:spLocks/>
          </p:cNvSpPr>
          <p:nvPr/>
        </p:nvSpPr>
        <p:spPr bwMode="auto">
          <a:xfrm>
            <a:off x="5053013" y="5329238"/>
            <a:ext cx="90487" cy="34925"/>
          </a:xfrm>
          <a:custGeom>
            <a:avLst/>
            <a:gdLst>
              <a:gd name="T0" fmla="*/ 2147483646 w 344"/>
              <a:gd name="T1" fmla="*/ 0 h 135"/>
              <a:gd name="T2" fmla="*/ 0 w 344"/>
              <a:gd name="T3" fmla="*/ 2147483646 h 135"/>
              <a:gd name="T4" fmla="*/ 2147483646 w 344"/>
              <a:gd name="T5" fmla="*/ 2147483646 h 135"/>
              <a:gd name="T6" fmla="*/ 2147483646 w 344"/>
              <a:gd name="T7" fmla="*/ 2147483646 h 135"/>
              <a:gd name="T8" fmla="*/ 2147483646 w 344"/>
              <a:gd name="T9" fmla="*/ 0 h 135"/>
              <a:gd name="T10" fmla="*/ 0 60000 65536"/>
              <a:gd name="T11" fmla="*/ 0 60000 65536"/>
              <a:gd name="T12" fmla="*/ 0 60000 65536"/>
              <a:gd name="T13" fmla="*/ 0 60000 65536"/>
              <a:gd name="T14" fmla="*/ 0 60000 65536"/>
              <a:gd name="T15" fmla="*/ 0 w 344"/>
              <a:gd name="T16" fmla="*/ 0 h 135"/>
              <a:gd name="T17" fmla="*/ 344 w 344"/>
              <a:gd name="T18" fmla="*/ 135 h 135"/>
            </a:gdLst>
            <a:ahLst/>
            <a:cxnLst>
              <a:cxn ang="T10">
                <a:pos x="T0" y="T1"/>
              </a:cxn>
              <a:cxn ang="T11">
                <a:pos x="T2" y="T3"/>
              </a:cxn>
              <a:cxn ang="T12">
                <a:pos x="T4" y="T5"/>
              </a:cxn>
              <a:cxn ang="T13">
                <a:pos x="T6" y="T7"/>
              </a:cxn>
              <a:cxn ang="T14">
                <a:pos x="T8" y="T9"/>
              </a:cxn>
            </a:cxnLst>
            <a:rect l="T15" t="T16" r="T17" b="T18"/>
            <a:pathLst>
              <a:path w="344" h="135">
                <a:moveTo>
                  <a:pt x="3" y="0"/>
                </a:moveTo>
                <a:lnTo>
                  <a:pt x="0" y="7"/>
                </a:lnTo>
                <a:lnTo>
                  <a:pt x="344" y="135"/>
                </a:lnTo>
                <a:lnTo>
                  <a:pt x="325" y="119"/>
                </a:lnTo>
                <a:lnTo>
                  <a:pt x="3" y="0"/>
                </a:lnTo>
                <a:close/>
              </a:path>
            </a:pathLst>
          </a:custGeom>
          <a:solidFill>
            <a:schemeClr val="tx1"/>
          </a:solidFill>
          <a:ln w="0">
            <a:solidFill>
              <a:schemeClr val="tx1"/>
            </a:solidFill>
            <a:round/>
            <a:headEnd/>
            <a:tailEnd/>
          </a:ln>
        </p:spPr>
        <p:txBody>
          <a:bodyPr/>
          <a:lstStyle/>
          <a:p>
            <a:endParaRPr lang="en-US"/>
          </a:p>
        </p:txBody>
      </p:sp>
      <p:sp>
        <p:nvSpPr>
          <p:cNvPr id="115757" name="Freeform 706"/>
          <p:cNvSpPr>
            <a:spLocks/>
          </p:cNvSpPr>
          <p:nvPr/>
        </p:nvSpPr>
        <p:spPr bwMode="auto">
          <a:xfrm>
            <a:off x="5127625" y="5341938"/>
            <a:ext cx="15875" cy="22225"/>
          </a:xfrm>
          <a:custGeom>
            <a:avLst/>
            <a:gdLst>
              <a:gd name="T0" fmla="*/ 2147483646 w 64"/>
              <a:gd name="T1" fmla="*/ 2147483646 h 88"/>
              <a:gd name="T2" fmla="*/ 2147483646 w 64"/>
              <a:gd name="T3" fmla="*/ 2147483646 h 88"/>
              <a:gd name="T4" fmla="*/ 0 w 64"/>
              <a:gd name="T5" fmla="*/ 0 h 88"/>
              <a:gd name="T6" fmla="*/ 2147483646 w 64"/>
              <a:gd name="T7" fmla="*/ 2147483646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45" y="72"/>
                </a:moveTo>
                <a:lnTo>
                  <a:pt x="64" y="88"/>
                </a:lnTo>
                <a:lnTo>
                  <a:pt x="0" y="0"/>
                </a:lnTo>
                <a:lnTo>
                  <a:pt x="45" y="72"/>
                </a:lnTo>
                <a:close/>
              </a:path>
            </a:pathLst>
          </a:custGeom>
          <a:solidFill>
            <a:schemeClr val="tx1"/>
          </a:solidFill>
          <a:ln w="9525">
            <a:solidFill>
              <a:schemeClr val="tx1"/>
            </a:solidFill>
            <a:round/>
            <a:headEnd/>
            <a:tailEnd/>
          </a:ln>
        </p:spPr>
        <p:txBody>
          <a:bodyPr/>
          <a:lstStyle/>
          <a:p>
            <a:endParaRPr lang="en-US"/>
          </a:p>
        </p:txBody>
      </p:sp>
      <p:sp>
        <p:nvSpPr>
          <p:cNvPr id="115758" name="Freeform 707"/>
          <p:cNvSpPr>
            <a:spLocks/>
          </p:cNvSpPr>
          <p:nvPr/>
        </p:nvSpPr>
        <p:spPr bwMode="auto">
          <a:xfrm>
            <a:off x="5127625" y="5341938"/>
            <a:ext cx="15875" cy="22225"/>
          </a:xfrm>
          <a:custGeom>
            <a:avLst/>
            <a:gdLst>
              <a:gd name="T0" fmla="*/ 2147483646 w 64"/>
              <a:gd name="T1" fmla="*/ 2147483646 h 88"/>
              <a:gd name="T2" fmla="*/ 0 w 64"/>
              <a:gd name="T3" fmla="*/ 0 h 88"/>
              <a:gd name="T4" fmla="*/ 2147483646 w 64"/>
              <a:gd name="T5" fmla="*/ 2147483646 h 88"/>
              <a:gd name="T6" fmla="*/ 2147483646 w 64"/>
              <a:gd name="T7" fmla="*/ 2147483646 h 88"/>
              <a:gd name="T8" fmla="*/ 0 60000 65536"/>
              <a:gd name="T9" fmla="*/ 0 60000 65536"/>
              <a:gd name="T10" fmla="*/ 0 60000 65536"/>
              <a:gd name="T11" fmla="*/ 0 60000 65536"/>
              <a:gd name="T12" fmla="*/ 0 w 64"/>
              <a:gd name="T13" fmla="*/ 0 h 88"/>
              <a:gd name="T14" fmla="*/ 64 w 64"/>
              <a:gd name="T15" fmla="*/ 88 h 88"/>
            </a:gdLst>
            <a:ahLst/>
            <a:cxnLst>
              <a:cxn ang="T8">
                <a:pos x="T0" y="T1"/>
              </a:cxn>
              <a:cxn ang="T9">
                <a:pos x="T2" y="T3"/>
              </a:cxn>
              <a:cxn ang="T10">
                <a:pos x="T4" y="T5"/>
              </a:cxn>
              <a:cxn ang="T11">
                <a:pos x="T6" y="T7"/>
              </a:cxn>
            </a:cxnLst>
            <a:rect l="T12" t="T13" r="T14" b="T15"/>
            <a:pathLst>
              <a:path w="64" h="88">
                <a:moveTo>
                  <a:pt x="64" y="88"/>
                </a:moveTo>
                <a:lnTo>
                  <a:pt x="0" y="0"/>
                </a:lnTo>
                <a:lnTo>
                  <a:pt x="15" y="7"/>
                </a:lnTo>
                <a:lnTo>
                  <a:pt x="64" y="88"/>
                </a:lnTo>
                <a:close/>
              </a:path>
            </a:pathLst>
          </a:custGeom>
          <a:solidFill>
            <a:schemeClr val="tx1"/>
          </a:solidFill>
          <a:ln w="9525">
            <a:solidFill>
              <a:schemeClr val="tx1"/>
            </a:solidFill>
            <a:round/>
            <a:headEnd/>
            <a:tailEnd/>
          </a:ln>
        </p:spPr>
        <p:txBody>
          <a:bodyPr/>
          <a:lstStyle/>
          <a:p>
            <a:endParaRPr lang="en-US"/>
          </a:p>
        </p:txBody>
      </p:sp>
      <p:sp>
        <p:nvSpPr>
          <p:cNvPr id="115759" name="Freeform 708"/>
          <p:cNvSpPr>
            <a:spLocks/>
          </p:cNvSpPr>
          <p:nvPr/>
        </p:nvSpPr>
        <p:spPr bwMode="auto">
          <a:xfrm>
            <a:off x="5127625" y="5341938"/>
            <a:ext cx="15875" cy="22225"/>
          </a:xfrm>
          <a:custGeom>
            <a:avLst/>
            <a:gdLst>
              <a:gd name="T0" fmla="*/ 2147483646 w 64"/>
              <a:gd name="T1" fmla="*/ 2147483646 h 88"/>
              <a:gd name="T2" fmla="*/ 2147483646 w 64"/>
              <a:gd name="T3" fmla="*/ 2147483646 h 88"/>
              <a:gd name="T4" fmla="*/ 2147483646 w 64"/>
              <a:gd name="T5" fmla="*/ 2147483646 h 88"/>
              <a:gd name="T6" fmla="*/ 0 w 64"/>
              <a:gd name="T7" fmla="*/ 0 h 88"/>
              <a:gd name="T8" fmla="*/ 2147483646 w 64"/>
              <a:gd name="T9" fmla="*/ 2147483646 h 88"/>
              <a:gd name="T10" fmla="*/ 0 60000 65536"/>
              <a:gd name="T11" fmla="*/ 0 60000 65536"/>
              <a:gd name="T12" fmla="*/ 0 60000 65536"/>
              <a:gd name="T13" fmla="*/ 0 60000 65536"/>
              <a:gd name="T14" fmla="*/ 0 60000 65536"/>
              <a:gd name="T15" fmla="*/ 0 w 64"/>
              <a:gd name="T16" fmla="*/ 0 h 88"/>
              <a:gd name="T17" fmla="*/ 64 w 64"/>
              <a:gd name="T18" fmla="*/ 88 h 88"/>
            </a:gdLst>
            <a:ahLst/>
            <a:cxnLst>
              <a:cxn ang="T10">
                <a:pos x="T0" y="T1"/>
              </a:cxn>
              <a:cxn ang="T11">
                <a:pos x="T2" y="T3"/>
              </a:cxn>
              <a:cxn ang="T12">
                <a:pos x="T4" y="T5"/>
              </a:cxn>
              <a:cxn ang="T13">
                <a:pos x="T6" y="T7"/>
              </a:cxn>
              <a:cxn ang="T14">
                <a:pos x="T8" y="T9"/>
              </a:cxn>
            </a:cxnLst>
            <a:rect l="T15" t="T16" r="T17" b="T18"/>
            <a:pathLst>
              <a:path w="64" h="88">
                <a:moveTo>
                  <a:pt x="45" y="72"/>
                </a:moveTo>
                <a:lnTo>
                  <a:pt x="64" y="88"/>
                </a:lnTo>
                <a:lnTo>
                  <a:pt x="15" y="7"/>
                </a:lnTo>
                <a:lnTo>
                  <a:pt x="0" y="0"/>
                </a:lnTo>
                <a:lnTo>
                  <a:pt x="45" y="72"/>
                </a:lnTo>
                <a:close/>
              </a:path>
            </a:pathLst>
          </a:custGeom>
          <a:solidFill>
            <a:schemeClr val="tx1"/>
          </a:solidFill>
          <a:ln w="0">
            <a:solidFill>
              <a:schemeClr val="tx1"/>
            </a:solidFill>
            <a:round/>
            <a:headEnd/>
            <a:tailEnd/>
          </a:ln>
        </p:spPr>
        <p:txBody>
          <a:bodyPr/>
          <a:lstStyle/>
          <a:p>
            <a:endParaRPr lang="en-US"/>
          </a:p>
        </p:txBody>
      </p:sp>
      <p:sp>
        <p:nvSpPr>
          <p:cNvPr id="115760" name="Freeform 709"/>
          <p:cNvSpPr>
            <a:spLocks/>
          </p:cNvSpPr>
          <p:nvPr/>
        </p:nvSpPr>
        <p:spPr bwMode="auto">
          <a:xfrm>
            <a:off x="5127625" y="5341938"/>
            <a:ext cx="106363" cy="1587"/>
          </a:xfrm>
          <a:custGeom>
            <a:avLst/>
            <a:gdLst>
              <a:gd name="T0" fmla="*/ 0 w 402"/>
              <a:gd name="T1" fmla="*/ 0 h 7"/>
              <a:gd name="T2" fmla="*/ 2147483646 w 402"/>
              <a:gd name="T3" fmla="*/ 2147483646 h 7"/>
              <a:gd name="T4" fmla="*/ 2147483646 w 402"/>
              <a:gd name="T5" fmla="*/ 0 h 7"/>
              <a:gd name="T6" fmla="*/ 0 w 402"/>
              <a:gd name="T7" fmla="*/ 0 h 7"/>
              <a:gd name="T8" fmla="*/ 0 60000 65536"/>
              <a:gd name="T9" fmla="*/ 0 60000 65536"/>
              <a:gd name="T10" fmla="*/ 0 60000 65536"/>
              <a:gd name="T11" fmla="*/ 0 60000 65536"/>
              <a:gd name="T12" fmla="*/ 0 w 402"/>
              <a:gd name="T13" fmla="*/ 0 h 7"/>
              <a:gd name="T14" fmla="*/ 402 w 402"/>
              <a:gd name="T15" fmla="*/ 7 h 7"/>
            </a:gdLst>
            <a:ahLst/>
            <a:cxnLst>
              <a:cxn ang="T8">
                <a:pos x="T0" y="T1"/>
              </a:cxn>
              <a:cxn ang="T9">
                <a:pos x="T2" y="T3"/>
              </a:cxn>
              <a:cxn ang="T10">
                <a:pos x="T4" y="T5"/>
              </a:cxn>
              <a:cxn ang="T11">
                <a:pos x="T6" y="T7"/>
              </a:cxn>
            </a:cxnLst>
            <a:rect l="T12" t="T13" r="T14" b="T15"/>
            <a:pathLst>
              <a:path w="402" h="7">
                <a:moveTo>
                  <a:pt x="0" y="0"/>
                </a:moveTo>
                <a:lnTo>
                  <a:pt x="15" y="7"/>
                </a:lnTo>
                <a:lnTo>
                  <a:pt x="402" y="0"/>
                </a:lnTo>
                <a:lnTo>
                  <a:pt x="0" y="0"/>
                </a:lnTo>
                <a:close/>
              </a:path>
            </a:pathLst>
          </a:custGeom>
          <a:solidFill>
            <a:schemeClr val="tx1"/>
          </a:solidFill>
          <a:ln w="9525">
            <a:solidFill>
              <a:schemeClr val="tx1"/>
            </a:solidFill>
            <a:round/>
            <a:headEnd/>
            <a:tailEnd/>
          </a:ln>
        </p:spPr>
        <p:txBody>
          <a:bodyPr/>
          <a:lstStyle/>
          <a:p>
            <a:endParaRPr lang="en-US"/>
          </a:p>
        </p:txBody>
      </p:sp>
      <p:sp>
        <p:nvSpPr>
          <p:cNvPr id="115761" name="Freeform 710"/>
          <p:cNvSpPr>
            <a:spLocks/>
          </p:cNvSpPr>
          <p:nvPr/>
        </p:nvSpPr>
        <p:spPr bwMode="auto">
          <a:xfrm>
            <a:off x="5130800" y="5341938"/>
            <a:ext cx="104775" cy="1587"/>
          </a:xfrm>
          <a:custGeom>
            <a:avLst/>
            <a:gdLst>
              <a:gd name="T0" fmla="*/ 0 w 395"/>
              <a:gd name="T1" fmla="*/ 2147483646 h 7"/>
              <a:gd name="T2" fmla="*/ 2147483646 w 395"/>
              <a:gd name="T3" fmla="*/ 0 h 7"/>
              <a:gd name="T4" fmla="*/ 2147483646 w 395"/>
              <a:gd name="T5" fmla="*/ 2147483646 h 7"/>
              <a:gd name="T6" fmla="*/ 0 w 395"/>
              <a:gd name="T7" fmla="*/ 2147483646 h 7"/>
              <a:gd name="T8" fmla="*/ 0 60000 65536"/>
              <a:gd name="T9" fmla="*/ 0 60000 65536"/>
              <a:gd name="T10" fmla="*/ 0 60000 65536"/>
              <a:gd name="T11" fmla="*/ 0 60000 65536"/>
              <a:gd name="T12" fmla="*/ 0 w 395"/>
              <a:gd name="T13" fmla="*/ 0 h 7"/>
              <a:gd name="T14" fmla="*/ 395 w 395"/>
              <a:gd name="T15" fmla="*/ 7 h 7"/>
            </a:gdLst>
            <a:ahLst/>
            <a:cxnLst>
              <a:cxn ang="T8">
                <a:pos x="T0" y="T1"/>
              </a:cxn>
              <a:cxn ang="T9">
                <a:pos x="T2" y="T3"/>
              </a:cxn>
              <a:cxn ang="T10">
                <a:pos x="T4" y="T5"/>
              </a:cxn>
              <a:cxn ang="T11">
                <a:pos x="T6" y="T7"/>
              </a:cxn>
            </a:cxnLst>
            <a:rect l="T12" t="T13" r="T14" b="T15"/>
            <a:pathLst>
              <a:path w="395" h="7">
                <a:moveTo>
                  <a:pt x="0" y="7"/>
                </a:moveTo>
                <a:lnTo>
                  <a:pt x="387" y="0"/>
                </a:lnTo>
                <a:lnTo>
                  <a:pt x="395" y="7"/>
                </a:lnTo>
                <a:lnTo>
                  <a:pt x="0" y="7"/>
                </a:lnTo>
                <a:close/>
              </a:path>
            </a:pathLst>
          </a:custGeom>
          <a:solidFill>
            <a:schemeClr val="tx1"/>
          </a:solidFill>
          <a:ln w="9525">
            <a:solidFill>
              <a:schemeClr val="tx1"/>
            </a:solidFill>
            <a:round/>
            <a:headEnd/>
            <a:tailEnd/>
          </a:ln>
        </p:spPr>
        <p:txBody>
          <a:bodyPr/>
          <a:lstStyle/>
          <a:p>
            <a:endParaRPr lang="en-US"/>
          </a:p>
        </p:txBody>
      </p:sp>
      <p:sp>
        <p:nvSpPr>
          <p:cNvPr id="115762" name="Freeform 711"/>
          <p:cNvSpPr>
            <a:spLocks/>
          </p:cNvSpPr>
          <p:nvPr/>
        </p:nvSpPr>
        <p:spPr bwMode="auto">
          <a:xfrm>
            <a:off x="5127625" y="5341938"/>
            <a:ext cx="107950" cy="1587"/>
          </a:xfrm>
          <a:custGeom>
            <a:avLst/>
            <a:gdLst>
              <a:gd name="T0" fmla="*/ 0 w 410"/>
              <a:gd name="T1" fmla="*/ 0 h 7"/>
              <a:gd name="T2" fmla="*/ 2147483646 w 410"/>
              <a:gd name="T3" fmla="*/ 2147483646 h 7"/>
              <a:gd name="T4" fmla="*/ 2147483646 w 410"/>
              <a:gd name="T5" fmla="*/ 2147483646 h 7"/>
              <a:gd name="T6" fmla="*/ 2147483646 w 410"/>
              <a:gd name="T7" fmla="*/ 0 h 7"/>
              <a:gd name="T8" fmla="*/ 0 w 410"/>
              <a:gd name="T9" fmla="*/ 0 h 7"/>
              <a:gd name="T10" fmla="*/ 0 60000 65536"/>
              <a:gd name="T11" fmla="*/ 0 60000 65536"/>
              <a:gd name="T12" fmla="*/ 0 60000 65536"/>
              <a:gd name="T13" fmla="*/ 0 60000 65536"/>
              <a:gd name="T14" fmla="*/ 0 60000 65536"/>
              <a:gd name="T15" fmla="*/ 0 w 410"/>
              <a:gd name="T16" fmla="*/ 0 h 7"/>
              <a:gd name="T17" fmla="*/ 410 w 410"/>
              <a:gd name="T18" fmla="*/ 7 h 7"/>
            </a:gdLst>
            <a:ahLst/>
            <a:cxnLst>
              <a:cxn ang="T10">
                <a:pos x="T0" y="T1"/>
              </a:cxn>
              <a:cxn ang="T11">
                <a:pos x="T2" y="T3"/>
              </a:cxn>
              <a:cxn ang="T12">
                <a:pos x="T4" y="T5"/>
              </a:cxn>
              <a:cxn ang="T13">
                <a:pos x="T6" y="T7"/>
              </a:cxn>
              <a:cxn ang="T14">
                <a:pos x="T8" y="T9"/>
              </a:cxn>
            </a:cxnLst>
            <a:rect l="T15" t="T16" r="T17" b="T18"/>
            <a:pathLst>
              <a:path w="410" h="7">
                <a:moveTo>
                  <a:pt x="0" y="0"/>
                </a:moveTo>
                <a:lnTo>
                  <a:pt x="15" y="7"/>
                </a:lnTo>
                <a:lnTo>
                  <a:pt x="410" y="7"/>
                </a:lnTo>
                <a:lnTo>
                  <a:pt x="402" y="0"/>
                </a:lnTo>
                <a:lnTo>
                  <a:pt x="0" y="0"/>
                </a:lnTo>
                <a:close/>
              </a:path>
            </a:pathLst>
          </a:custGeom>
          <a:solidFill>
            <a:schemeClr val="tx1"/>
          </a:solidFill>
          <a:ln w="0">
            <a:solidFill>
              <a:schemeClr val="tx1"/>
            </a:solidFill>
            <a:round/>
            <a:headEnd/>
            <a:tailEnd/>
          </a:ln>
        </p:spPr>
        <p:txBody>
          <a:bodyPr/>
          <a:lstStyle/>
          <a:p>
            <a:endParaRPr lang="en-US"/>
          </a:p>
        </p:txBody>
      </p:sp>
      <p:sp>
        <p:nvSpPr>
          <p:cNvPr id="115763" name="Freeform 712"/>
          <p:cNvSpPr>
            <a:spLocks/>
          </p:cNvSpPr>
          <p:nvPr/>
        </p:nvSpPr>
        <p:spPr bwMode="auto">
          <a:xfrm>
            <a:off x="5233988" y="5329238"/>
            <a:ext cx="1587" cy="14287"/>
          </a:xfrm>
          <a:custGeom>
            <a:avLst/>
            <a:gdLst>
              <a:gd name="T0" fmla="*/ 0 w 8"/>
              <a:gd name="T1" fmla="*/ 2147483646 h 51"/>
              <a:gd name="T2" fmla="*/ 2147483646 w 8"/>
              <a:gd name="T3" fmla="*/ 2147483646 h 51"/>
              <a:gd name="T4" fmla="*/ 0 w 8"/>
              <a:gd name="T5" fmla="*/ 0 h 51"/>
              <a:gd name="T6" fmla="*/ 0 w 8"/>
              <a:gd name="T7" fmla="*/ 2147483646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0" y="44"/>
                </a:moveTo>
                <a:lnTo>
                  <a:pt x="8" y="51"/>
                </a:lnTo>
                <a:lnTo>
                  <a:pt x="0" y="0"/>
                </a:lnTo>
                <a:lnTo>
                  <a:pt x="0" y="44"/>
                </a:lnTo>
                <a:close/>
              </a:path>
            </a:pathLst>
          </a:custGeom>
          <a:solidFill>
            <a:schemeClr val="tx1"/>
          </a:solidFill>
          <a:ln w="9525">
            <a:solidFill>
              <a:schemeClr val="tx1"/>
            </a:solidFill>
            <a:round/>
            <a:headEnd/>
            <a:tailEnd/>
          </a:ln>
        </p:spPr>
        <p:txBody>
          <a:bodyPr/>
          <a:lstStyle/>
          <a:p>
            <a:endParaRPr lang="en-US"/>
          </a:p>
        </p:txBody>
      </p:sp>
      <p:sp>
        <p:nvSpPr>
          <p:cNvPr id="115764" name="Freeform 713"/>
          <p:cNvSpPr>
            <a:spLocks/>
          </p:cNvSpPr>
          <p:nvPr/>
        </p:nvSpPr>
        <p:spPr bwMode="auto">
          <a:xfrm>
            <a:off x="5233988" y="5329238"/>
            <a:ext cx="1587" cy="14287"/>
          </a:xfrm>
          <a:custGeom>
            <a:avLst/>
            <a:gdLst>
              <a:gd name="T0" fmla="*/ 2147483646 w 8"/>
              <a:gd name="T1" fmla="*/ 2147483646 h 51"/>
              <a:gd name="T2" fmla="*/ 0 w 8"/>
              <a:gd name="T3" fmla="*/ 0 h 51"/>
              <a:gd name="T4" fmla="*/ 2147483646 w 8"/>
              <a:gd name="T5" fmla="*/ 0 h 51"/>
              <a:gd name="T6" fmla="*/ 2147483646 w 8"/>
              <a:gd name="T7" fmla="*/ 2147483646 h 51"/>
              <a:gd name="T8" fmla="*/ 0 60000 65536"/>
              <a:gd name="T9" fmla="*/ 0 60000 65536"/>
              <a:gd name="T10" fmla="*/ 0 60000 65536"/>
              <a:gd name="T11" fmla="*/ 0 60000 65536"/>
              <a:gd name="T12" fmla="*/ 0 w 8"/>
              <a:gd name="T13" fmla="*/ 0 h 51"/>
              <a:gd name="T14" fmla="*/ 8 w 8"/>
              <a:gd name="T15" fmla="*/ 51 h 51"/>
            </a:gdLst>
            <a:ahLst/>
            <a:cxnLst>
              <a:cxn ang="T8">
                <a:pos x="T0" y="T1"/>
              </a:cxn>
              <a:cxn ang="T9">
                <a:pos x="T2" y="T3"/>
              </a:cxn>
              <a:cxn ang="T10">
                <a:pos x="T4" y="T5"/>
              </a:cxn>
              <a:cxn ang="T11">
                <a:pos x="T6" y="T7"/>
              </a:cxn>
            </a:cxnLst>
            <a:rect l="T12" t="T13" r="T14" b="T15"/>
            <a:pathLst>
              <a:path w="8" h="51">
                <a:moveTo>
                  <a:pt x="8" y="51"/>
                </a:moveTo>
                <a:lnTo>
                  <a:pt x="0" y="0"/>
                </a:lnTo>
                <a:lnTo>
                  <a:pt x="8" y="0"/>
                </a:lnTo>
                <a:lnTo>
                  <a:pt x="8" y="51"/>
                </a:lnTo>
                <a:close/>
              </a:path>
            </a:pathLst>
          </a:custGeom>
          <a:solidFill>
            <a:schemeClr val="tx1"/>
          </a:solidFill>
          <a:ln w="9525">
            <a:solidFill>
              <a:schemeClr val="tx1"/>
            </a:solidFill>
            <a:round/>
            <a:headEnd/>
            <a:tailEnd/>
          </a:ln>
        </p:spPr>
        <p:txBody>
          <a:bodyPr/>
          <a:lstStyle/>
          <a:p>
            <a:endParaRPr lang="en-US"/>
          </a:p>
        </p:txBody>
      </p:sp>
      <p:sp>
        <p:nvSpPr>
          <p:cNvPr id="115765" name="Freeform 714"/>
          <p:cNvSpPr>
            <a:spLocks/>
          </p:cNvSpPr>
          <p:nvPr/>
        </p:nvSpPr>
        <p:spPr bwMode="auto">
          <a:xfrm>
            <a:off x="5233988" y="5329238"/>
            <a:ext cx="1587" cy="14287"/>
          </a:xfrm>
          <a:custGeom>
            <a:avLst/>
            <a:gdLst>
              <a:gd name="T0" fmla="*/ 0 w 8"/>
              <a:gd name="T1" fmla="*/ 2147483646 h 51"/>
              <a:gd name="T2" fmla="*/ 2147483646 w 8"/>
              <a:gd name="T3" fmla="*/ 2147483646 h 51"/>
              <a:gd name="T4" fmla="*/ 2147483646 w 8"/>
              <a:gd name="T5" fmla="*/ 0 h 51"/>
              <a:gd name="T6" fmla="*/ 0 w 8"/>
              <a:gd name="T7" fmla="*/ 0 h 51"/>
              <a:gd name="T8" fmla="*/ 0 w 8"/>
              <a:gd name="T9" fmla="*/ 2147483646 h 51"/>
              <a:gd name="T10" fmla="*/ 0 60000 65536"/>
              <a:gd name="T11" fmla="*/ 0 60000 65536"/>
              <a:gd name="T12" fmla="*/ 0 60000 65536"/>
              <a:gd name="T13" fmla="*/ 0 60000 65536"/>
              <a:gd name="T14" fmla="*/ 0 60000 65536"/>
              <a:gd name="T15" fmla="*/ 0 w 8"/>
              <a:gd name="T16" fmla="*/ 0 h 51"/>
              <a:gd name="T17" fmla="*/ 8 w 8"/>
              <a:gd name="T18" fmla="*/ 51 h 51"/>
            </a:gdLst>
            <a:ahLst/>
            <a:cxnLst>
              <a:cxn ang="T10">
                <a:pos x="T0" y="T1"/>
              </a:cxn>
              <a:cxn ang="T11">
                <a:pos x="T2" y="T3"/>
              </a:cxn>
              <a:cxn ang="T12">
                <a:pos x="T4" y="T5"/>
              </a:cxn>
              <a:cxn ang="T13">
                <a:pos x="T6" y="T7"/>
              </a:cxn>
              <a:cxn ang="T14">
                <a:pos x="T8" y="T9"/>
              </a:cxn>
            </a:cxnLst>
            <a:rect l="T15" t="T16" r="T17" b="T18"/>
            <a:pathLst>
              <a:path w="8" h="51">
                <a:moveTo>
                  <a:pt x="0" y="44"/>
                </a:moveTo>
                <a:lnTo>
                  <a:pt x="8" y="51"/>
                </a:lnTo>
                <a:lnTo>
                  <a:pt x="8" y="0"/>
                </a:lnTo>
                <a:lnTo>
                  <a:pt x="0" y="0"/>
                </a:lnTo>
                <a:lnTo>
                  <a:pt x="0" y="44"/>
                </a:lnTo>
                <a:close/>
              </a:path>
            </a:pathLst>
          </a:custGeom>
          <a:solidFill>
            <a:schemeClr val="tx1"/>
          </a:solidFill>
          <a:ln w="0">
            <a:solidFill>
              <a:schemeClr val="tx1"/>
            </a:solidFill>
            <a:round/>
            <a:headEnd/>
            <a:tailEnd/>
          </a:ln>
        </p:spPr>
        <p:txBody>
          <a:bodyPr/>
          <a:lstStyle/>
          <a:p>
            <a:endParaRPr lang="en-US"/>
          </a:p>
        </p:txBody>
      </p:sp>
      <p:sp>
        <p:nvSpPr>
          <p:cNvPr id="115766" name="Line 715"/>
          <p:cNvSpPr>
            <a:spLocks noChangeShapeType="1"/>
          </p:cNvSpPr>
          <p:nvPr/>
        </p:nvSpPr>
        <p:spPr bwMode="auto">
          <a:xfrm>
            <a:off x="5233988" y="5329238"/>
            <a:ext cx="15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67" name="Freeform 716"/>
          <p:cNvSpPr>
            <a:spLocks/>
          </p:cNvSpPr>
          <p:nvPr/>
        </p:nvSpPr>
        <p:spPr bwMode="auto">
          <a:xfrm>
            <a:off x="5053013" y="5327650"/>
            <a:ext cx="180975" cy="3175"/>
          </a:xfrm>
          <a:custGeom>
            <a:avLst/>
            <a:gdLst>
              <a:gd name="T0" fmla="*/ 2147483646 w 684"/>
              <a:gd name="T1" fmla="*/ 2147483646 h 8"/>
              <a:gd name="T2" fmla="*/ 2147483646 w 684"/>
              <a:gd name="T3" fmla="*/ 0 h 8"/>
              <a:gd name="T4" fmla="*/ 0 w 684"/>
              <a:gd name="T5" fmla="*/ 2147483646 h 8"/>
              <a:gd name="T6" fmla="*/ 2147483646 w 684"/>
              <a:gd name="T7" fmla="*/ 2147483646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684" y="8"/>
                </a:moveTo>
                <a:lnTo>
                  <a:pt x="684" y="0"/>
                </a:lnTo>
                <a:lnTo>
                  <a:pt x="0" y="8"/>
                </a:lnTo>
                <a:lnTo>
                  <a:pt x="684" y="8"/>
                </a:lnTo>
                <a:close/>
              </a:path>
            </a:pathLst>
          </a:custGeom>
          <a:solidFill>
            <a:schemeClr val="tx1"/>
          </a:solidFill>
          <a:ln w="9525">
            <a:solidFill>
              <a:schemeClr val="tx1"/>
            </a:solidFill>
            <a:round/>
            <a:headEnd/>
            <a:tailEnd/>
          </a:ln>
        </p:spPr>
        <p:txBody>
          <a:bodyPr/>
          <a:lstStyle/>
          <a:p>
            <a:endParaRPr lang="en-US"/>
          </a:p>
        </p:txBody>
      </p:sp>
      <p:sp>
        <p:nvSpPr>
          <p:cNvPr id="115768" name="Freeform 717"/>
          <p:cNvSpPr>
            <a:spLocks/>
          </p:cNvSpPr>
          <p:nvPr/>
        </p:nvSpPr>
        <p:spPr bwMode="auto">
          <a:xfrm>
            <a:off x="5053013" y="5327650"/>
            <a:ext cx="180975" cy="3175"/>
          </a:xfrm>
          <a:custGeom>
            <a:avLst/>
            <a:gdLst>
              <a:gd name="T0" fmla="*/ 2147483646 w 684"/>
              <a:gd name="T1" fmla="*/ 0 h 8"/>
              <a:gd name="T2" fmla="*/ 0 w 684"/>
              <a:gd name="T3" fmla="*/ 2147483646 h 8"/>
              <a:gd name="T4" fmla="*/ 0 w 684"/>
              <a:gd name="T5" fmla="*/ 0 h 8"/>
              <a:gd name="T6" fmla="*/ 2147483646 w 684"/>
              <a:gd name="T7" fmla="*/ 0 h 8"/>
              <a:gd name="T8" fmla="*/ 0 60000 65536"/>
              <a:gd name="T9" fmla="*/ 0 60000 65536"/>
              <a:gd name="T10" fmla="*/ 0 60000 65536"/>
              <a:gd name="T11" fmla="*/ 0 60000 65536"/>
              <a:gd name="T12" fmla="*/ 0 w 684"/>
              <a:gd name="T13" fmla="*/ 0 h 8"/>
              <a:gd name="T14" fmla="*/ 684 w 684"/>
              <a:gd name="T15" fmla="*/ 8 h 8"/>
            </a:gdLst>
            <a:ahLst/>
            <a:cxnLst>
              <a:cxn ang="T8">
                <a:pos x="T0" y="T1"/>
              </a:cxn>
              <a:cxn ang="T9">
                <a:pos x="T2" y="T3"/>
              </a:cxn>
              <a:cxn ang="T10">
                <a:pos x="T4" y="T5"/>
              </a:cxn>
              <a:cxn ang="T11">
                <a:pos x="T6" y="T7"/>
              </a:cxn>
            </a:cxnLst>
            <a:rect l="T12" t="T13" r="T14" b="T15"/>
            <a:pathLst>
              <a:path w="684" h="8">
                <a:moveTo>
                  <a:pt x="684" y="0"/>
                </a:moveTo>
                <a:lnTo>
                  <a:pt x="0" y="8"/>
                </a:lnTo>
                <a:lnTo>
                  <a:pt x="0" y="0"/>
                </a:lnTo>
                <a:lnTo>
                  <a:pt x="684" y="0"/>
                </a:lnTo>
                <a:close/>
              </a:path>
            </a:pathLst>
          </a:custGeom>
          <a:solidFill>
            <a:schemeClr val="tx1"/>
          </a:solidFill>
          <a:ln w="9525">
            <a:solidFill>
              <a:schemeClr val="tx1"/>
            </a:solidFill>
            <a:round/>
            <a:headEnd/>
            <a:tailEnd/>
          </a:ln>
        </p:spPr>
        <p:txBody>
          <a:bodyPr/>
          <a:lstStyle/>
          <a:p>
            <a:endParaRPr lang="en-US"/>
          </a:p>
        </p:txBody>
      </p:sp>
      <p:sp>
        <p:nvSpPr>
          <p:cNvPr id="115769" name="Rectangle 718"/>
          <p:cNvSpPr>
            <a:spLocks noChangeArrowheads="1"/>
          </p:cNvSpPr>
          <p:nvPr/>
        </p:nvSpPr>
        <p:spPr bwMode="auto">
          <a:xfrm>
            <a:off x="5053013" y="5327650"/>
            <a:ext cx="180975" cy="31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5770" name="Freeform 719"/>
          <p:cNvSpPr>
            <a:spLocks/>
          </p:cNvSpPr>
          <p:nvPr/>
        </p:nvSpPr>
        <p:spPr bwMode="auto">
          <a:xfrm>
            <a:off x="7789863" y="5367338"/>
            <a:ext cx="85725" cy="31750"/>
          </a:xfrm>
          <a:custGeom>
            <a:avLst/>
            <a:gdLst>
              <a:gd name="T0" fmla="*/ 2147483646 w 325"/>
              <a:gd name="T1" fmla="*/ 0 h 120"/>
              <a:gd name="T2" fmla="*/ 0 w 325"/>
              <a:gd name="T3" fmla="*/ 2147483646 h 120"/>
              <a:gd name="T4" fmla="*/ 2147483646 w 325"/>
              <a:gd name="T5" fmla="*/ 2147483646 h 120"/>
              <a:gd name="T6" fmla="*/ 2147483646 w 325"/>
              <a:gd name="T7" fmla="*/ 0 h 120"/>
              <a:gd name="T8" fmla="*/ 0 60000 65536"/>
              <a:gd name="T9" fmla="*/ 0 60000 65536"/>
              <a:gd name="T10" fmla="*/ 0 60000 65536"/>
              <a:gd name="T11" fmla="*/ 0 60000 65536"/>
              <a:gd name="T12" fmla="*/ 0 w 325"/>
              <a:gd name="T13" fmla="*/ 0 h 120"/>
              <a:gd name="T14" fmla="*/ 325 w 325"/>
              <a:gd name="T15" fmla="*/ 120 h 120"/>
            </a:gdLst>
            <a:ahLst/>
            <a:cxnLst>
              <a:cxn ang="T8">
                <a:pos x="T0" y="T1"/>
              </a:cxn>
              <a:cxn ang="T9">
                <a:pos x="T2" y="T3"/>
              </a:cxn>
              <a:cxn ang="T10">
                <a:pos x="T4" y="T5"/>
              </a:cxn>
              <a:cxn ang="T11">
                <a:pos x="T6" y="T7"/>
              </a:cxn>
            </a:cxnLst>
            <a:rect l="T12" t="T13" r="T14" b="T15"/>
            <a:pathLst>
              <a:path w="325" h="120">
                <a:moveTo>
                  <a:pt x="3" y="0"/>
                </a:moveTo>
                <a:lnTo>
                  <a:pt x="0" y="7"/>
                </a:lnTo>
                <a:lnTo>
                  <a:pt x="325" y="120"/>
                </a:lnTo>
                <a:lnTo>
                  <a:pt x="3" y="0"/>
                </a:lnTo>
                <a:close/>
              </a:path>
            </a:pathLst>
          </a:custGeom>
          <a:solidFill>
            <a:schemeClr val="tx1"/>
          </a:solidFill>
          <a:ln w="9525">
            <a:solidFill>
              <a:schemeClr val="tx1"/>
            </a:solidFill>
            <a:round/>
            <a:headEnd/>
            <a:tailEnd/>
          </a:ln>
        </p:spPr>
        <p:txBody>
          <a:bodyPr/>
          <a:lstStyle/>
          <a:p>
            <a:endParaRPr lang="en-US"/>
          </a:p>
        </p:txBody>
      </p:sp>
      <p:sp>
        <p:nvSpPr>
          <p:cNvPr id="115771" name="Freeform 720"/>
          <p:cNvSpPr>
            <a:spLocks/>
          </p:cNvSpPr>
          <p:nvPr/>
        </p:nvSpPr>
        <p:spPr bwMode="auto">
          <a:xfrm>
            <a:off x="7789863" y="5370513"/>
            <a:ext cx="90487" cy="33337"/>
          </a:xfrm>
          <a:custGeom>
            <a:avLst/>
            <a:gdLst>
              <a:gd name="T0" fmla="*/ 0 w 344"/>
              <a:gd name="T1" fmla="*/ 0 h 129"/>
              <a:gd name="T2" fmla="*/ 2147483646 w 344"/>
              <a:gd name="T3" fmla="*/ 2147483646 h 129"/>
              <a:gd name="T4" fmla="*/ 2147483646 w 344"/>
              <a:gd name="T5" fmla="*/ 2147483646 h 129"/>
              <a:gd name="T6" fmla="*/ 0 w 344"/>
              <a:gd name="T7" fmla="*/ 0 h 129"/>
              <a:gd name="T8" fmla="*/ 0 60000 65536"/>
              <a:gd name="T9" fmla="*/ 0 60000 65536"/>
              <a:gd name="T10" fmla="*/ 0 60000 65536"/>
              <a:gd name="T11" fmla="*/ 0 60000 65536"/>
              <a:gd name="T12" fmla="*/ 0 w 344"/>
              <a:gd name="T13" fmla="*/ 0 h 129"/>
              <a:gd name="T14" fmla="*/ 344 w 344"/>
              <a:gd name="T15" fmla="*/ 129 h 129"/>
            </a:gdLst>
            <a:ahLst/>
            <a:cxnLst>
              <a:cxn ang="T8">
                <a:pos x="T0" y="T1"/>
              </a:cxn>
              <a:cxn ang="T9">
                <a:pos x="T2" y="T3"/>
              </a:cxn>
              <a:cxn ang="T10">
                <a:pos x="T4" y="T5"/>
              </a:cxn>
              <a:cxn ang="T11">
                <a:pos x="T6" y="T7"/>
              </a:cxn>
            </a:cxnLst>
            <a:rect l="T12" t="T13" r="T14" b="T15"/>
            <a:pathLst>
              <a:path w="344" h="129">
                <a:moveTo>
                  <a:pt x="0" y="0"/>
                </a:moveTo>
                <a:lnTo>
                  <a:pt x="325" y="113"/>
                </a:lnTo>
                <a:lnTo>
                  <a:pt x="344" y="129"/>
                </a:lnTo>
                <a:lnTo>
                  <a:pt x="0" y="0"/>
                </a:lnTo>
                <a:close/>
              </a:path>
            </a:pathLst>
          </a:custGeom>
          <a:solidFill>
            <a:schemeClr val="tx1"/>
          </a:solidFill>
          <a:ln w="9525">
            <a:solidFill>
              <a:schemeClr val="tx1"/>
            </a:solidFill>
            <a:round/>
            <a:headEnd/>
            <a:tailEnd/>
          </a:ln>
        </p:spPr>
        <p:txBody>
          <a:bodyPr/>
          <a:lstStyle/>
          <a:p>
            <a:endParaRPr lang="en-US"/>
          </a:p>
        </p:txBody>
      </p:sp>
      <p:sp>
        <p:nvSpPr>
          <p:cNvPr id="115772" name="Freeform 721"/>
          <p:cNvSpPr>
            <a:spLocks/>
          </p:cNvSpPr>
          <p:nvPr/>
        </p:nvSpPr>
        <p:spPr bwMode="auto">
          <a:xfrm>
            <a:off x="7789863" y="5367338"/>
            <a:ext cx="90487" cy="36512"/>
          </a:xfrm>
          <a:custGeom>
            <a:avLst/>
            <a:gdLst>
              <a:gd name="T0" fmla="*/ 2147483646 w 344"/>
              <a:gd name="T1" fmla="*/ 0 h 136"/>
              <a:gd name="T2" fmla="*/ 0 w 344"/>
              <a:gd name="T3" fmla="*/ 2147483646 h 136"/>
              <a:gd name="T4" fmla="*/ 2147483646 w 344"/>
              <a:gd name="T5" fmla="*/ 2147483646 h 136"/>
              <a:gd name="T6" fmla="*/ 2147483646 w 344"/>
              <a:gd name="T7" fmla="*/ 2147483646 h 136"/>
              <a:gd name="T8" fmla="*/ 2147483646 w 344"/>
              <a:gd name="T9" fmla="*/ 0 h 136"/>
              <a:gd name="T10" fmla="*/ 0 60000 65536"/>
              <a:gd name="T11" fmla="*/ 0 60000 65536"/>
              <a:gd name="T12" fmla="*/ 0 60000 65536"/>
              <a:gd name="T13" fmla="*/ 0 60000 65536"/>
              <a:gd name="T14" fmla="*/ 0 60000 65536"/>
              <a:gd name="T15" fmla="*/ 0 w 344"/>
              <a:gd name="T16" fmla="*/ 0 h 136"/>
              <a:gd name="T17" fmla="*/ 344 w 344"/>
              <a:gd name="T18" fmla="*/ 136 h 136"/>
            </a:gdLst>
            <a:ahLst/>
            <a:cxnLst>
              <a:cxn ang="T10">
                <a:pos x="T0" y="T1"/>
              </a:cxn>
              <a:cxn ang="T11">
                <a:pos x="T2" y="T3"/>
              </a:cxn>
              <a:cxn ang="T12">
                <a:pos x="T4" y="T5"/>
              </a:cxn>
              <a:cxn ang="T13">
                <a:pos x="T6" y="T7"/>
              </a:cxn>
              <a:cxn ang="T14">
                <a:pos x="T8" y="T9"/>
              </a:cxn>
            </a:cxnLst>
            <a:rect l="T15" t="T16" r="T17" b="T18"/>
            <a:pathLst>
              <a:path w="344" h="136">
                <a:moveTo>
                  <a:pt x="3" y="0"/>
                </a:moveTo>
                <a:lnTo>
                  <a:pt x="0" y="7"/>
                </a:lnTo>
                <a:lnTo>
                  <a:pt x="344" y="136"/>
                </a:lnTo>
                <a:lnTo>
                  <a:pt x="325" y="120"/>
                </a:lnTo>
                <a:lnTo>
                  <a:pt x="3" y="0"/>
                </a:lnTo>
                <a:close/>
              </a:path>
            </a:pathLst>
          </a:custGeom>
          <a:solidFill>
            <a:schemeClr val="tx1"/>
          </a:solidFill>
          <a:ln w="0">
            <a:solidFill>
              <a:schemeClr val="tx1"/>
            </a:solidFill>
            <a:round/>
            <a:headEnd/>
            <a:tailEnd/>
          </a:ln>
        </p:spPr>
        <p:txBody>
          <a:bodyPr/>
          <a:lstStyle/>
          <a:p>
            <a:endParaRPr lang="en-US"/>
          </a:p>
        </p:txBody>
      </p:sp>
      <p:sp>
        <p:nvSpPr>
          <p:cNvPr id="115773" name="Freeform 722"/>
          <p:cNvSpPr>
            <a:spLocks/>
          </p:cNvSpPr>
          <p:nvPr/>
        </p:nvSpPr>
        <p:spPr bwMode="auto">
          <a:xfrm>
            <a:off x="7864475" y="5380038"/>
            <a:ext cx="15875" cy="23812"/>
          </a:xfrm>
          <a:custGeom>
            <a:avLst/>
            <a:gdLst>
              <a:gd name="T0" fmla="*/ 2147483646 w 64"/>
              <a:gd name="T1" fmla="*/ 2147483646 h 89"/>
              <a:gd name="T2" fmla="*/ 2147483646 w 64"/>
              <a:gd name="T3" fmla="*/ 2147483646 h 89"/>
              <a:gd name="T4" fmla="*/ 0 w 64"/>
              <a:gd name="T5" fmla="*/ 0 h 89"/>
              <a:gd name="T6" fmla="*/ 2147483646 w 64"/>
              <a:gd name="T7" fmla="*/ 2147483646 h 89"/>
              <a:gd name="T8" fmla="*/ 0 60000 65536"/>
              <a:gd name="T9" fmla="*/ 0 60000 65536"/>
              <a:gd name="T10" fmla="*/ 0 60000 65536"/>
              <a:gd name="T11" fmla="*/ 0 60000 65536"/>
              <a:gd name="T12" fmla="*/ 0 w 64"/>
              <a:gd name="T13" fmla="*/ 0 h 89"/>
              <a:gd name="T14" fmla="*/ 64 w 64"/>
              <a:gd name="T15" fmla="*/ 89 h 89"/>
            </a:gdLst>
            <a:ahLst/>
            <a:cxnLst>
              <a:cxn ang="T8">
                <a:pos x="T0" y="T1"/>
              </a:cxn>
              <a:cxn ang="T9">
                <a:pos x="T2" y="T3"/>
              </a:cxn>
              <a:cxn ang="T10">
                <a:pos x="T4" y="T5"/>
              </a:cxn>
              <a:cxn ang="T11">
                <a:pos x="T6" y="T7"/>
              </a:cxn>
            </a:cxnLst>
            <a:rect l="T12" t="T13" r="T14" b="T15"/>
            <a:pathLst>
              <a:path w="64" h="89">
                <a:moveTo>
                  <a:pt x="45" y="73"/>
                </a:moveTo>
                <a:lnTo>
                  <a:pt x="64" y="89"/>
                </a:lnTo>
                <a:lnTo>
                  <a:pt x="0" y="0"/>
                </a:lnTo>
                <a:lnTo>
                  <a:pt x="45" y="73"/>
                </a:lnTo>
                <a:close/>
              </a:path>
            </a:pathLst>
          </a:custGeom>
          <a:solidFill>
            <a:schemeClr val="tx1"/>
          </a:solidFill>
          <a:ln w="9525">
            <a:solidFill>
              <a:schemeClr val="tx1"/>
            </a:solidFill>
            <a:round/>
            <a:headEnd/>
            <a:tailEnd/>
          </a:ln>
        </p:spPr>
        <p:txBody>
          <a:bodyPr/>
          <a:lstStyle/>
          <a:p>
            <a:endParaRPr lang="en-US"/>
          </a:p>
        </p:txBody>
      </p:sp>
      <p:sp>
        <p:nvSpPr>
          <p:cNvPr id="115774" name="Freeform 723"/>
          <p:cNvSpPr>
            <a:spLocks/>
          </p:cNvSpPr>
          <p:nvPr/>
        </p:nvSpPr>
        <p:spPr bwMode="auto">
          <a:xfrm>
            <a:off x="7864475" y="5380038"/>
            <a:ext cx="15875" cy="23812"/>
          </a:xfrm>
          <a:custGeom>
            <a:avLst/>
            <a:gdLst>
              <a:gd name="T0" fmla="*/ 2147483646 w 64"/>
              <a:gd name="T1" fmla="*/ 2147483646 h 89"/>
              <a:gd name="T2" fmla="*/ 0 w 64"/>
              <a:gd name="T3" fmla="*/ 0 h 89"/>
              <a:gd name="T4" fmla="*/ 2147483646 w 64"/>
              <a:gd name="T5" fmla="*/ 2147483646 h 89"/>
              <a:gd name="T6" fmla="*/ 2147483646 w 64"/>
              <a:gd name="T7" fmla="*/ 2147483646 h 89"/>
              <a:gd name="T8" fmla="*/ 0 60000 65536"/>
              <a:gd name="T9" fmla="*/ 0 60000 65536"/>
              <a:gd name="T10" fmla="*/ 0 60000 65536"/>
              <a:gd name="T11" fmla="*/ 0 60000 65536"/>
              <a:gd name="T12" fmla="*/ 0 w 64"/>
              <a:gd name="T13" fmla="*/ 0 h 89"/>
              <a:gd name="T14" fmla="*/ 64 w 64"/>
              <a:gd name="T15" fmla="*/ 89 h 89"/>
            </a:gdLst>
            <a:ahLst/>
            <a:cxnLst>
              <a:cxn ang="T8">
                <a:pos x="T0" y="T1"/>
              </a:cxn>
              <a:cxn ang="T9">
                <a:pos x="T2" y="T3"/>
              </a:cxn>
              <a:cxn ang="T10">
                <a:pos x="T4" y="T5"/>
              </a:cxn>
              <a:cxn ang="T11">
                <a:pos x="T6" y="T7"/>
              </a:cxn>
            </a:cxnLst>
            <a:rect l="T12" t="T13" r="T14" b="T15"/>
            <a:pathLst>
              <a:path w="64" h="89">
                <a:moveTo>
                  <a:pt x="64" y="89"/>
                </a:moveTo>
                <a:lnTo>
                  <a:pt x="0" y="0"/>
                </a:lnTo>
                <a:lnTo>
                  <a:pt x="15" y="8"/>
                </a:lnTo>
                <a:lnTo>
                  <a:pt x="64" y="89"/>
                </a:lnTo>
                <a:close/>
              </a:path>
            </a:pathLst>
          </a:custGeom>
          <a:solidFill>
            <a:schemeClr val="tx1"/>
          </a:solidFill>
          <a:ln w="9525">
            <a:solidFill>
              <a:schemeClr val="tx1"/>
            </a:solidFill>
            <a:round/>
            <a:headEnd/>
            <a:tailEnd/>
          </a:ln>
        </p:spPr>
        <p:txBody>
          <a:bodyPr/>
          <a:lstStyle/>
          <a:p>
            <a:endParaRPr lang="en-US"/>
          </a:p>
        </p:txBody>
      </p:sp>
      <p:sp>
        <p:nvSpPr>
          <p:cNvPr id="115775" name="Freeform 724"/>
          <p:cNvSpPr>
            <a:spLocks/>
          </p:cNvSpPr>
          <p:nvPr/>
        </p:nvSpPr>
        <p:spPr bwMode="auto">
          <a:xfrm>
            <a:off x="7864475" y="5380038"/>
            <a:ext cx="15875" cy="23812"/>
          </a:xfrm>
          <a:custGeom>
            <a:avLst/>
            <a:gdLst>
              <a:gd name="T0" fmla="*/ 2147483646 w 64"/>
              <a:gd name="T1" fmla="*/ 2147483646 h 89"/>
              <a:gd name="T2" fmla="*/ 2147483646 w 64"/>
              <a:gd name="T3" fmla="*/ 2147483646 h 89"/>
              <a:gd name="T4" fmla="*/ 2147483646 w 64"/>
              <a:gd name="T5" fmla="*/ 2147483646 h 89"/>
              <a:gd name="T6" fmla="*/ 0 w 64"/>
              <a:gd name="T7" fmla="*/ 0 h 89"/>
              <a:gd name="T8" fmla="*/ 2147483646 w 64"/>
              <a:gd name="T9" fmla="*/ 2147483646 h 89"/>
              <a:gd name="T10" fmla="*/ 0 60000 65536"/>
              <a:gd name="T11" fmla="*/ 0 60000 65536"/>
              <a:gd name="T12" fmla="*/ 0 60000 65536"/>
              <a:gd name="T13" fmla="*/ 0 60000 65536"/>
              <a:gd name="T14" fmla="*/ 0 60000 65536"/>
              <a:gd name="T15" fmla="*/ 0 w 64"/>
              <a:gd name="T16" fmla="*/ 0 h 89"/>
              <a:gd name="T17" fmla="*/ 64 w 64"/>
              <a:gd name="T18" fmla="*/ 89 h 89"/>
            </a:gdLst>
            <a:ahLst/>
            <a:cxnLst>
              <a:cxn ang="T10">
                <a:pos x="T0" y="T1"/>
              </a:cxn>
              <a:cxn ang="T11">
                <a:pos x="T2" y="T3"/>
              </a:cxn>
              <a:cxn ang="T12">
                <a:pos x="T4" y="T5"/>
              </a:cxn>
              <a:cxn ang="T13">
                <a:pos x="T6" y="T7"/>
              </a:cxn>
              <a:cxn ang="T14">
                <a:pos x="T8" y="T9"/>
              </a:cxn>
            </a:cxnLst>
            <a:rect l="T15" t="T16" r="T17" b="T18"/>
            <a:pathLst>
              <a:path w="64" h="89">
                <a:moveTo>
                  <a:pt x="45" y="73"/>
                </a:moveTo>
                <a:lnTo>
                  <a:pt x="64" y="89"/>
                </a:lnTo>
                <a:lnTo>
                  <a:pt x="15" y="8"/>
                </a:lnTo>
                <a:lnTo>
                  <a:pt x="0" y="0"/>
                </a:lnTo>
                <a:lnTo>
                  <a:pt x="45" y="73"/>
                </a:lnTo>
                <a:close/>
              </a:path>
            </a:pathLst>
          </a:custGeom>
          <a:solidFill>
            <a:schemeClr val="tx1"/>
          </a:solidFill>
          <a:ln w="0">
            <a:solidFill>
              <a:schemeClr val="tx1"/>
            </a:solidFill>
            <a:round/>
            <a:headEnd/>
            <a:tailEnd/>
          </a:ln>
        </p:spPr>
        <p:txBody>
          <a:bodyPr/>
          <a:lstStyle/>
          <a:p>
            <a:endParaRPr lang="en-US"/>
          </a:p>
        </p:txBody>
      </p:sp>
      <p:sp>
        <p:nvSpPr>
          <p:cNvPr id="115776" name="Freeform 725"/>
          <p:cNvSpPr>
            <a:spLocks/>
          </p:cNvSpPr>
          <p:nvPr/>
        </p:nvSpPr>
        <p:spPr bwMode="auto">
          <a:xfrm>
            <a:off x="7864475" y="5380038"/>
            <a:ext cx="106363" cy="3175"/>
          </a:xfrm>
          <a:custGeom>
            <a:avLst/>
            <a:gdLst>
              <a:gd name="T0" fmla="*/ 0 w 402"/>
              <a:gd name="T1" fmla="*/ 0 h 8"/>
              <a:gd name="T2" fmla="*/ 2147483646 w 402"/>
              <a:gd name="T3" fmla="*/ 2147483646 h 8"/>
              <a:gd name="T4" fmla="*/ 2147483646 w 402"/>
              <a:gd name="T5" fmla="*/ 0 h 8"/>
              <a:gd name="T6" fmla="*/ 0 w 402"/>
              <a:gd name="T7" fmla="*/ 0 h 8"/>
              <a:gd name="T8" fmla="*/ 0 60000 65536"/>
              <a:gd name="T9" fmla="*/ 0 60000 65536"/>
              <a:gd name="T10" fmla="*/ 0 60000 65536"/>
              <a:gd name="T11" fmla="*/ 0 60000 65536"/>
              <a:gd name="T12" fmla="*/ 0 w 402"/>
              <a:gd name="T13" fmla="*/ 0 h 8"/>
              <a:gd name="T14" fmla="*/ 402 w 402"/>
              <a:gd name="T15" fmla="*/ 8 h 8"/>
            </a:gdLst>
            <a:ahLst/>
            <a:cxnLst>
              <a:cxn ang="T8">
                <a:pos x="T0" y="T1"/>
              </a:cxn>
              <a:cxn ang="T9">
                <a:pos x="T2" y="T3"/>
              </a:cxn>
              <a:cxn ang="T10">
                <a:pos x="T4" y="T5"/>
              </a:cxn>
              <a:cxn ang="T11">
                <a:pos x="T6" y="T7"/>
              </a:cxn>
            </a:cxnLst>
            <a:rect l="T12" t="T13" r="T14" b="T15"/>
            <a:pathLst>
              <a:path w="402" h="8">
                <a:moveTo>
                  <a:pt x="0" y="0"/>
                </a:moveTo>
                <a:lnTo>
                  <a:pt x="15" y="8"/>
                </a:lnTo>
                <a:lnTo>
                  <a:pt x="402" y="0"/>
                </a:lnTo>
                <a:lnTo>
                  <a:pt x="0" y="0"/>
                </a:lnTo>
                <a:close/>
              </a:path>
            </a:pathLst>
          </a:custGeom>
          <a:solidFill>
            <a:schemeClr val="tx1"/>
          </a:solidFill>
          <a:ln w="9525">
            <a:solidFill>
              <a:schemeClr val="tx1"/>
            </a:solidFill>
            <a:round/>
            <a:headEnd/>
            <a:tailEnd/>
          </a:ln>
        </p:spPr>
        <p:txBody>
          <a:bodyPr/>
          <a:lstStyle/>
          <a:p>
            <a:endParaRPr lang="en-US"/>
          </a:p>
        </p:txBody>
      </p:sp>
      <p:sp>
        <p:nvSpPr>
          <p:cNvPr id="115777" name="Freeform 726"/>
          <p:cNvSpPr>
            <a:spLocks/>
          </p:cNvSpPr>
          <p:nvPr/>
        </p:nvSpPr>
        <p:spPr bwMode="auto">
          <a:xfrm>
            <a:off x="7867650" y="5380038"/>
            <a:ext cx="104775" cy="3175"/>
          </a:xfrm>
          <a:custGeom>
            <a:avLst/>
            <a:gdLst>
              <a:gd name="T0" fmla="*/ 0 w 395"/>
              <a:gd name="T1" fmla="*/ 2147483646 h 8"/>
              <a:gd name="T2" fmla="*/ 2147483646 w 395"/>
              <a:gd name="T3" fmla="*/ 0 h 8"/>
              <a:gd name="T4" fmla="*/ 2147483646 w 395"/>
              <a:gd name="T5" fmla="*/ 2147483646 h 8"/>
              <a:gd name="T6" fmla="*/ 0 w 395"/>
              <a:gd name="T7" fmla="*/ 2147483646 h 8"/>
              <a:gd name="T8" fmla="*/ 0 60000 65536"/>
              <a:gd name="T9" fmla="*/ 0 60000 65536"/>
              <a:gd name="T10" fmla="*/ 0 60000 65536"/>
              <a:gd name="T11" fmla="*/ 0 60000 65536"/>
              <a:gd name="T12" fmla="*/ 0 w 395"/>
              <a:gd name="T13" fmla="*/ 0 h 8"/>
              <a:gd name="T14" fmla="*/ 395 w 395"/>
              <a:gd name="T15" fmla="*/ 8 h 8"/>
            </a:gdLst>
            <a:ahLst/>
            <a:cxnLst>
              <a:cxn ang="T8">
                <a:pos x="T0" y="T1"/>
              </a:cxn>
              <a:cxn ang="T9">
                <a:pos x="T2" y="T3"/>
              </a:cxn>
              <a:cxn ang="T10">
                <a:pos x="T4" y="T5"/>
              </a:cxn>
              <a:cxn ang="T11">
                <a:pos x="T6" y="T7"/>
              </a:cxn>
            </a:cxnLst>
            <a:rect l="T12" t="T13" r="T14" b="T15"/>
            <a:pathLst>
              <a:path w="395" h="8">
                <a:moveTo>
                  <a:pt x="0" y="8"/>
                </a:moveTo>
                <a:lnTo>
                  <a:pt x="387" y="0"/>
                </a:lnTo>
                <a:lnTo>
                  <a:pt x="395" y="8"/>
                </a:lnTo>
                <a:lnTo>
                  <a:pt x="0" y="8"/>
                </a:lnTo>
                <a:close/>
              </a:path>
            </a:pathLst>
          </a:custGeom>
          <a:solidFill>
            <a:schemeClr val="tx1"/>
          </a:solidFill>
          <a:ln w="9525">
            <a:solidFill>
              <a:schemeClr val="tx1"/>
            </a:solidFill>
            <a:round/>
            <a:headEnd/>
            <a:tailEnd/>
          </a:ln>
        </p:spPr>
        <p:txBody>
          <a:bodyPr/>
          <a:lstStyle/>
          <a:p>
            <a:endParaRPr lang="en-US"/>
          </a:p>
        </p:txBody>
      </p:sp>
      <p:sp>
        <p:nvSpPr>
          <p:cNvPr id="115778" name="Freeform 727"/>
          <p:cNvSpPr>
            <a:spLocks/>
          </p:cNvSpPr>
          <p:nvPr/>
        </p:nvSpPr>
        <p:spPr bwMode="auto">
          <a:xfrm>
            <a:off x="7864475" y="5380038"/>
            <a:ext cx="107950" cy="3175"/>
          </a:xfrm>
          <a:custGeom>
            <a:avLst/>
            <a:gdLst>
              <a:gd name="T0" fmla="*/ 0 w 410"/>
              <a:gd name="T1" fmla="*/ 0 h 8"/>
              <a:gd name="T2" fmla="*/ 2147483646 w 410"/>
              <a:gd name="T3" fmla="*/ 2147483646 h 8"/>
              <a:gd name="T4" fmla="*/ 2147483646 w 410"/>
              <a:gd name="T5" fmla="*/ 2147483646 h 8"/>
              <a:gd name="T6" fmla="*/ 2147483646 w 410"/>
              <a:gd name="T7" fmla="*/ 0 h 8"/>
              <a:gd name="T8" fmla="*/ 0 w 410"/>
              <a:gd name="T9" fmla="*/ 0 h 8"/>
              <a:gd name="T10" fmla="*/ 0 60000 65536"/>
              <a:gd name="T11" fmla="*/ 0 60000 65536"/>
              <a:gd name="T12" fmla="*/ 0 60000 65536"/>
              <a:gd name="T13" fmla="*/ 0 60000 65536"/>
              <a:gd name="T14" fmla="*/ 0 60000 65536"/>
              <a:gd name="T15" fmla="*/ 0 w 410"/>
              <a:gd name="T16" fmla="*/ 0 h 8"/>
              <a:gd name="T17" fmla="*/ 410 w 410"/>
              <a:gd name="T18" fmla="*/ 8 h 8"/>
            </a:gdLst>
            <a:ahLst/>
            <a:cxnLst>
              <a:cxn ang="T10">
                <a:pos x="T0" y="T1"/>
              </a:cxn>
              <a:cxn ang="T11">
                <a:pos x="T2" y="T3"/>
              </a:cxn>
              <a:cxn ang="T12">
                <a:pos x="T4" y="T5"/>
              </a:cxn>
              <a:cxn ang="T13">
                <a:pos x="T6" y="T7"/>
              </a:cxn>
              <a:cxn ang="T14">
                <a:pos x="T8" y="T9"/>
              </a:cxn>
            </a:cxnLst>
            <a:rect l="T15" t="T16" r="T17" b="T18"/>
            <a:pathLst>
              <a:path w="410" h="8">
                <a:moveTo>
                  <a:pt x="0" y="0"/>
                </a:moveTo>
                <a:lnTo>
                  <a:pt x="15" y="8"/>
                </a:lnTo>
                <a:lnTo>
                  <a:pt x="410" y="8"/>
                </a:lnTo>
                <a:lnTo>
                  <a:pt x="402" y="0"/>
                </a:lnTo>
                <a:lnTo>
                  <a:pt x="0" y="0"/>
                </a:lnTo>
                <a:close/>
              </a:path>
            </a:pathLst>
          </a:custGeom>
          <a:solidFill>
            <a:schemeClr val="tx1"/>
          </a:solidFill>
          <a:ln w="0">
            <a:solidFill>
              <a:schemeClr val="tx1"/>
            </a:solidFill>
            <a:round/>
            <a:headEnd/>
            <a:tailEnd/>
          </a:ln>
        </p:spPr>
        <p:txBody>
          <a:bodyPr/>
          <a:lstStyle/>
          <a:p>
            <a:endParaRPr lang="en-US"/>
          </a:p>
        </p:txBody>
      </p:sp>
      <p:sp>
        <p:nvSpPr>
          <p:cNvPr id="115779" name="Freeform 728"/>
          <p:cNvSpPr>
            <a:spLocks/>
          </p:cNvSpPr>
          <p:nvPr/>
        </p:nvSpPr>
        <p:spPr bwMode="auto">
          <a:xfrm>
            <a:off x="7970838" y="5368925"/>
            <a:ext cx="1587" cy="14288"/>
          </a:xfrm>
          <a:custGeom>
            <a:avLst/>
            <a:gdLst>
              <a:gd name="T0" fmla="*/ 0 w 8"/>
              <a:gd name="T1" fmla="*/ 2147483646 h 52"/>
              <a:gd name="T2" fmla="*/ 2147483646 w 8"/>
              <a:gd name="T3" fmla="*/ 2147483646 h 52"/>
              <a:gd name="T4" fmla="*/ 0 w 8"/>
              <a:gd name="T5" fmla="*/ 0 h 52"/>
              <a:gd name="T6" fmla="*/ 0 w 8"/>
              <a:gd name="T7" fmla="*/ 2147483646 h 52"/>
              <a:gd name="T8" fmla="*/ 0 60000 65536"/>
              <a:gd name="T9" fmla="*/ 0 60000 65536"/>
              <a:gd name="T10" fmla="*/ 0 60000 65536"/>
              <a:gd name="T11" fmla="*/ 0 60000 65536"/>
              <a:gd name="T12" fmla="*/ 0 w 8"/>
              <a:gd name="T13" fmla="*/ 0 h 52"/>
              <a:gd name="T14" fmla="*/ 8 w 8"/>
              <a:gd name="T15" fmla="*/ 52 h 52"/>
            </a:gdLst>
            <a:ahLst/>
            <a:cxnLst>
              <a:cxn ang="T8">
                <a:pos x="T0" y="T1"/>
              </a:cxn>
              <a:cxn ang="T9">
                <a:pos x="T2" y="T3"/>
              </a:cxn>
              <a:cxn ang="T10">
                <a:pos x="T4" y="T5"/>
              </a:cxn>
              <a:cxn ang="T11">
                <a:pos x="T6" y="T7"/>
              </a:cxn>
            </a:cxnLst>
            <a:rect l="T12" t="T13" r="T14" b="T15"/>
            <a:pathLst>
              <a:path w="8" h="52">
                <a:moveTo>
                  <a:pt x="0" y="44"/>
                </a:moveTo>
                <a:lnTo>
                  <a:pt x="8" y="52"/>
                </a:lnTo>
                <a:lnTo>
                  <a:pt x="0" y="0"/>
                </a:lnTo>
                <a:lnTo>
                  <a:pt x="0" y="44"/>
                </a:lnTo>
                <a:close/>
              </a:path>
            </a:pathLst>
          </a:custGeom>
          <a:solidFill>
            <a:schemeClr val="tx1"/>
          </a:solidFill>
          <a:ln w="9525">
            <a:solidFill>
              <a:schemeClr val="tx1"/>
            </a:solidFill>
            <a:round/>
            <a:headEnd/>
            <a:tailEnd/>
          </a:ln>
        </p:spPr>
        <p:txBody>
          <a:bodyPr/>
          <a:lstStyle/>
          <a:p>
            <a:endParaRPr lang="en-US"/>
          </a:p>
        </p:txBody>
      </p:sp>
      <p:sp>
        <p:nvSpPr>
          <p:cNvPr id="115780" name="Freeform 729"/>
          <p:cNvSpPr>
            <a:spLocks/>
          </p:cNvSpPr>
          <p:nvPr/>
        </p:nvSpPr>
        <p:spPr bwMode="auto">
          <a:xfrm>
            <a:off x="7970838" y="5368925"/>
            <a:ext cx="1587" cy="14288"/>
          </a:xfrm>
          <a:custGeom>
            <a:avLst/>
            <a:gdLst>
              <a:gd name="T0" fmla="*/ 2147483646 w 8"/>
              <a:gd name="T1" fmla="*/ 2147483646 h 52"/>
              <a:gd name="T2" fmla="*/ 0 w 8"/>
              <a:gd name="T3" fmla="*/ 0 h 52"/>
              <a:gd name="T4" fmla="*/ 2147483646 w 8"/>
              <a:gd name="T5" fmla="*/ 0 h 52"/>
              <a:gd name="T6" fmla="*/ 2147483646 w 8"/>
              <a:gd name="T7" fmla="*/ 2147483646 h 52"/>
              <a:gd name="T8" fmla="*/ 0 60000 65536"/>
              <a:gd name="T9" fmla="*/ 0 60000 65536"/>
              <a:gd name="T10" fmla="*/ 0 60000 65536"/>
              <a:gd name="T11" fmla="*/ 0 60000 65536"/>
              <a:gd name="T12" fmla="*/ 0 w 8"/>
              <a:gd name="T13" fmla="*/ 0 h 52"/>
              <a:gd name="T14" fmla="*/ 8 w 8"/>
              <a:gd name="T15" fmla="*/ 52 h 52"/>
            </a:gdLst>
            <a:ahLst/>
            <a:cxnLst>
              <a:cxn ang="T8">
                <a:pos x="T0" y="T1"/>
              </a:cxn>
              <a:cxn ang="T9">
                <a:pos x="T2" y="T3"/>
              </a:cxn>
              <a:cxn ang="T10">
                <a:pos x="T4" y="T5"/>
              </a:cxn>
              <a:cxn ang="T11">
                <a:pos x="T6" y="T7"/>
              </a:cxn>
            </a:cxnLst>
            <a:rect l="T12" t="T13" r="T14" b="T15"/>
            <a:pathLst>
              <a:path w="8" h="52">
                <a:moveTo>
                  <a:pt x="8" y="52"/>
                </a:moveTo>
                <a:lnTo>
                  <a:pt x="0" y="0"/>
                </a:lnTo>
                <a:lnTo>
                  <a:pt x="8" y="0"/>
                </a:lnTo>
                <a:lnTo>
                  <a:pt x="8" y="52"/>
                </a:lnTo>
                <a:close/>
              </a:path>
            </a:pathLst>
          </a:custGeom>
          <a:solidFill>
            <a:schemeClr val="tx1"/>
          </a:solidFill>
          <a:ln w="9525">
            <a:solidFill>
              <a:schemeClr val="tx1"/>
            </a:solidFill>
            <a:round/>
            <a:headEnd/>
            <a:tailEnd/>
          </a:ln>
        </p:spPr>
        <p:txBody>
          <a:bodyPr/>
          <a:lstStyle/>
          <a:p>
            <a:endParaRPr lang="en-US"/>
          </a:p>
        </p:txBody>
      </p:sp>
      <p:sp>
        <p:nvSpPr>
          <p:cNvPr id="115781" name="Freeform 730"/>
          <p:cNvSpPr>
            <a:spLocks/>
          </p:cNvSpPr>
          <p:nvPr/>
        </p:nvSpPr>
        <p:spPr bwMode="auto">
          <a:xfrm>
            <a:off x="7970838" y="5368925"/>
            <a:ext cx="1587" cy="14288"/>
          </a:xfrm>
          <a:custGeom>
            <a:avLst/>
            <a:gdLst>
              <a:gd name="T0" fmla="*/ 0 w 8"/>
              <a:gd name="T1" fmla="*/ 2147483646 h 52"/>
              <a:gd name="T2" fmla="*/ 2147483646 w 8"/>
              <a:gd name="T3" fmla="*/ 2147483646 h 52"/>
              <a:gd name="T4" fmla="*/ 2147483646 w 8"/>
              <a:gd name="T5" fmla="*/ 0 h 52"/>
              <a:gd name="T6" fmla="*/ 0 w 8"/>
              <a:gd name="T7" fmla="*/ 0 h 52"/>
              <a:gd name="T8" fmla="*/ 0 w 8"/>
              <a:gd name="T9" fmla="*/ 2147483646 h 52"/>
              <a:gd name="T10" fmla="*/ 0 60000 65536"/>
              <a:gd name="T11" fmla="*/ 0 60000 65536"/>
              <a:gd name="T12" fmla="*/ 0 60000 65536"/>
              <a:gd name="T13" fmla="*/ 0 60000 65536"/>
              <a:gd name="T14" fmla="*/ 0 60000 65536"/>
              <a:gd name="T15" fmla="*/ 0 w 8"/>
              <a:gd name="T16" fmla="*/ 0 h 52"/>
              <a:gd name="T17" fmla="*/ 8 w 8"/>
              <a:gd name="T18" fmla="*/ 52 h 52"/>
            </a:gdLst>
            <a:ahLst/>
            <a:cxnLst>
              <a:cxn ang="T10">
                <a:pos x="T0" y="T1"/>
              </a:cxn>
              <a:cxn ang="T11">
                <a:pos x="T2" y="T3"/>
              </a:cxn>
              <a:cxn ang="T12">
                <a:pos x="T4" y="T5"/>
              </a:cxn>
              <a:cxn ang="T13">
                <a:pos x="T6" y="T7"/>
              </a:cxn>
              <a:cxn ang="T14">
                <a:pos x="T8" y="T9"/>
              </a:cxn>
            </a:cxnLst>
            <a:rect l="T15" t="T16" r="T17" b="T18"/>
            <a:pathLst>
              <a:path w="8" h="52">
                <a:moveTo>
                  <a:pt x="0" y="44"/>
                </a:moveTo>
                <a:lnTo>
                  <a:pt x="8" y="52"/>
                </a:lnTo>
                <a:lnTo>
                  <a:pt x="8" y="0"/>
                </a:lnTo>
                <a:lnTo>
                  <a:pt x="0" y="0"/>
                </a:lnTo>
                <a:lnTo>
                  <a:pt x="0" y="44"/>
                </a:lnTo>
                <a:close/>
              </a:path>
            </a:pathLst>
          </a:custGeom>
          <a:solidFill>
            <a:schemeClr val="tx1"/>
          </a:solidFill>
          <a:ln w="0">
            <a:solidFill>
              <a:schemeClr val="tx1"/>
            </a:solidFill>
            <a:round/>
            <a:headEnd/>
            <a:tailEnd/>
          </a:ln>
        </p:spPr>
        <p:txBody>
          <a:bodyPr/>
          <a:lstStyle/>
          <a:p>
            <a:endParaRPr lang="en-US"/>
          </a:p>
        </p:txBody>
      </p:sp>
      <p:sp>
        <p:nvSpPr>
          <p:cNvPr id="115782" name="Line 731"/>
          <p:cNvSpPr>
            <a:spLocks noChangeShapeType="1"/>
          </p:cNvSpPr>
          <p:nvPr/>
        </p:nvSpPr>
        <p:spPr bwMode="auto">
          <a:xfrm>
            <a:off x="7970838" y="5368925"/>
            <a:ext cx="1587" cy="1588"/>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783" name="Freeform 732"/>
          <p:cNvSpPr>
            <a:spLocks/>
          </p:cNvSpPr>
          <p:nvPr/>
        </p:nvSpPr>
        <p:spPr bwMode="auto">
          <a:xfrm>
            <a:off x="7789863" y="5367338"/>
            <a:ext cx="180975" cy="3175"/>
          </a:xfrm>
          <a:custGeom>
            <a:avLst/>
            <a:gdLst>
              <a:gd name="T0" fmla="*/ 2147483646 w 685"/>
              <a:gd name="T1" fmla="*/ 2147483646 h 8"/>
              <a:gd name="T2" fmla="*/ 2147483646 w 685"/>
              <a:gd name="T3" fmla="*/ 0 h 8"/>
              <a:gd name="T4" fmla="*/ 0 w 685"/>
              <a:gd name="T5" fmla="*/ 2147483646 h 8"/>
              <a:gd name="T6" fmla="*/ 2147483646 w 685"/>
              <a:gd name="T7" fmla="*/ 2147483646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8"/>
                </a:moveTo>
                <a:lnTo>
                  <a:pt x="685" y="0"/>
                </a:lnTo>
                <a:lnTo>
                  <a:pt x="0" y="8"/>
                </a:lnTo>
                <a:lnTo>
                  <a:pt x="685" y="8"/>
                </a:lnTo>
                <a:close/>
              </a:path>
            </a:pathLst>
          </a:custGeom>
          <a:solidFill>
            <a:schemeClr val="tx1"/>
          </a:solidFill>
          <a:ln w="9525">
            <a:solidFill>
              <a:schemeClr val="tx1"/>
            </a:solidFill>
            <a:round/>
            <a:headEnd/>
            <a:tailEnd/>
          </a:ln>
        </p:spPr>
        <p:txBody>
          <a:bodyPr/>
          <a:lstStyle/>
          <a:p>
            <a:endParaRPr lang="en-US"/>
          </a:p>
        </p:txBody>
      </p:sp>
      <p:sp>
        <p:nvSpPr>
          <p:cNvPr id="115784" name="Freeform 733"/>
          <p:cNvSpPr>
            <a:spLocks/>
          </p:cNvSpPr>
          <p:nvPr/>
        </p:nvSpPr>
        <p:spPr bwMode="auto">
          <a:xfrm>
            <a:off x="7789863" y="5367338"/>
            <a:ext cx="180975" cy="3175"/>
          </a:xfrm>
          <a:custGeom>
            <a:avLst/>
            <a:gdLst>
              <a:gd name="T0" fmla="*/ 2147483646 w 685"/>
              <a:gd name="T1" fmla="*/ 0 h 8"/>
              <a:gd name="T2" fmla="*/ 0 w 685"/>
              <a:gd name="T3" fmla="*/ 2147483646 h 8"/>
              <a:gd name="T4" fmla="*/ 0 w 685"/>
              <a:gd name="T5" fmla="*/ 0 h 8"/>
              <a:gd name="T6" fmla="*/ 2147483646 w 685"/>
              <a:gd name="T7" fmla="*/ 0 h 8"/>
              <a:gd name="T8" fmla="*/ 0 60000 65536"/>
              <a:gd name="T9" fmla="*/ 0 60000 65536"/>
              <a:gd name="T10" fmla="*/ 0 60000 65536"/>
              <a:gd name="T11" fmla="*/ 0 60000 65536"/>
              <a:gd name="T12" fmla="*/ 0 w 685"/>
              <a:gd name="T13" fmla="*/ 0 h 8"/>
              <a:gd name="T14" fmla="*/ 685 w 685"/>
              <a:gd name="T15" fmla="*/ 8 h 8"/>
            </a:gdLst>
            <a:ahLst/>
            <a:cxnLst>
              <a:cxn ang="T8">
                <a:pos x="T0" y="T1"/>
              </a:cxn>
              <a:cxn ang="T9">
                <a:pos x="T2" y="T3"/>
              </a:cxn>
              <a:cxn ang="T10">
                <a:pos x="T4" y="T5"/>
              </a:cxn>
              <a:cxn ang="T11">
                <a:pos x="T6" y="T7"/>
              </a:cxn>
            </a:cxnLst>
            <a:rect l="T12" t="T13" r="T14" b="T15"/>
            <a:pathLst>
              <a:path w="685" h="8">
                <a:moveTo>
                  <a:pt x="685" y="0"/>
                </a:moveTo>
                <a:lnTo>
                  <a:pt x="0" y="8"/>
                </a:lnTo>
                <a:lnTo>
                  <a:pt x="0" y="0"/>
                </a:lnTo>
                <a:lnTo>
                  <a:pt x="685" y="0"/>
                </a:lnTo>
                <a:close/>
              </a:path>
            </a:pathLst>
          </a:custGeom>
          <a:solidFill>
            <a:schemeClr val="tx1"/>
          </a:solidFill>
          <a:ln w="9525">
            <a:solidFill>
              <a:schemeClr val="tx1"/>
            </a:solidFill>
            <a:round/>
            <a:headEnd/>
            <a:tailEnd/>
          </a:ln>
        </p:spPr>
        <p:txBody>
          <a:bodyPr/>
          <a:lstStyle/>
          <a:p>
            <a:endParaRPr lang="en-US"/>
          </a:p>
        </p:txBody>
      </p:sp>
      <p:sp>
        <p:nvSpPr>
          <p:cNvPr id="115785" name="Rectangle 734"/>
          <p:cNvSpPr>
            <a:spLocks noChangeArrowheads="1"/>
          </p:cNvSpPr>
          <p:nvPr/>
        </p:nvSpPr>
        <p:spPr bwMode="auto">
          <a:xfrm>
            <a:off x="7789863" y="5367338"/>
            <a:ext cx="180975" cy="31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5786" name="Freeform 735"/>
          <p:cNvSpPr>
            <a:spLocks/>
          </p:cNvSpPr>
          <p:nvPr/>
        </p:nvSpPr>
        <p:spPr bwMode="auto">
          <a:xfrm>
            <a:off x="7599363" y="2578100"/>
            <a:ext cx="63500" cy="17463"/>
          </a:xfrm>
          <a:custGeom>
            <a:avLst/>
            <a:gdLst>
              <a:gd name="T0" fmla="*/ 2147483646 w 237"/>
              <a:gd name="T1" fmla="*/ 0 h 66"/>
              <a:gd name="T2" fmla="*/ 2147483646 w 237"/>
              <a:gd name="T3" fmla="*/ 2147483646 h 66"/>
              <a:gd name="T4" fmla="*/ 0 w 237"/>
              <a:gd name="T5" fmla="*/ 2147483646 h 66"/>
              <a:gd name="T6" fmla="*/ 2147483646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9" y="0"/>
                </a:moveTo>
                <a:lnTo>
                  <a:pt x="237" y="58"/>
                </a:lnTo>
                <a:lnTo>
                  <a:pt x="0" y="66"/>
                </a:lnTo>
                <a:lnTo>
                  <a:pt x="159" y="0"/>
                </a:lnTo>
                <a:close/>
              </a:path>
            </a:pathLst>
          </a:custGeom>
          <a:solidFill>
            <a:schemeClr val="tx1"/>
          </a:solidFill>
          <a:ln w="9525">
            <a:solidFill>
              <a:schemeClr val="tx1"/>
            </a:solidFill>
            <a:round/>
            <a:headEnd/>
            <a:tailEnd/>
          </a:ln>
        </p:spPr>
        <p:txBody>
          <a:bodyPr/>
          <a:lstStyle/>
          <a:p>
            <a:endParaRPr lang="en-US"/>
          </a:p>
        </p:txBody>
      </p:sp>
      <p:sp>
        <p:nvSpPr>
          <p:cNvPr id="115787" name="Freeform 736"/>
          <p:cNvSpPr>
            <a:spLocks/>
          </p:cNvSpPr>
          <p:nvPr/>
        </p:nvSpPr>
        <p:spPr bwMode="auto">
          <a:xfrm>
            <a:off x="7599363" y="2578100"/>
            <a:ext cx="63500" cy="17463"/>
          </a:xfrm>
          <a:custGeom>
            <a:avLst/>
            <a:gdLst>
              <a:gd name="T0" fmla="*/ 2147483646 w 237"/>
              <a:gd name="T1" fmla="*/ 0 h 66"/>
              <a:gd name="T2" fmla="*/ 2147483646 w 237"/>
              <a:gd name="T3" fmla="*/ 2147483646 h 66"/>
              <a:gd name="T4" fmla="*/ 0 w 237"/>
              <a:gd name="T5" fmla="*/ 2147483646 h 66"/>
              <a:gd name="T6" fmla="*/ 2147483646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9" y="0"/>
                </a:moveTo>
                <a:lnTo>
                  <a:pt x="237" y="58"/>
                </a:lnTo>
                <a:lnTo>
                  <a:pt x="0" y="66"/>
                </a:lnTo>
                <a:lnTo>
                  <a:pt x="159" y="0"/>
                </a:lnTo>
                <a:close/>
              </a:path>
            </a:pathLst>
          </a:custGeom>
          <a:solidFill>
            <a:schemeClr val="tx1"/>
          </a:solidFill>
          <a:ln w="0">
            <a:solidFill>
              <a:schemeClr val="tx1"/>
            </a:solidFill>
            <a:round/>
            <a:headEnd/>
            <a:tailEnd/>
          </a:ln>
        </p:spPr>
        <p:txBody>
          <a:bodyPr/>
          <a:lstStyle/>
          <a:p>
            <a:endParaRPr lang="en-US"/>
          </a:p>
        </p:txBody>
      </p:sp>
      <p:sp>
        <p:nvSpPr>
          <p:cNvPr id="115788" name="Freeform 737"/>
          <p:cNvSpPr>
            <a:spLocks/>
          </p:cNvSpPr>
          <p:nvPr/>
        </p:nvSpPr>
        <p:spPr bwMode="auto">
          <a:xfrm>
            <a:off x="7599363" y="2554288"/>
            <a:ext cx="46037" cy="41275"/>
          </a:xfrm>
          <a:custGeom>
            <a:avLst/>
            <a:gdLst>
              <a:gd name="T0" fmla="*/ 2147483646 w 174"/>
              <a:gd name="T1" fmla="*/ 2147483646 h 161"/>
              <a:gd name="T2" fmla="*/ 2147483646 w 174"/>
              <a:gd name="T3" fmla="*/ 0 h 161"/>
              <a:gd name="T4" fmla="*/ 0 w 174"/>
              <a:gd name="T5" fmla="*/ 2147483646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9" y="95"/>
                </a:moveTo>
                <a:lnTo>
                  <a:pt x="174" y="0"/>
                </a:lnTo>
                <a:lnTo>
                  <a:pt x="0" y="161"/>
                </a:lnTo>
                <a:lnTo>
                  <a:pt x="159" y="95"/>
                </a:lnTo>
                <a:close/>
              </a:path>
            </a:pathLst>
          </a:custGeom>
          <a:solidFill>
            <a:schemeClr val="tx1"/>
          </a:solidFill>
          <a:ln w="9525">
            <a:solidFill>
              <a:schemeClr val="tx1"/>
            </a:solidFill>
            <a:round/>
            <a:headEnd/>
            <a:tailEnd/>
          </a:ln>
        </p:spPr>
        <p:txBody>
          <a:bodyPr/>
          <a:lstStyle/>
          <a:p>
            <a:endParaRPr lang="en-US"/>
          </a:p>
        </p:txBody>
      </p:sp>
      <p:sp>
        <p:nvSpPr>
          <p:cNvPr id="115789" name="Freeform 738"/>
          <p:cNvSpPr>
            <a:spLocks/>
          </p:cNvSpPr>
          <p:nvPr/>
        </p:nvSpPr>
        <p:spPr bwMode="auto">
          <a:xfrm>
            <a:off x="7599363" y="2554288"/>
            <a:ext cx="46037" cy="41275"/>
          </a:xfrm>
          <a:custGeom>
            <a:avLst/>
            <a:gdLst>
              <a:gd name="T0" fmla="*/ 2147483646 w 174"/>
              <a:gd name="T1" fmla="*/ 2147483646 h 161"/>
              <a:gd name="T2" fmla="*/ 2147483646 w 174"/>
              <a:gd name="T3" fmla="*/ 0 h 161"/>
              <a:gd name="T4" fmla="*/ 0 w 174"/>
              <a:gd name="T5" fmla="*/ 2147483646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9" y="95"/>
                </a:moveTo>
                <a:lnTo>
                  <a:pt x="174" y="0"/>
                </a:lnTo>
                <a:lnTo>
                  <a:pt x="0" y="161"/>
                </a:lnTo>
                <a:lnTo>
                  <a:pt x="159" y="95"/>
                </a:lnTo>
                <a:close/>
              </a:path>
            </a:pathLst>
          </a:custGeom>
          <a:solidFill>
            <a:schemeClr val="tx1"/>
          </a:solidFill>
          <a:ln w="0">
            <a:solidFill>
              <a:schemeClr val="tx1"/>
            </a:solidFill>
            <a:round/>
            <a:headEnd/>
            <a:tailEnd/>
          </a:ln>
        </p:spPr>
        <p:txBody>
          <a:bodyPr/>
          <a:lstStyle/>
          <a:p>
            <a:endParaRPr lang="en-US"/>
          </a:p>
        </p:txBody>
      </p:sp>
      <p:sp>
        <p:nvSpPr>
          <p:cNvPr id="115790" name="Freeform 739"/>
          <p:cNvSpPr>
            <a:spLocks/>
          </p:cNvSpPr>
          <p:nvPr/>
        </p:nvSpPr>
        <p:spPr bwMode="auto">
          <a:xfrm>
            <a:off x="7902575" y="2557463"/>
            <a:ext cx="41275" cy="46037"/>
          </a:xfrm>
          <a:custGeom>
            <a:avLst/>
            <a:gdLst>
              <a:gd name="T0" fmla="*/ 2147483646 w 160"/>
              <a:gd name="T1" fmla="*/ 2147483646 h 175"/>
              <a:gd name="T2" fmla="*/ 0 w 160"/>
              <a:gd name="T3" fmla="*/ 0 h 175"/>
              <a:gd name="T4" fmla="*/ 2147483646 w 160"/>
              <a:gd name="T5" fmla="*/ 2147483646 h 175"/>
              <a:gd name="T6" fmla="*/ 2147483646 w 160"/>
              <a:gd name="T7" fmla="*/ 2147483646 h 175"/>
              <a:gd name="T8" fmla="*/ 0 60000 65536"/>
              <a:gd name="T9" fmla="*/ 0 60000 65536"/>
              <a:gd name="T10" fmla="*/ 0 60000 65536"/>
              <a:gd name="T11" fmla="*/ 0 60000 65536"/>
              <a:gd name="T12" fmla="*/ 0 w 160"/>
              <a:gd name="T13" fmla="*/ 0 h 175"/>
              <a:gd name="T14" fmla="*/ 160 w 160"/>
              <a:gd name="T15" fmla="*/ 175 h 175"/>
            </a:gdLst>
            <a:ahLst/>
            <a:cxnLst>
              <a:cxn ang="T8">
                <a:pos x="T0" y="T1"/>
              </a:cxn>
              <a:cxn ang="T9">
                <a:pos x="T2" y="T3"/>
              </a:cxn>
              <a:cxn ang="T10">
                <a:pos x="T4" y="T5"/>
              </a:cxn>
              <a:cxn ang="T11">
                <a:pos x="T6" y="T7"/>
              </a:cxn>
            </a:cxnLst>
            <a:rect l="T12" t="T13" r="T14" b="T15"/>
            <a:pathLst>
              <a:path w="160" h="175">
                <a:moveTo>
                  <a:pt x="8" y="96"/>
                </a:moveTo>
                <a:lnTo>
                  <a:pt x="0" y="0"/>
                </a:lnTo>
                <a:lnTo>
                  <a:pt x="160" y="175"/>
                </a:lnTo>
                <a:lnTo>
                  <a:pt x="8" y="96"/>
                </a:lnTo>
                <a:close/>
              </a:path>
            </a:pathLst>
          </a:custGeom>
          <a:solidFill>
            <a:schemeClr val="tx1"/>
          </a:solidFill>
          <a:ln w="9525">
            <a:solidFill>
              <a:schemeClr val="tx1"/>
            </a:solidFill>
            <a:round/>
            <a:headEnd/>
            <a:tailEnd/>
          </a:ln>
        </p:spPr>
        <p:txBody>
          <a:bodyPr/>
          <a:lstStyle/>
          <a:p>
            <a:endParaRPr lang="en-US"/>
          </a:p>
        </p:txBody>
      </p:sp>
      <p:sp>
        <p:nvSpPr>
          <p:cNvPr id="115791" name="Freeform 740"/>
          <p:cNvSpPr>
            <a:spLocks/>
          </p:cNvSpPr>
          <p:nvPr/>
        </p:nvSpPr>
        <p:spPr bwMode="auto">
          <a:xfrm>
            <a:off x="7902575" y="2557463"/>
            <a:ext cx="41275" cy="46037"/>
          </a:xfrm>
          <a:custGeom>
            <a:avLst/>
            <a:gdLst>
              <a:gd name="T0" fmla="*/ 2147483646 w 160"/>
              <a:gd name="T1" fmla="*/ 2147483646 h 175"/>
              <a:gd name="T2" fmla="*/ 0 w 160"/>
              <a:gd name="T3" fmla="*/ 0 h 175"/>
              <a:gd name="T4" fmla="*/ 2147483646 w 160"/>
              <a:gd name="T5" fmla="*/ 2147483646 h 175"/>
              <a:gd name="T6" fmla="*/ 2147483646 w 160"/>
              <a:gd name="T7" fmla="*/ 2147483646 h 175"/>
              <a:gd name="T8" fmla="*/ 0 60000 65536"/>
              <a:gd name="T9" fmla="*/ 0 60000 65536"/>
              <a:gd name="T10" fmla="*/ 0 60000 65536"/>
              <a:gd name="T11" fmla="*/ 0 60000 65536"/>
              <a:gd name="T12" fmla="*/ 0 w 160"/>
              <a:gd name="T13" fmla="*/ 0 h 175"/>
              <a:gd name="T14" fmla="*/ 160 w 160"/>
              <a:gd name="T15" fmla="*/ 175 h 175"/>
            </a:gdLst>
            <a:ahLst/>
            <a:cxnLst>
              <a:cxn ang="T8">
                <a:pos x="T0" y="T1"/>
              </a:cxn>
              <a:cxn ang="T9">
                <a:pos x="T2" y="T3"/>
              </a:cxn>
              <a:cxn ang="T10">
                <a:pos x="T4" y="T5"/>
              </a:cxn>
              <a:cxn ang="T11">
                <a:pos x="T6" y="T7"/>
              </a:cxn>
            </a:cxnLst>
            <a:rect l="T12" t="T13" r="T14" b="T15"/>
            <a:pathLst>
              <a:path w="160" h="175">
                <a:moveTo>
                  <a:pt x="8" y="96"/>
                </a:moveTo>
                <a:lnTo>
                  <a:pt x="0" y="0"/>
                </a:lnTo>
                <a:lnTo>
                  <a:pt x="160" y="175"/>
                </a:lnTo>
                <a:lnTo>
                  <a:pt x="8" y="96"/>
                </a:lnTo>
                <a:close/>
              </a:path>
            </a:pathLst>
          </a:custGeom>
          <a:solidFill>
            <a:schemeClr val="tx1"/>
          </a:solidFill>
          <a:ln w="0">
            <a:solidFill>
              <a:schemeClr val="tx1"/>
            </a:solidFill>
            <a:round/>
            <a:headEnd/>
            <a:tailEnd/>
          </a:ln>
        </p:spPr>
        <p:txBody>
          <a:bodyPr/>
          <a:lstStyle/>
          <a:p>
            <a:endParaRPr lang="en-US"/>
          </a:p>
        </p:txBody>
      </p:sp>
      <p:sp>
        <p:nvSpPr>
          <p:cNvPr id="115792" name="Freeform 741"/>
          <p:cNvSpPr>
            <a:spLocks/>
          </p:cNvSpPr>
          <p:nvPr/>
        </p:nvSpPr>
        <p:spPr bwMode="auto">
          <a:xfrm>
            <a:off x="7881938" y="2582863"/>
            <a:ext cx="61912" cy="20637"/>
          </a:xfrm>
          <a:custGeom>
            <a:avLst/>
            <a:gdLst>
              <a:gd name="T0" fmla="*/ 2147483646 w 237"/>
              <a:gd name="T1" fmla="*/ 0 h 79"/>
              <a:gd name="T2" fmla="*/ 0 w 237"/>
              <a:gd name="T3" fmla="*/ 2147483646 h 79"/>
              <a:gd name="T4" fmla="*/ 2147483646 w 237"/>
              <a:gd name="T5" fmla="*/ 2147483646 h 79"/>
              <a:gd name="T6" fmla="*/ 2147483646 w 237"/>
              <a:gd name="T7" fmla="*/ 0 h 79"/>
              <a:gd name="T8" fmla="*/ 0 60000 65536"/>
              <a:gd name="T9" fmla="*/ 0 60000 65536"/>
              <a:gd name="T10" fmla="*/ 0 60000 65536"/>
              <a:gd name="T11" fmla="*/ 0 60000 65536"/>
              <a:gd name="T12" fmla="*/ 0 w 237"/>
              <a:gd name="T13" fmla="*/ 0 h 79"/>
              <a:gd name="T14" fmla="*/ 237 w 237"/>
              <a:gd name="T15" fmla="*/ 79 h 79"/>
            </a:gdLst>
            <a:ahLst/>
            <a:cxnLst>
              <a:cxn ang="T8">
                <a:pos x="T0" y="T1"/>
              </a:cxn>
              <a:cxn ang="T9">
                <a:pos x="T2" y="T3"/>
              </a:cxn>
              <a:cxn ang="T10">
                <a:pos x="T4" y="T5"/>
              </a:cxn>
              <a:cxn ang="T11">
                <a:pos x="T6" y="T7"/>
              </a:cxn>
            </a:cxnLst>
            <a:rect l="T12" t="T13" r="T14" b="T15"/>
            <a:pathLst>
              <a:path w="237" h="79">
                <a:moveTo>
                  <a:pt x="85" y="0"/>
                </a:moveTo>
                <a:lnTo>
                  <a:pt x="0" y="51"/>
                </a:lnTo>
                <a:lnTo>
                  <a:pt x="237" y="79"/>
                </a:lnTo>
                <a:lnTo>
                  <a:pt x="85" y="0"/>
                </a:lnTo>
                <a:close/>
              </a:path>
            </a:pathLst>
          </a:custGeom>
          <a:solidFill>
            <a:schemeClr val="tx1"/>
          </a:solidFill>
          <a:ln w="9525">
            <a:solidFill>
              <a:schemeClr val="tx1"/>
            </a:solidFill>
            <a:round/>
            <a:headEnd/>
            <a:tailEnd/>
          </a:ln>
        </p:spPr>
        <p:txBody>
          <a:bodyPr/>
          <a:lstStyle/>
          <a:p>
            <a:endParaRPr lang="en-US"/>
          </a:p>
        </p:txBody>
      </p:sp>
      <p:sp>
        <p:nvSpPr>
          <p:cNvPr id="115793" name="Freeform 742"/>
          <p:cNvSpPr>
            <a:spLocks/>
          </p:cNvSpPr>
          <p:nvPr/>
        </p:nvSpPr>
        <p:spPr bwMode="auto">
          <a:xfrm>
            <a:off x="7881938" y="2582863"/>
            <a:ext cx="61912" cy="20637"/>
          </a:xfrm>
          <a:custGeom>
            <a:avLst/>
            <a:gdLst>
              <a:gd name="T0" fmla="*/ 2147483646 w 237"/>
              <a:gd name="T1" fmla="*/ 0 h 79"/>
              <a:gd name="T2" fmla="*/ 0 w 237"/>
              <a:gd name="T3" fmla="*/ 2147483646 h 79"/>
              <a:gd name="T4" fmla="*/ 2147483646 w 237"/>
              <a:gd name="T5" fmla="*/ 2147483646 h 79"/>
              <a:gd name="T6" fmla="*/ 2147483646 w 237"/>
              <a:gd name="T7" fmla="*/ 0 h 79"/>
              <a:gd name="T8" fmla="*/ 0 60000 65536"/>
              <a:gd name="T9" fmla="*/ 0 60000 65536"/>
              <a:gd name="T10" fmla="*/ 0 60000 65536"/>
              <a:gd name="T11" fmla="*/ 0 60000 65536"/>
              <a:gd name="T12" fmla="*/ 0 w 237"/>
              <a:gd name="T13" fmla="*/ 0 h 79"/>
              <a:gd name="T14" fmla="*/ 237 w 237"/>
              <a:gd name="T15" fmla="*/ 79 h 79"/>
            </a:gdLst>
            <a:ahLst/>
            <a:cxnLst>
              <a:cxn ang="T8">
                <a:pos x="T0" y="T1"/>
              </a:cxn>
              <a:cxn ang="T9">
                <a:pos x="T2" y="T3"/>
              </a:cxn>
              <a:cxn ang="T10">
                <a:pos x="T4" y="T5"/>
              </a:cxn>
              <a:cxn ang="T11">
                <a:pos x="T6" y="T7"/>
              </a:cxn>
            </a:cxnLst>
            <a:rect l="T12" t="T13" r="T14" b="T15"/>
            <a:pathLst>
              <a:path w="237" h="79">
                <a:moveTo>
                  <a:pt x="85" y="0"/>
                </a:moveTo>
                <a:lnTo>
                  <a:pt x="0" y="51"/>
                </a:lnTo>
                <a:lnTo>
                  <a:pt x="237" y="79"/>
                </a:lnTo>
                <a:lnTo>
                  <a:pt x="85" y="0"/>
                </a:lnTo>
                <a:close/>
              </a:path>
            </a:pathLst>
          </a:custGeom>
          <a:solidFill>
            <a:schemeClr val="tx1"/>
          </a:solidFill>
          <a:ln w="0">
            <a:solidFill>
              <a:schemeClr val="tx1"/>
            </a:solidFill>
            <a:round/>
            <a:headEnd/>
            <a:tailEnd/>
          </a:ln>
        </p:spPr>
        <p:txBody>
          <a:bodyPr/>
          <a:lstStyle/>
          <a:p>
            <a:endParaRPr lang="en-US"/>
          </a:p>
        </p:txBody>
      </p:sp>
      <p:sp>
        <p:nvSpPr>
          <p:cNvPr id="115794" name="Freeform 743"/>
          <p:cNvSpPr>
            <a:spLocks/>
          </p:cNvSpPr>
          <p:nvPr/>
        </p:nvSpPr>
        <p:spPr bwMode="auto">
          <a:xfrm>
            <a:off x="7639050" y="2546350"/>
            <a:ext cx="66675" cy="41275"/>
          </a:xfrm>
          <a:custGeom>
            <a:avLst/>
            <a:gdLst>
              <a:gd name="T0" fmla="*/ 2147483646 w 252"/>
              <a:gd name="T1" fmla="*/ 2147483646 h 151"/>
              <a:gd name="T2" fmla="*/ 0 w 252"/>
              <a:gd name="T3" fmla="*/ 2147483646 h 151"/>
              <a:gd name="T4" fmla="*/ 2147483646 w 252"/>
              <a:gd name="T5" fmla="*/ 0 h 151"/>
              <a:gd name="T6" fmla="*/ 2147483646 w 252"/>
              <a:gd name="T7" fmla="*/ 2147483646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2" y="151"/>
                </a:moveTo>
                <a:lnTo>
                  <a:pt x="0" y="92"/>
                </a:lnTo>
                <a:lnTo>
                  <a:pt x="252" y="0"/>
                </a:lnTo>
                <a:lnTo>
                  <a:pt x="22" y="151"/>
                </a:lnTo>
                <a:close/>
              </a:path>
            </a:pathLst>
          </a:custGeom>
          <a:solidFill>
            <a:schemeClr val="tx1"/>
          </a:solidFill>
          <a:ln w="9525">
            <a:solidFill>
              <a:schemeClr val="tx1"/>
            </a:solidFill>
            <a:round/>
            <a:headEnd/>
            <a:tailEnd/>
          </a:ln>
        </p:spPr>
        <p:txBody>
          <a:bodyPr/>
          <a:lstStyle/>
          <a:p>
            <a:endParaRPr lang="en-US"/>
          </a:p>
        </p:txBody>
      </p:sp>
      <p:sp>
        <p:nvSpPr>
          <p:cNvPr id="115795" name="Freeform 744"/>
          <p:cNvSpPr>
            <a:spLocks/>
          </p:cNvSpPr>
          <p:nvPr/>
        </p:nvSpPr>
        <p:spPr bwMode="auto">
          <a:xfrm>
            <a:off x="7639050" y="2535238"/>
            <a:ext cx="66675" cy="36512"/>
          </a:xfrm>
          <a:custGeom>
            <a:avLst/>
            <a:gdLst>
              <a:gd name="T0" fmla="*/ 0 w 252"/>
              <a:gd name="T1" fmla="*/ 2147483646 h 136"/>
              <a:gd name="T2" fmla="*/ 2147483646 w 252"/>
              <a:gd name="T3" fmla="*/ 2147483646 h 136"/>
              <a:gd name="T4" fmla="*/ 2147483646 w 252"/>
              <a:gd name="T5" fmla="*/ 0 h 136"/>
              <a:gd name="T6" fmla="*/ 0 w 252"/>
              <a:gd name="T7" fmla="*/ 2147483646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0" y="136"/>
                </a:moveTo>
                <a:lnTo>
                  <a:pt x="252" y="44"/>
                </a:lnTo>
                <a:lnTo>
                  <a:pt x="205" y="0"/>
                </a:lnTo>
                <a:lnTo>
                  <a:pt x="0" y="136"/>
                </a:lnTo>
                <a:close/>
              </a:path>
            </a:pathLst>
          </a:custGeom>
          <a:solidFill>
            <a:schemeClr val="tx1"/>
          </a:solidFill>
          <a:ln w="9525">
            <a:solidFill>
              <a:schemeClr val="tx1"/>
            </a:solidFill>
            <a:round/>
            <a:headEnd/>
            <a:tailEnd/>
          </a:ln>
        </p:spPr>
        <p:txBody>
          <a:bodyPr/>
          <a:lstStyle/>
          <a:p>
            <a:endParaRPr lang="en-US"/>
          </a:p>
        </p:txBody>
      </p:sp>
      <p:sp>
        <p:nvSpPr>
          <p:cNvPr id="115796" name="Freeform 745"/>
          <p:cNvSpPr>
            <a:spLocks/>
          </p:cNvSpPr>
          <p:nvPr/>
        </p:nvSpPr>
        <p:spPr bwMode="auto">
          <a:xfrm>
            <a:off x="7639050" y="2535238"/>
            <a:ext cx="66675" cy="52387"/>
          </a:xfrm>
          <a:custGeom>
            <a:avLst/>
            <a:gdLst>
              <a:gd name="T0" fmla="*/ 2147483646 w 252"/>
              <a:gd name="T1" fmla="*/ 2147483646 h 195"/>
              <a:gd name="T2" fmla="*/ 0 w 252"/>
              <a:gd name="T3" fmla="*/ 2147483646 h 195"/>
              <a:gd name="T4" fmla="*/ 2147483646 w 252"/>
              <a:gd name="T5" fmla="*/ 0 h 195"/>
              <a:gd name="T6" fmla="*/ 2147483646 w 252"/>
              <a:gd name="T7" fmla="*/ 2147483646 h 195"/>
              <a:gd name="T8" fmla="*/ 2147483646 w 252"/>
              <a:gd name="T9" fmla="*/ 2147483646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2" y="195"/>
                </a:moveTo>
                <a:lnTo>
                  <a:pt x="0" y="136"/>
                </a:lnTo>
                <a:lnTo>
                  <a:pt x="205" y="0"/>
                </a:lnTo>
                <a:lnTo>
                  <a:pt x="252" y="44"/>
                </a:lnTo>
                <a:lnTo>
                  <a:pt x="22" y="195"/>
                </a:lnTo>
                <a:close/>
              </a:path>
            </a:pathLst>
          </a:custGeom>
          <a:solidFill>
            <a:schemeClr val="tx1"/>
          </a:solidFill>
          <a:ln w="0">
            <a:solidFill>
              <a:schemeClr val="tx1"/>
            </a:solidFill>
            <a:round/>
            <a:headEnd/>
            <a:tailEnd/>
          </a:ln>
        </p:spPr>
        <p:txBody>
          <a:bodyPr/>
          <a:lstStyle/>
          <a:p>
            <a:endParaRPr lang="en-US"/>
          </a:p>
        </p:txBody>
      </p:sp>
      <p:sp>
        <p:nvSpPr>
          <p:cNvPr id="115797" name="Freeform 746"/>
          <p:cNvSpPr>
            <a:spLocks/>
          </p:cNvSpPr>
          <p:nvPr/>
        </p:nvSpPr>
        <p:spPr bwMode="auto">
          <a:xfrm>
            <a:off x="7693025" y="2482850"/>
            <a:ext cx="49213" cy="63500"/>
          </a:xfrm>
          <a:custGeom>
            <a:avLst/>
            <a:gdLst>
              <a:gd name="T0" fmla="*/ 2147483646 w 184"/>
              <a:gd name="T1" fmla="*/ 2147483646 h 240"/>
              <a:gd name="T2" fmla="*/ 0 w 184"/>
              <a:gd name="T3" fmla="*/ 2147483646 h 240"/>
              <a:gd name="T4" fmla="*/ 2147483646 w 184"/>
              <a:gd name="T5" fmla="*/ 0 h 240"/>
              <a:gd name="T6" fmla="*/ 2147483646 w 184"/>
              <a:gd name="T7" fmla="*/ 2147483646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47" y="240"/>
                </a:moveTo>
                <a:lnTo>
                  <a:pt x="0" y="196"/>
                </a:lnTo>
                <a:lnTo>
                  <a:pt x="184" y="0"/>
                </a:lnTo>
                <a:lnTo>
                  <a:pt x="47" y="240"/>
                </a:lnTo>
                <a:close/>
              </a:path>
            </a:pathLst>
          </a:custGeom>
          <a:solidFill>
            <a:schemeClr val="tx1"/>
          </a:solidFill>
          <a:ln w="9525">
            <a:solidFill>
              <a:schemeClr val="tx1"/>
            </a:solidFill>
            <a:round/>
            <a:headEnd/>
            <a:tailEnd/>
          </a:ln>
        </p:spPr>
        <p:txBody>
          <a:bodyPr/>
          <a:lstStyle/>
          <a:p>
            <a:endParaRPr lang="en-US"/>
          </a:p>
        </p:txBody>
      </p:sp>
      <p:sp>
        <p:nvSpPr>
          <p:cNvPr id="115798" name="Freeform 747"/>
          <p:cNvSpPr>
            <a:spLocks/>
          </p:cNvSpPr>
          <p:nvPr/>
        </p:nvSpPr>
        <p:spPr bwMode="auto">
          <a:xfrm>
            <a:off x="7693025" y="2478088"/>
            <a:ext cx="49213" cy="57150"/>
          </a:xfrm>
          <a:custGeom>
            <a:avLst/>
            <a:gdLst>
              <a:gd name="T0" fmla="*/ 0 w 184"/>
              <a:gd name="T1" fmla="*/ 2147483646 h 213"/>
              <a:gd name="T2" fmla="*/ 2147483646 w 184"/>
              <a:gd name="T3" fmla="*/ 2147483646 h 213"/>
              <a:gd name="T4" fmla="*/ 2147483646 w 184"/>
              <a:gd name="T5" fmla="*/ 0 h 213"/>
              <a:gd name="T6" fmla="*/ 0 w 184"/>
              <a:gd name="T7" fmla="*/ 2147483646 h 213"/>
              <a:gd name="T8" fmla="*/ 0 60000 65536"/>
              <a:gd name="T9" fmla="*/ 0 60000 65536"/>
              <a:gd name="T10" fmla="*/ 0 60000 65536"/>
              <a:gd name="T11" fmla="*/ 0 60000 65536"/>
              <a:gd name="T12" fmla="*/ 0 w 184"/>
              <a:gd name="T13" fmla="*/ 0 h 213"/>
              <a:gd name="T14" fmla="*/ 184 w 184"/>
              <a:gd name="T15" fmla="*/ 213 h 213"/>
            </a:gdLst>
            <a:ahLst/>
            <a:cxnLst>
              <a:cxn ang="T8">
                <a:pos x="T0" y="T1"/>
              </a:cxn>
              <a:cxn ang="T9">
                <a:pos x="T2" y="T3"/>
              </a:cxn>
              <a:cxn ang="T10">
                <a:pos x="T4" y="T5"/>
              </a:cxn>
              <a:cxn ang="T11">
                <a:pos x="T6" y="T7"/>
              </a:cxn>
            </a:cxnLst>
            <a:rect l="T12" t="T13" r="T14" b="T15"/>
            <a:pathLst>
              <a:path w="184" h="213">
                <a:moveTo>
                  <a:pt x="0" y="213"/>
                </a:moveTo>
                <a:lnTo>
                  <a:pt x="184" y="17"/>
                </a:lnTo>
                <a:lnTo>
                  <a:pt x="122" y="0"/>
                </a:lnTo>
                <a:lnTo>
                  <a:pt x="0" y="213"/>
                </a:lnTo>
                <a:close/>
              </a:path>
            </a:pathLst>
          </a:custGeom>
          <a:solidFill>
            <a:schemeClr val="tx1"/>
          </a:solidFill>
          <a:ln w="9525">
            <a:solidFill>
              <a:schemeClr val="tx1"/>
            </a:solidFill>
            <a:round/>
            <a:headEnd/>
            <a:tailEnd/>
          </a:ln>
        </p:spPr>
        <p:txBody>
          <a:bodyPr/>
          <a:lstStyle/>
          <a:p>
            <a:endParaRPr lang="en-US"/>
          </a:p>
        </p:txBody>
      </p:sp>
      <p:sp>
        <p:nvSpPr>
          <p:cNvPr id="115799" name="Freeform 748"/>
          <p:cNvSpPr>
            <a:spLocks/>
          </p:cNvSpPr>
          <p:nvPr/>
        </p:nvSpPr>
        <p:spPr bwMode="auto">
          <a:xfrm>
            <a:off x="7693025" y="2478088"/>
            <a:ext cx="49213" cy="68262"/>
          </a:xfrm>
          <a:custGeom>
            <a:avLst/>
            <a:gdLst>
              <a:gd name="T0" fmla="*/ 2147483646 w 184"/>
              <a:gd name="T1" fmla="*/ 2147483646 h 257"/>
              <a:gd name="T2" fmla="*/ 0 w 184"/>
              <a:gd name="T3" fmla="*/ 2147483646 h 257"/>
              <a:gd name="T4" fmla="*/ 2147483646 w 184"/>
              <a:gd name="T5" fmla="*/ 0 h 257"/>
              <a:gd name="T6" fmla="*/ 2147483646 w 184"/>
              <a:gd name="T7" fmla="*/ 2147483646 h 257"/>
              <a:gd name="T8" fmla="*/ 2147483646 w 184"/>
              <a:gd name="T9" fmla="*/ 2147483646 h 257"/>
              <a:gd name="T10" fmla="*/ 0 60000 65536"/>
              <a:gd name="T11" fmla="*/ 0 60000 65536"/>
              <a:gd name="T12" fmla="*/ 0 60000 65536"/>
              <a:gd name="T13" fmla="*/ 0 60000 65536"/>
              <a:gd name="T14" fmla="*/ 0 60000 65536"/>
              <a:gd name="T15" fmla="*/ 0 w 184"/>
              <a:gd name="T16" fmla="*/ 0 h 257"/>
              <a:gd name="T17" fmla="*/ 184 w 184"/>
              <a:gd name="T18" fmla="*/ 257 h 257"/>
            </a:gdLst>
            <a:ahLst/>
            <a:cxnLst>
              <a:cxn ang="T10">
                <a:pos x="T0" y="T1"/>
              </a:cxn>
              <a:cxn ang="T11">
                <a:pos x="T2" y="T3"/>
              </a:cxn>
              <a:cxn ang="T12">
                <a:pos x="T4" y="T5"/>
              </a:cxn>
              <a:cxn ang="T13">
                <a:pos x="T6" y="T7"/>
              </a:cxn>
              <a:cxn ang="T14">
                <a:pos x="T8" y="T9"/>
              </a:cxn>
            </a:cxnLst>
            <a:rect l="T15" t="T16" r="T17" b="T18"/>
            <a:pathLst>
              <a:path w="184" h="257">
                <a:moveTo>
                  <a:pt x="47" y="257"/>
                </a:moveTo>
                <a:lnTo>
                  <a:pt x="0" y="213"/>
                </a:lnTo>
                <a:lnTo>
                  <a:pt x="122" y="0"/>
                </a:lnTo>
                <a:lnTo>
                  <a:pt x="184" y="17"/>
                </a:lnTo>
                <a:lnTo>
                  <a:pt x="47" y="257"/>
                </a:lnTo>
                <a:close/>
              </a:path>
            </a:pathLst>
          </a:custGeom>
          <a:solidFill>
            <a:schemeClr val="tx1"/>
          </a:solidFill>
          <a:ln w="0">
            <a:solidFill>
              <a:schemeClr val="tx1"/>
            </a:solidFill>
            <a:round/>
            <a:headEnd/>
            <a:tailEnd/>
          </a:ln>
        </p:spPr>
        <p:txBody>
          <a:bodyPr/>
          <a:lstStyle/>
          <a:p>
            <a:endParaRPr lang="en-US"/>
          </a:p>
        </p:txBody>
      </p:sp>
      <p:sp>
        <p:nvSpPr>
          <p:cNvPr id="115800" name="Freeform 749"/>
          <p:cNvSpPr>
            <a:spLocks/>
          </p:cNvSpPr>
          <p:nvPr/>
        </p:nvSpPr>
        <p:spPr bwMode="auto">
          <a:xfrm>
            <a:off x="7726363" y="2409825"/>
            <a:ext cx="19050" cy="73025"/>
          </a:xfrm>
          <a:custGeom>
            <a:avLst/>
            <a:gdLst>
              <a:gd name="T0" fmla="*/ 2147483646 w 74"/>
              <a:gd name="T1" fmla="*/ 2147483646 h 275"/>
              <a:gd name="T2" fmla="*/ 0 w 74"/>
              <a:gd name="T3" fmla="*/ 2147483646 h 275"/>
              <a:gd name="T4" fmla="*/ 2147483646 w 74"/>
              <a:gd name="T5" fmla="*/ 0 h 275"/>
              <a:gd name="T6" fmla="*/ 2147483646 w 74"/>
              <a:gd name="T7" fmla="*/ 2147483646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62" y="275"/>
                </a:moveTo>
                <a:lnTo>
                  <a:pt x="0" y="258"/>
                </a:lnTo>
                <a:lnTo>
                  <a:pt x="74" y="0"/>
                </a:lnTo>
                <a:lnTo>
                  <a:pt x="62" y="275"/>
                </a:lnTo>
                <a:close/>
              </a:path>
            </a:pathLst>
          </a:custGeom>
          <a:solidFill>
            <a:schemeClr val="tx1"/>
          </a:solidFill>
          <a:ln w="9525">
            <a:solidFill>
              <a:schemeClr val="tx1"/>
            </a:solidFill>
            <a:round/>
            <a:headEnd/>
            <a:tailEnd/>
          </a:ln>
        </p:spPr>
        <p:txBody>
          <a:bodyPr/>
          <a:lstStyle/>
          <a:p>
            <a:endParaRPr lang="en-US"/>
          </a:p>
        </p:txBody>
      </p:sp>
      <p:sp>
        <p:nvSpPr>
          <p:cNvPr id="115801" name="Freeform 750"/>
          <p:cNvSpPr>
            <a:spLocks/>
          </p:cNvSpPr>
          <p:nvPr/>
        </p:nvSpPr>
        <p:spPr bwMode="auto">
          <a:xfrm>
            <a:off x="7726363" y="2409825"/>
            <a:ext cx="19050" cy="68263"/>
          </a:xfrm>
          <a:custGeom>
            <a:avLst/>
            <a:gdLst>
              <a:gd name="T0" fmla="*/ 0 w 74"/>
              <a:gd name="T1" fmla="*/ 2147483646 h 258"/>
              <a:gd name="T2" fmla="*/ 2147483646 w 74"/>
              <a:gd name="T3" fmla="*/ 0 h 258"/>
              <a:gd name="T4" fmla="*/ 2147483646 w 74"/>
              <a:gd name="T5" fmla="*/ 2147483646 h 258"/>
              <a:gd name="T6" fmla="*/ 0 w 74"/>
              <a:gd name="T7" fmla="*/ 2147483646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0" y="258"/>
                </a:moveTo>
                <a:lnTo>
                  <a:pt x="74"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115802" name="Freeform 751"/>
          <p:cNvSpPr>
            <a:spLocks/>
          </p:cNvSpPr>
          <p:nvPr/>
        </p:nvSpPr>
        <p:spPr bwMode="auto">
          <a:xfrm>
            <a:off x="7726363" y="2409825"/>
            <a:ext cx="19050" cy="73025"/>
          </a:xfrm>
          <a:custGeom>
            <a:avLst/>
            <a:gdLst>
              <a:gd name="T0" fmla="*/ 2147483646 w 74"/>
              <a:gd name="T1" fmla="*/ 2147483646 h 275"/>
              <a:gd name="T2" fmla="*/ 0 w 74"/>
              <a:gd name="T3" fmla="*/ 2147483646 h 275"/>
              <a:gd name="T4" fmla="*/ 2147483646 w 74"/>
              <a:gd name="T5" fmla="*/ 2147483646 h 275"/>
              <a:gd name="T6" fmla="*/ 2147483646 w 74"/>
              <a:gd name="T7" fmla="*/ 0 h 275"/>
              <a:gd name="T8" fmla="*/ 2147483646 w 74"/>
              <a:gd name="T9" fmla="*/ 2147483646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62" y="275"/>
                </a:moveTo>
                <a:lnTo>
                  <a:pt x="0" y="258"/>
                </a:lnTo>
                <a:lnTo>
                  <a:pt x="11" y="12"/>
                </a:lnTo>
                <a:lnTo>
                  <a:pt x="74" y="0"/>
                </a:lnTo>
                <a:lnTo>
                  <a:pt x="62" y="275"/>
                </a:lnTo>
                <a:close/>
              </a:path>
            </a:pathLst>
          </a:custGeom>
          <a:solidFill>
            <a:schemeClr val="tx1"/>
          </a:solidFill>
          <a:ln w="0">
            <a:solidFill>
              <a:schemeClr val="tx1"/>
            </a:solidFill>
            <a:round/>
            <a:headEnd/>
            <a:tailEnd/>
          </a:ln>
        </p:spPr>
        <p:txBody>
          <a:bodyPr/>
          <a:lstStyle/>
          <a:p>
            <a:endParaRPr lang="en-US"/>
          </a:p>
        </p:txBody>
      </p:sp>
      <p:sp>
        <p:nvSpPr>
          <p:cNvPr id="115803" name="Freeform 752"/>
          <p:cNvSpPr>
            <a:spLocks/>
          </p:cNvSpPr>
          <p:nvPr/>
        </p:nvSpPr>
        <p:spPr bwMode="auto">
          <a:xfrm>
            <a:off x="7715250" y="2344738"/>
            <a:ext cx="30163" cy="69850"/>
          </a:xfrm>
          <a:custGeom>
            <a:avLst/>
            <a:gdLst>
              <a:gd name="T0" fmla="*/ 2147483646 w 114"/>
              <a:gd name="T1" fmla="*/ 2147483646 h 263"/>
              <a:gd name="T2" fmla="*/ 2147483646 w 114"/>
              <a:gd name="T3" fmla="*/ 2147483646 h 263"/>
              <a:gd name="T4" fmla="*/ 0 w 114"/>
              <a:gd name="T5" fmla="*/ 0 h 263"/>
              <a:gd name="T6" fmla="*/ 2147483646 w 114"/>
              <a:gd name="T7" fmla="*/ 2147483646 h 263"/>
              <a:gd name="T8" fmla="*/ 0 60000 65536"/>
              <a:gd name="T9" fmla="*/ 0 60000 65536"/>
              <a:gd name="T10" fmla="*/ 0 60000 65536"/>
              <a:gd name="T11" fmla="*/ 0 60000 65536"/>
              <a:gd name="T12" fmla="*/ 0 w 114"/>
              <a:gd name="T13" fmla="*/ 0 h 263"/>
              <a:gd name="T14" fmla="*/ 114 w 114"/>
              <a:gd name="T15" fmla="*/ 263 h 263"/>
            </a:gdLst>
            <a:ahLst/>
            <a:cxnLst>
              <a:cxn ang="T8">
                <a:pos x="T0" y="T1"/>
              </a:cxn>
              <a:cxn ang="T9">
                <a:pos x="T2" y="T3"/>
              </a:cxn>
              <a:cxn ang="T10">
                <a:pos x="T4" y="T5"/>
              </a:cxn>
              <a:cxn ang="T11">
                <a:pos x="T6" y="T7"/>
              </a:cxn>
            </a:cxnLst>
            <a:rect l="T12" t="T13" r="T14" b="T15"/>
            <a:pathLst>
              <a:path w="114" h="263">
                <a:moveTo>
                  <a:pt x="114" y="251"/>
                </a:moveTo>
                <a:lnTo>
                  <a:pt x="51" y="263"/>
                </a:lnTo>
                <a:lnTo>
                  <a:pt x="0" y="0"/>
                </a:lnTo>
                <a:lnTo>
                  <a:pt x="114" y="251"/>
                </a:lnTo>
                <a:close/>
              </a:path>
            </a:pathLst>
          </a:custGeom>
          <a:solidFill>
            <a:schemeClr val="tx1"/>
          </a:solidFill>
          <a:ln w="9525">
            <a:solidFill>
              <a:schemeClr val="tx1"/>
            </a:solidFill>
            <a:round/>
            <a:headEnd/>
            <a:tailEnd/>
          </a:ln>
        </p:spPr>
        <p:txBody>
          <a:bodyPr/>
          <a:lstStyle/>
          <a:p>
            <a:endParaRPr lang="en-US"/>
          </a:p>
        </p:txBody>
      </p:sp>
      <p:sp>
        <p:nvSpPr>
          <p:cNvPr id="115804" name="Freeform 753"/>
          <p:cNvSpPr>
            <a:spLocks/>
          </p:cNvSpPr>
          <p:nvPr/>
        </p:nvSpPr>
        <p:spPr bwMode="auto">
          <a:xfrm>
            <a:off x="7700963" y="2344738"/>
            <a:ext cx="28575" cy="69850"/>
          </a:xfrm>
          <a:custGeom>
            <a:avLst/>
            <a:gdLst>
              <a:gd name="T0" fmla="*/ 2147483646 w 102"/>
              <a:gd name="T1" fmla="*/ 2147483646 h 263"/>
              <a:gd name="T2" fmla="*/ 2147483646 w 102"/>
              <a:gd name="T3" fmla="*/ 0 h 263"/>
              <a:gd name="T4" fmla="*/ 0 w 102"/>
              <a:gd name="T5" fmla="*/ 2147483646 h 263"/>
              <a:gd name="T6" fmla="*/ 2147483646 w 102"/>
              <a:gd name="T7" fmla="*/ 2147483646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102" y="263"/>
                </a:moveTo>
                <a:lnTo>
                  <a:pt x="51" y="0"/>
                </a:lnTo>
                <a:lnTo>
                  <a:pt x="0" y="40"/>
                </a:lnTo>
                <a:lnTo>
                  <a:pt x="102" y="263"/>
                </a:lnTo>
                <a:close/>
              </a:path>
            </a:pathLst>
          </a:custGeom>
          <a:solidFill>
            <a:schemeClr val="tx1"/>
          </a:solidFill>
          <a:ln w="9525">
            <a:solidFill>
              <a:schemeClr val="tx1"/>
            </a:solidFill>
            <a:round/>
            <a:headEnd/>
            <a:tailEnd/>
          </a:ln>
        </p:spPr>
        <p:txBody>
          <a:bodyPr/>
          <a:lstStyle/>
          <a:p>
            <a:endParaRPr lang="en-US"/>
          </a:p>
        </p:txBody>
      </p:sp>
      <p:sp>
        <p:nvSpPr>
          <p:cNvPr id="115805" name="Freeform 754"/>
          <p:cNvSpPr>
            <a:spLocks/>
          </p:cNvSpPr>
          <p:nvPr/>
        </p:nvSpPr>
        <p:spPr bwMode="auto">
          <a:xfrm>
            <a:off x="7700963" y="2344738"/>
            <a:ext cx="44450" cy="69850"/>
          </a:xfrm>
          <a:custGeom>
            <a:avLst/>
            <a:gdLst>
              <a:gd name="T0" fmla="*/ 2147483646 w 165"/>
              <a:gd name="T1" fmla="*/ 2147483646 h 263"/>
              <a:gd name="T2" fmla="*/ 2147483646 w 165"/>
              <a:gd name="T3" fmla="*/ 2147483646 h 263"/>
              <a:gd name="T4" fmla="*/ 0 w 165"/>
              <a:gd name="T5" fmla="*/ 2147483646 h 263"/>
              <a:gd name="T6" fmla="*/ 2147483646 w 165"/>
              <a:gd name="T7" fmla="*/ 0 h 263"/>
              <a:gd name="T8" fmla="*/ 2147483646 w 165"/>
              <a:gd name="T9" fmla="*/ 2147483646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165" y="251"/>
                </a:moveTo>
                <a:lnTo>
                  <a:pt x="102" y="263"/>
                </a:lnTo>
                <a:lnTo>
                  <a:pt x="0" y="40"/>
                </a:lnTo>
                <a:lnTo>
                  <a:pt x="51" y="0"/>
                </a:lnTo>
                <a:lnTo>
                  <a:pt x="165" y="251"/>
                </a:lnTo>
                <a:close/>
              </a:path>
            </a:pathLst>
          </a:custGeom>
          <a:solidFill>
            <a:schemeClr val="tx1"/>
          </a:solidFill>
          <a:ln w="0">
            <a:solidFill>
              <a:schemeClr val="tx1"/>
            </a:solidFill>
            <a:round/>
            <a:headEnd/>
            <a:tailEnd/>
          </a:ln>
        </p:spPr>
        <p:txBody>
          <a:bodyPr/>
          <a:lstStyle/>
          <a:p>
            <a:endParaRPr lang="en-US"/>
          </a:p>
        </p:txBody>
      </p:sp>
      <p:sp>
        <p:nvSpPr>
          <p:cNvPr id="115806" name="Freeform 755"/>
          <p:cNvSpPr>
            <a:spLocks/>
          </p:cNvSpPr>
          <p:nvPr/>
        </p:nvSpPr>
        <p:spPr bwMode="auto">
          <a:xfrm>
            <a:off x="7658100" y="2298700"/>
            <a:ext cx="57150" cy="55563"/>
          </a:xfrm>
          <a:custGeom>
            <a:avLst/>
            <a:gdLst>
              <a:gd name="T0" fmla="*/ 2147483646 w 216"/>
              <a:gd name="T1" fmla="*/ 2147483646 h 212"/>
              <a:gd name="T2" fmla="*/ 2147483646 w 216"/>
              <a:gd name="T3" fmla="*/ 2147483646 h 212"/>
              <a:gd name="T4" fmla="*/ 0 w 216"/>
              <a:gd name="T5" fmla="*/ 0 h 212"/>
              <a:gd name="T6" fmla="*/ 2147483646 w 216"/>
              <a:gd name="T7" fmla="*/ 2147483646 h 212"/>
              <a:gd name="T8" fmla="*/ 0 60000 65536"/>
              <a:gd name="T9" fmla="*/ 0 60000 65536"/>
              <a:gd name="T10" fmla="*/ 0 60000 65536"/>
              <a:gd name="T11" fmla="*/ 0 60000 65536"/>
              <a:gd name="T12" fmla="*/ 0 w 216"/>
              <a:gd name="T13" fmla="*/ 0 h 212"/>
              <a:gd name="T14" fmla="*/ 216 w 216"/>
              <a:gd name="T15" fmla="*/ 212 h 212"/>
            </a:gdLst>
            <a:ahLst/>
            <a:cxnLst>
              <a:cxn ang="T8">
                <a:pos x="T0" y="T1"/>
              </a:cxn>
              <a:cxn ang="T9">
                <a:pos x="T2" y="T3"/>
              </a:cxn>
              <a:cxn ang="T10">
                <a:pos x="T4" y="T5"/>
              </a:cxn>
              <a:cxn ang="T11">
                <a:pos x="T6" y="T7"/>
              </a:cxn>
            </a:cxnLst>
            <a:rect l="T12" t="T13" r="T14" b="T15"/>
            <a:pathLst>
              <a:path w="216" h="212">
                <a:moveTo>
                  <a:pt x="216" y="172"/>
                </a:moveTo>
                <a:lnTo>
                  <a:pt x="165" y="212"/>
                </a:lnTo>
                <a:lnTo>
                  <a:pt x="0" y="0"/>
                </a:lnTo>
                <a:lnTo>
                  <a:pt x="216" y="172"/>
                </a:lnTo>
                <a:close/>
              </a:path>
            </a:pathLst>
          </a:custGeom>
          <a:solidFill>
            <a:schemeClr val="tx1"/>
          </a:solidFill>
          <a:ln w="9525">
            <a:solidFill>
              <a:schemeClr val="tx1"/>
            </a:solidFill>
            <a:round/>
            <a:headEnd/>
            <a:tailEnd/>
          </a:ln>
        </p:spPr>
        <p:txBody>
          <a:bodyPr/>
          <a:lstStyle/>
          <a:p>
            <a:endParaRPr lang="en-US"/>
          </a:p>
        </p:txBody>
      </p:sp>
      <p:sp>
        <p:nvSpPr>
          <p:cNvPr id="115807" name="Freeform 756"/>
          <p:cNvSpPr>
            <a:spLocks/>
          </p:cNvSpPr>
          <p:nvPr/>
        </p:nvSpPr>
        <p:spPr bwMode="auto">
          <a:xfrm>
            <a:off x="7650163" y="2298700"/>
            <a:ext cx="50800" cy="55563"/>
          </a:xfrm>
          <a:custGeom>
            <a:avLst/>
            <a:gdLst>
              <a:gd name="T0" fmla="*/ 2147483646 w 193"/>
              <a:gd name="T1" fmla="*/ 2147483646 h 212"/>
              <a:gd name="T2" fmla="*/ 2147483646 w 193"/>
              <a:gd name="T3" fmla="*/ 0 h 212"/>
              <a:gd name="T4" fmla="*/ 0 w 193"/>
              <a:gd name="T5" fmla="*/ 2147483646 h 212"/>
              <a:gd name="T6" fmla="*/ 2147483646 w 193"/>
              <a:gd name="T7" fmla="*/ 2147483646 h 212"/>
              <a:gd name="T8" fmla="*/ 0 60000 65536"/>
              <a:gd name="T9" fmla="*/ 0 60000 65536"/>
              <a:gd name="T10" fmla="*/ 0 60000 65536"/>
              <a:gd name="T11" fmla="*/ 0 60000 65536"/>
              <a:gd name="T12" fmla="*/ 0 w 193"/>
              <a:gd name="T13" fmla="*/ 0 h 212"/>
              <a:gd name="T14" fmla="*/ 193 w 193"/>
              <a:gd name="T15" fmla="*/ 212 h 212"/>
            </a:gdLst>
            <a:ahLst/>
            <a:cxnLst>
              <a:cxn ang="T8">
                <a:pos x="T0" y="T1"/>
              </a:cxn>
              <a:cxn ang="T9">
                <a:pos x="T2" y="T3"/>
              </a:cxn>
              <a:cxn ang="T10">
                <a:pos x="T4" y="T5"/>
              </a:cxn>
              <a:cxn ang="T11">
                <a:pos x="T6" y="T7"/>
              </a:cxn>
            </a:cxnLst>
            <a:rect l="T12" t="T13" r="T14" b="T15"/>
            <a:pathLst>
              <a:path w="193" h="212">
                <a:moveTo>
                  <a:pt x="193" y="212"/>
                </a:moveTo>
                <a:lnTo>
                  <a:pt x="28" y="0"/>
                </a:lnTo>
                <a:lnTo>
                  <a:pt x="0" y="59"/>
                </a:lnTo>
                <a:lnTo>
                  <a:pt x="193" y="212"/>
                </a:lnTo>
                <a:close/>
              </a:path>
            </a:pathLst>
          </a:custGeom>
          <a:solidFill>
            <a:schemeClr val="tx1"/>
          </a:solidFill>
          <a:ln w="9525">
            <a:solidFill>
              <a:schemeClr val="tx1"/>
            </a:solidFill>
            <a:round/>
            <a:headEnd/>
            <a:tailEnd/>
          </a:ln>
        </p:spPr>
        <p:txBody>
          <a:bodyPr/>
          <a:lstStyle/>
          <a:p>
            <a:endParaRPr lang="en-US"/>
          </a:p>
        </p:txBody>
      </p:sp>
      <p:sp>
        <p:nvSpPr>
          <p:cNvPr id="115808" name="Freeform 757"/>
          <p:cNvSpPr>
            <a:spLocks/>
          </p:cNvSpPr>
          <p:nvPr/>
        </p:nvSpPr>
        <p:spPr bwMode="auto">
          <a:xfrm>
            <a:off x="7650163" y="2298700"/>
            <a:ext cx="65087" cy="55563"/>
          </a:xfrm>
          <a:custGeom>
            <a:avLst/>
            <a:gdLst>
              <a:gd name="T0" fmla="*/ 2147483646 w 244"/>
              <a:gd name="T1" fmla="*/ 2147483646 h 212"/>
              <a:gd name="T2" fmla="*/ 2147483646 w 244"/>
              <a:gd name="T3" fmla="*/ 2147483646 h 212"/>
              <a:gd name="T4" fmla="*/ 0 w 244"/>
              <a:gd name="T5" fmla="*/ 2147483646 h 212"/>
              <a:gd name="T6" fmla="*/ 2147483646 w 244"/>
              <a:gd name="T7" fmla="*/ 0 h 212"/>
              <a:gd name="T8" fmla="*/ 2147483646 w 244"/>
              <a:gd name="T9" fmla="*/ 2147483646 h 212"/>
              <a:gd name="T10" fmla="*/ 0 60000 65536"/>
              <a:gd name="T11" fmla="*/ 0 60000 65536"/>
              <a:gd name="T12" fmla="*/ 0 60000 65536"/>
              <a:gd name="T13" fmla="*/ 0 60000 65536"/>
              <a:gd name="T14" fmla="*/ 0 60000 65536"/>
              <a:gd name="T15" fmla="*/ 0 w 244"/>
              <a:gd name="T16" fmla="*/ 0 h 212"/>
              <a:gd name="T17" fmla="*/ 244 w 244"/>
              <a:gd name="T18" fmla="*/ 212 h 212"/>
            </a:gdLst>
            <a:ahLst/>
            <a:cxnLst>
              <a:cxn ang="T10">
                <a:pos x="T0" y="T1"/>
              </a:cxn>
              <a:cxn ang="T11">
                <a:pos x="T2" y="T3"/>
              </a:cxn>
              <a:cxn ang="T12">
                <a:pos x="T4" y="T5"/>
              </a:cxn>
              <a:cxn ang="T13">
                <a:pos x="T6" y="T7"/>
              </a:cxn>
              <a:cxn ang="T14">
                <a:pos x="T8" y="T9"/>
              </a:cxn>
            </a:cxnLst>
            <a:rect l="T15" t="T16" r="T17" b="T18"/>
            <a:pathLst>
              <a:path w="244" h="212">
                <a:moveTo>
                  <a:pt x="244" y="172"/>
                </a:moveTo>
                <a:lnTo>
                  <a:pt x="193" y="212"/>
                </a:lnTo>
                <a:lnTo>
                  <a:pt x="0" y="59"/>
                </a:lnTo>
                <a:lnTo>
                  <a:pt x="28" y="0"/>
                </a:lnTo>
                <a:lnTo>
                  <a:pt x="244" y="172"/>
                </a:lnTo>
                <a:close/>
              </a:path>
            </a:pathLst>
          </a:custGeom>
          <a:solidFill>
            <a:schemeClr val="tx1"/>
          </a:solidFill>
          <a:ln w="0">
            <a:solidFill>
              <a:schemeClr val="tx1"/>
            </a:solidFill>
            <a:round/>
            <a:headEnd/>
            <a:tailEnd/>
          </a:ln>
        </p:spPr>
        <p:txBody>
          <a:bodyPr/>
          <a:lstStyle/>
          <a:p>
            <a:endParaRPr lang="en-US"/>
          </a:p>
        </p:txBody>
      </p:sp>
      <p:sp>
        <p:nvSpPr>
          <p:cNvPr id="115809" name="Freeform 758"/>
          <p:cNvSpPr>
            <a:spLocks/>
          </p:cNvSpPr>
          <p:nvPr/>
        </p:nvSpPr>
        <p:spPr bwMode="auto">
          <a:xfrm>
            <a:off x="7851775" y="2301875"/>
            <a:ext cx="66675" cy="41275"/>
          </a:xfrm>
          <a:custGeom>
            <a:avLst/>
            <a:gdLst>
              <a:gd name="T0" fmla="*/ 2147483646 w 252"/>
              <a:gd name="T1" fmla="*/ 0 h 153"/>
              <a:gd name="T2" fmla="*/ 2147483646 w 252"/>
              <a:gd name="T3" fmla="*/ 2147483646 h 153"/>
              <a:gd name="T4" fmla="*/ 0 w 252"/>
              <a:gd name="T5" fmla="*/ 2147483646 h 153"/>
              <a:gd name="T6" fmla="*/ 2147483646 w 252"/>
              <a:gd name="T7" fmla="*/ 0 h 153"/>
              <a:gd name="T8" fmla="*/ 0 60000 65536"/>
              <a:gd name="T9" fmla="*/ 0 60000 65536"/>
              <a:gd name="T10" fmla="*/ 0 60000 65536"/>
              <a:gd name="T11" fmla="*/ 0 60000 65536"/>
              <a:gd name="T12" fmla="*/ 0 w 252"/>
              <a:gd name="T13" fmla="*/ 0 h 153"/>
              <a:gd name="T14" fmla="*/ 252 w 252"/>
              <a:gd name="T15" fmla="*/ 153 h 153"/>
            </a:gdLst>
            <a:ahLst/>
            <a:cxnLst>
              <a:cxn ang="T8">
                <a:pos x="T0" y="T1"/>
              </a:cxn>
              <a:cxn ang="T9">
                <a:pos x="T2" y="T3"/>
              </a:cxn>
              <a:cxn ang="T10">
                <a:pos x="T4" y="T5"/>
              </a:cxn>
              <a:cxn ang="T11">
                <a:pos x="T6" y="T7"/>
              </a:cxn>
            </a:cxnLst>
            <a:rect l="T12" t="T13" r="T14" b="T15"/>
            <a:pathLst>
              <a:path w="252" h="153">
                <a:moveTo>
                  <a:pt x="230" y="0"/>
                </a:moveTo>
                <a:lnTo>
                  <a:pt x="252" y="61"/>
                </a:lnTo>
                <a:lnTo>
                  <a:pt x="0" y="153"/>
                </a:lnTo>
                <a:lnTo>
                  <a:pt x="230" y="0"/>
                </a:lnTo>
                <a:close/>
              </a:path>
            </a:pathLst>
          </a:custGeom>
          <a:solidFill>
            <a:schemeClr val="tx1"/>
          </a:solidFill>
          <a:ln w="9525">
            <a:solidFill>
              <a:schemeClr val="tx1"/>
            </a:solidFill>
            <a:round/>
            <a:headEnd/>
            <a:tailEnd/>
          </a:ln>
        </p:spPr>
        <p:txBody>
          <a:bodyPr/>
          <a:lstStyle/>
          <a:p>
            <a:endParaRPr lang="en-US"/>
          </a:p>
        </p:txBody>
      </p:sp>
      <p:sp>
        <p:nvSpPr>
          <p:cNvPr id="115810" name="Freeform 759"/>
          <p:cNvSpPr>
            <a:spLocks/>
          </p:cNvSpPr>
          <p:nvPr/>
        </p:nvSpPr>
        <p:spPr bwMode="auto">
          <a:xfrm>
            <a:off x="7851775" y="2317750"/>
            <a:ext cx="66675" cy="36513"/>
          </a:xfrm>
          <a:custGeom>
            <a:avLst/>
            <a:gdLst>
              <a:gd name="T0" fmla="*/ 2147483646 w 252"/>
              <a:gd name="T1" fmla="*/ 0 h 136"/>
              <a:gd name="T2" fmla="*/ 0 w 252"/>
              <a:gd name="T3" fmla="*/ 2147483646 h 136"/>
              <a:gd name="T4" fmla="*/ 2147483646 w 252"/>
              <a:gd name="T5" fmla="*/ 2147483646 h 136"/>
              <a:gd name="T6" fmla="*/ 2147483646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252" y="0"/>
                </a:moveTo>
                <a:lnTo>
                  <a:pt x="0" y="92"/>
                </a:lnTo>
                <a:lnTo>
                  <a:pt x="46" y="136"/>
                </a:lnTo>
                <a:lnTo>
                  <a:pt x="252" y="0"/>
                </a:lnTo>
                <a:close/>
              </a:path>
            </a:pathLst>
          </a:custGeom>
          <a:solidFill>
            <a:schemeClr val="tx1"/>
          </a:solidFill>
          <a:ln w="9525">
            <a:solidFill>
              <a:schemeClr val="tx1"/>
            </a:solidFill>
            <a:round/>
            <a:headEnd/>
            <a:tailEnd/>
          </a:ln>
        </p:spPr>
        <p:txBody>
          <a:bodyPr/>
          <a:lstStyle/>
          <a:p>
            <a:endParaRPr lang="en-US"/>
          </a:p>
        </p:txBody>
      </p:sp>
      <p:sp>
        <p:nvSpPr>
          <p:cNvPr id="115811" name="Freeform 760"/>
          <p:cNvSpPr>
            <a:spLocks/>
          </p:cNvSpPr>
          <p:nvPr/>
        </p:nvSpPr>
        <p:spPr bwMode="auto">
          <a:xfrm>
            <a:off x="7851775" y="2301875"/>
            <a:ext cx="66675" cy="52388"/>
          </a:xfrm>
          <a:custGeom>
            <a:avLst/>
            <a:gdLst>
              <a:gd name="T0" fmla="*/ 2147483646 w 252"/>
              <a:gd name="T1" fmla="*/ 0 h 197"/>
              <a:gd name="T2" fmla="*/ 2147483646 w 252"/>
              <a:gd name="T3" fmla="*/ 2147483646 h 197"/>
              <a:gd name="T4" fmla="*/ 2147483646 w 252"/>
              <a:gd name="T5" fmla="*/ 2147483646 h 197"/>
              <a:gd name="T6" fmla="*/ 0 w 252"/>
              <a:gd name="T7" fmla="*/ 2147483646 h 197"/>
              <a:gd name="T8" fmla="*/ 2147483646 w 252"/>
              <a:gd name="T9" fmla="*/ 0 h 197"/>
              <a:gd name="T10" fmla="*/ 0 60000 65536"/>
              <a:gd name="T11" fmla="*/ 0 60000 65536"/>
              <a:gd name="T12" fmla="*/ 0 60000 65536"/>
              <a:gd name="T13" fmla="*/ 0 60000 65536"/>
              <a:gd name="T14" fmla="*/ 0 60000 65536"/>
              <a:gd name="T15" fmla="*/ 0 w 252"/>
              <a:gd name="T16" fmla="*/ 0 h 197"/>
              <a:gd name="T17" fmla="*/ 252 w 252"/>
              <a:gd name="T18" fmla="*/ 197 h 197"/>
            </a:gdLst>
            <a:ahLst/>
            <a:cxnLst>
              <a:cxn ang="T10">
                <a:pos x="T0" y="T1"/>
              </a:cxn>
              <a:cxn ang="T11">
                <a:pos x="T2" y="T3"/>
              </a:cxn>
              <a:cxn ang="T12">
                <a:pos x="T4" y="T5"/>
              </a:cxn>
              <a:cxn ang="T13">
                <a:pos x="T6" y="T7"/>
              </a:cxn>
              <a:cxn ang="T14">
                <a:pos x="T8" y="T9"/>
              </a:cxn>
            </a:cxnLst>
            <a:rect l="T15" t="T16" r="T17" b="T18"/>
            <a:pathLst>
              <a:path w="252" h="197">
                <a:moveTo>
                  <a:pt x="230" y="0"/>
                </a:moveTo>
                <a:lnTo>
                  <a:pt x="252" y="61"/>
                </a:lnTo>
                <a:lnTo>
                  <a:pt x="46" y="197"/>
                </a:lnTo>
                <a:lnTo>
                  <a:pt x="0" y="153"/>
                </a:lnTo>
                <a:lnTo>
                  <a:pt x="230" y="0"/>
                </a:lnTo>
                <a:close/>
              </a:path>
            </a:pathLst>
          </a:custGeom>
          <a:solidFill>
            <a:schemeClr val="tx1"/>
          </a:solidFill>
          <a:ln w="0">
            <a:solidFill>
              <a:schemeClr val="tx1"/>
            </a:solidFill>
            <a:round/>
            <a:headEnd/>
            <a:tailEnd/>
          </a:ln>
        </p:spPr>
        <p:txBody>
          <a:bodyPr/>
          <a:lstStyle/>
          <a:p>
            <a:endParaRPr lang="en-US"/>
          </a:p>
        </p:txBody>
      </p:sp>
      <p:sp>
        <p:nvSpPr>
          <p:cNvPr id="115812" name="Freeform 761"/>
          <p:cNvSpPr>
            <a:spLocks/>
          </p:cNvSpPr>
          <p:nvPr/>
        </p:nvSpPr>
        <p:spPr bwMode="auto">
          <a:xfrm>
            <a:off x="7815263" y="2343150"/>
            <a:ext cx="49212" cy="61913"/>
          </a:xfrm>
          <a:custGeom>
            <a:avLst/>
            <a:gdLst>
              <a:gd name="T0" fmla="*/ 2147483646 w 182"/>
              <a:gd name="T1" fmla="*/ 0 h 240"/>
              <a:gd name="T2" fmla="*/ 2147483646 w 182"/>
              <a:gd name="T3" fmla="*/ 2147483646 h 240"/>
              <a:gd name="T4" fmla="*/ 0 w 182"/>
              <a:gd name="T5" fmla="*/ 2147483646 h 240"/>
              <a:gd name="T6" fmla="*/ 2147483646 w 182"/>
              <a:gd name="T7" fmla="*/ 0 h 240"/>
              <a:gd name="T8" fmla="*/ 0 60000 65536"/>
              <a:gd name="T9" fmla="*/ 0 60000 65536"/>
              <a:gd name="T10" fmla="*/ 0 60000 65536"/>
              <a:gd name="T11" fmla="*/ 0 60000 65536"/>
              <a:gd name="T12" fmla="*/ 0 w 182"/>
              <a:gd name="T13" fmla="*/ 0 h 240"/>
              <a:gd name="T14" fmla="*/ 182 w 182"/>
              <a:gd name="T15" fmla="*/ 240 h 240"/>
            </a:gdLst>
            <a:ahLst/>
            <a:cxnLst>
              <a:cxn ang="T8">
                <a:pos x="T0" y="T1"/>
              </a:cxn>
              <a:cxn ang="T9">
                <a:pos x="T2" y="T3"/>
              </a:cxn>
              <a:cxn ang="T10">
                <a:pos x="T4" y="T5"/>
              </a:cxn>
              <a:cxn ang="T11">
                <a:pos x="T6" y="T7"/>
              </a:cxn>
            </a:cxnLst>
            <a:rect l="T12" t="T13" r="T14" b="T15"/>
            <a:pathLst>
              <a:path w="182" h="240">
                <a:moveTo>
                  <a:pt x="136" y="0"/>
                </a:moveTo>
                <a:lnTo>
                  <a:pt x="182" y="44"/>
                </a:lnTo>
                <a:lnTo>
                  <a:pt x="0" y="240"/>
                </a:lnTo>
                <a:lnTo>
                  <a:pt x="136" y="0"/>
                </a:lnTo>
                <a:close/>
              </a:path>
            </a:pathLst>
          </a:custGeom>
          <a:solidFill>
            <a:schemeClr val="tx1"/>
          </a:solidFill>
          <a:ln w="9525">
            <a:solidFill>
              <a:schemeClr val="tx1"/>
            </a:solidFill>
            <a:round/>
            <a:headEnd/>
            <a:tailEnd/>
          </a:ln>
        </p:spPr>
        <p:txBody>
          <a:bodyPr/>
          <a:lstStyle/>
          <a:p>
            <a:endParaRPr lang="en-US"/>
          </a:p>
        </p:txBody>
      </p:sp>
      <p:sp>
        <p:nvSpPr>
          <p:cNvPr id="115813" name="Freeform 762"/>
          <p:cNvSpPr>
            <a:spLocks/>
          </p:cNvSpPr>
          <p:nvPr/>
        </p:nvSpPr>
        <p:spPr bwMode="auto">
          <a:xfrm>
            <a:off x="7815263" y="2354263"/>
            <a:ext cx="49212" cy="55562"/>
          </a:xfrm>
          <a:custGeom>
            <a:avLst/>
            <a:gdLst>
              <a:gd name="T0" fmla="*/ 2147483646 w 182"/>
              <a:gd name="T1" fmla="*/ 0 h 213"/>
              <a:gd name="T2" fmla="*/ 0 w 182"/>
              <a:gd name="T3" fmla="*/ 2147483646 h 213"/>
              <a:gd name="T4" fmla="*/ 2147483646 w 182"/>
              <a:gd name="T5" fmla="*/ 2147483646 h 213"/>
              <a:gd name="T6" fmla="*/ 2147483646 w 182"/>
              <a:gd name="T7" fmla="*/ 0 h 213"/>
              <a:gd name="T8" fmla="*/ 0 60000 65536"/>
              <a:gd name="T9" fmla="*/ 0 60000 65536"/>
              <a:gd name="T10" fmla="*/ 0 60000 65536"/>
              <a:gd name="T11" fmla="*/ 0 60000 65536"/>
              <a:gd name="T12" fmla="*/ 0 w 182"/>
              <a:gd name="T13" fmla="*/ 0 h 213"/>
              <a:gd name="T14" fmla="*/ 182 w 182"/>
              <a:gd name="T15" fmla="*/ 213 h 213"/>
            </a:gdLst>
            <a:ahLst/>
            <a:cxnLst>
              <a:cxn ang="T8">
                <a:pos x="T0" y="T1"/>
              </a:cxn>
              <a:cxn ang="T9">
                <a:pos x="T2" y="T3"/>
              </a:cxn>
              <a:cxn ang="T10">
                <a:pos x="T4" y="T5"/>
              </a:cxn>
              <a:cxn ang="T11">
                <a:pos x="T6" y="T7"/>
              </a:cxn>
            </a:cxnLst>
            <a:rect l="T12" t="T13" r="T14" b="T15"/>
            <a:pathLst>
              <a:path w="182" h="213">
                <a:moveTo>
                  <a:pt x="182" y="0"/>
                </a:moveTo>
                <a:lnTo>
                  <a:pt x="0" y="196"/>
                </a:lnTo>
                <a:lnTo>
                  <a:pt x="62" y="213"/>
                </a:lnTo>
                <a:lnTo>
                  <a:pt x="182" y="0"/>
                </a:lnTo>
                <a:close/>
              </a:path>
            </a:pathLst>
          </a:custGeom>
          <a:solidFill>
            <a:schemeClr val="tx1"/>
          </a:solidFill>
          <a:ln w="9525">
            <a:solidFill>
              <a:schemeClr val="tx1"/>
            </a:solidFill>
            <a:round/>
            <a:headEnd/>
            <a:tailEnd/>
          </a:ln>
        </p:spPr>
        <p:txBody>
          <a:bodyPr/>
          <a:lstStyle/>
          <a:p>
            <a:endParaRPr lang="en-US"/>
          </a:p>
        </p:txBody>
      </p:sp>
      <p:sp>
        <p:nvSpPr>
          <p:cNvPr id="115814" name="Freeform 763"/>
          <p:cNvSpPr>
            <a:spLocks/>
          </p:cNvSpPr>
          <p:nvPr/>
        </p:nvSpPr>
        <p:spPr bwMode="auto">
          <a:xfrm>
            <a:off x="7815263" y="2343150"/>
            <a:ext cx="49212" cy="66675"/>
          </a:xfrm>
          <a:custGeom>
            <a:avLst/>
            <a:gdLst>
              <a:gd name="T0" fmla="*/ 2147483646 w 182"/>
              <a:gd name="T1" fmla="*/ 0 h 257"/>
              <a:gd name="T2" fmla="*/ 2147483646 w 182"/>
              <a:gd name="T3" fmla="*/ 2147483646 h 257"/>
              <a:gd name="T4" fmla="*/ 2147483646 w 182"/>
              <a:gd name="T5" fmla="*/ 2147483646 h 257"/>
              <a:gd name="T6" fmla="*/ 0 w 182"/>
              <a:gd name="T7" fmla="*/ 2147483646 h 257"/>
              <a:gd name="T8" fmla="*/ 2147483646 w 182"/>
              <a:gd name="T9" fmla="*/ 0 h 257"/>
              <a:gd name="T10" fmla="*/ 0 60000 65536"/>
              <a:gd name="T11" fmla="*/ 0 60000 65536"/>
              <a:gd name="T12" fmla="*/ 0 60000 65536"/>
              <a:gd name="T13" fmla="*/ 0 60000 65536"/>
              <a:gd name="T14" fmla="*/ 0 60000 65536"/>
              <a:gd name="T15" fmla="*/ 0 w 182"/>
              <a:gd name="T16" fmla="*/ 0 h 257"/>
              <a:gd name="T17" fmla="*/ 182 w 182"/>
              <a:gd name="T18" fmla="*/ 257 h 257"/>
            </a:gdLst>
            <a:ahLst/>
            <a:cxnLst>
              <a:cxn ang="T10">
                <a:pos x="T0" y="T1"/>
              </a:cxn>
              <a:cxn ang="T11">
                <a:pos x="T2" y="T3"/>
              </a:cxn>
              <a:cxn ang="T12">
                <a:pos x="T4" y="T5"/>
              </a:cxn>
              <a:cxn ang="T13">
                <a:pos x="T6" y="T7"/>
              </a:cxn>
              <a:cxn ang="T14">
                <a:pos x="T8" y="T9"/>
              </a:cxn>
            </a:cxnLst>
            <a:rect l="T15" t="T16" r="T17" b="T18"/>
            <a:pathLst>
              <a:path w="182" h="257">
                <a:moveTo>
                  <a:pt x="136" y="0"/>
                </a:moveTo>
                <a:lnTo>
                  <a:pt x="182" y="44"/>
                </a:lnTo>
                <a:lnTo>
                  <a:pt x="62" y="257"/>
                </a:lnTo>
                <a:lnTo>
                  <a:pt x="0" y="240"/>
                </a:lnTo>
                <a:lnTo>
                  <a:pt x="136" y="0"/>
                </a:lnTo>
                <a:close/>
              </a:path>
            </a:pathLst>
          </a:custGeom>
          <a:solidFill>
            <a:schemeClr val="tx1"/>
          </a:solidFill>
          <a:ln w="0">
            <a:solidFill>
              <a:schemeClr val="tx1"/>
            </a:solidFill>
            <a:round/>
            <a:headEnd/>
            <a:tailEnd/>
          </a:ln>
        </p:spPr>
        <p:txBody>
          <a:bodyPr/>
          <a:lstStyle/>
          <a:p>
            <a:endParaRPr lang="en-US"/>
          </a:p>
        </p:txBody>
      </p:sp>
      <p:sp>
        <p:nvSpPr>
          <p:cNvPr id="115815" name="Freeform 764"/>
          <p:cNvSpPr>
            <a:spLocks/>
          </p:cNvSpPr>
          <p:nvPr/>
        </p:nvSpPr>
        <p:spPr bwMode="auto">
          <a:xfrm>
            <a:off x="7812088" y="2405063"/>
            <a:ext cx="19050" cy="73025"/>
          </a:xfrm>
          <a:custGeom>
            <a:avLst/>
            <a:gdLst>
              <a:gd name="T0" fmla="*/ 2147483646 w 74"/>
              <a:gd name="T1" fmla="*/ 0 h 275"/>
              <a:gd name="T2" fmla="*/ 2147483646 w 74"/>
              <a:gd name="T3" fmla="*/ 2147483646 h 275"/>
              <a:gd name="T4" fmla="*/ 0 w 74"/>
              <a:gd name="T5" fmla="*/ 2147483646 h 275"/>
              <a:gd name="T6" fmla="*/ 2147483646 w 74"/>
              <a:gd name="T7" fmla="*/ 0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12" y="0"/>
                </a:moveTo>
                <a:lnTo>
                  <a:pt x="74" y="17"/>
                </a:lnTo>
                <a:lnTo>
                  <a:pt x="0" y="275"/>
                </a:lnTo>
                <a:lnTo>
                  <a:pt x="12" y="0"/>
                </a:lnTo>
                <a:close/>
              </a:path>
            </a:pathLst>
          </a:custGeom>
          <a:solidFill>
            <a:schemeClr val="tx1"/>
          </a:solidFill>
          <a:ln w="9525">
            <a:solidFill>
              <a:schemeClr val="tx1"/>
            </a:solidFill>
            <a:round/>
            <a:headEnd/>
            <a:tailEnd/>
          </a:ln>
        </p:spPr>
        <p:txBody>
          <a:bodyPr/>
          <a:lstStyle/>
          <a:p>
            <a:endParaRPr lang="en-US"/>
          </a:p>
        </p:txBody>
      </p:sp>
      <p:sp>
        <p:nvSpPr>
          <p:cNvPr id="115816" name="Freeform 765"/>
          <p:cNvSpPr>
            <a:spLocks/>
          </p:cNvSpPr>
          <p:nvPr/>
        </p:nvSpPr>
        <p:spPr bwMode="auto">
          <a:xfrm>
            <a:off x="7812088" y="2409825"/>
            <a:ext cx="19050" cy="68263"/>
          </a:xfrm>
          <a:custGeom>
            <a:avLst/>
            <a:gdLst>
              <a:gd name="T0" fmla="*/ 2147483646 w 74"/>
              <a:gd name="T1" fmla="*/ 0 h 258"/>
              <a:gd name="T2" fmla="*/ 0 w 74"/>
              <a:gd name="T3" fmla="*/ 2147483646 h 258"/>
              <a:gd name="T4" fmla="*/ 2147483646 w 74"/>
              <a:gd name="T5" fmla="*/ 2147483646 h 258"/>
              <a:gd name="T6" fmla="*/ 2147483646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115817" name="Freeform 766"/>
          <p:cNvSpPr>
            <a:spLocks/>
          </p:cNvSpPr>
          <p:nvPr/>
        </p:nvSpPr>
        <p:spPr bwMode="auto">
          <a:xfrm>
            <a:off x="7812088" y="2405063"/>
            <a:ext cx="19050" cy="73025"/>
          </a:xfrm>
          <a:custGeom>
            <a:avLst/>
            <a:gdLst>
              <a:gd name="T0" fmla="*/ 2147483646 w 74"/>
              <a:gd name="T1" fmla="*/ 0 h 275"/>
              <a:gd name="T2" fmla="*/ 2147483646 w 74"/>
              <a:gd name="T3" fmla="*/ 2147483646 h 275"/>
              <a:gd name="T4" fmla="*/ 2147483646 w 74"/>
              <a:gd name="T5" fmla="*/ 2147483646 h 275"/>
              <a:gd name="T6" fmla="*/ 0 w 74"/>
              <a:gd name="T7" fmla="*/ 2147483646 h 275"/>
              <a:gd name="T8" fmla="*/ 2147483646 w 74"/>
              <a:gd name="T9" fmla="*/ 0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12" y="0"/>
                </a:moveTo>
                <a:lnTo>
                  <a:pt x="74" y="17"/>
                </a:lnTo>
                <a:lnTo>
                  <a:pt x="63" y="263"/>
                </a:lnTo>
                <a:lnTo>
                  <a:pt x="0" y="275"/>
                </a:lnTo>
                <a:lnTo>
                  <a:pt x="12" y="0"/>
                </a:lnTo>
                <a:close/>
              </a:path>
            </a:pathLst>
          </a:custGeom>
          <a:solidFill>
            <a:schemeClr val="tx1"/>
          </a:solidFill>
          <a:ln w="0">
            <a:solidFill>
              <a:schemeClr val="tx1"/>
            </a:solidFill>
            <a:round/>
            <a:headEnd/>
            <a:tailEnd/>
          </a:ln>
        </p:spPr>
        <p:txBody>
          <a:bodyPr/>
          <a:lstStyle/>
          <a:p>
            <a:endParaRPr lang="en-US"/>
          </a:p>
        </p:txBody>
      </p:sp>
      <p:sp>
        <p:nvSpPr>
          <p:cNvPr id="115818" name="Freeform 767"/>
          <p:cNvSpPr>
            <a:spLocks/>
          </p:cNvSpPr>
          <p:nvPr/>
        </p:nvSpPr>
        <p:spPr bwMode="auto">
          <a:xfrm>
            <a:off x="7812088" y="2474913"/>
            <a:ext cx="30162" cy="69850"/>
          </a:xfrm>
          <a:custGeom>
            <a:avLst/>
            <a:gdLst>
              <a:gd name="T0" fmla="*/ 0 w 115"/>
              <a:gd name="T1" fmla="*/ 2147483646 h 263"/>
              <a:gd name="T2" fmla="*/ 2147483646 w 115"/>
              <a:gd name="T3" fmla="*/ 0 h 263"/>
              <a:gd name="T4" fmla="*/ 2147483646 w 115"/>
              <a:gd name="T5" fmla="*/ 2147483646 h 263"/>
              <a:gd name="T6" fmla="*/ 0 w 115"/>
              <a:gd name="T7" fmla="*/ 2147483646 h 263"/>
              <a:gd name="T8" fmla="*/ 0 60000 65536"/>
              <a:gd name="T9" fmla="*/ 0 60000 65536"/>
              <a:gd name="T10" fmla="*/ 0 60000 65536"/>
              <a:gd name="T11" fmla="*/ 0 60000 65536"/>
              <a:gd name="T12" fmla="*/ 0 w 115"/>
              <a:gd name="T13" fmla="*/ 0 h 263"/>
              <a:gd name="T14" fmla="*/ 115 w 115"/>
              <a:gd name="T15" fmla="*/ 263 h 263"/>
            </a:gdLst>
            <a:ahLst/>
            <a:cxnLst>
              <a:cxn ang="T8">
                <a:pos x="T0" y="T1"/>
              </a:cxn>
              <a:cxn ang="T9">
                <a:pos x="T2" y="T3"/>
              </a:cxn>
              <a:cxn ang="T10">
                <a:pos x="T4" y="T5"/>
              </a:cxn>
              <a:cxn ang="T11">
                <a:pos x="T6" y="T7"/>
              </a:cxn>
            </a:cxnLst>
            <a:rect l="T12" t="T13" r="T14" b="T15"/>
            <a:pathLst>
              <a:path w="115" h="263">
                <a:moveTo>
                  <a:pt x="0" y="12"/>
                </a:moveTo>
                <a:lnTo>
                  <a:pt x="63" y="0"/>
                </a:lnTo>
                <a:lnTo>
                  <a:pt x="115" y="263"/>
                </a:lnTo>
                <a:lnTo>
                  <a:pt x="0" y="12"/>
                </a:lnTo>
                <a:close/>
              </a:path>
            </a:pathLst>
          </a:custGeom>
          <a:solidFill>
            <a:schemeClr val="tx1"/>
          </a:solidFill>
          <a:ln w="9525">
            <a:solidFill>
              <a:schemeClr val="tx1"/>
            </a:solidFill>
            <a:round/>
            <a:headEnd/>
            <a:tailEnd/>
          </a:ln>
        </p:spPr>
        <p:txBody>
          <a:bodyPr/>
          <a:lstStyle/>
          <a:p>
            <a:endParaRPr lang="en-US"/>
          </a:p>
        </p:txBody>
      </p:sp>
      <p:sp>
        <p:nvSpPr>
          <p:cNvPr id="115819" name="Freeform 768"/>
          <p:cNvSpPr>
            <a:spLocks/>
          </p:cNvSpPr>
          <p:nvPr/>
        </p:nvSpPr>
        <p:spPr bwMode="auto">
          <a:xfrm>
            <a:off x="7829550" y="2474913"/>
            <a:ext cx="26988" cy="69850"/>
          </a:xfrm>
          <a:custGeom>
            <a:avLst/>
            <a:gdLst>
              <a:gd name="T0" fmla="*/ 0 w 102"/>
              <a:gd name="T1" fmla="*/ 0 h 263"/>
              <a:gd name="T2" fmla="*/ 2147483646 w 102"/>
              <a:gd name="T3" fmla="*/ 2147483646 h 263"/>
              <a:gd name="T4" fmla="*/ 2147483646 w 102"/>
              <a:gd name="T5" fmla="*/ 2147483646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0" y="0"/>
                </a:moveTo>
                <a:lnTo>
                  <a:pt x="52" y="263"/>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115820" name="Freeform 769"/>
          <p:cNvSpPr>
            <a:spLocks/>
          </p:cNvSpPr>
          <p:nvPr/>
        </p:nvSpPr>
        <p:spPr bwMode="auto">
          <a:xfrm>
            <a:off x="7812088" y="2474913"/>
            <a:ext cx="44450" cy="69850"/>
          </a:xfrm>
          <a:custGeom>
            <a:avLst/>
            <a:gdLst>
              <a:gd name="T0" fmla="*/ 0 w 165"/>
              <a:gd name="T1" fmla="*/ 2147483646 h 263"/>
              <a:gd name="T2" fmla="*/ 2147483646 w 165"/>
              <a:gd name="T3" fmla="*/ 0 h 263"/>
              <a:gd name="T4" fmla="*/ 2147483646 w 165"/>
              <a:gd name="T5" fmla="*/ 2147483646 h 263"/>
              <a:gd name="T6" fmla="*/ 2147483646 w 165"/>
              <a:gd name="T7" fmla="*/ 2147483646 h 263"/>
              <a:gd name="T8" fmla="*/ 0 w 165"/>
              <a:gd name="T9" fmla="*/ 2147483646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0" y="12"/>
                </a:moveTo>
                <a:lnTo>
                  <a:pt x="63" y="0"/>
                </a:lnTo>
                <a:lnTo>
                  <a:pt x="165" y="223"/>
                </a:lnTo>
                <a:lnTo>
                  <a:pt x="115" y="263"/>
                </a:lnTo>
                <a:lnTo>
                  <a:pt x="0" y="12"/>
                </a:lnTo>
                <a:close/>
              </a:path>
            </a:pathLst>
          </a:custGeom>
          <a:solidFill>
            <a:schemeClr val="tx1"/>
          </a:solidFill>
          <a:ln w="0">
            <a:solidFill>
              <a:schemeClr val="tx1"/>
            </a:solidFill>
            <a:round/>
            <a:headEnd/>
            <a:tailEnd/>
          </a:ln>
        </p:spPr>
        <p:txBody>
          <a:bodyPr/>
          <a:lstStyle/>
          <a:p>
            <a:endParaRPr lang="en-US"/>
          </a:p>
        </p:txBody>
      </p:sp>
      <p:sp>
        <p:nvSpPr>
          <p:cNvPr id="115821" name="Freeform 770"/>
          <p:cNvSpPr>
            <a:spLocks/>
          </p:cNvSpPr>
          <p:nvPr/>
        </p:nvSpPr>
        <p:spPr bwMode="auto">
          <a:xfrm>
            <a:off x="7842250" y="2535238"/>
            <a:ext cx="57150" cy="55562"/>
          </a:xfrm>
          <a:custGeom>
            <a:avLst/>
            <a:gdLst>
              <a:gd name="T0" fmla="*/ 0 w 216"/>
              <a:gd name="T1" fmla="*/ 2147483646 h 210"/>
              <a:gd name="T2" fmla="*/ 2147483646 w 216"/>
              <a:gd name="T3" fmla="*/ 0 h 210"/>
              <a:gd name="T4" fmla="*/ 2147483646 w 216"/>
              <a:gd name="T5" fmla="*/ 2147483646 h 210"/>
              <a:gd name="T6" fmla="*/ 0 w 216"/>
              <a:gd name="T7" fmla="*/ 2147483646 h 210"/>
              <a:gd name="T8" fmla="*/ 0 60000 65536"/>
              <a:gd name="T9" fmla="*/ 0 60000 65536"/>
              <a:gd name="T10" fmla="*/ 0 60000 65536"/>
              <a:gd name="T11" fmla="*/ 0 60000 65536"/>
              <a:gd name="T12" fmla="*/ 0 w 216"/>
              <a:gd name="T13" fmla="*/ 0 h 210"/>
              <a:gd name="T14" fmla="*/ 216 w 216"/>
              <a:gd name="T15" fmla="*/ 210 h 210"/>
            </a:gdLst>
            <a:ahLst/>
            <a:cxnLst>
              <a:cxn ang="T8">
                <a:pos x="T0" y="T1"/>
              </a:cxn>
              <a:cxn ang="T9">
                <a:pos x="T2" y="T3"/>
              </a:cxn>
              <a:cxn ang="T10">
                <a:pos x="T4" y="T5"/>
              </a:cxn>
              <a:cxn ang="T11">
                <a:pos x="T6" y="T7"/>
              </a:cxn>
            </a:cxnLst>
            <a:rect l="T12" t="T13" r="T14" b="T15"/>
            <a:pathLst>
              <a:path w="216" h="210">
                <a:moveTo>
                  <a:pt x="0" y="40"/>
                </a:moveTo>
                <a:lnTo>
                  <a:pt x="50" y="0"/>
                </a:lnTo>
                <a:lnTo>
                  <a:pt x="216" y="210"/>
                </a:lnTo>
                <a:lnTo>
                  <a:pt x="0" y="40"/>
                </a:lnTo>
                <a:close/>
              </a:path>
            </a:pathLst>
          </a:custGeom>
          <a:solidFill>
            <a:schemeClr val="tx1"/>
          </a:solidFill>
          <a:ln w="9525">
            <a:solidFill>
              <a:schemeClr val="tx1"/>
            </a:solidFill>
            <a:round/>
            <a:headEnd/>
            <a:tailEnd/>
          </a:ln>
        </p:spPr>
        <p:txBody>
          <a:bodyPr/>
          <a:lstStyle/>
          <a:p>
            <a:endParaRPr lang="en-US"/>
          </a:p>
        </p:txBody>
      </p:sp>
      <p:sp>
        <p:nvSpPr>
          <p:cNvPr id="115822" name="Freeform 771"/>
          <p:cNvSpPr>
            <a:spLocks/>
          </p:cNvSpPr>
          <p:nvPr/>
        </p:nvSpPr>
        <p:spPr bwMode="auto">
          <a:xfrm>
            <a:off x="7856538" y="2535238"/>
            <a:ext cx="50800" cy="55562"/>
          </a:xfrm>
          <a:custGeom>
            <a:avLst/>
            <a:gdLst>
              <a:gd name="T0" fmla="*/ 0 w 194"/>
              <a:gd name="T1" fmla="*/ 0 h 210"/>
              <a:gd name="T2" fmla="*/ 2147483646 w 194"/>
              <a:gd name="T3" fmla="*/ 2147483646 h 210"/>
              <a:gd name="T4" fmla="*/ 2147483646 w 194"/>
              <a:gd name="T5" fmla="*/ 2147483646 h 210"/>
              <a:gd name="T6" fmla="*/ 0 w 194"/>
              <a:gd name="T7" fmla="*/ 0 h 210"/>
              <a:gd name="T8" fmla="*/ 0 60000 65536"/>
              <a:gd name="T9" fmla="*/ 0 60000 65536"/>
              <a:gd name="T10" fmla="*/ 0 60000 65536"/>
              <a:gd name="T11" fmla="*/ 0 60000 65536"/>
              <a:gd name="T12" fmla="*/ 0 w 194"/>
              <a:gd name="T13" fmla="*/ 0 h 210"/>
              <a:gd name="T14" fmla="*/ 194 w 194"/>
              <a:gd name="T15" fmla="*/ 210 h 210"/>
            </a:gdLst>
            <a:ahLst/>
            <a:cxnLst>
              <a:cxn ang="T8">
                <a:pos x="T0" y="T1"/>
              </a:cxn>
              <a:cxn ang="T9">
                <a:pos x="T2" y="T3"/>
              </a:cxn>
              <a:cxn ang="T10">
                <a:pos x="T4" y="T5"/>
              </a:cxn>
              <a:cxn ang="T11">
                <a:pos x="T6" y="T7"/>
              </a:cxn>
            </a:cxnLst>
            <a:rect l="T12" t="T13" r="T14" b="T15"/>
            <a:pathLst>
              <a:path w="194" h="210">
                <a:moveTo>
                  <a:pt x="0" y="0"/>
                </a:moveTo>
                <a:lnTo>
                  <a:pt x="166" y="210"/>
                </a:lnTo>
                <a:lnTo>
                  <a:pt x="194" y="153"/>
                </a:lnTo>
                <a:lnTo>
                  <a:pt x="0" y="0"/>
                </a:lnTo>
                <a:close/>
              </a:path>
            </a:pathLst>
          </a:custGeom>
          <a:solidFill>
            <a:schemeClr val="tx1"/>
          </a:solidFill>
          <a:ln w="9525">
            <a:solidFill>
              <a:schemeClr val="tx1"/>
            </a:solidFill>
            <a:round/>
            <a:headEnd/>
            <a:tailEnd/>
          </a:ln>
        </p:spPr>
        <p:txBody>
          <a:bodyPr/>
          <a:lstStyle/>
          <a:p>
            <a:endParaRPr lang="en-US"/>
          </a:p>
        </p:txBody>
      </p:sp>
      <p:sp>
        <p:nvSpPr>
          <p:cNvPr id="115823" name="Freeform 772"/>
          <p:cNvSpPr>
            <a:spLocks/>
          </p:cNvSpPr>
          <p:nvPr/>
        </p:nvSpPr>
        <p:spPr bwMode="auto">
          <a:xfrm>
            <a:off x="7842250" y="2535238"/>
            <a:ext cx="65088" cy="55562"/>
          </a:xfrm>
          <a:custGeom>
            <a:avLst/>
            <a:gdLst>
              <a:gd name="T0" fmla="*/ 0 w 244"/>
              <a:gd name="T1" fmla="*/ 2147483646 h 210"/>
              <a:gd name="T2" fmla="*/ 2147483646 w 244"/>
              <a:gd name="T3" fmla="*/ 0 h 210"/>
              <a:gd name="T4" fmla="*/ 2147483646 w 244"/>
              <a:gd name="T5" fmla="*/ 2147483646 h 210"/>
              <a:gd name="T6" fmla="*/ 2147483646 w 244"/>
              <a:gd name="T7" fmla="*/ 2147483646 h 210"/>
              <a:gd name="T8" fmla="*/ 0 w 244"/>
              <a:gd name="T9" fmla="*/ 2147483646 h 210"/>
              <a:gd name="T10" fmla="*/ 0 60000 65536"/>
              <a:gd name="T11" fmla="*/ 0 60000 65536"/>
              <a:gd name="T12" fmla="*/ 0 60000 65536"/>
              <a:gd name="T13" fmla="*/ 0 60000 65536"/>
              <a:gd name="T14" fmla="*/ 0 60000 65536"/>
              <a:gd name="T15" fmla="*/ 0 w 244"/>
              <a:gd name="T16" fmla="*/ 0 h 210"/>
              <a:gd name="T17" fmla="*/ 244 w 244"/>
              <a:gd name="T18" fmla="*/ 210 h 210"/>
            </a:gdLst>
            <a:ahLst/>
            <a:cxnLst>
              <a:cxn ang="T10">
                <a:pos x="T0" y="T1"/>
              </a:cxn>
              <a:cxn ang="T11">
                <a:pos x="T2" y="T3"/>
              </a:cxn>
              <a:cxn ang="T12">
                <a:pos x="T4" y="T5"/>
              </a:cxn>
              <a:cxn ang="T13">
                <a:pos x="T6" y="T7"/>
              </a:cxn>
              <a:cxn ang="T14">
                <a:pos x="T8" y="T9"/>
              </a:cxn>
            </a:cxnLst>
            <a:rect l="T15" t="T16" r="T17" b="T18"/>
            <a:pathLst>
              <a:path w="244" h="210">
                <a:moveTo>
                  <a:pt x="0" y="40"/>
                </a:moveTo>
                <a:lnTo>
                  <a:pt x="50" y="0"/>
                </a:lnTo>
                <a:lnTo>
                  <a:pt x="244" y="153"/>
                </a:lnTo>
                <a:lnTo>
                  <a:pt x="216" y="210"/>
                </a:lnTo>
                <a:lnTo>
                  <a:pt x="0" y="40"/>
                </a:lnTo>
                <a:close/>
              </a:path>
            </a:pathLst>
          </a:custGeom>
          <a:solidFill>
            <a:schemeClr val="tx1"/>
          </a:solidFill>
          <a:ln w="0">
            <a:solidFill>
              <a:schemeClr val="tx1"/>
            </a:solidFill>
            <a:round/>
            <a:headEnd/>
            <a:tailEnd/>
          </a:ln>
        </p:spPr>
        <p:txBody>
          <a:bodyPr/>
          <a:lstStyle/>
          <a:p>
            <a:endParaRPr lang="en-US"/>
          </a:p>
        </p:txBody>
      </p:sp>
      <p:sp>
        <p:nvSpPr>
          <p:cNvPr id="115824" name="Freeform 773"/>
          <p:cNvSpPr>
            <a:spLocks/>
          </p:cNvSpPr>
          <p:nvPr/>
        </p:nvSpPr>
        <p:spPr bwMode="auto">
          <a:xfrm>
            <a:off x="7469188" y="4000500"/>
            <a:ext cx="46037" cy="42863"/>
          </a:xfrm>
          <a:custGeom>
            <a:avLst/>
            <a:gdLst>
              <a:gd name="T0" fmla="*/ 2147483646 w 173"/>
              <a:gd name="T1" fmla="*/ 2147483646 h 161"/>
              <a:gd name="T2" fmla="*/ 2147483646 w 173"/>
              <a:gd name="T3" fmla="*/ 0 h 161"/>
              <a:gd name="T4" fmla="*/ 0 w 173"/>
              <a:gd name="T5" fmla="*/ 2147483646 h 161"/>
              <a:gd name="T6" fmla="*/ 2147483646 w 173"/>
              <a:gd name="T7" fmla="*/ 2147483646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5"/>
                </a:moveTo>
                <a:lnTo>
                  <a:pt x="173" y="0"/>
                </a:lnTo>
                <a:lnTo>
                  <a:pt x="0" y="161"/>
                </a:lnTo>
                <a:lnTo>
                  <a:pt x="158" y="95"/>
                </a:lnTo>
                <a:close/>
              </a:path>
            </a:pathLst>
          </a:custGeom>
          <a:solidFill>
            <a:schemeClr val="tx1"/>
          </a:solidFill>
          <a:ln w="9525">
            <a:solidFill>
              <a:schemeClr val="tx1"/>
            </a:solidFill>
            <a:round/>
            <a:headEnd/>
            <a:tailEnd/>
          </a:ln>
        </p:spPr>
        <p:txBody>
          <a:bodyPr/>
          <a:lstStyle/>
          <a:p>
            <a:endParaRPr lang="en-US"/>
          </a:p>
        </p:txBody>
      </p:sp>
      <p:sp>
        <p:nvSpPr>
          <p:cNvPr id="115825" name="Freeform 774"/>
          <p:cNvSpPr>
            <a:spLocks/>
          </p:cNvSpPr>
          <p:nvPr/>
        </p:nvSpPr>
        <p:spPr bwMode="auto">
          <a:xfrm>
            <a:off x="7469188" y="4000500"/>
            <a:ext cx="46037" cy="42863"/>
          </a:xfrm>
          <a:custGeom>
            <a:avLst/>
            <a:gdLst>
              <a:gd name="T0" fmla="*/ 2147483646 w 173"/>
              <a:gd name="T1" fmla="*/ 2147483646 h 161"/>
              <a:gd name="T2" fmla="*/ 2147483646 w 173"/>
              <a:gd name="T3" fmla="*/ 0 h 161"/>
              <a:gd name="T4" fmla="*/ 0 w 173"/>
              <a:gd name="T5" fmla="*/ 2147483646 h 161"/>
              <a:gd name="T6" fmla="*/ 2147483646 w 173"/>
              <a:gd name="T7" fmla="*/ 2147483646 h 161"/>
              <a:gd name="T8" fmla="*/ 0 60000 65536"/>
              <a:gd name="T9" fmla="*/ 0 60000 65536"/>
              <a:gd name="T10" fmla="*/ 0 60000 65536"/>
              <a:gd name="T11" fmla="*/ 0 60000 65536"/>
              <a:gd name="T12" fmla="*/ 0 w 173"/>
              <a:gd name="T13" fmla="*/ 0 h 161"/>
              <a:gd name="T14" fmla="*/ 173 w 173"/>
              <a:gd name="T15" fmla="*/ 161 h 161"/>
            </a:gdLst>
            <a:ahLst/>
            <a:cxnLst>
              <a:cxn ang="T8">
                <a:pos x="T0" y="T1"/>
              </a:cxn>
              <a:cxn ang="T9">
                <a:pos x="T2" y="T3"/>
              </a:cxn>
              <a:cxn ang="T10">
                <a:pos x="T4" y="T5"/>
              </a:cxn>
              <a:cxn ang="T11">
                <a:pos x="T6" y="T7"/>
              </a:cxn>
            </a:cxnLst>
            <a:rect l="T12" t="T13" r="T14" b="T15"/>
            <a:pathLst>
              <a:path w="173" h="161">
                <a:moveTo>
                  <a:pt x="158" y="95"/>
                </a:moveTo>
                <a:lnTo>
                  <a:pt x="173" y="0"/>
                </a:lnTo>
                <a:lnTo>
                  <a:pt x="0" y="161"/>
                </a:lnTo>
                <a:lnTo>
                  <a:pt x="158" y="95"/>
                </a:lnTo>
                <a:close/>
              </a:path>
            </a:pathLst>
          </a:custGeom>
          <a:solidFill>
            <a:schemeClr val="tx1"/>
          </a:solidFill>
          <a:ln w="0">
            <a:solidFill>
              <a:schemeClr val="tx1"/>
            </a:solidFill>
            <a:round/>
            <a:headEnd/>
            <a:tailEnd/>
          </a:ln>
        </p:spPr>
        <p:txBody>
          <a:bodyPr/>
          <a:lstStyle/>
          <a:p>
            <a:endParaRPr lang="en-US"/>
          </a:p>
        </p:txBody>
      </p:sp>
      <p:sp>
        <p:nvSpPr>
          <p:cNvPr id="115826" name="Freeform 775"/>
          <p:cNvSpPr>
            <a:spLocks/>
          </p:cNvSpPr>
          <p:nvPr/>
        </p:nvSpPr>
        <p:spPr bwMode="auto">
          <a:xfrm>
            <a:off x="7754938" y="4024313"/>
            <a:ext cx="61912" cy="20637"/>
          </a:xfrm>
          <a:custGeom>
            <a:avLst/>
            <a:gdLst>
              <a:gd name="T0" fmla="*/ 2147483646 w 235"/>
              <a:gd name="T1" fmla="*/ 0 h 79"/>
              <a:gd name="T2" fmla="*/ 0 w 235"/>
              <a:gd name="T3" fmla="*/ 2147483646 h 79"/>
              <a:gd name="T4" fmla="*/ 2147483646 w 235"/>
              <a:gd name="T5" fmla="*/ 2147483646 h 79"/>
              <a:gd name="T6" fmla="*/ 2147483646 w 235"/>
              <a:gd name="T7" fmla="*/ 0 h 79"/>
              <a:gd name="T8" fmla="*/ 0 60000 65536"/>
              <a:gd name="T9" fmla="*/ 0 60000 65536"/>
              <a:gd name="T10" fmla="*/ 0 60000 65536"/>
              <a:gd name="T11" fmla="*/ 0 60000 65536"/>
              <a:gd name="T12" fmla="*/ 0 w 235"/>
              <a:gd name="T13" fmla="*/ 0 h 79"/>
              <a:gd name="T14" fmla="*/ 235 w 235"/>
              <a:gd name="T15" fmla="*/ 79 h 79"/>
            </a:gdLst>
            <a:ahLst/>
            <a:cxnLst>
              <a:cxn ang="T8">
                <a:pos x="T0" y="T1"/>
              </a:cxn>
              <a:cxn ang="T9">
                <a:pos x="T2" y="T3"/>
              </a:cxn>
              <a:cxn ang="T10">
                <a:pos x="T4" y="T5"/>
              </a:cxn>
              <a:cxn ang="T11">
                <a:pos x="T6" y="T7"/>
              </a:cxn>
            </a:cxnLst>
            <a:rect l="T12" t="T13" r="T14" b="T15"/>
            <a:pathLst>
              <a:path w="235" h="79">
                <a:moveTo>
                  <a:pt x="83" y="0"/>
                </a:moveTo>
                <a:lnTo>
                  <a:pt x="0" y="50"/>
                </a:lnTo>
                <a:lnTo>
                  <a:pt x="235" y="79"/>
                </a:lnTo>
                <a:lnTo>
                  <a:pt x="83" y="0"/>
                </a:lnTo>
                <a:close/>
              </a:path>
            </a:pathLst>
          </a:custGeom>
          <a:solidFill>
            <a:schemeClr val="tx1"/>
          </a:solidFill>
          <a:ln w="9525">
            <a:solidFill>
              <a:schemeClr val="tx1"/>
            </a:solidFill>
            <a:round/>
            <a:headEnd/>
            <a:tailEnd/>
          </a:ln>
        </p:spPr>
        <p:txBody>
          <a:bodyPr/>
          <a:lstStyle/>
          <a:p>
            <a:endParaRPr lang="en-US"/>
          </a:p>
        </p:txBody>
      </p:sp>
      <p:sp>
        <p:nvSpPr>
          <p:cNvPr id="115827" name="Freeform 776"/>
          <p:cNvSpPr>
            <a:spLocks/>
          </p:cNvSpPr>
          <p:nvPr/>
        </p:nvSpPr>
        <p:spPr bwMode="auto">
          <a:xfrm>
            <a:off x="7754938" y="4024313"/>
            <a:ext cx="61912" cy="20637"/>
          </a:xfrm>
          <a:custGeom>
            <a:avLst/>
            <a:gdLst>
              <a:gd name="T0" fmla="*/ 2147483646 w 235"/>
              <a:gd name="T1" fmla="*/ 0 h 79"/>
              <a:gd name="T2" fmla="*/ 0 w 235"/>
              <a:gd name="T3" fmla="*/ 2147483646 h 79"/>
              <a:gd name="T4" fmla="*/ 2147483646 w 235"/>
              <a:gd name="T5" fmla="*/ 2147483646 h 79"/>
              <a:gd name="T6" fmla="*/ 2147483646 w 235"/>
              <a:gd name="T7" fmla="*/ 0 h 79"/>
              <a:gd name="T8" fmla="*/ 0 60000 65536"/>
              <a:gd name="T9" fmla="*/ 0 60000 65536"/>
              <a:gd name="T10" fmla="*/ 0 60000 65536"/>
              <a:gd name="T11" fmla="*/ 0 60000 65536"/>
              <a:gd name="T12" fmla="*/ 0 w 235"/>
              <a:gd name="T13" fmla="*/ 0 h 79"/>
              <a:gd name="T14" fmla="*/ 235 w 235"/>
              <a:gd name="T15" fmla="*/ 79 h 79"/>
            </a:gdLst>
            <a:ahLst/>
            <a:cxnLst>
              <a:cxn ang="T8">
                <a:pos x="T0" y="T1"/>
              </a:cxn>
              <a:cxn ang="T9">
                <a:pos x="T2" y="T3"/>
              </a:cxn>
              <a:cxn ang="T10">
                <a:pos x="T4" y="T5"/>
              </a:cxn>
              <a:cxn ang="T11">
                <a:pos x="T6" y="T7"/>
              </a:cxn>
            </a:cxnLst>
            <a:rect l="T12" t="T13" r="T14" b="T15"/>
            <a:pathLst>
              <a:path w="235" h="79">
                <a:moveTo>
                  <a:pt x="83" y="0"/>
                </a:moveTo>
                <a:lnTo>
                  <a:pt x="0" y="50"/>
                </a:lnTo>
                <a:lnTo>
                  <a:pt x="235" y="79"/>
                </a:lnTo>
                <a:lnTo>
                  <a:pt x="83" y="0"/>
                </a:lnTo>
                <a:close/>
              </a:path>
            </a:pathLst>
          </a:custGeom>
          <a:solidFill>
            <a:schemeClr val="tx1"/>
          </a:solidFill>
          <a:ln w="0">
            <a:solidFill>
              <a:schemeClr val="tx1"/>
            </a:solidFill>
            <a:round/>
            <a:headEnd/>
            <a:tailEnd/>
          </a:ln>
        </p:spPr>
        <p:txBody>
          <a:bodyPr/>
          <a:lstStyle/>
          <a:p>
            <a:endParaRPr lang="en-US"/>
          </a:p>
        </p:txBody>
      </p:sp>
      <p:sp>
        <p:nvSpPr>
          <p:cNvPr id="115828" name="Freeform 777"/>
          <p:cNvSpPr>
            <a:spLocks/>
          </p:cNvSpPr>
          <p:nvPr/>
        </p:nvSpPr>
        <p:spPr bwMode="auto">
          <a:xfrm>
            <a:off x="7775575" y="3997325"/>
            <a:ext cx="41275" cy="47625"/>
          </a:xfrm>
          <a:custGeom>
            <a:avLst/>
            <a:gdLst>
              <a:gd name="T0" fmla="*/ 2147483646 w 159"/>
              <a:gd name="T1" fmla="*/ 2147483646 h 176"/>
              <a:gd name="T2" fmla="*/ 0 w 159"/>
              <a:gd name="T3" fmla="*/ 0 h 176"/>
              <a:gd name="T4" fmla="*/ 2147483646 w 159"/>
              <a:gd name="T5" fmla="*/ 2147483646 h 176"/>
              <a:gd name="T6" fmla="*/ 2147483646 w 159"/>
              <a:gd name="T7" fmla="*/ 2147483646 h 176"/>
              <a:gd name="T8" fmla="*/ 0 60000 65536"/>
              <a:gd name="T9" fmla="*/ 0 60000 65536"/>
              <a:gd name="T10" fmla="*/ 0 60000 65536"/>
              <a:gd name="T11" fmla="*/ 0 60000 65536"/>
              <a:gd name="T12" fmla="*/ 0 w 159"/>
              <a:gd name="T13" fmla="*/ 0 h 176"/>
              <a:gd name="T14" fmla="*/ 159 w 159"/>
              <a:gd name="T15" fmla="*/ 176 h 176"/>
            </a:gdLst>
            <a:ahLst/>
            <a:cxnLst>
              <a:cxn ang="T8">
                <a:pos x="T0" y="T1"/>
              </a:cxn>
              <a:cxn ang="T9">
                <a:pos x="T2" y="T3"/>
              </a:cxn>
              <a:cxn ang="T10">
                <a:pos x="T4" y="T5"/>
              </a:cxn>
              <a:cxn ang="T11">
                <a:pos x="T6" y="T7"/>
              </a:cxn>
            </a:cxnLst>
            <a:rect l="T12" t="T13" r="T14" b="T15"/>
            <a:pathLst>
              <a:path w="159" h="176">
                <a:moveTo>
                  <a:pt x="7" y="97"/>
                </a:moveTo>
                <a:lnTo>
                  <a:pt x="0" y="0"/>
                </a:lnTo>
                <a:lnTo>
                  <a:pt x="159" y="176"/>
                </a:lnTo>
                <a:lnTo>
                  <a:pt x="7" y="97"/>
                </a:lnTo>
                <a:close/>
              </a:path>
            </a:pathLst>
          </a:custGeom>
          <a:solidFill>
            <a:schemeClr val="tx1"/>
          </a:solidFill>
          <a:ln w="9525">
            <a:solidFill>
              <a:schemeClr val="tx1"/>
            </a:solidFill>
            <a:round/>
            <a:headEnd/>
            <a:tailEnd/>
          </a:ln>
        </p:spPr>
        <p:txBody>
          <a:bodyPr/>
          <a:lstStyle/>
          <a:p>
            <a:endParaRPr lang="en-US"/>
          </a:p>
        </p:txBody>
      </p:sp>
      <p:sp>
        <p:nvSpPr>
          <p:cNvPr id="115829" name="Freeform 778"/>
          <p:cNvSpPr>
            <a:spLocks/>
          </p:cNvSpPr>
          <p:nvPr/>
        </p:nvSpPr>
        <p:spPr bwMode="auto">
          <a:xfrm>
            <a:off x="7775575" y="3997325"/>
            <a:ext cx="41275" cy="47625"/>
          </a:xfrm>
          <a:custGeom>
            <a:avLst/>
            <a:gdLst>
              <a:gd name="T0" fmla="*/ 2147483646 w 159"/>
              <a:gd name="T1" fmla="*/ 2147483646 h 176"/>
              <a:gd name="T2" fmla="*/ 0 w 159"/>
              <a:gd name="T3" fmla="*/ 0 h 176"/>
              <a:gd name="T4" fmla="*/ 2147483646 w 159"/>
              <a:gd name="T5" fmla="*/ 2147483646 h 176"/>
              <a:gd name="T6" fmla="*/ 2147483646 w 159"/>
              <a:gd name="T7" fmla="*/ 2147483646 h 176"/>
              <a:gd name="T8" fmla="*/ 0 60000 65536"/>
              <a:gd name="T9" fmla="*/ 0 60000 65536"/>
              <a:gd name="T10" fmla="*/ 0 60000 65536"/>
              <a:gd name="T11" fmla="*/ 0 60000 65536"/>
              <a:gd name="T12" fmla="*/ 0 w 159"/>
              <a:gd name="T13" fmla="*/ 0 h 176"/>
              <a:gd name="T14" fmla="*/ 159 w 159"/>
              <a:gd name="T15" fmla="*/ 176 h 176"/>
            </a:gdLst>
            <a:ahLst/>
            <a:cxnLst>
              <a:cxn ang="T8">
                <a:pos x="T0" y="T1"/>
              </a:cxn>
              <a:cxn ang="T9">
                <a:pos x="T2" y="T3"/>
              </a:cxn>
              <a:cxn ang="T10">
                <a:pos x="T4" y="T5"/>
              </a:cxn>
              <a:cxn ang="T11">
                <a:pos x="T6" y="T7"/>
              </a:cxn>
            </a:cxnLst>
            <a:rect l="T12" t="T13" r="T14" b="T15"/>
            <a:pathLst>
              <a:path w="159" h="176">
                <a:moveTo>
                  <a:pt x="7" y="97"/>
                </a:moveTo>
                <a:lnTo>
                  <a:pt x="0" y="0"/>
                </a:lnTo>
                <a:lnTo>
                  <a:pt x="159" y="176"/>
                </a:lnTo>
                <a:lnTo>
                  <a:pt x="7" y="97"/>
                </a:lnTo>
                <a:close/>
              </a:path>
            </a:pathLst>
          </a:custGeom>
          <a:solidFill>
            <a:schemeClr val="tx1"/>
          </a:solidFill>
          <a:ln w="0">
            <a:solidFill>
              <a:schemeClr val="tx1"/>
            </a:solidFill>
            <a:round/>
            <a:headEnd/>
            <a:tailEnd/>
          </a:ln>
        </p:spPr>
        <p:txBody>
          <a:bodyPr/>
          <a:lstStyle/>
          <a:p>
            <a:endParaRPr lang="en-US"/>
          </a:p>
        </p:txBody>
      </p:sp>
      <p:sp>
        <p:nvSpPr>
          <p:cNvPr id="115830" name="Freeform 779"/>
          <p:cNvSpPr>
            <a:spLocks/>
          </p:cNvSpPr>
          <p:nvPr/>
        </p:nvSpPr>
        <p:spPr bwMode="auto">
          <a:xfrm>
            <a:off x="7469188" y="4025900"/>
            <a:ext cx="63500" cy="17463"/>
          </a:xfrm>
          <a:custGeom>
            <a:avLst/>
            <a:gdLst>
              <a:gd name="T0" fmla="*/ 2147483646 w 237"/>
              <a:gd name="T1" fmla="*/ 0 h 66"/>
              <a:gd name="T2" fmla="*/ 2147483646 w 237"/>
              <a:gd name="T3" fmla="*/ 2147483646 h 66"/>
              <a:gd name="T4" fmla="*/ 0 w 237"/>
              <a:gd name="T5" fmla="*/ 2147483646 h 66"/>
              <a:gd name="T6" fmla="*/ 2147483646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8" y="0"/>
                </a:moveTo>
                <a:lnTo>
                  <a:pt x="237" y="58"/>
                </a:lnTo>
                <a:lnTo>
                  <a:pt x="0" y="66"/>
                </a:lnTo>
                <a:lnTo>
                  <a:pt x="158" y="0"/>
                </a:lnTo>
                <a:close/>
              </a:path>
            </a:pathLst>
          </a:custGeom>
          <a:solidFill>
            <a:schemeClr val="tx1"/>
          </a:solidFill>
          <a:ln w="9525">
            <a:solidFill>
              <a:schemeClr val="tx1"/>
            </a:solidFill>
            <a:round/>
            <a:headEnd/>
            <a:tailEnd/>
          </a:ln>
        </p:spPr>
        <p:txBody>
          <a:bodyPr/>
          <a:lstStyle/>
          <a:p>
            <a:endParaRPr lang="en-US"/>
          </a:p>
        </p:txBody>
      </p:sp>
      <p:sp>
        <p:nvSpPr>
          <p:cNvPr id="115831" name="Freeform 780"/>
          <p:cNvSpPr>
            <a:spLocks/>
          </p:cNvSpPr>
          <p:nvPr/>
        </p:nvSpPr>
        <p:spPr bwMode="auto">
          <a:xfrm>
            <a:off x="7469188" y="4025900"/>
            <a:ext cx="63500" cy="17463"/>
          </a:xfrm>
          <a:custGeom>
            <a:avLst/>
            <a:gdLst>
              <a:gd name="T0" fmla="*/ 2147483646 w 237"/>
              <a:gd name="T1" fmla="*/ 0 h 66"/>
              <a:gd name="T2" fmla="*/ 2147483646 w 237"/>
              <a:gd name="T3" fmla="*/ 2147483646 h 66"/>
              <a:gd name="T4" fmla="*/ 0 w 237"/>
              <a:gd name="T5" fmla="*/ 2147483646 h 66"/>
              <a:gd name="T6" fmla="*/ 2147483646 w 237"/>
              <a:gd name="T7" fmla="*/ 0 h 66"/>
              <a:gd name="T8" fmla="*/ 0 60000 65536"/>
              <a:gd name="T9" fmla="*/ 0 60000 65536"/>
              <a:gd name="T10" fmla="*/ 0 60000 65536"/>
              <a:gd name="T11" fmla="*/ 0 60000 65536"/>
              <a:gd name="T12" fmla="*/ 0 w 237"/>
              <a:gd name="T13" fmla="*/ 0 h 66"/>
              <a:gd name="T14" fmla="*/ 237 w 237"/>
              <a:gd name="T15" fmla="*/ 66 h 66"/>
            </a:gdLst>
            <a:ahLst/>
            <a:cxnLst>
              <a:cxn ang="T8">
                <a:pos x="T0" y="T1"/>
              </a:cxn>
              <a:cxn ang="T9">
                <a:pos x="T2" y="T3"/>
              </a:cxn>
              <a:cxn ang="T10">
                <a:pos x="T4" y="T5"/>
              </a:cxn>
              <a:cxn ang="T11">
                <a:pos x="T6" y="T7"/>
              </a:cxn>
            </a:cxnLst>
            <a:rect l="T12" t="T13" r="T14" b="T15"/>
            <a:pathLst>
              <a:path w="237" h="66">
                <a:moveTo>
                  <a:pt x="158" y="0"/>
                </a:moveTo>
                <a:lnTo>
                  <a:pt x="237" y="58"/>
                </a:lnTo>
                <a:lnTo>
                  <a:pt x="0" y="66"/>
                </a:lnTo>
                <a:lnTo>
                  <a:pt x="158" y="0"/>
                </a:lnTo>
                <a:close/>
              </a:path>
            </a:pathLst>
          </a:custGeom>
          <a:solidFill>
            <a:schemeClr val="tx1"/>
          </a:solidFill>
          <a:ln w="0">
            <a:solidFill>
              <a:schemeClr val="tx1"/>
            </a:solidFill>
            <a:round/>
            <a:headEnd/>
            <a:tailEnd/>
          </a:ln>
        </p:spPr>
        <p:txBody>
          <a:bodyPr/>
          <a:lstStyle/>
          <a:p>
            <a:endParaRPr lang="en-US"/>
          </a:p>
        </p:txBody>
      </p:sp>
      <p:sp>
        <p:nvSpPr>
          <p:cNvPr id="115832" name="Freeform 781"/>
          <p:cNvSpPr>
            <a:spLocks/>
          </p:cNvSpPr>
          <p:nvPr/>
        </p:nvSpPr>
        <p:spPr bwMode="auto">
          <a:xfrm>
            <a:off x="7724775" y="3743325"/>
            <a:ext cx="66675" cy="39688"/>
          </a:xfrm>
          <a:custGeom>
            <a:avLst/>
            <a:gdLst>
              <a:gd name="T0" fmla="*/ 2147483646 w 252"/>
              <a:gd name="T1" fmla="*/ 0 h 151"/>
              <a:gd name="T2" fmla="*/ 2147483646 w 252"/>
              <a:gd name="T3" fmla="*/ 2147483646 h 151"/>
              <a:gd name="T4" fmla="*/ 0 w 252"/>
              <a:gd name="T5" fmla="*/ 2147483646 h 151"/>
              <a:gd name="T6" fmla="*/ 2147483646 w 252"/>
              <a:gd name="T7" fmla="*/ 0 h 151"/>
              <a:gd name="T8" fmla="*/ 0 60000 65536"/>
              <a:gd name="T9" fmla="*/ 0 60000 65536"/>
              <a:gd name="T10" fmla="*/ 0 60000 65536"/>
              <a:gd name="T11" fmla="*/ 0 60000 65536"/>
              <a:gd name="T12" fmla="*/ 0 w 252"/>
              <a:gd name="T13" fmla="*/ 0 h 151"/>
              <a:gd name="T14" fmla="*/ 252 w 252"/>
              <a:gd name="T15" fmla="*/ 151 h 151"/>
            </a:gdLst>
            <a:ahLst/>
            <a:cxnLst>
              <a:cxn ang="T8">
                <a:pos x="T0" y="T1"/>
              </a:cxn>
              <a:cxn ang="T9">
                <a:pos x="T2" y="T3"/>
              </a:cxn>
              <a:cxn ang="T10">
                <a:pos x="T4" y="T5"/>
              </a:cxn>
              <a:cxn ang="T11">
                <a:pos x="T6" y="T7"/>
              </a:cxn>
            </a:cxnLst>
            <a:rect l="T12" t="T13" r="T14" b="T15"/>
            <a:pathLst>
              <a:path w="252" h="151">
                <a:moveTo>
                  <a:pt x="230" y="0"/>
                </a:moveTo>
                <a:lnTo>
                  <a:pt x="252" y="59"/>
                </a:lnTo>
                <a:lnTo>
                  <a:pt x="0" y="151"/>
                </a:lnTo>
                <a:lnTo>
                  <a:pt x="230" y="0"/>
                </a:lnTo>
                <a:close/>
              </a:path>
            </a:pathLst>
          </a:custGeom>
          <a:solidFill>
            <a:schemeClr val="tx1"/>
          </a:solidFill>
          <a:ln w="9525">
            <a:solidFill>
              <a:schemeClr val="tx1"/>
            </a:solidFill>
            <a:round/>
            <a:headEnd/>
            <a:tailEnd/>
          </a:ln>
        </p:spPr>
        <p:txBody>
          <a:bodyPr/>
          <a:lstStyle/>
          <a:p>
            <a:endParaRPr lang="en-US"/>
          </a:p>
        </p:txBody>
      </p:sp>
      <p:sp>
        <p:nvSpPr>
          <p:cNvPr id="115833" name="Freeform 782"/>
          <p:cNvSpPr>
            <a:spLocks/>
          </p:cNvSpPr>
          <p:nvPr/>
        </p:nvSpPr>
        <p:spPr bwMode="auto">
          <a:xfrm>
            <a:off x="7724775" y="3759200"/>
            <a:ext cx="66675" cy="34925"/>
          </a:xfrm>
          <a:custGeom>
            <a:avLst/>
            <a:gdLst>
              <a:gd name="T0" fmla="*/ 2147483646 w 252"/>
              <a:gd name="T1" fmla="*/ 0 h 136"/>
              <a:gd name="T2" fmla="*/ 0 w 252"/>
              <a:gd name="T3" fmla="*/ 2147483646 h 136"/>
              <a:gd name="T4" fmla="*/ 2147483646 w 252"/>
              <a:gd name="T5" fmla="*/ 2147483646 h 136"/>
              <a:gd name="T6" fmla="*/ 2147483646 w 252"/>
              <a:gd name="T7" fmla="*/ 0 h 136"/>
              <a:gd name="T8" fmla="*/ 0 60000 65536"/>
              <a:gd name="T9" fmla="*/ 0 60000 65536"/>
              <a:gd name="T10" fmla="*/ 0 60000 65536"/>
              <a:gd name="T11" fmla="*/ 0 60000 65536"/>
              <a:gd name="T12" fmla="*/ 0 w 252"/>
              <a:gd name="T13" fmla="*/ 0 h 136"/>
              <a:gd name="T14" fmla="*/ 252 w 252"/>
              <a:gd name="T15" fmla="*/ 136 h 136"/>
            </a:gdLst>
            <a:ahLst/>
            <a:cxnLst>
              <a:cxn ang="T8">
                <a:pos x="T0" y="T1"/>
              </a:cxn>
              <a:cxn ang="T9">
                <a:pos x="T2" y="T3"/>
              </a:cxn>
              <a:cxn ang="T10">
                <a:pos x="T4" y="T5"/>
              </a:cxn>
              <a:cxn ang="T11">
                <a:pos x="T6" y="T7"/>
              </a:cxn>
            </a:cxnLst>
            <a:rect l="T12" t="T13" r="T14" b="T15"/>
            <a:pathLst>
              <a:path w="252" h="136">
                <a:moveTo>
                  <a:pt x="252" y="0"/>
                </a:moveTo>
                <a:lnTo>
                  <a:pt x="0" y="92"/>
                </a:lnTo>
                <a:lnTo>
                  <a:pt x="47" y="136"/>
                </a:lnTo>
                <a:lnTo>
                  <a:pt x="252" y="0"/>
                </a:lnTo>
                <a:close/>
              </a:path>
            </a:pathLst>
          </a:custGeom>
          <a:solidFill>
            <a:schemeClr val="tx1"/>
          </a:solidFill>
          <a:ln w="9525">
            <a:solidFill>
              <a:schemeClr val="tx1"/>
            </a:solidFill>
            <a:round/>
            <a:headEnd/>
            <a:tailEnd/>
          </a:ln>
        </p:spPr>
        <p:txBody>
          <a:bodyPr/>
          <a:lstStyle/>
          <a:p>
            <a:endParaRPr lang="en-US"/>
          </a:p>
        </p:txBody>
      </p:sp>
      <p:sp>
        <p:nvSpPr>
          <p:cNvPr id="115834" name="Freeform 783"/>
          <p:cNvSpPr>
            <a:spLocks/>
          </p:cNvSpPr>
          <p:nvPr/>
        </p:nvSpPr>
        <p:spPr bwMode="auto">
          <a:xfrm>
            <a:off x="7724775" y="3743325"/>
            <a:ext cx="66675" cy="50800"/>
          </a:xfrm>
          <a:custGeom>
            <a:avLst/>
            <a:gdLst>
              <a:gd name="T0" fmla="*/ 2147483646 w 252"/>
              <a:gd name="T1" fmla="*/ 0 h 195"/>
              <a:gd name="T2" fmla="*/ 2147483646 w 252"/>
              <a:gd name="T3" fmla="*/ 2147483646 h 195"/>
              <a:gd name="T4" fmla="*/ 2147483646 w 252"/>
              <a:gd name="T5" fmla="*/ 2147483646 h 195"/>
              <a:gd name="T6" fmla="*/ 0 w 252"/>
              <a:gd name="T7" fmla="*/ 2147483646 h 195"/>
              <a:gd name="T8" fmla="*/ 2147483646 w 252"/>
              <a:gd name="T9" fmla="*/ 0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30" y="0"/>
                </a:moveTo>
                <a:lnTo>
                  <a:pt x="252" y="59"/>
                </a:lnTo>
                <a:lnTo>
                  <a:pt x="47" y="195"/>
                </a:lnTo>
                <a:lnTo>
                  <a:pt x="0" y="151"/>
                </a:lnTo>
                <a:lnTo>
                  <a:pt x="230" y="0"/>
                </a:lnTo>
                <a:close/>
              </a:path>
            </a:pathLst>
          </a:custGeom>
          <a:solidFill>
            <a:schemeClr val="tx1"/>
          </a:solidFill>
          <a:ln w="0">
            <a:solidFill>
              <a:schemeClr val="tx1"/>
            </a:solidFill>
            <a:round/>
            <a:headEnd/>
            <a:tailEnd/>
          </a:ln>
        </p:spPr>
        <p:txBody>
          <a:bodyPr/>
          <a:lstStyle/>
          <a:p>
            <a:endParaRPr lang="en-US"/>
          </a:p>
        </p:txBody>
      </p:sp>
      <p:sp>
        <p:nvSpPr>
          <p:cNvPr id="115835" name="Freeform 784"/>
          <p:cNvSpPr>
            <a:spLocks/>
          </p:cNvSpPr>
          <p:nvPr/>
        </p:nvSpPr>
        <p:spPr bwMode="auto">
          <a:xfrm>
            <a:off x="7689850" y="3783013"/>
            <a:ext cx="47625" cy="63500"/>
          </a:xfrm>
          <a:custGeom>
            <a:avLst/>
            <a:gdLst>
              <a:gd name="T0" fmla="*/ 2147483646 w 183"/>
              <a:gd name="T1" fmla="*/ 0 h 240"/>
              <a:gd name="T2" fmla="*/ 2147483646 w 183"/>
              <a:gd name="T3" fmla="*/ 2147483646 h 240"/>
              <a:gd name="T4" fmla="*/ 0 w 183"/>
              <a:gd name="T5" fmla="*/ 2147483646 h 240"/>
              <a:gd name="T6" fmla="*/ 2147483646 w 183"/>
              <a:gd name="T7" fmla="*/ 0 h 240"/>
              <a:gd name="T8" fmla="*/ 0 60000 65536"/>
              <a:gd name="T9" fmla="*/ 0 60000 65536"/>
              <a:gd name="T10" fmla="*/ 0 60000 65536"/>
              <a:gd name="T11" fmla="*/ 0 60000 65536"/>
              <a:gd name="T12" fmla="*/ 0 w 183"/>
              <a:gd name="T13" fmla="*/ 0 h 240"/>
              <a:gd name="T14" fmla="*/ 183 w 183"/>
              <a:gd name="T15" fmla="*/ 240 h 240"/>
            </a:gdLst>
            <a:ahLst/>
            <a:cxnLst>
              <a:cxn ang="T8">
                <a:pos x="T0" y="T1"/>
              </a:cxn>
              <a:cxn ang="T9">
                <a:pos x="T2" y="T3"/>
              </a:cxn>
              <a:cxn ang="T10">
                <a:pos x="T4" y="T5"/>
              </a:cxn>
              <a:cxn ang="T11">
                <a:pos x="T6" y="T7"/>
              </a:cxn>
            </a:cxnLst>
            <a:rect l="T12" t="T13" r="T14" b="T15"/>
            <a:pathLst>
              <a:path w="183" h="240">
                <a:moveTo>
                  <a:pt x="136" y="0"/>
                </a:moveTo>
                <a:lnTo>
                  <a:pt x="183" y="44"/>
                </a:lnTo>
                <a:lnTo>
                  <a:pt x="0" y="240"/>
                </a:lnTo>
                <a:lnTo>
                  <a:pt x="136" y="0"/>
                </a:lnTo>
                <a:close/>
              </a:path>
            </a:pathLst>
          </a:custGeom>
          <a:solidFill>
            <a:schemeClr val="tx1"/>
          </a:solidFill>
          <a:ln w="9525">
            <a:solidFill>
              <a:schemeClr val="tx1"/>
            </a:solidFill>
            <a:round/>
            <a:headEnd/>
            <a:tailEnd/>
          </a:ln>
        </p:spPr>
        <p:txBody>
          <a:bodyPr/>
          <a:lstStyle/>
          <a:p>
            <a:endParaRPr lang="en-US"/>
          </a:p>
        </p:txBody>
      </p:sp>
      <p:sp>
        <p:nvSpPr>
          <p:cNvPr id="115836" name="Freeform 785"/>
          <p:cNvSpPr>
            <a:spLocks/>
          </p:cNvSpPr>
          <p:nvPr/>
        </p:nvSpPr>
        <p:spPr bwMode="auto">
          <a:xfrm>
            <a:off x="7689850" y="3794125"/>
            <a:ext cx="47625" cy="57150"/>
          </a:xfrm>
          <a:custGeom>
            <a:avLst/>
            <a:gdLst>
              <a:gd name="T0" fmla="*/ 2147483646 w 183"/>
              <a:gd name="T1" fmla="*/ 0 h 214"/>
              <a:gd name="T2" fmla="*/ 0 w 183"/>
              <a:gd name="T3" fmla="*/ 2147483646 h 214"/>
              <a:gd name="T4" fmla="*/ 2147483646 w 183"/>
              <a:gd name="T5" fmla="*/ 2147483646 h 214"/>
              <a:gd name="T6" fmla="*/ 2147483646 w 183"/>
              <a:gd name="T7" fmla="*/ 0 h 214"/>
              <a:gd name="T8" fmla="*/ 0 60000 65536"/>
              <a:gd name="T9" fmla="*/ 0 60000 65536"/>
              <a:gd name="T10" fmla="*/ 0 60000 65536"/>
              <a:gd name="T11" fmla="*/ 0 60000 65536"/>
              <a:gd name="T12" fmla="*/ 0 w 183"/>
              <a:gd name="T13" fmla="*/ 0 h 214"/>
              <a:gd name="T14" fmla="*/ 183 w 183"/>
              <a:gd name="T15" fmla="*/ 214 h 214"/>
            </a:gdLst>
            <a:ahLst/>
            <a:cxnLst>
              <a:cxn ang="T8">
                <a:pos x="T0" y="T1"/>
              </a:cxn>
              <a:cxn ang="T9">
                <a:pos x="T2" y="T3"/>
              </a:cxn>
              <a:cxn ang="T10">
                <a:pos x="T4" y="T5"/>
              </a:cxn>
              <a:cxn ang="T11">
                <a:pos x="T6" y="T7"/>
              </a:cxn>
            </a:cxnLst>
            <a:rect l="T12" t="T13" r="T14" b="T15"/>
            <a:pathLst>
              <a:path w="183" h="214">
                <a:moveTo>
                  <a:pt x="183" y="0"/>
                </a:moveTo>
                <a:lnTo>
                  <a:pt x="0" y="196"/>
                </a:lnTo>
                <a:lnTo>
                  <a:pt x="61" y="214"/>
                </a:lnTo>
                <a:lnTo>
                  <a:pt x="183" y="0"/>
                </a:lnTo>
                <a:close/>
              </a:path>
            </a:pathLst>
          </a:custGeom>
          <a:solidFill>
            <a:schemeClr val="tx1"/>
          </a:solidFill>
          <a:ln w="9525">
            <a:solidFill>
              <a:schemeClr val="tx1"/>
            </a:solidFill>
            <a:round/>
            <a:headEnd/>
            <a:tailEnd/>
          </a:ln>
        </p:spPr>
        <p:txBody>
          <a:bodyPr/>
          <a:lstStyle/>
          <a:p>
            <a:endParaRPr lang="en-US"/>
          </a:p>
        </p:txBody>
      </p:sp>
      <p:sp>
        <p:nvSpPr>
          <p:cNvPr id="115837" name="Freeform 786"/>
          <p:cNvSpPr>
            <a:spLocks/>
          </p:cNvSpPr>
          <p:nvPr/>
        </p:nvSpPr>
        <p:spPr bwMode="auto">
          <a:xfrm>
            <a:off x="7689850" y="3783013"/>
            <a:ext cx="47625" cy="68262"/>
          </a:xfrm>
          <a:custGeom>
            <a:avLst/>
            <a:gdLst>
              <a:gd name="T0" fmla="*/ 2147483646 w 183"/>
              <a:gd name="T1" fmla="*/ 0 h 258"/>
              <a:gd name="T2" fmla="*/ 2147483646 w 183"/>
              <a:gd name="T3" fmla="*/ 2147483646 h 258"/>
              <a:gd name="T4" fmla="*/ 2147483646 w 183"/>
              <a:gd name="T5" fmla="*/ 2147483646 h 258"/>
              <a:gd name="T6" fmla="*/ 0 w 183"/>
              <a:gd name="T7" fmla="*/ 2147483646 h 258"/>
              <a:gd name="T8" fmla="*/ 2147483646 w 183"/>
              <a:gd name="T9" fmla="*/ 0 h 258"/>
              <a:gd name="T10" fmla="*/ 0 60000 65536"/>
              <a:gd name="T11" fmla="*/ 0 60000 65536"/>
              <a:gd name="T12" fmla="*/ 0 60000 65536"/>
              <a:gd name="T13" fmla="*/ 0 60000 65536"/>
              <a:gd name="T14" fmla="*/ 0 60000 65536"/>
              <a:gd name="T15" fmla="*/ 0 w 183"/>
              <a:gd name="T16" fmla="*/ 0 h 258"/>
              <a:gd name="T17" fmla="*/ 183 w 183"/>
              <a:gd name="T18" fmla="*/ 258 h 258"/>
            </a:gdLst>
            <a:ahLst/>
            <a:cxnLst>
              <a:cxn ang="T10">
                <a:pos x="T0" y="T1"/>
              </a:cxn>
              <a:cxn ang="T11">
                <a:pos x="T2" y="T3"/>
              </a:cxn>
              <a:cxn ang="T12">
                <a:pos x="T4" y="T5"/>
              </a:cxn>
              <a:cxn ang="T13">
                <a:pos x="T6" y="T7"/>
              </a:cxn>
              <a:cxn ang="T14">
                <a:pos x="T8" y="T9"/>
              </a:cxn>
            </a:cxnLst>
            <a:rect l="T15" t="T16" r="T17" b="T18"/>
            <a:pathLst>
              <a:path w="183" h="258">
                <a:moveTo>
                  <a:pt x="136" y="0"/>
                </a:moveTo>
                <a:lnTo>
                  <a:pt x="183" y="44"/>
                </a:lnTo>
                <a:lnTo>
                  <a:pt x="61" y="258"/>
                </a:lnTo>
                <a:lnTo>
                  <a:pt x="0" y="240"/>
                </a:lnTo>
                <a:lnTo>
                  <a:pt x="136" y="0"/>
                </a:lnTo>
                <a:close/>
              </a:path>
            </a:pathLst>
          </a:custGeom>
          <a:solidFill>
            <a:schemeClr val="tx1"/>
          </a:solidFill>
          <a:ln w="0">
            <a:solidFill>
              <a:schemeClr val="tx1"/>
            </a:solidFill>
            <a:round/>
            <a:headEnd/>
            <a:tailEnd/>
          </a:ln>
        </p:spPr>
        <p:txBody>
          <a:bodyPr/>
          <a:lstStyle/>
          <a:p>
            <a:endParaRPr lang="en-US"/>
          </a:p>
        </p:txBody>
      </p:sp>
      <p:sp>
        <p:nvSpPr>
          <p:cNvPr id="115838" name="Freeform 787"/>
          <p:cNvSpPr>
            <a:spLocks/>
          </p:cNvSpPr>
          <p:nvPr/>
        </p:nvSpPr>
        <p:spPr bwMode="auto">
          <a:xfrm>
            <a:off x="7686675" y="3846513"/>
            <a:ext cx="19050" cy="73025"/>
          </a:xfrm>
          <a:custGeom>
            <a:avLst/>
            <a:gdLst>
              <a:gd name="T0" fmla="*/ 2147483646 w 73"/>
              <a:gd name="T1" fmla="*/ 0 h 275"/>
              <a:gd name="T2" fmla="*/ 2147483646 w 73"/>
              <a:gd name="T3" fmla="*/ 2147483646 h 275"/>
              <a:gd name="T4" fmla="*/ 0 w 73"/>
              <a:gd name="T5" fmla="*/ 2147483646 h 275"/>
              <a:gd name="T6" fmla="*/ 2147483646 w 73"/>
              <a:gd name="T7" fmla="*/ 0 h 275"/>
              <a:gd name="T8" fmla="*/ 0 60000 65536"/>
              <a:gd name="T9" fmla="*/ 0 60000 65536"/>
              <a:gd name="T10" fmla="*/ 0 60000 65536"/>
              <a:gd name="T11" fmla="*/ 0 60000 65536"/>
              <a:gd name="T12" fmla="*/ 0 w 73"/>
              <a:gd name="T13" fmla="*/ 0 h 275"/>
              <a:gd name="T14" fmla="*/ 73 w 73"/>
              <a:gd name="T15" fmla="*/ 275 h 275"/>
            </a:gdLst>
            <a:ahLst/>
            <a:cxnLst>
              <a:cxn ang="T8">
                <a:pos x="T0" y="T1"/>
              </a:cxn>
              <a:cxn ang="T9">
                <a:pos x="T2" y="T3"/>
              </a:cxn>
              <a:cxn ang="T10">
                <a:pos x="T4" y="T5"/>
              </a:cxn>
              <a:cxn ang="T11">
                <a:pos x="T6" y="T7"/>
              </a:cxn>
            </a:cxnLst>
            <a:rect l="T12" t="T13" r="T14" b="T15"/>
            <a:pathLst>
              <a:path w="73" h="275">
                <a:moveTo>
                  <a:pt x="12" y="0"/>
                </a:moveTo>
                <a:lnTo>
                  <a:pt x="73" y="18"/>
                </a:lnTo>
                <a:lnTo>
                  <a:pt x="0" y="275"/>
                </a:lnTo>
                <a:lnTo>
                  <a:pt x="12" y="0"/>
                </a:lnTo>
                <a:close/>
              </a:path>
            </a:pathLst>
          </a:custGeom>
          <a:solidFill>
            <a:schemeClr val="tx1"/>
          </a:solidFill>
          <a:ln w="9525">
            <a:solidFill>
              <a:schemeClr val="tx1"/>
            </a:solidFill>
            <a:round/>
            <a:headEnd/>
            <a:tailEnd/>
          </a:ln>
        </p:spPr>
        <p:txBody>
          <a:bodyPr/>
          <a:lstStyle/>
          <a:p>
            <a:endParaRPr lang="en-US"/>
          </a:p>
        </p:txBody>
      </p:sp>
      <p:sp>
        <p:nvSpPr>
          <p:cNvPr id="115839" name="Freeform 788"/>
          <p:cNvSpPr>
            <a:spLocks/>
          </p:cNvSpPr>
          <p:nvPr/>
        </p:nvSpPr>
        <p:spPr bwMode="auto">
          <a:xfrm>
            <a:off x="7686675" y="3851275"/>
            <a:ext cx="19050" cy="68263"/>
          </a:xfrm>
          <a:custGeom>
            <a:avLst/>
            <a:gdLst>
              <a:gd name="T0" fmla="*/ 2147483646 w 73"/>
              <a:gd name="T1" fmla="*/ 0 h 257"/>
              <a:gd name="T2" fmla="*/ 0 w 73"/>
              <a:gd name="T3" fmla="*/ 2147483646 h 257"/>
              <a:gd name="T4" fmla="*/ 2147483646 w 73"/>
              <a:gd name="T5" fmla="*/ 2147483646 h 257"/>
              <a:gd name="T6" fmla="*/ 2147483646 w 73"/>
              <a:gd name="T7" fmla="*/ 0 h 257"/>
              <a:gd name="T8" fmla="*/ 0 60000 65536"/>
              <a:gd name="T9" fmla="*/ 0 60000 65536"/>
              <a:gd name="T10" fmla="*/ 0 60000 65536"/>
              <a:gd name="T11" fmla="*/ 0 60000 65536"/>
              <a:gd name="T12" fmla="*/ 0 w 73"/>
              <a:gd name="T13" fmla="*/ 0 h 257"/>
              <a:gd name="T14" fmla="*/ 73 w 73"/>
              <a:gd name="T15" fmla="*/ 257 h 257"/>
            </a:gdLst>
            <a:ahLst/>
            <a:cxnLst>
              <a:cxn ang="T8">
                <a:pos x="T0" y="T1"/>
              </a:cxn>
              <a:cxn ang="T9">
                <a:pos x="T2" y="T3"/>
              </a:cxn>
              <a:cxn ang="T10">
                <a:pos x="T4" y="T5"/>
              </a:cxn>
              <a:cxn ang="T11">
                <a:pos x="T6" y="T7"/>
              </a:cxn>
            </a:cxnLst>
            <a:rect l="T12" t="T13" r="T14" b="T15"/>
            <a:pathLst>
              <a:path w="73" h="257">
                <a:moveTo>
                  <a:pt x="73" y="0"/>
                </a:moveTo>
                <a:lnTo>
                  <a:pt x="0" y="257"/>
                </a:lnTo>
                <a:lnTo>
                  <a:pt x="63" y="245"/>
                </a:lnTo>
                <a:lnTo>
                  <a:pt x="73" y="0"/>
                </a:lnTo>
                <a:close/>
              </a:path>
            </a:pathLst>
          </a:custGeom>
          <a:solidFill>
            <a:schemeClr val="tx1"/>
          </a:solidFill>
          <a:ln w="9525">
            <a:solidFill>
              <a:schemeClr val="tx1"/>
            </a:solidFill>
            <a:round/>
            <a:headEnd/>
            <a:tailEnd/>
          </a:ln>
        </p:spPr>
        <p:txBody>
          <a:bodyPr/>
          <a:lstStyle/>
          <a:p>
            <a:endParaRPr lang="en-US"/>
          </a:p>
        </p:txBody>
      </p:sp>
      <p:sp>
        <p:nvSpPr>
          <p:cNvPr id="115840" name="Freeform 789"/>
          <p:cNvSpPr>
            <a:spLocks/>
          </p:cNvSpPr>
          <p:nvPr/>
        </p:nvSpPr>
        <p:spPr bwMode="auto">
          <a:xfrm>
            <a:off x="7686675" y="3846513"/>
            <a:ext cx="19050" cy="73025"/>
          </a:xfrm>
          <a:custGeom>
            <a:avLst/>
            <a:gdLst>
              <a:gd name="T0" fmla="*/ 2147483646 w 73"/>
              <a:gd name="T1" fmla="*/ 0 h 275"/>
              <a:gd name="T2" fmla="*/ 2147483646 w 73"/>
              <a:gd name="T3" fmla="*/ 2147483646 h 275"/>
              <a:gd name="T4" fmla="*/ 2147483646 w 73"/>
              <a:gd name="T5" fmla="*/ 2147483646 h 275"/>
              <a:gd name="T6" fmla="*/ 0 w 73"/>
              <a:gd name="T7" fmla="*/ 2147483646 h 275"/>
              <a:gd name="T8" fmla="*/ 2147483646 w 73"/>
              <a:gd name="T9" fmla="*/ 0 h 275"/>
              <a:gd name="T10" fmla="*/ 0 60000 65536"/>
              <a:gd name="T11" fmla="*/ 0 60000 65536"/>
              <a:gd name="T12" fmla="*/ 0 60000 65536"/>
              <a:gd name="T13" fmla="*/ 0 60000 65536"/>
              <a:gd name="T14" fmla="*/ 0 60000 65536"/>
              <a:gd name="T15" fmla="*/ 0 w 73"/>
              <a:gd name="T16" fmla="*/ 0 h 275"/>
              <a:gd name="T17" fmla="*/ 73 w 73"/>
              <a:gd name="T18" fmla="*/ 275 h 275"/>
            </a:gdLst>
            <a:ahLst/>
            <a:cxnLst>
              <a:cxn ang="T10">
                <a:pos x="T0" y="T1"/>
              </a:cxn>
              <a:cxn ang="T11">
                <a:pos x="T2" y="T3"/>
              </a:cxn>
              <a:cxn ang="T12">
                <a:pos x="T4" y="T5"/>
              </a:cxn>
              <a:cxn ang="T13">
                <a:pos x="T6" y="T7"/>
              </a:cxn>
              <a:cxn ang="T14">
                <a:pos x="T8" y="T9"/>
              </a:cxn>
            </a:cxnLst>
            <a:rect l="T15" t="T16" r="T17" b="T18"/>
            <a:pathLst>
              <a:path w="73" h="275">
                <a:moveTo>
                  <a:pt x="12" y="0"/>
                </a:moveTo>
                <a:lnTo>
                  <a:pt x="73" y="18"/>
                </a:lnTo>
                <a:lnTo>
                  <a:pt x="63" y="263"/>
                </a:lnTo>
                <a:lnTo>
                  <a:pt x="0" y="275"/>
                </a:lnTo>
                <a:lnTo>
                  <a:pt x="12" y="0"/>
                </a:lnTo>
                <a:close/>
              </a:path>
            </a:pathLst>
          </a:custGeom>
          <a:solidFill>
            <a:schemeClr val="tx1"/>
          </a:solidFill>
          <a:ln w="0">
            <a:solidFill>
              <a:schemeClr val="tx1"/>
            </a:solidFill>
            <a:round/>
            <a:headEnd/>
            <a:tailEnd/>
          </a:ln>
        </p:spPr>
        <p:txBody>
          <a:bodyPr/>
          <a:lstStyle/>
          <a:p>
            <a:endParaRPr lang="en-US"/>
          </a:p>
        </p:txBody>
      </p:sp>
      <p:sp>
        <p:nvSpPr>
          <p:cNvPr id="115841" name="Freeform 790"/>
          <p:cNvSpPr>
            <a:spLocks/>
          </p:cNvSpPr>
          <p:nvPr/>
        </p:nvSpPr>
        <p:spPr bwMode="auto">
          <a:xfrm>
            <a:off x="7686675" y="3916363"/>
            <a:ext cx="30163" cy="69850"/>
          </a:xfrm>
          <a:custGeom>
            <a:avLst/>
            <a:gdLst>
              <a:gd name="T0" fmla="*/ 0 w 115"/>
              <a:gd name="T1" fmla="*/ 2147483646 h 263"/>
              <a:gd name="T2" fmla="*/ 2147483646 w 115"/>
              <a:gd name="T3" fmla="*/ 0 h 263"/>
              <a:gd name="T4" fmla="*/ 2147483646 w 115"/>
              <a:gd name="T5" fmla="*/ 2147483646 h 263"/>
              <a:gd name="T6" fmla="*/ 0 w 115"/>
              <a:gd name="T7" fmla="*/ 2147483646 h 263"/>
              <a:gd name="T8" fmla="*/ 0 60000 65536"/>
              <a:gd name="T9" fmla="*/ 0 60000 65536"/>
              <a:gd name="T10" fmla="*/ 0 60000 65536"/>
              <a:gd name="T11" fmla="*/ 0 60000 65536"/>
              <a:gd name="T12" fmla="*/ 0 w 115"/>
              <a:gd name="T13" fmla="*/ 0 h 263"/>
              <a:gd name="T14" fmla="*/ 115 w 115"/>
              <a:gd name="T15" fmla="*/ 263 h 263"/>
            </a:gdLst>
            <a:ahLst/>
            <a:cxnLst>
              <a:cxn ang="T8">
                <a:pos x="T0" y="T1"/>
              </a:cxn>
              <a:cxn ang="T9">
                <a:pos x="T2" y="T3"/>
              </a:cxn>
              <a:cxn ang="T10">
                <a:pos x="T4" y="T5"/>
              </a:cxn>
              <a:cxn ang="T11">
                <a:pos x="T6" y="T7"/>
              </a:cxn>
            </a:cxnLst>
            <a:rect l="T12" t="T13" r="T14" b="T15"/>
            <a:pathLst>
              <a:path w="115" h="263">
                <a:moveTo>
                  <a:pt x="0" y="12"/>
                </a:moveTo>
                <a:lnTo>
                  <a:pt x="63" y="0"/>
                </a:lnTo>
                <a:lnTo>
                  <a:pt x="115" y="263"/>
                </a:lnTo>
                <a:lnTo>
                  <a:pt x="0" y="12"/>
                </a:lnTo>
                <a:close/>
              </a:path>
            </a:pathLst>
          </a:custGeom>
          <a:solidFill>
            <a:schemeClr val="tx1"/>
          </a:solidFill>
          <a:ln w="9525">
            <a:solidFill>
              <a:schemeClr val="tx1"/>
            </a:solidFill>
            <a:round/>
            <a:headEnd/>
            <a:tailEnd/>
          </a:ln>
        </p:spPr>
        <p:txBody>
          <a:bodyPr/>
          <a:lstStyle/>
          <a:p>
            <a:endParaRPr lang="en-US"/>
          </a:p>
        </p:txBody>
      </p:sp>
      <p:sp>
        <p:nvSpPr>
          <p:cNvPr id="115842" name="Freeform 791"/>
          <p:cNvSpPr>
            <a:spLocks/>
          </p:cNvSpPr>
          <p:nvPr/>
        </p:nvSpPr>
        <p:spPr bwMode="auto">
          <a:xfrm>
            <a:off x="7702550" y="3916363"/>
            <a:ext cx="26988" cy="69850"/>
          </a:xfrm>
          <a:custGeom>
            <a:avLst/>
            <a:gdLst>
              <a:gd name="T0" fmla="*/ 0 w 102"/>
              <a:gd name="T1" fmla="*/ 0 h 263"/>
              <a:gd name="T2" fmla="*/ 2147483646 w 102"/>
              <a:gd name="T3" fmla="*/ 2147483646 h 263"/>
              <a:gd name="T4" fmla="*/ 2147483646 w 102"/>
              <a:gd name="T5" fmla="*/ 2147483646 h 263"/>
              <a:gd name="T6" fmla="*/ 0 w 102"/>
              <a:gd name="T7" fmla="*/ 0 h 263"/>
              <a:gd name="T8" fmla="*/ 0 60000 65536"/>
              <a:gd name="T9" fmla="*/ 0 60000 65536"/>
              <a:gd name="T10" fmla="*/ 0 60000 65536"/>
              <a:gd name="T11" fmla="*/ 0 60000 65536"/>
              <a:gd name="T12" fmla="*/ 0 w 102"/>
              <a:gd name="T13" fmla="*/ 0 h 263"/>
              <a:gd name="T14" fmla="*/ 102 w 102"/>
              <a:gd name="T15" fmla="*/ 263 h 263"/>
            </a:gdLst>
            <a:ahLst/>
            <a:cxnLst>
              <a:cxn ang="T8">
                <a:pos x="T0" y="T1"/>
              </a:cxn>
              <a:cxn ang="T9">
                <a:pos x="T2" y="T3"/>
              </a:cxn>
              <a:cxn ang="T10">
                <a:pos x="T4" y="T5"/>
              </a:cxn>
              <a:cxn ang="T11">
                <a:pos x="T6" y="T7"/>
              </a:cxn>
            </a:cxnLst>
            <a:rect l="T12" t="T13" r="T14" b="T15"/>
            <a:pathLst>
              <a:path w="102" h="263">
                <a:moveTo>
                  <a:pt x="0" y="0"/>
                </a:moveTo>
                <a:lnTo>
                  <a:pt x="52" y="263"/>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115843" name="Freeform 792"/>
          <p:cNvSpPr>
            <a:spLocks/>
          </p:cNvSpPr>
          <p:nvPr/>
        </p:nvSpPr>
        <p:spPr bwMode="auto">
          <a:xfrm>
            <a:off x="7686675" y="3916363"/>
            <a:ext cx="42863" cy="69850"/>
          </a:xfrm>
          <a:custGeom>
            <a:avLst/>
            <a:gdLst>
              <a:gd name="T0" fmla="*/ 0 w 165"/>
              <a:gd name="T1" fmla="*/ 2147483646 h 263"/>
              <a:gd name="T2" fmla="*/ 2147483646 w 165"/>
              <a:gd name="T3" fmla="*/ 0 h 263"/>
              <a:gd name="T4" fmla="*/ 2147483646 w 165"/>
              <a:gd name="T5" fmla="*/ 2147483646 h 263"/>
              <a:gd name="T6" fmla="*/ 2147483646 w 165"/>
              <a:gd name="T7" fmla="*/ 2147483646 h 263"/>
              <a:gd name="T8" fmla="*/ 0 w 165"/>
              <a:gd name="T9" fmla="*/ 2147483646 h 263"/>
              <a:gd name="T10" fmla="*/ 0 60000 65536"/>
              <a:gd name="T11" fmla="*/ 0 60000 65536"/>
              <a:gd name="T12" fmla="*/ 0 60000 65536"/>
              <a:gd name="T13" fmla="*/ 0 60000 65536"/>
              <a:gd name="T14" fmla="*/ 0 60000 65536"/>
              <a:gd name="T15" fmla="*/ 0 w 165"/>
              <a:gd name="T16" fmla="*/ 0 h 263"/>
              <a:gd name="T17" fmla="*/ 165 w 165"/>
              <a:gd name="T18" fmla="*/ 263 h 263"/>
            </a:gdLst>
            <a:ahLst/>
            <a:cxnLst>
              <a:cxn ang="T10">
                <a:pos x="T0" y="T1"/>
              </a:cxn>
              <a:cxn ang="T11">
                <a:pos x="T2" y="T3"/>
              </a:cxn>
              <a:cxn ang="T12">
                <a:pos x="T4" y="T5"/>
              </a:cxn>
              <a:cxn ang="T13">
                <a:pos x="T6" y="T7"/>
              </a:cxn>
              <a:cxn ang="T14">
                <a:pos x="T8" y="T9"/>
              </a:cxn>
            </a:cxnLst>
            <a:rect l="T15" t="T16" r="T17" b="T18"/>
            <a:pathLst>
              <a:path w="165" h="263">
                <a:moveTo>
                  <a:pt x="0" y="12"/>
                </a:moveTo>
                <a:lnTo>
                  <a:pt x="63" y="0"/>
                </a:lnTo>
                <a:lnTo>
                  <a:pt x="165" y="223"/>
                </a:lnTo>
                <a:lnTo>
                  <a:pt x="115" y="263"/>
                </a:lnTo>
                <a:lnTo>
                  <a:pt x="0" y="12"/>
                </a:lnTo>
                <a:close/>
              </a:path>
            </a:pathLst>
          </a:custGeom>
          <a:solidFill>
            <a:schemeClr val="tx1"/>
          </a:solidFill>
          <a:ln w="0">
            <a:solidFill>
              <a:schemeClr val="tx1"/>
            </a:solidFill>
            <a:round/>
            <a:headEnd/>
            <a:tailEnd/>
          </a:ln>
        </p:spPr>
        <p:txBody>
          <a:bodyPr/>
          <a:lstStyle/>
          <a:p>
            <a:endParaRPr lang="en-US"/>
          </a:p>
        </p:txBody>
      </p:sp>
      <p:sp>
        <p:nvSpPr>
          <p:cNvPr id="115844" name="Freeform 793"/>
          <p:cNvSpPr>
            <a:spLocks/>
          </p:cNvSpPr>
          <p:nvPr/>
        </p:nvSpPr>
        <p:spPr bwMode="auto">
          <a:xfrm>
            <a:off x="7716838" y="3975100"/>
            <a:ext cx="57150" cy="55563"/>
          </a:xfrm>
          <a:custGeom>
            <a:avLst/>
            <a:gdLst>
              <a:gd name="T0" fmla="*/ 0 w 217"/>
              <a:gd name="T1" fmla="*/ 2147483646 h 211"/>
              <a:gd name="T2" fmla="*/ 2147483646 w 217"/>
              <a:gd name="T3" fmla="*/ 0 h 211"/>
              <a:gd name="T4" fmla="*/ 2147483646 w 217"/>
              <a:gd name="T5" fmla="*/ 2147483646 h 211"/>
              <a:gd name="T6" fmla="*/ 0 w 217"/>
              <a:gd name="T7" fmla="*/ 2147483646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40"/>
                </a:moveTo>
                <a:lnTo>
                  <a:pt x="50" y="0"/>
                </a:lnTo>
                <a:lnTo>
                  <a:pt x="217" y="211"/>
                </a:lnTo>
                <a:lnTo>
                  <a:pt x="0" y="40"/>
                </a:lnTo>
                <a:close/>
              </a:path>
            </a:pathLst>
          </a:custGeom>
          <a:solidFill>
            <a:schemeClr val="tx1"/>
          </a:solidFill>
          <a:ln w="9525">
            <a:solidFill>
              <a:schemeClr val="tx1"/>
            </a:solidFill>
            <a:round/>
            <a:headEnd/>
            <a:tailEnd/>
          </a:ln>
        </p:spPr>
        <p:txBody>
          <a:bodyPr/>
          <a:lstStyle/>
          <a:p>
            <a:endParaRPr lang="en-US"/>
          </a:p>
        </p:txBody>
      </p:sp>
      <p:sp>
        <p:nvSpPr>
          <p:cNvPr id="115845" name="Freeform 794"/>
          <p:cNvSpPr>
            <a:spLocks/>
          </p:cNvSpPr>
          <p:nvPr/>
        </p:nvSpPr>
        <p:spPr bwMode="auto">
          <a:xfrm>
            <a:off x="7729538" y="3975100"/>
            <a:ext cx="50800" cy="55563"/>
          </a:xfrm>
          <a:custGeom>
            <a:avLst/>
            <a:gdLst>
              <a:gd name="T0" fmla="*/ 0 w 193"/>
              <a:gd name="T1" fmla="*/ 0 h 211"/>
              <a:gd name="T2" fmla="*/ 2147483646 w 193"/>
              <a:gd name="T3" fmla="*/ 2147483646 h 211"/>
              <a:gd name="T4" fmla="*/ 2147483646 w 193"/>
              <a:gd name="T5" fmla="*/ 2147483646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115846" name="Freeform 795"/>
          <p:cNvSpPr>
            <a:spLocks/>
          </p:cNvSpPr>
          <p:nvPr/>
        </p:nvSpPr>
        <p:spPr bwMode="auto">
          <a:xfrm>
            <a:off x="7716838" y="3975100"/>
            <a:ext cx="63500" cy="55563"/>
          </a:xfrm>
          <a:custGeom>
            <a:avLst/>
            <a:gdLst>
              <a:gd name="T0" fmla="*/ 0 w 243"/>
              <a:gd name="T1" fmla="*/ 2147483646 h 211"/>
              <a:gd name="T2" fmla="*/ 2147483646 w 243"/>
              <a:gd name="T3" fmla="*/ 0 h 211"/>
              <a:gd name="T4" fmla="*/ 2147483646 w 243"/>
              <a:gd name="T5" fmla="*/ 2147483646 h 211"/>
              <a:gd name="T6" fmla="*/ 2147483646 w 243"/>
              <a:gd name="T7" fmla="*/ 2147483646 h 211"/>
              <a:gd name="T8" fmla="*/ 0 w 243"/>
              <a:gd name="T9" fmla="*/ 2147483646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40"/>
                </a:moveTo>
                <a:lnTo>
                  <a:pt x="50" y="0"/>
                </a:lnTo>
                <a:lnTo>
                  <a:pt x="243" y="153"/>
                </a:lnTo>
                <a:lnTo>
                  <a:pt x="217" y="211"/>
                </a:lnTo>
                <a:lnTo>
                  <a:pt x="0" y="40"/>
                </a:lnTo>
                <a:close/>
              </a:path>
            </a:pathLst>
          </a:custGeom>
          <a:solidFill>
            <a:schemeClr val="tx1"/>
          </a:solidFill>
          <a:ln w="0">
            <a:solidFill>
              <a:schemeClr val="tx1"/>
            </a:solidFill>
            <a:round/>
            <a:headEnd/>
            <a:tailEnd/>
          </a:ln>
        </p:spPr>
        <p:txBody>
          <a:bodyPr/>
          <a:lstStyle/>
          <a:p>
            <a:endParaRPr lang="en-US"/>
          </a:p>
        </p:txBody>
      </p:sp>
      <p:sp>
        <p:nvSpPr>
          <p:cNvPr id="115847" name="Freeform 796"/>
          <p:cNvSpPr>
            <a:spLocks/>
          </p:cNvSpPr>
          <p:nvPr/>
        </p:nvSpPr>
        <p:spPr bwMode="auto">
          <a:xfrm>
            <a:off x="7508875" y="3992563"/>
            <a:ext cx="66675" cy="41275"/>
          </a:xfrm>
          <a:custGeom>
            <a:avLst/>
            <a:gdLst>
              <a:gd name="T0" fmla="*/ 2147483646 w 252"/>
              <a:gd name="T1" fmla="*/ 2147483646 h 152"/>
              <a:gd name="T2" fmla="*/ 0 w 252"/>
              <a:gd name="T3" fmla="*/ 2147483646 h 152"/>
              <a:gd name="T4" fmla="*/ 2147483646 w 252"/>
              <a:gd name="T5" fmla="*/ 0 h 152"/>
              <a:gd name="T6" fmla="*/ 2147483646 w 252"/>
              <a:gd name="T7" fmla="*/ 2147483646 h 152"/>
              <a:gd name="T8" fmla="*/ 0 60000 65536"/>
              <a:gd name="T9" fmla="*/ 0 60000 65536"/>
              <a:gd name="T10" fmla="*/ 0 60000 65536"/>
              <a:gd name="T11" fmla="*/ 0 60000 65536"/>
              <a:gd name="T12" fmla="*/ 0 w 252"/>
              <a:gd name="T13" fmla="*/ 0 h 152"/>
              <a:gd name="T14" fmla="*/ 252 w 252"/>
              <a:gd name="T15" fmla="*/ 152 h 152"/>
            </a:gdLst>
            <a:ahLst/>
            <a:cxnLst>
              <a:cxn ang="T8">
                <a:pos x="T0" y="T1"/>
              </a:cxn>
              <a:cxn ang="T9">
                <a:pos x="T2" y="T3"/>
              </a:cxn>
              <a:cxn ang="T10">
                <a:pos x="T4" y="T5"/>
              </a:cxn>
              <a:cxn ang="T11">
                <a:pos x="T6" y="T7"/>
              </a:cxn>
            </a:cxnLst>
            <a:rect l="T12" t="T13" r="T14" b="T15"/>
            <a:pathLst>
              <a:path w="252" h="152">
                <a:moveTo>
                  <a:pt x="22" y="152"/>
                </a:moveTo>
                <a:lnTo>
                  <a:pt x="0" y="92"/>
                </a:lnTo>
                <a:lnTo>
                  <a:pt x="252" y="0"/>
                </a:lnTo>
                <a:lnTo>
                  <a:pt x="22" y="152"/>
                </a:lnTo>
                <a:close/>
              </a:path>
            </a:pathLst>
          </a:custGeom>
          <a:solidFill>
            <a:schemeClr val="tx1"/>
          </a:solidFill>
          <a:ln w="9525">
            <a:solidFill>
              <a:schemeClr val="tx1"/>
            </a:solidFill>
            <a:round/>
            <a:headEnd/>
            <a:tailEnd/>
          </a:ln>
        </p:spPr>
        <p:txBody>
          <a:bodyPr/>
          <a:lstStyle/>
          <a:p>
            <a:endParaRPr lang="en-US"/>
          </a:p>
        </p:txBody>
      </p:sp>
      <p:sp>
        <p:nvSpPr>
          <p:cNvPr id="115848" name="Freeform 797"/>
          <p:cNvSpPr>
            <a:spLocks/>
          </p:cNvSpPr>
          <p:nvPr/>
        </p:nvSpPr>
        <p:spPr bwMode="auto">
          <a:xfrm>
            <a:off x="7508875" y="3981450"/>
            <a:ext cx="66675" cy="36513"/>
          </a:xfrm>
          <a:custGeom>
            <a:avLst/>
            <a:gdLst>
              <a:gd name="T0" fmla="*/ 0 w 252"/>
              <a:gd name="T1" fmla="*/ 2147483646 h 135"/>
              <a:gd name="T2" fmla="*/ 2147483646 w 252"/>
              <a:gd name="T3" fmla="*/ 2147483646 h 135"/>
              <a:gd name="T4" fmla="*/ 2147483646 w 252"/>
              <a:gd name="T5" fmla="*/ 0 h 135"/>
              <a:gd name="T6" fmla="*/ 0 w 252"/>
              <a:gd name="T7" fmla="*/ 2147483646 h 135"/>
              <a:gd name="T8" fmla="*/ 0 60000 65536"/>
              <a:gd name="T9" fmla="*/ 0 60000 65536"/>
              <a:gd name="T10" fmla="*/ 0 60000 65536"/>
              <a:gd name="T11" fmla="*/ 0 60000 65536"/>
              <a:gd name="T12" fmla="*/ 0 w 252"/>
              <a:gd name="T13" fmla="*/ 0 h 135"/>
              <a:gd name="T14" fmla="*/ 252 w 252"/>
              <a:gd name="T15" fmla="*/ 135 h 135"/>
            </a:gdLst>
            <a:ahLst/>
            <a:cxnLst>
              <a:cxn ang="T8">
                <a:pos x="T0" y="T1"/>
              </a:cxn>
              <a:cxn ang="T9">
                <a:pos x="T2" y="T3"/>
              </a:cxn>
              <a:cxn ang="T10">
                <a:pos x="T4" y="T5"/>
              </a:cxn>
              <a:cxn ang="T11">
                <a:pos x="T6" y="T7"/>
              </a:cxn>
            </a:cxnLst>
            <a:rect l="T12" t="T13" r="T14" b="T15"/>
            <a:pathLst>
              <a:path w="252" h="135">
                <a:moveTo>
                  <a:pt x="0" y="135"/>
                </a:moveTo>
                <a:lnTo>
                  <a:pt x="252" y="43"/>
                </a:lnTo>
                <a:lnTo>
                  <a:pt x="206" y="0"/>
                </a:lnTo>
                <a:lnTo>
                  <a:pt x="0" y="135"/>
                </a:lnTo>
                <a:close/>
              </a:path>
            </a:pathLst>
          </a:custGeom>
          <a:solidFill>
            <a:schemeClr val="tx1"/>
          </a:solidFill>
          <a:ln w="9525">
            <a:solidFill>
              <a:schemeClr val="tx1"/>
            </a:solidFill>
            <a:round/>
            <a:headEnd/>
            <a:tailEnd/>
          </a:ln>
        </p:spPr>
        <p:txBody>
          <a:bodyPr/>
          <a:lstStyle/>
          <a:p>
            <a:endParaRPr lang="en-US"/>
          </a:p>
        </p:txBody>
      </p:sp>
      <p:sp>
        <p:nvSpPr>
          <p:cNvPr id="115849" name="Freeform 798"/>
          <p:cNvSpPr>
            <a:spLocks/>
          </p:cNvSpPr>
          <p:nvPr/>
        </p:nvSpPr>
        <p:spPr bwMode="auto">
          <a:xfrm>
            <a:off x="7508875" y="3981450"/>
            <a:ext cx="66675" cy="52388"/>
          </a:xfrm>
          <a:custGeom>
            <a:avLst/>
            <a:gdLst>
              <a:gd name="T0" fmla="*/ 2147483646 w 252"/>
              <a:gd name="T1" fmla="*/ 2147483646 h 195"/>
              <a:gd name="T2" fmla="*/ 0 w 252"/>
              <a:gd name="T3" fmla="*/ 2147483646 h 195"/>
              <a:gd name="T4" fmla="*/ 2147483646 w 252"/>
              <a:gd name="T5" fmla="*/ 0 h 195"/>
              <a:gd name="T6" fmla="*/ 2147483646 w 252"/>
              <a:gd name="T7" fmla="*/ 2147483646 h 195"/>
              <a:gd name="T8" fmla="*/ 2147483646 w 252"/>
              <a:gd name="T9" fmla="*/ 2147483646 h 195"/>
              <a:gd name="T10" fmla="*/ 0 60000 65536"/>
              <a:gd name="T11" fmla="*/ 0 60000 65536"/>
              <a:gd name="T12" fmla="*/ 0 60000 65536"/>
              <a:gd name="T13" fmla="*/ 0 60000 65536"/>
              <a:gd name="T14" fmla="*/ 0 60000 65536"/>
              <a:gd name="T15" fmla="*/ 0 w 252"/>
              <a:gd name="T16" fmla="*/ 0 h 195"/>
              <a:gd name="T17" fmla="*/ 252 w 252"/>
              <a:gd name="T18" fmla="*/ 195 h 195"/>
            </a:gdLst>
            <a:ahLst/>
            <a:cxnLst>
              <a:cxn ang="T10">
                <a:pos x="T0" y="T1"/>
              </a:cxn>
              <a:cxn ang="T11">
                <a:pos x="T2" y="T3"/>
              </a:cxn>
              <a:cxn ang="T12">
                <a:pos x="T4" y="T5"/>
              </a:cxn>
              <a:cxn ang="T13">
                <a:pos x="T6" y="T7"/>
              </a:cxn>
              <a:cxn ang="T14">
                <a:pos x="T8" y="T9"/>
              </a:cxn>
            </a:cxnLst>
            <a:rect l="T15" t="T16" r="T17" b="T18"/>
            <a:pathLst>
              <a:path w="252" h="195">
                <a:moveTo>
                  <a:pt x="22" y="195"/>
                </a:moveTo>
                <a:lnTo>
                  <a:pt x="0" y="135"/>
                </a:lnTo>
                <a:lnTo>
                  <a:pt x="206" y="0"/>
                </a:lnTo>
                <a:lnTo>
                  <a:pt x="252" y="43"/>
                </a:lnTo>
                <a:lnTo>
                  <a:pt x="22" y="195"/>
                </a:lnTo>
                <a:close/>
              </a:path>
            </a:pathLst>
          </a:custGeom>
          <a:solidFill>
            <a:schemeClr val="tx1"/>
          </a:solidFill>
          <a:ln w="0">
            <a:solidFill>
              <a:schemeClr val="tx1"/>
            </a:solidFill>
            <a:round/>
            <a:headEnd/>
            <a:tailEnd/>
          </a:ln>
        </p:spPr>
        <p:txBody>
          <a:bodyPr/>
          <a:lstStyle/>
          <a:p>
            <a:endParaRPr lang="en-US"/>
          </a:p>
        </p:txBody>
      </p:sp>
      <p:sp>
        <p:nvSpPr>
          <p:cNvPr id="115850" name="Freeform 799"/>
          <p:cNvSpPr>
            <a:spLocks/>
          </p:cNvSpPr>
          <p:nvPr/>
        </p:nvSpPr>
        <p:spPr bwMode="auto">
          <a:xfrm>
            <a:off x="7562850" y="3930650"/>
            <a:ext cx="49213" cy="61913"/>
          </a:xfrm>
          <a:custGeom>
            <a:avLst/>
            <a:gdLst>
              <a:gd name="T0" fmla="*/ 2147483646 w 183"/>
              <a:gd name="T1" fmla="*/ 2147483646 h 240"/>
              <a:gd name="T2" fmla="*/ 0 w 183"/>
              <a:gd name="T3" fmla="*/ 2147483646 h 240"/>
              <a:gd name="T4" fmla="*/ 2147483646 w 183"/>
              <a:gd name="T5" fmla="*/ 0 h 240"/>
              <a:gd name="T6" fmla="*/ 2147483646 w 183"/>
              <a:gd name="T7" fmla="*/ 2147483646 h 240"/>
              <a:gd name="T8" fmla="*/ 0 60000 65536"/>
              <a:gd name="T9" fmla="*/ 0 60000 65536"/>
              <a:gd name="T10" fmla="*/ 0 60000 65536"/>
              <a:gd name="T11" fmla="*/ 0 60000 65536"/>
              <a:gd name="T12" fmla="*/ 0 w 183"/>
              <a:gd name="T13" fmla="*/ 0 h 240"/>
              <a:gd name="T14" fmla="*/ 183 w 183"/>
              <a:gd name="T15" fmla="*/ 240 h 240"/>
            </a:gdLst>
            <a:ahLst/>
            <a:cxnLst>
              <a:cxn ang="T8">
                <a:pos x="T0" y="T1"/>
              </a:cxn>
              <a:cxn ang="T9">
                <a:pos x="T2" y="T3"/>
              </a:cxn>
              <a:cxn ang="T10">
                <a:pos x="T4" y="T5"/>
              </a:cxn>
              <a:cxn ang="T11">
                <a:pos x="T6" y="T7"/>
              </a:cxn>
            </a:cxnLst>
            <a:rect l="T12" t="T13" r="T14" b="T15"/>
            <a:pathLst>
              <a:path w="183" h="240">
                <a:moveTo>
                  <a:pt x="46" y="240"/>
                </a:moveTo>
                <a:lnTo>
                  <a:pt x="0" y="197"/>
                </a:lnTo>
                <a:lnTo>
                  <a:pt x="183" y="0"/>
                </a:lnTo>
                <a:lnTo>
                  <a:pt x="46" y="240"/>
                </a:lnTo>
                <a:close/>
              </a:path>
            </a:pathLst>
          </a:custGeom>
          <a:solidFill>
            <a:schemeClr val="tx1"/>
          </a:solidFill>
          <a:ln w="9525">
            <a:solidFill>
              <a:schemeClr val="tx1"/>
            </a:solidFill>
            <a:round/>
            <a:headEnd/>
            <a:tailEnd/>
          </a:ln>
        </p:spPr>
        <p:txBody>
          <a:bodyPr/>
          <a:lstStyle/>
          <a:p>
            <a:endParaRPr lang="en-US"/>
          </a:p>
        </p:txBody>
      </p:sp>
      <p:sp>
        <p:nvSpPr>
          <p:cNvPr id="115851" name="Freeform 800"/>
          <p:cNvSpPr>
            <a:spLocks/>
          </p:cNvSpPr>
          <p:nvPr/>
        </p:nvSpPr>
        <p:spPr bwMode="auto">
          <a:xfrm>
            <a:off x="7562850" y="3925888"/>
            <a:ext cx="49213" cy="55562"/>
          </a:xfrm>
          <a:custGeom>
            <a:avLst/>
            <a:gdLst>
              <a:gd name="T0" fmla="*/ 0 w 183"/>
              <a:gd name="T1" fmla="*/ 2147483646 h 214"/>
              <a:gd name="T2" fmla="*/ 2147483646 w 183"/>
              <a:gd name="T3" fmla="*/ 2147483646 h 214"/>
              <a:gd name="T4" fmla="*/ 2147483646 w 183"/>
              <a:gd name="T5" fmla="*/ 0 h 214"/>
              <a:gd name="T6" fmla="*/ 0 w 183"/>
              <a:gd name="T7" fmla="*/ 2147483646 h 214"/>
              <a:gd name="T8" fmla="*/ 0 60000 65536"/>
              <a:gd name="T9" fmla="*/ 0 60000 65536"/>
              <a:gd name="T10" fmla="*/ 0 60000 65536"/>
              <a:gd name="T11" fmla="*/ 0 60000 65536"/>
              <a:gd name="T12" fmla="*/ 0 w 183"/>
              <a:gd name="T13" fmla="*/ 0 h 214"/>
              <a:gd name="T14" fmla="*/ 183 w 183"/>
              <a:gd name="T15" fmla="*/ 214 h 214"/>
            </a:gdLst>
            <a:ahLst/>
            <a:cxnLst>
              <a:cxn ang="T8">
                <a:pos x="T0" y="T1"/>
              </a:cxn>
              <a:cxn ang="T9">
                <a:pos x="T2" y="T3"/>
              </a:cxn>
              <a:cxn ang="T10">
                <a:pos x="T4" y="T5"/>
              </a:cxn>
              <a:cxn ang="T11">
                <a:pos x="T6" y="T7"/>
              </a:cxn>
            </a:cxnLst>
            <a:rect l="T12" t="T13" r="T14" b="T15"/>
            <a:pathLst>
              <a:path w="183" h="214">
                <a:moveTo>
                  <a:pt x="0" y="214"/>
                </a:moveTo>
                <a:lnTo>
                  <a:pt x="183" y="17"/>
                </a:lnTo>
                <a:lnTo>
                  <a:pt x="121" y="0"/>
                </a:lnTo>
                <a:lnTo>
                  <a:pt x="0" y="214"/>
                </a:lnTo>
                <a:close/>
              </a:path>
            </a:pathLst>
          </a:custGeom>
          <a:solidFill>
            <a:schemeClr val="tx1"/>
          </a:solidFill>
          <a:ln w="9525">
            <a:solidFill>
              <a:schemeClr val="tx1"/>
            </a:solidFill>
            <a:round/>
            <a:headEnd/>
            <a:tailEnd/>
          </a:ln>
        </p:spPr>
        <p:txBody>
          <a:bodyPr/>
          <a:lstStyle/>
          <a:p>
            <a:endParaRPr lang="en-US"/>
          </a:p>
        </p:txBody>
      </p:sp>
      <p:sp>
        <p:nvSpPr>
          <p:cNvPr id="115852" name="Freeform 801"/>
          <p:cNvSpPr>
            <a:spLocks/>
          </p:cNvSpPr>
          <p:nvPr/>
        </p:nvSpPr>
        <p:spPr bwMode="auto">
          <a:xfrm>
            <a:off x="7562850" y="3925888"/>
            <a:ext cx="49213" cy="66675"/>
          </a:xfrm>
          <a:custGeom>
            <a:avLst/>
            <a:gdLst>
              <a:gd name="T0" fmla="*/ 2147483646 w 183"/>
              <a:gd name="T1" fmla="*/ 2147483646 h 257"/>
              <a:gd name="T2" fmla="*/ 0 w 183"/>
              <a:gd name="T3" fmla="*/ 2147483646 h 257"/>
              <a:gd name="T4" fmla="*/ 2147483646 w 183"/>
              <a:gd name="T5" fmla="*/ 0 h 257"/>
              <a:gd name="T6" fmla="*/ 2147483646 w 183"/>
              <a:gd name="T7" fmla="*/ 2147483646 h 257"/>
              <a:gd name="T8" fmla="*/ 2147483646 w 183"/>
              <a:gd name="T9" fmla="*/ 2147483646 h 257"/>
              <a:gd name="T10" fmla="*/ 0 60000 65536"/>
              <a:gd name="T11" fmla="*/ 0 60000 65536"/>
              <a:gd name="T12" fmla="*/ 0 60000 65536"/>
              <a:gd name="T13" fmla="*/ 0 60000 65536"/>
              <a:gd name="T14" fmla="*/ 0 60000 65536"/>
              <a:gd name="T15" fmla="*/ 0 w 183"/>
              <a:gd name="T16" fmla="*/ 0 h 257"/>
              <a:gd name="T17" fmla="*/ 183 w 183"/>
              <a:gd name="T18" fmla="*/ 257 h 257"/>
            </a:gdLst>
            <a:ahLst/>
            <a:cxnLst>
              <a:cxn ang="T10">
                <a:pos x="T0" y="T1"/>
              </a:cxn>
              <a:cxn ang="T11">
                <a:pos x="T2" y="T3"/>
              </a:cxn>
              <a:cxn ang="T12">
                <a:pos x="T4" y="T5"/>
              </a:cxn>
              <a:cxn ang="T13">
                <a:pos x="T6" y="T7"/>
              </a:cxn>
              <a:cxn ang="T14">
                <a:pos x="T8" y="T9"/>
              </a:cxn>
            </a:cxnLst>
            <a:rect l="T15" t="T16" r="T17" b="T18"/>
            <a:pathLst>
              <a:path w="183" h="257">
                <a:moveTo>
                  <a:pt x="46" y="257"/>
                </a:moveTo>
                <a:lnTo>
                  <a:pt x="0" y="214"/>
                </a:lnTo>
                <a:lnTo>
                  <a:pt x="121" y="0"/>
                </a:lnTo>
                <a:lnTo>
                  <a:pt x="183" y="17"/>
                </a:lnTo>
                <a:lnTo>
                  <a:pt x="46" y="257"/>
                </a:lnTo>
                <a:close/>
              </a:path>
            </a:pathLst>
          </a:custGeom>
          <a:solidFill>
            <a:schemeClr val="tx1"/>
          </a:solidFill>
          <a:ln w="0">
            <a:solidFill>
              <a:schemeClr val="tx1"/>
            </a:solidFill>
            <a:round/>
            <a:headEnd/>
            <a:tailEnd/>
          </a:ln>
        </p:spPr>
        <p:txBody>
          <a:bodyPr/>
          <a:lstStyle/>
          <a:p>
            <a:endParaRPr lang="en-US"/>
          </a:p>
        </p:txBody>
      </p:sp>
      <p:sp>
        <p:nvSpPr>
          <p:cNvPr id="115853" name="Freeform 802"/>
          <p:cNvSpPr>
            <a:spLocks/>
          </p:cNvSpPr>
          <p:nvPr/>
        </p:nvSpPr>
        <p:spPr bwMode="auto">
          <a:xfrm>
            <a:off x="7596188" y="3857625"/>
            <a:ext cx="19050" cy="73025"/>
          </a:xfrm>
          <a:custGeom>
            <a:avLst/>
            <a:gdLst>
              <a:gd name="T0" fmla="*/ 2147483646 w 74"/>
              <a:gd name="T1" fmla="*/ 2147483646 h 275"/>
              <a:gd name="T2" fmla="*/ 0 w 74"/>
              <a:gd name="T3" fmla="*/ 2147483646 h 275"/>
              <a:gd name="T4" fmla="*/ 2147483646 w 74"/>
              <a:gd name="T5" fmla="*/ 0 h 275"/>
              <a:gd name="T6" fmla="*/ 2147483646 w 74"/>
              <a:gd name="T7" fmla="*/ 2147483646 h 275"/>
              <a:gd name="T8" fmla="*/ 0 60000 65536"/>
              <a:gd name="T9" fmla="*/ 0 60000 65536"/>
              <a:gd name="T10" fmla="*/ 0 60000 65536"/>
              <a:gd name="T11" fmla="*/ 0 60000 65536"/>
              <a:gd name="T12" fmla="*/ 0 w 74"/>
              <a:gd name="T13" fmla="*/ 0 h 275"/>
              <a:gd name="T14" fmla="*/ 74 w 74"/>
              <a:gd name="T15" fmla="*/ 275 h 275"/>
            </a:gdLst>
            <a:ahLst/>
            <a:cxnLst>
              <a:cxn ang="T8">
                <a:pos x="T0" y="T1"/>
              </a:cxn>
              <a:cxn ang="T9">
                <a:pos x="T2" y="T3"/>
              </a:cxn>
              <a:cxn ang="T10">
                <a:pos x="T4" y="T5"/>
              </a:cxn>
              <a:cxn ang="T11">
                <a:pos x="T6" y="T7"/>
              </a:cxn>
            </a:cxnLst>
            <a:rect l="T12" t="T13" r="T14" b="T15"/>
            <a:pathLst>
              <a:path w="74" h="275">
                <a:moveTo>
                  <a:pt x="62" y="275"/>
                </a:moveTo>
                <a:lnTo>
                  <a:pt x="0" y="258"/>
                </a:lnTo>
                <a:lnTo>
                  <a:pt x="74" y="0"/>
                </a:lnTo>
                <a:lnTo>
                  <a:pt x="62" y="275"/>
                </a:lnTo>
                <a:close/>
              </a:path>
            </a:pathLst>
          </a:custGeom>
          <a:solidFill>
            <a:schemeClr val="tx1"/>
          </a:solidFill>
          <a:ln w="9525">
            <a:solidFill>
              <a:schemeClr val="tx1"/>
            </a:solidFill>
            <a:round/>
            <a:headEnd/>
            <a:tailEnd/>
          </a:ln>
        </p:spPr>
        <p:txBody>
          <a:bodyPr/>
          <a:lstStyle/>
          <a:p>
            <a:endParaRPr lang="en-US"/>
          </a:p>
        </p:txBody>
      </p:sp>
      <p:sp>
        <p:nvSpPr>
          <p:cNvPr id="115854" name="Freeform 803"/>
          <p:cNvSpPr>
            <a:spLocks/>
          </p:cNvSpPr>
          <p:nvPr/>
        </p:nvSpPr>
        <p:spPr bwMode="auto">
          <a:xfrm>
            <a:off x="7596188" y="3857625"/>
            <a:ext cx="19050" cy="68263"/>
          </a:xfrm>
          <a:custGeom>
            <a:avLst/>
            <a:gdLst>
              <a:gd name="T0" fmla="*/ 0 w 74"/>
              <a:gd name="T1" fmla="*/ 2147483646 h 258"/>
              <a:gd name="T2" fmla="*/ 2147483646 w 74"/>
              <a:gd name="T3" fmla="*/ 0 h 258"/>
              <a:gd name="T4" fmla="*/ 2147483646 w 74"/>
              <a:gd name="T5" fmla="*/ 2147483646 h 258"/>
              <a:gd name="T6" fmla="*/ 0 w 74"/>
              <a:gd name="T7" fmla="*/ 2147483646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0" y="258"/>
                </a:moveTo>
                <a:lnTo>
                  <a:pt x="74" y="0"/>
                </a:lnTo>
                <a:lnTo>
                  <a:pt x="11" y="12"/>
                </a:lnTo>
                <a:lnTo>
                  <a:pt x="0" y="258"/>
                </a:lnTo>
                <a:close/>
              </a:path>
            </a:pathLst>
          </a:custGeom>
          <a:solidFill>
            <a:schemeClr val="tx1"/>
          </a:solidFill>
          <a:ln w="9525">
            <a:solidFill>
              <a:schemeClr val="tx1"/>
            </a:solidFill>
            <a:round/>
            <a:headEnd/>
            <a:tailEnd/>
          </a:ln>
        </p:spPr>
        <p:txBody>
          <a:bodyPr/>
          <a:lstStyle/>
          <a:p>
            <a:endParaRPr lang="en-US"/>
          </a:p>
        </p:txBody>
      </p:sp>
      <p:sp>
        <p:nvSpPr>
          <p:cNvPr id="115855" name="Freeform 804"/>
          <p:cNvSpPr>
            <a:spLocks/>
          </p:cNvSpPr>
          <p:nvPr/>
        </p:nvSpPr>
        <p:spPr bwMode="auto">
          <a:xfrm>
            <a:off x="7596188" y="3857625"/>
            <a:ext cx="19050" cy="73025"/>
          </a:xfrm>
          <a:custGeom>
            <a:avLst/>
            <a:gdLst>
              <a:gd name="T0" fmla="*/ 2147483646 w 74"/>
              <a:gd name="T1" fmla="*/ 2147483646 h 275"/>
              <a:gd name="T2" fmla="*/ 0 w 74"/>
              <a:gd name="T3" fmla="*/ 2147483646 h 275"/>
              <a:gd name="T4" fmla="*/ 2147483646 w 74"/>
              <a:gd name="T5" fmla="*/ 2147483646 h 275"/>
              <a:gd name="T6" fmla="*/ 2147483646 w 74"/>
              <a:gd name="T7" fmla="*/ 0 h 275"/>
              <a:gd name="T8" fmla="*/ 2147483646 w 74"/>
              <a:gd name="T9" fmla="*/ 2147483646 h 275"/>
              <a:gd name="T10" fmla="*/ 0 60000 65536"/>
              <a:gd name="T11" fmla="*/ 0 60000 65536"/>
              <a:gd name="T12" fmla="*/ 0 60000 65536"/>
              <a:gd name="T13" fmla="*/ 0 60000 65536"/>
              <a:gd name="T14" fmla="*/ 0 60000 65536"/>
              <a:gd name="T15" fmla="*/ 0 w 74"/>
              <a:gd name="T16" fmla="*/ 0 h 275"/>
              <a:gd name="T17" fmla="*/ 74 w 74"/>
              <a:gd name="T18" fmla="*/ 275 h 275"/>
            </a:gdLst>
            <a:ahLst/>
            <a:cxnLst>
              <a:cxn ang="T10">
                <a:pos x="T0" y="T1"/>
              </a:cxn>
              <a:cxn ang="T11">
                <a:pos x="T2" y="T3"/>
              </a:cxn>
              <a:cxn ang="T12">
                <a:pos x="T4" y="T5"/>
              </a:cxn>
              <a:cxn ang="T13">
                <a:pos x="T6" y="T7"/>
              </a:cxn>
              <a:cxn ang="T14">
                <a:pos x="T8" y="T9"/>
              </a:cxn>
            </a:cxnLst>
            <a:rect l="T15" t="T16" r="T17" b="T18"/>
            <a:pathLst>
              <a:path w="74" h="275">
                <a:moveTo>
                  <a:pt x="62" y="275"/>
                </a:moveTo>
                <a:lnTo>
                  <a:pt x="0" y="258"/>
                </a:lnTo>
                <a:lnTo>
                  <a:pt x="11" y="12"/>
                </a:lnTo>
                <a:lnTo>
                  <a:pt x="74" y="0"/>
                </a:lnTo>
                <a:lnTo>
                  <a:pt x="62" y="275"/>
                </a:lnTo>
                <a:close/>
              </a:path>
            </a:pathLst>
          </a:custGeom>
          <a:solidFill>
            <a:schemeClr val="tx1"/>
          </a:solidFill>
          <a:ln w="0">
            <a:solidFill>
              <a:schemeClr val="tx1"/>
            </a:solidFill>
            <a:round/>
            <a:headEnd/>
            <a:tailEnd/>
          </a:ln>
        </p:spPr>
        <p:txBody>
          <a:bodyPr/>
          <a:lstStyle/>
          <a:p>
            <a:endParaRPr lang="en-US"/>
          </a:p>
        </p:txBody>
      </p:sp>
      <p:sp>
        <p:nvSpPr>
          <p:cNvPr id="115856" name="Freeform 805"/>
          <p:cNvSpPr>
            <a:spLocks/>
          </p:cNvSpPr>
          <p:nvPr/>
        </p:nvSpPr>
        <p:spPr bwMode="auto">
          <a:xfrm>
            <a:off x="7585075" y="3790950"/>
            <a:ext cx="30163" cy="69850"/>
          </a:xfrm>
          <a:custGeom>
            <a:avLst/>
            <a:gdLst>
              <a:gd name="T0" fmla="*/ 2147483646 w 114"/>
              <a:gd name="T1" fmla="*/ 2147483646 h 262"/>
              <a:gd name="T2" fmla="*/ 2147483646 w 114"/>
              <a:gd name="T3" fmla="*/ 2147483646 h 262"/>
              <a:gd name="T4" fmla="*/ 0 w 114"/>
              <a:gd name="T5" fmla="*/ 0 h 262"/>
              <a:gd name="T6" fmla="*/ 2147483646 w 114"/>
              <a:gd name="T7" fmla="*/ 2147483646 h 262"/>
              <a:gd name="T8" fmla="*/ 0 60000 65536"/>
              <a:gd name="T9" fmla="*/ 0 60000 65536"/>
              <a:gd name="T10" fmla="*/ 0 60000 65536"/>
              <a:gd name="T11" fmla="*/ 0 60000 65536"/>
              <a:gd name="T12" fmla="*/ 0 w 114"/>
              <a:gd name="T13" fmla="*/ 0 h 262"/>
              <a:gd name="T14" fmla="*/ 114 w 114"/>
              <a:gd name="T15" fmla="*/ 262 h 262"/>
            </a:gdLst>
            <a:ahLst/>
            <a:cxnLst>
              <a:cxn ang="T8">
                <a:pos x="T0" y="T1"/>
              </a:cxn>
              <a:cxn ang="T9">
                <a:pos x="T2" y="T3"/>
              </a:cxn>
              <a:cxn ang="T10">
                <a:pos x="T4" y="T5"/>
              </a:cxn>
              <a:cxn ang="T11">
                <a:pos x="T6" y="T7"/>
              </a:cxn>
            </a:cxnLst>
            <a:rect l="T12" t="T13" r="T14" b="T15"/>
            <a:pathLst>
              <a:path w="114" h="262">
                <a:moveTo>
                  <a:pt x="114" y="250"/>
                </a:moveTo>
                <a:lnTo>
                  <a:pt x="51" y="262"/>
                </a:lnTo>
                <a:lnTo>
                  <a:pt x="0" y="0"/>
                </a:lnTo>
                <a:lnTo>
                  <a:pt x="114" y="250"/>
                </a:lnTo>
                <a:close/>
              </a:path>
            </a:pathLst>
          </a:custGeom>
          <a:solidFill>
            <a:schemeClr val="tx1"/>
          </a:solidFill>
          <a:ln w="9525">
            <a:solidFill>
              <a:schemeClr val="tx1"/>
            </a:solidFill>
            <a:round/>
            <a:headEnd/>
            <a:tailEnd/>
          </a:ln>
        </p:spPr>
        <p:txBody>
          <a:bodyPr/>
          <a:lstStyle/>
          <a:p>
            <a:endParaRPr lang="en-US"/>
          </a:p>
        </p:txBody>
      </p:sp>
      <p:sp>
        <p:nvSpPr>
          <p:cNvPr id="115857" name="Freeform 806"/>
          <p:cNvSpPr>
            <a:spLocks/>
          </p:cNvSpPr>
          <p:nvPr/>
        </p:nvSpPr>
        <p:spPr bwMode="auto">
          <a:xfrm>
            <a:off x="7570788" y="3790950"/>
            <a:ext cx="26987" cy="69850"/>
          </a:xfrm>
          <a:custGeom>
            <a:avLst/>
            <a:gdLst>
              <a:gd name="T0" fmla="*/ 2147483646 w 102"/>
              <a:gd name="T1" fmla="*/ 2147483646 h 262"/>
              <a:gd name="T2" fmla="*/ 2147483646 w 102"/>
              <a:gd name="T3" fmla="*/ 0 h 262"/>
              <a:gd name="T4" fmla="*/ 0 w 102"/>
              <a:gd name="T5" fmla="*/ 2147483646 h 262"/>
              <a:gd name="T6" fmla="*/ 2147483646 w 102"/>
              <a:gd name="T7" fmla="*/ 2147483646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102" y="262"/>
                </a:moveTo>
                <a:lnTo>
                  <a:pt x="51" y="0"/>
                </a:lnTo>
                <a:lnTo>
                  <a:pt x="0" y="39"/>
                </a:lnTo>
                <a:lnTo>
                  <a:pt x="102" y="262"/>
                </a:lnTo>
                <a:close/>
              </a:path>
            </a:pathLst>
          </a:custGeom>
          <a:solidFill>
            <a:schemeClr val="tx1"/>
          </a:solidFill>
          <a:ln w="9525">
            <a:solidFill>
              <a:schemeClr val="tx1"/>
            </a:solidFill>
            <a:round/>
            <a:headEnd/>
            <a:tailEnd/>
          </a:ln>
        </p:spPr>
        <p:txBody>
          <a:bodyPr/>
          <a:lstStyle/>
          <a:p>
            <a:endParaRPr lang="en-US"/>
          </a:p>
        </p:txBody>
      </p:sp>
      <p:sp>
        <p:nvSpPr>
          <p:cNvPr id="115858" name="Freeform 807"/>
          <p:cNvSpPr>
            <a:spLocks/>
          </p:cNvSpPr>
          <p:nvPr/>
        </p:nvSpPr>
        <p:spPr bwMode="auto">
          <a:xfrm>
            <a:off x="7570788" y="3790950"/>
            <a:ext cx="44450" cy="69850"/>
          </a:xfrm>
          <a:custGeom>
            <a:avLst/>
            <a:gdLst>
              <a:gd name="T0" fmla="*/ 2147483646 w 165"/>
              <a:gd name="T1" fmla="*/ 2147483646 h 262"/>
              <a:gd name="T2" fmla="*/ 2147483646 w 165"/>
              <a:gd name="T3" fmla="*/ 2147483646 h 262"/>
              <a:gd name="T4" fmla="*/ 0 w 165"/>
              <a:gd name="T5" fmla="*/ 2147483646 h 262"/>
              <a:gd name="T6" fmla="*/ 2147483646 w 165"/>
              <a:gd name="T7" fmla="*/ 0 h 262"/>
              <a:gd name="T8" fmla="*/ 2147483646 w 165"/>
              <a:gd name="T9" fmla="*/ 2147483646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165" y="250"/>
                </a:moveTo>
                <a:lnTo>
                  <a:pt x="102" y="262"/>
                </a:lnTo>
                <a:lnTo>
                  <a:pt x="0" y="39"/>
                </a:lnTo>
                <a:lnTo>
                  <a:pt x="51" y="0"/>
                </a:lnTo>
                <a:lnTo>
                  <a:pt x="165" y="250"/>
                </a:lnTo>
                <a:close/>
              </a:path>
            </a:pathLst>
          </a:custGeom>
          <a:solidFill>
            <a:schemeClr val="tx1"/>
          </a:solidFill>
          <a:ln w="0">
            <a:solidFill>
              <a:schemeClr val="tx1"/>
            </a:solidFill>
            <a:round/>
            <a:headEnd/>
            <a:tailEnd/>
          </a:ln>
        </p:spPr>
        <p:txBody>
          <a:bodyPr/>
          <a:lstStyle/>
          <a:p>
            <a:endParaRPr lang="en-US"/>
          </a:p>
        </p:txBody>
      </p:sp>
      <p:sp>
        <p:nvSpPr>
          <p:cNvPr id="115859" name="Freeform 808"/>
          <p:cNvSpPr>
            <a:spLocks/>
          </p:cNvSpPr>
          <p:nvPr/>
        </p:nvSpPr>
        <p:spPr bwMode="auto">
          <a:xfrm>
            <a:off x="7527925" y="3744913"/>
            <a:ext cx="57150" cy="55562"/>
          </a:xfrm>
          <a:custGeom>
            <a:avLst/>
            <a:gdLst>
              <a:gd name="T0" fmla="*/ 2147483646 w 216"/>
              <a:gd name="T1" fmla="*/ 2147483646 h 211"/>
              <a:gd name="T2" fmla="*/ 2147483646 w 216"/>
              <a:gd name="T3" fmla="*/ 2147483646 h 211"/>
              <a:gd name="T4" fmla="*/ 0 w 216"/>
              <a:gd name="T5" fmla="*/ 0 h 211"/>
              <a:gd name="T6" fmla="*/ 2147483646 w 216"/>
              <a:gd name="T7" fmla="*/ 2147483646 h 211"/>
              <a:gd name="T8" fmla="*/ 0 60000 65536"/>
              <a:gd name="T9" fmla="*/ 0 60000 65536"/>
              <a:gd name="T10" fmla="*/ 0 60000 65536"/>
              <a:gd name="T11" fmla="*/ 0 60000 65536"/>
              <a:gd name="T12" fmla="*/ 0 w 216"/>
              <a:gd name="T13" fmla="*/ 0 h 211"/>
              <a:gd name="T14" fmla="*/ 216 w 216"/>
              <a:gd name="T15" fmla="*/ 211 h 211"/>
            </a:gdLst>
            <a:ahLst/>
            <a:cxnLst>
              <a:cxn ang="T8">
                <a:pos x="T0" y="T1"/>
              </a:cxn>
              <a:cxn ang="T9">
                <a:pos x="T2" y="T3"/>
              </a:cxn>
              <a:cxn ang="T10">
                <a:pos x="T4" y="T5"/>
              </a:cxn>
              <a:cxn ang="T11">
                <a:pos x="T6" y="T7"/>
              </a:cxn>
            </a:cxnLst>
            <a:rect l="T12" t="T13" r="T14" b="T15"/>
            <a:pathLst>
              <a:path w="216" h="211">
                <a:moveTo>
                  <a:pt x="216" y="172"/>
                </a:moveTo>
                <a:lnTo>
                  <a:pt x="165" y="211"/>
                </a:lnTo>
                <a:lnTo>
                  <a:pt x="0" y="0"/>
                </a:lnTo>
                <a:lnTo>
                  <a:pt x="216" y="172"/>
                </a:lnTo>
                <a:close/>
              </a:path>
            </a:pathLst>
          </a:custGeom>
          <a:solidFill>
            <a:schemeClr val="tx1"/>
          </a:solidFill>
          <a:ln w="9525">
            <a:solidFill>
              <a:schemeClr val="tx1"/>
            </a:solidFill>
            <a:round/>
            <a:headEnd/>
            <a:tailEnd/>
          </a:ln>
        </p:spPr>
        <p:txBody>
          <a:bodyPr/>
          <a:lstStyle/>
          <a:p>
            <a:endParaRPr lang="en-US"/>
          </a:p>
        </p:txBody>
      </p:sp>
      <p:sp>
        <p:nvSpPr>
          <p:cNvPr id="115860" name="Freeform 809"/>
          <p:cNvSpPr>
            <a:spLocks/>
          </p:cNvSpPr>
          <p:nvPr/>
        </p:nvSpPr>
        <p:spPr bwMode="auto">
          <a:xfrm>
            <a:off x="7519988" y="3744913"/>
            <a:ext cx="50800" cy="55562"/>
          </a:xfrm>
          <a:custGeom>
            <a:avLst/>
            <a:gdLst>
              <a:gd name="T0" fmla="*/ 2147483646 w 193"/>
              <a:gd name="T1" fmla="*/ 2147483646 h 211"/>
              <a:gd name="T2" fmla="*/ 2147483646 w 193"/>
              <a:gd name="T3" fmla="*/ 0 h 211"/>
              <a:gd name="T4" fmla="*/ 0 w 193"/>
              <a:gd name="T5" fmla="*/ 2147483646 h 211"/>
              <a:gd name="T6" fmla="*/ 2147483646 w 193"/>
              <a:gd name="T7" fmla="*/ 2147483646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193" y="211"/>
                </a:moveTo>
                <a:lnTo>
                  <a:pt x="28" y="0"/>
                </a:lnTo>
                <a:lnTo>
                  <a:pt x="0" y="57"/>
                </a:lnTo>
                <a:lnTo>
                  <a:pt x="193" y="211"/>
                </a:lnTo>
                <a:close/>
              </a:path>
            </a:pathLst>
          </a:custGeom>
          <a:solidFill>
            <a:schemeClr val="tx1"/>
          </a:solidFill>
          <a:ln w="9525">
            <a:solidFill>
              <a:schemeClr val="tx1"/>
            </a:solidFill>
            <a:round/>
            <a:headEnd/>
            <a:tailEnd/>
          </a:ln>
        </p:spPr>
        <p:txBody>
          <a:bodyPr/>
          <a:lstStyle/>
          <a:p>
            <a:endParaRPr lang="en-US"/>
          </a:p>
        </p:txBody>
      </p:sp>
      <p:sp>
        <p:nvSpPr>
          <p:cNvPr id="115861" name="Freeform 810"/>
          <p:cNvSpPr>
            <a:spLocks/>
          </p:cNvSpPr>
          <p:nvPr/>
        </p:nvSpPr>
        <p:spPr bwMode="auto">
          <a:xfrm>
            <a:off x="7519988" y="3744913"/>
            <a:ext cx="65087" cy="55562"/>
          </a:xfrm>
          <a:custGeom>
            <a:avLst/>
            <a:gdLst>
              <a:gd name="T0" fmla="*/ 2147483646 w 244"/>
              <a:gd name="T1" fmla="*/ 2147483646 h 211"/>
              <a:gd name="T2" fmla="*/ 2147483646 w 244"/>
              <a:gd name="T3" fmla="*/ 2147483646 h 211"/>
              <a:gd name="T4" fmla="*/ 0 w 244"/>
              <a:gd name="T5" fmla="*/ 2147483646 h 211"/>
              <a:gd name="T6" fmla="*/ 2147483646 w 244"/>
              <a:gd name="T7" fmla="*/ 0 h 211"/>
              <a:gd name="T8" fmla="*/ 2147483646 w 244"/>
              <a:gd name="T9" fmla="*/ 2147483646 h 211"/>
              <a:gd name="T10" fmla="*/ 0 60000 65536"/>
              <a:gd name="T11" fmla="*/ 0 60000 65536"/>
              <a:gd name="T12" fmla="*/ 0 60000 65536"/>
              <a:gd name="T13" fmla="*/ 0 60000 65536"/>
              <a:gd name="T14" fmla="*/ 0 60000 65536"/>
              <a:gd name="T15" fmla="*/ 0 w 244"/>
              <a:gd name="T16" fmla="*/ 0 h 211"/>
              <a:gd name="T17" fmla="*/ 244 w 244"/>
              <a:gd name="T18" fmla="*/ 211 h 211"/>
            </a:gdLst>
            <a:ahLst/>
            <a:cxnLst>
              <a:cxn ang="T10">
                <a:pos x="T0" y="T1"/>
              </a:cxn>
              <a:cxn ang="T11">
                <a:pos x="T2" y="T3"/>
              </a:cxn>
              <a:cxn ang="T12">
                <a:pos x="T4" y="T5"/>
              </a:cxn>
              <a:cxn ang="T13">
                <a:pos x="T6" y="T7"/>
              </a:cxn>
              <a:cxn ang="T14">
                <a:pos x="T8" y="T9"/>
              </a:cxn>
            </a:cxnLst>
            <a:rect l="T15" t="T16" r="T17" b="T18"/>
            <a:pathLst>
              <a:path w="244" h="211">
                <a:moveTo>
                  <a:pt x="244" y="172"/>
                </a:moveTo>
                <a:lnTo>
                  <a:pt x="193" y="211"/>
                </a:lnTo>
                <a:lnTo>
                  <a:pt x="0" y="57"/>
                </a:lnTo>
                <a:lnTo>
                  <a:pt x="28" y="0"/>
                </a:lnTo>
                <a:lnTo>
                  <a:pt x="244" y="172"/>
                </a:lnTo>
                <a:close/>
              </a:path>
            </a:pathLst>
          </a:custGeom>
          <a:solidFill>
            <a:schemeClr val="tx1"/>
          </a:solidFill>
          <a:ln w="0">
            <a:solidFill>
              <a:schemeClr val="tx1"/>
            </a:solidFill>
            <a:round/>
            <a:headEnd/>
            <a:tailEnd/>
          </a:ln>
        </p:spPr>
        <p:txBody>
          <a:bodyPr/>
          <a:lstStyle/>
          <a:p>
            <a:endParaRPr lang="en-US"/>
          </a:p>
        </p:txBody>
      </p:sp>
      <p:sp>
        <p:nvSpPr>
          <p:cNvPr id="115862" name="Freeform 811"/>
          <p:cNvSpPr>
            <a:spLocks/>
          </p:cNvSpPr>
          <p:nvPr/>
        </p:nvSpPr>
        <p:spPr bwMode="auto">
          <a:xfrm>
            <a:off x="5773738" y="3757613"/>
            <a:ext cx="61912" cy="17462"/>
          </a:xfrm>
          <a:custGeom>
            <a:avLst/>
            <a:gdLst>
              <a:gd name="T0" fmla="*/ 2147483646 w 238"/>
              <a:gd name="T1" fmla="*/ 2147483646 h 65"/>
              <a:gd name="T2" fmla="*/ 0 w 238"/>
              <a:gd name="T3" fmla="*/ 2147483646 h 65"/>
              <a:gd name="T4" fmla="*/ 2147483646 w 238"/>
              <a:gd name="T5" fmla="*/ 0 h 65"/>
              <a:gd name="T6" fmla="*/ 2147483646 w 238"/>
              <a:gd name="T7" fmla="*/ 2147483646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p>
        </p:txBody>
      </p:sp>
      <p:sp>
        <p:nvSpPr>
          <p:cNvPr id="115863" name="Freeform 812"/>
          <p:cNvSpPr>
            <a:spLocks/>
          </p:cNvSpPr>
          <p:nvPr/>
        </p:nvSpPr>
        <p:spPr bwMode="auto">
          <a:xfrm>
            <a:off x="5773738" y="3757613"/>
            <a:ext cx="61912" cy="17462"/>
          </a:xfrm>
          <a:custGeom>
            <a:avLst/>
            <a:gdLst>
              <a:gd name="T0" fmla="*/ 2147483646 w 238"/>
              <a:gd name="T1" fmla="*/ 2147483646 h 65"/>
              <a:gd name="T2" fmla="*/ 0 w 238"/>
              <a:gd name="T3" fmla="*/ 2147483646 h 65"/>
              <a:gd name="T4" fmla="*/ 2147483646 w 238"/>
              <a:gd name="T5" fmla="*/ 0 h 65"/>
              <a:gd name="T6" fmla="*/ 2147483646 w 238"/>
              <a:gd name="T7" fmla="*/ 2147483646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p>
        </p:txBody>
      </p:sp>
      <p:sp>
        <p:nvSpPr>
          <p:cNvPr id="115864" name="Freeform 813"/>
          <p:cNvSpPr>
            <a:spLocks/>
          </p:cNvSpPr>
          <p:nvPr/>
        </p:nvSpPr>
        <p:spPr bwMode="auto">
          <a:xfrm>
            <a:off x="5505450" y="3757613"/>
            <a:ext cx="44450" cy="42862"/>
          </a:xfrm>
          <a:custGeom>
            <a:avLst/>
            <a:gdLst>
              <a:gd name="T0" fmla="*/ 2147483646 w 174"/>
              <a:gd name="T1" fmla="*/ 2147483646 h 161"/>
              <a:gd name="T2" fmla="*/ 2147483646 w 174"/>
              <a:gd name="T3" fmla="*/ 2147483646 h 161"/>
              <a:gd name="T4" fmla="*/ 0 w 174"/>
              <a:gd name="T5" fmla="*/ 0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5"/>
                </a:moveTo>
                <a:lnTo>
                  <a:pt x="174" y="161"/>
                </a:lnTo>
                <a:lnTo>
                  <a:pt x="0" y="0"/>
                </a:lnTo>
                <a:lnTo>
                  <a:pt x="158" y="65"/>
                </a:lnTo>
                <a:close/>
              </a:path>
            </a:pathLst>
          </a:custGeom>
          <a:solidFill>
            <a:schemeClr val="tx1"/>
          </a:solidFill>
          <a:ln w="9525">
            <a:solidFill>
              <a:schemeClr val="tx1"/>
            </a:solidFill>
            <a:round/>
            <a:headEnd/>
            <a:tailEnd/>
          </a:ln>
        </p:spPr>
        <p:txBody>
          <a:bodyPr/>
          <a:lstStyle/>
          <a:p>
            <a:endParaRPr lang="en-US"/>
          </a:p>
        </p:txBody>
      </p:sp>
      <p:sp>
        <p:nvSpPr>
          <p:cNvPr id="115865" name="Freeform 814"/>
          <p:cNvSpPr>
            <a:spLocks/>
          </p:cNvSpPr>
          <p:nvPr/>
        </p:nvSpPr>
        <p:spPr bwMode="auto">
          <a:xfrm>
            <a:off x="5505450" y="3757613"/>
            <a:ext cx="44450" cy="42862"/>
          </a:xfrm>
          <a:custGeom>
            <a:avLst/>
            <a:gdLst>
              <a:gd name="T0" fmla="*/ 2147483646 w 174"/>
              <a:gd name="T1" fmla="*/ 2147483646 h 161"/>
              <a:gd name="T2" fmla="*/ 2147483646 w 174"/>
              <a:gd name="T3" fmla="*/ 2147483646 h 161"/>
              <a:gd name="T4" fmla="*/ 0 w 174"/>
              <a:gd name="T5" fmla="*/ 0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5"/>
                </a:moveTo>
                <a:lnTo>
                  <a:pt x="174" y="161"/>
                </a:lnTo>
                <a:lnTo>
                  <a:pt x="0" y="0"/>
                </a:lnTo>
                <a:lnTo>
                  <a:pt x="158" y="65"/>
                </a:lnTo>
                <a:close/>
              </a:path>
            </a:pathLst>
          </a:custGeom>
          <a:solidFill>
            <a:schemeClr val="tx1"/>
          </a:solidFill>
          <a:ln w="0">
            <a:solidFill>
              <a:schemeClr val="tx1"/>
            </a:solidFill>
            <a:round/>
            <a:headEnd/>
            <a:tailEnd/>
          </a:ln>
        </p:spPr>
        <p:txBody>
          <a:bodyPr/>
          <a:lstStyle/>
          <a:p>
            <a:endParaRPr lang="en-US"/>
          </a:p>
        </p:txBody>
      </p:sp>
      <p:sp>
        <p:nvSpPr>
          <p:cNvPr id="115866" name="Freeform 815"/>
          <p:cNvSpPr>
            <a:spLocks/>
          </p:cNvSpPr>
          <p:nvPr/>
        </p:nvSpPr>
        <p:spPr bwMode="auto">
          <a:xfrm>
            <a:off x="5505450" y="3757613"/>
            <a:ext cx="61913" cy="17462"/>
          </a:xfrm>
          <a:custGeom>
            <a:avLst/>
            <a:gdLst>
              <a:gd name="T0" fmla="*/ 2147483646 w 238"/>
              <a:gd name="T1" fmla="*/ 2147483646 h 65"/>
              <a:gd name="T2" fmla="*/ 2147483646 w 238"/>
              <a:gd name="T3" fmla="*/ 2147483646 h 65"/>
              <a:gd name="T4" fmla="*/ 0 w 238"/>
              <a:gd name="T5" fmla="*/ 0 h 65"/>
              <a:gd name="T6" fmla="*/ 2147483646 w 238"/>
              <a:gd name="T7" fmla="*/ 2147483646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158" y="65"/>
                </a:moveTo>
                <a:lnTo>
                  <a:pt x="238" y="7"/>
                </a:lnTo>
                <a:lnTo>
                  <a:pt x="0" y="0"/>
                </a:lnTo>
                <a:lnTo>
                  <a:pt x="158" y="65"/>
                </a:lnTo>
                <a:close/>
              </a:path>
            </a:pathLst>
          </a:custGeom>
          <a:solidFill>
            <a:schemeClr val="tx1"/>
          </a:solidFill>
          <a:ln w="9525">
            <a:solidFill>
              <a:schemeClr val="tx1"/>
            </a:solidFill>
            <a:round/>
            <a:headEnd/>
            <a:tailEnd/>
          </a:ln>
        </p:spPr>
        <p:txBody>
          <a:bodyPr/>
          <a:lstStyle/>
          <a:p>
            <a:endParaRPr lang="en-US"/>
          </a:p>
        </p:txBody>
      </p:sp>
      <p:sp>
        <p:nvSpPr>
          <p:cNvPr id="115867" name="Freeform 816"/>
          <p:cNvSpPr>
            <a:spLocks/>
          </p:cNvSpPr>
          <p:nvPr/>
        </p:nvSpPr>
        <p:spPr bwMode="auto">
          <a:xfrm>
            <a:off x="5505450" y="3757613"/>
            <a:ext cx="61913" cy="17462"/>
          </a:xfrm>
          <a:custGeom>
            <a:avLst/>
            <a:gdLst>
              <a:gd name="T0" fmla="*/ 2147483646 w 238"/>
              <a:gd name="T1" fmla="*/ 2147483646 h 65"/>
              <a:gd name="T2" fmla="*/ 2147483646 w 238"/>
              <a:gd name="T3" fmla="*/ 2147483646 h 65"/>
              <a:gd name="T4" fmla="*/ 0 w 238"/>
              <a:gd name="T5" fmla="*/ 0 h 65"/>
              <a:gd name="T6" fmla="*/ 2147483646 w 238"/>
              <a:gd name="T7" fmla="*/ 2147483646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158" y="65"/>
                </a:moveTo>
                <a:lnTo>
                  <a:pt x="238" y="7"/>
                </a:lnTo>
                <a:lnTo>
                  <a:pt x="0" y="0"/>
                </a:lnTo>
                <a:lnTo>
                  <a:pt x="158" y="65"/>
                </a:lnTo>
                <a:close/>
              </a:path>
            </a:pathLst>
          </a:custGeom>
          <a:solidFill>
            <a:schemeClr val="tx1"/>
          </a:solidFill>
          <a:ln w="0">
            <a:solidFill>
              <a:schemeClr val="tx1"/>
            </a:solidFill>
            <a:round/>
            <a:headEnd/>
            <a:tailEnd/>
          </a:ln>
        </p:spPr>
        <p:txBody>
          <a:bodyPr/>
          <a:lstStyle/>
          <a:p>
            <a:endParaRPr lang="en-US"/>
          </a:p>
        </p:txBody>
      </p:sp>
      <p:sp>
        <p:nvSpPr>
          <p:cNvPr id="115868" name="Freeform 817"/>
          <p:cNvSpPr>
            <a:spLocks/>
          </p:cNvSpPr>
          <p:nvPr/>
        </p:nvSpPr>
        <p:spPr bwMode="auto">
          <a:xfrm>
            <a:off x="5789613" y="3757613"/>
            <a:ext cx="46037" cy="42862"/>
          </a:xfrm>
          <a:custGeom>
            <a:avLst/>
            <a:gdLst>
              <a:gd name="T0" fmla="*/ 2147483646 w 175"/>
              <a:gd name="T1" fmla="*/ 2147483646 h 161"/>
              <a:gd name="T2" fmla="*/ 0 w 175"/>
              <a:gd name="T3" fmla="*/ 2147483646 h 161"/>
              <a:gd name="T4" fmla="*/ 2147483646 w 175"/>
              <a:gd name="T5" fmla="*/ 0 h 161"/>
              <a:gd name="T6" fmla="*/ 2147483646 w 175"/>
              <a:gd name="T7" fmla="*/ 2147483646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p>
        </p:txBody>
      </p:sp>
      <p:sp>
        <p:nvSpPr>
          <p:cNvPr id="115869" name="Freeform 818"/>
          <p:cNvSpPr>
            <a:spLocks/>
          </p:cNvSpPr>
          <p:nvPr/>
        </p:nvSpPr>
        <p:spPr bwMode="auto">
          <a:xfrm>
            <a:off x="5789613" y="3757613"/>
            <a:ext cx="46037" cy="42862"/>
          </a:xfrm>
          <a:custGeom>
            <a:avLst/>
            <a:gdLst>
              <a:gd name="T0" fmla="*/ 2147483646 w 175"/>
              <a:gd name="T1" fmla="*/ 2147483646 h 161"/>
              <a:gd name="T2" fmla="*/ 0 w 175"/>
              <a:gd name="T3" fmla="*/ 2147483646 h 161"/>
              <a:gd name="T4" fmla="*/ 2147483646 w 175"/>
              <a:gd name="T5" fmla="*/ 0 h 161"/>
              <a:gd name="T6" fmla="*/ 2147483646 w 175"/>
              <a:gd name="T7" fmla="*/ 2147483646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p>
        </p:txBody>
      </p:sp>
      <p:sp>
        <p:nvSpPr>
          <p:cNvPr id="115870" name="Freeform 819"/>
          <p:cNvSpPr>
            <a:spLocks/>
          </p:cNvSpPr>
          <p:nvPr/>
        </p:nvSpPr>
        <p:spPr bwMode="auto">
          <a:xfrm>
            <a:off x="5729288" y="3767138"/>
            <a:ext cx="66675" cy="39687"/>
          </a:xfrm>
          <a:custGeom>
            <a:avLst/>
            <a:gdLst>
              <a:gd name="T0" fmla="*/ 2147483646 w 253"/>
              <a:gd name="T1" fmla="*/ 0 h 150"/>
              <a:gd name="T2" fmla="*/ 2147483646 w 253"/>
              <a:gd name="T3" fmla="*/ 2147483646 h 150"/>
              <a:gd name="T4" fmla="*/ 0 w 253"/>
              <a:gd name="T5" fmla="*/ 2147483646 h 150"/>
              <a:gd name="T6" fmla="*/ 2147483646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p>
        </p:txBody>
      </p:sp>
      <p:sp>
        <p:nvSpPr>
          <p:cNvPr id="115871" name="Freeform 820"/>
          <p:cNvSpPr>
            <a:spLocks/>
          </p:cNvSpPr>
          <p:nvPr/>
        </p:nvSpPr>
        <p:spPr bwMode="auto">
          <a:xfrm>
            <a:off x="5729288" y="3783013"/>
            <a:ext cx="66675" cy="36512"/>
          </a:xfrm>
          <a:custGeom>
            <a:avLst/>
            <a:gdLst>
              <a:gd name="T0" fmla="*/ 2147483646 w 253"/>
              <a:gd name="T1" fmla="*/ 0 h 135"/>
              <a:gd name="T2" fmla="*/ 0 w 253"/>
              <a:gd name="T3" fmla="*/ 2147483646 h 135"/>
              <a:gd name="T4" fmla="*/ 2147483646 w 253"/>
              <a:gd name="T5" fmla="*/ 2147483646 h 135"/>
              <a:gd name="T6" fmla="*/ 2147483646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p>
        </p:txBody>
      </p:sp>
      <p:sp>
        <p:nvSpPr>
          <p:cNvPr id="115872" name="Freeform 821"/>
          <p:cNvSpPr>
            <a:spLocks/>
          </p:cNvSpPr>
          <p:nvPr/>
        </p:nvSpPr>
        <p:spPr bwMode="auto">
          <a:xfrm>
            <a:off x="5729288" y="3767138"/>
            <a:ext cx="66675" cy="52387"/>
          </a:xfrm>
          <a:custGeom>
            <a:avLst/>
            <a:gdLst>
              <a:gd name="T0" fmla="*/ 2147483646 w 253"/>
              <a:gd name="T1" fmla="*/ 0 h 194"/>
              <a:gd name="T2" fmla="*/ 2147483646 w 253"/>
              <a:gd name="T3" fmla="*/ 2147483646 h 194"/>
              <a:gd name="T4" fmla="*/ 2147483646 w 253"/>
              <a:gd name="T5" fmla="*/ 2147483646 h 194"/>
              <a:gd name="T6" fmla="*/ 0 w 253"/>
              <a:gd name="T7" fmla="*/ 2147483646 h 194"/>
              <a:gd name="T8" fmla="*/ 2147483646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p>
        </p:txBody>
      </p:sp>
      <p:sp>
        <p:nvSpPr>
          <p:cNvPr id="115873" name="Freeform 822"/>
          <p:cNvSpPr>
            <a:spLocks/>
          </p:cNvSpPr>
          <p:nvPr/>
        </p:nvSpPr>
        <p:spPr bwMode="auto">
          <a:xfrm>
            <a:off x="5694363" y="3806825"/>
            <a:ext cx="47625" cy="63500"/>
          </a:xfrm>
          <a:custGeom>
            <a:avLst/>
            <a:gdLst>
              <a:gd name="T0" fmla="*/ 2147483646 w 184"/>
              <a:gd name="T1" fmla="*/ 0 h 240"/>
              <a:gd name="T2" fmla="*/ 2147483646 w 184"/>
              <a:gd name="T3" fmla="*/ 2147483646 h 240"/>
              <a:gd name="T4" fmla="*/ 0 w 184"/>
              <a:gd name="T5" fmla="*/ 2147483646 h 240"/>
              <a:gd name="T6" fmla="*/ 2147483646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p>
        </p:txBody>
      </p:sp>
      <p:sp>
        <p:nvSpPr>
          <p:cNvPr id="115874" name="Freeform 823"/>
          <p:cNvSpPr>
            <a:spLocks/>
          </p:cNvSpPr>
          <p:nvPr/>
        </p:nvSpPr>
        <p:spPr bwMode="auto">
          <a:xfrm>
            <a:off x="5694363" y="3819525"/>
            <a:ext cx="47625" cy="55563"/>
          </a:xfrm>
          <a:custGeom>
            <a:avLst/>
            <a:gdLst>
              <a:gd name="T0" fmla="*/ 2147483646 w 184"/>
              <a:gd name="T1" fmla="*/ 0 h 214"/>
              <a:gd name="T2" fmla="*/ 0 w 184"/>
              <a:gd name="T3" fmla="*/ 2147483646 h 214"/>
              <a:gd name="T4" fmla="*/ 2147483646 w 184"/>
              <a:gd name="T5" fmla="*/ 2147483646 h 214"/>
              <a:gd name="T6" fmla="*/ 2147483646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p>
        </p:txBody>
      </p:sp>
      <p:sp>
        <p:nvSpPr>
          <p:cNvPr id="115875" name="Freeform 824"/>
          <p:cNvSpPr>
            <a:spLocks/>
          </p:cNvSpPr>
          <p:nvPr/>
        </p:nvSpPr>
        <p:spPr bwMode="auto">
          <a:xfrm>
            <a:off x="5694363" y="3806825"/>
            <a:ext cx="47625" cy="68263"/>
          </a:xfrm>
          <a:custGeom>
            <a:avLst/>
            <a:gdLst>
              <a:gd name="T0" fmla="*/ 2147483646 w 184"/>
              <a:gd name="T1" fmla="*/ 0 h 258"/>
              <a:gd name="T2" fmla="*/ 2147483646 w 184"/>
              <a:gd name="T3" fmla="*/ 2147483646 h 258"/>
              <a:gd name="T4" fmla="*/ 2147483646 w 184"/>
              <a:gd name="T5" fmla="*/ 2147483646 h 258"/>
              <a:gd name="T6" fmla="*/ 0 w 184"/>
              <a:gd name="T7" fmla="*/ 2147483646 h 258"/>
              <a:gd name="T8" fmla="*/ 2147483646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p>
        </p:txBody>
      </p:sp>
      <p:sp>
        <p:nvSpPr>
          <p:cNvPr id="115876" name="Freeform 825"/>
          <p:cNvSpPr>
            <a:spLocks/>
          </p:cNvSpPr>
          <p:nvPr/>
        </p:nvSpPr>
        <p:spPr bwMode="auto">
          <a:xfrm>
            <a:off x="5691188" y="3870325"/>
            <a:ext cx="19050" cy="73025"/>
          </a:xfrm>
          <a:custGeom>
            <a:avLst/>
            <a:gdLst>
              <a:gd name="T0" fmla="*/ 2147483646 w 74"/>
              <a:gd name="T1" fmla="*/ 0 h 276"/>
              <a:gd name="T2" fmla="*/ 2147483646 w 74"/>
              <a:gd name="T3" fmla="*/ 2147483646 h 276"/>
              <a:gd name="T4" fmla="*/ 0 w 74"/>
              <a:gd name="T5" fmla="*/ 2147483646 h 276"/>
              <a:gd name="T6" fmla="*/ 2147483646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p>
        </p:txBody>
      </p:sp>
      <p:sp>
        <p:nvSpPr>
          <p:cNvPr id="115877" name="Freeform 826"/>
          <p:cNvSpPr>
            <a:spLocks/>
          </p:cNvSpPr>
          <p:nvPr/>
        </p:nvSpPr>
        <p:spPr bwMode="auto">
          <a:xfrm>
            <a:off x="5691188" y="3875088"/>
            <a:ext cx="19050" cy="68262"/>
          </a:xfrm>
          <a:custGeom>
            <a:avLst/>
            <a:gdLst>
              <a:gd name="T0" fmla="*/ 2147483646 w 74"/>
              <a:gd name="T1" fmla="*/ 0 h 258"/>
              <a:gd name="T2" fmla="*/ 0 w 74"/>
              <a:gd name="T3" fmla="*/ 2147483646 h 258"/>
              <a:gd name="T4" fmla="*/ 2147483646 w 74"/>
              <a:gd name="T5" fmla="*/ 2147483646 h 258"/>
              <a:gd name="T6" fmla="*/ 2147483646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115878" name="Freeform 827"/>
          <p:cNvSpPr>
            <a:spLocks/>
          </p:cNvSpPr>
          <p:nvPr/>
        </p:nvSpPr>
        <p:spPr bwMode="auto">
          <a:xfrm>
            <a:off x="5691188" y="3870325"/>
            <a:ext cx="19050" cy="73025"/>
          </a:xfrm>
          <a:custGeom>
            <a:avLst/>
            <a:gdLst>
              <a:gd name="T0" fmla="*/ 2147483646 w 74"/>
              <a:gd name="T1" fmla="*/ 0 h 276"/>
              <a:gd name="T2" fmla="*/ 2147483646 w 74"/>
              <a:gd name="T3" fmla="*/ 2147483646 h 276"/>
              <a:gd name="T4" fmla="*/ 2147483646 w 74"/>
              <a:gd name="T5" fmla="*/ 2147483646 h 276"/>
              <a:gd name="T6" fmla="*/ 0 w 74"/>
              <a:gd name="T7" fmla="*/ 2147483646 h 276"/>
              <a:gd name="T8" fmla="*/ 2147483646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p>
        </p:txBody>
      </p:sp>
      <p:sp>
        <p:nvSpPr>
          <p:cNvPr id="115879" name="Freeform 828"/>
          <p:cNvSpPr>
            <a:spLocks/>
          </p:cNvSpPr>
          <p:nvPr/>
        </p:nvSpPr>
        <p:spPr bwMode="auto">
          <a:xfrm>
            <a:off x="5691188" y="3940175"/>
            <a:ext cx="30162" cy="69850"/>
          </a:xfrm>
          <a:custGeom>
            <a:avLst/>
            <a:gdLst>
              <a:gd name="T0" fmla="*/ 0 w 115"/>
              <a:gd name="T1" fmla="*/ 2147483646 h 262"/>
              <a:gd name="T2" fmla="*/ 2147483646 w 115"/>
              <a:gd name="T3" fmla="*/ 0 h 262"/>
              <a:gd name="T4" fmla="*/ 2147483646 w 115"/>
              <a:gd name="T5" fmla="*/ 2147483646 h 262"/>
              <a:gd name="T6" fmla="*/ 0 w 115"/>
              <a:gd name="T7" fmla="*/ 2147483646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p>
        </p:txBody>
      </p:sp>
      <p:sp>
        <p:nvSpPr>
          <p:cNvPr id="115880" name="Freeform 829"/>
          <p:cNvSpPr>
            <a:spLocks/>
          </p:cNvSpPr>
          <p:nvPr/>
        </p:nvSpPr>
        <p:spPr bwMode="auto">
          <a:xfrm>
            <a:off x="5707063" y="3940175"/>
            <a:ext cx="26987" cy="69850"/>
          </a:xfrm>
          <a:custGeom>
            <a:avLst/>
            <a:gdLst>
              <a:gd name="T0" fmla="*/ 0 w 102"/>
              <a:gd name="T1" fmla="*/ 0 h 262"/>
              <a:gd name="T2" fmla="*/ 2147483646 w 102"/>
              <a:gd name="T3" fmla="*/ 2147483646 h 262"/>
              <a:gd name="T4" fmla="*/ 2147483646 w 102"/>
              <a:gd name="T5" fmla="*/ 2147483646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115881" name="Freeform 830"/>
          <p:cNvSpPr>
            <a:spLocks/>
          </p:cNvSpPr>
          <p:nvPr/>
        </p:nvSpPr>
        <p:spPr bwMode="auto">
          <a:xfrm>
            <a:off x="5691188" y="3940175"/>
            <a:ext cx="42862" cy="69850"/>
          </a:xfrm>
          <a:custGeom>
            <a:avLst/>
            <a:gdLst>
              <a:gd name="T0" fmla="*/ 0 w 165"/>
              <a:gd name="T1" fmla="*/ 2147483646 h 262"/>
              <a:gd name="T2" fmla="*/ 2147483646 w 165"/>
              <a:gd name="T3" fmla="*/ 0 h 262"/>
              <a:gd name="T4" fmla="*/ 2147483646 w 165"/>
              <a:gd name="T5" fmla="*/ 2147483646 h 262"/>
              <a:gd name="T6" fmla="*/ 2147483646 w 165"/>
              <a:gd name="T7" fmla="*/ 2147483646 h 262"/>
              <a:gd name="T8" fmla="*/ 0 w 165"/>
              <a:gd name="T9" fmla="*/ 2147483646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p>
        </p:txBody>
      </p:sp>
      <p:sp>
        <p:nvSpPr>
          <p:cNvPr id="115882" name="Freeform 831"/>
          <p:cNvSpPr>
            <a:spLocks/>
          </p:cNvSpPr>
          <p:nvPr/>
        </p:nvSpPr>
        <p:spPr bwMode="auto">
          <a:xfrm>
            <a:off x="5721350" y="4000500"/>
            <a:ext cx="57150" cy="55563"/>
          </a:xfrm>
          <a:custGeom>
            <a:avLst/>
            <a:gdLst>
              <a:gd name="T0" fmla="*/ 0 w 217"/>
              <a:gd name="T1" fmla="*/ 2147483646 h 211"/>
              <a:gd name="T2" fmla="*/ 2147483646 w 217"/>
              <a:gd name="T3" fmla="*/ 0 h 211"/>
              <a:gd name="T4" fmla="*/ 2147483646 w 217"/>
              <a:gd name="T5" fmla="*/ 2147483646 h 211"/>
              <a:gd name="T6" fmla="*/ 0 w 217"/>
              <a:gd name="T7" fmla="*/ 2147483646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p>
        </p:txBody>
      </p:sp>
      <p:sp>
        <p:nvSpPr>
          <p:cNvPr id="115883" name="Freeform 832"/>
          <p:cNvSpPr>
            <a:spLocks/>
          </p:cNvSpPr>
          <p:nvPr/>
        </p:nvSpPr>
        <p:spPr bwMode="auto">
          <a:xfrm>
            <a:off x="5734050" y="4000500"/>
            <a:ext cx="50800" cy="55563"/>
          </a:xfrm>
          <a:custGeom>
            <a:avLst/>
            <a:gdLst>
              <a:gd name="T0" fmla="*/ 0 w 193"/>
              <a:gd name="T1" fmla="*/ 0 h 211"/>
              <a:gd name="T2" fmla="*/ 2147483646 w 193"/>
              <a:gd name="T3" fmla="*/ 2147483646 h 211"/>
              <a:gd name="T4" fmla="*/ 2147483646 w 193"/>
              <a:gd name="T5" fmla="*/ 2147483646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115884" name="Freeform 833"/>
          <p:cNvSpPr>
            <a:spLocks/>
          </p:cNvSpPr>
          <p:nvPr/>
        </p:nvSpPr>
        <p:spPr bwMode="auto">
          <a:xfrm>
            <a:off x="5721350" y="4000500"/>
            <a:ext cx="63500" cy="55563"/>
          </a:xfrm>
          <a:custGeom>
            <a:avLst/>
            <a:gdLst>
              <a:gd name="T0" fmla="*/ 0 w 243"/>
              <a:gd name="T1" fmla="*/ 2147483646 h 211"/>
              <a:gd name="T2" fmla="*/ 2147483646 w 243"/>
              <a:gd name="T3" fmla="*/ 0 h 211"/>
              <a:gd name="T4" fmla="*/ 2147483646 w 243"/>
              <a:gd name="T5" fmla="*/ 2147483646 h 211"/>
              <a:gd name="T6" fmla="*/ 2147483646 w 243"/>
              <a:gd name="T7" fmla="*/ 2147483646 h 211"/>
              <a:gd name="T8" fmla="*/ 0 w 243"/>
              <a:gd name="T9" fmla="*/ 2147483646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p>
        </p:txBody>
      </p:sp>
      <p:sp>
        <p:nvSpPr>
          <p:cNvPr id="115885" name="Freeform 834"/>
          <p:cNvSpPr>
            <a:spLocks/>
          </p:cNvSpPr>
          <p:nvPr/>
        </p:nvSpPr>
        <p:spPr bwMode="auto">
          <a:xfrm>
            <a:off x="5554663" y="4010025"/>
            <a:ext cx="65087" cy="46038"/>
          </a:xfrm>
          <a:custGeom>
            <a:avLst/>
            <a:gdLst>
              <a:gd name="T0" fmla="*/ 2147483646 w 243"/>
              <a:gd name="T1" fmla="*/ 2147483646 h 172"/>
              <a:gd name="T2" fmla="*/ 0 w 243"/>
              <a:gd name="T3" fmla="*/ 2147483646 h 172"/>
              <a:gd name="T4" fmla="*/ 2147483646 w 243"/>
              <a:gd name="T5" fmla="*/ 0 h 172"/>
              <a:gd name="T6" fmla="*/ 2147483646 w 243"/>
              <a:gd name="T7" fmla="*/ 2147483646 h 172"/>
              <a:gd name="T8" fmla="*/ 0 60000 65536"/>
              <a:gd name="T9" fmla="*/ 0 60000 65536"/>
              <a:gd name="T10" fmla="*/ 0 60000 65536"/>
              <a:gd name="T11" fmla="*/ 0 60000 65536"/>
              <a:gd name="T12" fmla="*/ 0 w 243"/>
              <a:gd name="T13" fmla="*/ 0 h 172"/>
              <a:gd name="T14" fmla="*/ 243 w 243"/>
              <a:gd name="T15" fmla="*/ 172 h 172"/>
            </a:gdLst>
            <a:ahLst/>
            <a:cxnLst>
              <a:cxn ang="T8">
                <a:pos x="T0" y="T1"/>
              </a:cxn>
              <a:cxn ang="T9">
                <a:pos x="T2" y="T3"/>
              </a:cxn>
              <a:cxn ang="T10">
                <a:pos x="T4" y="T5"/>
              </a:cxn>
              <a:cxn ang="T11">
                <a:pos x="T6" y="T7"/>
              </a:cxn>
            </a:cxnLst>
            <a:rect l="T12" t="T13" r="T14" b="T15"/>
            <a:pathLst>
              <a:path w="243" h="172">
                <a:moveTo>
                  <a:pt x="27" y="172"/>
                </a:moveTo>
                <a:lnTo>
                  <a:pt x="0" y="114"/>
                </a:lnTo>
                <a:lnTo>
                  <a:pt x="243" y="0"/>
                </a:lnTo>
                <a:lnTo>
                  <a:pt x="27" y="172"/>
                </a:lnTo>
                <a:close/>
              </a:path>
            </a:pathLst>
          </a:custGeom>
          <a:solidFill>
            <a:schemeClr val="tx1"/>
          </a:solidFill>
          <a:ln w="9525">
            <a:solidFill>
              <a:schemeClr val="tx1"/>
            </a:solidFill>
            <a:round/>
            <a:headEnd/>
            <a:tailEnd/>
          </a:ln>
        </p:spPr>
        <p:txBody>
          <a:bodyPr/>
          <a:lstStyle/>
          <a:p>
            <a:endParaRPr lang="en-US"/>
          </a:p>
        </p:txBody>
      </p:sp>
      <p:sp>
        <p:nvSpPr>
          <p:cNvPr id="115886" name="Freeform 835"/>
          <p:cNvSpPr>
            <a:spLocks/>
          </p:cNvSpPr>
          <p:nvPr/>
        </p:nvSpPr>
        <p:spPr bwMode="auto">
          <a:xfrm>
            <a:off x="5554663" y="4000500"/>
            <a:ext cx="65087" cy="39688"/>
          </a:xfrm>
          <a:custGeom>
            <a:avLst/>
            <a:gdLst>
              <a:gd name="T0" fmla="*/ 0 w 243"/>
              <a:gd name="T1" fmla="*/ 2147483646 h 153"/>
              <a:gd name="T2" fmla="*/ 2147483646 w 243"/>
              <a:gd name="T3" fmla="*/ 2147483646 h 153"/>
              <a:gd name="T4" fmla="*/ 2147483646 w 243"/>
              <a:gd name="T5" fmla="*/ 0 h 153"/>
              <a:gd name="T6" fmla="*/ 0 w 243"/>
              <a:gd name="T7" fmla="*/ 2147483646 h 153"/>
              <a:gd name="T8" fmla="*/ 0 60000 65536"/>
              <a:gd name="T9" fmla="*/ 0 60000 65536"/>
              <a:gd name="T10" fmla="*/ 0 60000 65536"/>
              <a:gd name="T11" fmla="*/ 0 60000 65536"/>
              <a:gd name="T12" fmla="*/ 0 w 243"/>
              <a:gd name="T13" fmla="*/ 0 h 153"/>
              <a:gd name="T14" fmla="*/ 243 w 243"/>
              <a:gd name="T15" fmla="*/ 153 h 153"/>
            </a:gdLst>
            <a:ahLst/>
            <a:cxnLst>
              <a:cxn ang="T8">
                <a:pos x="T0" y="T1"/>
              </a:cxn>
              <a:cxn ang="T9">
                <a:pos x="T2" y="T3"/>
              </a:cxn>
              <a:cxn ang="T10">
                <a:pos x="T4" y="T5"/>
              </a:cxn>
              <a:cxn ang="T11">
                <a:pos x="T6" y="T7"/>
              </a:cxn>
            </a:cxnLst>
            <a:rect l="T12" t="T13" r="T14" b="T15"/>
            <a:pathLst>
              <a:path w="243" h="153">
                <a:moveTo>
                  <a:pt x="0" y="153"/>
                </a:moveTo>
                <a:lnTo>
                  <a:pt x="243" y="39"/>
                </a:lnTo>
                <a:lnTo>
                  <a:pt x="194" y="0"/>
                </a:lnTo>
                <a:lnTo>
                  <a:pt x="0" y="153"/>
                </a:lnTo>
                <a:close/>
              </a:path>
            </a:pathLst>
          </a:custGeom>
          <a:solidFill>
            <a:schemeClr val="tx1"/>
          </a:solidFill>
          <a:ln w="9525">
            <a:solidFill>
              <a:schemeClr val="tx1"/>
            </a:solidFill>
            <a:round/>
            <a:headEnd/>
            <a:tailEnd/>
          </a:ln>
        </p:spPr>
        <p:txBody>
          <a:bodyPr/>
          <a:lstStyle/>
          <a:p>
            <a:endParaRPr lang="en-US"/>
          </a:p>
        </p:txBody>
      </p:sp>
      <p:sp>
        <p:nvSpPr>
          <p:cNvPr id="115887" name="Freeform 836"/>
          <p:cNvSpPr>
            <a:spLocks/>
          </p:cNvSpPr>
          <p:nvPr/>
        </p:nvSpPr>
        <p:spPr bwMode="auto">
          <a:xfrm>
            <a:off x="5554663" y="4000500"/>
            <a:ext cx="65087" cy="55563"/>
          </a:xfrm>
          <a:custGeom>
            <a:avLst/>
            <a:gdLst>
              <a:gd name="T0" fmla="*/ 2147483646 w 243"/>
              <a:gd name="T1" fmla="*/ 2147483646 h 211"/>
              <a:gd name="T2" fmla="*/ 0 w 243"/>
              <a:gd name="T3" fmla="*/ 2147483646 h 211"/>
              <a:gd name="T4" fmla="*/ 2147483646 w 243"/>
              <a:gd name="T5" fmla="*/ 0 h 211"/>
              <a:gd name="T6" fmla="*/ 2147483646 w 243"/>
              <a:gd name="T7" fmla="*/ 2147483646 h 211"/>
              <a:gd name="T8" fmla="*/ 2147483646 w 243"/>
              <a:gd name="T9" fmla="*/ 2147483646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27" y="211"/>
                </a:moveTo>
                <a:lnTo>
                  <a:pt x="0" y="153"/>
                </a:lnTo>
                <a:lnTo>
                  <a:pt x="194" y="0"/>
                </a:lnTo>
                <a:lnTo>
                  <a:pt x="243" y="39"/>
                </a:lnTo>
                <a:lnTo>
                  <a:pt x="27" y="211"/>
                </a:lnTo>
                <a:close/>
              </a:path>
            </a:pathLst>
          </a:custGeom>
          <a:solidFill>
            <a:schemeClr val="tx1"/>
          </a:solidFill>
          <a:ln w="0">
            <a:solidFill>
              <a:schemeClr val="tx1"/>
            </a:solidFill>
            <a:round/>
            <a:headEnd/>
            <a:tailEnd/>
          </a:ln>
        </p:spPr>
        <p:txBody>
          <a:bodyPr/>
          <a:lstStyle/>
          <a:p>
            <a:endParaRPr lang="en-US"/>
          </a:p>
        </p:txBody>
      </p:sp>
      <p:sp>
        <p:nvSpPr>
          <p:cNvPr id="115888" name="Freeform 837"/>
          <p:cNvSpPr>
            <a:spLocks/>
          </p:cNvSpPr>
          <p:nvPr/>
        </p:nvSpPr>
        <p:spPr bwMode="auto">
          <a:xfrm>
            <a:off x="5607050" y="3943350"/>
            <a:ext cx="42863" cy="66675"/>
          </a:xfrm>
          <a:custGeom>
            <a:avLst/>
            <a:gdLst>
              <a:gd name="T0" fmla="*/ 2147483646 w 164"/>
              <a:gd name="T1" fmla="*/ 2147483646 h 250"/>
              <a:gd name="T2" fmla="*/ 0 w 164"/>
              <a:gd name="T3" fmla="*/ 2147483646 h 250"/>
              <a:gd name="T4" fmla="*/ 2147483646 w 164"/>
              <a:gd name="T5" fmla="*/ 0 h 250"/>
              <a:gd name="T6" fmla="*/ 2147483646 w 164"/>
              <a:gd name="T7" fmla="*/ 2147483646 h 250"/>
              <a:gd name="T8" fmla="*/ 0 60000 65536"/>
              <a:gd name="T9" fmla="*/ 0 60000 65536"/>
              <a:gd name="T10" fmla="*/ 0 60000 65536"/>
              <a:gd name="T11" fmla="*/ 0 60000 65536"/>
              <a:gd name="T12" fmla="*/ 0 w 164"/>
              <a:gd name="T13" fmla="*/ 0 h 250"/>
              <a:gd name="T14" fmla="*/ 164 w 164"/>
              <a:gd name="T15" fmla="*/ 250 h 250"/>
            </a:gdLst>
            <a:ahLst/>
            <a:cxnLst>
              <a:cxn ang="T8">
                <a:pos x="T0" y="T1"/>
              </a:cxn>
              <a:cxn ang="T9">
                <a:pos x="T2" y="T3"/>
              </a:cxn>
              <a:cxn ang="T10">
                <a:pos x="T4" y="T5"/>
              </a:cxn>
              <a:cxn ang="T11">
                <a:pos x="T6" y="T7"/>
              </a:cxn>
            </a:cxnLst>
            <a:rect l="T12" t="T13" r="T14" b="T15"/>
            <a:pathLst>
              <a:path w="164" h="250">
                <a:moveTo>
                  <a:pt x="49" y="250"/>
                </a:moveTo>
                <a:lnTo>
                  <a:pt x="0" y="211"/>
                </a:lnTo>
                <a:lnTo>
                  <a:pt x="164" y="0"/>
                </a:lnTo>
                <a:lnTo>
                  <a:pt x="49" y="250"/>
                </a:lnTo>
                <a:close/>
              </a:path>
            </a:pathLst>
          </a:custGeom>
          <a:solidFill>
            <a:schemeClr val="tx1"/>
          </a:solidFill>
          <a:ln w="9525">
            <a:solidFill>
              <a:schemeClr val="tx1"/>
            </a:solidFill>
            <a:round/>
            <a:headEnd/>
            <a:tailEnd/>
          </a:ln>
        </p:spPr>
        <p:txBody>
          <a:bodyPr/>
          <a:lstStyle/>
          <a:p>
            <a:endParaRPr lang="en-US"/>
          </a:p>
        </p:txBody>
      </p:sp>
      <p:sp>
        <p:nvSpPr>
          <p:cNvPr id="115889" name="Freeform 838"/>
          <p:cNvSpPr>
            <a:spLocks/>
          </p:cNvSpPr>
          <p:nvPr/>
        </p:nvSpPr>
        <p:spPr bwMode="auto">
          <a:xfrm>
            <a:off x="5607050" y="3940175"/>
            <a:ext cx="42863" cy="60325"/>
          </a:xfrm>
          <a:custGeom>
            <a:avLst/>
            <a:gdLst>
              <a:gd name="T0" fmla="*/ 0 w 164"/>
              <a:gd name="T1" fmla="*/ 2147483646 h 223"/>
              <a:gd name="T2" fmla="*/ 2147483646 w 164"/>
              <a:gd name="T3" fmla="*/ 2147483646 h 223"/>
              <a:gd name="T4" fmla="*/ 2147483646 w 164"/>
              <a:gd name="T5" fmla="*/ 0 h 223"/>
              <a:gd name="T6" fmla="*/ 0 w 164"/>
              <a:gd name="T7" fmla="*/ 2147483646 h 223"/>
              <a:gd name="T8" fmla="*/ 0 60000 65536"/>
              <a:gd name="T9" fmla="*/ 0 60000 65536"/>
              <a:gd name="T10" fmla="*/ 0 60000 65536"/>
              <a:gd name="T11" fmla="*/ 0 60000 65536"/>
              <a:gd name="T12" fmla="*/ 0 w 164"/>
              <a:gd name="T13" fmla="*/ 0 h 223"/>
              <a:gd name="T14" fmla="*/ 164 w 164"/>
              <a:gd name="T15" fmla="*/ 223 h 223"/>
            </a:gdLst>
            <a:ahLst/>
            <a:cxnLst>
              <a:cxn ang="T8">
                <a:pos x="T0" y="T1"/>
              </a:cxn>
              <a:cxn ang="T9">
                <a:pos x="T2" y="T3"/>
              </a:cxn>
              <a:cxn ang="T10">
                <a:pos x="T4" y="T5"/>
              </a:cxn>
              <a:cxn ang="T11">
                <a:pos x="T6" y="T7"/>
              </a:cxn>
            </a:cxnLst>
            <a:rect l="T12" t="T13" r="T14" b="T15"/>
            <a:pathLst>
              <a:path w="164" h="223">
                <a:moveTo>
                  <a:pt x="0" y="223"/>
                </a:moveTo>
                <a:lnTo>
                  <a:pt x="164" y="12"/>
                </a:lnTo>
                <a:lnTo>
                  <a:pt x="101" y="0"/>
                </a:lnTo>
                <a:lnTo>
                  <a:pt x="0" y="223"/>
                </a:lnTo>
                <a:close/>
              </a:path>
            </a:pathLst>
          </a:custGeom>
          <a:solidFill>
            <a:schemeClr val="tx1"/>
          </a:solidFill>
          <a:ln w="9525">
            <a:solidFill>
              <a:schemeClr val="tx1"/>
            </a:solidFill>
            <a:round/>
            <a:headEnd/>
            <a:tailEnd/>
          </a:ln>
        </p:spPr>
        <p:txBody>
          <a:bodyPr/>
          <a:lstStyle/>
          <a:p>
            <a:endParaRPr lang="en-US"/>
          </a:p>
        </p:txBody>
      </p:sp>
      <p:sp>
        <p:nvSpPr>
          <p:cNvPr id="115890" name="Freeform 839"/>
          <p:cNvSpPr>
            <a:spLocks/>
          </p:cNvSpPr>
          <p:nvPr/>
        </p:nvSpPr>
        <p:spPr bwMode="auto">
          <a:xfrm>
            <a:off x="5607050" y="3940175"/>
            <a:ext cx="42863" cy="69850"/>
          </a:xfrm>
          <a:custGeom>
            <a:avLst/>
            <a:gdLst>
              <a:gd name="T0" fmla="*/ 2147483646 w 164"/>
              <a:gd name="T1" fmla="*/ 2147483646 h 262"/>
              <a:gd name="T2" fmla="*/ 0 w 164"/>
              <a:gd name="T3" fmla="*/ 2147483646 h 262"/>
              <a:gd name="T4" fmla="*/ 2147483646 w 164"/>
              <a:gd name="T5" fmla="*/ 0 h 262"/>
              <a:gd name="T6" fmla="*/ 2147483646 w 164"/>
              <a:gd name="T7" fmla="*/ 2147483646 h 262"/>
              <a:gd name="T8" fmla="*/ 2147483646 w 164"/>
              <a:gd name="T9" fmla="*/ 2147483646 h 262"/>
              <a:gd name="T10" fmla="*/ 0 60000 65536"/>
              <a:gd name="T11" fmla="*/ 0 60000 65536"/>
              <a:gd name="T12" fmla="*/ 0 60000 65536"/>
              <a:gd name="T13" fmla="*/ 0 60000 65536"/>
              <a:gd name="T14" fmla="*/ 0 60000 65536"/>
              <a:gd name="T15" fmla="*/ 0 w 164"/>
              <a:gd name="T16" fmla="*/ 0 h 262"/>
              <a:gd name="T17" fmla="*/ 164 w 164"/>
              <a:gd name="T18" fmla="*/ 262 h 262"/>
            </a:gdLst>
            <a:ahLst/>
            <a:cxnLst>
              <a:cxn ang="T10">
                <a:pos x="T0" y="T1"/>
              </a:cxn>
              <a:cxn ang="T11">
                <a:pos x="T2" y="T3"/>
              </a:cxn>
              <a:cxn ang="T12">
                <a:pos x="T4" y="T5"/>
              </a:cxn>
              <a:cxn ang="T13">
                <a:pos x="T6" y="T7"/>
              </a:cxn>
              <a:cxn ang="T14">
                <a:pos x="T8" y="T9"/>
              </a:cxn>
            </a:cxnLst>
            <a:rect l="T15" t="T16" r="T17" b="T18"/>
            <a:pathLst>
              <a:path w="164" h="262">
                <a:moveTo>
                  <a:pt x="49" y="262"/>
                </a:moveTo>
                <a:lnTo>
                  <a:pt x="0" y="223"/>
                </a:lnTo>
                <a:lnTo>
                  <a:pt x="101" y="0"/>
                </a:lnTo>
                <a:lnTo>
                  <a:pt x="164" y="12"/>
                </a:lnTo>
                <a:lnTo>
                  <a:pt x="49" y="262"/>
                </a:lnTo>
                <a:close/>
              </a:path>
            </a:pathLst>
          </a:custGeom>
          <a:solidFill>
            <a:schemeClr val="tx1"/>
          </a:solidFill>
          <a:ln w="0">
            <a:solidFill>
              <a:schemeClr val="tx1"/>
            </a:solidFill>
            <a:round/>
            <a:headEnd/>
            <a:tailEnd/>
          </a:ln>
        </p:spPr>
        <p:txBody>
          <a:bodyPr/>
          <a:lstStyle/>
          <a:p>
            <a:endParaRPr lang="en-US"/>
          </a:p>
        </p:txBody>
      </p:sp>
      <p:sp>
        <p:nvSpPr>
          <p:cNvPr id="115891" name="Freeform 840"/>
          <p:cNvSpPr>
            <a:spLocks/>
          </p:cNvSpPr>
          <p:nvPr/>
        </p:nvSpPr>
        <p:spPr bwMode="auto">
          <a:xfrm>
            <a:off x="5634038" y="3870325"/>
            <a:ext cx="15875" cy="73025"/>
          </a:xfrm>
          <a:custGeom>
            <a:avLst/>
            <a:gdLst>
              <a:gd name="T0" fmla="*/ 2147483646 w 63"/>
              <a:gd name="T1" fmla="*/ 2147483646 h 276"/>
              <a:gd name="T2" fmla="*/ 0 w 63"/>
              <a:gd name="T3" fmla="*/ 2147483646 h 276"/>
              <a:gd name="T4" fmla="*/ 2147483646 w 63"/>
              <a:gd name="T5" fmla="*/ 0 h 276"/>
              <a:gd name="T6" fmla="*/ 2147483646 w 63"/>
              <a:gd name="T7" fmla="*/ 2147483646 h 276"/>
              <a:gd name="T8" fmla="*/ 0 60000 65536"/>
              <a:gd name="T9" fmla="*/ 0 60000 65536"/>
              <a:gd name="T10" fmla="*/ 0 60000 65536"/>
              <a:gd name="T11" fmla="*/ 0 60000 65536"/>
              <a:gd name="T12" fmla="*/ 0 w 63"/>
              <a:gd name="T13" fmla="*/ 0 h 276"/>
              <a:gd name="T14" fmla="*/ 63 w 63"/>
              <a:gd name="T15" fmla="*/ 276 h 276"/>
            </a:gdLst>
            <a:ahLst/>
            <a:cxnLst>
              <a:cxn ang="T8">
                <a:pos x="T0" y="T1"/>
              </a:cxn>
              <a:cxn ang="T9">
                <a:pos x="T2" y="T3"/>
              </a:cxn>
              <a:cxn ang="T10">
                <a:pos x="T4" y="T5"/>
              </a:cxn>
              <a:cxn ang="T11">
                <a:pos x="T6" y="T7"/>
              </a:cxn>
            </a:cxnLst>
            <a:rect l="T12" t="T13" r="T14" b="T15"/>
            <a:pathLst>
              <a:path w="63" h="276">
                <a:moveTo>
                  <a:pt x="63" y="276"/>
                </a:moveTo>
                <a:lnTo>
                  <a:pt x="0" y="264"/>
                </a:lnTo>
                <a:lnTo>
                  <a:pt x="51" y="0"/>
                </a:lnTo>
                <a:lnTo>
                  <a:pt x="63" y="276"/>
                </a:lnTo>
                <a:close/>
              </a:path>
            </a:pathLst>
          </a:custGeom>
          <a:solidFill>
            <a:schemeClr val="tx1"/>
          </a:solidFill>
          <a:ln w="9525">
            <a:solidFill>
              <a:schemeClr val="tx1"/>
            </a:solidFill>
            <a:round/>
            <a:headEnd/>
            <a:tailEnd/>
          </a:ln>
        </p:spPr>
        <p:txBody>
          <a:bodyPr/>
          <a:lstStyle/>
          <a:p>
            <a:endParaRPr lang="en-US"/>
          </a:p>
        </p:txBody>
      </p:sp>
      <p:sp>
        <p:nvSpPr>
          <p:cNvPr id="115892" name="Freeform 841"/>
          <p:cNvSpPr>
            <a:spLocks/>
          </p:cNvSpPr>
          <p:nvPr/>
        </p:nvSpPr>
        <p:spPr bwMode="auto">
          <a:xfrm>
            <a:off x="5630863" y="3870325"/>
            <a:ext cx="15875" cy="69850"/>
          </a:xfrm>
          <a:custGeom>
            <a:avLst/>
            <a:gdLst>
              <a:gd name="T0" fmla="*/ 2147483646 w 61"/>
              <a:gd name="T1" fmla="*/ 2147483646 h 264"/>
              <a:gd name="T2" fmla="*/ 2147483646 w 61"/>
              <a:gd name="T3" fmla="*/ 0 h 264"/>
              <a:gd name="T4" fmla="*/ 0 w 61"/>
              <a:gd name="T5" fmla="*/ 2147483646 h 264"/>
              <a:gd name="T6" fmla="*/ 2147483646 w 61"/>
              <a:gd name="T7" fmla="*/ 2147483646 h 264"/>
              <a:gd name="T8" fmla="*/ 0 60000 65536"/>
              <a:gd name="T9" fmla="*/ 0 60000 65536"/>
              <a:gd name="T10" fmla="*/ 0 60000 65536"/>
              <a:gd name="T11" fmla="*/ 0 60000 65536"/>
              <a:gd name="T12" fmla="*/ 0 w 61"/>
              <a:gd name="T13" fmla="*/ 0 h 264"/>
              <a:gd name="T14" fmla="*/ 61 w 61"/>
              <a:gd name="T15" fmla="*/ 264 h 264"/>
            </a:gdLst>
            <a:ahLst/>
            <a:cxnLst>
              <a:cxn ang="T8">
                <a:pos x="T0" y="T1"/>
              </a:cxn>
              <a:cxn ang="T9">
                <a:pos x="T2" y="T3"/>
              </a:cxn>
              <a:cxn ang="T10">
                <a:pos x="T4" y="T5"/>
              </a:cxn>
              <a:cxn ang="T11">
                <a:pos x="T6" y="T7"/>
              </a:cxn>
            </a:cxnLst>
            <a:rect l="T12" t="T13" r="T14" b="T15"/>
            <a:pathLst>
              <a:path w="61" h="264">
                <a:moveTo>
                  <a:pt x="10" y="264"/>
                </a:moveTo>
                <a:lnTo>
                  <a:pt x="61" y="0"/>
                </a:lnTo>
                <a:lnTo>
                  <a:pt x="0" y="18"/>
                </a:lnTo>
                <a:lnTo>
                  <a:pt x="10" y="264"/>
                </a:lnTo>
                <a:close/>
              </a:path>
            </a:pathLst>
          </a:custGeom>
          <a:solidFill>
            <a:schemeClr val="tx1"/>
          </a:solidFill>
          <a:ln w="9525">
            <a:solidFill>
              <a:schemeClr val="tx1"/>
            </a:solidFill>
            <a:round/>
            <a:headEnd/>
            <a:tailEnd/>
          </a:ln>
        </p:spPr>
        <p:txBody>
          <a:bodyPr/>
          <a:lstStyle/>
          <a:p>
            <a:endParaRPr lang="en-US"/>
          </a:p>
        </p:txBody>
      </p:sp>
      <p:sp>
        <p:nvSpPr>
          <p:cNvPr id="115893" name="Freeform 842"/>
          <p:cNvSpPr>
            <a:spLocks/>
          </p:cNvSpPr>
          <p:nvPr/>
        </p:nvSpPr>
        <p:spPr bwMode="auto">
          <a:xfrm>
            <a:off x="5630863" y="3870325"/>
            <a:ext cx="19050" cy="73025"/>
          </a:xfrm>
          <a:custGeom>
            <a:avLst/>
            <a:gdLst>
              <a:gd name="T0" fmla="*/ 2147483646 w 73"/>
              <a:gd name="T1" fmla="*/ 2147483646 h 276"/>
              <a:gd name="T2" fmla="*/ 2147483646 w 73"/>
              <a:gd name="T3" fmla="*/ 2147483646 h 276"/>
              <a:gd name="T4" fmla="*/ 0 w 73"/>
              <a:gd name="T5" fmla="*/ 2147483646 h 276"/>
              <a:gd name="T6" fmla="*/ 2147483646 w 73"/>
              <a:gd name="T7" fmla="*/ 0 h 276"/>
              <a:gd name="T8" fmla="*/ 2147483646 w 73"/>
              <a:gd name="T9" fmla="*/ 2147483646 h 276"/>
              <a:gd name="T10" fmla="*/ 0 60000 65536"/>
              <a:gd name="T11" fmla="*/ 0 60000 65536"/>
              <a:gd name="T12" fmla="*/ 0 60000 65536"/>
              <a:gd name="T13" fmla="*/ 0 60000 65536"/>
              <a:gd name="T14" fmla="*/ 0 60000 65536"/>
              <a:gd name="T15" fmla="*/ 0 w 73"/>
              <a:gd name="T16" fmla="*/ 0 h 276"/>
              <a:gd name="T17" fmla="*/ 73 w 73"/>
              <a:gd name="T18" fmla="*/ 276 h 276"/>
            </a:gdLst>
            <a:ahLst/>
            <a:cxnLst>
              <a:cxn ang="T10">
                <a:pos x="T0" y="T1"/>
              </a:cxn>
              <a:cxn ang="T11">
                <a:pos x="T2" y="T3"/>
              </a:cxn>
              <a:cxn ang="T12">
                <a:pos x="T4" y="T5"/>
              </a:cxn>
              <a:cxn ang="T13">
                <a:pos x="T6" y="T7"/>
              </a:cxn>
              <a:cxn ang="T14">
                <a:pos x="T8" y="T9"/>
              </a:cxn>
            </a:cxnLst>
            <a:rect l="T15" t="T16" r="T17" b="T18"/>
            <a:pathLst>
              <a:path w="73" h="276">
                <a:moveTo>
                  <a:pt x="73" y="276"/>
                </a:moveTo>
                <a:lnTo>
                  <a:pt x="10" y="264"/>
                </a:lnTo>
                <a:lnTo>
                  <a:pt x="0" y="18"/>
                </a:lnTo>
                <a:lnTo>
                  <a:pt x="61" y="0"/>
                </a:lnTo>
                <a:lnTo>
                  <a:pt x="73" y="276"/>
                </a:lnTo>
                <a:close/>
              </a:path>
            </a:pathLst>
          </a:custGeom>
          <a:solidFill>
            <a:schemeClr val="tx1"/>
          </a:solidFill>
          <a:ln w="0">
            <a:solidFill>
              <a:schemeClr val="tx1"/>
            </a:solidFill>
            <a:round/>
            <a:headEnd/>
            <a:tailEnd/>
          </a:ln>
        </p:spPr>
        <p:txBody>
          <a:bodyPr/>
          <a:lstStyle/>
          <a:p>
            <a:endParaRPr lang="en-US"/>
          </a:p>
        </p:txBody>
      </p:sp>
      <p:sp>
        <p:nvSpPr>
          <p:cNvPr id="115894" name="Freeform 843"/>
          <p:cNvSpPr>
            <a:spLocks/>
          </p:cNvSpPr>
          <p:nvPr/>
        </p:nvSpPr>
        <p:spPr bwMode="auto">
          <a:xfrm>
            <a:off x="5610225" y="3806825"/>
            <a:ext cx="36513" cy="68263"/>
          </a:xfrm>
          <a:custGeom>
            <a:avLst/>
            <a:gdLst>
              <a:gd name="T0" fmla="*/ 2147483646 w 136"/>
              <a:gd name="T1" fmla="*/ 2147483646 h 258"/>
              <a:gd name="T2" fmla="*/ 2147483646 w 136"/>
              <a:gd name="T3" fmla="*/ 2147483646 h 258"/>
              <a:gd name="T4" fmla="*/ 0 w 136"/>
              <a:gd name="T5" fmla="*/ 0 h 258"/>
              <a:gd name="T6" fmla="*/ 2147483646 w 136"/>
              <a:gd name="T7" fmla="*/ 2147483646 h 258"/>
              <a:gd name="T8" fmla="*/ 0 60000 65536"/>
              <a:gd name="T9" fmla="*/ 0 60000 65536"/>
              <a:gd name="T10" fmla="*/ 0 60000 65536"/>
              <a:gd name="T11" fmla="*/ 0 60000 65536"/>
              <a:gd name="T12" fmla="*/ 0 w 136"/>
              <a:gd name="T13" fmla="*/ 0 h 258"/>
              <a:gd name="T14" fmla="*/ 136 w 136"/>
              <a:gd name="T15" fmla="*/ 258 h 258"/>
            </a:gdLst>
            <a:ahLst/>
            <a:cxnLst>
              <a:cxn ang="T8">
                <a:pos x="T0" y="T1"/>
              </a:cxn>
              <a:cxn ang="T9">
                <a:pos x="T2" y="T3"/>
              </a:cxn>
              <a:cxn ang="T10">
                <a:pos x="T4" y="T5"/>
              </a:cxn>
              <a:cxn ang="T11">
                <a:pos x="T6" y="T7"/>
              </a:cxn>
            </a:cxnLst>
            <a:rect l="T12" t="T13" r="T14" b="T15"/>
            <a:pathLst>
              <a:path w="136" h="258">
                <a:moveTo>
                  <a:pt x="136" y="240"/>
                </a:moveTo>
                <a:lnTo>
                  <a:pt x="75" y="258"/>
                </a:lnTo>
                <a:lnTo>
                  <a:pt x="0" y="0"/>
                </a:lnTo>
                <a:lnTo>
                  <a:pt x="136" y="240"/>
                </a:lnTo>
                <a:close/>
              </a:path>
            </a:pathLst>
          </a:custGeom>
          <a:solidFill>
            <a:schemeClr val="tx1"/>
          </a:solidFill>
          <a:ln w="9525">
            <a:solidFill>
              <a:schemeClr val="tx1"/>
            </a:solidFill>
            <a:round/>
            <a:headEnd/>
            <a:tailEnd/>
          </a:ln>
        </p:spPr>
        <p:txBody>
          <a:bodyPr/>
          <a:lstStyle/>
          <a:p>
            <a:endParaRPr lang="en-US"/>
          </a:p>
        </p:txBody>
      </p:sp>
      <p:sp>
        <p:nvSpPr>
          <p:cNvPr id="115895" name="Freeform 844"/>
          <p:cNvSpPr>
            <a:spLocks/>
          </p:cNvSpPr>
          <p:nvPr/>
        </p:nvSpPr>
        <p:spPr bwMode="auto">
          <a:xfrm>
            <a:off x="5599113" y="3806825"/>
            <a:ext cx="31750" cy="68263"/>
          </a:xfrm>
          <a:custGeom>
            <a:avLst/>
            <a:gdLst>
              <a:gd name="T0" fmla="*/ 2147483646 w 122"/>
              <a:gd name="T1" fmla="*/ 2147483646 h 258"/>
              <a:gd name="T2" fmla="*/ 2147483646 w 122"/>
              <a:gd name="T3" fmla="*/ 0 h 258"/>
              <a:gd name="T4" fmla="*/ 0 w 122"/>
              <a:gd name="T5" fmla="*/ 2147483646 h 258"/>
              <a:gd name="T6" fmla="*/ 2147483646 w 122"/>
              <a:gd name="T7" fmla="*/ 2147483646 h 258"/>
              <a:gd name="T8" fmla="*/ 0 60000 65536"/>
              <a:gd name="T9" fmla="*/ 0 60000 65536"/>
              <a:gd name="T10" fmla="*/ 0 60000 65536"/>
              <a:gd name="T11" fmla="*/ 0 60000 65536"/>
              <a:gd name="T12" fmla="*/ 0 w 122"/>
              <a:gd name="T13" fmla="*/ 0 h 258"/>
              <a:gd name="T14" fmla="*/ 122 w 122"/>
              <a:gd name="T15" fmla="*/ 258 h 258"/>
            </a:gdLst>
            <a:ahLst/>
            <a:cxnLst>
              <a:cxn ang="T8">
                <a:pos x="T0" y="T1"/>
              </a:cxn>
              <a:cxn ang="T9">
                <a:pos x="T2" y="T3"/>
              </a:cxn>
              <a:cxn ang="T10">
                <a:pos x="T4" y="T5"/>
              </a:cxn>
              <a:cxn ang="T11">
                <a:pos x="T6" y="T7"/>
              </a:cxn>
            </a:cxnLst>
            <a:rect l="T12" t="T13" r="T14" b="T15"/>
            <a:pathLst>
              <a:path w="122" h="258">
                <a:moveTo>
                  <a:pt x="122" y="258"/>
                </a:moveTo>
                <a:lnTo>
                  <a:pt x="47" y="0"/>
                </a:lnTo>
                <a:lnTo>
                  <a:pt x="0" y="44"/>
                </a:lnTo>
                <a:lnTo>
                  <a:pt x="122" y="258"/>
                </a:lnTo>
                <a:close/>
              </a:path>
            </a:pathLst>
          </a:custGeom>
          <a:solidFill>
            <a:schemeClr val="tx1"/>
          </a:solidFill>
          <a:ln w="9525">
            <a:solidFill>
              <a:schemeClr val="tx1"/>
            </a:solidFill>
            <a:round/>
            <a:headEnd/>
            <a:tailEnd/>
          </a:ln>
        </p:spPr>
        <p:txBody>
          <a:bodyPr/>
          <a:lstStyle/>
          <a:p>
            <a:endParaRPr lang="en-US"/>
          </a:p>
        </p:txBody>
      </p:sp>
      <p:sp>
        <p:nvSpPr>
          <p:cNvPr id="115896" name="Freeform 845"/>
          <p:cNvSpPr>
            <a:spLocks/>
          </p:cNvSpPr>
          <p:nvPr/>
        </p:nvSpPr>
        <p:spPr bwMode="auto">
          <a:xfrm>
            <a:off x="5599113" y="3806825"/>
            <a:ext cx="47625" cy="68263"/>
          </a:xfrm>
          <a:custGeom>
            <a:avLst/>
            <a:gdLst>
              <a:gd name="T0" fmla="*/ 2147483646 w 183"/>
              <a:gd name="T1" fmla="*/ 2147483646 h 258"/>
              <a:gd name="T2" fmla="*/ 2147483646 w 183"/>
              <a:gd name="T3" fmla="*/ 2147483646 h 258"/>
              <a:gd name="T4" fmla="*/ 0 w 183"/>
              <a:gd name="T5" fmla="*/ 2147483646 h 258"/>
              <a:gd name="T6" fmla="*/ 2147483646 w 183"/>
              <a:gd name="T7" fmla="*/ 0 h 258"/>
              <a:gd name="T8" fmla="*/ 2147483646 w 183"/>
              <a:gd name="T9" fmla="*/ 2147483646 h 258"/>
              <a:gd name="T10" fmla="*/ 0 60000 65536"/>
              <a:gd name="T11" fmla="*/ 0 60000 65536"/>
              <a:gd name="T12" fmla="*/ 0 60000 65536"/>
              <a:gd name="T13" fmla="*/ 0 60000 65536"/>
              <a:gd name="T14" fmla="*/ 0 60000 65536"/>
              <a:gd name="T15" fmla="*/ 0 w 183"/>
              <a:gd name="T16" fmla="*/ 0 h 258"/>
              <a:gd name="T17" fmla="*/ 183 w 183"/>
              <a:gd name="T18" fmla="*/ 258 h 258"/>
            </a:gdLst>
            <a:ahLst/>
            <a:cxnLst>
              <a:cxn ang="T10">
                <a:pos x="T0" y="T1"/>
              </a:cxn>
              <a:cxn ang="T11">
                <a:pos x="T2" y="T3"/>
              </a:cxn>
              <a:cxn ang="T12">
                <a:pos x="T4" y="T5"/>
              </a:cxn>
              <a:cxn ang="T13">
                <a:pos x="T6" y="T7"/>
              </a:cxn>
              <a:cxn ang="T14">
                <a:pos x="T8" y="T9"/>
              </a:cxn>
            </a:cxnLst>
            <a:rect l="T15" t="T16" r="T17" b="T18"/>
            <a:pathLst>
              <a:path w="183" h="258">
                <a:moveTo>
                  <a:pt x="183" y="240"/>
                </a:moveTo>
                <a:lnTo>
                  <a:pt x="122" y="258"/>
                </a:lnTo>
                <a:lnTo>
                  <a:pt x="0" y="44"/>
                </a:lnTo>
                <a:lnTo>
                  <a:pt x="47" y="0"/>
                </a:lnTo>
                <a:lnTo>
                  <a:pt x="183" y="240"/>
                </a:lnTo>
                <a:close/>
              </a:path>
            </a:pathLst>
          </a:custGeom>
          <a:solidFill>
            <a:schemeClr val="tx1"/>
          </a:solidFill>
          <a:ln w="0">
            <a:solidFill>
              <a:schemeClr val="tx1"/>
            </a:solidFill>
            <a:round/>
            <a:headEnd/>
            <a:tailEnd/>
          </a:ln>
        </p:spPr>
        <p:txBody>
          <a:bodyPr/>
          <a:lstStyle/>
          <a:p>
            <a:endParaRPr lang="en-US"/>
          </a:p>
        </p:txBody>
      </p:sp>
      <p:sp>
        <p:nvSpPr>
          <p:cNvPr id="115897" name="Freeform 846"/>
          <p:cNvSpPr>
            <a:spLocks/>
          </p:cNvSpPr>
          <p:nvPr/>
        </p:nvSpPr>
        <p:spPr bwMode="auto">
          <a:xfrm>
            <a:off x="5549900" y="3767138"/>
            <a:ext cx="60325" cy="52387"/>
          </a:xfrm>
          <a:custGeom>
            <a:avLst/>
            <a:gdLst>
              <a:gd name="T0" fmla="*/ 2147483646 w 231"/>
              <a:gd name="T1" fmla="*/ 2147483646 h 194"/>
              <a:gd name="T2" fmla="*/ 2147483646 w 231"/>
              <a:gd name="T3" fmla="*/ 2147483646 h 194"/>
              <a:gd name="T4" fmla="*/ 0 w 231"/>
              <a:gd name="T5" fmla="*/ 0 h 194"/>
              <a:gd name="T6" fmla="*/ 2147483646 w 231"/>
              <a:gd name="T7" fmla="*/ 2147483646 h 194"/>
              <a:gd name="T8" fmla="*/ 0 60000 65536"/>
              <a:gd name="T9" fmla="*/ 0 60000 65536"/>
              <a:gd name="T10" fmla="*/ 0 60000 65536"/>
              <a:gd name="T11" fmla="*/ 0 60000 65536"/>
              <a:gd name="T12" fmla="*/ 0 w 231"/>
              <a:gd name="T13" fmla="*/ 0 h 194"/>
              <a:gd name="T14" fmla="*/ 231 w 231"/>
              <a:gd name="T15" fmla="*/ 194 h 194"/>
            </a:gdLst>
            <a:ahLst/>
            <a:cxnLst>
              <a:cxn ang="T8">
                <a:pos x="T0" y="T1"/>
              </a:cxn>
              <a:cxn ang="T9">
                <a:pos x="T2" y="T3"/>
              </a:cxn>
              <a:cxn ang="T10">
                <a:pos x="T4" y="T5"/>
              </a:cxn>
              <a:cxn ang="T11">
                <a:pos x="T6" y="T7"/>
              </a:cxn>
            </a:cxnLst>
            <a:rect l="T12" t="T13" r="T14" b="T15"/>
            <a:pathLst>
              <a:path w="231" h="194">
                <a:moveTo>
                  <a:pt x="231" y="150"/>
                </a:moveTo>
                <a:lnTo>
                  <a:pt x="184" y="194"/>
                </a:lnTo>
                <a:lnTo>
                  <a:pt x="0" y="0"/>
                </a:lnTo>
                <a:lnTo>
                  <a:pt x="231" y="150"/>
                </a:lnTo>
                <a:close/>
              </a:path>
            </a:pathLst>
          </a:custGeom>
          <a:solidFill>
            <a:schemeClr val="tx1"/>
          </a:solidFill>
          <a:ln w="9525">
            <a:solidFill>
              <a:schemeClr val="tx1"/>
            </a:solidFill>
            <a:round/>
            <a:headEnd/>
            <a:tailEnd/>
          </a:ln>
        </p:spPr>
        <p:txBody>
          <a:bodyPr/>
          <a:lstStyle/>
          <a:p>
            <a:endParaRPr lang="en-US"/>
          </a:p>
        </p:txBody>
      </p:sp>
      <p:sp>
        <p:nvSpPr>
          <p:cNvPr id="115898" name="Freeform 847"/>
          <p:cNvSpPr>
            <a:spLocks/>
          </p:cNvSpPr>
          <p:nvPr/>
        </p:nvSpPr>
        <p:spPr bwMode="auto">
          <a:xfrm>
            <a:off x="5543550" y="3767138"/>
            <a:ext cx="55563" cy="52387"/>
          </a:xfrm>
          <a:custGeom>
            <a:avLst/>
            <a:gdLst>
              <a:gd name="T0" fmla="*/ 2147483646 w 206"/>
              <a:gd name="T1" fmla="*/ 2147483646 h 194"/>
              <a:gd name="T2" fmla="*/ 2147483646 w 206"/>
              <a:gd name="T3" fmla="*/ 0 h 194"/>
              <a:gd name="T4" fmla="*/ 0 w 206"/>
              <a:gd name="T5" fmla="*/ 2147483646 h 194"/>
              <a:gd name="T6" fmla="*/ 2147483646 w 206"/>
              <a:gd name="T7" fmla="*/ 2147483646 h 194"/>
              <a:gd name="T8" fmla="*/ 0 60000 65536"/>
              <a:gd name="T9" fmla="*/ 0 60000 65536"/>
              <a:gd name="T10" fmla="*/ 0 60000 65536"/>
              <a:gd name="T11" fmla="*/ 0 60000 65536"/>
              <a:gd name="T12" fmla="*/ 0 w 206"/>
              <a:gd name="T13" fmla="*/ 0 h 194"/>
              <a:gd name="T14" fmla="*/ 206 w 206"/>
              <a:gd name="T15" fmla="*/ 194 h 194"/>
            </a:gdLst>
            <a:ahLst/>
            <a:cxnLst>
              <a:cxn ang="T8">
                <a:pos x="T0" y="T1"/>
              </a:cxn>
              <a:cxn ang="T9">
                <a:pos x="T2" y="T3"/>
              </a:cxn>
              <a:cxn ang="T10">
                <a:pos x="T4" y="T5"/>
              </a:cxn>
              <a:cxn ang="T11">
                <a:pos x="T6" y="T7"/>
              </a:cxn>
            </a:cxnLst>
            <a:rect l="T12" t="T13" r="T14" b="T15"/>
            <a:pathLst>
              <a:path w="206" h="194">
                <a:moveTo>
                  <a:pt x="206" y="194"/>
                </a:moveTo>
                <a:lnTo>
                  <a:pt x="22" y="0"/>
                </a:lnTo>
                <a:lnTo>
                  <a:pt x="0" y="59"/>
                </a:lnTo>
                <a:lnTo>
                  <a:pt x="206" y="194"/>
                </a:lnTo>
                <a:close/>
              </a:path>
            </a:pathLst>
          </a:custGeom>
          <a:solidFill>
            <a:schemeClr val="tx1"/>
          </a:solidFill>
          <a:ln w="9525">
            <a:solidFill>
              <a:schemeClr val="tx1"/>
            </a:solidFill>
            <a:round/>
            <a:headEnd/>
            <a:tailEnd/>
          </a:ln>
        </p:spPr>
        <p:txBody>
          <a:bodyPr/>
          <a:lstStyle/>
          <a:p>
            <a:endParaRPr lang="en-US"/>
          </a:p>
        </p:txBody>
      </p:sp>
      <p:sp>
        <p:nvSpPr>
          <p:cNvPr id="115899" name="Freeform 848"/>
          <p:cNvSpPr>
            <a:spLocks/>
          </p:cNvSpPr>
          <p:nvPr/>
        </p:nvSpPr>
        <p:spPr bwMode="auto">
          <a:xfrm>
            <a:off x="5543550" y="3767138"/>
            <a:ext cx="66675" cy="52387"/>
          </a:xfrm>
          <a:custGeom>
            <a:avLst/>
            <a:gdLst>
              <a:gd name="T0" fmla="*/ 2147483646 w 253"/>
              <a:gd name="T1" fmla="*/ 2147483646 h 194"/>
              <a:gd name="T2" fmla="*/ 2147483646 w 253"/>
              <a:gd name="T3" fmla="*/ 2147483646 h 194"/>
              <a:gd name="T4" fmla="*/ 0 w 253"/>
              <a:gd name="T5" fmla="*/ 2147483646 h 194"/>
              <a:gd name="T6" fmla="*/ 2147483646 w 253"/>
              <a:gd name="T7" fmla="*/ 0 h 194"/>
              <a:gd name="T8" fmla="*/ 2147483646 w 253"/>
              <a:gd name="T9" fmla="*/ 2147483646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53" y="150"/>
                </a:moveTo>
                <a:lnTo>
                  <a:pt x="206" y="194"/>
                </a:lnTo>
                <a:lnTo>
                  <a:pt x="0" y="59"/>
                </a:lnTo>
                <a:lnTo>
                  <a:pt x="22" y="0"/>
                </a:lnTo>
                <a:lnTo>
                  <a:pt x="253" y="150"/>
                </a:lnTo>
                <a:close/>
              </a:path>
            </a:pathLst>
          </a:custGeom>
          <a:solidFill>
            <a:schemeClr val="tx1"/>
          </a:solidFill>
          <a:ln w="0">
            <a:solidFill>
              <a:schemeClr val="tx1"/>
            </a:solidFill>
            <a:round/>
            <a:headEnd/>
            <a:tailEnd/>
          </a:ln>
        </p:spPr>
        <p:txBody>
          <a:bodyPr/>
          <a:lstStyle/>
          <a:p>
            <a:endParaRPr lang="en-US"/>
          </a:p>
        </p:txBody>
      </p:sp>
      <p:sp>
        <p:nvSpPr>
          <p:cNvPr id="115900" name="Freeform 849"/>
          <p:cNvSpPr>
            <a:spLocks/>
          </p:cNvSpPr>
          <p:nvPr/>
        </p:nvSpPr>
        <p:spPr bwMode="auto">
          <a:xfrm>
            <a:off x="5635625" y="2311400"/>
            <a:ext cx="61913" cy="17463"/>
          </a:xfrm>
          <a:custGeom>
            <a:avLst/>
            <a:gdLst>
              <a:gd name="T0" fmla="*/ 2147483646 w 237"/>
              <a:gd name="T1" fmla="*/ 2147483646 h 64"/>
              <a:gd name="T2" fmla="*/ 2147483646 w 237"/>
              <a:gd name="T3" fmla="*/ 2147483646 h 64"/>
              <a:gd name="T4" fmla="*/ 0 w 237"/>
              <a:gd name="T5" fmla="*/ 0 h 64"/>
              <a:gd name="T6" fmla="*/ 2147483646 w 237"/>
              <a:gd name="T7" fmla="*/ 2147483646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64"/>
                </a:moveTo>
                <a:lnTo>
                  <a:pt x="237" y="8"/>
                </a:lnTo>
                <a:lnTo>
                  <a:pt x="0" y="0"/>
                </a:lnTo>
                <a:lnTo>
                  <a:pt x="158" y="64"/>
                </a:lnTo>
                <a:close/>
              </a:path>
            </a:pathLst>
          </a:custGeom>
          <a:solidFill>
            <a:schemeClr val="tx1"/>
          </a:solidFill>
          <a:ln w="9525">
            <a:solidFill>
              <a:schemeClr val="tx1"/>
            </a:solidFill>
            <a:round/>
            <a:headEnd/>
            <a:tailEnd/>
          </a:ln>
        </p:spPr>
        <p:txBody>
          <a:bodyPr/>
          <a:lstStyle/>
          <a:p>
            <a:endParaRPr lang="en-US"/>
          </a:p>
        </p:txBody>
      </p:sp>
      <p:sp>
        <p:nvSpPr>
          <p:cNvPr id="115901" name="Freeform 850"/>
          <p:cNvSpPr>
            <a:spLocks/>
          </p:cNvSpPr>
          <p:nvPr/>
        </p:nvSpPr>
        <p:spPr bwMode="auto">
          <a:xfrm>
            <a:off x="5635625" y="2311400"/>
            <a:ext cx="61913" cy="17463"/>
          </a:xfrm>
          <a:custGeom>
            <a:avLst/>
            <a:gdLst>
              <a:gd name="T0" fmla="*/ 2147483646 w 237"/>
              <a:gd name="T1" fmla="*/ 2147483646 h 64"/>
              <a:gd name="T2" fmla="*/ 2147483646 w 237"/>
              <a:gd name="T3" fmla="*/ 2147483646 h 64"/>
              <a:gd name="T4" fmla="*/ 0 w 237"/>
              <a:gd name="T5" fmla="*/ 0 h 64"/>
              <a:gd name="T6" fmla="*/ 2147483646 w 237"/>
              <a:gd name="T7" fmla="*/ 2147483646 h 64"/>
              <a:gd name="T8" fmla="*/ 0 60000 65536"/>
              <a:gd name="T9" fmla="*/ 0 60000 65536"/>
              <a:gd name="T10" fmla="*/ 0 60000 65536"/>
              <a:gd name="T11" fmla="*/ 0 60000 65536"/>
              <a:gd name="T12" fmla="*/ 0 w 237"/>
              <a:gd name="T13" fmla="*/ 0 h 64"/>
              <a:gd name="T14" fmla="*/ 237 w 237"/>
              <a:gd name="T15" fmla="*/ 64 h 64"/>
            </a:gdLst>
            <a:ahLst/>
            <a:cxnLst>
              <a:cxn ang="T8">
                <a:pos x="T0" y="T1"/>
              </a:cxn>
              <a:cxn ang="T9">
                <a:pos x="T2" y="T3"/>
              </a:cxn>
              <a:cxn ang="T10">
                <a:pos x="T4" y="T5"/>
              </a:cxn>
              <a:cxn ang="T11">
                <a:pos x="T6" y="T7"/>
              </a:cxn>
            </a:cxnLst>
            <a:rect l="T12" t="T13" r="T14" b="T15"/>
            <a:pathLst>
              <a:path w="237" h="64">
                <a:moveTo>
                  <a:pt x="158" y="64"/>
                </a:moveTo>
                <a:lnTo>
                  <a:pt x="237" y="8"/>
                </a:lnTo>
                <a:lnTo>
                  <a:pt x="0" y="0"/>
                </a:lnTo>
                <a:lnTo>
                  <a:pt x="158" y="64"/>
                </a:lnTo>
                <a:close/>
              </a:path>
            </a:pathLst>
          </a:custGeom>
          <a:solidFill>
            <a:schemeClr val="tx1"/>
          </a:solidFill>
          <a:ln w="0">
            <a:solidFill>
              <a:schemeClr val="tx1"/>
            </a:solidFill>
            <a:round/>
            <a:headEnd/>
            <a:tailEnd/>
          </a:ln>
        </p:spPr>
        <p:txBody>
          <a:bodyPr/>
          <a:lstStyle/>
          <a:p>
            <a:endParaRPr lang="en-US"/>
          </a:p>
        </p:txBody>
      </p:sp>
      <p:sp>
        <p:nvSpPr>
          <p:cNvPr id="115902" name="Freeform 851"/>
          <p:cNvSpPr>
            <a:spLocks/>
          </p:cNvSpPr>
          <p:nvPr/>
        </p:nvSpPr>
        <p:spPr bwMode="auto">
          <a:xfrm>
            <a:off x="5635625" y="2311400"/>
            <a:ext cx="46038" cy="42863"/>
          </a:xfrm>
          <a:custGeom>
            <a:avLst/>
            <a:gdLst>
              <a:gd name="T0" fmla="*/ 2147483646 w 174"/>
              <a:gd name="T1" fmla="*/ 2147483646 h 161"/>
              <a:gd name="T2" fmla="*/ 2147483646 w 174"/>
              <a:gd name="T3" fmla="*/ 2147483646 h 161"/>
              <a:gd name="T4" fmla="*/ 0 w 174"/>
              <a:gd name="T5" fmla="*/ 0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4"/>
                </a:moveTo>
                <a:lnTo>
                  <a:pt x="174" y="161"/>
                </a:lnTo>
                <a:lnTo>
                  <a:pt x="0" y="0"/>
                </a:lnTo>
                <a:lnTo>
                  <a:pt x="158" y="64"/>
                </a:lnTo>
                <a:close/>
              </a:path>
            </a:pathLst>
          </a:custGeom>
          <a:solidFill>
            <a:schemeClr val="tx1"/>
          </a:solidFill>
          <a:ln w="9525">
            <a:solidFill>
              <a:schemeClr val="tx1"/>
            </a:solidFill>
            <a:round/>
            <a:headEnd/>
            <a:tailEnd/>
          </a:ln>
        </p:spPr>
        <p:txBody>
          <a:bodyPr/>
          <a:lstStyle/>
          <a:p>
            <a:endParaRPr lang="en-US"/>
          </a:p>
        </p:txBody>
      </p:sp>
      <p:sp>
        <p:nvSpPr>
          <p:cNvPr id="115903" name="Freeform 852"/>
          <p:cNvSpPr>
            <a:spLocks/>
          </p:cNvSpPr>
          <p:nvPr/>
        </p:nvSpPr>
        <p:spPr bwMode="auto">
          <a:xfrm>
            <a:off x="5635625" y="2311400"/>
            <a:ext cx="46038" cy="42863"/>
          </a:xfrm>
          <a:custGeom>
            <a:avLst/>
            <a:gdLst>
              <a:gd name="T0" fmla="*/ 2147483646 w 174"/>
              <a:gd name="T1" fmla="*/ 2147483646 h 161"/>
              <a:gd name="T2" fmla="*/ 2147483646 w 174"/>
              <a:gd name="T3" fmla="*/ 2147483646 h 161"/>
              <a:gd name="T4" fmla="*/ 0 w 174"/>
              <a:gd name="T5" fmla="*/ 0 h 161"/>
              <a:gd name="T6" fmla="*/ 2147483646 w 174"/>
              <a:gd name="T7" fmla="*/ 2147483646 h 161"/>
              <a:gd name="T8" fmla="*/ 0 60000 65536"/>
              <a:gd name="T9" fmla="*/ 0 60000 65536"/>
              <a:gd name="T10" fmla="*/ 0 60000 65536"/>
              <a:gd name="T11" fmla="*/ 0 60000 65536"/>
              <a:gd name="T12" fmla="*/ 0 w 174"/>
              <a:gd name="T13" fmla="*/ 0 h 161"/>
              <a:gd name="T14" fmla="*/ 174 w 174"/>
              <a:gd name="T15" fmla="*/ 161 h 161"/>
            </a:gdLst>
            <a:ahLst/>
            <a:cxnLst>
              <a:cxn ang="T8">
                <a:pos x="T0" y="T1"/>
              </a:cxn>
              <a:cxn ang="T9">
                <a:pos x="T2" y="T3"/>
              </a:cxn>
              <a:cxn ang="T10">
                <a:pos x="T4" y="T5"/>
              </a:cxn>
              <a:cxn ang="T11">
                <a:pos x="T6" y="T7"/>
              </a:cxn>
            </a:cxnLst>
            <a:rect l="T12" t="T13" r="T14" b="T15"/>
            <a:pathLst>
              <a:path w="174" h="161">
                <a:moveTo>
                  <a:pt x="158" y="64"/>
                </a:moveTo>
                <a:lnTo>
                  <a:pt x="174" y="161"/>
                </a:lnTo>
                <a:lnTo>
                  <a:pt x="0" y="0"/>
                </a:lnTo>
                <a:lnTo>
                  <a:pt x="158" y="64"/>
                </a:lnTo>
                <a:close/>
              </a:path>
            </a:pathLst>
          </a:custGeom>
          <a:solidFill>
            <a:schemeClr val="tx1"/>
          </a:solidFill>
          <a:ln w="0">
            <a:solidFill>
              <a:schemeClr val="tx1"/>
            </a:solidFill>
            <a:round/>
            <a:headEnd/>
            <a:tailEnd/>
          </a:ln>
        </p:spPr>
        <p:txBody>
          <a:bodyPr/>
          <a:lstStyle/>
          <a:p>
            <a:endParaRPr lang="en-US"/>
          </a:p>
        </p:txBody>
      </p:sp>
      <p:sp>
        <p:nvSpPr>
          <p:cNvPr id="115904" name="Freeform 853"/>
          <p:cNvSpPr>
            <a:spLocks/>
          </p:cNvSpPr>
          <p:nvPr/>
        </p:nvSpPr>
        <p:spPr bwMode="auto">
          <a:xfrm>
            <a:off x="5684838" y="2563813"/>
            <a:ext cx="65087" cy="44450"/>
          </a:xfrm>
          <a:custGeom>
            <a:avLst/>
            <a:gdLst>
              <a:gd name="T0" fmla="*/ 2147483646 w 243"/>
              <a:gd name="T1" fmla="*/ 2147483646 h 172"/>
              <a:gd name="T2" fmla="*/ 0 w 243"/>
              <a:gd name="T3" fmla="*/ 2147483646 h 172"/>
              <a:gd name="T4" fmla="*/ 2147483646 w 243"/>
              <a:gd name="T5" fmla="*/ 0 h 172"/>
              <a:gd name="T6" fmla="*/ 2147483646 w 243"/>
              <a:gd name="T7" fmla="*/ 2147483646 h 172"/>
              <a:gd name="T8" fmla="*/ 0 60000 65536"/>
              <a:gd name="T9" fmla="*/ 0 60000 65536"/>
              <a:gd name="T10" fmla="*/ 0 60000 65536"/>
              <a:gd name="T11" fmla="*/ 0 60000 65536"/>
              <a:gd name="T12" fmla="*/ 0 w 243"/>
              <a:gd name="T13" fmla="*/ 0 h 172"/>
              <a:gd name="T14" fmla="*/ 243 w 243"/>
              <a:gd name="T15" fmla="*/ 172 h 172"/>
            </a:gdLst>
            <a:ahLst/>
            <a:cxnLst>
              <a:cxn ang="T8">
                <a:pos x="T0" y="T1"/>
              </a:cxn>
              <a:cxn ang="T9">
                <a:pos x="T2" y="T3"/>
              </a:cxn>
              <a:cxn ang="T10">
                <a:pos x="T4" y="T5"/>
              </a:cxn>
              <a:cxn ang="T11">
                <a:pos x="T6" y="T7"/>
              </a:cxn>
            </a:cxnLst>
            <a:rect l="T12" t="T13" r="T14" b="T15"/>
            <a:pathLst>
              <a:path w="243" h="172">
                <a:moveTo>
                  <a:pt x="27" y="172"/>
                </a:moveTo>
                <a:lnTo>
                  <a:pt x="0" y="115"/>
                </a:lnTo>
                <a:lnTo>
                  <a:pt x="243" y="0"/>
                </a:lnTo>
                <a:lnTo>
                  <a:pt x="27" y="172"/>
                </a:lnTo>
                <a:close/>
              </a:path>
            </a:pathLst>
          </a:custGeom>
          <a:solidFill>
            <a:schemeClr val="tx1"/>
          </a:solidFill>
          <a:ln w="9525">
            <a:solidFill>
              <a:schemeClr val="tx1"/>
            </a:solidFill>
            <a:round/>
            <a:headEnd/>
            <a:tailEnd/>
          </a:ln>
        </p:spPr>
        <p:txBody>
          <a:bodyPr/>
          <a:lstStyle/>
          <a:p>
            <a:endParaRPr lang="en-US"/>
          </a:p>
        </p:txBody>
      </p:sp>
      <p:sp>
        <p:nvSpPr>
          <p:cNvPr id="115905" name="Freeform 854"/>
          <p:cNvSpPr>
            <a:spLocks/>
          </p:cNvSpPr>
          <p:nvPr/>
        </p:nvSpPr>
        <p:spPr bwMode="auto">
          <a:xfrm>
            <a:off x="5684838" y="2552700"/>
            <a:ext cx="65087" cy="41275"/>
          </a:xfrm>
          <a:custGeom>
            <a:avLst/>
            <a:gdLst>
              <a:gd name="T0" fmla="*/ 0 w 243"/>
              <a:gd name="T1" fmla="*/ 2147483646 h 153"/>
              <a:gd name="T2" fmla="*/ 2147483646 w 243"/>
              <a:gd name="T3" fmla="*/ 2147483646 h 153"/>
              <a:gd name="T4" fmla="*/ 2147483646 w 243"/>
              <a:gd name="T5" fmla="*/ 0 h 153"/>
              <a:gd name="T6" fmla="*/ 0 w 243"/>
              <a:gd name="T7" fmla="*/ 2147483646 h 153"/>
              <a:gd name="T8" fmla="*/ 0 60000 65536"/>
              <a:gd name="T9" fmla="*/ 0 60000 65536"/>
              <a:gd name="T10" fmla="*/ 0 60000 65536"/>
              <a:gd name="T11" fmla="*/ 0 60000 65536"/>
              <a:gd name="T12" fmla="*/ 0 w 243"/>
              <a:gd name="T13" fmla="*/ 0 h 153"/>
              <a:gd name="T14" fmla="*/ 243 w 243"/>
              <a:gd name="T15" fmla="*/ 153 h 153"/>
            </a:gdLst>
            <a:ahLst/>
            <a:cxnLst>
              <a:cxn ang="T8">
                <a:pos x="T0" y="T1"/>
              </a:cxn>
              <a:cxn ang="T9">
                <a:pos x="T2" y="T3"/>
              </a:cxn>
              <a:cxn ang="T10">
                <a:pos x="T4" y="T5"/>
              </a:cxn>
              <a:cxn ang="T11">
                <a:pos x="T6" y="T7"/>
              </a:cxn>
            </a:cxnLst>
            <a:rect l="T12" t="T13" r="T14" b="T15"/>
            <a:pathLst>
              <a:path w="243" h="153">
                <a:moveTo>
                  <a:pt x="0" y="153"/>
                </a:moveTo>
                <a:lnTo>
                  <a:pt x="243" y="38"/>
                </a:lnTo>
                <a:lnTo>
                  <a:pt x="194" y="0"/>
                </a:lnTo>
                <a:lnTo>
                  <a:pt x="0" y="153"/>
                </a:lnTo>
                <a:close/>
              </a:path>
            </a:pathLst>
          </a:custGeom>
          <a:solidFill>
            <a:schemeClr val="tx1"/>
          </a:solidFill>
          <a:ln w="9525">
            <a:solidFill>
              <a:schemeClr val="tx1"/>
            </a:solidFill>
            <a:round/>
            <a:headEnd/>
            <a:tailEnd/>
          </a:ln>
        </p:spPr>
        <p:txBody>
          <a:bodyPr/>
          <a:lstStyle/>
          <a:p>
            <a:endParaRPr lang="en-US"/>
          </a:p>
        </p:txBody>
      </p:sp>
      <p:sp>
        <p:nvSpPr>
          <p:cNvPr id="115906" name="Freeform 855"/>
          <p:cNvSpPr>
            <a:spLocks/>
          </p:cNvSpPr>
          <p:nvPr/>
        </p:nvSpPr>
        <p:spPr bwMode="auto">
          <a:xfrm>
            <a:off x="5684838" y="2552700"/>
            <a:ext cx="65087" cy="55563"/>
          </a:xfrm>
          <a:custGeom>
            <a:avLst/>
            <a:gdLst>
              <a:gd name="T0" fmla="*/ 2147483646 w 243"/>
              <a:gd name="T1" fmla="*/ 2147483646 h 210"/>
              <a:gd name="T2" fmla="*/ 0 w 243"/>
              <a:gd name="T3" fmla="*/ 2147483646 h 210"/>
              <a:gd name="T4" fmla="*/ 2147483646 w 243"/>
              <a:gd name="T5" fmla="*/ 0 h 210"/>
              <a:gd name="T6" fmla="*/ 2147483646 w 243"/>
              <a:gd name="T7" fmla="*/ 2147483646 h 210"/>
              <a:gd name="T8" fmla="*/ 2147483646 w 243"/>
              <a:gd name="T9" fmla="*/ 2147483646 h 210"/>
              <a:gd name="T10" fmla="*/ 0 60000 65536"/>
              <a:gd name="T11" fmla="*/ 0 60000 65536"/>
              <a:gd name="T12" fmla="*/ 0 60000 65536"/>
              <a:gd name="T13" fmla="*/ 0 60000 65536"/>
              <a:gd name="T14" fmla="*/ 0 60000 65536"/>
              <a:gd name="T15" fmla="*/ 0 w 243"/>
              <a:gd name="T16" fmla="*/ 0 h 210"/>
              <a:gd name="T17" fmla="*/ 243 w 243"/>
              <a:gd name="T18" fmla="*/ 210 h 210"/>
            </a:gdLst>
            <a:ahLst/>
            <a:cxnLst>
              <a:cxn ang="T10">
                <a:pos x="T0" y="T1"/>
              </a:cxn>
              <a:cxn ang="T11">
                <a:pos x="T2" y="T3"/>
              </a:cxn>
              <a:cxn ang="T12">
                <a:pos x="T4" y="T5"/>
              </a:cxn>
              <a:cxn ang="T13">
                <a:pos x="T6" y="T7"/>
              </a:cxn>
              <a:cxn ang="T14">
                <a:pos x="T8" y="T9"/>
              </a:cxn>
            </a:cxnLst>
            <a:rect l="T15" t="T16" r="T17" b="T18"/>
            <a:pathLst>
              <a:path w="243" h="210">
                <a:moveTo>
                  <a:pt x="27" y="210"/>
                </a:moveTo>
                <a:lnTo>
                  <a:pt x="0" y="153"/>
                </a:lnTo>
                <a:lnTo>
                  <a:pt x="194" y="0"/>
                </a:lnTo>
                <a:lnTo>
                  <a:pt x="243" y="38"/>
                </a:lnTo>
                <a:lnTo>
                  <a:pt x="27" y="210"/>
                </a:lnTo>
                <a:close/>
              </a:path>
            </a:pathLst>
          </a:custGeom>
          <a:solidFill>
            <a:schemeClr val="tx1"/>
          </a:solidFill>
          <a:ln w="0">
            <a:solidFill>
              <a:schemeClr val="tx1"/>
            </a:solidFill>
            <a:round/>
            <a:headEnd/>
            <a:tailEnd/>
          </a:ln>
        </p:spPr>
        <p:txBody>
          <a:bodyPr/>
          <a:lstStyle/>
          <a:p>
            <a:endParaRPr lang="en-US"/>
          </a:p>
        </p:txBody>
      </p:sp>
      <p:sp>
        <p:nvSpPr>
          <p:cNvPr id="115907" name="Freeform 856"/>
          <p:cNvSpPr>
            <a:spLocks/>
          </p:cNvSpPr>
          <p:nvPr/>
        </p:nvSpPr>
        <p:spPr bwMode="auto">
          <a:xfrm>
            <a:off x="5737225" y="2497138"/>
            <a:ext cx="42863" cy="66675"/>
          </a:xfrm>
          <a:custGeom>
            <a:avLst/>
            <a:gdLst>
              <a:gd name="T0" fmla="*/ 2147483646 w 164"/>
              <a:gd name="T1" fmla="*/ 2147483646 h 249"/>
              <a:gd name="T2" fmla="*/ 0 w 164"/>
              <a:gd name="T3" fmla="*/ 2147483646 h 249"/>
              <a:gd name="T4" fmla="*/ 2147483646 w 164"/>
              <a:gd name="T5" fmla="*/ 0 h 249"/>
              <a:gd name="T6" fmla="*/ 2147483646 w 164"/>
              <a:gd name="T7" fmla="*/ 2147483646 h 249"/>
              <a:gd name="T8" fmla="*/ 0 60000 65536"/>
              <a:gd name="T9" fmla="*/ 0 60000 65536"/>
              <a:gd name="T10" fmla="*/ 0 60000 65536"/>
              <a:gd name="T11" fmla="*/ 0 60000 65536"/>
              <a:gd name="T12" fmla="*/ 0 w 164"/>
              <a:gd name="T13" fmla="*/ 0 h 249"/>
              <a:gd name="T14" fmla="*/ 164 w 164"/>
              <a:gd name="T15" fmla="*/ 249 h 249"/>
            </a:gdLst>
            <a:ahLst/>
            <a:cxnLst>
              <a:cxn ang="T8">
                <a:pos x="T0" y="T1"/>
              </a:cxn>
              <a:cxn ang="T9">
                <a:pos x="T2" y="T3"/>
              </a:cxn>
              <a:cxn ang="T10">
                <a:pos x="T4" y="T5"/>
              </a:cxn>
              <a:cxn ang="T11">
                <a:pos x="T6" y="T7"/>
              </a:cxn>
            </a:cxnLst>
            <a:rect l="T12" t="T13" r="T14" b="T15"/>
            <a:pathLst>
              <a:path w="164" h="249">
                <a:moveTo>
                  <a:pt x="49" y="249"/>
                </a:moveTo>
                <a:lnTo>
                  <a:pt x="0" y="211"/>
                </a:lnTo>
                <a:lnTo>
                  <a:pt x="164" y="0"/>
                </a:lnTo>
                <a:lnTo>
                  <a:pt x="49" y="249"/>
                </a:lnTo>
                <a:close/>
              </a:path>
            </a:pathLst>
          </a:custGeom>
          <a:solidFill>
            <a:schemeClr val="tx1"/>
          </a:solidFill>
          <a:ln w="9525">
            <a:solidFill>
              <a:schemeClr val="tx1"/>
            </a:solidFill>
            <a:round/>
            <a:headEnd/>
            <a:tailEnd/>
          </a:ln>
        </p:spPr>
        <p:txBody>
          <a:bodyPr/>
          <a:lstStyle/>
          <a:p>
            <a:endParaRPr lang="en-US"/>
          </a:p>
        </p:txBody>
      </p:sp>
      <p:sp>
        <p:nvSpPr>
          <p:cNvPr id="115908" name="Freeform 857"/>
          <p:cNvSpPr>
            <a:spLocks/>
          </p:cNvSpPr>
          <p:nvPr/>
        </p:nvSpPr>
        <p:spPr bwMode="auto">
          <a:xfrm>
            <a:off x="5737225" y="2493963"/>
            <a:ext cx="42863" cy="58737"/>
          </a:xfrm>
          <a:custGeom>
            <a:avLst/>
            <a:gdLst>
              <a:gd name="T0" fmla="*/ 0 w 164"/>
              <a:gd name="T1" fmla="*/ 2147483646 h 224"/>
              <a:gd name="T2" fmla="*/ 2147483646 w 164"/>
              <a:gd name="T3" fmla="*/ 2147483646 h 224"/>
              <a:gd name="T4" fmla="*/ 2147483646 w 164"/>
              <a:gd name="T5" fmla="*/ 0 h 224"/>
              <a:gd name="T6" fmla="*/ 0 w 164"/>
              <a:gd name="T7" fmla="*/ 2147483646 h 224"/>
              <a:gd name="T8" fmla="*/ 0 60000 65536"/>
              <a:gd name="T9" fmla="*/ 0 60000 65536"/>
              <a:gd name="T10" fmla="*/ 0 60000 65536"/>
              <a:gd name="T11" fmla="*/ 0 60000 65536"/>
              <a:gd name="T12" fmla="*/ 0 w 164"/>
              <a:gd name="T13" fmla="*/ 0 h 224"/>
              <a:gd name="T14" fmla="*/ 164 w 164"/>
              <a:gd name="T15" fmla="*/ 224 h 224"/>
            </a:gdLst>
            <a:ahLst/>
            <a:cxnLst>
              <a:cxn ang="T8">
                <a:pos x="T0" y="T1"/>
              </a:cxn>
              <a:cxn ang="T9">
                <a:pos x="T2" y="T3"/>
              </a:cxn>
              <a:cxn ang="T10">
                <a:pos x="T4" y="T5"/>
              </a:cxn>
              <a:cxn ang="T11">
                <a:pos x="T6" y="T7"/>
              </a:cxn>
            </a:cxnLst>
            <a:rect l="T12" t="T13" r="T14" b="T15"/>
            <a:pathLst>
              <a:path w="164" h="224">
                <a:moveTo>
                  <a:pt x="0" y="224"/>
                </a:moveTo>
                <a:lnTo>
                  <a:pt x="164" y="13"/>
                </a:lnTo>
                <a:lnTo>
                  <a:pt x="101" y="0"/>
                </a:lnTo>
                <a:lnTo>
                  <a:pt x="0" y="224"/>
                </a:lnTo>
                <a:close/>
              </a:path>
            </a:pathLst>
          </a:custGeom>
          <a:solidFill>
            <a:schemeClr val="tx1"/>
          </a:solidFill>
          <a:ln w="9525">
            <a:solidFill>
              <a:schemeClr val="tx1"/>
            </a:solidFill>
            <a:round/>
            <a:headEnd/>
            <a:tailEnd/>
          </a:ln>
        </p:spPr>
        <p:txBody>
          <a:bodyPr/>
          <a:lstStyle/>
          <a:p>
            <a:endParaRPr lang="en-US"/>
          </a:p>
        </p:txBody>
      </p:sp>
      <p:sp>
        <p:nvSpPr>
          <p:cNvPr id="115909" name="Freeform 858"/>
          <p:cNvSpPr>
            <a:spLocks/>
          </p:cNvSpPr>
          <p:nvPr/>
        </p:nvSpPr>
        <p:spPr bwMode="auto">
          <a:xfrm>
            <a:off x="5737225" y="2493963"/>
            <a:ext cx="42863" cy="69850"/>
          </a:xfrm>
          <a:custGeom>
            <a:avLst/>
            <a:gdLst>
              <a:gd name="T0" fmla="*/ 2147483646 w 164"/>
              <a:gd name="T1" fmla="*/ 2147483646 h 262"/>
              <a:gd name="T2" fmla="*/ 0 w 164"/>
              <a:gd name="T3" fmla="*/ 2147483646 h 262"/>
              <a:gd name="T4" fmla="*/ 2147483646 w 164"/>
              <a:gd name="T5" fmla="*/ 0 h 262"/>
              <a:gd name="T6" fmla="*/ 2147483646 w 164"/>
              <a:gd name="T7" fmla="*/ 2147483646 h 262"/>
              <a:gd name="T8" fmla="*/ 2147483646 w 164"/>
              <a:gd name="T9" fmla="*/ 2147483646 h 262"/>
              <a:gd name="T10" fmla="*/ 0 60000 65536"/>
              <a:gd name="T11" fmla="*/ 0 60000 65536"/>
              <a:gd name="T12" fmla="*/ 0 60000 65536"/>
              <a:gd name="T13" fmla="*/ 0 60000 65536"/>
              <a:gd name="T14" fmla="*/ 0 60000 65536"/>
              <a:gd name="T15" fmla="*/ 0 w 164"/>
              <a:gd name="T16" fmla="*/ 0 h 262"/>
              <a:gd name="T17" fmla="*/ 164 w 164"/>
              <a:gd name="T18" fmla="*/ 262 h 262"/>
            </a:gdLst>
            <a:ahLst/>
            <a:cxnLst>
              <a:cxn ang="T10">
                <a:pos x="T0" y="T1"/>
              </a:cxn>
              <a:cxn ang="T11">
                <a:pos x="T2" y="T3"/>
              </a:cxn>
              <a:cxn ang="T12">
                <a:pos x="T4" y="T5"/>
              </a:cxn>
              <a:cxn ang="T13">
                <a:pos x="T6" y="T7"/>
              </a:cxn>
              <a:cxn ang="T14">
                <a:pos x="T8" y="T9"/>
              </a:cxn>
            </a:cxnLst>
            <a:rect l="T15" t="T16" r="T17" b="T18"/>
            <a:pathLst>
              <a:path w="164" h="262">
                <a:moveTo>
                  <a:pt x="49" y="262"/>
                </a:moveTo>
                <a:lnTo>
                  <a:pt x="0" y="224"/>
                </a:lnTo>
                <a:lnTo>
                  <a:pt x="101" y="0"/>
                </a:lnTo>
                <a:lnTo>
                  <a:pt x="164" y="13"/>
                </a:lnTo>
                <a:lnTo>
                  <a:pt x="49" y="262"/>
                </a:lnTo>
                <a:close/>
              </a:path>
            </a:pathLst>
          </a:custGeom>
          <a:solidFill>
            <a:schemeClr val="tx1"/>
          </a:solidFill>
          <a:ln w="0">
            <a:solidFill>
              <a:schemeClr val="tx1"/>
            </a:solidFill>
            <a:round/>
            <a:headEnd/>
            <a:tailEnd/>
          </a:ln>
        </p:spPr>
        <p:txBody>
          <a:bodyPr/>
          <a:lstStyle/>
          <a:p>
            <a:endParaRPr lang="en-US"/>
          </a:p>
        </p:txBody>
      </p:sp>
      <p:sp>
        <p:nvSpPr>
          <p:cNvPr id="115910" name="Freeform 859"/>
          <p:cNvSpPr>
            <a:spLocks/>
          </p:cNvSpPr>
          <p:nvPr/>
        </p:nvSpPr>
        <p:spPr bwMode="auto">
          <a:xfrm>
            <a:off x="5764213" y="2424113"/>
            <a:ext cx="15875" cy="73025"/>
          </a:xfrm>
          <a:custGeom>
            <a:avLst/>
            <a:gdLst>
              <a:gd name="T0" fmla="*/ 2147483646 w 63"/>
              <a:gd name="T1" fmla="*/ 2147483646 h 277"/>
              <a:gd name="T2" fmla="*/ 0 w 63"/>
              <a:gd name="T3" fmla="*/ 2147483646 h 277"/>
              <a:gd name="T4" fmla="*/ 2147483646 w 63"/>
              <a:gd name="T5" fmla="*/ 0 h 277"/>
              <a:gd name="T6" fmla="*/ 2147483646 w 63"/>
              <a:gd name="T7" fmla="*/ 2147483646 h 277"/>
              <a:gd name="T8" fmla="*/ 0 60000 65536"/>
              <a:gd name="T9" fmla="*/ 0 60000 65536"/>
              <a:gd name="T10" fmla="*/ 0 60000 65536"/>
              <a:gd name="T11" fmla="*/ 0 60000 65536"/>
              <a:gd name="T12" fmla="*/ 0 w 63"/>
              <a:gd name="T13" fmla="*/ 0 h 277"/>
              <a:gd name="T14" fmla="*/ 63 w 63"/>
              <a:gd name="T15" fmla="*/ 277 h 277"/>
            </a:gdLst>
            <a:ahLst/>
            <a:cxnLst>
              <a:cxn ang="T8">
                <a:pos x="T0" y="T1"/>
              </a:cxn>
              <a:cxn ang="T9">
                <a:pos x="T2" y="T3"/>
              </a:cxn>
              <a:cxn ang="T10">
                <a:pos x="T4" y="T5"/>
              </a:cxn>
              <a:cxn ang="T11">
                <a:pos x="T6" y="T7"/>
              </a:cxn>
            </a:cxnLst>
            <a:rect l="T12" t="T13" r="T14" b="T15"/>
            <a:pathLst>
              <a:path w="63" h="277">
                <a:moveTo>
                  <a:pt x="63" y="277"/>
                </a:moveTo>
                <a:lnTo>
                  <a:pt x="0" y="264"/>
                </a:lnTo>
                <a:lnTo>
                  <a:pt x="51" y="0"/>
                </a:lnTo>
                <a:lnTo>
                  <a:pt x="63" y="277"/>
                </a:lnTo>
                <a:close/>
              </a:path>
            </a:pathLst>
          </a:custGeom>
          <a:solidFill>
            <a:schemeClr val="tx1"/>
          </a:solidFill>
          <a:ln w="9525">
            <a:solidFill>
              <a:schemeClr val="tx1"/>
            </a:solidFill>
            <a:round/>
            <a:headEnd/>
            <a:tailEnd/>
          </a:ln>
        </p:spPr>
        <p:txBody>
          <a:bodyPr/>
          <a:lstStyle/>
          <a:p>
            <a:endParaRPr lang="en-US"/>
          </a:p>
        </p:txBody>
      </p:sp>
      <p:sp>
        <p:nvSpPr>
          <p:cNvPr id="115911" name="Freeform 860"/>
          <p:cNvSpPr>
            <a:spLocks/>
          </p:cNvSpPr>
          <p:nvPr/>
        </p:nvSpPr>
        <p:spPr bwMode="auto">
          <a:xfrm>
            <a:off x="5761038" y="2424113"/>
            <a:ext cx="15875" cy="69850"/>
          </a:xfrm>
          <a:custGeom>
            <a:avLst/>
            <a:gdLst>
              <a:gd name="T0" fmla="*/ 2147483646 w 62"/>
              <a:gd name="T1" fmla="*/ 2147483646 h 264"/>
              <a:gd name="T2" fmla="*/ 2147483646 w 62"/>
              <a:gd name="T3" fmla="*/ 0 h 264"/>
              <a:gd name="T4" fmla="*/ 0 w 62"/>
              <a:gd name="T5" fmla="*/ 2147483646 h 264"/>
              <a:gd name="T6" fmla="*/ 2147483646 w 62"/>
              <a:gd name="T7" fmla="*/ 2147483646 h 264"/>
              <a:gd name="T8" fmla="*/ 0 60000 65536"/>
              <a:gd name="T9" fmla="*/ 0 60000 65536"/>
              <a:gd name="T10" fmla="*/ 0 60000 65536"/>
              <a:gd name="T11" fmla="*/ 0 60000 65536"/>
              <a:gd name="T12" fmla="*/ 0 w 62"/>
              <a:gd name="T13" fmla="*/ 0 h 264"/>
              <a:gd name="T14" fmla="*/ 62 w 62"/>
              <a:gd name="T15" fmla="*/ 264 h 264"/>
            </a:gdLst>
            <a:ahLst/>
            <a:cxnLst>
              <a:cxn ang="T8">
                <a:pos x="T0" y="T1"/>
              </a:cxn>
              <a:cxn ang="T9">
                <a:pos x="T2" y="T3"/>
              </a:cxn>
              <a:cxn ang="T10">
                <a:pos x="T4" y="T5"/>
              </a:cxn>
              <a:cxn ang="T11">
                <a:pos x="T6" y="T7"/>
              </a:cxn>
            </a:cxnLst>
            <a:rect l="T12" t="T13" r="T14" b="T15"/>
            <a:pathLst>
              <a:path w="62" h="264">
                <a:moveTo>
                  <a:pt x="11" y="264"/>
                </a:moveTo>
                <a:lnTo>
                  <a:pt x="62" y="0"/>
                </a:lnTo>
                <a:lnTo>
                  <a:pt x="0" y="19"/>
                </a:lnTo>
                <a:lnTo>
                  <a:pt x="11" y="264"/>
                </a:lnTo>
                <a:close/>
              </a:path>
            </a:pathLst>
          </a:custGeom>
          <a:solidFill>
            <a:schemeClr val="tx1"/>
          </a:solidFill>
          <a:ln w="9525">
            <a:solidFill>
              <a:schemeClr val="tx1"/>
            </a:solidFill>
            <a:round/>
            <a:headEnd/>
            <a:tailEnd/>
          </a:ln>
        </p:spPr>
        <p:txBody>
          <a:bodyPr/>
          <a:lstStyle/>
          <a:p>
            <a:endParaRPr lang="en-US"/>
          </a:p>
        </p:txBody>
      </p:sp>
      <p:sp>
        <p:nvSpPr>
          <p:cNvPr id="115912" name="Freeform 861"/>
          <p:cNvSpPr>
            <a:spLocks/>
          </p:cNvSpPr>
          <p:nvPr/>
        </p:nvSpPr>
        <p:spPr bwMode="auto">
          <a:xfrm>
            <a:off x="5761038" y="2424113"/>
            <a:ext cx="19050" cy="73025"/>
          </a:xfrm>
          <a:custGeom>
            <a:avLst/>
            <a:gdLst>
              <a:gd name="T0" fmla="*/ 2147483646 w 74"/>
              <a:gd name="T1" fmla="*/ 2147483646 h 277"/>
              <a:gd name="T2" fmla="*/ 2147483646 w 74"/>
              <a:gd name="T3" fmla="*/ 2147483646 h 277"/>
              <a:gd name="T4" fmla="*/ 0 w 74"/>
              <a:gd name="T5" fmla="*/ 2147483646 h 277"/>
              <a:gd name="T6" fmla="*/ 2147483646 w 74"/>
              <a:gd name="T7" fmla="*/ 0 h 277"/>
              <a:gd name="T8" fmla="*/ 2147483646 w 74"/>
              <a:gd name="T9" fmla="*/ 2147483646 h 277"/>
              <a:gd name="T10" fmla="*/ 0 60000 65536"/>
              <a:gd name="T11" fmla="*/ 0 60000 65536"/>
              <a:gd name="T12" fmla="*/ 0 60000 65536"/>
              <a:gd name="T13" fmla="*/ 0 60000 65536"/>
              <a:gd name="T14" fmla="*/ 0 60000 65536"/>
              <a:gd name="T15" fmla="*/ 0 w 74"/>
              <a:gd name="T16" fmla="*/ 0 h 277"/>
              <a:gd name="T17" fmla="*/ 74 w 74"/>
              <a:gd name="T18" fmla="*/ 277 h 277"/>
            </a:gdLst>
            <a:ahLst/>
            <a:cxnLst>
              <a:cxn ang="T10">
                <a:pos x="T0" y="T1"/>
              </a:cxn>
              <a:cxn ang="T11">
                <a:pos x="T2" y="T3"/>
              </a:cxn>
              <a:cxn ang="T12">
                <a:pos x="T4" y="T5"/>
              </a:cxn>
              <a:cxn ang="T13">
                <a:pos x="T6" y="T7"/>
              </a:cxn>
              <a:cxn ang="T14">
                <a:pos x="T8" y="T9"/>
              </a:cxn>
            </a:cxnLst>
            <a:rect l="T15" t="T16" r="T17" b="T18"/>
            <a:pathLst>
              <a:path w="74" h="277">
                <a:moveTo>
                  <a:pt x="74" y="277"/>
                </a:moveTo>
                <a:lnTo>
                  <a:pt x="11" y="264"/>
                </a:lnTo>
                <a:lnTo>
                  <a:pt x="0" y="19"/>
                </a:lnTo>
                <a:lnTo>
                  <a:pt x="62" y="0"/>
                </a:lnTo>
                <a:lnTo>
                  <a:pt x="74" y="277"/>
                </a:lnTo>
                <a:close/>
              </a:path>
            </a:pathLst>
          </a:custGeom>
          <a:solidFill>
            <a:schemeClr val="tx1"/>
          </a:solidFill>
          <a:ln w="0">
            <a:solidFill>
              <a:schemeClr val="tx1"/>
            </a:solidFill>
            <a:round/>
            <a:headEnd/>
            <a:tailEnd/>
          </a:ln>
        </p:spPr>
        <p:txBody>
          <a:bodyPr/>
          <a:lstStyle/>
          <a:p>
            <a:endParaRPr lang="en-US"/>
          </a:p>
        </p:txBody>
      </p:sp>
      <p:sp>
        <p:nvSpPr>
          <p:cNvPr id="115913" name="Freeform 862"/>
          <p:cNvSpPr>
            <a:spLocks/>
          </p:cNvSpPr>
          <p:nvPr/>
        </p:nvSpPr>
        <p:spPr bwMode="auto">
          <a:xfrm>
            <a:off x="5740400" y="2360613"/>
            <a:ext cx="36513" cy="68262"/>
          </a:xfrm>
          <a:custGeom>
            <a:avLst/>
            <a:gdLst>
              <a:gd name="T0" fmla="*/ 2147483646 w 137"/>
              <a:gd name="T1" fmla="*/ 2147483646 h 258"/>
              <a:gd name="T2" fmla="*/ 2147483646 w 137"/>
              <a:gd name="T3" fmla="*/ 2147483646 h 258"/>
              <a:gd name="T4" fmla="*/ 0 w 137"/>
              <a:gd name="T5" fmla="*/ 0 h 258"/>
              <a:gd name="T6" fmla="*/ 2147483646 w 137"/>
              <a:gd name="T7" fmla="*/ 2147483646 h 258"/>
              <a:gd name="T8" fmla="*/ 0 60000 65536"/>
              <a:gd name="T9" fmla="*/ 0 60000 65536"/>
              <a:gd name="T10" fmla="*/ 0 60000 65536"/>
              <a:gd name="T11" fmla="*/ 0 60000 65536"/>
              <a:gd name="T12" fmla="*/ 0 w 137"/>
              <a:gd name="T13" fmla="*/ 0 h 258"/>
              <a:gd name="T14" fmla="*/ 137 w 137"/>
              <a:gd name="T15" fmla="*/ 258 h 258"/>
            </a:gdLst>
            <a:ahLst/>
            <a:cxnLst>
              <a:cxn ang="T8">
                <a:pos x="T0" y="T1"/>
              </a:cxn>
              <a:cxn ang="T9">
                <a:pos x="T2" y="T3"/>
              </a:cxn>
              <a:cxn ang="T10">
                <a:pos x="T4" y="T5"/>
              </a:cxn>
              <a:cxn ang="T11">
                <a:pos x="T6" y="T7"/>
              </a:cxn>
            </a:cxnLst>
            <a:rect l="T12" t="T13" r="T14" b="T15"/>
            <a:pathLst>
              <a:path w="137" h="258">
                <a:moveTo>
                  <a:pt x="137" y="239"/>
                </a:moveTo>
                <a:lnTo>
                  <a:pt x="75" y="258"/>
                </a:lnTo>
                <a:lnTo>
                  <a:pt x="0" y="0"/>
                </a:lnTo>
                <a:lnTo>
                  <a:pt x="137" y="239"/>
                </a:lnTo>
                <a:close/>
              </a:path>
            </a:pathLst>
          </a:custGeom>
          <a:solidFill>
            <a:schemeClr val="tx1"/>
          </a:solidFill>
          <a:ln w="9525">
            <a:solidFill>
              <a:schemeClr val="tx1"/>
            </a:solidFill>
            <a:round/>
            <a:headEnd/>
            <a:tailEnd/>
          </a:ln>
        </p:spPr>
        <p:txBody>
          <a:bodyPr/>
          <a:lstStyle/>
          <a:p>
            <a:endParaRPr lang="en-US"/>
          </a:p>
        </p:txBody>
      </p:sp>
      <p:sp>
        <p:nvSpPr>
          <p:cNvPr id="115914" name="Freeform 863"/>
          <p:cNvSpPr>
            <a:spLocks/>
          </p:cNvSpPr>
          <p:nvPr/>
        </p:nvSpPr>
        <p:spPr bwMode="auto">
          <a:xfrm>
            <a:off x="5729288" y="2360613"/>
            <a:ext cx="31750" cy="68262"/>
          </a:xfrm>
          <a:custGeom>
            <a:avLst/>
            <a:gdLst>
              <a:gd name="T0" fmla="*/ 2147483646 w 122"/>
              <a:gd name="T1" fmla="*/ 2147483646 h 258"/>
              <a:gd name="T2" fmla="*/ 2147483646 w 122"/>
              <a:gd name="T3" fmla="*/ 0 h 258"/>
              <a:gd name="T4" fmla="*/ 0 w 122"/>
              <a:gd name="T5" fmla="*/ 2147483646 h 258"/>
              <a:gd name="T6" fmla="*/ 2147483646 w 122"/>
              <a:gd name="T7" fmla="*/ 2147483646 h 258"/>
              <a:gd name="T8" fmla="*/ 0 60000 65536"/>
              <a:gd name="T9" fmla="*/ 0 60000 65536"/>
              <a:gd name="T10" fmla="*/ 0 60000 65536"/>
              <a:gd name="T11" fmla="*/ 0 60000 65536"/>
              <a:gd name="T12" fmla="*/ 0 w 122"/>
              <a:gd name="T13" fmla="*/ 0 h 258"/>
              <a:gd name="T14" fmla="*/ 122 w 122"/>
              <a:gd name="T15" fmla="*/ 258 h 258"/>
            </a:gdLst>
            <a:ahLst/>
            <a:cxnLst>
              <a:cxn ang="T8">
                <a:pos x="T0" y="T1"/>
              </a:cxn>
              <a:cxn ang="T9">
                <a:pos x="T2" y="T3"/>
              </a:cxn>
              <a:cxn ang="T10">
                <a:pos x="T4" y="T5"/>
              </a:cxn>
              <a:cxn ang="T11">
                <a:pos x="T6" y="T7"/>
              </a:cxn>
            </a:cxnLst>
            <a:rect l="T12" t="T13" r="T14" b="T15"/>
            <a:pathLst>
              <a:path w="122" h="258">
                <a:moveTo>
                  <a:pt x="122" y="258"/>
                </a:moveTo>
                <a:lnTo>
                  <a:pt x="47" y="0"/>
                </a:lnTo>
                <a:lnTo>
                  <a:pt x="0" y="43"/>
                </a:lnTo>
                <a:lnTo>
                  <a:pt x="122" y="258"/>
                </a:lnTo>
                <a:close/>
              </a:path>
            </a:pathLst>
          </a:custGeom>
          <a:solidFill>
            <a:schemeClr val="tx1"/>
          </a:solidFill>
          <a:ln w="9525">
            <a:solidFill>
              <a:schemeClr val="tx1"/>
            </a:solidFill>
            <a:round/>
            <a:headEnd/>
            <a:tailEnd/>
          </a:ln>
        </p:spPr>
        <p:txBody>
          <a:bodyPr/>
          <a:lstStyle/>
          <a:p>
            <a:endParaRPr lang="en-US"/>
          </a:p>
        </p:txBody>
      </p:sp>
      <p:sp>
        <p:nvSpPr>
          <p:cNvPr id="115915" name="Freeform 864"/>
          <p:cNvSpPr>
            <a:spLocks/>
          </p:cNvSpPr>
          <p:nvPr/>
        </p:nvSpPr>
        <p:spPr bwMode="auto">
          <a:xfrm>
            <a:off x="5729288" y="2360613"/>
            <a:ext cx="47625" cy="68262"/>
          </a:xfrm>
          <a:custGeom>
            <a:avLst/>
            <a:gdLst>
              <a:gd name="T0" fmla="*/ 2147483646 w 184"/>
              <a:gd name="T1" fmla="*/ 2147483646 h 258"/>
              <a:gd name="T2" fmla="*/ 2147483646 w 184"/>
              <a:gd name="T3" fmla="*/ 2147483646 h 258"/>
              <a:gd name="T4" fmla="*/ 0 w 184"/>
              <a:gd name="T5" fmla="*/ 2147483646 h 258"/>
              <a:gd name="T6" fmla="*/ 2147483646 w 184"/>
              <a:gd name="T7" fmla="*/ 0 h 258"/>
              <a:gd name="T8" fmla="*/ 2147483646 w 184"/>
              <a:gd name="T9" fmla="*/ 2147483646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84" y="239"/>
                </a:moveTo>
                <a:lnTo>
                  <a:pt x="122" y="258"/>
                </a:lnTo>
                <a:lnTo>
                  <a:pt x="0" y="43"/>
                </a:lnTo>
                <a:lnTo>
                  <a:pt x="47" y="0"/>
                </a:lnTo>
                <a:lnTo>
                  <a:pt x="184" y="239"/>
                </a:lnTo>
                <a:close/>
              </a:path>
            </a:pathLst>
          </a:custGeom>
          <a:solidFill>
            <a:schemeClr val="tx1"/>
          </a:solidFill>
          <a:ln w="0">
            <a:solidFill>
              <a:schemeClr val="tx1"/>
            </a:solidFill>
            <a:round/>
            <a:headEnd/>
            <a:tailEnd/>
          </a:ln>
        </p:spPr>
        <p:txBody>
          <a:bodyPr/>
          <a:lstStyle/>
          <a:p>
            <a:endParaRPr lang="en-US"/>
          </a:p>
        </p:txBody>
      </p:sp>
      <p:sp>
        <p:nvSpPr>
          <p:cNvPr id="115916" name="Freeform 865"/>
          <p:cNvSpPr>
            <a:spLocks/>
          </p:cNvSpPr>
          <p:nvPr/>
        </p:nvSpPr>
        <p:spPr bwMode="auto">
          <a:xfrm>
            <a:off x="5680075" y="2320925"/>
            <a:ext cx="60325" cy="50800"/>
          </a:xfrm>
          <a:custGeom>
            <a:avLst/>
            <a:gdLst>
              <a:gd name="T0" fmla="*/ 2147483646 w 230"/>
              <a:gd name="T1" fmla="*/ 2147483646 h 194"/>
              <a:gd name="T2" fmla="*/ 2147483646 w 230"/>
              <a:gd name="T3" fmla="*/ 2147483646 h 194"/>
              <a:gd name="T4" fmla="*/ 0 w 230"/>
              <a:gd name="T5" fmla="*/ 0 h 194"/>
              <a:gd name="T6" fmla="*/ 2147483646 w 230"/>
              <a:gd name="T7" fmla="*/ 2147483646 h 194"/>
              <a:gd name="T8" fmla="*/ 0 60000 65536"/>
              <a:gd name="T9" fmla="*/ 0 60000 65536"/>
              <a:gd name="T10" fmla="*/ 0 60000 65536"/>
              <a:gd name="T11" fmla="*/ 0 60000 65536"/>
              <a:gd name="T12" fmla="*/ 0 w 230"/>
              <a:gd name="T13" fmla="*/ 0 h 194"/>
              <a:gd name="T14" fmla="*/ 230 w 230"/>
              <a:gd name="T15" fmla="*/ 194 h 194"/>
            </a:gdLst>
            <a:ahLst/>
            <a:cxnLst>
              <a:cxn ang="T8">
                <a:pos x="T0" y="T1"/>
              </a:cxn>
              <a:cxn ang="T9">
                <a:pos x="T2" y="T3"/>
              </a:cxn>
              <a:cxn ang="T10">
                <a:pos x="T4" y="T5"/>
              </a:cxn>
              <a:cxn ang="T11">
                <a:pos x="T6" y="T7"/>
              </a:cxn>
            </a:cxnLst>
            <a:rect l="T12" t="T13" r="T14" b="T15"/>
            <a:pathLst>
              <a:path w="230" h="194">
                <a:moveTo>
                  <a:pt x="230" y="151"/>
                </a:moveTo>
                <a:lnTo>
                  <a:pt x="183" y="194"/>
                </a:lnTo>
                <a:lnTo>
                  <a:pt x="0" y="0"/>
                </a:lnTo>
                <a:lnTo>
                  <a:pt x="230" y="151"/>
                </a:lnTo>
                <a:close/>
              </a:path>
            </a:pathLst>
          </a:custGeom>
          <a:solidFill>
            <a:schemeClr val="tx1"/>
          </a:solidFill>
          <a:ln w="9525">
            <a:solidFill>
              <a:schemeClr val="tx1"/>
            </a:solidFill>
            <a:round/>
            <a:headEnd/>
            <a:tailEnd/>
          </a:ln>
        </p:spPr>
        <p:txBody>
          <a:bodyPr/>
          <a:lstStyle/>
          <a:p>
            <a:endParaRPr lang="en-US"/>
          </a:p>
        </p:txBody>
      </p:sp>
      <p:sp>
        <p:nvSpPr>
          <p:cNvPr id="115917" name="Freeform 866"/>
          <p:cNvSpPr>
            <a:spLocks/>
          </p:cNvSpPr>
          <p:nvPr/>
        </p:nvSpPr>
        <p:spPr bwMode="auto">
          <a:xfrm>
            <a:off x="5673725" y="2320925"/>
            <a:ext cx="55563" cy="50800"/>
          </a:xfrm>
          <a:custGeom>
            <a:avLst/>
            <a:gdLst>
              <a:gd name="T0" fmla="*/ 2147483646 w 206"/>
              <a:gd name="T1" fmla="*/ 2147483646 h 194"/>
              <a:gd name="T2" fmla="*/ 2147483646 w 206"/>
              <a:gd name="T3" fmla="*/ 0 h 194"/>
              <a:gd name="T4" fmla="*/ 0 w 206"/>
              <a:gd name="T5" fmla="*/ 2147483646 h 194"/>
              <a:gd name="T6" fmla="*/ 2147483646 w 206"/>
              <a:gd name="T7" fmla="*/ 2147483646 h 194"/>
              <a:gd name="T8" fmla="*/ 0 60000 65536"/>
              <a:gd name="T9" fmla="*/ 0 60000 65536"/>
              <a:gd name="T10" fmla="*/ 0 60000 65536"/>
              <a:gd name="T11" fmla="*/ 0 60000 65536"/>
              <a:gd name="T12" fmla="*/ 0 w 206"/>
              <a:gd name="T13" fmla="*/ 0 h 194"/>
              <a:gd name="T14" fmla="*/ 206 w 206"/>
              <a:gd name="T15" fmla="*/ 194 h 194"/>
            </a:gdLst>
            <a:ahLst/>
            <a:cxnLst>
              <a:cxn ang="T8">
                <a:pos x="T0" y="T1"/>
              </a:cxn>
              <a:cxn ang="T9">
                <a:pos x="T2" y="T3"/>
              </a:cxn>
              <a:cxn ang="T10">
                <a:pos x="T4" y="T5"/>
              </a:cxn>
              <a:cxn ang="T11">
                <a:pos x="T6" y="T7"/>
              </a:cxn>
            </a:cxnLst>
            <a:rect l="T12" t="T13" r="T14" b="T15"/>
            <a:pathLst>
              <a:path w="206" h="194">
                <a:moveTo>
                  <a:pt x="206" y="194"/>
                </a:moveTo>
                <a:lnTo>
                  <a:pt x="23" y="0"/>
                </a:lnTo>
                <a:lnTo>
                  <a:pt x="0" y="60"/>
                </a:lnTo>
                <a:lnTo>
                  <a:pt x="206" y="194"/>
                </a:lnTo>
                <a:close/>
              </a:path>
            </a:pathLst>
          </a:custGeom>
          <a:solidFill>
            <a:schemeClr val="tx1"/>
          </a:solidFill>
          <a:ln w="9525">
            <a:solidFill>
              <a:schemeClr val="tx1"/>
            </a:solidFill>
            <a:round/>
            <a:headEnd/>
            <a:tailEnd/>
          </a:ln>
        </p:spPr>
        <p:txBody>
          <a:bodyPr/>
          <a:lstStyle/>
          <a:p>
            <a:endParaRPr lang="en-US"/>
          </a:p>
        </p:txBody>
      </p:sp>
      <p:sp>
        <p:nvSpPr>
          <p:cNvPr id="115918" name="Freeform 867"/>
          <p:cNvSpPr>
            <a:spLocks/>
          </p:cNvSpPr>
          <p:nvPr/>
        </p:nvSpPr>
        <p:spPr bwMode="auto">
          <a:xfrm>
            <a:off x="5673725" y="2320925"/>
            <a:ext cx="66675" cy="50800"/>
          </a:xfrm>
          <a:custGeom>
            <a:avLst/>
            <a:gdLst>
              <a:gd name="T0" fmla="*/ 2147483646 w 253"/>
              <a:gd name="T1" fmla="*/ 2147483646 h 194"/>
              <a:gd name="T2" fmla="*/ 2147483646 w 253"/>
              <a:gd name="T3" fmla="*/ 2147483646 h 194"/>
              <a:gd name="T4" fmla="*/ 0 w 253"/>
              <a:gd name="T5" fmla="*/ 2147483646 h 194"/>
              <a:gd name="T6" fmla="*/ 2147483646 w 253"/>
              <a:gd name="T7" fmla="*/ 0 h 194"/>
              <a:gd name="T8" fmla="*/ 2147483646 w 253"/>
              <a:gd name="T9" fmla="*/ 2147483646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53" y="151"/>
                </a:moveTo>
                <a:lnTo>
                  <a:pt x="206" y="194"/>
                </a:lnTo>
                <a:lnTo>
                  <a:pt x="0" y="60"/>
                </a:lnTo>
                <a:lnTo>
                  <a:pt x="23" y="0"/>
                </a:lnTo>
                <a:lnTo>
                  <a:pt x="253" y="151"/>
                </a:lnTo>
                <a:close/>
              </a:path>
            </a:pathLst>
          </a:custGeom>
          <a:solidFill>
            <a:schemeClr val="tx1"/>
          </a:solidFill>
          <a:ln w="0">
            <a:solidFill>
              <a:schemeClr val="tx1"/>
            </a:solidFill>
            <a:round/>
            <a:headEnd/>
            <a:tailEnd/>
          </a:ln>
        </p:spPr>
        <p:txBody>
          <a:bodyPr/>
          <a:lstStyle/>
          <a:p>
            <a:endParaRPr lang="en-US"/>
          </a:p>
        </p:txBody>
      </p:sp>
      <p:sp>
        <p:nvSpPr>
          <p:cNvPr id="115919" name="Freeform 868"/>
          <p:cNvSpPr>
            <a:spLocks/>
          </p:cNvSpPr>
          <p:nvPr/>
        </p:nvSpPr>
        <p:spPr bwMode="auto">
          <a:xfrm>
            <a:off x="5861050" y="2320925"/>
            <a:ext cx="66675" cy="39688"/>
          </a:xfrm>
          <a:custGeom>
            <a:avLst/>
            <a:gdLst>
              <a:gd name="T0" fmla="*/ 2147483646 w 253"/>
              <a:gd name="T1" fmla="*/ 0 h 151"/>
              <a:gd name="T2" fmla="*/ 2147483646 w 253"/>
              <a:gd name="T3" fmla="*/ 2147483646 h 151"/>
              <a:gd name="T4" fmla="*/ 0 w 253"/>
              <a:gd name="T5" fmla="*/ 2147483646 h 151"/>
              <a:gd name="T6" fmla="*/ 2147483646 w 253"/>
              <a:gd name="T7" fmla="*/ 0 h 151"/>
              <a:gd name="T8" fmla="*/ 0 60000 65536"/>
              <a:gd name="T9" fmla="*/ 0 60000 65536"/>
              <a:gd name="T10" fmla="*/ 0 60000 65536"/>
              <a:gd name="T11" fmla="*/ 0 60000 65536"/>
              <a:gd name="T12" fmla="*/ 0 w 253"/>
              <a:gd name="T13" fmla="*/ 0 h 151"/>
              <a:gd name="T14" fmla="*/ 253 w 253"/>
              <a:gd name="T15" fmla="*/ 151 h 151"/>
            </a:gdLst>
            <a:ahLst/>
            <a:cxnLst>
              <a:cxn ang="T8">
                <a:pos x="T0" y="T1"/>
              </a:cxn>
              <a:cxn ang="T9">
                <a:pos x="T2" y="T3"/>
              </a:cxn>
              <a:cxn ang="T10">
                <a:pos x="T4" y="T5"/>
              </a:cxn>
              <a:cxn ang="T11">
                <a:pos x="T6" y="T7"/>
              </a:cxn>
            </a:cxnLst>
            <a:rect l="T12" t="T13" r="T14" b="T15"/>
            <a:pathLst>
              <a:path w="253" h="151">
                <a:moveTo>
                  <a:pt x="230" y="0"/>
                </a:moveTo>
                <a:lnTo>
                  <a:pt x="253" y="60"/>
                </a:lnTo>
                <a:lnTo>
                  <a:pt x="0" y="151"/>
                </a:lnTo>
                <a:lnTo>
                  <a:pt x="230" y="0"/>
                </a:lnTo>
                <a:close/>
              </a:path>
            </a:pathLst>
          </a:custGeom>
          <a:solidFill>
            <a:schemeClr val="tx1"/>
          </a:solidFill>
          <a:ln w="9525">
            <a:solidFill>
              <a:schemeClr val="tx1"/>
            </a:solidFill>
            <a:round/>
            <a:headEnd/>
            <a:tailEnd/>
          </a:ln>
        </p:spPr>
        <p:txBody>
          <a:bodyPr/>
          <a:lstStyle/>
          <a:p>
            <a:endParaRPr lang="en-US"/>
          </a:p>
        </p:txBody>
      </p:sp>
      <p:sp>
        <p:nvSpPr>
          <p:cNvPr id="115920" name="Freeform 869"/>
          <p:cNvSpPr>
            <a:spLocks/>
          </p:cNvSpPr>
          <p:nvPr/>
        </p:nvSpPr>
        <p:spPr bwMode="auto">
          <a:xfrm>
            <a:off x="5861050" y="2336800"/>
            <a:ext cx="66675" cy="34925"/>
          </a:xfrm>
          <a:custGeom>
            <a:avLst/>
            <a:gdLst>
              <a:gd name="T0" fmla="*/ 2147483646 w 253"/>
              <a:gd name="T1" fmla="*/ 0 h 134"/>
              <a:gd name="T2" fmla="*/ 0 w 253"/>
              <a:gd name="T3" fmla="*/ 2147483646 h 134"/>
              <a:gd name="T4" fmla="*/ 2147483646 w 253"/>
              <a:gd name="T5" fmla="*/ 2147483646 h 134"/>
              <a:gd name="T6" fmla="*/ 2147483646 w 253"/>
              <a:gd name="T7" fmla="*/ 0 h 134"/>
              <a:gd name="T8" fmla="*/ 0 60000 65536"/>
              <a:gd name="T9" fmla="*/ 0 60000 65536"/>
              <a:gd name="T10" fmla="*/ 0 60000 65536"/>
              <a:gd name="T11" fmla="*/ 0 60000 65536"/>
              <a:gd name="T12" fmla="*/ 0 w 253"/>
              <a:gd name="T13" fmla="*/ 0 h 134"/>
              <a:gd name="T14" fmla="*/ 253 w 253"/>
              <a:gd name="T15" fmla="*/ 134 h 134"/>
            </a:gdLst>
            <a:ahLst/>
            <a:cxnLst>
              <a:cxn ang="T8">
                <a:pos x="T0" y="T1"/>
              </a:cxn>
              <a:cxn ang="T9">
                <a:pos x="T2" y="T3"/>
              </a:cxn>
              <a:cxn ang="T10">
                <a:pos x="T4" y="T5"/>
              </a:cxn>
              <a:cxn ang="T11">
                <a:pos x="T6" y="T7"/>
              </a:cxn>
            </a:cxnLst>
            <a:rect l="T12" t="T13" r="T14" b="T15"/>
            <a:pathLst>
              <a:path w="253" h="134">
                <a:moveTo>
                  <a:pt x="253" y="0"/>
                </a:moveTo>
                <a:lnTo>
                  <a:pt x="0" y="91"/>
                </a:lnTo>
                <a:lnTo>
                  <a:pt x="47" y="134"/>
                </a:lnTo>
                <a:lnTo>
                  <a:pt x="253" y="0"/>
                </a:lnTo>
                <a:close/>
              </a:path>
            </a:pathLst>
          </a:custGeom>
          <a:solidFill>
            <a:schemeClr val="tx1"/>
          </a:solidFill>
          <a:ln w="9525">
            <a:solidFill>
              <a:schemeClr val="tx1"/>
            </a:solidFill>
            <a:round/>
            <a:headEnd/>
            <a:tailEnd/>
          </a:ln>
        </p:spPr>
        <p:txBody>
          <a:bodyPr/>
          <a:lstStyle/>
          <a:p>
            <a:endParaRPr lang="en-US"/>
          </a:p>
        </p:txBody>
      </p:sp>
      <p:sp>
        <p:nvSpPr>
          <p:cNvPr id="115921" name="Freeform 870"/>
          <p:cNvSpPr>
            <a:spLocks/>
          </p:cNvSpPr>
          <p:nvPr/>
        </p:nvSpPr>
        <p:spPr bwMode="auto">
          <a:xfrm>
            <a:off x="5861050" y="2320925"/>
            <a:ext cx="66675" cy="50800"/>
          </a:xfrm>
          <a:custGeom>
            <a:avLst/>
            <a:gdLst>
              <a:gd name="T0" fmla="*/ 2147483646 w 253"/>
              <a:gd name="T1" fmla="*/ 0 h 194"/>
              <a:gd name="T2" fmla="*/ 2147483646 w 253"/>
              <a:gd name="T3" fmla="*/ 2147483646 h 194"/>
              <a:gd name="T4" fmla="*/ 2147483646 w 253"/>
              <a:gd name="T5" fmla="*/ 2147483646 h 194"/>
              <a:gd name="T6" fmla="*/ 0 w 253"/>
              <a:gd name="T7" fmla="*/ 2147483646 h 194"/>
              <a:gd name="T8" fmla="*/ 2147483646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60"/>
                </a:lnTo>
                <a:lnTo>
                  <a:pt x="47" y="194"/>
                </a:lnTo>
                <a:lnTo>
                  <a:pt x="0" y="151"/>
                </a:lnTo>
                <a:lnTo>
                  <a:pt x="230" y="0"/>
                </a:lnTo>
                <a:close/>
              </a:path>
            </a:pathLst>
          </a:custGeom>
          <a:solidFill>
            <a:schemeClr val="tx1"/>
          </a:solidFill>
          <a:ln w="0">
            <a:solidFill>
              <a:schemeClr val="tx1"/>
            </a:solidFill>
            <a:round/>
            <a:headEnd/>
            <a:tailEnd/>
          </a:ln>
        </p:spPr>
        <p:txBody>
          <a:bodyPr/>
          <a:lstStyle/>
          <a:p>
            <a:endParaRPr lang="en-US"/>
          </a:p>
        </p:txBody>
      </p:sp>
      <p:sp>
        <p:nvSpPr>
          <p:cNvPr id="115922" name="Freeform 871"/>
          <p:cNvSpPr>
            <a:spLocks/>
          </p:cNvSpPr>
          <p:nvPr/>
        </p:nvSpPr>
        <p:spPr bwMode="auto">
          <a:xfrm>
            <a:off x="5824538" y="2360613"/>
            <a:ext cx="47625" cy="63500"/>
          </a:xfrm>
          <a:custGeom>
            <a:avLst/>
            <a:gdLst>
              <a:gd name="T0" fmla="*/ 2147483646 w 184"/>
              <a:gd name="T1" fmla="*/ 0 h 239"/>
              <a:gd name="T2" fmla="*/ 2147483646 w 184"/>
              <a:gd name="T3" fmla="*/ 2147483646 h 239"/>
              <a:gd name="T4" fmla="*/ 0 w 184"/>
              <a:gd name="T5" fmla="*/ 2147483646 h 239"/>
              <a:gd name="T6" fmla="*/ 2147483646 w 184"/>
              <a:gd name="T7" fmla="*/ 0 h 239"/>
              <a:gd name="T8" fmla="*/ 0 60000 65536"/>
              <a:gd name="T9" fmla="*/ 0 60000 65536"/>
              <a:gd name="T10" fmla="*/ 0 60000 65536"/>
              <a:gd name="T11" fmla="*/ 0 60000 65536"/>
              <a:gd name="T12" fmla="*/ 0 w 184"/>
              <a:gd name="T13" fmla="*/ 0 h 239"/>
              <a:gd name="T14" fmla="*/ 184 w 184"/>
              <a:gd name="T15" fmla="*/ 239 h 239"/>
            </a:gdLst>
            <a:ahLst/>
            <a:cxnLst>
              <a:cxn ang="T8">
                <a:pos x="T0" y="T1"/>
              </a:cxn>
              <a:cxn ang="T9">
                <a:pos x="T2" y="T3"/>
              </a:cxn>
              <a:cxn ang="T10">
                <a:pos x="T4" y="T5"/>
              </a:cxn>
              <a:cxn ang="T11">
                <a:pos x="T6" y="T7"/>
              </a:cxn>
            </a:cxnLst>
            <a:rect l="T12" t="T13" r="T14" b="T15"/>
            <a:pathLst>
              <a:path w="184" h="239">
                <a:moveTo>
                  <a:pt x="137" y="0"/>
                </a:moveTo>
                <a:lnTo>
                  <a:pt x="184" y="43"/>
                </a:lnTo>
                <a:lnTo>
                  <a:pt x="0" y="239"/>
                </a:lnTo>
                <a:lnTo>
                  <a:pt x="137" y="0"/>
                </a:lnTo>
                <a:close/>
              </a:path>
            </a:pathLst>
          </a:custGeom>
          <a:solidFill>
            <a:schemeClr val="tx1"/>
          </a:solidFill>
          <a:ln w="9525">
            <a:solidFill>
              <a:schemeClr val="tx1"/>
            </a:solidFill>
            <a:round/>
            <a:headEnd/>
            <a:tailEnd/>
          </a:ln>
        </p:spPr>
        <p:txBody>
          <a:bodyPr/>
          <a:lstStyle/>
          <a:p>
            <a:endParaRPr lang="en-US"/>
          </a:p>
        </p:txBody>
      </p:sp>
      <p:sp>
        <p:nvSpPr>
          <p:cNvPr id="115923" name="Freeform 872"/>
          <p:cNvSpPr>
            <a:spLocks/>
          </p:cNvSpPr>
          <p:nvPr/>
        </p:nvSpPr>
        <p:spPr bwMode="auto">
          <a:xfrm>
            <a:off x="5002213" y="5232400"/>
            <a:ext cx="107950" cy="9525"/>
          </a:xfrm>
          <a:custGeom>
            <a:avLst/>
            <a:gdLst>
              <a:gd name="T0" fmla="*/ 2147483646 w 406"/>
              <a:gd name="T1" fmla="*/ 0 h 35"/>
              <a:gd name="T2" fmla="*/ 0 w 406"/>
              <a:gd name="T3" fmla="*/ 2147483646 h 35"/>
              <a:gd name="T4" fmla="*/ 2147483646 w 406"/>
              <a:gd name="T5" fmla="*/ 2147483646 h 35"/>
              <a:gd name="T6" fmla="*/ 2147483646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2" y="0"/>
                </a:moveTo>
                <a:lnTo>
                  <a:pt x="0" y="17"/>
                </a:lnTo>
                <a:lnTo>
                  <a:pt x="406" y="35"/>
                </a:lnTo>
                <a:lnTo>
                  <a:pt x="2" y="0"/>
                </a:lnTo>
                <a:close/>
              </a:path>
            </a:pathLst>
          </a:custGeom>
          <a:solidFill>
            <a:schemeClr val="tx1"/>
          </a:solidFill>
          <a:ln w="9525">
            <a:solidFill>
              <a:schemeClr val="tx1"/>
            </a:solidFill>
            <a:round/>
            <a:headEnd/>
            <a:tailEnd/>
          </a:ln>
        </p:spPr>
        <p:txBody>
          <a:bodyPr/>
          <a:lstStyle/>
          <a:p>
            <a:endParaRPr lang="en-US"/>
          </a:p>
        </p:txBody>
      </p:sp>
      <p:sp>
        <p:nvSpPr>
          <p:cNvPr id="115924" name="Freeform 873"/>
          <p:cNvSpPr>
            <a:spLocks/>
          </p:cNvSpPr>
          <p:nvPr/>
        </p:nvSpPr>
        <p:spPr bwMode="auto">
          <a:xfrm>
            <a:off x="5002213" y="5237163"/>
            <a:ext cx="107950" cy="9525"/>
          </a:xfrm>
          <a:custGeom>
            <a:avLst/>
            <a:gdLst>
              <a:gd name="T0" fmla="*/ 0 w 406"/>
              <a:gd name="T1" fmla="*/ 0 h 35"/>
              <a:gd name="T2" fmla="*/ 2147483646 w 406"/>
              <a:gd name="T3" fmla="*/ 2147483646 h 35"/>
              <a:gd name="T4" fmla="*/ 2147483646 w 406"/>
              <a:gd name="T5" fmla="*/ 2147483646 h 35"/>
              <a:gd name="T6" fmla="*/ 0 w 406"/>
              <a:gd name="T7" fmla="*/ 0 h 35"/>
              <a:gd name="T8" fmla="*/ 0 60000 65536"/>
              <a:gd name="T9" fmla="*/ 0 60000 65536"/>
              <a:gd name="T10" fmla="*/ 0 60000 65536"/>
              <a:gd name="T11" fmla="*/ 0 60000 65536"/>
              <a:gd name="T12" fmla="*/ 0 w 406"/>
              <a:gd name="T13" fmla="*/ 0 h 35"/>
              <a:gd name="T14" fmla="*/ 406 w 406"/>
              <a:gd name="T15" fmla="*/ 35 h 35"/>
            </a:gdLst>
            <a:ahLst/>
            <a:cxnLst>
              <a:cxn ang="T8">
                <a:pos x="T0" y="T1"/>
              </a:cxn>
              <a:cxn ang="T9">
                <a:pos x="T2" y="T3"/>
              </a:cxn>
              <a:cxn ang="T10">
                <a:pos x="T4" y="T5"/>
              </a:cxn>
              <a:cxn ang="T11">
                <a:pos x="T6" y="T7"/>
              </a:cxn>
            </a:cxnLst>
            <a:rect l="T12" t="T13" r="T14" b="T15"/>
            <a:pathLst>
              <a:path w="406" h="35">
                <a:moveTo>
                  <a:pt x="0" y="0"/>
                </a:moveTo>
                <a:lnTo>
                  <a:pt x="406" y="18"/>
                </a:lnTo>
                <a:lnTo>
                  <a:pt x="404" y="35"/>
                </a:lnTo>
                <a:lnTo>
                  <a:pt x="0" y="0"/>
                </a:lnTo>
                <a:close/>
              </a:path>
            </a:pathLst>
          </a:custGeom>
          <a:solidFill>
            <a:schemeClr val="tx1"/>
          </a:solidFill>
          <a:ln w="9525">
            <a:solidFill>
              <a:schemeClr val="tx1"/>
            </a:solidFill>
            <a:round/>
            <a:headEnd/>
            <a:tailEnd/>
          </a:ln>
        </p:spPr>
        <p:txBody>
          <a:bodyPr/>
          <a:lstStyle/>
          <a:p>
            <a:endParaRPr lang="en-US"/>
          </a:p>
        </p:txBody>
      </p:sp>
      <p:sp>
        <p:nvSpPr>
          <p:cNvPr id="115925" name="Freeform 874"/>
          <p:cNvSpPr>
            <a:spLocks/>
          </p:cNvSpPr>
          <p:nvPr/>
        </p:nvSpPr>
        <p:spPr bwMode="auto">
          <a:xfrm>
            <a:off x="5002213" y="5232400"/>
            <a:ext cx="107950" cy="14288"/>
          </a:xfrm>
          <a:custGeom>
            <a:avLst/>
            <a:gdLst>
              <a:gd name="T0" fmla="*/ 2147483646 w 406"/>
              <a:gd name="T1" fmla="*/ 0 h 52"/>
              <a:gd name="T2" fmla="*/ 0 w 406"/>
              <a:gd name="T3" fmla="*/ 2147483646 h 52"/>
              <a:gd name="T4" fmla="*/ 2147483646 w 406"/>
              <a:gd name="T5" fmla="*/ 2147483646 h 52"/>
              <a:gd name="T6" fmla="*/ 2147483646 w 406"/>
              <a:gd name="T7" fmla="*/ 2147483646 h 52"/>
              <a:gd name="T8" fmla="*/ 2147483646 w 406"/>
              <a:gd name="T9" fmla="*/ 0 h 52"/>
              <a:gd name="T10" fmla="*/ 0 60000 65536"/>
              <a:gd name="T11" fmla="*/ 0 60000 65536"/>
              <a:gd name="T12" fmla="*/ 0 60000 65536"/>
              <a:gd name="T13" fmla="*/ 0 60000 65536"/>
              <a:gd name="T14" fmla="*/ 0 60000 65536"/>
              <a:gd name="T15" fmla="*/ 0 w 406"/>
              <a:gd name="T16" fmla="*/ 0 h 52"/>
              <a:gd name="T17" fmla="*/ 406 w 406"/>
              <a:gd name="T18" fmla="*/ 52 h 52"/>
            </a:gdLst>
            <a:ahLst/>
            <a:cxnLst>
              <a:cxn ang="T10">
                <a:pos x="T0" y="T1"/>
              </a:cxn>
              <a:cxn ang="T11">
                <a:pos x="T2" y="T3"/>
              </a:cxn>
              <a:cxn ang="T12">
                <a:pos x="T4" y="T5"/>
              </a:cxn>
              <a:cxn ang="T13">
                <a:pos x="T6" y="T7"/>
              </a:cxn>
              <a:cxn ang="T14">
                <a:pos x="T8" y="T9"/>
              </a:cxn>
            </a:cxnLst>
            <a:rect l="T15" t="T16" r="T17" b="T18"/>
            <a:pathLst>
              <a:path w="406" h="52">
                <a:moveTo>
                  <a:pt x="2" y="0"/>
                </a:moveTo>
                <a:lnTo>
                  <a:pt x="0" y="17"/>
                </a:lnTo>
                <a:lnTo>
                  <a:pt x="404" y="52"/>
                </a:lnTo>
                <a:lnTo>
                  <a:pt x="406" y="35"/>
                </a:lnTo>
                <a:lnTo>
                  <a:pt x="2" y="0"/>
                </a:lnTo>
                <a:close/>
              </a:path>
            </a:pathLst>
          </a:custGeom>
          <a:solidFill>
            <a:schemeClr val="tx1"/>
          </a:solidFill>
          <a:ln w="0">
            <a:solidFill>
              <a:schemeClr val="tx1"/>
            </a:solidFill>
            <a:round/>
            <a:headEnd/>
            <a:tailEnd/>
          </a:ln>
        </p:spPr>
        <p:txBody>
          <a:bodyPr/>
          <a:lstStyle/>
          <a:p>
            <a:endParaRPr lang="en-US"/>
          </a:p>
        </p:txBody>
      </p:sp>
      <p:sp>
        <p:nvSpPr>
          <p:cNvPr id="115926" name="Freeform 875"/>
          <p:cNvSpPr>
            <a:spLocks/>
          </p:cNvSpPr>
          <p:nvPr/>
        </p:nvSpPr>
        <p:spPr bwMode="auto">
          <a:xfrm>
            <a:off x="5164138" y="5226050"/>
            <a:ext cx="7937" cy="23813"/>
          </a:xfrm>
          <a:custGeom>
            <a:avLst/>
            <a:gdLst>
              <a:gd name="T0" fmla="*/ 2147483646 w 29"/>
              <a:gd name="T1" fmla="*/ 2147483646 h 90"/>
              <a:gd name="T2" fmla="*/ 2147483646 w 29"/>
              <a:gd name="T3" fmla="*/ 2147483646 h 90"/>
              <a:gd name="T4" fmla="*/ 0 w 29"/>
              <a:gd name="T5" fmla="*/ 0 h 90"/>
              <a:gd name="T6" fmla="*/ 2147483646 w 29"/>
              <a:gd name="T7" fmla="*/ 2147483646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115927" name="Freeform 876"/>
          <p:cNvSpPr>
            <a:spLocks/>
          </p:cNvSpPr>
          <p:nvPr/>
        </p:nvSpPr>
        <p:spPr bwMode="auto">
          <a:xfrm>
            <a:off x="5160963" y="5226050"/>
            <a:ext cx="6350" cy="23813"/>
          </a:xfrm>
          <a:custGeom>
            <a:avLst/>
            <a:gdLst>
              <a:gd name="T0" fmla="*/ 2147483646 w 25"/>
              <a:gd name="T1" fmla="*/ 2147483646 h 89"/>
              <a:gd name="T2" fmla="*/ 2147483646 w 25"/>
              <a:gd name="T3" fmla="*/ 0 h 89"/>
              <a:gd name="T4" fmla="*/ 0 w 25"/>
              <a:gd name="T5" fmla="*/ 2147483646 h 89"/>
              <a:gd name="T6" fmla="*/ 2147483646 w 25"/>
              <a:gd name="T7" fmla="*/ 2147483646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3" y="0"/>
                </a:lnTo>
                <a:lnTo>
                  <a:pt x="0" y="12"/>
                </a:lnTo>
                <a:lnTo>
                  <a:pt x="25" y="89"/>
                </a:lnTo>
                <a:close/>
              </a:path>
            </a:pathLst>
          </a:custGeom>
          <a:solidFill>
            <a:schemeClr val="tx1"/>
          </a:solidFill>
          <a:ln w="9525">
            <a:solidFill>
              <a:schemeClr val="tx1"/>
            </a:solidFill>
            <a:round/>
            <a:headEnd/>
            <a:tailEnd/>
          </a:ln>
        </p:spPr>
        <p:txBody>
          <a:bodyPr/>
          <a:lstStyle/>
          <a:p>
            <a:endParaRPr lang="en-US"/>
          </a:p>
        </p:txBody>
      </p:sp>
      <p:sp>
        <p:nvSpPr>
          <p:cNvPr id="115928" name="Freeform 877"/>
          <p:cNvSpPr>
            <a:spLocks/>
          </p:cNvSpPr>
          <p:nvPr/>
        </p:nvSpPr>
        <p:spPr bwMode="auto">
          <a:xfrm>
            <a:off x="5160963" y="5226050"/>
            <a:ext cx="11112" cy="23813"/>
          </a:xfrm>
          <a:custGeom>
            <a:avLst/>
            <a:gdLst>
              <a:gd name="T0" fmla="*/ 2147483646 w 42"/>
              <a:gd name="T1" fmla="*/ 2147483646 h 90"/>
              <a:gd name="T2" fmla="*/ 2147483646 w 42"/>
              <a:gd name="T3" fmla="*/ 2147483646 h 90"/>
              <a:gd name="T4" fmla="*/ 0 w 42"/>
              <a:gd name="T5" fmla="*/ 2147483646 h 90"/>
              <a:gd name="T6" fmla="*/ 2147483646 w 42"/>
              <a:gd name="T7" fmla="*/ 0 h 90"/>
              <a:gd name="T8" fmla="*/ 2147483646 w 42"/>
              <a:gd name="T9" fmla="*/ 2147483646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9"/>
                </a:lnTo>
                <a:lnTo>
                  <a:pt x="0" y="12"/>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115929" name="Freeform 878"/>
          <p:cNvSpPr>
            <a:spLocks/>
          </p:cNvSpPr>
          <p:nvPr/>
        </p:nvSpPr>
        <p:spPr bwMode="auto">
          <a:xfrm>
            <a:off x="5141913" y="5213350"/>
            <a:ext cx="22225" cy="15875"/>
          </a:xfrm>
          <a:custGeom>
            <a:avLst/>
            <a:gdLst>
              <a:gd name="T0" fmla="*/ 2147483646 w 84"/>
              <a:gd name="T1" fmla="*/ 2147483646 h 55"/>
              <a:gd name="T2" fmla="*/ 2147483646 w 84"/>
              <a:gd name="T3" fmla="*/ 2147483646 h 55"/>
              <a:gd name="T4" fmla="*/ 0 w 84"/>
              <a:gd name="T5" fmla="*/ 0 h 55"/>
              <a:gd name="T6" fmla="*/ 2147483646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3"/>
                </a:moveTo>
                <a:lnTo>
                  <a:pt x="71" y="55"/>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115930" name="Freeform 879"/>
          <p:cNvSpPr>
            <a:spLocks/>
          </p:cNvSpPr>
          <p:nvPr/>
        </p:nvSpPr>
        <p:spPr bwMode="auto">
          <a:xfrm>
            <a:off x="5141913" y="5213350"/>
            <a:ext cx="19050" cy="15875"/>
          </a:xfrm>
          <a:custGeom>
            <a:avLst/>
            <a:gdLst>
              <a:gd name="T0" fmla="*/ 2147483646 w 73"/>
              <a:gd name="T1" fmla="*/ 2147483646 h 55"/>
              <a:gd name="T2" fmla="*/ 2147483646 w 73"/>
              <a:gd name="T3" fmla="*/ 0 h 55"/>
              <a:gd name="T4" fmla="*/ 0 w 73"/>
              <a:gd name="T5" fmla="*/ 2147483646 h 55"/>
              <a:gd name="T6" fmla="*/ 2147483646 w 73"/>
              <a:gd name="T7" fmla="*/ 2147483646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115931" name="Freeform 880"/>
          <p:cNvSpPr>
            <a:spLocks/>
          </p:cNvSpPr>
          <p:nvPr/>
        </p:nvSpPr>
        <p:spPr bwMode="auto">
          <a:xfrm>
            <a:off x="5141913" y="5213350"/>
            <a:ext cx="22225" cy="15875"/>
          </a:xfrm>
          <a:custGeom>
            <a:avLst/>
            <a:gdLst>
              <a:gd name="T0" fmla="*/ 2147483646 w 86"/>
              <a:gd name="T1" fmla="*/ 2147483646 h 55"/>
              <a:gd name="T2" fmla="*/ 2147483646 w 86"/>
              <a:gd name="T3" fmla="*/ 2147483646 h 55"/>
              <a:gd name="T4" fmla="*/ 0 w 86"/>
              <a:gd name="T5" fmla="*/ 2147483646 h 55"/>
              <a:gd name="T6" fmla="*/ 2147483646 w 86"/>
              <a:gd name="T7" fmla="*/ 0 h 55"/>
              <a:gd name="T8" fmla="*/ 2147483646 w 86"/>
              <a:gd name="T9" fmla="*/ 2147483646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3"/>
                </a:moveTo>
                <a:lnTo>
                  <a:pt x="73" y="55"/>
                </a:lnTo>
                <a:lnTo>
                  <a:pt x="0" y="17"/>
                </a:lnTo>
                <a:lnTo>
                  <a:pt x="2" y="0"/>
                </a:lnTo>
                <a:lnTo>
                  <a:pt x="86" y="43"/>
                </a:lnTo>
                <a:close/>
              </a:path>
            </a:pathLst>
          </a:custGeom>
          <a:solidFill>
            <a:schemeClr val="tx1"/>
          </a:solidFill>
          <a:ln w="0">
            <a:solidFill>
              <a:schemeClr val="tx1"/>
            </a:solidFill>
            <a:round/>
            <a:headEnd/>
            <a:tailEnd/>
          </a:ln>
        </p:spPr>
        <p:txBody>
          <a:bodyPr/>
          <a:lstStyle/>
          <a:p>
            <a:endParaRPr lang="en-US"/>
          </a:p>
        </p:txBody>
      </p:sp>
      <p:sp>
        <p:nvSpPr>
          <p:cNvPr id="115932" name="Freeform 881"/>
          <p:cNvSpPr>
            <a:spLocks/>
          </p:cNvSpPr>
          <p:nvPr/>
        </p:nvSpPr>
        <p:spPr bwMode="auto">
          <a:xfrm>
            <a:off x="5118100" y="5213350"/>
            <a:ext cx="23813" cy="7938"/>
          </a:xfrm>
          <a:custGeom>
            <a:avLst/>
            <a:gdLst>
              <a:gd name="T0" fmla="*/ 2147483646 w 90"/>
              <a:gd name="T1" fmla="*/ 0 h 28"/>
              <a:gd name="T2" fmla="*/ 2147483646 w 90"/>
              <a:gd name="T3" fmla="*/ 2147483646 h 28"/>
              <a:gd name="T4" fmla="*/ 0 w 90"/>
              <a:gd name="T5" fmla="*/ 2147483646 h 28"/>
              <a:gd name="T6" fmla="*/ 2147483646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115933" name="Freeform 882"/>
          <p:cNvSpPr>
            <a:spLocks/>
          </p:cNvSpPr>
          <p:nvPr/>
        </p:nvSpPr>
        <p:spPr bwMode="auto">
          <a:xfrm>
            <a:off x="5118100" y="5218113"/>
            <a:ext cx="23813" cy="6350"/>
          </a:xfrm>
          <a:custGeom>
            <a:avLst/>
            <a:gdLst>
              <a:gd name="T0" fmla="*/ 2147483646 w 88"/>
              <a:gd name="T1" fmla="*/ 0 h 24"/>
              <a:gd name="T2" fmla="*/ 0 w 88"/>
              <a:gd name="T3" fmla="*/ 2147483646 h 24"/>
              <a:gd name="T4" fmla="*/ 2147483646 w 88"/>
              <a:gd name="T5" fmla="*/ 2147483646 h 24"/>
              <a:gd name="T6" fmla="*/ 2147483646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1" y="24"/>
                </a:lnTo>
                <a:lnTo>
                  <a:pt x="88" y="0"/>
                </a:lnTo>
                <a:close/>
              </a:path>
            </a:pathLst>
          </a:custGeom>
          <a:solidFill>
            <a:schemeClr val="tx1"/>
          </a:solidFill>
          <a:ln w="9525">
            <a:solidFill>
              <a:schemeClr val="tx1"/>
            </a:solidFill>
            <a:round/>
            <a:headEnd/>
            <a:tailEnd/>
          </a:ln>
        </p:spPr>
        <p:txBody>
          <a:bodyPr/>
          <a:lstStyle/>
          <a:p>
            <a:endParaRPr lang="en-US"/>
          </a:p>
        </p:txBody>
      </p:sp>
      <p:sp>
        <p:nvSpPr>
          <p:cNvPr id="115934" name="Freeform 883"/>
          <p:cNvSpPr>
            <a:spLocks/>
          </p:cNvSpPr>
          <p:nvPr/>
        </p:nvSpPr>
        <p:spPr bwMode="auto">
          <a:xfrm>
            <a:off x="5118100" y="5213350"/>
            <a:ext cx="23813" cy="11113"/>
          </a:xfrm>
          <a:custGeom>
            <a:avLst/>
            <a:gdLst>
              <a:gd name="T0" fmla="*/ 2147483646 w 90"/>
              <a:gd name="T1" fmla="*/ 0 h 41"/>
              <a:gd name="T2" fmla="*/ 2147483646 w 90"/>
              <a:gd name="T3" fmla="*/ 2147483646 h 41"/>
              <a:gd name="T4" fmla="*/ 2147483646 w 90"/>
              <a:gd name="T5" fmla="*/ 2147483646 h 41"/>
              <a:gd name="T6" fmla="*/ 0 w 90"/>
              <a:gd name="T7" fmla="*/ 2147483646 h 41"/>
              <a:gd name="T8" fmla="*/ 2147483646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8" y="17"/>
                </a:lnTo>
                <a:lnTo>
                  <a:pt x="11"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115935" name="Freeform 884"/>
          <p:cNvSpPr>
            <a:spLocks/>
          </p:cNvSpPr>
          <p:nvPr/>
        </p:nvSpPr>
        <p:spPr bwMode="auto">
          <a:xfrm>
            <a:off x="5106988" y="5221288"/>
            <a:ext cx="14287" cy="22225"/>
          </a:xfrm>
          <a:custGeom>
            <a:avLst/>
            <a:gdLst>
              <a:gd name="T0" fmla="*/ 2147483646 w 55"/>
              <a:gd name="T1" fmla="*/ 0 h 84"/>
              <a:gd name="T2" fmla="*/ 2147483646 w 55"/>
              <a:gd name="T3" fmla="*/ 2147483646 h 84"/>
              <a:gd name="T4" fmla="*/ 0 w 55"/>
              <a:gd name="T5" fmla="*/ 2147483646 h 84"/>
              <a:gd name="T6" fmla="*/ 2147483646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3"/>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115936" name="Freeform 885"/>
          <p:cNvSpPr>
            <a:spLocks/>
          </p:cNvSpPr>
          <p:nvPr/>
        </p:nvSpPr>
        <p:spPr bwMode="auto">
          <a:xfrm>
            <a:off x="5106988" y="5224463"/>
            <a:ext cx="14287" cy="19050"/>
          </a:xfrm>
          <a:custGeom>
            <a:avLst/>
            <a:gdLst>
              <a:gd name="T0" fmla="*/ 2147483646 w 55"/>
              <a:gd name="T1" fmla="*/ 0 h 72"/>
              <a:gd name="T2" fmla="*/ 0 w 55"/>
              <a:gd name="T3" fmla="*/ 2147483646 h 72"/>
              <a:gd name="T4" fmla="*/ 2147483646 w 55"/>
              <a:gd name="T5" fmla="*/ 2147483646 h 72"/>
              <a:gd name="T6" fmla="*/ 2147483646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1"/>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115937" name="Freeform 886"/>
          <p:cNvSpPr>
            <a:spLocks/>
          </p:cNvSpPr>
          <p:nvPr/>
        </p:nvSpPr>
        <p:spPr bwMode="auto">
          <a:xfrm>
            <a:off x="5106988" y="5221288"/>
            <a:ext cx="14287" cy="22225"/>
          </a:xfrm>
          <a:custGeom>
            <a:avLst/>
            <a:gdLst>
              <a:gd name="T0" fmla="*/ 2147483646 w 55"/>
              <a:gd name="T1" fmla="*/ 0 h 85"/>
              <a:gd name="T2" fmla="*/ 2147483646 w 55"/>
              <a:gd name="T3" fmla="*/ 2147483646 h 85"/>
              <a:gd name="T4" fmla="*/ 2147483646 w 55"/>
              <a:gd name="T5" fmla="*/ 2147483646 h 85"/>
              <a:gd name="T6" fmla="*/ 0 w 55"/>
              <a:gd name="T7" fmla="*/ 2147483646 h 85"/>
              <a:gd name="T8" fmla="*/ 2147483646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44" y="0"/>
                </a:moveTo>
                <a:lnTo>
                  <a:pt x="55" y="13"/>
                </a:lnTo>
                <a:lnTo>
                  <a:pt x="17" y="85"/>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115938" name="Freeform 887"/>
          <p:cNvSpPr>
            <a:spLocks/>
          </p:cNvSpPr>
          <p:nvPr/>
        </p:nvSpPr>
        <p:spPr bwMode="auto">
          <a:xfrm>
            <a:off x="5167313" y="5249863"/>
            <a:ext cx="7937" cy="23812"/>
          </a:xfrm>
          <a:custGeom>
            <a:avLst/>
            <a:gdLst>
              <a:gd name="T0" fmla="*/ 0 w 28"/>
              <a:gd name="T1" fmla="*/ 0 h 90"/>
              <a:gd name="T2" fmla="*/ 2147483646 w 28"/>
              <a:gd name="T3" fmla="*/ 2147483646 h 90"/>
              <a:gd name="T4" fmla="*/ 2147483646 w 28"/>
              <a:gd name="T5" fmla="*/ 2147483646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115939" name="Freeform 888"/>
          <p:cNvSpPr>
            <a:spLocks/>
          </p:cNvSpPr>
          <p:nvPr/>
        </p:nvSpPr>
        <p:spPr bwMode="auto">
          <a:xfrm>
            <a:off x="5172075" y="5249863"/>
            <a:ext cx="6350" cy="23812"/>
          </a:xfrm>
          <a:custGeom>
            <a:avLst/>
            <a:gdLst>
              <a:gd name="T0" fmla="*/ 0 w 24"/>
              <a:gd name="T1" fmla="*/ 0 h 89"/>
              <a:gd name="T2" fmla="*/ 2147483646 w 24"/>
              <a:gd name="T3" fmla="*/ 2147483646 h 89"/>
              <a:gd name="T4" fmla="*/ 2147483646 w 24"/>
              <a:gd name="T5" fmla="*/ 2147483646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115940" name="Freeform 889"/>
          <p:cNvSpPr>
            <a:spLocks/>
          </p:cNvSpPr>
          <p:nvPr/>
        </p:nvSpPr>
        <p:spPr bwMode="auto">
          <a:xfrm>
            <a:off x="5167313" y="5249863"/>
            <a:ext cx="11112" cy="23812"/>
          </a:xfrm>
          <a:custGeom>
            <a:avLst/>
            <a:gdLst>
              <a:gd name="T0" fmla="*/ 0 w 41"/>
              <a:gd name="T1" fmla="*/ 0 h 90"/>
              <a:gd name="T2" fmla="*/ 2147483646 w 41"/>
              <a:gd name="T3" fmla="*/ 2147483646 h 90"/>
              <a:gd name="T4" fmla="*/ 2147483646 w 41"/>
              <a:gd name="T5" fmla="*/ 2147483646 h 90"/>
              <a:gd name="T6" fmla="*/ 2147483646 w 41"/>
              <a:gd name="T7" fmla="*/ 2147483646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115941" name="Freeform 890"/>
          <p:cNvSpPr>
            <a:spLocks/>
          </p:cNvSpPr>
          <p:nvPr/>
        </p:nvSpPr>
        <p:spPr bwMode="auto">
          <a:xfrm>
            <a:off x="5175250" y="5270500"/>
            <a:ext cx="22225" cy="14288"/>
          </a:xfrm>
          <a:custGeom>
            <a:avLst/>
            <a:gdLst>
              <a:gd name="T0" fmla="*/ 0 w 84"/>
              <a:gd name="T1" fmla="*/ 2147483646 h 55"/>
              <a:gd name="T2" fmla="*/ 2147483646 w 84"/>
              <a:gd name="T3" fmla="*/ 0 h 55"/>
              <a:gd name="T4" fmla="*/ 2147483646 w 84"/>
              <a:gd name="T5" fmla="*/ 2147483646 h 55"/>
              <a:gd name="T6" fmla="*/ 0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115942" name="Freeform 891"/>
          <p:cNvSpPr>
            <a:spLocks/>
          </p:cNvSpPr>
          <p:nvPr/>
        </p:nvSpPr>
        <p:spPr bwMode="auto">
          <a:xfrm>
            <a:off x="5178425" y="5270500"/>
            <a:ext cx="19050" cy="14288"/>
          </a:xfrm>
          <a:custGeom>
            <a:avLst/>
            <a:gdLst>
              <a:gd name="T0" fmla="*/ 0 w 73"/>
              <a:gd name="T1" fmla="*/ 0 h 55"/>
              <a:gd name="T2" fmla="*/ 2147483646 w 73"/>
              <a:gd name="T3" fmla="*/ 2147483646 h 55"/>
              <a:gd name="T4" fmla="*/ 2147483646 w 73"/>
              <a:gd name="T5" fmla="*/ 2147483646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8"/>
                </a:lnTo>
                <a:lnTo>
                  <a:pt x="0" y="0"/>
                </a:lnTo>
                <a:close/>
              </a:path>
            </a:pathLst>
          </a:custGeom>
          <a:solidFill>
            <a:schemeClr val="tx1"/>
          </a:solidFill>
          <a:ln w="9525">
            <a:solidFill>
              <a:schemeClr val="tx1"/>
            </a:solidFill>
            <a:round/>
            <a:headEnd/>
            <a:tailEnd/>
          </a:ln>
        </p:spPr>
        <p:txBody>
          <a:bodyPr/>
          <a:lstStyle/>
          <a:p>
            <a:endParaRPr lang="en-US"/>
          </a:p>
        </p:txBody>
      </p:sp>
      <p:sp>
        <p:nvSpPr>
          <p:cNvPr id="115943" name="Freeform 892"/>
          <p:cNvSpPr>
            <a:spLocks/>
          </p:cNvSpPr>
          <p:nvPr/>
        </p:nvSpPr>
        <p:spPr bwMode="auto">
          <a:xfrm>
            <a:off x="5175250" y="5270500"/>
            <a:ext cx="22225" cy="14288"/>
          </a:xfrm>
          <a:custGeom>
            <a:avLst/>
            <a:gdLst>
              <a:gd name="T0" fmla="*/ 0 w 86"/>
              <a:gd name="T1" fmla="*/ 2147483646 h 55"/>
              <a:gd name="T2" fmla="*/ 2147483646 w 86"/>
              <a:gd name="T3" fmla="*/ 0 h 55"/>
              <a:gd name="T4" fmla="*/ 2147483646 w 86"/>
              <a:gd name="T5" fmla="*/ 2147483646 h 55"/>
              <a:gd name="T6" fmla="*/ 2147483646 w 86"/>
              <a:gd name="T7" fmla="*/ 2147483646 h 55"/>
              <a:gd name="T8" fmla="*/ 0 w 86"/>
              <a:gd name="T9" fmla="*/ 2147483646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0" y="11"/>
                </a:moveTo>
                <a:lnTo>
                  <a:pt x="13" y="0"/>
                </a:lnTo>
                <a:lnTo>
                  <a:pt x="86" y="38"/>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115944" name="Freeform 893"/>
          <p:cNvSpPr>
            <a:spLocks/>
          </p:cNvSpPr>
          <p:nvPr/>
        </p:nvSpPr>
        <p:spPr bwMode="auto">
          <a:xfrm>
            <a:off x="5197475" y="5276850"/>
            <a:ext cx="23813" cy="7938"/>
          </a:xfrm>
          <a:custGeom>
            <a:avLst/>
            <a:gdLst>
              <a:gd name="T0" fmla="*/ 0 w 90"/>
              <a:gd name="T1" fmla="*/ 2147483646 h 28"/>
              <a:gd name="T2" fmla="*/ 2147483646 w 90"/>
              <a:gd name="T3" fmla="*/ 2147483646 h 28"/>
              <a:gd name="T4" fmla="*/ 2147483646 w 90"/>
              <a:gd name="T5" fmla="*/ 0 h 28"/>
              <a:gd name="T6" fmla="*/ 0 w 90"/>
              <a:gd name="T7" fmla="*/ 2147483646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115945" name="Freeform 894"/>
          <p:cNvSpPr>
            <a:spLocks/>
          </p:cNvSpPr>
          <p:nvPr/>
        </p:nvSpPr>
        <p:spPr bwMode="auto">
          <a:xfrm>
            <a:off x="5197475" y="5273675"/>
            <a:ext cx="23813" cy="6350"/>
          </a:xfrm>
          <a:custGeom>
            <a:avLst/>
            <a:gdLst>
              <a:gd name="T0" fmla="*/ 0 w 88"/>
              <a:gd name="T1" fmla="*/ 2147483646 h 25"/>
              <a:gd name="T2" fmla="*/ 2147483646 w 88"/>
              <a:gd name="T3" fmla="*/ 2147483646 h 25"/>
              <a:gd name="T4" fmla="*/ 2147483646 w 88"/>
              <a:gd name="T5" fmla="*/ 0 h 25"/>
              <a:gd name="T6" fmla="*/ 0 w 88"/>
              <a:gd name="T7" fmla="*/ 2147483646 h 25"/>
              <a:gd name="T8" fmla="*/ 0 60000 65536"/>
              <a:gd name="T9" fmla="*/ 0 60000 65536"/>
              <a:gd name="T10" fmla="*/ 0 60000 65536"/>
              <a:gd name="T11" fmla="*/ 0 60000 65536"/>
              <a:gd name="T12" fmla="*/ 0 w 88"/>
              <a:gd name="T13" fmla="*/ 0 h 25"/>
              <a:gd name="T14" fmla="*/ 88 w 88"/>
              <a:gd name="T15" fmla="*/ 25 h 25"/>
            </a:gdLst>
            <a:ahLst/>
            <a:cxnLst>
              <a:cxn ang="T8">
                <a:pos x="T0" y="T1"/>
              </a:cxn>
              <a:cxn ang="T9">
                <a:pos x="T2" y="T3"/>
              </a:cxn>
              <a:cxn ang="T10">
                <a:pos x="T4" y="T5"/>
              </a:cxn>
              <a:cxn ang="T11">
                <a:pos x="T6" y="T7"/>
              </a:cxn>
            </a:cxnLst>
            <a:rect l="T12" t="T13" r="T14" b="T15"/>
            <a:pathLst>
              <a:path w="88" h="25">
                <a:moveTo>
                  <a:pt x="0" y="25"/>
                </a:moveTo>
                <a:lnTo>
                  <a:pt x="88" y="14"/>
                </a:lnTo>
                <a:lnTo>
                  <a:pt x="77" y="0"/>
                </a:lnTo>
                <a:lnTo>
                  <a:pt x="0" y="25"/>
                </a:lnTo>
                <a:close/>
              </a:path>
            </a:pathLst>
          </a:custGeom>
          <a:solidFill>
            <a:schemeClr val="tx1"/>
          </a:solidFill>
          <a:ln w="9525">
            <a:solidFill>
              <a:schemeClr val="tx1"/>
            </a:solidFill>
            <a:round/>
            <a:headEnd/>
            <a:tailEnd/>
          </a:ln>
        </p:spPr>
        <p:txBody>
          <a:bodyPr/>
          <a:lstStyle/>
          <a:p>
            <a:endParaRPr lang="en-US"/>
          </a:p>
        </p:txBody>
      </p:sp>
      <p:sp>
        <p:nvSpPr>
          <p:cNvPr id="115946" name="Freeform 895"/>
          <p:cNvSpPr>
            <a:spLocks/>
          </p:cNvSpPr>
          <p:nvPr/>
        </p:nvSpPr>
        <p:spPr bwMode="auto">
          <a:xfrm>
            <a:off x="5197475" y="5273675"/>
            <a:ext cx="23813" cy="11113"/>
          </a:xfrm>
          <a:custGeom>
            <a:avLst/>
            <a:gdLst>
              <a:gd name="T0" fmla="*/ 0 w 90"/>
              <a:gd name="T1" fmla="*/ 2147483646 h 42"/>
              <a:gd name="T2" fmla="*/ 2147483646 w 90"/>
              <a:gd name="T3" fmla="*/ 2147483646 h 42"/>
              <a:gd name="T4" fmla="*/ 2147483646 w 90"/>
              <a:gd name="T5" fmla="*/ 0 h 42"/>
              <a:gd name="T6" fmla="*/ 2147483646 w 90"/>
              <a:gd name="T7" fmla="*/ 2147483646 h 42"/>
              <a:gd name="T8" fmla="*/ 0 w 90"/>
              <a:gd name="T9" fmla="*/ 2147483646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0" y="42"/>
                </a:moveTo>
                <a:lnTo>
                  <a:pt x="2" y="25"/>
                </a:lnTo>
                <a:lnTo>
                  <a:pt x="79" y="0"/>
                </a:lnTo>
                <a:lnTo>
                  <a:pt x="90" y="14"/>
                </a:lnTo>
                <a:lnTo>
                  <a:pt x="0" y="42"/>
                </a:lnTo>
                <a:close/>
              </a:path>
            </a:pathLst>
          </a:custGeom>
          <a:solidFill>
            <a:schemeClr val="tx1"/>
          </a:solidFill>
          <a:ln w="0">
            <a:solidFill>
              <a:schemeClr val="tx1"/>
            </a:solidFill>
            <a:round/>
            <a:headEnd/>
            <a:tailEnd/>
          </a:ln>
        </p:spPr>
        <p:txBody>
          <a:bodyPr/>
          <a:lstStyle/>
          <a:p>
            <a:endParaRPr lang="en-US"/>
          </a:p>
        </p:txBody>
      </p:sp>
      <p:sp>
        <p:nvSpPr>
          <p:cNvPr id="115947" name="Freeform 896"/>
          <p:cNvSpPr>
            <a:spLocks/>
          </p:cNvSpPr>
          <p:nvPr/>
        </p:nvSpPr>
        <p:spPr bwMode="auto">
          <a:xfrm>
            <a:off x="5218113" y="5254625"/>
            <a:ext cx="14287"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0"/>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115948" name="Freeform 897"/>
          <p:cNvSpPr>
            <a:spLocks/>
          </p:cNvSpPr>
          <p:nvPr/>
        </p:nvSpPr>
        <p:spPr bwMode="auto">
          <a:xfrm>
            <a:off x="5218113" y="5254625"/>
            <a:ext cx="14287" cy="19050"/>
          </a:xfrm>
          <a:custGeom>
            <a:avLst/>
            <a:gdLst>
              <a:gd name="T0" fmla="*/ 0 w 55"/>
              <a:gd name="T1" fmla="*/ 2147483646 h 71"/>
              <a:gd name="T2" fmla="*/ 2147483646 w 55"/>
              <a:gd name="T3" fmla="*/ 2147483646 h 71"/>
              <a:gd name="T4" fmla="*/ 2147483646 w 55"/>
              <a:gd name="T5" fmla="*/ 0 h 71"/>
              <a:gd name="T6" fmla="*/ 0 w 55"/>
              <a:gd name="T7" fmla="*/ 2147483646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1"/>
                </a:lnTo>
                <a:lnTo>
                  <a:pt x="39" y="0"/>
                </a:lnTo>
                <a:lnTo>
                  <a:pt x="0" y="71"/>
                </a:lnTo>
                <a:close/>
              </a:path>
            </a:pathLst>
          </a:custGeom>
          <a:solidFill>
            <a:schemeClr val="tx1"/>
          </a:solidFill>
          <a:ln w="9525">
            <a:solidFill>
              <a:schemeClr val="tx1"/>
            </a:solidFill>
            <a:round/>
            <a:headEnd/>
            <a:tailEnd/>
          </a:ln>
        </p:spPr>
        <p:txBody>
          <a:bodyPr/>
          <a:lstStyle/>
          <a:p>
            <a:endParaRPr lang="en-US"/>
          </a:p>
        </p:txBody>
      </p:sp>
      <p:sp>
        <p:nvSpPr>
          <p:cNvPr id="115949" name="Freeform 898"/>
          <p:cNvSpPr>
            <a:spLocks/>
          </p:cNvSpPr>
          <p:nvPr/>
        </p:nvSpPr>
        <p:spPr bwMode="auto">
          <a:xfrm>
            <a:off x="5218113" y="5254625"/>
            <a:ext cx="14287"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1"/>
                </a:lnTo>
                <a:lnTo>
                  <a:pt x="39"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115950" name="Freeform 899"/>
          <p:cNvSpPr>
            <a:spLocks/>
          </p:cNvSpPr>
          <p:nvPr/>
        </p:nvSpPr>
        <p:spPr bwMode="auto">
          <a:xfrm>
            <a:off x="5230813" y="5253038"/>
            <a:ext cx="120650" cy="9525"/>
          </a:xfrm>
          <a:custGeom>
            <a:avLst/>
            <a:gdLst>
              <a:gd name="T0" fmla="*/ 2147483646 w 454"/>
              <a:gd name="T1" fmla="*/ 0 h 39"/>
              <a:gd name="T2" fmla="*/ 0 w 454"/>
              <a:gd name="T3" fmla="*/ 2147483646 h 39"/>
              <a:gd name="T4" fmla="*/ 2147483646 w 454"/>
              <a:gd name="T5" fmla="*/ 2147483646 h 39"/>
              <a:gd name="T6" fmla="*/ 2147483646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2" y="0"/>
                </a:moveTo>
                <a:lnTo>
                  <a:pt x="0" y="17"/>
                </a:lnTo>
                <a:lnTo>
                  <a:pt x="454" y="39"/>
                </a:lnTo>
                <a:lnTo>
                  <a:pt x="2" y="0"/>
                </a:lnTo>
                <a:close/>
              </a:path>
            </a:pathLst>
          </a:custGeom>
          <a:solidFill>
            <a:schemeClr val="tx1"/>
          </a:solidFill>
          <a:ln w="9525">
            <a:solidFill>
              <a:schemeClr val="tx1"/>
            </a:solidFill>
            <a:round/>
            <a:headEnd/>
            <a:tailEnd/>
          </a:ln>
        </p:spPr>
        <p:txBody>
          <a:bodyPr/>
          <a:lstStyle/>
          <a:p>
            <a:endParaRPr lang="en-US"/>
          </a:p>
        </p:txBody>
      </p:sp>
      <p:sp>
        <p:nvSpPr>
          <p:cNvPr id="115951" name="Freeform 900"/>
          <p:cNvSpPr>
            <a:spLocks/>
          </p:cNvSpPr>
          <p:nvPr/>
        </p:nvSpPr>
        <p:spPr bwMode="auto">
          <a:xfrm>
            <a:off x="5230813" y="5256213"/>
            <a:ext cx="120650" cy="11112"/>
          </a:xfrm>
          <a:custGeom>
            <a:avLst/>
            <a:gdLst>
              <a:gd name="T0" fmla="*/ 0 w 454"/>
              <a:gd name="T1" fmla="*/ 0 h 39"/>
              <a:gd name="T2" fmla="*/ 2147483646 w 454"/>
              <a:gd name="T3" fmla="*/ 2147483646 h 39"/>
              <a:gd name="T4" fmla="*/ 2147483646 w 454"/>
              <a:gd name="T5" fmla="*/ 2147483646 h 39"/>
              <a:gd name="T6" fmla="*/ 0 w 454"/>
              <a:gd name="T7" fmla="*/ 0 h 39"/>
              <a:gd name="T8" fmla="*/ 0 60000 65536"/>
              <a:gd name="T9" fmla="*/ 0 60000 65536"/>
              <a:gd name="T10" fmla="*/ 0 60000 65536"/>
              <a:gd name="T11" fmla="*/ 0 60000 65536"/>
              <a:gd name="T12" fmla="*/ 0 w 454"/>
              <a:gd name="T13" fmla="*/ 0 h 39"/>
              <a:gd name="T14" fmla="*/ 454 w 454"/>
              <a:gd name="T15" fmla="*/ 39 h 39"/>
            </a:gdLst>
            <a:ahLst/>
            <a:cxnLst>
              <a:cxn ang="T8">
                <a:pos x="T0" y="T1"/>
              </a:cxn>
              <a:cxn ang="T9">
                <a:pos x="T2" y="T3"/>
              </a:cxn>
              <a:cxn ang="T10">
                <a:pos x="T4" y="T5"/>
              </a:cxn>
              <a:cxn ang="T11">
                <a:pos x="T6" y="T7"/>
              </a:cxn>
            </a:cxnLst>
            <a:rect l="T12" t="T13" r="T14" b="T15"/>
            <a:pathLst>
              <a:path w="454" h="39">
                <a:moveTo>
                  <a:pt x="0" y="0"/>
                </a:moveTo>
                <a:lnTo>
                  <a:pt x="454" y="22"/>
                </a:lnTo>
                <a:lnTo>
                  <a:pt x="453" y="39"/>
                </a:lnTo>
                <a:lnTo>
                  <a:pt x="0" y="0"/>
                </a:lnTo>
                <a:close/>
              </a:path>
            </a:pathLst>
          </a:custGeom>
          <a:solidFill>
            <a:schemeClr val="tx1"/>
          </a:solidFill>
          <a:ln w="9525">
            <a:solidFill>
              <a:schemeClr val="tx1"/>
            </a:solidFill>
            <a:round/>
            <a:headEnd/>
            <a:tailEnd/>
          </a:ln>
        </p:spPr>
        <p:txBody>
          <a:bodyPr/>
          <a:lstStyle/>
          <a:p>
            <a:endParaRPr lang="en-US"/>
          </a:p>
        </p:txBody>
      </p:sp>
      <p:sp>
        <p:nvSpPr>
          <p:cNvPr id="115952" name="Freeform 901"/>
          <p:cNvSpPr>
            <a:spLocks/>
          </p:cNvSpPr>
          <p:nvPr/>
        </p:nvSpPr>
        <p:spPr bwMode="auto">
          <a:xfrm>
            <a:off x="5230813" y="5253038"/>
            <a:ext cx="120650" cy="14287"/>
          </a:xfrm>
          <a:custGeom>
            <a:avLst/>
            <a:gdLst>
              <a:gd name="T0" fmla="*/ 2147483646 w 454"/>
              <a:gd name="T1" fmla="*/ 0 h 56"/>
              <a:gd name="T2" fmla="*/ 0 w 454"/>
              <a:gd name="T3" fmla="*/ 2147483646 h 56"/>
              <a:gd name="T4" fmla="*/ 2147483646 w 454"/>
              <a:gd name="T5" fmla="*/ 2147483646 h 56"/>
              <a:gd name="T6" fmla="*/ 2147483646 w 454"/>
              <a:gd name="T7" fmla="*/ 2147483646 h 56"/>
              <a:gd name="T8" fmla="*/ 2147483646 w 454"/>
              <a:gd name="T9" fmla="*/ 0 h 56"/>
              <a:gd name="T10" fmla="*/ 0 60000 65536"/>
              <a:gd name="T11" fmla="*/ 0 60000 65536"/>
              <a:gd name="T12" fmla="*/ 0 60000 65536"/>
              <a:gd name="T13" fmla="*/ 0 60000 65536"/>
              <a:gd name="T14" fmla="*/ 0 60000 65536"/>
              <a:gd name="T15" fmla="*/ 0 w 454"/>
              <a:gd name="T16" fmla="*/ 0 h 56"/>
              <a:gd name="T17" fmla="*/ 454 w 454"/>
              <a:gd name="T18" fmla="*/ 56 h 56"/>
            </a:gdLst>
            <a:ahLst/>
            <a:cxnLst>
              <a:cxn ang="T10">
                <a:pos x="T0" y="T1"/>
              </a:cxn>
              <a:cxn ang="T11">
                <a:pos x="T2" y="T3"/>
              </a:cxn>
              <a:cxn ang="T12">
                <a:pos x="T4" y="T5"/>
              </a:cxn>
              <a:cxn ang="T13">
                <a:pos x="T6" y="T7"/>
              </a:cxn>
              <a:cxn ang="T14">
                <a:pos x="T8" y="T9"/>
              </a:cxn>
            </a:cxnLst>
            <a:rect l="T15" t="T16" r="T17" b="T18"/>
            <a:pathLst>
              <a:path w="454" h="56">
                <a:moveTo>
                  <a:pt x="2" y="0"/>
                </a:moveTo>
                <a:lnTo>
                  <a:pt x="0" y="17"/>
                </a:lnTo>
                <a:lnTo>
                  <a:pt x="453" y="56"/>
                </a:lnTo>
                <a:lnTo>
                  <a:pt x="454" y="39"/>
                </a:lnTo>
                <a:lnTo>
                  <a:pt x="2" y="0"/>
                </a:lnTo>
                <a:close/>
              </a:path>
            </a:pathLst>
          </a:custGeom>
          <a:solidFill>
            <a:schemeClr val="tx1"/>
          </a:solidFill>
          <a:ln w="0">
            <a:solidFill>
              <a:schemeClr val="tx1"/>
            </a:solidFill>
            <a:round/>
            <a:headEnd/>
            <a:tailEnd/>
          </a:ln>
        </p:spPr>
        <p:txBody>
          <a:bodyPr/>
          <a:lstStyle/>
          <a:p>
            <a:endParaRPr lang="en-US"/>
          </a:p>
        </p:txBody>
      </p:sp>
      <p:sp>
        <p:nvSpPr>
          <p:cNvPr id="115953" name="Freeform 902"/>
          <p:cNvSpPr>
            <a:spLocks/>
          </p:cNvSpPr>
          <p:nvPr/>
        </p:nvSpPr>
        <p:spPr bwMode="auto">
          <a:xfrm>
            <a:off x="7986713" y="2549525"/>
            <a:ext cx="98425" cy="7938"/>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5954" name="Freeform 903"/>
          <p:cNvSpPr>
            <a:spLocks/>
          </p:cNvSpPr>
          <p:nvPr/>
        </p:nvSpPr>
        <p:spPr bwMode="auto">
          <a:xfrm>
            <a:off x="7986713" y="2546350"/>
            <a:ext cx="98425" cy="9525"/>
          </a:xfrm>
          <a:custGeom>
            <a:avLst/>
            <a:gdLst>
              <a:gd name="T0" fmla="*/ 2147483646 w 368"/>
              <a:gd name="T1" fmla="*/ 2147483646 h 31"/>
              <a:gd name="T2" fmla="*/ 0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8"/>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115955" name="Freeform 904"/>
          <p:cNvSpPr>
            <a:spLocks/>
          </p:cNvSpPr>
          <p:nvPr/>
        </p:nvSpPr>
        <p:spPr bwMode="auto">
          <a:xfrm>
            <a:off x="7986713" y="2546350"/>
            <a:ext cx="98425" cy="11113"/>
          </a:xfrm>
          <a:custGeom>
            <a:avLst/>
            <a:gdLst>
              <a:gd name="T0" fmla="*/ 2147483646 w 368"/>
              <a:gd name="T1" fmla="*/ 2147483646 h 40"/>
              <a:gd name="T2" fmla="*/ 2147483646 w 368"/>
              <a:gd name="T3" fmla="*/ 2147483646 h 40"/>
              <a:gd name="T4" fmla="*/ 0 w 368"/>
              <a:gd name="T5" fmla="*/ 0 h 40"/>
              <a:gd name="T6" fmla="*/ 0 w 368"/>
              <a:gd name="T7" fmla="*/ 2147483646 h 40"/>
              <a:gd name="T8" fmla="*/ 2147483646 w 368"/>
              <a:gd name="T9" fmla="*/ 2147483646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1"/>
                </a:lnTo>
                <a:lnTo>
                  <a:pt x="0"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115956" name="Freeform 905"/>
          <p:cNvSpPr>
            <a:spLocks/>
          </p:cNvSpPr>
          <p:nvPr/>
        </p:nvSpPr>
        <p:spPr bwMode="auto">
          <a:xfrm>
            <a:off x="8008938" y="2303463"/>
            <a:ext cx="231775" cy="20637"/>
          </a:xfrm>
          <a:custGeom>
            <a:avLst/>
            <a:gdLst>
              <a:gd name="T0" fmla="*/ 2147483646 w 877"/>
              <a:gd name="T1" fmla="*/ 2147483646 h 76"/>
              <a:gd name="T2" fmla="*/ 2147483646 w 877"/>
              <a:gd name="T3" fmla="*/ 2147483646 h 76"/>
              <a:gd name="T4" fmla="*/ 0 w 877"/>
              <a:gd name="T5" fmla="*/ 0 h 76"/>
              <a:gd name="T6" fmla="*/ 2147483646 w 877"/>
              <a:gd name="T7" fmla="*/ 2147483646 h 76"/>
              <a:gd name="T8" fmla="*/ 0 60000 65536"/>
              <a:gd name="T9" fmla="*/ 0 60000 65536"/>
              <a:gd name="T10" fmla="*/ 0 60000 65536"/>
              <a:gd name="T11" fmla="*/ 0 60000 65536"/>
              <a:gd name="T12" fmla="*/ 0 w 877"/>
              <a:gd name="T13" fmla="*/ 0 h 76"/>
              <a:gd name="T14" fmla="*/ 877 w 877"/>
              <a:gd name="T15" fmla="*/ 76 h 76"/>
            </a:gdLst>
            <a:ahLst/>
            <a:cxnLst>
              <a:cxn ang="T8">
                <a:pos x="T0" y="T1"/>
              </a:cxn>
              <a:cxn ang="T9">
                <a:pos x="T2" y="T3"/>
              </a:cxn>
              <a:cxn ang="T10">
                <a:pos x="T4" y="T5"/>
              </a:cxn>
              <a:cxn ang="T11">
                <a:pos x="T6" y="T7"/>
              </a:cxn>
            </a:cxnLst>
            <a:rect l="T12" t="T13" r="T14" b="T15"/>
            <a:pathLst>
              <a:path w="877" h="76">
                <a:moveTo>
                  <a:pt x="877" y="76"/>
                </a:moveTo>
                <a:lnTo>
                  <a:pt x="877" y="68"/>
                </a:lnTo>
                <a:lnTo>
                  <a:pt x="0" y="0"/>
                </a:lnTo>
                <a:lnTo>
                  <a:pt x="877" y="76"/>
                </a:lnTo>
                <a:close/>
              </a:path>
            </a:pathLst>
          </a:custGeom>
          <a:solidFill>
            <a:schemeClr val="tx1"/>
          </a:solidFill>
          <a:ln w="9525">
            <a:solidFill>
              <a:schemeClr val="tx1"/>
            </a:solidFill>
            <a:round/>
            <a:headEnd/>
            <a:tailEnd/>
          </a:ln>
        </p:spPr>
        <p:txBody>
          <a:bodyPr/>
          <a:lstStyle/>
          <a:p>
            <a:endParaRPr lang="en-US"/>
          </a:p>
        </p:txBody>
      </p:sp>
      <p:sp>
        <p:nvSpPr>
          <p:cNvPr id="115957" name="Freeform 906"/>
          <p:cNvSpPr>
            <a:spLocks/>
          </p:cNvSpPr>
          <p:nvPr/>
        </p:nvSpPr>
        <p:spPr bwMode="auto">
          <a:xfrm>
            <a:off x="8008938" y="2300288"/>
            <a:ext cx="231775" cy="20637"/>
          </a:xfrm>
          <a:custGeom>
            <a:avLst/>
            <a:gdLst>
              <a:gd name="T0" fmla="*/ 2147483646 w 877"/>
              <a:gd name="T1" fmla="*/ 2147483646 h 77"/>
              <a:gd name="T2" fmla="*/ 0 w 877"/>
              <a:gd name="T3" fmla="*/ 2147483646 h 77"/>
              <a:gd name="T4" fmla="*/ 2147483646 w 877"/>
              <a:gd name="T5" fmla="*/ 0 h 77"/>
              <a:gd name="T6" fmla="*/ 2147483646 w 877"/>
              <a:gd name="T7" fmla="*/ 2147483646 h 77"/>
              <a:gd name="T8" fmla="*/ 0 60000 65536"/>
              <a:gd name="T9" fmla="*/ 0 60000 65536"/>
              <a:gd name="T10" fmla="*/ 0 60000 65536"/>
              <a:gd name="T11" fmla="*/ 0 60000 65536"/>
              <a:gd name="T12" fmla="*/ 0 w 877"/>
              <a:gd name="T13" fmla="*/ 0 h 77"/>
              <a:gd name="T14" fmla="*/ 877 w 877"/>
              <a:gd name="T15" fmla="*/ 77 h 77"/>
            </a:gdLst>
            <a:ahLst/>
            <a:cxnLst>
              <a:cxn ang="T8">
                <a:pos x="T0" y="T1"/>
              </a:cxn>
              <a:cxn ang="T9">
                <a:pos x="T2" y="T3"/>
              </a:cxn>
              <a:cxn ang="T10">
                <a:pos x="T4" y="T5"/>
              </a:cxn>
              <a:cxn ang="T11">
                <a:pos x="T6" y="T7"/>
              </a:cxn>
            </a:cxnLst>
            <a:rect l="T12" t="T13" r="T14" b="T15"/>
            <a:pathLst>
              <a:path w="877" h="77">
                <a:moveTo>
                  <a:pt x="877" y="77"/>
                </a:moveTo>
                <a:lnTo>
                  <a:pt x="0" y="9"/>
                </a:lnTo>
                <a:lnTo>
                  <a:pt x="1" y="0"/>
                </a:lnTo>
                <a:lnTo>
                  <a:pt x="877" y="77"/>
                </a:lnTo>
                <a:close/>
              </a:path>
            </a:pathLst>
          </a:custGeom>
          <a:solidFill>
            <a:schemeClr val="tx1"/>
          </a:solidFill>
          <a:ln w="9525">
            <a:solidFill>
              <a:schemeClr val="tx1"/>
            </a:solidFill>
            <a:round/>
            <a:headEnd/>
            <a:tailEnd/>
          </a:ln>
        </p:spPr>
        <p:txBody>
          <a:bodyPr/>
          <a:lstStyle/>
          <a:p>
            <a:endParaRPr lang="en-US"/>
          </a:p>
        </p:txBody>
      </p:sp>
      <p:sp>
        <p:nvSpPr>
          <p:cNvPr id="115958" name="Freeform 907"/>
          <p:cNvSpPr>
            <a:spLocks/>
          </p:cNvSpPr>
          <p:nvPr/>
        </p:nvSpPr>
        <p:spPr bwMode="auto">
          <a:xfrm>
            <a:off x="8008938" y="2300288"/>
            <a:ext cx="231775" cy="23812"/>
          </a:xfrm>
          <a:custGeom>
            <a:avLst/>
            <a:gdLst>
              <a:gd name="T0" fmla="*/ 2147483646 w 877"/>
              <a:gd name="T1" fmla="*/ 2147483646 h 85"/>
              <a:gd name="T2" fmla="*/ 2147483646 w 877"/>
              <a:gd name="T3" fmla="*/ 2147483646 h 85"/>
              <a:gd name="T4" fmla="*/ 2147483646 w 877"/>
              <a:gd name="T5" fmla="*/ 0 h 85"/>
              <a:gd name="T6" fmla="*/ 0 w 877"/>
              <a:gd name="T7" fmla="*/ 2147483646 h 85"/>
              <a:gd name="T8" fmla="*/ 2147483646 w 877"/>
              <a:gd name="T9" fmla="*/ 2147483646 h 85"/>
              <a:gd name="T10" fmla="*/ 0 60000 65536"/>
              <a:gd name="T11" fmla="*/ 0 60000 65536"/>
              <a:gd name="T12" fmla="*/ 0 60000 65536"/>
              <a:gd name="T13" fmla="*/ 0 60000 65536"/>
              <a:gd name="T14" fmla="*/ 0 60000 65536"/>
              <a:gd name="T15" fmla="*/ 0 w 877"/>
              <a:gd name="T16" fmla="*/ 0 h 85"/>
              <a:gd name="T17" fmla="*/ 877 w 877"/>
              <a:gd name="T18" fmla="*/ 85 h 85"/>
            </a:gdLst>
            <a:ahLst/>
            <a:cxnLst>
              <a:cxn ang="T10">
                <a:pos x="T0" y="T1"/>
              </a:cxn>
              <a:cxn ang="T11">
                <a:pos x="T2" y="T3"/>
              </a:cxn>
              <a:cxn ang="T12">
                <a:pos x="T4" y="T5"/>
              </a:cxn>
              <a:cxn ang="T13">
                <a:pos x="T6" y="T7"/>
              </a:cxn>
              <a:cxn ang="T14">
                <a:pos x="T8" y="T9"/>
              </a:cxn>
            </a:cxnLst>
            <a:rect l="T15" t="T16" r="T17" b="T18"/>
            <a:pathLst>
              <a:path w="877" h="85">
                <a:moveTo>
                  <a:pt x="877" y="85"/>
                </a:moveTo>
                <a:lnTo>
                  <a:pt x="877" y="77"/>
                </a:lnTo>
                <a:lnTo>
                  <a:pt x="1" y="0"/>
                </a:lnTo>
                <a:lnTo>
                  <a:pt x="0" y="9"/>
                </a:lnTo>
                <a:lnTo>
                  <a:pt x="877" y="85"/>
                </a:lnTo>
                <a:close/>
              </a:path>
            </a:pathLst>
          </a:custGeom>
          <a:solidFill>
            <a:schemeClr val="tx1"/>
          </a:solidFill>
          <a:ln w="0">
            <a:solidFill>
              <a:schemeClr val="tx1"/>
            </a:solidFill>
            <a:round/>
            <a:headEnd/>
            <a:tailEnd/>
          </a:ln>
        </p:spPr>
        <p:txBody>
          <a:bodyPr/>
          <a:lstStyle/>
          <a:p>
            <a:endParaRPr lang="en-US"/>
          </a:p>
        </p:txBody>
      </p:sp>
      <p:sp>
        <p:nvSpPr>
          <p:cNvPr id="115959" name="Freeform 908"/>
          <p:cNvSpPr>
            <a:spLocks/>
          </p:cNvSpPr>
          <p:nvPr/>
        </p:nvSpPr>
        <p:spPr bwMode="auto">
          <a:xfrm>
            <a:off x="8005763" y="2325688"/>
            <a:ext cx="98425" cy="7937"/>
          </a:xfrm>
          <a:custGeom>
            <a:avLst/>
            <a:gdLst>
              <a:gd name="T0" fmla="*/ 2147483646 w 368"/>
              <a:gd name="T1" fmla="*/ 2147483646 h 33"/>
              <a:gd name="T2" fmla="*/ 2147483646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368" y="29"/>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115960" name="Freeform 909"/>
          <p:cNvSpPr>
            <a:spLocks/>
          </p:cNvSpPr>
          <p:nvPr/>
        </p:nvSpPr>
        <p:spPr bwMode="auto">
          <a:xfrm>
            <a:off x="8005763" y="2324100"/>
            <a:ext cx="98425" cy="7938"/>
          </a:xfrm>
          <a:custGeom>
            <a:avLst/>
            <a:gdLst>
              <a:gd name="T0" fmla="*/ 2147483646 w 368"/>
              <a:gd name="T1" fmla="*/ 2147483646 h 33"/>
              <a:gd name="T2" fmla="*/ 0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4"/>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115961" name="Freeform 910"/>
          <p:cNvSpPr>
            <a:spLocks/>
          </p:cNvSpPr>
          <p:nvPr/>
        </p:nvSpPr>
        <p:spPr bwMode="auto">
          <a:xfrm>
            <a:off x="8005763" y="2324100"/>
            <a:ext cx="98425" cy="9525"/>
          </a:xfrm>
          <a:custGeom>
            <a:avLst/>
            <a:gdLst>
              <a:gd name="T0" fmla="*/ 2147483646 w 368"/>
              <a:gd name="T1" fmla="*/ 2147483646 h 37"/>
              <a:gd name="T2" fmla="*/ 2147483646 w 368"/>
              <a:gd name="T3" fmla="*/ 2147483646 h 37"/>
              <a:gd name="T4" fmla="*/ 0 w 368"/>
              <a:gd name="T5" fmla="*/ 0 h 37"/>
              <a:gd name="T6" fmla="*/ 0 w 368"/>
              <a:gd name="T7" fmla="*/ 2147483646 h 37"/>
              <a:gd name="T8" fmla="*/ 2147483646 w 368"/>
              <a:gd name="T9" fmla="*/ 2147483646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8" y="37"/>
                </a:moveTo>
                <a:lnTo>
                  <a:pt x="368" y="33"/>
                </a:lnTo>
                <a:lnTo>
                  <a:pt x="0" y="0"/>
                </a:lnTo>
                <a:lnTo>
                  <a:pt x="0" y="4"/>
                </a:lnTo>
                <a:lnTo>
                  <a:pt x="368" y="37"/>
                </a:lnTo>
                <a:close/>
              </a:path>
            </a:pathLst>
          </a:custGeom>
          <a:solidFill>
            <a:schemeClr val="tx1"/>
          </a:solidFill>
          <a:ln w="0">
            <a:solidFill>
              <a:schemeClr val="tx1"/>
            </a:solidFill>
            <a:round/>
            <a:headEnd/>
            <a:tailEnd/>
          </a:ln>
        </p:spPr>
        <p:txBody>
          <a:bodyPr/>
          <a:lstStyle/>
          <a:p>
            <a:endParaRPr lang="en-US"/>
          </a:p>
        </p:txBody>
      </p:sp>
      <p:sp>
        <p:nvSpPr>
          <p:cNvPr id="115962" name="Freeform 911"/>
          <p:cNvSpPr>
            <a:spLocks/>
          </p:cNvSpPr>
          <p:nvPr/>
        </p:nvSpPr>
        <p:spPr bwMode="auto">
          <a:xfrm>
            <a:off x="7986713" y="2547938"/>
            <a:ext cx="98425" cy="9525"/>
          </a:xfrm>
          <a:custGeom>
            <a:avLst/>
            <a:gdLst>
              <a:gd name="T0" fmla="*/ 2147483646 w 368"/>
              <a:gd name="T1" fmla="*/ 2147483646 h 32"/>
              <a:gd name="T2" fmla="*/ 2147483646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5963" name="Freeform 912"/>
          <p:cNvSpPr>
            <a:spLocks/>
          </p:cNvSpPr>
          <p:nvPr/>
        </p:nvSpPr>
        <p:spPr bwMode="auto">
          <a:xfrm>
            <a:off x="7986713" y="2547938"/>
            <a:ext cx="98425" cy="7937"/>
          </a:xfrm>
          <a:custGeom>
            <a:avLst/>
            <a:gdLst>
              <a:gd name="T0" fmla="*/ 2147483646 w 368"/>
              <a:gd name="T1" fmla="*/ 2147483646 h 32"/>
              <a:gd name="T2" fmla="*/ 0 w 368"/>
              <a:gd name="T3" fmla="*/ 2147483646 h 32"/>
              <a:gd name="T4" fmla="*/ 0 w 368"/>
              <a:gd name="T5" fmla="*/ 0 h 32"/>
              <a:gd name="T6" fmla="*/ 2147483646 w 368"/>
              <a:gd name="T7" fmla="*/ 2147483646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5964" name="Freeform 913"/>
          <p:cNvSpPr>
            <a:spLocks/>
          </p:cNvSpPr>
          <p:nvPr/>
        </p:nvSpPr>
        <p:spPr bwMode="auto">
          <a:xfrm>
            <a:off x="7986713" y="2547938"/>
            <a:ext cx="98425" cy="9525"/>
          </a:xfrm>
          <a:custGeom>
            <a:avLst/>
            <a:gdLst>
              <a:gd name="T0" fmla="*/ 2147483646 w 368"/>
              <a:gd name="T1" fmla="*/ 2147483646 h 36"/>
              <a:gd name="T2" fmla="*/ 2147483646 w 368"/>
              <a:gd name="T3" fmla="*/ 2147483646 h 36"/>
              <a:gd name="T4" fmla="*/ 0 w 368"/>
              <a:gd name="T5" fmla="*/ 0 h 36"/>
              <a:gd name="T6" fmla="*/ 0 w 368"/>
              <a:gd name="T7" fmla="*/ 2147483646 h 36"/>
              <a:gd name="T8" fmla="*/ 2147483646 w 368"/>
              <a:gd name="T9" fmla="*/ 2147483646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115965" name="Freeform 914"/>
          <p:cNvSpPr>
            <a:spLocks/>
          </p:cNvSpPr>
          <p:nvPr/>
        </p:nvSpPr>
        <p:spPr bwMode="auto">
          <a:xfrm>
            <a:off x="7985125" y="2571750"/>
            <a:ext cx="96838" cy="7938"/>
          </a:xfrm>
          <a:custGeom>
            <a:avLst/>
            <a:gdLst>
              <a:gd name="T0" fmla="*/ 2147483646 w 369"/>
              <a:gd name="T1" fmla="*/ 2147483646 h 31"/>
              <a:gd name="T2" fmla="*/ 2147483646 w 369"/>
              <a:gd name="T3" fmla="*/ 2147483646 h 31"/>
              <a:gd name="T4" fmla="*/ 0 w 369"/>
              <a:gd name="T5" fmla="*/ 0 h 31"/>
              <a:gd name="T6" fmla="*/ 2147483646 w 369"/>
              <a:gd name="T7" fmla="*/ 2147483646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8" y="31"/>
                </a:moveTo>
                <a:lnTo>
                  <a:pt x="369" y="23"/>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115966" name="Freeform 915"/>
          <p:cNvSpPr>
            <a:spLocks/>
          </p:cNvSpPr>
          <p:nvPr/>
        </p:nvSpPr>
        <p:spPr bwMode="auto">
          <a:xfrm>
            <a:off x="7985125" y="2568575"/>
            <a:ext cx="96838"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5967" name="Freeform 916"/>
          <p:cNvSpPr>
            <a:spLocks/>
          </p:cNvSpPr>
          <p:nvPr/>
        </p:nvSpPr>
        <p:spPr bwMode="auto">
          <a:xfrm>
            <a:off x="7985125" y="2568575"/>
            <a:ext cx="96838" cy="11113"/>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9"/>
                </a:lnTo>
                <a:lnTo>
                  <a:pt x="368" y="40"/>
                </a:lnTo>
                <a:close/>
              </a:path>
            </a:pathLst>
          </a:custGeom>
          <a:solidFill>
            <a:schemeClr val="tx1"/>
          </a:solidFill>
          <a:ln w="0">
            <a:solidFill>
              <a:schemeClr val="tx1"/>
            </a:solidFill>
            <a:round/>
            <a:headEnd/>
            <a:tailEnd/>
          </a:ln>
        </p:spPr>
        <p:txBody>
          <a:bodyPr/>
          <a:lstStyle/>
          <a:p>
            <a:endParaRPr lang="en-US"/>
          </a:p>
        </p:txBody>
      </p:sp>
      <p:sp>
        <p:nvSpPr>
          <p:cNvPr id="115968" name="Freeform 917"/>
          <p:cNvSpPr>
            <a:spLocks/>
          </p:cNvSpPr>
          <p:nvPr/>
        </p:nvSpPr>
        <p:spPr bwMode="auto">
          <a:xfrm>
            <a:off x="7980363" y="2322513"/>
            <a:ext cx="261937" cy="2973387"/>
          </a:xfrm>
          <a:custGeom>
            <a:avLst/>
            <a:gdLst>
              <a:gd name="T0" fmla="*/ 2147483646 w 985"/>
              <a:gd name="T1" fmla="*/ 0 h 11237"/>
              <a:gd name="T2" fmla="*/ 2147483646 w 985"/>
              <a:gd name="T3" fmla="*/ 0 h 11237"/>
              <a:gd name="T4" fmla="*/ 0 w 985"/>
              <a:gd name="T5" fmla="*/ 2147483646 h 11237"/>
              <a:gd name="T6" fmla="*/ 2147483646 w 985"/>
              <a:gd name="T7" fmla="*/ 0 h 11237"/>
              <a:gd name="T8" fmla="*/ 0 60000 65536"/>
              <a:gd name="T9" fmla="*/ 0 60000 65536"/>
              <a:gd name="T10" fmla="*/ 0 60000 65536"/>
              <a:gd name="T11" fmla="*/ 0 60000 65536"/>
              <a:gd name="T12" fmla="*/ 0 w 985"/>
              <a:gd name="T13" fmla="*/ 0 h 11237"/>
              <a:gd name="T14" fmla="*/ 985 w 985"/>
              <a:gd name="T15" fmla="*/ 11237 h 11237"/>
            </a:gdLst>
            <a:ahLst/>
            <a:cxnLst>
              <a:cxn ang="T8">
                <a:pos x="T0" y="T1"/>
              </a:cxn>
              <a:cxn ang="T9">
                <a:pos x="T2" y="T3"/>
              </a:cxn>
              <a:cxn ang="T10">
                <a:pos x="T4" y="T5"/>
              </a:cxn>
              <a:cxn ang="T11">
                <a:pos x="T6" y="T7"/>
              </a:cxn>
            </a:cxnLst>
            <a:rect l="T12" t="T13" r="T14" b="T15"/>
            <a:pathLst>
              <a:path w="985" h="11237">
                <a:moveTo>
                  <a:pt x="985" y="0"/>
                </a:moveTo>
                <a:lnTo>
                  <a:pt x="977" y="0"/>
                </a:lnTo>
                <a:lnTo>
                  <a:pt x="0" y="11237"/>
                </a:lnTo>
                <a:lnTo>
                  <a:pt x="985" y="0"/>
                </a:lnTo>
                <a:close/>
              </a:path>
            </a:pathLst>
          </a:custGeom>
          <a:solidFill>
            <a:schemeClr val="tx1"/>
          </a:solidFill>
          <a:ln w="9525">
            <a:solidFill>
              <a:schemeClr val="tx1"/>
            </a:solidFill>
            <a:round/>
            <a:headEnd/>
            <a:tailEnd/>
          </a:ln>
        </p:spPr>
        <p:txBody>
          <a:bodyPr/>
          <a:lstStyle/>
          <a:p>
            <a:endParaRPr lang="en-US"/>
          </a:p>
        </p:txBody>
      </p:sp>
      <p:sp>
        <p:nvSpPr>
          <p:cNvPr id="115969" name="Freeform 918"/>
          <p:cNvSpPr>
            <a:spLocks/>
          </p:cNvSpPr>
          <p:nvPr/>
        </p:nvSpPr>
        <p:spPr bwMode="auto">
          <a:xfrm>
            <a:off x="7978775" y="2322513"/>
            <a:ext cx="260350" cy="2973387"/>
          </a:xfrm>
          <a:custGeom>
            <a:avLst/>
            <a:gdLst>
              <a:gd name="T0" fmla="*/ 2147483646 w 987"/>
              <a:gd name="T1" fmla="*/ 0 h 11237"/>
              <a:gd name="T2" fmla="*/ 2147483646 w 987"/>
              <a:gd name="T3" fmla="*/ 2147483646 h 11237"/>
              <a:gd name="T4" fmla="*/ 0 w 987"/>
              <a:gd name="T5" fmla="*/ 2147483646 h 11237"/>
              <a:gd name="T6" fmla="*/ 2147483646 w 987"/>
              <a:gd name="T7" fmla="*/ 0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0"/>
                </a:moveTo>
                <a:lnTo>
                  <a:pt x="10" y="11237"/>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115970" name="Freeform 919"/>
          <p:cNvSpPr>
            <a:spLocks/>
          </p:cNvSpPr>
          <p:nvPr/>
        </p:nvSpPr>
        <p:spPr bwMode="auto">
          <a:xfrm>
            <a:off x="7978775" y="2322513"/>
            <a:ext cx="263525" cy="2973387"/>
          </a:xfrm>
          <a:custGeom>
            <a:avLst/>
            <a:gdLst>
              <a:gd name="T0" fmla="*/ 2147483646 w 995"/>
              <a:gd name="T1" fmla="*/ 0 h 11237"/>
              <a:gd name="T2" fmla="*/ 2147483646 w 995"/>
              <a:gd name="T3" fmla="*/ 0 h 11237"/>
              <a:gd name="T4" fmla="*/ 0 w 995"/>
              <a:gd name="T5" fmla="*/ 2147483646 h 11237"/>
              <a:gd name="T6" fmla="*/ 2147483646 w 995"/>
              <a:gd name="T7" fmla="*/ 2147483646 h 11237"/>
              <a:gd name="T8" fmla="*/ 2147483646 w 995"/>
              <a:gd name="T9" fmla="*/ 0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0"/>
                </a:moveTo>
                <a:lnTo>
                  <a:pt x="987" y="0"/>
                </a:lnTo>
                <a:lnTo>
                  <a:pt x="0" y="11237"/>
                </a:lnTo>
                <a:lnTo>
                  <a:pt x="10" y="11237"/>
                </a:lnTo>
                <a:lnTo>
                  <a:pt x="995" y="0"/>
                </a:lnTo>
                <a:close/>
              </a:path>
            </a:pathLst>
          </a:custGeom>
          <a:solidFill>
            <a:schemeClr val="tx1"/>
          </a:solidFill>
          <a:ln w="0">
            <a:solidFill>
              <a:schemeClr val="tx1"/>
            </a:solidFill>
            <a:round/>
            <a:headEnd/>
            <a:tailEnd/>
          </a:ln>
        </p:spPr>
        <p:txBody>
          <a:bodyPr/>
          <a:lstStyle/>
          <a:p>
            <a:endParaRPr lang="en-US"/>
          </a:p>
        </p:txBody>
      </p:sp>
      <p:sp>
        <p:nvSpPr>
          <p:cNvPr id="115971" name="Freeform 920"/>
          <p:cNvSpPr>
            <a:spLocks/>
          </p:cNvSpPr>
          <p:nvPr/>
        </p:nvSpPr>
        <p:spPr bwMode="auto">
          <a:xfrm>
            <a:off x="7954963" y="2320925"/>
            <a:ext cx="263525" cy="3000375"/>
          </a:xfrm>
          <a:custGeom>
            <a:avLst/>
            <a:gdLst>
              <a:gd name="T0" fmla="*/ 2147483646 w 996"/>
              <a:gd name="T1" fmla="*/ 0 h 11339"/>
              <a:gd name="T2" fmla="*/ 2147483646 w 996"/>
              <a:gd name="T3" fmla="*/ 0 h 11339"/>
              <a:gd name="T4" fmla="*/ 0 w 996"/>
              <a:gd name="T5" fmla="*/ 2147483646 h 11339"/>
              <a:gd name="T6" fmla="*/ 2147483646 w 996"/>
              <a:gd name="T7" fmla="*/ 0 h 11339"/>
              <a:gd name="T8" fmla="*/ 0 60000 65536"/>
              <a:gd name="T9" fmla="*/ 0 60000 65536"/>
              <a:gd name="T10" fmla="*/ 0 60000 65536"/>
              <a:gd name="T11" fmla="*/ 0 60000 65536"/>
              <a:gd name="T12" fmla="*/ 0 w 996"/>
              <a:gd name="T13" fmla="*/ 0 h 11339"/>
              <a:gd name="T14" fmla="*/ 996 w 996"/>
              <a:gd name="T15" fmla="*/ 11339 h 11339"/>
            </a:gdLst>
            <a:ahLst/>
            <a:cxnLst>
              <a:cxn ang="T8">
                <a:pos x="T0" y="T1"/>
              </a:cxn>
              <a:cxn ang="T9">
                <a:pos x="T2" y="T3"/>
              </a:cxn>
              <a:cxn ang="T10">
                <a:pos x="T4" y="T5"/>
              </a:cxn>
              <a:cxn ang="T11">
                <a:pos x="T6" y="T7"/>
              </a:cxn>
            </a:cxnLst>
            <a:rect l="T12" t="T13" r="T14" b="T15"/>
            <a:pathLst>
              <a:path w="996" h="11339">
                <a:moveTo>
                  <a:pt x="996" y="0"/>
                </a:moveTo>
                <a:lnTo>
                  <a:pt x="991" y="0"/>
                </a:lnTo>
                <a:lnTo>
                  <a:pt x="0" y="11339"/>
                </a:lnTo>
                <a:lnTo>
                  <a:pt x="996" y="0"/>
                </a:lnTo>
                <a:close/>
              </a:path>
            </a:pathLst>
          </a:custGeom>
          <a:solidFill>
            <a:schemeClr val="tx1"/>
          </a:solidFill>
          <a:ln w="9525">
            <a:solidFill>
              <a:schemeClr val="tx1"/>
            </a:solidFill>
            <a:round/>
            <a:headEnd/>
            <a:tailEnd/>
          </a:ln>
        </p:spPr>
        <p:txBody>
          <a:bodyPr/>
          <a:lstStyle/>
          <a:p>
            <a:endParaRPr lang="en-US"/>
          </a:p>
        </p:txBody>
      </p:sp>
      <p:sp>
        <p:nvSpPr>
          <p:cNvPr id="115972" name="Freeform 921"/>
          <p:cNvSpPr>
            <a:spLocks/>
          </p:cNvSpPr>
          <p:nvPr/>
        </p:nvSpPr>
        <p:spPr bwMode="auto">
          <a:xfrm>
            <a:off x="7954963" y="2320925"/>
            <a:ext cx="261937" cy="3000375"/>
          </a:xfrm>
          <a:custGeom>
            <a:avLst/>
            <a:gdLst>
              <a:gd name="T0" fmla="*/ 2147483646 w 995"/>
              <a:gd name="T1" fmla="*/ 0 h 11339"/>
              <a:gd name="T2" fmla="*/ 2147483646 w 995"/>
              <a:gd name="T3" fmla="*/ 2147483646 h 11339"/>
              <a:gd name="T4" fmla="*/ 0 w 995"/>
              <a:gd name="T5" fmla="*/ 2147483646 h 11339"/>
              <a:gd name="T6" fmla="*/ 2147483646 w 995"/>
              <a:gd name="T7" fmla="*/ 0 h 11339"/>
              <a:gd name="T8" fmla="*/ 0 60000 65536"/>
              <a:gd name="T9" fmla="*/ 0 60000 65536"/>
              <a:gd name="T10" fmla="*/ 0 60000 65536"/>
              <a:gd name="T11" fmla="*/ 0 60000 65536"/>
              <a:gd name="T12" fmla="*/ 0 w 995"/>
              <a:gd name="T13" fmla="*/ 0 h 11339"/>
              <a:gd name="T14" fmla="*/ 995 w 995"/>
              <a:gd name="T15" fmla="*/ 11339 h 11339"/>
            </a:gdLst>
            <a:ahLst/>
            <a:cxnLst>
              <a:cxn ang="T8">
                <a:pos x="T0" y="T1"/>
              </a:cxn>
              <a:cxn ang="T9">
                <a:pos x="T2" y="T3"/>
              </a:cxn>
              <a:cxn ang="T10">
                <a:pos x="T4" y="T5"/>
              </a:cxn>
              <a:cxn ang="T11">
                <a:pos x="T6" y="T7"/>
              </a:cxn>
            </a:cxnLst>
            <a:rect l="T12" t="T13" r="T14" b="T15"/>
            <a:pathLst>
              <a:path w="995" h="11339">
                <a:moveTo>
                  <a:pt x="995" y="0"/>
                </a:moveTo>
                <a:lnTo>
                  <a:pt x="4" y="11339"/>
                </a:lnTo>
                <a:lnTo>
                  <a:pt x="0" y="11339"/>
                </a:lnTo>
                <a:lnTo>
                  <a:pt x="995" y="0"/>
                </a:lnTo>
                <a:close/>
              </a:path>
            </a:pathLst>
          </a:custGeom>
          <a:solidFill>
            <a:schemeClr val="tx1"/>
          </a:solidFill>
          <a:ln w="9525">
            <a:solidFill>
              <a:schemeClr val="tx1"/>
            </a:solidFill>
            <a:round/>
            <a:headEnd/>
            <a:tailEnd/>
          </a:ln>
        </p:spPr>
        <p:txBody>
          <a:bodyPr/>
          <a:lstStyle/>
          <a:p>
            <a:endParaRPr lang="en-US"/>
          </a:p>
        </p:txBody>
      </p:sp>
      <p:sp>
        <p:nvSpPr>
          <p:cNvPr id="115973" name="Freeform 922"/>
          <p:cNvSpPr>
            <a:spLocks/>
          </p:cNvSpPr>
          <p:nvPr/>
        </p:nvSpPr>
        <p:spPr bwMode="auto">
          <a:xfrm>
            <a:off x="7954963" y="2320925"/>
            <a:ext cx="263525" cy="3000375"/>
          </a:xfrm>
          <a:custGeom>
            <a:avLst/>
            <a:gdLst>
              <a:gd name="T0" fmla="*/ 2147483646 w 1000"/>
              <a:gd name="T1" fmla="*/ 0 h 11339"/>
              <a:gd name="T2" fmla="*/ 2147483646 w 1000"/>
              <a:gd name="T3" fmla="*/ 0 h 11339"/>
              <a:gd name="T4" fmla="*/ 0 w 1000"/>
              <a:gd name="T5" fmla="*/ 2147483646 h 11339"/>
              <a:gd name="T6" fmla="*/ 2147483646 w 1000"/>
              <a:gd name="T7" fmla="*/ 2147483646 h 11339"/>
              <a:gd name="T8" fmla="*/ 2147483646 w 1000"/>
              <a:gd name="T9" fmla="*/ 0 h 11339"/>
              <a:gd name="T10" fmla="*/ 0 60000 65536"/>
              <a:gd name="T11" fmla="*/ 0 60000 65536"/>
              <a:gd name="T12" fmla="*/ 0 60000 65536"/>
              <a:gd name="T13" fmla="*/ 0 60000 65536"/>
              <a:gd name="T14" fmla="*/ 0 60000 65536"/>
              <a:gd name="T15" fmla="*/ 0 w 1000"/>
              <a:gd name="T16" fmla="*/ 0 h 11339"/>
              <a:gd name="T17" fmla="*/ 1000 w 1000"/>
              <a:gd name="T18" fmla="*/ 11339 h 11339"/>
            </a:gdLst>
            <a:ahLst/>
            <a:cxnLst>
              <a:cxn ang="T10">
                <a:pos x="T0" y="T1"/>
              </a:cxn>
              <a:cxn ang="T11">
                <a:pos x="T2" y="T3"/>
              </a:cxn>
              <a:cxn ang="T12">
                <a:pos x="T4" y="T5"/>
              </a:cxn>
              <a:cxn ang="T13">
                <a:pos x="T6" y="T7"/>
              </a:cxn>
              <a:cxn ang="T14">
                <a:pos x="T8" y="T9"/>
              </a:cxn>
            </a:cxnLst>
            <a:rect l="T15" t="T16" r="T17" b="T18"/>
            <a:pathLst>
              <a:path w="1000" h="11339">
                <a:moveTo>
                  <a:pt x="1000" y="0"/>
                </a:moveTo>
                <a:lnTo>
                  <a:pt x="995" y="0"/>
                </a:lnTo>
                <a:lnTo>
                  <a:pt x="0" y="11339"/>
                </a:lnTo>
                <a:lnTo>
                  <a:pt x="4" y="11339"/>
                </a:lnTo>
                <a:lnTo>
                  <a:pt x="1000" y="0"/>
                </a:lnTo>
                <a:close/>
              </a:path>
            </a:pathLst>
          </a:custGeom>
          <a:solidFill>
            <a:schemeClr val="tx1"/>
          </a:solidFill>
          <a:ln w="0">
            <a:solidFill>
              <a:schemeClr val="tx1"/>
            </a:solidFill>
            <a:round/>
            <a:headEnd/>
            <a:tailEnd/>
          </a:ln>
        </p:spPr>
        <p:txBody>
          <a:bodyPr/>
          <a:lstStyle/>
          <a:p>
            <a:endParaRPr lang="en-US"/>
          </a:p>
        </p:txBody>
      </p:sp>
      <p:sp>
        <p:nvSpPr>
          <p:cNvPr id="115974" name="Freeform 923"/>
          <p:cNvSpPr>
            <a:spLocks/>
          </p:cNvSpPr>
          <p:nvPr/>
        </p:nvSpPr>
        <p:spPr bwMode="auto">
          <a:xfrm>
            <a:off x="7845425" y="2309813"/>
            <a:ext cx="261938" cy="2973387"/>
          </a:xfrm>
          <a:custGeom>
            <a:avLst/>
            <a:gdLst>
              <a:gd name="T0" fmla="*/ 2147483646 w 986"/>
              <a:gd name="T1" fmla="*/ 2147483646 h 11237"/>
              <a:gd name="T2" fmla="*/ 2147483646 w 986"/>
              <a:gd name="T3" fmla="*/ 0 h 11237"/>
              <a:gd name="T4" fmla="*/ 0 w 986"/>
              <a:gd name="T5" fmla="*/ 2147483646 h 11237"/>
              <a:gd name="T6" fmla="*/ 2147483646 w 986"/>
              <a:gd name="T7" fmla="*/ 2147483646 h 11237"/>
              <a:gd name="T8" fmla="*/ 0 60000 65536"/>
              <a:gd name="T9" fmla="*/ 0 60000 65536"/>
              <a:gd name="T10" fmla="*/ 0 60000 65536"/>
              <a:gd name="T11" fmla="*/ 0 60000 65536"/>
              <a:gd name="T12" fmla="*/ 0 w 986"/>
              <a:gd name="T13" fmla="*/ 0 h 11237"/>
              <a:gd name="T14" fmla="*/ 986 w 986"/>
              <a:gd name="T15" fmla="*/ 11237 h 11237"/>
            </a:gdLst>
            <a:ahLst/>
            <a:cxnLst>
              <a:cxn ang="T8">
                <a:pos x="T0" y="T1"/>
              </a:cxn>
              <a:cxn ang="T9">
                <a:pos x="T2" y="T3"/>
              </a:cxn>
              <a:cxn ang="T10">
                <a:pos x="T4" y="T5"/>
              </a:cxn>
              <a:cxn ang="T11">
                <a:pos x="T6" y="T7"/>
              </a:cxn>
            </a:cxnLst>
            <a:rect l="T12" t="T13" r="T14" b="T15"/>
            <a:pathLst>
              <a:path w="986" h="11237">
                <a:moveTo>
                  <a:pt x="986" y="1"/>
                </a:moveTo>
                <a:lnTo>
                  <a:pt x="977" y="0"/>
                </a:lnTo>
                <a:lnTo>
                  <a:pt x="0" y="11237"/>
                </a:lnTo>
                <a:lnTo>
                  <a:pt x="986" y="1"/>
                </a:lnTo>
                <a:close/>
              </a:path>
            </a:pathLst>
          </a:custGeom>
          <a:solidFill>
            <a:schemeClr val="tx1"/>
          </a:solidFill>
          <a:ln w="9525">
            <a:solidFill>
              <a:schemeClr val="tx1"/>
            </a:solidFill>
            <a:round/>
            <a:headEnd/>
            <a:tailEnd/>
          </a:ln>
        </p:spPr>
        <p:txBody>
          <a:bodyPr/>
          <a:lstStyle/>
          <a:p>
            <a:endParaRPr lang="en-US"/>
          </a:p>
        </p:txBody>
      </p:sp>
      <p:sp>
        <p:nvSpPr>
          <p:cNvPr id="115975" name="Freeform 924"/>
          <p:cNvSpPr>
            <a:spLocks/>
          </p:cNvSpPr>
          <p:nvPr/>
        </p:nvSpPr>
        <p:spPr bwMode="auto">
          <a:xfrm>
            <a:off x="7843838" y="2309813"/>
            <a:ext cx="260350" cy="2973387"/>
          </a:xfrm>
          <a:custGeom>
            <a:avLst/>
            <a:gdLst>
              <a:gd name="T0" fmla="*/ 2147483646 w 986"/>
              <a:gd name="T1" fmla="*/ 0 h 11237"/>
              <a:gd name="T2" fmla="*/ 2147483646 w 986"/>
              <a:gd name="T3" fmla="*/ 2147483646 h 11237"/>
              <a:gd name="T4" fmla="*/ 0 w 986"/>
              <a:gd name="T5" fmla="*/ 2147483646 h 11237"/>
              <a:gd name="T6" fmla="*/ 2147483646 w 986"/>
              <a:gd name="T7" fmla="*/ 0 h 11237"/>
              <a:gd name="T8" fmla="*/ 0 60000 65536"/>
              <a:gd name="T9" fmla="*/ 0 60000 65536"/>
              <a:gd name="T10" fmla="*/ 0 60000 65536"/>
              <a:gd name="T11" fmla="*/ 0 60000 65536"/>
              <a:gd name="T12" fmla="*/ 0 w 986"/>
              <a:gd name="T13" fmla="*/ 0 h 11237"/>
              <a:gd name="T14" fmla="*/ 986 w 986"/>
              <a:gd name="T15" fmla="*/ 11237 h 11237"/>
            </a:gdLst>
            <a:ahLst/>
            <a:cxnLst>
              <a:cxn ang="T8">
                <a:pos x="T0" y="T1"/>
              </a:cxn>
              <a:cxn ang="T9">
                <a:pos x="T2" y="T3"/>
              </a:cxn>
              <a:cxn ang="T10">
                <a:pos x="T4" y="T5"/>
              </a:cxn>
              <a:cxn ang="T11">
                <a:pos x="T6" y="T7"/>
              </a:cxn>
            </a:cxnLst>
            <a:rect l="T12" t="T13" r="T14" b="T15"/>
            <a:pathLst>
              <a:path w="986" h="11237">
                <a:moveTo>
                  <a:pt x="986" y="0"/>
                </a:moveTo>
                <a:lnTo>
                  <a:pt x="9" y="11237"/>
                </a:lnTo>
                <a:lnTo>
                  <a:pt x="0" y="11237"/>
                </a:lnTo>
                <a:lnTo>
                  <a:pt x="986" y="0"/>
                </a:lnTo>
                <a:close/>
              </a:path>
            </a:pathLst>
          </a:custGeom>
          <a:solidFill>
            <a:schemeClr val="tx1"/>
          </a:solidFill>
          <a:ln w="9525">
            <a:solidFill>
              <a:schemeClr val="tx1"/>
            </a:solidFill>
            <a:round/>
            <a:headEnd/>
            <a:tailEnd/>
          </a:ln>
        </p:spPr>
        <p:txBody>
          <a:bodyPr/>
          <a:lstStyle/>
          <a:p>
            <a:endParaRPr lang="en-US"/>
          </a:p>
        </p:txBody>
      </p:sp>
      <p:sp>
        <p:nvSpPr>
          <p:cNvPr id="115976" name="Freeform 925"/>
          <p:cNvSpPr>
            <a:spLocks/>
          </p:cNvSpPr>
          <p:nvPr/>
        </p:nvSpPr>
        <p:spPr bwMode="auto">
          <a:xfrm>
            <a:off x="7843838" y="2309813"/>
            <a:ext cx="263525" cy="2973387"/>
          </a:xfrm>
          <a:custGeom>
            <a:avLst/>
            <a:gdLst>
              <a:gd name="T0" fmla="*/ 2147483646 w 995"/>
              <a:gd name="T1" fmla="*/ 2147483646 h 11237"/>
              <a:gd name="T2" fmla="*/ 2147483646 w 995"/>
              <a:gd name="T3" fmla="*/ 0 h 11237"/>
              <a:gd name="T4" fmla="*/ 0 w 995"/>
              <a:gd name="T5" fmla="*/ 2147483646 h 11237"/>
              <a:gd name="T6" fmla="*/ 2147483646 w 995"/>
              <a:gd name="T7" fmla="*/ 2147483646 h 11237"/>
              <a:gd name="T8" fmla="*/ 2147483646 w 995"/>
              <a:gd name="T9" fmla="*/ 2147483646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1"/>
                </a:moveTo>
                <a:lnTo>
                  <a:pt x="986" y="0"/>
                </a:lnTo>
                <a:lnTo>
                  <a:pt x="0" y="11237"/>
                </a:lnTo>
                <a:lnTo>
                  <a:pt x="9" y="11237"/>
                </a:lnTo>
                <a:lnTo>
                  <a:pt x="995" y="1"/>
                </a:lnTo>
                <a:close/>
              </a:path>
            </a:pathLst>
          </a:custGeom>
          <a:solidFill>
            <a:schemeClr val="tx1"/>
          </a:solidFill>
          <a:ln w="0">
            <a:solidFill>
              <a:schemeClr val="tx1"/>
            </a:solidFill>
            <a:round/>
            <a:headEnd/>
            <a:tailEnd/>
          </a:ln>
        </p:spPr>
        <p:txBody>
          <a:bodyPr/>
          <a:lstStyle/>
          <a:p>
            <a:endParaRPr lang="en-US"/>
          </a:p>
        </p:txBody>
      </p:sp>
      <p:sp>
        <p:nvSpPr>
          <p:cNvPr id="115977" name="Freeform 926"/>
          <p:cNvSpPr>
            <a:spLocks/>
          </p:cNvSpPr>
          <p:nvPr/>
        </p:nvSpPr>
        <p:spPr bwMode="auto">
          <a:xfrm>
            <a:off x="7870825" y="2312988"/>
            <a:ext cx="258763" cy="2946400"/>
          </a:xfrm>
          <a:custGeom>
            <a:avLst/>
            <a:gdLst>
              <a:gd name="T0" fmla="*/ 2147483646 w 977"/>
              <a:gd name="T1" fmla="*/ 2147483646 h 11139"/>
              <a:gd name="T2" fmla="*/ 2147483646 w 977"/>
              <a:gd name="T3" fmla="*/ 0 h 11139"/>
              <a:gd name="T4" fmla="*/ 0 w 977"/>
              <a:gd name="T5" fmla="*/ 2147483646 h 11139"/>
              <a:gd name="T6" fmla="*/ 2147483646 w 977"/>
              <a:gd name="T7" fmla="*/ 2147483646 h 11139"/>
              <a:gd name="T8" fmla="*/ 0 60000 65536"/>
              <a:gd name="T9" fmla="*/ 0 60000 65536"/>
              <a:gd name="T10" fmla="*/ 0 60000 65536"/>
              <a:gd name="T11" fmla="*/ 0 60000 65536"/>
              <a:gd name="T12" fmla="*/ 0 w 977"/>
              <a:gd name="T13" fmla="*/ 0 h 11139"/>
              <a:gd name="T14" fmla="*/ 977 w 977"/>
              <a:gd name="T15" fmla="*/ 11139 h 11139"/>
            </a:gdLst>
            <a:ahLst/>
            <a:cxnLst>
              <a:cxn ang="T8">
                <a:pos x="T0" y="T1"/>
              </a:cxn>
              <a:cxn ang="T9">
                <a:pos x="T2" y="T3"/>
              </a:cxn>
              <a:cxn ang="T10">
                <a:pos x="T4" y="T5"/>
              </a:cxn>
              <a:cxn ang="T11">
                <a:pos x="T6" y="T7"/>
              </a:cxn>
            </a:cxnLst>
            <a:rect l="T12" t="T13" r="T14" b="T15"/>
            <a:pathLst>
              <a:path w="977" h="11139">
                <a:moveTo>
                  <a:pt x="977" y="1"/>
                </a:moveTo>
                <a:lnTo>
                  <a:pt x="973" y="0"/>
                </a:lnTo>
                <a:lnTo>
                  <a:pt x="0" y="11139"/>
                </a:lnTo>
                <a:lnTo>
                  <a:pt x="977" y="1"/>
                </a:lnTo>
                <a:close/>
              </a:path>
            </a:pathLst>
          </a:custGeom>
          <a:solidFill>
            <a:schemeClr val="tx1"/>
          </a:solidFill>
          <a:ln w="9525">
            <a:solidFill>
              <a:schemeClr val="tx1"/>
            </a:solidFill>
            <a:round/>
            <a:headEnd/>
            <a:tailEnd/>
          </a:ln>
        </p:spPr>
        <p:txBody>
          <a:bodyPr/>
          <a:lstStyle/>
          <a:p>
            <a:endParaRPr lang="en-US"/>
          </a:p>
        </p:txBody>
      </p:sp>
      <p:sp>
        <p:nvSpPr>
          <p:cNvPr id="115978" name="Freeform 927"/>
          <p:cNvSpPr>
            <a:spLocks/>
          </p:cNvSpPr>
          <p:nvPr/>
        </p:nvSpPr>
        <p:spPr bwMode="auto">
          <a:xfrm>
            <a:off x="7869238" y="2312988"/>
            <a:ext cx="258762" cy="2946400"/>
          </a:xfrm>
          <a:custGeom>
            <a:avLst/>
            <a:gdLst>
              <a:gd name="T0" fmla="*/ 2147483646 w 977"/>
              <a:gd name="T1" fmla="*/ 0 h 11139"/>
              <a:gd name="T2" fmla="*/ 2147483646 w 977"/>
              <a:gd name="T3" fmla="*/ 2147483646 h 11139"/>
              <a:gd name="T4" fmla="*/ 0 w 977"/>
              <a:gd name="T5" fmla="*/ 2147483646 h 11139"/>
              <a:gd name="T6" fmla="*/ 2147483646 w 977"/>
              <a:gd name="T7" fmla="*/ 0 h 11139"/>
              <a:gd name="T8" fmla="*/ 0 60000 65536"/>
              <a:gd name="T9" fmla="*/ 0 60000 65536"/>
              <a:gd name="T10" fmla="*/ 0 60000 65536"/>
              <a:gd name="T11" fmla="*/ 0 60000 65536"/>
              <a:gd name="T12" fmla="*/ 0 w 977"/>
              <a:gd name="T13" fmla="*/ 0 h 11139"/>
              <a:gd name="T14" fmla="*/ 977 w 977"/>
              <a:gd name="T15" fmla="*/ 11139 h 11139"/>
            </a:gdLst>
            <a:ahLst/>
            <a:cxnLst>
              <a:cxn ang="T8">
                <a:pos x="T0" y="T1"/>
              </a:cxn>
              <a:cxn ang="T9">
                <a:pos x="T2" y="T3"/>
              </a:cxn>
              <a:cxn ang="T10">
                <a:pos x="T4" y="T5"/>
              </a:cxn>
              <a:cxn ang="T11">
                <a:pos x="T6" y="T7"/>
              </a:cxn>
            </a:cxnLst>
            <a:rect l="T12" t="T13" r="T14" b="T15"/>
            <a:pathLst>
              <a:path w="977" h="11139">
                <a:moveTo>
                  <a:pt x="977" y="0"/>
                </a:moveTo>
                <a:lnTo>
                  <a:pt x="4" y="11139"/>
                </a:lnTo>
                <a:lnTo>
                  <a:pt x="0" y="11139"/>
                </a:lnTo>
                <a:lnTo>
                  <a:pt x="977" y="0"/>
                </a:lnTo>
                <a:close/>
              </a:path>
            </a:pathLst>
          </a:custGeom>
          <a:solidFill>
            <a:schemeClr val="tx1"/>
          </a:solidFill>
          <a:ln w="9525">
            <a:solidFill>
              <a:schemeClr val="tx1"/>
            </a:solidFill>
            <a:round/>
            <a:headEnd/>
            <a:tailEnd/>
          </a:ln>
        </p:spPr>
        <p:txBody>
          <a:bodyPr/>
          <a:lstStyle/>
          <a:p>
            <a:endParaRPr lang="en-US"/>
          </a:p>
        </p:txBody>
      </p:sp>
      <p:sp>
        <p:nvSpPr>
          <p:cNvPr id="115979" name="Freeform 928"/>
          <p:cNvSpPr>
            <a:spLocks/>
          </p:cNvSpPr>
          <p:nvPr/>
        </p:nvSpPr>
        <p:spPr bwMode="auto">
          <a:xfrm>
            <a:off x="7869238" y="2312988"/>
            <a:ext cx="260350" cy="2946400"/>
          </a:xfrm>
          <a:custGeom>
            <a:avLst/>
            <a:gdLst>
              <a:gd name="T0" fmla="*/ 2147483646 w 981"/>
              <a:gd name="T1" fmla="*/ 2147483646 h 11139"/>
              <a:gd name="T2" fmla="*/ 2147483646 w 981"/>
              <a:gd name="T3" fmla="*/ 0 h 11139"/>
              <a:gd name="T4" fmla="*/ 0 w 981"/>
              <a:gd name="T5" fmla="*/ 2147483646 h 11139"/>
              <a:gd name="T6" fmla="*/ 2147483646 w 981"/>
              <a:gd name="T7" fmla="*/ 2147483646 h 11139"/>
              <a:gd name="T8" fmla="*/ 2147483646 w 981"/>
              <a:gd name="T9" fmla="*/ 2147483646 h 11139"/>
              <a:gd name="T10" fmla="*/ 0 60000 65536"/>
              <a:gd name="T11" fmla="*/ 0 60000 65536"/>
              <a:gd name="T12" fmla="*/ 0 60000 65536"/>
              <a:gd name="T13" fmla="*/ 0 60000 65536"/>
              <a:gd name="T14" fmla="*/ 0 60000 65536"/>
              <a:gd name="T15" fmla="*/ 0 w 981"/>
              <a:gd name="T16" fmla="*/ 0 h 11139"/>
              <a:gd name="T17" fmla="*/ 981 w 981"/>
              <a:gd name="T18" fmla="*/ 11139 h 11139"/>
            </a:gdLst>
            <a:ahLst/>
            <a:cxnLst>
              <a:cxn ang="T10">
                <a:pos x="T0" y="T1"/>
              </a:cxn>
              <a:cxn ang="T11">
                <a:pos x="T2" y="T3"/>
              </a:cxn>
              <a:cxn ang="T12">
                <a:pos x="T4" y="T5"/>
              </a:cxn>
              <a:cxn ang="T13">
                <a:pos x="T6" y="T7"/>
              </a:cxn>
              <a:cxn ang="T14">
                <a:pos x="T8" y="T9"/>
              </a:cxn>
            </a:cxnLst>
            <a:rect l="T15" t="T16" r="T17" b="T18"/>
            <a:pathLst>
              <a:path w="981" h="11139">
                <a:moveTo>
                  <a:pt x="981" y="1"/>
                </a:moveTo>
                <a:lnTo>
                  <a:pt x="977" y="0"/>
                </a:lnTo>
                <a:lnTo>
                  <a:pt x="0" y="11139"/>
                </a:lnTo>
                <a:lnTo>
                  <a:pt x="4" y="11139"/>
                </a:lnTo>
                <a:lnTo>
                  <a:pt x="981" y="1"/>
                </a:lnTo>
                <a:close/>
              </a:path>
            </a:pathLst>
          </a:custGeom>
          <a:solidFill>
            <a:schemeClr val="tx1"/>
          </a:solidFill>
          <a:ln w="0">
            <a:solidFill>
              <a:schemeClr val="tx1"/>
            </a:solidFill>
            <a:round/>
            <a:headEnd/>
            <a:tailEnd/>
          </a:ln>
        </p:spPr>
        <p:txBody>
          <a:bodyPr/>
          <a:lstStyle/>
          <a:p>
            <a:endParaRPr lang="en-US"/>
          </a:p>
        </p:txBody>
      </p:sp>
      <p:sp>
        <p:nvSpPr>
          <p:cNvPr id="115980" name="Freeform 929"/>
          <p:cNvSpPr>
            <a:spLocks/>
          </p:cNvSpPr>
          <p:nvPr/>
        </p:nvSpPr>
        <p:spPr bwMode="auto">
          <a:xfrm>
            <a:off x="5237163" y="2281238"/>
            <a:ext cx="260350" cy="2973387"/>
          </a:xfrm>
          <a:custGeom>
            <a:avLst/>
            <a:gdLst>
              <a:gd name="T0" fmla="*/ 2147483646 w 987"/>
              <a:gd name="T1" fmla="*/ 2147483646 h 11237"/>
              <a:gd name="T2" fmla="*/ 2147483646 w 987"/>
              <a:gd name="T3" fmla="*/ 0 h 11237"/>
              <a:gd name="T4" fmla="*/ 0 w 987"/>
              <a:gd name="T5" fmla="*/ 2147483646 h 11237"/>
              <a:gd name="T6" fmla="*/ 2147483646 w 987"/>
              <a:gd name="T7" fmla="*/ 2147483646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1"/>
                </a:moveTo>
                <a:lnTo>
                  <a:pt x="979" y="0"/>
                </a:lnTo>
                <a:lnTo>
                  <a:pt x="0" y="11237"/>
                </a:lnTo>
                <a:lnTo>
                  <a:pt x="987" y="1"/>
                </a:lnTo>
                <a:close/>
              </a:path>
            </a:pathLst>
          </a:custGeom>
          <a:solidFill>
            <a:schemeClr val="tx1"/>
          </a:solidFill>
          <a:ln w="9525">
            <a:solidFill>
              <a:schemeClr val="tx1"/>
            </a:solidFill>
            <a:round/>
            <a:headEnd/>
            <a:tailEnd/>
          </a:ln>
        </p:spPr>
        <p:txBody>
          <a:bodyPr/>
          <a:lstStyle/>
          <a:p>
            <a:endParaRPr lang="en-US"/>
          </a:p>
        </p:txBody>
      </p:sp>
      <p:sp>
        <p:nvSpPr>
          <p:cNvPr id="115981" name="Freeform 930"/>
          <p:cNvSpPr>
            <a:spLocks/>
          </p:cNvSpPr>
          <p:nvPr/>
        </p:nvSpPr>
        <p:spPr bwMode="auto">
          <a:xfrm>
            <a:off x="5235575" y="2281238"/>
            <a:ext cx="260350" cy="2973387"/>
          </a:xfrm>
          <a:custGeom>
            <a:avLst/>
            <a:gdLst>
              <a:gd name="T0" fmla="*/ 2147483646 w 987"/>
              <a:gd name="T1" fmla="*/ 0 h 11237"/>
              <a:gd name="T2" fmla="*/ 2147483646 w 987"/>
              <a:gd name="T3" fmla="*/ 2147483646 h 11237"/>
              <a:gd name="T4" fmla="*/ 0 w 987"/>
              <a:gd name="T5" fmla="*/ 2147483646 h 11237"/>
              <a:gd name="T6" fmla="*/ 2147483646 w 987"/>
              <a:gd name="T7" fmla="*/ 0 h 11237"/>
              <a:gd name="T8" fmla="*/ 0 60000 65536"/>
              <a:gd name="T9" fmla="*/ 0 60000 65536"/>
              <a:gd name="T10" fmla="*/ 0 60000 65536"/>
              <a:gd name="T11" fmla="*/ 0 60000 65536"/>
              <a:gd name="T12" fmla="*/ 0 w 987"/>
              <a:gd name="T13" fmla="*/ 0 h 11237"/>
              <a:gd name="T14" fmla="*/ 987 w 987"/>
              <a:gd name="T15" fmla="*/ 11237 h 11237"/>
            </a:gdLst>
            <a:ahLst/>
            <a:cxnLst>
              <a:cxn ang="T8">
                <a:pos x="T0" y="T1"/>
              </a:cxn>
              <a:cxn ang="T9">
                <a:pos x="T2" y="T3"/>
              </a:cxn>
              <a:cxn ang="T10">
                <a:pos x="T4" y="T5"/>
              </a:cxn>
              <a:cxn ang="T11">
                <a:pos x="T6" y="T7"/>
              </a:cxn>
            </a:cxnLst>
            <a:rect l="T12" t="T13" r="T14" b="T15"/>
            <a:pathLst>
              <a:path w="987" h="11237">
                <a:moveTo>
                  <a:pt x="987" y="0"/>
                </a:moveTo>
                <a:lnTo>
                  <a:pt x="8" y="11237"/>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115982" name="Freeform 931"/>
          <p:cNvSpPr>
            <a:spLocks/>
          </p:cNvSpPr>
          <p:nvPr/>
        </p:nvSpPr>
        <p:spPr bwMode="auto">
          <a:xfrm>
            <a:off x="5235575" y="2281238"/>
            <a:ext cx="261938" cy="2973387"/>
          </a:xfrm>
          <a:custGeom>
            <a:avLst/>
            <a:gdLst>
              <a:gd name="T0" fmla="*/ 2147483646 w 995"/>
              <a:gd name="T1" fmla="*/ 2147483646 h 11237"/>
              <a:gd name="T2" fmla="*/ 2147483646 w 995"/>
              <a:gd name="T3" fmla="*/ 0 h 11237"/>
              <a:gd name="T4" fmla="*/ 0 w 995"/>
              <a:gd name="T5" fmla="*/ 2147483646 h 11237"/>
              <a:gd name="T6" fmla="*/ 2147483646 w 995"/>
              <a:gd name="T7" fmla="*/ 2147483646 h 11237"/>
              <a:gd name="T8" fmla="*/ 2147483646 w 995"/>
              <a:gd name="T9" fmla="*/ 2147483646 h 11237"/>
              <a:gd name="T10" fmla="*/ 0 60000 65536"/>
              <a:gd name="T11" fmla="*/ 0 60000 65536"/>
              <a:gd name="T12" fmla="*/ 0 60000 65536"/>
              <a:gd name="T13" fmla="*/ 0 60000 65536"/>
              <a:gd name="T14" fmla="*/ 0 60000 65536"/>
              <a:gd name="T15" fmla="*/ 0 w 995"/>
              <a:gd name="T16" fmla="*/ 0 h 11237"/>
              <a:gd name="T17" fmla="*/ 995 w 995"/>
              <a:gd name="T18" fmla="*/ 11237 h 11237"/>
            </a:gdLst>
            <a:ahLst/>
            <a:cxnLst>
              <a:cxn ang="T10">
                <a:pos x="T0" y="T1"/>
              </a:cxn>
              <a:cxn ang="T11">
                <a:pos x="T2" y="T3"/>
              </a:cxn>
              <a:cxn ang="T12">
                <a:pos x="T4" y="T5"/>
              </a:cxn>
              <a:cxn ang="T13">
                <a:pos x="T6" y="T7"/>
              </a:cxn>
              <a:cxn ang="T14">
                <a:pos x="T8" y="T9"/>
              </a:cxn>
            </a:cxnLst>
            <a:rect l="T15" t="T16" r="T17" b="T18"/>
            <a:pathLst>
              <a:path w="995" h="11237">
                <a:moveTo>
                  <a:pt x="995" y="1"/>
                </a:moveTo>
                <a:lnTo>
                  <a:pt x="987" y="0"/>
                </a:lnTo>
                <a:lnTo>
                  <a:pt x="0" y="11237"/>
                </a:lnTo>
                <a:lnTo>
                  <a:pt x="8" y="11237"/>
                </a:lnTo>
                <a:lnTo>
                  <a:pt x="995" y="1"/>
                </a:lnTo>
                <a:close/>
              </a:path>
            </a:pathLst>
          </a:custGeom>
          <a:solidFill>
            <a:schemeClr val="tx1"/>
          </a:solidFill>
          <a:ln w="0">
            <a:solidFill>
              <a:schemeClr val="tx1"/>
            </a:solidFill>
            <a:round/>
            <a:headEnd/>
            <a:tailEnd/>
          </a:ln>
        </p:spPr>
        <p:txBody>
          <a:bodyPr/>
          <a:lstStyle/>
          <a:p>
            <a:endParaRPr lang="en-US"/>
          </a:p>
        </p:txBody>
      </p:sp>
      <p:sp>
        <p:nvSpPr>
          <p:cNvPr id="115983" name="Freeform 932"/>
          <p:cNvSpPr>
            <a:spLocks/>
          </p:cNvSpPr>
          <p:nvPr/>
        </p:nvSpPr>
        <p:spPr bwMode="auto">
          <a:xfrm>
            <a:off x="5211763" y="2279650"/>
            <a:ext cx="263525" cy="3000375"/>
          </a:xfrm>
          <a:custGeom>
            <a:avLst/>
            <a:gdLst>
              <a:gd name="T0" fmla="*/ 2147483646 w 995"/>
              <a:gd name="T1" fmla="*/ 0 h 11341"/>
              <a:gd name="T2" fmla="*/ 2147483646 w 995"/>
              <a:gd name="T3" fmla="*/ 0 h 11341"/>
              <a:gd name="T4" fmla="*/ 0 w 995"/>
              <a:gd name="T5" fmla="*/ 2147483646 h 11341"/>
              <a:gd name="T6" fmla="*/ 2147483646 w 995"/>
              <a:gd name="T7" fmla="*/ 0 h 11341"/>
              <a:gd name="T8" fmla="*/ 0 60000 65536"/>
              <a:gd name="T9" fmla="*/ 0 60000 65536"/>
              <a:gd name="T10" fmla="*/ 0 60000 65536"/>
              <a:gd name="T11" fmla="*/ 0 60000 65536"/>
              <a:gd name="T12" fmla="*/ 0 w 995"/>
              <a:gd name="T13" fmla="*/ 0 h 11341"/>
              <a:gd name="T14" fmla="*/ 995 w 995"/>
              <a:gd name="T15" fmla="*/ 11341 h 11341"/>
            </a:gdLst>
            <a:ahLst/>
            <a:cxnLst>
              <a:cxn ang="T8">
                <a:pos x="T0" y="T1"/>
              </a:cxn>
              <a:cxn ang="T9">
                <a:pos x="T2" y="T3"/>
              </a:cxn>
              <a:cxn ang="T10">
                <a:pos x="T4" y="T5"/>
              </a:cxn>
              <a:cxn ang="T11">
                <a:pos x="T6" y="T7"/>
              </a:cxn>
            </a:cxnLst>
            <a:rect l="T12" t="T13" r="T14" b="T15"/>
            <a:pathLst>
              <a:path w="995" h="11341">
                <a:moveTo>
                  <a:pt x="995" y="0"/>
                </a:moveTo>
                <a:lnTo>
                  <a:pt x="991" y="0"/>
                </a:lnTo>
                <a:lnTo>
                  <a:pt x="0" y="11341"/>
                </a:lnTo>
                <a:lnTo>
                  <a:pt x="995" y="0"/>
                </a:lnTo>
                <a:close/>
              </a:path>
            </a:pathLst>
          </a:custGeom>
          <a:solidFill>
            <a:schemeClr val="tx1"/>
          </a:solidFill>
          <a:ln w="9525">
            <a:solidFill>
              <a:schemeClr val="tx1"/>
            </a:solidFill>
            <a:round/>
            <a:headEnd/>
            <a:tailEnd/>
          </a:ln>
        </p:spPr>
        <p:txBody>
          <a:bodyPr/>
          <a:lstStyle/>
          <a:p>
            <a:endParaRPr lang="en-US"/>
          </a:p>
        </p:txBody>
      </p:sp>
      <p:sp>
        <p:nvSpPr>
          <p:cNvPr id="115984" name="Freeform 933"/>
          <p:cNvSpPr>
            <a:spLocks/>
          </p:cNvSpPr>
          <p:nvPr/>
        </p:nvSpPr>
        <p:spPr bwMode="auto">
          <a:xfrm>
            <a:off x="5210175" y="2279650"/>
            <a:ext cx="263525" cy="3000375"/>
          </a:xfrm>
          <a:custGeom>
            <a:avLst/>
            <a:gdLst>
              <a:gd name="T0" fmla="*/ 2147483646 w 995"/>
              <a:gd name="T1" fmla="*/ 0 h 11341"/>
              <a:gd name="T2" fmla="*/ 2147483646 w 995"/>
              <a:gd name="T3" fmla="*/ 2147483646 h 11341"/>
              <a:gd name="T4" fmla="*/ 0 w 995"/>
              <a:gd name="T5" fmla="*/ 2147483646 h 11341"/>
              <a:gd name="T6" fmla="*/ 2147483646 w 995"/>
              <a:gd name="T7" fmla="*/ 0 h 11341"/>
              <a:gd name="T8" fmla="*/ 0 60000 65536"/>
              <a:gd name="T9" fmla="*/ 0 60000 65536"/>
              <a:gd name="T10" fmla="*/ 0 60000 65536"/>
              <a:gd name="T11" fmla="*/ 0 60000 65536"/>
              <a:gd name="T12" fmla="*/ 0 w 995"/>
              <a:gd name="T13" fmla="*/ 0 h 11341"/>
              <a:gd name="T14" fmla="*/ 995 w 995"/>
              <a:gd name="T15" fmla="*/ 11341 h 11341"/>
            </a:gdLst>
            <a:ahLst/>
            <a:cxnLst>
              <a:cxn ang="T8">
                <a:pos x="T0" y="T1"/>
              </a:cxn>
              <a:cxn ang="T9">
                <a:pos x="T2" y="T3"/>
              </a:cxn>
              <a:cxn ang="T10">
                <a:pos x="T4" y="T5"/>
              </a:cxn>
              <a:cxn ang="T11">
                <a:pos x="T6" y="T7"/>
              </a:cxn>
            </a:cxnLst>
            <a:rect l="T12" t="T13" r="T14" b="T15"/>
            <a:pathLst>
              <a:path w="995" h="11341">
                <a:moveTo>
                  <a:pt x="995" y="0"/>
                </a:moveTo>
                <a:lnTo>
                  <a:pt x="4" y="11341"/>
                </a:lnTo>
                <a:lnTo>
                  <a:pt x="0" y="11340"/>
                </a:lnTo>
                <a:lnTo>
                  <a:pt x="995" y="0"/>
                </a:lnTo>
                <a:close/>
              </a:path>
            </a:pathLst>
          </a:custGeom>
          <a:solidFill>
            <a:schemeClr val="tx1"/>
          </a:solidFill>
          <a:ln w="9525">
            <a:solidFill>
              <a:schemeClr val="tx1"/>
            </a:solidFill>
            <a:round/>
            <a:headEnd/>
            <a:tailEnd/>
          </a:ln>
        </p:spPr>
        <p:txBody>
          <a:bodyPr/>
          <a:lstStyle/>
          <a:p>
            <a:endParaRPr lang="en-US"/>
          </a:p>
        </p:txBody>
      </p:sp>
      <p:sp>
        <p:nvSpPr>
          <p:cNvPr id="115985" name="Freeform 934"/>
          <p:cNvSpPr>
            <a:spLocks/>
          </p:cNvSpPr>
          <p:nvPr/>
        </p:nvSpPr>
        <p:spPr bwMode="auto">
          <a:xfrm>
            <a:off x="5210175" y="2279650"/>
            <a:ext cx="265113" cy="3000375"/>
          </a:xfrm>
          <a:custGeom>
            <a:avLst/>
            <a:gdLst>
              <a:gd name="T0" fmla="*/ 2147483646 w 999"/>
              <a:gd name="T1" fmla="*/ 0 h 11341"/>
              <a:gd name="T2" fmla="*/ 2147483646 w 999"/>
              <a:gd name="T3" fmla="*/ 0 h 11341"/>
              <a:gd name="T4" fmla="*/ 0 w 999"/>
              <a:gd name="T5" fmla="*/ 2147483646 h 11341"/>
              <a:gd name="T6" fmla="*/ 2147483646 w 999"/>
              <a:gd name="T7" fmla="*/ 2147483646 h 11341"/>
              <a:gd name="T8" fmla="*/ 2147483646 w 999"/>
              <a:gd name="T9" fmla="*/ 0 h 11341"/>
              <a:gd name="T10" fmla="*/ 0 60000 65536"/>
              <a:gd name="T11" fmla="*/ 0 60000 65536"/>
              <a:gd name="T12" fmla="*/ 0 60000 65536"/>
              <a:gd name="T13" fmla="*/ 0 60000 65536"/>
              <a:gd name="T14" fmla="*/ 0 60000 65536"/>
              <a:gd name="T15" fmla="*/ 0 w 999"/>
              <a:gd name="T16" fmla="*/ 0 h 11341"/>
              <a:gd name="T17" fmla="*/ 999 w 999"/>
              <a:gd name="T18" fmla="*/ 11341 h 11341"/>
            </a:gdLst>
            <a:ahLst/>
            <a:cxnLst>
              <a:cxn ang="T10">
                <a:pos x="T0" y="T1"/>
              </a:cxn>
              <a:cxn ang="T11">
                <a:pos x="T2" y="T3"/>
              </a:cxn>
              <a:cxn ang="T12">
                <a:pos x="T4" y="T5"/>
              </a:cxn>
              <a:cxn ang="T13">
                <a:pos x="T6" y="T7"/>
              </a:cxn>
              <a:cxn ang="T14">
                <a:pos x="T8" y="T9"/>
              </a:cxn>
            </a:cxnLst>
            <a:rect l="T15" t="T16" r="T17" b="T18"/>
            <a:pathLst>
              <a:path w="999" h="11341">
                <a:moveTo>
                  <a:pt x="999" y="0"/>
                </a:moveTo>
                <a:lnTo>
                  <a:pt x="995" y="0"/>
                </a:lnTo>
                <a:lnTo>
                  <a:pt x="0" y="11340"/>
                </a:lnTo>
                <a:lnTo>
                  <a:pt x="4" y="11341"/>
                </a:lnTo>
                <a:lnTo>
                  <a:pt x="999" y="0"/>
                </a:lnTo>
                <a:close/>
              </a:path>
            </a:pathLst>
          </a:custGeom>
          <a:solidFill>
            <a:schemeClr val="tx1"/>
          </a:solidFill>
          <a:ln w="0">
            <a:solidFill>
              <a:schemeClr val="tx1"/>
            </a:solidFill>
            <a:round/>
            <a:headEnd/>
            <a:tailEnd/>
          </a:ln>
        </p:spPr>
        <p:txBody>
          <a:bodyPr/>
          <a:lstStyle/>
          <a:p>
            <a:endParaRPr lang="en-US"/>
          </a:p>
        </p:txBody>
      </p:sp>
      <p:sp>
        <p:nvSpPr>
          <p:cNvPr id="115986" name="Freeform 935"/>
          <p:cNvSpPr>
            <a:spLocks/>
          </p:cNvSpPr>
          <p:nvPr/>
        </p:nvSpPr>
        <p:spPr bwMode="auto">
          <a:xfrm>
            <a:off x="5127625" y="2271713"/>
            <a:ext cx="258763" cy="2947987"/>
          </a:xfrm>
          <a:custGeom>
            <a:avLst/>
            <a:gdLst>
              <a:gd name="T0" fmla="*/ 2147483646 w 978"/>
              <a:gd name="T1" fmla="*/ 2147483646 h 11140"/>
              <a:gd name="T2" fmla="*/ 2147483646 w 978"/>
              <a:gd name="T3" fmla="*/ 0 h 11140"/>
              <a:gd name="T4" fmla="*/ 0 w 978"/>
              <a:gd name="T5" fmla="*/ 2147483646 h 11140"/>
              <a:gd name="T6" fmla="*/ 2147483646 w 978"/>
              <a:gd name="T7" fmla="*/ 2147483646 h 11140"/>
              <a:gd name="T8" fmla="*/ 0 60000 65536"/>
              <a:gd name="T9" fmla="*/ 0 60000 65536"/>
              <a:gd name="T10" fmla="*/ 0 60000 65536"/>
              <a:gd name="T11" fmla="*/ 0 60000 65536"/>
              <a:gd name="T12" fmla="*/ 0 w 978"/>
              <a:gd name="T13" fmla="*/ 0 h 11140"/>
              <a:gd name="T14" fmla="*/ 978 w 978"/>
              <a:gd name="T15" fmla="*/ 11140 h 11140"/>
            </a:gdLst>
            <a:ahLst/>
            <a:cxnLst>
              <a:cxn ang="T8">
                <a:pos x="T0" y="T1"/>
              </a:cxn>
              <a:cxn ang="T9">
                <a:pos x="T2" y="T3"/>
              </a:cxn>
              <a:cxn ang="T10">
                <a:pos x="T4" y="T5"/>
              </a:cxn>
              <a:cxn ang="T11">
                <a:pos x="T6" y="T7"/>
              </a:cxn>
            </a:cxnLst>
            <a:rect l="T12" t="T13" r="T14" b="T15"/>
            <a:pathLst>
              <a:path w="978" h="11140">
                <a:moveTo>
                  <a:pt x="978" y="1"/>
                </a:moveTo>
                <a:lnTo>
                  <a:pt x="974" y="0"/>
                </a:lnTo>
                <a:lnTo>
                  <a:pt x="0" y="11140"/>
                </a:lnTo>
                <a:lnTo>
                  <a:pt x="978" y="1"/>
                </a:lnTo>
                <a:close/>
              </a:path>
            </a:pathLst>
          </a:custGeom>
          <a:solidFill>
            <a:schemeClr val="tx1"/>
          </a:solidFill>
          <a:ln w="9525">
            <a:solidFill>
              <a:schemeClr val="tx1"/>
            </a:solidFill>
            <a:round/>
            <a:headEnd/>
            <a:tailEnd/>
          </a:ln>
        </p:spPr>
        <p:txBody>
          <a:bodyPr/>
          <a:lstStyle/>
          <a:p>
            <a:endParaRPr lang="en-US"/>
          </a:p>
        </p:txBody>
      </p:sp>
      <p:sp>
        <p:nvSpPr>
          <p:cNvPr id="115987" name="Freeform 936"/>
          <p:cNvSpPr>
            <a:spLocks/>
          </p:cNvSpPr>
          <p:nvPr/>
        </p:nvSpPr>
        <p:spPr bwMode="auto">
          <a:xfrm>
            <a:off x="5126038" y="2271713"/>
            <a:ext cx="258762" cy="2947987"/>
          </a:xfrm>
          <a:custGeom>
            <a:avLst/>
            <a:gdLst>
              <a:gd name="T0" fmla="*/ 2147483646 w 978"/>
              <a:gd name="T1" fmla="*/ 0 h 11140"/>
              <a:gd name="T2" fmla="*/ 2147483646 w 978"/>
              <a:gd name="T3" fmla="*/ 2147483646 h 11140"/>
              <a:gd name="T4" fmla="*/ 0 w 978"/>
              <a:gd name="T5" fmla="*/ 2147483646 h 11140"/>
              <a:gd name="T6" fmla="*/ 2147483646 w 978"/>
              <a:gd name="T7" fmla="*/ 0 h 11140"/>
              <a:gd name="T8" fmla="*/ 0 60000 65536"/>
              <a:gd name="T9" fmla="*/ 0 60000 65536"/>
              <a:gd name="T10" fmla="*/ 0 60000 65536"/>
              <a:gd name="T11" fmla="*/ 0 60000 65536"/>
              <a:gd name="T12" fmla="*/ 0 w 978"/>
              <a:gd name="T13" fmla="*/ 0 h 11140"/>
              <a:gd name="T14" fmla="*/ 978 w 978"/>
              <a:gd name="T15" fmla="*/ 11140 h 11140"/>
            </a:gdLst>
            <a:ahLst/>
            <a:cxnLst>
              <a:cxn ang="T8">
                <a:pos x="T0" y="T1"/>
              </a:cxn>
              <a:cxn ang="T9">
                <a:pos x="T2" y="T3"/>
              </a:cxn>
              <a:cxn ang="T10">
                <a:pos x="T4" y="T5"/>
              </a:cxn>
              <a:cxn ang="T11">
                <a:pos x="T6" y="T7"/>
              </a:cxn>
            </a:cxnLst>
            <a:rect l="T12" t="T13" r="T14" b="T15"/>
            <a:pathLst>
              <a:path w="978" h="11140">
                <a:moveTo>
                  <a:pt x="978" y="0"/>
                </a:moveTo>
                <a:lnTo>
                  <a:pt x="4" y="11140"/>
                </a:lnTo>
                <a:lnTo>
                  <a:pt x="0" y="11139"/>
                </a:lnTo>
                <a:lnTo>
                  <a:pt x="978" y="0"/>
                </a:lnTo>
                <a:close/>
              </a:path>
            </a:pathLst>
          </a:custGeom>
          <a:solidFill>
            <a:schemeClr val="tx1"/>
          </a:solidFill>
          <a:ln w="9525">
            <a:solidFill>
              <a:schemeClr val="tx1"/>
            </a:solidFill>
            <a:round/>
            <a:headEnd/>
            <a:tailEnd/>
          </a:ln>
        </p:spPr>
        <p:txBody>
          <a:bodyPr/>
          <a:lstStyle/>
          <a:p>
            <a:endParaRPr lang="en-US"/>
          </a:p>
        </p:txBody>
      </p:sp>
      <p:sp>
        <p:nvSpPr>
          <p:cNvPr id="115988" name="Freeform 937"/>
          <p:cNvSpPr>
            <a:spLocks/>
          </p:cNvSpPr>
          <p:nvPr/>
        </p:nvSpPr>
        <p:spPr bwMode="auto">
          <a:xfrm>
            <a:off x="5126038" y="2271713"/>
            <a:ext cx="260350" cy="2947987"/>
          </a:xfrm>
          <a:custGeom>
            <a:avLst/>
            <a:gdLst>
              <a:gd name="T0" fmla="*/ 2147483646 w 982"/>
              <a:gd name="T1" fmla="*/ 2147483646 h 11140"/>
              <a:gd name="T2" fmla="*/ 2147483646 w 982"/>
              <a:gd name="T3" fmla="*/ 0 h 11140"/>
              <a:gd name="T4" fmla="*/ 0 w 982"/>
              <a:gd name="T5" fmla="*/ 2147483646 h 11140"/>
              <a:gd name="T6" fmla="*/ 2147483646 w 982"/>
              <a:gd name="T7" fmla="*/ 2147483646 h 11140"/>
              <a:gd name="T8" fmla="*/ 2147483646 w 982"/>
              <a:gd name="T9" fmla="*/ 2147483646 h 11140"/>
              <a:gd name="T10" fmla="*/ 0 60000 65536"/>
              <a:gd name="T11" fmla="*/ 0 60000 65536"/>
              <a:gd name="T12" fmla="*/ 0 60000 65536"/>
              <a:gd name="T13" fmla="*/ 0 60000 65536"/>
              <a:gd name="T14" fmla="*/ 0 60000 65536"/>
              <a:gd name="T15" fmla="*/ 0 w 982"/>
              <a:gd name="T16" fmla="*/ 0 h 11140"/>
              <a:gd name="T17" fmla="*/ 982 w 982"/>
              <a:gd name="T18" fmla="*/ 11140 h 11140"/>
            </a:gdLst>
            <a:ahLst/>
            <a:cxnLst>
              <a:cxn ang="T10">
                <a:pos x="T0" y="T1"/>
              </a:cxn>
              <a:cxn ang="T11">
                <a:pos x="T2" y="T3"/>
              </a:cxn>
              <a:cxn ang="T12">
                <a:pos x="T4" y="T5"/>
              </a:cxn>
              <a:cxn ang="T13">
                <a:pos x="T6" y="T7"/>
              </a:cxn>
              <a:cxn ang="T14">
                <a:pos x="T8" y="T9"/>
              </a:cxn>
            </a:cxnLst>
            <a:rect l="T15" t="T16" r="T17" b="T18"/>
            <a:pathLst>
              <a:path w="982" h="11140">
                <a:moveTo>
                  <a:pt x="982" y="1"/>
                </a:moveTo>
                <a:lnTo>
                  <a:pt x="978" y="0"/>
                </a:lnTo>
                <a:lnTo>
                  <a:pt x="0" y="11139"/>
                </a:lnTo>
                <a:lnTo>
                  <a:pt x="4" y="11140"/>
                </a:lnTo>
                <a:lnTo>
                  <a:pt x="982" y="1"/>
                </a:lnTo>
                <a:close/>
              </a:path>
            </a:pathLst>
          </a:custGeom>
          <a:solidFill>
            <a:schemeClr val="tx1"/>
          </a:solidFill>
          <a:ln w="0">
            <a:solidFill>
              <a:schemeClr val="tx1"/>
            </a:solidFill>
            <a:round/>
            <a:headEnd/>
            <a:tailEnd/>
          </a:ln>
        </p:spPr>
        <p:txBody>
          <a:bodyPr/>
          <a:lstStyle/>
          <a:p>
            <a:endParaRPr lang="en-US"/>
          </a:p>
        </p:txBody>
      </p:sp>
      <p:sp>
        <p:nvSpPr>
          <p:cNvPr id="115989" name="Freeform 938"/>
          <p:cNvSpPr>
            <a:spLocks/>
          </p:cNvSpPr>
          <p:nvPr/>
        </p:nvSpPr>
        <p:spPr bwMode="auto">
          <a:xfrm>
            <a:off x="5102225" y="2270125"/>
            <a:ext cx="261938" cy="2973388"/>
          </a:xfrm>
          <a:custGeom>
            <a:avLst/>
            <a:gdLst>
              <a:gd name="T0" fmla="*/ 2147483646 w 986"/>
              <a:gd name="T1" fmla="*/ 2147483646 h 11238"/>
              <a:gd name="T2" fmla="*/ 2147483646 w 986"/>
              <a:gd name="T3" fmla="*/ 0 h 11238"/>
              <a:gd name="T4" fmla="*/ 0 w 986"/>
              <a:gd name="T5" fmla="*/ 2147483646 h 11238"/>
              <a:gd name="T6" fmla="*/ 2147483646 w 986"/>
              <a:gd name="T7" fmla="*/ 2147483646 h 11238"/>
              <a:gd name="T8" fmla="*/ 0 60000 65536"/>
              <a:gd name="T9" fmla="*/ 0 60000 65536"/>
              <a:gd name="T10" fmla="*/ 0 60000 65536"/>
              <a:gd name="T11" fmla="*/ 0 60000 65536"/>
              <a:gd name="T12" fmla="*/ 0 w 986"/>
              <a:gd name="T13" fmla="*/ 0 h 11238"/>
              <a:gd name="T14" fmla="*/ 986 w 986"/>
              <a:gd name="T15" fmla="*/ 11238 h 11238"/>
            </a:gdLst>
            <a:ahLst/>
            <a:cxnLst>
              <a:cxn ang="T8">
                <a:pos x="T0" y="T1"/>
              </a:cxn>
              <a:cxn ang="T9">
                <a:pos x="T2" y="T3"/>
              </a:cxn>
              <a:cxn ang="T10">
                <a:pos x="T4" y="T5"/>
              </a:cxn>
              <a:cxn ang="T11">
                <a:pos x="T6" y="T7"/>
              </a:cxn>
            </a:cxnLst>
            <a:rect l="T12" t="T13" r="T14" b="T15"/>
            <a:pathLst>
              <a:path w="986" h="11238">
                <a:moveTo>
                  <a:pt x="986" y="1"/>
                </a:moveTo>
                <a:lnTo>
                  <a:pt x="978" y="0"/>
                </a:lnTo>
                <a:lnTo>
                  <a:pt x="0" y="11238"/>
                </a:lnTo>
                <a:lnTo>
                  <a:pt x="986" y="1"/>
                </a:lnTo>
                <a:close/>
              </a:path>
            </a:pathLst>
          </a:custGeom>
          <a:solidFill>
            <a:schemeClr val="tx1"/>
          </a:solidFill>
          <a:ln w="9525">
            <a:solidFill>
              <a:schemeClr val="tx1"/>
            </a:solidFill>
            <a:round/>
            <a:headEnd/>
            <a:tailEnd/>
          </a:ln>
        </p:spPr>
        <p:txBody>
          <a:bodyPr/>
          <a:lstStyle/>
          <a:p>
            <a:endParaRPr lang="en-US"/>
          </a:p>
        </p:txBody>
      </p:sp>
      <p:sp>
        <p:nvSpPr>
          <p:cNvPr id="115990" name="Freeform 939"/>
          <p:cNvSpPr>
            <a:spLocks/>
          </p:cNvSpPr>
          <p:nvPr/>
        </p:nvSpPr>
        <p:spPr bwMode="auto">
          <a:xfrm>
            <a:off x="5100638" y="2270125"/>
            <a:ext cx="260350" cy="2973388"/>
          </a:xfrm>
          <a:custGeom>
            <a:avLst/>
            <a:gdLst>
              <a:gd name="T0" fmla="*/ 2147483646 w 987"/>
              <a:gd name="T1" fmla="*/ 0 h 11238"/>
              <a:gd name="T2" fmla="*/ 2147483646 w 987"/>
              <a:gd name="T3" fmla="*/ 2147483646 h 11238"/>
              <a:gd name="T4" fmla="*/ 0 w 987"/>
              <a:gd name="T5" fmla="*/ 2147483646 h 11238"/>
              <a:gd name="T6" fmla="*/ 2147483646 w 987"/>
              <a:gd name="T7" fmla="*/ 0 h 11238"/>
              <a:gd name="T8" fmla="*/ 0 60000 65536"/>
              <a:gd name="T9" fmla="*/ 0 60000 65536"/>
              <a:gd name="T10" fmla="*/ 0 60000 65536"/>
              <a:gd name="T11" fmla="*/ 0 60000 65536"/>
              <a:gd name="T12" fmla="*/ 0 w 987"/>
              <a:gd name="T13" fmla="*/ 0 h 11238"/>
              <a:gd name="T14" fmla="*/ 987 w 987"/>
              <a:gd name="T15" fmla="*/ 11238 h 11238"/>
            </a:gdLst>
            <a:ahLst/>
            <a:cxnLst>
              <a:cxn ang="T8">
                <a:pos x="T0" y="T1"/>
              </a:cxn>
              <a:cxn ang="T9">
                <a:pos x="T2" y="T3"/>
              </a:cxn>
              <a:cxn ang="T10">
                <a:pos x="T4" y="T5"/>
              </a:cxn>
              <a:cxn ang="T11">
                <a:pos x="T6" y="T7"/>
              </a:cxn>
            </a:cxnLst>
            <a:rect l="T12" t="T13" r="T14" b="T15"/>
            <a:pathLst>
              <a:path w="987" h="11238">
                <a:moveTo>
                  <a:pt x="987" y="0"/>
                </a:moveTo>
                <a:lnTo>
                  <a:pt x="9" y="11238"/>
                </a:lnTo>
                <a:lnTo>
                  <a:pt x="0" y="11237"/>
                </a:lnTo>
                <a:lnTo>
                  <a:pt x="987" y="0"/>
                </a:lnTo>
                <a:close/>
              </a:path>
            </a:pathLst>
          </a:custGeom>
          <a:solidFill>
            <a:schemeClr val="tx1"/>
          </a:solidFill>
          <a:ln w="9525">
            <a:solidFill>
              <a:schemeClr val="tx1"/>
            </a:solidFill>
            <a:round/>
            <a:headEnd/>
            <a:tailEnd/>
          </a:ln>
        </p:spPr>
        <p:txBody>
          <a:bodyPr/>
          <a:lstStyle/>
          <a:p>
            <a:endParaRPr lang="en-US"/>
          </a:p>
        </p:txBody>
      </p:sp>
      <p:sp>
        <p:nvSpPr>
          <p:cNvPr id="115991" name="Freeform 940"/>
          <p:cNvSpPr>
            <a:spLocks/>
          </p:cNvSpPr>
          <p:nvPr/>
        </p:nvSpPr>
        <p:spPr bwMode="auto">
          <a:xfrm>
            <a:off x="5100638" y="2270125"/>
            <a:ext cx="263525" cy="2973388"/>
          </a:xfrm>
          <a:custGeom>
            <a:avLst/>
            <a:gdLst>
              <a:gd name="T0" fmla="*/ 2147483646 w 995"/>
              <a:gd name="T1" fmla="*/ 2147483646 h 11238"/>
              <a:gd name="T2" fmla="*/ 2147483646 w 995"/>
              <a:gd name="T3" fmla="*/ 0 h 11238"/>
              <a:gd name="T4" fmla="*/ 0 w 995"/>
              <a:gd name="T5" fmla="*/ 2147483646 h 11238"/>
              <a:gd name="T6" fmla="*/ 2147483646 w 995"/>
              <a:gd name="T7" fmla="*/ 2147483646 h 11238"/>
              <a:gd name="T8" fmla="*/ 2147483646 w 995"/>
              <a:gd name="T9" fmla="*/ 2147483646 h 11238"/>
              <a:gd name="T10" fmla="*/ 0 60000 65536"/>
              <a:gd name="T11" fmla="*/ 0 60000 65536"/>
              <a:gd name="T12" fmla="*/ 0 60000 65536"/>
              <a:gd name="T13" fmla="*/ 0 60000 65536"/>
              <a:gd name="T14" fmla="*/ 0 60000 65536"/>
              <a:gd name="T15" fmla="*/ 0 w 995"/>
              <a:gd name="T16" fmla="*/ 0 h 11238"/>
              <a:gd name="T17" fmla="*/ 995 w 995"/>
              <a:gd name="T18" fmla="*/ 11238 h 11238"/>
            </a:gdLst>
            <a:ahLst/>
            <a:cxnLst>
              <a:cxn ang="T10">
                <a:pos x="T0" y="T1"/>
              </a:cxn>
              <a:cxn ang="T11">
                <a:pos x="T2" y="T3"/>
              </a:cxn>
              <a:cxn ang="T12">
                <a:pos x="T4" y="T5"/>
              </a:cxn>
              <a:cxn ang="T13">
                <a:pos x="T6" y="T7"/>
              </a:cxn>
              <a:cxn ang="T14">
                <a:pos x="T8" y="T9"/>
              </a:cxn>
            </a:cxnLst>
            <a:rect l="T15" t="T16" r="T17" b="T18"/>
            <a:pathLst>
              <a:path w="995" h="11238">
                <a:moveTo>
                  <a:pt x="995" y="1"/>
                </a:moveTo>
                <a:lnTo>
                  <a:pt x="987" y="0"/>
                </a:lnTo>
                <a:lnTo>
                  <a:pt x="0" y="11237"/>
                </a:lnTo>
                <a:lnTo>
                  <a:pt x="9" y="11238"/>
                </a:lnTo>
                <a:lnTo>
                  <a:pt x="995" y="1"/>
                </a:lnTo>
                <a:close/>
              </a:path>
            </a:pathLst>
          </a:custGeom>
          <a:solidFill>
            <a:schemeClr val="tx1"/>
          </a:solidFill>
          <a:ln w="0">
            <a:solidFill>
              <a:schemeClr val="tx1"/>
            </a:solidFill>
            <a:round/>
            <a:headEnd/>
            <a:tailEnd/>
          </a:ln>
        </p:spPr>
        <p:txBody>
          <a:bodyPr/>
          <a:lstStyle/>
          <a:p>
            <a:endParaRPr lang="en-US"/>
          </a:p>
        </p:txBody>
      </p:sp>
      <p:sp>
        <p:nvSpPr>
          <p:cNvPr id="115992" name="Freeform 941"/>
          <p:cNvSpPr>
            <a:spLocks/>
          </p:cNvSpPr>
          <p:nvPr/>
        </p:nvSpPr>
        <p:spPr bwMode="auto">
          <a:xfrm>
            <a:off x="7977188" y="2498725"/>
            <a:ext cx="12700" cy="141288"/>
          </a:xfrm>
          <a:custGeom>
            <a:avLst/>
            <a:gdLst>
              <a:gd name="T0" fmla="*/ 0 w 47"/>
              <a:gd name="T1" fmla="*/ 2147483646 h 534"/>
              <a:gd name="T2" fmla="*/ 2147483646 w 47"/>
              <a:gd name="T3" fmla="*/ 2147483646 h 534"/>
              <a:gd name="T4" fmla="*/ 2147483646 w 47"/>
              <a:gd name="T5" fmla="*/ 0 h 534"/>
              <a:gd name="T6" fmla="*/ 0 w 47"/>
              <a:gd name="T7" fmla="*/ 2147483646 h 534"/>
              <a:gd name="T8" fmla="*/ 0 60000 65536"/>
              <a:gd name="T9" fmla="*/ 0 60000 65536"/>
              <a:gd name="T10" fmla="*/ 0 60000 65536"/>
              <a:gd name="T11" fmla="*/ 0 60000 65536"/>
              <a:gd name="T12" fmla="*/ 0 w 47"/>
              <a:gd name="T13" fmla="*/ 0 h 534"/>
              <a:gd name="T14" fmla="*/ 47 w 47"/>
              <a:gd name="T15" fmla="*/ 534 h 534"/>
            </a:gdLst>
            <a:ahLst/>
            <a:cxnLst>
              <a:cxn ang="T8">
                <a:pos x="T0" y="T1"/>
              </a:cxn>
              <a:cxn ang="T9">
                <a:pos x="T2" y="T3"/>
              </a:cxn>
              <a:cxn ang="T10">
                <a:pos x="T4" y="T5"/>
              </a:cxn>
              <a:cxn ang="T11">
                <a:pos x="T6" y="T7"/>
              </a:cxn>
            </a:cxnLst>
            <a:rect l="T12" t="T13" r="T14" b="T15"/>
            <a:pathLst>
              <a:path w="47" h="534">
                <a:moveTo>
                  <a:pt x="0" y="532"/>
                </a:moveTo>
                <a:lnTo>
                  <a:pt x="17" y="534"/>
                </a:lnTo>
                <a:lnTo>
                  <a:pt x="47" y="0"/>
                </a:lnTo>
                <a:lnTo>
                  <a:pt x="0" y="532"/>
                </a:lnTo>
                <a:close/>
              </a:path>
            </a:pathLst>
          </a:custGeom>
          <a:solidFill>
            <a:schemeClr val="tx1"/>
          </a:solidFill>
          <a:ln w="9525">
            <a:solidFill>
              <a:schemeClr val="tx1"/>
            </a:solidFill>
            <a:round/>
            <a:headEnd/>
            <a:tailEnd/>
          </a:ln>
        </p:spPr>
        <p:txBody>
          <a:bodyPr/>
          <a:lstStyle/>
          <a:p>
            <a:endParaRPr lang="en-US"/>
          </a:p>
        </p:txBody>
      </p:sp>
      <p:sp>
        <p:nvSpPr>
          <p:cNvPr id="115993" name="Freeform 942"/>
          <p:cNvSpPr>
            <a:spLocks/>
          </p:cNvSpPr>
          <p:nvPr/>
        </p:nvSpPr>
        <p:spPr bwMode="auto">
          <a:xfrm>
            <a:off x="7980363" y="2498725"/>
            <a:ext cx="12700" cy="141288"/>
          </a:xfrm>
          <a:custGeom>
            <a:avLst/>
            <a:gdLst>
              <a:gd name="T0" fmla="*/ 0 w 47"/>
              <a:gd name="T1" fmla="*/ 2147483646 h 534"/>
              <a:gd name="T2" fmla="*/ 2147483646 w 47"/>
              <a:gd name="T3" fmla="*/ 0 h 534"/>
              <a:gd name="T4" fmla="*/ 2147483646 w 47"/>
              <a:gd name="T5" fmla="*/ 2147483646 h 534"/>
              <a:gd name="T6" fmla="*/ 0 w 47"/>
              <a:gd name="T7" fmla="*/ 2147483646 h 534"/>
              <a:gd name="T8" fmla="*/ 0 60000 65536"/>
              <a:gd name="T9" fmla="*/ 0 60000 65536"/>
              <a:gd name="T10" fmla="*/ 0 60000 65536"/>
              <a:gd name="T11" fmla="*/ 0 60000 65536"/>
              <a:gd name="T12" fmla="*/ 0 w 47"/>
              <a:gd name="T13" fmla="*/ 0 h 534"/>
              <a:gd name="T14" fmla="*/ 47 w 47"/>
              <a:gd name="T15" fmla="*/ 534 h 534"/>
            </a:gdLst>
            <a:ahLst/>
            <a:cxnLst>
              <a:cxn ang="T8">
                <a:pos x="T0" y="T1"/>
              </a:cxn>
              <a:cxn ang="T9">
                <a:pos x="T2" y="T3"/>
              </a:cxn>
              <a:cxn ang="T10">
                <a:pos x="T4" y="T5"/>
              </a:cxn>
              <a:cxn ang="T11">
                <a:pos x="T6" y="T7"/>
              </a:cxn>
            </a:cxnLst>
            <a:rect l="T12" t="T13" r="T14" b="T15"/>
            <a:pathLst>
              <a:path w="47" h="534">
                <a:moveTo>
                  <a:pt x="0" y="534"/>
                </a:moveTo>
                <a:lnTo>
                  <a:pt x="30" y="0"/>
                </a:lnTo>
                <a:lnTo>
                  <a:pt x="47" y="1"/>
                </a:lnTo>
                <a:lnTo>
                  <a:pt x="0" y="534"/>
                </a:lnTo>
                <a:close/>
              </a:path>
            </a:pathLst>
          </a:custGeom>
          <a:solidFill>
            <a:schemeClr val="tx1"/>
          </a:solidFill>
          <a:ln w="9525">
            <a:solidFill>
              <a:schemeClr val="tx1"/>
            </a:solidFill>
            <a:round/>
            <a:headEnd/>
            <a:tailEnd/>
          </a:ln>
        </p:spPr>
        <p:txBody>
          <a:bodyPr/>
          <a:lstStyle/>
          <a:p>
            <a:endParaRPr lang="en-US"/>
          </a:p>
        </p:txBody>
      </p:sp>
      <p:sp>
        <p:nvSpPr>
          <p:cNvPr id="115994" name="Freeform 943"/>
          <p:cNvSpPr>
            <a:spLocks/>
          </p:cNvSpPr>
          <p:nvPr/>
        </p:nvSpPr>
        <p:spPr bwMode="auto">
          <a:xfrm>
            <a:off x="7977188" y="2498725"/>
            <a:ext cx="15875" cy="141288"/>
          </a:xfrm>
          <a:custGeom>
            <a:avLst/>
            <a:gdLst>
              <a:gd name="T0" fmla="*/ 0 w 64"/>
              <a:gd name="T1" fmla="*/ 2147483646 h 534"/>
              <a:gd name="T2" fmla="*/ 2147483646 w 64"/>
              <a:gd name="T3" fmla="*/ 2147483646 h 534"/>
              <a:gd name="T4" fmla="*/ 2147483646 w 64"/>
              <a:gd name="T5" fmla="*/ 2147483646 h 534"/>
              <a:gd name="T6" fmla="*/ 2147483646 w 64"/>
              <a:gd name="T7" fmla="*/ 0 h 534"/>
              <a:gd name="T8" fmla="*/ 0 w 64"/>
              <a:gd name="T9" fmla="*/ 2147483646 h 534"/>
              <a:gd name="T10" fmla="*/ 0 60000 65536"/>
              <a:gd name="T11" fmla="*/ 0 60000 65536"/>
              <a:gd name="T12" fmla="*/ 0 60000 65536"/>
              <a:gd name="T13" fmla="*/ 0 60000 65536"/>
              <a:gd name="T14" fmla="*/ 0 60000 65536"/>
              <a:gd name="T15" fmla="*/ 0 w 64"/>
              <a:gd name="T16" fmla="*/ 0 h 534"/>
              <a:gd name="T17" fmla="*/ 64 w 64"/>
              <a:gd name="T18" fmla="*/ 534 h 534"/>
            </a:gdLst>
            <a:ahLst/>
            <a:cxnLst>
              <a:cxn ang="T10">
                <a:pos x="T0" y="T1"/>
              </a:cxn>
              <a:cxn ang="T11">
                <a:pos x="T2" y="T3"/>
              </a:cxn>
              <a:cxn ang="T12">
                <a:pos x="T4" y="T5"/>
              </a:cxn>
              <a:cxn ang="T13">
                <a:pos x="T6" y="T7"/>
              </a:cxn>
              <a:cxn ang="T14">
                <a:pos x="T8" y="T9"/>
              </a:cxn>
            </a:cxnLst>
            <a:rect l="T15" t="T16" r="T17" b="T18"/>
            <a:pathLst>
              <a:path w="64" h="534">
                <a:moveTo>
                  <a:pt x="0" y="532"/>
                </a:moveTo>
                <a:lnTo>
                  <a:pt x="17" y="534"/>
                </a:lnTo>
                <a:lnTo>
                  <a:pt x="64" y="1"/>
                </a:lnTo>
                <a:lnTo>
                  <a:pt x="47" y="0"/>
                </a:lnTo>
                <a:lnTo>
                  <a:pt x="0" y="532"/>
                </a:lnTo>
                <a:close/>
              </a:path>
            </a:pathLst>
          </a:custGeom>
          <a:solidFill>
            <a:schemeClr val="tx1"/>
          </a:solidFill>
          <a:ln w="0">
            <a:solidFill>
              <a:schemeClr val="tx1"/>
            </a:solidFill>
            <a:round/>
            <a:headEnd/>
            <a:tailEnd/>
          </a:ln>
        </p:spPr>
        <p:txBody>
          <a:bodyPr/>
          <a:lstStyle/>
          <a:p>
            <a:endParaRPr lang="en-US"/>
          </a:p>
        </p:txBody>
      </p:sp>
      <p:sp>
        <p:nvSpPr>
          <p:cNvPr id="115995" name="Freeform 944"/>
          <p:cNvSpPr>
            <a:spLocks/>
          </p:cNvSpPr>
          <p:nvPr/>
        </p:nvSpPr>
        <p:spPr bwMode="auto">
          <a:xfrm>
            <a:off x="7972425" y="2435225"/>
            <a:ext cx="23813" cy="7938"/>
          </a:xfrm>
          <a:custGeom>
            <a:avLst/>
            <a:gdLst>
              <a:gd name="T0" fmla="*/ 2147483646 w 90"/>
              <a:gd name="T1" fmla="*/ 0 h 28"/>
              <a:gd name="T2" fmla="*/ 2147483646 w 90"/>
              <a:gd name="T3" fmla="*/ 2147483646 h 28"/>
              <a:gd name="T4" fmla="*/ 0 w 90"/>
              <a:gd name="T5" fmla="*/ 2147483646 h 28"/>
              <a:gd name="T6" fmla="*/ 2147483646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8"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115996" name="Freeform 945"/>
          <p:cNvSpPr>
            <a:spLocks/>
          </p:cNvSpPr>
          <p:nvPr/>
        </p:nvSpPr>
        <p:spPr bwMode="auto">
          <a:xfrm>
            <a:off x="7972425" y="2439988"/>
            <a:ext cx="23813" cy="6350"/>
          </a:xfrm>
          <a:custGeom>
            <a:avLst/>
            <a:gdLst>
              <a:gd name="T0" fmla="*/ 2147483646 w 88"/>
              <a:gd name="T1" fmla="*/ 0 h 24"/>
              <a:gd name="T2" fmla="*/ 0 w 88"/>
              <a:gd name="T3" fmla="*/ 2147483646 h 24"/>
              <a:gd name="T4" fmla="*/ 2147483646 w 88"/>
              <a:gd name="T5" fmla="*/ 2147483646 h 24"/>
              <a:gd name="T6" fmla="*/ 2147483646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0" y="24"/>
                </a:lnTo>
                <a:lnTo>
                  <a:pt x="88" y="0"/>
                </a:lnTo>
                <a:close/>
              </a:path>
            </a:pathLst>
          </a:custGeom>
          <a:solidFill>
            <a:schemeClr val="tx1"/>
          </a:solidFill>
          <a:ln w="9525">
            <a:solidFill>
              <a:schemeClr val="tx1"/>
            </a:solidFill>
            <a:round/>
            <a:headEnd/>
            <a:tailEnd/>
          </a:ln>
        </p:spPr>
        <p:txBody>
          <a:bodyPr/>
          <a:lstStyle/>
          <a:p>
            <a:endParaRPr lang="en-US"/>
          </a:p>
        </p:txBody>
      </p:sp>
      <p:sp>
        <p:nvSpPr>
          <p:cNvPr id="115997" name="Freeform 946"/>
          <p:cNvSpPr>
            <a:spLocks/>
          </p:cNvSpPr>
          <p:nvPr/>
        </p:nvSpPr>
        <p:spPr bwMode="auto">
          <a:xfrm>
            <a:off x="7972425" y="2435225"/>
            <a:ext cx="23813" cy="11113"/>
          </a:xfrm>
          <a:custGeom>
            <a:avLst/>
            <a:gdLst>
              <a:gd name="T0" fmla="*/ 2147483646 w 90"/>
              <a:gd name="T1" fmla="*/ 0 h 41"/>
              <a:gd name="T2" fmla="*/ 2147483646 w 90"/>
              <a:gd name="T3" fmla="*/ 2147483646 h 41"/>
              <a:gd name="T4" fmla="*/ 2147483646 w 90"/>
              <a:gd name="T5" fmla="*/ 2147483646 h 41"/>
              <a:gd name="T6" fmla="*/ 0 w 90"/>
              <a:gd name="T7" fmla="*/ 2147483646 h 41"/>
              <a:gd name="T8" fmla="*/ 2147483646 w 90"/>
              <a:gd name="T9" fmla="*/ 0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90" y="0"/>
                </a:moveTo>
                <a:lnTo>
                  <a:pt x="88" y="17"/>
                </a:lnTo>
                <a:lnTo>
                  <a:pt x="10" y="41"/>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115998" name="Freeform 947"/>
          <p:cNvSpPr>
            <a:spLocks/>
          </p:cNvSpPr>
          <p:nvPr/>
        </p:nvSpPr>
        <p:spPr bwMode="auto">
          <a:xfrm>
            <a:off x="7961313" y="2443163"/>
            <a:ext cx="14287" cy="22225"/>
          </a:xfrm>
          <a:custGeom>
            <a:avLst/>
            <a:gdLst>
              <a:gd name="T0" fmla="*/ 2147483646 w 53"/>
              <a:gd name="T1" fmla="*/ 0 h 84"/>
              <a:gd name="T2" fmla="*/ 2147483646 w 53"/>
              <a:gd name="T3" fmla="*/ 2147483646 h 84"/>
              <a:gd name="T4" fmla="*/ 0 w 53"/>
              <a:gd name="T5" fmla="*/ 2147483646 h 84"/>
              <a:gd name="T6" fmla="*/ 2147483646 w 53"/>
              <a:gd name="T7" fmla="*/ 0 h 84"/>
              <a:gd name="T8" fmla="*/ 0 60000 65536"/>
              <a:gd name="T9" fmla="*/ 0 60000 65536"/>
              <a:gd name="T10" fmla="*/ 0 60000 65536"/>
              <a:gd name="T11" fmla="*/ 0 60000 65536"/>
              <a:gd name="T12" fmla="*/ 0 w 53"/>
              <a:gd name="T13" fmla="*/ 0 h 84"/>
              <a:gd name="T14" fmla="*/ 53 w 53"/>
              <a:gd name="T15" fmla="*/ 84 h 84"/>
            </a:gdLst>
            <a:ahLst/>
            <a:cxnLst>
              <a:cxn ang="T8">
                <a:pos x="T0" y="T1"/>
              </a:cxn>
              <a:cxn ang="T9">
                <a:pos x="T2" y="T3"/>
              </a:cxn>
              <a:cxn ang="T10">
                <a:pos x="T4" y="T5"/>
              </a:cxn>
              <a:cxn ang="T11">
                <a:pos x="T6" y="T7"/>
              </a:cxn>
            </a:cxnLst>
            <a:rect l="T12" t="T13" r="T14" b="T15"/>
            <a:pathLst>
              <a:path w="53" h="84">
                <a:moveTo>
                  <a:pt x="43" y="0"/>
                </a:moveTo>
                <a:lnTo>
                  <a:pt x="53"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115999" name="Freeform 948"/>
          <p:cNvSpPr>
            <a:spLocks/>
          </p:cNvSpPr>
          <p:nvPr/>
        </p:nvSpPr>
        <p:spPr bwMode="auto">
          <a:xfrm>
            <a:off x="7961313" y="2446338"/>
            <a:ext cx="14287" cy="19050"/>
          </a:xfrm>
          <a:custGeom>
            <a:avLst/>
            <a:gdLst>
              <a:gd name="T0" fmla="*/ 2147483646 w 53"/>
              <a:gd name="T1" fmla="*/ 0 h 72"/>
              <a:gd name="T2" fmla="*/ 0 w 53"/>
              <a:gd name="T3" fmla="*/ 2147483646 h 72"/>
              <a:gd name="T4" fmla="*/ 2147483646 w 53"/>
              <a:gd name="T5" fmla="*/ 2147483646 h 72"/>
              <a:gd name="T6" fmla="*/ 2147483646 w 53"/>
              <a:gd name="T7" fmla="*/ 0 h 72"/>
              <a:gd name="T8" fmla="*/ 0 60000 65536"/>
              <a:gd name="T9" fmla="*/ 0 60000 65536"/>
              <a:gd name="T10" fmla="*/ 0 60000 65536"/>
              <a:gd name="T11" fmla="*/ 0 60000 65536"/>
              <a:gd name="T12" fmla="*/ 0 w 53"/>
              <a:gd name="T13" fmla="*/ 0 h 72"/>
              <a:gd name="T14" fmla="*/ 53 w 53"/>
              <a:gd name="T15" fmla="*/ 72 h 72"/>
            </a:gdLst>
            <a:ahLst/>
            <a:cxnLst>
              <a:cxn ang="T8">
                <a:pos x="T0" y="T1"/>
              </a:cxn>
              <a:cxn ang="T9">
                <a:pos x="T2" y="T3"/>
              </a:cxn>
              <a:cxn ang="T10">
                <a:pos x="T4" y="T5"/>
              </a:cxn>
              <a:cxn ang="T11">
                <a:pos x="T6" y="T7"/>
              </a:cxn>
            </a:cxnLst>
            <a:rect l="T12" t="T13" r="T14" b="T15"/>
            <a:pathLst>
              <a:path w="53" h="72">
                <a:moveTo>
                  <a:pt x="53" y="0"/>
                </a:moveTo>
                <a:lnTo>
                  <a:pt x="0" y="71"/>
                </a:lnTo>
                <a:lnTo>
                  <a:pt x="16" y="72"/>
                </a:lnTo>
                <a:lnTo>
                  <a:pt x="53" y="0"/>
                </a:lnTo>
                <a:close/>
              </a:path>
            </a:pathLst>
          </a:custGeom>
          <a:solidFill>
            <a:schemeClr val="tx1"/>
          </a:solidFill>
          <a:ln w="9525">
            <a:solidFill>
              <a:schemeClr val="tx1"/>
            </a:solidFill>
            <a:round/>
            <a:headEnd/>
            <a:tailEnd/>
          </a:ln>
        </p:spPr>
        <p:txBody>
          <a:bodyPr/>
          <a:lstStyle/>
          <a:p>
            <a:endParaRPr lang="en-US"/>
          </a:p>
        </p:txBody>
      </p:sp>
      <p:sp>
        <p:nvSpPr>
          <p:cNvPr id="116000" name="Freeform 949"/>
          <p:cNvSpPr>
            <a:spLocks/>
          </p:cNvSpPr>
          <p:nvPr/>
        </p:nvSpPr>
        <p:spPr bwMode="auto">
          <a:xfrm>
            <a:off x="7961313" y="2443163"/>
            <a:ext cx="14287" cy="22225"/>
          </a:xfrm>
          <a:custGeom>
            <a:avLst/>
            <a:gdLst>
              <a:gd name="T0" fmla="*/ 2147483646 w 53"/>
              <a:gd name="T1" fmla="*/ 0 h 85"/>
              <a:gd name="T2" fmla="*/ 2147483646 w 53"/>
              <a:gd name="T3" fmla="*/ 2147483646 h 85"/>
              <a:gd name="T4" fmla="*/ 2147483646 w 53"/>
              <a:gd name="T5" fmla="*/ 2147483646 h 85"/>
              <a:gd name="T6" fmla="*/ 0 w 53"/>
              <a:gd name="T7" fmla="*/ 2147483646 h 85"/>
              <a:gd name="T8" fmla="*/ 2147483646 w 53"/>
              <a:gd name="T9" fmla="*/ 0 h 85"/>
              <a:gd name="T10" fmla="*/ 0 60000 65536"/>
              <a:gd name="T11" fmla="*/ 0 60000 65536"/>
              <a:gd name="T12" fmla="*/ 0 60000 65536"/>
              <a:gd name="T13" fmla="*/ 0 60000 65536"/>
              <a:gd name="T14" fmla="*/ 0 60000 65536"/>
              <a:gd name="T15" fmla="*/ 0 w 53"/>
              <a:gd name="T16" fmla="*/ 0 h 85"/>
              <a:gd name="T17" fmla="*/ 53 w 53"/>
              <a:gd name="T18" fmla="*/ 85 h 85"/>
            </a:gdLst>
            <a:ahLst/>
            <a:cxnLst>
              <a:cxn ang="T10">
                <a:pos x="T0" y="T1"/>
              </a:cxn>
              <a:cxn ang="T11">
                <a:pos x="T2" y="T3"/>
              </a:cxn>
              <a:cxn ang="T12">
                <a:pos x="T4" y="T5"/>
              </a:cxn>
              <a:cxn ang="T13">
                <a:pos x="T6" y="T7"/>
              </a:cxn>
              <a:cxn ang="T14">
                <a:pos x="T8" y="T9"/>
              </a:cxn>
            </a:cxnLst>
            <a:rect l="T15" t="T16" r="T17" b="T18"/>
            <a:pathLst>
              <a:path w="53" h="85">
                <a:moveTo>
                  <a:pt x="43" y="0"/>
                </a:moveTo>
                <a:lnTo>
                  <a:pt x="53" y="13"/>
                </a:lnTo>
                <a:lnTo>
                  <a:pt x="16"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116001" name="Freeform 950"/>
          <p:cNvSpPr>
            <a:spLocks/>
          </p:cNvSpPr>
          <p:nvPr/>
        </p:nvSpPr>
        <p:spPr bwMode="auto">
          <a:xfrm>
            <a:off x="7961313" y="2465388"/>
            <a:ext cx="7937" cy="23812"/>
          </a:xfrm>
          <a:custGeom>
            <a:avLst/>
            <a:gdLst>
              <a:gd name="T0" fmla="*/ 0 w 28"/>
              <a:gd name="T1" fmla="*/ 0 h 90"/>
              <a:gd name="T2" fmla="*/ 2147483646 w 28"/>
              <a:gd name="T3" fmla="*/ 2147483646 h 90"/>
              <a:gd name="T4" fmla="*/ 2147483646 w 28"/>
              <a:gd name="T5" fmla="*/ 2147483646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6"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116002" name="Freeform 951"/>
          <p:cNvSpPr>
            <a:spLocks/>
          </p:cNvSpPr>
          <p:nvPr/>
        </p:nvSpPr>
        <p:spPr bwMode="auto">
          <a:xfrm>
            <a:off x="7966075" y="2465388"/>
            <a:ext cx="6350" cy="23812"/>
          </a:xfrm>
          <a:custGeom>
            <a:avLst/>
            <a:gdLst>
              <a:gd name="T0" fmla="*/ 0 w 24"/>
              <a:gd name="T1" fmla="*/ 0 h 89"/>
              <a:gd name="T2" fmla="*/ 2147483646 w 24"/>
              <a:gd name="T3" fmla="*/ 2147483646 h 89"/>
              <a:gd name="T4" fmla="*/ 2147483646 w 24"/>
              <a:gd name="T5" fmla="*/ 2147483646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2"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116003" name="Freeform 952"/>
          <p:cNvSpPr>
            <a:spLocks/>
          </p:cNvSpPr>
          <p:nvPr/>
        </p:nvSpPr>
        <p:spPr bwMode="auto">
          <a:xfrm>
            <a:off x="7961313" y="2465388"/>
            <a:ext cx="11112" cy="23812"/>
          </a:xfrm>
          <a:custGeom>
            <a:avLst/>
            <a:gdLst>
              <a:gd name="T0" fmla="*/ 0 w 40"/>
              <a:gd name="T1" fmla="*/ 0 h 90"/>
              <a:gd name="T2" fmla="*/ 2147483646 w 40"/>
              <a:gd name="T3" fmla="*/ 2147483646 h 90"/>
              <a:gd name="T4" fmla="*/ 2147483646 w 40"/>
              <a:gd name="T5" fmla="*/ 2147483646 h 90"/>
              <a:gd name="T6" fmla="*/ 2147483646 w 40"/>
              <a:gd name="T7" fmla="*/ 2147483646 h 90"/>
              <a:gd name="T8" fmla="*/ 0 w 40"/>
              <a:gd name="T9" fmla="*/ 0 h 90"/>
              <a:gd name="T10" fmla="*/ 0 60000 65536"/>
              <a:gd name="T11" fmla="*/ 0 60000 65536"/>
              <a:gd name="T12" fmla="*/ 0 60000 65536"/>
              <a:gd name="T13" fmla="*/ 0 60000 65536"/>
              <a:gd name="T14" fmla="*/ 0 60000 65536"/>
              <a:gd name="T15" fmla="*/ 0 w 40"/>
              <a:gd name="T16" fmla="*/ 0 h 90"/>
              <a:gd name="T17" fmla="*/ 40 w 40"/>
              <a:gd name="T18" fmla="*/ 90 h 90"/>
            </a:gdLst>
            <a:ahLst/>
            <a:cxnLst>
              <a:cxn ang="T10">
                <a:pos x="T0" y="T1"/>
              </a:cxn>
              <a:cxn ang="T11">
                <a:pos x="T2" y="T3"/>
              </a:cxn>
              <a:cxn ang="T12">
                <a:pos x="T4" y="T5"/>
              </a:cxn>
              <a:cxn ang="T13">
                <a:pos x="T6" y="T7"/>
              </a:cxn>
              <a:cxn ang="T14">
                <a:pos x="T8" y="T9"/>
              </a:cxn>
            </a:cxnLst>
            <a:rect l="T15" t="T16" r="T17" b="T18"/>
            <a:pathLst>
              <a:path w="40" h="90">
                <a:moveTo>
                  <a:pt x="0" y="0"/>
                </a:moveTo>
                <a:lnTo>
                  <a:pt x="16" y="1"/>
                </a:lnTo>
                <a:lnTo>
                  <a:pt x="40"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116004" name="Freeform 953"/>
          <p:cNvSpPr>
            <a:spLocks/>
          </p:cNvSpPr>
          <p:nvPr/>
        </p:nvSpPr>
        <p:spPr bwMode="auto">
          <a:xfrm>
            <a:off x="7969250" y="2486025"/>
            <a:ext cx="22225" cy="14288"/>
          </a:xfrm>
          <a:custGeom>
            <a:avLst/>
            <a:gdLst>
              <a:gd name="T0" fmla="*/ 0 w 83"/>
              <a:gd name="T1" fmla="*/ 2147483646 h 55"/>
              <a:gd name="T2" fmla="*/ 2147483646 w 83"/>
              <a:gd name="T3" fmla="*/ 0 h 55"/>
              <a:gd name="T4" fmla="*/ 2147483646 w 83"/>
              <a:gd name="T5" fmla="*/ 2147483646 h 55"/>
              <a:gd name="T6" fmla="*/ 0 w 83"/>
              <a:gd name="T7" fmla="*/ 2147483646 h 55"/>
              <a:gd name="T8" fmla="*/ 0 60000 65536"/>
              <a:gd name="T9" fmla="*/ 0 60000 65536"/>
              <a:gd name="T10" fmla="*/ 0 60000 65536"/>
              <a:gd name="T11" fmla="*/ 0 60000 65536"/>
              <a:gd name="T12" fmla="*/ 0 w 83"/>
              <a:gd name="T13" fmla="*/ 0 h 55"/>
              <a:gd name="T14" fmla="*/ 83 w 83"/>
              <a:gd name="T15" fmla="*/ 55 h 55"/>
            </a:gdLst>
            <a:ahLst/>
            <a:cxnLst>
              <a:cxn ang="T8">
                <a:pos x="T0" y="T1"/>
              </a:cxn>
              <a:cxn ang="T9">
                <a:pos x="T2" y="T3"/>
              </a:cxn>
              <a:cxn ang="T10">
                <a:pos x="T4" y="T5"/>
              </a:cxn>
              <a:cxn ang="T11">
                <a:pos x="T6" y="T7"/>
              </a:cxn>
            </a:cxnLst>
            <a:rect l="T12" t="T13" r="T14" b="T15"/>
            <a:pathLst>
              <a:path w="83" h="55">
                <a:moveTo>
                  <a:pt x="0" y="11"/>
                </a:moveTo>
                <a:lnTo>
                  <a:pt x="12" y="0"/>
                </a:lnTo>
                <a:lnTo>
                  <a:pt x="83" y="55"/>
                </a:lnTo>
                <a:lnTo>
                  <a:pt x="0" y="11"/>
                </a:lnTo>
                <a:close/>
              </a:path>
            </a:pathLst>
          </a:custGeom>
          <a:solidFill>
            <a:schemeClr val="tx1"/>
          </a:solidFill>
          <a:ln w="9525">
            <a:solidFill>
              <a:schemeClr val="tx1"/>
            </a:solidFill>
            <a:round/>
            <a:headEnd/>
            <a:tailEnd/>
          </a:ln>
        </p:spPr>
        <p:txBody>
          <a:bodyPr/>
          <a:lstStyle/>
          <a:p>
            <a:endParaRPr lang="en-US"/>
          </a:p>
        </p:txBody>
      </p:sp>
      <p:sp>
        <p:nvSpPr>
          <p:cNvPr id="116005" name="Freeform 954"/>
          <p:cNvSpPr>
            <a:spLocks/>
          </p:cNvSpPr>
          <p:nvPr/>
        </p:nvSpPr>
        <p:spPr bwMode="auto">
          <a:xfrm>
            <a:off x="7972425" y="2486025"/>
            <a:ext cx="19050" cy="14288"/>
          </a:xfrm>
          <a:custGeom>
            <a:avLst/>
            <a:gdLst>
              <a:gd name="T0" fmla="*/ 0 w 73"/>
              <a:gd name="T1" fmla="*/ 0 h 55"/>
              <a:gd name="T2" fmla="*/ 2147483646 w 73"/>
              <a:gd name="T3" fmla="*/ 2147483646 h 55"/>
              <a:gd name="T4" fmla="*/ 2147483646 w 73"/>
              <a:gd name="T5" fmla="*/ 2147483646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0" y="0"/>
                </a:moveTo>
                <a:lnTo>
                  <a:pt x="71" y="55"/>
                </a:lnTo>
                <a:lnTo>
                  <a:pt x="73" y="37"/>
                </a:lnTo>
                <a:lnTo>
                  <a:pt x="0" y="0"/>
                </a:lnTo>
                <a:close/>
              </a:path>
            </a:pathLst>
          </a:custGeom>
          <a:solidFill>
            <a:schemeClr val="tx1"/>
          </a:solidFill>
          <a:ln w="9525">
            <a:solidFill>
              <a:schemeClr val="tx1"/>
            </a:solidFill>
            <a:round/>
            <a:headEnd/>
            <a:tailEnd/>
          </a:ln>
        </p:spPr>
        <p:txBody>
          <a:bodyPr/>
          <a:lstStyle/>
          <a:p>
            <a:endParaRPr lang="en-US"/>
          </a:p>
        </p:txBody>
      </p:sp>
      <p:sp>
        <p:nvSpPr>
          <p:cNvPr id="116006" name="Freeform 955"/>
          <p:cNvSpPr>
            <a:spLocks/>
          </p:cNvSpPr>
          <p:nvPr/>
        </p:nvSpPr>
        <p:spPr bwMode="auto">
          <a:xfrm>
            <a:off x="7969250" y="2486025"/>
            <a:ext cx="22225" cy="14288"/>
          </a:xfrm>
          <a:custGeom>
            <a:avLst/>
            <a:gdLst>
              <a:gd name="T0" fmla="*/ 0 w 85"/>
              <a:gd name="T1" fmla="*/ 2147483646 h 55"/>
              <a:gd name="T2" fmla="*/ 2147483646 w 85"/>
              <a:gd name="T3" fmla="*/ 0 h 55"/>
              <a:gd name="T4" fmla="*/ 2147483646 w 85"/>
              <a:gd name="T5" fmla="*/ 2147483646 h 55"/>
              <a:gd name="T6" fmla="*/ 2147483646 w 85"/>
              <a:gd name="T7" fmla="*/ 2147483646 h 55"/>
              <a:gd name="T8" fmla="*/ 0 w 85"/>
              <a:gd name="T9" fmla="*/ 2147483646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0" y="11"/>
                </a:moveTo>
                <a:lnTo>
                  <a:pt x="12" y="0"/>
                </a:lnTo>
                <a:lnTo>
                  <a:pt x="85" y="37"/>
                </a:lnTo>
                <a:lnTo>
                  <a:pt x="83" y="55"/>
                </a:lnTo>
                <a:lnTo>
                  <a:pt x="0" y="11"/>
                </a:lnTo>
                <a:close/>
              </a:path>
            </a:pathLst>
          </a:custGeom>
          <a:solidFill>
            <a:schemeClr val="tx1"/>
          </a:solidFill>
          <a:ln w="0">
            <a:solidFill>
              <a:schemeClr val="tx1"/>
            </a:solidFill>
            <a:round/>
            <a:headEnd/>
            <a:tailEnd/>
          </a:ln>
        </p:spPr>
        <p:txBody>
          <a:bodyPr/>
          <a:lstStyle/>
          <a:p>
            <a:endParaRPr lang="en-US"/>
          </a:p>
        </p:txBody>
      </p:sp>
      <p:sp>
        <p:nvSpPr>
          <p:cNvPr id="116007" name="Freeform 956"/>
          <p:cNvSpPr>
            <a:spLocks/>
          </p:cNvSpPr>
          <p:nvPr/>
        </p:nvSpPr>
        <p:spPr bwMode="auto">
          <a:xfrm>
            <a:off x="7996238" y="2432050"/>
            <a:ext cx="23812" cy="7938"/>
          </a:xfrm>
          <a:custGeom>
            <a:avLst/>
            <a:gdLst>
              <a:gd name="T0" fmla="*/ 0 w 91"/>
              <a:gd name="T1" fmla="*/ 2147483646 h 29"/>
              <a:gd name="T2" fmla="*/ 2147483646 w 91"/>
              <a:gd name="T3" fmla="*/ 2147483646 h 29"/>
              <a:gd name="T4" fmla="*/ 2147483646 w 91"/>
              <a:gd name="T5" fmla="*/ 0 h 29"/>
              <a:gd name="T6" fmla="*/ 0 w 91"/>
              <a:gd name="T7" fmla="*/ 2147483646 h 29"/>
              <a:gd name="T8" fmla="*/ 0 60000 65536"/>
              <a:gd name="T9" fmla="*/ 0 60000 65536"/>
              <a:gd name="T10" fmla="*/ 0 60000 65536"/>
              <a:gd name="T11" fmla="*/ 0 60000 65536"/>
              <a:gd name="T12" fmla="*/ 0 w 91"/>
              <a:gd name="T13" fmla="*/ 0 h 29"/>
              <a:gd name="T14" fmla="*/ 91 w 91"/>
              <a:gd name="T15" fmla="*/ 29 h 29"/>
            </a:gdLst>
            <a:ahLst/>
            <a:cxnLst>
              <a:cxn ang="T8">
                <a:pos x="T0" y="T1"/>
              </a:cxn>
              <a:cxn ang="T9">
                <a:pos x="T2" y="T3"/>
              </a:cxn>
              <a:cxn ang="T10">
                <a:pos x="T4" y="T5"/>
              </a:cxn>
              <a:cxn ang="T11">
                <a:pos x="T6" y="T7"/>
              </a:cxn>
            </a:cxnLst>
            <a:rect l="T12" t="T13" r="T14" b="T15"/>
            <a:pathLst>
              <a:path w="91" h="29">
                <a:moveTo>
                  <a:pt x="0" y="29"/>
                </a:moveTo>
                <a:lnTo>
                  <a:pt x="2" y="12"/>
                </a:lnTo>
                <a:lnTo>
                  <a:pt x="91" y="0"/>
                </a:lnTo>
                <a:lnTo>
                  <a:pt x="0" y="29"/>
                </a:lnTo>
                <a:close/>
              </a:path>
            </a:pathLst>
          </a:custGeom>
          <a:solidFill>
            <a:schemeClr val="tx1"/>
          </a:solidFill>
          <a:ln w="9525">
            <a:solidFill>
              <a:schemeClr val="tx1"/>
            </a:solidFill>
            <a:round/>
            <a:headEnd/>
            <a:tailEnd/>
          </a:ln>
        </p:spPr>
        <p:txBody>
          <a:bodyPr/>
          <a:lstStyle/>
          <a:p>
            <a:endParaRPr lang="en-US"/>
          </a:p>
        </p:txBody>
      </p:sp>
      <p:sp>
        <p:nvSpPr>
          <p:cNvPr id="116008" name="Freeform 957"/>
          <p:cNvSpPr>
            <a:spLocks/>
          </p:cNvSpPr>
          <p:nvPr/>
        </p:nvSpPr>
        <p:spPr bwMode="auto">
          <a:xfrm>
            <a:off x="7996238" y="2428875"/>
            <a:ext cx="23812" cy="6350"/>
          </a:xfrm>
          <a:custGeom>
            <a:avLst/>
            <a:gdLst>
              <a:gd name="T0" fmla="*/ 0 w 89"/>
              <a:gd name="T1" fmla="*/ 2147483646 h 24"/>
              <a:gd name="T2" fmla="*/ 2147483646 w 89"/>
              <a:gd name="T3" fmla="*/ 2147483646 h 24"/>
              <a:gd name="T4" fmla="*/ 2147483646 w 89"/>
              <a:gd name="T5" fmla="*/ 0 h 24"/>
              <a:gd name="T6" fmla="*/ 0 w 89"/>
              <a:gd name="T7" fmla="*/ 2147483646 h 24"/>
              <a:gd name="T8" fmla="*/ 0 60000 65536"/>
              <a:gd name="T9" fmla="*/ 0 60000 65536"/>
              <a:gd name="T10" fmla="*/ 0 60000 65536"/>
              <a:gd name="T11" fmla="*/ 0 60000 65536"/>
              <a:gd name="T12" fmla="*/ 0 w 89"/>
              <a:gd name="T13" fmla="*/ 0 h 24"/>
              <a:gd name="T14" fmla="*/ 89 w 89"/>
              <a:gd name="T15" fmla="*/ 24 h 24"/>
            </a:gdLst>
            <a:ahLst/>
            <a:cxnLst>
              <a:cxn ang="T8">
                <a:pos x="T0" y="T1"/>
              </a:cxn>
              <a:cxn ang="T9">
                <a:pos x="T2" y="T3"/>
              </a:cxn>
              <a:cxn ang="T10">
                <a:pos x="T4" y="T5"/>
              </a:cxn>
              <a:cxn ang="T11">
                <a:pos x="T6" y="T7"/>
              </a:cxn>
            </a:cxnLst>
            <a:rect l="T12" t="T13" r="T14" b="T15"/>
            <a:pathLst>
              <a:path w="89" h="24">
                <a:moveTo>
                  <a:pt x="0" y="24"/>
                </a:moveTo>
                <a:lnTo>
                  <a:pt x="89" y="12"/>
                </a:lnTo>
                <a:lnTo>
                  <a:pt x="79" y="0"/>
                </a:lnTo>
                <a:lnTo>
                  <a:pt x="0" y="24"/>
                </a:lnTo>
                <a:close/>
              </a:path>
            </a:pathLst>
          </a:custGeom>
          <a:solidFill>
            <a:schemeClr val="tx1"/>
          </a:solidFill>
          <a:ln w="9525">
            <a:solidFill>
              <a:schemeClr val="tx1"/>
            </a:solidFill>
            <a:round/>
            <a:headEnd/>
            <a:tailEnd/>
          </a:ln>
        </p:spPr>
        <p:txBody>
          <a:bodyPr/>
          <a:lstStyle/>
          <a:p>
            <a:endParaRPr lang="en-US"/>
          </a:p>
        </p:txBody>
      </p:sp>
      <p:sp>
        <p:nvSpPr>
          <p:cNvPr id="116009" name="Freeform 958"/>
          <p:cNvSpPr>
            <a:spLocks/>
          </p:cNvSpPr>
          <p:nvPr/>
        </p:nvSpPr>
        <p:spPr bwMode="auto">
          <a:xfrm>
            <a:off x="7996238" y="2428875"/>
            <a:ext cx="23812" cy="11113"/>
          </a:xfrm>
          <a:custGeom>
            <a:avLst/>
            <a:gdLst>
              <a:gd name="T0" fmla="*/ 0 w 91"/>
              <a:gd name="T1" fmla="*/ 2147483646 h 41"/>
              <a:gd name="T2" fmla="*/ 2147483646 w 91"/>
              <a:gd name="T3" fmla="*/ 2147483646 h 41"/>
              <a:gd name="T4" fmla="*/ 2147483646 w 91"/>
              <a:gd name="T5" fmla="*/ 0 h 41"/>
              <a:gd name="T6" fmla="*/ 2147483646 w 91"/>
              <a:gd name="T7" fmla="*/ 2147483646 h 41"/>
              <a:gd name="T8" fmla="*/ 0 w 91"/>
              <a:gd name="T9" fmla="*/ 2147483646 h 41"/>
              <a:gd name="T10" fmla="*/ 0 60000 65536"/>
              <a:gd name="T11" fmla="*/ 0 60000 65536"/>
              <a:gd name="T12" fmla="*/ 0 60000 65536"/>
              <a:gd name="T13" fmla="*/ 0 60000 65536"/>
              <a:gd name="T14" fmla="*/ 0 60000 65536"/>
              <a:gd name="T15" fmla="*/ 0 w 91"/>
              <a:gd name="T16" fmla="*/ 0 h 41"/>
              <a:gd name="T17" fmla="*/ 91 w 91"/>
              <a:gd name="T18" fmla="*/ 41 h 41"/>
            </a:gdLst>
            <a:ahLst/>
            <a:cxnLst>
              <a:cxn ang="T10">
                <a:pos x="T0" y="T1"/>
              </a:cxn>
              <a:cxn ang="T11">
                <a:pos x="T2" y="T3"/>
              </a:cxn>
              <a:cxn ang="T12">
                <a:pos x="T4" y="T5"/>
              </a:cxn>
              <a:cxn ang="T13">
                <a:pos x="T6" y="T7"/>
              </a:cxn>
              <a:cxn ang="T14">
                <a:pos x="T8" y="T9"/>
              </a:cxn>
            </a:cxnLst>
            <a:rect l="T15" t="T16" r="T17" b="T18"/>
            <a:pathLst>
              <a:path w="91" h="41">
                <a:moveTo>
                  <a:pt x="0" y="41"/>
                </a:moveTo>
                <a:lnTo>
                  <a:pt x="2" y="24"/>
                </a:lnTo>
                <a:lnTo>
                  <a:pt x="81" y="0"/>
                </a:lnTo>
                <a:lnTo>
                  <a:pt x="91" y="12"/>
                </a:lnTo>
                <a:lnTo>
                  <a:pt x="0" y="41"/>
                </a:lnTo>
                <a:close/>
              </a:path>
            </a:pathLst>
          </a:custGeom>
          <a:solidFill>
            <a:schemeClr val="tx1"/>
          </a:solidFill>
          <a:ln w="0">
            <a:solidFill>
              <a:schemeClr val="tx1"/>
            </a:solidFill>
            <a:round/>
            <a:headEnd/>
            <a:tailEnd/>
          </a:ln>
        </p:spPr>
        <p:txBody>
          <a:bodyPr/>
          <a:lstStyle/>
          <a:p>
            <a:endParaRPr lang="en-US"/>
          </a:p>
        </p:txBody>
      </p:sp>
      <p:sp>
        <p:nvSpPr>
          <p:cNvPr id="116010" name="Freeform 959"/>
          <p:cNvSpPr>
            <a:spLocks/>
          </p:cNvSpPr>
          <p:nvPr/>
        </p:nvSpPr>
        <p:spPr bwMode="auto">
          <a:xfrm>
            <a:off x="8016875" y="2411413"/>
            <a:ext cx="15875" cy="20637"/>
          </a:xfrm>
          <a:custGeom>
            <a:avLst/>
            <a:gdLst>
              <a:gd name="T0" fmla="*/ 2147483646 w 54"/>
              <a:gd name="T1" fmla="*/ 2147483646 h 83"/>
              <a:gd name="T2" fmla="*/ 0 w 54"/>
              <a:gd name="T3" fmla="*/ 2147483646 h 83"/>
              <a:gd name="T4" fmla="*/ 2147483646 w 54"/>
              <a:gd name="T5" fmla="*/ 0 h 83"/>
              <a:gd name="T6" fmla="*/ 2147483646 w 54"/>
              <a:gd name="T7" fmla="*/ 2147483646 h 83"/>
              <a:gd name="T8" fmla="*/ 0 60000 65536"/>
              <a:gd name="T9" fmla="*/ 0 60000 65536"/>
              <a:gd name="T10" fmla="*/ 0 60000 65536"/>
              <a:gd name="T11" fmla="*/ 0 60000 65536"/>
              <a:gd name="T12" fmla="*/ 0 w 54"/>
              <a:gd name="T13" fmla="*/ 0 h 83"/>
              <a:gd name="T14" fmla="*/ 54 w 54"/>
              <a:gd name="T15" fmla="*/ 83 h 83"/>
            </a:gdLst>
            <a:ahLst/>
            <a:cxnLst>
              <a:cxn ang="T8">
                <a:pos x="T0" y="T1"/>
              </a:cxn>
              <a:cxn ang="T9">
                <a:pos x="T2" y="T3"/>
              </a:cxn>
              <a:cxn ang="T10">
                <a:pos x="T4" y="T5"/>
              </a:cxn>
              <a:cxn ang="T11">
                <a:pos x="T6" y="T7"/>
              </a:cxn>
            </a:cxnLst>
            <a:rect l="T12" t="T13" r="T14" b="T15"/>
            <a:pathLst>
              <a:path w="54" h="83">
                <a:moveTo>
                  <a:pt x="10" y="83"/>
                </a:moveTo>
                <a:lnTo>
                  <a:pt x="0" y="71"/>
                </a:lnTo>
                <a:lnTo>
                  <a:pt x="54" y="0"/>
                </a:lnTo>
                <a:lnTo>
                  <a:pt x="10" y="83"/>
                </a:lnTo>
                <a:close/>
              </a:path>
            </a:pathLst>
          </a:custGeom>
          <a:solidFill>
            <a:schemeClr val="tx1"/>
          </a:solidFill>
          <a:ln w="9525">
            <a:solidFill>
              <a:schemeClr val="tx1"/>
            </a:solidFill>
            <a:round/>
            <a:headEnd/>
            <a:tailEnd/>
          </a:ln>
        </p:spPr>
        <p:txBody>
          <a:bodyPr/>
          <a:lstStyle/>
          <a:p>
            <a:endParaRPr lang="en-US"/>
          </a:p>
        </p:txBody>
      </p:sp>
      <p:sp>
        <p:nvSpPr>
          <p:cNvPr id="116011" name="Freeform 960"/>
          <p:cNvSpPr>
            <a:spLocks/>
          </p:cNvSpPr>
          <p:nvPr/>
        </p:nvSpPr>
        <p:spPr bwMode="auto">
          <a:xfrm>
            <a:off x="8016875" y="2409825"/>
            <a:ext cx="15875" cy="19050"/>
          </a:xfrm>
          <a:custGeom>
            <a:avLst/>
            <a:gdLst>
              <a:gd name="T0" fmla="*/ 0 w 54"/>
              <a:gd name="T1" fmla="*/ 2147483646 h 73"/>
              <a:gd name="T2" fmla="*/ 2147483646 w 54"/>
              <a:gd name="T3" fmla="*/ 2147483646 h 73"/>
              <a:gd name="T4" fmla="*/ 2147483646 w 54"/>
              <a:gd name="T5" fmla="*/ 0 h 73"/>
              <a:gd name="T6" fmla="*/ 0 w 54"/>
              <a:gd name="T7" fmla="*/ 2147483646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0" y="73"/>
                </a:moveTo>
                <a:lnTo>
                  <a:pt x="54" y="2"/>
                </a:lnTo>
                <a:lnTo>
                  <a:pt x="37" y="0"/>
                </a:lnTo>
                <a:lnTo>
                  <a:pt x="0" y="73"/>
                </a:lnTo>
                <a:close/>
              </a:path>
            </a:pathLst>
          </a:custGeom>
          <a:solidFill>
            <a:schemeClr val="tx1"/>
          </a:solidFill>
          <a:ln w="9525">
            <a:solidFill>
              <a:schemeClr val="tx1"/>
            </a:solidFill>
            <a:round/>
            <a:headEnd/>
            <a:tailEnd/>
          </a:ln>
        </p:spPr>
        <p:txBody>
          <a:bodyPr/>
          <a:lstStyle/>
          <a:p>
            <a:endParaRPr lang="en-US"/>
          </a:p>
        </p:txBody>
      </p:sp>
      <p:sp>
        <p:nvSpPr>
          <p:cNvPr id="116012" name="Freeform 961"/>
          <p:cNvSpPr>
            <a:spLocks/>
          </p:cNvSpPr>
          <p:nvPr/>
        </p:nvSpPr>
        <p:spPr bwMode="auto">
          <a:xfrm>
            <a:off x="8016875" y="2409825"/>
            <a:ext cx="15875" cy="22225"/>
          </a:xfrm>
          <a:custGeom>
            <a:avLst/>
            <a:gdLst>
              <a:gd name="T0" fmla="*/ 2147483646 w 54"/>
              <a:gd name="T1" fmla="*/ 2147483646 h 85"/>
              <a:gd name="T2" fmla="*/ 0 w 54"/>
              <a:gd name="T3" fmla="*/ 2147483646 h 85"/>
              <a:gd name="T4" fmla="*/ 2147483646 w 54"/>
              <a:gd name="T5" fmla="*/ 0 h 85"/>
              <a:gd name="T6" fmla="*/ 2147483646 w 54"/>
              <a:gd name="T7" fmla="*/ 2147483646 h 85"/>
              <a:gd name="T8" fmla="*/ 2147483646 w 54"/>
              <a:gd name="T9" fmla="*/ 2147483646 h 85"/>
              <a:gd name="T10" fmla="*/ 0 60000 65536"/>
              <a:gd name="T11" fmla="*/ 0 60000 65536"/>
              <a:gd name="T12" fmla="*/ 0 60000 65536"/>
              <a:gd name="T13" fmla="*/ 0 60000 65536"/>
              <a:gd name="T14" fmla="*/ 0 60000 65536"/>
              <a:gd name="T15" fmla="*/ 0 w 54"/>
              <a:gd name="T16" fmla="*/ 0 h 85"/>
              <a:gd name="T17" fmla="*/ 54 w 54"/>
              <a:gd name="T18" fmla="*/ 85 h 85"/>
            </a:gdLst>
            <a:ahLst/>
            <a:cxnLst>
              <a:cxn ang="T10">
                <a:pos x="T0" y="T1"/>
              </a:cxn>
              <a:cxn ang="T11">
                <a:pos x="T2" y="T3"/>
              </a:cxn>
              <a:cxn ang="T12">
                <a:pos x="T4" y="T5"/>
              </a:cxn>
              <a:cxn ang="T13">
                <a:pos x="T6" y="T7"/>
              </a:cxn>
              <a:cxn ang="T14">
                <a:pos x="T8" y="T9"/>
              </a:cxn>
            </a:cxnLst>
            <a:rect l="T15" t="T16" r="T17" b="T18"/>
            <a:pathLst>
              <a:path w="54" h="85">
                <a:moveTo>
                  <a:pt x="10" y="85"/>
                </a:moveTo>
                <a:lnTo>
                  <a:pt x="0" y="73"/>
                </a:lnTo>
                <a:lnTo>
                  <a:pt x="37" y="0"/>
                </a:lnTo>
                <a:lnTo>
                  <a:pt x="54" y="2"/>
                </a:lnTo>
                <a:lnTo>
                  <a:pt x="10" y="85"/>
                </a:lnTo>
                <a:close/>
              </a:path>
            </a:pathLst>
          </a:custGeom>
          <a:solidFill>
            <a:schemeClr val="tx1"/>
          </a:solidFill>
          <a:ln w="0">
            <a:solidFill>
              <a:schemeClr val="tx1"/>
            </a:solidFill>
            <a:round/>
            <a:headEnd/>
            <a:tailEnd/>
          </a:ln>
        </p:spPr>
        <p:txBody>
          <a:bodyPr/>
          <a:lstStyle/>
          <a:p>
            <a:endParaRPr lang="en-US"/>
          </a:p>
        </p:txBody>
      </p:sp>
      <p:sp>
        <p:nvSpPr>
          <p:cNvPr id="116013" name="Freeform 962"/>
          <p:cNvSpPr>
            <a:spLocks/>
          </p:cNvSpPr>
          <p:nvPr/>
        </p:nvSpPr>
        <p:spPr bwMode="auto">
          <a:xfrm>
            <a:off x="8024813" y="2387600"/>
            <a:ext cx="7937" cy="23813"/>
          </a:xfrm>
          <a:custGeom>
            <a:avLst/>
            <a:gdLst>
              <a:gd name="T0" fmla="*/ 2147483646 w 29"/>
              <a:gd name="T1" fmla="*/ 2147483646 h 90"/>
              <a:gd name="T2" fmla="*/ 2147483646 w 29"/>
              <a:gd name="T3" fmla="*/ 2147483646 h 90"/>
              <a:gd name="T4" fmla="*/ 0 w 29"/>
              <a:gd name="T5" fmla="*/ 0 h 90"/>
              <a:gd name="T6" fmla="*/ 2147483646 w 29"/>
              <a:gd name="T7" fmla="*/ 2147483646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8"/>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116014" name="Freeform 963"/>
          <p:cNvSpPr>
            <a:spLocks/>
          </p:cNvSpPr>
          <p:nvPr/>
        </p:nvSpPr>
        <p:spPr bwMode="auto">
          <a:xfrm>
            <a:off x="8021638" y="2387600"/>
            <a:ext cx="6350" cy="22225"/>
          </a:xfrm>
          <a:custGeom>
            <a:avLst/>
            <a:gdLst>
              <a:gd name="T0" fmla="*/ 2147483646 w 24"/>
              <a:gd name="T1" fmla="*/ 2147483646 h 88"/>
              <a:gd name="T2" fmla="*/ 2147483646 w 24"/>
              <a:gd name="T3" fmla="*/ 0 h 88"/>
              <a:gd name="T4" fmla="*/ 0 w 24"/>
              <a:gd name="T5" fmla="*/ 2147483646 h 88"/>
              <a:gd name="T6" fmla="*/ 2147483646 w 24"/>
              <a:gd name="T7" fmla="*/ 2147483646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24" y="88"/>
                </a:moveTo>
                <a:lnTo>
                  <a:pt x="12" y="0"/>
                </a:lnTo>
                <a:lnTo>
                  <a:pt x="0" y="10"/>
                </a:lnTo>
                <a:lnTo>
                  <a:pt x="24" y="88"/>
                </a:lnTo>
                <a:close/>
              </a:path>
            </a:pathLst>
          </a:custGeom>
          <a:solidFill>
            <a:schemeClr val="tx1"/>
          </a:solidFill>
          <a:ln w="9525">
            <a:solidFill>
              <a:schemeClr val="tx1"/>
            </a:solidFill>
            <a:round/>
            <a:headEnd/>
            <a:tailEnd/>
          </a:ln>
        </p:spPr>
        <p:txBody>
          <a:bodyPr/>
          <a:lstStyle/>
          <a:p>
            <a:endParaRPr lang="en-US"/>
          </a:p>
        </p:txBody>
      </p:sp>
      <p:sp>
        <p:nvSpPr>
          <p:cNvPr id="116015" name="Freeform 964"/>
          <p:cNvSpPr>
            <a:spLocks/>
          </p:cNvSpPr>
          <p:nvPr/>
        </p:nvSpPr>
        <p:spPr bwMode="auto">
          <a:xfrm>
            <a:off x="8021638" y="2387600"/>
            <a:ext cx="11112" cy="23813"/>
          </a:xfrm>
          <a:custGeom>
            <a:avLst/>
            <a:gdLst>
              <a:gd name="T0" fmla="*/ 2147483646 w 41"/>
              <a:gd name="T1" fmla="*/ 2147483646 h 90"/>
              <a:gd name="T2" fmla="*/ 2147483646 w 41"/>
              <a:gd name="T3" fmla="*/ 2147483646 h 90"/>
              <a:gd name="T4" fmla="*/ 0 w 41"/>
              <a:gd name="T5" fmla="*/ 2147483646 h 90"/>
              <a:gd name="T6" fmla="*/ 2147483646 w 41"/>
              <a:gd name="T7" fmla="*/ 0 h 90"/>
              <a:gd name="T8" fmla="*/ 2147483646 w 41"/>
              <a:gd name="T9" fmla="*/ 2147483646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41" y="90"/>
                </a:moveTo>
                <a:lnTo>
                  <a:pt x="24" y="88"/>
                </a:lnTo>
                <a:lnTo>
                  <a:pt x="0" y="10"/>
                </a:lnTo>
                <a:lnTo>
                  <a:pt x="12" y="0"/>
                </a:lnTo>
                <a:lnTo>
                  <a:pt x="41" y="90"/>
                </a:lnTo>
                <a:close/>
              </a:path>
            </a:pathLst>
          </a:custGeom>
          <a:solidFill>
            <a:schemeClr val="tx1"/>
          </a:solidFill>
          <a:ln w="0">
            <a:solidFill>
              <a:schemeClr val="tx1"/>
            </a:solidFill>
            <a:round/>
            <a:headEnd/>
            <a:tailEnd/>
          </a:ln>
        </p:spPr>
        <p:txBody>
          <a:bodyPr/>
          <a:lstStyle/>
          <a:p>
            <a:endParaRPr lang="en-US"/>
          </a:p>
        </p:txBody>
      </p:sp>
      <p:sp>
        <p:nvSpPr>
          <p:cNvPr id="116016" name="Freeform 965"/>
          <p:cNvSpPr>
            <a:spLocks/>
          </p:cNvSpPr>
          <p:nvPr/>
        </p:nvSpPr>
        <p:spPr bwMode="auto">
          <a:xfrm>
            <a:off x="8002588" y="2374900"/>
            <a:ext cx="22225" cy="14288"/>
          </a:xfrm>
          <a:custGeom>
            <a:avLst/>
            <a:gdLst>
              <a:gd name="T0" fmla="*/ 2147483646 w 83"/>
              <a:gd name="T1" fmla="*/ 2147483646 h 55"/>
              <a:gd name="T2" fmla="*/ 2147483646 w 83"/>
              <a:gd name="T3" fmla="*/ 2147483646 h 55"/>
              <a:gd name="T4" fmla="*/ 0 w 83"/>
              <a:gd name="T5" fmla="*/ 0 h 55"/>
              <a:gd name="T6" fmla="*/ 2147483646 w 83"/>
              <a:gd name="T7" fmla="*/ 2147483646 h 55"/>
              <a:gd name="T8" fmla="*/ 0 60000 65536"/>
              <a:gd name="T9" fmla="*/ 0 60000 65536"/>
              <a:gd name="T10" fmla="*/ 0 60000 65536"/>
              <a:gd name="T11" fmla="*/ 0 60000 65536"/>
              <a:gd name="T12" fmla="*/ 0 w 83"/>
              <a:gd name="T13" fmla="*/ 0 h 55"/>
              <a:gd name="T14" fmla="*/ 83 w 83"/>
              <a:gd name="T15" fmla="*/ 55 h 55"/>
            </a:gdLst>
            <a:ahLst/>
            <a:cxnLst>
              <a:cxn ang="T8">
                <a:pos x="T0" y="T1"/>
              </a:cxn>
              <a:cxn ang="T9">
                <a:pos x="T2" y="T3"/>
              </a:cxn>
              <a:cxn ang="T10">
                <a:pos x="T4" y="T5"/>
              </a:cxn>
              <a:cxn ang="T11">
                <a:pos x="T6" y="T7"/>
              </a:cxn>
            </a:cxnLst>
            <a:rect l="T12" t="T13" r="T14" b="T15"/>
            <a:pathLst>
              <a:path w="83" h="55">
                <a:moveTo>
                  <a:pt x="83" y="45"/>
                </a:moveTo>
                <a:lnTo>
                  <a:pt x="71" y="55"/>
                </a:lnTo>
                <a:lnTo>
                  <a:pt x="0" y="0"/>
                </a:lnTo>
                <a:lnTo>
                  <a:pt x="83" y="45"/>
                </a:lnTo>
                <a:close/>
              </a:path>
            </a:pathLst>
          </a:custGeom>
          <a:solidFill>
            <a:schemeClr val="tx1"/>
          </a:solidFill>
          <a:ln w="9525">
            <a:solidFill>
              <a:schemeClr val="tx1"/>
            </a:solidFill>
            <a:round/>
            <a:headEnd/>
            <a:tailEnd/>
          </a:ln>
        </p:spPr>
        <p:txBody>
          <a:bodyPr/>
          <a:lstStyle/>
          <a:p>
            <a:endParaRPr lang="en-US"/>
          </a:p>
        </p:txBody>
      </p:sp>
      <p:sp>
        <p:nvSpPr>
          <p:cNvPr id="116017" name="Freeform 966"/>
          <p:cNvSpPr>
            <a:spLocks/>
          </p:cNvSpPr>
          <p:nvPr/>
        </p:nvSpPr>
        <p:spPr bwMode="auto">
          <a:xfrm>
            <a:off x="8001000" y="2374900"/>
            <a:ext cx="20638" cy="14288"/>
          </a:xfrm>
          <a:custGeom>
            <a:avLst/>
            <a:gdLst>
              <a:gd name="T0" fmla="*/ 2147483646 w 73"/>
              <a:gd name="T1" fmla="*/ 2147483646 h 55"/>
              <a:gd name="T2" fmla="*/ 2147483646 w 73"/>
              <a:gd name="T3" fmla="*/ 0 h 55"/>
              <a:gd name="T4" fmla="*/ 0 w 73"/>
              <a:gd name="T5" fmla="*/ 2147483646 h 55"/>
              <a:gd name="T6" fmla="*/ 2147483646 w 73"/>
              <a:gd name="T7" fmla="*/ 2147483646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8"/>
                </a:lnTo>
                <a:lnTo>
                  <a:pt x="73" y="55"/>
                </a:lnTo>
                <a:close/>
              </a:path>
            </a:pathLst>
          </a:custGeom>
          <a:solidFill>
            <a:schemeClr val="tx1"/>
          </a:solidFill>
          <a:ln w="9525">
            <a:solidFill>
              <a:schemeClr val="tx1"/>
            </a:solidFill>
            <a:round/>
            <a:headEnd/>
            <a:tailEnd/>
          </a:ln>
        </p:spPr>
        <p:txBody>
          <a:bodyPr/>
          <a:lstStyle/>
          <a:p>
            <a:endParaRPr lang="en-US"/>
          </a:p>
        </p:txBody>
      </p:sp>
      <p:sp>
        <p:nvSpPr>
          <p:cNvPr id="116018" name="Freeform 967"/>
          <p:cNvSpPr>
            <a:spLocks/>
          </p:cNvSpPr>
          <p:nvPr/>
        </p:nvSpPr>
        <p:spPr bwMode="auto">
          <a:xfrm>
            <a:off x="8001000" y="2374900"/>
            <a:ext cx="23813" cy="14288"/>
          </a:xfrm>
          <a:custGeom>
            <a:avLst/>
            <a:gdLst>
              <a:gd name="T0" fmla="*/ 2147483646 w 85"/>
              <a:gd name="T1" fmla="*/ 2147483646 h 55"/>
              <a:gd name="T2" fmla="*/ 2147483646 w 85"/>
              <a:gd name="T3" fmla="*/ 2147483646 h 55"/>
              <a:gd name="T4" fmla="*/ 0 w 85"/>
              <a:gd name="T5" fmla="*/ 2147483646 h 55"/>
              <a:gd name="T6" fmla="*/ 2147483646 w 85"/>
              <a:gd name="T7" fmla="*/ 0 h 55"/>
              <a:gd name="T8" fmla="*/ 2147483646 w 85"/>
              <a:gd name="T9" fmla="*/ 2147483646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85" y="45"/>
                </a:moveTo>
                <a:lnTo>
                  <a:pt x="73" y="55"/>
                </a:lnTo>
                <a:lnTo>
                  <a:pt x="0" y="18"/>
                </a:lnTo>
                <a:lnTo>
                  <a:pt x="2" y="0"/>
                </a:lnTo>
                <a:lnTo>
                  <a:pt x="85" y="45"/>
                </a:lnTo>
                <a:close/>
              </a:path>
            </a:pathLst>
          </a:custGeom>
          <a:solidFill>
            <a:schemeClr val="tx1"/>
          </a:solidFill>
          <a:ln w="0">
            <a:solidFill>
              <a:schemeClr val="tx1"/>
            </a:solidFill>
            <a:round/>
            <a:headEnd/>
            <a:tailEnd/>
          </a:ln>
        </p:spPr>
        <p:txBody>
          <a:bodyPr/>
          <a:lstStyle/>
          <a:p>
            <a:endParaRPr lang="en-US"/>
          </a:p>
        </p:txBody>
      </p:sp>
      <p:sp>
        <p:nvSpPr>
          <p:cNvPr id="116019" name="Freeform 968"/>
          <p:cNvSpPr>
            <a:spLocks/>
          </p:cNvSpPr>
          <p:nvPr/>
        </p:nvSpPr>
        <p:spPr bwMode="auto">
          <a:xfrm>
            <a:off x="7999413" y="2273300"/>
            <a:ext cx="9525" cy="104775"/>
          </a:xfrm>
          <a:custGeom>
            <a:avLst/>
            <a:gdLst>
              <a:gd name="T0" fmla="*/ 0 w 35"/>
              <a:gd name="T1" fmla="*/ 2147483646 h 396"/>
              <a:gd name="T2" fmla="*/ 2147483646 w 35"/>
              <a:gd name="T3" fmla="*/ 2147483646 h 396"/>
              <a:gd name="T4" fmla="*/ 2147483646 w 35"/>
              <a:gd name="T5" fmla="*/ 0 h 396"/>
              <a:gd name="T6" fmla="*/ 0 w 35"/>
              <a:gd name="T7" fmla="*/ 2147483646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4"/>
                </a:moveTo>
                <a:lnTo>
                  <a:pt x="17" y="396"/>
                </a:lnTo>
                <a:lnTo>
                  <a:pt x="35" y="0"/>
                </a:lnTo>
                <a:lnTo>
                  <a:pt x="0" y="394"/>
                </a:lnTo>
                <a:close/>
              </a:path>
            </a:pathLst>
          </a:custGeom>
          <a:solidFill>
            <a:schemeClr val="tx1"/>
          </a:solidFill>
          <a:ln w="9525">
            <a:solidFill>
              <a:schemeClr val="tx1"/>
            </a:solidFill>
            <a:round/>
            <a:headEnd/>
            <a:tailEnd/>
          </a:ln>
        </p:spPr>
        <p:txBody>
          <a:bodyPr/>
          <a:lstStyle/>
          <a:p>
            <a:endParaRPr lang="en-US"/>
          </a:p>
        </p:txBody>
      </p:sp>
      <p:sp>
        <p:nvSpPr>
          <p:cNvPr id="116020" name="Freeform 969"/>
          <p:cNvSpPr>
            <a:spLocks/>
          </p:cNvSpPr>
          <p:nvPr/>
        </p:nvSpPr>
        <p:spPr bwMode="auto">
          <a:xfrm>
            <a:off x="8004175" y="2273300"/>
            <a:ext cx="9525" cy="104775"/>
          </a:xfrm>
          <a:custGeom>
            <a:avLst/>
            <a:gdLst>
              <a:gd name="T0" fmla="*/ 0 w 34"/>
              <a:gd name="T1" fmla="*/ 2147483646 h 396"/>
              <a:gd name="T2" fmla="*/ 2147483646 w 34"/>
              <a:gd name="T3" fmla="*/ 0 h 396"/>
              <a:gd name="T4" fmla="*/ 2147483646 w 34"/>
              <a:gd name="T5" fmla="*/ 2147483646 h 396"/>
              <a:gd name="T6" fmla="*/ 0 w 34"/>
              <a:gd name="T7" fmla="*/ 2147483646 h 396"/>
              <a:gd name="T8" fmla="*/ 0 60000 65536"/>
              <a:gd name="T9" fmla="*/ 0 60000 65536"/>
              <a:gd name="T10" fmla="*/ 0 60000 65536"/>
              <a:gd name="T11" fmla="*/ 0 60000 65536"/>
              <a:gd name="T12" fmla="*/ 0 w 34"/>
              <a:gd name="T13" fmla="*/ 0 h 396"/>
              <a:gd name="T14" fmla="*/ 34 w 34"/>
              <a:gd name="T15" fmla="*/ 396 h 396"/>
            </a:gdLst>
            <a:ahLst/>
            <a:cxnLst>
              <a:cxn ang="T8">
                <a:pos x="T0" y="T1"/>
              </a:cxn>
              <a:cxn ang="T9">
                <a:pos x="T2" y="T3"/>
              </a:cxn>
              <a:cxn ang="T10">
                <a:pos x="T4" y="T5"/>
              </a:cxn>
              <a:cxn ang="T11">
                <a:pos x="T6" y="T7"/>
              </a:cxn>
            </a:cxnLst>
            <a:rect l="T12" t="T13" r="T14" b="T15"/>
            <a:pathLst>
              <a:path w="34" h="396">
                <a:moveTo>
                  <a:pt x="0" y="396"/>
                </a:moveTo>
                <a:lnTo>
                  <a:pt x="18" y="0"/>
                </a:lnTo>
                <a:lnTo>
                  <a:pt x="34" y="2"/>
                </a:lnTo>
                <a:lnTo>
                  <a:pt x="0" y="396"/>
                </a:lnTo>
                <a:close/>
              </a:path>
            </a:pathLst>
          </a:custGeom>
          <a:solidFill>
            <a:schemeClr val="tx1"/>
          </a:solidFill>
          <a:ln w="9525">
            <a:solidFill>
              <a:schemeClr val="tx1"/>
            </a:solidFill>
            <a:round/>
            <a:headEnd/>
            <a:tailEnd/>
          </a:ln>
        </p:spPr>
        <p:txBody>
          <a:bodyPr/>
          <a:lstStyle/>
          <a:p>
            <a:endParaRPr lang="en-US"/>
          </a:p>
        </p:txBody>
      </p:sp>
      <p:sp>
        <p:nvSpPr>
          <p:cNvPr id="116021" name="Freeform 970"/>
          <p:cNvSpPr>
            <a:spLocks/>
          </p:cNvSpPr>
          <p:nvPr/>
        </p:nvSpPr>
        <p:spPr bwMode="auto">
          <a:xfrm>
            <a:off x="7999413" y="2273300"/>
            <a:ext cx="14287" cy="104775"/>
          </a:xfrm>
          <a:custGeom>
            <a:avLst/>
            <a:gdLst>
              <a:gd name="T0" fmla="*/ 0 w 51"/>
              <a:gd name="T1" fmla="*/ 2147483646 h 396"/>
              <a:gd name="T2" fmla="*/ 2147483646 w 51"/>
              <a:gd name="T3" fmla="*/ 2147483646 h 396"/>
              <a:gd name="T4" fmla="*/ 2147483646 w 51"/>
              <a:gd name="T5" fmla="*/ 2147483646 h 396"/>
              <a:gd name="T6" fmla="*/ 2147483646 w 51"/>
              <a:gd name="T7" fmla="*/ 0 h 396"/>
              <a:gd name="T8" fmla="*/ 0 w 51"/>
              <a:gd name="T9" fmla="*/ 2147483646 h 396"/>
              <a:gd name="T10" fmla="*/ 0 60000 65536"/>
              <a:gd name="T11" fmla="*/ 0 60000 65536"/>
              <a:gd name="T12" fmla="*/ 0 60000 65536"/>
              <a:gd name="T13" fmla="*/ 0 60000 65536"/>
              <a:gd name="T14" fmla="*/ 0 60000 65536"/>
              <a:gd name="T15" fmla="*/ 0 w 51"/>
              <a:gd name="T16" fmla="*/ 0 h 396"/>
              <a:gd name="T17" fmla="*/ 51 w 51"/>
              <a:gd name="T18" fmla="*/ 396 h 396"/>
            </a:gdLst>
            <a:ahLst/>
            <a:cxnLst>
              <a:cxn ang="T10">
                <a:pos x="T0" y="T1"/>
              </a:cxn>
              <a:cxn ang="T11">
                <a:pos x="T2" y="T3"/>
              </a:cxn>
              <a:cxn ang="T12">
                <a:pos x="T4" y="T5"/>
              </a:cxn>
              <a:cxn ang="T13">
                <a:pos x="T6" y="T7"/>
              </a:cxn>
              <a:cxn ang="T14">
                <a:pos x="T8" y="T9"/>
              </a:cxn>
            </a:cxnLst>
            <a:rect l="T15" t="T16" r="T17" b="T18"/>
            <a:pathLst>
              <a:path w="51" h="396">
                <a:moveTo>
                  <a:pt x="0" y="394"/>
                </a:moveTo>
                <a:lnTo>
                  <a:pt x="17" y="396"/>
                </a:lnTo>
                <a:lnTo>
                  <a:pt x="51" y="2"/>
                </a:lnTo>
                <a:lnTo>
                  <a:pt x="35" y="0"/>
                </a:lnTo>
                <a:lnTo>
                  <a:pt x="0" y="394"/>
                </a:lnTo>
                <a:close/>
              </a:path>
            </a:pathLst>
          </a:custGeom>
          <a:solidFill>
            <a:schemeClr val="tx1"/>
          </a:solidFill>
          <a:ln w="0">
            <a:solidFill>
              <a:schemeClr val="tx1"/>
            </a:solidFill>
            <a:round/>
            <a:headEnd/>
            <a:tailEnd/>
          </a:ln>
        </p:spPr>
        <p:txBody>
          <a:bodyPr/>
          <a:lstStyle/>
          <a:p>
            <a:endParaRPr lang="en-US"/>
          </a:p>
        </p:txBody>
      </p:sp>
      <p:sp>
        <p:nvSpPr>
          <p:cNvPr id="116022" name="Freeform 971"/>
          <p:cNvSpPr>
            <a:spLocks/>
          </p:cNvSpPr>
          <p:nvPr/>
        </p:nvSpPr>
        <p:spPr bwMode="auto">
          <a:xfrm>
            <a:off x="7529513" y="2487613"/>
            <a:ext cx="4762" cy="142875"/>
          </a:xfrm>
          <a:custGeom>
            <a:avLst/>
            <a:gdLst>
              <a:gd name="T0" fmla="*/ 0 w 17"/>
              <a:gd name="T1" fmla="*/ 2147483646 h 536"/>
              <a:gd name="T2" fmla="*/ 2147483646 w 17"/>
              <a:gd name="T3" fmla="*/ 2147483646 h 536"/>
              <a:gd name="T4" fmla="*/ 0 w 17"/>
              <a:gd name="T5" fmla="*/ 0 h 536"/>
              <a:gd name="T6" fmla="*/ 0 w 17"/>
              <a:gd name="T7" fmla="*/ 2147483646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0" y="536"/>
                </a:moveTo>
                <a:lnTo>
                  <a:pt x="17" y="536"/>
                </a:lnTo>
                <a:lnTo>
                  <a:pt x="0" y="0"/>
                </a:lnTo>
                <a:lnTo>
                  <a:pt x="0" y="536"/>
                </a:lnTo>
                <a:close/>
              </a:path>
            </a:pathLst>
          </a:custGeom>
          <a:solidFill>
            <a:schemeClr val="tx1"/>
          </a:solidFill>
          <a:ln w="9525">
            <a:solidFill>
              <a:schemeClr val="tx1"/>
            </a:solidFill>
            <a:round/>
            <a:headEnd/>
            <a:tailEnd/>
          </a:ln>
        </p:spPr>
        <p:txBody>
          <a:bodyPr/>
          <a:lstStyle/>
          <a:p>
            <a:endParaRPr lang="en-US"/>
          </a:p>
        </p:txBody>
      </p:sp>
      <p:sp>
        <p:nvSpPr>
          <p:cNvPr id="116023" name="Freeform 972"/>
          <p:cNvSpPr>
            <a:spLocks/>
          </p:cNvSpPr>
          <p:nvPr/>
        </p:nvSpPr>
        <p:spPr bwMode="auto">
          <a:xfrm>
            <a:off x="7529513" y="2487613"/>
            <a:ext cx="4762" cy="142875"/>
          </a:xfrm>
          <a:custGeom>
            <a:avLst/>
            <a:gdLst>
              <a:gd name="T0" fmla="*/ 2147483646 w 17"/>
              <a:gd name="T1" fmla="*/ 2147483646 h 536"/>
              <a:gd name="T2" fmla="*/ 0 w 17"/>
              <a:gd name="T3" fmla="*/ 0 h 536"/>
              <a:gd name="T4" fmla="*/ 2147483646 w 17"/>
              <a:gd name="T5" fmla="*/ 0 h 536"/>
              <a:gd name="T6" fmla="*/ 2147483646 w 17"/>
              <a:gd name="T7" fmla="*/ 2147483646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17" y="536"/>
                </a:moveTo>
                <a:lnTo>
                  <a:pt x="0" y="0"/>
                </a:lnTo>
                <a:lnTo>
                  <a:pt x="17" y="0"/>
                </a:lnTo>
                <a:lnTo>
                  <a:pt x="17" y="536"/>
                </a:lnTo>
                <a:close/>
              </a:path>
            </a:pathLst>
          </a:custGeom>
          <a:solidFill>
            <a:schemeClr val="tx1"/>
          </a:solidFill>
          <a:ln w="9525">
            <a:solidFill>
              <a:schemeClr val="tx1"/>
            </a:solidFill>
            <a:round/>
            <a:headEnd/>
            <a:tailEnd/>
          </a:ln>
        </p:spPr>
        <p:txBody>
          <a:bodyPr/>
          <a:lstStyle/>
          <a:p>
            <a:endParaRPr lang="en-US"/>
          </a:p>
        </p:txBody>
      </p:sp>
      <p:sp>
        <p:nvSpPr>
          <p:cNvPr id="116024" name="Rectangle 973"/>
          <p:cNvSpPr>
            <a:spLocks noChangeArrowheads="1"/>
          </p:cNvSpPr>
          <p:nvPr/>
        </p:nvSpPr>
        <p:spPr bwMode="auto">
          <a:xfrm>
            <a:off x="7529513" y="2487613"/>
            <a:ext cx="4762" cy="1428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025" name="Freeform 974"/>
          <p:cNvSpPr>
            <a:spLocks/>
          </p:cNvSpPr>
          <p:nvPr/>
        </p:nvSpPr>
        <p:spPr bwMode="auto">
          <a:xfrm>
            <a:off x="7508875" y="2425700"/>
            <a:ext cx="23813" cy="7938"/>
          </a:xfrm>
          <a:custGeom>
            <a:avLst/>
            <a:gdLst>
              <a:gd name="T0" fmla="*/ 2147483646 w 87"/>
              <a:gd name="T1" fmla="*/ 0 h 35"/>
              <a:gd name="T2" fmla="*/ 2147483646 w 87"/>
              <a:gd name="T3" fmla="*/ 2147483646 h 35"/>
              <a:gd name="T4" fmla="*/ 0 w 87"/>
              <a:gd name="T5" fmla="*/ 2147483646 h 35"/>
              <a:gd name="T6" fmla="*/ 2147483646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116026" name="Freeform 975"/>
          <p:cNvSpPr>
            <a:spLocks/>
          </p:cNvSpPr>
          <p:nvPr/>
        </p:nvSpPr>
        <p:spPr bwMode="auto">
          <a:xfrm>
            <a:off x="7508875" y="2428875"/>
            <a:ext cx="23813" cy="9525"/>
          </a:xfrm>
          <a:custGeom>
            <a:avLst/>
            <a:gdLst>
              <a:gd name="T0" fmla="*/ 2147483646 w 87"/>
              <a:gd name="T1" fmla="*/ 0 h 31"/>
              <a:gd name="T2" fmla="*/ 0 w 87"/>
              <a:gd name="T3" fmla="*/ 2147483646 h 31"/>
              <a:gd name="T4" fmla="*/ 2147483646 w 87"/>
              <a:gd name="T5" fmla="*/ 2147483646 h 31"/>
              <a:gd name="T6" fmla="*/ 2147483646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116027" name="Freeform 976"/>
          <p:cNvSpPr>
            <a:spLocks/>
          </p:cNvSpPr>
          <p:nvPr/>
        </p:nvSpPr>
        <p:spPr bwMode="auto">
          <a:xfrm>
            <a:off x="7508875" y="2425700"/>
            <a:ext cx="23813" cy="12700"/>
          </a:xfrm>
          <a:custGeom>
            <a:avLst/>
            <a:gdLst>
              <a:gd name="T0" fmla="*/ 2147483646 w 87"/>
              <a:gd name="T1" fmla="*/ 0 h 47"/>
              <a:gd name="T2" fmla="*/ 2147483646 w 87"/>
              <a:gd name="T3" fmla="*/ 2147483646 h 47"/>
              <a:gd name="T4" fmla="*/ 2147483646 w 87"/>
              <a:gd name="T5" fmla="*/ 2147483646 h 47"/>
              <a:gd name="T6" fmla="*/ 0 w 87"/>
              <a:gd name="T7" fmla="*/ 2147483646 h 47"/>
              <a:gd name="T8" fmla="*/ 2147483646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2"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116028" name="Freeform 977"/>
          <p:cNvSpPr>
            <a:spLocks/>
          </p:cNvSpPr>
          <p:nvPr/>
        </p:nvSpPr>
        <p:spPr bwMode="auto">
          <a:xfrm>
            <a:off x="7499350" y="2433638"/>
            <a:ext cx="12700" cy="23812"/>
          </a:xfrm>
          <a:custGeom>
            <a:avLst/>
            <a:gdLst>
              <a:gd name="T0" fmla="*/ 2147483646 w 49"/>
              <a:gd name="T1" fmla="*/ 0 h 88"/>
              <a:gd name="T2" fmla="*/ 2147483646 w 49"/>
              <a:gd name="T3" fmla="*/ 2147483646 h 88"/>
              <a:gd name="T4" fmla="*/ 0 w 49"/>
              <a:gd name="T5" fmla="*/ 2147483646 h 88"/>
              <a:gd name="T6" fmla="*/ 2147483646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37" y="0"/>
                </a:moveTo>
                <a:lnTo>
                  <a:pt x="49" y="12"/>
                </a:lnTo>
                <a:lnTo>
                  <a:pt x="0" y="88"/>
                </a:lnTo>
                <a:lnTo>
                  <a:pt x="37" y="0"/>
                </a:lnTo>
                <a:close/>
              </a:path>
            </a:pathLst>
          </a:custGeom>
          <a:solidFill>
            <a:schemeClr val="tx1"/>
          </a:solidFill>
          <a:ln w="9525">
            <a:solidFill>
              <a:schemeClr val="tx1"/>
            </a:solidFill>
            <a:round/>
            <a:headEnd/>
            <a:tailEnd/>
          </a:ln>
        </p:spPr>
        <p:txBody>
          <a:bodyPr/>
          <a:lstStyle/>
          <a:p>
            <a:endParaRPr lang="en-US"/>
          </a:p>
        </p:txBody>
      </p:sp>
      <p:sp>
        <p:nvSpPr>
          <p:cNvPr id="116029" name="Freeform 978"/>
          <p:cNvSpPr>
            <a:spLocks/>
          </p:cNvSpPr>
          <p:nvPr/>
        </p:nvSpPr>
        <p:spPr bwMode="auto">
          <a:xfrm>
            <a:off x="7499350" y="2438400"/>
            <a:ext cx="12700" cy="19050"/>
          </a:xfrm>
          <a:custGeom>
            <a:avLst/>
            <a:gdLst>
              <a:gd name="T0" fmla="*/ 2147483646 w 49"/>
              <a:gd name="T1" fmla="*/ 0 h 76"/>
              <a:gd name="T2" fmla="*/ 0 w 49"/>
              <a:gd name="T3" fmla="*/ 2147483646 h 76"/>
              <a:gd name="T4" fmla="*/ 2147483646 w 49"/>
              <a:gd name="T5" fmla="*/ 2147483646 h 76"/>
              <a:gd name="T6" fmla="*/ 2147483646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49" y="0"/>
                </a:moveTo>
                <a:lnTo>
                  <a:pt x="0" y="76"/>
                </a:lnTo>
                <a:lnTo>
                  <a:pt x="18" y="76"/>
                </a:lnTo>
                <a:lnTo>
                  <a:pt x="49" y="0"/>
                </a:lnTo>
                <a:close/>
              </a:path>
            </a:pathLst>
          </a:custGeom>
          <a:solidFill>
            <a:schemeClr val="tx1"/>
          </a:solidFill>
          <a:ln w="9525">
            <a:solidFill>
              <a:schemeClr val="tx1"/>
            </a:solidFill>
            <a:round/>
            <a:headEnd/>
            <a:tailEnd/>
          </a:ln>
        </p:spPr>
        <p:txBody>
          <a:bodyPr/>
          <a:lstStyle/>
          <a:p>
            <a:endParaRPr lang="en-US"/>
          </a:p>
        </p:txBody>
      </p:sp>
      <p:sp>
        <p:nvSpPr>
          <p:cNvPr id="116030" name="Freeform 979"/>
          <p:cNvSpPr>
            <a:spLocks/>
          </p:cNvSpPr>
          <p:nvPr/>
        </p:nvSpPr>
        <p:spPr bwMode="auto">
          <a:xfrm>
            <a:off x="7499350" y="2433638"/>
            <a:ext cx="12700" cy="23812"/>
          </a:xfrm>
          <a:custGeom>
            <a:avLst/>
            <a:gdLst>
              <a:gd name="T0" fmla="*/ 2147483646 w 49"/>
              <a:gd name="T1" fmla="*/ 0 h 88"/>
              <a:gd name="T2" fmla="*/ 2147483646 w 49"/>
              <a:gd name="T3" fmla="*/ 2147483646 h 88"/>
              <a:gd name="T4" fmla="*/ 2147483646 w 49"/>
              <a:gd name="T5" fmla="*/ 2147483646 h 88"/>
              <a:gd name="T6" fmla="*/ 0 w 49"/>
              <a:gd name="T7" fmla="*/ 2147483646 h 88"/>
              <a:gd name="T8" fmla="*/ 2147483646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37" y="0"/>
                </a:moveTo>
                <a:lnTo>
                  <a:pt x="49" y="12"/>
                </a:lnTo>
                <a:lnTo>
                  <a:pt x="18" y="88"/>
                </a:lnTo>
                <a:lnTo>
                  <a:pt x="0" y="88"/>
                </a:lnTo>
                <a:lnTo>
                  <a:pt x="37" y="0"/>
                </a:lnTo>
                <a:close/>
              </a:path>
            </a:pathLst>
          </a:custGeom>
          <a:solidFill>
            <a:schemeClr val="tx1"/>
          </a:solidFill>
          <a:ln w="0">
            <a:solidFill>
              <a:schemeClr val="tx1"/>
            </a:solidFill>
            <a:round/>
            <a:headEnd/>
            <a:tailEnd/>
          </a:ln>
        </p:spPr>
        <p:txBody>
          <a:bodyPr/>
          <a:lstStyle/>
          <a:p>
            <a:endParaRPr lang="en-US"/>
          </a:p>
        </p:txBody>
      </p:sp>
      <p:sp>
        <p:nvSpPr>
          <p:cNvPr id="116031" name="Freeform 980"/>
          <p:cNvSpPr>
            <a:spLocks/>
          </p:cNvSpPr>
          <p:nvPr/>
        </p:nvSpPr>
        <p:spPr bwMode="auto">
          <a:xfrm>
            <a:off x="7499350" y="2457450"/>
            <a:ext cx="9525" cy="23813"/>
          </a:xfrm>
          <a:custGeom>
            <a:avLst/>
            <a:gdLst>
              <a:gd name="T0" fmla="*/ 0 w 37"/>
              <a:gd name="T1" fmla="*/ 0 h 87"/>
              <a:gd name="T2" fmla="*/ 2147483646 w 37"/>
              <a:gd name="T3" fmla="*/ 0 h 87"/>
              <a:gd name="T4" fmla="*/ 2147483646 w 37"/>
              <a:gd name="T5" fmla="*/ 2147483646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8"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116032" name="Freeform 981"/>
          <p:cNvSpPr>
            <a:spLocks/>
          </p:cNvSpPr>
          <p:nvPr/>
        </p:nvSpPr>
        <p:spPr bwMode="auto">
          <a:xfrm>
            <a:off x="7504113" y="2457450"/>
            <a:ext cx="7937" cy="23813"/>
          </a:xfrm>
          <a:custGeom>
            <a:avLst/>
            <a:gdLst>
              <a:gd name="T0" fmla="*/ 0 w 31"/>
              <a:gd name="T1" fmla="*/ 0 h 87"/>
              <a:gd name="T2" fmla="*/ 2147483646 w 31"/>
              <a:gd name="T3" fmla="*/ 2147483646 h 87"/>
              <a:gd name="T4" fmla="*/ 2147483646 w 31"/>
              <a:gd name="T5" fmla="*/ 2147483646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116033" name="Freeform 982"/>
          <p:cNvSpPr>
            <a:spLocks/>
          </p:cNvSpPr>
          <p:nvPr/>
        </p:nvSpPr>
        <p:spPr bwMode="auto">
          <a:xfrm>
            <a:off x="7499350" y="2457450"/>
            <a:ext cx="12700" cy="23813"/>
          </a:xfrm>
          <a:custGeom>
            <a:avLst/>
            <a:gdLst>
              <a:gd name="T0" fmla="*/ 0 w 49"/>
              <a:gd name="T1" fmla="*/ 0 h 87"/>
              <a:gd name="T2" fmla="*/ 2147483646 w 49"/>
              <a:gd name="T3" fmla="*/ 0 h 87"/>
              <a:gd name="T4" fmla="*/ 2147483646 w 49"/>
              <a:gd name="T5" fmla="*/ 2147483646 h 87"/>
              <a:gd name="T6" fmla="*/ 2147483646 w 49"/>
              <a:gd name="T7" fmla="*/ 2147483646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0" y="0"/>
                </a:moveTo>
                <a:lnTo>
                  <a:pt x="18" y="0"/>
                </a:lnTo>
                <a:lnTo>
                  <a:pt x="49" y="75"/>
                </a:lnTo>
                <a:lnTo>
                  <a:pt x="37" y="87"/>
                </a:lnTo>
                <a:lnTo>
                  <a:pt x="0" y="0"/>
                </a:lnTo>
                <a:close/>
              </a:path>
            </a:pathLst>
          </a:custGeom>
          <a:solidFill>
            <a:schemeClr val="tx1"/>
          </a:solidFill>
          <a:ln w="0">
            <a:solidFill>
              <a:schemeClr val="tx1"/>
            </a:solidFill>
            <a:round/>
            <a:headEnd/>
            <a:tailEnd/>
          </a:ln>
        </p:spPr>
        <p:txBody>
          <a:bodyPr/>
          <a:lstStyle/>
          <a:p>
            <a:endParaRPr lang="en-US"/>
          </a:p>
        </p:txBody>
      </p:sp>
      <p:sp>
        <p:nvSpPr>
          <p:cNvPr id="116034" name="Freeform 983"/>
          <p:cNvSpPr>
            <a:spLocks/>
          </p:cNvSpPr>
          <p:nvPr/>
        </p:nvSpPr>
        <p:spPr bwMode="auto">
          <a:xfrm>
            <a:off x="7508875" y="2478088"/>
            <a:ext cx="23813" cy="12700"/>
          </a:xfrm>
          <a:custGeom>
            <a:avLst/>
            <a:gdLst>
              <a:gd name="T0" fmla="*/ 0 w 87"/>
              <a:gd name="T1" fmla="*/ 2147483646 h 48"/>
              <a:gd name="T2" fmla="*/ 2147483646 w 87"/>
              <a:gd name="T3" fmla="*/ 0 h 48"/>
              <a:gd name="T4" fmla="*/ 2147483646 w 87"/>
              <a:gd name="T5" fmla="*/ 2147483646 h 48"/>
              <a:gd name="T6" fmla="*/ 0 w 87"/>
              <a:gd name="T7" fmla="*/ 2147483646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2"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116035" name="Freeform 984"/>
          <p:cNvSpPr>
            <a:spLocks/>
          </p:cNvSpPr>
          <p:nvPr/>
        </p:nvSpPr>
        <p:spPr bwMode="auto">
          <a:xfrm>
            <a:off x="7512050" y="2478088"/>
            <a:ext cx="20638" cy="12700"/>
          </a:xfrm>
          <a:custGeom>
            <a:avLst/>
            <a:gdLst>
              <a:gd name="T0" fmla="*/ 0 w 75"/>
              <a:gd name="T1" fmla="*/ 0 h 48"/>
              <a:gd name="T2" fmla="*/ 2147483646 w 75"/>
              <a:gd name="T3" fmla="*/ 2147483646 h 48"/>
              <a:gd name="T4" fmla="*/ 2147483646 w 75"/>
              <a:gd name="T5" fmla="*/ 2147483646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0" y="0"/>
                </a:moveTo>
                <a:lnTo>
                  <a:pt x="75" y="48"/>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116036" name="Freeform 985"/>
          <p:cNvSpPr>
            <a:spLocks/>
          </p:cNvSpPr>
          <p:nvPr/>
        </p:nvSpPr>
        <p:spPr bwMode="auto">
          <a:xfrm>
            <a:off x="7508875" y="2478088"/>
            <a:ext cx="23813" cy="12700"/>
          </a:xfrm>
          <a:custGeom>
            <a:avLst/>
            <a:gdLst>
              <a:gd name="T0" fmla="*/ 0 w 87"/>
              <a:gd name="T1" fmla="*/ 2147483646 h 48"/>
              <a:gd name="T2" fmla="*/ 2147483646 w 87"/>
              <a:gd name="T3" fmla="*/ 0 h 48"/>
              <a:gd name="T4" fmla="*/ 2147483646 w 87"/>
              <a:gd name="T5" fmla="*/ 2147483646 h 48"/>
              <a:gd name="T6" fmla="*/ 2147483646 w 87"/>
              <a:gd name="T7" fmla="*/ 2147483646 h 48"/>
              <a:gd name="T8" fmla="*/ 0 w 87"/>
              <a:gd name="T9" fmla="*/ 2147483646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2"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116037" name="Freeform 986"/>
          <p:cNvSpPr>
            <a:spLocks/>
          </p:cNvSpPr>
          <p:nvPr/>
        </p:nvSpPr>
        <p:spPr bwMode="auto">
          <a:xfrm>
            <a:off x="7532688" y="2419350"/>
            <a:ext cx="22225" cy="9525"/>
          </a:xfrm>
          <a:custGeom>
            <a:avLst/>
            <a:gdLst>
              <a:gd name="T0" fmla="*/ 0 w 87"/>
              <a:gd name="T1" fmla="*/ 2147483646 h 36"/>
              <a:gd name="T2" fmla="*/ 0 w 87"/>
              <a:gd name="T3" fmla="*/ 2147483646 h 36"/>
              <a:gd name="T4" fmla="*/ 2147483646 w 87"/>
              <a:gd name="T5" fmla="*/ 0 h 36"/>
              <a:gd name="T6" fmla="*/ 0 w 87"/>
              <a:gd name="T7" fmla="*/ 2147483646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20"/>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116038" name="Freeform 987"/>
          <p:cNvSpPr>
            <a:spLocks/>
          </p:cNvSpPr>
          <p:nvPr/>
        </p:nvSpPr>
        <p:spPr bwMode="auto">
          <a:xfrm>
            <a:off x="7532688" y="2416175"/>
            <a:ext cx="22225" cy="9525"/>
          </a:xfrm>
          <a:custGeom>
            <a:avLst/>
            <a:gdLst>
              <a:gd name="T0" fmla="*/ 0 w 87"/>
              <a:gd name="T1" fmla="*/ 2147483646 h 32"/>
              <a:gd name="T2" fmla="*/ 2147483646 w 87"/>
              <a:gd name="T3" fmla="*/ 2147483646 h 32"/>
              <a:gd name="T4" fmla="*/ 2147483646 w 87"/>
              <a:gd name="T5" fmla="*/ 0 h 32"/>
              <a:gd name="T6" fmla="*/ 0 w 87"/>
              <a:gd name="T7" fmla="*/ 2147483646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2"/>
                </a:lnTo>
                <a:lnTo>
                  <a:pt x="76" y="0"/>
                </a:lnTo>
                <a:lnTo>
                  <a:pt x="0" y="32"/>
                </a:lnTo>
                <a:close/>
              </a:path>
            </a:pathLst>
          </a:custGeom>
          <a:solidFill>
            <a:schemeClr val="tx1"/>
          </a:solidFill>
          <a:ln w="9525">
            <a:solidFill>
              <a:schemeClr val="tx1"/>
            </a:solidFill>
            <a:round/>
            <a:headEnd/>
            <a:tailEnd/>
          </a:ln>
        </p:spPr>
        <p:txBody>
          <a:bodyPr/>
          <a:lstStyle/>
          <a:p>
            <a:endParaRPr lang="en-US"/>
          </a:p>
        </p:txBody>
      </p:sp>
      <p:sp>
        <p:nvSpPr>
          <p:cNvPr id="116039" name="Freeform 988"/>
          <p:cNvSpPr>
            <a:spLocks/>
          </p:cNvSpPr>
          <p:nvPr/>
        </p:nvSpPr>
        <p:spPr bwMode="auto">
          <a:xfrm>
            <a:off x="7532688" y="2416175"/>
            <a:ext cx="22225" cy="12700"/>
          </a:xfrm>
          <a:custGeom>
            <a:avLst/>
            <a:gdLst>
              <a:gd name="T0" fmla="*/ 0 w 87"/>
              <a:gd name="T1" fmla="*/ 2147483646 h 48"/>
              <a:gd name="T2" fmla="*/ 0 w 87"/>
              <a:gd name="T3" fmla="*/ 2147483646 h 48"/>
              <a:gd name="T4" fmla="*/ 2147483646 w 87"/>
              <a:gd name="T5" fmla="*/ 0 h 48"/>
              <a:gd name="T6" fmla="*/ 2147483646 w 87"/>
              <a:gd name="T7" fmla="*/ 2147483646 h 48"/>
              <a:gd name="T8" fmla="*/ 0 w 87"/>
              <a:gd name="T9" fmla="*/ 2147483646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48"/>
                </a:moveTo>
                <a:lnTo>
                  <a:pt x="0" y="32"/>
                </a:lnTo>
                <a:lnTo>
                  <a:pt x="76" y="0"/>
                </a:lnTo>
                <a:lnTo>
                  <a:pt x="87" y="12"/>
                </a:lnTo>
                <a:lnTo>
                  <a:pt x="0" y="48"/>
                </a:lnTo>
                <a:close/>
              </a:path>
            </a:pathLst>
          </a:custGeom>
          <a:solidFill>
            <a:schemeClr val="tx1"/>
          </a:solidFill>
          <a:ln w="0">
            <a:solidFill>
              <a:schemeClr val="tx1"/>
            </a:solidFill>
            <a:round/>
            <a:headEnd/>
            <a:tailEnd/>
          </a:ln>
        </p:spPr>
        <p:txBody>
          <a:bodyPr/>
          <a:lstStyle/>
          <a:p>
            <a:endParaRPr lang="en-US"/>
          </a:p>
        </p:txBody>
      </p:sp>
      <p:sp>
        <p:nvSpPr>
          <p:cNvPr id="116040" name="Freeform 989"/>
          <p:cNvSpPr>
            <a:spLocks/>
          </p:cNvSpPr>
          <p:nvPr/>
        </p:nvSpPr>
        <p:spPr bwMode="auto">
          <a:xfrm>
            <a:off x="7553325" y="2397125"/>
            <a:ext cx="11113" cy="22225"/>
          </a:xfrm>
          <a:custGeom>
            <a:avLst/>
            <a:gdLst>
              <a:gd name="T0" fmla="*/ 2147483646 w 48"/>
              <a:gd name="T1" fmla="*/ 2147483646 h 88"/>
              <a:gd name="T2" fmla="*/ 0 w 48"/>
              <a:gd name="T3" fmla="*/ 2147483646 h 88"/>
              <a:gd name="T4" fmla="*/ 2147483646 w 48"/>
              <a:gd name="T5" fmla="*/ 0 h 88"/>
              <a:gd name="T6" fmla="*/ 2147483646 w 48"/>
              <a:gd name="T7" fmla="*/ 2147483646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11" y="88"/>
                </a:moveTo>
                <a:lnTo>
                  <a:pt x="0" y="76"/>
                </a:lnTo>
                <a:lnTo>
                  <a:pt x="48" y="0"/>
                </a:lnTo>
                <a:lnTo>
                  <a:pt x="11" y="88"/>
                </a:lnTo>
                <a:close/>
              </a:path>
            </a:pathLst>
          </a:custGeom>
          <a:solidFill>
            <a:schemeClr val="tx1"/>
          </a:solidFill>
          <a:ln w="9525">
            <a:solidFill>
              <a:schemeClr val="tx1"/>
            </a:solidFill>
            <a:round/>
            <a:headEnd/>
            <a:tailEnd/>
          </a:ln>
        </p:spPr>
        <p:txBody>
          <a:bodyPr/>
          <a:lstStyle/>
          <a:p>
            <a:endParaRPr lang="en-US"/>
          </a:p>
        </p:txBody>
      </p:sp>
      <p:sp>
        <p:nvSpPr>
          <p:cNvPr id="116041" name="Freeform 990"/>
          <p:cNvSpPr>
            <a:spLocks/>
          </p:cNvSpPr>
          <p:nvPr/>
        </p:nvSpPr>
        <p:spPr bwMode="auto">
          <a:xfrm>
            <a:off x="7553325" y="2397125"/>
            <a:ext cx="11113" cy="19050"/>
          </a:xfrm>
          <a:custGeom>
            <a:avLst/>
            <a:gdLst>
              <a:gd name="T0" fmla="*/ 0 w 48"/>
              <a:gd name="T1" fmla="*/ 2147483646 h 76"/>
              <a:gd name="T2" fmla="*/ 2147483646 w 48"/>
              <a:gd name="T3" fmla="*/ 0 h 76"/>
              <a:gd name="T4" fmla="*/ 2147483646 w 48"/>
              <a:gd name="T5" fmla="*/ 0 h 76"/>
              <a:gd name="T6" fmla="*/ 0 w 48"/>
              <a:gd name="T7" fmla="*/ 2147483646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0" y="76"/>
                </a:moveTo>
                <a:lnTo>
                  <a:pt x="48" y="0"/>
                </a:lnTo>
                <a:lnTo>
                  <a:pt x="30" y="0"/>
                </a:lnTo>
                <a:lnTo>
                  <a:pt x="0" y="76"/>
                </a:lnTo>
                <a:close/>
              </a:path>
            </a:pathLst>
          </a:custGeom>
          <a:solidFill>
            <a:schemeClr val="tx1"/>
          </a:solidFill>
          <a:ln w="9525">
            <a:solidFill>
              <a:schemeClr val="tx1"/>
            </a:solidFill>
            <a:round/>
            <a:headEnd/>
            <a:tailEnd/>
          </a:ln>
        </p:spPr>
        <p:txBody>
          <a:bodyPr/>
          <a:lstStyle/>
          <a:p>
            <a:endParaRPr lang="en-US"/>
          </a:p>
        </p:txBody>
      </p:sp>
      <p:sp>
        <p:nvSpPr>
          <p:cNvPr id="116042" name="Freeform 991"/>
          <p:cNvSpPr>
            <a:spLocks/>
          </p:cNvSpPr>
          <p:nvPr/>
        </p:nvSpPr>
        <p:spPr bwMode="auto">
          <a:xfrm>
            <a:off x="7553325" y="2397125"/>
            <a:ext cx="11113" cy="22225"/>
          </a:xfrm>
          <a:custGeom>
            <a:avLst/>
            <a:gdLst>
              <a:gd name="T0" fmla="*/ 2147483646 w 48"/>
              <a:gd name="T1" fmla="*/ 2147483646 h 88"/>
              <a:gd name="T2" fmla="*/ 0 w 48"/>
              <a:gd name="T3" fmla="*/ 2147483646 h 88"/>
              <a:gd name="T4" fmla="*/ 2147483646 w 48"/>
              <a:gd name="T5" fmla="*/ 0 h 88"/>
              <a:gd name="T6" fmla="*/ 2147483646 w 48"/>
              <a:gd name="T7" fmla="*/ 0 h 88"/>
              <a:gd name="T8" fmla="*/ 2147483646 w 48"/>
              <a:gd name="T9" fmla="*/ 2147483646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11" y="88"/>
                </a:moveTo>
                <a:lnTo>
                  <a:pt x="0" y="76"/>
                </a:lnTo>
                <a:lnTo>
                  <a:pt x="30" y="0"/>
                </a:lnTo>
                <a:lnTo>
                  <a:pt x="48" y="0"/>
                </a:lnTo>
                <a:lnTo>
                  <a:pt x="11" y="88"/>
                </a:lnTo>
                <a:close/>
              </a:path>
            </a:pathLst>
          </a:custGeom>
          <a:solidFill>
            <a:schemeClr val="tx1"/>
          </a:solidFill>
          <a:ln w="0">
            <a:solidFill>
              <a:schemeClr val="tx1"/>
            </a:solidFill>
            <a:round/>
            <a:headEnd/>
            <a:tailEnd/>
          </a:ln>
        </p:spPr>
        <p:txBody>
          <a:bodyPr/>
          <a:lstStyle/>
          <a:p>
            <a:endParaRPr lang="en-US"/>
          </a:p>
        </p:txBody>
      </p:sp>
      <p:sp>
        <p:nvSpPr>
          <p:cNvPr id="116043" name="Freeform 992"/>
          <p:cNvSpPr>
            <a:spLocks/>
          </p:cNvSpPr>
          <p:nvPr/>
        </p:nvSpPr>
        <p:spPr bwMode="auto">
          <a:xfrm>
            <a:off x="7554913" y="2373313"/>
            <a:ext cx="9525" cy="23812"/>
          </a:xfrm>
          <a:custGeom>
            <a:avLst/>
            <a:gdLst>
              <a:gd name="T0" fmla="*/ 2147483646 w 37"/>
              <a:gd name="T1" fmla="*/ 2147483646 h 87"/>
              <a:gd name="T2" fmla="*/ 2147483646 w 37"/>
              <a:gd name="T3" fmla="*/ 2147483646 h 87"/>
              <a:gd name="T4" fmla="*/ 0 w 37"/>
              <a:gd name="T5" fmla="*/ 0 h 87"/>
              <a:gd name="T6" fmla="*/ 2147483646 w 37"/>
              <a:gd name="T7" fmla="*/ 2147483646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19"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116044" name="Freeform 993"/>
          <p:cNvSpPr>
            <a:spLocks/>
          </p:cNvSpPr>
          <p:nvPr/>
        </p:nvSpPr>
        <p:spPr bwMode="auto">
          <a:xfrm>
            <a:off x="7553325" y="2373313"/>
            <a:ext cx="7938" cy="23812"/>
          </a:xfrm>
          <a:custGeom>
            <a:avLst/>
            <a:gdLst>
              <a:gd name="T0" fmla="*/ 2147483646 w 30"/>
              <a:gd name="T1" fmla="*/ 2147483646 h 87"/>
              <a:gd name="T2" fmla="*/ 2147483646 w 30"/>
              <a:gd name="T3" fmla="*/ 0 h 87"/>
              <a:gd name="T4" fmla="*/ 0 w 30"/>
              <a:gd name="T5" fmla="*/ 2147483646 h 87"/>
              <a:gd name="T6" fmla="*/ 2147483646 w 30"/>
              <a:gd name="T7" fmla="*/ 2147483646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30" y="87"/>
                </a:moveTo>
                <a:lnTo>
                  <a:pt x="11" y="0"/>
                </a:lnTo>
                <a:lnTo>
                  <a:pt x="0" y="12"/>
                </a:lnTo>
                <a:lnTo>
                  <a:pt x="30" y="87"/>
                </a:lnTo>
                <a:close/>
              </a:path>
            </a:pathLst>
          </a:custGeom>
          <a:solidFill>
            <a:schemeClr val="tx1"/>
          </a:solidFill>
          <a:ln w="9525">
            <a:solidFill>
              <a:schemeClr val="tx1"/>
            </a:solidFill>
            <a:round/>
            <a:headEnd/>
            <a:tailEnd/>
          </a:ln>
        </p:spPr>
        <p:txBody>
          <a:bodyPr/>
          <a:lstStyle/>
          <a:p>
            <a:endParaRPr lang="en-US"/>
          </a:p>
        </p:txBody>
      </p:sp>
      <p:sp>
        <p:nvSpPr>
          <p:cNvPr id="116045" name="Freeform 994"/>
          <p:cNvSpPr>
            <a:spLocks/>
          </p:cNvSpPr>
          <p:nvPr/>
        </p:nvSpPr>
        <p:spPr bwMode="auto">
          <a:xfrm>
            <a:off x="7553325" y="2373313"/>
            <a:ext cx="11113" cy="23812"/>
          </a:xfrm>
          <a:custGeom>
            <a:avLst/>
            <a:gdLst>
              <a:gd name="T0" fmla="*/ 2147483646 w 48"/>
              <a:gd name="T1" fmla="*/ 2147483646 h 87"/>
              <a:gd name="T2" fmla="*/ 2147483646 w 48"/>
              <a:gd name="T3" fmla="*/ 2147483646 h 87"/>
              <a:gd name="T4" fmla="*/ 0 w 48"/>
              <a:gd name="T5" fmla="*/ 2147483646 h 87"/>
              <a:gd name="T6" fmla="*/ 2147483646 w 48"/>
              <a:gd name="T7" fmla="*/ 0 h 87"/>
              <a:gd name="T8" fmla="*/ 2147483646 w 48"/>
              <a:gd name="T9" fmla="*/ 2147483646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48" y="87"/>
                </a:moveTo>
                <a:lnTo>
                  <a:pt x="30" y="87"/>
                </a:lnTo>
                <a:lnTo>
                  <a:pt x="0" y="12"/>
                </a:lnTo>
                <a:lnTo>
                  <a:pt x="11" y="0"/>
                </a:lnTo>
                <a:lnTo>
                  <a:pt x="48" y="87"/>
                </a:lnTo>
                <a:close/>
              </a:path>
            </a:pathLst>
          </a:custGeom>
          <a:solidFill>
            <a:schemeClr val="tx1"/>
          </a:solidFill>
          <a:ln w="0">
            <a:solidFill>
              <a:schemeClr val="tx1"/>
            </a:solidFill>
            <a:round/>
            <a:headEnd/>
            <a:tailEnd/>
          </a:ln>
        </p:spPr>
        <p:txBody>
          <a:bodyPr/>
          <a:lstStyle/>
          <a:p>
            <a:endParaRPr lang="en-US"/>
          </a:p>
        </p:txBody>
      </p:sp>
      <p:sp>
        <p:nvSpPr>
          <p:cNvPr id="116046" name="Freeform 995"/>
          <p:cNvSpPr>
            <a:spLocks/>
          </p:cNvSpPr>
          <p:nvPr/>
        </p:nvSpPr>
        <p:spPr bwMode="auto">
          <a:xfrm>
            <a:off x="7532688" y="2363788"/>
            <a:ext cx="22225" cy="12700"/>
          </a:xfrm>
          <a:custGeom>
            <a:avLst/>
            <a:gdLst>
              <a:gd name="T0" fmla="*/ 2147483646 w 87"/>
              <a:gd name="T1" fmla="*/ 2147483646 h 48"/>
              <a:gd name="T2" fmla="*/ 2147483646 w 87"/>
              <a:gd name="T3" fmla="*/ 2147483646 h 48"/>
              <a:gd name="T4" fmla="*/ 0 w 87"/>
              <a:gd name="T5" fmla="*/ 0 h 48"/>
              <a:gd name="T6" fmla="*/ 2147483646 w 87"/>
              <a:gd name="T7" fmla="*/ 2147483646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6"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116047" name="Freeform 996"/>
          <p:cNvSpPr>
            <a:spLocks/>
          </p:cNvSpPr>
          <p:nvPr/>
        </p:nvSpPr>
        <p:spPr bwMode="auto">
          <a:xfrm>
            <a:off x="7532688" y="2363788"/>
            <a:ext cx="20637" cy="12700"/>
          </a:xfrm>
          <a:custGeom>
            <a:avLst/>
            <a:gdLst>
              <a:gd name="T0" fmla="*/ 2147483646 w 76"/>
              <a:gd name="T1" fmla="*/ 2147483646 h 48"/>
              <a:gd name="T2" fmla="*/ 0 w 76"/>
              <a:gd name="T3" fmla="*/ 0 h 48"/>
              <a:gd name="T4" fmla="*/ 0 w 76"/>
              <a:gd name="T5" fmla="*/ 2147483646 h 48"/>
              <a:gd name="T6" fmla="*/ 2147483646 w 76"/>
              <a:gd name="T7" fmla="*/ 2147483646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76" y="48"/>
                </a:moveTo>
                <a:lnTo>
                  <a:pt x="0" y="0"/>
                </a:lnTo>
                <a:lnTo>
                  <a:pt x="0" y="17"/>
                </a:lnTo>
                <a:lnTo>
                  <a:pt x="76" y="48"/>
                </a:lnTo>
                <a:close/>
              </a:path>
            </a:pathLst>
          </a:custGeom>
          <a:solidFill>
            <a:schemeClr val="tx1"/>
          </a:solidFill>
          <a:ln w="9525">
            <a:solidFill>
              <a:schemeClr val="tx1"/>
            </a:solidFill>
            <a:round/>
            <a:headEnd/>
            <a:tailEnd/>
          </a:ln>
        </p:spPr>
        <p:txBody>
          <a:bodyPr/>
          <a:lstStyle/>
          <a:p>
            <a:endParaRPr lang="en-US"/>
          </a:p>
        </p:txBody>
      </p:sp>
      <p:sp>
        <p:nvSpPr>
          <p:cNvPr id="116048" name="Freeform 997"/>
          <p:cNvSpPr>
            <a:spLocks/>
          </p:cNvSpPr>
          <p:nvPr/>
        </p:nvSpPr>
        <p:spPr bwMode="auto">
          <a:xfrm>
            <a:off x="7532688" y="2363788"/>
            <a:ext cx="22225" cy="12700"/>
          </a:xfrm>
          <a:custGeom>
            <a:avLst/>
            <a:gdLst>
              <a:gd name="T0" fmla="*/ 2147483646 w 87"/>
              <a:gd name="T1" fmla="*/ 2147483646 h 48"/>
              <a:gd name="T2" fmla="*/ 2147483646 w 87"/>
              <a:gd name="T3" fmla="*/ 2147483646 h 48"/>
              <a:gd name="T4" fmla="*/ 0 w 87"/>
              <a:gd name="T5" fmla="*/ 2147483646 h 48"/>
              <a:gd name="T6" fmla="*/ 0 w 87"/>
              <a:gd name="T7" fmla="*/ 0 h 48"/>
              <a:gd name="T8" fmla="*/ 2147483646 w 87"/>
              <a:gd name="T9" fmla="*/ 2147483646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6"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116049" name="Freeform 998"/>
          <p:cNvSpPr>
            <a:spLocks/>
          </p:cNvSpPr>
          <p:nvPr/>
        </p:nvSpPr>
        <p:spPr bwMode="auto">
          <a:xfrm>
            <a:off x="7529513" y="2262188"/>
            <a:ext cx="4762" cy="104775"/>
          </a:xfrm>
          <a:custGeom>
            <a:avLst/>
            <a:gdLst>
              <a:gd name="T0" fmla="*/ 0 w 17"/>
              <a:gd name="T1" fmla="*/ 2147483646 h 395"/>
              <a:gd name="T2" fmla="*/ 2147483646 w 17"/>
              <a:gd name="T3" fmla="*/ 2147483646 h 395"/>
              <a:gd name="T4" fmla="*/ 0 w 17"/>
              <a:gd name="T5" fmla="*/ 0 h 395"/>
              <a:gd name="T6" fmla="*/ 0 w 17"/>
              <a:gd name="T7" fmla="*/ 2147483646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116050" name="Freeform 999"/>
          <p:cNvSpPr>
            <a:spLocks/>
          </p:cNvSpPr>
          <p:nvPr/>
        </p:nvSpPr>
        <p:spPr bwMode="auto">
          <a:xfrm>
            <a:off x="7529513" y="2262188"/>
            <a:ext cx="4762" cy="104775"/>
          </a:xfrm>
          <a:custGeom>
            <a:avLst/>
            <a:gdLst>
              <a:gd name="T0" fmla="*/ 2147483646 w 17"/>
              <a:gd name="T1" fmla="*/ 2147483646 h 395"/>
              <a:gd name="T2" fmla="*/ 0 w 17"/>
              <a:gd name="T3" fmla="*/ 0 h 395"/>
              <a:gd name="T4" fmla="*/ 2147483646 w 17"/>
              <a:gd name="T5" fmla="*/ 0 h 395"/>
              <a:gd name="T6" fmla="*/ 2147483646 w 17"/>
              <a:gd name="T7" fmla="*/ 2147483646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116051" name="Rectangle 1000"/>
          <p:cNvSpPr>
            <a:spLocks noChangeArrowheads="1"/>
          </p:cNvSpPr>
          <p:nvPr/>
        </p:nvSpPr>
        <p:spPr bwMode="auto">
          <a:xfrm>
            <a:off x="7529513" y="2262188"/>
            <a:ext cx="4762" cy="1047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052" name="Freeform 1001"/>
          <p:cNvSpPr>
            <a:spLocks/>
          </p:cNvSpPr>
          <p:nvPr/>
        </p:nvSpPr>
        <p:spPr bwMode="auto">
          <a:xfrm>
            <a:off x="6030913" y="2487613"/>
            <a:ext cx="4762" cy="142875"/>
          </a:xfrm>
          <a:custGeom>
            <a:avLst/>
            <a:gdLst>
              <a:gd name="T0" fmla="*/ 0 w 17"/>
              <a:gd name="T1" fmla="*/ 2147483646 h 536"/>
              <a:gd name="T2" fmla="*/ 2147483646 w 17"/>
              <a:gd name="T3" fmla="*/ 2147483646 h 536"/>
              <a:gd name="T4" fmla="*/ 0 w 17"/>
              <a:gd name="T5" fmla="*/ 0 h 536"/>
              <a:gd name="T6" fmla="*/ 0 w 17"/>
              <a:gd name="T7" fmla="*/ 2147483646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0" y="536"/>
                </a:moveTo>
                <a:lnTo>
                  <a:pt x="17" y="536"/>
                </a:lnTo>
                <a:lnTo>
                  <a:pt x="0" y="0"/>
                </a:lnTo>
                <a:lnTo>
                  <a:pt x="0" y="536"/>
                </a:lnTo>
                <a:close/>
              </a:path>
            </a:pathLst>
          </a:custGeom>
          <a:solidFill>
            <a:schemeClr val="tx1"/>
          </a:solidFill>
          <a:ln w="9525">
            <a:solidFill>
              <a:schemeClr val="tx1"/>
            </a:solidFill>
            <a:round/>
            <a:headEnd/>
            <a:tailEnd/>
          </a:ln>
        </p:spPr>
        <p:txBody>
          <a:bodyPr/>
          <a:lstStyle/>
          <a:p>
            <a:endParaRPr lang="en-US"/>
          </a:p>
        </p:txBody>
      </p:sp>
      <p:sp>
        <p:nvSpPr>
          <p:cNvPr id="116053" name="Freeform 1002"/>
          <p:cNvSpPr>
            <a:spLocks/>
          </p:cNvSpPr>
          <p:nvPr/>
        </p:nvSpPr>
        <p:spPr bwMode="auto">
          <a:xfrm>
            <a:off x="6030913" y="2487613"/>
            <a:ext cx="4762" cy="142875"/>
          </a:xfrm>
          <a:custGeom>
            <a:avLst/>
            <a:gdLst>
              <a:gd name="T0" fmla="*/ 2147483646 w 17"/>
              <a:gd name="T1" fmla="*/ 2147483646 h 536"/>
              <a:gd name="T2" fmla="*/ 0 w 17"/>
              <a:gd name="T3" fmla="*/ 0 h 536"/>
              <a:gd name="T4" fmla="*/ 2147483646 w 17"/>
              <a:gd name="T5" fmla="*/ 0 h 536"/>
              <a:gd name="T6" fmla="*/ 2147483646 w 17"/>
              <a:gd name="T7" fmla="*/ 2147483646 h 536"/>
              <a:gd name="T8" fmla="*/ 0 60000 65536"/>
              <a:gd name="T9" fmla="*/ 0 60000 65536"/>
              <a:gd name="T10" fmla="*/ 0 60000 65536"/>
              <a:gd name="T11" fmla="*/ 0 60000 65536"/>
              <a:gd name="T12" fmla="*/ 0 w 17"/>
              <a:gd name="T13" fmla="*/ 0 h 536"/>
              <a:gd name="T14" fmla="*/ 17 w 17"/>
              <a:gd name="T15" fmla="*/ 536 h 536"/>
            </a:gdLst>
            <a:ahLst/>
            <a:cxnLst>
              <a:cxn ang="T8">
                <a:pos x="T0" y="T1"/>
              </a:cxn>
              <a:cxn ang="T9">
                <a:pos x="T2" y="T3"/>
              </a:cxn>
              <a:cxn ang="T10">
                <a:pos x="T4" y="T5"/>
              </a:cxn>
              <a:cxn ang="T11">
                <a:pos x="T6" y="T7"/>
              </a:cxn>
            </a:cxnLst>
            <a:rect l="T12" t="T13" r="T14" b="T15"/>
            <a:pathLst>
              <a:path w="17" h="536">
                <a:moveTo>
                  <a:pt x="17" y="536"/>
                </a:moveTo>
                <a:lnTo>
                  <a:pt x="0" y="0"/>
                </a:lnTo>
                <a:lnTo>
                  <a:pt x="17" y="0"/>
                </a:lnTo>
                <a:lnTo>
                  <a:pt x="17" y="536"/>
                </a:lnTo>
                <a:close/>
              </a:path>
            </a:pathLst>
          </a:custGeom>
          <a:solidFill>
            <a:schemeClr val="tx1"/>
          </a:solidFill>
          <a:ln w="9525">
            <a:solidFill>
              <a:schemeClr val="tx1"/>
            </a:solidFill>
            <a:round/>
            <a:headEnd/>
            <a:tailEnd/>
          </a:ln>
        </p:spPr>
        <p:txBody>
          <a:bodyPr/>
          <a:lstStyle/>
          <a:p>
            <a:endParaRPr lang="en-US"/>
          </a:p>
        </p:txBody>
      </p:sp>
      <p:sp>
        <p:nvSpPr>
          <p:cNvPr id="116054" name="Rectangle 1003"/>
          <p:cNvSpPr>
            <a:spLocks noChangeArrowheads="1"/>
          </p:cNvSpPr>
          <p:nvPr/>
        </p:nvSpPr>
        <p:spPr bwMode="auto">
          <a:xfrm>
            <a:off x="6030913" y="2487613"/>
            <a:ext cx="4762" cy="1428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055" name="Freeform 1004"/>
          <p:cNvSpPr>
            <a:spLocks/>
          </p:cNvSpPr>
          <p:nvPr/>
        </p:nvSpPr>
        <p:spPr bwMode="auto">
          <a:xfrm>
            <a:off x="6010275" y="2425700"/>
            <a:ext cx="23813" cy="7938"/>
          </a:xfrm>
          <a:custGeom>
            <a:avLst/>
            <a:gdLst>
              <a:gd name="T0" fmla="*/ 2147483646 w 88"/>
              <a:gd name="T1" fmla="*/ 0 h 35"/>
              <a:gd name="T2" fmla="*/ 2147483646 w 88"/>
              <a:gd name="T3" fmla="*/ 2147483646 h 35"/>
              <a:gd name="T4" fmla="*/ 0 w 88"/>
              <a:gd name="T5" fmla="*/ 2147483646 h 35"/>
              <a:gd name="T6" fmla="*/ 2147483646 w 88"/>
              <a:gd name="T7" fmla="*/ 0 h 35"/>
              <a:gd name="T8" fmla="*/ 0 60000 65536"/>
              <a:gd name="T9" fmla="*/ 0 60000 65536"/>
              <a:gd name="T10" fmla="*/ 0 60000 65536"/>
              <a:gd name="T11" fmla="*/ 0 60000 65536"/>
              <a:gd name="T12" fmla="*/ 0 w 88"/>
              <a:gd name="T13" fmla="*/ 0 h 35"/>
              <a:gd name="T14" fmla="*/ 88 w 88"/>
              <a:gd name="T15" fmla="*/ 35 h 35"/>
            </a:gdLst>
            <a:ahLst/>
            <a:cxnLst>
              <a:cxn ang="T8">
                <a:pos x="T0" y="T1"/>
              </a:cxn>
              <a:cxn ang="T9">
                <a:pos x="T2" y="T3"/>
              </a:cxn>
              <a:cxn ang="T10">
                <a:pos x="T4" y="T5"/>
              </a:cxn>
              <a:cxn ang="T11">
                <a:pos x="T6" y="T7"/>
              </a:cxn>
            </a:cxnLst>
            <a:rect l="T12" t="T13" r="T14" b="T15"/>
            <a:pathLst>
              <a:path w="88" h="35">
                <a:moveTo>
                  <a:pt x="88" y="0"/>
                </a:moveTo>
                <a:lnTo>
                  <a:pt x="88" y="16"/>
                </a:lnTo>
                <a:lnTo>
                  <a:pt x="0" y="35"/>
                </a:lnTo>
                <a:lnTo>
                  <a:pt x="88" y="0"/>
                </a:lnTo>
                <a:close/>
              </a:path>
            </a:pathLst>
          </a:custGeom>
          <a:solidFill>
            <a:schemeClr val="tx1"/>
          </a:solidFill>
          <a:ln w="9525">
            <a:solidFill>
              <a:schemeClr val="tx1"/>
            </a:solidFill>
            <a:round/>
            <a:headEnd/>
            <a:tailEnd/>
          </a:ln>
        </p:spPr>
        <p:txBody>
          <a:bodyPr/>
          <a:lstStyle/>
          <a:p>
            <a:endParaRPr lang="en-US"/>
          </a:p>
        </p:txBody>
      </p:sp>
      <p:sp>
        <p:nvSpPr>
          <p:cNvPr id="116056" name="Freeform 1005"/>
          <p:cNvSpPr>
            <a:spLocks/>
          </p:cNvSpPr>
          <p:nvPr/>
        </p:nvSpPr>
        <p:spPr bwMode="auto">
          <a:xfrm>
            <a:off x="6010275" y="2428875"/>
            <a:ext cx="23813" cy="9525"/>
          </a:xfrm>
          <a:custGeom>
            <a:avLst/>
            <a:gdLst>
              <a:gd name="T0" fmla="*/ 2147483646 w 88"/>
              <a:gd name="T1" fmla="*/ 0 h 31"/>
              <a:gd name="T2" fmla="*/ 0 w 88"/>
              <a:gd name="T3" fmla="*/ 2147483646 h 31"/>
              <a:gd name="T4" fmla="*/ 2147483646 w 88"/>
              <a:gd name="T5" fmla="*/ 2147483646 h 31"/>
              <a:gd name="T6" fmla="*/ 2147483646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88" y="0"/>
                </a:moveTo>
                <a:lnTo>
                  <a:pt x="0" y="19"/>
                </a:lnTo>
                <a:lnTo>
                  <a:pt x="12" y="31"/>
                </a:lnTo>
                <a:lnTo>
                  <a:pt x="88" y="0"/>
                </a:lnTo>
                <a:close/>
              </a:path>
            </a:pathLst>
          </a:custGeom>
          <a:solidFill>
            <a:schemeClr val="tx1"/>
          </a:solidFill>
          <a:ln w="9525">
            <a:solidFill>
              <a:schemeClr val="tx1"/>
            </a:solidFill>
            <a:round/>
            <a:headEnd/>
            <a:tailEnd/>
          </a:ln>
        </p:spPr>
        <p:txBody>
          <a:bodyPr/>
          <a:lstStyle/>
          <a:p>
            <a:endParaRPr lang="en-US"/>
          </a:p>
        </p:txBody>
      </p:sp>
      <p:sp>
        <p:nvSpPr>
          <p:cNvPr id="116057" name="Freeform 1006"/>
          <p:cNvSpPr>
            <a:spLocks/>
          </p:cNvSpPr>
          <p:nvPr/>
        </p:nvSpPr>
        <p:spPr bwMode="auto">
          <a:xfrm>
            <a:off x="6010275" y="2425700"/>
            <a:ext cx="23813" cy="12700"/>
          </a:xfrm>
          <a:custGeom>
            <a:avLst/>
            <a:gdLst>
              <a:gd name="T0" fmla="*/ 2147483646 w 88"/>
              <a:gd name="T1" fmla="*/ 0 h 47"/>
              <a:gd name="T2" fmla="*/ 2147483646 w 88"/>
              <a:gd name="T3" fmla="*/ 2147483646 h 47"/>
              <a:gd name="T4" fmla="*/ 2147483646 w 88"/>
              <a:gd name="T5" fmla="*/ 2147483646 h 47"/>
              <a:gd name="T6" fmla="*/ 0 w 88"/>
              <a:gd name="T7" fmla="*/ 2147483646 h 47"/>
              <a:gd name="T8" fmla="*/ 2147483646 w 88"/>
              <a:gd name="T9" fmla="*/ 0 h 47"/>
              <a:gd name="T10" fmla="*/ 0 60000 65536"/>
              <a:gd name="T11" fmla="*/ 0 60000 65536"/>
              <a:gd name="T12" fmla="*/ 0 60000 65536"/>
              <a:gd name="T13" fmla="*/ 0 60000 65536"/>
              <a:gd name="T14" fmla="*/ 0 60000 65536"/>
              <a:gd name="T15" fmla="*/ 0 w 88"/>
              <a:gd name="T16" fmla="*/ 0 h 47"/>
              <a:gd name="T17" fmla="*/ 88 w 88"/>
              <a:gd name="T18" fmla="*/ 47 h 47"/>
            </a:gdLst>
            <a:ahLst/>
            <a:cxnLst>
              <a:cxn ang="T10">
                <a:pos x="T0" y="T1"/>
              </a:cxn>
              <a:cxn ang="T11">
                <a:pos x="T2" y="T3"/>
              </a:cxn>
              <a:cxn ang="T12">
                <a:pos x="T4" y="T5"/>
              </a:cxn>
              <a:cxn ang="T13">
                <a:pos x="T6" y="T7"/>
              </a:cxn>
              <a:cxn ang="T14">
                <a:pos x="T8" y="T9"/>
              </a:cxn>
            </a:cxnLst>
            <a:rect l="T15" t="T16" r="T17" b="T18"/>
            <a:pathLst>
              <a:path w="88" h="47">
                <a:moveTo>
                  <a:pt x="88" y="0"/>
                </a:moveTo>
                <a:lnTo>
                  <a:pt x="88" y="16"/>
                </a:lnTo>
                <a:lnTo>
                  <a:pt x="12" y="47"/>
                </a:lnTo>
                <a:lnTo>
                  <a:pt x="0" y="35"/>
                </a:lnTo>
                <a:lnTo>
                  <a:pt x="88" y="0"/>
                </a:lnTo>
                <a:close/>
              </a:path>
            </a:pathLst>
          </a:custGeom>
          <a:solidFill>
            <a:schemeClr val="tx1"/>
          </a:solidFill>
          <a:ln w="0">
            <a:solidFill>
              <a:schemeClr val="tx1"/>
            </a:solidFill>
            <a:round/>
            <a:headEnd/>
            <a:tailEnd/>
          </a:ln>
        </p:spPr>
        <p:txBody>
          <a:bodyPr/>
          <a:lstStyle/>
          <a:p>
            <a:endParaRPr lang="en-US"/>
          </a:p>
        </p:txBody>
      </p:sp>
      <p:sp>
        <p:nvSpPr>
          <p:cNvPr id="116058" name="Freeform 1007"/>
          <p:cNvSpPr>
            <a:spLocks/>
          </p:cNvSpPr>
          <p:nvPr/>
        </p:nvSpPr>
        <p:spPr bwMode="auto">
          <a:xfrm>
            <a:off x="6000750" y="2433638"/>
            <a:ext cx="12700" cy="23812"/>
          </a:xfrm>
          <a:custGeom>
            <a:avLst/>
            <a:gdLst>
              <a:gd name="T0" fmla="*/ 2147483646 w 48"/>
              <a:gd name="T1" fmla="*/ 0 h 88"/>
              <a:gd name="T2" fmla="*/ 2147483646 w 48"/>
              <a:gd name="T3" fmla="*/ 2147483646 h 88"/>
              <a:gd name="T4" fmla="*/ 0 w 48"/>
              <a:gd name="T5" fmla="*/ 2147483646 h 88"/>
              <a:gd name="T6" fmla="*/ 2147483646 w 48"/>
              <a:gd name="T7" fmla="*/ 0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36" y="0"/>
                </a:moveTo>
                <a:lnTo>
                  <a:pt x="48" y="12"/>
                </a:lnTo>
                <a:lnTo>
                  <a:pt x="0" y="88"/>
                </a:lnTo>
                <a:lnTo>
                  <a:pt x="36" y="0"/>
                </a:lnTo>
                <a:close/>
              </a:path>
            </a:pathLst>
          </a:custGeom>
          <a:solidFill>
            <a:schemeClr val="tx1"/>
          </a:solidFill>
          <a:ln w="9525">
            <a:solidFill>
              <a:schemeClr val="tx1"/>
            </a:solidFill>
            <a:round/>
            <a:headEnd/>
            <a:tailEnd/>
          </a:ln>
        </p:spPr>
        <p:txBody>
          <a:bodyPr/>
          <a:lstStyle/>
          <a:p>
            <a:endParaRPr lang="en-US"/>
          </a:p>
        </p:txBody>
      </p:sp>
      <p:sp>
        <p:nvSpPr>
          <p:cNvPr id="116059" name="Freeform 1008"/>
          <p:cNvSpPr>
            <a:spLocks/>
          </p:cNvSpPr>
          <p:nvPr/>
        </p:nvSpPr>
        <p:spPr bwMode="auto">
          <a:xfrm>
            <a:off x="6000750" y="2438400"/>
            <a:ext cx="12700" cy="19050"/>
          </a:xfrm>
          <a:custGeom>
            <a:avLst/>
            <a:gdLst>
              <a:gd name="T0" fmla="*/ 2147483646 w 48"/>
              <a:gd name="T1" fmla="*/ 0 h 76"/>
              <a:gd name="T2" fmla="*/ 0 w 48"/>
              <a:gd name="T3" fmla="*/ 2147483646 h 76"/>
              <a:gd name="T4" fmla="*/ 2147483646 w 48"/>
              <a:gd name="T5" fmla="*/ 2147483646 h 76"/>
              <a:gd name="T6" fmla="*/ 2147483646 w 48"/>
              <a:gd name="T7" fmla="*/ 0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48" y="0"/>
                </a:moveTo>
                <a:lnTo>
                  <a:pt x="0" y="76"/>
                </a:lnTo>
                <a:lnTo>
                  <a:pt x="17" y="76"/>
                </a:lnTo>
                <a:lnTo>
                  <a:pt x="48" y="0"/>
                </a:lnTo>
                <a:close/>
              </a:path>
            </a:pathLst>
          </a:custGeom>
          <a:solidFill>
            <a:schemeClr val="tx1"/>
          </a:solidFill>
          <a:ln w="9525">
            <a:solidFill>
              <a:schemeClr val="tx1"/>
            </a:solidFill>
            <a:round/>
            <a:headEnd/>
            <a:tailEnd/>
          </a:ln>
        </p:spPr>
        <p:txBody>
          <a:bodyPr/>
          <a:lstStyle/>
          <a:p>
            <a:endParaRPr lang="en-US"/>
          </a:p>
        </p:txBody>
      </p:sp>
      <p:sp>
        <p:nvSpPr>
          <p:cNvPr id="116060" name="Freeform 1009"/>
          <p:cNvSpPr>
            <a:spLocks/>
          </p:cNvSpPr>
          <p:nvPr/>
        </p:nvSpPr>
        <p:spPr bwMode="auto">
          <a:xfrm>
            <a:off x="6000750" y="2433638"/>
            <a:ext cx="12700" cy="23812"/>
          </a:xfrm>
          <a:custGeom>
            <a:avLst/>
            <a:gdLst>
              <a:gd name="T0" fmla="*/ 2147483646 w 48"/>
              <a:gd name="T1" fmla="*/ 0 h 88"/>
              <a:gd name="T2" fmla="*/ 2147483646 w 48"/>
              <a:gd name="T3" fmla="*/ 2147483646 h 88"/>
              <a:gd name="T4" fmla="*/ 2147483646 w 48"/>
              <a:gd name="T5" fmla="*/ 2147483646 h 88"/>
              <a:gd name="T6" fmla="*/ 0 w 48"/>
              <a:gd name="T7" fmla="*/ 2147483646 h 88"/>
              <a:gd name="T8" fmla="*/ 2147483646 w 48"/>
              <a:gd name="T9" fmla="*/ 0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36" y="0"/>
                </a:moveTo>
                <a:lnTo>
                  <a:pt x="48" y="12"/>
                </a:lnTo>
                <a:lnTo>
                  <a:pt x="17" y="88"/>
                </a:lnTo>
                <a:lnTo>
                  <a:pt x="0" y="88"/>
                </a:lnTo>
                <a:lnTo>
                  <a:pt x="36" y="0"/>
                </a:lnTo>
                <a:close/>
              </a:path>
            </a:pathLst>
          </a:custGeom>
          <a:solidFill>
            <a:schemeClr val="tx1"/>
          </a:solidFill>
          <a:ln w="0">
            <a:solidFill>
              <a:schemeClr val="tx1"/>
            </a:solidFill>
            <a:round/>
            <a:headEnd/>
            <a:tailEnd/>
          </a:ln>
        </p:spPr>
        <p:txBody>
          <a:bodyPr/>
          <a:lstStyle/>
          <a:p>
            <a:endParaRPr lang="en-US"/>
          </a:p>
        </p:txBody>
      </p:sp>
      <p:sp>
        <p:nvSpPr>
          <p:cNvPr id="116061" name="Freeform 1010"/>
          <p:cNvSpPr>
            <a:spLocks/>
          </p:cNvSpPr>
          <p:nvPr/>
        </p:nvSpPr>
        <p:spPr bwMode="auto">
          <a:xfrm>
            <a:off x="6000750" y="2457450"/>
            <a:ext cx="9525" cy="23813"/>
          </a:xfrm>
          <a:custGeom>
            <a:avLst/>
            <a:gdLst>
              <a:gd name="T0" fmla="*/ 0 w 36"/>
              <a:gd name="T1" fmla="*/ 0 h 87"/>
              <a:gd name="T2" fmla="*/ 2147483646 w 36"/>
              <a:gd name="T3" fmla="*/ 0 h 87"/>
              <a:gd name="T4" fmla="*/ 2147483646 w 36"/>
              <a:gd name="T5" fmla="*/ 2147483646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116062" name="Freeform 1011"/>
          <p:cNvSpPr>
            <a:spLocks/>
          </p:cNvSpPr>
          <p:nvPr/>
        </p:nvSpPr>
        <p:spPr bwMode="auto">
          <a:xfrm>
            <a:off x="6005513" y="2457450"/>
            <a:ext cx="7937" cy="23813"/>
          </a:xfrm>
          <a:custGeom>
            <a:avLst/>
            <a:gdLst>
              <a:gd name="T0" fmla="*/ 0 w 31"/>
              <a:gd name="T1" fmla="*/ 0 h 87"/>
              <a:gd name="T2" fmla="*/ 2147483646 w 31"/>
              <a:gd name="T3" fmla="*/ 2147483646 h 87"/>
              <a:gd name="T4" fmla="*/ 2147483646 w 31"/>
              <a:gd name="T5" fmla="*/ 2147483646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116063" name="Freeform 1012"/>
          <p:cNvSpPr>
            <a:spLocks/>
          </p:cNvSpPr>
          <p:nvPr/>
        </p:nvSpPr>
        <p:spPr bwMode="auto">
          <a:xfrm>
            <a:off x="6000750" y="2457450"/>
            <a:ext cx="12700" cy="23813"/>
          </a:xfrm>
          <a:custGeom>
            <a:avLst/>
            <a:gdLst>
              <a:gd name="T0" fmla="*/ 0 w 48"/>
              <a:gd name="T1" fmla="*/ 0 h 87"/>
              <a:gd name="T2" fmla="*/ 2147483646 w 48"/>
              <a:gd name="T3" fmla="*/ 0 h 87"/>
              <a:gd name="T4" fmla="*/ 2147483646 w 48"/>
              <a:gd name="T5" fmla="*/ 2147483646 h 87"/>
              <a:gd name="T6" fmla="*/ 2147483646 w 48"/>
              <a:gd name="T7" fmla="*/ 2147483646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0" y="0"/>
                </a:moveTo>
                <a:lnTo>
                  <a:pt x="17" y="0"/>
                </a:lnTo>
                <a:lnTo>
                  <a:pt x="48"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116064" name="Freeform 1013"/>
          <p:cNvSpPr>
            <a:spLocks/>
          </p:cNvSpPr>
          <p:nvPr/>
        </p:nvSpPr>
        <p:spPr bwMode="auto">
          <a:xfrm>
            <a:off x="6010275" y="2478088"/>
            <a:ext cx="23813" cy="12700"/>
          </a:xfrm>
          <a:custGeom>
            <a:avLst/>
            <a:gdLst>
              <a:gd name="T0" fmla="*/ 0 w 88"/>
              <a:gd name="T1" fmla="*/ 2147483646 h 48"/>
              <a:gd name="T2" fmla="*/ 2147483646 w 88"/>
              <a:gd name="T3" fmla="*/ 0 h 48"/>
              <a:gd name="T4" fmla="*/ 2147483646 w 88"/>
              <a:gd name="T5" fmla="*/ 2147483646 h 48"/>
              <a:gd name="T6" fmla="*/ 0 w 88"/>
              <a:gd name="T7" fmla="*/ 2147483646 h 48"/>
              <a:gd name="T8" fmla="*/ 0 60000 65536"/>
              <a:gd name="T9" fmla="*/ 0 60000 65536"/>
              <a:gd name="T10" fmla="*/ 0 60000 65536"/>
              <a:gd name="T11" fmla="*/ 0 60000 65536"/>
              <a:gd name="T12" fmla="*/ 0 w 88"/>
              <a:gd name="T13" fmla="*/ 0 h 48"/>
              <a:gd name="T14" fmla="*/ 88 w 88"/>
              <a:gd name="T15" fmla="*/ 48 h 48"/>
            </a:gdLst>
            <a:ahLst/>
            <a:cxnLst>
              <a:cxn ang="T8">
                <a:pos x="T0" y="T1"/>
              </a:cxn>
              <a:cxn ang="T9">
                <a:pos x="T2" y="T3"/>
              </a:cxn>
              <a:cxn ang="T10">
                <a:pos x="T4" y="T5"/>
              </a:cxn>
              <a:cxn ang="T11">
                <a:pos x="T6" y="T7"/>
              </a:cxn>
            </a:cxnLst>
            <a:rect l="T12" t="T13" r="T14" b="T15"/>
            <a:pathLst>
              <a:path w="88" h="48">
                <a:moveTo>
                  <a:pt x="0" y="12"/>
                </a:moveTo>
                <a:lnTo>
                  <a:pt x="12" y="0"/>
                </a:lnTo>
                <a:lnTo>
                  <a:pt x="88" y="48"/>
                </a:lnTo>
                <a:lnTo>
                  <a:pt x="0" y="12"/>
                </a:lnTo>
                <a:close/>
              </a:path>
            </a:pathLst>
          </a:custGeom>
          <a:solidFill>
            <a:schemeClr val="tx1"/>
          </a:solidFill>
          <a:ln w="9525">
            <a:solidFill>
              <a:schemeClr val="tx1"/>
            </a:solidFill>
            <a:round/>
            <a:headEnd/>
            <a:tailEnd/>
          </a:ln>
        </p:spPr>
        <p:txBody>
          <a:bodyPr/>
          <a:lstStyle/>
          <a:p>
            <a:endParaRPr lang="en-US"/>
          </a:p>
        </p:txBody>
      </p:sp>
      <p:sp>
        <p:nvSpPr>
          <p:cNvPr id="116065" name="Freeform 1014"/>
          <p:cNvSpPr>
            <a:spLocks/>
          </p:cNvSpPr>
          <p:nvPr/>
        </p:nvSpPr>
        <p:spPr bwMode="auto">
          <a:xfrm>
            <a:off x="6013450" y="2478088"/>
            <a:ext cx="20638" cy="12700"/>
          </a:xfrm>
          <a:custGeom>
            <a:avLst/>
            <a:gdLst>
              <a:gd name="T0" fmla="*/ 0 w 76"/>
              <a:gd name="T1" fmla="*/ 0 h 48"/>
              <a:gd name="T2" fmla="*/ 2147483646 w 76"/>
              <a:gd name="T3" fmla="*/ 2147483646 h 48"/>
              <a:gd name="T4" fmla="*/ 2147483646 w 76"/>
              <a:gd name="T5" fmla="*/ 2147483646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116066" name="Freeform 1015"/>
          <p:cNvSpPr>
            <a:spLocks/>
          </p:cNvSpPr>
          <p:nvPr/>
        </p:nvSpPr>
        <p:spPr bwMode="auto">
          <a:xfrm>
            <a:off x="6010275" y="2478088"/>
            <a:ext cx="23813" cy="12700"/>
          </a:xfrm>
          <a:custGeom>
            <a:avLst/>
            <a:gdLst>
              <a:gd name="T0" fmla="*/ 0 w 88"/>
              <a:gd name="T1" fmla="*/ 2147483646 h 48"/>
              <a:gd name="T2" fmla="*/ 2147483646 w 88"/>
              <a:gd name="T3" fmla="*/ 0 h 48"/>
              <a:gd name="T4" fmla="*/ 2147483646 w 88"/>
              <a:gd name="T5" fmla="*/ 2147483646 h 48"/>
              <a:gd name="T6" fmla="*/ 2147483646 w 88"/>
              <a:gd name="T7" fmla="*/ 2147483646 h 48"/>
              <a:gd name="T8" fmla="*/ 0 w 88"/>
              <a:gd name="T9" fmla="*/ 2147483646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0" y="12"/>
                </a:moveTo>
                <a:lnTo>
                  <a:pt x="12" y="0"/>
                </a:lnTo>
                <a:lnTo>
                  <a:pt x="88" y="31"/>
                </a:lnTo>
                <a:lnTo>
                  <a:pt x="88" y="48"/>
                </a:lnTo>
                <a:lnTo>
                  <a:pt x="0" y="12"/>
                </a:lnTo>
                <a:close/>
              </a:path>
            </a:pathLst>
          </a:custGeom>
          <a:solidFill>
            <a:schemeClr val="tx1"/>
          </a:solidFill>
          <a:ln w="0">
            <a:solidFill>
              <a:schemeClr val="tx1"/>
            </a:solidFill>
            <a:round/>
            <a:headEnd/>
            <a:tailEnd/>
          </a:ln>
        </p:spPr>
        <p:txBody>
          <a:bodyPr/>
          <a:lstStyle/>
          <a:p>
            <a:endParaRPr lang="en-US"/>
          </a:p>
        </p:txBody>
      </p:sp>
      <p:sp>
        <p:nvSpPr>
          <p:cNvPr id="116067" name="Freeform 1016"/>
          <p:cNvSpPr>
            <a:spLocks/>
          </p:cNvSpPr>
          <p:nvPr/>
        </p:nvSpPr>
        <p:spPr bwMode="auto">
          <a:xfrm>
            <a:off x="6034088" y="2419350"/>
            <a:ext cx="22225" cy="9525"/>
          </a:xfrm>
          <a:custGeom>
            <a:avLst/>
            <a:gdLst>
              <a:gd name="T0" fmla="*/ 0 w 87"/>
              <a:gd name="T1" fmla="*/ 2147483646 h 36"/>
              <a:gd name="T2" fmla="*/ 0 w 87"/>
              <a:gd name="T3" fmla="*/ 2147483646 h 36"/>
              <a:gd name="T4" fmla="*/ 2147483646 w 87"/>
              <a:gd name="T5" fmla="*/ 0 h 36"/>
              <a:gd name="T6" fmla="*/ 0 w 87"/>
              <a:gd name="T7" fmla="*/ 2147483646 h 36"/>
              <a:gd name="T8" fmla="*/ 0 60000 65536"/>
              <a:gd name="T9" fmla="*/ 0 60000 65536"/>
              <a:gd name="T10" fmla="*/ 0 60000 65536"/>
              <a:gd name="T11" fmla="*/ 0 60000 65536"/>
              <a:gd name="T12" fmla="*/ 0 w 87"/>
              <a:gd name="T13" fmla="*/ 0 h 36"/>
              <a:gd name="T14" fmla="*/ 87 w 87"/>
              <a:gd name="T15" fmla="*/ 36 h 36"/>
            </a:gdLst>
            <a:ahLst/>
            <a:cxnLst>
              <a:cxn ang="T8">
                <a:pos x="T0" y="T1"/>
              </a:cxn>
              <a:cxn ang="T9">
                <a:pos x="T2" y="T3"/>
              </a:cxn>
              <a:cxn ang="T10">
                <a:pos x="T4" y="T5"/>
              </a:cxn>
              <a:cxn ang="T11">
                <a:pos x="T6" y="T7"/>
              </a:cxn>
            </a:cxnLst>
            <a:rect l="T12" t="T13" r="T14" b="T15"/>
            <a:pathLst>
              <a:path w="87" h="36">
                <a:moveTo>
                  <a:pt x="0" y="36"/>
                </a:moveTo>
                <a:lnTo>
                  <a:pt x="0" y="20"/>
                </a:lnTo>
                <a:lnTo>
                  <a:pt x="87" y="0"/>
                </a:lnTo>
                <a:lnTo>
                  <a:pt x="0" y="36"/>
                </a:lnTo>
                <a:close/>
              </a:path>
            </a:pathLst>
          </a:custGeom>
          <a:solidFill>
            <a:schemeClr val="tx1"/>
          </a:solidFill>
          <a:ln w="9525">
            <a:solidFill>
              <a:schemeClr val="tx1"/>
            </a:solidFill>
            <a:round/>
            <a:headEnd/>
            <a:tailEnd/>
          </a:ln>
        </p:spPr>
        <p:txBody>
          <a:bodyPr/>
          <a:lstStyle/>
          <a:p>
            <a:endParaRPr lang="en-US"/>
          </a:p>
        </p:txBody>
      </p:sp>
      <p:sp>
        <p:nvSpPr>
          <p:cNvPr id="116068" name="Freeform 1017"/>
          <p:cNvSpPr>
            <a:spLocks/>
          </p:cNvSpPr>
          <p:nvPr/>
        </p:nvSpPr>
        <p:spPr bwMode="auto">
          <a:xfrm>
            <a:off x="6034088" y="2416175"/>
            <a:ext cx="22225" cy="9525"/>
          </a:xfrm>
          <a:custGeom>
            <a:avLst/>
            <a:gdLst>
              <a:gd name="T0" fmla="*/ 0 w 87"/>
              <a:gd name="T1" fmla="*/ 2147483646 h 32"/>
              <a:gd name="T2" fmla="*/ 2147483646 w 87"/>
              <a:gd name="T3" fmla="*/ 2147483646 h 32"/>
              <a:gd name="T4" fmla="*/ 2147483646 w 87"/>
              <a:gd name="T5" fmla="*/ 0 h 32"/>
              <a:gd name="T6" fmla="*/ 0 w 87"/>
              <a:gd name="T7" fmla="*/ 2147483646 h 32"/>
              <a:gd name="T8" fmla="*/ 0 60000 65536"/>
              <a:gd name="T9" fmla="*/ 0 60000 65536"/>
              <a:gd name="T10" fmla="*/ 0 60000 65536"/>
              <a:gd name="T11" fmla="*/ 0 60000 65536"/>
              <a:gd name="T12" fmla="*/ 0 w 87"/>
              <a:gd name="T13" fmla="*/ 0 h 32"/>
              <a:gd name="T14" fmla="*/ 87 w 87"/>
              <a:gd name="T15" fmla="*/ 32 h 32"/>
            </a:gdLst>
            <a:ahLst/>
            <a:cxnLst>
              <a:cxn ang="T8">
                <a:pos x="T0" y="T1"/>
              </a:cxn>
              <a:cxn ang="T9">
                <a:pos x="T2" y="T3"/>
              </a:cxn>
              <a:cxn ang="T10">
                <a:pos x="T4" y="T5"/>
              </a:cxn>
              <a:cxn ang="T11">
                <a:pos x="T6" y="T7"/>
              </a:cxn>
            </a:cxnLst>
            <a:rect l="T12" t="T13" r="T14" b="T15"/>
            <a:pathLst>
              <a:path w="87" h="32">
                <a:moveTo>
                  <a:pt x="0" y="32"/>
                </a:moveTo>
                <a:lnTo>
                  <a:pt x="87" y="12"/>
                </a:lnTo>
                <a:lnTo>
                  <a:pt x="75" y="0"/>
                </a:lnTo>
                <a:lnTo>
                  <a:pt x="0" y="32"/>
                </a:lnTo>
                <a:close/>
              </a:path>
            </a:pathLst>
          </a:custGeom>
          <a:solidFill>
            <a:schemeClr val="tx1"/>
          </a:solidFill>
          <a:ln w="9525">
            <a:solidFill>
              <a:schemeClr val="tx1"/>
            </a:solidFill>
            <a:round/>
            <a:headEnd/>
            <a:tailEnd/>
          </a:ln>
        </p:spPr>
        <p:txBody>
          <a:bodyPr/>
          <a:lstStyle/>
          <a:p>
            <a:endParaRPr lang="en-US"/>
          </a:p>
        </p:txBody>
      </p:sp>
      <p:sp>
        <p:nvSpPr>
          <p:cNvPr id="116069" name="Freeform 1018"/>
          <p:cNvSpPr>
            <a:spLocks/>
          </p:cNvSpPr>
          <p:nvPr/>
        </p:nvSpPr>
        <p:spPr bwMode="auto">
          <a:xfrm>
            <a:off x="6034088" y="2416175"/>
            <a:ext cx="22225" cy="12700"/>
          </a:xfrm>
          <a:custGeom>
            <a:avLst/>
            <a:gdLst>
              <a:gd name="T0" fmla="*/ 0 w 87"/>
              <a:gd name="T1" fmla="*/ 2147483646 h 48"/>
              <a:gd name="T2" fmla="*/ 0 w 87"/>
              <a:gd name="T3" fmla="*/ 2147483646 h 48"/>
              <a:gd name="T4" fmla="*/ 2147483646 w 87"/>
              <a:gd name="T5" fmla="*/ 0 h 48"/>
              <a:gd name="T6" fmla="*/ 2147483646 w 87"/>
              <a:gd name="T7" fmla="*/ 2147483646 h 48"/>
              <a:gd name="T8" fmla="*/ 0 w 87"/>
              <a:gd name="T9" fmla="*/ 2147483646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48"/>
                </a:moveTo>
                <a:lnTo>
                  <a:pt x="0" y="32"/>
                </a:lnTo>
                <a:lnTo>
                  <a:pt x="75" y="0"/>
                </a:lnTo>
                <a:lnTo>
                  <a:pt x="87" y="12"/>
                </a:lnTo>
                <a:lnTo>
                  <a:pt x="0" y="48"/>
                </a:lnTo>
                <a:close/>
              </a:path>
            </a:pathLst>
          </a:custGeom>
          <a:solidFill>
            <a:schemeClr val="tx1"/>
          </a:solidFill>
          <a:ln w="0">
            <a:solidFill>
              <a:schemeClr val="tx1"/>
            </a:solidFill>
            <a:round/>
            <a:headEnd/>
            <a:tailEnd/>
          </a:ln>
        </p:spPr>
        <p:txBody>
          <a:bodyPr/>
          <a:lstStyle/>
          <a:p>
            <a:endParaRPr lang="en-US"/>
          </a:p>
        </p:txBody>
      </p:sp>
      <p:sp>
        <p:nvSpPr>
          <p:cNvPr id="116070" name="Freeform 1019"/>
          <p:cNvSpPr>
            <a:spLocks/>
          </p:cNvSpPr>
          <p:nvPr/>
        </p:nvSpPr>
        <p:spPr bwMode="auto">
          <a:xfrm>
            <a:off x="6053138" y="2397125"/>
            <a:ext cx="12700" cy="22225"/>
          </a:xfrm>
          <a:custGeom>
            <a:avLst/>
            <a:gdLst>
              <a:gd name="T0" fmla="*/ 2147483646 w 49"/>
              <a:gd name="T1" fmla="*/ 2147483646 h 88"/>
              <a:gd name="T2" fmla="*/ 0 w 49"/>
              <a:gd name="T3" fmla="*/ 2147483646 h 88"/>
              <a:gd name="T4" fmla="*/ 2147483646 w 49"/>
              <a:gd name="T5" fmla="*/ 0 h 88"/>
              <a:gd name="T6" fmla="*/ 2147483646 w 49"/>
              <a:gd name="T7" fmla="*/ 2147483646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12" y="88"/>
                </a:moveTo>
                <a:lnTo>
                  <a:pt x="0" y="76"/>
                </a:lnTo>
                <a:lnTo>
                  <a:pt x="49" y="0"/>
                </a:lnTo>
                <a:lnTo>
                  <a:pt x="12" y="88"/>
                </a:lnTo>
                <a:close/>
              </a:path>
            </a:pathLst>
          </a:custGeom>
          <a:solidFill>
            <a:schemeClr val="tx1"/>
          </a:solidFill>
          <a:ln w="9525">
            <a:solidFill>
              <a:schemeClr val="tx1"/>
            </a:solidFill>
            <a:round/>
            <a:headEnd/>
            <a:tailEnd/>
          </a:ln>
        </p:spPr>
        <p:txBody>
          <a:bodyPr/>
          <a:lstStyle/>
          <a:p>
            <a:endParaRPr lang="en-US"/>
          </a:p>
        </p:txBody>
      </p:sp>
      <p:sp>
        <p:nvSpPr>
          <p:cNvPr id="116071" name="Freeform 1020"/>
          <p:cNvSpPr>
            <a:spLocks/>
          </p:cNvSpPr>
          <p:nvPr/>
        </p:nvSpPr>
        <p:spPr bwMode="auto">
          <a:xfrm>
            <a:off x="6053138" y="2397125"/>
            <a:ext cx="12700" cy="19050"/>
          </a:xfrm>
          <a:custGeom>
            <a:avLst/>
            <a:gdLst>
              <a:gd name="T0" fmla="*/ 0 w 49"/>
              <a:gd name="T1" fmla="*/ 2147483646 h 76"/>
              <a:gd name="T2" fmla="*/ 2147483646 w 49"/>
              <a:gd name="T3" fmla="*/ 0 h 76"/>
              <a:gd name="T4" fmla="*/ 2147483646 w 49"/>
              <a:gd name="T5" fmla="*/ 0 h 76"/>
              <a:gd name="T6" fmla="*/ 0 w 49"/>
              <a:gd name="T7" fmla="*/ 2147483646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0" y="76"/>
                </a:moveTo>
                <a:lnTo>
                  <a:pt x="49"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116072" name="Freeform 1021"/>
          <p:cNvSpPr>
            <a:spLocks/>
          </p:cNvSpPr>
          <p:nvPr/>
        </p:nvSpPr>
        <p:spPr bwMode="auto">
          <a:xfrm>
            <a:off x="6053138" y="2397125"/>
            <a:ext cx="12700" cy="22225"/>
          </a:xfrm>
          <a:custGeom>
            <a:avLst/>
            <a:gdLst>
              <a:gd name="T0" fmla="*/ 2147483646 w 49"/>
              <a:gd name="T1" fmla="*/ 2147483646 h 88"/>
              <a:gd name="T2" fmla="*/ 0 w 49"/>
              <a:gd name="T3" fmla="*/ 2147483646 h 88"/>
              <a:gd name="T4" fmla="*/ 2147483646 w 49"/>
              <a:gd name="T5" fmla="*/ 0 h 88"/>
              <a:gd name="T6" fmla="*/ 2147483646 w 49"/>
              <a:gd name="T7" fmla="*/ 0 h 88"/>
              <a:gd name="T8" fmla="*/ 2147483646 w 49"/>
              <a:gd name="T9" fmla="*/ 2147483646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12" y="88"/>
                </a:moveTo>
                <a:lnTo>
                  <a:pt x="0" y="76"/>
                </a:lnTo>
                <a:lnTo>
                  <a:pt x="32" y="0"/>
                </a:lnTo>
                <a:lnTo>
                  <a:pt x="49" y="0"/>
                </a:lnTo>
                <a:lnTo>
                  <a:pt x="12" y="88"/>
                </a:lnTo>
                <a:close/>
              </a:path>
            </a:pathLst>
          </a:custGeom>
          <a:solidFill>
            <a:schemeClr val="tx1"/>
          </a:solidFill>
          <a:ln w="0">
            <a:solidFill>
              <a:schemeClr val="tx1"/>
            </a:solidFill>
            <a:round/>
            <a:headEnd/>
            <a:tailEnd/>
          </a:ln>
        </p:spPr>
        <p:txBody>
          <a:bodyPr/>
          <a:lstStyle/>
          <a:p>
            <a:endParaRPr lang="en-US"/>
          </a:p>
        </p:txBody>
      </p:sp>
      <p:sp>
        <p:nvSpPr>
          <p:cNvPr id="116073" name="Freeform 1022"/>
          <p:cNvSpPr>
            <a:spLocks/>
          </p:cNvSpPr>
          <p:nvPr/>
        </p:nvSpPr>
        <p:spPr bwMode="auto">
          <a:xfrm>
            <a:off x="6056313" y="2373313"/>
            <a:ext cx="9525" cy="23812"/>
          </a:xfrm>
          <a:custGeom>
            <a:avLst/>
            <a:gdLst>
              <a:gd name="T0" fmla="*/ 2147483646 w 37"/>
              <a:gd name="T1" fmla="*/ 2147483646 h 87"/>
              <a:gd name="T2" fmla="*/ 2147483646 w 37"/>
              <a:gd name="T3" fmla="*/ 2147483646 h 87"/>
              <a:gd name="T4" fmla="*/ 0 w 37"/>
              <a:gd name="T5" fmla="*/ 0 h 87"/>
              <a:gd name="T6" fmla="*/ 2147483646 w 37"/>
              <a:gd name="T7" fmla="*/ 2147483646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grpSp>
        <p:nvGrpSpPr>
          <p:cNvPr id="116074" name="Group 1023"/>
          <p:cNvGrpSpPr>
            <a:grpSpLocks/>
          </p:cNvGrpSpPr>
          <p:nvPr/>
        </p:nvGrpSpPr>
        <p:grpSpPr bwMode="auto">
          <a:xfrm>
            <a:off x="5346700" y="2262188"/>
            <a:ext cx="2725738" cy="3059112"/>
            <a:chOff x="2083" y="4389"/>
            <a:chExt cx="1717" cy="1927"/>
          </a:xfrm>
        </p:grpSpPr>
        <p:sp>
          <p:nvSpPr>
            <p:cNvPr id="116190" name="Freeform 1024"/>
            <p:cNvSpPr>
              <a:spLocks/>
            </p:cNvSpPr>
            <p:nvPr/>
          </p:nvSpPr>
          <p:spPr bwMode="auto">
            <a:xfrm>
              <a:off x="2528" y="4459"/>
              <a:ext cx="6"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116191" name="Freeform 1025"/>
            <p:cNvSpPr>
              <a:spLocks/>
            </p:cNvSpPr>
            <p:nvPr/>
          </p:nvSpPr>
          <p:spPr bwMode="auto">
            <a:xfrm>
              <a:off x="2528" y="4459"/>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116192" name="Freeform 1026"/>
            <p:cNvSpPr>
              <a:spLocks/>
            </p:cNvSpPr>
            <p:nvPr/>
          </p:nvSpPr>
          <p:spPr bwMode="auto">
            <a:xfrm>
              <a:off x="2516" y="4453"/>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5"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116193" name="Freeform 1027"/>
            <p:cNvSpPr>
              <a:spLocks/>
            </p:cNvSpPr>
            <p:nvPr/>
          </p:nvSpPr>
          <p:spPr bwMode="auto">
            <a:xfrm>
              <a:off x="2516" y="4453"/>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116194" name="Freeform 1028"/>
            <p:cNvSpPr>
              <a:spLocks/>
            </p:cNvSpPr>
            <p:nvPr/>
          </p:nvSpPr>
          <p:spPr bwMode="auto">
            <a:xfrm>
              <a:off x="2516" y="4453"/>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5"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116195" name="Freeform 1029"/>
            <p:cNvSpPr>
              <a:spLocks/>
            </p:cNvSpPr>
            <p:nvPr/>
          </p:nvSpPr>
          <p:spPr bwMode="auto">
            <a:xfrm>
              <a:off x="2514"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116196" name="Freeform 1030"/>
            <p:cNvSpPr>
              <a:spLocks/>
            </p:cNvSpPr>
            <p:nvPr/>
          </p:nvSpPr>
          <p:spPr bwMode="auto">
            <a:xfrm>
              <a:off x="2514" y="4389"/>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116197" name="Rectangle 1031"/>
            <p:cNvSpPr>
              <a:spLocks noChangeArrowheads="1"/>
            </p:cNvSpPr>
            <p:nvPr/>
          </p:nvSpPr>
          <p:spPr bwMode="auto">
            <a:xfrm>
              <a:off x="2514" y="4389"/>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198" name="Freeform 1032"/>
            <p:cNvSpPr>
              <a:spLocks/>
            </p:cNvSpPr>
            <p:nvPr/>
          </p:nvSpPr>
          <p:spPr bwMode="auto">
            <a:xfrm>
              <a:off x="2219" y="4531"/>
              <a:ext cx="8" cy="89"/>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4"/>
                  </a:moveTo>
                  <a:lnTo>
                    <a:pt x="18" y="535"/>
                  </a:lnTo>
                  <a:lnTo>
                    <a:pt x="47" y="0"/>
                  </a:lnTo>
                  <a:lnTo>
                    <a:pt x="0" y="534"/>
                  </a:lnTo>
                  <a:close/>
                </a:path>
              </a:pathLst>
            </a:custGeom>
            <a:solidFill>
              <a:schemeClr val="tx1"/>
            </a:solidFill>
            <a:ln w="9525">
              <a:solidFill>
                <a:schemeClr val="tx1"/>
              </a:solidFill>
              <a:round/>
              <a:headEnd/>
              <a:tailEnd/>
            </a:ln>
          </p:spPr>
          <p:txBody>
            <a:bodyPr/>
            <a:lstStyle/>
            <a:p>
              <a:endParaRPr lang="en-US"/>
            </a:p>
          </p:txBody>
        </p:sp>
        <p:sp>
          <p:nvSpPr>
            <p:cNvPr id="116199" name="Freeform 1033"/>
            <p:cNvSpPr>
              <a:spLocks/>
            </p:cNvSpPr>
            <p:nvPr/>
          </p:nvSpPr>
          <p:spPr bwMode="auto">
            <a:xfrm>
              <a:off x="2222" y="4531"/>
              <a:ext cx="8" cy="89"/>
            </a:xfrm>
            <a:custGeom>
              <a:avLst/>
              <a:gdLst>
                <a:gd name="T0" fmla="*/ 0 w 46"/>
                <a:gd name="T1" fmla="*/ 0 h 535"/>
                <a:gd name="T2" fmla="*/ 0 w 46"/>
                <a:gd name="T3" fmla="*/ 0 h 535"/>
                <a:gd name="T4" fmla="*/ 0 w 46"/>
                <a:gd name="T5" fmla="*/ 0 h 535"/>
                <a:gd name="T6" fmla="*/ 0 w 46"/>
                <a:gd name="T7" fmla="*/ 0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5"/>
                  </a:moveTo>
                  <a:lnTo>
                    <a:pt x="29" y="0"/>
                  </a:lnTo>
                  <a:lnTo>
                    <a:pt x="46" y="2"/>
                  </a:lnTo>
                  <a:lnTo>
                    <a:pt x="0" y="535"/>
                  </a:lnTo>
                  <a:close/>
                </a:path>
              </a:pathLst>
            </a:custGeom>
            <a:solidFill>
              <a:schemeClr val="tx1"/>
            </a:solidFill>
            <a:ln w="9525">
              <a:solidFill>
                <a:schemeClr val="tx1"/>
              </a:solidFill>
              <a:round/>
              <a:headEnd/>
              <a:tailEnd/>
            </a:ln>
          </p:spPr>
          <p:txBody>
            <a:bodyPr/>
            <a:lstStyle/>
            <a:p>
              <a:endParaRPr lang="en-US"/>
            </a:p>
          </p:txBody>
        </p:sp>
        <p:sp>
          <p:nvSpPr>
            <p:cNvPr id="116200" name="Freeform 1034"/>
            <p:cNvSpPr>
              <a:spLocks/>
            </p:cNvSpPr>
            <p:nvPr/>
          </p:nvSpPr>
          <p:spPr bwMode="auto">
            <a:xfrm>
              <a:off x="2219" y="4531"/>
              <a:ext cx="11" cy="89"/>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8" y="535"/>
                  </a:lnTo>
                  <a:lnTo>
                    <a:pt x="64" y="2"/>
                  </a:lnTo>
                  <a:lnTo>
                    <a:pt x="47" y="0"/>
                  </a:lnTo>
                  <a:lnTo>
                    <a:pt x="0" y="534"/>
                  </a:lnTo>
                  <a:close/>
                </a:path>
              </a:pathLst>
            </a:custGeom>
            <a:solidFill>
              <a:schemeClr val="tx1"/>
            </a:solidFill>
            <a:ln w="0">
              <a:solidFill>
                <a:schemeClr val="tx1"/>
              </a:solidFill>
              <a:round/>
              <a:headEnd/>
              <a:tailEnd/>
            </a:ln>
          </p:spPr>
          <p:txBody>
            <a:bodyPr/>
            <a:lstStyle/>
            <a:p>
              <a:endParaRPr lang="en-US"/>
            </a:p>
          </p:txBody>
        </p:sp>
        <p:sp>
          <p:nvSpPr>
            <p:cNvPr id="116201" name="Freeform 1035"/>
            <p:cNvSpPr>
              <a:spLocks/>
            </p:cNvSpPr>
            <p:nvPr/>
          </p:nvSpPr>
          <p:spPr bwMode="auto">
            <a:xfrm>
              <a:off x="2217" y="4491"/>
              <a:ext cx="15" cy="5"/>
            </a:xfrm>
            <a:custGeom>
              <a:avLst/>
              <a:gdLst>
                <a:gd name="T0" fmla="*/ 0 w 90"/>
                <a:gd name="T1" fmla="*/ 0 h 29"/>
                <a:gd name="T2" fmla="*/ 0 w 90"/>
                <a:gd name="T3" fmla="*/ 0 h 29"/>
                <a:gd name="T4" fmla="*/ 0 w 90"/>
                <a:gd name="T5" fmla="*/ 0 h 29"/>
                <a:gd name="T6" fmla="*/ 0 w 90"/>
                <a:gd name="T7" fmla="*/ 0 h 29"/>
                <a:gd name="T8" fmla="*/ 0 60000 65536"/>
                <a:gd name="T9" fmla="*/ 0 60000 65536"/>
                <a:gd name="T10" fmla="*/ 0 60000 65536"/>
                <a:gd name="T11" fmla="*/ 0 60000 65536"/>
                <a:gd name="T12" fmla="*/ 0 w 90"/>
                <a:gd name="T13" fmla="*/ 0 h 29"/>
                <a:gd name="T14" fmla="*/ 90 w 90"/>
                <a:gd name="T15" fmla="*/ 29 h 29"/>
              </a:gdLst>
              <a:ahLst/>
              <a:cxnLst>
                <a:cxn ang="T8">
                  <a:pos x="T0" y="T1"/>
                </a:cxn>
                <a:cxn ang="T9">
                  <a:pos x="T2" y="T3"/>
                </a:cxn>
                <a:cxn ang="T10">
                  <a:pos x="T4" y="T5"/>
                </a:cxn>
                <a:cxn ang="T11">
                  <a:pos x="T6" y="T7"/>
                </a:cxn>
              </a:cxnLst>
              <a:rect l="T12" t="T13" r="T14" b="T15"/>
              <a:pathLst>
                <a:path w="90" h="29">
                  <a:moveTo>
                    <a:pt x="90" y="0"/>
                  </a:moveTo>
                  <a:lnTo>
                    <a:pt x="88" y="18"/>
                  </a:lnTo>
                  <a:lnTo>
                    <a:pt x="0" y="29"/>
                  </a:lnTo>
                  <a:lnTo>
                    <a:pt x="90" y="0"/>
                  </a:lnTo>
                  <a:close/>
                </a:path>
              </a:pathLst>
            </a:custGeom>
            <a:solidFill>
              <a:schemeClr val="tx1"/>
            </a:solidFill>
            <a:ln w="9525">
              <a:solidFill>
                <a:schemeClr val="tx1"/>
              </a:solidFill>
              <a:round/>
              <a:headEnd/>
              <a:tailEnd/>
            </a:ln>
          </p:spPr>
          <p:txBody>
            <a:bodyPr/>
            <a:lstStyle/>
            <a:p>
              <a:endParaRPr lang="en-US"/>
            </a:p>
          </p:txBody>
        </p:sp>
        <p:sp>
          <p:nvSpPr>
            <p:cNvPr id="116202" name="Freeform 1036"/>
            <p:cNvSpPr>
              <a:spLocks/>
            </p:cNvSpPr>
            <p:nvPr/>
          </p:nvSpPr>
          <p:spPr bwMode="auto">
            <a:xfrm>
              <a:off x="2217" y="4494"/>
              <a:ext cx="14" cy="4"/>
            </a:xfrm>
            <a:custGeom>
              <a:avLst/>
              <a:gdLst>
                <a:gd name="T0" fmla="*/ 0 w 88"/>
                <a:gd name="T1" fmla="*/ 0 h 24"/>
                <a:gd name="T2" fmla="*/ 0 w 88"/>
                <a:gd name="T3" fmla="*/ 0 h 24"/>
                <a:gd name="T4" fmla="*/ 0 w 88"/>
                <a:gd name="T5" fmla="*/ 0 h 24"/>
                <a:gd name="T6" fmla="*/ 0 w 88"/>
                <a:gd name="T7" fmla="*/ 0 h 24"/>
                <a:gd name="T8" fmla="*/ 0 60000 65536"/>
                <a:gd name="T9" fmla="*/ 0 60000 65536"/>
                <a:gd name="T10" fmla="*/ 0 60000 65536"/>
                <a:gd name="T11" fmla="*/ 0 60000 65536"/>
                <a:gd name="T12" fmla="*/ 0 w 88"/>
                <a:gd name="T13" fmla="*/ 0 h 24"/>
                <a:gd name="T14" fmla="*/ 88 w 88"/>
                <a:gd name="T15" fmla="*/ 24 h 24"/>
              </a:gdLst>
              <a:ahLst/>
              <a:cxnLst>
                <a:cxn ang="T8">
                  <a:pos x="T0" y="T1"/>
                </a:cxn>
                <a:cxn ang="T9">
                  <a:pos x="T2" y="T3"/>
                </a:cxn>
                <a:cxn ang="T10">
                  <a:pos x="T4" y="T5"/>
                </a:cxn>
                <a:cxn ang="T11">
                  <a:pos x="T6" y="T7"/>
                </a:cxn>
              </a:cxnLst>
              <a:rect l="T12" t="T13" r="T14" b="T15"/>
              <a:pathLst>
                <a:path w="88" h="24">
                  <a:moveTo>
                    <a:pt x="88" y="0"/>
                  </a:moveTo>
                  <a:lnTo>
                    <a:pt x="0" y="11"/>
                  </a:lnTo>
                  <a:lnTo>
                    <a:pt x="11" y="24"/>
                  </a:lnTo>
                  <a:lnTo>
                    <a:pt x="88" y="0"/>
                  </a:lnTo>
                  <a:close/>
                </a:path>
              </a:pathLst>
            </a:custGeom>
            <a:solidFill>
              <a:schemeClr val="tx1"/>
            </a:solidFill>
            <a:ln w="9525">
              <a:solidFill>
                <a:schemeClr val="tx1"/>
              </a:solidFill>
              <a:round/>
              <a:headEnd/>
              <a:tailEnd/>
            </a:ln>
          </p:spPr>
          <p:txBody>
            <a:bodyPr/>
            <a:lstStyle/>
            <a:p>
              <a:endParaRPr lang="en-US"/>
            </a:p>
          </p:txBody>
        </p:sp>
        <p:sp>
          <p:nvSpPr>
            <p:cNvPr id="116203" name="Freeform 1037"/>
            <p:cNvSpPr>
              <a:spLocks/>
            </p:cNvSpPr>
            <p:nvPr/>
          </p:nvSpPr>
          <p:spPr bwMode="auto">
            <a:xfrm>
              <a:off x="2217" y="4491"/>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8" y="18"/>
                  </a:lnTo>
                  <a:lnTo>
                    <a:pt x="11" y="42"/>
                  </a:lnTo>
                  <a:lnTo>
                    <a:pt x="0" y="29"/>
                  </a:lnTo>
                  <a:lnTo>
                    <a:pt x="90" y="0"/>
                  </a:lnTo>
                  <a:close/>
                </a:path>
              </a:pathLst>
            </a:custGeom>
            <a:solidFill>
              <a:schemeClr val="tx1"/>
            </a:solidFill>
            <a:ln w="0">
              <a:solidFill>
                <a:schemeClr val="tx1"/>
              </a:solidFill>
              <a:round/>
              <a:headEnd/>
              <a:tailEnd/>
            </a:ln>
          </p:spPr>
          <p:txBody>
            <a:bodyPr/>
            <a:lstStyle/>
            <a:p>
              <a:endParaRPr lang="en-US"/>
            </a:p>
          </p:txBody>
        </p:sp>
        <p:sp>
          <p:nvSpPr>
            <p:cNvPr id="116204" name="Freeform 1038"/>
            <p:cNvSpPr>
              <a:spLocks/>
            </p:cNvSpPr>
            <p:nvPr/>
          </p:nvSpPr>
          <p:spPr bwMode="auto">
            <a:xfrm>
              <a:off x="2209" y="4496"/>
              <a:ext cx="10" cy="14"/>
            </a:xfrm>
            <a:custGeom>
              <a:avLst/>
              <a:gdLst>
                <a:gd name="T0" fmla="*/ 0 w 54"/>
                <a:gd name="T1" fmla="*/ 0 h 84"/>
                <a:gd name="T2" fmla="*/ 0 w 54"/>
                <a:gd name="T3" fmla="*/ 0 h 84"/>
                <a:gd name="T4" fmla="*/ 0 w 54"/>
                <a:gd name="T5" fmla="*/ 0 h 84"/>
                <a:gd name="T6" fmla="*/ 0 w 54"/>
                <a:gd name="T7" fmla="*/ 0 h 84"/>
                <a:gd name="T8" fmla="*/ 0 60000 65536"/>
                <a:gd name="T9" fmla="*/ 0 60000 65536"/>
                <a:gd name="T10" fmla="*/ 0 60000 65536"/>
                <a:gd name="T11" fmla="*/ 0 60000 65536"/>
                <a:gd name="T12" fmla="*/ 0 w 54"/>
                <a:gd name="T13" fmla="*/ 0 h 84"/>
                <a:gd name="T14" fmla="*/ 54 w 54"/>
                <a:gd name="T15" fmla="*/ 84 h 84"/>
              </a:gdLst>
              <a:ahLst/>
              <a:cxnLst>
                <a:cxn ang="T8">
                  <a:pos x="T0" y="T1"/>
                </a:cxn>
                <a:cxn ang="T9">
                  <a:pos x="T2" y="T3"/>
                </a:cxn>
                <a:cxn ang="T10">
                  <a:pos x="T4" y="T5"/>
                </a:cxn>
                <a:cxn ang="T11">
                  <a:pos x="T6" y="T7"/>
                </a:cxn>
              </a:cxnLst>
              <a:rect l="T12" t="T13" r="T14" b="T15"/>
              <a:pathLst>
                <a:path w="54" h="84">
                  <a:moveTo>
                    <a:pt x="43" y="0"/>
                  </a:moveTo>
                  <a:lnTo>
                    <a:pt x="54"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116205" name="Freeform 1039"/>
            <p:cNvSpPr>
              <a:spLocks/>
            </p:cNvSpPr>
            <p:nvPr/>
          </p:nvSpPr>
          <p:spPr bwMode="auto">
            <a:xfrm>
              <a:off x="2209" y="4498"/>
              <a:ext cx="10" cy="12"/>
            </a:xfrm>
            <a:custGeom>
              <a:avLst/>
              <a:gdLst>
                <a:gd name="T0" fmla="*/ 0 w 54"/>
                <a:gd name="T1" fmla="*/ 0 h 73"/>
                <a:gd name="T2" fmla="*/ 0 w 54"/>
                <a:gd name="T3" fmla="*/ 0 h 73"/>
                <a:gd name="T4" fmla="*/ 0 w 54"/>
                <a:gd name="T5" fmla="*/ 0 h 73"/>
                <a:gd name="T6" fmla="*/ 0 w 54"/>
                <a:gd name="T7" fmla="*/ 0 h 73"/>
                <a:gd name="T8" fmla="*/ 0 60000 65536"/>
                <a:gd name="T9" fmla="*/ 0 60000 65536"/>
                <a:gd name="T10" fmla="*/ 0 60000 65536"/>
                <a:gd name="T11" fmla="*/ 0 60000 65536"/>
                <a:gd name="T12" fmla="*/ 0 w 54"/>
                <a:gd name="T13" fmla="*/ 0 h 73"/>
                <a:gd name="T14" fmla="*/ 54 w 54"/>
                <a:gd name="T15" fmla="*/ 73 h 73"/>
              </a:gdLst>
              <a:ahLst/>
              <a:cxnLst>
                <a:cxn ang="T8">
                  <a:pos x="T0" y="T1"/>
                </a:cxn>
                <a:cxn ang="T9">
                  <a:pos x="T2" y="T3"/>
                </a:cxn>
                <a:cxn ang="T10">
                  <a:pos x="T4" y="T5"/>
                </a:cxn>
                <a:cxn ang="T11">
                  <a:pos x="T6" y="T7"/>
                </a:cxn>
              </a:cxnLst>
              <a:rect l="T12" t="T13" r="T14" b="T15"/>
              <a:pathLst>
                <a:path w="54" h="73">
                  <a:moveTo>
                    <a:pt x="54" y="0"/>
                  </a:moveTo>
                  <a:lnTo>
                    <a:pt x="0" y="71"/>
                  </a:lnTo>
                  <a:lnTo>
                    <a:pt x="16" y="73"/>
                  </a:lnTo>
                  <a:lnTo>
                    <a:pt x="54" y="0"/>
                  </a:lnTo>
                  <a:close/>
                </a:path>
              </a:pathLst>
            </a:custGeom>
            <a:solidFill>
              <a:schemeClr val="tx1"/>
            </a:solidFill>
            <a:ln w="9525">
              <a:solidFill>
                <a:schemeClr val="tx1"/>
              </a:solidFill>
              <a:round/>
              <a:headEnd/>
              <a:tailEnd/>
            </a:ln>
          </p:spPr>
          <p:txBody>
            <a:bodyPr/>
            <a:lstStyle/>
            <a:p>
              <a:endParaRPr lang="en-US"/>
            </a:p>
          </p:txBody>
        </p:sp>
        <p:sp>
          <p:nvSpPr>
            <p:cNvPr id="116206" name="Freeform 1040"/>
            <p:cNvSpPr>
              <a:spLocks/>
            </p:cNvSpPr>
            <p:nvPr/>
          </p:nvSpPr>
          <p:spPr bwMode="auto">
            <a:xfrm>
              <a:off x="2209" y="4496"/>
              <a:ext cx="10" cy="14"/>
            </a:xfrm>
            <a:custGeom>
              <a:avLst/>
              <a:gdLst>
                <a:gd name="T0" fmla="*/ 0 w 54"/>
                <a:gd name="T1" fmla="*/ 0 h 86"/>
                <a:gd name="T2" fmla="*/ 0 w 54"/>
                <a:gd name="T3" fmla="*/ 0 h 86"/>
                <a:gd name="T4" fmla="*/ 0 w 54"/>
                <a:gd name="T5" fmla="*/ 0 h 86"/>
                <a:gd name="T6" fmla="*/ 0 w 54"/>
                <a:gd name="T7" fmla="*/ 0 h 86"/>
                <a:gd name="T8" fmla="*/ 0 w 54"/>
                <a:gd name="T9" fmla="*/ 0 h 86"/>
                <a:gd name="T10" fmla="*/ 0 60000 65536"/>
                <a:gd name="T11" fmla="*/ 0 60000 65536"/>
                <a:gd name="T12" fmla="*/ 0 60000 65536"/>
                <a:gd name="T13" fmla="*/ 0 60000 65536"/>
                <a:gd name="T14" fmla="*/ 0 60000 65536"/>
                <a:gd name="T15" fmla="*/ 0 w 54"/>
                <a:gd name="T16" fmla="*/ 0 h 86"/>
                <a:gd name="T17" fmla="*/ 54 w 54"/>
                <a:gd name="T18" fmla="*/ 86 h 86"/>
              </a:gdLst>
              <a:ahLst/>
              <a:cxnLst>
                <a:cxn ang="T10">
                  <a:pos x="T0" y="T1"/>
                </a:cxn>
                <a:cxn ang="T11">
                  <a:pos x="T2" y="T3"/>
                </a:cxn>
                <a:cxn ang="T12">
                  <a:pos x="T4" y="T5"/>
                </a:cxn>
                <a:cxn ang="T13">
                  <a:pos x="T6" y="T7"/>
                </a:cxn>
                <a:cxn ang="T14">
                  <a:pos x="T8" y="T9"/>
                </a:cxn>
              </a:cxnLst>
              <a:rect l="T15" t="T16" r="T17" b="T18"/>
              <a:pathLst>
                <a:path w="54" h="86">
                  <a:moveTo>
                    <a:pt x="43" y="0"/>
                  </a:moveTo>
                  <a:lnTo>
                    <a:pt x="54" y="13"/>
                  </a:lnTo>
                  <a:lnTo>
                    <a:pt x="16" y="86"/>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116207" name="Freeform 1041"/>
            <p:cNvSpPr>
              <a:spLocks/>
            </p:cNvSpPr>
            <p:nvPr/>
          </p:nvSpPr>
          <p:spPr bwMode="auto">
            <a:xfrm>
              <a:off x="2209" y="4510"/>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6" y="2"/>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116208" name="Freeform 1042"/>
            <p:cNvSpPr>
              <a:spLocks/>
            </p:cNvSpPr>
            <p:nvPr/>
          </p:nvSpPr>
          <p:spPr bwMode="auto">
            <a:xfrm>
              <a:off x="2212" y="4510"/>
              <a:ext cx="4" cy="15"/>
            </a:xfrm>
            <a:custGeom>
              <a:avLst/>
              <a:gdLst>
                <a:gd name="T0" fmla="*/ 0 w 25"/>
                <a:gd name="T1" fmla="*/ 0 h 88"/>
                <a:gd name="T2" fmla="*/ 0 w 25"/>
                <a:gd name="T3" fmla="*/ 0 h 88"/>
                <a:gd name="T4" fmla="*/ 0 w 25"/>
                <a:gd name="T5" fmla="*/ 0 h 88"/>
                <a:gd name="T6" fmla="*/ 0 w 25"/>
                <a:gd name="T7" fmla="*/ 0 h 88"/>
                <a:gd name="T8" fmla="*/ 0 60000 65536"/>
                <a:gd name="T9" fmla="*/ 0 60000 65536"/>
                <a:gd name="T10" fmla="*/ 0 60000 65536"/>
                <a:gd name="T11" fmla="*/ 0 60000 65536"/>
                <a:gd name="T12" fmla="*/ 0 w 25"/>
                <a:gd name="T13" fmla="*/ 0 h 88"/>
                <a:gd name="T14" fmla="*/ 25 w 25"/>
                <a:gd name="T15" fmla="*/ 88 h 88"/>
              </a:gdLst>
              <a:ahLst/>
              <a:cxnLst>
                <a:cxn ang="T8">
                  <a:pos x="T0" y="T1"/>
                </a:cxn>
                <a:cxn ang="T9">
                  <a:pos x="T2" y="T3"/>
                </a:cxn>
                <a:cxn ang="T10">
                  <a:pos x="T4" y="T5"/>
                </a:cxn>
                <a:cxn ang="T11">
                  <a:pos x="T6" y="T7"/>
                </a:cxn>
              </a:cxnLst>
              <a:rect l="T12" t="T13" r="T14" b="T15"/>
              <a:pathLst>
                <a:path w="25" h="88">
                  <a:moveTo>
                    <a:pt x="0" y="0"/>
                  </a:moveTo>
                  <a:lnTo>
                    <a:pt x="12" y="88"/>
                  </a:lnTo>
                  <a:lnTo>
                    <a:pt x="25" y="77"/>
                  </a:lnTo>
                  <a:lnTo>
                    <a:pt x="0" y="0"/>
                  </a:lnTo>
                  <a:close/>
                </a:path>
              </a:pathLst>
            </a:custGeom>
            <a:solidFill>
              <a:schemeClr val="tx1"/>
            </a:solidFill>
            <a:ln w="9525">
              <a:solidFill>
                <a:schemeClr val="tx1"/>
              </a:solidFill>
              <a:round/>
              <a:headEnd/>
              <a:tailEnd/>
            </a:ln>
          </p:spPr>
          <p:txBody>
            <a:bodyPr/>
            <a:lstStyle/>
            <a:p>
              <a:endParaRPr lang="en-US"/>
            </a:p>
          </p:txBody>
        </p:sp>
        <p:sp>
          <p:nvSpPr>
            <p:cNvPr id="116209" name="Freeform 1043"/>
            <p:cNvSpPr>
              <a:spLocks/>
            </p:cNvSpPr>
            <p:nvPr/>
          </p:nvSpPr>
          <p:spPr bwMode="auto">
            <a:xfrm>
              <a:off x="2209" y="4510"/>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6" y="2"/>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116210" name="Freeform 1044"/>
            <p:cNvSpPr>
              <a:spLocks/>
            </p:cNvSpPr>
            <p:nvPr/>
          </p:nvSpPr>
          <p:spPr bwMode="auto">
            <a:xfrm>
              <a:off x="2214" y="4523"/>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116211" name="Freeform 1045"/>
            <p:cNvSpPr>
              <a:spLocks/>
            </p:cNvSpPr>
            <p:nvPr/>
          </p:nvSpPr>
          <p:spPr bwMode="auto">
            <a:xfrm>
              <a:off x="2216" y="4523"/>
              <a:ext cx="12" cy="9"/>
            </a:xfrm>
            <a:custGeom>
              <a:avLst/>
              <a:gdLst>
                <a:gd name="T0" fmla="*/ 0 w 72"/>
                <a:gd name="T1" fmla="*/ 0 h 54"/>
                <a:gd name="T2" fmla="*/ 0 w 72"/>
                <a:gd name="T3" fmla="*/ 0 h 54"/>
                <a:gd name="T4" fmla="*/ 0 w 72"/>
                <a:gd name="T5" fmla="*/ 0 h 54"/>
                <a:gd name="T6" fmla="*/ 0 w 72"/>
                <a:gd name="T7" fmla="*/ 0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0" y="0"/>
                  </a:moveTo>
                  <a:lnTo>
                    <a:pt x="71" y="54"/>
                  </a:lnTo>
                  <a:lnTo>
                    <a:pt x="72" y="38"/>
                  </a:lnTo>
                  <a:lnTo>
                    <a:pt x="0" y="0"/>
                  </a:lnTo>
                  <a:close/>
                </a:path>
              </a:pathLst>
            </a:custGeom>
            <a:solidFill>
              <a:schemeClr val="tx1"/>
            </a:solidFill>
            <a:ln w="9525">
              <a:solidFill>
                <a:schemeClr val="tx1"/>
              </a:solidFill>
              <a:round/>
              <a:headEnd/>
              <a:tailEnd/>
            </a:ln>
          </p:spPr>
          <p:txBody>
            <a:bodyPr/>
            <a:lstStyle/>
            <a:p>
              <a:endParaRPr lang="en-US"/>
            </a:p>
          </p:txBody>
        </p:sp>
        <p:sp>
          <p:nvSpPr>
            <p:cNvPr id="116212" name="Freeform 1046"/>
            <p:cNvSpPr>
              <a:spLocks/>
            </p:cNvSpPr>
            <p:nvPr/>
          </p:nvSpPr>
          <p:spPr bwMode="auto">
            <a:xfrm>
              <a:off x="2214" y="4523"/>
              <a:ext cx="14" cy="9"/>
            </a:xfrm>
            <a:custGeom>
              <a:avLst/>
              <a:gdLst>
                <a:gd name="T0" fmla="*/ 0 w 85"/>
                <a:gd name="T1" fmla="*/ 0 h 54"/>
                <a:gd name="T2" fmla="*/ 0 w 85"/>
                <a:gd name="T3" fmla="*/ 0 h 54"/>
                <a:gd name="T4" fmla="*/ 0 w 85"/>
                <a:gd name="T5" fmla="*/ 0 h 54"/>
                <a:gd name="T6" fmla="*/ 0 w 85"/>
                <a:gd name="T7" fmla="*/ 0 h 54"/>
                <a:gd name="T8" fmla="*/ 0 w 85"/>
                <a:gd name="T9" fmla="*/ 0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0" y="11"/>
                  </a:moveTo>
                  <a:lnTo>
                    <a:pt x="13" y="0"/>
                  </a:lnTo>
                  <a:lnTo>
                    <a:pt x="85" y="38"/>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116213" name="Freeform 1047"/>
            <p:cNvSpPr>
              <a:spLocks/>
            </p:cNvSpPr>
            <p:nvPr/>
          </p:nvSpPr>
          <p:spPr bwMode="auto">
            <a:xfrm>
              <a:off x="2231" y="4489"/>
              <a:ext cx="16" cy="5"/>
            </a:xfrm>
            <a:custGeom>
              <a:avLst/>
              <a:gdLst>
                <a:gd name="T0" fmla="*/ 0 w 92"/>
                <a:gd name="T1" fmla="*/ 0 h 29"/>
                <a:gd name="T2" fmla="*/ 0 w 92"/>
                <a:gd name="T3" fmla="*/ 0 h 29"/>
                <a:gd name="T4" fmla="*/ 0 w 92"/>
                <a:gd name="T5" fmla="*/ 0 h 29"/>
                <a:gd name="T6" fmla="*/ 0 w 92"/>
                <a:gd name="T7" fmla="*/ 0 h 29"/>
                <a:gd name="T8" fmla="*/ 0 60000 65536"/>
                <a:gd name="T9" fmla="*/ 0 60000 65536"/>
                <a:gd name="T10" fmla="*/ 0 60000 65536"/>
                <a:gd name="T11" fmla="*/ 0 60000 65536"/>
                <a:gd name="T12" fmla="*/ 0 w 92"/>
                <a:gd name="T13" fmla="*/ 0 h 29"/>
                <a:gd name="T14" fmla="*/ 92 w 92"/>
                <a:gd name="T15" fmla="*/ 29 h 29"/>
              </a:gdLst>
              <a:ahLst/>
              <a:cxnLst>
                <a:cxn ang="T8">
                  <a:pos x="T0" y="T1"/>
                </a:cxn>
                <a:cxn ang="T9">
                  <a:pos x="T2" y="T3"/>
                </a:cxn>
                <a:cxn ang="T10">
                  <a:pos x="T4" y="T5"/>
                </a:cxn>
                <a:cxn ang="T11">
                  <a:pos x="T6" y="T7"/>
                </a:cxn>
              </a:cxnLst>
              <a:rect l="T12" t="T13" r="T14" b="T15"/>
              <a:pathLst>
                <a:path w="92" h="29">
                  <a:moveTo>
                    <a:pt x="0" y="29"/>
                  </a:moveTo>
                  <a:lnTo>
                    <a:pt x="2" y="11"/>
                  </a:lnTo>
                  <a:lnTo>
                    <a:pt x="92" y="0"/>
                  </a:lnTo>
                  <a:lnTo>
                    <a:pt x="0" y="29"/>
                  </a:lnTo>
                  <a:close/>
                </a:path>
              </a:pathLst>
            </a:custGeom>
            <a:solidFill>
              <a:schemeClr val="tx1"/>
            </a:solidFill>
            <a:ln w="9525">
              <a:solidFill>
                <a:schemeClr val="tx1"/>
              </a:solidFill>
              <a:round/>
              <a:headEnd/>
              <a:tailEnd/>
            </a:ln>
          </p:spPr>
          <p:txBody>
            <a:bodyPr/>
            <a:lstStyle/>
            <a:p>
              <a:endParaRPr lang="en-US"/>
            </a:p>
          </p:txBody>
        </p:sp>
        <p:sp>
          <p:nvSpPr>
            <p:cNvPr id="116214" name="Freeform 1048"/>
            <p:cNvSpPr>
              <a:spLocks/>
            </p:cNvSpPr>
            <p:nvPr/>
          </p:nvSpPr>
          <p:spPr bwMode="auto">
            <a:xfrm>
              <a:off x="2232" y="4487"/>
              <a:ext cx="15" cy="4"/>
            </a:xfrm>
            <a:custGeom>
              <a:avLst/>
              <a:gdLst>
                <a:gd name="T0" fmla="*/ 0 w 90"/>
                <a:gd name="T1" fmla="*/ 0 h 24"/>
                <a:gd name="T2" fmla="*/ 0 w 90"/>
                <a:gd name="T3" fmla="*/ 0 h 24"/>
                <a:gd name="T4" fmla="*/ 0 w 90"/>
                <a:gd name="T5" fmla="*/ 0 h 24"/>
                <a:gd name="T6" fmla="*/ 0 w 90"/>
                <a:gd name="T7" fmla="*/ 0 h 24"/>
                <a:gd name="T8" fmla="*/ 0 60000 65536"/>
                <a:gd name="T9" fmla="*/ 0 60000 65536"/>
                <a:gd name="T10" fmla="*/ 0 60000 65536"/>
                <a:gd name="T11" fmla="*/ 0 60000 65536"/>
                <a:gd name="T12" fmla="*/ 0 w 90"/>
                <a:gd name="T13" fmla="*/ 0 h 24"/>
                <a:gd name="T14" fmla="*/ 90 w 90"/>
                <a:gd name="T15" fmla="*/ 24 h 24"/>
              </a:gdLst>
              <a:ahLst/>
              <a:cxnLst>
                <a:cxn ang="T8">
                  <a:pos x="T0" y="T1"/>
                </a:cxn>
                <a:cxn ang="T9">
                  <a:pos x="T2" y="T3"/>
                </a:cxn>
                <a:cxn ang="T10">
                  <a:pos x="T4" y="T5"/>
                </a:cxn>
                <a:cxn ang="T11">
                  <a:pos x="T6" y="T7"/>
                </a:cxn>
              </a:cxnLst>
              <a:rect l="T12" t="T13" r="T14" b="T15"/>
              <a:pathLst>
                <a:path w="90" h="24">
                  <a:moveTo>
                    <a:pt x="0" y="24"/>
                  </a:moveTo>
                  <a:lnTo>
                    <a:pt x="90" y="13"/>
                  </a:lnTo>
                  <a:lnTo>
                    <a:pt x="78" y="0"/>
                  </a:lnTo>
                  <a:lnTo>
                    <a:pt x="0" y="24"/>
                  </a:lnTo>
                  <a:close/>
                </a:path>
              </a:pathLst>
            </a:custGeom>
            <a:solidFill>
              <a:schemeClr val="tx1"/>
            </a:solidFill>
            <a:ln w="9525">
              <a:solidFill>
                <a:schemeClr val="tx1"/>
              </a:solidFill>
              <a:round/>
              <a:headEnd/>
              <a:tailEnd/>
            </a:ln>
          </p:spPr>
          <p:txBody>
            <a:bodyPr/>
            <a:lstStyle/>
            <a:p>
              <a:endParaRPr lang="en-US"/>
            </a:p>
          </p:txBody>
        </p:sp>
        <p:sp>
          <p:nvSpPr>
            <p:cNvPr id="116215" name="Freeform 1049"/>
            <p:cNvSpPr>
              <a:spLocks/>
            </p:cNvSpPr>
            <p:nvPr/>
          </p:nvSpPr>
          <p:spPr bwMode="auto">
            <a:xfrm>
              <a:off x="2231" y="4487"/>
              <a:ext cx="16" cy="7"/>
            </a:xfrm>
            <a:custGeom>
              <a:avLst/>
              <a:gdLst>
                <a:gd name="T0" fmla="*/ 0 w 92"/>
                <a:gd name="T1" fmla="*/ 0 h 42"/>
                <a:gd name="T2" fmla="*/ 0 w 92"/>
                <a:gd name="T3" fmla="*/ 0 h 42"/>
                <a:gd name="T4" fmla="*/ 0 w 92"/>
                <a:gd name="T5" fmla="*/ 0 h 42"/>
                <a:gd name="T6" fmla="*/ 0 w 92"/>
                <a:gd name="T7" fmla="*/ 0 h 42"/>
                <a:gd name="T8" fmla="*/ 0 w 92"/>
                <a:gd name="T9" fmla="*/ 0 h 42"/>
                <a:gd name="T10" fmla="*/ 0 60000 65536"/>
                <a:gd name="T11" fmla="*/ 0 60000 65536"/>
                <a:gd name="T12" fmla="*/ 0 60000 65536"/>
                <a:gd name="T13" fmla="*/ 0 60000 65536"/>
                <a:gd name="T14" fmla="*/ 0 60000 65536"/>
                <a:gd name="T15" fmla="*/ 0 w 92"/>
                <a:gd name="T16" fmla="*/ 0 h 42"/>
                <a:gd name="T17" fmla="*/ 92 w 92"/>
                <a:gd name="T18" fmla="*/ 42 h 42"/>
              </a:gdLst>
              <a:ahLst/>
              <a:cxnLst>
                <a:cxn ang="T10">
                  <a:pos x="T0" y="T1"/>
                </a:cxn>
                <a:cxn ang="T11">
                  <a:pos x="T2" y="T3"/>
                </a:cxn>
                <a:cxn ang="T12">
                  <a:pos x="T4" y="T5"/>
                </a:cxn>
                <a:cxn ang="T13">
                  <a:pos x="T6" y="T7"/>
                </a:cxn>
                <a:cxn ang="T14">
                  <a:pos x="T8" y="T9"/>
                </a:cxn>
              </a:cxnLst>
              <a:rect l="T15" t="T16" r="T17" b="T18"/>
              <a:pathLst>
                <a:path w="92" h="42">
                  <a:moveTo>
                    <a:pt x="0" y="42"/>
                  </a:moveTo>
                  <a:lnTo>
                    <a:pt x="2" y="24"/>
                  </a:lnTo>
                  <a:lnTo>
                    <a:pt x="80" y="0"/>
                  </a:lnTo>
                  <a:lnTo>
                    <a:pt x="92" y="13"/>
                  </a:lnTo>
                  <a:lnTo>
                    <a:pt x="0" y="42"/>
                  </a:lnTo>
                  <a:close/>
                </a:path>
              </a:pathLst>
            </a:custGeom>
            <a:solidFill>
              <a:schemeClr val="tx1"/>
            </a:solidFill>
            <a:ln w="0">
              <a:solidFill>
                <a:schemeClr val="tx1"/>
              </a:solidFill>
              <a:round/>
              <a:headEnd/>
              <a:tailEnd/>
            </a:ln>
          </p:spPr>
          <p:txBody>
            <a:bodyPr/>
            <a:lstStyle/>
            <a:p>
              <a:endParaRPr lang="en-US"/>
            </a:p>
          </p:txBody>
        </p:sp>
        <p:sp>
          <p:nvSpPr>
            <p:cNvPr id="116216" name="Freeform 1050"/>
            <p:cNvSpPr>
              <a:spLocks/>
            </p:cNvSpPr>
            <p:nvPr/>
          </p:nvSpPr>
          <p:spPr bwMode="auto">
            <a:xfrm>
              <a:off x="2245" y="4475"/>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2" y="84"/>
                  </a:moveTo>
                  <a:lnTo>
                    <a:pt x="0" y="71"/>
                  </a:lnTo>
                  <a:lnTo>
                    <a:pt x="55" y="0"/>
                  </a:lnTo>
                  <a:lnTo>
                    <a:pt x="12" y="84"/>
                  </a:lnTo>
                  <a:close/>
                </a:path>
              </a:pathLst>
            </a:custGeom>
            <a:solidFill>
              <a:schemeClr val="tx1"/>
            </a:solidFill>
            <a:ln w="9525">
              <a:solidFill>
                <a:schemeClr val="tx1"/>
              </a:solidFill>
              <a:round/>
              <a:headEnd/>
              <a:tailEnd/>
            </a:ln>
          </p:spPr>
          <p:txBody>
            <a:bodyPr/>
            <a:lstStyle/>
            <a:p>
              <a:endParaRPr lang="en-US"/>
            </a:p>
          </p:txBody>
        </p:sp>
        <p:sp>
          <p:nvSpPr>
            <p:cNvPr id="116217" name="Freeform 1051"/>
            <p:cNvSpPr>
              <a:spLocks/>
            </p:cNvSpPr>
            <p:nvPr/>
          </p:nvSpPr>
          <p:spPr bwMode="auto">
            <a:xfrm>
              <a:off x="2245" y="4475"/>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8" y="0"/>
                  </a:lnTo>
                  <a:lnTo>
                    <a:pt x="0" y="72"/>
                  </a:lnTo>
                  <a:close/>
                </a:path>
              </a:pathLst>
            </a:custGeom>
            <a:solidFill>
              <a:schemeClr val="tx1"/>
            </a:solidFill>
            <a:ln w="9525">
              <a:solidFill>
                <a:schemeClr val="tx1"/>
              </a:solidFill>
              <a:round/>
              <a:headEnd/>
              <a:tailEnd/>
            </a:ln>
          </p:spPr>
          <p:txBody>
            <a:bodyPr/>
            <a:lstStyle/>
            <a:p>
              <a:endParaRPr lang="en-US"/>
            </a:p>
          </p:txBody>
        </p:sp>
        <p:sp>
          <p:nvSpPr>
            <p:cNvPr id="116218" name="Freeform 1052"/>
            <p:cNvSpPr>
              <a:spLocks/>
            </p:cNvSpPr>
            <p:nvPr/>
          </p:nvSpPr>
          <p:spPr bwMode="auto">
            <a:xfrm>
              <a:off x="2245" y="4475"/>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2" y="85"/>
                  </a:moveTo>
                  <a:lnTo>
                    <a:pt x="0" y="72"/>
                  </a:lnTo>
                  <a:lnTo>
                    <a:pt x="38" y="0"/>
                  </a:lnTo>
                  <a:lnTo>
                    <a:pt x="55" y="1"/>
                  </a:lnTo>
                  <a:lnTo>
                    <a:pt x="12" y="85"/>
                  </a:lnTo>
                  <a:close/>
                </a:path>
              </a:pathLst>
            </a:custGeom>
            <a:solidFill>
              <a:schemeClr val="tx1"/>
            </a:solidFill>
            <a:ln w="0">
              <a:solidFill>
                <a:schemeClr val="tx1"/>
              </a:solidFill>
              <a:round/>
              <a:headEnd/>
              <a:tailEnd/>
            </a:ln>
          </p:spPr>
          <p:txBody>
            <a:bodyPr/>
            <a:lstStyle/>
            <a:p>
              <a:endParaRPr lang="en-US"/>
            </a:p>
          </p:txBody>
        </p:sp>
        <p:sp>
          <p:nvSpPr>
            <p:cNvPr id="116219" name="Freeform 1053"/>
            <p:cNvSpPr>
              <a:spLocks/>
            </p:cNvSpPr>
            <p:nvPr/>
          </p:nvSpPr>
          <p:spPr bwMode="auto">
            <a:xfrm>
              <a:off x="2249" y="4460"/>
              <a:ext cx="5"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28" y="90"/>
                  </a:moveTo>
                  <a:lnTo>
                    <a:pt x="11" y="89"/>
                  </a:lnTo>
                  <a:lnTo>
                    <a:pt x="0" y="0"/>
                  </a:lnTo>
                  <a:lnTo>
                    <a:pt x="28" y="90"/>
                  </a:lnTo>
                  <a:close/>
                </a:path>
              </a:pathLst>
            </a:custGeom>
            <a:solidFill>
              <a:schemeClr val="tx1"/>
            </a:solidFill>
            <a:ln w="9525">
              <a:solidFill>
                <a:schemeClr val="tx1"/>
              </a:solidFill>
              <a:round/>
              <a:headEnd/>
              <a:tailEnd/>
            </a:ln>
          </p:spPr>
          <p:txBody>
            <a:bodyPr/>
            <a:lstStyle/>
            <a:p>
              <a:endParaRPr lang="en-US"/>
            </a:p>
          </p:txBody>
        </p:sp>
        <p:sp>
          <p:nvSpPr>
            <p:cNvPr id="116220" name="Freeform 1054"/>
            <p:cNvSpPr>
              <a:spLocks/>
            </p:cNvSpPr>
            <p:nvPr/>
          </p:nvSpPr>
          <p:spPr bwMode="auto">
            <a:xfrm>
              <a:off x="2247" y="4460"/>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2"/>
                  </a:lnTo>
                  <a:lnTo>
                    <a:pt x="24" y="89"/>
                  </a:lnTo>
                  <a:close/>
                </a:path>
              </a:pathLst>
            </a:custGeom>
            <a:solidFill>
              <a:schemeClr val="tx1"/>
            </a:solidFill>
            <a:ln w="9525">
              <a:solidFill>
                <a:schemeClr val="tx1"/>
              </a:solidFill>
              <a:round/>
              <a:headEnd/>
              <a:tailEnd/>
            </a:ln>
          </p:spPr>
          <p:txBody>
            <a:bodyPr/>
            <a:lstStyle/>
            <a:p>
              <a:endParaRPr lang="en-US"/>
            </a:p>
          </p:txBody>
        </p:sp>
        <p:sp>
          <p:nvSpPr>
            <p:cNvPr id="116221" name="Freeform 1055"/>
            <p:cNvSpPr>
              <a:spLocks/>
            </p:cNvSpPr>
            <p:nvPr/>
          </p:nvSpPr>
          <p:spPr bwMode="auto">
            <a:xfrm>
              <a:off x="2247" y="4460"/>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41" y="90"/>
                  </a:moveTo>
                  <a:lnTo>
                    <a:pt x="24" y="89"/>
                  </a:lnTo>
                  <a:lnTo>
                    <a:pt x="0" y="12"/>
                  </a:lnTo>
                  <a:lnTo>
                    <a:pt x="13" y="0"/>
                  </a:lnTo>
                  <a:lnTo>
                    <a:pt x="41" y="90"/>
                  </a:lnTo>
                  <a:close/>
                </a:path>
              </a:pathLst>
            </a:custGeom>
            <a:solidFill>
              <a:schemeClr val="tx1"/>
            </a:solidFill>
            <a:ln w="0">
              <a:solidFill>
                <a:schemeClr val="tx1"/>
              </a:solidFill>
              <a:round/>
              <a:headEnd/>
              <a:tailEnd/>
            </a:ln>
          </p:spPr>
          <p:txBody>
            <a:bodyPr/>
            <a:lstStyle/>
            <a:p>
              <a:endParaRPr lang="en-US"/>
            </a:p>
          </p:txBody>
        </p:sp>
        <p:sp>
          <p:nvSpPr>
            <p:cNvPr id="116222" name="Freeform 1056"/>
            <p:cNvSpPr>
              <a:spLocks/>
            </p:cNvSpPr>
            <p:nvPr/>
          </p:nvSpPr>
          <p:spPr bwMode="auto">
            <a:xfrm>
              <a:off x="2235" y="4453"/>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3"/>
                  </a:moveTo>
                  <a:lnTo>
                    <a:pt x="71" y="55"/>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116223" name="Freeform 1057"/>
            <p:cNvSpPr>
              <a:spLocks/>
            </p:cNvSpPr>
            <p:nvPr/>
          </p:nvSpPr>
          <p:spPr bwMode="auto">
            <a:xfrm>
              <a:off x="2235" y="4453"/>
              <a:ext cx="12" cy="9"/>
            </a:xfrm>
            <a:custGeom>
              <a:avLst/>
              <a:gdLst>
                <a:gd name="T0" fmla="*/ 0 w 73"/>
                <a:gd name="T1" fmla="*/ 0 h 55"/>
                <a:gd name="T2" fmla="*/ 0 w 73"/>
                <a:gd name="T3" fmla="*/ 0 h 55"/>
                <a:gd name="T4" fmla="*/ 0 w 73"/>
                <a:gd name="T5" fmla="*/ 0 h 55"/>
                <a:gd name="T6" fmla="*/ 0 w 73"/>
                <a:gd name="T7" fmla="*/ 0 h 55"/>
                <a:gd name="T8" fmla="*/ 0 60000 65536"/>
                <a:gd name="T9" fmla="*/ 0 60000 65536"/>
                <a:gd name="T10" fmla="*/ 0 60000 65536"/>
                <a:gd name="T11" fmla="*/ 0 60000 65536"/>
                <a:gd name="T12" fmla="*/ 0 w 73"/>
                <a:gd name="T13" fmla="*/ 0 h 55"/>
                <a:gd name="T14" fmla="*/ 73 w 73"/>
                <a:gd name="T15" fmla="*/ 55 h 55"/>
              </a:gdLst>
              <a:ahLst/>
              <a:cxnLst>
                <a:cxn ang="T8">
                  <a:pos x="T0" y="T1"/>
                </a:cxn>
                <a:cxn ang="T9">
                  <a:pos x="T2" y="T3"/>
                </a:cxn>
                <a:cxn ang="T10">
                  <a:pos x="T4" y="T5"/>
                </a:cxn>
                <a:cxn ang="T11">
                  <a:pos x="T6" y="T7"/>
                </a:cxn>
              </a:cxnLst>
              <a:rect l="T12" t="T13" r="T14" b="T15"/>
              <a:pathLst>
                <a:path w="73" h="55">
                  <a:moveTo>
                    <a:pt x="73" y="55"/>
                  </a:moveTo>
                  <a:lnTo>
                    <a:pt x="2" y="0"/>
                  </a:lnTo>
                  <a:lnTo>
                    <a:pt x="0" y="17"/>
                  </a:lnTo>
                  <a:lnTo>
                    <a:pt x="73" y="55"/>
                  </a:lnTo>
                  <a:close/>
                </a:path>
              </a:pathLst>
            </a:custGeom>
            <a:solidFill>
              <a:schemeClr val="tx1"/>
            </a:solidFill>
            <a:ln w="9525">
              <a:solidFill>
                <a:schemeClr val="tx1"/>
              </a:solidFill>
              <a:round/>
              <a:headEnd/>
              <a:tailEnd/>
            </a:ln>
          </p:spPr>
          <p:txBody>
            <a:bodyPr/>
            <a:lstStyle/>
            <a:p>
              <a:endParaRPr lang="en-US"/>
            </a:p>
          </p:txBody>
        </p:sp>
        <p:sp>
          <p:nvSpPr>
            <p:cNvPr id="116224" name="Freeform 1058"/>
            <p:cNvSpPr>
              <a:spLocks/>
            </p:cNvSpPr>
            <p:nvPr/>
          </p:nvSpPr>
          <p:spPr bwMode="auto">
            <a:xfrm>
              <a:off x="2235" y="4453"/>
              <a:ext cx="14" cy="9"/>
            </a:xfrm>
            <a:custGeom>
              <a:avLst/>
              <a:gdLst>
                <a:gd name="T0" fmla="*/ 0 w 86"/>
                <a:gd name="T1" fmla="*/ 0 h 55"/>
                <a:gd name="T2" fmla="*/ 0 w 86"/>
                <a:gd name="T3" fmla="*/ 0 h 55"/>
                <a:gd name="T4" fmla="*/ 0 w 86"/>
                <a:gd name="T5" fmla="*/ 0 h 55"/>
                <a:gd name="T6" fmla="*/ 0 w 86"/>
                <a:gd name="T7" fmla="*/ 0 h 55"/>
                <a:gd name="T8" fmla="*/ 0 w 86"/>
                <a:gd name="T9" fmla="*/ 0 h 55"/>
                <a:gd name="T10" fmla="*/ 0 60000 65536"/>
                <a:gd name="T11" fmla="*/ 0 60000 65536"/>
                <a:gd name="T12" fmla="*/ 0 60000 65536"/>
                <a:gd name="T13" fmla="*/ 0 60000 65536"/>
                <a:gd name="T14" fmla="*/ 0 60000 65536"/>
                <a:gd name="T15" fmla="*/ 0 w 86"/>
                <a:gd name="T16" fmla="*/ 0 h 55"/>
                <a:gd name="T17" fmla="*/ 86 w 86"/>
                <a:gd name="T18" fmla="*/ 55 h 55"/>
              </a:gdLst>
              <a:ahLst/>
              <a:cxnLst>
                <a:cxn ang="T10">
                  <a:pos x="T0" y="T1"/>
                </a:cxn>
                <a:cxn ang="T11">
                  <a:pos x="T2" y="T3"/>
                </a:cxn>
                <a:cxn ang="T12">
                  <a:pos x="T4" y="T5"/>
                </a:cxn>
                <a:cxn ang="T13">
                  <a:pos x="T6" y="T7"/>
                </a:cxn>
                <a:cxn ang="T14">
                  <a:pos x="T8" y="T9"/>
                </a:cxn>
              </a:cxnLst>
              <a:rect l="T15" t="T16" r="T17" b="T18"/>
              <a:pathLst>
                <a:path w="86" h="55">
                  <a:moveTo>
                    <a:pt x="86" y="43"/>
                  </a:moveTo>
                  <a:lnTo>
                    <a:pt x="73" y="55"/>
                  </a:lnTo>
                  <a:lnTo>
                    <a:pt x="0" y="17"/>
                  </a:lnTo>
                  <a:lnTo>
                    <a:pt x="2" y="0"/>
                  </a:lnTo>
                  <a:lnTo>
                    <a:pt x="86" y="43"/>
                  </a:lnTo>
                  <a:close/>
                </a:path>
              </a:pathLst>
            </a:custGeom>
            <a:solidFill>
              <a:schemeClr val="tx1"/>
            </a:solidFill>
            <a:ln w="0">
              <a:solidFill>
                <a:schemeClr val="tx1"/>
              </a:solidFill>
              <a:round/>
              <a:headEnd/>
              <a:tailEnd/>
            </a:ln>
          </p:spPr>
          <p:txBody>
            <a:bodyPr/>
            <a:lstStyle/>
            <a:p>
              <a:endParaRPr lang="en-US"/>
            </a:p>
          </p:txBody>
        </p:sp>
        <p:sp>
          <p:nvSpPr>
            <p:cNvPr id="116225" name="Freeform 1059"/>
            <p:cNvSpPr>
              <a:spLocks/>
            </p:cNvSpPr>
            <p:nvPr/>
          </p:nvSpPr>
          <p:spPr bwMode="auto">
            <a:xfrm>
              <a:off x="2234" y="4389"/>
              <a:ext cx="5"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6"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116226" name="Freeform 1060"/>
            <p:cNvSpPr>
              <a:spLocks/>
            </p:cNvSpPr>
            <p:nvPr/>
          </p:nvSpPr>
          <p:spPr bwMode="auto">
            <a:xfrm>
              <a:off x="2236" y="4389"/>
              <a:ext cx="6"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4"/>
                  </a:moveTo>
                  <a:lnTo>
                    <a:pt x="18" y="0"/>
                  </a:lnTo>
                  <a:lnTo>
                    <a:pt x="34" y="1"/>
                  </a:lnTo>
                  <a:lnTo>
                    <a:pt x="0" y="394"/>
                  </a:lnTo>
                  <a:close/>
                </a:path>
              </a:pathLst>
            </a:custGeom>
            <a:solidFill>
              <a:schemeClr val="tx1"/>
            </a:solidFill>
            <a:ln w="9525">
              <a:solidFill>
                <a:schemeClr val="tx1"/>
              </a:solidFill>
              <a:round/>
              <a:headEnd/>
              <a:tailEnd/>
            </a:ln>
          </p:spPr>
          <p:txBody>
            <a:bodyPr/>
            <a:lstStyle/>
            <a:p>
              <a:endParaRPr lang="en-US"/>
            </a:p>
          </p:txBody>
        </p:sp>
        <p:sp>
          <p:nvSpPr>
            <p:cNvPr id="116227" name="Freeform 1061"/>
            <p:cNvSpPr>
              <a:spLocks/>
            </p:cNvSpPr>
            <p:nvPr/>
          </p:nvSpPr>
          <p:spPr bwMode="auto">
            <a:xfrm>
              <a:off x="2234" y="4389"/>
              <a:ext cx="8" cy="66"/>
            </a:xfrm>
            <a:custGeom>
              <a:avLst/>
              <a:gdLst>
                <a:gd name="T0" fmla="*/ 0 w 50"/>
                <a:gd name="T1" fmla="*/ 0 h 394"/>
                <a:gd name="T2" fmla="*/ 0 w 50"/>
                <a:gd name="T3" fmla="*/ 0 h 394"/>
                <a:gd name="T4" fmla="*/ 0 w 50"/>
                <a:gd name="T5" fmla="*/ 0 h 394"/>
                <a:gd name="T6" fmla="*/ 0 w 50"/>
                <a:gd name="T7" fmla="*/ 0 h 394"/>
                <a:gd name="T8" fmla="*/ 0 w 50"/>
                <a:gd name="T9" fmla="*/ 0 h 394"/>
                <a:gd name="T10" fmla="*/ 0 60000 65536"/>
                <a:gd name="T11" fmla="*/ 0 60000 65536"/>
                <a:gd name="T12" fmla="*/ 0 60000 65536"/>
                <a:gd name="T13" fmla="*/ 0 60000 65536"/>
                <a:gd name="T14" fmla="*/ 0 60000 65536"/>
                <a:gd name="T15" fmla="*/ 0 w 50"/>
                <a:gd name="T16" fmla="*/ 0 h 394"/>
                <a:gd name="T17" fmla="*/ 50 w 50"/>
                <a:gd name="T18" fmla="*/ 394 h 394"/>
              </a:gdLst>
              <a:ahLst/>
              <a:cxnLst>
                <a:cxn ang="T10">
                  <a:pos x="T0" y="T1"/>
                </a:cxn>
                <a:cxn ang="T11">
                  <a:pos x="T2" y="T3"/>
                </a:cxn>
                <a:cxn ang="T12">
                  <a:pos x="T4" y="T5"/>
                </a:cxn>
                <a:cxn ang="T13">
                  <a:pos x="T6" y="T7"/>
                </a:cxn>
                <a:cxn ang="T14">
                  <a:pos x="T8" y="T9"/>
                </a:cxn>
              </a:cxnLst>
              <a:rect l="T15" t="T16" r="T17" b="T18"/>
              <a:pathLst>
                <a:path w="50" h="394">
                  <a:moveTo>
                    <a:pt x="0" y="393"/>
                  </a:moveTo>
                  <a:lnTo>
                    <a:pt x="16" y="394"/>
                  </a:lnTo>
                  <a:lnTo>
                    <a:pt x="50"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116228" name="Freeform 1062"/>
            <p:cNvSpPr>
              <a:spLocks/>
            </p:cNvSpPr>
            <p:nvPr/>
          </p:nvSpPr>
          <p:spPr bwMode="auto">
            <a:xfrm>
              <a:off x="2163" y="4571"/>
              <a:ext cx="61" cy="6"/>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229" name="Freeform 1063"/>
            <p:cNvSpPr>
              <a:spLocks/>
            </p:cNvSpPr>
            <p:nvPr/>
          </p:nvSpPr>
          <p:spPr bwMode="auto">
            <a:xfrm>
              <a:off x="2163" y="4570"/>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230" name="Freeform 1064"/>
            <p:cNvSpPr>
              <a:spLocks/>
            </p:cNvSpPr>
            <p:nvPr/>
          </p:nvSpPr>
          <p:spPr bwMode="auto">
            <a:xfrm>
              <a:off x="2163" y="4570"/>
              <a:ext cx="61" cy="7"/>
            </a:xfrm>
            <a:custGeom>
              <a:avLst/>
              <a:gdLst>
                <a:gd name="T0" fmla="*/ 0 w 368"/>
                <a:gd name="T1" fmla="*/ 0 h 40"/>
                <a:gd name="T2" fmla="*/ 0 w 368"/>
                <a:gd name="T3" fmla="*/ 0 h 40"/>
                <a:gd name="T4" fmla="*/ 0 w 368"/>
                <a:gd name="T5" fmla="*/ 0 h 40"/>
                <a:gd name="T6" fmla="*/ 0 w 368"/>
                <a:gd name="T7" fmla="*/ 0 h 40"/>
                <a:gd name="T8" fmla="*/ 0 w 368"/>
                <a:gd name="T9" fmla="*/ 0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8" y="40"/>
                  </a:moveTo>
                  <a:lnTo>
                    <a:pt x="368" y="32"/>
                  </a:lnTo>
                  <a:lnTo>
                    <a:pt x="0"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116231" name="Freeform 1065"/>
            <p:cNvSpPr>
              <a:spLocks/>
            </p:cNvSpPr>
            <p:nvPr/>
          </p:nvSpPr>
          <p:spPr bwMode="auto">
            <a:xfrm>
              <a:off x="2164" y="4557"/>
              <a:ext cx="61" cy="5"/>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368" y="27"/>
                  </a:lnTo>
                  <a:lnTo>
                    <a:pt x="0" y="0"/>
                  </a:lnTo>
                  <a:lnTo>
                    <a:pt x="368" y="31"/>
                  </a:lnTo>
                  <a:close/>
                </a:path>
              </a:pathLst>
            </a:custGeom>
            <a:solidFill>
              <a:schemeClr val="tx1"/>
            </a:solidFill>
            <a:ln w="9525">
              <a:solidFill>
                <a:schemeClr val="tx1"/>
              </a:solidFill>
              <a:round/>
              <a:headEnd/>
              <a:tailEnd/>
            </a:ln>
          </p:spPr>
          <p:txBody>
            <a:bodyPr/>
            <a:lstStyle/>
            <a:p>
              <a:endParaRPr lang="en-US"/>
            </a:p>
          </p:txBody>
        </p:sp>
        <p:sp>
          <p:nvSpPr>
            <p:cNvPr id="116232" name="Freeform 1066"/>
            <p:cNvSpPr>
              <a:spLocks/>
            </p:cNvSpPr>
            <p:nvPr/>
          </p:nvSpPr>
          <p:spPr bwMode="auto">
            <a:xfrm>
              <a:off x="2164" y="4556"/>
              <a:ext cx="61" cy="5"/>
            </a:xfrm>
            <a:custGeom>
              <a:avLst/>
              <a:gdLst>
                <a:gd name="T0" fmla="*/ 0 w 368"/>
                <a:gd name="T1" fmla="*/ 0 h 31"/>
                <a:gd name="T2" fmla="*/ 0 w 368"/>
                <a:gd name="T3" fmla="*/ 0 h 31"/>
                <a:gd name="T4" fmla="*/ 0 w 368"/>
                <a:gd name="T5" fmla="*/ 0 h 31"/>
                <a:gd name="T6" fmla="*/ 0 w 368"/>
                <a:gd name="T7" fmla="*/ 0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8" y="31"/>
                  </a:moveTo>
                  <a:lnTo>
                    <a:pt x="0" y="4"/>
                  </a:lnTo>
                  <a:lnTo>
                    <a:pt x="1" y="0"/>
                  </a:lnTo>
                  <a:lnTo>
                    <a:pt x="368" y="31"/>
                  </a:lnTo>
                  <a:close/>
                </a:path>
              </a:pathLst>
            </a:custGeom>
            <a:solidFill>
              <a:schemeClr val="tx1"/>
            </a:solidFill>
            <a:ln w="9525">
              <a:solidFill>
                <a:schemeClr val="tx1"/>
              </a:solidFill>
              <a:round/>
              <a:headEnd/>
              <a:tailEnd/>
            </a:ln>
          </p:spPr>
          <p:txBody>
            <a:bodyPr/>
            <a:lstStyle/>
            <a:p>
              <a:endParaRPr lang="en-US"/>
            </a:p>
          </p:txBody>
        </p:sp>
        <p:sp>
          <p:nvSpPr>
            <p:cNvPr id="116233" name="Freeform 1067"/>
            <p:cNvSpPr>
              <a:spLocks/>
            </p:cNvSpPr>
            <p:nvPr/>
          </p:nvSpPr>
          <p:spPr bwMode="auto">
            <a:xfrm>
              <a:off x="2164" y="4556"/>
              <a:ext cx="61" cy="6"/>
            </a:xfrm>
            <a:custGeom>
              <a:avLst/>
              <a:gdLst>
                <a:gd name="T0" fmla="*/ 0 w 368"/>
                <a:gd name="T1" fmla="*/ 0 h 35"/>
                <a:gd name="T2" fmla="*/ 0 w 368"/>
                <a:gd name="T3" fmla="*/ 0 h 35"/>
                <a:gd name="T4" fmla="*/ 0 w 368"/>
                <a:gd name="T5" fmla="*/ 0 h 35"/>
                <a:gd name="T6" fmla="*/ 0 w 368"/>
                <a:gd name="T7" fmla="*/ 0 h 35"/>
                <a:gd name="T8" fmla="*/ 0 w 368"/>
                <a:gd name="T9" fmla="*/ 0 h 35"/>
                <a:gd name="T10" fmla="*/ 0 60000 65536"/>
                <a:gd name="T11" fmla="*/ 0 60000 65536"/>
                <a:gd name="T12" fmla="*/ 0 60000 65536"/>
                <a:gd name="T13" fmla="*/ 0 60000 65536"/>
                <a:gd name="T14" fmla="*/ 0 60000 65536"/>
                <a:gd name="T15" fmla="*/ 0 w 368"/>
                <a:gd name="T16" fmla="*/ 0 h 35"/>
                <a:gd name="T17" fmla="*/ 368 w 368"/>
                <a:gd name="T18" fmla="*/ 35 h 35"/>
              </a:gdLst>
              <a:ahLst/>
              <a:cxnLst>
                <a:cxn ang="T10">
                  <a:pos x="T0" y="T1"/>
                </a:cxn>
                <a:cxn ang="T11">
                  <a:pos x="T2" y="T3"/>
                </a:cxn>
                <a:cxn ang="T12">
                  <a:pos x="T4" y="T5"/>
                </a:cxn>
                <a:cxn ang="T13">
                  <a:pos x="T6" y="T7"/>
                </a:cxn>
                <a:cxn ang="T14">
                  <a:pos x="T8" y="T9"/>
                </a:cxn>
              </a:cxnLst>
              <a:rect l="T15" t="T16" r="T17" b="T18"/>
              <a:pathLst>
                <a:path w="368" h="35">
                  <a:moveTo>
                    <a:pt x="368" y="35"/>
                  </a:moveTo>
                  <a:lnTo>
                    <a:pt x="368" y="31"/>
                  </a:lnTo>
                  <a:lnTo>
                    <a:pt x="1" y="0"/>
                  </a:lnTo>
                  <a:lnTo>
                    <a:pt x="0" y="4"/>
                  </a:lnTo>
                  <a:lnTo>
                    <a:pt x="368" y="35"/>
                  </a:lnTo>
                  <a:close/>
                </a:path>
              </a:pathLst>
            </a:custGeom>
            <a:solidFill>
              <a:schemeClr val="tx1"/>
            </a:solidFill>
            <a:ln w="0">
              <a:solidFill>
                <a:schemeClr val="tx1"/>
              </a:solidFill>
              <a:round/>
              <a:headEnd/>
              <a:tailEnd/>
            </a:ln>
          </p:spPr>
          <p:txBody>
            <a:bodyPr/>
            <a:lstStyle/>
            <a:p>
              <a:endParaRPr lang="en-US"/>
            </a:p>
          </p:txBody>
        </p:sp>
        <p:sp>
          <p:nvSpPr>
            <p:cNvPr id="116234" name="Freeform 1068"/>
            <p:cNvSpPr>
              <a:spLocks/>
            </p:cNvSpPr>
            <p:nvPr/>
          </p:nvSpPr>
          <p:spPr bwMode="auto">
            <a:xfrm>
              <a:off x="2093" y="4395"/>
              <a:ext cx="146" cy="12"/>
            </a:xfrm>
            <a:custGeom>
              <a:avLst/>
              <a:gdLst>
                <a:gd name="T0" fmla="*/ 0 w 877"/>
                <a:gd name="T1" fmla="*/ 0 h 76"/>
                <a:gd name="T2" fmla="*/ 0 w 877"/>
                <a:gd name="T3" fmla="*/ 0 h 76"/>
                <a:gd name="T4" fmla="*/ 0 w 877"/>
                <a:gd name="T5" fmla="*/ 0 h 76"/>
                <a:gd name="T6" fmla="*/ 0 w 877"/>
                <a:gd name="T7" fmla="*/ 0 h 76"/>
                <a:gd name="T8" fmla="*/ 0 60000 65536"/>
                <a:gd name="T9" fmla="*/ 0 60000 65536"/>
                <a:gd name="T10" fmla="*/ 0 60000 65536"/>
                <a:gd name="T11" fmla="*/ 0 60000 65536"/>
                <a:gd name="T12" fmla="*/ 0 w 877"/>
                <a:gd name="T13" fmla="*/ 0 h 76"/>
                <a:gd name="T14" fmla="*/ 877 w 877"/>
                <a:gd name="T15" fmla="*/ 76 h 76"/>
              </a:gdLst>
              <a:ahLst/>
              <a:cxnLst>
                <a:cxn ang="T8">
                  <a:pos x="T0" y="T1"/>
                </a:cxn>
                <a:cxn ang="T9">
                  <a:pos x="T2" y="T3"/>
                </a:cxn>
                <a:cxn ang="T10">
                  <a:pos x="T4" y="T5"/>
                </a:cxn>
                <a:cxn ang="T11">
                  <a:pos x="T6" y="T7"/>
                </a:cxn>
              </a:cxnLst>
              <a:rect l="T12" t="T13" r="T14" b="T15"/>
              <a:pathLst>
                <a:path w="877" h="76">
                  <a:moveTo>
                    <a:pt x="876" y="76"/>
                  </a:moveTo>
                  <a:lnTo>
                    <a:pt x="877" y="68"/>
                  </a:lnTo>
                  <a:lnTo>
                    <a:pt x="0" y="0"/>
                  </a:lnTo>
                  <a:lnTo>
                    <a:pt x="876" y="76"/>
                  </a:lnTo>
                  <a:close/>
                </a:path>
              </a:pathLst>
            </a:custGeom>
            <a:solidFill>
              <a:schemeClr val="tx1"/>
            </a:solidFill>
            <a:ln w="9525">
              <a:solidFill>
                <a:schemeClr val="tx1"/>
              </a:solidFill>
              <a:round/>
              <a:headEnd/>
              <a:tailEnd/>
            </a:ln>
          </p:spPr>
          <p:txBody>
            <a:bodyPr/>
            <a:lstStyle/>
            <a:p>
              <a:endParaRPr lang="en-US"/>
            </a:p>
          </p:txBody>
        </p:sp>
        <p:sp>
          <p:nvSpPr>
            <p:cNvPr id="116235" name="Freeform 1069"/>
            <p:cNvSpPr>
              <a:spLocks/>
            </p:cNvSpPr>
            <p:nvPr/>
          </p:nvSpPr>
          <p:spPr bwMode="auto">
            <a:xfrm>
              <a:off x="2093" y="4393"/>
              <a:ext cx="146" cy="13"/>
            </a:xfrm>
            <a:custGeom>
              <a:avLst/>
              <a:gdLst>
                <a:gd name="T0" fmla="*/ 0 w 877"/>
                <a:gd name="T1" fmla="*/ 0 h 77"/>
                <a:gd name="T2" fmla="*/ 0 w 877"/>
                <a:gd name="T3" fmla="*/ 0 h 77"/>
                <a:gd name="T4" fmla="*/ 0 w 877"/>
                <a:gd name="T5" fmla="*/ 0 h 77"/>
                <a:gd name="T6" fmla="*/ 0 w 877"/>
                <a:gd name="T7" fmla="*/ 0 h 77"/>
                <a:gd name="T8" fmla="*/ 0 60000 65536"/>
                <a:gd name="T9" fmla="*/ 0 60000 65536"/>
                <a:gd name="T10" fmla="*/ 0 60000 65536"/>
                <a:gd name="T11" fmla="*/ 0 60000 65536"/>
                <a:gd name="T12" fmla="*/ 0 w 877"/>
                <a:gd name="T13" fmla="*/ 0 h 77"/>
                <a:gd name="T14" fmla="*/ 877 w 877"/>
                <a:gd name="T15" fmla="*/ 77 h 77"/>
              </a:gdLst>
              <a:ahLst/>
              <a:cxnLst>
                <a:cxn ang="T8">
                  <a:pos x="T0" y="T1"/>
                </a:cxn>
                <a:cxn ang="T9">
                  <a:pos x="T2" y="T3"/>
                </a:cxn>
                <a:cxn ang="T10">
                  <a:pos x="T4" y="T5"/>
                </a:cxn>
                <a:cxn ang="T11">
                  <a:pos x="T6" y="T7"/>
                </a:cxn>
              </a:cxnLst>
              <a:rect l="T12" t="T13" r="T14" b="T15"/>
              <a:pathLst>
                <a:path w="877" h="77">
                  <a:moveTo>
                    <a:pt x="877" y="77"/>
                  </a:moveTo>
                  <a:lnTo>
                    <a:pt x="0" y="9"/>
                  </a:lnTo>
                  <a:lnTo>
                    <a:pt x="1" y="0"/>
                  </a:lnTo>
                  <a:lnTo>
                    <a:pt x="877" y="77"/>
                  </a:lnTo>
                  <a:close/>
                </a:path>
              </a:pathLst>
            </a:custGeom>
            <a:solidFill>
              <a:schemeClr val="tx1"/>
            </a:solidFill>
            <a:ln w="9525">
              <a:solidFill>
                <a:schemeClr val="tx1"/>
              </a:solidFill>
              <a:round/>
              <a:headEnd/>
              <a:tailEnd/>
            </a:ln>
          </p:spPr>
          <p:txBody>
            <a:bodyPr/>
            <a:lstStyle/>
            <a:p>
              <a:endParaRPr lang="en-US"/>
            </a:p>
          </p:txBody>
        </p:sp>
        <p:sp>
          <p:nvSpPr>
            <p:cNvPr id="116236" name="Freeform 1070"/>
            <p:cNvSpPr>
              <a:spLocks/>
            </p:cNvSpPr>
            <p:nvPr/>
          </p:nvSpPr>
          <p:spPr bwMode="auto">
            <a:xfrm>
              <a:off x="2093" y="4393"/>
              <a:ext cx="146" cy="14"/>
            </a:xfrm>
            <a:custGeom>
              <a:avLst/>
              <a:gdLst>
                <a:gd name="T0" fmla="*/ 0 w 877"/>
                <a:gd name="T1" fmla="*/ 0 h 85"/>
                <a:gd name="T2" fmla="*/ 0 w 877"/>
                <a:gd name="T3" fmla="*/ 0 h 85"/>
                <a:gd name="T4" fmla="*/ 0 w 877"/>
                <a:gd name="T5" fmla="*/ 0 h 85"/>
                <a:gd name="T6" fmla="*/ 0 w 877"/>
                <a:gd name="T7" fmla="*/ 0 h 85"/>
                <a:gd name="T8" fmla="*/ 0 w 877"/>
                <a:gd name="T9" fmla="*/ 0 h 85"/>
                <a:gd name="T10" fmla="*/ 0 60000 65536"/>
                <a:gd name="T11" fmla="*/ 0 60000 65536"/>
                <a:gd name="T12" fmla="*/ 0 60000 65536"/>
                <a:gd name="T13" fmla="*/ 0 60000 65536"/>
                <a:gd name="T14" fmla="*/ 0 60000 65536"/>
                <a:gd name="T15" fmla="*/ 0 w 877"/>
                <a:gd name="T16" fmla="*/ 0 h 85"/>
                <a:gd name="T17" fmla="*/ 877 w 877"/>
                <a:gd name="T18" fmla="*/ 85 h 85"/>
              </a:gdLst>
              <a:ahLst/>
              <a:cxnLst>
                <a:cxn ang="T10">
                  <a:pos x="T0" y="T1"/>
                </a:cxn>
                <a:cxn ang="T11">
                  <a:pos x="T2" y="T3"/>
                </a:cxn>
                <a:cxn ang="T12">
                  <a:pos x="T4" y="T5"/>
                </a:cxn>
                <a:cxn ang="T13">
                  <a:pos x="T6" y="T7"/>
                </a:cxn>
                <a:cxn ang="T14">
                  <a:pos x="T8" y="T9"/>
                </a:cxn>
              </a:cxnLst>
              <a:rect l="T15" t="T16" r="T17" b="T18"/>
              <a:pathLst>
                <a:path w="877" h="85">
                  <a:moveTo>
                    <a:pt x="876" y="85"/>
                  </a:moveTo>
                  <a:lnTo>
                    <a:pt x="877" y="77"/>
                  </a:lnTo>
                  <a:lnTo>
                    <a:pt x="1" y="0"/>
                  </a:lnTo>
                  <a:lnTo>
                    <a:pt x="0" y="9"/>
                  </a:lnTo>
                  <a:lnTo>
                    <a:pt x="876" y="85"/>
                  </a:lnTo>
                  <a:close/>
                </a:path>
              </a:pathLst>
            </a:custGeom>
            <a:solidFill>
              <a:schemeClr val="tx1"/>
            </a:solidFill>
            <a:ln w="0">
              <a:solidFill>
                <a:schemeClr val="tx1"/>
              </a:solidFill>
              <a:round/>
              <a:headEnd/>
              <a:tailEnd/>
            </a:ln>
          </p:spPr>
          <p:txBody>
            <a:bodyPr/>
            <a:lstStyle/>
            <a:p>
              <a:endParaRPr lang="en-US"/>
            </a:p>
          </p:txBody>
        </p:sp>
        <p:sp>
          <p:nvSpPr>
            <p:cNvPr id="116237" name="Freeform 1071"/>
            <p:cNvSpPr>
              <a:spLocks/>
            </p:cNvSpPr>
            <p:nvPr/>
          </p:nvSpPr>
          <p:spPr bwMode="auto">
            <a:xfrm>
              <a:off x="2176" y="4416"/>
              <a:ext cx="62" cy="5"/>
            </a:xfrm>
            <a:custGeom>
              <a:avLst/>
              <a:gdLst>
                <a:gd name="T0" fmla="*/ 0 w 369"/>
                <a:gd name="T1" fmla="*/ 0 h 33"/>
                <a:gd name="T2" fmla="*/ 0 w 369"/>
                <a:gd name="T3" fmla="*/ 0 h 33"/>
                <a:gd name="T4" fmla="*/ 0 w 369"/>
                <a:gd name="T5" fmla="*/ 0 h 33"/>
                <a:gd name="T6" fmla="*/ 0 w 369"/>
                <a:gd name="T7" fmla="*/ 0 h 33"/>
                <a:gd name="T8" fmla="*/ 0 60000 65536"/>
                <a:gd name="T9" fmla="*/ 0 60000 65536"/>
                <a:gd name="T10" fmla="*/ 0 60000 65536"/>
                <a:gd name="T11" fmla="*/ 0 60000 65536"/>
                <a:gd name="T12" fmla="*/ 0 w 369"/>
                <a:gd name="T13" fmla="*/ 0 h 33"/>
                <a:gd name="T14" fmla="*/ 369 w 369"/>
                <a:gd name="T15" fmla="*/ 33 h 33"/>
              </a:gdLst>
              <a:ahLst/>
              <a:cxnLst>
                <a:cxn ang="T8">
                  <a:pos x="T0" y="T1"/>
                </a:cxn>
                <a:cxn ang="T9">
                  <a:pos x="T2" y="T3"/>
                </a:cxn>
                <a:cxn ang="T10">
                  <a:pos x="T4" y="T5"/>
                </a:cxn>
                <a:cxn ang="T11">
                  <a:pos x="T6" y="T7"/>
                </a:cxn>
              </a:cxnLst>
              <a:rect l="T12" t="T13" r="T14" b="T15"/>
              <a:pathLst>
                <a:path w="369" h="33">
                  <a:moveTo>
                    <a:pt x="368" y="33"/>
                  </a:moveTo>
                  <a:lnTo>
                    <a:pt x="369" y="28"/>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116238" name="Freeform 1072"/>
            <p:cNvSpPr>
              <a:spLocks/>
            </p:cNvSpPr>
            <p:nvPr/>
          </p:nvSpPr>
          <p:spPr bwMode="auto">
            <a:xfrm>
              <a:off x="2176" y="4415"/>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4"/>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239" name="Freeform 1073"/>
            <p:cNvSpPr>
              <a:spLocks/>
            </p:cNvSpPr>
            <p:nvPr/>
          </p:nvSpPr>
          <p:spPr bwMode="auto">
            <a:xfrm>
              <a:off x="2176" y="4415"/>
              <a:ext cx="62" cy="6"/>
            </a:xfrm>
            <a:custGeom>
              <a:avLst/>
              <a:gdLst>
                <a:gd name="T0" fmla="*/ 0 w 369"/>
                <a:gd name="T1" fmla="*/ 0 h 37"/>
                <a:gd name="T2" fmla="*/ 0 w 369"/>
                <a:gd name="T3" fmla="*/ 0 h 37"/>
                <a:gd name="T4" fmla="*/ 0 w 369"/>
                <a:gd name="T5" fmla="*/ 0 h 37"/>
                <a:gd name="T6" fmla="*/ 0 w 369"/>
                <a:gd name="T7" fmla="*/ 0 h 37"/>
                <a:gd name="T8" fmla="*/ 0 w 369"/>
                <a:gd name="T9" fmla="*/ 0 h 37"/>
                <a:gd name="T10" fmla="*/ 0 60000 65536"/>
                <a:gd name="T11" fmla="*/ 0 60000 65536"/>
                <a:gd name="T12" fmla="*/ 0 60000 65536"/>
                <a:gd name="T13" fmla="*/ 0 60000 65536"/>
                <a:gd name="T14" fmla="*/ 0 60000 65536"/>
                <a:gd name="T15" fmla="*/ 0 w 369"/>
                <a:gd name="T16" fmla="*/ 0 h 37"/>
                <a:gd name="T17" fmla="*/ 369 w 369"/>
                <a:gd name="T18" fmla="*/ 37 h 37"/>
              </a:gdLst>
              <a:ahLst/>
              <a:cxnLst>
                <a:cxn ang="T10">
                  <a:pos x="T0" y="T1"/>
                </a:cxn>
                <a:cxn ang="T11">
                  <a:pos x="T2" y="T3"/>
                </a:cxn>
                <a:cxn ang="T12">
                  <a:pos x="T4" y="T5"/>
                </a:cxn>
                <a:cxn ang="T13">
                  <a:pos x="T6" y="T7"/>
                </a:cxn>
                <a:cxn ang="T14">
                  <a:pos x="T8" y="T9"/>
                </a:cxn>
              </a:cxnLst>
              <a:rect l="T15" t="T16" r="T17" b="T18"/>
              <a:pathLst>
                <a:path w="369" h="37">
                  <a:moveTo>
                    <a:pt x="368" y="37"/>
                  </a:moveTo>
                  <a:lnTo>
                    <a:pt x="369" y="32"/>
                  </a:lnTo>
                  <a:lnTo>
                    <a:pt x="1" y="0"/>
                  </a:lnTo>
                  <a:lnTo>
                    <a:pt x="0" y="4"/>
                  </a:lnTo>
                  <a:lnTo>
                    <a:pt x="368" y="37"/>
                  </a:lnTo>
                  <a:close/>
                </a:path>
              </a:pathLst>
            </a:custGeom>
            <a:solidFill>
              <a:schemeClr val="tx1"/>
            </a:solidFill>
            <a:ln w="0">
              <a:solidFill>
                <a:schemeClr val="tx1"/>
              </a:solidFill>
              <a:round/>
              <a:headEnd/>
              <a:tailEnd/>
            </a:ln>
          </p:spPr>
          <p:txBody>
            <a:bodyPr/>
            <a:lstStyle/>
            <a:p>
              <a:endParaRPr lang="en-US"/>
            </a:p>
          </p:txBody>
        </p:sp>
        <p:sp>
          <p:nvSpPr>
            <p:cNvPr id="116240" name="Freeform 1074"/>
            <p:cNvSpPr>
              <a:spLocks/>
            </p:cNvSpPr>
            <p:nvPr/>
          </p:nvSpPr>
          <p:spPr bwMode="auto">
            <a:xfrm>
              <a:off x="2164" y="455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241" name="Freeform 1075"/>
            <p:cNvSpPr>
              <a:spLocks/>
            </p:cNvSpPr>
            <p:nvPr/>
          </p:nvSpPr>
          <p:spPr bwMode="auto">
            <a:xfrm>
              <a:off x="2164" y="4556"/>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242" name="Freeform 1076"/>
            <p:cNvSpPr>
              <a:spLocks/>
            </p:cNvSpPr>
            <p:nvPr/>
          </p:nvSpPr>
          <p:spPr bwMode="auto">
            <a:xfrm>
              <a:off x="2164" y="4556"/>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116243" name="Freeform 1077"/>
            <p:cNvSpPr>
              <a:spLocks/>
            </p:cNvSpPr>
            <p:nvPr/>
          </p:nvSpPr>
          <p:spPr bwMode="auto">
            <a:xfrm>
              <a:off x="2516" y="4576"/>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116244" name="Freeform 1078"/>
            <p:cNvSpPr>
              <a:spLocks/>
            </p:cNvSpPr>
            <p:nvPr/>
          </p:nvSpPr>
          <p:spPr bwMode="auto">
            <a:xfrm>
              <a:off x="2516" y="4576"/>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45" name="Rectangle 1079"/>
            <p:cNvSpPr>
              <a:spLocks noChangeArrowheads="1"/>
            </p:cNvSpPr>
            <p:nvPr/>
          </p:nvSpPr>
          <p:spPr bwMode="auto">
            <a:xfrm>
              <a:off x="2516" y="4576"/>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46" name="Freeform 1080"/>
            <p:cNvSpPr>
              <a:spLocks/>
            </p:cNvSpPr>
            <p:nvPr/>
          </p:nvSpPr>
          <p:spPr bwMode="auto">
            <a:xfrm>
              <a:off x="2516" y="4562"/>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116247" name="Freeform 1081"/>
            <p:cNvSpPr>
              <a:spLocks/>
            </p:cNvSpPr>
            <p:nvPr/>
          </p:nvSpPr>
          <p:spPr bwMode="auto">
            <a:xfrm>
              <a:off x="2516" y="4562"/>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48" name="Rectangle 1082"/>
            <p:cNvSpPr>
              <a:spLocks noChangeArrowheads="1"/>
            </p:cNvSpPr>
            <p:nvPr/>
          </p:nvSpPr>
          <p:spPr bwMode="auto">
            <a:xfrm>
              <a:off x="2516" y="456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49" name="Freeform 1083"/>
            <p:cNvSpPr>
              <a:spLocks/>
            </p:cNvSpPr>
            <p:nvPr/>
          </p:nvSpPr>
          <p:spPr bwMode="auto">
            <a:xfrm>
              <a:off x="2516" y="4562"/>
              <a:ext cx="944" cy="1"/>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116250" name="Freeform 1084"/>
            <p:cNvSpPr>
              <a:spLocks/>
            </p:cNvSpPr>
            <p:nvPr/>
          </p:nvSpPr>
          <p:spPr bwMode="auto">
            <a:xfrm>
              <a:off x="2516" y="4562"/>
              <a:ext cx="944" cy="1"/>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51" name="Rectangle 1085"/>
            <p:cNvSpPr>
              <a:spLocks noChangeArrowheads="1"/>
            </p:cNvSpPr>
            <p:nvPr/>
          </p:nvSpPr>
          <p:spPr bwMode="auto">
            <a:xfrm>
              <a:off x="2516" y="456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52" name="Freeform 1086"/>
            <p:cNvSpPr>
              <a:spLocks/>
            </p:cNvSpPr>
            <p:nvPr/>
          </p:nvSpPr>
          <p:spPr bwMode="auto">
            <a:xfrm>
              <a:off x="2516" y="4421"/>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116253" name="Freeform 1087"/>
            <p:cNvSpPr>
              <a:spLocks/>
            </p:cNvSpPr>
            <p:nvPr/>
          </p:nvSpPr>
          <p:spPr bwMode="auto">
            <a:xfrm>
              <a:off x="2516" y="4421"/>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54" name="Rectangle 1088"/>
            <p:cNvSpPr>
              <a:spLocks noChangeArrowheads="1"/>
            </p:cNvSpPr>
            <p:nvPr/>
          </p:nvSpPr>
          <p:spPr bwMode="auto">
            <a:xfrm>
              <a:off x="2516" y="4421"/>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55" name="Freeform 1089"/>
            <p:cNvSpPr>
              <a:spLocks/>
            </p:cNvSpPr>
            <p:nvPr/>
          </p:nvSpPr>
          <p:spPr bwMode="auto">
            <a:xfrm>
              <a:off x="2516" y="4406"/>
              <a:ext cx="944" cy="2"/>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116256" name="Freeform 1090"/>
            <p:cNvSpPr>
              <a:spLocks/>
            </p:cNvSpPr>
            <p:nvPr/>
          </p:nvSpPr>
          <p:spPr bwMode="auto">
            <a:xfrm>
              <a:off x="2516" y="4406"/>
              <a:ext cx="944" cy="2"/>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57" name="Rectangle 1091"/>
            <p:cNvSpPr>
              <a:spLocks noChangeArrowheads="1"/>
            </p:cNvSpPr>
            <p:nvPr/>
          </p:nvSpPr>
          <p:spPr bwMode="auto">
            <a:xfrm>
              <a:off x="2516" y="4406"/>
              <a:ext cx="94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58" name="Freeform 1092"/>
            <p:cNvSpPr>
              <a:spLocks/>
            </p:cNvSpPr>
            <p:nvPr/>
          </p:nvSpPr>
          <p:spPr bwMode="auto">
            <a:xfrm>
              <a:off x="3579" y="6294"/>
              <a:ext cx="68" cy="3"/>
            </a:xfrm>
            <a:custGeom>
              <a:avLst/>
              <a:gdLst>
                <a:gd name="T0" fmla="*/ 0 w 407"/>
                <a:gd name="T1" fmla="*/ 0 h 16"/>
                <a:gd name="T2" fmla="*/ 0 w 407"/>
                <a:gd name="T3" fmla="*/ 0 h 16"/>
                <a:gd name="T4" fmla="*/ 0 w 407"/>
                <a:gd name="T5" fmla="*/ 0 h 16"/>
                <a:gd name="T6" fmla="*/ 0 w 407"/>
                <a:gd name="T7" fmla="*/ 0 h 16"/>
                <a:gd name="T8" fmla="*/ 0 60000 65536"/>
                <a:gd name="T9" fmla="*/ 0 60000 65536"/>
                <a:gd name="T10" fmla="*/ 0 60000 65536"/>
                <a:gd name="T11" fmla="*/ 0 60000 65536"/>
                <a:gd name="T12" fmla="*/ 0 w 407"/>
                <a:gd name="T13" fmla="*/ 0 h 16"/>
                <a:gd name="T14" fmla="*/ 407 w 407"/>
                <a:gd name="T15" fmla="*/ 16 h 16"/>
              </a:gdLst>
              <a:ahLst/>
              <a:cxnLst>
                <a:cxn ang="T8">
                  <a:pos x="T0" y="T1"/>
                </a:cxn>
                <a:cxn ang="T9">
                  <a:pos x="T2" y="T3"/>
                </a:cxn>
                <a:cxn ang="T10">
                  <a:pos x="T4" y="T5"/>
                </a:cxn>
                <a:cxn ang="T11">
                  <a:pos x="T6" y="T7"/>
                </a:cxn>
              </a:cxnLst>
              <a:rect l="T12" t="T13" r="T14" b="T15"/>
              <a:pathLst>
                <a:path w="407" h="16">
                  <a:moveTo>
                    <a:pt x="0" y="0"/>
                  </a:moveTo>
                  <a:lnTo>
                    <a:pt x="0" y="16"/>
                  </a:lnTo>
                  <a:lnTo>
                    <a:pt x="407" y="0"/>
                  </a:lnTo>
                  <a:lnTo>
                    <a:pt x="0" y="0"/>
                  </a:lnTo>
                  <a:close/>
                </a:path>
              </a:pathLst>
            </a:custGeom>
            <a:solidFill>
              <a:schemeClr val="tx1"/>
            </a:solidFill>
            <a:ln w="9525">
              <a:solidFill>
                <a:schemeClr val="tx1"/>
              </a:solidFill>
              <a:round/>
              <a:headEnd/>
              <a:tailEnd/>
            </a:ln>
          </p:spPr>
          <p:txBody>
            <a:bodyPr/>
            <a:lstStyle/>
            <a:p>
              <a:endParaRPr lang="en-US"/>
            </a:p>
          </p:txBody>
        </p:sp>
        <p:sp>
          <p:nvSpPr>
            <p:cNvPr id="116259" name="Freeform 1093"/>
            <p:cNvSpPr>
              <a:spLocks/>
            </p:cNvSpPr>
            <p:nvPr/>
          </p:nvSpPr>
          <p:spPr bwMode="auto">
            <a:xfrm>
              <a:off x="3579" y="6294"/>
              <a:ext cx="68" cy="3"/>
            </a:xfrm>
            <a:custGeom>
              <a:avLst/>
              <a:gdLst>
                <a:gd name="T0" fmla="*/ 0 w 407"/>
                <a:gd name="T1" fmla="*/ 0 h 16"/>
                <a:gd name="T2" fmla="*/ 0 w 407"/>
                <a:gd name="T3" fmla="*/ 0 h 16"/>
                <a:gd name="T4" fmla="*/ 0 w 407"/>
                <a:gd name="T5" fmla="*/ 0 h 16"/>
                <a:gd name="T6" fmla="*/ 0 w 407"/>
                <a:gd name="T7" fmla="*/ 0 h 16"/>
                <a:gd name="T8" fmla="*/ 0 60000 65536"/>
                <a:gd name="T9" fmla="*/ 0 60000 65536"/>
                <a:gd name="T10" fmla="*/ 0 60000 65536"/>
                <a:gd name="T11" fmla="*/ 0 60000 65536"/>
                <a:gd name="T12" fmla="*/ 0 w 407"/>
                <a:gd name="T13" fmla="*/ 0 h 16"/>
                <a:gd name="T14" fmla="*/ 407 w 407"/>
                <a:gd name="T15" fmla="*/ 16 h 16"/>
              </a:gdLst>
              <a:ahLst/>
              <a:cxnLst>
                <a:cxn ang="T8">
                  <a:pos x="T0" y="T1"/>
                </a:cxn>
                <a:cxn ang="T9">
                  <a:pos x="T2" y="T3"/>
                </a:cxn>
                <a:cxn ang="T10">
                  <a:pos x="T4" y="T5"/>
                </a:cxn>
                <a:cxn ang="T11">
                  <a:pos x="T6" y="T7"/>
                </a:cxn>
              </a:cxnLst>
              <a:rect l="T12" t="T13" r="T14" b="T15"/>
              <a:pathLst>
                <a:path w="407" h="16">
                  <a:moveTo>
                    <a:pt x="0" y="16"/>
                  </a:moveTo>
                  <a:lnTo>
                    <a:pt x="407" y="0"/>
                  </a:lnTo>
                  <a:lnTo>
                    <a:pt x="407" y="16"/>
                  </a:lnTo>
                  <a:lnTo>
                    <a:pt x="0" y="16"/>
                  </a:lnTo>
                  <a:close/>
                </a:path>
              </a:pathLst>
            </a:custGeom>
            <a:solidFill>
              <a:schemeClr val="tx1"/>
            </a:solidFill>
            <a:ln w="9525">
              <a:solidFill>
                <a:schemeClr val="tx1"/>
              </a:solidFill>
              <a:round/>
              <a:headEnd/>
              <a:tailEnd/>
            </a:ln>
          </p:spPr>
          <p:txBody>
            <a:bodyPr/>
            <a:lstStyle/>
            <a:p>
              <a:endParaRPr lang="en-US"/>
            </a:p>
          </p:txBody>
        </p:sp>
        <p:sp>
          <p:nvSpPr>
            <p:cNvPr id="116260" name="Rectangle 1094"/>
            <p:cNvSpPr>
              <a:spLocks noChangeArrowheads="1"/>
            </p:cNvSpPr>
            <p:nvPr/>
          </p:nvSpPr>
          <p:spPr bwMode="auto">
            <a:xfrm>
              <a:off x="3579" y="6294"/>
              <a:ext cx="68"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61" name="Freeform 1095"/>
            <p:cNvSpPr>
              <a:spLocks/>
            </p:cNvSpPr>
            <p:nvPr/>
          </p:nvSpPr>
          <p:spPr bwMode="auto">
            <a:xfrm>
              <a:off x="3681" y="6281"/>
              <a:ext cx="6" cy="14"/>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116262" name="Freeform 1096"/>
            <p:cNvSpPr>
              <a:spLocks/>
            </p:cNvSpPr>
            <p:nvPr/>
          </p:nvSpPr>
          <p:spPr bwMode="auto">
            <a:xfrm>
              <a:off x="3679" y="6281"/>
              <a:ext cx="5" cy="14"/>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116263" name="Freeform 1097"/>
            <p:cNvSpPr>
              <a:spLocks/>
            </p:cNvSpPr>
            <p:nvPr/>
          </p:nvSpPr>
          <p:spPr bwMode="auto">
            <a:xfrm>
              <a:off x="3679" y="6281"/>
              <a:ext cx="8" cy="14"/>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116264" name="Freeform 1098"/>
            <p:cNvSpPr>
              <a:spLocks/>
            </p:cNvSpPr>
            <p:nvPr/>
          </p:nvSpPr>
          <p:spPr bwMode="auto">
            <a:xfrm>
              <a:off x="3667" y="6275"/>
              <a:ext cx="14"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87" y="36"/>
                  </a:moveTo>
                  <a:lnTo>
                    <a:pt x="75" y="48"/>
                  </a:lnTo>
                  <a:lnTo>
                    <a:pt x="0" y="0"/>
                  </a:lnTo>
                  <a:lnTo>
                    <a:pt x="87" y="36"/>
                  </a:lnTo>
                  <a:close/>
                </a:path>
              </a:pathLst>
            </a:custGeom>
            <a:solidFill>
              <a:schemeClr val="tx1"/>
            </a:solidFill>
            <a:ln w="9525">
              <a:solidFill>
                <a:schemeClr val="tx1"/>
              </a:solidFill>
              <a:round/>
              <a:headEnd/>
              <a:tailEnd/>
            </a:ln>
          </p:spPr>
          <p:txBody>
            <a:bodyPr/>
            <a:lstStyle/>
            <a:p>
              <a:endParaRPr lang="en-US"/>
            </a:p>
          </p:txBody>
        </p:sp>
        <p:sp>
          <p:nvSpPr>
            <p:cNvPr id="116265" name="Freeform 1099"/>
            <p:cNvSpPr>
              <a:spLocks/>
            </p:cNvSpPr>
            <p:nvPr/>
          </p:nvSpPr>
          <p:spPr bwMode="auto">
            <a:xfrm>
              <a:off x="3667" y="6275"/>
              <a:ext cx="12" cy="8"/>
            </a:xfrm>
            <a:custGeom>
              <a:avLst/>
              <a:gdLst>
                <a:gd name="T0" fmla="*/ 0 w 75"/>
                <a:gd name="T1" fmla="*/ 0 h 48"/>
                <a:gd name="T2" fmla="*/ 0 w 75"/>
                <a:gd name="T3" fmla="*/ 0 h 48"/>
                <a:gd name="T4" fmla="*/ 0 w 75"/>
                <a:gd name="T5" fmla="*/ 0 h 48"/>
                <a:gd name="T6" fmla="*/ 0 w 75"/>
                <a:gd name="T7" fmla="*/ 0 h 48"/>
                <a:gd name="T8" fmla="*/ 0 60000 65536"/>
                <a:gd name="T9" fmla="*/ 0 60000 65536"/>
                <a:gd name="T10" fmla="*/ 0 60000 65536"/>
                <a:gd name="T11" fmla="*/ 0 60000 65536"/>
                <a:gd name="T12" fmla="*/ 0 w 75"/>
                <a:gd name="T13" fmla="*/ 0 h 48"/>
                <a:gd name="T14" fmla="*/ 75 w 75"/>
                <a:gd name="T15" fmla="*/ 48 h 48"/>
              </a:gdLst>
              <a:ahLst/>
              <a:cxnLst>
                <a:cxn ang="T8">
                  <a:pos x="T0" y="T1"/>
                </a:cxn>
                <a:cxn ang="T9">
                  <a:pos x="T2" y="T3"/>
                </a:cxn>
                <a:cxn ang="T10">
                  <a:pos x="T4" y="T5"/>
                </a:cxn>
                <a:cxn ang="T11">
                  <a:pos x="T6" y="T7"/>
                </a:cxn>
              </a:cxnLst>
              <a:rect l="T12" t="T13" r="T14" b="T15"/>
              <a:pathLst>
                <a:path w="75" h="48">
                  <a:moveTo>
                    <a:pt x="75" y="48"/>
                  </a:moveTo>
                  <a:lnTo>
                    <a:pt x="0" y="0"/>
                  </a:lnTo>
                  <a:lnTo>
                    <a:pt x="0" y="17"/>
                  </a:lnTo>
                  <a:lnTo>
                    <a:pt x="75" y="48"/>
                  </a:lnTo>
                  <a:close/>
                </a:path>
              </a:pathLst>
            </a:custGeom>
            <a:solidFill>
              <a:schemeClr val="tx1"/>
            </a:solidFill>
            <a:ln w="9525">
              <a:solidFill>
                <a:schemeClr val="tx1"/>
              </a:solidFill>
              <a:round/>
              <a:headEnd/>
              <a:tailEnd/>
            </a:ln>
          </p:spPr>
          <p:txBody>
            <a:bodyPr/>
            <a:lstStyle/>
            <a:p>
              <a:endParaRPr lang="en-US"/>
            </a:p>
          </p:txBody>
        </p:sp>
        <p:sp>
          <p:nvSpPr>
            <p:cNvPr id="116266" name="Freeform 1100"/>
            <p:cNvSpPr>
              <a:spLocks/>
            </p:cNvSpPr>
            <p:nvPr/>
          </p:nvSpPr>
          <p:spPr bwMode="auto">
            <a:xfrm>
              <a:off x="3667" y="6275"/>
              <a:ext cx="14"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87" y="36"/>
                  </a:moveTo>
                  <a:lnTo>
                    <a:pt x="75" y="48"/>
                  </a:lnTo>
                  <a:lnTo>
                    <a:pt x="0" y="17"/>
                  </a:lnTo>
                  <a:lnTo>
                    <a:pt x="0" y="0"/>
                  </a:lnTo>
                  <a:lnTo>
                    <a:pt x="87" y="36"/>
                  </a:lnTo>
                  <a:close/>
                </a:path>
              </a:pathLst>
            </a:custGeom>
            <a:solidFill>
              <a:schemeClr val="tx1"/>
            </a:solidFill>
            <a:ln w="0">
              <a:solidFill>
                <a:schemeClr val="tx1"/>
              </a:solidFill>
              <a:round/>
              <a:headEnd/>
              <a:tailEnd/>
            </a:ln>
          </p:spPr>
          <p:txBody>
            <a:bodyPr/>
            <a:lstStyle/>
            <a:p>
              <a:endParaRPr lang="en-US"/>
            </a:p>
          </p:txBody>
        </p:sp>
        <p:sp>
          <p:nvSpPr>
            <p:cNvPr id="116267" name="Freeform 1101"/>
            <p:cNvSpPr>
              <a:spLocks/>
            </p:cNvSpPr>
            <p:nvPr/>
          </p:nvSpPr>
          <p:spPr bwMode="auto">
            <a:xfrm>
              <a:off x="3652" y="6275"/>
              <a:ext cx="15" cy="6"/>
            </a:xfrm>
            <a:custGeom>
              <a:avLst/>
              <a:gdLst>
                <a:gd name="T0" fmla="*/ 0 w 88"/>
                <a:gd name="T1" fmla="*/ 0 h 36"/>
                <a:gd name="T2" fmla="*/ 0 w 88"/>
                <a:gd name="T3" fmla="*/ 0 h 36"/>
                <a:gd name="T4" fmla="*/ 0 w 88"/>
                <a:gd name="T5" fmla="*/ 0 h 36"/>
                <a:gd name="T6" fmla="*/ 0 w 88"/>
                <a:gd name="T7" fmla="*/ 0 h 36"/>
                <a:gd name="T8" fmla="*/ 0 60000 65536"/>
                <a:gd name="T9" fmla="*/ 0 60000 65536"/>
                <a:gd name="T10" fmla="*/ 0 60000 65536"/>
                <a:gd name="T11" fmla="*/ 0 60000 65536"/>
                <a:gd name="T12" fmla="*/ 0 w 88"/>
                <a:gd name="T13" fmla="*/ 0 h 36"/>
                <a:gd name="T14" fmla="*/ 88 w 88"/>
                <a:gd name="T15" fmla="*/ 36 h 36"/>
              </a:gdLst>
              <a:ahLst/>
              <a:cxnLst>
                <a:cxn ang="T8">
                  <a:pos x="T0" y="T1"/>
                </a:cxn>
                <a:cxn ang="T9">
                  <a:pos x="T2" y="T3"/>
                </a:cxn>
                <a:cxn ang="T10">
                  <a:pos x="T4" y="T5"/>
                </a:cxn>
                <a:cxn ang="T11">
                  <a:pos x="T6" y="T7"/>
                </a:cxn>
              </a:cxnLst>
              <a:rect l="T12" t="T13" r="T14" b="T15"/>
              <a:pathLst>
                <a:path w="88" h="36">
                  <a:moveTo>
                    <a:pt x="88" y="0"/>
                  </a:moveTo>
                  <a:lnTo>
                    <a:pt x="88" y="17"/>
                  </a:lnTo>
                  <a:lnTo>
                    <a:pt x="0" y="36"/>
                  </a:lnTo>
                  <a:lnTo>
                    <a:pt x="88" y="0"/>
                  </a:lnTo>
                  <a:close/>
                </a:path>
              </a:pathLst>
            </a:custGeom>
            <a:solidFill>
              <a:schemeClr val="tx1"/>
            </a:solidFill>
            <a:ln w="9525">
              <a:solidFill>
                <a:schemeClr val="tx1"/>
              </a:solidFill>
              <a:round/>
              <a:headEnd/>
              <a:tailEnd/>
            </a:ln>
          </p:spPr>
          <p:txBody>
            <a:bodyPr/>
            <a:lstStyle/>
            <a:p>
              <a:endParaRPr lang="en-US"/>
            </a:p>
          </p:txBody>
        </p:sp>
        <p:sp>
          <p:nvSpPr>
            <p:cNvPr id="116268" name="Freeform 1102"/>
            <p:cNvSpPr>
              <a:spLocks/>
            </p:cNvSpPr>
            <p:nvPr/>
          </p:nvSpPr>
          <p:spPr bwMode="auto">
            <a:xfrm>
              <a:off x="3652" y="6277"/>
              <a:ext cx="15" cy="6"/>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88" y="0"/>
                  </a:moveTo>
                  <a:lnTo>
                    <a:pt x="0" y="19"/>
                  </a:lnTo>
                  <a:lnTo>
                    <a:pt x="12" y="31"/>
                  </a:lnTo>
                  <a:lnTo>
                    <a:pt x="88" y="0"/>
                  </a:lnTo>
                  <a:close/>
                </a:path>
              </a:pathLst>
            </a:custGeom>
            <a:solidFill>
              <a:schemeClr val="tx1"/>
            </a:solidFill>
            <a:ln w="9525">
              <a:solidFill>
                <a:schemeClr val="tx1"/>
              </a:solidFill>
              <a:round/>
              <a:headEnd/>
              <a:tailEnd/>
            </a:ln>
          </p:spPr>
          <p:txBody>
            <a:bodyPr/>
            <a:lstStyle/>
            <a:p>
              <a:endParaRPr lang="en-US"/>
            </a:p>
          </p:txBody>
        </p:sp>
        <p:sp>
          <p:nvSpPr>
            <p:cNvPr id="116269" name="Freeform 1103"/>
            <p:cNvSpPr>
              <a:spLocks/>
            </p:cNvSpPr>
            <p:nvPr/>
          </p:nvSpPr>
          <p:spPr bwMode="auto">
            <a:xfrm>
              <a:off x="3652" y="6275"/>
              <a:ext cx="15" cy="8"/>
            </a:xfrm>
            <a:custGeom>
              <a:avLst/>
              <a:gdLst>
                <a:gd name="T0" fmla="*/ 0 w 88"/>
                <a:gd name="T1" fmla="*/ 0 h 48"/>
                <a:gd name="T2" fmla="*/ 0 w 88"/>
                <a:gd name="T3" fmla="*/ 0 h 48"/>
                <a:gd name="T4" fmla="*/ 0 w 88"/>
                <a:gd name="T5" fmla="*/ 0 h 48"/>
                <a:gd name="T6" fmla="*/ 0 w 88"/>
                <a:gd name="T7" fmla="*/ 0 h 48"/>
                <a:gd name="T8" fmla="*/ 0 w 88"/>
                <a:gd name="T9" fmla="*/ 0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88" y="0"/>
                  </a:moveTo>
                  <a:lnTo>
                    <a:pt x="88" y="17"/>
                  </a:lnTo>
                  <a:lnTo>
                    <a:pt x="12" y="48"/>
                  </a:lnTo>
                  <a:lnTo>
                    <a:pt x="0" y="36"/>
                  </a:lnTo>
                  <a:lnTo>
                    <a:pt x="88" y="0"/>
                  </a:lnTo>
                  <a:close/>
                </a:path>
              </a:pathLst>
            </a:custGeom>
            <a:solidFill>
              <a:schemeClr val="tx1"/>
            </a:solidFill>
            <a:ln w="0">
              <a:solidFill>
                <a:schemeClr val="tx1"/>
              </a:solidFill>
              <a:round/>
              <a:headEnd/>
              <a:tailEnd/>
            </a:ln>
          </p:spPr>
          <p:txBody>
            <a:bodyPr/>
            <a:lstStyle/>
            <a:p>
              <a:endParaRPr lang="en-US"/>
            </a:p>
          </p:txBody>
        </p:sp>
        <p:sp>
          <p:nvSpPr>
            <p:cNvPr id="116270" name="Freeform 1104"/>
            <p:cNvSpPr>
              <a:spLocks/>
            </p:cNvSpPr>
            <p:nvPr/>
          </p:nvSpPr>
          <p:spPr bwMode="auto">
            <a:xfrm>
              <a:off x="3646" y="6281"/>
              <a:ext cx="8" cy="14"/>
            </a:xfrm>
            <a:custGeom>
              <a:avLst/>
              <a:gdLst>
                <a:gd name="T0" fmla="*/ 0 w 47"/>
                <a:gd name="T1" fmla="*/ 0 h 87"/>
                <a:gd name="T2" fmla="*/ 0 w 47"/>
                <a:gd name="T3" fmla="*/ 0 h 87"/>
                <a:gd name="T4" fmla="*/ 0 w 47"/>
                <a:gd name="T5" fmla="*/ 0 h 87"/>
                <a:gd name="T6" fmla="*/ 0 w 47"/>
                <a:gd name="T7" fmla="*/ 0 h 87"/>
                <a:gd name="T8" fmla="*/ 0 60000 65536"/>
                <a:gd name="T9" fmla="*/ 0 60000 65536"/>
                <a:gd name="T10" fmla="*/ 0 60000 65536"/>
                <a:gd name="T11" fmla="*/ 0 60000 65536"/>
                <a:gd name="T12" fmla="*/ 0 w 47"/>
                <a:gd name="T13" fmla="*/ 0 h 87"/>
                <a:gd name="T14" fmla="*/ 47 w 47"/>
                <a:gd name="T15" fmla="*/ 87 h 87"/>
              </a:gdLst>
              <a:ahLst/>
              <a:cxnLst>
                <a:cxn ang="T8">
                  <a:pos x="T0" y="T1"/>
                </a:cxn>
                <a:cxn ang="T9">
                  <a:pos x="T2" y="T3"/>
                </a:cxn>
                <a:cxn ang="T10">
                  <a:pos x="T4" y="T5"/>
                </a:cxn>
                <a:cxn ang="T11">
                  <a:pos x="T6" y="T7"/>
                </a:cxn>
              </a:cxnLst>
              <a:rect l="T12" t="T13" r="T14" b="T15"/>
              <a:pathLst>
                <a:path w="47" h="87">
                  <a:moveTo>
                    <a:pt x="35" y="0"/>
                  </a:moveTo>
                  <a:lnTo>
                    <a:pt x="47" y="12"/>
                  </a:lnTo>
                  <a:lnTo>
                    <a:pt x="0" y="87"/>
                  </a:lnTo>
                  <a:lnTo>
                    <a:pt x="35" y="0"/>
                  </a:lnTo>
                  <a:close/>
                </a:path>
              </a:pathLst>
            </a:custGeom>
            <a:solidFill>
              <a:schemeClr val="tx1"/>
            </a:solidFill>
            <a:ln w="9525">
              <a:solidFill>
                <a:schemeClr val="tx1"/>
              </a:solidFill>
              <a:round/>
              <a:headEnd/>
              <a:tailEnd/>
            </a:ln>
          </p:spPr>
          <p:txBody>
            <a:bodyPr/>
            <a:lstStyle/>
            <a:p>
              <a:endParaRPr lang="en-US"/>
            </a:p>
          </p:txBody>
        </p:sp>
        <p:sp>
          <p:nvSpPr>
            <p:cNvPr id="116271" name="Freeform 1105"/>
            <p:cNvSpPr>
              <a:spLocks/>
            </p:cNvSpPr>
            <p:nvPr/>
          </p:nvSpPr>
          <p:spPr bwMode="auto">
            <a:xfrm>
              <a:off x="3646" y="6283"/>
              <a:ext cx="8" cy="12"/>
            </a:xfrm>
            <a:custGeom>
              <a:avLst/>
              <a:gdLst>
                <a:gd name="T0" fmla="*/ 0 w 47"/>
                <a:gd name="T1" fmla="*/ 0 h 75"/>
                <a:gd name="T2" fmla="*/ 0 w 47"/>
                <a:gd name="T3" fmla="*/ 0 h 75"/>
                <a:gd name="T4" fmla="*/ 0 w 47"/>
                <a:gd name="T5" fmla="*/ 0 h 75"/>
                <a:gd name="T6" fmla="*/ 0 w 47"/>
                <a:gd name="T7" fmla="*/ 0 h 75"/>
                <a:gd name="T8" fmla="*/ 0 60000 65536"/>
                <a:gd name="T9" fmla="*/ 0 60000 65536"/>
                <a:gd name="T10" fmla="*/ 0 60000 65536"/>
                <a:gd name="T11" fmla="*/ 0 60000 65536"/>
                <a:gd name="T12" fmla="*/ 0 w 47"/>
                <a:gd name="T13" fmla="*/ 0 h 75"/>
                <a:gd name="T14" fmla="*/ 47 w 47"/>
                <a:gd name="T15" fmla="*/ 75 h 75"/>
              </a:gdLst>
              <a:ahLst/>
              <a:cxnLst>
                <a:cxn ang="T8">
                  <a:pos x="T0" y="T1"/>
                </a:cxn>
                <a:cxn ang="T9">
                  <a:pos x="T2" y="T3"/>
                </a:cxn>
                <a:cxn ang="T10">
                  <a:pos x="T4" y="T5"/>
                </a:cxn>
                <a:cxn ang="T11">
                  <a:pos x="T6" y="T7"/>
                </a:cxn>
              </a:cxnLst>
              <a:rect l="T12" t="T13" r="T14" b="T15"/>
              <a:pathLst>
                <a:path w="47" h="75">
                  <a:moveTo>
                    <a:pt x="47" y="0"/>
                  </a:moveTo>
                  <a:lnTo>
                    <a:pt x="0" y="75"/>
                  </a:lnTo>
                  <a:lnTo>
                    <a:pt x="16" y="75"/>
                  </a:lnTo>
                  <a:lnTo>
                    <a:pt x="47" y="0"/>
                  </a:lnTo>
                  <a:close/>
                </a:path>
              </a:pathLst>
            </a:custGeom>
            <a:solidFill>
              <a:schemeClr val="tx1"/>
            </a:solidFill>
            <a:ln w="9525">
              <a:solidFill>
                <a:schemeClr val="tx1"/>
              </a:solidFill>
              <a:round/>
              <a:headEnd/>
              <a:tailEnd/>
            </a:ln>
          </p:spPr>
          <p:txBody>
            <a:bodyPr/>
            <a:lstStyle/>
            <a:p>
              <a:endParaRPr lang="en-US"/>
            </a:p>
          </p:txBody>
        </p:sp>
        <p:sp>
          <p:nvSpPr>
            <p:cNvPr id="116272" name="Freeform 1106"/>
            <p:cNvSpPr>
              <a:spLocks/>
            </p:cNvSpPr>
            <p:nvPr/>
          </p:nvSpPr>
          <p:spPr bwMode="auto">
            <a:xfrm>
              <a:off x="3646" y="6281"/>
              <a:ext cx="8" cy="14"/>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35" y="0"/>
                  </a:moveTo>
                  <a:lnTo>
                    <a:pt x="47" y="12"/>
                  </a:lnTo>
                  <a:lnTo>
                    <a:pt x="16" y="87"/>
                  </a:lnTo>
                  <a:lnTo>
                    <a:pt x="0" y="87"/>
                  </a:lnTo>
                  <a:lnTo>
                    <a:pt x="35" y="0"/>
                  </a:lnTo>
                  <a:close/>
                </a:path>
              </a:pathLst>
            </a:custGeom>
            <a:solidFill>
              <a:schemeClr val="tx1"/>
            </a:solidFill>
            <a:ln w="0">
              <a:solidFill>
                <a:schemeClr val="tx1"/>
              </a:solidFill>
              <a:round/>
              <a:headEnd/>
              <a:tailEnd/>
            </a:ln>
          </p:spPr>
          <p:txBody>
            <a:bodyPr/>
            <a:lstStyle/>
            <a:p>
              <a:endParaRPr lang="en-US"/>
            </a:p>
          </p:txBody>
        </p:sp>
        <p:sp>
          <p:nvSpPr>
            <p:cNvPr id="116273" name="Freeform 1107"/>
            <p:cNvSpPr>
              <a:spLocks/>
            </p:cNvSpPr>
            <p:nvPr/>
          </p:nvSpPr>
          <p:spPr bwMode="auto">
            <a:xfrm>
              <a:off x="3684" y="6295"/>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116274" name="Freeform 1108"/>
            <p:cNvSpPr>
              <a:spLocks/>
            </p:cNvSpPr>
            <p:nvPr/>
          </p:nvSpPr>
          <p:spPr bwMode="auto">
            <a:xfrm>
              <a:off x="3687" y="6295"/>
              <a:ext cx="5" cy="15"/>
            </a:xfrm>
            <a:custGeom>
              <a:avLst/>
              <a:gdLst>
                <a:gd name="T0" fmla="*/ 0 w 30"/>
                <a:gd name="T1" fmla="*/ 0 h 87"/>
                <a:gd name="T2" fmla="*/ 0 w 30"/>
                <a:gd name="T3" fmla="*/ 0 h 87"/>
                <a:gd name="T4" fmla="*/ 0 w 30"/>
                <a:gd name="T5" fmla="*/ 0 h 87"/>
                <a:gd name="T6" fmla="*/ 0 w 30"/>
                <a:gd name="T7" fmla="*/ 0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0" y="0"/>
                  </a:moveTo>
                  <a:lnTo>
                    <a:pt x="19" y="87"/>
                  </a:lnTo>
                  <a:lnTo>
                    <a:pt x="30" y="75"/>
                  </a:lnTo>
                  <a:lnTo>
                    <a:pt x="0" y="0"/>
                  </a:lnTo>
                  <a:close/>
                </a:path>
              </a:pathLst>
            </a:custGeom>
            <a:solidFill>
              <a:schemeClr val="tx1"/>
            </a:solidFill>
            <a:ln w="9525">
              <a:solidFill>
                <a:schemeClr val="tx1"/>
              </a:solidFill>
              <a:round/>
              <a:headEnd/>
              <a:tailEnd/>
            </a:ln>
          </p:spPr>
          <p:txBody>
            <a:bodyPr/>
            <a:lstStyle/>
            <a:p>
              <a:endParaRPr lang="en-US"/>
            </a:p>
          </p:txBody>
        </p:sp>
        <p:sp>
          <p:nvSpPr>
            <p:cNvPr id="116275" name="Freeform 1109"/>
            <p:cNvSpPr>
              <a:spLocks/>
            </p:cNvSpPr>
            <p:nvPr/>
          </p:nvSpPr>
          <p:spPr bwMode="auto">
            <a:xfrm>
              <a:off x="3684" y="6295"/>
              <a:ext cx="8" cy="15"/>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0" y="0"/>
                  </a:moveTo>
                  <a:lnTo>
                    <a:pt x="17" y="0"/>
                  </a:lnTo>
                  <a:lnTo>
                    <a:pt x="47"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116276" name="Freeform 1110"/>
            <p:cNvSpPr>
              <a:spLocks/>
            </p:cNvSpPr>
            <p:nvPr/>
          </p:nvSpPr>
          <p:spPr bwMode="auto">
            <a:xfrm>
              <a:off x="3690" y="6308"/>
              <a:ext cx="15" cy="8"/>
            </a:xfrm>
            <a:custGeom>
              <a:avLst/>
              <a:gdLst>
                <a:gd name="T0" fmla="*/ 0 w 87"/>
                <a:gd name="T1" fmla="*/ 0 h 48"/>
                <a:gd name="T2" fmla="*/ 0 w 87"/>
                <a:gd name="T3" fmla="*/ 0 h 48"/>
                <a:gd name="T4" fmla="*/ 0 w 87"/>
                <a:gd name="T5" fmla="*/ 0 h 48"/>
                <a:gd name="T6" fmla="*/ 0 w 87"/>
                <a:gd name="T7" fmla="*/ 0 h 48"/>
                <a:gd name="T8" fmla="*/ 0 60000 65536"/>
                <a:gd name="T9" fmla="*/ 0 60000 65536"/>
                <a:gd name="T10" fmla="*/ 0 60000 65536"/>
                <a:gd name="T11" fmla="*/ 0 60000 65536"/>
                <a:gd name="T12" fmla="*/ 0 w 87"/>
                <a:gd name="T13" fmla="*/ 0 h 48"/>
                <a:gd name="T14" fmla="*/ 87 w 87"/>
                <a:gd name="T15" fmla="*/ 48 h 48"/>
              </a:gdLst>
              <a:ahLst/>
              <a:cxnLst>
                <a:cxn ang="T8">
                  <a:pos x="T0" y="T1"/>
                </a:cxn>
                <a:cxn ang="T9">
                  <a:pos x="T2" y="T3"/>
                </a:cxn>
                <a:cxn ang="T10">
                  <a:pos x="T4" y="T5"/>
                </a:cxn>
                <a:cxn ang="T11">
                  <a:pos x="T6" y="T7"/>
                </a:cxn>
              </a:cxnLst>
              <a:rect l="T12" t="T13" r="T14" b="T15"/>
              <a:pathLst>
                <a:path w="87" h="48">
                  <a:moveTo>
                    <a:pt x="0" y="12"/>
                  </a:moveTo>
                  <a:lnTo>
                    <a:pt x="11" y="0"/>
                  </a:lnTo>
                  <a:lnTo>
                    <a:pt x="87" y="48"/>
                  </a:lnTo>
                  <a:lnTo>
                    <a:pt x="0" y="12"/>
                  </a:lnTo>
                  <a:close/>
                </a:path>
              </a:pathLst>
            </a:custGeom>
            <a:solidFill>
              <a:schemeClr val="tx1"/>
            </a:solidFill>
            <a:ln w="9525">
              <a:solidFill>
                <a:schemeClr val="tx1"/>
              </a:solidFill>
              <a:round/>
              <a:headEnd/>
              <a:tailEnd/>
            </a:ln>
          </p:spPr>
          <p:txBody>
            <a:bodyPr/>
            <a:lstStyle/>
            <a:p>
              <a:endParaRPr lang="en-US"/>
            </a:p>
          </p:txBody>
        </p:sp>
        <p:sp>
          <p:nvSpPr>
            <p:cNvPr id="116277" name="Freeform 1111"/>
            <p:cNvSpPr>
              <a:spLocks/>
            </p:cNvSpPr>
            <p:nvPr/>
          </p:nvSpPr>
          <p:spPr bwMode="auto">
            <a:xfrm>
              <a:off x="3692" y="6308"/>
              <a:ext cx="13" cy="8"/>
            </a:xfrm>
            <a:custGeom>
              <a:avLst/>
              <a:gdLst>
                <a:gd name="T0" fmla="*/ 0 w 76"/>
                <a:gd name="T1" fmla="*/ 0 h 48"/>
                <a:gd name="T2" fmla="*/ 0 w 76"/>
                <a:gd name="T3" fmla="*/ 0 h 48"/>
                <a:gd name="T4" fmla="*/ 0 w 76"/>
                <a:gd name="T5" fmla="*/ 0 h 48"/>
                <a:gd name="T6" fmla="*/ 0 w 76"/>
                <a:gd name="T7" fmla="*/ 0 h 48"/>
                <a:gd name="T8" fmla="*/ 0 60000 65536"/>
                <a:gd name="T9" fmla="*/ 0 60000 65536"/>
                <a:gd name="T10" fmla="*/ 0 60000 65536"/>
                <a:gd name="T11" fmla="*/ 0 60000 65536"/>
                <a:gd name="T12" fmla="*/ 0 w 76"/>
                <a:gd name="T13" fmla="*/ 0 h 48"/>
                <a:gd name="T14" fmla="*/ 76 w 76"/>
                <a:gd name="T15" fmla="*/ 48 h 48"/>
              </a:gdLst>
              <a:ahLst/>
              <a:cxnLst>
                <a:cxn ang="T8">
                  <a:pos x="T0" y="T1"/>
                </a:cxn>
                <a:cxn ang="T9">
                  <a:pos x="T2" y="T3"/>
                </a:cxn>
                <a:cxn ang="T10">
                  <a:pos x="T4" y="T5"/>
                </a:cxn>
                <a:cxn ang="T11">
                  <a:pos x="T6" y="T7"/>
                </a:cxn>
              </a:cxnLst>
              <a:rect l="T12" t="T13" r="T14" b="T15"/>
              <a:pathLst>
                <a:path w="76" h="48">
                  <a:moveTo>
                    <a:pt x="0" y="0"/>
                  </a:moveTo>
                  <a:lnTo>
                    <a:pt x="76" y="48"/>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116278" name="Freeform 1112"/>
            <p:cNvSpPr>
              <a:spLocks/>
            </p:cNvSpPr>
            <p:nvPr/>
          </p:nvSpPr>
          <p:spPr bwMode="auto">
            <a:xfrm>
              <a:off x="3690" y="6308"/>
              <a:ext cx="15" cy="8"/>
            </a:xfrm>
            <a:custGeom>
              <a:avLst/>
              <a:gdLst>
                <a:gd name="T0" fmla="*/ 0 w 87"/>
                <a:gd name="T1" fmla="*/ 0 h 48"/>
                <a:gd name="T2" fmla="*/ 0 w 87"/>
                <a:gd name="T3" fmla="*/ 0 h 48"/>
                <a:gd name="T4" fmla="*/ 0 w 87"/>
                <a:gd name="T5" fmla="*/ 0 h 48"/>
                <a:gd name="T6" fmla="*/ 0 w 87"/>
                <a:gd name="T7" fmla="*/ 0 h 48"/>
                <a:gd name="T8" fmla="*/ 0 w 87"/>
                <a:gd name="T9" fmla="*/ 0 h 48"/>
                <a:gd name="T10" fmla="*/ 0 60000 65536"/>
                <a:gd name="T11" fmla="*/ 0 60000 65536"/>
                <a:gd name="T12" fmla="*/ 0 60000 65536"/>
                <a:gd name="T13" fmla="*/ 0 60000 65536"/>
                <a:gd name="T14" fmla="*/ 0 60000 65536"/>
                <a:gd name="T15" fmla="*/ 0 w 87"/>
                <a:gd name="T16" fmla="*/ 0 h 48"/>
                <a:gd name="T17" fmla="*/ 87 w 87"/>
                <a:gd name="T18" fmla="*/ 48 h 48"/>
              </a:gdLst>
              <a:ahLst/>
              <a:cxnLst>
                <a:cxn ang="T10">
                  <a:pos x="T0" y="T1"/>
                </a:cxn>
                <a:cxn ang="T11">
                  <a:pos x="T2" y="T3"/>
                </a:cxn>
                <a:cxn ang="T12">
                  <a:pos x="T4" y="T5"/>
                </a:cxn>
                <a:cxn ang="T13">
                  <a:pos x="T6" y="T7"/>
                </a:cxn>
                <a:cxn ang="T14">
                  <a:pos x="T8" y="T9"/>
                </a:cxn>
              </a:cxnLst>
              <a:rect l="T15" t="T16" r="T17" b="T18"/>
              <a:pathLst>
                <a:path w="87" h="48">
                  <a:moveTo>
                    <a:pt x="0" y="12"/>
                  </a:moveTo>
                  <a:lnTo>
                    <a:pt x="11" y="0"/>
                  </a:lnTo>
                  <a:lnTo>
                    <a:pt x="87" y="31"/>
                  </a:lnTo>
                  <a:lnTo>
                    <a:pt x="87" y="48"/>
                  </a:lnTo>
                  <a:lnTo>
                    <a:pt x="0" y="12"/>
                  </a:lnTo>
                  <a:close/>
                </a:path>
              </a:pathLst>
            </a:custGeom>
            <a:solidFill>
              <a:schemeClr val="tx1"/>
            </a:solidFill>
            <a:ln w="0">
              <a:solidFill>
                <a:schemeClr val="tx1"/>
              </a:solidFill>
              <a:round/>
              <a:headEnd/>
              <a:tailEnd/>
            </a:ln>
          </p:spPr>
          <p:txBody>
            <a:bodyPr/>
            <a:lstStyle/>
            <a:p>
              <a:endParaRPr lang="en-US"/>
            </a:p>
          </p:txBody>
        </p:sp>
        <p:sp>
          <p:nvSpPr>
            <p:cNvPr id="116279" name="Freeform 1113"/>
            <p:cNvSpPr>
              <a:spLocks/>
            </p:cNvSpPr>
            <p:nvPr/>
          </p:nvSpPr>
          <p:spPr bwMode="auto">
            <a:xfrm>
              <a:off x="3705" y="6310"/>
              <a:ext cx="14" cy="6"/>
            </a:xfrm>
            <a:custGeom>
              <a:avLst/>
              <a:gdLst>
                <a:gd name="T0" fmla="*/ 0 w 88"/>
                <a:gd name="T1" fmla="*/ 0 h 36"/>
                <a:gd name="T2" fmla="*/ 0 w 88"/>
                <a:gd name="T3" fmla="*/ 0 h 36"/>
                <a:gd name="T4" fmla="*/ 0 w 88"/>
                <a:gd name="T5" fmla="*/ 0 h 36"/>
                <a:gd name="T6" fmla="*/ 0 w 88"/>
                <a:gd name="T7" fmla="*/ 0 h 36"/>
                <a:gd name="T8" fmla="*/ 0 60000 65536"/>
                <a:gd name="T9" fmla="*/ 0 60000 65536"/>
                <a:gd name="T10" fmla="*/ 0 60000 65536"/>
                <a:gd name="T11" fmla="*/ 0 60000 65536"/>
                <a:gd name="T12" fmla="*/ 0 w 88"/>
                <a:gd name="T13" fmla="*/ 0 h 36"/>
                <a:gd name="T14" fmla="*/ 88 w 88"/>
                <a:gd name="T15" fmla="*/ 36 h 36"/>
              </a:gdLst>
              <a:ahLst/>
              <a:cxnLst>
                <a:cxn ang="T8">
                  <a:pos x="T0" y="T1"/>
                </a:cxn>
                <a:cxn ang="T9">
                  <a:pos x="T2" y="T3"/>
                </a:cxn>
                <a:cxn ang="T10">
                  <a:pos x="T4" y="T5"/>
                </a:cxn>
                <a:cxn ang="T11">
                  <a:pos x="T6" y="T7"/>
                </a:cxn>
              </a:cxnLst>
              <a:rect l="T12" t="T13" r="T14" b="T15"/>
              <a:pathLst>
                <a:path w="88" h="36">
                  <a:moveTo>
                    <a:pt x="0" y="36"/>
                  </a:moveTo>
                  <a:lnTo>
                    <a:pt x="0" y="19"/>
                  </a:lnTo>
                  <a:lnTo>
                    <a:pt x="88" y="0"/>
                  </a:lnTo>
                  <a:lnTo>
                    <a:pt x="0" y="36"/>
                  </a:lnTo>
                  <a:close/>
                </a:path>
              </a:pathLst>
            </a:custGeom>
            <a:solidFill>
              <a:schemeClr val="tx1"/>
            </a:solidFill>
            <a:ln w="9525">
              <a:solidFill>
                <a:schemeClr val="tx1"/>
              </a:solidFill>
              <a:round/>
              <a:headEnd/>
              <a:tailEnd/>
            </a:ln>
          </p:spPr>
          <p:txBody>
            <a:bodyPr/>
            <a:lstStyle/>
            <a:p>
              <a:endParaRPr lang="en-US"/>
            </a:p>
          </p:txBody>
        </p:sp>
        <p:sp>
          <p:nvSpPr>
            <p:cNvPr id="116280" name="Freeform 1114"/>
            <p:cNvSpPr>
              <a:spLocks/>
            </p:cNvSpPr>
            <p:nvPr/>
          </p:nvSpPr>
          <p:spPr bwMode="auto">
            <a:xfrm>
              <a:off x="3705" y="6308"/>
              <a:ext cx="14" cy="5"/>
            </a:xfrm>
            <a:custGeom>
              <a:avLst/>
              <a:gdLst>
                <a:gd name="T0" fmla="*/ 0 w 88"/>
                <a:gd name="T1" fmla="*/ 0 h 31"/>
                <a:gd name="T2" fmla="*/ 0 w 88"/>
                <a:gd name="T3" fmla="*/ 0 h 31"/>
                <a:gd name="T4" fmla="*/ 0 w 88"/>
                <a:gd name="T5" fmla="*/ 0 h 31"/>
                <a:gd name="T6" fmla="*/ 0 w 88"/>
                <a:gd name="T7" fmla="*/ 0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0" y="31"/>
                  </a:moveTo>
                  <a:lnTo>
                    <a:pt x="88" y="12"/>
                  </a:lnTo>
                  <a:lnTo>
                    <a:pt x="76" y="0"/>
                  </a:lnTo>
                  <a:lnTo>
                    <a:pt x="0" y="31"/>
                  </a:lnTo>
                  <a:close/>
                </a:path>
              </a:pathLst>
            </a:custGeom>
            <a:solidFill>
              <a:schemeClr val="tx1"/>
            </a:solidFill>
            <a:ln w="9525">
              <a:solidFill>
                <a:schemeClr val="tx1"/>
              </a:solidFill>
              <a:round/>
              <a:headEnd/>
              <a:tailEnd/>
            </a:ln>
          </p:spPr>
          <p:txBody>
            <a:bodyPr/>
            <a:lstStyle/>
            <a:p>
              <a:endParaRPr lang="en-US"/>
            </a:p>
          </p:txBody>
        </p:sp>
        <p:sp>
          <p:nvSpPr>
            <p:cNvPr id="116281" name="Freeform 1115"/>
            <p:cNvSpPr>
              <a:spLocks/>
            </p:cNvSpPr>
            <p:nvPr/>
          </p:nvSpPr>
          <p:spPr bwMode="auto">
            <a:xfrm>
              <a:off x="3705" y="6308"/>
              <a:ext cx="14" cy="8"/>
            </a:xfrm>
            <a:custGeom>
              <a:avLst/>
              <a:gdLst>
                <a:gd name="T0" fmla="*/ 0 w 88"/>
                <a:gd name="T1" fmla="*/ 0 h 48"/>
                <a:gd name="T2" fmla="*/ 0 w 88"/>
                <a:gd name="T3" fmla="*/ 0 h 48"/>
                <a:gd name="T4" fmla="*/ 0 w 88"/>
                <a:gd name="T5" fmla="*/ 0 h 48"/>
                <a:gd name="T6" fmla="*/ 0 w 88"/>
                <a:gd name="T7" fmla="*/ 0 h 48"/>
                <a:gd name="T8" fmla="*/ 0 w 88"/>
                <a:gd name="T9" fmla="*/ 0 h 48"/>
                <a:gd name="T10" fmla="*/ 0 60000 65536"/>
                <a:gd name="T11" fmla="*/ 0 60000 65536"/>
                <a:gd name="T12" fmla="*/ 0 60000 65536"/>
                <a:gd name="T13" fmla="*/ 0 60000 65536"/>
                <a:gd name="T14" fmla="*/ 0 60000 65536"/>
                <a:gd name="T15" fmla="*/ 0 w 88"/>
                <a:gd name="T16" fmla="*/ 0 h 48"/>
                <a:gd name="T17" fmla="*/ 88 w 88"/>
                <a:gd name="T18" fmla="*/ 48 h 48"/>
              </a:gdLst>
              <a:ahLst/>
              <a:cxnLst>
                <a:cxn ang="T10">
                  <a:pos x="T0" y="T1"/>
                </a:cxn>
                <a:cxn ang="T11">
                  <a:pos x="T2" y="T3"/>
                </a:cxn>
                <a:cxn ang="T12">
                  <a:pos x="T4" y="T5"/>
                </a:cxn>
                <a:cxn ang="T13">
                  <a:pos x="T6" y="T7"/>
                </a:cxn>
                <a:cxn ang="T14">
                  <a:pos x="T8" y="T9"/>
                </a:cxn>
              </a:cxnLst>
              <a:rect l="T15" t="T16" r="T17" b="T18"/>
              <a:pathLst>
                <a:path w="88" h="48">
                  <a:moveTo>
                    <a:pt x="0" y="48"/>
                  </a:moveTo>
                  <a:lnTo>
                    <a:pt x="0" y="31"/>
                  </a:lnTo>
                  <a:lnTo>
                    <a:pt x="76" y="0"/>
                  </a:lnTo>
                  <a:lnTo>
                    <a:pt x="88" y="12"/>
                  </a:lnTo>
                  <a:lnTo>
                    <a:pt x="0" y="48"/>
                  </a:lnTo>
                  <a:close/>
                </a:path>
              </a:pathLst>
            </a:custGeom>
            <a:solidFill>
              <a:schemeClr val="tx1"/>
            </a:solidFill>
            <a:ln w="0">
              <a:solidFill>
                <a:schemeClr val="tx1"/>
              </a:solidFill>
              <a:round/>
              <a:headEnd/>
              <a:tailEnd/>
            </a:ln>
          </p:spPr>
          <p:txBody>
            <a:bodyPr/>
            <a:lstStyle/>
            <a:p>
              <a:endParaRPr lang="en-US"/>
            </a:p>
          </p:txBody>
        </p:sp>
        <p:sp>
          <p:nvSpPr>
            <p:cNvPr id="116282" name="Freeform 1116"/>
            <p:cNvSpPr>
              <a:spLocks/>
            </p:cNvSpPr>
            <p:nvPr/>
          </p:nvSpPr>
          <p:spPr bwMode="auto">
            <a:xfrm>
              <a:off x="3717" y="6295"/>
              <a:ext cx="9" cy="15"/>
            </a:xfrm>
            <a:custGeom>
              <a:avLst/>
              <a:gdLst>
                <a:gd name="T0" fmla="*/ 0 w 48"/>
                <a:gd name="T1" fmla="*/ 0 h 87"/>
                <a:gd name="T2" fmla="*/ 0 w 48"/>
                <a:gd name="T3" fmla="*/ 0 h 87"/>
                <a:gd name="T4" fmla="*/ 0 w 48"/>
                <a:gd name="T5" fmla="*/ 0 h 87"/>
                <a:gd name="T6" fmla="*/ 0 w 48"/>
                <a:gd name="T7" fmla="*/ 0 h 87"/>
                <a:gd name="T8" fmla="*/ 0 60000 65536"/>
                <a:gd name="T9" fmla="*/ 0 60000 65536"/>
                <a:gd name="T10" fmla="*/ 0 60000 65536"/>
                <a:gd name="T11" fmla="*/ 0 60000 65536"/>
                <a:gd name="T12" fmla="*/ 0 w 48"/>
                <a:gd name="T13" fmla="*/ 0 h 87"/>
                <a:gd name="T14" fmla="*/ 48 w 48"/>
                <a:gd name="T15" fmla="*/ 87 h 87"/>
              </a:gdLst>
              <a:ahLst/>
              <a:cxnLst>
                <a:cxn ang="T8">
                  <a:pos x="T0" y="T1"/>
                </a:cxn>
                <a:cxn ang="T9">
                  <a:pos x="T2" y="T3"/>
                </a:cxn>
                <a:cxn ang="T10">
                  <a:pos x="T4" y="T5"/>
                </a:cxn>
                <a:cxn ang="T11">
                  <a:pos x="T6" y="T7"/>
                </a:cxn>
              </a:cxnLst>
              <a:rect l="T12" t="T13" r="T14" b="T15"/>
              <a:pathLst>
                <a:path w="48" h="87">
                  <a:moveTo>
                    <a:pt x="12" y="87"/>
                  </a:moveTo>
                  <a:lnTo>
                    <a:pt x="0" y="75"/>
                  </a:lnTo>
                  <a:lnTo>
                    <a:pt x="48" y="0"/>
                  </a:lnTo>
                  <a:lnTo>
                    <a:pt x="12" y="87"/>
                  </a:lnTo>
                  <a:close/>
                </a:path>
              </a:pathLst>
            </a:custGeom>
            <a:solidFill>
              <a:schemeClr val="tx1"/>
            </a:solidFill>
            <a:ln w="9525">
              <a:solidFill>
                <a:schemeClr val="tx1"/>
              </a:solidFill>
              <a:round/>
              <a:headEnd/>
              <a:tailEnd/>
            </a:ln>
          </p:spPr>
          <p:txBody>
            <a:bodyPr/>
            <a:lstStyle/>
            <a:p>
              <a:endParaRPr lang="en-US"/>
            </a:p>
          </p:txBody>
        </p:sp>
        <p:sp>
          <p:nvSpPr>
            <p:cNvPr id="116283" name="Freeform 1117"/>
            <p:cNvSpPr>
              <a:spLocks/>
            </p:cNvSpPr>
            <p:nvPr/>
          </p:nvSpPr>
          <p:spPr bwMode="auto">
            <a:xfrm>
              <a:off x="3717" y="6295"/>
              <a:ext cx="9" cy="13"/>
            </a:xfrm>
            <a:custGeom>
              <a:avLst/>
              <a:gdLst>
                <a:gd name="T0" fmla="*/ 0 w 48"/>
                <a:gd name="T1" fmla="*/ 0 h 75"/>
                <a:gd name="T2" fmla="*/ 0 w 48"/>
                <a:gd name="T3" fmla="*/ 0 h 75"/>
                <a:gd name="T4" fmla="*/ 0 w 48"/>
                <a:gd name="T5" fmla="*/ 0 h 75"/>
                <a:gd name="T6" fmla="*/ 0 w 48"/>
                <a:gd name="T7" fmla="*/ 0 h 75"/>
                <a:gd name="T8" fmla="*/ 0 60000 65536"/>
                <a:gd name="T9" fmla="*/ 0 60000 65536"/>
                <a:gd name="T10" fmla="*/ 0 60000 65536"/>
                <a:gd name="T11" fmla="*/ 0 60000 65536"/>
                <a:gd name="T12" fmla="*/ 0 w 48"/>
                <a:gd name="T13" fmla="*/ 0 h 75"/>
                <a:gd name="T14" fmla="*/ 48 w 48"/>
                <a:gd name="T15" fmla="*/ 75 h 75"/>
              </a:gdLst>
              <a:ahLst/>
              <a:cxnLst>
                <a:cxn ang="T8">
                  <a:pos x="T0" y="T1"/>
                </a:cxn>
                <a:cxn ang="T9">
                  <a:pos x="T2" y="T3"/>
                </a:cxn>
                <a:cxn ang="T10">
                  <a:pos x="T4" y="T5"/>
                </a:cxn>
                <a:cxn ang="T11">
                  <a:pos x="T6" y="T7"/>
                </a:cxn>
              </a:cxnLst>
              <a:rect l="T12" t="T13" r="T14" b="T15"/>
              <a:pathLst>
                <a:path w="48" h="75">
                  <a:moveTo>
                    <a:pt x="0" y="75"/>
                  </a:moveTo>
                  <a:lnTo>
                    <a:pt x="48" y="0"/>
                  </a:lnTo>
                  <a:lnTo>
                    <a:pt x="31" y="0"/>
                  </a:lnTo>
                  <a:lnTo>
                    <a:pt x="0" y="75"/>
                  </a:lnTo>
                  <a:close/>
                </a:path>
              </a:pathLst>
            </a:custGeom>
            <a:solidFill>
              <a:schemeClr val="tx1"/>
            </a:solidFill>
            <a:ln w="9525">
              <a:solidFill>
                <a:schemeClr val="tx1"/>
              </a:solidFill>
              <a:round/>
              <a:headEnd/>
              <a:tailEnd/>
            </a:ln>
          </p:spPr>
          <p:txBody>
            <a:bodyPr/>
            <a:lstStyle/>
            <a:p>
              <a:endParaRPr lang="en-US"/>
            </a:p>
          </p:txBody>
        </p:sp>
        <p:sp>
          <p:nvSpPr>
            <p:cNvPr id="116284" name="Freeform 1118"/>
            <p:cNvSpPr>
              <a:spLocks/>
            </p:cNvSpPr>
            <p:nvPr/>
          </p:nvSpPr>
          <p:spPr bwMode="auto">
            <a:xfrm>
              <a:off x="3717" y="6295"/>
              <a:ext cx="9" cy="15"/>
            </a:xfrm>
            <a:custGeom>
              <a:avLst/>
              <a:gdLst>
                <a:gd name="T0" fmla="*/ 0 w 48"/>
                <a:gd name="T1" fmla="*/ 0 h 87"/>
                <a:gd name="T2" fmla="*/ 0 w 48"/>
                <a:gd name="T3" fmla="*/ 0 h 87"/>
                <a:gd name="T4" fmla="*/ 0 w 48"/>
                <a:gd name="T5" fmla="*/ 0 h 87"/>
                <a:gd name="T6" fmla="*/ 0 w 48"/>
                <a:gd name="T7" fmla="*/ 0 h 87"/>
                <a:gd name="T8" fmla="*/ 0 w 48"/>
                <a:gd name="T9" fmla="*/ 0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12" y="87"/>
                  </a:moveTo>
                  <a:lnTo>
                    <a:pt x="0" y="75"/>
                  </a:lnTo>
                  <a:lnTo>
                    <a:pt x="31" y="0"/>
                  </a:lnTo>
                  <a:lnTo>
                    <a:pt x="48" y="0"/>
                  </a:lnTo>
                  <a:lnTo>
                    <a:pt x="12" y="87"/>
                  </a:lnTo>
                  <a:close/>
                </a:path>
              </a:pathLst>
            </a:custGeom>
            <a:solidFill>
              <a:schemeClr val="tx1"/>
            </a:solidFill>
            <a:ln w="0">
              <a:solidFill>
                <a:schemeClr val="tx1"/>
              </a:solidFill>
              <a:round/>
              <a:headEnd/>
              <a:tailEnd/>
            </a:ln>
          </p:spPr>
          <p:txBody>
            <a:bodyPr/>
            <a:lstStyle/>
            <a:p>
              <a:endParaRPr lang="en-US"/>
            </a:p>
          </p:txBody>
        </p:sp>
        <p:sp>
          <p:nvSpPr>
            <p:cNvPr id="116285" name="Freeform 1119"/>
            <p:cNvSpPr>
              <a:spLocks/>
            </p:cNvSpPr>
            <p:nvPr/>
          </p:nvSpPr>
          <p:spPr bwMode="auto">
            <a:xfrm>
              <a:off x="3724" y="6294"/>
              <a:ext cx="76" cy="3"/>
            </a:xfrm>
            <a:custGeom>
              <a:avLst/>
              <a:gdLst>
                <a:gd name="T0" fmla="*/ 0 w 454"/>
                <a:gd name="T1" fmla="*/ 0 h 16"/>
                <a:gd name="T2" fmla="*/ 0 w 454"/>
                <a:gd name="T3" fmla="*/ 0 h 16"/>
                <a:gd name="T4" fmla="*/ 0 w 454"/>
                <a:gd name="T5" fmla="*/ 0 h 16"/>
                <a:gd name="T6" fmla="*/ 0 w 454"/>
                <a:gd name="T7" fmla="*/ 0 h 16"/>
                <a:gd name="T8" fmla="*/ 0 60000 65536"/>
                <a:gd name="T9" fmla="*/ 0 60000 65536"/>
                <a:gd name="T10" fmla="*/ 0 60000 65536"/>
                <a:gd name="T11" fmla="*/ 0 60000 65536"/>
                <a:gd name="T12" fmla="*/ 0 w 454"/>
                <a:gd name="T13" fmla="*/ 0 h 16"/>
                <a:gd name="T14" fmla="*/ 454 w 454"/>
                <a:gd name="T15" fmla="*/ 16 h 16"/>
              </a:gdLst>
              <a:ahLst/>
              <a:cxnLst>
                <a:cxn ang="T8">
                  <a:pos x="T0" y="T1"/>
                </a:cxn>
                <a:cxn ang="T9">
                  <a:pos x="T2" y="T3"/>
                </a:cxn>
                <a:cxn ang="T10">
                  <a:pos x="T4" y="T5"/>
                </a:cxn>
                <a:cxn ang="T11">
                  <a:pos x="T6" y="T7"/>
                </a:cxn>
              </a:cxnLst>
              <a:rect l="T12" t="T13" r="T14" b="T15"/>
              <a:pathLst>
                <a:path w="454" h="16">
                  <a:moveTo>
                    <a:pt x="0" y="0"/>
                  </a:moveTo>
                  <a:lnTo>
                    <a:pt x="0" y="16"/>
                  </a:lnTo>
                  <a:lnTo>
                    <a:pt x="454" y="0"/>
                  </a:lnTo>
                  <a:lnTo>
                    <a:pt x="0" y="0"/>
                  </a:lnTo>
                  <a:close/>
                </a:path>
              </a:pathLst>
            </a:custGeom>
            <a:solidFill>
              <a:schemeClr val="tx1"/>
            </a:solidFill>
            <a:ln w="9525">
              <a:solidFill>
                <a:schemeClr val="tx1"/>
              </a:solidFill>
              <a:round/>
              <a:headEnd/>
              <a:tailEnd/>
            </a:ln>
          </p:spPr>
          <p:txBody>
            <a:bodyPr/>
            <a:lstStyle/>
            <a:p>
              <a:endParaRPr lang="en-US"/>
            </a:p>
          </p:txBody>
        </p:sp>
        <p:sp>
          <p:nvSpPr>
            <p:cNvPr id="116286" name="Freeform 1120"/>
            <p:cNvSpPr>
              <a:spLocks/>
            </p:cNvSpPr>
            <p:nvPr/>
          </p:nvSpPr>
          <p:spPr bwMode="auto">
            <a:xfrm>
              <a:off x="3724" y="6294"/>
              <a:ext cx="76" cy="3"/>
            </a:xfrm>
            <a:custGeom>
              <a:avLst/>
              <a:gdLst>
                <a:gd name="T0" fmla="*/ 0 w 454"/>
                <a:gd name="T1" fmla="*/ 0 h 16"/>
                <a:gd name="T2" fmla="*/ 0 w 454"/>
                <a:gd name="T3" fmla="*/ 0 h 16"/>
                <a:gd name="T4" fmla="*/ 0 w 454"/>
                <a:gd name="T5" fmla="*/ 0 h 16"/>
                <a:gd name="T6" fmla="*/ 0 w 454"/>
                <a:gd name="T7" fmla="*/ 0 h 16"/>
                <a:gd name="T8" fmla="*/ 0 60000 65536"/>
                <a:gd name="T9" fmla="*/ 0 60000 65536"/>
                <a:gd name="T10" fmla="*/ 0 60000 65536"/>
                <a:gd name="T11" fmla="*/ 0 60000 65536"/>
                <a:gd name="T12" fmla="*/ 0 w 454"/>
                <a:gd name="T13" fmla="*/ 0 h 16"/>
                <a:gd name="T14" fmla="*/ 454 w 454"/>
                <a:gd name="T15" fmla="*/ 16 h 16"/>
              </a:gdLst>
              <a:ahLst/>
              <a:cxnLst>
                <a:cxn ang="T8">
                  <a:pos x="T0" y="T1"/>
                </a:cxn>
                <a:cxn ang="T9">
                  <a:pos x="T2" y="T3"/>
                </a:cxn>
                <a:cxn ang="T10">
                  <a:pos x="T4" y="T5"/>
                </a:cxn>
                <a:cxn ang="T11">
                  <a:pos x="T6" y="T7"/>
                </a:cxn>
              </a:cxnLst>
              <a:rect l="T12" t="T13" r="T14" b="T15"/>
              <a:pathLst>
                <a:path w="454" h="16">
                  <a:moveTo>
                    <a:pt x="0" y="16"/>
                  </a:moveTo>
                  <a:lnTo>
                    <a:pt x="454" y="0"/>
                  </a:lnTo>
                  <a:lnTo>
                    <a:pt x="454" y="16"/>
                  </a:lnTo>
                  <a:lnTo>
                    <a:pt x="0" y="16"/>
                  </a:lnTo>
                  <a:close/>
                </a:path>
              </a:pathLst>
            </a:custGeom>
            <a:solidFill>
              <a:schemeClr val="tx1"/>
            </a:solidFill>
            <a:ln w="9525">
              <a:solidFill>
                <a:schemeClr val="tx1"/>
              </a:solidFill>
              <a:round/>
              <a:headEnd/>
              <a:tailEnd/>
            </a:ln>
          </p:spPr>
          <p:txBody>
            <a:bodyPr/>
            <a:lstStyle/>
            <a:p>
              <a:endParaRPr lang="en-US"/>
            </a:p>
          </p:txBody>
        </p:sp>
        <p:sp>
          <p:nvSpPr>
            <p:cNvPr id="116287" name="Rectangle 1121"/>
            <p:cNvSpPr>
              <a:spLocks noChangeArrowheads="1"/>
            </p:cNvSpPr>
            <p:nvPr/>
          </p:nvSpPr>
          <p:spPr bwMode="auto">
            <a:xfrm>
              <a:off x="3724" y="6294"/>
              <a:ext cx="76" cy="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88" name="Freeform 1122"/>
            <p:cNvSpPr>
              <a:spLocks/>
            </p:cNvSpPr>
            <p:nvPr/>
          </p:nvSpPr>
          <p:spPr bwMode="auto">
            <a:xfrm>
              <a:off x="2434" y="5317"/>
              <a:ext cx="944" cy="2"/>
            </a:xfrm>
            <a:custGeom>
              <a:avLst/>
              <a:gdLst>
                <a:gd name="T0" fmla="*/ 1 w 5664"/>
                <a:gd name="T1" fmla="*/ 0 h 9"/>
                <a:gd name="T2" fmla="*/ 1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9"/>
                  </a:moveTo>
                  <a:lnTo>
                    <a:pt x="5664" y="0"/>
                  </a:lnTo>
                  <a:lnTo>
                    <a:pt x="0" y="9"/>
                  </a:lnTo>
                  <a:lnTo>
                    <a:pt x="5664" y="9"/>
                  </a:lnTo>
                  <a:close/>
                </a:path>
              </a:pathLst>
            </a:custGeom>
            <a:solidFill>
              <a:schemeClr val="tx1"/>
            </a:solidFill>
            <a:ln w="9525">
              <a:solidFill>
                <a:schemeClr val="tx1"/>
              </a:solidFill>
              <a:round/>
              <a:headEnd/>
              <a:tailEnd/>
            </a:ln>
          </p:spPr>
          <p:txBody>
            <a:bodyPr/>
            <a:lstStyle/>
            <a:p>
              <a:endParaRPr lang="en-US"/>
            </a:p>
          </p:txBody>
        </p:sp>
        <p:sp>
          <p:nvSpPr>
            <p:cNvPr id="116289" name="Freeform 1123"/>
            <p:cNvSpPr>
              <a:spLocks/>
            </p:cNvSpPr>
            <p:nvPr/>
          </p:nvSpPr>
          <p:spPr bwMode="auto">
            <a:xfrm>
              <a:off x="2434" y="5317"/>
              <a:ext cx="944" cy="2"/>
            </a:xfrm>
            <a:custGeom>
              <a:avLst/>
              <a:gdLst>
                <a:gd name="T0" fmla="*/ 1 w 5664"/>
                <a:gd name="T1" fmla="*/ 0 h 9"/>
                <a:gd name="T2" fmla="*/ 0 w 5664"/>
                <a:gd name="T3" fmla="*/ 0 h 9"/>
                <a:gd name="T4" fmla="*/ 0 w 5664"/>
                <a:gd name="T5" fmla="*/ 0 h 9"/>
                <a:gd name="T6" fmla="*/ 1 w 5664"/>
                <a:gd name="T7" fmla="*/ 0 h 9"/>
                <a:gd name="T8" fmla="*/ 0 60000 65536"/>
                <a:gd name="T9" fmla="*/ 0 60000 65536"/>
                <a:gd name="T10" fmla="*/ 0 60000 65536"/>
                <a:gd name="T11" fmla="*/ 0 60000 65536"/>
                <a:gd name="T12" fmla="*/ 0 w 5664"/>
                <a:gd name="T13" fmla="*/ 0 h 9"/>
                <a:gd name="T14" fmla="*/ 5664 w 5664"/>
                <a:gd name="T15" fmla="*/ 9 h 9"/>
              </a:gdLst>
              <a:ahLst/>
              <a:cxnLst>
                <a:cxn ang="T8">
                  <a:pos x="T0" y="T1"/>
                </a:cxn>
                <a:cxn ang="T9">
                  <a:pos x="T2" y="T3"/>
                </a:cxn>
                <a:cxn ang="T10">
                  <a:pos x="T4" y="T5"/>
                </a:cxn>
                <a:cxn ang="T11">
                  <a:pos x="T6" y="T7"/>
                </a:cxn>
              </a:cxnLst>
              <a:rect l="T12" t="T13" r="T14" b="T15"/>
              <a:pathLst>
                <a:path w="5664" h="9">
                  <a:moveTo>
                    <a:pt x="5664" y="0"/>
                  </a:moveTo>
                  <a:lnTo>
                    <a:pt x="0" y="9"/>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90" name="Rectangle 1124"/>
            <p:cNvSpPr>
              <a:spLocks noChangeArrowheads="1"/>
            </p:cNvSpPr>
            <p:nvPr/>
          </p:nvSpPr>
          <p:spPr bwMode="auto">
            <a:xfrm>
              <a:off x="2434" y="5317"/>
              <a:ext cx="944" cy="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91" name="Freeform 1125"/>
            <p:cNvSpPr>
              <a:spLocks/>
            </p:cNvSpPr>
            <p:nvPr/>
          </p:nvSpPr>
          <p:spPr bwMode="auto">
            <a:xfrm>
              <a:off x="2434" y="5332"/>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116292" name="Freeform 1126"/>
            <p:cNvSpPr>
              <a:spLocks/>
            </p:cNvSpPr>
            <p:nvPr/>
          </p:nvSpPr>
          <p:spPr bwMode="auto">
            <a:xfrm>
              <a:off x="2434" y="5332"/>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93" name="Rectangle 1127"/>
            <p:cNvSpPr>
              <a:spLocks noChangeArrowheads="1"/>
            </p:cNvSpPr>
            <p:nvPr/>
          </p:nvSpPr>
          <p:spPr bwMode="auto">
            <a:xfrm>
              <a:off x="2434" y="5332"/>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94" name="Freeform 1128"/>
            <p:cNvSpPr>
              <a:spLocks/>
            </p:cNvSpPr>
            <p:nvPr/>
          </p:nvSpPr>
          <p:spPr bwMode="auto">
            <a:xfrm>
              <a:off x="2434" y="5473"/>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116295" name="Freeform 1129"/>
            <p:cNvSpPr>
              <a:spLocks/>
            </p:cNvSpPr>
            <p:nvPr/>
          </p:nvSpPr>
          <p:spPr bwMode="auto">
            <a:xfrm>
              <a:off x="2434" y="5473"/>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96" name="Rectangle 1130"/>
            <p:cNvSpPr>
              <a:spLocks noChangeArrowheads="1"/>
            </p:cNvSpPr>
            <p:nvPr/>
          </p:nvSpPr>
          <p:spPr bwMode="auto">
            <a:xfrm>
              <a:off x="2434" y="5473"/>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297" name="Freeform 1131"/>
            <p:cNvSpPr>
              <a:spLocks/>
            </p:cNvSpPr>
            <p:nvPr/>
          </p:nvSpPr>
          <p:spPr bwMode="auto">
            <a:xfrm>
              <a:off x="2434" y="5473"/>
              <a:ext cx="944" cy="1"/>
            </a:xfrm>
            <a:custGeom>
              <a:avLst/>
              <a:gdLst>
                <a:gd name="T0" fmla="*/ 1 w 5664"/>
                <a:gd name="T1" fmla="*/ 0 h 4"/>
                <a:gd name="T2" fmla="*/ 1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4"/>
                  </a:moveTo>
                  <a:lnTo>
                    <a:pt x="5664" y="0"/>
                  </a:lnTo>
                  <a:lnTo>
                    <a:pt x="0" y="4"/>
                  </a:lnTo>
                  <a:lnTo>
                    <a:pt x="5664" y="4"/>
                  </a:lnTo>
                  <a:close/>
                </a:path>
              </a:pathLst>
            </a:custGeom>
            <a:solidFill>
              <a:schemeClr val="tx1"/>
            </a:solidFill>
            <a:ln w="9525">
              <a:solidFill>
                <a:schemeClr val="tx1"/>
              </a:solidFill>
              <a:round/>
              <a:headEnd/>
              <a:tailEnd/>
            </a:ln>
          </p:spPr>
          <p:txBody>
            <a:bodyPr/>
            <a:lstStyle/>
            <a:p>
              <a:endParaRPr lang="en-US"/>
            </a:p>
          </p:txBody>
        </p:sp>
        <p:sp>
          <p:nvSpPr>
            <p:cNvPr id="116298" name="Freeform 1132"/>
            <p:cNvSpPr>
              <a:spLocks/>
            </p:cNvSpPr>
            <p:nvPr/>
          </p:nvSpPr>
          <p:spPr bwMode="auto">
            <a:xfrm>
              <a:off x="2434" y="5473"/>
              <a:ext cx="944" cy="1"/>
            </a:xfrm>
            <a:custGeom>
              <a:avLst/>
              <a:gdLst>
                <a:gd name="T0" fmla="*/ 1 w 5664"/>
                <a:gd name="T1" fmla="*/ 0 h 4"/>
                <a:gd name="T2" fmla="*/ 0 w 5664"/>
                <a:gd name="T3" fmla="*/ 0 h 4"/>
                <a:gd name="T4" fmla="*/ 0 w 5664"/>
                <a:gd name="T5" fmla="*/ 0 h 4"/>
                <a:gd name="T6" fmla="*/ 1 w 5664"/>
                <a:gd name="T7" fmla="*/ 0 h 4"/>
                <a:gd name="T8" fmla="*/ 0 60000 65536"/>
                <a:gd name="T9" fmla="*/ 0 60000 65536"/>
                <a:gd name="T10" fmla="*/ 0 60000 65536"/>
                <a:gd name="T11" fmla="*/ 0 60000 65536"/>
                <a:gd name="T12" fmla="*/ 0 w 5664"/>
                <a:gd name="T13" fmla="*/ 0 h 4"/>
                <a:gd name="T14" fmla="*/ 5664 w 5664"/>
                <a:gd name="T15" fmla="*/ 4 h 4"/>
              </a:gdLst>
              <a:ahLst/>
              <a:cxnLst>
                <a:cxn ang="T8">
                  <a:pos x="T0" y="T1"/>
                </a:cxn>
                <a:cxn ang="T9">
                  <a:pos x="T2" y="T3"/>
                </a:cxn>
                <a:cxn ang="T10">
                  <a:pos x="T4" y="T5"/>
                </a:cxn>
                <a:cxn ang="T11">
                  <a:pos x="T6" y="T7"/>
                </a:cxn>
              </a:cxnLst>
              <a:rect l="T12" t="T13" r="T14" b="T15"/>
              <a:pathLst>
                <a:path w="5664" h="4">
                  <a:moveTo>
                    <a:pt x="5664" y="0"/>
                  </a:moveTo>
                  <a:lnTo>
                    <a:pt x="0" y="4"/>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299" name="Rectangle 1133"/>
            <p:cNvSpPr>
              <a:spLocks noChangeArrowheads="1"/>
            </p:cNvSpPr>
            <p:nvPr/>
          </p:nvSpPr>
          <p:spPr bwMode="auto">
            <a:xfrm>
              <a:off x="2434" y="5473"/>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300" name="Freeform 1134"/>
            <p:cNvSpPr>
              <a:spLocks/>
            </p:cNvSpPr>
            <p:nvPr/>
          </p:nvSpPr>
          <p:spPr bwMode="auto">
            <a:xfrm>
              <a:off x="2434" y="5487"/>
              <a:ext cx="944" cy="1"/>
            </a:xfrm>
            <a:custGeom>
              <a:avLst/>
              <a:gdLst>
                <a:gd name="T0" fmla="*/ 1 w 5664"/>
                <a:gd name="T1" fmla="*/ 0 h 8"/>
                <a:gd name="T2" fmla="*/ 1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8"/>
                  </a:moveTo>
                  <a:lnTo>
                    <a:pt x="5664" y="0"/>
                  </a:lnTo>
                  <a:lnTo>
                    <a:pt x="0" y="8"/>
                  </a:lnTo>
                  <a:lnTo>
                    <a:pt x="5664" y="8"/>
                  </a:lnTo>
                  <a:close/>
                </a:path>
              </a:pathLst>
            </a:custGeom>
            <a:solidFill>
              <a:schemeClr val="tx1"/>
            </a:solidFill>
            <a:ln w="9525">
              <a:solidFill>
                <a:schemeClr val="tx1"/>
              </a:solidFill>
              <a:round/>
              <a:headEnd/>
              <a:tailEnd/>
            </a:ln>
          </p:spPr>
          <p:txBody>
            <a:bodyPr/>
            <a:lstStyle/>
            <a:p>
              <a:endParaRPr lang="en-US"/>
            </a:p>
          </p:txBody>
        </p:sp>
        <p:sp>
          <p:nvSpPr>
            <p:cNvPr id="116301" name="Freeform 1135"/>
            <p:cNvSpPr>
              <a:spLocks/>
            </p:cNvSpPr>
            <p:nvPr/>
          </p:nvSpPr>
          <p:spPr bwMode="auto">
            <a:xfrm>
              <a:off x="2434" y="5487"/>
              <a:ext cx="944" cy="1"/>
            </a:xfrm>
            <a:custGeom>
              <a:avLst/>
              <a:gdLst>
                <a:gd name="T0" fmla="*/ 1 w 5664"/>
                <a:gd name="T1" fmla="*/ 0 h 8"/>
                <a:gd name="T2" fmla="*/ 0 w 5664"/>
                <a:gd name="T3" fmla="*/ 0 h 8"/>
                <a:gd name="T4" fmla="*/ 0 w 5664"/>
                <a:gd name="T5" fmla="*/ 0 h 8"/>
                <a:gd name="T6" fmla="*/ 1 w 5664"/>
                <a:gd name="T7" fmla="*/ 0 h 8"/>
                <a:gd name="T8" fmla="*/ 0 60000 65536"/>
                <a:gd name="T9" fmla="*/ 0 60000 65536"/>
                <a:gd name="T10" fmla="*/ 0 60000 65536"/>
                <a:gd name="T11" fmla="*/ 0 60000 65536"/>
                <a:gd name="T12" fmla="*/ 0 w 5664"/>
                <a:gd name="T13" fmla="*/ 0 h 8"/>
                <a:gd name="T14" fmla="*/ 5664 w 5664"/>
                <a:gd name="T15" fmla="*/ 8 h 8"/>
              </a:gdLst>
              <a:ahLst/>
              <a:cxnLst>
                <a:cxn ang="T8">
                  <a:pos x="T0" y="T1"/>
                </a:cxn>
                <a:cxn ang="T9">
                  <a:pos x="T2" y="T3"/>
                </a:cxn>
                <a:cxn ang="T10">
                  <a:pos x="T4" y="T5"/>
                </a:cxn>
                <a:cxn ang="T11">
                  <a:pos x="T6" y="T7"/>
                </a:cxn>
              </a:cxnLst>
              <a:rect l="T12" t="T13" r="T14" b="T15"/>
              <a:pathLst>
                <a:path w="5664" h="8">
                  <a:moveTo>
                    <a:pt x="5664" y="0"/>
                  </a:moveTo>
                  <a:lnTo>
                    <a:pt x="0" y="8"/>
                  </a:lnTo>
                  <a:lnTo>
                    <a:pt x="0" y="0"/>
                  </a:lnTo>
                  <a:lnTo>
                    <a:pt x="5664" y="0"/>
                  </a:lnTo>
                  <a:close/>
                </a:path>
              </a:pathLst>
            </a:custGeom>
            <a:solidFill>
              <a:schemeClr val="tx1"/>
            </a:solidFill>
            <a:ln w="9525">
              <a:solidFill>
                <a:schemeClr val="tx1"/>
              </a:solidFill>
              <a:round/>
              <a:headEnd/>
              <a:tailEnd/>
            </a:ln>
          </p:spPr>
          <p:txBody>
            <a:bodyPr/>
            <a:lstStyle/>
            <a:p>
              <a:endParaRPr lang="en-US"/>
            </a:p>
          </p:txBody>
        </p:sp>
        <p:sp>
          <p:nvSpPr>
            <p:cNvPr id="116302" name="Rectangle 1136"/>
            <p:cNvSpPr>
              <a:spLocks noChangeArrowheads="1"/>
            </p:cNvSpPr>
            <p:nvPr/>
          </p:nvSpPr>
          <p:spPr bwMode="auto">
            <a:xfrm>
              <a:off x="2434" y="5487"/>
              <a:ext cx="944" cy="1"/>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303" name="Freeform 1137"/>
            <p:cNvSpPr>
              <a:spLocks/>
            </p:cNvSpPr>
            <p:nvPr/>
          </p:nvSpPr>
          <p:spPr bwMode="auto">
            <a:xfrm>
              <a:off x="2085" y="5465"/>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7" y="32"/>
                  </a:moveTo>
                  <a:lnTo>
                    <a:pt x="368" y="24"/>
                  </a:lnTo>
                  <a:lnTo>
                    <a:pt x="0" y="0"/>
                  </a:lnTo>
                  <a:lnTo>
                    <a:pt x="367" y="32"/>
                  </a:lnTo>
                  <a:close/>
                </a:path>
              </a:pathLst>
            </a:custGeom>
            <a:solidFill>
              <a:schemeClr val="tx1"/>
            </a:solidFill>
            <a:ln w="9525">
              <a:solidFill>
                <a:schemeClr val="tx1"/>
              </a:solidFill>
              <a:round/>
              <a:headEnd/>
              <a:tailEnd/>
            </a:ln>
          </p:spPr>
          <p:txBody>
            <a:bodyPr/>
            <a:lstStyle/>
            <a:p>
              <a:endParaRPr lang="en-US"/>
            </a:p>
          </p:txBody>
        </p:sp>
        <p:sp>
          <p:nvSpPr>
            <p:cNvPr id="116304" name="Freeform 1138"/>
            <p:cNvSpPr>
              <a:spLocks/>
            </p:cNvSpPr>
            <p:nvPr/>
          </p:nvSpPr>
          <p:spPr bwMode="auto">
            <a:xfrm>
              <a:off x="2085" y="5463"/>
              <a:ext cx="61" cy="6"/>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05" name="Freeform 1139"/>
            <p:cNvSpPr>
              <a:spLocks/>
            </p:cNvSpPr>
            <p:nvPr/>
          </p:nvSpPr>
          <p:spPr bwMode="auto">
            <a:xfrm>
              <a:off x="2085" y="5463"/>
              <a:ext cx="61" cy="7"/>
            </a:xfrm>
            <a:custGeom>
              <a:avLst/>
              <a:gdLst>
                <a:gd name="T0" fmla="*/ 0 w 368"/>
                <a:gd name="T1" fmla="*/ 0 h 40"/>
                <a:gd name="T2" fmla="*/ 0 w 368"/>
                <a:gd name="T3" fmla="*/ 0 h 40"/>
                <a:gd name="T4" fmla="*/ 0 w 368"/>
                <a:gd name="T5" fmla="*/ 0 h 40"/>
                <a:gd name="T6" fmla="*/ 0 w 368"/>
                <a:gd name="T7" fmla="*/ 0 h 40"/>
                <a:gd name="T8" fmla="*/ 0 w 368"/>
                <a:gd name="T9" fmla="*/ 0 h 40"/>
                <a:gd name="T10" fmla="*/ 0 60000 65536"/>
                <a:gd name="T11" fmla="*/ 0 60000 65536"/>
                <a:gd name="T12" fmla="*/ 0 60000 65536"/>
                <a:gd name="T13" fmla="*/ 0 60000 65536"/>
                <a:gd name="T14" fmla="*/ 0 60000 65536"/>
                <a:gd name="T15" fmla="*/ 0 w 368"/>
                <a:gd name="T16" fmla="*/ 0 h 40"/>
                <a:gd name="T17" fmla="*/ 368 w 368"/>
                <a:gd name="T18" fmla="*/ 40 h 40"/>
              </a:gdLst>
              <a:ahLst/>
              <a:cxnLst>
                <a:cxn ang="T10">
                  <a:pos x="T0" y="T1"/>
                </a:cxn>
                <a:cxn ang="T11">
                  <a:pos x="T2" y="T3"/>
                </a:cxn>
                <a:cxn ang="T12">
                  <a:pos x="T4" y="T5"/>
                </a:cxn>
                <a:cxn ang="T13">
                  <a:pos x="T6" y="T7"/>
                </a:cxn>
                <a:cxn ang="T14">
                  <a:pos x="T8" y="T9"/>
                </a:cxn>
              </a:cxnLst>
              <a:rect l="T15" t="T16" r="T17" b="T18"/>
              <a:pathLst>
                <a:path w="368" h="40">
                  <a:moveTo>
                    <a:pt x="367" y="40"/>
                  </a:moveTo>
                  <a:lnTo>
                    <a:pt x="368" y="32"/>
                  </a:lnTo>
                  <a:lnTo>
                    <a:pt x="0" y="0"/>
                  </a:lnTo>
                  <a:lnTo>
                    <a:pt x="0" y="8"/>
                  </a:lnTo>
                  <a:lnTo>
                    <a:pt x="367" y="40"/>
                  </a:lnTo>
                  <a:close/>
                </a:path>
              </a:pathLst>
            </a:custGeom>
            <a:solidFill>
              <a:schemeClr val="tx1"/>
            </a:solidFill>
            <a:ln w="0">
              <a:solidFill>
                <a:schemeClr val="tx1"/>
              </a:solidFill>
              <a:round/>
              <a:headEnd/>
              <a:tailEnd/>
            </a:ln>
          </p:spPr>
          <p:txBody>
            <a:bodyPr/>
            <a:lstStyle/>
            <a:p>
              <a:endParaRPr lang="en-US"/>
            </a:p>
          </p:txBody>
        </p:sp>
        <p:sp>
          <p:nvSpPr>
            <p:cNvPr id="116306" name="Freeform 1140"/>
            <p:cNvSpPr>
              <a:spLocks/>
            </p:cNvSpPr>
            <p:nvPr/>
          </p:nvSpPr>
          <p:spPr bwMode="auto">
            <a:xfrm>
              <a:off x="2097" y="5324"/>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07" name="Freeform 1141"/>
            <p:cNvSpPr>
              <a:spLocks/>
            </p:cNvSpPr>
            <p:nvPr/>
          </p:nvSpPr>
          <p:spPr bwMode="auto">
            <a:xfrm>
              <a:off x="2097" y="5323"/>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08" name="Freeform 1142"/>
            <p:cNvSpPr>
              <a:spLocks/>
            </p:cNvSpPr>
            <p:nvPr/>
          </p:nvSpPr>
          <p:spPr bwMode="auto">
            <a:xfrm>
              <a:off x="2097" y="5323"/>
              <a:ext cx="61" cy="6"/>
            </a:xfrm>
            <a:custGeom>
              <a:avLst/>
              <a:gdLst>
                <a:gd name="T0" fmla="*/ 0 w 368"/>
                <a:gd name="T1" fmla="*/ 0 h 36"/>
                <a:gd name="T2" fmla="*/ 0 w 368"/>
                <a:gd name="T3" fmla="*/ 0 h 36"/>
                <a:gd name="T4" fmla="*/ 0 w 368"/>
                <a:gd name="T5" fmla="*/ 0 h 36"/>
                <a:gd name="T6" fmla="*/ 0 w 368"/>
                <a:gd name="T7" fmla="*/ 0 h 36"/>
                <a:gd name="T8" fmla="*/ 0 w 368"/>
                <a:gd name="T9" fmla="*/ 0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116309" name="Freeform 1143"/>
            <p:cNvSpPr>
              <a:spLocks/>
            </p:cNvSpPr>
            <p:nvPr/>
          </p:nvSpPr>
          <p:spPr bwMode="auto">
            <a:xfrm>
              <a:off x="2098" y="5310"/>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10" name="Freeform 1144"/>
            <p:cNvSpPr>
              <a:spLocks/>
            </p:cNvSpPr>
            <p:nvPr/>
          </p:nvSpPr>
          <p:spPr bwMode="auto">
            <a:xfrm>
              <a:off x="2098" y="5308"/>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311" name="Freeform 1145"/>
            <p:cNvSpPr>
              <a:spLocks/>
            </p:cNvSpPr>
            <p:nvPr/>
          </p:nvSpPr>
          <p:spPr bwMode="auto">
            <a:xfrm>
              <a:off x="2098" y="5308"/>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116312" name="Freeform 1146"/>
            <p:cNvSpPr>
              <a:spLocks/>
            </p:cNvSpPr>
            <p:nvPr/>
          </p:nvSpPr>
          <p:spPr bwMode="auto">
            <a:xfrm>
              <a:off x="2085" y="5465"/>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368"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13" name="Freeform 1147"/>
            <p:cNvSpPr>
              <a:spLocks/>
            </p:cNvSpPr>
            <p:nvPr/>
          </p:nvSpPr>
          <p:spPr bwMode="auto">
            <a:xfrm>
              <a:off x="2085" y="5464"/>
              <a:ext cx="61" cy="5"/>
            </a:xfrm>
            <a:custGeom>
              <a:avLst/>
              <a:gdLst>
                <a:gd name="T0" fmla="*/ 0 w 368"/>
                <a:gd name="T1" fmla="*/ 0 h 32"/>
                <a:gd name="T2" fmla="*/ 0 w 368"/>
                <a:gd name="T3" fmla="*/ 0 h 32"/>
                <a:gd name="T4" fmla="*/ 0 w 368"/>
                <a:gd name="T5" fmla="*/ 0 h 32"/>
                <a:gd name="T6" fmla="*/ 0 w 368"/>
                <a:gd name="T7" fmla="*/ 0 h 32"/>
                <a:gd name="T8" fmla="*/ 0 60000 65536"/>
                <a:gd name="T9" fmla="*/ 0 60000 65536"/>
                <a:gd name="T10" fmla="*/ 0 60000 65536"/>
                <a:gd name="T11" fmla="*/ 0 60000 65536"/>
                <a:gd name="T12" fmla="*/ 0 w 368"/>
                <a:gd name="T13" fmla="*/ 0 h 32"/>
                <a:gd name="T14" fmla="*/ 368 w 368"/>
                <a:gd name="T15" fmla="*/ 32 h 32"/>
              </a:gdLst>
              <a:ahLst/>
              <a:cxnLst>
                <a:cxn ang="T8">
                  <a:pos x="T0" y="T1"/>
                </a:cxn>
                <a:cxn ang="T9">
                  <a:pos x="T2" y="T3"/>
                </a:cxn>
                <a:cxn ang="T10">
                  <a:pos x="T4" y="T5"/>
                </a:cxn>
                <a:cxn ang="T11">
                  <a:pos x="T6" y="T7"/>
                </a:cxn>
              </a:cxnLst>
              <a:rect l="T12" t="T13" r="T14" b="T15"/>
              <a:pathLst>
                <a:path w="368" h="32">
                  <a:moveTo>
                    <a:pt x="368" y="32"/>
                  </a:moveTo>
                  <a:lnTo>
                    <a:pt x="0" y="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14" name="Freeform 1148"/>
            <p:cNvSpPr>
              <a:spLocks/>
            </p:cNvSpPr>
            <p:nvPr/>
          </p:nvSpPr>
          <p:spPr bwMode="auto">
            <a:xfrm>
              <a:off x="2085" y="5464"/>
              <a:ext cx="61" cy="6"/>
            </a:xfrm>
            <a:custGeom>
              <a:avLst/>
              <a:gdLst>
                <a:gd name="T0" fmla="*/ 0 w 368"/>
                <a:gd name="T1" fmla="*/ 0 h 36"/>
                <a:gd name="T2" fmla="*/ 0 w 368"/>
                <a:gd name="T3" fmla="*/ 0 h 36"/>
                <a:gd name="T4" fmla="*/ 0 w 368"/>
                <a:gd name="T5" fmla="*/ 0 h 36"/>
                <a:gd name="T6" fmla="*/ 0 w 368"/>
                <a:gd name="T7" fmla="*/ 0 h 36"/>
                <a:gd name="T8" fmla="*/ 0 w 368"/>
                <a:gd name="T9" fmla="*/ 0 h 36"/>
                <a:gd name="T10" fmla="*/ 0 60000 65536"/>
                <a:gd name="T11" fmla="*/ 0 60000 65536"/>
                <a:gd name="T12" fmla="*/ 0 60000 65536"/>
                <a:gd name="T13" fmla="*/ 0 60000 65536"/>
                <a:gd name="T14" fmla="*/ 0 60000 65536"/>
                <a:gd name="T15" fmla="*/ 0 w 368"/>
                <a:gd name="T16" fmla="*/ 0 h 36"/>
                <a:gd name="T17" fmla="*/ 368 w 368"/>
                <a:gd name="T18" fmla="*/ 36 h 36"/>
              </a:gdLst>
              <a:ahLst/>
              <a:cxnLst>
                <a:cxn ang="T10">
                  <a:pos x="T0" y="T1"/>
                </a:cxn>
                <a:cxn ang="T11">
                  <a:pos x="T2" y="T3"/>
                </a:cxn>
                <a:cxn ang="T12">
                  <a:pos x="T4" y="T5"/>
                </a:cxn>
                <a:cxn ang="T13">
                  <a:pos x="T6" y="T7"/>
                </a:cxn>
                <a:cxn ang="T14">
                  <a:pos x="T8" y="T9"/>
                </a:cxn>
              </a:cxnLst>
              <a:rect l="T15" t="T16" r="T17" b="T18"/>
              <a:pathLst>
                <a:path w="368" h="36">
                  <a:moveTo>
                    <a:pt x="368" y="36"/>
                  </a:moveTo>
                  <a:lnTo>
                    <a:pt x="368" y="32"/>
                  </a:lnTo>
                  <a:lnTo>
                    <a:pt x="0"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116315" name="Freeform 1149"/>
            <p:cNvSpPr>
              <a:spLocks/>
            </p:cNvSpPr>
            <p:nvPr/>
          </p:nvSpPr>
          <p:spPr bwMode="auto">
            <a:xfrm>
              <a:off x="2083" y="5479"/>
              <a:ext cx="62" cy="5"/>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316" name="Freeform 1150"/>
            <p:cNvSpPr>
              <a:spLocks/>
            </p:cNvSpPr>
            <p:nvPr/>
          </p:nvSpPr>
          <p:spPr bwMode="auto">
            <a:xfrm>
              <a:off x="2083" y="5477"/>
              <a:ext cx="62" cy="6"/>
            </a:xfrm>
            <a:custGeom>
              <a:avLst/>
              <a:gdLst>
                <a:gd name="T0" fmla="*/ 0 w 369"/>
                <a:gd name="T1" fmla="*/ 0 h 32"/>
                <a:gd name="T2" fmla="*/ 0 w 369"/>
                <a:gd name="T3" fmla="*/ 0 h 32"/>
                <a:gd name="T4" fmla="*/ 0 w 369"/>
                <a:gd name="T5" fmla="*/ 0 h 32"/>
                <a:gd name="T6" fmla="*/ 0 w 369"/>
                <a:gd name="T7" fmla="*/ 0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9"/>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317" name="Freeform 1151"/>
            <p:cNvSpPr>
              <a:spLocks/>
            </p:cNvSpPr>
            <p:nvPr/>
          </p:nvSpPr>
          <p:spPr bwMode="auto">
            <a:xfrm>
              <a:off x="2083" y="5477"/>
              <a:ext cx="62" cy="7"/>
            </a:xfrm>
            <a:custGeom>
              <a:avLst/>
              <a:gdLst>
                <a:gd name="T0" fmla="*/ 0 w 369"/>
                <a:gd name="T1" fmla="*/ 0 h 41"/>
                <a:gd name="T2" fmla="*/ 0 w 369"/>
                <a:gd name="T3" fmla="*/ 0 h 41"/>
                <a:gd name="T4" fmla="*/ 0 w 369"/>
                <a:gd name="T5" fmla="*/ 0 h 41"/>
                <a:gd name="T6" fmla="*/ 0 w 369"/>
                <a:gd name="T7" fmla="*/ 0 h 41"/>
                <a:gd name="T8" fmla="*/ 0 w 369"/>
                <a:gd name="T9" fmla="*/ 0 h 41"/>
                <a:gd name="T10" fmla="*/ 0 60000 65536"/>
                <a:gd name="T11" fmla="*/ 0 60000 65536"/>
                <a:gd name="T12" fmla="*/ 0 60000 65536"/>
                <a:gd name="T13" fmla="*/ 0 60000 65536"/>
                <a:gd name="T14" fmla="*/ 0 60000 65536"/>
                <a:gd name="T15" fmla="*/ 0 w 369"/>
                <a:gd name="T16" fmla="*/ 0 h 41"/>
                <a:gd name="T17" fmla="*/ 369 w 369"/>
                <a:gd name="T18" fmla="*/ 41 h 41"/>
              </a:gdLst>
              <a:ahLst/>
              <a:cxnLst>
                <a:cxn ang="T10">
                  <a:pos x="T0" y="T1"/>
                </a:cxn>
                <a:cxn ang="T11">
                  <a:pos x="T2" y="T3"/>
                </a:cxn>
                <a:cxn ang="T12">
                  <a:pos x="T4" y="T5"/>
                </a:cxn>
                <a:cxn ang="T13">
                  <a:pos x="T6" y="T7"/>
                </a:cxn>
                <a:cxn ang="T14">
                  <a:pos x="T8" y="T9"/>
                </a:cxn>
              </a:cxnLst>
              <a:rect l="T15" t="T16" r="T17" b="T18"/>
              <a:pathLst>
                <a:path w="369" h="41">
                  <a:moveTo>
                    <a:pt x="368" y="41"/>
                  </a:moveTo>
                  <a:lnTo>
                    <a:pt x="369" y="32"/>
                  </a:lnTo>
                  <a:lnTo>
                    <a:pt x="1" y="0"/>
                  </a:lnTo>
                  <a:lnTo>
                    <a:pt x="0" y="9"/>
                  </a:lnTo>
                  <a:lnTo>
                    <a:pt x="368" y="41"/>
                  </a:lnTo>
                  <a:close/>
                </a:path>
              </a:pathLst>
            </a:custGeom>
            <a:solidFill>
              <a:schemeClr val="tx1"/>
            </a:solidFill>
            <a:ln w="0">
              <a:solidFill>
                <a:schemeClr val="tx1"/>
              </a:solidFill>
              <a:round/>
              <a:headEnd/>
              <a:tailEnd/>
            </a:ln>
          </p:spPr>
          <p:txBody>
            <a:bodyPr/>
            <a:lstStyle/>
            <a:p>
              <a:endParaRPr lang="en-US"/>
            </a:p>
          </p:txBody>
        </p:sp>
        <p:sp>
          <p:nvSpPr>
            <p:cNvPr id="116318" name="Freeform 1152"/>
            <p:cNvSpPr>
              <a:spLocks/>
            </p:cNvSpPr>
            <p:nvPr/>
          </p:nvSpPr>
          <p:spPr bwMode="auto">
            <a:xfrm>
              <a:off x="2139" y="5438"/>
              <a:ext cx="8" cy="90"/>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3"/>
                  </a:moveTo>
                  <a:lnTo>
                    <a:pt x="17" y="535"/>
                  </a:lnTo>
                  <a:lnTo>
                    <a:pt x="47" y="0"/>
                  </a:lnTo>
                  <a:lnTo>
                    <a:pt x="0" y="533"/>
                  </a:lnTo>
                  <a:close/>
                </a:path>
              </a:pathLst>
            </a:custGeom>
            <a:solidFill>
              <a:schemeClr val="tx1"/>
            </a:solidFill>
            <a:ln w="9525">
              <a:solidFill>
                <a:schemeClr val="tx1"/>
              </a:solidFill>
              <a:round/>
              <a:headEnd/>
              <a:tailEnd/>
            </a:ln>
          </p:spPr>
          <p:txBody>
            <a:bodyPr/>
            <a:lstStyle/>
            <a:p>
              <a:endParaRPr lang="en-US"/>
            </a:p>
          </p:txBody>
        </p:sp>
        <p:sp>
          <p:nvSpPr>
            <p:cNvPr id="116319" name="Freeform 1153"/>
            <p:cNvSpPr>
              <a:spLocks/>
            </p:cNvSpPr>
            <p:nvPr/>
          </p:nvSpPr>
          <p:spPr bwMode="auto">
            <a:xfrm>
              <a:off x="2142" y="5438"/>
              <a:ext cx="8" cy="90"/>
            </a:xfrm>
            <a:custGeom>
              <a:avLst/>
              <a:gdLst>
                <a:gd name="T0" fmla="*/ 0 w 47"/>
                <a:gd name="T1" fmla="*/ 0 h 535"/>
                <a:gd name="T2" fmla="*/ 0 w 47"/>
                <a:gd name="T3" fmla="*/ 0 h 535"/>
                <a:gd name="T4" fmla="*/ 0 w 47"/>
                <a:gd name="T5" fmla="*/ 0 h 535"/>
                <a:gd name="T6" fmla="*/ 0 w 47"/>
                <a:gd name="T7" fmla="*/ 0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5"/>
                  </a:moveTo>
                  <a:lnTo>
                    <a:pt x="30" y="0"/>
                  </a:lnTo>
                  <a:lnTo>
                    <a:pt x="47" y="1"/>
                  </a:lnTo>
                  <a:lnTo>
                    <a:pt x="0" y="535"/>
                  </a:lnTo>
                  <a:close/>
                </a:path>
              </a:pathLst>
            </a:custGeom>
            <a:solidFill>
              <a:schemeClr val="tx1"/>
            </a:solidFill>
            <a:ln w="9525">
              <a:solidFill>
                <a:schemeClr val="tx1"/>
              </a:solidFill>
              <a:round/>
              <a:headEnd/>
              <a:tailEnd/>
            </a:ln>
          </p:spPr>
          <p:txBody>
            <a:bodyPr/>
            <a:lstStyle/>
            <a:p>
              <a:endParaRPr lang="en-US"/>
            </a:p>
          </p:txBody>
        </p:sp>
        <p:sp>
          <p:nvSpPr>
            <p:cNvPr id="116320" name="Freeform 1154"/>
            <p:cNvSpPr>
              <a:spLocks/>
            </p:cNvSpPr>
            <p:nvPr/>
          </p:nvSpPr>
          <p:spPr bwMode="auto">
            <a:xfrm>
              <a:off x="2139" y="5438"/>
              <a:ext cx="11" cy="90"/>
            </a:xfrm>
            <a:custGeom>
              <a:avLst/>
              <a:gdLst>
                <a:gd name="T0" fmla="*/ 0 w 64"/>
                <a:gd name="T1" fmla="*/ 0 h 535"/>
                <a:gd name="T2" fmla="*/ 0 w 64"/>
                <a:gd name="T3" fmla="*/ 0 h 535"/>
                <a:gd name="T4" fmla="*/ 0 w 64"/>
                <a:gd name="T5" fmla="*/ 0 h 535"/>
                <a:gd name="T6" fmla="*/ 0 w 64"/>
                <a:gd name="T7" fmla="*/ 0 h 535"/>
                <a:gd name="T8" fmla="*/ 0 w 64"/>
                <a:gd name="T9" fmla="*/ 0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3"/>
                  </a:moveTo>
                  <a:lnTo>
                    <a:pt x="17" y="535"/>
                  </a:lnTo>
                  <a:lnTo>
                    <a:pt x="64" y="1"/>
                  </a:lnTo>
                  <a:lnTo>
                    <a:pt x="47" y="0"/>
                  </a:lnTo>
                  <a:lnTo>
                    <a:pt x="0" y="533"/>
                  </a:lnTo>
                  <a:close/>
                </a:path>
              </a:pathLst>
            </a:custGeom>
            <a:solidFill>
              <a:schemeClr val="tx1"/>
            </a:solidFill>
            <a:ln w="0">
              <a:solidFill>
                <a:schemeClr val="tx1"/>
              </a:solidFill>
              <a:round/>
              <a:headEnd/>
              <a:tailEnd/>
            </a:ln>
          </p:spPr>
          <p:txBody>
            <a:bodyPr/>
            <a:lstStyle/>
            <a:p>
              <a:endParaRPr lang="en-US"/>
            </a:p>
          </p:txBody>
        </p:sp>
        <p:sp>
          <p:nvSpPr>
            <p:cNvPr id="116321" name="Freeform 1155"/>
            <p:cNvSpPr>
              <a:spLocks/>
            </p:cNvSpPr>
            <p:nvPr/>
          </p:nvSpPr>
          <p:spPr bwMode="auto">
            <a:xfrm>
              <a:off x="2137" y="5399"/>
              <a:ext cx="15" cy="5"/>
            </a:xfrm>
            <a:custGeom>
              <a:avLst/>
              <a:gdLst>
                <a:gd name="T0" fmla="*/ 0 w 92"/>
                <a:gd name="T1" fmla="*/ 0 h 28"/>
                <a:gd name="T2" fmla="*/ 0 w 92"/>
                <a:gd name="T3" fmla="*/ 0 h 28"/>
                <a:gd name="T4" fmla="*/ 0 w 92"/>
                <a:gd name="T5" fmla="*/ 0 h 28"/>
                <a:gd name="T6" fmla="*/ 0 w 92"/>
                <a:gd name="T7" fmla="*/ 0 h 28"/>
                <a:gd name="T8" fmla="*/ 0 60000 65536"/>
                <a:gd name="T9" fmla="*/ 0 60000 65536"/>
                <a:gd name="T10" fmla="*/ 0 60000 65536"/>
                <a:gd name="T11" fmla="*/ 0 60000 65536"/>
                <a:gd name="T12" fmla="*/ 0 w 92"/>
                <a:gd name="T13" fmla="*/ 0 h 28"/>
                <a:gd name="T14" fmla="*/ 92 w 92"/>
                <a:gd name="T15" fmla="*/ 28 h 28"/>
              </a:gdLst>
              <a:ahLst/>
              <a:cxnLst>
                <a:cxn ang="T8">
                  <a:pos x="T0" y="T1"/>
                </a:cxn>
                <a:cxn ang="T9">
                  <a:pos x="T2" y="T3"/>
                </a:cxn>
                <a:cxn ang="T10">
                  <a:pos x="T4" y="T5"/>
                </a:cxn>
                <a:cxn ang="T11">
                  <a:pos x="T6" y="T7"/>
                </a:cxn>
              </a:cxnLst>
              <a:rect l="T12" t="T13" r="T14" b="T15"/>
              <a:pathLst>
                <a:path w="92" h="28">
                  <a:moveTo>
                    <a:pt x="92" y="0"/>
                  </a:moveTo>
                  <a:lnTo>
                    <a:pt x="90" y="16"/>
                  </a:lnTo>
                  <a:lnTo>
                    <a:pt x="0" y="28"/>
                  </a:lnTo>
                  <a:lnTo>
                    <a:pt x="92" y="0"/>
                  </a:lnTo>
                  <a:close/>
                </a:path>
              </a:pathLst>
            </a:custGeom>
            <a:solidFill>
              <a:schemeClr val="tx1"/>
            </a:solidFill>
            <a:ln w="9525">
              <a:solidFill>
                <a:schemeClr val="tx1"/>
              </a:solidFill>
              <a:round/>
              <a:headEnd/>
              <a:tailEnd/>
            </a:ln>
          </p:spPr>
          <p:txBody>
            <a:bodyPr/>
            <a:lstStyle/>
            <a:p>
              <a:endParaRPr lang="en-US"/>
            </a:p>
          </p:txBody>
        </p:sp>
        <p:sp>
          <p:nvSpPr>
            <p:cNvPr id="116322" name="Freeform 1156"/>
            <p:cNvSpPr>
              <a:spLocks/>
            </p:cNvSpPr>
            <p:nvPr/>
          </p:nvSpPr>
          <p:spPr bwMode="auto">
            <a:xfrm>
              <a:off x="2137" y="5402"/>
              <a:ext cx="15" cy="4"/>
            </a:xfrm>
            <a:custGeom>
              <a:avLst/>
              <a:gdLst>
                <a:gd name="T0" fmla="*/ 0 w 90"/>
                <a:gd name="T1" fmla="*/ 0 h 25"/>
                <a:gd name="T2" fmla="*/ 0 w 90"/>
                <a:gd name="T3" fmla="*/ 0 h 25"/>
                <a:gd name="T4" fmla="*/ 0 w 90"/>
                <a:gd name="T5" fmla="*/ 0 h 25"/>
                <a:gd name="T6" fmla="*/ 0 w 90"/>
                <a:gd name="T7" fmla="*/ 0 h 25"/>
                <a:gd name="T8" fmla="*/ 0 60000 65536"/>
                <a:gd name="T9" fmla="*/ 0 60000 65536"/>
                <a:gd name="T10" fmla="*/ 0 60000 65536"/>
                <a:gd name="T11" fmla="*/ 0 60000 65536"/>
                <a:gd name="T12" fmla="*/ 0 w 90"/>
                <a:gd name="T13" fmla="*/ 0 h 25"/>
                <a:gd name="T14" fmla="*/ 90 w 90"/>
                <a:gd name="T15" fmla="*/ 25 h 25"/>
              </a:gdLst>
              <a:ahLst/>
              <a:cxnLst>
                <a:cxn ang="T8">
                  <a:pos x="T0" y="T1"/>
                </a:cxn>
                <a:cxn ang="T9">
                  <a:pos x="T2" y="T3"/>
                </a:cxn>
                <a:cxn ang="T10">
                  <a:pos x="T4" y="T5"/>
                </a:cxn>
                <a:cxn ang="T11">
                  <a:pos x="T6" y="T7"/>
                </a:cxn>
              </a:cxnLst>
              <a:rect l="T12" t="T13" r="T14" b="T15"/>
              <a:pathLst>
                <a:path w="90" h="25">
                  <a:moveTo>
                    <a:pt x="90" y="0"/>
                  </a:moveTo>
                  <a:lnTo>
                    <a:pt x="0" y="12"/>
                  </a:lnTo>
                  <a:lnTo>
                    <a:pt x="12" y="25"/>
                  </a:lnTo>
                  <a:lnTo>
                    <a:pt x="90" y="0"/>
                  </a:lnTo>
                  <a:close/>
                </a:path>
              </a:pathLst>
            </a:custGeom>
            <a:solidFill>
              <a:schemeClr val="tx1"/>
            </a:solidFill>
            <a:ln w="9525">
              <a:solidFill>
                <a:schemeClr val="tx1"/>
              </a:solidFill>
              <a:round/>
              <a:headEnd/>
              <a:tailEnd/>
            </a:ln>
          </p:spPr>
          <p:txBody>
            <a:bodyPr/>
            <a:lstStyle/>
            <a:p>
              <a:endParaRPr lang="en-US"/>
            </a:p>
          </p:txBody>
        </p:sp>
        <p:sp>
          <p:nvSpPr>
            <p:cNvPr id="116323" name="Freeform 1157"/>
            <p:cNvSpPr>
              <a:spLocks/>
            </p:cNvSpPr>
            <p:nvPr/>
          </p:nvSpPr>
          <p:spPr bwMode="auto">
            <a:xfrm>
              <a:off x="2137" y="5399"/>
              <a:ext cx="15" cy="7"/>
            </a:xfrm>
            <a:custGeom>
              <a:avLst/>
              <a:gdLst>
                <a:gd name="T0" fmla="*/ 0 w 92"/>
                <a:gd name="T1" fmla="*/ 0 h 41"/>
                <a:gd name="T2" fmla="*/ 0 w 92"/>
                <a:gd name="T3" fmla="*/ 0 h 41"/>
                <a:gd name="T4" fmla="*/ 0 w 92"/>
                <a:gd name="T5" fmla="*/ 0 h 41"/>
                <a:gd name="T6" fmla="*/ 0 w 92"/>
                <a:gd name="T7" fmla="*/ 0 h 41"/>
                <a:gd name="T8" fmla="*/ 0 w 92"/>
                <a:gd name="T9" fmla="*/ 0 h 41"/>
                <a:gd name="T10" fmla="*/ 0 60000 65536"/>
                <a:gd name="T11" fmla="*/ 0 60000 65536"/>
                <a:gd name="T12" fmla="*/ 0 60000 65536"/>
                <a:gd name="T13" fmla="*/ 0 60000 65536"/>
                <a:gd name="T14" fmla="*/ 0 60000 65536"/>
                <a:gd name="T15" fmla="*/ 0 w 92"/>
                <a:gd name="T16" fmla="*/ 0 h 41"/>
                <a:gd name="T17" fmla="*/ 92 w 92"/>
                <a:gd name="T18" fmla="*/ 41 h 41"/>
              </a:gdLst>
              <a:ahLst/>
              <a:cxnLst>
                <a:cxn ang="T10">
                  <a:pos x="T0" y="T1"/>
                </a:cxn>
                <a:cxn ang="T11">
                  <a:pos x="T2" y="T3"/>
                </a:cxn>
                <a:cxn ang="T12">
                  <a:pos x="T4" y="T5"/>
                </a:cxn>
                <a:cxn ang="T13">
                  <a:pos x="T6" y="T7"/>
                </a:cxn>
                <a:cxn ang="T14">
                  <a:pos x="T8" y="T9"/>
                </a:cxn>
              </a:cxnLst>
              <a:rect l="T15" t="T16" r="T17" b="T18"/>
              <a:pathLst>
                <a:path w="92" h="41">
                  <a:moveTo>
                    <a:pt x="92" y="0"/>
                  </a:moveTo>
                  <a:lnTo>
                    <a:pt x="90" y="16"/>
                  </a:lnTo>
                  <a:lnTo>
                    <a:pt x="12" y="41"/>
                  </a:lnTo>
                  <a:lnTo>
                    <a:pt x="0" y="28"/>
                  </a:lnTo>
                  <a:lnTo>
                    <a:pt x="92" y="0"/>
                  </a:lnTo>
                  <a:close/>
                </a:path>
              </a:pathLst>
            </a:custGeom>
            <a:solidFill>
              <a:schemeClr val="tx1"/>
            </a:solidFill>
            <a:ln w="0">
              <a:solidFill>
                <a:schemeClr val="tx1"/>
              </a:solidFill>
              <a:round/>
              <a:headEnd/>
              <a:tailEnd/>
            </a:ln>
          </p:spPr>
          <p:txBody>
            <a:bodyPr/>
            <a:lstStyle/>
            <a:p>
              <a:endParaRPr lang="en-US"/>
            </a:p>
          </p:txBody>
        </p:sp>
        <p:sp>
          <p:nvSpPr>
            <p:cNvPr id="116324" name="Freeform 1158"/>
            <p:cNvSpPr>
              <a:spLocks/>
            </p:cNvSpPr>
            <p:nvPr/>
          </p:nvSpPr>
          <p:spPr bwMode="auto">
            <a:xfrm>
              <a:off x="2130" y="5404"/>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3" y="0"/>
                  </a:moveTo>
                  <a:lnTo>
                    <a:pt x="55" y="13"/>
                  </a:lnTo>
                  <a:lnTo>
                    <a:pt x="0" y="84"/>
                  </a:lnTo>
                  <a:lnTo>
                    <a:pt x="43" y="0"/>
                  </a:lnTo>
                  <a:close/>
                </a:path>
              </a:pathLst>
            </a:custGeom>
            <a:solidFill>
              <a:schemeClr val="tx1"/>
            </a:solidFill>
            <a:ln w="9525">
              <a:solidFill>
                <a:schemeClr val="tx1"/>
              </a:solidFill>
              <a:round/>
              <a:headEnd/>
              <a:tailEnd/>
            </a:ln>
          </p:spPr>
          <p:txBody>
            <a:bodyPr/>
            <a:lstStyle/>
            <a:p>
              <a:endParaRPr lang="en-US"/>
            </a:p>
          </p:txBody>
        </p:sp>
        <p:sp>
          <p:nvSpPr>
            <p:cNvPr id="116325" name="Freeform 1159"/>
            <p:cNvSpPr>
              <a:spLocks/>
            </p:cNvSpPr>
            <p:nvPr/>
          </p:nvSpPr>
          <p:spPr bwMode="auto">
            <a:xfrm>
              <a:off x="2130" y="5406"/>
              <a:ext cx="9" cy="12"/>
            </a:xfrm>
            <a:custGeom>
              <a:avLst/>
              <a:gdLst>
                <a:gd name="T0" fmla="*/ 0 w 55"/>
                <a:gd name="T1" fmla="*/ 0 h 72"/>
                <a:gd name="T2" fmla="*/ 0 w 55"/>
                <a:gd name="T3" fmla="*/ 0 h 72"/>
                <a:gd name="T4" fmla="*/ 0 w 55"/>
                <a:gd name="T5" fmla="*/ 0 h 72"/>
                <a:gd name="T6" fmla="*/ 0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1"/>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116326" name="Freeform 1160"/>
            <p:cNvSpPr>
              <a:spLocks/>
            </p:cNvSpPr>
            <p:nvPr/>
          </p:nvSpPr>
          <p:spPr bwMode="auto">
            <a:xfrm>
              <a:off x="2130" y="5404"/>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43" y="0"/>
                  </a:moveTo>
                  <a:lnTo>
                    <a:pt x="55" y="13"/>
                  </a:lnTo>
                  <a:lnTo>
                    <a:pt x="17" y="85"/>
                  </a:lnTo>
                  <a:lnTo>
                    <a:pt x="0" y="84"/>
                  </a:lnTo>
                  <a:lnTo>
                    <a:pt x="43" y="0"/>
                  </a:lnTo>
                  <a:close/>
                </a:path>
              </a:pathLst>
            </a:custGeom>
            <a:solidFill>
              <a:schemeClr val="tx1"/>
            </a:solidFill>
            <a:ln w="0">
              <a:solidFill>
                <a:schemeClr val="tx1"/>
              </a:solidFill>
              <a:round/>
              <a:headEnd/>
              <a:tailEnd/>
            </a:ln>
          </p:spPr>
          <p:txBody>
            <a:bodyPr/>
            <a:lstStyle/>
            <a:p>
              <a:endParaRPr lang="en-US"/>
            </a:p>
          </p:txBody>
        </p:sp>
        <p:sp>
          <p:nvSpPr>
            <p:cNvPr id="116327" name="Freeform 1161"/>
            <p:cNvSpPr>
              <a:spLocks/>
            </p:cNvSpPr>
            <p:nvPr/>
          </p:nvSpPr>
          <p:spPr bwMode="auto">
            <a:xfrm>
              <a:off x="2130" y="5418"/>
              <a:ext cx="4" cy="15"/>
            </a:xfrm>
            <a:custGeom>
              <a:avLst/>
              <a:gdLst>
                <a:gd name="T0" fmla="*/ 0 w 28"/>
                <a:gd name="T1" fmla="*/ 0 h 90"/>
                <a:gd name="T2" fmla="*/ 0 w 28"/>
                <a:gd name="T3" fmla="*/ 0 h 90"/>
                <a:gd name="T4" fmla="*/ 0 w 28"/>
                <a:gd name="T5" fmla="*/ 0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1"/>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116328" name="Freeform 1162"/>
            <p:cNvSpPr>
              <a:spLocks/>
            </p:cNvSpPr>
            <p:nvPr/>
          </p:nvSpPr>
          <p:spPr bwMode="auto">
            <a:xfrm>
              <a:off x="2133" y="5418"/>
              <a:ext cx="4" cy="15"/>
            </a:xfrm>
            <a:custGeom>
              <a:avLst/>
              <a:gdLst>
                <a:gd name="T0" fmla="*/ 0 w 24"/>
                <a:gd name="T1" fmla="*/ 0 h 89"/>
                <a:gd name="T2" fmla="*/ 0 w 24"/>
                <a:gd name="T3" fmla="*/ 0 h 89"/>
                <a:gd name="T4" fmla="*/ 0 w 24"/>
                <a:gd name="T5" fmla="*/ 0 h 89"/>
                <a:gd name="T6" fmla="*/ 0 w 24"/>
                <a:gd name="T7" fmla="*/ 0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0" y="0"/>
                  </a:moveTo>
                  <a:lnTo>
                    <a:pt x="11" y="89"/>
                  </a:lnTo>
                  <a:lnTo>
                    <a:pt x="24" y="78"/>
                  </a:lnTo>
                  <a:lnTo>
                    <a:pt x="0" y="0"/>
                  </a:lnTo>
                  <a:close/>
                </a:path>
              </a:pathLst>
            </a:custGeom>
            <a:solidFill>
              <a:schemeClr val="tx1"/>
            </a:solidFill>
            <a:ln w="9525">
              <a:solidFill>
                <a:schemeClr val="tx1"/>
              </a:solidFill>
              <a:round/>
              <a:headEnd/>
              <a:tailEnd/>
            </a:ln>
          </p:spPr>
          <p:txBody>
            <a:bodyPr/>
            <a:lstStyle/>
            <a:p>
              <a:endParaRPr lang="en-US"/>
            </a:p>
          </p:txBody>
        </p:sp>
        <p:sp>
          <p:nvSpPr>
            <p:cNvPr id="116329" name="Freeform 1163"/>
            <p:cNvSpPr>
              <a:spLocks/>
            </p:cNvSpPr>
            <p:nvPr/>
          </p:nvSpPr>
          <p:spPr bwMode="auto">
            <a:xfrm>
              <a:off x="2130" y="5418"/>
              <a:ext cx="7" cy="15"/>
            </a:xfrm>
            <a:custGeom>
              <a:avLst/>
              <a:gdLst>
                <a:gd name="T0" fmla="*/ 0 w 41"/>
                <a:gd name="T1" fmla="*/ 0 h 90"/>
                <a:gd name="T2" fmla="*/ 0 w 41"/>
                <a:gd name="T3" fmla="*/ 0 h 90"/>
                <a:gd name="T4" fmla="*/ 0 w 41"/>
                <a:gd name="T5" fmla="*/ 0 h 90"/>
                <a:gd name="T6" fmla="*/ 0 w 41"/>
                <a:gd name="T7" fmla="*/ 0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1"/>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116330" name="Freeform 1164"/>
            <p:cNvSpPr>
              <a:spLocks/>
            </p:cNvSpPr>
            <p:nvPr/>
          </p:nvSpPr>
          <p:spPr bwMode="auto">
            <a:xfrm>
              <a:off x="2134" y="5431"/>
              <a:ext cx="14" cy="9"/>
            </a:xfrm>
            <a:custGeom>
              <a:avLst/>
              <a:gdLst>
                <a:gd name="T0" fmla="*/ 0 w 84"/>
                <a:gd name="T1" fmla="*/ 0 h 54"/>
                <a:gd name="T2" fmla="*/ 0 w 84"/>
                <a:gd name="T3" fmla="*/ 0 h 54"/>
                <a:gd name="T4" fmla="*/ 0 w 84"/>
                <a:gd name="T5" fmla="*/ 0 h 54"/>
                <a:gd name="T6" fmla="*/ 0 w 84"/>
                <a:gd name="T7" fmla="*/ 0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0" y="11"/>
                  </a:moveTo>
                  <a:lnTo>
                    <a:pt x="13" y="0"/>
                  </a:lnTo>
                  <a:lnTo>
                    <a:pt x="84" y="54"/>
                  </a:lnTo>
                  <a:lnTo>
                    <a:pt x="0" y="11"/>
                  </a:lnTo>
                  <a:close/>
                </a:path>
              </a:pathLst>
            </a:custGeom>
            <a:solidFill>
              <a:schemeClr val="tx1"/>
            </a:solidFill>
            <a:ln w="9525">
              <a:solidFill>
                <a:schemeClr val="tx1"/>
              </a:solidFill>
              <a:round/>
              <a:headEnd/>
              <a:tailEnd/>
            </a:ln>
          </p:spPr>
          <p:txBody>
            <a:bodyPr/>
            <a:lstStyle/>
            <a:p>
              <a:endParaRPr lang="en-US"/>
            </a:p>
          </p:txBody>
        </p:sp>
        <p:sp>
          <p:nvSpPr>
            <p:cNvPr id="116331" name="Freeform 1165"/>
            <p:cNvSpPr>
              <a:spLocks/>
            </p:cNvSpPr>
            <p:nvPr/>
          </p:nvSpPr>
          <p:spPr bwMode="auto">
            <a:xfrm>
              <a:off x="2137" y="5431"/>
              <a:ext cx="12" cy="9"/>
            </a:xfrm>
            <a:custGeom>
              <a:avLst/>
              <a:gdLst>
                <a:gd name="T0" fmla="*/ 0 w 73"/>
                <a:gd name="T1" fmla="*/ 0 h 54"/>
                <a:gd name="T2" fmla="*/ 0 w 73"/>
                <a:gd name="T3" fmla="*/ 0 h 54"/>
                <a:gd name="T4" fmla="*/ 0 w 73"/>
                <a:gd name="T5" fmla="*/ 0 h 54"/>
                <a:gd name="T6" fmla="*/ 0 w 73"/>
                <a:gd name="T7" fmla="*/ 0 h 54"/>
                <a:gd name="T8" fmla="*/ 0 60000 65536"/>
                <a:gd name="T9" fmla="*/ 0 60000 65536"/>
                <a:gd name="T10" fmla="*/ 0 60000 65536"/>
                <a:gd name="T11" fmla="*/ 0 60000 65536"/>
                <a:gd name="T12" fmla="*/ 0 w 73"/>
                <a:gd name="T13" fmla="*/ 0 h 54"/>
                <a:gd name="T14" fmla="*/ 73 w 73"/>
                <a:gd name="T15" fmla="*/ 54 h 54"/>
              </a:gdLst>
              <a:ahLst/>
              <a:cxnLst>
                <a:cxn ang="T8">
                  <a:pos x="T0" y="T1"/>
                </a:cxn>
                <a:cxn ang="T9">
                  <a:pos x="T2" y="T3"/>
                </a:cxn>
                <a:cxn ang="T10">
                  <a:pos x="T4" y="T5"/>
                </a:cxn>
                <a:cxn ang="T11">
                  <a:pos x="T6" y="T7"/>
                </a:cxn>
              </a:cxnLst>
              <a:rect l="T12" t="T13" r="T14" b="T15"/>
              <a:pathLst>
                <a:path w="73" h="54">
                  <a:moveTo>
                    <a:pt x="0" y="0"/>
                  </a:moveTo>
                  <a:lnTo>
                    <a:pt x="71" y="54"/>
                  </a:lnTo>
                  <a:lnTo>
                    <a:pt x="73" y="37"/>
                  </a:lnTo>
                  <a:lnTo>
                    <a:pt x="0" y="0"/>
                  </a:lnTo>
                  <a:close/>
                </a:path>
              </a:pathLst>
            </a:custGeom>
            <a:solidFill>
              <a:schemeClr val="tx1"/>
            </a:solidFill>
            <a:ln w="9525">
              <a:solidFill>
                <a:schemeClr val="tx1"/>
              </a:solidFill>
              <a:round/>
              <a:headEnd/>
              <a:tailEnd/>
            </a:ln>
          </p:spPr>
          <p:txBody>
            <a:bodyPr/>
            <a:lstStyle/>
            <a:p>
              <a:endParaRPr lang="en-US"/>
            </a:p>
          </p:txBody>
        </p:sp>
        <p:sp>
          <p:nvSpPr>
            <p:cNvPr id="116332" name="Freeform 1166"/>
            <p:cNvSpPr>
              <a:spLocks/>
            </p:cNvSpPr>
            <p:nvPr/>
          </p:nvSpPr>
          <p:spPr bwMode="auto">
            <a:xfrm>
              <a:off x="2134" y="5431"/>
              <a:ext cx="15" cy="9"/>
            </a:xfrm>
            <a:custGeom>
              <a:avLst/>
              <a:gdLst>
                <a:gd name="T0" fmla="*/ 0 w 86"/>
                <a:gd name="T1" fmla="*/ 0 h 54"/>
                <a:gd name="T2" fmla="*/ 0 w 86"/>
                <a:gd name="T3" fmla="*/ 0 h 54"/>
                <a:gd name="T4" fmla="*/ 0 w 86"/>
                <a:gd name="T5" fmla="*/ 0 h 54"/>
                <a:gd name="T6" fmla="*/ 0 w 86"/>
                <a:gd name="T7" fmla="*/ 0 h 54"/>
                <a:gd name="T8" fmla="*/ 0 w 86"/>
                <a:gd name="T9" fmla="*/ 0 h 54"/>
                <a:gd name="T10" fmla="*/ 0 60000 65536"/>
                <a:gd name="T11" fmla="*/ 0 60000 65536"/>
                <a:gd name="T12" fmla="*/ 0 60000 65536"/>
                <a:gd name="T13" fmla="*/ 0 60000 65536"/>
                <a:gd name="T14" fmla="*/ 0 60000 65536"/>
                <a:gd name="T15" fmla="*/ 0 w 86"/>
                <a:gd name="T16" fmla="*/ 0 h 54"/>
                <a:gd name="T17" fmla="*/ 86 w 86"/>
                <a:gd name="T18" fmla="*/ 54 h 54"/>
              </a:gdLst>
              <a:ahLst/>
              <a:cxnLst>
                <a:cxn ang="T10">
                  <a:pos x="T0" y="T1"/>
                </a:cxn>
                <a:cxn ang="T11">
                  <a:pos x="T2" y="T3"/>
                </a:cxn>
                <a:cxn ang="T12">
                  <a:pos x="T4" y="T5"/>
                </a:cxn>
                <a:cxn ang="T13">
                  <a:pos x="T6" y="T7"/>
                </a:cxn>
                <a:cxn ang="T14">
                  <a:pos x="T8" y="T9"/>
                </a:cxn>
              </a:cxnLst>
              <a:rect l="T15" t="T16" r="T17" b="T18"/>
              <a:pathLst>
                <a:path w="86" h="54">
                  <a:moveTo>
                    <a:pt x="0" y="11"/>
                  </a:moveTo>
                  <a:lnTo>
                    <a:pt x="13" y="0"/>
                  </a:lnTo>
                  <a:lnTo>
                    <a:pt x="86" y="37"/>
                  </a:lnTo>
                  <a:lnTo>
                    <a:pt x="84" y="54"/>
                  </a:lnTo>
                  <a:lnTo>
                    <a:pt x="0" y="11"/>
                  </a:lnTo>
                  <a:close/>
                </a:path>
              </a:pathLst>
            </a:custGeom>
            <a:solidFill>
              <a:schemeClr val="tx1"/>
            </a:solidFill>
            <a:ln w="0">
              <a:solidFill>
                <a:schemeClr val="tx1"/>
              </a:solidFill>
              <a:round/>
              <a:headEnd/>
              <a:tailEnd/>
            </a:ln>
          </p:spPr>
          <p:txBody>
            <a:bodyPr/>
            <a:lstStyle/>
            <a:p>
              <a:endParaRPr lang="en-US"/>
            </a:p>
          </p:txBody>
        </p:sp>
        <p:sp>
          <p:nvSpPr>
            <p:cNvPr id="116333" name="Freeform 1167"/>
            <p:cNvSpPr>
              <a:spLocks/>
            </p:cNvSpPr>
            <p:nvPr/>
          </p:nvSpPr>
          <p:spPr bwMode="auto">
            <a:xfrm>
              <a:off x="2152" y="5397"/>
              <a:ext cx="15" cy="5"/>
            </a:xfrm>
            <a:custGeom>
              <a:avLst/>
              <a:gdLst>
                <a:gd name="T0" fmla="*/ 0 w 90"/>
                <a:gd name="T1" fmla="*/ 0 h 28"/>
                <a:gd name="T2" fmla="*/ 0 w 90"/>
                <a:gd name="T3" fmla="*/ 0 h 28"/>
                <a:gd name="T4" fmla="*/ 0 w 90"/>
                <a:gd name="T5" fmla="*/ 0 h 28"/>
                <a:gd name="T6" fmla="*/ 0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2" y="12"/>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116334" name="Freeform 1168"/>
            <p:cNvSpPr>
              <a:spLocks/>
            </p:cNvSpPr>
            <p:nvPr/>
          </p:nvSpPr>
          <p:spPr bwMode="auto">
            <a:xfrm>
              <a:off x="2152" y="5395"/>
              <a:ext cx="15" cy="4"/>
            </a:xfrm>
            <a:custGeom>
              <a:avLst/>
              <a:gdLst>
                <a:gd name="T0" fmla="*/ 0 w 88"/>
                <a:gd name="T1" fmla="*/ 0 h 26"/>
                <a:gd name="T2" fmla="*/ 0 w 88"/>
                <a:gd name="T3" fmla="*/ 0 h 26"/>
                <a:gd name="T4" fmla="*/ 0 w 88"/>
                <a:gd name="T5" fmla="*/ 0 h 26"/>
                <a:gd name="T6" fmla="*/ 0 w 88"/>
                <a:gd name="T7" fmla="*/ 0 h 26"/>
                <a:gd name="T8" fmla="*/ 0 60000 65536"/>
                <a:gd name="T9" fmla="*/ 0 60000 65536"/>
                <a:gd name="T10" fmla="*/ 0 60000 65536"/>
                <a:gd name="T11" fmla="*/ 0 60000 65536"/>
                <a:gd name="T12" fmla="*/ 0 w 88"/>
                <a:gd name="T13" fmla="*/ 0 h 26"/>
                <a:gd name="T14" fmla="*/ 88 w 88"/>
                <a:gd name="T15" fmla="*/ 26 h 26"/>
              </a:gdLst>
              <a:ahLst/>
              <a:cxnLst>
                <a:cxn ang="T8">
                  <a:pos x="T0" y="T1"/>
                </a:cxn>
                <a:cxn ang="T9">
                  <a:pos x="T2" y="T3"/>
                </a:cxn>
                <a:cxn ang="T10">
                  <a:pos x="T4" y="T5"/>
                </a:cxn>
                <a:cxn ang="T11">
                  <a:pos x="T6" y="T7"/>
                </a:cxn>
              </a:cxnLst>
              <a:rect l="T12" t="T13" r="T14" b="T15"/>
              <a:pathLst>
                <a:path w="88" h="26">
                  <a:moveTo>
                    <a:pt x="0" y="26"/>
                  </a:moveTo>
                  <a:lnTo>
                    <a:pt x="88" y="14"/>
                  </a:lnTo>
                  <a:lnTo>
                    <a:pt x="77" y="0"/>
                  </a:lnTo>
                  <a:lnTo>
                    <a:pt x="0" y="26"/>
                  </a:lnTo>
                  <a:close/>
                </a:path>
              </a:pathLst>
            </a:custGeom>
            <a:solidFill>
              <a:schemeClr val="tx1"/>
            </a:solidFill>
            <a:ln w="9525">
              <a:solidFill>
                <a:schemeClr val="tx1"/>
              </a:solidFill>
              <a:round/>
              <a:headEnd/>
              <a:tailEnd/>
            </a:ln>
          </p:spPr>
          <p:txBody>
            <a:bodyPr/>
            <a:lstStyle/>
            <a:p>
              <a:endParaRPr lang="en-US"/>
            </a:p>
          </p:txBody>
        </p:sp>
        <p:sp>
          <p:nvSpPr>
            <p:cNvPr id="116335" name="Freeform 1169"/>
            <p:cNvSpPr>
              <a:spLocks/>
            </p:cNvSpPr>
            <p:nvPr/>
          </p:nvSpPr>
          <p:spPr bwMode="auto">
            <a:xfrm>
              <a:off x="2152" y="5395"/>
              <a:ext cx="15" cy="7"/>
            </a:xfrm>
            <a:custGeom>
              <a:avLst/>
              <a:gdLst>
                <a:gd name="T0" fmla="*/ 0 w 90"/>
                <a:gd name="T1" fmla="*/ 0 h 42"/>
                <a:gd name="T2" fmla="*/ 0 w 90"/>
                <a:gd name="T3" fmla="*/ 0 h 42"/>
                <a:gd name="T4" fmla="*/ 0 w 90"/>
                <a:gd name="T5" fmla="*/ 0 h 42"/>
                <a:gd name="T6" fmla="*/ 0 w 90"/>
                <a:gd name="T7" fmla="*/ 0 h 42"/>
                <a:gd name="T8" fmla="*/ 0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0" y="42"/>
                  </a:moveTo>
                  <a:lnTo>
                    <a:pt x="2" y="26"/>
                  </a:lnTo>
                  <a:lnTo>
                    <a:pt x="79" y="0"/>
                  </a:lnTo>
                  <a:lnTo>
                    <a:pt x="90" y="14"/>
                  </a:lnTo>
                  <a:lnTo>
                    <a:pt x="0" y="42"/>
                  </a:lnTo>
                  <a:close/>
                </a:path>
              </a:pathLst>
            </a:custGeom>
            <a:solidFill>
              <a:schemeClr val="tx1"/>
            </a:solidFill>
            <a:ln w="0">
              <a:solidFill>
                <a:schemeClr val="tx1"/>
              </a:solidFill>
              <a:round/>
              <a:headEnd/>
              <a:tailEnd/>
            </a:ln>
          </p:spPr>
          <p:txBody>
            <a:bodyPr/>
            <a:lstStyle/>
            <a:p>
              <a:endParaRPr lang="en-US"/>
            </a:p>
          </p:txBody>
        </p:sp>
        <p:sp>
          <p:nvSpPr>
            <p:cNvPr id="116336" name="Freeform 1170"/>
            <p:cNvSpPr>
              <a:spLocks/>
            </p:cNvSpPr>
            <p:nvPr/>
          </p:nvSpPr>
          <p:spPr bwMode="auto">
            <a:xfrm>
              <a:off x="2165" y="5383"/>
              <a:ext cx="9" cy="14"/>
            </a:xfrm>
            <a:custGeom>
              <a:avLst/>
              <a:gdLst>
                <a:gd name="T0" fmla="*/ 0 w 55"/>
                <a:gd name="T1" fmla="*/ 0 h 84"/>
                <a:gd name="T2" fmla="*/ 0 w 55"/>
                <a:gd name="T3" fmla="*/ 0 h 84"/>
                <a:gd name="T4" fmla="*/ 0 w 55"/>
                <a:gd name="T5" fmla="*/ 0 h 84"/>
                <a:gd name="T6" fmla="*/ 0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0"/>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116337" name="Freeform 1171"/>
            <p:cNvSpPr>
              <a:spLocks/>
            </p:cNvSpPr>
            <p:nvPr/>
          </p:nvSpPr>
          <p:spPr bwMode="auto">
            <a:xfrm>
              <a:off x="2165" y="5383"/>
              <a:ext cx="9" cy="12"/>
            </a:xfrm>
            <a:custGeom>
              <a:avLst/>
              <a:gdLst>
                <a:gd name="T0" fmla="*/ 0 w 55"/>
                <a:gd name="T1" fmla="*/ 0 h 71"/>
                <a:gd name="T2" fmla="*/ 0 w 55"/>
                <a:gd name="T3" fmla="*/ 0 h 71"/>
                <a:gd name="T4" fmla="*/ 0 w 55"/>
                <a:gd name="T5" fmla="*/ 0 h 71"/>
                <a:gd name="T6" fmla="*/ 0 w 55"/>
                <a:gd name="T7" fmla="*/ 0 h 71"/>
                <a:gd name="T8" fmla="*/ 0 60000 65536"/>
                <a:gd name="T9" fmla="*/ 0 60000 65536"/>
                <a:gd name="T10" fmla="*/ 0 60000 65536"/>
                <a:gd name="T11" fmla="*/ 0 60000 65536"/>
                <a:gd name="T12" fmla="*/ 0 w 55"/>
                <a:gd name="T13" fmla="*/ 0 h 71"/>
                <a:gd name="T14" fmla="*/ 55 w 55"/>
                <a:gd name="T15" fmla="*/ 71 h 71"/>
              </a:gdLst>
              <a:ahLst/>
              <a:cxnLst>
                <a:cxn ang="T8">
                  <a:pos x="T0" y="T1"/>
                </a:cxn>
                <a:cxn ang="T9">
                  <a:pos x="T2" y="T3"/>
                </a:cxn>
                <a:cxn ang="T10">
                  <a:pos x="T4" y="T5"/>
                </a:cxn>
                <a:cxn ang="T11">
                  <a:pos x="T6" y="T7"/>
                </a:cxn>
              </a:cxnLst>
              <a:rect l="T12" t="T13" r="T14" b="T15"/>
              <a:pathLst>
                <a:path w="55" h="71">
                  <a:moveTo>
                    <a:pt x="0" y="71"/>
                  </a:moveTo>
                  <a:lnTo>
                    <a:pt x="55" y="1"/>
                  </a:lnTo>
                  <a:lnTo>
                    <a:pt x="38" y="0"/>
                  </a:lnTo>
                  <a:lnTo>
                    <a:pt x="0" y="71"/>
                  </a:lnTo>
                  <a:close/>
                </a:path>
              </a:pathLst>
            </a:custGeom>
            <a:solidFill>
              <a:schemeClr val="tx1"/>
            </a:solidFill>
            <a:ln w="9525">
              <a:solidFill>
                <a:schemeClr val="tx1"/>
              </a:solidFill>
              <a:round/>
              <a:headEnd/>
              <a:tailEnd/>
            </a:ln>
          </p:spPr>
          <p:txBody>
            <a:bodyPr/>
            <a:lstStyle/>
            <a:p>
              <a:endParaRPr lang="en-US"/>
            </a:p>
          </p:txBody>
        </p:sp>
        <p:sp>
          <p:nvSpPr>
            <p:cNvPr id="116338" name="Freeform 1172"/>
            <p:cNvSpPr>
              <a:spLocks/>
            </p:cNvSpPr>
            <p:nvPr/>
          </p:nvSpPr>
          <p:spPr bwMode="auto">
            <a:xfrm>
              <a:off x="2165" y="5383"/>
              <a:ext cx="9" cy="14"/>
            </a:xfrm>
            <a:custGeom>
              <a:avLst/>
              <a:gdLst>
                <a:gd name="T0" fmla="*/ 0 w 55"/>
                <a:gd name="T1" fmla="*/ 0 h 85"/>
                <a:gd name="T2" fmla="*/ 0 w 55"/>
                <a:gd name="T3" fmla="*/ 0 h 85"/>
                <a:gd name="T4" fmla="*/ 0 w 55"/>
                <a:gd name="T5" fmla="*/ 0 h 85"/>
                <a:gd name="T6" fmla="*/ 0 w 55"/>
                <a:gd name="T7" fmla="*/ 0 h 85"/>
                <a:gd name="T8" fmla="*/ 0 w 55"/>
                <a:gd name="T9" fmla="*/ 0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1"/>
                  </a:lnTo>
                  <a:lnTo>
                    <a:pt x="38"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116339" name="Freeform 1173"/>
            <p:cNvSpPr>
              <a:spLocks/>
            </p:cNvSpPr>
            <p:nvPr/>
          </p:nvSpPr>
          <p:spPr bwMode="auto">
            <a:xfrm>
              <a:off x="2169" y="5368"/>
              <a:ext cx="5" cy="15"/>
            </a:xfrm>
            <a:custGeom>
              <a:avLst/>
              <a:gdLst>
                <a:gd name="T0" fmla="*/ 0 w 29"/>
                <a:gd name="T1" fmla="*/ 0 h 90"/>
                <a:gd name="T2" fmla="*/ 0 w 29"/>
                <a:gd name="T3" fmla="*/ 0 h 90"/>
                <a:gd name="T4" fmla="*/ 0 w 29"/>
                <a:gd name="T5" fmla="*/ 0 h 90"/>
                <a:gd name="T6" fmla="*/ 0 w 29"/>
                <a:gd name="T7" fmla="*/ 0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2"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116340" name="Freeform 1174"/>
            <p:cNvSpPr>
              <a:spLocks/>
            </p:cNvSpPr>
            <p:nvPr/>
          </p:nvSpPr>
          <p:spPr bwMode="auto">
            <a:xfrm>
              <a:off x="2167" y="5368"/>
              <a:ext cx="4" cy="15"/>
            </a:xfrm>
            <a:custGeom>
              <a:avLst/>
              <a:gdLst>
                <a:gd name="T0" fmla="*/ 0 w 25"/>
                <a:gd name="T1" fmla="*/ 0 h 89"/>
                <a:gd name="T2" fmla="*/ 0 w 25"/>
                <a:gd name="T3" fmla="*/ 0 h 89"/>
                <a:gd name="T4" fmla="*/ 0 w 25"/>
                <a:gd name="T5" fmla="*/ 0 h 89"/>
                <a:gd name="T6" fmla="*/ 0 w 25"/>
                <a:gd name="T7" fmla="*/ 0 h 89"/>
                <a:gd name="T8" fmla="*/ 0 60000 65536"/>
                <a:gd name="T9" fmla="*/ 0 60000 65536"/>
                <a:gd name="T10" fmla="*/ 0 60000 65536"/>
                <a:gd name="T11" fmla="*/ 0 60000 65536"/>
                <a:gd name="T12" fmla="*/ 0 w 25"/>
                <a:gd name="T13" fmla="*/ 0 h 89"/>
                <a:gd name="T14" fmla="*/ 25 w 25"/>
                <a:gd name="T15" fmla="*/ 89 h 89"/>
              </a:gdLst>
              <a:ahLst/>
              <a:cxnLst>
                <a:cxn ang="T8">
                  <a:pos x="T0" y="T1"/>
                </a:cxn>
                <a:cxn ang="T9">
                  <a:pos x="T2" y="T3"/>
                </a:cxn>
                <a:cxn ang="T10">
                  <a:pos x="T4" y="T5"/>
                </a:cxn>
                <a:cxn ang="T11">
                  <a:pos x="T6" y="T7"/>
                </a:cxn>
              </a:cxnLst>
              <a:rect l="T12" t="T13" r="T14" b="T15"/>
              <a:pathLst>
                <a:path w="25" h="89">
                  <a:moveTo>
                    <a:pt x="25" y="89"/>
                  </a:moveTo>
                  <a:lnTo>
                    <a:pt x="13" y="0"/>
                  </a:lnTo>
                  <a:lnTo>
                    <a:pt x="0" y="11"/>
                  </a:lnTo>
                  <a:lnTo>
                    <a:pt x="25" y="89"/>
                  </a:lnTo>
                  <a:close/>
                </a:path>
              </a:pathLst>
            </a:custGeom>
            <a:solidFill>
              <a:schemeClr val="tx1"/>
            </a:solidFill>
            <a:ln w="9525">
              <a:solidFill>
                <a:schemeClr val="tx1"/>
              </a:solidFill>
              <a:round/>
              <a:headEnd/>
              <a:tailEnd/>
            </a:ln>
          </p:spPr>
          <p:txBody>
            <a:bodyPr/>
            <a:lstStyle/>
            <a:p>
              <a:endParaRPr lang="en-US"/>
            </a:p>
          </p:txBody>
        </p:sp>
        <p:sp>
          <p:nvSpPr>
            <p:cNvPr id="116341" name="Freeform 1175"/>
            <p:cNvSpPr>
              <a:spLocks/>
            </p:cNvSpPr>
            <p:nvPr/>
          </p:nvSpPr>
          <p:spPr bwMode="auto">
            <a:xfrm>
              <a:off x="2167" y="5368"/>
              <a:ext cx="7" cy="15"/>
            </a:xfrm>
            <a:custGeom>
              <a:avLst/>
              <a:gdLst>
                <a:gd name="T0" fmla="*/ 0 w 42"/>
                <a:gd name="T1" fmla="*/ 0 h 90"/>
                <a:gd name="T2" fmla="*/ 0 w 42"/>
                <a:gd name="T3" fmla="*/ 0 h 90"/>
                <a:gd name="T4" fmla="*/ 0 w 42"/>
                <a:gd name="T5" fmla="*/ 0 h 90"/>
                <a:gd name="T6" fmla="*/ 0 w 42"/>
                <a:gd name="T7" fmla="*/ 0 h 90"/>
                <a:gd name="T8" fmla="*/ 0 w 42"/>
                <a:gd name="T9" fmla="*/ 0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5" y="89"/>
                  </a:lnTo>
                  <a:lnTo>
                    <a:pt x="0" y="11"/>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116342" name="Freeform 1176"/>
            <p:cNvSpPr>
              <a:spLocks/>
            </p:cNvSpPr>
            <p:nvPr/>
          </p:nvSpPr>
          <p:spPr bwMode="auto">
            <a:xfrm>
              <a:off x="2155" y="5361"/>
              <a:ext cx="14" cy="9"/>
            </a:xfrm>
            <a:custGeom>
              <a:avLst/>
              <a:gdLst>
                <a:gd name="T0" fmla="*/ 0 w 84"/>
                <a:gd name="T1" fmla="*/ 0 h 55"/>
                <a:gd name="T2" fmla="*/ 0 w 84"/>
                <a:gd name="T3" fmla="*/ 0 h 55"/>
                <a:gd name="T4" fmla="*/ 0 w 84"/>
                <a:gd name="T5" fmla="*/ 0 h 55"/>
                <a:gd name="T6" fmla="*/ 0 w 84"/>
                <a:gd name="T7" fmla="*/ 0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84" y="44"/>
                  </a:moveTo>
                  <a:lnTo>
                    <a:pt x="71" y="55"/>
                  </a:lnTo>
                  <a:lnTo>
                    <a:pt x="0" y="0"/>
                  </a:lnTo>
                  <a:lnTo>
                    <a:pt x="84" y="44"/>
                  </a:lnTo>
                  <a:close/>
                </a:path>
              </a:pathLst>
            </a:custGeom>
            <a:solidFill>
              <a:schemeClr val="tx1"/>
            </a:solidFill>
            <a:ln w="9525">
              <a:solidFill>
                <a:schemeClr val="tx1"/>
              </a:solidFill>
              <a:round/>
              <a:headEnd/>
              <a:tailEnd/>
            </a:ln>
          </p:spPr>
          <p:txBody>
            <a:bodyPr/>
            <a:lstStyle/>
            <a:p>
              <a:endParaRPr lang="en-US"/>
            </a:p>
          </p:txBody>
        </p:sp>
        <p:sp>
          <p:nvSpPr>
            <p:cNvPr id="116343" name="Freeform 1177"/>
            <p:cNvSpPr>
              <a:spLocks/>
            </p:cNvSpPr>
            <p:nvPr/>
          </p:nvSpPr>
          <p:spPr bwMode="auto">
            <a:xfrm>
              <a:off x="2155" y="5361"/>
              <a:ext cx="12" cy="9"/>
            </a:xfrm>
            <a:custGeom>
              <a:avLst/>
              <a:gdLst>
                <a:gd name="T0" fmla="*/ 0 w 72"/>
                <a:gd name="T1" fmla="*/ 0 h 55"/>
                <a:gd name="T2" fmla="*/ 0 w 72"/>
                <a:gd name="T3" fmla="*/ 0 h 55"/>
                <a:gd name="T4" fmla="*/ 0 w 72"/>
                <a:gd name="T5" fmla="*/ 0 h 55"/>
                <a:gd name="T6" fmla="*/ 0 w 72"/>
                <a:gd name="T7" fmla="*/ 0 h 55"/>
                <a:gd name="T8" fmla="*/ 0 60000 65536"/>
                <a:gd name="T9" fmla="*/ 0 60000 65536"/>
                <a:gd name="T10" fmla="*/ 0 60000 65536"/>
                <a:gd name="T11" fmla="*/ 0 60000 65536"/>
                <a:gd name="T12" fmla="*/ 0 w 72"/>
                <a:gd name="T13" fmla="*/ 0 h 55"/>
                <a:gd name="T14" fmla="*/ 72 w 72"/>
                <a:gd name="T15" fmla="*/ 55 h 55"/>
              </a:gdLst>
              <a:ahLst/>
              <a:cxnLst>
                <a:cxn ang="T8">
                  <a:pos x="T0" y="T1"/>
                </a:cxn>
                <a:cxn ang="T9">
                  <a:pos x="T2" y="T3"/>
                </a:cxn>
                <a:cxn ang="T10">
                  <a:pos x="T4" y="T5"/>
                </a:cxn>
                <a:cxn ang="T11">
                  <a:pos x="T6" y="T7"/>
                </a:cxn>
              </a:cxnLst>
              <a:rect l="T12" t="T13" r="T14" b="T15"/>
              <a:pathLst>
                <a:path w="72" h="55">
                  <a:moveTo>
                    <a:pt x="72" y="55"/>
                  </a:moveTo>
                  <a:lnTo>
                    <a:pt x="1" y="0"/>
                  </a:lnTo>
                  <a:lnTo>
                    <a:pt x="0" y="17"/>
                  </a:lnTo>
                  <a:lnTo>
                    <a:pt x="72" y="55"/>
                  </a:lnTo>
                  <a:close/>
                </a:path>
              </a:pathLst>
            </a:custGeom>
            <a:solidFill>
              <a:schemeClr val="tx1"/>
            </a:solidFill>
            <a:ln w="9525">
              <a:solidFill>
                <a:schemeClr val="tx1"/>
              </a:solidFill>
              <a:round/>
              <a:headEnd/>
              <a:tailEnd/>
            </a:ln>
          </p:spPr>
          <p:txBody>
            <a:bodyPr/>
            <a:lstStyle/>
            <a:p>
              <a:endParaRPr lang="en-US"/>
            </a:p>
          </p:txBody>
        </p:sp>
        <p:sp>
          <p:nvSpPr>
            <p:cNvPr id="116344" name="Freeform 1178"/>
            <p:cNvSpPr>
              <a:spLocks/>
            </p:cNvSpPr>
            <p:nvPr/>
          </p:nvSpPr>
          <p:spPr bwMode="auto">
            <a:xfrm>
              <a:off x="2155" y="5361"/>
              <a:ext cx="14" cy="9"/>
            </a:xfrm>
            <a:custGeom>
              <a:avLst/>
              <a:gdLst>
                <a:gd name="T0" fmla="*/ 0 w 85"/>
                <a:gd name="T1" fmla="*/ 0 h 55"/>
                <a:gd name="T2" fmla="*/ 0 w 85"/>
                <a:gd name="T3" fmla="*/ 0 h 55"/>
                <a:gd name="T4" fmla="*/ 0 w 85"/>
                <a:gd name="T5" fmla="*/ 0 h 55"/>
                <a:gd name="T6" fmla="*/ 0 w 85"/>
                <a:gd name="T7" fmla="*/ 0 h 55"/>
                <a:gd name="T8" fmla="*/ 0 w 85"/>
                <a:gd name="T9" fmla="*/ 0 h 55"/>
                <a:gd name="T10" fmla="*/ 0 60000 65536"/>
                <a:gd name="T11" fmla="*/ 0 60000 65536"/>
                <a:gd name="T12" fmla="*/ 0 60000 65536"/>
                <a:gd name="T13" fmla="*/ 0 60000 65536"/>
                <a:gd name="T14" fmla="*/ 0 60000 65536"/>
                <a:gd name="T15" fmla="*/ 0 w 85"/>
                <a:gd name="T16" fmla="*/ 0 h 55"/>
                <a:gd name="T17" fmla="*/ 85 w 85"/>
                <a:gd name="T18" fmla="*/ 55 h 55"/>
              </a:gdLst>
              <a:ahLst/>
              <a:cxnLst>
                <a:cxn ang="T10">
                  <a:pos x="T0" y="T1"/>
                </a:cxn>
                <a:cxn ang="T11">
                  <a:pos x="T2" y="T3"/>
                </a:cxn>
                <a:cxn ang="T12">
                  <a:pos x="T4" y="T5"/>
                </a:cxn>
                <a:cxn ang="T13">
                  <a:pos x="T6" y="T7"/>
                </a:cxn>
                <a:cxn ang="T14">
                  <a:pos x="T8" y="T9"/>
                </a:cxn>
              </a:cxnLst>
              <a:rect l="T15" t="T16" r="T17" b="T18"/>
              <a:pathLst>
                <a:path w="85" h="55">
                  <a:moveTo>
                    <a:pt x="85" y="44"/>
                  </a:moveTo>
                  <a:lnTo>
                    <a:pt x="72" y="55"/>
                  </a:lnTo>
                  <a:lnTo>
                    <a:pt x="0" y="17"/>
                  </a:lnTo>
                  <a:lnTo>
                    <a:pt x="1" y="0"/>
                  </a:lnTo>
                  <a:lnTo>
                    <a:pt x="85" y="44"/>
                  </a:lnTo>
                  <a:close/>
                </a:path>
              </a:pathLst>
            </a:custGeom>
            <a:solidFill>
              <a:schemeClr val="tx1"/>
            </a:solidFill>
            <a:ln w="0">
              <a:solidFill>
                <a:schemeClr val="tx1"/>
              </a:solidFill>
              <a:round/>
              <a:headEnd/>
              <a:tailEnd/>
            </a:ln>
          </p:spPr>
          <p:txBody>
            <a:bodyPr/>
            <a:lstStyle/>
            <a:p>
              <a:endParaRPr lang="en-US"/>
            </a:p>
          </p:txBody>
        </p:sp>
        <p:sp>
          <p:nvSpPr>
            <p:cNvPr id="116345" name="Freeform 1179"/>
            <p:cNvSpPr>
              <a:spLocks/>
            </p:cNvSpPr>
            <p:nvPr/>
          </p:nvSpPr>
          <p:spPr bwMode="auto">
            <a:xfrm>
              <a:off x="2154" y="5296"/>
              <a:ext cx="6" cy="66"/>
            </a:xfrm>
            <a:custGeom>
              <a:avLst/>
              <a:gdLst>
                <a:gd name="T0" fmla="*/ 0 w 34"/>
                <a:gd name="T1" fmla="*/ 0 h 394"/>
                <a:gd name="T2" fmla="*/ 0 w 34"/>
                <a:gd name="T3" fmla="*/ 0 h 394"/>
                <a:gd name="T4" fmla="*/ 0 w 34"/>
                <a:gd name="T5" fmla="*/ 0 h 394"/>
                <a:gd name="T6" fmla="*/ 0 w 34"/>
                <a:gd name="T7" fmla="*/ 0 h 394"/>
                <a:gd name="T8" fmla="*/ 0 60000 65536"/>
                <a:gd name="T9" fmla="*/ 0 60000 65536"/>
                <a:gd name="T10" fmla="*/ 0 60000 65536"/>
                <a:gd name="T11" fmla="*/ 0 60000 65536"/>
                <a:gd name="T12" fmla="*/ 0 w 34"/>
                <a:gd name="T13" fmla="*/ 0 h 394"/>
                <a:gd name="T14" fmla="*/ 34 w 34"/>
                <a:gd name="T15" fmla="*/ 394 h 394"/>
              </a:gdLst>
              <a:ahLst/>
              <a:cxnLst>
                <a:cxn ang="T8">
                  <a:pos x="T0" y="T1"/>
                </a:cxn>
                <a:cxn ang="T9">
                  <a:pos x="T2" y="T3"/>
                </a:cxn>
                <a:cxn ang="T10">
                  <a:pos x="T4" y="T5"/>
                </a:cxn>
                <a:cxn ang="T11">
                  <a:pos x="T6" y="T7"/>
                </a:cxn>
              </a:cxnLst>
              <a:rect l="T12" t="T13" r="T14" b="T15"/>
              <a:pathLst>
                <a:path w="34" h="394">
                  <a:moveTo>
                    <a:pt x="0" y="393"/>
                  </a:moveTo>
                  <a:lnTo>
                    <a:pt x="17" y="394"/>
                  </a:lnTo>
                  <a:lnTo>
                    <a:pt x="34" y="0"/>
                  </a:lnTo>
                  <a:lnTo>
                    <a:pt x="0" y="393"/>
                  </a:lnTo>
                  <a:close/>
                </a:path>
              </a:pathLst>
            </a:custGeom>
            <a:solidFill>
              <a:schemeClr val="tx1"/>
            </a:solidFill>
            <a:ln w="9525">
              <a:solidFill>
                <a:schemeClr val="tx1"/>
              </a:solidFill>
              <a:round/>
              <a:headEnd/>
              <a:tailEnd/>
            </a:ln>
          </p:spPr>
          <p:txBody>
            <a:bodyPr/>
            <a:lstStyle/>
            <a:p>
              <a:endParaRPr lang="en-US"/>
            </a:p>
          </p:txBody>
        </p:sp>
        <p:sp>
          <p:nvSpPr>
            <p:cNvPr id="116346" name="Freeform 1180"/>
            <p:cNvSpPr>
              <a:spLocks/>
            </p:cNvSpPr>
            <p:nvPr/>
          </p:nvSpPr>
          <p:spPr bwMode="auto">
            <a:xfrm>
              <a:off x="2157" y="5296"/>
              <a:ext cx="5" cy="66"/>
            </a:xfrm>
            <a:custGeom>
              <a:avLst/>
              <a:gdLst>
                <a:gd name="T0" fmla="*/ 0 w 35"/>
                <a:gd name="T1" fmla="*/ 0 h 394"/>
                <a:gd name="T2" fmla="*/ 0 w 35"/>
                <a:gd name="T3" fmla="*/ 0 h 394"/>
                <a:gd name="T4" fmla="*/ 0 w 35"/>
                <a:gd name="T5" fmla="*/ 0 h 394"/>
                <a:gd name="T6" fmla="*/ 0 w 35"/>
                <a:gd name="T7" fmla="*/ 0 h 394"/>
                <a:gd name="T8" fmla="*/ 0 60000 65536"/>
                <a:gd name="T9" fmla="*/ 0 60000 65536"/>
                <a:gd name="T10" fmla="*/ 0 60000 65536"/>
                <a:gd name="T11" fmla="*/ 0 60000 65536"/>
                <a:gd name="T12" fmla="*/ 0 w 35"/>
                <a:gd name="T13" fmla="*/ 0 h 394"/>
                <a:gd name="T14" fmla="*/ 35 w 35"/>
                <a:gd name="T15" fmla="*/ 394 h 394"/>
              </a:gdLst>
              <a:ahLst/>
              <a:cxnLst>
                <a:cxn ang="T8">
                  <a:pos x="T0" y="T1"/>
                </a:cxn>
                <a:cxn ang="T9">
                  <a:pos x="T2" y="T3"/>
                </a:cxn>
                <a:cxn ang="T10">
                  <a:pos x="T4" y="T5"/>
                </a:cxn>
                <a:cxn ang="T11">
                  <a:pos x="T6" y="T7"/>
                </a:cxn>
              </a:cxnLst>
              <a:rect l="T12" t="T13" r="T14" b="T15"/>
              <a:pathLst>
                <a:path w="35" h="394">
                  <a:moveTo>
                    <a:pt x="0" y="394"/>
                  </a:moveTo>
                  <a:lnTo>
                    <a:pt x="17" y="0"/>
                  </a:lnTo>
                  <a:lnTo>
                    <a:pt x="35" y="1"/>
                  </a:lnTo>
                  <a:lnTo>
                    <a:pt x="0" y="394"/>
                  </a:lnTo>
                  <a:close/>
                </a:path>
              </a:pathLst>
            </a:custGeom>
            <a:solidFill>
              <a:schemeClr val="tx1"/>
            </a:solidFill>
            <a:ln w="9525">
              <a:solidFill>
                <a:schemeClr val="tx1"/>
              </a:solidFill>
              <a:round/>
              <a:headEnd/>
              <a:tailEnd/>
            </a:ln>
          </p:spPr>
          <p:txBody>
            <a:bodyPr/>
            <a:lstStyle/>
            <a:p>
              <a:endParaRPr lang="en-US"/>
            </a:p>
          </p:txBody>
        </p:sp>
        <p:sp>
          <p:nvSpPr>
            <p:cNvPr id="116347" name="Freeform 1181"/>
            <p:cNvSpPr>
              <a:spLocks/>
            </p:cNvSpPr>
            <p:nvPr/>
          </p:nvSpPr>
          <p:spPr bwMode="auto">
            <a:xfrm>
              <a:off x="2154" y="5296"/>
              <a:ext cx="8" cy="66"/>
            </a:xfrm>
            <a:custGeom>
              <a:avLst/>
              <a:gdLst>
                <a:gd name="T0" fmla="*/ 0 w 52"/>
                <a:gd name="T1" fmla="*/ 0 h 394"/>
                <a:gd name="T2" fmla="*/ 0 w 52"/>
                <a:gd name="T3" fmla="*/ 0 h 394"/>
                <a:gd name="T4" fmla="*/ 0 w 52"/>
                <a:gd name="T5" fmla="*/ 0 h 394"/>
                <a:gd name="T6" fmla="*/ 0 w 52"/>
                <a:gd name="T7" fmla="*/ 0 h 394"/>
                <a:gd name="T8" fmla="*/ 0 w 52"/>
                <a:gd name="T9" fmla="*/ 0 h 394"/>
                <a:gd name="T10" fmla="*/ 0 60000 65536"/>
                <a:gd name="T11" fmla="*/ 0 60000 65536"/>
                <a:gd name="T12" fmla="*/ 0 60000 65536"/>
                <a:gd name="T13" fmla="*/ 0 60000 65536"/>
                <a:gd name="T14" fmla="*/ 0 60000 65536"/>
                <a:gd name="T15" fmla="*/ 0 w 52"/>
                <a:gd name="T16" fmla="*/ 0 h 394"/>
                <a:gd name="T17" fmla="*/ 52 w 52"/>
                <a:gd name="T18" fmla="*/ 394 h 394"/>
              </a:gdLst>
              <a:ahLst/>
              <a:cxnLst>
                <a:cxn ang="T10">
                  <a:pos x="T0" y="T1"/>
                </a:cxn>
                <a:cxn ang="T11">
                  <a:pos x="T2" y="T3"/>
                </a:cxn>
                <a:cxn ang="T12">
                  <a:pos x="T4" y="T5"/>
                </a:cxn>
                <a:cxn ang="T13">
                  <a:pos x="T6" y="T7"/>
                </a:cxn>
                <a:cxn ang="T14">
                  <a:pos x="T8" y="T9"/>
                </a:cxn>
              </a:cxnLst>
              <a:rect l="T15" t="T16" r="T17" b="T18"/>
              <a:pathLst>
                <a:path w="52" h="394">
                  <a:moveTo>
                    <a:pt x="0" y="393"/>
                  </a:moveTo>
                  <a:lnTo>
                    <a:pt x="17" y="394"/>
                  </a:lnTo>
                  <a:lnTo>
                    <a:pt x="52" y="1"/>
                  </a:lnTo>
                  <a:lnTo>
                    <a:pt x="34" y="0"/>
                  </a:lnTo>
                  <a:lnTo>
                    <a:pt x="0" y="393"/>
                  </a:lnTo>
                  <a:close/>
                </a:path>
              </a:pathLst>
            </a:custGeom>
            <a:solidFill>
              <a:schemeClr val="tx1"/>
            </a:solidFill>
            <a:ln w="0">
              <a:solidFill>
                <a:schemeClr val="tx1"/>
              </a:solidFill>
              <a:round/>
              <a:headEnd/>
              <a:tailEnd/>
            </a:ln>
          </p:spPr>
          <p:txBody>
            <a:bodyPr/>
            <a:lstStyle/>
            <a:p>
              <a:endParaRPr lang="en-US"/>
            </a:p>
          </p:txBody>
        </p:sp>
        <p:sp>
          <p:nvSpPr>
            <p:cNvPr id="116348" name="Freeform 1182"/>
            <p:cNvSpPr>
              <a:spLocks/>
            </p:cNvSpPr>
            <p:nvPr/>
          </p:nvSpPr>
          <p:spPr bwMode="auto">
            <a:xfrm>
              <a:off x="2432"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116349" name="Freeform 1183"/>
            <p:cNvSpPr>
              <a:spLocks/>
            </p:cNvSpPr>
            <p:nvPr/>
          </p:nvSpPr>
          <p:spPr bwMode="auto">
            <a:xfrm>
              <a:off x="2432"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116350" name="Rectangle 1184"/>
            <p:cNvSpPr>
              <a:spLocks noChangeArrowheads="1"/>
            </p:cNvSpPr>
            <p:nvPr/>
          </p:nvSpPr>
          <p:spPr bwMode="auto">
            <a:xfrm>
              <a:off x="2432" y="5442"/>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351" name="Freeform 1185"/>
            <p:cNvSpPr>
              <a:spLocks/>
            </p:cNvSpPr>
            <p:nvPr/>
          </p:nvSpPr>
          <p:spPr bwMode="auto">
            <a:xfrm>
              <a:off x="2419" y="5403"/>
              <a:ext cx="15"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116352" name="Freeform 1186"/>
            <p:cNvSpPr>
              <a:spLocks/>
            </p:cNvSpPr>
            <p:nvPr/>
          </p:nvSpPr>
          <p:spPr bwMode="auto">
            <a:xfrm>
              <a:off x="2419" y="5406"/>
              <a:ext cx="15"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1" y="31"/>
                  </a:lnTo>
                  <a:lnTo>
                    <a:pt x="87" y="0"/>
                  </a:lnTo>
                  <a:close/>
                </a:path>
              </a:pathLst>
            </a:custGeom>
            <a:solidFill>
              <a:schemeClr val="tx1"/>
            </a:solidFill>
            <a:ln w="9525">
              <a:solidFill>
                <a:schemeClr val="tx1"/>
              </a:solidFill>
              <a:round/>
              <a:headEnd/>
              <a:tailEnd/>
            </a:ln>
          </p:spPr>
          <p:txBody>
            <a:bodyPr/>
            <a:lstStyle/>
            <a:p>
              <a:endParaRPr lang="en-US"/>
            </a:p>
          </p:txBody>
        </p:sp>
        <p:sp>
          <p:nvSpPr>
            <p:cNvPr id="116353" name="Freeform 1187"/>
            <p:cNvSpPr>
              <a:spLocks/>
            </p:cNvSpPr>
            <p:nvPr/>
          </p:nvSpPr>
          <p:spPr bwMode="auto">
            <a:xfrm>
              <a:off x="2419" y="5403"/>
              <a:ext cx="15"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1"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116354" name="Freeform 1188"/>
            <p:cNvSpPr>
              <a:spLocks/>
            </p:cNvSpPr>
            <p:nvPr/>
          </p:nvSpPr>
          <p:spPr bwMode="auto">
            <a:xfrm>
              <a:off x="2413" y="5409"/>
              <a:ext cx="8" cy="14"/>
            </a:xfrm>
            <a:custGeom>
              <a:avLst/>
              <a:gdLst>
                <a:gd name="T0" fmla="*/ 0 w 47"/>
                <a:gd name="T1" fmla="*/ 0 h 88"/>
                <a:gd name="T2" fmla="*/ 0 w 47"/>
                <a:gd name="T3" fmla="*/ 0 h 88"/>
                <a:gd name="T4" fmla="*/ 0 w 47"/>
                <a:gd name="T5" fmla="*/ 0 h 88"/>
                <a:gd name="T6" fmla="*/ 0 w 47"/>
                <a:gd name="T7" fmla="*/ 0 h 88"/>
                <a:gd name="T8" fmla="*/ 0 60000 65536"/>
                <a:gd name="T9" fmla="*/ 0 60000 65536"/>
                <a:gd name="T10" fmla="*/ 0 60000 65536"/>
                <a:gd name="T11" fmla="*/ 0 60000 65536"/>
                <a:gd name="T12" fmla="*/ 0 w 47"/>
                <a:gd name="T13" fmla="*/ 0 h 88"/>
                <a:gd name="T14" fmla="*/ 47 w 47"/>
                <a:gd name="T15" fmla="*/ 88 h 88"/>
              </a:gdLst>
              <a:ahLst/>
              <a:cxnLst>
                <a:cxn ang="T8">
                  <a:pos x="T0" y="T1"/>
                </a:cxn>
                <a:cxn ang="T9">
                  <a:pos x="T2" y="T3"/>
                </a:cxn>
                <a:cxn ang="T10">
                  <a:pos x="T4" y="T5"/>
                </a:cxn>
                <a:cxn ang="T11">
                  <a:pos x="T6" y="T7"/>
                </a:cxn>
              </a:cxnLst>
              <a:rect l="T12" t="T13" r="T14" b="T15"/>
              <a:pathLst>
                <a:path w="47" h="88">
                  <a:moveTo>
                    <a:pt x="36" y="0"/>
                  </a:moveTo>
                  <a:lnTo>
                    <a:pt x="47" y="12"/>
                  </a:lnTo>
                  <a:lnTo>
                    <a:pt x="0" y="88"/>
                  </a:lnTo>
                  <a:lnTo>
                    <a:pt x="36" y="0"/>
                  </a:lnTo>
                  <a:close/>
                </a:path>
              </a:pathLst>
            </a:custGeom>
            <a:solidFill>
              <a:schemeClr val="tx1"/>
            </a:solidFill>
            <a:ln w="9525">
              <a:solidFill>
                <a:schemeClr val="tx1"/>
              </a:solidFill>
              <a:round/>
              <a:headEnd/>
              <a:tailEnd/>
            </a:ln>
          </p:spPr>
          <p:txBody>
            <a:bodyPr/>
            <a:lstStyle/>
            <a:p>
              <a:endParaRPr lang="en-US"/>
            </a:p>
          </p:txBody>
        </p:sp>
        <p:sp>
          <p:nvSpPr>
            <p:cNvPr id="116355" name="Freeform 1189"/>
            <p:cNvSpPr>
              <a:spLocks/>
            </p:cNvSpPr>
            <p:nvPr/>
          </p:nvSpPr>
          <p:spPr bwMode="auto">
            <a:xfrm>
              <a:off x="2413" y="5411"/>
              <a:ext cx="8" cy="12"/>
            </a:xfrm>
            <a:custGeom>
              <a:avLst/>
              <a:gdLst>
                <a:gd name="T0" fmla="*/ 0 w 47"/>
                <a:gd name="T1" fmla="*/ 0 h 76"/>
                <a:gd name="T2" fmla="*/ 0 w 47"/>
                <a:gd name="T3" fmla="*/ 0 h 76"/>
                <a:gd name="T4" fmla="*/ 0 w 47"/>
                <a:gd name="T5" fmla="*/ 0 h 76"/>
                <a:gd name="T6" fmla="*/ 0 w 47"/>
                <a:gd name="T7" fmla="*/ 0 h 76"/>
                <a:gd name="T8" fmla="*/ 0 60000 65536"/>
                <a:gd name="T9" fmla="*/ 0 60000 65536"/>
                <a:gd name="T10" fmla="*/ 0 60000 65536"/>
                <a:gd name="T11" fmla="*/ 0 60000 65536"/>
                <a:gd name="T12" fmla="*/ 0 w 47"/>
                <a:gd name="T13" fmla="*/ 0 h 76"/>
                <a:gd name="T14" fmla="*/ 47 w 47"/>
                <a:gd name="T15" fmla="*/ 76 h 76"/>
              </a:gdLst>
              <a:ahLst/>
              <a:cxnLst>
                <a:cxn ang="T8">
                  <a:pos x="T0" y="T1"/>
                </a:cxn>
                <a:cxn ang="T9">
                  <a:pos x="T2" y="T3"/>
                </a:cxn>
                <a:cxn ang="T10">
                  <a:pos x="T4" y="T5"/>
                </a:cxn>
                <a:cxn ang="T11">
                  <a:pos x="T6" y="T7"/>
                </a:cxn>
              </a:cxnLst>
              <a:rect l="T12" t="T13" r="T14" b="T15"/>
              <a:pathLst>
                <a:path w="47" h="76">
                  <a:moveTo>
                    <a:pt x="47" y="0"/>
                  </a:moveTo>
                  <a:lnTo>
                    <a:pt x="0" y="76"/>
                  </a:lnTo>
                  <a:lnTo>
                    <a:pt x="17" y="76"/>
                  </a:lnTo>
                  <a:lnTo>
                    <a:pt x="47" y="0"/>
                  </a:lnTo>
                  <a:close/>
                </a:path>
              </a:pathLst>
            </a:custGeom>
            <a:solidFill>
              <a:schemeClr val="tx1"/>
            </a:solidFill>
            <a:ln w="9525">
              <a:solidFill>
                <a:schemeClr val="tx1"/>
              </a:solidFill>
              <a:round/>
              <a:headEnd/>
              <a:tailEnd/>
            </a:ln>
          </p:spPr>
          <p:txBody>
            <a:bodyPr/>
            <a:lstStyle/>
            <a:p>
              <a:endParaRPr lang="en-US"/>
            </a:p>
          </p:txBody>
        </p:sp>
        <p:sp>
          <p:nvSpPr>
            <p:cNvPr id="116356" name="Freeform 1190"/>
            <p:cNvSpPr>
              <a:spLocks/>
            </p:cNvSpPr>
            <p:nvPr/>
          </p:nvSpPr>
          <p:spPr bwMode="auto">
            <a:xfrm>
              <a:off x="2413" y="5409"/>
              <a:ext cx="8" cy="14"/>
            </a:xfrm>
            <a:custGeom>
              <a:avLst/>
              <a:gdLst>
                <a:gd name="T0" fmla="*/ 0 w 47"/>
                <a:gd name="T1" fmla="*/ 0 h 88"/>
                <a:gd name="T2" fmla="*/ 0 w 47"/>
                <a:gd name="T3" fmla="*/ 0 h 88"/>
                <a:gd name="T4" fmla="*/ 0 w 47"/>
                <a:gd name="T5" fmla="*/ 0 h 88"/>
                <a:gd name="T6" fmla="*/ 0 w 47"/>
                <a:gd name="T7" fmla="*/ 0 h 88"/>
                <a:gd name="T8" fmla="*/ 0 w 47"/>
                <a:gd name="T9" fmla="*/ 0 h 88"/>
                <a:gd name="T10" fmla="*/ 0 60000 65536"/>
                <a:gd name="T11" fmla="*/ 0 60000 65536"/>
                <a:gd name="T12" fmla="*/ 0 60000 65536"/>
                <a:gd name="T13" fmla="*/ 0 60000 65536"/>
                <a:gd name="T14" fmla="*/ 0 60000 65536"/>
                <a:gd name="T15" fmla="*/ 0 w 47"/>
                <a:gd name="T16" fmla="*/ 0 h 88"/>
                <a:gd name="T17" fmla="*/ 47 w 47"/>
                <a:gd name="T18" fmla="*/ 88 h 88"/>
              </a:gdLst>
              <a:ahLst/>
              <a:cxnLst>
                <a:cxn ang="T10">
                  <a:pos x="T0" y="T1"/>
                </a:cxn>
                <a:cxn ang="T11">
                  <a:pos x="T2" y="T3"/>
                </a:cxn>
                <a:cxn ang="T12">
                  <a:pos x="T4" y="T5"/>
                </a:cxn>
                <a:cxn ang="T13">
                  <a:pos x="T6" y="T7"/>
                </a:cxn>
                <a:cxn ang="T14">
                  <a:pos x="T8" y="T9"/>
                </a:cxn>
              </a:cxnLst>
              <a:rect l="T15" t="T16" r="T17" b="T18"/>
              <a:pathLst>
                <a:path w="47" h="88">
                  <a:moveTo>
                    <a:pt x="36" y="0"/>
                  </a:moveTo>
                  <a:lnTo>
                    <a:pt x="47" y="12"/>
                  </a:lnTo>
                  <a:lnTo>
                    <a:pt x="17" y="88"/>
                  </a:lnTo>
                  <a:lnTo>
                    <a:pt x="0" y="88"/>
                  </a:lnTo>
                  <a:lnTo>
                    <a:pt x="36" y="0"/>
                  </a:lnTo>
                  <a:close/>
                </a:path>
              </a:pathLst>
            </a:custGeom>
            <a:solidFill>
              <a:schemeClr val="tx1"/>
            </a:solidFill>
            <a:ln w="0">
              <a:solidFill>
                <a:schemeClr val="tx1"/>
              </a:solidFill>
              <a:round/>
              <a:headEnd/>
              <a:tailEnd/>
            </a:ln>
          </p:spPr>
          <p:txBody>
            <a:bodyPr/>
            <a:lstStyle/>
            <a:p>
              <a:endParaRPr lang="en-US"/>
            </a:p>
          </p:txBody>
        </p:sp>
        <p:sp>
          <p:nvSpPr>
            <p:cNvPr id="116357" name="Freeform 1191"/>
            <p:cNvSpPr>
              <a:spLocks/>
            </p:cNvSpPr>
            <p:nvPr/>
          </p:nvSpPr>
          <p:spPr bwMode="auto">
            <a:xfrm>
              <a:off x="2413" y="5423"/>
              <a:ext cx="6" cy="15"/>
            </a:xfrm>
            <a:custGeom>
              <a:avLst/>
              <a:gdLst>
                <a:gd name="T0" fmla="*/ 0 w 36"/>
                <a:gd name="T1" fmla="*/ 0 h 87"/>
                <a:gd name="T2" fmla="*/ 0 w 36"/>
                <a:gd name="T3" fmla="*/ 0 h 87"/>
                <a:gd name="T4" fmla="*/ 0 w 36"/>
                <a:gd name="T5" fmla="*/ 0 h 87"/>
                <a:gd name="T6" fmla="*/ 0 w 36"/>
                <a:gd name="T7" fmla="*/ 0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0" y="0"/>
                  </a:moveTo>
                  <a:lnTo>
                    <a:pt x="17" y="0"/>
                  </a:lnTo>
                  <a:lnTo>
                    <a:pt x="36" y="87"/>
                  </a:lnTo>
                  <a:lnTo>
                    <a:pt x="0" y="0"/>
                  </a:lnTo>
                  <a:close/>
                </a:path>
              </a:pathLst>
            </a:custGeom>
            <a:solidFill>
              <a:schemeClr val="tx1"/>
            </a:solidFill>
            <a:ln w="9525">
              <a:solidFill>
                <a:schemeClr val="tx1"/>
              </a:solidFill>
              <a:round/>
              <a:headEnd/>
              <a:tailEnd/>
            </a:ln>
          </p:spPr>
          <p:txBody>
            <a:bodyPr/>
            <a:lstStyle/>
            <a:p>
              <a:endParaRPr lang="en-US"/>
            </a:p>
          </p:txBody>
        </p:sp>
        <p:sp>
          <p:nvSpPr>
            <p:cNvPr id="116358" name="Freeform 1192"/>
            <p:cNvSpPr>
              <a:spLocks/>
            </p:cNvSpPr>
            <p:nvPr/>
          </p:nvSpPr>
          <p:spPr bwMode="auto">
            <a:xfrm>
              <a:off x="2416" y="5423"/>
              <a:ext cx="5" cy="15"/>
            </a:xfrm>
            <a:custGeom>
              <a:avLst/>
              <a:gdLst>
                <a:gd name="T0" fmla="*/ 0 w 30"/>
                <a:gd name="T1" fmla="*/ 0 h 87"/>
                <a:gd name="T2" fmla="*/ 0 w 30"/>
                <a:gd name="T3" fmla="*/ 0 h 87"/>
                <a:gd name="T4" fmla="*/ 0 w 30"/>
                <a:gd name="T5" fmla="*/ 0 h 87"/>
                <a:gd name="T6" fmla="*/ 0 w 30"/>
                <a:gd name="T7" fmla="*/ 0 h 87"/>
                <a:gd name="T8" fmla="*/ 0 60000 65536"/>
                <a:gd name="T9" fmla="*/ 0 60000 65536"/>
                <a:gd name="T10" fmla="*/ 0 60000 65536"/>
                <a:gd name="T11" fmla="*/ 0 60000 65536"/>
                <a:gd name="T12" fmla="*/ 0 w 30"/>
                <a:gd name="T13" fmla="*/ 0 h 87"/>
                <a:gd name="T14" fmla="*/ 30 w 30"/>
                <a:gd name="T15" fmla="*/ 87 h 87"/>
              </a:gdLst>
              <a:ahLst/>
              <a:cxnLst>
                <a:cxn ang="T8">
                  <a:pos x="T0" y="T1"/>
                </a:cxn>
                <a:cxn ang="T9">
                  <a:pos x="T2" y="T3"/>
                </a:cxn>
                <a:cxn ang="T10">
                  <a:pos x="T4" y="T5"/>
                </a:cxn>
                <a:cxn ang="T11">
                  <a:pos x="T6" y="T7"/>
                </a:cxn>
              </a:cxnLst>
              <a:rect l="T12" t="T13" r="T14" b="T15"/>
              <a:pathLst>
                <a:path w="30" h="87">
                  <a:moveTo>
                    <a:pt x="0" y="0"/>
                  </a:moveTo>
                  <a:lnTo>
                    <a:pt x="19" y="87"/>
                  </a:lnTo>
                  <a:lnTo>
                    <a:pt x="30" y="75"/>
                  </a:lnTo>
                  <a:lnTo>
                    <a:pt x="0" y="0"/>
                  </a:lnTo>
                  <a:close/>
                </a:path>
              </a:pathLst>
            </a:custGeom>
            <a:solidFill>
              <a:schemeClr val="tx1"/>
            </a:solidFill>
            <a:ln w="9525">
              <a:solidFill>
                <a:schemeClr val="tx1"/>
              </a:solidFill>
              <a:round/>
              <a:headEnd/>
              <a:tailEnd/>
            </a:ln>
          </p:spPr>
          <p:txBody>
            <a:bodyPr/>
            <a:lstStyle/>
            <a:p>
              <a:endParaRPr lang="en-US"/>
            </a:p>
          </p:txBody>
        </p:sp>
        <p:sp>
          <p:nvSpPr>
            <p:cNvPr id="116359" name="Freeform 1193"/>
            <p:cNvSpPr>
              <a:spLocks/>
            </p:cNvSpPr>
            <p:nvPr/>
          </p:nvSpPr>
          <p:spPr bwMode="auto">
            <a:xfrm>
              <a:off x="2413" y="5423"/>
              <a:ext cx="8" cy="15"/>
            </a:xfrm>
            <a:custGeom>
              <a:avLst/>
              <a:gdLst>
                <a:gd name="T0" fmla="*/ 0 w 47"/>
                <a:gd name="T1" fmla="*/ 0 h 87"/>
                <a:gd name="T2" fmla="*/ 0 w 47"/>
                <a:gd name="T3" fmla="*/ 0 h 87"/>
                <a:gd name="T4" fmla="*/ 0 w 47"/>
                <a:gd name="T5" fmla="*/ 0 h 87"/>
                <a:gd name="T6" fmla="*/ 0 w 47"/>
                <a:gd name="T7" fmla="*/ 0 h 87"/>
                <a:gd name="T8" fmla="*/ 0 w 47"/>
                <a:gd name="T9" fmla="*/ 0 h 87"/>
                <a:gd name="T10" fmla="*/ 0 60000 65536"/>
                <a:gd name="T11" fmla="*/ 0 60000 65536"/>
                <a:gd name="T12" fmla="*/ 0 60000 65536"/>
                <a:gd name="T13" fmla="*/ 0 60000 65536"/>
                <a:gd name="T14" fmla="*/ 0 60000 65536"/>
                <a:gd name="T15" fmla="*/ 0 w 47"/>
                <a:gd name="T16" fmla="*/ 0 h 87"/>
                <a:gd name="T17" fmla="*/ 47 w 47"/>
                <a:gd name="T18" fmla="*/ 87 h 87"/>
              </a:gdLst>
              <a:ahLst/>
              <a:cxnLst>
                <a:cxn ang="T10">
                  <a:pos x="T0" y="T1"/>
                </a:cxn>
                <a:cxn ang="T11">
                  <a:pos x="T2" y="T3"/>
                </a:cxn>
                <a:cxn ang="T12">
                  <a:pos x="T4" y="T5"/>
                </a:cxn>
                <a:cxn ang="T13">
                  <a:pos x="T6" y="T7"/>
                </a:cxn>
                <a:cxn ang="T14">
                  <a:pos x="T8" y="T9"/>
                </a:cxn>
              </a:cxnLst>
              <a:rect l="T15" t="T16" r="T17" b="T18"/>
              <a:pathLst>
                <a:path w="47" h="87">
                  <a:moveTo>
                    <a:pt x="0" y="0"/>
                  </a:moveTo>
                  <a:lnTo>
                    <a:pt x="17" y="0"/>
                  </a:lnTo>
                  <a:lnTo>
                    <a:pt x="47" y="75"/>
                  </a:lnTo>
                  <a:lnTo>
                    <a:pt x="36" y="87"/>
                  </a:lnTo>
                  <a:lnTo>
                    <a:pt x="0" y="0"/>
                  </a:lnTo>
                  <a:close/>
                </a:path>
              </a:pathLst>
            </a:custGeom>
            <a:solidFill>
              <a:schemeClr val="tx1"/>
            </a:solidFill>
            <a:ln w="0">
              <a:solidFill>
                <a:schemeClr val="tx1"/>
              </a:solidFill>
              <a:round/>
              <a:headEnd/>
              <a:tailEnd/>
            </a:ln>
          </p:spPr>
          <p:txBody>
            <a:bodyPr/>
            <a:lstStyle/>
            <a:p>
              <a:endParaRPr lang="en-US"/>
            </a:p>
          </p:txBody>
        </p:sp>
        <p:sp>
          <p:nvSpPr>
            <p:cNvPr id="116360" name="Freeform 1194"/>
            <p:cNvSpPr>
              <a:spLocks/>
            </p:cNvSpPr>
            <p:nvPr/>
          </p:nvSpPr>
          <p:spPr bwMode="auto">
            <a:xfrm>
              <a:off x="2419" y="5436"/>
              <a:ext cx="15" cy="8"/>
            </a:xfrm>
            <a:custGeom>
              <a:avLst/>
              <a:gdLst>
                <a:gd name="T0" fmla="*/ 0 w 87"/>
                <a:gd name="T1" fmla="*/ 0 h 49"/>
                <a:gd name="T2" fmla="*/ 0 w 87"/>
                <a:gd name="T3" fmla="*/ 0 h 49"/>
                <a:gd name="T4" fmla="*/ 0 w 87"/>
                <a:gd name="T5" fmla="*/ 0 h 49"/>
                <a:gd name="T6" fmla="*/ 0 w 87"/>
                <a:gd name="T7" fmla="*/ 0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0" y="12"/>
                  </a:moveTo>
                  <a:lnTo>
                    <a:pt x="11" y="0"/>
                  </a:lnTo>
                  <a:lnTo>
                    <a:pt x="87" y="49"/>
                  </a:lnTo>
                  <a:lnTo>
                    <a:pt x="0" y="12"/>
                  </a:lnTo>
                  <a:close/>
                </a:path>
              </a:pathLst>
            </a:custGeom>
            <a:solidFill>
              <a:schemeClr val="tx1"/>
            </a:solidFill>
            <a:ln w="9525">
              <a:solidFill>
                <a:schemeClr val="tx1"/>
              </a:solidFill>
              <a:round/>
              <a:headEnd/>
              <a:tailEnd/>
            </a:ln>
          </p:spPr>
          <p:txBody>
            <a:bodyPr/>
            <a:lstStyle/>
            <a:p>
              <a:endParaRPr lang="en-US"/>
            </a:p>
          </p:txBody>
        </p:sp>
        <p:sp>
          <p:nvSpPr>
            <p:cNvPr id="116361" name="Freeform 1195"/>
            <p:cNvSpPr>
              <a:spLocks/>
            </p:cNvSpPr>
            <p:nvPr/>
          </p:nvSpPr>
          <p:spPr bwMode="auto">
            <a:xfrm>
              <a:off x="2421" y="5436"/>
              <a:ext cx="13" cy="8"/>
            </a:xfrm>
            <a:custGeom>
              <a:avLst/>
              <a:gdLst>
                <a:gd name="T0" fmla="*/ 0 w 76"/>
                <a:gd name="T1" fmla="*/ 0 h 49"/>
                <a:gd name="T2" fmla="*/ 0 w 76"/>
                <a:gd name="T3" fmla="*/ 0 h 49"/>
                <a:gd name="T4" fmla="*/ 0 w 76"/>
                <a:gd name="T5" fmla="*/ 0 h 49"/>
                <a:gd name="T6" fmla="*/ 0 w 76"/>
                <a:gd name="T7" fmla="*/ 0 h 49"/>
                <a:gd name="T8" fmla="*/ 0 60000 65536"/>
                <a:gd name="T9" fmla="*/ 0 60000 65536"/>
                <a:gd name="T10" fmla="*/ 0 60000 65536"/>
                <a:gd name="T11" fmla="*/ 0 60000 65536"/>
                <a:gd name="T12" fmla="*/ 0 w 76"/>
                <a:gd name="T13" fmla="*/ 0 h 49"/>
                <a:gd name="T14" fmla="*/ 76 w 76"/>
                <a:gd name="T15" fmla="*/ 49 h 49"/>
              </a:gdLst>
              <a:ahLst/>
              <a:cxnLst>
                <a:cxn ang="T8">
                  <a:pos x="T0" y="T1"/>
                </a:cxn>
                <a:cxn ang="T9">
                  <a:pos x="T2" y="T3"/>
                </a:cxn>
                <a:cxn ang="T10">
                  <a:pos x="T4" y="T5"/>
                </a:cxn>
                <a:cxn ang="T11">
                  <a:pos x="T6" y="T7"/>
                </a:cxn>
              </a:cxnLst>
              <a:rect l="T12" t="T13" r="T14" b="T15"/>
              <a:pathLst>
                <a:path w="76" h="49">
                  <a:moveTo>
                    <a:pt x="0" y="0"/>
                  </a:moveTo>
                  <a:lnTo>
                    <a:pt x="76" y="49"/>
                  </a:lnTo>
                  <a:lnTo>
                    <a:pt x="76" y="31"/>
                  </a:lnTo>
                  <a:lnTo>
                    <a:pt x="0" y="0"/>
                  </a:lnTo>
                  <a:close/>
                </a:path>
              </a:pathLst>
            </a:custGeom>
            <a:solidFill>
              <a:schemeClr val="tx1"/>
            </a:solidFill>
            <a:ln w="9525">
              <a:solidFill>
                <a:schemeClr val="tx1"/>
              </a:solidFill>
              <a:round/>
              <a:headEnd/>
              <a:tailEnd/>
            </a:ln>
          </p:spPr>
          <p:txBody>
            <a:bodyPr/>
            <a:lstStyle/>
            <a:p>
              <a:endParaRPr lang="en-US"/>
            </a:p>
          </p:txBody>
        </p:sp>
        <p:sp>
          <p:nvSpPr>
            <p:cNvPr id="116362" name="Freeform 1196"/>
            <p:cNvSpPr>
              <a:spLocks/>
            </p:cNvSpPr>
            <p:nvPr/>
          </p:nvSpPr>
          <p:spPr bwMode="auto">
            <a:xfrm>
              <a:off x="2419" y="5436"/>
              <a:ext cx="15"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12"/>
                  </a:moveTo>
                  <a:lnTo>
                    <a:pt x="11" y="0"/>
                  </a:lnTo>
                  <a:lnTo>
                    <a:pt x="87" y="31"/>
                  </a:lnTo>
                  <a:lnTo>
                    <a:pt x="87" y="49"/>
                  </a:lnTo>
                  <a:lnTo>
                    <a:pt x="0" y="12"/>
                  </a:lnTo>
                  <a:close/>
                </a:path>
              </a:pathLst>
            </a:custGeom>
            <a:solidFill>
              <a:schemeClr val="tx1"/>
            </a:solidFill>
            <a:ln w="0">
              <a:solidFill>
                <a:schemeClr val="tx1"/>
              </a:solidFill>
              <a:round/>
              <a:headEnd/>
              <a:tailEnd/>
            </a:ln>
          </p:spPr>
          <p:txBody>
            <a:bodyPr/>
            <a:lstStyle/>
            <a:p>
              <a:endParaRPr lang="en-US"/>
            </a:p>
          </p:txBody>
        </p:sp>
        <p:sp>
          <p:nvSpPr>
            <p:cNvPr id="116363" name="Freeform 1197"/>
            <p:cNvSpPr>
              <a:spLocks/>
            </p:cNvSpPr>
            <p:nvPr/>
          </p:nvSpPr>
          <p:spPr bwMode="auto">
            <a:xfrm>
              <a:off x="2434" y="5400"/>
              <a:ext cx="14"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0" y="35"/>
                  </a:moveTo>
                  <a:lnTo>
                    <a:pt x="0" y="19"/>
                  </a:lnTo>
                  <a:lnTo>
                    <a:pt x="87" y="0"/>
                  </a:lnTo>
                  <a:lnTo>
                    <a:pt x="0" y="35"/>
                  </a:lnTo>
                  <a:close/>
                </a:path>
              </a:pathLst>
            </a:custGeom>
            <a:solidFill>
              <a:schemeClr val="tx1"/>
            </a:solidFill>
            <a:ln w="9525">
              <a:solidFill>
                <a:schemeClr val="tx1"/>
              </a:solidFill>
              <a:round/>
              <a:headEnd/>
              <a:tailEnd/>
            </a:ln>
          </p:spPr>
          <p:txBody>
            <a:bodyPr/>
            <a:lstStyle/>
            <a:p>
              <a:endParaRPr lang="en-US"/>
            </a:p>
          </p:txBody>
        </p:sp>
        <p:sp>
          <p:nvSpPr>
            <p:cNvPr id="116364" name="Freeform 1198"/>
            <p:cNvSpPr>
              <a:spLocks/>
            </p:cNvSpPr>
            <p:nvPr/>
          </p:nvSpPr>
          <p:spPr bwMode="auto">
            <a:xfrm>
              <a:off x="2434" y="5398"/>
              <a:ext cx="14"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0" y="31"/>
                  </a:moveTo>
                  <a:lnTo>
                    <a:pt x="87" y="12"/>
                  </a:lnTo>
                  <a:lnTo>
                    <a:pt x="75" y="0"/>
                  </a:lnTo>
                  <a:lnTo>
                    <a:pt x="0" y="31"/>
                  </a:lnTo>
                  <a:close/>
                </a:path>
              </a:pathLst>
            </a:custGeom>
            <a:solidFill>
              <a:schemeClr val="tx1"/>
            </a:solidFill>
            <a:ln w="9525">
              <a:solidFill>
                <a:schemeClr val="tx1"/>
              </a:solidFill>
              <a:round/>
              <a:headEnd/>
              <a:tailEnd/>
            </a:ln>
          </p:spPr>
          <p:txBody>
            <a:bodyPr/>
            <a:lstStyle/>
            <a:p>
              <a:endParaRPr lang="en-US"/>
            </a:p>
          </p:txBody>
        </p:sp>
        <p:sp>
          <p:nvSpPr>
            <p:cNvPr id="116365" name="Freeform 1199"/>
            <p:cNvSpPr>
              <a:spLocks/>
            </p:cNvSpPr>
            <p:nvPr/>
          </p:nvSpPr>
          <p:spPr bwMode="auto">
            <a:xfrm>
              <a:off x="2434" y="5398"/>
              <a:ext cx="14"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0" y="47"/>
                  </a:moveTo>
                  <a:lnTo>
                    <a:pt x="0" y="31"/>
                  </a:lnTo>
                  <a:lnTo>
                    <a:pt x="75" y="0"/>
                  </a:lnTo>
                  <a:lnTo>
                    <a:pt x="87" y="12"/>
                  </a:lnTo>
                  <a:lnTo>
                    <a:pt x="0" y="47"/>
                  </a:lnTo>
                  <a:close/>
                </a:path>
              </a:pathLst>
            </a:custGeom>
            <a:solidFill>
              <a:schemeClr val="tx1"/>
            </a:solidFill>
            <a:ln w="0">
              <a:solidFill>
                <a:schemeClr val="tx1"/>
              </a:solidFill>
              <a:round/>
              <a:headEnd/>
              <a:tailEnd/>
            </a:ln>
          </p:spPr>
          <p:txBody>
            <a:bodyPr/>
            <a:lstStyle/>
            <a:p>
              <a:endParaRPr lang="en-US"/>
            </a:p>
          </p:txBody>
        </p:sp>
        <p:sp>
          <p:nvSpPr>
            <p:cNvPr id="116366" name="Freeform 1200"/>
            <p:cNvSpPr>
              <a:spLocks/>
            </p:cNvSpPr>
            <p:nvPr/>
          </p:nvSpPr>
          <p:spPr bwMode="auto">
            <a:xfrm>
              <a:off x="2446" y="5385"/>
              <a:ext cx="8" cy="15"/>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12" y="88"/>
                  </a:moveTo>
                  <a:lnTo>
                    <a:pt x="0" y="76"/>
                  </a:lnTo>
                  <a:lnTo>
                    <a:pt x="49" y="0"/>
                  </a:lnTo>
                  <a:lnTo>
                    <a:pt x="12" y="88"/>
                  </a:lnTo>
                  <a:close/>
                </a:path>
              </a:pathLst>
            </a:custGeom>
            <a:solidFill>
              <a:schemeClr val="tx1"/>
            </a:solidFill>
            <a:ln w="9525">
              <a:solidFill>
                <a:schemeClr val="tx1"/>
              </a:solidFill>
              <a:round/>
              <a:headEnd/>
              <a:tailEnd/>
            </a:ln>
          </p:spPr>
          <p:txBody>
            <a:bodyPr/>
            <a:lstStyle/>
            <a:p>
              <a:endParaRPr lang="en-US"/>
            </a:p>
          </p:txBody>
        </p:sp>
        <p:sp>
          <p:nvSpPr>
            <p:cNvPr id="116367" name="Freeform 1201"/>
            <p:cNvSpPr>
              <a:spLocks/>
            </p:cNvSpPr>
            <p:nvPr/>
          </p:nvSpPr>
          <p:spPr bwMode="auto">
            <a:xfrm>
              <a:off x="2446" y="5385"/>
              <a:ext cx="8" cy="13"/>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0" y="76"/>
                  </a:moveTo>
                  <a:lnTo>
                    <a:pt x="49"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116368" name="Freeform 1202"/>
            <p:cNvSpPr>
              <a:spLocks/>
            </p:cNvSpPr>
            <p:nvPr/>
          </p:nvSpPr>
          <p:spPr bwMode="auto">
            <a:xfrm>
              <a:off x="2446" y="5385"/>
              <a:ext cx="8" cy="15"/>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12" y="88"/>
                  </a:moveTo>
                  <a:lnTo>
                    <a:pt x="0" y="76"/>
                  </a:lnTo>
                  <a:lnTo>
                    <a:pt x="32" y="0"/>
                  </a:lnTo>
                  <a:lnTo>
                    <a:pt x="49" y="0"/>
                  </a:lnTo>
                  <a:lnTo>
                    <a:pt x="12" y="88"/>
                  </a:lnTo>
                  <a:close/>
                </a:path>
              </a:pathLst>
            </a:custGeom>
            <a:solidFill>
              <a:schemeClr val="tx1"/>
            </a:solidFill>
            <a:ln w="0">
              <a:solidFill>
                <a:schemeClr val="tx1"/>
              </a:solidFill>
              <a:round/>
              <a:headEnd/>
              <a:tailEnd/>
            </a:ln>
          </p:spPr>
          <p:txBody>
            <a:bodyPr/>
            <a:lstStyle/>
            <a:p>
              <a:endParaRPr lang="en-US"/>
            </a:p>
          </p:txBody>
        </p:sp>
        <p:sp>
          <p:nvSpPr>
            <p:cNvPr id="116369" name="Freeform 1203"/>
            <p:cNvSpPr>
              <a:spLocks/>
            </p:cNvSpPr>
            <p:nvPr/>
          </p:nvSpPr>
          <p:spPr bwMode="auto">
            <a:xfrm>
              <a:off x="2448" y="5370"/>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37" y="87"/>
                  </a:moveTo>
                  <a:lnTo>
                    <a:pt x="20" y="87"/>
                  </a:lnTo>
                  <a:lnTo>
                    <a:pt x="0" y="0"/>
                  </a:lnTo>
                  <a:lnTo>
                    <a:pt x="37" y="87"/>
                  </a:lnTo>
                  <a:close/>
                </a:path>
              </a:pathLst>
            </a:custGeom>
            <a:solidFill>
              <a:schemeClr val="tx1"/>
            </a:solidFill>
            <a:ln w="9525">
              <a:solidFill>
                <a:schemeClr val="tx1"/>
              </a:solidFill>
              <a:round/>
              <a:headEnd/>
              <a:tailEnd/>
            </a:ln>
          </p:spPr>
          <p:txBody>
            <a:bodyPr/>
            <a:lstStyle/>
            <a:p>
              <a:endParaRPr lang="en-US"/>
            </a:p>
          </p:txBody>
        </p:sp>
        <p:sp>
          <p:nvSpPr>
            <p:cNvPr id="116370" name="Freeform 1204"/>
            <p:cNvSpPr>
              <a:spLocks/>
            </p:cNvSpPr>
            <p:nvPr/>
          </p:nvSpPr>
          <p:spPr bwMode="auto">
            <a:xfrm>
              <a:off x="2446" y="5370"/>
              <a:ext cx="5" cy="15"/>
            </a:xfrm>
            <a:custGeom>
              <a:avLst/>
              <a:gdLst>
                <a:gd name="T0" fmla="*/ 0 w 32"/>
                <a:gd name="T1" fmla="*/ 0 h 87"/>
                <a:gd name="T2" fmla="*/ 0 w 32"/>
                <a:gd name="T3" fmla="*/ 0 h 87"/>
                <a:gd name="T4" fmla="*/ 0 w 32"/>
                <a:gd name="T5" fmla="*/ 0 h 87"/>
                <a:gd name="T6" fmla="*/ 0 w 32"/>
                <a:gd name="T7" fmla="*/ 0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116371" name="Freeform 1205"/>
            <p:cNvSpPr>
              <a:spLocks/>
            </p:cNvSpPr>
            <p:nvPr/>
          </p:nvSpPr>
          <p:spPr bwMode="auto">
            <a:xfrm>
              <a:off x="2446" y="5370"/>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49" y="87"/>
                  </a:moveTo>
                  <a:lnTo>
                    <a:pt x="32" y="87"/>
                  </a:lnTo>
                  <a:lnTo>
                    <a:pt x="0" y="12"/>
                  </a:lnTo>
                  <a:lnTo>
                    <a:pt x="12" y="0"/>
                  </a:lnTo>
                  <a:lnTo>
                    <a:pt x="49" y="87"/>
                  </a:lnTo>
                  <a:close/>
                </a:path>
              </a:pathLst>
            </a:custGeom>
            <a:solidFill>
              <a:schemeClr val="tx1"/>
            </a:solidFill>
            <a:ln w="0">
              <a:solidFill>
                <a:schemeClr val="tx1"/>
              </a:solidFill>
              <a:round/>
              <a:headEnd/>
              <a:tailEnd/>
            </a:ln>
          </p:spPr>
          <p:txBody>
            <a:bodyPr/>
            <a:lstStyle/>
            <a:p>
              <a:endParaRPr lang="en-US"/>
            </a:p>
          </p:txBody>
        </p:sp>
        <p:sp>
          <p:nvSpPr>
            <p:cNvPr id="116372" name="Freeform 1206"/>
            <p:cNvSpPr>
              <a:spLocks/>
            </p:cNvSpPr>
            <p:nvPr/>
          </p:nvSpPr>
          <p:spPr bwMode="auto">
            <a:xfrm>
              <a:off x="2434" y="5364"/>
              <a:ext cx="14" cy="8"/>
            </a:xfrm>
            <a:custGeom>
              <a:avLst/>
              <a:gdLst>
                <a:gd name="T0" fmla="*/ 0 w 87"/>
                <a:gd name="T1" fmla="*/ 0 h 49"/>
                <a:gd name="T2" fmla="*/ 0 w 87"/>
                <a:gd name="T3" fmla="*/ 0 h 49"/>
                <a:gd name="T4" fmla="*/ 0 w 87"/>
                <a:gd name="T5" fmla="*/ 0 h 49"/>
                <a:gd name="T6" fmla="*/ 0 w 87"/>
                <a:gd name="T7" fmla="*/ 0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87" y="37"/>
                  </a:moveTo>
                  <a:lnTo>
                    <a:pt x="75" y="49"/>
                  </a:lnTo>
                  <a:lnTo>
                    <a:pt x="0" y="0"/>
                  </a:lnTo>
                  <a:lnTo>
                    <a:pt x="87" y="37"/>
                  </a:lnTo>
                  <a:close/>
                </a:path>
              </a:pathLst>
            </a:custGeom>
            <a:solidFill>
              <a:schemeClr val="tx1"/>
            </a:solidFill>
            <a:ln w="9525">
              <a:solidFill>
                <a:schemeClr val="tx1"/>
              </a:solidFill>
              <a:round/>
              <a:headEnd/>
              <a:tailEnd/>
            </a:ln>
          </p:spPr>
          <p:txBody>
            <a:bodyPr/>
            <a:lstStyle/>
            <a:p>
              <a:endParaRPr lang="en-US"/>
            </a:p>
          </p:txBody>
        </p:sp>
        <p:sp>
          <p:nvSpPr>
            <p:cNvPr id="116373" name="Freeform 1207"/>
            <p:cNvSpPr>
              <a:spLocks/>
            </p:cNvSpPr>
            <p:nvPr/>
          </p:nvSpPr>
          <p:spPr bwMode="auto">
            <a:xfrm>
              <a:off x="2434" y="5364"/>
              <a:ext cx="12" cy="8"/>
            </a:xfrm>
            <a:custGeom>
              <a:avLst/>
              <a:gdLst>
                <a:gd name="T0" fmla="*/ 0 w 75"/>
                <a:gd name="T1" fmla="*/ 0 h 49"/>
                <a:gd name="T2" fmla="*/ 0 w 75"/>
                <a:gd name="T3" fmla="*/ 0 h 49"/>
                <a:gd name="T4" fmla="*/ 0 w 75"/>
                <a:gd name="T5" fmla="*/ 0 h 49"/>
                <a:gd name="T6" fmla="*/ 0 w 75"/>
                <a:gd name="T7" fmla="*/ 0 h 49"/>
                <a:gd name="T8" fmla="*/ 0 60000 65536"/>
                <a:gd name="T9" fmla="*/ 0 60000 65536"/>
                <a:gd name="T10" fmla="*/ 0 60000 65536"/>
                <a:gd name="T11" fmla="*/ 0 60000 65536"/>
                <a:gd name="T12" fmla="*/ 0 w 75"/>
                <a:gd name="T13" fmla="*/ 0 h 49"/>
                <a:gd name="T14" fmla="*/ 75 w 75"/>
                <a:gd name="T15" fmla="*/ 49 h 49"/>
              </a:gdLst>
              <a:ahLst/>
              <a:cxnLst>
                <a:cxn ang="T8">
                  <a:pos x="T0" y="T1"/>
                </a:cxn>
                <a:cxn ang="T9">
                  <a:pos x="T2" y="T3"/>
                </a:cxn>
                <a:cxn ang="T10">
                  <a:pos x="T4" y="T5"/>
                </a:cxn>
                <a:cxn ang="T11">
                  <a:pos x="T6" y="T7"/>
                </a:cxn>
              </a:cxnLst>
              <a:rect l="T12" t="T13" r="T14" b="T15"/>
              <a:pathLst>
                <a:path w="75" h="49">
                  <a:moveTo>
                    <a:pt x="75" y="49"/>
                  </a:moveTo>
                  <a:lnTo>
                    <a:pt x="0" y="0"/>
                  </a:lnTo>
                  <a:lnTo>
                    <a:pt x="0" y="18"/>
                  </a:lnTo>
                  <a:lnTo>
                    <a:pt x="75" y="49"/>
                  </a:lnTo>
                  <a:close/>
                </a:path>
              </a:pathLst>
            </a:custGeom>
            <a:solidFill>
              <a:schemeClr val="tx1"/>
            </a:solidFill>
            <a:ln w="9525">
              <a:solidFill>
                <a:schemeClr val="tx1"/>
              </a:solidFill>
              <a:round/>
              <a:headEnd/>
              <a:tailEnd/>
            </a:ln>
          </p:spPr>
          <p:txBody>
            <a:bodyPr/>
            <a:lstStyle/>
            <a:p>
              <a:endParaRPr lang="en-US"/>
            </a:p>
          </p:txBody>
        </p:sp>
        <p:sp>
          <p:nvSpPr>
            <p:cNvPr id="116374" name="Freeform 1208"/>
            <p:cNvSpPr>
              <a:spLocks/>
            </p:cNvSpPr>
            <p:nvPr/>
          </p:nvSpPr>
          <p:spPr bwMode="auto">
            <a:xfrm>
              <a:off x="2434" y="5364"/>
              <a:ext cx="14" cy="8"/>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87" y="37"/>
                  </a:moveTo>
                  <a:lnTo>
                    <a:pt x="75" y="49"/>
                  </a:lnTo>
                  <a:lnTo>
                    <a:pt x="0" y="18"/>
                  </a:lnTo>
                  <a:lnTo>
                    <a:pt x="0" y="0"/>
                  </a:lnTo>
                  <a:lnTo>
                    <a:pt x="87" y="37"/>
                  </a:lnTo>
                  <a:close/>
                </a:path>
              </a:pathLst>
            </a:custGeom>
            <a:solidFill>
              <a:schemeClr val="tx1"/>
            </a:solidFill>
            <a:ln w="0">
              <a:solidFill>
                <a:schemeClr val="tx1"/>
              </a:solidFill>
              <a:round/>
              <a:headEnd/>
              <a:tailEnd/>
            </a:ln>
          </p:spPr>
          <p:txBody>
            <a:bodyPr/>
            <a:lstStyle/>
            <a:p>
              <a:endParaRPr lang="en-US"/>
            </a:p>
          </p:txBody>
        </p:sp>
        <p:sp>
          <p:nvSpPr>
            <p:cNvPr id="116375" name="Freeform 1209"/>
            <p:cNvSpPr>
              <a:spLocks/>
            </p:cNvSpPr>
            <p:nvPr/>
          </p:nvSpPr>
          <p:spPr bwMode="auto">
            <a:xfrm>
              <a:off x="2432"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116376" name="Freeform 1210"/>
            <p:cNvSpPr>
              <a:spLocks/>
            </p:cNvSpPr>
            <p:nvPr/>
          </p:nvSpPr>
          <p:spPr bwMode="auto">
            <a:xfrm>
              <a:off x="2432" y="5300"/>
              <a:ext cx="3" cy="66"/>
            </a:xfrm>
            <a:custGeom>
              <a:avLst/>
              <a:gdLst>
                <a:gd name="T0" fmla="*/ 0 w 17"/>
                <a:gd name="T1" fmla="*/ 0 h 395"/>
                <a:gd name="T2" fmla="*/ 0 w 17"/>
                <a:gd name="T3" fmla="*/ 0 h 395"/>
                <a:gd name="T4" fmla="*/ 0 w 17"/>
                <a:gd name="T5" fmla="*/ 0 h 395"/>
                <a:gd name="T6" fmla="*/ 0 w 17"/>
                <a:gd name="T7" fmla="*/ 0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116377" name="Rectangle 1211"/>
            <p:cNvSpPr>
              <a:spLocks noChangeArrowheads="1"/>
            </p:cNvSpPr>
            <p:nvPr/>
          </p:nvSpPr>
          <p:spPr bwMode="auto">
            <a:xfrm>
              <a:off x="2432" y="5300"/>
              <a:ext cx="3" cy="66"/>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378" name="Freeform 1212"/>
            <p:cNvSpPr>
              <a:spLocks/>
            </p:cNvSpPr>
            <p:nvPr/>
          </p:nvSpPr>
          <p:spPr bwMode="auto">
            <a:xfrm>
              <a:off x="3376"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0" y="535"/>
                  </a:moveTo>
                  <a:lnTo>
                    <a:pt x="17" y="535"/>
                  </a:lnTo>
                  <a:lnTo>
                    <a:pt x="0" y="0"/>
                  </a:lnTo>
                  <a:lnTo>
                    <a:pt x="0" y="535"/>
                  </a:lnTo>
                  <a:close/>
                </a:path>
              </a:pathLst>
            </a:custGeom>
            <a:solidFill>
              <a:schemeClr val="tx1"/>
            </a:solidFill>
            <a:ln w="9525">
              <a:solidFill>
                <a:schemeClr val="tx1"/>
              </a:solidFill>
              <a:round/>
              <a:headEnd/>
              <a:tailEnd/>
            </a:ln>
          </p:spPr>
          <p:txBody>
            <a:bodyPr/>
            <a:lstStyle/>
            <a:p>
              <a:endParaRPr lang="en-US"/>
            </a:p>
          </p:txBody>
        </p:sp>
        <p:sp>
          <p:nvSpPr>
            <p:cNvPr id="116379" name="Freeform 1213"/>
            <p:cNvSpPr>
              <a:spLocks/>
            </p:cNvSpPr>
            <p:nvPr/>
          </p:nvSpPr>
          <p:spPr bwMode="auto">
            <a:xfrm>
              <a:off x="3376" y="5442"/>
              <a:ext cx="3" cy="90"/>
            </a:xfrm>
            <a:custGeom>
              <a:avLst/>
              <a:gdLst>
                <a:gd name="T0" fmla="*/ 0 w 17"/>
                <a:gd name="T1" fmla="*/ 0 h 535"/>
                <a:gd name="T2" fmla="*/ 0 w 17"/>
                <a:gd name="T3" fmla="*/ 0 h 535"/>
                <a:gd name="T4" fmla="*/ 0 w 17"/>
                <a:gd name="T5" fmla="*/ 0 h 535"/>
                <a:gd name="T6" fmla="*/ 0 w 17"/>
                <a:gd name="T7" fmla="*/ 0 h 535"/>
                <a:gd name="T8" fmla="*/ 0 60000 65536"/>
                <a:gd name="T9" fmla="*/ 0 60000 65536"/>
                <a:gd name="T10" fmla="*/ 0 60000 65536"/>
                <a:gd name="T11" fmla="*/ 0 60000 65536"/>
                <a:gd name="T12" fmla="*/ 0 w 17"/>
                <a:gd name="T13" fmla="*/ 0 h 535"/>
                <a:gd name="T14" fmla="*/ 17 w 17"/>
                <a:gd name="T15" fmla="*/ 535 h 535"/>
              </a:gdLst>
              <a:ahLst/>
              <a:cxnLst>
                <a:cxn ang="T8">
                  <a:pos x="T0" y="T1"/>
                </a:cxn>
                <a:cxn ang="T9">
                  <a:pos x="T2" y="T3"/>
                </a:cxn>
                <a:cxn ang="T10">
                  <a:pos x="T4" y="T5"/>
                </a:cxn>
                <a:cxn ang="T11">
                  <a:pos x="T6" y="T7"/>
                </a:cxn>
              </a:cxnLst>
              <a:rect l="T12" t="T13" r="T14" b="T15"/>
              <a:pathLst>
                <a:path w="17" h="535">
                  <a:moveTo>
                    <a:pt x="17" y="535"/>
                  </a:moveTo>
                  <a:lnTo>
                    <a:pt x="0" y="0"/>
                  </a:lnTo>
                  <a:lnTo>
                    <a:pt x="17" y="0"/>
                  </a:lnTo>
                  <a:lnTo>
                    <a:pt x="17" y="535"/>
                  </a:lnTo>
                  <a:close/>
                </a:path>
              </a:pathLst>
            </a:custGeom>
            <a:solidFill>
              <a:schemeClr val="tx1"/>
            </a:solidFill>
            <a:ln w="9525">
              <a:solidFill>
                <a:schemeClr val="tx1"/>
              </a:solidFill>
              <a:round/>
              <a:headEnd/>
              <a:tailEnd/>
            </a:ln>
          </p:spPr>
          <p:txBody>
            <a:bodyPr/>
            <a:lstStyle/>
            <a:p>
              <a:endParaRPr lang="en-US"/>
            </a:p>
          </p:txBody>
        </p:sp>
        <p:sp>
          <p:nvSpPr>
            <p:cNvPr id="116380" name="Rectangle 1214"/>
            <p:cNvSpPr>
              <a:spLocks noChangeArrowheads="1"/>
            </p:cNvSpPr>
            <p:nvPr/>
          </p:nvSpPr>
          <p:spPr bwMode="auto">
            <a:xfrm>
              <a:off x="3376" y="5442"/>
              <a:ext cx="3" cy="90"/>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381" name="Freeform 1215"/>
            <p:cNvSpPr>
              <a:spLocks/>
            </p:cNvSpPr>
            <p:nvPr/>
          </p:nvSpPr>
          <p:spPr bwMode="auto">
            <a:xfrm>
              <a:off x="3363" y="5403"/>
              <a:ext cx="15" cy="6"/>
            </a:xfrm>
            <a:custGeom>
              <a:avLst/>
              <a:gdLst>
                <a:gd name="T0" fmla="*/ 0 w 87"/>
                <a:gd name="T1" fmla="*/ 0 h 35"/>
                <a:gd name="T2" fmla="*/ 0 w 87"/>
                <a:gd name="T3" fmla="*/ 0 h 35"/>
                <a:gd name="T4" fmla="*/ 0 w 87"/>
                <a:gd name="T5" fmla="*/ 0 h 35"/>
                <a:gd name="T6" fmla="*/ 0 w 87"/>
                <a:gd name="T7" fmla="*/ 0 h 35"/>
                <a:gd name="T8" fmla="*/ 0 60000 65536"/>
                <a:gd name="T9" fmla="*/ 0 60000 65536"/>
                <a:gd name="T10" fmla="*/ 0 60000 65536"/>
                <a:gd name="T11" fmla="*/ 0 60000 65536"/>
                <a:gd name="T12" fmla="*/ 0 w 87"/>
                <a:gd name="T13" fmla="*/ 0 h 35"/>
                <a:gd name="T14" fmla="*/ 87 w 87"/>
                <a:gd name="T15" fmla="*/ 35 h 35"/>
              </a:gdLst>
              <a:ahLst/>
              <a:cxnLst>
                <a:cxn ang="T8">
                  <a:pos x="T0" y="T1"/>
                </a:cxn>
                <a:cxn ang="T9">
                  <a:pos x="T2" y="T3"/>
                </a:cxn>
                <a:cxn ang="T10">
                  <a:pos x="T4" y="T5"/>
                </a:cxn>
                <a:cxn ang="T11">
                  <a:pos x="T6" y="T7"/>
                </a:cxn>
              </a:cxnLst>
              <a:rect l="T12" t="T13" r="T14" b="T15"/>
              <a:pathLst>
                <a:path w="87" h="35">
                  <a:moveTo>
                    <a:pt x="87" y="0"/>
                  </a:moveTo>
                  <a:lnTo>
                    <a:pt x="87" y="16"/>
                  </a:lnTo>
                  <a:lnTo>
                    <a:pt x="0" y="35"/>
                  </a:lnTo>
                  <a:lnTo>
                    <a:pt x="87" y="0"/>
                  </a:lnTo>
                  <a:close/>
                </a:path>
              </a:pathLst>
            </a:custGeom>
            <a:solidFill>
              <a:schemeClr val="tx1"/>
            </a:solidFill>
            <a:ln w="9525">
              <a:solidFill>
                <a:schemeClr val="tx1"/>
              </a:solidFill>
              <a:round/>
              <a:headEnd/>
              <a:tailEnd/>
            </a:ln>
          </p:spPr>
          <p:txBody>
            <a:bodyPr/>
            <a:lstStyle/>
            <a:p>
              <a:endParaRPr lang="en-US"/>
            </a:p>
          </p:txBody>
        </p:sp>
        <p:sp>
          <p:nvSpPr>
            <p:cNvPr id="116382" name="Freeform 1216"/>
            <p:cNvSpPr>
              <a:spLocks/>
            </p:cNvSpPr>
            <p:nvPr/>
          </p:nvSpPr>
          <p:spPr bwMode="auto">
            <a:xfrm>
              <a:off x="3363" y="5406"/>
              <a:ext cx="15" cy="5"/>
            </a:xfrm>
            <a:custGeom>
              <a:avLst/>
              <a:gdLst>
                <a:gd name="T0" fmla="*/ 0 w 87"/>
                <a:gd name="T1" fmla="*/ 0 h 31"/>
                <a:gd name="T2" fmla="*/ 0 w 87"/>
                <a:gd name="T3" fmla="*/ 0 h 31"/>
                <a:gd name="T4" fmla="*/ 0 w 87"/>
                <a:gd name="T5" fmla="*/ 0 h 31"/>
                <a:gd name="T6" fmla="*/ 0 w 87"/>
                <a:gd name="T7" fmla="*/ 0 h 31"/>
                <a:gd name="T8" fmla="*/ 0 60000 65536"/>
                <a:gd name="T9" fmla="*/ 0 60000 65536"/>
                <a:gd name="T10" fmla="*/ 0 60000 65536"/>
                <a:gd name="T11" fmla="*/ 0 60000 65536"/>
                <a:gd name="T12" fmla="*/ 0 w 87"/>
                <a:gd name="T13" fmla="*/ 0 h 31"/>
                <a:gd name="T14" fmla="*/ 87 w 87"/>
                <a:gd name="T15" fmla="*/ 31 h 31"/>
              </a:gdLst>
              <a:ahLst/>
              <a:cxnLst>
                <a:cxn ang="T8">
                  <a:pos x="T0" y="T1"/>
                </a:cxn>
                <a:cxn ang="T9">
                  <a:pos x="T2" y="T3"/>
                </a:cxn>
                <a:cxn ang="T10">
                  <a:pos x="T4" y="T5"/>
                </a:cxn>
                <a:cxn ang="T11">
                  <a:pos x="T6" y="T7"/>
                </a:cxn>
              </a:cxnLst>
              <a:rect l="T12" t="T13" r="T14" b="T15"/>
              <a:pathLst>
                <a:path w="87" h="31">
                  <a:moveTo>
                    <a:pt x="87" y="0"/>
                  </a:moveTo>
                  <a:lnTo>
                    <a:pt x="0" y="19"/>
                  </a:lnTo>
                  <a:lnTo>
                    <a:pt x="12" y="31"/>
                  </a:lnTo>
                  <a:lnTo>
                    <a:pt x="87" y="0"/>
                  </a:lnTo>
                  <a:close/>
                </a:path>
              </a:pathLst>
            </a:custGeom>
            <a:solidFill>
              <a:schemeClr val="tx1"/>
            </a:solidFill>
            <a:ln w="9525">
              <a:solidFill>
                <a:schemeClr val="tx1"/>
              </a:solidFill>
              <a:round/>
              <a:headEnd/>
              <a:tailEnd/>
            </a:ln>
          </p:spPr>
          <p:txBody>
            <a:bodyPr/>
            <a:lstStyle/>
            <a:p>
              <a:endParaRPr lang="en-US"/>
            </a:p>
          </p:txBody>
        </p:sp>
        <p:sp>
          <p:nvSpPr>
            <p:cNvPr id="116383" name="Freeform 1217"/>
            <p:cNvSpPr>
              <a:spLocks/>
            </p:cNvSpPr>
            <p:nvPr/>
          </p:nvSpPr>
          <p:spPr bwMode="auto">
            <a:xfrm>
              <a:off x="3363" y="5403"/>
              <a:ext cx="15" cy="8"/>
            </a:xfrm>
            <a:custGeom>
              <a:avLst/>
              <a:gdLst>
                <a:gd name="T0" fmla="*/ 0 w 87"/>
                <a:gd name="T1" fmla="*/ 0 h 47"/>
                <a:gd name="T2" fmla="*/ 0 w 87"/>
                <a:gd name="T3" fmla="*/ 0 h 47"/>
                <a:gd name="T4" fmla="*/ 0 w 87"/>
                <a:gd name="T5" fmla="*/ 0 h 47"/>
                <a:gd name="T6" fmla="*/ 0 w 87"/>
                <a:gd name="T7" fmla="*/ 0 h 47"/>
                <a:gd name="T8" fmla="*/ 0 w 87"/>
                <a:gd name="T9" fmla="*/ 0 h 47"/>
                <a:gd name="T10" fmla="*/ 0 60000 65536"/>
                <a:gd name="T11" fmla="*/ 0 60000 65536"/>
                <a:gd name="T12" fmla="*/ 0 60000 65536"/>
                <a:gd name="T13" fmla="*/ 0 60000 65536"/>
                <a:gd name="T14" fmla="*/ 0 60000 65536"/>
                <a:gd name="T15" fmla="*/ 0 w 87"/>
                <a:gd name="T16" fmla="*/ 0 h 47"/>
                <a:gd name="T17" fmla="*/ 87 w 87"/>
                <a:gd name="T18" fmla="*/ 47 h 47"/>
              </a:gdLst>
              <a:ahLst/>
              <a:cxnLst>
                <a:cxn ang="T10">
                  <a:pos x="T0" y="T1"/>
                </a:cxn>
                <a:cxn ang="T11">
                  <a:pos x="T2" y="T3"/>
                </a:cxn>
                <a:cxn ang="T12">
                  <a:pos x="T4" y="T5"/>
                </a:cxn>
                <a:cxn ang="T13">
                  <a:pos x="T6" y="T7"/>
                </a:cxn>
                <a:cxn ang="T14">
                  <a:pos x="T8" y="T9"/>
                </a:cxn>
              </a:cxnLst>
              <a:rect l="T15" t="T16" r="T17" b="T18"/>
              <a:pathLst>
                <a:path w="87" h="47">
                  <a:moveTo>
                    <a:pt x="87" y="0"/>
                  </a:moveTo>
                  <a:lnTo>
                    <a:pt x="87" y="16"/>
                  </a:lnTo>
                  <a:lnTo>
                    <a:pt x="12" y="47"/>
                  </a:lnTo>
                  <a:lnTo>
                    <a:pt x="0" y="35"/>
                  </a:lnTo>
                  <a:lnTo>
                    <a:pt x="87" y="0"/>
                  </a:lnTo>
                  <a:close/>
                </a:path>
              </a:pathLst>
            </a:custGeom>
            <a:solidFill>
              <a:schemeClr val="tx1"/>
            </a:solidFill>
            <a:ln w="0">
              <a:solidFill>
                <a:schemeClr val="tx1"/>
              </a:solidFill>
              <a:round/>
              <a:headEnd/>
              <a:tailEnd/>
            </a:ln>
          </p:spPr>
          <p:txBody>
            <a:bodyPr/>
            <a:lstStyle/>
            <a:p>
              <a:endParaRPr lang="en-US"/>
            </a:p>
          </p:txBody>
        </p:sp>
        <p:sp>
          <p:nvSpPr>
            <p:cNvPr id="116384" name="Freeform 1218"/>
            <p:cNvSpPr>
              <a:spLocks/>
            </p:cNvSpPr>
            <p:nvPr/>
          </p:nvSpPr>
          <p:spPr bwMode="auto">
            <a:xfrm>
              <a:off x="3357" y="5409"/>
              <a:ext cx="8" cy="14"/>
            </a:xfrm>
            <a:custGeom>
              <a:avLst/>
              <a:gdLst>
                <a:gd name="T0" fmla="*/ 0 w 49"/>
                <a:gd name="T1" fmla="*/ 0 h 88"/>
                <a:gd name="T2" fmla="*/ 0 w 49"/>
                <a:gd name="T3" fmla="*/ 0 h 88"/>
                <a:gd name="T4" fmla="*/ 0 w 49"/>
                <a:gd name="T5" fmla="*/ 0 h 88"/>
                <a:gd name="T6" fmla="*/ 0 w 49"/>
                <a:gd name="T7" fmla="*/ 0 h 88"/>
                <a:gd name="T8" fmla="*/ 0 60000 65536"/>
                <a:gd name="T9" fmla="*/ 0 60000 65536"/>
                <a:gd name="T10" fmla="*/ 0 60000 65536"/>
                <a:gd name="T11" fmla="*/ 0 60000 65536"/>
                <a:gd name="T12" fmla="*/ 0 w 49"/>
                <a:gd name="T13" fmla="*/ 0 h 88"/>
                <a:gd name="T14" fmla="*/ 49 w 49"/>
                <a:gd name="T15" fmla="*/ 88 h 88"/>
              </a:gdLst>
              <a:ahLst/>
              <a:cxnLst>
                <a:cxn ang="T8">
                  <a:pos x="T0" y="T1"/>
                </a:cxn>
                <a:cxn ang="T9">
                  <a:pos x="T2" y="T3"/>
                </a:cxn>
                <a:cxn ang="T10">
                  <a:pos x="T4" y="T5"/>
                </a:cxn>
                <a:cxn ang="T11">
                  <a:pos x="T6" y="T7"/>
                </a:cxn>
              </a:cxnLst>
              <a:rect l="T12" t="T13" r="T14" b="T15"/>
              <a:pathLst>
                <a:path w="49" h="88">
                  <a:moveTo>
                    <a:pt x="37" y="0"/>
                  </a:moveTo>
                  <a:lnTo>
                    <a:pt x="49" y="12"/>
                  </a:lnTo>
                  <a:lnTo>
                    <a:pt x="0" y="88"/>
                  </a:lnTo>
                  <a:lnTo>
                    <a:pt x="37" y="0"/>
                  </a:lnTo>
                  <a:close/>
                </a:path>
              </a:pathLst>
            </a:custGeom>
            <a:solidFill>
              <a:schemeClr val="tx1"/>
            </a:solidFill>
            <a:ln w="9525">
              <a:solidFill>
                <a:schemeClr val="tx1"/>
              </a:solidFill>
              <a:round/>
              <a:headEnd/>
              <a:tailEnd/>
            </a:ln>
          </p:spPr>
          <p:txBody>
            <a:bodyPr/>
            <a:lstStyle/>
            <a:p>
              <a:endParaRPr lang="en-US"/>
            </a:p>
          </p:txBody>
        </p:sp>
        <p:sp>
          <p:nvSpPr>
            <p:cNvPr id="116385" name="Freeform 1219"/>
            <p:cNvSpPr>
              <a:spLocks/>
            </p:cNvSpPr>
            <p:nvPr/>
          </p:nvSpPr>
          <p:spPr bwMode="auto">
            <a:xfrm>
              <a:off x="3357" y="5411"/>
              <a:ext cx="8" cy="12"/>
            </a:xfrm>
            <a:custGeom>
              <a:avLst/>
              <a:gdLst>
                <a:gd name="T0" fmla="*/ 0 w 49"/>
                <a:gd name="T1" fmla="*/ 0 h 76"/>
                <a:gd name="T2" fmla="*/ 0 w 49"/>
                <a:gd name="T3" fmla="*/ 0 h 76"/>
                <a:gd name="T4" fmla="*/ 0 w 49"/>
                <a:gd name="T5" fmla="*/ 0 h 76"/>
                <a:gd name="T6" fmla="*/ 0 w 49"/>
                <a:gd name="T7" fmla="*/ 0 h 76"/>
                <a:gd name="T8" fmla="*/ 0 60000 65536"/>
                <a:gd name="T9" fmla="*/ 0 60000 65536"/>
                <a:gd name="T10" fmla="*/ 0 60000 65536"/>
                <a:gd name="T11" fmla="*/ 0 60000 65536"/>
                <a:gd name="T12" fmla="*/ 0 w 49"/>
                <a:gd name="T13" fmla="*/ 0 h 76"/>
                <a:gd name="T14" fmla="*/ 49 w 49"/>
                <a:gd name="T15" fmla="*/ 76 h 76"/>
              </a:gdLst>
              <a:ahLst/>
              <a:cxnLst>
                <a:cxn ang="T8">
                  <a:pos x="T0" y="T1"/>
                </a:cxn>
                <a:cxn ang="T9">
                  <a:pos x="T2" y="T3"/>
                </a:cxn>
                <a:cxn ang="T10">
                  <a:pos x="T4" y="T5"/>
                </a:cxn>
                <a:cxn ang="T11">
                  <a:pos x="T6" y="T7"/>
                </a:cxn>
              </a:cxnLst>
              <a:rect l="T12" t="T13" r="T14" b="T15"/>
              <a:pathLst>
                <a:path w="49" h="76">
                  <a:moveTo>
                    <a:pt x="49" y="0"/>
                  </a:moveTo>
                  <a:lnTo>
                    <a:pt x="0" y="76"/>
                  </a:lnTo>
                  <a:lnTo>
                    <a:pt x="18" y="76"/>
                  </a:lnTo>
                  <a:lnTo>
                    <a:pt x="49" y="0"/>
                  </a:lnTo>
                  <a:close/>
                </a:path>
              </a:pathLst>
            </a:custGeom>
            <a:solidFill>
              <a:schemeClr val="tx1"/>
            </a:solidFill>
            <a:ln w="9525">
              <a:solidFill>
                <a:schemeClr val="tx1"/>
              </a:solidFill>
              <a:round/>
              <a:headEnd/>
              <a:tailEnd/>
            </a:ln>
          </p:spPr>
          <p:txBody>
            <a:bodyPr/>
            <a:lstStyle/>
            <a:p>
              <a:endParaRPr lang="en-US"/>
            </a:p>
          </p:txBody>
        </p:sp>
        <p:sp>
          <p:nvSpPr>
            <p:cNvPr id="116386" name="Freeform 1220"/>
            <p:cNvSpPr>
              <a:spLocks/>
            </p:cNvSpPr>
            <p:nvPr/>
          </p:nvSpPr>
          <p:spPr bwMode="auto">
            <a:xfrm>
              <a:off x="3357" y="5409"/>
              <a:ext cx="8" cy="14"/>
            </a:xfrm>
            <a:custGeom>
              <a:avLst/>
              <a:gdLst>
                <a:gd name="T0" fmla="*/ 0 w 49"/>
                <a:gd name="T1" fmla="*/ 0 h 88"/>
                <a:gd name="T2" fmla="*/ 0 w 49"/>
                <a:gd name="T3" fmla="*/ 0 h 88"/>
                <a:gd name="T4" fmla="*/ 0 w 49"/>
                <a:gd name="T5" fmla="*/ 0 h 88"/>
                <a:gd name="T6" fmla="*/ 0 w 49"/>
                <a:gd name="T7" fmla="*/ 0 h 88"/>
                <a:gd name="T8" fmla="*/ 0 w 49"/>
                <a:gd name="T9" fmla="*/ 0 h 88"/>
                <a:gd name="T10" fmla="*/ 0 60000 65536"/>
                <a:gd name="T11" fmla="*/ 0 60000 65536"/>
                <a:gd name="T12" fmla="*/ 0 60000 65536"/>
                <a:gd name="T13" fmla="*/ 0 60000 65536"/>
                <a:gd name="T14" fmla="*/ 0 60000 65536"/>
                <a:gd name="T15" fmla="*/ 0 w 49"/>
                <a:gd name="T16" fmla="*/ 0 h 88"/>
                <a:gd name="T17" fmla="*/ 49 w 49"/>
                <a:gd name="T18" fmla="*/ 88 h 88"/>
              </a:gdLst>
              <a:ahLst/>
              <a:cxnLst>
                <a:cxn ang="T10">
                  <a:pos x="T0" y="T1"/>
                </a:cxn>
                <a:cxn ang="T11">
                  <a:pos x="T2" y="T3"/>
                </a:cxn>
                <a:cxn ang="T12">
                  <a:pos x="T4" y="T5"/>
                </a:cxn>
                <a:cxn ang="T13">
                  <a:pos x="T6" y="T7"/>
                </a:cxn>
                <a:cxn ang="T14">
                  <a:pos x="T8" y="T9"/>
                </a:cxn>
              </a:cxnLst>
              <a:rect l="T15" t="T16" r="T17" b="T18"/>
              <a:pathLst>
                <a:path w="49" h="88">
                  <a:moveTo>
                    <a:pt x="37" y="0"/>
                  </a:moveTo>
                  <a:lnTo>
                    <a:pt x="49" y="12"/>
                  </a:lnTo>
                  <a:lnTo>
                    <a:pt x="18" y="88"/>
                  </a:lnTo>
                  <a:lnTo>
                    <a:pt x="0" y="88"/>
                  </a:lnTo>
                  <a:lnTo>
                    <a:pt x="37" y="0"/>
                  </a:lnTo>
                  <a:close/>
                </a:path>
              </a:pathLst>
            </a:custGeom>
            <a:solidFill>
              <a:schemeClr val="tx1"/>
            </a:solidFill>
            <a:ln w="0">
              <a:solidFill>
                <a:schemeClr val="tx1"/>
              </a:solidFill>
              <a:round/>
              <a:headEnd/>
              <a:tailEnd/>
            </a:ln>
          </p:spPr>
          <p:txBody>
            <a:bodyPr/>
            <a:lstStyle/>
            <a:p>
              <a:endParaRPr lang="en-US"/>
            </a:p>
          </p:txBody>
        </p:sp>
        <p:sp>
          <p:nvSpPr>
            <p:cNvPr id="116387" name="Freeform 1221"/>
            <p:cNvSpPr>
              <a:spLocks/>
            </p:cNvSpPr>
            <p:nvPr/>
          </p:nvSpPr>
          <p:spPr bwMode="auto">
            <a:xfrm>
              <a:off x="3357" y="5423"/>
              <a:ext cx="6" cy="15"/>
            </a:xfrm>
            <a:custGeom>
              <a:avLst/>
              <a:gdLst>
                <a:gd name="T0" fmla="*/ 0 w 37"/>
                <a:gd name="T1" fmla="*/ 0 h 87"/>
                <a:gd name="T2" fmla="*/ 0 w 37"/>
                <a:gd name="T3" fmla="*/ 0 h 87"/>
                <a:gd name="T4" fmla="*/ 0 w 37"/>
                <a:gd name="T5" fmla="*/ 0 h 87"/>
                <a:gd name="T6" fmla="*/ 0 w 37"/>
                <a:gd name="T7" fmla="*/ 0 h 87"/>
                <a:gd name="T8" fmla="*/ 0 60000 65536"/>
                <a:gd name="T9" fmla="*/ 0 60000 65536"/>
                <a:gd name="T10" fmla="*/ 0 60000 65536"/>
                <a:gd name="T11" fmla="*/ 0 60000 65536"/>
                <a:gd name="T12" fmla="*/ 0 w 37"/>
                <a:gd name="T13" fmla="*/ 0 h 87"/>
                <a:gd name="T14" fmla="*/ 37 w 37"/>
                <a:gd name="T15" fmla="*/ 87 h 87"/>
              </a:gdLst>
              <a:ahLst/>
              <a:cxnLst>
                <a:cxn ang="T8">
                  <a:pos x="T0" y="T1"/>
                </a:cxn>
                <a:cxn ang="T9">
                  <a:pos x="T2" y="T3"/>
                </a:cxn>
                <a:cxn ang="T10">
                  <a:pos x="T4" y="T5"/>
                </a:cxn>
                <a:cxn ang="T11">
                  <a:pos x="T6" y="T7"/>
                </a:cxn>
              </a:cxnLst>
              <a:rect l="T12" t="T13" r="T14" b="T15"/>
              <a:pathLst>
                <a:path w="37" h="87">
                  <a:moveTo>
                    <a:pt x="0" y="0"/>
                  </a:moveTo>
                  <a:lnTo>
                    <a:pt x="18" y="0"/>
                  </a:lnTo>
                  <a:lnTo>
                    <a:pt x="37" y="87"/>
                  </a:lnTo>
                  <a:lnTo>
                    <a:pt x="0" y="0"/>
                  </a:lnTo>
                  <a:close/>
                </a:path>
              </a:pathLst>
            </a:custGeom>
            <a:solidFill>
              <a:schemeClr val="tx1"/>
            </a:solidFill>
            <a:ln w="9525">
              <a:solidFill>
                <a:schemeClr val="tx1"/>
              </a:solidFill>
              <a:round/>
              <a:headEnd/>
              <a:tailEnd/>
            </a:ln>
          </p:spPr>
          <p:txBody>
            <a:bodyPr/>
            <a:lstStyle/>
            <a:p>
              <a:endParaRPr lang="en-US"/>
            </a:p>
          </p:txBody>
        </p:sp>
        <p:sp>
          <p:nvSpPr>
            <p:cNvPr id="116388" name="Freeform 1222"/>
            <p:cNvSpPr>
              <a:spLocks/>
            </p:cNvSpPr>
            <p:nvPr/>
          </p:nvSpPr>
          <p:spPr bwMode="auto">
            <a:xfrm>
              <a:off x="3360" y="5423"/>
              <a:ext cx="5" cy="15"/>
            </a:xfrm>
            <a:custGeom>
              <a:avLst/>
              <a:gdLst>
                <a:gd name="T0" fmla="*/ 0 w 31"/>
                <a:gd name="T1" fmla="*/ 0 h 87"/>
                <a:gd name="T2" fmla="*/ 0 w 31"/>
                <a:gd name="T3" fmla="*/ 0 h 87"/>
                <a:gd name="T4" fmla="*/ 0 w 31"/>
                <a:gd name="T5" fmla="*/ 0 h 87"/>
                <a:gd name="T6" fmla="*/ 0 w 31"/>
                <a:gd name="T7" fmla="*/ 0 h 87"/>
                <a:gd name="T8" fmla="*/ 0 60000 65536"/>
                <a:gd name="T9" fmla="*/ 0 60000 65536"/>
                <a:gd name="T10" fmla="*/ 0 60000 65536"/>
                <a:gd name="T11" fmla="*/ 0 60000 65536"/>
                <a:gd name="T12" fmla="*/ 0 w 31"/>
                <a:gd name="T13" fmla="*/ 0 h 87"/>
                <a:gd name="T14" fmla="*/ 31 w 31"/>
                <a:gd name="T15" fmla="*/ 87 h 87"/>
              </a:gdLst>
              <a:ahLst/>
              <a:cxnLst>
                <a:cxn ang="T8">
                  <a:pos x="T0" y="T1"/>
                </a:cxn>
                <a:cxn ang="T9">
                  <a:pos x="T2" y="T3"/>
                </a:cxn>
                <a:cxn ang="T10">
                  <a:pos x="T4" y="T5"/>
                </a:cxn>
                <a:cxn ang="T11">
                  <a:pos x="T6" y="T7"/>
                </a:cxn>
              </a:cxnLst>
              <a:rect l="T12" t="T13" r="T14" b="T15"/>
              <a:pathLst>
                <a:path w="31" h="87">
                  <a:moveTo>
                    <a:pt x="0" y="0"/>
                  </a:moveTo>
                  <a:lnTo>
                    <a:pt x="19" y="87"/>
                  </a:lnTo>
                  <a:lnTo>
                    <a:pt x="31" y="75"/>
                  </a:lnTo>
                  <a:lnTo>
                    <a:pt x="0" y="0"/>
                  </a:lnTo>
                  <a:close/>
                </a:path>
              </a:pathLst>
            </a:custGeom>
            <a:solidFill>
              <a:schemeClr val="tx1"/>
            </a:solidFill>
            <a:ln w="9525">
              <a:solidFill>
                <a:schemeClr val="tx1"/>
              </a:solidFill>
              <a:round/>
              <a:headEnd/>
              <a:tailEnd/>
            </a:ln>
          </p:spPr>
          <p:txBody>
            <a:bodyPr/>
            <a:lstStyle/>
            <a:p>
              <a:endParaRPr lang="en-US"/>
            </a:p>
          </p:txBody>
        </p:sp>
        <p:sp>
          <p:nvSpPr>
            <p:cNvPr id="116389" name="Freeform 1223"/>
            <p:cNvSpPr>
              <a:spLocks/>
            </p:cNvSpPr>
            <p:nvPr/>
          </p:nvSpPr>
          <p:spPr bwMode="auto">
            <a:xfrm>
              <a:off x="3357" y="5423"/>
              <a:ext cx="8" cy="15"/>
            </a:xfrm>
            <a:custGeom>
              <a:avLst/>
              <a:gdLst>
                <a:gd name="T0" fmla="*/ 0 w 49"/>
                <a:gd name="T1" fmla="*/ 0 h 87"/>
                <a:gd name="T2" fmla="*/ 0 w 49"/>
                <a:gd name="T3" fmla="*/ 0 h 87"/>
                <a:gd name="T4" fmla="*/ 0 w 49"/>
                <a:gd name="T5" fmla="*/ 0 h 87"/>
                <a:gd name="T6" fmla="*/ 0 w 49"/>
                <a:gd name="T7" fmla="*/ 0 h 87"/>
                <a:gd name="T8" fmla="*/ 0 w 49"/>
                <a:gd name="T9" fmla="*/ 0 h 87"/>
                <a:gd name="T10" fmla="*/ 0 60000 65536"/>
                <a:gd name="T11" fmla="*/ 0 60000 65536"/>
                <a:gd name="T12" fmla="*/ 0 60000 65536"/>
                <a:gd name="T13" fmla="*/ 0 60000 65536"/>
                <a:gd name="T14" fmla="*/ 0 60000 65536"/>
                <a:gd name="T15" fmla="*/ 0 w 49"/>
                <a:gd name="T16" fmla="*/ 0 h 87"/>
                <a:gd name="T17" fmla="*/ 49 w 49"/>
                <a:gd name="T18" fmla="*/ 87 h 87"/>
              </a:gdLst>
              <a:ahLst/>
              <a:cxnLst>
                <a:cxn ang="T10">
                  <a:pos x="T0" y="T1"/>
                </a:cxn>
                <a:cxn ang="T11">
                  <a:pos x="T2" y="T3"/>
                </a:cxn>
                <a:cxn ang="T12">
                  <a:pos x="T4" y="T5"/>
                </a:cxn>
                <a:cxn ang="T13">
                  <a:pos x="T6" y="T7"/>
                </a:cxn>
                <a:cxn ang="T14">
                  <a:pos x="T8" y="T9"/>
                </a:cxn>
              </a:cxnLst>
              <a:rect l="T15" t="T16" r="T17" b="T18"/>
              <a:pathLst>
                <a:path w="49" h="87">
                  <a:moveTo>
                    <a:pt x="0" y="0"/>
                  </a:moveTo>
                  <a:lnTo>
                    <a:pt x="18" y="0"/>
                  </a:lnTo>
                  <a:lnTo>
                    <a:pt x="49" y="75"/>
                  </a:lnTo>
                  <a:lnTo>
                    <a:pt x="37" y="87"/>
                  </a:lnTo>
                  <a:lnTo>
                    <a:pt x="0" y="0"/>
                  </a:lnTo>
                  <a:close/>
                </a:path>
              </a:pathLst>
            </a:custGeom>
            <a:solidFill>
              <a:schemeClr val="tx1"/>
            </a:solidFill>
            <a:ln w="0">
              <a:solidFill>
                <a:schemeClr val="tx1"/>
              </a:solidFill>
              <a:round/>
              <a:headEnd/>
              <a:tailEnd/>
            </a:ln>
          </p:spPr>
          <p:txBody>
            <a:bodyPr/>
            <a:lstStyle/>
            <a:p>
              <a:endParaRPr lang="en-US"/>
            </a:p>
          </p:txBody>
        </p:sp>
      </p:grpSp>
      <p:sp>
        <p:nvSpPr>
          <p:cNvPr id="116075" name="Freeform 1224"/>
          <p:cNvSpPr>
            <a:spLocks/>
          </p:cNvSpPr>
          <p:nvPr/>
        </p:nvSpPr>
        <p:spPr bwMode="auto">
          <a:xfrm>
            <a:off x="7378700" y="3924300"/>
            <a:ext cx="23813" cy="12700"/>
          </a:xfrm>
          <a:custGeom>
            <a:avLst/>
            <a:gdLst>
              <a:gd name="T0" fmla="*/ 0 w 87"/>
              <a:gd name="T1" fmla="*/ 2147483646 h 49"/>
              <a:gd name="T2" fmla="*/ 2147483646 w 87"/>
              <a:gd name="T3" fmla="*/ 0 h 49"/>
              <a:gd name="T4" fmla="*/ 2147483646 w 87"/>
              <a:gd name="T5" fmla="*/ 2147483646 h 49"/>
              <a:gd name="T6" fmla="*/ 0 w 87"/>
              <a:gd name="T7" fmla="*/ 2147483646 h 49"/>
              <a:gd name="T8" fmla="*/ 0 60000 65536"/>
              <a:gd name="T9" fmla="*/ 0 60000 65536"/>
              <a:gd name="T10" fmla="*/ 0 60000 65536"/>
              <a:gd name="T11" fmla="*/ 0 60000 65536"/>
              <a:gd name="T12" fmla="*/ 0 w 87"/>
              <a:gd name="T13" fmla="*/ 0 h 49"/>
              <a:gd name="T14" fmla="*/ 87 w 87"/>
              <a:gd name="T15" fmla="*/ 49 h 49"/>
            </a:gdLst>
            <a:ahLst/>
            <a:cxnLst>
              <a:cxn ang="T8">
                <a:pos x="T0" y="T1"/>
              </a:cxn>
              <a:cxn ang="T9">
                <a:pos x="T2" y="T3"/>
              </a:cxn>
              <a:cxn ang="T10">
                <a:pos x="T4" y="T5"/>
              </a:cxn>
              <a:cxn ang="T11">
                <a:pos x="T6" y="T7"/>
              </a:cxn>
            </a:cxnLst>
            <a:rect l="T12" t="T13" r="T14" b="T15"/>
            <a:pathLst>
              <a:path w="87" h="49">
                <a:moveTo>
                  <a:pt x="0" y="12"/>
                </a:moveTo>
                <a:lnTo>
                  <a:pt x="12" y="0"/>
                </a:lnTo>
                <a:lnTo>
                  <a:pt x="87" y="49"/>
                </a:lnTo>
                <a:lnTo>
                  <a:pt x="0" y="12"/>
                </a:lnTo>
                <a:close/>
              </a:path>
            </a:pathLst>
          </a:custGeom>
          <a:solidFill>
            <a:schemeClr val="tx1"/>
          </a:solidFill>
          <a:ln w="9525">
            <a:solidFill>
              <a:schemeClr val="tx1"/>
            </a:solidFill>
            <a:round/>
            <a:headEnd/>
            <a:tailEnd/>
          </a:ln>
        </p:spPr>
        <p:txBody>
          <a:bodyPr/>
          <a:lstStyle/>
          <a:p>
            <a:endParaRPr lang="en-US"/>
          </a:p>
        </p:txBody>
      </p:sp>
      <p:sp>
        <p:nvSpPr>
          <p:cNvPr id="116076" name="Freeform 1225"/>
          <p:cNvSpPr>
            <a:spLocks/>
          </p:cNvSpPr>
          <p:nvPr/>
        </p:nvSpPr>
        <p:spPr bwMode="auto">
          <a:xfrm>
            <a:off x="7381875" y="3924300"/>
            <a:ext cx="20638" cy="12700"/>
          </a:xfrm>
          <a:custGeom>
            <a:avLst/>
            <a:gdLst>
              <a:gd name="T0" fmla="*/ 0 w 75"/>
              <a:gd name="T1" fmla="*/ 0 h 49"/>
              <a:gd name="T2" fmla="*/ 2147483646 w 75"/>
              <a:gd name="T3" fmla="*/ 2147483646 h 49"/>
              <a:gd name="T4" fmla="*/ 2147483646 w 75"/>
              <a:gd name="T5" fmla="*/ 2147483646 h 49"/>
              <a:gd name="T6" fmla="*/ 0 w 75"/>
              <a:gd name="T7" fmla="*/ 0 h 49"/>
              <a:gd name="T8" fmla="*/ 0 60000 65536"/>
              <a:gd name="T9" fmla="*/ 0 60000 65536"/>
              <a:gd name="T10" fmla="*/ 0 60000 65536"/>
              <a:gd name="T11" fmla="*/ 0 60000 65536"/>
              <a:gd name="T12" fmla="*/ 0 w 75"/>
              <a:gd name="T13" fmla="*/ 0 h 49"/>
              <a:gd name="T14" fmla="*/ 75 w 75"/>
              <a:gd name="T15" fmla="*/ 49 h 49"/>
            </a:gdLst>
            <a:ahLst/>
            <a:cxnLst>
              <a:cxn ang="T8">
                <a:pos x="T0" y="T1"/>
              </a:cxn>
              <a:cxn ang="T9">
                <a:pos x="T2" y="T3"/>
              </a:cxn>
              <a:cxn ang="T10">
                <a:pos x="T4" y="T5"/>
              </a:cxn>
              <a:cxn ang="T11">
                <a:pos x="T6" y="T7"/>
              </a:cxn>
            </a:cxnLst>
            <a:rect l="T12" t="T13" r="T14" b="T15"/>
            <a:pathLst>
              <a:path w="75" h="49">
                <a:moveTo>
                  <a:pt x="0" y="0"/>
                </a:moveTo>
                <a:lnTo>
                  <a:pt x="75" y="49"/>
                </a:lnTo>
                <a:lnTo>
                  <a:pt x="75" y="31"/>
                </a:lnTo>
                <a:lnTo>
                  <a:pt x="0" y="0"/>
                </a:lnTo>
                <a:close/>
              </a:path>
            </a:pathLst>
          </a:custGeom>
          <a:solidFill>
            <a:schemeClr val="tx1"/>
          </a:solidFill>
          <a:ln w="9525">
            <a:solidFill>
              <a:schemeClr val="tx1"/>
            </a:solidFill>
            <a:round/>
            <a:headEnd/>
            <a:tailEnd/>
          </a:ln>
        </p:spPr>
        <p:txBody>
          <a:bodyPr/>
          <a:lstStyle/>
          <a:p>
            <a:endParaRPr lang="en-US"/>
          </a:p>
        </p:txBody>
      </p:sp>
      <p:sp>
        <p:nvSpPr>
          <p:cNvPr id="116077" name="Freeform 1226"/>
          <p:cNvSpPr>
            <a:spLocks/>
          </p:cNvSpPr>
          <p:nvPr/>
        </p:nvSpPr>
        <p:spPr bwMode="auto">
          <a:xfrm>
            <a:off x="7378700" y="3924300"/>
            <a:ext cx="23813" cy="12700"/>
          </a:xfrm>
          <a:custGeom>
            <a:avLst/>
            <a:gdLst>
              <a:gd name="T0" fmla="*/ 0 w 87"/>
              <a:gd name="T1" fmla="*/ 2147483646 h 49"/>
              <a:gd name="T2" fmla="*/ 2147483646 w 87"/>
              <a:gd name="T3" fmla="*/ 0 h 49"/>
              <a:gd name="T4" fmla="*/ 2147483646 w 87"/>
              <a:gd name="T5" fmla="*/ 2147483646 h 49"/>
              <a:gd name="T6" fmla="*/ 2147483646 w 87"/>
              <a:gd name="T7" fmla="*/ 2147483646 h 49"/>
              <a:gd name="T8" fmla="*/ 0 w 87"/>
              <a:gd name="T9" fmla="*/ 2147483646 h 49"/>
              <a:gd name="T10" fmla="*/ 0 60000 65536"/>
              <a:gd name="T11" fmla="*/ 0 60000 65536"/>
              <a:gd name="T12" fmla="*/ 0 60000 65536"/>
              <a:gd name="T13" fmla="*/ 0 60000 65536"/>
              <a:gd name="T14" fmla="*/ 0 60000 65536"/>
              <a:gd name="T15" fmla="*/ 0 w 87"/>
              <a:gd name="T16" fmla="*/ 0 h 49"/>
              <a:gd name="T17" fmla="*/ 87 w 87"/>
              <a:gd name="T18" fmla="*/ 49 h 49"/>
            </a:gdLst>
            <a:ahLst/>
            <a:cxnLst>
              <a:cxn ang="T10">
                <a:pos x="T0" y="T1"/>
              </a:cxn>
              <a:cxn ang="T11">
                <a:pos x="T2" y="T3"/>
              </a:cxn>
              <a:cxn ang="T12">
                <a:pos x="T4" y="T5"/>
              </a:cxn>
              <a:cxn ang="T13">
                <a:pos x="T6" y="T7"/>
              </a:cxn>
              <a:cxn ang="T14">
                <a:pos x="T8" y="T9"/>
              </a:cxn>
            </a:cxnLst>
            <a:rect l="T15" t="T16" r="T17" b="T18"/>
            <a:pathLst>
              <a:path w="87" h="49">
                <a:moveTo>
                  <a:pt x="0" y="12"/>
                </a:moveTo>
                <a:lnTo>
                  <a:pt x="12" y="0"/>
                </a:lnTo>
                <a:lnTo>
                  <a:pt x="87" y="31"/>
                </a:lnTo>
                <a:lnTo>
                  <a:pt x="87" y="49"/>
                </a:lnTo>
                <a:lnTo>
                  <a:pt x="0" y="12"/>
                </a:lnTo>
                <a:close/>
              </a:path>
            </a:pathLst>
          </a:custGeom>
          <a:solidFill>
            <a:schemeClr val="tx1"/>
          </a:solidFill>
          <a:ln w="0">
            <a:solidFill>
              <a:schemeClr val="tx1"/>
            </a:solidFill>
            <a:round/>
            <a:headEnd/>
            <a:tailEnd/>
          </a:ln>
        </p:spPr>
        <p:txBody>
          <a:bodyPr/>
          <a:lstStyle/>
          <a:p>
            <a:endParaRPr lang="en-US"/>
          </a:p>
        </p:txBody>
      </p:sp>
      <p:sp>
        <p:nvSpPr>
          <p:cNvPr id="116078" name="Freeform 1227"/>
          <p:cNvSpPr>
            <a:spLocks/>
          </p:cNvSpPr>
          <p:nvPr/>
        </p:nvSpPr>
        <p:spPr bwMode="auto">
          <a:xfrm>
            <a:off x="7402513" y="3867150"/>
            <a:ext cx="22225" cy="9525"/>
          </a:xfrm>
          <a:custGeom>
            <a:avLst/>
            <a:gdLst>
              <a:gd name="T0" fmla="*/ 0 w 88"/>
              <a:gd name="T1" fmla="*/ 2147483646 h 35"/>
              <a:gd name="T2" fmla="*/ 0 w 88"/>
              <a:gd name="T3" fmla="*/ 2147483646 h 35"/>
              <a:gd name="T4" fmla="*/ 2147483646 w 88"/>
              <a:gd name="T5" fmla="*/ 0 h 35"/>
              <a:gd name="T6" fmla="*/ 0 w 88"/>
              <a:gd name="T7" fmla="*/ 2147483646 h 35"/>
              <a:gd name="T8" fmla="*/ 0 60000 65536"/>
              <a:gd name="T9" fmla="*/ 0 60000 65536"/>
              <a:gd name="T10" fmla="*/ 0 60000 65536"/>
              <a:gd name="T11" fmla="*/ 0 60000 65536"/>
              <a:gd name="T12" fmla="*/ 0 w 88"/>
              <a:gd name="T13" fmla="*/ 0 h 35"/>
              <a:gd name="T14" fmla="*/ 88 w 88"/>
              <a:gd name="T15" fmla="*/ 35 h 35"/>
            </a:gdLst>
            <a:ahLst/>
            <a:cxnLst>
              <a:cxn ang="T8">
                <a:pos x="T0" y="T1"/>
              </a:cxn>
              <a:cxn ang="T9">
                <a:pos x="T2" y="T3"/>
              </a:cxn>
              <a:cxn ang="T10">
                <a:pos x="T4" y="T5"/>
              </a:cxn>
              <a:cxn ang="T11">
                <a:pos x="T6" y="T7"/>
              </a:cxn>
            </a:cxnLst>
            <a:rect l="T12" t="T13" r="T14" b="T15"/>
            <a:pathLst>
              <a:path w="88" h="35">
                <a:moveTo>
                  <a:pt x="0" y="35"/>
                </a:moveTo>
                <a:lnTo>
                  <a:pt x="0" y="19"/>
                </a:lnTo>
                <a:lnTo>
                  <a:pt x="88" y="0"/>
                </a:lnTo>
                <a:lnTo>
                  <a:pt x="0" y="35"/>
                </a:lnTo>
                <a:close/>
              </a:path>
            </a:pathLst>
          </a:custGeom>
          <a:solidFill>
            <a:schemeClr val="tx1"/>
          </a:solidFill>
          <a:ln w="9525">
            <a:solidFill>
              <a:schemeClr val="tx1"/>
            </a:solidFill>
            <a:round/>
            <a:headEnd/>
            <a:tailEnd/>
          </a:ln>
        </p:spPr>
        <p:txBody>
          <a:bodyPr/>
          <a:lstStyle/>
          <a:p>
            <a:endParaRPr lang="en-US"/>
          </a:p>
        </p:txBody>
      </p:sp>
      <p:sp>
        <p:nvSpPr>
          <p:cNvPr id="116079" name="Freeform 1228"/>
          <p:cNvSpPr>
            <a:spLocks/>
          </p:cNvSpPr>
          <p:nvPr/>
        </p:nvSpPr>
        <p:spPr bwMode="auto">
          <a:xfrm>
            <a:off x="7402513" y="3863975"/>
            <a:ext cx="22225" cy="7938"/>
          </a:xfrm>
          <a:custGeom>
            <a:avLst/>
            <a:gdLst>
              <a:gd name="T0" fmla="*/ 0 w 88"/>
              <a:gd name="T1" fmla="*/ 2147483646 h 31"/>
              <a:gd name="T2" fmla="*/ 2147483646 w 88"/>
              <a:gd name="T3" fmla="*/ 2147483646 h 31"/>
              <a:gd name="T4" fmla="*/ 2147483646 w 88"/>
              <a:gd name="T5" fmla="*/ 0 h 31"/>
              <a:gd name="T6" fmla="*/ 0 w 88"/>
              <a:gd name="T7" fmla="*/ 2147483646 h 31"/>
              <a:gd name="T8" fmla="*/ 0 60000 65536"/>
              <a:gd name="T9" fmla="*/ 0 60000 65536"/>
              <a:gd name="T10" fmla="*/ 0 60000 65536"/>
              <a:gd name="T11" fmla="*/ 0 60000 65536"/>
              <a:gd name="T12" fmla="*/ 0 w 88"/>
              <a:gd name="T13" fmla="*/ 0 h 31"/>
              <a:gd name="T14" fmla="*/ 88 w 88"/>
              <a:gd name="T15" fmla="*/ 31 h 31"/>
            </a:gdLst>
            <a:ahLst/>
            <a:cxnLst>
              <a:cxn ang="T8">
                <a:pos x="T0" y="T1"/>
              </a:cxn>
              <a:cxn ang="T9">
                <a:pos x="T2" y="T3"/>
              </a:cxn>
              <a:cxn ang="T10">
                <a:pos x="T4" y="T5"/>
              </a:cxn>
              <a:cxn ang="T11">
                <a:pos x="T6" y="T7"/>
              </a:cxn>
            </a:cxnLst>
            <a:rect l="T12" t="T13" r="T14" b="T15"/>
            <a:pathLst>
              <a:path w="88" h="31">
                <a:moveTo>
                  <a:pt x="0" y="31"/>
                </a:moveTo>
                <a:lnTo>
                  <a:pt x="88" y="12"/>
                </a:lnTo>
                <a:lnTo>
                  <a:pt x="76" y="0"/>
                </a:lnTo>
                <a:lnTo>
                  <a:pt x="0" y="31"/>
                </a:lnTo>
                <a:close/>
              </a:path>
            </a:pathLst>
          </a:custGeom>
          <a:solidFill>
            <a:schemeClr val="tx1"/>
          </a:solidFill>
          <a:ln w="9525">
            <a:solidFill>
              <a:schemeClr val="tx1"/>
            </a:solidFill>
            <a:round/>
            <a:headEnd/>
            <a:tailEnd/>
          </a:ln>
        </p:spPr>
        <p:txBody>
          <a:bodyPr/>
          <a:lstStyle/>
          <a:p>
            <a:endParaRPr lang="en-US"/>
          </a:p>
        </p:txBody>
      </p:sp>
      <p:sp>
        <p:nvSpPr>
          <p:cNvPr id="116080" name="Freeform 1229"/>
          <p:cNvSpPr>
            <a:spLocks/>
          </p:cNvSpPr>
          <p:nvPr/>
        </p:nvSpPr>
        <p:spPr bwMode="auto">
          <a:xfrm>
            <a:off x="7402513" y="3863975"/>
            <a:ext cx="22225" cy="12700"/>
          </a:xfrm>
          <a:custGeom>
            <a:avLst/>
            <a:gdLst>
              <a:gd name="T0" fmla="*/ 0 w 88"/>
              <a:gd name="T1" fmla="*/ 2147483646 h 47"/>
              <a:gd name="T2" fmla="*/ 0 w 88"/>
              <a:gd name="T3" fmla="*/ 2147483646 h 47"/>
              <a:gd name="T4" fmla="*/ 2147483646 w 88"/>
              <a:gd name="T5" fmla="*/ 0 h 47"/>
              <a:gd name="T6" fmla="*/ 2147483646 w 88"/>
              <a:gd name="T7" fmla="*/ 2147483646 h 47"/>
              <a:gd name="T8" fmla="*/ 0 w 88"/>
              <a:gd name="T9" fmla="*/ 2147483646 h 47"/>
              <a:gd name="T10" fmla="*/ 0 60000 65536"/>
              <a:gd name="T11" fmla="*/ 0 60000 65536"/>
              <a:gd name="T12" fmla="*/ 0 60000 65536"/>
              <a:gd name="T13" fmla="*/ 0 60000 65536"/>
              <a:gd name="T14" fmla="*/ 0 60000 65536"/>
              <a:gd name="T15" fmla="*/ 0 w 88"/>
              <a:gd name="T16" fmla="*/ 0 h 47"/>
              <a:gd name="T17" fmla="*/ 88 w 88"/>
              <a:gd name="T18" fmla="*/ 47 h 47"/>
            </a:gdLst>
            <a:ahLst/>
            <a:cxnLst>
              <a:cxn ang="T10">
                <a:pos x="T0" y="T1"/>
              </a:cxn>
              <a:cxn ang="T11">
                <a:pos x="T2" y="T3"/>
              </a:cxn>
              <a:cxn ang="T12">
                <a:pos x="T4" y="T5"/>
              </a:cxn>
              <a:cxn ang="T13">
                <a:pos x="T6" y="T7"/>
              </a:cxn>
              <a:cxn ang="T14">
                <a:pos x="T8" y="T9"/>
              </a:cxn>
            </a:cxnLst>
            <a:rect l="T15" t="T16" r="T17" b="T18"/>
            <a:pathLst>
              <a:path w="88" h="47">
                <a:moveTo>
                  <a:pt x="0" y="47"/>
                </a:moveTo>
                <a:lnTo>
                  <a:pt x="0" y="31"/>
                </a:lnTo>
                <a:lnTo>
                  <a:pt x="76" y="0"/>
                </a:lnTo>
                <a:lnTo>
                  <a:pt x="88" y="12"/>
                </a:lnTo>
                <a:lnTo>
                  <a:pt x="0" y="47"/>
                </a:lnTo>
                <a:close/>
              </a:path>
            </a:pathLst>
          </a:custGeom>
          <a:solidFill>
            <a:schemeClr val="tx1"/>
          </a:solidFill>
          <a:ln w="0">
            <a:solidFill>
              <a:schemeClr val="tx1"/>
            </a:solidFill>
            <a:round/>
            <a:headEnd/>
            <a:tailEnd/>
          </a:ln>
        </p:spPr>
        <p:txBody>
          <a:bodyPr/>
          <a:lstStyle/>
          <a:p>
            <a:endParaRPr lang="en-US"/>
          </a:p>
        </p:txBody>
      </p:sp>
      <p:sp>
        <p:nvSpPr>
          <p:cNvPr id="116081" name="Freeform 1230"/>
          <p:cNvSpPr>
            <a:spLocks/>
          </p:cNvSpPr>
          <p:nvPr/>
        </p:nvSpPr>
        <p:spPr bwMode="auto">
          <a:xfrm>
            <a:off x="7421563" y="3843338"/>
            <a:ext cx="12700" cy="23812"/>
          </a:xfrm>
          <a:custGeom>
            <a:avLst/>
            <a:gdLst>
              <a:gd name="T0" fmla="*/ 2147483646 w 48"/>
              <a:gd name="T1" fmla="*/ 2147483646 h 88"/>
              <a:gd name="T2" fmla="*/ 0 w 48"/>
              <a:gd name="T3" fmla="*/ 2147483646 h 88"/>
              <a:gd name="T4" fmla="*/ 2147483646 w 48"/>
              <a:gd name="T5" fmla="*/ 0 h 88"/>
              <a:gd name="T6" fmla="*/ 2147483646 w 48"/>
              <a:gd name="T7" fmla="*/ 2147483646 h 88"/>
              <a:gd name="T8" fmla="*/ 0 60000 65536"/>
              <a:gd name="T9" fmla="*/ 0 60000 65536"/>
              <a:gd name="T10" fmla="*/ 0 60000 65536"/>
              <a:gd name="T11" fmla="*/ 0 60000 65536"/>
              <a:gd name="T12" fmla="*/ 0 w 48"/>
              <a:gd name="T13" fmla="*/ 0 h 88"/>
              <a:gd name="T14" fmla="*/ 48 w 48"/>
              <a:gd name="T15" fmla="*/ 88 h 88"/>
            </a:gdLst>
            <a:ahLst/>
            <a:cxnLst>
              <a:cxn ang="T8">
                <a:pos x="T0" y="T1"/>
              </a:cxn>
              <a:cxn ang="T9">
                <a:pos x="T2" y="T3"/>
              </a:cxn>
              <a:cxn ang="T10">
                <a:pos x="T4" y="T5"/>
              </a:cxn>
              <a:cxn ang="T11">
                <a:pos x="T6" y="T7"/>
              </a:cxn>
            </a:cxnLst>
            <a:rect l="T12" t="T13" r="T14" b="T15"/>
            <a:pathLst>
              <a:path w="48" h="88">
                <a:moveTo>
                  <a:pt x="12" y="88"/>
                </a:moveTo>
                <a:lnTo>
                  <a:pt x="0" y="76"/>
                </a:lnTo>
                <a:lnTo>
                  <a:pt x="48" y="0"/>
                </a:lnTo>
                <a:lnTo>
                  <a:pt x="12" y="88"/>
                </a:lnTo>
                <a:close/>
              </a:path>
            </a:pathLst>
          </a:custGeom>
          <a:solidFill>
            <a:schemeClr val="tx1"/>
          </a:solidFill>
          <a:ln w="9525">
            <a:solidFill>
              <a:schemeClr val="tx1"/>
            </a:solidFill>
            <a:round/>
            <a:headEnd/>
            <a:tailEnd/>
          </a:ln>
        </p:spPr>
        <p:txBody>
          <a:bodyPr/>
          <a:lstStyle/>
          <a:p>
            <a:endParaRPr lang="en-US"/>
          </a:p>
        </p:txBody>
      </p:sp>
      <p:sp>
        <p:nvSpPr>
          <p:cNvPr id="116082" name="Freeform 1231"/>
          <p:cNvSpPr>
            <a:spLocks/>
          </p:cNvSpPr>
          <p:nvPr/>
        </p:nvSpPr>
        <p:spPr bwMode="auto">
          <a:xfrm>
            <a:off x="7421563" y="3843338"/>
            <a:ext cx="12700" cy="20637"/>
          </a:xfrm>
          <a:custGeom>
            <a:avLst/>
            <a:gdLst>
              <a:gd name="T0" fmla="*/ 0 w 48"/>
              <a:gd name="T1" fmla="*/ 2147483646 h 76"/>
              <a:gd name="T2" fmla="*/ 2147483646 w 48"/>
              <a:gd name="T3" fmla="*/ 0 h 76"/>
              <a:gd name="T4" fmla="*/ 2147483646 w 48"/>
              <a:gd name="T5" fmla="*/ 0 h 76"/>
              <a:gd name="T6" fmla="*/ 0 w 48"/>
              <a:gd name="T7" fmla="*/ 2147483646 h 76"/>
              <a:gd name="T8" fmla="*/ 0 60000 65536"/>
              <a:gd name="T9" fmla="*/ 0 60000 65536"/>
              <a:gd name="T10" fmla="*/ 0 60000 65536"/>
              <a:gd name="T11" fmla="*/ 0 60000 65536"/>
              <a:gd name="T12" fmla="*/ 0 w 48"/>
              <a:gd name="T13" fmla="*/ 0 h 76"/>
              <a:gd name="T14" fmla="*/ 48 w 48"/>
              <a:gd name="T15" fmla="*/ 76 h 76"/>
            </a:gdLst>
            <a:ahLst/>
            <a:cxnLst>
              <a:cxn ang="T8">
                <a:pos x="T0" y="T1"/>
              </a:cxn>
              <a:cxn ang="T9">
                <a:pos x="T2" y="T3"/>
              </a:cxn>
              <a:cxn ang="T10">
                <a:pos x="T4" y="T5"/>
              </a:cxn>
              <a:cxn ang="T11">
                <a:pos x="T6" y="T7"/>
              </a:cxn>
            </a:cxnLst>
            <a:rect l="T12" t="T13" r="T14" b="T15"/>
            <a:pathLst>
              <a:path w="48" h="76">
                <a:moveTo>
                  <a:pt x="0" y="76"/>
                </a:moveTo>
                <a:lnTo>
                  <a:pt x="48" y="0"/>
                </a:lnTo>
                <a:lnTo>
                  <a:pt x="32" y="0"/>
                </a:lnTo>
                <a:lnTo>
                  <a:pt x="0" y="76"/>
                </a:lnTo>
                <a:close/>
              </a:path>
            </a:pathLst>
          </a:custGeom>
          <a:solidFill>
            <a:schemeClr val="tx1"/>
          </a:solidFill>
          <a:ln w="9525">
            <a:solidFill>
              <a:schemeClr val="tx1"/>
            </a:solidFill>
            <a:round/>
            <a:headEnd/>
            <a:tailEnd/>
          </a:ln>
        </p:spPr>
        <p:txBody>
          <a:bodyPr/>
          <a:lstStyle/>
          <a:p>
            <a:endParaRPr lang="en-US"/>
          </a:p>
        </p:txBody>
      </p:sp>
      <p:sp>
        <p:nvSpPr>
          <p:cNvPr id="116083" name="Freeform 1232"/>
          <p:cNvSpPr>
            <a:spLocks/>
          </p:cNvSpPr>
          <p:nvPr/>
        </p:nvSpPr>
        <p:spPr bwMode="auto">
          <a:xfrm>
            <a:off x="7421563" y="3843338"/>
            <a:ext cx="12700" cy="23812"/>
          </a:xfrm>
          <a:custGeom>
            <a:avLst/>
            <a:gdLst>
              <a:gd name="T0" fmla="*/ 2147483646 w 48"/>
              <a:gd name="T1" fmla="*/ 2147483646 h 88"/>
              <a:gd name="T2" fmla="*/ 0 w 48"/>
              <a:gd name="T3" fmla="*/ 2147483646 h 88"/>
              <a:gd name="T4" fmla="*/ 2147483646 w 48"/>
              <a:gd name="T5" fmla="*/ 0 h 88"/>
              <a:gd name="T6" fmla="*/ 2147483646 w 48"/>
              <a:gd name="T7" fmla="*/ 0 h 88"/>
              <a:gd name="T8" fmla="*/ 2147483646 w 48"/>
              <a:gd name="T9" fmla="*/ 2147483646 h 88"/>
              <a:gd name="T10" fmla="*/ 0 60000 65536"/>
              <a:gd name="T11" fmla="*/ 0 60000 65536"/>
              <a:gd name="T12" fmla="*/ 0 60000 65536"/>
              <a:gd name="T13" fmla="*/ 0 60000 65536"/>
              <a:gd name="T14" fmla="*/ 0 60000 65536"/>
              <a:gd name="T15" fmla="*/ 0 w 48"/>
              <a:gd name="T16" fmla="*/ 0 h 88"/>
              <a:gd name="T17" fmla="*/ 48 w 48"/>
              <a:gd name="T18" fmla="*/ 88 h 88"/>
            </a:gdLst>
            <a:ahLst/>
            <a:cxnLst>
              <a:cxn ang="T10">
                <a:pos x="T0" y="T1"/>
              </a:cxn>
              <a:cxn ang="T11">
                <a:pos x="T2" y="T3"/>
              </a:cxn>
              <a:cxn ang="T12">
                <a:pos x="T4" y="T5"/>
              </a:cxn>
              <a:cxn ang="T13">
                <a:pos x="T6" y="T7"/>
              </a:cxn>
              <a:cxn ang="T14">
                <a:pos x="T8" y="T9"/>
              </a:cxn>
            </a:cxnLst>
            <a:rect l="T15" t="T16" r="T17" b="T18"/>
            <a:pathLst>
              <a:path w="48" h="88">
                <a:moveTo>
                  <a:pt x="12" y="88"/>
                </a:moveTo>
                <a:lnTo>
                  <a:pt x="0" y="76"/>
                </a:lnTo>
                <a:lnTo>
                  <a:pt x="32" y="0"/>
                </a:lnTo>
                <a:lnTo>
                  <a:pt x="48" y="0"/>
                </a:lnTo>
                <a:lnTo>
                  <a:pt x="12" y="88"/>
                </a:lnTo>
                <a:close/>
              </a:path>
            </a:pathLst>
          </a:custGeom>
          <a:solidFill>
            <a:schemeClr val="tx1"/>
          </a:solidFill>
          <a:ln w="0">
            <a:solidFill>
              <a:schemeClr val="tx1"/>
            </a:solidFill>
            <a:round/>
            <a:headEnd/>
            <a:tailEnd/>
          </a:ln>
        </p:spPr>
        <p:txBody>
          <a:bodyPr/>
          <a:lstStyle/>
          <a:p>
            <a:endParaRPr lang="en-US"/>
          </a:p>
        </p:txBody>
      </p:sp>
      <p:sp>
        <p:nvSpPr>
          <p:cNvPr id="116084" name="Freeform 1233"/>
          <p:cNvSpPr>
            <a:spLocks/>
          </p:cNvSpPr>
          <p:nvPr/>
        </p:nvSpPr>
        <p:spPr bwMode="auto">
          <a:xfrm>
            <a:off x="7424738" y="3819525"/>
            <a:ext cx="9525" cy="23813"/>
          </a:xfrm>
          <a:custGeom>
            <a:avLst/>
            <a:gdLst>
              <a:gd name="T0" fmla="*/ 2147483646 w 36"/>
              <a:gd name="T1" fmla="*/ 2147483646 h 87"/>
              <a:gd name="T2" fmla="*/ 2147483646 w 36"/>
              <a:gd name="T3" fmla="*/ 2147483646 h 87"/>
              <a:gd name="T4" fmla="*/ 0 w 36"/>
              <a:gd name="T5" fmla="*/ 0 h 87"/>
              <a:gd name="T6" fmla="*/ 2147483646 w 36"/>
              <a:gd name="T7" fmla="*/ 2147483646 h 87"/>
              <a:gd name="T8" fmla="*/ 0 60000 65536"/>
              <a:gd name="T9" fmla="*/ 0 60000 65536"/>
              <a:gd name="T10" fmla="*/ 0 60000 65536"/>
              <a:gd name="T11" fmla="*/ 0 60000 65536"/>
              <a:gd name="T12" fmla="*/ 0 w 36"/>
              <a:gd name="T13" fmla="*/ 0 h 87"/>
              <a:gd name="T14" fmla="*/ 36 w 36"/>
              <a:gd name="T15" fmla="*/ 87 h 87"/>
            </a:gdLst>
            <a:ahLst/>
            <a:cxnLst>
              <a:cxn ang="T8">
                <a:pos x="T0" y="T1"/>
              </a:cxn>
              <a:cxn ang="T9">
                <a:pos x="T2" y="T3"/>
              </a:cxn>
              <a:cxn ang="T10">
                <a:pos x="T4" y="T5"/>
              </a:cxn>
              <a:cxn ang="T11">
                <a:pos x="T6" y="T7"/>
              </a:cxn>
            </a:cxnLst>
            <a:rect l="T12" t="T13" r="T14" b="T15"/>
            <a:pathLst>
              <a:path w="36" h="87">
                <a:moveTo>
                  <a:pt x="36" y="87"/>
                </a:moveTo>
                <a:lnTo>
                  <a:pt x="20" y="87"/>
                </a:lnTo>
                <a:lnTo>
                  <a:pt x="0" y="0"/>
                </a:lnTo>
                <a:lnTo>
                  <a:pt x="36" y="87"/>
                </a:lnTo>
                <a:close/>
              </a:path>
            </a:pathLst>
          </a:custGeom>
          <a:solidFill>
            <a:schemeClr val="tx1"/>
          </a:solidFill>
          <a:ln w="9525">
            <a:solidFill>
              <a:schemeClr val="tx1"/>
            </a:solidFill>
            <a:round/>
            <a:headEnd/>
            <a:tailEnd/>
          </a:ln>
        </p:spPr>
        <p:txBody>
          <a:bodyPr/>
          <a:lstStyle/>
          <a:p>
            <a:endParaRPr lang="en-US"/>
          </a:p>
        </p:txBody>
      </p:sp>
      <p:sp>
        <p:nvSpPr>
          <p:cNvPr id="116085" name="Freeform 1234"/>
          <p:cNvSpPr>
            <a:spLocks/>
          </p:cNvSpPr>
          <p:nvPr/>
        </p:nvSpPr>
        <p:spPr bwMode="auto">
          <a:xfrm>
            <a:off x="7421563" y="3819525"/>
            <a:ext cx="9525" cy="23813"/>
          </a:xfrm>
          <a:custGeom>
            <a:avLst/>
            <a:gdLst>
              <a:gd name="T0" fmla="*/ 2147483646 w 32"/>
              <a:gd name="T1" fmla="*/ 2147483646 h 87"/>
              <a:gd name="T2" fmla="*/ 2147483646 w 32"/>
              <a:gd name="T3" fmla="*/ 0 h 87"/>
              <a:gd name="T4" fmla="*/ 0 w 32"/>
              <a:gd name="T5" fmla="*/ 2147483646 h 87"/>
              <a:gd name="T6" fmla="*/ 2147483646 w 32"/>
              <a:gd name="T7" fmla="*/ 2147483646 h 87"/>
              <a:gd name="T8" fmla="*/ 0 60000 65536"/>
              <a:gd name="T9" fmla="*/ 0 60000 65536"/>
              <a:gd name="T10" fmla="*/ 0 60000 65536"/>
              <a:gd name="T11" fmla="*/ 0 60000 65536"/>
              <a:gd name="T12" fmla="*/ 0 w 32"/>
              <a:gd name="T13" fmla="*/ 0 h 87"/>
              <a:gd name="T14" fmla="*/ 32 w 32"/>
              <a:gd name="T15" fmla="*/ 87 h 87"/>
            </a:gdLst>
            <a:ahLst/>
            <a:cxnLst>
              <a:cxn ang="T8">
                <a:pos x="T0" y="T1"/>
              </a:cxn>
              <a:cxn ang="T9">
                <a:pos x="T2" y="T3"/>
              </a:cxn>
              <a:cxn ang="T10">
                <a:pos x="T4" y="T5"/>
              </a:cxn>
              <a:cxn ang="T11">
                <a:pos x="T6" y="T7"/>
              </a:cxn>
            </a:cxnLst>
            <a:rect l="T12" t="T13" r="T14" b="T15"/>
            <a:pathLst>
              <a:path w="32" h="87">
                <a:moveTo>
                  <a:pt x="32" y="87"/>
                </a:moveTo>
                <a:lnTo>
                  <a:pt x="12" y="0"/>
                </a:lnTo>
                <a:lnTo>
                  <a:pt x="0" y="12"/>
                </a:lnTo>
                <a:lnTo>
                  <a:pt x="32" y="87"/>
                </a:lnTo>
                <a:close/>
              </a:path>
            </a:pathLst>
          </a:custGeom>
          <a:solidFill>
            <a:schemeClr val="tx1"/>
          </a:solidFill>
          <a:ln w="9525">
            <a:solidFill>
              <a:schemeClr val="tx1"/>
            </a:solidFill>
            <a:round/>
            <a:headEnd/>
            <a:tailEnd/>
          </a:ln>
        </p:spPr>
        <p:txBody>
          <a:bodyPr/>
          <a:lstStyle/>
          <a:p>
            <a:endParaRPr lang="en-US"/>
          </a:p>
        </p:txBody>
      </p:sp>
      <p:sp>
        <p:nvSpPr>
          <p:cNvPr id="116086" name="Freeform 1235"/>
          <p:cNvSpPr>
            <a:spLocks/>
          </p:cNvSpPr>
          <p:nvPr/>
        </p:nvSpPr>
        <p:spPr bwMode="auto">
          <a:xfrm>
            <a:off x="7421563" y="3819525"/>
            <a:ext cx="12700" cy="23813"/>
          </a:xfrm>
          <a:custGeom>
            <a:avLst/>
            <a:gdLst>
              <a:gd name="T0" fmla="*/ 2147483646 w 48"/>
              <a:gd name="T1" fmla="*/ 2147483646 h 87"/>
              <a:gd name="T2" fmla="*/ 2147483646 w 48"/>
              <a:gd name="T3" fmla="*/ 2147483646 h 87"/>
              <a:gd name="T4" fmla="*/ 0 w 48"/>
              <a:gd name="T5" fmla="*/ 2147483646 h 87"/>
              <a:gd name="T6" fmla="*/ 2147483646 w 48"/>
              <a:gd name="T7" fmla="*/ 0 h 87"/>
              <a:gd name="T8" fmla="*/ 2147483646 w 48"/>
              <a:gd name="T9" fmla="*/ 2147483646 h 87"/>
              <a:gd name="T10" fmla="*/ 0 60000 65536"/>
              <a:gd name="T11" fmla="*/ 0 60000 65536"/>
              <a:gd name="T12" fmla="*/ 0 60000 65536"/>
              <a:gd name="T13" fmla="*/ 0 60000 65536"/>
              <a:gd name="T14" fmla="*/ 0 60000 65536"/>
              <a:gd name="T15" fmla="*/ 0 w 48"/>
              <a:gd name="T16" fmla="*/ 0 h 87"/>
              <a:gd name="T17" fmla="*/ 48 w 48"/>
              <a:gd name="T18" fmla="*/ 87 h 87"/>
            </a:gdLst>
            <a:ahLst/>
            <a:cxnLst>
              <a:cxn ang="T10">
                <a:pos x="T0" y="T1"/>
              </a:cxn>
              <a:cxn ang="T11">
                <a:pos x="T2" y="T3"/>
              </a:cxn>
              <a:cxn ang="T12">
                <a:pos x="T4" y="T5"/>
              </a:cxn>
              <a:cxn ang="T13">
                <a:pos x="T6" y="T7"/>
              </a:cxn>
              <a:cxn ang="T14">
                <a:pos x="T8" y="T9"/>
              </a:cxn>
            </a:cxnLst>
            <a:rect l="T15" t="T16" r="T17" b="T18"/>
            <a:pathLst>
              <a:path w="48" h="87">
                <a:moveTo>
                  <a:pt x="48" y="87"/>
                </a:moveTo>
                <a:lnTo>
                  <a:pt x="32" y="87"/>
                </a:lnTo>
                <a:lnTo>
                  <a:pt x="0" y="12"/>
                </a:lnTo>
                <a:lnTo>
                  <a:pt x="12" y="0"/>
                </a:lnTo>
                <a:lnTo>
                  <a:pt x="48" y="87"/>
                </a:lnTo>
                <a:close/>
              </a:path>
            </a:pathLst>
          </a:custGeom>
          <a:solidFill>
            <a:schemeClr val="tx1"/>
          </a:solidFill>
          <a:ln w="0">
            <a:solidFill>
              <a:schemeClr val="tx1"/>
            </a:solidFill>
            <a:round/>
            <a:headEnd/>
            <a:tailEnd/>
          </a:ln>
        </p:spPr>
        <p:txBody>
          <a:bodyPr/>
          <a:lstStyle/>
          <a:p>
            <a:endParaRPr lang="en-US"/>
          </a:p>
        </p:txBody>
      </p:sp>
      <p:sp>
        <p:nvSpPr>
          <p:cNvPr id="116087" name="Freeform 1236"/>
          <p:cNvSpPr>
            <a:spLocks/>
          </p:cNvSpPr>
          <p:nvPr/>
        </p:nvSpPr>
        <p:spPr bwMode="auto">
          <a:xfrm>
            <a:off x="7402513" y="3810000"/>
            <a:ext cx="22225" cy="12700"/>
          </a:xfrm>
          <a:custGeom>
            <a:avLst/>
            <a:gdLst>
              <a:gd name="T0" fmla="*/ 2147483646 w 88"/>
              <a:gd name="T1" fmla="*/ 2147483646 h 49"/>
              <a:gd name="T2" fmla="*/ 2147483646 w 88"/>
              <a:gd name="T3" fmla="*/ 2147483646 h 49"/>
              <a:gd name="T4" fmla="*/ 0 w 88"/>
              <a:gd name="T5" fmla="*/ 0 h 49"/>
              <a:gd name="T6" fmla="*/ 2147483646 w 88"/>
              <a:gd name="T7" fmla="*/ 2147483646 h 49"/>
              <a:gd name="T8" fmla="*/ 0 60000 65536"/>
              <a:gd name="T9" fmla="*/ 0 60000 65536"/>
              <a:gd name="T10" fmla="*/ 0 60000 65536"/>
              <a:gd name="T11" fmla="*/ 0 60000 65536"/>
              <a:gd name="T12" fmla="*/ 0 w 88"/>
              <a:gd name="T13" fmla="*/ 0 h 49"/>
              <a:gd name="T14" fmla="*/ 88 w 88"/>
              <a:gd name="T15" fmla="*/ 49 h 49"/>
            </a:gdLst>
            <a:ahLst/>
            <a:cxnLst>
              <a:cxn ang="T8">
                <a:pos x="T0" y="T1"/>
              </a:cxn>
              <a:cxn ang="T9">
                <a:pos x="T2" y="T3"/>
              </a:cxn>
              <a:cxn ang="T10">
                <a:pos x="T4" y="T5"/>
              </a:cxn>
              <a:cxn ang="T11">
                <a:pos x="T6" y="T7"/>
              </a:cxn>
            </a:cxnLst>
            <a:rect l="T12" t="T13" r="T14" b="T15"/>
            <a:pathLst>
              <a:path w="88" h="49">
                <a:moveTo>
                  <a:pt x="88" y="37"/>
                </a:moveTo>
                <a:lnTo>
                  <a:pt x="76" y="49"/>
                </a:lnTo>
                <a:lnTo>
                  <a:pt x="0" y="0"/>
                </a:lnTo>
                <a:lnTo>
                  <a:pt x="88" y="37"/>
                </a:lnTo>
                <a:close/>
              </a:path>
            </a:pathLst>
          </a:custGeom>
          <a:solidFill>
            <a:schemeClr val="tx1"/>
          </a:solidFill>
          <a:ln w="9525">
            <a:solidFill>
              <a:schemeClr val="tx1"/>
            </a:solidFill>
            <a:round/>
            <a:headEnd/>
            <a:tailEnd/>
          </a:ln>
        </p:spPr>
        <p:txBody>
          <a:bodyPr/>
          <a:lstStyle/>
          <a:p>
            <a:endParaRPr lang="en-US"/>
          </a:p>
        </p:txBody>
      </p:sp>
      <p:sp>
        <p:nvSpPr>
          <p:cNvPr id="116088" name="Freeform 1237"/>
          <p:cNvSpPr>
            <a:spLocks/>
          </p:cNvSpPr>
          <p:nvPr/>
        </p:nvSpPr>
        <p:spPr bwMode="auto">
          <a:xfrm>
            <a:off x="7402513" y="3810000"/>
            <a:ext cx="19050" cy="12700"/>
          </a:xfrm>
          <a:custGeom>
            <a:avLst/>
            <a:gdLst>
              <a:gd name="T0" fmla="*/ 2147483646 w 76"/>
              <a:gd name="T1" fmla="*/ 2147483646 h 49"/>
              <a:gd name="T2" fmla="*/ 0 w 76"/>
              <a:gd name="T3" fmla="*/ 0 h 49"/>
              <a:gd name="T4" fmla="*/ 0 w 76"/>
              <a:gd name="T5" fmla="*/ 2147483646 h 49"/>
              <a:gd name="T6" fmla="*/ 2147483646 w 76"/>
              <a:gd name="T7" fmla="*/ 2147483646 h 49"/>
              <a:gd name="T8" fmla="*/ 0 60000 65536"/>
              <a:gd name="T9" fmla="*/ 0 60000 65536"/>
              <a:gd name="T10" fmla="*/ 0 60000 65536"/>
              <a:gd name="T11" fmla="*/ 0 60000 65536"/>
              <a:gd name="T12" fmla="*/ 0 w 76"/>
              <a:gd name="T13" fmla="*/ 0 h 49"/>
              <a:gd name="T14" fmla="*/ 76 w 76"/>
              <a:gd name="T15" fmla="*/ 49 h 49"/>
            </a:gdLst>
            <a:ahLst/>
            <a:cxnLst>
              <a:cxn ang="T8">
                <a:pos x="T0" y="T1"/>
              </a:cxn>
              <a:cxn ang="T9">
                <a:pos x="T2" y="T3"/>
              </a:cxn>
              <a:cxn ang="T10">
                <a:pos x="T4" y="T5"/>
              </a:cxn>
              <a:cxn ang="T11">
                <a:pos x="T6" y="T7"/>
              </a:cxn>
            </a:cxnLst>
            <a:rect l="T12" t="T13" r="T14" b="T15"/>
            <a:pathLst>
              <a:path w="76" h="49">
                <a:moveTo>
                  <a:pt x="76" y="49"/>
                </a:moveTo>
                <a:lnTo>
                  <a:pt x="0" y="0"/>
                </a:lnTo>
                <a:lnTo>
                  <a:pt x="0" y="18"/>
                </a:lnTo>
                <a:lnTo>
                  <a:pt x="76" y="49"/>
                </a:lnTo>
                <a:close/>
              </a:path>
            </a:pathLst>
          </a:custGeom>
          <a:solidFill>
            <a:schemeClr val="tx1"/>
          </a:solidFill>
          <a:ln w="9525">
            <a:solidFill>
              <a:schemeClr val="tx1"/>
            </a:solidFill>
            <a:round/>
            <a:headEnd/>
            <a:tailEnd/>
          </a:ln>
        </p:spPr>
        <p:txBody>
          <a:bodyPr/>
          <a:lstStyle/>
          <a:p>
            <a:endParaRPr lang="en-US"/>
          </a:p>
        </p:txBody>
      </p:sp>
      <p:sp>
        <p:nvSpPr>
          <p:cNvPr id="116089" name="Freeform 1238"/>
          <p:cNvSpPr>
            <a:spLocks/>
          </p:cNvSpPr>
          <p:nvPr/>
        </p:nvSpPr>
        <p:spPr bwMode="auto">
          <a:xfrm>
            <a:off x="7402513" y="3810000"/>
            <a:ext cx="22225" cy="12700"/>
          </a:xfrm>
          <a:custGeom>
            <a:avLst/>
            <a:gdLst>
              <a:gd name="T0" fmla="*/ 2147483646 w 88"/>
              <a:gd name="T1" fmla="*/ 2147483646 h 49"/>
              <a:gd name="T2" fmla="*/ 2147483646 w 88"/>
              <a:gd name="T3" fmla="*/ 2147483646 h 49"/>
              <a:gd name="T4" fmla="*/ 0 w 88"/>
              <a:gd name="T5" fmla="*/ 2147483646 h 49"/>
              <a:gd name="T6" fmla="*/ 0 w 88"/>
              <a:gd name="T7" fmla="*/ 0 h 49"/>
              <a:gd name="T8" fmla="*/ 2147483646 w 88"/>
              <a:gd name="T9" fmla="*/ 2147483646 h 49"/>
              <a:gd name="T10" fmla="*/ 0 60000 65536"/>
              <a:gd name="T11" fmla="*/ 0 60000 65536"/>
              <a:gd name="T12" fmla="*/ 0 60000 65536"/>
              <a:gd name="T13" fmla="*/ 0 60000 65536"/>
              <a:gd name="T14" fmla="*/ 0 60000 65536"/>
              <a:gd name="T15" fmla="*/ 0 w 88"/>
              <a:gd name="T16" fmla="*/ 0 h 49"/>
              <a:gd name="T17" fmla="*/ 88 w 88"/>
              <a:gd name="T18" fmla="*/ 49 h 49"/>
            </a:gdLst>
            <a:ahLst/>
            <a:cxnLst>
              <a:cxn ang="T10">
                <a:pos x="T0" y="T1"/>
              </a:cxn>
              <a:cxn ang="T11">
                <a:pos x="T2" y="T3"/>
              </a:cxn>
              <a:cxn ang="T12">
                <a:pos x="T4" y="T5"/>
              </a:cxn>
              <a:cxn ang="T13">
                <a:pos x="T6" y="T7"/>
              </a:cxn>
              <a:cxn ang="T14">
                <a:pos x="T8" y="T9"/>
              </a:cxn>
            </a:cxnLst>
            <a:rect l="T15" t="T16" r="T17" b="T18"/>
            <a:pathLst>
              <a:path w="88" h="49">
                <a:moveTo>
                  <a:pt x="88" y="37"/>
                </a:moveTo>
                <a:lnTo>
                  <a:pt x="76" y="49"/>
                </a:lnTo>
                <a:lnTo>
                  <a:pt x="0" y="18"/>
                </a:lnTo>
                <a:lnTo>
                  <a:pt x="0" y="0"/>
                </a:lnTo>
                <a:lnTo>
                  <a:pt x="88" y="37"/>
                </a:lnTo>
                <a:close/>
              </a:path>
            </a:pathLst>
          </a:custGeom>
          <a:solidFill>
            <a:schemeClr val="tx1"/>
          </a:solidFill>
          <a:ln w="0">
            <a:solidFill>
              <a:schemeClr val="tx1"/>
            </a:solidFill>
            <a:round/>
            <a:headEnd/>
            <a:tailEnd/>
          </a:ln>
        </p:spPr>
        <p:txBody>
          <a:bodyPr/>
          <a:lstStyle/>
          <a:p>
            <a:endParaRPr lang="en-US"/>
          </a:p>
        </p:txBody>
      </p:sp>
      <p:sp>
        <p:nvSpPr>
          <p:cNvPr id="116090" name="Freeform 1239"/>
          <p:cNvSpPr>
            <a:spLocks/>
          </p:cNvSpPr>
          <p:nvPr/>
        </p:nvSpPr>
        <p:spPr bwMode="auto">
          <a:xfrm>
            <a:off x="7399338" y="3708400"/>
            <a:ext cx="4762" cy="104775"/>
          </a:xfrm>
          <a:custGeom>
            <a:avLst/>
            <a:gdLst>
              <a:gd name="T0" fmla="*/ 0 w 17"/>
              <a:gd name="T1" fmla="*/ 2147483646 h 395"/>
              <a:gd name="T2" fmla="*/ 2147483646 w 17"/>
              <a:gd name="T3" fmla="*/ 2147483646 h 395"/>
              <a:gd name="T4" fmla="*/ 0 w 17"/>
              <a:gd name="T5" fmla="*/ 0 h 395"/>
              <a:gd name="T6" fmla="*/ 0 w 17"/>
              <a:gd name="T7" fmla="*/ 2147483646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0" y="395"/>
                </a:moveTo>
                <a:lnTo>
                  <a:pt x="17" y="395"/>
                </a:lnTo>
                <a:lnTo>
                  <a:pt x="0" y="0"/>
                </a:lnTo>
                <a:lnTo>
                  <a:pt x="0" y="395"/>
                </a:lnTo>
                <a:close/>
              </a:path>
            </a:pathLst>
          </a:custGeom>
          <a:solidFill>
            <a:schemeClr val="tx1"/>
          </a:solidFill>
          <a:ln w="9525">
            <a:solidFill>
              <a:schemeClr val="tx1"/>
            </a:solidFill>
            <a:round/>
            <a:headEnd/>
            <a:tailEnd/>
          </a:ln>
        </p:spPr>
        <p:txBody>
          <a:bodyPr/>
          <a:lstStyle/>
          <a:p>
            <a:endParaRPr lang="en-US"/>
          </a:p>
        </p:txBody>
      </p:sp>
      <p:sp>
        <p:nvSpPr>
          <p:cNvPr id="116091" name="Freeform 1240"/>
          <p:cNvSpPr>
            <a:spLocks/>
          </p:cNvSpPr>
          <p:nvPr/>
        </p:nvSpPr>
        <p:spPr bwMode="auto">
          <a:xfrm>
            <a:off x="7399338" y="3708400"/>
            <a:ext cx="4762" cy="104775"/>
          </a:xfrm>
          <a:custGeom>
            <a:avLst/>
            <a:gdLst>
              <a:gd name="T0" fmla="*/ 2147483646 w 17"/>
              <a:gd name="T1" fmla="*/ 2147483646 h 395"/>
              <a:gd name="T2" fmla="*/ 0 w 17"/>
              <a:gd name="T3" fmla="*/ 0 h 395"/>
              <a:gd name="T4" fmla="*/ 2147483646 w 17"/>
              <a:gd name="T5" fmla="*/ 0 h 395"/>
              <a:gd name="T6" fmla="*/ 2147483646 w 17"/>
              <a:gd name="T7" fmla="*/ 2147483646 h 395"/>
              <a:gd name="T8" fmla="*/ 0 60000 65536"/>
              <a:gd name="T9" fmla="*/ 0 60000 65536"/>
              <a:gd name="T10" fmla="*/ 0 60000 65536"/>
              <a:gd name="T11" fmla="*/ 0 60000 65536"/>
              <a:gd name="T12" fmla="*/ 0 w 17"/>
              <a:gd name="T13" fmla="*/ 0 h 395"/>
              <a:gd name="T14" fmla="*/ 17 w 17"/>
              <a:gd name="T15" fmla="*/ 395 h 395"/>
            </a:gdLst>
            <a:ahLst/>
            <a:cxnLst>
              <a:cxn ang="T8">
                <a:pos x="T0" y="T1"/>
              </a:cxn>
              <a:cxn ang="T9">
                <a:pos x="T2" y="T3"/>
              </a:cxn>
              <a:cxn ang="T10">
                <a:pos x="T4" y="T5"/>
              </a:cxn>
              <a:cxn ang="T11">
                <a:pos x="T6" y="T7"/>
              </a:cxn>
            </a:cxnLst>
            <a:rect l="T12" t="T13" r="T14" b="T15"/>
            <a:pathLst>
              <a:path w="17" h="395">
                <a:moveTo>
                  <a:pt x="17" y="395"/>
                </a:moveTo>
                <a:lnTo>
                  <a:pt x="0" y="0"/>
                </a:lnTo>
                <a:lnTo>
                  <a:pt x="17" y="0"/>
                </a:lnTo>
                <a:lnTo>
                  <a:pt x="17" y="395"/>
                </a:lnTo>
                <a:close/>
              </a:path>
            </a:pathLst>
          </a:custGeom>
          <a:solidFill>
            <a:schemeClr val="tx1"/>
          </a:solidFill>
          <a:ln w="9525">
            <a:solidFill>
              <a:schemeClr val="tx1"/>
            </a:solidFill>
            <a:round/>
            <a:headEnd/>
            <a:tailEnd/>
          </a:ln>
        </p:spPr>
        <p:txBody>
          <a:bodyPr/>
          <a:lstStyle/>
          <a:p>
            <a:endParaRPr lang="en-US"/>
          </a:p>
        </p:txBody>
      </p:sp>
      <p:sp>
        <p:nvSpPr>
          <p:cNvPr id="116092" name="Rectangle 1241"/>
          <p:cNvSpPr>
            <a:spLocks noChangeArrowheads="1"/>
          </p:cNvSpPr>
          <p:nvPr/>
        </p:nvSpPr>
        <p:spPr bwMode="auto">
          <a:xfrm>
            <a:off x="7399338" y="3708400"/>
            <a:ext cx="4762" cy="104775"/>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093" name="Freeform 1242"/>
          <p:cNvSpPr>
            <a:spLocks/>
          </p:cNvSpPr>
          <p:nvPr/>
        </p:nvSpPr>
        <p:spPr bwMode="auto">
          <a:xfrm>
            <a:off x="7850188" y="3940175"/>
            <a:ext cx="12700" cy="141288"/>
          </a:xfrm>
          <a:custGeom>
            <a:avLst/>
            <a:gdLst>
              <a:gd name="T0" fmla="*/ 0 w 46"/>
              <a:gd name="T1" fmla="*/ 2147483646 h 535"/>
              <a:gd name="T2" fmla="*/ 2147483646 w 46"/>
              <a:gd name="T3" fmla="*/ 2147483646 h 535"/>
              <a:gd name="T4" fmla="*/ 2147483646 w 46"/>
              <a:gd name="T5" fmla="*/ 0 h 535"/>
              <a:gd name="T6" fmla="*/ 0 w 46"/>
              <a:gd name="T7" fmla="*/ 2147483646 h 535"/>
              <a:gd name="T8" fmla="*/ 0 60000 65536"/>
              <a:gd name="T9" fmla="*/ 0 60000 65536"/>
              <a:gd name="T10" fmla="*/ 0 60000 65536"/>
              <a:gd name="T11" fmla="*/ 0 60000 65536"/>
              <a:gd name="T12" fmla="*/ 0 w 46"/>
              <a:gd name="T13" fmla="*/ 0 h 535"/>
              <a:gd name="T14" fmla="*/ 46 w 46"/>
              <a:gd name="T15" fmla="*/ 535 h 535"/>
            </a:gdLst>
            <a:ahLst/>
            <a:cxnLst>
              <a:cxn ang="T8">
                <a:pos x="T0" y="T1"/>
              </a:cxn>
              <a:cxn ang="T9">
                <a:pos x="T2" y="T3"/>
              </a:cxn>
              <a:cxn ang="T10">
                <a:pos x="T4" y="T5"/>
              </a:cxn>
              <a:cxn ang="T11">
                <a:pos x="T6" y="T7"/>
              </a:cxn>
            </a:cxnLst>
            <a:rect l="T12" t="T13" r="T14" b="T15"/>
            <a:pathLst>
              <a:path w="46" h="535">
                <a:moveTo>
                  <a:pt x="0" y="534"/>
                </a:moveTo>
                <a:lnTo>
                  <a:pt x="17" y="535"/>
                </a:lnTo>
                <a:lnTo>
                  <a:pt x="46" y="0"/>
                </a:lnTo>
                <a:lnTo>
                  <a:pt x="0" y="534"/>
                </a:lnTo>
                <a:close/>
              </a:path>
            </a:pathLst>
          </a:custGeom>
          <a:solidFill>
            <a:schemeClr val="tx1"/>
          </a:solidFill>
          <a:ln w="9525">
            <a:solidFill>
              <a:schemeClr val="tx1"/>
            </a:solidFill>
            <a:round/>
            <a:headEnd/>
            <a:tailEnd/>
          </a:ln>
        </p:spPr>
        <p:txBody>
          <a:bodyPr/>
          <a:lstStyle/>
          <a:p>
            <a:endParaRPr lang="en-US"/>
          </a:p>
        </p:txBody>
      </p:sp>
      <p:sp>
        <p:nvSpPr>
          <p:cNvPr id="116094" name="Freeform 1243"/>
          <p:cNvSpPr>
            <a:spLocks/>
          </p:cNvSpPr>
          <p:nvPr/>
        </p:nvSpPr>
        <p:spPr bwMode="auto">
          <a:xfrm>
            <a:off x="7854950" y="3940175"/>
            <a:ext cx="12700" cy="141288"/>
          </a:xfrm>
          <a:custGeom>
            <a:avLst/>
            <a:gdLst>
              <a:gd name="T0" fmla="*/ 0 w 47"/>
              <a:gd name="T1" fmla="*/ 2147483646 h 535"/>
              <a:gd name="T2" fmla="*/ 2147483646 w 47"/>
              <a:gd name="T3" fmla="*/ 0 h 535"/>
              <a:gd name="T4" fmla="*/ 2147483646 w 47"/>
              <a:gd name="T5" fmla="*/ 2147483646 h 535"/>
              <a:gd name="T6" fmla="*/ 0 w 47"/>
              <a:gd name="T7" fmla="*/ 2147483646 h 535"/>
              <a:gd name="T8" fmla="*/ 0 60000 65536"/>
              <a:gd name="T9" fmla="*/ 0 60000 65536"/>
              <a:gd name="T10" fmla="*/ 0 60000 65536"/>
              <a:gd name="T11" fmla="*/ 0 60000 65536"/>
              <a:gd name="T12" fmla="*/ 0 w 47"/>
              <a:gd name="T13" fmla="*/ 0 h 535"/>
              <a:gd name="T14" fmla="*/ 47 w 47"/>
              <a:gd name="T15" fmla="*/ 535 h 535"/>
            </a:gdLst>
            <a:ahLst/>
            <a:cxnLst>
              <a:cxn ang="T8">
                <a:pos x="T0" y="T1"/>
              </a:cxn>
              <a:cxn ang="T9">
                <a:pos x="T2" y="T3"/>
              </a:cxn>
              <a:cxn ang="T10">
                <a:pos x="T4" y="T5"/>
              </a:cxn>
              <a:cxn ang="T11">
                <a:pos x="T6" y="T7"/>
              </a:cxn>
            </a:cxnLst>
            <a:rect l="T12" t="T13" r="T14" b="T15"/>
            <a:pathLst>
              <a:path w="47" h="535">
                <a:moveTo>
                  <a:pt x="0" y="535"/>
                </a:moveTo>
                <a:lnTo>
                  <a:pt x="29" y="0"/>
                </a:lnTo>
                <a:lnTo>
                  <a:pt x="47" y="2"/>
                </a:lnTo>
                <a:lnTo>
                  <a:pt x="0" y="535"/>
                </a:lnTo>
                <a:close/>
              </a:path>
            </a:pathLst>
          </a:custGeom>
          <a:solidFill>
            <a:schemeClr val="tx1"/>
          </a:solidFill>
          <a:ln w="9525">
            <a:solidFill>
              <a:schemeClr val="tx1"/>
            </a:solidFill>
            <a:round/>
            <a:headEnd/>
            <a:tailEnd/>
          </a:ln>
        </p:spPr>
        <p:txBody>
          <a:bodyPr/>
          <a:lstStyle/>
          <a:p>
            <a:endParaRPr lang="en-US"/>
          </a:p>
        </p:txBody>
      </p:sp>
      <p:sp>
        <p:nvSpPr>
          <p:cNvPr id="116095" name="Freeform 1244"/>
          <p:cNvSpPr>
            <a:spLocks/>
          </p:cNvSpPr>
          <p:nvPr/>
        </p:nvSpPr>
        <p:spPr bwMode="auto">
          <a:xfrm>
            <a:off x="7850188" y="3940175"/>
            <a:ext cx="17462" cy="141288"/>
          </a:xfrm>
          <a:custGeom>
            <a:avLst/>
            <a:gdLst>
              <a:gd name="T0" fmla="*/ 0 w 64"/>
              <a:gd name="T1" fmla="*/ 2147483646 h 535"/>
              <a:gd name="T2" fmla="*/ 2147483646 w 64"/>
              <a:gd name="T3" fmla="*/ 2147483646 h 535"/>
              <a:gd name="T4" fmla="*/ 2147483646 w 64"/>
              <a:gd name="T5" fmla="*/ 2147483646 h 535"/>
              <a:gd name="T6" fmla="*/ 2147483646 w 64"/>
              <a:gd name="T7" fmla="*/ 0 h 535"/>
              <a:gd name="T8" fmla="*/ 0 w 64"/>
              <a:gd name="T9" fmla="*/ 2147483646 h 535"/>
              <a:gd name="T10" fmla="*/ 0 60000 65536"/>
              <a:gd name="T11" fmla="*/ 0 60000 65536"/>
              <a:gd name="T12" fmla="*/ 0 60000 65536"/>
              <a:gd name="T13" fmla="*/ 0 60000 65536"/>
              <a:gd name="T14" fmla="*/ 0 60000 65536"/>
              <a:gd name="T15" fmla="*/ 0 w 64"/>
              <a:gd name="T16" fmla="*/ 0 h 535"/>
              <a:gd name="T17" fmla="*/ 64 w 64"/>
              <a:gd name="T18" fmla="*/ 535 h 535"/>
            </a:gdLst>
            <a:ahLst/>
            <a:cxnLst>
              <a:cxn ang="T10">
                <a:pos x="T0" y="T1"/>
              </a:cxn>
              <a:cxn ang="T11">
                <a:pos x="T2" y="T3"/>
              </a:cxn>
              <a:cxn ang="T12">
                <a:pos x="T4" y="T5"/>
              </a:cxn>
              <a:cxn ang="T13">
                <a:pos x="T6" y="T7"/>
              </a:cxn>
              <a:cxn ang="T14">
                <a:pos x="T8" y="T9"/>
              </a:cxn>
            </a:cxnLst>
            <a:rect l="T15" t="T16" r="T17" b="T18"/>
            <a:pathLst>
              <a:path w="64" h="535">
                <a:moveTo>
                  <a:pt x="0" y="534"/>
                </a:moveTo>
                <a:lnTo>
                  <a:pt x="17" y="535"/>
                </a:lnTo>
                <a:lnTo>
                  <a:pt x="64" y="2"/>
                </a:lnTo>
                <a:lnTo>
                  <a:pt x="46" y="0"/>
                </a:lnTo>
                <a:lnTo>
                  <a:pt x="0" y="534"/>
                </a:lnTo>
                <a:close/>
              </a:path>
            </a:pathLst>
          </a:custGeom>
          <a:solidFill>
            <a:schemeClr val="tx1"/>
          </a:solidFill>
          <a:ln w="0">
            <a:solidFill>
              <a:schemeClr val="tx1"/>
            </a:solidFill>
            <a:round/>
            <a:headEnd/>
            <a:tailEnd/>
          </a:ln>
        </p:spPr>
        <p:txBody>
          <a:bodyPr/>
          <a:lstStyle/>
          <a:p>
            <a:endParaRPr lang="en-US"/>
          </a:p>
        </p:txBody>
      </p:sp>
      <p:sp>
        <p:nvSpPr>
          <p:cNvPr id="116096" name="Freeform 1245"/>
          <p:cNvSpPr>
            <a:spLocks/>
          </p:cNvSpPr>
          <p:nvPr/>
        </p:nvSpPr>
        <p:spPr bwMode="auto">
          <a:xfrm>
            <a:off x="7847013" y="3876675"/>
            <a:ext cx="23812" cy="7938"/>
          </a:xfrm>
          <a:custGeom>
            <a:avLst/>
            <a:gdLst>
              <a:gd name="T0" fmla="*/ 2147483646 w 90"/>
              <a:gd name="T1" fmla="*/ 0 h 28"/>
              <a:gd name="T2" fmla="*/ 2147483646 w 90"/>
              <a:gd name="T3" fmla="*/ 2147483646 h 28"/>
              <a:gd name="T4" fmla="*/ 0 w 90"/>
              <a:gd name="T5" fmla="*/ 2147483646 h 28"/>
              <a:gd name="T6" fmla="*/ 2147483646 w 90"/>
              <a:gd name="T7" fmla="*/ 0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90" y="0"/>
                </a:moveTo>
                <a:lnTo>
                  <a:pt x="89" y="17"/>
                </a:lnTo>
                <a:lnTo>
                  <a:pt x="0" y="28"/>
                </a:lnTo>
                <a:lnTo>
                  <a:pt x="90" y="0"/>
                </a:lnTo>
                <a:close/>
              </a:path>
            </a:pathLst>
          </a:custGeom>
          <a:solidFill>
            <a:schemeClr val="tx1"/>
          </a:solidFill>
          <a:ln w="9525">
            <a:solidFill>
              <a:schemeClr val="tx1"/>
            </a:solidFill>
            <a:round/>
            <a:headEnd/>
            <a:tailEnd/>
          </a:ln>
        </p:spPr>
        <p:txBody>
          <a:bodyPr/>
          <a:lstStyle/>
          <a:p>
            <a:endParaRPr lang="en-US"/>
          </a:p>
        </p:txBody>
      </p:sp>
      <p:sp>
        <p:nvSpPr>
          <p:cNvPr id="116097" name="Freeform 1246"/>
          <p:cNvSpPr>
            <a:spLocks/>
          </p:cNvSpPr>
          <p:nvPr/>
        </p:nvSpPr>
        <p:spPr bwMode="auto">
          <a:xfrm>
            <a:off x="7847013" y="3881438"/>
            <a:ext cx="22225" cy="6350"/>
          </a:xfrm>
          <a:custGeom>
            <a:avLst/>
            <a:gdLst>
              <a:gd name="T0" fmla="*/ 2147483646 w 89"/>
              <a:gd name="T1" fmla="*/ 0 h 25"/>
              <a:gd name="T2" fmla="*/ 0 w 89"/>
              <a:gd name="T3" fmla="*/ 2147483646 h 25"/>
              <a:gd name="T4" fmla="*/ 2147483646 w 89"/>
              <a:gd name="T5" fmla="*/ 2147483646 h 25"/>
              <a:gd name="T6" fmla="*/ 2147483646 w 89"/>
              <a:gd name="T7" fmla="*/ 0 h 25"/>
              <a:gd name="T8" fmla="*/ 0 60000 65536"/>
              <a:gd name="T9" fmla="*/ 0 60000 65536"/>
              <a:gd name="T10" fmla="*/ 0 60000 65536"/>
              <a:gd name="T11" fmla="*/ 0 60000 65536"/>
              <a:gd name="T12" fmla="*/ 0 w 89"/>
              <a:gd name="T13" fmla="*/ 0 h 25"/>
              <a:gd name="T14" fmla="*/ 89 w 89"/>
              <a:gd name="T15" fmla="*/ 25 h 25"/>
            </a:gdLst>
            <a:ahLst/>
            <a:cxnLst>
              <a:cxn ang="T8">
                <a:pos x="T0" y="T1"/>
              </a:cxn>
              <a:cxn ang="T9">
                <a:pos x="T2" y="T3"/>
              </a:cxn>
              <a:cxn ang="T10">
                <a:pos x="T4" y="T5"/>
              </a:cxn>
              <a:cxn ang="T11">
                <a:pos x="T6" y="T7"/>
              </a:cxn>
            </a:cxnLst>
            <a:rect l="T12" t="T13" r="T14" b="T15"/>
            <a:pathLst>
              <a:path w="89" h="25">
                <a:moveTo>
                  <a:pt x="89" y="0"/>
                </a:moveTo>
                <a:lnTo>
                  <a:pt x="0" y="11"/>
                </a:lnTo>
                <a:lnTo>
                  <a:pt x="11" y="25"/>
                </a:lnTo>
                <a:lnTo>
                  <a:pt x="89" y="0"/>
                </a:lnTo>
                <a:close/>
              </a:path>
            </a:pathLst>
          </a:custGeom>
          <a:solidFill>
            <a:schemeClr val="tx1"/>
          </a:solidFill>
          <a:ln w="9525">
            <a:solidFill>
              <a:schemeClr val="tx1"/>
            </a:solidFill>
            <a:round/>
            <a:headEnd/>
            <a:tailEnd/>
          </a:ln>
        </p:spPr>
        <p:txBody>
          <a:bodyPr/>
          <a:lstStyle/>
          <a:p>
            <a:endParaRPr lang="en-US"/>
          </a:p>
        </p:txBody>
      </p:sp>
      <p:sp>
        <p:nvSpPr>
          <p:cNvPr id="116098" name="Freeform 1247"/>
          <p:cNvSpPr>
            <a:spLocks/>
          </p:cNvSpPr>
          <p:nvPr/>
        </p:nvSpPr>
        <p:spPr bwMode="auto">
          <a:xfrm>
            <a:off x="7847013" y="3876675"/>
            <a:ext cx="23812" cy="11113"/>
          </a:xfrm>
          <a:custGeom>
            <a:avLst/>
            <a:gdLst>
              <a:gd name="T0" fmla="*/ 2147483646 w 90"/>
              <a:gd name="T1" fmla="*/ 0 h 42"/>
              <a:gd name="T2" fmla="*/ 2147483646 w 90"/>
              <a:gd name="T3" fmla="*/ 2147483646 h 42"/>
              <a:gd name="T4" fmla="*/ 2147483646 w 90"/>
              <a:gd name="T5" fmla="*/ 2147483646 h 42"/>
              <a:gd name="T6" fmla="*/ 0 w 90"/>
              <a:gd name="T7" fmla="*/ 2147483646 h 42"/>
              <a:gd name="T8" fmla="*/ 2147483646 w 90"/>
              <a:gd name="T9" fmla="*/ 0 h 42"/>
              <a:gd name="T10" fmla="*/ 0 60000 65536"/>
              <a:gd name="T11" fmla="*/ 0 60000 65536"/>
              <a:gd name="T12" fmla="*/ 0 60000 65536"/>
              <a:gd name="T13" fmla="*/ 0 60000 65536"/>
              <a:gd name="T14" fmla="*/ 0 60000 65536"/>
              <a:gd name="T15" fmla="*/ 0 w 90"/>
              <a:gd name="T16" fmla="*/ 0 h 42"/>
              <a:gd name="T17" fmla="*/ 90 w 90"/>
              <a:gd name="T18" fmla="*/ 42 h 42"/>
            </a:gdLst>
            <a:ahLst/>
            <a:cxnLst>
              <a:cxn ang="T10">
                <a:pos x="T0" y="T1"/>
              </a:cxn>
              <a:cxn ang="T11">
                <a:pos x="T2" y="T3"/>
              </a:cxn>
              <a:cxn ang="T12">
                <a:pos x="T4" y="T5"/>
              </a:cxn>
              <a:cxn ang="T13">
                <a:pos x="T6" y="T7"/>
              </a:cxn>
              <a:cxn ang="T14">
                <a:pos x="T8" y="T9"/>
              </a:cxn>
            </a:cxnLst>
            <a:rect l="T15" t="T16" r="T17" b="T18"/>
            <a:pathLst>
              <a:path w="90" h="42">
                <a:moveTo>
                  <a:pt x="90" y="0"/>
                </a:moveTo>
                <a:lnTo>
                  <a:pt x="89" y="17"/>
                </a:lnTo>
                <a:lnTo>
                  <a:pt x="11" y="42"/>
                </a:lnTo>
                <a:lnTo>
                  <a:pt x="0" y="28"/>
                </a:lnTo>
                <a:lnTo>
                  <a:pt x="90" y="0"/>
                </a:lnTo>
                <a:close/>
              </a:path>
            </a:pathLst>
          </a:custGeom>
          <a:solidFill>
            <a:schemeClr val="tx1"/>
          </a:solidFill>
          <a:ln w="0">
            <a:solidFill>
              <a:schemeClr val="tx1"/>
            </a:solidFill>
            <a:round/>
            <a:headEnd/>
            <a:tailEnd/>
          </a:ln>
        </p:spPr>
        <p:txBody>
          <a:bodyPr/>
          <a:lstStyle/>
          <a:p>
            <a:endParaRPr lang="en-US"/>
          </a:p>
        </p:txBody>
      </p:sp>
      <p:sp>
        <p:nvSpPr>
          <p:cNvPr id="116099" name="Freeform 1248"/>
          <p:cNvSpPr>
            <a:spLocks/>
          </p:cNvSpPr>
          <p:nvPr/>
        </p:nvSpPr>
        <p:spPr bwMode="auto">
          <a:xfrm>
            <a:off x="7834313" y="3884613"/>
            <a:ext cx="14287" cy="22225"/>
          </a:xfrm>
          <a:custGeom>
            <a:avLst/>
            <a:gdLst>
              <a:gd name="T0" fmla="*/ 2147483646 w 55"/>
              <a:gd name="T1" fmla="*/ 0 h 84"/>
              <a:gd name="T2" fmla="*/ 2147483646 w 55"/>
              <a:gd name="T3" fmla="*/ 2147483646 h 84"/>
              <a:gd name="T4" fmla="*/ 0 w 55"/>
              <a:gd name="T5" fmla="*/ 2147483646 h 84"/>
              <a:gd name="T6" fmla="*/ 2147483646 w 55"/>
              <a:gd name="T7" fmla="*/ 0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44" y="0"/>
                </a:moveTo>
                <a:lnTo>
                  <a:pt x="55" y="14"/>
                </a:lnTo>
                <a:lnTo>
                  <a:pt x="0" y="84"/>
                </a:lnTo>
                <a:lnTo>
                  <a:pt x="44" y="0"/>
                </a:lnTo>
                <a:close/>
              </a:path>
            </a:pathLst>
          </a:custGeom>
          <a:solidFill>
            <a:schemeClr val="tx1"/>
          </a:solidFill>
          <a:ln w="9525">
            <a:solidFill>
              <a:schemeClr val="tx1"/>
            </a:solidFill>
            <a:round/>
            <a:headEnd/>
            <a:tailEnd/>
          </a:ln>
        </p:spPr>
        <p:txBody>
          <a:bodyPr/>
          <a:lstStyle/>
          <a:p>
            <a:endParaRPr lang="en-US"/>
          </a:p>
        </p:txBody>
      </p:sp>
      <p:sp>
        <p:nvSpPr>
          <p:cNvPr id="116100" name="Freeform 1249"/>
          <p:cNvSpPr>
            <a:spLocks/>
          </p:cNvSpPr>
          <p:nvPr/>
        </p:nvSpPr>
        <p:spPr bwMode="auto">
          <a:xfrm>
            <a:off x="7834313" y="3887788"/>
            <a:ext cx="14287" cy="19050"/>
          </a:xfrm>
          <a:custGeom>
            <a:avLst/>
            <a:gdLst>
              <a:gd name="T0" fmla="*/ 2147483646 w 55"/>
              <a:gd name="T1" fmla="*/ 0 h 72"/>
              <a:gd name="T2" fmla="*/ 0 w 55"/>
              <a:gd name="T3" fmla="*/ 2147483646 h 72"/>
              <a:gd name="T4" fmla="*/ 2147483646 w 55"/>
              <a:gd name="T5" fmla="*/ 2147483646 h 72"/>
              <a:gd name="T6" fmla="*/ 2147483646 w 55"/>
              <a:gd name="T7" fmla="*/ 0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55" y="0"/>
                </a:moveTo>
                <a:lnTo>
                  <a:pt x="0" y="70"/>
                </a:lnTo>
                <a:lnTo>
                  <a:pt x="17" y="72"/>
                </a:lnTo>
                <a:lnTo>
                  <a:pt x="55" y="0"/>
                </a:lnTo>
                <a:close/>
              </a:path>
            </a:pathLst>
          </a:custGeom>
          <a:solidFill>
            <a:schemeClr val="tx1"/>
          </a:solidFill>
          <a:ln w="9525">
            <a:solidFill>
              <a:schemeClr val="tx1"/>
            </a:solidFill>
            <a:round/>
            <a:headEnd/>
            <a:tailEnd/>
          </a:ln>
        </p:spPr>
        <p:txBody>
          <a:bodyPr/>
          <a:lstStyle/>
          <a:p>
            <a:endParaRPr lang="en-US"/>
          </a:p>
        </p:txBody>
      </p:sp>
      <p:sp>
        <p:nvSpPr>
          <p:cNvPr id="116101" name="Freeform 1250"/>
          <p:cNvSpPr>
            <a:spLocks/>
          </p:cNvSpPr>
          <p:nvPr/>
        </p:nvSpPr>
        <p:spPr bwMode="auto">
          <a:xfrm>
            <a:off x="7834313" y="3884613"/>
            <a:ext cx="14287" cy="22225"/>
          </a:xfrm>
          <a:custGeom>
            <a:avLst/>
            <a:gdLst>
              <a:gd name="T0" fmla="*/ 2147483646 w 55"/>
              <a:gd name="T1" fmla="*/ 0 h 86"/>
              <a:gd name="T2" fmla="*/ 2147483646 w 55"/>
              <a:gd name="T3" fmla="*/ 2147483646 h 86"/>
              <a:gd name="T4" fmla="*/ 2147483646 w 55"/>
              <a:gd name="T5" fmla="*/ 2147483646 h 86"/>
              <a:gd name="T6" fmla="*/ 0 w 55"/>
              <a:gd name="T7" fmla="*/ 2147483646 h 86"/>
              <a:gd name="T8" fmla="*/ 2147483646 w 55"/>
              <a:gd name="T9" fmla="*/ 0 h 86"/>
              <a:gd name="T10" fmla="*/ 0 60000 65536"/>
              <a:gd name="T11" fmla="*/ 0 60000 65536"/>
              <a:gd name="T12" fmla="*/ 0 60000 65536"/>
              <a:gd name="T13" fmla="*/ 0 60000 65536"/>
              <a:gd name="T14" fmla="*/ 0 60000 65536"/>
              <a:gd name="T15" fmla="*/ 0 w 55"/>
              <a:gd name="T16" fmla="*/ 0 h 86"/>
              <a:gd name="T17" fmla="*/ 55 w 55"/>
              <a:gd name="T18" fmla="*/ 86 h 86"/>
            </a:gdLst>
            <a:ahLst/>
            <a:cxnLst>
              <a:cxn ang="T10">
                <a:pos x="T0" y="T1"/>
              </a:cxn>
              <a:cxn ang="T11">
                <a:pos x="T2" y="T3"/>
              </a:cxn>
              <a:cxn ang="T12">
                <a:pos x="T4" y="T5"/>
              </a:cxn>
              <a:cxn ang="T13">
                <a:pos x="T6" y="T7"/>
              </a:cxn>
              <a:cxn ang="T14">
                <a:pos x="T8" y="T9"/>
              </a:cxn>
            </a:cxnLst>
            <a:rect l="T15" t="T16" r="T17" b="T18"/>
            <a:pathLst>
              <a:path w="55" h="86">
                <a:moveTo>
                  <a:pt x="44" y="0"/>
                </a:moveTo>
                <a:lnTo>
                  <a:pt x="55" y="14"/>
                </a:lnTo>
                <a:lnTo>
                  <a:pt x="17" y="86"/>
                </a:lnTo>
                <a:lnTo>
                  <a:pt x="0" y="84"/>
                </a:lnTo>
                <a:lnTo>
                  <a:pt x="44" y="0"/>
                </a:lnTo>
                <a:close/>
              </a:path>
            </a:pathLst>
          </a:custGeom>
          <a:solidFill>
            <a:schemeClr val="tx1"/>
          </a:solidFill>
          <a:ln w="0">
            <a:solidFill>
              <a:schemeClr val="tx1"/>
            </a:solidFill>
            <a:round/>
            <a:headEnd/>
            <a:tailEnd/>
          </a:ln>
        </p:spPr>
        <p:txBody>
          <a:bodyPr/>
          <a:lstStyle/>
          <a:p>
            <a:endParaRPr lang="en-US"/>
          </a:p>
        </p:txBody>
      </p:sp>
      <p:sp>
        <p:nvSpPr>
          <p:cNvPr id="116102" name="Freeform 1251"/>
          <p:cNvSpPr>
            <a:spLocks/>
          </p:cNvSpPr>
          <p:nvPr/>
        </p:nvSpPr>
        <p:spPr bwMode="auto">
          <a:xfrm>
            <a:off x="7834313" y="3906838"/>
            <a:ext cx="7937" cy="23812"/>
          </a:xfrm>
          <a:custGeom>
            <a:avLst/>
            <a:gdLst>
              <a:gd name="T0" fmla="*/ 0 w 28"/>
              <a:gd name="T1" fmla="*/ 0 h 90"/>
              <a:gd name="T2" fmla="*/ 2147483646 w 28"/>
              <a:gd name="T3" fmla="*/ 2147483646 h 90"/>
              <a:gd name="T4" fmla="*/ 2147483646 w 28"/>
              <a:gd name="T5" fmla="*/ 2147483646 h 90"/>
              <a:gd name="T6" fmla="*/ 0 w 28"/>
              <a:gd name="T7" fmla="*/ 0 h 90"/>
              <a:gd name="T8" fmla="*/ 0 60000 65536"/>
              <a:gd name="T9" fmla="*/ 0 60000 65536"/>
              <a:gd name="T10" fmla="*/ 0 60000 65536"/>
              <a:gd name="T11" fmla="*/ 0 60000 65536"/>
              <a:gd name="T12" fmla="*/ 0 w 28"/>
              <a:gd name="T13" fmla="*/ 0 h 90"/>
              <a:gd name="T14" fmla="*/ 28 w 28"/>
              <a:gd name="T15" fmla="*/ 90 h 90"/>
            </a:gdLst>
            <a:ahLst/>
            <a:cxnLst>
              <a:cxn ang="T8">
                <a:pos x="T0" y="T1"/>
              </a:cxn>
              <a:cxn ang="T9">
                <a:pos x="T2" y="T3"/>
              </a:cxn>
              <a:cxn ang="T10">
                <a:pos x="T4" y="T5"/>
              </a:cxn>
              <a:cxn ang="T11">
                <a:pos x="T6" y="T7"/>
              </a:cxn>
            </a:cxnLst>
            <a:rect l="T12" t="T13" r="T14" b="T15"/>
            <a:pathLst>
              <a:path w="28" h="90">
                <a:moveTo>
                  <a:pt x="0" y="0"/>
                </a:moveTo>
                <a:lnTo>
                  <a:pt x="17" y="2"/>
                </a:lnTo>
                <a:lnTo>
                  <a:pt x="28" y="90"/>
                </a:lnTo>
                <a:lnTo>
                  <a:pt x="0" y="0"/>
                </a:lnTo>
                <a:close/>
              </a:path>
            </a:pathLst>
          </a:custGeom>
          <a:solidFill>
            <a:schemeClr val="tx1"/>
          </a:solidFill>
          <a:ln w="9525">
            <a:solidFill>
              <a:schemeClr val="tx1"/>
            </a:solidFill>
            <a:round/>
            <a:headEnd/>
            <a:tailEnd/>
          </a:ln>
        </p:spPr>
        <p:txBody>
          <a:bodyPr/>
          <a:lstStyle/>
          <a:p>
            <a:endParaRPr lang="en-US"/>
          </a:p>
        </p:txBody>
      </p:sp>
      <p:sp>
        <p:nvSpPr>
          <p:cNvPr id="116103" name="Freeform 1252"/>
          <p:cNvSpPr>
            <a:spLocks/>
          </p:cNvSpPr>
          <p:nvPr/>
        </p:nvSpPr>
        <p:spPr bwMode="auto">
          <a:xfrm>
            <a:off x="7839075" y="3906838"/>
            <a:ext cx="6350" cy="23812"/>
          </a:xfrm>
          <a:custGeom>
            <a:avLst/>
            <a:gdLst>
              <a:gd name="T0" fmla="*/ 0 w 24"/>
              <a:gd name="T1" fmla="*/ 0 h 88"/>
              <a:gd name="T2" fmla="*/ 2147483646 w 24"/>
              <a:gd name="T3" fmla="*/ 2147483646 h 88"/>
              <a:gd name="T4" fmla="*/ 2147483646 w 24"/>
              <a:gd name="T5" fmla="*/ 2147483646 h 88"/>
              <a:gd name="T6" fmla="*/ 0 w 24"/>
              <a:gd name="T7" fmla="*/ 0 h 88"/>
              <a:gd name="T8" fmla="*/ 0 60000 65536"/>
              <a:gd name="T9" fmla="*/ 0 60000 65536"/>
              <a:gd name="T10" fmla="*/ 0 60000 65536"/>
              <a:gd name="T11" fmla="*/ 0 60000 65536"/>
              <a:gd name="T12" fmla="*/ 0 w 24"/>
              <a:gd name="T13" fmla="*/ 0 h 88"/>
              <a:gd name="T14" fmla="*/ 24 w 24"/>
              <a:gd name="T15" fmla="*/ 88 h 88"/>
            </a:gdLst>
            <a:ahLst/>
            <a:cxnLst>
              <a:cxn ang="T8">
                <a:pos x="T0" y="T1"/>
              </a:cxn>
              <a:cxn ang="T9">
                <a:pos x="T2" y="T3"/>
              </a:cxn>
              <a:cxn ang="T10">
                <a:pos x="T4" y="T5"/>
              </a:cxn>
              <a:cxn ang="T11">
                <a:pos x="T6" y="T7"/>
              </a:cxn>
            </a:cxnLst>
            <a:rect l="T12" t="T13" r="T14" b="T15"/>
            <a:pathLst>
              <a:path w="24" h="88">
                <a:moveTo>
                  <a:pt x="0" y="0"/>
                </a:moveTo>
                <a:lnTo>
                  <a:pt x="11" y="88"/>
                </a:lnTo>
                <a:lnTo>
                  <a:pt x="24" y="77"/>
                </a:lnTo>
                <a:lnTo>
                  <a:pt x="0" y="0"/>
                </a:lnTo>
                <a:close/>
              </a:path>
            </a:pathLst>
          </a:custGeom>
          <a:solidFill>
            <a:schemeClr val="tx1"/>
          </a:solidFill>
          <a:ln w="9525">
            <a:solidFill>
              <a:schemeClr val="tx1"/>
            </a:solidFill>
            <a:round/>
            <a:headEnd/>
            <a:tailEnd/>
          </a:ln>
        </p:spPr>
        <p:txBody>
          <a:bodyPr/>
          <a:lstStyle/>
          <a:p>
            <a:endParaRPr lang="en-US"/>
          </a:p>
        </p:txBody>
      </p:sp>
      <p:sp>
        <p:nvSpPr>
          <p:cNvPr id="116104" name="Freeform 1253"/>
          <p:cNvSpPr>
            <a:spLocks/>
          </p:cNvSpPr>
          <p:nvPr/>
        </p:nvSpPr>
        <p:spPr bwMode="auto">
          <a:xfrm>
            <a:off x="7834313" y="3906838"/>
            <a:ext cx="11112" cy="23812"/>
          </a:xfrm>
          <a:custGeom>
            <a:avLst/>
            <a:gdLst>
              <a:gd name="T0" fmla="*/ 0 w 41"/>
              <a:gd name="T1" fmla="*/ 0 h 90"/>
              <a:gd name="T2" fmla="*/ 2147483646 w 41"/>
              <a:gd name="T3" fmla="*/ 2147483646 h 90"/>
              <a:gd name="T4" fmla="*/ 2147483646 w 41"/>
              <a:gd name="T5" fmla="*/ 2147483646 h 90"/>
              <a:gd name="T6" fmla="*/ 2147483646 w 41"/>
              <a:gd name="T7" fmla="*/ 2147483646 h 90"/>
              <a:gd name="T8" fmla="*/ 0 w 41"/>
              <a:gd name="T9" fmla="*/ 0 h 90"/>
              <a:gd name="T10" fmla="*/ 0 60000 65536"/>
              <a:gd name="T11" fmla="*/ 0 60000 65536"/>
              <a:gd name="T12" fmla="*/ 0 60000 65536"/>
              <a:gd name="T13" fmla="*/ 0 60000 65536"/>
              <a:gd name="T14" fmla="*/ 0 60000 65536"/>
              <a:gd name="T15" fmla="*/ 0 w 41"/>
              <a:gd name="T16" fmla="*/ 0 h 90"/>
              <a:gd name="T17" fmla="*/ 41 w 41"/>
              <a:gd name="T18" fmla="*/ 90 h 90"/>
            </a:gdLst>
            <a:ahLst/>
            <a:cxnLst>
              <a:cxn ang="T10">
                <a:pos x="T0" y="T1"/>
              </a:cxn>
              <a:cxn ang="T11">
                <a:pos x="T2" y="T3"/>
              </a:cxn>
              <a:cxn ang="T12">
                <a:pos x="T4" y="T5"/>
              </a:cxn>
              <a:cxn ang="T13">
                <a:pos x="T6" y="T7"/>
              </a:cxn>
              <a:cxn ang="T14">
                <a:pos x="T8" y="T9"/>
              </a:cxn>
            </a:cxnLst>
            <a:rect l="T15" t="T16" r="T17" b="T18"/>
            <a:pathLst>
              <a:path w="41" h="90">
                <a:moveTo>
                  <a:pt x="0" y="0"/>
                </a:moveTo>
                <a:lnTo>
                  <a:pt x="17" y="2"/>
                </a:lnTo>
                <a:lnTo>
                  <a:pt x="41" y="79"/>
                </a:lnTo>
                <a:lnTo>
                  <a:pt x="28" y="90"/>
                </a:lnTo>
                <a:lnTo>
                  <a:pt x="0" y="0"/>
                </a:lnTo>
                <a:close/>
              </a:path>
            </a:pathLst>
          </a:custGeom>
          <a:solidFill>
            <a:schemeClr val="tx1"/>
          </a:solidFill>
          <a:ln w="0">
            <a:solidFill>
              <a:schemeClr val="tx1"/>
            </a:solidFill>
            <a:round/>
            <a:headEnd/>
            <a:tailEnd/>
          </a:ln>
        </p:spPr>
        <p:txBody>
          <a:bodyPr/>
          <a:lstStyle/>
          <a:p>
            <a:endParaRPr lang="en-US"/>
          </a:p>
        </p:txBody>
      </p:sp>
      <p:sp>
        <p:nvSpPr>
          <p:cNvPr id="116105" name="Freeform 1254"/>
          <p:cNvSpPr>
            <a:spLocks/>
          </p:cNvSpPr>
          <p:nvPr/>
        </p:nvSpPr>
        <p:spPr bwMode="auto">
          <a:xfrm>
            <a:off x="7842250" y="3927475"/>
            <a:ext cx="22225" cy="14288"/>
          </a:xfrm>
          <a:custGeom>
            <a:avLst/>
            <a:gdLst>
              <a:gd name="T0" fmla="*/ 0 w 84"/>
              <a:gd name="T1" fmla="*/ 2147483646 h 55"/>
              <a:gd name="T2" fmla="*/ 2147483646 w 84"/>
              <a:gd name="T3" fmla="*/ 0 h 55"/>
              <a:gd name="T4" fmla="*/ 2147483646 w 84"/>
              <a:gd name="T5" fmla="*/ 2147483646 h 55"/>
              <a:gd name="T6" fmla="*/ 0 w 84"/>
              <a:gd name="T7" fmla="*/ 2147483646 h 55"/>
              <a:gd name="T8" fmla="*/ 0 60000 65536"/>
              <a:gd name="T9" fmla="*/ 0 60000 65536"/>
              <a:gd name="T10" fmla="*/ 0 60000 65536"/>
              <a:gd name="T11" fmla="*/ 0 60000 65536"/>
              <a:gd name="T12" fmla="*/ 0 w 84"/>
              <a:gd name="T13" fmla="*/ 0 h 55"/>
              <a:gd name="T14" fmla="*/ 84 w 84"/>
              <a:gd name="T15" fmla="*/ 55 h 55"/>
            </a:gdLst>
            <a:ahLst/>
            <a:cxnLst>
              <a:cxn ang="T8">
                <a:pos x="T0" y="T1"/>
              </a:cxn>
              <a:cxn ang="T9">
                <a:pos x="T2" y="T3"/>
              </a:cxn>
              <a:cxn ang="T10">
                <a:pos x="T4" y="T5"/>
              </a:cxn>
              <a:cxn ang="T11">
                <a:pos x="T6" y="T7"/>
              </a:cxn>
            </a:cxnLst>
            <a:rect l="T12" t="T13" r="T14" b="T15"/>
            <a:pathLst>
              <a:path w="84" h="55">
                <a:moveTo>
                  <a:pt x="0" y="11"/>
                </a:moveTo>
                <a:lnTo>
                  <a:pt x="13" y="0"/>
                </a:lnTo>
                <a:lnTo>
                  <a:pt x="84" y="55"/>
                </a:lnTo>
                <a:lnTo>
                  <a:pt x="0" y="11"/>
                </a:lnTo>
                <a:close/>
              </a:path>
            </a:pathLst>
          </a:custGeom>
          <a:solidFill>
            <a:schemeClr val="tx1"/>
          </a:solidFill>
          <a:ln w="9525">
            <a:solidFill>
              <a:schemeClr val="tx1"/>
            </a:solidFill>
            <a:round/>
            <a:headEnd/>
            <a:tailEnd/>
          </a:ln>
        </p:spPr>
        <p:txBody>
          <a:bodyPr/>
          <a:lstStyle/>
          <a:p>
            <a:endParaRPr lang="en-US"/>
          </a:p>
        </p:txBody>
      </p:sp>
      <p:sp>
        <p:nvSpPr>
          <p:cNvPr id="116106" name="Freeform 1255"/>
          <p:cNvSpPr>
            <a:spLocks/>
          </p:cNvSpPr>
          <p:nvPr/>
        </p:nvSpPr>
        <p:spPr bwMode="auto">
          <a:xfrm>
            <a:off x="7845425" y="3927475"/>
            <a:ext cx="19050" cy="14288"/>
          </a:xfrm>
          <a:custGeom>
            <a:avLst/>
            <a:gdLst>
              <a:gd name="T0" fmla="*/ 0 w 74"/>
              <a:gd name="T1" fmla="*/ 0 h 55"/>
              <a:gd name="T2" fmla="*/ 2147483646 w 74"/>
              <a:gd name="T3" fmla="*/ 2147483646 h 55"/>
              <a:gd name="T4" fmla="*/ 2147483646 w 74"/>
              <a:gd name="T5" fmla="*/ 2147483646 h 55"/>
              <a:gd name="T6" fmla="*/ 0 w 74"/>
              <a:gd name="T7" fmla="*/ 0 h 55"/>
              <a:gd name="T8" fmla="*/ 0 60000 65536"/>
              <a:gd name="T9" fmla="*/ 0 60000 65536"/>
              <a:gd name="T10" fmla="*/ 0 60000 65536"/>
              <a:gd name="T11" fmla="*/ 0 60000 65536"/>
              <a:gd name="T12" fmla="*/ 0 w 74"/>
              <a:gd name="T13" fmla="*/ 0 h 55"/>
              <a:gd name="T14" fmla="*/ 74 w 74"/>
              <a:gd name="T15" fmla="*/ 55 h 55"/>
            </a:gdLst>
            <a:ahLst/>
            <a:cxnLst>
              <a:cxn ang="T8">
                <a:pos x="T0" y="T1"/>
              </a:cxn>
              <a:cxn ang="T9">
                <a:pos x="T2" y="T3"/>
              </a:cxn>
              <a:cxn ang="T10">
                <a:pos x="T4" y="T5"/>
              </a:cxn>
              <a:cxn ang="T11">
                <a:pos x="T6" y="T7"/>
              </a:cxn>
            </a:cxnLst>
            <a:rect l="T12" t="T13" r="T14" b="T15"/>
            <a:pathLst>
              <a:path w="74" h="55">
                <a:moveTo>
                  <a:pt x="0" y="0"/>
                </a:moveTo>
                <a:lnTo>
                  <a:pt x="71" y="55"/>
                </a:lnTo>
                <a:lnTo>
                  <a:pt x="74" y="39"/>
                </a:lnTo>
                <a:lnTo>
                  <a:pt x="0" y="0"/>
                </a:lnTo>
                <a:close/>
              </a:path>
            </a:pathLst>
          </a:custGeom>
          <a:solidFill>
            <a:schemeClr val="tx1"/>
          </a:solidFill>
          <a:ln w="9525">
            <a:solidFill>
              <a:schemeClr val="tx1"/>
            </a:solidFill>
            <a:round/>
            <a:headEnd/>
            <a:tailEnd/>
          </a:ln>
        </p:spPr>
        <p:txBody>
          <a:bodyPr/>
          <a:lstStyle/>
          <a:p>
            <a:endParaRPr lang="en-US"/>
          </a:p>
        </p:txBody>
      </p:sp>
      <p:sp>
        <p:nvSpPr>
          <p:cNvPr id="116107" name="Freeform 1256"/>
          <p:cNvSpPr>
            <a:spLocks/>
          </p:cNvSpPr>
          <p:nvPr/>
        </p:nvSpPr>
        <p:spPr bwMode="auto">
          <a:xfrm>
            <a:off x="7842250" y="3927475"/>
            <a:ext cx="22225" cy="14288"/>
          </a:xfrm>
          <a:custGeom>
            <a:avLst/>
            <a:gdLst>
              <a:gd name="T0" fmla="*/ 0 w 87"/>
              <a:gd name="T1" fmla="*/ 2147483646 h 55"/>
              <a:gd name="T2" fmla="*/ 2147483646 w 87"/>
              <a:gd name="T3" fmla="*/ 0 h 55"/>
              <a:gd name="T4" fmla="*/ 2147483646 w 87"/>
              <a:gd name="T5" fmla="*/ 2147483646 h 55"/>
              <a:gd name="T6" fmla="*/ 2147483646 w 87"/>
              <a:gd name="T7" fmla="*/ 2147483646 h 55"/>
              <a:gd name="T8" fmla="*/ 0 w 87"/>
              <a:gd name="T9" fmla="*/ 2147483646 h 55"/>
              <a:gd name="T10" fmla="*/ 0 60000 65536"/>
              <a:gd name="T11" fmla="*/ 0 60000 65536"/>
              <a:gd name="T12" fmla="*/ 0 60000 65536"/>
              <a:gd name="T13" fmla="*/ 0 60000 65536"/>
              <a:gd name="T14" fmla="*/ 0 60000 65536"/>
              <a:gd name="T15" fmla="*/ 0 w 87"/>
              <a:gd name="T16" fmla="*/ 0 h 55"/>
              <a:gd name="T17" fmla="*/ 87 w 87"/>
              <a:gd name="T18" fmla="*/ 55 h 55"/>
            </a:gdLst>
            <a:ahLst/>
            <a:cxnLst>
              <a:cxn ang="T10">
                <a:pos x="T0" y="T1"/>
              </a:cxn>
              <a:cxn ang="T11">
                <a:pos x="T2" y="T3"/>
              </a:cxn>
              <a:cxn ang="T12">
                <a:pos x="T4" y="T5"/>
              </a:cxn>
              <a:cxn ang="T13">
                <a:pos x="T6" y="T7"/>
              </a:cxn>
              <a:cxn ang="T14">
                <a:pos x="T8" y="T9"/>
              </a:cxn>
            </a:cxnLst>
            <a:rect l="T15" t="T16" r="T17" b="T18"/>
            <a:pathLst>
              <a:path w="87" h="55">
                <a:moveTo>
                  <a:pt x="0" y="11"/>
                </a:moveTo>
                <a:lnTo>
                  <a:pt x="13" y="0"/>
                </a:lnTo>
                <a:lnTo>
                  <a:pt x="87" y="39"/>
                </a:lnTo>
                <a:lnTo>
                  <a:pt x="84" y="55"/>
                </a:lnTo>
                <a:lnTo>
                  <a:pt x="0" y="11"/>
                </a:lnTo>
                <a:close/>
              </a:path>
            </a:pathLst>
          </a:custGeom>
          <a:solidFill>
            <a:schemeClr val="tx1"/>
          </a:solidFill>
          <a:ln w="0">
            <a:solidFill>
              <a:schemeClr val="tx1"/>
            </a:solidFill>
            <a:round/>
            <a:headEnd/>
            <a:tailEnd/>
          </a:ln>
        </p:spPr>
        <p:txBody>
          <a:bodyPr/>
          <a:lstStyle/>
          <a:p>
            <a:endParaRPr lang="en-US"/>
          </a:p>
        </p:txBody>
      </p:sp>
      <p:sp>
        <p:nvSpPr>
          <p:cNvPr id="116108" name="Freeform 1257"/>
          <p:cNvSpPr>
            <a:spLocks/>
          </p:cNvSpPr>
          <p:nvPr/>
        </p:nvSpPr>
        <p:spPr bwMode="auto">
          <a:xfrm>
            <a:off x="7869238" y="3873500"/>
            <a:ext cx="25400" cy="7938"/>
          </a:xfrm>
          <a:custGeom>
            <a:avLst/>
            <a:gdLst>
              <a:gd name="T0" fmla="*/ 0 w 90"/>
              <a:gd name="T1" fmla="*/ 2147483646 h 28"/>
              <a:gd name="T2" fmla="*/ 2147483646 w 90"/>
              <a:gd name="T3" fmla="*/ 2147483646 h 28"/>
              <a:gd name="T4" fmla="*/ 2147483646 w 90"/>
              <a:gd name="T5" fmla="*/ 0 h 28"/>
              <a:gd name="T6" fmla="*/ 0 w 90"/>
              <a:gd name="T7" fmla="*/ 2147483646 h 28"/>
              <a:gd name="T8" fmla="*/ 0 60000 65536"/>
              <a:gd name="T9" fmla="*/ 0 60000 65536"/>
              <a:gd name="T10" fmla="*/ 0 60000 65536"/>
              <a:gd name="T11" fmla="*/ 0 60000 65536"/>
              <a:gd name="T12" fmla="*/ 0 w 90"/>
              <a:gd name="T13" fmla="*/ 0 h 28"/>
              <a:gd name="T14" fmla="*/ 90 w 90"/>
              <a:gd name="T15" fmla="*/ 28 h 28"/>
            </a:gdLst>
            <a:ahLst/>
            <a:cxnLst>
              <a:cxn ang="T8">
                <a:pos x="T0" y="T1"/>
              </a:cxn>
              <a:cxn ang="T9">
                <a:pos x="T2" y="T3"/>
              </a:cxn>
              <a:cxn ang="T10">
                <a:pos x="T4" y="T5"/>
              </a:cxn>
              <a:cxn ang="T11">
                <a:pos x="T6" y="T7"/>
              </a:cxn>
            </a:cxnLst>
            <a:rect l="T12" t="T13" r="T14" b="T15"/>
            <a:pathLst>
              <a:path w="90" h="28">
                <a:moveTo>
                  <a:pt x="0" y="28"/>
                </a:moveTo>
                <a:lnTo>
                  <a:pt x="1" y="11"/>
                </a:lnTo>
                <a:lnTo>
                  <a:pt x="90" y="0"/>
                </a:lnTo>
                <a:lnTo>
                  <a:pt x="0" y="28"/>
                </a:lnTo>
                <a:close/>
              </a:path>
            </a:pathLst>
          </a:custGeom>
          <a:solidFill>
            <a:schemeClr val="tx1"/>
          </a:solidFill>
          <a:ln w="9525">
            <a:solidFill>
              <a:schemeClr val="tx1"/>
            </a:solidFill>
            <a:round/>
            <a:headEnd/>
            <a:tailEnd/>
          </a:ln>
        </p:spPr>
        <p:txBody>
          <a:bodyPr/>
          <a:lstStyle/>
          <a:p>
            <a:endParaRPr lang="en-US"/>
          </a:p>
        </p:txBody>
      </p:sp>
      <p:sp>
        <p:nvSpPr>
          <p:cNvPr id="116109" name="Freeform 1258"/>
          <p:cNvSpPr>
            <a:spLocks/>
          </p:cNvSpPr>
          <p:nvPr/>
        </p:nvSpPr>
        <p:spPr bwMode="auto">
          <a:xfrm>
            <a:off x="7870825" y="3870325"/>
            <a:ext cx="23813" cy="6350"/>
          </a:xfrm>
          <a:custGeom>
            <a:avLst/>
            <a:gdLst>
              <a:gd name="T0" fmla="*/ 0 w 89"/>
              <a:gd name="T1" fmla="*/ 2147483646 h 24"/>
              <a:gd name="T2" fmla="*/ 2147483646 w 89"/>
              <a:gd name="T3" fmla="*/ 2147483646 h 24"/>
              <a:gd name="T4" fmla="*/ 2147483646 w 89"/>
              <a:gd name="T5" fmla="*/ 0 h 24"/>
              <a:gd name="T6" fmla="*/ 0 w 89"/>
              <a:gd name="T7" fmla="*/ 2147483646 h 24"/>
              <a:gd name="T8" fmla="*/ 0 60000 65536"/>
              <a:gd name="T9" fmla="*/ 0 60000 65536"/>
              <a:gd name="T10" fmla="*/ 0 60000 65536"/>
              <a:gd name="T11" fmla="*/ 0 60000 65536"/>
              <a:gd name="T12" fmla="*/ 0 w 89"/>
              <a:gd name="T13" fmla="*/ 0 h 24"/>
              <a:gd name="T14" fmla="*/ 89 w 89"/>
              <a:gd name="T15" fmla="*/ 24 h 24"/>
            </a:gdLst>
            <a:ahLst/>
            <a:cxnLst>
              <a:cxn ang="T8">
                <a:pos x="T0" y="T1"/>
              </a:cxn>
              <a:cxn ang="T9">
                <a:pos x="T2" y="T3"/>
              </a:cxn>
              <a:cxn ang="T10">
                <a:pos x="T4" y="T5"/>
              </a:cxn>
              <a:cxn ang="T11">
                <a:pos x="T6" y="T7"/>
              </a:cxn>
            </a:cxnLst>
            <a:rect l="T12" t="T13" r="T14" b="T15"/>
            <a:pathLst>
              <a:path w="89" h="24">
                <a:moveTo>
                  <a:pt x="0" y="24"/>
                </a:moveTo>
                <a:lnTo>
                  <a:pt x="89" y="13"/>
                </a:lnTo>
                <a:lnTo>
                  <a:pt x="78" y="0"/>
                </a:lnTo>
                <a:lnTo>
                  <a:pt x="0" y="24"/>
                </a:lnTo>
                <a:close/>
              </a:path>
            </a:pathLst>
          </a:custGeom>
          <a:solidFill>
            <a:schemeClr val="tx1"/>
          </a:solidFill>
          <a:ln w="9525">
            <a:solidFill>
              <a:schemeClr val="tx1"/>
            </a:solidFill>
            <a:round/>
            <a:headEnd/>
            <a:tailEnd/>
          </a:ln>
        </p:spPr>
        <p:txBody>
          <a:bodyPr/>
          <a:lstStyle/>
          <a:p>
            <a:endParaRPr lang="en-US"/>
          </a:p>
        </p:txBody>
      </p:sp>
      <p:sp>
        <p:nvSpPr>
          <p:cNvPr id="116110" name="Freeform 1259"/>
          <p:cNvSpPr>
            <a:spLocks/>
          </p:cNvSpPr>
          <p:nvPr/>
        </p:nvSpPr>
        <p:spPr bwMode="auto">
          <a:xfrm>
            <a:off x="7869238" y="3870325"/>
            <a:ext cx="25400" cy="11113"/>
          </a:xfrm>
          <a:custGeom>
            <a:avLst/>
            <a:gdLst>
              <a:gd name="T0" fmla="*/ 0 w 90"/>
              <a:gd name="T1" fmla="*/ 2147483646 h 41"/>
              <a:gd name="T2" fmla="*/ 2147483646 w 90"/>
              <a:gd name="T3" fmla="*/ 2147483646 h 41"/>
              <a:gd name="T4" fmla="*/ 2147483646 w 90"/>
              <a:gd name="T5" fmla="*/ 0 h 41"/>
              <a:gd name="T6" fmla="*/ 2147483646 w 90"/>
              <a:gd name="T7" fmla="*/ 2147483646 h 41"/>
              <a:gd name="T8" fmla="*/ 0 w 90"/>
              <a:gd name="T9" fmla="*/ 2147483646 h 41"/>
              <a:gd name="T10" fmla="*/ 0 60000 65536"/>
              <a:gd name="T11" fmla="*/ 0 60000 65536"/>
              <a:gd name="T12" fmla="*/ 0 60000 65536"/>
              <a:gd name="T13" fmla="*/ 0 60000 65536"/>
              <a:gd name="T14" fmla="*/ 0 60000 65536"/>
              <a:gd name="T15" fmla="*/ 0 w 90"/>
              <a:gd name="T16" fmla="*/ 0 h 41"/>
              <a:gd name="T17" fmla="*/ 90 w 90"/>
              <a:gd name="T18" fmla="*/ 41 h 41"/>
            </a:gdLst>
            <a:ahLst/>
            <a:cxnLst>
              <a:cxn ang="T10">
                <a:pos x="T0" y="T1"/>
              </a:cxn>
              <a:cxn ang="T11">
                <a:pos x="T2" y="T3"/>
              </a:cxn>
              <a:cxn ang="T12">
                <a:pos x="T4" y="T5"/>
              </a:cxn>
              <a:cxn ang="T13">
                <a:pos x="T6" y="T7"/>
              </a:cxn>
              <a:cxn ang="T14">
                <a:pos x="T8" y="T9"/>
              </a:cxn>
            </a:cxnLst>
            <a:rect l="T15" t="T16" r="T17" b="T18"/>
            <a:pathLst>
              <a:path w="90" h="41">
                <a:moveTo>
                  <a:pt x="0" y="41"/>
                </a:moveTo>
                <a:lnTo>
                  <a:pt x="1" y="24"/>
                </a:lnTo>
                <a:lnTo>
                  <a:pt x="79" y="0"/>
                </a:lnTo>
                <a:lnTo>
                  <a:pt x="90" y="13"/>
                </a:lnTo>
                <a:lnTo>
                  <a:pt x="0" y="41"/>
                </a:lnTo>
                <a:close/>
              </a:path>
            </a:pathLst>
          </a:custGeom>
          <a:solidFill>
            <a:schemeClr val="tx1"/>
          </a:solidFill>
          <a:ln w="0">
            <a:solidFill>
              <a:schemeClr val="tx1"/>
            </a:solidFill>
            <a:round/>
            <a:headEnd/>
            <a:tailEnd/>
          </a:ln>
        </p:spPr>
        <p:txBody>
          <a:bodyPr/>
          <a:lstStyle/>
          <a:p>
            <a:endParaRPr lang="en-US"/>
          </a:p>
        </p:txBody>
      </p:sp>
      <p:sp>
        <p:nvSpPr>
          <p:cNvPr id="116111" name="Freeform 1260"/>
          <p:cNvSpPr>
            <a:spLocks/>
          </p:cNvSpPr>
          <p:nvPr/>
        </p:nvSpPr>
        <p:spPr bwMode="auto">
          <a:xfrm>
            <a:off x="7891463" y="3851275"/>
            <a:ext cx="14287" cy="22225"/>
          </a:xfrm>
          <a:custGeom>
            <a:avLst/>
            <a:gdLst>
              <a:gd name="T0" fmla="*/ 2147483646 w 55"/>
              <a:gd name="T1" fmla="*/ 2147483646 h 84"/>
              <a:gd name="T2" fmla="*/ 0 w 55"/>
              <a:gd name="T3" fmla="*/ 2147483646 h 84"/>
              <a:gd name="T4" fmla="*/ 2147483646 w 55"/>
              <a:gd name="T5" fmla="*/ 0 h 84"/>
              <a:gd name="T6" fmla="*/ 2147483646 w 55"/>
              <a:gd name="T7" fmla="*/ 2147483646 h 84"/>
              <a:gd name="T8" fmla="*/ 0 60000 65536"/>
              <a:gd name="T9" fmla="*/ 0 60000 65536"/>
              <a:gd name="T10" fmla="*/ 0 60000 65536"/>
              <a:gd name="T11" fmla="*/ 0 60000 65536"/>
              <a:gd name="T12" fmla="*/ 0 w 55"/>
              <a:gd name="T13" fmla="*/ 0 h 84"/>
              <a:gd name="T14" fmla="*/ 55 w 55"/>
              <a:gd name="T15" fmla="*/ 84 h 84"/>
            </a:gdLst>
            <a:ahLst/>
            <a:cxnLst>
              <a:cxn ang="T8">
                <a:pos x="T0" y="T1"/>
              </a:cxn>
              <a:cxn ang="T9">
                <a:pos x="T2" y="T3"/>
              </a:cxn>
              <a:cxn ang="T10">
                <a:pos x="T4" y="T5"/>
              </a:cxn>
              <a:cxn ang="T11">
                <a:pos x="T6" y="T7"/>
              </a:cxn>
            </a:cxnLst>
            <a:rect l="T12" t="T13" r="T14" b="T15"/>
            <a:pathLst>
              <a:path w="55" h="84">
                <a:moveTo>
                  <a:pt x="11" y="84"/>
                </a:moveTo>
                <a:lnTo>
                  <a:pt x="0" y="71"/>
                </a:lnTo>
                <a:lnTo>
                  <a:pt x="55" y="0"/>
                </a:lnTo>
                <a:lnTo>
                  <a:pt x="11" y="84"/>
                </a:lnTo>
                <a:close/>
              </a:path>
            </a:pathLst>
          </a:custGeom>
          <a:solidFill>
            <a:schemeClr val="tx1"/>
          </a:solidFill>
          <a:ln w="9525">
            <a:solidFill>
              <a:schemeClr val="tx1"/>
            </a:solidFill>
            <a:round/>
            <a:headEnd/>
            <a:tailEnd/>
          </a:ln>
        </p:spPr>
        <p:txBody>
          <a:bodyPr/>
          <a:lstStyle/>
          <a:p>
            <a:endParaRPr lang="en-US"/>
          </a:p>
        </p:txBody>
      </p:sp>
      <p:sp>
        <p:nvSpPr>
          <p:cNvPr id="116112" name="Freeform 1261"/>
          <p:cNvSpPr>
            <a:spLocks/>
          </p:cNvSpPr>
          <p:nvPr/>
        </p:nvSpPr>
        <p:spPr bwMode="auto">
          <a:xfrm>
            <a:off x="7891463" y="3851275"/>
            <a:ext cx="14287" cy="19050"/>
          </a:xfrm>
          <a:custGeom>
            <a:avLst/>
            <a:gdLst>
              <a:gd name="T0" fmla="*/ 0 w 55"/>
              <a:gd name="T1" fmla="*/ 2147483646 h 72"/>
              <a:gd name="T2" fmla="*/ 2147483646 w 55"/>
              <a:gd name="T3" fmla="*/ 2147483646 h 72"/>
              <a:gd name="T4" fmla="*/ 2147483646 w 55"/>
              <a:gd name="T5" fmla="*/ 0 h 72"/>
              <a:gd name="T6" fmla="*/ 0 w 55"/>
              <a:gd name="T7" fmla="*/ 2147483646 h 72"/>
              <a:gd name="T8" fmla="*/ 0 60000 65536"/>
              <a:gd name="T9" fmla="*/ 0 60000 65536"/>
              <a:gd name="T10" fmla="*/ 0 60000 65536"/>
              <a:gd name="T11" fmla="*/ 0 60000 65536"/>
              <a:gd name="T12" fmla="*/ 0 w 55"/>
              <a:gd name="T13" fmla="*/ 0 h 72"/>
              <a:gd name="T14" fmla="*/ 55 w 55"/>
              <a:gd name="T15" fmla="*/ 72 h 72"/>
            </a:gdLst>
            <a:ahLst/>
            <a:cxnLst>
              <a:cxn ang="T8">
                <a:pos x="T0" y="T1"/>
              </a:cxn>
              <a:cxn ang="T9">
                <a:pos x="T2" y="T3"/>
              </a:cxn>
              <a:cxn ang="T10">
                <a:pos x="T4" y="T5"/>
              </a:cxn>
              <a:cxn ang="T11">
                <a:pos x="T6" y="T7"/>
              </a:cxn>
            </a:cxnLst>
            <a:rect l="T12" t="T13" r="T14" b="T15"/>
            <a:pathLst>
              <a:path w="55" h="72">
                <a:moveTo>
                  <a:pt x="0" y="72"/>
                </a:moveTo>
                <a:lnTo>
                  <a:pt x="55" y="1"/>
                </a:lnTo>
                <a:lnTo>
                  <a:pt x="37" y="0"/>
                </a:lnTo>
                <a:lnTo>
                  <a:pt x="0" y="72"/>
                </a:lnTo>
                <a:close/>
              </a:path>
            </a:pathLst>
          </a:custGeom>
          <a:solidFill>
            <a:schemeClr val="tx1"/>
          </a:solidFill>
          <a:ln w="9525">
            <a:solidFill>
              <a:schemeClr val="tx1"/>
            </a:solidFill>
            <a:round/>
            <a:headEnd/>
            <a:tailEnd/>
          </a:ln>
        </p:spPr>
        <p:txBody>
          <a:bodyPr/>
          <a:lstStyle/>
          <a:p>
            <a:endParaRPr lang="en-US"/>
          </a:p>
        </p:txBody>
      </p:sp>
      <p:sp>
        <p:nvSpPr>
          <p:cNvPr id="116113" name="Freeform 1262"/>
          <p:cNvSpPr>
            <a:spLocks/>
          </p:cNvSpPr>
          <p:nvPr/>
        </p:nvSpPr>
        <p:spPr bwMode="auto">
          <a:xfrm>
            <a:off x="7891463" y="3851275"/>
            <a:ext cx="14287" cy="22225"/>
          </a:xfrm>
          <a:custGeom>
            <a:avLst/>
            <a:gdLst>
              <a:gd name="T0" fmla="*/ 2147483646 w 55"/>
              <a:gd name="T1" fmla="*/ 2147483646 h 85"/>
              <a:gd name="T2" fmla="*/ 0 w 55"/>
              <a:gd name="T3" fmla="*/ 2147483646 h 85"/>
              <a:gd name="T4" fmla="*/ 2147483646 w 55"/>
              <a:gd name="T5" fmla="*/ 0 h 85"/>
              <a:gd name="T6" fmla="*/ 2147483646 w 55"/>
              <a:gd name="T7" fmla="*/ 2147483646 h 85"/>
              <a:gd name="T8" fmla="*/ 2147483646 w 55"/>
              <a:gd name="T9" fmla="*/ 2147483646 h 85"/>
              <a:gd name="T10" fmla="*/ 0 60000 65536"/>
              <a:gd name="T11" fmla="*/ 0 60000 65536"/>
              <a:gd name="T12" fmla="*/ 0 60000 65536"/>
              <a:gd name="T13" fmla="*/ 0 60000 65536"/>
              <a:gd name="T14" fmla="*/ 0 60000 65536"/>
              <a:gd name="T15" fmla="*/ 0 w 55"/>
              <a:gd name="T16" fmla="*/ 0 h 85"/>
              <a:gd name="T17" fmla="*/ 55 w 55"/>
              <a:gd name="T18" fmla="*/ 85 h 85"/>
            </a:gdLst>
            <a:ahLst/>
            <a:cxnLst>
              <a:cxn ang="T10">
                <a:pos x="T0" y="T1"/>
              </a:cxn>
              <a:cxn ang="T11">
                <a:pos x="T2" y="T3"/>
              </a:cxn>
              <a:cxn ang="T12">
                <a:pos x="T4" y="T5"/>
              </a:cxn>
              <a:cxn ang="T13">
                <a:pos x="T6" y="T7"/>
              </a:cxn>
              <a:cxn ang="T14">
                <a:pos x="T8" y="T9"/>
              </a:cxn>
            </a:cxnLst>
            <a:rect l="T15" t="T16" r="T17" b="T18"/>
            <a:pathLst>
              <a:path w="55" h="85">
                <a:moveTo>
                  <a:pt x="11" y="85"/>
                </a:moveTo>
                <a:lnTo>
                  <a:pt x="0" y="72"/>
                </a:lnTo>
                <a:lnTo>
                  <a:pt x="37" y="0"/>
                </a:lnTo>
                <a:lnTo>
                  <a:pt x="55" y="1"/>
                </a:lnTo>
                <a:lnTo>
                  <a:pt x="11" y="85"/>
                </a:lnTo>
                <a:close/>
              </a:path>
            </a:pathLst>
          </a:custGeom>
          <a:solidFill>
            <a:schemeClr val="tx1"/>
          </a:solidFill>
          <a:ln w="0">
            <a:solidFill>
              <a:schemeClr val="tx1"/>
            </a:solidFill>
            <a:round/>
            <a:headEnd/>
            <a:tailEnd/>
          </a:ln>
        </p:spPr>
        <p:txBody>
          <a:bodyPr/>
          <a:lstStyle/>
          <a:p>
            <a:endParaRPr lang="en-US"/>
          </a:p>
        </p:txBody>
      </p:sp>
      <p:sp>
        <p:nvSpPr>
          <p:cNvPr id="116114" name="Freeform 1263"/>
          <p:cNvSpPr>
            <a:spLocks/>
          </p:cNvSpPr>
          <p:nvPr/>
        </p:nvSpPr>
        <p:spPr bwMode="auto">
          <a:xfrm>
            <a:off x="7897813" y="3827463"/>
            <a:ext cx="7937" cy="23812"/>
          </a:xfrm>
          <a:custGeom>
            <a:avLst/>
            <a:gdLst>
              <a:gd name="T0" fmla="*/ 2147483646 w 29"/>
              <a:gd name="T1" fmla="*/ 2147483646 h 90"/>
              <a:gd name="T2" fmla="*/ 2147483646 w 29"/>
              <a:gd name="T3" fmla="*/ 2147483646 h 90"/>
              <a:gd name="T4" fmla="*/ 0 w 29"/>
              <a:gd name="T5" fmla="*/ 0 h 90"/>
              <a:gd name="T6" fmla="*/ 2147483646 w 29"/>
              <a:gd name="T7" fmla="*/ 2147483646 h 90"/>
              <a:gd name="T8" fmla="*/ 0 60000 65536"/>
              <a:gd name="T9" fmla="*/ 0 60000 65536"/>
              <a:gd name="T10" fmla="*/ 0 60000 65536"/>
              <a:gd name="T11" fmla="*/ 0 60000 65536"/>
              <a:gd name="T12" fmla="*/ 0 w 29"/>
              <a:gd name="T13" fmla="*/ 0 h 90"/>
              <a:gd name="T14" fmla="*/ 29 w 29"/>
              <a:gd name="T15" fmla="*/ 90 h 90"/>
            </a:gdLst>
            <a:ahLst/>
            <a:cxnLst>
              <a:cxn ang="T8">
                <a:pos x="T0" y="T1"/>
              </a:cxn>
              <a:cxn ang="T9">
                <a:pos x="T2" y="T3"/>
              </a:cxn>
              <a:cxn ang="T10">
                <a:pos x="T4" y="T5"/>
              </a:cxn>
              <a:cxn ang="T11">
                <a:pos x="T6" y="T7"/>
              </a:cxn>
            </a:cxnLst>
            <a:rect l="T12" t="T13" r="T14" b="T15"/>
            <a:pathLst>
              <a:path w="29" h="90">
                <a:moveTo>
                  <a:pt x="29" y="90"/>
                </a:moveTo>
                <a:lnTo>
                  <a:pt x="11" y="89"/>
                </a:lnTo>
                <a:lnTo>
                  <a:pt x="0" y="0"/>
                </a:lnTo>
                <a:lnTo>
                  <a:pt x="29" y="90"/>
                </a:lnTo>
                <a:close/>
              </a:path>
            </a:pathLst>
          </a:custGeom>
          <a:solidFill>
            <a:schemeClr val="tx1"/>
          </a:solidFill>
          <a:ln w="9525">
            <a:solidFill>
              <a:schemeClr val="tx1"/>
            </a:solidFill>
            <a:round/>
            <a:headEnd/>
            <a:tailEnd/>
          </a:ln>
        </p:spPr>
        <p:txBody>
          <a:bodyPr/>
          <a:lstStyle/>
          <a:p>
            <a:endParaRPr lang="en-US"/>
          </a:p>
        </p:txBody>
      </p:sp>
      <p:sp>
        <p:nvSpPr>
          <p:cNvPr id="116115" name="Freeform 1264"/>
          <p:cNvSpPr>
            <a:spLocks/>
          </p:cNvSpPr>
          <p:nvPr/>
        </p:nvSpPr>
        <p:spPr bwMode="auto">
          <a:xfrm>
            <a:off x="7894638" y="3827463"/>
            <a:ext cx="6350" cy="23812"/>
          </a:xfrm>
          <a:custGeom>
            <a:avLst/>
            <a:gdLst>
              <a:gd name="T0" fmla="*/ 2147483646 w 24"/>
              <a:gd name="T1" fmla="*/ 2147483646 h 89"/>
              <a:gd name="T2" fmla="*/ 2147483646 w 24"/>
              <a:gd name="T3" fmla="*/ 0 h 89"/>
              <a:gd name="T4" fmla="*/ 0 w 24"/>
              <a:gd name="T5" fmla="*/ 2147483646 h 89"/>
              <a:gd name="T6" fmla="*/ 2147483646 w 24"/>
              <a:gd name="T7" fmla="*/ 2147483646 h 89"/>
              <a:gd name="T8" fmla="*/ 0 60000 65536"/>
              <a:gd name="T9" fmla="*/ 0 60000 65536"/>
              <a:gd name="T10" fmla="*/ 0 60000 65536"/>
              <a:gd name="T11" fmla="*/ 0 60000 65536"/>
              <a:gd name="T12" fmla="*/ 0 w 24"/>
              <a:gd name="T13" fmla="*/ 0 h 89"/>
              <a:gd name="T14" fmla="*/ 24 w 24"/>
              <a:gd name="T15" fmla="*/ 89 h 89"/>
            </a:gdLst>
            <a:ahLst/>
            <a:cxnLst>
              <a:cxn ang="T8">
                <a:pos x="T0" y="T1"/>
              </a:cxn>
              <a:cxn ang="T9">
                <a:pos x="T2" y="T3"/>
              </a:cxn>
              <a:cxn ang="T10">
                <a:pos x="T4" y="T5"/>
              </a:cxn>
              <a:cxn ang="T11">
                <a:pos x="T6" y="T7"/>
              </a:cxn>
            </a:cxnLst>
            <a:rect l="T12" t="T13" r="T14" b="T15"/>
            <a:pathLst>
              <a:path w="24" h="89">
                <a:moveTo>
                  <a:pt x="24" y="89"/>
                </a:moveTo>
                <a:lnTo>
                  <a:pt x="13" y="0"/>
                </a:lnTo>
                <a:lnTo>
                  <a:pt x="0" y="11"/>
                </a:lnTo>
                <a:lnTo>
                  <a:pt x="24" y="89"/>
                </a:lnTo>
                <a:close/>
              </a:path>
            </a:pathLst>
          </a:custGeom>
          <a:solidFill>
            <a:schemeClr val="tx1"/>
          </a:solidFill>
          <a:ln w="9525">
            <a:solidFill>
              <a:schemeClr val="tx1"/>
            </a:solidFill>
            <a:round/>
            <a:headEnd/>
            <a:tailEnd/>
          </a:ln>
        </p:spPr>
        <p:txBody>
          <a:bodyPr/>
          <a:lstStyle/>
          <a:p>
            <a:endParaRPr lang="en-US"/>
          </a:p>
        </p:txBody>
      </p:sp>
      <p:sp>
        <p:nvSpPr>
          <p:cNvPr id="116116" name="Freeform 1265"/>
          <p:cNvSpPr>
            <a:spLocks/>
          </p:cNvSpPr>
          <p:nvPr/>
        </p:nvSpPr>
        <p:spPr bwMode="auto">
          <a:xfrm>
            <a:off x="7894638" y="3827463"/>
            <a:ext cx="11112" cy="23812"/>
          </a:xfrm>
          <a:custGeom>
            <a:avLst/>
            <a:gdLst>
              <a:gd name="T0" fmla="*/ 2147483646 w 42"/>
              <a:gd name="T1" fmla="*/ 2147483646 h 90"/>
              <a:gd name="T2" fmla="*/ 2147483646 w 42"/>
              <a:gd name="T3" fmla="*/ 2147483646 h 90"/>
              <a:gd name="T4" fmla="*/ 0 w 42"/>
              <a:gd name="T5" fmla="*/ 2147483646 h 90"/>
              <a:gd name="T6" fmla="*/ 2147483646 w 42"/>
              <a:gd name="T7" fmla="*/ 0 h 90"/>
              <a:gd name="T8" fmla="*/ 2147483646 w 42"/>
              <a:gd name="T9" fmla="*/ 2147483646 h 90"/>
              <a:gd name="T10" fmla="*/ 0 60000 65536"/>
              <a:gd name="T11" fmla="*/ 0 60000 65536"/>
              <a:gd name="T12" fmla="*/ 0 60000 65536"/>
              <a:gd name="T13" fmla="*/ 0 60000 65536"/>
              <a:gd name="T14" fmla="*/ 0 60000 65536"/>
              <a:gd name="T15" fmla="*/ 0 w 42"/>
              <a:gd name="T16" fmla="*/ 0 h 90"/>
              <a:gd name="T17" fmla="*/ 42 w 42"/>
              <a:gd name="T18" fmla="*/ 90 h 90"/>
            </a:gdLst>
            <a:ahLst/>
            <a:cxnLst>
              <a:cxn ang="T10">
                <a:pos x="T0" y="T1"/>
              </a:cxn>
              <a:cxn ang="T11">
                <a:pos x="T2" y="T3"/>
              </a:cxn>
              <a:cxn ang="T12">
                <a:pos x="T4" y="T5"/>
              </a:cxn>
              <a:cxn ang="T13">
                <a:pos x="T6" y="T7"/>
              </a:cxn>
              <a:cxn ang="T14">
                <a:pos x="T8" y="T9"/>
              </a:cxn>
            </a:cxnLst>
            <a:rect l="T15" t="T16" r="T17" b="T18"/>
            <a:pathLst>
              <a:path w="42" h="90">
                <a:moveTo>
                  <a:pt x="42" y="90"/>
                </a:moveTo>
                <a:lnTo>
                  <a:pt x="24" y="89"/>
                </a:lnTo>
                <a:lnTo>
                  <a:pt x="0" y="11"/>
                </a:lnTo>
                <a:lnTo>
                  <a:pt x="13" y="0"/>
                </a:lnTo>
                <a:lnTo>
                  <a:pt x="42" y="90"/>
                </a:lnTo>
                <a:close/>
              </a:path>
            </a:pathLst>
          </a:custGeom>
          <a:solidFill>
            <a:schemeClr val="tx1"/>
          </a:solidFill>
          <a:ln w="0">
            <a:solidFill>
              <a:schemeClr val="tx1"/>
            </a:solidFill>
            <a:round/>
            <a:headEnd/>
            <a:tailEnd/>
          </a:ln>
        </p:spPr>
        <p:txBody>
          <a:bodyPr/>
          <a:lstStyle/>
          <a:p>
            <a:endParaRPr lang="en-US"/>
          </a:p>
        </p:txBody>
      </p:sp>
      <p:sp>
        <p:nvSpPr>
          <p:cNvPr id="116117" name="Freeform 1266"/>
          <p:cNvSpPr>
            <a:spLocks/>
          </p:cNvSpPr>
          <p:nvPr/>
        </p:nvSpPr>
        <p:spPr bwMode="auto">
          <a:xfrm>
            <a:off x="7875588" y="3816350"/>
            <a:ext cx="22225" cy="14288"/>
          </a:xfrm>
          <a:custGeom>
            <a:avLst/>
            <a:gdLst>
              <a:gd name="T0" fmla="*/ 2147483646 w 84"/>
              <a:gd name="T1" fmla="*/ 2147483646 h 54"/>
              <a:gd name="T2" fmla="*/ 2147483646 w 84"/>
              <a:gd name="T3" fmla="*/ 2147483646 h 54"/>
              <a:gd name="T4" fmla="*/ 0 w 84"/>
              <a:gd name="T5" fmla="*/ 0 h 54"/>
              <a:gd name="T6" fmla="*/ 2147483646 w 84"/>
              <a:gd name="T7" fmla="*/ 2147483646 h 54"/>
              <a:gd name="T8" fmla="*/ 0 60000 65536"/>
              <a:gd name="T9" fmla="*/ 0 60000 65536"/>
              <a:gd name="T10" fmla="*/ 0 60000 65536"/>
              <a:gd name="T11" fmla="*/ 0 60000 65536"/>
              <a:gd name="T12" fmla="*/ 0 w 84"/>
              <a:gd name="T13" fmla="*/ 0 h 54"/>
              <a:gd name="T14" fmla="*/ 84 w 84"/>
              <a:gd name="T15" fmla="*/ 54 h 54"/>
            </a:gdLst>
            <a:ahLst/>
            <a:cxnLst>
              <a:cxn ang="T8">
                <a:pos x="T0" y="T1"/>
              </a:cxn>
              <a:cxn ang="T9">
                <a:pos x="T2" y="T3"/>
              </a:cxn>
              <a:cxn ang="T10">
                <a:pos x="T4" y="T5"/>
              </a:cxn>
              <a:cxn ang="T11">
                <a:pos x="T6" y="T7"/>
              </a:cxn>
            </a:cxnLst>
            <a:rect l="T12" t="T13" r="T14" b="T15"/>
            <a:pathLst>
              <a:path w="84" h="54">
                <a:moveTo>
                  <a:pt x="84" y="43"/>
                </a:moveTo>
                <a:lnTo>
                  <a:pt x="71" y="54"/>
                </a:lnTo>
                <a:lnTo>
                  <a:pt x="0" y="0"/>
                </a:lnTo>
                <a:lnTo>
                  <a:pt x="84" y="43"/>
                </a:lnTo>
                <a:close/>
              </a:path>
            </a:pathLst>
          </a:custGeom>
          <a:solidFill>
            <a:schemeClr val="tx1"/>
          </a:solidFill>
          <a:ln w="9525">
            <a:solidFill>
              <a:schemeClr val="tx1"/>
            </a:solidFill>
            <a:round/>
            <a:headEnd/>
            <a:tailEnd/>
          </a:ln>
        </p:spPr>
        <p:txBody>
          <a:bodyPr/>
          <a:lstStyle/>
          <a:p>
            <a:endParaRPr lang="en-US"/>
          </a:p>
        </p:txBody>
      </p:sp>
      <p:sp>
        <p:nvSpPr>
          <p:cNvPr id="116118" name="Freeform 1267"/>
          <p:cNvSpPr>
            <a:spLocks/>
          </p:cNvSpPr>
          <p:nvPr/>
        </p:nvSpPr>
        <p:spPr bwMode="auto">
          <a:xfrm>
            <a:off x="7875588" y="3816350"/>
            <a:ext cx="19050" cy="14288"/>
          </a:xfrm>
          <a:custGeom>
            <a:avLst/>
            <a:gdLst>
              <a:gd name="T0" fmla="*/ 2147483646 w 72"/>
              <a:gd name="T1" fmla="*/ 2147483646 h 54"/>
              <a:gd name="T2" fmla="*/ 2147483646 w 72"/>
              <a:gd name="T3" fmla="*/ 0 h 54"/>
              <a:gd name="T4" fmla="*/ 0 w 72"/>
              <a:gd name="T5" fmla="*/ 2147483646 h 54"/>
              <a:gd name="T6" fmla="*/ 2147483646 w 72"/>
              <a:gd name="T7" fmla="*/ 2147483646 h 54"/>
              <a:gd name="T8" fmla="*/ 0 60000 65536"/>
              <a:gd name="T9" fmla="*/ 0 60000 65536"/>
              <a:gd name="T10" fmla="*/ 0 60000 65536"/>
              <a:gd name="T11" fmla="*/ 0 60000 65536"/>
              <a:gd name="T12" fmla="*/ 0 w 72"/>
              <a:gd name="T13" fmla="*/ 0 h 54"/>
              <a:gd name="T14" fmla="*/ 72 w 72"/>
              <a:gd name="T15" fmla="*/ 54 h 54"/>
            </a:gdLst>
            <a:ahLst/>
            <a:cxnLst>
              <a:cxn ang="T8">
                <a:pos x="T0" y="T1"/>
              </a:cxn>
              <a:cxn ang="T9">
                <a:pos x="T2" y="T3"/>
              </a:cxn>
              <a:cxn ang="T10">
                <a:pos x="T4" y="T5"/>
              </a:cxn>
              <a:cxn ang="T11">
                <a:pos x="T6" y="T7"/>
              </a:cxn>
            </a:cxnLst>
            <a:rect l="T12" t="T13" r="T14" b="T15"/>
            <a:pathLst>
              <a:path w="72" h="54">
                <a:moveTo>
                  <a:pt x="72" y="54"/>
                </a:moveTo>
                <a:lnTo>
                  <a:pt x="1" y="0"/>
                </a:lnTo>
                <a:lnTo>
                  <a:pt x="0" y="17"/>
                </a:lnTo>
                <a:lnTo>
                  <a:pt x="72" y="54"/>
                </a:lnTo>
                <a:close/>
              </a:path>
            </a:pathLst>
          </a:custGeom>
          <a:solidFill>
            <a:schemeClr val="tx1"/>
          </a:solidFill>
          <a:ln w="9525">
            <a:solidFill>
              <a:schemeClr val="tx1"/>
            </a:solidFill>
            <a:round/>
            <a:headEnd/>
            <a:tailEnd/>
          </a:ln>
        </p:spPr>
        <p:txBody>
          <a:bodyPr/>
          <a:lstStyle/>
          <a:p>
            <a:endParaRPr lang="en-US"/>
          </a:p>
        </p:txBody>
      </p:sp>
      <p:sp>
        <p:nvSpPr>
          <p:cNvPr id="116119" name="Freeform 1268"/>
          <p:cNvSpPr>
            <a:spLocks/>
          </p:cNvSpPr>
          <p:nvPr/>
        </p:nvSpPr>
        <p:spPr bwMode="auto">
          <a:xfrm>
            <a:off x="7875588" y="3816350"/>
            <a:ext cx="22225" cy="14288"/>
          </a:xfrm>
          <a:custGeom>
            <a:avLst/>
            <a:gdLst>
              <a:gd name="T0" fmla="*/ 2147483646 w 85"/>
              <a:gd name="T1" fmla="*/ 2147483646 h 54"/>
              <a:gd name="T2" fmla="*/ 2147483646 w 85"/>
              <a:gd name="T3" fmla="*/ 2147483646 h 54"/>
              <a:gd name="T4" fmla="*/ 0 w 85"/>
              <a:gd name="T5" fmla="*/ 2147483646 h 54"/>
              <a:gd name="T6" fmla="*/ 2147483646 w 85"/>
              <a:gd name="T7" fmla="*/ 0 h 54"/>
              <a:gd name="T8" fmla="*/ 2147483646 w 85"/>
              <a:gd name="T9" fmla="*/ 2147483646 h 54"/>
              <a:gd name="T10" fmla="*/ 0 60000 65536"/>
              <a:gd name="T11" fmla="*/ 0 60000 65536"/>
              <a:gd name="T12" fmla="*/ 0 60000 65536"/>
              <a:gd name="T13" fmla="*/ 0 60000 65536"/>
              <a:gd name="T14" fmla="*/ 0 60000 65536"/>
              <a:gd name="T15" fmla="*/ 0 w 85"/>
              <a:gd name="T16" fmla="*/ 0 h 54"/>
              <a:gd name="T17" fmla="*/ 85 w 85"/>
              <a:gd name="T18" fmla="*/ 54 h 54"/>
            </a:gdLst>
            <a:ahLst/>
            <a:cxnLst>
              <a:cxn ang="T10">
                <a:pos x="T0" y="T1"/>
              </a:cxn>
              <a:cxn ang="T11">
                <a:pos x="T2" y="T3"/>
              </a:cxn>
              <a:cxn ang="T12">
                <a:pos x="T4" y="T5"/>
              </a:cxn>
              <a:cxn ang="T13">
                <a:pos x="T6" y="T7"/>
              </a:cxn>
              <a:cxn ang="T14">
                <a:pos x="T8" y="T9"/>
              </a:cxn>
            </a:cxnLst>
            <a:rect l="T15" t="T16" r="T17" b="T18"/>
            <a:pathLst>
              <a:path w="85" h="54">
                <a:moveTo>
                  <a:pt x="85" y="43"/>
                </a:moveTo>
                <a:lnTo>
                  <a:pt x="72" y="54"/>
                </a:lnTo>
                <a:lnTo>
                  <a:pt x="0" y="17"/>
                </a:lnTo>
                <a:lnTo>
                  <a:pt x="1" y="0"/>
                </a:lnTo>
                <a:lnTo>
                  <a:pt x="85" y="43"/>
                </a:lnTo>
                <a:close/>
              </a:path>
            </a:pathLst>
          </a:custGeom>
          <a:solidFill>
            <a:schemeClr val="tx1"/>
          </a:solidFill>
          <a:ln w="0">
            <a:solidFill>
              <a:schemeClr val="tx1"/>
            </a:solidFill>
            <a:round/>
            <a:headEnd/>
            <a:tailEnd/>
          </a:ln>
        </p:spPr>
        <p:txBody>
          <a:bodyPr/>
          <a:lstStyle/>
          <a:p>
            <a:endParaRPr lang="en-US"/>
          </a:p>
        </p:txBody>
      </p:sp>
      <p:sp>
        <p:nvSpPr>
          <p:cNvPr id="116120" name="Freeform 1269"/>
          <p:cNvSpPr>
            <a:spLocks/>
          </p:cNvSpPr>
          <p:nvPr/>
        </p:nvSpPr>
        <p:spPr bwMode="auto">
          <a:xfrm>
            <a:off x="7872413" y="3714750"/>
            <a:ext cx="9525" cy="104775"/>
          </a:xfrm>
          <a:custGeom>
            <a:avLst/>
            <a:gdLst>
              <a:gd name="T0" fmla="*/ 0 w 34"/>
              <a:gd name="T1" fmla="*/ 2147483646 h 396"/>
              <a:gd name="T2" fmla="*/ 2147483646 w 34"/>
              <a:gd name="T3" fmla="*/ 2147483646 h 396"/>
              <a:gd name="T4" fmla="*/ 2147483646 w 34"/>
              <a:gd name="T5" fmla="*/ 0 h 396"/>
              <a:gd name="T6" fmla="*/ 0 w 34"/>
              <a:gd name="T7" fmla="*/ 2147483646 h 396"/>
              <a:gd name="T8" fmla="*/ 0 60000 65536"/>
              <a:gd name="T9" fmla="*/ 0 60000 65536"/>
              <a:gd name="T10" fmla="*/ 0 60000 65536"/>
              <a:gd name="T11" fmla="*/ 0 60000 65536"/>
              <a:gd name="T12" fmla="*/ 0 w 34"/>
              <a:gd name="T13" fmla="*/ 0 h 396"/>
              <a:gd name="T14" fmla="*/ 34 w 34"/>
              <a:gd name="T15" fmla="*/ 396 h 396"/>
            </a:gdLst>
            <a:ahLst/>
            <a:cxnLst>
              <a:cxn ang="T8">
                <a:pos x="T0" y="T1"/>
              </a:cxn>
              <a:cxn ang="T9">
                <a:pos x="T2" y="T3"/>
              </a:cxn>
              <a:cxn ang="T10">
                <a:pos x="T4" y="T5"/>
              </a:cxn>
              <a:cxn ang="T11">
                <a:pos x="T6" y="T7"/>
              </a:cxn>
            </a:cxnLst>
            <a:rect l="T12" t="T13" r="T14" b="T15"/>
            <a:pathLst>
              <a:path w="34" h="396">
                <a:moveTo>
                  <a:pt x="0" y="394"/>
                </a:moveTo>
                <a:lnTo>
                  <a:pt x="17" y="396"/>
                </a:lnTo>
                <a:lnTo>
                  <a:pt x="34" y="0"/>
                </a:lnTo>
                <a:lnTo>
                  <a:pt x="0" y="394"/>
                </a:lnTo>
                <a:close/>
              </a:path>
            </a:pathLst>
          </a:custGeom>
          <a:solidFill>
            <a:schemeClr val="tx1"/>
          </a:solidFill>
          <a:ln w="9525">
            <a:solidFill>
              <a:schemeClr val="tx1"/>
            </a:solidFill>
            <a:round/>
            <a:headEnd/>
            <a:tailEnd/>
          </a:ln>
        </p:spPr>
        <p:txBody>
          <a:bodyPr/>
          <a:lstStyle/>
          <a:p>
            <a:endParaRPr lang="en-US"/>
          </a:p>
        </p:txBody>
      </p:sp>
      <p:sp>
        <p:nvSpPr>
          <p:cNvPr id="116121" name="Freeform 1270"/>
          <p:cNvSpPr>
            <a:spLocks/>
          </p:cNvSpPr>
          <p:nvPr/>
        </p:nvSpPr>
        <p:spPr bwMode="auto">
          <a:xfrm>
            <a:off x="7877175" y="3714750"/>
            <a:ext cx="9525" cy="104775"/>
          </a:xfrm>
          <a:custGeom>
            <a:avLst/>
            <a:gdLst>
              <a:gd name="T0" fmla="*/ 0 w 35"/>
              <a:gd name="T1" fmla="*/ 2147483646 h 396"/>
              <a:gd name="T2" fmla="*/ 2147483646 w 35"/>
              <a:gd name="T3" fmla="*/ 0 h 396"/>
              <a:gd name="T4" fmla="*/ 2147483646 w 35"/>
              <a:gd name="T5" fmla="*/ 2147483646 h 396"/>
              <a:gd name="T6" fmla="*/ 0 w 35"/>
              <a:gd name="T7" fmla="*/ 2147483646 h 396"/>
              <a:gd name="T8" fmla="*/ 0 60000 65536"/>
              <a:gd name="T9" fmla="*/ 0 60000 65536"/>
              <a:gd name="T10" fmla="*/ 0 60000 65536"/>
              <a:gd name="T11" fmla="*/ 0 60000 65536"/>
              <a:gd name="T12" fmla="*/ 0 w 35"/>
              <a:gd name="T13" fmla="*/ 0 h 396"/>
              <a:gd name="T14" fmla="*/ 35 w 35"/>
              <a:gd name="T15" fmla="*/ 396 h 396"/>
            </a:gdLst>
            <a:ahLst/>
            <a:cxnLst>
              <a:cxn ang="T8">
                <a:pos x="T0" y="T1"/>
              </a:cxn>
              <a:cxn ang="T9">
                <a:pos x="T2" y="T3"/>
              </a:cxn>
              <a:cxn ang="T10">
                <a:pos x="T4" y="T5"/>
              </a:cxn>
              <a:cxn ang="T11">
                <a:pos x="T6" y="T7"/>
              </a:cxn>
            </a:cxnLst>
            <a:rect l="T12" t="T13" r="T14" b="T15"/>
            <a:pathLst>
              <a:path w="35" h="396">
                <a:moveTo>
                  <a:pt x="0" y="396"/>
                </a:moveTo>
                <a:lnTo>
                  <a:pt x="17" y="0"/>
                </a:lnTo>
                <a:lnTo>
                  <a:pt x="35" y="2"/>
                </a:lnTo>
                <a:lnTo>
                  <a:pt x="0" y="396"/>
                </a:lnTo>
                <a:close/>
              </a:path>
            </a:pathLst>
          </a:custGeom>
          <a:solidFill>
            <a:schemeClr val="tx1"/>
          </a:solidFill>
          <a:ln w="9525">
            <a:solidFill>
              <a:schemeClr val="tx1"/>
            </a:solidFill>
            <a:round/>
            <a:headEnd/>
            <a:tailEnd/>
          </a:ln>
        </p:spPr>
        <p:txBody>
          <a:bodyPr/>
          <a:lstStyle/>
          <a:p>
            <a:endParaRPr lang="en-US"/>
          </a:p>
        </p:txBody>
      </p:sp>
      <p:sp>
        <p:nvSpPr>
          <p:cNvPr id="116122" name="Freeform 1271"/>
          <p:cNvSpPr>
            <a:spLocks/>
          </p:cNvSpPr>
          <p:nvPr/>
        </p:nvSpPr>
        <p:spPr bwMode="auto">
          <a:xfrm>
            <a:off x="7872413" y="3714750"/>
            <a:ext cx="14287" cy="104775"/>
          </a:xfrm>
          <a:custGeom>
            <a:avLst/>
            <a:gdLst>
              <a:gd name="T0" fmla="*/ 0 w 52"/>
              <a:gd name="T1" fmla="*/ 2147483646 h 396"/>
              <a:gd name="T2" fmla="*/ 2147483646 w 52"/>
              <a:gd name="T3" fmla="*/ 2147483646 h 396"/>
              <a:gd name="T4" fmla="*/ 2147483646 w 52"/>
              <a:gd name="T5" fmla="*/ 2147483646 h 396"/>
              <a:gd name="T6" fmla="*/ 2147483646 w 52"/>
              <a:gd name="T7" fmla="*/ 0 h 396"/>
              <a:gd name="T8" fmla="*/ 0 w 52"/>
              <a:gd name="T9" fmla="*/ 2147483646 h 396"/>
              <a:gd name="T10" fmla="*/ 0 60000 65536"/>
              <a:gd name="T11" fmla="*/ 0 60000 65536"/>
              <a:gd name="T12" fmla="*/ 0 60000 65536"/>
              <a:gd name="T13" fmla="*/ 0 60000 65536"/>
              <a:gd name="T14" fmla="*/ 0 60000 65536"/>
              <a:gd name="T15" fmla="*/ 0 w 52"/>
              <a:gd name="T16" fmla="*/ 0 h 396"/>
              <a:gd name="T17" fmla="*/ 52 w 52"/>
              <a:gd name="T18" fmla="*/ 396 h 396"/>
            </a:gdLst>
            <a:ahLst/>
            <a:cxnLst>
              <a:cxn ang="T10">
                <a:pos x="T0" y="T1"/>
              </a:cxn>
              <a:cxn ang="T11">
                <a:pos x="T2" y="T3"/>
              </a:cxn>
              <a:cxn ang="T12">
                <a:pos x="T4" y="T5"/>
              </a:cxn>
              <a:cxn ang="T13">
                <a:pos x="T6" y="T7"/>
              </a:cxn>
              <a:cxn ang="T14">
                <a:pos x="T8" y="T9"/>
              </a:cxn>
            </a:cxnLst>
            <a:rect l="T15" t="T16" r="T17" b="T18"/>
            <a:pathLst>
              <a:path w="52" h="396">
                <a:moveTo>
                  <a:pt x="0" y="394"/>
                </a:moveTo>
                <a:lnTo>
                  <a:pt x="17" y="396"/>
                </a:lnTo>
                <a:lnTo>
                  <a:pt x="52" y="2"/>
                </a:lnTo>
                <a:lnTo>
                  <a:pt x="34" y="0"/>
                </a:lnTo>
                <a:lnTo>
                  <a:pt x="0" y="394"/>
                </a:lnTo>
                <a:close/>
              </a:path>
            </a:pathLst>
          </a:custGeom>
          <a:solidFill>
            <a:schemeClr val="tx1"/>
          </a:solidFill>
          <a:ln w="0">
            <a:solidFill>
              <a:schemeClr val="tx1"/>
            </a:solidFill>
            <a:round/>
            <a:headEnd/>
            <a:tailEnd/>
          </a:ln>
        </p:spPr>
        <p:txBody>
          <a:bodyPr/>
          <a:lstStyle/>
          <a:p>
            <a:endParaRPr lang="en-US"/>
          </a:p>
        </p:txBody>
      </p:sp>
      <p:sp>
        <p:nvSpPr>
          <p:cNvPr id="116123" name="Freeform 1272"/>
          <p:cNvSpPr>
            <a:spLocks/>
          </p:cNvSpPr>
          <p:nvPr/>
        </p:nvSpPr>
        <p:spPr bwMode="auto">
          <a:xfrm>
            <a:off x="7858125" y="4013200"/>
            <a:ext cx="98425" cy="7938"/>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3"/>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124" name="Freeform 1273"/>
          <p:cNvSpPr>
            <a:spLocks/>
          </p:cNvSpPr>
          <p:nvPr/>
        </p:nvSpPr>
        <p:spPr bwMode="auto">
          <a:xfrm>
            <a:off x="7858125" y="4010025"/>
            <a:ext cx="98425" cy="9525"/>
          </a:xfrm>
          <a:custGeom>
            <a:avLst/>
            <a:gdLst>
              <a:gd name="T0" fmla="*/ 2147483646 w 369"/>
              <a:gd name="T1" fmla="*/ 2147483646 h 31"/>
              <a:gd name="T2" fmla="*/ 0 w 369"/>
              <a:gd name="T3" fmla="*/ 2147483646 h 31"/>
              <a:gd name="T4" fmla="*/ 2147483646 w 369"/>
              <a:gd name="T5" fmla="*/ 0 h 31"/>
              <a:gd name="T6" fmla="*/ 2147483646 w 369"/>
              <a:gd name="T7" fmla="*/ 2147483646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9" y="31"/>
                </a:moveTo>
                <a:lnTo>
                  <a:pt x="0" y="8"/>
                </a:lnTo>
                <a:lnTo>
                  <a:pt x="1" y="0"/>
                </a:lnTo>
                <a:lnTo>
                  <a:pt x="369" y="31"/>
                </a:lnTo>
                <a:close/>
              </a:path>
            </a:pathLst>
          </a:custGeom>
          <a:solidFill>
            <a:schemeClr val="tx1"/>
          </a:solidFill>
          <a:ln w="9525">
            <a:solidFill>
              <a:schemeClr val="tx1"/>
            </a:solidFill>
            <a:round/>
            <a:headEnd/>
            <a:tailEnd/>
          </a:ln>
        </p:spPr>
        <p:txBody>
          <a:bodyPr/>
          <a:lstStyle/>
          <a:p>
            <a:endParaRPr lang="en-US"/>
          </a:p>
        </p:txBody>
      </p:sp>
      <p:sp>
        <p:nvSpPr>
          <p:cNvPr id="116125" name="Freeform 1274"/>
          <p:cNvSpPr>
            <a:spLocks/>
          </p:cNvSpPr>
          <p:nvPr/>
        </p:nvSpPr>
        <p:spPr bwMode="auto">
          <a:xfrm>
            <a:off x="7858125" y="4010025"/>
            <a:ext cx="98425" cy="11113"/>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1"/>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116126" name="Freeform 1275"/>
          <p:cNvSpPr>
            <a:spLocks/>
          </p:cNvSpPr>
          <p:nvPr/>
        </p:nvSpPr>
        <p:spPr bwMode="auto">
          <a:xfrm>
            <a:off x="7859713" y="3989388"/>
            <a:ext cx="98425" cy="9525"/>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8"/>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127" name="Freeform 1276"/>
          <p:cNvSpPr>
            <a:spLocks/>
          </p:cNvSpPr>
          <p:nvPr/>
        </p:nvSpPr>
        <p:spPr bwMode="auto">
          <a:xfrm>
            <a:off x="7859713" y="3987800"/>
            <a:ext cx="98425"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4"/>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128" name="Freeform 1277"/>
          <p:cNvSpPr>
            <a:spLocks/>
          </p:cNvSpPr>
          <p:nvPr/>
        </p:nvSpPr>
        <p:spPr bwMode="auto">
          <a:xfrm>
            <a:off x="7859713" y="3987800"/>
            <a:ext cx="98425" cy="11113"/>
          </a:xfrm>
          <a:custGeom>
            <a:avLst/>
            <a:gdLst>
              <a:gd name="T0" fmla="*/ 2147483646 w 369"/>
              <a:gd name="T1" fmla="*/ 2147483646 h 36"/>
              <a:gd name="T2" fmla="*/ 2147483646 w 369"/>
              <a:gd name="T3" fmla="*/ 2147483646 h 36"/>
              <a:gd name="T4" fmla="*/ 2147483646 w 369"/>
              <a:gd name="T5" fmla="*/ 0 h 36"/>
              <a:gd name="T6" fmla="*/ 0 w 369"/>
              <a:gd name="T7" fmla="*/ 2147483646 h 36"/>
              <a:gd name="T8" fmla="*/ 2147483646 w 369"/>
              <a:gd name="T9" fmla="*/ 2147483646 h 36"/>
              <a:gd name="T10" fmla="*/ 0 60000 65536"/>
              <a:gd name="T11" fmla="*/ 0 60000 65536"/>
              <a:gd name="T12" fmla="*/ 0 60000 65536"/>
              <a:gd name="T13" fmla="*/ 0 60000 65536"/>
              <a:gd name="T14" fmla="*/ 0 60000 65536"/>
              <a:gd name="T15" fmla="*/ 0 w 369"/>
              <a:gd name="T16" fmla="*/ 0 h 36"/>
              <a:gd name="T17" fmla="*/ 369 w 369"/>
              <a:gd name="T18" fmla="*/ 36 h 36"/>
            </a:gdLst>
            <a:ahLst/>
            <a:cxnLst>
              <a:cxn ang="T10">
                <a:pos x="T0" y="T1"/>
              </a:cxn>
              <a:cxn ang="T11">
                <a:pos x="T2" y="T3"/>
              </a:cxn>
              <a:cxn ang="T12">
                <a:pos x="T4" y="T5"/>
              </a:cxn>
              <a:cxn ang="T13">
                <a:pos x="T6" y="T7"/>
              </a:cxn>
              <a:cxn ang="T14">
                <a:pos x="T8" y="T9"/>
              </a:cxn>
            </a:cxnLst>
            <a:rect l="T15" t="T16" r="T17" b="T18"/>
            <a:pathLst>
              <a:path w="369" h="36">
                <a:moveTo>
                  <a:pt x="368" y="36"/>
                </a:moveTo>
                <a:lnTo>
                  <a:pt x="369" y="32"/>
                </a:lnTo>
                <a:lnTo>
                  <a:pt x="1" y="0"/>
                </a:lnTo>
                <a:lnTo>
                  <a:pt x="0" y="4"/>
                </a:lnTo>
                <a:lnTo>
                  <a:pt x="368" y="36"/>
                </a:lnTo>
                <a:close/>
              </a:path>
            </a:pathLst>
          </a:custGeom>
          <a:solidFill>
            <a:schemeClr val="tx1"/>
          </a:solidFill>
          <a:ln w="0">
            <a:solidFill>
              <a:schemeClr val="tx1"/>
            </a:solidFill>
            <a:round/>
            <a:headEnd/>
            <a:tailEnd/>
          </a:ln>
        </p:spPr>
        <p:txBody>
          <a:bodyPr/>
          <a:lstStyle/>
          <a:p>
            <a:endParaRPr lang="en-US"/>
          </a:p>
        </p:txBody>
      </p:sp>
      <p:sp>
        <p:nvSpPr>
          <p:cNvPr id="116129" name="Freeform 1278"/>
          <p:cNvSpPr>
            <a:spLocks/>
          </p:cNvSpPr>
          <p:nvPr/>
        </p:nvSpPr>
        <p:spPr bwMode="auto">
          <a:xfrm>
            <a:off x="7880350" y="3765550"/>
            <a:ext cx="96838" cy="9525"/>
          </a:xfrm>
          <a:custGeom>
            <a:avLst/>
            <a:gdLst>
              <a:gd name="T0" fmla="*/ 2147483646 w 368"/>
              <a:gd name="T1" fmla="*/ 2147483646 h 31"/>
              <a:gd name="T2" fmla="*/ 2147483646 w 368"/>
              <a:gd name="T3" fmla="*/ 2147483646 h 31"/>
              <a:gd name="T4" fmla="*/ 0 w 368"/>
              <a:gd name="T5" fmla="*/ 0 h 31"/>
              <a:gd name="T6" fmla="*/ 2147483646 w 368"/>
              <a:gd name="T7" fmla="*/ 2147483646 h 31"/>
              <a:gd name="T8" fmla="*/ 0 60000 65536"/>
              <a:gd name="T9" fmla="*/ 0 60000 65536"/>
              <a:gd name="T10" fmla="*/ 0 60000 65536"/>
              <a:gd name="T11" fmla="*/ 0 60000 65536"/>
              <a:gd name="T12" fmla="*/ 0 w 368"/>
              <a:gd name="T13" fmla="*/ 0 h 31"/>
              <a:gd name="T14" fmla="*/ 368 w 368"/>
              <a:gd name="T15" fmla="*/ 31 h 31"/>
            </a:gdLst>
            <a:ahLst/>
            <a:cxnLst>
              <a:cxn ang="T8">
                <a:pos x="T0" y="T1"/>
              </a:cxn>
              <a:cxn ang="T9">
                <a:pos x="T2" y="T3"/>
              </a:cxn>
              <a:cxn ang="T10">
                <a:pos x="T4" y="T5"/>
              </a:cxn>
              <a:cxn ang="T11">
                <a:pos x="T6" y="T7"/>
              </a:cxn>
            </a:cxnLst>
            <a:rect l="T12" t="T13" r="T14" b="T15"/>
            <a:pathLst>
              <a:path w="368" h="31">
                <a:moveTo>
                  <a:pt x="367" y="31"/>
                </a:moveTo>
                <a:lnTo>
                  <a:pt x="368" y="27"/>
                </a:lnTo>
                <a:lnTo>
                  <a:pt x="0" y="0"/>
                </a:lnTo>
                <a:lnTo>
                  <a:pt x="367" y="31"/>
                </a:lnTo>
                <a:close/>
              </a:path>
            </a:pathLst>
          </a:custGeom>
          <a:solidFill>
            <a:schemeClr val="tx1"/>
          </a:solidFill>
          <a:ln w="9525">
            <a:solidFill>
              <a:schemeClr val="tx1"/>
            </a:solidFill>
            <a:round/>
            <a:headEnd/>
            <a:tailEnd/>
          </a:ln>
        </p:spPr>
        <p:txBody>
          <a:bodyPr/>
          <a:lstStyle/>
          <a:p>
            <a:endParaRPr lang="en-US"/>
          </a:p>
        </p:txBody>
      </p:sp>
      <p:sp>
        <p:nvSpPr>
          <p:cNvPr id="116130" name="Freeform 1279"/>
          <p:cNvSpPr>
            <a:spLocks/>
          </p:cNvSpPr>
          <p:nvPr/>
        </p:nvSpPr>
        <p:spPr bwMode="auto">
          <a:xfrm>
            <a:off x="7880350" y="3765550"/>
            <a:ext cx="96838" cy="7938"/>
          </a:xfrm>
          <a:custGeom>
            <a:avLst/>
            <a:gdLst>
              <a:gd name="T0" fmla="*/ 2147483646 w 368"/>
              <a:gd name="T1" fmla="*/ 2147483646 h 33"/>
              <a:gd name="T2" fmla="*/ 0 w 368"/>
              <a:gd name="T3" fmla="*/ 2147483646 h 33"/>
              <a:gd name="T4" fmla="*/ 0 w 368"/>
              <a:gd name="T5" fmla="*/ 0 h 33"/>
              <a:gd name="T6" fmla="*/ 2147483646 w 368"/>
              <a:gd name="T7" fmla="*/ 2147483646 h 33"/>
              <a:gd name="T8" fmla="*/ 0 60000 65536"/>
              <a:gd name="T9" fmla="*/ 0 60000 65536"/>
              <a:gd name="T10" fmla="*/ 0 60000 65536"/>
              <a:gd name="T11" fmla="*/ 0 60000 65536"/>
              <a:gd name="T12" fmla="*/ 0 w 368"/>
              <a:gd name="T13" fmla="*/ 0 h 33"/>
              <a:gd name="T14" fmla="*/ 368 w 368"/>
              <a:gd name="T15" fmla="*/ 33 h 33"/>
            </a:gdLst>
            <a:ahLst/>
            <a:cxnLst>
              <a:cxn ang="T8">
                <a:pos x="T0" y="T1"/>
              </a:cxn>
              <a:cxn ang="T9">
                <a:pos x="T2" y="T3"/>
              </a:cxn>
              <a:cxn ang="T10">
                <a:pos x="T4" y="T5"/>
              </a:cxn>
              <a:cxn ang="T11">
                <a:pos x="T6" y="T7"/>
              </a:cxn>
            </a:cxnLst>
            <a:rect l="T12" t="T13" r="T14" b="T15"/>
            <a:pathLst>
              <a:path w="368" h="33">
                <a:moveTo>
                  <a:pt x="368" y="33"/>
                </a:moveTo>
                <a:lnTo>
                  <a:pt x="0" y="6"/>
                </a:lnTo>
                <a:lnTo>
                  <a:pt x="0" y="0"/>
                </a:lnTo>
                <a:lnTo>
                  <a:pt x="368" y="33"/>
                </a:lnTo>
                <a:close/>
              </a:path>
            </a:pathLst>
          </a:custGeom>
          <a:solidFill>
            <a:schemeClr val="tx1"/>
          </a:solidFill>
          <a:ln w="9525">
            <a:solidFill>
              <a:schemeClr val="tx1"/>
            </a:solidFill>
            <a:round/>
            <a:headEnd/>
            <a:tailEnd/>
          </a:ln>
        </p:spPr>
        <p:txBody>
          <a:bodyPr/>
          <a:lstStyle/>
          <a:p>
            <a:endParaRPr lang="en-US"/>
          </a:p>
        </p:txBody>
      </p:sp>
      <p:sp>
        <p:nvSpPr>
          <p:cNvPr id="116131" name="Freeform 1280"/>
          <p:cNvSpPr>
            <a:spLocks/>
          </p:cNvSpPr>
          <p:nvPr/>
        </p:nvSpPr>
        <p:spPr bwMode="auto">
          <a:xfrm>
            <a:off x="7880350" y="3765550"/>
            <a:ext cx="96838" cy="9525"/>
          </a:xfrm>
          <a:custGeom>
            <a:avLst/>
            <a:gdLst>
              <a:gd name="T0" fmla="*/ 2147483646 w 368"/>
              <a:gd name="T1" fmla="*/ 2147483646 h 37"/>
              <a:gd name="T2" fmla="*/ 2147483646 w 368"/>
              <a:gd name="T3" fmla="*/ 2147483646 h 37"/>
              <a:gd name="T4" fmla="*/ 0 w 368"/>
              <a:gd name="T5" fmla="*/ 0 h 37"/>
              <a:gd name="T6" fmla="*/ 0 w 368"/>
              <a:gd name="T7" fmla="*/ 2147483646 h 37"/>
              <a:gd name="T8" fmla="*/ 2147483646 w 368"/>
              <a:gd name="T9" fmla="*/ 2147483646 h 37"/>
              <a:gd name="T10" fmla="*/ 0 60000 65536"/>
              <a:gd name="T11" fmla="*/ 0 60000 65536"/>
              <a:gd name="T12" fmla="*/ 0 60000 65536"/>
              <a:gd name="T13" fmla="*/ 0 60000 65536"/>
              <a:gd name="T14" fmla="*/ 0 60000 65536"/>
              <a:gd name="T15" fmla="*/ 0 w 368"/>
              <a:gd name="T16" fmla="*/ 0 h 37"/>
              <a:gd name="T17" fmla="*/ 368 w 368"/>
              <a:gd name="T18" fmla="*/ 37 h 37"/>
            </a:gdLst>
            <a:ahLst/>
            <a:cxnLst>
              <a:cxn ang="T10">
                <a:pos x="T0" y="T1"/>
              </a:cxn>
              <a:cxn ang="T11">
                <a:pos x="T2" y="T3"/>
              </a:cxn>
              <a:cxn ang="T12">
                <a:pos x="T4" y="T5"/>
              </a:cxn>
              <a:cxn ang="T13">
                <a:pos x="T6" y="T7"/>
              </a:cxn>
              <a:cxn ang="T14">
                <a:pos x="T8" y="T9"/>
              </a:cxn>
            </a:cxnLst>
            <a:rect l="T15" t="T16" r="T17" b="T18"/>
            <a:pathLst>
              <a:path w="368" h="37">
                <a:moveTo>
                  <a:pt x="367" y="37"/>
                </a:moveTo>
                <a:lnTo>
                  <a:pt x="368" y="33"/>
                </a:lnTo>
                <a:lnTo>
                  <a:pt x="0" y="0"/>
                </a:lnTo>
                <a:lnTo>
                  <a:pt x="0" y="6"/>
                </a:lnTo>
                <a:lnTo>
                  <a:pt x="367" y="37"/>
                </a:lnTo>
                <a:close/>
              </a:path>
            </a:pathLst>
          </a:custGeom>
          <a:solidFill>
            <a:schemeClr val="tx1"/>
          </a:solidFill>
          <a:ln w="0">
            <a:solidFill>
              <a:schemeClr val="tx1"/>
            </a:solidFill>
            <a:round/>
            <a:headEnd/>
            <a:tailEnd/>
          </a:ln>
        </p:spPr>
        <p:txBody>
          <a:bodyPr/>
          <a:lstStyle/>
          <a:p>
            <a:endParaRPr lang="en-US"/>
          </a:p>
        </p:txBody>
      </p:sp>
      <p:sp>
        <p:nvSpPr>
          <p:cNvPr id="116132" name="Freeform 1281"/>
          <p:cNvSpPr>
            <a:spLocks/>
          </p:cNvSpPr>
          <p:nvPr/>
        </p:nvSpPr>
        <p:spPr bwMode="auto">
          <a:xfrm>
            <a:off x="7859713" y="3989388"/>
            <a:ext cx="98425" cy="9525"/>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8" y="32"/>
                </a:moveTo>
                <a:lnTo>
                  <a:pt x="369" y="24"/>
                </a:lnTo>
                <a:lnTo>
                  <a:pt x="0" y="0"/>
                </a:lnTo>
                <a:lnTo>
                  <a:pt x="368" y="32"/>
                </a:lnTo>
                <a:close/>
              </a:path>
            </a:pathLst>
          </a:custGeom>
          <a:solidFill>
            <a:schemeClr val="tx1"/>
          </a:solidFill>
          <a:ln w="9525">
            <a:solidFill>
              <a:schemeClr val="tx1"/>
            </a:solidFill>
            <a:round/>
            <a:headEnd/>
            <a:tailEnd/>
          </a:ln>
        </p:spPr>
        <p:txBody>
          <a:bodyPr/>
          <a:lstStyle/>
          <a:p>
            <a:endParaRPr lang="en-US"/>
          </a:p>
        </p:txBody>
      </p:sp>
      <p:sp>
        <p:nvSpPr>
          <p:cNvPr id="116133" name="Freeform 1282"/>
          <p:cNvSpPr>
            <a:spLocks/>
          </p:cNvSpPr>
          <p:nvPr/>
        </p:nvSpPr>
        <p:spPr bwMode="auto">
          <a:xfrm>
            <a:off x="7859713" y="3987800"/>
            <a:ext cx="98425" cy="9525"/>
          </a:xfrm>
          <a:custGeom>
            <a:avLst/>
            <a:gdLst>
              <a:gd name="T0" fmla="*/ 2147483646 w 369"/>
              <a:gd name="T1" fmla="*/ 2147483646 h 32"/>
              <a:gd name="T2" fmla="*/ 0 w 369"/>
              <a:gd name="T3" fmla="*/ 2147483646 h 32"/>
              <a:gd name="T4" fmla="*/ 2147483646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0" y="8"/>
                </a:lnTo>
                <a:lnTo>
                  <a:pt x="1"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134" name="Freeform 1283"/>
          <p:cNvSpPr>
            <a:spLocks/>
          </p:cNvSpPr>
          <p:nvPr/>
        </p:nvSpPr>
        <p:spPr bwMode="auto">
          <a:xfrm>
            <a:off x="7859713" y="3987800"/>
            <a:ext cx="98425" cy="11113"/>
          </a:xfrm>
          <a:custGeom>
            <a:avLst/>
            <a:gdLst>
              <a:gd name="T0" fmla="*/ 2147483646 w 369"/>
              <a:gd name="T1" fmla="*/ 2147483646 h 40"/>
              <a:gd name="T2" fmla="*/ 2147483646 w 369"/>
              <a:gd name="T3" fmla="*/ 2147483646 h 40"/>
              <a:gd name="T4" fmla="*/ 2147483646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8" y="40"/>
                </a:moveTo>
                <a:lnTo>
                  <a:pt x="369" y="32"/>
                </a:lnTo>
                <a:lnTo>
                  <a:pt x="1" y="0"/>
                </a:lnTo>
                <a:lnTo>
                  <a:pt x="0" y="8"/>
                </a:lnTo>
                <a:lnTo>
                  <a:pt x="368" y="40"/>
                </a:lnTo>
                <a:close/>
              </a:path>
            </a:pathLst>
          </a:custGeom>
          <a:solidFill>
            <a:schemeClr val="tx1"/>
          </a:solidFill>
          <a:ln w="0">
            <a:solidFill>
              <a:schemeClr val="tx1"/>
            </a:solidFill>
            <a:round/>
            <a:headEnd/>
            <a:tailEnd/>
          </a:ln>
        </p:spPr>
        <p:txBody>
          <a:bodyPr/>
          <a:lstStyle/>
          <a:p>
            <a:endParaRPr lang="en-US"/>
          </a:p>
        </p:txBody>
      </p:sp>
      <p:sp>
        <p:nvSpPr>
          <p:cNvPr id="116135" name="Freeform 1284"/>
          <p:cNvSpPr>
            <a:spLocks/>
          </p:cNvSpPr>
          <p:nvPr/>
        </p:nvSpPr>
        <p:spPr bwMode="auto">
          <a:xfrm>
            <a:off x="7881938" y="3744913"/>
            <a:ext cx="96837" cy="7937"/>
          </a:xfrm>
          <a:custGeom>
            <a:avLst/>
            <a:gdLst>
              <a:gd name="T0" fmla="*/ 2147483646 w 369"/>
              <a:gd name="T1" fmla="*/ 2147483646 h 32"/>
              <a:gd name="T2" fmla="*/ 2147483646 w 369"/>
              <a:gd name="T3" fmla="*/ 2147483646 h 32"/>
              <a:gd name="T4" fmla="*/ 0 w 369"/>
              <a:gd name="T5" fmla="*/ 0 h 32"/>
              <a:gd name="T6" fmla="*/ 2147483646 w 369"/>
              <a:gd name="T7" fmla="*/ 2147483646 h 32"/>
              <a:gd name="T8" fmla="*/ 0 60000 65536"/>
              <a:gd name="T9" fmla="*/ 0 60000 65536"/>
              <a:gd name="T10" fmla="*/ 0 60000 65536"/>
              <a:gd name="T11" fmla="*/ 0 60000 65536"/>
              <a:gd name="T12" fmla="*/ 0 w 369"/>
              <a:gd name="T13" fmla="*/ 0 h 32"/>
              <a:gd name="T14" fmla="*/ 369 w 369"/>
              <a:gd name="T15" fmla="*/ 32 h 32"/>
            </a:gdLst>
            <a:ahLst/>
            <a:cxnLst>
              <a:cxn ang="T8">
                <a:pos x="T0" y="T1"/>
              </a:cxn>
              <a:cxn ang="T9">
                <a:pos x="T2" y="T3"/>
              </a:cxn>
              <a:cxn ang="T10">
                <a:pos x="T4" y="T5"/>
              </a:cxn>
              <a:cxn ang="T11">
                <a:pos x="T6" y="T7"/>
              </a:cxn>
            </a:cxnLst>
            <a:rect l="T12" t="T13" r="T14" b="T15"/>
            <a:pathLst>
              <a:path w="369" h="32">
                <a:moveTo>
                  <a:pt x="369" y="32"/>
                </a:moveTo>
                <a:lnTo>
                  <a:pt x="369" y="23"/>
                </a:lnTo>
                <a:lnTo>
                  <a:pt x="0" y="0"/>
                </a:lnTo>
                <a:lnTo>
                  <a:pt x="369" y="32"/>
                </a:lnTo>
                <a:close/>
              </a:path>
            </a:pathLst>
          </a:custGeom>
          <a:solidFill>
            <a:schemeClr val="tx1"/>
          </a:solidFill>
          <a:ln w="9525">
            <a:solidFill>
              <a:schemeClr val="tx1"/>
            </a:solidFill>
            <a:round/>
            <a:headEnd/>
            <a:tailEnd/>
          </a:ln>
        </p:spPr>
        <p:txBody>
          <a:bodyPr/>
          <a:lstStyle/>
          <a:p>
            <a:endParaRPr lang="en-US"/>
          </a:p>
        </p:txBody>
      </p:sp>
      <p:sp>
        <p:nvSpPr>
          <p:cNvPr id="116136" name="Freeform 1285"/>
          <p:cNvSpPr>
            <a:spLocks/>
          </p:cNvSpPr>
          <p:nvPr/>
        </p:nvSpPr>
        <p:spPr bwMode="auto">
          <a:xfrm>
            <a:off x="7881938" y="3741738"/>
            <a:ext cx="96837" cy="7937"/>
          </a:xfrm>
          <a:custGeom>
            <a:avLst/>
            <a:gdLst>
              <a:gd name="T0" fmla="*/ 2147483646 w 369"/>
              <a:gd name="T1" fmla="*/ 2147483646 h 31"/>
              <a:gd name="T2" fmla="*/ 0 w 369"/>
              <a:gd name="T3" fmla="*/ 2147483646 h 31"/>
              <a:gd name="T4" fmla="*/ 0 w 369"/>
              <a:gd name="T5" fmla="*/ 0 h 31"/>
              <a:gd name="T6" fmla="*/ 2147483646 w 369"/>
              <a:gd name="T7" fmla="*/ 2147483646 h 31"/>
              <a:gd name="T8" fmla="*/ 0 60000 65536"/>
              <a:gd name="T9" fmla="*/ 0 60000 65536"/>
              <a:gd name="T10" fmla="*/ 0 60000 65536"/>
              <a:gd name="T11" fmla="*/ 0 60000 65536"/>
              <a:gd name="T12" fmla="*/ 0 w 369"/>
              <a:gd name="T13" fmla="*/ 0 h 31"/>
              <a:gd name="T14" fmla="*/ 369 w 369"/>
              <a:gd name="T15" fmla="*/ 31 h 31"/>
            </a:gdLst>
            <a:ahLst/>
            <a:cxnLst>
              <a:cxn ang="T8">
                <a:pos x="T0" y="T1"/>
              </a:cxn>
              <a:cxn ang="T9">
                <a:pos x="T2" y="T3"/>
              </a:cxn>
              <a:cxn ang="T10">
                <a:pos x="T4" y="T5"/>
              </a:cxn>
              <a:cxn ang="T11">
                <a:pos x="T6" y="T7"/>
              </a:cxn>
            </a:cxnLst>
            <a:rect l="T12" t="T13" r="T14" b="T15"/>
            <a:pathLst>
              <a:path w="369" h="31">
                <a:moveTo>
                  <a:pt x="369" y="31"/>
                </a:moveTo>
                <a:lnTo>
                  <a:pt x="0" y="8"/>
                </a:lnTo>
                <a:lnTo>
                  <a:pt x="0" y="0"/>
                </a:lnTo>
                <a:lnTo>
                  <a:pt x="369" y="31"/>
                </a:lnTo>
                <a:close/>
              </a:path>
            </a:pathLst>
          </a:custGeom>
          <a:solidFill>
            <a:schemeClr val="tx1"/>
          </a:solidFill>
          <a:ln w="9525">
            <a:solidFill>
              <a:schemeClr val="tx1"/>
            </a:solidFill>
            <a:round/>
            <a:headEnd/>
            <a:tailEnd/>
          </a:ln>
        </p:spPr>
        <p:txBody>
          <a:bodyPr/>
          <a:lstStyle/>
          <a:p>
            <a:endParaRPr lang="en-US"/>
          </a:p>
        </p:txBody>
      </p:sp>
      <p:sp>
        <p:nvSpPr>
          <p:cNvPr id="116137" name="Freeform 1286"/>
          <p:cNvSpPr>
            <a:spLocks/>
          </p:cNvSpPr>
          <p:nvPr/>
        </p:nvSpPr>
        <p:spPr bwMode="auto">
          <a:xfrm>
            <a:off x="7881938" y="3741738"/>
            <a:ext cx="96837" cy="11112"/>
          </a:xfrm>
          <a:custGeom>
            <a:avLst/>
            <a:gdLst>
              <a:gd name="T0" fmla="*/ 2147483646 w 369"/>
              <a:gd name="T1" fmla="*/ 2147483646 h 40"/>
              <a:gd name="T2" fmla="*/ 2147483646 w 369"/>
              <a:gd name="T3" fmla="*/ 2147483646 h 40"/>
              <a:gd name="T4" fmla="*/ 0 w 369"/>
              <a:gd name="T5" fmla="*/ 0 h 40"/>
              <a:gd name="T6" fmla="*/ 0 w 369"/>
              <a:gd name="T7" fmla="*/ 2147483646 h 40"/>
              <a:gd name="T8" fmla="*/ 2147483646 w 369"/>
              <a:gd name="T9" fmla="*/ 2147483646 h 40"/>
              <a:gd name="T10" fmla="*/ 0 60000 65536"/>
              <a:gd name="T11" fmla="*/ 0 60000 65536"/>
              <a:gd name="T12" fmla="*/ 0 60000 65536"/>
              <a:gd name="T13" fmla="*/ 0 60000 65536"/>
              <a:gd name="T14" fmla="*/ 0 60000 65536"/>
              <a:gd name="T15" fmla="*/ 0 w 369"/>
              <a:gd name="T16" fmla="*/ 0 h 40"/>
              <a:gd name="T17" fmla="*/ 369 w 369"/>
              <a:gd name="T18" fmla="*/ 40 h 40"/>
            </a:gdLst>
            <a:ahLst/>
            <a:cxnLst>
              <a:cxn ang="T10">
                <a:pos x="T0" y="T1"/>
              </a:cxn>
              <a:cxn ang="T11">
                <a:pos x="T2" y="T3"/>
              </a:cxn>
              <a:cxn ang="T12">
                <a:pos x="T4" y="T5"/>
              </a:cxn>
              <a:cxn ang="T13">
                <a:pos x="T6" y="T7"/>
              </a:cxn>
              <a:cxn ang="T14">
                <a:pos x="T8" y="T9"/>
              </a:cxn>
            </a:cxnLst>
            <a:rect l="T15" t="T16" r="T17" b="T18"/>
            <a:pathLst>
              <a:path w="369" h="40">
                <a:moveTo>
                  <a:pt x="369" y="40"/>
                </a:moveTo>
                <a:lnTo>
                  <a:pt x="369" y="31"/>
                </a:lnTo>
                <a:lnTo>
                  <a:pt x="0" y="0"/>
                </a:lnTo>
                <a:lnTo>
                  <a:pt x="0" y="8"/>
                </a:lnTo>
                <a:lnTo>
                  <a:pt x="369" y="40"/>
                </a:lnTo>
                <a:close/>
              </a:path>
            </a:pathLst>
          </a:custGeom>
          <a:solidFill>
            <a:schemeClr val="tx1"/>
          </a:solidFill>
          <a:ln w="0">
            <a:solidFill>
              <a:schemeClr val="tx1"/>
            </a:solidFill>
            <a:round/>
            <a:headEnd/>
            <a:tailEnd/>
          </a:ln>
        </p:spPr>
        <p:txBody>
          <a:bodyPr/>
          <a:lstStyle/>
          <a:p>
            <a:endParaRPr lang="en-US"/>
          </a:p>
        </p:txBody>
      </p:sp>
      <p:grpSp>
        <p:nvGrpSpPr>
          <p:cNvPr id="116138" name="Group 1322"/>
          <p:cNvGrpSpPr>
            <a:grpSpLocks/>
          </p:cNvGrpSpPr>
          <p:nvPr/>
        </p:nvGrpSpPr>
        <p:grpSpPr bwMode="auto">
          <a:xfrm rot="-5400000">
            <a:off x="5194300" y="1800226"/>
            <a:ext cx="484187" cy="176212"/>
            <a:chOff x="2872" y="1516"/>
            <a:chExt cx="305" cy="111"/>
          </a:xfrm>
        </p:grpSpPr>
        <p:sp>
          <p:nvSpPr>
            <p:cNvPr id="116183" name="Freeform 1287"/>
            <p:cNvSpPr>
              <a:spLocks/>
            </p:cNvSpPr>
            <p:nvPr/>
          </p:nvSpPr>
          <p:spPr bwMode="auto">
            <a:xfrm>
              <a:off x="2872" y="1550"/>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254"/>
                  </a:moveTo>
                  <a:lnTo>
                    <a:pt x="1139" y="0"/>
                  </a:lnTo>
                  <a:lnTo>
                    <a:pt x="0" y="254"/>
                  </a:lnTo>
                  <a:lnTo>
                    <a:pt x="1139" y="254"/>
                  </a:lnTo>
                  <a:close/>
                </a:path>
              </a:pathLst>
            </a:custGeom>
            <a:solidFill>
              <a:schemeClr val="tx1"/>
            </a:solidFill>
            <a:ln w="9525">
              <a:solidFill>
                <a:schemeClr val="tx1"/>
              </a:solidFill>
              <a:round/>
              <a:headEnd/>
              <a:tailEnd/>
            </a:ln>
          </p:spPr>
          <p:txBody>
            <a:bodyPr/>
            <a:lstStyle/>
            <a:p>
              <a:endParaRPr lang="en-US"/>
            </a:p>
          </p:txBody>
        </p:sp>
        <p:sp>
          <p:nvSpPr>
            <p:cNvPr id="116184" name="Freeform 1288"/>
            <p:cNvSpPr>
              <a:spLocks/>
            </p:cNvSpPr>
            <p:nvPr/>
          </p:nvSpPr>
          <p:spPr bwMode="auto">
            <a:xfrm>
              <a:off x="2872" y="1550"/>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0"/>
                  </a:moveTo>
                  <a:lnTo>
                    <a:pt x="0" y="254"/>
                  </a:lnTo>
                  <a:lnTo>
                    <a:pt x="0" y="0"/>
                  </a:lnTo>
                  <a:lnTo>
                    <a:pt x="1139" y="0"/>
                  </a:lnTo>
                  <a:close/>
                </a:path>
              </a:pathLst>
            </a:custGeom>
            <a:solidFill>
              <a:schemeClr val="tx1"/>
            </a:solidFill>
            <a:ln w="9525">
              <a:solidFill>
                <a:schemeClr val="tx1"/>
              </a:solidFill>
              <a:round/>
              <a:headEnd/>
              <a:tailEnd/>
            </a:ln>
          </p:spPr>
          <p:txBody>
            <a:bodyPr/>
            <a:lstStyle/>
            <a:p>
              <a:endParaRPr lang="en-US"/>
            </a:p>
          </p:txBody>
        </p:sp>
        <p:sp>
          <p:nvSpPr>
            <p:cNvPr id="116185" name="Rectangle 1289"/>
            <p:cNvSpPr>
              <a:spLocks noChangeArrowheads="1"/>
            </p:cNvSpPr>
            <p:nvPr/>
          </p:nvSpPr>
          <p:spPr bwMode="auto">
            <a:xfrm>
              <a:off x="2872" y="1550"/>
              <a:ext cx="190" cy="4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186" name="Freeform 1290"/>
            <p:cNvSpPr>
              <a:spLocks/>
            </p:cNvSpPr>
            <p:nvPr/>
          </p:nvSpPr>
          <p:spPr bwMode="auto">
            <a:xfrm>
              <a:off x="3028" y="1516"/>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9525">
              <a:solidFill>
                <a:schemeClr val="tx1"/>
              </a:solidFill>
              <a:round/>
              <a:headEnd/>
              <a:tailEnd/>
            </a:ln>
          </p:spPr>
          <p:txBody>
            <a:bodyPr/>
            <a:lstStyle/>
            <a:p>
              <a:endParaRPr lang="en-US"/>
            </a:p>
          </p:txBody>
        </p:sp>
        <p:sp>
          <p:nvSpPr>
            <p:cNvPr id="116187" name="Freeform 1291"/>
            <p:cNvSpPr>
              <a:spLocks/>
            </p:cNvSpPr>
            <p:nvPr/>
          </p:nvSpPr>
          <p:spPr bwMode="auto">
            <a:xfrm>
              <a:off x="3028" y="1516"/>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0">
              <a:solidFill>
                <a:schemeClr val="tx1"/>
              </a:solidFill>
              <a:round/>
              <a:headEnd/>
              <a:tailEnd/>
            </a:ln>
          </p:spPr>
          <p:txBody>
            <a:bodyPr/>
            <a:lstStyle/>
            <a:p>
              <a:endParaRPr lang="en-US"/>
            </a:p>
          </p:txBody>
        </p:sp>
        <p:sp>
          <p:nvSpPr>
            <p:cNvPr id="116188" name="Freeform 1292"/>
            <p:cNvSpPr>
              <a:spLocks/>
            </p:cNvSpPr>
            <p:nvPr/>
          </p:nvSpPr>
          <p:spPr bwMode="auto">
            <a:xfrm>
              <a:off x="3028" y="1571"/>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9525">
              <a:solidFill>
                <a:schemeClr val="tx1"/>
              </a:solidFill>
              <a:round/>
              <a:headEnd/>
              <a:tailEnd/>
            </a:ln>
          </p:spPr>
          <p:txBody>
            <a:bodyPr/>
            <a:lstStyle/>
            <a:p>
              <a:endParaRPr lang="en-US"/>
            </a:p>
          </p:txBody>
        </p:sp>
        <p:sp>
          <p:nvSpPr>
            <p:cNvPr id="116189" name="Freeform 1293"/>
            <p:cNvSpPr>
              <a:spLocks/>
            </p:cNvSpPr>
            <p:nvPr/>
          </p:nvSpPr>
          <p:spPr bwMode="auto">
            <a:xfrm>
              <a:off x="3028" y="1571"/>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0">
              <a:solidFill>
                <a:schemeClr val="tx1"/>
              </a:solidFill>
              <a:round/>
              <a:headEnd/>
              <a:tailEnd/>
            </a:ln>
          </p:spPr>
          <p:txBody>
            <a:bodyPr/>
            <a:lstStyle/>
            <a:p>
              <a:endParaRPr lang="en-US"/>
            </a:p>
          </p:txBody>
        </p:sp>
      </p:grpSp>
      <p:grpSp>
        <p:nvGrpSpPr>
          <p:cNvPr id="116139" name="Group 1321"/>
          <p:cNvGrpSpPr>
            <a:grpSpLocks/>
          </p:cNvGrpSpPr>
          <p:nvPr/>
        </p:nvGrpSpPr>
        <p:grpSpPr bwMode="auto">
          <a:xfrm rot="-5400000">
            <a:off x="7517607" y="5845968"/>
            <a:ext cx="781050" cy="176213"/>
            <a:chOff x="2602" y="2445"/>
            <a:chExt cx="492" cy="111"/>
          </a:xfrm>
        </p:grpSpPr>
        <p:sp>
          <p:nvSpPr>
            <p:cNvPr id="116176" name="Freeform 1294"/>
            <p:cNvSpPr>
              <a:spLocks/>
            </p:cNvSpPr>
            <p:nvPr/>
          </p:nvSpPr>
          <p:spPr bwMode="auto">
            <a:xfrm>
              <a:off x="2790" y="2479"/>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253"/>
                  </a:moveTo>
                  <a:lnTo>
                    <a:pt x="1140" y="0"/>
                  </a:lnTo>
                  <a:lnTo>
                    <a:pt x="0" y="253"/>
                  </a:lnTo>
                  <a:lnTo>
                    <a:pt x="1140" y="253"/>
                  </a:lnTo>
                  <a:close/>
                </a:path>
              </a:pathLst>
            </a:custGeom>
            <a:solidFill>
              <a:schemeClr val="tx1"/>
            </a:solidFill>
            <a:ln w="9525">
              <a:solidFill>
                <a:schemeClr val="tx1"/>
              </a:solidFill>
              <a:round/>
              <a:headEnd/>
              <a:tailEnd/>
            </a:ln>
          </p:spPr>
          <p:txBody>
            <a:bodyPr/>
            <a:lstStyle/>
            <a:p>
              <a:endParaRPr lang="en-US"/>
            </a:p>
          </p:txBody>
        </p:sp>
        <p:sp>
          <p:nvSpPr>
            <p:cNvPr id="116177" name="Freeform 1295"/>
            <p:cNvSpPr>
              <a:spLocks/>
            </p:cNvSpPr>
            <p:nvPr/>
          </p:nvSpPr>
          <p:spPr bwMode="auto">
            <a:xfrm>
              <a:off x="2790" y="2479"/>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0"/>
                  </a:moveTo>
                  <a:lnTo>
                    <a:pt x="0" y="253"/>
                  </a:lnTo>
                  <a:lnTo>
                    <a:pt x="0" y="0"/>
                  </a:lnTo>
                  <a:lnTo>
                    <a:pt x="1140" y="0"/>
                  </a:lnTo>
                  <a:close/>
                </a:path>
              </a:pathLst>
            </a:custGeom>
            <a:solidFill>
              <a:schemeClr val="tx1"/>
            </a:solidFill>
            <a:ln w="9525">
              <a:solidFill>
                <a:schemeClr val="tx1"/>
              </a:solidFill>
              <a:round/>
              <a:headEnd/>
              <a:tailEnd/>
            </a:ln>
          </p:spPr>
          <p:txBody>
            <a:bodyPr/>
            <a:lstStyle/>
            <a:p>
              <a:endParaRPr lang="en-US"/>
            </a:p>
          </p:txBody>
        </p:sp>
        <p:sp>
          <p:nvSpPr>
            <p:cNvPr id="116178" name="Rectangle 1296"/>
            <p:cNvSpPr>
              <a:spLocks noChangeArrowheads="1"/>
            </p:cNvSpPr>
            <p:nvPr/>
          </p:nvSpPr>
          <p:spPr bwMode="auto">
            <a:xfrm>
              <a:off x="2602" y="2479"/>
              <a:ext cx="378" cy="4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179" name="Freeform 1297"/>
            <p:cNvSpPr>
              <a:spLocks/>
            </p:cNvSpPr>
            <p:nvPr/>
          </p:nvSpPr>
          <p:spPr bwMode="auto">
            <a:xfrm>
              <a:off x="2946" y="2445"/>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9525">
              <a:solidFill>
                <a:schemeClr val="tx1"/>
              </a:solidFill>
              <a:round/>
              <a:headEnd/>
              <a:tailEnd/>
            </a:ln>
          </p:spPr>
          <p:txBody>
            <a:bodyPr/>
            <a:lstStyle/>
            <a:p>
              <a:endParaRPr lang="en-US"/>
            </a:p>
          </p:txBody>
        </p:sp>
        <p:sp>
          <p:nvSpPr>
            <p:cNvPr id="116180" name="Freeform 1298"/>
            <p:cNvSpPr>
              <a:spLocks/>
            </p:cNvSpPr>
            <p:nvPr/>
          </p:nvSpPr>
          <p:spPr bwMode="auto">
            <a:xfrm>
              <a:off x="2946" y="2445"/>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0">
              <a:solidFill>
                <a:schemeClr val="tx1"/>
              </a:solidFill>
              <a:round/>
              <a:headEnd/>
              <a:tailEnd/>
            </a:ln>
          </p:spPr>
          <p:txBody>
            <a:bodyPr/>
            <a:lstStyle/>
            <a:p>
              <a:endParaRPr lang="en-US"/>
            </a:p>
          </p:txBody>
        </p:sp>
        <p:sp>
          <p:nvSpPr>
            <p:cNvPr id="116181" name="Freeform 1299"/>
            <p:cNvSpPr>
              <a:spLocks/>
            </p:cNvSpPr>
            <p:nvPr/>
          </p:nvSpPr>
          <p:spPr bwMode="auto">
            <a:xfrm>
              <a:off x="2946" y="2501"/>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9525">
              <a:solidFill>
                <a:schemeClr val="tx1"/>
              </a:solidFill>
              <a:round/>
              <a:headEnd/>
              <a:tailEnd/>
            </a:ln>
          </p:spPr>
          <p:txBody>
            <a:bodyPr/>
            <a:lstStyle/>
            <a:p>
              <a:endParaRPr lang="en-US"/>
            </a:p>
          </p:txBody>
        </p:sp>
        <p:sp>
          <p:nvSpPr>
            <p:cNvPr id="116182" name="Freeform 1300"/>
            <p:cNvSpPr>
              <a:spLocks/>
            </p:cNvSpPr>
            <p:nvPr/>
          </p:nvSpPr>
          <p:spPr bwMode="auto">
            <a:xfrm>
              <a:off x="2946" y="2501"/>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0">
              <a:solidFill>
                <a:schemeClr val="tx1"/>
              </a:solidFill>
              <a:round/>
              <a:headEnd/>
              <a:tailEnd/>
            </a:ln>
          </p:spPr>
          <p:txBody>
            <a:bodyPr/>
            <a:lstStyle/>
            <a:p>
              <a:endParaRPr lang="en-US"/>
            </a:p>
          </p:txBody>
        </p:sp>
      </p:grpSp>
      <p:grpSp>
        <p:nvGrpSpPr>
          <p:cNvPr id="116140" name="Group 1301"/>
          <p:cNvGrpSpPr>
            <a:grpSpLocks/>
          </p:cNvGrpSpPr>
          <p:nvPr/>
        </p:nvGrpSpPr>
        <p:grpSpPr bwMode="auto">
          <a:xfrm>
            <a:off x="5819775" y="2306638"/>
            <a:ext cx="144463" cy="298450"/>
            <a:chOff x="5220" y="2631"/>
            <a:chExt cx="91" cy="188"/>
          </a:xfrm>
        </p:grpSpPr>
        <p:sp>
          <p:nvSpPr>
            <p:cNvPr id="116157" name="Freeform 1302"/>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9525">
              <a:solidFill>
                <a:schemeClr val="tx1"/>
              </a:solidFill>
              <a:round/>
              <a:headEnd/>
              <a:tailEnd/>
            </a:ln>
          </p:spPr>
          <p:txBody>
            <a:bodyPr/>
            <a:lstStyle/>
            <a:p>
              <a:endParaRPr lang="en-US"/>
            </a:p>
          </p:txBody>
        </p:sp>
        <p:sp>
          <p:nvSpPr>
            <p:cNvPr id="116158" name="Freeform 1303"/>
            <p:cNvSpPr>
              <a:spLocks/>
            </p:cNvSpPr>
            <p:nvPr/>
          </p:nvSpPr>
          <p:spPr bwMode="auto">
            <a:xfrm>
              <a:off x="5272" y="2631"/>
              <a:ext cx="39" cy="11"/>
            </a:xfrm>
            <a:custGeom>
              <a:avLst/>
              <a:gdLst>
                <a:gd name="T0" fmla="*/ 0 w 238"/>
                <a:gd name="T1" fmla="*/ 0 h 65"/>
                <a:gd name="T2" fmla="*/ 0 w 238"/>
                <a:gd name="T3" fmla="*/ 0 h 65"/>
                <a:gd name="T4" fmla="*/ 0 w 238"/>
                <a:gd name="T5" fmla="*/ 0 h 65"/>
                <a:gd name="T6" fmla="*/ 0 w 238"/>
                <a:gd name="T7" fmla="*/ 0 h 65"/>
                <a:gd name="T8" fmla="*/ 0 60000 65536"/>
                <a:gd name="T9" fmla="*/ 0 60000 65536"/>
                <a:gd name="T10" fmla="*/ 0 60000 65536"/>
                <a:gd name="T11" fmla="*/ 0 60000 65536"/>
                <a:gd name="T12" fmla="*/ 0 w 238"/>
                <a:gd name="T13" fmla="*/ 0 h 65"/>
                <a:gd name="T14" fmla="*/ 238 w 238"/>
                <a:gd name="T15" fmla="*/ 65 h 65"/>
              </a:gdLst>
              <a:ahLst/>
              <a:cxnLst>
                <a:cxn ang="T8">
                  <a:pos x="T0" y="T1"/>
                </a:cxn>
                <a:cxn ang="T9">
                  <a:pos x="T2" y="T3"/>
                </a:cxn>
                <a:cxn ang="T10">
                  <a:pos x="T4" y="T5"/>
                </a:cxn>
                <a:cxn ang="T11">
                  <a:pos x="T6" y="T7"/>
                </a:cxn>
              </a:cxnLst>
              <a:rect l="T12" t="T13" r="T14" b="T15"/>
              <a:pathLst>
                <a:path w="238" h="65">
                  <a:moveTo>
                    <a:pt x="79" y="65"/>
                  </a:moveTo>
                  <a:lnTo>
                    <a:pt x="0" y="7"/>
                  </a:lnTo>
                  <a:lnTo>
                    <a:pt x="238" y="0"/>
                  </a:lnTo>
                  <a:lnTo>
                    <a:pt x="79" y="65"/>
                  </a:lnTo>
                  <a:close/>
                </a:path>
              </a:pathLst>
            </a:custGeom>
            <a:solidFill>
              <a:schemeClr val="tx1"/>
            </a:solidFill>
            <a:ln w="0">
              <a:solidFill>
                <a:schemeClr val="tx1"/>
              </a:solidFill>
              <a:round/>
              <a:headEnd/>
              <a:tailEnd/>
            </a:ln>
          </p:spPr>
          <p:txBody>
            <a:bodyPr/>
            <a:lstStyle/>
            <a:p>
              <a:endParaRPr lang="en-US"/>
            </a:p>
          </p:txBody>
        </p:sp>
        <p:sp>
          <p:nvSpPr>
            <p:cNvPr id="116159" name="Freeform 1304"/>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9525">
              <a:solidFill>
                <a:schemeClr val="tx1"/>
              </a:solidFill>
              <a:round/>
              <a:headEnd/>
              <a:tailEnd/>
            </a:ln>
          </p:spPr>
          <p:txBody>
            <a:bodyPr/>
            <a:lstStyle/>
            <a:p>
              <a:endParaRPr lang="en-US"/>
            </a:p>
          </p:txBody>
        </p:sp>
        <p:sp>
          <p:nvSpPr>
            <p:cNvPr id="116160" name="Freeform 1305"/>
            <p:cNvSpPr>
              <a:spLocks/>
            </p:cNvSpPr>
            <p:nvPr/>
          </p:nvSpPr>
          <p:spPr bwMode="auto">
            <a:xfrm>
              <a:off x="5282" y="2631"/>
              <a:ext cx="29" cy="27"/>
            </a:xfrm>
            <a:custGeom>
              <a:avLst/>
              <a:gdLst>
                <a:gd name="T0" fmla="*/ 0 w 175"/>
                <a:gd name="T1" fmla="*/ 0 h 161"/>
                <a:gd name="T2" fmla="*/ 0 w 175"/>
                <a:gd name="T3" fmla="*/ 0 h 161"/>
                <a:gd name="T4" fmla="*/ 0 w 175"/>
                <a:gd name="T5" fmla="*/ 0 h 161"/>
                <a:gd name="T6" fmla="*/ 0 w 175"/>
                <a:gd name="T7" fmla="*/ 0 h 161"/>
                <a:gd name="T8" fmla="*/ 0 60000 65536"/>
                <a:gd name="T9" fmla="*/ 0 60000 65536"/>
                <a:gd name="T10" fmla="*/ 0 60000 65536"/>
                <a:gd name="T11" fmla="*/ 0 60000 65536"/>
                <a:gd name="T12" fmla="*/ 0 w 175"/>
                <a:gd name="T13" fmla="*/ 0 h 161"/>
                <a:gd name="T14" fmla="*/ 175 w 175"/>
                <a:gd name="T15" fmla="*/ 161 h 161"/>
              </a:gdLst>
              <a:ahLst/>
              <a:cxnLst>
                <a:cxn ang="T8">
                  <a:pos x="T0" y="T1"/>
                </a:cxn>
                <a:cxn ang="T9">
                  <a:pos x="T2" y="T3"/>
                </a:cxn>
                <a:cxn ang="T10">
                  <a:pos x="T4" y="T5"/>
                </a:cxn>
                <a:cxn ang="T11">
                  <a:pos x="T6" y="T7"/>
                </a:cxn>
              </a:cxnLst>
              <a:rect l="T12" t="T13" r="T14" b="T15"/>
              <a:pathLst>
                <a:path w="175" h="161">
                  <a:moveTo>
                    <a:pt x="16" y="65"/>
                  </a:moveTo>
                  <a:lnTo>
                    <a:pt x="0" y="161"/>
                  </a:lnTo>
                  <a:lnTo>
                    <a:pt x="175" y="0"/>
                  </a:lnTo>
                  <a:lnTo>
                    <a:pt x="16" y="65"/>
                  </a:lnTo>
                  <a:close/>
                </a:path>
              </a:pathLst>
            </a:custGeom>
            <a:solidFill>
              <a:schemeClr val="tx1"/>
            </a:solidFill>
            <a:ln w="0">
              <a:solidFill>
                <a:schemeClr val="tx1"/>
              </a:solidFill>
              <a:round/>
              <a:headEnd/>
              <a:tailEnd/>
            </a:ln>
          </p:spPr>
          <p:txBody>
            <a:bodyPr/>
            <a:lstStyle/>
            <a:p>
              <a:endParaRPr lang="en-US"/>
            </a:p>
          </p:txBody>
        </p:sp>
        <p:sp>
          <p:nvSpPr>
            <p:cNvPr id="116161" name="Freeform 1306"/>
            <p:cNvSpPr>
              <a:spLocks/>
            </p:cNvSpPr>
            <p:nvPr/>
          </p:nvSpPr>
          <p:spPr bwMode="auto">
            <a:xfrm>
              <a:off x="5244" y="2637"/>
              <a:ext cx="42" cy="25"/>
            </a:xfrm>
            <a:custGeom>
              <a:avLst/>
              <a:gdLst>
                <a:gd name="T0" fmla="*/ 0 w 253"/>
                <a:gd name="T1" fmla="*/ 0 h 150"/>
                <a:gd name="T2" fmla="*/ 0 w 253"/>
                <a:gd name="T3" fmla="*/ 0 h 150"/>
                <a:gd name="T4" fmla="*/ 0 w 253"/>
                <a:gd name="T5" fmla="*/ 0 h 150"/>
                <a:gd name="T6" fmla="*/ 0 w 253"/>
                <a:gd name="T7" fmla="*/ 0 h 150"/>
                <a:gd name="T8" fmla="*/ 0 60000 65536"/>
                <a:gd name="T9" fmla="*/ 0 60000 65536"/>
                <a:gd name="T10" fmla="*/ 0 60000 65536"/>
                <a:gd name="T11" fmla="*/ 0 60000 65536"/>
                <a:gd name="T12" fmla="*/ 0 w 253"/>
                <a:gd name="T13" fmla="*/ 0 h 150"/>
                <a:gd name="T14" fmla="*/ 253 w 253"/>
                <a:gd name="T15" fmla="*/ 150 h 150"/>
              </a:gdLst>
              <a:ahLst/>
              <a:cxnLst>
                <a:cxn ang="T8">
                  <a:pos x="T0" y="T1"/>
                </a:cxn>
                <a:cxn ang="T9">
                  <a:pos x="T2" y="T3"/>
                </a:cxn>
                <a:cxn ang="T10">
                  <a:pos x="T4" y="T5"/>
                </a:cxn>
                <a:cxn ang="T11">
                  <a:pos x="T6" y="T7"/>
                </a:cxn>
              </a:cxnLst>
              <a:rect l="T12" t="T13" r="T14" b="T15"/>
              <a:pathLst>
                <a:path w="253" h="150">
                  <a:moveTo>
                    <a:pt x="230" y="0"/>
                  </a:moveTo>
                  <a:lnTo>
                    <a:pt x="253" y="59"/>
                  </a:lnTo>
                  <a:lnTo>
                    <a:pt x="0" y="150"/>
                  </a:lnTo>
                  <a:lnTo>
                    <a:pt x="230" y="0"/>
                  </a:lnTo>
                  <a:close/>
                </a:path>
              </a:pathLst>
            </a:custGeom>
            <a:solidFill>
              <a:schemeClr val="tx1"/>
            </a:solidFill>
            <a:ln w="9525">
              <a:solidFill>
                <a:schemeClr val="tx1"/>
              </a:solidFill>
              <a:round/>
              <a:headEnd/>
              <a:tailEnd/>
            </a:ln>
          </p:spPr>
          <p:txBody>
            <a:bodyPr/>
            <a:lstStyle/>
            <a:p>
              <a:endParaRPr lang="en-US"/>
            </a:p>
          </p:txBody>
        </p:sp>
        <p:sp>
          <p:nvSpPr>
            <p:cNvPr id="116162" name="Freeform 1307"/>
            <p:cNvSpPr>
              <a:spLocks/>
            </p:cNvSpPr>
            <p:nvPr/>
          </p:nvSpPr>
          <p:spPr bwMode="auto">
            <a:xfrm>
              <a:off x="5244" y="2647"/>
              <a:ext cx="42" cy="23"/>
            </a:xfrm>
            <a:custGeom>
              <a:avLst/>
              <a:gdLst>
                <a:gd name="T0" fmla="*/ 0 w 253"/>
                <a:gd name="T1" fmla="*/ 0 h 135"/>
                <a:gd name="T2" fmla="*/ 0 w 253"/>
                <a:gd name="T3" fmla="*/ 0 h 135"/>
                <a:gd name="T4" fmla="*/ 0 w 253"/>
                <a:gd name="T5" fmla="*/ 0 h 135"/>
                <a:gd name="T6" fmla="*/ 0 w 253"/>
                <a:gd name="T7" fmla="*/ 0 h 135"/>
                <a:gd name="T8" fmla="*/ 0 60000 65536"/>
                <a:gd name="T9" fmla="*/ 0 60000 65536"/>
                <a:gd name="T10" fmla="*/ 0 60000 65536"/>
                <a:gd name="T11" fmla="*/ 0 60000 65536"/>
                <a:gd name="T12" fmla="*/ 0 w 253"/>
                <a:gd name="T13" fmla="*/ 0 h 135"/>
                <a:gd name="T14" fmla="*/ 253 w 253"/>
                <a:gd name="T15" fmla="*/ 135 h 135"/>
              </a:gdLst>
              <a:ahLst/>
              <a:cxnLst>
                <a:cxn ang="T8">
                  <a:pos x="T0" y="T1"/>
                </a:cxn>
                <a:cxn ang="T9">
                  <a:pos x="T2" y="T3"/>
                </a:cxn>
                <a:cxn ang="T10">
                  <a:pos x="T4" y="T5"/>
                </a:cxn>
                <a:cxn ang="T11">
                  <a:pos x="T6" y="T7"/>
                </a:cxn>
              </a:cxnLst>
              <a:rect l="T12" t="T13" r="T14" b="T15"/>
              <a:pathLst>
                <a:path w="253" h="135">
                  <a:moveTo>
                    <a:pt x="253" y="0"/>
                  </a:moveTo>
                  <a:lnTo>
                    <a:pt x="0" y="91"/>
                  </a:lnTo>
                  <a:lnTo>
                    <a:pt x="47" y="135"/>
                  </a:lnTo>
                  <a:lnTo>
                    <a:pt x="253" y="0"/>
                  </a:lnTo>
                  <a:close/>
                </a:path>
              </a:pathLst>
            </a:custGeom>
            <a:solidFill>
              <a:schemeClr val="tx1"/>
            </a:solidFill>
            <a:ln w="9525">
              <a:solidFill>
                <a:schemeClr val="tx1"/>
              </a:solidFill>
              <a:round/>
              <a:headEnd/>
              <a:tailEnd/>
            </a:ln>
          </p:spPr>
          <p:txBody>
            <a:bodyPr/>
            <a:lstStyle/>
            <a:p>
              <a:endParaRPr lang="en-US"/>
            </a:p>
          </p:txBody>
        </p:sp>
        <p:sp>
          <p:nvSpPr>
            <p:cNvPr id="116163" name="Freeform 1308"/>
            <p:cNvSpPr>
              <a:spLocks/>
            </p:cNvSpPr>
            <p:nvPr/>
          </p:nvSpPr>
          <p:spPr bwMode="auto">
            <a:xfrm>
              <a:off x="5244" y="2637"/>
              <a:ext cx="42" cy="33"/>
            </a:xfrm>
            <a:custGeom>
              <a:avLst/>
              <a:gdLst>
                <a:gd name="T0" fmla="*/ 0 w 253"/>
                <a:gd name="T1" fmla="*/ 0 h 194"/>
                <a:gd name="T2" fmla="*/ 0 w 253"/>
                <a:gd name="T3" fmla="*/ 0 h 194"/>
                <a:gd name="T4" fmla="*/ 0 w 253"/>
                <a:gd name="T5" fmla="*/ 0 h 194"/>
                <a:gd name="T6" fmla="*/ 0 w 253"/>
                <a:gd name="T7" fmla="*/ 0 h 194"/>
                <a:gd name="T8" fmla="*/ 0 w 253"/>
                <a:gd name="T9" fmla="*/ 0 h 194"/>
                <a:gd name="T10" fmla="*/ 0 60000 65536"/>
                <a:gd name="T11" fmla="*/ 0 60000 65536"/>
                <a:gd name="T12" fmla="*/ 0 60000 65536"/>
                <a:gd name="T13" fmla="*/ 0 60000 65536"/>
                <a:gd name="T14" fmla="*/ 0 60000 65536"/>
                <a:gd name="T15" fmla="*/ 0 w 253"/>
                <a:gd name="T16" fmla="*/ 0 h 194"/>
                <a:gd name="T17" fmla="*/ 253 w 253"/>
                <a:gd name="T18" fmla="*/ 194 h 194"/>
              </a:gdLst>
              <a:ahLst/>
              <a:cxnLst>
                <a:cxn ang="T10">
                  <a:pos x="T0" y="T1"/>
                </a:cxn>
                <a:cxn ang="T11">
                  <a:pos x="T2" y="T3"/>
                </a:cxn>
                <a:cxn ang="T12">
                  <a:pos x="T4" y="T5"/>
                </a:cxn>
                <a:cxn ang="T13">
                  <a:pos x="T6" y="T7"/>
                </a:cxn>
                <a:cxn ang="T14">
                  <a:pos x="T8" y="T9"/>
                </a:cxn>
              </a:cxnLst>
              <a:rect l="T15" t="T16" r="T17" b="T18"/>
              <a:pathLst>
                <a:path w="253" h="194">
                  <a:moveTo>
                    <a:pt x="230" y="0"/>
                  </a:moveTo>
                  <a:lnTo>
                    <a:pt x="253" y="59"/>
                  </a:lnTo>
                  <a:lnTo>
                    <a:pt x="47" y="194"/>
                  </a:lnTo>
                  <a:lnTo>
                    <a:pt x="0" y="150"/>
                  </a:lnTo>
                  <a:lnTo>
                    <a:pt x="230" y="0"/>
                  </a:lnTo>
                  <a:close/>
                </a:path>
              </a:pathLst>
            </a:custGeom>
            <a:solidFill>
              <a:schemeClr val="tx1"/>
            </a:solidFill>
            <a:ln w="0">
              <a:solidFill>
                <a:schemeClr val="tx1"/>
              </a:solidFill>
              <a:round/>
              <a:headEnd/>
              <a:tailEnd/>
            </a:ln>
          </p:spPr>
          <p:txBody>
            <a:bodyPr/>
            <a:lstStyle/>
            <a:p>
              <a:endParaRPr lang="en-US"/>
            </a:p>
          </p:txBody>
        </p:sp>
        <p:sp>
          <p:nvSpPr>
            <p:cNvPr id="116164" name="Freeform 1309"/>
            <p:cNvSpPr>
              <a:spLocks/>
            </p:cNvSpPr>
            <p:nvPr/>
          </p:nvSpPr>
          <p:spPr bwMode="auto">
            <a:xfrm>
              <a:off x="5222" y="2662"/>
              <a:ext cx="30" cy="40"/>
            </a:xfrm>
            <a:custGeom>
              <a:avLst/>
              <a:gdLst>
                <a:gd name="T0" fmla="*/ 0 w 184"/>
                <a:gd name="T1" fmla="*/ 0 h 240"/>
                <a:gd name="T2" fmla="*/ 0 w 184"/>
                <a:gd name="T3" fmla="*/ 0 h 240"/>
                <a:gd name="T4" fmla="*/ 0 w 184"/>
                <a:gd name="T5" fmla="*/ 0 h 240"/>
                <a:gd name="T6" fmla="*/ 0 w 184"/>
                <a:gd name="T7" fmla="*/ 0 h 240"/>
                <a:gd name="T8" fmla="*/ 0 60000 65536"/>
                <a:gd name="T9" fmla="*/ 0 60000 65536"/>
                <a:gd name="T10" fmla="*/ 0 60000 65536"/>
                <a:gd name="T11" fmla="*/ 0 60000 65536"/>
                <a:gd name="T12" fmla="*/ 0 w 184"/>
                <a:gd name="T13" fmla="*/ 0 h 240"/>
                <a:gd name="T14" fmla="*/ 184 w 184"/>
                <a:gd name="T15" fmla="*/ 240 h 240"/>
              </a:gdLst>
              <a:ahLst/>
              <a:cxnLst>
                <a:cxn ang="T8">
                  <a:pos x="T0" y="T1"/>
                </a:cxn>
                <a:cxn ang="T9">
                  <a:pos x="T2" y="T3"/>
                </a:cxn>
                <a:cxn ang="T10">
                  <a:pos x="T4" y="T5"/>
                </a:cxn>
                <a:cxn ang="T11">
                  <a:pos x="T6" y="T7"/>
                </a:cxn>
              </a:cxnLst>
              <a:rect l="T12" t="T13" r="T14" b="T15"/>
              <a:pathLst>
                <a:path w="184" h="240">
                  <a:moveTo>
                    <a:pt x="137" y="0"/>
                  </a:moveTo>
                  <a:lnTo>
                    <a:pt x="184" y="44"/>
                  </a:lnTo>
                  <a:lnTo>
                    <a:pt x="0" y="240"/>
                  </a:lnTo>
                  <a:lnTo>
                    <a:pt x="137" y="0"/>
                  </a:lnTo>
                  <a:close/>
                </a:path>
              </a:pathLst>
            </a:custGeom>
            <a:solidFill>
              <a:schemeClr val="tx1"/>
            </a:solidFill>
            <a:ln w="9525">
              <a:solidFill>
                <a:schemeClr val="tx1"/>
              </a:solidFill>
              <a:round/>
              <a:headEnd/>
              <a:tailEnd/>
            </a:ln>
          </p:spPr>
          <p:txBody>
            <a:bodyPr/>
            <a:lstStyle/>
            <a:p>
              <a:endParaRPr lang="en-US"/>
            </a:p>
          </p:txBody>
        </p:sp>
        <p:sp>
          <p:nvSpPr>
            <p:cNvPr id="116165" name="Freeform 1310"/>
            <p:cNvSpPr>
              <a:spLocks/>
            </p:cNvSpPr>
            <p:nvPr/>
          </p:nvSpPr>
          <p:spPr bwMode="auto">
            <a:xfrm>
              <a:off x="5222" y="2670"/>
              <a:ext cx="30" cy="35"/>
            </a:xfrm>
            <a:custGeom>
              <a:avLst/>
              <a:gdLst>
                <a:gd name="T0" fmla="*/ 0 w 184"/>
                <a:gd name="T1" fmla="*/ 0 h 214"/>
                <a:gd name="T2" fmla="*/ 0 w 184"/>
                <a:gd name="T3" fmla="*/ 0 h 214"/>
                <a:gd name="T4" fmla="*/ 0 w 184"/>
                <a:gd name="T5" fmla="*/ 0 h 214"/>
                <a:gd name="T6" fmla="*/ 0 w 184"/>
                <a:gd name="T7" fmla="*/ 0 h 214"/>
                <a:gd name="T8" fmla="*/ 0 60000 65536"/>
                <a:gd name="T9" fmla="*/ 0 60000 65536"/>
                <a:gd name="T10" fmla="*/ 0 60000 65536"/>
                <a:gd name="T11" fmla="*/ 0 60000 65536"/>
                <a:gd name="T12" fmla="*/ 0 w 184"/>
                <a:gd name="T13" fmla="*/ 0 h 214"/>
                <a:gd name="T14" fmla="*/ 184 w 184"/>
                <a:gd name="T15" fmla="*/ 214 h 214"/>
              </a:gdLst>
              <a:ahLst/>
              <a:cxnLst>
                <a:cxn ang="T8">
                  <a:pos x="T0" y="T1"/>
                </a:cxn>
                <a:cxn ang="T9">
                  <a:pos x="T2" y="T3"/>
                </a:cxn>
                <a:cxn ang="T10">
                  <a:pos x="T4" y="T5"/>
                </a:cxn>
                <a:cxn ang="T11">
                  <a:pos x="T6" y="T7"/>
                </a:cxn>
              </a:cxnLst>
              <a:rect l="T12" t="T13" r="T14" b="T15"/>
              <a:pathLst>
                <a:path w="184" h="214">
                  <a:moveTo>
                    <a:pt x="184" y="0"/>
                  </a:moveTo>
                  <a:lnTo>
                    <a:pt x="0" y="196"/>
                  </a:lnTo>
                  <a:lnTo>
                    <a:pt x="62" y="214"/>
                  </a:lnTo>
                  <a:lnTo>
                    <a:pt x="184" y="0"/>
                  </a:lnTo>
                  <a:close/>
                </a:path>
              </a:pathLst>
            </a:custGeom>
            <a:solidFill>
              <a:schemeClr val="tx1"/>
            </a:solidFill>
            <a:ln w="9525">
              <a:solidFill>
                <a:schemeClr val="tx1"/>
              </a:solidFill>
              <a:round/>
              <a:headEnd/>
              <a:tailEnd/>
            </a:ln>
          </p:spPr>
          <p:txBody>
            <a:bodyPr/>
            <a:lstStyle/>
            <a:p>
              <a:endParaRPr lang="en-US"/>
            </a:p>
          </p:txBody>
        </p:sp>
        <p:sp>
          <p:nvSpPr>
            <p:cNvPr id="116166" name="Freeform 1311"/>
            <p:cNvSpPr>
              <a:spLocks/>
            </p:cNvSpPr>
            <p:nvPr/>
          </p:nvSpPr>
          <p:spPr bwMode="auto">
            <a:xfrm>
              <a:off x="5222" y="2662"/>
              <a:ext cx="30" cy="43"/>
            </a:xfrm>
            <a:custGeom>
              <a:avLst/>
              <a:gdLst>
                <a:gd name="T0" fmla="*/ 0 w 184"/>
                <a:gd name="T1" fmla="*/ 0 h 258"/>
                <a:gd name="T2" fmla="*/ 0 w 184"/>
                <a:gd name="T3" fmla="*/ 0 h 258"/>
                <a:gd name="T4" fmla="*/ 0 w 184"/>
                <a:gd name="T5" fmla="*/ 0 h 258"/>
                <a:gd name="T6" fmla="*/ 0 w 184"/>
                <a:gd name="T7" fmla="*/ 0 h 258"/>
                <a:gd name="T8" fmla="*/ 0 w 184"/>
                <a:gd name="T9" fmla="*/ 0 h 258"/>
                <a:gd name="T10" fmla="*/ 0 60000 65536"/>
                <a:gd name="T11" fmla="*/ 0 60000 65536"/>
                <a:gd name="T12" fmla="*/ 0 60000 65536"/>
                <a:gd name="T13" fmla="*/ 0 60000 65536"/>
                <a:gd name="T14" fmla="*/ 0 60000 65536"/>
                <a:gd name="T15" fmla="*/ 0 w 184"/>
                <a:gd name="T16" fmla="*/ 0 h 258"/>
                <a:gd name="T17" fmla="*/ 184 w 184"/>
                <a:gd name="T18" fmla="*/ 258 h 258"/>
              </a:gdLst>
              <a:ahLst/>
              <a:cxnLst>
                <a:cxn ang="T10">
                  <a:pos x="T0" y="T1"/>
                </a:cxn>
                <a:cxn ang="T11">
                  <a:pos x="T2" y="T3"/>
                </a:cxn>
                <a:cxn ang="T12">
                  <a:pos x="T4" y="T5"/>
                </a:cxn>
                <a:cxn ang="T13">
                  <a:pos x="T6" y="T7"/>
                </a:cxn>
                <a:cxn ang="T14">
                  <a:pos x="T8" y="T9"/>
                </a:cxn>
              </a:cxnLst>
              <a:rect l="T15" t="T16" r="T17" b="T18"/>
              <a:pathLst>
                <a:path w="184" h="258">
                  <a:moveTo>
                    <a:pt x="137" y="0"/>
                  </a:moveTo>
                  <a:lnTo>
                    <a:pt x="184" y="44"/>
                  </a:lnTo>
                  <a:lnTo>
                    <a:pt x="62" y="258"/>
                  </a:lnTo>
                  <a:lnTo>
                    <a:pt x="0" y="240"/>
                  </a:lnTo>
                  <a:lnTo>
                    <a:pt x="137" y="0"/>
                  </a:lnTo>
                  <a:close/>
                </a:path>
              </a:pathLst>
            </a:custGeom>
            <a:solidFill>
              <a:schemeClr val="tx1"/>
            </a:solidFill>
            <a:ln w="0">
              <a:solidFill>
                <a:schemeClr val="tx1"/>
              </a:solidFill>
              <a:round/>
              <a:headEnd/>
              <a:tailEnd/>
            </a:ln>
          </p:spPr>
          <p:txBody>
            <a:bodyPr/>
            <a:lstStyle/>
            <a:p>
              <a:endParaRPr lang="en-US"/>
            </a:p>
          </p:txBody>
        </p:sp>
        <p:sp>
          <p:nvSpPr>
            <p:cNvPr id="116167" name="Freeform 1312"/>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60000 65536"/>
                <a:gd name="T9" fmla="*/ 0 60000 65536"/>
                <a:gd name="T10" fmla="*/ 0 60000 65536"/>
                <a:gd name="T11" fmla="*/ 0 60000 65536"/>
                <a:gd name="T12" fmla="*/ 0 w 74"/>
                <a:gd name="T13" fmla="*/ 0 h 276"/>
                <a:gd name="T14" fmla="*/ 74 w 74"/>
                <a:gd name="T15" fmla="*/ 276 h 276"/>
              </a:gdLst>
              <a:ahLst/>
              <a:cxnLst>
                <a:cxn ang="T8">
                  <a:pos x="T0" y="T1"/>
                </a:cxn>
                <a:cxn ang="T9">
                  <a:pos x="T2" y="T3"/>
                </a:cxn>
                <a:cxn ang="T10">
                  <a:pos x="T4" y="T5"/>
                </a:cxn>
                <a:cxn ang="T11">
                  <a:pos x="T6" y="T7"/>
                </a:cxn>
              </a:cxnLst>
              <a:rect l="T12" t="T13" r="T14" b="T15"/>
              <a:pathLst>
                <a:path w="74" h="276">
                  <a:moveTo>
                    <a:pt x="12" y="0"/>
                  </a:moveTo>
                  <a:lnTo>
                    <a:pt x="74" y="18"/>
                  </a:lnTo>
                  <a:lnTo>
                    <a:pt x="0" y="276"/>
                  </a:lnTo>
                  <a:lnTo>
                    <a:pt x="12" y="0"/>
                  </a:lnTo>
                  <a:close/>
                </a:path>
              </a:pathLst>
            </a:custGeom>
            <a:solidFill>
              <a:schemeClr val="tx1"/>
            </a:solidFill>
            <a:ln w="9525">
              <a:solidFill>
                <a:schemeClr val="tx1"/>
              </a:solidFill>
              <a:round/>
              <a:headEnd/>
              <a:tailEnd/>
            </a:ln>
          </p:spPr>
          <p:txBody>
            <a:bodyPr/>
            <a:lstStyle/>
            <a:p>
              <a:endParaRPr lang="en-US"/>
            </a:p>
          </p:txBody>
        </p:sp>
        <p:sp>
          <p:nvSpPr>
            <p:cNvPr id="116168" name="Freeform 1313"/>
            <p:cNvSpPr>
              <a:spLocks/>
            </p:cNvSpPr>
            <p:nvPr/>
          </p:nvSpPr>
          <p:spPr bwMode="auto">
            <a:xfrm>
              <a:off x="5220" y="2705"/>
              <a:ext cx="12" cy="43"/>
            </a:xfrm>
            <a:custGeom>
              <a:avLst/>
              <a:gdLst>
                <a:gd name="T0" fmla="*/ 0 w 74"/>
                <a:gd name="T1" fmla="*/ 0 h 258"/>
                <a:gd name="T2" fmla="*/ 0 w 74"/>
                <a:gd name="T3" fmla="*/ 0 h 258"/>
                <a:gd name="T4" fmla="*/ 0 w 74"/>
                <a:gd name="T5" fmla="*/ 0 h 258"/>
                <a:gd name="T6" fmla="*/ 0 w 74"/>
                <a:gd name="T7" fmla="*/ 0 h 258"/>
                <a:gd name="T8" fmla="*/ 0 60000 65536"/>
                <a:gd name="T9" fmla="*/ 0 60000 65536"/>
                <a:gd name="T10" fmla="*/ 0 60000 65536"/>
                <a:gd name="T11" fmla="*/ 0 60000 65536"/>
                <a:gd name="T12" fmla="*/ 0 w 74"/>
                <a:gd name="T13" fmla="*/ 0 h 258"/>
                <a:gd name="T14" fmla="*/ 74 w 74"/>
                <a:gd name="T15" fmla="*/ 258 h 258"/>
              </a:gdLst>
              <a:ahLst/>
              <a:cxnLst>
                <a:cxn ang="T8">
                  <a:pos x="T0" y="T1"/>
                </a:cxn>
                <a:cxn ang="T9">
                  <a:pos x="T2" y="T3"/>
                </a:cxn>
                <a:cxn ang="T10">
                  <a:pos x="T4" y="T5"/>
                </a:cxn>
                <a:cxn ang="T11">
                  <a:pos x="T6" y="T7"/>
                </a:cxn>
              </a:cxnLst>
              <a:rect l="T12" t="T13" r="T14" b="T15"/>
              <a:pathLst>
                <a:path w="74" h="258">
                  <a:moveTo>
                    <a:pt x="74" y="0"/>
                  </a:moveTo>
                  <a:lnTo>
                    <a:pt x="0" y="258"/>
                  </a:lnTo>
                  <a:lnTo>
                    <a:pt x="63" y="246"/>
                  </a:lnTo>
                  <a:lnTo>
                    <a:pt x="74" y="0"/>
                  </a:lnTo>
                  <a:close/>
                </a:path>
              </a:pathLst>
            </a:custGeom>
            <a:solidFill>
              <a:schemeClr val="tx1"/>
            </a:solidFill>
            <a:ln w="9525">
              <a:solidFill>
                <a:schemeClr val="tx1"/>
              </a:solidFill>
              <a:round/>
              <a:headEnd/>
              <a:tailEnd/>
            </a:ln>
          </p:spPr>
          <p:txBody>
            <a:bodyPr/>
            <a:lstStyle/>
            <a:p>
              <a:endParaRPr lang="en-US"/>
            </a:p>
          </p:txBody>
        </p:sp>
        <p:sp>
          <p:nvSpPr>
            <p:cNvPr id="116169" name="Freeform 1314"/>
            <p:cNvSpPr>
              <a:spLocks/>
            </p:cNvSpPr>
            <p:nvPr/>
          </p:nvSpPr>
          <p:spPr bwMode="auto">
            <a:xfrm>
              <a:off x="5220" y="2702"/>
              <a:ext cx="12" cy="46"/>
            </a:xfrm>
            <a:custGeom>
              <a:avLst/>
              <a:gdLst>
                <a:gd name="T0" fmla="*/ 0 w 74"/>
                <a:gd name="T1" fmla="*/ 0 h 276"/>
                <a:gd name="T2" fmla="*/ 0 w 74"/>
                <a:gd name="T3" fmla="*/ 0 h 276"/>
                <a:gd name="T4" fmla="*/ 0 w 74"/>
                <a:gd name="T5" fmla="*/ 0 h 276"/>
                <a:gd name="T6" fmla="*/ 0 w 74"/>
                <a:gd name="T7" fmla="*/ 0 h 276"/>
                <a:gd name="T8" fmla="*/ 0 w 74"/>
                <a:gd name="T9" fmla="*/ 0 h 276"/>
                <a:gd name="T10" fmla="*/ 0 60000 65536"/>
                <a:gd name="T11" fmla="*/ 0 60000 65536"/>
                <a:gd name="T12" fmla="*/ 0 60000 65536"/>
                <a:gd name="T13" fmla="*/ 0 60000 65536"/>
                <a:gd name="T14" fmla="*/ 0 60000 65536"/>
                <a:gd name="T15" fmla="*/ 0 w 74"/>
                <a:gd name="T16" fmla="*/ 0 h 276"/>
                <a:gd name="T17" fmla="*/ 74 w 74"/>
                <a:gd name="T18" fmla="*/ 276 h 276"/>
              </a:gdLst>
              <a:ahLst/>
              <a:cxnLst>
                <a:cxn ang="T10">
                  <a:pos x="T0" y="T1"/>
                </a:cxn>
                <a:cxn ang="T11">
                  <a:pos x="T2" y="T3"/>
                </a:cxn>
                <a:cxn ang="T12">
                  <a:pos x="T4" y="T5"/>
                </a:cxn>
                <a:cxn ang="T13">
                  <a:pos x="T6" y="T7"/>
                </a:cxn>
                <a:cxn ang="T14">
                  <a:pos x="T8" y="T9"/>
                </a:cxn>
              </a:cxnLst>
              <a:rect l="T15" t="T16" r="T17" b="T18"/>
              <a:pathLst>
                <a:path w="74" h="276">
                  <a:moveTo>
                    <a:pt x="12" y="0"/>
                  </a:moveTo>
                  <a:lnTo>
                    <a:pt x="74" y="18"/>
                  </a:lnTo>
                  <a:lnTo>
                    <a:pt x="63" y="264"/>
                  </a:lnTo>
                  <a:lnTo>
                    <a:pt x="0" y="276"/>
                  </a:lnTo>
                  <a:lnTo>
                    <a:pt x="12" y="0"/>
                  </a:lnTo>
                  <a:close/>
                </a:path>
              </a:pathLst>
            </a:custGeom>
            <a:solidFill>
              <a:schemeClr val="tx1"/>
            </a:solidFill>
            <a:ln w="0">
              <a:solidFill>
                <a:schemeClr val="tx1"/>
              </a:solidFill>
              <a:round/>
              <a:headEnd/>
              <a:tailEnd/>
            </a:ln>
          </p:spPr>
          <p:txBody>
            <a:bodyPr/>
            <a:lstStyle/>
            <a:p>
              <a:endParaRPr lang="en-US"/>
            </a:p>
          </p:txBody>
        </p:sp>
        <p:sp>
          <p:nvSpPr>
            <p:cNvPr id="116170" name="Freeform 1315"/>
            <p:cNvSpPr>
              <a:spLocks/>
            </p:cNvSpPr>
            <p:nvPr/>
          </p:nvSpPr>
          <p:spPr bwMode="auto">
            <a:xfrm>
              <a:off x="5220" y="2746"/>
              <a:ext cx="19" cy="44"/>
            </a:xfrm>
            <a:custGeom>
              <a:avLst/>
              <a:gdLst>
                <a:gd name="T0" fmla="*/ 0 w 115"/>
                <a:gd name="T1" fmla="*/ 0 h 262"/>
                <a:gd name="T2" fmla="*/ 0 w 115"/>
                <a:gd name="T3" fmla="*/ 0 h 262"/>
                <a:gd name="T4" fmla="*/ 0 w 115"/>
                <a:gd name="T5" fmla="*/ 0 h 262"/>
                <a:gd name="T6" fmla="*/ 0 w 115"/>
                <a:gd name="T7" fmla="*/ 0 h 262"/>
                <a:gd name="T8" fmla="*/ 0 60000 65536"/>
                <a:gd name="T9" fmla="*/ 0 60000 65536"/>
                <a:gd name="T10" fmla="*/ 0 60000 65536"/>
                <a:gd name="T11" fmla="*/ 0 60000 65536"/>
                <a:gd name="T12" fmla="*/ 0 w 115"/>
                <a:gd name="T13" fmla="*/ 0 h 262"/>
                <a:gd name="T14" fmla="*/ 115 w 115"/>
                <a:gd name="T15" fmla="*/ 262 h 262"/>
              </a:gdLst>
              <a:ahLst/>
              <a:cxnLst>
                <a:cxn ang="T8">
                  <a:pos x="T0" y="T1"/>
                </a:cxn>
                <a:cxn ang="T9">
                  <a:pos x="T2" y="T3"/>
                </a:cxn>
                <a:cxn ang="T10">
                  <a:pos x="T4" y="T5"/>
                </a:cxn>
                <a:cxn ang="T11">
                  <a:pos x="T6" y="T7"/>
                </a:cxn>
              </a:cxnLst>
              <a:rect l="T12" t="T13" r="T14" b="T15"/>
              <a:pathLst>
                <a:path w="115" h="262">
                  <a:moveTo>
                    <a:pt x="0" y="12"/>
                  </a:moveTo>
                  <a:lnTo>
                    <a:pt x="63" y="0"/>
                  </a:lnTo>
                  <a:lnTo>
                    <a:pt x="115" y="262"/>
                  </a:lnTo>
                  <a:lnTo>
                    <a:pt x="0" y="12"/>
                  </a:lnTo>
                  <a:close/>
                </a:path>
              </a:pathLst>
            </a:custGeom>
            <a:solidFill>
              <a:schemeClr val="tx1"/>
            </a:solidFill>
            <a:ln w="9525">
              <a:solidFill>
                <a:schemeClr val="tx1"/>
              </a:solidFill>
              <a:round/>
              <a:headEnd/>
              <a:tailEnd/>
            </a:ln>
          </p:spPr>
          <p:txBody>
            <a:bodyPr/>
            <a:lstStyle/>
            <a:p>
              <a:endParaRPr lang="en-US"/>
            </a:p>
          </p:txBody>
        </p:sp>
        <p:sp>
          <p:nvSpPr>
            <p:cNvPr id="116171" name="Freeform 1316"/>
            <p:cNvSpPr>
              <a:spLocks/>
            </p:cNvSpPr>
            <p:nvPr/>
          </p:nvSpPr>
          <p:spPr bwMode="auto">
            <a:xfrm>
              <a:off x="5230" y="2746"/>
              <a:ext cx="17" cy="44"/>
            </a:xfrm>
            <a:custGeom>
              <a:avLst/>
              <a:gdLst>
                <a:gd name="T0" fmla="*/ 0 w 102"/>
                <a:gd name="T1" fmla="*/ 0 h 262"/>
                <a:gd name="T2" fmla="*/ 0 w 102"/>
                <a:gd name="T3" fmla="*/ 0 h 262"/>
                <a:gd name="T4" fmla="*/ 0 w 102"/>
                <a:gd name="T5" fmla="*/ 0 h 262"/>
                <a:gd name="T6" fmla="*/ 0 w 102"/>
                <a:gd name="T7" fmla="*/ 0 h 262"/>
                <a:gd name="T8" fmla="*/ 0 60000 65536"/>
                <a:gd name="T9" fmla="*/ 0 60000 65536"/>
                <a:gd name="T10" fmla="*/ 0 60000 65536"/>
                <a:gd name="T11" fmla="*/ 0 60000 65536"/>
                <a:gd name="T12" fmla="*/ 0 w 102"/>
                <a:gd name="T13" fmla="*/ 0 h 262"/>
                <a:gd name="T14" fmla="*/ 102 w 102"/>
                <a:gd name="T15" fmla="*/ 262 h 262"/>
              </a:gdLst>
              <a:ahLst/>
              <a:cxnLst>
                <a:cxn ang="T8">
                  <a:pos x="T0" y="T1"/>
                </a:cxn>
                <a:cxn ang="T9">
                  <a:pos x="T2" y="T3"/>
                </a:cxn>
                <a:cxn ang="T10">
                  <a:pos x="T4" y="T5"/>
                </a:cxn>
                <a:cxn ang="T11">
                  <a:pos x="T6" y="T7"/>
                </a:cxn>
              </a:cxnLst>
              <a:rect l="T12" t="T13" r="T14" b="T15"/>
              <a:pathLst>
                <a:path w="102" h="262">
                  <a:moveTo>
                    <a:pt x="0" y="0"/>
                  </a:moveTo>
                  <a:lnTo>
                    <a:pt x="52" y="262"/>
                  </a:lnTo>
                  <a:lnTo>
                    <a:pt x="102" y="223"/>
                  </a:lnTo>
                  <a:lnTo>
                    <a:pt x="0" y="0"/>
                  </a:lnTo>
                  <a:close/>
                </a:path>
              </a:pathLst>
            </a:custGeom>
            <a:solidFill>
              <a:schemeClr val="tx1"/>
            </a:solidFill>
            <a:ln w="9525">
              <a:solidFill>
                <a:schemeClr val="tx1"/>
              </a:solidFill>
              <a:round/>
              <a:headEnd/>
              <a:tailEnd/>
            </a:ln>
          </p:spPr>
          <p:txBody>
            <a:bodyPr/>
            <a:lstStyle/>
            <a:p>
              <a:endParaRPr lang="en-US"/>
            </a:p>
          </p:txBody>
        </p:sp>
        <p:sp>
          <p:nvSpPr>
            <p:cNvPr id="116172" name="Freeform 1317"/>
            <p:cNvSpPr>
              <a:spLocks/>
            </p:cNvSpPr>
            <p:nvPr/>
          </p:nvSpPr>
          <p:spPr bwMode="auto">
            <a:xfrm>
              <a:off x="5220" y="2746"/>
              <a:ext cx="27" cy="44"/>
            </a:xfrm>
            <a:custGeom>
              <a:avLst/>
              <a:gdLst>
                <a:gd name="T0" fmla="*/ 0 w 165"/>
                <a:gd name="T1" fmla="*/ 0 h 262"/>
                <a:gd name="T2" fmla="*/ 0 w 165"/>
                <a:gd name="T3" fmla="*/ 0 h 262"/>
                <a:gd name="T4" fmla="*/ 0 w 165"/>
                <a:gd name="T5" fmla="*/ 0 h 262"/>
                <a:gd name="T6" fmla="*/ 0 w 165"/>
                <a:gd name="T7" fmla="*/ 0 h 262"/>
                <a:gd name="T8" fmla="*/ 0 w 165"/>
                <a:gd name="T9" fmla="*/ 0 h 262"/>
                <a:gd name="T10" fmla="*/ 0 60000 65536"/>
                <a:gd name="T11" fmla="*/ 0 60000 65536"/>
                <a:gd name="T12" fmla="*/ 0 60000 65536"/>
                <a:gd name="T13" fmla="*/ 0 60000 65536"/>
                <a:gd name="T14" fmla="*/ 0 60000 65536"/>
                <a:gd name="T15" fmla="*/ 0 w 165"/>
                <a:gd name="T16" fmla="*/ 0 h 262"/>
                <a:gd name="T17" fmla="*/ 165 w 165"/>
                <a:gd name="T18" fmla="*/ 262 h 262"/>
              </a:gdLst>
              <a:ahLst/>
              <a:cxnLst>
                <a:cxn ang="T10">
                  <a:pos x="T0" y="T1"/>
                </a:cxn>
                <a:cxn ang="T11">
                  <a:pos x="T2" y="T3"/>
                </a:cxn>
                <a:cxn ang="T12">
                  <a:pos x="T4" y="T5"/>
                </a:cxn>
                <a:cxn ang="T13">
                  <a:pos x="T6" y="T7"/>
                </a:cxn>
                <a:cxn ang="T14">
                  <a:pos x="T8" y="T9"/>
                </a:cxn>
              </a:cxnLst>
              <a:rect l="T15" t="T16" r="T17" b="T18"/>
              <a:pathLst>
                <a:path w="165" h="262">
                  <a:moveTo>
                    <a:pt x="0" y="12"/>
                  </a:moveTo>
                  <a:lnTo>
                    <a:pt x="63" y="0"/>
                  </a:lnTo>
                  <a:lnTo>
                    <a:pt x="165" y="223"/>
                  </a:lnTo>
                  <a:lnTo>
                    <a:pt x="115" y="262"/>
                  </a:lnTo>
                  <a:lnTo>
                    <a:pt x="0" y="12"/>
                  </a:lnTo>
                  <a:close/>
                </a:path>
              </a:pathLst>
            </a:custGeom>
            <a:solidFill>
              <a:schemeClr val="tx1"/>
            </a:solidFill>
            <a:ln w="0">
              <a:solidFill>
                <a:schemeClr val="tx1"/>
              </a:solidFill>
              <a:round/>
              <a:headEnd/>
              <a:tailEnd/>
            </a:ln>
          </p:spPr>
          <p:txBody>
            <a:bodyPr/>
            <a:lstStyle/>
            <a:p>
              <a:endParaRPr lang="en-US"/>
            </a:p>
          </p:txBody>
        </p:sp>
        <p:sp>
          <p:nvSpPr>
            <p:cNvPr id="116173" name="Freeform 1318"/>
            <p:cNvSpPr>
              <a:spLocks/>
            </p:cNvSpPr>
            <p:nvPr/>
          </p:nvSpPr>
          <p:spPr bwMode="auto">
            <a:xfrm>
              <a:off x="5239" y="2784"/>
              <a:ext cx="36" cy="35"/>
            </a:xfrm>
            <a:custGeom>
              <a:avLst/>
              <a:gdLst>
                <a:gd name="T0" fmla="*/ 0 w 217"/>
                <a:gd name="T1" fmla="*/ 0 h 211"/>
                <a:gd name="T2" fmla="*/ 0 w 217"/>
                <a:gd name="T3" fmla="*/ 0 h 211"/>
                <a:gd name="T4" fmla="*/ 0 w 217"/>
                <a:gd name="T5" fmla="*/ 0 h 211"/>
                <a:gd name="T6" fmla="*/ 0 w 217"/>
                <a:gd name="T7" fmla="*/ 0 h 211"/>
                <a:gd name="T8" fmla="*/ 0 60000 65536"/>
                <a:gd name="T9" fmla="*/ 0 60000 65536"/>
                <a:gd name="T10" fmla="*/ 0 60000 65536"/>
                <a:gd name="T11" fmla="*/ 0 60000 65536"/>
                <a:gd name="T12" fmla="*/ 0 w 217"/>
                <a:gd name="T13" fmla="*/ 0 h 211"/>
                <a:gd name="T14" fmla="*/ 217 w 217"/>
                <a:gd name="T15" fmla="*/ 211 h 211"/>
              </a:gdLst>
              <a:ahLst/>
              <a:cxnLst>
                <a:cxn ang="T8">
                  <a:pos x="T0" y="T1"/>
                </a:cxn>
                <a:cxn ang="T9">
                  <a:pos x="T2" y="T3"/>
                </a:cxn>
                <a:cxn ang="T10">
                  <a:pos x="T4" y="T5"/>
                </a:cxn>
                <a:cxn ang="T11">
                  <a:pos x="T6" y="T7"/>
                </a:cxn>
              </a:cxnLst>
              <a:rect l="T12" t="T13" r="T14" b="T15"/>
              <a:pathLst>
                <a:path w="217" h="211">
                  <a:moveTo>
                    <a:pt x="0" y="39"/>
                  </a:moveTo>
                  <a:lnTo>
                    <a:pt x="50" y="0"/>
                  </a:lnTo>
                  <a:lnTo>
                    <a:pt x="217" y="211"/>
                  </a:lnTo>
                  <a:lnTo>
                    <a:pt x="0" y="39"/>
                  </a:lnTo>
                  <a:close/>
                </a:path>
              </a:pathLst>
            </a:custGeom>
            <a:solidFill>
              <a:schemeClr val="tx1"/>
            </a:solidFill>
            <a:ln w="9525">
              <a:solidFill>
                <a:schemeClr val="tx1"/>
              </a:solidFill>
              <a:round/>
              <a:headEnd/>
              <a:tailEnd/>
            </a:ln>
          </p:spPr>
          <p:txBody>
            <a:bodyPr/>
            <a:lstStyle/>
            <a:p>
              <a:endParaRPr lang="en-US"/>
            </a:p>
          </p:txBody>
        </p:sp>
        <p:sp>
          <p:nvSpPr>
            <p:cNvPr id="116174" name="Freeform 1319"/>
            <p:cNvSpPr>
              <a:spLocks/>
            </p:cNvSpPr>
            <p:nvPr/>
          </p:nvSpPr>
          <p:spPr bwMode="auto">
            <a:xfrm>
              <a:off x="5247" y="2784"/>
              <a:ext cx="32" cy="35"/>
            </a:xfrm>
            <a:custGeom>
              <a:avLst/>
              <a:gdLst>
                <a:gd name="T0" fmla="*/ 0 w 193"/>
                <a:gd name="T1" fmla="*/ 0 h 211"/>
                <a:gd name="T2" fmla="*/ 0 w 193"/>
                <a:gd name="T3" fmla="*/ 0 h 211"/>
                <a:gd name="T4" fmla="*/ 0 w 193"/>
                <a:gd name="T5" fmla="*/ 0 h 211"/>
                <a:gd name="T6" fmla="*/ 0 w 193"/>
                <a:gd name="T7" fmla="*/ 0 h 211"/>
                <a:gd name="T8" fmla="*/ 0 60000 65536"/>
                <a:gd name="T9" fmla="*/ 0 60000 65536"/>
                <a:gd name="T10" fmla="*/ 0 60000 65536"/>
                <a:gd name="T11" fmla="*/ 0 60000 65536"/>
                <a:gd name="T12" fmla="*/ 0 w 193"/>
                <a:gd name="T13" fmla="*/ 0 h 211"/>
                <a:gd name="T14" fmla="*/ 193 w 193"/>
                <a:gd name="T15" fmla="*/ 211 h 211"/>
              </a:gdLst>
              <a:ahLst/>
              <a:cxnLst>
                <a:cxn ang="T8">
                  <a:pos x="T0" y="T1"/>
                </a:cxn>
                <a:cxn ang="T9">
                  <a:pos x="T2" y="T3"/>
                </a:cxn>
                <a:cxn ang="T10">
                  <a:pos x="T4" y="T5"/>
                </a:cxn>
                <a:cxn ang="T11">
                  <a:pos x="T6" y="T7"/>
                </a:cxn>
              </a:cxnLst>
              <a:rect l="T12" t="T13" r="T14" b="T15"/>
              <a:pathLst>
                <a:path w="193" h="211">
                  <a:moveTo>
                    <a:pt x="0" y="0"/>
                  </a:moveTo>
                  <a:lnTo>
                    <a:pt x="167" y="211"/>
                  </a:lnTo>
                  <a:lnTo>
                    <a:pt x="193" y="153"/>
                  </a:lnTo>
                  <a:lnTo>
                    <a:pt x="0" y="0"/>
                  </a:lnTo>
                  <a:close/>
                </a:path>
              </a:pathLst>
            </a:custGeom>
            <a:solidFill>
              <a:schemeClr val="tx1"/>
            </a:solidFill>
            <a:ln w="9525">
              <a:solidFill>
                <a:schemeClr val="tx1"/>
              </a:solidFill>
              <a:round/>
              <a:headEnd/>
              <a:tailEnd/>
            </a:ln>
          </p:spPr>
          <p:txBody>
            <a:bodyPr/>
            <a:lstStyle/>
            <a:p>
              <a:endParaRPr lang="en-US"/>
            </a:p>
          </p:txBody>
        </p:sp>
        <p:sp>
          <p:nvSpPr>
            <p:cNvPr id="116175" name="Freeform 1320"/>
            <p:cNvSpPr>
              <a:spLocks/>
            </p:cNvSpPr>
            <p:nvPr/>
          </p:nvSpPr>
          <p:spPr bwMode="auto">
            <a:xfrm>
              <a:off x="5239" y="2784"/>
              <a:ext cx="40" cy="35"/>
            </a:xfrm>
            <a:custGeom>
              <a:avLst/>
              <a:gdLst>
                <a:gd name="T0" fmla="*/ 0 w 243"/>
                <a:gd name="T1" fmla="*/ 0 h 211"/>
                <a:gd name="T2" fmla="*/ 0 w 243"/>
                <a:gd name="T3" fmla="*/ 0 h 211"/>
                <a:gd name="T4" fmla="*/ 0 w 243"/>
                <a:gd name="T5" fmla="*/ 0 h 211"/>
                <a:gd name="T6" fmla="*/ 0 w 243"/>
                <a:gd name="T7" fmla="*/ 0 h 211"/>
                <a:gd name="T8" fmla="*/ 0 w 243"/>
                <a:gd name="T9" fmla="*/ 0 h 211"/>
                <a:gd name="T10" fmla="*/ 0 60000 65536"/>
                <a:gd name="T11" fmla="*/ 0 60000 65536"/>
                <a:gd name="T12" fmla="*/ 0 60000 65536"/>
                <a:gd name="T13" fmla="*/ 0 60000 65536"/>
                <a:gd name="T14" fmla="*/ 0 60000 65536"/>
                <a:gd name="T15" fmla="*/ 0 w 243"/>
                <a:gd name="T16" fmla="*/ 0 h 211"/>
                <a:gd name="T17" fmla="*/ 243 w 243"/>
                <a:gd name="T18" fmla="*/ 211 h 211"/>
              </a:gdLst>
              <a:ahLst/>
              <a:cxnLst>
                <a:cxn ang="T10">
                  <a:pos x="T0" y="T1"/>
                </a:cxn>
                <a:cxn ang="T11">
                  <a:pos x="T2" y="T3"/>
                </a:cxn>
                <a:cxn ang="T12">
                  <a:pos x="T4" y="T5"/>
                </a:cxn>
                <a:cxn ang="T13">
                  <a:pos x="T6" y="T7"/>
                </a:cxn>
                <a:cxn ang="T14">
                  <a:pos x="T8" y="T9"/>
                </a:cxn>
              </a:cxnLst>
              <a:rect l="T15" t="T16" r="T17" b="T18"/>
              <a:pathLst>
                <a:path w="243" h="211">
                  <a:moveTo>
                    <a:pt x="0" y="39"/>
                  </a:moveTo>
                  <a:lnTo>
                    <a:pt x="50" y="0"/>
                  </a:lnTo>
                  <a:lnTo>
                    <a:pt x="243" y="153"/>
                  </a:lnTo>
                  <a:lnTo>
                    <a:pt x="217" y="211"/>
                  </a:lnTo>
                  <a:lnTo>
                    <a:pt x="0" y="39"/>
                  </a:lnTo>
                  <a:close/>
                </a:path>
              </a:pathLst>
            </a:custGeom>
            <a:solidFill>
              <a:schemeClr val="tx1"/>
            </a:solidFill>
            <a:ln w="0">
              <a:solidFill>
                <a:schemeClr val="tx1"/>
              </a:solidFill>
              <a:round/>
              <a:headEnd/>
              <a:tailEnd/>
            </a:ln>
          </p:spPr>
          <p:txBody>
            <a:bodyPr/>
            <a:lstStyle/>
            <a:p>
              <a:endParaRPr lang="en-US"/>
            </a:p>
          </p:txBody>
        </p:sp>
      </p:grpSp>
      <p:grpSp>
        <p:nvGrpSpPr>
          <p:cNvPr id="116141" name="Group 1323"/>
          <p:cNvGrpSpPr>
            <a:grpSpLocks/>
          </p:cNvGrpSpPr>
          <p:nvPr/>
        </p:nvGrpSpPr>
        <p:grpSpPr bwMode="auto">
          <a:xfrm rot="5400000" flipV="1">
            <a:off x="4884738" y="5753100"/>
            <a:ext cx="484187" cy="176213"/>
            <a:chOff x="2872" y="1516"/>
            <a:chExt cx="305" cy="111"/>
          </a:xfrm>
        </p:grpSpPr>
        <p:sp>
          <p:nvSpPr>
            <p:cNvPr id="116150" name="Freeform 1324"/>
            <p:cNvSpPr>
              <a:spLocks/>
            </p:cNvSpPr>
            <p:nvPr/>
          </p:nvSpPr>
          <p:spPr bwMode="auto">
            <a:xfrm>
              <a:off x="2872" y="1550"/>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254"/>
                  </a:moveTo>
                  <a:lnTo>
                    <a:pt x="1139" y="0"/>
                  </a:lnTo>
                  <a:lnTo>
                    <a:pt x="0" y="254"/>
                  </a:lnTo>
                  <a:lnTo>
                    <a:pt x="1139" y="254"/>
                  </a:lnTo>
                  <a:close/>
                </a:path>
              </a:pathLst>
            </a:custGeom>
            <a:solidFill>
              <a:schemeClr val="tx1"/>
            </a:solidFill>
            <a:ln w="9525">
              <a:solidFill>
                <a:schemeClr val="tx1"/>
              </a:solidFill>
              <a:round/>
              <a:headEnd/>
              <a:tailEnd/>
            </a:ln>
          </p:spPr>
          <p:txBody>
            <a:bodyPr/>
            <a:lstStyle/>
            <a:p>
              <a:endParaRPr lang="en-US"/>
            </a:p>
          </p:txBody>
        </p:sp>
        <p:sp>
          <p:nvSpPr>
            <p:cNvPr id="116151" name="Freeform 1325"/>
            <p:cNvSpPr>
              <a:spLocks/>
            </p:cNvSpPr>
            <p:nvPr/>
          </p:nvSpPr>
          <p:spPr bwMode="auto">
            <a:xfrm>
              <a:off x="2872" y="1550"/>
              <a:ext cx="190" cy="42"/>
            </a:xfrm>
            <a:custGeom>
              <a:avLst/>
              <a:gdLst>
                <a:gd name="T0" fmla="*/ 0 w 1139"/>
                <a:gd name="T1" fmla="*/ 0 h 254"/>
                <a:gd name="T2" fmla="*/ 0 w 1139"/>
                <a:gd name="T3" fmla="*/ 0 h 254"/>
                <a:gd name="T4" fmla="*/ 0 w 1139"/>
                <a:gd name="T5" fmla="*/ 0 h 254"/>
                <a:gd name="T6" fmla="*/ 0 w 1139"/>
                <a:gd name="T7" fmla="*/ 0 h 254"/>
                <a:gd name="T8" fmla="*/ 0 60000 65536"/>
                <a:gd name="T9" fmla="*/ 0 60000 65536"/>
                <a:gd name="T10" fmla="*/ 0 60000 65536"/>
                <a:gd name="T11" fmla="*/ 0 60000 65536"/>
                <a:gd name="T12" fmla="*/ 0 w 1139"/>
                <a:gd name="T13" fmla="*/ 0 h 254"/>
                <a:gd name="T14" fmla="*/ 1139 w 1139"/>
                <a:gd name="T15" fmla="*/ 254 h 254"/>
              </a:gdLst>
              <a:ahLst/>
              <a:cxnLst>
                <a:cxn ang="T8">
                  <a:pos x="T0" y="T1"/>
                </a:cxn>
                <a:cxn ang="T9">
                  <a:pos x="T2" y="T3"/>
                </a:cxn>
                <a:cxn ang="T10">
                  <a:pos x="T4" y="T5"/>
                </a:cxn>
                <a:cxn ang="T11">
                  <a:pos x="T6" y="T7"/>
                </a:cxn>
              </a:cxnLst>
              <a:rect l="T12" t="T13" r="T14" b="T15"/>
              <a:pathLst>
                <a:path w="1139" h="254">
                  <a:moveTo>
                    <a:pt x="1139" y="0"/>
                  </a:moveTo>
                  <a:lnTo>
                    <a:pt x="0" y="254"/>
                  </a:lnTo>
                  <a:lnTo>
                    <a:pt x="0" y="0"/>
                  </a:lnTo>
                  <a:lnTo>
                    <a:pt x="1139" y="0"/>
                  </a:lnTo>
                  <a:close/>
                </a:path>
              </a:pathLst>
            </a:custGeom>
            <a:solidFill>
              <a:schemeClr val="tx1"/>
            </a:solidFill>
            <a:ln w="9525">
              <a:solidFill>
                <a:schemeClr val="tx1"/>
              </a:solidFill>
              <a:round/>
              <a:headEnd/>
              <a:tailEnd/>
            </a:ln>
          </p:spPr>
          <p:txBody>
            <a:bodyPr/>
            <a:lstStyle/>
            <a:p>
              <a:endParaRPr lang="en-US"/>
            </a:p>
          </p:txBody>
        </p:sp>
        <p:sp>
          <p:nvSpPr>
            <p:cNvPr id="116152" name="Rectangle 1326"/>
            <p:cNvSpPr>
              <a:spLocks noChangeArrowheads="1"/>
            </p:cNvSpPr>
            <p:nvPr/>
          </p:nvSpPr>
          <p:spPr bwMode="auto">
            <a:xfrm>
              <a:off x="2872" y="1550"/>
              <a:ext cx="190" cy="42"/>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153" name="Freeform 1327"/>
            <p:cNvSpPr>
              <a:spLocks/>
            </p:cNvSpPr>
            <p:nvPr/>
          </p:nvSpPr>
          <p:spPr bwMode="auto">
            <a:xfrm>
              <a:off x="3028" y="1516"/>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9525">
              <a:solidFill>
                <a:schemeClr val="tx1"/>
              </a:solidFill>
              <a:round/>
              <a:headEnd/>
              <a:tailEnd/>
            </a:ln>
          </p:spPr>
          <p:txBody>
            <a:bodyPr/>
            <a:lstStyle/>
            <a:p>
              <a:endParaRPr lang="en-US"/>
            </a:p>
          </p:txBody>
        </p:sp>
        <p:sp>
          <p:nvSpPr>
            <p:cNvPr id="116154" name="Freeform 1328"/>
            <p:cNvSpPr>
              <a:spLocks/>
            </p:cNvSpPr>
            <p:nvPr/>
          </p:nvSpPr>
          <p:spPr bwMode="auto">
            <a:xfrm>
              <a:off x="3028" y="1516"/>
              <a:ext cx="149" cy="55"/>
            </a:xfrm>
            <a:custGeom>
              <a:avLst/>
              <a:gdLst>
                <a:gd name="T0" fmla="*/ 0 w 889"/>
                <a:gd name="T1" fmla="*/ 0 h 330"/>
                <a:gd name="T2" fmla="*/ 0 w 889"/>
                <a:gd name="T3" fmla="*/ 0 h 330"/>
                <a:gd name="T4" fmla="*/ 0 w 889"/>
                <a:gd name="T5" fmla="*/ 0 h 330"/>
                <a:gd name="T6" fmla="*/ 0 w 889"/>
                <a:gd name="T7" fmla="*/ 0 h 330"/>
                <a:gd name="T8" fmla="*/ 0 60000 65536"/>
                <a:gd name="T9" fmla="*/ 0 60000 65536"/>
                <a:gd name="T10" fmla="*/ 0 60000 65536"/>
                <a:gd name="T11" fmla="*/ 0 60000 65536"/>
                <a:gd name="T12" fmla="*/ 0 w 889"/>
                <a:gd name="T13" fmla="*/ 0 h 330"/>
                <a:gd name="T14" fmla="*/ 889 w 889"/>
                <a:gd name="T15" fmla="*/ 330 h 330"/>
              </a:gdLst>
              <a:ahLst/>
              <a:cxnLst>
                <a:cxn ang="T8">
                  <a:pos x="T0" y="T1"/>
                </a:cxn>
                <a:cxn ang="T9">
                  <a:pos x="T2" y="T3"/>
                </a:cxn>
                <a:cxn ang="T10">
                  <a:pos x="T4" y="T5"/>
                </a:cxn>
                <a:cxn ang="T11">
                  <a:pos x="T6" y="T7"/>
                </a:cxn>
              </a:cxnLst>
              <a:rect l="T12" t="T13" r="T14" b="T15"/>
              <a:pathLst>
                <a:path w="889" h="330">
                  <a:moveTo>
                    <a:pt x="202" y="330"/>
                  </a:moveTo>
                  <a:lnTo>
                    <a:pt x="0" y="0"/>
                  </a:lnTo>
                  <a:lnTo>
                    <a:pt x="889" y="330"/>
                  </a:lnTo>
                  <a:lnTo>
                    <a:pt x="202" y="330"/>
                  </a:lnTo>
                  <a:close/>
                </a:path>
              </a:pathLst>
            </a:custGeom>
            <a:solidFill>
              <a:schemeClr val="tx1"/>
            </a:solidFill>
            <a:ln w="0">
              <a:solidFill>
                <a:schemeClr val="tx1"/>
              </a:solidFill>
              <a:round/>
              <a:headEnd/>
              <a:tailEnd/>
            </a:ln>
          </p:spPr>
          <p:txBody>
            <a:bodyPr/>
            <a:lstStyle/>
            <a:p>
              <a:endParaRPr lang="en-US"/>
            </a:p>
          </p:txBody>
        </p:sp>
        <p:sp>
          <p:nvSpPr>
            <p:cNvPr id="116155" name="Freeform 1329"/>
            <p:cNvSpPr>
              <a:spLocks/>
            </p:cNvSpPr>
            <p:nvPr/>
          </p:nvSpPr>
          <p:spPr bwMode="auto">
            <a:xfrm>
              <a:off x="3028" y="1571"/>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9525">
              <a:solidFill>
                <a:schemeClr val="tx1"/>
              </a:solidFill>
              <a:round/>
              <a:headEnd/>
              <a:tailEnd/>
            </a:ln>
          </p:spPr>
          <p:txBody>
            <a:bodyPr/>
            <a:lstStyle/>
            <a:p>
              <a:endParaRPr lang="en-US"/>
            </a:p>
          </p:txBody>
        </p:sp>
        <p:sp>
          <p:nvSpPr>
            <p:cNvPr id="116156" name="Freeform 1330"/>
            <p:cNvSpPr>
              <a:spLocks/>
            </p:cNvSpPr>
            <p:nvPr/>
          </p:nvSpPr>
          <p:spPr bwMode="auto">
            <a:xfrm>
              <a:off x="3028" y="1571"/>
              <a:ext cx="149" cy="56"/>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2" y="0"/>
                  </a:moveTo>
                  <a:lnTo>
                    <a:pt x="0" y="332"/>
                  </a:lnTo>
                  <a:lnTo>
                    <a:pt x="889" y="0"/>
                  </a:lnTo>
                  <a:lnTo>
                    <a:pt x="202" y="0"/>
                  </a:lnTo>
                  <a:close/>
                </a:path>
              </a:pathLst>
            </a:custGeom>
            <a:solidFill>
              <a:schemeClr val="tx1"/>
            </a:solidFill>
            <a:ln w="0">
              <a:solidFill>
                <a:schemeClr val="tx1"/>
              </a:solidFill>
              <a:round/>
              <a:headEnd/>
              <a:tailEnd/>
            </a:ln>
          </p:spPr>
          <p:txBody>
            <a:bodyPr/>
            <a:lstStyle/>
            <a:p>
              <a:endParaRPr lang="en-US"/>
            </a:p>
          </p:txBody>
        </p:sp>
      </p:grpSp>
      <p:grpSp>
        <p:nvGrpSpPr>
          <p:cNvPr id="116142" name="Group 1331"/>
          <p:cNvGrpSpPr>
            <a:grpSpLocks/>
          </p:cNvGrpSpPr>
          <p:nvPr/>
        </p:nvGrpSpPr>
        <p:grpSpPr bwMode="auto">
          <a:xfrm rot="5400000" flipV="1">
            <a:off x="7785894" y="1772444"/>
            <a:ext cx="781050" cy="176212"/>
            <a:chOff x="2602" y="2445"/>
            <a:chExt cx="492" cy="111"/>
          </a:xfrm>
        </p:grpSpPr>
        <p:sp>
          <p:nvSpPr>
            <p:cNvPr id="116143" name="Freeform 1332"/>
            <p:cNvSpPr>
              <a:spLocks/>
            </p:cNvSpPr>
            <p:nvPr/>
          </p:nvSpPr>
          <p:spPr bwMode="auto">
            <a:xfrm>
              <a:off x="2790" y="2479"/>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253"/>
                  </a:moveTo>
                  <a:lnTo>
                    <a:pt x="1140" y="0"/>
                  </a:lnTo>
                  <a:lnTo>
                    <a:pt x="0" y="253"/>
                  </a:lnTo>
                  <a:lnTo>
                    <a:pt x="1140" y="253"/>
                  </a:lnTo>
                  <a:close/>
                </a:path>
              </a:pathLst>
            </a:custGeom>
            <a:solidFill>
              <a:schemeClr val="tx1"/>
            </a:solidFill>
            <a:ln w="9525">
              <a:solidFill>
                <a:schemeClr val="tx1"/>
              </a:solidFill>
              <a:round/>
              <a:headEnd/>
              <a:tailEnd/>
            </a:ln>
          </p:spPr>
          <p:txBody>
            <a:bodyPr/>
            <a:lstStyle/>
            <a:p>
              <a:endParaRPr lang="en-US"/>
            </a:p>
          </p:txBody>
        </p:sp>
        <p:sp>
          <p:nvSpPr>
            <p:cNvPr id="116144" name="Freeform 1333"/>
            <p:cNvSpPr>
              <a:spLocks/>
            </p:cNvSpPr>
            <p:nvPr/>
          </p:nvSpPr>
          <p:spPr bwMode="auto">
            <a:xfrm>
              <a:off x="2790" y="2479"/>
              <a:ext cx="190" cy="43"/>
            </a:xfrm>
            <a:custGeom>
              <a:avLst/>
              <a:gdLst>
                <a:gd name="T0" fmla="*/ 0 w 1140"/>
                <a:gd name="T1" fmla="*/ 0 h 253"/>
                <a:gd name="T2" fmla="*/ 0 w 1140"/>
                <a:gd name="T3" fmla="*/ 0 h 253"/>
                <a:gd name="T4" fmla="*/ 0 w 1140"/>
                <a:gd name="T5" fmla="*/ 0 h 253"/>
                <a:gd name="T6" fmla="*/ 0 w 1140"/>
                <a:gd name="T7" fmla="*/ 0 h 253"/>
                <a:gd name="T8" fmla="*/ 0 60000 65536"/>
                <a:gd name="T9" fmla="*/ 0 60000 65536"/>
                <a:gd name="T10" fmla="*/ 0 60000 65536"/>
                <a:gd name="T11" fmla="*/ 0 60000 65536"/>
                <a:gd name="T12" fmla="*/ 0 w 1140"/>
                <a:gd name="T13" fmla="*/ 0 h 253"/>
                <a:gd name="T14" fmla="*/ 1140 w 1140"/>
                <a:gd name="T15" fmla="*/ 253 h 253"/>
              </a:gdLst>
              <a:ahLst/>
              <a:cxnLst>
                <a:cxn ang="T8">
                  <a:pos x="T0" y="T1"/>
                </a:cxn>
                <a:cxn ang="T9">
                  <a:pos x="T2" y="T3"/>
                </a:cxn>
                <a:cxn ang="T10">
                  <a:pos x="T4" y="T5"/>
                </a:cxn>
                <a:cxn ang="T11">
                  <a:pos x="T6" y="T7"/>
                </a:cxn>
              </a:cxnLst>
              <a:rect l="T12" t="T13" r="T14" b="T15"/>
              <a:pathLst>
                <a:path w="1140" h="253">
                  <a:moveTo>
                    <a:pt x="1140" y="0"/>
                  </a:moveTo>
                  <a:lnTo>
                    <a:pt x="0" y="253"/>
                  </a:lnTo>
                  <a:lnTo>
                    <a:pt x="0" y="0"/>
                  </a:lnTo>
                  <a:lnTo>
                    <a:pt x="1140" y="0"/>
                  </a:lnTo>
                  <a:close/>
                </a:path>
              </a:pathLst>
            </a:custGeom>
            <a:solidFill>
              <a:schemeClr val="tx1"/>
            </a:solidFill>
            <a:ln w="9525">
              <a:solidFill>
                <a:schemeClr val="tx1"/>
              </a:solidFill>
              <a:round/>
              <a:headEnd/>
              <a:tailEnd/>
            </a:ln>
          </p:spPr>
          <p:txBody>
            <a:bodyPr/>
            <a:lstStyle/>
            <a:p>
              <a:endParaRPr lang="en-US"/>
            </a:p>
          </p:txBody>
        </p:sp>
        <p:sp>
          <p:nvSpPr>
            <p:cNvPr id="116145" name="Rectangle 1334"/>
            <p:cNvSpPr>
              <a:spLocks noChangeArrowheads="1"/>
            </p:cNvSpPr>
            <p:nvPr/>
          </p:nvSpPr>
          <p:spPr bwMode="auto">
            <a:xfrm>
              <a:off x="2602" y="2479"/>
              <a:ext cx="378" cy="43"/>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16146" name="Freeform 1335"/>
            <p:cNvSpPr>
              <a:spLocks/>
            </p:cNvSpPr>
            <p:nvPr/>
          </p:nvSpPr>
          <p:spPr bwMode="auto">
            <a:xfrm>
              <a:off x="2946" y="2445"/>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9525">
              <a:solidFill>
                <a:schemeClr val="tx1"/>
              </a:solidFill>
              <a:round/>
              <a:headEnd/>
              <a:tailEnd/>
            </a:ln>
          </p:spPr>
          <p:txBody>
            <a:bodyPr/>
            <a:lstStyle/>
            <a:p>
              <a:endParaRPr lang="en-US"/>
            </a:p>
          </p:txBody>
        </p:sp>
        <p:sp>
          <p:nvSpPr>
            <p:cNvPr id="116147" name="Freeform 1336"/>
            <p:cNvSpPr>
              <a:spLocks/>
            </p:cNvSpPr>
            <p:nvPr/>
          </p:nvSpPr>
          <p:spPr bwMode="auto">
            <a:xfrm>
              <a:off x="2946" y="2445"/>
              <a:ext cx="148" cy="56"/>
            </a:xfrm>
            <a:custGeom>
              <a:avLst/>
              <a:gdLst>
                <a:gd name="T0" fmla="*/ 0 w 889"/>
                <a:gd name="T1" fmla="*/ 0 h 331"/>
                <a:gd name="T2" fmla="*/ 0 w 889"/>
                <a:gd name="T3" fmla="*/ 0 h 331"/>
                <a:gd name="T4" fmla="*/ 0 w 889"/>
                <a:gd name="T5" fmla="*/ 0 h 331"/>
                <a:gd name="T6" fmla="*/ 0 w 889"/>
                <a:gd name="T7" fmla="*/ 0 h 331"/>
                <a:gd name="T8" fmla="*/ 0 60000 65536"/>
                <a:gd name="T9" fmla="*/ 0 60000 65536"/>
                <a:gd name="T10" fmla="*/ 0 60000 65536"/>
                <a:gd name="T11" fmla="*/ 0 60000 65536"/>
                <a:gd name="T12" fmla="*/ 0 w 889"/>
                <a:gd name="T13" fmla="*/ 0 h 331"/>
                <a:gd name="T14" fmla="*/ 889 w 889"/>
                <a:gd name="T15" fmla="*/ 331 h 331"/>
              </a:gdLst>
              <a:ahLst/>
              <a:cxnLst>
                <a:cxn ang="T8">
                  <a:pos x="T0" y="T1"/>
                </a:cxn>
                <a:cxn ang="T9">
                  <a:pos x="T2" y="T3"/>
                </a:cxn>
                <a:cxn ang="T10">
                  <a:pos x="T4" y="T5"/>
                </a:cxn>
                <a:cxn ang="T11">
                  <a:pos x="T6" y="T7"/>
                </a:cxn>
              </a:cxnLst>
              <a:rect l="T12" t="T13" r="T14" b="T15"/>
              <a:pathLst>
                <a:path w="889" h="331">
                  <a:moveTo>
                    <a:pt x="203" y="331"/>
                  </a:moveTo>
                  <a:lnTo>
                    <a:pt x="0" y="0"/>
                  </a:lnTo>
                  <a:lnTo>
                    <a:pt x="889" y="331"/>
                  </a:lnTo>
                  <a:lnTo>
                    <a:pt x="203" y="331"/>
                  </a:lnTo>
                  <a:close/>
                </a:path>
              </a:pathLst>
            </a:custGeom>
            <a:solidFill>
              <a:schemeClr val="tx1"/>
            </a:solidFill>
            <a:ln w="0">
              <a:solidFill>
                <a:schemeClr val="tx1"/>
              </a:solidFill>
              <a:round/>
              <a:headEnd/>
              <a:tailEnd/>
            </a:ln>
          </p:spPr>
          <p:txBody>
            <a:bodyPr/>
            <a:lstStyle/>
            <a:p>
              <a:endParaRPr lang="en-US"/>
            </a:p>
          </p:txBody>
        </p:sp>
        <p:sp>
          <p:nvSpPr>
            <p:cNvPr id="116148" name="Freeform 1337"/>
            <p:cNvSpPr>
              <a:spLocks/>
            </p:cNvSpPr>
            <p:nvPr/>
          </p:nvSpPr>
          <p:spPr bwMode="auto">
            <a:xfrm>
              <a:off x="2946" y="2501"/>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9525">
              <a:solidFill>
                <a:schemeClr val="tx1"/>
              </a:solidFill>
              <a:round/>
              <a:headEnd/>
              <a:tailEnd/>
            </a:ln>
          </p:spPr>
          <p:txBody>
            <a:bodyPr/>
            <a:lstStyle/>
            <a:p>
              <a:endParaRPr lang="en-US"/>
            </a:p>
          </p:txBody>
        </p:sp>
        <p:sp>
          <p:nvSpPr>
            <p:cNvPr id="116149" name="Freeform 1338"/>
            <p:cNvSpPr>
              <a:spLocks/>
            </p:cNvSpPr>
            <p:nvPr/>
          </p:nvSpPr>
          <p:spPr bwMode="auto">
            <a:xfrm>
              <a:off x="2946" y="2501"/>
              <a:ext cx="148" cy="55"/>
            </a:xfrm>
            <a:custGeom>
              <a:avLst/>
              <a:gdLst>
                <a:gd name="T0" fmla="*/ 0 w 889"/>
                <a:gd name="T1" fmla="*/ 0 h 332"/>
                <a:gd name="T2" fmla="*/ 0 w 889"/>
                <a:gd name="T3" fmla="*/ 0 h 332"/>
                <a:gd name="T4" fmla="*/ 0 w 889"/>
                <a:gd name="T5" fmla="*/ 0 h 332"/>
                <a:gd name="T6" fmla="*/ 0 w 889"/>
                <a:gd name="T7" fmla="*/ 0 h 332"/>
                <a:gd name="T8" fmla="*/ 0 60000 65536"/>
                <a:gd name="T9" fmla="*/ 0 60000 65536"/>
                <a:gd name="T10" fmla="*/ 0 60000 65536"/>
                <a:gd name="T11" fmla="*/ 0 60000 65536"/>
                <a:gd name="T12" fmla="*/ 0 w 889"/>
                <a:gd name="T13" fmla="*/ 0 h 332"/>
                <a:gd name="T14" fmla="*/ 889 w 889"/>
                <a:gd name="T15" fmla="*/ 332 h 332"/>
              </a:gdLst>
              <a:ahLst/>
              <a:cxnLst>
                <a:cxn ang="T8">
                  <a:pos x="T0" y="T1"/>
                </a:cxn>
                <a:cxn ang="T9">
                  <a:pos x="T2" y="T3"/>
                </a:cxn>
                <a:cxn ang="T10">
                  <a:pos x="T4" y="T5"/>
                </a:cxn>
                <a:cxn ang="T11">
                  <a:pos x="T6" y="T7"/>
                </a:cxn>
              </a:cxnLst>
              <a:rect l="T12" t="T13" r="T14" b="T15"/>
              <a:pathLst>
                <a:path w="889" h="332">
                  <a:moveTo>
                    <a:pt x="203" y="0"/>
                  </a:moveTo>
                  <a:lnTo>
                    <a:pt x="0" y="332"/>
                  </a:lnTo>
                  <a:lnTo>
                    <a:pt x="889" y="0"/>
                  </a:lnTo>
                  <a:lnTo>
                    <a:pt x="203" y="0"/>
                  </a:lnTo>
                  <a:close/>
                </a:path>
              </a:pathLst>
            </a:custGeom>
            <a:solidFill>
              <a:schemeClr val="tx1"/>
            </a:solidFill>
            <a:ln w="0">
              <a:solidFill>
                <a:schemeClr val="tx1"/>
              </a:solidFill>
              <a:round/>
              <a:headEnd/>
              <a:tailEnd/>
            </a:ln>
          </p:spPr>
          <p:txBody>
            <a:bodyPr/>
            <a:lstStyle/>
            <a:p>
              <a:endParaRPr lang="en-US"/>
            </a:p>
          </p:txBody>
        </p:sp>
      </p:grpSp>
      <p:sp>
        <p:nvSpPr>
          <p:cNvPr id="67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52</a:t>
            </a:fld>
            <a:endParaRPr lang="en-US" altLang="en-US"/>
          </a:p>
        </p:txBody>
      </p:sp>
    </p:spTree>
    <p:extLst>
      <p:ext uri="{BB962C8B-B14F-4D97-AF65-F5344CB8AC3E}">
        <p14:creationId xmlns:p14="http://schemas.microsoft.com/office/powerpoint/2010/main" val="54887048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649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8"/>
          </p:nvPr>
        </p:nvSpPr>
        <p:spPr/>
        <p:txBody>
          <a:bodyPr/>
          <a:lstStyle/>
          <a:p>
            <a:pPr algn="ctr"/>
            <a:r>
              <a:rPr lang="en-US" dirty="0" smtClean="0"/>
              <a:t>2016 AISC Seismic Provisions</a:t>
            </a:r>
            <a:endParaRPr lang="en-US" dirty="0"/>
          </a:p>
        </p:txBody>
      </p:sp>
      <p:sp>
        <p:nvSpPr>
          <p:cNvPr id="5" name="Text Placeholder 4"/>
          <p:cNvSpPr>
            <a:spLocks noGrp="1"/>
          </p:cNvSpPr>
          <p:nvPr>
            <p:ph type="body" sz="quarter" idx="39"/>
          </p:nvPr>
        </p:nvSpPr>
        <p:spPr/>
        <p:txBody>
          <a:bodyPr>
            <a:normAutofit/>
          </a:bodyPr>
          <a:lstStyle/>
          <a:p>
            <a:r>
              <a:rPr lang="en-US" u="sng" dirty="0"/>
              <a:t>Section </a:t>
            </a:r>
            <a:r>
              <a:rPr lang="en-US" u="sng" dirty="0" smtClean="0"/>
              <a:t>F5. Special </a:t>
            </a:r>
            <a:r>
              <a:rPr lang="en-US" u="sng" dirty="0"/>
              <a:t>Plate Shear Walls (SPSW)</a:t>
            </a:r>
          </a:p>
          <a:p>
            <a:endParaRPr lang="en-US" dirty="0"/>
          </a:p>
        </p:txBody>
      </p:sp>
      <p:sp>
        <p:nvSpPr>
          <p:cNvPr id="9" name="Text Placeholder 1"/>
          <p:cNvSpPr>
            <a:spLocks noGrp="1"/>
          </p:cNvSpPr>
          <p:nvPr>
            <p:ph type="body" sz="quarter" idx="12"/>
          </p:nvPr>
        </p:nvSpPr>
        <p:spPr>
          <a:xfrm>
            <a:off x="923116" y="1700808"/>
            <a:ext cx="6313180" cy="4680520"/>
          </a:xfrm>
        </p:spPr>
        <p:txBody>
          <a:bodyPr/>
          <a:lstStyle/>
          <a:p>
            <a:pPr>
              <a:spcBef>
                <a:spcPct val="50000"/>
              </a:spcBef>
            </a:pPr>
            <a:r>
              <a:rPr lang="en-US" altLang="en-US" dirty="0">
                <a:latin typeface="+mn-lt"/>
              </a:rPr>
              <a:t>F5.1	Scope</a:t>
            </a:r>
          </a:p>
          <a:p>
            <a:pPr>
              <a:spcBef>
                <a:spcPct val="50000"/>
              </a:spcBef>
            </a:pPr>
            <a:r>
              <a:rPr lang="en-US" altLang="en-US" dirty="0">
                <a:latin typeface="+mn-lt"/>
              </a:rPr>
              <a:t>F5.2	Basis of Design</a:t>
            </a:r>
          </a:p>
          <a:p>
            <a:pPr>
              <a:spcBef>
                <a:spcPct val="50000"/>
              </a:spcBef>
            </a:pPr>
            <a:r>
              <a:rPr lang="en-US" altLang="en-US" dirty="0">
                <a:latin typeface="+mn-lt"/>
              </a:rPr>
              <a:t>F5.3	Analysis</a:t>
            </a:r>
          </a:p>
          <a:p>
            <a:pPr>
              <a:spcBef>
                <a:spcPct val="50000"/>
              </a:spcBef>
            </a:pPr>
            <a:r>
              <a:rPr lang="en-US" altLang="en-US" dirty="0">
                <a:latin typeface="+mn-lt"/>
              </a:rPr>
              <a:t>F5.4	System Requirements</a:t>
            </a:r>
          </a:p>
          <a:p>
            <a:pPr>
              <a:spcBef>
                <a:spcPct val="50000"/>
              </a:spcBef>
            </a:pPr>
            <a:r>
              <a:rPr lang="en-US" altLang="en-US" dirty="0">
                <a:latin typeface="+mn-lt"/>
              </a:rPr>
              <a:t>F5.5	Members</a:t>
            </a:r>
          </a:p>
          <a:p>
            <a:pPr>
              <a:spcBef>
                <a:spcPct val="50000"/>
              </a:spcBef>
            </a:pPr>
            <a:r>
              <a:rPr lang="en-US" altLang="en-US" dirty="0">
                <a:latin typeface="+mn-lt"/>
              </a:rPr>
              <a:t>F5.6	Connections</a:t>
            </a:r>
          </a:p>
          <a:p>
            <a:pPr>
              <a:spcBef>
                <a:spcPct val="50000"/>
              </a:spcBef>
            </a:pPr>
            <a:r>
              <a:rPr lang="en-US" altLang="en-US" dirty="0">
                <a:latin typeface="+mn-lt"/>
              </a:rPr>
              <a:t>F5.7	Perforated Webs</a:t>
            </a:r>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53</a:t>
            </a:fld>
            <a:endParaRPr lang="en-US" altLang="en-US"/>
          </a:p>
        </p:txBody>
      </p:sp>
    </p:spTree>
    <p:extLst>
      <p:ext uri="{BB962C8B-B14F-4D97-AF65-F5344CB8AC3E}">
        <p14:creationId xmlns:p14="http://schemas.microsoft.com/office/powerpoint/2010/main" val="304902944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38"/>
          </p:nvPr>
        </p:nvSpPr>
        <p:spPr/>
        <p:txBody>
          <a:bodyPr/>
          <a:lstStyle/>
          <a:p>
            <a:r>
              <a:rPr lang="en-US" dirty="0" smtClean="0"/>
              <a:t>Basis of Design</a:t>
            </a:r>
            <a:endParaRPr lang="en-US" dirty="0"/>
          </a:p>
        </p:txBody>
      </p:sp>
      <p:sp>
        <p:nvSpPr>
          <p:cNvPr id="3" name="Text Placeholder 2"/>
          <p:cNvSpPr>
            <a:spLocks noGrp="1"/>
          </p:cNvSpPr>
          <p:nvPr>
            <p:ph type="body" sz="quarter" idx="39"/>
          </p:nvPr>
        </p:nvSpPr>
        <p:spPr/>
        <p:txBody>
          <a:bodyPr/>
          <a:lstStyle/>
          <a:p>
            <a:r>
              <a:rPr lang="en-US" dirty="0" smtClean="0"/>
              <a:t>AISC Seismic Provisions - SPSW</a:t>
            </a:r>
            <a:endParaRPr lang="en-US" dirty="0"/>
          </a:p>
        </p:txBody>
      </p:sp>
      <p:sp>
        <p:nvSpPr>
          <p:cNvPr id="6" name="Text Box 3"/>
          <p:cNvSpPr txBox="1">
            <a:spLocks noChangeArrowheads="1"/>
          </p:cNvSpPr>
          <p:nvPr/>
        </p:nvSpPr>
        <p:spPr bwMode="auto">
          <a:xfrm>
            <a:off x="611560" y="1340768"/>
            <a:ext cx="7992888" cy="2462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150000"/>
              <a:buChar char="•"/>
              <a:defRPr sz="2800" b="1">
                <a:solidFill>
                  <a:schemeClr val="tx1"/>
                </a:solidFill>
                <a:latin typeface="Arial" charset="0"/>
              </a:defRPr>
            </a:lvl1pPr>
            <a:lvl2pPr marL="742950" indent="-285750">
              <a:spcBef>
                <a:spcPct val="20000"/>
              </a:spcBef>
              <a:buClr>
                <a:schemeClr val="tx2"/>
              </a:buClr>
              <a:buSzPct val="100000"/>
              <a:buChar char="–"/>
              <a:defRPr sz="2800" b="1">
                <a:solidFill>
                  <a:schemeClr val="tx1"/>
                </a:solidFill>
                <a:latin typeface="Arial" charset="0"/>
              </a:defRPr>
            </a:lvl2pPr>
            <a:lvl3pPr marL="1143000" indent="-228600">
              <a:spcBef>
                <a:spcPct val="20000"/>
              </a:spcBef>
              <a:buClr>
                <a:schemeClr val="tx2"/>
              </a:buClr>
              <a:buSzPct val="100000"/>
              <a:buChar char="•"/>
              <a:defRPr sz="2400">
                <a:solidFill>
                  <a:schemeClr val="tx1"/>
                </a:solidFill>
                <a:latin typeface="Arial" charset="0"/>
              </a:defRPr>
            </a:lvl3pPr>
            <a:lvl4pPr marL="1600200" indent="-228600">
              <a:spcBef>
                <a:spcPct val="20000"/>
              </a:spcBef>
              <a:buClr>
                <a:schemeClr val="tx2"/>
              </a:buClr>
              <a:buSzPct val="100000"/>
              <a:buChar char="–"/>
              <a:defRPr sz="2000">
                <a:solidFill>
                  <a:schemeClr val="tx1"/>
                </a:solidFill>
                <a:latin typeface="Arial" charset="0"/>
              </a:defRPr>
            </a:lvl4pPr>
            <a:lvl5pPr marL="2057400" indent="-228600">
              <a:spcBef>
                <a:spcPct val="20000"/>
              </a:spcBef>
              <a:buClr>
                <a:schemeClr val="tx2"/>
              </a:buClr>
              <a:buSzPct val="100000"/>
              <a:buChar char="•"/>
              <a:defRPr sz="2000">
                <a:solidFill>
                  <a:schemeClr val="tx1"/>
                </a:solidFill>
                <a:latin typeface="Arial"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charset="0"/>
              </a:defRPr>
            </a:lvl9pPr>
          </a:lstStyle>
          <a:p>
            <a:pPr>
              <a:spcBef>
                <a:spcPct val="50000"/>
              </a:spcBef>
              <a:buClrTx/>
              <a:buSzTx/>
              <a:buNone/>
            </a:pPr>
            <a:r>
              <a:rPr lang="en-US" sz="2200" u="sng" dirty="0" smtClean="0">
                <a:latin typeface="+mn-lt"/>
              </a:rPr>
              <a:t>F5.2 </a:t>
            </a:r>
            <a:r>
              <a:rPr lang="en-US" sz="2200" u="sng" dirty="0">
                <a:latin typeface="+mn-lt"/>
              </a:rPr>
              <a:t>Basis of Design </a:t>
            </a:r>
          </a:p>
          <a:p>
            <a:pPr>
              <a:spcBef>
                <a:spcPct val="50000"/>
              </a:spcBef>
              <a:buClrTx/>
              <a:buSzTx/>
              <a:buFontTx/>
              <a:buNone/>
            </a:pPr>
            <a:r>
              <a:rPr lang="en-US" altLang="en-US" sz="2200" b="0" dirty="0">
                <a:latin typeface="+mn-lt"/>
              </a:rPr>
              <a:t>Significant inelastic strain expected in web plates and plastic hinges at the ends of HBEs </a:t>
            </a:r>
          </a:p>
          <a:p>
            <a:pPr>
              <a:spcBef>
                <a:spcPct val="50000"/>
              </a:spcBef>
              <a:buClrTx/>
              <a:buSzTx/>
              <a:buFontTx/>
              <a:buNone/>
            </a:pPr>
            <a:r>
              <a:rPr lang="en-US" altLang="en-US" sz="2200" b="0" dirty="0">
                <a:latin typeface="+mn-lt"/>
              </a:rPr>
              <a:t>HBE and VBE expected to be </a:t>
            </a:r>
            <a:r>
              <a:rPr lang="en-US" altLang="en-US" sz="2200" i="1" dirty="0" smtClean="0">
                <a:solidFill>
                  <a:schemeClr val="tx2"/>
                </a:solidFill>
                <a:latin typeface="+mn-lt"/>
              </a:rPr>
              <a:t>essentially elastic </a:t>
            </a:r>
            <a:r>
              <a:rPr lang="en-US" altLang="en-US" sz="2200" b="0" dirty="0">
                <a:latin typeface="+mn-lt"/>
              </a:rPr>
              <a:t>when subject to forces from fully yielded web plates except at ends of HBEs and at the base of VBEs</a:t>
            </a:r>
          </a:p>
        </p:txBody>
      </p:sp>
      <p:sp>
        <p:nvSpPr>
          <p:cNvPr id="7"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54</a:t>
            </a:fld>
            <a:endParaRPr lang="en-US" altLang="en-US"/>
          </a:p>
        </p:txBody>
      </p:sp>
    </p:spTree>
    <p:extLst>
      <p:ext uri="{BB962C8B-B14F-4D97-AF65-F5344CB8AC3E}">
        <p14:creationId xmlns:p14="http://schemas.microsoft.com/office/powerpoint/2010/main" val="35423938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38"/>
          </p:nvPr>
        </p:nvSpPr>
        <p:spPr/>
        <p:txBody>
          <a:bodyPr/>
          <a:lstStyle/>
          <a:p>
            <a:r>
              <a:rPr lang="en-US" dirty="0" smtClean="0"/>
              <a:t>Analysis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6"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smtClean="0"/>
              <a:t>F5.3 Analysis</a:t>
            </a:r>
          </a:p>
          <a:p>
            <a:pPr algn="just">
              <a:spcBef>
                <a:spcPct val="50000"/>
              </a:spcBef>
              <a:defRPr/>
            </a:pPr>
            <a:r>
              <a:rPr lang="en-US" altLang="en-US" sz="2200" b="1" i="1" dirty="0" smtClean="0"/>
              <a:t>(a) Required </a:t>
            </a:r>
            <a:r>
              <a:rPr lang="en-US" altLang="en-US" sz="2200" b="1" i="1" dirty="0"/>
              <a:t>Strength of Web </a:t>
            </a:r>
            <a:r>
              <a:rPr lang="en-US" altLang="en-US" sz="2200" b="1" i="1" dirty="0" smtClean="0"/>
              <a:t>Plates</a:t>
            </a:r>
            <a:endParaRPr lang="en-US" altLang="en-US" sz="2200" b="1" i="1" dirty="0"/>
          </a:p>
          <a:p>
            <a:pPr algn="just">
              <a:spcBef>
                <a:spcPct val="50000"/>
              </a:spcBef>
              <a:defRPr/>
            </a:pPr>
            <a:r>
              <a:rPr lang="en-US" altLang="en-US" sz="2200" dirty="0" smtClean="0"/>
              <a:t>Web </a:t>
            </a:r>
            <a:r>
              <a:rPr lang="en-US" altLang="en-US" sz="2200" dirty="0"/>
              <a:t>plates are designed to resist 100% of the </a:t>
            </a:r>
            <a:r>
              <a:rPr lang="en-US" altLang="en-US" sz="2200" dirty="0" smtClean="0"/>
              <a:t>required </a:t>
            </a:r>
            <a:r>
              <a:rPr lang="en-US" altLang="en-US" sz="2200" dirty="0"/>
              <a:t>story shear strength from the applicable </a:t>
            </a:r>
            <a:r>
              <a:rPr lang="en-US" altLang="en-US" sz="2200" dirty="0" smtClean="0"/>
              <a:t>building </a:t>
            </a:r>
            <a:r>
              <a:rPr lang="en-US" altLang="en-US" sz="2200" dirty="0"/>
              <a:t>code</a:t>
            </a:r>
          </a:p>
        </p:txBody>
      </p:sp>
      <p:sp>
        <p:nvSpPr>
          <p:cNvPr id="5"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55</a:t>
            </a:fld>
            <a:endParaRPr lang="en-US" altLang="en-US"/>
          </a:p>
        </p:txBody>
      </p:sp>
    </p:spTree>
    <p:extLst>
      <p:ext uri="{BB962C8B-B14F-4D97-AF65-F5344CB8AC3E}">
        <p14:creationId xmlns:p14="http://schemas.microsoft.com/office/powerpoint/2010/main" val="144282510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8136904" cy="5447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smtClean="0"/>
              <a:t>F5.3 Analysis</a:t>
            </a:r>
          </a:p>
          <a:p>
            <a:pPr algn="just">
              <a:spcBef>
                <a:spcPct val="50000"/>
              </a:spcBef>
              <a:defRPr/>
            </a:pPr>
            <a:r>
              <a:rPr lang="en-US" altLang="en-US" sz="2200" b="1" i="1" dirty="0" smtClean="0"/>
              <a:t>(b) Required </a:t>
            </a:r>
            <a:r>
              <a:rPr lang="en-US" altLang="en-US" sz="2200" b="1" i="1" dirty="0"/>
              <a:t>Strength </a:t>
            </a:r>
            <a:r>
              <a:rPr lang="en-US" altLang="en-US" sz="2200" b="1" i="1" dirty="0" smtClean="0"/>
              <a:t>of HBEs and VBEs</a:t>
            </a:r>
          </a:p>
          <a:p>
            <a:pPr algn="just">
              <a:spcBef>
                <a:spcPct val="50000"/>
              </a:spcBef>
              <a:defRPr/>
            </a:pPr>
            <a:r>
              <a:rPr lang="en-US" altLang="en-US" sz="2000" i="1" dirty="0" smtClean="0"/>
              <a:t>Must </a:t>
            </a:r>
            <a:r>
              <a:rPr lang="en-US" altLang="en-US" sz="2000" i="1" dirty="0"/>
              <a:t>develop expected web strength and HBE </a:t>
            </a:r>
            <a:r>
              <a:rPr lang="en-US" altLang="en-US" sz="2000" i="1" dirty="0" smtClean="0"/>
              <a:t>hinges</a:t>
            </a:r>
            <a:endParaRPr lang="en-US" altLang="en-US" sz="2000" i="1" dirty="0"/>
          </a:p>
          <a:p>
            <a:pPr algn="just">
              <a:spcBef>
                <a:spcPct val="50000"/>
              </a:spcBef>
              <a:defRPr/>
            </a:pPr>
            <a:r>
              <a:rPr lang="en-US" altLang="en-US" sz="2000" b="1" dirty="0" smtClean="0"/>
              <a:t>	VBE	</a:t>
            </a:r>
            <a:r>
              <a:rPr lang="en-US" altLang="en-US" sz="2000" dirty="0" smtClean="0">
                <a:solidFill>
                  <a:schemeClr val="tx2"/>
                </a:solidFill>
              </a:rPr>
              <a:t>Distributed </a:t>
            </a:r>
            <a:r>
              <a:rPr lang="en-US" altLang="en-US" sz="2000" dirty="0">
                <a:solidFill>
                  <a:schemeClr val="tx2"/>
                </a:solidFill>
              </a:rPr>
              <a:t>transverse load: </a:t>
            </a:r>
            <a:endParaRPr lang="en-US" altLang="en-US" sz="2000" dirty="0" smtClean="0">
              <a:solidFill>
                <a:schemeClr val="tx2"/>
              </a:solidFill>
            </a:endParaRPr>
          </a:p>
          <a:p>
            <a:pPr algn="just">
              <a:spcBef>
                <a:spcPct val="50000"/>
              </a:spcBef>
              <a:defRPr/>
            </a:pPr>
            <a:r>
              <a:rPr lang="en-US" altLang="en-US" sz="2000" i="1" dirty="0"/>
              <a:t>	</a:t>
            </a:r>
            <a:r>
              <a:rPr lang="en-US" altLang="en-US" sz="2000" i="1" dirty="0" smtClean="0"/>
              <a:t>		</a:t>
            </a:r>
            <a:r>
              <a:rPr lang="en-US" altLang="en-US" sz="2000" b="1" i="1" dirty="0" smtClean="0"/>
              <a:t>R</a:t>
            </a:r>
            <a:r>
              <a:rPr lang="en-US" altLang="en-US" sz="2000" b="1" i="1" baseline="-25000" dirty="0" smtClean="0"/>
              <a:t>y</a:t>
            </a:r>
            <a:r>
              <a:rPr lang="en-US" altLang="en-US" sz="2000" b="1" dirty="0" smtClean="0"/>
              <a:t> </a:t>
            </a:r>
            <a:r>
              <a:rPr lang="en-US" altLang="en-US" sz="2000" b="1" i="1" dirty="0" err="1"/>
              <a:t>F</a:t>
            </a:r>
            <a:r>
              <a:rPr lang="en-US" altLang="en-US" sz="2000" b="1" i="1" baseline="-25000" dirty="0" err="1"/>
              <a:t>y</a:t>
            </a:r>
            <a:r>
              <a:rPr lang="en-US" altLang="en-US" sz="2000" b="1" i="1" baseline="-25000" dirty="0"/>
              <a:t> </a:t>
            </a:r>
            <a:r>
              <a:rPr lang="en-US" altLang="en-US" sz="2000" b="1" i="1" dirty="0" err="1"/>
              <a:t>t</a:t>
            </a:r>
            <a:r>
              <a:rPr lang="en-US" altLang="en-US" sz="2000" b="1" i="1" baseline="-25000" dirty="0" err="1"/>
              <a:t>w</a:t>
            </a:r>
            <a:r>
              <a:rPr lang="en-US" altLang="en-US" sz="2000" b="1" i="1" baseline="-25000" dirty="0"/>
              <a:t> </a:t>
            </a:r>
            <a:r>
              <a:rPr lang="en-US" altLang="en-US" sz="2000" b="1" dirty="0"/>
              <a:t>sin</a:t>
            </a:r>
            <a:r>
              <a:rPr lang="en-US" altLang="en-US" sz="2000" b="1" baseline="30000" dirty="0"/>
              <a:t>2</a:t>
            </a:r>
            <a:r>
              <a:rPr lang="en-US" altLang="en-US" sz="2000" b="1" dirty="0"/>
              <a:t>(</a:t>
            </a:r>
            <a:r>
              <a:rPr lang="en-US" altLang="en-US" sz="2000" b="1" dirty="0">
                <a:latin typeface="Symbol" panose="05050102010706020507" pitchFamily="18" charset="2"/>
              </a:rPr>
              <a:t>a</a:t>
            </a:r>
            <a:r>
              <a:rPr lang="en-US" altLang="en-US" sz="2000" b="1" dirty="0"/>
              <a:t>)</a:t>
            </a:r>
          </a:p>
          <a:p>
            <a:pPr algn="just">
              <a:spcBef>
                <a:spcPct val="50000"/>
              </a:spcBef>
              <a:defRPr/>
            </a:pPr>
            <a:r>
              <a:rPr lang="en-US" altLang="en-US" sz="2000" dirty="0" smtClean="0"/>
              <a:t>		</a:t>
            </a:r>
            <a:r>
              <a:rPr lang="en-US" altLang="en-US" sz="2000" dirty="0" smtClean="0">
                <a:solidFill>
                  <a:schemeClr val="tx2"/>
                </a:solidFill>
              </a:rPr>
              <a:t>Total </a:t>
            </a:r>
            <a:r>
              <a:rPr lang="en-US" altLang="en-US" sz="2000" dirty="0">
                <a:solidFill>
                  <a:schemeClr val="tx2"/>
                </a:solidFill>
              </a:rPr>
              <a:t>axial load: 	</a:t>
            </a:r>
          </a:p>
          <a:p>
            <a:pPr marL="0" lvl="3" algn="just">
              <a:spcBef>
                <a:spcPct val="50000"/>
              </a:spcBef>
              <a:defRPr/>
            </a:pPr>
            <a:r>
              <a:rPr lang="en-US" altLang="en-US" sz="2000" dirty="0"/>
              <a:t>		</a:t>
            </a:r>
            <a:r>
              <a:rPr lang="en-US" altLang="en-US" sz="2000" dirty="0" smtClean="0"/>
              <a:t>	</a:t>
            </a:r>
            <a:r>
              <a:rPr lang="en-US" altLang="en-US" sz="2000" b="1" dirty="0" smtClean="0">
                <a:cs typeface="Arial" panose="020B0604020202020204" pitchFamily="34" charset="0"/>
              </a:rPr>
              <a:t>½</a:t>
            </a:r>
            <a:r>
              <a:rPr lang="en-US" altLang="en-US" sz="2000" b="1" dirty="0" smtClean="0"/>
              <a:t> </a:t>
            </a:r>
            <a:r>
              <a:rPr lang="en-US" altLang="en-US" sz="2000" b="1" i="1" dirty="0"/>
              <a:t>R</a:t>
            </a:r>
            <a:r>
              <a:rPr lang="en-US" altLang="en-US" sz="2000" b="1" i="1" baseline="-25000" dirty="0"/>
              <a:t>y</a:t>
            </a:r>
            <a:r>
              <a:rPr lang="en-US" altLang="en-US" sz="2000" b="1" dirty="0"/>
              <a:t> </a:t>
            </a:r>
            <a:r>
              <a:rPr lang="en-US" altLang="en-US" sz="2000" b="1" i="1" dirty="0" err="1"/>
              <a:t>F</a:t>
            </a:r>
            <a:r>
              <a:rPr lang="en-US" altLang="en-US" sz="2000" b="1" i="1" baseline="-25000" dirty="0" err="1"/>
              <a:t>y</a:t>
            </a:r>
            <a:r>
              <a:rPr lang="en-US" altLang="en-US" sz="2000" b="1" i="1" baseline="-25000" dirty="0"/>
              <a:t> </a:t>
            </a:r>
            <a:r>
              <a:rPr lang="en-US" altLang="en-US" sz="2000" b="1" i="1" dirty="0" err="1"/>
              <a:t>t</a:t>
            </a:r>
            <a:r>
              <a:rPr lang="en-US" altLang="en-US" sz="2000" b="1" i="1" baseline="-25000" dirty="0" err="1"/>
              <a:t>w</a:t>
            </a:r>
            <a:r>
              <a:rPr lang="en-US" altLang="en-US" sz="2000" b="1" i="1" baseline="-25000" dirty="0"/>
              <a:t> </a:t>
            </a:r>
            <a:r>
              <a:rPr lang="en-US" altLang="en-US" sz="2000" b="1" i="1" dirty="0" err="1"/>
              <a:t>h</a:t>
            </a:r>
            <a:r>
              <a:rPr lang="en-US" altLang="en-US" sz="2000" b="1" i="1" baseline="-25000" dirty="0" err="1"/>
              <a:t>c</a:t>
            </a:r>
            <a:r>
              <a:rPr lang="en-US" altLang="en-US" sz="2000" b="1" i="1" dirty="0"/>
              <a:t> </a:t>
            </a:r>
            <a:r>
              <a:rPr lang="en-US" altLang="en-US" sz="2000" b="1" dirty="0"/>
              <a:t>sin(2</a:t>
            </a:r>
            <a:r>
              <a:rPr lang="en-US" altLang="en-US" sz="2000" b="1" dirty="0">
                <a:latin typeface="Symbol" panose="05050102010706020507" pitchFamily="18" charset="2"/>
              </a:rPr>
              <a:t>a</a:t>
            </a:r>
            <a:r>
              <a:rPr lang="en-US" altLang="en-US" sz="2000" b="1" dirty="0"/>
              <a:t>) [+ force from above</a:t>
            </a:r>
            <a:r>
              <a:rPr lang="en-US" altLang="en-US" sz="2000" b="1" dirty="0" smtClean="0"/>
              <a:t>]</a:t>
            </a:r>
          </a:p>
          <a:p>
            <a:pPr marL="0" lvl="3" algn="just">
              <a:spcBef>
                <a:spcPct val="50000"/>
              </a:spcBef>
              <a:defRPr/>
            </a:pPr>
            <a:endParaRPr lang="en-US" altLang="en-US" sz="2000" dirty="0"/>
          </a:p>
          <a:p>
            <a:pPr algn="just">
              <a:spcBef>
                <a:spcPct val="50000"/>
              </a:spcBef>
              <a:defRPr/>
            </a:pPr>
            <a:r>
              <a:rPr lang="en-US" altLang="en-US" sz="2000" b="1" dirty="0" smtClean="0"/>
              <a:t>	HBE 	</a:t>
            </a:r>
            <a:r>
              <a:rPr lang="en-US" altLang="en-US" sz="2000" dirty="0" smtClean="0">
                <a:solidFill>
                  <a:schemeClr val="tx2"/>
                </a:solidFill>
              </a:rPr>
              <a:t>Distributed </a:t>
            </a:r>
            <a:r>
              <a:rPr lang="en-US" altLang="en-US" sz="2000" dirty="0">
                <a:solidFill>
                  <a:schemeClr val="tx2"/>
                </a:solidFill>
              </a:rPr>
              <a:t>transverse load: </a:t>
            </a:r>
          </a:p>
          <a:p>
            <a:pPr lvl="3">
              <a:spcBef>
                <a:spcPts val="600"/>
              </a:spcBef>
            </a:pPr>
            <a:r>
              <a:rPr lang="en-US" altLang="en-US" sz="2000" dirty="0"/>
              <a:t>	</a:t>
            </a:r>
            <a:r>
              <a:rPr lang="en-US" altLang="en-US" sz="2000" b="1" dirty="0"/>
              <a:t>	</a:t>
            </a:r>
            <a:r>
              <a:rPr lang="en-US" altLang="en-US" sz="2000" b="1" i="1" dirty="0"/>
              <a:t>R</a:t>
            </a:r>
            <a:r>
              <a:rPr lang="en-US" altLang="en-US" sz="2000" b="1" i="1" baseline="-25000" dirty="0"/>
              <a:t>y</a:t>
            </a:r>
            <a:r>
              <a:rPr lang="en-US" altLang="en-US" sz="2000" b="1" dirty="0"/>
              <a:t> </a:t>
            </a:r>
            <a:r>
              <a:rPr lang="en-US" altLang="en-US" sz="2000" b="1" i="1" dirty="0" err="1"/>
              <a:t>F</a:t>
            </a:r>
            <a:r>
              <a:rPr lang="en-US" altLang="en-US" sz="2000" b="1" i="1" baseline="-25000" dirty="0" err="1"/>
              <a:t>y</a:t>
            </a:r>
            <a:r>
              <a:rPr lang="en-US" altLang="en-US" sz="2000" b="1" i="1" baseline="-25000" dirty="0"/>
              <a:t> </a:t>
            </a:r>
            <a:r>
              <a:rPr lang="en-US" altLang="en-US" sz="2000" b="1" dirty="0"/>
              <a:t>[</a:t>
            </a:r>
            <a:r>
              <a:rPr lang="en-US" altLang="en-US" sz="2000" b="1" i="1" dirty="0" err="1"/>
              <a:t>t</a:t>
            </a:r>
            <a:r>
              <a:rPr lang="en-US" altLang="en-US" sz="2000" b="1" i="1" baseline="-25000" dirty="0" err="1"/>
              <a:t>w</a:t>
            </a:r>
            <a:r>
              <a:rPr lang="en-US" altLang="en-US" sz="2000" b="1" i="1" baseline="-25000" dirty="0"/>
              <a:t>(</a:t>
            </a:r>
            <a:r>
              <a:rPr lang="en-US" altLang="en-US" sz="2000" b="1" i="1" baseline="-25000" dirty="0" err="1"/>
              <a:t>i</a:t>
            </a:r>
            <a:r>
              <a:rPr lang="en-US" altLang="en-US" sz="2000" b="1" i="1" baseline="-25000" dirty="0"/>
              <a:t>)</a:t>
            </a:r>
            <a:r>
              <a:rPr lang="en-US" altLang="en-US" sz="2000" b="1" dirty="0"/>
              <a:t> </a:t>
            </a:r>
            <a:r>
              <a:rPr lang="en-US" altLang="en-US" sz="2000" b="1" dirty="0">
                <a:cs typeface="Arial" panose="020B0604020202020204" pitchFamily="34" charset="0"/>
              </a:rPr>
              <a:t>―</a:t>
            </a:r>
            <a:r>
              <a:rPr lang="en-US" altLang="en-US" sz="2000" b="1" dirty="0"/>
              <a:t> </a:t>
            </a:r>
            <a:r>
              <a:rPr lang="en-US" altLang="en-US" sz="2000" b="1" i="1" dirty="0" err="1"/>
              <a:t>t</a:t>
            </a:r>
            <a:r>
              <a:rPr lang="en-US" altLang="en-US" sz="2000" b="1" i="1" baseline="-25000" dirty="0" err="1"/>
              <a:t>w</a:t>
            </a:r>
            <a:r>
              <a:rPr lang="en-US" altLang="en-US" sz="2000" b="1" i="1" baseline="-25000" dirty="0"/>
              <a:t>(i+1)</a:t>
            </a:r>
            <a:r>
              <a:rPr lang="en-US" altLang="en-US" sz="2000" b="1" dirty="0"/>
              <a:t>]</a:t>
            </a:r>
            <a:r>
              <a:rPr lang="en-US" altLang="en-US" sz="2000" b="1" i="1" baseline="-25000" dirty="0"/>
              <a:t> </a:t>
            </a:r>
            <a:r>
              <a:rPr lang="en-US" altLang="en-US" sz="2000" b="1" dirty="0"/>
              <a:t>cos</a:t>
            </a:r>
            <a:r>
              <a:rPr lang="en-US" altLang="en-US" sz="2000" b="1" baseline="30000" dirty="0"/>
              <a:t>2</a:t>
            </a:r>
            <a:r>
              <a:rPr lang="en-US" altLang="en-US" sz="2000" b="1" dirty="0"/>
              <a:t>(</a:t>
            </a:r>
            <a:r>
              <a:rPr lang="en-US" altLang="en-US" sz="2000" b="1" dirty="0">
                <a:latin typeface="Symbol" panose="05050102010706020507" pitchFamily="18" charset="2"/>
              </a:rPr>
              <a:t>a</a:t>
            </a:r>
            <a:r>
              <a:rPr lang="en-US" altLang="en-US" sz="2000" b="1" dirty="0"/>
              <a:t>)</a:t>
            </a:r>
          </a:p>
          <a:p>
            <a:pPr algn="just">
              <a:spcBef>
                <a:spcPct val="50000"/>
              </a:spcBef>
              <a:defRPr/>
            </a:pPr>
            <a:r>
              <a:rPr lang="en-US" altLang="en-US" sz="2000" dirty="0" smtClean="0"/>
              <a:t>		</a:t>
            </a:r>
            <a:r>
              <a:rPr lang="en-US" altLang="en-US" sz="2000" dirty="0" smtClean="0">
                <a:solidFill>
                  <a:schemeClr val="tx2"/>
                </a:solidFill>
              </a:rPr>
              <a:t>Total </a:t>
            </a:r>
            <a:r>
              <a:rPr lang="en-US" altLang="en-US" sz="2000" dirty="0">
                <a:solidFill>
                  <a:schemeClr val="tx2"/>
                </a:solidFill>
              </a:rPr>
              <a:t>axial load:</a:t>
            </a:r>
          </a:p>
          <a:p>
            <a:pPr lvl="3">
              <a:spcBef>
                <a:spcPts val="600"/>
              </a:spcBef>
            </a:pPr>
            <a:r>
              <a:rPr lang="en-US" altLang="en-US" sz="2000" dirty="0"/>
              <a:t>	</a:t>
            </a:r>
            <a:r>
              <a:rPr lang="en-US" altLang="en-US" sz="2000" dirty="0" smtClean="0"/>
              <a:t>	</a:t>
            </a:r>
            <a:r>
              <a:rPr lang="en-US" altLang="en-US" sz="2000" b="1" dirty="0" smtClean="0">
                <a:cs typeface="Arial" panose="020B0604020202020204" pitchFamily="34" charset="0"/>
              </a:rPr>
              <a:t>½</a:t>
            </a:r>
            <a:r>
              <a:rPr lang="en-US" altLang="en-US" sz="2000" b="1" dirty="0" smtClean="0"/>
              <a:t> </a:t>
            </a:r>
            <a:r>
              <a:rPr lang="en-US" altLang="en-US" sz="2000" b="1" i="1" dirty="0"/>
              <a:t>R</a:t>
            </a:r>
            <a:r>
              <a:rPr lang="en-US" altLang="en-US" sz="2000" b="1" i="1" baseline="-25000" dirty="0"/>
              <a:t>y</a:t>
            </a:r>
            <a:r>
              <a:rPr lang="en-US" altLang="en-US" sz="2000" b="1" dirty="0"/>
              <a:t> </a:t>
            </a:r>
            <a:r>
              <a:rPr lang="en-US" altLang="en-US" sz="2000" b="1" i="1" dirty="0" err="1"/>
              <a:t>F</a:t>
            </a:r>
            <a:r>
              <a:rPr lang="en-US" altLang="en-US" sz="2000" b="1" i="1" baseline="-25000" dirty="0" err="1"/>
              <a:t>y</a:t>
            </a:r>
            <a:r>
              <a:rPr lang="en-US" altLang="en-US" sz="2000" b="1" i="1" baseline="-25000" dirty="0"/>
              <a:t> </a:t>
            </a:r>
            <a:r>
              <a:rPr lang="en-US" altLang="en-US" sz="2000" b="1" dirty="0"/>
              <a:t>[</a:t>
            </a:r>
            <a:r>
              <a:rPr lang="en-US" altLang="en-US" sz="2000" b="1" i="1" dirty="0" err="1"/>
              <a:t>t</a:t>
            </a:r>
            <a:r>
              <a:rPr lang="en-US" altLang="en-US" sz="2000" b="1" i="1" baseline="-25000" dirty="0" err="1"/>
              <a:t>w</a:t>
            </a:r>
            <a:r>
              <a:rPr lang="en-US" altLang="en-US" sz="2000" b="1" i="1" baseline="-25000" dirty="0"/>
              <a:t>(</a:t>
            </a:r>
            <a:r>
              <a:rPr lang="en-US" altLang="en-US" sz="2000" b="1" i="1" baseline="-25000" dirty="0" err="1"/>
              <a:t>i</a:t>
            </a:r>
            <a:r>
              <a:rPr lang="en-US" altLang="en-US" sz="2000" b="1" i="1" baseline="-25000" dirty="0"/>
              <a:t>)</a:t>
            </a:r>
            <a:r>
              <a:rPr lang="en-US" altLang="en-US" sz="2000" b="1" dirty="0"/>
              <a:t> </a:t>
            </a:r>
            <a:r>
              <a:rPr lang="en-US" altLang="en-US" sz="2000" b="1" dirty="0">
                <a:cs typeface="Arial" panose="020B0604020202020204" pitchFamily="34" charset="0"/>
              </a:rPr>
              <a:t>―</a:t>
            </a:r>
            <a:r>
              <a:rPr lang="en-US" altLang="en-US" sz="2000" b="1" dirty="0"/>
              <a:t> </a:t>
            </a:r>
            <a:r>
              <a:rPr lang="en-US" altLang="en-US" sz="2000" b="1" i="1" dirty="0" err="1"/>
              <a:t>t</a:t>
            </a:r>
            <a:r>
              <a:rPr lang="en-US" altLang="en-US" sz="2000" b="1" i="1" baseline="-25000" dirty="0" err="1"/>
              <a:t>w</a:t>
            </a:r>
            <a:r>
              <a:rPr lang="en-US" altLang="en-US" sz="2000" b="1" i="1" baseline="-25000" dirty="0"/>
              <a:t>(i+1)</a:t>
            </a:r>
            <a:r>
              <a:rPr lang="en-US" altLang="en-US" sz="2000" b="1" dirty="0"/>
              <a:t>]</a:t>
            </a:r>
            <a:r>
              <a:rPr lang="en-US" altLang="en-US" sz="2000" b="1" i="1" baseline="-25000" dirty="0"/>
              <a:t> </a:t>
            </a:r>
            <a:r>
              <a:rPr lang="en-US" altLang="en-US" sz="2000" b="1" i="1" dirty="0"/>
              <a:t>L</a:t>
            </a:r>
            <a:r>
              <a:rPr lang="en-US" altLang="en-US" sz="2000" b="1" i="1" baseline="-25000" dirty="0"/>
              <a:t>cf</a:t>
            </a:r>
            <a:r>
              <a:rPr lang="en-US" altLang="en-US" sz="2000" b="1" i="1" dirty="0"/>
              <a:t> </a:t>
            </a:r>
            <a:r>
              <a:rPr lang="en-US" altLang="en-US" sz="2000" b="1" dirty="0"/>
              <a:t>sin(2</a:t>
            </a:r>
            <a:r>
              <a:rPr lang="en-US" altLang="en-US" sz="2000" b="1" dirty="0">
                <a:latin typeface="Symbol" panose="05050102010706020507" pitchFamily="18" charset="2"/>
              </a:rPr>
              <a:t>a</a:t>
            </a:r>
            <a:r>
              <a:rPr lang="en-US" altLang="en-US" sz="2000" b="1" dirty="0" smtClean="0"/>
              <a:t>)</a:t>
            </a:r>
            <a:endParaRPr lang="en-US" altLang="en-US" sz="2000" b="1" dirty="0"/>
          </a:p>
        </p:txBody>
      </p:sp>
      <p:sp>
        <p:nvSpPr>
          <p:cNvPr id="2" name="Text Placeholder 1"/>
          <p:cNvSpPr>
            <a:spLocks noGrp="1"/>
          </p:cNvSpPr>
          <p:nvPr>
            <p:ph type="body" sz="quarter" idx="38"/>
          </p:nvPr>
        </p:nvSpPr>
        <p:spPr/>
        <p:txBody>
          <a:bodyPr/>
          <a:lstStyle/>
          <a:p>
            <a:r>
              <a:rPr lang="en-US" dirty="0" smtClean="0"/>
              <a:t>Analysis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5" name="Rectangle 4"/>
          <p:cNvSpPr/>
          <p:nvPr/>
        </p:nvSpPr>
        <p:spPr>
          <a:xfrm>
            <a:off x="1528616" y="2636912"/>
            <a:ext cx="720080" cy="432048"/>
          </a:xfrm>
          <a:prstGeom prst="rect">
            <a:avLst/>
          </a:prstGeom>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8" name="Rectangle 7"/>
          <p:cNvSpPr/>
          <p:nvPr/>
        </p:nvSpPr>
        <p:spPr>
          <a:xfrm>
            <a:off x="1528616" y="4904875"/>
            <a:ext cx="720080" cy="432048"/>
          </a:xfrm>
          <a:prstGeom prst="rect">
            <a:avLst/>
          </a:prstGeom>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7"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56</a:t>
            </a:fld>
            <a:endParaRPr lang="en-US" altLang="en-US"/>
          </a:p>
        </p:txBody>
      </p:sp>
    </p:spTree>
    <p:extLst>
      <p:ext uri="{BB962C8B-B14F-4D97-AF65-F5344CB8AC3E}">
        <p14:creationId xmlns:p14="http://schemas.microsoft.com/office/powerpoint/2010/main" val="37710179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8"/>
          <p:cNvPicPr>
            <a:picLocks noChangeAspect="1" noChangeArrowheads="1"/>
          </p:cNvPicPr>
          <p:nvPr/>
        </p:nvPicPr>
        <p:blipFill>
          <a:blip r:embed="rId4">
            <a:biLevel thresh="25000"/>
            <a:extLst>
              <a:ext uri="{28A0092B-C50C-407E-A947-70E740481C1C}">
                <a14:useLocalDpi xmlns:a14="http://schemas.microsoft.com/office/drawing/2010/main" val="0"/>
              </a:ext>
            </a:extLst>
          </a:blip>
          <a:srcRect/>
          <a:stretch>
            <a:fillRect/>
          </a:stretch>
        </p:blipFill>
        <p:spPr bwMode="auto">
          <a:xfrm>
            <a:off x="1701230" y="2693515"/>
            <a:ext cx="5854700"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07" name="Rectangle 5"/>
          <p:cNvSpPr>
            <a:spLocks noChangeArrowheads="1"/>
          </p:cNvSpPr>
          <p:nvPr/>
        </p:nvSpPr>
        <p:spPr bwMode="auto">
          <a:xfrm rot="16200000" flipH="1">
            <a:off x="4467448" y="3148384"/>
            <a:ext cx="242887" cy="6223000"/>
          </a:xfrm>
          <a:prstGeom prst="rect">
            <a:avLst/>
          </a:prstGeom>
          <a:blipFill dpi="0" rotWithShape="1">
            <a:blip r:embed="rId5">
              <a:alphaModFix amt="90000"/>
            </a:blip>
            <a:srcRect/>
            <a:tile tx="0" ty="0" sx="100000" sy="100000" flip="none" algn="tl"/>
          </a:blipFill>
          <a:ln w="19050">
            <a:solidFill>
              <a:srgbClr val="595959"/>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aphicFrame>
        <p:nvGraphicFramePr>
          <p:cNvPr id="1158150" name="Object 6"/>
          <p:cNvGraphicFramePr>
            <a:graphicFrameLocks noChangeAspect="1"/>
          </p:cNvGraphicFramePr>
          <p:nvPr>
            <p:extLst>
              <p:ext uri="{D42A27DB-BD31-4B8C-83A1-F6EECF244321}">
                <p14:modId xmlns:p14="http://schemas.microsoft.com/office/powerpoint/2010/main" val="1534123178"/>
              </p:ext>
            </p:extLst>
          </p:nvPr>
        </p:nvGraphicFramePr>
        <p:xfrm>
          <a:off x="2664747" y="4508027"/>
          <a:ext cx="2483317" cy="914400"/>
        </p:xfrm>
        <a:graphic>
          <a:graphicData uri="http://schemas.openxmlformats.org/presentationml/2006/ole">
            <mc:AlternateContent xmlns:mc="http://schemas.openxmlformats.org/markup-compatibility/2006">
              <mc:Choice xmlns:v="urn:schemas-microsoft-com:vml" Requires="v">
                <p:oleObj spid="_x0000_s43112" name="Equation" r:id="rId6" imgW="1143000" imgH="419100" progId="Equation.DSMT4">
                  <p:embed/>
                </p:oleObj>
              </mc:Choice>
              <mc:Fallback>
                <p:oleObj name="Equation" r:id="rId6" imgW="1143000" imgH="41910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64747" y="4508027"/>
                        <a:ext cx="2483317" cy="914400"/>
                      </a:xfrm>
                      <a:prstGeom prst="rect">
                        <a:avLst/>
                      </a:prstGeom>
                      <a:solidFill>
                        <a:schemeClr val="bg1"/>
                      </a:solidFill>
                      <a:ln w="28575">
                        <a:solidFill>
                          <a:schemeClr val="accent1"/>
                        </a:solidFill>
                      </a:ln>
                      <a:extLst/>
                    </p:spPr>
                  </p:pic>
                </p:oleObj>
              </mc:Fallback>
            </mc:AlternateContent>
          </a:graphicData>
        </a:graphic>
      </p:graphicFrame>
      <p:graphicFrame>
        <p:nvGraphicFramePr>
          <p:cNvPr id="2" name="Object 6"/>
          <p:cNvGraphicFramePr>
            <a:graphicFrameLocks noChangeAspect="1"/>
          </p:cNvGraphicFramePr>
          <p:nvPr>
            <p:extLst>
              <p:ext uri="{D42A27DB-BD31-4B8C-83A1-F6EECF244321}">
                <p14:modId xmlns:p14="http://schemas.microsoft.com/office/powerpoint/2010/main" val="526123585"/>
              </p:ext>
            </p:extLst>
          </p:nvPr>
        </p:nvGraphicFramePr>
        <p:xfrm>
          <a:off x="3926999" y="1844824"/>
          <a:ext cx="4029377" cy="914400"/>
        </p:xfrm>
        <a:graphic>
          <a:graphicData uri="http://schemas.openxmlformats.org/presentationml/2006/ole">
            <mc:AlternateContent xmlns:mc="http://schemas.openxmlformats.org/markup-compatibility/2006">
              <mc:Choice xmlns:v="urn:schemas-microsoft-com:vml" Requires="v">
                <p:oleObj spid="_x0000_s43113" name="Equation" r:id="rId8" imgW="1854200" imgH="419100" progId="Equation.DSMT4">
                  <p:embed/>
                </p:oleObj>
              </mc:Choice>
              <mc:Fallback>
                <p:oleObj name="Equation" r:id="rId8" imgW="1854200" imgH="41910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26999" y="1844824"/>
                        <a:ext cx="4029377" cy="914400"/>
                      </a:xfrm>
                      <a:prstGeom prst="rect">
                        <a:avLst/>
                      </a:prstGeom>
                      <a:solidFill>
                        <a:schemeClr val="bg1"/>
                      </a:solidFill>
                      <a:ln w="28575">
                        <a:solidFill>
                          <a:schemeClr val="accent1"/>
                        </a:solidFill>
                      </a:ln>
                      <a:extLst/>
                    </p:spPr>
                  </p:pic>
                </p:oleObj>
              </mc:Fallback>
            </mc:AlternateContent>
          </a:graphicData>
        </a:graphic>
      </p:graphicFrame>
      <p:sp>
        <p:nvSpPr>
          <p:cNvPr id="3" name="Text Placeholder 2"/>
          <p:cNvSpPr>
            <a:spLocks noGrp="1"/>
          </p:cNvSpPr>
          <p:nvPr>
            <p:ph type="body" sz="quarter" idx="38"/>
          </p:nvPr>
        </p:nvSpPr>
        <p:spPr/>
        <p:txBody>
          <a:bodyPr/>
          <a:lstStyle/>
          <a:p>
            <a:r>
              <a:rPr lang="en-US" dirty="0" smtClean="0"/>
              <a:t>System Requirements</a:t>
            </a:r>
            <a:endParaRPr lang="en-US" dirty="0"/>
          </a:p>
        </p:txBody>
      </p:sp>
      <p:sp>
        <p:nvSpPr>
          <p:cNvPr id="4" name="Text Placeholder 3"/>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9"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F5.4a.	Stiffness of Boundary </a:t>
            </a:r>
            <a:r>
              <a:rPr lang="en-US" altLang="en-US" sz="2200" b="1" u="sng" dirty="0" smtClean="0"/>
              <a:t>Elements</a:t>
            </a:r>
            <a:endParaRPr lang="en-US" altLang="en-US" sz="2200" dirty="0"/>
          </a:p>
        </p:txBody>
      </p:sp>
      <p:sp>
        <p:nvSpPr>
          <p:cNvPr id="10"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57</a:t>
            </a:fld>
            <a:endParaRPr lang="en-US" altLang="en-US"/>
          </a:p>
        </p:txBody>
      </p:sp>
    </p:spTree>
    <p:extLst>
      <p:ext uri="{BB962C8B-B14F-4D97-AF65-F5344CB8AC3E}">
        <p14:creationId xmlns:p14="http://schemas.microsoft.com/office/powerpoint/2010/main" val="200262295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581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477" name="Text Box 5"/>
          <p:cNvSpPr txBox="1">
            <a:spLocks noChangeArrowheads="1"/>
          </p:cNvSpPr>
          <p:nvPr/>
        </p:nvSpPr>
        <p:spPr bwMode="auto">
          <a:xfrm>
            <a:off x="610824" y="4293096"/>
            <a:ext cx="5079628" cy="98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lg"/>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600" b="0" i="1" dirty="0"/>
              <a:t>Purpose of </a:t>
            </a:r>
            <a:r>
              <a:rPr lang="en-US" altLang="en-US" sz="1600" b="0" i="1" dirty="0" smtClean="0"/>
              <a:t>strong-column/weak-beam </a:t>
            </a:r>
            <a:r>
              <a:rPr lang="en-US" altLang="en-US" sz="1600" b="0" i="1" dirty="0"/>
              <a:t>requirement:</a:t>
            </a:r>
          </a:p>
          <a:p>
            <a:pPr>
              <a:spcBef>
                <a:spcPct val="50000"/>
              </a:spcBef>
              <a:buClrTx/>
              <a:buSzTx/>
              <a:buFontTx/>
              <a:buNone/>
            </a:pPr>
            <a:r>
              <a:rPr lang="en-US" altLang="en-US" u="sng" dirty="0">
                <a:solidFill>
                  <a:schemeClr val="tx2"/>
                </a:solidFill>
              </a:rPr>
              <a:t>Prevent Soft Story Collapse</a:t>
            </a:r>
          </a:p>
        </p:txBody>
      </p:sp>
      <p:sp>
        <p:nvSpPr>
          <p:cNvPr id="125955" name="Text Box 7"/>
          <p:cNvSpPr txBox="1">
            <a:spLocks noChangeArrowheads="1"/>
          </p:cNvSpPr>
          <p:nvPr/>
        </p:nvSpPr>
        <p:spPr bwMode="auto">
          <a:xfrm>
            <a:off x="577660" y="1730375"/>
            <a:ext cx="4714420" cy="161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200" b="0" dirty="0"/>
              <a:t>HBE to VBE connection must satisfy SMF Section E3.4a without consideration of webs</a:t>
            </a:r>
          </a:p>
          <a:p>
            <a:pPr marL="342900" indent="-342900" eaLnBrk="1" hangingPunct="1">
              <a:spcBef>
                <a:spcPct val="50000"/>
              </a:spcBef>
              <a:buClrTx/>
              <a:buSzTx/>
              <a:buFont typeface="Wingdings" panose="05000000000000000000" pitchFamily="2" charset="2"/>
              <a:buChar char="Ø"/>
            </a:pPr>
            <a:r>
              <a:rPr lang="en-US" altLang="en-US" sz="2200" i="1" dirty="0" smtClean="0"/>
              <a:t>Strong-column/weak-beam</a:t>
            </a:r>
            <a:endParaRPr lang="en-US" altLang="en-US" sz="2200" i="1" dirty="0"/>
          </a:p>
        </p:txBody>
      </p:sp>
      <p:sp>
        <p:nvSpPr>
          <p:cNvPr id="125956" name="Rectangle 2756"/>
          <p:cNvSpPr>
            <a:spLocks noChangeArrowheads="1"/>
          </p:cNvSpPr>
          <p:nvPr/>
        </p:nvSpPr>
        <p:spPr bwMode="auto">
          <a:xfrm>
            <a:off x="5024438" y="2524125"/>
            <a:ext cx="190500" cy="15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2" name="Group 3085"/>
          <p:cNvGrpSpPr>
            <a:grpSpLocks/>
          </p:cNvGrpSpPr>
          <p:nvPr/>
        </p:nvGrpSpPr>
        <p:grpSpPr bwMode="auto">
          <a:xfrm>
            <a:off x="5940152" y="1916832"/>
            <a:ext cx="2622550" cy="4181475"/>
            <a:chOff x="3537" y="1318"/>
            <a:chExt cx="1652" cy="2634"/>
          </a:xfrm>
        </p:grpSpPr>
        <p:sp>
          <p:nvSpPr>
            <p:cNvPr id="126512" name="Rectangle 2512"/>
            <p:cNvSpPr>
              <a:spLocks noChangeArrowheads="1"/>
            </p:cNvSpPr>
            <p:nvPr/>
          </p:nvSpPr>
          <p:spPr bwMode="auto">
            <a:xfrm rot="5394818" flipV="1">
              <a:off x="3703" y="1333"/>
              <a:ext cx="1299" cy="1422"/>
            </a:xfrm>
            <a:prstGeom prst="rect">
              <a:avLst/>
            </a:prstGeom>
            <a:gradFill rotWithShape="1">
              <a:gsLst>
                <a:gs pos="0">
                  <a:srgbClr val="CECECE"/>
                </a:gs>
                <a:gs pos="50000">
                  <a:srgbClr val="5F5F5F"/>
                </a:gs>
                <a:gs pos="100000">
                  <a:srgbClr val="CECECE"/>
                </a:gs>
              </a:gsLst>
              <a:lin ang="2700000" scaled="1"/>
            </a:gra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3" name="Rectangle 2754"/>
            <p:cNvSpPr>
              <a:spLocks noChangeArrowheads="1"/>
            </p:cNvSpPr>
            <p:nvPr/>
          </p:nvSpPr>
          <p:spPr bwMode="auto">
            <a:xfrm>
              <a:off x="3595" y="1318"/>
              <a:ext cx="119"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4" name="Rectangle 2755"/>
            <p:cNvSpPr>
              <a:spLocks noChangeArrowheads="1"/>
            </p:cNvSpPr>
            <p:nvPr/>
          </p:nvSpPr>
          <p:spPr bwMode="auto">
            <a:xfrm>
              <a:off x="3714" y="1318"/>
              <a:ext cx="1311"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5" name="Rectangle 2757"/>
            <p:cNvSpPr>
              <a:spLocks noChangeArrowheads="1"/>
            </p:cNvSpPr>
            <p:nvPr/>
          </p:nvSpPr>
          <p:spPr bwMode="auto">
            <a:xfrm>
              <a:off x="5025" y="1318"/>
              <a:ext cx="120"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6" name="Rectangle 2758"/>
            <p:cNvSpPr>
              <a:spLocks noChangeArrowheads="1"/>
            </p:cNvSpPr>
            <p:nvPr/>
          </p:nvSpPr>
          <p:spPr bwMode="auto">
            <a:xfrm>
              <a:off x="3595" y="1318"/>
              <a:ext cx="119"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7" name="Rectangle 2759"/>
            <p:cNvSpPr>
              <a:spLocks noChangeArrowheads="1"/>
            </p:cNvSpPr>
            <p:nvPr/>
          </p:nvSpPr>
          <p:spPr bwMode="auto">
            <a:xfrm>
              <a:off x="5025" y="1318"/>
              <a:ext cx="120"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8" name="Rectangle 2763"/>
            <p:cNvSpPr>
              <a:spLocks noChangeArrowheads="1"/>
            </p:cNvSpPr>
            <p:nvPr/>
          </p:nvSpPr>
          <p:spPr bwMode="auto">
            <a:xfrm>
              <a:off x="3595" y="2606"/>
              <a:ext cx="119"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19" name="Rectangle 2764"/>
            <p:cNvSpPr>
              <a:spLocks noChangeArrowheads="1"/>
            </p:cNvSpPr>
            <p:nvPr/>
          </p:nvSpPr>
          <p:spPr bwMode="auto">
            <a:xfrm>
              <a:off x="3714" y="2606"/>
              <a:ext cx="1311"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20" name="Rectangle 2765"/>
            <p:cNvSpPr>
              <a:spLocks noChangeArrowheads="1"/>
            </p:cNvSpPr>
            <p:nvPr/>
          </p:nvSpPr>
          <p:spPr bwMode="auto">
            <a:xfrm>
              <a:off x="5025" y="2606"/>
              <a:ext cx="120"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21" name="Line 3038"/>
            <p:cNvSpPr>
              <a:spLocks noChangeShapeType="1"/>
            </p:cNvSpPr>
            <p:nvPr/>
          </p:nvSpPr>
          <p:spPr bwMode="auto">
            <a:xfrm flipV="1">
              <a:off x="3714" y="1318"/>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2" name="Line 3039"/>
            <p:cNvSpPr>
              <a:spLocks noChangeShapeType="1"/>
            </p:cNvSpPr>
            <p:nvPr/>
          </p:nvSpPr>
          <p:spPr bwMode="auto">
            <a:xfrm>
              <a:off x="3714" y="1318"/>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3" name="Line 3040"/>
            <p:cNvSpPr>
              <a:spLocks noChangeShapeType="1"/>
            </p:cNvSpPr>
            <p:nvPr/>
          </p:nvSpPr>
          <p:spPr bwMode="auto">
            <a:xfrm>
              <a:off x="5025" y="1318"/>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4" name="Line 3041"/>
            <p:cNvSpPr>
              <a:spLocks noChangeShapeType="1"/>
            </p:cNvSpPr>
            <p:nvPr/>
          </p:nvSpPr>
          <p:spPr bwMode="auto">
            <a:xfrm flipH="1">
              <a:off x="3714" y="1506"/>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5" name="Line 3042"/>
            <p:cNvSpPr>
              <a:spLocks noChangeShapeType="1"/>
            </p:cNvSpPr>
            <p:nvPr/>
          </p:nvSpPr>
          <p:spPr bwMode="auto">
            <a:xfrm flipV="1">
              <a:off x="3714" y="2606"/>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6" name="Line 3043"/>
            <p:cNvSpPr>
              <a:spLocks noChangeShapeType="1"/>
            </p:cNvSpPr>
            <p:nvPr/>
          </p:nvSpPr>
          <p:spPr bwMode="auto">
            <a:xfrm>
              <a:off x="3714" y="2606"/>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7" name="Line 3044"/>
            <p:cNvSpPr>
              <a:spLocks noChangeShapeType="1"/>
            </p:cNvSpPr>
            <p:nvPr/>
          </p:nvSpPr>
          <p:spPr bwMode="auto">
            <a:xfrm>
              <a:off x="5025" y="2606"/>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8" name="Line 3046"/>
            <p:cNvSpPr>
              <a:spLocks noChangeShapeType="1"/>
            </p:cNvSpPr>
            <p:nvPr/>
          </p:nvSpPr>
          <p:spPr bwMode="auto">
            <a:xfrm flipV="1">
              <a:off x="3595" y="1318"/>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29" name="Line 3047"/>
            <p:cNvSpPr>
              <a:spLocks noChangeShapeType="1"/>
            </p:cNvSpPr>
            <p:nvPr/>
          </p:nvSpPr>
          <p:spPr bwMode="auto">
            <a:xfrm>
              <a:off x="3595" y="1318"/>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0" name="Line 3048"/>
            <p:cNvSpPr>
              <a:spLocks noChangeShapeType="1"/>
            </p:cNvSpPr>
            <p:nvPr/>
          </p:nvSpPr>
          <p:spPr bwMode="auto">
            <a:xfrm>
              <a:off x="3714" y="1318"/>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1" name="Line 3050"/>
            <p:cNvSpPr>
              <a:spLocks noChangeShapeType="1"/>
            </p:cNvSpPr>
            <p:nvPr/>
          </p:nvSpPr>
          <p:spPr bwMode="auto">
            <a:xfrm flipV="1">
              <a:off x="5025" y="1318"/>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2" name="Line 3051"/>
            <p:cNvSpPr>
              <a:spLocks noChangeShapeType="1"/>
            </p:cNvSpPr>
            <p:nvPr/>
          </p:nvSpPr>
          <p:spPr bwMode="auto">
            <a:xfrm>
              <a:off x="5025" y="1318"/>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3" name="Line 3052"/>
            <p:cNvSpPr>
              <a:spLocks noChangeShapeType="1"/>
            </p:cNvSpPr>
            <p:nvPr/>
          </p:nvSpPr>
          <p:spPr bwMode="auto">
            <a:xfrm>
              <a:off x="5145" y="1318"/>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4" name="Line 3054"/>
            <p:cNvSpPr>
              <a:spLocks noChangeShapeType="1"/>
            </p:cNvSpPr>
            <p:nvPr/>
          </p:nvSpPr>
          <p:spPr bwMode="auto">
            <a:xfrm>
              <a:off x="5025" y="1506"/>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5" name="Line 3055"/>
            <p:cNvSpPr>
              <a:spLocks noChangeShapeType="1"/>
            </p:cNvSpPr>
            <p:nvPr/>
          </p:nvSpPr>
          <p:spPr bwMode="auto">
            <a:xfrm>
              <a:off x="3595" y="1506"/>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6" name="Line 3056"/>
            <p:cNvSpPr>
              <a:spLocks noChangeShapeType="1"/>
            </p:cNvSpPr>
            <p:nvPr/>
          </p:nvSpPr>
          <p:spPr bwMode="auto">
            <a:xfrm>
              <a:off x="3595" y="2606"/>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7" name="Line 3057"/>
            <p:cNvSpPr>
              <a:spLocks noChangeShapeType="1"/>
            </p:cNvSpPr>
            <p:nvPr/>
          </p:nvSpPr>
          <p:spPr bwMode="auto">
            <a:xfrm>
              <a:off x="5025" y="2606"/>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38" name="Rectangle 3058"/>
            <p:cNvSpPr>
              <a:spLocks noChangeArrowheads="1"/>
            </p:cNvSpPr>
            <p:nvPr/>
          </p:nvSpPr>
          <p:spPr bwMode="auto">
            <a:xfrm rot="5394818" flipV="1">
              <a:off x="3724" y="2599"/>
              <a:ext cx="1254" cy="1422"/>
            </a:xfrm>
            <a:prstGeom prst="rect">
              <a:avLst/>
            </a:prstGeom>
            <a:gradFill rotWithShape="1">
              <a:gsLst>
                <a:gs pos="0">
                  <a:srgbClr val="CECECE"/>
                </a:gs>
                <a:gs pos="50000">
                  <a:srgbClr val="5F5F5F"/>
                </a:gs>
                <a:gs pos="100000">
                  <a:srgbClr val="CECECE"/>
                </a:gs>
              </a:gsLst>
              <a:lin ang="2700000" scaled="1"/>
            </a:gra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39" name="Rectangle 3059"/>
            <p:cNvSpPr>
              <a:spLocks noChangeArrowheads="1"/>
            </p:cNvSpPr>
            <p:nvPr/>
          </p:nvSpPr>
          <p:spPr bwMode="auto">
            <a:xfrm>
              <a:off x="3594" y="2608"/>
              <a:ext cx="119"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40" name="Rectangle 3060"/>
            <p:cNvSpPr>
              <a:spLocks noChangeArrowheads="1"/>
            </p:cNvSpPr>
            <p:nvPr/>
          </p:nvSpPr>
          <p:spPr bwMode="auto">
            <a:xfrm>
              <a:off x="3713" y="2608"/>
              <a:ext cx="1311"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41" name="Rectangle 3061"/>
            <p:cNvSpPr>
              <a:spLocks noChangeArrowheads="1"/>
            </p:cNvSpPr>
            <p:nvPr/>
          </p:nvSpPr>
          <p:spPr bwMode="auto">
            <a:xfrm>
              <a:off x="5024" y="2608"/>
              <a:ext cx="120"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42" name="Rectangle 3062"/>
            <p:cNvSpPr>
              <a:spLocks noChangeArrowheads="1"/>
            </p:cNvSpPr>
            <p:nvPr/>
          </p:nvSpPr>
          <p:spPr bwMode="auto">
            <a:xfrm>
              <a:off x="3594" y="2608"/>
              <a:ext cx="119"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43" name="Rectangle 3063"/>
            <p:cNvSpPr>
              <a:spLocks noChangeArrowheads="1"/>
            </p:cNvSpPr>
            <p:nvPr/>
          </p:nvSpPr>
          <p:spPr bwMode="auto">
            <a:xfrm>
              <a:off x="5024" y="2608"/>
              <a:ext cx="120"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44" name="Line 3067"/>
            <p:cNvSpPr>
              <a:spLocks noChangeShapeType="1"/>
            </p:cNvSpPr>
            <p:nvPr/>
          </p:nvSpPr>
          <p:spPr bwMode="auto">
            <a:xfrm flipV="1">
              <a:off x="3713" y="2608"/>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45" name="Line 3068"/>
            <p:cNvSpPr>
              <a:spLocks noChangeShapeType="1"/>
            </p:cNvSpPr>
            <p:nvPr/>
          </p:nvSpPr>
          <p:spPr bwMode="auto">
            <a:xfrm>
              <a:off x="3713" y="2608"/>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46" name="Line 3069"/>
            <p:cNvSpPr>
              <a:spLocks noChangeShapeType="1"/>
            </p:cNvSpPr>
            <p:nvPr/>
          </p:nvSpPr>
          <p:spPr bwMode="auto">
            <a:xfrm>
              <a:off x="5024" y="2608"/>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47" name="Line 3070"/>
            <p:cNvSpPr>
              <a:spLocks noChangeShapeType="1"/>
            </p:cNvSpPr>
            <p:nvPr/>
          </p:nvSpPr>
          <p:spPr bwMode="auto">
            <a:xfrm flipH="1">
              <a:off x="3713" y="2796"/>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48" name="Line 3074"/>
            <p:cNvSpPr>
              <a:spLocks noChangeShapeType="1"/>
            </p:cNvSpPr>
            <p:nvPr/>
          </p:nvSpPr>
          <p:spPr bwMode="auto">
            <a:xfrm flipH="1" flipV="1">
              <a:off x="3595" y="2608"/>
              <a:ext cx="1"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49" name="Line 3075"/>
            <p:cNvSpPr>
              <a:spLocks noChangeShapeType="1"/>
            </p:cNvSpPr>
            <p:nvPr/>
          </p:nvSpPr>
          <p:spPr bwMode="auto">
            <a:xfrm>
              <a:off x="3594" y="2608"/>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0" name="Line 3076"/>
            <p:cNvSpPr>
              <a:spLocks noChangeShapeType="1"/>
            </p:cNvSpPr>
            <p:nvPr/>
          </p:nvSpPr>
          <p:spPr bwMode="auto">
            <a:xfrm>
              <a:off x="3713" y="2608"/>
              <a:ext cx="2"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1" name="Line 3077"/>
            <p:cNvSpPr>
              <a:spLocks noChangeShapeType="1"/>
            </p:cNvSpPr>
            <p:nvPr/>
          </p:nvSpPr>
          <p:spPr bwMode="auto">
            <a:xfrm flipH="1" flipV="1">
              <a:off x="5025" y="2608"/>
              <a:ext cx="1" cy="128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2" name="Line 3078"/>
            <p:cNvSpPr>
              <a:spLocks noChangeShapeType="1"/>
            </p:cNvSpPr>
            <p:nvPr/>
          </p:nvSpPr>
          <p:spPr bwMode="auto">
            <a:xfrm>
              <a:off x="5024" y="2608"/>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3" name="Line 3079"/>
            <p:cNvSpPr>
              <a:spLocks noChangeShapeType="1"/>
            </p:cNvSpPr>
            <p:nvPr/>
          </p:nvSpPr>
          <p:spPr bwMode="auto">
            <a:xfrm>
              <a:off x="5144" y="2608"/>
              <a:ext cx="0" cy="12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4" name="Line 3080"/>
            <p:cNvSpPr>
              <a:spLocks noChangeShapeType="1"/>
            </p:cNvSpPr>
            <p:nvPr/>
          </p:nvSpPr>
          <p:spPr bwMode="auto">
            <a:xfrm>
              <a:off x="5024" y="2796"/>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5" name="Line 3081"/>
            <p:cNvSpPr>
              <a:spLocks noChangeShapeType="1"/>
            </p:cNvSpPr>
            <p:nvPr/>
          </p:nvSpPr>
          <p:spPr bwMode="auto">
            <a:xfrm>
              <a:off x="3594" y="2796"/>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6" name="Rectangle 2750"/>
            <p:cNvSpPr>
              <a:spLocks noChangeArrowheads="1"/>
            </p:cNvSpPr>
            <p:nvPr/>
          </p:nvSpPr>
          <p:spPr bwMode="auto">
            <a:xfrm>
              <a:off x="3544" y="3897"/>
              <a:ext cx="215" cy="54"/>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57" name="Rectangle 2752"/>
            <p:cNvSpPr>
              <a:spLocks noChangeArrowheads="1"/>
            </p:cNvSpPr>
            <p:nvPr/>
          </p:nvSpPr>
          <p:spPr bwMode="auto">
            <a:xfrm>
              <a:off x="4975" y="3897"/>
              <a:ext cx="214" cy="54"/>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558" name="Line 2799"/>
            <p:cNvSpPr>
              <a:spLocks noChangeShapeType="1"/>
            </p:cNvSpPr>
            <p:nvPr/>
          </p:nvSpPr>
          <p:spPr bwMode="auto">
            <a:xfrm flipV="1">
              <a:off x="3537" y="3897"/>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59" name="Line 2801"/>
            <p:cNvSpPr>
              <a:spLocks noChangeShapeType="1"/>
            </p:cNvSpPr>
            <p:nvPr/>
          </p:nvSpPr>
          <p:spPr bwMode="auto">
            <a:xfrm>
              <a:off x="3752" y="3897"/>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0" name="Line 2802"/>
            <p:cNvSpPr>
              <a:spLocks noChangeShapeType="1"/>
            </p:cNvSpPr>
            <p:nvPr/>
          </p:nvSpPr>
          <p:spPr bwMode="auto">
            <a:xfrm flipH="1">
              <a:off x="3537" y="3951"/>
              <a:ext cx="21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1" name="Line 2935"/>
            <p:cNvSpPr>
              <a:spLocks noChangeShapeType="1"/>
            </p:cNvSpPr>
            <p:nvPr/>
          </p:nvSpPr>
          <p:spPr bwMode="auto">
            <a:xfrm flipV="1">
              <a:off x="4968" y="3897"/>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2" name="Line 2937"/>
            <p:cNvSpPr>
              <a:spLocks noChangeShapeType="1"/>
            </p:cNvSpPr>
            <p:nvPr/>
          </p:nvSpPr>
          <p:spPr bwMode="auto">
            <a:xfrm>
              <a:off x="5182" y="3897"/>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3" name="Line 2938"/>
            <p:cNvSpPr>
              <a:spLocks noChangeShapeType="1"/>
            </p:cNvSpPr>
            <p:nvPr/>
          </p:nvSpPr>
          <p:spPr bwMode="auto">
            <a:xfrm flipH="1">
              <a:off x="4968" y="3951"/>
              <a:ext cx="21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4" name="Line 3072"/>
            <p:cNvSpPr>
              <a:spLocks noChangeShapeType="1"/>
            </p:cNvSpPr>
            <p:nvPr/>
          </p:nvSpPr>
          <p:spPr bwMode="auto">
            <a:xfrm>
              <a:off x="3853" y="3896"/>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65" name="Line 3082"/>
            <p:cNvSpPr>
              <a:spLocks noChangeShapeType="1"/>
            </p:cNvSpPr>
            <p:nvPr/>
          </p:nvSpPr>
          <p:spPr bwMode="auto">
            <a:xfrm>
              <a:off x="3734" y="3896"/>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5961" name="Line 3141"/>
          <p:cNvSpPr>
            <a:spLocks noChangeShapeType="1"/>
          </p:cNvSpPr>
          <p:nvPr/>
        </p:nvSpPr>
        <p:spPr bwMode="auto">
          <a:xfrm>
            <a:off x="5941739" y="6001470"/>
            <a:ext cx="2611438" cy="12700"/>
          </a:xfrm>
          <a:prstGeom prst="line">
            <a:avLst/>
          </a:prstGeom>
          <a:noFill/>
          <a:ln w="3175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62" name="Rectangle 3142"/>
          <p:cNvSpPr>
            <a:spLocks noChangeArrowheads="1"/>
          </p:cNvSpPr>
          <p:nvPr/>
        </p:nvSpPr>
        <p:spPr bwMode="auto">
          <a:xfrm>
            <a:off x="5940152" y="6010995"/>
            <a:ext cx="2603500" cy="88900"/>
          </a:xfrm>
          <a:prstGeom prst="rect">
            <a:avLst/>
          </a:prstGeom>
          <a:solidFill>
            <a:schemeClr val="folHlink"/>
          </a:solidFill>
          <a:ln w="22225" algn="ctr">
            <a:solidFill>
              <a:schemeClr val="bg2"/>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3" name="Group 2509"/>
          <p:cNvGrpSpPr>
            <a:grpSpLocks/>
          </p:cNvGrpSpPr>
          <p:nvPr/>
        </p:nvGrpSpPr>
        <p:grpSpPr bwMode="auto">
          <a:xfrm>
            <a:off x="5940152" y="1918420"/>
            <a:ext cx="2776537" cy="4181475"/>
            <a:chOff x="1802" y="1539"/>
            <a:chExt cx="1749" cy="2634"/>
          </a:xfrm>
        </p:grpSpPr>
        <p:sp>
          <p:nvSpPr>
            <p:cNvPr id="125965" name="AutoShape 1962"/>
            <p:cNvSpPr>
              <a:spLocks noChangeArrowheads="1"/>
            </p:cNvSpPr>
            <p:nvPr/>
          </p:nvSpPr>
          <p:spPr bwMode="auto">
            <a:xfrm>
              <a:off x="1901" y="3001"/>
              <a:ext cx="1580" cy="1157"/>
            </a:xfrm>
            <a:prstGeom prst="parallelogram">
              <a:avLst>
                <a:gd name="adj" fmla="val 13024"/>
              </a:avLst>
            </a:prstGeom>
            <a:gradFill rotWithShape="1">
              <a:gsLst>
                <a:gs pos="0">
                  <a:srgbClr val="C0C0C0"/>
                </a:gs>
                <a:gs pos="50000">
                  <a:srgbClr val="595959"/>
                </a:gs>
                <a:gs pos="100000">
                  <a:srgbClr val="C0C0C0"/>
                </a:gs>
              </a:gsLst>
              <a:lin ang="2700000" scaled="1"/>
            </a:gradFill>
            <a:ln w="6350" algn="ctr">
              <a:solidFill>
                <a:schemeClr val="bg2"/>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5966" name="Rectangle 1963"/>
            <p:cNvSpPr>
              <a:spLocks noChangeArrowheads="1"/>
            </p:cNvSpPr>
            <p:nvPr/>
          </p:nvSpPr>
          <p:spPr bwMode="auto">
            <a:xfrm rot="5394818" flipV="1">
              <a:off x="2108" y="1554"/>
              <a:ext cx="1299" cy="1422"/>
            </a:xfrm>
            <a:prstGeom prst="rect">
              <a:avLst/>
            </a:prstGeom>
            <a:gradFill rotWithShape="1">
              <a:gsLst>
                <a:gs pos="0">
                  <a:srgbClr val="CECECE"/>
                </a:gs>
                <a:gs pos="50000">
                  <a:srgbClr val="5F5F5F"/>
                </a:gs>
                <a:gs pos="100000">
                  <a:srgbClr val="CECECE"/>
                </a:gs>
              </a:gsLst>
              <a:lin ang="2700000" scaled="1"/>
            </a:gra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25967" name="Group 1964"/>
            <p:cNvGrpSpPr>
              <a:grpSpLocks/>
            </p:cNvGrpSpPr>
            <p:nvPr/>
          </p:nvGrpSpPr>
          <p:grpSpPr bwMode="auto">
            <a:xfrm>
              <a:off x="1850" y="3015"/>
              <a:ext cx="1700" cy="1104"/>
              <a:chOff x="3675" y="2738"/>
              <a:chExt cx="1700" cy="1104"/>
            </a:xfrm>
          </p:grpSpPr>
          <p:sp>
            <p:nvSpPr>
              <p:cNvPr id="126312" name="Line 1965"/>
              <p:cNvSpPr>
                <a:spLocks noChangeShapeType="1"/>
              </p:cNvSpPr>
              <p:nvPr/>
            </p:nvSpPr>
            <p:spPr bwMode="auto">
              <a:xfrm flipH="1">
                <a:off x="3795" y="380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3" name="Line 1966"/>
              <p:cNvSpPr>
                <a:spLocks noChangeShapeType="1"/>
              </p:cNvSpPr>
              <p:nvPr/>
            </p:nvSpPr>
            <p:spPr bwMode="auto">
              <a:xfrm flipH="1">
                <a:off x="3794" y="3817"/>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4" name="Line 1967"/>
              <p:cNvSpPr>
                <a:spLocks noChangeShapeType="1"/>
              </p:cNvSpPr>
              <p:nvPr/>
            </p:nvSpPr>
            <p:spPr bwMode="auto">
              <a:xfrm flipH="1">
                <a:off x="3794" y="3825"/>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5" name="Line 1968"/>
              <p:cNvSpPr>
                <a:spLocks noChangeShapeType="1"/>
              </p:cNvSpPr>
              <p:nvPr/>
            </p:nvSpPr>
            <p:spPr bwMode="auto">
              <a:xfrm flipH="1">
                <a:off x="3794" y="3834"/>
                <a:ext cx="1"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6" name="Line 1969"/>
              <p:cNvSpPr>
                <a:spLocks noChangeShapeType="1"/>
              </p:cNvSpPr>
              <p:nvPr/>
            </p:nvSpPr>
            <p:spPr bwMode="auto">
              <a:xfrm>
                <a:off x="3689" y="3676"/>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7" name="Line 1970"/>
              <p:cNvSpPr>
                <a:spLocks noChangeShapeType="1"/>
              </p:cNvSpPr>
              <p:nvPr/>
            </p:nvSpPr>
            <p:spPr bwMode="auto">
              <a:xfrm>
                <a:off x="3690" y="3690"/>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8" name="Line 1971"/>
              <p:cNvSpPr>
                <a:spLocks noChangeShapeType="1"/>
              </p:cNvSpPr>
              <p:nvPr/>
            </p:nvSpPr>
            <p:spPr bwMode="auto">
              <a:xfrm>
                <a:off x="3692" y="3704"/>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9" name="Line 1972"/>
              <p:cNvSpPr>
                <a:spLocks noChangeShapeType="1"/>
              </p:cNvSpPr>
              <p:nvPr/>
            </p:nvSpPr>
            <p:spPr bwMode="auto">
              <a:xfrm>
                <a:off x="3693" y="3718"/>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0" name="Line 1973"/>
              <p:cNvSpPr>
                <a:spLocks noChangeShapeType="1"/>
              </p:cNvSpPr>
              <p:nvPr/>
            </p:nvSpPr>
            <p:spPr bwMode="auto">
              <a:xfrm>
                <a:off x="3695" y="3732"/>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1" name="Line 1974"/>
              <p:cNvSpPr>
                <a:spLocks noChangeShapeType="1"/>
              </p:cNvSpPr>
              <p:nvPr/>
            </p:nvSpPr>
            <p:spPr bwMode="auto">
              <a:xfrm>
                <a:off x="3696" y="3745"/>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2" name="Line 1975"/>
              <p:cNvSpPr>
                <a:spLocks noChangeShapeType="1"/>
              </p:cNvSpPr>
              <p:nvPr/>
            </p:nvSpPr>
            <p:spPr bwMode="auto">
              <a:xfrm>
                <a:off x="3698" y="3757"/>
                <a:ext cx="3"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3" name="Line 1976"/>
              <p:cNvSpPr>
                <a:spLocks noChangeShapeType="1"/>
              </p:cNvSpPr>
              <p:nvPr/>
            </p:nvSpPr>
            <p:spPr bwMode="auto">
              <a:xfrm>
                <a:off x="3701" y="3769"/>
                <a:ext cx="2"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4" name="Line 1977"/>
              <p:cNvSpPr>
                <a:spLocks noChangeShapeType="1"/>
              </p:cNvSpPr>
              <p:nvPr/>
            </p:nvSpPr>
            <p:spPr bwMode="auto">
              <a:xfrm>
                <a:off x="3703" y="3779"/>
                <a:ext cx="3"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5" name="Line 1978"/>
              <p:cNvSpPr>
                <a:spLocks noChangeShapeType="1"/>
              </p:cNvSpPr>
              <p:nvPr/>
            </p:nvSpPr>
            <p:spPr bwMode="auto">
              <a:xfrm>
                <a:off x="3706" y="3789"/>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6" name="Line 1979"/>
              <p:cNvSpPr>
                <a:spLocks noChangeShapeType="1"/>
              </p:cNvSpPr>
              <p:nvPr/>
            </p:nvSpPr>
            <p:spPr bwMode="auto">
              <a:xfrm>
                <a:off x="3709" y="3798"/>
                <a:ext cx="4"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7" name="Line 1980"/>
              <p:cNvSpPr>
                <a:spLocks noChangeShapeType="1"/>
              </p:cNvSpPr>
              <p:nvPr/>
            </p:nvSpPr>
            <p:spPr bwMode="auto">
              <a:xfrm>
                <a:off x="3713" y="3805"/>
                <a:ext cx="4"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8" name="Line 1981"/>
              <p:cNvSpPr>
                <a:spLocks noChangeShapeType="1"/>
              </p:cNvSpPr>
              <p:nvPr/>
            </p:nvSpPr>
            <p:spPr bwMode="auto">
              <a:xfrm>
                <a:off x="3717" y="3812"/>
                <a:ext cx="4" cy="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29" name="Line 1982"/>
              <p:cNvSpPr>
                <a:spLocks noChangeShapeType="1"/>
              </p:cNvSpPr>
              <p:nvPr/>
            </p:nvSpPr>
            <p:spPr bwMode="auto">
              <a:xfrm>
                <a:off x="3721" y="3816"/>
                <a:ext cx="5" cy="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0" name="Line 1983"/>
              <p:cNvSpPr>
                <a:spLocks noChangeShapeType="1"/>
              </p:cNvSpPr>
              <p:nvPr/>
            </p:nvSpPr>
            <p:spPr bwMode="auto">
              <a:xfrm>
                <a:off x="3726" y="3819"/>
                <a:ext cx="5"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1" name="Line 1984"/>
              <p:cNvSpPr>
                <a:spLocks noChangeShapeType="1"/>
              </p:cNvSpPr>
              <p:nvPr/>
            </p:nvSpPr>
            <p:spPr bwMode="auto">
              <a:xfrm flipV="1">
                <a:off x="3731" y="3820"/>
                <a:ext cx="5"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2" name="Line 1985"/>
              <p:cNvSpPr>
                <a:spLocks noChangeShapeType="1"/>
              </p:cNvSpPr>
              <p:nvPr/>
            </p:nvSpPr>
            <p:spPr bwMode="auto">
              <a:xfrm flipV="1">
                <a:off x="3736" y="3818"/>
                <a:ext cx="6"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3" name="Line 1986"/>
              <p:cNvSpPr>
                <a:spLocks noChangeShapeType="1"/>
              </p:cNvSpPr>
              <p:nvPr/>
            </p:nvSpPr>
            <p:spPr bwMode="auto">
              <a:xfrm flipV="1">
                <a:off x="3742" y="3814"/>
                <a:ext cx="6" cy="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4" name="Line 1987"/>
              <p:cNvSpPr>
                <a:spLocks noChangeShapeType="1"/>
              </p:cNvSpPr>
              <p:nvPr/>
            </p:nvSpPr>
            <p:spPr bwMode="auto">
              <a:xfrm flipV="1">
                <a:off x="3748" y="3809"/>
                <a:ext cx="6"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5" name="Line 1988"/>
              <p:cNvSpPr>
                <a:spLocks noChangeShapeType="1"/>
              </p:cNvSpPr>
              <p:nvPr/>
            </p:nvSpPr>
            <p:spPr bwMode="auto">
              <a:xfrm flipV="1">
                <a:off x="3754" y="3802"/>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6" name="Line 1989"/>
              <p:cNvSpPr>
                <a:spLocks noChangeShapeType="1"/>
              </p:cNvSpPr>
              <p:nvPr/>
            </p:nvSpPr>
            <p:spPr bwMode="auto">
              <a:xfrm flipV="1">
                <a:off x="3760" y="3794"/>
                <a:ext cx="6"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7" name="Line 1990"/>
              <p:cNvSpPr>
                <a:spLocks noChangeShapeType="1"/>
              </p:cNvSpPr>
              <p:nvPr/>
            </p:nvSpPr>
            <p:spPr bwMode="auto">
              <a:xfrm flipV="1">
                <a:off x="3766" y="3787"/>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8" name="Line 1991"/>
              <p:cNvSpPr>
                <a:spLocks noChangeShapeType="1"/>
              </p:cNvSpPr>
              <p:nvPr/>
            </p:nvSpPr>
            <p:spPr bwMode="auto">
              <a:xfrm flipV="1">
                <a:off x="3772" y="3777"/>
                <a:ext cx="5"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39" name="Line 1992"/>
              <p:cNvSpPr>
                <a:spLocks noChangeShapeType="1"/>
              </p:cNvSpPr>
              <p:nvPr/>
            </p:nvSpPr>
            <p:spPr bwMode="auto">
              <a:xfrm flipV="1">
                <a:off x="3777" y="3769"/>
                <a:ext cx="5"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0" name="Line 1993"/>
              <p:cNvSpPr>
                <a:spLocks noChangeShapeType="1"/>
              </p:cNvSpPr>
              <p:nvPr/>
            </p:nvSpPr>
            <p:spPr bwMode="auto">
              <a:xfrm flipV="1">
                <a:off x="3782" y="3760"/>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1" name="Line 1994"/>
              <p:cNvSpPr>
                <a:spLocks noChangeShapeType="1"/>
              </p:cNvSpPr>
              <p:nvPr/>
            </p:nvSpPr>
            <p:spPr bwMode="auto">
              <a:xfrm flipV="1">
                <a:off x="3786" y="3751"/>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2" name="Line 1995"/>
              <p:cNvSpPr>
                <a:spLocks noChangeShapeType="1"/>
              </p:cNvSpPr>
              <p:nvPr/>
            </p:nvSpPr>
            <p:spPr bwMode="auto">
              <a:xfrm flipV="1">
                <a:off x="3790" y="3743"/>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3" name="Line 1996"/>
              <p:cNvSpPr>
                <a:spLocks noChangeShapeType="1"/>
              </p:cNvSpPr>
              <p:nvPr/>
            </p:nvSpPr>
            <p:spPr bwMode="auto">
              <a:xfrm flipV="1">
                <a:off x="3793" y="3734"/>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4" name="Line 1997"/>
              <p:cNvSpPr>
                <a:spLocks noChangeShapeType="1"/>
              </p:cNvSpPr>
              <p:nvPr/>
            </p:nvSpPr>
            <p:spPr bwMode="auto">
              <a:xfrm flipV="1">
                <a:off x="3796" y="3725"/>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5" name="Line 1998"/>
              <p:cNvSpPr>
                <a:spLocks noChangeShapeType="1"/>
              </p:cNvSpPr>
              <p:nvPr/>
            </p:nvSpPr>
            <p:spPr bwMode="auto">
              <a:xfrm flipV="1">
                <a:off x="3799" y="3717"/>
                <a:ext cx="2"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6" name="Line 1999"/>
              <p:cNvSpPr>
                <a:spLocks noChangeShapeType="1"/>
              </p:cNvSpPr>
              <p:nvPr/>
            </p:nvSpPr>
            <p:spPr bwMode="auto">
              <a:xfrm flipV="1">
                <a:off x="3801" y="3708"/>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7" name="Line 2000"/>
              <p:cNvSpPr>
                <a:spLocks noChangeShapeType="1"/>
              </p:cNvSpPr>
              <p:nvPr/>
            </p:nvSpPr>
            <p:spPr bwMode="auto">
              <a:xfrm flipV="1">
                <a:off x="3804" y="3699"/>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8" name="Line 2001"/>
              <p:cNvSpPr>
                <a:spLocks noChangeShapeType="1"/>
              </p:cNvSpPr>
              <p:nvPr/>
            </p:nvSpPr>
            <p:spPr bwMode="auto">
              <a:xfrm>
                <a:off x="3675" y="3841"/>
                <a:ext cx="119"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49" name="Freeform 2002"/>
              <p:cNvSpPr>
                <a:spLocks/>
              </p:cNvSpPr>
              <p:nvPr/>
            </p:nvSpPr>
            <p:spPr bwMode="auto">
              <a:xfrm>
                <a:off x="3812" y="2738"/>
                <a:ext cx="132" cy="166"/>
              </a:xfrm>
              <a:custGeom>
                <a:avLst/>
                <a:gdLst>
                  <a:gd name="T0" fmla="*/ 1 w 395"/>
                  <a:gd name="T1" fmla="*/ 2 h 497"/>
                  <a:gd name="T2" fmla="*/ 2 w 395"/>
                  <a:gd name="T3" fmla="*/ 2 h 497"/>
                  <a:gd name="T4" fmla="*/ 2 w 395"/>
                  <a:gd name="T5" fmla="*/ 2 h 497"/>
                  <a:gd name="T6" fmla="*/ 2 w 395"/>
                  <a:gd name="T7" fmla="*/ 1 h 497"/>
                  <a:gd name="T8" fmla="*/ 2 w 395"/>
                  <a:gd name="T9" fmla="*/ 1 h 497"/>
                  <a:gd name="T10" fmla="*/ 2 w 395"/>
                  <a:gd name="T11" fmla="*/ 1 h 497"/>
                  <a:gd name="T12" fmla="*/ 2 w 395"/>
                  <a:gd name="T13" fmla="*/ 0 h 497"/>
                  <a:gd name="T14" fmla="*/ 2 w 395"/>
                  <a:gd name="T15" fmla="*/ 0 h 497"/>
                  <a:gd name="T16" fmla="*/ 0 w 395"/>
                  <a:gd name="T17" fmla="*/ 0 h 497"/>
                  <a:gd name="T18" fmla="*/ 0 w 395"/>
                  <a:gd name="T19" fmla="*/ 0 h 497"/>
                  <a:gd name="T20" fmla="*/ 0 w 395"/>
                  <a:gd name="T21" fmla="*/ 0 h 497"/>
                  <a:gd name="T22" fmla="*/ 0 w 395"/>
                  <a:gd name="T23" fmla="*/ 1 h 497"/>
                  <a:gd name="T24" fmla="*/ 0 w 395"/>
                  <a:gd name="T25" fmla="*/ 1 h 497"/>
                  <a:gd name="T26" fmla="*/ 0 w 395"/>
                  <a:gd name="T27" fmla="*/ 1 h 497"/>
                  <a:gd name="T28" fmla="*/ 0 w 395"/>
                  <a:gd name="T29" fmla="*/ 1 h 497"/>
                  <a:gd name="T30" fmla="*/ 0 w 395"/>
                  <a:gd name="T31" fmla="*/ 2 h 497"/>
                  <a:gd name="T32" fmla="*/ 0 w 395"/>
                  <a:gd name="T33" fmla="*/ 2 h 497"/>
                  <a:gd name="T34" fmla="*/ 0 w 395"/>
                  <a:gd name="T35" fmla="*/ 2 h 497"/>
                  <a:gd name="T36" fmla="*/ 0 w 395"/>
                  <a:gd name="T37" fmla="*/ 1 h 497"/>
                  <a:gd name="T38" fmla="*/ 0 w 395"/>
                  <a:gd name="T39" fmla="*/ 1 h 497"/>
                  <a:gd name="T40" fmla="*/ 0 w 395"/>
                  <a:gd name="T41" fmla="*/ 1 h 497"/>
                  <a:gd name="T42" fmla="*/ 0 w 395"/>
                  <a:gd name="T43" fmla="*/ 1 h 497"/>
                  <a:gd name="T44" fmla="*/ 1 w 395"/>
                  <a:gd name="T45" fmla="*/ 0 h 497"/>
                  <a:gd name="T46" fmla="*/ 1 w 395"/>
                  <a:gd name="T47" fmla="*/ 0 h 497"/>
                  <a:gd name="T48" fmla="*/ 1 w 395"/>
                  <a:gd name="T49" fmla="*/ 0 h 497"/>
                  <a:gd name="T50" fmla="*/ 1 w 395"/>
                  <a:gd name="T51" fmla="*/ 0 h 497"/>
                  <a:gd name="T52" fmla="*/ 1 w 395"/>
                  <a:gd name="T53" fmla="*/ 0 h 497"/>
                  <a:gd name="T54" fmla="*/ 1 w 395"/>
                  <a:gd name="T55" fmla="*/ 1 h 497"/>
                  <a:gd name="T56" fmla="*/ 1 w 395"/>
                  <a:gd name="T57" fmla="*/ 1 h 497"/>
                  <a:gd name="T58" fmla="*/ 1 w 395"/>
                  <a:gd name="T59" fmla="*/ 1 h 497"/>
                  <a:gd name="T60" fmla="*/ 1 w 395"/>
                  <a:gd name="T61" fmla="*/ 1 h 497"/>
                  <a:gd name="T62" fmla="*/ 1 w 395"/>
                  <a:gd name="T63" fmla="*/ 2 h 497"/>
                  <a:gd name="T64" fmla="*/ 1 w 395"/>
                  <a:gd name="T65" fmla="*/ 2 h 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5"/>
                  <a:gd name="T100" fmla="*/ 0 h 497"/>
                  <a:gd name="T101" fmla="*/ 395 w 395"/>
                  <a:gd name="T102" fmla="*/ 497 h 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5" h="497">
                    <a:moveTo>
                      <a:pt x="353" y="497"/>
                    </a:moveTo>
                    <a:lnTo>
                      <a:pt x="357" y="473"/>
                    </a:lnTo>
                    <a:lnTo>
                      <a:pt x="361" y="448"/>
                    </a:lnTo>
                    <a:lnTo>
                      <a:pt x="365" y="424"/>
                    </a:lnTo>
                    <a:lnTo>
                      <a:pt x="369" y="398"/>
                    </a:lnTo>
                    <a:lnTo>
                      <a:pt x="373" y="372"/>
                    </a:lnTo>
                    <a:lnTo>
                      <a:pt x="376" y="343"/>
                    </a:lnTo>
                    <a:lnTo>
                      <a:pt x="380" y="315"/>
                    </a:lnTo>
                    <a:lnTo>
                      <a:pt x="382" y="285"/>
                    </a:lnTo>
                    <a:lnTo>
                      <a:pt x="385" y="253"/>
                    </a:lnTo>
                    <a:lnTo>
                      <a:pt x="387" y="219"/>
                    </a:lnTo>
                    <a:lnTo>
                      <a:pt x="389" y="184"/>
                    </a:lnTo>
                    <a:lnTo>
                      <a:pt x="390" y="149"/>
                    </a:lnTo>
                    <a:lnTo>
                      <a:pt x="391" y="112"/>
                    </a:lnTo>
                    <a:lnTo>
                      <a:pt x="393" y="76"/>
                    </a:lnTo>
                    <a:lnTo>
                      <a:pt x="394" y="38"/>
                    </a:lnTo>
                    <a:lnTo>
                      <a:pt x="395" y="0"/>
                    </a:lnTo>
                    <a:lnTo>
                      <a:pt x="37" y="0"/>
                    </a:lnTo>
                    <a:lnTo>
                      <a:pt x="36" y="24"/>
                    </a:lnTo>
                    <a:lnTo>
                      <a:pt x="35" y="49"/>
                    </a:lnTo>
                    <a:lnTo>
                      <a:pt x="33" y="74"/>
                    </a:lnTo>
                    <a:lnTo>
                      <a:pt x="32" y="99"/>
                    </a:lnTo>
                    <a:lnTo>
                      <a:pt x="31" y="123"/>
                    </a:lnTo>
                    <a:lnTo>
                      <a:pt x="29" y="148"/>
                    </a:lnTo>
                    <a:lnTo>
                      <a:pt x="27" y="174"/>
                    </a:lnTo>
                    <a:lnTo>
                      <a:pt x="25" y="201"/>
                    </a:lnTo>
                    <a:lnTo>
                      <a:pt x="23" y="227"/>
                    </a:lnTo>
                    <a:lnTo>
                      <a:pt x="20" y="255"/>
                    </a:lnTo>
                    <a:lnTo>
                      <a:pt x="17" y="284"/>
                    </a:lnTo>
                    <a:lnTo>
                      <a:pt x="14" y="312"/>
                    </a:lnTo>
                    <a:lnTo>
                      <a:pt x="11" y="340"/>
                    </a:lnTo>
                    <a:lnTo>
                      <a:pt x="7" y="369"/>
                    </a:lnTo>
                    <a:lnTo>
                      <a:pt x="4" y="399"/>
                    </a:lnTo>
                    <a:lnTo>
                      <a:pt x="0" y="427"/>
                    </a:lnTo>
                    <a:lnTo>
                      <a:pt x="7" y="401"/>
                    </a:lnTo>
                    <a:lnTo>
                      <a:pt x="14" y="375"/>
                    </a:lnTo>
                    <a:lnTo>
                      <a:pt x="21" y="349"/>
                    </a:lnTo>
                    <a:lnTo>
                      <a:pt x="29" y="323"/>
                    </a:lnTo>
                    <a:lnTo>
                      <a:pt x="38" y="297"/>
                    </a:lnTo>
                    <a:lnTo>
                      <a:pt x="48" y="271"/>
                    </a:lnTo>
                    <a:lnTo>
                      <a:pt x="59" y="245"/>
                    </a:lnTo>
                    <a:lnTo>
                      <a:pt x="72" y="218"/>
                    </a:lnTo>
                    <a:lnTo>
                      <a:pt x="87" y="192"/>
                    </a:lnTo>
                    <a:lnTo>
                      <a:pt x="103" y="166"/>
                    </a:lnTo>
                    <a:lnTo>
                      <a:pt x="120" y="141"/>
                    </a:lnTo>
                    <a:lnTo>
                      <a:pt x="138" y="119"/>
                    </a:lnTo>
                    <a:lnTo>
                      <a:pt x="157" y="99"/>
                    </a:lnTo>
                    <a:lnTo>
                      <a:pt x="175" y="83"/>
                    </a:lnTo>
                    <a:lnTo>
                      <a:pt x="193" y="70"/>
                    </a:lnTo>
                    <a:lnTo>
                      <a:pt x="210" y="64"/>
                    </a:lnTo>
                    <a:lnTo>
                      <a:pt x="226" y="62"/>
                    </a:lnTo>
                    <a:lnTo>
                      <a:pt x="241" y="67"/>
                    </a:lnTo>
                    <a:lnTo>
                      <a:pt x="255" y="76"/>
                    </a:lnTo>
                    <a:lnTo>
                      <a:pt x="268" y="90"/>
                    </a:lnTo>
                    <a:lnTo>
                      <a:pt x="280" y="109"/>
                    </a:lnTo>
                    <a:lnTo>
                      <a:pt x="290" y="131"/>
                    </a:lnTo>
                    <a:lnTo>
                      <a:pt x="300" y="157"/>
                    </a:lnTo>
                    <a:lnTo>
                      <a:pt x="309" y="187"/>
                    </a:lnTo>
                    <a:lnTo>
                      <a:pt x="316" y="219"/>
                    </a:lnTo>
                    <a:lnTo>
                      <a:pt x="324" y="254"/>
                    </a:lnTo>
                    <a:lnTo>
                      <a:pt x="330" y="292"/>
                    </a:lnTo>
                    <a:lnTo>
                      <a:pt x="335" y="330"/>
                    </a:lnTo>
                    <a:lnTo>
                      <a:pt x="340" y="371"/>
                    </a:lnTo>
                    <a:lnTo>
                      <a:pt x="345" y="412"/>
                    </a:lnTo>
                    <a:lnTo>
                      <a:pt x="349" y="454"/>
                    </a:lnTo>
                    <a:lnTo>
                      <a:pt x="353" y="497"/>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350" name="Line 2003"/>
              <p:cNvSpPr>
                <a:spLocks noChangeShapeType="1"/>
              </p:cNvSpPr>
              <p:nvPr/>
            </p:nvSpPr>
            <p:spPr bwMode="auto">
              <a:xfrm flipV="1">
                <a:off x="3930" y="2896"/>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1" name="Line 2004"/>
              <p:cNvSpPr>
                <a:spLocks noChangeShapeType="1"/>
              </p:cNvSpPr>
              <p:nvPr/>
            </p:nvSpPr>
            <p:spPr bwMode="auto">
              <a:xfrm flipV="1">
                <a:off x="3931" y="2887"/>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2" name="Line 2005"/>
              <p:cNvSpPr>
                <a:spLocks noChangeShapeType="1"/>
              </p:cNvSpPr>
              <p:nvPr/>
            </p:nvSpPr>
            <p:spPr bwMode="auto">
              <a:xfrm flipV="1">
                <a:off x="3933" y="287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3" name="Line 2006"/>
              <p:cNvSpPr>
                <a:spLocks noChangeShapeType="1"/>
              </p:cNvSpPr>
              <p:nvPr/>
            </p:nvSpPr>
            <p:spPr bwMode="auto">
              <a:xfrm flipV="1">
                <a:off x="3934" y="2871"/>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4" name="Line 2007"/>
              <p:cNvSpPr>
                <a:spLocks noChangeShapeType="1"/>
              </p:cNvSpPr>
              <p:nvPr/>
            </p:nvSpPr>
            <p:spPr bwMode="auto">
              <a:xfrm flipV="1">
                <a:off x="3935" y="2862"/>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5" name="Line 2008"/>
              <p:cNvSpPr>
                <a:spLocks noChangeShapeType="1"/>
              </p:cNvSpPr>
              <p:nvPr/>
            </p:nvSpPr>
            <p:spPr bwMode="auto">
              <a:xfrm flipV="1">
                <a:off x="3937" y="2852"/>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6" name="Line 2009"/>
              <p:cNvSpPr>
                <a:spLocks noChangeShapeType="1"/>
              </p:cNvSpPr>
              <p:nvPr/>
            </p:nvSpPr>
            <p:spPr bwMode="auto">
              <a:xfrm flipV="1">
                <a:off x="3938" y="2843"/>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7" name="Line 2010"/>
              <p:cNvSpPr>
                <a:spLocks noChangeShapeType="1"/>
              </p:cNvSpPr>
              <p:nvPr/>
            </p:nvSpPr>
            <p:spPr bwMode="auto">
              <a:xfrm flipV="1">
                <a:off x="3939" y="2833"/>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8" name="Line 2011"/>
              <p:cNvSpPr>
                <a:spLocks noChangeShapeType="1"/>
              </p:cNvSpPr>
              <p:nvPr/>
            </p:nvSpPr>
            <p:spPr bwMode="auto">
              <a:xfrm flipV="1">
                <a:off x="3940" y="2822"/>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59" name="Line 2012"/>
              <p:cNvSpPr>
                <a:spLocks noChangeShapeType="1"/>
              </p:cNvSpPr>
              <p:nvPr/>
            </p:nvSpPr>
            <p:spPr bwMode="auto">
              <a:xfrm flipV="1">
                <a:off x="3941" y="2811"/>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0" name="Line 2013"/>
              <p:cNvSpPr>
                <a:spLocks noChangeShapeType="1"/>
              </p:cNvSpPr>
              <p:nvPr/>
            </p:nvSpPr>
            <p:spPr bwMode="auto">
              <a:xfrm flipV="1">
                <a:off x="3941" y="2799"/>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1" name="Line 2014"/>
              <p:cNvSpPr>
                <a:spLocks noChangeShapeType="1"/>
              </p:cNvSpPr>
              <p:nvPr/>
            </p:nvSpPr>
            <p:spPr bwMode="auto">
              <a:xfrm flipV="1">
                <a:off x="3942" y="2788"/>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2" name="Line 2015"/>
              <p:cNvSpPr>
                <a:spLocks noChangeShapeType="1"/>
              </p:cNvSpPr>
              <p:nvPr/>
            </p:nvSpPr>
            <p:spPr bwMode="auto">
              <a:xfrm flipV="1">
                <a:off x="3942" y="2775"/>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3" name="Line 2016"/>
              <p:cNvSpPr>
                <a:spLocks noChangeShapeType="1"/>
              </p:cNvSpPr>
              <p:nvPr/>
            </p:nvSpPr>
            <p:spPr bwMode="auto">
              <a:xfrm flipV="1">
                <a:off x="3943" y="2763"/>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4" name="Line 2017"/>
              <p:cNvSpPr>
                <a:spLocks noChangeShapeType="1"/>
              </p:cNvSpPr>
              <p:nvPr/>
            </p:nvSpPr>
            <p:spPr bwMode="auto">
              <a:xfrm flipV="1">
                <a:off x="3943" y="2751"/>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5" name="Line 2018"/>
              <p:cNvSpPr>
                <a:spLocks noChangeShapeType="1"/>
              </p:cNvSpPr>
              <p:nvPr/>
            </p:nvSpPr>
            <p:spPr bwMode="auto">
              <a:xfrm flipV="1">
                <a:off x="3944" y="2738"/>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6" name="Line 2019"/>
              <p:cNvSpPr>
                <a:spLocks noChangeShapeType="1"/>
              </p:cNvSpPr>
              <p:nvPr/>
            </p:nvSpPr>
            <p:spPr bwMode="auto">
              <a:xfrm flipV="1">
                <a:off x="3812" y="2871"/>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7" name="Line 2020"/>
              <p:cNvSpPr>
                <a:spLocks noChangeShapeType="1"/>
              </p:cNvSpPr>
              <p:nvPr/>
            </p:nvSpPr>
            <p:spPr bwMode="auto">
              <a:xfrm flipV="1">
                <a:off x="3814" y="2861"/>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8" name="Line 2021"/>
              <p:cNvSpPr>
                <a:spLocks noChangeShapeType="1"/>
              </p:cNvSpPr>
              <p:nvPr/>
            </p:nvSpPr>
            <p:spPr bwMode="auto">
              <a:xfrm flipV="1">
                <a:off x="3815" y="2851"/>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69" name="Line 2022"/>
              <p:cNvSpPr>
                <a:spLocks noChangeShapeType="1"/>
              </p:cNvSpPr>
              <p:nvPr/>
            </p:nvSpPr>
            <p:spPr bwMode="auto">
              <a:xfrm flipV="1">
                <a:off x="3816" y="2842"/>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0" name="Line 2023"/>
              <p:cNvSpPr>
                <a:spLocks noChangeShapeType="1"/>
              </p:cNvSpPr>
              <p:nvPr/>
            </p:nvSpPr>
            <p:spPr bwMode="auto">
              <a:xfrm flipV="1">
                <a:off x="3817" y="2833"/>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1" name="Line 2024"/>
              <p:cNvSpPr>
                <a:spLocks noChangeShapeType="1"/>
              </p:cNvSpPr>
              <p:nvPr/>
            </p:nvSpPr>
            <p:spPr bwMode="auto">
              <a:xfrm flipV="1">
                <a:off x="3818" y="2823"/>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2" name="Line 2025"/>
              <p:cNvSpPr>
                <a:spLocks noChangeShapeType="1"/>
              </p:cNvSpPr>
              <p:nvPr/>
            </p:nvSpPr>
            <p:spPr bwMode="auto">
              <a:xfrm flipV="1">
                <a:off x="3819" y="2814"/>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3" name="Line 2026"/>
              <p:cNvSpPr>
                <a:spLocks noChangeShapeType="1"/>
              </p:cNvSpPr>
              <p:nvPr/>
            </p:nvSpPr>
            <p:spPr bwMode="auto">
              <a:xfrm flipV="1">
                <a:off x="3820" y="2805"/>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4" name="Line 2027"/>
              <p:cNvSpPr>
                <a:spLocks noChangeShapeType="1"/>
              </p:cNvSpPr>
              <p:nvPr/>
            </p:nvSpPr>
            <p:spPr bwMode="auto">
              <a:xfrm flipV="1">
                <a:off x="3821" y="2796"/>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5" name="Line 2028"/>
              <p:cNvSpPr>
                <a:spLocks noChangeShapeType="1"/>
              </p:cNvSpPr>
              <p:nvPr/>
            </p:nvSpPr>
            <p:spPr bwMode="auto">
              <a:xfrm flipV="1">
                <a:off x="3821" y="2787"/>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6" name="Line 2029"/>
              <p:cNvSpPr>
                <a:spLocks noChangeShapeType="1"/>
              </p:cNvSpPr>
              <p:nvPr/>
            </p:nvSpPr>
            <p:spPr bwMode="auto">
              <a:xfrm flipV="1">
                <a:off x="3822" y="277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7" name="Line 2030"/>
              <p:cNvSpPr>
                <a:spLocks noChangeShapeType="1"/>
              </p:cNvSpPr>
              <p:nvPr/>
            </p:nvSpPr>
            <p:spPr bwMode="auto">
              <a:xfrm flipV="1">
                <a:off x="3823" y="2771"/>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8" name="Line 2031"/>
              <p:cNvSpPr>
                <a:spLocks noChangeShapeType="1"/>
              </p:cNvSpPr>
              <p:nvPr/>
            </p:nvSpPr>
            <p:spPr bwMode="auto">
              <a:xfrm flipV="1">
                <a:off x="3823" y="2763"/>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79" name="Line 2032"/>
              <p:cNvSpPr>
                <a:spLocks noChangeShapeType="1"/>
              </p:cNvSpPr>
              <p:nvPr/>
            </p:nvSpPr>
            <p:spPr bwMode="auto">
              <a:xfrm flipV="1">
                <a:off x="3823" y="2754"/>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0" name="Line 2033"/>
              <p:cNvSpPr>
                <a:spLocks noChangeShapeType="1"/>
              </p:cNvSpPr>
              <p:nvPr/>
            </p:nvSpPr>
            <p:spPr bwMode="auto">
              <a:xfrm flipV="1">
                <a:off x="3824" y="2746"/>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1" name="Line 2034"/>
              <p:cNvSpPr>
                <a:spLocks noChangeShapeType="1"/>
              </p:cNvSpPr>
              <p:nvPr/>
            </p:nvSpPr>
            <p:spPr bwMode="auto">
              <a:xfrm flipV="1">
                <a:off x="3824" y="2738"/>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2" name="Line 2035"/>
              <p:cNvSpPr>
                <a:spLocks noChangeShapeType="1"/>
              </p:cNvSpPr>
              <p:nvPr/>
            </p:nvSpPr>
            <p:spPr bwMode="auto">
              <a:xfrm flipH="1" flipV="1">
                <a:off x="3929" y="2889"/>
                <a:ext cx="1" cy="1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3" name="Line 2036"/>
              <p:cNvSpPr>
                <a:spLocks noChangeShapeType="1"/>
              </p:cNvSpPr>
              <p:nvPr/>
            </p:nvSpPr>
            <p:spPr bwMode="auto">
              <a:xfrm flipH="1" flipV="1">
                <a:off x="3927" y="2875"/>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4" name="Line 2037"/>
              <p:cNvSpPr>
                <a:spLocks noChangeShapeType="1"/>
              </p:cNvSpPr>
              <p:nvPr/>
            </p:nvSpPr>
            <p:spPr bwMode="auto">
              <a:xfrm flipH="1" flipV="1">
                <a:off x="3926" y="2862"/>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5" name="Line 2038"/>
              <p:cNvSpPr>
                <a:spLocks noChangeShapeType="1"/>
              </p:cNvSpPr>
              <p:nvPr/>
            </p:nvSpPr>
            <p:spPr bwMode="auto">
              <a:xfrm flipH="1" flipV="1">
                <a:off x="3924" y="2848"/>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6" name="Line 2039"/>
              <p:cNvSpPr>
                <a:spLocks noChangeShapeType="1"/>
              </p:cNvSpPr>
              <p:nvPr/>
            </p:nvSpPr>
            <p:spPr bwMode="auto">
              <a:xfrm flipH="1" flipV="1">
                <a:off x="3922" y="2835"/>
                <a:ext cx="2"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7" name="Line 2040"/>
              <p:cNvSpPr>
                <a:spLocks noChangeShapeType="1"/>
              </p:cNvSpPr>
              <p:nvPr/>
            </p:nvSpPr>
            <p:spPr bwMode="auto">
              <a:xfrm flipH="1" flipV="1">
                <a:off x="3920" y="2823"/>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8" name="Line 2041"/>
              <p:cNvSpPr>
                <a:spLocks noChangeShapeType="1"/>
              </p:cNvSpPr>
              <p:nvPr/>
            </p:nvSpPr>
            <p:spPr bwMode="auto">
              <a:xfrm flipH="1" flipV="1">
                <a:off x="3918" y="2811"/>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89" name="Line 2042"/>
              <p:cNvSpPr>
                <a:spLocks noChangeShapeType="1"/>
              </p:cNvSpPr>
              <p:nvPr/>
            </p:nvSpPr>
            <p:spPr bwMode="auto">
              <a:xfrm flipH="1" flipV="1">
                <a:off x="3915" y="2800"/>
                <a:ext cx="3"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0" name="Line 2043"/>
              <p:cNvSpPr>
                <a:spLocks noChangeShapeType="1"/>
              </p:cNvSpPr>
              <p:nvPr/>
            </p:nvSpPr>
            <p:spPr bwMode="auto">
              <a:xfrm flipH="1" flipV="1">
                <a:off x="3912" y="2790"/>
                <a:ext cx="3"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1" name="Line 2044"/>
              <p:cNvSpPr>
                <a:spLocks noChangeShapeType="1"/>
              </p:cNvSpPr>
              <p:nvPr/>
            </p:nvSpPr>
            <p:spPr bwMode="auto">
              <a:xfrm flipH="1" flipV="1">
                <a:off x="3909" y="2782"/>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2" name="Line 2045"/>
              <p:cNvSpPr>
                <a:spLocks noChangeShapeType="1"/>
              </p:cNvSpPr>
              <p:nvPr/>
            </p:nvSpPr>
            <p:spPr bwMode="auto">
              <a:xfrm flipH="1" flipV="1">
                <a:off x="3906" y="2774"/>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3" name="Line 2046"/>
              <p:cNvSpPr>
                <a:spLocks noChangeShapeType="1"/>
              </p:cNvSpPr>
              <p:nvPr/>
            </p:nvSpPr>
            <p:spPr bwMode="auto">
              <a:xfrm flipH="1" flipV="1">
                <a:off x="3902" y="2768"/>
                <a:ext cx="4" cy="6"/>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4" name="Line 2047"/>
              <p:cNvSpPr>
                <a:spLocks noChangeShapeType="1"/>
              </p:cNvSpPr>
              <p:nvPr/>
            </p:nvSpPr>
            <p:spPr bwMode="auto">
              <a:xfrm flipH="1" flipV="1">
                <a:off x="3897" y="2763"/>
                <a:ext cx="5"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5" name="Line 2048"/>
              <p:cNvSpPr>
                <a:spLocks noChangeShapeType="1"/>
              </p:cNvSpPr>
              <p:nvPr/>
            </p:nvSpPr>
            <p:spPr bwMode="auto">
              <a:xfrm flipH="1" flipV="1">
                <a:off x="3893" y="2760"/>
                <a:ext cx="4" cy="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6" name="Line 2049"/>
              <p:cNvSpPr>
                <a:spLocks noChangeShapeType="1"/>
              </p:cNvSpPr>
              <p:nvPr/>
            </p:nvSpPr>
            <p:spPr bwMode="auto">
              <a:xfrm flipH="1" flipV="1">
                <a:off x="3888" y="2759"/>
                <a:ext cx="5"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7" name="Line 2050"/>
              <p:cNvSpPr>
                <a:spLocks noChangeShapeType="1"/>
              </p:cNvSpPr>
              <p:nvPr/>
            </p:nvSpPr>
            <p:spPr bwMode="auto">
              <a:xfrm flipH="1">
                <a:off x="3882" y="2759"/>
                <a:ext cx="6"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8" name="Line 2051"/>
              <p:cNvSpPr>
                <a:spLocks noChangeShapeType="1"/>
              </p:cNvSpPr>
              <p:nvPr/>
            </p:nvSpPr>
            <p:spPr bwMode="auto">
              <a:xfrm flipH="1">
                <a:off x="3877" y="2759"/>
                <a:ext cx="5"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99" name="Line 2052"/>
              <p:cNvSpPr>
                <a:spLocks noChangeShapeType="1"/>
              </p:cNvSpPr>
              <p:nvPr/>
            </p:nvSpPr>
            <p:spPr bwMode="auto">
              <a:xfrm flipH="1">
                <a:off x="3871" y="2761"/>
                <a:ext cx="6"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0" name="Line 2053"/>
              <p:cNvSpPr>
                <a:spLocks noChangeShapeType="1"/>
              </p:cNvSpPr>
              <p:nvPr/>
            </p:nvSpPr>
            <p:spPr bwMode="auto">
              <a:xfrm flipH="1">
                <a:off x="3865" y="2766"/>
                <a:ext cx="6"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1" name="Line 2054"/>
              <p:cNvSpPr>
                <a:spLocks noChangeShapeType="1"/>
              </p:cNvSpPr>
              <p:nvPr/>
            </p:nvSpPr>
            <p:spPr bwMode="auto">
              <a:xfrm flipH="1">
                <a:off x="3858" y="2771"/>
                <a:ext cx="7"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2" name="Line 2055"/>
              <p:cNvSpPr>
                <a:spLocks noChangeShapeType="1"/>
              </p:cNvSpPr>
              <p:nvPr/>
            </p:nvSpPr>
            <p:spPr bwMode="auto">
              <a:xfrm flipH="1">
                <a:off x="3852" y="2778"/>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3" name="Line 2056"/>
              <p:cNvSpPr>
                <a:spLocks noChangeShapeType="1"/>
              </p:cNvSpPr>
              <p:nvPr/>
            </p:nvSpPr>
            <p:spPr bwMode="auto">
              <a:xfrm flipH="1">
                <a:off x="3847" y="2785"/>
                <a:ext cx="5"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4" name="Line 2057"/>
              <p:cNvSpPr>
                <a:spLocks noChangeShapeType="1"/>
              </p:cNvSpPr>
              <p:nvPr/>
            </p:nvSpPr>
            <p:spPr bwMode="auto">
              <a:xfrm flipH="1">
                <a:off x="3841" y="2793"/>
                <a:ext cx="6"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5" name="Line 2058"/>
              <p:cNvSpPr>
                <a:spLocks noChangeShapeType="1"/>
              </p:cNvSpPr>
              <p:nvPr/>
            </p:nvSpPr>
            <p:spPr bwMode="auto">
              <a:xfrm flipH="1">
                <a:off x="3836" y="2802"/>
                <a:ext cx="5"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6" name="Line 2059"/>
              <p:cNvSpPr>
                <a:spLocks noChangeShapeType="1"/>
              </p:cNvSpPr>
              <p:nvPr/>
            </p:nvSpPr>
            <p:spPr bwMode="auto">
              <a:xfrm flipH="1">
                <a:off x="3832" y="2811"/>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7" name="Line 2060"/>
              <p:cNvSpPr>
                <a:spLocks noChangeShapeType="1"/>
              </p:cNvSpPr>
              <p:nvPr/>
            </p:nvSpPr>
            <p:spPr bwMode="auto">
              <a:xfrm flipH="1">
                <a:off x="3828" y="2820"/>
                <a:ext cx="4"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8" name="Line 2061"/>
              <p:cNvSpPr>
                <a:spLocks noChangeShapeType="1"/>
              </p:cNvSpPr>
              <p:nvPr/>
            </p:nvSpPr>
            <p:spPr bwMode="auto">
              <a:xfrm flipH="1">
                <a:off x="3825" y="2828"/>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09" name="Line 2062"/>
              <p:cNvSpPr>
                <a:spLocks noChangeShapeType="1"/>
              </p:cNvSpPr>
              <p:nvPr/>
            </p:nvSpPr>
            <p:spPr bwMode="auto">
              <a:xfrm flipH="1">
                <a:off x="3822" y="2837"/>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0" name="Line 2063"/>
              <p:cNvSpPr>
                <a:spLocks noChangeShapeType="1"/>
              </p:cNvSpPr>
              <p:nvPr/>
            </p:nvSpPr>
            <p:spPr bwMode="auto">
              <a:xfrm flipH="1">
                <a:off x="3819" y="2846"/>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1" name="Line 2064"/>
              <p:cNvSpPr>
                <a:spLocks noChangeShapeType="1"/>
              </p:cNvSpPr>
              <p:nvPr/>
            </p:nvSpPr>
            <p:spPr bwMode="auto">
              <a:xfrm flipH="1">
                <a:off x="3817" y="2854"/>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2" name="Line 2065"/>
              <p:cNvSpPr>
                <a:spLocks noChangeShapeType="1"/>
              </p:cNvSpPr>
              <p:nvPr/>
            </p:nvSpPr>
            <p:spPr bwMode="auto">
              <a:xfrm flipH="1">
                <a:off x="3815" y="2863"/>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3" name="Line 2066"/>
              <p:cNvSpPr>
                <a:spLocks noChangeShapeType="1"/>
              </p:cNvSpPr>
              <p:nvPr/>
            </p:nvSpPr>
            <p:spPr bwMode="auto">
              <a:xfrm flipH="1">
                <a:off x="3812" y="2872"/>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4" name="Line 2067"/>
              <p:cNvSpPr>
                <a:spLocks noChangeShapeType="1"/>
              </p:cNvSpPr>
              <p:nvPr/>
            </p:nvSpPr>
            <p:spPr bwMode="auto">
              <a:xfrm flipH="1">
                <a:off x="3825" y="2738"/>
                <a:ext cx="119"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5" name="Freeform 2068"/>
              <p:cNvSpPr>
                <a:spLocks/>
              </p:cNvSpPr>
              <p:nvPr/>
            </p:nvSpPr>
            <p:spPr bwMode="auto">
              <a:xfrm>
                <a:off x="5106" y="3676"/>
                <a:ext cx="131" cy="165"/>
              </a:xfrm>
              <a:custGeom>
                <a:avLst/>
                <a:gdLst>
                  <a:gd name="T0" fmla="*/ 0 w 394"/>
                  <a:gd name="T1" fmla="*/ 0 h 496"/>
                  <a:gd name="T2" fmla="*/ 0 w 394"/>
                  <a:gd name="T3" fmla="*/ 0 h 496"/>
                  <a:gd name="T4" fmla="*/ 0 w 394"/>
                  <a:gd name="T5" fmla="*/ 1 h 496"/>
                  <a:gd name="T6" fmla="*/ 0 w 394"/>
                  <a:gd name="T7" fmla="*/ 1 h 496"/>
                  <a:gd name="T8" fmla="*/ 0 w 394"/>
                  <a:gd name="T9" fmla="*/ 1 h 496"/>
                  <a:gd name="T10" fmla="*/ 0 w 394"/>
                  <a:gd name="T11" fmla="*/ 1 h 496"/>
                  <a:gd name="T12" fmla="*/ 0 w 394"/>
                  <a:gd name="T13" fmla="*/ 2 h 496"/>
                  <a:gd name="T14" fmla="*/ 0 w 394"/>
                  <a:gd name="T15" fmla="*/ 2 h 496"/>
                  <a:gd name="T16" fmla="*/ 1 w 394"/>
                  <a:gd name="T17" fmla="*/ 2 h 496"/>
                  <a:gd name="T18" fmla="*/ 1 w 394"/>
                  <a:gd name="T19" fmla="*/ 2 h 496"/>
                  <a:gd name="T20" fmla="*/ 1 w 394"/>
                  <a:gd name="T21" fmla="*/ 2 h 496"/>
                  <a:gd name="T22" fmla="*/ 2 w 394"/>
                  <a:gd name="T23" fmla="*/ 1 h 496"/>
                  <a:gd name="T24" fmla="*/ 2 w 394"/>
                  <a:gd name="T25" fmla="*/ 1 h 496"/>
                  <a:gd name="T26" fmla="*/ 2 w 394"/>
                  <a:gd name="T27" fmla="*/ 1 h 496"/>
                  <a:gd name="T28" fmla="*/ 2 w 394"/>
                  <a:gd name="T29" fmla="*/ 1 h 496"/>
                  <a:gd name="T30" fmla="*/ 2 w 394"/>
                  <a:gd name="T31" fmla="*/ 1 h 496"/>
                  <a:gd name="T32" fmla="*/ 2 w 394"/>
                  <a:gd name="T33" fmla="*/ 0 h 496"/>
                  <a:gd name="T34" fmla="*/ 2 w 394"/>
                  <a:gd name="T35" fmla="*/ 1 h 496"/>
                  <a:gd name="T36" fmla="*/ 1 w 394"/>
                  <a:gd name="T37" fmla="*/ 1 h 496"/>
                  <a:gd name="T38" fmla="*/ 1 w 394"/>
                  <a:gd name="T39" fmla="*/ 1 h 496"/>
                  <a:gd name="T40" fmla="*/ 1 w 394"/>
                  <a:gd name="T41" fmla="*/ 1 h 496"/>
                  <a:gd name="T42" fmla="*/ 1 w 394"/>
                  <a:gd name="T43" fmla="*/ 1 h 496"/>
                  <a:gd name="T44" fmla="*/ 1 w 394"/>
                  <a:gd name="T45" fmla="*/ 2 h 496"/>
                  <a:gd name="T46" fmla="*/ 1 w 394"/>
                  <a:gd name="T47" fmla="*/ 2 h 496"/>
                  <a:gd name="T48" fmla="*/ 1 w 394"/>
                  <a:gd name="T49" fmla="*/ 2 h 496"/>
                  <a:gd name="T50" fmla="*/ 1 w 394"/>
                  <a:gd name="T51" fmla="*/ 2 h 496"/>
                  <a:gd name="T52" fmla="*/ 1 w 394"/>
                  <a:gd name="T53" fmla="*/ 2 h 496"/>
                  <a:gd name="T54" fmla="*/ 0 w 394"/>
                  <a:gd name="T55" fmla="*/ 1 h 496"/>
                  <a:gd name="T56" fmla="*/ 0 w 394"/>
                  <a:gd name="T57" fmla="*/ 1 h 496"/>
                  <a:gd name="T58" fmla="*/ 0 w 394"/>
                  <a:gd name="T59" fmla="*/ 1 h 496"/>
                  <a:gd name="T60" fmla="*/ 0 w 394"/>
                  <a:gd name="T61" fmla="*/ 1 h 496"/>
                  <a:gd name="T62" fmla="*/ 0 w 394"/>
                  <a:gd name="T63" fmla="*/ 0 h 496"/>
                  <a:gd name="T64" fmla="*/ 0 w 394"/>
                  <a:gd name="T65" fmla="*/ 0 h 4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4"/>
                  <a:gd name="T100" fmla="*/ 0 h 496"/>
                  <a:gd name="T101" fmla="*/ 394 w 394"/>
                  <a:gd name="T102" fmla="*/ 496 h 49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4" h="496">
                    <a:moveTo>
                      <a:pt x="42" y="0"/>
                    </a:moveTo>
                    <a:lnTo>
                      <a:pt x="38" y="23"/>
                    </a:lnTo>
                    <a:lnTo>
                      <a:pt x="33" y="48"/>
                    </a:lnTo>
                    <a:lnTo>
                      <a:pt x="29" y="73"/>
                    </a:lnTo>
                    <a:lnTo>
                      <a:pt x="25" y="99"/>
                    </a:lnTo>
                    <a:lnTo>
                      <a:pt x="22" y="126"/>
                    </a:lnTo>
                    <a:lnTo>
                      <a:pt x="18" y="153"/>
                    </a:lnTo>
                    <a:lnTo>
                      <a:pt x="15" y="181"/>
                    </a:lnTo>
                    <a:lnTo>
                      <a:pt x="12" y="212"/>
                    </a:lnTo>
                    <a:lnTo>
                      <a:pt x="10" y="245"/>
                    </a:lnTo>
                    <a:lnTo>
                      <a:pt x="8" y="277"/>
                    </a:lnTo>
                    <a:lnTo>
                      <a:pt x="6" y="312"/>
                    </a:lnTo>
                    <a:lnTo>
                      <a:pt x="5" y="347"/>
                    </a:lnTo>
                    <a:lnTo>
                      <a:pt x="3" y="385"/>
                    </a:lnTo>
                    <a:lnTo>
                      <a:pt x="2" y="422"/>
                    </a:lnTo>
                    <a:lnTo>
                      <a:pt x="1" y="459"/>
                    </a:lnTo>
                    <a:lnTo>
                      <a:pt x="0" y="496"/>
                    </a:lnTo>
                    <a:lnTo>
                      <a:pt x="358" y="496"/>
                    </a:lnTo>
                    <a:lnTo>
                      <a:pt x="359" y="473"/>
                    </a:lnTo>
                    <a:lnTo>
                      <a:pt x="360" y="448"/>
                    </a:lnTo>
                    <a:lnTo>
                      <a:pt x="361" y="424"/>
                    </a:lnTo>
                    <a:lnTo>
                      <a:pt x="363" y="399"/>
                    </a:lnTo>
                    <a:lnTo>
                      <a:pt x="364" y="373"/>
                    </a:lnTo>
                    <a:lnTo>
                      <a:pt x="366" y="348"/>
                    </a:lnTo>
                    <a:lnTo>
                      <a:pt x="368" y="323"/>
                    </a:lnTo>
                    <a:lnTo>
                      <a:pt x="370" y="297"/>
                    </a:lnTo>
                    <a:lnTo>
                      <a:pt x="372" y="270"/>
                    </a:lnTo>
                    <a:lnTo>
                      <a:pt x="375" y="241"/>
                    </a:lnTo>
                    <a:lnTo>
                      <a:pt x="378" y="214"/>
                    </a:lnTo>
                    <a:lnTo>
                      <a:pt x="381" y="185"/>
                    </a:lnTo>
                    <a:lnTo>
                      <a:pt x="384" y="157"/>
                    </a:lnTo>
                    <a:lnTo>
                      <a:pt x="387" y="127"/>
                    </a:lnTo>
                    <a:lnTo>
                      <a:pt x="391" y="99"/>
                    </a:lnTo>
                    <a:lnTo>
                      <a:pt x="394" y="70"/>
                    </a:lnTo>
                    <a:lnTo>
                      <a:pt x="388" y="96"/>
                    </a:lnTo>
                    <a:lnTo>
                      <a:pt x="381" y="122"/>
                    </a:lnTo>
                    <a:lnTo>
                      <a:pt x="373" y="148"/>
                    </a:lnTo>
                    <a:lnTo>
                      <a:pt x="365" y="174"/>
                    </a:lnTo>
                    <a:lnTo>
                      <a:pt x="357" y="200"/>
                    </a:lnTo>
                    <a:lnTo>
                      <a:pt x="347" y="225"/>
                    </a:lnTo>
                    <a:lnTo>
                      <a:pt x="335" y="251"/>
                    </a:lnTo>
                    <a:lnTo>
                      <a:pt x="322" y="279"/>
                    </a:lnTo>
                    <a:lnTo>
                      <a:pt x="308" y="304"/>
                    </a:lnTo>
                    <a:lnTo>
                      <a:pt x="290" y="332"/>
                    </a:lnTo>
                    <a:lnTo>
                      <a:pt x="273" y="355"/>
                    </a:lnTo>
                    <a:lnTo>
                      <a:pt x="255" y="378"/>
                    </a:lnTo>
                    <a:lnTo>
                      <a:pt x="237" y="398"/>
                    </a:lnTo>
                    <a:lnTo>
                      <a:pt x="219" y="414"/>
                    </a:lnTo>
                    <a:lnTo>
                      <a:pt x="201" y="426"/>
                    </a:lnTo>
                    <a:lnTo>
                      <a:pt x="184" y="433"/>
                    </a:lnTo>
                    <a:lnTo>
                      <a:pt x="168" y="434"/>
                    </a:lnTo>
                    <a:lnTo>
                      <a:pt x="153" y="430"/>
                    </a:lnTo>
                    <a:lnTo>
                      <a:pt x="139" y="421"/>
                    </a:lnTo>
                    <a:lnTo>
                      <a:pt x="126" y="407"/>
                    </a:lnTo>
                    <a:lnTo>
                      <a:pt x="114" y="388"/>
                    </a:lnTo>
                    <a:lnTo>
                      <a:pt x="103" y="365"/>
                    </a:lnTo>
                    <a:lnTo>
                      <a:pt x="94" y="339"/>
                    </a:lnTo>
                    <a:lnTo>
                      <a:pt x="85" y="310"/>
                    </a:lnTo>
                    <a:lnTo>
                      <a:pt x="77" y="279"/>
                    </a:lnTo>
                    <a:lnTo>
                      <a:pt x="71" y="244"/>
                    </a:lnTo>
                    <a:lnTo>
                      <a:pt x="65" y="206"/>
                    </a:lnTo>
                    <a:lnTo>
                      <a:pt x="59" y="167"/>
                    </a:lnTo>
                    <a:lnTo>
                      <a:pt x="55" y="126"/>
                    </a:lnTo>
                    <a:lnTo>
                      <a:pt x="50" y="84"/>
                    </a:lnTo>
                    <a:lnTo>
                      <a:pt x="46" y="43"/>
                    </a:lnTo>
                    <a:lnTo>
                      <a:pt x="42" y="0"/>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416" name="Line 2069"/>
              <p:cNvSpPr>
                <a:spLocks noChangeShapeType="1"/>
              </p:cNvSpPr>
              <p:nvPr/>
            </p:nvSpPr>
            <p:spPr bwMode="auto">
              <a:xfrm flipH="1">
                <a:off x="5118" y="3676"/>
                <a:ext cx="2"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7" name="Line 2070"/>
              <p:cNvSpPr>
                <a:spLocks noChangeShapeType="1"/>
              </p:cNvSpPr>
              <p:nvPr/>
            </p:nvSpPr>
            <p:spPr bwMode="auto">
              <a:xfrm flipH="1">
                <a:off x="5117" y="3684"/>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8" name="Line 2071"/>
              <p:cNvSpPr>
                <a:spLocks noChangeShapeType="1"/>
              </p:cNvSpPr>
              <p:nvPr/>
            </p:nvSpPr>
            <p:spPr bwMode="auto">
              <a:xfrm flipH="1">
                <a:off x="5115" y="3692"/>
                <a:ext cx="2"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19" name="Line 2072"/>
              <p:cNvSpPr>
                <a:spLocks noChangeShapeType="1"/>
              </p:cNvSpPr>
              <p:nvPr/>
            </p:nvSpPr>
            <p:spPr bwMode="auto">
              <a:xfrm flipH="1">
                <a:off x="5114" y="3700"/>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0" name="Line 2073"/>
              <p:cNvSpPr>
                <a:spLocks noChangeShapeType="1"/>
              </p:cNvSpPr>
              <p:nvPr/>
            </p:nvSpPr>
            <p:spPr bwMode="auto">
              <a:xfrm flipH="1">
                <a:off x="5113" y="3709"/>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1" name="Line 2074"/>
              <p:cNvSpPr>
                <a:spLocks noChangeShapeType="1"/>
              </p:cNvSpPr>
              <p:nvPr/>
            </p:nvSpPr>
            <p:spPr bwMode="auto">
              <a:xfrm flipH="1">
                <a:off x="5112" y="3718"/>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2" name="Line 2075"/>
              <p:cNvSpPr>
                <a:spLocks noChangeShapeType="1"/>
              </p:cNvSpPr>
              <p:nvPr/>
            </p:nvSpPr>
            <p:spPr bwMode="auto">
              <a:xfrm flipH="1">
                <a:off x="5111" y="3727"/>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3" name="Line 2076"/>
              <p:cNvSpPr>
                <a:spLocks noChangeShapeType="1"/>
              </p:cNvSpPr>
              <p:nvPr/>
            </p:nvSpPr>
            <p:spPr bwMode="auto">
              <a:xfrm flipH="1">
                <a:off x="5110" y="3736"/>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4" name="Line 2077"/>
              <p:cNvSpPr>
                <a:spLocks noChangeShapeType="1"/>
              </p:cNvSpPr>
              <p:nvPr/>
            </p:nvSpPr>
            <p:spPr bwMode="auto">
              <a:xfrm flipH="1">
                <a:off x="5109" y="3747"/>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5" name="Line 2078"/>
              <p:cNvSpPr>
                <a:spLocks noChangeShapeType="1"/>
              </p:cNvSpPr>
              <p:nvPr/>
            </p:nvSpPr>
            <p:spPr bwMode="auto">
              <a:xfrm flipH="1">
                <a:off x="5108" y="3758"/>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6" name="Line 2079"/>
              <p:cNvSpPr>
                <a:spLocks noChangeShapeType="1"/>
              </p:cNvSpPr>
              <p:nvPr/>
            </p:nvSpPr>
            <p:spPr bwMode="auto">
              <a:xfrm flipH="1">
                <a:off x="5108" y="3768"/>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7" name="Line 2080"/>
              <p:cNvSpPr>
                <a:spLocks noChangeShapeType="1"/>
              </p:cNvSpPr>
              <p:nvPr/>
            </p:nvSpPr>
            <p:spPr bwMode="auto">
              <a:xfrm flipH="1">
                <a:off x="5107" y="3780"/>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8" name="Line 2081"/>
              <p:cNvSpPr>
                <a:spLocks noChangeShapeType="1"/>
              </p:cNvSpPr>
              <p:nvPr/>
            </p:nvSpPr>
            <p:spPr bwMode="auto">
              <a:xfrm flipH="1">
                <a:off x="5107" y="3792"/>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29" name="Line 2082"/>
              <p:cNvSpPr>
                <a:spLocks noChangeShapeType="1"/>
              </p:cNvSpPr>
              <p:nvPr/>
            </p:nvSpPr>
            <p:spPr bwMode="auto">
              <a:xfrm flipH="1">
                <a:off x="5106" y="3804"/>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0" name="Line 2083"/>
              <p:cNvSpPr>
                <a:spLocks noChangeShapeType="1"/>
              </p:cNvSpPr>
              <p:nvPr/>
            </p:nvSpPr>
            <p:spPr bwMode="auto">
              <a:xfrm flipH="1">
                <a:off x="5106" y="3817"/>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1" name="Line 2084"/>
              <p:cNvSpPr>
                <a:spLocks noChangeShapeType="1"/>
              </p:cNvSpPr>
              <p:nvPr/>
            </p:nvSpPr>
            <p:spPr bwMode="auto">
              <a:xfrm flipH="1">
                <a:off x="5106" y="3829"/>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2" name="Line 2085"/>
              <p:cNvSpPr>
                <a:spLocks noChangeShapeType="1"/>
              </p:cNvSpPr>
              <p:nvPr/>
            </p:nvSpPr>
            <p:spPr bwMode="auto">
              <a:xfrm flipH="1">
                <a:off x="5236" y="3699"/>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3" name="Line 2086"/>
              <p:cNvSpPr>
                <a:spLocks noChangeShapeType="1"/>
              </p:cNvSpPr>
              <p:nvPr/>
            </p:nvSpPr>
            <p:spPr bwMode="auto">
              <a:xfrm flipH="1">
                <a:off x="5235" y="3709"/>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4" name="Line 2087"/>
              <p:cNvSpPr>
                <a:spLocks noChangeShapeType="1"/>
              </p:cNvSpPr>
              <p:nvPr/>
            </p:nvSpPr>
            <p:spPr bwMode="auto">
              <a:xfrm flipH="1">
                <a:off x="5234" y="3718"/>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5" name="Line 2088"/>
              <p:cNvSpPr>
                <a:spLocks noChangeShapeType="1"/>
              </p:cNvSpPr>
              <p:nvPr/>
            </p:nvSpPr>
            <p:spPr bwMode="auto">
              <a:xfrm flipH="1">
                <a:off x="5233" y="3728"/>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6" name="Line 2089"/>
              <p:cNvSpPr>
                <a:spLocks noChangeShapeType="1"/>
              </p:cNvSpPr>
              <p:nvPr/>
            </p:nvSpPr>
            <p:spPr bwMode="auto">
              <a:xfrm flipH="1">
                <a:off x="5232" y="3738"/>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7" name="Line 2090"/>
              <p:cNvSpPr>
                <a:spLocks noChangeShapeType="1"/>
              </p:cNvSpPr>
              <p:nvPr/>
            </p:nvSpPr>
            <p:spPr bwMode="auto">
              <a:xfrm flipH="1">
                <a:off x="5231" y="3747"/>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8" name="Line 2091"/>
              <p:cNvSpPr>
                <a:spLocks noChangeShapeType="1"/>
              </p:cNvSpPr>
              <p:nvPr/>
            </p:nvSpPr>
            <p:spPr bwMode="auto">
              <a:xfrm flipH="1">
                <a:off x="5230" y="3756"/>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39" name="Line 2092"/>
              <p:cNvSpPr>
                <a:spLocks noChangeShapeType="1"/>
              </p:cNvSpPr>
              <p:nvPr/>
            </p:nvSpPr>
            <p:spPr bwMode="auto">
              <a:xfrm flipH="1">
                <a:off x="5229" y="3766"/>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0" name="Line 2093"/>
              <p:cNvSpPr>
                <a:spLocks noChangeShapeType="1"/>
              </p:cNvSpPr>
              <p:nvPr/>
            </p:nvSpPr>
            <p:spPr bwMode="auto">
              <a:xfrm flipH="1">
                <a:off x="5228" y="3775"/>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1" name="Line 2094"/>
              <p:cNvSpPr>
                <a:spLocks noChangeShapeType="1"/>
              </p:cNvSpPr>
              <p:nvPr/>
            </p:nvSpPr>
            <p:spPr bwMode="auto">
              <a:xfrm flipH="1">
                <a:off x="5228" y="3784"/>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2" name="Line 2095"/>
              <p:cNvSpPr>
                <a:spLocks noChangeShapeType="1"/>
              </p:cNvSpPr>
              <p:nvPr/>
            </p:nvSpPr>
            <p:spPr bwMode="auto">
              <a:xfrm flipH="1">
                <a:off x="5227" y="3792"/>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3" name="Line 2096"/>
              <p:cNvSpPr>
                <a:spLocks noChangeShapeType="1"/>
              </p:cNvSpPr>
              <p:nvPr/>
            </p:nvSpPr>
            <p:spPr bwMode="auto">
              <a:xfrm flipH="1">
                <a:off x="5227" y="3800"/>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4" name="Line 2097"/>
              <p:cNvSpPr>
                <a:spLocks noChangeShapeType="1"/>
              </p:cNvSpPr>
              <p:nvPr/>
            </p:nvSpPr>
            <p:spPr bwMode="auto">
              <a:xfrm flipH="1">
                <a:off x="5226" y="380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5" name="Line 2098"/>
              <p:cNvSpPr>
                <a:spLocks noChangeShapeType="1"/>
              </p:cNvSpPr>
              <p:nvPr/>
            </p:nvSpPr>
            <p:spPr bwMode="auto">
              <a:xfrm flipH="1">
                <a:off x="5226" y="3817"/>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6" name="Line 2099"/>
              <p:cNvSpPr>
                <a:spLocks noChangeShapeType="1"/>
              </p:cNvSpPr>
              <p:nvPr/>
            </p:nvSpPr>
            <p:spPr bwMode="auto">
              <a:xfrm flipH="1">
                <a:off x="5225" y="3825"/>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7" name="Line 2100"/>
              <p:cNvSpPr>
                <a:spLocks noChangeShapeType="1"/>
              </p:cNvSpPr>
              <p:nvPr/>
            </p:nvSpPr>
            <p:spPr bwMode="auto">
              <a:xfrm flipH="1">
                <a:off x="5225" y="3834"/>
                <a:ext cx="1"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8" name="Line 2101"/>
              <p:cNvSpPr>
                <a:spLocks noChangeShapeType="1"/>
              </p:cNvSpPr>
              <p:nvPr/>
            </p:nvSpPr>
            <p:spPr bwMode="auto">
              <a:xfrm>
                <a:off x="5120" y="3676"/>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49" name="Line 2102"/>
              <p:cNvSpPr>
                <a:spLocks noChangeShapeType="1"/>
              </p:cNvSpPr>
              <p:nvPr/>
            </p:nvSpPr>
            <p:spPr bwMode="auto">
              <a:xfrm>
                <a:off x="5121" y="3690"/>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0" name="Line 2103"/>
              <p:cNvSpPr>
                <a:spLocks noChangeShapeType="1"/>
              </p:cNvSpPr>
              <p:nvPr/>
            </p:nvSpPr>
            <p:spPr bwMode="auto">
              <a:xfrm>
                <a:off x="5122" y="3704"/>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1" name="Line 2104"/>
              <p:cNvSpPr>
                <a:spLocks noChangeShapeType="1"/>
              </p:cNvSpPr>
              <p:nvPr/>
            </p:nvSpPr>
            <p:spPr bwMode="auto">
              <a:xfrm>
                <a:off x="5124" y="3718"/>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2" name="Line 2105"/>
              <p:cNvSpPr>
                <a:spLocks noChangeShapeType="1"/>
              </p:cNvSpPr>
              <p:nvPr/>
            </p:nvSpPr>
            <p:spPr bwMode="auto">
              <a:xfrm>
                <a:off x="5125" y="3732"/>
                <a:ext cx="2"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3" name="Line 2106"/>
              <p:cNvSpPr>
                <a:spLocks noChangeShapeType="1"/>
              </p:cNvSpPr>
              <p:nvPr/>
            </p:nvSpPr>
            <p:spPr bwMode="auto">
              <a:xfrm>
                <a:off x="5127" y="3745"/>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4" name="Line 2107"/>
              <p:cNvSpPr>
                <a:spLocks noChangeShapeType="1"/>
              </p:cNvSpPr>
              <p:nvPr/>
            </p:nvSpPr>
            <p:spPr bwMode="auto">
              <a:xfrm>
                <a:off x="5129" y="3757"/>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5" name="Line 2108"/>
              <p:cNvSpPr>
                <a:spLocks noChangeShapeType="1"/>
              </p:cNvSpPr>
              <p:nvPr/>
            </p:nvSpPr>
            <p:spPr bwMode="auto">
              <a:xfrm>
                <a:off x="5131" y="3769"/>
                <a:ext cx="3"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6" name="Line 2109"/>
              <p:cNvSpPr>
                <a:spLocks noChangeShapeType="1"/>
              </p:cNvSpPr>
              <p:nvPr/>
            </p:nvSpPr>
            <p:spPr bwMode="auto">
              <a:xfrm>
                <a:off x="5134" y="3779"/>
                <a:ext cx="3"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7" name="Line 2110"/>
              <p:cNvSpPr>
                <a:spLocks noChangeShapeType="1"/>
              </p:cNvSpPr>
              <p:nvPr/>
            </p:nvSpPr>
            <p:spPr bwMode="auto">
              <a:xfrm>
                <a:off x="5137" y="3789"/>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8" name="Line 2111"/>
              <p:cNvSpPr>
                <a:spLocks noChangeShapeType="1"/>
              </p:cNvSpPr>
              <p:nvPr/>
            </p:nvSpPr>
            <p:spPr bwMode="auto">
              <a:xfrm>
                <a:off x="5140" y="3798"/>
                <a:ext cx="4"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59" name="Line 2112"/>
              <p:cNvSpPr>
                <a:spLocks noChangeShapeType="1"/>
              </p:cNvSpPr>
              <p:nvPr/>
            </p:nvSpPr>
            <p:spPr bwMode="auto">
              <a:xfrm>
                <a:off x="5144" y="3805"/>
                <a:ext cx="4"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0" name="Line 2113"/>
              <p:cNvSpPr>
                <a:spLocks noChangeShapeType="1"/>
              </p:cNvSpPr>
              <p:nvPr/>
            </p:nvSpPr>
            <p:spPr bwMode="auto">
              <a:xfrm>
                <a:off x="5148" y="3812"/>
                <a:ext cx="4" cy="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1" name="Line 2114"/>
              <p:cNvSpPr>
                <a:spLocks noChangeShapeType="1"/>
              </p:cNvSpPr>
              <p:nvPr/>
            </p:nvSpPr>
            <p:spPr bwMode="auto">
              <a:xfrm>
                <a:off x="5152" y="3816"/>
                <a:ext cx="5" cy="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2" name="Line 2115"/>
              <p:cNvSpPr>
                <a:spLocks noChangeShapeType="1"/>
              </p:cNvSpPr>
              <p:nvPr/>
            </p:nvSpPr>
            <p:spPr bwMode="auto">
              <a:xfrm>
                <a:off x="5157" y="3819"/>
                <a:ext cx="5"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3" name="Line 2116"/>
              <p:cNvSpPr>
                <a:spLocks noChangeShapeType="1"/>
              </p:cNvSpPr>
              <p:nvPr/>
            </p:nvSpPr>
            <p:spPr bwMode="auto">
              <a:xfrm flipV="1">
                <a:off x="5162" y="3820"/>
                <a:ext cx="5"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4" name="Line 2117"/>
              <p:cNvSpPr>
                <a:spLocks noChangeShapeType="1"/>
              </p:cNvSpPr>
              <p:nvPr/>
            </p:nvSpPr>
            <p:spPr bwMode="auto">
              <a:xfrm flipV="1">
                <a:off x="5167" y="3818"/>
                <a:ext cx="6"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5" name="Line 2118"/>
              <p:cNvSpPr>
                <a:spLocks noChangeShapeType="1"/>
              </p:cNvSpPr>
              <p:nvPr/>
            </p:nvSpPr>
            <p:spPr bwMode="auto">
              <a:xfrm flipV="1">
                <a:off x="5173" y="3814"/>
                <a:ext cx="6" cy="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6" name="Line 2119"/>
              <p:cNvSpPr>
                <a:spLocks noChangeShapeType="1"/>
              </p:cNvSpPr>
              <p:nvPr/>
            </p:nvSpPr>
            <p:spPr bwMode="auto">
              <a:xfrm flipV="1">
                <a:off x="5179" y="3809"/>
                <a:ext cx="6"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7" name="Line 2120"/>
              <p:cNvSpPr>
                <a:spLocks noChangeShapeType="1"/>
              </p:cNvSpPr>
              <p:nvPr/>
            </p:nvSpPr>
            <p:spPr bwMode="auto">
              <a:xfrm flipV="1">
                <a:off x="5185" y="3802"/>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8" name="Line 2121"/>
              <p:cNvSpPr>
                <a:spLocks noChangeShapeType="1"/>
              </p:cNvSpPr>
              <p:nvPr/>
            </p:nvSpPr>
            <p:spPr bwMode="auto">
              <a:xfrm flipV="1">
                <a:off x="5191" y="3794"/>
                <a:ext cx="6"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69" name="Line 2122"/>
              <p:cNvSpPr>
                <a:spLocks noChangeShapeType="1"/>
              </p:cNvSpPr>
              <p:nvPr/>
            </p:nvSpPr>
            <p:spPr bwMode="auto">
              <a:xfrm flipV="1">
                <a:off x="5197" y="3787"/>
                <a:ext cx="5"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0" name="Line 2123"/>
              <p:cNvSpPr>
                <a:spLocks noChangeShapeType="1"/>
              </p:cNvSpPr>
              <p:nvPr/>
            </p:nvSpPr>
            <p:spPr bwMode="auto">
              <a:xfrm flipV="1">
                <a:off x="5202" y="3777"/>
                <a:ext cx="6"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1" name="Line 2124"/>
              <p:cNvSpPr>
                <a:spLocks noChangeShapeType="1"/>
              </p:cNvSpPr>
              <p:nvPr/>
            </p:nvSpPr>
            <p:spPr bwMode="auto">
              <a:xfrm flipV="1">
                <a:off x="5208" y="3769"/>
                <a:ext cx="5"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2" name="Line 2125"/>
              <p:cNvSpPr>
                <a:spLocks noChangeShapeType="1"/>
              </p:cNvSpPr>
              <p:nvPr/>
            </p:nvSpPr>
            <p:spPr bwMode="auto">
              <a:xfrm flipV="1">
                <a:off x="5213" y="3760"/>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3" name="Line 2126"/>
              <p:cNvSpPr>
                <a:spLocks noChangeShapeType="1"/>
              </p:cNvSpPr>
              <p:nvPr/>
            </p:nvSpPr>
            <p:spPr bwMode="auto">
              <a:xfrm flipV="1">
                <a:off x="5217" y="3751"/>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4" name="Line 2127"/>
              <p:cNvSpPr>
                <a:spLocks noChangeShapeType="1"/>
              </p:cNvSpPr>
              <p:nvPr/>
            </p:nvSpPr>
            <p:spPr bwMode="auto">
              <a:xfrm flipV="1">
                <a:off x="5221" y="3743"/>
                <a:ext cx="4"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5" name="Line 2128"/>
              <p:cNvSpPr>
                <a:spLocks noChangeShapeType="1"/>
              </p:cNvSpPr>
              <p:nvPr/>
            </p:nvSpPr>
            <p:spPr bwMode="auto">
              <a:xfrm flipV="1">
                <a:off x="5225" y="3734"/>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6" name="Line 2129"/>
              <p:cNvSpPr>
                <a:spLocks noChangeShapeType="1"/>
              </p:cNvSpPr>
              <p:nvPr/>
            </p:nvSpPr>
            <p:spPr bwMode="auto">
              <a:xfrm flipV="1">
                <a:off x="5227" y="3725"/>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7" name="Line 2130"/>
              <p:cNvSpPr>
                <a:spLocks noChangeShapeType="1"/>
              </p:cNvSpPr>
              <p:nvPr/>
            </p:nvSpPr>
            <p:spPr bwMode="auto">
              <a:xfrm flipV="1">
                <a:off x="5230" y="3717"/>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8" name="Line 2131"/>
              <p:cNvSpPr>
                <a:spLocks noChangeShapeType="1"/>
              </p:cNvSpPr>
              <p:nvPr/>
            </p:nvSpPr>
            <p:spPr bwMode="auto">
              <a:xfrm flipV="1">
                <a:off x="5233" y="3708"/>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79" name="Line 2132"/>
              <p:cNvSpPr>
                <a:spLocks noChangeShapeType="1"/>
              </p:cNvSpPr>
              <p:nvPr/>
            </p:nvSpPr>
            <p:spPr bwMode="auto">
              <a:xfrm flipV="1">
                <a:off x="5235" y="3699"/>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0" name="Line 2133"/>
              <p:cNvSpPr>
                <a:spLocks noChangeShapeType="1"/>
              </p:cNvSpPr>
              <p:nvPr/>
            </p:nvSpPr>
            <p:spPr bwMode="auto">
              <a:xfrm>
                <a:off x="5106" y="3841"/>
                <a:ext cx="119"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1" name="Freeform 2134"/>
              <p:cNvSpPr>
                <a:spLocks/>
              </p:cNvSpPr>
              <p:nvPr/>
            </p:nvSpPr>
            <p:spPr bwMode="auto">
              <a:xfrm>
                <a:off x="5243" y="2738"/>
                <a:ext cx="132" cy="166"/>
              </a:xfrm>
              <a:custGeom>
                <a:avLst/>
                <a:gdLst>
                  <a:gd name="T0" fmla="*/ 1 w 394"/>
                  <a:gd name="T1" fmla="*/ 2 h 497"/>
                  <a:gd name="T2" fmla="*/ 2 w 394"/>
                  <a:gd name="T3" fmla="*/ 2 h 497"/>
                  <a:gd name="T4" fmla="*/ 2 w 394"/>
                  <a:gd name="T5" fmla="*/ 2 h 497"/>
                  <a:gd name="T6" fmla="*/ 2 w 394"/>
                  <a:gd name="T7" fmla="*/ 1 h 497"/>
                  <a:gd name="T8" fmla="*/ 2 w 394"/>
                  <a:gd name="T9" fmla="*/ 1 h 497"/>
                  <a:gd name="T10" fmla="*/ 2 w 394"/>
                  <a:gd name="T11" fmla="*/ 1 h 497"/>
                  <a:gd name="T12" fmla="*/ 2 w 394"/>
                  <a:gd name="T13" fmla="*/ 0 h 497"/>
                  <a:gd name="T14" fmla="*/ 2 w 394"/>
                  <a:gd name="T15" fmla="*/ 0 h 497"/>
                  <a:gd name="T16" fmla="*/ 0 w 394"/>
                  <a:gd name="T17" fmla="*/ 0 h 497"/>
                  <a:gd name="T18" fmla="*/ 0 w 394"/>
                  <a:gd name="T19" fmla="*/ 0 h 497"/>
                  <a:gd name="T20" fmla="*/ 0 w 394"/>
                  <a:gd name="T21" fmla="*/ 0 h 497"/>
                  <a:gd name="T22" fmla="*/ 0 w 394"/>
                  <a:gd name="T23" fmla="*/ 1 h 497"/>
                  <a:gd name="T24" fmla="*/ 0 w 394"/>
                  <a:gd name="T25" fmla="*/ 1 h 497"/>
                  <a:gd name="T26" fmla="*/ 0 w 394"/>
                  <a:gd name="T27" fmla="*/ 1 h 497"/>
                  <a:gd name="T28" fmla="*/ 0 w 394"/>
                  <a:gd name="T29" fmla="*/ 1 h 497"/>
                  <a:gd name="T30" fmla="*/ 0 w 394"/>
                  <a:gd name="T31" fmla="*/ 2 h 497"/>
                  <a:gd name="T32" fmla="*/ 0 w 394"/>
                  <a:gd name="T33" fmla="*/ 2 h 497"/>
                  <a:gd name="T34" fmla="*/ 0 w 394"/>
                  <a:gd name="T35" fmla="*/ 2 h 497"/>
                  <a:gd name="T36" fmla="*/ 0 w 394"/>
                  <a:gd name="T37" fmla="*/ 1 h 497"/>
                  <a:gd name="T38" fmla="*/ 0 w 394"/>
                  <a:gd name="T39" fmla="*/ 1 h 497"/>
                  <a:gd name="T40" fmla="*/ 0 w 394"/>
                  <a:gd name="T41" fmla="*/ 1 h 497"/>
                  <a:gd name="T42" fmla="*/ 0 w 394"/>
                  <a:gd name="T43" fmla="*/ 1 h 497"/>
                  <a:gd name="T44" fmla="*/ 1 w 394"/>
                  <a:gd name="T45" fmla="*/ 0 h 497"/>
                  <a:gd name="T46" fmla="*/ 1 w 394"/>
                  <a:gd name="T47" fmla="*/ 0 h 497"/>
                  <a:gd name="T48" fmla="*/ 1 w 394"/>
                  <a:gd name="T49" fmla="*/ 0 h 497"/>
                  <a:gd name="T50" fmla="*/ 1 w 394"/>
                  <a:gd name="T51" fmla="*/ 0 h 497"/>
                  <a:gd name="T52" fmla="*/ 1 w 394"/>
                  <a:gd name="T53" fmla="*/ 0 h 497"/>
                  <a:gd name="T54" fmla="*/ 1 w 394"/>
                  <a:gd name="T55" fmla="*/ 1 h 497"/>
                  <a:gd name="T56" fmla="*/ 1 w 394"/>
                  <a:gd name="T57" fmla="*/ 1 h 497"/>
                  <a:gd name="T58" fmla="*/ 1 w 394"/>
                  <a:gd name="T59" fmla="*/ 1 h 497"/>
                  <a:gd name="T60" fmla="*/ 1 w 394"/>
                  <a:gd name="T61" fmla="*/ 1 h 497"/>
                  <a:gd name="T62" fmla="*/ 1 w 394"/>
                  <a:gd name="T63" fmla="*/ 2 h 497"/>
                  <a:gd name="T64" fmla="*/ 1 w 394"/>
                  <a:gd name="T65" fmla="*/ 2 h 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4"/>
                  <a:gd name="T100" fmla="*/ 0 h 497"/>
                  <a:gd name="T101" fmla="*/ 394 w 394"/>
                  <a:gd name="T102" fmla="*/ 497 h 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4" h="497">
                    <a:moveTo>
                      <a:pt x="352" y="497"/>
                    </a:moveTo>
                    <a:lnTo>
                      <a:pt x="357" y="473"/>
                    </a:lnTo>
                    <a:lnTo>
                      <a:pt x="361" y="448"/>
                    </a:lnTo>
                    <a:lnTo>
                      <a:pt x="365" y="424"/>
                    </a:lnTo>
                    <a:lnTo>
                      <a:pt x="369" y="398"/>
                    </a:lnTo>
                    <a:lnTo>
                      <a:pt x="373" y="372"/>
                    </a:lnTo>
                    <a:lnTo>
                      <a:pt x="376" y="343"/>
                    </a:lnTo>
                    <a:lnTo>
                      <a:pt x="379" y="315"/>
                    </a:lnTo>
                    <a:lnTo>
                      <a:pt x="382" y="285"/>
                    </a:lnTo>
                    <a:lnTo>
                      <a:pt x="384" y="253"/>
                    </a:lnTo>
                    <a:lnTo>
                      <a:pt x="386" y="219"/>
                    </a:lnTo>
                    <a:lnTo>
                      <a:pt x="388" y="184"/>
                    </a:lnTo>
                    <a:lnTo>
                      <a:pt x="390" y="149"/>
                    </a:lnTo>
                    <a:lnTo>
                      <a:pt x="391" y="112"/>
                    </a:lnTo>
                    <a:lnTo>
                      <a:pt x="392" y="76"/>
                    </a:lnTo>
                    <a:lnTo>
                      <a:pt x="393" y="38"/>
                    </a:lnTo>
                    <a:lnTo>
                      <a:pt x="394" y="0"/>
                    </a:lnTo>
                    <a:lnTo>
                      <a:pt x="36" y="0"/>
                    </a:lnTo>
                    <a:lnTo>
                      <a:pt x="35" y="24"/>
                    </a:lnTo>
                    <a:lnTo>
                      <a:pt x="34" y="49"/>
                    </a:lnTo>
                    <a:lnTo>
                      <a:pt x="33" y="74"/>
                    </a:lnTo>
                    <a:lnTo>
                      <a:pt x="32" y="99"/>
                    </a:lnTo>
                    <a:lnTo>
                      <a:pt x="30" y="123"/>
                    </a:lnTo>
                    <a:lnTo>
                      <a:pt x="29" y="148"/>
                    </a:lnTo>
                    <a:lnTo>
                      <a:pt x="27" y="174"/>
                    </a:lnTo>
                    <a:lnTo>
                      <a:pt x="25" y="201"/>
                    </a:lnTo>
                    <a:lnTo>
                      <a:pt x="22" y="227"/>
                    </a:lnTo>
                    <a:lnTo>
                      <a:pt x="19" y="255"/>
                    </a:lnTo>
                    <a:lnTo>
                      <a:pt x="17" y="284"/>
                    </a:lnTo>
                    <a:lnTo>
                      <a:pt x="14" y="312"/>
                    </a:lnTo>
                    <a:lnTo>
                      <a:pt x="10" y="340"/>
                    </a:lnTo>
                    <a:lnTo>
                      <a:pt x="7" y="369"/>
                    </a:lnTo>
                    <a:lnTo>
                      <a:pt x="3" y="399"/>
                    </a:lnTo>
                    <a:lnTo>
                      <a:pt x="0" y="427"/>
                    </a:lnTo>
                    <a:lnTo>
                      <a:pt x="7" y="401"/>
                    </a:lnTo>
                    <a:lnTo>
                      <a:pt x="13" y="375"/>
                    </a:lnTo>
                    <a:lnTo>
                      <a:pt x="21" y="349"/>
                    </a:lnTo>
                    <a:lnTo>
                      <a:pt x="29" y="323"/>
                    </a:lnTo>
                    <a:lnTo>
                      <a:pt x="38" y="297"/>
                    </a:lnTo>
                    <a:lnTo>
                      <a:pt x="48" y="271"/>
                    </a:lnTo>
                    <a:lnTo>
                      <a:pt x="59" y="245"/>
                    </a:lnTo>
                    <a:lnTo>
                      <a:pt x="72" y="218"/>
                    </a:lnTo>
                    <a:lnTo>
                      <a:pt x="87" y="192"/>
                    </a:lnTo>
                    <a:lnTo>
                      <a:pt x="103" y="166"/>
                    </a:lnTo>
                    <a:lnTo>
                      <a:pt x="120" y="141"/>
                    </a:lnTo>
                    <a:lnTo>
                      <a:pt x="138" y="119"/>
                    </a:lnTo>
                    <a:lnTo>
                      <a:pt x="156" y="99"/>
                    </a:lnTo>
                    <a:lnTo>
                      <a:pt x="175" y="83"/>
                    </a:lnTo>
                    <a:lnTo>
                      <a:pt x="192" y="70"/>
                    </a:lnTo>
                    <a:lnTo>
                      <a:pt x="210" y="64"/>
                    </a:lnTo>
                    <a:lnTo>
                      <a:pt x="226" y="62"/>
                    </a:lnTo>
                    <a:lnTo>
                      <a:pt x="242" y="67"/>
                    </a:lnTo>
                    <a:lnTo>
                      <a:pt x="256" y="76"/>
                    </a:lnTo>
                    <a:lnTo>
                      <a:pt x="268" y="90"/>
                    </a:lnTo>
                    <a:lnTo>
                      <a:pt x="280" y="109"/>
                    </a:lnTo>
                    <a:lnTo>
                      <a:pt x="291" y="131"/>
                    </a:lnTo>
                    <a:lnTo>
                      <a:pt x="301" y="157"/>
                    </a:lnTo>
                    <a:lnTo>
                      <a:pt x="309" y="187"/>
                    </a:lnTo>
                    <a:lnTo>
                      <a:pt x="317" y="219"/>
                    </a:lnTo>
                    <a:lnTo>
                      <a:pt x="324" y="254"/>
                    </a:lnTo>
                    <a:lnTo>
                      <a:pt x="330" y="292"/>
                    </a:lnTo>
                    <a:lnTo>
                      <a:pt x="335" y="330"/>
                    </a:lnTo>
                    <a:lnTo>
                      <a:pt x="340" y="371"/>
                    </a:lnTo>
                    <a:lnTo>
                      <a:pt x="344" y="412"/>
                    </a:lnTo>
                    <a:lnTo>
                      <a:pt x="348" y="454"/>
                    </a:lnTo>
                    <a:lnTo>
                      <a:pt x="352" y="497"/>
                    </a:ln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482" name="Line 2135"/>
              <p:cNvSpPr>
                <a:spLocks noChangeShapeType="1"/>
              </p:cNvSpPr>
              <p:nvPr/>
            </p:nvSpPr>
            <p:spPr bwMode="auto">
              <a:xfrm flipV="1">
                <a:off x="5361" y="2896"/>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3" name="Line 2136"/>
              <p:cNvSpPr>
                <a:spLocks noChangeShapeType="1"/>
              </p:cNvSpPr>
              <p:nvPr/>
            </p:nvSpPr>
            <p:spPr bwMode="auto">
              <a:xfrm flipV="1">
                <a:off x="5362" y="2887"/>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4" name="Line 2137"/>
              <p:cNvSpPr>
                <a:spLocks noChangeShapeType="1"/>
              </p:cNvSpPr>
              <p:nvPr/>
            </p:nvSpPr>
            <p:spPr bwMode="auto">
              <a:xfrm flipV="1">
                <a:off x="5364" y="287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5" name="Line 2138"/>
              <p:cNvSpPr>
                <a:spLocks noChangeShapeType="1"/>
              </p:cNvSpPr>
              <p:nvPr/>
            </p:nvSpPr>
            <p:spPr bwMode="auto">
              <a:xfrm flipV="1">
                <a:off x="5365" y="2871"/>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6" name="Line 2139"/>
              <p:cNvSpPr>
                <a:spLocks noChangeShapeType="1"/>
              </p:cNvSpPr>
              <p:nvPr/>
            </p:nvSpPr>
            <p:spPr bwMode="auto">
              <a:xfrm flipV="1">
                <a:off x="5366" y="2862"/>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7" name="Line 2140"/>
              <p:cNvSpPr>
                <a:spLocks noChangeShapeType="1"/>
              </p:cNvSpPr>
              <p:nvPr/>
            </p:nvSpPr>
            <p:spPr bwMode="auto">
              <a:xfrm flipV="1">
                <a:off x="5368" y="2852"/>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8" name="Line 2141"/>
              <p:cNvSpPr>
                <a:spLocks noChangeShapeType="1"/>
              </p:cNvSpPr>
              <p:nvPr/>
            </p:nvSpPr>
            <p:spPr bwMode="auto">
              <a:xfrm flipV="1">
                <a:off x="5369" y="2843"/>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89" name="Line 2142"/>
              <p:cNvSpPr>
                <a:spLocks noChangeShapeType="1"/>
              </p:cNvSpPr>
              <p:nvPr/>
            </p:nvSpPr>
            <p:spPr bwMode="auto">
              <a:xfrm flipV="1">
                <a:off x="5370" y="2833"/>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0" name="Line 2143"/>
              <p:cNvSpPr>
                <a:spLocks noChangeShapeType="1"/>
              </p:cNvSpPr>
              <p:nvPr/>
            </p:nvSpPr>
            <p:spPr bwMode="auto">
              <a:xfrm flipV="1">
                <a:off x="5371" y="2822"/>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1" name="Line 2144"/>
              <p:cNvSpPr>
                <a:spLocks noChangeShapeType="1"/>
              </p:cNvSpPr>
              <p:nvPr/>
            </p:nvSpPr>
            <p:spPr bwMode="auto">
              <a:xfrm flipV="1">
                <a:off x="5371" y="2811"/>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2" name="Line 2145"/>
              <p:cNvSpPr>
                <a:spLocks noChangeShapeType="1"/>
              </p:cNvSpPr>
              <p:nvPr/>
            </p:nvSpPr>
            <p:spPr bwMode="auto">
              <a:xfrm flipV="1">
                <a:off x="5372" y="2799"/>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3" name="Line 2146"/>
              <p:cNvSpPr>
                <a:spLocks noChangeShapeType="1"/>
              </p:cNvSpPr>
              <p:nvPr/>
            </p:nvSpPr>
            <p:spPr bwMode="auto">
              <a:xfrm flipV="1">
                <a:off x="5373" y="2788"/>
                <a:ext cx="1"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4" name="Line 2147"/>
              <p:cNvSpPr>
                <a:spLocks noChangeShapeType="1"/>
              </p:cNvSpPr>
              <p:nvPr/>
            </p:nvSpPr>
            <p:spPr bwMode="auto">
              <a:xfrm flipV="1">
                <a:off x="5373" y="2775"/>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5" name="Line 2148"/>
              <p:cNvSpPr>
                <a:spLocks noChangeShapeType="1"/>
              </p:cNvSpPr>
              <p:nvPr/>
            </p:nvSpPr>
            <p:spPr bwMode="auto">
              <a:xfrm flipV="1">
                <a:off x="5374" y="2763"/>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6" name="Line 2149"/>
              <p:cNvSpPr>
                <a:spLocks noChangeShapeType="1"/>
              </p:cNvSpPr>
              <p:nvPr/>
            </p:nvSpPr>
            <p:spPr bwMode="auto">
              <a:xfrm flipV="1">
                <a:off x="5374" y="2751"/>
                <a:ext cx="1"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7" name="Line 2150"/>
              <p:cNvSpPr>
                <a:spLocks noChangeShapeType="1"/>
              </p:cNvSpPr>
              <p:nvPr/>
            </p:nvSpPr>
            <p:spPr bwMode="auto">
              <a:xfrm flipV="1">
                <a:off x="5374" y="2738"/>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8" name="Line 2151"/>
              <p:cNvSpPr>
                <a:spLocks noChangeShapeType="1"/>
              </p:cNvSpPr>
              <p:nvPr/>
            </p:nvSpPr>
            <p:spPr bwMode="auto">
              <a:xfrm flipV="1">
                <a:off x="5243" y="2871"/>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499" name="Line 2152"/>
              <p:cNvSpPr>
                <a:spLocks noChangeShapeType="1"/>
              </p:cNvSpPr>
              <p:nvPr/>
            </p:nvSpPr>
            <p:spPr bwMode="auto">
              <a:xfrm flipV="1">
                <a:off x="5244" y="2861"/>
                <a:ext cx="2"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0" name="Line 2153"/>
              <p:cNvSpPr>
                <a:spLocks noChangeShapeType="1"/>
              </p:cNvSpPr>
              <p:nvPr/>
            </p:nvSpPr>
            <p:spPr bwMode="auto">
              <a:xfrm flipV="1">
                <a:off x="5246" y="2851"/>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1" name="Line 2154"/>
              <p:cNvSpPr>
                <a:spLocks noChangeShapeType="1"/>
              </p:cNvSpPr>
              <p:nvPr/>
            </p:nvSpPr>
            <p:spPr bwMode="auto">
              <a:xfrm flipV="1">
                <a:off x="5247" y="2842"/>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2" name="Line 2155"/>
              <p:cNvSpPr>
                <a:spLocks noChangeShapeType="1"/>
              </p:cNvSpPr>
              <p:nvPr/>
            </p:nvSpPr>
            <p:spPr bwMode="auto">
              <a:xfrm flipV="1">
                <a:off x="5248" y="2833"/>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3" name="Line 2156"/>
              <p:cNvSpPr>
                <a:spLocks noChangeShapeType="1"/>
              </p:cNvSpPr>
              <p:nvPr/>
            </p:nvSpPr>
            <p:spPr bwMode="auto">
              <a:xfrm flipV="1">
                <a:off x="5249" y="2823"/>
                <a:ext cx="1"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4" name="Line 2157"/>
              <p:cNvSpPr>
                <a:spLocks noChangeShapeType="1"/>
              </p:cNvSpPr>
              <p:nvPr/>
            </p:nvSpPr>
            <p:spPr bwMode="auto">
              <a:xfrm flipV="1">
                <a:off x="5250" y="2814"/>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5" name="Line 2158"/>
              <p:cNvSpPr>
                <a:spLocks noChangeShapeType="1"/>
              </p:cNvSpPr>
              <p:nvPr/>
            </p:nvSpPr>
            <p:spPr bwMode="auto">
              <a:xfrm flipV="1">
                <a:off x="5251" y="2805"/>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6" name="Line 2159"/>
              <p:cNvSpPr>
                <a:spLocks noChangeShapeType="1"/>
              </p:cNvSpPr>
              <p:nvPr/>
            </p:nvSpPr>
            <p:spPr bwMode="auto">
              <a:xfrm flipV="1">
                <a:off x="5252" y="2796"/>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7" name="Line 2160"/>
              <p:cNvSpPr>
                <a:spLocks noChangeShapeType="1"/>
              </p:cNvSpPr>
              <p:nvPr/>
            </p:nvSpPr>
            <p:spPr bwMode="auto">
              <a:xfrm flipV="1">
                <a:off x="5252" y="2787"/>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8" name="Line 2161"/>
              <p:cNvSpPr>
                <a:spLocks noChangeShapeType="1"/>
              </p:cNvSpPr>
              <p:nvPr/>
            </p:nvSpPr>
            <p:spPr bwMode="auto">
              <a:xfrm flipV="1">
                <a:off x="5253" y="2779"/>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09" name="Line 2162"/>
              <p:cNvSpPr>
                <a:spLocks noChangeShapeType="1"/>
              </p:cNvSpPr>
              <p:nvPr/>
            </p:nvSpPr>
            <p:spPr bwMode="auto">
              <a:xfrm flipV="1">
                <a:off x="5253" y="2771"/>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10" name="Line 2163"/>
              <p:cNvSpPr>
                <a:spLocks noChangeShapeType="1"/>
              </p:cNvSpPr>
              <p:nvPr/>
            </p:nvSpPr>
            <p:spPr bwMode="auto">
              <a:xfrm flipV="1">
                <a:off x="5254" y="2763"/>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511" name="Line 2164"/>
              <p:cNvSpPr>
                <a:spLocks noChangeShapeType="1"/>
              </p:cNvSpPr>
              <p:nvPr/>
            </p:nvSpPr>
            <p:spPr bwMode="auto">
              <a:xfrm flipV="1">
                <a:off x="5254" y="2754"/>
                <a:ext cx="1"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25968" name="Group 2165"/>
            <p:cNvGrpSpPr>
              <a:grpSpLocks/>
            </p:cNvGrpSpPr>
            <p:nvPr/>
          </p:nvGrpSpPr>
          <p:grpSpPr bwMode="auto">
            <a:xfrm>
              <a:off x="1802" y="1539"/>
              <a:ext cx="1748" cy="2634"/>
              <a:chOff x="3627" y="1262"/>
              <a:chExt cx="1748" cy="2634"/>
            </a:xfrm>
          </p:grpSpPr>
          <p:sp>
            <p:nvSpPr>
              <p:cNvPr id="126112" name="Line 2166"/>
              <p:cNvSpPr>
                <a:spLocks noChangeShapeType="1"/>
              </p:cNvSpPr>
              <p:nvPr/>
            </p:nvSpPr>
            <p:spPr bwMode="auto">
              <a:xfrm flipV="1">
                <a:off x="5255" y="2746"/>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3" name="Line 2167"/>
              <p:cNvSpPr>
                <a:spLocks noChangeShapeType="1"/>
              </p:cNvSpPr>
              <p:nvPr/>
            </p:nvSpPr>
            <p:spPr bwMode="auto">
              <a:xfrm flipV="1">
                <a:off x="5255" y="2738"/>
                <a:ext cx="1"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4" name="Line 2168"/>
              <p:cNvSpPr>
                <a:spLocks noChangeShapeType="1"/>
              </p:cNvSpPr>
              <p:nvPr/>
            </p:nvSpPr>
            <p:spPr bwMode="auto">
              <a:xfrm flipH="1" flipV="1">
                <a:off x="5359" y="2889"/>
                <a:ext cx="2" cy="1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5" name="Line 2169"/>
              <p:cNvSpPr>
                <a:spLocks noChangeShapeType="1"/>
              </p:cNvSpPr>
              <p:nvPr/>
            </p:nvSpPr>
            <p:spPr bwMode="auto">
              <a:xfrm flipH="1" flipV="1">
                <a:off x="5358" y="2875"/>
                <a:ext cx="1"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6" name="Line 2170"/>
              <p:cNvSpPr>
                <a:spLocks noChangeShapeType="1"/>
              </p:cNvSpPr>
              <p:nvPr/>
            </p:nvSpPr>
            <p:spPr bwMode="auto">
              <a:xfrm flipH="1" flipV="1">
                <a:off x="5357" y="2862"/>
                <a:ext cx="1"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7" name="Line 2171"/>
              <p:cNvSpPr>
                <a:spLocks noChangeShapeType="1"/>
              </p:cNvSpPr>
              <p:nvPr/>
            </p:nvSpPr>
            <p:spPr bwMode="auto">
              <a:xfrm flipH="1" flipV="1">
                <a:off x="5355" y="2848"/>
                <a:ext cx="2" cy="14"/>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8" name="Line 2172"/>
              <p:cNvSpPr>
                <a:spLocks noChangeShapeType="1"/>
              </p:cNvSpPr>
              <p:nvPr/>
            </p:nvSpPr>
            <p:spPr bwMode="auto">
              <a:xfrm flipH="1" flipV="1">
                <a:off x="5353" y="2835"/>
                <a:ext cx="2" cy="1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9" name="Line 2173"/>
              <p:cNvSpPr>
                <a:spLocks noChangeShapeType="1"/>
              </p:cNvSpPr>
              <p:nvPr/>
            </p:nvSpPr>
            <p:spPr bwMode="auto">
              <a:xfrm flipH="1" flipV="1">
                <a:off x="5351" y="2823"/>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0" name="Line 2174"/>
              <p:cNvSpPr>
                <a:spLocks noChangeShapeType="1"/>
              </p:cNvSpPr>
              <p:nvPr/>
            </p:nvSpPr>
            <p:spPr bwMode="auto">
              <a:xfrm flipH="1" flipV="1">
                <a:off x="5349" y="2811"/>
                <a:ext cx="2" cy="1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1" name="Line 2175"/>
              <p:cNvSpPr>
                <a:spLocks noChangeShapeType="1"/>
              </p:cNvSpPr>
              <p:nvPr/>
            </p:nvSpPr>
            <p:spPr bwMode="auto">
              <a:xfrm flipH="1" flipV="1">
                <a:off x="5346" y="2800"/>
                <a:ext cx="3" cy="1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2" name="Line 2176"/>
              <p:cNvSpPr>
                <a:spLocks noChangeShapeType="1"/>
              </p:cNvSpPr>
              <p:nvPr/>
            </p:nvSpPr>
            <p:spPr bwMode="auto">
              <a:xfrm flipH="1" flipV="1">
                <a:off x="5344" y="2790"/>
                <a:ext cx="2" cy="10"/>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3" name="Line 2177"/>
              <p:cNvSpPr>
                <a:spLocks noChangeShapeType="1"/>
              </p:cNvSpPr>
              <p:nvPr/>
            </p:nvSpPr>
            <p:spPr bwMode="auto">
              <a:xfrm flipH="1" flipV="1">
                <a:off x="5340" y="2782"/>
                <a:ext cx="4"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4" name="Line 2178"/>
              <p:cNvSpPr>
                <a:spLocks noChangeShapeType="1"/>
              </p:cNvSpPr>
              <p:nvPr/>
            </p:nvSpPr>
            <p:spPr bwMode="auto">
              <a:xfrm flipH="1" flipV="1">
                <a:off x="5337" y="2774"/>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5" name="Line 2179"/>
              <p:cNvSpPr>
                <a:spLocks noChangeShapeType="1"/>
              </p:cNvSpPr>
              <p:nvPr/>
            </p:nvSpPr>
            <p:spPr bwMode="auto">
              <a:xfrm flipH="1" flipV="1">
                <a:off x="5333" y="2768"/>
                <a:ext cx="4" cy="6"/>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6" name="Line 2180"/>
              <p:cNvSpPr>
                <a:spLocks noChangeShapeType="1"/>
              </p:cNvSpPr>
              <p:nvPr/>
            </p:nvSpPr>
            <p:spPr bwMode="auto">
              <a:xfrm flipH="1" flipV="1">
                <a:off x="5329" y="2763"/>
                <a:ext cx="4"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7" name="Line 2181"/>
              <p:cNvSpPr>
                <a:spLocks noChangeShapeType="1"/>
              </p:cNvSpPr>
              <p:nvPr/>
            </p:nvSpPr>
            <p:spPr bwMode="auto">
              <a:xfrm flipH="1" flipV="1">
                <a:off x="5324" y="2760"/>
                <a:ext cx="5" cy="3"/>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8" name="Line 2182"/>
              <p:cNvSpPr>
                <a:spLocks noChangeShapeType="1"/>
              </p:cNvSpPr>
              <p:nvPr/>
            </p:nvSpPr>
            <p:spPr bwMode="auto">
              <a:xfrm flipH="1" flipV="1">
                <a:off x="5319" y="2759"/>
                <a:ext cx="5"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29" name="Line 2183"/>
              <p:cNvSpPr>
                <a:spLocks noChangeShapeType="1"/>
              </p:cNvSpPr>
              <p:nvPr/>
            </p:nvSpPr>
            <p:spPr bwMode="auto">
              <a:xfrm flipH="1">
                <a:off x="5313" y="2759"/>
                <a:ext cx="6"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0" name="Line 2184"/>
              <p:cNvSpPr>
                <a:spLocks noChangeShapeType="1"/>
              </p:cNvSpPr>
              <p:nvPr/>
            </p:nvSpPr>
            <p:spPr bwMode="auto">
              <a:xfrm flipH="1">
                <a:off x="5307" y="2759"/>
                <a:ext cx="6" cy="2"/>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1" name="Line 2185"/>
              <p:cNvSpPr>
                <a:spLocks noChangeShapeType="1"/>
              </p:cNvSpPr>
              <p:nvPr/>
            </p:nvSpPr>
            <p:spPr bwMode="auto">
              <a:xfrm flipH="1">
                <a:off x="5302" y="2761"/>
                <a:ext cx="5"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2" name="Line 2186"/>
              <p:cNvSpPr>
                <a:spLocks noChangeShapeType="1"/>
              </p:cNvSpPr>
              <p:nvPr/>
            </p:nvSpPr>
            <p:spPr bwMode="auto">
              <a:xfrm flipH="1">
                <a:off x="5295" y="2766"/>
                <a:ext cx="7" cy="5"/>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3" name="Line 2187"/>
              <p:cNvSpPr>
                <a:spLocks noChangeShapeType="1"/>
              </p:cNvSpPr>
              <p:nvPr/>
            </p:nvSpPr>
            <p:spPr bwMode="auto">
              <a:xfrm flipH="1">
                <a:off x="5289" y="2771"/>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4" name="Line 2188"/>
              <p:cNvSpPr>
                <a:spLocks noChangeShapeType="1"/>
              </p:cNvSpPr>
              <p:nvPr/>
            </p:nvSpPr>
            <p:spPr bwMode="auto">
              <a:xfrm flipH="1">
                <a:off x="5283" y="2778"/>
                <a:ext cx="6" cy="7"/>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5" name="Line 2189"/>
              <p:cNvSpPr>
                <a:spLocks noChangeShapeType="1"/>
              </p:cNvSpPr>
              <p:nvPr/>
            </p:nvSpPr>
            <p:spPr bwMode="auto">
              <a:xfrm flipH="1">
                <a:off x="5278" y="2785"/>
                <a:ext cx="5"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6" name="Line 2190"/>
              <p:cNvSpPr>
                <a:spLocks noChangeShapeType="1"/>
              </p:cNvSpPr>
              <p:nvPr/>
            </p:nvSpPr>
            <p:spPr bwMode="auto">
              <a:xfrm flipH="1">
                <a:off x="5272" y="2793"/>
                <a:ext cx="6"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7" name="Line 2191"/>
              <p:cNvSpPr>
                <a:spLocks noChangeShapeType="1"/>
              </p:cNvSpPr>
              <p:nvPr/>
            </p:nvSpPr>
            <p:spPr bwMode="auto">
              <a:xfrm flipH="1">
                <a:off x="5267" y="2802"/>
                <a:ext cx="5"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8" name="Line 2192"/>
              <p:cNvSpPr>
                <a:spLocks noChangeShapeType="1"/>
              </p:cNvSpPr>
              <p:nvPr/>
            </p:nvSpPr>
            <p:spPr bwMode="auto">
              <a:xfrm flipH="1">
                <a:off x="5263" y="2811"/>
                <a:ext cx="4"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39" name="Line 2193"/>
              <p:cNvSpPr>
                <a:spLocks noChangeShapeType="1"/>
              </p:cNvSpPr>
              <p:nvPr/>
            </p:nvSpPr>
            <p:spPr bwMode="auto">
              <a:xfrm flipH="1">
                <a:off x="5259" y="2820"/>
                <a:ext cx="4"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0" name="Line 2194"/>
              <p:cNvSpPr>
                <a:spLocks noChangeShapeType="1"/>
              </p:cNvSpPr>
              <p:nvPr/>
            </p:nvSpPr>
            <p:spPr bwMode="auto">
              <a:xfrm flipH="1">
                <a:off x="5256" y="2828"/>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1" name="Line 2195"/>
              <p:cNvSpPr>
                <a:spLocks noChangeShapeType="1"/>
              </p:cNvSpPr>
              <p:nvPr/>
            </p:nvSpPr>
            <p:spPr bwMode="auto">
              <a:xfrm flipH="1">
                <a:off x="5253" y="2837"/>
                <a:ext cx="3"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2" name="Line 2196"/>
              <p:cNvSpPr>
                <a:spLocks noChangeShapeType="1"/>
              </p:cNvSpPr>
              <p:nvPr/>
            </p:nvSpPr>
            <p:spPr bwMode="auto">
              <a:xfrm flipH="1">
                <a:off x="5250" y="2846"/>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3" name="Line 2197"/>
              <p:cNvSpPr>
                <a:spLocks noChangeShapeType="1"/>
              </p:cNvSpPr>
              <p:nvPr/>
            </p:nvSpPr>
            <p:spPr bwMode="auto">
              <a:xfrm flipH="1">
                <a:off x="5248" y="2854"/>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4" name="Line 2198"/>
              <p:cNvSpPr>
                <a:spLocks noChangeShapeType="1"/>
              </p:cNvSpPr>
              <p:nvPr/>
            </p:nvSpPr>
            <p:spPr bwMode="auto">
              <a:xfrm flipH="1">
                <a:off x="5246" y="2863"/>
                <a:ext cx="2" cy="9"/>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5" name="Line 2199"/>
              <p:cNvSpPr>
                <a:spLocks noChangeShapeType="1"/>
              </p:cNvSpPr>
              <p:nvPr/>
            </p:nvSpPr>
            <p:spPr bwMode="auto">
              <a:xfrm flipH="1">
                <a:off x="5243" y="2872"/>
                <a:ext cx="3" cy="8"/>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6" name="Line 2200"/>
              <p:cNvSpPr>
                <a:spLocks noChangeShapeType="1"/>
              </p:cNvSpPr>
              <p:nvPr/>
            </p:nvSpPr>
            <p:spPr bwMode="auto">
              <a:xfrm flipH="1">
                <a:off x="5255" y="2738"/>
                <a:ext cx="120" cy="1"/>
              </a:xfrm>
              <a:prstGeom prst="line">
                <a:avLst/>
              </a:prstGeom>
              <a:noFill/>
              <a:ln w="0">
                <a:solidFill>
                  <a:srgbClr val="FF5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47" name="Rectangle 2201"/>
              <p:cNvSpPr>
                <a:spLocks noChangeArrowheads="1"/>
              </p:cNvSpPr>
              <p:nvPr/>
            </p:nvSpPr>
            <p:spPr bwMode="auto">
              <a:xfrm>
                <a:off x="3627" y="3841"/>
                <a:ext cx="215" cy="54"/>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48" name="Freeform 2202"/>
              <p:cNvSpPr>
                <a:spLocks/>
              </p:cNvSpPr>
              <p:nvPr/>
            </p:nvSpPr>
            <p:spPr bwMode="auto">
              <a:xfrm>
                <a:off x="3689" y="2759"/>
                <a:ext cx="241" cy="1062"/>
              </a:xfrm>
              <a:custGeom>
                <a:avLst/>
                <a:gdLst>
                  <a:gd name="T0" fmla="*/ 3 w 724"/>
                  <a:gd name="T1" fmla="*/ 2 h 3186"/>
                  <a:gd name="T2" fmla="*/ 3 w 724"/>
                  <a:gd name="T3" fmla="*/ 1 h 3186"/>
                  <a:gd name="T4" fmla="*/ 3 w 724"/>
                  <a:gd name="T5" fmla="*/ 1 h 3186"/>
                  <a:gd name="T6" fmla="*/ 3 w 724"/>
                  <a:gd name="T7" fmla="*/ 1 h 3186"/>
                  <a:gd name="T8" fmla="*/ 3 w 724"/>
                  <a:gd name="T9" fmla="*/ 0 h 3186"/>
                  <a:gd name="T10" fmla="*/ 3 w 724"/>
                  <a:gd name="T11" fmla="*/ 0 h 3186"/>
                  <a:gd name="T12" fmla="*/ 3 w 724"/>
                  <a:gd name="T13" fmla="*/ 0 h 3186"/>
                  <a:gd name="T14" fmla="*/ 2 w 724"/>
                  <a:gd name="T15" fmla="*/ 0 h 3186"/>
                  <a:gd name="T16" fmla="*/ 2 w 724"/>
                  <a:gd name="T17" fmla="*/ 0 h 3186"/>
                  <a:gd name="T18" fmla="*/ 2 w 724"/>
                  <a:gd name="T19" fmla="*/ 0 h 3186"/>
                  <a:gd name="T20" fmla="*/ 2 w 724"/>
                  <a:gd name="T21" fmla="*/ 0 h 3186"/>
                  <a:gd name="T22" fmla="*/ 2 w 724"/>
                  <a:gd name="T23" fmla="*/ 1 h 3186"/>
                  <a:gd name="T24" fmla="*/ 2 w 724"/>
                  <a:gd name="T25" fmla="*/ 1 h 3186"/>
                  <a:gd name="T26" fmla="*/ 2 w 724"/>
                  <a:gd name="T27" fmla="*/ 1 h 3186"/>
                  <a:gd name="T28" fmla="*/ 2 w 724"/>
                  <a:gd name="T29" fmla="*/ 1 h 3186"/>
                  <a:gd name="T30" fmla="*/ 2 w 724"/>
                  <a:gd name="T31" fmla="*/ 1 h 3186"/>
                  <a:gd name="T32" fmla="*/ 0 w 724"/>
                  <a:gd name="T33" fmla="*/ 11 h 3186"/>
                  <a:gd name="T34" fmla="*/ 0 w 724"/>
                  <a:gd name="T35" fmla="*/ 12 h 3186"/>
                  <a:gd name="T36" fmla="*/ 0 w 724"/>
                  <a:gd name="T37" fmla="*/ 12 h 3186"/>
                  <a:gd name="T38" fmla="*/ 0 w 724"/>
                  <a:gd name="T39" fmla="*/ 12 h 3186"/>
                  <a:gd name="T40" fmla="*/ 0 w 724"/>
                  <a:gd name="T41" fmla="*/ 13 h 3186"/>
                  <a:gd name="T42" fmla="*/ 0 w 724"/>
                  <a:gd name="T43" fmla="*/ 13 h 3186"/>
                  <a:gd name="T44" fmla="*/ 0 w 724"/>
                  <a:gd name="T45" fmla="*/ 13 h 3186"/>
                  <a:gd name="T46" fmla="*/ 0 w 724"/>
                  <a:gd name="T47" fmla="*/ 13 h 3186"/>
                  <a:gd name="T48" fmla="*/ 1 w 724"/>
                  <a:gd name="T49" fmla="*/ 13 h 3186"/>
                  <a:gd name="T50" fmla="*/ 1 w 724"/>
                  <a:gd name="T51" fmla="*/ 13 h 3186"/>
                  <a:gd name="T52" fmla="*/ 1 w 724"/>
                  <a:gd name="T53" fmla="*/ 13 h 3186"/>
                  <a:gd name="T54" fmla="*/ 1 w 724"/>
                  <a:gd name="T55" fmla="*/ 13 h 3186"/>
                  <a:gd name="T56" fmla="*/ 1 w 724"/>
                  <a:gd name="T57" fmla="*/ 12 h 3186"/>
                  <a:gd name="T58" fmla="*/ 1 w 724"/>
                  <a:gd name="T59" fmla="*/ 12 h 3186"/>
                  <a:gd name="T60" fmla="*/ 1 w 724"/>
                  <a:gd name="T61" fmla="*/ 12 h 3186"/>
                  <a:gd name="T62" fmla="*/ 1 w 724"/>
                  <a:gd name="T63" fmla="*/ 12 h 3186"/>
                  <a:gd name="T64" fmla="*/ 1 w 724"/>
                  <a:gd name="T65" fmla="*/ 12 h 3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4"/>
                  <a:gd name="T100" fmla="*/ 0 h 3186"/>
                  <a:gd name="T101" fmla="*/ 724 w 724"/>
                  <a:gd name="T102" fmla="*/ 3186 h 3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4" h="3186">
                    <a:moveTo>
                      <a:pt x="724" y="435"/>
                    </a:moveTo>
                    <a:lnTo>
                      <a:pt x="720" y="392"/>
                    </a:lnTo>
                    <a:lnTo>
                      <a:pt x="716" y="350"/>
                    </a:lnTo>
                    <a:lnTo>
                      <a:pt x="711" y="309"/>
                    </a:lnTo>
                    <a:lnTo>
                      <a:pt x="706" y="268"/>
                    </a:lnTo>
                    <a:lnTo>
                      <a:pt x="701" y="230"/>
                    </a:lnTo>
                    <a:lnTo>
                      <a:pt x="695" y="192"/>
                    </a:lnTo>
                    <a:lnTo>
                      <a:pt x="687" y="157"/>
                    </a:lnTo>
                    <a:lnTo>
                      <a:pt x="680" y="125"/>
                    </a:lnTo>
                    <a:lnTo>
                      <a:pt x="671" y="95"/>
                    </a:lnTo>
                    <a:lnTo>
                      <a:pt x="661" y="69"/>
                    </a:lnTo>
                    <a:lnTo>
                      <a:pt x="651" y="47"/>
                    </a:lnTo>
                    <a:lnTo>
                      <a:pt x="639" y="28"/>
                    </a:lnTo>
                    <a:lnTo>
                      <a:pt x="626" y="14"/>
                    </a:lnTo>
                    <a:lnTo>
                      <a:pt x="612" y="5"/>
                    </a:lnTo>
                    <a:lnTo>
                      <a:pt x="597" y="0"/>
                    </a:lnTo>
                    <a:lnTo>
                      <a:pt x="581" y="2"/>
                    </a:lnTo>
                    <a:lnTo>
                      <a:pt x="564" y="8"/>
                    </a:lnTo>
                    <a:lnTo>
                      <a:pt x="546" y="21"/>
                    </a:lnTo>
                    <a:lnTo>
                      <a:pt x="528"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5" y="313"/>
                    </a:lnTo>
                    <a:lnTo>
                      <a:pt x="378" y="339"/>
                    </a:lnTo>
                    <a:lnTo>
                      <a:pt x="371" y="365"/>
                    </a:lnTo>
                    <a:lnTo>
                      <a:pt x="0" y="2752"/>
                    </a:lnTo>
                    <a:lnTo>
                      <a:pt x="4" y="2795"/>
                    </a:lnTo>
                    <a:lnTo>
                      <a:pt x="9" y="2836"/>
                    </a:lnTo>
                    <a:lnTo>
                      <a:pt x="13" y="2878"/>
                    </a:lnTo>
                    <a:lnTo>
                      <a:pt x="18" y="2919"/>
                    </a:lnTo>
                    <a:lnTo>
                      <a:pt x="23" y="2958"/>
                    </a:lnTo>
                    <a:lnTo>
                      <a:pt x="29" y="2996"/>
                    </a:lnTo>
                    <a:lnTo>
                      <a:pt x="36" y="3031"/>
                    </a:lnTo>
                    <a:lnTo>
                      <a:pt x="43" y="3062"/>
                    </a:lnTo>
                    <a:lnTo>
                      <a:pt x="52" y="3091"/>
                    </a:lnTo>
                    <a:lnTo>
                      <a:pt x="62" y="3117"/>
                    </a:lnTo>
                    <a:lnTo>
                      <a:pt x="72" y="3140"/>
                    </a:lnTo>
                    <a:lnTo>
                      <a:pt x="84" y="3159"/>
                    </a:lnTo>
                    <a:lnTo>
                      <a:pt x="97" y="3173"/>
                    </a:lnTo>
                    <a:lnTo>
                      <a:pt x="111" y="3182"/>
                    </a:lnTo>
                    <a:lnTo>
                      <a:pt x="126" y="3186"/>
                    </a:lnTo>
                    <a:lnTo>
                      <a:pt x="142" y="3185"/>
                    </a:lnTo>
                    <a:lnTo>
                      <a:pt x="159" y="3178"/>
                    </a:lnTo>
                    <a:lnTo>
                      <a:pt x="177" y="3166"/>
                    </a:lnTo>
                    <a:lnTo>
                      <a:pt x="195" y="3150"/>
                    </a:lnTo>
                    <a:lnTo>
                      <a:pt x="214" y="3130"/>
                    </a:lnTo>
                    <a:lnTo>
                      <a:pt x="232" y="3107"/>
                    </a:lnTo>
                    <a:lnTo>
                      <a:pt x="249" y="3084"/>
                    </a:lnTo>
                    <a:lnTo>
                      <a:pt x="265" y="3056"/>
                    </a:lnTo>
                    <a:lnTo>
                      <a:pt x="280" y="3031"/>
                    </a:lnTo>
                    <a:lnTo>
                      <a:pt x="293" y="3003"/>
                    </a:lnTo>
                    <a:lnTo>
                      <a:pt x="304" y="2977"/>
                    </a:lnTo>
                    <a:lnTo>
                      <a:pt x="314" y="2952"/>
                    </a:lnTo>
                    <a:lnTo>
                      <a:pt x="323" y="2926"/>
                    </a:lnTo>
                    <a:lnTo>
                      <a:pt x="331" y="2900"/>
                    </a:lnTo>
                    <a:lnTo>
                      <a:pt x="338" y="2874"/>
                    </a:lnTo>
                    <a:lnTo>
                      <a:pt x="346" y="2848"/>
                    </a:lnTo>
                    <a:lnTo>
                      <a:pt x="353" y="2822"/>
                    </a:lnTo>
                    <a:lnTo>
                      <a:pt x="724" y="435"/>
                    </a:lnTo>
                    <a:close/>
                  </a:path>
                </a:pathLst>
              </a:cu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149" name="Rectangle 2203"/>
              <p:cNvSpPr>
                <a:spLocks noChangeArrowheads="1"/>
              </p:cNvSpPr>
              <p:nvPr/>
            </p:nvSpPr>
            <p:spPr bwMode="auto">
              <a:xfrm>
                <a:off x="5058" y="3841"/>
                <a:ext cx="214" cy="54"/>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0" name="Freeform 2204"/>
              <p:cNvSpPr>
                <a:spLocks/>
              </p:cNvSpPr>
              <p:nvPr/>
            </p:nvSpPr>
            <p:spPr bwMode="auto">
              <a:xfrm>
                <a:off x="5120" y="2759"/>
                <a:ext cx="241" cy="1062"/>
              </a:xfrm>
              <a:custGeom>
                <a:avLst/>
                <a:gdLst>
                  <a:gd name="T0" fmla="*/ 3 w 723"/>
                  <a:gd name="T1" fmla="*/ 2 h 3186"/>
                  <a:gd name="T2" fmla="*/ 3 w 723"/>
                  <a:gd name="T3" fmla="*/ 1 h 3186"/>
                  <a:gd name="T4" fmla="*/ 3 w 723"/>
                  <a:gd name="T5" fmla="*/ 1 h 3186"/>
                  <a:gd name="T6" fmla="*/ 3 w 723"/>
                  <a:gd name="T7" fmla="*/ 1 h 3186"/>
                  <a:gd name="T8" fmla="*/ 3 w 723"/>
                  <a:gd name="T9" fmla="*/ 0 h 3186"/>
                  <a:gd name="T10" fmla="*/ 3 w 723"/>
                  <a:gd name="T11" fmla="*/ 0 h 3186"/>
                  <a:gd name="T12" fmla="*/ 3 w 723"/>
                  <a:gd name="T13" fmla="*/ 0 h 3186"/>
                  <a:gd name="T14" fmla="*/ 2 w 723"/>
                  <a:gd name="T15" fmla="*/ 0 h 3186"/>
                  <a:gd name="T16" fmla="*/ 2 w 723"/>
                  <a:gd name="T17" fmla="*/ 0 h 3186"/>
                  <a:gd name="T18" fmla="*/ 2 w 723"/>
                  <a:gd name="T19" fmla="*/ 0 h 3186"/>
                  <a:gd name="T20" fmla="*/ 2 w 723"/>
                  <a:gd name="T21" fmla="*/ 0 h 3186"/>
                  <a:gd name="T22" fmla="*/ 2 w 723"/>
                  <a:gd name="T23" fmla="*/ 1 h 3186"/>
                  <a:gd name="T24" fmla="*/ 2 w 723"/>
                  <a:gd name="T25" fmla="*/ 1 h 3186"/>
                  <a:gd name="T26" fmla="*/ 2 w 723"/>
                  <a:gd name="T27" fmla="*/ 1 h 3186"/>
                  <a:gd name="T28" fmla="*/ 2 w 723"/>
                  <a:gd name="T29" fmla="*/ 1 h 3186"/>
                  <a:gd name="T30" fmla="*/ 2 w 723"/>
                  <a:gd name="T31" fmla="*/ 1 h 3186"/>
                  <a:gd name="T32" fmla="*/ 0 w 723"/>
                  <a:gd name="T33" fmla="*/ 11 h 3186"/>
                  <a:gd name="T34" fmla="*/ 0 w 723"/>
                  <a:gd name="T35" fmla="*/ 12 h 3186"/>
                  <a:gd name="T36" fmla="*/ 0 w 723"/>
                  <a:gd name="T37" fmla="*/ 12 h 3186"/>
                  <a:gd name="T38" fmla="*/ 0 w 723"/>
                  <a:gd name="T39" fmla="*/ 12 h 3186"/>
                  <a:gd name="T40" fmla="*/ 0 w 723"/>
                  <a:gd name="T41" fmla="*/ 13 h 3186"/>
                  <a:gd name="T42" fmla="*/ 0 w 723"/>
                  <a:gd name="T43" fmla="*/ 13 h 3186"/>
                  <a:gd name="T44" fmla="*/ 0 w 723"/>
                  <a:gd name="T45" fmla="*/ 13 h 3186"/>
                  <a:gd name="T46" fmla="*/ 0 w 723"/>
                  <a:gd name="T47" fmla="*/ 13 h 3186"/>
                  <a:gd name="T48" fmla="*/ 1 w 723"/>
                  <a:gd name="T49" fmla="*/ 13 h 3186"/>
                  <a:gd name="T50" fmla="*/ 1 w 723"/>
                  <a:gd name="T51" fmla="*/ 13 h 3186"/>
                  <a:gd name="T52" fmla="*/ 1 w 723"/>
                  <a:gd name="T53" fmla="*/ 13 h 3186"/>
                  <a:gd name="T54" fmla="*/ 1 w 723"/>
                  <a:gd name="T55" fmla="*/ 13 h 3186"/>
                  <a:gd name="T56" fmla="*/ 1 w 723"/>
                  <a:gd name="T57" fmla="*/ 12 h 3186"/>
                  <a:gd name="T58" fmla="*/ 1 w 723"/>
                  <a:gd name="T59" fmla="*/ 12 h 3186"/>
                  <a:gd name="T60" fmla="*/ 1 w 723"/>
                  <a:gd name="T61" fmla="*/ 12 h 3186"/>
                  <a:gd name="T62" fmla="*/ 1 w 723"/>
                  <a:gd name="T63" fmla="*/ 12 h 3186"/>
                  <a:gd name="T64" fmla="*/ 1 w 723"/>
                  <a:gd name="T65" fmla="*/ 12 h 31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3"/>
                  <a:gd name="T100" fmla="*/ 0 h 3186"/>
                  <a:gd name="T101" fmla="*/ 723 w 723"/>
                  <a:gd name="T102" fmla="*/ 3186 h 31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3" h="3186">
                    <a:moveTo>
                      <a:pt x="723" y="435"/>
                    </a:moveTo>
                    <a:lnTo>
                      <a:pt x="719" y="392"/>
                    </a:lnTo>
                    <a:lnTo>
                      <a:pt x="715" y="350"/>
                    </a:lnTo>
                    <a:lnTo>
                      <a:pt x="711" y="309"/>
                    </a:lnTo>
                    <a:lnTo>
                      <a:pt x="706" y="268"/>
                    </a:lnTo>
                    <a:lnTo>
                      <a:pt x="701" y="230"/>
                    </a:lnTo>
                    <a:lnTo>
                      <a:pt x="695" y="192"/>
                    </a:lnTo>
                    <a:lnTo>
                      <a:pt x="688" y="157"/>
                    </a:lnTo>
                    <a:lnTo>
                      <a:pt x="680" y="125"/>
                    </a:lnTo>
                    <a:lnTo>
                      <a:pt x="672" y="95"/>
                    </a:lnTo>
                    <a:lnTo>
                      <a:pt x="662" y="69"/>
                    </a:lnTo>
                    <a:lnTo>
                      <a:pt x="651" y="47"/>
                    </a:lnTo>
                    <a:lnTo>
                      <a:pt x="639" y="28"/>
                    </a:lnTo>
                    <a:lnTo>
                      <a:pt x="627" y="14"/>
                    </a:lnTo>
                    <a:lnTo>
                      <a:pt x="613" y="5"/>
                    </a:lnTo>
                    <a:lnTo>
                      <a:pt x="597" y="0"/>
                    </a:lnTo>
                    <a:lnTo>
                      <a:pt x="581" y="2"/>
                    </a:lnTo>
                    <a:lnTo>
                      <a:pt x="563" y="8"/>
                    </a:lnTo>
                    <a:lnTo>
                      <a:pt x="546" y="21"/>
                    </a:lnTo>
                    <a:lnTo>
                      <a:pt x="527"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4" y="313"/>
                    </a:lnTo>
                    <a:lnTo>
                      <a:pt x="378" y="339"/>
                    </a:lnTo>
                    <a:lnTo>
                      <a:pt x="371" y="365"/>
                    </a:lnTo>
                    <a:lnTo>
                      <a:pt x="0" y="2752"/>
                    </a:lnTo>
                    <a:lnTo>
                      <a:pt x="4" y="2795"/>
                    </a:lnTo>
                    <a:lnTo>
                      <a:pt x="8" y="2836"/>
                    </a:lnTo>
                    <a:lnTo>
                      <a:pt x="13" y="2878"/>
                    </a:lnTo>
                    <a:lnTo>
                      <a:pt x="17" y="2919"/>
                    </a:lnTo>
                    <a:lnTo>
                      <a:pt x="23" y="2958"/>
                    </a:lnTo>
                    <a:lnTo>
                      <a:pt x="29" y="2996"/>
                    </a:lnTo>
                    <a:lnTo>
                      <a:pt x="35" y="3031"/>
                    </a:lnTo>
                    <a:lnTo>
                      <a:pt x="43" y="3062"/>
                    </a:lnTo>
                    <a:lnTo>
                      <a:pt x="52" y="3091"/>
                    </a:lnTo>
                    <a:lnTo>
                      <a:pt x="61" y="3117"/>
                    </a:lnTo>
                    <a:lnTo>
                      <a:pt x="72" y="3140"/>
                    </a:lnTo>
                    <a:lnTo>
                      <a:pt x="84" y="3159"/>
                    </a:lnTo>
                    <a:lnTo>
                      <a:pt x="97" y="3173"/>
                    </a:lnTo>
                    <a:lnTo>
                      <a:pt x="111" y="3182"/>
                    </a:lnTo>
                    <a:lnTo>
                      <a:pt x="126" y="3186"/>
                    </a:lnTo>
                    <a:lnTo>
                      <a:pt x="142" y="3185"/>
                    </a:lnTo>
                    <a:lnTo>
                      <a:pt x="159" y="3178"/>
                    </a:lnTo>
                    <a:lnTo>
                      <a:pt x="177" y="3166"/>
                    </a:lnTo>
                    <a:lnTo>
                      <a:pt x="195" y="3150"/>
                    </a:lnTo>
                    <a:lnTo>
                      <a:pt x="213" y="3130"/>
                    </a:lnTo>
                    <a:lnTo>
                      <a:pt x="231" y="3107"/>
                    </a:lnTo>
                    <a:lnTo>
                      <a:pt x="248" y="3084"/>
                    </a:lnTo>
                    <a:lnTo>
                      <a:pt x="266" y="3056"/>
                    </a:lnTo>
                    <a:lnTo>
                      <a:pt x="280" y="3031"/>
                    </a:lnTo>
                    <a:lnTo>
                      <a:pt x="293" y="3003"/>
                    </a:lnTo>
                    <a:lnTo>
                      <a:pt x="305" y="2977"/>
                    </a:lnTo>
                    <a:lnTo>
                      <a:pt x="315" y="2952"/>
                    </a:lnTo>
                    <a:lnTo>
                      <a:pt x="323" y="2926"/>
                    </a:lnTo>
                    <a:lnTo>
                      <a:pt x="331" y="2900"/>
                    </a:lnTo>
                    <a:lnTo>
                      <a:pt x="339" y="2874"/>
                    </a:lnTo>
                    <a:lnTo>
                      <a:pt x="346" y="2848"/>
                    </a:lnTo>
                    <a:lnTo>
                      <a:pt x="352" y="2822"/>
                    </a:lnTo>
                    <a:lnTo>
                      <a:pt x="723" y="435"/>
                    </a:lnTo>
                    <a:close/>
                  </a:path>
                </a:pathLst>
              </a:cu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151" name="Rectangle 2205"/>
              <p:cNvSpPr>
                <a:spLocks noChangeArrowheads="1"/>
              </p:cNvSpPr>
              <p:nvPr/>
            </p:nvSpPr>
            <p:spPr bwMode="auto">
              <a:xfrm>
                <a:off x="3825" y="1262"/>
                <a:ext cx="119"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2" name="Rectangle 2206"/>
              <p:cNvSpPr>
                <a:spLocks noChangeArrowheads="1"/>
              </p:cNvSpPr>
              <p:nvPr/>
            </p:nvSpPr>
            <p:spPr bwMode="auto">
              <a:xfrm>
                <a:off x="3944" y="1262"/>
                <a:ext cx="1311"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3" name="Rectangle 2207"/>
              <p:cNvSpPr>
                <a:spLocks noChangeArrowheads="1"/>
              </p:cNvSpPr>
              <p:nvPr/>
            </p:nvSpPr>
            <p:spPr bwMode="auto">
              <a:xfrm>
                <a:off x="5255" y="1262"/>
                <a:ext cx="120" cy="1"/>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4" name="Rectangle 2208"/>
              <p:cNvSpPr>
                <a:spLocks noChangeArrowheads="1"/>
              </p:cNvSpPr>
              <p:nvPr/>
            </p:nvSpPr>
            <p:spPr bwMode="auto">
              <a:xfrm>
                <a:off x="5255" y="1262"/>
                <a:ext cx="120"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5" name="Rectangle 2209"/>
              <p:cNvSpPr>
                <a:spLocks noChangeArrowheads="1"/>
              </p:cNvSpPr>
              <p:nvPr/>
            </p:nvSpPr>
            <p:spPr bwMode="auto">
              <a:xfrm>
                <a:off x="3825" y="1262"/>
                <a:ext cx="119"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6" name="Rectangle 2210"/>
              <p:cNvSpPr>
                <a:spLocks noChangeArrowheads="1"/>
              </p:cNvSpPr>
              <p:nvPr/>
            </p:nvSpPr>
            <p:spPr bwMode="auto">
              <a:xfrm>
                <a:off x="5255" y="1262"/>
                <a:ext cx="120" cy="12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7" name="Rectangle 2211"/>
              <p:cNvSpPr>
                <a:spLocks noChangeArrowheads="1"/>
              </p:cNvSpPr>
              <p:nvPr/>
            </p:nvSpPr>
            <p:spPr bwMode="auto">
              <a:xfrm>
                <a:off x="3825" y="2738"/>
                <a:ext cx="119" cy="1"/>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8" name="Rectangle 2212"/>
              <p:cNvSpPr>
                <a:spLocks noChangeArrowheads="1"/>
              </p:cNvSpPr>
              <p:nvPr/>
            </p:nvSpPr>
            <p:spPr bwMode="auto">
              <a:xfrm>
                <a:off x="3825" y="2738"/>
                <a:ext cx="119" cy="1"/>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59" name="Rectangle 2213"/>
              <p:cNvSpPr>
                <a:spLocks noChangeArrowheads="1"/>
              </p:cNvSpPr>
              <p:nvPr/>
            </p:nvSpPr>
            <p:spPr bwMode="auto">
              <a:xfrm>
                <a:off x="3825" y="2738"/>
                <a:ext cx="119" cy="1"/>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60" name="Rectangle 2214"/>
              <p:cNvSpPr>
                <a:spLocks noChangeArrowheads="1"/>
              </p:cNvSpPr>
              <p:nvPr/>
            </p:nvSpPr>
            <p:spPr bwMode="auto">
              <a:xfrm>
                <a:off x="3825" y="2550"/>
                <a:ext cx="119"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61" name="Rectangle 2215"/>
              <p:cNvSpPr>
                <a:spLocks noChangeArrowheads="1"/>
              </p:cNvSpPr>
              <p:nvPr/>
            </p:nvSpPr>
            <p:spPr bwMode="auto">
              <a:xfrm>
                <a:off x="3944" y="2550"/>
                <a:ext cx="1311"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62" name="Rectangle 2216"/>
              <p:cNvSpPr>
                <a:spLocks noChangeArrowheads="1"/>
              </p:cNvSpPr>
              <p:nvPr/>
            </p:nvSpPr>
            <p:spPr bwMode="auto">
              <a:xfrm>
                <a:off x="5255" y="2550"/>
                <a:ext cx="120" cy="188"/>
              </a:xfrm>
              <a:prstGeom prst="rect">
                <a:avLst/>
              </a:prstGeom>
              <a:gradFill rotWithShape="0">
                <a:gsLst>
                  <a:gs pos="0">
                    <a:srgbClr val="CECECE"/>
                  </a:gs>
                  <a:gs pos="50000">
                    <a:srgbClr val="808080"/>
                  </a:gs>
                  <a:gs pos="100000">
                    <a:srgbClr val="CECECE"/>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6163" name="Line 2217"/>
              <p:cNvSpPr>
                <a:spLocks noChangeShapeType="1"/>
              </p:cNvSpPr>
              <p:nvPr/>
            </p:nvSpPr>
            <p:spPr bwMode="auto">
              <a:xfrm flipH="1">
                <a:off x="3687" y="3676"/>
                <a:ext cx="2"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4" name="Line 2218"/>
              <p:cNvSpPr>
                <a:spLocks noChangeShapeType="1"/>
              </p:cNvSpPr>
              <p:nvPr/>
            </p:nvSpPr>
            <p:spPr bwMode="auto">
              <a:xfrm flipH="1">
                <a:off x="3686" y="3684"/>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5" name="Line 2219"/>
              <p:cNvSpPr>
                <a:spLocks noChangeShapeType="1"/>
              </p:cNvSpPr>
              <p:nvPr/>
            </p:nvSpPr>
            <p:spPr bwMode="auto">
              <a:xfrm flipH="1">
                <a:off x="3684" y="3692"/>
                <a:ext cx="2"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6" name="Line 2220"/>
              <p:cNvSpPr>
                <a:spLocks noChangeShapeType="1"/>
              </p:cNvSpPr>
              <p:nvPr/>
            </p:nvSpPr>
            <p:spPr bwMode="auto">
              <a:xfrm flipH="1">
                <a:off x="3683" y="3700"/>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7" name="Line 2221"/>
              <p:cNvSpPr>
                <a:spLocks noChangeShapeType="1"/>
              </p:cNvSpPr>
              <p:nvPr/>
            </p:nvSpPr>
            <p:spPr bwMode="auto">
              <a:xfrm flipH="1">
                <a:off x="3682" y="3709"/>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8" name="Line 2222"/>
              <p:cNvSpPr>
                <a:spLocks noChangeShapeType="1"/>
              </p:cNvSpPr>
              <p:nvPr/>
            </p:nvSpPr>
            <p:spPr bwMode="auto">
              <a:xfrm flipH="1">
                <a:off x="3681" y="3718"/>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69" name="Line 2223"/>
              <p:cNvSpPr>
                <a:spLocks noChangeShapeType="1"/>
              </p:cNvSpPr>
              <p:nvPr/>
            </p:nvSpPr>
            <p:spPr bwMode="auto">
              <a:xfrm flipH="1">
                <a:off x="3679" y="3727"/>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0" name="Line 2224"/>
              <p:cNvSpPr>
                <a:spLocks noChangeShapeType="1"/>
              </p:cNvSpPr>
              <p:nvPr/>
            </p:nvSpPr>
            <p:spPr bwMode="auto">
              <a:xfrm flipH="1">
                <a:off x="3679" y="3736"/>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1" name="Line 2225"/>
              <p:cNvSpPr>
                <a:spLocks noChangeShapeType="1"/>
              </p:cNvSpPr>
              <p:nvPr/>
            </p:nvSpPr>
            <p:spPr bwMode="auto">
              <a:xfrm flipH="1">
                <a:off x="3678" y="3747"/>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2" name="Line 2226"/>
              <p:cNvSpPr>
                <a:spLocks noChangeShapeType="1"/>
              </p:cNvSpPr>
              <p:nvPr/>
            </p:nvSpPr>
            <p:spPr bwMode="auto">
              <a:xfrm flipH="1">
                <a:off x="3677" y="3758"/>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3" name="Line 2227"/>
              <p:cNvSpPr>
                <a:spLocks noChangeShapeType="1"/>
              </p:cNvSpPr>
              <p:nvPr/>
            </p:nvSpPr>
            <p:spPr bwMode="auto">
              <a:xfrm flipH="1">
                <a:off x="3676" y="3768"/>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4" name="Line 2228"/>
              <p:cNvSpPr>
                <a:spLocks noChangeShapeType="1"/>
              </p:cNvSpPr>
              <p:nvPr/>
            </p:nvSpPr>
            <p:spPr bwMode="auto">
              <a:xfrm flipH="1">
                <a:off x="3676" y="3780"/>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5" name="Line 2229"/>
              <p:cNvSpPr>
                <a:spLocks noChangeShapeType="1"/>
              </p:cNvSpPr>
              <p:nvPr/>
            </p:nvSpPr>
            <p:spPr bwMode="auto">
              <a:xfrm flipH="1">
                <a:off x="3676" y="3792"/>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6" name="Line 2230"/>
              <p:cNvSpPr>
                <a:spLocks noChangeShapeType="1"/>
              </p:cNvSpPr>
              <p:nvPr/>
            </p:nvSpPr>
            <p:spPr bwMode="auto">
              <a:xfrm flipH="1">
                <a:off x="3675" y="3804"/>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7" name="Line 2231"/>
              <p:cNvSpPr>
                <a:spLocks noChangeShapeType="1"/>
              </p:cNvSpPr>
              <p:nvPr/>
            </p:nvSpPr>
            <p:spPr bwMode="auto">
              <a:xfrm flipH="1">
                <a:off x="3675" y="3817"/>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8" name="Line 2232"/>
              <p:cNvSpPr>
                <a:spLocks noChangeShapeType="1"/>
              </p:cNvSpPr>
              <p:nvPr/>
            </p:nvSpPr>
            <p:spPr bwMode="auto">
              <a:xfrm flipH="1">
                <a:off x="3675" y="3829"/>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79" name="Line 2233"/>
              <p:cNvSpPr>
                <a:spLocks noChangeShapeType="1"/>
              </p:cNvSpPr>
              <p:nvPr/>
            </p:nvSpPr>
            <p:spPr bwMode="auto">
              <a:xfrm flipH="1">
                <a:off x="3805" y="3699"/>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0" name="Line 2234"/>
              <p:cNvSpPr>
                <a:spLocks noChangeShapeType="1"/>
              </p:cNvSpPr>
              <p:nvPr/>
            </p:nvSpPr>
            <p:spPr bwMode="auto">
              <a:xfrm flipH="1">
                <a:off x="3804" y="3709"/>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1" name="Line 2235"/>
              <p:cNvSpPr>
                <a:spLocks noChangeShapeType="1"/>
              </p:cNvSpPr>
              <p:nvPr/>
            </p:nvSpPr>
            <p:spPr bwMode="auto">
              <a:xfrm flipH="1">
                <a:off x="3803" y="3718"/>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2" name="Line 2236"/>
              <p:cNvSpPr>
                <a:spLocks noChangeShapeType="1"/>
              </p:cNvSpPr>
              <p:nvPr/>
            </p:nvSpPr>
            <p:spPr bwMode="auto">
              <a:xfrm flipH="1">
                <a:off x="3801" y="3728"/>
                <a:ext cx="2"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3" name="Line 2237"/>
              <p:cNvSpPr>
                <a:spLocks noChangeShapeType="1"/>
              </p:cNvSpPr>
              <p:nvPr/>
            </p:nvSpPr>
            <p:spPr bwMode="auto">
              <a:xfrm flipH="1">
                <a:off x="3800" y="3738"/>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4" name="Line 2238"/>
              <p:cNvSpPr>
                <a:spLocks noChangeShapeType="1"/>
              </p:cNvSpPr>
              <p:nvPr/>
            </p:nvSpPr>
            <p:spPr bwMode="auto">
              <a:xfrm flipH="1">
                <a:off x="3799" y="3747"/>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5" name="Line 2239"/>
              <p:cNvSpPr>
                <a:spLocks noChangeShapeType="1"/>
              </p:cNvSpPr>
              <p:nvPr/>
            </p:nvSpPr>
            <p:spPr bwMode="auto">
              <a:xfrm flipH="1">
                <a:off x="3799" y="3756"/>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6" name="Line 2240"/>
              <p:cNvSpPr>
                <a:spLocks noChangeShapeType="1"/>
              </p:cNvSpPr>
              <p:nvPr/>
            </p:nvSpPr>
            <p:spPr bwMode="auto">
              <a:xfrm flipH="1">
                <a:off x="3798" y="3766"/>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7" name="Line 2241"/>
              <p:cNvSpPr>
                <a:spLocks noChangeShapeType="1"/>
              </p:cNvSpPr>
              <p:nvPr/>
            </p:nvSpPr>
            <p:spPr bwMode="auto">
              <a:xfrm flipH="1">
                <a:off x="3797" y="3775"/>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8" name="Line 2242"/>
              <p:cNvSpPr>
                <a:spLocks noChangeShapeType="1"/>
              </p:cNvSpPr>
              <p:nvPr/>
            </p:nvSpPr>
            <p:spPr bwMode="auto">
              <a:xfrm flipH="1">
                <a:off x="3796" y="3784"/>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89" name="Line 2243"/>
              <p:cNvSpPr>
                <a:spLocks noChangeShapeType="1"/>
              </p:cNvSpPr>
              <p:nvPr/>
            </p:nvSpPr>
            <p:spPr bwMode="auto">
              <a:xfrm flipH="1">
                <a:off x="3796" y="3792"/>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0" name="Line 2244"/>
              <p:cNvSpPr>
                <a:spLocks noChangeShapeType="1"/>
              </p:cNvSpPr>
              <p:nvPr/>
            </p:nvSpPr>
            <p:spPr bwMode="auto">
              <a:xfrm flipH="1">
                <a:off x="3795" y="3800"/>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1" name="Line 2245"/>
              <p:cNvSpPr>
                <a:spLocks noChangeShapeType="1"/>
              </p:cNvSpPr>
              <p:nvPr/>
            </p:nvSpPr>
            <p:spPr bwMode="auto">
              <a:xfrm flipH="1">
                <a:off x="3795" y="3809"/>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2" name="Line 2246"/>
              <p:cNvSpPr>
                <a:spLocks noChangeShapeType="1"/>
              </p:cNvSpPr>
              <p:nvPr/>
            </p:nvSpPr>
            <p:spPr bwMode="auto">
              <a:xfrm flipH="1">
                <a:off x="3794" y="3817"/>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3" name="Line 2247"/>
              <p:cNvSpPr>
                <a:spLocks noChangeShapeType="1"/>
              </p:cNvSpPr>
              <p:nvPr/>
            </p:nvSpPr>
            <p:spPr bwMode="auto">
              <a:xfrm flipH="1">
                <a:off x="3794" y="3825"/>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4" name="Line 2248"/>
              <p:cNvSpPr>
                <a:spLocks noChangeShapeType="1"/>
              </p:cNvSpPr>
              <p:nvPr/>
            </p:nvSpPr>
            <p:spPr bwMode="auto">
              <a:xfrm flipH="1">
                <a:off x="3794" y="3834"/>
                <a:ext cx="1"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5" name="Line 2249"/>
              <p:cNvSpPr>
                <a:spLocks noChangeShapeType="1"/>
              </p:cNvSpPr>
              <p:nvPr/>
            </p:nvSpPr>
            <p:spPr bwMode="auto">
              <a:xfrm>
                <a:off x="3675" y="3841"/>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6" name="Line 2250"/>
              <p:cNvSpPr>
                <a:spLocks noChangeShapeType="1"/>
              </p:cNvSpPr>
              <p:nvPr/>
            </p:nvSpPr>
            <p:spPr bwMode="auto">
              <a:xfrm flipV="1">
                <a:off x="3627" y="3841"/>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7" name="Line 2251"/>
              <p:cNvSpPr>
                <a:spLocks noChangeShapeType="1"/>
              </p:cNvSpPr>
              <p:nvPr/>
            </p:nvSpPr>
            <p:spPr bwMode="auto">
              <a:xfrm>
                <a:off x="3627" y="3841"/>
                <a:ext cx="21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8" name="Line 2252"/>
              <p:cNvSpPr>
                <a:spLocks noChangeShapeType="1"/>
              </p:cNvSpPr>
              <p:nvPr/>
            </p:nvSpPr>
            <p:spPr bwMode="auto">
              <a:xfrm>
                <a:off x="3842" y="3841"/>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99" name="Line 2253"/>
              <p:cNvSpPr>
                <a:spLocks noChangeShapeType="1"/>
              </p:cNvSpPr>
              <p:nvPr/>
            </p:nvSpPr>
            <p:spPr bwMode="auto">
              <a:xfrm flipH="1">
                <a:off x="3627" y="3895"/>
                <a:ext cx="21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0" name="Line 2254"/>
              <p:cNvSpPr>
                <a:spLocks noChangeShapeType="1"/>
              </p:cNvSpPr>
              <p:nvPr/>
            </p:nvSpPr>
            <p:spPr bwMode="auto">
              <a:xfrm flipV="1">
                <a:off x="3930" y="2896"/>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1" name="Line 2255"/>
              <p:cNvSpPr>
                <a:spLocks noChangeShapeType="1"/>
              </p:cNvSpPr>
              <p:nvPr/>
            </p:nvSpPr>
            <p:spPr bwMode="auto">
              <a:xfrm flipV="1">
                <a:off x="3931" y="2887"/>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2" name="Line 2256"/>
              <p:cNvSpPr>
                <a:spLocks noChangeShapeType="1"/>
              </p:cNvSpPr>
              <p:nvPr/>
            </p:nvSpPr>
            <p:spPr bwMode="auto">
              <a:xfrm flipV="1">
                <a:off x="3933" y="2879"/>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3" name="Line 2257"/>
              <p:cNvSpPr>
                <a:spLocks noChangeShapeType="1"/>
              </p:cNvSpPr>
              <p:nvPr/>
            </p:nvSpPr>
            <p:spPr bwMode="auto">
              <a:xfrm flipV="1">
                <a:off x="3934" y="2871"/>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4" name="Line 2258"/>
              <p:cNvSpPr>
                <a:spLocks noChangeShapeType="1"/>
              </p:cNvSpPr>
              <p:nvPr/>
            </p:nvSpPr>
            <p:spPr bwMode="auto">
              <a:xfrm flipV="1">
                <a:off x="3935" y="2862"/>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5" name="Line 2259"/>
              <p:cNvSpPr>
                <a:spLocks noChangeShapeType="1"/>
              </p:cNvSpPr>
              <p:nvPr/>
            </p:nvSpPr>
            <p:spPr bwMode="auto">
              <a:xfrm flipV="1">
                <a:off x="3937" y="2852"/>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6" name="Line 2260"/>
              <p:cNvSpPr>
                <a:spLocks noChangeShapeType="1"/>
              </p:cNvSpPr>
              <p:nvPr/>
            </p:nvSpPr>
            <p:spPr bwMode="auto">
              <a:xfrm flipV="1">
                <a:off x="3938" y="2843"/>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7" name="Line 2261"/>
              <p:cNvSpPr>
                <a:spLocks noChangeShapeType="1"/>
              </p:cNvSpPr>
              <p:nvPr/>
            </p:nvSpPr>
            <p:spPr bwMode="auto">
              <a:xfrm flipV="1">
                <a:off x="3939" y="2833"/>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8" name="Line 2262"/>
              <p:cNvSpPr>
                <a:spLocks noChangeShapeType="1"/>
              </p:cNvSpPr>
              <p:nvPr/>
            </p:nvSpPr>
            <p:spPr bwMode="auto">
              <a:xfrm flipV="1">
                <a:off x="3940" y="2822"/>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09" name="Line 2263"/>
              <p:cNvSpPr>
                <a:spLocks noChangeShapeType="1"/>
              </p:cNvSpPr>
              <p:nvPr/>
            </p:nvSpPr>
            <p:spPr bwMode="auto">
              <a:xfrm flipV="1">
                <a:off x="3941" y="2811"/>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0" name="Line 2264"/>
              <p:cNvSpPr>
                <a:spLocks noChangeShapeType="1"/>
              </p:cNvSpPr>
              <p:nvPr/>
            </p:nvSpPr>
            <p:spPr bwMode="auto">
              <a:xfrm flipV="1">
                <a:off x="3941" y="2799"/>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1" name="Line 2265"/>
              <p:cNvSpPr>
                <a:spLocks noChangeShapeType="1"/>
              </p:cNvSpPr>
              <p:nvPr/>
            </p:nvSpPr>
            <p:spPr bwMode="auto">
              <a:xfrm flipV="1">
                <a:off x="3942" y="2788"/>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2" name="Line 2266"/>
              <p:cNvSpPr>
                <a:spLocks noChangeShapeType="1"/>
              </p:cNvSpPr>
              <p:nvPr/>
            </p:nvSpPr>
            <p:spPr bwMode="auto">
              <a:xfrm flipV="1">
                <a:off x="3942" y="2775"/>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3" name="Line 2267"/>
              <p:cNvSpPr>
                <a:spLocks noChangeShapeType="1"/>
              </p:cNvSpPr>
              <p:nvPr/>
            </p:nvSpPr>
            <p:spPr bwMode="auto">
              <a:xfrm flipV="1">
                <a:off x="3943" y="2763"/>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4" name="Line 2268"/>
              <p:cNvSpPr>
                <a:spLocks noChangeShapeType="1"/>
              </p:cNvSpPr>
              <p:nvPr/>
            </p:nvSpPr>
            <p:spPr bwMode="auto">
              <a:xfrm flipV="1">
                <a:off x="3943" y="2751"/>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5" name="Line 2269"/>
              <p:cNvSpPr>
                <a:spLocks noChangeShapeType="1"/>
              </p:cNvSpPr>
              <p:nvPr/>
            </p:nvSpPr>
            <p:spPr bwMode="auto">
              <a:xfrm flipV="1">
                <a:off x="3944" y="2738"/>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6" name="Line 2270"/>
              <p:cNvSpPr>
                <a:spLocks noChangeShapeType="1"/>
              </p:cNvSpPr>
              <p:nvPr/>
            </p:nvSpPr>
            <p:spPr bwMode="auto">
              <a:xfrm flipV="1">
                <a:off x="3812" y="2871"/>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7" name="Line 2271"/>
              <p:cNvSpPr>
                <a:spLocks noChangeShapeType="1"/>
              </p:cNvSpPr>
              <p:nvPr/>
            </p:nvSpPr>
            <p:spPr bwMode="auto">
              <a:xfrm flipV="1">
                <a:off x="3814" y="2861"/>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8" name="Line 2272"/>
              <p:cNvSpPr>
                <a:spLocks noChangeShapeType="1"/>
              </p:cNvSpPr>
              <p:nvPr/>
            </p:nvSpPr>
            <p:spPr bwMode="auto">
              <a:xfrm flipV="1">
                <a:off x="3815" y="2851"/>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19" name="Line 2273"/>
              <p:cNvSpPr>
                <a:spLocks noChangeShapeType="1"/>
              </p:cNvSpPr>
              <p:nvPr/>
            </p:nvSpPr>
            <p:spPr bwMode="auto">
              <a:xfrm flipV="1">
                <a:off x="3816" y="2842"/>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0" name="Line 2274"/>
              <p:cNvSpPr>
                <a:spLocks noChangeShapeType="1"/>
              </p:cNvSpPr>
              <p:nvPr/>
            </p:nvSpPr>
            <p:spPr bwMode="auto">
              <a:xfrm flipV="1">
                <a:off x="3817" y="2833"/>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1" name="Line 2275"/>
              <p:cNvSpPr>
                <a:spLocks noChangeShapeType="1"/>
              </p:cNvSpPr>
              <p:nvPr/>
            </p:nvSpPr>
            <p:spPr bwMode="auto">
              <a:xfrm flipV="1">
                <a:off x="3818" y="2823"/>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2" name="Line 2276"/>
              <p:cNvSpPr>
                <a:spLocks noChangeShapeType="1"/>
              </p:cNvSpPr>
              <p:nvPr/>
            </p:nvSpPr>
            <p:spPr bwMode="auto">
              <a:xfrm flipV="1">
                <a:off x="3819" y="2814"/>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3" name="Line 2277"/>
              <p:cNvSpPr>
                <a:spLocks noChangeShapeType="1"/>
              </p:cNvSpPr>
              <p:nvPr/>
            </p:nvSpPr>
            <p:spPr bwMode="auto">
              <a:xfrm flipV="1">
                <a:off x="3820" y="2805"/>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4" name="Line 2278"/>
              <p:cNvSpPr>
                <a:spLocks noChangeShapeType="1"/>
              </p:cNvSpPr>
              <p:nvPr/>
            </p:nvSpPr>
            <p:spPr bwMode="auto">
              <a:xfrm flipV="1">
                <a:off x="3821" y="2796"/>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5" name="Line 2279"/>
              <p:cNvSpPr>
                <a:spLocks noChangeShapeType="1"/>
              </p:cNvSpPr>
              <p:nvPr/>
            </p:nvSpPr>
            <p:spPr bwMode="auto">
              <a:xfrm flipV="1">
                <a:off x="3821" y="2787"/>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6" name="Line 2280"/>
              <p:cNvSpPr>
                <a:spLocks noChangeShapeType="1"/>
              </p:cNvSpPr>
              <p:nvPr/>
            </p:nvSpPr>
            <p:spPr bwMode="auto">
              <a:xfrm flipV="1">
                <a:off x="3822" y="2779"/>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7" name="Line 2281"/>
              <p:cNvSpPr>
                <a:spLocks noChangeShapeType="1"/>
              </p:cNvSpPr>
              <p:nvPr/>
            </p:nvSpPr>
            <p:spPr bwMode="auto">
              <a:xfrm flipV="1">
                <a:off x="3823" y="2771"/>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8" name="Line 2282"/>
              <p:cNvSpPr>
                <a:spLocks noChangeShapeType="1"/>
              </p:cNvSpPr>
              <p:nvPr/>
            </p:nvSpPr>
            <p:spPr bwMode="auto">
              <a:xfrm flipV="1">
                <a:off x="3823" y="2763"/>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29" name="Line 2283"/>
              <p:cNvSpPr>
                <a:spLocks noChangeShapeType="1"/>
              </p:cNvSpPr>
              <p:nvPr/>
            </p:nvSpPr>
            <p:spPr bwMode="auto">
              <a:xfrm flipV="1">
                <a:off x="3823" y="2754"/>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0" name="Line 2284"/>
              <p:cNvSpPr>
                <a:spLocks noChangeShapeType="1"/>
              </p:cNvSpPr>
              <p:nvPr/>
            </p:nvSpPr>
            <p:spPr bwMode="auto">
              <a:xfrm flipV="1">
                <a:off x="3824" y="2746"/>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1" name="Line 2285"/>
              <p:cNvSpPr>
                <a:spLocks noChangeShapeType="1"/>
              </p:cNvSpPr>
              <p:nvPr/>
            </p:nvSpPr>
            <p:spPr bwMode="auto">
              <a:xfrm flipV="1">
                <a:off x="3824" y="2738"/>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2" name="Line 2286"/>
              <p:cNvSpPr>
                <a:spLocks noChangeShapeType="1"/>
              </p:cNvSpPr>
              <p:nvPr/>
            </p:nvSpPr>
            <p:spPr bwMode="auto">
              <a:xfrm flipH="1">
                <a:off x="3825" y="2738"/>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3" name="Line 2287"/>
              <p:cNvSpPr>
                <a:spLocks noChangeShapeType="1"/>
              </p:cNvSpPr>
              <p:nvPr/>
            </p:nvSpPr>
            <p:spPr bwMode="auto">
              <a:xfrm flipH="1" flipV="1">
                <a:off x="3929" y="2889"/>
                <a:ext cx="1" cy="1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4" name="Line 2288"/>
              <p:cNvSpPr>
                <a:spLocks noChangeShapeType="1"/>
              </p:cNvSpPr>
              <p:nvPr/>
            </p:nvSpPr>
            <p:spPr bwMode="auto">
              <a:xfrm flipH="1" flipV="1">
                <a:off x="3927" y="2875"/>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5" name="Line 2289"/>
              <p:cNvSpPr>
                <a:spLocks noChangeShapeType="1"/>
              </p:cNvSpPr>
              <p:nvPr/>
            </p:nvSpPr>
            <p:spPr bwMode="auto">
              <a:xfrm flipH="1" flipV="1">
                <a:off x="3926" y="2862"/>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6" name="Line 2290"/>
              <p:cNvSpPr>
                <a:spLocks noChangeShapeType="1"/>
              </p:cNvSpPr>
              <p:nvPr/>
            </p:nvSpPr>
            <p:spPr bwMode="auto">
              <a:xfrm flipH="1" flipV="1">
                <a:off x="3924" y="2848"/>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7" name="Line 2291"/>
              <p:cNvSpPr>
                <a:spLocks noChangeShapeType="1"/>
              </p:cNvSpPr>
              <p:nvPr/>
            </p:nvSpPr>
            <p:spPr bwMode="auto">
              <a:xfrm flipH="1" flipV="1">
                <a:off x="3922" y="2835"/>
                <a:ext cx="2"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8" name="Line 2292"/>
              <p:cNvSpPr>
                <a:spLocks noChangeShapeType="1"/>
              </p:cNvSpPr>
              <p:nvPr/>
            </p:nvSpPr>
            <p:spPr bwMode="auto">
              <a:xfrm flipH="1" flipV="1">
                <a:off x="3920" y="2823"/>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39" name="Line 2293"/>
              <p:cNvSpPr>
                <a:spLocks noChangeShapeType="1"/>
              </p:cNvSpPr>
              <p:nvPr/>
            </p:nvSpPr>
            <p:spPr bwMode="auto">
              <a:xfrm flipH="1" flipV="1">
                <a:off x="3918" y="2811"/>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0" name="Line 2294"/>
              <p:cNvSpPr>
                <a:spLocks noChangeShapeType="1"/>
              </p:cNvSpPr>
              <p:nvPr/>
            </p:nvSpPr>
            <p:spPr bwMode="auto">
              <a:xfrm flipH="1" flipV="1">
                <a:off x="3915" y="2800"/>
                <a:ext cx="3"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1" name="Line 2295"/>
              <p:cNvSpPr>
                <a:spLocks noChangeShapeType="1"/>
              </p:cNvSpPr>
              <p:nvPr/>
            </p:nvSpPr>
            <p:spPr bwMode="auto">
              <a:xfrm flipH="1" flipV="1">
                <a:off x="3912" y="2790"/>
                <a:ext cx="3"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2" name="Line 2296"/>
              <p:cNvSpPr>
                <a:spLocks noChangeShapeType="1"/>
              </p:cNvSpPr>
              <p:nvPr/>
            </p:nvSpPr>
            <p:spPr bwMode="auto">
              <a:xfrm flipH="1" flipV="1">
                <a:off x="3909" y="2782"/>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3" name="Line 2297"/>
              <p:cNvSpPr>
                <a:spLocks noChangeShapeType="1"/>
              </p:cNvSpPr>
              <p:nvPr/>
            </p:nvSpPr>
            <p:spPr bwMode="auto">
              <a:xfrm flipH="1" flipV="1">
                <a:off x="3906" y="2774"/>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4" name="Line 2298"/>
              <p:cNvSpPr>
                <a:spLocks noChangeShapeType="1"/>
              </p:cNvSpPr>
              <p:nvPr/>
            </p:nvSpPr>
            <p:spPr bwMode="auto">
              <a:xfrm flipH="1" flipV="1">
                <a:off x="3902" y="2768"/>
                <a:ext cx="4" cy="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5" name="Line 2299"/>
              <p:cNvSpPr>
                <a:spLocks noChangeShapeType="1"/>
              </p:cNvSpPr>
              <p:nvPr/>
            </p:nvSpPr>
            <p:spPr bwMode="auto">
              <a:xfrm flipH="1" flipV="1">
                <a:off x="3897" y="2763"/>
                <a:ext cx="5"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6" name="Line 2300"/>
              <p:cNvSpPr>
                <a:spLocks noChangeShapeType="1"/>
              </p:cNvSpPr>
              <p:nvPr/>
            </p:nvSpPr>
            <p:spPr bwMode="auto">
              <a:xfrm flipH="1" flipV="1">
                <a:off x="3893" y="2760"/>
                <a:ext cx="4"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7" name="Line 2301"/>
              <p:cNvSpPr>
                <a:spLocks noChangeShapeType="1"/>
              </p:cNvSpPr>
              <p:nvPr/>
            </p:nvSpPr>
            <p:spPr bwMode="auto">
              <a:xfrm flipH="1" flipV="1">
                <a:off x="3888" y="2759"/>
                <a:ext cx="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8" name="Line 2302"/>
              <p:cNvSpPr>
                <a:spLocks noChangeShapeType="1"/>
              </p:cNvSpPr>
              <p:nvPr/>
            </p:nvSpPr>
            <p:spPr bwMode="auto">
              <a:xfrm flipH="1">
                <a:off x="3882" y="2759"/>
                <a:ext cx="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49" name="Line 2303"/>
              <p:cNvSpPr>
                <a:spLocks noChangeShapeType="1"/>
              </p:cNvSpPr>
              <p:nvPr/>
            </p:nvSpPr>
            <p:spPr bwMode="auto">
              <a:xfrm flipH="1">
                <a:off x="3877" y="2759"/>
                <a:ext cx="5"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0" name="Line 2304"/>
              <p:cNvSpPr>
                <a:spLocks noChangeShapeType="1"/>
              </p:cNvSpPr>
              <p:nvPr/>
            </p:nvSpPr>
            <p:spPr bwMode="auto">
              <a:xfrm flipH="1">
                <a:off x="3871" y="2761"/>
                <a:ext cx="6"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1" name="Line 2305"/>
              <p:cNvSpPr>
                <a:spLocks noChangeShapeType="1"/>
              </p:cNvSpPr>
              <p:nvPr/>
            </p:nvSpPr>
            <p:spPr bwMode="auto">
              <a:xfrm flipH="1">
                <a:off x="3865" y="2766"/>
                <a:ext cx="6"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2" name="Line 2306"/>
              <p:cNvSpPr>
                <a:spLocks noChangeShapeType="1"/>
              </p:cNvSpPr>
              <p:nvPr/>
            </p:nvSpPr>
            <p:spPr bwMode="auto">
              <a:xfrm flipH="1">
                <a:off x="3858" y="2771"/>
                <a:ext cx="7"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3" name="Line 2307"/>
              <p:cNvSpPr>
                <a:spLocks noChangeShapeType="1"/>
              </p:cNvSpPr>
              <p:nvPr/>
            </p:nvSpPr>
            <p:spPr bwMode="auto">
              <a:xfrm flipH="1">
                <a:off x="3852" y="2778"/>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4" name="Line 2308"/>
              <p:cNvSpPr>
                <a:spLocks noChangeShapeType="1"/>
              </p:cNvSpPr>
              <p:nvPr/>
            </p:nvSpPr>
            <p:spPr bwMode="auto">
              <a:xfrm flipH="1">
                <a:off x="3847" y="2785"/>
                <a:ext cx="5"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5" name="Line 2309"/>
              <p:cNvSpPr>
                <a:spLocks noChangeShapeType="1"/>
              </p:cNvSpPr>
              <p:nvPr/>
            </p:nvSpPr>
            <p:spPr bwMode="auto">
              <a:xfrm flipH="1">
                <a:off x="3841" y="2793"/>
                <a:ext cx="6"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6" name="Line 2310"/>
              <p:cNvSpPr>
                <a:spLocks noChangeShapeType="1"/>
              </p:cNvSpPr>
              <p:nvPr/>
            </p:nvSpPr>
            <p:spPr bwMode="auto">
              <a:xfrm flipH="1">
                <a:off x="3836" y="2802"/>
                <a:ext cx="5"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7" name="Line 2311"/>
              <p:cNvSpPr>
                <a:spLocks noChangeShapeType="1"/>
              </p:cNvSpPr>
              <p:nvPr/>
            </p:nvSpPr>
            <p:spPr bwMode="auto">
              <a:xfrm flipH="1">
                <a:off x="3832" y="2811"/>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8" name="Line 2312"/>
              <p:cNvSpPr>
                <a:spLocks noChangeShapeType="1"/>
              </p:cNvSpPr>
              <p:nvPr/>
            </p:nvSpPr>
            <p:spPr bwMode="auto">
              <a:xfrm flipH="1">
                <a:off x="3828" y="2820"/>
                <a:ext cx="4"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59" name="Line 2313"/>
              <p:cNvSpPr>
                <a:spLocks noChangeShapeType="1"/>
              </p:cNvSpPr>
              <p:nvPr/>
            </p:nvSpPr>
            <p:spPr bwMode="auto">
              <a:xfrm flipH="1">
                <a:off x="3825" y="2828"/>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0" name="Line 2314"/>
              <p:cNvSpPr>
                <a:spLocks noChangeShapeType="1"/>
              </p:cNvSpPr>
              <p:nvPr/>
            </p:nvSpPr>
            <p:spPr bwMode="auto">
              <a:xfrm flipH="1">
                <a:off x="3822" y="2837"/>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1" name="Line 2315"/>
              <p:cNvSpPr>
                <a:spLocks noChangeShapeType="1"/>
              </p:cNvSpPr>
              <p:nvPr/>
            </p:nvSpPr>
            <p:spPr bwMode="auto">
              <a:xfrm flipH="1">
                <a:off x="3819" y="2846"/>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2" name="Line 2316"/>
              <p:cNvSpPr>
                <a:spLocks noChangeShapeType="1"/>
              </p:cNvSpPr>
              <p:nvPr/>
            </p:nvSpPr>
            <p:spPr bwMode="auto">
              <a:xfrm flipH="1">
                <a:off x="3817" y="2854"/>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3" name="Line 2317"/>
              <p:cNvSpPr>
                <a:spLocks noChangeShapeType="1"/>
              </p:cNvSpPr>
              <p:nvPr/>
            </p:nvSpPr>
            <p:spPr bwMode="auto">
              <a:xfrm flipH="1">
                <a:off x="3815" y="2863"/>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4" name="Line 2318"/>
              <p:cNvSpPr>
                <a:spLocks noChangeShapeType="1"/>
              </p:cNvSpPr>
              <p:nvPr/>
            </p:nvSpPr>
            <p:spPr bwMode="auto">
              <a:xfrm flipH="1">
                <a:off x="3812" y="2872"/>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5" name="Line 2319"/>
              <p:cNvSpPr>
                <a:spLocks noChangeShapeType="1"/>
              </p:cNvSpPr>
              <p:nvPr/>
            </p:nvSpPr>
            <p:spPr bwMode="auto">
              <a:xfrm>
                <a:off x="3689" y="3676"/>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6" name="Line 2320"/>
              <p:cNvSpPr>
                <a:spLocks noChangeShapeType="1"/>
              </p:cNvSpPr>
              <p:nvPr/>
            </p:nvSpPr>
            <p:spPr bwMode="auto">
              <a:xfrm>
                <a:off x="3690" y="3690"/>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7" name="Line 2321"/>
              <p:cNvSpPr>
                <a:spLocks noChangeShapeType="1"/>
              </p:cNvSpPr>
              <p:nvPr/>
            </p:nvSpPr>
            <p:spPr bwMode="auto">
              <a:xfrm>
                <a:off x="3692" y="3704"/>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8" name="Line 2322"/>
              <p:cNvSpPr>
                <a:spLocks noChangeShapeType="1"/>
              </p:cNvSpPr>
              <p:nvPr/>
            </p:nvSpPr>
            <p:spPr bwMode="auto">
              <a:xfrm>
                <a:off x="3693" y="3718"/>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69" name="Line 2323"/>
              <p:cNvSpPr>
                <a:spLocks noChangeShapeType="1"/>
              </p:cNvSpPr>
              <p:nvPr/>
            </p:nvSpPr>
            <p:spPr bwMode="auto">
              <a:xfrm>
                <a:off x="3695" y="3732"/>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0" name="Line 2324"/>
              <p:cNvSpPr>
                <a:spLocks noChangeShapeType="1"/>
              </p:cNvSpPr>
              <p:nvPr/>
            </p:nvSpPr>
            <p:spPr bwMode="auto">
              <a:xfrm>
                <a:off x="3696" y="3745"/>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1" name="Line 2325"/>
              <p:cNvSpPr>
                <a:spLocks noChangeShapeType="1"/>
              </p:cNvSpPr>
              <p:nvPr/>
            </p:nvSpPr>
            <p:spPr bwMode="auto">
              <a:xfrm>
                <a:off x="3698" y="3757"/>
                <a:ext cx="3"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2" name="Line 2326"/>
              <p:cNvSpPr>
                <a:spLocks noChangeShapeType="1"/>
              </p:cNvSpPr>
              <p:nvPr/>
            </p:nvSpPr>
            <p:spPr bwMode="auto">
              <a:xfrm>
                <a:off x="3701" y="3769"/>
                <a:ext cx="2"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3" name="Line 2327"/>
              <p:cNvSpPr>
                <a:spLocks noChangeShapeType="1"/>
              </p:cNvSpPr>
              <p:nvPr/>
            </p:nvSpPr>
            <p:spPr bwMode="auto">
              <a:xfrm>
                <a:off x="3703" y="3779"/>
                <a:ext cx="3"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4" name="Line 2328"/>
              <p:cNvSpPr>
                <a:spLocks noChangeShapeType="1"/>
              </p:cNvSpPr>
              <p:nvPr/>
            </p:nvSpPr>
            <p:spPr bwMode="auto">
              <a:xfrm>
                <a:off x="3706" y="3789"/>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5" name="Line 2329"/>
              <p:cNvSpPr>
                <a:spLocks noChangeShapeType="1"/>
              </p:cNvSpPr>
              <p:nvPr/>
            </p:nvSpPr>
            <p:spPr bwMode="auto">
              <a:xfrm>
                <a:off x="3709" y="3798"/>
                <a:ext cx="4"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6" name="Line 2330"/>
              <p:cNvSpPr>
                <a:spLocks noChangeShapeType="1"/>
              </p:cNvSpPr>
              <p:nvPr/>
            </p:nvSpPr>
            <p:spPr bwMode="auto">
              <a:xfrm>
                <a:off x="3713" y="3805"/>
                <a:ext cx="4"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7" name="Line 2331"/>
              <p:cNvSpPr>
                <a:spLocks noChangeShapeType="1"/>
              </p:cNvSpPr>
              <p:nvPr/>
            </p:nvSpPr>
            <p:spPr bwMode="auto">
              <a:xfrm>
                <a:off x="3717" y="3812"/>
                <a:ext cx="4"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8" name="Line 2332"/>
              <p:cNvSpPr>
                <a:spLocks noChangeShapeType="1"/>
              </p:cNvSpPr>
              <p:nvPr/>
            </p:nvSpPr>
            <p:spPr bwMode="auto">
              <a:xfrm>
                <a:off x="3721" y="3816"/>
                <a:ext cx="5"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79" name="Line 2333"/>
              <p:cNvSpPr>
                <a:spLocks noChangeShapeType="1"/>
              </p:cNvSpPr>
              <p:nvPr/>
            </p:nvSpPr>
            <p:spPr bwMode="auto">
              <a:xfrm>
                <a:off x="3726" y="3819"/>
                <a:ext cx="5"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0" name="Line 2334"/>
              <p:cNvSpPr>
                <a:spLocks noChangeShapeType="1"/>
              </p:cNvSpPr>
              <p:nvPr/>
            </p:nvSpPr>
            <p:spPr bwMode="auto">
              <a:xfrm flipV="1">
                <a:off x="3731" y="3820"/>
                <a:ext cx="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1" name="Line 2335"/>
              <p:cNvSpPr>
                <a:spLocks noChangeShapeType="1"/>
              </p:cNvSpPr>
              <p:nvPr/>
            </p:nvSpPr>
            <p:spPr bwMode="auto">
              <a:xfrm flipV="1">
                <a:off x="3736" y="3818"/>
                <a:ext cx="6"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2" name="Line 2336"/>
              <p:cNvSpPr>
                <a:spLocks noChangeShapeType="1"/>
              </p:cNvSpPr>
              <p:nvPr/>
            </p:nvSpPr>
            <p:spPr bwMode="auto">
              <a:xfrm flipV="1">
                <a:off x="3742" y="3814"/>
                <a:ext cx="6"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3" name="Line 2337"/>
              <p:cNvSpPr>
                <a:spLocks noChangeShapeType="1"/>
              </p:cNvSpPr>
              <p:nvPr/>
            </p:nvSpPr>
            <p:spPr bwMode="auto">
              <a:xfrm flipV="1">
                <a:off x="3748" y="3809"/>
                <a:ext cx="6"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4" name="Line 2338"/>
              <p:cNvSpPr>
                <a:spLocks noChangeShapeType="1"/>
              </p:cNvSpPr>
              <p:nvPr/>
            </p:nvSpPr>
            <p:spPr bwMode="auto">
              <a:xfrm flipV="1">
                <a:off x="3754" y="3802"/>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5" name="Line 2339"/>
              <p:cNvSpPr>
                <a:spLocks noChangeShapeType="1"/>
              </p:cNvSpPr>
              <p:nvPr/>
            </p:nvSpPr>
            <p:spPr bwMode="auto">
              <a:xfrm flipV="1">
                <a:off x="3760" y="3794"/>
                <a:ext cx="6"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6" name="Line 2340"/>
              <p:cNvSpPr>
                <a:spLocks noChangeShapeType="1"/>
              </p:cNvSpPr>
              <p:nvPr/>
            </p:nvSpPr>
            <p:spPr bwMode="auto">
              <a:xfrm flipV="1">
                <a:off x="3766" y="3787"/>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7" name="Line 2341"/>
              <p:cNvSpPr>
                <a:spLocks noChangeShapeType="1"/>
              </p:cNvSpPr>
              <p:nvPr/>
            </p:nvSpPr>
            <p:spPr bwMode="auto">
              <a:xfrm flipV="1">
                <a:off x="3772" y="3777"/>
                <a:ext cx="5"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8" name="Line 2342"/>
              <p:cNvSpPr>
                <a:spLocks noChangeShapeType="1"/>
              </p:cNvSpPr>
              <p:nvPr/>
            </p:nvSpPr>
            <p:spPr bwMode="auto">
              <a:xfrm flipV="1">
                <a:off x="3777" y="3769"/>
                <a:ext cx="5"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89" name="Line 2343"/>
              <p:cNvSpPr>
                <a:spLocks noChangeShapeType="1"/>
              </p:cNvSpPr>
              <p:nvPr/>
            </p:nvSpPr>
            <p:spPr bwMode="auto">
              <a:xfrm flipV="1">
                <a:off x="3782" y="3760"/>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0" name="Line 2344"/>
              <p:cNvSpPr>
                <a:spLocks noChangeShapeType="1"/>
              </p:cNvSpPr>
              <p:nvPr/>
            </p:nvSpPr>
            <p:spPr bwMode="auto">
              <a:xfrm flipV="1">
                <a:off x="3786" y="3751"/>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1" name="Line 2345"/>
              <p:cNvSpPr>
                <a:spLocks noChangeShapeType="1"/>
              </p:cNvSpPr>
              <p:nvPr/>
            </p:nvSpPr>
            <p:spPr bwMode="auto">
              <a:xfrm flipV="1">
                <a:off x="3790" y="3743"/>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2" name="Line 2346"/>
              <p:cNvSpPr>
                <a:spLocks noChangeShapeType="1"/>
              </p:cNvSpPr>
              <p:nvPr/>
            </p:nvSpPr>
            <p:spPr bwMode="auto">
              <a:xfrm flipV="1">
                <a:off x="3793" y="3734"/>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3" name="Line 2347"/>
              <p:cNvSpPr>
                <a:spLocks noChangeShapeType="1"/>
              </p:cNvSpPr>
              <p:nvPr/>
            </p:nvSpPr>
            <p:spPr bwMode="auto">
              <a:xfrm flipV="1">
                <a:off x="3796" y="3725"/>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4" name="Line 2348"/>
              <p:cNvSpPr>
                <a:spLocks noChangeShapeType="1"/>
              </p:cNvSpPr>
              <p:nvPr/>
            </p:nvSpPr>
            <p:spPr bwMode="auto">
              <a:xfrm flipV="1">
                <a:off x="3799" y="3717"/>
                <a:ext cx="2"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5" name="Line 2349"/>
              <p:cNvSpPr>
                <a:spLocks noChangeShapeType="1"/>
              </p:cNvSpPr>
              <p:nvPr/>
            </p:nvSpPr>
            <p:spPr bwMode="auto">
              <a:xfrm flipV="1">
                <a:off x="3801" y="3708"/>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6" name="Line 2350"/>
              <p:cNvSpPr>
                <a:spLocks noChangeShapeType="1"/>
              </p:cNvSpPr>
              <p:nvPr/>
            </p:nvSpPr>
            <p:spPr bwMode="auto">
              <a:xfrm flipV="1">
                <a:off x="3804" y="3699"/>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7" name="Line 2351"/>
              <p:cNvSpPr>
                <a:spLocks noChangeShapeType="1"/>
              </p:cNvSpPr>
              <p:nvPr/>
            </p:nvSpPr>
            <p:spPr bwMode="auto">
              <a:xfrm flipV="1">
                <a:off x="3689" y="2880"/>
                <a:ext cx="123" cy="79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8" name="Line 2352"/>
              <p:cNvSpPr>
                <a:spLocks noChangeShapeType="1"/>
              </p:cNvSpPr>
              <p:nvPr/>
            </p:nvSpPr>
            <p:spPr bwMode="auto">
              <a:xfrm flipV="1">
                <a:off x="3806" y="2904"/>
                <a:ext cx="124" cy="79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299" name="Line 2353"/>
              <p:cNvSpPr>
                <a:spLocks noChangeShapeType="1"/>
              </p:cNvSpPr>
              <p:nvPr/>
            </p:nvSpPr>
            <p:spPr bwMode="auto">
              <a:xfrm flipH="1">
                <a:off x="5118" y="3676"/>
                <a:ext cx="2"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0" name="Line 2354"/>
              <p:cNvSpPr>
                <a:spLocks noChangeShapeType="1"/>
              </p:cNvSpPr>
              <p:nvPr/>
            </p:nvSpPr>
            <p:spPr bwMode="auto">
              <a:xfrm flipH="1">
                <a:off x="5117" y="3684"/>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1" name="Line 2355"/>
              <p:cNvSpPr>
                <a:spLocks noChangeShapeType="1"/>
              </p:cNvSpPr>
              <p:nvPr/>
            </p:nvSpPr>
            <p:spPr bwMode="auto">
              <a:xfrm flipH="1">
                <a:off x="5115" y="3692"/>
                <a:ext cx="2"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2" name="Line 2356"/>
              <p:cNvSpPr>
                <a:spLocks noChangeShapeType="1"/>
              </p:cNvSpPr>
              <p:nvPr/>
            </p:nvSpPr>
            <p:spPr bwMode="auto">
              <a:xfrm flipH="1">
                <a:off x="5114" y="3700"/>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3" name="Line 2357"/>
              <p:cNvSpPr>
                <a:spLocks noChangeShapeType="1"/>
              </p:cNvSpPr>
              <p:nvPr/>
            </p:nvSpPr>
            <p:spPr bwMode="auto">
              <a:xfrm flipH="1">
                <a:off x="5113" y="3709"/>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4" name="Line 2358"/>
              <p:cNvSpPr>
                <a:spLocks noChangeShapeType="1"/>
              </p:cNvSpPr>
              <p:nvPr/>
            </p:nvSpPr>
            <p:spPr bwMode="auto">
              <a:xfrm flipH="1">
                <a:off x="5112" y="3718"/>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5" name="Line 2359"/>
              <p:cNvSpPr>
                <a:spLocks noChangeShapeType="1"/>
              </p:cNvSpPr>
              <p:nvPr/>
            </p:nvSpPr>
            <p:spPr bwMode="auto">
              <a:xfrm flipH="1">
                <a:off x="5111" y="3727"/>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6" name="Line 2360"/>
              <p:cNvSpPr>
                <a:spLocks noChangeShapeType="1"/>
              </p:cNvSpPr>
              <p:nvPr/>
            </p:nvSpPr>
            <p:spPr bwMode="auto">
              <a:xfrm flipH="1">
                <a:off x="5110" y="3736"/>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7" name="Line 2361"/>
              <p:cNvSpPr>
                <a:spLocks noChangeShapeType="1"/>
              </p:cNvSpPr>
              <p:nvPr/>
            </p:nvSpPr>
            <p:spPr bwMode="auto">
              <a:xfrm flipH="1">
                <a:off x="5109" y="3747"/>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8" name="Line 2362"/>
              <p:cNvSpPr>
                <a:spLocks noChangeShapeType="1"/>
              </p:cNvSpPr>
              <p:nvPr/>
            </p:nvSpPr>
            <p:spPr bwMode="auto">
              <a:xfrm flipH="1">
                <a:off x="5108" y="3758"/>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09" name="Line 2363"/>
              <p:cNvSpPr>
                <a:spLocks noChangeShapeType="1"/>
              </p:cNvSpPr>
              <p:nvPr/>
            </p:nvSpPr>
            <p:spPr bwMode="auto">
              <a:xfrm flipH="1">
                <a:off x="5108" y="3768"/>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0" name="Line 2364"/>
              <p:cNvSpPr>
                <a:spLocks noChangeShapeType="1"/>
              </p:cNvSpPr>
              <p:nvPr/>
            </p:nvSpPr>
            <p:spPr bwMode="auto">
              <a:xfrm flipH="1">
                <a:off x="5107" y="3780"/>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311" name="Line 2365"/>
              <p:cNvSpPr>
                <a:spLocks noChangeShapeType="1"/>
              </p:cNvSpPr>
              <p:nvPr/>
            </p:nvSpPr>
            <p:spPr bwMode="auto">
              <a:xfrm flipH="1">
                <a:off x="5107" y="3792"/>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5969" name="Line 2366"/>
            <p:cNvSpPr>
              <a:spLocks noChangeShapeType="1"/>
            </p:cNvSpPr>
            <p:nvPr/>
          </p:nvSpPr>
          <p:spPr bwMode="auto">
            <a:xfrm flipH="1">
              <a:off x="3281" y="4081"/>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0" name="Line 2367"/>
            <p:cNvSpPr>
              <a:spLocks noChangeShapeType="1"/>
            </p:cNvSpPr>
            <p:nvPr/>
          </p:nvSpPr>
          <p:spPr bwMode="auto">
            <a:xfrm flipH="1">
              <a:off x="3281" y="4094"/>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1" name="Line 2368"/>
            <p:cNvSpPr>
              <a:spLocks noChangeShapeType="1"/>
            </p:cNvSpPr>
            <p:nvPr/>
          </p:nvSpPr>
          <p:spPr bwMode="auto">
            <a:xfrm flipH="1">
              <a:off x="3281" y="4106"/>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2" name="Line 2369"/>
            <p:cNvSpPr>
              <a:spLocks noChangeShapeType="1"/>
            </p:cNvSpPr>
            <p:nvPr/>
          </p:nvSpPr>
          <p:spPr bwMode="auto">
            <a:xfrm flipH="1">
              <a:off x="3411" y="3976"/>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3" name="Line 2370"/>
            <p:cNvSpPr>
              <a:spLocks noChangeShapeType="1"/>
            </p:cNvSpPr>
            <p:nvPr/>
          </p:nvSpPr>
          <p:spPr bwMode="auto">
            <a:xfrm flipH="1">
              <a:off x="3410" y="3986"/>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4" name="Line 2371"/>
            <p:cNvSpPr>
              <a:spLocks noChangeShapeType="1"/>
            </p:cNvSpPr>
            <p:nvPr/>
          </p:nvSpPr>
          <p:spPr bwMode="auto">
            <a:xfrm flipH="1">
              <a:off x="3409" y="3995"/>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5" name="Line 2372"/>
            <p:cNvSpPr>
              <a:spLocks noChangeShapeType="1"/>
            </p:cNvSpPr>
            <p:nvPr/>
          </p:nvSpPr>
          <p:spPr bwMode="auto">
            <a:xfrm flipH="1">
              <a:off x="3408" y="4005"/>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6" name="Line 2373"/>
            <p:cNvSpPr>
              <a:spLocks noChangeShapeType="1"/>
            </p:cNvSpPr>
            <p:nvPr/>
          </p:nvSpPr>
          <p:spPr bwMode="auto">
            <a:xfrm flipH="1">
              <a:off x="3407" y="4015"/>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7" name="Line 2374"/>
            <p:cNvSpPr>
              <a:spLocks noChangeShapeType="1"/>
            </p:cNvSpPr>
            <p:nvPr/>
          </p:nvSpPr>
          <p:spPr bwMode="auto">
            <a:xfrm flipH="1">
              <a:off x="3406" y="4024"/>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8" name="Line 2375"/>
            <p:cNvSpPr>
              <a:spLocks noChangeShapeType="1"/>
            </p:cNvSpPr>
            <p:nvPr/>
          </p:nvSpPr>
          <p:spPr bwMode="auto">
            <a:xfrm flipH="1">
              <a:off x="3405" y="4033"/>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79" name="Line 2376"/>
            <p:cNvSpPr>
              <a:spLocks noChangeShapeType="1"/>
            </p:cNvSpPr>
            <p:nvPr/>
          </p:nvSpPr>
          <p:spPr bwMode="auto">
            <a:xfrm flipH="1">
              <a:off x="3404" y="4043"/>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0" name="Line 2377"/>
            <p:cNvSpPr>
              <a:spLocks noChangeShapeType="1"/>
            </p:cNvSpPr>
            <p:nvPr/>
          </p:nvSpPr>
          <p:spPr bwMode="auto">
            <a:xfrm flipH="1">
              <a:off x="3403" y="4052"/>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1" name="Line 2378"/>
            <p:cNvSpPr>
              <a:spLocks noChangeShapeType="1"/>
            </p:cNvSpPr>
            <p:nvPr/>
          </p:nvSpPr>
          <p:spPr bwMode="auto">
            <a:xfrm flipH="1">
              <a:off x="3403" y="4061"/>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2" name="Line 2379"/>
            <p:cNvSpPr>
              <a:spLocks noChangeShapeType="1"/>
            </p:cNvSpPr>
            <p:nvPr/>
          </p:nvSpPr>
          <p:spPr bwMode="auto">
            <a:xfrm flipH="1">
              <a:off x="3402" y="4069"/>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3" name="Line 2380"/>
            <p:cNvSpPr>
              <a:spLocks noChangeShapeType="1"/>
            </p:cNvSpPr>
            <p:nvPr/>
          </p:nvSpPr>
          <p:spPr bwMode="auto">
            <a:xfrm flipH="1">
              <a:off x="3402" y="4077"/>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4" name="Line 2381"/>
            <p:cNvSpPr>
              <a:spLocks noChangeShapeType="1"/>
            </p:cNvSpPr>
            <p:nvPr/>
          </p:nvSpPr>
          <p:spPr bwMode="auto">
            <a:xfrm flipH="1">
              <a:off x="3401" y="4086"/>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5" name="Line 2382"/>
            <p:cNvSpPr>
              <a:spLocks noChangeShapeType="1"/>
            </p:cNvSpPr>
            <p:nvPr/>
          </p:nvSpPr>
          <p:spPr bwMode="auto">
            <a:xfrm flipH="1">
              <a:off x="3401" y="4094"/>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6" name="Line 2383"/>
            <p:cNvSpPr>
              <a:spLocks noChangeShapeType="1"/>
            </p:cNvSpPr>
            <p:nvPr/>
          </p:nvSpPr>
          <p:spPr bwMode="auto">
            <a:xfrm flipH="1">
              <a:off x="3400" y="4102"/>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7" name="Line 2384"/>
            <p:cNvSpPr>
              <a:spLocks noChangeShapeType="1"/>
            </p:cNvSpPr>
            <p:nvPr/>
          </p:nvSpPr>
          <p:spPr bwMode="auto">
            <a:xfrm flipH="1">
              <a:off x="3400" y="4111"/>
              <a:ext cx="1"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8" name="Line 2385"/>
            <p:cNvSpPr>
              <a:spLocks noChangeShapeType="1"/>
            </p:cNvSpPr>
            <p:nvPr/>
          </p:nvSpPr>
          <p:spPr bwMode="auto">
            <a:xfrm>
              <a:off x="3281" y="4118"/>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89" name="Line 2386"/>
            <p:cNvSpPr>
              <a:spLocks noChangeShapeType="1"/>
            </p:cNvSpPr>
            <p:nvPr/>
          </p:nvSpPr>
          <p:spPr bwMode="auto">
            <a:xfrm flipV="1">
              <a:off x="3233" y="4118"/>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0" name="Line 2387"/>
            <p:cNvSpPr>
              <a:spLocks noChangeShapeType="1"/>
            </p:cNvSpPr>
            <p:nvPr/>
          </p:nvSpPr>
          <p:spPr bwMode="auto">
            <a:xfrm>
              <a:off x="3233" y="4118"/>
              <a:ext cx="21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1" name="Line 2388"/>
            <p:cNvSpPr>
              <a:spLocks noChangeShapeType="1"/>
            </p:cNvSpPr>
            <p:nvPr/>
          </p:nvSpPr>
          <p:spPr bwMode="auto">
            <a:xfrm>
              <a:off x="3447" y="4118"/>
              <a:ext cx="1" cy="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2" name="Line 2389"/>
            <p:cNvSpPr>
              <a:spLocks noChangeShapeType="1"/>
            </p:cNvSpPr>
            <p:nvPr/>
          </p:nvSpPr>
          <p:spPr bwMode="auto">
            <a:xfrm flipH="1">
              <a:off x="3233" y="4172"/>
              <a:ext cx="214"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3" name="Line 2390"/>
            <p:cNvSpPr>
              <a:spLocks noChangeShapeType="1"/>
            </p:cNvSpPr>
            <p:nvPr/>
          </p:nvSpPr>
          <p:spPr bwMode="auto">
            <a:xfrm flipV="1">
              <a:off x="3536" y="3173"/>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4" name="Line 2391"/>
            <p:cNvSpPr>
              <a:spLocks noChangeShapeType="1"/>
            </p:cNvSpPr>
            <p:nvPr/>
          </p:nvSpPr>
          <p:spPr bwMode="auto">
            <a:xfrm flipV="1">
              <a:off x="3537" y="3164"/>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5" name="Line 2392"/>
            <p:cNvSpPr>
              <a:spLocks noChangeShapeType="1"/>
            </p:cNvSpPr>
            <p:nvPr/>
          </p:nvSpPr>
          <p:spPr bwMode="auto">
            <a:xfrm flipV="1">
              <a:off x="3539" y="3156"/>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6" name="Line 2393"/>
            <p:cNvSpPr>
              <a:spLocks noChangeShapeType="1"/>
            </p:cNvSpPr>
            <p:nvPr/>
          </p:nvSpPr>
          <p:spPr bwMode="auto">
            <a:xfrm flipV="1">
              <a:off x="3540" y="3148"/>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7" name="Line 2394"/>
            <p:cNvSpPr>
              <a:spLocks noChangeShapeType="1"/>
            </p:cNvSpPr>
            <p:nvPr/>
          </p:nvSpPr>
          <p:spPr bwMode="auto">
            <a:xfrm flipV="1">
              <a:off x="3541" y="3139"/>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8" name="Line 2395"/>
            <p:cNvSpPr>
              <a:spLocks noChangeShapeType="1"/>
            </p:cNvSpPr>
            <p:nvPr/>
          </p:nvSpPr>
          <p:spPr bwMode="auto">
            <a:xfrm flipV="1">
              <a:off x="3543" y="3129"/>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999" name="Line 2396"/>
            <p:cNvSpPr>
              <a:spLocks noChangeShapeType="1"/>
            </p:cNvSpPr>
            <p:nvPr/>
          </p:nvSpPr>
          <p:spPr bwMode="auto">
            <a:xfrm flipV="1">
              <a:off x="3544" y="3120"/>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0" name="Line 2397"/>
            <p:cNvSpPr>
              <a:spLocks noChangeShapeType="1"/>
            </p:cNvSpPr>
            <p:nvPr/>
          </p:nvSpPr>
          <p:spPr bwMode="auto">
            <a:xfrm flipV="1">
              <a:off x="3545" y="3110"/>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1" name="Line 2398"/>
            <p:cNvSpPr>
              <a:spLocks noChangeShapeType="1"/>
            </p:cNvSpPr>
            <p:nvPr/>
          </p:nvSpPr>
          <p:spPr bwMode="auto">
            <a:xfrm flipV="1">
              <a:off x="3546" y="3099"/>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2" name="Line 2399"/>
            <p:cNvSpPr>
              <a:spLocks noChangeShapeType="1"/>
            </p:cNvSpPr>
            <p:nvPr/>
          </p:nvSpPr>
          <p:spPr bwMode="auto">
            <a:xfrm flipV="1">
              <a:off x="3546" y="3088"/>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3" name="Line 2400"/>
            <p:cNvSpPr>
              <a:spLocks noChangeShapeType="1"/>
            </p:cNvSpPr>
            <p:nvPr/>
          </p:nvSpPr>
          <p:spPr bwMode="auto">
            <a:xfrm flipV="1">
              <a:off x="3547" y="3076"/>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4" name="Line 2401"/>
            <p:cNvSpPr>
              <a:spLocks noChangeShapeType="1"/>
            </p:cNvSpPr>
            <p:nvPr/>
          </p:nvSpPr>
          <p:spPr bwMode="auto">
            <a:xfrm flipV="1">
              <a:off x="3548" y="3065"/>
              <a:ext cx="1"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5" name="Line 2402"/>
            <p:cNvSpPr>
              <a:spLocks noChangeShapeType="1"/>
            </p:cNvSpPr>
            <p:nvPr/>
          </p:nvSpPr>
          <p:spPr bwMode="auto">
            <a:xfrm flipV="1">
              <a:off x="3548" y="3052"/>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6" name="Line 2403"/>
            <p:cNvSpPr>
              <a:spLocks noChangeShapeType="1"/>
            </p:cNvSpPr>
            <p:nvPr/>
          </p:nvSpPr>
          <p:spPr bwMode="auto">
            <a:xfrm flipV="1">
              <a:off x="3549" y="3040"/>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7" name="Line 2404"/>
            <p:cNvSpPr>
              <a:spLocks noChangeShapeType="1"/>
            </p:cNvSpPr>
            <p:nvPr/>
          </p:nvSpPr>
          <p:spPr bwMode="auto">
            <a:xfrm flipV="1">
              <a:off x="3549" y="3028"/>
              <a:ext cx="1"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8" name="Line 2405"/>
            <p:cNvSpPr>
              <a:spLocks noChangeShapeType="1"/>
            </p:cNvSpPr>
            <p:nvPr/>
          </p:nvSpPr>
          <p:spPr bwMode="auto">
            <a:xfrm flipV="1">
              <a:off x="3549" y="3015"/>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09" name="Line 2406"/>
            <p:cNvSpPr>
              <a:spLocks noChangeShapeType="1"/>
            </p:cNvSpPr>
            <p:nvPr/>
          </p:nvSpPr>
          <p:spPr bwMode="auto">
            <a:xfrm flipV="1">
              <a:off x="3418" y="3148"/>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0" name="Line 2407"/>
            <p:cNvSpPr>
              <a:spLocks noChangeShapeType="1"/>
            </p:cNvSpPr>
            <p:nvPr/>
          </p:nvSpPr>
          <p:spPr bwMode="auto">
            <a:xfrm flipV="1">
              <a:off x="3419" y="3138"/>
              <a:ext cx="2"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1" name="Line 2408"/>
            <p:cNvSpPr>
              <a:spLocks noChangeShapeType="1"/>
            </p:cNvSpPr>
            <p:nvPr/>
          </p:nvSpPr>
          <p:spPr bwMode="auto">
            <a:xfrm flipV="1">
              <a:off x="3421" y="3128"/>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2" name="Line 2409"/>
            <p:cNvSpPr>
              <a:spLocks noChangeShapeType="1"/>
            </p:cNvSpPr>
            <p:nvPr/>
          </p:nvSpPr>
          <p:spPr bwMode="auto">
            <a:xfrm flipV="1">
              <a:off x="3422" y="3119"/>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3" name="Line 2410"/>
            <p:cNvSpPr>
              <a:spLocks noChangeShapeType="1"/>
            </p:cNvSpPr>
            <p:nvPr/>
          </p:nvSpPr>
          <p:spPr bwMode="auto">
            <a:xfrm flipV="1">
              <a:off x="3423" y="3110"/>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4" name="Line 2411"/>
            <p:cNvSpPr>
              <a:spLocks noChangeShapeType="1"/>
            </p:cNvSpPr>
            <p:nvPr/>
          </p:nvSpPr>
          <p:spPr bwMode="auto">
            <a:xfrm flipV="1">
              <a:off x="3424" y="3100"/>
              <a:ext cx="1"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5" name="Line 2412"/>
            <p:cNvSpPr>
              <a:spLocks noChangeShapeType="1"/>
            </p:cNvSpPr>
            <p:nvPr/>
          </p:nvSpPr>
          <p:spPr bwMode="auto">
            <a:xfrm flipV="1">
              <a:off x="3425" y="3091"/>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6" name="Line 2413"/>
            <p:cNvSpPr>
              <a:spLocks noChangeShapeType="1"/>
            </p:cNvSpPr>
            <p:nvPr/>
          </p:nvSpPr>
          <p:spPr bwMode="auto">
            <a:xfrm flipV="1">
              <a:off x="3426" y="3082"/>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7" name="Line 2414"/>
            <p:cNvSpPr>
              <a:spLocks noChangeShapeType="1"/>
            </p:cNvSpPr>
            <p:nvPr/>
          </p:nvSpPr>
          <p:spPr bwMode="auto">
            <a:xfrm flipV="1">
              <a:off x="3427" y="3073"/>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8" name="Line 2415"/>
            <p:cNvSpPr>
              <a:spLocks noChangeShapeType="1"/>
            </p:cNvSpPr>
            <p:nvPr/>
          </p:nvSpPr>
          <p:spPr bwMode="auto">
            <a:xfrm flipV="1">
              <a:off x="3427" y="3064"/>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19" name="Line 2416"/>
            <p:cNvSpPr>
              <a:spLocks noChangeShapeType="1"/>
            </p:cNvSpPr>
            <p:nvPr/>
          </p:nvSpPr>
          <p:spPr bwMode="auto">
            <a:xfrm flipV="1">
              <a:off x="3428" y="3056"/>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0" name="Line 2417"/>
            <p:cNvSpPr>
              <a:spLocks noChangeShapeType="1"/>
            </p:cNvSpPr>
            <p:nvPr/>
          </p:nvSpPr>
          <p:spPr bwMode="auto">
            <a:xfrm flipV="1">
              <a:off x="3428" y="3048"/>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1" name="Line 2418"/>
            <p:cNvSpPr>
              <a:spLocks noChangeShapeType="1"/>
            </p:cNvSpPr>
            <p:nvPr/>
          </p:nvSpPr>
          <p:spPr bwMode="auto">
            <a:xfrm flipV="1">
              <a:off x="3429" y="3040"/>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2" name="Line 2419"/>
            <p:cNvSpPr>
              <a:spLocks noChangeShapeType="1"/>
            </p:cNvSpPr>
            <p:nvPr/>
          </p:nvSpPr>
          <p:spPr bwMode="auto">
            <a:xfrm flipV="1">
              <a:off x="3429" y="3031"/>
              <a:ext cx="1"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3" name="Line 2420"/>
            <p:cNvSpPr>
              <a:spLocks noChangeShapeType="1"/>
            </p:cNvSpPr>
            <p:nvPr/>
          </p:nvSpPr>
          <p:spPr bwMode="auto">
            <a:xfrm flipV="1">
              <a:off x="3430" y="3023"/>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4" name="Line 2421"/>
            <p:cNvSpPr>
              <a:spLocks noChangeShapeType="1"/>
            </p:cNvSpPr>
            <p:nvPr/>
          </p:nvSpPr>
          <p:spPr bwMode="auto">
            <a:xfrm flipV="1">
              <a:off x="3430" y="3015"/>
              <a:ext cx="1"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5" name="Line 2422"/>
            <p:cNvSpPr>
              <a:spLocks noChangeShapeType="1"/>
            </p:cNvSpPr>
            <p:nvPr/>
          </p:nvSpPr>
          <p:spPr bwMode="auto">
            <a:xfrm flipH="1">
              <a:off x="3430" y="3015"/>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6" name="Line 2423"/>
            <p:cNvSpPr>
              <a:spLocks noChangeShapeType="1"/>
            </p:cNvSpPr>
            <p:nvPr/>
          </p:nvSpPr>
          <p:spPr bwMode="auto">
            <a:xfrm flipH="1" flipV="1">
              <a:off x="3534" y="3166"/>
              <a:ext cx="2" cy="1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7" name="Line 2424"/>
            <p:cNvSpPr>
              <a:spLocks noChangeShapeType="1"/>
            </p:cNvSpPr>
            <p:nvPr/>
          </p:nvSpPr>
          <p:spPr bwMode="auto">
            <a:xfrm flipH="1" flipV="1">
              <a:off x="3533" y="3152"/>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8" name="Line 2425"/>
            <p:cNvSpPr>
              <a:spLocks noChangeShapeType="1"/>
            </p:cNvSpPr>
            <p:nvPr/>
          </p:nvSpPr>
          <p:spPr bwMode="auto">
            <a:xfrm flipH="1" flipV="1">
              <a:off x="3532" y="3139"/>
              <a:ext cx="1"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29" name="Line 2426"/>
            <p:cNvSpPr>
              <a:spLocks noChangeShapeType="1"/>
            </p:cNvSpPr>
            <p:nvPr/>
          </p:nvSpPr>
          <p:spPr bwMode="auto">
            <a:xfrm flipH="1" flipV="1">
              <a:off x="3530" y="3125"/>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0" name="Line 2427"/>
            <p:cNvSpPr>
              <a:spLocks noChangeShapeType="1"/>
            </p:cNvSpPr>
            <p:nvPr/>
          </p:nvSpPr>
          <p:spPr bwMode="auto">
            <a:xfrm flipH="1" flipV="1">
              <a:off x="3528" y="3112"/>
              <a:ext cx="2"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1" name="Line 2428"/>
            <p:cNvSpPr>
              <a:spLocks noChangeShapeType="1"/>
            </p:cNvSpPr>
            <p:nvPr/>
          </p:nvSpPr>
          <p:spPr bwMode="auto">
            <a:xfrm flipH="1" flipV="1">
              <a:off x="3526" y="3100"/>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2" name="Line 2429"/>
            <p:cNvSpPr>
              <a:spLocks noChangeShapeType="1"/>
            </p:cNvSpPr>
            <p:nvPr/>
          </p:nvSpPr>
          <p:spPr bwMode="auto">
            <a:xfrm flipH="1" flipV="1">
              <a:off x="3524" y="3088"/>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3" name="Line 2430"/>
            <p:cNvSpPr>
              <a:spLocks noChangeShapeType="1"/>
            </p:cNvSpPr>
            <p:nvPr/>
          </p:nvSpPr>
          <p:spPr bwMode="auto">
            <a:xfrm flipH="1" flipV="1">
              <a:off x="3521" y="3077"/>
              <a:ext cx="3" cy="1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4" name="Line 2431"/>
            <p:cNvSpPr>
              <a:spLocks noChangeShapeType="1"/>
            </p:cNvSpPr>
            <p:nvPr/>
          </p:nvSpPr>
          <p:spPr bwMode="auto">
            <a:xfrm flipH="1" flipV="1">
              <a:off x="3519" y="3067"/>
              <a:ext cx="2"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5" name="Line 2432"/>
            <p:cNvSpPr>
              <a:spLocks noChangeShapeType="1"/>
            </p:cNvSpPr>
            <p:nvPr/>
          </p:nvSpPr>
          <p:spPr bwMode="auto">
            <a:xfrm flipH="1" flipV="1">
              <a:off x="3515" y="3059"/>
              <a:ext cx="4"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6" name="Line 2433"/>
            <p:cNvSpPr>
              <a:spLocks noChangeShapeType="1"/>
            </p:cNvSpPr>
            <p:nvPr/>
          </p:nvSpPr>
          <p:spPr bwMode="auto">
            <a:xfrm flipH="1" flipV="1">
              <a:off x="3512" y="3051"/>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7" name="Line 2434"/>
            <p:cNvSpPr>
              <a:spLocks noChangeShapeType="1"/>
            </p:cNvSpPr>
            <p:nvPr/>
          </p:nvSpPr>
          <p:spPr bwMode="auto">
            <a:xfrm flipH="1" flipV="1">
              <a:off x="3508" y="3045"/>
              <a:ext cx="4" cy="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8" name="Line 2435"/>
            <p:cNvSpPr>
              <a:spLocks noChangeShapeType="1"/>
            </p:cNvSpPr>
            <p:nvPr/>
          </p:nvSpPr>
          <p:spPr bwMode="auto">
            <a:xfrm flipH="1" flipV="1">
              <a:off x="3504" y="3040"/>
              <a:ext cx="4"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39" name="Line 2436"/>
            <p:cNvSpPr>
              <a:spLocks noChangeShapeType="1"/>
            </p:cNvSpPr>
            <p:nvPr/>
          </p:nvSpPr>
          <p:spPr bwMode="auto">
            <a:xfrm flipH="1" flipV="1">
              <a:off x="3499" y="3037"/>
              <a:ext cx="5"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0" name="Line 2437"/>
            <p:cNvSpPr>
              <a:spLocks noChangeShapeType="1"/>
            </p:cNvSpPr>
            <p:nvPr/>
          </p:nvSpPr>
          <p:spPr bwMode="auto">
            <a:xfrm flipH="1" flipV="1">
              <a:off x="3494" y="3036"/>
              <a:ext cx="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1" name="Line 2438"/>
            <p:cNvSpPr>
              <a:spLocks noChangeShapeType="1"/>
            </p:cNvSpPr>
            <p:nvPr/>
          </p:nvSpPr>
          <p:spPr bwMode="auto">
            <a:xfrm flipH="1">
              <a:off x="3488" y="3036"/>
              <a:ext cx="6"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2" name="Line 2439"/>
            <p:cNvSpPr>
              <a:spLocks noChangeShapeType="1"/>
            </p:cNvSpPr>
            <p:nvPr/>
          </p:nvSpPr>
          <p:spPr bwMode="auto">
            <a:xfrm flipH="1">
              <a:off x="3482" y="3036"/>
              <a:ext cx="6"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3" name="Line 2440"/>
            <p:cNvSpPr>
              <a:spLocks noChangeShapeType="1"/>
            </p:cNvSpPr>
            <p:nvPr/>
          </p:nvSpPr>
          <p:spPr bwMode="auto">
            <a:xfrm flipH="1">
              <a:off x="3477" y="3038"/>
              <a:ext cx="5"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4" name="Line 2441"/>
            <p:cNvSpPr>
              <a:spLocks noChangeShapeType="1"/>
            </p:cNvSpPr>
            <p:nvPr/>
          </p:nvSpPr>
          <p:spPr bwMode="auto">
            <a:xfrm flipH="1">
              <a:off x="3470" y="3043"/>
              <a:ext cx="7"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5" name="Line 2442"/>
            <p:cNvSpPr>
              <a:spLocks noChangeShapeType="1"/>
            </p:cNvSpPr>
            <p:nvPr/>
          </p:nvSpPr>
          <p:spPr bwMode="auto">
            <a:xfrm flipH="1">
              <a:off x="3464" y="3048"/>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6" name="Line 2443"/>
            <p:cNvSpPr>
              <a:spLocks noChangeShapeType="1"/>
            </p:cNvSpPr>
            <p:nvPr/>
          </p:nvSpPr>
          <p:spPr bwMode="auto">
            <a:xfrm flipH="1">
              <a:off x="3458" y="3055"/>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7" name="Line 2444"/>
            <p:cNvSpPr>
              <a:spLocks noChangeShapeType="1"/>
            </p:cNvSpPr>
            <p:nvPr/>
          </p:nvSpPr>
          <p:spPr bwMode="auto">
            <a:xfrm flipH="1">
              <a:off x="3453" y="3062"/>
              <a:ext cx="5"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8" name="Line 2445"/>
            <p:cNvSpPr>
              <a:spLocks noChangeShapeType="1"/>
            </p:cNvSpPr>
            <p:nvPr/>
          </p:nvSpPr>
          <p:spPr bwMode="auto">
            <a:xfrm flipH="1">
              <a:off x="3447" y="3070"/>
              <a:ext cx="6"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49" name="Line 2446"/>
            <p:cNvSpPr>
              <a:spLocks noChangeShapeType="1"/>
            </p:cNvSpPr>
            <p:nvPr/>
          </p:nvSpPr>
          <p:spPr bwMode="auto">
            <a:xfrm flipH="1">
              <a:off x="3442" y="3079"/>
              <a:ext cx="5"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0" name="Line 2447"/>
            <p:cNvSpPr>
              <a:spLocks noChangeShapeType="1"/>
            </p:cNvSpPr>
            <p:nvPr/>
          </p:nvSpPr>
          <p:spPr bwMode="auto">
            <a:xfrm flipH="1">
              <a:off x="3438" y="3088"/>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1" name="Line 2448"/>
            <p:cNvSpPr>
              <a:spLocks noChangeShapeType="1"/>
            </p:cNvSpPr>
            <p:nvPr/>
          </p:nvSpPr>
          <p:spPr bwMode="auto">
            <a:xfrm flipH="1">
              <a:off x="3434" y="3097"/>
              <a:ext cx="4"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2" name="Line 2449"/>
            <p:cNvSpPr>
              <a:spLocks noChangeShapeType="1"/>
            </p:cNvSpPr>
            <p:nvPr/>
          </p:nvSpPr>
          <p:spPr bwMode="auto">
            <a:xfrm flipH="1">
              <a:off x="3431" y="3105"/>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3" name="Line 2450"/>
            <p:cNvSpPr>
              <a:spLocks noChangeShapeType="1"/>
            </p:cNvSpPr>
            <p:nvPr/>
          </p:nvSpPr>
          <p:spPr bwMode="auto">
            <a:xfrm flipH="1">
              <a:off x="3428" y="3114"/>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4" name="Line 2451"/>
            <p:cNvSpPr>
              <a:spLocks noChangeShapeType="1"/>
            </p:cNvSpPr>
            <p:nvPr/>
          </p:nvSpPr>
          <p:spPr bwMode="auto">
            <a:xfrm flipH="1">
              <a:off x="3425" y="3123"/>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5" name="Line 2452"/>
            <p:cNvSpPr>
              <a:spLocks noChangeShapeType="1"/>
            </p:cNvSpPr>
            <p:nvPr/>
          </p:nvSpPr>
          <p:spPr bwMode="auto">
            <a:xfrm flipH="1">
              <a:off x="3423" y="3131"/>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6" name="Line 2453"/>
            <p:cNvSpPr>
              <a:spLocks noChangeShapeType="1"/>
            </p:cNvSpPr>
            <p:nvPr/>
          </p:nvSpPr>
          <p:spPr bwMode="auto">
            <a:xfrm flipH="1">
              <a:off x="3421" y="3140"/>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7" name="Line 2454"/>
            <p:cNvSpPr>
              <a:spLocks noChangeShapeType="1"/>
            </p:cNvSpPr>
            <p:nvPr/>
          </p:nvSpPr>
          <p:spPr bwMode="auto">
            <a:xfrm flipH="1">
              <a:off x="3418" y="3149"/>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8" name="Line 2455"/>
            <p:cNvSpPr>
              <a:spLocks noChangeShapeType="1"/>
            </p:cNvSpPr>
            <p:nvPr/>
          </p:nvSpPr>
          <p:spPr bwMode="auto">
            <a:xfrm>
              <a:off x="3295" y="3953"/>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59" name="Line 2456"/>
            <p:cNvSpPr>
              <a:spLocks noChangeShapeType="1"/>
            </p:cNvSpPr>
            <p:nvPr/>
          </p:nvSpPr>
          <p:spPr bwMode="auto">
            <a:xfrm>
              <a:off x="3296" y="3967"/>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0" name="Line 2457"/>
            <p:cNvSpPr>
              <a:spLocks noChangeShapeType="1"/>
            </p:cNvSpPr>
            <p:nvPr/>
          </p:nvSpPr>
          <p:spPr bwMode="auto">
            <a:xfrm>
              <a:off x="3297" y="3981"/>
              <a:ext cx="2"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1" name="Line 2458"/>
            <p:cNvSpPr>
              <a:spLocks noChangeShapeType="1"/>
            </p:cNvSpPr>
            <p:nvPr/>
          </p:nvSpPr>
          <p:spPr bwMode="auto">
            <a:xfrm>
              <a:off x="3299" y="3995"/>
              <a:ext cx="1" cy="1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2" name="Line 2459"/>
            <p:cNvSpPr>
              <a:spLocks noChangeShapeType="1"/>
            </p:cNvSpPr>
            <p:nvPr/>
          </p:nvSpPr>
          <p:spPr bwMode="auto">
            <a:xfrm>
              <a:off x="3300" y="4009"/>
              <a:ext cx="2" cy="1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3" name="Line 2460"/>
            <p:cNvSpPr>
              <a:spLocks noChangeShapeType="1"/>
            </p:cNvSpPr>
            <p:nvPr/>
          </p:nvSpPr>
          <p:spPr bwMode="auto">
            <a:xfrm>
              <a:off x="3302" y="4022"/>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4" name="Line 2461"/>
            <p:cNvSpPr>
              <a:spLocks noChangeShapeType="1"/>
            </p:cNvSpPr>
            <p:nvPr/>
          </p:nvSpPr>
          <p:spPr bwMode="auto">
            <a:xfrm>
              <a:off x="3304" y="4034"/>
              <a:ext cx="2" cy="1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5" name="Line 2462"/>
            <p:cNvSpPr>
              <a:spLocks noChangeShapeType="1"/>
            </p:cNvSpPr>
            <p:nvPr/>
          </p:nvSpPr>
          <p:spPr bwMode="auto">
            <a:xfrm>
              <a:off x="3306" y="4046"/>
              <a:ext cx="3"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6" name="Line 2463"/>
            <p:cNvSpPr>
              <a:spLocks noChangeShapeType="1"/>
            </p:cNvSpPr>
            <p:nvPr/>
          </p:nvSpPr>
          <p:spPr bwMode="auto">
            <a:xfrm>
              <a:off x="3309" y="4056"/>
              <a:ext cx="3"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7" name="Line 2464"/>
            <p:cNvSpPr>
              <a:spLocks noChangeShapeType="1"/>
            </p:cNvSpPr>
            <p:nvPr/>
          </p:nvSpPr>
          <p:spPr bwMode="auto">
            <a:xfrm>
              <a:off x="3312" y="4066"/>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8" name="Line 2465"/>
            <p:cNvSpPr>
              <a:spLocks noChangeShapeType="1"/>
            </p:cNvSpPr>
            <p:nvPr/>
          </p:nvSpPr>
          <p:spPr bwMode="auto">
            <a:xfrm>
              <a:off x="3315" y="4075"/>
              <a:ext cx="4"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9" name="Line 2466"/>
            <p:cNvSpPr>
              <a:spLocks noChangeShapeType="1"/>
            </p:cNvSpPr>
            <p:nvPr/>
          </p:nvSpPr>
          <p:spPr bwMode="auto">
            <a:xfrm>
              <a:off x="3319" y="4082"/>
              <a:ext cx="4"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0" name="Line 2467"/>
            <p:cNvSpPr>
              <a:spLocks noChangeShapeType="1"/>
            </p:cNvSpPr>
            <p:nvPr/>
          </p:nvSpPr>
          <p:spPr bwMode="auto">
            <a:xfrm>
              <a:off x="3323" y="4089"/>
              <a:ext cx="4"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1" name="Line 2468"/>
            <p:cNvSpPr>
              <a:spLocks noChangeShapeType="1"/>
            </p:cNvSpPr>
            <p:nvPr/>
          </p:nvSpPr>
          <p:spPr bwMode="auto">
            <a:xfrm>
              <a:off x="3327" y="4093"/>
              <a:ext cx="5"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2" name="Line 2469"/>
            <p:cNvSpPr>
              <a:spLocks noChangeShapeType="1"/>
            </p:cNvSpPr>
            <p:nvPr/>
          </p:nvSpPr>
          <p:spPr bwMode="auto">
            <a:xfrm>
              <a:off x="3332" y="4096"/>
              <a:ext cx="5"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3" name="Line 2470"/>
            <p:cNvSpPr>
              <a:spLocks noChangeShapeType="1"/>
            </p:cNvSpPr>
            <p:nvPr/>
          </p:nvSpPr>
          <p:spPr bwMode="auto">
            <a:xfrm flipV="1">
              <a:off x="3337" y="4097"/>
              <a:ext cx="5"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4" name="Line 2471"/>
            <p:cNvSpPr>
              <a:spLocks noChangeShapeType="1"/>
            </p:cNvSpPr>
            <p:nvPr/>
          </p:nvSpPr>
          <p:spPr bwMode="auto">
            <a:xfrm flipV="1">
              <a:off x="3342" y="4095"/>
              <a:ext cx="6"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5" name="Line 2472"/>
            <p:cNvSpPr>
              <a:spLocks noChangeShapeType="1"/>
            </p:cNvSpPr>
            <p:nvPr/>
          </p:nvSpPr>
          <p:spPr bwMode="auto">
            <a:xfrm flipV="1">
              <a:off x="3348" y="4091"/>
              <a:ext cx="6" cy="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6" name="Line 2473"/>
            <p:cNvSpPr>
              <a:spLocks noChangeShapeType="1"/>
            </p:cNvSpPr>
            <p:nvPr/>
          </p:nvSpPr>
          <p:spPr bwMode="auto">
            <a:xfrm flipV="1">
              <a:off x="3354" y="4086"/>
              <a:ext cx="6"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7" name="Line 2474"/>
            <p:cNvSpPr>
              <a:spLocks noChangeShapeType="1"/>
            </p:cNvSpPr>
            <p:nvPr/>
          </p:nvSpPr>
          <p:spPr bwMode="auto">
            <a:xfrm flipV="1">
              <a:off x="3360" y="4079"/>
              <a:ext cx="6"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8" name="Line 2475"/>
            <p:cNvSpPr>
              <a:spLocks noChangeShapeType="1"/>
            </p:cNvSpPr>
            <p:nvPr/>
          </p:nvSpPr>
          <p:spPr bwMode="auto">
            <a:xfrm flipV="1">
              <a:off x="3366" y="4071"/>
              <a:ext cx="6"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9" name="Line 2476"/>
            <p:cNvSpPr>
              <a:spLocks noChangeShapeType="1"/>
            </p:cNvSpPr>
            <p:nvPr/>
          </p:nvSpPr>
          <p:spPr bwMode="auto">
            <a:xfrm flipV="1">
              <a:off x="3372" y="4064"/>
              <a:ext cx="5" cy="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0" name="Line 2477"/>
            <p:cNvSpPr>
              <a:spLocks noChangeShapeType="1"/>
            </p:cNvSpPr>
            <p:nvPr/>
          </p:nvSpPr>
          <p:spPr bwMode="auto">
            <a:xfrm flipV="1">
              <a:off x="3377" y="4054"/>
              <a:ext cx="6" cy="1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1" name="Line 2478"/>
            <p:cNvSpPr>
              <a:spLocks noChangeShapeType="1"/>
            </p:cNvSpPr>
            <p:nvPr/>
          </p:nvSpPr>
          <p:spPr bwMode="auto">
            <a:xfrm flipV="1">
              <a:off x="3383" y="4046"/>
              <a:ext cx="5"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2" name="Line 2479"/>
            <p:cNvSpPr>
              <a:spLocks noChangeShapeType="1"/>
            </p:cNvSpPr>
            <p:nvPr/>
          </p:nvSpPr>
          <p:spPr bwMode="auto">
            <a:xfrm flipV="1">
              <a:off x="3388" y="4037"/>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3" name="Line 2480"/>
            <p:cNvSpPr>
              <a:spLocks noChangeShapeType="1"/>
            </p:cNvSpPr>
            <p:nvPr/>
          </p:nvSpPr>
          <p:spPr bwMode="auto">
            <a:xfrm flipV="1">
              <a:off x="3392" y="4028"/>
              <a:ext cx="4"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4" name="Line 2481"/>
            <p:cNvSpPr>
              <a:spLocks noChangeShapeType="1"/>
            </p:cNvSpPr>
            <p:nvPr/>
          </p:nvSpPr>
          <p:spPr bwMode="auto">
            <a:xfrm flipV="1">
              <a:off x="3396" y="4020"/>
              <a:ext cx="4"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5" name="Line 2482"/>
            <p:cNvSpPr>
              <a:spLocks noChangeShapeType="1"/>
            </p:cNvSpPr>
            <p:nvPr/>
          </p:nvSpPr>
          <p:spPr bwMode="auto">
            <a:xfrm flipV="1">
              <a:off x="3400" y="4011"/>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6" name="Line 2483"/>
            <p:cNvSpPr>
              <a:spLocks noChangeShapeType="1"/>
            </p:cNvSpPr>
            <p:nvPr/>
          </p:nvSpPr>
          <p:spPr bwMode="auto">
            <a:xfrm flipV="1">
              <a:off x="3402" y="4002"/>
              <a:ext cx="3"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7" name="Line 2484"/>
            <p:cNvSpPr>
              <a:spLocks noChangeShapeType="1"/>
            </p:cNvSpPr>
            <p:nvPr/>
          </p:nvSpPr>
          <p:spPr bwMode="auto">
            <a:xfrm flipV="1">
              <a:off x="3405" y="3994"/>
              <a:ext cx="3" cy="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8" name="Line 2485"/>
            <p:cNvSpPr>
              <a:spLocks noChangeShapeType="1"/>
            </p:cNvSpPr>
            <p:nvPr/>
          </p:nvSpPr>
          <p:spPr bwMode="auto">
            <a:xfrm flipV="1">
              <a:off x="3408" y="3985"/>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89" name="Line 2486"/>
            <p:cNvSpPr>
              <a:spLocks noChangeShapeType="1"/>
            </p:cNvSpPr>
            <p:nvPr/>
          </p:nvSpPr>
          <p:spPr bwMode="auto">
            <a:xfrm flipV="1">
              <a:off x="3410" y="3976"/>
              <a:ext cx="2" cy="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0" name="Line 2487"/>
            <p:cNvSpPr>
              <a:spLocks noChangeShapeType="1"/>
            </p:cNvSpPr>
            <p:nvPr/>
          </p:nvSpPr>
          <p:spPr bwMode="auto">
            <a:xfrm flipV="1">
              <a:off x="3295" y="3157"/>
              <a:ext cx="123" cy="79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1" name="Line 2488"/>
            <p:cNvSpPr>
              <a:spLocks noChangeShapeType="1"/>
            </p:cNvSpPr>
            <p:nvPr/>
          </p:nvSpPr>
          <p:spPr bwMode="auto">
            <a:xfrm flipV="1">
              <a:off x="3412" y="3181"/>
              <a:ext cx="124" cy="79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2" name="Line 2489"/>
            <p:cNvSpPr>
              <a:spLocks noChangeShapeType="1"/>
            </p:cNvSpPr>
            <p:nvPr/>
          </p:nvSpPr>
          <p:spPr bwMode="auto">
            <a:xfrm flipV="1">
              <a:off x="2119" y="1539"/>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3" name="Line 2490"/>
            <p:cNvSpPr>
              <a:spLocks noChangeShapeType="1"/>
            </p:cNvSpPr>
            <p:nvPr/>
          </p:nvSpPr>
          <p:spPr bwMode="auto">
            <a:xfrm>
              <a:off x="2119" y="1539"/>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4" name="Line 2491"/>
            <p:cNvSpPr>
              <a:spLocks noChangeShapeType="1"/>
            </p:cNvSpPr>
            <p:nvPr/>
          </p:nvSpPr>
          <p:spPr bwMode="auto">
            <a:xfrm>
              <a:off x="3430" y="1539"/>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5" name="Line 2492"/>
            <p:cNvSpPr>
              <a:spLocks noChangeShapeType="1"/>
            </p:cNvSpPr>
            <p:nvPr/>
          </p:nvSpPr>
          <p:spPr bwMode="auto">
            <a:xfrm flipH="1">
              <a:off x="2119" y="1727"/>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6" name="Line 2493"/>
            <p:cNvSpPr>
              <a:spLocks noChangeShapeType="1"/>
            </p:cNvSpPr>
            <p:nvPr/>
          </p:nvSpPr>
          <p:spPr bwMode="auto">
            <a:xfrm flipV="1">
              <a:off x="2119" y="2827"/>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7" name="Line 2494"/>
            <p:cNvSpPr>
              <a:spLocks noChangeShapeType="1"/>
            </p:cNvSpPr>
            <p:nvPr/>
          </p:nvSpPr>
          <p:spPr bwMode="auto">
            <a:xfrm>
              <a:off x="2119" y="2827"/>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8" name="Line 2495"/>
            <p:cNvSpPr>
              <a:spLocks noChangeShapeType="1"/>
            </p:cNvSpPr>
            <p:nvPr/>
          </p:nvSpPr>
          <p:spPr bwMode="auto">
            <a:xfrm>
              <a:off x="3430" y="2827"/>
              <a:ext cx="1" cy="1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99" name="Line 2496"/>
            <p:cNvSpPr>
              <a:spLocks noChangeShapeType="1"/>
            </p:cNvSpPr>
            <p:nvPr/>
          </p:nvSpPr>
          <p:spPr bwMode="auto">
            <a:xfrm flipH="1">
              <a:off x="2119" y="3015"/>
              <a:ext cx="1311"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0" name="Line 2497"/>
            <p:cNvSpPr>
              <a:spLocks noChangeShapeType="1"/>
            </p:cNvSpPr>
            <p:nvPr/>
          </p:nvSpPr>
          <p:spPr bwMode="auto">
            <a:xfrm flipV="1">
              <a:off x="2000" y="1539"/>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1" name="Line 2498"/>
            <p:cNvSpPr>
              <a:spLocks noChangeShapeType="1"/>
            </p:cNvSpPr>
            <p:nvPr/>
          </p:nvSpPr>
          <p:spPr bwMode="auto">
            <a:xfrm>
              <a:off x="2000" y="1539"/>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2" name="Line 2499"/>
            <p:cNvSpPr>
              <a:spLocks noChangeShapeType="1"/>
            </p:cNvSpPr>
            <p:nvPr/>
          </p:nvSpPr>
          <p:spPr bwMode="auto">
            <a:xfrm>
              <a:off x="2119" y="1539"/>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3" name="Line 2500"/>
            <p:cNvSpPr>
              <a:spLocks noChangeShapeType="1"/>
            </p:cNvSpPr>
            <p:nvPr/>
          </p:nvSpPr>
          <p:spPr bwMode="auto">
            <a:xfrm flipH="1">
              <a:off x="2000" y="3015"/>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4" name="Line 2501"/>
            <p:cNvSpPr>
              <a:spLocks noChangeShapeType="1"/>
            </p:cNvSpPr>
            <p:nvPr/>
          </p:nvSpPr>
          <p:spPr bwMode="auto">
            <a:xfrm flipV="1">
              <a:off x="3430" y="1539"/>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5" name="Line 2502"/>
            <p:cNvSpPr>
              <a:spLocks noChangeShapeType="1"/>
            </p:cNvSpPr>
            <p:nvPr/>
          </p:nvSpPr>
          <p:spPr bwMode="auto">
            <a:xfrm>
              <a:off x="3430" y="1539"/>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6" name="Line 2503"/>
            <p:cNvSpPr>
              <a:spLocks noChangeShapeType="1"/>
            </p:cNvSpPr>
            <p:nvPr/>
          </p:nvSpPr>
          <p:spPr bwMode="auto">
            <a:xfrm>
              <a:off x="3550" y="1539"/>
              <a:ext cx="1" cy="1476"/>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7" name="Line 2504"/>
            <p:cNvSpPr>
              <a:spLocks noChangeShapeType="1"/>
            </p:cNvSpPr>
            <p:nvPr/>
          </p:nvSpPr>
          <p:spPr bwMode="auto">
            <a:xfrm flipH="1">
              <a:off x="3430" y="3015"/>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8" name="Line 2505"/>
            <p:cNvSpPr>
              <a:spLocks noChangeShapeType="1"/>
            </p:cNvSpPr>
            <p:nvPr/>
          </p:nvSpPr>
          <p:spPr bwMode="auto">
            <a:xfrm>
              <a:off x="3430" y="1727"/>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09" name="Line 2506"/>
            <p:cNvSpPr>
              <a:spLocks noChangeShapeType="1"/>
            </p:cNvSpPr>
            <p:nvPr/>
          </p:nvSpPr>
          <p:spPr bwMode="auto">
            <a:xfrm>
              <a:off x="2000" y="1727"/>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0" name="Line 2507"/>
            <p:cNvSpPr>
              <a:spLocks noChangeShapeType="1"/>
            </p:cNvSpPr>
            <p:nvPr/>
          </p:nvSpPr>
          <p:spPr bwMode="auto">
            <a:xfrm>
              <a:off x="2000" y="2827"/>
              <a:ext cx="119"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111" name="Line 2508"/>
            <p:cNvSpPr>
              <a:spLocks noChangeShapeType="1"/>
            </p:cNvSpPr>
            <p:nvPr/>
          </p:nvSpPr>
          <p:spPr bwMode="auto">
            <a:xfrm>
              <a:off x="3430" y="2827"/>
              <a:ext cx="120" cy="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 name="Text Placeholder 3"/>
          <p:cNvSpPr>
            <a:spLocks noGrp="1"/>
          </p:cNvSpPr>
          <p:nvPr>
            <p:ph type="body" sz="quarter" idx="38"/>
          </p:nvPr>
        </p:nvSpPr>
        <p:spPr/>
        <p:txBody>
          <a:bodyPr/>
          <a:lstStyle/>
          <a:p>
            <a:r>
              <a:rPr lang="en-US" dirty="0" smtClean="0"/>
              <a:t>System Requirements</a:t>
            </a:r>
            <a:endParaRPr lang="en-US" dirty="0"/>
          </a:p>
        </p:txBody>
      </p:sp>
      <p:sp>
        <p:nvSpPr>
          <p:cNvPr id="5" name="Text Placeholder 4"/>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617"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F5.4b. HBE-to-VBE Connection Moment Ratio</a:t>
            </a:r>
          </a:p>
        </p:txBody>
      </p:sp>
      <p:sp>
        <p:nvSpPr>
          <p:cNvPr id="616"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58</a:t>
            </a:fld>
            <a:endParaRPr lang="en-US" altLang="en-US"/>
          </a:p>
        </p:txBody>
      </p:sp>
    </p:spTree>
    <p:extLst>
      <p:ext uri="{BB962C8B-B14F-4D97-AF65-F5344CB8AC3E}">
        <p14:creationId xmlns:p14="http://schemas.microsoft.com/office/powerpoint/2010/main" val="174785622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5747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47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nvSpPr>
        <p:spPr bwMode="auto">
          <a:xfrm>
            <a:off x="611560" y="1772816"/>
            <a:ext cx="597666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lg"/>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200" b="0" dirty="0">
                <a:latin typeface="+mn-lt"/>
              </a:rPr>
              <a:t>The following relationship shall be satisfied at beam-to-column connections:</a:t>
            </a:r>
          </a:p>
        </p:txBody>
      </p:sp>
      <p:sp>
        <p:nvSpPr>
          <p:cNvPr id="2" name="Text Placeholder 1"/>
          <p:cNvSpPr>
            <a:spLocks noGrp="1"/>
          </p:cNvSpPr>
          <p:nvPr>
            <p:ph type="body" sz="quarter" idx="38"/>
          </p:nvPr>
        </p:nvSpPr>
        <p:spPr/>
        <p:txBody>
          <a:bodyPr/>
          <a:lstStyle/>
          <a:p>
            <a:r>
              <a:rPr lang="en-US" dirty="0" smtClean="0"/>
              <a:t>System Requirements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7"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F5.4b. HBE-to-VBE Connection Moment Ratio</a:t>
            </a:r>
          </a:p>
        </p:txBody>
      </p:sp>
      <mc:AlternateContent xmlns:mc="http://schemas.openxmlformats.org/markup-compatibility/2006" xmlns:a14="http://schemas.microsoft.com/office/drawing/2010/main">
        <mc:Choice Requires="a14">
          <p:sp>
            <p:nvSpPr>
              <p:cNvPr id="4" name="TextBox 3"/>
              <p:cNvSpPr txBox="1"/>
              <p:nvPr/>
            </p:nvSpPr>
            <p:spPr>
              <a:xfrm>
                <a:off x="2555776" y="2958956"/>
                <a:ext cx="3311163" cy="1524456"/>
              </a:xfrm>
              <a:prstGeom prst="rect">
                <a:avLst/>
              </a:prstGeom>
              <a:no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4000" b="1" i="1" smtClean="0">
                              <a:latin typeface="Cambria Math"/>
                            </a:rPr>
                          </m:ctrlPr>
                        </m:fPr>
                        <m:num>
                          <m:nary>
                            <m:naryPr>
                              <m:chr m:val="∑"/>
                              <m:subHide m:val="on"/>
                              <m:supHide m:val="on"/>
                              <m:ctrlPr>
                                <a:rPr lang="en-US" sz="4000" b="1" i="1" smtClean="0">
                                  <a:latin typeface="Cambria Math"/>
                                </a:rPr>
                              </m:ctrlPr>
                            </m:naryPr>
                            <m:sub/>
                            <m:sup/>
                            <m:e>
                              <m:sSubSup>
                                <m:sSubSupPr>
                                  <m:ctrlPr>
                                    <a:rPr lang="en-US" sz="4000" b="1" i="1" smtClean="0">
                                      <a:latin typeface="Cambria Math"/>
                                    </a:rPr>
                                  </m:ctrlPr>
                                </m:sSubSupPr>
                                <m:e>
                                  <m:r>
                                    <a:rPr lang="en-US" sz="4000" b="1" i="1" smtClean="0">
                                      <a:latin typeface="Cambria Math"/>
                                    </a:rPr>
                                    <m:t>𝑴</m:t>
                                  </m:r>
                                </m:e>
                                <m:sub>
                                  <m:r>
                                    <a:rPr lang="en-US" sz="4000" b="1" i="1" smtClean="0">
                                      <a:latin typeface="Cambria Math"/>
                                    </a:rPr>
                                    <m:t>𝒑𝒄</m:t>
                                  </m:r>
                                </m:sub>
                                <m:sup>
                                  <m:r>
                                    <a:rPr lang="en-US" sz="4000" b="1" i="1" smtClean="0">
                                      <a:latin typeface="Cambria Math"/>
                                    </a:rPr>
                                    <m:t>∗</m:t>
                                  </m:r>
                                </m:sup>
                              </m:sSubSup>
                            </m:e>
                          </m:nary>
                        </m:num>
                        <m:den>
                          <m:nary>
                            <m:naryPr>
                              <m:chr m:val="∑"/>
                              <m:subHide m:val="on"/>
                              <m:supHide m:val="on"/>
                              <m:ctrlPr>
                                <a:rPr lang="en-US" sz="4000" b="1" i="1">
                                  <a:latin typeface="Cambria Math"/>
                                </a:rPr>
                              </m:ctrlPr>
                            </m:naryPr>
                            <m:sub/>
                            <m:sup/>
                            <m:e>
                              <m:sSubSup>
                                <m:sSubSupPr>
                                  <m:ctrlPr>
                                    <a:rPr lang="en-US" sz="4000" b="1" i="1">
                                      <a:latin typeface="Cambria Math"/>
                                    </a:rPr>
                                  </m:ctrlPr>
                                </m:sSubSupPr>
                                <m:e>
                                  <m:r>
                                    <a:rPr lang="en-US" sz="4000" b="1" i="1">
                                      <a:latin typeface="Cambria Math"/>
                                    </a:rPr>
                                    <m:t>𝑴</m:t>
                                  </m:r>
                                </m:e>
                                <m:sub>
                                  <m:r>
                                    <a:rPr lang="en-US" sz="4000" b="1" i="1">
                                      <a:latin typeface="Cambria Math"/>
                                    </a:rPr>
                                    <m:t>𝒑</m:t>
                                  </m:r>
                                  <m:r>
                                    <a:rPr lang="en-US" sz="4000" b="1" i="1" smtClean="0">
                                      <a:latin typeface="Cambria Math"/>
                                    </a:rPr>
                                    <m:t>𝒃</m:t>
                                  </m:r>
                                </m:sub>
                                <m:sup>
                                  <m:r>
                                    <a:rPr lang="en-US" sz="4000" b="1" i="1">
                                      <a:latin typeface="Cambria Math"/>
                                    </a:rPr>
                                    <m:t>∗</m:t>
                                  </m:r>
                                </m:sup>
                              </m:sSubSup>
                            </m:e>
                          </m:nary>
                        </m:den>
                      </m:f>
                      <m:r>
                        <a:rPr lang="en-US" sz="4000" b="1" i="1" smtClean="0">
                          <a:latin typeface="Cambria Math"/>
                        </a:rPr>
                        <m:t> </m:t>
                      </m:r>
                      <m:r>
                        <a:rPr lang="en-US" sz="4000" b="1" i="1" smtClean="0">
                          <a:latin typeface="Cambria Math"/>
                          <a:ea typeface="Cambria Math"/>
                        </a:rPr>
                        <m:t>&gt;</m:t>
                      </m:r>
                      <m:r>
                        <a:rPr lang="en-US" sz="4000" b="1" i="1" smtClean="0">
                          <a:latin typeface="Cambria Math"/>
                          <a:ea typeface="Cambria Math"/>
                        </a:rPr>
                        <m:t>𝟏</m:t>
                      </m:r>
                      <m:r>
                        <a:rPr lang="en-US" sz="4000" b="1" i="1" smtClean="0">
                          <a:latin typeface="Cambria Math"/>
                          <a:ea typeface="Cambria Math"/>
                        </a:rPr>
                        <m:t>.</m:t>
                      </m:r>
                      <m:r>
                        <a:rPr lang="en-US" sz="4000" b="1" i="1" smtClean="0">
                          <a:latin typeface="Cambria Math"/>
                          <a:ea typeface="Cambria Math"/>
                        </a:rPr>
                        <m:t>𝟎</m:t>
                      </m:r>
                    </m:oMath>
                  </m:oMathPara>
                </a14:m>
                <a:endParaRPr lang="en-US" sz="40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2555776" y="2958956"/>
                <a:ext cx="3311163" cy="1524456"/>
              </a:xfrm>
              <a:prstGeom prst="rect">
                <a:avLst/>
              </a:prstGeom>
              <a:blipFill rotWithShape="1">
                <a:blip r:embed="rId3"/>
                <a:stretch>
                  <a:fillRect/>
                </a:stretch>
              </a:blipFill>
              <a:ln w="28575">
                <a:solidFill>
                  <a:schemeClr val="tx1"/>
                </a:solidFill>
              </a:ln>
            </p:spPr>
            <p:txBody>
              <a:bodyPr/>
              <a:lstStyle/>
              <a:p>
                <a:r>
                  <a:rPr lang="en-US">
                    <a:noFill/>
                  </a:rPr>
                  <a:t> </a:t>
                </a:r>
              </a:p>
            </p:txBody>
          </p:sp>
        </mc:Fallback>
      </mc:AlternateContent>
      <p:sp>
        <p:nvSpPr>
          <p:cNvPr id="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59</a:t>
            </a:fld>
            <a:endParaRPr lang="en-US" altLang="en-US"/>
          </a:p>
        </p:txBody>
      </p:sp>
    </p:spTree>
    <p:extLst>
      <p:ext uri="{BB962C8B-B14F-4D97-AF65-F5344CB8AC3E}">
        <p14:creationId xmlns:p14="http://schemas.microsoft.com/office/powerpoint/2010/main" val="289447367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40" name="Picture 4"/>
          <p:cNvPicPr>
            <a:picLocks noChangeAspect="1" noChangeArrowheads="1"/>
          </p:cNvPicPr>
          <p:nvPr/>
        </p:nvPicPr>
        <p:blipFill>
          <a:blip r:embed="rId3">
            <a:extLst>
              <a:ext uri="{28A0092B-C50C-407E-A947-70E740481C1C}">
                <a14:useLocalDpi xmlns:a14="http://schemas.microsoft.com/office/drawing/2010/main" val="0"/>
              </a:ext>
            </a:extLst>
          </a:blip>
          <a:srcRect l="3375"/>
          <a:stretch>
            <a:fillRect/>
          </a:stretch>
        </p:blipFill>
        <p:spPr bwMode="auto">
          <a:xfrm>
            <a:off x="971601" y="1080402"/>
            <a:ext cx="7128792" cy="559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Placeholder 6"/>
          <p:cNvSpPr>
            <a:spLocks noGrp="1"/>
          </p:cNvSpPr>
          <p:nvPr>
            <p:ph type="body" sz="quarter" idx="38"/>
          </p:nvPr>
        </p:nvSpPr>
        <p:spPr/>
        <p:txBody>
          <a:bodyPr/>
          <a:lstStyle/>
          <a:p>
            <a:r>
              <a:rPr lang="en-US" dirty="0"/>
              <a:t>U.S. Federal </a:t>
            </a:r>
            <a:r>
              <a:rPr lang="en-US" dirty="0" smtClean="0"/>
              <a:t>Courthouse (Seattle, WA)</a:t>
            </a:r>
            <a:endParaRPr lang="en-US" dirty="0"/>
          </a:p>
        </p:txBody>
      </p:sp>
      <p:sp>
        <p:nvSpPr>
          <p:cNvPr id="14339" name="Rectangle 3"/>
          <p:cNvSpPr>
            <a:spLocks noChangeArrowheads="1"/>
          </p:cNvSpPr>
          <p:nvPr/>
        </p:nvSpPr>
        <p:spPr bwMode="auto">
          <a:xfrm>
            <a:off x="971601" y="6348609"/>
            <a:ext cx="34590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bg1">
                    <a:lumMod val="85000"/>
                  </a:schemeClr>
                </a:solidFill>
              </a:rPr>
              <a:t>Courtesy of John Hooper, MKA Seattle</a:t>
            </a:r>
          </a:p>
        </p:txBody>
      </p:sp>
      <p:sp>
        <p:nvSpPr>
          <p:cNvPr id="5"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6</a:t>
            </a:fld>
            <a:endParaRPr lang="en-US" altLang="en-US"/>
          </a:p>
        </p:txBody>
      </p:sp>
    </p:spTree>
    <p:extLst>
      <p:ext uri="{BB962C8B-B14F-4D97-AF65-F5344CB8AC3E}">
        <p14:creationId xmlns:p14="http://schemas.microsoft.com/office/powerpoint/2010/main" val="29572058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8" name="Text Box 6"/>
          <p:cNvSpPr txBox="1">
            <a:spLocks noChangeArrowheads="1"/>
          </p:cNvSpPr>
          <p:nvPr/>
        </p:nvSpPr>
        <p:spPr bwMode="auto">
          <a:xfrm>
            <a:off x="1885950" y="2219821"/>
            <a:ext cx="6534150" cy="207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latin typeface="Arial Narrow" panose="020B0606020202030204" pitchFamily="34" charset="0"/>
              </a:rPr>
              <a:t>the sum of the moments in the column above and below the joint at the intersection of the beam and column centerlines.</a:t>
            </a:r>
            <a:br>
              <a:rPr lang="en-US" altLang="en-US" sz="2000" b="0" dirty="0">
                <a:latin typeface="Arial Narrow" panose="020B0606020202030204" pitchFamily="34" charset="0"/>
              </a:rPr>
            </a:br>
            <a:r>
              <a:rPr lang="en-US" altLang="en-US" sz="2000" dirty="0">
                <a:latin typeface="Cambria Math" panose="02040503050406030204" pitchFamily="18" charset="0"/>
                <a:ea typeface="Cambria Math" panose="02040503050406030204" pitchFamily="18" charset="0"/>
              </a:rPr>
              <a:t>∑</a:t>
            </a:r>
            <a:r>
              <a:rPr lang="en-US" altLang="en-US" sz="2000" i="1" dirty="0">
                <a:latin typeface="Cambria Math" panose="02040503050406030204" pitchFamily="18" charset="0"/>
                <a:ea typeface="Cambria Math" panose="02040503050406030204" pitchFamily="18" charset="0"/>
              </a:rPr>
              <a:t>M</a:t>
            </a:r>
            <a:r>
              <a:rPr lang="en-US" altLang="en-US" sz="2000" i="1" baseline="30000" dirty="0">
                <a:latin typeface="Cambria Math" panose="02040503050406030204" pitchFamily="18" charset="0"/>
                <a:ea typeface="Cambria Math" panose="02040503050406030204" pitchFamily="18" charset="0"/>
              </a:rPr>
              <a:t>*</a:t>
            </a:r>
            <a:r>
              <a:rPr lang="en-US" altLang="en-US" sz="2000" i="1" baseline="-25000" dirty="0">
                <a:latin typeface="Cambria Math" panose="02040503050406030204" pitchFamily="18" charset="0"/>
                <a:ea typeface="Cambria Math" panose="02040503050406030204" pitchFamily="18" charset="0"/>
              </a:rPr>
              <a:t>pc</a:t>
            </a:r>
            <a:r>
              <a:rPr lang="en-US" altLang="en-US" sz="2000" dirty="0">
                <a:latin typeface="Cambria Math" panose="02040503050406030204" pitchFamily="18" charset="0"/>
                <a:ea typeface="Cambria Math" panose="02040503050406030204" pitchFamily="18" charset="0"/>
              </a:rPr>
              <a:t> </a:t>
            </a:r>
            <a:r>
              <a:rPr lang="en-US" altLang="en-US" sz="2000" dirty="0" smtClean="0">
                <a:latin typeface="Cambria Math" panose="02040503050406030204" pitchFamily="18" charset="0"/>
                <a:ea typeface="Cambria Math" panose="02040503050406030204" pitchFamily="18" charset="0"/>
              </a:rPr>
              <a:t> </a:t>
            </a:r>
            <a:r>
              <a:rPr lang="en-US" altLang="en-US" sz="2000" b="0" dirty="0" smtClean="0">
                <a:latin typeface="Arial Narrow" panose="020B0606020202030204" pitchFamily="34" charset="0"/>
              </a:rPr>
              <a:t>is </a:t>
            </a:r>
            <a:r>
              <a:rPr lang="en-US" altLang="en-US" sz="2000" b="0" dirty="0">
                <a:latin typeface="Arial Narrow" panose="020B0606020202030204" pitchFamily="34" charset="0"/>
              </a:rPr>
              <a:t>determined by summing the projections of the </a:t>
            </a:r>
            <a:r>
              <a:rPr lang="en-US" altLang="en-US" sz="2000" i="1" dirty="0">
                <a:solidFill>
                  <a:schemeClr val="tx2"/>
                </a:solidFill>
                <a:latin typeface="Arial Narrow" panose="020B0606020202030204" pitchFamily="34" charset="0"/>
              </a:rPr>
              <a:t>nominal flexural strengths of the columns</a:t>
            </a:r>
            <a:r>
              <a:rPr lang="en-US" altLang="en-US" sz="2000" b="0" dirty="0">
                <a:latin typeface="Arial Narrow" panose="020B0606020202030204" pitchFamily="34" charset="0"/>
              </a:rPr>
              <a:t> above and below the joint to the beam centerline with a reduction for the axial force in the column.</a:t>
            </a:r>
          </a:p>
          <a:p>
            <a:pPr>
              <a:spcBef>
                <a:spcPct val="50000"/>
              </a:spcBef>
              <a:buClrTx/>
              <a:buSzTx/>
              <a:buFontTx/>
              <a:buNone/>
            </a:pPr>
            <a:r>
              <a:rPr lang="en-US" altLang="en-US" sz="2000" b="0" dirty="0">
                <a:latin typeface="Arial Narrow" panose="020B0606020202030204" pitchFamily="34" charset="0"/>
              </a:rPr>
              <a:t>It is permitted to take </a:t>
            </a:r>
            <a:r>
              <a:rPr lang="en-US" altLang="en-US" sz="2000" dirty="0">
                <a:solidFill>
                  <a:schemeClr val="tx2"/>
                </a:solidFill>
                <a:latin typeface="Cambria Math" panose="02040503050406030204" pitchFamily="18" charset="0"/>
                <a:ea typeface="Cambria Math" panose="02040503050406030204" pitchFamily="18" charset="0"/>
              </a:rPr>
              <a:t>∑</a:t>
            </a:r>
            <a:r>
              <a:rPr lang="en-US" altLang="en-US" sz="2000" i="1" dirty="0">
                <a:solidFill>
                  <a:schemeClr val="tx2"/>
                </a:solidFill>
                <a:latin typeface="Cambria Math" panose="02040503050406030204" pitchFamily="18" charset="0"/>
                <a:ea typeface="Cambria Math" panose="02040503050406030204" pitchFamily="18" charset="0"/>
              </a:rPr>
              <a:t>M</a:t>
            </a:r>
            <a:r>
              <a:rPr lang="en-US" altLang="en-US" sz="2000" i="1" baseline="30000" dirty="0">
                <a:solidFill>
                  <a:schemeClr val="tx2"/>
                </a:solidFill>
                <a:latin typeface="Cambria Math" panose="02040503050406030204" pitchFamily="18" charset="0"/>
                <a:ea typeface="Cambria Math" panose="02040503050406030204" pitchFamily="18" charset="0"/>
              </a:rPr>
              <a:t>*</a:t>
            </a:r>
            <a:r>
              <a:rPr lang="en-US" altLang="en-US" sz="2000" i="1" baseline="-25000" dirty="0">
                <a:solidFill>
                  <a:schemeClr val="tx2"/>
                </a:solidFill>
                <a:latin typeface="Cambria Math" panose="02040503050406030204" pitchFamily="18" charset="0"/>
                <a:ea typeface="Cambria Math" panose="02040503050406030204" pitchFamily="18" charset="0"/>
              </a:rPr>
              <a:t>pc</a:t>
            </a:r>
            <a:r>
              <a:rPr lang="en-US" altLang="en-US" sz="2000" dirty="0">
                <a:solidFill>
                  <a:schemeClr val="tx2"/>
                </a:solidFill>
                <a:latin typeface="Cambria Math" panose="02040503050406030204" pitchFamily="18" charset="0"/>
                <a:ea typeface="Cambria Math" panose="02040503050406030204" pitchFamily="18" charset="0"/>
              </a:rPr>
              <a:t> = ∑</a:t>
            </a:r>
            <a:r>
              <a:rPr lang="en-US" altLang="en-US" sz="2000" i="1" dirty="0" err="1">
                <a:solidFill>
                  <a:schemeClr val="tx2"/>
                </a:solidFill>
                <a:latin typeface="Cambria Math" panose="02040503050406030204" pitchFamily="18" charset="0"/>
                <a:ea typeface="Cambria Math" panose="02040503050406030204" pitchFamily="18" charset="0"/>
              </a:rPr>
              <a:t>Z</a:t>
            </a:r>
            <a:r>
              <a:rPr lang="en-US" altLang="en-US" sz="2000" i="1" baseline="-25000" dirty="0" err="1">
                <a:solidFill>
                  <a:schemeClr val="tx2"/>
                </a:solidFill>
                <a:latin typeface="Cambria Math" panose="02040503050406030204" pitchFamily="18" charset="0"/>
                <a:ea typeface="Cambria Math" panose="02040503050406030204" pitchFamily="18" charset="0"/>
              </a:rPr>
              <a:t>c</a:t>
            </a:r>
            <a:r>
              <a:rPr lang="en-US" altLang="en-US" sz="2000" i="1" dirty="0">
                <a:solidFill>
                  <a:schemeClr val="tx2"/>
                </a:solidFill>
                <a:latin typeface="Cambria Math" panose="02040503050406030204" pitchFamily="18" charset="0"/>
                <a:ea typeface="Cambria Math" panose="02040503050406030204" pitchFamily="18" charset="0"/>
              </a:rPr>
              <a:t> </a:t>
            </a:r>
            <a:r>
              <a:rPr lang="en-US" altLang="en-US" sz="2000" i="1" dirty="0" smtClean="0">
                <a:solidFill>
                  <a:schemeClr val="tx2"/>
                </a:solidFill>
                <a:latin typeface="Cambria Math" panose="02040503050406030204" pitchFamily="18" charset="0"/>
                <a:ea typeface="Cambria Math" panose="02040503050406030204" pitchFamily="18" charset="0"/>
              </a:rPr>
              <a:t> </a:t>
            </a:r>
            <a:r>
              <a:rPr lang="en-US" altLang="en-US" sz="2000" dirty="0" smtClean="0">
                <a:solidFill>
                  <a:schemeClr val="tx2"/>
                </a:solidFill>
                <a:latin typeface="Cambria Math" panose="02040503050406030204" pitchFamily="18" charset="0"/>
                <a:ea typeface="Cambria Math" panose="02040503050406030204" pitchFamily="18" charset="0"/>
              </a:rPr>
              <a:t>(</a:t>
            </a:r>
            <a:r>
              <a:rPr lang="en-US" altLang="en-US" sz="2000" i="1" dirty="0" err="1" smtClean="0">
                <a:solidFill>
                  <a:schemeClr val="tx2"/>
                </a:solidFill>
                <a:latin typeface="Cambria Math" panose="02040503050406030204" pitchFamily="18" charset="0"/>
                <a:ea typeface="Cambria Math" panose="02040503050406030204" pitchFamily="18" charset="0"/>
              </a:rPr>
              <a:t>F</a:t>
            </a:r>
            <a:r>
              <a:rPr lang="en-US" altLang="en-US" sz="2000" i="1" baseline="-25000" dirty="0" err="1" smtClean="0">
                <a:solidFill>
                  <a:schemeClr val="tx2"/>
                </a:solidFill>
                <a:latin typeface="Cambria Math" panose="02040503050406030204" pitchFamily="18" charset="0"/>
                <a:ea typeface="Cambria Math" panose="02040503050406030204" pitchFamily="18" charset="0"/>
              </a:rPr>
              <a:t>yc</a:t>
            </a:r>
            <a:r>
              <a:rPr lang="en-US" altLang="en-US" sz="2000" i="1" dirty="0" smtClean="0">
                <a:solidFill>
                  <a:schemeClr val="tx2"/>
                </a:solidFill>
                <a:latin typeface="Cambria Math" panose="02040503050406030204" pitchFamily="18" charset="0"/>
                <a:ea typeface="Cambria Math" panose="02040503050406030204" pitchFamily="18" charset="0"/>
              </a:rPr>
              <a:t> – </a:t>
            </a:r>
            <a:r>
              <a:rPr lang="en-US" altLang="en-US" sz="2000" i="1" dirty="0" err="1" smtClean="0">
                <a:solidFill>
                  <a:schemeClr val="tx2"/>
                </a:solidFill>
                <a:latin typeface="Cambria Math" panose="02040503050406030204" pitchFamily="18" charset="0"/>
                <a:ea typeface="Cambria Math" panose="02040503050406030204" pitchFamily="18" charset="0"/>
              </a:rPr>
              <a:t>P</a:t>
            </a:r>
            <a:r>
              <a:rPr lang="en-US" altLang="en-US" sz="2000" i="1" baseline="-25000" dirty="0" err="1" smtClean="0">
                <a:solidFill>
                  <a:schemeClr val="tx2"/>
                </a:solidFill>
                <a:latin typeface="Cambria Math" panose="02040503050406030204" pitchFamily="18" charset="0"/>
                <a:ea typeface="Cambria Math" panose="02040503050406030204" pitchFamily="18" charset="0"/>
              </a:rPr>
              <a:t>uc</a:t>
            </a:r>
            <a:r>
              <a:rPr lang="en-US" altLang="en-US" sz="2000" i="1" baseline="-25000" dirty="0" smtClean="0">
                <a:solidFill>
                  <a:schemeClr val="tx2"/>
                </a:solidFill>
                <a:latin typeface="Cambria Math" panose="02040503050406030204" pitchFamily="18" charset="0"/>
                <a:ea typeface="Cambria Math" panose="02040503050406030204" pitchFamily="18" charset="0"/>
              </a:rPr>
              <a:t> </a:t>
            </a:r>
            <a:r>
              <a:rPr lang="en-US" altLang="en-US" sz="2000" dirty="0" smtClean="0">
                <a:solidFill>
                  <a:schemeClr val="tx2"/>
                </a:solidFill>
                <a:latin typeface="Cambria Math" panose="02040503050406030204" pitchFamily="18" charset="0"/>
                <a:ea typeface="Cambria Math" panose="02040503050406030204" pitchFamily="18" charset="0"/>
              </a:rPr>
              <a:t>/</a:t>
            </a:r>
            <a:r>
              <a:rPr lang="en-US" altLang="en-US" sz="2000" i="1" dirty="0">
                <a:solidFill>
                  <a:schemeClr val="tx2"/>
                </a:solidFill>
                <a:latin typeface="Cambria Math" panose="02040503050406030204" pitchFamily="18" charset="0"/>
                <a:ea typeface="Cambria Math" panose="02040503050406030204" pitchFamily="18" charset="0"/>
              </a:rPr>
              <a:t>A</a:t>
            </a:r>
            <a:r>
              <a:rPr lang="en-US" altLang="en-US" sz="2000" i="1" baseline="-25000" dirty="0">
                <a:solidFill>
                  <a:schemeClr val="tx2"/>
                </a:solidFill>
                <a:latin typeface="Cambria Math" panose="02040503050406030204" pitchFamily="18" charset="0"/>
                <a:ea typeface="Cambria Math" panose="02040503050406030204" pitchFamily="18" charset="0"/>
              </a:rPr>
              <a:t>g</a:t>
            </a:r>
            <a:r>
              <a:rPr lang="en-US" altLang="en-US" sz="2000" i="1" dirty="0">
                <a:solidFill>
                  <a:schemeClr val="tx2"/>
                </a:solidFill>
                <a:latin typeface="Cambria Math" panose="02040503050406030204" pitchFamily="18" charset="0"/>
                <a:ea typeface="Cambria Math" panose="02040503050406030204" pitchFamily="18" charset="0"/>
              </a:rPr>
              <a:t>)</a:t>
            </a:r>
            <a:endParaRPr lang="en-US" altLang="en-US" sz="2000" dirty="0">
              <a:solidFill>
                <a:schemeClr val="tx2"/>
              </a:solidFill>
              <a:latin typeface="Cambria Math" panose="02040503050406030204" pitchFamily="18" charset="0"/>
              <a:ea typeface="Cambria Math" panose="02040503050406030204" pitchFamily="18" charset="0"/>
            </a:endParaRPr>
          </a:p>
        </p:txBody>
      </p:sp>
      <p:sp>
        <p:nvSpPr>
          <p:cNvPr id="1201160" name="Text Box 8"/>
          <p:cNvSpPr txBox="1">
            <a:spLocks noChangeArrowheads="1"/>
          </p:cNvSpPr>
          <p:nvPr/>
        </p:nvSpPr>
        <p:spPr bwMode="auto">
          <a:xfrm>
            <a:off x="1885950" y="4680511"/>
            <a:ext cx="653415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lg"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latin typeface="Arial Narrow" panose="020B0606020202030204" pitchFamily="34" charset="0"/>
              </a:rPr>
              <a:t>the sum of the moments in the beams at the intersection of the beam and column centerlines.</a:t>
            </a:r>
            <a:br>
              <a:rPr lang="en-US" altLang="en-US" sz="2000" b="0" dirty="0">
                <a:latin typeface="Arial Narrow" panose="020B0606020202030204" pitchFamily="34" charset="0"/>
              </a:rPr>
            </a:br>
            <a:r>
              <a:rPr lang="en-US" altLang="en-US" sz="2000" dirty="0">
                <a:latin typeface="Cambria Math" panose="02040503050406030204" pitchFamily="18" charset="0"/>
                <a:ea typeface="Cambria Math" panose="02040503050406030204" pitchFamily="18" charset="0"/>
              </a:rPr>
              <a:t>∑</a:t>
            </a:r>
            <a:r>
              <a:rPr lang="en-US" altLang="en-US" sz="2000" i="1" dirty="0">
                <a:latin typeface="Cambria Math" panose="02040503050406030204" pitchFamily="18" charset="0"/>
                <a:ea typeface="Cambria Math" panose="02040503050406030204" pitchFamily="18" charset="0"/>
              </a:rPr>
              <a:t>M</a:t>
            </a:r>
            <a:r>
              <a:rPr lang="en-US" altLang="en-US" sz="2000" i="1" baseline="30000" dirty="0">
                <a:latin typeface="Cambria Math" panose="02040503050406030204" pitchFamily="18" charset="0"/>
                <a:ea typeface="Cambria Math" panose="02040503050406030204" pitchFamily="18" charset="0"/>
              </a:rPr>
              <a:t>*</a:t>
            </a:r>
            <a:r>
              <a:rPr lang="en-US" altLang="en-US" sz="2000" i="1" baseline="-25000" dirty="0" err="1">
                <a:latin typeface="Cambria Math" panose="02040503050406030204" pitchFamily="18" charset="0"/>
                <a:ea typeface="Cambria Math" panose="02040503050406030204" pitchFamily="18" charset="0"/>
              </a:rPr>
              <a:t>pb</a:t>
            </a:r>
            <a:r>
              <a:rPr lang="en-US" altLang="en-US" sz="2000" dirty="0">
                <a:latin typeface="Cambria Math" panose="02040503050406030204" pitchFamily="18" charset="0"/>
                <a:ea typeface="Cambria Math" panose="02040503050406030204" pitchFamily="18" charset="0"/>
              </a:rPr>
              <a:t> </a:t>
            </a:r>
            <a:r>
              <a:rPr lang="en-US" altLang="en-US" sz="2000" b="0" dirty="0">
                <a:latin typeface="Arial Narrow" panose="020B0606020202030204" pitchFamily="34" charset="0"/>
              </a:rPr>
              <a:t>is determined by summing the projections of the </a:t>
            </a:r>
            <a:r>
              <a:rPr lang="en-US" altLang="en-US" sz="2000" i="1" dirty="0">
                <a:solidFill>
                  <a:schemeClr val="tx2"/>
                </a:solidFill>
                <a:latin typeface="Arial Narrow" panose="020B0606020202030204" pitchFamily="34" charset="0"/>
              </a:rPr>
              <a:t>expected flexural strengths of the beams</a:t>
            </a:r>
            <a:r>
              <a:rPr lang="en-US" altLang="en-US" sz="2000" b="0" dirty="0">
                <a:latin typeface="Arial Narrow" panose="020B0606020202030204" pitchFamily="34" charset="0"/>
              </a:rPr>
              <a:t> at the plastic hinge locations to the column centerline. </a:t>
            </a:r>
            <a:r>
              <a:rPr lang="en-US" altLang="en-US" sz="2000" dirty="0">
                <a:solidFill>
                  <a:schemeClr val="tx2"/>
                </a:solidFill>
                <a:latin typeface="Cambria Math" panose="02040503050406030204" pitchFamily="18" charset="0"/>
                <a:ea typeface="Cambria Math" panose="02040503050406030204" pitchFamily="18" charset="0"/>
              </a:rPr>
              <a:t>∑</a:t>
            </a:r>
            <a:r>
              <a:rPr lang="en-US" altLang="en-US" sz="2000" dirty="0">
                <a:latin typeface="Cambria Math" panose="02040503050406030204" pitchFamily="18" charset="0"/>
                <a:ea typeface="Cambria Math" panose="02040503050406030204" pitchFamily="18" charset="0"/>
              </a:rPr>
              <a:t> </a:t>
            </a:r>
            <a:r>
              <a:rPr lang="en-US" altLang="en-US" sz="2000" i="1" dirty="0">
                <a:solidFill>
                  <a:schemeClr val="tx2"/>
                </a:solidFill>
                <a:latin typeface="Cambria Math" panose="02040503050406030204" pitchFamily="18" charset="0"/>
                <a:ea typeface="Cambria Math" panose="02040503050406030204" pitchFamily="18" charset="0"/>
              </a:rPr>
              <a:t>M</a:t>
            </a:r>
            <a:r>
              <a:rPr lang="en-US" altLang="en-US" sz="2000" i="1" baseline="30000" dirty="0">
                <a:solidFill>
                  <a:schemeClr val="tx2"/>
                </a:solidFill>
                <a:latin typeface="Cambria Math" panose="02040503050406030204" pitchFamily="18" charset="0"/>
                <a:ea typeface="Cambria Math" panose="02040503050406030204" pitchFamily="18" charset="0"/>
              </a:rPr>
              <a:t>*</a:t>
            </a:r>
            <a:r>
              <a:rPr lang="en-US" altLang="en-US" sz="2000" i="1" baseline="-25000" dirty="0" err="1">
                <a:solidFill>
                  <a:schemeClr val="tx2"/>
                </a:solidFill>
                <a:latin typeface="Cambria Math" panose="02040503050406030204" pitchFamily="18" charset="0"/>
                <a:ea typeface="Cambria Math" panose="02040503050406030204" pitchFamily="18" charset="0"/>
              </a:rPr>
              <a:t>pb</a:t>
            </a:r>
            <a:r>
              <a:rPr lang="en-US" altLang="en-US" sz="2000" dirty="0">
                <a:solidFill>
                  <a:schemeClr val="tx2"/>
                </a:solidFill>
                <a:latin typeface="Cambria Math" panose="02040503050406030204" pitchFamily="18" charset="0"/>
                <a:ea typeface="Cambria Math" panose="02040503050406030204" pitchFamily="18" charset="0"/>
              </a:rPr>
              <a:t> = ∑ </a:t>
            </a:r>
            <a:r>
              <a:rPr lang="en-US" altLang="en-US" sz="2000" dirty="0" smtClean="0">
                <a:solidFill>
                  <a:schemeClr val="tx2"/>
                </a:solidFill>
                <a:latin typeface="Cambria Math" panose="02040503050406030204" pitchFamily="18" charset="0"/>
                <a:ea typeface="Cambria Math" panose="02040503050406030204" pitchFamily="18" charset="0"/>
              </a:rPr>
              <a:t>[</a:t>
            </a:r>
            <a:r>
              <a:rPr lang="en-US" altLang="en-US" sz="2000" i="1" dirty="0" err="1" smtClean="0">
                <a:solidFill>
                  <a:schemeClr val="tx2"/>
                </a:solidFill>
                <a:latin typeface="Cambria Math" panose="02040503050406030204" pitchFamily="18" charset="0"/>
                <a:ea typeface="Cambria Math" panose="02040503050406030204" pitchFamily="18" charset="0"/>
              </a:rPr>
              <a:t>M</a:t>
            </a:r>
            <a:r>
              <a:rPr lang="en-US" altLang="en-US" sz="2000" i="1" baseline="-25000" dirty="0" err="1" smtClean="0">
                <a:solidFill>
                  <a:schemeClr val="tx2"/>
                </a:solidFill>
                <a:latin typeface="Cambria Math" panose="02040503050406030204" pitchFamily="18" charset="0"/>
                <a:ea typeface="Cambria Math" panose="02040503050406030204" pitchFamily="18" charset="0"/>
              </a:rPr>
              <a:t>pr</a:t>
            </a:r>
            <a:r>
              <a:rPr lang="en-US" altLang="en-US" sz="2000" i="1" baseline="-25000" dirty="0" smtClean="0">
                <a:solidFill>
                  <a:schemeClr val="tx2"/>
                </a:solidFill>
                <a:latin typeface="Cambria Math" panose="02040503050406030204" pitchFamily="18" charset="0"/>
                <a:ea typeface="Cambria Math" panose="02040503050406030204" pitchFamily="18" charset="0"/>
              </a:rPr>
              <a:t> </a:t>
            </a:r>
            <a:r>
              <a:rPr lang="en-US" altLang="en-US" sz="2000" i="1" dirty="0" smtClean="0">
                <a:solidFill>
                  <a:schemeClr val="tx2"/>
                </a:solidFill>
                <a:latin typeface="Cambria Math" panose="02040503050406030204" pitchFamily="18" charset="0"/>
                <a:ea typeface="Cambria Math" panose="02040503050406030204" pitchFamily="18" charset="0"/>
              </a:rPr>
              <a:t>+ </a:t>
            </a:r>
            <a:r>
              <a:rPr lang="en-US" altLang="en-US" sz="2000" i="1" dirty="0" err="1" smtClean="0">
                <a:solidFill>
                  <a:schemeClr val="tx2"/>
                </a:solidFill>
                <a:latin typeface="Cambria Math" panose="02040503050406030204" pitchFamily="18" charset="0"/>
                <a:ea typeface="Cambria Math" panose="02040503050406030204" pitchFamily="18" charset="0"/>
              </a:rPr>
              <a:t>M</a:t>
            </a:r>
            <a:r>
              <a:rPr lang="en-US" altLang="en-US" sz="2000" i="1" baseline="-25000" dirty="0" err="1" smtClean="0">
                <a:solidFill>
                  <a:schemeClr val="tx2"/>
                </a:solidFill>
                <a:latin typeface="Cambria Math" panose="02040503050406030204" pitchFamily="18" charset="0"/>
                <a:ea typeface="Cambria Math" panose="02040503050406030204" pitchFamily="18" charset="0"/>
              </a:rPr>
              <a:t>v</a:t>
            </a:r>
            <a:r>
              <a:rPr lang="en-US" altLang="en-US" sz="2000" dirty="0" smtClean="0">
                <a:solidFill>
                  <a:schemeClr val="tx2"/>
                </a:solidFill>
                <a:latin typeface="Cambria Math" panose="02040503050406030204" pitchFamily="18" charset="0"/>
                <a:ea typeface="Cambria Math" panose="02040503050406030204" pitchFamily="18" charset="0"/>
              </a:rPr>
              <a:t>]</a:t>
            </a:r>
            <a:endParaRPr lang="en-US" altLang="en-US" sz="2000" dirty="0">
              <a:solidFill>
                <a:schemeClr val="tx2"/>
              </a:solidFill>
              <a:latin typeface="Cambria Math" panose="02040503050406030204" pitchFamily="18" charset="0"/>
              <a:ea typeface="Cambria Math" panose="02040503050406030204" pitchFamily="18" charset="0"/>
            </a:endParaRPr>
          </a:p>
        </p:txBody>
      </p:sp>
      <p:sp>
        <p:nvSpPr>
          <p:cNvPr id="2" name="Text Placeholder 1"/>
          <p:cNvSpPr>
            <a:spLocks noGrp="1"/>
          </p:cNvSpPr>
          <p:nvPr>
            <p:ph type="body" sz="quarter" idx="38"/>
          </p:nvPr>
        </p:nvSpPr>
        <p:spPr/>
        <p:txBody>
          <a:bodyPr/>
          <a:lstStyle/>
          <a:p>
            <a:r>
              <a:rPr lang="en-US" dirty="0"/>
              <a:t>System </a:t>
            </a:r>
            <a:r>
              <a:rPr lang="en-US" dirty="0" smtClean="0"/>
              <a:t>Requirements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10"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F5.4b. HBE-to-VBE Connection Moment Ratio</a:t>
            </a:r>
          </a:p>
        </p:txBody>
      </p:sp>
      <mc:AlternateContent xmlns:mc="http://schemas.openxmlformats.org/markup-compatibility/2006" xmlns:a14="http://schemas.microsoft.com/office/drawing/2010/main">
        <mc:Choice Requires="a14">
          <p:sp>
            <p:nvSpPr>
              <p:cNvPr id="11" name="TextBox 10"/>
              <p:cNvSpPr txBox="1"/>
              <p:nvPr/>
            </p:nvSpPr>
            <p:spPr>
              <a:xfrm>
                <a:off x="7092280" y="1129315"/>
                <a:ext cx="1498424" cy="808363"/>
              </a:xfrm>
              <a:prstGeom prst="rect">
                <a:avLst/>
              </a:prstGeom>
              <a:solidFill>
                <a:schemeClr val="bg1"/>
              </a:solid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2000" b="1" i="1" smtClean="0">
                              <a:latin typeface="Cambria Math"/>
                            </a:rPr>
                          </m:ctrlPr>
                        </m:fPr>
                        <m:num>
                          <m:nary>
                            <m:naryPr>
                              <m:chr m:val="∑"/>
                              <m:subHide m:val="on"/>
                              <m:supHide m:val="on"/>
                              <m:ctrlPr>
                                <a:rPr lang="en-US" sz="2000" b="1" i="1" smtClean="0">
                                  <a:latin typeface="Cambria Math"/>
                                </a:rPr>
                              </m:ctrlPr>
                            </m:naryPr>
                            <m:sub/>
                            <m:sup/>
                            <m:e>
                              <m:sSubSup>
                                <m:sSubSupPr>
                                  <m:ctrlPr>
                                    <a:rPr lang="en-US" sz="2000" b="1" i="1" smtClean="0">
                                      <a:latin typeface="Cambria Math"/>
                                    </a:rPr>
                                  </m:ctrlPr>
                                </m:sSubSupPr>
                                <m:e>
                                  <m:r>
                                    <a:rPr lang="en-US" sz="2000" b="1" i="1" smtClean="0">
                                      <a:latin typeface="Cambria Math"/>
                                    </a:rPr>
                                    <m:t>𝑴</m:t>
                                  </m:r>
                                </m:e>
                                <m:sub>
                                  <m:r>
                                    <a:rPr lang="en-US" sz="2000" b="1" i="1" smtClean="0">
                                      <a:latin typeface="Cambria Math"/>
                                    </a:rPr>
                                    <m:t>𝒑𝒄</m:t>
                                  </m:r>
                                </m:sub>
                                <m:sup>
                                  <m:r>
                                    <a:rPr lang="en-US" sz="2000" b="1" i="1" smtClean="0">
                                      <a:latin typeface="Cambria Math"/>
                                    </a:rPr>
                                    <m:t>∗</m:t>
                                  </m:r>
                                </m:sup>
                              </m:sSubSup>
                            </m:e>
                          </m:nary>
                        </m:num>
                        <m:den>
                          <m:nary>
                            <m:naryPr>
                              <m:chr m:val="∑"/>
                              <m:subHide m:val="on"/>
                              <m:supHide m:val="on"/>
                              <m:ctrlPr>
                                <a:rPr lang="en-US" sz="2000" b="1" i="1">
                                  <a:latin typeface="Cambria Math"/>
                                </a:rPr>
                              </m:ctrlPr>
                            </m:naryPr>
                            <m:sub/>
                            <m:sup/>
                            <m:e>
                              <m:sSubSup>
                                <m:sSubSupPr>
                                  <m:ctrlPr>
                                    <a:rPr lang="en-US" sz="2000" b="1" i="1">
                                      <a:latin typeface="Cambria Math"/>
                                    </a:rPr>
                                  </m:ctrlPr>
                                </m:sSubSupPr>
                                <m:e>
                                  <m:r>
                                    <a:rPr lang="en-US" sz="2000" b="1" i="1">
                                      <a:latin typeface="Cambria Math"/>
                                    </a:rPr>
                                    <m:t>𝑴</m:t>
                                  </m:r>
                                </m:e>
                                <m:sub>
                                  <m:r>
                                    <a:rPr lang="en-US" sz="2000" b="1" i="1">
                                      <a:latin typeface="Cambria Math"/>
                                    </a:rPr>
                                    <m:t>𝒑</m:t>
                                  </m:r>
                                  <m:r>
                                    <a:rPr lang="en-US" sz="2000" b="1" i="1" smtClean="0">
                                      <a:latin typeface="Cambria Math"/>
                                    </a:rPr>
                                    <m:t>𝒃</m:t>
                                  </m:r>
                                </m:sub>
                                <m:sup>
                                  <m:r>
                                    <a:rPr lang="en-US" sz="2000" b="1" i="1">
                                      <a:latin typeface="Cambria Math"/>
                                    </a:rPr>
                                    <m:t>∗</m:t>
                                  </m:r>
                                </m:sup>
                              </m:sSubSup>
                            </m:e>
                          </m:nary>
                        </m:den>
                      </m:f>
                      <m:r>
                        <a:rPr lang="en-US" sz="2000" b="1" i="1" smtClean="0">
                          <a:latin typeface="Cambria Math"/>
                        </a:rPr>
                        <m:t> </m:t>
                      </m:r>
                      <m:r>
                        <a:rPr lang="en-US" sz="2000" b="1" i="1" smtClean="0">
                          <a:latin typeface="Cambria Math"/>
                          <a:ea typeface="Cambria Math"/>
                        </a:rPr>
                        <m:t>&gt;</m:t>
                      </m:r>
                      <m:r>
                        <a:rPr lang="en-US" sz="2000" b="1" i="1" smtClean="0">
                          <a:latin typeface="Cambria Math"/>
                          <a:ea typeface="Cambria Math"/>
                        </a:rPr>
                        <m:t>𝟏</m:t>
                      </m:r>
                    </m:oMath>
                  </m:oMathPara>
                </a14:m>
                <a:endParaRPr lang="en-US" sz="2000" b="1" dirty="0"/>
              </a:p>
            </p:txBody>
          </p:sp>
        </mc:Choice>
        <mc:Fallback xmlns="">
          <p:sp>
            <p:nvSpPr>
              <p:cNvPr id="11" name="TextBox 10"/>
              <p:cNvSpPr txBox="1">
                <a:spLocks noRot="1" noChangeAspect="1" noMove="1" noResize="1" noEditPoints="1" noAdjustHandles="1" noChangeArrowheads="1" noChangeShapeType="1" noTextEdit="1"/>
              </p:cNvSpPr>
              <p:nvPr/>
            </p:nvSpPr>
            <p:spPr>
              <a:xfrm>
                <a:off x="7092280" y="1129315"/>
                <a:ext cx="1498424" cy="808363"/>
              </a:xfrm>
              <a:prstGeom prst="rect">
                <a:avLst/>
              </a:prstGeom>
              <a:blipFill rotWithShape="1">
                <a:blip r:embed="rId3"/>
                <a:stretch>
                  <a:fillRect/>
                </a:stretch>
              </a:blipFill>
              <a:ln w="28575">
                <a:solidFill>
                  <a:schemeClr val="tx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479747" y="2190958"/>
                <a:ext cx="1355949" cy="528286"/>
              </a:xfrm>
              <a:prstGeom prst="rect">
                <a:avLst/>
              </a:prstGeom>
              <a:noFill/>
            </p:spPr>
            <p:txBody>
              <a:bodyPr wrap="none" rtlCol="0">
                <a:spAutoFit/>
              </a:bodyPr>
              <a:lstStyle/>
              <a:p>
                <a14:m>
                  <m:oMath xmlns:m="http://schemas.openxmlformats.org/officeDocument/2006/math">
                    <m:nary>
                      <m:naryPr>
                        <m:chr m:val="∑"/>
                        <m:subHide m:val="on"/>
                        <m:supHide m:val="on"/>
                        <m:ctrlPr>
                          <a:rPr lang="en-US" sz="2600" b="1" i="1" smtClean="0">
                            <a:latin typeface="Cambria Math"/>
                          </a:rPr>
                        </m:ctrlPr>
                      </m:naryPr>
                      <m:sub/>
                      <m:sup/>
                      <m:e>
                        <m:sSubSup>
                          <m:sSubSupPr>
                            <m:ctrlPr>
                              <a:rPr lang="en-US" sz="2600" b="1" i="1" smtClean="0">
                                <a:latin typeface="Cambria Math"/>
                              </a:rPr>
                            </m:ctrlPr>
                          </m:sSubSupPr>
                          <m:e>
                            <m:r>
                              <a:rPr lang="en-US" sz="2600" b="1" i="1" smtClean="0">
                                <a:latin typeface="Cambria Math"/>
                              </a:rPr>
                              <m:t>𝑴</m:t>
                            </m:r>
                          </m:e>
                          <m:sub>
                            <m:r>
                              <a:rPr lang="en-US" sz="2600" b="1" i="1" smtClean="0">
                                <a:latin typeface="Cambria Math"/>
                              </a:rPr>
                              <m:t>𝒑𝒄</m:t>
                            </m:r>
                          </m:sub>
                          <m:sup>
                            <m:r>
                              <a:rPr lang="en-US" sz="2600" b="1" i="1" smtClean="0">
                                <a:latin typeface="Cambria Math"/>
                              </a:rPr>
                              <m:t>∗</m:t>
                            </m:r>
                          </m:sup>
                        </m:sSubSup>
                      </m:e>
                    </m:nary>
                  </m:oMath>
                </a14:m>
                <a:r>
                  <a:rPr lang="en-US" sz="2600" b="1" dirty="0" smtClean="0"/>
                  <a:t> =</a:t>
                </a:r>
                <a:endParaRPr lang="en-US" sz="2600" b="1" dirty="0"/>
              </a:p>
            </p:txBody>
          </p:sp>
        </mc:Choice>
        <mc:Fallback xmlns="">
          <p:sp>
            <p:nvSpPr>
              <p:cNvPr id="5" name="TextBox 4"/>
              <p:cNvSpPr txBox="1">
                <a:spLocks noRot="1" noChangeAspect="1" noMove="1" noResize="1" noEditPoints="1" noAdjustHandles="1" noChangeArrowheads="1" noChangeShapeType="1" noTextEdit="1"/>
              </p:cNvSpPr>
              <p:nvPr/>
            </p:nvSpPr>
            <p:spPr>
              <a:xfrm>
                <a:off x="479747" y="2190958"/>
                <a:ext cx="1355949" cy="528286"/>
              </a:xfrm>
              <a:prstGeom prst="rect">
                <a:avLst/>
              </a:prstGeom>
              <a:blipFill rotWithShape="1">
                <a:blip r:embed="rId4"/>
                <a:stretch>
                  <a:fillRect t="-11494" r="-7658" b="-1954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p:cNvSpPr txBox="1"/>
              <p:nvPr/>
            </p:nvSpPr>
            <p:spPr>
              <a:xfrm>
                <a:off x="479746" y="4667002"/>
                <a:ext cx="1379993" cy="542777"/>
              </a:xfrm>
              <a:prstGeom prst="rect">
                <a:avLst/>
              </a:prstGeom>
              <a:noFill/>
            </p:spPr>
            <p:txBody>
              <a:bodyPr wrap="none" rtlCol="0">
                <a:spAutoFit/>
              </a:bodyPr>
              <a:lstStyle/>
              <a:p>
                <a14:m>
                  <m:oMath xmlns:m="http://schemas.openxmlformats.org/officeDocument/2006/math">
                    <m:nary>
                      <m:naryPr>
                        <m:chr m:val="∑"/>
                        <m:subHide m:val="on"/>
                        <m:supHide m:val="on"/>
                        <m:ctrlPr>
                          <a:rPr lang="en-US" sz="2600" b="1" i="1" smtClean="0">
                            <a:latin typeface="Cambria Math"/>
                          </a:rPr>
                        </m:ctrlPr>
                      </m:naryPr>
                      <m:sub/>
                      <m:sup/>
                      <m:e>
                        <m:sSubSup>
                          <m:sSubSupPr>
                            <m:ctrlPr>
                              <a:rPr lang="en-US" sz="2600" b="1" i="1" smtClean="0">
                                <a:latin typeface="Cambria Math"/>
                              </a:rPr>
                            </m:ctrlPr>
                          </m:sSubSupPr>
                          <m:e>
                            <m:r>
                              <a:rPr lang="en-US" sz="2600" b="1" i="1" smtClean="0">
                                <a:latin typeface="Cambria Math"/>
                              </a:rPr>
                              <m:t>𝑴</m:t>
                            </m:r>
                          </m:e>
                          <m:sub>
                            <m:r>
                              <a:rPr lang="en-US" sz="2600" b="1" i="1" smtClean="0">
                                <a:latin typeface="Cambria Math"/>
                              </a:rPr>
                              <m:t>𝒑𝒃</m:t>
                            </m:r>
                          </m:sub>
                          <m:sup>
                            <m:r>
                              <a:rPr lang="en-US" sz="2600" b="1" i="1" smtClean="0">
                                <a:latin typeface="Cambria Math"/>
                              </a:rPr>
                              <m:t>∗</m:t>
                            </m:r>
                          </m:sup>
                        </m:sSubSup>
                      </m:e>
                    </m:nary>
                  </m:oMath>
                </a14:m>
                <a:r>
                  <a:rPr lang="en-US" sz="2600" b="1" dirty="0" smtClean="0"/>
                  <a:t> =</a:t>
                </a:r>
                <a:endParaRPr lang="en-US" sz="2600" b="1" dirty="0"/>
              </a:p>
            </p:txBody>
          </p:sp>
        </mc:Choice>
        <mc:Fallback xmlns="">
          <p:sp>
            <p:nvSpPr>
              <p:cNvPr id="14" name="TextBox 13"/>
              <p:cNvSpPr txBox="1">
                <a:spLocks noRot="1" noChangeAspect="1" noMove="1" noResize="1" noEditPoints="1" noAdjustHandles="1" noChangeArrowheads="1" noChangeShapeType="1" noTextEdit="1"/>
              </p:cNvSpPr>
              <p:nvPr/>
            </p:nvSpPr>
            <p:spPr>
              <a:xfrm>
                <a:off x="479746" y="4667002"/>
                <a:ext cx="1379993" cy="542777"/>
              </a:xfrm>
              <a:prstGeom prst="rect">
                <a:avLst/>
              </a:prstGeom>
              <a:blipFill rotWithShape="1">
                <a:blip r:embed="rId5"/>
                <a:stretch>
                  <a:fillRect t="-11236" r="-7522" b="-16854"/>
                </a:stretch>
              </a:blipFill>
            </p:spPr>
            <p:txBody>
              <a:bodyPr/>
              <a:lstStyle/>
              <a:p>
                <a:r>
                  <a:rPr lang="en-US">
                    <a:noFill/>
                  </a:rPr>
                  <a:t> </a:t>
                </a:r>
              </a:p>
            </p:txBody>
          </p:sp>
        </mc:Fallback>
      </mc:AlternateContent>
      <p:sp>
        <p:nvSpPr>
          <p:cNvPr id="15"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60</a:t>
            </a:fld>
            <a:endParaRPr lang="en-US" altLang="en-US"/>
          </a:p>
        </p:txBody>
      </p:sp>
    </p:spTree>
    <p:extLst>
      <p:ext uri="{BB962C8B-B14F-4D97-AF65-F5344CB8AC3E}">
        <p14:creationId xmlns:p14="http://schemas.microsoft.com/office/powerpoint/2010/main" val="337868297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20115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01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158" grpId="0"/>
      <p:bldP spid="120116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115" name="Group 3"/>
          <p:cNvGrpSpPr>
            <a:grpSpLocks/>
          </p:cNvGrpSpPr>
          <p:nvPr/>
        </p:nvGrpSpPr>
        <p:grpSpPr bwMode="auto">
          <a:xfrm>
            <a:off x="400050" y="7938"/>
            <a:ext cx="6457950" cy="5886450"/>
            <a:chOff x="1364" y="108"/>
            <a:chExt cx="4068" cy="3708"/>
          </a:xfrm>
        </p:grpSpPr>
        <p:sp>
          <p:nvSpPr>
            <p:cNvPr id="132119" name="AutoShape 4"/>
            <p:cNvSpPr>
              <a:spLocks noChangeArrowheads="1"/>
            </p:cNvSpPr>
            <p:nvPr/>
          </p:nvSpPr>
          <p:spPr bwMode="auto">
            <a:xfrm flipV="1">
              <a:off x="3641" y="596"/>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20" name="AutoShape 5"/>
            <p:cNvSpPr>
              <a:spLocks noChangeArrowheads="1"/>
            </p:cNvSpPr>
            <p:nvPr/>
          </p:nvSpPr>
          <p:spPr bwMode="auto">
            <a:xfrm>
              <a:off x="3659" y="2468"/>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32121" name="Group 6"/>
            <p:cNvGrpSpPr>
              <a:grpSpLocks/>
            </p:cNvGrpSpPr>
            <p:nvPr/>
          </p:nvGrpSpPr>
          <p:grpSpPr bwMode="auto">
            <a:xfrm>
              <a:off x="1364" y="594"/>
              <a:ext cx="4068" cy="3060"/>
              <a:chOff x="726" y="594"/>
              <a:chExt cx="4068" cy="3060"/>
            </a:xfrm>
          </p:grpSpPr>
          <p:grpSp>
            <p:nvGrpSpPr>
              <p:cNvPr id="132151" name="Group 7"/>
              <p:cNvGrpSpPr>
                <a:grpSpLocks/>
              </p:cNvGrpSpPr>
              <p:nvPr/>
            </p:nvGrpSpPr>
            <p:grpSpPr bwMode="auto">
              <a:xfrm>
                <a:off x="2499" y="594"/>
                <a:ext cx="522" cy="3060"/>
                <a:chOff x="2499" y="594"/>
                <a:chExt cx="522" cy="3060"/>
              </a:xfrm>
            </p:grpSpPr>
            <p:sp>
              <p:nvSpPr>
                <p:cNvPr id="132163" name="Rectangle 8"/>
                <p:cNvSpPr>
                  <a:spLocks noChangeArrowheads="1"/>
                </p:cNvSpPr>
                <p:nvPr/>
              </p:nvSpPr>
              <p:spPr bwMode="auto">
                <a:xfrm>
                  <a:off x="2499" y="594"/>
                  <a:ext cx="522" cy="3060"/>
                </a:xfrm>
                <a:prstGeom prst="rect">
                  <a:avLst/>
                </a:prstGeom>
                <a:solidFill>
                  <a:srgbClr val="B2B2B2"/>
                </a:solidFill>
                <a:ln w="22225"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64" name="Line 9"/>
                <p:cNvSpPr>
                  <a:spLocks noChangeShapeType="1"/>
                </p:cNvSpPr>
                <p:nvPr/>
              </p:nvSpPr>
              <p:spPr bwMode="auto">
                <a:xfrm>
                  <a:off x="2952"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2165" name="Line 10"/>
                <p:cNvSpPr>
                  <a:spLocks noChangeShapeType="1"/>
                </p:cNvSpPr>
                <p:nvPr/>
              </p:nvSpPr>
              <p:spPr bwMode="auto">
                <a:xfrm>
                  <a:off x="2574"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2152" name="Group 11"/>
              <p:cNvGrpSpPr>
                <a:grpSpLocks/>
              </p:cNvGrpSpPr>
              <p:nvPr/>
            </p:nvGrpSpPr>
            <p:grpSpPr bwMode="auto">
              <a:xfrm>
                <a:off x="726" y="1770"/>
                <a:ext cx="4068" cy="708"/>
                <a:chOff x="726" y="1770"/>
                <a:chExt cx="4068" cy="708"/>
              </a:xfrm>
            </p:grpSpPr>
            <p:grpSp>
              <p:nvGrpSpPr>
                <p:cNvPr id="132155" name="Group 12"/>
                <p:cNvGrpSpPr>
                  <a:grpSpLocks/>
                </p:cNvGrpSpPr>
                <p:nvPr/>
              </p:nvGrpSpPr>
              <p:grpSpPr bwMode="auto">
                <a:xfrm>
                  <a:off x="3021" y="1770"/>
                  <a:ext cx="1773" cy="708"/>
                  <a:chOff x="3021" y="1770"/>
                  <a:chExt cx="1773" cy="708"/>
                </a:xfrm>
              </p:grpSpPr>
              <p:sp>
                <p:nvSpPr>
                  <p:cNvPr id="132160" name="Rectangle 13"/>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61" name="Line 14"/>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2162" name="Line 15"/>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2156" name="Group 16"/>
                <p:cNvGrpSpPr>
                  <a:grpSpLocks/>
                </p:cNvGrpSpPr>
                <p:nvPr/>
              </p:nvGrpSpPr>
              <p:grpSpPr bwMode="auto">
                <a:xfrm>
                  <a:off x="726" y="1770"/>
                  <a:ext cx="1773" cy="708"/>
                  <a:chOff x="3021" y="1770"/>
                  <a:chExt cx="1773" cy="708"/>
                </a:xfrm>
              </p:grpSpPr>
              <p:sp>
                <p:nvSpPr>
                  <p:cNvPr id="132157" name="Rectangle 17"/>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58" name="Line 18"/>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2159" name="Line 19"/>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132153" name="Rectangle 20"/>
              <p:cNvSpPr>
                <a:spLocks noChangeArrowheads="1"/>
              </p:cNvSpPr>
              <p:nvPr/>
            </p:nvSpPr>
            <p:spPr bwMode="auto">
              <a:xfrm>
                <a:off x="2574" y="1770"/>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54" name="Rectangle 21"/>
              <p:cNvSpPr>
                <a:spLocks noChangeArrowheads="1"/>
              </p:cNvSpPr>
              <p:nvPr/>
            </p:nvSpPr>
            <p:spPr bwMode="auto">
              <a:xfrm>
                <a:off x="2574" y="2424"/>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32122" name="Oval 22"/>
            <p:cNvSpPr>
              <a:spLocks noChangeArrowheads="1"/>
            </p:cNvSpPr>
            <p:nvPr/>
          </p:nvSpPr>
          <p:spPr bwMode="auto">
            <a:xfrm>
              <a:off x="3347" y="2076"/>
              <a:ext cx="96" cy="96"/>
            </a:xfrm>
            <a:prstGeom prst="ellipse">
              <a:avLst/>
            </a:prstGeom>
            <a:solidFill>
              <a:srgbClr val="B2B2B2"/>
            </a:solidFill>
            <a:ln w="2540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23" name="Text Box 23"/>
            <p:cNvSpPr txBox="1">
              <a:spLocks noChangeArrowheads="1"/>
            </p:cNvSpPr>
            <p:nvPr/>
          </p:nvSpPr>
          <p:spPr bwMode="auto">
            <a:xfrm>
              <a:off x="3137" y="108"/>
              <a:ext cx="86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32124" name="Group 24"/>
            <p:cNvGrpSpPr>
              <a:grpSpLocks/>
            </p:cNvGrpSpPr>
            <p:nvPr/>
          </p:nvGrpSpPr>
          <p:grpSpPr bwMode="auto">
            <a:xfrm>
              <a:off x="3086" y="115"/>
              <a:ext cx="1260" cy="323"/>
              <a:chOff x="2448" y="115"/>
              <a:chExt cx="1260" cy="323"/>
            </a:xfrm>
          </p:grpSpPr>
          <p:sp>
            <p:nvSpPr>
              <p:cNvPr id="132149" name="Text Box 25"/>
              <p:cNvSpPr txBox="1">
                <a:spLocks noChangeArrowheads="1"/>
              </p:cNvSpPr>
              <p:nvPr/>
            </p:nvSpPr>
            <p:spPr bwMode="auto">
              <a:xfrm>
                <a:off x="2634" y="115"/>
                <a:ext cx="107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t>C Column</a:t>
                </a:r>
              </a:p>
            </p:txBody>
          </p:sp>
          <p:sp>
            <p:nvSpPr>
              <p:cNvPr id="132150" name="Text Box 26"/>
              <p:cNvSpPr txBox="1">
                <a:spLocks noChangeArrowheads="1"/>
              </p:cNvSpPr>
              <p:nvPr/>
            </p:nvSpPr>
            <p:spPr bwMode="auto">
              <a:xfrm>
                <a:off x="2448" y="150"/>
                <a:ext cx="6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b="0"/>
                  <a:t>L</a:t>
                </a:r>
              </a:p>
            </p:txBody>
          </p:sp>
        </p:grpSp>
        <p:sp>
          <p:nvSpPr>
            <p:cNvPr id="132125" name="Arc 27"/>
            <p:cNvSpPr>
              <a:spLocks/>
            </p:cNvSpPr>
            <p:nvPr/>
          </p:nvSpPr>
          <p:spPr bwMode="auto">
            <a:xfrm rot="12583133" flipV="1">
              <a:off x="3304" y="1883"/>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2129" name="Text Box 31"/>
            <p:cNvSpPr txBox="1">
              <a:spLocks noChangeArrowheads="1"/>
            </p:cNvSpPr>
            <p:nvPr/>
          </p:nvSpPr>
          <p:spPr bwMode="auto">
            <a:xfrm>
              <a:off x="1532" y="1189"/>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pc-top</a:t>
              </a:r>
              <a:endParaRPr lang="en-US" altLang="en-US" i="1" dirty="0">
                <a:solidFill>
                  <a:srgbClr val="C00000"/>
                </a:solidFill>
                <a:latin typeface="Arial Narrow" panose="020B0606020202030204" pitchFamily="34" charset="0"/>
              </a:endParaRPr>
            </a:p>
          </p:txBody>
        </p:sp>
        <p:sp>
          <p:nvSpPr>
            <p:cNvPr id="132130" name="Text Box 32"/>
            <p:cNvSpPr txBox="1">
              <a:spLocks noChangeArrowheads="1"/>
            </p:cNvSpPr>
            <p:nvPr/>
          </p:nvSpPr>
          <p:spPr bwMode="auto">
            <a:xfrm>
              <a:off x="4088" y="2693"/>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pc-bottom</a:t>
              </a:r>
              <a:endParaRPr lang="en-US" altLang="en-US" i="1" dirty="0">
                <a:solidFill>
                  <a:srgbClr val="C00000"/>
                </a:solidFill>
                <a:latin typeface="Arial Narrow" panose="020B0606020202030204" pitchFamily="34" charset="0"/>
              </a:endParaRPr>
            </a:p>
          </p:txBody>
        </p:sp>
        <p:sp>
          <p:nvSpPr>
            <p:cNvPr id="132131" name="Freeform 33"/>
            <p:cNvSpPr>
              <a:spLocks/>
            </p:cNvSpPr>
            <p:nvPr/>
          </p:nvSpPr>
          <p:spPr bwMode="auto">
            <a:xfrm>
              <a:off x="2498" y="1374"/>
              <a:ext cx="799" cy="526"/>
            </a:xfrm>
            <a:custGeom>
              <a:avLst/>
              <a:gdLst>
                <a:gd name="T0" fmla="*/ 0 w 894"/>
                <a:gd name="T1" fmla="*/ 0 h 522"/>
                <a:gd name="T2" fmla="*/ 894 w 894"/>
                <a:gd name="T3" fmla="*/ 522 h 522"/>
                <a:gd name="T4" fmla="*/ 0 60000 65536"/>
                <a:gd name="T5" fmla="*/ 0 60000 65536"/>
                <a:gd name="T6" fmla="*/ 0 w 894"/>
                <a:gd name="T7" fmla="*/ 0 h 522"/>
                <a:gd name="T8" fmla="*/ 894 w 894"/>
                <a:gd name="T9" fmla="*/ 522 h 522"/>
              </a:gdLst>
              <a:ahLst/>
              <a:cxnLst>
                <a:cxn ang="T4">
                  <a:pos x="T0" y="T1"/>
                </a:cxn>
                <a:cxn ang="T5">
                  <a:pos x="T2" y="T3"/>
                </a:cxn>
              </a:cxnLst>
              <a:rect l="T6" t="T7" r="T8" b="T9"/>
              <a:pathLst>
                <a:path w="894" h="522">
                  <a:moveTo>
                    <a:pt x="0" y="0"/>
                  </a:moveTo>
                  <a:lnTo>
                    <a:pt x="894" y="522"/>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2132" name="Freeform 34"/>
            <p:cNvSpPr>
              <a:spLocks/>
            </p:cNvSpPr>
            <p:nvPr/>
          </p:nvSpPr>
          <p:spPr bwMode="auto">
            <a:xfrm>
              <a:off x="3434" y="2346"/>
              <a:ext cx="882" cy="510"/>
            </a:xfrm>
            <a:custGeom>
              <a:avLst/>
              <a:gdLst>
                <a:gd name="T0" fmla="*/ 882 w 882"/>
                <a:gd name="T1" fmla="*/ 510 h 510"/>
                <a:gd name="T2" fmla="*/ 0 w 882"/>
                <a:gd name="T3" fmla="*/ 0 h 510"/>
                <a:gd name="T4" fmla="*/ 0 60000 65536"/>
                <a:gd name="T5" fmla="*/ 0 60000 65536"/>
                <a:gd name="T6" fmla="*/ 0 w 882"/>
                <a:gd name="T7" fmla="*/ 0 h 510"/>
                <a:gd name="T8" fmla="*/ 882 w 882"/>
                <a:gd name="T9" fmla="*/ 510 h 510"/>
              </a:gdLst>
              <a:ahLst/>
              <a:cxnLst>
                <a:cxn ang="T4">
                  <a:pos x="T0" y="T1"/>
                </a:cxn>
                <a:cxn ang="T5">
                  <a:pos x="T2" y="T3"/>
                </a:cxn>
              </a:cxnLst>
              <a:rect l="T6" t="T7" r="T8" b="T9"/>
              <a:pathLst>
                <a:path w="882" h="510">
                  <a:moveTo>
                    <a:pt x="882" y="510"/>
                  </a:moveTo>
                  <a:lnTo>
                    <a:pt x="0" y="0"/>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2133" name="Text Box 35"/>
            <p:cNvSpPr txBox="1">
              <a:spLocks noChangeArrowheads="1"/>
            </p:cNvSpPr>
            <p:nvPr/>
          </p:nvSpPr>
          <p:spPr bwMode="auto">
            <a:xfrm>
              <a:off x="1526" y="271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err="1">
                  <a:solidFill>
                    <a:srgbClr val="0000FF"/>
                  </a:solidFill>
                  <a:latin typeface="Arial Narrow" panose="020B0606020202030204" pitchFamily="34" charset="0"/>
                </a:rPr>
                <a:t>pb</a:t>
              </a:r>
              <a:r>
                <a:rPr lang="en-US" altLang="en-US" i="1" baseline="-25000" dirty="0">
                  <a:solidFill>
                    <a:srgbClr val="0000FF"/>
                  </a:solidFill>
                  <a:latin typeface="Arial Narrow" panose="020B0606020202030204" pitchFamily="34" charset="0"/>
                </a:rPr>
                <a:t>-left</a:t>
              </a:r>
              <a:endParaRPr lang="en-US" altLang="en-US" i="1" dirty="0">
                <a:solidFill>
                  <a:srgbClr val="0000FF"/>
                </a:solidFill>
                <a:latin typeface="Arial Narrow" panose="020B0606020202030204" pitchFamily="34" charset="0"/>
              </a:endParaRPr>
            </a:p>
          </p:txBody>
        </p:sp>
        <p:sp>
          <p:nvSpPr>
            <p:cNvPr id="132134" name="Freeform 36"/>
            <p:cNvSpPr>
              <a:spLocks/>
            </p:cNvSpPr>
            <p:nvPr/>
          </p:nvSpPr>
          <p:spPr bwMode="auto">
            <a:xfrm>
              <a:off x="2342" y="2160"/>
              <a:ext cx="888" cy="696"/>
            </a:xfrm>
            <a:custGeom>
              <a:avLst/>
              <a:gdLst>
                <a:gd name="T0" fmla="*/ 0 w 888"/>
                <a:gd name="T1" fmla="*/ 696 h 696"/>
                <a:gd name="T2" fmla="*/ 888 w 888"/>
                <a:gd name="T3" fmla="*/ 0 h 696"/>
                <a:gd name="T4" fmla="*/ 0 60000 65536"/>
                <a:gd name="T5" fmla="*/ 0 60000 65536"/>
                <a:gd name="T6" fmla="*/ 0 w 888"/>
                <a:gd name="T7" fmla="*/ 0 h 696"/>
                <a:gd name="T8" fmla="*/ 888 w 888"/>
                <a:gd name="T9" fmla="*/ 696 h 696"/>
              </a:gdLst>
              <a:ahLst/>
              <a:cxnLst>
                <a:cxn ang="T4">
                  <a:pos x="T0" y="T1"/>
                </a:cxn>
                <a:cxn ang="T5">
                  <a:pos x="T2" y="T3"/>
                </a:cxn>
              </a:cxnLst>
              <a:rect l="T6" t="T7" r="T8" b="T9"/>
              <a:pathLst>
                <a:path w="888" h="696">
                  <a:moveTo>
                    <a:pt x="0" y="696"/>
                  </a:moveTo>
                  <a:lnTo>
                    <a:pt x="888" y="0"/>
                  </a:lnTo>
                </a:path>
              </a:pathLst>
            </a:custGeom>
            <a:noFill/>
            <a:ln w="25400">
              <a:solidFill>
                <a:srgbClr val="0000FF"/>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2135" name="Text Box 37"/>
            <p:cNvSpPr txBox="1">
              <a:spLocks noChangeArrowheads="1"/>
            </p:cNvSpPr>
            <p:nvPr/>
          </p:nvSpPr>
          <p:spPr bwMode="auto">
            <a:xfrm>
              <a:off x="4010" y="115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err="1">
                  <a:solidFill>
                    <a:srgbClr val="0000FF"/>
                  </a:solidFill>
                  <a:latin typeface="Arial Narrow" panose="020B0606020202030204" pitchFamily="34" charset="0"/>
                </a:rPr>
                <a:t>pb</a:t>
              </a:r>
              <a:r>
                <a:rPr lang="en-US" altLang="en-US" i="1" baseline="-25000" dirty="0">
                  <a:solidFill>
                    <a:srgbClr val="0000FF"/>
                  </a:solidFill>
                  <a:latin typeface="Arial Narrow" panose="020B0606020202030204" pitchFamily="34" charset="0"/>
                </a:rPr>
                <a:t>-right</a:t>
              </a:r>
              <a:endParaRPr lang="en-US" altLang="en-US" i="1" dirty="0">
                <a:solidFill>
                  <a:srgbClr val="0000FF"/>
                </a:solidFill>
                <a:latin typeface="Arial Narrow" panose="020B0606020202030204" pitchFamily="34" charset="0"/>
              </a:endParaRPr>
            </a:p>
          </p:txBody>
        </p:sp>
        <p:sp>
          <p:nvSpPr>
            <p:cNvPr id="132136" name="Line 38"/>
            <p:cNvSpPr>
              <a:spLocks noChangeShapeType="1"/>
            </p:cNvSpPr>
            <p:nvPr/>
          </p:nvSpPr>
          <p:spPr bwMode="auto">
            <a:xfrm flipH="1">
              <a:off x="3590" y="1374"/>
              <a:ext cx="726" cy="661"/>
            </a:xfrm>
            <a:prstGeom prst="line">
              <a:avLst/>
            </a:prstGeom>
            <a:noFill/>
            <a:ln w="25400">
              <a:solidFill>
                <a:srgbClr val="0000FF"/>
              </a:solidFill>
              <a:round/>
              <a:headEnd type="none" w="med" len="med"/>
              <a:tailEnd type="arrow"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32137" name="Group 39"/>
            <p:cNvGrpSpPr>
              <a:grpSpLocks/>
            </p:cNvGrpSpPr>
            <p:nvPr/>
          </p:nvGrpSpPr>
          <p:grpSpPr bwMode="auto">
            <a:xfrm flipH="1">
              <a:off x="3143" y="3725"/>
              <a:ext cx="498" cy="91"/>
              <a:chOff x="1569" y="3329"/>
              <a:chExt cx="498" cy="91"/>
            </a:xfrm>
          </p:grpSpPr>
          <p:sp>
            <p:nvSpPr>
              <p:cNvPr id="132144" name="Freeform 40"/>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132145" name="Freeform 41"/>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132146" name="Freeform 42"/>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132147" name="Freeform 43"/>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132148" name="Freeform 44"/>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132138" name="Group 45"/>
            <p:cNvGrpSpPr>
              <a:grpSpLocks/>
            </p:cNvGrpSpPr>
            <p:nvPr/>
          </p:nvGrpSpPr>
          <p:grpSpPr bwMode="auto">
            <a:xfrm rot="-10790592">
              <a:off x="3124" y="438"/>
              <a:ext cx="498" cy="91"/>
              <a:chOff x="1569" y="3329"/>
              <a:chExt cx="498" cy="91"/>
            </a:xfrm>
          </p:grpSpPr>
          <p:sp>
            <p:nvSpPr>
              <p:cNvPr id="132139" name="Freeform 46"/>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132140" name="Freeform 47"/>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132142" name="Freeform 49"/>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132141" name="Freeform 48"/>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132143" name="Freeform 50"/>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sp>
          <p:nvSpPr>
            <p:cNvPr id="132127" name="Arc 29"/>
            <p:cNvSpPr>
              <a:spLocks/>
            </p:cNvSpPr>
            <p:nvPr/>
          </p:nvSpPr>
          <p:spPr bwMode="auto">
            <a:xfrm rot="3571637" flipH="1" flipV="1">
              <a:off x="3200" y="2039"/>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2128" name="Arc 30"/>
            <p:cNvSpPr>
              <a:spLocks/>
            </p:cNvSpPr>
            <p:nvPr/>
          </p:nvSpPr>
          <p:spPr bwMode="auto">
            <a:xfrm rot="3571637">
              <a:off x="3417" y="2030"/>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2126" name="Arc 28"/>
            <p:cNvSpPr>
              <a:spLocks/>
            </p:cNvSpPr>
            <p:nvPr/>
          </p:nvSpPr>
          <p:spPr bwMode="auto">
            <a:xfrm rot="12583133" flipH="1">
              <a:off x="3304" y="2175"/>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grpSp>
        <p:nvGrpSpPr>
          <p:cNvPr id="132099" name="Group 54"/>
          <p:cNvGrpSpPr>
            <a:grpSpLocks/>
          </p:cNvGrpSpPr>
          <p:nvPr/>
        </p:nvGrpSpPr>
        <p:grpSpPr bwMode="auto">
          <a:xfrm>
            <a:off x="327025" y="2895600"/>
            <a:ext cx="2000250" cy="512763"/>
            <a:chOff x="2448" y="115"/>
            <a:chExt cx="1260" cy="323"/>
          </a:xfrm>
        </p:grpSpPr>
        <p:sp>
          <p:nvSpPr>
            <p:cNvPr id="132113" name="Text Box 55"/>
            <p:cNvSpPr txBox="1">
              <a:spLocks noChangeArrowheads="1"/>
            </p:cNvSpPr>
            <p:nvPr/>
          </p:nvSpPr>
          <p:spPr bwMode="auto">
            <a:xfrm>
              <a:off x="2634" y="115"/>
              <a:ext cx="107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a:t>C Beam</a:t>
              </a:r>
            </a:p>
          </p:txBody>
        </p:sp>
        <p:sp>
          <p:nvSpPr>
            <p:cNvPr id="132114" name="Text Box 56"/>
            <p:cNvSpPr txBox="1">
              <a:spLocks noChangeArrowheads="1"/>
            </p:cNvSpPr>
            <p:nvPr/>
          </p:nvSpPr>
          <p:spPr bwMode="auto">
            <a:xfrm>
              <a:off x="2448" y="150"/>
              <a:ext cx="6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b="0"/>
                <a:t>L</a:t>
              </a:r>
            </a:p>
          </p:txBody>
        </p:sp>
      </p:grpSp>
      <p:sp>
        <p:nvSpPr>
          <p:cNvPr id="132101" name="Text Box 58"/>
          <p:cNvSpPr txBox="1">
            <a:spLocks noChangeArrowheads="1"/>
          </p:cNvSpPr>
          <p:nvPr/>
        </p:nvSpPr>
        <p:spPr bwMode="auto">
          <a:xfrm>
            <a:off x="36512" y="5589240"/>
            <a:ext cx="91440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u="sng" dirty="0">
                <a:latin typeface="Arial Narrow" panose="020B0606020202030204" pitchFamily="34" charset="0"/>
              </a:rPr>
              <a:t>Note:</a:t>
            </a:r>
            <a:endParaRPr lang="en-US" altLang="en-US" sz="1800" dirty="0">
              <a:latin typeface="Arial Narrow" panose="020B0606020202030204" pitchFamily="34" charset="0"/>
            </a:endParaRPr>
          </a:p>
          <a:p>
            <a:pPr>
              <a:spcBef>
                <a:spcPct val="50000"/>
              </a:spcBef>
              <a:buClrTx/>
              <a:buSzTx/>
              <a:buFontTx/>
              <a:buNone/>
            </a:pPr>
            <a:r>
              <a:rPr lang="en-US" altLang="en-US" sz="1800" i="1" dirty="0">
                <a:latin typeface="Arial Narrow" panose="020B0606020202030204" pitchFamily="34" charset="0"/>
              </a:rPr>
              <a:t>M*</a:t>
            </a:r>
            <a:r>
              <a:rPr lang="en-US" altLang="en-US" sz="1800" i="1" baseline="-25000" dirty="0">
                <a:latin typeface="Arial Narrow" panose="020B0606020202030204" pitchFamily="34" charset="0"/>
              </a:rPr>
              <a:t>pc</a:t>
            </a:r>
            <a:r>
              <a:rPr lang="en-US" altLang="en-US" sz="1800" dirty="0">
                <a:latin typeface="Arial Narrow" panose="020B0606020202030204" pitchFamily="34" charset="0"/>
              </a:rPr>
              <a:t> is based on </a:t>
            </a:r>
            <a:r>
              <a:rPr lang="en-US" altLang="en-US" sz="1800" i="1" dirty="0">
                <a:solidFill>
                  <a:schemeClr val="tx2"/>
                </a:solidFill>
                <a:latin typeface="Arial Narrow" panose="020B0606020202030204" pitchFamily="34" charset="0"/>
              </a:rPr>
              <a:t>minimum specified yield stress</a:t>
            </a:r>
            <a:r>
              <a:rPr lang="en-US" altLang="en-US" sz="1800" i="1" dirty="0">
                <a:latin typeface="Arial Narrow" panose="020B0606020202030204" pitchFamily="34" charset="0"/>
              </a:rPr>
              <a:t> </a:t>
            </a:r>
            <a:r>
              <a:rPr lang="en-US" altLang="en-US" sz="1800" dirty="0">
                <a:latin typeface="Arial Narrow" panose="020B0606020202030204" pitchFamily="34" charset="0"/>
              </a:rPr>
              <a:t>of column</a:t>
            </a:r>
          </a:p>
          <a:p>
            <a:pPr>
              <a:spcBef>
                <a:spcPct val="50000"/>
              </a:spcBef>
              <a:buClrTx/>
              <a:buSzTx/>
              <a:buFontTx/>
              <a:buNone/>
            </a:pPr>
            <a:r>
              <a:rPr lang="en-US" altLang="en-US" sz="1800" i="1" dirty="0">
                <a:latin typeface="Arial Narrow" panose="020B0606020202030204" pitchFamily="34" charset="0"/>
              </a:rPr>
              <a:t>M*</a:t>
            </a:r>
            <a:r>
              <a:rPr lang="en-US" altLang="en-US" sz="1800" i="1" baseline="-25000" dirty="0" err="1">
                <a:latin typeface="Arial Narrow" panose="020B0606020202030204" pitchFamily="34" charset="0"/>
              </a:rPr>
              <a:t>pb</a:t>
            </a:r>
            <a:r>
              <a:rPr lang="en-US" altLang="en-US" sz="1800" dirty="0">
                <a:latin typeface="Arial Narrow" panose="020B0606020202030204" pitchFamily="34" charset="0"/>
              </a:rPr>
              <a:t> is based on </a:t>
            </a:r>
            <a:r>
              <a:rPr lang="en-US" altLang="en-US" sz="1800" i="1" dirty="0">
                <a:solidFill>
                  <a:schemeClr val="tx2"/>
                </a:solidFill>
                <a:latin typeface="Arial Narrow" panose="020B0606020202030204" pitchFamily="34" charset="0"/>
              </a:rPr>
              <a:t>expected yield stress</a:t>
            </a:r>
            <a:r>
              <a:rPr lang="en-US" altLang="en-US" sz="1800" i="1" dirty="0">
                <a:latin typeface="Arial Narrow" panose="020B0606020202030204" pitchFamily="34" charset="0"/>
              </a:rPr>
              <a:t> </a:t>
            </a:r>
            <a:r>
              <a:rPr lang="en-US" altLang="en-US" sz="1800" dirty="0">
                <a:latin typeface="Arial Narrow" panose="020B0606020202030204" pitchFamily="34" charset="0"/>
              </a:rPr>
              <a:t>of beam and includes allowance for strain hardening</a:t>
            </a:r>
          </a:p>
        </p:txBody>
      </p:sp>
      <p:grpSp>
        <p:nvGrpSpPr>
          <p:cNvPr id="132102" name="Group 59"/>
          <p:cNvGrpSpPr>
            <a:grpSpLocks/>
          </p:cNvGrpSpPr>
          <p:nvPr/>
        </p:nvGrpSpPr>
        <p:grpSpPr bwMode="auto">
          <a:xfrm rot="10800000">
            <a:off x="7286625" y="3035300"/>
            <a:ext cx="835025" cy="304800"/>
            <a:chOff x="665" y="1530"/>
            <a:chExt cx="526" cy="192"/>
          </a:xfrm>
        </p:grpSpPr>
        <p:sp>
          <p:nvSpPr>
            <p:cNvPr id="132106" name="Freeform 60"/>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132107" name="Freeform 61"/>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132108" name="Rectangle 62"/>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2109" name="Freeform 63"/>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132110" name="Freeform 64"/>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132111" name="Freeform 65"/>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132112" name="Freeform 66"/>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
        <p:nvSpPr>
          <p:cNvPr id="132103" name="Rectangle 67"/>
          <p:cNvSpPr>
            <a:spLocks noChangeArrowheads="1"/>
          </p:cNvSpPr>
          <p:nvPr/>
        </p:nvSpPr>
        <p:spPr bwMode="auto">
          <a:xfrm>
            <a:off x="7766433" y="3429000"/>
            <a:ext cx="708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dirty="0">
                <a:latin typeface="Arial Narrow" panose="020B0606020202030204" pitchFamily="34" charset="0"/>
              </a:rPr>
              <a:t>P</a:t>
            </a:r>
            <a:r>
              <a:rPr lang="en-US" altLang="en-US" sz="2400" baseline="-25000" dirty="0">
                <a:latin typeface="Arial Narrow" panose="020B0606020202030204" pitchFamily="34" charset="0"/>
              </a:rPr>
              <a:t>HBE</a:t>
            </a:r>
          </a:p>
        </p:txBody>
      </p:sp>
      <p:sp>
        <p:nvSpPr>
          <p:cNvPr id="132104" name="Rectangle 68"/>
          <p:cNvSpPr>
            <a:spLocks noChangeArrowheads="1"/>
          </p:cNvSpPr>
          <p:nvPr/>
        </p:nvSpPr>
        <p:spPr bwMode="auto">
          <a:xfrm>
            <a:off x="2437242" y="5408613"/>
            <a:ext cx="6992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dirty="0">
                <a:latin typeface="Arial Narrow" panose="020B0606020202030204" pitchFamily="34" charset="0"/>
              </a:rPr>
              <a:t>V</a:t>
            </a:r>
            <a:r>
              <a:rPr lang="en-US" altLang="en-US" sz="2400" baseline="-25000" dirty="0">
                <a:latin typeface="Arial Narrow" panose="020B0606020202030204" pitchFamily="34" charset="0"/>
              </a:rPr>
              <a:t>VBE</a:t>
            </a:r>
          </a:p>
        </p:txBody>
      </p:sp>
      <p:sp>
        <p:nvSpPr>
          <p:cNvPr id="132105" name="Rectangle 69"/>
          <p:cNvSpPr>
            <a:spLocks noChangeArrowheads="1"/>
          </p:cNvSpPr>
          <p:nvPr/>
        </p:nvSpPr>
        <p:spPr bwMode="auto">
          <a:xfrm>
            <a:off x="2437242" y="219075"/>
            <a:ext cx="6992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dirty="0">
                <a:latin typeface="Arial Narrow" panose="020B0606020202030204" pitchFamily="34" charset="0"/>
              </a:rPr>
              <a:t>V</a:t>
            </a:r>
            <a:r>
              <a:rPr lang="en-US" altLang="en-US" sz="2400" baseline="-25000" dirty="0">
                <a:latin typeface="Arial Narrow" panose="020B0606020202030204" pitchFamily="34" charset="0"/>
              </a:rPr>
              <a:t>VBE</a:t>
            </a:r>
          </a:p>
        </p:txBody>
      </p:sp>
      <mc:AlternateContent xmlns:mc="http://schemas.openxmlformats.org/markup-compatibility/2006" xmlns:a14="http://schemas.microsoft.com/office/drawing/2010/main">
        <mc:Choice Requires="a14">
          <p:sp>
            <p:nvSpPr>
              <p:cNvPr id="70" name="TextBox 69"/>
              <p:cNvSpPr txBox="1"/>
              <p:nvPr/>
            </p:nvSpPr>
            <p:spPr>
              <a:xfrm>
                <a:off x="115975" y="127657"/>
                <a:ext cx="1498424" cy="808363"/>
              </a:xfrm>
              <a:prstGeom prst="rect">
                <a:avLst/>
              </a:prstGeom>
              <a:solidFill>
                <a:schemeClr val="bg1"/>
              </a:solid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2000" b="1" i="1" smtClean="0">
                              <a:latin typeface="Cambria Math"/>
                            </a:rPr>
                          </m:ctrlPr>
                        </m:fPr>
                        <m:num>
                          <m:nary>
                            <m:naryPr>
                              <m:chr m:val="∑"/>
                              <m:subHide m:val="on"/>
                              <m:supHide m:val="on"/>
                              <m:ctrlPr>
                                <a:rPr lang="en-US" sz="2000" b="1" i="1" smtClean="0">
                                  <a:latin typeface="Cambria Math"/>
                                </a:rPr>
                              </m:ctrlPr>
                            </m:naryPr>
                            <m:sub/>
                            <m:sup/>
                            <m:e>
                              <m:sSubSup>
                                <m:sSubSupPr>
                                  <m:ctrlPr>
                                    <a:rPr lang="en-US" sz="2000" b="1" i="1" smtClean="0">
                                      <a:latin typeface="Cambria Math"/>
                                    </a:rPr>
                                  </m:ctrlPr>
                                </m:sSubSupPr>
                                <m:e>
                                  <m:r>
                                    <a:rPr lang="en-US" sz="2000" b="1" i="1" smtClean="0">
                                      <a:latin typeface="Cambria Math"/>
                                    </a:rPr>
                                    <m:t>𝑴</m:t>
                                  </m:r>
                                </m:e>
                                <m:sub>
                                  <m:r>
                                    <a:rPr lang="en-US" sz="2000" b="1" i="1" smtClean="0">
                                      <a:latin typeface="Cambria Math"/>
                                    </a:rPr>
                                    <m:t>𝒑𝒄</m:t>
                                  </m:r>
                                </m:sub>
                                <m:sup>
                                  <m:r>
                                    <a:rPr lang="en-US" sz="2000" b="1" i="1" smtClean="0">
                                      <a:latin typeface="Cambria Math"/>
                                    </a:rPr>
                                    <m:t>∗</m:t>
                                  </m:r>
                                </m:sup>
                              </m:sSubSup>
                            </m:e>
                          </m:nary>
                        </m:num>
                        <m:den>
                          <m:nary>
                            <m:naryPr>
                              <m:chr m:val="∑"/>
                              <m:subHide m:val="on"/>
                              <m:supHide m:val="on"/>
                              <m:ctrlPr>
                                <a:rPr lang="en-US" sz="2000" b="1" i="1">
                                  <a:latin typeface="Cambria Math"/>
                                </a:rPr>
                              </m:ctrlPr>
                            </m:naryPr>
                            <m:sub/>
                            <m:sup/>
                            <m:e>
                              <m:sSubSup>
                                <m:sSubSupPr>
                                  <m:ctrlPr>
                                    <a:rPr lang="en-US" sz="2000" b="1" i="1">
                                      <a:latin typeface="Cambria Math"/>
                                    </a:rPr>
                                  </m:ctrlPr>
                                </m:sSubSupPr>
                                <m:e>
                                  <m:r>
                                    <a:rPr lang="en-US" sz="2000" b="1" i="1">
                                      <a:latin typeface="Cambria Math"/>
                                    </a:rPr>
                                    <m:t>𝑴</m:t>
                                  </m:r>
                                </m:e>
                                <m:sub>
                                  <m:r>
                                    <a:rPr lang="en-US" sz="2000" b="1" i="1">
                                      <a:latin typeface="Cambria Math"/>
                                    </a:rPr>
                                    <m:t>𝒑</m:t>
                                  </m:r>
                                  <m:r>
                                    <a:rPr lang="en-US" sz="2000" b="1" i="1" smtClean="0">
                                      <a:latin typeface="Cambria Math"/>
                                    </a:rPr>
                                    <m:t>𝒃</m:t>
                                  </m:r>
                                </m:sub>
                                <m:sup>
                                  <m:r>
                                    <a:rPr lang="en-US" sz="2000" b="1" i="1">
                                      <a:latin typeface="Cambria Math"/>
                                    </a:rPr>
                                    <m:t>∗</m:t>
                                  </m:r>
                                </m:sup>
                              </m:sSubSup>
                            </m:e>
                          </m:nary>
                        </m:den>
                      </m:f>
                      <m:r>
                        <a:rPr lang="en-US" sz="2000" b="1" i="1" smtClean="0">
                          <a:latin typeface="Cambria Math"/>
                        </a:rPr>
                        <m:t> </m:t>
                      </m:r>
                      <m:r>
                        <a:rPr lang="en-US" sz="2000" b="1" i="1" smtClean="0">
                          <a:latin typeface="Cambria Math"/>
                          <a:ea typeface="Cambria Math"/>
                        </a:rPr>
                        <m:t>&gt;</m:t>
                      </m:r>
                      <m:r>
                        <a:rPr lang="en-US" sz="2000" b="1" i="1" smtClean="0">
                          <a:latin typeface="Cambria Math"/>
                          <a:ea typeface="Cambria Math"/>
                        </a:rPr>
                        <m:t>𝟏</m:t>
                      </m:r>
                    </m:oMath>
                  </m:oMathPara>
                </a14:m>
                <a:endParaRPr lang="en-US" sz="2000" b="1" dirty="0"/>
              </a:p>
            </p:txBody>
          </p:sp>
        </mc:Choice>
        <mc:Fallback xmlns="">
          <p:sp>
            <p:nvSpPr>
              <p:cNvPr id="70" name="TextBox 69"/>
              <p:cNvSpPr txBox="1">
                <a:spLocks noRot="1" noChangeAspect="1" noMove="1" noResize="1" noEditPoints="1" noAdjustHandles="1" noChangeArrowheads="1" noChangeShapeType="1" noTextEdit="1"/>
              </p:cNvSpPr>
              <p:nvPr/>
            </p:nvSpPr>
            <p:spPr>
              <a:xfrm>
                <a:off x="115975" y="127657"/>
                <a:ext cx="1498424" cy="808363"/>
              </a:xfrm>
              <a:prstGeom prst="rect">
                <a:avLst/>
              </a:prstGeom>
              <a:blipFill rotWithShape="1">
                <a:blip r:embed="rId3"/>
                <a:stretch>
                  <a:fillRect/>
                </a:stretch>
              </a:blipFill>
              <a:ln w="28575">
                <a:solidFill>
                  <a:schemeClr val="tx1"/>
                </a:solidFill>
              </a:ln>
            </p:spPr>
            <p:txBody>
              <a:bodyPr/>
              <a:lstStyle/>
              <a:p>
                <a:r>
                  <a:rPr lang="en-US">
                    <a:noFill/>
                  </a:rPr>
                  <a:t> </a:t>
                </a:r>
              </a:p>
            </p:txBody>
          </p:sp>
        </mc:Fallback>
      </mc:AlternateContent>
      <p:sp>
        <p:nvSpPr>
          <p:cNvPr id="67" name="Line 50"/>
          <p:cNvSpPr>
            <a:spLocks noChangeShapeType="1"/>
          </p:cNvSpPr>
          <p:nvPr/>
        </p:nvSpPr>
        <p:spPr bwMode="auto">
          <a:xfrm>
            <a:off x="3626644" y="700316"/>
            <a:ext cx="0" cy="502920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Line 50"/>
          <p:cNvSpPr>
            <a:spLocks noChangeShapeType="1"/>
          </p:cNvSpPr>
          <p:nvPr/>
        </p:nvSpPr>
        <p:spPr bwMode="auto">
          <a:xfrm flipV="1">
            <a:off x="356964" y="3209783"/>
            <a:ext cx="6583680"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9"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61</a:t>
            </a:fld>
            <a:endParaRPr lang="en-US" altLang="en-US"/>
          </a:p>
        </p:txBody>
      </p:sp>
    </p:spTree>
    <p:extLst>
      <p:ext uri="{BB962C8B-B14F-4D97-AF65-F5344CB8AC3E}">
        <p14:creationId xmlns:p14="http://schemas.microsoft.com/office/powerpoint/2010/main" val="224951511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AutoShape 2"/>
          <p:cNvSpPr>
            <a:spLocks noChangeArrowheads="1"/>
          </p:cNvSpPr>
          <p:nvPr/>
        </p:nvSpPr>
        <p:spPr bwMode="auto">
          <a:xfrm flipV="1">
            <a:off x="4902200" y="1121197"/>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147" name="AutoShape 3"/>
          <p:cNvSpPr>
            <a:spLocks noChangeArrowheads="1"/>
          </p:cNvSpPr>
          <p:nvPr/>
        </p:nvSpPr>
        <p:spPr bwMode="auto">
          <a:xfrm>
            <a:off x="4892675" y="3216697"/>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34148" name="Group 4"/>
          <p:cNvGrpSpPr>
            <a:grpSpLocks/>
          </p:cNvGrpSpPr>
          <p:nvPr/>
        </p:nvGrpSpPr>
        <p:grpSpPr bwMode="auto">
          <a:xfrm>
            <a:off x="2997200" y="1121197"/>
            <a:ext cx="3200400" cy="3105150"/>
            <a:chOff x="1770" y="1092"/>
            <a:chExt cx="2016" cy="1956"/>
          </a:xfrm>
        </p:grpSpPr>
        <p:grpSp>
          <p:nvGrpSpPr>
            <p:cNvPr id="134207" name="Group 5"/>
            <p:cNvGrpSpPr>
              <a:grpSpLocks/>
            </p:cNvGrpSpPr>
            <p:nvPr/>
          </p:nvGrpSpPr>
          <p:grpSpPr bwMode="auto">
            <a:xfrm>
              <a:off x="1770" y="1092"/>
              <a:ext cx="2016" cy="1956"/>
              <a:chOff x="1770" y="1092"/>
              <a:chExt cx="2016" cy="1956"/>
            </a:xfrm>
          </p:grpSpPr>
          <p:grpSp>
            <p:nvGrpSpPr>
              <p:cNvPr id="134214" name="Group 6"/>
              <p:cNvGrpSpPr>
                <a:grpSpLocks/>
              </p:cNvGrpSpPr>
              <p:nvPr/>
            </p:nvGrpSpPr>
            <p:grpSpPr bwMode="auto">
              <a:xfrm>
                <a:off x="2568" y="1092"/>
                <a:ext cx="420" cy="1956"/>
                <a:chOff x="2226" y="1584"/>
                <a:chExt cx="420" cy="1956"/>
              </a:xfrm>
            </p:grpSpPr>
            <p:sp>
              <p:nvSpPr>
                <p:cNvPr id="134223" name="Rectangle 7"/>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224" name="Line 8"/>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225" name="Line 9"/>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4215" name="Group 10"/>
              <p:cNvGrpSpPr>
                <a:grpSpLocks/>
              </p:cNvGrpSpPr>
              <p:nvPr/>
            </p:nvGrpSpPr>
            <p:grpSpPr bwMode="auto">
              <a:xfrm>
                <a:off x="2988" y="1704"/>
                <a:ext cx="798" cy="708"/>
                <a:chOff x="3090" y="1704"/>
                <a:chExt cx="798" cy="708"/>
              </a:xfrm>
            </p:grpSpPr>
            <p:sp>
              <p:nvSpPr>
                <p:cNvPr id="134220" name="Rectangle 11"/>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221" name="Line 12"/>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222" name="Line 13"/>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4216" name="Group 14"/>
              <p:cNvGrpSpPr>
                <a:grpSpLocks/>
              </p:cNvGrpSpPr>
              <p:nvPr/>
            </p:nvGrpSpPr>
            <p:grpSpPr bwMode="auto">
              <a:xfrm>
                <a:off x="1770" y="1704"/>
                <a:ext cx="798" cy="708"/>
                <a:chOff x="3090" y="1704"/>
                <a:chExt cx="798" cy="708"/>
              </a:xfrm>
            </p:grpSpPr>
            <p:sp>
              <p:nvSpPr>
                <p:cNvPr id="134217" name="Rectangle 15"/>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218" name="Line 16"/>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219" name="Line 17"/>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34208" name="Group 18"/>
            <p:cNvGrpSpPr>
              <a:grpSpLocks/>
            </p:cNvGrpSpPr>
            <p:nvPr/>
          </p:nvGrpSpPr>
          <p:grpSpPr bwMode="auto">
            <a:xfrm>
              <a:off x="2642" y="1708"/>
              <a:ext cx="264" cy="48"/>
              <a:chOff x="2642" y="1708"/>
              <a:chExt cx="264" cy="48"/>
            </a:xfrm>
          </p:grpSpPr>
          <p:sp>
            <p:nvSpPr>
              <p:cNvPr id="134212" name="Line 19"/>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213" name="Line 20"/>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4209" name="Group 21"/>
            <p:cNvGrpSpPr>
              <a:grpSpLocks/>
            </p:cNvGrpSpPr>
            <p:nvPr/>
          </p:nvGrpSpPr>
          <p:grpSpPr bwMode="auto">
            <a:xfrm>
              <a:off x="2646" y="2356"/>
              <a:ext cx="264" cy="48"/>
              <a:chOff x="2642" y="1708"/>
              <a:chExt cx="264" cy="48"/>
            </a:xfrm>
          </p:grpSpPr>
          <p:sp>
            <p:nvSpPr>
              <p:cNvPr id="134210" name="Line 22"/>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211" name="Line 23"/>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134149" name="Oval 24"/>
          <p:cNvSpPr>
            <a:spLocks noChangeArrowheads="1"/>
          </p:cNvSpPr>
          <p:nvPr/>
        </p:nvSpPr>
        <p:spPr bwMode="auto">
          <a:xfrm>
            <a:off x="5997575" y="2464222"/>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150" name="Oval 25"/>
          <p:cNvSpPr>
            <a:spLocks noChangeArrowheads="1"/>
          </p:cNvSpPr>
          <p:nvPr/>
        </p:nvSpPr>
        <p:spPr bwMode="auto">
          <a:xfrm>
            <a:off x="2809875" y="2429297"/>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151" name="Line 26"/>
          <p:cNvSpPr>
            <a:spLocks noChangeShapeType="1"/>
          </p:cNvSpPr>
          <p:nvPr/>
        </p:nvSpPr>
        <p:spPr bwMode="auto">
          <a:xfrm>
            <a:off x="2997200" y="355801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52" name="Line 27"/>
          <p:cNvSpPr>
            <a:spLocks noChangeShapeType="1"/>
          </p:cNvSpPr>
          <p:nvPr/>
        </p:nvSpPr>
        <p:spPr bwMode="auto">
          <a:xfrm>
            <a:off x="6197600" y="355801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53" name="Line 28"/>
          <p:cNvSpPr>
            <a:spLocks noChangeShapeType="1"/>
          </p:cNvSpPr>
          <p:nvPr/>
        </p:nvSpPr>
        <p:spPr bwMode="auto">
          <a:xfrm>
            <a:off x="4568825" y="4431135"/>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4154" name="Line 29"/>
          <p:cNvSpPr>
            <a:spLocks noChangeShapeType="1"/>
          </p:cNvSpPr>
          <p:nvPr/>
        </p:nvSpPr>
        <p:spPr bwMode="auto">
          <a:xfrm>
            <a:off x="2997200" y="4634335"/>
            <a:ext cx="15716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4155" name="Line 30"/>
          <p:cNvSpPr>
            <a:spLocks noChangeShapeType="1"/>
          </p:cNvSpPr>
          <p:nvPr/>
        </p:nvSpPr>
        <p:spPr bwMode="auto">
          <a:xfrm>
            <a:off x="4568825" y="4634335"/>
            <a:ext cx="162877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4156" name="Arc 31"/>
          <p:cNvSpPr>
            <a:spLocks/>
          </p:cNvSpPr>
          <p:nvPr/>
        </p:nvSpPr>
        <p:spPr bwMode="auto">
          <a:xfrm rot="2496519" flipH="1" flipV="1">
            <a:off x="2028825" y="2429297"/>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4157" name="Text Box 32"/>
          <p:cNvSpPr txBox="1">
            <a:spLocks noChangeArrowheads="1"/>
          </p:cNvSpPr>
          <p:nvPr/>
        </p:nvSpPr>
        <p:spPr bwMode="auto">
          <a:xfrm>
            <a:off x="6924675" y="2753147"/>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134158" name="Text Box 33"/>
          <p:cNvSpPr txBox="1">
            <a:spLocks noChangeArrowheads="1"/>
          </p:cNvSpPr>
          <p:nvPr/>
        </p:nvSpPr>
        <p:spPr bwMode="auto">
          <a:xfrm>
            <a:off x="1006475" y="2429297"/>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134159" name="Line 34"/>
          <p:cNvSpPr>
            <a:spLocks noChangeShapeType="1"/>
          </p:cNvSpPr>
          <p:nvPr/>
        </p:nvSpPr>
        <p:spPr bwMode="auto">
          <a:xfrm flipV="1">
            <a:off x="6667500" y="2175297"/>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60" name="Line 35"/>
          <p:cNvSpPr>
            <a:spLocks noChangeShapeType="1"/>
          </p:cNvSpPr>
          <p:nvPr/>
        </p:nvSpPr>
        <p:spPr bwMode="auto">
          <a:xfrm>
            <a:off x="2568575" y="2257847"/>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61" name="Text Box 36"/>
          <p:cNvSpPr txBox="1">
            <a:spLocks noChangeArrowheads="1"/>
          </p:cNvSpPr>
          <p:nvPr/>
        </p:nvSpPr>
        <p:spPr bwMode="auto">
          <a:xfrm>
            <a:off x="5611813" y="1730797"/>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134162" name="Text Box 37"/>
          <p:cNvSpPr txBox="1">
            <a:spLocks noChangeArrowheads="1"/>
          </p:cNvSpPr>
          <p:nvPr/>
        </p:nvSpPr>
        <p:spPr bwMode="auto">
          <a:xfrm>
            <a:off x="1001713" y="3162722"/>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134163" name="Text Box 38"/>
          <p:cNvSpPr txBox="1">
            <a:spLocks noChangeArrowheads="1"/>
          </p:cNvSpPr>
          <p:nvPr/>
        </p:nvSpPr>
        <p:spPr bwMode="auto">
          <a:xfrm>
            <a:off x="0" y="1121197"/>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
        <p:nvSpPr>
          <p:cNvPr id="134164" name="Text Box 39"/>
          <p:cNvSpPr txBox="1">
            <a:spLocks noChangeArrowheads="1"/>
          </p:cNvSpPr>
          <p:nvPr/>
        </p:nvSpPr>
        <p:spPr bwMode="auto">
          <a:xfrm>
            <a:off x="5991522" y="960180"/>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dirty="0"/>
              <a:t>  </a:t>
            </a:r>
            <a:r>
              <a:rPr lang="en-US" altLang="en-US" sz="1800" b="0" i="1" dirty="0"/>
              <a:t>HBE</a:t>
            </a:r>
          </a:p>
        </p:txBody>
      </p:sp>
      <p:sp>
        <p:nvSpPr>
          <p:cNvPr id="134165" name="Line 40"/>
          <p:cNvSpPr>
            <a:spLocks noChangeShapeType="1"/>
          </p:cNvSpPr>
          <p:nvPr/>
        </p:nvSpPr>
        <p:spPr bwMode="auto">
          <a:xfrm>
            <a:off x="2971800" y="1541885"/>
            <a:ext cx="544942" cy="5508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4166" name="Line 41"/>
          <p:cNvSpPr>
            <a:spLocks noChangeShapeType="1"/>
          </p:cNvSpPr>
          <p:nvPr/>
        </p:nvSpPr>
        <p:spPr bwMode="auto">
          <a:xfrm flipH="1">
            <a:off x="5484662" y="1189747"/>
            <a:ext cx="671511" cy="903000"/>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4167" name="Text Box 42"/>
          <p:cNvSpPr txBox="1">
            <a:spLocks noChangeArrowheads="1"/>
          </p:cNvSpPr>
          <p:nvPr/>
        </p:nvSpPr>
        <p:spPr bwMode="auto">
          <a:xfrm>
            <a:off x="6667500" y="3584997"/>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134168" name="Freeform 43"/>
          <p:cNvSpPr>
            <a:spLocks/>
          </p:cNvSpPr>
          <p:nvPr/>
        </p:nvSpPr>
        <p:spPr bwMode="auto">
          <a:xfrm>
            <a:off x="6305550" y="2811884"/>
            <a:ext cx="426690" cy="901700"/>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4169" name="Text Box 44"/>
          <p:cNvSpPr txBox="1">
            <a:spLocks noChangeArrowheads="1"/>
          </p:cNvSpPr>
          <p:nvPr/>
        </p:nvSpPr>
        <p:spPr bwMode="auto">
          <a:xfrm>
            <a:off x="76200" y="1766144"/>
            <a:ext cx="244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134170" name="Freeform 45"/>
          <p:cNvSpPr>
            <a:spLocks/>
          </p:cNvSpPr>
          <p:nvPr/>
        </p:nvSpPr>
        <p:spPr bwMode="auto">
          <a:xfrm rot="-735166">
            <a:off x="2546109" y="1913233"/>
            <a:ext cx="314315" cy="555746"/>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4171" name="Text Box 46"/>
          <p:cNvSpPr txBox="1">
            <a:spLocks noChangeArrowheads="1"/>
          </p:cNvSpPr>
          <p:nvPr/>
        </p:nvSpPr>
        <p:spPr bwMode="auto">
          <a:xfrm>
            <a:off x="2933700" y="4194597"/>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smtClean="0"/>
              <a:t>s</a:t>
            </a:r>
            <a:r>
              <a:rPr lang="en-US" altLang="en-US" sz="2000" b="0" i="1" baseline="-25000" dirty="0" err="1" smtClean="0"/>
              <a:t>h</a:t>
            </a:r>
            <a:r>
              <a:rPr lang="en-US" altLang="en-US" sz="2000" b="0" i="1" dirty="0" err="1" smtClean="0"/>
              <a:t>+d</a:t>
            </a:r>
            <a:r>
              <a:rPr lang="en-US" altLang="en-US" sz="2000" b="0" i="1" baseline="-25000" dirty="0" err="1" smtClean="0"/>
              <a:t>col</a:t>
            </a:r>
            <a:r>
              <a:rPr lang="en-US" altLang="en-US" sz="2000" b="0" i="1" baseline="-25000" dirty="0" smtClean="0"/>
              <a:t> </a:t>
            </a:r>
            <a:r>
              <a:rPr lang="en-US" altLang="en-US" sz="2000" b="0" i="1" dirty="0" smtClean="0"/>
              <a:t>/</a:t>
            </a:r>
            <a:r>
              <a:rPr lang="en-US" altLang="en-US" sz="2000" b="0" i="1" dirty="0"/>
              <a:t>2</a:t>
            </a:r>
          </a:p>
        </p:txBody>
      </p:sp>
      <p:sp>
        <p:nvSpPr>
          <p:cNvPr id="134172" name="Arc 47"/>
          <p:cNvSpPr>
            <a:spLocks/>
          </p:cNvSpPr>
          <p:nvPr/>
        </p:nvSpPr>
        <p:spPr bwMode="auto">
          <a:xfrm rot="1228148" flipH="1" flipV="1">
            <a:off x="4384675" y="2422947"/>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1219632" name="Text Box 48"/>
          <p:cNvSpPr txBox="1">
            <a:spLocks noChangeArrowheads="1"/>
          </p:cNvSpPr>
          <p:nvPr/>
        </p:nvSpPr>
        <p:spPr bwMode="auto">
          <a:xfrm>
            <a:off x="590550" y="4841865"/>
            <a:ext cx="85534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marL="742950" indent="-74295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err="1">
                <a:latin typeface="Arial Narrow" panose="020B0606020202030204" pitchFamily="34" charset="0"/>
              </a:rPr>
              <a:t>M</a:t>
            </a:r>
            <a:r>
              <a:rPr lang="en-US" altLang="en-US" sz="2000" b="0" i="1" baseline="-25000" dirty="0" err="1">
                <a:latin typeface="Arial Narrow" panose="020B0606020202030204" pitchFamily="34" charset="0"/>
              </a:rPr>
              <a:t>pr</a:t>
            </a:r>
            <a:r>
              <a:rPr lang="en-US" altLang="en-US" sz="2000" b="0" i="1" dirty="0">
                <a:latin typeface="Arial Narrow" panose="020B0606020202030204" pitchFamily="34" charset="0"/>
              </a:rPr>
              <a:t> </a:t>
            </a:r>
            <a:r>
              <a:rPr lang="en-US" altLang="en-US" sz="2000" b="0" i="1" dirty="0" smtClean="0">
                <a:latin typeface="Arial Narrow" panose="020B0606020202030204" pitchFamily="34" charset="0"/>
              </a:rPr>
              <a:t>	</a:t>
            </a:r>
            <a:r>
              <a:rPr lang="en-US" altLang="en-US" sz="2000" b="0" dirty="0" smtClean="0">
                <a:latin typeface="Arial Narrow" panose="020B0606020202030204" pitchFamily="34" charset="0"/>
              </a:rPr>
              <a:t>= </a:t>
            </a:r>
            <a:r>
              <a:rPr lang="en-US" altLang="en-US" sz="2000" b="0" dirty="0">
                <a:latin typeface="Arial Narrow" panose="020B0606020202030204" pitchFamily="34" charset="0"/>
              </a:rPr>
              <a:t>expected moment at plastic hinge</a:t>
            </a:r>
          </a:p>
          <a:p>
            <a:pPr>
              <a:spcBef>
                <a:spcPct val="50000"/>
              </a:spcBef>
              <a:buClrTx/>
              <a:buSzTx/>
              <a:buFontTx/>
              <a:buNone/>
            </a:pPr>
            <a:r>
              <a:rPr lang="en-US" altLang="en-US" sz="2000" b="0" i="1" dirty="0">
                <a:latin typeface="Arial Narrow" panose="020B0606020202030204" pitchFamily="34" charset="0"/>
              </a:rPr>
              <a:t>V</a:t>
            </a:r>
            <a:r>
              <a:rPr lang="en-US" altLang="en-US" sz="2000" b="0" i="1" baseline="-25000" dirty="0">
                <a:latin typeface="Arial Narrow" panose="020B0606020202030204" pitchFamily="34" charset="0"/>
              </a:rPr>
              <a:t>HBE</a:t>
            </a:r>
            <a:r>
              <a:rPr lang="en-US" altLang="en-US" sz="2000" b="0" i="1" dirty="0">
                <a:latin typeface="Arial Narrow" panose="020B0606020202030204" pitchFamily="34" charset="0"/>
              </a:rPr>
              <a:t> 	= </a:t>
            </a:r>
            <a:r>
              <a:rPr lang="en-US" altLang="en-US" sz="2000" b="0" dirty="0">
                <a:latin typeface="Arial Narrow" panose="020B0606020202030204" pitchFamily="34" charset="0"/>
              </a:rPr>
              <a:t>beam shear (includes effect of web plate)</a:t>
            </a:r>
          </a:p>
          <a:p>
            <a:pPr>
              <a:spcBef>
                <a:spcPct val="50000"/>
              </a:spcBef>
              <a:buClrTx/>
              <a:buSzTx/>
              <a:buFontTx/>
              <a:buNone/>
            </a:pPr>
            <a:r>
              <a:rPr lang="en-US" altLang="en-US" sz="2000" b="0" i="1" dirty="0" err="1">
                <a:latin typeface="Arial Narrow" panose="020B0606020202030204" pitchFamily="34" charset="0"/>
              </a:rPr>
              <a:t>s</a:t>
            </a:r>
            <a:r>
              <a:rPr lang="en-US" altLang="en-US" sz="2000" b="0" i="1" baseline="-25000" dirty="0" err="1">
                <a:latin typeface="Arial Narrow" panose="020B0606020202030204" pitchFamily="34" charset="0"/>
              </a:rPr>
              <a:t>h</a:t>
            </a:r>
            <a:r>
              <a:rPr lang="en-US" altLang="en-US" sz="2000" b="0" dirty="0">
                <a:latin typeface="Arial Narrow" panose="020B0606020202030204" pitchFamily="34" charset="0"/>
              </a:rPr>
              <a:t> 	=  distance from face of column to beam plastic hinge location </a:t>
            </a:r>
            <a:r>
              <a:rPr lang="en-US" altLang="en-US" sz="2000" b="0" dirty="0" smtClean="0">
                <a:latin typeface="Arial Narrow" panose="020B0606020202030204" pitchFamily="34" charset="0"/>
              </a:rPr>
              <a:t>(ANSI/AISC </a:t>
            </a:r>
            <a:r>
              <a:rPr lang="en-US" altLang="en-US" sz="2000" b="0" dirty="0">
                <a:latin typeface="Arial Narrow" panose="020B0606020202030204" pitchFamily="34" charset="0"/>
              </a:rPr>
              <a:t>358)</a:t>
            </a:r>
            <a:endParaRPr lang="en-US" altLang="en-US" sz="2000" b="0" i="1" dirty="0">
              <a:latin typeface="Arial Narrow" panose="020B0606020202030204" pitchFamily="34" charset="0"/>
            </a:endParaRPr>
          </a:p>
        </p:txBody>
      </p:sp>
      <p:sp>
        <p:nvSpPr>
          <p:cNvPr id="134174" name="Arc 49"/>
          <p:cNvSpPr>
            <a:spLocks/>
          </p:cNvSpPr>
          <p:nvPr/>
        </p:nvSpPr>
        <p:spPr bwMode="auto">
          <a:xfrm rot="2496519">
            <a:off x="6629400" y="2362622"/>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4175" name="Line 50"/>
          <p:cNvSpPr>
            <a:spLocks noChangeShapeType="1"/>
          </p:cNvSpPr>
          <p:nvPr/>
        </p:nvSpPr>
        <p:spPr bwMode="auto">
          <a:xfrm>
            <a:off x="4578350" y="1121197"/>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76" name="Line 51"/>
          <p:cNvSpPr>
            <a:spLocks noChangeShapeType="1"/>
          </p:cNvSpPr>
          <p:nvPr/>
        </p:nvSpPr>
        <p:spPr bwMode="auto">
          <a:xfrm>
            <a:off x="3184525" y="2632497"/>
            <a:ext cx="2813050"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4177" name="Text Box 52"/>
          <p:cNvSpPr txBox="1">
            <a:spLocks noChangeArrowheads="1"/>
          </p:cNvSpPr>
          <p:nvPr/>
        </p:nvSpPr>
        <p:spPr bwMode="auto">
          <a:xfrm>
            <a:off x="3188608" y="2448347"/>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pb-left</a:t>
            </a:r>
            <a:endParaRPr lang="en-US" altLang="en-US" sz="2400" i="1" dirty="0"/>
          </a:p>
        </p:txBody>
      </p:sp>
      <p:sp>
        <p:nvSpPr>
          <p:cNvPr id="134178" name="Arc 53"/>
          <p:cNvSpPr>
            <a:spLocks/>
          </p:cNvSpPr>
          <p:nvPr/>
        </p:nvSpPr>
        <p:spPr bwMode="auto">
          <a:xfrm rot="1228148">
            <a:off x="4575175" y="2403897"/>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4179" name="Text Box 54"/>
          <p:cNvSpPr txBox="1">
            <a:spLocks noChangeArrowheads="1"/>
          </p:cNvSpPr>
          <p:nvPr/>
        </p:nvSpPr>
        <p:spPr bwMode="auto">
          <a:xfrm>
            <a:off x="4813151" y="2438187"/>
            <a:ext cx="1343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pb-right</a:t>
            </a:r>
            <a:endParaRPr lang="en-US" altLang="en-US" sz="2400" i="1" dirty="0"/>
          </a:p>
        </p:txBody>
      </p:sp>
      <p:sp>
        <p:nvSpPr>
          <p:cNvPr id="134180" name="Text Box 55"/>
          <p:cNvSpPr txBox="1">
            <a:spLocks noChangeArrowheads="1"/>
          </p:cNvSpPr>
          <p:nvPr/>
        </p:nvSpPr>
        <p:spPr bwMode="auto">
          <a:xfrm>
            <a:off x="4867275" y="4194597"/>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smtClean="0"/>
              <a:t>s</a:t>
            </a:r>
            <a:r>
              <a:rPr lang="en-US" altLang="en-US" sz="2000" b="0" i="1" baseline="-25000" dirty="0" err="1" smtClean="0"/>
              <a:t>h</a:t>
            </a:r>
            <a:r>
              <a:rPr lang="en-US" altLang="en-US" sz="2000" b="0" i="1" dirty="0" err="1" smtClean="0"/>
              <a:t>+d</a:t>
            </a:r>
            <a:r>
              <a:rPr lang="en-US" altLang="en-US" sz="2000" b="0" i="1" baseline="-25000" dirty="0" err="1" smtClean="0"/>
              <a:t>col</a:t>
            </a:r>
            <a:r>
              <a:rPr lang="en-US" altLang="en-US" sz="2000" b="0" i="1" baseline="-25000" dirty="0" smtClean="0"/>
              <a:t> </a:t>
            </a:r>
            <a:r>
              <a:rPr lang="en-US" altLang="en-US" sz="2000" b="0" i="1" dirty="0" smtClean="0"/>
              <a:t>/2</a:t>
            </a:r>
            <a:endParaRPr lang="en-US" altLang="en-US" sz="2000" b="0" i="1" dirty="0"/>
          </a:p>
        </p:txBody>
      </p:sp>
      <p:sp>
        <p:nvSpPr>
          <p:cNvPr id="1219640" name="Text Box 56"/>
          <p:cNvSpPr txBox="1">
            <a:spLocks noChangeArrowheads="1"/>
          </p:cNvSpPr>
          <p:nvPr/>
        </p:nvSpPr>
        <p:spPr bwMode="auto">
          <a:xfrm>
            <a:off x="1562100" y="6191250"/>
            <a:ext cx="6122147" cy="461665"/>
          </a:xfrm>
          <a:prstGeom prst="rect">
            <a:avLst/>
          </a:prstGeom>
          <a:ln w="28575">
            <a:headEnd/>
            <a:tailEnd type="none" w="med" len="lg"/>
          </a:ln>
          <a:extLst/>
        </p:spPr>
        <p:style>
          <a:lnRef idx="2">
            <a:schemeClr val="accent1"/>
          </a:lnRef>
          <a:fillRef idx="1">
            <a:schemeClr val="lt1"/>
          </a:fillRef>
          <a:effectRef idx="0">
            <a:schemeClr val="accent1"/>
          </a:effectRef>
          <a:fontRef idx="minor">
            <a:schemeClr val="dk1"/>
          </a:fontRef>
        </p:style>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solidFill>
                  <a:schemeClr val="tx2"/>
                </a:solidFill>
              </a:rPr>
              <a:t>M*</a:t>
            </a:r>
            <a:r>
              <a:rPr lang="en-US" altLang="en-US" sz="2400" i="1" baseline="-25000" dirty="0">
                <a:solidFill>
                  <a:schemeClr val="tx2"/>
                </a:solidFill>
              </a:rPr>
              <a:t>pb</a:t>
            </a:r>
            <a:r>
              <a:rPr lang="en-US" altLang="en-US" sz="2400" dirty="0">
                <a:solidFill>
                  <a:schemeClr val="tx2"/>
                </a:solidFill>
              </a:rPr>
              <a:t> = </a:t>
            </a:r>
            <a:r>
              <a:rPr lang="en-US" altLang="en-US" sz="2400" i="1" dirty="0" err="1">
                <a:solidFill>
                  <a:schemeClr val="tx2"/>
                </a:solidFill>
                <a:latin typeface="Arial Narrow" panose="020B0606020202030204" pitchFamily="34" charset="0"/>
              </a:rPr>
              <a:t>Z</a:t>
            </a:r>
            <a:r>
              <a:rPr lang="en-US" altLang="en-US" sz="2400" i="1" baseline="-25000" dirty="0" err="1">
                <a:solidFill>
                  <a:schemeClr val="tx2"/>
                </a:solidFill>
                <a:latin typeface="Arial Narrow" panose="020B0606020202030204" pitchFamily="34" charset="0"/>
              </a:rPr>
              <a:t>b</a:t>
            </a:r>
            <a:r>
              <a:rPr lang="en-US" altLang="en-US" sz="2400" i="1" dirty="0">
                <a:solidFill>
                  <a:schemeClr val="tx2"/>
                </a:solidFill>
                <a:latin typeface="Arial Narrow" panose="020B0606020202030204" pitchFamily="34" charset="0"/>
              </a:rPr>
              <a:t> </a:t>
            </a:r>
            <a:r>
              <a:rPr lang="en-US" altLang="en-US" sz="2400" dirty="0">
                <a:solidFill>
                  <a:schemeClr val="tx2"/>
                </a:solidFill>
                <a:latin typeface="Arial Narrow" panose="020B0606020202030204" pitchFamily="34" charset="0"/>
              </a:rPr>
              <a:t>(</a:t>
            </a:r>
            <a:r>
              <a:rPr lang="en-US" altLang="en-US" sz="2400" i="1" dirty="0" err="1">
                <a:solidFill>
                  <a:schemeClr val="tx2"/>
                </a:solidFill>
                <a:latin typeface="Arial Narrow" panose="020B0606020202030204" pitchFamily="34" charset="0"/>
              </a:rPr>
              <a:t>R</a:t>
            </a:r>
            <a:r>
              <a:rPr lang="en-US" altLang="en-US" sz="2400" i="1" baseline="-25000" dirty="0" err="1">
                <a:solidFill>
                  <a:schemeClr val="tx2"/>
                </a:solidFill>
                <a:latin typeface="Arial Narrow" panose="020B0606020202030204" pitchFamily="34" charset="0"/>
              </a:rPr>
              <a:t>y</a:t>
            </a:r>
            <a:r>
              <a:rPr lang="en-US" altLang="en-US" sz="2400" i="1" dirty="0" err="1">
                <a:solidFill>
                  <a:schemeClr val="tx2"/>
                </a:solidFill>
                <a:latin typeface="Arial Narrow" panose="020B0606020202030204" pitchFamily="34" charset="0"/>
              </a:rPr>
              <a:t>F</a:t>
            </a:r>
            <a:r>
              <a:rPr lang="en-US" altLang="en-US" sz="2400" i="1" baseline="-25000" dirty="0" err="1">
                <a:solidFill>
                  <a:schemeClr val="tx2"/>
                </a:solidFill>
                <a:latin typeface="Arial Narrow" panose="020B0606020202030204" pitchFamily="34" charset="0"/>
              </a:rPr>
              <a:t>yb</a:t>
            </a:r>
            <a:r>
              <a:rPr lang="en-US" altLang="en-US" sz="2400" i="1" dirty="0">
                <a:solidFill>
                  <a:schemeClr val="tx2"/>
                </a:solidFill>
                <a:latin typeface="Arial Narrow" panose="020B0606020202030204" pitchFamily="34" charset="0"/>
              </a:rPr>
              <a:t> - P</a:t>
            </a:r>
            <a:r>
              <a:rPr lang="en-US" altLang="en-US" sz="2400" i="1" baseline="-25000" dirty="0">
                <a:solidFill>
                  <a:schemeClr val="tx2"/>
                </a:solidFill>
                <a:latin typeface="Arial Narrow" panose="020B0606020202030204" pitchFamily="34" charset="0"/>
              </a:rPr>
              <a:t>HBE</a:t>
            </a:r>
            <a:r>
              <a:rPr lang="en-US" altLang="en-US" sz="2400" i="1" dirty="0">
                <a:solidFill>
                  <a:schemeClr val="tx2"/>
                </a:solidFill>
                <a:latin typeface="Arial Narrow" panose="020B0606020202030204" pitchFamily="34" charset="0"/>
              </a:rPr>
              <a:t>/A</a:t>
            </a:r>
            <a:r>
              <a:rPr lang="en-US" altLang="en-US" sz="2400" i="1" baseline="-25000" dirty="0">
                <a:solidFill>
                  <a:schemeClr val="tx2"/>
                </a:solidFill>
                <a:latin typeface="Arial Narrow" panose="020B0606020202030204" pitchFamily="34" charset="0"/>
              </a:rPr>
              <a:t>g</a:t>
            </a:r>
            <a:r>
              <a:rPr lang="en-US" altLang="en-US" sz="2400" dirty="0">
                <a:solidFill>
                  <a:schemeClr val="tx2"/>
                </a:solidFill>
                <a:latin typeface="Arial Narrow" panose="020B0606020202030204" pitchFamily="34" charset="0"/>
              </a:rPr>
              <a:t>) </a:t>
            </a:r>
            <a:r>
              <a:rPr lang="en-US" altLang="en-US" sz="2400" i="1" dirty="0">
                <a:solidFill>
                  <a:schemeClr val="tx2"/>
                </a:solidFill>
                <a:latin typeface="Arial Narrow" panose="020B0606020202030204" pitchFamily="34" charset="0"/>
              </a:rPr>
              <a:t>+V</a:t>
            </a:r>
            <a:r>
              <a:rPr lang="en-US" altLang="en-US" sz="2400" i="1" baseline="-25000" dirty="0">
                <a:solidFill>
                  <a:schemeClr val="tx2"/>
                </a:solidFill>
                <a:latin typeface="Arial Narrow" panose="020B0606020202030204" pitchFamily="34" charset="0"/>
              </a:rPr>
              <a:t>HBE</a:t>
            </a:r>
            <a:r>
              <a:rPr lang="en-US" altLang="en-US" sz="2400" dirty="0">
                <a:solidFill>
                  <a:schemeClr val="tx2"/>
                </a:solidFill>
              </a:rPr>
              <a:t>(</a:t>
            </a:r>
            <a:r>
              <a:rPr lang="en-US" altLang="en-US" sz="2400" i="1" dirty="0" err="1">
                <a:solidFill>
                  <a:schemeClr val="tx2"/>
                </a:solidFill>
              </a:rPr>
              <a:t>s</a:t>
            </a:r>
            <a:r>
              <a:rPr lang="en-US" altLang="en-US" sz="2400" i="1" baseline="-25000" dirty="0" err="1">
                <a:solidFill>
                  <a:schemeClr val="tx2"/>
                </a:solidFill>
              </a:rPr>
              <a:t>h</a:t>
            </a:r>
            <a:r>
              <a:rPr lang="en-US" altLang="en-US" sz="2400" dirty="0">
                <a:solidFill>
                  <a:schemeClr val="tx2"/>
                </a:solidFill>
              </a:rPr>
              <a:t> + </a:t>
            </a:r>
            <a:r>
              <a:rPr lang="en-US" altLang="en-US" sz="2400" i="1" dirty="0" err="1">
                <a:solidFill>
                  <a:schemeClr val="tx2"/>
                </a:solidFill>
              </a:rPr>
              <a:t>d</a:t>
            </a:r>
            <a:r>
              <a:rPr lang="en-US" altLang="en-US" sz="2400" i="1" baseline="-25000" dirty="0" err="1">
                <a:solidFill>
                  <a:schemeClr val="tx2"/>
                </a:solidFill>
              </a:rPr>
              <a:t>col</a:t>
            </a:r>
            <a:r>
              <a:rPr lang="en-US" altLang="en-US" sz="2400" dirty="0">
                <a:solidFill>
                  <a:schemeClr val="tx2"/>
                </a:solidFill>
              </a:rPr>
              <a:t> /2)</a:t>
            </a:r>
          </a:p>
        </p:txBody>
      </p:sp>
      <p:sp>
        <p:nvSpPr>
          <p:cNvPr id="134184" name="Rectangle 59"/>
          <p:cNvSpPr>
            <a:spLocks noChangeArrowheads="1"/>
          </p:cNvSpPr>
          <p:nvPr/>
        </p:nvSpPr>
        <p:spPr bwMode="auto">
          <a:xfrm>
            <a:off x="7684247" y="2319263"/>
            <a:ext cx="8210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P</a:t>
            </a:r>
            <a:r>
              <a:rPr lang="en-US" altLang="en-US" sz="2400" i="1" baseline="-25000" dirty="0">
                <a:latin typeface="+mn-lt"/>
              </a:rPr>
              <a:t>HBE</a:t>
            </a:r>
          </a:p>
        </p:txBody>
      </p:sp>
      <p:sp>
        <p:nvSpPr>
          <p:cNvPr id="134185" name="Rectangle 60"/>
          <p:cNvSpPr>
            <a:spLocks noChangeArrowheads="1"/>
          </p:cNvSpPr>
          <p:nvPr/>
        </p:nvSpPr>
        <p:spPr bwMode="auto">
          <a:xfrm>
            <a:off x="3461439" y="3686597"/>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sp>
        <p:nvSpPr>
          <p:cNvPr id="134186" name="Rectangle 61"/>
          <p:cNvSpPr>
            <a:spLocks noChangeArrowheads="1"/>
          </p:cNvSpPr>
          <p:nvPr/>
        </p:nvSpPr>
        <p:spPr bwMode="auto">
          <a:xfrm>
            <a:off x="3563888" y="644550"/>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grpSp>
        <p:nvGrpSpPr>
          <p:cNvPr id="134187" name="Group 62"/>
          <p:cNvGrpSpPr>
            <a:grpSpLocks noChangeAspect="1"/>
          </p:cNvGrpSpPr>
          <p:nvPr/>
        </p:nvGrpSpPr>
        <p:grpSpPr bwMode="auto">
          <a:xfrm flipH="1">
            <a:off x="4319588" y="4297785"/>
            <a:ext cx="547687" cy="100012"/>
            <a:chOff x="1569" y="3329"/>
            <a:chExt cx="498" cy="91"/>
          </a:xfrm>
        </p:grpSpPr>
        <p:sp>
          <p:nvSpPr>
            <p:cNvPr id="134202" name="Freeform 63"/>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134203" name="Freeform 64"/>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134204" name="Freeform 65"/>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134205" name="Freeform 66"/>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134206" name="Freeform 67"/>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134188" name="Group 68"/>
          <p:cNvGrpSpPr>
            <a:grpSpLocks noChangeAspect="1"/>
          </p:cNvGrpSpPr>
          <p:nvPr/>
        </p:nvGrpSpPr>
        <p:grpSpPr bwMode="auto">
          <a:xfrm rot="-10790592">
            <a:off x="4381500" y="925935"/>
            <a:ext cx="547688" cy="100012"/>
            <a:chOff x="1569" y="3329"/>
            <a:chExt cx="498" cy="91"/>
          </a:xfrm>
        </p:grpSpPr>
        <p:sp>
          <p:nvSpPr>
            <p:cNvPr id="134197" name="Freeform 69"/>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134198" name="Freeform 70"/>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134199" name="Freeform 71"/>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134200" name="Freeform 72"/>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134201" name="Freeform 73"/>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134189" name="Group 74"/>
          <p:cNvGrpSpPr>
            <a:grpSpLocks/>
          </p:cNvGrpSpPr>
          <p:nvPr/>
        </p:nvGrpSpPr>
        <p:grpSpPr bwMode="auto">
          <a:xfrm rot="10800000">
            <a:off x="7240588" y="2448347"/>
            <a:ext cx="485775" cy="209550"/>
            <a:chOff x="665" y="1530"/>
            <a:chExt cx="526" cy="192"/>
          </a:xfrm>
        </p:grpSpPr>
        <p:sp>
          <p:nvSpPr>
            <p:cNvPr id="134190" name="Freeform 75"/>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134191" name="Freeform 76"/>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134192" name="Rectangle 77"/>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4193" name="Freeform 78"/>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134194" name="Freeform 79"/>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134195" name="Freeform 80"/>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134196" name="Freeform 81"/>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
        <p:nvSpPr>
          <p:cNvPr id="4" name="Text Placeholder 3"/>
          <p:cNvSpPr>
            <a:spLocks noGrp="1"/>
          </p:cNvSpPr>
          <p:nvPr>
            <p:ph type="body" sz="quarter" idx="38"/>
          </p:nvPr>
        </p:nvSpPr>
        <p:spPr>
          <a:xfrm>
            <a:off x="179512" y="143838"/>
            <a:ext cx="8208912" cy="404842"/>
          </a:xfrm>
        </p:spPr>
        <p:txBody>
          <a:bodyPr/>
          <a:lstStyle/>
          <a:p>
            <a:r>
              <a:rPr lang="en-US" dirty="0"/>
              <a:t>Computing </a:t>
            </a:r>
            <a:r>
              <a:rPr lang="en-US" i="1" dirty="0" smtClean="0"/>
              <a:t>M</a:t>
            </a:r>
            <a:r>
              <a:rPr lang="en-US" dirty="0" smtClean="0"/>
              <a:t>*</a:t>
            </a:r>
            <a:r>
              <a:rPr lang="en-US" i="1" baseline="-25000" dirty="0" smtClean="0"/>
              <a:t>pb</a:t>
            </a:r>
            <a:endParaRPr lang="en-US" i="1" baseline="-25000" dirty="0"/>
          </a:p>
        </p:txBody>
      </p:sp>
      <p:sp>
        <p:nvSpPr>
          <p:cNvPr id="86"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62</a:t>
            </a:fld>
            <a:endParaRPr lang="en-US" altLang="en-US"/>
          </a:p>
        </p:txBody>
      </p:sp>
    </p:spTree>
    <p:extLst>
      <p:ext uri="{BB962C8B-B14F-4D97-AF65-F5344CB8AC3E}">
        <p14:creationId xmlns:p14="http://schemas.microsoft.com/office/powerpoint/2010/main" val="81187446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196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19632">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19632">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19640">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1964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9632" grpId="0" build="p"/>
      <p:bldP spid="1219640" grpId="0" build="p"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AutoShape 2"/>
          <p:cNvSpPr>
            <a:spLocks noChangeArrowheads="1"/>
          </p:cNvSpPr>
          <p:nvPr/>
        </p:nvSpPr>
        <p:spPr bwMode="auto">
          <a:xfrm flipV="1">
            <a:off x="4902200" y="10366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6195" name="AutoShape 3"/>
          <p:cNvSpPr>
            <a:spLocks noChangeArrowheads="1"/>
          </p:cNvSpPr>
          <p:nvPr/>
        </p:nvSpPr>
        <p:spPr bwMode="auto">
          <a:xfrm>
            <a:off x="4892675" y="31321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36196" name="Group 4"/>
          <p:cNvGrpSpPr>
            <a:grpSpLocks/>
          </p:cNvGrpSpPr>
          <p:nvPr/>
        </p:nvGrpSpPr>
        <p:grpSpPr bwMode="auto">
          <a:xfrm>
            <a:off x="2997200" y="1036613"/>
            <a:ext cx="3200400" cy="3105150"/>
            <a:chOff x="1770" y="1092"/>
            <a:chExt cx="2016" cy="1956"/>
          </a:xfrm>
        </p:grpSpPr>
        <p:grpSp>
          <p:nvGrpSpPr>
            <p:cNvPr id="136227" name="Group 5"/>
            <p:cNvGrpSpPr>
              <a:grpSpLocks/>
            </p:cNvGrpSpPr>
            <p:nvPr/>
          </p:nvGrpSpPr>
          <p:grpSpPr bwMode="auto">
            <a:xfrm>
              <a:off x="1770" y="1092"/>
              <a:ext cx="2016" cy="1956"/>
              <a:chOff x="1770" y="1092"/>
              <a:chExt cx="2016" cy="1956"/>
            </a:xfrm>
          </p:grpSpPr>
          <p:grpSp>
            <p:nvGrpSpPr>
              <p:cNvPr id="136234" name="Group 6"/>
              <p:cNvGrpSpPr>
                <a:grpSpLocks/>
              </p:cNvGrpSpPr>
              <p:nvPr/>
            </p:nvGrpSpPr>
            <p:grpSpPr bwMode="auto">
              <a:xfrm>
                <a:off x="2568" y="1092"/>
                <a:ext cx="420" cy="1956"/>
                <a:chOff x="2226" y="1584"/>
                <a:chExt cx="420" cy="1956"/>
              </a:xfrm>
            </p:grpSpPr>
            <p:sp>
              <p:nvSpPr>
                <p:cNvPr id="136243" name="Rectangle 7"/>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6244" name="Line 8"/>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45" name="Line 9"/>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6235" name="Group 10"/>
              <p:cNvGrpSpPr>
                <a:grpSpLocks/>
              </p:cNvGrpSpPr>
              <p:nvPr/>
            </p:nvGrpSpPr>
            <p:grpSpPr bwMode="auto">
              <a:xfrm>
                <a:off x="2988" y="1704"/>
                <a:ext cx="798" cy="708"/>
                <a:chOff x="3090" y="1704"/>
                <a:chExt cx="798" cy="708"/>
              </a:xfrm>
            </p:grpSpPr>
            <p:sp>
              <p:nvSpPr>
                <p:cNvPr id="136240" name="Rectangle 11"/>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6241" name="Line 12"/>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42" name="Line 13"/>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6236" name="Group 14"/>
              <p:cNvGrpSpPr>
                <a:grpSpLocks/>
              </p:cNvGrpSpPr>
              <p:nvPr/>
            </p:nvGrpSpPr>
            <p:grpSpPr bwMode="auto">
              <a:xfrm>
                <a:off x="1770" y="1704"/>
                <a:ext cx="798" cy="708"/>
                <a:chOff x="3090" y="1704"/>
                <a:chExt cx="798" cy="708"/>
              </a:xfrm>
            </p:grpSpPr>
            <p:sp>
              <p:nvSpPr>
                <p:cNvPr id="136237" name="Rectangle 15"/>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6238" name="Line 16"/>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39" name="Line 17"/>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36228" name="Group 18"/>
            <p:cNvGrpSpPr>
              <a:grpSpLocks/>
            </p:cNvGrpSpPr>
            <p:nvPr/>
          </p:nvGrpSpPr>
          <p:grpSpPr bwMode="auto">
            <a:xfrm>
              <a:off x="2642" y="1708"/>
              <a:ext cx="264" cy="48"/>
              <a:chOff x="2642" y="1708"/>
              <a:chExt cx="264" cy="48"/>
            </a:xfrm>
          </p:grpSpPr>
          <p:sp>
            <p:nvSpPr>
              <p:cNvPr id="136232" name="Line 19"/>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33" name="Line 20"/>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6229" name="Group 21"/>
            <p:cNvGrpSpPr>
              <a:grpSpLocks/>
            </p:cNvGrpSpPr>
            <p:nvPr/>
          </p:nvGrpSpPr>
          <p:grpSpPr bwMode="auto">
            <a:xfrm>
              <a:off x="2646" y="2356"/>
              <a:ext cx="264" cy="48"/>
              <a:chOff x="2642" y="1708"/>
              <a:chExt cx="264" cy="48"/>
            </a:xfrm>
          </p:grpSpPr>
          <p:sp>
            <p:nvSpPr>
              <p:cNvPr id="136230" name="Line 22"/>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31" name="Line 23"/>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136197" name="Text Box 24"/>
          <p:cNvSpPr txBox="1">
            <a:spLocks noChangeArrowheads="1"/>
          </p:cNvSpPr>
          <p:nvPr/>
        </p:nvSpPr>
        <p:spPr bwMode="auto">
          <a:xfrm>
            <a:off x="1523648" y="924828"/>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Top Column</a:t>
            </a:r>
          </a:p>
        </p:txBody>
      </p:sp>
      <p:sp>
        <p:nvSpPr>
          <p:cNvPr id="136198" name="Text Box 25"/>
          <p:cNvSpPr txBox="1">
            <a:spLocks noChangeArrowheads="1"/>
          </p:cNvSpPr>
          <p:nvPr/>
        </p:nvSpPr>
        <p:spPr bwMode="auto">
          <a:xfrm>
            <a:off x="6513512" y="3265463"/>
            <a:ext cx="22701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Bottom Column</a:t>
            </a:r>
          </a:p>
        </p:txBody>
      </p:sp>
      <p:sp>
        <p:nvSpPr>
          <p:cNvPr id="136199" name="Freeform 26"/>
          <p:cNvSpPr>
            <a:spLocks/>
          </p:cNvSpPr>
          <p:nvPr/>
        </p:nvSpPr>
        <p:spPr bwMode="auto">
          <a:xfrm flipV="1">
            <a:off x="3378200" y="1154088"/>
            <a:ext cx="885203" cy="457200"/>
          </a:xfrm>
          <a:custGeom>
            <a:avLst/>
            <a:gdLst>
              <a:gd name="T0" fmla="*/ 0 w 846"/>
              <a:gd name="T1" fmla="*/ 2147483646 h 72"/>
              <a:gd name="T2" fmla="*/ 2147483646 w 846"/>
              <a:gd name="T3" fmla="*/ 0 h 72"/>
              <a:gd name="T4" fmla="*/ 0 60000 65536"/>
              <a:gd name="T5" fmla="*/ 0 60000 65536"/>
              <a:gd name="T6" fmla="*/ 0 w 846"/>
              <a:gd name="T7" fmla="*/ 0 h 72"/>
              <a:gd name="T8" fmla="*/ 846 w 846"/>
              <a:gd name="T9" fmla="*/ 72 h 72"/>
            </a:gdLst>
            <a:ahLst/>
            <a:cxnLst>
              <a:cxn ang="T4">
                <a:pos x="T0" y="T1"/>
              </a:cxn>
              <a:cxn ang="T5">
                <a:pos x="T2" y="T3"/>
              </a:cxn>
            </a:cxnLst>
            <a:rect l="T6" t="T7" r="T8" b="T9"/>
            <a:pathLst>
              <a:path w="846" h="72">
                <a:moveTo>
                  <a:pt x="0" y="72"/>
                </a:moveTo>
                <a:lnTo>
                  <a:pt x="846"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6200" name="Freeform 27"/>
          <p:cNvSpPr>
            <a:spLocks/>
          </p:cNvSpPr>
          <p:nvPr/>
        </p:nvSpPr>
        <p:spPr bwMode="auto">
          <a:xfrm>
            <a:off x="4930775" y="3463900"/>
            <a:ext cx="1582736" cy="468313"/>
          </a:xfrm>
          <a:custGeom>
            <a:avLst/>
            <a:gdLst>
              <a:gd name="T0" fmla="*/ 2147483646 w 786"/>
              <a:gd name="T1" fmla="*/ 0 h 168"/>
              <a:gd name="T2" fmla="*/ 0 w 786"/>
              <a:gd name="T3" fmla="*/ 2147483646 h 168"/>
              <a:gd name="T4" fmla="*/ 0 60000 65536"/>
              <a:gd name="T5" fmla="*/ 0 60000 65536"/>
              <a:gd name="T6" fmla="*/ 0 w 786"/>
              <a:gd name="T7" fmla="*/ 0 h 168"/>
              <a:gd name="T8" fmla="*/ 786 w 786"/>
              <a:gd name="T9" fmla="*/ 168 h 168"/>
            </a:gdLst>
            <a:ahLst/>
            <a:cxnLst>
              <a:cxn ang="T4">
                <a:pos x="T0" y="T1"/>
              </a:cxn>
              <a:cxn ang="T5">
                <a:pos x="T2" y="T3"/>
              </a:cxn>
            </a:cxnLst>
            <a:rect l="T6" t="T7" r="T8" b="T9"/>
            <a:pathLst>
              <a:path w="786" h="168">
                <a:moveTo>
                  <a:pt x="786" y="0"/>
                </a:moveTo>
                <a:lnTo>
                  <a:pt x="0" y="168"/>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6201" name="Arc 28"/>
          <p:cNvSpPr>
            <a:spLocks/>
          </p:cNvSpPr>
          <p:nvPr/>
        </p:nvSpPr>
        <p:spPr bwMode="auto">
          <a:xfrm rot="12838273" flipV="1">
            <a:off x="4278313" y="22621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1661" name="Text Box 29"/>
          <p:cNvSpPr txBox="1">
            <a:spLocks noChangeArrowheads="1"/>
          </p:cNvSpPr>
          <p:nvPr/>
        </p:nvSpPr>
        <p:spPr bwMode="auto">
          <a:xfrm>
            <a:off x="123825" y="4653136"/>
            <a:ext cx="9020175"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marL="742950" indent="-74295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err="1">
                <a:latin typeface="Arial Narrow" panose="020B0606020202030204" pitchFamily="34" charset="0"/>
              </a:rPr>
              <a:t>M</a:t>
            </a:r>
            <a:r>
              <a:rPr lang="en-US" altLang="en-US" sz="2000" b="0" i="1" baseline="-25000" dirty="0" err="1">
                <a:latin typeface="Arial Narrow" panose="020B0606020202030204" pitchFamily="34" charset="0"/>
              </a:rPr>
              <a:t>pc</a:t>
            </a:r>
            <a:r>
              <a:rPr lang="en-US" altLang="en-US" sz="2000" b="0" i="1" dirty="0">
                <a:latin typeface="Arial Narrow" panose="020B0606020202030204" pitchFamily="34" charset="0"/>
              </a:rPr>
              <a:t> 	</a:t>
            </a:r>
            <a:r>
              <a:rPr lang="en-US" altLang="en-US" sz="2000" b="0" dirty="0">
                <a:latin typeface="Arial Narrow" panose="020B0606020202030204" pitchFamily="34" charset="0"/>
              </a:rPr>
              <a:t>= nominal plastic moment capacity of column, reduced for presence of axial force; can 	take </a:t>
            </a:r>
            <a:r>
              <a:rPr lang="en-US" altLang="en-US" sz="2000" b="0" i="1" dirty="0" err="1">
                <a:latin typeface="Arial Narrow" panose="020B0606020202030204" pitchFamily="34" charset="0"/>
              </a:rPr>
              <a:t>M</a:t>
            </a:r>
            <a:r>
              <a:rPr lang="en-US" altLang="en-US" sz="2000" b="0" i="1" baseline="-25000" dirty="0" err="1">
                <a:latin typeface="Arial Narrow" panose="020B0606020202030204" pitchFamily="34" charset="0"/>
              </a:rPr>
              <a:t>pc</a:t>
            </a:r>
            <a:r>
              <a:rPr lang="en-US" altLang="en-US" sz="2000" b="0" dirty="0">
                <a:latin typeface="Arial Narrow" panose="020B0606020202030204" pitchFamily="34" charset="0"/>
              </a:rPr>
              <a:t> = </a:t>
            </a:r>
            <a:r>
              <a:rPr lang="en-US" altLang="en-US" sz="2000" b="0" i="1" dirty="0" err="1">
                <a:latin typeface="Arial Narrow" panose="020B0606020202030204" pitchFamily="34" charset="0"/>
              </a:rPr>
              <a:t>Z</a:t>
            </a:r>
            <a:r>
              <a:rPr lang="en-US" altLang="en-US" sz="2000" b="0" i="1" baseline="-25000" dirty="0" err="1">
                <a:latin typeface="Arial Narrow" panose="020B0606020202030204" pitchFamily="34" charset="0"/>
              </a:rPr>
              <a:t>c</a:t>
            </a:r>
            <a:r>
              <a:rPr lang="en-US" altLang="en-US" sz="2000" b="0" i="1" dirty="0">
                <a:latin typeface="Arial Narrow" panose="020B0606020202030204" pitchFamily="34" charset="0"/>
              </a:rPr>
              <a:t> </a:t>
            </a:r>
            <a:r>
              <a:rPr lang="en-US" altLang="en-US" sz="2000" b="0" dirty="0">
                <a:latin typeface="Arial Narrow" panose="020B0606020202030204" pitchFamily="34" charset="0"/>
              </a:rPr>
              <a:t>(</a:t>
            </a:r>
            <a:r>
              <a:rPr lang="en-US" altLang="en-US" sz="2000" b="0" i="1" dirty="0" err="1">
                <a:latin typeface="Arial Narrow" panose="020B0606020202030204" pitchFamily="34" charset="0"/>
              </a:rPr>
              <a:t>F</a:t>
            </a:r>
            <a:r>
              <a:rPr lang="en-US" altLang="en-US" sz="2000" b="0" i="1" baseline="-25000" dirty="0" err="1">
                <a:latin typeface="Arial Narrow" panose="020B0606020202030204" pitchFamily="34" charset="0"/>
              </a:rPr>
              <a:t>yc</a:t>
            </a:r>
            <a:r>
              <a:rPr lang="en-US" altLang="en-US" sz="2000" b="0" i="1" dirty="0">
                <a:latin typeface="Arial Narrow" panose="020B0606020202030204" pitchFamily="34" charset="0"/>
              </a:rPr>
              <a:t> </a:t>
            </a:r>
            <a:r>
              <a:rPr lang="en-US" altLang="en-US" sz="2000" b="0" dirty="0">
                <a:latin typeface="Arial Narrow" panose="020B0606020202030204" pitchFamily="34" charset="0"/>
              </a:rPr>
              <a:t>- </a:t>
            </a:r>
            <a:r>
              <a:rPr lang="en-US" altLang="en-US" sz="2000" b="0" i="1" dirty="0" err="1">
                <a:latin typeface="Arial Narrow" panose="020B0606020202030204" pitchFamily="34" charset="0"/>
              </a:rPr>
              <a:t>P</a:t>
            </a:r>
            <a:r>
              <a:rPr lang="en-US" altLang="en-US" sz="2000" b="0" i="1" baseline="-25000" dirty="0" err="1">
                <a:latin typeface="Arial Narrow" panose="020B0606020202030204" pitchFamily="34" charset="0"/>
              </a:rPr>
              <a:t>uc</a:t>
            </a:r>
            <a:r>
              <a:rPr lang="en-US" altLang="en-US" sz="2000" b="0" i="1" dirty="0">
                <a:latin typeface="Arial Narrow" panose="020B0606020202030204" pitchFamily="34" charset="0"/>
              </a:rPr>
              <a:t> / A</a:t>
            </a:r>
            <a:r>
              <a:rPr lang="en-US" altLang="en-US" sz="2000" b="0" i="1" baseline="-25000" dirty="0">
                <a:latin typeface="Arial Narrow" panose="020B0606020202030204" pitchFamily="34" charset="0"/>
              </a:rPr>
              <a:t>g</a:t>
            </a:r>
            <a:r>
              <a:rPr lang="en-US" altLang="en-US" sz="2000" b="0" dirty="0">
                <a:latin typeface="Arial Narrow" panose="020B0606020202030204" pitchFamily="34" charset="0"/>
              </a:rPr>
              <a:t>)  [or use more exact moment-axial force interaction 	equations for a fully plastic cross-section]</a:t>
            </a:r>
          </a:p>
          <a:p>
            <a:pPr>
              <a:spcBef>
                <a:spcPct val="50000"/>
              </a:spcBef>
              <a:buClrTx/>
              <a:buSzTx/>
              <a:buFontTx/>
              <a:buNone/>
            </a:pPr>
            <a:r>
              <a:rPr lang="en-US" altLang="en-US" sz="2000" b="0" i="1" dirty="0">
                <a:latin typeface="Arial Narrow" panose="020B0606020202030204" pitchFamily="34" charset="0"/>
              </a:rPr>
              <a:t>V</a:t>
            </a:r>
            <a:r>
              <a:rPr lang="en-US" altLang="en-US" sz="2000" b="0" i="1" baseline="-25000" dirty="0">
                <a:latin typeface="Arial Narrow" panose="020B0606020202030204" pitchFamily="34" charset="0"/>
              </a:rPr>
              <a:t>HBE</a:t>
            </a:r>
            <a:r>
              <a:rPr lang="en-US" altLang="en-US" sz="2000" b="0" i="1" dirty="0">
                <a:latin typeface="Arial Narrow" panose="020B0606020202030204" pitchFamily="34" charset="0"/>
              </a:rPr>
              <a:t> 	= </a:t>
            </a:r>
            <a:r>
              <a:rPr lang="en-US" altLang="en-US" sz="2000" b="0" dirty="0">
                <a:latin typeface="Arial Narrow" panose="020B0606020202030204" pitchFamily="34" charset="0"/>
              </a:rPr>
              <a:t>column shear</a:t>
            </a:r>
            <a:endParaRPr lang="en-US" altLang="en-US" sz="2000" b="0" i="1" dirty="0">
              <a:latin typeface="Arial Narrow" panose="020B0606020202030204" pitchFamily="34" charset="0"/>
            </a:endParaRPr>
          </a:p>
        </p:txBody>
      </p:sp>
      <p:sp>
        <p:nvSpPr>
          <p:cNvPr id="136203" name="Line 30"/>
          <p:cNvSpPr>
            <a:spLocks noChangeShapeType="1"/>
          </p:cNvSpPr>
          <p:nvPr/>
        </p:nvSpPr>
        <p:spPr bwMode="auto">
          <a:xfrm>
            <a:off x="4578350" y="1036613"/>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04" name="Line 31"/>
          <p:cNvSpPr>
            <a:spLocks noChangeShapeType="1"/>
          </p:cNvSpPr>
          <p:nvPr/>
        </p:nvSpPr>
        <p:spPr bwMode="auto">
          <a:xfrm>
            <a:off x="2843808" y="2547913"/>
            <a:ext cx="3449042"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6205" name="Text Box 32"/>
          <p:cNvSpPr txBox="1">
            <a:spLocks noChangeArrowheads="1"/>
          </p:cNvSpPr>
          <p:nvPr/>
        </p:nvSpPr>
        <p:spPr bwMode="auto">
          <a:xfrm>
            <a:off x="1619672" y="33786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1221665" name="Text Box 33"/>
          <p:cNvSpPr txBox="1">
            <a:spLocks noChangeArrowheads="1"/>
          </p:cNvSpPr>
          <p:nvPr/>
        </p:nvSpPr>
        <p:spPr bwMode="auto">
          <a:xfrm>
            <a:off x="1562100" y="6191250"/>
            <a:ext cx="5673725" cy="469900"/>
          </a:xfrm>
          <a:prstGeom prst="rect">
            <a:avLst/>
          </a:prstGeom>
          <a:ln w="28575">
            <a:headEnd/>
            <a:tailEnd type="none" w="med" len="lg"/>
          </a:ln>
          <a:extLst/>
        </p:spPr>
        <p:style>
          <a:lnRef idx="2">
            <a:schemeClr val="accent1"/>
          </a:lnRef>
          <a:fillRef idx="1">
            <a:schemeClr val="lt1"/>
          </a:fillRef>
          <a:effectRef idx="0">
            <a:schemeClr val="accent1"/>
          </a:effectRef>
          <a:fontRef idx="minor">
            <a:schemeClr val="dk1"/>
          </a:fontRef>
        </p:style>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solidFill>
                  <a:schemeClr val="tx2"/>
                </a:solidFill>
              </a:rPr>
              <a:t>M*</a:t>
            </a:r>
            <a:r>
              <a:rPr lang="en-US" altLang="en-US" sz="2400" i="1" baseline="-25000">
                <a:solidFill>
                  <a:schemeClr val="tx2"/>
                </a:solidFill>
              </a:rPr>
              <a:t>pc</a:t>
            </a:r>
            <a:r>
              <a:rPr lang="en-US" altLang="en-US" sz="2400">
                <a:solidFill>
                  <a:schemeClr val="tx2"/>
                </a:solidFill>
              </a:rPr>
              <a:t> = </a:t>
            </a:r>
            <a:r>
              <a:rPr lang="en-US" altLang="en-US" sz="2400" i="1">
                <a:solidFill>
                  <a:schemeClr val="tx2"/>
                </a:solidFill>
              </a:rPr>
              <a:t>M</a:t>
            </a:r>
            <a:r>
              <a:rPr lang="en-US" altLang="en-US" sz="2400" i="1" baseline="-25000">
                <a:solidFill>
                  <a:schemeClr val="tx2"/>
                </a:solidFill>
              </a:rPr>
              <a:t>pc</a:t>
            </a:r>
            <a:r>
              <a:rPr lang="en-US" altLang="en-US" sz="2400" i="1">
                <a:solidFill>
                  <a:schemeClr val="tx2"/>
                </a:solidFill>
              </a:rPr>
              <a:t> </a:t>
            </a:r>
            <a:r>
              <a:rPr lang="en-US" altLang="en-US" sz="2400">
                <a:solidFill>
                  <a:schemeClr val="tx2"/>
                </a:solidFill>
              </a:rPr>
              <a:t>+ </a:t>
            </a:r>
            <a:r>
              <a:rPr lang="en-US" altLang="en-US" sz="2400" i="1">
                <a:solidFill>
                  <a:schemeClr val="tx2"/>
                </a:solidFill>
              </a:rPr>
              <a:t>V</a:t>
            </a:r>
            <a:r>
              <a:rPr lang="en-US" altLang="en-US" sz="2400" i="1" baseline="-25000">
                <a:solidFill>
                  <a:schemeClr val="tx2"/>
                </a:solidFill>
              </a:rPr>
              <a:t>HBE (top)</a:t>
            </a:r>
            <a:r>
              <a:rPr lang="en-US" altLang="en-US" sz="2400" i="1">
                <a:solidFill>
                  <a:schemeClr val="tx2"/>
                </a:solidFill>
              </a:rPr>
              <a:t> </a:t>
            </a:r>
            <a:r>
              <a:rPr lang="en-US" altLang="en-US" sz="2400">
                <a:solidFill>
                  <a:schemeClr val="tx2"/>
                </a:solidFill>
              </a:rPr>
              <a:t>(</a:t>
            </a:r>
            <a:r>
              <a:rPr lang="en-US" altLang="en-US" sz="2400" i="1">
                <a:solidFill>
                  <a:schemeClr val="tx2"/>
                </a:solidFill>
              </a:rPr>
              <a:t>d</a:t>
            </a:r>
            <a:r>
              <a:rPr lang="en-US" altLang="en-US" sz="2400" i="1" baseline="-25000">
                <a:solidFill>
                  <a:schemeClr val="tx2"/>
                </a:solidFill>
              </a:rPr>
              <a:t>beam</a:t>
            </a:r>
            <a:r>
              <a:rPr lang="en-US" altLang="en-US" sz="2400">
                <a:solidFill>
                  <a:schemeClr val="tx2"/>
                </a:solidFill>
              </a:rPr>
              <a:t> /2 )</a:t>
            </a:r>
            <a:endParaRPr lang="en-US" altLang="en-US" sz="2400" i="1">
              <a:solidFill>
                <a:schemeClr val="tx2"/>
              </a:solidFill>
            </a:endParaRPr>
          </a:p>
        </p:txBody>
      </p:sp>
      <p:sp>
        <p:nvSpPr>
          <p:cNvPr id="136209" name="Arc 36"/>
          <p:cNvSpPr>
            <a:spLocks/>
          </p:cNvSpPr>
          <p:nvPr/>
        </p:nvSpPr>
        <p:spPr bwMode="auto">
          <a:xfrm rot="12838273" flipV="1">
            <a:off x="4303713" y="17605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6210" name="Arc 37"/>
          <p:cNvSpPr>
            <a:spLocks/>
          </p:cNvSpPr>
          <p:nvPr/>
        </p:nvSpPr>
        <p:spPr bwMode="auto">
          <a:xfrm rot="12838273" flipH="1">
            <a:off x="4418013" y="28527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136211" name="Arc 38"/>
          <p:cNvSpPr>
            <a:spLocks/>
          </p:cNvSpPr>
          <p:nvPr/>
        </p:nvSpPr>
        <p:spPr bwMode="auto">
          <a:xfrm rot="12838273" flipH="1">
            <a:off x="4443413" y="23510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136212" name="Freeform 39"/>
          <p:cNvSpPr>
            <a:spLocks/>
          </p:cNvSpPr>
          <p:nvPr/>
        </p:nvSpPr>
        <p:spPr bwMode="auto">
          <a:xfrm>
            <a:off x="3251200" y="2782862"/>
            <a:ext cx="1136650" cy="915193"/>
          </a:xfrm>
          <a:custGeom>
            <a:avLst/>
            <a:gdLst>
              <a:gd name="T0" fmla="*/ 0 w 636"/>
              <a:gd name="T1" fmla="*/ 2147483646 h 380"/>
              <a:gd name="T2" fmla="*/ 2147483646 w 636"/>
              <a:gd name="T3" fmla="*/ 0 h 380"/>
              <a:gd name="T4" fmla="*/ 0 60000 65536"/>
              <a:gd name="T5" fmla="*/ 0 60000 65536"/>
              <a:gd name="T6" fmla="*/ 0 w 636"/>
              <a:gd name="T7" fmla="*/ 0 h 380"/>
              <a:gd name="T8" fmla="*/ 636 w 636"/>
              <a:gd name="T9" fmla="*/ 380 h 380"/>
            </a:gdLst>
            <a:ahLst/>
            <a:cxnLst>
              <a:cxn ang="T4">
                <a:pos x="T0" y="T1"/>
              </a:cxn>
              <a:cxn ang="T5">
                <a:pos x="T2" y="T3"/>
              </a:cxn>
            </a:cxnLst>
            <a:rect l="T6" t="T7" r="T8" b="T9"/>
            <a:pathLst>
              <a:path w="636" h="380">
                <a:moveTo>
                  <a:pt x="0" y="380"/>
                </a:moveTo>
                <a:lnTo>
                  <a:pt x="636" y="0"/>
                </a:lnTo>
              </a:path>
            </a:pathLst>
          </a:custGeom>
          <a:noFill/>
          <a:ln w="2540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36213" name="Text Box 40"/>
          <p:cNvSpPr txBox="1">
            <a:spLocks noChangeArrowheads="1"/>
          </p:cNvSpPr>
          <p:nvPr/>
        </p:nvSpPr>
        <p:spPr bwMode="auto">
          <a:xfrm>
            <a:off x="1619672" y="38358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136214" name="Line 41"/>
          <p:cNvSpPr>
            <a:spLocks noChangeShapeType="1"/>
          </p:cNvSpPr>
          <p:nvPr/>
        </p:nvSpPr>
        <p:spPr bwMode="auto">
          <a:xfrm flipV="1">
            <a:off x="3251200" y="3265463"/>
            <a:ext cx="1130300" cy="8001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6215" name="Text Box 42"/>
          <p:cNvSpPr txBox="1">
            <a:spLocks noChangeArrowheads="1"/>
          </p:cNvSpPr>
          <p:nvPr/>
        </p:nvSpPr>
        <p:spPr bwMode="auto">
          <a:xfrm>
            <a:off x="6236097" y="864503"/>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err="1"/>
              <a:t>M</a:t>
            </a:r>
            <a:r>
              <a:rPr lang="en-US" altLang="en-US" sz="2400" i="1" baseline="-25000" dirty="0" err="1"/>
              <a:t>pc</a:t>
            </a:r>
            <a:r>
              <a:rPr lang="en-US" altLang="en-US" sz="2400" i="1" baseline="-25000" dirty="0"/>
              <a:t>-top</a:t>
            </a:r>
            <a:endParaRPr lang="en-US" altLang="en-US" sz="2400" i="1" dirty="0"/>
          </a:p>
        </p:txBody>
      </p:sp>
      <p:sp>
        <p:nvSpPr>
          <p:cNvPr id="136216" name="Text Box 43"/>
          <p:cNvSpPr txBox="1">
            <a:spLocks noChangeArrowheads="1"/>
          </p:cNvSpPr>
          <p:nvPr/>
        </p:nvSpPr>
        <p:spPr bwMode="auto">
          <a:xfrm>
            <a:off x="6228184" y="1382688"/>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a:t>M*</a:t>
            </a:r>
            <a:r>
              <a:rPr lang="en-US" altLang="en-US" sz="2400" i="1" baseline="-25000" dirty="0"/>
              <a:t>pc-top</a:t>
            </a:r>
            <a:endParaRPr lang="en-US" altLang="en-US" sz="2400" i="1" dirty="0"/>
          </a:p>
        </p:txBody>
      </p:sp>
      <p:sp>
        <p:nvSpPr>
          <p:cNvPr id="136217" name="Line 44"/>
          <p:cNvSpPr>
            <a:spLocks noChangeShapeType="1"/>
          </p:cNvSpPr>
          <p:nvPr/>
        </p:nvSpPr>
        <p:spPr bwMode="auto">
          <a:xfrm flipH="1">
            <a:off x="4829069" y="1154088"/>
            <a:ext cx="1407028" cy="6858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6218" name="Line 45"/>
          <p:cNvSpPr>
            <a:spLocks noChangeShapeType="1"/>
          </p:cNvSpPr>
          <p:nvPr/>
        </p:nvSpPr>
        <p:spPr bwMode="auto">
          <a:xfrm flipH="1">
            <a:off x="4754562" y="1611288"/>
            <a:ext cx="1538287" cy="739775"/>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36219" name="Line 46"/>
          <p:cNvSpPr>
            <a:spLocks noChangeShapeType="1"/>
          </p:cNvSpPr>
          <p:nvPr/>
        </p:nvSpPr>
        <p:spPr bwMode="auto">
          <a:xfrm>
            <a:off x="6292850" y="20145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6220" name="Line 47"/>
          <p:cNvSpPr>
            <a:spLocks noChangeShapeType="1"/>
          </p:cNvSpPr>
          <p:nvPr/>
        </p:nvSpPr>
        <p:spPr bwMode="auto">
          <a:xfrm>
            <a:off x="6292850" y="31194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6221" name="Line 48"/>
          <p:cNvSpPr>
            <a:spLocks noChangeShapeType="1"/>
          </p:cNvSpPr>
          <p:nvPr/>
        </p:nvSpPr>
        <p:spPr bwMode="auto">
          <a:xfrm>
            <a:off x="6543675" y="2014513"/>
            <a:ext cx="0" cy="1104900"/>
          </a:xfrm>
          <a:prstGeom prst="line">
            <a:avLst/>
          </a:prstGeom>
          <a:noFill/>
          <a:ln w="25400">
            <a:solidFill>
              <a:schemeClr val="tx1"/>
            </a:solidFill>
            <a:round/>
            <a:headEnd type="triangle" w="med" len="me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22" name="Text Box 49"/>
          <p:cNvSpPr txBox="1">
            <a:spLocks noChangeArrowheads="1"/>
          </p:cNvSpPr>
          <p:nvPr/>
        </p:nvSpPr>
        <p:spPr bwMode="auto">
          <a:xfrm>
            <a:off x="6086475" y="2376463"/>
            <a:ext cx="15335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i="1" dirty="0" err="1"/>
              <a:t>d</a:t>
            </a:r>
            <a:r>
              <a:rPr lang="en-US" altLang="en-US" sz="2000" i="1" baseline="-25000" dirty="0" err="1"/>
              <a:t>beam</a:t>
            </a:r>
            <a:endParaRPr lang="en-US" altLang="en-US" sz="2000" i="1" dirty="0"/>
          </a:p>
        </p:txBody>
      </p:sp>
      <p:sp>
        <p:nvSpPr>
          <p:cNvPr id="136223" name="Line 50"/>
          <p:cNvSpPr>
            <a:spLocks noChangeShapeType="1"/>
          </p:cNvSpPr>
          <p:nvPr/>
        </p:nvSpPr>
        <p:spPr bwMode="auto">
          <a:xfrm>
            <a:off x="4332288" y="887388"/>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6224" name="Text Box 51"/>
          <p:cNvSpPr txBox="1">
            <a:spLocks noChangeArrowheads="1"/>
          </p:cNvSpPr>
          <p:nvPr/>
        </p:nvSpPr>
        <p:spPr bwMode="auto">
          <a:xfrm>
            <a:off x="3251200" y="620688"/>
            <a:ext cx="12303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136225" name="Line 52"/>
          <p:cNvSpPr>
            <a:spLocks noChangeShapeType="1"/>
          </p:cNvSpPr>
          <p:nvPr/>
        </p:nvSpPr>
        <p:spPr bwMode="auto">
          <a:xfrm>
            <a:off x="4313238" y="4256063"/>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136226" name="Text Box 53"/>
          <p:cNvSpPr txBox="1">
            <a:spLocks noChangeArrowheads="1"/>
          </p:cNvSpPr>
          <p:nvPr/>
        </p:nvSpPr>
        <p:spPr bwMode="auto">
          <a:xfrm>
            <a:off x="4372843" y="4065563"/>
            <a:ext cx="171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2" name="Text Placeholder 1"/>
          <p:cNvSpPr>
            <a:spLocks noGrp="1"/>
          </p:cNvSpPr>
          <p:nvPr>
            <p:ph type="body" sz="quarter" idx="38"/>
          </p:nvPr>
        </p:nvSpPr>
        <p:spPr/>
        <p:txBody>
          <a:bodyPr/>
          <a:lstStyle/>
          <a:p>
            <a:r>
              <a:rPr lang="en-US" dirty="0"/>
              <a:t>Computing </a:t>
            </a:r>
            <a:r>
              <a:rPr lang="en-US" i="1" dirty="0" smtClean="0"/>
              <a:t>M</a:t>
            </a:r>
            <a:r>
              <a:rPr lang="en-US" dirty="0" smtClean="0"/>
              <a:t>*</a:t>
            </a:r>
            <a:r>
              <a:rPr lang="en-US" i="1" baseline="-25000" dirty="0" smtClean="0"/>
              <a:t>pc</a:t>
            </a:r>
            <a:endParaRPr lang="en-US" i="1" baseline="-25000" dirty="0"/>
          </a:p>
        </p:txBody>
      </p:sp>
      <p:sp>
        <p:nvSpPr>
          <p:cNvPr id="56"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63</a:t>
            </a:fld>
            <a:endParaRPr lang="en-US" altLang="en-US"/>
          </a:p>
        </p:txBody>
      </p:sp>
    </p:spTree>
    <p:extLst>
      <p:ext uri="{BB962C8B-B14F-4D97-AF65-F5344CB8AC3E}">
        <p14:creationId xmlns:p14="http://schemas.microsoft.com/office/powerpoint/2010/main" val="14679231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1661">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21661">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2166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2166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1661" grpId="0" build="p"/>
      <p:bldP spid="1221665" grpId="0" build="p"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Freeform 5007"/>
          <p:cNvSpPr>
            <a:spLocks/>
          </p:cNvSpPr>
          <p:nvPr/>
        </p:nvSpPr>
        <p:spPr bwMode="auto">
          <a:xfrm>
            <a:off x="5646738" y="4193430"/>
            <a:ext cx="50800" cy="1588"/>
          </a:xfrm>
          <a:custGeom>
            <a:avLst/>
            <a:gdLst>
              <a:gd name="T0" fmla="*/ 2147483646 w 32"/>
              <a:gd name="T1" fmla="*/ 0 h 1588"/>
              <a:gd name="T2" fmla="*/ 2147483646 w 32"/>
              <a:gd name="T3" fmla="*/ 0 h 1588"/>
              <a:gd name="T4" fmla="*/ 0 w 32"/>
              <a:gd name="T5" fmla="*/ 0 h 1588"/>
              <a:gd name="T6" fmla="*/ 2147483646 w 32"/>
              <a:gd name="T7" fmla="*/ 0 h 1588"/>
              <a:gd name="T8" fmla="*/ 0 60000 65536"/>
              <a:gd name="T9" fmla="*/ 0 60000 65536"/>
              <a:gd name="T10" fmla="*/ 0 60000 65536"/>
              <a:gd name="T11" fmla="*/ 0 60000 65536"/>
              <a:gd name="T12" fmla="*/ 0 w 32"/>
              <a:gd name="T13" fmla="*/ 0 h 1588"/>
              <a:gd name="T14" fmla="*/ 32 w 32"/>
              <a:gd name="T15" fmla="*/ 1588 h 1588"/>
            </a:gdLst>
            <a:ahLst/>
            <a:cxnLst>
              <a:cxn ang="T8">
                <a:pos x="T0" y="T1"/>
              </a:cxn>
              <a:cxn ang="T9">
                <a:pos x="T2" y="T3"/>
              </a:cxn>
              <a:cxn ang="T10">
                <a:pos x="T4" y="T5"/>
              </a:cxn>
              <a:cxn ang="T11">
                <a:pos x="T6" y="T7"/>
              </a:cxn>
            </a:cxnLst>
            <a:rect l="T12" t="T13" r="T14" b="T15"/>
            <a:pathLst>
              <a:path w="32" h="1588">
                <a:moveTo>
                  <a:pt x="32" y="0"/>
                </a:moveTo>
                <a:lnTo>
                  <a:pt x="31" y="0"/>
                </a:lnTo>
                <a:lnTo>
                  <a:pt x="0"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4" name="Freeform 5008"/>
          <p:cNvSpPr>
            <a:spLocks/>
          </p:cNvSpPr>
          <p:nvPr/>
        </p:nvSpPr>
        <p:spPr bwMode="auto">
          <a:xfrm>
            <a:off x="5643563" y="4193430"/>
            <a:ext cx="52387" cy="1588"/>
          </a:xfrm>
          <a:custGeom>
            <a:avLst/>
            <a:gdLst>
              <a:gd name="T0" fmla="*/ 2147483646 w 33"/>
              <a:gd name="T1" fmla="*/ 0 h 1588"/>
              <a:gd name="T2" fmla="*/ 2147483646 w 33"/>
              <a:gd name="T3" fmla="*/ 0 h 1588"/>
              <a:gd name="T4" fmla="*/ 0 w 33"/>
              <a:gd name="T5" fmla="*/ 0 h 1588"/>
              <a:gd name="T6" fmla="*/ 2147483646 w 33"/>
              <a:gd name="T7" fmla="*/ 0 h 1588"/>
              <a:gd name="T8" fmla="*/ 0 60000 65536"/>
              <a:gd name="T9" fmla="*/ 0 60000 65536"/>
              <a:gd name="T10" fmla="*/ 0 60000 65536"/>
              <a:gd name="T11" fmla="*/ 0 60000 65536"/>
              <a:gd name="T12" fmla="*/ 0 w 33"/>
              <a:gd name="T13" fmla="*/ 0 h 1588"/>
              <a:gd name="T14" fmla="*/ 33 w 33"/>
              <a:gd name="T15" fmla="*/ 1588 h 1588"/>
            </a:gdLst>
            <a:ahLst/>
            <a:cxnLst>
              <a:cxn ang="T8">
                <a:pos x="T0" y="T1"/>
              </a:cxn>
              <a:cxn ang="T9">
                <a:pos x="T2" y="T3"/>
              </a:cxn>
              <a:cxn ang="T10">
                <a:pos x="T4" y="T5"/>
              </a:cxn>
              <a:cxn ang="T11">
                <a:pos x="T6" y="T7"/>
              </a:cxn>
            </a:cxnLst>
            <a:rect l="T12" t="T13" r="T14" b="T15"/>
            <a:pathLst>
              <a:path w="33" h="1588">
                <a:moveTo>
                  <a:pt x="33" y="0"/>
                </a:moveTo>
                <a:lnTo>
                  <a:pt x="2" y="0"/>
                </a:lnTo>
                <a:lnTo>
                  <a:pt x="0"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5" name="Freeform 5022"/>
          <p:cNvSpPr>
            <a:spLocks/>
          </p:cNvSpPr>
          <p:nvPr/>
        </p:nvSpPr>
        <p:spPr bwMode="auto">
          <a:xfrm>
            <a:off x="5643563" y="4182318"/>
            <a:ext cx="53975" cy="1587"/>
          </a:xfrm>
          <a:custGeom>
            <a:avLst/>
            <a:gdLst>
              <a:gd name="T0" fmla="*/ 2147483646 w 34"/>
              <a:gd name="T1" fmla="*/ 0 h 1587"/>
              <a:gd name="T2" fmla="*/ 0 w 34"/>
              <a:gd name="T3" fmla="*/ 0 h 1587"/>
              <a:gd name="T4" fmla="*/ 2147483646 w 34"/>
              <a:gd name="T5" fmla="*/ 0 h 1587"/>
              <a:gd name="T6" fmla="*/ 2147483646 w 34"/>
              <a:gd name="T7" fmla="*/ 0 h 1587"/>
              <a:gd name="T8" fmla="*/ 0 60000 65536"/>
              <a:gd name="T9" fmla="*/ 0 60000 65536"/>
              <a:gd name="T10" fmla="*/ 0 60000 65536"/>
              <a:gd name="T11" fmla="*/ 0 60000 65536"/>
              <a:gd name="T12" fmla="*/ 0 w 34"/>
              <a:gd name="T13" fmla="*/ 0 h 1587"/>
              <a:gd name="T14" fmla="*/ 34 w 34"/>
              <a:gd name="T15" fmla="*/ 1587 h 1587"/>
            </a:gdLst>
            <a:ahLst/>
            <a:cxnLst>
              <a:cxn ang="T8">
                <a:pos x="T0" y="T1"/>
              </a:cxn>
              <a:cxn ang="T9">
                <a:pos x="T2" y="T3"/>
              </a:cxn>
              <a:cxn ang="T10">
                <a:pos x="T4" y="T5"/>
              </a:cxn>
              <a:cxn ang="T11">
                <a:pos x="T6" y="T7"/>
              </a:cxn>
            </a:cxnLst>
            <a:rect l="T12" t="T13" r="T14" b="T15"/>
            <a:pathLst>
              <a:path w="34" h="1587">
                <a:moveTo>
                  <a:pt x="2" y="0"/>
                </a:moveTo>
                <a:lnTo>
                  <a:pt x="0" y="0"/>
                </a:lnTo>
                <a:lnTo>
                  <a:pt x="3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6" name="Freeform 5023"/>
          <p:cNvSpPr>
            <a:spLocks/>
          </p:cNvSpPr>
          <p:nvPr/>
        </p:nvSpPr>
        <p:spPr bwMode="auto">
          <a:xfrm>
            <a:off x="5643563" y="4182318"/>
            <a:ext cx="53975" cy="1587"/>
          </a:xfrm>
          <a:custGeom>
            <a:avLst/>
            <a:gdLst>
              <a:gd name="T0" fmla="*/ 0 w 34"/>
              <a:gd name="T1" fmla="*/ 0 h 1587"/>
              <a:gd name="T2" fmla="*/ 2147483646 w 34"/>
              <a:gd name="T3" fmla="*/ 0 h 1587"/>
              <a:gd name="T4" fmla="*/ 2147483646 w 34"/>
              <a:gd name="T5" fmla="*/ 0 h 1587"/>
              <a:gd name="T6" fmla="*/ 0 w 34"/>
              <a:gd name="T7" fmla="*/ 0 h 1587"/>
              <a:gd name="T8" fmla="*/ 0 60000 65536"/>
              <a:gd name="T9" fmla="*/ 0 60000 65536"/>
              <a:gd name="T10" fmla="*/ 0 60000 65536"/>
              <a:gd name="T11" fmla="*/ 0 60000 65536"/>
              <a:gd name="T12" fmla="*/ 0 w 34"/>
              <a:gd name="T13" fmla="*/ 0 h 1587"/>
              <a:gd name="T14" fmla="*/ 34 w 34"/>
              <a:gd name="T15" fmla="*/ 1587 h 1587"/>
            </a:gdLst>
            <a:ahLst/>
            <a:cxnLst>
              <a:cxn ang="T8">
                <a:pos x="T0" y="T1"/>
              </a:cxn>
              <a:cxn ang="T9">
                <a:pos x="T2" y="T3"/>
              </a:cxn>
              <a:cxn ang="T10">
                <a:pos x="T4" y="T5"/>
              </a:cxn>
              <a:cxn ang="T11">
                <a:pos x="T6" y="T7"/>
              </a:cxn>
            </a:cxnLst>
            <a:rect l="T12" t="T13" r="T14" b="T15"/>
            <a:pathLst>
              <a:path w="34" h="1587">
                <a:moveTo>
                  <a:pt x="0" y="0"/>
                </a:moveTo>
                <a:lnTo>
                  <a:pt x="34" y="0"/>
                </a:lnTo>
                <a:lnTo>
                  <a:pt x="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7" name="Freeform 5028"/>
          <p:cNvSpPr>
            <a:spLocks/>
          </p:cNvSpPr>
          <p:nvPr/>
        </p:nvSpPr>
        <p:spPr bwMode="auto">
          <a:xfrm>
            <a:off x="5716588" y="4193430"/>
            <a:ext cx="53975" cy="1588"/>
          </a:xfrm>
          <a:custGeom>
            <a:avLst/>
            <a:gdLst>
              <a:gd name="T0" fmla="*/ 2147483646 w 34"/>
              <a:gd name="T1" fmla="*/ 0 h 1588"/>
              <a:gd name="T2" fmla="*/ 0 w 34"/>
              <a:gd name="T3" fmla="*/ 0 h 1588"/>
              <a:gd name="T4" fmla="*/ 2147483646 w 34"/>
              <a:gd name="T5" fmla="*/ 0 h 1588"/>
              <a:gd name="T6" fmla="*/ 2147483646 w 34"/>
              <a:gd name="T7" fmla="*/ 0 h 1588"/>
              <a:gd name="T8" fmla="*/ 0 60000 65536"/>
              <a:gd name="T9" fmla="*/ 0 60000 65536"/>
              <a:gd name="T10" fmla="*/ 0 60000 65536"/>
              <a:gd name="T11" fmla="*/ 0 60000 65536"/>
              <a:gd name="T12" fmla="*/ 0 w 34"/>
              <a:gd name="T13" fmla="*/ 0 h 1588"/>
              <a:gd name="T14" fmla="*/ 34 w 34"/>
              <a:gd name="T15" fmla="*/ 1588 h 1588"/>
            </a:gdLst>
            <a:ahLst/>
            <a:cxnLst>
              <a:cxn ang="T8">
                <a:pos x="T0" y="T1"/>
              </a:cxn>
              <a:cxn ang="T9">
                <a:pos x="T2" y="T3"/>
              </a:cxn>
              <a:cxn ang="T10">
                <a:pos x="T4" y="T5"/>
              </a:cxn>
              <a:cxn ang="T11">
                <a:pos x="T6" y="T7"/>
              </a:cxn>
            </a:cxnLst>
            <a:rect l="T12" t="T13" r="T14" b="T15"/>
            <a:pathLst>
              <a:path w="34" h="1588">
                <a:moveTo>
                  <a:pt x="1" y="0"/>
                </a:moveTo>
                <a:lnTo>
                  <a:pt x="0" y="0"/>
                </a:lnTo>
                <a:lnTo>
                  <a:pt x="34"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8" name="Freeform 5029"/>
          <p:cNvSpPr>
            <a:spLocks/>
          </p:cNvSpPr>
          <p:nvPr/>
        </p:nvSpPr>
        <p:spPr bwMode="auto">
          <a:xfrm>
            <a:off x="5716588" y="4193430"/>
            <a:ext cx="53975" cy="1588"/>
          </a:xfrm>
          <a:custGeom>
            <a:avLst/>
            <a:gdLst>
              <a:gd name="T0" fmla="*/ 0 w 34"/>
              <a:gd name="T1" fmla="*/ 0 h 1588"/>
              <a:gd name="T2" fmla="*/ 2147483646 w 34"/>
              <a:gd name="T3" fmla="*/ 0 h 1588"/>
              <a:gd name="T4" fmla="*/ 2147483646 w 34"/>
              <a:gd name="T5" fmla="*/ 0 h 1588"/>
              <a:gd name="T6" fmla="*/ 0 w 34"/>
              <a:gd name="T7" fmla="*/ 0 h 1588"/>
              <a:gd name="T8" fmla="*/ 0 60000 65536"/>
              <a:gd name="T9" fmla="*/ 0 60000 65536"/>
              <a:gd name="T10" fmla="*/ 0 60000 65536"/>
              <a:gd name="T11" fmla="*/ 0 60000 65536"/>
              <a:gd name="T12" fmla="*/ 0 w 34"/>
              <a:gd name="T13" fmla="*/ 0 h 1588"/>
              <a:gd name="T14" fmla="*/ 34 w 34"/>
              <a:gd name="T15" fmla="*/ 1588 h 1588"/>
            </a:gdLst>
            <a:ahLst/>
            <a:cxnLst>
              <a:cxn ang="T8">
                <a:pos x="T0" y="T1"/>
              </a:cxn>
              <a:cxn ang="T9">
                <a:pos x="T2" y="T3"/>
              </a:cxn>
              <a:cxn ang="T10">
                <a:pos x="T4" y="T5"/>
              </a:cxn>
              <a:cxn ang="T11">
                <a:pos x="T6" y="T7"/>
              </a:cxn>
            </a:cxnLst>
            <a:rect l="T12" t="T13" r="T14" b="T15"/>
            <a:pathLst>
              <a:path w="34" h="1588">
                <a:moveTo>
                  <a:pt x="0" y="0"/>
                </a:moveTo>
                <a:lnTo>
                  <a:pt x="34" y="0"/>
                </a:lnTo>
                <a:lnTo>
                  <a:pt x="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49" name="Freeform 5043"/>
          <p:cNvSpPr>
            <a:spLocks/>
          </p:cNvSpPr>
          <p:nvPr/>
        </p:nvSpPr>
        <p:spPr bwMode="auto">
          <a:xfrm>
            <a:off x="5718175" y="4182318"/>
            <a:ext cx="52388" cy="1587"/>
          </a:xfrm>
          <a:custGeom>
            <a:avLst/>
            <a:gdLst>
              <a:gd name="T0" fmla="*/ 2147483646 w 33"/>
              <a:gd name="T1" fmla="*/ 0 h 1587"/>
              <a:gd name="T2" fmla="*/ 2147483646 w 33"/>
              <a:gd name="T3" fmla="*/ 0 h 1587"/>
              <a:gd name="T4" fmla="*/ 0 w 33"/>
              <a:gd name="T5" fmla="*/ 0 h 1587"/>
              <a:gd name="T6" fmla="*/ 2147483646 w 33"/>
              <a:gd name="T7" fmla="*/ 0 h 1587"/>
              <a:gd name="T8" fmla="*/ 0 60000 65536"/>
              <a:gd name="T9" fmla="*/ 0 60000 65536"/>
              <a:gd name="T10" fmla="*/ 0 60000 65536"/>
              <a:gd name="T11" fmla="*/ 0 60000 65536"/>
              <a:gd name="T12" fmla="*/ 0 w 33"/>
              <a:gd name="T13" fmla="*/ 0 h 1587"/>
              <a:gd name="T14" fmla="*/ 33 w 33"/>
              <a:gd name="T15" fmla="*/ 1587 h 1587"/>
            </a:gdLst>
            <a:ahLst/>
            <a:cxnLst>
              <a:cxn ang="T8">
                <a:pos x="T0" y="T1"/>
              </a:cxn>
              <a:cxn ang="T9">
                <a:pos x="T2" y="T3"/>
              </a:cxn>
              <a:cxn ang="T10">
                <a:pos x="T4" y="T5"/>
              </a:cxn>
              <a:cxn ang="T11">
                <a:pos x="T6" y="T7"/>
              </a:cxn>
            </a:cxnLst>
            <a:rect l="T12" t="T13" r="T14" b="T15"/>
            <a:pathLst>
              <a:path w="33" h="1587">
                <a:moveTo>
                  <a:pt x="33" y="0"/>
                </a:moveTo>
                <a:lnTo>
                  <a:pt x="32" y="0"/>
                </a:lnTo>
                <a:lnTo>
                  <a:pt x="0"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0" name="Freeform 5044"/>
          <p:cNvSpPr>
            <a:spLocks/>
          </p:cNvSpPr>
          <p:nvPr/>
        </p:nvSpPr>
        <p:spPr bwMode="auto">
          <a:xfrm>
            <a:off x="5716588" y="4182318"/>
            <a:ext cx="52387" cy="1587"/>
          </a:xfrm>
          <a:custGeom>
            <a:avLst/>
            <a:gdLst>
              <a:gd name="T0" fmla="*/ 2147483646 w 33"/>
              <a:gd name="T1" fmla="*/ 0 h 1587"/>
              <a:gd name="T2" fmla="*/ 2147483646 w 33"/>
              <a:gd name="T3" fmla="*/ 0 h 1587"/>
              <a:gd name="T4" fmla="*/ 0 w 33"/>
              <a:gd name="T5" fmla="*/ 0 h 1587"/>
              <a:gd name="T6" fmla="*/ 2147483646 w 33"/>
              <a:gd name="T7" fmla="*/ 0 h 1587"/>
              <a:gd name="T8" fmla="*/ 0 60000 65536"/>
              <a:gd name="T9" fmla="*/ 0 60000 65536"/>
              <a:gd name="T10" fmla="*/ 0 60000 65536"/>
              <a:gd name="T11" fmla="*/ 0 60000 65536"/>
              <a:gd name="T12" fmla="*/ 0 w 33"/>
              <a:gd name="T13" fmla="*/ 0 h 1587"/>
              <a:gd name="T14" fmla="*/ 33 w 33"/>
              <a:gd name="T15" fmla="*/ 1587 h 1587"/>
            </a:gdLst>
            <a:ahLst/>
            <a:cxnLst>
              <a:cxn ang="T8">
                <a:pos x="T0" y="T1"/>
              </a:cxn>
              <a:cxn ang="T9">
                <a:pos x="T2" y="T3"/>
              </a:cxn>
              <a:cxn ang="T10">
                <a:pos x="T4" y="T5"/>
              </a:cxn>
              <a:cxn ang="T11">
                <a:pos x="T6" y="T7"/>
              </a:cxn>
            </a:cxnLst>
            <a:rect l="T12" t="T13" r="T14" b="T15"/>
            <a:pathLst>
              <a:path w="33" h="1587">
                <a:moveTo>
                  <a:pt x="33" y="0"/>
                </a:moveTo>
                <a:lnTo>
                  <a:pt x="1" y="0"/>
                </a:lnTo>
                <a:lnTo>
                  <a:pt x="0"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1" name="Freeform 5067"/>
          <p:cNvSpPr>
            <a:spLocks/>
          </p:cNvSpPr>
          <p:nvPr/>
        </p:nvSpPr>
        <p:spPr bwMode="auto">
          <a:xfrm>
            <a:off x="2446338" y="6284168"/>
            <a:ext cx="1587" cy="12700"/>
          </a:xfrm>
          <a:custGeom>
            <a:avLst/>
            <a:gdLst>
              <a:gd name="T0" fmla="*/ 0 w 1587"/>
              <a:gd name="T1" fmla="*/ 0 h 8"/>
              <a:gd name="T2" fmla="*/ 0 w 1587"/>
              <a:gd name="T3" fmla="*/ 2147483646 h 8"/>
              <a:gd name="T4" fmla="*/ 0 w 1587"/>
              <a:gd name="T5" fmla="*/ 2147483646 h 8"/>
              <a:gd name="T6" fmla="*/ 0 w 1587"/>
              <a:gd name="T7" fmla="*/ 0 h 8"/>
              <a:gd name="T8" fmla="*/ 0 60000 65536"/>
              <a:gd name="T9" fmla="*/ 0 60000 65536"/>
              <a:gd name="T10" fmla="*/ 0 60000 65536"/>
              <a:gd name="T11" fmla="*/ 0 60000 65536"/>
              <a:gd name="T12" fmla="*/ 0 w 1587"/>
              <a:gd name="T13" fmla="*/ 0 h 8"/>
              <a:gd name="T14" fmla="*/ 1587 w 1587"/>
              <a:gd name="T15" fmla="*/ 8 h 8"/>
            </a:gdLst>
            <a:ahLst/>
            <a:cxnLst>
              <a:cxn ang="T8">
                <a:pos x="T0" y="T1"/>
              </a:cxn>
              <a:cxn ang="T9">
                <a:pos x="T2" y="T3"/>
              </a:cxn>
              <a:cxn ang="T10">
                <a:pos x="T4" y="T5"/>
              </a:cxn>
              <a:cxn ang="T11">
                <a:pos x="T6" y="T7"/>
              </a:cxn>
            </a:cxnLst>
            <a:rect l="T12" t="T13" r="T14" b="T15"/>
            <a:pathLst>
              <a:path w="1587" h="8">
                <a:moveTo>
                  <a:pt x="0" y="0"/>
                </a:moveTo>
                <a:lnTo>
                  <a:pt x="0" y="1"/>
                </a:lnTo>
                <a:lnTo>
                  <a:pt x="0"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2" name="Freeform 5068"/>
          <p:cNvSpPr>
            <a:spLocks/>
          </p:cNvSpPr>
          <p:nvPr/>
        </p:nvSpPr>
        <p:spPr bwMode="auto">
          <a:xfrm>
            <a:off x="2446338" y="6285755"/>
            <a:ext cx="1587" cy="11113"/>
          </a:xfrm>
          <a:custGeom>
            <a:avLst/>
            <a:gdLst>
              <a:gd name="T0" fmla="*/ 0 w 1587"/>
              <a:gd name="T1" fmla="*/ 0 h 7"/>
              <a:gd name="T2" fmla="*/ 0 w 1587"/>
              <a:gd name="T3" fmla="*/ 2147483646 h 7"/>
              <a:gd name="T4" fmla="*/ 0 w 1587"/>
              <a:gd name="T5" fmla="*/ 2147483646 h 7"/>
              <a:gd name="T6" fmla="*/ 0 w 1587"/>
              <a:gd name="T7" fmla="*/ 0 h 7"/>
              <a:gd name="T8" fmla="*/ 0 60000 65536"/>
              <a:gd name="T9" fmla="*/ 0 60000 65536"/>
              <a:gd name="T10" fmla="*/ 0 60000 65536"/>
              <a:gd name="T11" fmla="*/ 0 60000 65536"/>
              <a:gd name="T12" fmla="*/ 0 w 1587"/>
              <a:gd name="T13" fmla="*/ 0 h 7"/>
              <a:gd name="T14" fmla="*/ 1587 w 1587"/>
              <a:gd name="T15" fmla="*/ 7 h 7"/>
            </a:gdLst>
            <a:ahLst/>
            <a:cxnLst>
              <a:cxn ang="T8">
                <a:pos x="T0" y="T1"/>
              </a:cxn>
              <a:cxn ang="T9">
                <a:pos x="T2" y="T3"/>
              </a:cxn>
              <a:cxn ang="T10">
                <a:pos x="T4" y="T5"/>
              </a:cxn>
              <a:cxn ang="T11">
                <a:pos x="T6" y="T7"/>
              </a:cxn>
            </a:cxnLst>
            <a:rect l="T12" t="T13" r="T14" b="T15"/>
            <a:pathLst>
              <a:path w="1587" h="7">
                <a:moveTo>
                  <a:pt x="0" y="0"/>
                </a:moveTo>
                <a:lnTo>
                  <a:pt x="0" y="7"/>
                </a:lnTo>
                <a:lnTo>
                  <a:pt x="0"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3" name="Freeform 5070"/>
          <p:cNvSpPr>
            <a:spLocks/>
          </p:cNvSpPr>
          <p:nvPr/>
        </p:nvSpPr>
        <p:spPr bwMode="auto">
          <a:xfrm>
            <a:off x="2395538" y="5990480"/>
            <a:ext cx="50800" cy="1588"/>
          </a:xfrm>
          <a:custGeom>
            <a:avLst/>
            <a:gdLst>
              <a:gd name="T0" fmla="*/ 2147483646 w 32"/>
              <a:gd name="T1" fmla="*/ 0 h 1588"/>
              <a:gd name="T2" fmla="*/ 2147483646 w 32"/>
              <a:gd name="T3" fmla="*/ 0 h 1588"/>
              <a:gd name="T4" fmla="*/ 0 w 32"/>
              <a:gd name="T5" fmla="*/ 0 h 1588"/>
              <a:gd name="T6" fmla="*/ 2147483646 w 32"/>
              <a:gd name="T7" fmla="*/ 0 h 1588"/>
              <a:gd name="T8" fmla="*/ 0 60000 65536"/>
              <a:gd name="T9" fmla="*/ 0 60000 65536"/>
              <a:gd name="T10" fmla="*/ 0 60000 65536"/>
              <a:gd name="T11" fmla="*/ 0 60000 65536"/>
              <a:gd name="T12" fmla="*/ 0 w 32"/>
              <a:gd name="T13" fmla="*/ 0 h 1588"/>
              <a:gd name="T14" fmla="*/ 32 w 32"/>
              <a:gd name="T15" fmla="*/ 1588 h 1588"/>
            </a:gdLst>
            <a:ahLst/>
            <a:cxnLst>
              <a:cxn ang="T8">
                <a:pos x="T0" y="T1"/>
              </a:cxn>
              <a:cxn ang="T9">
                <a:pos x="T2" y="T3"/>
              </a:cxn>
              <a:cxn ang="T10">
                <a:pos x="T4" y="T5"/>
              </a:cxn>
              <a:cxn ang="T11">
                <a:pos x="T6" y="T7"/>
              </a:cxn>
            </a:cxnLst>
            <a:rect l="T12" t="T13" r="T14" b="T15"/>
            <a:pathLst>
              <a:path w="32" h="1588">
                <a:moveTo>
                  <a:pt x="32" y="0"/>
                </a:moveTo>
                <a:lnTo>
                  <a:pt x="32" y="0"/>
                </a:lnTo>
                <a:lnTo>
                  <a:pt x="0"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4" name="Freeform 5071"/>
          <p:cNvSpPr>
            <a:spLocks/>
          </p:cNvSpPr>
          <p:nvPr/>
        </p:nvSpPr>
        <p:spPr bwMode="auto">
          <a:xfrm>
            <a:off x="2393950" y="5990480"/>
            <a:ext cx="52388" cy="1588"/>
          </a:xfrm>
          <a:custGeom>
            <a:avLst/>
            <a:gdLst>
              <a:gd name="T0" fmla="*/ 2147483646 w 33"/>
              <a:gd name="T1" fmla="*/ 0 h 1588"/>
              <a:gd name="T2" fmla="*/ 2147483646 w 33"/>
              <a:gd name="T3" fmla="*/ 0 h 1588"/>
              <a:gd name="T4" fmla="*/ 0 w 33"/>
              <a:gd name="T5" fmla="*/ 0 h 1588"/>
              <a:gd name="T6" fmla="*/ 2147483646 w 33"/>
              <a:gd name="T7" fmla="*/ 0 h 1588"/>
              <a:gd name="T8" fmla="*/ 0 60000 65536"/>
              <a:gd name="T9" fmla="*/ 0 60000 65536"/>
              <a:gd name="T10" fmla="*/ 0 60000 65536"/>
              <a:gd name="T11" fmla="*/ 0 60000 65536"/>
              <a:gd name="T12" fmla="*/ 0 w 33"/>
              <a:gd name="T13" fmla="*/ 0 h 1588"/>
              <a:gd name="T14" fmla="*/ 33 w 33"/>
              <a:gd name="T15" fmla="*/ 1588 h 1588"/>
            </a:gdLst>
            <a:ahLst/>
            <a:cxnLst>
              <a:cxn ang="T8">
                <a:pos x="T0" y="T1"/>
              </a:cxn>
              <a:cxn ang="T9">
                <a:pos x="T2" y="T3"/>
              </a:cxn>
              <a:cxn ang="T10">
                <a:pos x="T4" y="T5"/>
              </a:cxn>
              <a:cxn ang="T11">
                <a:pos x="T6" y="T7"/>
              </a:cxn>
            </a:cxnLst>
            <a:rect l="T12" t="T13" r="T14" b="T15"/>
            <a:pathLst>
              <a:path w="33" h="1588">
                <a:moveTo>
                  <a:pt x="33" y="0"/>
                </a:moveTo>
                <a:lnTo>
                  <a:pt x="1" y="0"/>
                </a:lnTo>
                <a:lnTo>
                  <a:pt x="0"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5" name="Freeform 5483"/>
          <p:cNvSpPr>
            <a:spLocks/>
          </p:cNvSpPr>
          <p:nvPr/>
        </p:nvSpPr>
        <p:spPr bwMode="auto">
          <a:xfrm>
            <a:off x="2354263" y="6458793"/>
            <a:ext cx="47625" cy="1587"/>
          </a:xfrm>
          <a:custGeom>
            <a:avLst/>
            <a:gdLst>
              <a:gd name="T0" fmla="*/ 2147483646 w 30"/>
              <a:gd name="T1" fmla="*/ 0 h 1587"/>
              <a:gd name="T2" fmla="*/ 2147483646 w 30"/>
              <a:gd name="T3" fmla="*/ 0 h 1587"/>
              <a:gd name="T4" fmla="*/ 0 w 30"/>
              <a:gd name="T5" fmla="*/ 0 h 1587"/>
              <a:gd name="T6" fmla="*/ 2147483646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6" name="Rectangle 5484"/>
          <p:cNvSpPr>
            <a:spLocks noChangeArrowheads="1"/>
          </p:cNvSpPr>
          <p:nvPr/>
        </p:nvSpPr>
        <p:spPr bwMode="auto">
          <a:xfrm>
            <a:off x="2354263" y="6458793"/>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57" name="Freeform 5518"/>
          <p:cNvSpPr>
            <a:spLocks/>
          </p:cNvSpPr>
          <p:nvPr/>
        </p:nvSpPr>
        <p:spPr bwMode="auto">
          <a:xfrm>
            <a:off x="3968750" y="6458793"/>
            <a:ext cx="47625" cy="1587"/>
          </a:xfrm>
          <a:custGeom>
            <a:avLst/>
            <a:gdLst>
              <a:gd name="T0" fmla="*/ 0 w 30"/>
              <a:gd name="T1" fmla="*/ 0 h 1587"/>
              <a:gd name="T2" fmla="*/ 0 w 30"/>
              <a:gd name="T3" fmla="*/ 0 h 1587"/>
              <a:gd name="T4" fmla="*/ 2147483646 w 30"/>
              <a:gd name="T5" fmla="*/ 0 h 1587"/>
              <a:gd name="T6" fmla="*/ 0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0" y="0"/>
                </a:moveTo>
                <a:lnTo>
                  <a:pt x="0" y="0"/>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58" name="Rectangle 5519"/>
          <p:cNvSpPr>
            <a:spLocks noChangeArrowheads="1"/>
          </p:cNvSpPr>
          <p:nvPr/>
        </p:nvSpPr>
        <p:spPr bwMode="auto">
          <a:xfrm>
            <a:off x="3968750" y="6458793"/>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59" name="Freeform 5568"/>
          <p:cNvSpPr>
            <a:spLocks/>
          </p:cNvSpPr>
          <p:nvPr/>
        </p:nvSpPr>
        <p:spPr bwMode="auto">
          <a:xfrm>
            <a:off x="3968750" y="6382593"/>
            <a:ext cx="47625" cy="1587"/>
          </a:xfrm>
          <a:custGeom>
            <a:avLst/>
            <a:gdLst>
              <a:gd name="T0" fmla="*/ 0 w 30"/>
              <a:gd name="T1" fmla="*/ 0 h 1587"/>
              <a:gd name="T2" fmla="*/ 0 w 30"/>
              <a:gd name="T3" fmla="*/ 0 h 1587"/>
              <a:gd name="T4" fmla="*/ 2147483646 w 30"/>
              <a:gd name="T5" fmla="*/ 0 h 1587"/>
              <a:gd name="T6" fmla="*/ 0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0" y="0"/>
                </a:moveTo>
                <a:lnTo>
                  <a:pt x="0" y="0"/>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0" name="Rectangle 5569"/>
          <p:cNvSpPr>
            <a:spLocks noChangeArrowheads="1"/>
          </p:cNvSpPr>
          <p:nvPr/>
        </p:nvSpPr>
        <p:spPr bwMode="auto">
          <a:xfrm>
            <a:off x="3968750" y="6382593"/>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61" name="Freeform 5621"/>
          <p:cNvSpPr>
            <a:spLocks/>
          </p:cNvSpPr>
          <p:nvPr/>
        </p:nvSpPr>
        <p:spPr bwMode="auto">
          <a:xfrm>
            <a:off x="6772275" y="3956893"/>
            <a:ext cx="1588" cy="47625"/>
          </a:xfrm>
          <a:custGeom>
            <a:avLst/>
            <a:gdLst>
              <a:gd name="T0" fmla="*/ 0 w 1588"/>
              <a:gd name="T1" fmla="*/ 2147483646 h 30"/>
              <a:gd name="T2" fmla="*/ 0 w 1588"/>
              <a:gd name="T3" fmla="*/ 2147483646 h 30"/>
              <a:gd name="T4" fmla="*/ 0 w 1588"/>
              <a:gd name="T5" fmla="*/ 0 h 30"/>
              <a:gd name="T6" fmla="*/ 0 w 1588"/>
              <a:gd name="T7" fmla="*/ 2147483646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30"/>
                </a:moveTo>
                <a:lnTo>
                  <a:pt x="0" y="30"/>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2" name="Rectangle 5622"/>
          <p:cNvSpPr>
            <a:spLocks noChangeArrowheads="1"/>
          </p:cNvSpPr>
          <p:nvPr/>
        </p:nvSpPr>
        <p:spPr bwMode="auto">
          <a:xfrm>
            <a:off x="6772275" y="3956893"/>
            <a:ext cx="1588"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63" name="Freeform 5636"/>
          <p:cNvSpPr>
            <a:spLocks/>
          </p:cNvSpPr>
          <p:nvPr/>
        </p:nvSpPr>
        <p:spPr bwMode="auto">
          <a:xfrm>
            <a:off x="6578600" y="3956893"/>
            <a:ext cx="1588" cy="47625"/>
          </a:xfrm>
          <a:custGeom>
            <a:avLst/>
            <a:gdLst>
              <a:gd name="T0" fmla="*/ 0 w 1588"/>
              <a:gd name="T1" fmla="*/ 2147483646 h 30"/>
              <a:gd name="T2" fmla="*/ 0 w 1588"/>
              <a:gd name="T3" fmla="*/ 2147483646 h 30"/>
              <a:gd name="T4" fmla="*/ 0 w 1588"/>
              <a:gd name="T5" fmla="*/ 0 h 30"/>
              <a:gd name="T6" fmla="*/ 0 w 1588"/>
              <a:gd name="T7" fmla="*/ 2147483646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30"/>
                </a:moveTo>
                <a:lnTo>
                  <a:pt x="0" y="30"/>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4" name="Rectangle 5637"/>
          <p:cNvSpPr>
            <a:spLocks noChangeArrowheads="1"/>
          </p:cNvSpPr>
          <p:nvPr/>
        </p:nvSpPr>
        <p:spPr bwMode="auto">
          <a:xfrm>
            <a:off x="6578600" y="3956893"/>
            <a:ext cx="1588"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65" name="Freeform 5645"/>
          <p:cNvSpPr>
            <a:spLocks/>
          </p:cNvSpPr>
          <p:nvPr/>
        </p:nvSpPr>
        <p:spPr bwMode="auto">
          <a:xfrm>
            <a:off x="6634163" y="3956893"/>
            <a:ext cx="1587" cy="47625"/>
          </a:xfrm>
          <a:custGeom>
            <a:avLst/>
            <a:gdLst>
              <a:gd name="T0" fmla="*/ 0 w 1587"/>
              <a:gd name="T1" fmla="*/ 2147483646 h 30"/>
              <a:gd name="T2" fmla="*/ 0 w 1587"/>
              <a:gd name="T3" fmla="*/ 2147483646 h 30"/>
              <a:gd name="T4" fmla="*/ 0 w 1587"/>
              <a:gd name="T5" fmla="*/ 0 h 30"/>
              <a:gd name="T6" fmla="*/ 0 w 1587"/>
              <a:gd name="T7" fmla="*/ 2147483646 h 30"/>
              <a:gd name="T8" fmla="*/ 0 60000 65536"/>
              <a:gd name="T9" fmla="*/ 0 60000 65536"/>
              <a:gd name="T10" fmla="*/ 0 60000 65536"/>
              <a:gd name="T11" fmla="*/ 0 60000 65536"/>
              <a:gd name="T12" fmla="*/ 0 w 1587"/>
              <a:gd name="T13" fmla="*/ 0 h 30"/>
              <a:gd name="T14" fmla="*/ 1587 w 1587"/>
              <a:gd name="T15" fmla="*/ 30 h 30"/>
            </a:gdLst>
            <a:ahLst/>
            <a:cxnLst>
              <a:cxn ang="T8">
                <a:pos x="T0" y="T1"/>
              </a:cxn>
              <a:cxn ang="T9">
                <a:pos x="T2" y="T3"/>
              </a:cxn>
              <a:cxn ang="T10">
                <a:pos x="T4" y="T5"/>
              </a:cxn>
              <a:cxn ang="T11">
                <a:pos x="T6" y="T7"/>
              </a:cxn>
            </a:cxnLst>
            <a:rect l="T12" t="T13" r="T14" b="T15"/>
            <a:pathLst>
              <a:path w="1587" h="30">
                <a:moveTo>
                  <a:pt x="0" y="30"/>
                </a:moveTo>
                <a:lnTo>
                  <a:pt x="0" y="30"/>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6" name="Rectangle 5646"/>
          <p:cNvSpPr>
            <a:spLocks noChangeArrowheads="1"/>
          </p:cNvSpPr>
          <p:nvPr/>
        </p:nvSpPr>
        <p:spPr bwMode="auto">
          <a:xfrm>
            <a:off x="6634163" y="3956893"/>
            <a:ext cx="1587"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67" name="Freeform 6307"/>
          <p:cNvSpPr>
            <a:spLocks/>
          </p:cNvSpPr>
          <p:nvPr/>
        </p:nvSpPr>
        <p:spPr bwMode="auto">
          <a:xfrm>
            <a:off x="3151188" y="893763"/>
            <a:ext cx="47625" cy="1587"/>
          </a:xfrm>
          <a:custGeom>
            <a:avLst/>
            <a:gdLst>
              <a:gd name="T0" fmla="*/ 0 w 30"/>
              <a:gd name="T1" fmla="*/ 0 h 1587"/>
              <a:gd name="T2" fmla="*/ 0 w 30"/>
              <a:gd name="T3" fmla="*/ 0 h 1587"/>
              <a:gd name="T4" fmla="*/ 2147483646 w 30"/>
              <a:gd name="T5" fmla="*/ 0 h 1587"/>
              <a:gd name="T6" fmla="*/ 0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0" y="0"/>
                </a:moveTo>
                <a:lnTo>
                  <a:pt x="0" y="0"/>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68" name="Rectangle 6308"/>
          <p:cNvSpPr>
            <a:spLocks noChangeArrowheads="1"/>
          </p:cNvSpPr>
          <p:nvPr/>
        </p:nvSpPr>
        <p:spPr bwMode="auto">
          <a:xfrm>
            <a:off x="3151188" y="893763"/>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69" name="Freeform 6327"/>
          <p:cNvSpPr>
            <a:spLocks/>
          </p:cNvSpPr>
          <p:nvPr/>
        </p:nvSpPr>
        <p:spPr bwMode="auto">
          <a:xfrm>
            <a:off x="3151188" y="874713"/>
            <a:ext cx="47625" cy="1587"/>
          </a:xfrm>
          <a:custGeom>
            <a:avLst/>
            <a:gdLst>
              <a:gd name="T0" fmla="*/ 0 w 30"/>
              <a:gd name="T1" fmla="*/ 0 h 1587"/>
              <a:gd name="T2" fmla="*/ 0 w 30"/>
              <a:gd name="T3" fmla="*/ 0 h 1587"/>
              <a:gd name="T4" fmla="*/ 2147483646 w 30"/>
              <a:gd name="T5" fmla="*/ 0 h 1587"/>
              <a:gd name="T6" fmla="*/ 0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0" y="0"/>
                </a:moveTo>
                <a:lnTo>
                  <a:pt x="0" y="0"/>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70" name="Rectangle 6328"/>
          <p:cNvSpPr>
            <a:spLocks noChangeArrowheads="1"/>
          </p:cNvSpPr>
          <p:nvPr/>
        </p:nvSpPr>
        <p:spPr bwMode="auto">
          <a:xfrm>
            <a:off x="3151188" y="874713"/>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71" name="Freeform 6334"/>
          <p:cNvSpPr>
            <a:spLocks/>
          </p:cNvSpPr>
          <p:nvPr/>
        </p:nvSpPr>
        <p:spPr bwMode="auto">
          <a:xfrm>
            <a:off x="3352800" y="925513"/>
            <a:ext cx="49213"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72" name="Rectangle 6335"/>
          <p:cNvSpPr>
            <a:spLocks noChangeArrowheads="1"/>
          </p:cNvSpPr>
          <p:nvPr/>
        </p:nvSpPr>
        <p:spPr bwMode="auto">
          <a:xfrm>
            <a:off x="3352800" y="925513"/>
            <a:ext cx="492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73" name="Freeform 6337"/>
          <p:cNvSpPr>
            <a:spLocks/>
          </p:cNvSpPr>
          <p:nvPr/>
        </p:nvSpPr>
        <p:spPr bwMode="auto">
          <a:xfrm>
            <a:off x="3352800" y="944563"/>
            <a:ext cx="49213"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74" name="Rectangle 6338"/>
          <p:cNvSpPr>
            <a:spLocks noChangeArrowheads="1"/>
          </p:cNvSpPr>
          <p:nvPr/>
        </p:nvSpPr>
        <p:spPr bwMode="auto">
          <a:xfrm>
            <a:off x="3352800" y="944563"/>
            <a:ext cx="492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75" name="Freeform 6343"/>
          <p:cNvSpPr>
            <a:spLocks/>
          </p:cNvSpPr>
          <p:nvPr/>
        </p:nvSpPr>
        <p:spPr bwMode="auto">
          <a:xfrm>
            <a:off x="3352800" y="868363"/>
            <a:ext cx="49213"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76" name="Rectangle 6344"/>
          <p:cNvSpPr>
            <a:spLocks noChangeArrowheads="1"/>
          </p:cNvSpPr>
          <p:nvPr/>
        </p:nvSpPr>
        <p:spPr bwMode="auto">
          <a:xfrm>
            <a:off x="3352800" y="868363"/>
            <a:ext cx="492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77" name="Freeform 6346"/>
          <p:cNvSpPr>
            <a:spLocks/>
          </p:cNvSpPr>
          <p:nvPr/>
        </p:nvSpPr>
        <p:spPr bwMode="auto">
          <a:xfrm>
            <a:off x="3352800" y="906463"/>
            <a:ext cx="49213"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78" name="Rectangle 6347"/>
          <p:cNvSpPr>
            <a:spLocks noChangeArrowheads="1"/>
          </p:cNvSpPr>
          <p:nvPr/>
        </p:nvSpPr>
        <p:spPr bwMode="auto">
          <a:xfrm>
            <a:off x="3352800" y="906463"/>
            <a:ext cx="492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79" name="Freeform 6349"/>
          <p:cNvSpPr>
            <a:spLocks/>
          </p:cNvSpPr>
          <p:nvPr/>
        </p:nvSpPr>
        <p:spPr bwMode="auto">
          <a:xfrm>
            <a:off x="3352800" y="887413"/>
            <a:ext cx="49213"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0" name="Rectangle 6350"/>
          <p:cNvSpPr>
            <a:spLocks noChangeArrowheads="1"/>
          </p:cNvSpPr>
          <p:nvPr/>
        </p:nvSpPr>
        <p:spPr bwMode="auto">
          <a:xfrm>
            <a:off x="3352800" y="887413"/>
            <a:ext cx="4921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81" name="Freeform 6439"/>
          <p:cNvSpPr>
            <a:spLocks/>
          </p:cNvSpPr>
          <p:nvPr/>
        </p:nvSpPr>
        <p:spPr bwMode="auto">
          <a:xfrm>
            <a:off x="1866900" y="4839543"/>
            <a:ext cx="53975" cy="1587"/>
          </a:xfrm>
          <a:custGeom>
            <a:avLst/>
            <a:gdLst>
              <a:gd name="T0" fmla="*/ 2147483646 w 34"/>
              <a:gd name="T1" fmla="*/ 0 h 1587"/>
              <a:gd name="T2" fmla="*/ 0 w 34"/>
              <a:gd name="T3" fmla="*/ 0 h 1587"/>
              <a:gd name="T4" fmla="*/ 2147483646 w 34"/>
              <a:gd name="T5" fmla="*/ 0 h 1587"/>
              <a:gd name="T6" fmla="*/ 2147483646 w 34"/>
              <a:gd name="T7" fmla="*/ 0 h 1587"/>
              <a:gd name="T8" fmla="*/ 0 60000 65536"/>
              <a:gd name="T9" fmla="*/ 0 60000 65536"/>
              <a:gd name="T10" fmla="*/ 0 60000 65536"/>
              <a:gd name="T11" fmla="*/ 0 60000 65536"/>
              <a:gd name="T12" fmla="*/ 0 w 34"/>
              <a:gd name="T13" fmla="*/ 0 h 1587"/>
              <a:gd name="T14" fmla="*/ 34 w 34"/>
              <a:gd name="T15" fmla="*/ 1587 h 1587"/>
            </a:gdLst>
            <a:ahLst/>
            <a:cxnLst>
              <a:cxn ang="T8">
                <a:pos x="T0" y="T1"/>
              </a:cxn>
              <a:cxn ang="T9">
                <a:pos x="T2" y="T3"/>
              </a:cxn>
              <a:cxn ang="T10">
                <a:pos x="T4" y="T5"/>
              </a:cxn>
              <a:cxn ang="T11">
                <a:pos x="T6" y="T7"/>
              </a:cxn>
            </a:cxnLst>
            <a:rect l="T12" t="T13" r="T14" b="T15"/>
            <a:pathLst>
              <a:path w="34" h="1587">
                <a:moveTo>
                  <a:pt x="2" y="0"/>
                </a:moveTo>
                <a:lnTo>
                  <a:pt x="0" y="0"/>
                </a:lnTo>
                <a:lnTo>
                  <a:pt x="34"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2" name="Freeform 6440"/>
          <p:cNvSpPr>
            <a:spLocks/>
          </p:cNvSpPr>
          <p:nvPr/>
        </p:nvSpPr>
        <p:spPr bwMode="auto">
          <a:xfrm>
            <a:off x="1866900" y="4839543"/>
            <a:ext cx="53975" cy="1587"/>
          </a:xfrm>
          <a:custGeom>
            <a:avLst/>
            <a:gdLst>
              <a:gd name="T0" fmla="*/ 0 w 34"/>
              <a:gd name="T1" fmla="*/ 0 h 1587"/>
              <a:gd name="T2" fmla="*/ 2147483646 w 34"/>
              <a:gd name="T3" fmla="*/ 0 h 1587"/>
              <a:gd name="T4" fmla="*/ 2147483646 w 34"/>
              <a:gd name="T5" fmla="*/ 0 h 1587"/>
              <a:gd name="T6" fmla="*/ 0 w 34"/>
              <a:gd name="T7" fmla="*/ 0 h 1587"/>
              <a:gd name="T8" fmla="*/ 0 60000 65536"/>
              <a:gd name="T9" fmla="*/ 0 60000 65536"/>
              <a:gd name="T10" fmla="*/ 0 60000 65536"/>
              <a:gd name="T11" fmla="*/ 0 60000 65536"/>
              <a:gd name="T12" fmla="*/ 0 w 34"/>
              <a:gd name="T13" fmla="*/ 0 h 1587"/>
              <a:gd name="T14" fmla="*/ 34 w 34"/>
              <a:gd name="T15" fmla="*/ 1587 h 1587"/>
            </a:gdLst>
            <a:ahLst/>
            <a:cxnLst>
              <a:cxn ang="T8">
                <a:pos x="T0" y="T1"/>
              </a:cxn>
              <a:cxn ang="T9">
                <a:pos x="T2" y="T3"/>
              </a:cxn>
              <a:cxn ang="T10">
                <a:pos x="T4" y="T5"/>
              </a:cxn>
              <a:cxn ang="T11">
                <a:pos x="T6" y="T7"/>
              </a:cxn>
            </a:cxnLst>
            <a:rect l="T12" t="T13" r="T14" b="T15"/>
            <a:pathLst>
              <a:path w="34" h="1587">
                <a:moveTo>
                  <a:pt x="0" y="0"/>
                </a:moveTo>
                <a:lnTo>
                  <a:pt x="34" y="0"/>
                </a:lnTo>
                <a:lnTo>
                  <a:pt x="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3" name="Freeform 6737"/>
          <p:cNvSpPr>
            <a:spLocks/>
          </p:cNvSpPr>
          <p:nvPr/>
        </p:nvSpPr>
        <p:spPr bwMode="auto">
          <a:xfrm>
            <a:off x="6883400" y="5590430"/>
            <a:ext cx="1588" cy="1150938"/>
          </a:xfrm>
          <a:custGeom>
            <a:avLst/>
            <a:gdLst>
              <a:gd name="T0" fmla="*/ 0 w 1588"/>
              <a:gd name="T1" fmla="*/ 0 h 725"/>
              <a:gd name="T2" fmla="*/ 0 w 1588"/>
              <a:gd name="T3" fmla="*/ 0 h 725"/>
              <a:gd name="T4" fmla="*/ 0 w 1588"/>
              <a:gd name="T5" fmla="*/ 2147483646 h 725"/>
              <a:gd name="T6" fmla="*/ 0 w 1588"/>
              <a:gd name="T7" fmla="*/ 0 h 725"/>
              <a:gd name="T8" fmla="*/ 0 60000 65536"/>
              <a:gd name="T9" fmla="*/ 0 60000 65536"/>
              <a:gd name="T10" fmla="*/ 0 60000 65536"/>
              <a:gd name="T11" fmla="*/ 0 60000 65536"/>
              <a:gd name="T12" fmla="*/ 0 w 1588"/>
              <a:gd name="T13" fmla="*/ 0 h 725"/>
              <a:gd name="T14" fmla="*/ 1588 w 1588"/>
              <a:gd name="T15" fmla="*/ 725 h 725"/>
            </a:gdLst>
            <a:ahLst/>
            <a:cxnLst>
              <a:cxn ang="T8">
                <a:pos x="T0" y="T1"/>
              </a:cxn>
              <a:cxn ang="T9">
                <a:pos x="T2" y="T3"/>
              </a:cxn>
              <a:cxn ang="T10">
                <a:pos x="T4" y="T5"/>
              </a:cxn>
              <a:cxn ang="T11">
                <a:pos x="T6" y="T7"/>
              </a:cxn>
            </a:cxnLst>
            <a:rect l="T12" t="T13" r="T14" b="T15"/>
            <a:pathLst>
              <a:path w="1588" h="725">
                <a:moveTo>
                  <a:pt x="0" y="0"/>
                </a:moveTo>
                <a:lnTo>
                  <a:pt x="0" y="0"/>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4" name="Rectangle 6738"/>
          <p:cNvSpPr>
            <a:spLocks noChangeArrowheads="1"/>
          </p:cNvSpPr>
          <p:nvPr/>
        </p:nvSpPr>
        <p:spPr bwMode="auto">
          <a:xfrm>
            <a:off x="6883400" y="5590430"/>
            <a:ext cx="1588" cy="11509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85" name="Freeform 6559"/>
          <p:cNvSpPr>
            <a:spLocks/>
          </p:cNvSpPr>
          <p:nvPr/>
        </p:nvSpPr>
        <p:spPr bwMode="auto">
          <a:xfrm>
            <a:off x="2336800" y="5657105"/>
            <a:ext cx="5149850" cy="6350"/>
          </a:xfrm>
          <a:custGeom>
            <a:avLst/>
            <a:gdLst>
              <a:gd name="T0" fmla="*/ 2147483646 w 1106"/>
              <a:gd name="T1" fmla="*/ 0 h 6350"/>
              <a:gd name="T2" fmla="*/ 2147483646 w 1106"/>
              <a:gd name="T3" fmla="*/ 0 h 6350"/>
              <a:gd name="T4" fmla="*/ 0 w 1106"/>
              <a:gd name="T5" fmla="*/ 0 h 6350"/>
              <a:gd name="T6" fmla="*/ 2147483646 w 1106"/>
              <a:gd name="T7" fmla="*/ 0 h 6350"/>
              <a:gd name="T8" fmla="*/ 0 60000 65536"/>
              <a:gd name="T9" fmla="*/ 0 60000 65536"/>
              <a:gd name="T10" fmla="*/ 0 60000 65536"/>
              <a:gd name="T11" fmla="*/ 0 60000 65536"/>
              <a:gd name="T12" fmla="*/ 0 w 1106"/>
              <a:gd name="T13" fmla="*/ 0 h 6350"/>
              <a:gd name="T14" fmla="*/ 1106 w 1106"/>
              <a:gd name="T15" fmla="*/ 6350 h 6350"/>
            </a:gdLst>
            <a:ahLst/>
            <a:cxnLst>
              <a:cxn ang="T8">
                <a:pos x="T0" y="T1"/>
              </a:cxn>
              <a:cxn ang="T9">
                <a:pos x="T2" y="T3"/>
              </a:cxn>
              <a:cxn ang="T10">
                <a:pos x="T4" y="T5"/>
              </a:cxn>
              <a:cxn ang="T11">
                <a:pos x="T6" y="T7"/>
              </a:cxn>
            </a:cxnLst>
            <a:rect l="T12" t="T13" r="T14" b="T15"/>
            <a:pathLst>
              <a:path w="1106" h="6350">
                <a:moveTo>
                  <a:pt x="1106" y="0"/>
                </a:moveTo>
                <a:lnTo>
                  <a:pt x="1106" y="0"/>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6" name="Rectangle 6841"/>
          <p:cNvSpPr>
            <a:spLocks noChangeArrowheads="1"/>
          </p:cNvSpPr>
          <p:nvPr/>
        </p:nvSpPr>
        <p:spPr bwMode="auto">
          <a:xfrm>
            <a:off x="4940300" y="6377830"/>
            <a:ext cx="60325"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500" b="0">
                <a:solidFill>
                  <a:srgbClr val="000000"/>
                </a:solidFill>
                <a:latin typeface="Times New Roman" panose="02020603050405020304" pitchFamily="18" charset="0"/>
              </a:rPr>
              <a:t>(f)</a:t>
            </a:r>
            <a:endParaRPr lang="en-US" altLang="en-US" sz="2400" b="0"/>
          </a:p>
        </p:txBody>
      </p:sp>
      <p:sp>
        <p:nvSpPr>
          <p:cNvPr id="138287" name="Freeform 6859"/>
          <p:cNvSpPr>
            <a:spLocks/>
          </p:cNvSpPr>
          <p:nvPr/>
        </p:nvSpPr>
        <p:spPr bwMode="auto">
          <a:xfrm>
            <a:off x="3968750" y="5941268"/>
            <a:ext cx="47625" cy="1587"/>
          </a:xfrm>
          <a:custGeom>
            <a:avLst/>
            <a:gdLst>
              <a:gd name="T0" fmla="*/ 0 w 30"/>
              <a:gd name="T1" fmla="*/ 0 h 1587"/>
              <a:gd name="T2" fmla="*/ 0 w 30"/>
              <a:gd name="T3" fmla="*/ 0 h 1587"/>
              <a:gd name="T4" fmla="*/ 2147483646 w 30"/>
              <a:gd name="T5" fmla="*/ 0 h 1587"/>
              <a:gd name="T6" fmla="*/ 0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0" y="0"/>
                </a:moveTo>
                <a:lnTo>
                  <a:pt x="0" y="0"/>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88" name="Rectangle 6860"/>
          <p:cNvSpPr>
            <a:spLocks noChangeArrowheads="1"/>
          </p:cNvSpPr>
          <p:nvPr/>
        </p:nvSpPr>
        <p:spPr bwMode="auto">
          <a:xfrm>
            <a:off x="3968750" y="5941268"/>
            <a:ext cx="47625"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89" name="Freeform 7948"/>
          <p:cNvSpPr>
            <a:spLocks/>
          </p:cNvSpPr>
          <p:nvPr/>
        </p:nvSpPr>
        <p:spPr bwMode="auto">
          <a:xfrm>
            <a:off x="3548063" y="1533525"/>
            <a:ext cx="47625" cy="1588"/>
          </a:xfrm>
          <a:custGeom>
            <a:avLst/>
            <a:gdLst>
              <a:gd name="T0" fmla="*/ 2147483646 w 30"/>
              <a:gd name="T1" fmla="*/ 0 h 1588"/>
              <a:gd name="T2" fmla="*/ 2147483646 w 30"/>
              <a:gd name="T3" fmla="*/ 0 h 1588"/>
              <a:gd name="T4" fmla="*/ 0 w 30"/>
              <a:gd name="T5" fmla="*/ 0 h 1588"/>
              <a:gd name="T6" fmla="*/ 2147483646 w 30"/>
              <a:gd name="T7" fmla="*/ 0 h 1588"/>
              <a:gd name="T8" fmla="*/ 0 60000 65536"/>
              <a:gd name="T9" fmla="*/ 0 60000 65536"/>
              <a:gd name="T10" fmla="*/ 0 60000 65536"/>
              <a:gd name="T11" fmla="*/ 0 60000 65536"/>
              <a:gd name="T12" fmla="*/ 0 w 30"/>
              <a:gd name="T13" fmla="*/ 0 h 1588"/>
              <a:gd name="T14" fmla="*/ 30 w 30"/>
              <a:gd name="T15" fmla="*/ 1588 h 1588"/>
            </a:gdLst>
            <a:ahLst/>
            <a:cxnLst>
              <a:cxn ang="T8">
                <a:pos x="T0" y="T1"/>
              </a:cxn>
              <a:cxn ang="T9">
                <a:pos x="T2" y="T3"/>
              </a:cxn>
              <a:cxn ang="T10">
                <a:pos x="T4" y="T5"/>
              </a:cxn>
              <a:cxn ang="T11">
                <a:pos x="T6" y="T7"/>
              </a:cxn>
            </a:cxnLst>
            <a:rect l="T12" t="T13" r="T14" b="T15"/>
            <a:pathLst>
              <a:path w="30" h="1588">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0" name="Rectangle 7949"/>
          <p:cNvSpPr>
            <a:spLocks noChangeArrowheads="1"/>
          </p:cNvSpPr>
          <p:nvPr/>
        </p:nvSpPr>
        <p:spPr bwMode="auto">
          <a:xfrm>
            <a:off x="3548063" y="1533525"/>
            <a:ext cx="47625"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91" name="Freeform 7951"/>
          <p:cNvSpPr>
            <a:spLocks/>
          </p:cNvSpPr>
          <p:nvPr/>
        </p:nvSpPr>
        <p:spPr bwMode="auto">
          <a:xfrm>
            <a:off x="3548063" y="1552575"/>
            <a:ext cx="47625" cy="1588"/>
          </a:xfrm>
          <a:custGeom>
            <a:avLst/>
            <a:gdLst>
              <a:gd name="T0" fmla="*/ 2147483646 w 30"/>
              <a:gd name="T1" fmla="*/ 0 h 1588"/>
              <a:gd name="T2" fmla="*/ 2147483646 w 30"/>
              <a:gd name="T3" fmla="*/ 0 h 1588"/>
              <a:gd name="T4" fmla="*/ 0 w 30"/>
              <a:gd name="T5" fmla="*/ 0 h 1588"/>
              <a:gd name="T6" fmla="*/ 2147483646 w 30"/>
              <a:gd name="T7" fmla="*/ 0 h 1588"/>
              <a:gd name="T8" fmla="*/ 0 60000 65536"/>
              <a:gd name="T9" fmla="*/ 0 60000 65536"/>
              <a:gd name="T10" fmla="*/ 0 60000 65536"/>
              <a:gd name="T11" fmla="*/ 0 60000 65536"/>
              <a:gd name="T12" fmla="*/ 0 w 30"/>
              <a:gd name="T13" fmla="*/ 0 h 1588"/>
              <a:gd name="T14" fmla="*/ 30 w 30"/>
              <a:gd name="T15" fmla="*/ 1588 h 1588"/>
            </a:gdLst>
            <a:ahLst/>
            <a:cxnLst>
              <a:cxn ang="T8">
                <a:pos x="T0" y="T1"/>
              </a:cxn>
              <a:cxn ang="T9">
                <a:pos x="T2" y="T3"/>
              </a:cxn>
              <a:cxn ang="T10">
                <a:pos x="T4" y="T5"/>
              </a:cxn>
              <a:cxn ang="T11">
                <a:pos x="T6" y="T7"/>
              </a:cxn>
            </a:cxnLst>
            <a:rect l="T12" t="T13" r="T14" b="T15"/>
            <a:pathLst>
              <a:path w="30" h="1588">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2" name="Rectangle 7952"/>
          <p:cNvSpPr>
            <a:spLocks noChangeArrowheads="1"/>
          </p:cNvSpPr>
          <p:nvPr/>
        </p:nvSpPr>
        <p:spPr bwMode="auto">
          <a:xfrm>
            <a:off x="3548063" y="1552575"/>
            <a:ext cx="47625"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93" name="Freeform 7954"/>
          <p:cNvSpPr>
            <a:spLocks/>
          </p:cNvSpPr>
          <p:nvPr/>
        </p:nvSpPr>
        <p:spPr bwMode="auto">
          <a:xfrm>
            <a:off x="3548063" y="1458913"/>
            <a:ext cx="47625" cy="1587"/>
          </a:xfrm>
          <a:custGeom>
            <a:avLst/>
            <a:gdLst>
              <a:gd name="T0" fmla="*/ 2147483646 w 30"/>
              <a:gd name="T1" fmla="*/ 0 h 1587"/>
              <a:gd name="T2" fmla="*/ 2147483646 w 30"/>
              <a:gd name="T3" fmla="*/ 0 h 1587"/>
              <a:gd name="T4" fmla="*/ 0 w 30"/>
              <a:gd name="T5" fmla="*/ 0 h 1587"/>
              <a:gd name="T6" fmla="*/ 2147483646 w 30"/>
              <a:gd name="T7" fmla="*/ 0 h 1587"/>
              <a:gd name="T8" fmla="*/ 0 60000 65536"/>
              <a:gd name="T9" fmla="*/ 0 60000 65536"/>
              <a:gd name="T10" fmla="*/ 0 60000 65536"/>
              <a:gd name="T11" fmla="*/ 0 60000 65536"/>
              <a:gd name="T12" fmla="*/ 0 w 30"/>
              <a:gd name="T13" fmla="*/ 0 h 1587"/>
              <a:gd name="T14" fmla="*/ 30 w 30"/>
              <a:gd name="T15" fmla="*/ 1587 h 1587"/>
            </a:gdLst>
            <a:ahLst/>
            <a:cxnLst>
              <a:cxn ang="T8">
                <a:pos x="T0" y="T1"/>
              </a:cxn>
              <a:cxn ang="T9">
                <a:pos x="T2" y="T3"/>
              </a:cxn>
              <a:cxn ang="T10">
                <a:pos x="T4" y="T5"/>
              </a:cxn>
              <a:cxn ang="T11">
                <a:pos x="T6" y="T7"/>
              </a:cxn>
            </a:cxnLst>
            <a:rect l="T12" t="T13" r="T14" b="T15"/>
            <a:pathLst>
              <a:path w="30" h="1587">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4" name="Freeform 7989"/>
          <p:cNvSpPr>
            <a:spLocks/>
          </p:cNvSpPr>
          <p:nvPr/>
        </p:nvSpPr>
        <p:spPr bwMode="auto">
          <a:xfrm>
            <a:off x="3548063" y="1571625"/>
            <a:ext cx="47625" cy="1588"/>
          </a:xfrm>
          <a:custGeom>
            <a:avLst/>
            <a:gdLst>
              <a:gd name="T0" fmla="*/ 2147483646 w 30"/>
              <a:gd name="T1" fmla="*/ 0 h 1588"/>
              <a:gd name="T2" fmla="*/ 2147483646 w 30"/>
              <a:gd name="T3" fmla="*/ 0 h 1588"/>
              <a:gd name="T4" fmla="*/ 0 w 30"/>
              <a:gd name="T5" fmla="*/ 0 h 1588"/>
              <a:gd name="T6" fmla="*/ 2147483646 w 30"/>
              <a:gd name="T7" fmla="*/ 0 h 1588"/>
              <a:gd name="T8" fmla="*/ 0 60000 65536"/>
              <a:gd name="T9" fmla="*/ 0 60000 65536"/>
              <a:gd name="T10" fmla="*/ 0 60000 65536"/>
              <a:gd name="T11" fmla="*/ 0 60000 65536"/>
              <a:gd name="T12" fmla="*/ 0 w 30"/>
              <a:gd name="T13" fmla="*/ 0 h 1588"/>
              <a:gd name="T14" fmla="*/ 30 w 30"/>
              <a:gd name="T15" fmla="*/ 1588 h 1588"/>
            </a:gdLst>
            <a:ahLst/>
            <a:cxnLst>
              <a:cxn ang="T8">
                <a:pos x="T0" y="T1"/>
              </a:cxn>
              <a:cxn ang="T9">
                <a:pos x="T2" y="T3"/>
              </a:cxn>
              <a:cxn ang="T10">
                <a:pos x="T4" y="T5"/>
              </a:cxn>
              <a:cxn ang="T11">
                <a:pos x="T6" y="T7"/>
              </a:cxn>
            </a:cxnLst>
            <a:rect l="T12" t="T13" r="T14" b="T15"/>
            <a:pathLst>
              <a:path w="30" h="1588">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5" name="Rectangle 7990"/>
          <p:cNvSpPr>
            <a:spLocks noChangeArrowheads="1"/>
          </p:cNvSpPr>
          <p:nvPr/>
        </p:nvSpPr>
        <p:spPr bwMode="auto">
          <a:xfrm>
            <a:off x="3548063" y="1571625"/>
            <a:ext cx="47625"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96" name="Freeform 8009"/>
          <p:cNvSpPr>
            <a:spLocks/>
          </p:cNvSpPr>
          <p:nvPr/>
        </p:nvSpPr>
        <p:spPr bwMode="auto">
          <a:xfrm>
            <a:off x="3548063" y="1590675"/>
            <a:ext cx="47625" cy="1588"/>
          </a:xfrm>
          <a:custGeom>
            <a:avLst/>
            <a:gdLst>
              <a:gd name="T0" fmla="*/ 2147483646 w 30"/>
              <a:gd name="T1" fmla="*/ 0 h 1588"/>
              <a:gd name="T2" fmla="*/ 2147483646 w 30"/>
              <a:gd name="T3" fmla="*/ 0 h 1588"/>
              <a:gd name="T4" fmla="*/ 0 w 30"/>
              <a:gd name="T5" fmla="*/ 0 h 1588"/>
              <a:gd name="T6" fmla="*/ 2147483646 w 30"/>
              <a:gd name="T7" fmla="*/ 0 h 1588"/>
              <a:gd name="T8" fmla="*/ 0 60000 65536"/>
              <a:gd name="T9" fmla="*/ 0 60000 65536"/>
              <a:gd name="T10" fmla="*/ 0 60000 65536"/>
              <a:gd name="T11" fmla="*/ 0 60000 65536"/>
              <a:gd name="T12" fmla="*/ 0 w 30"/>
              <a:gd name="T13" fmla="*/ 0 h 1588"/>
              <a:gd name="T14" fmla="*/ 30 w 30"/>
              <a:gd name="T15" fmla="*/ 1588 h 1588"/>
            </a:gdLst>
            <a:ahLst/>
            <a:cxnLst>
              <a:cxn ang="T8">
                <a:pos x="T0" y="T1"/>
              </a:cxn>
              <a:cxn ang="T9">
                <a:pos x="T2" y="T3"/>
              </a:cxn>
              <a:cxn ang="T10">
                <a:pos x="T4" y="T5"/>
              </a:cxn>
              <a:cxn ang="T11">
                <a:pos x="T6" y="T7"/>
              </a:cxn>
            </a:cxnLst>
            <a:rect l="T12" t="T13" r="T14" b="T15"/>
            <a:pathLst>
              <a:path w="30" h="1588">
                <a:moveTo>
                  <a:pt x="30" y="0"/>
                </a:moveTo>
                <a:lnTo>
                  <a:pt x="30" y="0"/>
                </a:lnTo>
                <a:lnTo>
                  <a:pt x="0" y="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7" name="Rectangle 8010"/>
          <p:cNvSpPr>
            <a:spLocks noChangeArrowheads="1"/>
          </p:cNvSpPr>
          <p:nvPr/>
        </p:nvSpPr>
        <p:spPr bwMode="auto">
          <a:xfrm>
            <a:off x="3548063" y="1590675"/>
            <a:ext cx="47625"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298" name="Freeform 8019"/>
          <p:cNvSpPr>
            <a:spLocks/>
          </p:cNvSpPr>
          <p:nvPr/>
        </p:nvSpPr>
        <p:spPr bwMode="auto">
          <a:xfrm>
            <a:off x="2976563" y="1533525"/>
            <a:ext cx="49212" cy="1588"/>
          </a:xfrm>
          <a:custGeom>
            <a:avLst/>
            <a:gdLst>
              <a:gd name="T0" fmla="*/ 2147483646 w 31"/>
              <a:gd name="T1" fmla="*/ 0 h 1588"/>
              <a:gd name="T2" fmla="*/ 2147483646 w 31"/>
              <a:gd name="T3" fmla="*/ 0 h 1588"/>
              <a:gd name="T4" fmla="*/ 0 w 31"/>
              <a:gd name="T5" fmla="*/ 0 h 1588"/>
              <a:gd name="T6" fmla="*/ 2147483646 w 31"/>
              <a:gd name="T7" fmla="*/ 0 h 1588"/>
              <a:gd name="T8" fmla="*/ 0 60000 65536"/>
              <a:gd name="T9" fmla="*/ 0 60000 65536"/>
              <a:gd name="T10" fmla="*/ 0 60000 65536"/>
              <a:gd name="T11" fmla="*/ 0 60000 65536"/>
              <a:gd name="T12" fmla="*/ 0 w 31"/>
              <a:gd name="T13" fmla="*/ 0 h 1588"/>
              <a:gd name="T14" fmla="*/ 31 w 31"/>
              <a:gd name="T15" fmla="*/ 1588 h 1588"/>
            </a:gdLst>
            <a:ahLst/>
            <a:cxnLst>
              <a:cxn ang="T8">
                <a:pos x="T0" y="T1"/>
              </a:cxn>
              <a:cxn ang="T9">
                <a:pos x="T2" y="T3"/>
              </a:cxn>
              <a:cxn ang="T10">
                <a:pos x="T4" y="T5"/>
              </a:cxn>
              <a:cxn ang="T11">
                <a:pos x="T6" y="T7"/>
              </a:cxn>
            </a:cxnLst>
            <a:rect l="T12" t="T13" r="T14" b="T15"/>
            <a:pathLst>
              <a:path w="31" h="1588">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299" name="Rectangle 8020"/>
          <p:cNvSpPr>
            <a:spLocks noChangeArrowheads="1"/>
          </p:cNvSpPr>
          <p:nvPr/>
        </p:nvSpPr>
        <p:spPr bwMode="auto">
          <a:xfrm>
            <a:off x="2976563" y="1533525"/>
            <a:ext cx="49212"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00" name="Freeform 8022"/>
          <p:cNvSpPr>
            <a:spLocks/>
          </p:cNvSpPr>
          <p:nvPr/>
        </p:nvSpPr>
        <p:spPr bwMode="auto">
          <a:xfrm>
            <a:off x="2976563" y="1552575"/>
            <a:ext cx="49212" cy="1588"/>
          </a:xfrm>
          <a:custGeom>
            <a:avLst/>
            <a:gdLst>
              <a:gd name="T0" fmla="*/ 2147483646 w 31"/>
              <a:gd name="T1" fmla="*/ 0 h 1588"/>
              <a:gd name="T2" fmla="*/ 2147483646 w 31"/>
              <a:gd name="T3" fmla="*/ 0 h 1588"/>
              <a:gd name="T4" fmla="*/ 0 w 31"/>
              <a:gd name="T5" fmla="*/ 0 h 1588"/>
              <a:gd name="T6" fmla="*/ 2147483646 w 31"/>
              <a:gd name="T7" fmla="*/ 0 h 1588"/>
              <a:gd name="T8" fmla="*/ 0 60000 65536"/>
              <a:gd name="T9" fmla="*/ 0 60000 65536"/>
              <a:gd name="T10" fmla="*/ 0 60000 65536"/>
              <a:gd name="T11" fmla="*/ 0 60000 65536"/>
              <a:gd name="T12" fmla="*/ 0 w 31"/>
              <a:gd name="T13" fmla="*/ 0 h 1588"/>
              <a:gd name="T14" fmla="*/ 31 w 31"/>
              <a:gd name="T15" fmla="*/ 1588 h 1588"/>
            </a:gdLst>
            <a:ahLst/>
            <a:cxnLst>
              <a:cxn ang="T8">
                <a:pos x="T0" y="T1"/>
              </a:cxn>
              <a:cxn ang="T9">
                <a:pos x="T2" y="T3"/>
              </a:cxn>
              <a:cxn ang="T10">
                <a:pos x="T4" y="T5"/>
              </a:cxn>
              <a:cxn ang="T11">
                <a:pos x="T6" y="T7"/>
              </a:cxn>
            </a:cxnLst>
            <a:rect l="T12" t="T13" r="T14" b="T15"/>
            <a:pathLst>
              <a:path w="31" h="1588">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01" name="Rectangle 8023"/>
          <p:cNvSpPr>
            <a:spLocks noChangeArrowheads="1"/>
          </p:cNvSpPr>
          <p:nvPr/>
        </p:nvSpPr>
        <p:spPr bwMode="auto">
          <a:xfrm>
            <a:off x="2976563" y="1552575"/>
            <a:ext cx="49212"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02" name="Freeform 8025"/>
          <p:cNvSpPr>
            <a:spLocks/>
          </p:cNvSpPr>
          <p:nvPr/>
        </p:nvSpPr>
        <p:spPr bwMode="auto">
          <a:xfrm>
            <a:off x="2976563" y="1458913"/>
            <a:ext cx="49212" cy="1587"/>
          </a:xfrm>
          <a:custGeom>
            <a:avLst/>
            <a:gdLst>
              <a:gd name="T0" fmla="*/ 2147483646 w 31"/>
              <a:gd name="T1" fmla="*/ 0 h 1587"/>
              <a:gd name="T2" fmla="*/ 2147483646 w 31"/>
              <a:gd name="T3" fmla="*/ 0 h 1587"/>
              <a:gd name="T4" fmla="*/ 0 w 31"/>
              <a:gd name="T5" fmla="*/ 0 h 1587"/>
              <a:gd name="T6" fmla="*/ 2147483646 w 31"/>
              <a:gd name="T7" fmla="*/ 0 h 1587"/>
              <a:gd name="T8" fmla="*/ 0 60000 65536"/>
              <a:gd name="T9" fmla="*/ 0 60000 65536"/>
              <a:gd name="T10" fmla="*/ 0 60000 65536"/>
              <a:gd name="T11" fmla="*/ 0 60000 65536"/>
              <a:gd name="T12" fmla="*/ 0 w 31"/>
              <a:gd name="T13" fmla="*/ 0 h 1587"/>
              <a:gd name="T14" fmla="*/ 31 w 31"/>
              <a:gd name="T15" fmla="*/ 1587 h 1587"/>
            </a:gdLst>
            <a:ahLst/>
            <a:cxnLst>
              <a:cxn ang="T8">
                <a:pos x="T0" y="T1"/>
              </a:cxn>
              <a:cxn ang="T9">
                <a:pos x="T2" y="T3"/>
              </a:cxn>
              <a:cxn ang="T10">
                <a:pos x="T4" y="T5"/>
              </a:cxn>
              <a:cxn ang="T11">
                <a:pos x="T6" y="T7"/>
              </a:cxn>
            </a:cxnLst>
            <a:rect l="T12" t="T13" r="T14" b="T15"/>
            <a:pathLst>
              <a:path w="31" h="1587">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03" name="Freeform 8060"/>
          <p:cNvSpPr>
            <a:spLocks/>
          </p:cNvSpPr>
          <p:nvPr/>
        </p:nvSpPr>
        <p:spPr bwMode="auto">
          <a:xfrm>
            <a:off x="2976563" y="1571625"/>
            <a:ext cx="49212" cy="1588"/>
          </a:xfrm>
          <a:custGeom>
            <a:avLst/>
            <a:gdLst>
              <a:gd name="T0" fmla="*/ 2147483646 w 31"/>
              <a:gd name="T1" fmla="*/ 0 h 1588"/>
              <a:gd name="T2" fmla="*/ 2147483646 w 31"/>
              <a:gd name="T3" fmla="*/ 0 h 1588"/>
              <a:gd name="T4" fmla="*/ 0 w 31"/>
              <a:gd name="T5" fmla="*/ 0 h 1588"/>
              <a:gd name="T6" fmla="*/ 2147483646 w 31"/>
              <a:gd name="T7" fmla="*/ 0 h 1588"/>
              <a:gd name="T8" fmla="*/ 0 60000 65536"/>
              <a:gd name="T9" fmla="*/ 0 60000 65536"/>
              <a:gd name="T10" fmla="*/ 0 60000 65536"/>
              <a:gd name="T11" fmla="*/ 0 60000 65536"/>
              <a:gd name="T12" fmla="*/ 0 w 31"/>
              <a:gd name="T13" fmla="*/ 0 h 1588"/>
              <a:gd name="T14" fmla="*/ 31 w 31"/>
              <a:gd name="T15" fmla="*/ 1588 h 1588"/>
            </a:gdLst>
            <a:ahLst/>
            <a:cxnLst>
              <a:cxn ang="T8">
                <a:pos x="T0" y="T1"/>
              </a:cxn>
              <a:cxn ang="T9">
                <a:pos x="T2" y="T3"/>
              </a:cxn>
              <a:cxn ang="T10">
                <a:pos x="T4" y="T5"/>
              </a:cxn>
              <a:cxn ang="T11">
                <a:pos x="T6" y="T7"/>
              </a:cxn>
            </a:cxnLst>
            <a:rect l="T12" t="T13" r="T14" b="T15"/>
            <a:pathLst>
              <a:path w="31" h="1588">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04" name="Rectangle 8061"/>
          <p:cNvSpPr>
            <a:spLocks noChangeArrowheads="1"/>
          </p:cNvSpPr>
          <p:nvPr/>
        </p:nvSpPr>
        <p:spPr bwMode="auto">
          <a:xfrm>
            <a:off x="2976563" y="1571625"/>
            <a:ext cx="49212"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05" name="Freeform 8080"/>
          <p:cNvSpPr>
            <a:spLocks/>
          </p:cNvSpPr>
          <p:nvPr/>
        </p:nvSpPr>
        <p:spPr bwMode="auto">
          <a:xfrm>
            <a:off x="2976563" y="1590675"/>
            <a:ext cx="49212" cy="1588"/>
          </a:xfrm>
          <a:custGeom>
            <a:avLst/>
            <a:gdLst>
              <a:gd name="T0" fmla="*/ 2147483646 w 31"/>
              <a:gd name="T1" fmla="*/ 0 h 1588"/>
              <a:gd name="T2" fmla="*/ 2147483646 w 31"/>
              <a:gd name="T3" fmla="*/ 0 h 1588"/>
              <a:gd name="T4" fmla="*/ 0 w 31"/>
              <a:gd name="T5" fmla="*/ 0 h 1588"/>
              <a:gd name="T6" fmla="*/ 2147483646 w 31"/>
              <a:gd name="T7" fmla="*/ 0 h 1588"/>
              <a:gd name="T8" fmla="*/ 0 60000 65536"/>
              <a:gd name="T9" fmla="*/ 0 60000 65536"/>
              <a:gd name="T10" fmla="*/ 0 60000 65536"/>
              <a:gd name="T11" fmla="*/ 0 60000 65536"/>
              <a:gd name="T12" fmla="*/ 0 w 31"/>
              <a:gd name="T13" fmla="*/ 0 h 1588"/>
              <a:gd name="T14" fmla="*/ 31 w 31"/>
              <a:gd name="T15" fmla="*/ 1588 h 1588"/>
            </a:gdLst>
            <a:ahLst/>
            <a:cxnLst>
              <a:cxn ang="T8">
                <a:pos x="T0" y="T1"/>
              </a:cxn>
              <a:cxn ang="T9">
                <a:pos x="T2" y="T3"/>
              </a:cxn>
              <a:cxn ang="T10">
                <a:pos x="T4" y="T5"/>
              </a:cxn>
              <a:cxn ang="T11">
                <a:pos x="T6" y="T7"/>
              </a:cxn>
            </a:cxnLst>
            <a:rect l="T12" t="T13" r="T14" b="T15"/>
            <a:pathLst>
              <a:path w="31" h="1588">
                <a:moveTo>
                  <a:pt x="31" y="0"/>
                </a:moveTo>
                <a:lnTo>
                  <a:pt x="31" y="0"/>
                </a:lnTo>
                <a:lnTo>
                  <a:pt x="0"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06" name="Rectangle 8081"/>
          <p:cNvSpPr>
            <a:spLocks noChangeArrowheads="1"/>
          </p:cNvSpPr>
          <p:nvPr/>
        </p:nvSpPr>
        <p:spPr bwMode="auto">
          <a:xfrm>
            <a:off x="2976563" y="1590675"/>
            <a:ext cx="49212"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07" name="Freeform 8087"/>
          <p:cNvSpPr>
            <a:spLocks/>
          </p:cNvSpPr>
          <p:nvPr/>
        </p:nvSpPr>
        <p:spPr bwMode="auto">
          <a:xfrm>
            <a:off x="3344863" y="1539875"/>
            <a:ext cx="49212" cy="1588"/>
          </a:xfrm>
          <a:custGeom>
            <a:avLst/>
            <a:gdLst>
              <a:gd name="T0" fmla="*/ 0 w 31"/>
              <a:gd name="T1" fmla="*/ 0 h 1588"/>
              <a:gd name="T2" fmla="*/ 0 w 31"/>
              <a:gd name="T3" fmla="*/ 0 h 1588"/>
              <a:gd name="T4" fmla="*/ 2147483646 w 31"/>
              <a:gd name="T5" fmla="*/ 0 h 1588"/>
              <a:gd name="T6" fmla="*/ 0 w 31"/>
              <a:gd name="T7" fmla="*/ 0 h 1588"/>
              <a:gd name="T8" fmla="*/ 0 60000 65536"/>
              <a:gd name="T9" fmla="*/ 0 60000 65536"/>
              <a:gd name="T10" fmla="*/ 0 60000 65536"/>
              <a:gd name="T11" fmla="*/ 0 60000 65536"/>
              <a:gd name="T12" fmla="*/ 0 w 31"/>
              <a:gd name="T13" fmla="*/ 0 h 1588"/>
              <a:gd name="T14" fmla="*/ 31 w 31"/>
              <a:gd name="T15" fmla="*/ 1588 h 1588"/>
            </a:gdLst>
            <a:ahLst/>
            <a:cxnLst>
              <a:cxn ang="T8">
                <a:pos x="T0" y="T1"/>
              </a:cxn>
              <a:cxn ang="T9">
                <a:pos x="T2" y="T3"/>
              </a:cxn>
              <a:cxn ang="T10">
                <a:pos x="T4" y="T5"/>
              </a:cxn>
              <a:cxn ang="T11">
                <a:pos x="T6" y="T7"/>
              </a:cxn>
            </a:cxnLst>
            <a:rect l="T12" t="T13" r="T14" b="T15"/>
            <a:pathLst>
              <a:path w="31" h="1588">
                <a:moveTo>
                  <a:pt x="0" y="0"/>
                </a:moveTo>
                <a:lnTo>
                  <a:pt x="0" y="0"/>
                </a:lnTo>
                <a:lnTo>
                  <a:pt x="3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08" name="Rectangle 8088"/>
          <p:cNvSpPr>
            <a:spLocks noChangeArrowheads="1"/>
          </p:cNvSpPr>
          <p:nvPr/>
        </p:nvSpPr>
        <p:spPr bwMode="auto">
          <a:xfrm>
            <a:off x="3344863" y="1539875"/>
            <a:ext cx="49212"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09" name="Freeform 8935"/>
          <p:cNvSpPr>
            <a:spLocks/>
          </p:cNvSpPr>
          <p:nvPr/>
        </p:nvSpPr>
        <p:spPr bwMode="auto">
          <a:xfrm>
            <a:off x="6467475" y="4068018"/>
            <a:ext cx="1588" cy="47625"/>
          </a:xfrm>
          <a:custGeom>
            <a:avLst/>
            <a:gdLst>
              <a:gd name="T0" fmla="*/ 0 w 1588"/>
              <a:gd name="T1" fmla="*/ 0 h 30"/>
              <a:gd name="T2" fmla="*/ 0 w 1588"/>
              <a:gd name="T3" fmla="*/ 0 h 30"/>
              <a:gd name="T4" fmla="*/ 0 w 1588"/>
              <a:gd name="T5" fmla="*/ 2147483646 h 30"/>
              <a:gd name="T6" fmla="*/ 0 w 1588"/>
              <a:gd name="T7" fmla="*/ 0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0"/>
                </a:moveTo>
                <a:lnTo>
                  <a:pt x="0" y="0"/>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0" name="Rectangle 8936"/>
          <p:cNvSpPr>
            <a:spLocks noChangeArrowheads="1"/>
          </p:cNvSpPr>
          <p:nvPr/>
        </p:nvSpPr>
        <p:spPr bwMode="auto">
          <a:xfrm>
            <a:off x="6467475" y="4068018"/>
            <a:ext cx="1588"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11" name="Freeform 8938"/>
          <p:cNvSpPr>
            <a:spLocks/>
          </p:cNvSpPr>
          <p:nvPr/>
        </p:nvSpPr>
        <p:spPr bwMode="auto">
          <a:xfrm>
            <a:off x="6523038" y="4068018"/>
            <a:ext cx="1587" cy="47625"/>
          </a:xfrm>
          <a:custGeom>
            <a:avLst/>
            <a:gdLst>
              <a:gd name="T0" fmla="*/ 0 w 1587"/>
              <a:gd name="T1" fmla="*/ 0 h 30"/>
              <a:gd name="T2" fmla="*/ 0 w 1587"/>
              <a:gd name="T3" fmla="*/ 0 h 30"/>
              <a:gd name="T4" fmla="*/ 0 w 1587"/>
              <a:gd name="T5" fmla="*/ 2147483646 h 30"/>
              <a:gd name="T6" fmla="*/ 0 w 1587"/>
              <a:gd name="T7" fmla="*/ 0 h 30"/>
              <a:gd name="T8" fmla="*/ 0 60000 65536"/>
              <a:gd name="T9" fmla="*/ 0 60000 65536"/>
              <a:gd name="T10" fmla="*/ 0 60000 65536"/>
              <a:gd name="T11" fmla="*/ 0 60000 65536"/>
              <a:gd name="T12" fmla="*/ 0 w 1587"/>
              <a:gd name="T13" fmla="*/ 0 h 30"/>
              <a:gd name="T14" fmla="*/ 1587 w 1587"/>
              <a:gd name="T15" fmla="*/ 30 h 30"/>
            </a:gdLst>
            <a:ahLst/>
            <a:cxnLst>
              <a:cxn ang="T8">
                <a:pos x="T0" y="T1"/>
              </a:cxn>
              <a:cxn ang="T9">
                <a:pos x="T2" y="T3"/>
              </a:cxn>
              <a:cxn ang="T10">
                <a:pos x="T4" y="T5"/>
              </a:cxn>
              <a:cxn ang="T11">
                <a:pos x="T6" y="T7"/>
              </a:cxn>
            </a:cxnLst>
            <a:rect l="T12" t="T13" r="T14" b="T15"/>
            <a:pathLst>
              <a:path w="1587" h="30">
                <a:moveTo>
                  <a:pt x="0" y="0"/>
                </a:moveTo>
                <a:lnTo>
                  <a:pt x="0" y="0"/>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2" name="Rectangle 8939"/>
          <p:cNvSpPr>
            <a:spLocks noChangeArrowheads="1"/>
          </p:cNvSpPr>
          <p:nvPr/>
        </p:nvSpPr>
        <p:spPr bwMode="auto">
          <a:xfrm>
            <a:off x="6523038" y="4068018"/>
            <a:ext cx="1587"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13" name="Freeform 8944"/>
          <p:cNvSpPr>
            <a:spLocks/>
          </p:cNvSpPr>
          <p:nvPr/>
        </p:nvSpPr>
        <p:spPr bwMode="auto">
          <a:xfrm>
            <a:off x="6356350" y="4068018"/>
            <a:ext cx="1588" cy="47625"/>
          </a:xfrm>
          <a:custGeom>
            <a:avLst/>
            <a:gdLst>
              <a:gd name="T0" fmla="*/ 0 w 1588"/>
              <a:gd name="T1" fmla="*/ 0 h 30"/>
              <a:gd name="T2" fmla="*/ 0 w 1588"/>
              <a:gd name="T3" fmla="*/ 0 h 30"/>
              <a:gd name="T4" fmla="*/ 0 w 1588"/>
              <a:gd name="T5" fmla="*/ 2147483646 h 30"/>
              <a:gd name="T6" fmla="*/ 0 w 1588"/>
              <a:gd name="T7" fmla="*/ 0 h 30"/>
              <a:gd name="T8" fmla="*/ 0 60000 65536"/>
              <a:gd name="T9" fmla="*/ 0 60000 65536"/>
              <a:gd name="T10" fmla="*/ 0 60000 65536"/>
              <a:gd name="T11" fmla="*/ 0 60000 65536"/>
              <a:gd name="T12" fmla="*/ 0 w 1588"/>
              <a:gd name="T13" fmla="*/ 0 h 30"/>
              <a:gd name="T14" fmla="*/ 1588 w 1588"/>
              <a:gd name="T15" fmla="*/ 30 h 30"/>
            </a:gdLst>
            <a:ahLst/>
            <a:cxnLst>
              <a:cxn ang="T8">
                <a:pos x="T0" y="T1"/>
              </a:cxn>
              <a:cxn ang="T9">
                <a:pos x="T2" y="T3"/>
              </a:cxn>
              <a:cxn ang="T10">
                <a:pos x="T4" y="T5"/>
              </a:cxn>
              <a:cxn ang="T11">
                <a:pos x="T6" y="T7"/>
              </a:cxn>
            </a:cxnLst>
            <a:rect l="T12" t="T13" r="T14" b="T15"/>
            <a:pathLst>
              <a:path w="1588" h="30">
                <a:moveTo>
                  <a:pt x="0" y="0"/>
                </a:moveTo>
                <a:lnTo>
                  <a:pt x="0" y="0"/>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4" name="Rectangle 8945"/>
          <p:cNvSpPr>
            <a:spLocks noChangeArrowheads="1"/>
          </p:cNvSpPr>
          <p:nvPr/>
        </p:nvSpPr>
        <p:spPr bwMode="auto">
          <a:xfrm>
            <a:off x="6356350" y="4068018"/>
            <a:ext cx="1588"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15" name="Freeform 8947"/>
          <p:cNvSpPr>
            <a:spLocks/>
          </p:cNvSpPr>
          <p:nvPr/>
        </p:nvSpPr>
        <p:spPr bwMode="auto">
          <a:xfrm>
            <a:off x="6411913" y="4068018"/>
            <a:ext cx="1587" cy="47625"/>
          </a:xfrm>
          <a:custGeom>
            <a:avLst/>
            <a:gdLst>
              <a:gd name="T0" fmla="*/ 0 w 1587"/>
              <a:gd name="T1" fmla="*/ 0 h 30"/>
              <a:gd name="T2" fmla="*/ 0 w 1587"/>
              <a:gd name="T3" fmla="*/ 0 h 30"/>
              <a:gd name="T4" fmla="*/ 0 w 1587"/>
              <a:gd name="T5" fmla="*/ 2147483646 h 30"/>
              <a:gd name="T6" fmla="*/ 0 w 1587"/>
              <a:gd name="T7" fmla="*/ 0 h 30"/>
              <a:gd name="T8" fmla="*/ 0 60000 65536"/>
              <a:gd name="T9" fmla="*/ 0 60000 65536"/>
              <a:gd name="T10" fmla="*/ 0 60000 65536"/>
              <a:gd name="T11" fmla="*/ 0 60000 65536"/>
              <a:gd name="T12" fmla="*/ 0 w 1587"/>
              <a:gd name="T13" fmla="*/ 0 h 30"/>
              <a:gd name="T14" fmla="*/ 1587 w 1587"/>
              <a:gd name="T15" fmla="*/ 30 h 30"/>
            </a:gdLst>
            <a:ahLst/>
            <a:cxnLst>
              <a:cxn ang="T8">
                <a:pos x="T0" y="T1"/>
              </a:cxn>
              <a:cxn ang="T9">
                <a:pos x="T2" y="T3"/>
              </a:cxn>
              <a:cxn ang="T10">
                <a:pos x="T4" y="T5"/>
              </a:cxn>
              <a:cxn ang="T11">
                <a:pos x="T6" y="T7"/>
              </a:cxn>
            </a:cxnLst>
            <a:rect l="T12" t="T13" r="T14" b="T15"/>
            <a:pathLst>
              <a:path w="1587" h="30">
                <a:moveTo>
                  <a:pt x="0" y="0"/>
                </a:moveTo>
                <a:lnTo>
                  <a:pt x="0" y="0"/>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6" name="Rectangle 8948"/>
          <p:cNvSpPr>
            <a:spLocks noChangeArrowheads="1"/>
          </p:cNvSpPr>
          <p:nvPr/>
        </p:nvSpPr>
        <p:spPr bwMode="auto">
          <a:xfrm>
            <a:off x="6411913" y="4068018"/>
            <a:ext cx="1587" cy="47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38317" name="Group 8974"/>
          <p:cNvGrpSpPr>
            <a:grpSpLocks/>
          </p:cNvGrpSpPr>
          <p:nvPr/>
        </p:nvGrpSpPr>
        <p:grpSpPr bwMode="auto">
          <a:xfrm>
            <a:off x="1490663" y="2472580"/>
            <a:ext cx="6127750" cy="4110038"/>
            <a:chOff x="1176" y="1171"/>
            <a:chExt cx="3860" cy="2589"/>
          </a:xfrm>
        </p:grpSpPr>
        <p:sp>
          <p:nvSpPr>
            <p:cNvPr id="138351" name="Rectangle 6479"/>
            <p:cNvSpPr>
              <a:spLocks noChangeArrowheads="1"/>
            </p:cNvSpPr>
            <p:nvPr/>
          </p:nvSpPr>
          <p:spPr bwMode="auto">
            <a:xfrm>
              <a:off x="3097" y="3212"/>
              <a:ext cx="6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400" b="0">
                  <a:solidFill>
                    <a:srgbClr val="000000"/>
                  </a:solidFill>
                  <a:latin typeface="Times New Roman" panose="02020603050405020304" pitchFamily="18" charset="0"/>
                </a:rPr>
                <a:t>HBE</a:t>
              </a:r>
              <a:endParaRPr lang="en-US" altLang="en-US" sz="2400" b="0"/>
            </a:p>
          </p:txBody>
        </p:sp>
        <p:sp>
          <p:nvSpPr>
            <p:cNvPr id="138352" name="Rectangle 6480"/>
            <p:cNvSpPr>
              <a:spLocks noChangeArrowheads="1"/>
            </p:cNvSpPr>
            <p:nvPr/>
          </p:nvSpPr>
          <p:spPr bwMode="auto">
            <a:xfrm>
              <a:off x="3097" y="1427"/>
              <a:ext cx="65"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400" b="0">
                  <a:solidFill>
                    <a:srgbClr val="000000"/>
                  </a:solidFill>
                  <a:latin typeface="Times New Roman" panose="02020603050405020304" pitchFamily="18" charset="0"/>
                </a:rPr>
                <a:t>HBE</a:t>
              </a:r>
              <a:endParaRPr lang="en-US" altLang="en-US" sz="2400" b="0"/>
            </a:p>
          </p:txBody>
        </p:sp>
        <p:sp>
          <p:nvSpPr>
            <p:cNvPr id="138353" name="Rectangle 6481"/>
            <p:cNvSpPr>
              <a:spLocks noChangeArrowheads="1"/>
            </p:cNvSpPr>
            <p:nvPr/>
          </p:nvSpPr>
          <p:spPr bwMode="auto">
            <a:xfrm>
              <a:off x="4165" y="3465"/>
              <a:ext cx="23"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500" b="0">
                  <a:solidFill>
                    <a:srgbClr val="000000"/>
                  </a:solidFill>
                  <a:latin typeface="Times New Roman" panose="02020603050405020304" pitchFamily="18" charset="0"/>
                </a:rPr>
                <a:t>L</a:t>
              </a:r>
              <a:endParaRPr lang="en-US" altLang="en-US" sz="2400" b="0"/>
            </a:p>
          </p:txBody>
        </p:sp>
        <p:sp>
          <p:nvSpPr>
            <p:cNvPr id="138354" name="Rectangle 6484"/>
            <p:cNvSpPr>
              <a:spLocks noChangeArrowheads="1"/>
            </p:cNvSpPr>
            <p:nvPr/>
          </p:nvSpPr>
          <p:spPr bwMode="auto">
            <a:xfrm>
              <a:off x="2009" y="3465"/>
              <a:ext cx="23"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500" b="0">
                  <a:solidFill>
                    <a:srgbClr val="000000"/>
                  </a:solidFill>
                  <a:latin typeface="Times New Roman" panose="02020603050405020304" pitchFamily="18" charset="0"/>
                </a:rPr>
                <a:t>L</a:t>
              </a:r>
              <a:endParaRPr lang="en-US" altLang="en-US" sz="2400" b="0"/>
            </a:p>
          </p:txBody>
        </p:sp>
        <p:sp>
          <p:nvSpPr>
            <p:cNvPr id="1143854" name="Rectangle 46"/>
            <p:cNvSpPr>
              <a:spLocks noChangeArrowheads="1"/>
            </p:cNvSpPr>
            <p:nvPr/>
          </p:nvSpPr>
          <p:spPr bwMode="auto">
            <a:xfrm>
              <a:off x="1305" y="1202"/>
              <a:ext cx="3570" cy="919"/>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143855" name="Rectangle 47"/>
            <p:cNvSpPr>
              <a:spLocks noChangeArrowheads="1"/>
            </p:cNvSpPr>
            <p:nvPr/>
          </p:nvSpPr>
          <p:spPr bwMode="auto">
            <a:xfrm>
              <a:off x="1308" y="2689"/>
              <a:ext cx="3581" cy="1033"/>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143856" name="Rectangle 48"/>
            <p:cNvSpPr>
              <a:spLocks noChangeArrowheads="1"/>
            </p:cNvSpPr>
            <p:nvPr/>
          </p:nvSpPr>
          <p:spPr bwMode="auto">
            <a:xfrm>
              <a:off x="3564" y="1663"/>
              <a:ext cx="1325" cy="1480"/>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143857" name="Rectangle 49"/>
            <p:cNvSpPr>
              <a:spLocks noChangeArrowheads="1"/>
            </p:cNvSpPr>
            <p:nvPr/>
          </p:nvSpPr>
          <p:spPr bwMode="auto">
            <a:xfrm>
              <a:off x="1308" y="1667"/>
              <a:ext cx="1314" cy="1476"/>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143858" name="Rectangle 50"/>
            <p:cNvSpPr>
              <a:spLocks noChangeArrowheads="1"/>
            </p:cNvSpPr>
            <p:nvPr/>
          </p:nvSpPr>
          <p:spPr bwMode="auto">
            <a:xfrm>
              <a:off x="1317" y="1216"/>
              <a:ext cx="166" cy="2499"/>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143859" name="Rectangle 51"/>
            <p:cNvSpPr>
              <a:spLocks noChangeArrowheads="1"/>
            </p:cNvSpPr>
            <p:nvPr/>
          </p:nvSpPr>
          <p:spPr bwMode="auto">
            <a:xfrm>
              <a:off x="4713" y="1209"/>
              <a:ext cx="173" cy="2496"/>
            </a:xfrm>
            <a:prstGeom prst="rect">
              <a:avLst/>
            </a:prstGeom>
            <a:gradFill rotWithShape="1">
              <a:gsLst>
                <a:gs pos="0">
                  <a:srgbClr val="D1CECF"/>
                </a:gs>
                <a:gs pos="50000">
                  <a:srgbClr val="697379">
                    <a:alpha val="99001"/>
                  </a:srgbClr>
                </a:gs>
                <a:gs pos="100000">
                  <a:srgbClr val="D1CECF"/>
                </a:gs>
              </a:gsLst>
              <a:lin ang="18900000" scaled="1"/>
            </a:gradFill>
            <a:ln w="38100" algn="ctr">
              <a:noFill/>
              <a:miter lim="800000"/>
              <a:headEnd/>
              <a:tailEnd/>
            </a:ln>
            <a:effectLst/>
          </p:spPr>
          <p:txBody>
            <a:bodyPr anchor="ctr">
              <a:spAutoFit/>
            </a:bodyPr>
            <a:lstStyle/>
            <a:p>
              <a:pPr algn="ctr">
                <a:spcBef>
                  <a:spcPct val="50000"/>
                </a:spcBef>
                <a:defRPr/>
              </a:pPr>
              <a:endParaRPr lang="en-US"/>
            </a:p>
          </p:txBody>
        </p:sp>
        <p:sp>
          <p:nvSpPr>
            <p:cNvPr id="138373" name="Rectangle 6498"/>
            <p:cNvSpPr>
              <a:spLocks noChangeArrowheads="1"/>
            </p:cNvSpPr>
            <p:nvPr/>
          </p:nvSpPr>
          <p:spPr bwMode="auto">
            <a:xfrm>
              <a:off x="3088" y="3465"/>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4" name="Rectangle 6542"/>
            <p:cNvSpPr>
              <a:spLocks noChangeArrowheads="1"/>
            </p:cNvSpPr>
            <p:nvPr/>
          </p:nvSpPr>
          <p:spPr bwMode="auto">
            <a:xfrm rot="-5400000">
              <a:off x="3686" y="1590"/>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5" name="Rectangle 6543"/>
            <p:cNvSpPr>
              <a:spLocks noChangeArrowheads="1"/>
            </p:cNvSpPr>
            <p:nvPr/>
          </p:nvSpPr>
          <p:spPr bwMode="auto">
            <a:xfrm rot="-5400000">
              <a:off x="2630" y="1590"/>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6" name="Rectangle 6544"/>
            <p:cNvSpPr>
              <a:spLocks noChangeArrowheads="1"/>
            </p:cNvSpPr>
            <p:nvPr/>
          </p:nvSpPr>
          <p:spPr bwMode="auto">
            <a:xfrm rot="-5400000">
              <a:off x="3686" y="2699"/>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7" name="Rectangle 6545"/>
            <p:cNvSpPr>
              <a:spLocks noChangeArrowheads="1"/>
            </p:cNvSpPr>
            <p:nvPr/>
          </p:nvSpPr>
          <p:spPr bwMode="auto">
            <a:xfrm rot="-5400000">
              <a:off x="2630" y="2699"/>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8" name="Rectangle 6546"/>
            <p:cNvSpPr>
              <a:spLocks noChangeArrowheads="1"/>
            </p:cNvSpPr>
            <p:nvPr/>
          </p:nvSpPr>
          <p:spPr bwMode="auto">
            <a:xfrm>
              <a:off x="3174" y="1999"/>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79" name="Rectangle 6547"/>
            <p:cNvSpPr>
              <a:spLocks noChangeArrowheads="1"/>
            </p:cNvSpPr>
            <p:nvPr/>
          </p:nvSpPr>
          <p:spPr bwMode="auto">
            <a:xfrm>
              <a:off x="3174" y="2668"/>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0" name="Rectangle 6551"/>
            <p:cNvSpPr>
              <a:spLocks noChangeArrowheads="1"/>
            </p:cNvSpPr>
            <p:nvPr/>
          </p:nvSpPr>
          <p:spPr bwMode="auto">
            <a:xfrm rot="-5400000">
              <a:off x="3686" y="2158"/>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1" name="Rectangle 6553"/>
            <p:cNvSpPr>
              <a:spLocks noChangeArrowheads="1"/>
            </p:cNvSpPr>
            <p:nvPr/>
          </p:nvSpPr>
          <p:spPr bwMode="auto">
            <a:xfrm rot="-5400000">
              <a:off x="2630" y="2158"/>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2" name="Rectangle 6554"/>
            <p:cNvSpPr>
              <a:spLocks noChangeArrowheads="1"/>
            </p:cNvSpPr>
            <p:nvPr/>
          </p:nvSpPr>
          <p:spPr bwMode="auto">
            <a:xfrm rot="-5400000">
              <a:off x="1456" y="2215"/>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3" name="Freeform 6556"/>
            <p:cNvSpPr>
              <a:spLocks/>
            </p:cNvSpPr>
            <p:nvPr/>
          </p:nvSpPr>
          <p:spPr bwMode="auto">
            <a:xfrm>
              <a:off x="1472" y="3444"/>
              <a:ext cx="3244" cy="4"/>
            </a:xfrm>
            <a:custGeom>
              <a:avLst/>
              <a:gdLst>
                <a:gd name="T0" fmla="*/ 240094 w 1106"/>
                <a:gd name="T1" fmla="*/ 0 h 4"/>
                <a:gd name="T2" fmla="*/ 240094 w 1106"/>
                <a:gd name="T3" fmla="*/ 0 h 4"/>
                <a:gd name="T4" fmla="*/ 0 w 1106"/>
                <a:gd name="T5" fmla="*/ 0 h 4"/>
                <a:gd name="T6" fmla="*/ 240094 w 1106"/>
                <a:gd name="T7" fmla="*/ 0 h 4"/>
                <a:gd name="T8" fmla="*/ 0 60000 65536"/>
                <a:gd name="T9" fmla="*/ 0 60000 65536"/>
                <a:gd name="T10" fmla="*/ 0 60000 65536"/>
                <a:gd name="T11" fmla="*/ 0 60000 65536"/>
                <a:gd name="T12" fmla="*/ 0 w 1106"/>
                <a:gd name="T13" fmla="*/ 0 h 4"/>
                <a:gd name="T14" fmla="*/ 1106 w 1106"/>
                <a:gd name="T15" fmla="*/ 4 h 4"/>
              </a:gdLst>
              <a:ahLst/>
              <a:cxnLst>
                <a:cxn ang="T8">
                  <a:pos x="T0" y="T1"/>
                </a:cxn>
                <a:cxn ang="T9">
                  <a:pos x="T2" y="T3"/>
                </a:cxn>
                <a:cxn ang="T10">
                  <a:pos x="T4" y="T5"/>
                </a:cxn>
                <a:cxn ang="T11">
                  <a:pos x="T6" y="T7"/>
                </a:cxn>
              </a:cxnLst>
              <a:rect l="T12" t="T13" r="T14" b="T15"/>
              <a:pathLst>
                <a:path w="1106" h="4">
                  <a:moveTo>
                    <a:pt x="1106" y="0"/>
                  </a:moveTo>
                  <a:lnTo>
                    <a:pt x="1106" y="0"/>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84" name="Rectangle 6557"/>
            <p:cNvSpPr>
              <a:spLocks noChangeArrowheads="1"/>
            </p:cNvSpPr>
            <p:nvPr/>
          </p:nvSpPr>
          <p:spPr bwMode="auto">
            <a:xfrm>
              <a:off x="1472" y="3444"/>
              <a:ext cx="324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5" name="Rectangle 6558"/>
            <p:cNvSpPr>
              <a:spLocks noChangeArrowheads="1"/>
            </p:cNvSpPr>
            <p:nvPr/>
          </p:nvSpPr>
          <p:spPr bwMode="auto">
            <a:xfrm>
              <a:off x="1472" y="3444"/>
              <a:ext cx="3244"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6" name="Rectangle 6560"/>
            <p:cNvSpPr>
              <a:spLocks noChangeArrowheads="1"/>
            </p:cNvSpPr>
            <p:nvPr/>
          </p:nvSpPr>
          <p:spPr bwMode="auto">
            <a:xfrm>
              <a:off x="1472" y="3472"/>
              <a:ext cx="3244" cy="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7" name="Rectangle 6561"/>
            <p:cNvSpPr>
              <a:spLocks noChangeArrowheads="1"/>
            </p:cNvSpPr>
            <p:nvPr/>
          </p:nvSpPr>
          <p:spPr bwMode="auto">
            <a:xfrm>
              <a:off x="1472" y="3472"/>
              <a:ext cx="3244"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88" name="Freeform 6562"/>
            <p:cNvSpPr>
              <a:spLocks/>
            </p:cNvSpPr>
            <p:nvPr/>
          </p:nvSpPr>
          <p:spPr bwMode="auto">
            <a:xfrm>
              <a:off x="1472" y="1659"/>
              <a:ext cx="3244" cy="4"/>
            </a:xfrm>
            <a:custGeom>
              <a:avLst/>
              <a:gdLst>
                <a:gd name="T0" fmla="*/ 240094 w 1106"/>
                <a:gd name="T1" fmla="*/ 1024 h 1"/>
                <a:gd name="T2" fmla="*/ 240094 w 1106"/>
                <a:gd name="T3" fmla="*/ 0 h 1"/>
                <a:gd name="T4" fmla="*/ 0 w 1106"/>
                <a:gd name="T5" fmla="*/ 1024 h 1"/>
                <a:gd name="T6" fmla="*/ 240094 w 1106"/>
                <a:gd name="T7" fmla="*/ 1024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1"/>
                  </a:moveTo>
                  <a:lnTo>
                    <a:pt x="1106" y="0"/>
                  </a:lnTo>
                  <a:lnTo>
                    <a:pt x="0" y="1"/>
                  </a:lnTo>
                  <a:lnTo>
                    <a:pt x="110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89" name="Freeform 6563"/>
            <p:cNvSpPr>
              <a:spLocks/>
            </p:cNvSpPr>
            <p:nvPr/>
          </p:nvSpPr>
          <p:spPr bwMode="auto">
            <a:xfrm>
              <a:off x="1472" y="1659"/>
              <a:ext cx="3244" cy="4"/>
            </a:xfrm>
            <a:custGeom>
              <a:avLst/>
              <a:gdLst>
                <a:gd name="T0" fmla="*/ 240094 w 1106"/>
                <a:gd name="T1" fmla="*/ 0 h 1"/>
                <a:gd name="T2" fmla="*/ 0 w 1106"/>
                <a:gd name="T3" fmla="*/ 1024 h 1"/>
                <a:gd name="T4" fmla="*/ 0 w 1106"/>
                <a:gd name="T5" fmla="*/ 0 h 1"/>
                <a:gd name="T6" fmla="*/ 240094 w 1106"/>
                <a:gd name="T7" fmla="*/ 0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0"/>
                  </a:moveTo>
                  <a:lnTo>
                    <a:pt x="0" y="1"/>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90" name="Rectangle 6564"/>
            <p:cNvSpPr>
              <a:spLocks noChangeArrowheads="1"/>
            </p:cNvSpPr>
            <p:nvPr/>
          </p:nvSpPr>
          <p:spPr bwMode="auto">
            <a:xfrm>
              <a:off x="1472" y="1659"/>
              <a:ext cx="3244"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91" name="Freeform 6565"/>
            <p:cNvSpPr>
              <a:spLocks/>
            </p:cNvSpPr>
            <p:nvPr/>
          </p:nvSpPr>
          <p:spPr bwMode="auto">
            <a:xfrm>
              <a:off x="1472" y="1632"/>
              <a:ext cx="3244" cy="3"/>
            </a:xfrm>
            <a:custGeom>
              <a:avLst/>
              <a:gdLst>
                <a:gd name="T0" fmla="*/ 240094 w 1106"/>
                <a:gd name="T1" fmla="*/ 243 h 1"/>
                <a:gd name="T2" fmla="*/ 240094 w 1106"/>
                <a:gd name="T3" fmla="*/ 0 h 1"/>
                <a:gd name="T4" fmla="*/ 0 w 1106"/>
                <a:gd name="T5" fmla="*/ 243 h 1"/>
                <a:gd name="T6" fmla="*/ 240094 w 1106"/>
                <a:gd name="T7" fmla="*/ 243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1"/>
                  </a:moveTo>
                  <a:lnTo>
                    <a:pt x="1106" y="0"/>
                  </a:lnTo>
                  <a:lnTo>
                    <a:pt x="0" y="1"/>
                  </a:lnTo>
                  <a:lnTo>
                    <a:pt x="110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92" name="Freeform 6566"/>
            <p:cNvSpPr>
              <a:spLocks/>
            </p:cNvSpPr>
            <p:nvPr/>
          </p:nvSpPr>
          <p:spPr bwMode="auto">
            <a:xfrm>
              <a:off x="1472" y="1632"/>
              <a:ext cx="3244" cy="3"/>
            </a:xfrm>
            <a:custGeom>
              <a:avLst/>
              <a:gdLst>
                <a:gd name="T0" fmla="*/ 240094 w 1106"/>
                <a:gd name="T1" fmla="*/ 0 h 1"/>
                <a:gd name="T2" fmla="*/ 0 w 1106"/>
                <a:gd name="T3" fmla="*/ 243 h 1"/>
                <a:gd name="T4" fmla="*/ 0 w 1106"/>
                <a:gd name="T5" fmla="*/ 0 h 1"/>
                <a:gd name="T6" fmla="*/ 240094 w 1106"/>
                <a:gd name="T7" fmla="*/ 0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0"/>
                  </a:moveTo>
                  <a:lnTo>
                    <a:pt x="0" y="1"/>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93" name="Rectangle 6567"/>
            <p:cNvSpPr>
              <a:spLocks noChangeArrowheads="1"/>
            </p:cNvSpPr>
            <p:nvPr/>
          </p:nvSpPr>
          <p:spPr bwMode="auto">
            <a:xfrm>
              <a:off x="1472" y="1632"/>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94" name="Freeform 6568"/>
            <p:cNvSpPr>
              <a:spLocks/>
            </p:cNvSpPr>
            <p:nvPr/>
          </p:nvSpPr>
          <p:spPr bwMode="auto">
            <a:xfrm>
              <a:off x="1472" y="3143"/>
              <a:ext cx="3244" cy="3"/>
            </a:xfrm>
            <a:custGeom>
              <a:avLst/>
              <a:gdLst>
                <a:gd name="T0" fmla="*/ 240094 w 1106"/>
                <a:gd name="T1" fmla="*/ 0 h 3"/>
                <a:gd name="T2" fmla="*/ 240094 w 1106"/>
                <a:gd name="T3" fmla="*/ 0 h 3"/>
                <a:gd name="T4" fmla="*/ 0 w 1106"/>
                <a:gd name="T5" fmla="*/ 0 h 3"/>
                <a:gd name="T6" fmla="*/ 240094 w 1106"/>
                <a:gd name="T7" fmla="*/ 0 h 3"/>
                <a:gd name="T8" fmla="*/ 0 60000 65536"/>
                <a:gd name="T9" fmla="*/ 0 60000 65536"/>
                <a:gd name="T10" fmla="*/ 0 60000 65536"/>
                <a:gd name="T11" fmla="*/ 0 60000 65536"/>
                <a:gd name="T12" fmla="*/ 0 w 1106"/>
                <a:gd name="T13" fmla="*/ 0 h 3"/>
                <a:gd name="T14" fmla="*/ 1106 w 1106"/>
                <a:gd name="T15" fmla="*/ 3 h 3"/>
              </a:gdLst>
              <a:ahLst/>
              <a:cxnLst>
                <a:cxn ang="T8">
                  <a:pos x="T0" y="T1"/>
                </a:cxn>
                <a:cxn ang="T9">
                  <a:pos x="T2" y="T3"/>
                </a:cxn>
                <a:cxn ang="T10">
                  <a:pos x="T4" y="T5"/>
                </a:cxn>
                <a:cxn ang="T11">
                  <a:pos x="T6" y="T7"/>
                </a:cxn>
              </a:cxnLst>
              <a:rect l="T12" t="T13" r="T14" b="T15"/>
              <a:pathLst>
                <a:path w="1106" h="3">
                  <a:moveTo>
                    <a:pt x="1106" y="0"/>
                  </a:moveTo>
                  <a:lnTo>
                    <a:pt x="1106" y="0"/>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95" name="Rectangle 6569"/>
            <p:cNvSpPr>
              <a:spLocks noChangeArrowheads="1"/>
            </p:cNvSpPr>
            <p:nvPr/>
          </p:nvSpPr>
          <p:spPr bwMode="auto">
            <a:xfrm>
              <a:off x="1472" y="3143"/>
              <a:ext cx="3244"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96" name="Rectangle 6570"/>
            <p:cNvSpPr>
              <a:spLocks noChangeArrowheads="1"/>
            </p:cNvSpPr>
            <p:nvPr/>
          </p:nvSpPr>
          <p:spPr bwMode="auto">
            <a:xfrm>
              <a:off x="1472" y="3143"/>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97" name="Freeform 6571"/>
            <p:cNvSpPr>
              <a:spLocks/>
            </p:cNvSpPr>
            <p:nvPr/>
          </p:nvSpPr>
          <p:spPr bwMode="auto">
            <a:xfrm>
              <a:off x="1472" y="3171"/>
              <a:ext cx="3244" cy="3"/>
            </a:xfrm>
            <a:custGeom>
              <a:avLst/>
              <a:gdLst>
                <a:gd name="T0" fmla="*/ 240094 w 1106"/>
                <a:gd name="T1" fmla="*/ 0 h 3"/>
                <a:gd name="T2" fmla="*/ 240094 w 1106"/>
                <a:gd name="T3" fmla="*/ 0 h 3"/>
                <a:gd name="T4" fmla="*/ 0 w 1106"/>
                <a:gd name="T5" fmla="*/ 0 h 3"/>
                <a:gd name="T6" fmla="*/ 240094 w 1106"/>
                <a:gd name="T7" fmla="*/ 0 h 3"/>
                <a:gd name="T8" fmla="*/ 0 60000 65536"/>
                <a:gd name="T9" fmla="*/ 0 60000 65536"/>
                <a:gd name="T10" fmla="*/ 0 60000 65536"/>
                <a:gd name="T11" fmla="*/ 0 60000 65536"/>
                <a:gd name="T12" fmla="*/ 0 w 1106"/>
                <a:gd name="T13" fmla="*/ 0 h 3"/>
                <a:gd name="T14" fmla="*/ 1106 w 1106"/>
                <a:gd name="T15" fmla="*/ 3 h 3"/>
              </a:gdLst>
              <a:ahLst/>
              <a:cxnLst>
                <a:cxn ang="T8">
                  <a:pos x="T0" y="T1"/>
                </a:cxn>
                <a:cxn ang="T9">
                  <a:pos x="T2" y="T3"/>
                </a:cxn>
                <a:cxn ang="T10">
                  <a:pos x="T4" y="T5"/>
                </a:cxn>
                <a:cxn ang="T11">
                  <a:pos x="T6" y="T7"/>
                </a:cxn>
              </a:cxnLst>
              <a:rect l="T12" t="T13" r="T14" b="T15"/>
              <a:pathLst>
                <a:path w="1106" h="3">
                  <a:moveTo>
                    <a:pt x="1106" y="0"/>
                  </a:moveTo>
                  <a:lnTo>
                    <a:pt x="1106" y="0"/>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98" name="Rectangle 6572"/>
            <p:cNvSpPr>
              <a:spLocks noChangeArrowheads="1"/>
            </p:cNvSpPr>
            <p:nvPr/>
          </p:nvSpPr>
          <p:spPr bwMode="auto">
            <a:xfrm>
              <a:off x="1472" y="3171"/>
              <a:ext cx="3244"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99" name="Rectangle 6573"/>
            <p:cNvSpPr>
              <a:spLocks noChangeArrowheads="1"/>
            </p:cNvSpPr>
            <p:nvPr/>
          </p:nvSpPr>
          <p:spPr bwMode="auto">
            <a:xfrm>
              <a:off x="1472" y="3171"/>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00" name="Freeform 6574"/>
            <p:cNvSpPr>
              <a:spLocks/>
            </p:cNvSpPr>
            <p:nvPr/>
          </p:nvSpPr>
          <p:spPr bwMode="auto">
            <a:xfrm>
              <a:off x="3563" y="1659"/>
              <a:ext cx="3" cy="1484"/>
            </a:xfrm>
            <a:custGeom>
              <a:avLst/>
              <a:gdLst>
                <a:gd name="T0" fmla="*/ 243 w 1"/>
                <a:gd name="T1" fmla="*/ 0 h 428"/>
                <a:gd name="T2" fmla="*/ 0 w 1"/>
                <a:gd name="T3" fmla="*/ 0 h 428"/>
                <a:gd name="T4" fmla="*/ 243 w 1"/>
                <a:gd name="T5" fmla="*/ 214462 h 428"/>
                <a:gd name="T6" fmla="*/ 243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1" y="0"/>
                  </a:moveTo>
                  <a:lnTo>
                    <a:pt x="0" y="0"/>
                  </a:lnTo>
                  <a:lnTo>
                    <a:pt x="1" y="42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1" name="Freeform 6575"/>
            <p:cNvSpPr>
              <a:spLocks/>
            </p:cNvSpPr>
            <p:nvPr/>
          </p:nvSpPr>
          <p:spPr bwMode="auto">
            <a:xfrm>
              <a:off x="3563" y="1659"/>
              <a:ext cx="3" cy="1484"/>
            </a:xfrm>
            <a:custGeom>
              <a:avLst/>
              <a:gdLst>
                <a:gd name="T0" fmla="*/ 0 w 1"/>
                <a:gd name="T1" fmla="*/ 0 h 428"/>
                <a:gd name="T2" fmla="*/ 243 w 1"/>
                <a:gd name="T3" fmla="*/ 214462 h 428"/>
                <a:gd name="T4" fmla="*/ 0 w 1"/>
                <a:gd name="T5" fmla="*/ 214462 h 428"/>
                <a:gd name="T6" fmla="*/ 0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0" y="0"/>
                  </a:moveTo>
                  <a:lnTo>
                    <a:pt x="1" y="428"/>
                  </a:lnTo>
                  <a:lnTo>
                    <a:pt x="0" y="4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2" name="Rectangle 6576"/>
            <p:cNvSpPr>
              <a:spLocks noChangeArrowheads="1"/>
            </p:cNvSpPr>
            <p:nvPr/>
          </p:nvSpPr>
          <p:spPr bwMode="auto">
            <a:xfrm>
              <a:off x="3563"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03" name="Freeform 6577"/>
            <p:cNvSpPr>
              <a:spLocks/>
            </p:cNvSpPr>
            <p:nvPr/>
          </p:nvSpPr>
          <p:spPr bwMode="auto">
            <a:xfrm>
              <a:off x="3678" y="1659"/>
              <a:ext cx="3" cy="1484"/>
            </a:xfrm>
            <a:custGeom>
              <a:avLst/>
              <a:gdLst>
                <a:gd name="T0" fmla="*/ 243 w 1"/>
                <a:gd name="T1" fmla="*/ 0 h 428"/>
                <a:gd name="T2" fmla="*/ 0 w 1"/>
                <a:gd name="T3" fmla="*/ 0 h 428"/>
                <a:gd name="T4" fmla="*/ 243 w 1"/>
                <a:gd name="T5" fmla="*/ 214462 h 428"/>
                <a:gd name="T6" fmla="*/ 243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1" y="0"/>
                  </a:moveTo>
                  <a:lnTo>
                    <a:pt x="0" y="0"/>
                  </a:lnTo>
                  <a:lnTo>
                    <a:pt x="1" y="42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4" name="Freeform 6578"/>
            <p:cNvSpPr>
              <a:spLocks/>
            </p:cNvSpPr>
            <p:nvPr/>
          </p:nvSpPr>
          <p:spPr bwMode="auto">
            <a:xfrm>
              <a:off x="3678" y="1659"/>
              <a:ext cx="3" cy="1484"/>
            </a:xfrm>
            <a:custGeom>
              <a:avLst/>
              <a:gdLst>
                <a:gd name="T0" fmla="*/ 0 w 1"/>
                <a:gd name="T1" fmla="*/ 0 h 428"/>
                <a:gd name="T2" fmla="*/ 243 w 1"/>
                <a:gd name="T3" fmla="*/ 214462 h 428"/>
                <a:gd name="T4" fmla="*/ 0 w 1"/>
                <a:gd name="T5" fmla="*/ 214462 h 428"/>
                <a:gd name="T6" fmla="*/ 0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0" y="0"/>
                  </a:moveTo>
                  <a:lnTo>
                    <a:pt x="1" y="428"/>
                  </a:lnTo>
                  <a:lnTo>
                    <a:pt x="0" y="4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5" name="Rectangle 6579"/>
            <p:cNvSpPr>
              <a:spLocks noChangeArrowheads="1"/>
            </p:cNvSpPr>
            <p:nvPr/>
          </p:nvSpPr>
          <p:spPr bwMode="auto">
            <a:xfrm>
              <a:off x="3678"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06" name="Freeform 6580"/>
            <p:cNvSpPr>
              <a:spLocks/>
            </p:cNvSpPr>
            <p:nvPr/>
          </p:nvSpPr>
          <p:spPr bwMode="auto">
            <a:xfrm>
              <a:off x="2622" y="1659"/>
              <a:ext cx="3" cy="1484"/>
            </a:xfrm>
            <a:custGeom>
              <a:avLst/>
              <a:gdLst>
                <a:gd name="T0" fmla="*/ 243 w 1"/>
                <a:gd name="T1" fmla="*/ 0 h 428"/>
                <a:gd name="T2" fmla="*/ 0 w 1"/>
                <a:gd name="T3" fmla="*/ 0 h 428"/>
                <a:gd name="T4" fmla="*/ 243 w 1"/>
                <a:gd name="T5" fmla="*/ 214462 h 428"/>
                <a:gd name="T6" fmla="*/ 243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1" y="0"/>
                  </a:moveTo>
                  <a:lnTo>
                    <a:pt x="0" y="0"/>
                  </a:lnTo>
                  <a:lnTo>
                    <a:pt x="1" y="42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7" name="Freeform 6581"/>
            <p:cNvSpPr>
              <a:spLocks/>
            </p:cNvSpPr>
            <p:nvPr/>
          </p:nvSpPr>
          <p:spPr bwMode="auto">
            <a:xfrm>
              <a:off x="2622" y="1659"/>
              <a:ext cx="3" cy="1484"/>
            </a:xfrm>
            <a:custGeom>
              <a:avLst/>
              <a:gdLst>
                <a:gd name="T0" fmla="*/ 0 w 1"/>
                <a:gd name="T1" fmla="*/ 0 h 428"/>
                <a:gd name="T2" fmla="*/ 243 w 1"/>
                <a:gd name="T3" fmla="*/ 214462 h 428"/>
                <a:gd name="T4" fmla="*/ 0 w 1"/>
                <a:gd name="T5" fmla="*/ 214462 h 428"/>
                <a:gd name="T6" fmla="*/ 0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0" y="0"/>
                  </a:moveTo>
                  <a:lnTo>
                    <a:pt x="1" y="428"/>
                  </a:lnTo>
                  <a:lnTo>
                    <a:pt x="0" y="4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08" name="Rectangle 6582"/>
            <p:cNvSpPr>
              <a:spLocks noChangeArrowheads="1"/>
            </p:cNvSpPr>
            <p:nvPr/>
          </p:nvSpPr>
          <p:spPr bwMode="auto">
            <a:xfrm>
              <a:off x="2622"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09" name="Freeform 6583"/>
            <p:cNvSpPr>
              <a:spLocks/>
            </p:cNvSpPr>
            <p:nvPr/>
          </p:nvSpPr>
          <p:spPr bwMode="auto">
            <a:xfrm>
              <a:off x="2510" y="1659"/>
              <a:ext cx="3" cy="1484"/>
            </a:xfrm>
            <a:custGeom>
              <a:avLst/>
              <a:gdLst>
                <a:gd name="T0" fmla="*/ 243 w 1"/>
                <a:gd name="T1" fmla="*/ 0 h 428"/>
                <a:gd name="T2" fmla="*/ 0 w 1"/>
                <a:gd name="T3" fmla="*/ 0 h 428"/>
                <a:gd name="T4" fmla="*/ 243 w 1"/>
                <a:gd name="T5" fmla="*/ 214462 h 428"/>
                <a:gd name="T6" fmla="*/ 243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1" y="0"/>
                  </a:moveTo>
                  <a:lnTo>
                    <a:pt x="0" y="0"/>
                  </a:lnTo>
                  <a:lnTo>
                    <a:pt x="1" y="428"/>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0" name="Freeform 6584"/>
            <p:cNvSpPr>
              <a:spLocks/>
            </p:cNvSpPr>
            <p:nvPr/>
          </p:nvSpPr>
          <p:spPr bwMode="auto">
            <a:xfrm>
              <a:off x="2510" y="1659"/>
              <a:ext cx="3" cy="1484"/>
            </a:xfrm>
            <a:custGeom>
              <a:avLst/>
              <a:gdLst>
                <a:gd name="T0" fmla="*/ 0 w 1"/>
                <a:gd name="T1" fmla="*/ 0 h 428"/>
                <a:gd name="T2" fmla="*/ 243 w 1"/>
                <a:gd name="T3" fmla="*/ 214462 h 428"/>
                <a:gd name="T4" fmla="*/ 0 w 1"/>
                <a:gd name="T5" fmla="*/ 214462 h 428"/>
                <a:gd name="T6" fmla="*/ 0 w 1"/>
                <a:gd name="T7" fmla="*/ 0 h 428"/>
                <a:gd name="T8" fmla="*/ 0 60000 65536"/>
                <a:gd name="T9" fmla="*/ 0 60000 65536"/>
                <a:gd name="T10" fmla="*/ 0 60000 65536"/>
                <a:gd name="T11" fmla="*/ 0 60000 65536"/>
                <a:gd name="T12" fmla="*/ 0 w 1"/>
                <a:gd name="T13" fmla="*/ 0 h 428"/>
                <a:gd name="T14" fmla="*/ 1 w 1"/>
                <a:gd name="T15" fmla="*/ 428 h 428"/>
              </a:gdLst>
              <a:ahLst/>
              <a:cxnLst>
                <a:cxn ang="T8">
                  <a:pos x="T0" y="T1"/>
                </a:cxn>
                <a:cxn ang="T9">
                  <a:pos x="T2" y="T3"/>
                </a:cxn>
                <a:cxn ang="T10">
                  <a:pos x="T4" y="T5"/>
                </a:cxn>
                <a:cxn ang="T11">
                  <a:pos x="T6" y="T7"/>
                </a:cxn>
              </a:cxnLst>
              <a:rect l="T12" t="T13" r="T14" b="T15"/>
              <a:pathLst>
                <a:path w="1" h="428">
                  <a:moveTo>
                    <a:pt x="0" y="0"/>
                  </a:moveTo>
                  <a:lnTo>
                    <a:pt x="1" y="428"/>
                  </a:lnTo>
                  <a:lnTo>
                    <a:pt x="0" y="4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1" name="Rectangle 6585"/>
            <p:cNvSpPr>
              <a:spLocks noChangeArrowheads="1"/>
            </p:cNvSpPr>
            <p:nvPr/>
          </p:nvSpPr>
          <p:spPr bwMode="auto">
            <a:xfrm>
              <a:off x="2510"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12" name="Freeform 6586"/>
            <p:cNvSpPr>
              <a:spLocks/>
            </p:cNvSpPr>
            <p:nvPr/>
          </p:nvSpPr>
          <p:spPr bwMode="auto">
            <a:xfrm>
              <a:off x="1472" y="2013"/>
              <a:ext cx="1038" cy="3"/>
            </a:xfrm>
            <a:custGeom>
              <a:avLst/>
              <a:gdLst>
                <a:gd name="T0" fmla="*/ 0 w 354"/>
                <a:gd name="T1" fmla="*/ 0 h 1"/>
                <a:gd name="T2" fmla="*/ 0 w 354"/>
                <a:gd name="T3" fmla="*/ 243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3" name="Freeform 6587"/>
            <p:cNvSpPr>
              <a:spLocks/>
            </p:cNvSpPr>
            <p:nvPr/>
          </p:nvSpPr>
          <p:spPr bwMode="auto">
            <a:xfrm>
              <a:off x="1472" y="2013"/>
              <a:ext cx="1038" cy="3"/>
            </a:xfrm>
            <a:custGeom>
              <a:avLst/>
              <a:gdLst>
                <a:gd name="T0" fmla="*/ 0 w 354"/>
                <a:gd name="T1" fmla="*/ 243 h 1"/>
                <a:gd name="T2" fmla="*/ 76745 w 354"/>
                <a:gd name="T3" fmla="*/ 0 h 1"/>
                <a:gd name="T4" fmla="*/ 76745 w 354"/>
                <a:gd name="T5" fmla="*/ 243 h 1"/>
                <a:gd name="T6" fmla="*/ 0 w 354"/>
                <a:gd name="T7" fmla="*/ 243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4" name="Rectangle 6588"/>
            <p:cNvSpPr>
              <a:spLocks noChangeArrowheads="1"/>
            </p:cNvSpPr>
            <p:nvPr/>
          </p:nvSpPr>
          <p:spPr bwMode="auto">
            <a:xfrm>
              <a:off x="1472" y="2013"/>
              <a:ext cx="1038"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15" name="Freeform 6589"/>
            <p:cNvSpPr>
              <a:spLocks/>
            </p:cNvSpPr>
            <p:nvPr/>
          </p:nvSpPr>
          <p:spPr bwMode="auto">
            <a:xfrm>
              <a:off x="1472" y="2120"/>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6" name="Freeform 6590"/>
            <p:cNvSpPr>
              <a:spLocks/>
            </p:cNvSpPr>
            <p:nvPr/>
          </p:nvSpPr>
          <p:spPr bwMode="auto">
            <a:xfrm>
              <a:off x="1472" y="2120"/>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7" name="Rectangle 6591"/>
            <p:cNvSpPr>
              <a:spLocks noChangeArrowheads="1"/>
            </p:cNvSpPr>
            <p:nvPr/>
          </p:nvSpPr>
          <p:spPr bwMode="auto">
            <a:xfrm>
              <a:off x="1472" y="2120"/>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18" name="Freeform 6592"/>
            <p:cNvSpPr>
              <a:spLocks/>
            </p:cNvSpPr>
            <p:nvPr/>
          </p:nvSpPr>
          <p:spPr bwMode="auto">
            <a:xfrm>
              <a:off x="3678" y="2120"/>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19" name="Freeform 6593"/>
            <p:cNvSpPr>
              <a:spLocks/>
            </p:cNvSpPr>
            <p:nvPr/>
          </p:nvSpPr>
          <p:spPr bwMode="auto">
            <a:xfrm>
              <a:off x="3678" y="2120"/>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0" name="Freeform 6595"/>
            <p:cNvSpPr>
              <a:spLocks/>
            </p:cNvSpPr>
            <p:nvPr/>
          </p:nvSpPr>
          <p:spPr bwMode="auto">
            <a:xfrm>
              <a:off x="3678" y="2013"/>
              <a:ext cx="1038" cy="3"/>
            </a:xfrm>
            <a:custGeom>
              <a:avLst/>
              <a:gdLst>
                <a:gd name="T0" fmla="*/ 0 w 354"/>
                <a:gd name="T1" fmla="*/ 0 h 1"/>
                <a:gd name="T2" fmla="*/ 0 w 354"/>
                <a:gd name="T3" fmla="*/ 243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1" name="Freeform 6596"/>
            <p:cNvSpPr>
              <a:spLocks/>
            </p:cNvSpPr>
            <p:nvPr/>
          </p:nvSpPr>
          <p:spPr bwMode="auto">
            <a:xfrm>
              <a:off x="3678" y="2013"/>
              <a:ext cx="1038" cy="3"/>
            </a:xfrm>
            <a:custGeom>
              <a:avLst/>
              <a:gdLst>
                <a:gd name="T0" fmla="*/ 0 w 354"/>
                <a:gd name="T1" fmla="*/ 243 h 1"/>
                <a:gd name="T2" fmla="*/ 76745 w 354"/>
                <a:gd name="T3" fmla="*/ 0 h 1"/>
                <a:gd name="T4" fmla="*/ 76745 w 354"/>
                <a:gd name="T5" fmla="*/ 243 h 1"/>
                <a:gd name="T6" fmla="*/ 0 w 354"/>
                <a:gd name="T7" fmla="*/ 243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2" name="Rectangle 6597"/>
            <p:cNvSpPr>
              <a:spLocks noChangeArrowheads="1"/>
            </p:cNvSpPr>
            <p:nvPr/>
          </p:nvSpPr>
          <p:spPr bwMode="auto">
            <a:xfrm>
              <a:off x="3678" y="2013"/>
              <a:ext cx="1038"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23" name="Freeform 6598"/>
            <p:cNvSpPr>
              <a:spLocks/>
            </p:cNvSpPr>
            <p:nvPr/>
          </p:nvSpPr>
          <p:spPr bwMode="auto">
            <a:xfrm>
              <a:off x="2625" y="2013"/>
              <a:ext cx="938" cy="3"/>
            </a:xfrm>
            <a:custGeom>
              <a:avLst/>
              <a:gdLst>
                <a:gd name="T0" fmla="*/ 69263 w 320"/>
                <a:gd name="T1" fmla="*/ 243 h 1"/>
                <a:gd name="T2" fmla="*/ 69263 w 320"/>
                <a:gd name="T3" fmla="*/ 0 h 1"/>
                <a:gd name="T4" fmla="*/ 0 w 320"/>
                <a:gd name="T5" fmla="*/ 243 h 1"/>
                <a:gd name="T6" fmla="*/ 69263 w 320"/>
                <a:gd name="T7" fmla="*/ 243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1"/>
                  </a:moveTo>
                  <a:lnTo>
                    <a:pt x="320" y="0"/>
                  </a:lnTo>
                  <a:lnTo>
                    <a:pt x="0" y="1"/>
                  </a:lnTo>
                  <a:lnTo>
                    <a:pt x="3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4" name="Freeform 6599"/>
            <p:cNvSpPr>
              <a:spLocks/>
            </p:cNvSpPr>
            <p:nvPr/>
          </p:nvSpPr>
          <p:spPr bwMode="auto">
            <a:xfrm>
              <a:off x="2625" y="2013"/>
              <a:ext cx="938" cy="3"/>
            </a:xfrm>
            <a:custGeom>
              <a:avLst/>
              <a:gdLst>
                <a:gd name="T0" fmla="*/ 69263 w 320"/>
                <a:gd name="T1" fmla="*/ 0 h 1"/>
                <a:gd name="T2" fmla="*/ 0 w 320"/>
                <a:gd name="T3" fmla="*/ 243 h 1"/>
                <a:gd name="T4" fmla="*/ 0 w 320"/>
                <a:gd name="T5" fmla="*/ 0 h 1"/>
                <a:gd name="T6" fmla="*/ 69263 w 320"/>
                <a:gd name="T7" fmla="*/ 0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0"/>
                  </a:moveTo>
                  <a:lnTo>
                    <a:pt x="0" y="1"/>
                  </a:lnTo>
                  <a:lnTo>
                    <a:pt x="0" y="0"/>
                  </a:lnTo>
                  <a:lnTo>
                    <a:pt x="3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5" name="Rectangle 6600"/>
            <p:cNvSpPr>
              <a:spLocks noChangeArrowheads="1"/>
            </p:cNvSpPr>
            <p:nvPr/>
          </p:nvSpPr>
          <p:spPr bwMode="auto">
            <a:xfrm>
              <a:off x="2625" y="2013"/>
              <a:ext cx="938"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26" name="Freeform 6601"/>
            <p:cNvSpPr>
              <a:spLocks/>
            </p:cNvSpPr>
            <p:nvPr/>
          </p:nvSpPr>
          <p:spPr bwMode="auto">
            <a:xfrm>
              <a:off x="2625" y="2120"/>
              <a:ext cx="938" cy="4"/>
            </a:xfrm>
            <a:custGeom>
              <a:avLst/>
              <a:gdLst>
                <a:gd name="T0" fmla="*/ 69263 w 320"/>
                <a:gd name="T1" fmla="*/ 1024 h 1"/>
                <a:gd name="T2" fmla="*/ 69263 w 320"/>
                <a:gd name="T3" fmla="*/ 0 h 1"/>
                <a:gd name="T4" fmla="*/ 0 w 320"/>
                <a:gd name="T5" fmla="*/ 1024 h 1"/>
                <a:gd name="T6" fmla="*/ 69263 w 320"/>
                <a:gd name="T7" fmla="*/ 1024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1"/>
                  </a:moveTo>
                  <a:lnTo>
                    <a:pt x="320" y="0"/>
                  </a:lnTo>
                  <a:lnTo>
                    <a:pt x="0" y="1"/>
                  </a:lnTo>
                  <a:lnTo>
                    <a:pt x="3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7" name="Freeform 6602"/>
            <p:cNvSpPr>
              <a:spLocks/>
            </p:cNvSpPr>
            <p:nvPr/>
          </p:nvSpPr>
          <p:spPr bwMode="auto">
            <a:xfrm>
              <a:off x="2625" y="2120"/>
              <a:ext cx="938" cy="4"/>
            </a:xfrm>
            <a:custGeom>
              <a:avLst/>
              <a:gdLst>
                <a:gd name="T0" fmla="*/ 69263 w 320"/>
                <a:gd name="T1" fmla="*/ 0 h 1"/>
                <a:gd name="T2" fmla="*/ 0 w 320"/>
                <a:gd name="T3" fmla="*/ 1024 h 1"/>
                <a:gd name="T4" fmla="*/ 0 w 320"/>
                <a:gd name="T5" fmla="*/ 0 h 1"/>
                <a:gd name="T6" fmla="*/ 69263 w 320"/>
                <a:gd name="T7" fmla="*/ 0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0"/>
                  </a:moveTo>
                  <a:lnTo>
                    <a:pt x="0" y="1"/>
                  </a:lnTo>
                  <a:lnTo>
                    <a:pt x="0" y="0"/>
                  </a:lnTo>
                  <a:lnTo>
                    <a:pt x="3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28" name="Rectangle 6603"/>
            <p:cNvSpPr>
              <a:spLocks noChangeArrowheads="1"/>
            </p:cNvSpPr>
            <p:nvPr/>
          </p:nvSpPr>
          <p:spPr bwMode="auto">
            <a:xfrm>
              <a:off x="2625" y="2120"/>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29" name="Freeform 6604"/>
            <p:cNvSpPr>
              <a:spLocks/>
            </p:cNvSpPr>
            <p:nvPr/>
          </p:nvSpPr>
          <p:spPr bwMode="auto">
            <a:xfrm>
              <a:off x="2625" y="2678"/>
              <a:ext cx="938" cy="4"/>
            </a:xfrm>
            <a:custGeom>
              <a:avLst/>
              <a:gdLst>
                <a:gd name="T0" fmla="*/ 69263 w 320"/>
                <a:gd name="T1" fmla="*/ 1024 h 1"/>
                <a:gd name="T2" fmla="*/ 69263 w 320"/>
                <a:gd name="T3" fmla="*/ 0 h 1"/>
                <a:gd name="T4" fmla="*/ 0 w 320"/>
                <a:gd name="T5" fmla="*/ 1024 h 1"/>
                <a:gd name="T6" fmla="*/ 69263 w 320"/>
                <a:gd name="T7" fmla="*/ 1024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1"/>
                  </a:moveTo>
                  <a:lnTo>
                    <a:pt x="320" y="0"/>
                  </a:lnTo>
                  <a:lnTo>
                    <a:pt x="0" y="1"/>
                  </a:lnTo>
                  <a:lnTo>
                    <a:pt x="3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0" name="Freeform 6605"/>
            <p:cNvSpPr>
              <a:spLocks/>
            </p:cNvSpPr>
            <p:nvPr/>
          </p:nvSpPr>
          <p:spPr bwMode="auto">
            <a:xfrm>
              <a:off x="2625" y="2678"/>
              <a:ext cx="938" cy="4"/>
            </a:xfrm>
            <a:custGeom>
              <a:avLst/>
              <a:gdLst>
                <a:gd name="T0" fmla="*/ 69263 w 320"/>
                <a:gd name="T1" fmla="*/ 0 h 1"/>
                <a:gd name="T2" fmla="*/ 0 w 320"/>
                <a:gd name="T3" fmla="*/ 1024 h 1"/>
                <a:gd name="T4" fmla="*/ 0 w 320"/>
                <a:gd name="T5" fmla="*/ 0 h 1"/>
                <a:gd name="T6" fmla="*/ 69263 w 320"/>
                <a:gd name="T7" fmla="*/ 0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0"/>
                  </a:moveTo>
                  <a:lnTo>
                    <a:pt x="0" y="1"/>
                  </a:lnTo>
                  <a:lnTo>
                    <a:pt x="0" y="0"/>
                  </a:lnTo>
                  <a:lnTo>
                    <a:pt x="3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1" name="Rectangle 6606"/>
            <p:cNvSpPr>
              <a:spLocks noChangeArrowheads="1"/>
            </p:cNvSpPr>
            <p:nvPr/>
          </p:nvSpPr>
          <p:spPr bwMode="auto">
            <a:xfrm>
              <a:off x="2625" y="2678"/>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32" name="Freeform 6607"/>
            <p:cNvSpPr>
              <a:spLocks/>
            </p:cNvSpPr>
            <p:nvPr/>
          </p:nvSpPr>
          <p:spPr bwMode="auto">
            <a:xfrm>
              <a:off x="2625" y="2789"/>
              <a:ext cx="938" cy="4"/>
            </a:xfrm>
            <a:custGeom>
              <a:avLst/>
              <a:gdLst>
                <a:gd name="T0" fmla="*/ 69263 w 320"/>
                <a:gd name="T1" fmla="*/ 1024 h 1"/>
                <a:gd name="T2" fmla="*/ 69263 w 320"/>
                <a:gd name="T3" fmla="*/ 0 h 1"/>
                <a:gd name="T4" fmla="*/ 0 w 320"/>
                <a:gd name="T5" fmla="*/ 1024 h 1"/>
                <a:gd name="T6" fmla="*/ 69263 w 320"/>
                <a:gd name="T7" fmla="*/ 1024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1"/>
                  </a:moveTo>
                  <a:lnTo>
                    <a:pt x="320" y="0"/>
                  </a:lnTo>
                  <a:lnTo>
                    <a:pt x="0" y="1"/>
                  </a:lnTo>
                  <a:lnTo>
                    <a:pt x="3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3" name="Freeform 6608"/>
            <p:cNvSpPr>
              <a:spLocks/>
            </p:cNvSpPr>
            <p:nvPr/>
          </p:nvSpPr>
          <p:spPr bwMode="auto">
            <a:xfrm>
              <a:off x="2625" y="2789"/>
              <a:ext cx="938" cy="4"/>
            </a:xfrm>
            <a:custGeom>
              <a:avLst/>
              <a:gdLst>
                <a:gd name="T0" fmla="*/ 69263 w 320"/>
                <a:gd name="T1" fmla="*/ 0 h 1"/>
                <a:gd name="T2" fmla="*/ 0 w 320"/>
                <a:gd name="T3" fmla="*/ 1024 h 1"/>
                <a:gd name="T4" fmla="*/ 0 w 320"/>
                <a:gd name="T5" fmla="*/ 0 h 1"/>
                <a:gd name="T6" fmla="*/ 69263 w 320"/>
                <a:gd name="T7" fmla="*/ 0 h 1"/>
                <a:gd name="T8" fmla="*/ 0 60000 65536"/>
                <a:gd name="T9" fmla="*/ 0 60000 65536"/>
                <a:gd name="T10" fmla="*/ 0 60000 65536"/>
                <a:gd name="T11" fmla="*/ 0 60000 65536"/>
                <a:gd name="T12" fmla="*/ 0 w 320"/>
                <a:gd name="T13" fmla="*/ 0 h 1"/>
                <a:gd name="T14" fmla="*/ 320 w 320"/>
                <a:gd name="T15" fmla="*/ 1 h 1"/>
              </a:gdLst>
              <a:ahLst/>
              <a:cxnLst>
                <a:cxn ang="T8">
                  <a:pos x="T0" y="T1"/>
                </a:cxn>
                <a:cxn ang="T9">
                  <a:pos x="T2" y="T3"/>
                </a:cxn>
                <a:cxn ang="T10">
                  <a:pos x="T4" y="T5"/>
                </a:cxn>
                <a:cxn ang="T11">
                  <a:pos x="T6" y="T7"/>
                </a:cxn>
              </a:cxnLst>
              <a:rect l="T12" t="T13" r="T14" b="T15"/>
              <a:pathLst>
                <a:path w="320" h="1">
                  <a:moveTo>
                    <a:pt x="320" y="0"/>
                  </a:moveTo>
                  <a:lnTo>
                    <a:pt x="0" y="1"/>
                  </a:lnTo>
                  <a:lnTo>
                    <a:pt x="0" y="0"/>
                  </a:lnTo>
                  <a:lnTo>
                    <a:pt x="3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4" name="Rectangle 6609"/>
            <p:cNvSpPr>
              <a:spLocks noChangeArrowheads="1"/>
            </p:cNvSpPr>
            <p:nvPr/>
          </p:nvSpPr>
          <p:spPr bwMode="auto">
            <a:xfrm>
              <a:off x="2625" y="2789"/>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35" name="Freeform 6610"/>
            <p:cNvSpPr>
              <a:spLocks/>
            </p:cNvSpPr>
            <p:nvPr/>
          </p:nvSpPr>
          <p:spPr bwMode="auto">
            <a:xfrm>
              <a:off x="3678" y="2789"/>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6" name="Freeform 6611"/>
            <p:cNvSpPr>
              <a:spLocks/>
            </p:cNvSpPr>
            <p:nvPr/>
          </p:nvSpPr>
          <p:spPr bwMode="auto">
            <a:xfrm>
              <a:off x="3678" y="2789"/>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7" name="Rectangle 6612"/>
            <p:cNvSpPr>
              <a:spLocks noChangeArrowheads="1"/>
            </p:cNvSpPr>
            <p:nvPr/>
          </p:nvSpPr>
          <p:spPr bwMode="auto">
            <a:xfrm>
              <a:off x="3678" y="2789"/>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38" name="Freeform 6613"/>
            <p:cNvSpPr>
              <a:spLocks/>
            </p:cNvSpPr>
            <p:nvPr/>
          </p:nvSpPr>
          <p:spPr bwMode="auto">
            <a:xfrm>
              <a:off x="3678" y="2678"/>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39" name="Freeform 6614"/>
            <p:cNvSpPr>
              <a:spLocks/>
            </p:cNvSpPr>
            <p:nvPr/>
          </p:nvSpPr>
          <p:spPr bwMode="auto">
            <a:xfrm>
              <a:off x="3678" y="2678"/>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0" name="Rectangle 6615"/>
            <p:cNvSpPr>
              <a:spLocks noChangeArrowheads="1"/>
            </p:cNvSpPr>
            <p:nvPr/>
          </p:nvSpPr>
          <p:spPr bwMode="auto">
            <a:xfrm>
              <a:off x="3678" y="2678"/>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41" name="Freeform 6616"/>
            <p:cNvSpPr>
              <a:spLocks/>
            </p:cNvSpPr>
            <p:nvPr/>
          </p:nvSpPr>
          <p:spPr bwMode="auto">
            <a:xfrm>
              <a:off x="1472" y="2678"/>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2" name="Freeform 6617"/>
            <p:cNvSpPr>
              <a:spLocks/>
            </p:cNvSpPr>
            <p:nvPr/>
          </p:nvSpPr>
          <p:spPr bwMode="auto">
            <a:xfrm>
              <a:off x="1472" y="2678"/>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3" name="Rectangle 6618"/>
            <p:cNvSpPr>
              <a:spLocks noChangeArrowheads="1"/>
            </p:cNvSpPr>
            <p:nvPr/>
          </p:nvSpPr>
          <p:spPr bwMode="auto">
            <a:xfrm>
              <a:off x="1472" y="2678"/>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44" name="Freeform 6619"/>
            <p:cNvSpPr>
              <a:spLocks/>
            </p:cNvSpPr>
            <p:nvPr/>
          </p:nvSpPr>
          <p:spPr bwMode="auto">
            <a:xfrm>
              <a:off x="1472" y="2789"/>
              <a:ext cx="1038" cy="4"/>
            </a:xfrm>
            <a:custGeom>
              <a:avLst/>
              <a:gdLst>
                <a:gd name="T0" fmla="*/ 0 w 354"/>
                <a:gd name="T1" fmla="*/ 0 h 1"/>
                <a:gd name="T2" fmla="*/ 0 w 354"/>
                <a:gd name="T3" fmla="*/ 1024 h 1"/>
                <a:gd name="T4" fmla="*/ 76745 w 354"/>
                <a:gd name="T5" fmla="*/ 0 h 1"/>
                <a:gd name="T6" fmla="*/ 0 w 354"/>
                <a:gd name="T7" fmla="*/ 0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0"/>
                  </a:moveTo>
                  <a:lnTo>
                    <a:pt x="0" y="1"/>
                  </a:lnTo>
                  <a:lnTo>
                    <a:pt x="35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5" name="Freeform 6620"/>
            <p:cNvSpPr>
              <a:spLocks/>
            </p:cNvSpPr>
            <p:nvPr/>
          </p:nvSpPr>
          <p:spPr bwMode="auto">
            <a:xfrm>
              <a:off x="1472" y="2789"/>
              <a:ext cx="1038" cy="4"/>
            </a:xfrm>
            <a:custGeom>
              <a:avLst/>
              <a:gdLst>
                <a:gd name="T0" fmla="*/ 0 w 354"/>
                <a:gd name="T1" fmla="*/ 1024 h 1"/>
                <a:gd name="T2" fmla="*/ 76745 w 354"/>
                <a:gd name="T3" fmla="*/ 0 h 1"/>
                <a:gd name="T4" fmla="*/ 76745 w 354"/>
                <a:gd name="T5" fmla="*/ 1024 h 1"/>
                <a:gd name="T6" fmla="*/ 0 w 354"/>
                <a:gd name="T7" fmla="*/ 1024 h 1"/>
                <a:gd name="T8" fmla="*/ 0 60000 65536"/>
                <a:gd name="T9" fmla="*/ 0 60000 65536"/>
                <a:gd name="T10" fmla="*/ 0 60000 65536"/>
                <a:gd name="T11" fmla="*/ 0 60000 65536"/>
                <a:gd name="T12" fmla="*/ 0 w 354"/>
                <a:gd name="T13" fmla="*/ 0 h 1"/>
                <a:gd name="T14" fmla="*/ 354 w 354"/>
                <a:gd name="T15" fmla="*/ 1 h 1"/>
              </a:gdLst>
              <a:ahLst/>
              <a:cxnLst>
                <a:cxn ang="T8">
                  <a:pos x="T0" y="T1"/>
                </a:cxn>
                <a:cxn ang="T9">
                  <a:pos x="T2" y="T3"/>
                </a:cxn>
                <a:cxn ang="T10">
                  <a:pos x="T4" y="T5"/>
                </a:cxn>
                <a:cxn ang="T11">
                  <a:pos x="T6" y="T7"/>
                </a:cxn>
              </a:cxnLst>
              <a:rect l="T12" t="T13" r="T14" b="T15"/>
              <a:pathLst>
                <a:path w="354" h="1">
                  <a:moveTo>
                    <a:pt x="0" y="1"/>
                  </a:moveTo>
                  <a:lnTo>
                    <a:pt x="354" y="0"/>
                  </a:lnTo>
                  <a:lnTo>
                    <a:pt x="35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6" name="Rectangle 6621"/>
            <p:cNvSpPr>
              <a:spLocks noChangeArrowheads="1"/>
            </p:cNvSpPr>
            <p:nvPr/>
          </p:nvSpPr>
          <p:spPr bwMode="auto">
            <a:xfrm>
              <a:off x="1472" y="2789"/>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47" name="Freeform 6622"/>
            <p:cNvSpPr>
              <a:spLocks/>
            </p:cNvSpPr>
            <p:nvPr/>
          </p:nvSpPr>
          <p:spPr bwMode="auto">
            <a:xfrm>
              <a:off x="1472" y="1358"/>
              <a:ext cx="3244" cy="3"/>
            </a:xfrm>
            <a:custGeom>
              <a:avLst/>
              <a:gdLst>
                <a:gd name="T0" fmla="*/ 240094 w 1106"/>
                <a:gd name="T1" fmla="*/ 0 h 3"/>
                <a:gd name="T2" fmla="*/ 240094 w 1106"/>
                <a:gd name="T3" fmla="*/ 0 h 3"/>
                <a:gd name="T4" fmla="*/ 0 w 1106"/>
                <a:gd name="T5" fmla="*/ 0 h 3"/>
                <a:gd name="T6" fmla="*/ 240094 w 1106"/>
                <a:gd name="T7" fmla="*/ 0 h 3"/>
                <a:gd name="T8" fmla="*/ 0 60000 65536"/>
                <a:gd name="T9" fmla="*/ 0 60000 65536"/>
                <a:gd name="T10" fmla="*/ 0 60000 65536"/>
                <a:gd name="T11" fmla="*/ 0 60000 65536"/>
                <a:gd name="T12" fmla="*/ 0 w 1106"/>
                <a:gd name="T13" fmla="*/ 0 h 3"/>
                <a:gd name="T14" fmla="*/ 1106 w 1106"/>
                <a:gd name="T15" fmla="*/ 3 h 3"/>
              </a:gdLst>
              <a:ahLst/>
              <a:cxnLst>
                <a:cxn ang="T8">
                  <a:pos x="T0" y="T1"/>
                </a:cxn>
                <a:cxn ang="T9">
                  <a:pos x="T2" y="T3"/>
                </a:cxn>
                <a:cxn ang="T10">
                  <a:pos x="T4" y="T5"/>
                </a:cxn>
                <a:cxn ang="T11">
                  <a:pos x="T6" y="T7"/>
                </a:cxn>
              </a:cxnLst>
              <a:rect l="T12" t="T13" r="T14" b="T15"/>
              <a:pathLst>
                <a:path w="1106" h="3">
                  <a:moveTo>
                    <a:pt x="1106" y="0"/>
                  </a:moveTo>
                  <a:lnTo>
                    <a:pt x="1106" y="0"/>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48" name="Rectangle 6623"/>
            <p:cNvSpPr>
              <a:spLocks noChangeArrowheads="1"/>
            </p:cNvSpPr>
            <p:nvPr/>
          </p:nvSpPr>
          <p:spPr bwMode="auto">
            <a:xfrm>
              <a:off x="1472" y="1358"/>
              <a:ext cx="3244"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49" name="Rectangle 6624"/>
            <p:cNvSpPr>
              <a:spLocks noChangeArrowheads="1"/>
            </p:cNvSpPr>
            <p:nvPr/>
          </p:nvSpPr>
          <p:spPr bwMode="auto">
            <a:xfrm>
              <a:off x="1472" y="1358"/>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50" name="Freeform 6625"/>
            <p:cNvSpPr>
              <a:spLocks/>
            </p:cNvSpPr>
            <p:nvPr/>
          </p:nvSpPr>
          <p:spPr bwMode="auto">
            <a:xfrm>
              <a:off x="1472" y="1330"/>
              <a:ext cx="3244" cy="3"/>
            </a:xfrm>
            <a:custGeom>
              <a:avLst/>
              <a:gdLst>
                <a:gd name="T0" fmla="*/ 240094 w 1106"/>
                <a:gd name="T1" fmla="*/ 243 h 1"/>
                <a:gd name="T2" fmla="*/ 240094 w 1106"/>
                <a:gd name="T3" fmla="*/ 0 h 1"/>
                <a:gd name="T4" fmla="*/ 0 w 1106"/>
                <a:gd name="T5" fmla="*/ 243 h 1"/>
                <a:gd name="T6" fmla="*/ 240094 w 1106"/>
                <a:gd name="T7" fmla="*/ 243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1"/>
                  </a:moveTo>
                  <a:lnTo>
                    <a:pt x="1106" y="0"/>
                  </a:lnTo>
                  <a:lnTo>
                    <a:pt x="0" y="1"/>
                  </a:lnTo>
                  <a:lnTo>
                    <a:pt x="110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1" name="Freeform 6626"/>
            <p:cNvSpPr>
              <a:spLocks/>
            </p:cNvSpPr>
            <p:nvPr/>
          </p:nvSpPr>
          <p:spPr bwMode="auto">
            <a:xfrm>
              <a:off x="1472" y="1330"/>
              <a:ext cx="3244" cy="3"/>
            </a:xfrm>
            <a:custGeom>
              <a:avLst/>
              <a:gdLst>
                <a:gd name="T0" fmla="*/ 240094 w 1106"/>
                <a:gd name="T1" fmla="*/ 0 h 1"/>
                <a:gd name="T2" fmla="*/ 0 w 1106"/>
                <a:gd name="T3" fmla="*/ 243 h 1"/>
                <a:gd name="T4" fmla="*/ 0 w 1106"/>
                <a:gd name="T5" fmla="*/ 0 h 1"/>
                <a:gd name="T6" fmla="*/ 240094 w 1106"/>
                <a:gd name="T7" fmla="*/ 0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0"/>
                  </a:moveTo>
                  <a:lnTo>
                    <a:pt x="0" y="1"/>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2" name="Rectangle 6627"/>
            <p:cNvSpPr>
              <a:spLocks noChangeArrowheads="1"/>
            </p:cNvSpPr>
            <p:nvPr/>
          </p:nvSpPr>
          <p:spPr bwMode="auto">
            <a:xfrm>
              <a:off x="1472" y="1330"/>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53" name="Freeform 6628"/>
            <p:cNvSpPr>
              <a:spLocks/>
            </p:cNvSpPr>
            <p:nvPr/>
          </p:nvSpPr>
          <p:spPr bwMode="auto">
            <a:xfrm>
              <a:off x="1472" y="1632"/>
              <a:ext cx="3244" cy="3"/>
            </a:xfrm>
            <a:custGeom>
              <a:avLst/>
              <a:gdLst>
                <a:gd name="T0" fmla="*/ 240094 w 1106"/>
                <a:gd name="T1" fmla="*/ 243 h 1"/>
                <a:gd name="T2" fmla="*/ 240094 w 1106"/>
                <a:gd name="T3" fmla="*/ 0 h 1"/>
                <a:gd name="T4" fmla="*/ 0 w 1106"/>
                <a:gd name="T5" fmla="*/ 243 h 1"/>
                <a:gd name="T6" fmla="*/ 240094 w 1106"/>
                <a:gd name="T7" fmla="*/ 243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1"/>
                  </a:moveTo>
                  <a:lnTo>
                    <a:pt x="1106" y="0"/>
                  </a:lnTo>
                  <a:lnTo>
                    <a:pt x="0" y="1"/>
                  </a:lnTo>
                  <a:lnTo>
                    <a:pt x="110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4" name="Freeform 6629"/>
            <p:cNvSpPr>
              <a:spLocks/>
            </p:cNvSpPr>
            <p:nvPr/>
          </p:nvSpPr>
          <p:spPr bwMode="auto">
            <a:xfrm>
              <a:off x="1472" y="1632"/>
              <a:ext cx="3244" cy="3"/>
            </a:xfrm>
            <a:custGeom>
              <a:avLst/>
              <a:gdLst>
                <a:gd name="T0" fmla="*/ 240094 w 1106"/>
                <a:gd name="T1" fmla="*/ 0 h 1"/>
                <a:gd name="T2" fmla="*/ 0 w 1106"/>
                <a:gd name="T3" fmla="*/ 243 h 1"/>
                <a:gd name="T4" fmla="*/ 0 w 1106"/>
                <a:gd name="T5" fmla="*/ 0 h 1"/>
                <a:gd name="T6" fmla="*/ 240094 w 1106"/>
                <a:gd name="T7" fmla="*/ 0 h 1"/>
                <a:gd name="T8" fmla="*/ 0 60000 65536"/>
                <a:gd name="T9" fmla="*/ 0 60000 65536"/>
                <a:gd name="T10" fmla="*/ 0 60000 65536"/>
                <a:gd name="T11" fmla="*/ 0 60000 65536"/>
                <a:gd name="T12" fmla="*/ 0 w 1106"/>
                <a:gd name="T13" fmla="*/ 0 h 1"/>
                <a:gd name="T14" fmla="*/ 1106 w 1106"/>
                <a:gd name="T15" fmla="*/ 1 h 1"/>
              </a:gdLst>
              <a:ahLst/>
              <a:cxnLst>
                <a:cxn ang="T8">
                  <a:pos x="T0" y="T1"/>
                </a:cxn>
                <a:cxn ang="T9">
                  <a:pos x="T2" y="T3"/>
                </a:cxn>
                <a:cxn ang="T10">
                  <a:pos x="T4" y="T5"/>
                </a:cxn>
                <a:cxn ang="T11">
                  <a:pos x="T6" y="T7"/>
                </a:cxn>
              </a:cxnLst>
              <a:rect l="T12" t="T13" r="T14" b="T15"/>
              <a:pathLst>
                <a:path w="1106" h="1">
                  <a:moveTo>
                    <a:pt x="1106" y="0"/>
                  </a:moveTo>
                  <a:lnTo>
                    <a:pt x="0" y="1"/>
                  </a:lnTo>
                  <a:lnTo>
                    <a:pt x="0" y="0"/>
                  </a:lnTo>
                  <a:lnTo>
                    <a:pt x="1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5" name="Rectangle 6630"/>
            <p:cNvSpPr>
              <a:spLocks noChangeArrowheads="1"/>
            </p:cNvSpPr>
            <p:nvPr/>
          </p:nvSpPr>
          <p:spPr bwMode="auto">
            <a:xfrm>
              <a:off x="1472" y="1632"/>
              <a:ext cx="3244" cy="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56" name="Rectangle 6631"/>
            <p:cNvSpPr>
              <a:spLocks noChangeArrowheads="1"/>
            </p:cNvSpPr>
            <p:nvPr/>
          </p:nvSpPr>
          <p:spPr bwMode="auto">
            <a:xfrm>
              <a:off x="3136" y="2304"/>
              <a:ext cx="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57" name="Freeform 6637"/>
            <p:cNvSpPr>
              <a:spLocks/>
            </p:cNvSpPr>
            <p:nvPr/>
          </p:nvSpPr>
          <p:spPr bwMode="auto">
            <a:xfrm>
              <a:off x="2437" y="3718"/>
              <a:ext cx="590" cy="7"/>
            </a:xfrm>
            <a:custGeom>
              <a:avLst/>
              <a:gdLst>
                <a:gd name="T0" fmla="*/ 0 w 201"/>
                <a:gd name="T1" fmla="*/ 0 h 2"/>
                <a:gd name="T2" fmla="*/ 0 w 201"/>
                <a:gd name="T3" fmla="*/ 1029 h 2"/>
                <a:gd name="T4" fmla="*/ 43804 w 201"/>
                <a:gd name="T5" fmla="*/ 0 h 2"/>
                <a:gd name="T6" fmla="*/ 0 w 201"/>
                <a:gd name="T7" fmla="*/ 0 h 2"/>
                <a:gd name="T8" fmla="*/ 0 60000 65536"/>
                <a:gd name="T9" fmla="*/ 0 60000 65536"/>
                <a:gd name="T10" fmla="*/ 0 60000 65536"/>
                <a:gd name="T11" fmla="*/ 0 60000 65536"/>
                <a:gd name="T12" fmla="*/ 0 w 201"/>
                <a:gd name="T13" fmla="*/ 0 h 2"/>
                <a:gd name="T14" fmla="*/ 201 w 201"/>
                <a:gd name="T15" fmla="*/ 2 h 2"/>
              </a:gdLst>
              <a:ahLst/>
              <a:cxnLst>
                <a:cxn ang="T8">
                  <a:pos x="T0" y="T1"/>
                </a:cxn>
                <a:cxn ang="T9">
                  <a:pos x="T2" y="T3"/>
                </a:cxn>
                <a:cxn ang="T10">
                  <a:pos x="T4" y="T5"/>
                </a:cxn>
                <a:cxn ang="T11">
                  <a:pos x="T6" y="T7"/>
                </a:cxn>
              </a:cxnLst>
              <a:rect l="T12" t="T13" r="T14" b="T15"/>
              <a:pathLst>
                <a:path w="201" h="2">
                  <a:moveTo>
                    <a:pt x="0" y="0"/>
                  </a:moveTo>
                  <a:lnTo>
                    <a:pt x="0" y="2"/>
                  </a:lnTo>
                  <a:lnTo>
                    <a:pt x="20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8" name="Freeform 6638"/>
            <p:cNvSpPr>
              <a:spLocks/>
            </p:cNvSpPr>
            <p:nvPr/>
          </p:nvSpPr>
          <p:spPr bwMode="auto">
            <a:xfrm>
              <a:off x="2437" y="3718"/>
              <a:ext cx="590" cy="7"/>
            </a:xfrm>
            <a:custGeom>
              <a:avLst/>
              <a:gdLst>
                <a:gd name="T0" fmla="*/ 0 w 201"/>
                <a:gd name="T1" fmla="*/ 1029 h 2"/>
                <a:gd name="T2" fmla="*/ 43804 w 201"/>
                <a:gd name="T3" fmla="*/ 0 h 2"/>
                <a:gd name="T4" fmla="*/ 43804 w 201"/>
                <a:gd name="T5" fmla="*/ 1029 h 2"/>
                <a:gd name="T6" fmla="*/ 0 w 201"/>
                <a:gd name="T7" fmla="*/ 1029 h 2"/>
                <a:gd name="T8" fmla="*/ 0 60000 65536"/>
                <a:gd name="T9" fmla="*/ 0 60000 65536"/>
                <a:gd name="T10" fmla="*/ 0 60000 65536"/>
                <a:gd name="T11" fmla="*/ 0 60000 65536"/>
                <a:gd name="T12" fmla="*/ 0 w 201"/>
                <a:gd name="T13" fmla="*/ 0 h 2"/>
                <a:gd name="T14" fmla="*/ 201 w 201"/>
                <a:gd name="T15" fmla="*/ 2 h 2"/>
              </a:gdLst>
              <a:ahLst/>
              <a:cxnLst>
                <a:cxn ang="T8">
                  <a:pos x="T0" y="T1"/>
                </a:cxn>
                <a:cxn ang="T9">
                  <a:pos x="T2" y="T3"/>
                </a:cxn>
                <a:cxn ang="T10">
                  <a:pos x="T4" y="T5"/>
                </a:cxn>
                <a:cxn ang="T11">
                  <a:pos x="T6" y="T7"/>
                </a:cxn>
              </a:cxnLst>
              <a:rect l="T12" t="T13" r="T14" b="T15"/>
              <a:pathLst>
                <a:path w="201" h="2">
                  <a:moveTo>
                    <a:pt x="0" y="2"/>
                  </a:moveTo>
                  <a:lnTo>
                    <a:pt x="201" y="0"/>
                  </a:lnTo>
                  <a:lnTo>
                    <a:pt x="20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59" name="Rectangle 6639"/>
            <p:cNvSpPr>
              <a:spLocks noChangeArrowheads="1"/>
            </p:cNvSpPr>
            <p:nvPr/>
          </p:nvSpPr>
          <p:spPr bwMode="auto">
            <a:xfrm>
              <a:off x="2437" y="3718"/>
              <a:ext cx="590" cy="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60" name="Freeform 6640"/>
            <p:cNvSpPr>
              <a:spLocks/>
            </p:cNvSpPr>
            <p:nvPr/>
          </p:nvSpPr>
          <p:spPr bwMode="auto">
            <a:xfrm>
              <a:off x="3097" y="3694"/>
              <a:ext cx="12" cy="28"/>
            </a:xfrm>
            <a:custGeom>
              <a:avLst/>
              <a:gdLst>
                <a:gd name="T0" fmla="*/ 972 w 4"/>
                <a:gd name="T1" fmla="*/ 4204 h 8"/>
                <a:gd name="T2" fmla="*/ 486 w 4"/>
                <a:gd name="T3" fmla="*/ 4204 h 8"/>
                <a:gd name="T4" fmla="*/ 0 w 4"/>
                <a:gd name="T5" fmla="*/ 0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8"/>
                  </a:lnTo>
                  <a:lnTo>
                    <a:pt x="0" y="0"/>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1" name="Freeform 6641"/>
            <p:cNvSpPr>
              <a:spLocks/>
            </p:cNvSpPr>
            <p:nvPr/>
          </p:nvSpPr>
          <p:spPr bwMode="auto">
            <a:xfrm>
              <a:off x="3091" y="3694"/>
              <a:ext cx="12" cy="28"/>
            </a:xfrm>
            <a:custGeom>
              <a:avLst/>
              <a:gdLst>
                <a:gd name="T0" fmla="*/ 972 w 4"/>
                <a:gd name="T1" fmla="*/ 4204 h 8"/>
                <a:gd name="T2" fmla="*/ 486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2" name="Freeform 6642"/>
            <p:cNvSpPr>
              <a:spLocks/>
            </p:cNvSpPr>
            <p:nvPr/>
          </p:nvSpPr>
          <p:spPr bwMode="auto">
            <a:xfrm>
              <a:off x="3091" y="3694"/>
              <a:ext cx="18" cy="28"/>
            </a:xfrm>
            <a:custGeom>
              <a:avLst/>
              <a:gdLst>
                <a:gd name="T0" fmla="*/ 1458 w 6"/>
                <a:gd name="T1" fmla="*/ 4204 h 8"/>
                <a:gd name="T2" fmla="*/ 972 w 6"/>
                <a:gd name="T3" fmla="*/ 4204 h 8"/>
                <a:gd name="T4" fmla="*/ 0 w 6"/>
                <a:gd name="T5" fmla="*/ 602 h 8"/>
                <a:gd name="T6" fmla="*/ 486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2"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63" name="Freeform 6643"/>
            <p:cNvSpPr>
              <a:spLocks/>
            </p:cNvSpPr>
            <p:nvPr/>
          </p:nvSpPr>
          <p:spPr bwMode="auto">
            <a:xfrm>
              <a:off x="3068" y="3680"/>
              <a:ext cx="29" cy="17"/>
            </a:xfrm>
            <a:custGeom>
              <a:avLst/>
              <a:gdLst>
                <a:gd name="T0" fmla="*/ 2053 w 10"/>
                <a:gd name="T1" fmla="*/ 1884 h 5"/>
                <a:gd name="T2" fmla="*/ 1633 w 10"/>
                <a:gd name="T3" fmla="*/ 2278 h 5"/>
                <a:gd name="T4" fmla="*/ 0 w 10"/>
                <a:gd name="T5" fmla="*/ 0 h 5"/>
                <a:gd name="T6" fmla="*/ 2053 w 10"/>
                <a:gd name="T7" fmla="*/ 1884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10" y="4"/>
                  </a:moveTo>
                  <a:lnTo>
                    <a:pt x="8" y="5"/>
                  </a:ln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4" name="Freeform 6644"/>
            <p:cNvSpPr>
              <a:spLocks/>
            </p:cNvSpPr>
            <p:nvPr/>
          </p:nvSpPr>
          <p:spPr bwMode="auto">
            <a:xfrm>
              <a:off x="3068" y="3680"/>
              <a:ext cx="23" cy="17"/>
            </a:xfrm>
            <a:custGeom>
              <a:avLst/>
              <a:gdLst>
                <a:gd name="T0" fmla="*/ 1570 w 8"/>
                <a:gd name="T1" fmla="*/ 2278 h 5"/>
                <a:gd name="T2" fmla="*/ 0 w 8"/>
                <a:gd name="T3" fmla="*/ 0 h 5"/>
                <a:gd name="T4" fmla="*/ 0 w 8"/>
                <a:gd name="T5" fmla="*/ 949 h 5"/>
                <a:gd name="T6" fmla="*/ 1570 w 8"/>
                <a:gd name="T7" fmla="*/ 2278 h 5"/>
                <a:gd name="T8" fmla="*/ 0 60000 65536"/>
                <a:gd name="T9" fmla="*/ 0 60000 65536"/>
                <a:gd name="T10" fmla="*/ 0 60000 65536"/>
                <a:gd name="T11" fmla="*/ 0 60000 65536"/>
                <a:gd name="T12" fmla="*/ 0 w 8"/>
                <a:gd name="T13" fmla="*/ 0 h 5"/>
                <a:gd name="T14" fmla="*/ 8 w 8"/>
                <a:gd name="T15" fmla="*/ 5 h 5"/>
              </a:gdLst>
              <a:ahLst/>
              <a:cxnLst>
                <a:cxn ang="T8">
                  <a:pos x="T0" y="T1"/>
                </a:cxn>
                <a:cxn ang="T9">
                  <a:pos x="T2" y="T3"/>
                </a:cxn>
                <a:cxn ang="T10">
                  <a:pos x="T4" y="T5"/>
                </a:cxn>
                <a:cxn ang="T11">
                  <a:pos x="T6" y="T7"/>
                </a:cxn>
              </a:cxnLst>
              <a:rect l="T12" t="T13" r="T14" b="T15"/>
              <a:pathLst>
                <a:path w="8" h="5">
                  <a:moveTo>
                    <a:pt x="8" y="5"/>
                  </a:moveTo>
                  <a:lnTo>
                    <a:pt x="0" y="0"/>
                  </a:lnTo>
                  <a:lnTo>
                    <a:pt x="0" y="2"/>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5" name="Freeform 6645"/>
            <p:cNvSpPr>
              <a:spLocks/>
            </p:cNvSpPr>
            <p:nvPr/>
          </p:nvSpPr>
          <p:spPr bwMode="auto">
            <a:xfrm>
              <a:off x="3068" y="3680"/>
              <a:ext cx="29" cy="17"/>
            </a:xfrm>
            <a:custGeom>
              <a:avLst/>
              <a:gdLst>
                <a:gd name="T0" fmla="*/ 2053 w 10"/>
                <a:gd name="T1" fmla="*/ 1884 h 5"/>
                <a:gd name="T2" fmla="*/ 1633 w 10"/>
                <a:gd name="T3" fmla="*/ 2278 h 5"/>
                <a:gd name="T4" fmla="*/ 0 w 10"/>
                <a:gd name="T5" fmla="*/ 949 h 5"/>
                <a:gd name="T6" fmla="*/ 0 w 10"/>
                <a:gd name="T7" fmla="*/ 0 h 5"/>
                <a:gd name="T8" fmla="*/ 2053 w 10"/>
                <a:gd name="T9" fmla="*/ 1884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10" y="4"/>
                  </a:moveTo>
                  <a:lnTo>
                    <a:pt x="8" y="5"/>
                  </a:lnTo>
                  <a:lnTo>
                    <a:pt x="0" y="2"/>
                  </a:lnTo>
                  <a:lnTo>
                    <a:pt x="0" y="0"/>
                  </a:lnTo>
                  <a:lnTo>
                    <a:pt x="1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66" name="Freeform 6646"/>
            <p:cNvSpPr>
              <a:spLocks/>
            </p:cNvSpPr>
            <p:nvPr/>
          </p:nvSpPr>
          <p:spPr bwMode="auto">
            <a:xfrm>
              <a:off x="3038" y="3680"/>
              <a:ext cx="30" cy="14"/>
            </a:xfrm>
            <a:custGeom>
              <a:avLst/>
              <a:gdLst>
                <a:gd name="T0" fmla="*/ 2430 w 10"/>
                <a:gd name="T1" fmla="*/ 0 h 4"/>
                <a:gd name="T2" fmla="*/ 2430 w 10"/>
                <a:gd name="T3" fmla="*/ 1029 h 4"/>
                <a:gd name="T4" fmla="*/ 0 w 10"/>
                <a:gd name="T5" fmla="*/ 2107 h 4"/>
                <a:gd name="T6" fmla="*/ 2430 w 10"/>
                <a:gd name="T7" fmla="*/ 0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10" y="0"/>
                  </a:moveTo>
                  <a:lnTo>
                    <a:pt x="10" y="2"/>
                  </a:lnTo>
                  <a:lnTo>
                    <a:pt x="0"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7" name="Freeform 6647"/>
            <p:cNvSpPr>
              <a:spLocks/>
            </p:cNvSpPr>
            <p:nvPr/>
          </p:nvSpPr>
          <p:spPr bwMode="auto">
            <a:xfrm>
              <a:off x="3038" y="3687"/>
              <a:ext cx="30" cy="10"/>
            </a:xfrm>
            <a:custGeom>
              <a:avLst/>
              <a:gdLst>
                <a:gd name="T0" fmla="*/ 2430 w 10"/>
                <a:gd name="T1" fmla="*/ 0 h 3"/>
                <a:gd name="T2" fmla="*/ 0 w 10"/>
                <a:gd name="T3" fmla="*/ 857 h 3"/>
                <a:gd name="T4" fmla="*/ 243 w 10"/>
                <a:gd name="T5" fmla="*/ 1223 h 3"/>
                <a:gd name="T6" fmla="*/ 2430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0" y="2"/>
                  </a:lnTo>
                  <a:lnTo>
                    <a:pt x="1"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68" name="Freeform 6648"/>
            <p:cNvSpPr>
              <a:spLocks/>
            </p:cNvSpPr>
            <p:nvPr/>
          </p:nvSpPr>
          <p:spPr bwMode="auto">
            <a:xfrm>
              <a:off x="3038" y="3680"/>
              <a:ext cx="30" cy="17"/>
            </a:xfrm>
            <a:custGeom>
              <a:avLst/>
              <a:gdLst>
                <a:gd name="T0" fmla="*/ 2430 w 10"/>
                <a:gd name="T1" fmla="*/ 0 h 5"/>
                <a:gd name="T2" fmla="*/ 2430 w 10"/>
                <a:gd name="T3" fmla="*/ 949 h 5"/>
                <a:gd name="T4" fmla="*/ 243 w 10"/>
                <a:gd name="T5" fmla="*/ 2278 h 5"/>
                <a:gd name="T6" fmla="*/ 0 w 10"/>
                <a:gd name="T7" fmla="*/ 1884 h 5"/>
                <a:gd name="T8" fmla="*/ 2430 w 10"/>
                <a:gd name="T9" fmla="*/ 0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10" y="0"/>
                  </a:moveTo>
                  <a:lnTo>
                    <a:pt x="10" y="2"/>
                  </a:lnTo>
                  <a:lnTo>
                    <a:pt x="1" y="5"/>
                  </a:lnTo>
                  <a:lnTo>
                    <a:pt x="0" y="4"/>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69" name="Freeform 6649"/>
            <p:cNvSpPr>
              <a:spLocks/>
            </p:cNvSpPr>
            <p:nvPr/>
          </p:nvSpPr>
          <p:spPr bwMode="auto">
            <a:xfrm>
              <a:off x="3027" y="3694"/>
              <a:ext cx="14" cy="28"/>
            </a:xfrm>
            <a:custGeom>
              <a:avLst/>
              <a:gdLst>
                <a:gd name="T0" fmla="*/ 683 w 5"/>
                <a:gd name="T1" fmla="*/ 0 h 8"/>
                <a:gd name="T2" fmla="*/ 854 w 5"/>
                <a:gd name="T3" fmla="*/ 602 h 8"/>
                <a:gd name="T4" fmla="*/ 0 w 5"/>
                <a:gd name="T5" fmla="*/ 4204 h 8"/>
                <a:gd name="T6" fmla="*/ 683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4" y="0"/>
                  </a:moveTo>
                  <a:lnTo>
                    <a:pt x="5" y="1"/>
                  </a:lnTo>
                  <a:lnTo>
                    <a:pt x="0"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0" name="Freeform 6650"/>
            <p:cNvSpPr>
              <a:spLocks/>
            </p:cNvSpPr>
            <p:nvPr/>
          </p:nvSpPr>
          <p:spPr bwMode="auto">
            <a:xfrm>
              <a:off x="3027" y="3697"/>
              <a:ext cx="14" cy="25"/>
            </a:xfrm>
            <a:custGeom>
              <a:avLst/>
              <a:gdLst>
                <a:gd name="T0" fmla="*/ 854 w 5"/>
                <a:gd name="T1" fmla="*/ 0 h 7"/>
                <a:gd name="T2" fmla="*/ 0 w 5"/>
                <a:gd name="T3" fmla="*/ 4057 h 7"/>
                <a:gd name="T4" fmla="*/ 174 w 5"/>
                <a:gd name="T5" fmla="*/ 4057 h 7"/>
                <a:gd name="T6" fmla="*/ 854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0" y="7"/>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1" name="Freeform 6651"/>
            <p:cNvSpPr>
              <a:spLocks/>
            </p:cNvSpPr>
            <p:nvPr/>
          </p:nvSpPr>
          <p:spPr bwMode="auto">
            <a:xfrm>
              <a:off x="3027" y="3694"/>
              <a:ext cx="14" cy="28"/>
            </a:xfrm>
            <a:custGeom>
              <a:avLst/>
              <a:gdLst>
                <a:gd name="T0" fmla="*/ 683 w 5"/>
                <a:gd name="T1" fmla="*/ 0 h 8"/>
                <a:gd name="T2" fmla="*/ 854 w 5"/>
                <a:gd name="T3" fmla="*/ 602 h 8"/>
                <a:gd name="T4" fmla="*/ 174 w 5"/>
                <a:gd name="T5" fmla="*/ 4204 h 8"/>
                <a:gd name="T6" fmla="*/ 0 w 5"/>
                <a:gd name="T7" fmla="*/ 4204 h 8"/>
                <a:gd name="T8" fmla="*/ 683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4" y="0"/>
                  </a:moveTo>
                  <a:lnTo>
                    <a:pt x="5" y="1"/>
                  </a:lnTo>
                  <a:lnTo>
                    <a:pt x="1" y="8"/>
                  </a:lnTo>
                  <a:lnTo>
                    <a:pt x="0" y="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72" name="Freeform 6652"/>
            <p:cNvSpPr>
              <a:spLocks/>
            </p:cNvSpPr>
            <p:nvPr/>
          </p:nvSpPr>
          <p:spPr bwMode="auto">
            <a:xfrm>
              <a:off x="3103" y="3722"/>
              <a:ext cx="12" cy="27"/>
            </a:xfrm>
            <a:custGeom>
              <a:avLst/>
              <a:gdLst>
                <a:gd name="T0" fmla="*/ 0 w 4"/>
                <a:gd name="T1" fmla="*/ 0 h 8"/>
                <a:gd name="T2" fmla="*/ 486 w 4"/>
                <a:gd name="T3" fmla="*/ 0 h 8"/>
                <a:gd name="T4" fmla="*/ 972 w 4"/>
                <a:gd name="T5" fmla="*/ 3497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3" name="Freeform 6653"/>
            <p:cNvSpPr>
              <a:spLocks/>
            </p:cNvSpPr>
            <p:nvPr/>
          </p:nvSpPr>
          <p:spPr bwMode="auto">
            <a:xfrm>
              <a:off x="3109" y="3722"/>
              <a:ext cx="8" cy="27"/>
            </a:xfrm>
            <a:custGeom>
              <a:avLst/>
              <a:gdLst>
                <a:gd name="T0" fmla="*/ 0 w 3"/>
                <a:gd name="T1" fmla="*/ 0 h 8"/>
                <a:gd name="T2" fmla="*/ 248 w 3"/>
                <a:gd name="T3" fmla="*/ 3497 h 8"/>
                <a:gd name="T4" fmla="*/ 397 w 3"/>
                <a:gd name="T5" fmla="*/ 3108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4" name="Freeform 6654"/>
            <p:cNvSpPr>
              <a:spLocks/>
            </p:cNvSpPr>
            <p:nvPr/>
          </p:nvSpPr>
          <p:spPr bwMode="auto">
            <a:xfrm>
              <a:off x="3103" y="3722"/>
              <a:ext cx="14" cy="27"/>
            </a:xfrm>
            <a:custGeom>
              <a:avLst/>
              <a:gdLst>
                <a:gd name="T0" fmla="*/ 0 w 5"/>
                <a:gd name="T1" fmla="*/ 0 h 8"/>
                <a:gd name="T2" fmla="*/ 375 w 5"/>
                <a:gd name="T3" fmla="*/ 0 h 8"/>
                <a:gd name="T4" fmla="*/ 854 w 5"/>
                <a:gd name="T5" fmla="*/ 3108 h 8"/>
                <a:gd name="T6" fmla="*/ 683 w 5"/>
                <a:gd name="T7" fmla="*/ 3497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75" name="Freeform 6655"/>
            <p:cNvSpPr>
              <a:spLocks/>
            </p:cNvSpPr>
            <p:nvPr/>
          </p:nvSpPr>
          <p:spPr bwMode="auto">
            <a:xfrm>
              <a:off x="3115" y="3746"/>
              <a:ext cx="29" cy="14"/>
            </a:xfrm>
            <a:custGeom>
              <a:avLst/>
              <a:gdLst>
                <a:gd name="T0" fmla="*/ 0 w 10"/>
                <a:gd name="T1" fmla="*/ 602 h 4"/>
                <a:gd name="T2" fmla="*/ 218 w 10"/>
                <a:gd name="T3" fmla="*/ 0 h 4"/>
                <a:gd name="T4" fmla="*/ 2053 w 10"/>
                <a:gd name="T5" fmla="*/ 2107 h 4"/>
                <a:gd name="T6" fmla="*/ 0 w 10"/>
                <a:gd name="T7" fmla="*/ 602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1"/>
                  </a:moveTo>
                  <a:lnTo>
                    <a:pt x="1" y="0"/>
                  </a:lnTo>
                  <a:lnTo>
                    <a:pt x="10"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6" name="Freeform 6656"/>
            <p:cNvSpPr>
              <a:spLocks/>
            </p:cNvSpPr>
            <p:nvPr/>
          </p:nvSpPr>
          <p:spPr bwMode="auto">
            <a:xfrm>
              <a:off x="3117" y="3746"/>
              <a:ext cx="27" cy="14"/>
            </a:xfrm>
            <a:custGeom>
              <a:avLst/>
              <a:gdLst>
                <a:gd name="T0" fmla="*/ 0 w 9"/>
                <a:gd name="T1" fmla="*/ 0 h 4"/>
                <a:gd name="T2" fmla="*/ 2187 w 9"/>
                <a:gd name="T3" fmla="*/ 2107 h 4"/>
                <a:gd name="T4" fmla="*/ 2187 w 9"/>
                <a:gd name="T5" fmla="*/ 1509 h 4"/>
                <a:gd name="T6" fmla="*/ 0 w 9"/>
                <a:gd name="T7" fmla="*/ 0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0" y="0"/>
                  </a:moveTo>
                  <a:lnTo>
                    <a:pt x="9" y="4"/>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7" name="Freeform 6657"/>
            <p:cNvSpPr>
              <a:spLocks/>
            </p:cNvSpPr>
            <p:nvPr/>
          </p:nvSpPr>
          <p:spPr bwMode="auto">
            <a:xfrm>
              <a:off x="3115" y="3746"/>
              <a:ext cx="29" cy="14"/>
            </a:xfrm>
            <a:custGeom>
              <a:avLst/>
              <a:gdLst>
                <a:gd name="T0" fmla="*/ 0 w 10"/>
                <a:gd name="T1" fmla="*/ 602 h 4"/>
                <a:gd name="T2" fmla="*/ 218 w 10"/>
                <a:gd name="T3" fmla="*/ 0 h 4"/>
                <a:gd name="T4" fmla="*/ 2053 w 10"/>
                <a:gd name="T5" fmla="*/ 1509 h 4"/>
                <a:gd name="T6" fmla="*/ 2053 w 10"/>
                <a:gd name="T7" fmla="*/ 2107 h 4"/>
                <a:gd name="T8" fmla="*/ 0 w 10"/>
                <a:gd name="T9" fmla="*/ 602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1"/>
                  </a:moveTo>
                  <a:lnTo>
                    <a:pt x="1" y="0"/>
                  </a:lnTo>
                  <a:lnTo>
                    <a:pt x="10" y="3"/>
                  </a:lnTo>
                  <a:lnTo>
                    <a:pt x="10" y="4"/>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78" name="Freeform 6658"/>
            <p:cNvSpPr>
              <a:spLocks/>
            </p:cNvSpPr>
            <p:nvPr/>
          </p:nvSpPr>
          <p:spPr bwMode="auto">
            <a:xfrm>
              <a:off x="3144" y="3749"/>
              <a:ext cx="29" cy="11"/>
            </a:xfrm>
            <a:custGeom>
              <a:avLst/>
              <a:gdLst>
                <a:gd name="T0" fmla="*/ 0 w 10"/>
                <a:gd name="T1" fmla="*/ 1976 h 3"/>
                <a:gd name="T2" fmla="*/ 0 w 10"/>
                <a:gd name="T3" fmla="*/ 1276 h 3"/>
                <a:gd name="T4" fmla="*/ 2053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0" y="2"/>
                  </a:lnTo>
                  <a:lnTo>
                    <a:pt x="1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79" name="Freeform 6659"/>
            <p:cNvSpPr>
              <a:spLocks/>
            </p:cNvSpPr>
            <p:nvPr/>
          </p:nvSpPr>
          <p:spPr bwMode="auto">
            <a:xfrm>
              <a:off x="3144" y="3746"/>
              <a:ext cx="29" cy="10"/>
            </a:xfrm>
            <a:custGeom>
              <a:avLst/>
              <a:gdLst>
                <a:gd name="T0" fmla="*/ 0 w 10"/>
                <a:gd name="T1" fmla="*/ 1223 h 3"/>
                <a:gd name="T2" fmla="*/ 2053 w 10"/>
                <a:gd name="T3" fmla="*/ 367 h 3"/>
                <a:gd name="T4" fmla="*/ 1833 w 10"/>
                <a:gd name="T5" fmla="*/ 0 h 3"/>
                <a:gd name="T6" fmla="*/ 0 w 10"/>
                <a:gd name="T7" fmla="*/ 1223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9"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0" name="Freeform 6660"/>
            <p:cNvSpPr>
              <a:spLocks/>
            </p:cNvSpPr>
            <p:nvPr/>
          </p:nvSpPr>
          <p:spPr bwMode="auto">
            <a:xfrm>
              <a:off x="3144" y="3746"/>
              <a:ext cx="29" cy="14"/>
            </a:xfrm>
            <a:custGeom>
              <a:avLst/>
              <a:gdLst>
                <a:gd name="T0" fmla="*/ 0 w 10"/>
                <a:gd name="T1" fmla="*/ 2107 h 4"/>
                <a:gd name="T2" fmla="*/ 0 w 10"/>
                <a:gd name="T3" fmla="*/ 1509 h 4"/>
                <a:gd name="T4" fmla="*/ 1833 w 10"/>
                <a:gd name="T5" fmla="*/ 0 h 4"/>
                <a:gd name="T6" fmla="*/ 2053 w 10"/>
                <a:gd name="T7" fmla="*/ 602 h 4"/>
                <a:gd name="T8" fmla="*/ 0 w 10"/>
                <a:gd name="T9" fmla="*/ 2107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4"/>
                  </a:moveTo>
                  <a:lnTo>
                    <a:pt x="0" y="3"/>
                  </a:lnTo>
                  <a:lnTo>
                    <a:pt x="9" y="0"/>
                  </a:lnTo>
                  <a:lnTo>
                    <a:pt x="10" y="1"/>
                  </a:lnTo>
                  <a:lnTo>
                    <a:pt x="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81" name="Freeform 6661"/>
            <p:cNvSpPr>
              <a:spLocks/>
            </p:cNvSpPr>
            <p:nvPr/>
          </p:nvSpPr>
          <p:spPr bwMode="auto">
            <a:xfrm>
              <a:off x="3170" y="3722"/>
              <a:ext cx="15" cy="27"/>
            </a:xfrm>
            <a:custGeom>
              <a:avLst/>
              <a:gdLst>
                <a:gd name="T0" fmla="*/ 243 w 5"/>
                <a:gd name="T1" fmla="*/ 3497 h 8"/>
                <a:gd name="T2" fmla="*/ 0 w 5"/>
                <a:gd name="T3" fmla="*/ 3108 h 8"/>
                <a:gd name="T4" fmla="*/ 1215 w 5"/>
                <a:gd name="T5" fmla="*/ 0 h 8"/>
                <a:gd name="T6" fmla="*/ 243 w 5"/>
                <a:gd name="T7" fmla="*/ 3497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1" y="8"/>
                  </a:moveTo>
                  <a:lnTo>
                    <a:pt x="0" y="7"/>
                  </a:lnTo>
                  <a:lnTo>
                    <a:pt x="5" y="0"/>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2" name="Freeform 6662"/>
            <p:cNvSpPr>
              <a:spLocks/>
            </p:cNvSpPr>
            <p:nvPr/>
          </p:nvSpPr>
          <p:spPr bwMode="auto">
            <a:xfrm>
              <a:off x="3170" y="3722"/>
              <a:ext cx="15" cy="24"/>
            </a:xfrm>
            <a:custGeom>
              <a:avLst/>
              <a:gdLst>
                <a:gd name="T0" fmla="*/ 0 w 5"/>
                <a:gd name="T1" fmla="*/ 3302 h 7"/>
                <a:gd name="T2" fmla="*/ 1215 w 5"/>
                <a:gd name="T3" fmla="*/ 0 h 7"/>
                <a:gd name="T4" fmla="*/ 729 w 5"/>
                <a:gd name="T5" fmla="*/ 0 h 7"/>
                <a:gd name="T6" fmla="*/ 0 w 5"/>
                <a:gd name="T7" fmla="*/ 3302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7"/>
                  </a:moveTo>
                  <a:lnTo>
                    <a:pt x="5" y="0"/>
                  </a:lnTo>
                  <a:lnTo>
                    <a:pt x="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3" name="Freeform 6663"/>
            <p:cNvSpPr>
              <a:spLocks/>
            </p:cNvSpPr>
            <p:nvPr/>
          </p:nvSpPr>
          <p:spPr bwMode="auto">
            <a:xfrm>
              <a:off x="3170" y="3722"/>
              <a:ext cx="15" cy="27"/>
            </a:xfrm>
            <a:custGeom>
              <a:avLst/>
              <a:gdLst>
                <a:gd name="T0" fmla="*/ 243 w 5"/>
                <a:gd name="T1" fmla="*/ 3497 h 8"/>
                <a:gd name="T2" fmla="*/ 0 w 5"/>
                <a:gd name="T3" fmla="*/ 3108 h 8"/>
                <a:gd name="T4" fmla="*/ 729 w 5"/>
                <a:gd name="T5" fmla="*/ 0 h 8"/>
                <a:gd name="T6" fmla="*/ 1215 w 5"/>
                <a:gd name="T7" fmla="*/ 0 h 8"/>
                <a:gd name="T8" fmla="*/ 243 w 5"/>
                <a:gd name="T9" fmla="*/ 3497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1" y="8"/>
                  </a:moveTo>
                  <a:lnTo>
                    <a:pt x="0" y="7"/>
                  </a:lnTo>
                  <a:lnTo>
                    <a:pt x="3" y="0"/>
                  </a:lnTo>
                  <a:lnTo>
                    <a:pt x="5" y="0"/>
                  </a:lnTo>
                  <a:lnTo>
                    <a:pt x="1"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84" name="Freeform 6664"/>
            <p:cNvSpPr>
              <a:spLocks/>
            </p:cNvSpPr>
            <p:nvPr/>
          </p:nvSpPr>
          <p:spPr bwMode="auto">
            <a:xfrm>
              <a:off x="3182" y="3718"/>
              <a:ext cx="572" cy="7"/>
            </a:xfrm>
            <a:custGeom>
              <a:avLst/>
              <a:gdLst>
                <a:gd name="T0" fmla="*/ 0 w 195"/>
                <a:gd name="T1" fmla="*/ 0 h 2"/>
                <a:gd name="T2" fmla="*/ 0 w 195"/>
                <a:gd name="T3" fmla="*/ 1029 h 2"/>
                <a:gd name="T4" fmla="*/ 42351 w 195"/>
                <a:gd name="T5" fmla="*/ 0 h 2"/>
                <a:gd name="T6" fmla="*/ 0 w 195"/>
                <a:gd name="T7" fmla="*/ 0 h 2"/>
                <a:gd name="T8" fmla="*/ 0 60000 65536"/>
                <a:gd name="T9" fmla="*/ 0 60000 65536"/>
                <a:gd name="T10" fmla="*/ 0 60000 65536"/>
                <a:gd name="T11" fmla="*/ 0 60000 65536"/>
                <a:gd name="T12" fmla="*/ 0 w 195"/>
                <a:gd name="T13" fmla="*/ 0 h 2"/>
                <a:gd name="T14" fmla="*/ 195 w 195"/>
                <a:gd name="T15" fmla="*/ 2 h 2"/>
              </a:gdLst>
              <a:ahLst/>
              <a:cxnLst>
                <a:cxn ang="T8">
                  <a:pos x="T0" y="T1"/>
                </a:cxn>
                <a:cxn ang="T9">
                  <a:pos x="T2" y="T3"/>
                </a:cxn>
                <a:cxn ang="T10">
                  <a:pos x="T4" y="T5"/>
                </a:cxn>
                <a:cxn ang="T11">
                  <a:pos x="T6" y="T7"/>
                </a:cxn>
              </a:cxnLst>
              <a:rect l="T12" t="T13" r="T14" b="T15"/>
              <a:pathLst>
                <a:path w="195" h="2">
                  <a:moveTo>
                    <a:pt x="0" y="0"/>
                  </a:moveTo>
                  <a:lnTo>
                    <a:pt x="0" y="2"/>
                  </a:lnTo>
                  <a:lnTo>
                    <a:pt x="19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5" name="Freeform 6665"/>
            <p:cNvSpPr>
              <a:spLocks/>
            </p:cNvSpPr>
            <p:nvPr/>
          </p:nvSpPr>
          <p:spPr bwMode="auto">
            <a:xfrm>
              <a:off x="3182" y="3718"/>
              <a:ext cx="572" cy="7"/>
            </a:xfrm>
            <a:custGeom>
              <a:avLst/>
              <a:gdLst>
                <a:gd name="T0" fmla="*/ 0 w 195"/>
                <a:gd name="T1" fmla="*/ 1029 h 2"/>
                <a:gd name="T2" fmla="*/ 42351 w 195"/>
                <a:gd name="T3" fmla="*/ 0 h 2"/>
                <a:gd name="T4" fmla="*/ 42351 w 195"/>
                <a:gd name="T5" fmla="*/ 1029 h 2"/>
                <a:gd name="T6" fmla="*/ 0 w 195"/>
                <a:gd name="T7" fmla="*/ 1029 h 2"/>
                <a:gd name="T8" fmla="*/ 0 60000 65536"/>
                <a:gd name="T9" fmla="*/ 0 60000 65536"/>
                <a:gd name="T10" fmla="*/ 0 60000 65536"/>
                <a:gd name="T11" fmla="*/ 0 60000 65536"/>
                <a:gd name="T12" fmla="*/ 0 w 195"/>
                <a:gd name="T13" fmla="*/ 0 h 2"/>
                <a:gd name="T14" fmla="*/ 195 w 195"/>
                <a:gd name="T15" fmla="*/ 2 h 2"/>
              </a:gdLst>
              <a:ahLst/>
              <a:cxnLst>
                <a:cxn ang="T8">
                  <a:pos x="T0" y="T1"/>
                </a:cxn>
                <a:cxn ang="T9">
                  <a:pos x="T2" y="T3"/>
                </a:cxn>
                <a:cxn ang="T10">
                  <a:pos x="T4" y="T5"/>
                </a:cxn>
                <a:cxn ang="T11">
                  <a:pos x="T6" y="T7"/>
                </a:cxn>
              </a:cxnLst>
              <a:rect l="T12" t="T13" r="T14" b="T15"/>
              <a:pathLst>
                <a:path w="195" h="2">
                  <a:moveTo>
                    <a:pt x="0" y="2"/>
                  </a:moveTo>
                  <a:lnTo>
                    <a:pt x="195" y="0"/>
                  </a:lnTo>
                  <a:lnTo>
                    <a:pt x="19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6" name="Rectangle 6666"/>
            <p:cNvSpPr>
              <a:spLocks noChangeArrowheads="1"/>
            </p:cNvSpPr>
            <p:nvPr/>
          </p:nvSpPr>
          <p:spPr bwMode="auto">
            <a:xfrm>
              <a:off x="3182" y="3718"/>
              <a:ext cx="572" cy="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87" name="Freeform 6667"/>
            <p:cNvSpPr>
              <a:spLocks/>
            </p:cNvSpPr>
            <p:nvPr/>
          </p:nvSpPr>
          <p:spPr bwMode="auto">
            <a:xfrm>
              <a:off x="1176" y="3718"/>
              <a:ext cx="135" cy="7"/>
            </a:xfrm>
            <a:custGeom>
              <a:avLst/>
              <a:gdLst>
                <a:gd name="T0" fmla="*/ 0 w 46"/>
                <a:gd name="T1" fmla="*/ 0 h 2"/>
                <a:gd name="T2" fmla="*/ 0 w 46"/>
                <a:gd name="T3" fmla="*/ 1029 h 2"/>
                <a:gd name="T4" fmla="*/ 10008 w 46"/>
                <a:gd name="T5" fmla="*/ 0 h 2"/>
                <a:gd name="T6" fmla="*/ 0 w 46"/>
                <a:gd name="T7" fmla="*/ 0 h 2"/>
                <a:gd name="T8" fmla="*/ 0 60000 65536"/>
                <a:gd name="T9" fmla="*/ 0 60000 65536"/>
                <a:gd name="T10" fmla="*/ 0 60000 65536"/>
                <a:gd name="T11" fmla="*/ 0 60000 65536"/>
                <a:gd name="T12" fmla="*/ 0 w 46"/>
                <a:gd name="T13" fmla="*/ 0 h 2"/>
                <a:gd name="T14" fmla="*/ 46 w 46"/>
                <a:gd name="T15" fmla="*/ 2 h 2"/>
              </a:gdLst>
              <a:ahLst/>
              <a:cxnLst>
                <a:cxn ang="T8">
                  <a:pos x="T0" y="T1"/>
                </a:cxn>
                <a:cxn ang="T9">
                  <a:pos x="T2" y="T3"/>
                </a:cxn>
                <a:cxn ang="T10">
                  <a:pos x="T4" y="T5"/>
                </a:cxn>
                <a:cxn ang="T11">
                  <a:pos x="T6" y="T7"/>
                </a:cxn>
              </a:cxnLst>
              <a:rect l="T12" t="T13" r="T14" b="T15"/>
              <a:pathLst>
                <a:path w="46" h="2">
                  <a:moveTo>
                    <a:pt x="0" y="0"/>
                  </a:moveTo>
                  <a:lnTo>
                    <a:pt x="0" y="2"/>
                  </a:lnTo>
                  <a:lnTo>
                    <a:pt x="4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8" name="Freeform 6668"/>
            <p:cNvSpPr>
              <a:spLocks/>
            </p:cNvSpPr>
            <p:nvPr/>
          </p:nvSpPr>
          <p:spPr bwMode="auto">
            <a:xfrm>
              <a:off x="1176" y="3718"/>
              <a:ext cx="135" cy="7"/>
            </a:xfrm>
            <a:custGeom>
              <a:avLst/>
              <a:gdLst>
                <a:gd name="T0" fmla="*/ 0 w 46"/>
                <a:gd name="T1" fmla="*/ 1029 h 2"/>
                <a:gd name="T2" fmla="*/ 10008 w 46"/>
                <a:gd name="T3" fmla="*/ 0 h 2"/>
                <a:gd name="T4" fmla="*/ 10008 w 46"/>
                <a:gd name="T5" fmla="*/ 1029 h 2"/>
                <a:gd name="T6" fmla="*/ 0 w 46"/>
                <a:gd name="T7" fmla="*/ 1029 h 2"/>
                <a:gd name="T8" fmla="*/ 0 60000 65536"/>
                <a:gd name="T9" fmla="*/ 0 60000 65536"/>
                <a:gd name="T10" fmla="*/ 0 60000 65536"/>
                <a:gd name="T11" fmla="*/ 0 60000 65536"/>
                <a:gd name="T12" fmla="*/ 0 w 46"/>
                <a:gd name="T13" fmla="*/ 0 h 2"/>
                <a:gd name="T14" fmla="*/ 46 w 46"/>
                <a:gd name="T15" fmla="*/ 2 h 2"/>
              </a:gdLst>
              <a:ahLst/>
              <a:cxnLst>
                <a:cxn ang="T8">
                  <a:pos x="T0" y="T1"/>
                </a:cxn>
                <a:cxn ang="T9">
                  <a:pos x="T2" y="T3"/>
                </a:cxn>
                <a:cxn ang="T10">
                  <a:pos x="T4" y="T5"/>
                </a:cxn>
                <a:cxn ang="T11">
                  <a:pos x="T6" y="T7"/>
                </a:cxn>
              </a:cxnLst>
              <a:rect l="T12" t="T13" r="T14" b="T15"/>
              <a:pathLst>
                <a:path w="46" h="2">
                  <a:moveTo>
                    <a:pt x="0" y="2"/>
                  </a:moveTo>
                  <a:lnTo>
                    <a:pt x="46" y="0"/>
                  </a:lnTo>
                  <a:lnTo>
                    <a:pt x="46"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89" name="Rectangle 6669"/>
            <p:cNvSpPr>
              <a:spLocks noChangeArrowheads="1"/>
            </p:cNvSpPr>
            <p:nvPr/>
          </p:nvSpPr>
          <p:spPr bwMode="auto">
            <a:xfrm>
              <a:off x="1176" y="3718"/>
              <a:ext cx="135" cy="7"/>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490" name="Freeform 6670"/>
            <p:cNvSpPr>
              <a:spLocks/>
            </p:cNvSpPr>
            <p:nvPr/>
          </p:nvSpPr>
          <p:spPr bwMode="auto">
            <a:xfrm>
              <a:off x="1378" y="3694"/>
              <a:ext cx="15" cy="28"/>
            </a:xfrm>
            <a:custGeom>
              <a:avLst/>
              <a:gdLst>
                <a:gd name="T0" fmla="*/ 1215 w 5"/>
                <a:gd name="T1" fmla="*/ 4204 h 8"/>
                <a:gd name="T2" fmla="*/ 729 w 5"/>
                <a:gd name="T3" fmla="*/ 4204 h 8"/>
                <a:gd name="T4" fmla="*/ 0 w 5"/>
                <a:gd name="T5" fmla="*/ 0 h 8"/>
                <a:gd name="T6" fmla="*/ 1215 w 5"/>
                <a:gd name="T7" fmla="*/ 4204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5" y="8"/>
                  </a:moveTo>
                  <a:lnTo>
                    <a:pt x="3" y="8"/>
                  </a:lnTo>
                  <a:lnTo>
                    <a:pt x="0" y="0"/>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1" name="Freeform 6671"/>
            <p:cNvSpPr>
              <a:spLocks/>
            </p:cNvSpPr>
            <p:nvPr/>
          </p:nvSpPr>
          <p:spPr bwMode="auto">
            <a:xfrm>
              <a:off x="1375" y="3694"/>
              <a:ext cx="12" cy="28"/>
            </a:xfrm>
            <a:custGeom>
              <a:avLst/>
              <a:gdLst>
                <a:gd name="T0" fmla="*/ 972 w 4"/>
                <a:gd name="T1" fmla="*/ 4204 h 8"/>
                <a:gd name="T2" fmla="*/ 243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1"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2" name="Freeform 6672"/>
            <p:cNvSpPr>
              <a:spLocks/>
            </p:cNvSpPr>
            <p:nvPr/>
          </p:nvSpPr>
          <p:spPr bwMode="auto">
            <a:xfrm>
              <a:off x="1375" y="3694"/>
              <a:ext cx="18" cy="28"/>
            </a:xfrm>
            <a:custGeom>
              <a:avLst/>
              <a:gdLst>
                <a:gd name="T0" fmla="*/ 1458 w 6"/>
                <a:gd name="T1" fmla="*/ 4204 h 8"/>
                <a:gd name="T2" fmla="*/ 972 w 6"/>
                <a:gd name="T3" fmla="*/ 4204 h 8"/>
                <a:gd name="T4" fmla="*/ 0 w 6"/>
                <a:gd name="T5" fmla="*/ 602 h 8"/>
                <a:gd name="T6" fmla="*/ 243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1"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93" name="Freeform 6673"/>
            <p:cNvSpPr>
              <a:spLocks/>
            </p:cNvSpPr>
            <p:nvPr/>
          </p:nvSpPr>
          <p:spPr bwMode="auto">
            <a:xfrm>
              <a:off x="1349" y="3680"/>
              <a:ext cx="29" cy="17"/>
            </a:xfrm>
            <a:custGeom>
              <a:avLst/>
              <a:gdLst>
                <a:gd name="T0" fmla="*/ 2053 w 10"/>
                <a:gd name="T1" fmla="*/ 1884 h 5"/>
                <a:gd name="T2" fmla="*/ 1833 w 10"/>
                <a:gd name="T3" fmla="*/ 2278 h 5"/>
                <a:gd name="T4" fmla="*/ 0 w 10"/>
                <a:gd name="T5" fmla="*/ 0 h 5"/>
                <a:gd name="T6" fmla="*/ 2053 w 10"/>
                <a:gd name="T7" fmla="*/ 1884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10" y="4"/>
                  </a:moveTo>
                  <a:lnTo>
                    <a:pt x="9" y="5"/>
                  </a:lnTo>
                  <a:lnTo>
                    <a:pt x="0" y="0"/>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4" name="Freeform 6674"/>
            <p:cNvSpPr>
              <a:spLocks/>
            </p:cNvSpPr>
            <p:nvPr/>
          </p:nvSpPr>
          <p:spPr bwMode="auto">
            <a:xfrm>
              <a:off x="1349" y="3680"/>
              <a:ext cx="26" cy="17"/>
            </a:xfrm>
            <a:custGeom>
              <a:avLst/>
              <a:gdLst>
                <a:gd name="T0" fmla="*/ 1811 w 9"/>
                <a:gd name="T1" fmla="*/ 2278 h 5"/>
                <a:gd name="T2" fmla="*/ 0 w 9"/>
                <a:gd name="T3" fmla="*/ 0 h 5"/>
                <a:gd name="T4" fmla="*/ 0 w 9"/>
                <a:gd name="T5" fmla="*/ 949 h 5"/>
                <a:gd name="T6" fmla="*/ 1811 w 9"/>
                <a:gd name="T7" fmla="*/ 2278 h 5"/>
                <a:gd name="T8" fmla="*/ 0 60000 65536"/>
                <a:gd name="T9" fmla="*/ 0 60000 65536"/>
                <a:gd name="T10" fmla="*/ 0 60000 65536"/>
                <a:gd name="T11" fmla="*/ 0 60000 65536"/>
                <a:gd name="T12" fmla="*/ 0 w 9"/>
                <a:gd name="T13" fmla="*/ 0 h 5"/>
                <a:gd name="T14" fmla="*/ 9 w 9"/>
                <a:gd name="T15" fmla="*/ 5 h 5"/>
              </a:gdLst>
              <a:ahLst/>
              <a:cxnLst>
                <a:cxn ang="T8">
                  <a:pos x="T0" y="T1"/>
                </a:cxn>
                <a:cxn ang="T9">
                  <a:pos x="T2" y="T3"/>
                </a:cxn>
                <a:cxn ang="T10">
                  <a:pos x="T4" y="T5"/>
                </a:cxn>
                <a:cxn ang="T11">
                  <a:pos x="T6" y="T7"/>
                </a:cxn>
              </a:cxnLst>
              <a:rect l="T12" t="T13" r="T14" b="T15"/>
              <a:pathLst>
                <a:path w="9" h="5">
                  <a:moveTo>
                    <a:pt x="9" y="5"/>
                  </a:moveTo>
                  <a:lnTo>
                    <a:pt x="0" y="0"/>
                  </a:lnTo>
                  <a:lnTo>
                    <a:pt x="0" y="2"/>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5" name="Freeform 6675"/>
            <p:cNvSpPr>
              <a:spLocks/>
            </p:cNvSpPr>
            <p:nvPr/>
          </p:nvSpPr>
          <p:spPr bwMode="auto">
            <a:xfrm>
              <a:off x="1349" y="3680"/>
              <a:ext cx="29" cy="17"/>
            </a:xfrm>
            <a:custGeom>
              <a:avLst/>
              <a:gdLst>
                <a:gd name="T0" fmla="*/ 2053 w 10"/>
                <a:gd name="T1" fmla="*/ 1884 h 5"/>
                <a:gd name="T2" fmla="*/ 1833 w 10"/>
                <a:gd name="T3" fmla="*/ 2278 h 5"/>
                <a:gd name="T4" fmla="*/ 0 w 10"/>
                <a:gd name="T5" fmla="*/ 949 h 5"/>
                <a:gd name="T6" fmla="*/ 0 w 10"/>
                <a:gd name="T7" fmla="*/ 0 h 5"/>
                <a:gd name="T8" fmla="*/ 2053 w 10"/>
                <a:gd name="T9" fmla="*/ 1884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10" y="4"/>
                  </a:moveTo>
                  <a:lnTo>
                    <a:pt x="9" y="5"/>
                  </a:lnTo>
                  <a:lnTo>
                    <a:pt x="0" y="2"/>
                  </a:lnTo>
                  <a:lnTo>
                    <a:pt x="0" y="0"/>
                  </a:lnTo>
                  <a:lnTo>
                    <a:pt x="1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96" name="Freeform 6676"/>
            <p:cNvSpPr>
              <a:spLocks/>
            </p:cNvSpPr>
            <p:nvPr/>
          </p:nvSpPr>
          <p:spPr bwMode="auto">
            <a:xfrm>
              <a:off x="1320" y="3680"/>
              <a:ext cx="29" cy="14"/>
            </a:xfrm>
            <a:custGeom>
              <a:avLst/>
              <a:gdLst>
                <a:gd name="T0" fmla="*/ 2053 w 10"/>
                <a:gd name="T1" fmla="*/ 0 h 4"/>
                <a:gd name="T2" fmla="*/ 2053 w 10"/>
                <a:gd name="T3" fmla="*/ 1029 h 4"/>
                <a:gd name="T4" fmla="*/ 0 w 10"/>
                <a:gd name="T5" fmla="*/ 2107 h 4"/>
                <a:gd name="T6" fmla="*/ 2053 w 10"/>
                <a:gd name="T7" fmla="*/ 0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10" y="0"/>
                  </a:moveTo>
                  <a:lnTo>
                    <a:pt x="10" y="2"/>
                  </a:lnTo>
                  <a:lnTo>
                    <a:pt x="0"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7" name="Freeform 6677"/>
            <p:cNvSpPr>
              <a:spLocks/>
            </p:cNvSpPr>
            <p:nvPr/>
          </p:nvSpPr>
          <p:spPr bwMode="auto">
            <a:xfrm>
              <a:off x="1320" y="3687"/>
              <a:ext cx="29" cy="10"/>
            </a:xfrm>
            <a:custGeom>
              <a:avLst/>
              <a:gdLst>
                <a:gd name="T0" fmla="*/ 2053 w 10"/>
                <a:gd name="T1" fmla="*/ 0 h 3"/>
                <a:gd name="T2" fmla="*/ 0 w 10"/>
                <a:gd name="T3" fmla="*/ 857 h 3"/>
                <a:gd name="T4" fmla="*/ 412 w 10"/>
                <a:gd name="T5" fmla="*/ 1223 h 3"/>
                <a:gd name="T6" fmla="*/ 2053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0" y="2"/>
                  </a:lnTo>
                  <a:lnTo>
                    <a:pt x="2"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498" name="Freeform 6678"/>
            <p:cNvSpPr>
              <a:spLocks/>
            </p:cNvSpPr>
            <p:nvPr/>
          </p:nvSpPr>
          <p:spPr bwMode="auto">
            <a:xfrm>
              <a:off x="1320" y="3680"/>
              <a:ext cx="29" cy="17"/>
            </a:xfrm>
            <a:custGeom>
              <a:avLst/>
              <a:gdLst>
                <a:gd name="T0" fmla="*/ 2053 w 10"/>
                <a:gd name="T1" fmla="*/ 0 h 5"/>
                <a:gd name="T2" fmla="*/ 2053 w 10"/>
                <a:gd name="T3" fmla="*/ 949 h 5"/>
                <a:gd name="T4" fmla="*/ 412 w 10"/>
                <a:gd name="T5" fmla="*/ 2278 h 5"/>
                <a:gd name="T6" fmla="*/ 0 w 10"/>
                <a:gd name="T7" fmla="*/ 1884 h 5"/>
                <a:gd name="T8" fmla="*/ 2053 w 10"/>
                <a:gd name="T9" fmla="*/ 0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10" y="0"/>
                  </a:moveTo>
                  <a:lnTo>
                    <a:pt x="10" y="2"/>
                  </a:lnTo>
                  <a:lnTo>
                    <a:pt x="2" y="5"/>
                  </a:lnTo>
                  <a:lnTo>
                    <a:pt x="0" y="4"/>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99" name="Freeform 6679"/>
            <p:cNvSpPr>
              <a:spLocks/>
            </p:cNvSpPr>
            <p:nvPr/>
          </p:nvSpPr>
          <p:spPr bwMode="auto">
            <a:xfrm>
              <a:off x="1308" y="3694"/>
              <a:ext cx="18" cy="28"/>
            </a:xfrm>
            <a:custGeom>
              <a:avLst/>
              <a:gdLst>
                <a:gd name="T0" fmla="*/ 972 w 6"/>
                <a:gd name="T1" fmla="*/ 0 h 8"/>
                <a:gd name="T2" fmla="*/ 1458 w 6"/>
                <a:gd name="T3" fmla="*/ 602 h 8"/>
                <a:gd name="T4" fmla="*/ 0 w 6"/>
                <a:gd name="T5" fmla="*/ 4204 h 8"/>
                <a:gd name="T6" fmla="*/ 972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4" y="0"/>
                  </a:moveTo>
                  <a:lnTo>
                    <a:pt x="6" y="1"/>
                  </a:lnTo>
                  <a:lnTo>
                    <a:pt x="0"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0" name="Freeform 6680"/>
            <p:cNvSpPr>
              <a:spLocks/>
            </p:cNvSpPr>
            <p:nvPr/>
          </p:nvSpPr>
          <p:spPr bwMode="auto">
            <a:xfrm>
              <a:off x="1308" y="3697"/>
              <a:ext cx="18" cy="25"/>
            </a:xfrm>
            <a:custGeom>
              <a:avLst/>
              <a:gdLst>
                <a:gd name="T0" fmla="*/ 1458 w 6"/>
                <a:gd name="T1" fmla="*/ 0 h 7"/>
                <a:gd name="T2" fmla="*/ 0 w 6"/>
                <a:gd name="T3" fmla="*/ 4057 h 7"/>
                <a:gd name="T4" fmla="*/ 486 w 6"/>
                <a:gd name="T5" fmla="*/ 4057 h 7"/>
                <a:gd name="T6" fmla="*/ 1458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7"/>
                  </a:lnTo>
                  <a:lnTo>
                    <a:pt x="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1" name="Freeform 6681"/>
            <p:cNvSpPr>
              <a:spLocks/>
            </p:cNvSpPr>
            <p:nvPr/>
          </p:nvSpPr>
          <p:spPr bwMode="auto">
            <a:xfrm>
              <a:off x="1308" y="3694"/>
              <a:ext cx="18" cy="28"/>
            </a:xfrm>
            <a:custGeom>
              <a:avLst/>
              <a:gdLst>
                <a:gd name="T0" fmla="*/ 972 w 6"/>
                <a:gd name="T1" fmla="*/ 0 h 8"/>
                <a:gd name="T2" fmla="*/ 1458 w 6"/>
                <a:gd name="T3" fmla="*/ 602 h 8"/>
                <a:gd name="T4" fmla="*/ 486 w 6"/>
                <a:gd name="T5" fmla="*/ 4204 h 8"/>
                <a:gd name="T6" fmla="*/ 0 w 6"/>
                <a:gd name="T7" fmla="*/ 4204 h 8"/>
                <a:gd name="T8" fmla="*/ 972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6" y="1"/>
                  </a:lnTo>
                  <a:lnTo>
                    <a:pt x="2" y="8"/>
                  </a:lnTo>
                  <a:lnTo>
                    <a:pt x="0" y="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02" name="Freeform 6682"/>
            <p:cNvSpPr>
              <a:spLocks/>
            </p:cNvSpPr>
            <p:nvPr/>
          </p:nvSpPr>
          <p:spPr bwMode="auto">
            <a:xfrm>
              <a:off x="1387" y="3722"/>
              <a:ext cx="12" cy="27"/>
            </a:xfrm>
            <a:custGeom>
              <a:avLst/>
              <a:gdLst>
                <a:gd name="T0" fmla="*/ 0 w 4"/>
                <a:gd name="T1" fmla="*/ 0 h 8"/>
                <a:gd name="T2" fmla="*/ 486 w 4"/>
                <a:gd name="T3" fmla="*/ 0 h 8"/>
                <a:gd name="T4" fmla="*/ 972 w 4"/>
                <a:gd name="T5" fmla="*/ 3497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3" name="Freeform 6683"/>
            <p:cNvSpPr>
              <a:spLocks/>
            </p:cNvSpPr>
            <p:nvPr/>
          </p:nvSpPr>
          <p:spPr bwMode="auto">
            <a:xfrm>
              <a:off x="1393" y="3722"/>
              <a:ext cx="9" cy="27"/>
            </a:xfrm>
            <a:custGeom>
              <a:avLst/>
              <a:gdLst>
                <a:gd name="T0" fmla="*/ 0 w 3"/>
                <a:gd name="T1" fmla="*/ 0 h 8"/>
                <a:gd name="T2" fmla="*/ 486 w 3"/>
                <a:gd name="T3" fmla="*/ 3497 h 8"/>
                <a:gd name="T4" fmla="*/ 729 w 3"/>
                <a:gd name="T5" fmla="*/ 3108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4" name="Freeform 6684"/>
            <p:cNvSpPr>
              <a:spLocks/>
            </p:cNvSpPr>
            <p:nvPr/>
          </p:nvSpPr>
          <p:spPr bwMode="auto">
            <a:xfrm>
              <a:off x="1387" y="3722"/>
              <a:ext cx="15" cy="27"/>
            </a:xfrm>
            <a:custGeom>
              <a:avLst/>
              <a:gdLst>
                <a:gd name="T0" fmla="*/ 0 w 5"/>
                <a:gd name="T1" fmla="*/ 0 h 8"/>
                <a:gd name="T2" fmla="*/ 486 w 5"/>
                <a:gd name="T3" fmla="*/ 0 h 8"/>
                <a:gd name="T4" fmla="*/ 1215 w 5"/>
                <a:gd name="T5" fmla="*/ 3108 h 8"/>
                <a:gd name="T6" fmla="*/ 972 w 5"/>
                <a:gd name="T7" fmla="*/ 3497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05" name="Freeform 6685"/>
            <p:cNvSpPr>
              <a:spLocks/>
            </p:cNvSpPr>
            <p:nvPr/>
          </p:nvSpPr>
          <p:spPr bwMode="auto">
            <a:xfrm>
              <a:off x="1399" y="3746"/>
              <a:ext cx="29" cy="14"/>
            </a:xfrm>
            <a:custGeom>
              <a:avLst/>
              <a:gdLst>
                <a:gd name="T0" fmla="*/ 0 w 10"/>
                <a:gd name="T1" fmla="*/ 602 h 4"/>
                <a:gd name="T2" fmla="*/ 218 w 10"/>
                <a:gd name="T3" fmla="*/ 0 h 4"/>
                <a:gd name="T4" fmla="*/ 2053 w 10"/>
                <a:gd name="T5" fmla="*/ 2107 h 4"/>
                <a:gd name="T6" fmla="*/ 0 w 10"/>
                <a:gd name="T7" fmla="*/ 602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1"/>
                  </a:moveTo>
                  <a:lnTo>
                    <a:pt x="1" y="0"/>
                  </a:lnTo>
                  <a:lnTo>
                    <a:pt x="10"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6" name="Freeform 6686"/>
            <p:cNvSpPr>
              <a:spLocks/>
            </p:cNvSpPr>
            <p:nvPr/>
          </p:nvSpPr>
          <p:spPr bwMode="auto">
            <a:xfrm>
              <a:off x="1402" y="3746"/>
              <a:ext cx="26" cy="14"/>
            </a:xfrm>
            <a:custGeom>
              <a:avLst/>
              <a:gdLst>
                <a:gd name="T0" fmla="*/ 0 w 9"/>
                <a:gd name="T1" fmla="*/ 0 h 4"/>
                <a:gd name="T2" fmla="*/ 1811 w 9"/>
                <a:gd name="T3" fmla="*/ 2107 h 4"/>
                <a:gd name="T4" fmla="*/ 1811 w 9"/>
                <a:gd name="T5" fmla="*/ 1509 h 4"/>
                <a:gd name="T6" fmla="*/ 0 w 9"/>
                <a:gd name="T7" fmla="*/ 0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0" y="0"/>
                  </a:moveTo>
                  <a:lnTo>
                    <a:pt x="9" y="4"/>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7" name="Freeform 6688"/>
            <p:cNvSpPr>
              <a:spLocks/>
            </p:cNvSpPr>
            <p:nvPr/>
          </p:nvSpPr>
          <p:spPr bwMode="auto">
            <a:xfrm>
              <a:off x="1399" y="3746"/>
              <a:ext cx="29" cy="14"/>
            </a:xfrm>
            <a:custGeom>
              <a:avLst/>
              <a:gdLst>
                <a:gd name="T0" fmla="*/ 0 w 10"/>
                <a:gd name="T1" fmla="*/ 602 h 4"/>
                <a:gd name="T2" fmla="*/ 218 w 10"/>
                <a:gd name="T3" fmla="*/ 0 h 4"/>
                <a:gd name="T4" fmla="*/ 2053 w 10"/>
                <a:gd name="T5" fmla="*/ 1509 h 4"/>
                <a:gd name="T6" fmla="*/ 2053 w 10"/>
                <a:gd name="T7" fmla="*/ 2107 h 4"/>
                <a:gd name="T8" fmla="*/ 0 w 10"/>
                <a:gd name="T9" fmla="*/ 602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1"/>
                  </a:moveTo>
                  <a:lnTo>
                    <a:pt x="1" y="0"/>
                  </a:lnTo>
                  <a:lnTo>
                    <a:pt x="10" y="3"/>
                  </a:lnTo>
                  <a:lnTo>
                    <a:pt x="10" y="4"/>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08" name="Freeform 6689"/>
            <p:cNvSpPr>
              <a:spLocks/>
            </p:cNvSpPr>
            <p:nvPr/>
          </p:nvSpPr>
          <p:spPr bwMode="auto">
            <a:xfrm>
              <a:off x="1428" y="3750"/>
              <a:ext cx="30" cy="10"/>
            </a:xfrm>
            <a:custGeom>
              <a:avLst/>
              <a:gdLst>
                <a:gd name="T0" fmla="*/ 0 w 10"/>
                <a:gd name="T1" fmla="*/ 1223 h 3"/>
                <a:gd name="T2" fmla="*/ 0 w 10"/>
                <a:gd name="T3" fmla="*/ 857 h 3"/>
                <a:gd name="T4" fmla="*/ 2430 w 10"/>
                <a:gd name="T5" fmla="*/ 0 h 3"/>
                <a:gd name="T6" fmla="*/ 0 w 10"/>
                <a:gd name="T7" fmla="*/ 1223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0" y="2"/>
                  </a:lnTo>
                  <a:lnTo>
                    <a:pt x="1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09" name="Freeform 6690"/>
            <p:cNvSpPr>
              <a:spLocks/>
            </p:cNvSpPr>
            <p:nvPr/>
          </p:nvSpPr>
          <p:spPr bwMode="auto">
            <a:xfrm>
              <a:off x="1428" y="3746"/>
              <a:ext cx="30" cy="11"/>
            </a:xfrm>
            <a:custGeom>
              <a:avLst/>
              <a:gdLst>
                <a:gd name="T0" fmla="*/ 0 w 10"/>
                <a:gd name="T1" fmla="*/ 1976 h 3"/>
                <a:gd name="T2" fmla="*/ 2430 w 10"/>
                <a:gd name="T3" fmla="*/ 741 h 3"/>
                <a:gd name="T4" fmla="*/ 1944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0" name="Freeform 6691"/>
            <p:cNvSpPr>
              <a:spLocks/>
            </p:cNvSpPr>
            <p:nvPr/>
          </p:nvSpPr>
          <p:spPr bwMode="auto">
            <a:xfrm>
              <a:off x="1428" y="3746"/>
              <a:ext cx="30" cy="14"/>
            </a:xfrm>
            <a:custGeom>
              <a:avLst/>
              <a:gdLst>
                <a:gd name="T0" fmla="*/ 0 w 10"/>
                <a:gd name="T1" fmla="*/ 2107 h 4"/>
                <a:gd name="T2" fmla="*/ 0 w 10"/>
                <a:gd name="T3" fmla="*/ 1509 h 4"/>
                <a:gd name="T4" fmla="*/ 1944 w 10"/>
                <a:gd name="T5" fmla="*/ 0 h 4"/>
                <a:gd name="T6" fmla="*/ 2430 w 10"/>
                <a:gd name="T7" fmla="*/ 602 h 4"/>
                <a:gd name="T8" fmla="*/ 0 w 10"/>
                <a:gd name="T9" fmla="*/ 2107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4"/>
                  </a:moveTo>
                  <a:lnTo>
                    <a:pt x="0" y="3"/>
                  </a:lnTo>
                  <a:lnTo>
                    <a:pt x="8" y="0"/>
                  </a:lnTo>
                  <a:lnTo>
                    <a:pt x="10" y="1"/>
                  </a:lnTo>
                  <a:lnTo>
                    <a:pt x="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11" name="Freeform 6692"/>
            <p:cNvSpPr>
              <a:spLocks/>
            </p:cNvSpPr>
            <p:nvPr/>
          </p:nvSpPr>
          <p:spPr bwMode="auto">
            <a:xfrm>
              <a:off x="1452" y="3722"/>
              <a:ext cx="17" cy="28"/>
            </a:xfrm>
            <a:custGeom>
              <a:avLst/>
              <a:gdLst>
                <a:gd name="T0" fmla="*/ 385 w 6"/>
                <a:gd name="T1" fmla="*/ 4204 h 8"/>
                <a:gd name="T2" fmla="*/ 0 w 6"/>
                <a:gd name="T3" fmla="*/ 3602 h 8"/>
                <a:gd name="T4" fmla="*/ 1091 w 6"/>
                <a:gd name="T5" fmla="*/ 0 h 8"/>
                <a:gd name="T6" fmla="*/ 385 w 6"/>
                <a:gd name="T7" fmla="*/ 4204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2" y="8"/>
                  </a:moveTo>
                  <a:lnTo>
                    <a:pt x="0" y="7"/>
                  </a:lnTo>
                  <a:lnTo>
                    <a:pt x="6" y="0"/>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2" name="Freeform 6693"/>
            <p:cNvSpPr>
              <a:spLocks/>
            </p:cNvSpPr>
            <p:nvPr/>
          </p:nvSpPr>
          <p:spPr bwMode="auto">
            <a:xfrm>
              <a:off x="1452" y="3722"/>
              <a:ext cx="17" cy="24"/>
            </a:xfrm>
            <a:custGeom>
              <a:avLst/>
              <a:gdLst>
                <a:gd name="T0" fmla="*/ 0 w 6"/>
                <a:gd name="T1" fmla="*/ 3302 h 7"/>
                <a:gd name="T2" fmla="*/ 1091 w 6"/>
                <a:gd name="T3" fmla="*/ 0 h 7"/>
                <a:gd name="T4" fmla="*/ 706 w 6"/>
                <a:gd name="T5" fmla="*/ 0 h 7"/>
                <a:gd name="T6" fmla="*/ 0 w 6"/>
                <a:gd name="T7" fmla="*/ 3302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6" y="0"/>
                  </a:lnTo>
                  <a:lnTo>
                    <a:pt x="4"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3" name="Freeform 6694"/>
            <p:cNvSpPr>
              <a:spLocks/>
            </p:cNvSpPr>
            <p:nvPr/>
          </p:nvSpPr>
          <p:spPr bwMode="auto">
            <a:xfrm>
              <a:off x="1452" y="3722"/>
              <a:ext cx="17" cy="28"/>
            </a:xfrm>
            <a:custGeom>
              <a:avLst/>
              <a:gdLst>
                <a:gd name="T0" fmla="*/ 385 w 6"/>
                <a:gd name="T1" fmla="*/ 4204 h 8"/>
                <a:gd name="T2" fmla="*/ 0 w 6"/>
                <a:gd name="T3" fmla="*/ 3602 h 8"/>
                <a:gd name="T4" fmla="*/ 706 w 6"/>
                <a:gd name="T5" fmla="*/ 0 h 8"/>
                <a:gd name="T6" fmla="*/ 1091 w 6"/>
                <a:gd name="T7" fmla="*/ 0 h 8"/>
                <a:gd name="T8" fmla="*/ 385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0" y="7"/>
                  </a:lnTo>
                  <a:lnTo>
                    <a:pt x="4" y="0"/>
                  </a:lnTo>
                  <a:lnTo>
                    <a:pt x="6" y="0"/>
                  </a:lnTo>
                  <a:lnTo>
                    <a:pt x="2"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14" name="Freeform 6695"/>
            <p:cNvSpPr>
              <a:spLocks/>
            </p:cNvSpPr>
            <p:nvPr/>
          </p:nvSpPr>
          <p:spPr bwMode="auto">
            <a:xfrm>
              <a:off x="1466" y="3719"/>
              <a:ext cx="1185" cy="6"/>
            </a:xfrm>
            <a:custGeom>
              <a:avLst/>
              <a:gdLst>
                <a:gd name="T0" fmla="*/ 0 w 404"/>
                <a:gd name="T1" fmla="*/ 0 h 2"/>
                <a:gd name="T2" fmla="*/ 0 w 404"/>
                <a:gd name="T3" fmla="*/ 486 h 2"/>
                <a:gd name="T4" fmla="*/ 87722 w 404"/>
                <a:gd name="T5" fmla="*/ 0 h 2"/>
                <a:gd name="T6" fmla="*/ 0 w 404"/>
                <a:gd name="T7" fmla="*/ 0 h 2"/>
                <a:gd name="T8" fmla="*/ 0 60000 65536"/>
                <a:gd name="T9" fmla="*/ 0 60000 65536"/>
                <a:gd name="T10" fmla="*/ 0 60000 65536"/>
                <a:gd name="T11" fmla="*/ 0 60000 65536"/>
                <a:gd name="T12" fmla="*/ 0 w 404"/>
                <a:gd name="T13" fmla="*/ 0 h 2"/>
                <a:gd name="T14" fmla="*/ 404 w 404"/>
                <a:gd name="T15" fmla="*/ 2 h 2"/>
              </a:gdLst>
              <a:ahLst/>
              <a:cxnLst>
                <a:cxn ang="T8">
                  <a:pos x="T0" y="T1"/>
                </a:cxn>
                <a:cxn ang="T9">
                  <a:pos x="T2" y="T3"/>
                </a:cxn>
                <a:cxn ang="T10">
                  <a:pos x="T4" y="T5"/>
                </a:cxn>
                <a:cxn ang="T11">
                  <a:pos x="T6" y="T7"/>
                </a:cxn>
              </a:cxnLst>
              <a:rect l="T12" t="T13" r="T14" b="T15"/>
              <a:pathLst>
                <a:path w="404" h="2">
                  <a:moveTo>
                    <a:pt x="0" y="0"/>
                  </a:moveTo>
                  <a:lnTo>
                    <a:pt x="0" y="2"/>
                  </a:lnTo>
                  <a:lnTo>
                    <a:pt x="40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5" name="Freeform 6696"/>
            <p:cNvSpPr>
              <a:spLocks/>
            </p:cNvSpPr>
            <p:nvPr/>
          </p:nvSpPr>
          <p:spPr bwMode="auto">
            <a:xfrm>
              <a:off x="1466" y="3719"/>
              <a:ext cx="1185" cy="6"/>
            </a:xfrm>
            <a:custGeom>
              <a:avLst/>
              <a:gdLst>
                <a:gd name="T0" fmla="*/ 0 w 404"/>
                <a:gd name="T1" fmla="*/ 486 h 2"/>
                <a:gd name="T2" fmla="*/ 87722 w 404"/>
                <a:gd name="T3" fmla="*/ 0 h 2"/>
                <a:gd name="T4" fmla="*/ 87722 w 404"/>
                <a:gd name="T5" fmla="*/ 486 h 2"/>
                <a:gd name="T6" fmla="*/ 0 w 404"/>
                <a:gd name="T7" fmla="*/ 486 h 2"/>
                <a:gd name="T8" fmla="*/ 0 60000 65536"/>
                <a:gd name="T9" fmla="*/ 0 60000 65536"/>
                <a:gd name="T10" fmla="*/ 0 60000 65536"/>
                <a:gd name="T11" fmla="*/ 0 60000 65536"/>
                <a:gd name="T12" fmla="*/ 0 w 404"/>
                <a:gd name="T13" fmla="*/ 0 h 2"/>
                <a:gd name="T14" fmla="*/ 404 w 404"/>
                <a:gd name="T15" fmla="*/ 2 h 2"/>
              </a:gdLst>
              <a:ahLst/>
              <a:cxnLst>
                <a:cxn ang="T8">
                  <a:pos x="T0" y="T1"/>
                </a:cxn>
                <a:cxn ang="T9">
                  <a:pos x="T2" y="T3"/>
                </a:cxn>
                <a:cxn ang="T10">
                  <a:pos x="T4" y="T5"/>
                </a:cxn>
                <a:cxn ang="T11">
                  <a:pos x="T6" y="T7"/>
                </a:cxn>
              </a:cxnLst>
              <a:rect l="T12" t="T13" r="T14" b="T15"/>
              <a:pathLst>
                <a:path w="404" h="2">
                  <a:moveTo>
                    <a:pt x="0" y="2"/>
                  </a:moveTo>
                  <a:lnTo>
                    <a:pt x="404" y="0"/>
                  </a:lnTo>
                  <a:lnTo>
                    <a:pt x="404"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6" name="Rectangle 6697"/>
            <p:cNvSpPr>
              <a:spLocks noChangeArrowheads="1"/>
            </p:cNvSpPr>
            <p:nvPr/>
          </p:nvSpPr>
          <p:spPr bwMode="auto">
            <a:xfrm>
              <a:off x="1466" y="3719"/>
              <a:ext cx="1185" cy="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17" name="Freeform 6698"/>
            <p:cNvSpPr>
              <a:spLocks/>
            </p:cNvSpPr>
            <p:nvPr/>
          </p:nvSpPr>
          <p:spPr bwMode="auto">
            <a:xfrm>
              <a:off x="3537" y="3719"/>
              <a:ext cx="1212" cy="6"/>
            </a:xfrm>
            <a:custGeom>
              <a:avLst/>
              <a:gdLst>
                <a:gd name="T0" fmla="*/ 0 w 413"/>
                <a:gd name="T1" fmla="*/ 0 h 2"/>
                <a:gd name="T2" fmla="*/ 0 w 413"/>
                <a:gd name="T3" fmla="*/ 486 h 2"/>
                <a:gd name="T4" fmla="*/ 89893 w 413"/>
                <a:gd name="T5" fmla="*/ 0 h 2"/>
                <a:gd name="T6" fmla="*/ 0 w 413"/>
                <a:gd name="T7" fmla="*/ 0 h 2"/>
                <a:gd name="T8" fmla="*/ 0 60000 65536"/>
                <a:gd name="T9" fmla="*/ 0 60000 65536"/>
                <a:gd name="T10" fmla="*/ 0 60000 65536"/>
                <a:gd name="T11" fmla="*/ 0 60000 65536"/>
                <a:gd name="T12" fmla="*/ 0 w 413"/>
                <a:gd name="T13" fmla="*/ 0 h 2"/>
                <a:gd name="T14" fmla="*/ 413 w 413"/>
                <a:gd name="T15" fmla="*/ 2 h 2"/>
              </a:gdLst>
              <a:ahLst/>
              <a:cxnLst>
                <a:cxn ang="T8">
                  <a:pos x="T0" y="T1"/>
                </a:cxn>
                <a:cxn ang="T9">
                  <a:pos x="T2" y="T3"/>
                </a:cxn>
                <a:cxn ang="T10">
                  <a:pos x="T4" y="T5"/>
                </a:cxn>
                <a:cxn ang="T11">
                  <a:pos x="T6" y="T7"/>
                </a:cxn>
              </a:cxnLst>
              <a:rect l="T12" t="T13" r="T14" b="T15"/>
              <a:pathLst>
                <a:path w="413" h="2">
                  <a:moveTo>
                    <a:pt x="0" y="0"/>
                  </a:moveTo>
                  <a:lnTo>
                    <a:pt x="0" y="2"/>
                  </a:lnTo>
                  <a:lnTo>
                    <a:pt x="4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8" name="Freeform 6699"/>
            <p:cNvSpPr>
              <a:spLocks/>
            </p:cNvSpPr>
            <p:nvPr/>
          </p:nvSpPr>
          <p:spPr bwMode="auto">
            <a:xfrm>
              <a:off x="3537" y="3719"/>
              <a:ext cx="1212" cy="6"/>
            </a:xfrm>
            <a:custGeom>
              <a:avLst/>
              <a:gdLst>
                <a:gd name="T0" fmla="*/ 0 w 413"/>
                <a:gd name="T1" fmla="*/ 486 h 2"/>
                <a:gd name="T2" fmla="*/ 89893 w 413"/>
                <a:gd name="T3" fmla="*/ 0 h 2"/>
                <a:gd name="T4" fmla="*/ 89893 w 413"/>
                <a:gd name="T5" fmla="*/ 486 h 2"/>
                <a:gd name="T6" fmla="*/ 0 w 413"/>
                <a:gd name="T7" fmla="*/ 486 h 2"/>
                <a:gd name="T8" fmla="*/ 0 60000 65536"/>
                <a:gd name="T9" fmla="*/ 0 60000 65536"/>
                <a:gd name="T10" fmla="*/ 0 60000 65536"/>
                <a:gd name="T11" fmla="*/ 0 60000 65536"/>
                <a:gd name="T12" fmla="*/ 0 w 413"/>
                <a:gd name="T13" fmla="*/ 0 h 2"/>
                <a:gd name="T14" fmla="*/ 413 w 413"/>
                <a:gd name="T15" fmla="*/ 2 h 2"/>
              </a:gdLst>
              <a:ahLst/>
              <a:cxnLst>
                <a:cxn ang="T8">
                  <a:pos x="T0" y="T1"/>
                </a:cxn>
                <a:cxn ang="T9">
                  <a:pos x="T2" y="T3"/>
                </a:cxn>
                <a:cxn ang="T10">
                  <a:pos x="T4" y="T5"/>
                </a:cxn>
                <a:cxn ang="T11">
                  <a:pos x="T6" y="T7"/>
                </a:cxn>
              </a:cxnLst>
              <a:rect l="T12" t="T13" r="T14" b="T15"/>
              <a:pathLst>
                <a:path w="413" h="2">
                  <a:moveTo>
                    <a:pt x="0" y="2"/>
                  </a:moveTo>
                  <a:lnTo>
                    <a:pt x="413" y="0"/>
                  </a:lnTo>
                  <a:lnTo>
                    <a:pt x="413"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19" name="Rectangle 6700"/>
            <p:cNvSpPr>
              <a:spLocks noChangeArrowheads="1"/>
            </p:cNvSpPr>
            <p:nvPr/>
          </p:nvSpPr>
          <p:spPr bwMode="auto">
            <a:xfrm>
              <a:off x="3537" y="3719"/>
              <a:ext cx="1212" cy="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20" name="Freeform 6701"/>
            <p:cNvSpPr>
              <a:spLocks/>
            </p:cNvSpPr>
            <p:nvPr/>
          </p:nvSpPr>
          <p:spPr bwMode="auto">
            <a:xfrm>
              <a:off x="4819" y="3694"/>
              <a:ext cx="12" cy="28"/>
            </a:xfrm>
            <a:custGeom>
              <a:avLst/>
              <a:gdLst>
                <a:gd name="T0" fmla="*/ 972 w 4"/>
                <a:gd name="T1" fmla="*/ 4204 h 8"/>
                <a:gd name="T2" fmla="*/ 486 w 4"/>
                <a:gd name="T3" fmla="*/ 4204 h 8"/>
                <a:gd name="T4" fmla="*/ 0 w 4"/>
                <a:gd name="T5" fmla="*/ 0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8"/>
                  </a:lnTo>
                  <a:lnTo>
                    <a:pt x="0" y="0"/>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1" name="Freeform 6702"/>
            <p:cNvSpPr>
              <a:spLocks/>
            </p:cNvSpPr>
            <p:nvPr/>
          </p:nvSpPr>
          <p:spPr bwMode="auto">
            <a:xfrm>
              <a:off x="4813" y="3694"/>
              <a:ext cx="12" cy="28"/>
            </a:xfrm>
            <a:custGeom>
              <a:avLst/>
              <a:gdLst>
                <a:gd name="T0" fmla="*/ 972 w 4"/>
                <a:gd name="T1" fmla="*/ 4204 h 8"/>
                <a:gd name="T2" fmla="*/ 486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2" name="Freeform 6703"/>
            <p:cNvSpPr>
              <a:spLocks/>
            </p:cNvSpPr>
            <p:nvPr/>
          </p:nvSpPr>
          <p:spPr bwMode="auto">
            <a:xfrm>
              <a:off x="4813" y="3694"/>
              <a:ext cx="18" cy="28"/>
            </a:xfrm>
            <a:custGeom>
              <a:avLst/>
              <a:gdLst>
                <a:gd name="T0" fmla="*/ 1458 w 6"/>
                <a:gd name="T1" fmla="*/ 4204 h 8"/>
                <a:gd name="T2" fmla="*/ 972 w 6"/>
                <a:gd name="T3" fmla="*/ 4204 h 8"/>
                <a:gd name="T4" fmla="*/ 0 w 6"/>
                <a:gd name="T5" fmla="*/ 602 h 8"/>
                <a:gd name="T6" fmla="*/ 486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2"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23" name="Freeform 6704"/>
            <p:cNvSpPr>
              <a:spLocks/>
            </p:cNvSpPr>
            <p:nvPr/>
          </p:nvSpPr>
          <p:spPr bwMode="auto">
            <a:xfrm>
              <a:off x="4787" y="3680"/>
              <a:ext cx="32" cy="18"/>
            </a:xfrm>
            <a:custGeom>
              <a:avLst/>
              <a:gdLst>
                <a:gd name="T0" fmla="*/ 2292 w 11"/>
                <a:gd name="T1" fmla="*/ 2333 h 5"/>
                <a:gd name="T2" fmla="*/ 1871 w 11"/>
                <a:gd name="T3" fmla="*/ 3031 h 5"/>
                <a:gd name="T4" fmla="*/ 0 w 11"/>
                <a:gd name="T5" fmla="*/ 0 h 5"/>
                <a:gd name="T6" fmla="*/ 2292 w 11"/>
                <a:gd name="T7" fmla="*/ 2333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11" y="4"/>
                  </a:moveTo>
                  <a:lnTo>
                    <a:pt x="9" y="5"/>
                  </a:lnTo>
                  <a:lnTo>
                    <a:pt x="0" y="0"/>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4" name="Freeform 6705"/>
            <p:cNvSpPr>
              <a:spLocks/>
            </p:cNvSpPr>
            <p:nvPr/>
          </p:nvSpPr>
          <p:spPr bwMode="auto">
            <a:xfrm>
              <a:off x="4787" y="3680"/>
              <a:ext cx="26" cy="18"/>
            </a:xfrm>
            <a:custGeom>
              <a:avLst/>
              <a:gdLst>
                <a:gd name="T0" fmla="*/ 1811 w 9"/>
                <a:gd name="T1" fmla="*/ 3031 h 5"/>
                <a:gd name="T2" fmla="*/ 0 w 9"/>
                <a:gd name="T3" fmla="*/ 0 h 5"/>
                <a:gd name="T4" fmla="*/ 0 w 9"/>
                <a:gd name="T5" fmla="*/ 1166 h 5"/>
                <a:gd name="T6" fmla="*/ 1811 w 9"/>
                <a:gd name="T7" fmla="*/ 3031 h 5"/>
                <a:gd name="T8" fmla="*/ 0 60000 65536"/>
                <a:gd name="T9" fmla="*/ 0 60000 65536"/>
                <a:gd name="T10" fmla="*/ 0 60000 65536"/>
                <a:gd name="T11" fmla="*/ 0 60000 65536"/>
                <a:gd name="T12" fmla="*/ 0 w 9"/>
                <a:gd name="T13" fmla="*/ 0 h 5"/>
                <a:gd name="T14" fmla="*/ 9 w 9"/>
                <a:gd name="T15" fmla="*/ 5 h 5"/>
              </a:gdLst>
              <a:ahLst/>
              <a:cxnLst>
                <a:cxn ang="T8">
                  <a:pos x="T0" y="T1"/>
                </a:cxn>
                <a:cxn ang="T9">
                  <a:pos x="T2" y="T3"/>
                </a:cxn>
                <a:cxn ang="T10">
                  <a:pos x="T4" y="T5"/>
                </a:cxn>
                <a:cxn ang="T11">
                  <a:pos x="T6" y="T7"/>
                </a:cxn>
              </a:cxnLst>
              <a:rect l="T12" t="T13" r="T14" b="T15"/>
              <a:pathLst>
                <a:path w="9" h="5">
                  <a:moveTo>
                    <a:pt x="9" y="5"/>
                  </a:moveTo>
                  <a:lnTo>
                    <a:pt x="0" y="0"/>
                  </a:lnTo>
                  <a:lnTo>
                    <a:pt x="0" y="2"/>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5" name="Freeform 6706"/>
            <p:cNvSpPr>
              <a:spLocks/>
            </p:cNvSpPr>
            <p:nvPr/>
          </p:nvSpPr>
          <p:spPr bwMode="auto">
            <a:xfrm>
              <a:off x="4787" y="3680"/>
              <a:ext cx="32" cy="18"/>
            </a:xfrm>
            <a:custGeom>
              <a:avLst/>
              <a:gdLst>
                <a:gd name="T0" fmla="*/ 2292 w 11"/>
                <a:gd name="T1" fmla="*/ 2333 h 5"/>
                <a:gd name="T2" fmla="*/ 1871 w 11"/>
                <a:gd name="T3" fmla="*/ 3031 h 5"/>
                <a:gd name="T4" fmla="*/ 0 w 11"/>
                <a:gd name="T5" fmla="*/ 1166 h 5"/>
                <a:gd name="T6" fmla="*/ 0 w 11"/>
                <a:gd name="T7" fmla="*/ 0 h 5"/>
                <a:gd name="T8" fmla="*/ 2292 w 11"/>
                <a:gd name="T9" fmla="*/ 2333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1" y="4"/>
                  </a:moveTo>
                  <a:lnTo>
                    <a:pt x="9" y="5"/>
                  </a:lnTo>
                  <a:lnTo>
                    <a:pt x="0" y="2"/>
                  </a:lnTo>
                  <a:lnTo>
                    <a:pt x="0" y="0"/>
                  </a:lnTo>
                  <a:lnTo>
                    <a:pt x="11"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26" name="Freeform 6707"/>
            <p:cNvSpPr>
              <a:spLocks/>
            </p:cNvSpPr>
            <p:nvPr/>
          </p:nvSpPr>
          <p:spPr bwMode="auto">
            <a:xfrm>
              <a:off x="4760" y="3680"/>
              <a:ext cx="27" cy="14"/>
            </a:xfrm>
            <a:custGeom>
              <a:avLst/>
              <a:gdLst>
                <a:gd name="T0" fmla="*/ 2187 w 9"/>
                <a:gd name="T1" fmla="*/ 0 h 4"/>
                <a:gd name="T2" fmla="*/ 2187 w 9"/>
                <a:gd name="T3" fmla="*/ 1029 h 4"/>
                <a:gd name="T4" fmla="*/ 0 w 9"/>
                <a:gd name="T5" fmla="*/ 2107 h 4"/>
                <a:gd name="T6" fmla="*/ 2187 w 9"/>
                <a:gd name="T7" fmla="*/ 0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9" y="0"/>
                  </a:moveTo>
                  <a:lnTo>
                    <a:pt x="9" y="2"/>
                  </a:lnTo>
                  <a:lnTo>
                    <a:pt x="0" y="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7" name="Freeform 6708"/>
            <p:cNvSpPr>
              <a:spLocks/>
            </p:cNvSpPr>
            <p:nvPr/>
          </p:nvSpPr>
          <p:spPr bwMode="auto">
            <a:xfrm>
              <a:off x="4760" y="3687"/>
              <a:ext cx="27" cy="11"/>
            </a:xfrm>
            <a:custGeom>
              <a:avLst/>
              <a:gdLst>
                <a:gd name="T0" fmla="*/ 2187 w 9"/>
                <a:gd name="T1" fmla="*/ 0 h 3"/>
                <a:gd name="T2" fmla="*/ 0 w 9"/>
                <a:gd name="T3" fmla="*/ 1276 h 3"/>
                <a:gd name="T4" fmla="*/ 243 w 9"/>
                <a:gd name="T5" fmla="*/ 1976 h 3"/>
                <a:gd name="T6" fmla="*/ 2187 w 9"/>
                <a:gd name="T7" fmla="*/ 0 h 3"/>
                <a:gd name="T8" fmla="*/ 0 60000 65536"/>
                <a:gd name="T9" fmla="*/ 0 60000 65536"/>
                <a:gd name="T10" fmla="*/ 0 60000 65536"/>
                <a:gd name="T11" fmla="*/ 0 60000 65536"/>
                <a:gd name="T12" fmla="*/ 0 w 9"/>
                <a:gd name="T13" fmla="*/ 0 h 3"/>
                <a:gd name="T14" fmla="*/ 9 w 9"/>
                <a:gd name="T15" fmla="*/ 3 h 3"/>
              </a:gdLst>
              <a:ahLst/>
              <a:cxnLst>
                <a:cxn ang="T8">
                  <a:pos x="T0" y="T1"/>
                </a:cxn>
                <a:cxn ang="T9">
                  <a:pos x="T2" y="T3"/>
                </a:cxn>
                <a:cxn ang="T10">
                  <a:pos x="T4" y="T5"/>
                </a:cxn>
                <a:cxn ang="T11">
                  <a:pos x="T6" y="T7"/>
                </a:cxn>
              </a:cxnLst>
              <a:rect l="T12" t="T13" r="T14" b="T15"/>
              <a:pathLst>
                <a:path w="9" h="3">
                  <a:moveTo>
                    <a:pt x="9" y="0"/>
                  </a:moveTo>
                  <a:lnTo>
                    <a:pt x="0" y="2"/>
                  </a:lnTo>
                  <a:lnTo>
                    <a:pt x="1"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28" name="Freeform 6709"/>
            <p:cNvSpPr>
              <a:spLocks/>
            </p:cNvSpPr>
            <p:nvPr/>
          </p:nvSpPr>
          <p:spPr bwMode="auto">
            <a:xfrm>
              <a:off x="4760" y="3680"/>
              <a:ext cx="27" cy="18"/>
            </a:xfrm>
            <a:custGeom>
              <a:avLst/>
              <a:gdLst>
                <a:gd name="T0" fmla="*/ 2187 w 9"/>
                <a:gd name="T1" fmla="*/ 0 h 5"/>
                <a:gd name="T2" fmla="*/ 2187 w 9"/>
                <a:gd name="T3" fmla="*/ 1166 h 5"/>
                <a:gd name="T4" fmla="*/ 243 w 9"/>
                <a:gd name="T5" fmla="*/ 3031 h 5"/>
                <a:gd name="T6" fmla="*/ 0 w 9"/>
                <a:gd name="T7" fmla="*/ 2333 h 5"/>
                <a:gd name="T8" fmla="*/ 2187 w 9"/>
                <a:gd name="T9" fmla="*/ 0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9" y="0"/>
                  </a:moveTo>
                  <a:lnTo>
                    <a:pt x="9" y="2"/>
                  </a:lnTo>
                  <a:lnTo>
                    <a:pt x="1" y="5"/>
                  </a:lnTo>
                  <a:lnTo>
                    <a:pt x="0" y="4"/>
                  </a:lnTo>
                  <a:lnTo>
                    <a:pt x="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29" name="Freeform 6710"/>
            <p:cNvSpPr>
              <a:spLocks/>
            </p:cNvSpPr>
            <p:nvPr/>
          </p:nvSpPr>
          <p:spPr bwMode="auto">
            <a:xfrm>
              <a:off x="4746" y="3694"/>
              <a:ext cx="17" cy="28"/>
            </a:xfrm>
            <a:custGeom>
              <a:avLst/>
              <a:gdLst>
                <a:gd name="T0" fmla="*/ 907 w 6"/>
                <a:gd name="T1" fmla="*/ 0 h 8"/>
                <a:gd name="T2" fmla="*/ 1091 w 6"/>
                <a:gd name="T3" fmla="*/ 602 h 8"/>
                <a:gd name="T4" fmla="*/ 0 w 6"/>
                <a:gd name="T5" fmla="*/ 4204 h 8"/>
                <a:gd name="T6" fmla="*/ 907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5" y="0"/>
                  </a:moveTo>
                  <a:lnTo>
                    <a:pt x="6" y="1"/>
                  </a:lnTo>
                  <a:lnTo>
                    <a:pt x="0"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0" name="Freeform 6711"/>
            <p:cNvSpPr>
              <a:spLocks/>
            </p:cNvSpPr>
            <p:nvPr/>
          </p:nvSpPr>
          <p:spPr bwMode="auto">
            <a:xfrm>
              <a:off x="4746" y="3698"/>
              <a:ext cx="17" cy="24"/>
            </a:xfrm>
            <a:custGeom>
              <a:avLst/>
              <a:gdLst>
                <a:gd name="T0" fmla="*/ 1091 w 6"/>
                <a:gd name="T1" fmla="*/ 0 h 7"/>
                <a:gd name="T2" fmla="*/ 0 w 6"/>
                <a:gd name="T3" fmla="*/ 3302 h 7"/>
                <a:gd name="T4" fmla="*/ 385 w 6"/>
                <a:gd name="T5" fmla="*/ 3302 h 7"/>
                <a:gd name="T6" fmla="*/ 1091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7"/>
                  </a:lnTo>
                  <a:lnTo>
                    <a:pt x="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1" name="Freeform 6712"/>
            <p:cNvSpPr>
              <a:spLocks/>
            </p:cNvSpPr>
            <p:nvPr/>
          </p:nvSpPr>
          <p:spPr bwMode="auto">
            <a:xfrm>
              <a:off x="4746" y="3694"/>
              <a:ext cx="17" cy="28"/>
            </a:xfrm>
            <a:custGeom>
              <a:avLst/>
              <a:gdLst>
                <a:gd name="T0" fmla="*/ 907 w 6"/>
                <a:gd name="T1" fmla="*/ 0 h 8"/>
                <a:gd name="T2" fmla="*/ 1091 w 6"/>
                <a:gd name="T3" fmla="*/ 602 h 8"/>
                <a:gd name="T4" fmla="*/ 385 w 6"/>
                <a:gd name="T5" fmla="*/ 4204 h 8"/>
                <a:gd name="T6" fmla="*/ 0 w 6"/>
                <a:gd name="T7" fmla="*/ 4204 h 8"/>
                <a:gd name="T8" fmla="*/ 90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0"/>
                  </a:moveTo>
                  <a:lnTo>
                    <a:pt x="6" y="1"/>
                  </a:lnTo>
                  <a:lnTo>
                    <a:pt x="2" y="8"/>
                  </a:lnTo>
                  <a:lnTo>
                    <a:pt x="0" y="8"/>
                  </a:lnTo>
                  <a:lnTo>
                    <a:pt x="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32" name="Freeform 6713"/>
            <p:cNvSpPr>
              <a:spLocks/>
            </p:cNvSpPr>
            <p:nvPr/>
          </p:nvSpPr>
          <p:spPr bwMode="auto">
            <a:xfrm>
              <a:off x="4825" y="3722"/>
              <a:ext cx="12" cy="28"/>
            </a:xfrm>
            <a:custGeom>
              <a:avLst/>
              <a:gdLst>
                <a:gd name="T0" fmla="*/ 0 w 4"/>
                <a:gd name="T1" fmla="*/ 0 h 8"/>
                <a:gd name="T2" fmla="*/ 486 w 4"/>
                <a:gd name="T3" fmla="*/ 0 h 8"/>
                <a:gd name="T4" fmla="*/ 972 w 4"/>
                <a:gd name="T5" fmla="*/ 4204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3" name="Freeform 6714"/>
            <p:cNvSpPr>
              <a:spLocks/>
            </p:cNvSpPr>
            <p:nvPr/>
          </p:nvSpPr>
          <p:spPr bwMode="auto">
            <a:xfrm>
              <a:off x="4831" y="3722"/>
              <a:ext cx="8" cy="28"/>
            </a:xfrm>
            <a:custGeom>
              <a:avLst/>
              <a:gdLst>
                <a:gd name="T0" fmla="*/ 0 w 3"/>
                <a:gd name="T1" fmla="*/ 0 h 8"/>
                <a:gd name="T2" fmla="*/ 248 w 3"/>
                <a:gd name="T3" fmla="*/ 4204 h 8"/>
                <a:gd name="T4" fmla="*/ 397 w 3"/>
                <a:gd name="T5" fmla="*/ 3602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4" name="Freeform 6715"/>
            <p:cNvSpPr>
              <a:spLocks/>
            </p:cNvSpPr>
            <p:nvPr/>
          </p:nvSpPr>
          <p:spPr bwMode="auto">
            <a:xfrm>
              <a:off x="4825" y="3722"/>
              <a:ext cx="14" cy="28"/>
            </a:xfrm>
            <a:custGeom>
              <a:avLst/>
              <a:gdLst>
                <a:gd name="T0" fmla="*/ 0 w 5"/>
                <a:gd name="T1" fmla="*/ 0 h 8"/>
                <a:gd name="T2" fmla="*/ 375 w 5"/>
                <a:gd name="T3" fmla="*/ 0 h 8"/>
                <a:gd name="T4" fmla="*/ 854 w 5"/>
                <a:gd name="T5" fmla="*/ 3602 h 8"/>
                <a:gd name="T6" fmla="*/ 683 w 5"/>
                <a:gd name="T7" fmla="*/ 4204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35" name="Freeform 6716"/>
            <p:cNvSpPr>
              <a:spLocks/>
            </p:cNvSpPr>
            <p:nvPr/>
          </p:nvSpPr>
          <p:spPr bwMode="auto">
            <a:xfrm>
              <a:off x="4837" y="3746"/>
              <a:ext cx="29" cy="14"/>
            </a:xfrm>
            <a:custGeom>
              <a:avLst/>
              <a:gdLst>
                <a:gd name="T0" fmla="*/ 0 w 10"/>
                <a:gd name="T1" fmla="*/ 602 h 4"/>
                <a:gd name="T2" fmla="*/ 218 w 10"/>
                <a:gd name="T3" fmla="*/ 0 h 4"/>
                <a:gd name="T4" fmla="*/ 2053 w 10"/>
                <a:gd name="T5" fmla="*/ 2107 h 4"/>
                <a:gd name="T6" fmla="*/ 0 w 10"/>
                <a:gd name="T7" fmla="*/ 602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1"/>
                  </a:moveTo>
                  <a:lnTo>
                    <a:pt x="1" y="0"/>
                  </a:lnTo>
                  <a:lnTo>
                    <a:pt x="10" y="4"/>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6" name="Freeform 6717"/>
            <p:cNvSpPr>
              <a:spLocks/>
            </p:cNvSpPr>
            <p:nvPr/>
          </p:nvSpPr>
          <p:spPr bwMode="auto">
            <a:xfrm>
              <a:off x="4839" y="3746"/>
              <a:ext cx="27" cy="14"/>
            </a:xfrm>
            <a:custGeom>
              <a:avLst/>
              <a:gdLst>
                <a:gd name="T0" fmla="*/ 0 w 9"/>
                <a:gd name="T1" fmla="*/ 0 h 4"/>
                <a:gd name="T2" fmla="*/ 2187 w 9"/>
                <a:gd name="T3" fmla="*/ 2107 h 4"/>
                <a:gd name="T4" fmla="*/ 2187 w 9"/>
                <a:gd name="T5" fmla="*/ 1509 h 4"/>
                <a:gd name="T6" fmla="*/ 0 w 9"/>
                <a:gd name="T7" fmla="*/ 0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0" y="0"/>
                  </a:moveTo>
                  <a:lnTo>
                    <a:pt x="9" y="4"/>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7" name="Freeform 6718"/>
            <p:cNvSpPr>
              <a:spLocks/>
            </p:cNvSpPr>
            <p:nvPr/>
          </p:nvSpPr>
          <p:spPr bwMode="auto">
            <a:xfrm>
              <a:off x="4837" y="3746"/>
              <a:ext cx="29" cy="14"/>
            </a:xfrm>
            <a:custGeom>
              <a:avLst/>
              <a:gdLst>
                <a:gd name="T0" fmla="*/ 0 w 10"/>
                <a:gd name="T1" fmla="*/ 602 h 4"/>
                <a:gd name="T2" fmla="*/ 218 w 10"/>
                <a:gd name="T3" fmla="*/ 0 h 4"/>
                <a:gd name="T4" fmla="*/ 2053 w 10"/>
                <a:gd name="T5" fmla="*/ 1509 h 4"/>
                <a:gd name="T6" fmla="*/ 2053 w 10"/>
                <a:gd name="T7" fmla="*/ 2107 h 4"/>
                <a:gd name="T8" fmla="*/ 0 w 10"/>
                <a:gd name="T9" fmla="*/ 602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1"/>
                  </a:moveTo>
                  <a:lnTo>
                    <a:pt x="1" y="0"/>
                  </a:lnTo>
                  <a:lnTo>
                    <a:pt x="10" y="3"/>
                  </a:lnTo>
                  <a:lnTo>
                    <a:pt x="10" y="4"/>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38" name="Freeform 6719"/>
            <p:cNvSpPr>
              <a:spLocks/>
            </p:cNvSpPr>
            <p:nvPr/>
          </p:nvSpPr>
          <p:spPr bwMode="auto">
            <a:xfrm>
              <a:off x="4866" y="3750"/>
              <a:ext cx="29" cy="10"/>
            </a:xfrm>
            <a:custGeom>
              <a:avLst/>
              <a:gdLst>
                <a:gd name="T0" fmla="*/ 0 w 10"/>
                <a:gd name="T1" fmla="*/ 1223 h 3"/>
                <a:gd name="T2" fmla="*/ 0 w 10"/>
                <a:gd name="T3" fmla="*/ 857 h 3"/>
                <a:gd name="T4" fmla="*/ 2053 w 10"/>
                <a:gd name="T5" fmla="*/ 0 h 3"/>
                <a:gd name="T6" fmla="*/ 0 w 10"/>
                <a:gd name="T7" fmla="*/ 1223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0" y="2"/>
                  </a:lnTo>
                  <a:lnTo>
                    <a:pt x="1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39" name="Freeform 6720"/>
            <p:cNvSpPr>
              <a:spLocks/>
            </p:cNvSpPr>
            <p:nvPr/>
          </p:nvSpPr>
          <p:spPr bwMode="auto">
            <a:xfrm>
              <a:off x="4866" y="3746"/>
              <a:ext cx="29" cy="11"/>
            </a:xfrm>
            <a:custGeom>
              <a:avLst/>
              <a:gdLst>
                <a:gd name="T0" fmla="*/ 0 w 10"/>
                <a:gd name="T1" fmla="*/ 1976 h 3"/>
                <a:gd name="T2" fmla="*/ 2053 w 10"/>
                <a:gd name="T3" fmla="*/ 741 h 3"/>
                <a:gd name="T4" fmla="*/ 1633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0" name="Freeform 6721"/>
            <p:cNvSpPr>
              <a:spLocks/>
            </p:cNvSpPr>
            <p:nvPr/>
          </p:nvSpPr>
          <p:spPr bwMode="auto">
            <a:xfrm>
              <a:off x="4866" y="3746"/>
              <a:ext cx="29" cy="14"/>
            </a:xfrm>
            <a:custGeom>
              <a:avLst/>
              <a:gdLst>
                <a:gd name="T0" fmla="*/ 0 w 10"/>
                <a:gd name="T1" fmla="*/ 2107 h 4"/>
                <a:gd name="T2" fmla="*/ 0 w 10"/>
                <a:gd name="T3" fmla="*/ 1509 h 4"/>
                <a:gd name="T4" fmla="*/ 1633 w 10"/>
                <a:gd name="T5" fmla="*/ 0 h 4"/>
                <a:gd name="T6" fmla="*/ 2053 w 10"/>
                <a:gd name="T7" fmla="*/ 602 h 4"/>
                <a:gd name="T8" fmla="*/ 0 w 10"/>
                <a:gd name="T9" fmla="*/ 2107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0" y="4"/>
                  </a:moveTo>
                  <a:lnTo>
                    <a:pt x="0" y="3"/>
                  </a:lnTo>
                  <a:lnTo>
                    <a:pt x="8" y="0"/>
                  </a:lnTo>
                  <a:lnTo>
                    <a:pt x="10" y="1"/>
                  </a:lnTo>
                  <a:lnTo>
                    <a:pt x="0" y="4"/>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41" name="Freeform 6722"/>
            <p:cNvSpPr>
              <a:spLocks/>
            </p:cNvSpPr>
            <p:nvPr/>
          </p:nvSpPr>
          <p:spPr bwMode="auto">
            <a:xfrm>
              <a:off x="4889" y="3722"/>
              <a:ext cx="18" cy="28"/>
            </a:xfrm>
            <a:custGeom>
              <a:avLst/>
              <a:gdLst>
                <a:gd name="T0" fmla="*/ 486 w 6"/>
                <a:gd name="T1" fmla="*/ 4204 h 8"/>
                <a:gd name="T2" fmla="*/ 0 w 6"/>
                <a:gd name="T3" fmla="*/ 3602 h 8"/>
                <a:gd name="T4" fmla="*/ 1458 w 6"/>
                <a:gd name="T5" fmla="*/ 0 h 8"/>
                <a:gd name="T6" fmla="*/ 486 w 6"/>
                <a:gd name="T7" fmla="*/ 4204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2" y="8"/>
                  </a:moveTo>
                  <a:lnTo>
                    <a:pt x="0" y="7"/>
                  </a:lnTo>
                  <a:lnTo>
                    <a:pt x="6" y="0"/>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2" name="Freeform 6723"/>
            <p:cNvSpPr>
              <a:spLocks/>
            </p:cNvSpPr>
            <p:nvPr/>
          </p:nvSpPr>
          <p:spPr bwMode="auto">
            <a:xfrm>
              <a:off x="4889" y="3722"/>
              <a:ext cx="18" cy="24"/>
            </a:xfrm>
            <a:custGeom>
              <a:avLst/>
              <a:gdLst>
                <a:gd name="T0" fmla="*/ 0 w 6"/>
                <a:gd name="T1" fmla="*/ 3302 h 7"/>
                <a:gd name="T2" fmla="*/ 1458 w 6"/>
                <a:gd name="T3" fmla="*/ 0 h 7"/>
                <a:gd name="T4" fmla="*/ 972 w 6"/>
                <a:gd name="T5" fmla="*/ 0 h 7"/>
                <a:gd name="T6" fmla="*/ 0 w 6"/>
                <a:gd name="T7" fmla="*/ 3302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6" y="0"/>
                  </a:lnTo>
                  <a:lnTo>
                    <a:pt x="4"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3" name="Freeform 6724"/>
            <p:cNvSpPr>
              <a:spLocks/>
            </p:cNvSpPr>
            <p:nvPr/>
          </p:nvSpPr>
          <p:spPr bwMode="auto">
            <a:xfrm>
              <a:off x="4889" y="3722"/>
              <a:ext cx="18" cy="28"/>
            </a:xfrm>
            <a:custGeom>
              <a:avLst/>
              <a:gdLst>
                <a:gd name="T0" fmla="*/ 486 w 6"/>
                <a:gd name="T1" fmla="*/ 4204 h 8"/>
                <a:gd name="T2" fmla="*/ 0 w 6"/>
                <a:gd name="T3" fmla="*/ 3602 h 8"/>
                <a:gd name="T4" fmla="*/ 972 w 6"/>
                <a:gd name="T5" fmla="*/ 0 h 8"/>
                <a:gd name="T6" fmla="*/ 1458 w 6"/>
                <a:gd name="T7" fmla="*/ 0 h 8"/>
                <a:gd name="T8" fmla="*/ 486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0" y="7"/>
                  </a:lnTo>
                  <a:lnTo>
                    <a:pt x="4" y="0"/>
                  </a:lnTo>
                  <a:lnTo>
                    <a:pt x="6" y="0"/>
                  </a:lnTo>
                  <a:lnTo>
                    <a:pt x="2"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44" name="Freeform 6725"/>
            <p:cNvSpPr>
              <a:spLocks/>
            </p:cNvSpPr>
            <p:nvPr/>
          </p:nvSpPr>
          <p:spPr bwMode="auto">
            <a:xfrm>
              <a:off x="4904" y="3719"/>
              <a:ext cx="132" cy="6"/>
            </a:xfrm>
            <a:custGeom>
              <a:avLst/>
              <a:gdLst>
                <a:gd name="T0" fmla="*/ 0 w 45"/>
                <a:gd name="T1" fmla="*/ 0 h 2"/>
                <a:gd name="T2" fmla="*/ 0 w 45"/>
                <a:gd name="T3" fmla="*/ 486 h 2"/>
                <a:gd name="T4" fmla="*/ 9765 w 45"/>
                <a:gd name="T5" fmla="*/ 0 h 2"/>
                <a:gd name="T6" fmla="*/ 0 w 45"/>
                <a:gd name="T7" fmla="*/ 0 h 2"/>
                <a:gd name="T8" fmla="*/ 0 60000 65536"/>
                <a:gd name="T9" fmla="*/ 0 60000 65536"/>
                <a:gd name="T10" fmla="*/ 0 60000 65536"/>
                <a:gd name="T11" fmla="*/ 0 60000 65536"/>
                <a:gd name="T12" fmla="*/ 0 w 45"/>
                <a:gd name="T13" fmla="*/ 0 h 2"/>
                <a:gd name="T14" fmla="*/ 45 w 45"/>
                <a:gd name="T15" fmla="*/ 2 h 2"/>
              </a:gdLst>
              <a:ahLst/>
              <a:cxnLst>
                <a:cxn ang="T8">
                  <a:pos x="T0" y="T1"/>
                </a:cxn>
                <a:cxn ang="T9">
                  <a:pos x="T2" y="T3"/>
                </a:cxn>
                <a:cxn ang="T10">
                  <a:pos x="T4" y="T5"/>
                </a:cxn>
                <a:cxn ang="T11">
                  <a:pos x="T6" y="T7"/>
                </a:cxn>
              </a:cxnLst>
              <a:rect l="T12" t="T13" r="T14" b="T15"/>
              <a:pathLst>
                <a:path w="45" h="2">
                  <a:moveTo>
                    <a:pt x="0" y="0"/>
                  </a:moveTo>
                  <a:lnTo>
                    <a:pt x="0" y="2"/>
                  </a:lnTo>
                  <a:lnTo>
                    <a:pt x="4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5" name="Freeform 6726"/>
            <p:cNvSpPr>
              <a:spLocks/>
            </p:cNvSpPr>
            <p:nvPr/>
          </p:nvSpPr>
          <p:spPr bwMode="auto">
            <a:xfrm>
              <a:off x="4904" y="3719"/>
              <a:ext cx="132" cy="6"/>
            </a:xfrm>
            <a:custGeom>
              <a:avLst/>
              <a:gdLst>
                <a:gd name="T0" fmla="*/ 0 w 45"/>
                <a:gd name="T1" fmla="*/ 486 h 2"/>
                <a:gd name="T2" fmla="*/ 9765 w 45"/>
                <a:gd name="T3" fmla="*/ 0 h 2"/>
                <a:gd name="T4" fmla="*/ 9765 w 45"/>
                <a:gd name="T5" fmla="*/ 486 h 2"/>
                <a:gd name="T6" fmla="*/ 0 w 45"/>
                <a:gd name="T7" fmla="*/ 486 h 2"/>
                <a:gd name="T8" fmla="*/ 0 60000 65536"/>
                <a:gd name="T9" fmla="*/ 0 60000 65536"/>
                <a:gd name="T10" fmla="*/ 0 60000 65536"/>
                <a:gd name="T11" fmla="*/ 0 60000 65536"/>
                <a:gd name="T12" fmla="*/ 0 w 45"/>
                <a:gd name="T13" fmla="*/ 0 h 2"/>
                <a:gd name="T14" fmla="*/ 45 w 45"/>
                <a:gd name="T15" fmla="*/ 2 h 2"/>
              </a:gdLst>
              <a:ahLst/>
              <a:cxnLst>
                <a:cxn ang="T8">
                  <a:pos x="T0" y="T1"/>
                </a:cxn>
                <a:cxn ang="T9">
                  <a:pos x="T2" y="T3"/>
                </a:cxn>
                <a:cxn ang="T10">
                  <a:pos x="T4" y="T5"/>
                </a:cxn>
                <a:cxn ang="T11">
                  <a:pos x="T6" y="T7"/>
                </a:cxn>
              </a:cxnLst>
              <a:rect l="T12" t="T13" r="T14" b="T15"/>
              <a:pathLst>
                <a:path w="45" h="2">
                  <a:moveTo>
                    <a:pt x="0" y="2"/>
                  </a:moveTo>
                  <a:lnTo>
                    <a:pt x="45" y="0"/>
                  </a:lnTo>
                  <a:lnTo>
                    <a:pt x="4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6" name="Rectangle 6727"/>
            <p:cNvSpPr>
              <a:spLocks noChangeArrowheads="1"/>
            </p:cNvSpPr>
            <p:nvPr/>
          </p:nvSpPr>
          <p:spPr bwMode="auto">
            <a:xfrm>
              <a:off x="4904" y="3719"/>
              <a:ext cx="132" cy="6"/>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47" name="Freeform 6728"/>
            <p:cNvSpPr>
              <a:spLocks/>
            </p:cNvSpPr>
            <p:nvPr/>
          </p:nvSpPr>
          <p:spPr bwMode="auto">
            <a:xfrm>
              <a:off x="4886" y="1240"/>
              <a:ext cx="3" cy="2513"/>
            </a:xfrm>
            <a:custGeom>
              <a:avLst/>
              <a:gdLst>
                <a:gd name="T0" fmla="*/ 243 w 1"/>
                <a:gd name="T1" fmla="*/ 0 h 725"/>
                <a:gd name="T2" fmla="*/ 0 w 1"/>
                <a:gd name="T3" fmla="*/ 0 h 725"/>
                <a:gd name="T4" fmla="*/ 243 w 1"/>
                <a:gd name="T5" fmla="*/ 362770 h 725"/>
                <a:gd name="T6" fmla="*/ 243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1" y="0"/>
                  </a:moveTo>
                  <a:lnTo>
                    <a:pt x="0" y="0"/>
                  </a:lnTo>
                  <a:lnTo>
                    <a:pt x="1" y="72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8" name="Freeform 6729"/>
            <p:cNvSpPr>
              <a:spLocks/>
            </p:cNvSpPr>
            <p:nvPr/>
          </p:nvSpPr>
          <p:spPr bwMode="auto">
            <a:xfrm>
              <a:off x="4886" y="1240"/>
              <a:ext cx="3" cy="2513"/>
            </a:xfrm>
            <a:custGeom>
              <a:avLst/>
              <a:gdLst>
                <a:gd name="T0" fmla="*/ 0 w 1"/>
                <a:gd name="T1" fmla="*/ 0 h 725"/>
                <a:gd name="T2" fmla="*/ 243 w 1"/>
                <a:gd name="T3" fmla="*/ 362770 h 725"/>
                <a:gd name="T4" fmla="*/ 0 w 1"/>
                <a:gd name="T5" fmla="*/ 362770 h 725"/>
                <a:gd name="T6" fmla="*/ 0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0" y="0"/>
                  </a:moveTo>
                  <a:lnTo>
                    <a:pt x="1" y="725"/>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49" name="Rectangle 6730"/>
            <p:cNvSpPr>
              <a:spLocks noChangeArrowheads="1"/>
            </p:cNvSpPr>
            <p:nvPr/>
          </p:nvSpPr>
          <p:spPr bwMode="auto">
            <a:xfrm>
              <a:off x="4886" y="1240"/>
              <a:ext cx="3"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50" name="Freeform 6731"/>
            <p:cNvSpPr>
              <a:spLocks/>
            </p:cNvSpPr>
            <p:nvPr/>
          </p:nvSpPr>
          <p:spPr bwMode="auto">
            <a:xfrm>
              <a:off x="4857" y="1247"/>
              <a:ext cx="3" cy="2510"/>
            </a:xfrm>
            <a:custGeom>
              <a:avLst/>
              <a:gdLst>
                <a:gd name="T0" fmla="*/ 243 w 1"/>
                <a:gd name="T1" fmla="*/ 0 h 724"/>
                <a:gd name="T2" fmla="*/ 0 w 1"/>
                <a:gd name="T3" fmla="*/ 0 h 724"/>
                <a:gd name="T4" fmla="*/ 243 w 1"/>
                <a:gd name="T5" fmla="*/ 362601 h 724"/>
                <a:gd name="T6" fmla="*/ 243 w 1"/>
                <a:gd name="T7" fmla="*/ 0 h 724"/>
                <a:gd name="T8" fmla="*/ 0 60000 65536"/>
                <a:gd name="T9" fmla="*/ 0 60000 65536"/>
                <a:gd name="T10" fmla="*/ 0 60000 65536"/>
                <a:gd name="T11" fmla="*/ 0 60000 65536"/>
                <a:gd name="T12" fmla="*/ 0 w 1"/>
                <a:gd name="T13" fmla="*/ 0 h 724"/>
                <a:gd name="T14" fmla="*/ 1 w 1"/>
                <a:gd name="T15" fmla="*/ 724 h 724"/>
              </a:gdLst>
              <a:ahLst/>
              <a:cxnLst>
                <a:cxn ang="T8">
                  <a:pos x="T0" y="T1"/>
                </a:cxn>
                <a:cxn ang="T9">
                  <a:pos x="T2" y="T3"/>
                </a:cxn>
                <a:cxn ang="T10">
                  <a:pos x="T4" y="T5"/>
                </a:cxn>
                <a:cxn ang="T11">
                  <a:pos x="T6" y="T7"/>
                </a:cxn>
              </a:cxnLst>
              <a:rect l="T12" t="T13" r="T14" b="T15"/>
              <a:pathLst>
                <a:path w="1" h="724">
                  <a:moveTo>
                    <a:pt x="1" y="0"/>
                  </a:moveTo>
                  <a:lnTo>
                    <a:pt x="0" y="0"/>
                  </a:lnTo>
                  <a:lnTo>
                    <a:pt x="1" y="72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1" name="Freeform 6732"/>
            <p:cNvSpPr>
              <a:spLocks/>
            </p:cNvSpPr>
            <p:nvPr/>
          </p:nvSpPr>
          <p:spPr bwMode="auto">
            <a:xfrm>
              <a:off x="4857" y="1247"/>
              <a:ext cx="3" cy="2510"/>
            </a:xfrm>
            <a:custGeom>
              <a:avLst/>
              <a:gdLst>
                <a:gd name="T0" fmla="*/ 0 w 1"/>
                <a:gd name="T1" fmla="*/ 0 h 724"/>
                <a:gd name="T2" fmla="*/ 243 w 1"/>
                <a:gd name="T3" fmla="*/ 362601 h 724"/>
                <a:gd name="T4" fmla="*/ 0 w 1"/>
                <a:gd name="T5" fmla="*/ 362601 h 724"/>
                <a:gd name="T6" fmla="*/ 0 w 1"/>
                <a:gd name="T7" fmla="*/ 0 h 724"/>
                <a:gd name="T8" fmla="*/ 0 60000 65536"/>
                <a:gd name="T9" fmla="*/ 0 60000 65536"/>
                <a:gd name="T10" fmla="*/ 0 60000 65536"/>
                <a:gd name="T11" fmla="*/ 0 60000 65536"/>
                <a:gd name="T12" fmla="*/ 0 w 1"/>
                <a:gd name="T13" fmla="*/ 0 h 724"/>
                <a:gd name="T14" fmla="*/ 1 w 1"/>
                <a:gd name="T15" fmla="*/ 724 h 724"/>
              </a:gdLst>
              <a:ahLst/>
              <a:cxnLst>
                <a:cxn ang="T8">
                  <a:pos x="T0" y="T1"/>
                </a:cxn>
                <a:cxn ang="T9">
                  <a:pos x="T2" y="T3"/>
                </a:cxn>
                <a:cxn ang="T10">
                  <a:pos x="T4" y="T5"/>
                </a:cxn>
                <a:cxn ang="T11">
                  <a:pos x="T6" y="T7"/>
                </a:cxn>
              </a:cxnLst>
              <a:rect l="T12" t="T13" r="T14" b="T15"/>
              <a:pathLst>
                <a:path w="1" h="724">
                  <a:moveTo>
                    <a:pt x="0" y="0"/>
                  </a:moveTo>
                  <a:lnTo>
                    <a:pt x="1" y="724"/>
                  </a:lnTo>
                  <a:lnTo>
                    <a:pt x="0" y="72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2" name="Rectangle 6733"/>
            <p:cNvSpPr>
              <a:spLocks noChangeArrowheads="1"/>
            </p:cNvSpPr>
            <p:nvPr/>
          </p:nvSpPr>
          <p:spPr bwMode="auto">
            <a:xfrm>
              <a:off x="4857" y="1247"/>
              <a:ext cx="3" cy="2510"/>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53" name="Freeform 6734"/>
            <p:cNvSpPr>
              <a:spLocks/>
            </p:cNvSpPr>
            <p:nvPr/>
          </p:nvSpPr>
          <p:spPr bwMode="auto">
            <a:xfrm>
              <a:off x="4713" y="1209"/>
              <a:ext cx="3" cy="2513"/>
            </a:xfrm>
            <a:custGeom>
              <a:avLst/>
              <a:gdLst>
                <a:gd name="T0" fmla="*/ 243 w 1"/>
                <a:gd name="T1" fmla="*/ 0 h 725"/>
                <a:gd name="T2" fmla="*/ 0 w 1"/>
                <a:gd name="T3" fmla="*/ 0 h 725"/>
                <a:gd name="T4" fmla="*/ 243 w 1"/>
                <a:gd name="T5" fmla="*/ 362770 h 725"/>
                <a:gd name="T6" fmla="*/ 243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1" y="0"/>
                  </a:moveTo>
                  <a:lnTo>
                    <a:pt x="0" y="0"/>
                  </a:lnTo>
                  <a:lnTo>
                    <a:pt x="1" y="72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4" name="Freeform 6735"/>
            <p:cNvSpPr>
              <a:spLocks/>
            </p:cNvSpPr>
            <p:nvPr/>
          </p:nvSpPr>
          <p:spPr bwMode="auto">
            <a:xfrm>
              <a:off x="4713" y="1209"/>
              <a:ext cx="3" cy="2513"/>
            </a:xfrm>
            <a:custGeom>
              <a:avLst/>
              <a:gdLst>
                <a:gd name="T0" fmla="*/ 0 w 1"/>
                <a:gd name="T1" fmla="*/ 0 h 725"/>
                <a:gd name="T2" fmla="*/ 243 w 1"/>
                <a:gd name="T3" fmla="*/ 362770 h 725"/>
                <a:gd name="T4" fmla="*/ 0 w 1"/>
                <a:gd name="T5" fmla="*/ 362770 h 725"/>
                <a:gd name="T6" fmla="*/ 0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0" y="0"/>
                  </a:moveTo>
                  <a:lnTo>
                    <a:pt x="1" y="725"/>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5" name="Rectangle 6736"/>
            <p:cNvSpPr>
              <a:spLocks noChangeArrowheads="1"/>
            </p:cNvSpPr>
            <p:nvPr/>
          </p:nvSpPr>
          <p:spPr bwMode="auto">
            <a:xfrm>
              <a:off x="4713" y="1209"/>
              <a:ext cx="3"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56" name="Rectangle 6739"/>
            <p:cNvSpPr>
              <a:spLocks noChangeArrowheads="1"/>
            </p:cNvSpPr>
            <p:nvPr/>
          </p:nvSpPr>
          <p:spPr bwMode="auto">
            <a:xfrm>
              <a:off x="4746" y="1209"/>
              <a:ext cx="3"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57" name="Freeform 6740"/>
            <p:cNvSpPr>
              <a:spLocks/>
            </p:cNvSpPr>
            <p:nvPr/>
          </p:nvSpPr>
          <p:spPr bwMode="auto">
            <a:xfrm>
              <a:off x="1472" y="1209"/>
              <a:ext cx="3" cy="2513"/>
            </a:xfrm>
            <a:custGeom>
              <a:avLst/>
              <a:gdLst>
                <a:gd name="T0" fmla="*/ 243 w 1"/>
                <a:gd name="T1" fmla="*/ 0 h 725"/>
                <a:gd name="T2" fmla="*/ 0 w 1"/>
                <a:gd name="T3" fmla="*/ 0 h 725"/>
                <a:gd name="T4" fmla="*/ 243 w 1"/>
                <a:gd name="T5" fmla="*/ 362770 h 725"/>
                <a:gd name="T6" fmla="*/ 243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1" y="0"/>
                  </a:moveTo>
                  <a:lnTo>
                    <a:pt x="0" y="0"/>
                  </a:lnTo>
                  <a:lnTo>
                    <a:pt x="1" y="72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8" name="Freeform 6741"/>
            <p:cNvSpPr>
              <a:spLocks/>
            </p:cNvSpPr>
            <p:nvPr/>
          </p:nvSpPr>
          <p:spPr bwMode="auto">
            <a:xfrm>
              <a:off x="1472" y="1209"/>
              <a:ext cx="3" cy="2513"/>
            </a:xfrm>
            <a:custGeom>
              <a:avLst/>
              <a:gdLst>
                <a:gd name="T0" fmla="*/ 0 w 1"/>
                <a:gd name="T1" fmla="*/ 0 h 725"/>
                <a:gd name="T2" fmla="*/ 243 w 1"/>
                <a:gd name="T3" fmla="*/ 362770 h 725"/>
                <a:gd name="T4" fmla="*/ 0 w 1"/>
                <a:gd name="T5" fmla="*/ 362770 h 725"/>
                <a:gd name="T6" fmla="*/ 0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0" y="0"/>
                  </a:moveTo>
                  <a:lnTo>
                    <a:pt x="1" y="725"/>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59" name="Rectangle 6742"/>
            <p:cNvSpPr>
              <a:spLocks noChangeArrowheads="1"/>
            </p:cNvSpPr>
            <p:nvPr/>
          </p:nvSpPr>
          <p:spPr bwMode="auto">
            <a:xfrm>
              <a:off x="1472" y="1209"/>
              <a:ext cx="3"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60" name="Freeform 6743"/>
            <p:cNvSpPr>
              <a:spLocks/>
            </p:cNvSpPr>
            <p:nvPr/>
          </p:nvSpPr>
          <p:spPr bwMode="auto">
            <a:xfrm>
              <a:off x="1443" y="1244"/>
              <a:ext cx="3" cy="2509"/>
            </a:xfrm>
            <a:custGeom>
              <a:avLst/>
              <a:gdLst>
                <a:gd name="T0" fmla="*/ 243 w 1"/>
                <a:gd name="T1" fmla="*/ 0 h 724"/>
                <a:gd name="T2" fmla="*/ 0 w 1"/>
                <a:gd name="T3" fmla="*/ 0 h 724"/>
                <a:gd name="T4" fmla="*/ 243 w 1"/>
                <a:gd name="T5" fmla="*/ 361871 h 724"/>
                <a:gd name="T6" fmla="*/ 243 w 1"/>
                <a:gd name="T7" fmla="*/ 0 h 724"/>
                <a:gd name="T8" fmla="*/ 0 60000 65536"/>
                <a:gd name="T9" fmla="*/ 0 60000 65536"/>
                <a:gd name="T10" fmla="*/ 0 60000 65536"/>
                <a:gd name="T11" fmla="*/ 0 60000 65536"/>
                <a:gd name="T12" fmla="*/ 0 w 1"/>
                <a:gd name="T13" fmla="*/ 0 h 724"/>
                <a:gd name="T14" fmla="*/ 1 w 1"/>
                <a:gd name="T15" fmla="*/ 724 h 724"/>
              </a:gdLst>
              <a:ahLst/>
              <a:cxnLst>
                <a:cxn ang="T8">
                  <a:pos x="T0" y="T1"/>
                </a:cxn>
                <a:cxn ang="T9">
                  <a:pos x="T2" y="T3"/>
                </a:cxn>
                <a:cxn ang="T10">
                  <a:pos x="T4" y="T5"/>
                </a:cxn>
                <a:cxn ang="T11">
                  <a:pos x="T6" y="T7"/>
                </a:cxn>
              </a:cxnLst>
              <a:rect l="T12" t="T13" r="T14" b="T15"/>
              <a:pathLst>
                <a:path w="1" h="724">
                  <a:moveTo>
                    <a:pt x="1" y="0"/>
                  </a:moveTo>
                  <a:lnTo>
                    <a:pt x="0" y="0"/>
                  </a:lnTo>
                  <a:lnTo>
                    <a:pt x="1" y="72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1" name="Freeform 6744"/>
            <p:cNvSpPr>
              <a:spLocks/>
            </p:cNvSpPr>
            <p:nvPr/>
          </p:nvSpPr>
          <p:spPr bwMode="auto">
            <a:xfrm>
              <a:off x="1443" y="1244"/>
              <a:ext cx="3" cy="2509"/>
            </a:xfrm>
            <a:custGeom>
              <a:avLst/>
              <a:gdLst>
                <a:gd name="T0" fmla="*/ 0 w 1"/>
                <a:gd name="T1" fmla="*/ 0 h 724"/>
                <a:gd name="T2" fmla="*/ 243 w 1"/>
                <a:gd name="T3" fmla="*/ 361871 h 724"/>
                <a:gd name="T4" fmla="*/ 0 w 1"/>
                <a:gd name="T5" fmla="*/ 361871 h 724"/>
                <a:gd name="T6" fmla="*/ 0 w 1"/>
                <a:gd name="T7" fmla="*/ 0 h 724"/>
                <a:gd name="T8" fmla="*/ 0 60000 65536"/>
                <a:gd name="T9" fmla="*/ 0 60000 65536"/>
                <a:gd name="T10" fmla="*/ 0 60000 65536"/>
                <a:gd name="T11" fmla="*/ 0 60000 65536"/>
                <a:gd name="T12" fmla="*/ 0 w 1"/>
                <a:gd name="T13" fmla="*/ 0 h 724"/>
                <a:gd name="T14" fmla="*/ 1 w 1"/>
                <a:gd name="T15" fmla="*/ 724 h 724"/>
              </a:gdLst>
              <a:ahLst/>
              <a:cxnLst>
                <a:cxn ang="T8">
                  <a:pos x="T0" y="T1"/>
                </a:cxn>
                <a:cxn ang="T9">
                  <a:pos x="T2" y="T3"/>
                </a:cxn>
                <a:cxn ang="T10">
                  <a:pos x="T4" y="T5"/>
                </a:cxn>
                <a:cxn ang="T11">
                  <a:pos x="T6" y="T7"/>
                </a:cxn>
              </a:cxnLst>
              <a:rect l="T12" t="T13" r="T14" b="T15"/>
              <a:pathLst>
                <a:path w="1" h="724">
                  <a:moveTo>
                    <a:pt x="0" y="0"/>
                  </a:moveTo>
                  <a:lnTo>
                    <a:pt x="1" y="724"/>
                  </a:lnTo>
                  <a:lnTo>
                    <a:pt x="0" y="72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2" name="Rectangle 6745"/>
            <p:cNvSpPr>
              <a:spLocks noChangeArrowheads="1"/>
            </p:cNvSpPr>
            <p:nvPr/>
          </p:nvSpPr>
          <p:spPr bwMode="auto">
            <a:xfrm>
              <a:off x="1443" y="1244"/>
              <a:ext cx="3" cy="2509"/>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63" name="Freeform 6746"/>
            <p:cNvSpPr>
              <a:spLocks/>
            </p:cNvSpPr>
            <p:nvPr/>
          </p:nvSpPr>
          <p:spPr bwMode="auto">
            <a:xfrm>
              <a:off x="1329" y="1178"/>
              <a:ext cx="2" cy="2513"/>
            </a:xfrm>
            <a:custGeom>
              <a:avLst/>
              <a:gdLst>
                <a:gd name="T0" fmla="*/ 32 w 1"/>
                <a:gd name="T1" fmla="*/ 0 h 725"/>
                <a:gd name="T2" fmla="*/ 0 w 1"/>
                <a:gd name="T3" fmla="*/ 0 h 725"/>
                <a:gd name="T4" fmla="*/ 32 w 1"/>
                <a:gd name="T5" fmla="*/ 362770 h 725"/>
                <a:gd name="T6" fmla="*/ 32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1" y="0"/>
                  </a:moveTo>
                  <a:lnTo>
                    <a:pt x="0" y="0"/>
                  </a:lnTo>
                  <a:lnTo>
                    <a:pt x="1" y="72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4" name="Freeform 6747"/>
            <p:cNvSpPr>
              <a:spLocks/>
            </p:cNvSpPr>
            <p:nvPr/>
          </p:nvSpPr>
          <p:spPr bwMode="auto">
            <a:xfrm>
              <a:off x="1329" y="1178"/>
              <a:ext cx="2" cy="2513"/>
            </a:xfrm>
            <a:custGeom>
              <a:avLst/>
              <a:gdLst>
                <a:gd name="T0" fmla="*/ 0 w 1"/>
                <a:gd name="T1" fmla="*/ 0 h 725"/>
                <a:gd name="T2" fmla="*/ 32 w 1"/>
                <a:gd name="T3" fmla="*/ 362770 h 725"/>
                <a:gd name="T4" fmla="*/ 0 w 1"/>
                <a:gd name="T5" fmla="*/ 362770 h 725"/>
                <a:gd name="T6" fmla="*/ 0 w 1"/>
                <a:gd name="T7" fmla="*/ 0 h 725"/>
                <a:gd name="T8" fmla="*/ 0 60000 65536"/>
                <a:gd name="T9" fmla="*/ 0 60000 65536"/>
                <a:gd name="T10" fmla="*/ 0 60000 65536"/>
                <a:gd name="T11" fmla="*/ 0 60000 65536"/>
                <a:gd name="T12" fmla="*/ 0 w 1"/>
                <a:gd name="T13" fmla="*/ 0 h 725"/>
                <a:gd name="T14" fmla="*/ 1 w 1"/>
                <a:gd name="T15" fmla="*/ 725 h 725"/>
              </a:gdLst>
              <a:ahLst/>
              <a:cxnLst>
                <a:cxn ang="T8">
                  <a:pos x="T0" y="T1"/>
                </a:cxn>
                <a:cxn ang="T9">
                  <a:pos x="T2" y="T3"/>
                </a:cxn>
                <a:cxn ang="T10">
                  <a:pos x="T4" y="T5"/>
                </a:cxn>
                <a:cxn ang="T11">
                  <a:pos x="T6" y="T7"/>
                </a:cxn>
              </a:cxnLst>
              <a:rect l="T12" t="T13" r="T14" b="T15"/>
              <a:pathLst>
                <a:path w="1" h="725">
                  <a:moveTo>
                    <a:pt x="0" y="0"/>
                  </a:moveTo>
                  <a:lnTo>
                    <a:pt x="1" y="725"/>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5" name="Rectangle 6748"/>
            <p:cNvSpPr>
              <a:spLocks noChangeArrowheads="1"/>
            </p:cNvSpPr>
            <p:nvPr/>
          </p:nvSpPr>
          <p:spPr bwMode="auto">
            <a:xfrm>
              <a:off x="1329" y="1178"/>
              <a:ext cx="2"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66" name="Freeform 6749"/>
            <p:cNvSpPr>
              <a:spLocks/>
            </p:cNvSpPr>
            <p:nvPr/>
          </p:nvSpPr>
          <p:spPr bwMode="auto">
            <a:xfrm>
              <a:off x="1299" y="1209"/>
              <a:ext cx="6" cy="2513"/>
            </a:xfrm>
            <a:custGeom>
              <a:avLst/>
              <a:gdLst>
                <a:gd name="T0" fmla="*/ 486 w 2"/>
                <a:gd name="T1" fmla="*/ 0 h 725"/>
                <a:gd name="T2" fmla="*/ 0 w 2"/>
                <a:gd name="T3" fmla="*/ 0 h 725"/>
                <a:gd name="T4" fmla="*/ 486 w 2"/>
                <a:gd name="T5" fmla="*/ 362770 h 725"/>
                <a:gd name="T6" fmla="*/ 486 w 2"/>
                <a:gd name="T7" fmla="*/ 0 h 725"/>
                <a:gd name="T8" fmla="*/ 0 60000 65536"/>
                <a:gd name="T9" fmla="*/ 0 60000 65536"/>
                <a:gd name="T10" fmla="*/ 0 60000 65536"/>
                <a:gd name="T11" fmla="*/ 0 60000 65536"/>
                <a:gd name="T12" fmla="*/ 0 w 2"/>
                <a:gd name="T13" fmla="*/ 0 h 725"/>
                <a:gd name="T14" fmla="*/ 2 w 2"/>
                <a:gd name="T15" fmla="*/ 725 h 725"/>
              </a:gdLst>
              <a:ahLst/>
              <a:cxnLst>
                <a:cxn ang="T8">
                  <a:pos x="T0" y="T1"/>
                </a:cxn>
                <a:cxn ang="T9">
                  <a:pos x="T2" y="T3"/>
                </a:cxn>
                <a:cxn ang="T10">
                  <a:pos x="T4" y="T5"/>
                </a:cxn>
                <a:cxn ang="T11">
                  <a:pos x="T6" y="T7"/>
                </a:cxn>
              </a:cxnLst>
              <a:rect l="T12" t="T13" r="T14" b="T15"/>
              <a:pathLst>
                <a:path w="2" h="725">
                  <a:moveTo>
                    <a:pt x="2" y="0"/>
                  </a:moveTo>
                  <a:lnTo>
                    <a:pt x="0" y="0"/>
                  </a:lnTo>
                  <a:lnTo>
                    <a:pt x="2" y="725"/>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7" name="Freeform 6750"/>
            <p:cNvSpPr>
              <a:spLocks/>
            </p:cNvSpPr>
            <p:nvPr/>
          </p:nvSpPr>
          <p:spPr bwMode="auto">
            <a:xfrm>
              <a:off x="1299" y="1209"/>
              <a:ext cx="6" cy="2513"/>
            </a:xfrm>
            <a:custGeom>
              <a:avLst/>
              <a:gdLst>
                <a:gd name="T0" fmla="*/ 0 w 2"/>
                <a:gd name="T1" fmla="*/ 0 h 725"/>
                <a:gd name="T2" fmla="*/ 486 w 2"/>
                <a:gd name="T3" fmla="*/ 362770 h 725"/>
                <a:gd name="T4" fmla="*/ 0 w 2"/>
                <a:gd name="T5" fmla="*/ 362770 h 725"/>
                <a:gd name="T6" fmla="*/ 0 w 2"/>
                <a:gd name="T7" fmla="*/ 0 h 725"/>
                <a:gd name="T8" fmla="*/ 0 60000 65536"/>
                <a:gd name="T9" fmla="*/ 0 60000 65536"/>
                <a:gd name="T10" fmla="*/ 0 60000 65536"/>
                <a:gd name="T11" fmla="*/ 0 60000 65536"/>
                <a:gd name="T12" fmla="*/ 0 w 2"/>
                <a:gd name="T13" fmla="*/ 0 h 725"/>
                <a:gd name="T14" fmla="*/ 2 w 2"/>
                <a:gd name="T15" fmla="*/ 725 h 725"/>
              </a:gdLst>
              <a:ahLst/>
              <a:cxnLst>
                <a:cxn ang="T8">
                  <a:pos x="T0" y="T1"/>
                </a:cxn>
                <a:cxn ang="T9">
                  <a:pos x="T2" y="T3"/>
                </a:cxn>
                <a:cxn ang="T10">
                  <a:pos x="T4" y="T5"/>
                </a:cxn>
                <a:cxn ang="T11">
                  <a:pos x="T6" y="T7"/>
                </a:cxn>
              </a:cxnLst>
              <a:rect l="T12" t="T13" r="T14" b="T15"/>
              <a:pathLst>
                <a:path w="2" h="725">
                  <a:moveTo>
                    <a:pt x="0" y="0"/>
                  </a:moveTo>
                  <a:lnTo>
                    <a:pt x="2" y="725"/>
                  </a:lnTo>
                  <a:lnTo>
                    <a:pt x="0" y="7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68" name="Rectangle 6751"/>
            <p:cNvSpPr>
              <a:spLocks noChangeArrowheads="1"/>
            </p:cNvSpPr>
            <p:nvPr/>
          </p:nvSpPr>
          <p:spPr bwMode="auto">
            <a:xfrm>
              <a:off x="1299" y="1209"/>
              <a:ext cx="6" cy="251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69" name="Freeform 6752"/>
            <p:cNvSpPr>
              <a:spLocks/>
            </p:cNvSpPr>
            <p:nvPr/>
          </p:nvSpPr>
          <p:spPr bwMode="auto">
            <a:xfrm>
              <a:off x="3537" y="1209"/>
              <a:ext cx="1212" cy="4"/>
            </a:xfrm>
            <a:custGeom>
              <a:avLst/>
              <a:gdLst>
                <a:gd name="T0" fmla="*/ 0 w 413"/>
                <a:gd name="T1" fmla="*/ 0 h 1"/>
                <a:gd name="T2" fmla="*/ 0 w 413"/>
                <a:gd name="T3" fmla="*/ 1024 h 1"/>
                <a:gd name="T4" fmla="*/ 89893 w 413"/>
                <a:gd name="T5" fmla="*/ 0 h 1"/>
                <a:gd name="T6" fmla="*/ 0 w 413"/>
                <a:gd name="T7" fmla="*/ 0 h 1"/>
                <a:gd name="T8" fmla="*/ 0 60000 65536"/>
                <a:gd name="T9" fmla="*/ 0 60000 65536"/>
                <a:gd name="T10" fmla="*/ 0 60000 65536"/>
                <a:gd name="T11" fmla="*/ 0 60000 65536"/>
                <a:gd name="T12" fmla="*/ 0 w 413"/>
                <a:gd name="T13" fmla="*/ 0 h 1"/>
                <a:gd name="T14" fmla="*/ 413 w 413"/>
                <a:gd name="T15" fmla="*/ 1 h 1"/>
              </a:gdLst>
              <a:ahLst/>
              <a:cxnLst>
                <a:cxn ang="T8">
                  <a:pos x="T0" y="T1"/>
                </a:cxn>
                <a:cxn ang="T9">
                  <a:pos x="T2" y="T3"/>
                </a:cxn>
                <a:cxn ang="T10">
                  <a:pos x="T4" y="T5"/>
                </a:cxn>
                <a:cxn ang="T11">
                  <a:pos x="T6" y="T7"/>
                </a:cxn>
              </a:cxnLst>
              <a:rect l="T12" t="T13" r="T14" b="T15"/>
              <a:pathLst>
                <a:path w="413" h="1">
                  <a:moveTo>
                    <a:pt x="0" y="0"/>
                  </a:moveTo>
                  <a:lnTo>
                    <a:pt x="0" y="1"/>
                  </a:lnTo>
                  <a:lnTo>
                    <a:pt x="4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0" name="Freeform 6753"/>
            <p:cNvSpPr>
              <a:spLocks/>
            </p:cNvSpPr>
            <p:nvPr/>
          </p:nvSpPr>
          <p:spPr bwMode="auto">
            <a:xfrm>
              <a:off x="3537" y="1209"/>
              <a:ext cx="1212" cy="4"/>
            </a:xfrm>
            <a:custGeom>
              <a:avLst/>
              <a:gdLst>
                <a:gd name="T0" fmla="*/ 0 w 413"/>
                <a:gd name="T1" fmla="*/ 1024 h 1"/>
                <a:gd name="T2" fmla="*/ 89893 w 413"/>
                <a:gd name="T3" fmla="*/ 0 h 1"/>
                <a:gd name="T4" fmla="*/ 89893 w 413"/>
                <a:gd name="T5" fmla="*/ 1024 h 1"/>
                <a:gd name="T6" fmla="*/ 0 w 413"/>
                <a:gd name="T7" fmla="*/ 1024 h 1"/>
                <a:gd name="T8" fmla="*/ 0 60000 65536"/>
                <a:gd name="T9" fmla="*/ 0 60000 65536"/>
                <a:gd name="T10" fmla="*/ 0 60000 65536"/>
                <a:gd name="T11" fmla="*/ 0 60000 65536"/>
                <a:gd name="T12" fmla="*/ 0 w 413"/>
                <a:gd name="T13" fmla="*/ 0 h 1"/>
                <a:gd name="T14" fmla="*/ 413 w 413"/>
                <a:gd name="T15" fmla="*/ 1 h 1"/>
              </a:gdLst>
              <a:ahLst/>
              <a:cxnLst>
                <a:cxn ang="T8">
                  <a:pos x="T0" y="T1"/>
                </a:cxn>
                <a:cxn ang="T9">
                  <a:pos x="T2" y="T3"/>
                </a:cxn>
                <a:cxn ang="T10">
                  <a:pos x="T4" y="T5"/>
                </a:cxn>
                <a:cxn ang="T11">
                  <a:pos x="T6" y="T7"/>
                </a:cxn>
              </a:cxnLst>
              <a:rect l="T12" t="T13" r="T14" b="T15"/>
              <a:pathLst>
                <a:path w="413" h="1">
                  <a:moveTo>
                    <a:pt x="0" y="1"/>
                  </a:moveTo>
                  <a:lnTo>
                    <a:pt x="413" y="0"/>
                  </a:lnTo>
                  <a:lnTo>
                    <a:pt x="413"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1" name="Rectangle 6754"/>
            <p:cNvSpPr>
              <a:spLocks noChangeArrowheads="1"/>
            </p:cNvSpPr>
            <p:nvPr/>
          </p:nvSpPr>
          <p:spPr bwMode="auto">
            <a:xfrm>
              <a:off x="3537" y="1209"/>
              <a:ext cx="1212"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72" name="Freeform 6755"/>
            <p:cNvSpPr>
              <a:spLocks/>
            </p:cNvSpPr>
            <p:nvPr/>
          </p:nvSpPr>
          <p:spPr bwMode="auto">
            <a:xfrm>
              <a:off x="4819" y="1181"/>
              <a:ext cx="12" cy="28"/>
            </a:xfrm>
            <a:custGeom>
              <a:avLst/>
              <a:gdLst>
                <a:gd name="T0" fmla="*/ 972 w 4"/>
                <a:gd name="T1" fmla="*/ 4204 h 8"/>
                <a:gd name="T2" fmla="*/ 486 w 4"/>
                <a:gd name="T3" fmla="*/ 4204 h 8"/>
                <a:gd name="T4" fmla="*/ 0 w 4"/>
                <a:gd name="T5" fmla="*/ 0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8"/>
                  </a:lnTo>
                  <a:lnTo>
                    <a:pt x="0" y="0"/>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3" name="Freeform 6756"/>
            <p:cNvSpPr>
              <a:spLocks/>
            </p:cNvSpPr>
            <p:nvPr/>
          </p:nvSpPr>
          <p:spPr bwMode="auto">
            <a:xfrm>
              <a:off x="4813" y="1181"/>
              <a:ext cx="12" cy="28"/>
            </a:xfrm>
            <a:custGeom>
              <a:avLst/>
              <a:gdLst>
                <a:gd name="T0" fmla="*/ 972 w 4"/>
                <a:gd name="T1" fmla="*/ 4204 h 8"/>
                <a:gd name="T2" fmla="*/ 486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4" name="Freeform 6757"/>
            <p:cNvSpPr>
              <a:spLocks/>
            </p:cNvSpPr>
            <p:nvPr/>
          </p:nvSpPr>
          <p:spPr bwMode="auto">
            <a:xfrm>
              <a:off x="4813" y="1181"/>
              <a:ext cx="18" cy="28"/>
            </a:xfrm>
            <a:custGeom>
              <a:avLst/>
              <a:gdLst>
                <a:gd name="T0" fmla="*/ 1458 w 6"/>
                <a:gd name="T1" fmla="*/ 4204 h 8"/>
                <a:gd name="T2" fmla="*/ 972 w 6"/>
                <a:gd name="T3" fmla="*/ 4204 h 8"/>
                <a:gd name="T4" fmla="*/ 0 w 6"/>
                <a:gd name="T5" fmla="*/ 602 h 8"/>
                <a:gd name="T6" fmla="*/ 486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2"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75" name="Freeform 6758"/>
            <p:cNvSpPr>
              <a:spLocks/>
            </p:cNvSpPr>
            <p:nvPr/>
          </p:nvSpPr>
          <p:spPr bwMode="auto">
            <a:xfrm>
              <a:off x="4787" y="1171"/>
              <a:ext cx="32" cy="14"/>
            </a:xfrm>
            <a:custGeom>
              <a:avLst/>
              <a:gdLst>
                <a:gd name="T0" fmla="*/ 2292 w 11"/>
                <a:gd name="T1" fmla="*/ 1509 h 4"/>
                <a:gd name="T2" fmla="*/ 1871 w 11"/>
                <a:gd name="T3" fmla="*/ 2107 h 4"/>
                <a:gd name="T4" fmla="*/ 0 w 11"/>
                <a:gd name="T5" fmla="*/ 0 h 4"/>
                <a:gd name="T6" fmla="*/ 2292 w 11"/>
                <a:gd name="T7" fmla="*/ 1509 h 4"/>
                <a:gd name="T8" fmla="*/ 0 60000 65536"/>
                <a:gd name="T9" fmla="*/ 0 60000 65536"/>
                <a:gd name="T10" fmla="*/ 0 60000 65536"/>
                <a:gd name="T11" fmla="*/ 0 60000 65536"/>
                <a:gd name="T12" fmla="*/ 0 w 11"/>
                <a:gd name="T13" fmla="*/ 0 h 4"/>
                <a:gd name="T14" fmla="*/ 11 w 11"/>
                <a:gd name="T15" fmla="*/ 4 h 4"/>
              </a:gdLst>
              <a:ahLst/>
              <a:cxnLst>
                <a:cxn ang="T8">
                  <a:pos x="T0" y="T1"/>
                </a:cxn>
                <a:cxn ang="T9">
                  <a:pos x="T2" y="T3"/>
                </a:cxn>
                <a:cxn ang="T10">
                  <a:pos x="T4" y="T5"/>
                </a:cxn>
                <a:cxn ang="T11">
                  <a:pos x="T6" y="T7"/>
                </a:cxn>
              </a:cxnLst>
              <a:rect l="T12" t="T13" r="T14" b="T15"/>
              <a:pathLst>
                <a:path w="11" h="4">
                  <a:moveTo>
                    <a:pt x="11" y="3"/>
                  </a:moveTo>
                  <a:lnTo>
                    <a:pt x="9" y="4"/>
                  </a:lnTo>
                  <a:lnTo>
                    <a:pt x="0" y="0"/>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6" name="Freeform 6759"/>
            <p:cNvSpPr>
              <a:spLocks/>
            </p:cNvSpPr>
            <p:nvPr/>
          </p:nvSpPr>
          <p:spPr bwMode="auto">
            <a:xfrm>
              <a:off x="4787" y="1171"/>
              <a:ext cx="26" cy="14"/>
            </a:xfrm>
            <a:custGeom>
              <a:avLst/>
              <a:gdLst>
                <a:gd name="T0" fmla="*/ 1811 w 9"/>
                <a:gd name="T1" fmla="*/ 2107 h 4"/>
                <a:gd name="T2" fmla="*/ 0 w 9"/>
                <a:gd name="T3" fmla="*/ 0 h 4"/>
                <a:gd name="T4" fmla="*/ 0 w 9"/>
                <a:gd name="T5" fmla="*/ 602 h 4"/>
                <a:gd name="T6" fmla="*/ 1811 w 9"/>
                <a:gd name="T7" fmla="*/ 2107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9" y="4"/>
                  </a:moveTo>
                  <a:lnTo>
                    <a:pt x="0" y="0"/>
                  </a:lnTo>
                  <a:lnTo>
                    <a:pt x="0" y="1"/>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7" name="Freeform 6760"/>
            <p:cNvSpPr>
              <a:spLocks/>
            </p:cNvSpPr>
            <p:nvPr/>
          </p:nvSpPr>
          <p:spPr bwMode="auto">
            <a:xfrm>
              <a:off x="4787" y="1171"/>
              <a:ext cx="32" cy="14"/>
            </a:xfrm>
            <a:custGeom>
              <a:avLst/>
              <a:gdLst>
                <a:gd name="T0" fmla="*/ 2292 w 11"/>
                <a:gd name="T1" fmla="*/ 1509 h 4"/>
                <a:gd name="T2" fmla="*/ 1871 w 11"/>
                <a:gd name="T3" fmla="*/ 2107 h 4"/>
                <a:gd name="T4" fmla="*/ 0 w 11"/>
                <a:gd name="T5" fmla="*/ 602 h 4"/>
                <a:gd name="T6" fmla="*/ 0 w 11"/>
                <a:gd name="T7" fmla="*/ 0 h 4"/>
                <a:gd name="T8" fmla="*/ 2292 w 11"/>
                <a:gd name="T9" fmla="*/ 1509 h 4"/>
                <a:gd name="T10" fmla="*/ 0 60000 65536"/>
                <a:gd name="T11" fmla="*/ 0 60000 65536"/>
                <a:gd name="T12" fmla="*/ 0 60000 65536"/>
                <a:gd name="T13" fmla="*/ 0 60000 65536"/>
                <a:gd name="T14" fmla="*/ 0 60000 65536"/>
                <a:gd name="T15" fmla="*/ 0 w 11"/>
                <a:gd name="T16" fmla="*/ 0 h 4"/>
                <a:gd name="T17" fmla="*/ 11 w 11"/>
                <a:gd name="T18" fmla="*/ 4 h 4"/>
              </a:gdLst>
              <a:ahLst/>
              <a:cxnLst>
                <a:cxn ang="T10">
                  <a:pos x="T0" y="T1"/>
                </a:cxn>
                <a:cxn ang="T11">
                  <a:pos x="T2" y="T3"/>
                </a:cxn>
                <a:cxn ang="T12">
                  <a:pos x="T4" y="T5"/>
                </a:cxn>
                <a:cxn ang="T13">
                  <a:pos x="T6" y="T7"/>
                </a:cxn>
                <a:cxn ang="T14">
                  <a:pos x="T8" y="T9"/>
                </a:cxn>
              </a:cxnLst>
              <a:rect l="T15" t="T16" r="T17" b="T18"/>
              <a:pathLst>
                <a:path w="11" h="4">
                  <a:moveTo>
                    <a:pt x="11" y="3"/>
                  </a:moveTo>
                  <a:lnTo>
                    <a:pt x="9" y="4"/>
                  </a:lnTo>
                  <a:lnTo>
                    <a:pt x="0" y="1"/>
                  </a:lnTo>
                  <a:lnTo>
                    <a:pt x="0" y="0"/>
                  </a:lnTo>
                  <a:lnTo>
                    <a:pt x="11" y="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78" name="Freeform 6761"/>
            <p:cNvSpPr>
              <a:spLocks/>
            </p:cNvSpPr>
            <p:nvPr/>
          </p:nvSpPr>
          <p:spPr bwMode="auto">
            <a:xfrm>
              <a:off x="4760" y="1171"/>
              <a:ext cx="27" cy="10"/>
            </a:xfrm>
            <a:custGeom>
              <a:avLst/>
              <a:gdLst>
                <a:gd name="T0" fmla="*/ 2187 w 9"/>
                <a:gd name="T1" fmla="*/ 0 h 3"/>
                <a:gd name="T2" fmla="*/ 2187 w 9"/>
                <a:gd name="T3" fmla="*/ 367 h 3"/>
                <a:gd name="T4" fmla="*/ 0 w 9"/>
                <a:gd name="T5" fmla="*/ 1223 h 3"/>
                <a:gd name="T6" fmla="*/ 2187 w 9"/>
                <a:gd name="T7" fmla="*/ 0 h 3"/>
                <a:gd name="T8" fmla="*/ 0 60000 65536"/>
                <a:gd name="T9" fmla="*/ 0 60000 65536"/>
                <a:gd name="T10" fmla="*/ 0 60000 65536"/>
                <a:gd name="T11" fmla="*/ 0 60000 65536"/>
                <a:gd name="T12" fmla="*/ 0 w 9"/>
                <a:gd name="T13" fmla="*/ 0 h 3"/>
                <a:gd name="T14" fmla="*/ 9 w 9"/>
                <a:gd name="T15" fmla="*/ 3 h 3"/>
              </a:gdLst>
              <a:ahLst/>
              <a:cxnLst>
                <a:cxn ang="T8">
                  <a:pos x="T0" y="T1"/>
                </a:cxn>
                <a:cxn ang="T9">
                  <a:pos x="T2" y="T3"/>
                </a:cxn>
                <a:cxn ang="T10">
                  <a:pos x="T4" y="T5"/>
                </a:cxn>
                <a:cxn ang="T11">
                  <a:pos x="T6" y="T7"/>
                </a:cxn>
              </a:cxnLst>
              <a:rect l="T12" t="T13" r="T14" b="T15"/>
              <a:pathLst>
                <a:path w="9" h="3">
                  <a:moveTo>
                    <a:pt x="9" y="0"/>
                  </a:moveTo>
                  <a:lnTo>
                    <a:pt x="9" y="1"/>
                  </a:lnTo>
                  <a:lnTo>
                    <a:pt x="0"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79" name="Freeform 6762"/>
            <p:cNvSpPr>
              <a:spLocks/>
            </p:cNvSpPr>
            <p:nvPr/>
          </p:nvSpPr>
          <p:spPr bwMode="auto">
            <a:xfrm>
              <a:off x="4760" y="1174"/>
              <a:ext cx="27" cy="11"/>
            </a:xfrm>
            <a:custGeom>
              <a:avLst/>
              <a:gdLst>
                <a:gd name="T0" fmla="*/ 2187 w 9"/>
                <a:gd name="T1" fmla="*/ 0 h 3"/>
                <a:gd name="T2" fmla="*/ 0 w 9"/>
                <a:gd name="T3" fmla="*/ 1276 h 3"/>
                <a:gd name="T4" fmla="*/ 243 w 9"/>
                <a:gd name="T5" fmla="*/ 1976 h 3"/>
                <a:gd name="T6" fmla="*/ 2187 w 9"/>
                <a:gd name="T7" fmla="*/ 0 h 3"/>
                <a:gd name="T8" fmla="*/ 0 60000 65536"/>
                <a:gd name="T9" fmla="*/ 0 60000 65536"/>
                <a:gd name="T10" fmla="*/ 0 60000 65536"/>
                <a:gd name="T11" fmla="*/ 0 60000 65536"/>
                <a:gd name="T12" fmla="*/ 0 w 9"/>
                <a:gd name="T13" fmla="*/ 0 h 3"/>
                <a:gd name="T14" fmla="*/ 9 w 9"/>
                <a:gd name="T15" fmla="*/ 3 h 3"/>
              </a:gdLst>
              <a:ahLst/>
              <a:cxnLst>
                <a:cxn ang="T8">
                  <a:pos x="T0" y="T1"/>
                </a:cxn>
                <a:cxn ang="T9">
                  <a:pos x="T2" y="T3"/>
                </a:cxn>
                <a:cxn ang="T10">
                  <a:pos x="T4" y="T5"/>
                </a:cxn>
                <a:cxn ang="T11">
                  <a:pos x="T6" y="T7"/>
                </a:cxn>
              </a:cxnLst>
              <a:rect l="T12" t="T13" r="T14" b="T15"/>
              <a:pathLst>
                <a:path w="9" h="3">
                  <a:moveTo>
                    <a:pt x="9" y="0"/>
                  </a:moveTo>
                  <a:lnTo>
                    <a:pt x="0" y="2"/>
                  </a:lnTo>
                  <a:lnTo>
                    <a:pt x="1"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0" name="Freeform 6763"/>
            <p:cNvSpPr>
              <a:spLocks/>
            </p:cNvSpPr>
            <p:nvPr/>
          </p:nvSpPr>
          <p:spPr bwMode="auto">
            <a:xfrm>
              <a:off x="4760" y="1171"/>
              <a:ext cx="27" cy="14"/>
            </a:xfrm>
            <a:custGeom>
              <a:avLst/>
              <a:gdLst>
                <a:gd name="T0" fmla="*/ 2187 w 9"/>
                <a:gd name="T1" fmla="*/ 0 h 4"/>
                <a:gd name="T2" fmla="*/ 2187 w 9"/>
                <a:gd name="T3" fmla="*/ 602 h 4"/>
                <a:gd name="T4" fmla="*/ 243 w 9"/>
                <a:gd name="T5" fmla="*/ 2107 h 4"/>
                <a:gd name="T6" fmla="*/ 0 w 9"/>
                <a:gd name="T7" fmla="*/ 1509 h 4"/>
                <a:gd name="T8" fmla="*/ 2187 w 9"/>
                <a:gd name="T9" fmla="*/ 0 h 4"/>
                <a:gd name="T10" fmla="*/ 0 60000 65536"/>
                <a:gd name="T11" fmla="*/ 0 60000 65536"/>
                <a:gd name="T12" fmla="*/ 0 60000 65536"/>
                <a:gd name="T13" fmla="*/ 0 60000 65536"/>
                <a:gd name="T14" fmla="*/ 0 60000 65536"/>
                <a:gd name="T15" fmla="*/ 0 w 9"/>
                <a:gd name="T16" fmla="*/ 0 h 4"/>
                <a:gd name="T17" fmla="*/ 9 w 9"/>
                <a:gd name="T18" fmla="*/ 4 h 4"/>
              </a:gdLst>
              <a:ahLst/>
              <a:cxnLst>
                <a:cxn ang="T10">
                  <a:pos x="T0" y="T1"/>
                </a:cxn>
                <a:cxn ang="T11">
                  <a:pos x="T2" y="T3"/>
                </a:cxn>
                <a:cxn ang="T12">
                  <a:pos x="T4" y="T5"/>
                </a:cxn>
                <a:cxn ang="T13">
                  <a:pos x="T6" y="T7"/>
                </a:cxn>
                <a:cxn ang="T14">
                  <a:pos x="T8" y="T9"/>
                </a:cxn>
              </a:cxnLst>
              <a:rect l="T15" t="T16" r="T17" b="T18"/>
              <a:pathLst>
                <a:path w="9" h="4">
                  <a:moveTo>
                    <a:pt x="9" y="0"/>
                  </a:moveTo>
                  <a:lnTo>
                    <a:pt x="9" y="1"/>
                  </a:lnTo>
                  <a:lnTo>
                    <a:pt x="1" y="4"/>
                  </a:lnTo>
                  <a:lnTo>
                    <a:pt x="0" y="3"/>
                  </a:lnTo>
                  <a:lnTo>
                    <a:pt x="9"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81" name="Freeform 6764"/>
            <p:cNvSpPr>
              <a:spLocks/>
            </p:cNvSpPr>
            <p:nvPr/>
          </p:nvSpPr>
          <p:spPr bwMode="auto">
            <a:xfrm>
              <a:off x="4746" y="1181"/>
              <a:ext cx="17" cy="28"/>
            </a:xfrm>
            <a:custGeom>
              <a:avLst/>
              <a:gdLst>
                <a:gd name="T0" fmla="*/ 907 w 6"/>
                <a:gd name="T1" fmla="*/ 0 h 8"/>
                <a:gd name="T2" fmla="*/ 1091 w 6"/>
                <a:gd name="T3" fmla="*/ 602 h 8"/>
                <a:gd name="T4" fmla="*/ 0 w 6"/>
                <a:gd name="T5" fmla="*/ 4204 h 8"/>
                <a:gd name="T6" fmla="*/ 907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5" y="0"/>
                  </a:moveTo>
                  <a:lnTo>
                    <a:pt x="6" y="1"/>
                  </a:lnTo>
                  <a:lnTo>
                    <a:pt x="0"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2" name="Freeform 6765"/>
            <p:cNvSpPr>
              <a:spLocks/>
            </p:cNvSpPr>
            <p:nvPr/>
          </p:nvSpPr>
          <p:spPr bwMode="auto">
            <a:xfrm>
              <a:off x="4746" y="1185"/>
              <a:ext cx="17" cy="24"/>
            </a:xfrm>
            <a:custGeom>
              <a:avLst/>
              <a:gdLst>
                <a:gd name="T0" fmla="*/ 1091 w 6"/>
                <a:gd name="T1" fmla="*/ 0 h 7"/>
                <a:gd name="T2" fmla="*/ 0 w 6"/>
                <a:gd name="T3" fmla="*/ 3302 h 7"/>
                <a:gd name="T4" fmla="*/ 385 w 6"/>
                <a:gd name="T5" fmla="*/ 3302 h 7"/>
                <a:gd name="T6" fmla="*/ 1091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7"/>
                  </a:lnTo>
                  <a:lnTo>
                    <a:pt x="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3" name="Freeform 6766"/>
            <p:cNvSpPr>
              <a:spLocks/>
            </p:cNvSpPr>
            <p:nvPr/>
          </p:nvSpPr>
          <p:spPr bwMode="auto">
            <a:xfrm>
              <a:off x="4746" y="1181"/>
              <a:ext cx="17" cy="28"/>
            </a:xfrm>
            <a:custGeom>
              <a:avLst/>
              <a:gdLst>
                <a:gd name="T0" fmla="*/ 907 w 6"/>
                <a:gd name="T1" fmla="*/ 0 h 8"/>
                <a:gd name="T2" fmla="*/ 1091 w 6"/>
                <a:gd name="T3" fmla="*/ 602 h 8"/>
                <a:gd name="T4" fmla="*/ 385 w 6"/>
                <a:gd name="T5" fmla="*/ 4204 h 8"/>
                <a:gd name="T6" fmla="*/ 0 w 6"/>
                <a:gd name="T7" fmla="*/ 4204 h 8"/>
                <a:gd name="T8" fmla="*/ 907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0"/>
                  </a:moveTo>
                  <a:lnTo>
                    <a:pt x="6" y="1"/>
                  </a:lnTo>
                  <a:lnTo>
                    <a:pt x="2" y="8"/>
                  </a:lnTo>
                  <a:lnTo>
                    <a:pt x="0" y="8"/>
                  </a:lnTo>
                  <a:lnTo>
                    <a:pt x="5"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84" name="Freeform 6767"/>
            <p:cNvSpPr>
              <a:spLocks/>
            </p:cNvSpPr>
            <p:nvPr/>
          </p:nvSpPr>
          <p:spPr bwMode="auto">
            <a:xfrm>
              <a:off x="4825" y="1209"/>
              <a:ext cx="12" cy="28"/>
            </a:xfrm>
            <a:custGeom>
              <a:avLst/>
              <a:gdLst>
                <a:gd name="T0" fmla="*/ 0 w 4"/>
                <a:gd name="T1" fmla="*/ 0 h 8"/>
                <a:gd name="T2" fmla="*/ 486 w 4"/>
                <a:gd name="T3" fmla="*/ 0 h 8"/>
                <a:gd name="T4" fmla="*/ 972 w 4"/>
                <a:gd name="T5" fmla="*/ 4204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5" name="Freeform 6768"/>
            <p:cNvSpPr>
              <a:spLocks/>
            </p:cNvSpPr>
            <p:nvPr/>
          </p:nvSpPr>
          <p:spPr bwMode="auto">
            <a:xfrm>
              <a:off x="4831" y="1209"/>
              <a:ext cx="8" cy="28"/>
            </a:xfrm>
            <a:custGeom>
              <a:avLst/>
              <a:gdLst>
                <a:gd name="T0" fmla="*/ 0 w 3"/>
                <a:gd name="T1" fmla="*/ 0 h 8"/>
                <a:gd name="T2" fmla="*/ 248 w 3"/>
                <a:gd name="T3" fmla="*/ 4204 h 8"/>
                <a:gd name="T4" fmla="*/ 397 w 3"/>
                <a:gd name="T5" fmla="*/ 3602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6" name="Freeform 6769"/>
            <p:cNvSpPr>
              <a:spLocks/>
            </p:cNvSpPr>
            <p:nvPr/>
          </p:nvSpPr>
          <p:spPr bwMode="auto">
            <a:xfrm>
              <a:off x="4825" y="1209"/>
              <a:ext cx="14" cy="28"/>
            </a:xfrm>
            <a:custGeom>
              <a:avLst/>
              <a:gdLst>
                <a:gd name="T0" fmla="*/ 0 w 5"/>
                <a:gd name="T1" fmla="*/ 0 h 8"/>
                <a:gd name="T2" fmla="*/ 375 w 5"/>
                <a:gd name="T3" fmla="*/ 0 h 8"/>
                <a:gd name="T4" fmla="*/ 854 w 5"/>
                <a:gd name="T5" fmla="*/ 3602 h 8"/>
                <a:gd name="T6" fmla="*/ 683 w 5"/>
                <a:gd name="T7" fmla="*/ 4204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87" name="Freeform 6770"/>
            <p:cNvSpPr>
              <a:spLocks/>
            </p:cNvSpPr>
            <p:nvPr/>
          </p:nvSpPr>
          <p:spPr bwMode="auto">
            <a:xfrm>
              <a:off x="4837" y="1233"/>
              <a:ext cx="29" cy="18"/>
            </a:xfrm>
            <a:custGeom>
              <a:avLst/>
              <a:gdLst>
                <a:gd name="T0" fmla="*/ 0 w 10"/>
                <a:gd name="T1" fmla="*/ 648 h 5"/>
                <a:gd name="T2" fmla="*/ 218 w 10"/>
                <a:gd name="T3" fmla="*/ 0 h 5"/>
                <a:gd name="T4" fmla="*/ 2053 w 10"/>
                <a:gd name="T5" fmla="*/ 3031 h 5"/>
                <a:gd name="T6" fmla="*/ 0 w 10"/>
                <a:gd name="T7" fmla="*/ 648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1"/>
                  </a:moveTo>
                  <a:lnTo>
                    <a:pt x="1" y="0"/>
                  </a:lnTo>
                  <a:lnTo>
                    <a:pt x="10"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8" name="Freeform 6771"/>
            <p:cNvSpPr>
              <a:spLocks/>
            </p:cNvSpPr>
            <p:nvPr/>
          </p:nvSpPr>
          <p:spPr bwMode="auto">
            <a:xfrm>
              <a:off x="4839" y="1233"/>
              <a:ext cx="27" cy="18"/>
            </a:xfrm>
            <a:custGeom>
              <a:avLst/>
              <a:gdLst>
                <a:gd name="T0" fmla="*/ 0 w 9"/>
                <a:gd name="T1" fmla="*/ 0 h 5"/>
                <a:gd name="T2" fmla="*/ 2187 w 9"/>
                <a:gd name="T3" fmla="*/ 3031 h 5"/>
                <a:gd name="T4" fmla="*/ 2187 w 9"/>
                <a:gd name="T5" fmla="*/ 1865 h 5"/>
                <a:gd name="T6" fmla="*/ 0 w 9"/>
                <a:gd name="T7" fmla="*/ 0 h 5"/>
                <a:gd name="T8" fmla="*/ 0 60000 65536"/>
                <a:gd name="T9" fmla="*/ 0 60000 65536"/>
                <a:gd name="T10" fmla="*/ 0 60000 65536"/>
                <a:gd name="T11" fmla="*/ 0 60000 65536"/>
                <a:gd name="T12" fmla="*/ 0 w 9"/>
                <a:gd name="T13" fmla="*/ 0 h 5"/>
                <a:gd name="T14" fmla="*/ 9 w 9"/>
                <a:gd name="T15" fmla="*/ 5 h 5"/>
              </a:gdLst>
              <a:ahLst/>
              <a:cxnLst>
                <a:cxn ang="T8">
                  <a:pos x="T0" y="T1"/>
                </a:cxn>
                <a:cxn ang="T9">
                  <a:pos x="T2" y="T3"/>
                </a:cxn>
                <a:cxn ang="T10">
                  <a:pos x="T4" y="T5"/>
                </a:cxn>
                <a:cxn ang="T11">
                  <a:pos x="T6" y="T7"/>
                </a:cxn>
              </a:cxnLst>
              <a:rect l="T12" t="T13" r="T14" b="T15"/>
              <a:pathLst>
                <a:path w="9" h="5">
                  <a:moveTo>
                    <a:pt x="0" y="0"/>
                  </a:moveTo>
                  <a:lnTo>
                    <a:pt x="9"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89" name="Freeform 6772"/>
            <p:cNvSpPr>
              <a:spLocks/>
            </p:cNvSpPr>
            <p:nvPr/>
          </p:nvSpPr>
          <p:spPr bwMode="auto">
            <a:xfrm>
              <a:off x="4837" y="1233"/>
              <a:ext cx="29" cy="18"/>
            </a:xfrm>
            <a:custGeom>
              <a:avLst/>
              <a:gdLst>
                <a:gd name="T0" fmla="*/ 0 w 10"/>
                <a:gd name="T1" fmla="*/ 648 h 5"/>
                <a:gd name="T2" fmla="*/ 218 w 10"/>
                <a:gd name="T3" fmla="*/ 0 h 5"/>
                <a:gd name="T4" fmla="*/ 2053 w 10"/>
                <a:gd name="T5" fmla="*/ 1865 h 5"/>
                <a:gd name="T6" fmla="*/ 2053 w 10"/>
                <a:gd name="T7" fmla="*/ 3031 h 5"/>
                <a:gd name="T8" fmla="*/ 0 w 10"/>
                <a:gd name="T9" fmla="*/ 648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1"/>
                  </a:moveTo>
                  <a:lnTo>
                    <a:pt x="1" y="0"/>
                  </a:lnTo>
                  <a:lnTo>
                    <a:pt x="10" y="3"/>
                  </a:lnTo>
                  <a:lnTo>
                    <a:pt x="10" y="5"/>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90" name="Freeform 6773"/>
            <p:cNvSpPr>
              <a:spLocks/>
            </p:cNvSpPr>
            <p:nvPr/>
          </p:nvSpPr>
          <p:spPr bwMode="auto">
            <a:xfrm>
              <a:off x="4866" y="1237"/>
              <a:ext cx="29" cy="14"/>
            </a:xfrm>
            <a:custGeom>
              <a:avLst/>
              <a:gdLst>
                <a:gd name="T0" fmla="*/ 0 w 10"/>
                <a:gd name="T1" fmla="*/ 2107 h 4"/>
                <a:gd name="T2" fmla="*/ 0 w 10"/>
                <a:gd name="T3" fmla="*/ 1029 h 4"/>
                <a:gd name="T4" fmla="*/ 2053 w 10"/>
                <a:gd name="T5" fmla="*/ 0 h 4"/>
                <a:gd name="T6" fmla="*/ 0 w 10"/>
                <a:gd name="T7" fmla="*/ 2107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4"/>
                  </a:moveTo>
                  <a:lnTo>
                    <a:pt x="0" y="2"/>
                  </a:lnTo>
                  <a:lnTo>
                    <a:pt x="1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1" name="Freeform 6774"/>
            <p:cNvSpPr>
              <a:spLocks/>
            </p:cNvSpPr>
            <p:nvPr/>
          </p:nvSpPr>
          <p:spPr bwMode="auto">
            <a:xfrm>
              <a:off x="4866" y="1233"/>
              <a:ext cx="29" cy="11"/>
            </a:xfrm>
            <a:custGeom>
              <a:avLst/>
              <a:gdLst>
                <a:gd name="T0" fmla="*/ 0 w 10"/>
                <a:gd name="T1" fmla="*/ 1976 h 3"/>
                <a:gd name="T2" fmla="*/ 2053 w 10"/>
                <a:gd name="T3" fmla="*/ 741 h 3"/>
                <a:gd name="T4" fmla="*/ 1633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2" name="Freeform 6775"/>
            <p:cNvSpPr>
              <a:spLocks/>
            </p:cNvSpPr>
            <p:nvPr/>
          </p:nvSpPr>
          <p:spPr bwMode="auto">
            <a:xfrm>
              <a:off x="4866" y="1233"/>
              <a:ext cx="29" cy="18"/>
            </a:xfrm>
            <a:custGeom>
              <a:avLst/>
              <a:gdLst>
                <a:gd name="T0" fmla="*/ 0 w 10"/>
                <a:gd name="T1" fmla="*/ 3031 h 5"/>
                <a:gd name="T2" fmla="*/ 0 w 10"/>
                <a:gd name="T3" fmla="*/ 1865 h 5"/>
                <a:gd name="T4" fmla="*/ 1633 w 10"/>
                <a:gd name="T5" fmla="*/ 0 h 5"/>
                <a:gd name="T6" fmla="*/ 2053 w 10"/>
                <a:gd name="T7" fmla="*/ 648 h 5"/>
                <a:gd name="T8" fmla="*/ 0 w 10"/>
                <a:gd name="T9" fmla="*/ 3031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5"/>
                  </a:moveTo>
                  <a:lnTo>
                    <a:pt x="0" y="3"/>
                  </a:lnTo>
                  <a:lnTo>
                    <a:pt x="8" y="0"/>
                  </a:lnTo>
                  <a:lnTo>
                    <a:pt x="10" y="1"/>
                  </a:lnTo>
                  <a:lnTo>
                    <a:pt x="0"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93" name="Freeform 6776"/>
            <p:cNvSpPr>
              <a:spLocks/>
            </p:cNvSpPr>
            <p:nvPr/>
          </p:nvSpPr>
          <p:spPr bwMode="auto">
            <a:xfrm>
              <a:off x="4889" y="1209"/>
              <a:ext cx="18" cy="28"/>
            </a:xfrm>
            <a:custGeom>
              <a:avLst/>
              <a:gdLst>
                <a:gd name="T0" fmla="*/ 486 w 6"/>
                <a:gd name="T1" fmla="*/ 4204 h 8"/>
                <a:gd name="T2" fmla="*/ 0 w 6"/>
                <a:gd name="T3" fmla="*/ 3602 h 8"/>
                <a:gd name="T4" fmla="*/ 1458 w 6"/>
                <a:gd name="T5" fmla="*/ 0 h 8"/>
                <a:gd name="T6" fmla="*/ 486 w 6"/>
                <a:gd name="T7" fmla="*/ 4204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2" y="8"/>
                  </a:moveTo>
                  <a:lnTo>
                    <a:pt x="0" y="7"/>
                  </a:lnTo>
                  <a:lnTo>
                    <a:pt x="6" y="0"/>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4" name="Freeform 6777"/>
            <p:cNvSpPr>
              <a:spLocks/>
            </p:cNvSpPr>
            <p:nvPr/>
          </p:nvSpPr>
          <p:spPr bwMode="auto">
            <a:xfrm>
              <a:off x="4889" y="1209"/>
              <a:ext cx="18" cy="24"/>
            </a:xfrm>
            <a:custGeom>
              <a:avLst/>
              <a:gdLst>
                <a:gd name="T0" fmla="*/ 0 w 6"/>
                <a:gd name="T1" fmla="*/ 3302 h 7"/>
                <a:gd name="T2" fmla="*/ 1458 w 6"/>
                <a:gd name="T3" fmla="*/ 0 h 7"/>
                <a:gd name="T4" fmla="*/ 972 w 6"/>
                <a:gd name="T5" fmla="*/ 0 h 7"/>
                <a:gd name="T6" fmla="*/ 0 w 6"/>
                <a:gd name="T7" fmla="*/ 3302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6" y="0"/>
                  </a:lnTo>
                  <a:lnTo>
                    <a:pt x="4"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5" name="Freeform 6778"/>
            <p:cNvSpPr>
              <a:spLocks/>
            </p:cNvSpPr>
            <p:nvPr/>
          </p:nvSpPr>
          <p:spPr bwMode="auto">
            <a:xfrm>
              <a:off x="4889" y="1209"/>
              <a:ext cx="18" cy="28"/>
            </a:xfrm>
            <a:custGeom>
              <a:avLst/>
              <a:gdLst>
                <a:gd name="T0" fmla="*/ 486 w 6"/>
                <a:gd name="T1" fmla="*/ 4204 h 8"/>
                <a:gd name="T2" fmla="*/ 0 w 6"/>
                <a:gd name="T3" fmla="*/ 3602 h 8"/>
                <a:gd name="T4" fmla="*/ 972 w 6"/>
                <a:gd name="T5" fmla="*/ 0 h 8"/>
                <a:gd name="T6" fmla="*/ 1458 w 6"/>
                <a:gd name="T7" fmla="*/ 0 h 8"/>
                <a:gd name="T8" fmla="*/ 486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0" y="7"/>
                  </a:lnTo>
                  <a:lnTo>
                    <a:pt x="4" y="0"/>
                  </a:lnTo>
                  <a:lnTo>
                    <a:pt x="6" y="0"/>
                  </a:lnTo>
                  <a:lnTo>
                    <a:pt x="2"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596" name="Freeform 6779"/>
            <p:cNvSpPr>
              <a:spLocks/>
            </p:cNvSpPr>
            <p:nvPr/>
          </p:nvSpPr>
          <p:spPr bwMode="auto">
            <a:xfrm>
              <a:off x="4904" y="1209"/>
              <a:ext cx="132" cy="4"/>
            </a:xfrm>
            <a:custGeom>
              <a:avLst/>
              <a:gdLst>
                <a:gd name="T0" fmla="*/ 0 w 45"/>
                <a:gd name="T1" fmla="*/ 0 h 1"/>
                <a:gd name="T2" fmla="*/ 0 w 45"/>
                <a:gd name="T3" fmla="*/ 1024 h 1"/>
                <a:gd name="T4" fmla="*/ 9765 w 45"/>
                <a:gd name="T5" fmla="*/ 0 h 1"/>
                <a:gd name="T6" fmla="*/ 0 w 45"/>
                <a:gd name="T7" fmla="*/ 0 h 1"/>
                <a:gd name="T8" fmla="*/ 0 60000 65536"/>
                <a:gd name="T9" fmla="*/ 0 60000 65536"/>
                <a:gd name="T10" fmla="*/ 0 60000 65536"/>
                <a:gd name="T11" fmla="*/ 0 60000 65536"/>
                <a:gd name="T12" fmla="*/ 0 w 45"/>
                <a:gd name="T13" fmla="*/ 0 h 1"/>
                <a:gd name="T14" fmla="*/ 45 w 45"/>
                <a:gd name="T15" fmla="*/ 1 h 1"/>
              </a:gdLst>
              <a:ahLst/>
              <a:cxnLst>
                <a:cxn ang="T8">
                  <a:pos x="T0" y="T1"/>
                </a:cxn>
                <a:cxn ang="T9">
                  <a:pos x="T2" y="T3"/>
                </a:cxn>
                <a:cxn ang="T10">
                  <a:pos x="T4" y="T5"/>
                </a:cxn>
                <a:cxn ang="T11">
                  <a:pos x="T6" y="T7"/>
                </a:cxn>
              </a:cxnLst>
              <a:rect l="T12" t="T13" r="T14" b="T15"/>
              <a:pathLst>
                <a:path w="45" h="1">
                  <a:moveTo>
                    <a:pt x="0" y="0"/>
                  </a:moveTo>
                  <a:lnTo>
                    <a:pt x="0" y="1"/>
                  </a:lnTo>
                  <a:lnTo>
                    <a:pt x="4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7" name="Freeform 6780"/>
            <p:cNvSpPr>
              <a:spLocks/>
            </p:cNvSpPr>
            <p:nvPr/>
          </p:nvSpPr>
          <p:spPr bwMode="auto">
            <a:xfrm>
              <a:off x="4904" y="1209"/>
              <a:ext cx="132" cy="4"/>
            </a:xfrm>
            <a:custGeom>
              <a:avLst/>
              <a:gdLst>
                <a:gd name="T0" fmla="*/ 0 w 45"/>
                <a:gd name="T1" fmla="*/ 1024 h 1"/>
                <a:gd name="T2" fmla="*/ 9765 w 45"/>
                <a:gd name="T3" fmla="*/ 0 h 1"/>
                <a:gd name="T4" fmla="*/ 9765 w 45"/>
                <a:gd name="T5" fmla="*/ 1024 h 1"/>
                <a:gd name="T6" fmla="*/ 0 w 45"/>
                <a:gd name="T7" fmla="*/ 1024 h 1"/>
                <a:gd name="T8" fmla="*/ 0 60000 65536"/>
                <a:gd name="T9" fmla="*/ 0 60000 65536"/>
                <a:gd name="T10" fmla="*/ 0 60000 65536"/>
                <a:gd name="T11" fmla="*/ 0 60000 65536"/>
                <a:gd name="T12" fmla="*/ 0 w 45"/>
                <a:gd name="T13" fmla="*/ 0 h 1"/>
                <a:gd name="T14" fmla="*/ 45 w 45"/>
                <a:gd name="T15" fmla="*/ 1 h 1"/>
              </a:gdLst>
              <a:ahLst/>
              <a:cxnLst>
                <a:cxn ang="T8">
                  <a:pos x="T0" y="T1"/>
                </a:cxn>
                <a:cxn ang="T9">
                  <a:pos x="T2" y="T3"/>
                </a:cxn>
                <a:cxn ang="T10">
                  <a:pos x="T4" y="T5"/>
                </a:cxn>
                <a:cxn ang="T11">
                  <a:pos x="T6" y="T7"/>
                </a:cxn>
              </a:cxnLst>
              <a:rect l="T12" t="T13" r="T14" b="T15"/>
              <a:pathLst>
                <a:path w="45" h="1">
                  <a:moveTo>
                    <a:pt x="0" y="1"/>
                  </a:moveTo>
                  <a:lnTo>
                    <a:pt x="45" y="0"/>
                  </a:lnTo>
                  <a:lnTo>
                    <a:pt x="4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598" name="Rectangle 6781"/>
            <p:cNvSpPr>
              <a:spLocks noChangeArrowheads="1"/>
            </p:cNvSpPr>
            <p:nvPr/>
          </p:nvSpPr>
          <p:spPr bwMode="auto">
            <a:xfrm>
              <a:off x="4904" y="1209"/>
              <a:ext cx="132"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599" name="Freeform 6782"/>
            <p:cNvSpPr>
              <a:spLocks/>
            </p:cNvSpPr>
            <p:nvPr/>
          </p:nvSpPr>
          <p:spPr bwMode="auto">
            <a:xfrm>
              <a:off x="1176" y="1209"/>
              <a:ext cx="135" cy="4"/>
            </a:xfrm>
            <a:custGeom>
              <a:avLst/>
              <a:gdLst>
                <a:gd name="T0" fmla="*/ 0 w 46"/>
                <a:gd name="T1" fmla="*/ 0 h 1"/>
                <a:gd name="T2" fmla="*/ 0 w 46"/>
                <a:gd name="T3" fmla="*/ 1024 h 1"/>
                <a:gd name="T4" fmla="*/ 10008 w 46"/>
                <a:gd name="T5" fmla="*/ 0 h 1"/>
                <a:gd name="T6" fmla="*/ 0 w 46"/>
                <a:gd name="T7" fmla="*/ 0 h 1"/>
                <a:gd name="T8" fmla="*/ 0 60000 65536"/>
                <a:gd name="T9" fmla="*/ 0 60000 65536"/>
                <a:gd name="T10" fmla="*/ 0 60000 65536"/>
                <a:gd name="T11" fmla="*/ 0 60000 65536"/>
                <a:gd name="T12" fmla="*/ 0 w 46"/>
                <a:gd name="T13" fmla="*/ 0 h 1"/>
                <a:gd name="T14" fmla="*/ 46 w 46"/>
                <a:gd name="T15" fmla="*/ 1 h 1"/>
              </a:gdLst>
              <a:ahLst/>
              <a:cxnLst>
                <a:cxn ang="T8">
                  <a:pos x="T0" y="T1"/>
                </a:cxn>
                <a:cxn ang="T9">
                  <a:pos x="T2" y="T3"/>
                </a:cxn>
                <a:cxn ang="T10">
                  <a:pos x="T4" y="T5"/>
                </a:cxn>
                <a:cxn ang="T11">
                  <a:pos x="T6" y="T7"/>
                </a:cxn>
              </a:cxnLst>
              <a:rect l="T12" t="T13" r="T14" b="T15"/>
              <a:pathLst>
                <a:path w="46" h="1">
                  <a:moveTo>
                    <a:pt x="0" y="0"/>
                  </a:moveTo>
                  <a:lnTo>
                    <a:pt x="0" y="1"/>
                  </a:lnTo>
                  <a:lnTo>
                    <a:pt x="4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0" name="Freeform 6783"/>
            <p:cNvSpPr>
              <a:spLocks/>
            </p:cNvSpPr>
            <p:nvPr/>
          </p:nvSpPr>
          <p:spPr bwMode="auto">
            <a:xfrm>
              <a:off x="1176" y="1209"/>
              <a:ext cx="135" cy="4"/>
            </a:xfrm>
            <a:custGeom>
              <a:avLst/>
              <a:gdLst>
                <a:gd name="T0" fmla="*/ 0 w 46"/>
                <a:gd name="T1" fmla="*/ 1024 h 1"/>
                <a:gd name="T2" fmla="*/ 10008 w 46"/>
                <a:gd name="T3" fmla="*/ 0 h 1"/>
                <a:gd name="T4" fmla="*/ 10008 w 46"/>
                <a:gd name="T5" fmla="*/ 1024 h 1"/>
                <a:gd name="T6" fmla="*/ 0 w 46"/>
                <a:gd name="T7" fmla="*/ 1024 h 1"/>
                <a:gd name="T8" fmla="*/ 0 60000 65536"/>
                <a:gd name="T9" fmla="*/ 0 60000 65536"/>
                <a:gd name="T10" fmla="*/ 0 60000 65536"/>
                <a:gd name="T11" fmla="*/ 0 60000 65536"/>
                <a:gd name="T12" fmla="*/ 0 w 46"/>
                <a:gd name="T13" fmla="*/ 0 h 1"/>
                <a:gd name="T14" fmla="*/ 46 w 46"/>
                <a:gd name="T15" fmla="*/ 1 h 1"/>
              </a:gdLst>
              <a:ahLst/>
              <a:cxnLst>
                <a:cxn ang="T8">
                  <a:pos x="T0" y="T1"/>
                </a:cxn>
                <a:cxn ang="T9">
                  <a:pos x="T2" y="T3"/>
                </a:cxn>
                <a:cxn ang="T10">
                  <a:pos x="T4" y="T5"/>
                </a:cxn>
                <a:cxn ang="T11">
                  <a:pos x="T6" y="T7"/>
                </a:cxn>
              </a:cxnLst>
              <a:rect l="T12" t="T13" r="T14" b="T15"/>
              <a:pathLst>
                <a:path w="46" h="1">
                  <a:moveTo>
                    <a:pt x="0" y="1"/>
                  </a:moveTo>
                  <a:lnTo>
                    <a:pt x="46" y="0"/>
                  </a:lnTo>
                  <a:lnTo>
                    <a:pt x="4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1" name="Rectangle 6784"/>
            <p:cNvSpPr>
              <a:spLocks noChangeArrowheads="1"/>
            </p:cNvSpPr>
            <p:nvPr/>
          </p:nvSpPr>
          <p:spPr bwMode="auto">
            <a:xfrm>
              <a:off x="1176" y="1209"/>
              <a:ext cx="135"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02" name="Freeform 6785"/>
            <p:cNvSpPr>
              <a:spLocks/>
            </p:cNvSpPr>
            <p:nvPr/>
          </p:nvSpPr>
          <p:spPr bwMode="auto">
            <a:xfrm>
              <a:off x="1378" y="1181"/>
              <a:ext cx="15" cy="28"/>
            </a:xfrm>
            <a:custGeom>
              <a:avLst/>
              <a:gdLst>
                <a:gd name="T0" fmla="*/ 1215 w 5"/>
                <a:gd name="T1" fmla="*/ 4204 h 8"/>
                <a:gd name="T2" fmla="*/ 729 w 5"/>
                <a:gd name="T3" fmla="*/ 4204 h 8"/>
                <a:gd name="T4" fmla="*/ 0 w 5"/>
                <a:gd name="T5" fmla="*/ 0 h 8"/>
                <a:gd name="T6" fmla="*/ 1215 w 5"/>
                <a:gd name="T7" fmla="*/ 4204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5" y="8"/>
                  </a:moveTo>
                  <a:lnTo>
                    <a:pt x="3" y="8"/>
                  </a:lnTo>
                  <a:lnTo>
                    <a:pt x="0" y="0"/>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3" name="Freeform 6786"/>
            <p:cNvSpPr>
              <a:spLocks/>
            </p:cNvSpPr>
            <p:nvPr/>
          </p:nvSpPr>
          <p:spPr bwMode="auto">
            <a:xfrm>
              <a:off x="1375" y="1181"/>
              <a:ext cx="12" cy="28"/>
            </a:xfrm>
            <a:custGeom>
              <a:avLst/>
              <a:gdLst>
                <a:gd name="T0" fmla="*/ 972 w 4"/>
                <a:gd name="T1" fmla="*/ 4204 h 8"/>
                <a:gd name="T2" fmla="*/ 243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1"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4" name="Freeform 6787"/>
            <p:cNvSpPr>
              <a:spLocks/>
            </p:cNvSpPr>
            <p:nvPr/>
          </p:nvSpPr>
          <p:spPr bwMode="auto">
            <a:xfrm>
              <a:off x="1375" y="1181"/>
              <a:ext cx="18" cy="28"/>
            </a:xfrm>
            <a:custGeom>
              <a:avLst/>
              <a:gdLst>
                <a:gd name="T0" fmla="*/ 1458 w 6"/>
                <a:gd name="T1" fmla="*/ 4204 h 8"/>
                <a:gd name="T2" fmla="*/ 972 w 6"/>
                <a:gd name="T3" fmla="*/ 4204 h 8"/>
                <a:gd name="T4" fmla="*/ 0 w 6"/>
                <a:gd name="T5" fmla="*/ 602 h 8"/>
                <a:gd name="T6" fmla="*/ 243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1"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05" name="Freeform 6788"/>
            <p:cNvSpPr>
              <a:spLocks/>
            </p:cNvSpPr>
            <p:nvPr/>
          </p:nvSpPr>
          <p:spPr bwMode="auto">
            <a:xfrm>
              <a:off x="1349" y="1171"/>
              <a:ext cx="29" cy="14"/>
            </a:xfrm>
            <a:custGeom>
              <a:avLst/>
              <a:gdLst>
                <a:gd name="T0" fmla="*/ 2053 w 10"/>
                <a:gd name="T1" fmla="*/ 1509 h 4"/>
                <a:gd name="T2" fmla="*/ 1833 w 10"/>
                <a:gd name="T3" fmla="*/ 2107 h 4"/>
                <a:gd name="T4" fmla="*/ 0 w 10"/>
                <a:gd name="T5" fmla="*/ 0 h 4"/>
                <a:gd name="T6" fmla="*/ 2053 w 10"/>
                <a:gd name="T7" fmla="*/ 1509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10" y="3"/>
                  </a:moveTo>
                  <a:lnTo>
                    <a:pt x="9" y="4"/>
                  </a:lnTo>
                  <a:lnTo>
                    <a:pt x="0" y="0"/>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6" name="Freeform 6789"/>
            <p:cNvSpPr>
              <a:spLocks/>
            </p:cNvSpPr>
            <p:nvPr/>
          </p:nvSpPr>
          <p:spPr bwMode="auto">
            <a:xfrm>
              <a:off x="1349" y="1171"/>
              <a:ext cx="26" cy="14"/>
            </a:xfrm>
            <a:custGeom>
              <a:avLst/>
              <a:gdLst>
                <a:gd name="T0" fmla="*/ 1811 w 9"/>
                <a:gd name="T1" fmla="*/ 2107 h 4"/>
                <a:gd name="T2" fmla="*/ 0 w 9"/>
                <a:gd name="T3" fmla="*/ 0 h 4"/>
                <a:gd name="T4" fmla="*/ 0 w 9"/>
                <a:gd name="T5" fmla="*/ 602 h 4"/>
                <a:gd name="T6" fmla="*/ 1811 w 9"/>
                <a:gd name="T7" fmla="*/ 2107 h 4"/>
                <a:gd name="T8" fmla="*/ 0 60000 65536"/>
                <a:gd name="T9" fmla="*/ 0 60000 65536"/>
                <a:gd name="T10" fmla="*/ 0 60000 65536"/>
                <a:gd name="T11" fmla="*/ 0 60000 65536"/>
                <a:gd name="T12" fmla="*/ 0 w 9"/>
                <a:gd name="T13" fmla="*/ 0 h 4"/>
                <a:gd name="T14" fmla="*/ 9 w 9"/>
                <a:gd name="T15" fmla="*/ 4 h 4"/>
              </a:gdLst>
              <a:ahLst/>
              <a:cxnLst>
                <a:cxn ang="T8">
                  <a:pos x="T0" y="T1"/>
                </a:cxn>
                <a:cxn ang="T9">
                  <a:pos x="T2" y="T3"/>
                </a:cxn>
                <a:cxn ang="T10">
                  <a:pos x="T4" y="T5"/>
                </a:cxn>
                <a:cxn ang="T11">
                  <a:pos x="T6" y="T7"/>
                </a:cxn>
              </a:cxnLst>
              <a:rect l="T12" t="T13" r="T14" b="T15"/>
              <a:pathLst>
                <a:path w="9" h="4">
                  <a:moveTo>
                    <a:pt x="9" y="4"/>
                  </a:moveTo>
                  <a:lnTo>
                    <a:pt x="0" y="0"/>
                  </a:lnTo>
                  <a:lnTo>
                    <a:pt x="0" y="1"/>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7" name="Freeform 6790"/>
            <p:cNvSpPr>
              <a:spLocks/>
            </p:cNvSpPr>
            <p:nvPr/>
          </p:nvSpPr>
          <p:spPr bwMode="auto">
            <a:xfrm>
              <a:off x="1349" y="1171"/>
              <a:ext cx="29" cy="14"/>
            </a:xfrm>
            <a:custGeom>
              <a:avLst/>
              <a:gdLst>
                <a:gd name="T0" fmla="*/ 2053 w 10"/>
                <a:gd name="T1" fmla="*/ 1509 h 4"/>
                <a:gd name="T2" fmla="*/ 1833 w 10"/>
                <a:gd name="T3" fmla="*/ 2107 h 4"/>
                <a:gd name="T4" fmla="*/ 0 w 10"/>
                <a:gd name="T5" fmla="*/ 602 h 4"/>
                <a:gd name="T6" fmla="*/ 0 w 10"/>
                <a:gd name="T7" fmla="*/ 0 h 4"/>
                <a:gd name="T8" fmla="*/ 2053 w 10"/>
                <a:gd name="T9" fmla="*/ 1509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10" y="3"/>
                  </a:moveTo>
                  <a:lnTo>
                    <a:pt x="9" y="4"/>
                  </a:lnTo>
                  <a:lnTo>
                    <a:pt x="0" y="1"/>
                  </a:lnTo>
                  <a:lnTo>
                    <a:pt x="0" y="0"/>
                  </a:lnTo>
                  <a:lnTo>
                    <a:pt x="10" y="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08" name="Freeform 6791"/>
            <p:cNvSpPr>
              <a:spLocks/>
            </p:cNvSpPr>
            <p:nvPr/>
          </p:nvSpPr>
          <p:spPr bwMode="auto">
            <a:xfrm>
              <a:off x="1320" y="1171"/>
              <a:ext cx="29" cy="10"/>
            </a:xfrm>
            <a:custGeom>
              <a:avLst/>
              <a:gdLst>
                <a:gd name="T0" fmla="*/ 2053 w 10"/>
                <a:gd name="T1" fmla="*/ 0 h 3"/>
                <a:gd name="T2" fmla="*/ 2053 w 10"/>
                <a:gd name="T3" fmla="*/ 367 h 3"/>
                <a:gd name="T4" fmla="*/ 0 w 10"/>
                <a:gd name="T5" fmla="*/ 1223 h 3"/>
                <a:gd name="T6" fmla="*/ 2053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10" y="1"/>
                  </a:lnTo>
                  <a:lnTo>
                    <a:pt x="0"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09" name="Freeform 6792"/>
            <p:cNvSpPr>
              <a:spLocks/>
            </p:cNvSpPr>
            <p:nvPr/>
          </p:nvSpPr>
          <p:spPr bwMode="auto">
            <a:xfrm>
              <a:off x="1320" y="1174"/>
              <a:ext cx="29" cy="11"/>
            </a:xfrm>
            <a:custGeom>
              <a:avLst/>
              <a:gdLst>
                <a:gd name="T0" fmla="*/ 2053 w 10"/>
                <a:gd name="T1" fmla="*/ 0 h 3"/>
                <a:gd name="T2" fmla="*/ 0 w 10"/>
                <a:gd name="T3" fmla="*/ 1276 h 3"/>
                <a:gd name="T4" fmla="*/ 412 w 10"/>
                <a:gd name="T5" fmla="*/ 1976 h 3"/>
                <a:gd name="T6" fmla="*/ 2053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0" y="2"/>
                  </a:lnTo>
                  <a:lnTo>
                    <a:pt x="2"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0" name="Freeform 6793"/>
            <p:cNvSpPr>
              <a:spLocks/>
            </p:cNvSpPr>
            <p:nvPr/>
          </p:nvSpPr>
          <p:spPr bwMode="auto">
            <a:xfrm>
              <a:off x="1320" y="1171"/>
              <a:ext cx="29" cy="14"/>
            </a:xfrm>
            <a:custGeom>
              <a:avLst/>
              <a:gdLst>
                <a:gd name="T0" fmla="*/ 2053 w 10"/>
                <a:gd name="T1" fmla="*/ 0 h 4"/>
                <a:gd name="T2" fmla="*/ 2053 w 10"/>
                <a:gd name="T3" fmla="*/ 602 h 4"/>
                <a:gd name="T4" fmla="*/ 412 w 10"/>
                <a:gd name="T5" fmla="*/ 2107 h 4"/>
                <a:gd name="T6" fmla="*/ 0 w 10"/>
                <a:gd name="T7" fmla="*/ 1509 h 4"/>
                <a:gd name="T8" fmla="*/ 2053 w 10"/>
                <a:gd name="T9" fmla="*/ 0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10" y="0"/>
                  </a:moveTo>
                  <a:lnTo>
                    <a:pt x="10" y="1"/>
                  </a:lnTo>
                  <a:lnTo>
                    <a:pt x="2" y="4"/>
                  </a:lnTo>
                  <a:lnTo>
                    <a:pt x="0" y="3"/>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11" name="Freeform 6794"/>
            <p:cNvSpPr>
              <a:spLocks/>
            </p:cNvSpPr>
            <p:nvPr/>
          </p:nvSpPr>
          <p:spPr bwMode="auto">
            <a:xfrm>
              <a:off x="1308" y="1181"/>
              <a:ext cx="18" cy="28"/>
            </a:xfrm>
            <a:custGeom>
              <a:avLst/>
              <a:gdLst>
                <a:gd name="T0" fmla="*/ 972 w 6"/>
                <a:gd name="T1" fmla="*/ 0 h 8"/>
                <a:gd name="T2" fmla="*/ 1458 w 6"/>
                <a:gd name="T3" fmla="*/ 602 h 8"/>
                <a:gd name="T4" fmla="*/ 0 w 6"/>
                <a:gd name="T5" fmla="*/ 4204 h 8"/>
                <a:gd name="T6" fmla="*/ 972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4" y="0"/>
                  </a:moveTo>
                  <a:lnTo>
                    <a:pt x="6" y="1"/>
                  </a:lnTo>
                  <a:lnTo>
                    <a:pt x="0"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2" name="Freeform 6795"/>
            <p:cNvSpPr>
              <a:spLocks/>
            </p:cNvSpPr>
            <p:nvPr/>
          </p:nvSpPr>
          <p:spPr bwMode="auto">
            <a:xfrm>
              <a:off x="1308" y="1185"/>
              <a:ext cx="18" cy="24"/>
            </a:xfrm>
            <a:custGeom>
              <a:avLst/>
              <a:gdLst>
                <a:gd name="T0" fmla="*/ 1458 w 6"/>
                <a:gd name="T1" fmla="*/ 0 h 7"/>
                <a:gd name="T2" fmla="*/ 0 w 6"/>
                <a:gd name="T3" fmla="*/ 3302 h 7"/>
                <a:gd name="T4" fmla="*/ 486 w 6"/>
                <a:gd name="T5" fmla="*/ 3302 h 7"/>
                <a:gd name="T6" fmla="*/ 1458 w 6"/>
                <a:gd name="T7" fmla="*/ 0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0"/>
                  </a:moveTo>
                  <a:lnTo>
                    <a:pt x="0" y="7"/>
                  </a:lnTo>
                  <a:lnTo>
                    <a:pt x="2"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3" name="Freeform 6796"/>
            <p:cNvSpPr>
              <a:spLocks/>
            </p:cNvSpPr>
            <p:nvPr/>
          </p:nvSpPr>
          <p:spPr bwMode="auto">
            <a:xfrm>
              <a:off x="1308" y="1181"/>
              <a:ext cx="18" cy="28"/>
            </a:xfrm>
            <a:custGeom>
              <a:avLst/>
              <a:gdLst>
                <a:gd name="T0" fmla="*/ 972 w 6"/>
                <a:gd name="T1" fmla="*/ 0 h 8"/>
                <a:gd name="T2" fmla="*/ 1458 w 6"/>
                <a:gd name="T3" fmla="*/ 602 h 8"/>
                <a:gd name="T4" fmla="*/ 486 w 6"/>
                <a:gd name="T5" fmla="*/ 4204 h 8"/>
                <a:gd name="T6" fmla="*/ 0 w 6"/>
                <a:gd name="T7" fmla="*/ 4204 h 8"/>
                <a:gd name="T8" fmla="*/ 972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4" y="0"/>
                  </a:moveTo>
                  <a:lnTo>
                    <a:pt x="6" y="1"/>
                  </a:lnTo>
                  <a:lnTo>
                    <a:pt x="2" y="8"/>
                  </a:lnTo>
                  <a:lnTo>
                    <a:pt x="0" y="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14" name="Freeform 6797"/>
            <p:cNvSpPr>
              <a:spLocks/>
            </p:cNvSpPr>
            <p:nvPr/>
          </p:nvSpPr>
          <p:spPr bwMode="auto">
            <a:xfrm>
              <a:off x="1387" y="1209"/>
              <a:ext cx="12" cy="28"/>
            </a:xfrm>
            <a:custGeom>
              <a:avLst/>
              <a:gdLst>
                <a:gd name="T0" fmla="*/ 0 w 4"/>
                <a:gd name="T1" fmla="*/ 0 h 8"/>
                <a:gd name="T2" fmla="*/ 486 w 4"/>
                <a:gd name="T3" fmla="*/ 0 h 8"/>
                <a:gd name="T4" fmla="*/ 972 w 4"/>
                <a:gd name="T5" fmla="*/ 4204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5" name="Freeform 6798"/>
            <p:cNvSpPr>
              <a:spLocks/>
            </p:cNvSpPr>
            <p:nvPr/>
          </p:nvSpPr>
          <p:spPr bwMode="auto">
            <a:xfrm>
              <a:off x="1393" y="1209"/>
              <a:ext cx="9" cy="28"/>
            </a:xfrm>
            <a:custGeom>
              <a:avLst/>
              <a:gdLst>
                <a:gd name="T0" fmla="*/ 0 w 3"/>
                <a:gd name="T1" fmla="*/ 0 h 8"/>
                <a:gd name="T2" fmla="*/ 486 w 3"/>
                <a:gd name="T3" fmla="*/ 4204 h 8"/>
                <a:gd name="T4" fmla="*/ 729 w 3"/>
                <a:gd name="T5" fmla="*/ 3602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6" name="Freeform 6799"/>
            <p:cNvSpPr>
              <a:spLocks/>
            </p:cNvSpPr>
            <p:nvPr/>
          </p:nvSpPr>
          <p:spPr bwMode="auto">
            <a:xfrm>
              <a:off x="1387" y="1209"/>
              <a:ext cx="15" cy="28"/>
            </a:xfrm>
            <a:custGeom>
              <a:avLst/>
              <a:gdLst>
                <a:gd name="T0" fmla="*/ 0 w 5"/>
                <a:gd name="T1" fmla="*/ 0 h 8"/>
                <a:gd name="T2" fmla="*/ 486 w 5"/>
                <a:gd name="T3" fmla="*/ 0 h 8"/>
                <a:gd name="T4" fmla="*/ 1215 w 5"/>
                <a:gd name="T5" fmla="*/ 3602 h 8"/>
                <a:gd name="T6" fmla="*/ 972 w 5"/>
                <a:gd name="T7" fmla="*/ 4204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17" name="Freeform 6800"/>
            <p:cNvSpPr>
              <a:spLocks/>
            </p:cNvSpPr>
            <p:nvPr/>
          </p:nvSpPr>
          <p:spPr bwMode="auto">
            <a:xfrm>
              <a:off x="1399" y="1233"/>
              <a:ext cx="29" cy="18"/>
            </a:xfrm>
            <a:custGeom>
              <a:avLst/>
              <a:gdLst>
                <a:gd name="T0" fmla="*/ 0 w 10"/>
                <a:gd name="T1" fmla="*/ 648 h 5"/>
                <a:gd name="T2" fmla="*/ 218 w 10"/>
                <a:gd name="T3" fmla="*/ 0 h 5"/>
                <a:gd name="T4" fmla="*/ 2053 w 10"/>
                <a:gd name="T5" fmla="*/ 3031 h 5"/>
                <a:gd name="T6" fmla="*/ 0 w 10"/>
                <a:gd name="T7" fmla="*/ 648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1"/>
                  </a:moveTo>
                  <a:lnTo>
                    <a:pt x="1" y="0"/>
                  </a:lnTo>
                  <a:lnTo>
                    <a:pt x="10"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8" name="Freeform 6801"/>
            <p:cNvSpPr>
              <a:spLocks/>
            </p:cNvSpPr>
            <p:nvPr/>
          </p:nvSpPr>
          <p:spPr bwMode="auto">
            <a:xfrm>
              <a:off x="1402" y="1233"/>
              <a:ext cx="26" cy="18"/>
            </a:xfrm>
            <a:custGeom>
              <a:avLst/>
              <a:gdLst>
                <a:gd name="T0" fmla="*/ 0 w 9"/>
                <a:gd name="T1" fmla="*/ 0 h 5"/>
                <a:gd name="T2" fmla="*/ 1811 w 9"/>
                <a:gd name="T3" fmla="*/ 3031 h 5"/>
                <a:gd name="T4" fmla="*/ 1811 w 9"/>
                <a:gd name="T5" fmla="*/ 1865 h 5"/>
                <a:gd name="T6" fmla="*/ 0 w 9"/>
                <a:gd name="T7" fmla="*/ 0 h 5"/>
                <a:gd name="T8" fmla="*/ 0 60000 65536"/>
                <a:gd name="T9" fmla="*/ 0 60000 65536"/>
                <a:gd name="T10" fmla="*/ 0 60000 65536"/>
                <a:gd name="T11" fmla="*/ 0 60000 65536"/>
                <a:gd name="T12" fmla="*/ 0 w 9"/>
                <a:gd name="T13" fmla="*/ 0 h 5"/>
                <a:gd name="T14" fmla="*/ 9 w 9"/>
                <a:gd name="T15" fmla="*/ 5 h 5"/>
              </a:gdLst>
              <a:ahLst/>
              <a:cxnLst>
                <a:cxn ang="T8">
                  <a:pos x="T0" y="T1"/>
                </a:cxn>
                <a:cxn ang="T9">
                  <a:pos x="T2" y="T3"/>
                </a:cxn>
                <a:cxn ang="T10">
                  <a:pos x="T4" y="T5"/>
                </a:cxn>
                <a:cxn ang="T11">
                  <a:pos x="T6" y="T7"/>
                </a:cxn>
              </a:cxnLst>
              <a:rect l="T12" t="T13" r="T14" b="T15"/>
              <a:pathLst>
                <a:path w="9" h="5">
                  <a:moveTo>
                    <a:pt x="0" y="0"/>
                  </a:moveTo>
                  <a:lnTo>
                    <a:pt x="9"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19" name="Freeform 6802"/>
            <p:cNvSpPr>
              <a:spLocks/>
            </p:cNvSpPr>
            <p:nvPr/>
          </p:nvSpPr>
          <p:spPr bwMode="auto">
            <a:xfrm>
              <a:off x="1399" y="1233"/>
              <a:ext cx="29" cy="18"/>
            </a:xfrm>
            <a:custGeom>
              <a:avLst/>
              <a:gdLst>
                <a:gd name="T0" fmla="*/ 0 w 10"/>
                <a:gd name="T1" fmla="*/ 648 h 5"/>
                <a:gd name="T2" fmla="*/ 218 w 10"/>
                <a:gd name="T3" fmla="*/ 0 h 5"/>
                <a:gd name="T4" fmla="*/ 2053 w 10"/>
                <a:gd name="T5" fmla="*/ 1865 h 5"/>
                <a:gd name="T6" fmla="*/ 2053 w 10"/>
                <a:gd name="T7" fmla="*/ 3031 h 5"/>
                <a:gd name="T8" fmla="*/ 0 w 10"/>
                <a:gd name="T9" fmla="*/ 648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1"/>
                  </a:moveTo>
                  <a:lnTo>
                    <a:pt x="1" y="0"/>
                  </a:lnTo>
                  <a:lnTo>
                    <a:pt x="10" y="3"/>
                  </a:lnTo>
                  <a:lnTo>
                    <a:pt x="10" y="5"/>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20" name="Freeform 6803"/>
            <p:cNvSpPr>
              <a:spLocks/>
            </p:cNvSpPr>
            <p:nvPr/>
          </p:nvSpPr>
          <p:spPr bwMode="auto">
            <a:xfrm>
              <a:off x="1428" y="1237"/>
              <a:ext cx="30" cy="14"/>
            </a:xfrm>
            <a:custGeom>
              <a:avLst/>
              <a:gdLst>
                <a:gd name="T0" fmla="*/ 0 w 10"/>
                <a:gd name="T1" fmla="*/ 2107 h 4"/>
                <a:gd name="T2" fmla="*/ 0 w 10"/>
                <a:gd name="T3" fmla="*/ 1029 h 4"/>
                <a:gd name="T4" fmla="*/ 2430 w 10"/>
                <a:gd name="T5" fmla="*/ 0 h 4"/>
                <a:gd name="T6" fmla="*/ 0 w 10"/>
                <a:gd name="T7" fmla="*/ 2107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4"/>
                  </a:moveTo>
                  <a:lnTo>
                    <a:pt x="0" y="2"/>
                  </a:lnTo>
                  <a:lnTo>
                    <a:pt x="1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1" name="Freeform 6804"/>
            <p:cNvSpPr>
              <a:spLocks/>
            </p:cNvSpPr>
            <p:nvPr/>
          </p:nvSpPr>
          <p:spPr bwMode="auto">
            <a:xfrm>
              <a:off x="1428" y="1233"/>
              <a:ext cx="30" cy="11"/>
            </a:xfrm>
            <a:custGeom>
              <a:avLst/>
              <a:gdLst>
                <a:gd name="T0" fmla="*/ 0 w 10"/>
                <a:gd name="T1" fmla="*/ 1976 h 3"/>
                <a:gd name="T2" fmla="*/ 2430 w 10"/>
                <a:gd name="T3" fmla="*/ 741 h 3"/>
                <a:gd name="T4" fmla="*/ 1944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8"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2" name="Freeform 6805"/>
            <p:cNvSpPr>
              <a:spLocks/>
            </p:cNvSpPr>
            <p:nvPr/>
          </p:nvSpPr>
          <p:spPr bwMode="auto">
            <a:xfrm>
              <a:off x="1428" y="1233"/>
              <a:ext cx="30" cy="18"/>
            </a:xfrm>
            <a:custGeom>
              <a:avLst/>
              <a:gdLst>
                <a:gd name="T0" fmla="*/ 0 w 10"/>
                <a:gd name="T1" fmla="*/ 3031 h 5"/>
                <a:gd name="T2" fmla="*/ 0 w 10"/>
                <a:gd name="T3" fmla="*/ 1865 h 5"/>
                <a:gd name="T4" fmla="*/ 1944 w 10"/>
                <a:gd name="T5" fmla="*/ 0 h 5"/>
                <a:gd name="T6" fmla="*/ 2430 w 10"/>
                <a:gd name="T7" fmla="*/ 648 h 5"/>
                <a:gd name="T8" fmla="*/ 0 w 10"/>
                <a:gd name="T9" fmla="*/ 3031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5"/>
                  </a:moveTo>
                  <a:lnTo>
                    <a:pt x="0" y="3"/>
                  </a:lnTo>
                  <a:lnTo>
                    <a:pt x="8" y="0"/>
                  </a:lnTo>
                  <a:lnTo>
                    <a:pt x="10" y="1"/>
                  </a:lnTo>
                  <a:lnTo>
                    <a:pt x="0"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23" name="Freeform 6806"/>
            <p:cNvSpPr>
              <a:spLocks/>
            </p:cNvSpPr>
            <p:nvPr/>
          </p:nvSpPr>
          <p:spPr bwMode="auto">
            <a:xfrm>
              <a:off x="1452" y="1209"/>
              <a:ext cx="17" cy="28"/>
            </a:xfrm>
            <a:custGeom>
              <a:avLst/>
              <a:gdLst>
                <a:gd name="T0" fmla="*/ 385 w 6"/>
                <a:gd name="T1" fmla="*/ 4204 h 8"/>
                <a:gd name="T2" fmla="*/ 0 w 6"/>
                <a:gd name="T3" fmla="*/ 3602 h 8"/>
                <a:gd name="T4" fmla="*/ 1091 w 6"/>
                <a:gd name="T5" fmla="*/ 0 h 8"/>
                <a:gd name="T6" fmla="*/ 385 w 6"/>
                <a:gd name="T7" fmla="*/ 4204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2" y="8"/>
                  </a:moveTo>
                  <a:lnTo>
                    <a:pt x="0" y="7"/>
                  </a:lnTo>
                  <a:lnTo>
                    <a:pt x="6" y="0"/>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4" name="Freeform 6807"/>
            <p:cNvSpPr>
              <a:spLocks/>
            </p:cNvSpPr>
            <p:nvPr/>
          </p:nvSpPr>
          <p:spPr bwMode="auto">
            <a:xfrm>
              <a:off x="1452" y="1209"/>
              <a:ext cx="17" cy="24"/>
            </a:xfrm>
            <a:custGeom>
              <a:avLst/>
              <a:gdLst>
                <a:gd name="T0" fmla="*/ 0 w 6"/>
                <a:gd name="T1" fmla="*/ 3302 h 7"/>
                <a:gd name="T2" fmla="*/ 1091 w 6"/>
                <a:gd name="T3" fmla="*/ 0 h 7"/>
                <a:gd name="T4" fmla="*/ 706 w 6"/>
                <a:gd name="T5" fmla="*/ 0 h 7"/>
                <a:gd name="T6" fmla="*/ 0 w 6"/>
                <a:gd name="T7" fmla="*/ 3302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0" y="7"/>
                  </a:moveTo>
                  <a:lnTo>
                    <a:pt x="6" y="0"/>
                  </a:lnTo>
                  <a:lnTo>
                    <a:pt x="4"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5" name="Freeform 6808"/>
            <p:cNvSpPr>
              <a:spLocks/>
            </p:cNvSpPr>
            <p:nvPr/>
          </p:nvSpPr>
          <p:spPr bwMode="auto">
            <a:xfrm>
              <a:off x="1452" y="1209"/>
              <a:ext cx="17" cy="28"/>
            </a:xfrm>
            <a:custGeom>
              <a:avLst/>
              <a:gdLst>
                <a:gd name="T0" fmla="*/ 385 w 6"/>
                <a:gd name="T1" fmla="*/ 4204 h 8"/>
                <a:gd name="T2" fmla="*/ 0 w 6"/>
                <a:gd name="T3" fmla="*/ 3602 h 8"/>
                <a:gd name="T4" fmla="*/ 706 w 6"/>
                <a:gd name="T5" fmla="*/ 0 h 8"/>
                <a:gd name="T6" fmla="*/ 1091 w 6"/>
                <a:gd name="T7" fmla="*/ 0 h 8"/>
                <a:gd name="T8" fmla="*/ 385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8"/>
                  </a:moveTo>
                  <a:lnTo>
                    <a:pt x="0" y="7"/>
                  </a:lnTo>
                  <a:lnTo>
                    <a:pt x="4" y="0"/>
                  </a:lnTo>
                  <a:lnTo>
                    <a:pt x="6" y="0"/>
                  </a:lnTo>
                  <a:lnTo>
                    <a:pt x="2"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26" name="Freeform 6809"/>
            <p:cNvSpPr>
              <a:spLocks/>
            </p:cNvSpPr>
            <p:nvPr/>
          </p:nvSpPr>
          <p:spPr bwMode="auto">
            <a:xfrm>
              <a:off x="1466" y="1209"/>
              <a:ext cx="1185" cy="4"/>
            </a:xfrm>
            <a:custGeom>
              <a:avLst/>
              <a:gdLst>
                <a:gd name="T0" fmla="*/ 0 w 404"/>
                <a:gd name="T1" fmla="*/ 0 h 1"/>
                <a:gd name="T2" fmla="*/ 0 w 404"/>
                <a:gd name="T3" fmla="*/ 1024 h 1"/>
                <a:gd name="T4" fmla="*/ 87722 w 404"/>
                <a:gd name="T5" fmla="*/ 0 h 1"/>
                <a:gd name="T6" fmla="*/ 0 w 404"/>
                <a:gd name="T7" fmla="*/ 0 h 1"/>
                <a:gd name="T8" fmla="*/ 0 60000 65536"/>
                <a:gd name="T9" fmla="*/ 0 60000 65536"/>
                <a:gd name="T10" fmla="*/ 0 60000 65536"/>
                <a:gd name="T11" fmla="*/ 0 60000 65536"/>
                <a:gd name="T12" fmla="*/ 0 w 404"/>
                <a:gd name="T13" fmla="*/ 0 h 1"/>
                <a:gd name="T14" fmla="*/ 404 w 404"/>
                <a:gd name="T15" fmla="*/ 1 h 1"/>
              </a:gdLst>
              <a:ahLst/>
              <a:cxnLst>
                <a:cxn ang="T8">
                  <a:pos x="T0" y="T1"/>
                </a:cxn>
                <a:cxn ang="T9">
                  <a:pos x="T2" y="T3"/>
                </a:cxn>
                <a:cxn ang="T10">
                  <a:pos x="T4" y="T5"/>
                </a:cxn>
                <a:cxn ang="T11">
                  <a:pos x="T6" y="T7"/>
                </a:cxn>
              </a:cxnLst>
              <a:rect l="T12" t="T13" r="T14" b="T15"/>
              <a:pathLst>
                <a:path w="404" h="1">
                  <a:moveTo>
                    <a:pt x="0" y="0"/>
                  </a:moveTo>
                  <a:lnTo>
                    <a:pt x="0" y="1"/>
                  </a:lnTo>
                  <a:lnTo>
                    <a:pt x="40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7" name="Freeform 6810"/>
            <p:cNvSpPr>
              <a:spLocks/>
            </p:cNvSpPr>
            <p:nvPr/>
          </p:nvSpPr>
          <p:spPr bwMode="auto">
            <a:xfrm>
              <a:off x="1466" y="1209"/>
              <a:ext cx="1185" cy="4"/>
            </a:xfrm>
            <a:custGeom>
              <a:avLst/>
              <a:gdLst>
                <a:gd name="T0" fmla="*/ 0 w 404"/>
                <a:gd name="T1" fmla="*/ 1024 h 1"/>
                <a:gd name="T2" fmla="*/ 87722 w 404"/>
                <a:gd name="T3" fmla="*/ 0 h 1"/>
                <a:gd name="T4" fmla="*/ 87722 w 404"/>
                <a:gd name="T5" fmla="*/ 1024 h 1"/>
                <a:gd name="T6" fmla="*/ 0 w 404"/>
                <a:gd name="T7" fmla="*/ 1024 h 1"/>
                <a:gd name="T8" fmla="*/ 0 60000 65536"/>
                <a:gd name="T9" fmla="*/ 0 60000 65536"/>
                <a:gd name="T10" fmla="*/ 0 60000 65536"/>
                <a:gd name="T11" fmla="*/ 0 60000 65536"/>
                <a:gd name="T12" fmla="*/ 0 w 404"/>
                <a:gd name="T13" fmla="*/ 0 h 1"/>
                <a:gd name="T14" fmla="*/ 404 w 404"/>
                <a:gd name="T15" fmla="*/ 1 h 1"/>
              </a:gdLst>
              <a:ahLst/>
              <a:cxnLst>
                <a:cxn ang="T8">
                  <a:pos x="T0" y="T1"/>
                </a:cxn>
                <a:cxn ang="T9">
                  <a:pos x="T2" y="T3"/>
                </a:cxn>
                <a:cxn ang="T10">
                  <a:pos x="T4" y="T5"/>
                </a:cxn>
                <a:cxn ang="T11">
                  <a:pos x="T6" y="T7"/>
                </a:cxn>
              </a:cxnLst>
              <a:rect l="T12" t="T13" r="T14" b="T15"/>
              <a:pathLst>
                <a:path w="404" h="1">
                  <a:moveTo>
                    <a:pt x="0" y="1"/>
                  </a:moveTo>
                  <a:lnTo>
                    <a:pt x="404" y="0"/>
                  </a:lnTo>
                  <a:lnTo>
                    <a:pt x="40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28" name="Rectangle 6811"/>
            <p:cNvSpPr>
              <a:spLocks noChangeArrowheads="1"/>
            </p:cNvSpPr>
            <p:nvPr/>
          </p:nvSpPr>
          <p:spPr bwMode="auto">
            <a:xfrm>
              <a:off x="1466" y="1209"/>
              <a:ext cx="1185"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29" name="Freeform 6812"/>
            <p:cNvSpPr>
              <a:spLocks/>
            </p:cNvSpPr>
            <p:nvPr/>
          </p:nvSpPr>
          <p:spPr bwMode="auto">
            <a:xfrm>
              <a:off x="2437" y="1209"/>
              <a:ext cx="590" cy="4"/>
            </a:xfrm>
            <a:custGeom>
              <a:avLst/>
              <a:gdLst>
                <a:gd name="T0" fmla="*/ 0 w 201"/>
                <a:gd name="T1" fmla="*/ 0 h 1"/>
                <a:gd name="T2" fmla="*/ 0 w 201"/>
                <a:gd name="T3" fmla="*/ 1024 h 1"/>
                <a:gd name="T4" fmla="*/ 43804 w 201"/>
                <a:gd name="T5" fmla="*/ 0 h 1"/>
                <a:gd name="T6" fmla="*/ 0 w 201"/>
                <a:gd name="T7" fmla="*/ 0 h 1"/>
                <a:gd name="T8" fmla="*/ 0 60000 65536"/>
                <a:gd name="T9" fmla="*/ 0 60000 65536"/>
                <a:gd name="T10" fmla="*/ 0 60000 65536"/>
                <a:gd name="T11" fmla="*/ 0 60000 65536"/>
                <a:gd name="T12" fmla="*/ 0 w 201"/>
                <a:gd name="T13" fmla="*/ 0 h 1"/>
                <a:gd name="T14" fmla="*/ 201 w 201"/>
                <a:gd name="T15" fmla="*/ 1 h 1"/>
              </a:gdLst>
              <a:ahLst/>
              <a:cxnLst>
                <a:cxn ang="T8">
                  <a:pos x="T0" y="T1"/>
                </a:cxn>
                <a:cxn ang="T9">
                  <a:pos x="T2" y="T3"/>
                </a:cxn>
                <a:cxn ang="T10">
                  <a:pos x="T4" y="T5"/>
                </a:cxn>
                <a:cxn ang="T11">
                  <a:pos x="T6" y="T7"/>
                </a:cxn>
              </a:cxnLst>
              <a:rect l="T12" t="T13" r="T14" b="T15"/>
              <a:pathLst>
                <a:path w="201" h="1">
                  <a:moveTo>
                    <a:pt x="0" y="0"/>
                  </a:moveTo>
                  <a:lnTo>
                    <a:pt x="0" y="1"/>
                  </a:lnTo>
                  <a:lnTo>
                    <a:pt x="20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0" name="Freeform 6813"/>
            <p:cNvSpPr>
              <a:spLocks/>
            </p:cNvSpPr>
            <p:nvPr/>
          </p:nvSpPr>
          <p:spPr bwMode="auto">
            <a:xfrm>
              <a:off x="2437" y="1209"/>
              <a:ext cx="590" cy="4"/>
            </a:xfrm>
            <a:custGeom>
              <a:avLst/>
              <a:gdLst>
                <a:gd name="T0" fmla="*/ 0 w 201"/>
                <a:gd name="T1" fmla="*/ 1024 h 1"/>
                <a:gd name="T2" fmla="*/ 43804 w 201"/>
                <a:gd name="T3" fmla="*/ 0 h 1"/>
                <a:gd name="T4" fmla="*/ 43804 w 201"/>
                <a:gd name="T5" fmla="*/ 1024 h 1"/>
                <a:gd name="T6" fmla="*/ 0 w 201"/>
                <a:gd name="T7" fmla="*/ 1024 h 1"/>
                <a:gd name="T8" fmla="*/ 0 60000 65536"/>
                <a:gd name="T9" fmla="*/ 0 60000 65536"/>
                <a:gd name="T10" fmla="*/ 0 60000 65536"/>
                <a:gd name="T11" fmla="*/ 0 60000 65536"/>
                <a:gd name="T12" fmla="*/ 0 w 201"/>
                <a:gd name="T13" fmla="*/ 0 h 1"/>
                <a:gd name="T14" fmla="*/ 201 w 201"/>
                <a:gd name="T15" fmla="*/ 1 h 1"/>
              </a:gdLst>
              <a:ahLst/>
              <a:cxnLst>
                <a:cxn ang="T8">
                  <a:pos x="T0" y="T1"/>
                </a:cxn>
                <a:cxn ang="T9">
                  <a:pos x="T2" y="T3"/>
                </a:cxn>
                <a:cxn ang="T10">
                  <a:pos x="T4" y="T5"/>
                </a:cxn>
                <a:cxn ang="T11">
                  <a:pos x="T6" y="T7"/>
                </a:cxn>
              </a:cxnLst>
              <a:rect l="T12" t="T13" r="T14" b="T15"/>
              <a:pathLst>
                <a:path w="201" h="1">
                  <a:moveTo>
                    <a:pt x="0" y="1"/>
                  </a:moveTo>
                  <a:lnTo>
                    <a:pt x="201" y="0"/>
                  </a:lnTo>
                  <a:lnTo>
                    <a:pt x="20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1" name="Rectangle 6814"/>
            <p:cNvSpPr>
              <a:spLocks noChangeArrowheads="1"/>
            </p:cNvSpPr>
            <p:nvPr/>
          </p:nvSpPr>
          <p:spPr bwMode="auto">
            <a:xfrm>
              <a:off x="2437" y="1209"/>
              <a:ext cx="590"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32" name="Freeform 6815"/>
            <p:cNvSpPr>
              <a:spLocks/>
            </p:cNvSpPr>
            <p:nvPr/>
          </p:nvSpPr>
          <p:spPr bwMode="auto">
            <a:xfrm>
              <a:off x="3097" y="1181"/>
              <a:ext cx="12" cy="28"/>
            </a:xfrm>
            <a:custGeom>
              <a:avLst/>
              <a:gdLst>
                <a:gd name="T0" fmla="*/ 972 w 4"/>
                <a:gd name="T1" fmla="*/ 4204 h 8"/>
                <a:gd name="T2" fmla="*/ 486 w 4"/>
                <a:gd name="T3" fmla="*/ 4204 h 8"/>
                <a:gd name="T4" fmla="*/ 0 w 4"/>
                <a:gd name="T5" fmla="*/ 0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8"/>
                  </a:lnTo>
                  <a:lnTo>
                    <a:pt x="0" y="0"/>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3" name="Freeform 6816"/>
            <p:cNvSpPr>
              <a:spLocks/>
            </p:cNvSpPr>
            <p:nvPr/>
          </p:nvSpPr>
          <p:spPr bwMode="auto">
            <a:xfrm>
              <a:off x="3091" y="1181"/>
              <a:ext cx="12" cy="28"/>
            </a:xfrm>
            <a:custGeom>
              <a:avLst/>
              <a:gdLst>
                <a:gd name="T0" fmla="*/ 972 w 4"/>
                <a:gd name="T1" fmla="*/ 4204 h 8"/>
                <a:gd name="T2" fmla="*/ 486 w 4"/>
                <a:gd name="T3" fmla="*/ 0 h 8"/>
                <a:gd name="T4" fmla="*/ 0 w 4"/>
                <a:gd name="T5" fmla="*/ 602 h 8"/>
                <a:gd name="T6" fmla="*/ 972 w 4"/>
                <a:gd name="T7" fmla="*/ 4204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4" y="8"/>
                  </a:moveTo>
                  <a:lnTo>
                    <a:pt x="2" y="0"/>
                  </a:lnTo>
                  <a:lnTo>
                    <a:pt x="0"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4" name="Freeform 6817"/>
            <p:cNvSpPr>
              <a:spLocks/>
            </p:cNvSpPr>
            <p:nvPr/>
          </p:nvSpPr>
          <p:spPr bwMode="auto">
            <a:xfrm>
              <a:off x="3091" y="1181"/>
              <a:ext cx="18" cy="28"/>
            </a:xfrm>
            <a:custGeom>
              <a:avLst/>
              <a:gdLst>
                <a:gd name="T0" fmla="*/ 1458 w 6"/>
                <a:gd name="T1" fmla="*/ 4204 h 8"/>
                <a:gd name="T2" fmla="*/ 972 w 6"/>
                <a:gd name="T3" fmla="*/ 4204 h 8"/>
                <a:gd name="T4" fmla="*/ 0 w 6"/>
                <a:gd name="T5" fmla="*/ 602 h 8"/>
                <a:gd name="T6" fmla="*/ 486 w 6"/>
                <a:gd name="T7" fmla="*/ 0 h 8"/>
                <a:gd name="T8" fmla="*/ 1458 w 6"/>
                <a:gd name="T9" fmla="*/ 4204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6" y="8"/>
                  </a:moveTo>
                  <a:lnTo>
                    <a:pt x="4" y="8"/>
                  </a:lnTo>
                  <a:lnTo>
                    <a:pt x="0" y="1"/>
                  </a:lnTo>
                  <a:lnTo>
                    <a:pt x="2" y="0"/>
                  </a:lnTo>
                  <a:lnTo>
                    <a:pt x="6"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35" name="Freeform 6818"/>
            <p:cNvSpPr>
              <a:spLocks/>
            </p:cNvSpPr>
            <p:nvPr/>
          </p:nvSpPr>
          <p:spPr bwMode="auto">
            <a:xfrm>
              <a:off x="3068" y="1171"/>
              <a:ext cx="29" cy="14"/>
            </a:xfrm>
            <a:custGeom>
              <a:avLst/>
              <a:gdLst>
                <a:gd name="T0" fmla="*/ 2053 w 10"/>
                <a:gd name="T1" fmla="*/ 1509 h 4"/>
                <a:gd name="T2" fmla="*/ 1633 w 10"/>
                <a:gd name="T3" fmla="*/ 2107 h 4"/>
                <a:gd name="T4" fmla="*/ 0 w 10"/>
                <a:gd name="T5" fmla="*/ 0 h 4"/>
                <a:gd name="T6" fmla="*/ 2053 w 10"/>
                <a:gd name="T7" fmla="*/ 1509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10" y="3"/>
                  </a:moveTo>
                  <a:lnTo>
                    <a:pt x="8" y="4"/>
                  </a:lnTo>
                  <a:lnTo>
                    <a:pt x="0" y="0"/>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6" name="Freeform 6819"/>
            <p:cNvSpPr>
              <a:spLocks/>
            </p:cNvSpPr>
            <p:nvPr/>
          </p:nvSpPr>
          <p:spPr bwMode="auto">
            <a:xfrm>
              <a:off x="3068" y="1171"/>
              <a:ext cx="23" cy="14"/>
            </a:xfrm>
            <a:custGeom>
              <a:avLst/>
              <a:gdLst>
                <a:gd name="T0" fmla="*/ 1570 w 8"/>
                <a:gd name="T1" fmla="*/ 2107 h 4"/>
                <a:gd name="T2" fmla="*/ 0 w 8"/>
                <a:gd name="T3" fmla="*/ 0 h 4"/>
                <a:gd name="T4" fmla="*/ 0 w 8"/>
                <a:gd name="T5" fmla="*/ 602 h 4"/>
                <a:gd name="T6" fmla="*/ 1570 w 8"/>
                <a:gd name="T7" fmla="*/ 2107 h 4"/>
                <a:gd name="T8" fmla="*/ 0 60000 65536"/>
                <a:gd name="T9" fmla="*/ 0 60000 65536"/>
                <a:gd name="T10" fmla="*/ 0 60000 65536"/>
                <a:gd name="T11" fmla="*/ 0 60000 65536"/>
                <a:gd name="T12" fmla="*/ 0 w 8"/>
                <a:gd name="T13" fmla="*/ 0 h 4"/>
                <a:gd name="T14" fmla="*/ 8 w 8"/>
                <a:gd name="T15" fmla="*/ 4 h 4"/>
              </a:gdLst>
              <a:ahLst/>
              <a:cxnLst>
                <a:cxn ang="T8">
                  <a:pos x="T0" y="T1"/>
                </a:cxn>
                <a:cxn ang="T9">
                  <a:pos x="T2" y="T3"/>
                </a:cxn>
                <a:cxn ang="T10">
                  <a:pos x="T4" y="T5"/>
                </a:cxn>
                <a:cxn ang="T11">
                  <a:pos x="T6" y="T7"/>
                </a:cxn>
              </a:cxnLst>
              <a:rect l="T12" t="T13" r="T14" b="T15"/>
              <a:pathLst>
                <a:path w="8" h="4">
                  <a:moveTo>
                    <a:pt x="8" y="4"/>
                  </a:moveTo>
                  <a:lnTo>
                    <a:pt x="0" y="0"/>
                  </a:lnTo>
                  <a:lnTo>
                    <a:pt x="0" y="1"/>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7" name="Freeform 6820"/>
            <p:cNvSpPr>
              <a:spLocks/>
            </p:cNvSpPr>
            <p:nvPr/>
          </p:nvSpPr>
          <p:spPr bwMode="auto">
            <a:xfrm>
              <a:off x="3068" y="1171"/>
              <a:ext cx="29" cy="14"/>
            </a:xfrm>
            <a:custGeom>
              <a:avLst/>
              <a:gdLst>
                <a:gd name="T0" fmla="*/ 2053 w 10"/>
                <a:gd name="T1" fmla="*/ 1509 h 4"/>
                <a:gd name="T2" fmla="*/ 1633 w 10"/>
                <a:gd name="T3" fmla="*/ 2107 h 4"/>
                <a:gd name="T4" fmla="*/ 0 w 10"/>
                <a:gd name="T5" fmla="*/ 602 h 4"/>
                <a:gd name="T6" fmla="*/ 0 w 10"/>
                <a:gd name="T7" fmla="*/ 0 h 4"/>
                <a:gd name="T8" fmla="*/ 2053 w 10"/>
                <a:gd name="T9" fmla="*/ 1509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10" y="3"/>
                  </a:moveTo>
                  <a:lnTo>
                    <a:pt x="8" y="4"/>
                  </a:lnTo>
                  <a:lnTo>
                    <a:pt x="0" y="1"/>
                  </a:lnTo>
                  <a:lnTo>
                    <a:pt x="0" y="0"/>
                  </a:lnTo>
                  <a:lnTo>
                    <a:pt x="10" y="3"/>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38" name="Freeform 6821"/>
            <p:cNvSpPr>
              <a:spLocks/>
            </p:cNvSpPr>
            <p:nvPr/>
          </p:nvSpPr>
          <p:spPr bwMode="auto">
            <a:xfrm>
              <a:off x="3039" y="1171"/>
              <a:ext cx="29" cy="10"/>
            </a:xfrm>
            <a:custGeom>
              <a:avLst/>
              <a:gdLst>
                <a:gd name="T0" fmla="*/ 2053 w 10"/>
                <a:gd name="T1" fmla="*/ 0 h 3"/>
                <a:gd name="T2" fmla="*/ 2053 w 10"/>
                <a:gd name="T3" fmla="*/ 367 h 3"/>
                <a:gd name="T4" fmla="*/ 0 w 10"/>
                <a:gd name="T5" fmla="*/ 1223 h 3"/>
                <a:gd name="T6" fmla="*/ 2053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10" y="1"/>
                  </a:lnTo>
                  <a:lnTo>
                    <a:pt x="0"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39" name="Freeform 6822"/>
            <p:cNvSpPr>
              <a:spLocks/>
            </p:cNvSpPr>
            <p:nvPr/>
          </p:nvSpPr>
          <p:spPr bwMode="auto">
            <a:xfrm>
              <a:off x="3039" y="1174"/>
              <a:ext cx="29" cy="11"/>
            </a:xfrm>
            <a:custGeom>
              <a:avLst/>
              <a:gdLst>
                <a:gd name="T0" fmla="*/ 2053 w 10"/>
                <a:gd name="T1" fmla="*/ 0 h 3"/>
                <a:gd name="T2" fmla="*/ 0 w 10"/>
                <a:gd name="T3" fmla="*/ 1276 h 3"/>
                <a:gd name="T4" fmla="*/ 218 w 10"/>
                <a:gd name="T5" fmla="*/ 1976 h 3"/>
                <a:gd name="T6" fmla="*/ 2053 w 10"/>
                <a:gd name="T7" fmla="*/ 0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10" y="0"/>
                  </a:moveTo>
                  <a:lnTo>
                    <a:pt x="0" y="2"/>
                  </a:lnTo>
                  <a:lnTo>
                    <a:pt x="1"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0" name="Freeform 6823"/>
            <p:cNvSpPr>
              <a:spLocks/>
            </p:cNvSpPr>
            <p:nvPr/>
          </p:nvSpPr>
          <p:spPr bwMode="auto">
            <a:xfrm>
              <a:off x="3039" y="1171"/>
              <a:ext cx="29" cy="14"/>
            </a:xfrm>
            <a:custGeom>
              <a:avLst/>
              <a:gdLst>
                <a:gd name="T0" fmla="*/ 2053 w 10"/>
                <a:gd name="T1" fmla="*/ 0 h 4"/>
                <a:gd name="T2" fmla="*/ 2053 w 10"/>
                <a:gd name="T3" fmla="*/ 602 h 4"/>
                <a:gd name="T4" fmla="*/ 218 w 10"/>
                <a:gd name="T5" fmla="*/ 2107 h 4"/>
                <a:gd name="T6" fmla="*/ 0 w 10"/>
                <a:gd name="T7" fmla="*/ 1509 h 4"/>
                <a:gd name="T8" fmla="*/ 2053 w 10"/>
                <a:gd name="T9" fmla="*/ 0 h 4"/>
                <a:gd name="T10" fmla="*/ 0 60000 65536"/>
                <a:gd name="T11" fmla="*/ 0 60000 65536"/>
                <a:gd name="T12" fmla="*/ 0 60000 65536"/>
                <a:gd name="T13" fmla="*/ 0 60000 65536"/>
                <a:gd name="T14" fmla="*/ 0 60000 65536"/>
                <a:gd name="T15" fmla="*/ 0 w 10"/>
                <a:gd name="T16" fmla="*/ 0 h 4"/>
                <a:gd name="T17" fmla="*/ 10 w 10"/>
                <a:gd name="T18" fmla="*/ 4 h 4"/>
              </a:gdLst>
              <a:ahLst/>
              <a:cxnLst>
                <a:cxn ang="T10">
                  <a:pos x="T0" y="T1"/>
                </a:cxn>
                <a:cxn ang="T11">
                  <a:pos x="T2" y="T3"/>
                </a:cxn>
                <a:cxn ang="T12">
                  <a:pos x="T4" y="T5"/>
                </a:cxn>
                <a:cxn ang="T13">
                  <a:pos x="T6" y="T7"/>
                </a:cxn>
                <a:cxn ang="T14">
                  <a:pos x="T8" y="T9"/>
                </a:cxn>
              </a:cxnLst>
              <a:rect l="T15" t="T16" r="T17" b="T18"/>
              <a:pathLst>
                <a:path w="10" h="4">
                  <a:moveTo>
                    <a:pt x="10" y="0"/>
                  </a:moveTo>
                  <a:lnTo>
                    <a:pt x="10" y="1"/>
                  </a:lnTo>
                  <a:lnTo>
                    <a:pt x="1" y="4"/>
                  </a:lnTo>
                  <a:lnTo>
                    <a:pt x="0" y="3"/>
                  </a:lnTo>
                  <a:lnTo>
                    <a:pt x="1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41" name="Freeform 6824"/>
            <p:cNvSpPr>
              <a:spLocks/>
            </p:cNvSpPr>
            <p:nvPr/>
          </p:nvSpPr>
          <p:spPr bwMode="auto">
            <a:xfrm>
              <a:off x="3027" y="1181"/>
              <a:ext cx="14" cy="28"/>
            </a:xfrm>
            <a:custGeom>
              <a:avLst/>
              <a:gdLst>
                <a:gd name="T0" fmla="*/ 683 w 5"/>
                <a:gd name="T1" fmla="*/ 0 h 8"/>
                <a:gd name="T2" fmla="*/ 854 w 5"/>
                <a:gd name="T3" fmla="*/ 602 h 8"/>
                <a:gd name="T4" fmla="*/ 0 w 5"/>
                <a:gd name="T5" fmla="*/ 4204 h 8"/>
                <a:gd name="T6" fmla="*/ 683 w 5"/>
                <a:gd name="T7" fmla="*/ 0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4" y="0"/>
                  </a:moveTo>
                  <a:lnTo>
                    <a:pt x="5" y="1"/>
                  </a:lnTo>
                  <a:lnTo>
                    <a:pt x="0"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2" name="Freeform 6825"/>
            <p:cNvSpPr>
              <a:spLocks/>
            </p:cNvSpPr>
            <p:nvPr/>
          </p:nvSpPr>
          <p:spPr bwMode="auto">
            <a:xfrm>
              <a:off x="3027" y="1185"/>
              <a:ext cx="14" cy="24"/>
            </a:xfrm>
            <a:custGeom>
              <a:avLst/>
              <a:gdLst>
                <a:gd name="T0" fmla="*/ 854 w 5"/>
                <a:gd name="T1" fmla="*/ 0 h 7"/>
                <a:gd name="T2" fmla="*/ 0 w 5"/>
                <a:gd name="T3" fmla="*/ 3302 h 7"/>
                <a:gd name="T4" fmla="*/ 174 w 5"/>
                <a:gd name="T5" fmla="*/ 3302 h 7"/>
                <a:gd name="T6" fmla="*/ 854 w 5"/>
                <a:gd name="T7" fmla="*/ 0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5" y="0"/>
                  </a:moveTo>
                  <a:lnTo>
                    <a:pt x="0" y="7"/>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3" name="Freeform 6826"/>
            <p:cNvSpPr>
              <a:spLocks/>
            </p:cNvSpPr>
            <p:nvPr/>
          </p:nvSpPr>
          <p:spPr bwMode="auto">
            <a:xfrm>
              <a:off x="3027" y="1181"/>
              <a:ext cx="14" cy="28"/>
            </a:xfrm>
            <a:custGeom>
              <a:avLst/>
              <a:gdLst>
                <a:gd name="T0" fmla="*/ 683 w 5"/>
                <a:gd name="T1" fmla="*/ 0 h 8"/>
                <a:gd name="T2" fmla="*/ 854 w 5"/>
                <a:gd name="T3" fmla="*/ 602 h 8"/>
                <a:gd name="T4" fmla="*/ 174 w 5"/>
                <a:gd name="T5" fmla="*/ 4204 h 8"/>
                <a:gd name="T6" fmla="*/ 0 w 5"/>
                <a:gd name="T7" fmla="*/ 4204 h 8"/>
                <a:gd name="T8" fmla="*/ 683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4" y="0"/>
                  </a:moveTo>
                  <a:lnTo>
                    <a:pt x="5" y="1"/>
                  </a:lnTo>
                  <a:lnTo>
                    <a:pt x="1" y="8"/>
                  </a:lnTo>
                  <a:lnTo>
                    <a:pt x="0" y="8"/>
                  </a:lnTo>
                  <a:lnTo>
                    <a:pt x="4"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44" name="Freeform 6827"/>
            <p:cNvSpPr>
              <a:spLocks/>
            </p:cNvSpPr>
            <p:nvPr/>
          </p:nvSpPr>
          <p:spPr bwMode="auto">
            <a:xfrm>
              <a:off x="3103" y="1209"/>
              <a:ext cx="12" cy="28"/>
            </a:xfrm>
            <a:custGeom>
              <a:avLst/>
              <a:gdLst>
                <a:gd name="T0" fmla="*/ 0 w 4"/>
                <a:gd name="T1" fmla="*/ 0 h 8"/>
                <a:gd name="T2" fmla="*/ 486 w 4"/>
                <a:gd name="T3" fmla="*/ 0 h 8"/>
                <a:gd name="T4" fmla="*/ 972 w 4"/>
                <a:gd name="T5" fmla="*/ 4204 h 8"/>
                <a:gd name="T6" fmla="*/ 0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0"/>
                  </a:moveTo>
                  <a:lnTo>
                    <a:pt x="2" y="0"/>
                  </a:lnTo>
                  <a:lnTo>
                    <a:pt x="4"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5" name="Freeform 6828"/>
            <p:cNvSpPr>
              <a:spLocks/>
            </p:cNvSpPr>
            <p:nvPr/>
          </p:nvSpPr>
          <p:spPr bwMode="auto">
            <a:xfrm>
              <a:off x="3109" y="1209"/>
              <a:ext cx="9" cy="28"/>
            </a:xfrm>
            <a:custGeom>
              <a:avLst/>
              <a:gdLst>
                <a:gd name="T0" fmla="*/ 0 w 3"/>
                <a:gd name="T1" fmla="*/ 0 h 8"/>
                <a:gd name="T2" fmla="*/ 486 w 3"/>
                <a:gd name="T3" fmla="*/ 4204 h 8"/>
                <a:gd name="T4" fmla="*/ 729 w 3"/>
                <a:gd name="T5" fmla="*/ 3602 h 8"/>
                <a:gd name="T6" fmla="*/ 0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0"/>
                  </a:moveTo>
                  <a:lnTo>
                    <a:pt x="2" y="8"/>
                  </a:lnTo>
                  <a:lnTo>
                    <a:pt x="3"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6" name="Freeform 6829"/>
            <p:cNvSpPr>
              <a:spLocks/>
            </p:cNvSpPr>
            <p:nvPr/>
          </p:nvSpPr>
          <p:spPr bwMode="auto">
            <a:xfrm>
              <a:off x="3103" y="1209"/>
              <a:ext cx="15" cy="28"/>
            </a:xfrm>
            <a:custGeom>
              <a:avLst/>
              <a:gdLst>
                <a:gd name="T0" fmla="*/ 0 w 5"/>
                <a:gd name="T1" fmla="*/ 0 h 8"/>
                <a:gd name="T2" fmla="*/ 486 w 5"/>
                <a:gd name="T3" fmla="*/ 0 h 8"/>
                <a:gd name="T4" fmla="*/ 1215 w 5"/>
                <a:gd name="T5" fmla="*/ 3602 h 8"/>
                <a:gd name="T6" fmla="*/ 972 w 5"/>
                <a:gd name="T7" fmla="*/ 4204 h 8"/>
                <a:gd name="T8" fmla="*/ 0 w 5"/>
                <a:gd name="T9" fmla="*/ 0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0"/>
                  </a:moveTo>
                  <a:lnTo>
                    <a:pt x="2" y="0"/>
                  </a:lnTo>
                  <a:lnTo>
                    <a:pt x="5" y="7"/>
                  </a:lnTo>
                  <a:lnTo>
                    <a:pt x="4" y="8"/>
                  </a:lnTo>
                  <a:lnTo>
                    <a:pt x="0" y="0"/>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47" name="Freeform 6830"/>
            <p:cNvSpPr>
              <a:spLocks/>
            </p:cNvSpPr>
            <p:nvPr/>
          </p:nvSpPr>
          <p:spPr bwMode="auto">
            <a:xfrm>
              <a:off x="3115" y="1233"/>
              <a:ext cx="29" cy="18"/>
            </a:xfrm>
            <a:custGeom>
              <a:avLst/>
              <a:gdLst>
                <a:gd name="T0" fmla="*/ 0 w 10"/>
                <a:gd name="T1" fmla="*/ 648 h 5"/>
                <a:gd name="T2" fmla="*/ 218 w 10"/>
                <a:gd name="T3" fmla="*/ 0 h 5"/>
                <a:gd name="T4" fmla="*/ 2053 w 10"/>
                <a:gd name="T5" fmla="*/ 3031 h 5"/>
                <a:gd name="T6" fmla="*/ 0 w 10"/>
                <a:gd name="T7" fmla="*/ 648 h 5"/>
                <a:gd name="T8" fmla="*/ 0 60000 65536"/>
                <a:gd name="T9" fmla="*/ 0 60000 65536"/>
                <a:gd name="T10" fmla="*/ 0 60000 65536"/>
                <a:gd name="T11" fmla="*/ 0 60000 65536"/>
                <a:gd name="T12" fmla="*/ 0 w 10"/>
                <a:gd name="T13" fmla="*/ 0 h 5"/>
                <a:gd name="T14" fmla="*/ 10 w 10"/>
                <a:gd name="T15" fmla="*/ 5 h 5"/>
              </a:gdLst>
              <a:ahLst/>
              <a:cxnLst>
                <a:cxn ang="T8">
                  <a:pos x="T0" y="T1"/>
                </a:cxn>
                <a:cxn ang="T9">
                  <a:pos x="T2" y="T3"/>
                </a:cxn>
                <a:cxn ang="T10">
                  <a:pos x="T4" y="T5"/>
                </a:cxn>
                <a:cxn ang="T11">
                  <a:pos x="T6" y="T7"/>
                </a:cxn>
              </a:cxnLst>
              <a:rect l="T12" t="T13" r="T14" b="T15"/>
              <a:pathLst>
                <a:path w="10" h="5">
                  <a:moveTo>
                    <a:pt x="0" y="1"/>
                  </a:moveTo>
                  <a:lnTo>
                    <a:pt x="1" y="0"/>
                  </a:lnTo>
                  <a:lnTo>
                    <a:pt x="10"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8" name="Freeform 6831"/>
            <p:cNvSpPr>
              <a:spLocks/>
            </p:cNvSpPr>
            <p:nvPr/>
          </p:nvSpPr>
          <p:spPr bwMode="auto">
            <a:xfrm>
              <a:off x="3118" y="1233"/>
              <a:ext cx="26" cy="18"/>
            </a:xfrm>
            <a:custGeom>
              <a:avLst/>
              <a:gdLst>
                <a:gd name="T0" fmla="*/ 0 w 9"/>
                <a:gd name="T1" fmla="*/ 0 h 5"/>
                <a:gd name="T2" fmla="*/ 1811 w 9"/>
                <a:gd name="T3" fmla="*/ 3031 h 5"/>
                <a:gd name="T4" fmla="*/ 1811 w 9"/>
                <a:gd name="T5" fmla="*/ 1865 h 5"/>
                <a:gd name="T6" fmla="*/ 0 w 9"/>
                <a:gd name="T7" fmla="*/ 0 h 5"/>
                <a:gd name="T8" fmla="*/ 0 60000 65536"/>
                <a:gd name="T9" fmla="*/ 0 60000 65536"/>
                <a:gd name="T10" fmla="*/ 0 60000 65536"/>
                <a:gd name="T11" fmla="*/ 0 60000 65536"/>
                <a:gd name="T12" fmla="*/ 0 w 9"/>
                <a:gd name="T13" fmla="*/ 0 h 5"/>
                <a:gd name="T14" fmla="*/ 9 w 9"/>
                <a:gd name="T15" fmla="*/ 5 h 5"/>
              </a:gdLst>
              <a:ahLst/>
              <a:cxnLst>
                <a:cxn ang="T8">
                  <a:pos x="T0" y="T1"/>
                </a:cxn>
                <a:cxn ang="T9">
                  <a:pos x="T2" y="T3"/>
                </a:cxn>
                <a:cxn ang="T10">
                  <a:pos x="T4" y="T5"/>
                </a:cxn>
                <a:cxn ang="T11">
                  <a:pos x="T6" y="T7"/>
                </a:cxn>
              </a:cxnLst>
              <a:rect l="T12" t="T13" r="T14" b="T15"/>
              <a:pathLst>
                <a:path w="9" h="5">
                  <a:moveTo>
                    <a:pt x="0" y="0"/>
                  </a:moveTo>
                  <a:lnTo>
                    <a:pt x="9"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49" name="Freeform 6832"/>
            <p:cNvSpPr>
              <a:spLocks/>
            </p:cNvSpPr>
            <p:nvPr/>
          </p:nvSpPr>
          <p:spPr bwMode="auto">
            <a:xfrm>
              <a:off x="3115" y="1233"/>
              <a:ext cx="29" cy="18"/>
            </a:xfrm>
            <a:custGeom>
              <a:avLst/>
              <a:gdLst>
                <a:gd name="T0" fmla="*/ 0 w 10"/>
                <a:gd name="T1" fmla="*/ 648 h 5"/>
                <a:gd name="T2" fmla="*/ 218 w 10"/>
                <a:gd name="T3" fmla="*/ 0 h 5"/>
                <a:gd name="T4" fmla="*/ 2053 w 10"/>
                <a:gd name="T5" fmla="*/ 1865 h 5"/>
                <a:gd name="T6" fmla="*/ 2053 w 10"/>
                <a:gd name="T7" fmla="*/ 3031 h 5"/>
                <a:gd name="T8" fmla="*/ 0 w 10"/>
                <a:gd name="T9" fmla="*/ 648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1"/>
                  </a:moveTo>
                  <a:lnTo>
                    <a:pt x="1" y="0"/>
                  </a:lnTo>
                  <a:lnTo>
                    <a:pt x="10" y="3"/>
                  </a:lnTo>
                  <a:lnTo>
                    <a:pt x="10" y="5"/>
                  </a:lnTo>
                  <a:lnTo>
                    <a:pt x="0" y="1"/>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50" name="Freeform 6833"/>
            <p:cNvSpPr>
              <a:spLocks/>
            </p:cNvSpPr>
            <p:nvPr/>
          </p:nvSpPr>
          <p:spPr bwMode="auto">
            <a:xfrm>
              <a:off x="3144" y="1237"/>
              <a:ext cx="29" cy="14"/>
            </a:xfrm>
            <a:custGeom>
              <a:avLst/>
              <a:gdLst>
                <a:gd name="T0" fmla="*/ 0 w 10"/>
                <a:gd name="T1" fmla="*/ 2107 h 4"/>
                <a:gd name="T2" fmla="*/ 0 w 10"/>
                <a:gd name="T3" fmla="*/ 1029 h 4"/>
                <a:gd name="T4" fmla="*/ 2053 w 10"/>
                <a:gd name="T5" fmla="*/ 0 h 4"/>
                <a:gd name="T6" fmla="*/ 0 w 10"/>
                <a:gd name="T7" fmla="*/ 2107 h 4"/>
                <a:gd name="T8" fmla="*/ 0 60000 65536"/>
                <a:gd name="T9" fmla="*/ 0 60000 65536"/>
                <a:gd name="T10" fmla="*/ 0 60000 65536"/>
                <a:gd name="T11" fmla="*/ 0 60000 65536"/>
                <a:gd name="T12" fmla="*/ 0 w 10"/>
                <a:gd name="T13" fmla="*/ 0 h 4"/>
                <a:gd name="T14" fmla="*/ 10 w 10"/>
                <a:gd name="T15" fmla="*/ 4 h 4"/>
              </a:gdLst>
              <a:ahLst/>
              <a:cxnLst>
                <a:cxn ang="T8">
                  <a:pos x="T0" y="T1"/>
                </a:cxn>
                <a:cxn ang="T9">
                  <a:pos x="T2" y="T3"/>
                </a:cxn>
                <a:cxn ang="T10">
                  <a:pos x="T4" y="T5"/>
                </a:cxn>
                <a:cxn ang="T11">
                  <a:pos x="T6" y="T7"/>
                </a:cxn>
              </a:cxnLst>
              <a:rect l="T12" t="T13" r="T14" b="T15"/>
              <a:pathLst>
                <a:path w="10" h="4">
                  <a:moveTo>
                    <a:pt x="0" y="4"/>
                  </a:moveTo>
                  <a:lnTo>
                    <a:pt x="0" y="2"/>
                  </a:lnTo>
                  <a:lnTo>
                    <a:pt x="1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1" name="Freeform 6834"/>
            <p:cNvSpPr>
              <a:spLocks/>
            </p:cNvSpPr>
            <p:nvPr/>
          </p:nvSpPr>
          <p:spPr bwMode="auto">
            <a:xfrm>
              <a:off x="3144" y="1233"/>
              <a:ext cx="29" cy="11"/>
            </a:xfrm>
            <a:custGeom>
              <a:avLst/>
              <a:gdLst>
                <a:gd name="T0" fmla="*/ 0 w 10"/>
                <a:gd name="T1" fmla="*/ 1976 h 3"/>
                <a:gd name="T2" fmla="*/ 2053 w 10"/>
                <a:gd name="T3" fmla="*/ 741 h 3"/>
                <a:gd name="T4" fmla="*/ 1833 w 10"/>
                <a:gd name="T5" fmla="*/ 0 h 3"/>
                <a:gd name="T6" fmla="*/ 0 w 10"/>
                <a:gd name="T7" fmla="*/ 1976 h 3"/>
                <a:gd name="T8" fmla="*/ 0 60000 65536"/>
                <a:gd name="T9" fmla="*/ 0 60000 65536"/>
                <a:gd name="T10" fmla="*/ 0 60000 65536"/>
                <a:gd name="T11" fmla="*/ 0 60000 65536"/>
                <a:gd name="T12" fmla="*/ 0 w 10"/>
                <a:gd name="T13" fmla="*/ 0 h 3"/>
                <a:gd name="T14" fmla="*/ 10 w 10"/>
                <a:gd name="T15" fmla="*/ 3 h 3"/>
              </a:gdLst>
              <a:ahLst/>
              <a:cxnLst>
                <a:cxn ang="T8">
                  <a:pos x="T0" y="T1"/>
                </a:cxn>
                <a:cxn ang="T9">
                  <a:pos x="T2" y="T3"/>
                </a:cxn>
                <a:cxn ang="T10">
                  <a:pos x="T4" y="T5"/>
                </a:cxn>
                <a:cxn ang="T11">
                  <a:pos x="T6" y="T7"/>
                </a:cxn>
              </a:cxnLst>
              <a:rect l="T12" t="T13" r="T14" b="T15"/>
              <a:pathLst>
                <a:path w="10" h="3">
                  <a:moveTo>
                    <a:pt x="0" y="3"/>
                  </a:moveTo>
                  <a:lnTo>
                    <a:pt x="10" y="1"/>
                  </a:lnTo>
                  <a:lnTo>
                    <a:pt x="9"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2" name="Freeform 6835"/>
            <p:cNvSpPr>
              <a:spLocks/>
            </p:cNvSpPr>
            <p:nvPr/>
          </p:nvSpPr>
          <p:spPr bwMode="auto">
            <a:xfrm>
              <a:off x="3144" y="1233"/>
              <a:ext cx="29" cy="18"/>
            </a:xfrm>
            <a:custGeom>
              <a:avLst/>
              <a:gdLst>
                <a:gd name="T0" fmla="*/ 0 w 10"/>
                <a:gd name="T1" fmla="*/ 3031 h 5"/>
                <a:gd name="T2" fmla="*/ 0 w 10"/>
                <a:gd name="T3" fmla="*/ 1865 h 5"/>
                <a:gd name="T4" fmla="*/ 1833 w 10"/>
                <a:gd name="T5" fmla="*/ 0 h 5"/>
                <a:gd name="T6" fmla="*/ 2053 w 10"/>
                <a:gd name="T7" fmla="*/ 648 h 5"/>
                <a:gd name="T8" fmla="*/ 0 w 10"/>
                <a:gd name="T9" fmla="*/ 3031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0" y="5"/>
                  </a:moveTo>
                  <a:lnTo>
                    <a:pt x="0" y="3"/>
                  </a:lnTo>
                  <a:lnTo>
                    <a:pt x="9" y="0"/>
                  </a:lnTo>
                  <a:lnTo>
                    <a:pt x="10" y="1"/>
                  </a:lnTo>
                  <a:lnTo>
                    <a:pt x="0" y="5"/>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53" name="Freeform 6836"/>
            <p:cNvSpPr>
              <a:spLocks/>
            </p:cNvSpPr>
            <p:nvPr/>
          </p:nvSpPr>
          <p:spPr bwMode="auto">
            <a:xfrm>
              <a:off x="3171" y="1209"/>
              <a:ext cx="14" cy="28"/>
            </a:xfrm>
            <a:custGeom>
              <a:avLst/>
              <a:gdLst>
                <a:gd name="T0" fmla="*/ 174 w 5"/>
                <a:gd name="T1" fmla="*/ 4204 h 8"/>
                <a:gd name="T2" fmla="*/ 0 w 5"/>
                <a:gd name="T3" fmla="*/ 3602 h 8"/>
                <a:gd name="T4" fmla="*/ 854 w 5"/>
                <a:gd name="T5" fmla="*/ 0 h 8"/>
                <a:gd name="T6" fmla="*/ 174 w 5"/>
                <a:gd name="T7" fmla="*/ 4204 h 8"/>
                <a:gd name="T8" fmla="*/ 0 60000 65536"/>
                <a:gd name="T9" fmla="*/ 0 60000 65536"/>
                <a:gd name="T10" fmla="*/ 0 60000 65536"/>
                <a:gd name="T11" fmla="*/ 0 60000 65536"/>
                <a:gd name="T12" fmla="*/ 0 w 5"/>
                <a:gd name="T13" fmla="*/ 0 h 8"/>
                <a:gd name="T14" fmla="*/ 5 w 5"/>
                <a:gd name="T15" fmla="*/ 8 h 8"/>
              </a:gdLst>
              <a:ahLst/>
              <a:cxnLst>
                <a:cxn ang="T8">
                  <a:pos x="T0" y="T1"/>
                </a:cxn>
                <a:cxn ang="T9">
                  <a:pos x="T2" y="T3"/>
                </a:cxn>
                <a:cxn ang="T10">
                  <a:pos x="T4" y="T5"/>
                </a:cxn>
                <a:cxn ang="T11">
                  <a:pos x="T6" y="T7"/>
                </a:cxn>
              </a:cxnLst>
              <a:rect l="T12" t="T13" r="T14" b="T15"/>
              <a:pathLst>
                <a:path w="5" h="8">
                  <a:moveTo>
                    <a:pt x="1" y="8"/>
                  </a:moveTo>
                  <a:lnTo>
                    <a:pt x="0" y="7"/>
                  </a:lnTo>
                  <a:lnTo>
                    <a:pt x="5" y="0"/>
                  </a:lnTo>
                  <a:lnTo>
                    <a:pt x="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4" name="Freeform 6837"/>
            <p:cNvSpPr>
              <a:spLocks/>
            </p:cNvSpPr>
            <p:nvPr/>
          </p:nvSpPr>
          <p:spPr bwMode="auto">
            <a:xfrm>
              <a:off x="3171" y="1209"/>
              <a:ext cx="14" cy="24"/>
            </a:xfrm>
            <a:custGeom>
              <a:avLst/>
              <a:gdLst>
                <a:gd name="T0" fmla="*/ 0 w 5"/>
                <a:gd name="T1" fmla="*/ 3302 h 7"/>
                <a:gd name="T2" fmla="*/ 854 w 5"/>
                <a:gd name="T3" fmla="*/ 0 h 7"/>
                <a:gd name="T4" fmla="*/ 487 w 5"/>
                <a:gd name="T5" fmla="*/ 0 h 7"/>
                <a:gd name="T6" fmla="*/ 0 w 5"/>
                <a:gd name="T7" fmla="*/ 3302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7"/>
                  </a:moveTo>
                  <a:lnTo>
                    <a:pt x="5" y="0"/>
                  </a:lnTo>
                  <a:lnTo>
                    <a:pt x="3"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5" name="Freeform 6838"/>
            <p:cNvSpPr>
              <a:spLocks/>
            </p:cNvSpPr>
            <p:nvPr/>
          </p:nvSpPr>
          <p:spPr bwMode="auto">
            <a:xfrm>
              <a:off x="3171" y="1209"/>
              <a:ext cx="14" cy="28"/>
            </a:xfrm>
            <a:custGeom>
              <a:avLst/>
              <a:gdLst>
                <a:gd name="T0" fmla="*/ 174 w 5"/>
                <a:gd name="T1" fmla="*/ 4204 h 8"/>
                <a:gd name="T2" fmla="*/ 0 w 5"/>
                <a:gd name="T3" fmla="*/ 3602 h 8"/>
                <a:gd name="T4" fmla="*/ 487 w 5"/>
                <a:gd name="T5" fmla="*/ 0 h 8"/>
                <a:gd name="T6" fmla="*/ 854 w 5"/>
                <a:gd name="T7" fmla="*/ 0 h 8"/>
                <a:gd name="T8" fmla="*/ 174 w 5"/>
                <a:gd name="T9" fmla="*/ 4204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1" y="8"/>
                  </a:moveTo>
                  <a:lnTo>
                    <a:pt x="0" y="7"/>
                  </a:lnTo>
                  <a:lnTo>
                    <a:pt x="3" y="0"/>
                  </a:lnTo>
                  <a:lnTo>
                    <a:pt x="5" y="0"/>
                  </a:lnTo>
                  <a:lnTo>
                    <a:pt x="1" y="8"/>
                  </a:lnTo>
                  <a:close/>
                </a:path>
              </a:pathLst>
            </a:custGeom>
            <a:noFill/>
            <a:ln w="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656" name="Freeform 6839"/>
            <p:cNvSpPr>
              <a:spLocks/>
            </p:cNvSpPr>
            <p:nvPr/>
          </p:nvSpPr>
          <p:spPr bwMode="auto">
            <a:xfrm>
              <a:off x="3182" y="1209"/>
              <a:ext cx="572" cy="4"/>
            </a:xfrm>
            <a:custGeom>
              <a:avLst/>
              <a:gdLst>
                <a:gd name="T0" fmla="*/ 0 w 195"/>
                <a:gd name="T1" fmla="*/ 0 h 1"/>
                <a:gd name="T2" fmla="*/ 0 w 195"/>
                <a:gd name="T3" fmla="*/ 1024 h 1"/>
                <a:gd name="T4" fmla="*/ 42351 w 195"/>
                <a:gd name="T5" fmla="*/ 0 h 1"/>
                <a:gd name="T6" fmla="*/ 0 w 195"/>
                <a:gd name="T7" fmla="*/ 0 h 1"/>
                <a:gd name="T8" fmla="*/ 0 60000 65536"/>
                <a:gd name="T9" fmla="*/ 0 60000 65536"/>
                <a:gd name="T10" fmla="*/ 0 60000 65536"/>
                <a:gd name="T11" fmla="*/ 0 60000 65536"/>
                <a:gd name="T12" fmla="*/ 0 w 195"/>
                <a:gd name="T13" fmla="*/ 0 h 1"/>
                <a:gd name="T14" fmla="*/ 195 w 195"/>
                <a:gd name="T15" fmla="*/ 1 h 1"/>
              </a:gdLst>
              <a:ahLst/>
              <a:cxnLst>
                <a:cxn ang="T8">
                  <a:pos x="T0" y="T1"/>
                </a:cxn>
                <a:cxn ang="T9">
                  <a:pos x="T2" y="T3"/>
                </a:cxn>
                <a:cxn ang="T10">
                  <a:pos x="T4" y="T5"/>
                </a:cxn>
                <a:cxn ang="T11">
                  <a:pos x="T6" y="T7"/>
                </a:cxn>
              </a:cxnLst>
              <a:rect l="T12" t="T13" r="T14" b="T15"/>
              <a:pathLst>
                <a:path w="195" h="1">
                  <a:moveTo>
                    <a:pt x="0" y="0"/>
                  </a:moveTo>
                  <a:lnTo>
                    <a:pt x="0" y="1"/>
                  </a:lnTo>
                  <a:lnTo>
                    <a:pt x="19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7" name="Freeform 6840"/>
            <p:cNvSpPr>
              <a:spLocks/>
            </p:cNvSpPr>
            <p:nvPr/>
          </p:nvSpPr>
          <p:spPr bwMode="auto">
            <a:xfrm>
              <a:off x="3182" y="1209"/>
              <a:ext cx="572" cy="4"/>
            </a:xfrm>
            <a:custGeom>
              <a:avLst/>
              <a:gdLst>
                <a:gd name="T0" fmla="*/ 0 w 195"/>
                <a:gd name="T1" fmla="*/ 1024 h 1"/>
                <a:gd name="T2" fmla="*/ 42351 w 195"/>
                <a:gd name="T3" fmla="*/ 0 h 1"/>
                <a:gd name="T4" fmla="*/ 42351 w 195"/>
                <a:gd name="T5" fmla="*/ 1024 h 1"/>
                <a:gd name="T6" fmla="*/ 0 w 195"/>
                <a:gd name="T7" fmla="*/ 1024 h 1"/>
                <a:gd name="T8" fmla="*/ 0 60000 65536"/>
                <a:gd name="T9" fmla="*/ 0 60000 65536"/>
                <a:gd name="T10" fmla="*/ 0 60000 65536"/>
                <a:gd name="T11" fmla="*/ 0 60000 65536"/>
                <a:gd name="T12" fmla="*/ 0 w 195"/>
                <a:gd name="T13" fmla="*/ 0 h 1"/>
                <a:gd name="T14" fmla="*/ 195 w 195"/>
                <a:gd name="T15" fmla="*/ 1 h 1"/>
              </a:gdLst>
              <a:ahLst/>
              <a:cxnLst>
                <a:cxn ang="T8">
                  <a:pos x="T0" y="T1"/>
                </a:cxn>
                <a:cxn ang="T9">
                  <a:pos x="T2" y="T3"/>
                </a:cxn>
                <a:cxn ang="T10">
                  <a:pos x="T4" y="T5"/>
                </a:cxn>
                <a:cxn ang="T11">
                  <a:pos x="T6" y="T7"/>
                </a:cxn>
              </a:cxnLst>
              <a:rect l="T12" t="T13" r="T14" b="T15"/>
              <a:pathLst>
                <a:path w="195" h="1">
                  <a:moveTo>
                    <a:pt x="0" y="1"/>
                  </a:moveTo>
                  <a:lnTo>
                    <a:pt x="195" y="0"/>
                  </a:lnTo>
                  <a:lnTo>
                    <a:pt x="19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658" name="Rectangle 6842"/>
            <p:cNvSpPr>
              <a:spLocks noChangeArrowheads="1"/>
            </p:cNvSpPr>
            <p:nvPr/>
          </p:nvSpPr>
          <p:spPr bwMode="auto">
            <a:xfrm>
              <a:off x="3182" y="1209"/>
              <a:ext cx="572"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59" name="Rectangle 8958"/>
            <p:cNvSpPr>
              <a:spLocks noChangeArrowheads="1"/>
            </p:cNvSpPr>
            <p:nvPr/>
          </p:nvSpPr>
          <p:spPr bwMode="auto">
            <a:xfrm>
              <a:off x="3659"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0" name="Rectangle 8959"/>
            <p:cNvSpPr>
              <a:spLocks noChangeArrowheads="1"/>
            </p:cNvSpPr>
            <p:nvPr/>
          </p:nvSpPr>
          <p:spPr bwMode="auto">
            <a:xfrm>
              <a:off x="3581" y="1653"/>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1" name="Rectangle 8960"/>
            <p:cNvSpPr>
              <a:spLocks noChangeArrowheads="1"/>
            </p:cNvSpPr>
            <p:nvPr/>
          </p:nvSpPr>
          <p:spPr bwMode="auto">
            <a:xfrm>
              <a:off x="2606"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2" name="Rectangle 8961"/>
            <p:cNvSpPr>
              <a:spLocks noChangeArrowheads="1"/>
            </p:cNvSpPr>
            <p:nvPr/>
          </p:nvSpPr>
          <p:spPr bwMode="auto">
            <a:xfrm>
              <a:off x="2528" y="1659"/>
              <a:ext cx="3" cy="148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3" name="Rectangle 8962"/>
            <p:cNvSpPr>
              <a:spLocks noChangeArrowheads="1"/>
            </p:cNvSpPr>
            <p:nvPr/>
          </p:nvSpPr>
          <p:spPr bwMode="auto">
            <a:xfrm>
              <a:off x="1478" y="2102"/>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4" name="Rectangle 8963"/>
            <p:cNvSpPr>
              <a:spLocks noChangeArrowheads="1"/>
            </p:cNvSpPr>
            <p:nvPr/>
          </p:nvSpPr>
          <p:spPr bwMode="auto">
            <a:xfrm>
              <a:off x="3684" y="2102"/>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5" name="Rectangle 8964"/>
            <p:cNvSpPr>
              <a:spLocks noChangeArrowheads="1"/>
            </p:cNvSpPr>
            <p:nvPr/>
          </p:nvSpPr>
          <p:spPr bwMode="auto">
            <a:xfrm>
              <a:off x="3684" y="2771"/>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6" name="Rectangle 8965"/>
            <p:cNvSpPr>
              <a:spLocks noChangeArrowheads="1"/>
            </p:cNvSpPr>
            <p:nvPr/>
          </p:nvSpPr>
          <p:spPr bwMode="auto">
            <a:xfrm>
              <a:off x="1478" y="2771"/>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7" name="Rectangle 8966"/>
            <p:cNvSpPr>
              <a:spLocks noChangeArrowheads="1"/>
            </p:cNvSpPr>
            <p:nvPr/>
          </p:nvSpPr>
          <p:spPr bwMode="auto">
            <a:xfrm>
              <a:off x="1478" y="2036"/>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8" name="Rectangle 8967"/>
            <p:cNvSpPr>
              <a:spLocks noChangeArrowheads="1"/>
            </p:cNvSpPr>
            <p:nvPr/>
          </p:nvSpPr>
          <p:spPr bwMode="auto">
            <a:xfrm>
              <a:off x="3684" y="2036"/>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69" name="Rectangle 8968"/>
            <p:cNvSpPr>
              <a:spLocks noChangeArrowheads="1"/>
            </p:cNvSpPr>
            <p:nvPr/>
          </p:nvSpPr>
          <p:spPr bwMode="auto">
            <a:xfrm>
              <a:off x="3684" y="2705"/>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70" name="Rectangle 8969"/>
            <p:cNvSpPr>
              <a:spLocks noChangeArrowheads="1"/>
            </p:cNvSpPr>
            <p:nvPr/>
          </p:nvSpPr>
          <p:spPr bwMode="auto">
            <a:xfrm>
              <a:off x="1478" y="2705"/>
              <a:ext cx="10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71" name="Rectangle 8970"/>
            <p:cNvSpPr>
              <a:spLocks noChangeArrowheads="1"/>
            </p:cNvSpPr>
            <p:nvPr/>
          </p:nvSpPr>
          <p:spPr bwMode="auto">
            <a:xfrm>
              <a:off x="2619" y="2096"/>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72" name="Rectangle 8971"/>
            <p:cNvSpPr>
              <a:spLocks noChangeArrowheads="1"/>
            </p:cNvSpPr>
            <p:nvPr/>
          </p:nvSpPr>
          <p:spPr bwMode="auto">
            <a:xfrm>
              <a:off x="2619" y="2765"/>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73" name="Rectangle 8972"/>
            <p:cNvSpPr>
              <a:spLocks noChangeArrowheads="1"/>
            </p:cNvSpPr>
            <p:nvPr/>
          </p:nvSpPr>
          <p:spPr bwMode="auto">
            <a:xfrm>
              <a:off x="2625" y="2030"/>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674" name="Rectangle 8973"/>
            <p:cNvSpPr>
              <a:spLocks noChangeArrowheads="1"/>
            </p:cNvSpPr>
            <p:nvPr/>
          </p:nvSpPr>
          <p:spPr bwMode="auto">
            <a:xfrm>
              <a:off x="2625" y="2699"/>
              <a:ext cx="938" cy="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38318" name="Text Box 8975"/>
          <p:cNvSpPr txBox="1">
            <a:spLocks noChangeArrowheads="1"/>
          </p:cNvSpPr>
          <p:nvPr/>
        </p:nvSpPr>
        <p:spPr bwMode="auto">
          <a:xfrm>
            <a:off x="584200" y="1589891"/>
            <a:ext cx="83082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400" b="0" dirty="0">
                <a:latin typeface="+mn-lt"/>
              </a:rPr>
              <a:t>Local boundary elements around the opening are required unless justified by analysis or permitted by Section F5.7</a:t>
            </a:r>
          </a:p>
        </p:txBody>
      </p:sp>
      <p:grpSp>
        <p:nvGrpSpPr>
          <p:cNvPr id="138319" name="Group 8976"/>
          <p:cNvGrpSpPr>
            <a:grpSpLocks/>
          </p:cNvGrpSpPr>
          <p:nvPr/>
        </p:nvGrpSpPr>
        <p:grpSpPr bwMode="auto">
          <a:xfrm rot="5400000">
            <a:off x="5148262" y="5603131"/>
            <a:ext cx="485775" cy="209550"/>
            <a:chOff x="665" y="1530"/>
            <a:chExt cx="526" cy="192"/>
          </a:xfrm>
          <a:solidFill>
            <a:schemeClr val="tx1"/>
          </a:solidFill>
        </p:grpSpPr>
        <p:sp>
          <p:nvSpPr>
            <p:cNvPr id="138344" name="Freeform 8977"/>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grpFill/>
            <a:ln w="9525">
              <a:solidFill>
                <a:schemeClr val="tx1"/>
              </a:solidFill>
              <a:round/>
              <a:headEnd/>
              <a:tailEnd/>
            </a:ln>
          </p:spPr>
          <p:txBody>
            <a:bodyPr/>
            <a:lstStyle/>
            <a:p>
              <a:endParaRPr lang="en-US"/>
            </a:p>
          </p:txBody>
        </p:sp>
        <p:sp>
          <p:nvSpPr>
            <p:cNvPr id="138345" name="Freeform 8978"/>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grpFill/>
            <a:ln w="9525">
              <a:solidFill>
                <a:schemeClr val="tx1"/>
              </a:solidFill>
              <a:round/>
              <a:headEnd/>
              <a:tailEnd/>
            </a:ln>
          </p:spPr>
          <p:txBody>
            <a:bodyPr/>
            <a:lstStyle/>
            <a:p>
              <a:endParaRPr lang="en-US"/>
            </a:p>
          </p:txBody>
        </p:sp>
        <p:sp>
          <p:nvSpPr>
            <p:cNvPr id="138346" name="Rectangle 8979"/>
            <p:cNvSpPr>
              <a:spLocks noChangeArrowheads="1"/>
            </p:cNvSpPr>
            <p:nvPr/>
          </p:nvSpPr>
          <p:spPr bwMode="auto">
            <a:xfrm>
              <a:off x="665" y="1589"/>
              <a:ext cx="328" cy="74"/>
            </a:xfrm>
            <a:prstGeom prst="rect">
              <a:avLst/>
            </a:prstGeom>
            <a:grp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47" name="Freeform 8980"/>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9525">
              <a:solidFill>
                <a:schemeClr val="tx1"/>
              </a:solidFill>
              <a:round/>
              <a:headEnd/>
              <a:tailEnd/>
            </a:ln>
          </p:spPr>
          <p:txBody>
            <a:bodyPr/>
            <a:lstStyle/>
            <a:p>
              <a:endParaRPr lang="en-US"/>
            </a:p>
          </p:txBody>
        </p:sp>
        <p:sp>
          <p:nvSpPr>
            <p:cNvPr id="138348" name="Freeform 8981"/>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0">
              <a:solidFill>
                <a:schemeClr val="tx1"/>
              </a:solidFill>
              <a:round/>
              <a:headEnd/>
              <a:tailEnd/>
            </a:ln>
          </p:spPr>
          <p:txBody>
            <a:bodyPr/>
            <a:lstStyle/>
            <a:p>
              <a:endParaRPr lang="en-US"/>
            </a:p>
          </p:txBody>
        </p:sp>
        <p:sp>
          <p:nvSpPr>
            <p:cNvPr id="138349" name="Freeform 8982"/>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9525">
              <a:solidFill>
                <a:schemeClr val="tx1"/>
              </a:solidFill>
              <a:round/>
              <a:headEnd/>
              <a:tailEnd/>
            </a:ln>
          </p:spPr>
          <p:txBody>
            <a:bodyPr/>
            <a:lstStyle/>
            <a:p>
              <a:endParaRPr lang="en-US"/>
            </a:p>
          </p:txBody>
        </p:sp>
        <p:sp>
          <p:nvSpPr>
            <p:cNvPr id="138350" name="Freeform 8983"/>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0">
              <a:solidFill>
                <a:schemeClr val="tx1"/>
              </a:solidFill>
              <a:round/>
              <a:headEnd/>
              <a:tailEnd/>
            </a:ln>
          </p:spPr>
          <p:txBody>
            <a:bodyPr/>
            <a:lstStyle/>
            <a:p>
              <a:endParaRPr lang="en-US"/>
            </a:p>
          </p:txBody>
        </p:sp>
      </p:grpSp>
      <p:grpSp>
        <p:nvGrpSpPr>
          <p:cNvPr id="138320" name="Group 8984"/>
          <p:cNvGrpSpPr>
            <a:grpSpLocks/>
          </p:cNvGrpSpPr>
          <p:nvPr/>
        </p:nvGrpSpPr>
        <p:grpSpPr bwMode="auto">
          <a:xfrm rot="5400000">
            <a:off x="5135562" y="3035499"/>
            <a:ext cx="485775" cy="209550"/>
            <a:chOff x="665" y="1530"/>
            <a:chExt cx="526" cy="192"/>
          </a:xfrm>
          <a:solidFill>
            <a:schemeClr val="tx1"/>
          </a:solidFill>
        </p:grpSpPr>
        <p:sp>
          <p:nvSpPr>
            <p:cNvPr id="138337" name="Freeform 8985"/>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grpFill/>
            <a:ln w="9525">
              <a:solidFill>
                <a:schemeClr val="tx1"/>
              </a:solidFill>
              <a:round/>
              <a:headEnd/>
              <a:tailEnd/>
            </a:ln>
          </p:spPr>
          <p:txBody>
            <a:bodyPr/>
            <a:lstStyle/>
            <a:p>
              <a:endParaRPr lang="en-US"/>
            </a:p>
          </p:txBody>
        </p:sp>
        <p:sp>
          <p:nvSpPr>
            <p:cNvPr id="138338" name="Freeform 8986"/>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grpFill/>
            <a:ln w="9525">
              <a:solidFill>
                <a:schemeClr val="tx1"/>
              </a:solidFill>
              <a:round/>
              <a:headEnd/>
              <a:tailEnd/>
            </a:ln>
          </p:spPr>
          <p:txBody>
            <a:bodyPr/>
            <a:lstStyle/>
            <a:p>
              <a:endParaRPr lang="en-US"/>
            </a:p>
          </p:txBody>
        </p:sp>
        <p:sp>
          <p:nvSpPr>
            <p:cNvPr id="138339" name="Rectangle 8987"/>
            <p:cNvSpPr>
              <a:spLocks noChangeArrowheads="1"/>
            </p:cNvSpPr>
            <p:nvPr/>
          </p:nvSpPr>
          <p:spPr bwMode="auto">
            <a:xfrm>
              <a:off x="665" y="1589"/>
              <a:ext cx="328" cy="74"/>
            </a:xfrm>
            <a:prstGeom prst="rect">
              <a:avLst/>
            </a:prstGeom>
            <a:grp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40" name="Freeform 8988"/>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9525">
              <a:solidFill>
                <a:schemeClr val="tx1"/>
              </a:solidFill>
              <a:round/>
              <a:headEnd/>
              <a:tailEnd/>
            </a:ln>
          </p:spPr>
          <p:txBody>
            <a:bodyPr/>
            <a:lstStyle/>
            <a:p>
              <a:endParaRPr lang="en-US"/>
            </a:p>
          </p:txBody>
        </p:sp>
        <p:sp>
          <p:nvSpPr>
            <p:cNvPr id="138341" name="Freeform 8989"/>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0">
              <a:solidFill>
                <a:schemeClr val="tx1"/>
              </a:solidFill>
              <a:round/>
              <a:headEnd/>
              <a:tailEnd/>
            </a:ln>
          </p:spPr>
          <p:txBody>
            <a:bodyPr/>
            <a:lstStyle/>
            <a:p>
              <a:endParaRPr lang="en-US"/>
            </a:p>
          </p:txBody>
        </p:sp>
        <p:sp>
          <p:nvSpPr>
            <p:cNvPr id="138342" name="Freeform 8990"/>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9525">
              <a:solidFill>
                <a:schemeClr val="tx1"/>
              </a:solidFill>
              <a:round/>
              <a:headEnd/>
              <a:tailEnd/>
            </a:ln>
          </p:spPr>
          <p:txBody>
            <a:bodyPr/>
            <a:lstStyle/>
            <a:p>
              <a:endParaRPr lang="en-US"/>
            </a:p>
          </p:txBody>
        </p:sp>
        <p:sp>
          <p:nvSpPr>
            <p:cNvPr id="138343" name="Freeform 8991"/>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0">
              <a:solidFill>
                <a:schemeClr val="tx1"/>
              </a:solidFill>
              <a:round/>
              <a:headEnd/>
              <a:tailEnd/>
            </a:ln>
          </p:spPr>
          <p:txBody>
            <a:bodyPr/>
            <a:lstStyle/>
            <a:p>
              <a:endParaRPr lang="en-US"/>
            </a:p>
          </p:txBody>
        </p:sp>
      </p:grpSp>
      <p:grpSp>
        <p:nvGrpSpPr>
          <p:cNvPr id="138321" name="Group 8992"/>
          <p:cNvGrpSpPr>
            <a:grpSpLocks/>
          </p:cNvGrpSpPr>
          <p:nvPr/>
        </p:nvGrpSpPr>
        <p:grpSpPr bwMode="auto">
          <a:xfrm rot="-5400000">
            <a:off x="3460750" y="5558681"/>
            <a:ext cx="485775" cy="209550"/>
            <a:chOff x="665" y="1530"/>
            <a:chExt cx="526" cy="192"/>
          </a:xfrm>
          <a:solidFill>
            <a:schemeClr val="tx1"/>
          </a:solidFill>
        </p:grpSpPr>
        <p:sp>
          <p:nvSpPr>
            <p:cNvPr id="138330" name="Freeform 8993"/>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grpFill/>
            <a:ln w="9525">
              <a:solidFill>
                <a:schemeClr val="tx1"/>
              </a:solidFill>
              <a:round/>
              <a:headEnd/>
              <a:tailEnd/>
            </a:ln>
          </p:spPr>
          <p:txBody>
            <a:bodyPr/>
            <a:lstStyle/>
            <a:p>
              <a:endParaRPr lang="en-US"/>
            </a:p>
          </p:txBody>
        </p:sp>
        <p:sp>
          <p:nvSpPr>
            <p:cNvPr id="138331" name="Freeform 8994"/>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grpFill/>
            <a:ln w="9525">
              <a:solidFill>
                <a:schemeClr val="tx1"/>
              </a:solidFill>
              <a:round/>
              <a:headEnd/>
              <a:tailEnd/>
            </a:ln>
          </p:spPr>
          <p:txBody>
            <a:bodyPr/>
            <a:lstStyle/>
            <a:p>
              <a:endParaRPr lang="en-US"/>
            </a:p>
          </p:txBody>
        </p:sp>
        <p:sp>
          <p:nvSpPr>
            <p:cNvPr id="138332" name="Rectangle 8995"/>
            <p:cNvSpPr>
              <a:spLocks noChangeArrowheads="1"/>
            </p:cNvSpPr>
            <p:nvPr/>
          </p:nvSpPr>
          <p:spPr bwMode="auto">
            <a:xfrm>
              <a:off x="665" y="1589"/>
              <a:ext cx="328" cy="74"/>
            </a:xfrm>
            <a:prstGeom prst="rect">
              <a:avLst/>
            </a:prstGeom>
            <a:grp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33" name="Freeform 8996"/>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9525">
              <a:solidFill>
                <a:schemeClr val="tx1"/>
              </a:solidFill>
              <a:round/>
              <a:headEnd/>
              <a:tailEnd/>
            </a:ln>
          </p:spPr>
          <p:txBody>
            <a:bodyPr/>
            <a:lstStyle/>
            <a:p>
              <a:endParaRPr lang="en-US"/>
            </a:p>
          </p:txBody>
        </p:sp>
        <p:sp>
          <p:nvSpPr>
            <p:cNvPr id="138334" name="Freeform 8997"/>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0">
              <a:solidFill>
                <a:schemeClr val="tx1"/>
              </a:solidFill>
              <a:round/>
              <a:headEnd/>
              <a:tailEnd/>
            </a:ln>
          </p:spPr>
          <p:txBody>
            <a:bodyPr/>
            <a:lstStyle/>
            <a:p>
              <a:endParaRPr lang="en-US"/>
            </a:p>
          </p:txBody>
        </p:sp>
        <p:sp>
          <p:nvSpPr>
            <p:cNvPr id="138335" name="Freeform 8998"/>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9525">
              <a:solidFill>
                <a:schemeClr val="tx1"/>
              </a:solidFill>
              <a:round/>
              <a:headEnd/>
              <a:tailEnd/>
            </a:ln>
          </p:spPr>
          <p:txBody>
            <a:bodyPr/>
            <a:lstStyle/>
            <a:p>
              <a:endParaRPr lang="en-US"/>
            </a:p>
          </p:txBody>
        </p:sp>
        <p:sp>
          <p:nvSpPr>
            <p:cNvPr id="138336" name="Freeform 8999"/>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0">
              <a:solidFill>
                <a:schemeClr val="tx1"/>
              </a:solidFill>
              <a:round/>
              <a:headEnd/>
              <a:tailEnd/>
            </a:ln>
          </p:spPr>
          <p:txBody>
            <a:bodyPr/>
            <a:lstStyle/>
            <a:p>
              <a:endParaRPr lang="en-US"/>
            </a:p>
          </p:txBody>
        </p:sp>
      </p:grpSp>
      <p:grpSp>
        <p:nvGrpSpPr>
          <p:cNvPr id="138322" name="Group 9000"/>
          <p:cNvGrpSpPr>
            <a:grpSpLocks/>
          </p:cNvGrpSpPr>
          <p:nvPr/>
        </p:nvGrpSpPr>
        <p:grpSpPr bwMode="auto">
          <a:xfrm rot="-5400000">
            <a:off x="3448050" y="2991049"/>
            <a:ext cx="485775" cy="209550"/>
            <a:chOff x="665" y="1530"/>
            <a:chExt cx="526" cy="192"/>
          </a:xfrm>
          <a:solidFill>
            <a:schemeClr val="tx1"/>
          </a:solidFill>
        </p:grpSpPr>
        <p:sp>
          <p:nvSpPr>
            <p:cNvPr id="138323" name="Freeform 9001"/>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grpFill/>
            <a:ln w="9525">
              <a:solidFill>
                <a:schemeClr val="tx1"/>
              </a:solidFill>
              <a:round/>
              <a:headEnd/>
              <a:tailEnd/>
            </a:ln>
          </p:spPr>
          <p:txBody>
            <a:bodyPr/>
            <a:lstStyle/>
            <a:p>
              <a:endParaRPr lang="en-US"/>
            </a:p>
          </p:txBody>
        </p:sp>
        <p:sp>
          <p:nvSpPr>
            <p:cNvPr id="138324" name="Freeform 9002"/>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grpFill/>
            <a:ln w="9525">
              <a:solidFill>
                <a:schemeClr val="tx1"/>
              </a:solidFill>
              <a:round/>
              <a:headEnd/>
              <a:tailEnd/>
            </a:ln>
          </p:spPr>
          <p:txBody>
            <a:bodyPr/>
            <a:lstStyle/>
            <a:p>
              <a:endParaRPr lang="en-US"/>
            </a:p>
          </p:txBody>
        </p:sp>
        <p:sp>
          <p:nvSpPr>
            <p:cNvPr id="138325" name="Rectangle 9003"/>
            <p:cNvSpPr>
              <a:spLocks noChangeArrowheads="1"/>
            </p:cNvSpPr>
            <p:nvPr/>
          </p:nvSpPr>
          <p:spPr bwMode="auto">
            <a:xfrm>
              <a:off x="665" y="1589"/>
              <a:ext cx="328" cy="74"/>
            </a:xfrm>
            <a:prstGeom prst="rect">
              <a:avLst/>
            </a:prstGeom>
            <a:grp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38326" name="Freeform 9004"/>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9525">
              <a:solidFill>
                <a:schemeClr val="tx1"/>
              </a:solidFill>
              <a:round/>
              <a:headEnd/>
              <a:tailEnd/>
            </a:ln>
          </p:spPr>
          <p:txBody>
            <a:bodyPr/>
            <a:lstStyle/>
            <a:p>
              <a:endParaRPr lang="en-US"/>
            </a:p>
          </p:txBody>
        </p:sp>
        <p:sp>
          <p:nvSpPr>
            <p:cNvPr id="138327" name="Freeform 9005"/>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grpFill/>
            <a:ln w="0">
              <a:solidFill>
                <a:schemeClr val="tx1"/>
              </a:solidFill>
              <a:round/>
              <a:headEnd/>
              <a:tailEnd/>
            </a:ln>
          </p:spPr>
          <p:txBody>
            <a:bodyPr/>
            <a:lstStyle/>
            <a:p>
              <a:endParaRPr lang="en-US"/>
            </a:p>
          </p:txBody>
        </p:sp>
        <p:sp>
          <p:nvSpPr>
            <p:cNvPr id="138328" name="Freeform 9006"/>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9525">
              <a:solidFill>
                <a:schemeClr val="tx1"/>
              </a:solidFill>
              <a:round/>
              <a:headEnd/>
              <a:tailEnd/>
            </a:ln>
          </p:spPr>
          <p:txBody>
            <a:bodyPr/>
            <a:lstStyle/>
            <a:p>
              <a:endParaRPr lang="en-US"/>
            </a:p>
          </p:txBody>
        </p:sp>
        <p:sp>
          <p:nvSpPr>
            <p:cNvPr id="138329" name="Freeform 9007"/>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grpFill/>
            <a:ln w="0">
              <a:solidFill>
                <a:schemeClr val="tx1"/>
              </a:solidFill>
              <a:round/>
              <a:headEnd/>
              <a:tailEnd/>
            </a:ln>
          </p:spPr>
          <p:txBody>
            <a:bodyPr/>
            <a:lstStyle/>
            <a:p>
              <a:endParaRPr lang="en-US"/>
            </a:p>
          </p:txBody>
        </p:sp>
      </p:grpSp>
      <p:sp>
        <p:nvSpPr>
          <p:cNvPr id="2" name="Text Placeholder 1"/>
          <p:cNvSpPr>
            <a:spLocks noGrp="1"/>
          </p:cNvSpPr>
          <p:nvPr>
            <p:ph type="body" sz="quarter" idx="38"/>
          </p:nvPr>
        </p:nvSpPr>
        <p:spPr/>
        <p:txBody>
          <a:bodyPr/>
          <a:lstStyle/>
          <a:p>
            <a:r>
              <a:rPr lang="en-US" dirty="0"/>
              <a:t>System </a:t>
            </a:r>
            <a:r>
              <a:rPr lang="en-US" dirty="0" smtClean="0"/>
              <a:t>Requirements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425"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F5.4d.	Openings in Webs</a:t>
            </a:r>
          </a:p>
        </p:txBody>
      </p:sp>
      <p:sp>
        <p:nvSpPr>
          <p:cNvPr id="426"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64</a:t>
            </a:fld>
            <a:endParaRPr lang="en-US" altLang="en-US"/>
          </a:p>
        </p:txBody>
      </p:sp>
    </p:spTree>
    <p:extLst>
      <p:ext uri="{BB962C8B-B14F-4D97-AF65-F5344CB8AC3E}">
        <p14:creationId xmlns:p14="http://schemas.microsoft.com/office/powerpoint/2010/main" val="189361486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9956" name="Text Box 4"/>
          <p:cNvSpPr txBox="1">
            <a:spLocks noChangeArrowheads="1"/>
          </p:cNvSpPr>
          <p:nvPr/>
        </p:nvSpPr>
        <p:spPr bwMode="auto">
          <a:xfrm>
            <a:off x="1043609" y="2402846"/>
            <a:ext cx="1200496" cy="427038"/>
          </a:xfrm>
          <a:prstGeom prst="rect">
            <a:avLst/>
          </a:prstGeom>
          <a:ln/>
          <a:extLst/>
        </p:spPr>
        <p:style>
          <a:lnRef idx="2">
            <a:schemeClr val="accent1"/>
          </a:lnRef>
          <a:fillRef idx="1">
            <a:schemeClr val="lt1"/>
          </a:fillRef>
          <a:effectRef idx="0">
            <a:schemeClr val="accent1"/>
          </a:effectRef>
          <a:fontRef idx="minor">
            <a:schemeClr val="dk1"/>
          </a:fontRef>
        </p:style>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eaLnBrk="1" hangingPunct="1">
              <a:spcBef>
                <a:spcPct val="50000"/>
              </a:spcBef>
              <a:buClrTx/>
              <a:buSzTx/>
              <a:buFontTx/>
              <a:buNone/>
            </a:pPr>
            <a:r>
              <a:rPr lang="en-US" altLang="en-US" sz="2200" b="0" dirty="0">
                <a:solidFill>
                  <a:schemeClr val="tx2"/>
                </a:solidFill>
                <a:latin typeface="+mn-lt"/>
              </a:rPr>
              <a:t>Flanges</a:t>
            </a:r>
          </a:p>
        </p:txBody>
      </p:sp>
      <p:sp>
        <p:nvSpPr>
          <p:cNvPr id="1149958" name="Text Box 6"/>
          <p:cNvSpPr txBox="1">
            <a:spLocks noChangeArrowheads="1"/>
          </p:cNvSpPr>
          <p:nvPr/>
        </p:nvSpPr>
        <p:spPr bwMode="auto">
          <a:xfrm>
            <a:off x="1043609" y="3798065"/>
            <a:ext cx="1200495" cy="427038"/>
          </a:xfrm>
          <a:prstGeom prst="rect">
            <a:avLst/>
          </a:prstGeom>
          <a:ln/>
          <a:extLst/>
        </p:spPr>
        <p:style>
          <a:lnRef idx="2">
            <a:schemeClr val="accent1"/>
          </a:lnRef>
          <a:fillRef idx="1">
            <a:schemeClr val="lt1"/>
          </a:fillRef>
          <a:effectRef idx="0">
            <a:schemeClr val="accent1"/>
          </a:effectRef>
          <a:fontRef idx="minor">
            <a:schemeClr val="dk1"/>
          </a:fontRef>
        </p:style>
        <p:txBody>
          <a:bodyPr wrap="square">
            <a:spAutoFit/>
          </a:bodyPr>
          <a:lstStyle>
            <a:defPPr>
              <a:defRPr lang="fr-FR"/>
            </a:defPPr>
            <a:lvl1pPr>
              <a:spcBef>
                <a:spcPct val="50000"/>
              </a:spcBef>
              <a:buClrTx/>
              <a:buSzTx/>
              <a:buFontTx/>
              <a:buNone/>
              <a:defRPr sz="2200" b="0" i="1" u="sng">
                <a:solidFill>
                  <a:schemeClr val="tx2"/>
                </a:solidFill>
              </a:defRPr>
            </a:lvl1pPr>
            <a:lvl2pPr marL="742950" indent="-285750">
              <a:spcBef>
                <a:spcPct val="20000"/>
              </a:spcBef>
              <a:buClr>
                <a:schemeClr val="tx2"/>
              </a:buClr>
              <a:buSzPct val="100000"/>
              <a:buChar char="–"/>
              <a:defRPr sz="2800" b="1">
                <a:latin typeface="Arial" panose="020B0604020202020204" pitchFamily="34" charset="0"/>
              </a:defRPr>
            </a:lvl2pPr>
            <a:lvl3pPr marL="1143000" indent="-228600">
              <a:spcBef>
                <a:spcPct val="20000"/>
              </a:spcBef>
              <a:buClr>
                <a:schemeClr val="tx2"/>
              </a:buClr>
              <a:buSzPct val="100000"/>
              <a:buChar char="•"/>
              <a:defRPr sz="2400">
                <a:latin typeface="Arial" panose="020B0604020202020204" pitchFamily="34" charset="0"/>
              </a:defRPr>
            </a:lvl3pPr>
            <a:lvl4pPr marL="1600200" indent="-228600">
              <a:spcBef>
                <a:spcPct val="20000"/>
              </a:spcBef>
              <a:buClr>
                <a:schemeClr val="tx2"/>
              </a:buClr>
              <a:buSzPct val="100000"/>
              <a:buChar char="–"/>
              <a:defRPr sz="2000">
                <a:latin typeface="Arial" panose="020B0604020202020204" pitchFamily="34" charset="0"/>
              </a:defRPr>
            </a:lvl4pPr>
            <a:lvl5pPr marL="2057400" indent="-228600">
              <a:spcBef>
                <a:spcPct val="20000"/>
              </a:spcBef>
              <a:buClr>
                <a:schemeClr val="tx2"/>
              </a:buClr>
              <a:buSzPct val="100000"/>
              <a:buChar char="•"/>
              <a:defRPr sz="2000">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latin typeface="Arial" panose="020B0604020202020204" pitchFamily="34" charset="0"/>
              </a:defRPr>
            </a:lvl9pPr>
          </a:lstStyle>
          <a:p>
            <a:pPr algn="ctr"/>
            <a:r>
              <a:rPr lang="en-US" altLang="en-US" i="0" u="none" dirty="0"/>
              <a:t>Web</a:t>
            </a:r>
          </a:p>
        </p:txBody>
      </p:sp>
      <p:sp>
        <p:nvSpPr>
          <p:cNvPr id="140298" name="Rectangle 10"/>
          <p:cNvSpPr>
            <a:spLocks noChangeArrowheads="1"/>
          </p:cNvSpPr>
          <p:nvPr/>
        </p:nvSpPr>
        <p:spPr bwMode="auto">
          <a:xfrm>
            <a:off x="611559" y="1672192"/>
            <a:ext cx="84249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000" b="0" dirty="0">
                <a:latin typeface="+mn-lt"/>
              </a:rPr>
              <a:t>HBEs and VBEs shall satisfy requirements for </a:t>
            </a:r>
            <a:r>
              <a:rPr lang="en-US" altLang="en-US" sz="2000" i="1" dirty="0" smtClean="0">
                <a:solidFill>
                  <a:schemeClr val="tx2"/>
                </a:solidFill>
                <a:latin typeface="+mn-lt"/>
              </a:rPr>
              <a:t>highly ductile </a:t>
            </a:r>
            <a:r>
              <a:rPr lang="en-US" altLang="en-US" sz="2000" i="1" dirty="0">
                <a:solidFill>
                  <a:schemeClr val="tx2"/>
                </a:solidFill>
                <a:latin typeface="+mn-lt"/>
              </a:rPr>
              <a:t>elements</a:t>
            </a:r>
            <a:r>
              <a:rPr lang="en-US" altLang="en-US" sz="2000" b="0" dirty="0">
                <a:latin typeface="+mn-lt"/>
              </a:rPr>
              <a:t>:</a:t>
            </a:r>
          </a:p>
        </p:txBody>
      </p:sp>
      <mc:AlternateContent xmlns:mc="http://schemas.openxmlformats.org/markup-compatibility/2006" xmlns:a14="http://schemas.microsoft.com/office/drawing/2010/main">
        <mc:Choice Requires="a14">
          <p:sp>
            <p:nvSpPr>
              <p:cNvPr id="5" name="TextBox 4"/>
              <p:cNvSpPr txBox="1"/>
              <p:nvPr/>
            </p:nvSpPr>
            <p:spPr>
              <a:xfrm>
                <a:off x="2843808" y="2276872"/>
                <a:ext cx="1773754" cy="81836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a:rPr>
                          </m:ctrlPr>
                        </m:fPr>
                        <m:num>
                          <m:sSub>
                            <m:sSubPr>
                              <m:ctrlPr>
                                <a:rPr lang="en-US" i="1" smtClean="0">
                                  <a:latin typeface="Cambria Math"/>
                                </a:rPr>
                              </m:ctrlPr>
                            </m:sSubPr>
                            <m:e>
                              <m:r>
                                <a:rPr lang="en-US" b="0" i="1" smtClean="0">
                                  <a:latin typeface="Cambria Math" panose="02040503050406030204" pitchFamily="18" charset="0"/>
                                </a:rPr>
                                <m:t>𝑏</m:t>
                              </m:r>
                            </m:e>
                            <m:sub>
                              <m:r>
                                <a:rPr lang="en-US" b="0" i="1" smtClean="0">
                                  <a:latin typeface="Cambria Math" panose="02040503050406030204" pitchFamily="18" charset="0"/>
                                </a:rPr>
                                <m:t>𝑓</m:t>
                              </m:r>
                            </m:sub>
                          </m:sSub>
                        </m:num>
                        <m:den>
                          <m:r>
                            <a:rPr lang="en-US" b="0" i="1" smtClean="0">
                              <a:latin typeface="Cambria Math" panose="02040503050406030204" pitchFamily="18" charset="0"/>
                            </a:rPr>
                            <m:t>2</m:t>
                          </m:r>
                          <m:sSub>
                            <m:sSubPr>
                              <m:ctrlPr>
                                <a:rPr lang="en-US" i="1" smtClean="0">
                                  <a:latin typeface="Cambria Math"/>
                                </a:rPr>
                              </m:ctrlPr>
                            </m:sSubPr>
                            <m:e>
                              <m:r>
                                <a:rPr lang="en-US" b="0" i="1" smtClean="0">
                                  <a:latin typeface="Cambria Math" panose="02040503050406030204" pitchFamily="18" charset="0"/>
                                </a:rPr>
                                <m:t>𝑡</m:t>
                              </m:r>
                            </m:e>
                            <m:sub>
                              <m:r>
                                <a:rPr lang="en-US" b="0" i="1" smtClean="0">
                                  <a:latin typeface="Cambria Math" panose="02040503050406030204" pitchFamily="18" charset="0"/>
                                </a:rPr>
                                <m:t>𝑓</m:t>
                              </m:r>
                            </m:sub>
                          </m:sSub>
                        </m:den>
                      </m:f>
                      <m:r>
                        <a:rPr lang="en-US" b="0" i="1" smtClean="0">
                          <a:latin typeface="Cambria Math" panose="02040503050406030204" pitchFamily="18" charset="0"/>
                          <a:ea typeface="Cambria Math" panose="02040503050406030204" pitchFamily="18" charset="0"/>
                        </a:rPr>
                        <m:t>≤0.32</m:t>
                      </m:r>
                      <m:rad>
                        <m:radPr>
                          <m:degHide m:val="on"/>
                          <m:ctrlPr>
                            <a:rPr lang="en-US" i="1" smtClean="0">
                              <a:latin typeface="Cambria Math"/>
                              <a:ea typeface="Cambria Math" panose="02040503050406030204" pitchFamily="18" charset="0"/>
                            </a:rPr>
                          </m:ctrlPr>
                        </m:radPr>
                        <m:deg/>
                        <m:e>
                          <m:f>
                            <m:fPr>
                              <m:ctrlPr>
                                <a:rPr lang="en-US" i="1" smtClean="0">
                                  <a:latin typeface="Cambria Math"/>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𝐸</m:t>
                              </m:r>
                            </m:num>
                            <m:den>
                              <m:sSub>
                                <m:sSubPr>
                                  <m:ctrlPr>
                                    <a:rPr lang="en-US"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𝑅</m:t>
                                  </m:r>
                                </m:e>
                                <m:sub>
                                  <m:r>
                                    <a:rPr lang="en-US" b="0" i="1" smtClean="0">
                                      <a:latin typeface="Cambria Math" panose="02040503050406030204" pitchFamily="18" charset="0"/>
                                      <a:ea typeface="Cambria Math" panose="02040503050406030204" pitchFamily="18" charset="0"/>
                                    </a:rPr>
                                    <m:t>𝑦</m:t>
                                  </m:r>
                                </m:sub>
                              </m:sSub>
                              <m:sSub>
                                <m:sSubPr>
                                  <m:ctrlPr>
                                    <a:rPr lang="en-US"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𝐹</m:t>
                                  </m:r>
                                </m:e>
                                <m:sub>
                                  <m:r>
                                    <a:rPr lang="en-US" b="0" i="1" smtClean="0">
                                      <a:latin typeface="Cambria Math" panose="02040503050406030204" pitchFamily="18" charset="0"/>
                                      <a:ea typeface="Cambria Math" panose="02040503050406030204" pitchFamily="18" charset="0"/>
                                    </a:rPr>
                                    <m:t>𝑦</m:t>
                                  </m:r>
                                </m:sub>
                              </m:sSub>
                            </m:den>
                          </m:f>
                        </m:e>
                      </m:rad>
                    </m:oMath>
                  </m:oMathPara>
                </a14:m>
                <a:endParaRPr lang="en-US" dirty="0"/>
              </a:p>
            </p:txBody>
          </p:sp>
        </mc:Choice>
        <mc:Fallback xmlns="">
          <p:sp>
            <p:nvSpPr>
              <p:cNvPr id="5" name="TextBox 4"/>
              <p:cNvSpPr txBox="1">
                <a:spLocks noRot="1" noChangeAspect="1" noMove="1" noResize="1" noEditPoints="1" noAdjustHandles="1" noChangeArrowheads="1" noChangeShapeType="1" noTextEdit="1"/>
              </p:cNvSpPr>
              <p:nvPr/>
            </p:nvSpPr>
            <p:spPr>
              <a:xfrm>
                <a:off x="2843808" y="2276872"/>
                <a:ext cx="1773754" cy="818366"/>
              </a:xfrm>
              <a:prstGeom prst="rect">
                <a:avLst/>
              </a:prstGeom>
              <a:blipFill rotWithShape="1">
                <a:blip r:embed="rId3"/>
                <a:stretch>
                  <a:fillRect b="-7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p:cNvSpPr txBox="1"/>
              <p:nvPr/>
            </p:nvSpPr>
            <p:spPr>
              <a:xfrm>
                <a:off x="996330" y="4506574"/>
                <a:ext cx="1307216" cy="5963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a:rPr>
                          </m:ctrlPr>
                        </m:fPr>
                        <m:num>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𝑢</m:t>
                              </m:r>
                            </m:sub>
                          </m:sSub>
                        </m:num>
                        <m:den>
                          <m:r>
                            <a:rPr lang="en-US" i="1">
                              <a:latin typeface="Cambria Math" panose="02040503050406030204" pitchFamily="18" charset="0"/>
                              <a:ea typeface="Cambria Math" panose="02040503050406030204" pitchFamily="18" charset="0"/>
                            </a:rPr>
                            <m:t>𝜙</m:t>
                          </m:r>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𝑦</m:t>
                              </m:r>
                            </m:sub>
                          </m:sSub>
                        </m:den>
                      </m:f>
                      <m:r>
                        <a:rPr lang="en-US"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0.114</m:t>
                      </m:r>
                    </m:oMath>
                  </m:oMathPara>
                </a14:m>
                <a:endParaRPr lang="en-US" dirty="0"/>
              </a:p>
            </p:txBody>
          </p:sp>
        </mc:Choice>
        <mc:Fallback xmlns="">
          <p:sp>
            <p:nvSpPr>
              <p:cNvPr id="15" name="TextBox 14"/>
              <p:cNvSpPr txBox="1">
                <a:spLocks noRot="1" noChangeAspect="1" noMove="1" noResize="1" noEditPoints="1" noAdjustHandles="1" noChangeArrowheads="1" noChangeShapeType="1" noTextEdit="1"/>
              </p:cNvSpPr>
              <p:nvPr/>
            </p:nvSpPr>
            <p:spPr>
              <a:xfrm>
                <a:off x="996330" y="4506574"/>
                <a:ext cx="1307216" cy="596317"/>
              </a:xfrm>
              <a:prstGeom prst="rect">
                <a:avLst/>
              </a:prstGeom>
              <a:blipFill rotWithShape="1">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TextBox 15"/>
              <p:cNvSpPr txBox="1"/>
              <p:nvPr/>
            </p:nvSpPr>
            <p:spPr>
              <a:xfrm>
                <a:off x="4211960" y="4395549"/>
                <a:ext cx="3167727" cy="818366"/>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f>
                        <m:fPr>
                          <m:ctrlPr>
                            <a:rPr lang="en-US" i="1" smtClean="0">
                              <a:latin typeface="Cambria Math"/>
                            </a:rPr>
                          </m:ctrlPr>
                        </m:fPr>
                        <m:num>
                          <m:r>
                            <a:rPr lang="en-US" i="1" smtClean="0">
                              <a:latin typeface="Cambria Math" panose="02040503050406030204" pitchFamily="18" charset="0"/>
                            </a:rPr>
                            <m:t>h</m:t>
                          </m:r>
                        </m:num>
                        <m:den>
                          <m:sSub>
                            <m:sSubPr>
                              <m:ctrlPr>
                                <a:rPr lang="en-US" i="1" smtClean="0">
                                  <a:latin typeface="Cambria Math"/>
                                </a:rPr>
                              </m:ctrlPr>
                            </m:sSubPr>
                            <m:e>
                              <m:r>
                                <a:rPr lang="en-US" b="0" i="1" smtClean="0">
                                  <a:latin typeface="Cambria Math" panose="02040503050406030204" pitchFamily="18" charset="0"/>
                                </a:rPr>
                                <m:t>𝑡</m:t>
                              </m:r>
                            </m:e>
                            <m:sub>
                              <m:r>
                                <a:rPr lang="en-US" b="0" i="1" smtClean="0">
                                  <a:latin typeface="Cambria Math" panose="02040503050406030204" pitchFamily="18" charset="0"/>
                                </a:rPr>
                                <m:t>𝑤</m:t>
                              </m:r>
                            </m:sub>
                          </m:sSub>
                        </m:den>
                      </m:f>
                      <m:r>
                        <a:rPr lang="en-US"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2.57</m:t>
                      </m:r>
                      <m:rad>
                        <m:radPr>
                          <m:degHide m:val="on"/>
                          <m:ctrlPr>
                            <a:rPr lang="en-US" b="0" i="1" smtClean="0">
                              <a:latin typeface="Cambria Math"/>
                              <a:ea typeface="Cambria Math" panose="02040503050406030204" pitchFamily="18" charset="0"/>
                            </a:rPr>
                          </m:ctrlPr>
                        </m:radPr>
                        <m:deg/>
                        <m:e>
                          <m:f>
                            <m:fPr>
                              <m:ctrlPr>
                                <a:rPr lang="en-US" b="0" i="1" smtClean="0">
                                  <a:latin typeface="Cambria Math"/>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𝐸</m:t>
                              </m:r>
                            </m:num>
                            <m:den>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𝑅</m:t>
                                  </m:r>
                                </m:e>
                                <m:sub>
                                  <m:r>
                                    <a:rPr lang="en-US" b="0" i="1" smtClean="0">
                                      <a:latin typeface="Cambria Math" panose="02040503050406030204" pitchFamily="18" charset="0"/>
                                      <a:ea typeface="Cambria Math" panose="02040503050406030204" pitchFamily="18" charset="0"/>
                                    </a:rPr>
                                    <m:t>𝑦</m:t>
                                  </m:r>
                                </m:sub>
                              </m:sSub>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𝐹</m:t>
                                  </m:r>
                                </m:e>
                                <m:sub>
                                  <m:r>
                                    <a:rPr lang="en-US" b="0" i="1" smtClean="0">
                                      <a:latin typeface="Cambria Math" panose="02040503050406030204" pitchFamily="18" charset="0"/>
                                      <a:ea typeface="Cambria Math" panose="02040503050406030204" pitchFamily="18" charset="0"/>
                                    </a:rPr>
                                    <m:t>𝑦</m:t>
                                  </m:r>
                                </m:sub>
                              </m:sSub>
                            </m:den>
                          </m:f>
                        </m:e>
                      </m:rad>
                      <m:d>
                        <m:dPr>
                          <m:begChr m:val="["/>
                          <m:endChr m:val="]"/>
                          <m:ctrlPr>
                            <a:rPr lang="en-US" b="0" i="1" smtClean="0">
                              <a:latin typeface="Cambria Math"/>
                              <a:ea typeface="Cambria Math" panose="02040503050406030204" pitchFamily="18" charset="0"/>
                            </a:rPr>
                          </m:ctrlPr>
                        </m:dPr>
                        <m:e>
                          <m:r>
                            <a:rPr lang="en-US" b="0" i="1" smtClean="0">
                              <a:latin typeface="Cambria Math" panose="02040503050406030204" pitchFamily="18" charset="0"/>
                              <a:ea typeface="Cambria Math" panose="02040503050406030204" pitchFamily="18" charset="0"/>
                            </a:rPr>
                            <m:t>1−1.04</m:t>
                          </m:r>
                          <m:f>
                            <m:fPr>
                              <m:ctrlPr>
                                <a:rPr lang="en-US" i="1" smtClean="0">
                                  <a:latin typeface="Cambria Math"/>
                                </a:rPr>
                              </m:ctrlPr>
                            </m:fPr>
                            <m:num>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𝑢</m:t>
                                  </m:r>
                                </m:sub>
                              </m:sSub>
                            </m:num>
                            <m:den>
                              <m:r>
                                <a:rPr lang="en-US" i="1">
                                  <a:latin typeface="Cambria Math" panose="02040503050406030204" pitchFamily="18" charset="0"/>
                                  <a:ea typeface="Cambria Math" panose="02040503050406030204" pitchFamily="18" charset="0"/>
                                </a:rPr>
                                <m:t>𝜙</m:t>
                              </m:r>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𝑦</m:t>
                                  </m:r>
                                </m:sub>
                              </m:sSub>
                            </m:den>
                          </m:f>
                        </m:e>
                      </m:d>
                    </m:oMath>
                  </m:oMathPara>
                </a14:m>
                <a:endParaRPr lang="en-US" dirty="0"/>
              </a:p>
            </p:txBody>
          </p:sp>
        </mc:Choice>
        <mc:Fallback xmlns="">
          <p:sp>
            <p:nvSpPr>
              <p:cNvPr id="16" name="TextBox 15"/>
              <p:cNvSpPr txBox="1">
                <a:spLocks noRot="1" noChangeAspect="1" noMove="1" noResize="1" noEditPoints="1" noAdjustHandles="1" noChangeArrowheads="1" noChangeShapeType="1" noTextEdit="1"/>
              </p:cNvSpPr>
              <p:nvPr/>
            </p:nvSpPr>
            <p:spPr>
              <a:xfrm>
                <a:off x="4211960" y="4395549"/>
                <a:ext cx="3167727" cy="818366"/>
              </a:xfrm>
              <a:prstGeom prst="rect">
                <a:avLst/>
              </a:prstGeom>
              <a:blipFill rotWithShape="1">
                <a:blip r:embed="rId5"/>
                <a:stretch>
                  <a:fillRect l="-192" b="-74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a:xfrm>
                <a:off x="996330" y="5529971"/>
                <a:ext cx="1307216" cy="59631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US" i="1" smtClean="0">
                              <a:latin typeface="Cambria Math"/>
                            </a:rPr>
                          </m:ctrlPr>
                        </m:fPr>
                        <m:num>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𝑢</m:t>
                              </m:r>
                            </m:sub>
                          </m:sSub>
                        </m:num>
                        <m:den>
                          <m:r>
                            <a:rPr lang="en-US" i="1">
                              <a:latin typeface="Cambria Math" panose="02040503050406030204" pitchFamily="18" charset="0"/>
                              <a:ea typeface="Cambria Math" panose="02040503050406030204" pitchFamily="18" charset="0"/>
                            </a:rPr>
                            <m:t>𝜙</m:t>
                          </m:r>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𝑦</m:t>
                              </m:r>
                            </m:sub>
                          </m:sSub>
                        </m:den>
                      </m:f>
                      <m:r>
                        <a:rPr lang="en-US" i="1" smtClean="0">
                          <a:latin typeface="Cambria Math" panose="02040503050406030204" pitchFamily="18" charset="0"/>
                          <a:ea typeface="Cambria Math" panose="02040503050406030204" pitchFamily="18" charset="0"/>
                        </a:rPr>
                        <m:t>&gt;</m:t>
                      </m:r>
                      <m:r>
                        <a:rPr lang="en-US" b="0" i="1" smtClean="0">
                          <a:latin typeface="Cambria Math" panose="02040503050406030204" pitchFamily="18" charset="0"/>
                          <a:ea typeface="Cambria Math" panose="02040503050406030204" pitchFamily="18" charset="0"/>
                        </a:rPr>
                        <m:t>0.114</m:t>
                      </m:r>
                    </m:oMath>
                  </m:oMathPara>
                </a14:m>
                <a:endParaRPr lang="en-US" dirty="0"/>
              </a:p>
            </p:txBody>
          </p:sp>
        </mc:Choice>
        <mc:Fallback xmlns="">
          <p:sp>
            <p:nvSpPr>
              <p:cNvPr id="17" name="TextBox 16"/>
              <p:cNvSpPr txBox="1">
                <a:spLocks noRot="1" noChangeAspect="1" noMove="1" noResize="1" noEditPoints="1" noAdjustHandles="1" noChangeArrowheads="1" noChangeShapeType="1" noTextEdit="1"/>
              </p:cNvSpPr>
              <p:nvPr/>
            </p:nvSpPr>
            <p:spPr>
              <a:xfrm>
                <a:off x="996330" y="5529971"/>
                <a:ext cx="1307216" cy="596317"/>
              </a:xfrm>
              <a:prstGeom prst="rect">
                <a:avLst/>
              </a:prstGeom>
              <a:blipFill rotWithShape="1">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TextBox 17"/>
              <p:cNvSpPr txBox="1"/>
              <p:nvPr/>
            </p:nvSpPr>
            <p:spPr>
              <a:xfrm>
                <a:off x="4211129" y="5418946"/>
                <a:ext cx="4393319" cy="818366"/>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f>
                        <m:fPr>
                          <m:ctrlPr>
                            <a:rPr lang="en-US" i="1" smtClean="0">
                              <a:latin typeface="Cambria Math"/>
                            </a:rPr>
                          </m:ctrlPr>
                        </m:fPr>
                        <m:num>
                          <m:r>
                            <a:rPr lang="en-US" i="1" smtClean="0">
                              <a:latin typeface="Cambria Math" panose="02040503050406030204" pitchFamily="18" charset="0"/>
                            </a:rPr>
                            <m:t>h</m:t>
                          </m:r>
                        </m:num>
                        <m:den>
                          <m:sSub>
                            <m:sSubPr>
                              <m:ctrlPr>
                                <a:rPr lang="en-US" i="1" smtClean="0">
                                  <a:latin typeface="Cambria Math"/>
                                </a:rPr>
                              </m:ctrlPr>
                            </m:sSubPr>
                            <m:e>
                              <m:r>
                                <a:rPr lang="en-US" b="0" i="1" smtClean="0">
                                  <a:latin typeface="Cambria Math" panose="02040503050406030204" pitchFamily="18" charset="0"/>
                                </a:rPr>
                                <m:t>𝑡</m:t>
                              </m:r>
                            </m:e>
                            <m:sub>
                              <m:r>
                                <a:rPr lang="en-US" b="0" i="1" smtClean="0">
                                  <a:latin typeface="Cambria Math" panose="02040503050406030204" pitchFamily="18" charset="0"/>
                                </a:rPr>
                                <m:t>𝑤</m:t>
                              </m:r>
                            </m:sub>
                          </m:sSub>
                        </m:den>
                      </m:f>
                      <m:r>
                        <a:rPr lang="en-US" i="1" smtClean="0">
                          <a:latin typeface="Cambria Math" panose="02040503050406030204" pitchFamily="18" charset="0"/>
                          <a:ea typeface="Cambria Math" panose="02040503050406030204" pitchFamily="18" charset="0"/>
                        </a:rPr>
                        <m:t>≤</m:t>
                      </m:r>
                      <m:r>
                        <a:rPr lang="en-US" b="0" i="1" smtClean="0">
                          <a:latin typeface="Cambria Math" panose="02040503050406030204" pitchFamily="18" charset="0"/>
                          <a:ea typeface="Cambria Math" panose="02040503050406030204" pitchFamily="18" charset="0"/>
                        </a:rPr>
                        <m:t>0.88</m:t>
                      </m:r>
                      <m:rad>
                        <m:radPr>
                          <m:degHide m:val="on"/>
                          <m:ctrlPr>
                            <a:rPr lang="en-US" b="0" i="1" smtClean="0">
                              <a:latin typeface="Cambria Math"/>
                              <a:ea typeface="Cambria Math" panose="02040503050406030204" pitchFamily="18" charset="0"/>
                            </a:rPr>
                          </m:ctrlPr>
                        </m:radPr>
                        <m:deg/>
                        <m:e>
                          <m:f>
                            <m:fPr>
                              <m:ctrlPr>
                                <a:rPr lang="en-US" b="0" i="1" smtClean="0">
                                  <a:latin typeface="Cambria Math"/>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𝐸</m:t>
                              </m:r>
                            </m:num>
                            <m:den>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𝑅</m:t>
                                  </m:r>
                                </m:e>
                                <m:sub>
                                  <m:r>
                                    <a:rPr lang="en-US" b="0" i="1" smtClean="0">
                                      <a:latin typeface="Cambria Math" panose="02040503050406030204" pitchFamily="18" charset="0"/>
                                      <a:ea typeface="Cambria Math" panose="02040503050406030204" pitchFamily="18" charset="0"/>
                                    </a:rPr>
                                    <m:t>𝑦</m:t>
                                  </m:r>
                                </m:sub>
                              </m:sSub>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𝐹</m:t>
                                  </m:r>
                                </m:e>
                                <m:sub>
                                  <m:r>
                                    <a:rPr lang="en-US" b="0" i="1" smtClean="0">
                                      <a:latin typeface="Cambria Math" panose="02040503050406030204" pitchFamily="18" charset="0"/>
                                      <a:ea typeface="Cambria Math" panose="02040503050406030204" pitchFamily="18" charset="0"/>
                                    </a:rPr>
                                    <m:t>𝑦</m:t>
                                  </m:r>
                                </m:sub>
                              </m:sSub>
                            </m:den>
                          </m:f>
                        </m:e>
                      </m:rad>
                      <m:d>
                        <m:dPr>
                          <m:begChr m:val="["/>
                          <m:endChr m:val="]"/>
                          <m:ctrlPr>
                            <a:rPr lang="en-US" b="0" i="1" smtClean="0">
                              <a:latin typeface="Cambria Math"/>
                              <a:ea typeface="Cambria Math" panose="02040503050406030204" pitchFamily="18" charset="0"/>
                            </a:rPr>
                          </m:ctrlPr>
                        </m:dPr>
                        <m:e>
                          <m:r>
                            <a:rPr lang="en-US" b="0" i="1" smtClean="0">
                              <a:latin typeface="Cambria Math" panose="02040503050406030204" pitchFamily="18" charset="0"/>
                              <a:ea typeface="Cambria Math" panose="02040503050406030204" pitchFamily="18" charset="0"/>
                            </a:rPr>
                            <m:t>2.68−</m:t>
                          </m:r>
                          <m:f>
                            <m:fPr>
                              <m:ctrlPr>
                                <a:rPr lang="en-US" i="1" smtClean="0">
                                  <a:latin typeface="Cambria Math"/>
                                </a:rPr>
                              </m:ctrlPr>
                            </m:fPr>
                            <m:num>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𝑢</m:t>
                                  </m:r>
                                </m:sub>
                              </m:sSub>
                            </m:num>
                            <m:den>
                              <m:r>
                                <a:rPr lang="en-US" i="1">
                                  <a:latin typeface="Cambria Math" panose="02040503050406030204" pitchFamily="18" charset="0"/>
                                  <a:ea typeface="Cambria Math" panose="02040503050406030204" pitchFamily="18" charset="0"/>
                                </a:rPr>
                                <m:t>𝜙</m:t>
                              </m:r>
                              <m:sSub>
                                <m:sSubPr>
                                  <m:ctrlPr>
                                    <a:rPr lang="en-US" i="1" smtClean="0">
                                      <a:latin typeface="Cambria Math"/>
                                    </a:rPr>
                                  </m:ctrlPr>
                                </m:sSubPr>
                                <m:e>
                                  <m:r>
                                    <a:rPr lang="en-US" b="0" i="1" smtClean="0">
                                      <a:latin typeface="Cambria Math" panose="02040503050406030204" pitchFamily="18" charset="0"/>
                                    </a:rPr>
                                    <m:t>𝑃</m:t>
                                  </m:r>
                                </m:e>
                                <m:sub>
                                  <m:r>
                                    <a:rPr lang="en-US" b="0" i="1" smtClean="0">
                                      <a:latin typeface="Cambria Math" panose="02040503050406030204" pitchFamily="18" charset="0"/>
                                    </a:rPr>
                                    <m:t>𝑦</m:t>
                                  </m:r>
                                </m:sub>
                              </m:sSub>
                            </m:den>
                          </m:f>
                        </m:e>
                      </m:d>
                      <m:r>
                        <a:rPr lang="en-US" b="0" i="1" smtClean="0">
                          <a:latin typeface="Cambria Math" panose="02040503050406030204" pitchFamily="18" charset="0"/>
                          <a:ea typeface="Cambria Math" panose="02040503050406030204" pitchFamily="18" charset="0"/>
                        </a:rPr>
                        <m:t>≥1.57</m:t>
                      </m:r>
                      <m:rad>
                        <m:radPr>
                          <m:degHide m:val="on"/>
                          <m:ctrlPr>
                            <a:rPr lang="en-US" b="0" i="1" smtClean="0">
                              <a:latin typeface="Cambria Math"/>
                              <a:ea typeface="Cambria Math" panose="02040503050406030204" pitchFamily="18" charset="0"/>
                            </a:rPr>
                          </m:ctrlPr>
                        </m:radPr>
                        <m:deg/>
                        <m:e>
                          <m:f>
                            <m:fPr>
                              <m:ctrlPr>
                                <a:rPr lang="en-US" b="0" i="1" smtClean="0">
                                  <a:latin typeface="Cambria Math"/>
                                  <a:ea typeface="Cambria Math" panose="02040503050406030204" pitchFamily="18" charset="0"/>
                                </a:rPr>
                              </m:ctrlPr>
                            </m:fPr>
                            <m:num>
                              <m:r>
                                <a:rPr lang="en-US" b="0" i="1" smtClean="0">
                                  <a:latin typeface="Cambria Math" panose="02040503050406030204" pitchFamily="18" charset="0"/>
                                  <a:ea typeface="Cambria Math" panose="02040503050406030204" pitchFamily="18" charset="0"/>
                                </a:rPr>
                                <m:t>𝐸</m:t>
                              </m:r>
                            </m:num>
                            <m:den>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𝑅</m:t>
                                  </m:r>
                                </m:e>
                                <m:sub>
                                  <m:r>
                                    <a:rPr lang="en-US" b="0" i="1" smtClean="0">
                                      <a:latin typeface="Cambria Math" panose="02040503050406030204" pitchFamily="18" charset="0"/>
                                      <a:ea typeface="Cambria Math" panose="02040503050406030204" pitchFamily="18" charset="0"/>
                                    </a:rPr>
                                    <m:t>𝑦</m:t>
                                  </m:r>
                                </m:sub>
                              </m:sSub>
                              <m:sSub>
                                <m:sSubPr>
                                  <m:ctrlPr>
                                    <a:rPr lang="en-US" b="0" i="1" smtClean="0">
                                      <a:latin typeface="Cambria Math"/>
                                      <a:ea typeface="Cambria Math" panose="02040503050406030204" pitchFamily="18" charset="0"/>
                                    </a:rPr>
                                  </m:ctrlPr>
                                </m:sSubPr>
                                <m:e>
                                  <m:r>
                                    <a:rPr lang="en-US" b="0" i="1" smtClean="0">
                                      <a:latin typeface="Cambria Math" panose="02040503050406030204" pitchFamily="18" charset="0"/>
                                      <a:ea typeface="Cambria Math" panose="02040503050406030204" pitchFamily="18" charset="0"/>
                                    </a:rPr>
                                    <m:t>𝐹</m:t>
                                  </m:r>
                                </m:e>
                                <m:sub>
                                  <m:r>
                                    <a:rPr lang="en-US" b="0" i="1" smtClean="0">
                                      <a:latin typeface="Cambria Math" panose="02040503050406030204" pitchFamily="18" charset="0"/>
                                      <a:ea typeface="Cambria Math" panose="02040503050406030204" pitchFamily="18" charset="0"/>
                                    </a:rPr>
                                    <m:t>𝑦</m:t>
                                  </m:r>
                                </m:sub>
                              </m:sSub>
                            </m:den>
                          </m:f>
                        </m:e>
                      </m:rad>
                    </m:oMath>
                  </m:oMathPara>
                </a14:m>
                <a:endParaRPr lang="en-US" dirty="0"/>
              </a:p>
            </p:txBody>
          </p:sp>
        </mc:Choice>
        <mc:Fallback xmlns="">
          <p:sp>
            <p:nvSpPr>
              <p:cNvPr id="18" name="TextBox 17"/>
              <p:cNvSpPr txBox="1">
                <a:spLocks noRot="1" noChangeAspect="1" noMove="1" noResize="1" noEditPoints="1" noAdjustHandles="1" noChangeArrowheads="1" noChangeShapeType="1" noTextEdit="1"/>
              </p:cNvSpPr>
              <p:nvPr/>
            </p:nvSpPr>
            <p:spPr>
              <a:xfrm>
                <a:off x="4211129" y="5418946"/>
                <a:ext cx="4393319" cy="818366"/>
              </a:xfrm>
              <a:prstGeom prst="rect">
                <a:avLst/>
              </a:prstGeom>
              <a:blipFill rotWithShape="1">
                <a:blip r:embed="rId7"/>
                <a:stretch>
                  <a:fillRect l="-139" b="-746"/>
                </a:stretch>
              </a:blipFill>
            </p:spPr>
            <p:txBody>
              <a:bodyPr/>
              <a:lstStyle/>
              <a:p>
                <a:r>
                  <a:rPr lang="en-US">
                    <a:noFill/>
                  </a:rPr>
                  <a:t> </a:t>
                </a:r>
              </a:p>
            </p:txBody>
          </p:sp>
        </mc:Fallback>
      </mc:AlternateContent>
      <p:sp>
        <p:nvSpPr>
          <p:cNvPr id="2" name="Text Placeholder 1"/>
          <p:cNvSpPr>
            <a:spLocks noGrp="1"/>
          </p:cNvSpPr>
          <p:nvPr>
            <p:ph type="body" sz="quarter" idx="38"/>
          </p:nvPr>
        </p:nvSpPr>
        <p:spPr/>
        <p:txBody>
          <a:bodyPr/>
          <a:lstStyle/>
          <a:p>
            <a:r>
              <a:rPr lang="en-US" dirty="0" smtClean="0"/>
              <a:t>Members</a:t>
            </a:r>
            <a:endParaRPr lang="en-US" dirty="0"/>
          </a:p>
        </p:txBody>
      </p:sp>
      <p:sp>
        <p:nvSpPr>
          <p:cNvPr id="3" name="Text Placeholder 2"/>
          <p:cNvSpPr>
            <a:spLocks noGrp="1"/>
          </p:cNvSpPr>
          <p:nvPr>
            <p:ph type="body" sz="quarter" idx="39"/>
          </p:nvPr>
        </p:nvSpPr>
        <p:spPr/>
        <p:txBody>
          <a:bodyPr/>
          <a:lstStyle/>
          <a:p>
            <a:r>
              <a:rPr lang="en-US" dirty="0"/>
              <a:t>AISC Seismic Provisions - SPSW</a:t>
            </a:r>
          </a:p>
        </p:txBody>
      </p:sp>
      <p:sp>
        <p:nvSpPr>
          <p:cNvPr id="13"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F5.5a.	Basic Requirements</a:t>
            </a:r>
          </a:p>
        </p:txBody>
      </p:sp>
      <p:sp>
        <p:nvSpPr>
          <p:cNvPr id="4" name="Right Arrow 3"/>
          <p:cNvSpPr/>
          <p:nvPr/>
        </p:nvSpPr>
        <p:spPr>
          <a:xfrm>
            <a:off x="2843808" y="4692930"/>
            <a:ext cx="648072" cy="223604"/>
          </a:xfrm>
          <a:prstGeom prst="rightArrow">
            <a:avLst/>
          </a:prstGeom>
          <a:ln>
            <a:solidFill>
              <a:schemeClr val="tx1"/>
            </a:solidFill>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a:p>
        </p:txBody>
      </p:sp>
      <p:sp>
        <p:nvSpPr>
          <p:cNvPr id="19" name="Right Arrow 18"/>
          <p:cNvSpPr/>
          <p:nvPr/>
        </p:nvSpPr>
        <p:spPr>
          <a:xfrm>
            <a:off x="2843808" y="5716327"/>
            <a:ext cx="648072" cy="223604"/>
          </a:xfrm>
          <a:prstGeom prst="rightArrow">
            <a:avLst/>
          </a:prstGeom>
          <a:ln>
            <a:solidFill>
              <a:schemeClr val="tx1"/>
            </a:solidFill>
          </a:ln>
        </p:spPr>
        <p:style>
          <a:lnRef idx="1">
            <a:schemeClr val="accent4"/>
          </a:lnRef>
          <a:fillRef idx="3">
            <a:schemeClr val="accent4"/>
          </a:fillRef>
          <a:effectRef idx="2">
            <a:schemeClr val="accent4"/>
          </a:effectRef>
          <a:fontRef idx="minor">
            <a:schemeClr val="lt1"/>
          </a:fontRef>
        </p:style>
        <p:txBody>
          <a:bodyPr rtlCol="0" anchor="ctr"/>
          <a:lstStyle/>
          <a:p>
            <a:pPr algn="ctr"/>
            <a:endParaRPr lang="en-US"/>
          </a:p>
        </p:txBody>
      </p:sp>
      <p:sp>
        <p:nvSpPr>
          <p:cNvPr id="21"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65</a:t>
            </a:fld>
            <a:endParaRPr lang="en-US" altLang="en-US"/>
          </a:p>
        </p:txBody>
      </p:sp>
    </p:spTree>
    <p:extLst>
      <p:ext uri="{BB962C8B-B14F-4D97-AF65-F5344CB8AC3E}">
        <p14:creationId xmlns:p14="http://schemas.microsoft.com/office/powerpoint/2010/main" val="406050442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4995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4995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9956" grpId="0" animBg="1"/>
      <p:bldP spid="1149958" grpId="0" animBg="1"/>
      <p:bldP spid="5" grpId="0"/>
      <p:bldP spid="15" grpId="0"/>
      <p:bldP spid="16" grpId="0"/>
      <p:bldP spid="17" grpId="0"/>
      <p:bldP spid="18" grpId="0"/>
      <p:bldP spid="4" grpId="0" animBg="1"/>
      <p:bldP spid="19"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AutoShape 2"/>
          <p:cNvSpPr>
            <a:spLocks noChangeArrowheads="1"/>
          </p:cNvSpPr>
          <p:nvPr/>
        </p:nvSpPr>
        <p:spPr bwMode="auto">
          <a:xfrm flipV="1">
            <a:off x="1619448" y="4099680"/>
            <a:ext cx="659765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tx1"/>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39" name="AutoShape 3"/>
          <p:cNvSpPr>
            <a:spLocks noChangeArrowheads="1"/>
          </p:cNvSpPr>
          <p:nvPr/>
        </p:nvSpPr>
        <p:spPr bwMode="auto">
          <a:xfrm>
            <a:off x="1609923" y="5741155"/>
            <a:ext cx="659765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tx1"/>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40" name="Text Box 5"/>
          <p:cNvSpPr txBox="1">
            <a:spLocks noChangeArrowheads="1"/>
          </p:cNvSpPr>
          <p:nvPr/>
        </p:nvSpPr>
        <p:spPr bwMode="auto">
          <a:xfrm>
            <a:off x="611560" y="1795463"/>
            <a:ext cx="845242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200" i="1" dirty="0">
                <a:solidFill>
                  <a:schemeClr val="tx2"/>
                </a:solidFill>
              </a:rPr>
              <a:t>Highly ductile member </a:t>
            </a:r>
            <a:r>
              <a:rPr lang="en-US" altLang="en-US" sz="2200" b="0" dirty="0"/>
              <a:t>lateral torsional buckling controlled by</a:t>
            </a:r>
            <a:r>
              <a:rPr lang="en-US" altLang="en-US" sz="2200" b="0" dirty="0" smtClean="0"/>
              <a:t>:</a:t>
            </a:r>
            <a:endParaRPr lang="en-US" altLang="en-US" sz="2200" b="0" dirty="0"/>
          </a:p>
        </p:txBody>
      </p:sp>
      <p:sp>
        <p:nvSpPr>
          <p:cNvPr id="142342" name="Text Box 8"/>
          <p:cNvSpPr txBox="1">
            <a:spLocks noChangeArrowheads="1"/>
          </p:cNvSpPr>
          <p:nvPr/>
        </p:nvSpPr>
        <p:spPr bwMode="auto">
          <a:xfrm>
            <a:off x="3275856" y="2364045"/>
            <a:ext cx="5510534"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err="1">
                <a:latin typeface="Cambria Math" panose="02040503050406030204" pitchFamily="18" charset="0"/>
                <a:ea typeface="Cambria Math" panose="02040503050406030204" pitchFamily="18" charset="0"/>
              </a:rPr>
              <a:t>L</a:t>
            </a:r>
            <a:r>
              <a:rPr lang="en-US" altLang="en-US" sz="2000" b="0" i="1" baseline="-26000" dirty="0" err="1">
                <a:latin typeface="Cambria Math" panose="02040503050406030204" pitchFamily="18" charset="0"/>
                <a:ea typeface="Cambria Math" panose="02040503050406030204" pitchFamily="18" charset="0"/>
              </a:rPr>
              <a:t>b</a:t>
            </a:r>
            <a:r>
              <a:rPr lang="en-US" altLang="en-US" sz="2000" b="0" i="1" dirty="0"/>
              <a:t> = distance between beam lateral braces</a:t>
            </a:r>
          </a:p>
          <a:p>
            <a:pPr>
              <a:spcBef>
                <a:spcPct val="50000"/>
              </a:spcBef>
              <a:buClrTx/>
              <a:buSzTx/>
              <a:buFontTx/>
              <a:buNone/>
            </a:pPr>
            <a:r>
              <a:rPr lang="en-US" altLang="en-US" sz="2000" b="0" i="1" dirty="0" err="1">
                <a:latin typeface="Cambria Math" panose="02040503050406030204" pitchFamily="18" charset="0"/>
                <a:ea typeface="Cambria Math" panose="02040503050406030204" pitchFamily="18" charset="0"/>
              </a:rPr>
              <a:t>r</a:t>
            </a:r>
            <a:r>
              <a:rPr lang="en-US" altLang="en-US" sz="2000" b="0" i="1" baseline="-25000" dirty="0" err="1">
                <a:latin typeface="Cambria Math" panose="02040503050406030204" pitchFamily="18" charset="0"/>
                <a:ea typeface="Cambria Math" panose="02040503050406030204" pitchFamily="18" charset="0"/>
              </a:rPr>
              <a:t>y</a:t>
            </a:r>
            <a:r>
              <a:rPr lang="en-US" altLang="en-US" sz="2000" b="0" i="1" dirty="0"/>
              <a:t> = weak axis radius of gyration</a:t>
            </a:r>
          </a:p>
        </p:txBody>
      </p:sp>
      <p:grpSp>
        <p:nvGrpSpPr>
          <p:cNvPr id="142343" name="Group 10"/>
          <p:cNvGrpSpPr>
            <a:grpSpLocks/>
          </p:cNvGrpSpPr>
          <p:nvPr/>
        </p:nvGrpSpPr>
        <p:grpSpPr bwMode="auto">
          <a:xfrm>
            <a:off x="1598811" y="4990267"/>
            <a:ext cx="6608762" cy="885825"/>
            <a:chOff x="509" y="2784"/>
            <a:chExt cx="4163" cy="558"/>
          </a:xfrm>
        </p:grpSpPr>
        <p:sp>
          <p:nvSpPr>
            <p:cNvPr id="142372" name="Rectangle 11"/>
            <p:cNvSpPr>
              <a:spLocks noChangeArrowheads="1"/>
            </p:cNvSpPr>
            <p:nvPr/>
          </p:nvSpPr>
          <p:spPr bwMode="auto">
            <a:xfrm>
              <a:off x="511" y="3285"/>
              <a:ext cx="4161" cy="56"/>
            </a:xfrm>
            <a:prstGeom prst="rect">
              <a:avLst/>
            </a:prstGeom>
            <a:solidFill>
              <a:srgbClr val="CECECE"/>
            </a:solidFill>
            <a:ln>
              <a:noFill/>
            </a:ln>
            <a:extLs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42373" name="Group 12"/>
            <p:cNvGrpSpPr>
              <a:grpSpLocks/>
            </p:cNvGrpSpPr>
            <p:nvPr/>
          </p:nvGrpSpPr>
          <p:grpSpPr bwMode="auto">
            <a:xfrm>
              <a:off x="509" y="2784"/>
              <a:ext cx="4163" cy="558"/>
              <a:chOff x="509" y="2784"/>
              <a:chExt cx="4163" cy="558"/>
            </a:xfrm>
          </p:grpSpPr>
          <p:sp>
            <p:nvSpPr>
              <p:cNvPr id="142374" name="Rectangle 13"/>
              <p:cNvSpPr>
                <a:spLocks noChangeArrowheads="1"/>
              </p:cNvSpPr>
              <p:nvPr/>
            </p:nvSpPr>
            <p:spPr bwMode="auto">
              <a:xfrm>
                <a:off x="511" y="2784"/>
                <a:ext cx="4161" cy="56"/>
              </a:xfrm>
              <a:prstGeom prst="rect">
                <a:avLst/>
              </a:prstGeom>
              <a:solidFill>
                <a:srgbClr val="CECECE"/>
              </a:solidFill>
              <a:ln>
                <a:noFill/>
              </a:ln>
              <a:extLs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75" name="Rectangle 14"/>
              <p:cNvSpPr>
                <a:spLocks noChangeArrowheads="1"/>
              </p:cNvSpPr>
              <p:nvPr/>
            </p:nvSpPr>
            <p:spPr bwMode="auto">
              <a:xfrm>
                <a:off x="516" y="2851"/>
                <a:ext cx="4156" cy="432"/>
              </a:xfrm>
              <a:prstGeom prst="rect">
                <a:avLst/>
              </a:prstGeom>
              <a:solidFill>
                <a:srgbClr val="CECECE"/>
              </a:solidFill>
              <a:ln>
                <a:noFill/>
              </a:ln>
              <a:extLs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42376" name="Group 15"/>
              <p:cNvGrpSpPr>
                <a:grpSpLocks/>
              </p:cNvGrpSpPr>
              <p:nvPr/>
            </p:nvGrpSpPr>
            <p:grpSpPr bwMode="auto">
              <a:xfrm>
                <a:off x="509" y="2790"/>
                <a:ext cx="4158" cy="552"/>
                <a:chOff x="516" y="2790"/>
                <a:chExt cx="4158" cy="552"/>
              </a:xfrm>
            </p:grpSpPr>
            <p:grpSp>
              <p:nvGrpSpPr>
                <p:cNvPr id="142377" name="Group 16"/>
                <p:cNvGrpSpPr>
                  <a:grpSpLocks/>
                </p:cNvGrpSpPr>
                <p:nvPr/>
              </p:nvGrpSpPr>
              <p:grpSpPr bwMode="auto">
                <a:xfrm>
                  <a:off x="516" y="2790"/>
                  <a:ext cx="4158" cy="60"/>
                  <a:chOff x="522" y="2790"/>
                  <a:chExt cx="4158" cy="60"/>
                </a:xfrm>
              </p:grpSpPr>
              <p:sp>
                <p:nvSpPr>
                  <p:cNvPr id="142381" name="Line 17"/>
                  <p:cNvSpPr>
                    <a:spLocks noChangeShapeType="1"/>
                  </p:cNvSpPr>
                  <p:nvPr/>
                </p:nvSpPr>
                <p:spPr bwMode="auto">
                  <a:xfrm>
                    <a:off x="522" y="2790"/>
                    <a:ext cx="4158" cy="0"/>
                  </a:xfrm>
                  <a:prstGeom prst="line">
                    <a:avLst/>
                  </a:prstGeom>
                  <a:noFill/>
                  <a:ln w="28575">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sp>
                <p:nvSpPr>
                  <p:cNvPr id="142382" name="Line 18"/>
                  <p:cNvSpPr>
                    <a:spLocks noChangeShapeType="1"/>
                  </p:cNvSpPr>
                  <p:nvPr/>
                </p:nvSpPr>
                <p:spPr bwMode="auto">
                  <a:xfrm>
                    <a:off x="522" y="2850"/>
                    <a:ext cx="4158" cy="0"/>
                  </a:xfrm>
                  <a:prstGeom prst="line">
                    <a:avLst/>
                  </a:prstGeom>
                  <a:noFill/>
                  <a:ln w="28575">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grpSp>
            <p:grpSp>
              <p:nvGrpSpPr>
                <p:cNvPr id="142378" name="Group 19"/>
                <p:cNvGrpSpPr>
                  <a:grpSpLocks/>
                </p:cNvGrpSpPr>
                <p:nvPr/>
              </p:nvGrpSpPr>
              <p:grpSpPr bwMode="auto">
                <a:xfrm>
                  <a:off x="516" y="3282"/>
                  <a:ext cx="4158" cy="60"/>
                  <a:chOff x="522" y="2790"/>
                  <a:chExt cx="4158" cy="60"/>
                </a:xfrm>
              </p:grpSpPr>
              <p:sp>
                <p:nvSpPr>
                  <p:cNvPr id="142379" name="Line 20"/>
                  <p:cNvSpPr>
                    <a:spLocks noChangeShapeType="1"/>
                  </p:cNvSpPr>
                  <p:nvPr/>
                </p:nvSpPr>
                <p:spPr bwMode="auto">
                  <a:xfrm>
                    <a:off x="522" y="2790"/>
                    <a:ext cx="4158" cy="0"/>
                  </a:xfrm>
                  <a:prstGeom prst="line">
                    <a:avLst/>
                  </a:prstGeom>
                  <a:noFill/>
                  <a:ln w="28575">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sp>
                <p:nvSpPr>
                  <p:cNvPr id="142380" name="Line 21"/>
                  <p:cNvSpPr>
                    <a:spLocks noChangeShapeType="1"/>
                  </p:cNvSpPr>
                  <p:nvPr/>
                </p:nvSpPr>
                <p:spPr bwMode="auto">
                  <a:xfrm>
                    <a:off x="522" y="2850"/>
                    <a:ext cx="4158" cy="0"/>
                  </a:xfrm>
                  <a:prstGeom prst="line">
                    <a:avLst/>
                  </a:prstGeom>
                  <a:noFill/>
                  <a:ln w="28575">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grpSp>
          </p:grpSp>
        </p:grpSp>
      </p:grpSp>
      <p:grpSp>
        <p:nvGrpSpPr>
          <p:cNvPr id="142344" name="Group 22"/>
          <p:cNvGrpSpPr>
            <a:grpSpLocks/>
          </p:cNvGrpSpPr>
          <p:nvPr/>
        </p:nvGrpSpPr>
        <p:grpSpPr bwMode="auto">
          <a:xfrm>
            <a:off x="1771848" y="4799767"/>
            <a:ext cx="357188" cy="1252538"/>
            <a:chOff x="870" y="2790"/>
            <a:chExt cx="225" cy="789"/>
          </a:xfrm>
        </p:grpSpPr>
        <p:sp>
          <p:nvSpPr>
            <p:cNvPr id="142370" name="AutoShape 23"/>
            <p:cNvSpPr>
              <a:spLocks noChangeArrowheads="1"/>
            </p:cNvSpPr>
            <p:nvPr/>
          </p:nvSpPr>
          <p:spPr bwMode="auto">
            <a:xfrm>
              <a:off x="870" y="2790"/>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71" name="AutoShape 24"/>
            <p:cNvSpPr>
              <a:spLocks noChangeArrowheads="1"/>
            </p:cNvSpPr>
            <p:nvPr/>
          </p:nvSpPr>
          <p:spPr bwMode="auto">
            <a:xfrm>
              <a:off x="870" y="3273"/>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42345" name="Group 25"/>
          <p:cNvGrpSpPr>
            <a:grpSpLocks/>
          </p:cNvGrpSpPr>
          <p:nvPr/>
        </p:nvGrpSpPr>
        <p:grpSpPr bwMode="auto">
          <a:xfrm>
            <a:off x="4381698" y="4795005"/>
            <a:ext cx="357188" cy="1252537"/>
            <a:chOff x="870" y="2790"/>
            <a:chExt cx="225" cy="789"/>
          </a:xfrm>
        </p:grpSpPr>
        <p:sp>
          <p:nvSpPr>
            <p:cNvPr id="142368" name="AutoShape 26"/>
            <p:cNvSpPr>
              <a:spLocks noChangeArrowheads="1"/>
            </p:cNvSpPr>
            <p:nvPr/>
          </p:nvSpPr>
          <p:spPr bwMode="auto">
            <a:xfrm>
              <a:off x="870" y="2790"/>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9" name="AutoShape 27"/>
            <p:cNvSpPr>
              <a:spLocks noChangeArrowheads="1"/>
            </p:cNvSpPr>
            <p:nvPr/>
          </p:nvSpPr>
          <p:spPr bwMode="auto">
            <a:xfrm>
              <a:off x="870" y="3273"/>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42346" name="Group 28"/>
          <p:cNvGrpSpPr>
            <a:grpSpLocks/>
          </p:cNvGrpSpPr>
          <p:nvPr/>
        </p:nvGrpSpPr>
        <p:grpSpPr bwMode="auto">
          <a:xfrm>
            <a:off x="7015361" y="4804530"/>
            <a:ext cx="357187" cy="1252537"/>
            <a:chOff x="870" y="2790"/>
            <a:chExt cx="225" cy="789"/>
          </a:xfrm>
        </p:grpSpPr>
        <p:sp>
          <p:nvSpPr>
            <p:cNvPr id="142366" name="AutoShape 29"/>
            <p:cNvSpPr>
              <a:spLocks noChangeArrowheads="1"/>
            </p:cNvSpPr>
            <p:nvPr/>
          </p:nvSpPr>
          <p:spPr bwMode="auto">
            <a:xfrm>
              <a:off x="870" y="2790"/>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7" name="AutoShape 30"/>
            <p:cNvSpPr>
              <a:spLocks noChangeArrowheads="1"/>
            </p:cNvSpPr>
            <p:nvPr/>
          </p:nvSpPr>
          <p:spPr bwMode="auto">
            <a:xfrm>
              <a:off x="870" y="3273"/>
              <a:ext cx="225" cy="306"/>
            </a:xfrm>
            <a:prstGeom prst="star4">
              <a:avLst>
                <a:gd name="adj" fmla="val 12500"/>
              </a:avLst>
            </a:prstGeom>
            <a:solidFill>
              <a:srgbClr val="FF0000"/>
            </a:solidFill>
            <a:ln w="19050">
              <a:solidFill>
                <a:schemeClr val="tx1"/>
              </a:solidFill>
              <a:miter lim="800000"/>
              <a:headEnd type="none" w="sm" len="med"/>
              <a:tailEnd type="none" w="sm" len="me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42347" name="Line 31"/>
          <p:cNvSpPr>
            <a:spLocks noChangeShapeType="1"/>
          </p:cNvSpPr>
          <p:nvPr/>
        </p:nvSpPr>
        <p:spPr bwMode="auto">
          <a:xfrm>
            <a:off x="1952823" y="6199942"/>
            <a:ext cx="0" cy="409575"/>
          </a:xfrm>
          <a:prstGeom prst="line">
            <a:avLst/>
          </a:prstGeom>
          <a:noFill/>
          <a:ln w="19050">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sp>
        <p:nvSpPr>
          <p:cNvPr id="142348" name="Line 32"/>
          <p:cNvSpPr>
            <a:spLocks noChangeShapeType="1"/>
          </p:cNvSpPr>
          <p:nvPr/>
        </p:nvSpPr>
        <p:spPr bwMode="auto">
          <a:xfrm>
            <a:off x="4562673" y="6199942"/>
            <a:ext cx="0" cy="409575"/>
          </a:xfrm>
          <a:prstGeom prst="line">
            <a:avLst/>
          </a:prstGeom>
          <a:noFill/>
          <a:ln w="19050">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sp>
        <p:nvSpPr>
          <p:cNvPr id="142349" name="Line 33"/>
          <p:cNvSpPr>
            <a:spLocks noChangeShapeType="1"/>
          </p:cNvSpPr>
          <p:nvPr/>
        </p:nvSpPr>
        <p:spPr bwMode="auto">
          <a:xfrm>
            <a:off x="1952823" y="6361867"/>
            <a:ext cx="2609850"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42350" name="Line 34"/>
          <p:cNvSpPr>
            <a:spLocks noChangeShapeType="1"/>
          </p:cNvSpPr>
          <p:nvPr/>
        </p:nvSpPr>
        <p:spPr bwMode="auto">
          <a:xfrm>
            <a:off x="4562673" y="6361867"/>
            <a:ext cx="2609850"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lstStyle/>
          <a:p>
            <a:endParaRPr lang="en-US"/>
          </a:p>
        </p:txBody>
      </p:sp>
      <p:sp>
        <p:nvSpPr>
          <p:cNvPr id="142351" name="Line 35"/>
          <p:cNvSpPr>
            <a:spLocks noChangeShapeType="1"/>
          </p:cNvSpPr>
          <p:nvPr/>
        </p:nvSpPr>
        <p:spPr bwMode="auto">
          <a:xfrm>
            <a:off x="7193161" y="6199942"/>
            <a:ext cx="0" cy="409575"/>
          </a:xfrm>
          <a:prstGeom prst="line">
            <a:avLst/>
          </a:prstGeom>
          <a:noFill/>
          <a:ln w="19050">
            <a:solidFill>
              <a:schemeClr val="tx1"/>
            </a:solidFill>
            <a:round/>
            <a:headEnd type="none" w="sm" len="med"/>
            <a:tailEnd type="none" w="sm" len="med"/>
          </a:ln>
          <a:extLst>
            <a:ext uri="{909E8E84-426E-40DD-AFC4-6F175D3DCCD1}">
              <a14:hiddenFill xmlns:a14="http://schemas.microsoft.com/office/drawing/2010/main">
                <a:noFill/>
              </a14:hiddenFill>
            </a:ext>
          </a:extLst>
        </p:spPr>
        <p:txBody>
          <a:bodyPr/>
          <a:lstStyle/>
          <a:p>
            <a:endParaRPr lang="en-US"/>
          </a:p>
        </p:txBody>
      </p:sp>
      <p:sp>
        <p:nvSpPr>
          <p:cNvPr id="142352" name="Text Box 36"/>
          <p:cNvSpPr txBox="1">
            <a:spLocks noChangeArrowheads="1"/>
          </p:cNvSpPr>
          <p:nvPr/>
        </p:nvSpPr>
        <p:spPr bwMode="auto">
          <a:xfrm>
            <a:off x="2833886" y="5876092"/>
            <a:ext cx="1038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L</a:t>
            </a:r>
            <a:r>
              <a:rPr lang="en-US" altLang="en-US" sz="2400" i="1" baseline="-25000" dirty="0" err="1"/>
              <a:t>b</a:t>
            </a:r>
            <a:endParaRPr lang="en-US" altLang="en-US" sz="2400" i="1" dirty="0"/>
          </a:p>
        </p:txBody>
      </p:sp>
      <p:sp>
        <p:nvSpPr>
          <p:cNvPr id="142353" name="Text Box 37"/>
          <p:cNvSpPr txBox="1">
            <a:spLocks noChangeArrowheads="1"/>
          </p:cNvSpPr>
          <p:nvPr/>
        </p:nvSpPr>
        <p:spPr bwMode="auto">
          <a:xfrm>
            <a:off x="5348486" y="5895142"/>
            <a:ext cx="1038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L</a:t>
            </a:r>
            <a:r>
              <a:rPr lang="en-US" altLang="en-US" sz="2400" i="1" baseline="-25000"/>
              <a:t>b</a:t>
            </a:r>
            <a:endParaRPr lang="en-US" altLang="en-US" sz="2400" i="1"/>
          </a:p>
        </p:txBody>
      </p:sp>
      <p:sp>
        <p:nvSpPr>
          <p:cNvPr id="142354" name="Text Box 38"/>
          <p:cNvSpPr txBox="1">
            <a:spLocks noChangeArrowheads="1"/>
          </p:cNvSpPr>
          <p:nvPr/>
        </p:nvSpPr>
        <p:spPr bwMode="auto">
          <a:xfrm>
            <a:off x="2833886" y="3732967"/>
            <a:ext cx="5286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type="none" w="sm" len="med"/>
                <a:tailEnd type="none" w="sm" len="me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dirty="0">
                <a:solidFill>
                  <a:schemeClr val="tx2"/>
                </a:solidFill>
                <a:latin typeface="+mn-lt"/>
              </a:rPr>
              <a:t>Beam lateral braces (top &amp; bottom flanges)</a:t>
            </a:r>
          </a:p>
        </p:txBody>
      </p:sp>
      <p:sp>
        <p:nvSpPr>
          <p:cNvPr id="142355" name="Line 39"/>
          <p:cNvSpPr>
            <a:spLocks noChangeShapeType="1"/>
          </p:cNvSpPr>
          <p:nvPr/>
        </p:nvSpPr>
        <p:spPr bwMode="auto">
          <a:xfrm flipH="1">
            <a:off x="2067123" y="3926642"/>
            <a:ext cx="766763" cy="968375"/>
          </a:xfrm>
          <a:prstGeom prst="line">
            <a:avLst/>
          </a:prstGeom>
          <a:noFill/>
          <a:ln w="28575">
            <a:solidFill>
              <a:schemeClr val="tx2"/>
            </a:solidFill>
            <a:round/>
            <a:headEnd type="none" w="sm" len="med"/>
            <a:tailEnd type="triangle" w="sm" len="med"/>
          </a:ln>
          <a:extLst>
            <a:ext uri="{909E8E84-426E-40DD-AFC4-6F175D3DCCD1}">
              <a14:hiddenFill xmlns:a14="http://schemas.microsoft.com/office/drawing/2010/main">
                <a:noFill/>
              </a14:hiddenFill>
            </a:ext>
          </a:extLst>
        </p:spPr>
        <p:txBody>
          <a:bodyPr/>
          <a:lstStyle/>
          <a:p>
            <a:endParaRPr lang="en-US"/>
          </a:p>
        </p:txBody>
      </p:sp>
      <p:sp>
        <p:nvSpPr>
          <p:cNvPr id="142356" name="Line 40"/>
          <p:cNvSpPr>
            <a:spLocks noChangeShapeType="1"/>
          </p:cNvSpPr>
          <p:nvPr/>
        </p:nvSpPr>
        <p:spPr bwMode="auto">
          <a:xfrm flipH="1">
            <a:off x="2048073" y="3926642"/>
            <a:ext cx="785813" cy="1730375"/>
          </a:xfrm>
          <a:prstGeom prst="line">
            <a:avLst/>
          </a:prstGeom>
          <a:noFill/>
          <a:ln w="28575">
            <a:solidFill>
              <a:schemeClr val="tx2"/>
            </a:solidFill>
            <a:round/>
            <a:headEnd type="none" w="sm" len="med"/>
            <a:tailEnd type="triangle" w="sm" len="med"/>
          </a:ln>
          <a:extLst>
            <a:ext uri="{909E8E84-426E-40DD-AFC4-6F175D3DCCD1}">
              <a14:hiddenFill xmlns:a14="http://schemas.microsoft.com/office/drawing/2010/main">
                <a:noFill/>
              </a14:hiddenFill>
            </a:ext>
          </a:extLst>
        </p:spPr>
        <p:txBody>
          <a:bodyPr/>
          <a:lstStyle/>
          <a:p>
            <a:endParaRPr lang="en-US"/>
          </a:p>
        </p:txBody>
      </p:sp>
      <p:grpSp>
        <p:nvGrpSpPr>
          <p:cNvPr id="142357" name="Group 41"/>
          <p:cNvGrpSpPr>
            <a:grpSpLocks/>
          </p:cNvGrpSpPr>
          <p:nvPr/>
        </p:nvGrpSpPr>
        <p:grpSpPr bwMode="auto">
          <a:xfrm>
            <a:off x="689173" y="4099680"/>
            <a:ext cx="930275" cy="2628900"/>
            <a:chOff x="21" y="2812"/>
            <a:chExt cx="586" cy="1503"/>
          </a:xfrm>
        </p:grpSpPr>
        <p:sp>
          <p:nvSpPr>
            <p:cNvPr id="142363" name="Rectangle 42"/>
            <p:cNvSpPr>
              <a:spLocks noChangeArrowheads="1"/>
            </p:cNvSpPr>
            <p:nvPr/>
          </p:nvSpPr>
          <p:spPr bwMode="auto">
            <a:xfrm flipV="1">
              <a:off x="34" y="2812"/>
              <a:ext cx="568" cy="1503"/>
            </a:xfrm>
            <a:prstGeom prst="rect">
              <a:avLst/>
            </a:prstGeom>
            <a:gradFill rotWithShape="1">
              <a:gsLst>
                <a:gs pos="0">
                  <a:srgbClr val="C0C0C0"/>
                </a:gs>
                <a:gs pos="100000">
                  <a:srgbClr val="595959"/>
                </a:gs>
              </a:gsLst>
              <a:path path="rect">
                <a:fillToRect r="100000" b="100000"/>
              </a:path>
            </a:gradFill>
            <a:ln w="19050">
              <a:solidFill>
                <a:srgbClr val="000000"/>
              </a:solidFill>
              <a:miter lim="800000"/>
              <a:headEnd/>
              <a:tailEnd/>
            </a:ln>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4" name="Rectangle 43"/>
            <p:cNvSpPr>
              <a:spLocks noChangeArrowheads="1"/>
            </p:cNvSpPr>
            <p:nvPr/>
          </p:nvSpPr>
          <p:spPr bwMode="auto">
            <a:xfrm flipV="1">
              <a:off x="21" y="2812"/>
              <a:ext cx="120" cy="1503"/>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5" name="Rectangle 44"/>
            <p:cNvSpPr>
              <a:spLocks noChangeArrowheads="1"/>
            </p:cNvSpPr>
            <p:nvPr/>
          </p:nvSpPr>
          <p:spPr bwMode="auto">
            <a:xfrm flipV="1">
              <a:off x="484" y="2812"/>
              <a:ext cx="123" cy="1503"/>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42358" name="Group 45"/>
          <p:cNvGrpSpPr>
            <a:grpSpLocks/>
          </p:cNvGrpSpPr>
          <p:nvPr/>
        </p:nvGrpSpPr>
        <p:grpSpPr bwMode="auto">
          <a:xfrm>
            <a:off x="7674173" y="4105472"/>
            <a:ext cx="930275" cy="2635896"/>
            <a:chOff x="21" y="2808"/>
            <a:chExt cx="586" cy="1507"/>
          </a:xfrm>
        </p:grpSpPr>
        <p:sp>
          <p:nvSpPr>
            <p:cNvPr id="142360" name="Rectangle 46"/>
            <p:cNvSpPr>
              <a:spLocks noChangeArrowheads="1"/>
            </p:cNvSpPr>
            <p:nvPr/>
          </p:nvSpPr>
          <p:spPr bwMode="auto">
            <a:xfrm flipV="1">
              <a:off x="34" y="2808"/>
              <a:ext cx="568" cy="1503"/>
            </a:xfrm>
            <a:prstGeom prst="rect">
              <a:avLst/>
            </a:prstGeom>
            <a:gradFill rotWithShape="1">
              <a:gsLst>
                <a:gs pos="0">
                  <a:srgbClr val="C0C0C0"/>
                </a:gs>
                <a:gs pos="100000">
                  <a:srgbClr val="595959"/>
                </a:gs>
              </a:gsLst>
              <a:path path="rect">
                <a:fillToRect r="100000" b="100000"/>
              </a:path>
            </a:gradFill>
            <a:ln w="19050">
              <a:solidFill>
                <a:srgbClr val="000000"/>
              </a:solidFill>
              <a:miter lim="800000"/>
              <a:headEnd/>
              <a:tailEnd/>
            </a:ln>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1" name="Rectangle 47"/>
            <p:cNvSpPr>
              <a:spLocks noChangeArrowheads="1"/>
            </p:cNvSpPr>
            <p:nvPr/>
          </p:nvSpPr>
          <p:spPr bwMode="auto">
            <a:xfrm flipV="1">
              <a:off x="21" y="2808"/>
              <a:ext cx="120" cy="1503"/>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2362" name="Rectangle 48"/>
            <p:cNvSpPr>
              <a:spLocks noChangeArrowheads="1"/>
            </p:cNvSpPr>
            <p:nvPr/>
          </p:nvSpPr>
          <p:spPr bwMode="auto">
            <a:xfrm flipV="1">
              <a:off x="484" y="2812"/>
              <a:ext cx="123" cy="1503"/>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 name="Text Placeholder 1"/>
          <p:cNvSpPr>
            <a:spLocks noGrp="1"/>
          </p:cNvSpPr>
          <p:nvPr>
            <p:ph type="body" sz="quarter" idx="38"/>
          </p:nvPr>
        </p:nvSpPr>
        <p:spPr/>
        <p:txBody>
          <a:bodyPr/>
          <a:lstStyle/>
          <a:p>
            <a:r>
              <a:rPr lang="en-US" dirty="0" smtClean="0"/>
              <a:t>Members</a:t>
            </a:r>
            <a:endParaRPr lang="en-US" dirty="0"/>
          </a:p>
        </p:txBody>
      </p:sp>
      <p:sp>
        <p:nvSpPr>
          <p:cNvPr id="3" name="Text Placeholder 2"/>
          <p:cNvSpPr>
            <a:spLocks noGrp="1"/>
          </p:cNvSpPr>
          <p:nvPr>
            <p:ph type="body" sz="quarter" idx="39"/>
          </p:nvPr>
        </p:nvSpPr>
        <p:spPr/>
        <p:txBody>
          <a:bodyPr/>
          <a:lstStyle/>
          <a:p>
            <a:r>
              <a:rPr lang="en-US" dirty="0"/>
              <a:t>AISC Seismic Provisions - SPSW</a:t>
            </a:r>
          </a:p>
        </p:txBody>
      </p:sp>
      <p:sp>
        <p:nvSpPr>
          <p:cNvPr id="49"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F5.5a.	Basic Requirements</a:t>
            </a:r>
          </a:p>
        </p:txBody>
      </p:sp>
      <mc:AlternateContent xmlns:mc="http://schemas.openxmlformats.org/markup-compatibility/2006" xmlns:a14="http://schemas.microsoft.com/office/drawing/2010/main">
        <mc:Choice Requires="a14">
          <p:sp>
            <p:nvSpPr>
              <p:cNvPr id="4" name="TextBox 3"/>
              <p:cNvSpPr txBox="1"/>
              <p:nvPr/>
            </p:nvSpPr>
            <p:spPr>
              <a:xfrm>
                <a:off x="2106424" y="2348880"/>
                <a:ext cx="593368" cy="892104"/>
              </a:xfrm>
              <a:prstGeom prst="rect">
                <a:avLst/>
              </a:prstGeom>
              <a:no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2400" b="1" i="1" smtClean="0">
                              <a:latin typeface="Cambria Math"/>
                            </a:rPr>
                          </m:ctrlPr>
                        </m:fPr>
                        <m:num>
                          <m:sSub>
                            <m:sSubPr>
                              <m:ctrlPr>
                                <a:rPr lang="en-US" sz="2400" b="1" i="1" smtClean="0">
                                  <a:latin typeface="Cambria Math"/>
                                </a:rPr>
                              </m:ctrlPr>
                            </m:sSubPr>
                            <m:e>
                              <m:r>
                                <a:rPr lang="en-US" sz="2400" b="1" i="1" smtClean="0">
                                  <a:latin typeface="Cambria Math"/>
                                </a:rPr>
                                <m:t>𝑳</m:t>
                              </m:r>
                            </m:e>
                            <m:sub>
                              <m:r>
                                <a:rPr lang="en-US" sz="2400" b="1" i="1" smtClean="0">
                                  <a:latin typeface="Cambria Math"/>
                                </a:rPr>
                                <m:t>𝒃</m:t>
                              </m:r>
                            </m:sub>
                          </m:sSub>
                        </m:num>
                        <m:den>
                          <m:sSub>
                            <m:sSubPr>
                              <m:ctrlPr>
                                <a:rPr lang="en-US" sz="2400" b="1" i="1" smtClean="0">
                                  <a:latin typeface="Cambria Math"/>
                                </a:rPr>
                              </m:ctrlPr>
                            </m:sSubPr>
                            <m:e>
                              <m:r>
                                <a:rPr lang="en-US" sz="2400" b="1" i="1" smtClean="0">
                                  <a:latin typeface="Cambria Math"/>
                                </a:rPr>
                                <m:t>𝒓</m:t>
                              </m:r>
                            </m:e>
                            <m:sub>
                              <m:r>
                                <a:rPr lang="en-US" sz="2400" b="1" i="1" smtClean="0">
                                  <a:latin typeface="Cambria Math"/>
                                </a:rPr>
                                <m:t>𝒚</m:t>
                              </m:r>
                            </m:sub>
                          </m:sSub>
                        </m:den>
                      </m:f>
                    </m:oMath>
                  </m:oMathPara>
                </a14:m>
                <a:endParaRPr lang="en-US" sz="24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2106424" y="2348880"/>
                <a:ext cx="593368" cy="892104"/>
              </a:xfrm>
              <a:prstGeom prst="rect">
                <a:avLst/>
              </a:prstGeom>
              <a:blipFill rotWithShape="1">
                <a:blip r:embed="rId3"/>
                <a:stretch>
                  <a:fillRect/>
                </a:stretch>
              </a:blipFill>
              <a:ln w="28575">
                <a:solidFill>
                  <a:schemeClr val="tx1"/>
                </a:solidFill>
              </a:ln>
            </p:spPr>
            <p:txBody>
              <a:bodyPr/>
              <a:lstStyle/>
              <a:p>
                <a:r>
                  <a:rPr lang="en-US">
                    <a:noFill/>
                  </a:rPr>
                  <a:t> </a:t>
                </a:r>
              </a:p>
            </p:txBody>
          </p:sp>
        </mc:Fallback>
      </mc:AlternateContent>
      <p:sp>
        <p:nvSpPr>
          <p:cNvPr id="51"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66</a:t>
            </a:fld>
            <a:endParaRPr lang="en-US" altLang="en-US"/>
          </a:p>
        </p:txBody>
      </p:sp>
    </p:spTree>
    <p:extLst>
      <p:ext uri="{BB962C8B-B14F-4D97-AF65-F5344CB8AC3E}">
        <p14:creationId xmlns:p14="http://schemas.microsoft.com/office/powerpoint/2010/main" val="422015188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Text Box 40"/>
          <p:cNvSpPr txBox="1">
            <a:spLocks noChangeArrowheads="1"/>
          </p:cNvSpPr>
          <p:nvPr/>
        </p:nvSpPr>
        <p:spPr bwMode="auto">
          <a:xfrm>
            <a:off x="611560" y="1812991"/>
            <a:ext cx="6139458"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None/>
            </a:pPr>
            <a:r>
              <a:rPr lang="en-US" altLang="en-US" sz="2200" b="0" dirty="0">
                <a:latin typeface="+mn-lt"/>
              </a:rPr>
              <a:t>Both flanges of beams shall be laterally braced, with a maximum spacing </a:t>
            </a:r>
            <a:r>
              <a:rPr lang="en-US" altLang="en-US" sz="2200" b="0" dirty="0" smtClean="0">
                <a:latin typeface="+mn-lt"/>
              </a:rPr>
              <a:t>of:</a:t>
            </a:r>
            <a:endParaRPr lang="en-US" altLang="en-US" sz="2200" b="0" i="1" dirty="0">
              <a:latin typeface="+mn-lt"/>
            </a:endParaRPr>
          </a:p>
        </p:txBody>
      </p:sp>
      <mc:AlternateContent xmlns:mc="http://schemas.openxmlformats.org/markup-compatibility/2006" xmlns:a14="http://schemas.microsoft.com/office/drawing/2010/main">
        <mc:Choice Requires="a14">
          <p:sp>
            <p:nvSpPr>
              <p:cNvPr id="2" name="TextBox 1"/>
              <p:cNvSpPr txBox="1"/>
              <p:nvPr/>
            </p:nvSpPr>
            <p:spPr>
              <a:xfrm>
                <a:off x="2185092" y="2852936"/>
                <a:ext cx="4269759" cy="1122615"/>
              </a:xfrm>
              <a:prstGeom prst="rect">
                <a:avLst/>
              </a:prstGeom>
              <a:noFill/>
              <a:ln w="28575">
                <a:solidFill>
                  <a:schemeClr val="tx1"/>
                </a:solidFill>
              </a:ln>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sz="3200" b="1" i="1" smtClean="0">
                              <a:latin typeface="Cambria Math"/>
                            </a:rPr>
                          </m:ctrlPr>
                        </m:sSubPr>
                        <m:e>
                          <m:r>
                            <a:rPr lang="en-US" sz="3200" b="1" i="1" smtClean="0">
                              <a:latin typeface="Cambria Math" panose="02040503050406030204" pitchFamily="18" charset="0"/>
                            </a:rPr>
                            <m:t>𝑳</m:t>
                          </m:r>
                        </m:e>
                        <m:sub>
                          <m:r>
                            <a:rPr lang="en-US" sz="3200" b="1" i="1" smtClean="0">
                              <a:latin typeface="Cambria Math" panose="02040503050406030204" pitchFamily="18" charset="0"/>
                            </a:rPr>
                            <m:t>𝒃</m:t>
                          </m:r>
                        </m:sub>
                      </m:sSub>
                      <m:r>
                        <a:rPr lang="en-US" sz="3200" b="1" i="1" smtClean="0">
                          <a:latin typeface="Cambria Math" panose="02040503050406030204" pitchFamily="18" charset="0"/>
                          <a:ea typeface="Cambria Math" panose="02040503050406030204" pitchFamily="18" charset="0"/>
                        </a:rPr>
                        <m:t>≤</m:t>
                      </m:r>
                      <m:r>
                        <a:rPr lang="en-US" sz="3200" b="1" i="1" smtClean="0">
                          <a:latin typeface="Cambria Math" panose="02040503050406030204" pitchFamily="18" charset="0"/>
                          <a:ea typeface="Cambria Math" panose="02040503050406030204" pitchFamily="18" charset="0"/>
                        </a:rPr>
                        <m:t>𝟎</m:t>
                      </m:r>
                      <m:r>
                        <a:rPr lang="en-US" sz="3200" b="1" i="1" smtClean="0">
                          <a:latin typeface="Cambria Math" panose="02040503050406030204" pitchFamily="18" charset="0"/>
                          <a:ea typeface="Cambria Math" panose="02040503050406030204" pitchFamily="18" charset="0"/>
                        </a:rPr>
                        <m:t>.</m:t>
                      </m:r>
                      <m:r>
                        <a:rPr lang="en-US" sz="3200" b="1" i="1" smtClean="0">
                          <a:latin typeface="Cambria Math" panose="02040503050406030204" pitchFamily="18" charset="0"/>
                          <a:ea typeface="Cambria Math" panose="02040503050406030204" pitchFamily="18" charset="0"/>
                        </a:rPr>
                        <m:t>𝟎𝟗𝟓</m:t>
                      </m:r>
                      <m:r>
                        <a:rPr lang="en-US" sz="3200" b="1" i="1" smtClean="0">
                          <a:latin typeface="Cambria Math" panose="02040503050406030204" pitchFamily="18" charset="0"/>
                          <a:ea typeface="Cambria Math" panose="02040503050406030204" pitchFamily="18" charset="0"/>
                        </a:rPr>
                        <m:t> </m:t>
                      </m:r>
                      <m:d>
                        <m:dPr>
                          <m:ctrlPr>
                            <a:rPr lang="en-US" sz="3200" b="1" i="1" smtClean="0">
                              <a:latin typeface="Cambria Math"/>
                              <a:ea typeface="Cambria Math" panose="02040503050406030204" pitchFamily="18" charset="0"/>
                            </a:rPr>
                          </m:ctrlPr>
                        </m:dPr>
                        <m:e>
                          <m:f>
                            <m:fPr>
                              <m:ctrlPr>
                                <a:rPr lang="en-US" sz="3200" b="1" i="1" smtClean="0">
                                  <a:latin typeface="Cambria Math"/>
                                  <a:ea typeface="Cambria Math" panose="02040503050406030204" pitchFamily="18" charset="0"/>
                                </a:rPr>
                              </m:ctrlPr>
                            </m:fPr>
                            <m:num>
                              <m:r>
                                <a:rPr lang="en-US" sz="3200" b="1" i="1" smtClean="0">
                                  <a:latin typeface="Cambria Math" panose="02040503050406030204" pitchFamily="18" charset="0"/>
                                  <a:ea typeface="Cambria Math" panose="02040503050406030204" pitchFamily="18" charset="0"/>
                                </a:rPr>
                                <m:t>𝑬</m:t>
                              </m:r>
                            </m:num>
                            <m:den>
                              <m:sSub>
                                <m:sSubPr>
                                  <m:ctrlPr>
                                    <a:rPr lang="en-US" sz="3200" b="1" i="1" smtClean="0">
                                      <a:latin typeface="Cambria Math"/>
                                      <a:ea typeface="Cambria Math" panose="02040503050406030204" pitchFamily="18" charset="0"/>
                                    </a:rPr>
                                  </m:ctrlPr>
                                </m:sSubPr>
                                <m:e>
                                  <m:r>
                                    <a:rPr lang="en-US" sz="3200" b="1" i="1" smtClean="0">
                                      <a:latin typeface="Cambria Math" panose="02040503050406030204" pitchFamily="18" charset="0"/>
                                      <a:ea typeface="Cambria Math" panose="02040503050406030204" pitchFamily="18" charset="0"/>
                                    </a:rPr>
                                    <m:t>𝑹</m:t>
                                  </m:r>
                                </m:e>
                                <m:sub>
                                  <m:r>
                                    <a:rPr lang="en-US" sz="3200" b="1" i="1" smtClean="0">
                                      <a:latin typeface="Cambria Math" panose="02040503050406030204" pitchFamily="18" charset="0"/>
                                      <a:ea typeface="Cambria Math" panose="02040503050406030204" pitchFamily="18" charset="0"/>
                                    </a:rPr>
                                    <m:t>𝒚</m:t>
                                  </m:r>
                                </m:sub>
                              </m:sSub>
                              <m:sSub>
                                <m:sSubPr>
                                  <m:ctrlPr>
                                    <a:rPr lang="en-US" sz="3200" b="1" i="1" smtClean="0">
                                      <a:latin typeface="Cambria Math"/>
                                      <a:ea typeface="Cambria Math" panose="02040503050406030204" pitchFamily="18" charset="0"/>
                                    </a:rPr>
                                  </m:ctrlPr>
                                </m:sSubPr>
                                <m:e>
                                  <m:r>
                                    <a:rPr lang="en-US" sz="3200" b="1" i="1" smtClean="0">
                                      <a:latin typeface="Cambria Math" panose="02040503050406030204" pitchFamily="18" charset="0"/>
                                      <a:ea typeface="Cambria Math" panose="02040503050406030204" pitchFamily="18" charset="0"/>
                                    </a:rPr>
                                    <m:t>𝑭</m:t>
                                  </m:r>
                                </m:e>
                                <m:sub>
                                  <m:r>
                                    <a:rPr lang="en-US" sz="3200" b="1" i="1" smtClean="0">
                                      <a:latin typeface="Cambria Math" panose="02040503050406030204" pitchFamily="18" charset="0"/>
                                      <a:ea typeface="Cambria Math" panose="02040503050406030204" pitchFamily="18" charset="0"/>
                                    </a:rPr>
                                    <m:t>𝒚</m:t>
                                  </m:r>
                                </m:sub>
                              </m:sSub>
                            </m:den>
                          </m:f>
                        </m:e>
                      </m:d>
                      <m:sSub>
                        <m:sSubPr>
                          <m:ctrlPr>
                            <a:rPr lang="en-US" sz="3200" b="1" i="1" smtClean="0">
                              <a:latin typeface="Cambria Math"/>
                              <a:ea typeface="Cambria Math" panose="02040503050406030204" pitchFamily="18" charset="0"/>
                            </a:rPr>
                          </m:ctrlPr>
                        </m:sSubPr>
                        <m:e>
                          <m:r>
                            <a:rPr lang="en-US" sz="3200" b="1" i="1" smtClean="0">
                              <a:latin typeface="Cambria Math" panose="02040503050406030204" pitchFamily="18" charset="0"/>
                              <a:ea typeface="Cambria Math" panose="02040503050406030204" pitchFamily="18" charset="0"/>
                            </a:rPr>
                            <m:t>𝒓</m:t>
                          </m:r>
                        </m:e>
                        <m:sub>
                          <m:r>
                            <a:rPr lang="en-US" sz="3200" b="1" i="1" smtClean="0">
                              <a:latin typeface="Cambria Math" panose="02040503050406030204" pitchFamily="18" charset="0"/>
                              <a:ea typeface="Cambria Math" panose="02040503050406030204" pitchFamily="18" charset="0"/>
                            </a:rPr>
                            <m:t>𝒚</m:t>
                          </m:r>
                        </m:sub>
                      </m:sSub>
                    </m:oMath>
                  </m:oMathPara>
                </a14:m>
                <a:endParaRPr lang="en-US" sz="3200" b="1" dirty="0"/>
              </a:p>
            </p:txBody>
          </p:sp>
        </mc:Choice>
        <mc:Fallback xmlns="">
          <p:sp>
            <p:nvSpPr>
              <p:cNvPr id="2" name="TextBox 1"/>
              <p:cNvSpPr txBox="1">
                <a:spLocks noRot="1" noChangeAspect="1" noMove="1" noResize="1" noEditPoints="1" noAdjustHandles="1" noChangeArrowheads="1" noChangeShapeType="1" noTextEdit="1"/>
              </p:cNvSpPr>
              <p:nvPr/>
            </p:nvSpPr>
            <p:spPr>
              <a:xfrm>
                <a:off x="2185092" y="2852936"/>
                <a:ext cx="4269759" cy="1122615"/>
              </a:xfrm>
              <a:prstGeom prst="rect">
                <a:avLst/>
              </a:prstGeom>
              <a:blipFill rotWithShape="1">
                <a:blip r:embed="rId3"/>
                <a:stretch>
                  <a:fillRect/>
                </a:stretch>
              </a:blipFill>
              <a:ln w="28575">
                <a:solidFill>
                  <a:schemeClr val="tx1"/>
                </a:solidFill>
              </a:ln>
            </p:spPr>
            <p:txBody>
              <a:bodyPr/>
              <a:lstStyle/>
              <a:p>
                <a:r>
                  <a:rPr lang="en-US">
                    <a:noFill/>
                  </a:rPr>
                  <a:t> </a:t>
                </a:r>
              </a:p>
            </p:txBody>
          </p:sp>
        </mc:Fallback>
      </mc:AlternateContent>
      <p:sp>
        <p:nvSpPr>
          <p:cNvPr id="5" name="Text Placeholder 4"/>
          <p:cNvSpPr>
            <a:spLocks noGrp="1"/>
          </p:cNvSpPr>
          <p:nvPr>
            <p:ph type="body" sz="quarter" idx="38"/>
          </p:nvPr>
        </p:nvSpPr>
        <p:spPr/>
        <p:txBody>
          <a:bodyPr/>
          <a:lstStyle/>
          <a:p>
            <a:r>
              <a:rPr lang="en-US" dirty="0" smtClean="0"/>
              <a:t>Members</a:t>
            </a:r>
            <a:endParaRPr lang="en-US" dirty="0"/>
          </a:p>
        </p:txBody>
      </p:sp>
      <p:sp>
        <p:nvSpPr>
          <p:cNvPr id="6" name="Text Placeholder 5"/>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10"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F5.5a.	Basic Requirements</a:t>
            </a:r>
          </a:p>
        </p:txBody>
      </p:sp>
      <p:sp>
        <p:nvSpPr>
          <p:cNvPr id="11"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67</a:t>
            </a:fld>
            <a:endParaRPr lang="en-US" altLang="en-US"/>
          </a:p>
        </p:txBody>
      </p:sp>
    </p:spTree>
    <p:extLst>
      <p:ext uri="{BB962C8B-B14F-4D97-AF65-F5344CB8AC3E}">
        <p14:creationId xmlns:p14="http://schemas.microsoft.com/office/powerpoint/2010/main" val="80123871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Text Box 2"/>
          <p:cNvSpPr txBox="1">
            <a:spLocks noChangeArrowheads="1"/>
          </p:cNvSpPr>
          <p:nvPr/>
        </p:nvSpPr>
        <p:spPr bwMode="auto">
          <a:xfrm>
            <a:off x="683568" y="1928366"/>
            <a:ext cx="25202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4488" indent="-344488">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400" b="0" i="1" dirty="0">
                <a:solidFill>
                  <a:schemeClr val="tx2"/>
                </a:solidFill>
                <a:latin typeface="+mn-lt"/>
              </a:rPr>
              <a:t>Shear Strength</a:t>
            </a:r>
          </a:p>
        </p:txBody>
      </p:sp>
      <p:sp>
        <p:nvSpPr>
          <p:cNvPr id="2" name="Text Placeholder 1"/>
          <p:cNvSpPr>
            <a:spLocks noGrp="1"/>
          </p:cNvSpPr>
          <p:nvPr>
            <p:ph type="body" sz="quarter" idx="38"/>
          </p:nvPr>
        </p:nvSpPr>
        <p:spPr/>
        <p:txBody>
          <a:bodyPr/>
          <a:lstStyle/>
          <a:p>
            <a:r>
              <a:rPr lang="en-US" dirty="0" smtClean="0"/>
              <a:t>Members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8"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F5.5b </a:t>
            </a:r>
            <a:r>
              <a:rPr lang="en-US" altLang="en-US" sz="2200" b="1" u="sng" dirty="0" smtClean="0"/>
              <a:t> Webs</a:t>
            </a:r>
            <a:endParaRPr lang="en-US" altLang="en-US" sz="2200" b="1" u="sng" dirty="0"/>
          </a:p>
        </p:txBody>
      </p:sp>
      <mc:AlternateContent xmlns:mc="http://schemas.openxmlformats.org/markup-compatibility/2006" xmlns:a14="http://schemas.microsoft.com/office/drawing/2010/main">
        <mc:Choice Requires="a14">
          <p:sp>
            <p:nvSpPr>
              <p:cNvPr id="10" name="TextBox 9"/>
              <p:cNvSpPr txBox="1"/>
              <p:nvPr/>
            </p:nvSpPr>
            <p:spPr>
              <a:xfrm>
                <a:off x="3434392" y="3987070"/>
                <a:ext cx="5048177" cy="160217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unc>
                        <m:funcPr>
                          <m:ctrlPr>
                            <a:rPr lang="en-US" sz="2600" b="1" i="1" smtClean="0">
                              <a:latin typeface="Cambria Math"/>
                            </a:rPr>
                          </m:ctrlPr>
                        </m:funcPr>
                        <m:fName>
                          <m:sSup>
                            <m:sSupPr>
                              <m:ctrlPr>
                                <a:rPr lang="en-US" sz="2600" b="1" i="1" smtClean="0">
                                  <a:latin typeface="Cambria Math"/>
                                </a:rPr>
                              </m:ctrlPr>
                            </m:sSupPr>
                            <m:e>
                              <m:r>
                                <a:rPr lang="en-US" sz="2600" b="1" i="0" smtClean="0">
                                  <a:latin typeface="Cambria Math"/>
                                </a:rPr>
                                <m:t>𝐭𝐚𝐧</m:t>
                              </m:r>
                            </m:e>
                            <m:sup>
                              <m:r>
                                <a:rPr lang="en-US" sz="2600" b="1" i="1" smtClean="0">
                                  <a:latin typeface="Cambria Math"/>
                                </a:rPr>
                                <m:t>𝟒</m:t>
                              </m:r>
                            </m:sup>
                          </m:sSup>
                        </m:fName>
                        <m:e>
                          <m:r>
                            <a:rPr lang="en-US" sz="2600" b="1" i="1" smtClean="0">
                              <a:latin typeface="Cambria Math"/>
                              <a:ea typeface="Cambria Math"/>
                            </a:rPr>
                            <m:t>𝜶</m:t>
                          </m:r>
                        </m:e>
                      </m:func>
                      <m:r>
                        <a:rPr lang="en-US" sz="2600" b="1" i="1" smtClean="0">
                          <a:latin typeface="Cambria Math"/>
                        </a:rPr>
                        <m:t>= </m:t>
                      </m:r>
                      <m:f>
                        <m:fPr>
                          <m:ctrlPr>
                            <a:rPr lang="en-US" sz="2600" b="1" i="1" smtClean="0">
                              <a:latin typeface="Cambria Math"/>
                            </a:rPr>
                          </m:ctrlPr>
                        </m:fPr>
                        <m:num>
                          <m:r>
                            <a:rPr lang="en-US" sz="2600" b="1" i="1" smtClean="0">
                              <a:latin typeface="Cambria Math"/>
                            </a:rPr>
                            <m:t>𝟏</m:t>
                          </m:r>
                          <m:r>
                            <a:rPr lang="en-US" sz="2600" b="1" i="1" smtClean="0">
                              <a:latin typeface="Cambria Math"/>
                            </a:rPr>
                            <m:t>+</m:t>
                          </m:r>
                          <m:f>
                            <m:fPr>
                              <m:ctrlPr>
                                <a:rPr lang="en-US" sz="2600" b="1" i="1" smtClean="0">
                                  <a:latin typeface="Cambria Math"/>
                                </a:rPr>
                              </m:ctrlPr>
                            </m:fPr>
                            <m:num>
                              <m:sSub>
                                <m:sSubPr>
                                  <m:ctrlPr>
                                    <a:rPr lang="en-US" sz="2600" b="1" i="1" smtClean="0">
                                      <a:latin typeface="Cambria Math"/>
                                    </a:rPr>
                                  </m:ctrlPr>
                                </m:sSubPr>
                                <m:e>
                                  <m:r>
                                    <a:rPr lang="en-US" sz="2600" b="1" i="1" smtClean="0">
                                      <a:latin typeface="Cambria Math"/>
                                    </a:rPr>
                                    <m:t>𝒕</m:t>
                                  </m:r>
                                </m:e>
                                <m:sub>
                                  <m:r>
                                    <a:rPr lang="en-US" sz="2600" b="1" i="1" smtClean="0">
                                      <a:latin typeface="Cambria Math"/>
                                    </a:rPr>
                                    <m:t>𝒘</m:t>
                                  </m:r>
                                </m:sub>
                              </m:sSub>
                              <m:r>
                                <a:rPr lang="en-US" sz="2600" b="1" i="1" smtClean="0">
                                  <a:latin typeface="Cambria Math"/>
                                </a:rPr>
                                <m:t>𝑳</m:t>
                              </m:r>
                            </m:num>
                            <m:den>
                              <m:r>
                                <a:rPr lang="en-US" sz="2600" b="1" i="1" smtClean="0">
                                  <a:latin typeface="Cambria Math"/>
                                </a:rPr>
                                <m:t>𝟐</m:t>
                              </m:r>
                              <m:sSub>
                                <m:sSubPr>
                                  <m:ctrlPr>
                                    <a:rPr lang="en-US" sz="2600" b="1" i="1" smtClean="0">
                                      <a:latin typeface="Cambria Math"/>
                                    </a:rPr>
                                  </m:ctrlPr>
                                </m:sSubPr>
                                <m:e>
                                  <m:r>
                                    <a:rPr lang="en-US" sz="2600" b="1" i="1" smtClean="0">
                                      <a:latin typeface="Cambria Math"/>
                                    </a:rPr>
                                    <m:t>𝑨</m:t>
                                  </m:r>
                                </m:e>
                                <m:sub>
                                  <m:r>
                                    <a:rPr lang="en-US" sz="2600" b="1" i="1" smtClean="0">
                                      <a:latin typeface="Cambria Math"/>
                                    </a:rPr>
                                    <m:t>𝒄</m:t>
                                  </m:r>
                                </m:sub>
                              </m:sSub>
                            </m:den>
                          </m:f>
                        </m:num>
                        <m:den>
                          <m:r>
                            <a:rPr lang="en-US" sz="2600" b="1" i="1" smtClean="0">
                              <a:latin typeface="Cambria Math"/>
                            </a:rPr>
                            <m:t>𝟏</m:t>
                          </m:r>
                          <m:r>
                            <a:rPr lang="en-US" sz="2600" b="1" i="1" smtClean="0">
                              <a:latin typeface="Cambria Math"/>
                            </a:rPr>
                            <m:t>+</m:t>
                          </m:r>
                          <m:sSub>
                            <m:sSubPr>
                              <m:ctrlPr>
                                <a:rPr lang="en-US" sz="2600" b="1" i="1" smtClean="0">
                                  <a:latin typeface="Cambria Math"/>
                                </a:rPr>
                              </m:ctrlPr>
                            </m:sSubPr>
                            <m:e>
                              <m:r>
                                <a:rPr lang="en-US" sz="2600" b="1" i="1" smtClean="0">
                                  <a:latin typeface="Cambria Math"/>
                                </a:rPr>
                                <m:t>𝒕</m:t>
                              </m:r>
                            </m:e>
                            <m:sub>
                              <m:r>
                                <a:rPr lang="en-US" sz="2600" b="1" i="1" smtClean="0">
                                  <a:latin typeface="Cambria Math"/>
                                </a:rPr>
                                <m:t>𝒘</m:t>
                              </m:r>
                            </m:sub>
                          </m:sSub>
                          <m:r>
                            <a:rPr lang="en-US" sz="2600" b="1" i="1" smtClean="0">
                              <a:latin typeface="Cambria Math"/>
                            </a:rPr>
                            <m:t>𝒉</m:t>
                          </m:r>
                          <m:d>
                            <m:dPr>
                              <m:begChr m:val="["/>
                              <m:endChr m:val="]"/>
                              <m:ctrlPr>
                                <a:rPr lang="en-US" sz="2600" b="1" i="1" smtClean="0">
                                  <a:latin typeface="Cambria Math"/>
                                </a:rPr>
                              </m:ctrlPr>
                            </m:dPr>
                            <m:e>
                              <m:f>
                                <m:fPr>
                                  <m:ctrlPr>
                                    <a:rPr lang="en-US" sz="2600" b="1" i="1" smtClean="0">
                                      <a:latin typeface="Cambria Math"/>
                                    </a:rPr>
                                  </m:ctrlPr>
                                </m:fPr>
                                <m:num>
                                  <m:r>
                                    <a:rPr lang="en-US" sz="2600" b="1" i="1" smtClean="0">
                                      <a:latin typeface="Cambria Math"/>
                                    </a:rPr>
                                    <m:t>𝟏</m:t>
                                  </m:r>
                                </m:num>
                                <m:den>
                                  <m:sSub>
                                    <m:sSubPr>
                                      <m:ctrlPr>
                                        <a:rPr lang="en-US" sz="2600" b="1" i="1" smtClean="0">
                                          <a:latin typeface="Cambria Math"/>
                                        </a:rPr>
                                      </m:ctrlPr>
                                    </m:sSubPr>
                                    <m:e>
                                      <m:r>
                                        <a:rPr lang="en-US" sz="2600" b="1" i="1" smtClean="0">
                                          <a:latin typeface="Cambria Math"/>
                                        </a:rPr>
                                        <m:t>𝑨</m:t>
                                      </m:r>
                                    </m:e>
                                    <m:sub>
                                      <m:r>
                                        <a:rPr lang="en-US" sz="2600" b="1" i="1" smtClean="0">
                                          <a:latin typeface="Cambria Math"/>
                                        </a:rPr>
                                        <m:t>𝒃</m:t>
                                      </m:r>
                                    </m:sub>
                                  </m:sSub>
                                </m:den>
                              </m:f>
                              <m:r>
                                <a:rPr lang="en-US" sz="2600" b="1" i="1" smtClean="0">
                                  <a:latin typeface="Cambria Math"/>
                                </a:rPr>
                                <m:t>+</m:t>
                              </m:r>
                              <m:f>
                                <m:fPr>
                                  <m:ctrlPr>
                                    <a:rPr lang="en-US" sz="2600" b="1" i="1" smtClean="0">
                                      <a:latin typeface="Cambria Math"/>
                                    </a:rPr>
                                  </m:ctrlPr>
                                </m:fPr>
                                <m:num>
                                  <m:sSup>
                                    <m:sSupPr>
                                      <m:ctrlPr>
                                        <a:rPr lang="en-US" sz="2600" b="1" i="1" smtClean="0">
                                          <a:latin typeface="Cambria Math"/>
                                        </a:rPr>
                                      </m:ctrlPr>
                                    </m:sSupPr>
                                    <m:e>
                                      <m:r>
                                        <a:rPr lang="en-US" sz="2600" b="1" i="1" smtClean="0">
                                          <a:latin typeface="Cambria Math"/>
                                        </a:rPr>
                                        <m:t>𝒉</m:t>
                                      </m:r>
                                    </m:e>
                                    <m:sup>
                                      <m:r>
                                        <a:rPr lang="en-US" sz="2600" b="1" i="1" smtClean="0">
                                          <a:latin typeface="Cambria Math"/>
                                        </a:rPr>
                                        <m:t>𝟑</m:t>
                                      </m:r>
                                    </m:sup>
                                  </m:sSup>
                                </m:num>
                                <m:den>
                                  <m:r>
                                    <a:rPr lang="en-US" sz="2600" b="1" i="1" smtClean="0">
                                      <a:latin typeface="Cambria Math"/>
                                    </a:rPr>
                                    <m:t>𝟑𝟔𝟎</m:t>
                                  </m:r>
                                  <m:sSub>
                                    <m:sSubPr>
                                      <m:ctrlPr>
                                        <a:rPr lang="en-US" sz="2600" b="1" i="1" smtClean="0">
                                          <a:latin typeface="Cambria Math"/>
                                        </a:rPr>
                                      </m:ctrlPr>
                                    </m:sSubPr>
                                    <m:e>
                                      <m:r>
                                        <a:rPr lang="en-US" sz="2600" b="1" i="1" smtClean="0">
                                          <a:latin typeface="Cambria Math"/>
                                        </a:rPr>
                                        <m:t>𝑰</m:t>
                                      </m:r>
                                    </m:e>
                                    <m:sub>
                                      <m:r>
                                        <a:rPr lang="en-US" sz="2600" b="1" i="1" smtClean="0">
                                          <a:latin typeface="Cambria Math"/>
                                        </a:rPr>
                                        <m:t>𝒄</m:t>
                                      </m:r>
                                    </m:sub>
                                  </m:sSub>
                                  <m:r>
                                    <a:rPr lang="en-US" sz="2600" b="1" i="1" smtClean="0">
                                      <a:latin typeface="Cambria Math"/>
                                    </a:rPr>
                                    <m:t>𝑳</m:t>
                                  </m:r>
                                </m:den>
                              </m:f>
                            </m:e>
                          </m:d>
                        </m:den>
                      </m:f>
                    </m:oMath>
                  </m:oMathPara>
                </a14:m>
                <a:endParaRPr lang="en-US" sz="2600" b="1" dirty="0"/>
              </a:p>
            </p:txBody>
          </p:sp>
        </mc:Choice>
        <mc:Fallback xmlns="">
          <p:sp>
            <p:nvSpPr>
              <p:cNvPr id="10" name="TextBox 9"/>
              <p:cNvSpPr txBox="1">
                <a:spLocks noRot="1" noChangeAspect="1" noMove="1" noResize="1" noEditPoints="1" noAdjustHandles="1" noChangeArrowheads="1" noChangeShapeType="1" noTextEdit="1"/>
              </p:cNvSpPr>
              <p:nvPr/>
            </p:nvSpPr>
            <p:spPr>
              <a:xfrm>
                <a:off x="3434392" y="3987070"/>
                <a:ext cx="5048177" cy="1602170"/>
              </a:xfrm>
              <a:prstGeom prst="rect">
                <a:avLst/>
              </a:prstGeom>
              <a:blipFill rotWithShape="1">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3422073" y="2708920"/>
                <a:ext cx="1467389" cy="492443"/>
              </a:xfrm>
              <a:prstGeom prst="rect">
                <a:avLst/>
              </a:prstGeom>
              <a:noFill/>
            </p:spPr>
            <p:txBody>
              <a:bodyPr wrap="none" rtlCol="0">
                <a:spAutoFit/>
              </a:bodyPr>
              <a:lstStyle>
                <a:defPPr>
                  <a:defRPr lang="fr-FR"/>
                </a:defPPr>
                <a:lvl1pPr>
                  <a:defRPr sz="2200" b="1" i="1">
                    <a:latin typeface="Cambria Math"/>
                  </a:defRPr>
                </a:lvl1pPr>
              </a:lstStyle>
              <a:p>
                <a:pPr/>
                <a14:m>
                  <m:oMathPara xmlns:m="http://schemas.openxmlformats.org/officeDocument/2006/math">
                    <m:oMathParaPr>
                      <m:jc m:val="centerGroup"/>
                    </m:oMathParaPr>
                    <m:oMath xmlns:m="http://schemas.openxmlformats.org/officeDocument/2006/math">
                      <m:r>
                        <a:rPr lang="en-US" sz="2600" b="1" i="1">
                          <a:latin typeface="Cambria Math"/>
                        </a:rPr>
                        <m:t>𝝓</m:t>
                      </m:r>
                      <m:r>
                        <a:rPr lang="en-US" sz="2600" b="1">
                          <a:latin typeface="Cambria Math"/>
                        </a:rPr>
                        <m:t>=</m:t>
                      </m:r>
                      <m:r>
                        <a:rPr lang="en-US" sz="2600" b="1" i="1">
                          <a:latin typeface="Cambria Math"/>
                        </a:rPr>
                        <m:t>𝟎</m:t>
                      </m:r>
                      <m:r>
                        <a:rPr lang="en-US" sz="2600" b="1">
                          <a:latin typeface="Cambria Math"/>
                        </a:rPr>
                        <m:t>.</m:t>
                      </m:r>
                      <m:r>
                        <a:rPr lang="en-US" sz="2600" b="1" i="1">
                          <a:latin typeface="Cambria Math"/>
                        </a:rPr>
                        <m:t>𝟗</m:t>
                      </m:r>
                    </m:oMath>
                  </m:oMathPara>
                </a14:m>
                <a:endParaRPr lang="en-US" sz="2600" dirty="0"/>
              </a:p>
            </p:txBody>
          </p:sp>
        </mc:Choice>
        <mc:Fallback xmlns="">
          <p:sp>
            <p:nvSpPr>
              <p:cNvPr id="5" name="TextBox 4"/>
              <p:cNvSpPr txBox="1">
                <a:spLocks noRot="1" noChangeAspect="1" noMove="1" noResize="1" noEditPoints="1" noAdjustHandles="1" noChangeArrowheads="1" noChangeShapeType="1" noTextEdit="1"/>
              </p:cNvSpPr>
              <p:nvPr/>
            </p:nvSpPr>
            <p:spPr>
              <a:xfrm>
                <a:off x="3422073" y="2708920"/>
                <a:ext cx="1467389" cy="492443"/>
              </a:xfrm>
              <a:prstGeom prst="rect">
                <a:avLst/>
              </a:prstGeom>
              <a:blipFill rotWithShape="1">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p:cNvSpPr txBox="1"/>
              <p:nvPr/>
            </p:nvSpPr>
            <p:spPr>
              <a:xfrm>
                <a:off x="5700109" y="2739697"/>
                <a:ext cx="1677382" cy="49244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l-GR" sz="2600" b="1" i="0" smtClean="0">
                          <a:latin typeface="Cambria Math"/>
                          <a:ea typeface="Cambria Math"/>
                        </a:rPr>
                        <m:t>𝛀</m:t>
                      </m:r>
                      <m:r>
                        <a:rPr lang="en-US" sz="2600" b="1" i="0" smtClean="0">
                          <a:latin typeface="Cambria Math"/>
                          <a:ea typeface="Cambria Math"/>
                        </a:rPr>
                        <m:t>=</m:t>
                      </m:r>
                      <m:r>
                        <a:rPr lang="en-US" sz="2600" b="1" i="0" smtClean="0">
                          <a:latin typeface="Cambria Math"/>
                          <a:ea typeface="Cambria Math"/>
                        </a:rPr>
                        <m:t>𝟏</m:t>
                      </m:r>
                      <m:r>
                        <a:rPr lang="en-US" sz="2600" b="1" i="0" smtClean="0">
                          <a:latin typeface="Cambria Math"/>
                          <a:ea typeface="Cambria Math"/>
                        </a:rPr>
                        <m:t>.</m:t>
                      </m:r>
                      <m:r>
                        <a:rPr lang="en-US" sz="2600" b="1" i="0" smtClean="0">
                          <a:latin typeface="Cambria Math"/>
                          <a:ea typeface="Cambria Math"/>
                        </a:rPr>
                        <m:t>𝟔𝟕</m:t>
                      </m:r>
                    </m:oMath>
                  </m:oMathPara>
                </a14:m>
                <a:endParaRPr lang="en-US" sz="2600" b="1" dirty="0"/>
              </a:p>
            </p:txBody>
          </p:sp>
        </mc:Choice>
        <mc:Fallback xmlns="">
          <p:sp>
            <p:nvSpPr>
              <p:cNvPr id="6" name="TextBox 5"/>
              <p:cNvSpPr txBox="1">
                <a:spLocks noRot="1" noChangeAspect="1" noMove="1" noResize="1" noEditPoints="1" noAdjustHandles="1" noChangeArrowheads="1" noChangeShapeType="1" noTextEdit="1"/>
              </p:cNvSpPr>
              <p:nvPr/>
            </p:nvSpPr>
            <p:spPr>
              <a:xfrm>
                <a:off x="5700109" y="2739697"/>
                <a:ext cx="1677382" cy="492443"/>
              </a:xfrm>
              <a:prstGeom prst="rect">
                <a:avLst/>
              </a:prstGeom>
              <a:blipFill rotWithShape="1">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p:cNvSpPr txBox="1"/>
              <p:nvPr/>
            </p:nvSpPr>
            <p:spPr>
              <a:xfrm>
                <a:off x="3422073" y="1896946"/>
                <a:ext cx="4175759" cy="530273"/>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600" b="1" i="1" smtClean="0">
                              <a:latin typeface="Cambria Math"/>
                            </a:rPr>
                          </m:ctrlPr>
                        </m:sSubPr>
                        <m:e>
                          <m:r>
                            <a:rPr lang="en-US" sz="2600" b="1" i="1" smtClean="0">
                              <a:latin typeface="Cambria Math"/>
                            </a:rPr>
                            <m:t>𝑽</m:t>
                          </m:r>
                        </m:e>
                        <m:sub>
                          <m:r>
                            <a:rPr lang="en-US" sz="2600" b="1" i="1" smtClean="0">
                              <a:latin typeface="Cambria Math"/>
                            </a:rPr>
                            <m:t>𝒏</m:t>
                          </m:r>
                        </m:sub>
                      </m:sSub>
                      <m:r>
                        <a:rPr lang="en-US" sz="2600" b="1" i="1" smtClean="0">
                          <a:latin typeface="Cambria Math"/>
                        </a:rPr>
                        <m:t>=</m:t>
                      </m:r>
                      <m:r>
                        <a:rPr lang="en-US" sz="2600" b="1" i="1" smtClean="0">
                          <a:latin typeface="Cambria Math"/>
                        </a:rPr>
                        <m:t>𝟎</m:t>
                      </m:r>
                      <m:r>
                        <a:rPr lang="en-US" sz="2600" b="1" i="1" smtClean="0">
                          <a:latin typeface="Cambria Math"/>
                        </a:rPr>
                        <m:t>.</m:t>
                      </m:r>
                      <m:r>
                        <a:rPr lang="en-US" sz="2600" b="1" i="1" smtClean="0">
                          <a:latin typeface="Cambria Math"/>
                        </a:rPr>
                        <m:t>𝟒𝟐</m:t>
                      </m:r>
                      <m:sSub>
                        <m:sSubPr>
                          <m:ctrlPr>
                            <a:rPr lang="en-US" sz="2600" b="1" i="1" smtClean="0">
                              <a:latin typeface="Cambria Math"/>
                            </a:rPr>
                          </m:ctrlPr>
                        </m:sSubPr>
                        <m:e>
                          <m:r>
                            <a:rPr lang="en-US" sz="2600" b="1" i="1" smtClean="0">
                              <a:latin typeface="Cambria Math"/>
                            </a:rPr>
                            <m:t>𝑭</m:t>
                          </m:r>
                        </m:e>
                        <m:sub>
                          <m:r>
                            <a:rPr lang="en-US" sz="2600" b="1" i="1" smtClean="0">
                              <a:latin typeface="Cambria Math"/>
                            </a:rPr>
                            <m:t>𝒚</m:t>
                          </m:r>
                        </m:sub>
                      </m:sSub>
                      <m:sSub>
                        <m:sSubPr>
                          <m:ctrlPr>
                            <a:rPr lang="en-US" sz="2600" b="1" i="1" smtClean="0">
                              <a:latin typeface="Cambria Math"/>
                            </a:rPr>
                          </m:ctrlPr>
                        </m:sSubPr>
                        <m:e>
                          <m:r>
                            <a:rPr lang="en-US" sz="2600" b="1" i="1" smtClean="0">
                              <a:latin typeface="Cambria Math"/>
                            </a:rPr>
                            <m:t>𝒕</m:t>
                          </m:r>
                        </m:e>
                        <m:sub>
                          <m:r>
                            <a:rPr lang="en-US" sz="2600" b="1" i="1" smtClean="0">
                              <a:latin typeface="Cambria Math"/>
                            </a:rPr>
                            <m:t>𝒘</m:t>
                          </m:r>
                        </m:sub>
                      </m:sSub>
                      <m:sSub>
                        <m:sSubPr>
                          <m:ctrlPr>
                            <a:rPr lang="en-US" sz="2600" b="1" i="1" smtClean="0">
                              <a:latin typeface="Cambria Math"/>
                            </a:rPr>
                          </m:ctrlPr>
                        </m:sSubPr>
                        <m:e>
                          <m:r>
                            <a:rPr lang="en-US" sz="2600" b="1" i="1" smtClean="0">
                              <a:latin typeface="Cambria Math"/>
                            </a:rPr>
                            <m:t>𝑳</m:t>
                          </m:r>
                        </m:e>
                        <m:sub>
                          <m:r>
                            <a:rPr lang="en-US" sz="2600" b="1" i="1" smtClean="0">
                              <a:latin typeface="Cambria Math"/>
                            </a:rPr>
                            <m:t>𝒄𝒇</m:t>
                          </m:r>
                        </m:sub>
                      </m:sSub>
                      <m:r>
                        <a:rPr lang="en-US" sz="2600" b="1" i="0" smtClean="0">
                          <a:latin typeface="Cambria Math"/>
                        </a:rPr>
                        <m:t>𝐬𝐢𝐧</m:t>
                      </m:r>
                      <m:r>
                        <a:rPr lang="en-US" sz="2600" b="1" i="1" smtClean="0">
                          <a:latin typeface="Cambria Math"/>
                        </a:rPr>
                        <m:t>⁡(</m:t>
                      </m:r>
                      <m:r>
                        <a:rPr lang="en-US" sz="2600" b="1" i="1" smtClean="0">
                          <a:latin typeface="Cambria Math"/>
                        </a:rPr>
                        <m:t>𝟐</m:t>
                      </m:r>
                      <m:r>
                        <a:rPr lang="en-US" sz="2600" b="1" i="1" smtClean="0">
                          <a:latin typeface="Cambria Math"/>
                          <a:ea typeface="Cambria Math"/>
                        </a:rPr>
                        <m:t>𝜶</m:t>
                      </m:r>
                      <m:r>
                        <a:rPr lang="en-US" sz="2600" b="1" i="1" smtClean="0">
                          <a:latin typeface="Cambria Math"/>
                          <a:ea typeface="Cambria Math"/>
                        </a:rPr>
                        <m:t>)</m:t>
                      </m:r>
                    </m:oMath>
                  </m:oMathPara>
                </a14:m>
                <a:endParaRPr lang="en-US" sz="2600" b="1" dirty="0"/>
              </a:p>
            </p:txBody>
          </p:sp>
        </mc:Choice>
        <mc:Fallback xmlns="">
          <p:sp>
            <p:nvSpPr>
              <p:cNvPr id="7" name="TextBox 6"/>
              <p:cNvSpPr txBox="1">
                <a:spLocks noRot="1" noChangeAspect="1" noMove="1" noResize="1" noEditPoints="1" noAdjustHandles="1" noChangeArrowheads="1" noChangeShapeType="1" noTextEdit="1"/>
              </p:cNvSpPr>
              <p:nvPr/>
            </p:nvSpPr>
            <p:spPr>
              <a:xfrm>
                <a:off x="3422073" y="1896946"/>
                <a:ext cx="4175759" cy="530273"/>
              </a:xfrm>
              <a:prstGeom prst="rect">
                <a:avLst/>
              </a:prstGeom>
              <a:blipFill rotWithShape="1">
                <a:blip r:embed="rId6"/>
                <a:stretch>
                  <a:fillRect/>
                </a:stretch>
              </a:blipFill>
            </p:spPr>
            <p:txBody>
              <a:bodyPr/>
              <a:lstStyle/>
              <a:p>
                <a:r>
                  <a:rPr lang="en-US">
                    <a:noFill/>
                  </a:rPr>
                  <a:t> </a:t>
                </a:r>
              </a:p>
            </p:txBody>
          </p:sp>
        </mc:Fallback>
      </mc:AlternateContent>
      <p:sp>
        <p:nvSpPr>
          <p:cNvPr id="14"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68</a:t>
            </a:fld>
            <a:endParaRPr lang="en-US" altLang="en-US"/>
          </a:p>
        </p:txBody>
      </p:sp>
    </p:spTree>
    <p:extLst>
      <p:ext uri="{BB962C8B-B14F-4D97-AF65-F5344CB8AC3E}">
        <p14:creationId xmlns:p14="http://schemas.microsoft.com/office/powerpoint/2010/main" val="32340878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Text Box 14"/>
          <p:cNvSpPr txBox="1">
            <a:spLocks noChangeArrowheads="1"/>
          </p:cNvSpPr>
          <p:nvPr/>
        </p:nvSpPr>
        <p:spPr bwMode="auto">
          <a:xfrm>
            <a:off x="1066837" y="2251720"/>
            <a:ext cx="5521387"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200" b="0" dirty="0">
                <a:latin typeface="+mn-lt"/>
              </a:rPr>
              <a:t>Comply with SMF requirement </a:t>
            </a:r>
            <a:r>
              <a:rPr lang="en-US" altLang="en-US" sz="2200" i="1" dirty="0">
                <a:latin typeface="+mn-lt"/>
              </a:rPr>
              <a:t>E3.6e</a:t>
            </a:r>
          </a:p>
        </p:txBody>
      </p:sp>
      <p:sp>
        <p:nvSpPr>
          <p:cNvPr id="148483" name="Text Box 15"/>
          <p:cNvSpPr txBox="1">
            <a:spLocks noChangeArrowheads="1"/>
          </p:cNvSpPr>
          <p:nvPr/>
        </p:nvSpPr>
        <p:spPr bwMode="auto">
          <a:xfrm>
            <a:off x="611560" y="4517539"/>
            <a:ext cx="5377263" cy="1215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defPPr>
              <a:defRPr lang="fr-FR"/>
            </a:defPPr>
            <a:lvl1pPr algn="just">
              <a:spcBef>
                <a:spcPct val="50000"/>
              </a:spcBef>
              <a:defRPr sz="2200" b="1" u="sng"/>
            </a:lvl1pPr>
          </a:lstStyle>
          <a:p>
            <a:r>
              <a:rPr lang="en-US" altLang="en-US" sz="1800" i="1" u="none" dirty="0">
                <a:solidFill>
                  <a:schemeClr val="tx2"/>
                </a:solidFill>
                <a:latin typeface="Arial"/>
                <a:cs typeface="Arial"/>
              </a:rPr>
              <a:t>AISC Seismic Provisions - SMF</a:t>
            </a:r>
          </a:p>
          <a:p>
            <a:pPr algn="l"/>
            <a:r>
              <a:rPr lang="en-US" altLang="en-US" dirty="0"/>
              <a:t>E3.6e Panel Zone of Beam-to-Column Connections</a:t>
            </a:r>
          </a:p>
        </p:txBody>
      </p:sp>
      <p:sp>
        <p:nvSpPr>
          <p:cNvPr id="2" name="Text Placeholder 1"/>
          <p:cNvSpPr>
            <a:spLocks noGrp="1"/>
          </p:cNvSpPr>
          <p:nvPr>
            <p:ph type="body" sz="quarter" idx="38"/>
          </p:nvPr>
        </p:nvSpPr>
        <p:spPr/>
        <p:txBody>
          <a:bodyPr/>
          <a:lstStyle/>
          <a:p>
            <a:r>
              <a:rPr lang="en-US" dirty="0" smtClean="0"/>
              <a:t>Connections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31"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938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smtClean="0"/>
              <a:t>F5.6b. HBE-to-VBE Connections </a:t>
            </a:r>
          </a:p>
          <a:p>
            <a:pPr algn="just">
              <a:spcBef>
                <a:spcPct val="50000"/>
              </a:spcBef>
              <a:defRPr/>
            </a:pPr>
            <a:r>
              <a:rPr lang="en-US" altLang="en-US" sz="2200" b="1" dirty="0" smtClean="0"/>
              <a:t>F5.6b(2</a:t>
            </a:r>
            <a:r>
              <a:rPr lang="en-US" altLang="en-US" sz="2200" b="1" dirty="0"/>
              <a:t>) </a:t>
            </a:r>
            <a:r>
              <a:rPr lang="en-US" altLang="en-US" sz="2200" b="1" dirty="0" smtClean="0"/>
              <a:t>    Panel Zones</a:t>
            </a:r>
            <a:endParaRPr lang="en-US" altLang="en-US" sz="2200" b="1" dirty="0"/>
          </a:p>
        </p:txBody>
      </p:sp>
      <p:pic>
        <p:nvPicPr>
          <p:cNvPr id="542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4087" y="1196750"/>
            <a:ext cx="3603625" cy="5402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69</a:t>
            </a:fld>
            <a:endParaRPr lang="en-US" altLang="en-US"/>
          </a:p>
        </p:txBody>
      </p:sp>
    </p:spTree>
    <p:extLst>
      <p:ext uri="{BB962C8B-B14F-4D97-AF65-F5344CB8AC3E}">
        <p14:creationId xmlns:p14="http://schemas.microsoft.com/office/powerpoint/2010/main" val="304647135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U.S. Federal </a:t>
            </a:r>
            <a:r>
              <a:rPr lang="en-US" dirty="0" smtClean="0"/>
              <a:t>Courthouse (Seattle, WA)</a:t>
            </a:r>
            <a:endParaRPr lang="en-US" dirty="0"/>
          </a:p>
        </p:txBody>
      </p:sp>
      <p:sp>
        <p:nvSpPr>
          <p:cNvPr id="4" name="Text Placeholder 3"/>
          <p:cNvSpPr>
            <a:spLocks noGrp="1"/>
          </p:cNvSpPr>
          <p:nvPr>
            <p:ph type="body" sz="quarter" idx="39"/>
          </p:nvPr>
        </p:nvSpPr>
        <p:spPr/>
        <p:txBody>
          <a:bodyPr>
            <a:normAutofit/>
          </a:bodyPr>
          <a:lstStyle/>
          <a:p>
            <a:r>
              <a:rPr lang="en-US" dirty="0"/>
              <a:t>Structural </a:t>
            </a:r>
            <a:r>
              <a:rPr lang="en-US" dirty="0" smtClean="0"/>
              <a:t>System</a:t>
            </a:r>
            <a:endParaRPr lang="en-US" dirty="0"/>
          </a:p>
        </p:txBody>
      </p:sp>
      <p:pic>
        <p:nvPicPr>
          <p:cNvPr id="16388" name="Picture 5" descr="Seattle court house outside structur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1736725"/>
            <a:ext cx="5578475" cy="452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
          <p:cNvSpPr>
            <a:spLocks noChangeArrowheads="1"/>
          </p:cNvSpPr>
          <p:nvPr/>
        </p:nvSpPr>
        <p:spPr bwMode="auto">
          <a:xfrm>
            <a:off x="1979712" y="6245965"/>
            <a:ext cx="34590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bg1">
                    <a:lumMod val="50000"/>
                  </a:schemeClr>
                </a:solidFill>
              </a:rPr>
              <a:t>Courtesy of John Hooper, MKA Seattle</a:t>
            </a:r>
          </a:p>
        </p:txBody>
      </p:sp>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7</a:t>
            </a:fld>
            <a:endParaRPr lang="en-US" altLang="en-US"/>
          </a:p>
        </p:txBody>
      </p:sp>
    </p:spTree>
    <p:extLst>
      <p:ext uri="{BB962C8B-B14F-4D97-AF65-F5344CB8AC3E}">
        <p14:creationId xmlns:p14="http://schemas.microsoft.com/office/powerpoint/2010/main" val="20939597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9" name="Text Box 3"/>
          <p:cNvSpPr txBox="1">
            <a:spLocks noChangeArrowheads="1"/>
          </p:cNvSpPr>
          <p:nvPr/>
        </p:nvSpPr>
        <p:spPr bwMode="auto">
          <a:xfrm>
            <a:off x="735013" y="1700808"/>
            <a:ext cx="7941443" cy="4324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200" b="0" dirty="0">
                <a:latin typeface="+mn-lt"/>
              </a:rPr>
              <a:t>The minimum required shear strength, </a:t>
            </a:r>
            <a:r>
              <a:rPr lang="en-US" altLang="en-US" sz="2200" i="1" dirty="0" smtClean="0">
                <a:solidFill>
                  <a:schemeClr val="tx2"/>
                </a:solidFill>
                <a:latin typeface="+mn-lt"/>
              </a:rPr>
              <a:t>R</a:t>
            </a:r>
            <a:r>
              <a:rPr lang="en-US" altLang="en-US" sz="2200" i="1" baseline="-25000" dirty="0" smtClean="0">
                <a:solidFill>
                  <a:schemeClr val="tx2"/>
                </a:solidFill>
                <a:latin typeface="+mn-lt"/>
              </a:rPr>
              <a:t>u</a:t>
            </a:r>
            <a:r>
              <a:rPr lang="en-US" altLang="en-US" sz="2200" b="0" i="1" dirty="0">
                <a:latin typeface="+mn-lt"/>
              </a:rPr>
              <a:t> </a:t>
            </a:r>
            <a:r>
              <a:rPr lang="en-US" altLang="en-US" sz="2200" b="0" dirty="0" smtClean="0">
                <a:latin typeface="+mn-lt"/>
              </a:rPr>
              <a:t>, </a:t>
            </a:r>
            <a:r>
              <a:rPr lang="en-US" altLang="en-US" sz="2200" b="0" dirty="0">
                <a:latin typeface="+mn-lt"/>
              </a:rPr>
              <a:t>of the panel zone shall be taken as the shear generated in the panel zone when plastic hinges form in the beams. </a:t>
            </a:r>
          </a:p>
          <a:p>
            <a:pPr>
              <a:spcBef>
                <a:spcPct val="50000"/>
              </a:spcBef>
              <a:buClrTx/>
              <a:buSzTx/>
              <a:buFontTx/>
              <a:buNone/>
            </a:pPr>
            <a:endParaRPr lang="en-US" altLang="en-US" sz="2200" b="0" dirty="0">
              <a:latin typeface="+mn-lt"/>
            </a:endParaRPr>
          </a:p>
          <a:p>
            <a:pPr>
              <a:spcBef>
                <a:spcPct val="50000"/>
              </a:spcBef>
              <a:buClrTx/>
              <a:buSzTx/>
              <a:buFontTx/>
              <a:buNone/>
            </a:pPr>
            <a:r>
              <a:rPr lang="en-US" altLang="en-US" sz="2200" i="1" dirty="0">
                <a:solidFill>
                  <a:schemeClr val="tx2"/>
                </a:solidFill>
                <a:latin typeface="+mn-lt"/>
              </a:rPr>
              <a:t>To compute panel zone shear.....</a:t>
            </a:r>
          </a:p>
          <a:p>
            <a:pPr marL="1085850" lvl="1" indent="-342900">
              <a:spcBef>
                <a:spcPct val="50000"/>
              </a:spcBef>
              <a:buClrTx/>
              <a:buSzTx/>
              <a:buFont typeface="Wingdings" panose="05000000000000000000" pitchFamily="2" charset="2"/>
              <a:buChar char="§"/>
            </a:pPr>
            <a:r>
              <a:rPr lang="en-US" altLang="en-US" sz="2200" b="0" dirty="0" smtClean="0">
                <a:latin typeface="+mn-lt"/>
              </a:rPr>
              <a:t>Determine </a:t>
            </a:r>
            <a:r>
              <a:rPr lang="en-US" altLang="en-US" sz="2200" b="0" dirty="0">
                <a:latin typeface="+mn-lt"/>
              </a:rPr>
              <a:t>moment at beam plastic hinge </a:t>
            </a:r>
            <a:r>
              <a:rPr lang="en-US" altLang="en-US" sz="2200" b="0" dirty="0" smtClean="0">
                <a:latin typeface="+mn-lt"/>
              </a:rPr>
              <a:t>locations</a:t>
            </a:r>
          </a:p>
          <a:p>
            <a:pPr marL="1085850" lvl="1" indent="-342900">
              <a:spcBef>
                <a:spcPct val="50000"/>
              </a:spcBef>
              <a:buClrTx/>
              <a:buSzTx/>
              <a:buFont typeface="Wingdings" panose="05000000000000000000" pitchFamily="2" charset="2"/>
              <a:buChar char="§"/>
            </a:pPr>
            <a:r>
              <a:rPr lang="en-US" altLang="en-US" sz="2200" b="0" dirty="0" smtClean="0">
                <a:latin typeface="+mn-lt"/>
              </a:rPr>
              <a:t>Project </a:t>
            </a:r>
            <a:r>
              <a:rPr lang="en-US" altLang="en-US" sz="2200" b="0" dirty="0">
                <a:latin typeface="+mn-lt"/>
              </a:rPr>
              <a:t>moment at plastic hinge locations to the face </a:t>
            </a:r>
            <a:r>
              <a:rPr lang="en-US" altLang="en-US" sz="2200" b="0" dirty="0" smtClean="0">
                <a:latin typeface="+mn-lt"/>
              </a:rPr>
              <a:t>of </a:t>
            </a:r>
            <a:r>
              <a:rPr lang="en-US" altLang="en-US" sz="2200" b="0" dirty="0">
                <a:latin typeface="+mn-lt"/>
              </a:rPr>
              <a:t>the column (based on beam moment gradient, </a:t>
            </a:r>
            <a:r>
              <a:rPr lang="en-US" altLang="en-US" sz="2200" b="0" dirty="0" smtClean="0">
                <a:latin typeface="+mn-lt"/>
              </a:rPr>
              <a:t>including </a:t>
            </a:r>
            <a:r>
              <a:rPr lang="en-US" altLang="en-US" sz="2200" b="0" dirty="0">
                <a:latin typeface="+mn-lt"/>
              </a:rPr>
              <a:t>the effects of web-plate induced HBE </a:t>
            </a:r>
            <a:r>
              <a:rPr lang="en-US" altLang="en-US" sz="2200" b="0" dirty="0" smtClean="0">
                <a:latin typeface="+mn-lt"/>
              </a:rPr>
              <a:t>shear)</a:t>
            </a:r>
          </a:p>
          <a:p>
            <a:pPr marL="1085850" lvl="1" indent="-342900">
              <a:spcBef>
                <a:spcPct val="50000"/>
              </a:spcBef>
              <a:buClrTx/>
              <a:buSzTx/>
              <a:buFont typeface="Wingdings" panose="05000000000000000000" pitchFamily="2" charset="2"/>
              <a:buChar char="§"/>
            </a:pPr>
            <a:r>
              <a:rPr lang="en-US" altLang="en-US" sz="2200" b="0" dirty="0" smtClean="0">
                <a:latin typeface="+mn-lt"/>
              </a:rPr>
              <a:t>Compute </a:t>
            </a:r>
            <a:r>
              <a:rPr lang="en-US" altLang="en-US" sz="2200" b="0" dirty="0">
                <a:latin typeface="+mn-lt"/>
              </a:rPr>
              <a:t>panel zone shear </a:t>
            </a:r>
            <a:r>
              <a:rPr lang="en-US" altLang="en-US" sz="2200" b="0" dirty="0" smtClean="0">
                <a:latin typeface="+mn-lt"/>
              </a:rPr>
              <a:t>force</a:t>
            </a:r>
            <a:endParaRPr lang="en-US" altLang="en-US" sz="2200" b="0" dirty="0">
              <a:latin typeface="+mn-lt"/>
            </a:endParaRPr>
          </a:p>
        </p:txBody>
      </p:sp>
      <p:sp>
        <p:nvSpPr>
          <p:cNvPr id="2" name="Text Placeholder 1"/>
          <p:cNvSpPr>
            <a:spLocks noGrp="1"/>
          </p:cNvSpPr>
          <p:nvPr>
            <p:ph type="body" sz="quarter" idx="38"/>
          </p:nvPr>
        </p:nvSpPr>
        <p:spPr/>
        <p:txBody>
          <a:bodyPr/>
          <a:lstStyle/>
          <a:p>
            <a:r>
              <a:rPr lang="en-US" dirty="0" smtClean="0"/>
              <a:t>Panel Zone Requirements</a:t>
            </a:r>
            <a:endParaRPr lang="en-US" dirty="0"/>
          </a:p>
        </p:txBody>
      </p:sp>
      <p:sp>
        <p:nvSpPr>
          <p:cNvPr id="3" name="Text Placeholder 2"/>
          <p:cNvSpPr>
            <a:spLocks noGrp="1"/>
          </p:cNvSpPr>
          <p:nvPr>
            <p:ph type="body" sz="quarter" idx="39"/>
          </p:nvPr>
        </p:nvSpPr>
        <p:spPr/>
        <p:txBody>
          <a:bodyPr/>
          <a:lstStyle/>
          <a:p>
            <a:r>
              <a:rPr lang="en-US" dirty="0"/>
              <a:t>AISC Seismic Provisions - SMF</a:t>
            </a:r>
          </a:p>
        </p:txBody>
      </p:sp>
      <p:sp>
        <p:nvSpPr>
          <p:cNvPr id="6"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E3.6e  Shear </a:t>
            </a:r>
            <a:r>
              <a:rPr lang="en-US" altLang="en-US" sz="2200" b="1" u="sng" dirty="0" smtClean="0"/>
              <a:t>Strength</a:t>
            </a:r>
            <a:endParaRPr lang="en-US" altLang="en-US" sz="2200" b="1" dirty="0"/>
          </a:p>
        </p:txBody>
      </p:sp>
      <p:sp>
        <p:nvSpPr>
          <p:cNvPr id="7"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70</a:t>
            </a:fld>
            <a:endParaRPr lang="en-US" altLang="en-US"/>
          </a:p>
        </p:txBody>
      </p:sp>
    </p:spTree>
    <p:extLst>
      <p:ext uri="{BB962C8B-B14F-4D97-AF65-F5344CB8AC3E}">
        <p14:creationId xmlns:p14="http://schemas.microsoft.com/office/powerpoint/2010/main" val="374051180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7657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76579">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76579">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76579">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7657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6579"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38"/>
          </p:nvPr>
        </p:nvSpPr>
        <p:spPr/>
        <p:txBody>
          <a:bodyPr/>
          <a:lstStyle/>
          <a:p>
            <a:r>
              <a:rPr lang="en-US" dirty="0"/>
              <a:t>Projecting Moment to Column Face</a:t>
            </a:r>
          </a:p>
        </p:txBody>
      </p:sp>
      <p:grpSp>
        <p:nvGrpSpPr>
          <p:cNvPr id="152579" name="Group 8"/>
          <p:cNvGrpSpPr>
            <a:grpSpLocks/>
          </p:cNvGrpSpPr>
          <p:nvPr/>
        </p:nvGrpSpPr>
        <p:grpSpPr bwMode="auto">
          <a:xfrm>
            <a:off x="251520" y="908720"/>
            <a:ext cx="8720137" cy="4784725"/>
            <a:chOff x="29" y="1006"/>
            <a:chExt cx="5493" cy="3014"/>
          </a:xfrm>
          <a:solidFill>
            <a:schemeClr val="bg1"/>
          </a:solidFill>
        </p:grpSpPr>
        <p:sp>
          <p:nvSpPr>
            <p:cNvPr id="152580" name="Rectangle 9"/>
            <p:cNvSpPr>
              <a:spLocks noChangeArrowheads="1"/>
            </p:cNvSpPr>
            <p:nvPr/>
          </p:nvSpPr>
          <p:spPr bwMode="auto">
            <a:xfrm>
              <a:off x="29" y="1006"/>
              <a:ext cx="5493" cy="3014"/>
            </a:xfrm>
            <a:prstGeom prst="rect">
              <a:avLst/>
            </a:prstGeom>
            <a:grpFill/>
            <a:ln>
              <a:noFill/>
            </a:ln>
            <a:extLs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pic>
          <p:nvPicPr>
            <p:cNvPr id="152581" name="Picture 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 y="1078"/>
              <a:ext cx="3921" cy="291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2582" name="Picture 1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26" y="1074"/>
              <a:ext cx="1608" cy="18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52583" name="Picture 1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8445"/>
            <a:stretch/>
          </p:blipFill>
          <p:spPr bwMode="auto">
            <a:xfrm>
              <a:off x="4135" y="2164"/>
              <a:ext cx="1300" cy="18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13"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71</a:t>
            </a:fld>
            <a:endParaRPr lang="en-US" altLang="en-US"/>
          </a:p>
        </p:txBody>
      </p:sp>
    </p:spTree>
    <p:extLst>
      <p:ext uri="{BB962C8B-B14F-4D97-AF65-F5344CB8AC3E}">
        <p14:creationId xmlns:p14="http://schemas.microsoft.com/office/powerpoint/2010/main" val="19295199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AutoShape 2"/>
          <p:cNvSpPr>
            <a:spLocks noChangeArrowheads="1"/>
          </p:cNvSpPr>
          <p:nvPr/>
        </p:nvSpPr>
        <p:spPr bwMode="auto">
          <a:xfrm flipV="1">
            <a:off x="4902200" y="115637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27" name="AutoShape 3"/>
          <p:cNvSpPr>
            <a:spLocks noChangeArrowheads="1"/>
          </p:cNvSpPr>
          <p:nvPr/>
        </p:nvSpPr>
        <p:spPr bwMode="auto">
          <a:xfrm>
            <a:off x="4892675" y="325187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54628" name="Group 4"/>
          <p:cNvGrpSpPr>
            <a:grpSpLocks/>
          </p:cNvGrpSpPr>
          <p:nvPr/>
        </p:nvGrpSpPr>
        <p:grpSpPr bwMode="auto">
          <a:xfrm>
            <a:off x="2809875" y="1156370"/>
            <a:ext cx="3562350" cy="3105150"/>
            <a:chOff x="854" y="726"/>
            <a:chExt cx="2244" cy="1956"/>
          </a:xfrm>
        </p:grpSpPr>
        <p:grpSp>
          <p:nvGrpSpPr>
            <p:cNvPr id="154668" name="Group 5"/>
            <p:cNvGrpSpPr>
              <a:grpSpLocks/>
            </p:cNvGrpSpPr>
            <p:nvPr/>
          </p:nvGrpSpPr>
          <p:grpSpPr bwMode="auto">
            <a:xfrm>
              <a:off x="972" y="726"/>
              <a:ext cx="2016" cy="1956"/>
              <a:chOff x="1770" y="1092"/>
              <a:chExt cx="2016" cy="1956"/>
            </a:xfrm>
          </p:grpSpPr>
          <p:grpSp>
            <p:nvGrpSpPr>
              <p:cNvPr id="154671" name="Group 6"/>
              <p:cNvGrpSpPr>
                <a:grpSpLocks/>
              </p:cNvGrpSpPr>
              <p:nvPr/>
            </p:nvGrpSpPr>
            <p:grpSpPr bwMode="auto">
              <a:xfrm>
                <a:off x="1770" y="1092"/>
                <a:ext cx="2016" cy="1956"/>
                <a:chOff x="1770" y="1092"/>
                <a:chExt cx="2016" cy="1956"/>
              </a:xfrm>
            </p:grpSpPr>
            <p:grpSp>
              <p:nvGrpSpPr>
                <p:cNvPr id="154678" name="Group 7"/>
                <p:cNvGrpSpPr>
                  <a:grpSpLocks/>
                </p:cNvGrpSpPr>
                <p:nvPr/>
              </p:nvGrpSpPr>
              <p:grpSpPr bwMode="auto">
                <a:xfrm>
                  <a:off x="2568" y="1092"/>
                  <a:ext cx="420" cy="1956"/>
                  <a:chOff x="2226" y="1584"/>
                  <a:chExt cx="420" cy="1956"/>
                </a:xfrm>
              </p:grpSpPr>
              <p:sp>
                <p:nvSpPr>
                  <p:cNvPr id="154687" name="Rectangle 8"/>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88" name="Line 9"/>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89" name="Line 10"/>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4679" name="Group 11"/>
                <p:cNvGrpSpPr>
                  <a:grpSpLocks/>
                </p:cNvGrpSpPr>
                <p:nvPr/>
              </p:nvGrpSpPr>
              <p:grpSpPr bwMode="auto">
                <a:xfrm>
                  <a:off x="2988" y="1704"/>
                  <a:ext cx="798" cy="708"/>
                  <a:chOff x="3090" y="1704"/>
                  <a:chExt cx="798" cy="708"/>
                </a:xfrm>
              </p:grpSpPr>
              <p:sp>
                <p:nvSpPr>
                  <p:cNvPr id="154684" name="Rectangle 12"/>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85" name="Line 13"/>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86" name="Line 14"/>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4680" name="Group 15"/>
                <p:cNvGrpSpPr>
                  <a:grpSpLocks/>
                </p:cNvGrpSpPr>
                <p:nvPr/>
              </p:nvGrpSpPr>
              <p:grpSpPr bwMode="auto">
                <a:xfrm>
                  <a:off x="1770" y="1704"/>
                  <a:ext cx="798" cy="708"/>
                  <a:chOff x="3090" y="1704"/>
                  <a:chExt cx="798" cy="708"/>
                </a:xfrm>
              </p:grpSpPr>
              <p:sp>
                <p:nvSpPr>
                  <p:cNvPr id="154681" name="Rectangle 16"/>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82" name="Line 17"/>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83" name="Line 18"/>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54672" name="Group 19"/>
              <p:cNvGrpSpPr>
                <a:grpSpLocks/>
              </p:cNvGrpSpPr>
              <p:nvPr/>
            </p:nvGrpSpPr>
            <p:grpSpPr bwMode="auto">
              <a:xfrm>
                <a:off x="2642" y="1708"/>
                <a:ext cx="264" cy="48"/>
                <a:chOff x="2642" y="1708"/>
                <a:chExt cx="264" cy="48"/>
              </a:xfrm>
            </p:grpSpPr>
            <p:sp>
              <p:nvSpPr>
                <p:cNvPr id="154676" name="Line 20"/>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77" name="Line 21"/>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4673" name="Group 22"/>
              <p:cNvGrpSpPr>
                <a:grpSpLocks/>
              </p:cNvGrpSpPr>
              <p:nvPr/>
            </p:nvGrpSpPr>
            <p:grpSpPr bwMode="auto">
              <a:xfrm>
                <a:off x="2646" y="2356"/>
                <a:ext cx="264" cy="48"/>
                <a:chOff x="2642" y="1708"/>
                <a:chExt cx="264" cy="48"/>
              </a:xfrm>
            </p:grpSpPr>
            <p:sp>
              <p:nvSpPr>
                <p:cNvPr id="154674" name="Line 23"/>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75" name="Line 24"/>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154669" name="Oval 25"/>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70" name="Oval 26"/>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54629" name="Line 27"/>
          <p:cNvSpPr>
            <a:spLocks noChangeShapeType="1"/>
          </p:cNvSpPr>
          <p:nvPr/>
        </p:nvSpPr>
        <p:spPr bwMode="auto">
          <a:xfrm>
            <a:off x="2997200" y="362652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0" name="Line 28"/>
          <p:cNvSpPr>
            <a:spLocks noChangeShapeType="1"/>
          </p:cNvSpPr>
          <p:nvPr/>
        </p:nvSpPr>
        <p:spPr bwMode="auto">
          <a:xfrm>
            <a:off x="6197600" y="362652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1" name="Line 29"/>
          <p:cNvSpPr>
            <a:spLocks noChangeShapeType="1"/>
          </p:cNvSpPr>
          <p:nvPr/>
        </p:nvSpPr>
        <p:spPr bwMode="auto">
          <a:xfrm>
            <a:off x="4264025" y="4490120"/>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2" name="Line 30"/>
          <p:cNvSpPr>
            <a:spLocks noChangeShapeType="1"/>
          </p:cNvSpPr>
          <p:nvPr/>
        </p:nvSpPr>
        <p:spPr bwMode="auto">
          <a:xfrm>
            <a:off x="4930775" y="4499645"/>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3" name="Line 31"/>
          <p:cNvSpPr>
            <a:spLocks noChangeShapeType="1"/>
          </p:cNvSpPr>
          <p:nvPr/>
        </p:nvSpPr>
        <p:spPr bwMode="auto">
          <a:xfrm>
            <a:off x="2997200" y="468379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4" name="Line 32"/>
          <p:cNvSpPr>
            <a:spLocks noChangeShapeType="1"/>
          </p:cNvSpPr>
          <p:nvPr/>
        </p:nvSpPr>
        <p:spPr bwMode="auto">
          <a:xfrm>
            <a:off x="4930775" y="470284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5" name="Arc 33"/>
          <p:cNvSpPr>
            <a:spLocks/>
          </p:cNvSpPr>
          <p:nvPr/>
        </p:nvSpPr>
        <p:spPr bwMode="auto">
          <a:xfrm rot="2496519">
            <a:off x="4752975" y="2464470"/>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4636" name="Arc 34"/>
          <p:cNvSpPr>
            <a:spLocks/>
          </p:cNvSpPr>
          <p:nvPr/>
        </p:nvSpPr>
        <p:spPr bwMode="auto">
          <a:xfrm rot="2496519" flipH="1" flipV="1">
            <a:off x="2028825" y="2464470"/>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4637" name="Text Box 35"/>
          <p:cNvSpPr txBox="1">
            <a:spLocks noChangeArrowheads="1"/>
          </p:cNvSpPr>
          <p:nvPr/>
        </p:nvSpPr>
        <p:spPr bwMode="auto">
          <a:xfrm>
            <a:off x="6911975" y="2781970"/>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154638" name="Text Box 36"/>
          <p:cNvSpPr txBox="1">
            <a:spLocks noChangeArrowheads="1"/>
          </p:cNvSpPr>
          <p:nvPr/>
        </p:nvSpPr>
        <p:spPr bwMode="auto">
          <a:xfrm>
            <a:off x="1177925" y="2464470"/>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154639" name="Line 37"/>
          <p:cNvSpPr>
            <a:spLocks noChangeShapeType="1"/>
          </p:cNvSpPr>
          <p:nvPr/>
        </p:nvSpPr>
        <p:spPr bwMode="auto">
          <a:xfrm flipV="1">
            <a:off x="6667500" y="2210470"/>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40" name="Line 38"/>
          <p:cNvSpPr>
            <a:spLocks noChangeShapeType="1"/>
          </p:cNvSpPr>
          <p:nvPr/>
        </p:nvSpPr>
        <p:spPr bwMode="auto">
          <a:xfrm>
            <a:off x="2568575" y="2293020"/>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41" name="Text Box 39"/>
          <p:cNvSpPr txBox="1">
            <a:spLocks noChangeArrowheads="1"/>
          </p:cNvSpPr>
          <p:nvPr/>
        </p:nvSpPr>
        <p:spPr bwMode="auto">
          <a:xfrm>
            <a:off x="5611813" y="1765970"/>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154642" name="Text Box 40"/>
          <p:cNvSpPr txBox="1">
            <a:spLocks noChangeArrowheads="1"/>
          </p:cNvSpPr>
          <p:nvPr/>
        </p:nvSpPr>
        <p:spPr bwMode="auto">
          <a:xfrm>
            <a:off x="1220788" y="3197895"/>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154643" name="Text Box 42"/>
          <p:cNvSpPr txBox="1">
            <a:spLocks noChangeArrowheads="1"/>
          </p:cNvSpPr>
          <p:nvPr/>
        </p:nvSpPr>
        <p:spPr bwMode="auto">
          <a:xfrm>
            <a:off x="6332143" y="1047219"/>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HBE</a:t>
            </a:r>
          </a:p>
        </p:txBody>
      </p:sp>
      <p:sp>
        <p:nvSpPr>
          <p:cNvPr id="154644" name="Line 43"/>
          <p:cNvSpPr>
            <a:spLocks noChangeShapeType="1"/>
          </p:cNvSpPr>
          <p:nvPr/>
        </p:nvSpPr>
        <p:spPr bwMode="auto">
          <a:xfrm>
            <a:off x="2914650" y="1364849"/>
            <a:ext cx="609600" cy="928171"/>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4645" name="Line 44"/>
          <p:cNvSpPr>
            <a:spLocks noChangeShapeType="1"/>
          </p:cNvSpPr>
          <p:nvPr/>
        </p:nvSpPr>
        <p:spPr bwMode="auto">
          <a:xfrm flipH="1">
            <a:off x="5484243" y="1231885"/>
            <a:ext cx="821305" cy="88333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4646" name="Text Box 45"/>
          <p:cNvSpPr txBox="1">
            <a:spLocks noChangeArrowheads="1"/>
          </p:cNvSpPr>
          <p:nvPr/>
        </p:nvSpPr>
        <p:spPr bwMode="auto">
          <a:xfrm>
            <a:off x="6667500" y="3620170"/>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dirty="0"/>
              <a:t>Plastic Hinge Location</a:t>
            </a:r>
          </a:p>
        </p:txBody>
      </p:sp>
      <p:sp>
        <p:nvSpPr>
          <p:cNvPr id="154647" name="Freeform 46"/>
          <p:cNvSpPr>
            <a:spLocks/>
          </p:cNvSpPr>
          <p:nvPr/>
        </p:nvSpPr>
        <p:spPr bwMode="auto">
          <a:xfrm>
            <a:off x="6305550" y="2912145"/>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648" name="Text Box 47"/>
          <p:cNvSpPr txBox="1">
            <a:spLocks noChangeArrowheads="1"/>
          </p:cNvSpPr>
          <p:nvPr/>
        </p:nvSpPr>
        <p:spPr bwMode="auto">
          <a:xfrm>
            <a:off x="76200" y="1610395"/>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154649" name="Freeform 48"/>
          <p:cNvSpPr>
            <a:spLocks/>
          </p:cNvSpPr>
          <p:nvPr/>
        </p:nvSpPr>
        <p:spPr bwMode="auto">
          <a:xfrm>
            <a:off x="2520950" y="1794545"/>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4650" name="Text Box 49"/>
          <p:cNvSpPr txBox="1">
            <a:spLocks noChangeArrowheads="1"/>
          </p:cNvSpPr>
          <p:nvPr/>
        </p:nvSpPr>
        <p:spPr bwMode="auto">
          <a:xfrm>
            <a:off x="2933700" y="419484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154651" name="Text Box 50"/>
          <p:cNvSpPr txBox="1">
            <a:spLocks noChangeArrowheads="1"/>
          </p:cNvSpPr>
          <p:nvPr/>
        </p:nvSpPr>
        <p:spPr bwMode="auto">
          <a:xfrm>
            <a:off x="4867275" y="419484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154652" name="Arc 51"/>
          <p:cNvSpPr>
            <a:spLocks/>
          </p:cNvSpPr>
          <p:nvPr/>
        </p:nvSpPr>
        <p:spPr bwMode="auto">
          <a:xfrm rot="2496519" flipH="1" flipV="1">
            <a:off x="3876675" y="2464470"/>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4653" name="Text Box 52"/>
          <p:cNvSpPr txBox="1">
            <a:spLocks noChangeArrowheads="1"/>
          </p:cNvSpPr>
          <p:nvPr/>
        </p:nvSpPr>
        <p:spPr bwMode="auto">
          <a:xfrm>
            <a:off x="3054350" y="2483520"/>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f1</a:t>
            </a:r>
            <a:endParaRPr lang="en-US" altLang="en-US" sz="2400" i="1"/>
          </a:p>
        </p:txBody>
      </p:sp>
      <p:sp>
        <p:nvSpPr>
          <p:cNvPr id="154654" name="Text Box 53"/>
          <p:cNvSpPr txBox="1">
            <a:spLocks noChangeArrowheads="1"/>
          </p:cNvSpPr>
          <p:nvPr/>
        </p:nvSpPr>
        <p:spPr bwMode="auto">
          <a:xfrm>
            <a:off x="4854575" y="2499395"/>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1229878" name="Text Box 54"/>
          <p:cNvSpPr txBox="1">
            <a:spLocks noChangeArrowheads="1"/>
          </p:cNvSpPr>
          <p:nvPr/>
        </p:nvSpPr>
        <p:spPr bwMode="auto">
          <a:xfrm>
            <a:off x="590550" y="5076825"/>
            <a:ext cx="8553450"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marL="742950" indent="-74295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err="1">
                <a:latin typeface="Arial Narrow" panose="020B0606020202030204" pitchFamily="34" charset="0"/>
              </a:rPr>
              <a:t>M</a:t>
            </a:r>
            <a:r>
              <a:rPr lang="en-US" altLang="en-US" sz="2000" b="0" i="1" baseline="-25000" dirty="0" err="1">
                <a:latin typeface="Arial Narrow" panose="020B0606020202030204" pitchFamily="34" charset="0"/>
              </a:rPr>
              <a:t>pr</a:t>
            </a:r>
            <a:r>
              <a:rPr lang="en-US" altLang="en-US" sz="2000" b="0" i="1" dirty="0">
                <a:latin typeface="Arial Narrow" panose="020B0606020202030204" pitchFamily="34" charset="0"/>
              </a:rPr>
              <a:t> 	</a:t>
            </a:r>
            <a:r>
              <a:rPr lang="en-US" altLang="en-US" sz="2000" b="0" dirty="0">
                <a:latin typeface="Arial Narrow" panose="020B0606020202030204" pitchFamily="34" charset="0"/>
              </a:rPr>
              <a:t>= expected moment at plastic hinge</a:t>
            </a:r>
          </a:p>
          <a:p>
            <a:pPr>
              <a:spcBef>
                <a:spcPct val="50000"/>
              </a:spcBef>
              <a:buClrTx/>
              <a:buSzTx/>
              <a:buFontTx/>
              <a:buNone/>
            </a:pPr>
            <a:r>
              <a:rPr lang="en-US" altLang="en-US" sz="2000" b="0" i="1" dirty="0">
                <a:latin typeface="Arial Narrow" panose="020B0606020202030204" pitchFamily="34" charset="0"/>
              </a:rPr>
              <a:t>V</a:t>
            </a:r>
            <a:r>
              <a:rPr lang="en-US" altLang="en-US" sz="2000" b="0" i="1" baseline="-25000" dirty="0">
                <a:latin typeface="Arial Narrow" panose="020B0606020202030204" pitchFamily="34" charset="0"/>
              </a:rPr>
              <a:t>HBE</a:t>
            </a:r>
            <a:r>
              <a:rPr lang="en-US" altLang="en-US" sz="2000" b="0" i="1" dirty="0">
                <a:latin typeface="Arial Narrow" panose="020B0606020202030204" pitchFamily="34" charset="0"/>
              </a:rPr>
              <a:t> 	= </a:t>
            </a:r>
            <a:r>
              <a:rPr lang="en-US" altLang="en-US" sz="2000" b="0" dirty="0">
                <a:latin typeface="Arial Narrow" panose="020B0606020202030204" pitchFamily="34" charset="0"/>
              </a:rPr>
              <a:t>beam shear (includes web-plate effect)</a:t>
            </a:r>
          </a:p>
          <a:p>
            <a:pPr>
              <a:spcBef>
                <a:spcPct val="50000"/>
              </a:spcBef>
              <a:buClrTx/>
              <a:buSzTx/>
              <a:buFontTx/>
              <a:buNone/>
            </a:pPr>
            <a:r>
              <a:rPr lang="en-US" altLang="en-US" sz="2000" b="0" i="1" dirty="0" err="1">
                <a:latin typeface="Arial Narrow" panose="020B0606020202030204" pitchFamily="34" charset="0"/>
              </a:rPr>
              <a:t>s</a:t>
            </a:r>
            <a:r>
              <a:rPr lang="en-US" altLang="en-US" sz="2000" b="0" i="1" baseline="-25000" dirty="0" err="1">
                <a:latin typeface="Arial Narrow" panose="020B0606020202030204" pitchFamily="34" charset="0"/>
              </a:rPr>
              <a:t>h</a:t>
            </a:r>
            <a:r>
              <a:rPr lang="en-US" altLang="en-US" sz="2000" b="0" dirty="0">
                <a:latin typeface="Arial Narrow" panose="020B0606020202030204" pitchFamily="34" charset="0"/>
              </a:rPr>
              <a:t> 	=  distance from face of column to beam plastic hinge location (specified in 			ANSI/AISC 358, or </a:t>
            </a:r>
            <a:r>
              <a:rPr lang="en-US" altLang="en-US" sz="2000" b="0" dirty="0" err="1">
                <a:latin typeface="Arial Narrow" panose="020B0606020202030204" pitchFamily="34" charset="0"/>
              </a:rPr>
              <a:t>d</a:t>
            </a:r>
            <a:r>
              <a:rPr lang="en-US" altLang="en-US" sz="2000" b="0" baseline="-25000" dirty="0" err="1">
                <a:latin typeface="Arial Narrow" panose="020B0606020202030204" pitchFamily="34" charset="0"/>
              </a:rPr>
              <a:t>beam</a:t>
            </a:r>
            <a:r>
              <a:rPr lang="en-US" altLang="en-US" sz="2000" b="0" dirty="0">
                <a:latin typeface="Arial Narrow" panose="020B0606020202030204" pitchFamily="34" charset="0"/>
              </a:rPr>
              <a:t>/2)</a:t>
            </a:r>
            <a:endParaRPr lang="en-US" altLang="en-US" sz="2000" b="0" i="1" dirty="0">
              <a:latin typeface="Arial Narrow" panose="020B0606020202030204" pitchFamily="34" charset="0"/>
            </a:endParaRPr>
          </a:p>
        </p:txBody>
      </p:sp>
      <p:sp>
        <p:nvSpPr>
          <p:cNvPr id="154656" name="Arc 55"/>
          <p:cNvSpPr>
            <a:spLocks/>
          </p:cNvSpPr>
          <p:nvPr/>
        </p:nvSpPr>
        <p:spPr bwMode="auto">
          <a:xfrm rot="2496519">
            <a:off x="6629400" y="2397795"/>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4658" name="Rectangle 57"/>
          <p:cNvSpPr>
            <a:spLocks noChangeArrowheads="1"/>
          </p:cNvSpPr>
          <p:nvPr/>
        </p:nvSpPr>
        <p:spPr bwMode="auto">
          <a:xfrm>
            <a:off x="8199820" y="2413129"/>
            <a:ext cx="708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Arial Narrow" panose="020B0606020202030204" pitchFamily="34" charset="0"/>
              </a:rPr>
              <a:t>P</a:t>
            </a:r>
            <a:r>
              <a:rPr lang="en-US" altLang="en-US" sz="2400" i="1" baseline="-25000" dirty="0">
                <a:latin typeface="Arial Narrow" panose="020B0606020202030204" pitchFamily="34" charset="0"/>
              </a:rPr>
              <a:t>HBE</a:t>
            </a:r>
          </a:p>
        </p:txBody>
      </p:sp>
      <p:grpSp>
        <p:nvGrpSpPr>
          <p:cNvPr id="154659" name="Group 58"/>
          <p:cNvGrpSpPr>
            <a:grpSpLocks/>
          </p:cNvGrpSpPr>
          <p:nvPr/>
        </p:nvGrpSpPr>
        <p:grpSpPr bwMode="auto">
          <a:xfrm rot="10800000">
            <a:off x="7583488" y="2550195"/>
            <a:ext cx="485775" cy="209550"/>
            <a:chOff x="665" y="1530"/>
            <a:chExt cx="526" cy="192"/>
          </a:xfrm>
        </p:grpSpPr>
        <p:sp>
          <p:nvSpPr>
            <p:cNvPr id="154661" name="Freeform 59"/>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154662" name="Freeform 60"/>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154663" name="Rectangle 61"/>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4664" name="Freeform 62"/>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154665" name="Freeform 63"/>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154666" name="Freeform 64"/>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154667" name="Freeform 65"/>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
        <p:nvSpPr>
          <p:cNvPr id="154660" name="Text Box 66"/>
          <p:cNvSpPr txBox="1">
            <a:spLocks noChangeArrowheads="1"/>
          </p:cNvSpPr>
          <p:nvPr/>
        </p:nvSpPr>
        <p:spPr bwMode="auto">
          <a:xfrm>
            <a:off x="-85725" y="908720"/>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
        <p:nvSpPr>
          <p:cNvPr id="2" name="Text Placeholder 1"/>
          <p:cNvSpPr>
            <a:spLocks noGrp="1"/>
          </p:cNvSpPr>
          <p:nvPr>
            <p:ph type="body" sz="quarter" idx="38"/>
          </p:nvPr>
        </p:nvSpPr>
        <p:spPr/>
        <p:txBody>
          <a:bodyPr/>
          <a:lstStyle/>
          <a:p>
            <a:r>
              <a:rPr lang="en-US" dirty="0" smtClean="0"/>
              <a:t>Panel Zone Shear Strength</a:t>
            </a:r>
            <a:endParaRPr lang="en-US" dirty="0"/>
          </a:p>
        </p:txBody>
      </p:sp>
      <p:sp>
        <p:nvSpPr>
          <p:cNvPr id="6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72</a:t>
            </a:fld>
            <a:endParaRPr lang="en-US" altLang="en-US"/>
          </a:p>
        </p:txBody>
      </p:sp>
    </p:spTree>
    <p:extLst>
      <p:ext uri="{BB962C8B-B14F-4D97-AF65-F5344CB8AC3E}">
        <p14:creationId xmlns:p14="http://schemas.microsoft.com/office/powerpoint/2010/main" val="94551869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87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2987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2987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78"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AutoShape 3"/>
          <p:cNvSpPr>
            <a:spLocks noChangeArrowheads="1"/>
          </p:cNvSpPr>
          <p:nvPr/>
        </p:nvSpPr>
        <p:spPr bwMode="auto">
          <a:xfrm>
            <a:off x="4892675" y="325187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6674" name="AutoShape 2"/>
          <p:cNvSpPr>
            <a:spLocks noChangeArrowheads="1"/>
          </p:cNvSpPr>
          <p:nvPr/>
        </p:nvSpPr>
        <p:spPr bwMode="auto">
          <a:xfrm flipV="1">
            <a:off x="4892675" y="115523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56676" name="Group 4"/>
          <p:cNvGrpSpPr>
            <a:grpSpLocks/>
          </p:cNvGrpSpPr>
          <p:nvPr/>
        </p:nvGrpSpPr>
        <p:grpSpPr bwMode="auto">
          <a:xfrm>
            <a:off x="2809875" y="1154758"/>
            <a:ext cx="3562350" cy="3105150"/>
            <a:chOff x="854" y="726"/>
            <a:chExt cx="2244" cy="1956"/>
          </a:xfrm>
        </p:grpSpPr>
        <p:grpSp>
          <p:nvGrpSpPr>
            <p:cNvPr id="156710" name="Group 5"/>
            <p:cNvGrpSpPr>
              <a:grpSpLocks/>
            </p:cNvGrpSpPr>
            <p:nvPr/>
          </p:nvGrpSpPr>
          <p:grpSpPr bwMode="auto">
            <a:xfrm>
              <a:off x="972" y="726"/>
              <a:ext cx="2016" cy="1956"/>
              <a:chOff x="1770" y="1092"/>
              <a:chExt cx="2016" cy="1956"/>
            </a:xfrm>
          </p:grpSpPr>
          <p:grpSp>
            <p:nvGrpSpPr>
              <p:cNvPr id="156713" name="Group 6"/>
              <p:cNvGrpSpPr>
                <a:grpSpLocks/>
              </p:cNvGrpSpPr>
              <p:nvPr/>
            </p:nvGrpSpPr>
            <p:grpSpPr bwMode="auto">
              <a:xfrm>
                <a:off x="1770" y="1092"/>
                <a:ext cx="2016" cy="1956"/>
                <a:chOff x="1770" y="1092"/>
                <a:chExt cx="2016" cy="1956"/>
              </a:xfrm>
            </p:grpSpPr>
            <p:grpSp>
              <p:nvGrpSpPr>
                <p:cNvPr id="156720" name="Group 7"/>
                <p:cNvGrpSpPr>
                  <a:grpSpLocks/>
                </p:cNvGrpSpPr>
                <p:nvPr/>
              </p:nvGrpSpPr>
              <p:grpSpPr bwMode="auto">
                <a:xfrm>
                  <a:off x="2568" y="1092"/>
                  <a:ext cx="420" cy="1956"/>
                  <a:chOff x="2226" y="1584"/>
                  <a:chExt cx="420" cy="1956"/>
                </a:xfrm>
              </p:grpSpPr>
              <p:sp>
                <p:nvSpPr>
                  <p:cNvPr id="156729" name="Rectangle 8"/>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6730" name="Line 9"/>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731" name="Line 10"/>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6721" name="Group 11"/>
                <p:cNvGrpSpPr>
                  <a:grpSpLocks/>
                </p:cNvGrpSpPr>
                <p:nvPr/>
              </p:nvGrpSpPr>
              <p:grpSpPr bwMode="auto">
                <a:xfrm>
                  <a:off x="2988" y="1704"/>
                  <a:ext cx="798" cy="708"/>
                  <a:chOff x="3090" y="1704"/>
                  <a:chExt cx="798" cy="708"/>
                </a:xfrm>
              </p:grpSpPr>
              <p:sp>
                <p:nvSpPr>
                  <p:cNvPr id="156726" name="Rectangle 12"/>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6727" name="Line 13"/>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728" name="Line 14"/>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6722" name="Group 15"/>
                <p:cNvGrpSpPr>
                  <a:grpSpLocks/>
                </p:cNvGrpSpPr>
                <p:nvPr/>
              </p:nvGrpSpPr>
              <p:grpSpPr bwMode="auto">
                <a:xfrm>
                  <a:off x="1770" y="1704"/>
                  <a:ext cx="798" cy="708"/>
                  <a:chOff x="3090" y="1704"/>
                  <a:chExt cx="798" cy="708"/>
                </a:xfrm>
              </p:grpSpPr>
              <p:sp>
                <p:nvSpPr>
                  <p:cNvPr id="156723" name="Rectangle 16"/>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6724" name="Line 17"/>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725" name="Line 18"/>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56714" name="Group 19"/>
              <p:cNvGrpSpPr>
                <a:grpSpLocks/>
              </p:cNvGrpSpPr>
              <p:nvPr/>
            </p:nvGrpSpPr>
            <p:grpSpPr bwMode="auto">
              <a:xfrm>
                <a:off x="2642" y="1708"/>
                <a:ext cx="264" cy="48"/>
                <a:chOff x="2642" y="1708"/>
                <a:chExt cx="264" cy="48"/>
              </a:xfrm>
            </p:grpSpPr>
            <p:sp>
              <p:nvSpPr>
                <p:cNvPr id="156718" name="Line 20"/>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719" name="Line 21"/>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56715" name="Group 22"/>
              <p:cNvGrpSpPr>
                <a:grpSpLocks/>
              </p:cNvGrpSpPr>
              <p:nvPr/>
            </p:nvGrpSpPr>
            <p:grpSpPr bwMode="auto">
              <a:xfrm>
                <a:off x="2646" y="2356"/>
                <a:ext cx="264" cy="48"/>
                <a:chOff x="2642" y="1708"/>
                <a:chExt cx="264" cy="48"/>
              </a:xfrm>
            </p:grpSpPr>
            <p:sp>
              <p:nvSpPr>
                <p:cNvPr id="156716" name="Line 23"/>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717" name="Line 24"/>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156711" name="Oval 25"/>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6712" name="Oval 26"/>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56683" name="Arc 33"/>
          <p:cNvSpPr>
            <a:spLocks/>
          </p:cNvSpPr>
          <p:nvPr/>
        </p:nvSpPr>
        <p:spPr bwMode="auto">
          <a:xfrm rot="2496519">
            <a:off x="4752975" y="246285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6684" name="Arc 34"/>
          <p:cNvSpPr>
            <a:spLocks/>
          </p:cNvSpPr>
          <p:nvPr/>
        </p:nvSpPr>
        <p:spPr bwMode="auto">
          <a:xfrm rot="2496519" flipH="1" flipV="1">
            <a:off x="2028825" y="2471911"/>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6685" name="Text Box 35"/>
          <p:cNvSpPr txBox="1">
            <a:spLocks noChangeArrowheads="1"/>
          </p:cNvSpPr>
          <p:nvPr/>
        </p:nvSpPr>
        <p:spPr bwMode="auto">
          <a:xfrm>
            <a:off x="6829425" y="261796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pr-2</a:t>
            </a:r>
            <a:endParaRPr lang="en-US" altLang="en-US" sz="2400" i="1" dirty="0"/>
          </a:p>
        </p:txBody>
      </p:sp>
      <p:sp>
        <p:nvSpPr>
          <p:cNvPr id="156686" name="Text Box 36"/>
          <p:cNvSpPr txBox="1">
            <a:spLocks noChangeArrowheads="1"/>
          </p:cNvSpPr>
          <p:nvPr/>
        </p:nvSpPr>
        <p:spPr bwMode="auto">
          <a:xfrm>
            <a:off x="1177925" y="247191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pr1</a:t>
            </a:r>
            <a:endParaRPr lang="en-US" altLang="en-US" sz="2400" i="1"/>
          </a:p>
        </p:txBody>
      </p:sp>
      <p:sp>
        <p:nvSpPr>
          <p:cNvPr id="156687" name="Line 37"/>
          <p:cNvSpPr>
            <a:spLocks noChangeShapeType="1"/>
          </p:cNvSpPr>
          <p:nvPr/>
        </p:nvSpPr>
        <p:spPr bwMode="auto">
          <a:xfrm flipV="1">
            <a:off x="6667500" y="221791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688" name="Line 38"/>
          <p:cNvSpPr>
            <a:spLocks noChangeShapeType="1"/>
          </p:cNvSpPr>
          <p:nvPr/>
        </p:nvSpPr>
        <p:spPr bwMode="auto">
          <a:xfrm>
            <a:off x="2568575" y="230046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689" name="Text Box 39"/>
          <p:cNvSpPr txBox="1">
            <a:spLocks noChangeArrowheads="1"/>
          </p:cNvSpPr>
          <p:nvPr/>
        </p:nvSpPr>
        <p:spPr bwMode="auto">
          <a:xfrm>
            <a:off x="5611813" y="1754361"/>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beam-2</a:t>
            </a:r>
            <a:endParaRPr lang="en-US" altLang="en-US" sz="2400" i="1" dirty="0"/>
          </a:p>
        </p:txBody>
      </p:sp>
      <p:sp>
        <p:nvSpPr>
          <p:cNvPr id="156690" name="Text Box 40"/>
          <p:cNvSpPr txBox="1">
            <a:spLocks noChangeArrowheads="1"/>
          </p:cNvSpPr>
          <p:nvPr/>
        </p:nvSpPr>
        <p:spPr bwMode="auto">
          <a:xfrm>
            <a:off x="1220788" y="3205336"/>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beam-1</a:t>
            </a:r>
            <a:endParaRPr lang="en-US" altLang="en-US" sz="2400" i="1" dirty="0"/>
          </a:p>
        </p:txBody>
      </p:sp>
      <p:sp>
        <p:nvSpPr>
          <p:cNvPr id="156691" name="Text Box 41"/>
          <p:cNvSpPr txBox="1">
            <a:spLocks noChangeArrowheads="1"/>
          </p:cNvSpPr>
          <p:nvPr/>
        </p:nvSpPr>
        <p:spPr bwMode="auto">
          <a:xfrm>
            <a:off x="1238250" y="118762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Beam 1</a:t>
            </a:r>
          </a:p>
        </p:txBody>
      </p:sp>
      <p:sp>
        <p:nvSpPr>
          <p:cNvPr id="156692" name="Text Box 42"/>
          <p:cNvSpPr txBox="1">
            <a:spLocks noChangeArrowheads="1"/>
          </p:cNvSpPr>
          <p:nvPr/>
        </p:nvSpPr>
        <p:spPr bwMode="auto">
          <a:xfrm>
            <a:off x="6417694" y="113908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Beam 2</a:t>
            </a:r>
          </a:p>
        </p:txBody>
      </p:sp>
      <p:sp>
        <p:nvSpPr>
          <p:cNvPr id="156693" name="Line 43"/>
          <p:cNvSpPr>
            <a:spLocks noChangeShapeType="1"/>
          </p:cNvSpPr>
          <p:nvPr/>
        </p:nvSpPr>
        <p:spPr bwMode="auto">
          <a:xfrm>
            <a:off x="2971800" y="1575446"/>
            <a:ext cx="552450" cy="7159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6694" name="Line 44"/>
          <p:cNvSpPr>
            <a:spLocks noChangeShapeType="1"/>
          </p:cNvSpPr>
          <p:nvPr/>
        </p:nvSpPr>
        <p:spPr bwMode="auto">
          <a:xfrm flipH="1">
            <a:off x="5394727" y="1314697"/>
            <a:ext cx="1022966" cy="79204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6695" name="Text Box 45"/>
          <p:cNvSpPr txBox="1">
            <a:spLocks noChangeArrowheads="1"/>
          </p:cNvSpPr>
          <p:nvPr/>
        </p:nvSpPr>
        <p:spPr bwMode="auto">
          <a:xfrm>
            <a:off x="6667500" y="3627611"/>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156696" name="Freeform 46"/>
          <p:cNvSpPr>
            <a:spLocks/>
          </p:cNvSpPr>
          <p:nvPr/>
        </p:nvSpPr>
        <p:spPr bwMode="auto">
          <a:xfrm>
            <a:off x="6305550" y="2919586"/>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6697" name="Text Box 47"/>
          <p:cNvSpPr txBox="1">
            <a:spLocks noChangeArrowheads="1"/>
          </p:cNvSpPr>
          <p:nvPr/>
        </p:nvSpPr>
        <p:spPr bwMode="auto">
          <a:xfrm>
            <a:off x="76200" y="1617836"/>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156698" name="Freeform 48"/>
          <p:cNvSpPr>
            <a:spLocks/>
          </p:cNvSpPr>
          <p:nvPr/>
        </p:nvSpPr>
        <p:spPr bwMode="auto">
          <a:xfrm>
            <a:off x="2520950" y="1801986"/>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6701" name="Arc 51"/>
          <p:cNvSpPr>
            <a:spLocks/>
          </p:cNvSpPr>
          <p:nvPr/>
        </p:nvSpPr>
        <p:spPr bwMode="auto">
          <a:xfrm rot="2496519" flipH="1" flipV="1">
            <a:off x="3876675" y="246285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6702" name="Text Box 52"/>
          <p:cNvSpPr txBox="1">
            <a:spLocks noChangeArrowheads="1"/>
          </p:cNvSpPr>
          <p:nvPr/>
        </p:nvSpPr>
        <p:spPr bwMode="auto">
          <a:xfrm>
            <a:off x="3054350" y="2481908"/>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f1</a:t>
            </a:r>
            <a:endParaRPr lang="en-US" altLang="en-US" sz="2400" i="1" dirty="0"/>
          </a:p>
        </p:txBody>
      </p:sp>
      <p:sp>
        <p:nvSpPr>
          <p:cNvPr id="156703" name="Text Box 53"/>
          <p:cNvSpPr txBox="1">
            <a:spLocks noChangeArrowheads="1"/>
          </p:cNvSpPr>
          <p:nvPr/>
        </p:nvSpPr>
        <p:spPr bwMode="auto">
          <a:xfrm>
            <a:off x="4854575" y="2497783"/>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156704" name="Arc 54"/>
          <p:cNvSpPr>
            <a:spLocks/>
          </p:cNvSpPr>
          <p:nvPr/>
        </p:nvSpPr>
        <p:spPr bwMode="auto">
          <a:xfrm rot="2496519">
            <a:off x="6629400" y="2405236"/>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231928" name="Text Box 56"/>
          <p:cNvSpPr txBox="1">
            <a:spLocks noChangeArrowheads="1"/>
          </p:cNvSpPr>
          <p:nvPr/>
        </p:nvSpPr>
        <p:spPr bwMode="auto">
          <a:xfrm>
            <a:off x="755576" y="5045114"/>
            <a:ext cx="63404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a:latin typeface="Arial Narrow" panose="020B0606020202030204" pitchFamily="34" charset="0"/>
              </a:rPr>
              <a:t>M</a:t>
            </a:r>
            <a:r>
              <a:rPr lang="en-US" altLang="en-US" sz="2000" b="0" i="1" baseline="-25000" dirty="0">
                <a:latin typeface="Arial Narrow" panose="020B0606020202030204" pitchFamily="34" charset="0"/>
              </a:rPr>
              <a:t>f</a:t>
            </a:r>
            <a:r>
              <a:rPr lang="en-US" altLang="en-US" sz="2000" b="0" i="1" dirty="0">
                <a:latin typeface="Arial Narrow" panose="020B0606020202030204" pitchFamily="34" charset="0"/>
              </a:rPr>
              <a:t>  </a:t>
            </a:r>
            <a:r>
              <a:rPr lang="en-US" altLang="en-US" sz="2000" b="0" dirty="0">
                <a:latin typeface="Arial Narrow" panose="020B0606020202030204" pitchFamily="34" charset="0"/>
              </a:rPr>
              <a:t>=  moment at column face</a:t>
            </a:r>
            <a:endParaRPr lang="en-US" altLang="en-US" sz="2000" b="0" i="1" dirty="0">
              <a:latin typeface="Arial Narrow" panose="020B0606020202030204" pitchFamily="34" charset="0"/>
            </a:endParaRPr>
          </a:p>
        </p:txBody>
      </p:sp>
      <p:sp>
        <p:nvSpPr>
          <p:cNvPr id="1231929" name="Text Box 57"/>
          <p:cNvSpPr txBox="1">
            <a:spLocks noChangeArrowheads="1"/>
          </p:cNvSpPr>
          <p:nvPr/>
        </p:nvSpPr>
        <p:spPr bwMode="auto">
          <a:xfrm>
            <a:off x="2809875" y="5564088"/>
            <a:ext cx="3762375" cy="457200"/>
          </a:xfrm>
          <a:prstGeom prst="rect">
            <a:avLst/>
          </a:prstGeom>
          <a:ln w="28575"/>
          <a:extLst/>
        </p:spPr>
        <p:style>
          <a:lnRef idx="2">
            <a:schemeClr val="accent1"/>
          </a:lnRef>
          <a:fillRef idx="1">
            <a:schemeClr val="lt1"/>
          </a:fillRef>
          <a:effectRef idx="0">
            <a:schemeClr val="accent1"/>
          </a:effectRef>
          <a:fontRef idx="minor">
            <a:schemeClr val="dk1"/>
          </a:fontRef>
        </p:style>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solidFill>
                  <a:schemeClr val="tx2"/>
                </a:solidFill>
              </a:rPr>
              <a:t>M</a:t>
            </a:r>
            <a:r>
              <a:rPr lang="en-US" altLang="en-US" sz="2400" i="1" baseline="-25000" dirty="0">
                <a:solidFill>
                  <a:schemeClr val="tx2"/>
                </a:solidFill>
              </a:rPr>
              <a:t>f</a:t>
            </a:r>
            <a:r>
              <a:rPr lang="en-US" altLang="en-US" sz="2400" dirty="0">
                <a:solidFill>
                  <a:schemeClr val="tx2"/>
                </a:solidFill>
              </a:rPr>
              <a:t>  =  </a:t>
            </a:r>
            <a:r>
              <a:rPr lang="en-US" altLang="en-US" sz="2400" i="1" dirty="0" err="1">
                <a:solidFill>
                  <a:schemeClr val="tx2"/>
                </a:solidFill>
              </a:rPr>
              <a:t>M</a:t>
            </a:r>
            <a:r>
              <a:rPr lang="en-US" altLang="en-US" sz="2400" i="1" baseline="-25000" dirty="0" err="1">
                <a:solidFill>
                  <a:schemeClr val="tx2"/>
                </a:solidFill>
              </a:rPr>
              <a:t>pr</a:t>
            </a:r>
            <a:r>
              <a:rPr lang="en-US" altLang="en-US" sz="2400" dirty="0">
                <a:solidFill>
                  <a:schemeClr val="tx2"/>
                </a:solidFill>
              </a:rPr>
              <a:t>  +  </a:t>
            </a:r>
            <a:r>
              <a:rPr lang="en-US" altLang="en-US" sz="2400" i="1" dirty="0" err="1">
                <a:solidFill>
                  <a:schemeClr val="tx2"/>
                </a:solidFill>
              </a:rPr>
              <a:t>V</a:t>
            </a:r>
            <a:r>
              <a:rPr lang="en-US" altLang="en-US" sz="2400" i="1" baseline="-25000" dirty="0" err="1">
                <a:solidFill>
                  <a:schemeClr val="tx2"/>
                </a:solidFill>
              </a:rPr>
              <a:t>beam</a:t>
            </a:r>
            <a:r>
              <a:rPr lang="en-US" altLang="en-US" sz="2400" dirty="0">
                <a:solidFill>
                  <a:schemeClr val="tx2"/>
                </a:solidFill>
              </a:rPr>
              <a:t> </a:t>
            </a:r>
            <a:r>
              <a:rPr lang="en-US" altLang="en-US" sz="2400" dirty="0">
                <a:solidFill>
                  <a:schemeClr val="tx2"/>
                </a:solidFill>
                <a:sym typeface="Symbol" panose="05050102010706020507" pitchFamily="18" charset="2"/>
              </a:rPr>
              <a:t>  </a:t>
            </a:r>
            <a:r>
              <a:rPr lang="en-US" altLang="en-US" sz="2400" i="1" dirty="0" err="1">
                <a:solidFill>
                  <a:schemeClr val="tx2"/>
                </a:solidFill>
                <a:sym typeface="Symbol" panose="05050102010706020507" pitchFamily="18" charset="2"/>
              </a:rPr>
              <a:t>s</a:t>
            </a:r>
            <a:r>
              <a:rPr lang="en-US" altLang="en-US" sz="2400" i="1" baseline="-25000" dirty="0" err="1">
                <a:solidFill>
                  <a:schemeClr val="tx2"/>
                </a:solidFill>
                <a:sym typeface="Symbol" panose="05050102010706020507" pitchFamily="18" charset="2"/>
              </a:rPr>
              <a:t>h</a:t>
            </a:r>
            <a:endParaRPr lang="en-US" altLang="en-US" sz="2400" i="1" dirty="0">
              <a:solidFill>
                <a:schemeClr val="tx2"/>
              </a:solidFill>
              <a:sym typeface="Symbol" panose="05050102010706020507" pitchFamily="18" charset="2"/>
            </a:endParaRPr>
          </a:p>
        </p:txBody>
      </p:sp>
      <p:sp>
        <p:nvSpPr>
          <p:cNvPr id="1231932" name="Rectangle 60"/>
          <p:cNvSpPr>
            <a:spLocks noChangeArrowheads="1"/>
          </p:cNvSpPr>
          <p:nvPr/>
        </p:nvSpPr>
        <p:spPr bwMode="auto">
          <a:xfrm>
            <a:off x="2405062" y="6068144"/>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b="0" i="1" dirty="0" err="1">
                <a:latin typeface="Arial Narrow" panose="020B0606020202030204" pitchFamily="34" charset="0"/>
              </a:rPr>
              <a:t>M</a:t>
            </a:r>
            <a:r>
              <a:rPr lang="en-US" altLang="en-US" sz="2400" b="0" i="1" baseline="-25000" dirty="0" err="1">
                <a:latin typeface="Arial Narrow" panose="020B0606020202030204" pitchFamily="34" charset="0"/>
              </a:rPr>
              <a:t>pr</a:t>
            </a:r>
            <a:r>
              <a:rPr lang="en-US" altLang="en-US" sz="2400" b="0" i="1" dirty="0">
                <a:latin typeface="Arial Narrow" panose="020B0606020202030204" pitchFamily="34" charset="0"/>
              </a:rPr>
              <a:t> </a:t>
            </a:r>
            <a:r>
              <a:rPr lang="en-US" altLang="en-US" sz="2400" b="0" dirty="0">
                <a:latin typeface="Arial Narrow" panose="020B0606020202030204" pitchFamily="34" charset="0"/>
              </a:rPr>
              <a:t>= 1.1 </a:t>
            </a:r>
            <a:r>
              <a:rPr lang="en-US" altLang="en-US" sz="2400" b="0" i="1" dirty="0">
                <a:latin typeface="Arial Narrow" panose="020B0606020202030204" pitchFamily="34" charset="0"/>
              </a:rPr>
              <a:t>R</a:t>
            </a:r>
            <a:r>
              <a:rPr lang="en-US" altLang="en-US" sz="2400" b="0" i="1" baseline="-25000" dirty="0">
                <a:latin typeface="Arial Narrow" panose="020B0606020202030204" pitchFamily="34" charset="0"/>
              </a:rPr>
              <a:t>y</a:t>
            </a:r>
            <a:r>
              <a:rPr lang="en-US" altLang="en-US" sz="2400" b="0" i="1" dirty="0">
                <a:latin typeface="Arial Narrow" panose="020B0606020202030204" pitchFamily="34" charset="0"/>
              </a:rPr>
              <a:t> </a:t>
            </a:r>
            <a:r>
              <a:rPr lang="en-US" altLang="en-US" sz="2400" b="0" i="1" dirty="0" err="1">
                <a:latin typeface="Arial Narrow" panose="020B0606020202030204" pitchFamily="34" charset="0"/>
              </a:rPr>
              <a:t>Z</a:t>
            </a:r>
            <a:r>
              <a:rPr lang="en-US" altLang="en-US" sz="2400" b="0" i="1" baseline="-25000" dirty="0" err="1">
                <a:latin typeface="Arial Narrow" panose="020B0606020202030204" pitchFamily="34" charset="0"/>
              </a:rPr>
              <a:t>b</a:t>
            </a:r>
            <a:r>
              <a:rPr lang="en-US" altLang="en-US" sz="2400" b="0" i="1" dirty="0">
                <a:latin typeface="Arial Narrow" panose="020B0606020202030204" pitchFamily="34" charset="0"/>
              </a:rPr>
              <a:t> (</a:t>
            </a:r>
            <a:r>
              <a:rPr lang="en-US" altLang="en-US" sz="2400" b="0" i="1" dirty="0" err="1">
                <a:latin typeface="Arial Narrow" panose="020B0606020202030204" pitchFamily="34" charset="0"/>
              </a:rPr>
              <a:t>F</a:t>
            </a:r>
            <a:r>
              <a:rPr lang="en-US" altLang="en-US" sz="2400" b="0" i="1" baseline="-25000" dirty="0" err="1">
                <a:latin typeface="Arial Narrow" panose="020B0606020202030204" pitchFamily="34" charset="0"/>
              </a:rPr>
              <a:t>yb</a:t>
            </a:r>
            <a:r>
              <a:rPr lang="en-US" altLang="en-US" sz="2400" b="0" i="1" dirty="0">
                <a:latin typeface="Arial Narrow" panose="020B0606020202030204" pitchFamily="34" charset="0"/>
              </a:rPr>
              <a:t> - P</a:t>
            </a:r>
            <a:r>
              <a:rPr lang="en-US" altLang="en-US" sz="2400" b="0" i="1" baseline="-25000" dirty="0">
                <a:latin typeface="Arial Narrow" panose="020B0606020202030204" pitchFamily="34" charset="0"/>
              </a:rPr>
              <a:t>HBE</a:t>
            </a:r>
            <a:r>
              <a:rPr lang="en-US" altLang="en-US" sz="2400" b="0" i="1" dirty="0">
                <a:latin typeface="Arial Narrow" panose="020B0606020202030204" pitchFamily="34" charset="0"/>
              </a:rPr>
              <a:t>/A</a:t>
            </a:r>
            <a:r>
              <a:rPr lang="en-US" altLang="en-US" sz="2400" b="0" i="1" baseline="-25000" dirty="0">
                <a:latin typeface="Arial Narrow" panose="020B0606020202030204" pitchFamily="34" charset="0"/>
              </a:rPr>
              <a:t>g</a:t>
            </a:r>
            <a:r>
              <a:rPr lang="en-US" altLang="en-US" sz="2400" b="0" i="1" dirty="0">
                <a:latin typeface="Arial Narrow" panose="020B0606020202030204" pitchFamily="34" charset="0"/>
              </a:rPr>
              <a:t>)</a:t>
            </a:r>
            <a:r>
              <a:rPr lang="en-US" altLang="en-US" sz="2400" b="0" i="1" dirty="0">
                <a:solidFill>
                  <a:schemeClr val="tx2"/>
                </a:solidFill>
                <a:latin typeface="Arial Narrow" panose="020B0606020202030204" pitchFamily="34" charset="0"/>
              </a:rPr>
              <a:t> </a:t>
            </a:r>
          </a:p>
        </p:txBody>
      </p:sp>
      <p:sp>
        <p:nvSpPr>
          <p:cNvPr id="2" name="Text Placeholder 1"/>
          <p:cNvSpPr>
            <a:spLocks noGrp="1"/>
          </p:cNvSpPr>
          <p:nvPr>
            <p:ph type="body" sz="quarter" idx="38"/>
          </p:nvPr>
        </p:nvSpPr>
        <p:spPr/>
        <p:txBody>
          <a:bodyPr/>
          <a:lstStyle/>
          <a:p>
            <a:r>
              <a:rPr lang="en-US" dirty="0" smtClean="0"/>
              <a:t>Panel Zone Shear Strength</a:t>
            </a:r>
            <a:endParaRPr lang="en-US" dirty="0"/>
          </a:p>
        </p:txBody>
      </p:sp>
      <p:sp>
        <p:nvSpPr>
          <p:cNvPr id="62" name="Line 27"/>
          <p:cNvSpPr>
            <a:spLocks noChangeShapeType="1"/>
          </p:cNvSpPr>
          <p:nvPr/>
        </p:nvSpPr>
        <p:spPr bwMode="auto">
          <a:xfrm>
            <a:off x="2997200" y="362652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3" name="Line 28"/>
          <p:cNvSpPr>
            <a:spLocks noChangeShapeType="1"/>
          </p:cNvSpPr>
          <p:nvPr/>
        </p:nvSpPr>
        <p:spPr bwMode="auto">
          <a:xfrm>
            <a:off x="6197600" y="362652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4" name="Line 29"/>
          <p:cNvSpPr>
            <a:spLocks noChangeShapeType="1"/>
          </p:cNvSpPr>
          <p:nvPr/>
        </p:nvSpPr>
        <p:spPr bwMode="auto">
          <a:xfrm>
            <a:off x="4264025" y="4490120"/>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 name="Line 30"/>
          <p:cNvSpPr>
            <a:spLocks noChangeShapeType="1"/>
          </p:cNvSpPr>
          <p:nvPr/>
        </p:nvSpPr>
        <p:spPr bwMode="auto">
          <a:xfrm>
            <a:off x="4930775" y="4499645"/>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 name="Line 31"/>
          <p:cNvSpPr>
            <a:spLocks noChangeShapeType="1"/>
          </p:cNvSpPr>
          <p:nvPr/>
        </p:nvSpPr>
        <p:spPr bwMode="auto">
          <a:xfrm>
            <a:off x="2997200" y="468379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7" name="Line 32"/>
          <p:cNvSpPr>
            <a:spLocks noChangeShapeType="1"/>
          </p:cNvSpPr>
          <p:nvPr/>
        </p:nvSpPr>
        <p:spPr bwMode="auto">
          <a:xfrm>
            <a:off x="4930775" y="470284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Text Box 49"/>
          <p:cNvSpPr txBox="1">
            <a:spLocks noChangeArrowheads="1"/>
          </p:cNvSpPr>
          <p:nvPr/>
        </p:nvSpPr>
        <p:spPr bwMode="auto">
          <a:xfrm>
            <a:off x="2933700" y="419484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69" name="Text Box 50"/>
          <p:cNvSpPr txBox="1">
            <a:spLocks noChangeArrowheads="1"/>
          </p:cNvSpPr>
          <p:nvPr/>
        </p:nvSpPr>
        <p:spPr bwMode="auto">
          <a:xfrm>
            <a:off x="4867275" y="419484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71"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73</a:t>
            </a:fld>
            <a:endParaRPr lang="en-US" altLang="en-US"/>
          </a:p>
        </p:txBody>
      </p:sp>
    </p:spTree>
    <p:extLst>
      <p:ext uri="{BB962C8B-B14F-4D97-AF65-F5344CB8AC3E}">
        <p14:creationId xmlns:p14="http://schemas.microsoft.com/office/powerpoint/2010/main" val="135491193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319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3192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319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1928" grpId="0"/>
      <p:bldP spid="1231929" grpId="0" animBg="1"/>
      <p:bldP spid="123193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4" name="Picture 4" descr="PZ12"/>
          <p:cNvPicPr>
            <a:picLocks noChangeAspect="1" noChangeArrowheads="1"/>
          </p:cNvPicPr>
          <p:nvPr/>
        </p:nvPicPr>
        <p:blipFill>
          <a:blip r:embed="rId3">
            <a:extLst>
              <a:ext uri="{28A0092B-C50C-407E-A947-70E740481C1C}">
                <a14:useLocalDpi xmlns:a14="http://schemas.microsoft.com/office/drawing/2010/main" val="0"/>
              </a:ext>
            </a:extLst>
          </a:blip>
          <a:srcRect l="1199" t="24001" r="7201" b="24600"/>
          <a:stretch>
            <a:fillRect/>
          </a:stretch>
        </p:blipFill>
        <p:spPr bwMode="auto">
          <a:xfrm>
            <a:off x="884238" y="1407641"/>
            <a:ext cx="7064375" cy="396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2725" name="Text Box 5"/>
          <p:cNvSpPr txBox="1">
            <a:spLocks noChangeArrowheads="1"/>
          </p:cNvSpPr>
          <p:nvPr/>
        </p:nvSpPr>
        <p:spPr bwMode="auto">
          <a:xfrm>
            <a:off x="251520" y="5847655"/>
            <a:ext cx="53721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2400" i="1" dirty="0">
                <a:solidFill>
                  <a:schemeClr val="tx2"/>
                </a:solidFill>
                <a:latin typeface="Arial Narrow" panose="020B0606020202030204" pitchFamily="34" charset="0"/>
                <a:ea typeface="Cambria Math" panose="02040503050406030204" pitchFamily="18" charset="0"/>
              </a:rPr>
              <a:t>Panel Zone Required </a:t>
            </a:r>
            <a:r>
              <a:rPr lang="en-US" altLang="en-US" sz="2400" i="1" dirty="0" smtClean="0">
                <a:solidFill>
                  <a:schemeClr val="tx2"/>
                </a:solidFill>
                <a:latin typeface="Arial Narrow" panose="020B0606020202030204" pitchFamily="34" charset="0"/>
                <a:ea typeface="Cambria Math" panose="02040503050406030204" pitchFamily="18" charset="0"/>
              </a:rPr>
              <a:t> Shear Strength</a:t>
            </a:r>
            <a:endParaRPr lang="en-US" altLang="en-US" sz="2400" i="1" dirty="0">
              <a:solidFill>
                <a:schemeClr val="tx2"/>
              </a:solidFill>
              <a:latin typeface="Arial Narrow" panose="020B0606020202030204" pitchFamily="34" charset="0"/>
            </a:endParaRPr>
          </a:p>
        </p:txBody>
      </p:sp>
      <p:sp>
        <p:nvSpPr>
          <p:cNvPr id="2" name="Text Placeholder 1"/>
          <p:cNvSpPr>
            <a:spLocks noGrp="1"/>
          </p:cNvSpPr>
          <p:nvPr>
            <p:ph type="body" sz="quarter" idx="38"/>
          </p:nvPr>
        </p:nvSpPr>
        <p:spPr/>
        <p:txBody>
          <a:bodyPr/>
          <a:lstStyle/>
          <a:p>
            <a:r>
              <a:rPr lang="en-US" dirty="0" smtClean="0"/>
              <a:t>Panel Zone Shear Strength</a:t>
            </a:r>
            <a:endParaRPr lang="en-US" dirty="0"/>
          </a:p>
        </p:txBody>
      </p:sp>
      <mc:AlternateContent xmlns:mc="http://schemas.openxmlformats.org/markup-compatibility/2006" xmlns:a14="http://schemas.microsoft.com/office/drawing/2010/main">
        <mc:Choice Requires="a14">
          <p:sp>
            <p:nvSpPr>
              <p:cNvPr id="4" name="TextBox 3"/>
              <p:cNvSpPr txBox="1"/>
              <p:nvPr/>
            </p:nvSpPr>
            <p:spPr>
              <a:xfrm>
                <a:off x="5652120" y="5636512"/>
                <a:ext cx="2994218" cy="96084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𝑹</m:t>
                          </m:r>
                        </m:e>
                        <m:sub>
                          <m:r>
                            <a:rPr lang="en-US" sz="2400" b="1" i="1" smtClean="0">
                              <a:latin typeface="Cambria Math"/>
                            </a:rPr>
                            <m:t>𝒖</m:t>
                          </m:r>
                        </m:sub>
                      </m:sSub>
                      <m:r>
                        <a:rPr lang="en-US" sz="2400" b="1" i="1" smtClean="0">
                          <a:latin typeface="Cambria Math"/>
                        </a:rPr>
                        <m:t>=</m:t>
                      </m:r>
                      <m:f>
                        <m:fPr>
                          <m:ctrlPr>
                            <a:rPr lang="en-US" sz="2400" b="1" i="1" smtClean="0">
                              <a:latin typeface="Cambria Math"/>
                            </a:rPr>
                          </m:ctrlPr>
                        </m:fPr>
                        <m:num>
                          <m:nary>
                            <m:naryPr>
                              <m:chr m:val="∑"/>
                              <m:subHide m:val="on"/>
                              <m:supHide m:val="on"/>
                              <m:ctrlPr>
                                <a:rPr lang="en-US" sz="2400" b="1" i="1" smtClean="0">
                                  <a:latin typeface="Cambria Math"/>
                                </a:rPr>
                              </m:ctrlPr>
                            </m:naryPr>
                            <m:sub/>
                            <m:sup/>
                            <m:e>
                              <m:sSub>
                                <m:sSubPr>
                                  <m:ctrlPr>
                                    <a:rPr lang="en-US" sz="2400" b="1" i="1" smtClean="0">
                                      <a:latin typeface="Cambria Math"/>
                                    </a:rPr>
                                  </m:ctrlPr>
                                </m:sSubPr>
                                <m:e>
                                  <m:r>
                                    <a:rPr lang="en-US" sz="2400" b="1" i="1" smtClean="0">
                                      <a:latin typeface="Cambria Math"/>
                                    </a:rPr>
                                    <m:t>𝑴</m:t>
                                  </m:r>
                                </m:e>
                                <m:sub>
                                  <m:r>
                                    <a:rPr lang="en-US" sz="2400" b="1" i="1" smtClean="0">
                                      <a:latin typeface="Cambria Math"/>
                                    </a:rPr>
                                    <m:t>𝒇</m:t>
                                  </m:r>
                                </m:sub>
                              </m:sSub>
                            </m:e>
                          </m:nary>
                        </m:num>
                        <m:den>
                          <m:d>
                            <m:dPr>
                              <m:ctrlPr>
                                <a:rPr lang="en-US" sz="2400" b="1" i="1" smtClean="0">
                                  <a:latin typeface="Cambria Math"/>
                                </a:rPr>
                              </m:ctrlPr>
                            </m:dPr>
                            <m:e>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𝒃</m:t>
                                  </m:r>
                                </m:sub>
                              </m:sSub>
                              <m:r>
                                <a:rPr lang="en-US" sz="2400" b="1" i="1" smtClean="0">
                                  <a:latin typeface="Cambria Math"/>
                                </a:rPr>
                                <m:t>−</m:t>
                              </m:r>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𝒇</m:t>
                                  </m:r>
                                </m:sub>
                              </m:sSub>
                            </m:e>
                          </m:d>
                        </m:den>
                      </m:f>
                      <m:r>
                        <a:rPr lang="en-US" sz="2400" b="1" i="1" smtClean="0">
                          <a:latin typeface="Cambria Math"/>
                        </a:rPr>
                        <m:t>−</m:t>
                      </m:r>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𝒄</m:t>
                          </m:r>
                        </m:sub>
                      </m:sSub>
                    </m:oMath>
                  </m:oMathPara>
                </a14:m>
                <a:endParaRPr lang="en-US" sz="24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5652120" y="5636512"/>
                <a:ext cx="2994218" cy="960840"/>
              </a:xfrm>
              <a:prstGeom prst="rect">
                <a:avLst/>
              </a:prstGeom>
              <a:blipFill rotWithShape="1">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4139952" y="764704"/>
                <a:ext cx="4173130" cy="53328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𝒄</m:t>
                          </m:r>
                        </m:sub>
                      </m:sSub>
                      <m:r>
                        <a:rPr lang="en-US" sz="2400" b="1" i="1" smtClean="0">
                          <a:latin typeface="Cambria Math"/>
                        </a:rPr>
                        <m:t>=</m:t>
                      </m:r>
                      <m:box>
                        <m:boxPr>
                          <m:ctrlPr>
                            <a:rPr lang="en-US" sz="2400" b="1" i="1" smtClean="0">
                              <a:latin typeface="Cambria Math"/>
                            </a:rPr>
                          </m:ctrlPr>
                        </m:boxPr>
                        <m:e>
                          <m:argPr>
                            <m:argSz m:val="-1"/>
                          </m:argPr>
                          <m:f>
                            <m:fPr>
                              <m:ctrlPr>
                                <a:rPr lang="en-US" sz="2400" b="1" i="1" smtClean="0">
                                  <a:latin typeface="Cambria Math"/>
                                </a:rPr>
                              </m:ctrlPr>
                            </m:fPr>
                            <m:num>
                              <m:r>
                                <a:rPr lang="en-US" sz="2400" b="1" i="1" smtClean="0">
                                  <a:latin typeface="Cambria Math"/>
                                </a:rPr>
                                <m:t>𝟏</m:t>
                              </m:r>
                            </m:num>
                            <m:den>
                              <m:r>
                                <a:rPr lang="en-US" sz="2400" b="1" i="1" smtClean="0">
                                  <a:latin typeface="Cambria Math"/>
                                </a:rPr>
                                <m:t>𝟐</m:t>
                              </m:r>
                            </m:den>
                          </m:f>
                        </m:e>
                      </m:box>
                      <m:sSub>
                        <m:sSubPr>
                          <m:ctrlPr>
                            <a:rPr lang="en-US" sz="2400" b="1" i="1" smtClean="0">
                              <a:latin typeface="Cambria Math"/>
                            </a:rPr>
                          </m:ctrlPr>
                        </m:sSubPr>
                        <m:e>
                          <m:r>
                            <a:rPr lang="en-US" sz="2400" b="1" i="1" smtClean="0">
                              <a:latin typeface="Cambria Math"/>
                            </a:rPr>
                            <m:t>𝑹</m:t>
                          </m:r>
                        </m:e>
                        <m:sub>
                          <m:r>
                            <a:rPr lang="en-US" sz="2400" b="1" i="1" smtClean="0">
                              <a:latin typeface="Cambria Math"/>
                            </a:rPr>
                            <m:t>𝒚</m:t>
                          </m:r>
                        </m:sub>
                      </m:sSub>
                      <m:sSub>
                        <m:sSubPr>
                          <m:ctrlPr>
                            <a:rPr lang="en-US" sz="2400" b="1" i="1" smtClean="0">
                              <a:latin typeface="Cambria Math"/>
                            </a:rPr>
                          </m:ctrlPr>
                        </m:sSubPr>
                        <m:e>
                          <m:r>
                            <a:rPr lang="en-US" sz="2400" b="1" i="1" smtClean="0">
                              <a:latin typeface="Cambria Math"/>
                            </a:rPr>
                            <m:t>𝑭</m:t>
                          </m:r>
                        </m:e>
                        <m:sub>
                          <m:r>
                            <a:rPr lang="en-US" sz="2400" b="1" i="1" smtClean="0">
                              <a:latin typeface="Cambria Math"/>
                            </a:rPr>
                            <m:t>𝒚</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𝒘</m:t>
                          </m:r>
                        </m:sub>
                      </m:sSub>
                      <m:d>
                        <m:dPr>
                          <m:ctrlPr>
                            <a:rPr lang="en-US" sz="2400" b="1" i="1" smtClean="0">
                              <a:latin typeface="Cambria Math"/>
                            </a:rPr>
                          </m:ctrlPr>
                        </m:dPr>
                        <m:e>
                          <m:f>
                            <m:fPr>
                              <m:type m:val="lin"/>
                              <m:ctrlPr>
                                <a:rPr lang="en-US" sz="2400" b="1" i="1" smtClean="0">
                                  <a:latin typeface="Cambria Math"/>
                                </a:rPr>
                              </m:ctrlPr>
                            </m:fPr>
                            <m:num>
                              <m:sSub>
                                <m:sSubPr>
                                  <m:ctrlPr>
                                    <a:rPr lang="en-US" sz="2400" b="1" i="1" smtClean="0">
                                      <a:latin typeface="Cambria Math"/>
                                    </a:rPr>
                                  </m:ctrlPr>
                                </m:sSubPr>
                                <m:e>
                                  <m:r>
                                    <a:rPr lang="en-US" sz="2400" b="1" i="1" smtClean="0">
                                      <a:latin typeface="Cambria Math"/>
                                    </a:rPr>
                                    <m:t>𝒉</m:t>
                                  </m:r>
                                </m:e>
                                <m:sub>
                                  <m:r>
                                    <a:rPr lang="en-US" sz="2400" b="1" i="1" smtClean="0">
                                      <a:latin typeface="Cambria Math"/>
                                    </a:rPr>
                                    <m:t>𝒄</m:t>
                                  </m:r>
                                </m:sub>
                              </m:sSub>
                            </m:num>
                            <m:den>
                              <m:r>
                                <a:rPr lang="en-US" sz="2400" b="1" i="1" smtClean="0">
                                  <a:latin typeface="Cambria Math"/>
                                </a:rPr>
                                <m:t>𝟐</m:t>
                              </m:r>
                            </m:den>
                          </m:f>
                        </m:e>
                      </m:d>
                      <m:r>
                        <a:rPr lang="en-US" sz="2400" b="1" i="0" smtClean="0">
                          <a:latin typeface="Cambria Math"/>
                        </a:rPr>
                        <m:t>𝐬𝐢𝐧</m:t>
                      </m:r>
                      <m:r>
                        <a:rPr lang="en-US" sz="2400" b="1" i="1" smtClean="0">
                          <a:latin typeface="Cambria Math"/>
                        </a:rPr>
                        <m:t>⁡(</m:t>
                      </m:r>
                      <m:r>
                        <a:rPr lang="en-US" sz="2400" b="1" i="1" smtClean="0">
                          <a:latin typeface="Cambria Math"/>
                        </a:rPr>
                        <m:t>𝟐</m:t>
                      </m:r>
                      <m:r>
                        <a:rPr lang="en-US" sz="2400" b="1" i="1" smtClean="0">
                          <a:latin typeface="Cambria Math"/>
                          <a:ea typeface="Cambria Math"/>
                        </a:rPr>
                        <m:t>𝜶</m:t>
                      </m:r>
                      <m:r>
                        <a:rPr lang="en-US" sz="2400" b="1" i="1" smtClean="0">
                          <a:latin typeface="Cambria Math"/>
                          <a:ea typeface="Cambria Math"/>
                        </a:rPr>
                        <m:t>)</m:t>
                      </m:r>
                    </m:oMath>
                  </m:oMathPara>
                </a14:m>
                <a:endParaRPr lang="en-US" sz="2800" b="1" dirty="0"/>
              </a:p>
            </p:txBody>
          </p:sp>
        </mc:Choice>
        <mc:Fallback xmlns="">
          <p:sp>
            <p:nvSpPr>
              <p:cNvPr id="5" name="TextBox 4"/>
              <p:cNvSpPr txBox="1">
                <a:spLocks noRot="1" noChangeAspect="1" noMove="1" noResize="1" noEditPoints="1" noAdjustHandles="1" noChangeArrowheads="1" noChangeShapeType="1" noTextEdit="1"/>
              </p:cNvSpPr>
              <p:nvPr/>
            </p:nvSpPr>
            <p:spPr>
              <a:xfrm>
                <a:off x="4139952" y="764704"/>
                <a:ext cx="4173130" cy="533288"/>
              </a:xfrm>
              <a:prstGeom prst="rect">
                <a:avLst/>
              </a:prstGeom>
              <a:blipFill rotWithShape="1">
                <a:blip r:embed="rId5"/>
                <a:stretch>
                  <a:fillRect/>
                </a:stretch>
              </a:blipFill>
            </p:spPr>
            <p:txBody>
              <a:bodyPr/>
              <a:lstStyle/>
              <a:p>
                <a:r>
                  <a:rPr lang="en-US">
                    <a:noFill/>
                  </a:rPr>
                  <a:t> </a:t>
                </a:r>
              </a:p>
            </p:txBody>
          </p:sp>
        </mc:Fallback>
      </mc:AlternateContent>
      <p:sp>
        <p:nvSpPr>
          <p:cNvPr id="11"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74</a:t>
            </a:fld>
            <a:endParaRPr lang="en-US" altLang="en-US"/>
          </a:p>
        </p:txBody>
      </p:sp>
    </p:spTree>
    <p:extLst>
      <p:ext uri="{BB962C8B-B14F-4D97-AF65-F5344CB8AC3E}">
        <p14:creationId xmlns:p14="http://schemas.microsoft.com/office/powerpoint/2010/main" val="116243479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27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272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Text Box 3"/>
          <p:cNvSpPr txBox="1">
            <a:spLocks noChangeArrowheads="1"/>
          </p:cNvSpPr>
          <p:nvPr/>
        </p:nvSpPr>
        <p:spPr bwMode="auto">
          <a:xfrm>
            <a:off x="600075" y="135255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a:solidFill>
                  <a:schemeClr val="tx2"/>
                </a:solidFill>
              </a:rPr>
              <a:t>Panel Zone Design Requirement:</a:t>
            </a:r>
          </a:p>
        </p:txBody>
      </p:sp>
      <p:sp>
        <p:nvSpPr>
          <p:cNvPr id="160772" name="Text Box 4"/>
          <p:cNvSpPr txBox="1">
            <a:spLocks noChangeArrowheads="1"/>
          </p:cNvSpPr>
          <p:nvPr/>
        </p:nvSpPr>
        <p:spPr bwMode="auto">
          <a:xfrm>
            <a:off x="1115616" y="2076450"/>
            <a:ext cx="48196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t>R</a:t>
            </a:r>
            <a:r>
              <a:rPr lang="en-US" altLang="en-US" i="1" baseline="-25000" dirty="0"/>
              <a:t>u</a:t>
            </a:r>
            <a:r>
              <a:rPr lang="en-US" altLang="en-US" dirty="0"/>
              <a:t> </a:t>
            </a:r>
            <a:r>
              <a:rPr lang="en-US" altLang="en-US" dirty="0">
                <a:sym typeface="Symbol" panose="05050102010706020507" pitchFamily="18" charset="2"/>
              </a:rPr>
              <a:t> </a:t>
            </a:r>
            <a:r>
              <a:rPr lang="en-US" altLang="en-US" i="1" dirty="0">
                <a:sym typeface="Symbol" panose="05050102010706020507" pitchFamily="18" charset="2"/>
              </a:rPr>
              <a:t></a:t>
            </a:r>
            <a:r>
              <a:rPr lang="en-US" altLang="en-US" i="1" baseline="-25000" dirty="0">
                <a:sym typeface="Symbol" panose="05050102010706020507" pitchFamily="18" charset="2"/>
              </a:rPr>
              <a:t>v</a:t>
            </a:r>
            <a:r>
              <a:rPr lang="en-US" altLang="en-US" i="1" dirty="0">
                <a:sym typeface="Symbol" panose="05050102010706020507" pitchFamily="18" charset="2"/>
              </a:rPr>
              <a:t> R</a:t>
            </a:r>
            <a:r>
              <a:rPr lang="en-US" altLang="en-US" i="1" baseline="-25000" dirty="0">
                <a:sym typeface="Symbol" panose="05050102010706020507" pitchFamily="18" charset="2"/>
              </a:rPr>
              <a:t>v  </a:t>
            </a:r>
            <a:r>
              <a:rPr lang="en-US" altLang="en-US" i="1" dirty="0">
                <a:sym typeface="Symbol" panose="05050102010706020507" pitchFamily="18" charset="2"/>
              </a:rPr>
              <a:t>   </a:t>
            </a:r>
            <a:r>
              <a:rPr lang="en-US" altLang="en-US" b="0" i="1" dirty="0">
                <a:sym typeface="Symbol" panose="05050102010706020507" pitchFamily="18" charset="2"/>
              </a:rPr>
              <a:t>where</a:t>
            </a:r>
            <a:r>
              <a:rPr lang="en-US" altLang="en-US" i="1" dirty="0">
                <a:sym typeface="Symbol" panose="05050102010706020507" pitchFamily="18" charset="2"/>
              </a:rPr>
              <a:t> </a:t>
            </a:r>
            <a:r>
              <a:rPr lang="en-US" altLang="en-US" i="1" baseline="-25000" dirty="0">
                <a:sym typeface="Symbol" panose="05050102010706020507" pitchFamily="18" charset="2"/>
              </a:rPr>
              <a:t>v</a:t>
            </a:r>
            <a:r>
              <a:rPr lang="en-US" altLang="en-US" i="1" dirty="0">
                <a:sym typeface="Symbol" panose="05050102010706020507" pitchFamily="18" charset="2"/>
              </a:rPr>
              <a:t> =</a:t>
            </a:r>
            <a:r>
              <a:rPr lang="en-US" altLang="en-US" dirty="0">
                <a:sym typeface="Symbol" panose="05050102010706020507" pitchFamily="18" charset="2"/>
              </a:rPr>
              <a:t> 1.0</a:t>
            </a:r>
            <a:endParaRPr lang="en-US" altLang="en-US" i="1" dirty="0">
              <a:sym typeface="Symbol" panose="05050102010706020507" pitchFamily="18" charset="2"/>
            </a:endParaRPr>
          </a:p>
        </p:txBody>
      </p:sp>
      <p:sp>
        <p:nvSpPr>
          <p:cNvPr id="160773" name="Line 5"/>
          <p:cNvSpPr>
            <a:spLocks noChangeShapeType="1"/>
          </p:cNvSpPr>
          <p:nvPr/>
        </p:nvSpPr>
        <p:spPr bwMode="auto">
          <a:xfrm>
            <a:off x="2772966" y="2752725"/>
            <a:ext cx="0" cy="676275"/>
          </a:xfrm>
          <a:prstGeom prst="line">
            <a:avLst/>
          </a:prstGeom>
          <a:noFill/>
          <a:ln w="28575">
            <a:solidFill>
              <a:schemeClr val="tx1"/>
            </a:solidFill>
            <a:round/>
            <a:headEnd type="triangle" w="lg" len="lg"/>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774" name="Line 6"/>
          <p:cNvSpPr>
            <a:spLocks noChangeShapeType="1"/>
          </p:cNvSpPr>
          <p:nvPr/>
        </p:nvSpPr>
        <p:spPr bwMode="auto">
          <a:xfrm>
            <a:off x="2772966" y="3429000"/>
            <a:ext cx="5334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0775" name="Text Box 7"/>
          <p:cNvSpPr txBox="1">
            <a:spLocks noChangeArrowheads="1"/>
          </p:cNvSpPr>
          <p:nvPr/>
        </p:nvSpPr>
        <p:spPr bwMode="auto">
          <a:xfrm>
            <a:off x="3468291" y="3200400"/>
            <a:ext cx="534079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a:latin typeface="Arial Narrow" panose="020B0606020202030204" pitchFamily="34" charset="0"/>
              </a:rPr>
              <a:t>R</a:t>
            </a:r>
            <a:r>
              <a:rPr lang="en-US" altLang="en-US" sz="2400" i="1" baseline="-25000" dirty="0">
                <a:latin typeface="Arial Narrow" panose="020B0606020202030204" pitchFamily="34" charset="0"/>
              </a:rPr>
              <a:t>v</a:t>
            </a:r>
            <a:r>
              <a:rPr lang="en-US" altLang="en-US" sz="2400" dirty="0">
                <a:latin typeface="Arial Narrow" panose="020B0606020202030204" pitchFamily="34" charset="0"/>
              </a:rPr>
              <a:t> = nominal shear strength, based on a limit state of shear yielding, as computed per Section J10.6 of the AISC </a:t>
            </a:r>
            <a:r>
              <a:rPr lang="en-US" altLang="en-US" sz="2400" i="1" dirty="0">
                <a:latin typeface="Arial Narrow" panose="020B0606020202030204" pitchFamily="34" charset="0"/>
              </a:rPr>
              <a:t>Specification</a:t>
            </a:r>
          </a:p>
        </p:txBody>
      </p:sp>
      <p:sp>
        <p:nvSpPr>
          <p:cNvPr id="4" name="Text Placeholder 3"/>
          <p:cNvSpPr>
            <a:spLocks noGrp="1"/>
          </p:cNvSpPr>
          <p:nvPr>
            <p:ph type="body" sz="quarter" idx="38"/>
          </p:nvPr>
        </p:nvSpPr>
        <p:spPr/>
        <p:txBody>
          <a:bodyPr/>
          <a:lstStyle/>
          <a:p>
            <a:r>
              <a:rPr lang="en-US" dirty="0" smtClean="0"/>
              <a:t>Panel Zone Shear Strength</a:t>
            </a:r>
            <a:endParaRPr lang="en-US" dirty="0"/>
          </a:p>
        </p:txBody>
      </p:sp>
      <p:sp>
        <p:nvSpPr>
          <p:cNvPr id="12"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75</a:t>
            </a:fld>
            <a:endParaRPr lang="en-US" altLang="en-US"/>
          </a:p>
        </p:txBody>
      </p:sp>
    </p:spTree>
    <p:extLst>
      <p:ext uri="{BB962C8B-B14F-4D97-AF65-F5344CB8AC3E}">
        <p14:creationId xmlns:p14="http://schemas.microsoft.com/office/powerpoint/2010/main" val="372848998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20" name="Text Box 4"/>
          <p:cNvSpPr txBox="1">
            <a:spLocks noChangeArrowheads="1"/>
          </p:cNvSpPr>
          <p:nvPr/>
        </p:nvSpPr>
        <p:spPr bwMode="auto">
          <a:xfrm>
            <a:off x="755576" y="1412776"/>
            <a:ext cx="57340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i="1" dirty="0"/>
              <a:t>When P</a:t>
            </a:r>
            <a:r>
              <a:rPr lang="en-US" altLang="en-US" sz="2000" i="1" baseline="-25000" dirty="0"/>
              <a:t>u</a:t>
            </a:r>
            <a:r>
              <a:rPr lang="en-US" altLang="en-US" sz="2000" i="1" dirty="0"/>
              <a:t> </a:t>
            </a:r>
            <a:r>
              <a:rPr lang="en-US" altLang="en-US" sz="2000" i="1" dirty="0" smtClean="0"/>
              <a:t> </a:t>
            </a:r>
            <a:r>
              <a:rPr lang="en-US" altLang="en-US" sz="2000" dirty="0" smtClean="0">
                <a:sym typeface="Symbol" panose="05050102010706020507" pitchFamily="18" charset="2"/>
              </a:rPr>
              <a:t> </a:t>
            </a:r>
            <a:r>
              <a:rPr lang="en-US" altLang="en-US" sz="2000" i="1" dirty="0" smtClean="0">
                <a:sym typeface="Symbol" panose="05050102010706020507" pitchFamily="18" charset="2"/>
              </a:rPr>
              <a:t> 0.75 </a:t>
            </a:r>
            <a:r>
              <a:rPr lang="en-US" altLang="en-US" sz="2000" i="1" dirty="0">
                <a:sym typeface="Symbol" panose="05050102010706020507" pitchFamily="18" charset="2"/>
              </a:rPr>
              <a:t>P</a:t>
            </a:r>
            <a:r>
              <a:rPr lang="en-US" altLang="en-US" sz="2000" i="1" baseline="-25000" dirty="0">
                <a:sym typeface="Symbol" panose="05050102010706020507" pitchFamily="18" charset="2"/>
              </a:rPr>
              <a:t>y</a:t>
            </a:r>
            <a:r>
              <a:rPr lang="en-US" altLang="en-US" sz="2000" i="1" dirty="0">
                <a:sym typeface="Symbol" panose="05050102010706020507" pitchFamily="18" charset="2"/>
              </a:rPr>
              <a:t> in column:</a:t>
            </a:r>
          </a:p>
        </p:txBody>
      </p:sp>
      <p:sp>
        <p:nvSpPr>
          <p:cNvPr id="162822" name="Text Box 6"/>
          <p:cNvSpPr txBox="1">
            <a:spLocks noChangeArrowheads="1"/>
          </p:cNvSpPr>
          <p:nvPr/>
        </p:nvSpPr>
        <p:spPr bwMode="auto">
          <a:xfrm>
            <a:off x="6013376" y="2353444"/>
            <a:ext cx="2571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1600" b="0" i="1" dirty="0"/>
              <a:t>(AISC Spec EQ J10-11)</a:t>
            </a:r>
          </a:p>
        </p:txBody>
      </p:sp>
      <p:sp>
        <p:nvSpPr>
          <p:cNvPr id="1186823" name="Text Box 7"/>
          <p:cNvSpPr txBox="1">
            <a:spLocks noChangeArrowheads="1"/>
          </p:cNvSpPr>
          <p:nvPr/>
        </p:nvSpPr>
        <p:spPr bwMode="auto">
          <a:xfrm>
            <a:off x="2097924" y="3456870"/>
            <a:ext cx="96245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i="1" dirty="0">
                <a:latin typeface="Arial Narrow" panose="020B0606020202030204" pitchFamily="34" charset="0"/>
              </a:rPr>
              <a:t>Where:</a:t>
            </a:r>
          </a:p>
        </p:txBody>
      </p:sp>
      <p:sp>
        <p:nvSpPr>
          <p:cNvPr id="1186824" name="Text Box 8"/>
          <p:cNvSpPr txBox="1">
            <a:spLocks noChangeArrowheads="1"/>
          </p:cNvSpPr>
          <p:nvPr/>
        </p:nvSpPr>
        <p:spPr bwMode="auto">
          <a:xfrm>
            <a:off x="3156570" y="3456870"/>
            <a:ext cx="5567561" cy="270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tabLst>
                <a:tab pos="457200" algn="l"/>
              </a:tabLst>
              <a:defRPr sz="2800" b="1">
                <a:solidFill>
                  <a:schemeClr val="tx1"/>
                </a:solidFill>
                <a:latin typeface="Arial" panose="020B0604020202020204" pitchFamily="34" charset="0"/>
              </a:defRPr>
            </a:lvl1pPr>
            <a:lvl2pPr marL="742950" indent="-285750">
              <a:spcBef>
                <a:spcPct val="20000"/>
              </a:spcBef>
              <a:buClr>
                <a:schemeClr val="tx2"/>
              </a:buClr>
              <a:buSzPct val="100000"/>
              <a:buChar char="–"/>
              <a:tabLst>
                <a:tab pos="457200" algn="l"/>
              </a:tabLst>
              <a:defRPr sz="2800" b="1">
                <a:solidFill>
                  <a:schemeClr val="tx1"/>
                </a:solidFill>
                <a:latin typeface="Arial" panose="020B0604020202020204" pitchFamily="34" charset="0"/>
              </a:defRPr>
            </a:lvl2pPr>
            <a:lvl3pPr marL="1143000" indent="-228600">
              <a:spcBef>
                <a:spcPct val="20000"/>
              </a:spcBef>
              <a:buClr>
                <a:schemeClr val="tx2"/>
              </a:buClr>
              <a:buSzPct val="100000"/>
              <a:buChar char="•"/>
              <a:tabLst>
                <a:tab pos="457200" algn="l"/>
              </a:tabLst>
              <a:defRPr sz="2400">
                <a:solidFill>
                  <a:schemeClr val="tx1"/>
                </a:solidFill>
                <a:latin typeface="Arial" panose="020B0604020202020204" pitchFamily="34" charset="0"/>
              </a:defRPr>
            </a:lvl3pPr>
            <a:lvl4pPr marL="16002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4pPr>
            <a:lvl5pPr marL="2057400" indent="-228600">
              <a:spcBef>
                <a:spcPct val="20000"/>
              </a:spcBef>
              <a:buClr>
                <a:schemeClr val="tx2"/>
              </a:buClr>
              <a:buSzPct val="100000"/>
              <a:buChar char="•"/>
              <a:tabLst>
                <a:tab pos="457200" algn="l"/>
              </a:tabLst>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tabLst>
                <a:tab pos="457200" algn="l"/>
              </a:tabLst>
              <a:defRPr sz="2000">
                <a:solidFill>
                  <a:schemeClr val="tx1"/>
                </a:solidFill>
                <a:latin typeface="Arial" panose="020B0604020202020204" pitchFamily="34" charset="0"/>
              </a:defRPr>
            </a:lvl9pPr>
          </a:lstStyle>
          <a:p>
            <a:pPr>
              <a:spcBef>
                <a:spcPct val="50000"/>
              </a:spcBef>
              <a:buClrTx/>
              <a:buSzTx/>
              <a:buFontTx/>
              <a:buNone/>
            </a:pPr>
            <a:r>
              <a:rPr lang="en-US" altLang="en-US" sz="2000" i="1" dirty="0">
                <a:latin typeface="Arial Narrow" panose="020B0606020202030204" pitchFamily="34" charset="0"/>
              </a:rPr>
              <a:t>d</a:t>
            </a:r>
            <a:r>
              <a:rPr lang="en-US" altLang="en-US" sz="2000" i="1" baseline="-25000" dirty="0">
                <a:latin typeface="Arial Narrow" panose="020B0606020202030204" pitchFamily="34" charset="0"/>
              </a:rPr>
              <a:t>c</a:t>
            </a:r>
            <a:r>
              <a:rPr lang="en-US" altLang="en-US" sz="2000" b="0" dirty="0">
                <a:latin typeface="Arial Narrow" panose="020B0606020202030204" pitchFamily="34" charset="0"/>
              </a:rPr>
              <a:t>	=	column depth</a:t>
            </a:r>
          </a:p>
          <a:p>
            <a:pPr>
              <a:spcBef>
                <a:spcPct val="50000"/>
              </a:spcBef>
              <a:buClrTx/>
              <a:buSzTx/>
              <a:buFontTx/>
              <a:buNone/>
            </a:pPr>
            <a:r>
              <a:rPr lang="en-US" altLang="en-US" sz="2000" i="1" dirty="0" err="1">
                <a:latin typeface="Arial Narrow" panose="020B0606020202030204" pitchFamily="34" charset="0"/>
              </a:rPr>
              <a:t>d</a:t>
            </a:r>
            <a:r>
              <a:rPr lang="en-US" altLang="en-US" sz="2000" i="1" baseline="-25000" dirty="0" err="1">
                <a:latin typeface="Arial Narrow" panose="020B0606020202030204" pitchFamily="34" charset="0"/>
              </a:rPr>
              <a:t>b</a:t>
            </a:r>
            <a:r>
              <a:rPr lang="en-US" altLang="en-US" sz="2000" b="0" dirty="0">
                <a:latin typeface="Arial Narrow" panose="020B0606020202030204" pitchFamily="34" charset="0"/>
              </a:rPr>
              <a:t>	=	beam depth</a:t>
            </a:r>
          </a:p>
          <a:p>
            <a:pPr>
              <a:spcBef>
                <a:spcPct val="50000"/>
              </a:spcBef>
              <a:buClrTx/>
              <a:buSzTx/>
              <a:buFontTx/>
              <a:buNone/>
            </a:pPr>
            <a:r>
              <a:rPr lang="en-US" altLang="en-US" sz="2000" i="1" dirty="0" err="1">
                <a:latin typeface="Arial Narrow" panose="020B0606020202030204" pitchFamily="34" charset="0"/>
              </a:rPr>
              <a:t>b</a:t>
            </a:r>
            <a:r>
              <a:rPr lang="en-US" altLang="en-US" sz="2000" i="1" baseline="-25000" dirty="0" err="1">
                <a:latin typeface="Arial Narrow" panose="020B0606020202030204" pitchFamily="34" charset="0"/>
              </a:rPr>
              <a:t>cf</a:t>
            </a:r>
            <a:r>
              <a:rPr lang="en-US" altLang="en-US" sz="2000" b="0" dirty="0">
                <a:latin typeface="Arial Narrow" panose="020B0606020202030204" pitchFamily="34" charset="0"/>
              </a:rPr>
              <a:t>	=	column flange width</a:t>
            </a:r>
          </a:p>
          <a:p>
            <a:pPr>
              <a:spcBef>
                <a:spcPct val="50000"/>
              </a:spcBef>
              <a:buClrTx/>
              <a:buSzTx/>
              <a:buFontTx/>
              <a:buNone/>
            </a:pPr>
            <a:r>
              <a:rPr lang="en-US" altLang="en-US" sz="2000" i="1" dirty="0" err="1">
                <a:latin typeface="Arial Narrow" panose="020B0606020202030204" pitchFamily="34" charset="0"/>
              </a:rPr>
              <a:t>t</a:t>
            </a:r>
            <a:r>
              <a:rPr lang="en-US" altLang="en-US" sz="2000" i="1" baseline="-25000" dirty="0" err="1">
                <a:latin typeface="Arial Narrow" panose="020B0606020202030204" pitchFamily="34" charset="0"/>
              </a:rPr>
              <a:t>cf</a:t>
            </a:r>
            <a:r>
              <a:rPr lang="en-US" altLang="en-US" sz="2000" b="0" dirty="0">
                <a:latin typeface="Arial Narrow" panose="020B0606020202030204" pitchFamily="34" charset="0"/>
              </a:rPr>
              <a:t>	=	column flange thickness</a:t>
            </a:r>
          </a:p>
          <a:p>
            <a:pPr>
              <a:spcBef>
                <a:spcPct val="50000"/>
              </a:spcBef>
              <a:buClrTx/>
              <a:buSzTx/>
              <a:buFontTx/>
              <a:buNone/>
            </a:pPr>
            <a:r>
              <a:rPr lang="en-US" altLang="en-US" sz="2000" i="1" dirty="0" err="1">
                <a:latin typeface="Arial Narrow" panose="020B0606020202030204" pitchFamily="34" charset="0"/>
              </a:rPr>
              <a:t>F</a:t>
            </a:r>
            <a:r>
              <a:rPr lang="en-US" altLang="en-US" sz="2000" i="1" baseline="-25000" dirty="0" err="1">
                <a:latin typeface="Arial Narrow" panose="020B0606020202030204" pitchFamily="34" charset="0"/>
              </a:rPr>
              <a:t>y</a:t>
            </a:r>
            <a:r>
              <a:rPr lang="en-US" altLang="en-US" sz="2000" b="0" dirty="0">
                <a:latin typeface="Arial Narrow" panose="020B0606020202030204" pitchFamily="34" charset="0"/>
              </a:rPr>
              <a:t>	=	minimum specified yield stress of column web</a:t>
            </a:r>
          </a:p>
          <a:p>
            <a:pPr>
              <a:spcBef>
                <a:spcPct val="50000"/>
              </a:spcBef>
              <a:buClrTx/>
              <a:buSzTx/>
              <a:buFontTx/>
              <a:buNone/>
            </a:pPr>
            <a:r>
              <a:rPr lang="en-US" altLang="en-US" sz="2000" i="1" dirty="0" err="1">
                <a:latin typeface="Arial Narrow" panose="020B0606020202030204" pitchFamily="34" charset="0"/>
              </a:rPr>
              <a:t>t</a:t>
            </a:r>
            <a:r>
              <a:rPr lang="en-US" altLang="en-US" sz="2000" i="1" baseline="-25000" dirty="0" err="1">
                <a:latin typeface="Arial Narrow" panose="020B0606020202030204" pitchFamily="34" charset="0"/>
              </a:rPr>
              <a:t>p</a:t>
            </a:r>
            <a:r>
              <a:rPr lang="en-US" altLang="en-US" sz="2000" b="0" dirty="0">
                <a:latin typeface="Arial Narrow" panose="020B0606020202030204" pitchFamily="34" charset="0"/>
              </a:rPr>
              <a:t>	=	thickness of column web including </a:t>
            </a:r>
            <a:r>
              <a:rPr lang="en-US" altLang="en-US" sz="2000" b="0" dirty="0" err="1">
                <a:latin typeface="Arial Narrow" panose="020B0606020202030204" pitchFamily="34" charset="0"/>
              </a:rPr>
              <a:t>doubler</a:t>
            </a:r>
            <a:r>
              <a:rPr lang="en-US" altLang="en-US" sz="2000" b="0" dirty="0">
                <a:latin typeface="Arial Narrow" panose="020B0606020202030204" pitchFamily="34" charset="0"/>
              </a:rPr>
              <a:t> </a:t>
            </a:r>
            <a:r>
              <a:rPr lang="en-US" altLang="en-US" sz="2000" b="0" dirty="0" smtClean="0">
                <a:latin typeface="Arial Narrow" panose="020B0606020202030204" pitchFamily="34" charset="0"/>
              </a:rPr>
              <a:t>plate</a:t>
            </a:r>
            <a:endParaRPr lang="en-US" altLang="en-US" sz="2000" b="0" i="1" dirty="0">
              <a:latin typeface="Arial Narrow" panose="020B0606020202030204" pitchFamily="34" charset="0"/>
            </a:endParaRPr>
          </a:p>
        </p:txBody>
      </p:sp>
      <p:sp>
        <p:nvSpPr>
          <p:cNvPr id="4" name="Text Placeholder 3"/>
          <p:cNvSpPr>
            <a:spLocks noGrp="1"/>
          </p:cNvSpPr>
          <p:nvPr>
            <p:ph type="body" sz="quarter" idx="38"/>
          </p:nvPr>
        </p:nvSpPr>
        <p:spPr/>
        <p:txBody>
          <a:bodyPr/>
          <a:lstStyle/>
          <a:p>
            <a:r>
              <a:rPr lang="en-US" dirty="0" smtClean="0"/>
              <a:t>Panel Zone Shear Strength</a:t>
            </a:r>
            <a:endParaRPr lang="en-US" dirty="0"/>
          </a:p>
        </p:txBody>
      </p:sp>
      <p:sp>
        <p:nvSpPr>
          <p:cNvPr id="10" name="Text Placeholder 9"/>
          <p:cNvSpPr>
            <a:spLocks noGrp="1"/>
          </p:cNvSpPr>
          <p:nvPr>
            <p:ph type="body" sz="quarter" idx="39"/>
          </p:nvPr>
        </p:nvSpPr>
        <p:spPr/>
        <p:txBody>
          <a:bodyPr>
            <a:normAutofit/>
          </a:bodyPr>
          <a:lstStyle/>
          <a:p>
            <a:r>
              <a:rPr lang="en-US" sz="1800" dirty="0"/>
              <a:t>To compute nominal shear strength, </a:t>
            </a:r>
            <a:r>
              <a:rPr lang="en-US" sz="1800" i="1" dirty="0"/>
              <a:t>R</a:t>
            </a:r>
            <a:r>
              <a:rPr lang="en-US" sz="1800" i="1" baseline="-25000" dirty="0"/>
              <a:t>v</a:t>
            </a:r>
            <a:r>
              <a:rPr lang="en-US" sz="1800" dirty="0"/>
              <a:t>, of panel zone</a:t>
            </a:r>
            <a:r>
              <a:rPr lang="en-US" sz="1800" dirty="0" smtClean="0"/>
              <a:t>:</a:t>
            </a:r>
            <a:endParaRPr lang="en-US" sz="1800" dirty="0"/>
          </a:p>
        </p:txBody>
      </p:sp>
      <mc:AlternateContent xmlns:mc="http://schemas.openxmlformats.org/markup-compatibility/2006" xmlns:a14="http://schemas.microsoft.com/office/drawing/2010/main">
        <mc:Choice Requires="a14">
          <p:sp>
            <p:nvSpPr>
              <p:cNvPr id="6" name="TextBox 5"/>
              <p:cNvSpPr txBox="1"/>
              <p:nvPr/>
            </p:nvSpPr>
            <p:spPr>
              <a:xfrm>
                <a:off x="1305835" y="2060848"/>
                <a:ext cx="4321952" cy="105022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𝑹</m:t>
                          </m:r>
                        </m:e>
                        <m:sub>
                          <m:r>
                            <a:rPr lang="en-US" sz="2400" b="1" i="1" smtClean="0">
                              <a:latin typeface="Cambria Math"/>
                            </a:rPr>
                            <m:t>𝒗</m:t>
                          </m:r>
                        </m:sub>
                      </m:sSub>
                      <m:r>
                        <a:rPr lang="en-US" sz="2400" b="1" i="1" smtClean="0">
                          <a:latin typeface="Cambria Math"/>
                        </a:rPr>
                        <m:t>=</m:t>
                      </m:r>
                      <m:r>
                        <a:rPr lang="en-US" sz="2400" b="1" i="1" smtClean="0">
                          <a:latin typeface="Cambria Math"/>
                        </a:rPr>
                        <m:t>𝟎</m:t>
                      </m:r>
                      <m:r>
                        <a:rPr lang="en-US" sz="2400" b="1" i="1" smtClean="0">
                          <a:latin typeface="Cambria Math"/>
                        </a:rPr>
                        <m:t>.</m:t>
                      </m:r>
                      <m:r>
                        <a:rPr lang="en-US" sz="2400" b="1" i="1" smtClean="0">
                          <a:latin typeface="Cambria Math"/>
                        </a:rPr>
                        <m:t>𝟔</m:t>
                      </m:r>
                      <m:sSub>
                        <m:sSubPr>
                          <m:ctrlPr>
                            <a:rPr lang="en-US" sz="2400" b="1" i="1" smtClean="0">
                              <a:latin typeface="Cambria Math"/>
                            </a:rPr>
                          </m:ctrlPr>
                        </m:sSubPr>
                        <m:e>
                          <m:r>
                            <a:rPr lang="en-US" sz="2400" b="1" i="1" smtClean="0">
                              <a:latin typeface="Cambria Math"/>
                            </a:rPr>
                            <m:t>𝑭</m:t>
                          </m:r>
                        </m:e>
                        <m:sub>
                          <m:r>
                            <a:rPr lang="en-US" sz="2400" b="1" i="1" smtClean="0">
                              <a:latin typeface="Cambria Math"/>
                            </a:rPr>
                            <m:t>𝒚</m:t>
                          </m:r>
                        </m:sub>
                      </m:sSub>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𝒄</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𝒑</m:t>
                          </m:r>
                        </m:sub>
                      </m:sSub>
                      <m:d>
                        <m:dPr>
                          <m:begChr m:val="["/>
                          <m:endChr m:val="]"/>
                          <m:ctrlPr>
                            <a:rPr lang="en-US" sz="2400" b="1" i="1" smtClean="0">
                              <a:latin typeface="Cambria Math"/>
                            </a:rPr>
                          </m:ctrlPr>
                        </m:dPr>
                        <m:e>
                          <m:r>
                            <a:rPr lang="en-US" sz="2400" b="1" i="1" smtClean="0">
                              <a:latin typeface="Cambria Math"/>
                            </a:rPr>
                            <m:t>𝟏</m:t>
                          </m:r>
                          <m:r>
                            <a:rPr lang="en-US" sz="2400" b="1" i="1" smtClean="0">
                              <a:latin typeface="Cambria Math"/>
                            </a:rPr>
                            <m:t>+</m:t>
                          </m:r>
                          <m:f>
                            <m:fPr>
                              <m:ctrlPr>
                                <a:rPr lang="en-US" sz="2400" b="1" i="1" smtClean="0">
                                  <a:latin typeface="Cambria Math"/>
                                </a:rPr>
                              </m:ctrlPr>
                            </m:fPr>
                            <m:num>
                              <m:r>
                                <a:rPr lang="en-US" sz="2400" b="1" i="1" smtClean="0">
                                  <a:latin typeface="Cambria Math"/>
                                </a:rPr>
                                <m:t>𝟑</m:t>
                              </m:r>
                              <m:sSub>
                                <m:sSubPr>
                                  <m:ctrlPr>
                                    <a:rPr lang="en-US" sz="2400" b="1" i="1" smtClean="0">
                                      <a:latin typeface="Cambria Math"/>
                                    </a:rPr>
                                  </m:ctrlPr>
                                </m:sSubPr>
                                <m:e>
                                  <m:r>
                                    <a:rPr lang="en-US" sz="2400" b="1" i="1" smtClean="0">
                                      <a:latin typeface="Cambria Math"/>
                                    </a:rPr>
                                    <m:t>𝒃</m:t>
                                  </m:r>
                                </m:e>
                                <m:sub>
                                  <m:r>
                                    <a:rPr lang="en-US" sz="2400" b="1" i="1" smtClean="0">
                                      <a:latin typeface="Cambria Math"/>
                                    </a:rPr>
                                    <m:t>𝒄𝒇</m:t>
                                  </m:r>
                                </m:sub>
                              </m:sSub>
                              <m:sSubSup>
                                <m:sSubSupPr>
                                  <m:ctrlPr>
                                    <a:rPr lang="en-US" sz="2400" b="1" i="1" smtClean="0">
                                      <a:latin typeface="Cambria Math"/>
                                    </a:rPr>
                                  </m:ctrlPr>
                                </m:sSubSupPr>
                                <m:e>
                                  <m:r>
                                    <a:rPr lang="en-US" sz="2400" b="1" i="1" smtClean="0">
                                      <a:latin typeface="Cambria Math"/>
                                    </a:rPr>
                                    <m:t>𝒕</m:t>
                                  </m:r>
                                </m:e>
                                <m:sub>
                                  <m:r>
                                    <a:rPr lang="en-US" sz="2400" b="1" i="1" smtClean="0">
                                      <a:latin typeface="Cambria Math"/>
                                    </a:rPr>
                                    <m:t>𝒄𝒇</m:t>
                                  </m:r>
                                </m:sub>
                                <m:sup>
                                  <m:r>
                                    <a:rPr lang="en-US" sz="2400" b="1" i="1" smtClean="0">
                                      <a:latin typeface="Cambria Math"/>
                                    </a:rPr>
                                    <m:t>𝟐</m:t>
                                  </m:r>
                                </m:sup>
                              </m:sSubSup>
                            </m:num>
                            <m:den>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𝒃</m:t>
                                  </m:r>
                                </m:sub>
                              </m:sSub>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𝒄</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𝒑</m:t>
                                  </m:r>
                                </m:sub>
                              </m:sSub>
                            </m:den>
                          </m:f>
                        </m:e>
                      </m:d>
                    </m:oMath>
                  </m:oMathPara>
                </a14:m>
                <a:endParaRPr lang="en-US" sz="2400" b="1" dirty="0"/>
              </a:p>
            </p:txBody>
          </p:sp>
        </mc:Choice>
        <mc:Fallback xmlns="">
          <p:sp>
            <p:nvSpPr>
              <p:cNvPr id="6" name="TextBox 5"/>
              <p:cNvSpPr txBox="1">
                <a:spLocks noRot="1" noChangeAspect="1" noMove="1" noResize="1" noEditPoints="1" noAdjustHandles="1" noChangeArrowheads="1" noChangeShapeType="1" noTextEdit="1"/>
              </p:cNvSpPr>
              <p:nvPr/>
            </p:nvSpPr>
            <p:spPr>
              <a:xfrm>
                <a:off x="1305835" y="2060848"/>
                <a:ext cx="4321952" cy="1050224"/>
              </a:xfrm>
              <a:prstGeom prst="rect">
                <a:avLst/>
              </a:prstGeom>
              <a:blipFill rotWithShape="1">
                <a:blip r:embed="rId3"/>
                <a:stretch>
                  <a:fillRect/>
                </a:stretch>
              </a:blipFill>
            </p:spPr>
            <p:txBody>
              <a:bodyPr/>
              <a:lstStyle/>
              <a:p>
                <a:r>
                  <a:rPr lang="en-US">
                    <a:noFill/>
                  </a:rPr>
                  <a:t> </a:t>
                </a:r>
              </a:p>
            </p:txBody>
          </p:sp>
        </mc:Fallback>
      </mc:AlternateContent>
      <p:cxnSp>
        <p:nvCxnSpPr>
          <p:cNvPr id="8" name="Straight Connector 7"/>
          <p:cNvCxnSpPr/>
          <p:nvPr/>
        </p:nvCxnSpPr>
        <p:spPr>
          <a:xfrm>
            <a:off x="803251" y="1844824"/>
            <a:ext cx="7632848" cy="0"/>
          </a:xfrm>
          <a:prstGeom prst="line">
            <a:avLst/>
          </a:prstGeom>
        </p:spPr>
        <p:style>
          <a:lnRef idx="2">
            <a:schemeClr val="dk1"/>
          </a:lnRef>
          <a:fillRef idx="0">
            <a:schemeClr val="dk1"/>
          </a:fillRef>
          <a:effectRef idx="1">
            <a:schemeClr val="dk1"/>
          </a:effectRef>
          <a:fontRef idx="minor">
            <a:schemeClr val="tx1"/>
          </a:fontRef>
        </p:style>
      </p:cxnSp>
      <p:sp>
        <p:nvSpPr>
          <p:cNvPr id="1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76</a:t>
            </a:fld>
            <a:endParaRPr lang="en-US" altLang="en-US"/>
          </a:p>
        </p:txBody>
      </p:sp>
    </p:spTree>
    <p:extLst>
      <p:ext uri="{BB962C8B-B14F-4D97-AF65-F5344CB8AC3E}">
        <p14:creationId xmlns:p14="http://schemas.microsoft.com/office/powerpoint/2010/main" val="340078227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68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868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823" grpId="0"/>
      <p:bldP spid="118682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 name="TextBox 3"/>
              <p:cNvSpPr txBox="1"/>
              <p:nvPr/>
            </p:nvSpPr>
            <p:spPr>
              <a:xfrm>
                <a:off x="1287173" y="2060848"/>
                <a:ext cx="6309163" cy="105022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𝑹</m:t>
                          </m:r>
                        </m:e>
                        <m:sub>
                          <m:r>
                            <a:rPr lang="en-US" sz="2400" b="1" i="1" smtClean="0">
                              <a:latin typeface="Cambria Math"/>
                            </a:rPr>
                            <m:t>𝒗</m:t>
                          </m:r>
                        </m:sub>
                      </m:sSub>
                      <m:r>
                        <a:rPr lang="en-US" sz="2400" b="1" i="1" smtClean="0">
                          <a:latin typeface="Cambria Math"/>
                        </a:rPr>
                        <m:t>=</m:t>
                      </m:r>
                      <m:r>
                        <a:rPr lang="en-US" sz="2400" b="1" i="1" smtClean="0">
                          <a:latin typeface="Cambria Math"/>
                        </a:rPr>
                        <m:t>𝟎</m:t>
                      </m:r>
                      <m:r>
                        <a:rPr lang="en-US" sz="2400" b="1" i="1" smtClean="0">
                          <a:latin typeface="Cambria Math"/>
                        </a:rPr>
                        <m:t>.</m:t>
                      </m:r>
                      <m:r>
                        <a:rPr lang="en-US" sz="2400" b="1" i="1" smtClean="0">
                          <a:latin typeface="Cambria Math"/>
                        </a:rPr>
                        <m:t>𝟔</m:t>
                      </m:r>
                      <m:sSub>
                        <m:sSubPr>
                          <m:ctrlPr>
                            <a:rPr lang="en-US" sz="2400" b="1" i="1" smtClean="0">
                              <a:latin typeface="Cambria Math"/>
                            </a:rPr>
                          </m:ctrlPr>
                        </m:sSubPr>
                        <m:e>
                          <m:r>
                            <a:rPr lang="en-US" sz="2400" b="1" i="1" smtClean="0">
                              <a:latin typeface="Cambria Math"/>
                            </a:rPr>
                            <m:t>𝑭</m:t>
                          </m:r>
                        </m:e>
                        <m:sub>
                          <m:r>
                            <a:rPr lang="en-US" sz="2400" b="1" i="1" smtClean="0">
                              <a:latin typeface="Cambria Math"/>
                            </a:rPr>
                            <m:t>𝒚</m:t>
                          </m:r>
                        </m:sub>
                      </m:sSub>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𝒄</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𝒑</m:t>
                          </m:r>
                        </m:sub>
                      </m:sSub>
                      <m:d>
                        <m:dPr>
                          <m:begChr m:val="["/>
                          <m:endChr m:val="]"/>
                          <m:ctrlPr>
                            <a:rPr lang="en-US" sz="2400" b="1" i="1" smtClean="0">
                              <a:latin typeface="Cambria Math"/>
                            </a:rPr>
                          </m:ctrlPr>
                        </m:dPr>
                        <m:e>
                          <m:r>
                            <a:rPr lang="en-US" sz="2400" b="1" i="1" smtClean="0">
                              <a:latin typeface="Cambria Math"/>
                            </a:rPr>
                            <m:t>𝟏</m:t>
                          </m:r>
                          <m:r>
                            <a:rPr lang="en-US" sz="2400" b="1" i="1" smtClean="0">
                              <a:latin typeface="Cambria Math"/>
                            </a:rPr>
                            <m:t>+</m:t>
                          </m:r>
                          <m:f>
                            <m:fPr>
                              <m:ctrlPr>
                                <a:rPr lang="en-US" sz="2400" b="1" i="1" smtClean="0">
                                  <a:latin typeface="Cambria Math"/>
                                </a:rPr>
                              </m:ctrlPr>
                            </m:fPr>
                            <m:num>
                              <m:r>
                                <a:rPr lang="en-US" sz="2400" b="1" i="1" smtClean="0">
                                  <a:latin typeface="Cambria Math"/>
                                </a:rPr>
                                <m:t>𝟑</m:t>
                              </m:r>
                              <m:sSub>
                                <m:sSubPr>
                                  <m:ctrlPr>
                                    <a:rPr lang="en-US" sz="2400" b="1" i="1" smtClean="0">
                                      <a:latin typeface="Cambria Math"/>
                                    </a:rPr>
                                  </m:ctrlPr>
                                </m:sSubPr>
                                <m:e>
                                  <m:r>
                                    <a:rPr lang="en-US" sz="2400" b="1" i="1" smtClean="0">
                                      <a:latin typeface="Cambria Math"/>
                                    </a:rPr>
                                    <m:t>𝒃</m:t>
                                  </m:r>
                                </m:e>
                                <m:sub>
                                  <m:r>
                                    <a:rPr lang="en-US" sz="2400" b="1" i="1" smtClean="0">
                                      <a:latin typeface="Cambria Math"/>
                                    </a:rPr>
                                    <m:t>𝒄𝒇</m:t>
                                  </m:r>
                                </m:sub>
                              </m:sSub>
                              <m:sSubSup>
                                <m:sSubSupPr>
                                  <m:ctrlPr>
                                    <a:rPr lang="en-US" sz="2400" b="1" i="1" smtClean="0">
                                      <a:latin typeface="Cambria Math"/>
                                    </a:rPr>
                                  </m:ctrlPr>
                                </m:sSubSupPr>
                                <m:e>
                                  <m:r>
                                    <a:rPr lang="en-US" sz="2400" b="1" i="1" smtClean="0">
                                      <a:latin typeface="Cambria Math"/>
                                    </a:rPr>
                                    <m:t>𝒕</m:t>
                                  </m:r>
                                </m:e>
                                <m:sub>
                                  <m:r>
                                    <a:rPr lang="en-US" sz="2400" b="1" i="1" smtClean="0">
                                      <a:latin typeface="Cambria Math"/>
                                    </a:rPr>
                                    <m:t>𝒄𝒇</m:t>
                                  </m:r>
                                </m:sub>
                                <m:sup>
                                  <m:r>
                                    <a:rPr lang="en-US" sz="2400" b="1" i="1" smtClean="0">
                                      <a:latin typeface="Cambria Math"/>
                                    </a:rPr>
                                    <m:t>𝟐</m:t>
                                  </m:r>
                                </m:sup>
                              </m:sSubSup>
                            </m:num>
                            <m:den>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𝒃</m:t>
                                  </m:r>
                                </m:sub>
                              </m:sSub>
                              <m:sSub>
                                <m:sSubPr>
                                  <m:ctrlPr>
                                    <a:rPr lang="en-US" sz="2400" b="1" i="1" smtClean="0">
                                      <a:latin typeface="Cambria Math"/>
                                    </a:rPr>
                                  </m:ctrlPr>
                                </m:sSubPr>
                                <m:e>
                                  <m:r>
                                    <a:rPr lang="en-US" sz="2400" b="1" i="1" smtClean="0">
                                      <a:latin typeface="Cambria Math"/>
                                    </a:rPr>
                                    <m:t>𝒅</m:t>
                                  </m:r>
                                </m:e>
                                <m:sub>
                                  <m:r>
                                    <a:rPr lang="en-US" sz="2400" b="1" i="1" smtClean="0">
                                      <a:latin typeface="Cambria Math"/>
                                    </a:rPr>
                                    <m:t>𝒄</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𝒑</m:t>
                                  </m:r>
                                </m:sub>
                              </m:sSub>
                            </m:den>
                          </m:f>
                        </m:e>
                      </m:d>
                      <m:d>
                        <m:dPr>
                          <m:begChr m:val="["/>
                          <m:endChr m:val="]"/>
                          <m:ctrlPr>
                            <a:rPr lang="en-US" sz="2400" b="1" i="1" smtClean="0">
                              <a:latin typeface="Cambria Math"/>
                            </a:rPr>
                          </m:ctrlPr>
                        </m:dPr>
                        <m:e>
                          <m:r>
                            <a:rPr lang="en-US" sz="2400" b="1" i="1" smtClean="0">
                              <a:latin typeface="Cambria Math"/>
                            </a:rPr>
                            <m:t>𝟏</m:t>
                          </m:r>
                          <m:r>
                            <a:rPr lang="en-US" sz="2400" b="1" i="1" smtClean="0">
                              <a:latin typeface="Cambria Math"/>
                            </a:rPr>
                            <m:t>.</m:t>
                          </m:r>
                          <m:r>
                            <a:rPr lang="en-US" sz="2400" b="1" i="1" smtClean="0">
                              <a:latin typeface="Cambria Math"/>
                            </a:rPr>
                            <m:t>𝟗</m:t>
                          </m:r>
                          <m:r>
                            <a:rPr lang="en-US" sz="2400" b="1" i="1" smtClean="0">
                              <a:latin typeface="Cambria Math"/>
                            </a:rPr>
                            <m:t>−</m:t>
                          </m:r>
                          <m:f>
                            <m:fPr>
                              <m:ctrlPr>
                                <a:rPr lang="en-US" sz="2400" b="1" i="1" smtClean="0">
                                  <a:latin typeface="Cambria Math"/>
                                </a:rPr>
                              </m:ctrlPr>
                            </m:fPr>
                            <m:num>
                              <m:r>
                                <a:rPr lang="en-US" sz="2400" b="1" i="1" smtClean="0">
                                  <a:latin typeface="Cambria Math"/>
                                </a:rPr>
                                <m:t>𝟏</m:t>
                              </m:r>
                              <m:r>
                                <a:rPr lang="en-US" sz="2400" b="1" i="1" smtClean="0">
                                  <a:latin typeface="Cambria Math"/>
                                </a:rPr>
                                <m:t>.</m:t>
                              </m:r>
                              <m:r>
                                <a:rPr lang="en-US" sz="2400" b="1" i="1" smtClean="0">
                                  <a:latin typeface="Cambria Math"/>
                                </a:rPr>
                                <m:t>𝟐</m:t>
                              </m:r>
                              <m:sSub>
                                <m:sSubPr>
                                  <m:ctrlPr>
                                    <a:rPr lang="en-US" sz="2400" b="1" i="1" smtClean="0">
                                      <a:latin typeface="Cambria Math"/>
                                    </a:rPr>
                                  </m:ctrlPr>
                                </m:sSubPr>
                                <m:e>
                                  <m:r>
                                    <a:rPr lang="en-US" sz="2400" b="1" i="1" smtClean="0">
                                      <a:latin typeface="Cambria Math"/>
                                    </a:rPr>
                                    <m:t>𝑷</m:t>
                                  </m:r>
                                </m:e>
                                <m:sub>
                                  <m:r>
                                    <a:rPr lang="en-US" sz="2400" b="1" i="1" smtClean="0">
                                      <a:latin typeface="Cambria Math"/>
                                    </a:rPr>
                                    <m:t>𝒖</m:t>
                                  </m:r>
                                </m:sub>
                              </m:sSub>
                            </m:num>
                            <m:den>
                              <m:sSub>
                                <m:sSubPr>
                                  <m:ctrlPr>
                                    <a:rPr lang="en-US" sz="2400" b="1" i="1" smtClean="0">
                                      <a:latin typeface="Cambria Math"/>
                                    </a:rPr>
                                  </m:ctrlPr>
                                </m:sSubPr>
                                <m:e>
                                  <m:r>
                                    <a:rPr lang="en-US" sz="2400" b="1" i="1" smtClean="0">
                                      <a:latin typeface="Cambria Math"/>
                                    </a:rPr>
                                    <m:t>𝑷</m:t>
                                  </m:r>
                                </m:e>
                                <m:sub>
                                  <m:r>
                                    <a:rPr lang="en-US" sz="2400" b="1" i="1" smtClean="0">
                                      <a:latin typeface="Cambria Math"/>
                                    </a:rPr>
                                    <m:t>𝒚</m:t>
                                  </m:r>
                                </m:sub>
                              </m:sSub>
                            </m:den>
                          </m:f>
                        </m:e>
                      </m:d>
                    </m:oMath>
                  </m:oMathPara>
                </a14:m>
                <a:endParaRPr lang="en-US" sz="24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1287173" y="2060848"/>
                <a:ext cx="6309163" cy="1050224"/>
              </a:xfrm>
              <a:prstGeom prst="rect">
                <a:avLst/>
              </a:prstGeom>
              <a:blipFill rotWithShape="1">
                <a:blip r:embed="rId3"/>
                <a:stretch>
                  <a:fillRect/>
                </a:stretch>
              </a:blipFill>
            </p:spPr>
            <p:txBody>
              <a:bodyPr/>
              <a:lstStyle/>
              <a:p>
                <a:r>
                  <a:rPr lang="en-US">
                    <a:noFill/>
                  </a:rPr>
                  <a:t> </a:t>
                </a:r>
              </a:p>
            </p:txBody>
          </p:sp>
        </mc:Fallback>
      </mc:AlternateContent>
      <p:sp>
        <p:nvSpPr>
          <p:cNvPr id="164870" name="Text Box 6"/>
          <p:cNvSpPr txBox="1">
            <a:spLocks noChangeArrowheads="1"/>
          </p:cNvSpPr>
          <p:nvPr/>
        </p:nvSpPr>
        <p:spPr bwMode="auto">
          <a:xfrm>
            <a:off x="4932040" y="3284984"/>
            <a:ext cx="2571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600" b="0" i="1" dirty="0"/>
              <a:t>(AISC Spec EQ J10-12)</a:t>
            </a:r>
          </a:p>
        </p:txBody>
      </p:sp>
      <p:sp>
        <p:nvSpPr>
          <p:cNvPr id="2" name="Text Placeholder 1"/>
          <p:cNvSpPr>
            <a:spLocks noGrp="1"/>
          </p:cNvSpPr>
          <p:nvPr>
            <p:ph type="body" sz="quarter" idx="38"/>
          </p:nvPr>
        </p:nvSpPr>
        <p:spPr/>
        <p:txBody>
          <a:bodyPr/>
          <a:lstStyle/>
          <a:p>
            <a:r>
              <a:rPr lang="en-US" dirty="0"/>
              <a:t>Panel Zone Shear </a:t>
            </a:r>
            <a:r>
              <a:rPr lang="en-US" dirty="0" smtClean="0"/>
              <a:t>Strength</a:t>
            </a:r>
            <a:endParaRPr lang="en-US" dirty="0"/>
          </a:p>
        </p:txBody>
      </p:sp>
      <p:sp>
        <p:nvSpPr>
          <p:cNvPr id="3" name="Text Placeholder 2"/>
          <p:cNvSpPr>
            <a:spLocks noGrp="1"/>
          </p:cNvSpPr>
          <p:nvPr>
            <p:ph type="body" sz="quarter" idx="39"/>
          </p:nvPr>
        </p:nvSpPr>
        <p:spPr/>
        <p:txBody>
          <a:bodyPr>
            <a:normAutofit/>
          </a:bodyPr>
          <a:lstStyle/>
          <a:p>
            <a:r>
              <a:rPr lang="en-US" sz="1800" dirty="0"/>
              <a:t>To compute nominal shear strength, </a:t>
            </a:r>
            <a:r>
              <a:rPr lang="en-US" sz="1800" i="1" dirty="0"/>
              <a:t>R</a:t>
            </a:r>
            <a:r>
              <a:rPr lang="en-US" sz="1800" i="1" baseline="-25000" dirty="0"/>
              <a:t>v</a:t>
            </a:r>
            <a:r>
              <a:rPr lang="en-US" sz="1800" dirty="0"/>
              <a:t>, of panel zone:</a:t>
            </a:r>
          </a:p>
        </p:txBody>
      </p:sp>
      <p:sp>
        <p:nvSpPr>
          <p:cNvPr id="9" name="Text Box 4"/>
          <p:cNvSpPr txBox="1">
            <a:spLocks noChangeArrowheads="1"/>
          </p:cNvSpPr>
          <p:nvPr/>
        </p:nvSpPr>
        <p:spPr bwMode="auto">
          <a:xfrm>
            <a:off x="755575" y="1412776"/>
            <a:ext cx="69882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i="1" dirty="0"/>
              <a:t>When P</a:t>
            </a:r>
            <a:r>
              <a:rPr lang="en-US" altLang="en-US" sz="2000" i="1" baseline="-25000" dirty="0"/>
              <a:t>u</a:t>
            </a:r>
            <a:r>
              <a:rPr lang="en-US" altLang="en-US" sz="2000" i="1" dirty="0"/>
              <a:t> &gt; 0.75 P</a:t>
            </a:r>
            <a:r>
              <a:rPr lang="en-US" altLang="en-US" sz="2000" i="1" baseline="-25000" dirty="0"/>
              <a:t>y</a:t>
            </a:r>
            <a:r>
              <a:rPr lang="en-US" altLang="en-US" sz="2000" i="1" dirty="0"/>
              <a:t> in </a:t>
            </a:r>
            <a:r>
              <a:rPr lang="en-US" altLang="en-US" sz="2000" i="1" dirty="0" smtClean="0"/>
              <a:t>column: </a:t>
            </a:r>
            <a:r>
              <a:rPr lang="en-US" altLang="en-US" sz="2000" dirty="0">
                <a:solidFill>
                  <a:schemeClr val="tx2"/>
                </a:solidFill>
              </a:rPr>
              <a:t>(not recommended</a:t>
            </a:r>
            <a:r>
              <a:rPr lang="en-US" altLang="en-US" sz="2000" dirty="0" smtClean="0">
                <a:solidFill>
                  <a:schemeClr val="tx2"/>
                </a:solidFill>
              </a:rPr>
              <a:t>)</a:t>
            </a:r>
            <a:endParaRPr lang="en-US" altLang="en-US" sz="2000" dirty="0">
              <a:solidFill>
                <a:schemeClr val="tx2"/>
              </a:solidFill>
            </a:endParaRPr>
          </a:p>
        </p:txBody>
      </p:sp>
      <p:cxnSp>
        <p:nvCxnSpPr>
          <p:cNvPr id="10" name="Straight Connector 9"/>
          <p:cNvCxnSpPr/>
          <p:nvPr/>
        </p:nvCxnSpPr>
        <p:spPr>
          <a:xfrm>
            <a:off x="803251" y="1844824"/>
            <a:ext cx="7632848" cy="0"/>
          </a:xfrm>
          <a:prstGeom prst="line">
            <a:avLst/>
          </a:prstGeom>
        </p:spPr>
        <p:style>
          <a:lnRef idx="2">
            <a:schemeClr val="dk1"/>
          </a:lnRef>
          <a:fillRef idx="0">
            <a:schemeClr val="dk1"/>
          </a:fillRef>
          <a:effectRef idx="1">
            <a:schemeClr val="dk1"/>
          </a:effectRef>
          <a:fontRef idx="minor">
            <a:schemeClr val="tx1"/>
          </a:fontRef>
        </p:style>
      </p:cxnSp>
      <p:sp>
        <p:nvSpPr>
          <p:cNvPr id="13"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77</a:t>
            </a:fld>
            <a:endParaRPr lang="en-US" altLang="en-US"/>
          </a:p>
        </p:txBody>
      </p:sp>
    </p:spTree>
    <p:extLst>
      <p:ext uri="{BB962C8B-B14F-4D97-AF65-F5344CB8AC3E}">
        <p14:creationId xmlns:p14="http://schemas.microsoft.com/office/powerpoint/2010/main" val="110546637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6537325" y="3356992"/>
            <a:ext cx="2035175" cy="2287587"/>
            <a:chOff x="3477" y="433"/>
            <a:chExt cx="1282" cy="1441"/>
          </a:xfrm>
        </p:grpSpPr>
        <p:grpSp>
          <p:nvGrpSpPr>
            <p:cNvPr id="166927" name="Group 3"/>
            <p:cNvGrpSpPr>
              <a:grpSpLocks/>
            </p:cNvGrpSpPr>
            <p:nvPr/>
          </p:nvGrpSpPr>
          <p:grpSpPr bwMode="auto">
            <a:xfrm>
              <a:off x="3772" y="499"/>
              <a:ext cx="117" cy="1315"/>
              <a:chOff x="3799" y="499"/>
              <a:chExt cx="117" cy="1315"/>
            </a:xfrm>
          </p:grpSpPr>
          <p:sp>
            <p:nvSpPr>
              <p:cNvPr id="166935" name="Rectangle 4"/>
              <p:cNvSpPr>
                <a:spLocks noChangeArrowheads="1"/>
              </p:cNvSpPr>
              <p:nvPr/>
            </p:nvSpPr>
            <p:spPr bwMode="auto">
              <a:xfrm>
                <a:off x="3799" y="499"/>
                <a:ext cx="75" cy="117"/>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6" name="Rectangle 5"/>
              <p:cNvSpPr>
                <a:spLocks noChangeArrowheads="1"/>
              </p:cNvSpPr>
              <p:nvPr/>
            </p:nvSpPr>
            <p:spPr bwMode="auto">
              <a:xfrm>
                <a:off x="3799" y="1640"/>
                <a:ext cx="75" cy="174"/>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7" name="Freeform 6"/>
              <p:cNvSpPr>
                <a:spLocks/>
              </p:cNvSpPr>
              <p:nvPr/>
            </p:nvSpPr>
            <p:spPr bwMode="auto">
              <a:xfrm flipH="1">
                <a:off x="3799" y="552"/>
                <a:ext cx="75" cy="1194"/>
              </a:xfrm>
              <a:custGeom>
                <a:avLst/>
                <a:gdLst>
                  <a:gd name="T0" fmla="*/ 0 w 75"/>
                  <a:gd name="T1" fmla="*/ 0 h 1194"/>
                  <a:gd name="T2" fmla="*/ 0 w 75"/>
                  <a:gd name="T3" fmla="*/ 1194 h 1194"/>
                  <a:gd name="T4" fmla="*/ 75 w 75"/>
                  <a:gd name="T5" fmla="*/ 1119 h 1194"/>
                  <a:gd name="T6" fmla="*/ 75 w 75"/>
                  <a:gd name="T7" fmla="*/ 54 h 1194"/>
                  <a:gd name="T8" fmla="*/ 0 w 75"/>
                  <a:gd name="T9" fmla="*/ 0 h 1194"/>
                  <a:gd name="T10" fmla="*/ 0 60000 65536"/>
                  <a:gd name="T11" fmla="*/ 0 60000 65536"/>
                  <a:gd name="T12" fmla="*/ 0 60000 65536"/>
                  <a:gd name="T13" fmla="*/ 0 60000 65536"/>
                  <a:gd name="T14" fmla="*/ 0 60000 65536"/>
                  <a:gd name="T15" fmla="*/ 0 w 75"/>
                  <a:gd name="T16" fmla="*/ 0 h 1194"/>
                  <a:gd name="T17" fmla="*/ 75 w 75"/>
                  <a:gd name="T18" fmla="*/ 1194 h 1194"/>
                </a:gdLst>
                <a:ahLst/>
                <a:cxnLst>
                  <a:cxn ang="T10">
                    <a:pos x="T0" y="T1"/>
                  </a:cxn>
                  <a:cxn ang="T11">
                    <a:pos x="T2" y="T3"/>
                  </a:cxn>
                  <a:cxn ang="T12">
                    <a:pos x="T4" y="T5"/>
                  </a:cxn>
                  <a:cxn ang="T13">
                    <a:pos x="T6" y="T7"/>
                  </a:cxn>
                  <a:cxn ang="T14">
                    <a:pos x="T8" y="T9"/>
                  </a:cxn>
                </a:cxnLst>
                <a:rect l="T15" t="T16" r="T17" b="T18"/>
                <a:pathLst>
                  <a:path w="75" h="1194">
                    <a:moveTo>
                      <a:pt x="0" y="0"/>
                    </a:moveTo>
                    <a:lnTo>
                      <a:pt x="0" y="1194"/>
                    </a:lnTo>
                    <a:lnTo>
                      <a:pt x="75" y="1119"/>
                    </a:lnTo>
                    <a:lnTo>
                      <a:pt x="75" y="54"/>
                    </a:lnTo>
                    <a:lnTo>
                      <a:pt x="0" y="0"/>
                    </a:lnTo>
                    <a:close/>
                  </a:path>
                </a:pathLst>
              </a:custGeom>
              <a:gradFill rotWithShape="1">
                <a:gsLst>
                  <a:gs pos="0">
                    <a:srgbClr val="EAEAEA"/>
                  </a:gs>
                  <a:gs pos="50000">
                    <a:srgbClr val="6C6C6C"/>
                  </a:gs>
                  <a:gs pos="100000">
                    <a:srgbClr val="EAEAEA"/>
                  </a:gs>
                </a:gsLst>
                <a:lin ang="2700000" scaled="1"/>
              </a:gradFill>
              <a:ln w="19050">
                <a:solidFill>
                  <a:schemeClr val="tx1"/>
                </a:solidFill>
                <a:round/>
                <a:headEnd/>
                <a:tailEnd/>
              </a:ln>
            </p:spPr>
            <p:txBody>
              <a:bodyPr wrap="none" anchor="ctr">
                <a:spAutoFit/>
              </a:bodyPr>
              <a:lstStyle/>
              <a:p>
                <a:endParaRPr lang="en-US"/>
              </a:p>
            </p:txBody>
          </p:sp>
          <p:sp>
            <p:nvSpPr>
              <p:cNvPr id="166938" name="Rectangle 7"/>
              <p:cNvSpPr>
                <a:spLocks noChangeArrowheads="1"/>
              </p:cNvSpPr>
              <p:nvPr/>
            </p:nvSpPr>
            <p:spPr bwMode="auto">
              <a:xfrm>
                <a:off x="3876" y="552"/>
                <a:ext cx="34" cy="104"/>
              </a:xfrm>
              <a:prstGeom prst="rect">
                <a:avLst/>
              </a:prstGeom>
              <a:gradFill rotWithShape="1">
                <a:gsLst>
                  <a:gs pos="0">
                    <a:srgbClr val="EAEAEA"/>
                  </a:gs>
                  <a:gs pos="100000">
                    <a:srgbClr val="6C6C6C"/>
                  </a:gs>
                </a:gsLst>
                <a:path path="rect">
                  <a:fillToRect r="100000" b="100000"/>
                </a:path>
              </a:gradFill>
              <a:ln w="63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9" name="Rectangle 8"/>
              <p:cNvSpPr>
                <a:spLocks noChangeArrowheads="1"/>
              </p:cNvSpPr>
              <p:nvPr/>
            </p:nvSpPr>
            <p:spPr bwMode="auto">
              <a:xfrm>
                <a:off x="3882" y="1642"/>
                <a:ext cx="34" cy="104"/>
              </a:xfrm>
              <a:prstGeom prst="rect">
                <a:avLst/>
              </a:prstGeom>
              <a:gradFill rotWithShape="1">
                <a:gsLst>
                  <a:gs pos="0">
                    <a:srgbClr val="EAEAEA"/>
                  </a:gs>
                  <a:gs pos="100000">
                    <a:srgbClr val="6C6C6C"/>
                  </a:gs>
                </a:gsLst>
                <a:path path="rect">
                  <a:fillToRect r="100000" b="100000"/>
                </a:path>
              </a:gradFill>
              <a:ln w="63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66928" name="Group 9"/>
            <p:cNvGrpSpPr>
              <a:grpSpLocks/>
            </p:cNvGrpSpPr>
            <p:nvPr/>
          </p:nvGrpSpPr>
          <p:grpSpPr bwMode="auto">
            <a:xfrm>
              <a:off x="4376" y="505"/>
              <a:ext cx="109" cy="1315"/>
              <a:chOff x="4376" y="505"/>
              <a:chExt cx="109" cy="1315"/>
            </a:xfrm>
          </p:grpSpPr>
          <p:sp>
            <p:nvSpPr>
              <p:cNvPr id="166930" name="Rectangle 10"/>
              <p:cNvSpPr>
                <a:spLocks noChangeArrowheads="1"/>
              </p:cNvSpPr>
              <p:nvPr/>
            </p:nvSpPr>
            <p:spPr bwMode="auto">
              <a:xfrm>
                <a:off x="4410" y="1646"/>
                <a:ext cx="75" cy="174"/>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1" name="Rectangle 11"/>
              <p:cNvSpPr>
                <a:spLocks noChangeArrowheads="1"/>
              </p:cNvSpPr>
              <p:nvPr/>
            </p:nvSpPr>
            <p:spPr bwMode="auto">
              <a:xfrm>
                <a:off x="4410" y="505"/>
                <a:ext cx="75" cy="117"/>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2" name="Freeform 12"/>
              <p:cNvSpPr>
                <a:spLocks/>
              </p:cNvSpPr>
              <p:nvPr/>
            </p:nvSpPr>
            <p:spPr bwMode="auto">
              <a:xfrm>
                <a:off x="4410" y="558"/>
                <a:ext cx="75" cy="1194"/>
              </a:xfrm>
              <a:custGeom>
                <a:avLst/>
                <a:gdLst>
                  <a:gd name="T0" fmla="*/ 0 w 75"/>
                  <a:gd name="T1" fmla="*/ 0 h 1194"/>
                  <a:gd name="T2" fmla="*/ 0 w 75"/>
                  <a:gd name="T3" fmla="*/ 1194 h 1194"/>
                  <a:gd name="T4" fmla="*/ 75 w 75"/>
                  <a:gd name="T5" fmla="*/ 1119 h 1194"/>
                  <a:gd name="T6" fmla="*/ 75 w 75"/>
                  <a:gd name="T7" fmla="*/ 54 h 1194"/>
                  <a:gd name="T8" fmla="*/ 0 w 75"/>
                  <a:gd name="T9" fmla="*/ 0 h 1194"/>
                  <a:gd name="T10" fmla="*/ 0 60000 65536"/>
                  <a:gd name="T11" fmla="*/ 0 60000 65536"/>
                  <a:gd name="T12" fmla="*/ 0 60000 65536"/>
                  <a:gd name="T13" fmla="*/ 0 60000 65536"/>
                  <a:gd name="T14" fmla="*/ 0 60000 65536"/>
                  <a:gd name="T15" fmla="*/ 0 w 75"/>
                  <a:gd name="T16" fmla="*/ 0 h 1194"/>
                  <a:gd name="T17" fmla="*/ 75 w 75"/>
                  <a:gd name="T18" fmla="*/ 1194 h 1194"/>
                </a:gdLst>
                <a:ahLst/>
                <a:cxnLst>
                  <a:cxn ang="T10">
                    <a:pos x="T0" y="T1"/>
                  </a:cxn>
                  <a:cxn ang="T11">
                    <a:pos x="T2" y="T3"/>
                  </a:cxn>
                  <a:cxn ang="T12">
                    <a:pos x="T4" y="T5"/>
                  </a:cxn>
                  <a:cxn ang="T13">
                    <a:pos x="T6" y="T7"/>
                  </a:cxn>
                  <a:cxn ang="T14">
                    <a:pos x="T8" y="T9"/>
                  </a:cxn>
                </a:cxnLst>
                <a:rect l="T15" t="T16" r="T17" b="T18"/>
                <a:pathLst>
                  <a:path w="75" h="1194">
                    <a:moveTo>
                      <a:pt x="0" y="0"/>
                    </a:moveTo>
                    <a:lnTo>
                      <a:pt x="0" y="1194"/>
                    </a:lnTo>
                    <a:lnTo>
                      <a:pt x="75" y="1119"/>
                    </a:lnTo>
                    <a:lnTo>
                      <a:pt x="75" y="54"/>
                    </a:lnTo>
                    <a:lnTo>
                      <a:pt x="0" y="0"/>
                    </a:lnTo>
                    <a:close/>
                  </a:path>
                </a:pathLst>
              </a:custGeom>
              <a:gradFill rotWithShape="1">
                <a:gsLst>
                  <a:gs pos="0">
                    <a:srgbClr val="EAEAEA"/>
                  </a:gs>
                  <a:gs pos="50000">
                    <a:srgbClr val="6C6C6C"/>
                  </a:gs>
                  <a:gs pos="100000">
                    <a:srgbClr val="EAEAEA"/>
                  </a:gs>
                </a:gsLst>
                <a:lin ang="2700000" scaled="1"/>
              </a:gradFill>
              <a:ln w="19050">
                <a:solidFill>
                  <a:schemeClr val="tx1"/>
                </a:solidFill>
                <a:round/>
                <a:headEnd/>
                <a:tailEnd/>
              </a:ln>
            </p:spPr>
            <p:txBody>
              <a:bodyPr wrap="none" anchor="ctr">
                <a:spAutoFit/>
              </a:bodyPr>
              <a:lstStyle/>
              <a:p>
                <a:endParaRPr lang="en-US"/>
              </a:p>
            </p:txBody>
          </p:sp>
          <p:sp>
            <p:nvSpPr>
              <p:cNvPr id="166933" name="Rectangle 13"/>
              <p:cNvSpPr>
                <a:spLocks noChangeArrowheads="1"/>
              </p:cNvSpPr>
              <p:nvPr/>
            </p:nvSpPr>
            <p:spPr bwMode="auto">
              <a:xfrm>
                <a:off x="4376" y="558"/>
                <a:ext cx="34" cy="104"/>
              </a:xfrm>
              <a:prstGeom prst="rect">
                <a:avLst/>
              </a:prstGeom>
              <a:gradFill rotWithShape="1">
                <a:gsLst>
                  <a:gs pos="0">
                    <a:srgbClr val="EAEAEA"/>
                  </a:gs>
                  <a:gs pos="100000">
                    <a:srgbClr val="6C6C6C"/>
                  </a:gs>
                </a:gsLst>
                <a:path path="rect">
                  <a:fillToRect r="100000" b="100000"/>
                </a:path>
              </a:gradFill>
              <a:ln w="63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34" name="Rectangle 14"/>
              <p:cNvSpPr>
                <a:spLocks noChangeArrowheads="1"/>
              </p:cNvSpPr>
              <p:nvPr/>
            </p:nvSpPr>
            <p:spPr bwMode="auto">
              <a:xfrm>
                <a:off x="4376" y="1648"/>
                <a:ext cx="34" cy="104"/>
              </a:xfrm>
              <a:prstGeom prst="rect">
                <a:avLst/>
              </a:prstGeom>
              <a:gradFill rotWithShape="1">
                <a:gsLst>
                  <a:gs pos="0">
                    <a:srgbClr val="EAEAEA"/>
                  </a:gs>
                  <a:gs pos="100000">
                    <a:srgbClr val="6C6C6C"/>
                  </a:gs>
                </a:gsLst>
                <a:path path="rect">
                  <a:fillToRect r="100000" b="100000"/>
                </a:path>
              </a:gradFill>
              <a:ln w="63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pic>
          <p:nvPicPr>
            <p:cNvPr id="166929" name="Picture 15" descr="Panel Zon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77" y="433"/>
              <a:ext cx="1282" cy="1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 name="Group 16"/>
          <p:cNvGrpSpPr>
            <a:grpSpLocks/>
          </p:cNvGrpSpPr>
          <p:nvPr/>
        </p:nvGrpSpPr>
        <p:grpSpPr bwMode="auto">
          <a:xfrm>
            <a:off x="3562350" y="3356992"/>
            <a:ext cx="2035175" cy="2287587"/>
            <a:chOff x="2836" y="2153"/>
            <a:chExt cx="1282" cy="1441"/>
          </a:xfrm>
        </p:grpSpPr>
        <p:pic>
          <p:nvPicPr>
            <p:cNvPr id="166923" name="Picture 17" descr="Panel Zone -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36" y="2153"/>
              <a:ext cx="1282" cy="1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24" name="Freeform 18"/>
            <p:cNvSpPr>
              <a:spLocks/>
            </p:cNvSpPr>
            <p:nvPr/>
          </p:nvSpPr>
          <p:spPr bwMode="auto">
            <a:xfrm>
              <a:off x="3543" y="2280"/>
              <a:ext cx="102" cy="1191"/>
            </a:xfrm>
            <a:custGeom>
              <a:avLst/>
              <a:gdLst>
                <a:gd name="T0" fmla="*/ 102 w 102"/>
                <a:gd name="T1" fmla="*/ 0 h 1197"/>
                <a:gd name="T2" fmla="*/ 102 w 102"/>
                <a:gd name="T3" fmla="*/ 1167 h 1197"/>
                <a:gd name="T4" fmla="*/ 63 w 102"/>
                <a:gd name="T5" fmla="*/ 1167 h 1197"/>
                <a:gd name="T6" fmla="*/ 0 w 102"/>
                <a:gd name="T7" fmla="*/ 1104 h 1197"/>
                <a:gd name="T8" fmla="*/ 0 w 102"/>
                <a:gd name="T9" fmla="*/ 75 h 1197"/>
                <a:gd name="T10" fmla="*/ 43 w 102"/>
                <a:gd name="T11" fmla="*/ 0 h 1197"/>
                <a:gd name="T12" fmla="*/ 102 w 102"/>
                <a:gd name="T13" fmla="*/ 0 h 1197"/>
                <a:gd name="T14" fmla="*/ 0 60000 65536"/>
                <a:gd name="T15" fmla="*/ 0 60000 65536"/>
                <a:gd name="T16" fmla="*/ 0 60000 65536"/>
                <a:gd name="T17" fmla="*/ 0 60000 65536"/>
                <a:gd name="T18" fmla="*/ 0 60000 65536"/>
                <a:gd name="T19" fmla="*/ 0 60000 65536"/>
                <a:gd name="T20" fmla="*/ 0 60000 65536"/>
                <a:gd name="T21" fmla="*/ 0 w 102"/>
                <a:gd name="T22" fmla="*/ 0 h 1197"/>
                <a:gd name="T23" fmla="*/ 102 w 102"/>
                <a:gd name="T24" fmla="*/ 1197 h 119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 h="1197">
                  <a:moveTo>
                    <a:pt x="102" y="0"/>
                  </a:moveTo>
                  <a:lnTo>
                    <a:pt x="102" y="1197"/>
                  </a:lnTo>
                  <a:lnTo>
                    <a:pt x="63" y="1197"/>
                  </a:lnTo>
                  <a:lnTo>
                    <a:pt x="0" y="1134"/>
                  </a:lnTo>
                  <a:lnTo>
                    <a:pt x="0" y="75"/>
                  </a:lnTo>
                  <a:lnTo>
                    <a:pt x="43" y="0"/>
                  </a:lnTo>
                  <a:lnTo>
                    <a:pt x="102" y="0"/>
                  </a:lnTo>
                  <a:close/>
                </a:path>
              </a:pathLst>
            </a:custGeom>
            <a:gradFill rotWithShape="1">
              <a:gsLst>
                <a:gs pos="0">
                  <a:srgbClr val="EAEAEA"/>
                </a:gs>
                <a:gs pos="50000">
                  <a:srgbClr val="6C6C6C"/>
                </a:gs>
                <a:gs pos="100000">
                  <a:srgbClr val="EAEAEA"/>
                </a:gs>
              </a:gsLst>
              <a:lin ang="2700000" scaled="1"/>
            </a:gradFill>
            <a:ln w="19050">
              <a:solidFill>
                <a:schemeClr val="tx1"/>
              </a:solidFill>
              <a:round/>
              <a:headEnd/>
              <a:tailEnd/>
            </a:ln>
          </p:spPr>
          <p:txBody>
            <a:bodyPr anchor="ctr">
              <a:spAutoFit/>
            </a:bodyPr>
            <a:lstStyle/>
            <a:p>
              <a:endParaRPr lang="en-US"/>
            </a:p>
          </p:txBody>
        </p:sp>
        <p:sp>
          <p:nvSpPr>
            <p:cNvPr id="166925" name="AutoShape 19"/>
            <p:cNvSpPr>
              <a:spLocks noChangeArrowheads="1"/>
            </p:cNvSpPr>
            <p:nvPr/>
          </p:nvSpPr>
          <p:spPr bwMode="auto">
            <a:xfrm>
              <a:off x="3645" y="3353"/>
              <a:ext cx="120" cy="118"/>
            </a:xfrm>
            <a:prstGeom prst="rtTriangle">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26" name="AutoShape 20"/>
            <p:cNvSpPr>
              <a:spLocks noChangeArrowheads="1"/>
            </p:cNvSpPr>
            <p:nvPr/>
          </p:nvSpPr>
          <p:spPr bwMode="auto">
            <a:xfrm flipV="1">
              <a:off x="3645" y="2277"/>
              <a:ext cx="120" cy="118"/>
            </a:xfrm>
            <a:prstGeom prst="rtTriangle">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66916" name="Text Box 21"/>
          <p:cNvSpPr txBox="1">
            <a:spLocks noChangeArrowheads="1"/>
          </p:cNvSpPr>
          <p:nvPr/>
        </p:nvSpPr>
        <p:spPr bwMode="auto">
          <a:xfrm>
            <a:off x="633576" y="908720"/>
            <a:ext cx="81022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b="0" i="1" dirty="0"/>
              <a:t>If shear strength of panel zone is inadequate:</a:t>
            </a:r>
          </a:p>
          <a:p>
            <a:pPr marL="1085850" lvl="1" indent="-342900">
              <a:spcBef>
                <a:spcPct val="50000"/>
              </a:spcBef>
              <a:buClrTx/>
              <a:buSzTx/>
              <a:buFont typeface="Wingdings" panose="05000000000000000000" pitchFamily="2" charset="2"/>
              <a:buChar char="Ø"/>
            </a:pPr>
            <a:r>
              <a:rPr lang="en-US" altLang="en-US" sz="2400" dirty="0" smtClean="0"/>
              <a:t>Choose </a:t>
            </a:r>
            <a:r>
              <a:rPr lang="en-US" altLang="en-US" sz="2400" dirty="0"/>
              <a:t>column section with larger web area</a:t>
            </a:r>
          </a:p>
          <a:p>
            <a:pPr marL="1085850" lvl="1" indent="-342900">
              <a:spcBef>
                <a:spcPct val="50000"/>
              </a:spcBef>
              <a:buClrTx/>
              <a:buSzTx/>
              <a:buFont typeface="Wingdings" panose="05000000000000000000" pitchFamily="2" charset="2"/>
              <a:buChar char="Ø"/>
            </a:pPr>
            <a:r>
              <a:rPr lang="en-US" altLang="en-US" sz="2400" dirty="0" smtClean="0"/>
              <a:t>Weld </a:t>
            </a:r>
            <a:r>
              <a:rPr lang="en-US" altLang="en-US" sz="2400" dirty="0" err="1"/>
              <a:t>doubler</a:t>
            </a:r>
            <a:r>
              <a:rPr lang="en-US" altLang="en-US" sz="2400" dirty="0"/>
              <a:t> plates to column</a:t>
            </a:r>
          </a:p>
        </p:txBody>
      </p:sp>
      <p:sp>
        <p:nvSpPr>
          <p:cNvPr id="166917" name="Text Box 22"/>
          <p:cNvSpPr txBox="1">
            <a:spLocks noChangeArrowheads="1"/>
          </p:cNvSpPr>
          <p:nvPr/>
        </p:nvSpPr>
        <p:spPr bwMode="auto">
          <a:xfrm>
            <a:off x="1691680" y="5888384"/>
            <a:ext cx="61722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600" i="1" dirty="0"/>
              <a:t>Options for Web </a:t>
            </a:r>
            <a:r>
              <a:rPr lang="en-US" altLang="en-US" sz="2600" i="1" dirty="0" err="1"/>
              <a:t>Doubler</a:t>
            </a:r>
            <a:r>
              <a:rPr lang="en-US" altLang="en-US" sz="2600" i="1" dirty="0"/>
              <a:t> Plates</a:t>
            </a:r>
          </a:p>
        </p:txBody>
      </p:sp>
      <p:grpSp>
        <p:nvGrpSpPr>
          <p:cNvPr id="6" name="Group 23"/>
          <p:cNvGrpSpPr>
            <a:grpSpLocks/>
          </p:cNvGrpSpPr>
          <p:nvPr/>
        </p:nvGrpSpPr>
        <p:grpSpPr bwMode="auto">
          <a:xfrm>
            <a:off x="730252" y="3356992"/>
            <a:ext cx="2035175" cy="2287587"/>
            <a:chOff x="460" y="2153"/>
            <a:chExt cx="1282" cy="1441"/>
          </a:xfrm>
        </p:grpSpPr>
        <p:sp>
          <p:nvSpPr>
            <p:cNvPr id="166919" name="Rectangle 24"/>
            <p:cNvSpPr>
              <a:spLocks noChangeArrowheads="1"/>
            </p:cNvSpPr>
            <p:nvPr/>
          </p:nvSpPr>
          <p:spPr bwMode="auto">
            <a:xfrm>
              <a:off x="1104" y="2235"/>
              <a:ext cx="165" cy="174"/>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20" name="Rectangle 25"/>
            <p:cNvSpPr>
              <a:spLocks noChangeArrowheads="1"/>
            </p:cNvSpPr>
            <p:nvPr/>
          </p:nvSpPr>
          <p:spPr bwMode="auto">
            <a:xfrm>
              <a:off x="1114" y="3315"/>
              <a:ext cx="150" cy="192"/>
            </a:xfrm>
            <a:prstGeom prst="rect">
              <a:avLst/>
            </a:prstGeom>
            <a:solidFill>
              <a:srgbClr val="FF0000"/>
            </a:solidFill>
            <a:ln>
              <a:noFill/>
            </a:ln>
            <a:extLst>
              <a:ext uri="{91240B29-F687-4F45-9708-019B960494DF}">
                <a14:hiddenLine xmlns:a14="http://schemas.microsoft.com/office/drawing/2010/main" w="1905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6921" name="Freeform 26"/>
            <p:cNvSpPr>
              <a:spLocks/>
            </p:cNvSpPr>
            <p:nvPr/>
          </p:nvSpPr>
          <p:spPr bwMode="auto">
            <a:xfrm>
              <a:off x="1155" y="2352"/>
              <a:ext cx="111" cy="1044"/>
            </a:xfrm>
            <a:custGeom>
              <a:avLst/>
              <a:gdLst>
                <a:gd name="T0" fmla="*/ 0 w 111"/>
                <a:gd name="T1" fmla="*/ 0 h 1044"/>
                <a:gd name="T2" fmla="*/ 111 w 111"/>
                <a:gd name="T3" fmla="*/ 30 h 1044"/>
                <a:gd name="T4" fmla="*/ 111 w 111"/>
                <a:gd name="T5" fmla="*/ 990 h 1044"/>
                <a:gd name="T6" fmla="*/ 28 w 111"/>
                <a:gd name="T7" fmla="*/ 1038 h 1044"/>
                <a:gd name="T8" fmla="*/ 5 w 111"/>
                <a:gd name="T9" fmla="*/ 1044 h 1044"/>
                <a:gd name="T10" fmla="*/ 0 w 111"/>
                <a:gd name="T11" fmla="*/ 0 h 1044"/>
                <a:gd name="T12" fmla="*/ 0 60000 65536"/>
                <a:gd name="T13" fmla="*/ 0 60000 65536"/>
                <a:gd name="T14" fmla="*/ 0 60000 65536"/>
                <a:gd name="T15" fmla="*/ 0 60000 65536"/>
                <a:gd name="T16" fmla="*/ 0 60000 65536"/>
                <a:gd name="T17" fmla="*/ 0 60000 65536"/>
                <a:gd name="T18" fmla="*/ 0 w 111"/>
                <a:gd name="T19" fmla="*/ 0 h 1044"/>
                <a:gd name="T20" fmla="*/ 111 w 111"/>
                <a:gd name="T21" fmla="*/ 1044 h 1044"/>
              </a:gdLst>
              <a:ahLst/>
              <a:cxnLst>
                <a:cxn ang="T12">
                  <a:pos x="T0" y="T1"/>
                </a:cxn>
                <a:cxn ang="T13">
                  <a:pos x="T2" y="T3"/>
                </a:cxn>
                <a:cxn ang="T14">
                  <a:pos x="T4" y="T5"/>
                </a:cxn>
                <a:cxn ang="T15">
                  <a:pos x="T6" y="T7"/>
                </a:cxn>
                <a:cxn ang="T16">
                  <a:pos x="T8" y="T9"/>
                </a:cxn>
                <a:cxn ang="T17">
                  <a:pos x="T10" y="T11"/>
                </a:cxn>
              </a:cxnLst>
              <a:rect l="T18" t="T19" r="T20" b="T21"/>
              <a:pathLst>
                <a:path w="111" h="1044">
                  <a:moveTo>
                    <a:pt x="0" y="0"/>
                  </a:moveTo>
                  <a:lnTo>
                    <a:pt x="111" y="30"/>
                  </a:lnTo>
                  <a:lnTo>
                    <a:pt x="111" y="990"/>
                  </a:lnTo>
                  <a:lnTo>
                    <a:pt x="28" y="1038"/>
                  </a:lnTo>
                  <a:lnTo>
                    <a:pt x="5" y="1044"/>
                  </a:lnTo>
                  <a:lnTo>
                    <a:pt x="0" y="0"/>
                  </a:lnTo>
                  <a:close/>
                </a:path>
              </a:pathLst>
            </a:custGeom>
            <a:gradFill rotWithShape="1">
              <a:gsLst>
                <a:gs pos="0">
                  <a:srgbClr val="EAEAEA"/>
                </a:gs>
                <a:gs pos="50000">
                  <a:srgbClr val="6C6C6C"/>
                </a:gs>
                <a:gs pos="100000">
                  <a:srgbClr val="EAEAEA"/>
                </a:gs>
              </a:gsLst>
              <a:lin ang="2700000" scaled="1"/>
            </a:gradFill>
            <a:ln w="19050">
              <a:solidFill>
                <a:schemeClr val="tx1"/>
              </a:solidFill>
              <a:round/>
              <a:headEnd/>
              <a:tailEnd/>
            </a:ln>
          </p:spPr>
          <p:txBody>
            <a:bodyPr wrap="none" anchor="ctr">
              <a:spAutoFit/>
            </a:bodyPr>
            <a:lstStyle/>
            <a:p>
              <a:endParaRPr lang="en-US"/>
            </a:p>
          </p:txBody>
        </p:sp>
        <p:pic>
          <p:nvPicPr>
            <p:cNvPr id="166922" name="Picture 27" descr="Panel Zone -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0" y="2153"/>
              <a:ext cx="1282" cy="1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Text Placeholder 2"/>
          <p:cNvSpPr>
            <a:spLocks noGrp="1"/>
          </p:cNvSpPr>
          <p:nvPr>
            <p:ph type="body" sz="quarter" idx="38"/>
          </p:nvPr>
        </p:nvSpPr>
        <p:spPr/>
        <p:txBody>
          <a:bodyPr/>
          <a:lstStyle/>
          <a:p>
            <a:r>
              <a:rPr lang="en-US" dirty="0" smtClean="0"/>
              <a:t>Panel Zone Shear Strength</a:t>
            </a:r>
            <a:endParaRPr lang="en-US" dirty="0"/>
          </a:p>
        </p:txBody>
      </p:sp>
      <p:sp>
        <p:nvSpPr>
          <p:cNvPr id="30"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78</a:t>
            </a:fld>
            <a:endParaRPr lang="en-US" altLang="en-US"/>
          </a:p>
        </p:txBody>
      </p:sp>
    </p:spTree>
    <p:extLst>
      <p:ext uri="{BB962C8B-B14F-4D97-AF65-F5344CB8AC3E}">
        <p14:creationId xmlns:p14="http://schemas.microsoft.com/office/powerpoint/2010/main" val="348912256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907" name="Text Box 3"/>
          <p:cNvSpPr txBox="1">
            <a:spLocks noChangeArrowheads="1"/>
          </p:cNvSpPr>
          <p:nvPr/>
        </p:nvSpPr>
        <p:spPr bwMode="auto">
          <a:xfrm>
            <a:off x="611560" y="1772816"/>
            <a:ext cx="7907338"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200" b="0" dirty="0">
                <a:latin typeface="+mn-lt"/>
              </a:rPr>
              <a:t>OMF beam-column connection per E1.6b (or </a:t>
            </a:r>
            <a:r>
              <a:rPr lang="en-US" altLang="en-US" sz="2200" b="0" dirty="0" smtClean="0">
                <a:latin typeface="+mn-lt"/>
              </a:rPr>
              <a:t>better</a:t>
            </a:r>
            <a:r>
              <a:rPr lang="en-US" altLang="en-US" sz="2200" b="0" dirty="0">
                <a:latin typeface="+mn-lt"/>
              </a:rPr>
              <a:t>)</a:t>
            </a:r>
          </a:p>
        </p:txBody>
      </p:sp>
      <p:sp>
        <p:nvSpPr>
          <p:cNvPr id="2" name="Text Placeholder 1"/>
          <p:cNvSpPr>
            <a:spLocks noGrp="1"/>
          </p:cNvSpPr>
          <p:nvPr>
            <p:ph type="body" sz="quarter" idx="38"/>
          </p:nvPr>
        </p:nvSpPr>
        <p:spPr/>
        <p:txBody>
          <a:bodyPr/>
          <a:lstStyle/>
          <a:p>
            <a:r>
              <a:rPr lang="en-US" dirty="0" smtClean="0"/>
              <a:t>Connections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6"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F5.6b	HBE-to-VBE Connections</a:t>
            </a:r>
          </a:p>
        </p:txBody>
      </p:sp>
      <mc:AlternateContent xmlns:mc="http://schemas.openxmlformats.org/markup-compatibility/2006" xmlns:a14="http://schemas.microsoft.com/office/drawing/2010/main">
        <mc:Choice Requires="a14">
          <p:sp>
            <p:nvSpPr>
              <p:cNvPr id="4" name="TextBox 3"/>
              <p:cNvSpPr txBox="1"/>
              <p:nvPr/>
            </p:nvSpPr>
            <p:spPr>
              <a:xfrm>
                <a:off x="1547664" y="3429000"/>
                <a:ext cx="3948324" cy="497252"/>
              </a:xfrm>
              <a:prstGeom prst="rect">
                <a:avLst/>
              </a:prstGeom>
              <a:noFill/>
              <a:ln w="19050">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𝒖</m:t>
                          </m:r>
                        </m:sub>
                      </m:sSub>
                      <m:r>
                        <a:rPr lang="en-US" sz="2400" b="1" i="1" smtClean="0">
                          <a:latin typeface="Cambria Math"/>
                        </a:rPr>
                        <m:t>=</m:t>
                      </m:r>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𝑯𝑩𝑬</m:t>
                          </m:r>
                          <m:r>
                            <a:rPr lang="en-US" sz="2400" b="1" i="1" smtClean="0">
                              <a:latin typeface="Cambria Math"/>
                            </a:rPr>
                            <m:t>(</m:t>
                          </m:r>
                          <m:r>
                            <a:rPr lang="en-US" sz="2400" b="1" i="1" smtClean="0">
                              <a:latin typeface="Cambria Math"/>
                            </a:rPr>
                            <m:t>𝒘𝒆𝒃</m:t>
                          </m:r>
                          <m:r>
                            <a:rPr lang="en-US" sz="2400" b="1" i="1" smtClean="0">
                              <a:latin typeface="Cambria Math"/>
                            </a:rPr>
                            <m:t>)</m:t>
                          </m:r>
                        </m:sub>
                      </m:sSub>
                      <m:r>
                        <a:rPr lang="en-US" sz="2400" b="1" i="1" smtClean="0">
                          <a:latin typeface="Cambria Math"/>
                        </a:rPr>
                        <m:t>+</m:t>
                      </m:r>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𝑯𝑩𝑬</m:t>
                          </m:r>
                          <m:r>
                            <a:rPr lang="en-US" sz="2400" b="1" i="1" smtClean="0">
                              <a:latin typeface="Cambria Math"/>
                            </a:rPr>
                            <m:t>(</m:t>
                          </m:r>
                          <m:r>
                            <a:rPr lang="en-US" sz="2400" b="1" i="1" smtClean="0">
                              <a:latin typeface="Cambria Math"/>
                            </a:rPr>
                            <m:t>𝑴𝑭</m:t>
                          </m:r>
                          <m:r>
                            <a:rPr lang="en-US" sz="2400" b="1" i="1" smtClean="0">
                              <a:latin typeface="Cambria Math"/>
                            </a:rPr>
                            <m:t>)</m:t>
                          </m:r>
                        </m:sub>
                      </m:sSub>
                    </m:oMath>
                  </m:oMathPara>
                </a14:m>
                <a:endParaRPr lang="en-US" sz="24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1547664" y="3429000"/>
                <a:ext cx="3948324" cy="497252"/>
              </a:xfrm>
              <a:prstGeom prst="rect">
                <a:avLst/>
              </a:prstGeom>
              <a:blipFill rotWithShape="1">
                <a:blip r:embed="rId3"/>
                <a:stretch>
                  <a:fillRect b="-8333"/>
                </a:stretch>
              </a:blipFill>
              <a:ln w="19050">
                <a:solidFill>
                  <a:schemeClr val="tx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2195736" y="4247836"/>
                <a:ext cx="5887061" cy="45179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000" i="1" smtClean="0">
                              <a:latin typeface="Cambria Math"/>
                            </a:rPr>
                          </m:ctrlPr>
                        </m:sSubPr>
                        <m:e>
                          <m:r>
                            <a:rPr lang="en-US" sz="2000" b="0" i="1" smtClean="0">
                              <a:latin typeface="Cambria Math"/>
                            </a:rPr>
                            <m:t>𝑉</m:t>
                          </m:r>
                        </m:e>
                        <m:sub>
                          <m:r>
                            <a:rPr lang="en-US" sz="2000" b="0" i="1" smtClean="0">
                              <a:latin typeface="Cambria Math"/>
                            </a:rPr>
                            <m:t>𝐻𝐵𝐸</m:t>
                          </m:r>
                          <m:d>
                            <m:dPr>
                              <m:ctrlPr>
                                <a:rPr lang="en-US" sz="2000" i="1" smtClean="0">
                                  <a:latin typeface="Cambria Math"/>
                                </a:rPr>
                              </m:ctrlPr>
                            </m:dPr>
                            <m:e>
                              <m:r>
                                <a:rPr lang="en-US" sz="2000" b="0" i="1" smtClean="0">
                                  <a:latin typeface="Cambria Math"/>
                                </a:rPr>
                                <m:t>𝑤𝑒𝑏</m:t>
                              </m:r>
                            </m:e>
                          </m:d>
                        </m:sub>
                      </m:sSub>
                      <m:r>
                        <a:rPr lang="en-US" sz="2000" b="0" i="1" smtClean="0">
                          <a:latin typeface="Cambria Math"/>
                        </a:rPr>
                        <m:t>=</m:t>
                      </m:r>
                      <m:sSub>
                        <m:sSubPr>
                          <m:ctrlPr>
                            <a:rPr lang="en-US" sz="2000" i="1" smtClean="0">
                              <a:latin typeface="Cambria Math"/>
                            </a:rPr>
                          </m:ctrlPr>
                        </m:sSubPr>
                        <m:e>
                          <m:r>
                            <a:rPr lang="en-US" sz="2000" b="0" i="1" smtClean="0">
                              <a:latin typeface="Cambria Math"/>
                            </a:rPr>
                            <m:t>𝑅</m:t>
                          </m:r>
                        </m:e>
                        <m:sub>
                          <m:r>
                            <a:rPr lang="en-US" sz="2000" b="0" i="1" smtClean="0">
                              <a:latin typeface="Cambria Math"/>
                            </a:rPr>
                            <m:t>𝑦</m:t>
                          </m:r>
                        </m:sub>
                      </m:sSub>
                      <m:sSub>
                        <m:sSubPr>
                          <m:ctrlPr>
                            <a:rPr lang="en-US" sz="2000" i="1" smtClean="0">
                              <a:latin typeface="Cambria Math"/>
                            </a:rPr>
                          </m:ctrlPr>
                        </m:sSubPr>
                        <m:e>
                          <m:r>
                            <a:rPr lang="en-US" sz="2000" b="0" i="1" smtClean="0">
                              <a:latin typeface="Cambria Math"/>
                            </a:rPr>
                            <m:t>𝐹</m:t>
                          </m:r>
                        </m:e>
                        <m:sub>
                          <m:r>
                            <a:rPr lang="en-US" sz="2000" b="0" i="1" smtClean="0">
                              <a:latin typeface="Cambria Math"/>
                            </a:rPr>
                            <m:t>𝑦</m:t>
                          </m:r>
                        </m:sub>
                      </m:sSub>
                      <m:d>
                        <m:dPr>
                          <m:begChr m:val="["/>
                          <m:endChr m:val="]"/>
                          <m:ctrlPr>
                            <a:rPr lang="en-US" sz="2000" i="1" smtClean="0">
                              <a:latin typeface="Cambria Math"/>
                            </a:rPr>
                          </m:ctrlPr>
                        </m:dPr>
                        <m:e>
                          <m:sSub>
                            <m:sSubPr>
                              <m:ctrlPr>
                                <a:rPr lang="en-US" sz="2000" i="1" smtClean="0">
                                  <a:latin typeface="Cambria Math"/>
                                </a:rPr>
                              </m:ctrlPr>
                            </m:sSubPr>
                            <m:e>
                              <m:r>
                                <a:rPr lang="en-US" sz="2000" b="0" i="1" smtClean="0">
                                  <a:latin typeface="Cambria Math"/>
                                </a:rPr>
                                <m:t>𝑡</m:t>
                              </m:r>
                            </m:e>
                            <m:sub>
                              <m:r>
                                <a:rPr lang="en-US" sz="2000" b="0" i="1" smtClean="0">
                                  <a:latin typeface="Cambria Math"/>
                                </a:rPr>
                                <m:t>𝑤</m:t>
                              </m:r>
                              <m:r>
                                <a:rPr lang="en-US" sz="2000" b="0" i="1" smtClean="0">
                                  <a:latin typeface="Cambria Math"/>
                                </a:rPr>
                                <m:t>(</m:t>
                              </m:r>
                              <m:r>
                                <a:rPr lang="en-US" sz="2000" b="0" i="1" smtClean="0">
                                  <a:latin typeface="Cambria Math"/>
                                </a:rPr>
                                <m:t>𝑖</m:t>
                              </m:r>
                              <m:r>
                                <a:rPr lang="en-US" sz="2000" b="0" i="1" smtClean="0">
                                  <a:latin typeface="Cambria Math"/>
                                </a:rPr>
                                <m:t>)</m:t>
                              </m:r>
                            </m:sub>
                          </m:sSub>
                          <m:r>
                            <a:rPr lang="en-US" sz="2000" b="0" i="1" smtClean="0">
                              <a:latin typeface="Cambria Math"/>
                            </a:rPr>
                            <m:t>−</m:t>
                          </m:r>
                          <m:sSub>
                            <m:sSubPr>
                              <m:ctrlPr>
                                <a:rPr lang="en-US" sz="2000" i="1" smtClean="0">
                                  <a:latin typeface="Cambria Math"/>
                                </a:rPr>
                              </m:ctrlPr>
                            </m:sSubPr>
                            <m:e>
                              <m:r>
                                <a:rPr lang="en-US" sz="2000" b="0" i="1" smtClean="0">
                                  <a:latin typeface="Cambria Math"/>
                                </a:rPr>
                                <m:t>𝑡</m:t>
                              </m:r>
                            </m:e>
                            <m:sub>
                              <m:r>
                                <a:rPr lang="en-US" sz="2000" b="0" i="1" smtClean="0">
                                  <a:latin typeface="Cambria Math"/>
                                </a:rPr>
                                <m:t>𝑤</m:t>
                              </m:r>
                              <m:r>
                                <a:rPr lang="en-US" sz="2000" b="0" i="1" smtClean="0">
                                  <a:latin typeface="Cambria Math"/>
                                </a:rPr>
                                <m:t>(</m:t>
                              </m:r>
                              <m:r>
                                <a:rPr lang="en-US" sz="2000" b="0" i="1" smtClean="0">
                                  <a:latin typeface="Cambria Math"/>
                                </a:rPr>
                                <m:t>𝑖</m:t>
                              </m:r>
                              <m:r>
                                <a:rPr lang="en-US" sz="2000" b="0" i="1" smtClean="0">
                                  <a:latin typeface="Cambria Math"/>
                                </a:rPr>
                                <m:t>+1)</m:t>
                              </m:r>
                            </m:sub>
                          </m:sSub>
                        </m:e>
                      </m:d>
                      <m:sSub>
                        <m:sSubPr>
                          <m:ctrlPr>
                            <a:rPr lang="en-US" sz="2000" i="1" smtClean="0">
                              <a:latin typeface="Cambria Math"/>
                            </a:rPr>
                          </m:ctrlPr>
                        </m:sSubPr>
                        <m:e>
                          <m:r>
                            <a:rPr lang="en-US" sz="2000" b="0" i="1" smtClean="0">
                              <a:latin typeface="Cambria Math"/>
                            </a:rPr>
                            <m:t>𝐿</m:t>
                          </m:r>
                        </m:e>
                        <m:sub>
                          <m:r>
                            <a:rPr lang="en-US" sz="2000" b="0" i="1" smtClean="0">
                              <a:latin typeface="Cambria Math"/>
                            </a:rPr>
                            <m:t>𝑐𝑓</m:t>
                          </m:r>
                        </m:sub>
                      </m:sSub>
                      <m:r>
                        <m:rPr>
                          <m:sty m:val="p"/>
                        </m:rPr>
                        <a:rPr lang="en-US" sz="2000" b="0" i="0" smtClean="0">
                          <a:latin typeface="Cambria Math"/>
                        </a:rPr>
                        <m:t>cos</m:t>
                      </m:r>
                      <m:r>
                        <a:rPr lang="en-US" sz="2000" b="0" i="1" smtClean="0">
                          <a:latin typeface="Cambria Math"/>
                        </a:rPr>
                        <m:t>⁡</m:t>
                      </m:r>
                      <m:r>
                        <a:rPr lang="en-US" sz="2000" b="0" i="1" baseline="30000" smtClean="0">
                          <a:latin typeface="Cambria Math"/>
                        </a:rPr>
                        <m:t>2</m:t>
                      </m:r>
                      <m:r>
                        <a:rPr lang="en-US" sz="2000" b="0" i="1" smtClean="0">
                          <a:latin typeface="Cambria Math"/>
                        </a:rPr>
                        <m:t>(</m:t>
                      </m:r>
                      <m:r>
                        <a:rPr lang="en-US" sz="2000" b="0" i="1" smtClean="0">
                          <a:latin typeface="Cambria Math"/>
                          <a:ea typeface="Cambria Math"/>
                        </a:rPr>
                        <m:t>𝛼</m:t>
                      </m:r>
                      <m:r>
                        <a:rPr lang="en-US" sz="2000" b="0" i="1" smtClean="0">
                          <a:latin typeface="Cambria Math"/>
                          <a:ea typeface="Cambria Math"/>
                        </a:rPr>
                        <m:t>)</m:t>
                      </m:r>
                      <m:f>
                        <m:fPr>
                          <m:type m:val="lin"/>
                          <m:ctrlPr>
                            <a:rPr lang="en-US" sz="2000" i="1" smtClean="0">
                              <a:latin typeface="Cambria Math"/>
                              <a:ea typeface="Cambria Math"/>
                            </a:rPr>
                          </m:ctrlPr>
                        </m:fPr>
                        <m:num>
                          <m:sSub>
                            <m:sSubPr>
                              <m:ctrlPr>
                                <a:rPr lang="en-US" sz="2000" i="1" smtClean="0">
                                  <a:latin typeface="Cambria Math"/>
                                  <a:ea typeface="Cambria Math"/>
                                </a:rPr>
                              </m:ctrlPr>
                            </m:sSubPr>
                            <m:e>
                              <m:r>
                                <a:rPr lang="en-US" sz="2000" b="0" i="1" smtClean="0">
                                  <a:latin typeface="Cambria Math"/>
                                  <a:ea typeface="Cambria Math"/>
                                </a:rPr>
                                <m:t>𝐿</m:t>
                              </m:r>
                            </m:e>
                            <m:sub>
                              <m:r>
                                <a:rPr lang="en-US" sz="2000" b="0" i="1" smtClean="0">
                                  <a:latin typeface="Cambria Math"/>
                                  <a:ea typeface="Cambria Math"/>
                                </a:rPr>
                                <m:t>h</m:t>
                              </m:r>
                            </m:sub>
                          </m:sSub>
                        </m:num>
                        <m:den>
                          <m:r>
                            <a:rPr lang="en-US" sz="2000" b="0" i="1" smtClean="0">
                              <a:latin typeface="Cambria Math"/>
                              <a:ea typeface="Cambria Math"/>
                            </a:rPr>
                            <m:t>2</m:t>
                          </m:r>
                        </m:den>
                      </m:f>
                    </m:oMath>
                  </m:oMathPara>
                </a14:m>
                <a:endParaRPr lang="en-US" sz="2000" dirty="0"/>
              </a:p>
            </p:txBody>
          </p:sp>
        </mc:Choice>
        <mc:Fallback xmlns="">
          <p:sp>
            <p:nvSpPr>
              <p:cNvPr id="5" name="TextBox 4"/>
              <p:cNvSpPr txBox="1">
                <a:spLocks noRot="1" noChangeAspect="1" noMove="1" noResize="1" noEditPoints="1" noAdjustHandles="1" noChangeArrowheads="1" noChangeShapeType="1" noTextEdit="1"/>
              </p:cNvSpPr>
              <p:nvPr/>
            </p:nvSpPr>
            <p:spPr>
              <a:xfrm>
                <a:off x="2195736" y="4247836"/>
                <a:ext cx="5887061" cy="451790"/>
              </a:xfrm>
              <a:prstGeom prst="rect">
                <a:avLst/>
              </a:prstGeom>
              <a:blipFill rotWithShape="1">
                <a:blip r:embed="rId4"/>
                <a:stretch>
                  <a:fillRect t="-98649" r="-7350" b="-15270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p:cNvSpPr txBox="1"/>
              <p:nvPr/>
            </p:nvSpPr>
            <p:spPr>
              <a:xfrm>
                <a:off x="2195736" y="4941168"/>
                <a:ext cx="2695033" cy="427618"/>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000" i="1" smtClean="0">
                              <a:latin typeface="Cambria Math"/>
                            </a:rPr>
                          </m:ctrlPr>
                        </m:sSubPr>
                        <m:e>
                          <m:r>
                            <a:rPr lang="en-US" sz="2000" b="0" i="1" smtClean="0">
                              <a:latin typeface="Cambria Math"/>
                            </a:rPr>
                            <m:t>𝑉</m:t>
                          </m:r>
                        </m:e>
                        <m:sub>
                          <m:r>
                            <a:rPr lang="en-US" sz="2000" b="0" i="1" smtClean="0">
                              <a:latin typeface="Cambria Math"/>
                            </a:rPr>
                            <m:t>𝐻𝐵𝐸</m:t>
                          </m:r>
                          <m:d>
                            <m:dPr>
                              <m:ctrlPr>
                                <a:rPr lang="en-US" sz="2000" i="1" smtClean="0">
                                  <a:latin typeface="Cambria Math"/>
                                </a:rPr>
                              </m:ctrlPr>
                            </m:dPr>
                            <m:e>
                              <m:r>
                                <a:rPr lang="en-US" sz="2000" b="0" i="1" smtClean="0">
                                  <a:latin typeface="Cambria Math"/>
                                </a:rPr>
                                <m:t>𝑀𝐹</m:t>
                              </m:r>
                            </m:e>
                          </m:d>
                        </m:sub>
                      </m:sSub>
                      <m:r>
                        <a:rPr lang="en-US" sz="2000" b="0" i="1" smtClean="0">
                          <a:latin typeface="Cambria Math"/>
                        </a:rPr>
                        <m:t>=2</m:t>
                      </m:r>
                      <m:f>
                        <m:fPr>
                          <m:type m:val="lin"/>
                          <m:ctrlPr>
                            <a:rPr lang="en-US" sz="2000" i="1" smtClean="0">
                              <a:latin typeface="Cambria Math"/>
                            </a:rPr>
                          </m:ctrlPr>
                        </m:fPr>
                        <m:num>
                          <m:sSub>
                            <m:sSubPr>
                              <m:ctrlPr>
                                <a:rPr lang="en-US" sz="2000" i="1" smtClean="0">
                                  <a:latin typeface="Cambria Math"/>
                                </a:rPr>
                              </m:ctrlPr>
                            </m:sSubPr>
                            <m:e>
                              <m:r>
                                <a:rPr lang="en-US" sz="2000" b="0" i="1" smtClean="0">
                                  <a:latin typeface="Cambria Math"/>
                                </a:rPr>
                                <m:t>𝑀</m:t>
                              </m:r>
                            </m:e>
                            <m:sub>
                              <m:r>
                                <a:rPr lang="en-US" sz="2000" b="0" i="1" smtClean="0">
                                  <a:latin typeface="Cambria Math"/>
                                </a:rPr>
                                <m:t>𝑝𝑟</m:t>
                              </m:r>
                            </m:sub>
                          </m:sSub>
                        </m:num>
                        <m:den>
                          <m:sSub>
                            <m:sSubPr>
                              <m:ctrlPr>
                                <a:rPr lang="en-US" sz="2000" i="1" smtClean="0">
                                  <a:latin typeface="Cambria Math"/>
                                </a:rPr>
                              </m:ctrlPr>
                            </m:sSubPr>
                            <m:e>
                              <m:r>
                                <a:rPr lang="en-US" sz="2000" b="0" i="1" smtClean="0">
                                  <a:latin typeface="Cambria Math"/>
                                </a:rPr>
                                <m:t>𝐿</m:t>
                              </m:r>
                            </m:e>
                            <m:sub>
                              <m:r>
                                <a:rPr lang="en-US" sz="2000" b="0" i="1" smtClean="0">
                                  <a:latin typeface="Cambria Math"/>
                                </a:rPr>
                                <m:t>h</m:t>
                              </m:r>
                            </m:sub>
                          </m:sSub>
                        </m:den>
                      </m:f>
                    </m:oMath>
                  </m:oMathPara>
                </a14:m>
                <a:endParaRPr lang="en-US" sz="2000" dirty="0"/>
              </a:p>
            </p:txBody>
          </p:sp>
        </mc:Choice>
        <mc:Fallback xmlns="">
          <p:sp>
            <p:nvSpPr>
              <p:cNvPr id="7" name="TextBox 6"/>
              <p:cNvSpPr txBox="1">
                <a:spLocks noRot="1" noChangeAspect="1" noMove="1" noResize="1" noEditPoints="1" noAdjustHandles="1" noChangeArrowheads="1" noChangeShapeType="1" noTextEdit="1"/>
              </p:cNvSpPr>
              <p:nvPr/>
            </p:nvSpPr>
            <p:spPr>
              <a:xfrm>
                <a:off x="2195736" y="4941168"/>
                <a:ext cx="2695033" cy="427618"/>
              </a:xfrm>
              <a:prstGeom prst="rect">
                <a:avLst/>
              </a:prstGeom>
              <a:blipFill rotWithShape="1">
                <a:blip r:embed="rId5"/>
                <a:stretch>
                  <a:fillRect t="-108571" r="-13122" b="-16285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TextBox 7"/>
              <p:cNvSpPr txBox="1"/>
              <p:nvPr/>
            </p:nvSpPr>
            <p:spPr>
              <a:xfrm>
                <a:off x="3137156" y="5574114"/>
                <a:ext cx="3811108" cy="447174"/>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000" i="1" smtClean="0">
                              <a:latin typeface="Cambria Math"/>
                            </a:rPr>
                          </m:ctrlPr>
                        </m:sSubPr>
                        <m:e>
                          <m:r>
                            <a:rPr lang="en-US" sz="2000" b="0" i="1" smtClean="0">
                              <a:latin typeface="Cambria Math"/>
                            </a:rPr>
                            <m:t>𝑀</m:t>
                          </m:r>
                        </m:e>
                        <m:sub>
                          <m:r>
                            <a:rPr lang="en-US" sz="2000" b="0" i="1" smtClean="0">
                              <a:latin typeface="Cambria Math"/>
                            </a:rPr>
                            <m:t>𝑝𝑟</m:t>
                          </m:r>
                        </m:sub>
                      </m:sSub>
                      <m:r>
                        <a:rPr lang="en-US" sz="2000" b="0" i="1" smtClean="0">
                          <a:latin typeface="Cambria Math"/>
                        </a:rPr>
                        <m:t>=1.1</m:t>
                      </m:r>
                      <m:sSub>
                        <m:sSubPr>
                          <m:ctrlPr>
                            <a:rPr lang="en-US" sz="2000" i="1" smtClean="0">
                              <a:latin typeface="Cambria Math"/>
                            </a:rPr>
                          </m:ctrlPr>
                        </m:sSubPr>
                        <m:e>
                          <m:r>
                            <a:rPr lang="en-US" sz="2000" b="0" i="1" smtClean="0">
                              <a:latin typeface="Cambria Math"/>
                            </a:rPr>
                            <m:t>𝑅</m:t>
                          </m:r>
                        </m:e>
                        <m:sub>
                          <m:r>
                            <a:rPr lang="en-US" sz="2000" b="0" i="1" smtClean="0">
                              <a:latin typeface="Cambria Math"/>
                            </a:rPr>
                            <m:t>𝑦</m:t>
                          </m:r>
                        </m:sub>
                      </m:sSub>
                      <m:sSub>
                        <m:sSubPr>
                          <m:ctrlPr>
                            <a:rPr lang="en-US" sz="2000" i="1" smtClean="0">
                              <a:latin typeface="Cambria Math"/>
                            </a:rPr>
                          </m:ctrlPr>
                        </m:sSubPr>
                        <m:e>
                          <m:r>
                            <a:rPr lang="en-US" sz="2000" b="0" i="1" smtClean="0">
                              <a:latin typeface="Cambria Math"/>
                            </a:rPr>
                            <m:t>𝑍</m:t>
                          </m:r>
                        </m:e>
                        <m:sub>
                          <m:r>
                            <a:rPr lang="en-US" sz="2000" b="0" i="1" smtClean="0">
                              <a:latin typeface="Cambria Math"/>
                            </a:rPr>
                            <m:t>𝑏</m:t>
                          </m:r>
                        </m:sub>
                      </m:sSub>
                      <m:d>
                        <m:dPr>
                          <m:ctrlPr>
                            <a:rPr lang="en-US" sz="2000" i="1" smtClean="0">
                              <a:latin typeface="Cambria Math"/>
                            </a:rPr>
                          </m:ctrlPr>
                        </m:dPr>
                        <m:e>
                          <m:sSub>
                            <m:sSubPr>
                              <m:ctrlPr>
                                <a:rPr lang="en-US" sz="2000" i="1" smtClean="0">
                                  <a:latin typeface="Cambria Math"/>
                                </a:rPr>
                              </m:ctrlPr>
                            </m:sSubPr>
                            <m:e>
                              <m:r>
                                <a:rPr lang="en-US" sz="2000" b="0" i="1" smtClean="0">
                                  <a:latin typeface="Cambria Math"/>
                                </a:rPr>
                                <m:t>𝐹</m:t>
                              </m:r>
                            </m:e>
                            <m:sub>
                              <m:r>
                                <a:rPr lang="en-US" sz="2000" b="0" i="1" smtClean="0">
                                  <a:latin typeface="Cambria Math"/>
                                </a:rPr>
                                <m:t>𝑦𝑏</m:t>
                              </m:r>
                            </m:sub>
                          </m:sSub>
                          <m:r>
                            <a:rPr lang="en-US" sz="2000" b="0" i="1" smtClean="0">
                              <a:latin typeface="Cambria Math"/>
                            </a:rPr>
                            <m:t>−</m:t>
                          </m:r>
                          <m:f>
                            <m:fPr>
                              <m:type m:val="lin"/>
                              <m:ctrlPr>
                                <a:rPr lang="en-US" sz="2000" i="1" smtClean="0">
                                  <a:latin typeface="Cambria Math"/>
                                </a:rPr>
                              </m:ctrlPr>
                            </m:fPr>
                            <m:num>
                              <m:sSub>
                                <m:sSubPr>
                                  <m:ctrlPr>
                                    <a:rPr lang="en-US" sz="2000" i="1" smtClean="0">
                                      <a:latin typeface="Cambria Math"/>
                                    </a:rPr>
                                  </m:ctrlPr>
                                </m:sSubPr>
                                <m:e>
                                  <m:r>
                                    <a:rPr lang="en-US" sz="2000" b="0" i="1" smtClean="0">
                                      <a:latin typeface="Cambria Math"/>
                                    </a:rPr>
                                    <m:t>𝑃</m:t>
                                  </m:r>
                                </m:e>
                                <m:sub>
                                  <m:r>
                                    <a:rPr lang="en-US" sz="2000" b="0" i="1" smtClean="0">
                                      <a:latin typeface="Cambria Math"/>
                                    </a:rPr>
                                    <m:t>𝐻𝐵𝐸</m:t>
                                  </m:r>
                                </m:sub>
                              </m:sSub>
                            </m:num>
                            <m:den>
                              <m:sSub>
                                <m:sSubPr>
                                  <m:ctrlPr>
                                    <a:rPr lang="en-US" sz="2000" i="1" smtClean="0">
                                      <a:latin typeface="Cambria Math"/>
                                    </a:rPr>
                                  </m:ctrlPr>
                                </m:sSubPr>
                                <m:e>
                                  <m:r>
                                    <a:rPr lang="en-US" sz="2000" b="0" i="1" smtClean="0">
                                      <a:latin typeface="Cambria Math"/>
                                    </a:rPr>
                                    <m:t>𝐴</m:t>
                                  </m:r>
                                </m:e>
                                <m:sub>
                                  <m:r>
                                    <a:rPr lang="en-US" sz="2000" b="0" i="1" smtClean="0">
                                      <a:latin typeface="Cambria Math"/>
                                    </a:rPr>
                                    <m:t>𝑔</m:t>
                                  </m:r>
                                </m:sub>
                              </m:sSub>
                            </m:den>
                          </m:f>
                        </m:e>
                      </m:d>
                    </m:oMath>
                  </m:oMathPara>
                </a14:m>
                <a:endParaRPr lang="en-US" dirty="0"/>
              </a:p>
            </p:txBody>
          </p:sp>
        </mc:Choice>
        <mc:Fallback xmlns="">
          <p:sp>
            <p:nvSpPr>
              <p:cNvPr id="8" name="TextBox 7"/>
              <p:cNvSpPr txBox="1">
                <a:spLocks noRot="1" noChangeAspect="1" noMove="1" noResize="1" noEditPoints="1" noAdjustHandles="1" noChangeArrowheads="1" noChangeShapeType="1" noTextEdit="1"/>
              </p:cNvSpPr>
              <p:nvPr/>
            </p:nvSpPr>
            <p:spPr>
              <a:xfrm>
                <a:off x="3137156" y="5574114"/>
                <a:ext cx="3811108" cy="447174"/>
              </a:xfrm>
              <a:prstGeom prst="rect">
                <a:avLst/>
              </a:prstGeom>
              <a:blipFill rotWithShape="1">
                <a:blip r:embed="rId6"/>
                <a:stretch>
                  <a:fillRect t="-98649" r="-6720" b="-152703"/>
                </a:stretch>
              </a:blipFill>
            </p:spPr>
            <p:txBody>
              <a:bodyPr/>
              <a:lstStyle/>
              <a:p>
                <a:r>
                  <a:rPr lang="en-US">
                    <a:noFill/>
                  </a:rPr>
                  <a:t> </a:t>
                </a:r>
              </a:p>
            </p:txBody>
          </p:sp>
        </mc:Fallback>
      </mc:AlternateContent>
      <p:sp>
        <p:nvSpPr>
          <p:cNvPr id="11" name="Text Box 3"/>
          <p:cNvSpPr txBox="1">
            <a:spLocks noChangeArrowheads="1"/>
          </p:cNvSpPr>
          <p:nvPr/>
        </p:nvSpPr>
        <p:spPr bwMode="auto">
          <a:xfrm>
            <a:off x="607648" y="2751311"/>
            <a:ext cx="79073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400" i="1" dirty="0" smtClean="0">
                <a:solidFill>
                  <a:schemeClr val="tx2"/>
                </a:solidFill>
                <a:latin typeface="+mn-lt"/>
              </a:rPr>
              <a:t>Minimum </a:t>
            </a:r>
            <a:r>
              <a:rPr lang="en-US" altLang="en-US" sz="2400" i="1" dirty="0">
                <a:solidFill>
                  <a:schemeClr val="tx2"/>
                </a:solidFill>
                <a:latin typeface="+mn-lt"/>
              </a:rPr>
              <a:t>shear</a:t>
            </a:r>
            <a:r>
              <a:rPr lang="en-US" altLang="en-US" sz="2400" i="1" dirty="0" smtClean="0">
                <a:solidFill>
                  <a:schemeClr val="tx2"/>
                </a:solidFill>
                <a:latin typeface="+mn-lt"/>
              </a:rPr>
              <a:t>:</a:t>
            </a:r>
            <a:endParaRPr lang="en-US" altLang="en-US" sz="2400" i="1" dirty="0">
              <a:solidFill>
                <a:schemeClr val="tx2"/>
              </a:solidFill>
              <a:latin typeface="+mn-lt"/>
            </a:endParaRPr>
          </a:p>
        </p:txBody>
      </p:sp>
      <p:sp>
        <p:nvSpPr>
          <p:cNvPr id="12"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79</a:t>
            </a:fld>
            <a:endParaRPr lang="en-US" altLang="en-US"/>
          </a:p>
        </p:txBody>
      </p:sp>
    </p:spTree>
    <p:extLst>
      <p:ext uri="{BB962C8B-B14F-4D97-AF65-F5344CB8AC3E}">
        <p14:creationId xmlns:p14="http://schemas.microsoft.com/office/powerpoint/2010/main" val="278530949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P spid="8" grpId="0"/>
      <p:bldP spid="11" grpId="0" build="p" bldLvl="2"/>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6" name="Picture 4" descr="DSCF0201-thum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1380" y="1070732"/>
            <a:ext cx="3718340" cy="5568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a:t>Residential light-frame construction</a:t>
            </a:r>
          </a:p>
        </p:txBody>
      </p:sp>
      <p:sp>
        <p:nvSpPr>
          <p:cNvPr id="18435" name="Rectangle 3"/>
          <p:cNvSpPr>
            <a:spLocks noChangeArrowheads="1"/>
          </p:cNvSpPr>
          <p:nvPr/>
        </p:nvSpPr>
        <p:spPr bwMode="auto">
          <a:xfrm>
            <a:off x="447491" y="6371974"/>
            <a:ext cx="43924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tx1">
                    <a:lumMod val="95000"/>
                    <a:lumOff val="5000"/>
                  </a:schemeClr>
                </a:solidFill>
              </a:rPr>
              <a:t>Courtesy of Jon </a:t>
            </a:r>
            <a:r>
              <a:rPr lang="en-US" altLang="en-US" sz="1400" i="1" dirty="0" smtClean="0">
                <a:solidFill>
                  <a:schemeClr val="tx1">
                    <a:lumMod val="95000"/>
                    <a:lumOff val="5000"/>
                  </a:schemeClr>
                </a:solidFill>
              </a:rPr>
              <a:t>Brody Structural </a:t>
            </a:r>
            <a:r>
              <a:rPr lang="en-US" altLang="en-US" sz="1400" i="1" dirty="0">
                <a:solidFill>
                  <a:schemeClr val="tx1">
                    <a:lumMod val="95000"/>
                    <a:lumOff val="5000"/>
                  </a:schemeClr>
                </a:solidFill>
              </a:rPr>
              <a:t>Engineers</a:t>
            </a:r>
          </a:p>
        </p:txBody>
      </p:sp>
      <p:pic>
        <p:nvPicPr>
          <p:cNvPr id="1843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55976" y="1070732"/>
            <a:ext cx="4350842" cy="36146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8" name="Rectangle 6"/>
          <p:cNvSpPr>
            <a:spLocks noChangeArrowheads="1"/>
          </p:cNvSpPr>
          <p:nvPr/>
        </p:nvSpPr>
        <p:spPr bwMode="auto">
          <a:xfrm>
            <a:off x="5427043" y="4365412"/>
            <a:ext cx="3279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tx1">
                    <a:lumMod val="75000"/>
                    <a:lumOff val="25000"/>
                  </a:schemeClr>
                </a:solidFill>
              </a:rPr>
              <a:t>Courtesy of Matt </a:t>
            </a:r>
            <a:r>
              <a:rPr lang="en-US" altLang="en-US" sz="1400" i="1" dirty="0" err="1">
                <a:solidFill>
                  <a:schemeClr val="tx1">
                    <a:lumMod val="75000"/>
                    <a:lumOff val="25000"/>
                  </a:schemeClr>
                </a:solidFill>
              </a:rPr>
              <a:t>Eatherton</a:t>
            </a:r>
            <a:r>
              <a:rPr lang="en-US" altLang="en-US" sz="1400" i="1" dirty="0">
                <a:solidFill>
                  <a:schemeClr val="tx1">
                    <a:lumMod val="75000"/>
                    <a:lumOff val="25000"/>
                  </a:schemeClr>
                </a:solidFill>
              </a:rPr>
              <a:t>, GFDS</a:t>
            </a:r>
          </a:p>
        </p:txBody>
      </p:sp>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8</a:t>
            </a:fld>
            <a:endParaRPr lang="en-US" altLang="en-US"/>
          </a:p>
        </p:txBody>
      </p:sp>
    </p:spTree>
    <p:extLst>
      <p:ext uri="{BB962C8B-B14F-4D97-AF65-F5344CB8AC3E}">
        <p14:creationId xmlns:p14="http://schemas.microsoft.com/office/powerpoint/2010/main" val="262878559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135619" name="Text Box 3"/>
              <p:cNvSpPr txBox="1">
                <a:spLocks noChangeArrowheads="1"/>
              </p:cNvSpPr>
              <p:nvPr/>
            </p:nvSpPr>
            <p:spPr bwMode="auto">
              <a:xfrm>
                <a:off x="584200" y="1340768"/>
                <a:ext cx="7907338" cy="4930260"/>
              </a:xfrm>
              <a:prstGeom prst="rect">
                <a:avLst/>
              </a:prstGeom>
              <a:noFill/>
              <a:ln>
                <a:noFill/>
              </a:ln>
              <a:extLst>
                <a:ext uri="{909E8E84-426E-40DD-AFC4-6F175D3DCCD1}">
                  <a14:hiddenFill>
                    <a:solidFill>
                      <a:srgbClr val="FFFFFF"/>
                    </a:solidFill>
                  </a14:hiddenFill>
                </a:ext>
                <a:ext uri="{91240B29-F687-4F45-9708-019B960494DF}">
                  <a14:hiddenLine w="19050" algn="ctr">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defRPr>
                </a:lvl1pPr>
                <a:lvl2pPr>
                  <a:defRPr sz="2400">
                    <a:solidFill>
                      <a:schemeClr val="tx1"/>
                    </a:solidFill>
                    <a:latin typeface="Arial" panose="020B0604020202020204" pitchFamily="34" charset="0"/>
                  </a:defRPr>
                </a:lvl2pPr>
                <a:lvl3pPr>
                  <a:defRPr sz="2400">
                    <a:solidFill>
                      <a:schemeClr val="tx1"/>
                    </a:solidFill>
                    <a:latin typeface="Arial" panose="020B0604020202020204" pitchFamily="34" charset="0"/>
                  </a:defRPr>
                </a:lvl3pPr>
                <a:lvl4pPr>
                  <a:defRPr sz="2400">
                    <a:solidFill>
                      <a:schemeClr val="tx1"/>
                    </a:solidFill>
                    <a:latin typeface="Arial" panose="020B0604020202020204" pitchFamily="34" charset="0"/>
                  </a:defRPr>
                </a:lvl4pPr>
                <a:lvl5pPr marL="2057400" indent="-228600">
                  <a:defRPr sz="2400">
                    <a:solidFill>
                      <a:schemeClr val="tx1"/>
                    </a:solidFill>
                    <a:latin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Arial" panose="020B0604020202020204" pitchFamily="34" charset="0"/>
                  </a:defRPr>
                </a:lvl9pPr>
              </a:lstStyle>
              <a:p>
                <a:pPr eaLnBrk="1" hangingPunct="1">
                  <a:spcBef>
                    <a:spcPct val="50000"/>
                  </a:spcBef>
                </a:pPr>
                <a:r>
                  <a:rPr lang="en-US" altLang="en-US" i="1" dirty="0" smtClean="0"/>
                  <a:t>Must develop expected web strength</a:t>
                </a:r>
              </a:p>
              <a:p>
                <a:pPr eaLnBrk="1" hangingPunct="1">
                  <a:spcBef>
                    <a:spcPct val="50000"/>
                  </a:spcBef>
                </a:pPr>
                <a:endParaRPr lang="en-US" altLang="en-US" sz="1200" i="1" dirty="0" smtClean="0"/>
              </a:p>
              <a:p>
                <a:pPr eaLnBrk="1" hangingPunct="1">
                  <a:spcBef>
                    <a:spcPct val="50000"/>
                  </a:spcBef>
                </a:pPr>
                <a:r>
                  <a:rPr lang="en-US" altLang="en-US" b="1" dirty="0"/>
                  <a:t>	</a:t>
                </a:r>
                <a:r>
                  <a:rPr lang="en-US" altLang="en-US" b="1" u="sng" dirty="0"/>
                  <a:t>Connection to VBE</a:t>
                </a:r>
              </a:p>
              <a:p>
                <a:pPr lvl="3" eaLnBrk="1" hangingPunct="1">
                  <a:spcBef>
                    <a:spcPct val="50000"/>
                  </a:spcBef>
                </a:pPr>
                <a:r>
                  <a:rPr lang="en-US" altLang="en-US" i="1" dirty="0"/>
                  <a:t>Tension</a:t>
                </a:r>
                <a:r>
                  <a:rPr lang="en-US" altLang="en-US" dirty="0" smtClean="0"/>
                  <a:t>:</a:t>
                </a:r>
                <a:r>
                  <a:rPr lang="en-US" altLang="en-US" b="1" dirty="0" smtClean="0"/>
                  <a:t>	</a:t>
                </a:r>
                <a14:m>
                  <m:oMath xmlns:m="http://schemas.openxmlformats.org/officeDocument/2006/math">
                    <m:sSub>
                      <m:sSubPr>
                        <m:ctrlPr>
                          <a:rPr lang="en-US" altLang="en-US" b="1" i="1" smtClean="0">
                            <a:latin typeface="Cambria Math"/>
                          </a:rPr>
                        </m:ctrlPr>
                      </m:sSubPr>
                      <m:e>
                        <m:r>
                          <a:rPr lang="en-US" altLang="en-US" b="1" i="1" smtClean="0">
                            <a:latin typeface="Cambria Math"/>
                          </a:rPr>
                          <m:t>𝑹</m:t>
                        </m:r>
                      </m:e>
                      <m:sub>
                        <m:r>
                          <a:rPr lang="en-US" altLang="en-US" b="1" i="1" smtClean="0">
                            <a:latin typeface="Cambria Math"/>
                          </a:rPr>
                          <m:t>𝒚</m:t>
                        </m:r>
                      </m:sub>
                    </m:sSub>
                    <m:sSub>
                      <m:sSubPr>
                        <m:ctrlPr>
                          <a:rPr lang="en-US" altLang="en-US" b="1" i="1" smtClean="0">
                            <a:latin typeface="Cambria Math"/>
                          </a:rPr>
                        </m:ctrlPr>
                      </m:sSubPr>
                      <m:e>
                        <m:r>
                          <a:rPr lang="en-US" altLang="en-US" b="1" i="1" smtClean="0">
                            <a:latin typeface="Cambria Math"/>
                          </a:rPr>
                          <m:t>𝑭</m:t>
                        </m:r>
                      </m:e>
                      <m:sub>
                        <m:r>
                          <a:rPr lang="en-US" altLang="en-US" b="1" i="1" smtClean="0">
                            <a:latin typeface="Cambria Math"/>
                          </a:rPr>
                          <m:t>𝒚</m:t>
                        </m:r>
                      </m:sub>
                    </m:sSub>
                    <m:sSub>
                      <m:sSubPr>
                        <m:ctrlPr>
                          <a:rPr lang="en-US" altLang="en-US" b="1" i="1" smtClean="0">
                            <a:latin typeface="Cambria Math"/>
                          </a:rPr>
                        </m:ctrlPr>
                      </m:sSubPr>
                      <m:e>
                        <m:r>
                          <a:rPr lang="en-US" altLang="en-US" b="1" i="1" smtClean="0">
                            <a:latin typeface="Cambria Math"/>
                          </a:rPr>
                          <m:t>𝒕</m:t>
                        </m:r>
                      </m:e>
                      <m:sub>
                        <m:r>
                          <a:rPr lang="en-US" altLang="en-US" b="1" i="1" smtClean="0">
                            <a:latin typeface="Cambria Math"/>
                          </a:rPr>
                          <m:t>𝒘</m:t>
                        </m:r>
                      </m:sub>
                    </m:sSub>
                    <m:sSub>
                      <m:sSubPr>
                        <m:ctrlPr>
                          <a:rPr lang="en-US" altLang="en-US" b="1" i="1" smtClean="0">
                            <a:latin typeface="Cambria Math"/>
                          </a:rPr>
                        </m:ctrlPr>
                      </m:sSubPr>
                      <m:e>
                        <m:r>
                          <a:rPr lang="en-US" altLang="en-US" b="1" i="1" smtClean="0">
                            <a:latin typeface="Cambria Math"/>
                          </a:rPr>
                          <m:t>𝒉</m:t>
                        </m:r>
                      </m:e>
                      <m:sub>
                        <m:r>
                          <a:rPr lang="en-US" altLang="en-US" b="1" i="1" smtClean="0">
                            <a:latin typeface="Cambria Math"/>
                          </a:rPr>
                          <m:t>𝒄</m:t>
                        </m:r>
                      </m:sub>
                    </m:sSub>
                    <m:func>
                      <m:funcPr>
                        <m:ctrlPr>
                          <a:rPr lang="en-US" altLang="en-US" b="1" i="1" smtClean="0">
                            <a:latin typeface="Cambria Math"/>
                          </a:rPr>
                        </m:ctrlPr>
                      </m:funcPr>
                      <m:fName>
                        <m:r>
                          <a:rPr lang="en-US" altLang="en-US" b="1" i="0" smtClean="0">
                            <a:latin typeface="Cambria Math"/>
                          </a:rPr>
                          <m:t>𝐬𝐢𝐧</m:t>
                        </m:r>
                      </m:fName>
                      <m:e>
                        <m:r>
                          <a:rPr lang="en-US" altLang="en-US" b="1" i="1" baseline="30000" smtClean="0">
                            <a:latin typeface="Cambria Math"/>
                          </a:rPr>
                          <m:t>𝟐</m:t>
                        </m:r>
                        <m:r>
                          <a:rPr lang="en-US" altLang="en-US" b="0" i="1" smtClean="0">
                            <a:latin typeface="Cambria Math"/>
                          </a:rPr>
                          <m:t>(</m:t>
                        </m:r>
                        <m:r>
                          <a:rPr lang="en-US" altLang="en-US" b="0" i="1" smtClean="0">
                            <a:latin typeface="Cambria Math"/>
                            <a:ea typeface="Cambria Math"/>
                          </a:rPr>
                          <m:t>𝜶</m:t>
                        </m:r>
                        <m:r>
                          <a:rPr lang="en-US" altLang="en-US" b="0" i="1" smtClean="0">
                            <a:latin typeface="Cambria Math"/>
                            <a:ea typeface="Cambria Math"/>
                          </a:rPr>
                          <m:t>)</m:t>
                        </m:r>
                      </m:e>
                    </m:func>
                  </m:oMath>
                </a14:m>
                <a:r>
                  <a:rPr lang="en-US" altLang="en-US" i="1" dirty="0" smtClean="0"/>
                  <a:t>   </a:t>
                </a:r>
              </a:p>
              <a:p>
                <a:pPr lvl="3" eaLnBrk="1" hangingPunct="1">
                  <a:spcBef>
                    <a:spcPct val="50000"/>
                  </a:spcBef>
                </a:pPr>
                <a:r>
                  <a:rPr lang="en-US" altLang="en-US" i="1" dirty="0" smtClean="0"/>
                  <a:t>Shear</a:t>
                </a:r>
                <a:r>
                  <a:rPr lang="en-US" altLang="en-US" dirty="0"/>
                  <a:t>: </a:t>
                </a:r>
                <a:r>
                  <a:rPr lang="en-US" altLang="en-US" b="1" dirty="0" smtClean="0"/>
                  <a:t>	</a:t>
                </a:r>
                <a14:m>
                  <m:oMath xmlns:m="http://schemas.openxmlformats.org/officeDocument/2006/math">
                    <m:box>
                      <m:boxPr>
                        <m:ctrlPr>
                          <a:rPr lang="en-US" altLang="en-US" b="1" i="1" smtClean="0">
                            <a:latin typeface="Cambria Math"/>
                          </a:rPr>
                        </m:ctrlPr>
                      </m:boxPr>
                      <m:e>
                        <m:f>
                          <m:fPr>
                            <m:ctrlPr>
                              <a:rPr lang="en-US" altLang="en-US" b="1" i="1" smtClean="0">
                                <a:latin typeface="Cambria Math"/>
                              </a:rPr>
                            </m:ctrlPr>
                          </m:fPr>
                          <m:num>
                            <m:r>
                              <a:rPr lang="en-US" altLang="en-US" b="1" i="1" smtClean="0">
                                <a:latin typeface="Cambria Math"/>
                              </a:rPr>
                              <m:t>𝟏</m:t>
                            </m:r>
                          </m:num>
                          <m:den>
                            <m:r>
                              <a:rPr lang="en-US" altLang="en-US" b="1" i="1" smtClean="0">
                                <a:latin typeface="Cambria Math"/>
                              </a:rPr>
                              <m:t>𝟐</m:t>
                            </m:r>
                          </m:den>
                        </m:f>
                        <m:sSub>
                          <m:sSubPr>
                            <m:ctrlPr>
                              <a:rPr lang="en-US" altLang="en-US" b="1" i="1" smtClean="0">
                                <a:latin typeface="Cambria Math"/>
                              </a:rPr>
                            </m:ctrlPr>
                          </m:sSubPr>
                          <m:e>
                            <m:r>
                              <a:rPr lang="en-US" altLang="en-US" b="1" i="1" smtClean="0">
                                <a:latin typeface="Cambria Math"/>
                              </a:rPr>
                              <m:t>𝑹</m:t>
                            </m:r>
                          </m:e>
                          <m:sub>
                            <m:r>
                              <a:rPr lang="en-US" altLang="en-US" b="1" i="1" smtClean="0">
                                <a:latin typeface="Cambria Math"/>
                              </a:rPr>
                              <m:t>𝒚</m:t>
                            </m:r>
                          </m:sub>
                        </m:sSub>
                        <m:sSub>
                          <m:sSubPr>
                            <m:ctrlPr>
                              <a:rPr lang="en-US" altLang="en-US" b="1" i="1" smtClean="0">
                                <a:latin typeface="Cambria Math"/>
                              </a:rPr>
                            </m:ctrlPr>
                          </m:sSubPr>
                          <m:e>
                            <m:r>
                              <a:rPr lang="en-US" altLang="en-US" b="1" i="1" smtClean="0">
                                <a:latin typeface="Cambria Math"/>
                              </a:rPr>
                              <m:t>𝑭</m:t>
                            </m:r>
                          </m:e>
                          <m:sub>
                            <m:r>
                              <a:rPr lang="en-US" altLang="en-US" b="1" i="1" smtClean="0">
                                <a:latin typeface="Cambria Math"/>
                              </a:rPr>
                              <m:t>𝒚</m:t>
                            </m:r>
                          </m:sub>
                        </m:sSub>
                        <m:sSub>
                          <m:sSubPr>
                            <m:ctrlPr>
                              <a:rPr lang="en-US" altLang="en-US" b="1" i="1" smtClean="0">
                                <a:latin typeface="Cambria Math"/>
                              </a:rPr>
                            </m:ctrlPr>
                          </m:sSubPr>
                          <m:e>
                            <m:r>
                              <a:rPr lang="en-US" altLang="en-US" b="1" i="1" smtClean="0">
                                <a:latin typeface="Cambria Math"/>
                              </a:rPr>
                              <m:t>𝒕</m:t>
                            </m:r>
                          </m:e>
                          <m:sub>
                            <m:r>
                              <a:rPr lang="en-US" altLang="en-US" b="1" i="1" smtClean="0">
                                <a:latin typeface="Cambria Math"/>
                              </a:rPr>
                              <m:t>𝒘</m:t>
                            </m:r>
                          </m:sub>
                        </m:sSub>
                        <m:sSub>
                          <m:sSubPr>
                            <m:ctrlPr>
                              <a:rPr lang="en-US" altLang="en-US" b="1" i="1" smtClean="0">
                                <a:latin typeface="Cambria Math"/>
                              </a:rPr>
                            </m:ctrlPr>
                          </m:sSubPr>
                          <m:e>
                            <m:r>
                              <a:rPr lang="en-US" altLang="en-US" b="1" i="1" smtClean="0">
                                <a:latin typeface="Cambria Math"/>
                              </a:rPr>
                              <m:t>𝒉</m:t>
                            </m:r>
                          </m:e>
                          <m:sub>
                            <m:r>
                              <a:rPr lang="en-US" altLang="en-US" b="1" i="1" smtClean="0">
                                <a:latin typeface="Cambria Math"/>
                              </a:rPr>
                              <m:t>𝒄</m:t>
                            </m:r>
                          </m:sub>
                        </m:sSub>
                        <m:func>
                          <m:funcPr>
                            <m:ctrlPr>
                              <a:rPr lang="en-US" altLang="en-US" b="1" i="1" smtClean="0">
                                <a:latin typeface="Cambria Math"/>
                              </a:rPr>
                            </m:ctrlPr>
                          </m:funcPr>
                          <m:fName>
                            <m:r>
                              <a:rPr lang="en-US" altLang="en-US" b="1" i="0" smtClean="0">
                                <a:latin typeface="Cambria Math"/>
                              </a:rPr>
                              <m:t>𝐬𝐢𝐧</m:t>
                            </m:r>
                          </m:fName>
                          <m:e>
                            <m:r>
                              <a:rPr lang="en-US" altLang="en-US" b="1" i="1" smtClean="0">
                                <a:latin typeface="Cambria Math"/>
                              </a:rPr>
                              <m:t>(</m:t>
                            </m:r>
                            <m:r>
                              <a:rPr lang="en-US" altLang="en-US" b="1" i="1" smtClean="0">
                                <a:latin typeface="Cambria Math"/>
                              </a:rPr>
                              <m:t>𝟐</m:t>
                            </m:r>
                            <m:r>
                              <a:rPr lang="en-US" altLang="en-US" b="1" i="1" smtClean="0">
                                <a:latin typeface="Cambria Math"/>
                                <a:ea typeface="Cambria Math"/>
                              </a:rPr>
                              <m:t>𝜶</m:t>
                            </m:r>
                            <m:r>
                              <a:rPr lang="en-US" altLang="en-US" b="1" i="1" smtClean="0">
                                <a:latin typeface="Cambria Math"/>
                              </a:rPr>
                              <m:t>)</m:t>
                            </m:r>
                          </m:e>
                        </m:func>
                      </m:e>
                    </m:box>
                  </m:oMath>
                </a14:m>
                <a:r>
                  <a:rPr lang="en-US" altLang="en-US" b="1" dirty="0"/>
                  <a:t>	</a:t>
                </a:r>
                <a:endParaRPr lang="en-US" altLang="en-US" b="1" dirty="0" smtClean="0"/>
              </a:p>
              <a:p>
                <a:pPr lvl="3" eaLnBrk="1" hangingPunct="1">
                  <a:spcBef>
                    <a:spcPct val="50000"/>
                  </a:spcBef>
                </a:pPr>
                <a:endParaRPr lang="en-US" altLang="en-US" sz="1200" b="1" dirty="0"/>
              </a:p>
              <a:p>
                <a:pPr lvl="2" eaLnBrk="1" hangingPunct="1">
                  <a:spcBef>
                    <a:spcPct val="50000"/>
                  </a:spcBef>
                </a:pPr>
                <a:r>
                  <a:rPr lang="en-US" altLang="en-US" b="1" u="sng" dirty="0"/>
                  <a:t>Connection to</a:t>
                </a:r>
                <a:r>
                  <a:rPr lang="en-US" altLang="en-US" u="sng" dirty="0"/>
                  <a:t> </a:t>
                </a:r>
                <a:r>
                  <a:rPr lang="en-US" altLang="en-US" b="1" u="sng" dirty="0"/>
                  <a:t>HBE</a:t>
                </a:r>
              </a:p>
              <a:p>
                <a:pPr lvl="3">
                  <a:spcBef>
                    <a:spcPct val="50000"/>
                  </a:spcBef>
                </a:pPr>
                <a:r>
                  <a:rPr lang="en-US" altLang="en-US" i="1" dirty="0"/>
                  <a:t>Tension</a:t>
                </a:r>
                <a:r>
                  <a:rPr lang="en-US" altLang="en-US" dirty="0"/>
                  <a:t>:</a:t>
                </a:r>
                <a:r>
                  <a:rPr lang="en-US" altLang="en-US" b="1" dirty="0"/>
                  <a:t>	 </a:t>
                </a:r>
                <a14:m>
                  <m:oMath xmlns:m="http://schemas.openxmlformats.org/officeDocument/2006/math">
                    <m:sSub>
                      <m:sSubPr>
                        <m:ctrlPr>
                          <a:rPr lang="en-US" altLang="en-US" b="1" i="1">
                            <a:latin typeface="Cambria Math"/>
                          </a:rPr>
                        </m:ctrlPr>
                      </m:sSubPr>
                      <m:e>
                        <m:r>
                          <a:rPr lang="en-US" altLang="en-US" b="1" i="1">
                            <a:latin typeface="Cambria Math"/>
                          </a:rPr>
                          <m:t>𝑹</m:t>
                        </m:r>
                      </m:e>
                      <m:sub>
                        <m:r>
                          <a:rPr lang="en-US" altLang="en-US" b="1" i="1">
                            <a:latin typeface="Cambria Math"/>
                          </a:rPr>
                          <m:t>𝒚</m:t>
                        </m:r>
                      </m:sub>
                    </m:sSub>
                    <m:sSub>
                      <m:sSubPr>
                        <m:ctrlPr>
                          <a:rPr lang="en-US" altLang="en-US" b="1" i="1">
                            <a:latin typeface="Cambria Math"/>
                          </a:rPr>
                        </m:ctrlPr>
                      </m:sSubPr>
                      <m:e>
                        <m:r>
                          <a:rPr lang="en-US" altLang="en-US" b="1" i="1">
                            <a:latin typeface="Cambria Math"/>
                          </a:rPr>
                          <m:t>𝑭</m:t>
                        </m:r>
                      </m:e>
                      <m:sub>
                        <m:r>
                          <a:rPr lang="en-US" altLang="en-US" b="1" i="1">
                            <a:latin typeface="Cambria Math"/>
                          </a:rPr>
                          <m:t>𝒚</m:t>
                        </m:r>
                      </m:sub>
                    </m:sSub>
                    <m:sSub>
                      <m:sSubPr>
                        <m:ctrlPr>
                          <a:rPr lang="en-US" altLang="en-US" b="1" i="1">
                            <a:latin typeface="Cambria Math"/>
                          </a:rPr>
                        </m:ctrlPr>
                      </m:sSubPr>
                      <m:e>
                        <m:r>
                          <a:rPr lang="en-US" altLang="en-US" b="1" i="1">
                            <a:latin typeface="Cambria Math"/>
                          </a:rPr>
                          <m:t>𝒕</m:t>
                        </m:r>
                      </m:e>
                      <m:sub>
                        <m:r>
                          <a:rPr lang="en-US" altLang="en-US" b="1" i="1">
                            <a:latin typeface="Cambria Math"/>
                          </a:rPr>
                          <m:t>𝒘</m:t>
                        </m:r>
                      </m:sub>
                    </m:sSub>
                    <m:sSub>
                      <m:sSubPr>
                        <m:ctrlPr>
                          <a:rPr lang="en-US" altLang="en-US" b="1" i="1">
                            <a:latin typeface="Cambria Math"/>
                          </a:rPr>
                        </m:ctrlPr>
                      </m:sSubPr>
                      <m:e>
                        <m:r>
                          <a:rPr lang="en-US" altLang="en-US" b="1" i="1" smtClean="0">
                            <a:latin typeface="Cambria Math"/>
                          </a:rPr>
                          <m:t>𝑳</m:t>
                        </m:r>
                      </m:e>
                      <m:sub>
                        <m:r>
                          <a:rPr lang="en-US" altLang="en-US" b="1" i="1">
                            <a:latin typeface="Cambria Math"/>
                          </a:rPr>
                          <m:t>𝒄</m:t>
                        </m:r>
                        <m:r>
                          <a:rPr lang="en-US" altLang="en-US" b="1" i="1" smtClean="0">
                            <a:latin typeface="Cambria Math"/>
                          </a:rPr>
                          <m:t>𝒇</m:t>
                        </m:r>
                      </m:sub>
                    </m:sSub>
                    <m:func>
                      <m:funcPr>
                        <m:ctrlPr>
                          <a:rPr lang="en-US" altLang="en-US" b="1" i="1">
                            <a:latin typeface="Cambria Math"/>
                          </a:rPr>
                        </m:ctrlPr>
                      </m:funcPr>
                      <m:fName>
                        <m:r>
                          <a:rPr lang="en-US" altLang="en-US" b="1" i="0" smtClean="0">
                            <a:latin typeface="Cambria Math"/>
                          </a:rPr>
                          <m:t>𝐜𝐨𝐬</m:t>
                        </m:r>
                      </m:fName>
                      <m:e>
                        <m:r>
                          <a:rPr lang="en-US" altLang="en-US" b="1" i="1" baseline="30000">
                            <a:latin typeface="Cambria Math"/>
                          </a:rPr>
                          <m:t>𝟐</m:t>
                        </m:r>
                        <m:r>
                          <a:rPr lang="en-US" altLang="en-US" i="1">
                            <a:latin typeface="Cambria Math"/>
                          </a:rPr>
                          <m:t>(</m:t>
                        </m:r>
                        <m:r>
                          <a:rPr lang="en-US" altLang="en-US" i="1">
                            <a:latin typeface="Cambria Math"/>
                            <a:ea typeface="Cambria Math"/>
                          </a:rPr>
                          <m:t>𝜶</m:t>
                        </m:r>
                        <m:r>
                          <a:rPr lang="en-US" altLang="en-US" i="1">
                            <a:latin typeface="Cambria Math"/>
                            <a:ea typeface="Cambria Math"/>
                          </a:rPr>
                          <m:t>)</m:t>
                        </m:r>
                      </m:e>
                    </m:func>
                  </m:oMath>
                </a14:m>
                <a:r>
                  <a:rPr lang="en-US" altLang="en-US" i="1" dirty="0"/>
                  <a:t> </a:t>
                </a:r>
                <a:endParaRPr lang="en-US" altLang="en-US" i="1" dirty="0" smtClean="0"/>
              </a:p>
              <a:p>
                <a:pPr lvl="3">
                  <a:spcBef>
                    <a:spcPct val="50000"/>
                  </a:spcBef>
                </a:pPr>
                <a:r>
                  <a:rPr lang="en-US" altLang="en-US" i="1" dirty="0" smtClean="0"/>
                  <a:t>Shear</a:t>
                </a:r>
                <a:r>
                  <a:rPr lang="en-US" altLang="en-US" dirty="0"/>
                  <a:t>:</a:t>
                </a:r>
                <a:r>
                  <a:rPr lang="en-US" altLang="en-US" b="1" dirty="0"/>
                  <a:t>	 </a:t>
                </a:r>
                <a14:m>
                  <m:oMath xmlns:m="http://schemas.openxmlformats.org/officeDocument/2006/math">
                    <m:box>
                      <m:boxPr>
                        <m:ctrlPr>
                          <a:rPr lang="en-US" altLang="en-US" b="1" i="1">
                            <a:latin typeface="Cambria Math"/>
                          </a:rPr>
                        </m:ctrlPr>
                      </m:boxPr>
                      <m:e>
                        <m:f>
                          <m:fPr>
                            <m:ctrlPr>
                              <a:rPr lang="en-US" altLang="en-US" b="1" i="1">
                                <a:latin typeface="Cambria Math"/>
                              </a:rPr>
                            </m:ctrlPr>
                          </m:fPr>
                          <m:num>
                            <m:r>
                              <a:rPr lang="en-US" altLang="en-US" b="1" i="1">
                                <a:latin typeface="Cambria Math"/>
                              </a:rPr>
                              <m:t>𝟏</m:t>
                            </m:r>
                          </m:num>
                          <m:den>
                            <m:r>
                              <a:rPr lang="en-US" altLang="en-US" b="1" i="1">
                                <a:latin typeface="Cambria Math"/>
                              </a:rPr>
                              <m:t>𝟐</m:t>
                            </m:r>
                          </m:den>
                        </m:f>
                        <m:sSub>
                          <m:sSubPr>
                            <m:ctrlPr>
                              <a:rPr lang="en-US" altLang="en-US" b="1" i="1">
                                <a:latin typeface="Cambria Math"/>
                              </a:rPr>
                            </m:ctrlPr>
                          </m:sSubPr>
                          <m:e>
                            <m:r>
                              <a:rPr lang="en-US" altLang="en-US" b="1" i="1">
                                <a:latin typeface="Cambria Math"/>
                              </a:rPr>
                              <m:t>𝑹</m:t>
                            </m:r>
                          </m:e>
                          <m:sub>
                            <m:r>
                              <a:rPr lang="en-US" altLang="en-US" b="1" i="1">
                                <a:latin typeface="Cambria Math"/>
                              </a:rPr>
                              <m:t>𝒚</m:t>
                            </m:r>
                          </m:sub>
                        </m:sSub>
                        <m:sSub>
                          <m:sSubPr>
                            <m:ctrlPr>
                              <a:rPr lang="en-US" altLang="en-US" b="1" i="1">
                                <a:latin typeface="Cambria Math"/>
                              </a:rPr>
                            </m:ctrlPr>
                          </m:sSubPr>
                          <m:e>
                            <m:r>
                              <a:rPr lang="en-US" altLang="en-US" b="1" i="1">
                                <a:latin typeface="Cambria Math"/>
                              </a:rPr>
                              <m:t>𝑭</m:t>
                            </m:r>
                          </m:e>
                          <m:sub>
                            <m:r>
                              <a:rPr lang="en-US" altLang="en-US" b="1" i="1">
                                <a:latin typeface="Cambria Math"/>
                              </a:rPr>
                              <m:t>𝒚</m:t>
                            </m:r>
                          </m:sub>
                        </m:sSub>
                        <m:sSub>
                          <m:sSubPr>
                            <m:ctrlPr>
                              <a:rPr lang="en-US" altLang="en-US" b="1" i="1">
                                <a:latin typeface="Cambria Math"/>
                              </a:rPr>
                            </m:ctrlPr>
                          </m:sSubPr>
                          <m:e>
                            <m:r>
                              <a:rPr lang="en-US" altLang="en-US" b="1" i="1">
                                <a:latin typeface="Cambria Math"/>
                              </a:rPr>
                              <m:t>𝒕</m:t>
                            </m:r>
                          </m:e>
                          <m:sub>
                            <m:r>
                              <a:rPr lang="en-US" altLang="en-US" b="1" i="1">
                                <a:latin typeface="Cambria Math"/>
                              </a:rPr>
                              <m:t>𝒘</m:t>
                            </m:r>
                          </m:sub>
                        </m:sSub>
                        <m:sSub>
                          <m:sSubPr>
                            <m:ctrlPr>
                              <a:rPr lang="en-US" altLang="en-US" b="1" i="1">
                                <a:latin typeface="Cambria Math"/>
                              </a:rPr>
                            </m:ctrlPr>
                          </m:sSubPr>
                          <m:e>
                            <m:r>
                              <a:rPr lang="en-US" altLang="en-US" b="1" i="1" smtClean="0">
                                <a:latin typeface="Cambria Math"/>
                              </a:rPr>
                              <m:t>𝑳</m:t>
                            </m:r>
                          </m:e>
                          <m:sub>
                            <m:r>
                              <a:rPr lang="en-US" altLang="en-US" b="1" i="1">
                                <a:latin typeface="Cambria Math"/>
                              </a:rPr>
                              <m:t>𝒄</m:t>
                            </m:r>
                            <m:r>
                              <a:rPr lang="en-US" altLang="en-US" b="1" i="1" smtClean="0">
                                <a:latin typeface="Cambria Math"/>
                              </a:rPr>
                              <m:t>𝒇</m:t>
                            </m:r>
                          </m:sub>
                        </m:sSub>
                        <m:func>
                          <m:funcPr>
                            <m:ctrlPr>
                              <a:rPr lang="en-US" altLang="en-US" b="1" i="1">
                                <a:latin typeface="Cambria Math"/>
                              </a:rPr>
                            </m:ctrlPr>
                          </m:funcPr>
                          <m:fName>
                            <m:r>
                              <a:rPr lang="en-US" altLang="en-US" b="1">
                                <a:latin typeface="Cambria Math"/>
                              </a:rPr>
                              <m:t>𝐬𝐢𝐧</m:t>
                            </m:r>
                          </m:fName>
                          <m:e>
                            <m:r>
                              <a:rPr lang="en-US" altLang="en-US" b="1" i="1">
                                <a:latin typeface="Cambria Math"/>
                              </a:rPr>
                              <m:t>(</m:t>
                            </m:r>
                            <m:r>
                              <a:rPr lang="en-US" altLang="en-US" b="1" i="1">
                                <a:latin typeface="Cambria Math"/>
                              </a:rPr>
                              <m:t>𝟐</m:t>
                            </m:r>
                            <m:r>
                              <a:rPr lang="en-US" altLang="en-US" b="1" i="1">
                                <a:latin typeface="Cambria Math"/>
                                <a:ea typeface="Cambria Math"/>
                              </a:rPr>
                              <m:t>𝜶</m:t>
                            </m:r>
                            <m:r>
                              <a:rPr lang="en-US" altLang="en-US" b="1" i="1">
                                <a:latin typeface="Cambria Math"/>
                              </a:rPr>
                              <m:t>)</m:t>
                            </m:r>
                          </m:e>
                        </m:func>
                      </m:e>
                    </m:box>
                  </m:oMath>
                </a14:m>
                <a:endParaRPr lang="en-US" altLang="en-US" b="1" dirty="0"/>
              </a:p>
            </p:txBody>
          </p:sp>
        </mc:Choice>
        <mc:Fallback xmlns="">
          <p:sp>
            <p:nvSpPr>
              <p:cNvPr id="1135619" name="Text Box 3"/>
              <p:cNvSpPr txBox="1">
                <a:spLocks noRot="1" noChangeAspect="1" noMove="1" noResize="1" noEditPoints="1" noAdjustHandles="1" noChangeArrowheads="1" noChangeShapeType="1" noTextEdit="1"/>
              </p:cNvSpPr>
              <p:nvPr/>
            </p:nvSpPr>
            <p:spPr bwMode="auto">
              <a:xfrm>
                <a:off x="584200" y="1340768"/>
                <a:ext cx="7907338" cy="4930260"/>
              </a:xfrm>
              <a:prstGeom prst="rect">
                <a:avLst/>
              </a:prstGeom>
              <a:blipFill rotWithShape="1">
                <a:blip r:embed="rId3"/>
                <a:stretch>
                  <a:fillRect l="-1234" t="-865" b="-2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lstStyle/>
              <a:p>
                <a:r>
                  <a:rPr lang="en-US">
                    <a:noFill/>
                  </a:rPr>
                  <a:t> </a:t>
                </a:r>
              </a:p>
            </p:txBody>
          </p:sp>
        </mc:Fallback>
      </mc:AlternateContent>
      <p:sp>
        <p:nvSpPr>
          <p:cNvPr id="2" name="Text Placeholder 1"/>
          <p:cNvSpPr>
            <a:spLocks noGrp="1"/>
          </p:cNvSpPr>
          <p:nvPr>
            <p:ph type="body" sz="quarter" idx="38"/>
          </p:nvPr>
        </p:nvSpPr>
        <p:spPr/>
        <p:txBody>
          <a:bodyPr/>
          <a:lstStyle/>
          <a:p>
            <a:r>
              <a:rPr lang="en-US" dirty="0" smtClean="0"/>
              <a:t>Connections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6"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80</a:t>
            </a:fld>
            <a:endParaRPr lang="en-US" altLang="en-US"/>
          </a:p>
        </p:txBody>
      </p:sp>
    </p:spTree>
    <p:extLst>
      <p:ext uri="{BB962C8B-B14F-4D97-AF65-F5344CB8AC3E}">
        <p14:creationId xmlns:p14="http://schemas.microsoft.com/office/powerpoint/2010/main" val="8514556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56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35619">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35619">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35619">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35619">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35619">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3561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5619" grpId="0" build="p" bldLvl="4"/>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Line 478"/>
          <p:cNvSpPr>
            <a:spLocks noChangeShapeType="1"/>
          </p:cNvSpPr>
          <p:nvPr/>
        </p:nvSpPr>
        <p:spPr bwMode="auto">
          <a:xfrm rot="5400000" flipH="1" flipV="1">
            <a:off x="6719256" y="4169830"/>
            <a:ext cx="0" cy="27664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 name="Text Placeholder 1"/>
          <p:cNvSpPr>
            <a:spLocks noGrp="1"/>
          </p:cNvSpPr>
          <p:nvPr>
            <p:ph type="body" sz="quarter" idx="38"/>
          </p:nvPr>
        </p:nvSpPr>
        <p:spPr/>
        <p:txBody>
          <a:bodyPr/>
          <a:lstStyle/>
          <a:p>
            <a:r>
              <a:rPr lang="en-US" dirty="0"/>
              <a:t>Typical connections of web plates</a:t>
            </a:r>
          </a:p>
        </p:txBody>
      </p:sp>
      <p:grpSp>
        <p:nvGrpSpPr>
          <p:cNvPr id="173059" name="Group 459"/>
          <p:cNvGrpSpPr>
            <a:grpSpLocks/>
          </p:cNvGrpSpPr>
          <p:nvPr/>
        </p:nvGrpSpPr>
        <p:grpSpPr bwMode="auto">
          <a:xfrm>
            <a:off x="611560" y="2103909"/>
            <a:ext cx="4800600" cy="3286126"/>
            <a:chOff x="278" y="1866"/>
            <a:chExt cx="3024" cy="2070"/>
          </a:xfrm>
        </p:grpSpPr>
        <p:sp>
          <p:nvSpPr>
            <p:cNvPr id="173090" name="Rectangle 411"/>
            <p:cNvSpPr>
              <a:spLocks noChangeArrowheads="1"/>
            </p:cNvSpPr>
            <p:nvPr/>
          </p:nvSpPr>
          <p:spPr bwMode="auto">
            <a:xfrm>
              <a:off x="1226" y="2761"/>
              <a:ext cx="895" cy="75"/>
            </a:xfrm>
            <a:prstGeom prst="rect">
              <a:avLst/>
            </a:prstGeom>
            <a:gradFill rotWithShape="1">
              <a:gsLst>
                <a:gs pos="0">
                  <a:srgbClr val="939393"/>
                </a:gs>
                <a:gs pos="50000">
                  <a:srgbClr val="555555"/>
                </a:gs>
                <a:gs pos="100000">
                  <a:srgbClr val="939393"/>
                </a:gs>
              </a:gsLst>
              <a:lin ang="5400000" scaled="1"/>
            </a:gradFill>
            <a:ln w="19050" cap="sq" algn="ctr">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3091" name="Rectangle 412"/>
            <p:cNvSpPr>
              <a:spLocks noChangeArrowheads="1"/>
            </p:cNvSpPr>
            <p:nvPr/>
          </p:nvSpPr>
          <p:spPr bwMode="auto">
            <a:xfrm>
              <a:off x="1593" y="2844"/>
              <a:ext cx="895" cy="75"/>
            </a:xfrm>
            <a:prstGeom prst="rect">
              <a:avLst/>
            </a:prstGeom>
            <a:gradFill rotWithShape="1">
              <a:gsLst>
                <a:gs pos="0">
                  <a:srgbClr val="939393"/>
                </a:gs>
                <a:gs pos="50000">
                  <a:srgbClr val="555555"/>
                </a:gs>
                <a:gs pos="100000">
                  <a:srgbClr val="939393"/>
                </a:gs>
              </a:gsLst>
              <a:lin ang="5400000" scaled="1"/>
            </a:gradFill>
            <a:ln w="19050" cap="sq" algn="ctr">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73092" name="Group 413"/>
            <p:cNvGrpSpPr>
              <a:grpSpLocks/>
            </p:cNvGrpSpPr>
            <p:nvPr/>
          </p:nvGrpSpPr>
          <p:grpSpPr bwMode="auto">
            <a:xfrm>
              <a:off x="278" y="2375"/>
              <a:ext cx="953" cy="989"/>
              <a:chOff x="3409" y="2234"/>
              <a:chExt cx="464" cy="436"/>
            </a:xfrm>
          </p:grpSpPr>
          <p:sp>
            <p:nvSpPr>
              <p:cNvPr id="173102" name="Freeform 414"/>
              <p:cNvSpPr>
                <a:spLocks/>
              </p:cNvSpPr>
              <p:nvPr/>
            </p:nvSpPr>
            <p:spPr bwMode="auto">
              <a:xfrm>
                <a:off x="3409" y="2234"/>
                <a:ext cx="464" cy="436"/>
              </a:xfrm>
              <a:custGeom>
                <a:avLst/>
                <a:gdLst>
                  <a:gd name="T0" fmla="*/ 56 w 463"/>
                  <a:gd name="T1" fmla="*/ 435 h 436"/>
                  <a:gd name="T2" fmla="*/ 0 w 463"/>
                  <a:gd name="T3" fmla="*/ 435 h 436"/>
                  <a:gd name="T4" fmla="*/ 0 w 463"/>
                  <a:gd name="T5" fmla="*/ 0 h 436"/>
                  <a:gd name="T6" fmla="*/ 56 w 463"/>
                  <a:gd name="T7" fmla="*/ 0 h 436"/>
                  <a:gd name="T8" fmla="*/ 56 w 463"/>
                  <a:gd name="T9" fmla="*/ 174 h 436"/>
                  <a:gd name="T10" fmla="*/ 56 w 463"/>
                  <a:gd name="T11" fmla="*/ 184 h 436"/>
                  <a:gd name="T12" fmla="*/ 61 w 463"/>
                  <a:gd name="T13" fmla="*/ 186 h 436"/>
                  <a:gd name="T14" fmla="*/ 70 w 463"/>
                  <a:gd name="T15" fmla="*/ 187 h 436"/>
                  <a:gd name="T16" fmla="*/ 83 w 463"/>
                  <a:gd name="T17" fmla="*/ 190 h 436"/>
                  <a:gd name="T18" fmla="*/ 391 w 463"/>
                  <a:gd name="T19" fmla="*/ 190 h 436"/>
                  <a:gd name="T20" fmla="*/ 402 w 463"/>
                  <a:gd name="T21" fmla="*/ 189 h 436"/>
                  <a:gd name="T22" fmla="*/ 412 w 463"/>
                  <a:gd name="T23" fmla="*/ 184 h 436"/>
                  <a:gd name="T24" fmla="*/ 413 w 463"/>
                  <a:gd name="T25" fmla="*/ 171 h 436"/>
                  <a:gd name="T26" fmla="*/ 412 w 463"/>
                  <a:gd name="T27" fmla="*/ 1 h 436"/>
                  <a:gd name="T28" fmla="*/ 468 w 463"/>
                  <a:gd name="T29" fmla="*/ 1 h 436"/>
                  <a:gd name="T30" fmla="*/ 468 w 463"/>
                  <a:gd name="T31" fmla="*/ 436 h 436"/>
                  <a:gd name="T32" fmla="*/ 413 w 463"/>
                  <a:gd name="T33" fmla="*/ 434 h 436"/>
                  <a:gd name="T34" fmla="*/ 412 w 463"/>
                  <a:gd name="T35" fmla="*/ 253 h 436"/>
                  <a:gd name="T36" fmla="*/ 411 w 463"/>
                  <a:gd name="T37" fmla="*/ 245 h 436"/>
                  <a:gd name="T38" fmla="*/ 403 w 463"/>
                  <a:gd name="T39" fmla="*/ 247 h 436"/>
                  <a:gd name="T40" fmla="*/ 399 w 463"/>
                  <a:gd name="T41" fmla="*/ 246 h 436"/>
                  <a:gd name="T42" fmla="*/ 394 w 463"/>
                  <a:gd name="T43" fmla="*/ 244 h 436"/>
                  <a:gd name="T44" fmla="*/ 385 w 463"/>
                  <a:gd name="T45" fmla="*/ 244 h 436"/>
                  <a:gd name="T46" fmla="*/ 74 w 463"/>
                  <a:gd name="T47" fmla="*/ 246 h 436"/>
                  <a:gd name="T48" fmla="*/ 65 w 463"/>
                  <a:gd name="T49" fmla="*/ 249 h 436"/>
                  <a:gd name="T50" fmla="*/ 59 w 463"/>
                  <a:gd name="T51" fmla="*/ 245 h 436"/>
                  <a:gd name="T52" fmla="*/ 56 w 463"/>
                  <a:gd name="T53" fmla="*/ 251 h 436"/>
                  <a:gd name="T54" fmla="*/ 56 w 463"/>
                  <a:gd name="T55" fmla="*/ 262 h 436"/>
                  <a:gd name="T56" fmla="*/ 56 w 463"/>
                  <a:gd name="T57" fmla="*/ 435 h 4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3"/>
                  <a:gd name="T88" fmla="*/ 0 h 436"/>
                  <a:gd name="T89" fmla="*/ 463 w 463"/>
                  <a:gd name="T90" fmla="*/ 436 h 4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3" h="436">
                    <a:moveTo>
                      <a:pt x="56" y="435"/>
                    </a:moveTo>
                    <a:lnTo>
                      <a:pt x="0" y="435"/>
                    </a:lnTo>
                    <a:lnTo>
                      <a:pt x="0" y="0"/>
                    </a:lnTo>
                    <a:lnTo>
                      <a:pt x="56" y="0"/>
                    </a:lnTo>
                    <a:lnTo>
                      <a:pt x="56" y="174"/>
                    </a:lnTo>
                    <a:lnTo>
                      <a:pt x="56" y="184"/>
                    </a:lnTo>
                    <a:lnTo>
                      <a:pt x="61" y="186"/>
                    </a:lnTo>
                    <a:lnTo>
                      <a:pt x="70" y="187"/>
                    </a:lnTo>
                    <a:lnTo>
                      <a:pt x="83" y="190"/>
                    </a:lnTo>
                    <a:lnTo>
                      <a:pt x="386" y="190"/>
                    </a:lnTo>
                    <a:lnTo>
                      <a:pt x="397" y="189"/>
                    </a:lnTo>
                    <a:lnTo>
                      <a:pt x="407" y="184"/>
                    </a:lnTo>
                    <a:lnTo>
                      <a:pt x="408" y="171"/>
                    </a:lnTo>
                    <a:lnTo>
                      <a:pt x="407" y="1"/>
                    </a:lnTo>
                    <a:lnTo>
                      <a:pt x="463" y="1"/>
                    </a:lnTo>
                    <a:lnTo>
                      <a:pt x="463" y="436"/>
                    </a:lnTo>
                    <a:lnTo>
                      <a:pt x="408" y="434"/>
                    </a:lnTo>
                    <a:lnTo>
                      <a:pt x="407" y="253"/>
                    </a:lnTo>
                    <a:lnTo>
                      <a:pt x="406" y="245"/>
                    </a:lnTo>
                    <a:lnTo>
                      <a:pt x="398" y="247"/>
                    </a:lnTo>
                    <a:lnTo>
                      <a:pt x="394" y="246"/>
                    </a:lnTo>
                    <a:lnTo>
                      <a:pt x="389" y="244"/>
                    </a:lnTo>
                    <a:lnTo>
                      <a:pt x="380" y="244"/>
                    </a:lnTo>
                    <a:lnTo>
                      <a:pt x="74" y="246"/>
                    </a:lnTo>
                    <a:lnTo>
                      <a:pt x="65" y="249"/>
                    </a:lnTo>
                    <a:lnTo>
                      <a:pt x="59" y="245"/>
                    </a:lnTo>
                    <a:lnTo>
                      <a:pt x="56" y="251"/>
                    </a:lnTo>
                    <a:lnTo>
                      <a:pt x="56" y="262"/>
                    </a:lnTo>
                    <a:lnTo>
                      <a:pt x="56" y="435"/>
                    </a:lnTo>
                    <a:close/>
                  </a:path>
                </a:pathLst>
              </a:custGeom>
              <a:gradFill rotWithShape="1">
                <a:gsLst>
                  <a:gs pos="0">
                    <a:srgbClr val="CBCBCB"/>
                  </a:gs>
                  <a:gs pos="50000">
                    <a:srgbClr val="5E5E5E"/>
                  </a:gs>
                  <a:gs pos="100000">
                    <a:srgbClr val="CBCBCB"/>
                  </a:gs>
                </a:gsLst>
                <a:lin ang="2700000" scaled="1"/>
              </a:gradFill>
              <a:ln w="9525">
                <a:solidFill>
                  <a:srgbClr val="000000"/>
                </a:solidFill>
                <a:round/>
                <a:headEnd/>
                <a:tailEnd/>
              </a:ln>
              <a:extLst/>
            </p:spPr>
            <p:txBody>
              <a:bodyPr/>
              <a:lstStyle/>
              <a:p>
                <a:endParaRPr lang="en-US"/>
              </a:p>
            </p:txBody>
          </p:sp>
          <p:sp>
            <p:nvSpPr>
              <p:cNvPr id="173103" name="Line 415"/>
              <p:cNvSpPr>
                <a:spLocks noChangeShapeType="1"/>
              </p:cNvSpPr>
              <p:nvPr/>
            </p:nvSpPr>
            <p:spPr bwMode="auto">
              <a:xfrm flipH="1">
                <a:off x="3816" y="2669"/>
                <a:ext cx="5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4" name="Line 416"/>
              <p:cNvSpPr>
                <a:spLocks noChangeShapeType="1"/>
              </p:cNvSpPr>
              <p:nvPr/>
            </p:nvSpPr>
            <p:spPr bwMode="auto">
              <a:xfrm flipV="1">
                <a:off x="3816" y="2489"/>
                <a:ext cx="0" cy="1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5" name="Freeform 417"/>
              <p:cNvSpPr>
                <a:spLocks/>
              </p:cNvSpPr>
              <p:nvPr/>
            </p:nvSpPr>
            <p:spPr bwMode="auto">
              <a:xfrm>
                <a:off x="3797" y="2484"/>
                <a:ext cx="19" cy="20"/>
              </a:xfrm>
              <a:custGeom>
                <a:avLst/>
                <a:gdLst>
                  <a:gd name="T0" fmla="*/ 0 w 97"/>
                  <a:gd name="T1" fmla="*/ 0 h 104"/>
                  <a:gd name="T2" fmla="*/ 0 w 97"/>
                  <a:gd name="T3" fmla="*/ 0 h 104"/>
                  <a:gd name="T4" fmla="*/ 0 w 97"/>
                  <a:gd name="T5" fmla="*/ 0 h 104"/>
                  <a:gd name="T6" fmla="*/ 0 w 97"/>
                  <a:gd name="T7" fmla="*/ 0 h 104"/>
                  <a:gd name="T8" fmla="*/ 0 w 97"/>
                  <a:gd name="T9" fmla="*/ 0 h 104"/>
                  <a:gd name="T10" fmla="*/ 0 w 97"/>
                  <a:gd name="T11" fmla="*/ 0 h 104"/>
                  <a:gd name="T12" fmla="*/ 0 w 97"/>
                  <a:gd name="T13" fmla="*/ 0 h 104"/>
                  <a:gd name="T14" fmla="*/ 0 w 97"/>
                  <a:gd name="T15" fmla="*/ 0 h 104"/>
                  <a:gd name="T16" fmla="*/ 0 w 97"/>
                  <a:gd name="T17" fmla="*/ 0 h 104"/>
                  <a:gd name="T18" fmla="*/ 0 w 97"/>
                  <a:gd name="T19" fmla="*/ 0 h 104"/>
                  <a:gd name="T20" fmla="*/ 0 w 97"/>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4"/>
                  <a:gd name="T35" fmla="*/ 97 w 97"/>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4">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6" name="Line 418"/>
              <p:cNvSpPr>
                <a:spLocks noChangeShapeType="1"/>
              </p:cNvSpPr>
              <p:nvPr/>
            </p:nvSpPr>
            <p:spPr bwMode="auto">
              <a:xfrm flipH="1">
                <a:off x="3485" y="2484"/>
                <a:ext cx="312"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7" name="Freeform 419"/>
              <p:cNvSpPr>
                <a:spLocks/>
              </p:cNvSpPr>
              <p:nvPr/>
            </p:nvSpPr>
            <p:spPr bwMode="auto">
              <a:xfrm>
                <a:off x="3466" y="2484"/>
                <a:ext cx="19" cy="20"/>
              </a:xfrm>
              <a:custGeom>
                <a:avLst/>
                <a:gdLst>
                  <a:gd name="T0" fmla="*/ 0 w 97"/>
                  <a:gd name="T1" fmla="*/ 0 h 104"/>
                  <a:gd name="T2" fmla="*/ 0 w 97"/>
                  <a:gd name="T3" fmla="*/ 0 h 104"/>
                  <a:gd name="T4" fmla="*/ 0 w 97"/>
                  <a:gd name="T5" fmla="*/ 0 h 104"/>
                  <a:gd name="T6" fmla="*/ 0 w 97"/>
                  <a:gd name="T7" fmla="*/ 0 h 104"/>
                  <a:gd name="T8" fmla="*/ 0 w 97"/>
                  <a:gd name="T9" fmla="*/ 0 h 104"/>
                  <a:gd name="T10" fmla="*/ 0 w 97"/>
                  <a:gd name="T11" fmla="*/ 0 h 104"/>
                  <a:gd name="T12" fmla="*/ 0 w 97"/>
                  <a:gd name="T13" fmla="*/ 0 h 104"/>
                  <a:gd name="T14" fmla="*/ 0 w 97"/>
                  <a:gd name="T15" fmla="*/ 0 h 104"/>
                  <a:gd name="T16" fmla="*/ 0 w 97"/>
                  <a:gd name="T17" fmla="*/ 0 h 104"/>
                  <a:gd name="T18" fmla="*/ 0 w 97"/>
                  <a:gd name="T19" fmla="*/ 0 h 104"/>
                  <a:gd name="T20" fmla="*/ 0 w 97"/>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4"/>
                  <a:gd name="T35" fmla="*/ 97 w 97"/>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4">
                    <a:moveTo>
                      <a:pt x="97" y="0"/>
                    </a:moveTo>
                    <a:lnTo>
                      <a:pt x="82" y="1"/>
                    </a:lnTo>
                    <a:lnTo>
                      <a:pt x="67" y="5"/>
                    </a:lnTo>
                    <a:lnTo>
                      <a:pt x="53" y="11"/>
                    </a:lnTo>
                    <a:lnTo>
                      <a:pt x="40" y="20"/>
                    </a:lnTo>
                    <a:lnTo>
                      <a:pt x="28" y="30"/>
                    </a:lnTo>
                    <a:lnTo>
                      <a:pt x="18" y="43"/>
                    </a:lnTo>
                    <a:lnTo>
                      <a:pt x="11" y="57"/>
                    </a:lnTo>
                    <a:lnTo>
                      <a:pt x="5" y="72"/>
                    </a:lnTo>
                    <a:lnTo>
                      <a:pt x="1" y="88"/>
                    </a:lnTo>
                    <a:lnTo>
                      <a:pt x="0" y="104"/>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08" name="Line 420"/>
              <p:cNvSpPr>
                <a:spLocks noChangeShapeType="1"/>
              </p:cNvSpPr>
              <p:nvPr/>
            </p:nvSpPr>
            <p:spPr bwMode="auto">
              <a:xfrm>
                <a:off x="3466" y="2489"/>
                <a:ext cx="0" cy="18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09" name="Line 421"/>
              <p:cNvSpPr>
                <a:spLocks noChangeShapeType="1"/>
              </p:cNvSpPr>
              <p:nvPr/>
            </p:nvSpPr>
            <p:spPr bwMode="auto">
              <a:xfrm flipH="1">
                <a:off x="3409" y="2669"/>
                <a:ext cx="5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0" name="Line 422"/>
              <p:cNvSpPr>
                <a:spLocks noChangeShapeType="1"/>
              </p:cNvSpPr>
              <p:nvPr/>
            </p:nvSpPr>
            <p:spPr bwMode="auto">
              <a:xfrm flipV="1">
                <a:off x="3409" y="2234"/>
                <a:ext cx="0" cy="4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1" name="Line 423"/>
              <p:cNvSpPr>
                <a:spLocks noChangeShapeType="1"/>
              </p:cNvSpPr>
              <p:nvPr/>
            </p:nvSpPr>
            <p:spPr bwMode="auto">
              <a:xfrm>
                <a:off x="3409" y="2234"/>
                <a:ext cx="5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2" name="Line 424"/>
              <p:cNvSpPr>
                <a:spLocks noChangeShapeType="1"/>
              </p:cNvSpPr>
              <p:nvPr/>
            </p:nvSpPr>
            <p:spPr bwMode="auto">
              <a:xfrm>
                <a:off x="3466" y="2234"/>
                <a:ext cx="0" cy="1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3" name="Freeform 425"/>
              <p:cNvSpPr>
                <a:spLocks/>
              </p:cNvSpPr>
              <p:nvPr/>
            </p:nvSpPr>
            <p:spPr bwMode="auto">
              <a:xfrm>
                <a:off x="3466" y="2398"/>
                <a:ext cx="19" cy="21"/>
              </a:xfrm>
              <a:custGeom>
                <a:avLst/>
                <a:gdLst>
                  <a:gd name="T0" fmla="*/ 0 w 97"/>
                  <a:gd name="T1" fmla="*/ 0 h 105"/>
                  <a:gd name="T2" fmla="*/ 0 w 97"/>
                  <a:gd name="T3" fmla="*/ 0 h 105"/>
                  <a:gd name="T4" fmla="*/ 0 w 97"/>
                  <a:gd name="T5" fmla="*/ 0 h 105"/>
                  <a:gd name="T6" fmla="*/ 0 w 97"/>
                  <a:gd name="T7" fmla="*/ 0 h 105"/>
                  <a:gd name="T8" fmla="*/ 0 w 97"/>
                  <a:gd name="T9" fmla="*/ 0 h 105"/>
                  <a:gd name="T10" fmla="*/ 0 w 97"/>
                  <a:gd name="T11" fmla="*/ 0 h 105"/>
                  <a:gd name="T12" fmla="*/ 0 w 97"/>
                  <a:gd name="T13" fmla="*/ 0 h 105"/>
                  <a:gd name="T14" fmla="*/ 0 w 97"/>
                  <a:gd name="T15" fmla="*/ 0 h 105"/>
                  <a:gd name="T16" fmla="*/ 0 w 97"/>
                  <a:gd name="T17" fmla="*/ 0 h 105"/>
                  <a:gd name="T18" fmla="*/ 0 w 97"/>
                  <a:gd name="T19" fmla="*/ 0 h 105"/>
                  <a:gd name="T20" fmla="*/ 0 w 97"/>
                  <a:gd name="T21" fmla="*/ 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5"/>
                  <a:gd name="T35" fmla="*/ 97 w 97"/>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5">
                    <a:moveTo>
                      <a:pt x="0" y="0"/>
                    </a:moveTo>
                    <a:lnTo>
                      <a:pt x="1" y="17"/>
                    </a:lnTo>
                    <a:lnTo>
                      <a:pt x="5" y="33"/>
                    </a:lnTo>
                    <a:lnTo>
                      <a:pt x="11" y="48"/>
                    </a:lnTo>
                    <a:lnTo>
                      <a:pt x="18" y="62"/>
                    </a:lnTo>
                    <a:lnTo>
                      <a:pt x="28" y="74"/>
                    </a:lnTo>
                    <a:lnTo>
                      <a:pt x="40" y="85"/>
                    </a:lnTo>
                    <a:lnTo>
                      <a:pt x="53" y="93"/>
                    </a:lnTo>
                    <a:lnTo>
                      <a:pt x="67" y="100"/>
                    </a:lnTo>
                    <a:lnTo>
                      <a:pt x="82" y="103"/>
                    </a:lnTo>
                    <a:lnTo>
                      <a:pt x="97" y="105"/>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4" name="Line 426"/>
              <p:cNvSpPr>
                <a:spLocks noChangeShapeType="1"/>
              </p:cNvSpPr>
              <p:nvPr/>
            </p:nvSpPr>
            <p:spPr bwMode="auto">
              <a:xfrm>
                <a:off x="3485" y="2419"/>
                <a:ext cx="312"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5" name="Freeform 427"/>
              <p:cNvSpPr>
                <a:spLocks/>
              </p:cNvSpPr>
              <p:nvPr/>
            </p:nvSpPr>
            <p:spPr bwMode="auto">
              <a:xfrm>
                <a:off x="3797" y="2398"/>
                <a:ext cx="19" cy="21"/>
              </a:xfrm>
              <a:custGeom>
                <a:avLst/>
                <a:gdLst>
                  <a:gd name="T0" fmla="*/ 0 w 97"/>
                  <a:gd name="T1" fmla="*/ 0 h 105"/>
                  <a:gd name="T2" fmla="*/ 0 w 97"/>
                  <a:gd name="T3" fmla="*/ 0 h 105"/>
                  <a:gd name="T4" fmla="*/ 0 w 97"/>
                  <a:gd name="T5" fmla="*/ 0 h 105"/>
                  <a:gd name="T6" fmla="*/ 0 w 97"/>
                  <a:gd name="T7" fmla="*/ 0 h 105"/>
                  <a:gd name="T8" fmla="*/ 0 w 97"/>
                  <a:gd name="T9" fmla="*/ 0 h 105"/>
                  <a:gd name="T10" fmla="*/ 0 w 97"/>
                  <a:gd name="T11" fmla="*/ 0 h 105"/>
                  <a:gd name="T12" fmla="*/ 0 w 97"/>
                  <a:gd name="T13" fmla="*/ 0 h 105"/>
                  <a:gd name="T14" fmla="*/ 0 w 97"/>
                  <a:gd name="T15" fmla="*/ 0 h 105"/>
                  <a:gd name="T16" fmla="*/ 0 w 97"/>
                  <a:gd name="T17" fmla="*/ 0 h 105"/>
                  <a:gd name="T18" fmla="*/ 0 w 97"/>
                  <a:gd name="T19" fmla="*/ 0 h 105"/>
                  <a:gd name="T20" fmla="*/ 0 w 97"/>
                  <a:gd name="T21" fmla="*/ 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5"/>
                  <a:gd name="T35" fmla="*/ 97 w 97"/>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5">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116" name="Line 428"/>
              <p:cNvSpPr>
                <a:spLocks noChangeShapeType="1"/>
              </p:cNvSpPr>
              <p:nvPr/>
            </p:nvSpPr>
            <p:spPr bwMode="auto">
              <a:xfrm flipV="1">
                <a:off x="3816" y="2234"/>
                <a:ext cx="0" cy="179"/>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7" name="Line 429"/>
              <p:cNvSpPr>
                <a:spLocks noChangeShapeType="1"/>
              </p:cNvSpPr>
              <p:nvPr/>
            </p:nvSpPr>
            <p:spPr bwMode="auto">
              <a:xfrm>
                <a:off x="3816" y="2234"/>
                <a:ext cx="5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118" name="Line 430"/>
              <p:cNvSpPr>
                <a:spLocks noChangeShapeType="1"/>
              </p:cNvSpPr>
              <p:nvPr/>
            </p:nvSpPr>
            <p:spPr bwMode="auto">
              <a:xfrm>
                <a:off x="3873" y="2234"/>
                <a:ext cx="0" cy="43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3093" name="Line 450"/>
            <p:cNvSpPr>
              <a:spLocks noChangeShapeType="1"/>
            </p:cNvSpPr>
            <p:nvPr/>
          </p:nvSpPr>
          <p:spPr bwMode="auto">
            <a:xfrm flipV="1">
              <a:off x="1063" y="2858"/>
              <a:ext cx="501" cy="902"/>
            </a:xfrm>
            <a:prstGeom prst="line">
              <a:avLst/>
            </a:prstGeom>
            <a:noFill/>
            <a:ln w="38100" cap="sq">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94" name="Line 451"/>
            <p:cNvSpPr>
              <a:spLocks noChangeShapeType="1"/>
            </p:cNvSpPr>
            <p:nvPr/>
          </p:nvSpPr>
          <p:spPr bwMode="auto">
            <a:xfrm>
              <a:off x="1403" y="3763"/>
              <a:ext cx="0" cy="173"/>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5" name="Line 452"/>
            <p:cNvSpPr>
              <a:spLocks noChangeShapeType="1"/>
            </p:cNvSpPr>
            <p:nvPr/>
          </p:nvSpPr>
          <p:spPr bwMode="auto">
            <a:xfrm flipV="1">
              <a:off x="1403" y="3776"/>
              <a:ext cx="161" cy="16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6" name="Line 453"/>
            <p:cNvSpPr>
              <a:spLocks noChangeShapeType="1"/>
            </p:cNvSpPr>
            <p:nvPr/>
          </p:nvSpPr>
          <p:spPr bwMode="auto">
            <a:xfrm>
              <a:off x="1063" y="3762"/>
              <a:ext cx="820" cy="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97" name="Rectangle 454"/>
            <p:cNvSpPr>
              <a:spLocks noChangeArrowheads="1"/>
            </p:cNvSpPr>
            <p:nvPr/>
          </p:nvSpPr>
          <p:spPr bwMode="auto">
            <a:xfrm>
              <a:off x="2625" y="1866"/>
              <a:ext cx="475"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endParaRPr lang="en-US" altLang="en-US" sz="2000" baseline="-25000">
                <a:solidFill>
                  <a:srgbClr val="FFFFFF"/>
                </a:solidFill>
                <a:cs typeface="Arial" panose="020B0604020202020204" pitchFamily="34" charset="0"/>
                <a:sym typeface="Symbol" panose="05050102010706020507" pitchFamily="18" charset="2"/>
              </a:endParaRPr>
            </a:p>
          </p:txBody>
        </p:sp>
        <p:sp>
          <p:nvSpPr>
            <p:cNvPr id="173098" name="Line 455"/>
            <p:cNvSpPr>
              <a:spLocks noChangeShapeType="1"/>
            </p:cNvSpPr>
            <p:nvPr/>
          </p:nvSpPr>
          <p:spPr bwMode="auto">
            <a:xfrm flipH="1">
              <a:off x="2156" y="1894"/>
              <a:ext cx="326" cy="904"/>
            </a:xfrm>
            <a:prstGeom prst="line">
              <a:avLst/>
            </a:prstGeom>
            <a:noFill/>
            <a:ln w="38100" cap="sq">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99" name="Line 456"/>
            <p:cNvSpPr>
              <a:spLocks noChangeShapeType="1"/>
            </p:cNvSpPr>
            <p:nvPr/>
          </p:nvSpPr>
          <p:spPr bwMode="auto">
            <a:xfrm>
              <a:off x="2822" y="1894"/>
              <a:ext cx="0" cy="173"/>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00" name="Line 457"/>
            <p:cNvSpPr>
              <a:spLocks noChangeShapeType="1"/>
            </p:cNvSpPr>
            <p:nvPr/>
          </p:nvSpPr>
          <p:spPr bwMode="auto">
            <a:xfrm flipV="1">
              <a:off x="2822" y="1907"/>
              <a:ext cx="161" cy="16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101" name="Line 458"/>
            <p:cNvSpPr>
              <a:spLocks noChangeShapeType="1"/>
            </p:cNvSpPr>
            <p:nvPr/>
          </p:nvSpPr>
          <p:spPr bwMode="auto">
            <a:xfrm>
              <a:off x="2482" y="1892"/>
              <a:ext cx="820" cy="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73060" name="Group 561"/>
          <p:cNvGrpSpPr>
            <a:grpSpLocks/>
          </p:cNvGrpSpPr>
          <p:nvPr/>
        </p:nvGrpSpPr>
        <p:grpSpPr bwMode="auto">
          <a:xfrm>
            <a:off x="4273923" y="1484784"/>
            <a:ext cx="4589462" cy="4129088"/>
            <a:chOff x="2585" y="1476"/>
            <a:chExt cx="2891" cy="2601"/>
          </a:xfrm>
        </p:grpSpPr>
        <p:sp>
          <p:nvSpPr>
            <p:cNvPr id="173063" name="Rectangle 462"/>
            <p:cNvSpPr>
              <a:spLocks noChangeArrowheads="1"/>
            </p:cNvSpPr>
            <p:nvPr/>
          </p:nvSpPr>
          <p:spPr bwMode="auto">
            <a:xfrm rot="-5400000">
              <a:off x="3370" y="2849"/>
              <a:ext cx="694" cy="138"/>
            </a:xfrm>
            <a:prstGeom prst="rect">
              <a:avLst/>
            </a:prstGeom>
            <a:gradFill rotWithShape="1">
              <a:gsLst>
                <a:gs pos="0">
                  <a:srgbClr val="939393"/>
                </a:gs>
                <a:gs pos="50000">
                  <a:srgbClr val="555555"/>
                </a:gs>
                <a:gs pos="100000">
                  <a:srgbClr val="939393"/>
                </a:gs>
              </a:gsLst>
              <a:lin ang="2700000" scaled="1"/>
            </a:gradFill>
            <a:ln w="19050" cap="sq" algn="ctr">
              <a:solidFill>
                <a:schemeClr val="tx1"/>
              </a:solidFill>
              <a:miter lim="800000"/>
              <a:headEnd/>
              <a:tailEnd/>
            </a:ln>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ln>
                  <a:solidFill>
                    <a:sysClr val="windowText" lastClr="000000"/>
                  </a:solidFill>
                </a:ln>
                <a:solidFill>
                  <a:sysClr val="windowText" lastClr="000000"/>
                </a:solidFill>
              </a:endParaRPr>
            </a:p>
          </p:txBody>
        </p:sp>
        <p:sp>
          <p:nvSpPr>
            <p:cNvPr id="173062" name="Rectangle 461"/>
            <p:cNvSpPr>
              <a:spLocks noChangeArrowheads="1"/>
            </p:cNvSpPr>
            <p:nvPr/>
          </p:nvSpPr>
          <p:spPr bwMode="auto">
            <a:xfrm>
              <a:off x="3225" y="3255"/>
              <a:ext cx="983" cy="114"/>
            </a:xfrm>
            <a:prstGeom prst="rect">
              <a:avLst/>
            </a:prstGeom>
            <a:gradFill rotWithShape="1">
              <a:gsLst>
                <a:gs pos="0">
                  <a:srgbClr val="939393"/>
                </a:gs>
                <a:gs pos="50000">
                  <a:srgbClr val="555555"/>
                </a:gs>
                <a:gs pos="100000">
                  <a:srgbClr val="939393"/>
                </a:gs>
              </a:gsLst>
              <a:lin ang="2700000" scaled="1"/>
            </a:gradFill>
            <a:ln>
              <a:noFill/>
            </a:ln>
            <a:extLst>
              <a:ext uri="{91240B29-F687-4F45-9708-019B960494DF}">
                <a14:hiddenLine xmlns:a14="http://schemas.microsoft.com/office/drawing/2010/main" w="19050" cap="sq" algn="ctr">
                  <a:solidFill>
                    <a:srgbClr val="000000"/>
                  </a:solidFill>
                  <a:miter lim="800000"/>
                  <a:headEnd/>
                  <a:tailEnd/>
                </a14:hiddenLine>
              </a:ext>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3075" name="Rectangle 556" descr="Granite"/>
            <p:cNvSpPr>
              <a:spLocks noChangeArrowheads="1"/>
            </p:cNvSpPr>
            <p:nvPr/>
          </p:nvSpPr>
          <p:spPr bwMode="auto">
            <a:xfrm>
              <a:off x="2585" y="3381"/>
              <a:ext cx="1969" cy="696"/>
            </a:xfrm>
            <a:prstGeom prst="rect">
              <a:avLst/>
            </a:prstGeom>
            <a:blipFill dpi="0" rotWithShape="0">
              <a:blip r:embed="rId3">
                <a:alphaModFix amt="16000"/>
              </a:blip>
              <a:srcRect/>
              <a:tile tx="0" ty="0" sx="100000" sy="100000" flip="none" algn="tl"/>
            </a:blipFill>
            <a:ln w="9525" cap="sq">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73061" name="Group 558"/>
            <p:cNvGrpSpPr>
              <a:grpSpLocks noChangeAspect="1"/>
            </p:cNvGrpSpPr>
            <p:nvPr/>
          </p:nvGrpSpPr>
          <p:grpSpPr bwMode="auto">
            <a:xfrm>
              <a:off x="3855" y="3167"/>
              <a:ext cx="282" cy="658"/>
              <a:chOff x="666" y="2956"/>
              <a:chExt cx="81" cy="396"/>
            </a:xfrm>
          </p:grpSpPr>
          <p:sp>
            <p:nvSpPr>
              <p:cNvPr id="173089" name="Rectangle 560"/>
              <p:cNvSpPr>
                <a:spLocks noChangeAspect="1" noChangeArrowheads="1"/>
              </p:cNvSpPr>
              <p:nvPr/>
            </p:nvSpPr>
            <p:spPr bwMode="auto">
              <a:xfrm>
                <a:off x="666" y="2980"/>
                <a:ext cx="81" cy="23"/>
              </a:xfrm>
              <a:prstGeom prst="rect">
                <a:avLst/>
              </a:prstGeom>
              <a:solidFill>
                <a:srgbClr val="CBCBCB">
                  <a:alpha val="98822"/>
                </a:srgbClr>
              </a:solidFill>
              <a:ln w="6350" cap="sq">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3088" name="Rectangle 559"/>
              <p:cNvSpPr>
                <a:spLocks noChangeAspect="1" noChangeArrowheads="1"/>
              </p:cNvSpPr>
              <p:nvPr/>
            </p:nvSpPr>
            <p:spPr bwMode="auto">
              <a:xfrm>
                <a:off x="695" y="2956"/>
                <a:ext cx="23" cy="396"/>
              </a:xfrm>
              <a:prstGeom prst="rect">
                <a:avLst/>
              </a:prstGeom>
              <a:solidFill>
                <a:srgbClr val="CBCBCB"/>
              </a:solidFill>
              <a:ln w="6350" cap="sq">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73064" name="Group 491"/>
            <p:cNvGrpSpPr>
              <a:grpSpLocks/>
            </p:cNvGrpSpPr>
            <p:nvPr/>
          </p:nvGrpSpPr>
          <p:grpSpPr bwMode="auto">
            <a:xfrm>
              <a:off x="3225" y="2575"/>
              <a:ext cx="988" cy="797"/>
              <a:chOff x="3225" y="2575"/>
              <a:chExt cx="988" cy="797"/>
            </a:xfrm>
          </p:grpSpPr>
          <p:sp>
            <p:nvSpPr>
              <p:cNvPr id="173085" name="Line 478"/>
              <p:cNvSpPr>
                <a:spLocks noChangeShapeType="1"/>
              </p:cNvSpPr>
              <p:nvPr/>
            </p:nvSpPr>
            <p:spPr bwMode="auto">
              <a:xfrm rot="5400000" flipH="1" flipV="1">
                <a:off x="3881" y="3180"/>
                <a:ext cx="0" cy="1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7" name="Line 480"/>
              <p:cNvSpPr>
                <a:spLocks noChangeShapeType="1"/>
              </p:cNvSpPr>
              <p:nvPr/>
            </p:nvSpPr>
            <p:spPr bwMode="auto">
              <a:xfrm rot="5400000">
                <a:off x="3589" y="3005"/>
                <a:ext cx="2" cy="73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79" name="Line 465"/>
              <p:cNvSpPr>
                <a:spLocks noChangeShapeType="1"/>
              </p:cNvSpPr>
              <p:nvPr/>
            </p:nvSpPr>
            <p:spPr bwMode="auto">
              <a:xfrm rot="5400000" flipH="1">
                <a:off x="3167" y="3314"/>
                <a:ext cx="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0" name="Line 466"/>
              <p:cNvSpPr>
                <a:spLocks noChangeShapeType="1"/>
              </p:cNvSpPr>
              <p:nvPr/>
            </p:nvSpPr>
            <p:spPr bwMode="auto">
              <a:xfrm rot="5400000" flipV="1">
                <a:off x="3430" y="3050"/>
                <a:ext cx="0" cy="40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1" name="Freeform 467"/>
              <p:cNvSpPr>
                <a:spLocks/>
              </p:cNvSpPr>
              <p:nvPr/>
            </p:nvSpPr>
            <p:spPr bwMode="auto">
              <a:xfrm rot="5400000">
                <a:off x="3603" y="3213"/>
                <a:ext cx="39" cy="45"/>
              </a:xfrm>
              <a:custGeom>
                <a:avLst/>
                <a:gdLst>
                  <a:gd name="T0" fmla="*/ 1 w 97"/>
                  <a:gd name="T1" fmla="*/ 1 h 104"/>
                  <a:gd name="T2" fmla="*/ 1 w 97"/>
                  <a:gd name="T3" fmla="*/ 1 h 104"/>
                  <a:gd name="T4" fmla="*/ 1 w 97"/>
                  <a:gd name="T5" fmla="*/ 1 h 104"/>
                  <a:gd name="T6" fmla="*/ 1 w 97"/>
                  <a:gd name="T7" fmla="*/ 1 h 104"/>
                  <a:gd name="T8" fmla="*/ 1 w 97"/>
                  <a:gd name="T9" fmla="*/ 0 h 104"/>
                  <a:gd name="T10" fmla="*/ 1 w 97"/>
                  <a:gd name="T11" fmla="*/ 0 h 104"/>
                  <a:gd name="T12" fmla="*/ 1 w 97"/>
                  <a:gd name="T13" fmla="*/ 0 h 104"/>
                  <a:gd name="T14" fmla="*/ 0 w 97"/>
                  <a:gd name="T15" fmla="*/ 0 h 104"/>
                  <a:gd name="T16" fmla="*/ 0 w 97"/>
                  <a:gd name="T17" fmla="*/ 0 h 104"/>
                  <a:gd name="T18" fmla="*/ 0 w 97"/>
                  <a:gd name="T19" fmla="*/ 0 h 104"/>
                  <a:gd name="T20" fmla="*/ 0 w 97"/>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4"/>
                  <a:gd name="T35" fmla="*/ 97 w 97"/>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4">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82" name="Line 468"/>
              <p:cNvSpPr>
                <a:spLocks noChangeShapeType="1"/>
              </p:cNvSpPr>
              <p:nvPr/>
            </p:nvSpPr>
            <p:spPr bwMode="auto">
              <a:xfrm rot="5400000" flipH="1">
                <a:off x="3325" y="2896"/>
                <a:ext cx="6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3" name="Line 476"/>
              <p:cNvSpPr>
                <a:spLocks noChangeShapeType="1"/>
              </p:cNvSpPr>
              <p:nvPr/>
            </p:nvSpPr>
            <p:spPr bwMode="auto">
              <a:xfrm rot="5400000">
                <a:off x="3471" y="2895"/>
                <a:ext cx="641" cy="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084" name="Freeform 477"/>
              <p:cNvSpPr>
                <a:spLocks/>
              </p:cNvSpPr>
              <p:nvPr/>
            </p:nvSpPr>
            <p:spPr bwMode="auto">
              <a:xfrm rot="5400000">
                <a:off x="3797" y="3212"/>
                <a:ext cx="39" cy="48"/>
              </a:xfrm>
              <a:custGeom>
                <a:avLst/>
                <a:gdLst>
                  <a:gd name="T0" fmla="*/ 0 w 97"/>
                  <a:gd name="T1" fmla="*/ 2 h 105"/>
                  <a:gd name="T2" fmla="*/ 0 w 97"/>
                  <a:gd name="T3" fmla="*/ 2 h 105"/>
                  <a:gd name="T4" fmla="*/ 0 w 97"/>
                  <a:gd name="T5" fmla="*/ 2 h 105"/>
                  <a:gd name="T6" fmla="*/ 0 w 97"/>
                  <a:gd name="T7" fmla="*/ 2 h 105"/>
                  <a:gd name="T8" fmla="*/ 1 w 97"/>
                  <a:gd name="T9" fmla="*/ 2 h 105"/>
                  <a:gd name="T10" fmla="*/ 1 w 97"/>
                  <a:gd name="T11" fmla="*/ 1 h 105"/>
                  <a:gd name="T12" fmla="*/ 1 w 97"/>
                  <a:gd name="T13" fmla="*/ 1 h 105"/>
                  <a:gd name="T14" fmla="*/ 1 w 97"/>
                  <a:gd name="T15" fmla="*/ 1 h 105"/>
                  <a:gd name="T16" fmla="*/ 1 w 97"/>
                  <a:gd name="T17" fmla="*/ 0 h 105"/>
                  <a:gd name="T18" fmla="*/ 1 w 97"/>
                  <a:gd name="T19" fmla="*/ 0 h 105"/>
                  <a:gd name="T20" fmla="*/ 1 w 97"/>
                  <a:gd name="T21" fmla="*/ 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5"/>
                  <a:gd name="T35" fmla="*/ 97 w 97"/>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5">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086" name="Line 479"/>
              <p:cNvSpPr>
                <a:spLocks noChangeShapeType="1"/>
              </p:cNvSpPr>
              <p:nvPr/>
            </p:nvSpPr>
            <p:spPr bwMode="auto">
              <a:xfrm rot="5400000">
                <a:off x="4154" y="3314"/>
                <a:ext cx="11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73066" name="Line 482"/>
            <p:cNvSpPr>
              <a:spLocks noChangeShapeType="1"/>
            </p:cNvSpPr>
            <p:nvPr/>
          </p:nvSpPr>
          <p:spPr bwMode="auto">
            <a:xfrm>
              <a:off x="4996" y="3786"/>
              <a:ext cx="0" cy="173"/>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7" name="Line 483"/>
            <p:cNvSpPr>
              <a:spLocks noChangeShapeType="1"/>
            </p:cNvSpPr>
            <p:nvPr/>
          </p:nvSpPr>
          <p:spPr bwMode="auto">
            <a:xfrm flipV="1">
              <a:off x="4996" y="3799"/>
              <a:ext cx="161" cy="16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8" name="Line 484"/>
            <p:cNvSpPr>
              <a:spLocks noChangeShapeType="1"/>
            </p:cNvSpPr>
            <p:nvPr/>
          </p:nvSpPr>
          <p:spPr bwMode="auto">
            <a:xfrm>
              <a:off x="4656" y="3784"/>
              <a:ext cx="820" cy="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69" name="Rectangle 485"/>
            <p:cNvSpPr>
              <a:spLocks noChangeArrowheads="1"/>
            </p:cNvSpPr>
            <p:nvPr/>
          </p:nvSpPr>
          <p:spPr bwMode="auto">
            <a:xfrm>
              <a:off x="3791" y="1476"/>
              <a:ext cx="475" cy="3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endParaRPr lang="en-US" altLang="en-US" sz="2000" baseline="-25000">
                <a:solidFill>
                  <a:srgbClr val="FFFFFF"/>
                </a:solidFill>
                <a:cs typeface="Arial" panose="020B0604020202020204" pitchFamily="34" charset="0"/>
                <a:sym typeface="Symbol" panose="05050102010706020507" pitchFamily="18" charset="2"/>
              </a:endParaRPr>
            </a:p>
          </p:txBody>
        </p:sp>
        <p:sp>
          <p:nvSpPr>
            <p:cNvPr id="173070" name="Line 486"/>
            <p:cNvSpPr>
              <a:spLocks noChangeShapeType="1"/>
            </p:cNvSpPr>
            <p:nvPr/>
          </p:nvSpPr>
          <p:spPr bwMode="auto">
            <a:xfrm>
              <a:off x="3648" y="1504"/>
              <a:ext cx="104" cy="1029"/>
            </a:xfrm>
            <a:prstGeom prst="line">
              <a:avLst/>
            </a:prstGeom>
            <a:noFill/>
            <a:ln w="38100" cap="sq">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3071" name="Line 487"/>
            <p:cNvSpPr>
              <a:spLocks noChangeShapeType="1"/>
            </p:cNvSpPr>
            <p:nvPr/>
          </p:nvSpPr>
          <p:spPr bwMode="auto">
            <a:xfrm>
              <a:off x="3988" y="1504"/>
              <a:ext cx="0" cy="173"/>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2" name="Line 488"/>
            <p:cNvSpPr>
              <a:spLocks noChangeShapeType="1"/>
            </p:cNvSpPr>
            <p:nvPr/>
          </p:nvSpPr>
          <p:spPr bwMode="auto">
            <a:xfrm flipV="1">
              <a:off x="3988" y="1517"/>
              <a:ext cx="161" cy="16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3" name="Line 489"/>
            <p:cNvSpPr>
              <a:spLocks noChangeShapeType="1"/>
            </p:cNvSpPr>
            <p:nvPr/>
          </p:nvSpPr>
          <p:spPr bwMode="auto">
            <a:xfrm>
              <a:off x="3648" y="1502"/>
              <a:ext cx="820" cy="0"/>
            </a:xfrm>
            <a:prstGeom prst="line">
              <a:avLst/>
            </a:prstGeom>
            <a:noFill/>
            <a:ln w="3810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3074" name="Rectangle 552"/>
            <p:cNvSpPr>
              <a:spLocks noChangeArrowheads="1"/>
            </p:cNvSpPr>
            <p:nvPr/>
          </p:nvSpPr>
          <p:spPr bwMode="auto">
            <a:xfrm rot="5400000">
              <a:off x="3450" y="2461"/>
              <a:ext cx="722" cy="40"/>
            </a:xfrm>
            <a:prstGeom prst="rect">
              <a:avLst/>
            </a:prstGeom>
            <a:solidFill>
              <a:srgbClr val="969696"/>
            </a:solidFill>
            <a:ln w="9525">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73076" name="Group 549"/>
            <p:cNvGrpSpPr>
              <a:grpSpLocks noChangeAspect="1"/>
            </p:cNvGrpSpPr>
            <p:nvPr/>
          </p:nvGrpSpPr>
          <p:grpSpPr bwMode="auto">
            <a:xfrm>
              <a:off x="3301" y="3168"/>
              <a:ext cx="282" cy="658"/>
              <a:chOff x="666" y="2956"/>
              <a:chExt cx="81" cy="396"/>
            </a:xfrm>
          </p:grpSpPr>
          <p:sp>
            <p:nvSpPr>
              <p:cNvPr id="173077" name="Rectangle 550"/>
              <p:cNvSpPr>
                <a:spLocks noChangeAspect="1" noChangeArrowheads="1"/>
              </p:cNvSpPr>
              <p:nvPr/>
            </p:nvSpPr>
            <p:spPr bwMode="auto">
              <a:xfrm>
                <a:off x="695" y="2956"/>
                <a:ext cx="23" cy="396"/>
              </a:xfrm>
              <a:prstGeom prst="rect">
                <a:avLst/>
              </a:prstGeom>
              <a:solidFill>
                <a:srgbClr val="CBCBCB"/>
              </a:solidFill>
              <a:ln w="6350" cap="sq">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3078" name="Rectangle 551"/>
              <p:cNvSpPr>
                <a:spLocks noChangeAspect="1" noChangeArrowheads="1"/>
              </p:cNvSpPr>
              <p:nvPr/>
            </p:nvSpPr>
            <p:spPr bwMode="auto">
              <a:xfrm>
                <a:off x="666" y="2980"/>
                <a:ext cx="81" cy="23"/>
              </a:xfrm>
              <a:prstGeom prst="rect">
                <a:avLst/>
              </a:prstGeom>
              <a:solidFill>
                <a:srgbClr val="CBCBCB">
                  <a:alpha val="98822"/>
                </a:srgbClr>
              </a:solidFill>
              <a:ln w="6350" cap="sq">
                <a:solidFill>
                  <a:srgbClr val="000000"/>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173065" name="Line 481"/>
            <p:cNvSpPr>
              <a:spLocks noChangeShapeType="1"/>
            </p:cNvSpPr>
            <p:nvPr/>
          </p:nvSpPr>
          <p:spPr bwMode="auto">
            <a:xfrm flipH="1" flipV="1">
              <a:off x="3811" y="2868"/>
              <a:ext cx="845" cy="918"/>
            </a:xfrm>
            <a:prstGeom prst="line">
              <a:avLst/>
            </a:prstGeom>
            <a:noFill/>
            <a:ln w="38100" cap="sq">
              <a:solidFill>
                <a:srgbClr val="C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66" name="Line 478"/>
          <p:cNvSpPr>
            <a:spLocks noChangeShapeType="1"/>
          </p:cNvSpPr>
          <p:nvPr/>
        </p:nvSpPr>
        <p:spPr bwMode="auto">
          <a:xfrm rot="5400000" flipH="1" flipV="1">
            <a:off x="6719257" y="4353185"/>
            <a:ext cx="0" cy="27664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81</a:t>
            </a:fld>
            <a:endParaRPr lang="en-US" altLang="en-US"/>
          </a:p>
        </p:txBody>
      </p:sp>
    </p:spTree>
    <p:extLst>
      <p:ext uri="{BB962C8B-B14F-4D97-AF65-F5344CB8AC3E}">
        <p14:creationId xmlns:p14="http://schemas.microsoft.com/office/powerpoint/2010/main" val="272038466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AutoShape 2"/>
          <p:cNvSpPr>
            <a:spLocks noChangeArrowheads="1"/>
          </p:cNvSpPr>
          <p:nvPr/>
        </p:nvSpPr>
        <p:spPr bwMode="auto">
          <a:xfrm flipH="1" flipV="1">
            <a:off x="4409134" y="2230908"/>
            <a:ext cx="1409700" cy="1609725"/>
          </a:xfrm>
          <a:prstGeom prst="foldedCorner">
            <a:avLst>
              <a:gd name="adj" fmla="val 24551"/>
            </a:avLst>
          </a:prstGeom>
          <a:gradFill rotWithShape="1">
            <a:gsLst>
              <a:gs pos="0">
                <a:srgbClr val="CECECE"/>
              </a:gs>
              <a:gs pos="50000">
                <a:srgbClr val="B2B2B2"/>
              </a:gs>
              <a:gs pos="100000">
                <a:srgbClr val="CECECE"/>
              </a:gs>
            </a:gsLst>
            <a:lin ang="18900000" scaled="1"/>
          </a:gradFill>
          <a:ln w="0">
            <a:solidFill>
              <a:schemeClr val="tx1"/>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07" name="AutoShape 3"/>
          <p:cNvSpPr>
            <a:spLocks noChangeArrowheads="1"/>
          </p:cNvSpPr>
          <p:nvPr/>
        </p:nvSpPr>
        <p:spPr bwMode="auto">
          <a:xfrm flipH="1" flipV="1">
            <a:off x="4409134" y="3961283"/>
            <a:ext cx="1409700" cy="809625"/>
          </a:xfrm>
          <a:prstGeom prst="foldedCorner">
            <a:avLst>
              <a:gd name="adj" fmla="val 24551"/>
            </a:avLst>
          </a:prstGeom>
          <a:gradFill rotWithShape="1">
            <a:gsLst>
              <a:gs pos="0">
                <a:srgbClr val="CECECE"/>
              </a:gs>
              <a:gs pos="50000">
                <a:srgbClr val="B2B2B2"/>
              </a:gs>
              <a:gs pos="100000">
                <a:srgbClr val="CECECE"/>
              </a:gs>
            </a:gsLst>
            <a:lin ang="18900000" scaled="1"/>
          </a:gradFill>
          <a:ln w="0">
            <a:solidFill>
              <a:schemeClr val="tx1"/>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08" name="AutoShape 4"/>
          <p:cNvSpPr>
            <a:spLocks noChangeArrowheads="1"/>
          </p:cNvSpPr>
          <p:nvPr/>
        </p:nvSpPr>
        <p:spPr bwMode="auto">
          <a:xfrm flipV="1">
            <a:off x="5704534" y="2230908"/>
            <a:ext cx="819150" cy="2540000"/>
          </a:xfrm>
          <a:prstGeom prst="foldedCorner">
            <a:avLst>
              <a:gd name="adj" fmla="val 15310"/>
            </a:avLst>
          </a:prstGeom>
          <a:gradFill rotWithShape="1">
            <a:gsLst>
              <a:gs pos="0">
                <a:srgbClr val="CECECE"/>
              </a:gs>
              <a:gs pos="50000">
                <a:srgbClr val="B2B2B2"/>
              </a:gs>
              <a:gs pos="100000">
                <a:srgbClr val="CECECE"/>
              </a:gs>
            </a:gsLst>
            <a:lin ang="18900000" scaled="1"/>
          </a:gradFill>
          <a:ln w="0">
            <a:solidFill>
              <a:schemeClr val="tx1"/>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225738" name="Line 10"/>
          <p:cNvSpPr>
            <a:spLocks noChangeShapeType="1"/>
          </p:cNvSpPr>
          <p:nvPr/>
        </p:nvSpPr>
        <p:spPr bwMode="auto">
          <a:xfrm>
            <a:off x="5469584" y="4085108"/>
            <a:ext cx="868363" cy="901700"/>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5739" name="Line 11"/>
          <p:cNvSpPr>
            <a:spLocks noChangeShapeType="1"/>
          </p:cNvSpPr>
          <p:nvPr/>
        </p:nvSpPr>
        <p:spPr bwMode="auto">
          <a:xfrm>
            <a:off x="6356204" y="5001097"/>
            <a:ext cx="398462" cy="0"/>
          </a:xfrm>
          <a:prstGeom prst="line">
            <a:avLst/>
          </a:prstGeom>
          <a:noFill/>
          <a:ln w="5715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75131" name="Group 13"/>
          <p:cNvGrpSpPr>
            <a:grpSpLocks/>
          </p:cNvGrpSpPr>
          <p:nvPr/>
        </p:nvGrpSpPr>
        <p:grpSpPr bwMode="auto">
          <a:xfrm>
            <a:off x="4218634" y="2230908"/>
            <a:ext cx="1323975" cy="2543175"/>
            <a:chOff x="2975" y="2361"/>
            <a:chExt cx="529" cy="1012"/>
          </a:xfrm>
        </p:grpSpPr>
        <p:sp>
          <p:nvSpPr>
            <p:cNvPr id="175133" name="Rectangle 14"/>
            <p:cNvSpPr>
              <a:spLocks noChangeArrowheads="1"/>
            </p:cNvSpPr>
            <p:nvPr/>
          </p:nvSpPr>
          <p:spPr bwMode="auto">
            <a:xfrm flipV="1">
              <a:off x="3013" y="2361"/>
              <a:ext cx="462" cy="667"/>
            </a:xfrm>
            <a:prstGeom prst="rect">
              <a:avLst/>
            </a:prstGeom>
            <a:gradFill rotWithShape="1">
              <a:gsLst>
                <a:gs pos="0">
                  <a:srgbClr val="C0C0C0"/>
                </a:gs>
                <a:gs pos="100000">
                  <a:srgbClr val="595959"/>
                </a:gs>
              </a:gsLst>
              <a:path path="rect">
                <a:fillToRect r="100000" b="100000"/>
              </a:path>
            </a:gradFill>
            <a:ln w="19050">
              <a:solidFill>
                <a:srgbClr val="000000"/>
              </a:solidFill>
              <a:miter lim="800000"/>
              <a:headEnd/>
              <a:tailEnd/>
            </a:ln>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34" name="Rectangle 15"/>
            <p:cNvSpPr>
              <a:spLocks noChangeArrowheads="1"/>
            </p:cNvSpPr>
            <p:nvPr/>
          </p:nvSpPr>
          <p:spPr bwMode="auto">
            <a:xfrm flipV="1">
              <a:off x="3005" y="2361"/>
              <a:ext cx="27" cy="667"/>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35" name="Rectangle 16"/>
            <p:cNvSpPr>
              <a:spLocks noChangeArrowheads="1"/>
            </p:cNvSpPr>
            <p:nvPr/>
          </p:nvSpPr>
          <p:spPr bwMode="auto">
            <a:xfrm flipV="1">
              <a:off x="3447" y="2361"/>
              <a:ext cx="28" cy="667"/>
            </a:xfrm>
            <a:prstGeom prst="rect">
              <a:avLst/>
            </a:prstGeom>
            <a:solidFill>
              <a:srgbClr val="969696"/>
            </a:solidFill>
            <a:ln w="9525">
              <a:solidFill>
                <a:schemeClr val="tx1"/>
              </a:solidFill>
              <a:miter lim="800000"/>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36" name="Rectangle 17"/>
            <p:cNvSpPr>
              <a:spLocks noChangeArrowheads="1"/>
            </p:cNvSpPr>
            <p:nvPr/>
          </p:nvSpPr>
          <p:spPr bwMode="auto">
            <a:xfrm flipV="1">
              <a:off x="3033" y="3028"/>
              <a:ext cx="415" cy="345"/>
            </a:xfrm>
            <a:prstGeom prst="rect">
              <a:avLst/>
            </a:prstGeom>
            <a:gradFill rotWithShape="1">
              <a:gsLst>
                <a:gs pos="0">
                  <a:srgbClr val="C0C0C0"/>
                </a:gs>
                <a:gs pos="100000">
                  <a:srgbClr val="595959"/>
                </a:gs>
              </a:gsLst>
              <a:path path="rect">
                <a:fillToRect r="100000" b="100000"/>
              </a:path>
            </a:gradFill>
            <a:ln w="9525">
              <a:solidFill>
                <a:schemeClr val="tx1"/>
              </a:solidFill>
              <a:miter lim="800000"/>
              <a:headEnd/>
              <a:tailEnd/>
            </a:ln>
            <a:extLst/>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75137" name="Freeform 18"/>
            <p:cNvSpPr>
              <a:spLocks/>
            </p:cNvSpPr>
            <p:nvPr/>
          </p:nvSpPr>
          <p:spPr bwMode="auto">
            <a:xfrm>
              <a:off x="3447" y="3027"/>
              <a:ext cx="57" cy="345"/>
            </a:xfrm>
            <a:custGeom>
              <a:avLst/>
              <a:gdLst>
                <a:gd name="T0" fmla="*/ 0 w 57"/>
                <a:gd name="T1" fmla="*/ 0 h 345"/>
                <a:gd name="T2" fmla="*/ 27 w 57"/>
                <a:gd name="T3" fmla="*/ 0 h 345"/>
                <a:gd name="T4" fmla="*/ 54 w 57"/>
                <a:gd name="T5" fmla="*/ 153 h 345"/>
                <a:gd name="T6" fmla="*/ 57 w 57"/>
                <a:gd name="T7" fmla="*/ 345 h 345"/>
                <a:gd name="T8" fmla="*/ 0 w 57"/>
                <a:gd name="T9" fmla="*/ 345 h 345"/>
                <a:gd name="T10" fmla="*/ 0 w 57"/>
                <a:gd name="T11" fmla="*/ 0 h 345"/>
                <a:gd name="T12" fmla="*/ 0 60000 65536"/>
                <a:gd name="T13" fmla="*/ 0 60000 65536"/>
                <a:gd name="T14" fmla="*/ 0 60000 65536"/>
                <a:gd name="T15" fmla="*/ 0 60000 65536"/>
                <a:gd name="T16" fmla="*/ 0 60000 65536"/>
                <a:gd name="T17" fmla="*/ 0 60000 65536"/>
                <a:gd name="T18" fmla="*/ 0 w 57"/>
                <a:gd name="T19" fmla="*/ 0 h 345"/>
                <a:gd name="T20" fmla="*/ 57 w 57"/>
                <a:gd name="T21" fmla="*/ 345 h 345"/>
              </a:gdLst>
              <a:ahLst/>
              <a:cxnLst>
                <a:cxn ang="T12">
                  <a:pos x="T0" y="T1"/>
                </a:cxn>
                <a:cxn ang="T13">
                  <a:pos x="T2" y="T3"/>
                </a:cxn>
                <a:cxn ang="T14">
                  <a:pos x="T4" y="T5"/>
                </a:cxn>
                <a:cxn ang="T15">
                  <a:pos x="T6" y="T7"/>
                </a:cxn>
                <a:cxn ang="T16">
                  <a:pos x="T8" y="T9"/>
                </a:cxn>
                <a:cxn ang="T17">
                  <a:pos x="T10" y="T11"/>
                </a:cxn>
              </a:cxnLst>
              <a:rect l="T18" t="T19" r="T20" b="T21"/>
              <a:pathLst>
                <a:path w="57" h="345">
                  <a:moveTo>
                    <a:pt x="0" y="0"/>
                  </a:moveTo>
                  <a:lnTo>
                    <a:pt x="27" y="0"/>
                  </a:lnTo>
                  <a:lnTo>
                    <a:pt x="54" y="153"/>
                  </a:lnTo>
                  <a:lnTo>
                    <a:pt x="57" y="345"/>
                  </a:lnTo>
                  <a:lnTo>
                    <a:pt x="0" y="345"/>
                  </a:lnTo>
                  <a:lnTo>
                    <a:pt x="0" y="0"/>
                  </a:lnTo>
                  <a:close/>
                </a:path>
              </a:pathLst>
            </a:custGeom>
            <a:solidFill>
              <a:srgbClr val="969696"/>
            </a:solidFill>
            <a:ln w="9525" cap="sq">
              <a:solidFill>
                <a:schemeClr val="tx1"/>
              </a:solidFill>
              <a:round/>
              <a:headEnd/>
              <a:tailEnd/>
            </a:ln>
          </p:spPr>
          <p:txBody>
            <a:bodyPr wrap="none" anchor="ctr"/>
            <a:lstStyle/>
            <a:p>
              <a:endParaRPr lang="en-US"/>
            </a:p>
          </p:txBody>
        </p:sp>
        <p:sp>
          <p:nvSpPr>
            <p:cNvPr id="175138" name="Freeform 19"/>
            <p:cNvSpPr>
              <a:spLocks/>
            </p:cNvSpPr>
            <p:nvPr/>
          </p:nvSpPr>
          <p:spPr bwMode="auto">
            <a:xfrm flipH="1">
              <a:off x="2975" y="3027"/>
              <a:ext cx="57" cy="345"/>
            </a:xfrm>
            <a:custGeom>
              <a:avLst/>
              <a:gdLst>
                <a:gd name="T0" fmla="*/ 0 w 57"/>
                <a:gd name="T1" fmla="*/ 0 h 345"/>
                <a:gd name="T2" fmla="*/ 27 w 57"/>
                <a:gd name="T3" fmla="*/ 0 h 345"/>
                <a:gd name="T4" fmla="*/ 54 w 57"/>
                <a:gd name="T5" fmla="*/ 153 h 345"/>
                <a:gd name="T6" fmla="*/ 57 w 57"/>
                <a:gd name="T7" fmla="*/ 345 h 345"/>
                <a:gd name="T8" fmla="*/ 0 w 57"/>
                <a:gd name="T9" fmla="*/ 345 h 345"/>
                <a:gd name="T10" fmla="*/ 0 w 57"/>
                <a:gd name="T11" fmla="*/ 0 h 345"/>
                <a:gd name="T12" fmla="*/ 0 60000 65536"/>
                <a:gd name="T13" fmla="*/ 0 60000 65536"/>
                <a:gd name="T14" fmla="*/ 0 60000 65536"/>
                <a:gd name="T15" fmla="*/ 0 60000 65536"/>
                <a:gd name="T16" fmla="*/ 0 60000 65536"/>
                <a:gd name="T17" fmla="*/ 0 60000 65536"/>
                <a:gd name="T18" fmla="*/ 0 w 57"/>
                <a:gd name="T19" fmla="*/ 0 h 345"/>
                <a:gd name="T20" fmla="*/ 57 w 57"/>
                <a:gd name="T21" fmla="*/ 345 h 345"/>
              </a:gdLst>
              <a:ahLst/>
              <a:cxnLst>
                <a:cxn ang="T12">
                  <a:pos x="T0" y="T1"/>
                </a:cxn>
                <a:cxn ang="T13">
                  <a:pos x="T2" y="T3"/>
                </a:cxn>
                <a:cxn ang="T14">
                  <a:pos x="T4" y="T5"/>
                </a:cxn>
                <a:cxn ang="T15">
                  <a:pos x="T6" y="T7"/>
                </a:cxn>
                <a:cxn ang="T16">
                  <a:pos x="T8" y="T9"/>
                </a:cxn>
                <a:cxn ang="T17">
                  <a:pos x="T10" y="T11"/>
                </a:cxn>
              </a:cxnLst>
              <a:rect l="T18" t="T19" r="T20" b="T21"/>
              <a:pathLst>
                <a:path w="57" h="345">
                  <a:moveTo>
                    <a:pt x="0" y="0"/>
                  </a:moveTo>
                  <a:lnTo>
                    <a:pt x="27" y="0"/>
                  </a:lnTo>
                  <a:lnTo>
                    <a:pt x="54" y="153"/>
                  </a:lnTo>
                  <a:lnTo>
                    <a:pt x="57" y="345"/>
                  </a:lnTo>
                  <a:lnTo>
                    <a:pt x="0" y="345"/>
                  </a:lnTo>
                  <a:lnTo>
                    <a:pt x="0" y="0"/>
                  </a:lnTo>
                  <a:close/>
                </a:path>
              </a:pathLst>
            </a:custGeom>
            <a:solidFill>
              <a:srgbClr val="969696"/>
            </a:solidFill>
            <a:ln w="9525" cap="sq">
              <a:solidFill>
                <a:schemeClr val="tx1"/>
              </a:solidFill>
              <a:round/>
              <a:headEnd/>
              <a:tailEnd/>
            </a:ln>
          </p:spPr>
          <p:txBody>
            <a:bodyPr wrap="none" anchor="ctr"/>
            <a:lstStyle/>
            <a:p>
              <a:endParaRPr lang="en-US"/>
            </a:p>
          </p:txBody>
        </p:sp>
      </p:grpSp>
      <p:sp>
        <p:nvSpPr>
          <p:cNvPr id="1225749" name="Line 21"/>
          <p:cNvSpPr>
            <a:spLocks noChangeShapeType="1"/>
          </p:cNvSpPr>
          <p:nvPr/>
        </p:nvSpPr>
        <p:spPr bwMode="auto">
          <a:xfrm flipV="1">
            <a:off x="4858397" y="1645674"/>
            <a:ext cx="144570" cy="446254"/>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5750" name="Line 22"/>
          <p:cNvSpPr>
            <a:spLocks noChangeShapeType="1"/>
          </p:cNvSpPr>
          <p:nvPr/>
        </p:nvSpPr>
        <p:spPr bwMode="auto">
          <a:xfrm flipV="1">
            <a:off x="4858397" y="4443883"/>
            <a:ext cx="0" cy="660400"/>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5751" name="Rectangle 23"/>
          <p:cNvSpPr>
            <a:spLocks noChangeArrowheads="1"/>
          </p:cNvSpPr>
          <p:nvPr/>
        </p:nvSpPr>
        <p:spPr bwMode="auto">
          <a:xfrm>
            <a:off x="4635620" y="1123207"/>
            <a:ext cx="4477997" cy="62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buFontTx/>
              <a:buNone/>
            </a:pPr>
            <a:r>
              <a:rPr lang="en-US" altLang="en-US" sz="2000" dirty="0" smtClean="0"/>
              <a:t>P</a:t>
            </a:r>
            <a:r>
              <a:rPr lang="en-US" altLang="en-US" sz="2000" baseline="-25000" dirty="0" smtClean="0"/>
              <a:t>u, splice</a:t>
            </a:r>
            <a:r>
              <a:rPr lang="en-US" altLang="en-US" sz="2000" dirty="0" smtClean="0"/>
              <a:t> </a:t>
            </a:r>
            <a:r>
              <a:rPr lang="en-US" altLang="en-US" sz="2000" dirty="0"/>
              <a:t>=</a:t>
            </a:r>
            <a:r>
              <a:rPr lang="en-US" altLang="en-US" sz="2000" baseline="-25000" dirty="0"/>
              <a:t> </a:t>
            </a:r>
            <a:r>
              <a:rPr lang="en-US" altLang="en-US" sz="2000" dirty="0">
                <a:latin typeface="Symbol" panose="05050102010706020507" pitchFamily="18" charset="2"/>
              </a:rPr>
              <a:t>S</a:t>
            </a:r>
            <a:r>
              <a:rPr lang="en-US" altLang="en-US" sz="2000" dirty="0"/>
              <a:t> </a:t>
            </a:r>
            <a:r>
              <a:rPr lang="en-US" altLang="en-US" sz="2000" dirty="0">
                <a:cs typeface="Arial" panose="020B0604020202020204" pitchFamily="34" charset="0"/>
              </a:rPr>
              <a:t>½</a:t>
            </a:r>
            <a:r>
              <a:rPr lang="en-US" altLang="en-US" sz="2000" dirty="0"/>
              <a:t> </a:t>
            </a:r>
            <a:r>
              <a:rPr lang="en-US" altLang="en-US" sz="2000" i="1" dirty="0"/>
              <a:t>R</a:t>
            </a:r>
            <a:r>
              <a:rPr lang="en-US" altLang="en-US" sz="2000" i="1" baseline="-25000" dirty="0"/>
              <a:t>y</a:t>
            </a:r>
            <a:r>
              <a:rPr lang="en-US" altLang="en-US" sz="2000" dirty="0"/>
              <a:t> </a:t>
            </a:r>
            <a:r>
              <a:rPr lang="en-US" altLang="en-US" sz="2000" i="1" dirty="0" err="1"/>
              <a:t>F</a:t>
            </a:r>
            <a:r>
              <a:rPr lang="en-US" altLang="en-US" sz="2000" i="1" baseline="-25000" dirty="0" err="1"/>
              <a:t>y</a:t>
            </a:r>
            <a:r>
              <a:rPr lang="en-US" altLang="en-US" sz="2000" i="1" baseline="-25000" dirty="0"/>
              <a:t> </a:t>
            </a:r>
            <a:r>
              <a:rPr lang="en-US" altLang="en-US" sz="2000" i="1" dirty="0" err="1"/>
              <a:t>t</a:t>
            </a:r>
            <a:r>
              <a:rPr lang="en-US" altLang="en-US" sz="2000" i="1" baseline="-25000" dirty="0" err="1"/>
              <a:t>w</a:t>
            </a:r>
            <a:r>
              <a:rPr lang="en-US" altLang="en-US" sz="2000" i="1" baseline="-25000" dirty="0"/>
              <a:t> </a:t>
            </a:r>
            <a:r>
              <a:rPr lang="en-US" altLang="en-US" sz="2000" i="1" dirty="0" err="1"/>
              <a:t>h</a:t>
            </a:r>
            <a:r>
              <a:rPr lang="en-US" altLang="en-US" sz="2000" i="1" baseline="-25000" dirty="0" err="1"/>
              <a:t>c</a:t>
            </a:r>
            <a:r>
              <a:rPr lang="en-US" altLang="en-US" sz="2000" i="1" dirty="0"/>
              <a:t> </a:t>
            </a:r>
            <a:r>
              <a:rPr lang="en-US" altLang="en-US" sz="2000" dirty="0"/>
              <a:t>sin(2</a:t>
            </a:r>
            <a:r>
              <a:rPr lang="en-US" altLang="en-US" sz="2000" dirty="0">
                <a:latin typeface="Symbol" panose="05050102010706020507" pitchFamily="18" charset="2"/>
              </a:rPr>
              <a:t>a</a:t>
            </a:r>
            <a:r>
              <a:rPr lang="en-US" altLang="en-US" sz="2000" dirty="0"/>
              <a:t>) </a:t>
            </a:r>
            <a:endParaRPr lang="en-US" altLang="en-US" sz="2000" dirty="0" smtClean="0"/>
          </a:p>
          <a:p>
            <a:pPr>
              <a:buFontTx/>
              <a:buNone/>
            </a:pPr>
            <a:r>
              <a:rPr lang="en-US" altLang="en-US" sz="2000" dirty="0">
                <a:cs typeface="Arial" panose="020B0604020202020204" pitchFamily="34" charset="0"/>
              </a:rPr>
              <a:t>	</a:t>
            </a:r>
            <a:r>
              <a:rPr lang="en-US" altLang="en-US" sz="2000" dirty="0" smtClean="0">
                <a:cs typeface="Arial" panose="020B0604020202020204" pitchFamily="34" charset="0"/>
              </a:rPr>
              <a:t>		― </a:t>
            </a:r>
            <a:r>
              <a:rPr lang="en-US" altLang="en-US" sz="2000" dirty="0">
                <a:latin typeface="Symbol" panose="05050102010706020507" pitchFamily="18" charset="2"/>
              </a:rPr>
              <a:t>S</a:t>
            </a:r>
            <a:r>
              <a:rPr lang="en-US" altLang="en-US" sz="2000" dirty="0">
                <a:cs typeface="Arial" panose="020B0604020202020204" pitchFamily="34" charset="0"/>
              </a:rPr>
              <a:t>HBE reactions</a:t>
            </a:r>
          </a:p>
        </p:txBody>
      </p:sp>
      <p:grpSp>
        <p:nvGrpSpPr>
          <p:cNvPr id="4" name="Group 27"/>
          <p:cNvGrpSpPr>
            <a:grpSpLocks/>
          </p:cNvGrpSpPr>
          <p:nvPr/>
        </p:nvGrpSpPr>
        <p:grpSpPr bwMode="auto">
          <a:xfrm>
            <a:off x="5704535" y="2210271"/>
            <a:ext cx="3857625" cy="863600"/>
            <a:chOff x="1831" y="2274"/>
            <a:chExt cx="2430" cy="544"/>
          </a:xfrm>
        </p:grpSpPr>
        <p:sp>
          <p:nvSpPr>
            <p:cNvPr id="175128" name="Rectangle 24"/>
            <p:cNvSpPr>
              <a:spLocks noChangeArrowheads="1"/>
            </p:cNvSpPr>
            <p:nvPr/>
          </p:nvSpPr>
          <p:spPr bwMode="auto">
            <a:xfrm>
              <a:off x="2653" y="2274"/>
              <a:ext cx="1608" cy="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buFontTx/>
                <a:buNone/>
              </a:pPr>
              <a:r>
                <a:rPr lang="en-US" altLang="en-US" sz="2000" dirty="0"/>
                <a:t>Fish plate</a:t>
              </a:r>
              <a:endParaRPr lang="en-US" altLang="en-US" sz="2000" dirty="0">
                <a:sym typeface="Symbol" panose="05050102010706020507" pitchFamily="18" charset="2"/>
              </a:endParaRPr>
            </a:p>
          </p:txBody>
        </p:sp>
        <p:sp>
          <p:nvSpPr>
            <p:cNvPr id="175129" name="Line 25"/>
            <p:cNvSpPr>
              <a:spLocks noChangeShapeType="1"/>
            </p:cNvSpPr>
            <p:nvPr/>
          </p:nvSpPr>
          <p:spPr bwMode="auto">
            <a:xfrm flipV="1">
              <a:off x="1831" y="2412"/>
              <a:ext cx="386" cy="406"/>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2000"/>
            </a:p>
          </p:txBody>
        </p:sp>
        <p:sp>
          <p:nvSpPr>
            <p:cNvPr id="175130" name="Line 26"/>
            <p:cNvSpPr>
              <a:spLocks noChangeShapeType="1"/>
            </p:cNvSpPr>
            <p:nvPr/>
          </p:nvSpPr>
          <p:spPr bwMode="auto">
            <a:xfrm>
              <a:off x="2229" y="2406"/>
              <a:ext cx="417" cy="0"/>
            </a:xfrm>
            <a:prstGeom prst="line">
              <a:avLst/>
            </a:prstGeom>
            <a:noFill/>
            <a:ln w="5715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sz="2000"/>
            </a:p>
          </p:txBody>
        </p:sp>
      </p:grpSp>
      <p:grpSp>
        <p:nvGrpSpPr>
          <p:cNvPr id="5" name="Group 32"/>
          <p:cNvGrpSpPr>
            <a:grpSpLocks/>
          </p:cNvGrpSpPr>
          <p:nvPr/>
        </p:nvGrpSpPr>
        <p:grpSpPr bwMode="auto">
          <a:xfrm>
            <a:off x="5898209" y="4774083"/>
            <a:ext cx="3214688" cy="1103313"/>
            <a:chOff x="453" y="3489"/>
            <a:chExt cx="2025" cy="695"/>
          </a:xfrm>
        </p:grpSpPr>
        <p:sp>
          <p:nvSpPr>
            <p:cNvPr id="175125" name="Rectangle 29"/>
            <p:cNvSpPr>
              <a:spLocks noChangeArrowheads="1"/>
            </p:cNvSpPr>
            <p:nvPr/>
          </p:nvSpPr>
          <p:spPr bwMode="auto">
            <a:xfrm>
              <a:off x="1293" y="3925"/>
              <a:ext cx="1185" cy="25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buFontTx/>
                <a:buNone/>
              </a:pPr>
              <a:r>
                <a:rPr lang="en-US" altLang="en-US" sz="2000" dirty="0"/>
                <a:t>Web Plate</a:t>
              </a:r>
            </a:p>
          </p:txBody>
        </p:sp>
        <p:sp>
          <p:nvSpPr>
            <p:cNvPr id="175126" name="Line 30"/>
            <p:cNvSpPr>
              <a:spLocks noChangeShapeType="1"/>
            </p:cNvSpPr>
            <p:nvPr/>
          </p:nvSpPr>
          <p:spPr bwMode="auto">
            <a:xfrm>
              <a:off x="453" y="3489"/>
              <a:ext cx="547" cy="584"/>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2000"/>
            </a:p>
          </p:txBody>
        </p:sp>
        <p:sp>
          <p:nvSpPr>
            <p:cNvPr id="175127" name="Line 31"/>
            <p:cNvSpPr>
              <a:spLocks noChangeShapeType="1"/>
            </p:cNvSpPr>
            <p:nvPr/>
          </p:nvSpPr>
          <p:spPr bwMode="auto">
            <a:xfrm>
              <a:off x="1016" y="4079"/>
              <a:ext cx="251" cy="0"/>
            </a:xfrm>
            <a:prstGeom prst="line">
              <a:avLst/>
            </a:prstGeom>
            <a:noFill/>
            <a:ln w="57150" cap="sq">
              <a:solidFill>
                <a:srgbClr val="C00000"/>
              </a:solidFill>
              <a:round/>
              <a:headEnd/>
              <a:tailEnd/>
            </a:ln>
            <a:extLst>
              <a:ext uri="{909E8E84-426E-40DD-AFC4-6F175D3DCCD1}">
                <a14:hiddenFill xmlns:a14="http://schemas.microsoft.com/office/drawing/2010/main">
                  <a:noFill/>
                </a14:hiddenFill>
              </a:ext>
            </a:extLst>
          </p:spPr>
          <p:txBody>
            <a:bodyPr wrap="none" anchor="ctr"/>
            <a:lstStyle/>
            <a:p>
              <a:endParaRPr lang="en-US" sz="2000"/>
            </a:p>
          </p:txBody>
        </p:sp>
      </p:grpSp>
      <p:grpSp>
        <p:nvGrpSpPr>
          <p:cNvPr id="6" name="Group 35"/>
          <p:cNvGrpSpPr>
            <a:grpSpLocks/>
          </p:cNvGrpSpPr>
          <p:nvPr/>
        </p:nvGrpSpPr>
        <p:grpSpPr bwMode="auto">
          <a:xfrm>
            <a:off x="5704534" y="3648546"/>
            <a:ext cx="3648074" cy="627062"/>
            <a:chOff x="1872" y="2565"/>
            <a:chExt cx="2298" cy="395"/>
          </a:xfrm>
        </p:grpSpPr>
        <p:sp>
          <p:nvSpPr>
            <p:cNvPr id="175123" name="Line 33"/>
            <p:cNvSpPr>
              <a:spLocks noChangeShapeType="1"/>
            </p:cNvSpPr>
            <p:nvPr/>
          </p:nvSpPr>
          <p:spPr bwMode="auto">
            <a:xfrm rot="16200000">
              <a:off x="2181" y="2417"/>
              <a:ext cx="7" cy="625"/>
            </a:xfrm>
            <a:prstGeom prst="line">
              <a:avLst/>
            </a:prstGeom>
            <a:noFill/>
            <a:ln w="57150" cap="sq">
              <a:solidFill>
                <a:srgbClr val="C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2000"/>
            </a:p>
          </p:txBody>
        </p:sp>
        <p:sp>
          <p:nvSpPr>
            <p:cNvPr id="175124" name="Rectangle 34"/>
            <p:cNvSpPr>
              <a:spLocks noChangeArrowheads="1"/>
            </p:cNvSpPr>
            <p:nvPr/>
          </p:nvSpPr>
          <p:spPr bwMode="auto">
            <a:xfrm>
              <a:off x="2562" y="2565"/>
              <a:ext cx="1608" cy="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buFontTx/>
                <a:buNone/>
              </a:pPr>
              <a:r>
                <a:rPr lang="en-US" altLang="en-US" sz="2000" dirty="0"/>
                <a:t>Small gap</a:t>
              </a:r>
              <a:endParaRPr lang="en-US" altLang="en-US" sz="2000" dirty="0">
                <a:sym typeface="Symbol" panose="05050102010706020507" pitchFamily="18" charset="2"/>
              </a:endParaRPr>
            </a:p>
          </p:txBody>
        </p:sp>
      </p:grpSp>
      <p:sp>
        <p:nvSpPr>
          <p:cNvPr id="35" name="Rectangle 34"/>
          <p:cNvSpPr>
            <a:spLocks noChangeArrowheads="1"/>
          </p:cNvSpPr>
          <p:nvPr/>
        </p:nvSpPr>
        <p:spPr bwMode="auto">
          <a:xfrm>
            <a:off x="6809650" y="4744715"/>
            <a:ext cx="3162950" cy="62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buFontTx/>
              <a:buNone/>
            </a:pPr>
            <a:r>
              <a:rPr lang="en-US" altLang="en-US" sz="2000" dirty="0" smtClean="0"/>
              <a:t>Tapered transition</a:t>
            </a:r>
            <a:endParaRPr lang="en-US" altLang="en-US" sz="2000" dirty="0">
              <a:sym typeface="Symbol" panose="05050102010706020507" pitchFamily="18" charset="2"/>
            </a:endParaRPr>
          </a:p>
        </p:txBody>
      </p:sp>
      <p:sp>
        <p:nvSpPr>
          <p:cNvPr id="38" name="Text Box 27"/>
          <p:cNvSpPr txBox="1">
            <a:spLocks noChangeArrowheads="1"/>
          </p:cNvSpPr>
          <p:nvPr/>
        </p:nvSpPr>
        <p:spPr bwMode="auto">
          <a:xfrm>
            <a:off x="3358285" y="5964617"/>
            <a:ext cx="5453207"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wrap="square">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pPr algn="l"/>
            <a:r>
              <a:rPr lang="en-US" altLang="en-US" sz="2000" dirty="0"/>
              <a:t>Requirements in addition to D2.5 which requires an axial force found using the </a:t>
            </a:r>
            <a:r>
              <a:rPr lang="en-US" altLang="en-US" sz="2000" i="1" dirty="0"/>
              <a:t>amplified seismic load.</a:t>
            </a:r>
            <a:endParaRPr lang="en-US" altLang="en-US" sz="2000" dirty="0"/>
          </a:p>
        </p:txBody>
      </p:sp>
      <p:sp>
        <p:nvSpPr>
          <p:cNvPr id="39" name="Text Box 27"/>
          <p:cNvSpPr txBox="1">
            <a:spLocks noChangeArrowheads="1"/>
          </p:cNvSpPr>
          <p:nvPr/>
        </p:nvSpPr>
        <p:spPr bwMode="auto">
          <a:xfrm>
            <a:off x="611560" y="2348880"/>
            <a:ext cx="302433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wrap="square">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pPr algn="l"/>
            <a:r>
              <a:rPr lang="en-US" altLang="en-US" sz="2000" i="1" dirty="0"/>
              <a:t>Flexural Strength</a:t>
            </a:r>
            <a:r>
              <a:rPr lang="en-US" altLang="en-US" sz="2000" b="0" dirty="0"/>
              <a:t>: 50% of the lesser of available column strength of spliced columns</a:t>
            </a:r>
          </a:p>
        </p:txBody>
      </p:sp>
      <p:sp>
        <p:nvSpPr>
          <p:cNvPr id="40" name="Text Box 27"/>
          <p:cNvSpPr txBox="1">
            <a:spLocks noChangeArrowheads="1"/>
          </p:cNvSpPr>
          <p:nvPr/>
        </p:nvSpPr>
        <p:spPr bwMode="auto">
          <a:xfrm>
            <a:off x="611560" y="3465513"/>
            <a:ext cx="2884488"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pPr algn="l"/>
            <a:r>
              <a:rPr lang="en-US" altLang="en-US" sz="2000" i="1" dirty="0"/>
              <a:t>Shear Strength</a:t>
            </a:r>
            <a:r>
              <a:rPr lang="en-US" altLang="en-US" sz="2000" b="0" dirty="0"/>
              <a:t>:  Minimum shear strength </a:t>
            </a:r>
            <a:r>
              <a:rPr lang="en-US" altLang="en-US" sz="2000" b="0" dirty="0" smtClean="0"/>
              <a:t>(even </a:t>
            </a:r>
            <a:r>
              <a:rPr lang="en-US" altLang="en-US" sz="2000" b="0" dirty="0"/>
              <a:t>for columns not a part of </a:t>
            </a:r>
            <a:r>
              <a:rPr lang="en-US" altLang="en-US" sz="2000" b="0" dirty="0" smtClean="0"/>
              <a:t>SFRS) </a:t>
            </a:r>
            <a:r>
              <a:rPr lang="en-US" altLang="en-US" sz="2000" b="0" dirty="0"/>
              <a:t>is </a:t>
            </a:r>
            <a:r>
              <a:rPr lang="el-GR" altLang="en-US" sz="2000" b="0" dirty="0"/>
              <a:t>Σ</a:t>
            </a:r>
            <a:r>
              <a:rPr lang="en-US" altLang="en-US" sz="2000" b="0" i="1" dirty="0" err="1"/>
              <a:t>M</a:t>
            </a:r>
            <a:r>
              <a:rPr lang="en-US" altLang="en-US" sz="2000" b="0" i="1" baseline="-25000" dirty="0" err="1"/>
              <a:t>p</a:t>
            </a:r>
            <a:r>
              <a:rPr lang="en-US" altLang="en-US" sz="2000" b="0" baseline="-25000" dirty="0" err="1"/>
              <a:t>c</a:t>
            </a:r>
            <a:r>
              <a:rPr lang="en-US" altLang="en-US" sz="2000" b="0" dirty="0"/>
              <a:t>/</a:t>
            </a:r>
            <a:r>
              <a:rPr lang="en-US" altLang="en-US" sz="2000" b="0" i="1" dirty="0"/>
              <a:t>H</a:t>
            </a:r>
            <a:r>
              <a:rPr lang="en-US" altLang="en-US" sz="2000" b="0" dirty="0"/>
              <a:t> where</a:t>
            </a:r>
          </a:p>
          <a:p>
            <a:pPr algn="l"/>
            <a:r>
              <a:rPr lang="el-GR" altLang="en-US" sz="2000" b="0" dirty="0"/>
              <a:t>Σ</a:t>
            </a:r>
            <a:r>
              <a:rPr lang="en-US" altLang="en-US" sz="2000" b="0" i="1" dirty="0" err="1"/>
              <a:t>M</a:t>
            </a:r>
            <a:r>
              <a:rPr lang="en-US" altLang="en-US" sz="2000" b="0" i="1" baseline="-25000" dirty="0" err="1"/>
              <a:t>p</a:t>
            </a:r>
            <a:r>
              <a:rPr lang="en-US" altLang="en-US" sz="2000" b="0" baseline="-25000" dirty="0" err="1"/>
              <a:t>c</a:t>
            </a:r>
            <a:r>
              <a:rPr lang="en-US" altLang="en-US" sz="2000" b="0" i="1" dirty="0" smtClean="0"/>
              <a:t>= </a:t>
            </a:r>
            <a:r>
              <a:rPr lang="en-US" altLang="en-US" sz="2000" b="0" dirty="0" smtClean="0"/>
              <a:t>Sum </a:t>
            </a:r>
            <a:r>
              <a:rPr lang="en-US" altLang="en-US" sz="2000" b="0" dirty="0"/>
              <a:t>of the nominal flexural strengths of the  spliced columns</a:t>
            </a:r>
          </a:p>
        </p:txBody>
      </p:sp>
      <p:sp>
        <p:nvSpPr>
          <p:cNvPr id="41" name="AutoShape 13"/>
          <p:cNvSpPr>
            <a:spLocks noChangeArrowheads="1"/>
          </p:cNvSpPr>
          <p:nvPr/>
        </p:nvSpPr>
        <p:spPr bwMode="auto">
          <a:xfrm>
            <a:off x="4728330" y="2155875"/>
            <a:ext cx="274637" cy="749300"/>
          </a:xfrm>
          <a:prstGeom prst="upArrow">
            <a:avLst>
              <a:gd name="adj1" fmla="val 50000"/>
              <a:gd name="adj2" fmla="val 68208"/>
            </a:avLst>
          </a:prstGeom>
          <a:solidFill>
            <a:schemeClr val="accent3"/>
          </a:solidFill>
          <a:ln w="28575" algn="ctr">
            <a:solidFill>
              <a:schemeClr val="tx1"/>
            </a:solidFill>
            <a:miter lim="800000"/>
            <a:headEnd/>
            <a:tailEnd/>
          </a:ln>
        </p:spPr>
        <p:txBody>
          <a:bodyPr wrap="none" anchor="ctr">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endParaRPr lang="en-US" altLang="en-US"/>
          </a:p>
        </p:txBody>
      </p:sp>
      <p:sp>
        <p:nvSpPr>
          <p:cNvPr id="42" name="AutoShape 15"/>
          <p:cNvSpPr>
            <a:spLocks noChangeArrowheads="1"/>
          </p:cNvSpPr>
          <p:nvPr/>
        </p:nvSpPr>
        <p:spPr bwMode="auto">
          <a:xfrm>
            <a:off x="4529892" y="3084563"/>
            <a:ext cx="731838" cy="566737"/>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3"/>
          </a:solidFill>
          <a:ln w="28575" algn="ctr">
            <a:solidFill>
              <a:schemeClr val="tx1"/>
            </a:solidFill>
            <a:miter lim="800000"/>
            <a:headEnd/>
            <a:tailEnd/>
          </a:ln>
        </p:spPr>
        <p:txBody>
          <a:bodyPr wrap="none" anchor="ctr">
            <a:spAutoFit/>
          </a:bodyPr>
          <a:lstStyle/>
          <a:p>
            <a:endParaRPr lang="en-US"/>
          </a:p>
        </p:txBody>
      </p:sp>
      <p:sp>
        <p:nvSpPr>
          <p:cNvPr id="43" name="AutoShape 16"/>
          <p:cNvSpPr>
            <a:spLocks noChangeArrowheads="1"/>
          </p:cNvSpPr>
          <p:nvPr/>
        </p:nvSpPr>
        <p:spPr bwMode="auto">
          <a:xfrm rot="5400000">
            <a:off x="4749761" y="3344119"/>
            <a:ext cx="274638" cy="749300"/>
          </a:xfrm>
          <a:prstGeom prst="upArrow">
            <a:avLst>
              <a:gd name="adj1" fmla="val 50000"/>
              <a:gd name="adj2" fmla="val 68208"/>
            </a:avLst>
          </a:prstGeom>
          <a:solidFill>
            <a:schemeClr val="accent3"/>
          </a:solidFill>
          <a:ln w="28575" algn="ctr">
            <a:solidFill>
              <a:schemeClr val="tx1"/>
            </a:solidFill>
            <a:miter lim="800000"/>
            <a:headEnd/>
            <a:tailEnd/>
          </a:ln>
        </p:spPr>
        <p:txBody>
          <a:bodyPr anchor="ctr">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endParaRPr lang="en-US" altLang="en-US"/>
          </a:p>
        </p:txBody>
      </p:sp>
      <p:sp>
        <p:nvSpPr>
          <p:cNvPr id="44" name="Text Box 19"/>
          <p:cNvSpPr txBox="1">
            <a:spLocks noChangeArrowheads="1"/>
          </p:cNvSpPr>
          <p:nvPr/>
        </p:nvSpPr>
        <p:spPr bwMode="auto">
          <a:xfrm>
            <a:off x="3419872" y="2923864"/>
            <a:ext cx="112712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pPr algn="l"/>
            <a:r>
              <a:rPr lang="en-US" altLang="en-US" sz="2200" i="1" dirty="0"/>
              <a:t>M</a:t>
            </a:r>
            <a:r>
              <a:rPr lang="en-US" altLang="en-US" sz="2200" i="1" baseline="-25000" dirty="0"/>
              <a:t>u - splice</a:t>
            </a:r>
          </a:p>
        </p:txBody>
      </p:sp>
      <p:sp>
        <p:nvSpPr>
          <p:cNvPr id="45" name="Rectangle 20"/>
          <p:cNvSpPr>
            <a:spLocks noChangeArrowheads="1"/>
          </p:cNvSpPr>
          <p:nvPr/>
        </p:nvSpPr>
        <p:spPr bwMode="auto">
          <a:xfrm>
            <a:off x="3448447" y="3434011"/>
            <a:ext cx="10128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a:spAutoFit/>
          </a:bodyPr>
          <a:lstStyle>
            <a:lvl1pPr>
              <a:defRPr sz="2400" b="1">
                <a:solidFill>
                  <a:schemeClr val="tx1"/>
                </a:solidFill>
                <a:latin typeface="Arial Narrow" panose="020B0606020202030204" pitchFamily="34" charset="0"/>
              </a:defRPr>
            </a:lvl1pPr>
            <a:lvl2pPr marL="742950" indent="-285750">
              <a:defRPr sz="2400" b="1">
                <a:solidFill>
                  <a:schemeClr val="tx1"/>
                </a:solidFill>
                <a:latin typeface="Arial Narrow" panose="020B0606020202030204" pitchFamily="34" charset="0"/>
              </a:defRPr>
            </a:lvl2pPr>
            <a:lvl3pPr marL="1143000" indent="-228600">
              <a:defRPr sz="2400" b="1">
                <a:solidFill>
                  <a:schemeClr val="tx1"/>
                </a:solidFill>
                <a:latin typeface="Arial Narrow" panose="020B0606020202030204" pitchFamily="34" charset="0"/>
              </a:defRPr>
            </a:lvl3pPr>
            <a:lvl4pPr marL="1600200" indent="-228600">
              <a:defRPr sz="2400" b="1">
                <a:solidFill>
                  <a:schemeClr val="tx1"/>
                </a:solidFill>
                <a:latin typeface="Arial Narrow" panose="020B0606020202030204" pitchFamily="34" charset="0"/>
              </a:defRPr>
            </a:lvl4pPr>
            <a:lvl5pPr marL="2057400" indent="-228600">
              <a:defRPr sz="2400" b="1">
                <a:solidFill>
                  <a:schemeClr val="tx1"/>
                </a:solidFill>
                <a:latin typeface="Arial Narrow" panose="020B0606020202030204" pitchFamily="34" charset="0"/>
              </a:defRPr>
            </a:lvl5pPr>
            <a:lvl6pPr marL="2514600" indent="-228600" algn="ctr" eaLnBrk="0" fontAlgn="base" hangingPunct="0">
              <a:spcBef>
                <a:spcPct val="50000"/>
              </a:spcBef>
              <a:spcAft>
                <a:spcPct val="0"/>
              </a:spcAft>
              <a:defRPr sz="2400" b="1">
                <a:solidFill>
                  <a:schemeClr val="tx1"/>
                </a:solidFill>
                <a:latin typeface="Arial Narrow" panose="020B0606020202030204" pitchFamily="34" charset="0"/>
              </a:defRPr>
            </a:lvl6pPr>
            <a:lvl7pPr marL="2971800" indent="-228600" algn="ctr" eaLnBrk="0" fontAlgn="base" hangingPunct="0">
              <a:spcBef>
                <a:spcPct val="50000"/>
              </a:spcBef>
              <a:spcAft>
                <a:spcPct val="0"/>
              </a:spcAft>
              <a:defRPr sz="2400" b="1">
                <a:solidFill>
                  <a:schemeClr val="tx1"/>
                </a:solidFill>
                <a:latin typeface="Arial Narrow" panose="020B0606020202030204" pitchFamily="34" charset="0"/>
              </a:defRPr>
            </a:lvl7pPr>
            <a:lvl8pPr marL="3429000" indent="-228600" algn="ctr" eaLnBrk="0" fontAlgn="base" hangingPunct="0">
              <a:spcBef>
                <a:spcPct val="50000"/>
              </a:spcBef>
              <a:spcAft>
                <a:spcPct val="0"/>
              </a:spcAft>
              <a:defRPr sz="2400" b="1">
                <a:solidFill>
                  <a:schemeClr val="tx1"/>
                </a:solidFill>
                <a:latin typeface="Arial Narrow" panose="020B0606020202030204" pitchFamily="34" charset="0"/>
              </a:defRPr>
            </a:lvl8pPr>
            <a:lvl9pPr marL="3886200" indent="-228600" algn="ctr" eaLnBrk="0" fontAlgn="base" hangingPunct="0">
              <a:spcBef>
                <a:spcPct val="50000"/>
              </a:spcBef>
              <a:spcAft>
                <a:spcPct val="0"/>
              </a:spcAft>
              <a:defRPr sz="2400" b="1">
                <a:solidFill>
                  <a:schemeClr val="tx1"/>
                </a:solidFill>
                <a:latin typeface="Arial Narrow" panose="020B0606020202030204" pitchFamily="34" charset="0"/>
              </a:defRPr>
            </a:lvl9pPr>
          </a:lstStyle>
          <a:p>
            <a:r>
              <a:rPr lang="en-US" altLang="en-US" sz="2200" i="1" dirty="0"/>
              <a:t>V</a:t>
            </a:r>
            <a:r>
              <a:rPr lang="en-US" altLang="en-US" sz="2200" i="1" baseline="-25000" dirty="0"/>
              <a:t>u - splice</a:t>
            </a:r>
          </a:p>
        </p:txBody>
      </p:sp>
      <p:sp>
        <p:nvSpPr>
          <p:cNvPr id="2" name="Text Placeholder 1"/>
          <p:cNvSpPr>
            <a:spLocks noGrp="1"/>
          </p:cNvSpPr>
          <p:nvPr>
            <p:ph type="body" sz="quarter" idx="38"/>
          </p:nvPr>
        </p:nvSpPr>
        <p:spPr/>
        <p:txBody>
          <a:bodyPr/>
          <a:lstStyle/>
          <a:p>
            <a:r>
              <a:rPr lang="en-US" dirty="0" smtClean="0"/>
              <a:t>Connections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46"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F5.6d.	Column Splices</a:t>
            </a:r>
          </a:p>
        </p:txBody>
      </p:sp>
      <p:sp>
        <p:nvSpPr>
          <p:cNvPr id="47"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82</a:t>
            </a:fld>
            <a:endParaRPr lang="en-US" altLang="en-US"/>
          </a:p>
        </p:txBody>
      </p:sp>
    </p:spTree>
    <p:extLst>
      <p:ext uri="{BB962C8B-B14F-4D97-AF65-F5344CB8AC3E}">
        <p14:creationId xmlns:p14="http://schemas.microsoft.com/office/powerpoint/2010/main" val="293546101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2575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22574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25751"/>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4"/>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6"/>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2573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2573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5738" grpId="0" animBg="1"/>
      <p:bldP spid="1225739" grpId="0" animBg="1"/>
      <p:bldP spid="1225749" grpId="0" animBg="1"/>
      <p:bldP spid="1225750" grpId="0" animBg="1"/>
      <p:bldP spid="1225751" grpId="0"/>
      <p:bldP spid="35" grpId="0"/>
      <p:bldP spid="38" grpId="0"/>
      <p:bldP spid="39" grpId="0"/>
      <p:bldP spid="40" grpId="0"/>
      <p:bldP spid="41" grpId="0" animBg="1"/>
      <p:bldP spid="42" grpId="0" animBg="1"/>
      <p:bldP spid="43" grpId="0" animBg="1"/>
      <p:bldP spid="44" grpId="0"/>
      <p:bldP spid="45"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670" y="1700808"/>
            <a:ext cx="7751762" cy="474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7154" name="Rectangle 3"/>
          <p:cNvSpPr>
            <a:spLocks noChangeArrowheads="1"/>
          </p:cNvSpPr>
          <p:nvPr/>
        </p:nvSpPr>
        <p:spPr bwMode="auto">
          <a:xfrm>
            <a:off x="5739945" y="6160218"/>
            <a:ext cx="27924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Vian</a:t>
            </a:r>
            <a:r>
              <a:rPr lang="en-US" altLang="en-US" sz="1400" i="1" dirty="0">
                <a:solidFill>
                  <a:schemeClr val="bg1"/>
                </a:solidFill>
              </a:rPr>
              <a:t> and Bruneau </a:t>
            </a:r>
          </a:p>
        </p:txBody>
      </p:sp>
      <p:sp>
        <p:nvSpPr>
          <p:cNvPr id="2" name="Text Placeholder 1"/>
          <p:cNvSpPr>
            <a:spLocks noGrp="1"/>
          </p:cNvSpPr>
          <p:nvPr>
            <p:ph type="body" sz="quarter" idx="38"/>
          </p:nvPr>
        </p:nvSpPr>
        <p:spPr/>
        <p:txBody>
          <a:bodyPr/>
          <a:lstStyle/>
          <a:p>
            <a:r>
              <a:rPr lang="en-US" dirty="0" smtClean="0"/>
              <a:t>Perforated Webs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7"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F5.7a.	Regular Layout of Circular Perforations</a:t>
            </a:r>
          </a:p>
        </p:txBody>
      </p:sp>
      <p:sp>
        <p:nvSpPr>
          <p:cNvPr id="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83</a:t>
            </a:fld>
            <a:endParaRPr lang="en-US" altLang="en-US"/>
          </a:p>
        </p:txBody>
      </p:sp>
    </p:spTree>
    <p:extLst>
      <p:ext uri="{BB962C8B-B14F-4D97-AF65-F5344CB8AC3E}">
        <p14:creationId xmlns:p14="http://schemas.microsoft.com/office/powerpoint/2010/main" val="396023352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7" name="Picture 4"/>
          <p:cNvPicPr>
            <a:picLocks noChangeAspect="1" noChangeArrowheads="1"/>
          </p:cNvPicPr>
          <p:nvPr/>
        </p:nvPicPr>
        <p:blipFill>
          <a:blip r:embed="rId3">
            <a:extLst>
              <a:ext uri="{28A0092B-C50C-407E-A947-70E740481C1C}">
                <a14:useLocalDpi xmlns:a14="http://schemas.microsoft.com/office/drawing/2010/main" val="0"/>
              </a:ext>
            </a:extLst>
          </a:blip>
          <a:srcRect l="67595" t="26733" r="8119" b="32486"/>
          <a:stretch>
            <a:fillRect/>
          </a:stretch>
        </p:blipFill>
        <p:spPr bwMode="auto">
          <a:xfrm>
            <a:off x="5403850" y="2094507"/>
            <a:ext cx="3740150" cy="384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2" name="Rectangle 3"/>
          <p:cNvSpPr>
            <a:spLocks noChangeArrowheads="1"/>
          </p:cNvSpPr>
          <p:nvPr/>
        </p:nvSpPr>
        <p:spPr bwMode="auto">
          <a:xfrm>
            <a:off x="5391135" y="5634829"/>
            <a:ext cx="279249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Vian</a:t>
            </a:r>
            <a:r>
              <a:rPr lang="en-US" altLang="en-US" sz="1400" i="1" dirty="0">
                <a:solidFill>
                  <a:schemeClr val="bg1"/>
                </a:solidFill>
              </a:rPr>
              <a:t> and Bruneau </a:t>
            </a:r>
          </a:p>
        </p:txBody>
      </p:sp>
      <p:sp>
        <p:nvSpPr>
          <p:cNvPr id="179204" name="Text Box 2"/>
          <p:cNvSpPr txBox="1">
            <a:spLocks noChangeArrowheads="1"/>
          </p:cNvSpPr>
          <p:nvPr/>
        </p:nvSpPr>
        <p:spPr bwMode="auto">
          <a:xfrm>
            <a:off x="747713" y="1922463"/>
            <a:ext cx="26230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4488" indent="-344488">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eaLnBrk="1" hangingPunct="1">
              <a:spcBef>
                <a:spcPct val="50000"/>
              </a:spcBef>
              <a:buClrTx/>
              <a:buSzTx/>
              <a:buFontTx/>
              <a:buNone/>
            </a:pPr>
            <a:r>
              <a:rPr lang="en-US" altLang="en-US" sz="2400" b="0" i="1" dirty="0">
                <a:latin typeface="+mn-lt"/>
              </a:rPr>
              <a:t>Shear Strength</a:t>
            </a:r>
          </a:p>
        </p:txBody>
      </p:sp>
      <p:cxnSp>
        <p:nvCxnSpPr>
          <p:cNvPr id="179208" name="Straight Arrow Connector 10"/>
          <p:cNvCxnSpPr>
            <a:cxnSpLocks noChangeShapeType="1"/>
          </p:cNvCxnSpPr>
          <p:nvPr/>
        </p:nvCxnSpPr>
        <p:spPr bwMode="auto">
          <a:xfrm flipV="1">
            <a:off x="7243763" y="3127970"/>
            <a:ext cx="393700" cy="357187"/>
          </a:xfrm>
          <a:prstGeom prst="straightConnector1">
            <a:avLst/>
          </a:prstGeom>
          <a:noFill/>
          <a:ln w="38100" algn="ctr">
            <a:solidFill>
              <a:srgbClr val="FFFF00"/>
            </a:solidFill>
            <a:round/>
            <a:headEnd type="arrow" w="med" len="med"/>
            <a:tailEnd type="arrow" w="med" len="med"/>
          </a:ln>
          <a:extLst>
            <a:ext uri="{909E8E84-426E-40DD-AFC4-6F175D3DCCD1}">
              <a14:hiddenFill xmlns:a14="http://schemas.microsoft.com/office/drawing/2010/main">
                <a:noFill/>
              </a14:hiddenFill>
            </a:ext>
          </a:extLst>
        </p:spPr>
      </p:cxnSp>
      <p:sp>
        <p:nvSpPr>
          <p:cNvPr id="179209" name="TextBox 12"/>
          <p:cNvSpPr txBox="1">
            <a:spLocks noChangeArrowheads="1"/>
          </p:cNvSpPr>
          <p:nvPr/>
        </p:nvSpPr>
        <p:spPr bwMode="auto">
          <a:xfrm>
            <a:off x="7046913" y="2732682"/>
            <a:ext cx="536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dirty="0"/>
              <a:t>D</a:t>
            </a:r>
          </a:p>
        </p:txBody>
      </p:sp>
      <p:cxnSp>
        <p:nvCxnSpPr>
          <p:cNvPr id="179210" name="Straight Arrow Connector 13"/>
          <p:cNvCxnSpPr>
            <a:cxnSpLocks noChangeShapeType="1"/>
          </p:cNvCxnSpPr>
          <p:nvPr/>
        </p:nvCxnSpPr>
        <p:spPr bwMode="auto">
          <a:xfrm flipV="1">
            <a:off x="5898003" y="4255095"/>
            <a:ext cx="740922" cy="758826"/>
          </a:xfrm>
          <a:prstGeom prst="straightConnector1">
            <a:avLst/>
          </a:prstGeom>
          <a:noFill/>
          <a:ln w="38100" algn="ctr">
            <a:solidFill>
              <a:srgbClr val="FFFF00"/>
            </a:solidFill>
            <a:round/>
            <a:headEnd type="arrow" w="med" len="med"/>
            <a:tailEnd type="arrow" w="med" len="med"/>
          </a:ln>
          <a:extLst>
            <a:ext uri="{909E8E84-426E-40DD-AFC4-6F175D3DCCD1}">
              <a14:hiddenFill xmlns:a14="http://schemas.microsoft.com/office/drawing/2010/main">
                <a:noFill/>
              </a14:hiddenFill>
            </a:ext>
          </a:extLst>
        </p:spPr>
      </p:cxnSp>
      <p:sp>
        <p:nvSpPr>
          <p:cNvPr id="179211" name="TextBox 14"/>
          <p:cNvSpPr txBox="1">
            <a:spLocks noChangeArrowheads="1"/>
          </p:cNvSpPr>
          <p:nvPr/>
        </p:nvSpPr>
        <p:spPr bwMode="auto">
          <a:xfrm>
            <a:off x="5471332" y="3992646"/>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dirty="0" err="1"/>
              <a:t>S</a:t>
            </a:r>
            <a:r>
              <a:rPr lang="en-US" altLang="en-US" baseline="-25000" dirty="0" err="1"/>
              <a:t>diag</a:t>
            </a:r>
            <a:endParaRPr lang="en-US" altLang="en-US" baseline="-25000" dirty="0"/>
          </a:p>
        </p:txBody>
      </p:sp>
      <p:sp>
        <p:nvSpPr>
          <p:cNvPr id="2" name="Text Placeholder 1"/>
          <p:cNvSpPr>
            <a:spLocks noGrp="1"/>
          </p:cNvSpPr>
          <p:nvPr>
            <p:ph type="body" sz="quarter" idx="38"/>
          </p:nvPr>
        </p:nvSpPr>
        <p:spPr/>
        <p:txBody>
          <a:bodyPr/>
          <a:lstStyle/>
          <a:p>
            <a:r>
              <a:rPr lang="en-US" dirty="0" smtClean="0"/>
              <a:t>Perforated Webs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14"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F5.7a.	Regular Layout of Circular Perforations</a:t>
            </a:r>
          </a:p>
        </p:txBody>
      </p:sp>
      <mc:AlternateContent xmlns:mc="http://schemas.openxmlformats.org/markup-compatibility/2006" xmlns:a14="http://schemas.microsoft.com/office/drawing/2010/main">
        <mc:Choice Requires="a14">
          <p:sp>
            <p:nvSpPr>
              <p:cNvPr id="4" name="TextBox 3"/>
              <p:cNvSpPr txBox="1"/>
              <p:nvPr/>
            </p:nvSpPr>
            <p:spPr>
              <a:xfrm>
                <a:off x="747713" y="2607295"/>
                <a:ext cx="4448847" cy="935384"/>
              </a:xfrm>
              <a:prstGeom prst="rect">
                <a:avLst/>
              </a:prstGeom>
              <a:noFill/>
              <a:ln w="19050">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sz="2400" b="1" i="1" smtClean="0">
                              <a:latin typeface="Cambria Math"/>
                            </a:rPr>
                          </m:ctrlPr>
                        </m:sSubPr>
                        <m:e>
                          <m:r>
                            <a:rPr lang="en-US" sz="2400" b="1" i="1" smtClean="0">
                              <a:latin typeface="Cambria Math"/>
                            </a:rPr>
                            <m:t>𝑽</m:t>
                          </m:r>
                        </m:e>
                        <m:sub>
                          <m:r>
                            <a:rPr lang="en-US" sz="2400" b="1" i="1" smtClean="0">
                              <a:latin typeface="Cambria Math"/>
                            </a:rPr>
                            <m:t>𝒏</m:t>
                          </m:r>
                        </m:sub>
                      </m:sSub>
                      <m:r>
                        <a:rPr lang="en-US" sz="2400" b="1" i="1" smtClean="0">
                          <a:latin typeface="Cambria Math"/>
                        </a:rPr>
                        <m:t>=</m:t>
                      </m:r>
                      <m:r>
                        <a:rPr lang="en-US" sz="2400" b="1" i="1" smtClean="0">
                          <a:latin typeface="Cambria Math"/>
                        </a:rPr>
                        <m:t>𝟎</m:t>
                      </m:r>
                      <m:r>
                        <a:rPr lang="en-US" sz="2400" b="1" i="1" smtClean="0">
                          <a:latin typeface="Cambria Math"/>
                        </a:rPr>
                        <m:t>.</m:t>
                      </m:r>
                      <m:r>
                        <a:rPr lang="en-US" sz="2400" b="1" i="1" smtClean="0">
                          <a:latin typeface="Cambria Math"/>
                        </a:rPr>
                        <m:t>𝟒𝟐</m:t>
                      </m:r>
                      <m:sSub>
                        <m:sSubPr>
                          <m:ctrlPr>
                            <a:rPr lang="en-US" sz="2400" b="1" i="1" smtClean="0">
                              <a:latin typeface="Cambria Math"/>
                            </a:rPr>
                          </m:ctrlPr>
                        </m:sSubPr>
                        <m:e>
                          <m:r>
                            <a:rPr lang="en-US" sz="2400" b="1" i="1" smtClean="0">
                              <a:latin typeface="Cambria Math"/>
                            </a:rPr>
                            <m:t>𝑭</m:t>
                          </m:r>
                        </m:e>
                        <m:sub>
                          <m:r>
                            <a:rPr lang="en-US" sz="2400" b="1" i="1" smtClean="0">
                              <a:latin typeface="Cambria Math"/>
                            </a:rPr>
                            <m:t>𝒚</m:t>
                          </m:r>
                        </m:sub>
                      </m:sSub>
                      <m:sSub>
                        <m:sSubPr>
                          <m:ctrlPr>
                            <a:rPr lang="en-US" sz="2400" b="1" i="1" smtClean="0">
                              <a:latin typeface="Cambria Math"/>
                            </a:rPr>
                          </m:ctrlPr>
                        </m:sSubPr>
                        <m:e>
                          <m:r>
                            <a:rPr lang="en-US" sz="2400" b="1" i="1" smtClean="0">
                              <a:latin typeface="Cambria Math"/>
                            </a:rPr>
                            <m:t>𝒕</m:t>
                          </m:r>
                        </m:e>
                        <m:sub>
                          <m:r>
                            <a:rPr lang="en-US" sz="2400" b="1" i="1" smtClean="0">
                              <a:latin typeface="Cambria Math"/>
                            </a:rPr>
                            <m:t>𝒘</m:t>
                          </m:r>
                        </m:sub>
                      </m:sSub>
                      <m:sSub>
                        <m:sSubPr>
                          <m:ctrlPr>
                            <a:rPr lang="en-US" sz="2400" b="1" i="1" smtClean="0">
                              <a:latin typeface="Cambria Math"/>
                            </a:rPr>
                          </m:ctrlPr>
                        </m:sSubPr>
                        <m:e>
                          <m:r>
                            <a:rPr lang="en-US" sz="2400" b="1" i="1" smtClean="0">
                              <a:latin typeface="Cambria Math"/>
                            </a:rPr>
                            <m:t>𝑳</m:t>
                          </m:r>
                        </m:e>
                        <m:sub>
                          <m:r>
                            <a:rPr lang="en-US" sz="2400" b="1" i="1" smtClean="0">
                              <a:latin typeface="Cambria Math"/>
                            </a:rPr>
                            <m:t>𝒄𝒇</m:t>
                          </m:r>
                        </m:sub>
                      </m:sSub>
                      <m:d>
                        <m:dPr>
                          <m:ctrlPr>
                            <a:rPr lang="en-US" sz="2400" b="1" i="1" smtClean="0">
                              <a:latin typeface="Cambria Math"/>
                            </a:rPr>
                          </m:ctrlPr>
                        </m:dPr>
                        <m:e>
                          <m:r>
                            <a:rPr lang="en-US" sz="2400" b="1" i="1" smtClean="0">
                              <a:latin typeface="Cambria Math"/>
                            </a:rPr>
                            <m:t>𝟏</m:t>
                          </m:r>
                          <m:r>
                            <a:rPr lang="en-US" sz="2400" b="1" i="1" smtClean="0">
                              <a:latin typeface="Cambria Math"/>
                            </a:rPr>
                            <m:t>−</m:t>
                          </m:r>
                          <m:f>
                            <m:fPr>
                              <m:ctrlPr>
                                <a:rPr lang="en-US" sz="2400" b="1" i="1" smtClean="0">
                                  <a:latin typeface="Cambria Math"/>
                                </a:rPr>
                              </m:ctrlPr>
                            </m:fPr>
                            <m:num>
                              <m:r>
                                <a:rPr lang="en-US" sz="2400" b="1" i="1" smtClean="0">
                                  <a:latin typeface="Cambria Math"/>
                                </a:rPr>
                                <m:t>𝟎</m:t>
                              </m:r>
                              <m:r>
                                <a:rPr lang="en-US" sz="2400" b="1" i="1" smtClean="0">
                                  <a:latin typeface="Cambria Math"/>
                                </a:rPr>
                                <m:t>.</m:t>
                              </m:r>
                              <m:r>
                                <a:rPr lang="en-US" sz="2400" b="1" i="1" smtClean="0">
                                  <a:latin typeface="Cambria Math"/>
                                </a:rPr>
                                <m:t>𝟕</m:t>
                              </m:r>
                              <m:r>
                                <a:rPr lang="en-US" sz="2400" b="1" i="1" smtClean="0">
                                  <a:latin typeface="Cambria Math"/>
                                </a:rPr>
                                <m:t>𝑫</m:t>
                              </m:r>
                            </m:num>
                            <m:den>
                              <m:sSub>
                                <m:sSubPr>
                                  <m:ctrlPr>
                                    <a:rPr lang="en-US" sz="2400" b="1" i="1" smtClean="0">
                                      <a:latin typeface="Cambria Math"/>
                                    </a:rPr>
                                  </m:ctrlPr>
                                </m:sSubPr>
                                <m:e>
                                  <m:r>
                                    <a:rPr lang="en-US" sz="2400" b="1" i="1" smtClean="0">
                                      <a:latin typeface="Cambria Math"/>
                                    </a:rPr>
                                    <m:t>𝑺</m:t>
                                  </m:r>
                                </m:e>
                                <m:sub>
                                  <m:r>
                                    <a:rPr lang="en-US" sz="2400" b="1" i="1" smtClean="0">
                                      <a:latin typeface="Cambria Math"/>
                                    </a:rPr>
                                    <m:t>𝒅𝒊𝒂𝒈</m:t>
                                  </m:r>
                                </m:sub>
                              </m:sSub>
                            </m:den>
                          </m:f>
                        </m:e>
                      </m:d>
                    </m:oMath>
                  </m:oMathPara>
                </a14:m>
                <a:endParaRPr lang="en-US" sz="2400" b="1" dirty="0"/>
              </a:p>
            </p:txBody>
          </p:sp>
        </mc:Choice>
        <mc:Fallback xmlns="">
          <p:sp>
            <p:nvSpPr>
              <p:cNvPr id="4" name="TextBox 3"/>
              <p:cNvSpPr txBox="1">
                <a:spLocks noRot="1" noChangeAspect="1" noMove="1" noResize="1" noEditPoints="1" noAdjustHandles="1" noChangeArrowheads="1" noChangeShapeType="1" noTextEdit="1"/>
              </p:cNvSpPr>
              <p:nvPr/>
            </p:nvSpPr>
            <p:spPr>
              <a:xfrm>
                <a:off x="747713" y="2607295"/>
                <a:ext cx="4448847" cy="935384"/>
              </a:xfrm>
              <a:prstGeom prst="rect">
                <a:avLst/>
              </a:prstGeom>
              <a:blipFill rotWithShape="1">
                <a:blip r:embed="rId4"/>
                <a:stretch>
                  <a:fillRect/>
                </a:stretch>
              </a:blipFill>
              <a:ln w="19050">
                <a:solidFill>
                  <a:schemeClr val="tx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p:cNvSpPr txBox="1"/>
              <p:nvPr/>
            </p:nvSpPr>
            <p:spPr>
              <a:xfrm>
                <a:off x="886698" y="3831431"/>
                <a:ext cx="1288751" cy="4616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400" b="0" i="1" smtClean="0">
                          <a:latin typeface="Cambria Math"/>
                          <a:ea typeface="Cambria Math"/>
                        </a:rPr>
                        <m:t>𝜙</m:t>
                      </m:r>
                      <m:r>
                        <a:rPr lang="en-US" sz="2400" b="0" i="1" smtClean="0">
                          <a:latin typeface="Cambria Math"/>
                          <a:ea typeface="Cambria Math"/>
                        </a:rPr>
                        <m:t>=0.9</m:t>
                      </m:r>
                    </m:oMath>
                  </m:oMathPara>
                </a14:m>
                <a:endParaRPr lang="en-US" sz="2400" dirty="0"/>
              </a:p>
            </p:txBody>
          </p:sp>
        </mc:Choice>
        <mc:Fallback xmlns="">
          <p:sp>
            <p:nvSpPr>
              <p:cNvPr id="5" name="TextBox 4"/>
              <p:cNvSpPr txBox="1">
                <a:spLocks noRot="1" noChangeAspect="1" noMove="1" noResize="1" noEditPoints="1" noAdjustHandles="1" noChangeArrowheads="1" noChangeShapeType="1" noTextEdit="1"/>
              </p:cNvSpPr>
              <p:nvPr/>
            </p:nvSpPr>
            <p:spPr>
              <a:xfrm>
                <a:off x="886698" y="3831431"/>
                <a:ext cx="1288751" cy="461665"/>
              </a:xfrm>
              <a:prstGeom prst="rect">
                <a:avLst/>
              </a:prstGeom>
              <a:blipFill rotWithShape="1">
                <a:blip r:embed="rId5"/>
                <a:stretch>
                  <a:fillRect b="-2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p:cNvSpPr txBox="1"/>
              <p:nvPr/>
            </p:nvSpPr>
            <p:spPr>
              <a:xfrm>
                <a:off x="2649288" y="3831431"/>
                <a:ext cx="1450462" cy="461665"/>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m:rPr>
                          <m:sty m:val="p"/>
                        </m:rPr>
                        <a:rPr lang="el-GR" sz="2400" b="0" i="0" smtClean="0">
                          <a:latin typeface="Cambria Math"/>
                          <a:ea typeface="Cambria Math"/>
                        </a:rPr>
                        <m:t>Ω</m:t>
                      </m:r>
                      <m:r>
                        <a:rPr lang="en-US" sz="2400" b="0" i="1" smtClean="0">
                          <a:latin typeface="Cambria Math"/>
                          <a:ea typeface="Cambria Math"/>
                        </a:rPr>
                        <m:t>=1.67</m:t>
                      </m:r>
                    </m:oMath>
                  </m:oMathPara>
                </a14:m>
                <a:endParaRPr lang="en-US" sz="2400" dirty="0"/>
              </a:p>
            </p:txBody>
          </p:sp>
        </mc:Choice>
        <mc:Fallback xmlns="">
          <p:sp>
            <p:nvSpPr>
              <p:cNvPr id="6" name="TextBox 5"/>
              <p:cNvSpPr txBox="1">
                <a:spLocks noRot="1" noChangeAspect="1" noMove="1" noResize="1" noEditPoints="1" noAdjustHandles="1" noChangeArrowheads="1" noChangeShapeType="1" noTextEdit="1"/>
              </p:cNvSpPr>
              <p:nvPr/>
            </p:nvSpPr>
            <p:spPr>
              <a:xfrm>
                <a:off x="2649288" y="3831431"/>
                <a:ext cx="1450462" cy="461665"/>
              </a:xfrm>
              <a:prstGeom prst="rect">
                <a:avLst/>
              </a:prstGeom>
              <a:blipFill rotWithShape="1">
                <a:blip r:embed="rId6"/>
                <a:stretch>
                  <a:fillRect/>
                </a:stretch>
              </a:blipFill>
            </p:spPr>
            <p:txBody>
              <a:bodyPr/>
              <a:lstStyle/>
              <a:p>
                <a:r>
                  <a:rPr lang="en-US">
                    <a:noFill/>
                  </a:rPr>
                  <a:t> </a:t>
                </a:r>
              </a:p>
            </p:txBody>
          </p:sp>
        </mc:Fallback>
      </mc:AlternateContent>
      <p:sp>
        <p:nvSpPr>
          <p:cNvPr id="1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84</a:t>
            </a:fld>
            <a:endParaRPr lang="en-US" altLang="en-US"/>
          </a:p>
        </p:txBody>
      </p:sp>
    </p:spTree>
    <p:extLst>
      <p:ext uri="{BB962C8B-B14F-4D97-AF65-F5344CB8AC3E}">
        <p14:creationId xmlns:p14="http://schemas.microsoft.com/office/powerpoint/2010/main" val="271810381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1"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2399" r="2638" b="48456"/>
          <a:stretch/>
        </p:blipFill>
        <p:spPr bwMode="auto">
          <a:xfrm>
            <a:off x="1115616" y="1698390"/>
            <a:ext cx="7056784" cy="4970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0" name="Rectangle 4"/>
          <p:cNvSpPr>
            <a:spLocks noChangeArrowheads="1"/>
          </p:cNvSpPr>
          <p:nvPr/>
        </p:nvSpPr>
        <p:spPr bwMode="auto">
          <a:xfrm>
            <a:off x="5375763" y="6361583"/>
            <a:ext cx="27924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Vian</a:t>
            </a:r>
            <a:r>
              <a:rPr lang="en-US" altLang="en-US" sz="1400" i="1" dirty="0">
                <a:solidFill>
                  <a:schemeClr val="bg1"/>
                </a:solidFill>
              </a:rPr>
              <a:t> and </a:t>
            </a:r>
            <a:r>
              <a:rPr lang="en-US" altLang="en-US" sz="1400" i="1" dirty="0" err="1">
                <a:solidFill>
                  <a:schemeClr val="bg1"/>
                </a:solidFill>
              </a:rPr>
              <a:t>Bruneau</a:t>
            </a:r>
            <a:r>
              <a:rPr lang="en-US" altLang="en-US" sz="1400" i="1" dirty="0">
                <a:solidFill>
                  <a:schemeClr val="bg1"/>
                </a:solidFill>
              </a:rPr>
              <a:t> </a:t>
            </a:r>
          </a:p>
        </p:txBody>
      </p:sp>
      <p:sp>
        <p:nvSpPr>
          <p:cNvPr id="2" name="Text Placeholder 1"/>
          <p:cNvSpPr>
            <a:spLocks noGrp="1"/>
          </p:cNvSpPr>
          <p:nvPr>
            <p:ph type="body" sz="quarter" idx="38"/>
          </p:nvPr>
        </p:nvSpPr>
        <p:spPr/>
        <p:txBody>
          <a:bodyPr/>
          <a:lstStyle/>
          <a:p>
            <a:r>
              <a:rPr lang="en-US" dirty="0" smtClean="0"/>
              <a:t>Perforated Webs</a:t>
            </a:r>
            <a:endParaRPr lang="en-US" dirty="0"/>
          </a:p>
        </p:txBody>
      </p:sp>
      <p:sp>
        <p:nvSpPr>
          <p:cNvPr id="3" name="Text Placeholder 2"/>
          <p:cNvSpPr>
            <a:spLocks noGrp="1"/>
          </p:cNvSpPr>
          <p:nvPr>
            <p:ph type="body" sz="quarter" idx="39"/>
          </p:nvPr>
        </p:nvSpPr>
        <p:spPr/>
        <p:txBody>
          <a:bodyPr/>
          <a:lstStyle/>
          <a:p>
            <a:r>
              <a:rPr lang="en-US" dirty="0"/>
              <a:t>AISC Seismic Provisions - </a:t>
            </a:r>
            <a:r>
              <a:rPr lang="en-US" dirty="0" smtClean="0"/>
              <a:t>SPSW</a:t>
            </a:r>
            <a:endParaRPr lang="en-US" dirty="0"/>
          </a:p>
        </p:txBody>
      </p:sp>
      <p:sp>
        <p:nvSpPr>
          <p:cNvPr id="7" name="Text Box 3">
            <a:extLst>
              <a:ext uri="{FF2B5EF4-FFF2-40B4-BE49-F238E27FC236}">
                <a16:creationId xmlns:a16="http://schemas.microsoft.com/office/drawing/2014/main" xmlns="" id="{E2C9653C-CC3C-43E8-9902-C45FD5949935}"/>
              </a:ext>
            </a:extLst>
          </p:cNvPr>
          <p:cNvSpPr txBox="1">
            <a:spLocks noChangeArrowheads="1"/>
          </p:cNvSpPr>
          <p:nvPr/>
        </p:nvSpPr>
        <p:spPr bwMode="auto">
          <a:xfrm>
            <a:off x="611560" y="1196752"/>
            <a:ext cx="741682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lgn="ctr">
                <a:solidFill>
                  <a:srgbClr val="66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spcBef>
                <a:spcPct val="50000"/>
              </a:spcBef>
              <a:defRPr/>
            </a:pPr>
            <a:r>
              <a:rPr lang="en-US" altLang="en-US" sz="2200" b="1" u="sng" dirty="0"/>
              <a:t>F5.7b.	Reinforced Corner Cut-Out</a:t>
            </a:r>
          </a:p>
        </p:txBody>
      </p:sp>
      <p:sp>
        <p:nvSpPr>
          <p:cNvPr id="8" name="Rectangle 4">
            <a:extLst>
              <a:ext uri="{FF2B5EF4-FFF2-40B4-BE49-F238E27FC236}"/>
            </a:extLst>
          </p:cNvPr>
          <p:cNvSpPr>
            <a:spLocks noGrp="1" noChangeArrowheads="1"/>
          </p:cNvSpPr>
          <p:nvPr>
            <p:ph type="sldNum" sz="quarter" idx="12"/>
          </p:nvPr>
        </p:nvSpPr>
        <p:spPr>
          <a:xfrm>
            <a:off x="6553200" y="6356350"/>
            <a:ext cx="2133600" cy="365125"/>
          </a:xfrm>
          <a:ln/>
        </p:spPr>
        <p:txBody>
          <a:bodyPr/>
          <a:lstStyle>
            <a:lvl1pPr>
              <a:defRPr/>
            </a:lvl1pPr>
          </a:lstStyle>
          <a:p>
            <a:pPr>
              <a:defRPr/>
            </a:pPr>
            <a:fld id="{46425072-6E52-45A8-8A7E-A5B11BCA4176}" type="slidenum">
              <a:rPr lang="en-US" altLang="en-US"/>
              <a:pPr>
                <a:defRPr/>
              </a:pPr>
              <a:t>85</a:t>
            </a:fld>
            <a:endParaRPr lang="en-US" altLang="en-US"/>
          </a:p>
        </p:txBody>
      </p:sp>
    </p:spTree>
    <p:extLst>
      <p:ext uri="{BB962C8B-B14F-4D97-AF65-F5344CB8AC3E}">
        <p14:creationId xmlns:p14="http://schemas.microsoft.com/office/powerpoint/2010/main" val="26176519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301" name="Picture 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27984" y="1268760"/>
            <a:ext cx="4117652" cy="5109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smtClean="0"/>
              <a:t>Olive View Hospital</a:t>
            </a:r>
            <a:endParaRPr lang="en-US" dirty="0"/>
          </a:p>
        </p:txBody>
      </p:sp>
      <p:sp>
        <p:nvSpPr>
          <p:cNvPr id="183299" name="Rectangle 3"/>
          <p:cNvSpPr>
            <a:spLocks noChangeArrowheads="1"/>
          </p:cNvSpPr>
          <p:nvPr/>
        </p:nvSpPr>
        <p:spPr bwMode="auto">
          <a:xfrm>
            <a:off x="6959703" y="6035983"/>
            <a:ext cx="160813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ENR</a:t>
            </a:r>
          </a:p>
        </p:txBody>
      </p:sp>
      <p:pic>
        <p:nvPicPr>
          <p:cNvPr id="183300" name="Picture 4">
            <a:hlinkHover r:id="rId4" action="ppaction://program"/>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268760"/>
            <a:ext cx="3395481" cy="5111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86</a:t>
            </a:fld>
            <a:endParaRPr lang="en-US" altLang="en-US" dirty="0"/>
          </a:p>
        </p:txBody>
      </p:sp>
    </p:spTree>
    <p:extLst>
      <p:ext uri="{BB962C8B-B14F-4D97-AF65-F5344CB8AC3E}">
        <p14:creationId xmlns:p14="http://schemas.microsoft.com/office/powerpoint/2010/main" val="25903326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8" name="Picture 4" descr="逅矷矶塵矵矧"/>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568" y="1124744"/>
            <a:ext cx="7776864" cy="5403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smtClean="0"/>
              <a:t>Olive View Hospital</a:t>
            </a:r>
            <a:endParaRPr lang="en-US" dirty="0"/>
          </a:p>
        </p:txBody>
      </p:sp>
      <p:sp>
        <p:nvSpPr>
          <p:cNvPr id="185347" name="Rectangle 3"/>
          <p:cNvSpPr>
            <a:spLocks noChangeArrowheads="1"/>
          </p:cNvSpPr>
          <p:nvPr/>
        </p:nvSpPr>
        <p:spPr bwMode="auto">
          <a:xfrm>
            <a:off x="5840805" y="6217567"/>
            <a:ext cx="261962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Naeim</a:t>
            </a:r>
            <a:r>
              <a:rPr lang="en-US" altLang="en-US" sz="1400" i="1" dirty="0">
                <a:solidFill>
                  <a:schemeClr val="bg1"/>
                </a:solidFill>
              </a:rPr>
              <a:t> and Lobo</a:t>
            </a: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87</a:t>
            </a:fld>
            <a:endParaRPr lang="en-US" altLang="en-US" dirty="0"/>
          </a:p>
        </p:txBody>
      </p:sp>
    </p:spTree>
    <p:extLst>
      <p:ext uri="{BB962C8B-B14F-4D97-AF65-F5344CB8AC3E}">
        <p14:creationId xmlns:p14="http://schemas.microsoft.com/office/powerpoint/2010/main" val="328868725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r="50000"/>
          <a:stretch/>
        </p:blipFill>
        <p:spPr bwMode="auto">
          <a:xfrm>
            <a:off x="251520" y="1197768"/>
            <a:ext cx="4572000" cy="289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396"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51023" t="1720" r="1025" b="2600"/>
          <a:stretch/>
        </p:blipFill>
        <p:spPr bwMode="auto">
          <a:xfrm>
            <a:off x="3793936" y="3434288"/>
            <a:ext cx="5242560" cy="330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a:xfrm>
            <a:off x="519828" y="431870"/>
            <a:ext cx="9020724" cy="620866"/>
          </a:xfrm>
        </p:spPr>
        <p:txBody>
          <a:bodyPr/>
          <a:lstStyle/>
          <a:p>
            <a:r>
              <a:rPr lang="en-US" sz="2900" dirty="0" smtClean="0"/>
              <a:t>Steel plate shear wall with very strong </a:t>
            </a:r>
            <a:r>
              <a:rPr lang="en-US" sz="2900" dirty="0"/>
              <a:t>column</a:t>
            </a:r>
          </a:p>
        </p:txBody>
      </p:sp>
      <p:sp>
        <p:nvSpPr>
          <p:cNvPr id="187395" name="Rectangle 3"/>
          <p:cNvSpPr>
            <a:spLocks noChangeArrowheads="1"/>
          </p:cNvSpPr>
          <p:nvPr/>
        </p:nvSpPr>
        <p:spPr bwMode="auto">
          <a:xfrm>
            <a:off x="3793936" y="6433591"/>
            <a:ext cx="310828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accent6">
                    <a:lumMod val="75000"/>
                  </a:schemeClr>
                </a:solidFill>
              </a:rPr>
              <a:t>Courtesy of </a:t>
            </a:r>
            <a:r>
              <a:rPr lang="en-US" altLang="en-US" sz="1400" i="1" dirty="0" err="1">
                <a:solidFill>
                  <a:schemeClr val="accent6">
                    <a:lumMod val="75000"/>
                  </a:schemeClr>
                </a:solidFill>
              </a:rPr>
              <a:t>Astaneh-Asl</a:t>
            </a:r>
            <a:r>
              <a:rPr lang="en-US" altLang="en-US" sz="1400" i="1" dirty="0">
                <a:solidFill>
                  <a:schemeClr val="accent6">
                    <a:lumMod val="75000"/>
                  </a:schemeClr>
                </a:solidFill>
              </a:rPr>
              <a:t> and Zhao</a:t>
            </a:r>
          </a:p>
        </p:txBody>
      </p:sp>
      <p:sp>
        <p:nvSpPr>
          <p:cNvPr id="9"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88</a:t>
            </a:fld>
            <a:endParaRPr lang="en-US" altLang="en-US" dirty="0"/>
          </a:p>
        </p:txBody>
      </p:sp>
    </p:spTree>
    <p:extLst>
      <p:ext uri="{BB962C8B-B14F-4D97-AF65-F5344CB8AC3E}">
        <p14:creationId xmlns:p14="http://schemas.microsoft.com/office/powerpoint/2010/main" val="225020905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Testing of steel plate shear wall</a:t>
            </a:r>
          </a:p>
        </p:txBody>
      </p:sp>
      <p:pic>
        <p:nvPicPr>
          <p:cNvPr id="189443"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552" y="1052736"/>
            <a:ext cx="7817207" cy="5473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4" name="Rectangle 5"/>
          <p:cNvSpPr>
            <a:spLocks noChangeArrowheads="1"/>
          </p:cNvSpPr>
          <p:nvPr/>
        </p:nvSpPr>
        <p:spPr bwMode="auto">
          <a:xfrm>
            <a:off x="4069448" y="6412105"/>
            <a:ext cx="417496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accent5"/>
                </a:solidFill>
              </a:rPr>
              <a:t>Courtesy of </a:t>
            </a:r>
            <a:r>
              <a:rPr lang="en-US" altLang="en-US" sz="1400" i="1" dirty="0" err="1">
                <a:solidFill>
                  <a:schemeClr val="accent5"/>
                </a:solidFill>
              </a:rPr>
              <a:t>Astaneh-Asl</a:t>
            </a:r>
            <a:r>
              <a:rPr lang="en-US" altLang="en-US" sz="1400" i="1" dirty="0">
                <a:solidFill>
                  <a:schemeClr val="accent5"/>
                </a:solidFill>
              </a:rPr>
              <a:t> and Zhao</a:t>
            </a: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89</a:t>
            </a:fld>
            <a:endParaRPr lang="en-US" altLang="en-US" dirty="0"/>
          </a:p>
        </p:txBody>
      </p:sp>
    </p:spTree>
    <p:extLst>
      <p:ext uri="{BB962C8B-B14F-4D97-AF65-F5344CB8AC3E}">
        <p14:creationId xmlns:p14="http://schemas.microsoft.com/office/powerpoint/2010/main" val="11938099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5" name="Picture 5"/>
          <p:cNvPicPr>
            <a:picLocks noChangeAspect="1" noChangeArrowheads="1"/>
          </p:cNvPicPr>
          <p:nvPr/>
        </p:nvPicPr>
        <p:blipFill rotWithShape="1">
          <a:blip r:embed="rId3">
            <a:extLst>
              <a:ext uri="{28A0092B-C50C-407E-A947-70E740481C1C}">
                <a14:useLocalDpi xmlns:a14="http://schemas.microsoft.com/office/drawing/2010/main" val="0"/>
              </a:ext>
            </a:extLst>
          </a:blip>
          <a:srcRect l="193" t="-97" r="3371" b="481"/>
          <a:stretch/>
        </p:blipFill>
        <p:spPr bwMode="auto">
          <a:xfrm>
            <a:off x="260952" y="1282650"/>
            <a:ext cx="5103136"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a:t>ING </a:t>
            </a:r>
            <a:r>
              <a:rPr lang="en-US" dirty="0" smtClean="0"/>
              <a:t>Building (</a:t>
            </a:r>
            <a:r>
              <a:rPr lang="en-US" dirty="0" err="1" smtClean="0"/>
              <a:t>Ste-Hyacinthe</a:t>
            </a:r>
            <a:r>
              <a:rPr lang="en-US" dirty="0" smtClean="0"/>
              <a:t>, Quebec)</a:t>
            </a:r>
            <a:endParaRPr lang="en-US" dirty="0"/>
          </a:p>
        </p:txBody>
      </p:sp>
      <p:sp>
        <p:nvSpPr>
          <p:cNvPr id="20483" name="Rectangle 3"/>
          <p:cNvSpPr>
            <a:spLocks noChangeArrowheads="1"/>
          </p:cNvSpPr>
          <p:nvPr/>
        </p:nvSpPr>
        <p:spPr bwMode="auto">
          <a:xfrm>
            <a:off x="260952" y="5086137"/>
            <a:ext cx="48831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solidFill>
                  <a:schemeClr val="bg1"/>
                </a:solidFill>
              </a:rPr>
              <a:t>Courtesy of Louis </a:t>
            </a:r>
            <a:r>
              <a:rPr lang="en-US" altLang="en-US" sz="1400" i="1" dirty="0" err="1">
                <a:solidFill>
                  <a:schemeClr val="bg1"/>
                </a:solidFill>
              </a:rPr>
              <a:t>Crepeau</a:t>
            </a:r>
            <a:r>
              <a:rPr lang="en-US" altLang="en-US" sz="1400" i="1" dirty="0">
                <a:solidFill>
                  <a:schemeClr val="bg1"/>
                </a:solidFill>
              </a:rPr>
              <a:t> and Jean-Benoit </a:t>
            </a:r>
            <a:r>
              <a:rPr lang="en-US" altLang="en-US" sz="1400" i="1" dirty="0" err="1">
                <a:solidFill>
                  <a:schemeClr val="bg1"/>
                </a:solidFill>
              </a:rPr>
              <a:t>Ducharme</a:t>
            </a:r>
            <a:r>
              <a:rPr lang="en-US" altLang="en-US" sz="1400" i="1" dirty="0">
                <a:solidFill>
                  <a:schemeClr val="bg1"/>
                </a:solidFill>
              </a:rPr>
              <a:t>, </a:t>
            </a:r>
            <a:r>
              <a:rPr lang="en-US" altLang="en-US" sz="1400" i="1" dirty="0" err="1">
                <a:solidFill>
                  <a:schemeClr val="bg1"/>
                </a:solidFill>
              </a:rPr>
              <a:t>Groupe</a:t>
            </a:r>
            <a:r>
              <a:rPr lang="en-US" altLang="en-US" sz="1400" i="1" dirty="0">
                <a:solidFill>
                  <a:schemeClr val="bg1"/>
                </a:solidFill>
              </a:rPr>
              <a:t> </a:t>
            </a:r>
            <a:r>
              <a:rPr lang="en-US" altLang="en-US" sz="1400" i="1" dirty="0" err="1">
                <a:solidFill>
                  <a:schemeClr val="bg1"/>
                </a:solidFill>
              </a:rPr>
              <a:t>Teknika</a:t>
            </a:r>
            <a:r>
              <a:rPr lang="en-US" altLang="en-US" sz="1400" i="1" dirty="0">
                <a:solidFill>
                  <a:schemeClr val="bg1"/>
                </a:solidFill>
              </a:rPr>
              <a:t>, Montreal, Canada</a:t>
            </a:r>
          </a:p>
        </p:txBody>
      </p:sp>
      <p:pic>
        <p:nvPicPr>
          <p:cNvPr id="20484"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l="2580" t="2092" r="2580" b="2092"/>
          <a:stretch>
            <a:fillRect/>
          </a:stretch>
        </p:blipFill>
        <p:spPr bwMode="auto">
          <a:xfrm>
            <a:off x="5508104" y="1265957"/>
            <a:ext cx="3489089"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a:t>
            </a:fld>
            <a:endParaRPr lang="en-US" altLang="en-US"/>
          </a:p>
        </p:txBody>
      </p:sp>
    </p:spTree>
    <p:extLst>
      <p:ext uri="{BB962C8B-B14F-4D97-AF65-F5344CB8AC3E}">
        <p14:creationId xmlns:p14="http://schemas.microsoft.com/office/powerpoint/2010/main" val="297846925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a:xfrm>
            <a:off x="519828" y="431870"/>
            <a:ext cx="8372651" cy="620866"/>
          </a:xfrm>
        </p:spPr>
        <p:txBody>
          <a:bodyPr/>
          <a:lstStyle/>
          <a:p>
            <a:r>
              <a:rPr lang="en-US" dirty="0" err="1"/>
              <a:t>Canam</a:t>
            </a:r>
            <a:r>
              <a:rPr lang="en-US" dirty="0"/>
              <a:t> </a:t>
            </a:r>
            <a:r>
              <a:rPr lang="en-US" dirty="0" err="1"/>
              <a:t>Manac</a:t>
            </a:r>
            <a:r>
              <a:rPr lang="en-US" dirty="0"/>
              <a:t> </a:t>
            </a:r>
            <a:r>
              <a:rPr lang="en-US" dirty="0" smtClean="0"/>
              <a:t>Group (St. Georges, Quebec)</a:t>
            </a:r>
            <a:endParaRPr lang="en-US" dirty="0"/>
          </a:p>
        </p:txBody>
      </p:sp>
      <p:pic>
        <p:nvPicPr>
          <p:cNvPr id="19149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99792" y="1088068"/>
            <a:ext cx="4176464" cy="5648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1" name="Rectangle 3"/>
          <p:cNvSpPr>
            <a:spLocks noChangeArrowheads="1"/>
          </p:cNvSpPr>
          <p:nvPr/>
        </p:nvSpPr>
        <p:spPr bwMode="auto">
          <a:xfrm>
            <a:off x="2699792" y="6141499"/>
            <a:ext cx="41764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Richard Vincent, </a:t>
            </a:r>
            <a:r>
              <a:rPr lang="en-US" altLang="en-US" sz="1400" i="1" dirty="0" err="1">
                <a:solidFill>
                  <a:schemeClr val="bg1"/>
                </a:solidFill>
              </a:rPr>
              <a:t>Canam</a:t>
            </a:r>
            <a:r>
              <a:rPr lang="en-US" altLang="en-US" sz="1400" i="1" dirty="0">
                <a:solidFill>
                  <a:schemeClr val="bg1"/>
                </a:solidFill>
              </a:rPr>
              <a:t> </a:t>
            </a:r>
            <a:r>
              <a:rPr lang="en-US" altLang="en-US" sz="1400" i="1" dirty="0" err="1">
                <a:solidFill>
                  <a:schemeClr val="bg1"/>
                </a:solidFill>
              </a:rPr>
              <a:t>Manac</a:t>
            </a:r>
            <a:r>
              <a:rPr lang="en-US" altLang="en-US" sz="1400" i="1" dirty="0">
                <a:solidFill>
                  <a:schemeClr val="bg1"/>
                </a:solidFill>
              </a:rPr>
              <a:t> Group, St. George, Quebec, Canada</a:t>
            </a:r>
          </a:p>
        </p:txBody>
      </p:sp>
      <p:sp>
        <p:nvSpPr>
          <p:cNvPr id="9"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90</a:t>
            </a:fld>
            <a:endParaRPr lang="en-US" altLang="en-US" dirty="0"/>
          </a:p>
        </p:txBody>
      </p:sp>
    </p:spTree>
    <p:extLst>
      <p:ext uri="{BB962C8B-B14F-4D97-AF65-F5344CB8AC3E}">
        <p14:creationId xmlns:p14="http://schemas.microsoft.com/office/powerpoint/2010/main" val="231934028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Rectangle 3"/>
          <p:cNvSpPr>
            <a:spLocks noChangeArrowheads="1"/>
          </p:cNvSpPr>
          <p:nvPr/>
        </p:nvSpPr>
        <p:spPr bwMode="auto">
          <a:xfrm>
            <a:off x="358775" y="5733256"/>
            <a:ext cx="48831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lumMod val="50000"/>
                  </a:schemeClr>
                </a:solidFill>
              </a:rPr>
              <a:t>Courtesy of Louis </a:t>
            </a:r>
            <a:r>
              <a:rPr lang="en-US" altLang="en-US" sz="1400" i="1" dirty="0" err="1">
                <a:solidFill>
                  <a:schemeClr val="bg1">
                    <a:lumMod val="50000"/>
                  </a:schemeClr>
                </a:solidFill>
              </a:rPr>
              <a:t>Crepeau</a:t>
            </a:r>
            <a:r>
              <a:rPr lang="en-US" altLang="en-US" sz="1400" i="1" dirty="0">
                <a:solidFill>
                  <a:schemeClr val="bg1">
                    <a:lumMod val="50000"/>
                  </a:schemeClr>
                </a:solidFill>
              </a:rPr>
              <a:t> and Jean-Benoit </a:t>
            </a:r>
            <a:r>
              <a:rPr lang="en-US" altLang="en-US" sz="1400" i="1" dirty="0" err="1">
                <a:solidFill>
                  <a:schemeClr val="bg1">
                    <a:lumMod val="50000"/>
                  </a:schemeClr>
                </a:solidFill>
              </a:rPr>
              <a:t>Ducharme</a:t>
            </a:r>
            <a:r>
              <a:rPr lang="en-US" altLang="en-US" sz="1400" i="1" dirty="0">
                <a:solidFill>
                  <a:schemeClr val="bg1">
                    <a:lumMod val="50000"/>
                  </a:schemeClr>
                </a:solidFill>
              </a:rPr>
              <a:t>, </a:t>
            </a:r>
            <a:r>
              <a:rPr lang="en-US" altLang="en-US" sz="1400" i="1" dirty="0" err="1">
                <a:solidFill>
                  <a:schemeClr val="bg1">
                    <a:lumMod val="50000"/>
                  </a:schemeClr>
                </a:solidFill>
              </a:rPr>
              <a:t>Groupe</a:t>
            </a:r>
            <a:r>
              <a:rPr lang="en-US" altLang="en-US" sz="1400" i="1" dirty="0">
                <a:solidFill>
                  <a:schemeClr val="bg1">
                    <a:lumMod val="50000"/>
                  </a:schemeClr>
                </a:solidFill>
              </a:rPr>
              <a:t> </a:t>
            </a:r>
            <a:r>
              <a:rPr lang="en-US" altLang="en-US" sz="1400" i="1" dirty="0" err="1">
                <a:solidFill>
                  <a:schemeClr val="bg1">
                    <a:lumMod val="50000"/>
                  </a:schemeClr>
                </a:solidFill>
              </a:rPr>
              <a:t>Teknika</a:t>
            </a:r>
            <a:r>
              <a:rPr lang="en-US" altLang="en-US" sz="1400" i="1" dirty="0">
                <a:solidFill>
                  <a:schemeClr val="bg1">
                    <a:lumMod val="50000"/>
                  </a:schemeClr>
                </a:solidFill>
              </a:rPr>
              <a:t>, Montreal, Canada</a:t>
            </a:r>
          </a:p>
        </p:txBody>
      </p:sp>
      <p:pic>
        <p:nvPicPr>
          <p:cNvPr id="193540"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l="2580" t="2092" r="2580" b="2092"/>
          <a:stretch>
            <a:fillRect/>
          </a:stretch>
        </p:blipFill>
        <p:spPr bwMode="auto">
          <a:xfrm>
            <a:off x="5376863" y="1760538"/>
            <a:ext cx="3546475" cy="441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41"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075" y="1760538"/>
            <a:ext cx="4878388" cy="401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38"/>
          </p:nvPr>
        </p:nvSpPr>
        <p:spPr/>
        <p:txBody>
          <a:bodyPr/>
          <a:lstStyle/>
          <a:p>
            <a:r>
              <a:rPr lang="en-US" dirty="0"/>
              <a:t>ING Building (Saint-Hyacinthe, Quebec</a:t>
            </a:r>
            <a:r>
              <a:rPr lang="en-US" dirty="0" smtClean="0"/>
              <a:t>)</a:t>
            </a:r>
            <a:endParaRPr lang="en-US" dirty="0"/>
          </a:p>
        </p:txBody>
      </p:sp>
      <p:sp>
        <p:nvSpPr>
          <p:cNvPr id="6" name="Text Placeholder 5"/>
          <p:cNvSpPr>
            <a:spLocks noGrp="1"/>
          </p:cNvSpPr>
          <p:nvPr>
            <p:ph type="body" sz="quarter" idx="39"/>
          </p:nvPr>
        </p:nvSpPr>
        <p:spPr/>
        <p:txBody>
          <a:bodyPr/>
          <a:lstStyle/>
          <a:p>
            <a:r>
              <a:rPr lang="en-US" dirty="0" smtClean="0"/>
              <a:t>Steel plate shear walls and details at base</a:t>
            </a:r>
            <a:endParaRPr lang="en-US" dirty="0"/>
          </a:p>
        </p:txBody>
      </p:sp>
      <p:sp>
        <p:nvSpPr>
          <p:cNvPr id="13"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91</a:t>
            </a:fld>
            <a:endParaRPr lang="en-US" altLang="en-US" dirty="0"/>
          </a:p>
        </p:txBody>
      </p:sp>
    </p:spTree>
    <p:extLst>
      <p:ext uri="{BB962C8B-B14F-4D97-AF65-F5344CB8AC3E}">
        <p14:creationId xmlns:p14="http://schemas.microsoft.com/office/powerpoint/2010/main" val="152783756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51131"/>
          <a:stretch/>
        </p:blipFill>
        <p:spPr bwMode="auto">
          <a:xfrm>
            <a:off x="179512" y="990197"/>
            <a:ext cx="4435475" cy="3217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t="51405"/>
          <a:stretch/>
        </p:blipFill>
        <p:spPr bwMode="auto">
          <a:xfrm>
            <a:off x="3563888" y="2756140"/>
            <a:ext cx="5472608" cy="3947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smtClean="0"/>
              <a:t>ICRM Building (Montreal)</a:t>
            </a:r>
            <a:endParaRPr lang="en-US" dirty="0"/>
          </a:p>
        </p:txBody>
      </p:sp>
      <p:sp>
        <p:nvSpPr>
          <p:cNvPr id="195587" name="Rectangle 3"/>
          <p:cNvSpPr>
            <a:spLocks noChangeArrowheads="1"/>
          </p:cNvSpPr>
          <p:nvPr/>
        </p:nvSpPr>
        <p:spPr bwMode="auto">
          <a:xfrm>
            <a:off x="3563888" y="6169801"/>
            <a:ext cx="44644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squar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i="1" dirty="0"/>
              <a:t>Courtesy of Louis </a:t>
            </a:r>
            <a:r>
              <a:rPr lang="en-US" altLang="en-US" sz="1400" i="1" dirty="0" err="1"/>
              <a:t>Crepeau</a:t>
            </a:r>
            <a:r>
              <a:rPr lang="en-US" altLang="en-US" sz="1400" i="1" dirty="0"/>
              <a:t> and Jean-Benoit </a:t>
            </a:r>
            <a:r>
              <a:rPr lang="en-US" altLang="en-US" sz="1400" i="1" dirty="0" err="1"/>
              <a:t>Ducharme</a:t>
            </a:r>
            <a:r>
              <a:rPr lang="en-US" altLang="en-US" sz="1400" i="1" dirty="0"/>
              <a:t>, </a:t>
            </a:r>
            <a:r>
              <a:rPr lang="en-US" altLang="en-US" sz="1400" i="1" dirty="0" err="1"/>
              <a:t>Groupe</a:t>
            </a:r>
            <a:r>
              <a:rPr lang="en-US" altLang="en-US" sz="1400" i="1" dirty="0"/>
              <a:t> </a:t>
            </a:r>
            <a:r>
              <a:rPr lang="en-US" altLang="en-US" sz="1400" i="1" dirty="0" err="1"/>
              <a:t>Teknika</a:t>
            </a:r>
            <a:r>
              <a:rPr lang="en-US" altLang="en-US" sz="1400" i="1" dirty="0"/>
              <a:t>, Montreal, Canada</a:t>
            </a:r>
          </a:p>
        </p:txBody>
      </p:sp>
      <p:sp>
        <p:nvSpPr>
          <p:cNvPr id="9"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92</a:t>
            </a:fld>
            <a:endParaRPr lang="en-US" altLang="en-US" dirty="0"/>
          </a:p>
        </p:txBody>
      </p:sp>
    </p:spTree>
    <p:extLst>
      <p:ext uri="{BB962C8B-B14F-4D97-AF65-F5344CB8AC3E}">
        <p14:creationId xmlns:p14="http://schemas.microsoft.com/office/powerpoint/2010/main" val="310583107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4" name="Picture 5" descr="Kobe City Hall Elevation B-W"/>
          <p:cNvPicPr>
            <a:picLocks noChangeAspect="1" noChangeArrowheads="1"/>
          </p:cNvPicPr>
          <p:nvPr/>
        </p:nvPicPr>
        <p:blipFill>
          <a:blip r:embed="rId3" cstate="print">
            <a:extLst>
              <a:ext uri="{28A0092B-C50C-407E-A947-70E740481C1C}">
                <a14:useLocalDpi xmlns:a14="http://schemas.microsoft.com/office/drawing/2010/main" val="0"/>
              </a:ext>
            </a:extLst>
          </a:blip>
          <a:srcRect b="41359"/>
          <a:stretch>
            <a:fillRect/>
          </a:stretch>
        </p:blipFill>
        <p:spPr bwMode="auto">
          <a:xfrm>
            <a:off x="715665" y="1074734"/>
            <a:ext cx="6232599" cy="56150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 Placeholder 4"/>
          <p:cNvSpPr>
            <a:spLocks noGrp="1"/>
          </p:cNvSpPr>
          <p:nvPr>
            <p:ph type="body" sz="quarter" idx="38"/>
          </p:nvPr>
        </p:nvSpPr>
        <p:spPr/>
        <p:txBody>
          <a:bodyPr/>
          <a:lstStyle/>
          <a:p>
            <a:r>
              <a:rPr lang="en-US" dirty="0"/>
              <a:t>Kobe City Hall </a:t>
            </a:r>
          </a:p>
        </p:txBody>
      </p:sp>
      <p:sp>
        <p:nvSpPr>
          <p:cNvPr id="197636" name="Rectangle 4"/>
          <p:cNvSpPr>
            <a:spLocks noChangeArrowheads="1"/>
          </p:cNvSpPr>
          <p:nvPr/>
        </p:nvSpPr>
        <p:spPr bwMode="auto">
          <a:xfrm>
            <a:off x="6732240" y="5949280"/>
            <a:ext cx="19127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lumMod val="50000"/>
                  </a:schemeClr>
                </a:solidFill>
              </a:rPr>
              <a:t>Courtesy of </a:t>
            </a:r>
            <a:r>
              <a:rPr lang="en-US" altLang="en-US" sz="1400" i="1" dirty="0" err="1">
                <a:solidFill>
                  <a:schemeClr val="bg1">
                    <a:lumMod val="50000"/>
                  </a:schemeClr>
                </a:solidFill>
              </a:rPr>
              <a:t>Fujitana</a:t>
            </a:r>
            <a:endParaRPr lang="en-US" altLang="en-US" sz="1400" i="1" dirty="0">
              <a:solidFill>
                <a:schemeClr val="bg1">
                  <a:lumMod val="50000"/>
                </a:schemeClr>
              </a:solidFill>
            </a:endParaRPr>
          </a:p>
        </p:txBody>
      </p:sp>
      <p:sp>
        <p:nvSpPr>
          <p:cNvPr id="10"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93</a:t>
            </a:fld>
            <a:endParaRPr lang="en-US" altLang="en-US" dirty="0"/>
          </a:p>
        </p:txBody>
      </p:sp>
    </p:spTree>
    <p:extLst>
      <p:ext uri="{BB962C8B-B14F-4D97-AF65-F5344CB8AC3E}">
        <p14:creationId xmlns:p14="http://schemas.microsoft.com/office/powerpoint/2010/main" val="284803513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Testing of SPSW</a:t>
            </a:r>
          </a:p>
        </p:txBody>
      </p:sp>
      <p:pic>
        <p:nvPicPr>
          <p:cNvPr id="199683" name="Picture 4" descr="Fig 5 - LightGaugeSpec"/>
          <p:cNvPicPr preferRelativeResize="0">
            <a:picLocks noChangeAspect="1" noChangeArrowheads="1"/>
          </p:cNvPicPr>
          <p:nvPr/>
        </p:nvPicPr>
        <p:blipFill>
          <a:blip r:embed="rId3" cstate="print">
            <a:clrChange>
              <a:clrFrom>
                <a:srgbClr val="383725"/>
              </a:clrFrom>
              <a:clrTo>
                <a:srgbClr val="383725">
                  <a:alpha val="0"/>
                </a:srgbClr>
              </a:clrTo>
            </a:clrChange>
            <a:extLst>
              <a:ext uri="{28A0092B-C50C-407E-A947-70E740481C1C}">
                <a14:useLocalDpi xmlns:a14="http://schemas.microsoft.com/office/drawing/2010/main" val="0"/>
              </a:ext>
            </a:extLst>
          </a:blip>
          <a:srcRect/>
          <a:stretch>
            <a:fillRect/>
          </a:stretch>
        </p:blipFill>
        <p:spPr bwMode="auto">
          <a:xfrm>
            <a:off x="971600" y="1124744"/>
            <a:ext cx="7272808" cy="54728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94</a:t>
            </a:fld>
            <a:endParaRPr lang="en-US" altLang="en-US" dirty="0"/>
          </a:p>
        </p:txBody>
      </p:sp>
    </p:spTree>
    <p:extLst>
      <p:ext uri="{BB962C8B-B14F-4D97-AF65-F5344CB8AC3E}">
        <p14:creationId xmlns:p14="http://schemas.microsoft.com/office/powerpoint/2010/main" val="375577807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38"/>
          </p:nvPr>
        </p:nvSpPr>
        <p:spPr/>
        <p:txBody>
          <a:bodyPr/>
          <a:lstStyle/>
          <a:p>
            <a:r>
              <a:rPr lang="en-US" dirty="0"/>
              <a:t>Testing of </a:t>
            </a:r>
            <a:r>
              <a:rPr lang="en-US" dirty="0" smtClean="0"/>
              <a:t>SPSW</a:t>
            </a:r>
            <a:endParaRPr lang="en-US" dirty="0"/>
          </a:p>
        </p:txBody>
      </p:sp>
      <p:sp>
        <p:nvSpPr>
          <p:cNvPr id="4" name="Text Placeholder 3"/>
          <p:cNvSpPr>
            <a:spLocks noGrp="1"/>
          </p:cNvSpPr>
          <p:nvPr>
            <p:ph type="body" sz="quarter" idx="39"/>
          </p:nvPr>
        </p:nvSpPr>
        <p:spPr/>
        <p:txBody>
          <a:bodyPr/>
          <a:lstStyle/>
          <a:p>
            <a:r>
              <a:rPr lang="en-US" dirty="0"/>
              <a:t>Fracture of steel plate shear wall web plate corner at 3.07% Drift </a:t>
            </a:r>
          </a:p>
        </p:txBody>
      </p:sp>
      <p:pic>
        <p:nvPicPr>
          <p:cNvPr id="201731" name="Picture 4" descr="Fig 9"/>
          <p:cNvPicPr>
            <a:picLocks noChangeAspect="1" noChangeArrowheads="1"/>
          </p:cNvPicPr>
          <p:nvPr/>
        </p:nvPicPr>
        <p:blipFill>
          <a:blip r:embed="rId3">
            <a:extLst>
              <a:ext uri="{28A0092B-C50C-407E-A947-70E740481C1C}">
                <a14:useLocalDpi xmlns:a14="http://schemas.microsoft.com/office/drawing/2010/main" val="0"/>
              </a:ext>
            </a:extLst>
          </a:blip>
          <a:srcRect l="19846" t="10561" r="11790" b="10020"/>
          <a:stretch>
            <a:fillRect/>
          </a:stretch>
        </p:blipFill>
        <p:spPr bwMode="auto">
          <a:xfrm>
            <a:off x="1712849" y="1556792"/>
            <a:ext cx="5832648" cy="5100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2" name="Rectangle 5"/>
          <p:cNvSpPr>
            <a:spLocks noChangeArrowheads="1"/>
          </p:cNvSpPr>
          <p:nvPr/>
        </p:nvSpPr>
        <p:spPr bwMode="auto">
          <a:xfrm>
            <a:off x="4505883" y="6320079"/>
            <a:ext cx="303961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lumMod val="95000"/>
                  </a:schemeClr>
                </a:solidFill>
              </a:rPr>
              <a:t>Courtesy of Berman and </a:t>
            </a:r>
            <a:r>
              <a:rPr lang="en-US" altLang="en-US" sz="1400" i="1" dirty="0" err="1">
                <a:solidFill>
                  <a:schemeClr val="bg1">
                    <a:lumMod val="95000"/>
                  </a:schemeClr>
                </a:solidFill>
              </a:rPr>
              <a:t>Bruneau</a:t>
            </a:r>
            <a:endParaRPr lang="en-US" altLang="en-US" sz="1400" i="1" dirty="0">
              <a:solidFill>
                <a:schemeClr val="bg1">
                  <a:lumMod val="95000"/>
                </a:schemeClr>
              </a:solidFill>
            </a:endParaRP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95</a:t>
            </a:fld>
            <a:endParaRPr lang="en-US" altLang="en-US" dirty="0"/>
          </a:p>
        </p:txBody>
      </p:sp>
    </p:spTree>
    <p:extLst>
      <p:ext uri="{BB962C8B-B14F-4D97-AF65-F5344CB8AC3E}">
        <p14:creationId xmlns:p14="http://schemas.microsoft.com/office/powerpoint/2010/main" val="136622544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8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550" y="1246181"/>
            <a:ext cx="8099061" cy="4960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Placeholder 5"/>
          <p:cNvSpPr>
            <a:spLocks noGrp="1"/>
          </p:cNvSpPr>
          <p:nvPr>
            <p:ph type="body" sz="quarter" idx="38"/>
          </p:nvPr>
        </p:nvSpPr>
        <p:spPr/>
        <p:txBody>
          <a:bodyPr/>
          <a:lstStyle/>
          <a:p>
            <a:r>
              <a:rPr lang="en-US" dirty="0"/>
              <a:t>Perforated </a:t>
            </a:r>
            <a:r>
              <a:rPr lang="en-US" dirty="0" smtClean="0"/>
              <a:t>Steel Plate Shear Wall</a:t>
            </a:r>
            <a:endParaRPr lang="en-US" dirty="0"/>
          </a:p>
        </p:txBody>
      </p:sp>
      <p:sp>
        <p:nvSpPr>
          <p:cNvPr id="203779" name="Rectangle 3"/>
          <p:cNvSpPr>
            <a:spLocks noChangeArrowheads="1"/>
          </p:cNvSpPr>
          <p:nvPr/>
        </p:nvSpPr>
        <p:spPr bwMode="auto">
          <a:xfrm>
            <a:off x="5812417" y="5869880"/>
            <a:ext cx="27924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Vian</a:t>
            </a:r>
            <a:r>
              <a:rPr lang="en-US" altLang="en-US" sz="1400" i="1" dirty="0">
                <a:solidFill>
                  <a:schemeClr val="bg1"/>
                </a:solidFill>
              </a:rPr>
              <a:t> and </a:t>
            </a:r>
            <a:r>
              <a:rPr lang="en-US" altLang="en-US" sz="1400" i="1" dirty="0" err="1" smtClean="0">
                <a:solidFill>
                  <a:schemeClr val="bg1"/>
                </a:solidFill>
              </a:rPr>
              <a:t>Bruneau</a:t>
            </a:r>
            <a:endParaRPr lang="en-US" altLang="en-US" sz="1400" i="1" dirty="0">
              <a:solidFill>
                <a:schemeClr val="bg1"/>
              </a:solidFill>
            </a:endParaRPr>
          </a:p>
        </p:txBody>
      </p:sp>
      <p:sp>
        <p:nvSpPr>
          <p:cNvPr id="11"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96</a:t>
            </a:fld>
            <a:endParaRPr lang="en-US" altLang="en-US" dirty="0"/>
          </a:p>
        </p:txBody>
      </p:sp>
    </p:spTree>
    <p:extLst>
      <p:ext uri="{BB962C8B-B14F-4D97-AF65-F5344CB8AC3E}">
        <p14:creationId xmlns:p14="http://schemas.microsoft.com/office/powerpoint/2010/main" val="155439948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8" name="Picture 6"/>
          <p:cNvPicPr>
            <a:picLocks noChangeAspect="1" noChangeArrowheads="1"/>
          </p:cNvPicPr>
          <p:nvPr/>
        </p:nvPicPr>
        <p:blipFill>
          <a:blip r:embed="rId3">
            <a:extLst>
              <a:ext uri="{28A0092B-C50C-407E-A947-70E740481C1C}">
                <a14:useLocalDpi xmlns:a14="http://schemas.microsoft.com/office/drawing/2010/main" val="0"/>
              </a:ext>
            </a:extLst>
          </a:blip>
          <a:srcRect b="48456"/>
          <a:stretch>
            <a:fillRect/>
          </a:stretch>
        </p:blipFill>
        <p:spPr bwMode="auto">
          <a:xfrm>
            <a:off x="539552" y="1178870"/>
            <a:ext cx="8064896" cy="5394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sz="2900" dirty="0"/>
              <a:t>Steel </a:t>
            </a:r>
            <a:r>
              <a:rPr lang="en-US" sz="2900" dirty="0" smtClean="0"/>
              <a:t>Plate Shear Wall </a:t>
            </a:r>
            <a:r>
              <a:rPr lang="en-US" sz="2900" dirty="0"/>
              <a:t>with </a:t>
            </a:r>
            <a:r>
              <a:rPr lang="en-US" sz="2900" dirty="0" smtClean="0"/>
              <a:t>Corner Openings </a:t>
            </a:r>
            <a:endParaRPr lang="en-US" sz="2900" dirty="0"/>
          </a:p>
        </p:txBody>
      </p:sp>
      <p:sp>
        <p:nvSpPr>
          <p:cNvPr id="205827" name="Rectangle 4"/>
          <p:cNvSpPr>
            <a:spLocks noChangeArrowheads="1"/>
          </p:cNvSpPr>
          <p:nvPr/>
        </p:nvSpPr>
        <p:spPr bwMode="auto">
          <a:xfrm>
            <a:off x="5519779" y="6236593"/>
            <a:ext cx="27924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a:t>
            </a:r>
            <a:r>
              <a:rPr lang="en-US" altLang="en-US" sz="1400" i="1" dirty="0" err="1">
                <a:solidFill>
                  <a:schemeClr val="bg1"/>
                </a:solidFill>
              </a:rPr>
              <a:t>Vian</a:t>
            </a:r>
            <a:r>
              <a:rPr lang="en-US" altLang="en-US" sz="1400" i="1" dirty="0">
                <a:solidFill>
                  <a:schemeClr val="bg1"/>
                </a:solidFill>
              </a:rPr>
              <a:t> and </a:t>
            </a:r>
            <a:r>
              <a:rPr lang="en-US" altLang="en-US" sz="1400" i="1" dirty="0" err="1">
                <a:solidFill>
                  <a:schemeClr val="bg1"/>
                </a:solidFill>
              </a:rPr>
              <a:t>Bruneau</a:t>
            </a:r>
            <a:r>
              <a:rPr lang="en-US" altLang="en-US" sz="1400" i="1" dirty="0">
                <a:solidFill>
                  <a:schemeClr val="bg1"/>
                </a:solidFill>
              </a:rPr>
              <a:t> </a:t>
            </a: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97</a:t>
            </a:fld>
            <a:endParaRPr lang="en-US" altLang="en-US" dirty="0"/>
          </a:p>
        </p:txBody>
      </p:sp>
    </p:spTree>
    <p:extLst>
      <p:ext uri="{BB962C8B-B14F-4D97-AF65-F5344CB8AC3E}">
        <p14:creationId xmlns:p14="http://schemas.microsoft.com/office/powerpoint/2010/main" val="333711278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6" name="Picture 5" descr="Robert Driver"/>
          <p:cNvPicPr>
            <a:picLocks noChangeAspect="1" noChangeArrowheads="1"/>
          </p:cNvPicPr>
          <p:nvPr/>
        </p:nvPicPr>
        <p:blipFill>
          <a:blip r:embed="rId3" cstate="print">
            <a:extLst>
              <a:ext uri="{28A0092B-C50C-407E-A947-70E740481C1C}">
                <a14:useLocalDpi xmlns:a14="http://schemas.microsoft.com/office/drawing/2010/main" val="0"/>
              </a:ext>
            </a:extLst>
          </a:blip>
          <a:srcRect r="1671" b="4984"/>
          <a:stretch>
            <a:fillRect/>
          </a:stretch>
        </p:blipFill>
        <p:spPr bwMode="auto">
          <a:xfrm>
            <a:off x="623328" y="1199599"/>
            <a:ext cx="7981120" cy="5166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Placeholder 2"/>
          <p:cNvSpPr>
            <a:spLocks noGrp="1"/>
          </p:cNvSpPr>
          <p:nvPr>
            <p:ph type="body" sz="quarter" idx="38"/>
          </p:nvPr>
        </p:nvSpPr>
        <p:spPr/>
        <p:txBody>
          <a:bodyPr/>
          <a:lstStyle/>
          <a:p>
            <a:r>
              <a:rPr lang="en-US" dirty="0" smtClean="0"/>
              <a:t>Web Plate Buckling</a:t>
            </a:r>
            <a:endParaRPr lang="en-US" dirty="0"/>
          </a:p>
        </p:txBody>
      </p:sp>
      <p:sp>
        <p:nvSpPr>
          <p:cNvPr id="207875" name="Rectangle 3"/>
          <p:cNvSpPr>
            <a:spLocks noChangeArrowheads="1"/>
          </p:cNvSpPr>
          <p:nvPr/>
        </p:nvSpPr>
        <p:spPr bwMode="auto">
          <a:xfrm>
            <a:off x="2689432" y="6073551"/>
            <a:ext cx="59870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solidFill>
                  <a:schemeClr val="bg1"/>
                </a:solidFill>
              </a:rPr>
              <a:t>Courtesy of Robert Driver, University of Alberta, Edmonton, Canada </a:t>
            </a:r>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98</a:t>
            </a:fld>
            <a:endParaRPr lang="en-US" altLang="en-US" dirty="0"/>
          </a:p>
        </p:txBody>
      </p:sp>
    </p:spTree>
    <p:extLst>
      <p:ext uri="{BB962C8B-B14F-4D97-AF65-F5344CB8AC3E}">
        <p14:creationId xmlns:p14="http://schemas.microsoft.com/office/powerpoint/2010/main" val="283973994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4" name="Picture 5" descr="Robert Driver"/>
          <p:cNvPicPr>
            <a:picLocks noChangeAspect="1" noChangeArrowheads="1"/>
          </p:cNvPicPr>
          <p:nvPr/>
        </p:nvPicPr>
        <p:blipFill>
          <a:blip r:embed="rId3" cstate="print">
            <a:extLst>
              <a:ext uri="{28A0092B-C50C-407E-A947-70E740481C1C}">
                <a14:useLocalDpi xmlns:a14="http://schemas.microsoft.com/office/drawing/2010/main" val="0"/>
              </a:ext>
            </a:extLst>
          </a:blip>
          <a:srcRect b="7281"/>
          <a:stretch>
            <a:fillRect/>
          </a:stretch>
        </p:blipFill>
        <p:spPr bwMode="auto">
          <a:xfrm>
            <a:off x="612937" y="1095416"/>
            <a:ext cx="8012761" cy="509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3" name="Rectangle 3"/>
          <p:cNvSpPr>
            <a:spLocks noChangeArrowheads="1"/>
          </p:cNvSpPr>
          <p:nvPr/>
        </p:nvSpPr>
        <p:spPr bwMode="auto">
          <a:xfrm>
            <a:off x="634253" y="5851664"/>
            <a:ext cx="59870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0"/>
              </a:spcBef>
              <a:buClrTx/>
              <a:buSzTx/>
              <a:buFontTx/>
              <a:buNone/>
            </a:pPr>
            <a:r>
              <a:rPr lang="en-US" altLang="en-US" sz="1400" i="1" dirty="0"/>
              <a:t>Courtesy of Robert Driver, University of Alberta, Edmonton, Canada </a:t>
            </a:r>
          </a:p>
        </p:txBody>
      </p:sp>
      <p:sp>
        <p:nvSpPr>
          <p:cNvPr id="3" name="Text Placeholder 2"/>
          <p:cNvSpPr>
            <a:spLocks noGrp="1"/>
          </p:cNvSpPr>
          <p:nvPr>
            <p:ph type="body" sz="quarter" idx="38"/>
          </p:nvPr>
        </p:nvSpPr>
        <p:spPr/>
        <p:txBody>
          <a:bodyPr/>
          <a:lstStyle/>
          <a:p>
            <a:r>
              <a:rPr lang="en-US" dirty="0"/>
              <a:t>Local </a:t>
            </a:r>
            <a:r>
              <a:rPr lang="en-US" dirty="0" smtClean="0"/>
              <a:t>Buckling </a:t>
            </a:r>
            <a:r>
              <a:rPr lang="en-US" dirty="0"/>
              <a:t>and </a:t>
            </a:r>
            <a:r>
              <a:rPr lang="en-US" dirty="0" smtClean="0"/>
              <a:t>Fracture </a:t>
            </a:r>
            <a:r>
              <a:rPr lang="en-US" dirty="0"/>
              <a:t>of </a:t>
            </a:r>
            <a:r>
              <a:rPr lang="en-US" dirty="0" smtClean="0"/>
              <a:t>Column</a:t>
            </a:r>
            <a:endParaRPr lang="en-US" dirty="0"/>
          </a:p>
        </p:txBody>
      </p:sp>
      <p:sp>
        <p:nvSpPr>
          <p:cNvPr id="8" name="Rectangle 4">
            <a:extLst>
              <a:ext uri="{FF2B5EF4-FFF2-40B4-BE49-F238E27FC236}"/>
            </a:extLst>
          </p:cNvPr>
          <p:cNvSpPr>
            <a:spLocks noGrp="1" noChangeArrowheads="1"/>
          </p:cNvSpPr>
          <p:nvPr>
            <p:ph type="sldNum" sz="quarter" idx="40"/>
          </p:nvPr>
        </p:nvSpPr>
        <p:spPr>
          <a:xfrm>
            <a:off x="6553200" y="6356350"/>
            <a:ext cx="2133600" cy="365125"/>
          </a:xfrm>
          <a:ln/>
        </p:spPr>
        <p:txBody>
          <a:bodyPr/>
          <a:lstStyle>
            <a:lvl1pPr>
              <a:defRPr/>
            </a:lvl1pPr>
          </a:lstStyle>
          <a:p>
            <a:pPr>
              <a:defRPr/>
            </a:pPr>
            <a:fld id="{46425072-6E52-45A8-8A7E-A5B11BCA4176}" type="slidenum">
              <a:rPr lang="en-US" altLang="en-US"/>
              <a:pPr>
                <a:defRPr/>
              </a:pPr>
              <a:t>99</a:t>
            </a:fld>
            <a:endParaRPr lang="en-US" altLang="en-US" dirty="0"/>
          </a:p>
        </p:txBody>
      </p:sp>
    </p:spTree>
    <p:extLst>
      <p:ext uri="{BB962C8B-B14F-4D97-AF65-F5344CB8AC3E}">
        <p14:creationId xmlns:p14="http://schemas.microsoft.com/office/powerpoint/2010/main" val="43528781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theme/theme1.xml><?xml version="1.0" encoding="utf-8"?>
<a:theme xmlns:a="http://schemas.openxmlformats.org/drawingml/2006/main" name="Custom Design">
  <a:themeElements>
    <a:clrScheme name="AISC">
      <a:dk1>
        <a:sysClr val="windowText" lastClr="000000"/>
      </a:dk1>
      <a:lt1>
        <a:sysClr val="window" lastClr="FFFFFF"/>
      </a:lt1>
      <a:dk2>
        <a:srgbClr val="1F497D"/>
      </a:dk2>
      <a:lt2>
        <a:srgbClr val="EEECE1"/>
      </a:lt2>
      <a:accent1>
        <a:srgbClr val="1F497D"/>
      </a:accent1>
      <a:accent2>
        <a:srgbClr val="366092"/>
      </a:accent2>
      <a:accent3>
        <a:srgbClr val="4F81BD"/>
      </a:accent3>
      <a:accent4>
        <a:srgbClr val="BFBFBF"/>
      </a:accent4>
      <a:accent5>
        <a:srgbClr val="A5A5A5"/>
      </a:accent5>
      <a:accent6>
        <a:srgbClr val="7F7F7F"/>
      </a:accent6>
      <a:hlink>
        <a:srgbClr val="548DD4"/>
      </a:hlink>
      <a:folHlink>
        <a:srgbClr val="0F243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31177</TotalTime>
  <Words>11975</Words>
  <Application>Microsoft Office PowerPoint</Application>
  <PresentationFormat>On-screen Show (4:3)</PresentationFormat>
  <Paragraphs>1140</Paragraphs>
  <Slides>103</Slides>
  <Notes>103</Notes>
  <HiddenSlides>0</HiddenSlides>
  <MMClips>0</MMClips>
  <ScaleCrop>false</ScaleCrop>
  <HeadingPairs>
    <vt:vector size="6" baseType="variant">
      <vt:variant>
        <vt:lpstr>Theme</vt:lpstr>
      </vt:variant>
      <vt:variant>
        <vt:i4>1</vt:i4>
      </vt:variant>
      <vt:variant>
        <vt:lpstr>Embedded OLE Servers</vt:lpstr>
      </vt:variant>
      <vt:variant>
        <vt:i4>3</vt:i4>
      </vt:variant>
      <vt:variant>
        <vt:lpstr>Slide Titles</vt:lpstr>
      </vt:variant>
      <vt:variant>
        <vt:i4>103</vt:i4>
      </vt:variant>
    </vt:vector>
  </HeadingPairs>
  <TitlesOfParts>
    <vt:vector size="107" baseType="lpstr">
      <vt:lpstr>Custom Design</vt:lpstr>
      <vt:lpstr>Bitmap Image</vt:lpstr>
      <vt:lpstr>Equation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AISC Presentation Template 4:3</dc:title>
  <dc:creator>AISC</dc:creator>
  <cp:lastModifiedBy>Sattler, Kristi</cp:lastModifiedBy>
  <cp:revision>1056</cp:revision>
  <cp:lastPrinted>2012-06-12T15:24:24Z</cp:lastPrinted>
  <dcterms:created xsi:type="dcterms:W3CDTF">2013-04-09T21:22:02Z</dcterms:created>
  <dcterms:modified xsi:type="dcterms:W3CDTF">2020-07-07T13:39:48Z</dcterms:modified>
</cp:coreProperties>
</file>